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6"/>
  </p:notesMasterIdLst>
  <p:sldIdLst>
    <p:sldId id="269" r:id="rId2"/>
    <p:sldId id="4038" r:id="rId3"/>
    <p:sldId id="4042" r:id="rId4"/>
    <p:sldId id="4044" r:id="rId5"/>
    <p:sldId id="4046" r:id="rId6"/>
    <p:sldId id="4045" r:id="rId7"/>
    <p:sldId id="4041" r:id="rId8"/>
    <p:sldId id="4039" r:id="rId9"/>
    <p:sldId id="4040" r:id="rId10"/>
    <p:sldId id="4043" r:id="rId11"/>
    <p:sldId id="3966" r:id="rId12"/>
    <p:sldId id="4031" r:id="rId13"/>
    <p:sldId id="4037" r:id="rId14"/>
    <p:sldId id="395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本編" id="{6915B375-9249-444F-BABA-6184E1BDF3EC}">
          <p14:sldIdLst>
            <p14:sldId id="269"/>
            <p14:sldId id="4038"/>
            <p14:sldId id="4042"/>
            <p14:sldId id="4044"/>
            <p14:sldId id="4046"/>
            <p14:sldId id="4045"/>
            <p14:sldId id="4041"/>
            <p14:sldId id="4039"/>
            <p14:sldId id="4040"/>
            <p14:sldId id="4043"/>
            <p14:sldId id="3966"/>
            <p14:sldId id="4031"/>
            <p14:sldId id="4037"/>
            <p14:sldId id="3951"/>
          </p14:sldIdLst>
        </p14:section>
        <p14:section name="補足" id="{C2931B32-4EB1-47D3-95D8-6EA0C7A3AA4E}">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a, Mariko (M.Hara@yokogawa.com)" initials="HM(" lastIdx="1" clrIdx="0">
    <p:extLst>
      <p:ext uri="{19B8F6BF-5375-455C-9EA6-DF929625EA0E}">
        <p15:presenceInfo xmlns:p15="http://schemas.microsoft.com/office/powerpoint/2012/main" userId="S-1-5-21-1078081533-1275210071-682003330-333704" providerId="AD"/>
      </p:ext>
    </p:extLst>
  </p:cmAuthor>
  <p:cmAuthor id="2" name="Mogi, Takeyuki (Takeyuki.Mogi@yokogawa.com)" initials="MT(" lastIdx="11" clrIdx="1">
    <p:extLst>
      <p:ext uri="{19B8F6BF-5375-455C-9EA6-DF929625EA0E}">
        <p15:presenceInfo xmlns:p15="http://schemas.microsoft.com/office/powerpoint/2012/main" userId="Mogi, Takeyuki (Takeyuki.Mogi@yokogawa.co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888A"/>
    <a:srgbClr val="00CCFF"/>
    <a:srgbClr val="6C7A7E"/>
    <a:srgbClr val="95A0A4"/>
    <a:srgbClr val="FFF6CC"/>
    <a:srgbClr val="E6E6E6"/>
    <a:srgbClr val="C55A11"/>
    <a:srgbClr val="FFFFFF"/>
    <a:srgbClr val="595959"/>
    <a:srgbClr val="8E93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18" autoAdjust="0"/>
    <p:restoredTop sz="93784" autoAdjust="0"/>
  </p:normalViewPr>
  <p:slideViewPr>
    <p:cSldViewPr snapToGrid="0">
      <p:cViewPr varScale="1">
        <p:scale>
          <a:sx n="40" d="100"/>
          <a:sy n="40" d="100"/>
        </p:scale>
        <p:origin x="44" y="248"/>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2023/4/19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要素技術開発の成果と課題についていくつかご紹介しました。</a:t>
            </a:r>
          </a:p>
          <a:p>
            <a:r>
              <a:rPr kumimoji="1" lang="ja-JP" altLang="en-US" dirty="0"/>
              <a:t>当初想定した設計戦略では、要素技術の一つである「機能性の机上評価」に目途が立てられなかったというのが、現在の状況です。</a:t>
            </a:r>
          </a:p>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12</a:t>
            </a:fld>
            <a:endParaRPr kumimoji="1" lang="ja-JP" altLang="en-US"/>
          </a:p>
        </p:txBody>
      </p:sp>
    </p:spTree>
    <p:extLst>
      <p:ext uri="{BB962C8B-B14F-4D97-AF65-F5344CB8AC3E}">
        <p14:creationId xmlns:p14="http://schemas.microsoft.com/office/powerpoint/2010/main" val="3206055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リグノセルロースは、セルロースとヘミセルロースとリグニンなどで構成されますが、その組成はバイオマスの種類によって異なります。木質系はリグニンが多く、地上の草本系はヘミセルロースが多いです。水生植物は、それ以外のタンパク質や灰汁が多いです。このため、木質系はリグニンを分解・除去するための前処理、草本系はヘミセルロースを効率的に利用する前処理、水生植物はその他の成分を抽出・再利用する技術など、組成によって前処理を適切に使い分けるのがポイントになっていることがわかりました。</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13</a:t>
            </a:fld>
            <a:endParaRPr kumimoji="1" lang="ja-JP" altLang="en-US"/>
          </a:p>
        </p:txBody>
      </p:sp>
    </p:spTree>
    <p:extLst>
      <p:ext uri="{BB962C8B-B14F-4D97-AF65-F5344CB8AC3E}">
        <p14:creationId xmlns:p14="http://schemas.microsoft.com/office/powerpoint/2010/main" val="10692320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09231E36-000A-4969-A168-0F1B75FF52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F7E50B1A-EDDF-4306-B3B5-B6095F7179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42275096-8A81-49A7-B153-9B738CDAB8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  Contents area (Text, Chart, Image) </a:t>
            </a:r>
            <a:endParaRPr kumimoji="1" lang="ja-JP" altLang="en-US" dirty="0"/>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96E6E29D-D91D-445E-879B-31231B7AA9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D8DAE340-0847-4A82-A5BC-2F1B7FFB61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4FC9BBD2-3DBB-4433-A9BB-4D7FF43B64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90A4B28F-5810-41D5-BB01-521D19515B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
        <p:nvSpPr>
          <p:cNvPr id="3" name="フッター プレースホルダー 3">
            <a:extLst>
              <a:ext uri="{FF2B5EF4-FFF2-40B4-BE49-F238E27FC236}">
                <a16:creationId xmlns:a16="http://schemas.microsoft.com/office/drawing/2014/main" id="{5D750266-08AA-49F1-AE2E-353B83F1DA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84C9F4A0-4F02-4E54-B31B-5310478CB0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2" name="フッター プレースホルダー 3">
            <a:extLst>
              <a:ext uri="{FF2B5EF4-FFF2-40B4-BE49-F238E27FC236}">
                <a16:creationId xmlns:a16="http://schemas.microsoft.com/office/drawing/2014/main" id="{D32599B8-52FC-4469-922B-D3C0E23FC0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C74DC99B-2FB6-4A01-A95C-D3AB5DE82E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F07F56C6-6239-4E32-9CEE-B1A978E53E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094A75E6-8DF7-4689-A930-A6D24D1930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487508" y="6356350"/>
            <a:ext cx="3121314" cy="338554"/>
          </a:xfrm>
          <a:prstGeom prst="rect">
            <a:avLst/>
          </a:prstGeom>
          <a:noFill/>
        </p:spPr>
        <p:txBody>
          <a:bodyPr wrap="square">
            <a:spAutoFit/>
          </a:bodyPr>
          <a:lstStyle/>
          <a:p>
            <a:pPr algn="r"/>
            <a:r>
              <a:rPr lang="en-US" altLang="ja-JP" sz="800" dirty="0">
                <a:solidFill>
                  <a:schemeClr val="bg1">
                    <a:lumMod val="75000"/>
                  </a:schemeClr>
                </a:solidFill>
              </a:rPr>
              <a:t>| </a:t>
            </a:r>
            <a:r>
              <a:rPr lang="ja-JP" altLang="en-US" sz="800" dirty="0">
                <a:solidFill>
                  <a:schemeClr val="bg1">
                    <a:lumMod val="75000"/>
                  </a:schemeClr>
                </a:solidFill>
              </a:rPr>
              <a:t>人工酵素設計 進捗報告 </a:t>
            </a:r>
            <a:r>
              <a:rPr lang="en-US" altLang="ja-JP" sz="800" dirty="0">
                <a:solidFill>
                  <a:schemeClr val="bg1">
                    <a:lumMod val="75000"/>
                  </a:schemeClr>
                </a:solidFill>
              </a:rPr>
              <a:t>| April 21, 2023 |  </a:t>
            </a:r>
          </a:p>
          <a:p>
            <a:pPr algn="r"/>
            <a:r>
              <a:rPr lang="en-US" altLang="ja-JP" sz="800" dirty="0">
                <a:solidFill>
                  <a:schemeClr val="bg1">
                    <a:lumMod val="75000"/>
                  </a:schemeClr>
                </a:solidFill>
              </a:rPr>
              <a:t>© Yokogawa Electric Corporation</a:t>
            </a:r>
          </a:p>
        </p:txBody>
      </p:sp>
      <p:sp>
        <p:nvSpPr>
          <p:cNvPr id="4" name="フッター プレースホルダー 3">
            <a:extLst>
              <a:ext uri="{FF2B5EF4-FFF2-40B4-BE49-F238E27FC236}">
                <a16:creationId xmlns:a16="http://schemas.microsoft.com/office/drawing/2014/main" id="{4F4D62FC-5EA9-4788-9208-D108D1EA70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8.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0E2552A-DDB9-40EF-BF0E-3C852FB057ED}"/>
              </a:ext>
            </a:extLst>
          </p:cNvPr>
          <p:cNvSpPr>
            <a:spLocks noGrp="1"/>
          </p:cNvSpPr>
          <p:nvPr>
            <p:ph type="ctrTitle"/>
          </p:nvPr>
        </p:nvSpPr>
        <p:spPr>
          <a:xfrm>
            <a:off x="5264402" y="2542752"/>
            <a:ext cx="6512266" cy="1772496"/>
          </a:xfrm>
        </p:spPr>
        <p:txBody>
          <a:bodyPr/>
          <a:lstStyle/>
          <a:p>
            <a:r>
              <a:rPr lang="ja-JP" altLang="en-US" dirty="0"/>
              <a:t>進捗報告</a:t>
            </a:r>
          </a:p>
        </p:txBody>
      </p:sp>
      <p:sp>
        <p:nvSpPr>
          <p:cNvPr id="5" name="テキスト プレースホルダー 4">
            <a:extLst>
              <a:ext uri="{FF2B5EF4-FFF2-40B4-BE49-F238E27FC236}">
                <a16:creationId xmlns:a16="http://schemas.microsoft.com/office/drawing/2014/main" id="{8708777E-B80C-4799-B931-E2F3C145D1E5}"/>
              </a:ext>
            </a:extLst>
          </p:cNvPr>
          <p:cNvSpPr>
            <a:spLocks noGrp="1"/>
          </p:cNvSpPr>
          <p:nvPr>
            <p:ph type="body" sz="quarter" idx="13"/>
          </p:nvPr>
        </p:nvSpPr>
        <p:spPr/>
        <p:txBody>
          <a:bodyPr/>
          <a:lstStyle/>
          <a:p>
            <a:r>
              <a:rPr lang="ja-JP" altLang="en-US" dirty="0"/>
              <a:t>熊谷　渉</a:t>
            </a:r>
          </a:p>
        </p:txBody>
      </p:sp>
      <p:sp>
        <p:nvSpPr>
          <p:cNvPr id="6" name="テキスト プレースホルダー 5">
            <a:extLst>
              <a:ext uri="{FF2B5EF4-FFF2-40B4-BE49-F238E27FC236}">
                <a16:creationId xmlns:a16="http://schemas.microsoft.com/office/drawing/2014/main" id="{3A0A8E59-A952-4AF8-9C16-E3626B2E36B9}"/>
              </a:ext>
            </a:extLst>
          </p:cNvPr>
          <p:cNvSpPr>
            <a:spLocks noGrp="1"/>
          </p:cNvSpPr>
          <p:nvPr>
            <p:ph type="body" sz="quarter" idx="14"/>
          </p:nvPr>
        </p:nvSpPr>
        <p:spPr/>
        <p:txBody>
          <a:bodyPr/>
          <a:lstStyle/>
          <a:p>
            <a:r>
              <a:rPr lang="en-US" altLang="ja-JP" dirty="0"/>
              <a:t>YHQ MK</a:t>
            </a:r>
            <a:r>
              <a:rPr lang="ja-JP" altLang="en-US" dirty="0"/>
              <a:t>本部 イノベーションセンター</a:t>
            </a:r>
            <a:endParaRPr lang="en-US" altLang="ja-JP" dirty="0"/>
          </a:p>
          <a:p>
            <a:r>
              <a:rPr lang="ja-JP" altLang="en-US" dirty="0"/>
              <a:t>プロジェクトデザイン部 </a:t>
            </a:r>
            <a:r>
              <a:rPr lang="ja-JP" altLang="ja-JP" dirty="0"/>
              <a:t>オペレーショナルエクセレンス</a:t>
            </a:r>
            <a:r>
              <a:rPr lang="en-US" altLang="ja-JP" dirty="0"/>
              <a:t>Gr.</a:t>
            </a:r>
            <a:endParaRPr lang="ja-JP" altLang="en-US" dirty="0"/>
          </a:p>
        </p:txBody>
      </p:sp>
      <p:sp>
        <p:nvSpPr>
          <p:cNvPr id="7" name="テキスト プレースホルダー 6">
            <a:extLst>
              <a:ext uri="{FF2B5EF4-FFF2-40B4-BE49-F238E27FC236}">
                <a16:creationId xmlns:a16="http://schemas.microsoft.com/office/drawing/2014/main" id="{22282EF1-087D-4A23-B09D-4F88CE396B79}"/>
              </a:ext>
            </a:extLst>
          </p:cNvPr>
          <p:cNvSpPr>
            <a:spLocks noGrp="1"/>
          </p:cNvSpPr>
          <p:nvPr>
            <p:ph type="body" sz="quarter" idx="15"/>
          </p:nvPr>
        </p:nvSpPr>
        <p:spPr/>
        <p:txBody>
          <a:bodyPr/>
          <a:lstStyle/>
          <a:p>
            <a:r>
              <a:rPr lang="en-US" altLang="ja-JP" dirty="0"/>
              <a:t>2023</a:t>
            </a:r>
            <a:r>
              <a:rPr lang="ja-JP" altLang="en-US" dirty="0"/>
              <a:t>年</a:t>
            </a:r>
            <a:r>
              <a:rPr lang="en-US" altLang="ja-JP" dirty="0"/>
              <a:t>4</a:t>
            </a:r>
            <a:r>
              <a:rPr lang="ja-JP" altLang="en-US" dirty="0"/>
              <a:t>月</a:t>
            </a:r>
            <a:r>
              <a:rPr lang="en-US" altLang="ja-JP" dirty="0"/>
              <a:t>21</a:t>
            </a:r>
            <a:r>
              <a:rPr lang="ja-JP" altLang="en-US" dirty="0"/>
              <a:t>日</a:t>
            </a:r>
          </a:p>
        </p:txBody>
      </p:sp>
      <p:sp>
        <p:nvSpPr>
          <p:cNvPr id="8" name="サブタイトル 1">
            <a:extLst>
              <a:ext uri="{FF2B5EF4-FFF2-40B4-BE49-F238E27FC236}">
                <a16:creationId xmlns:a16="http://schemas.microsoft.com/office/drawing/2014/main" id="{F712EF0B-7DA3-4CB5-AAA1-F1379FEABDB7}"/>
              </a:ext>
            </a:extLst>
          </p:cNvPr>
          <p:cNvSpPr txBox="1">
            <a:spLocks/>
          </p:cNvSpPr>
          <p:nvPr/>
        </p:nvSpPr>
        <p:spPr>
          <a:xfrm>
            <a:off x="5264402" y="2472644"/>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solidFill>
                  <a:schemeClr val="bg1"/>
                </a:solidFill>
              </a:rPr>
              <a:t>人工酵素設計</a:t>
            </a:r>
          </a:p>
        </p:txBody>
      </p:sp>
    </p:spTree>
    <p:extLst>
      <p:ext uri="{BB962C8B-B14F-4D97-AF65-F5344CB8AC3E}">
        <p14:creationId xmlns:p14="http://schemas.microsoft.com/office/powerpoint/2010/main" val="185215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5" y="947542"/>
            <a:ext cx="11170120" cy="793551"/>
          </a:xfrm>
        </p:spPr>
        <p:txBody>
          <a:bodyPr/>
          <a:lstStyle/>
          <a:p>
            <a:pPr marL="457200" indent="-457200"/>
            <a:r>
              <a:rPr lang="ja-JP" altLang="en-US" sz="2800" dirty="0"/>
              <a:t>数人の若手社員の状況・経験・要望を配慮しながら、フォローするのは大変だったが、勉強になった。</a:t>
            </a:r>
            <a:endParaRPr lang="en-US" altLang="ja-JP" sz="2800" dirty="0"/>
          </a:p>
          <a:p>
            <a:pPr marL="709613" lvl="1" indent="-457200"/>
            <a:r>
              <a:rPr lang="ja-JP" altLang="en-US" sz="2400" dirty="0"/>
              <a:t>原さん：ずっと</a:t>
            </a:r>
            <a:r>
              <a:rPr lang="en-US" altLang="ja-JP" sz="2400" dirty="0"/>
              <a:t>1</a:t>
            </a:r>
            <a:r>
              <a:rPr lang="ja-JP" altLang="en-US" sz="2400" dirty="0"/>
              <a:t>人で東大に行って実験し続ける環境は過酷だった</a:t>
            </a:r>
            <a:endParaRPr lang="en-US" altLang="ja-JP" sz="2400" dirty="0"/>
          </a:p>
          <a:p>
            <a:pPr marL="709613" lvl="1" indent="-457200"/>
            <a:r>
              <a:rPr lang="ja-JP" altLang="en-US" sz="2400" dirty="0"/>
              <a:t>橋本さん：</a:t>
            </a:r>
            <a:r>
              <a:rPr lang="en-US" altLang="ja-JP" sz="2400" dirty="0"/>
              <a:t>QCI</a:t>
            </a:r>
            <a:r>
              <a:rPr lang="ja-JP" altLang="en-US" sz="2400" dirty="0"/>
              <a:t>注力要望のため、ほぼ頼らなかった</a:t>
            </a:r>
            <a:endParaRPr lang="en-US" altLang="ja-JP" sz="2400" dirty="0"/>
          </a:p>
          <a:p>
            <a:pPr marL="457200" indent="-457200"/>
            <a:r>
              <a:rPr lang="en-US" altLang="ja-JP" sz="2800" dirty="0"/>
              <a:t>TL</a:t>
            </a:r>
            <a:r>
              <a:rPr lang="ja-JP" altLang="en-US" sz="2800" dirty="0"/>
              <a:t>として果たすべき作業の負担が多かったが、経験しておいて良かった。</a:t>
            </a:r>
            <a:endParaRPr lang="en-US" altLang="ja-JP" sz="2800" dirty="0"/>
          </a:p>
          <a:p>
            <a:pPr marL="709613" lvl="1" indent="-457200"/>
            <a:r>
              <a:rPr lang="en-US" altLang="ja-JP" sz="2400" dirty="0"/>
              <a:t>Gr</a:t>
            </a:r>
            <a:r>
              <a:rPr lang="ja-JP" altLang="en-US" sz="2400" dirty="0"/>
              <a:t>長から指示が来るが、自分がまずやらないと進まない</a:t>
            </a:r>
            <a:endParaRPr lang="en-US" altLang="ja-JP" sz="2400" dirty="0"/>
          </a:p>
          <a:p>
            <a:pPr marL="709613" lvl="1" indent="-457200"/>
            <a:r>
              <a:rPr lang="ja-JP" altLang="en-US" sz="2400" dirty="0"/>
              <a:t>若手社員に丸投げするには大き過ぎるタスクを、重点的にフォローした</a:t>
            </a:r>
            <a:endParaRPr lang="en-US" altLang="ja-JP" sz="2400" dirty="0"/>
          </a:p>
          <a:p>
            <a:pPr marL="252413" lvl="1" indent="0">
              <a:buNone/>
            </a:pPr>
            <a:r>
              <a:rPr lang="ja-JP" altLang="en-US" sz="2400" dirty="0"/>
              <a:t>　（が、結果的にそればかりだった）</a:t>
            </a:r>
            <a:endParaRPr lang="en-US" altLang="ja-JP" sz="2400" dirty="0"/>
          </a:p>
        </p:txBody>
      </p:sp>
      <p:sp>
        <p:nvSpPr>
          <p:cNvPr id="32" name="タイトル 1">
            <a:extLst>
              <a:ext uri="{FF2B5EF4-FFF2-40B4-BE49-F238E27FC236}">
                <a16:creationId xmlns:a16="http://schemas.microsoft.com/office/drawing/2014/main" id="{8ADE3898-31A4-4441-9C29-EC34D1F048DB}"/>
              </a:ext>
            </a:extLst>
          </p:cNvPr>
          <p:cNvSpPr>
            <a:spLocks noGrp="1"/>
          </p:cNvSpPr>
          <p:nvPr>
            <p:ph type="title"/>
          </p:nvPr>
        </p:nvSpPr>
        <p:spPr>
          <a:xfrm>
            <a:off x="517055" y="241034"/>
            <a:ext cx="11400125" cy="518094"/>
          </a:xfrm>
        </p:spPr>
        <p:txBody>
          <a:bodyPr/>
          <a:lstStyle/>
          <a:p>
            <a:r>
              <a:rPr lang="ja-JP" altLang="en-US" dirty="0"/>
              <a:t>感想</a:t>
            </a:r>
            <a:endParaRPr lang="en-US" dirty="0"/>
          </a:p>
        </p:txBody>
      </p:sp>
      <p:sp>
        <p:nvSpPr>
          <p:cNvPr id="33" name="テキスト ボックス 32">
            <a:extLst>
              <a:ext uri="{FF2B5EF4-FFF2-40B4-BE49-F238E27FC236}">
                <a16:creationId xmlns:a16="http://schemas.microsoft.com/office/drawing/2014/main" id="{422208DF-E21E-46CA-B1C6-494ED8338912}"/>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個人活動の振り返り</a:t>
            </a:r>
          </a:p>
        </p:txBody>
      </p:sp>
    </p:spTree>
    <p:extLst>
      <p:ext uri="{BB962C8B-B14F-4D97-AF65-F5344CB8AC3E}">
        <p14:creationId xmlns:p14="http://schemas.microsoft.com/office/powerpoint/2010/main" val="2175878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方針</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11</a:t>
            </a:fld>
            <a:endParaRPr kumimoji="1" lang="ja-JP" altLang="en-US"/>
          </a:p>
        </p:txBody>
      </p:sp>
      <p:sp>
        <p:nvSpPr>
          <p:cNvPr id="6" name="テキスト ボックス 5">
            <a:extLst>
              <a:ext uri="{FF2B5EF4-FFF2-40B4-BE49-F238E27FC236}">
                <a16:creationId xmlns:a16="http://schemas.microsoft.com/office/drawing/2014/main" id="{B0635375-0B31-44CB-BDFE-01ED83EBDA85}"/>
              </a:ext>
            </a:extLst>
          </p:cNvPr>
          <p:cNvSpPr txBox="1"/>
          <p:nvPr/>
        </p:nvSpPr>
        <p:spPr>
          <a:xfrm>
            <a:off x="608261" y="1096336"/>
            <a:ext cx="8764337" cy="461665"/>
          </a:xfrm>
          <a:prstGeom prst="rect">
            <a:avLst/>
          </a:prstGeom>
          <a:noFill/>
        </p:spPr>
        <p:txBody>
          <a:bodyPr wrap="square" rtlCol="0">
            <a:spAutoFit/>
          </a:bodyPr>
          <a:lstStyle/>
          <a:p>
            <a:r>
              <a:rPr kumimoji="1" lang="en-US" altLang="ja-JP" sz="2400" b="1" dirty="0">
                <a:solidFill>
                  <a:schemeClr val="accent1"/>
                </a:solidFill>
              </a:rPr>
              <a:t>1. </a:t>
            </a:r>
            <a:r>
              <a:rPr kumimoji="1" lang="ja-JP" altLang="en-US" sz="2400" b="1" dirty="0">
                <a:solidFill>
                  <a:schemeClr val="accent1"/>
                </a:solidFill>
              </a:rPr>
              <a:t>バイオマス分解酵素の市場・技術調査</a:t>
            </a:r>
            <a:endParaRPr kumimoji="1" lang="en-US" altLang="ja-JP" sz="2400" b="1" dirty="0">
              <a:solidFill>
                <a:schemeClr val="accent1"/>
              </a:solidFill>
            </a:endParaRPr>
          </a:p>
        </p:txBody>
      </p:sp>
      <p:sp>
        <p:nvSpPr>
          <p:cNvPr id="7" name="テキスト ボックス 6">
            <a:extLst>
              <a:ext uri="{FF2B5EF4-FFF2-40B4-BE49-F238E27FC236}">
                <a16:creationId xmlns:a16="http://schemas.microsoft.com/office/drawing/2014/main" id="{E7DEB760-FFFD-4F36-AB03-C214CC76DE7F}"/>
              </a:ext>
            </a:extLst>
          </p:cNvPr>
          <p:cNvSpPr txBox="1"/>
          <p:nvPr/>
        </p:nvSpPr>
        <p:spPr>
          <a:xfrm>
            <a:off x="608261" y="3859461"/>
            <a:ext cx="8764337" cy="461665"/>
          </a:xfrm>
          <a:prstGeom prst="rect">
            <a:avLst/>
          </a:prstGeom>
          <a:noFill/>
        </p:spPr>
        <p:txBody>
          <a:bodyPr wrap="square" rtlCol="0">
            <a:spAutoFit/>
          </a:bodyPr>
          <a:lstStyle/>
          <a:p>
            <a:r>
              <a:rPr kumimoji="1" lang="en-US" altLang="ja-JP" sz="2400" b="1" dirty="0">
                <a:solidFill>
                  <a:schemeClr val="accent1"/>
                </a:solidFill>
              </a:rPr>
              <a:t>2. </a:t>
            </a:r>
            <a:r>
              <a:rPr kumimoji="1" lang="ja-JP" altLang="en-US" sz="2400" b="1" dirty="0">
                <a:solidFill>
                  <a:schemeClr val="accent1"/>
                </a:solidFill>
              </a:rPr>
              <a:t>これまでの実験データを活かした外部発表検討</a:t>
            </a:r>
          </a:p>
        </p:txBody>
      </p:sp>
      <p:sp>
        <p:nvSpPr>
          <p:cNvPr id="8" name="テキスト ボックス 7">
            <a:extLst>
              <a:ext uri="{FF2B5EF4-FFF2-40B4-BE49-F238E27FC236}">
                <a16:creationId xmlns:a16="http://schemas.microsoft.com/office/drawing/2014/main" id="{0A229CB2-0598-46BB-A19C-09C8F2F08079}"/>
              </a:ext>
            </a:extLst>
          </p:cNvPr>
          <p:cNvSpPr txBox="1"/>
          <p:nvPr/>
        </p:nvSpPr>
        <p:spPr>
          <a:xfrm>
            <a:off x="701560" y="1700418"/>
            <a:ext cx="10972876" cy="369332"/>
          </a:xfrm>
          <a:prstGeom prst="rect">
            <a:avLst/>
          </a:prstGeom>
          <a:noFill/>
        </p:spPr>
        <p:txBody>
          <a:bodyPr wrap="none" rtlCol="0">
            <a:spAutoFit/>
          </a:bodyPr>
          <a:lstStyle/>
          <a:p>
            <a:r>
              <a:rPr kumimoji="1" lang="ja-JP" altLang="en-US" b="1" dirty="0"/>
              <a:t>バイオマス資源や前処理、酵素カクテルなど、設計した酵素を産業利用するときの周辺技術・業界・市場を調査する。</a:t>
            </a:r>
            <a:endParaRPr kumimoji="1" lang="en-US" altLang="ja-JP" b="1" dirty="0"/>
          </a:p>
        </p:txBody>
      </p:sp>
      <p:cxnSp>
        <p:nvCxnSpPr>
          <p:cNvPr id="9" name="直線コネクタ 8">
            <a:extLst>
              <a:ext uri="{FF2B5EF4-FFF2-40B4-BE49-F238E27FC236}">
                <a16:creationId xmlns:a16="http://schemas.microsoft.com/office/drawing/2014/main" id="{C1B78FC9-BDB1-46AC-9024-7C2908D80773}"/>
              </a:ext>
            </a:extLst>
          </p:cNvPr>
          <p:cNvCxnSpPr>
            <a:cxnSpLocks/>
          </p:cNvCxnSpPr>
          <p:nvPr/>
        </p:nvCxnSpPr>
        <p:spPr>
          <a:xfrm>
            <a:off x="598322" y="1558001"/>
            <a:ext cx="7015382" cy="0"/>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92552DFD-6B98-4D22-BD58-316A09E50F0B}"/>
              </a:ext>
            </a:extLst>
          </p:cNvPr>
          <p:cNvSpPr txBox="1"/>
          <p:nvPr/>
        </p:nvSpPr>
        <p:spPr>
          <a:xfrm>
            <a:off x="893167" y="2086931"/>
            <a:ext cx="10915135" cy="923330"/>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dirty="0"/>
              <a:t>分解効率や基質結合性は、前処理の種類や酵素カクテルの混合比率、バイオマス資源内のセルロース／ヘミセルロース／リグニンの比率にも影響する。</a:t>
            </a:r>
            <a:endParaRPr kumimoji="1" lang="en-US" altLang="ja-JP" dirty="0"/>
          </a:p>
          <a:p>
            <a:pPr marL="285750" indent="-285750">
              <a:buFont typeface="Wingdings" panose="05000000000000000000" pitchFamily="2" charset="2"/>
              <a:buChar char="Ø"/>
            </a:pPr>
            <a:r>
              <a:rPr kumimoji="1" lang="ja-JP" altLang="en-US" dirty="0"/>
              <a:t>酵素探索・改変プラットフォームとして、他社で「</a:t>
            </a:r>
            <a:r>
              <a:rPr kumimoji="1" lang="en-US" altLang="ja-JP" dirty="0"/>
              <a:t>Bit-QED</a:t>
            </a:r>
            <a:r>
              <a:rPr kumimoji="1" lang="ja-JP" altLang="en-US" dirty="0"/>
              <a:t>（</a:t>
            </a:r>
            <a:r>
              <a:rPr kumimoji="1" lang="en-US" altLang="ja-JP" dirty="0" err="1"/>
              <a:t>bitBiome</a:t>
            </a:r>
            <a:r>
              <a:rPr kumimoji="1" lang="ja-JP" altLang="en-US" dirty="0"/>
              <a:t>）</a:t>
            </a:r>
            <a:r>
              <a:rPr kumimoji="1" lang="en-US" altLang="ja-JP" dirty="0"/>
              <a:t>*</a:t>
            </a:r>
            <a:r>
              <a:rPr kumimoji="1" lang="ja-JP" altLang="en-US" dirty="0"/>
              <a:t>」などが検討段階にある。</a:t>
            </a:r>
            <a:endParaRPr kumimoji="1" lang="en-US" altLang="ja-JP" dirty="0"/>
          </a:p>
        </p:txBody>
      </p:sp>
      <p:sp>
        <p:nvSpPr>
          <p:cNvPr id="11" name="テキスト ボックス 10">
            <a:extLst>
              <a:ext uri="{FF2B5EF4-FFF2-40B4-BE49-F238E27FC236}">
                <a16:creationId xmlns:a16="http://schemas.microsoft.com/office/drawing/2014/main" id="{CDBED400-D94E-45AA-8D2A-85C256614E39}"/>
              </a:ext>
            </a:extLst>
          </p:cNvPr>
          <p:cNvSpPr txBox="1"/>
          <p:nvPr/>
        </p:nvSpPr>
        <p:spPr>
          <a:xfrm>
            <a:off x="701560" y="4413644"/>
            <a:ext cx="9917138" cy="369332"/>
          </a:xfrm>
          <a:prstGeom prst="rect">
            <a:avLst/>
          </a:prstGeom>
          <a:noFill/>
        </p:spPr>
        <p:txBody>
          <a:bodyPr wrap="none" rtlCol="0">
            <a:spAutoFit/>
          </a:bodyPr>
          <a:lstStyle/>
          <a:p>
            <a:r>
              <a:rPr kumimoji="1" lang="ja-JP" altLang="en-US" b="1" dirty="0"/>
              <a:t>これまでに得た机上設計データおよび</a:t>
            </a:r>
            <a:r>
              <a:rPr kumimoji="1" lang="en-US" altLang="ja-JP" b="1" dirty="0"/>
              <a:t>Wet</a:t>
            </a:r>
            <a:r>
              <a:rPr kumimoji="1" lang="ja-JP" altLang="en-US" b="1" dirty="0"/>
              <a:t>評価データを活かした外部発表の可能性があれば、深堀する。</a:t>
            </a:r>
            <a:endParaRPr kumimoji="1" lang="en-US" altLang="ja-JP" b="1" dirty="0"/>
          </a:p>
        </p:txBody>
      </p:sp>
      <p:cxnSp>
        <p:nvCxnSpPr>
          <p:cNvPr id="12" name="直線コネクタ 11">
            <a:extLst>
              <a:ext uri="{FF2B5EF4-FFF2-40B4-BE49-F238E27FC236}">
                <a16:creationId xmlns:a16="http://schemas.microsoft.com/office/drawing/2014/main" id="{22ECA135-0F7F-46F1-B888-4E8F8A9AAAB1}"/>
              </a:ext>
            </a:extLst>
          </p:cNvPr>
          <p:cNvCxnSpPr>
            <a:cxnSpLocks/>
          </p:cNvCxnSpPr>
          <p:nvPr/>
        </p:nvCxnSpPr>
        <p:spPr>
          <a:xfrm>
            <a:off x="598322" y="4321126"/>
            <a:ext cx="7015382" cy="0"/>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DFC61A21-85B0-4049-AF8B-D235D2D1B3D3}"/>
              </a:ext>
            </a:extLst>
          </p:cNvPr>
          <p:cNvSpPr txBox="1"/>
          <p:nvPr/>
        </p:nvSpPr>
        <p:spPr>
          <a:xfrm>
            <a:off x="893167" y="4835709"/>
            <a:ext cx="10079634" cy="646331"/>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dirty="0"/>
              <a:t>「酵素活性を見据えたセルロース結合性タンパク質の計算機設計」</a:t>
            </a:r>
            <a:endParaRPr kumimoji="1" lang="en-US" altLang="ja-JP" dirty="0"/>
          </a:p>
          <a:p>
            <a:pPr marL="285750" indent="-285750">
              <a:buFont typeface="Wingdings" panose="05000000000000000000" pitchFamily="2" charset="2"/>
              <a:buChar char="Ø"/>
            </a:pPr>
            <a:r>
              <a:rPr kumimoji="1" lang="ja-JP" altLang="en-US" dirty="0"/>
              <a:t>「アミノ酸配列の大幅改変が可能な、</a:t>
            </a:r>
            <a:r>
              <a:rPr kumimoji="1" lang="en-US" altLang="ja-JP" dirty="0"/>
              <a:t>Cel7A</a:t>
            </a:r>
            <a:r>
              <a:rPr kumimoji="1" lang="ja-JP" altLang="en-US" dirty="0"/>
              <a:t>のセルロース結合性ドメイン設計」</a:t>
            </a:r>
            <a:endParaRPr kumimoji="1" lang="en-US" altLang="ja-JP" dirty="0"/>
          </a:p>
        </p:txBody>
      </p:sp>
      <p:sp>
        <p:nvSpPr>
          <p:cNvPr id="14" name="テキスト ボックス 13">
            <a:extLst>
              <a:ext uri="{FF2B5EF4-FFF2-40B4-BE49-F238E27FC236}">
                <a16:creationId xmlns:a16="http://schemas.microsoft.com/office/drawing/2014/main" id="{1496FCEB-4662-495A-BED6-DB22059A49BC}"/>
              </a:ext>
            </a:extLst>
          </p:cNvPr>
          <p:cNvSpPr txBox="1"/>
          <p:nvPr/>
        </p:nvSpPr>
        <p:spPr>
          <a:xfrm>
            <a:off x="8762149" y="5965736"/>
            <a:ext cx="3155031"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200" b="0" i="0" u="none" strike="noStrike" kern="0" cap="none" spc="0" normalizeH="0" baseline="0" noProof="0" dirty="0">
                <a:ln>
                  <a:noFill/>
                </a:ln>
                <a:solidFill>
                  <a:srgbClr val="000000"/>
                </a:solidFill>
                <a:effectLst/>
                <a:uLnTx/>
                <a:uFillTx/>
              </a:rPr>
              <a:t>*</a:t>
            </a:r>
            <a:r>
              <a:rPr lang="en-US" altLang="ja-JP" sz="1200" dirty="0"/>
              <a:t> https://bitbiome.co.jp/technology/#tech03</a:t>
            </a:r>
            <a:endParaRPr kumimoji="1" lang="ja-JP" altLang="en-US" sz="1200" b="0" i="0" u="none" strike="noStrike" kern="0" cap="none" spc="0" normalizeH="0" baseline="0" noProof="0" dirty="0">
              <a:ln>
                <a:noFill/>
              </a:ln>
              <a:solidFill>
                <a:srgbClr val="000000"/>
              </a:solidFill>
              <a:effectLst/>
              <a:uLnTx/>
              <a:uFillTx/>
            </a:endParaRPr>
          </a:p>
        </p:txBody>
      </p:sp>
      <p:sp>
        <p:nvSpPr>
          <p:cNvPr id="15" name="テキスト ボックス 14">
            <a:extLst>
              <a:ext uri="{FF2B5EF4-FFF2-40B4-BE49-F238E27FC236}">
                <a16:creationId xmlns:a16="http://schemas.microsoft.com/office/drawing/2014/main" id="{4BC147E2-002F-46A9-9E4F-2F9875982079}"/>
              </a:ext>
            </a:extLst>
          </p:cNvPr>
          <p:cNvSpPr txBox="1"/>
          <p:nvPr/>
        </p:nvSpPr>
        <p:spPr>
          <a:xfrm>
            <a:off x="7736216" y="1137205"/>
            <a:ext cx="1428632" cy="369332"/>
          </a:xfrm>
          <a:prstGeom prst="rect">
            <a:avLst/>
          </a:prstGeom>
          <a:noFill/>
        </p:spPr>
        <p:txBody>
          <a:bodyPr wrap="square" rtlCol="0">
            <a:spAutoFit/>
          </a:bodyPr>
          <a:lstStyle/>
          <a:p>
            <a:r>
              <a:rPr kumimoji="1" lang="ja-JP" altLang="en-US" dirty="0">
                <a:solidFill>
                  <a:schemeClr val="bg1">
                    <a:lumMod val="50000"/>
                  </a:schemeClr>
                </a:solidFill>
              </a:rPr>
              <a:t>優先度　高</a:t>
            </a:r>
          </a:p>
        </p:txBody>
      </p:sp>
      <p:sp>
        <p:nvSpPr>
          <p:cNvPr id="16" name="テキスト ボックス 15">
            <a:extLst>
              <a:ext uri="{FF2B5EF4-FFF2-40B4-BE49-F238E27FC236}">
                <a16:creationId xmlns:a16="http://schemas.microsoft.com/office/drawing/2014/main" id="{20929B84-3BDF-4986-9501-CF4F26CAB7F3}"/>
              </a:ext>
            </a:extLst>
          </p:cNvPr>
          <p:cNvSpPr txBox="1"/>
          <p:nvPr/>
        </p:nvSpPr>
        <p:spPr>
          <a:xfrm>
            <a:off x="7736216" y="3899061"/>
            <a:ext cx="1428632" cy="369332"/>
          </a:xfrm>
          <a:prstGeom prst="rect">
            <a:avLst/>
          </a:prstGeom>
          <a:noFill/>
        </p:spPr>
        <p:txBody>
          <a:bodyPr wrap="square" rtlCol="0">
            <a:spAutoFit/>
          </a:bodyPr>
          <a:lstStyle/>
          <a:p>
            <a:r>
              <a:rPr kumimoji="1" lang="ja-JP" altLang="en-US" dirty="0">
                <a:solidFill>
                  <a:schemeClr val="bg1">
                    <a:lumMod val="50000"/>
                  </a:schemeClr>
                </a:solidFill>
              </a:rPr>
              <a:t>優先度　低</a:t>
            </a:r>
          </a:p>
        </p:txBody>
      </p:sp>
      <p:sp>
        <p:nvSpPr>
          <p:cNvPr id="17" name="矢印: 右 16">
            <a:extLst>
              <a:ext uri="{FF2B5EF4-FFF2-40B4-BE49-F238E27FC236}">
                <a16:creationId xmlns:a16="http://schemas.microsoft.com/office/drawing/2014/main" id="{A9C584C4-1EB0-4EA5-B6C3-08FACA3B4F7B}"/>
              </a:ext>
            </a:extLst>
          </p:cNvPr>
          <p:cNvSpPr/>
          <p:nvPr/>
        </p:nvSpPr>
        <p:spPr>
          <a:xfrm>
            <a:off x="1019174" y="5599256"/>
            <a:ext cx="523875" cy="285169"/>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テキスト ボックス 17">
            <a:extLst>
              <a:ext uri="{FF2B5EF4-FFF2-40B4-BE49-F238E27FC236}">
                <a16:creationId xmlns:a16="http://schemas.microsoft.com/office/drawing/2014/main" id="{0B44CCE7-005D-4767-9835-87DF1C4DE459}"/>
              </a:ext>
            </a:extLst>
          </p:cNvPr>
          <p:cNvSpPr txBox="1"/>
          <p:nvPr/>
        </p:nvSpPr>
        <p:spPr>
          <a:xfrm>
            <a:off x="1640864" y="5557174"/>
            <a:ext cx="4961615" cy="369332"/>
          </a:xfrm>
          <a:prstGeom prst="rect">
            <a:avLst/>
          </a:prstGeom>
          <a:noFill/>
        </p:spPr>
        <p:txBody>
          <a:bodyPr wrap="none" rtlCol="0">
            <a:spAutoFit/>
          </a:bodyPr>
          <a:lstStyle/>
          <a:p>
            <a:r>
              <a:rPr kumimoji="1" lang="ja-JP" altLang="en-US" b="1" dirty="0">
                <a:solidFill>
                  <a:schemeClr val="accent4"/>
                </a:solidFill>
              </a:rPr>
              <a:t>伊崎さんが復帰されたときに、判断いただくのが良い</a:t>
            </a:r>
            <a:endParaRPr kumimoji="1" lang="en-US" altLang="ja-JP" b="1" dirty="0">
              <a:solidFill>
                <a:schemeClr val="accent4"/>
              </a:solidFill>
            </a:endParaRPr>
          </a:p>
        </p:txBody>
      </p:sp>
      <p:sp>
        <p:nvSpPr>
          <p:cNvPr id="20" name="テキスト ボックス 19">
            <a:extLst>
              <a:ext uri="{FF2B5EF4-FFF2-40B4-BE49-F238E27FC236}">
                <a16:creationId xmlns:a16="http://schemas.microsoft.com/office/drawing/2014/main" id="{27DAA5DF-FF36-4FCE-9C29-1BEBA226D5EB}"/>
              </a:ext>
            </a:extLst>
          </p:cNvPr>
          <p:cNvSpPr txBox="1"/>
          <p:nvPr/>
        </p:nvSpPr>
        <p:spPr>
          <a:xfrm>
            <a:off x="8574298" y="4835709"/>
            <a:ext cx="1183337" cy="369332"/>
          </a:xfrm>
          <a:prstGeom prst="rect">
            <a:avLst/>
          </a:prstGeom>
          <a:noFill/>
        </p:spPr>
        <p:txBody>
          <a:bodyPr wrap="none" rtlCol="0">
            <a:spAutoFit/>
          </a:bodyPr>
          <a:lstStyle/>
          <a:p>
            <a:r>
              <a:rPr kumimoji="1" lang="ja-JP" altLang="en-US" b="1" dirty="0"/>
              <a:t>望み薄そう</a:t>
            </a:r>
            <a:endParaRPr kumimoji="1" lang="en-US" altLang="ja-JP" b="1" dirty="0"/>
          </a:p>
        </p:txBody>
      </p:sp>
      <p:sp>
        <p:nvSpPr>
          <p:cNvPr id="21" name="テキスト ボックス 20">
            <a:extLst>
              <a:ext uri="{FF2B5EF4-FFF2-40B4-BE49-F238E27FC236}">
                <a16:creationId xmlns:a16="http://schemas.microsoft.com/office/drawing/2014/main" id="{75ECBE99-AF24-4795-BF75-CC0669808891}"/>
              </a:ext>
            </a:extLst>
          </p:cNvPr>
          <p:cNvSpPr txBox="1"/>
          <p:nvPr/>
        </p:nvSpPr>
        <p:spPr>
          <a:xfrm>
            <a:off x="8565777" y="5130299"/>
            <a:ext cx="3552576" cy="369332"/>
          </a:xfrm>
          <a:prstGeom prst="rect">
            <a:avLst/>
          </a:prstGeom>
          <a:noFill/>
        </p:spPr>
        <p:txBody>
          <a:bodyPr wrap="none" rtlCol="0">
            <a:spAutoFit/>
          </a:bodyPr>
          <a:lstStyle/>
          <a:p>
            <a:r>
              <a:rPr kumimoji="1" lang="ja-JP" altLang="en-US" b="1" dirty="0"/>
              <a:t>ピキア酵母の応用性を判断してから</a:t>
            </a:r>
            <a:endParaRPr kumimoji="1" lang="en-US" altLang="ja-JP" b="1" dirty="0"/>
          </a:p>
        </p:txBody>
      </p:sp>
      <p:sp>
        <p:nvSpPr>
          <p:cNvPr id="22" name="矢印: 右 21">
            <a:extLst>
              <a:ext uri="{FF2B5EF4-FFF2-40B4-BE49-F238E27FC236}">
                <a16:creationId xmlns:a16="http://schemas.microsoft.com/office/drawing/2014/main" id="{A84CFCA9-7C23-43B6-845D-7813DB0D1BC9}"/>
              </a:ext>
            </a:extLst>
          </p:cNvPr>
          <p:cNvSpPr/>
          <p:nvPr/>
        </p:nvSpPr>
        <p:spPr>
          <a:xfrm>
            <a:off x="1019174" y="3200036"/>
            <a:ext cx="523875" cy="285169"/>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テキスト ボックス 22">
            <a:extLst>
              <a:ext uri="{FF2B5EF4-FFF2-40B4-BE49-F238E27FC236}">
                <a16:creationId xmlns:a16="http://schemas.microsoft.com/office/drawing/2014/main" id="{56505F96-3BDF-4F23-AA10-54C6B053DFC7}"/>
              </a:ext>
            </a:extLst>
          </p:cNvPr>
          <p:cNvSpPr txBox="1"/>
          <p:nvPr/>
        </p:nvSpPr>
        <p:spPr>
          <a:xfrm>
            <a:off x="1640864" y="3157954"/>
            <a:ext cx="2885726" cy="369332"/>
          </a:xfrm>
          <a:prstGeom prst="rect">
            <a:avLst/>
          </a:prstGeom>
          <a:noFill/>
        </p:spPr>
        <p:txBody>
          <a:bodyPr wrap="none" rtlCol="0">
            <a:spAutoFit/>
          </a:bodyPr>
          <a:lstStyle/>
          <a:p>
            <a:r>
              <a:rPr kumimoji="1" lang="ja-JP" altLang="en-US" b="1" dirty="0">
                <a:solidFill>
                  <a:schemeClr val="accent4"/>
                </a:solidFill>
              </a:rPr>
              <a:t>これは継続する必要性はある</a:t>
            </a:r>
            <a:endParaRPr kumimoji="1" lang="en-US" altLang="ja-JP" b="1" dirty="0">
              <a:solidFill>
                <a:schemeClr val="accent4"/>
              </a:solidFill>
            </a:endParaRPr>
          </a:p>
        </p:txBody>
      </p:sp>
    </p:spTree>
    <p:extLst>
      <p:ext uri="{BB962C8B-B14F-4D97-AF65-F5344CB8AC3E}">
        <p14:creationId xmlns:p14="http://schemas.microsoft.com/office/powerpoint/2010/main" val="2327953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5761FB-29AF-4E7C-9589-8CB52B8DCB61}"/>
              </a:ext>
            </a:extLst>
          </p:cNvPr>
          <p:cNvSpPr>
            <a:spLocks noGrp="1"/>
          </p:cNvSpPr>
          <p:nvPr>
            <p:ph type="title"/>
          </p:nvPr>
        </p:nvSpPr>
        <p:spPr/>
        <p:txBody>
          <a:bodyPr>
            <a:normAutofit fontScale="90000"/>
          </a:bodyPr>
          <a:lstStyle/>
          <a:p>
            <a:r>
              <a:rPr lang="ja-JP" altLang="en-US" sz="1600" dirty="0"/>
              <a:t>補足資料　＞　周辺技術・課題</a:t>
            </a:r>
            <a:br>
              <a:rPr kumimoji="1" lang="en-US" altLang="ja-JP" sz="1600" dirty="0"/>
            </a:br>
            <a:r>
              <a:rPr kumimoji="1" lang="ja-JP" altLang="en-US" sz="2700" dirty="0"/>
              <a:t>ハイスループット技術例</a:t>
            </a:r>
          </a:p>
        </p:txBody>
      </p:sp>
      <p:sp>
        <p:nvSpPr>
          <p:cNvPr id="3" name="スライド番号プレースホルダー 2">
            <a:extLst>
              <a:ext uri="{FF2B5EF4-FFF2-40B4-BE49-F238E27FC236}">
                <a16:creationId xmlns:a16="http://schemas.microsoft.com/office/drawing/2014/main" id="{FA67B3C0-A6C9-4BB4-8747-9C76F00AE1BB}"/>
              </a:ext>
            </a:extLst>
          </p:cNvPr>
          <p:cNvSpPr>
            <a:spLocks noGrp="1"/>
          </p:cNvSpPr>
          <p:nvPr>
            <p:ph type="sldNum" sz="quarter" idx="10"/>
          </p:nvPr>
        </p:nvSpPr>
        <p:spPr/>
        <p:txBody>
          <a:bodyPr/>
          <a:lstStyle/>
          <a:p>
            <a:fld id="{584EAAFE-CFE5-40AD-8E95-5BFF290DC5CF}" type="slidenum">
              <a:rPr kumimoji="1" lang="ja-JP" altLang="en-US" smtClean="0"/>
              <a:pPr/>
              <a:t>12</a:t>
            </a:fld>
            <a:endParaRPr kumimoji="1" lang="ja-JP" altLang="en-US"/>
          </a:p>
        </p:txBody>
      </p:sp>
      <p:sp>
        <p:nvSpPr>
          <p:cNvPr id="4" name="テキスト プレースホルダー 3">
            <a:extLst>
              <a:ext uri="{FF2B5EF4-FFF2-40B4-BE49-F238E27FC236}">
                <a16:creationId xmlns:a16="http://schemas.microsoft.com/office/drawing/2014/main" id="{7B699A7F-92A9-4BE5-A76A-D79E3FB888B2}"/>
              </a:ext>
            </a:extLst>
          </p:cNvPr>
          <p:cNvSpPr>
            <a:spLocks noGrp="1"/>
          </p:cNvSpPr>
          <p:nvPr>
            <p:ph type="body" sz="quarter" idx="11"/>
          </p:nvPr>
        </p:nvSpPr>
        <p:spPr>
          <a:xfrm>
            <a:off x="381236" y="938678"/>
            <a:ext cx="11341887" cy="424732"/>
          </a:xfrm>
        </p:spPr>
        <p:txBody>
          <a:bodyPr/>
          <a:lstStyle/>
          <a:p>
            <a:r>
              <a:rPr lang="ja-JP" altLang="en-US" sz="2400" dirty="0"/>
              <a:t>宿主・遺伝子・酵素の探索・評価するためのハイスループット技術も少しずつ登場している。</a:t>
            </a:r>
            <a:endParaRPr lang="en-US" altLang="ja-JP" sz="2400" dirty="0"/>
          </a:p>
        </p:txBody>
      </p:sp>
      <p:sp>
        <p:nvSpPr>
          <p:cNvPr id="20" name="テキスト ボックス 19">
            <a:extLst>
              <a:ext uri="{FF2B5EF4-FFF2-40B4-BE49-F238E27FC236}">
                <a16:creationId xmlns:a16="http://schemas.microsoft.com/office/drawing/2014/main" id="{3368E626-3B46-462D-8284-3C2C8C9FEFDD}"/>
              </a:ext>
            </a:extLst>
          </p:cNvPr>
          <p:cNvSpPr txBox="1"/>
          <p:nvPr/>
        </p:nvSpPr>
        <p:spPr>
          <a:xfrm>
            <a:off x="4789893" y="1941204"/>
            <a:ext cx="2749471"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600" b="0" i="0" u="none" strike="noStrike" kern="0" cap="none" spc="0" normalizeH="0" baseline="0" noProof="0" dirty="0">
                <a:ln>
                  <a:noFill/>
                </a:ln>
                <a:solidFill>
                  <a:srgbClr val="000000"/>
                </a:solidFill>
                <a:effectLst/>
                <a:uLnTx/>
                <a:uFillTx/>
              </a:rPr>
              <a:t>（長岡技術科学大・産総研）</a:t>
            </a:r>
          </a:p>
        </p:txBody>
      </p:sp>
      <p:sp>
        <p:nvSpPr>
          <p:cNvPr id="9" name="テキスト ボックス 8">
            <a:extLst>
              <a:ext uri="{FF2B5EF4-FFF2-40B4-BE49-F238E27FC236}">
                <a16:creationId xmlns:a16="http://schemas.microsoft.com/office/drawing/2014/main" id="{51FF27FA-03A2-4362-827A-D9D3212B8C6C}"/>
              </a:ext>
            </a:extLst>
          </p:cNvPr>
          <p:cNvSpPr txBox="1"/>
          <p:nvPr/>
        </p:nvSpPr>
        <p:spPr>
          <a:xfrm>
            <a:off x="517054" y="1492629"/>
            <a:ext cx="9846145" cy="400110"/>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sz="2000" b="1" dirty="0"/>
              <a:t>ミリオンスクリーニング：様々な培養条件で</a:t>
            </a:r>
            <a:r>
              <a:rPr kumimoji="1" lang="en-US" altLang="ja-JP" sz="2000" b="1" dirty="0"/>
              <a:t>100</a:t>
            </a:r>
            <a:r>
              <a:rPr kumimoji="1" lang="ja-JP" altLang="en-US" sz="2000" b="1" dirty="0"/>
              <a:t>万検体を</a:t>
            </a:r>
            <a:r>
              <a:rPr kumimoji="1" lang="en-US" altLang="ja-JP" sz="2000" b="1" dirty="0"/>
              <a:t>1</a:t>
            </a:r>
            <a:r>
              <a:rPr kumimoji="1" lang="ja-JP" altLang="en-US" sz="2000" b="1" dirty="0"/>
              <a:t>日で評価可能</a:t>
            </a:r>
            <a:endParaRPr kumimoji="1" lang="en-US" altLang="ja-JP" sz="2000" b="1" dirty="0"/>
          </a:p>
        </p:txBody>
      </p:sp>
      <p:sp>
        <p:nvSpPr>
          <p:cNvPr id="10" name="テキスト ボックス 9">
            <a:extLst>
              <a:ext uri="{FF2B5EF4-FFF2-40B4-BE49-F238E27FC236}">
                <a16:creationId xmlns:a16="http://schemas.microsoft.com/office/drawing/2014/main" id="{DEF84A81-4CD1-4FE1-979D-02FB6E2FF2AB}"/>
              </a:ext>
            </a:extLst>
          </p:cNvPr>
          <p:cNvSpPr txBox="1"/>
          <p:nvPr/>
        </p:nvSpPr>
        <p:spPr>
          <a:xfrm>
            <a:off x="998374" y="1913492"/>
            <a:ext cx="381867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b="0" i="0" u="none" strike="noStrike" kern="0" cap="none" spc="0" normalizeH="0" baseline="0" noProof="0" dirty="0">
                <a:ln>
                  <a:noFill/>
                </a:ln>
                <a:solidFill>
                  <a:srgbClr val="000000"/>
                </a:solidFill>
                <a:effectLst/>
                <a:uLnTx/>
                <a:uFillTx/>
              </a:rPr>
              <a:t>ドロップレット培養スクリーニング法の改良</a:t>
            </a:r>
          </a:p>
        </p:txBody>
      </p:sp>
      <p:sp>
        <p:nvSpPr>
          <p:cNvPr id="11" name="テキスト ボックス 10">
            <a:extLst>
              <a:ext uri="{FF2B5EF4-FFF2-40B4-BE49-F238E27FC236}">
                <a16:creationId xmlns:a16="http://schemas.microsoft.com/office/drawing/2014/main" id="{718BF551-5C67-4A2F-9160-89E7AC140149}"/>
              </a:ext>
            </a:extLst>
          </p:cNvPr>
          <p:cNvSpPr txBox="1"/>
          <p:nvPr/>
        </p:nvSpPr>
        <p:spPr>
          <a:xfrm>
            <a:off x="998374" y="2299797"/>
            <a:ext cx="7830990"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b="1" i="0" u="none" strike="noStrike" kern="0" cap="none" spc="0" normalizeH="0" baseline="0" noProof="0" dirty="0">
                <a:ln>
                  <a:noFill/>
                </a:ln>
                <a:solidFill>
                  <a:schemeClr val="accent1"/>
                </a:solidFill>
                <a:effectLst/>
                <a:uLnTx/>
                <a:uFillTx/>
              </a:rPr>
              <a:t>高い酵素活性</a:t>
            </a:r>
            <a:r>
              <a:rPr kumimoji="1" lang="ja-JP" altLang="en-US" b="1" kern="0" dirty="0">
                <a:solidFill>
                  <a:schemeClr val="accent1"/>
                </a:solidFill>
              </a:rPr>
              <a:t>、生育能（比活性、代謝能、耐性等）の酵素・微生物探索に期待</a:t>
            </a:r>
            <a:endParaRPr kumimoji="1" lang="en-US" altLang="ja-JP" b="1" i="0" u="none" strike="noStrike" kern="0" cap="none" spc="0" normalizeH="0" baseline="0" noProof="0" dirty="0">
              <a:ln>
                <a:noFill/>
              </a:ln>
              <a:solidFill>
                <a:schemeClr val="accent1"/>
              </a:solidFill>
              <a:effectLst/>
              <a:uLnTx/>
              <a:uFillTx/>
            </a:endParaRPr>
          </a:p>
        </p:txBody>
      </p:sp>
      <p:sp>
        <p:nvSpPr>
          <p:cNvPr id="14" name="テキスト ボックス 13">
            <a:extLst>
              <a:ext uri="{FF2B5EF4-FFF2-40B4-BE49-F238E27FC236}">
                <a16:creationId xmlns:a16="http://schemas.microsoft.com/office/drawing/2014/main" id="{E8153E7A-B97C-4D84-AB00-81A74E6652C5}"/>
              </a:ext>
            </a:extLst>
          </p:cNvPr>
          <p:cNvSpPr txBox="1"/>
          <p:nvPr/>
        </p:nvSpPr>
        <p:spPr>
          <a:xfrm>
            <a:off x="517054" y="2889249"/>
            <a:ext cx="8817445" cy="400110"/>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sz="2000" b="1" dirty="0"/>
              <a:t>並列多検体酵素活性評価：</a:t>
            </a:r>
            <a:r>
              <a:rPr kumimoji="1" lang="en-US" altLang="ja-JP" sz="2000" b="1" dirty="0"/>
              <a:t>2,000</a:t>
            </a:r>
            <a:r>
              <a:rPr kumimoji="1" lang="ja-JP" altLang="en-US" sz="2000" b="1" dirty="0"/>
              <a:t>種類の酵素活性データを</a:t>
            </a:r>
            <a:r>
              <a:rPr kumimoji="1" lang="en-US" altLang="ja-JP" sz="2000" b="1" dirty="0"/>
              <a:t>1</a:t>
            </a:r>
            <a:r>
              <a:rPr kumimoji="1" lang="ja-JP" altLang="en-US" sz="2000" b="1" dirty="0"/>
              <a:t>日で取得可能</a:t>
            </a:r>
            <a:endParaRPr kumimoji="1" lang="en-US" altLang="ja-JP" sz="2000" b="1" dirty="0"/>
          </a:p>
        </p:txBody>
      </p:sp>
      <p:pic>
        <p:nvPicPr>
          <p:cNvPr id="6" name="図 5">
            <a:extLst>
              <a:ext uri="{FF2B5EF4-FFF2-40B4-BE49-F238E27FC236}">
                <a16:creationId xmlns:a16="http://schemas.microsoft.com/office/drawing/2014/main" id="{A4256ECD-D73E-4E94-BB4D-6B3C4B5B0753}"/>
              </a:ext>
            </a:extLst>
          </p:cNvPr>
          <p:cNvPicPr>
            <a:picLocks noChangeAspect="1"/>
          </p:cNvPicPr>
          <p:nvPr/>
        </p:nvPicPr>
        <p:blipFill>
          <a:blip r:embed="rId3"/>
          <a:stretch>
            <a:fillRect/>
          </a:stretch>
        </p:blipFill>
        <p:spPr>
          <a:xfrm>
            <a:off x="871020" y="4038868"/>
            <a:ext cx="6488276" cy="2653005"/>
          </a:xfrm>
          <a:prstGeom prst="rect">
            <a:avLst/>
          </a:prstGeom>
        </p:spPr>
      </p:pic>
      <p:sp>
        <p:nvSpPr>
          <p:cNvPr id="16" name="テキスト ボックス 15">
            <a:extLst>
              <a:ext uri="{FF2B5EF4-FFF2-40B4-BE49-F238E27FC236}">
                <a16:creationId xmlns:a16="http://schemas.microsoft.com/office/drawing/2014/main" id="{62E4324A-194D-4D0B-A2D6-0C5F77B10D93}"/>
              </a:ext>
            </a:extLst>
          </p:cNvPr>
          <p:cNvSpPr txBox="1"/>
          <p:nvPr/>
        </p:nvSpPr>
        <p:spPr>
          <a:xfrm>
            <a:off x="1036474" y="3294604"/>
            <a:ext cx="3254417"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b="0" i="0" u="none" strike="noStrike" kern="0" cap="none" spc="0" normalizeH="0" baseline="0" noProof="0" dirty="0">
                <a:ln>
                  <a:noFill/>
                </a:ln>
                <a:solidFill>
                  <a:srgbClr val="000000"/>
                </a:solidFill>
                <a:effectLst/>
                <a:uLnTx/>
                <a:uFillTx/>
              </a:rPr>
              <a:t>クローン選抜・溶液調整の自動化</a:t>
            </a:r>
          </a:p>
        </p:txBody>
      </p:sp>
      <p:sp>
        <p:nvSpPr>
          <p:cNvPr id="17" name="テキスト ボックス 16">
            <a:extLst>
              <a:ext uri="{FF2B5EF4-FFF2-40B4-BE49-F238E27FC236}">
                <a16:creationId xmlns:a16="http://schemas.microsoft.com/office/drawing/2014/main" id="{FF7DF7A9-2200-4E7D-A0B6-6BD2C835DCC7}"/>
              </a:ext>
            </a:extLst>
          </p:cNvPr>
          <p:cNvSpPr txBox="1"/>
          <p:nvPr/>
        </p:nvSpPr>
        <p:spPr>
          <a:xfrm>
            <a:off x="4075518" y="3304520"/>
            <a:ext cx="1210588"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600" b="0" i="0" u="none" strike="noStrike" kern="0" cap="none" spc="0" normalizeH="0" baseline="0" noProof="0" dirty="0">
                <a:ln>
                  <a:noFill/>
                </a:ln>
                <a:solidFill>
                  <a:srgbClr val="000000"/>
                </a:solidFill>
                <a:effectLst/>
                <a:uLnTx/>
                <a:uFillTx/>
              </a:rPr>
              <a:t>（神戸大）</a:t>
            </a:r>
          </a:p>
        </p:txBody>
      </p:sp>
      <p:sp>
        <p:nvSpPr>
          <p:cNvPr id="18" name="テキスト ボックス 17">
            <a:extLst>
              <a:ext uri="{FF2B5EF4-FFF2-40B4-BE49-F238E27FC236}">
                <a16:creationId xmlns:a16="http://schemas.microsoft.com/office/drawing/2014/main" id="{FCE8C9D6-3091-485A-AC00-AE0D152D66AF}"/>
              </a:ext>
            </a:extLst>
          </p:cNvPr>
          <p:cNvSpPr txBox="1"/>
          <p:nvPr/>
        </p:nvSpPr>
        <p:spPr>
          <a:xfrm>
            <a:off x="1036474" y="3690699"/>
            <a:ext cx="379623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b="1" i="0" u="none" strike="noStrike" kern="0" cap="none" spc="0" normalizeH="0" baseline="0" noProof="0" dirty="0">
                <a:ln>
                  <a:noFill/>
                </a:ln>
                <a:solidFill>
                  <a:schemeClr val="accent1"/>
                </a:solidFill>
                <a:effectLst/>
                <a:uLnTx/>
                <a:uFillTx/>
              </a:rPr>
              <a:t>未知の酵素群の活性大量</a:t>
            </a:r>
            <a:r>
              <a:rPr kumimoji="1" lang="ja-JP" altLang="en-US" b="1" kern="0" dirty="0">
                <a:solidFill>
                  <a:schemeClr val="accent1"/>
                </a:solidFill>
              </a:rPr>
              <a:t>評価に期待</a:t>
            </a:r>
            <a:endParaRPr kumimoji="1" lang="en-US" altLang="ja-JP" b="1" i="0" u="none" strike="noStrike" kern="0" cap="none" spc="0" normalizeH="0" baseline="0" noProof="0" dirty="0">
              <a:ln>
                <a:noFill/>
              </a:ln>
              <a:solidFill>
                <a:schemeClr val="accent1"/>
              </a:solidFill>
              <a:effectLst/>
              <a:uLnTx/>
              <a:uFillTx/>
            </a:endParaRPr>
          </a:p>
        </p:txBody>
      </p:sp>
      <p:sp>
        <p:nvSpPr>
          <p:cNvPr id="19" name="テキスト ボックス 18">
            <a:extLst>
              <a:ext uri="{FF2B5EF4-FFF2-40B4-BE49-F238E27FC236}">
                <a16:creationId xmlns:a16="http://schemas.microsoft.com/office/drawing/2014/main" id="{9EE87A89-8F8F-4508-98B7-397CE886611D}"/>
              </a:ext>
            </a:extLst>
          </p:cNvPr>
          <p:cNvSpPr txBox="1"/>
          <p:nvPr/>
        </p:nvSpPr>
        <p:spPr>
          <a:xfrm>
            <a:off x="709095" y="6604103"/>
            <a:ext cx="4511876"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200" b="0" i="0" u="none" strike="noStrike" kern="0" cap="none" spc="0" normalizeH="0" baseline="0" noProof="0" dirty="0">
                <a:ln>
                  <a:noFill/>
                </a:ln>
                <a:solidFill>
                  <a:srgbClr val="000000"/>
                </a:solidFill>
                <a:effectLst/>
                <a:uLnTx/>
                <a:uFillTx/>
              </a:rPr>
              <a:t>*</a:t>
            </a:r>
            <a:r>
              <a:rPr lang="en-US" altLang="ja-JP" sz="1200" dirty="0"/>
              <a:t> https://www.jba.or.jp/b-production/asset/pdf/JBA_pamphlet.pdf</a:t>
            </a:r>
            <a:endParaRPr kumimoji="1" lang="ja-JP" altLang="en-US" sz="1200" b="0" i="0" u="none" strike="noStrike" kern="0" cap="none" spc="0" normalizeH="0" baseline="0" noProof="0" dirty="0">
              <a:ln>
                <a:noFill/>
              </a:ln>
              <a:solidFill>
                <a:srgbClr val="000000"/>
              </a:solidFill>
              <a:effectLst/>
              <a:uLnTx/>
              <a:uFillTx/>
            </a:endParaRPr>
          </a:p>
        </p:txBody>
      </p:sp>
      <p:pic>
        <p:nvPicPr>
          <p:cNvPr id="21" name="図 20">
            <a:extLst>
              <a:ext uri="{FF2B5EF4-FFF2-40B4-BE49-F238E27FC236}">
                <a16:creationId xmlns:a16="http://schemas.microsoft.com/office/drawing/2014/main" id="{5296F38E-7DB9-4D70-A82D-8AE3F38CB8DA}"/>
              </a:ext>
            </a:extLst>
          </p:cNvPr>
          <p:cNvPicPr>
            <a:picLocks noChangeAspect="1"/>
          </p:cNvPicPr>
          <p:nvPr/>
        </p:nvPicPr>
        <p:blipFill>
          <a:blip r:embed="rId4"/>
          <a:stretch>
            <a:fillRect/>
          </a:stretch>
        </p:blipFill>
        <p:spPr>
          <a:xfrm>
            <a:off x="9177890" y="1474722"/>
            <a:ext cx="2856314" cy="4378428"/>
          </a:xfrm>
          <a:prstGeom prst="rect">
            <a:avLst/>
          </a:prstGeom>
        </p:spPr>
      </p:pic>
      <p:sp>
        <p:nvSpPr>
          <p:cNvPr id="22" name="テキスト ボックス 21">
            <a:extLst>
              <a:ext uri="{FF2B5EF4-FFF2-40B4-BE49-F238E27FC236}">
                <a16:creationId xmlns:a16="http://schemas.microsoft.com/office/drawing/2014/main" id="{9304352E-0A81-43C3-9B82-58CA61213CA8}"/>
              </a:ext>
            </a:extLst>
          </p:cNvPr>
          <p:cNvSpPr txBox="1"/>
          <p:nvPr/>
        </p:nvSpPr>
        <p:spPr>
          <a:xfrm>
            <a:off x="8748878" y="5915320"/>
            <a:ext cx="3443122"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200" b="0" i="0" u="none" strike="noStrike" kern="0" cap="none" spc="0" normalizeH="0" baseline="0" noProof="0" dirty="0">
                <a:ln>
                  <a:noFill/>
                </a:ln>
                <a:solidFill>
                  <a:srgbClr val="000000"/>
                </a:solidFill>
                <a:effectLst/>
                <a:uLnTx/>
                <a:uFillTx/>
              </a:rPr>
              <a:t>*</a:t>
            </a:r>
            <a:r>
              <a:rPr lang="en-US" altLang="ja-JP" sz="1200" dirty="0"/>
              <a:t> https://www.nedo.go.jp/content/100953970.pdf</a:t>
            </a:r>
            <a:endParaRPr kumimoji="1" lang="ja-JP" altLang="en-US" sz="12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1844402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normAutofit fontScale="90000"/>
          </a:bodyPr>
          <a:lstStyle/>
          <a:p>
            <a:r>
              <a:rPr lang="ja-JP" altLang="en-US" sz="1600" dirty="0"/>
              <a:t>補足資料　＞　周辺技術・課題</a:t>
            </a:r>
            <a:br>
              <a:rPr kumimoji="1" lang="en-US" altLang="ja-JP" sz="1600" dirty="0"/>
            </a:br>
            <a:r>
              <a:rPr kumimoji="1" lang="ja-JP" altLang="en-US" sz="2700" dirty="0"/>
              <a:t>リグノセルロース系</a:t>
            </a:r>
            <a:r>
              <a:rPr lang="ja-JP" altLang="en-US" sz="2700" dirty="0"/>
              <a:t>バイオマスの前処理</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13</a:t>
            </a:fld>
            <a:endParaRPr kumimoji="1" lang="ja-JP" altLang="en-US"/>
          </a:p>
        </p:txBody>
      </p:sp>
      <p:sp>
        <p:nvSpPr>
          <p:cNvPr id="6" name="テキスト プレースホルダー 5">
            <a:extLst>
              <a:ext uri="{FF2B5EF4-FFF2-40B4-BE49-F238E27FC236}">
                <a16:creationId xmlns:a16="http://schemas.microsoft.com/office/drawing/2014/main" id="{35C2058B-43BA-4AAA-889B-88A62A9FD559}"/>
              </a:ext>
            </a:extLst>
          </p:cNvPr>
          <p:cNvSpPr>
            <a:spLocks noGrp="1"/>
          </p:cNvSpPr>
          <p:nvPr>
            <p:ph type="body" sz="quarter" idx="11"/>
          </p:nvPr>
        </p:nvSpPr>
        <p:spPr>
          <a:xfrm>
            <a:off x="517055" y="862203"/>
            <a:ext cx="11341887" cy="653794"/>
          </a:xfrm>
        </p:spPr>
        <p:txBody>
          <a:bodyPr/>
          <a:lstStyle/>
          <a:p>
            <a:r>
              <a:rPr lang="ja-JP" altLang="en-US" dirty="0"/>
              <a:t>バイオマスの組成によって、前処理を適切に使い分けるのがポイント。</a:t>
            </a:r>
          </a:p>
        </p:txBody>
      </p:sp>
      <p:sp>
        <p:nvSpPr>
          <p:cNvPr id="69" name="テキスト ボックス 68">
            <a:extLst>
              <a:ext uri="{FF2B5EF4-FFF2-40B4-BE49-F238E27FC236}">
                <a16:creationId xmlns:a16="http://schemas.microsoft.com/office/drawing/2014/main" id="{D2527DBD-E2F4-484D-91DD-071ED6C2347C}"/>
              </a:ext>
            </a:extLst>
          </p:cNvPr>
          <p:cNvSpPr txBox="1"/>
          <p:nvPr/>
        </p:nvSpPr>
        <p:spPr>
          <a:xfrm>
            <a:off x="257786" y="6369635"/>
            <a:ext cx="7153667" cy="584775"/>
          </a:xfrm>
          <a:prstGeom prst="rect">
            <a:avLst/>
          </a:prstGeom>
          <a:solidFill>
            <a:schemeClr val="bg1"/>
          </a:solidFill>
        </p:spPr>
        <p:txBody>
          <a:bodyPr wrap="square" rtlCol="0">
            <a:spAutoFit/>
          </a:bodyPr>
          <a:lstStyle/>
          <a:p>
            <a:r>
              <a:rPr kumimoji="1" lang="en-US" altLang="ja-JP" sz="1600" dirty="0"/>
              <a:t>※</a:t>
            </a:r>
            <a:r>
              <a:rPr kumimoji="1" lang="ja-JP" altLang="en-US" sz="1600" dirty="0"/>
              <a:t>第二世代バイオエタノール製造技術と開発状況（</a:t>
            </a:r>
            <a:r>
              <a:rPr kumimoji="1" lang="en-US" altLang="ja-JP" sz="1600" dirty="0"/>
              <a:t>2010</a:t>
            </a:r>
            <a:r>
              <a:rPr kumimoji="1" lang="ja-JP" altLang="en-US" sz="1600" dirty="0"/>
              <a:t>）</a:t>
            </a:r>
            <a:endParaRPr kumimoji="1" lang="en-US" altLang="ja-JP" sz="1600" dirty="0"/>
          </a:p>
          <a:p>
            <a:r>
              <a:rPr kumimoji="1" lang="en-US" altLang="ja-JP" sz="1600" dirty="0"/>
              <a:t>※</a:t>
            </a:r>
            <a:r>
              <a:rPr kumimoji="1" lang="ja-JP" altLang="en-US" sz="1600" dirty="0"/>
              <a:t>バイオマスの利活用に向けたイオン液体前処理の効果に関する研究（</a:t>
            </a:r>
            <a:r>
              <a:rPr kumimoji="1" lang="en-US" altLang="ja-JP" sz="1600" dirty="0"/>
              <a:t>2014</a:t>
            </a:r>
            <a:r>
              <a:rPr kumimoji="1" lang="ja-JP" altLang="en-US" sz="1600" dirty="0"/>
              <a:t>）</a:t>
            </a:r>
          </a:p>
        </p:txBody>
      </p:sp>
      <p:graphicFrame>
        <p:nvGraphicFramePr>
          <p:cNvPr id="33" name="表 5">
            <a:extLst>
              <a:ext uri="{FF2B5EF4-FFF2-40B4-BE49-F238E27FC236}">
                <a16:creationId xmlns:a16="http://schemas.microsoft.com/office/drawing/2014/main" id="{B9791537-241F-44D5-953E-D6B7F19DC75C}"/>
              </a:ext>
            </a:extLst>
          </p:cNvPr>
          <p:cNvGraphicFramePr>
            <a:graphicFrameLocks noGrp="1"/>
          </p:cNvGraphicFramePr>
          <p:nvPr>
            <p:extLst>
              <p:ext uri="{D42A27DB-BD31-4B8C-83A1-F6EECF244321}">
                <p14:modId xmlns:p14="http://schemas.microsoft.com/office/powerpoint/2010/main" val="4091748556"/>
              </p:ext>
            </p:extLst>
          </p:nvPr>
        </p:nvGraphicFramePr>
        <p:xfrm>
          <a:off x="257786" y="1205230"/>
          <a:ext cx="11667514" cy="5394960"/>
        </p:xfrm>
        <a:graphic>
          <a:graphicData uri="http://schemas.openxmlformats.org/drawingml/2006/table">
            <a:tbl>
              <a:tblPr firstRow="1" bandRow="1">
                <a:tableStyleId>{5C22544A-7EE6-4342-B048-85BDC9FD1C3A}</a:tableStyleId>
              </a:tblPr>
              <a:tblGrid>
                <a:gridCol w="1066189">
                  <a:extLst>
                    <a:ext uri="{9D8B030D-6E8A-4147-A177-3AD203B41FA5}">
                      <a16:colId xmlns:a16="http://schemas.microsoft.com/office/drawing/2014/main" val="2143679544"/>
                    </a:ext>
                  </a:extLst>
                </a:gridCol>
                <a:gridCol w="2047875">
                  <a:extLst>
                    <a:ext uri="{9D8B030D-6E8A-4147-A177-3AD203B41FA5}">
                      <a16:colId xmlns:a16="http://schemas.microsoft.com/office/drawing/2014/main" val="2285869366"/>
                    </a:ext>
                  </a:extLst>
                </a:gridCol>
                <a:gridCol w="2695575">
                  <a:extLst>
                    <a:ext uri="{9D8B030D-6E8A-4147-A177-3AD203B41FA5}">
                      <a16:colId xmlns:a16="http://schemas.microsoft.com/office/drawing/2014/main" val="1943049289"/>
                    </a:ext>
                  </a:extLst>
                </a:gridCol>
                <a:gridCol w="3133725">
                  <a:extLst>
                    <a:ext uri="{9D8B030D-6E8A-4147-A177-3AD203B41FA5}">
                      <a16:colId xmlns:a16="http://schemas.microsoft.com/office/drawing/2014/main" val="2252245261"/>
                    </a:ext>
                  </a:extLst>
                </a:gridCol>
                <a:gridCol w="2724150">
                  <a:extLst>
                    <a:ext uri="{9D8B030D-6E8A-4147-A177-3AD203B41FA5}">
                      <a16:colId xmlns:a16="http://schemas.microsoft.com/office/drawing/2014/main" val="1270811941"/>
                    </a:ext>
                  </a:extLst>
                </a:gridCol>
              </a:tblGrid>
              <a:tr h="275048">
                <a:tc>
                  <a:txBody>
                    <a:bodyPr/>
                    <a:lstStyle/>
                    <a:p>
                      <a:r>
                        <a:rPr kumimoji="1" lang="ja-JP" altLang="en-US" sz="1600" dirty="0"/>
                        <a:t>大分類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600" dirty="0"/>
                        <a:t>項目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600" dirty="0"/>
                        <a:t>内容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600" dirty="0"/>
                        <a:t>効果</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600" dirty="0"/>
                        <a:t>デメリット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1417660"/>
                  </a:ext>
                </a:extLst>
              </a:tr>
              <a:tr h="275048">
                <a:tc>
                  <a:txBody>
                    <a:bodyPr/>
                    <a:lstStyle/>
                    <a:p>
                      <a:r>
                        <a:rPr kumimoji="1" lang="ja-JP" altLang="en-US" sz="1600" dirty="0"/>
                        <a:t>物理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機械</a:t>
                      </a:r>
                      <a:r>
                        <a:rPr kumimoji="1" lang="ja-JP" altLang="en-US" sz="1400" dirty="0"/>
                        <a:t>（粉砕・摩擦）</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細かく砕く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一次細胞壁を破壊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細胞壁破壊が非効率</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67455363"/>
                  </a:ext>
                </a:extLst>
              </a:tr>
              <a:tr h="275048">
                <a:tc>
                  <a:txBody>
                    <a:bodyPr/>
                    <a:lstStyle/>
                    <a:p>
                      <a:r>
                        <a:rPr kumimoji="1" lang="ja-JP" altLang="en-US" sz="1600" dirty="0"/>
                        <a:t>物理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超音波・マイクロ波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細かく砕く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一次細胞壁を破壊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（調査中）</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61713807"/>
                  </a:ext>
                </a:extLst>
              </a:tr>
              <a:tr h="429526">
                <a:tc>
                  <a:txBody>
                    <a:bodyPr/>
                    <a:lstStyle/>
                    <a:p>
                      <a:r>
                        <a:rPr kumimoji="1" lang="ja-JP" altLang="en-US" sz="1600" dirty="0"/>
                        <a:t>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水蒸気爆砕法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熱水で処理する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多糖類の加水分解・可溶化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solidFill>
                            <a:schemeClr val="accent4"/>
                          </a:solidFill>
                        </a:rPr>
                        <a:t>組成に依存</a:t>
                      </a:r>
                      <a:endParaRPr kumimoji="1" lang="en-US" altLang="ja-JP" sz="1600" dirty="0">
                        <a:solidFill>
                          <a:schemeClr val="accent4"/>
                        </a:solidFill>
                      </a:endParaRPr>
                    </a:p>
                    <a:p>
                      <a:r>
                        <a:rPr kumimoji="1" lang="ja-JP" altLang="en-US" sz="1600" dirty="0">
                          <a:solidFill>
                            <a:schemeClr val="tx1"/>
                          </a:solidFill>
                        </a:rPr>
                        <a:t>反応性の制御、装置負荷大</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19905859"/>
                  </a:ext>
                </a:extLst>
              </a:tr>
              <a:tr h="429526">
                <a:tc>
                  <a:txBody>
                    <a:bodyPr/>
                    <a:lstStyle/>
                    <a:p>
                      <a:r>
                        <a:rPr kumimoji="1" lang="ja-JP" altLang="en-US" sz="1600" dirty="0"/>
                        <a:t>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酸加水分解法</a:t>
                      </a:r>
                      <a:endParaRPr kumimoji="1" lang="en-US" altLang="ja-JP"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酸水溶液（希硫酸）を利用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多糖類の加水分解・可溶化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回収リグニンの再利用性</a:t>
                      </a:r>
                      <a:endParaRPr kumimoji="1" lang="en-US" altLang="ja-JP" sz="1600" dirty="0"/>
                    </a:p>
                    <a:p>
                      <a:r>
                        <a:rPr kumimoji="1" lang="ja-JP" altLang="en-US" sz="1600" dirty="0"/>
                        <a:t>装置への負荷大</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39564068"/>
                  </a:ext>
                </a:extLst>
              </a:tr>
              <a:tr h="429526">
                <a:tc>
                  <a:txBody>
                    <a:bodyPr/>
                    <a:lstStyle/>
                    <a:p>
                      <a:r>
                        <a:rPr kumimoji="1" lang="ja-JP" altLang="en-US" sz="1600" dirty="0"/>
                        <a:t>アルカリ</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600" dirty="0"/>
                        <a:t>Kraft</a:t>
                      </a:r>
                      <a:r>
                        <a:rPr kumimoji="1" lang="ja-JP" altLang="en-US" sz="1600" dirty="0"/>
                        <a:t>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600" dirty="0"/>
                        <a:t>NaOH</a:t>
                      </a:r>
                      <a:r>
                        <a:rPr kumimoji="1" lang="ja-JP" altLang="en-US" sz="1600" dirty="0"/>
                        <a:t>／</a:t>
                      </a:r>
                      <a:r>
                        <a:rPr kumimoji="1" lang="en-US" altLang="ja-JP" sz="1600" dirty="0"/>
                        <a:t>Na2S</a:t>
                      </a:r>
                      <a:r>
                        <a:rPr kumimoji="1" lang="ja-JP" altLang="en-US" sz="1600" dirty="0"/>
                        <a:t>水溶液を利用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ヘミセルロース／リグニンの分解・可溶化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不純物が混入しやすい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4848303"/>
                  </a:ext>
                </a:extLst>
              </a:tr>
              <a:tr h="4295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アルカリ</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アルカリ処理法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アルカリ水溶液（</a:t>
                      </a:r>
                      <a:r>
                        <a:rPr kumimoji="1" lang="en-US" altLang="ja-JP" sz="1600" dirty="0"/>
                        <a:t>Lime</a:t>
                      </a:r>
                      <a:r>
                        <a:rPr kumimoji="1" lang="ja-JP" altLang="en-US" sz="1600" dirty="0"/>
                        <a:t>）を利用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ヘミセルロース／リグニンの加水分解・可溶化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反応速度が遅い</a:t>
                      </a:r>
                      <a:endParaRPr kumimoji="1" lang="en-US" altLang="ja-JP" sz="1600" dirty="0"/>
                    </a:p>
                    <a:p>
                      <a:r>
                        <a:rPr kumimoji="1" lang="ja-JP" altLang="en-US" sz="1600" dirty="0">
                          <a:solidFill>
                            <a:schemeClr val="accent4"/>
                          </a:solidFill>
                        </a:rPr>
                        <a:t>リグニン多いバイオマスには不適</a:t>
                      </a:r>
                      <a:endParaRPr kumimoji="1" lang="en-US" altLang="ja-JP" sz="1600" dirty="0">
                        <a:solidFill>
                          <a:schemeClr val="accent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93596831"/>
                  </a:ext>
                </a:extLst>
              </a:tr>
              <a:tr h="4295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アルカリ</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アンモニア凍結爆砕法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アンモニア溶液を高圧浸漬後、脱圧</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細胞壁の破壊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（調査中）</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42411736"/>
                  </a:ext>
                </a:extLst>
              </a:tr>
              <a:tr h="429526">
                <a:tc>
                  <a:txBody>
                    <a:bodyPr/>
                    <a:lstStyle/>
                    <a:p>
                      <a:r>
                        <a:rPr kumimoji="1" lang="ja-JP" altLang="en-US" sz="1600" dirty="0"/>
                        <a:t>加溶媒分解</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オルガノソルブ法（有機溶媒）</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水／有機溶媒を利用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ヘミセルロース／リグニンの加水分解・可溶化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（調査中）</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72027596"/>
                  </a:ext>
                </a:extLst>
              </a:tr>
              <a:tr h="4295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加溶媒分解</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イオン液体処理法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イオン液体を利用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バイオマス全体あるいは一部の溶解</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（調査中）</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95448525"/>
                  </a:ext>
                </a:extLst>
              </a:tr>
              <a:tr h="275048">
                <a:tc>
                  <a:txBody>
                    <a:bodyPr/>
                    <a:lstStyle/>
                    <a:p>
                      <a:r>
                        <a:rPr kumimoji="1" lang="ja-JP" altLang="en-US" sz="1600" dirty="0"/>
                        <a:t>生物</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微生物</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選択的リグニン分解菌を使用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リグニン単離しながら糖化・発酵</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（調査中）</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21740225"/>
                  </a:ext>
                </a:extLst>
              </a:tr>
            </a:tbl>
          </a:graphicData>
        </a:graphic>
      </p:graphicFrame>
    </p:spTree>
    <p:extLst>
      <p:ext uri="{BB962C8B-B14F-4D97-AF65-F5344CB8AC3E}">
        <p14:creationId xmlns:p14="http://schemas.microsoft.com/office/powerpoint/2010/main" val="1583016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0988BD2D-070A-419A-9744-FEC20A4444F5}"/>
              </a:ext>
            </a:extLst>
          </p:cNvPr>
          <p:cNvSpPr>
            <a:spLocks noGrp="1"/>
          </p:cNvSpPr>
          <p:nvPr>
            <p:ph type="sldNum" sz="quarter" idx="11"/>
          </p:nvPr>
        </p:nvSpPr>
        <p:spPr/>
        <p:txBody>
          <a:bodyPr/>
          <a:lstStyle/>
          <a:p>
            <a:fld id="{584EAAFE-CFE5-40AD-8E95-5BFF290DC5CF}" type="slidenum">
              <a:rPr kumimoji="1" lang="ja-JP" altLang="en-US" smtClean="0"/>
              <a:pPr/>
              <a:t>14</a:t>
            </a:fld>
            <a:endParaRPr kumimoji="1" lang="ja-JP" altLang="en-US"/>
          </a:p>
        </p:txBody>
      </p:sp>
      <p:sp>
        <p:nvSpPr>
          <p:cNvPr id="4" name="テキスト プレースホルダー 3">
            <a:extLst>
              <a:ext uri="{FF2B5EF4-FFF2-40B4-BE49-F238E27FC236}">
                <a16:creationId xmlns:a16="http://schemas.microsoft.com/office/drawing/2014/main" id="{5501B8AA-6467-482E-AC29-39530B3DC4D2}"/>
              </a:ext>
            </a:extLst>
          </p:cNvPr>
          <p:cNvSpPr>
            <a:spLocks noGrp="1"/>
          </p:cNvSpPr>
          <p:nvPr>
            <p:ph type="body" sz="quarter" idx="12"/>
          </p:nvPr>
        </p:nvSpPr>
        <p:spPr/>
        <p:txBody>
          <a:bodyPr/>
          <a:lstStyle/>
          <a:p>
            <a:endParaRPr lang="ja-JP" altLang="en-US"/>
          </a:p>
        </p:txBody>
      </p:sp>
    </p:spTree>
    <p:extLst>
      <p:ext uri="{BB962C8B-B14F-4D97-AF65-F5344CB8AC3E}">
        <p14:creationId xmlns:p14="http://schemas.microsoft.com/office/powerpoint/2010/main" val="2789773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目的</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5" y="947542"/>
            <a:ext cx="11170120" cy="793551"/>
          </a:xfrm>
        </p:spPr>
        <p:txBody>
          <a:bodyPr/>
          <a:lstStyle/>
          <a:p>
            <a:pPr marL="457200" indent="-457200"/>
            <a:r>
              <a:rPr lang="en-US" altLang="ja-JP" sz="2800" dirty="0"/>
              <a:t>FY2022</a:t>
            </a:r>
            <a:r>
              <a:rPr lang="ja-JP" altLang="en-US" sz="2800" dirty="0"/>
              <a:t>下期の人工酵素設計チームでの（主に個人としての）活動報告をするため。</a:t>
            </a:r>
            <a:endParaRPr lang="en-US" altLang="ja-JP" sz="2800" dirty="0"/>
          </a:p>
          <a:p>
            <a:pPr marL="709613" lvl="1" indent="-457200"/>
            <a:r>
              <a:rPr lang="en-US" altLang="ja-JP" sz="2400" dirty="0"/>
              <a:t>TL</a:t>
            </a:r>
            <a:r>
              <a:rPr lang="ja-JP" altLang="en-US" sz="2400" dirty="0"/>
              <a:t>伊崎さんの代理で、数か月間</a:t>
            </a:r>
            <a:r>
              <a:rPr lang="en-US" altLang="ja-JP" sz="2400" dirty="0"/>
              <a:t>TL</a:t>
            </a:r>
            <a:r>
              <a:rPr lang="ja-JP" altLang="en-US" sz="2400" dirty="0"/>
              <a:t>を担った。</a:t>
            </a:r>
            <a:endParaRPr lang="en-US" altLang="ja-JP" sz="2400" dirty="0"/>
          </a:p>
          <a:p>
            <a:pPr marL="457200" indent="-457200"/>
            <a:endParaRPr lang="en-US" altLang="ja-JP" sz="2800" dirty="0"/>
          </a:p>
          <a:p>
            <a:pPr marL="457200" indent="-457200"/>
            <a:r>
              <a:rPr lang="ja-JP" altLang="en-US" sz="2800" dirty="0"/>
              <a:t>概要</a:t>
            </a:r>
            <a:endParaRPr lang="en-US" altLang="ja-JP" sz="2800" dirty="0"/>
          </a:p>
          <a:p>
            <a:pPr marL="709613" lvl="1" indent="-457200">
              <a:buFont typeface="+mj-lt"/>
              <a:buAutoNum type="arabicPeriod"/>
            </a:pPr>
            <a:r>
              <a:rPr lang="ja-JP" altLang="en-US" sz="2400" dirty="0"/>
              <a:t>テーマ活動の振り返り</a:t>
            </a:r>
            <a:endParaRPr lang="en-US" altLang="ja-JP" sz="2400" dirty="0"/>
          </a:p>
          <a:p>
            <a:pPr marL="709613" lvl="1" indent="-457200">
              <a:buFont typeface="+mj-lt"/>
              <a:buAutoNum type="arabicPeriod"/>
            </a:pPr>
            <a:r>
              <a:rPr lang="ja-JP" altLang="en-US" sz="2400" dirty="0"/>
              <a:t>個人活動の振り返り</a:t>
            </a:r>
            <a:endParaRPr lang="en-US" altLang="ja-JP" sz="2400" dirty="0"/>
          </a:p>
          <a:p>
            <a:pPr marL="709613" lvl="1" indent="-457200"/>
            <a:endParaRPr kumimoji="1" lang="en-US" altLang="ja-JP" sz="2400" dirty="0"/>
          </a:p>
        </p:txBody>
      </p:sp>
    </p:spTree>
    <p:extLst>
      <p:ext uri="{BB962C8B-B14F-4D97-AF65-F5344CB8AC3E}">
        <p14:creationId xmlns:p14="http://schemas.microsoft.com/office/powerpoint/2010/main" val="1087846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3</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5" y="947542"/>
            <a:ext cx="11170120" cy="793551"/>
          </a:xfrm>
        </p:spPr>
        <p:txBody>
          <a:bodyPr/>
          <a:lstStyle/>
          <a:p>
            <a:pPr marL="457200" indent="-457200"/>
            <a:r>
              <a:rPr lang="ja-JP" altLang="en-US" sz="2800" dirty="0"/>
              <a:t>テーマクローズ：クローズに向けた議論・資料作成</a:t>
            </a:r>
            <a:endParaRPr lang="en-US" altLang="ja-JP" sz="2800" dirty="0"/>
          </a:p>
          <a:p>
            <a:pPr marL="709613" lvl="1" indent="-457200"/>
            <a:r>
              <a:rPr lang="ja-JP" altLang="en-US" sz="2400" dirty="0"/>
              <a:t>上期に実施したので省く</a:t>
            </a:r>
            <a:endParaRPr lang="en-US" altLang="ja-JP" sz="2400" dirty="0"/>
          </a:p>
          <a:p>
            <a:pPr marL="457200" indent="-457200"/>
            <a:r>
              <a:rPr lang="ja-JP" altLang="en-US" sz="2800" dirty="0"/>
              <a:t>調査活動</a:t>
            </a:r>
            <a:endParaRPr lang="en-US" altLang="ja-JP" sz="2800" dirty="0"/>
          </a:p>
          <a:p>
            <a:pPr marL="709613" lvl="1" indent="-457200"/>
            <a:r>
              <a:rPr lang="ja-JP" altLang="en-US" sz="2400" dirty="0"/>
              <a:t>次期テーマ探索のための文献調査</a:t>
            </a:r>
            <a:endParaRPr lang="en-US" altLang="ja-JP" sz="2400" dirty="0"/>
          </a:p>
          <a:p>
            <a:pPr marL="709613" lvl="1" indent="-457200"/>
            <a:r>
              <a:rPr lang="ja-JP" altLang="en-US" sz="2400" dirty="0"/>
              <a:t>セルラーゼ活性の合成・評価可能性検討（共同研究）</a:t>
            </a:r>
            <a:endParaRPr lang="en-US" altLang="ja-JP" sz="2400" dirty="0"/>
          </a:p>
          <a:p>
            <a:pPr marL="457200" indent="-457200"/>
            <a:r>
              <a:rPr lang="ja-JP" altLang="en-US" sz="2800" dirty="0"/>
              <a:t>共同研究</a:t>
            </a:r>
            <a:endParaRPr lang="en-US" altLang="ja-JP" sz="2800" dirty="0"/>
          </a:p>
          <a:p>
            <a:pPr marL="709613" lvl="1" indent="-457200"/>
            <a:r>
              <a:rPr lang="ja-JP" altLang="en-US" sz="2400" dirty="0"/>
              <a:t>契約満了のタイミングで、全体とりまとめ</a:t>
            </a:r>
            <a:endParaRPr lang="en-US" altLang="ja-JP" sz="2400" dirty="0"/>
          </a:p>
        </p:txBody>
      </p:sp>
      <p:sp>
        <p:nvSpPr>
          <p:cNvPr id="32" name="タイトル 1">
            <a:extLst>
              <a:ext uri="{FF2B5EF4-FFF2-40B4-BE49-F238E27FC236}">
                <a16:creationId xmlns:a16="http://schemas.microsoft.com/office/drawing/2014/main" id="{8ADE3898-31A4-4441-9C29-EC34D1F048DB}"/>
              </a:ext>
            </a:extLst>
          </p:cNvPr>
          <p:cNvSpPr>
            <a:spLocks noGrp="1"/>
          </p:cNvSpPr>
          <p:nvPr>
            <p:ph type="title"/>
          </p:nvPr>
        </p:nvSpPr>
        <p:spPr>
          <a:xfrm>
            <a:off x="517055" y="241034"/>
            <a:ext cx="11400125" cy="518094"/>
          </a:xfrm>
        </p:spPr>
        <p:txBody>
          <a:bodyPr/>
          <a:lstStyle/>
          <a:p>
            <a:r>
              <a:rPr lang="ja-JP" altLang="en-US" dirty="0"/>
              <a:t>内容</a:t>
            </a:r>
            <a:endParaRPr lang="en-US" dirty="0"/>
          </a:p>
        </p:txBody>
      </p:sp>
      <p:sp>
        <p:nvSpPr>
          <p:cNvPr id="33" name="テキスト ボックス 32">
            <a:extLst>
              <a:ext uri="{FF2B5EF4-FFF2-40B4-BE49-F238E27FC236}">
                <a16:creationId xmlns:a16="http://schemas.microsoft.com/office/drawing/2014/main" id="{422208DF-E21E-46CA-B1C6-494ED8338912}"/>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テーマ活動の振り返り</a:t>
            </a:r>
          </a:p>
        </p:txBody>
      </p:sp>
    </p:spTree>
    <p:extLst>
      <p:ext uri="{BB962C8B-B14F-4D97-AF65-F5344CB8AC3E}">
        <p14:creationId xmlns:p14="http://schemas.microsoft.com/office/powerpoint/2010/main" val="688127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4</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5" y="947542"/>
            <a:ext cx="11170120" cy="793551"/>
          </a:xfrm>
        </p:spPr>
        <p:txBody>
          <a:bodyPr/>
          <a:lstStyle/>
          <a:p>
            <a:pPr marL="457200" indent="-457200"/>
            <a:r>
              <a:rPr lang="ja-JP" altLang="en-US" sz="2800" dirty="0"/>
              <a:t>テーマとしては「単体のセルラーゼ設計」に注目してきたが、バイオマス分解の環境を俯瞰した上で、その技術の価値を見積もりたい。</a:t>
            </a:r>
            <a:endParaRPr lang="en-US" altLang="ja-JP" sz="2800" dirty="0"/>
          </a:p>
          <a:p>
            <a:pPr marL="709613" lvl="1" indent="-457200"/>
            <a:r>
              <a:rPr lang="ja-JP" altLang="en-US" sz="2400" dirty="0"/>
              <a:t>技術：バイオマスの選定、前処理、副生成物の回収、酵素カクテルのブレンド</a:t>
            </a:r>
            <a:endParaRPr lang="en-US" altLang="ja-JP" sz="2400" dirty="0"/>
          </a:p>
          <a:p>
            <a:pPr marL="709613" lvl="1" indent="-457200"/>
            <a:r>
              <a:rPr lang="ja-JP" altLang="en-US" sz="2400" dirty="0"/>
              <a:t>業界：</a:t>
            </a:r>
            <a:endParaRPr lang="en-US" altLang="ja-JP" sz="2400" dirty="0"/>
          </a:p>
          <a:p>
            <a:pPr marL="709613" lvl="1" indent="-457200"/>
            <a:endParaRPr lang="en-US" altLang="ja-JP" sz="2400" dirty="0"/>
          </a:p>
          <a:p>
            <a:pPr marL="709613" lvl="1" indent="-457200"/>
            <a:endParaRPr lang="en-US" altLang="ja-JP" sz="2400" dirty="0"/>
          </a:p>
        </p:txBody>
      </p:sp>
      <p:sp>
        <p:nvSpPr>
          <p:cNvPr id="32" name="タイトル 1">
            <a:extLst>
              <a:ext uri="{FF2B5EF4-FFF2-40B4-BE49-F238E27FC236}">
                <a16:creationId xmlns:a16="http://schemas.microsoft.com/office/drawing/2014/main" id="{8ADE3898-31A4-4441-9C29-EC34D1F048DB}"/>
              </a:ext>
            </a:extLst>
          </p:cNvPr>
          <p:cNvSpPr>
            <a:spLocks noGrp="1"/>
          </p:cNvSpPr>
          <p:nvPr>
            <p:ph type="title"/>
          </p:nvPr>
        </p:nvSpPr>
        <p:spPr>
          <a:xfrm>
            <a:off x="517055" y="241034"/>
            <a:ext cx="11400125" cy="518094"/>
          </a:xfrm>
        </p:spPr>
        <p:txBody>
          <a:bodyPr/>
          <a:lstStyle/>
          <a:p>
            <a:r>
              <a:rPr lang="ja-JP" altLang="en-US" dirty="0"/>
              <a:t>バイオマス分解の環境</a:t>
            </a:r>
            <a:endParaRPr lang="en-US" dirty="0"/>
          </a:p>
        </p:txBody>
      </p:sp>
      <p:sp>
        <p:nvSpPr>
          <p:cNvPr id="33" name="テキスト ボックス 32">
            <a:extLst>
              <a:ext uri="{FF2B5EF4-FFF2-40B4-BE49-F238E27FC236}">
                <a16:creationId xmlns:a16="http://schemas.microsoft.com/office/drawing/2014/main" id="{422208DF-E21E-46CA-B1C6-494ED8338912}"/>
              </a:ext>
            </a:extLst>
          </p:cNvPr>
          <p:cNvSpPr txBox="1"/>
          <p:nvPr/>
        </p:nvSpPr>
        <p:spPr>
          <a:xfrm>
            <a:off x="571984" y="-20412"/>
            <a:ext cx="4521842" cy="338554"/>
          </a:xfrm>
          <a:prstGeom prst="rect">
            <a:avLst/>
          </a:prstGeom>
          <a:noFill/>
        </p:spPr>
        <p:txBody>
          <a:bodyPr wrap="square" rtlCol="0">
            <a:spAutoFit/>
          </a:bodyPr>
          <a:lstStyle/>
          <a:p>
            <a:r>
              <a:rPr kumimoji="1" lang="en-US" altLang="ja-JP" sz="1600" b="1" dirty="0">
                <a:solidFill>
                  <a:schemeClr val="bg1"/>
                </a:solidFill>
              </a:rPr>
              <a:t>1. </a:t>
            </a:r>
            <a:r>
              <a:rPr kumimoji="1" lang="ja-JP" altLang="en-US" sz="1600" b="1" dirty="0">
                <a:solidFill>
                  <a:schemeClr val="bg1"/>
                </a:solidFill>
              </a:rPr>
              <a:t>テーマ活動の振り返り　＞　調査活動</a:t>
            </a:r>
            <a:endParaRPr kumimoji="1" lang="en-US" altLang="ja-JP" sz="1600" b="1" dirty="0">
              <a:solidFill>
                <a:schemeClr val="bg1"/>
              </a:solidFill>
            </a:endParaRPr>
          </a:p>
        </p:txBody>
      </p:sp>
    </p:spTree>
    <p:extLst>
      <p:ext uri="{BB962C8B-B14F-4D97-AF65-F5344CB8AC3E}">
        <p14:creationId xmlns:p14="http://schemas.microsoft.com/office/powerpoint/2010/main" val="2385022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5</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5" y="947542"/>
            <a:ext cx="11170120" cy="793551"/>
          </a:xfrm>
        </p:spPr>
        <p:txBody>
          <a:bodyPr/>
          <a:lstStyle/>
          <a:p>
            <a:pPr marL="457200" indent="-457200"/>
            <a:r>
              <a:rPr lang="ja-JP" altLang="en-US" sz="2800" dirty="0"/>
              <a:t>「バイオマス分解」にフォーカスした、次期テーマ探索のための文献調査</a:t>
            </a:r>
            <a:endParaRPr lang="en-US" altLang="ja-JP" sz="2400" dirty="0"/>
          </a:p>
          <a:p>
            <a:pPr marL="709613" lvl="1" indent="-457200"/>
            <a:r>
              <a:rPr lang="ja-JP" altLang="en-US" sz="2400" dirty="0"/>
              <a:t>しばらくは「バイオマス分解」にフォーカスし、人工設計技術の応用先として相応しいか判断する</a:t>
            </a:r>
            <a:endParaRPr lang="en-US" altLang="ja-JP" sz="2400" dirty="0"/>
          </a:p>
          <a:p>
            <a:pPr marL="709613" lvl="1" indent="-457200"/>
            <a:r>
              <a:rPr lang="ja-JP" altLang="en-US" sz="2400" dirty="0"/>
              <a:t>ただし、</a:t>
            </a:r>
            <a:r>
              <a:rPr lang="en-US" altLang="ja-JP" sz="2400" dirty="0"/>
              <a:t>FY22</a:t>
            </a:r>
            <a:r>
              <a:rPr lang="ja-JP" altLang="en-US" sz="2400" dirty="0"/>
              <a:t>下期の調査は、結果的に優先度が最も低くなり、中途半端となってしまった</a:t>
            </a:r>
            <a:endParaRPr lang="en-US" altLang="ja-JP" dirty="0"/>
          </a:p>
        </p:txBody>
      </p:sp>
      <p:sp>
        <p:nvSpPr>
          <p:cNvPr id="32" name="タイトル 1">
            <a:extLst>
              <a:ext uri="{FF2B5EF4-FFF2-40B4-BE49-F238E27FC236}">
                <a16:creationId xmlns:a16="http://schemas.microsoft.com/office/drawing/2014/main" id="{8ADE3898-31A4-4441-9C29-EC34D1F048DB}"/>
              </a:ext>
            </a:extLst>
          </p:cNvPr>
          <p:cNvSpPr>
            <a:spLocks noGrp="1"/>
          </p:cNvSpPr>
          <p:nvPr>
            <p:ph type="title"/>
          </p:nvPr>
        </p:nvSpPr>
        <p:spPr>
          <a:xfrm>
            <a:off x="517055" y="241034"/>
            <a:ext cx="11400125" cy="518094"/>
          </a:xfrm>
        </p:spPr>
        <p:txBody>
          <a:bodyPr/>
          <a:lstStyle/>
          <a:p>
            <a:r>
              <a:rPr lang="ja-JP" altLang="en-US" dirty="0"/>
              <a:t>調査活動の目的</a:t>
            </a:r>
            <a:endParaRPr lang="en-US" dirty="0"/>
          </a:p>
        </p:txBody>
      </p:sp>
      <p:sp>
        <p:nvSpPr>
          <p:cNvPr id="33" name="テキスト ボックス 32">
            <a:extLst>
              <a:ext uri="{FF2B5EF4-FFF2-40B4-BE49-F238E27FC236}">
                <a16:creationId xmlns:a16="http://schemas.microsoft.com/office/drawing/2014/main" id="{422208DF-E21E-46CA-B1C6-494ED8338912}"/>
              </a:ext>
            </a:extLst>
          </p:cNvPr>
          <p:cNvSpPr txBox="1"/>
          <p:nvPr/>
        </p:nvSpPr>
        <p:spPr>
          <a:xfrm>
            <a:off x="571984" y="-20412"/>
            <a:ext cx="4521842" cy="338554"/>
          </a:xfrm>
          <a:prstGeom prst="rect">
            <a:avLst/>
          </a:prstGeom>
          <a:noFill/>
        </p:spPr>
        <p:txBody>
          <a:bodyPr wrap="square" rtlCol="0">
            <a:spAutoFit/>
          </a:bodyPr>
          <a:lstStyle/>
          <a:p>
            <a:r>
              <a:rPr kumimoji="1" lang="en-US" altLang="ja-JP" sz="1600" b="1" dirty="0">
                <a:solidFill>
                  <a:schemeClr val="bg1"/>
                </a:solidFill>
              </a:rPr>
              <a:t>1. </a:t>
            </a:r>
            <a:r>
              <a:rPr kumimoji="1" lang="ja-JP" altLang="en-US" sz="1600" b="1" dirty="0">
                <a:solidFill>
                  <a:schemeClr val="bg1"/>
                </a:solidFill>
              </a:rPr>
              <a:t>テーマ活動の振り返り　＞　調査活動</a:t>
            </a:r>
            <a:endParaRPr kumimoji="1" lang="en-US" altLang="ja-JP" sz="1600" b="1" dirty="0">
              <a:solidFill>
                <a:schemeClr val="bg1"/>
              </a:solidFill>
            </a:endParaRPr>
          </a:p>
        </p:txBody>
      </p:sp>
    </p:spTree>
    <p:extLst>
      <p:ext uri="{BB962C8B-B14F-4D97-AF65-F5344CB8AC3E}">
        <p14:creationId xmlns:p14="http://schemas.microsoft.com/office/powerpoint/2010/main" val="1778986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5" y="947542"/>
            <a:ext cx="11170120" cy="793551"/>
          </a:xfrm>
        </p:spPr>
        <p:txBody>
          <a:bodyPr/>
          <a:lstStyle/>
          <a:p>
            <a:pPr marL="457200" indent="-457200"/>
            <a:r>
              <a:rPr lang="ja-JP" altLang="en-US" sz="2800" dirty="0"/>
              <a:t>テーマクローズ：クローズに向けた議論・資料作成</a:t>
            </a:r>
            <a:endParaRPr lang="en-US" altLang="ja-JP" sz="2800" dirty="0"/>
          </a:p>
          <a:p>
            <a:pPr marL="709613" lvl="1" indent="-457200"/>
            <a:r>
              <a:rPr lang="ja-JP" altLang="en-US" sz="2400" dirty="0"/>
              <a:t>上期に実施したので省く</a:t>
            </a:r>
            <a:endParaRPr lang="en-US" altLang="ja-JP" sz="2400" dirty="0"/>
          </a:p>
          <a:p>
            <a:pPr marL="457200" indent="-457200"/>
            <a:r>
              <a:rPr lang="ja-JP" altLang="en-US" sz="2800" dirty="0"/>
              <a:t>調査活動：次期テーマ探索のための調査</a:t>
            </a:r>
            <a:endParaRPr lang="en-US" altLang="ja-JP" sz="2800" dirty="0"/>
          </a:p>
          <a:p>
            <a:pPr marL="457200" indent="-457200"/>
            <a:r>
              <a:rPr lang="ja-JP" altLang="en-US" sz="2800" dirty="0"/>
              <a:t>共同研究：契約満了のタイミングで、全体とりまとめ</a:t>
            </a:r>
            <a:endParaRPr lang="en-US" altLang="ja-JP" sz="2800" dirty="0"/>
          </a:p>
        </p:txBody>
      </p:sp>
      <p:sp>
        <p:nvSpPr>
          <p:cNvPr id="32" name="タイトル 1">
            <a:extLst>
              <a:ext uri="{FF2B5EF4-FFF2-40B4-BE49-F238E27FC236}">
                <a16:creationId xmlns:a16="http://schemas.microsoft.com/office/drawing/2014/main" id="{8ADE3898-31A4-4441-9C29-EC34D1F048DB}"/>
              </a:ext>
            </a:extLst>
          </p:cNvPr>
          <p:cNvSpPr>
            <a:spLocks noGrp="1"/>
          </p:cNvSpPr>
          <p:nvPr>
            <p:ph type="title"/>
          </p:nvPr>
        </p:nvSpPr>
        <p:spPr>
          <a:xfrm>
            <a:off x="517055" y="241034"/>
            <a:ext cx="11400125" cy="518094"/>
          </a:xfrm>
        </p:spPr>
        <p:txBody>
          <a:bodyPr/>
          <a:lstStyle/>
          <a:p>
            <a:r>
              <a:rPr lang="ja-JP" altLang="en-US" dirty="0"/>
              <a:t>内容</a:t>
            </a:r>
            <a:endParaRPr lang="en-US" dirty="0"/>
          </a:p>
        </p:txBody>
      </p:sp>
      <p:sp>
        <p:nvSpPr>
          <p:cNvPr id="33" name="テキスト ボックス 32">
            <a:extLst>
              <a:ext uri="{FF2B5EF4-FFF2-40B4-BE49-F238E27FC236}">
                <a16:creationId xmlns:a16="http://schemas.microsoft.com/office/drawing/2014/main" id="{422208DF-E21E-46CA-B1C6-494ED8338912}"/>
              </a:ext>
            </a:extLst>
          </p:cNvPr>
          <p:cNvSpPr txBox="1"/>
          <p:nvPr/>
        </p:nvSpPr>
        <p:spPr>
          <a:xfrm>
            <a:off x="571984" y="-20412"/>
            <a:ext cx="4521842" cy="338554"/>
          </a:xfrm>
          <a:prstGeom prst="rect">
            <a:avLst/>
          </a:prstGeom>
          <a:noFill/>
        </p:spPr>
        <p:txBody>
          <a:bodyPr wrap="square" rtlCol="0">
            <a:spAutoFit/>
          </a:bodyPr>
          <a:lstStyle/>
          <a:p>
            <a:r>
              <a:rPr kumimoji="1" lang="en-US" altLang="ja-JP" sz="1600" b="1" dirty="0">
                <a:solidFill>
                  <a:schemeClr val="bg1"/>
                </a:solidFill>
              </a:rPr>
              <a:t>1. </a:t>
            </a:r>
            <a:r>
              <a:rPr kumimoji="1" lang="ja-JP" altLang="en-US" sz="1600" b="1" dirty="0">
                <a:solidFill>
                  <a:schemeClr val="bg1"/>
                </a:solidFill>
              </a:rPr>
              <a:t>テーマ活動の振り返り　＞　共同研究</a:t>
            </a:r>
            <a:endParaRPr kumimoji="1" lang="en-US" altLang="ja-JP" sz="1600" b="1" dirty="0">
              <a:solidFill>
                <a:schemeClr val="bg1"/>
              </a:solidFill>
            </a:endParaRPr>
          </a:p>
        </p:txBody>
      </p:sp>
    </p:spTree>
    <p:extLst>
      <p:ext uri="{BB962C8B-B14F-4D97-AF65-F5344CB8AC3E}">
        <p14:creationId xmlns:p14="http://schemas.microsoft.com/office/powerpoint/2010/main" val="2259198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5" y="947542"/>
            <a:ext cx="11170120" cy="793551"/>
          </a:xfrm>
        </p:spPr>
        <p:txBody>
          <a:bodyPr/>
          <a:lstStyle/>
          <a:p>
            <a:pPr marL="457200" indent="-457200"/>
            <a:r>
              <a:rPr lang="ja-JP" altLang="en-US" sz="2800" dirty="0"/>
              <a:t>担当者の状況を配慮すると同時に、</a:t>
            </a:r>
            <a:r>
              <a:rPr lang="en-US" altLang="ja-JP" sz="2800" dirty="0"/>
              <a:t>TL</a:t>
            </a:r>
            <a:r>
              <a:rPr lang="ja-JP" altLang="en-US" sz="2800" dirty="0"/>
              <a:t>として果たすべき作業の負担が多かった。</a:t>
            </a:r>
            <a:endParaRPr lang="en-US" altLang="ja-JP" sz="2800" dirty="0"/>
          </a:p>
        </p:txBody>
      </p:sp>
      <p:graphicFrame>
        <p:nvGraphicFramePr>
          <p:cNvPr id="30" name="コンテンツ プレースホルダー 6">
            <a:extLst>
              <a:ext uri="{FF2B5EF4-FFF2-40B4-BE49-F238E27FC236}">
                <a16:creationId xmlns:a16="http://schemas.microsoft.com/office/drawing/2014/main" id="{1C66087F-B13A-45B4-9628-7B7B929E7115}"/>
              </a:ext>
            </a:extLst>
          </p:cNvPr>
          <p:cNvGraphicFramePr>
            <a:graphicFrameLocks/>
          </p:cNvGraphicFramePr>
          <p:nvPr>
            <p:extLst>
              <p:ext uri="{D42A27DB-BD31-4B8C-83A1-F6EECF244321}">
                <p14:modId xmlns:p14="http://schemas.microsoft.com/office/powerpoint/2010/main" val="4164106186"/>
              </p:ext>
            </p:extLst>
          </p:nvPr>
        </p:nvGraphicFramePr>
        <p:xfrm>
          <a:off x="666750" y="2256039"/>
          <a:ext cx="11087100" cy="3200400"/>
        </p:xfrm>
        <a:graphic>
          <a:graphicData uri="http://schemas.openxmlformats.org/drawingml/2006/table">
            <a:tbl>
              <a:tblPr firstRow="1" bandRow="1">
                <a:tableStyleId>{69012ECD-51FC-41F1-AA8D-1B2483CD663E}</a:tableStyleId>
              </a:tblPr>
              <a:tblGrid>
                <a:gridCol w="2133600">
                  <a:extLst>
                    <a:ext uri="{9D8B030D-6E8A-4147-A177-3AD203B41FA5}">
                      <a16:colId xmlns:a16="http://schemas.microsoft.com/office/drawing/2014/main" val="593228238"/>
                    </a:ext>
                  </a:extLst>
                </a:gridCol>
                <a:gridCol w="5514975">
                  <a:extLst>
                    <a:ext uri="{9D8B030D-6E8A-4147-A177-3AD203B41FA5}">
                      <a16:colId xmlns:a16="http://schemas.microsoft.com/office/drawing/2014/main" val="3320444244"/>
                    </a:ext>
                  </a:extLst>
                </a:gridCol>
                <a:gridCol w="3438525">
                  <a:extLst>
                    <a:ext uri="{9D8B030D-6E8A-4147-A177-3AD203B41FA5}">
                      <a16:colId xmlns:a16="http://schemas.microsoft.com/office/drawing/2014/main" val="869470032"/>
                    </a:ext>
                  </a:extLst>
                </a:gridCol>
              </a:tblGrid>
              <a:tr h="266148">
                <a:tc>
                  <a:txBody>
                    <a:bodyPr/>
                    <a:lstStyle/>
                    <a:p>
                      <a:pPr algn="ctr"/>
                      <a:r>
                        <a:rPr kumimoji="1" lang="ja-JP" altLang="en-US" sz="1800" dirty="0"/>
                        <a:t>項目</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内容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備考</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9225261"/>
                  </a:ext>
                </a:extLst>
              </a:tr>
              <a:tr h="266148">
                <a:tc>
                  <a:txBody>
                    <a:bodyPr/>
                    <a:lstStyle/>
                    <a:p>
                      <a:pPr algn="ctr"/>
                      <a:r>
                        <a:rPr kumimoji="1" lang="ja-JP" altLang="en-US" sz="1800" dirty="0"/>
                        <a:t>テーマクローズ作業</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ja-JP" altLang="en-US" dirty="0"/>
                        <a:t>クローズに向けた議論・資料作成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6479701"/>
                  </a:ext>
                </a:extLst>
              </a:tr>
              <a:tr h="266148">
                <a:tc>
                  <a:txBody>
                    <a:bodyPr/>
                    <a:lstStyle/>
                    <a:p>
                      <a:pPr algn="ctr"/>
                      <a:r>
                        <a:rPr kumimoji="1" lang="en-US" altLang="ja-JP" sz="1800" dirty="0"/>
                        <a:t>TL</a:t>
                      </a:r>
                      <a:r>
                        <a:rPr kumimoji="1" lang="ja-JP" altLang="en-US" sz="1800" dirty="0"/>
                        <a:t>諸々作業</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ja-JP" altLang="en-US" dirty="0"/>
                        <a:t>来期予算案、期末レビュー、ワンシートレポートの作成</a:t>
                      </a:r>
                      <a:endParaRPr kumimoji="1" lang="en-US" altLang="ja-JP"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04542855"/>
                  </a:ext>
                </a:extLst>
              </a:tr>
              <a:tr h="266148">
                <a:tc>
                  <a:txBody>
                    <a:bodyPr/>
                    <a:lstStyle/>
                    <a:p>
                      <a:pPr algn="ctr"/>
                      <a:r>
                        <a:rPr kumimoji="1" lang="ja-JP" altLang="en-US" sz="1800" dirty="0"/>
                        <a:t>調査活動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ja-JP" altLang="en-US" dirty="0"/>
                        <a:t>次期テーマ探索のための調査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ja-JP" altLang="en-US" dirty="0"/>
                        <a:t>人員不足と</a:t>
                      </a:r>
                      <a:r>
                        <a:rPr kumimoji="1" lang="en-US" altLang="ja-JP" dirty="0"/>
                        <a:t>NAWI PJT</a:t>
                      </a:r>
                      <a:r>
                        <a:rPr kumimoji="1" lang="ja-JP" altLang="en-US" dirty="0"/>
                        <a:t>優先のため、ほぼ実施できず</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3418339"/>
                  </a:ext>
                </a:extLst>
              </a:tr>
              <a:tr h="266148">
                <a:tc>
                  <a:txBody>
                    <a:bodyPr/>
                    <a:lstStyle/>
                    <a:p>
                      <a:pPr algn="ctr"/>
                      <a:r>
                        <a:rPr kumimoji="1" lang="ja-JP" altLang="en-US" sz="1800" dirty="0"/>
                        <a:t>共同研究</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ja-JP" altLang="en-US" dirty="0"/>
                        <a:t>・担当者の実験をフォロー</a:t>
                      </a:r>
                      <a:endParaRPr kumimoji="1" lang="en-US" altLang="ja-JP" dirty="0"/>
                    </a:p>
                    <a:p>
                      <a:pPr algn="l"/>
                      <a:r>
                        <a:rPr kumimoji="1" lang="ja-JP" altLang="en-US" dirty="0"/>
                        <a:t>（進捗を聞き、その結果のまとめ・考察案を与える）</a:t>
                      </a:r>
                      <a:endParaRPr kumimoji="1" lang="en-US" altLang="ja-JP" dirty="0"/>
                    </a:p>
                    <a:p>
                      <a:pPr algn="l"/>
                      <a:r>
                        <a:rPr kumimoji="1" lang="ja-JP" altLang="en-US" dirty="0"/>
                        <a:t>・共同研究先の先生から、テーマ説明を要求されたので、その資料を作成・説明</a:t>
                      </a:r>
                      <a:endParaRPr kumimoji="1" lang="en-US" altLang="ja-JP" dirty="0"/>
                    </a:p>
                    <a:p>
                      <a:pPr algn="l"/>
                      <a:r>
                        <a:rPr kumimoji="1" lang="ja-JP" altLang="en-US" dirty="0"/>
                        <a:t>・契約満了のタイミングで、全体とりまとめ・報告資料の作成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2378148"/>
                  </a:ext>
                </a:extLst>
              </a:tr>
            </a:tbl>
          </a:graphicData>
        </a:graphic>
      </p:graphicFrame>
      <p:sp>
        <p:nvSpPr>
          <p:cNvPr id="32" name="タイトル 1">
            <a:extLst>
              <a:ext uri="{FF2B5EF4-FFF2-40B4-BE49-F238E27FC236}">
                <a16:creationId xmlns:a16="http://schemas.microsoft.com/office/drawing/2014/main" id="{8ADE3898-31A4-4441-9C29-EC34D1F048DB}"/>
              </a:ext>
            </a:extLst>
          </p:cNvPr>
          <p:cNvSpPr>
            <a:spLocks noGrp="1"/>
          </p:cNvSpPr>
          <p:nvPr>
            <p:ph type="title"/>
          </p:nvPr>
        </p:nvSpPr>
        <p:spPr>
          <a:xfrm>
            <a:off x="517055" y="241034"/>
            <a:ext cx="11400125" cy="518094"/>
          </a:xfrm>
        </p:spPr>
        <p:txBody>
          <a:bodyPr/>
          <a:lstStyle/>
          <a:p>
            <a:r>
              <a:rPr lang="ja-JP" altLang="en-US" dirty="0"/>
              <a:t>内容</a:t>
            </a:r>
            <a:endParaRPr lang="en-US" dirty="0"/>
          </a:p>
        </p:txBody>
      </p:sp>
      <p:sp>
        <p:nvSpPr>
          <p:cNvPr id="33" name="テキスト ボックス 32">
            <a:extLst>
              <a:ext uri="{FF2B5EF4-FFF2-40B4-BE49-F238E27FC236}">
                <a16:creationId xmlns:a16="http://schemas.microsoft.com/office/drawing/2014/main" id="{422208DF-E21E-46CA-B1C6-494ED8338912}"/>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テーマ活動の振り返り</a:t>
            </a:r>
          </a:p>
        </p:txBody>
      </p:sp>
    </p:spTree>
    <p:extLst>
      <p:ext uri="{BB962C8B-B14F-4D97-AF65-F5344CB8AC3E}">
        <p14:creationId xmlns:p14="http://schemas.microsoft.com/office/powerpoint/2010/main" val="3260098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5" y="947542"/>
            <a:ext cx="11170120" cy="793551"/>
          </a:xfrm>
        </p:spPr>
        <p:txBody>
          <a:bodyPr/>
          <a:lstStyle/>
          <a:p>
            <a:pPr marL="457200" indent="-457200"/>
            <a:r>
              <a:rPr lang="ja-JP" altLang="en-US" sz="2800" dirty="0"/>
              <a:t>代理</a:t>
            </a:r>
            <a:r>
              <a:rPr lang="en-US" altLang="ja-JP" sz="2800" dirty="0"/>
              <a:t>TL</a:t>
            </a:r>
            <a:r>
              <a:rPr lang="ja-JP" altLang="en-US" sz="2800" dirty="0"/>
              <a:t>を、上期と下期を合わせて約半年間担当した。</a:t>
            </a:r>
            <a:endParaRPr lang="en-US" altLang="ja-JP" sz="2800" dirty="0"/>
          </a:p>
        </p:txBody>
      </p:sp>
      <p:graphicFrame>
        <p:nvGraphicFramePr>
          <p:cNvPr id="30" name="コンテンツ プレースホルダー 6">
            <a:extLst>
              <a:ext uri="{FF2B5EF4-FFF2-40B4-BE49-F238E27FC236}">
                <a16:creationId xmlns:a16="http://schemas.microsoft.com/office/drawing/2014/main" id="{1C66087F-B13A-45B4-9628-7B7B929E7115}"/>
              </a:ext>
            </a:extLst>
          </p:cNvPr>
          <p:cNvGraphicFramePr>
            <a:graphicFrameLocks/>
          </p:cNvGraphicFramePr>
          <p:nvPr>
            <p:extLst>
              <p:ext uri="{D42A27DB-BD31-4B8C-83A1-F6EECF244321}">
                <p14:modId xmlns:p14="http://schemas.microsoft.com/office/powerpoint/2010/main" val="628446176"/>
              </p:ext>
            </p:extLst>
          </p:nvPr>
        </p:nvGraphicFramePr>
        <p:xfrm>
          <a:off x="152468" y="1579764"/>
          <a:ext cx="11880000" cy="365760"/>
        </p:xfrm>
        <a:graphic>
          <a:graphicData uri="http://schemas.openxmlformats.org/drawingml/2006/table">
            <a:tbl>
              <a:tblPr firstRow="1" bandRow="1">
                <a:tableStyleId>{69012ECD-51FC-41F1-AA8D-1B2483CD663E}</a:tableStyleId>
              </a:tblPr>
              <a:tblGrid>
                <a:gridCol w="1756702">
                  <a:extLst>
                    <a:ext uri="{9D8B030D-6E8A-4147-A177-3AD203B41FA5}">
                      <a16:colId xmlns:a16="http://schemas.microsoft.com/office/drawing/2014/main" val="593228238"/>
                    </a:ext>
                  </a:extLst>
                </a:gridCol>
                <a:gridCol w="2563298">
                  <a:extLst>
                    <a:ext uri="{9D8B030D-6E8A-4147-A177-3AD203B41FA5}">
                      <a16:colId xmlns:a16="http://schemas.microsoft.com/office/drawing/2014/main" val="3320444244"/>
                    </a:ext>
                  </a:extLst>
                </a:gridCol>
                <a:gridCol w="2520000">
                  <a:extLst>
                    <a:ext uri="{9D8B030D-6E8A-4147-A177-3AD203B41FA5}">
                      <a16:colId xmlns:a16="http://schemas.microsoft.com/office/drawing/2014/main" val="869470032"/>
                    </a:ext>
                  </a:extLst>
                </a:gridCol>
                <a:gridCol w="2520000">
                  <a:extLst>
                    <a:ext uri="{9D8B030D-6E8A-4147-A177-3AD203B41FA5}">
                      <a16:colId xmlns:a16="http://schemas.microsoft.com/office/drawing/2014/main" val="2652370762"/>
                    </a:ext>
                  </a:extLst>
                </a:gridCol>
                <a:gridCol w="2520000">
                  <a:extLst>
                    <a:ext uri="{9D8B030D-6E8A-4147-A177-3AD203B41FA5}">
                      <a16:colId xmlns:a16="http://schemas.microsoft.com/office/drawing/2014/main" val="1552732749"/>
                    </a:ext>
                  </a:extLst>
                </a:gridCol>
              </a:tblGrid>
              <a:tr h="266148">
                <a:tc>
                  <a:txBody>
                    <a:bodyPr/>
                    <a:lstStyle/>
                    <a:p>
                      <a:pPr algn="ct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lg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1Q</a:t>
                      </a:r>
                      <a:r>
                        <a:rPr kumimoji="1" lang="ja-JP" altLang="en-US" dirty="0"/>
                        <a:t>（</a:t>
                      </a:r>
                      <a:r>
                        <a:rPr kumimoji="1" lang="en-US" altLang="ja-JP" dirty="0"/>
                        <a:t>4</a:t>
                      </a:r>
                      <a:r>
                        <a:rPr kumimoji="1" lang="ja-JP" altLang="en-US" dirty="0"/>
                        <a:t>月～</a:t>
                      </a:r>
                      <a:r>
                        <a:rPr kumimoji="1" lang="en-US" altLang="ja-JP" dirty="0"/>
                        <a:t>6</a:t>
                      </a:r>
                      <a:r>
                        <a:rPr kumimoji="1" lang="ja-JP" altLang="en-US" dirty="0"/>
                        <a:t>月）</a:t>
                      </a:r>
                    </a:p>
                  </a:txBody>
                  <a:tcPr>
                    <a:lnL w="12700" cap="flat" cmpd="sng" algn="ctr">
                      <a:solidFill>
                        <a:schemeClr val="tx1"/>
                      </a:solidFill>
                      <a:prstDash val="lg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2Q</a:t>
                      </a:r>
                      <a:r>
                        <a:rPr kumimoji="1" lang="ja-JP" altLang="en-US" dirty="0"/>
                        <a:t>（</a:t>
                      </a:r>
                      <a:r>
                        <a:rPr kumimoji="1" lang="en-US" altLang="ja-JP" dirty="0"/>
                        <a:t>7</a:t>
                      </a:r>
                      <a:r>
                        <a:rPr kumimoji="1" lang="ja-JP" altLang="en-US" dirty="0"/>
                        <a:t>月～</a:t>
                      </a:r>
                      <a:r>
                        <a:rPr kumimoji="1" lang="en-US" altLang="ja-JP" dirty="0"/>
                        <a:t>9</a:t>
                      </a:r>
                      <a:r>
                        <a:rPr kumimoji="1" lang="ja-JP" altLang="en-US" dirty="0"/>
                        <a:t>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3Q</a:t>
                      </a:r>
                      <a:r>
                        <a:rPr kumimoji="1" lang="ja-JP" altLang="en-US" dirty="0"/>
                        <a:t>（</a:t>
                      </a:r>
                      <a:r>
                        <a:rPr kumimoji="1" lang="en-US" altLang="ja-JP" dirty="0"/>
                        <a:t>10</a:t>
                      </a:r>
                      <a:r>
                        <a:rPr kumimoji="1" lang="ja-JP" altLang="en-US" dirty="0"/>
                        <a:t>月～</a:t>
                      </a:r>
                      <a:r>
                        <a:rPr kumimoji="1" lang="en-US" altLang="ja-JP" dirty="0"/>
                        <a:t>12</a:t>
                      </a:r>
                      <a:r>
                        <a:rPr kumimoji="1" lang="ja-JP" altLang="en-US" dirty="0"/>
                        <a:t>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4Q</a:t>
                      </a:r>
                      <a:r>
                        <a:rPr kumimoji="1" lang="ja-JP" altLang="en-US" dirty="0"/>
                        <a:t>（</a:t>
                      </a:r>
                      <a:r>
                        <a:rPr kumimoji="1" lang="en-US" altLang="ja-JP" dirty="0"/>
                        <a:t>1</a:t>
                      </a:r>
                      <a:r>
                        <a:rPr kumimoji="1" lang="ja-JP" altLang="en-US" dirty="0"/>
                        <a:t>月～</a:t>
                      </a:r>
                      <a:r>
                        <a:rPr kumimoji="1" lang="en-US" altLang="ja-JP" dirty="0"/>
                        <a:t>3</a:t>
                      </a:r>
                      <a:r>
                        <a:rPr kumimoji="1" lang="ja-JP" altLang="en-US" dirty="0"/>
                        <a:t>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9225261"/>
                  </a:ext>
                </a:extLst>
              </a:tr>
            </a:tbl>
          </a:graphicData>
        </a:graphic>
      </p:graphicFrame>
      <p:cxnSp>
        <p:nvCxnSpPr>
          <p:cNvPr id="36" name="直線コネクタ 35">
            <a:extLst>
              <a:ext uri="{FF2B5EF4-FFF2-40B4-BE49-F238E27FC236}">
                <a16:creationId xmlns:a16="http://schemas.microsoft.com/office/drawing/2014/main" id="{DB2FD0EF-FFF8-4039-AB94-F5AC6AA0BA67}"/>
              </a:ext>
            </a:extLst>
          </p:cNvPr>
          <p:cNvCxnSpPr>
            <a:cxnSpLocks/>
          </p:cNvCxnSpPr>
          <p:nvPr/>
        </p:nvCxnSpPr>
        <p:spPr>
          <a:xfrm>
            <a:off x="1908306" y="1983743"/>
            <a:ext cx="0" cy="4052239"/>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D35800D8-B9D5-41EB-AD4C-D003A6BB99C2}"/>
              </a:ext>
            </a:extLst>
          </p:cNvPr>
          <p:cNvCxnSpPr>
            <a:cxnSpLocks/>
          </p:cNvCxnSpPr>
          <p:nvPr/>
        </p:nvCxnSpPr>
        <p:spPr>
          <a:xfrm>
            <a:off x="4465922" y="1987824"/>
            <a:ext cx="0" cy="4052239"/>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059C3A73-DDB7-4E79-ACF3-033D0681BF21}"/>
              </a:ext>
            </a:extLst>
          </p:cNvPr>
          <p:cNvCxnSpPr>
            <a:cxnSpLocks/>
          </p:cNvCxnSpPr>
          <p:nvPr/>
        </p:nvCxnSpPr>
        <p:spPr>
          <a:xfrm>
            <a:off x="6984285" y="1987824"/>
            <a:ext cx="0" cy="4052239"/>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FE0C712F-0822-496E-90F0-8A94403C1DA8}"/>
              </a:ext>
            </a:extLst>
          </p:cNvPr>
          <p:cNvCxnSpPr>
            <a:cxnSpLocks/>
          </p:cNvCxnSpPr>
          <p:nvPr/>
        </p:nvCxnSpPr>
        <p:spPr>
          <a:xfrm>
            <a:off x="9512329" y="1983743"/>
            <a:ext cx="0" cy="4052239"/>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257554B1-181D-4D83-8FE8-8B4177CC4DE2}"/>
              </a:ext>
            </a:extLst>
          </p:cNvPr>
          <p:cNvSpPr txBox="1"/>
          <p:nvPr/>
        </p:nvSpPr>
        <p:spPr>
          <a:xfrm>
            <a:off x="284920" y="2225159"/>
            <a:ext cx="1482639" cy="369332"/>
          </a:xfrm>
          <a:prstGeom prst="rect">
            <a:avLst/>
          </a:prstGeom>
          <a:noFill/>
        </p:spPr>
        <p:txBody>
          <a:bodyPr wrap="square" rtlCol="0">
            <a:spAutoFit/>
          </a:bodyPr>
          <a:lstStyle/>
          <a:p>
            <a:pPr algn="ctr"/>
            <a:r>
              <a:rPr kumimoji="1" lang="ja-JP" altLang="en-US" dirty="0"/>
              <a:t>担当時期</a:t>
            </a:r>
          </a:p>
        </p:txBody>
      </p:sp>
      <p:sp>
        <p:nvSpPr>
          <p:cNvPr id="66" name="テキスト ボックス 65">
            <a:extLst>
              <a:ext uri="{FF2B5EF4-FFF2-40B4-BE49-F238E27FC236}">
                <a16:creationId xmlns:a16="http://schemas.microsoft.com/office/drawing/2014/main" id="{215A2597-657D-4D18-BE97-460EC514FE9D}"/>
              </a:ext>
            </a:extLst>
          </p:cNvPr>
          <p:cNvSpPr txBox="1"/>
          <p:nvPr/>
        </p:nvSpPr>
        <p:spPr>
          <a:xfrm>
            <a:off x="3081869" y="2036669"/>
            <a:ext cx="1040670" cy="307777"/>
          </a:xfrm>
          <a:prstGeom prst="rect">
            <a:avLst/>
          </a:prstGeom>
          <a:noFill/>
        </p:spPr>
        <p:txBody>
          <a:bodyPr wrap="none" rtlCol="0">
            <a:spAutoFit/>
          </a:bodyPr>
          <a:lstStyle/>
          <a:p>
            <a:r>
              <a:rPr kumimoji="1" lang="en-US" altLang="ja-JP" sz="1400" dirty="0"/>
              <a:t>2022</a:t>
            </a:r>
            <a:r>
              <a:rPr kumimoji="1" lang="ja-JP" altLang="en-US" sz="1400" dirty="0"/>
              <a:t>年</a:t>
            </a:r>
            <a:r>
              <a:rPr kumimoji="1" lang="en-US" altLang="ja-JP" sz="1400" dirty="0"/>
              <a:t>6</a:t>
            </a:r>
            <a:r>
              <a:rPr kumimoji="1" lang="ja-JP" altLang="en-US" sz="1400" dirty="0"/>
              <a:t>月</a:t>
            </a:r>
          </a:p>
        </p:txBody>
      </p:sp>
      <p:cxnSp>
        <p:nvCxnSpPr>
          <p:cNvPr id="4" name="直線矢印コネクタ 3">
            <a:extLst>
              <a:ext uri="{FF2B5EF4-FFF2-40B4-BE49-F238E27FC236}">
                <a16:creationId xmlns:a16="http://schemas.microsoft.com/office/drawing/2014/main" id="{8C03E046-8FBB-4786-A923-2FE9EDBC1E84}"/>
              </a:ext>
            </a:extLst>
          </p:cNvPr>
          <p:cNvCxnSpPr>
            <a:cxnSpLocks/>
          </p:cNvCxnSpPr>
          <p:nvPr/>
        </p:nvCxnSpPr>
        <p:spPr>
          <a:xfrm>
            <a:off x="3602204" y="2524125"/>
            <a:ext cx="1727436"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D485F078-71E6-445C-9AEE-158A0A4DD27A}"/>
              </a:ext>
            </a:extLst>
          </p:cNvPr>
          <p:cNvCxnSpPr>
            <a:cxnSpLocks/>
          </p:cNvCxnSpPr>
          <p:nvPr/>
        </p:nvCxnSpPr>
        <p:spPr>
          <a:xfrm>
            <a:off x="8793329" y="2514600"/>
            <a:ext cx="3132529"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4" name="テキスト ボックス 73">
            <a:extLst>
              <a:ext uri="{FF2B5EF4-FFF2-40B4-BE49-F238E27FC236}">
                <a16:creationId xmlns:a16="http://schemas.microsoft.com/office/drawing/2014/main" id="{29866625-C547-457A-B5F1-89DAF9D85FBD}"/>
              </a:ext>
            </a:extLst>
          </p:cNvPr>
          <p:cNvSpPr txBox="1"/>
          <p:nvPr/>
        </p:nvSpPr>
        <p:spPr>
          <a:xfrm>
            <a:off x="8235895" y="2036977"/>
            <a:ext cx="1140056" cy="307777"/>
          </a:xfrm>
          <a:prstGeom prst="rect">
            <a:avLst/>
          </a:prstGeom>
          <a:noFill/>
        </p:spPr>
        <p:txBody>
          <a:bodyPr wrap="none" rtlCol="0">
            <a:spAutoFit/>
          </a:bodyPr>
          <a:lstStyle/>
          <a:p>
            <a:r>
              <a:rPr kumimoji="1" lang="en-US" altLang="ja-JP" sz="1400" dirty="0"/>
              <a:t>2022</a:t>
            </a:r>
            <a:r>
              <a:rPr kumimoji="1" lang="ja-JP" altLang="en-US" sz="1400" dirty="0"/>
              <a:t>年</a:t>
            </a:r>
            <a:r>
              <a:rPr kumimoji="1" lang="en-US" altLang="ja-JP" sz="1400" dirty="0"/>
              <a:t>12</a:t>
            </a:r>
            <a:r>
              <a:rPr kumimoji="1" lang="ja-JP" altLang="en-US" sz="1400" dirty="0"/>
              <a:t>月</a:t>
            </a:r>
          </a:p>
        </p:txBody>
      </p:sp>
      <p:sp>
        <p:nvSpPr>
          <p:cNvPr id="75" name="テキスト ボックス 74">
            <a:extLst>
              <a:ext uri="{FF2B5EF4-FFF2-40B4-BE49-F238E27FC236}">
                <a16:creationId xmlns:a16="http://schemas.microsoft.com/office/drawing/2014/main" id="{10698662-8D7F-4ACE-B400-F00FE31D9F2D}"/>
              </a:ext>
            </a:extLst>
          </p:cNvPr>
          <p:cNvSpPr txBox="1"/>
          <p:nvPr/>
        </p:nvSpPr>
        <p:spPr>
          <a:xfrm>
            <a:off x="4736323" y="2036669"/>
            <a:ext cx="1040670" cy="307777"/>
          </a:xfrm>
          <a:prstGeom prst="rect">
            <a:avLst/>
          </a:prstGeom>
          <a:noFill/>
        </p:spPr>
        <p:txBody>
          <a:bodyPr wrap="none" rtlCol="0">
            <a:spAutoFit/>
          </a:bodyPr>
          <a:lstStyle/>
          <a:p>
            <a:r>
              <a:rPr kumimoji="1" lang="en-US" altLang="ja-JP" sz="1400" dirty="0"/>
              <a:t>2022</a:t>
            </a:r>
            <a:r>
              <a:rPr kumimoji="1" lang="ja-JP" altLang="en-US" sz="1400" dirty="0"/>
              <a:t>年</a:t>
            </a:r>
            <a:r>
              <a:rPr kumimoji="1" lang="en-US" altLang="ja-JP" sz="1400" dirty="0"/>
              <a:t>8</a:t>
            </a:r>
            <a:r>
              <a:rPr kumimoji="1" lang="ja-JP" altLang="en-US" sz="1400" dirty="0"/>
              <a:t>月</a:t>
            </a:r>
          </a:p>
        </p:txBody>
      </p:sp>
      <p:sp>
        <p:nvSpPr>
          <p:cNvPr id="76" name="テキスト ボックス 75">
            <a:extLst>
              <a:ext uri="{FF2B5EF4-FFF2-40B4-BE49-F238E27FC236}">
                <a16:creationId xmlns:a16="http://schemas.microsoft.com/office/drawing/2014/main" id="{0D128423-540D-4078-BCC8-BE0EFF3E06DF}"/>
              </a:ext>
            </a:extLst>
          </p:cNvPr>
          <p:cNvSpPr txBox="1"/>
          <p:nvPr/>
        </p:nvSpPr>
        <p:spPr>
          <a:xfrm>
            <a:off x="11009013" y="2035377"/>
            <a:ext cx="1040670" cy="307777"/>
          </a:xfrm>
          <a:prstGeom prst="rect">
            <a:avLst/>
          </a:prstGeom>
          <a:noFill/>
        </p:spPr>
        <p:txBody>
          <a:bodyPr wrap="none" rtlCol="0">
            <a:spAutoFit/>
          </a:bodyPr>
          <a:lstStyle/>
          <a:p>
            <a:r>
              <a:rPr kumimoji="1" lang="en-US" altLang="ja-JP" sz="1400" dirty="0"/>
              <a:t>2023</a:t>
            </a:r>
            <a:r>
              <a:rPr kumimoji="1" lang="ja-JP" altLang="en-US" sz="1400" dirty="0"/>
              <a:t>年</a:t>
            </a:r>
            <a:r>
              <a:rPr kumimoji="1" lang="en-US" altLang="ja-JP" sz="1400" dirty="0"/>
              <a:t>4</a:t>
            </a:r>
            <a:r>
              <a:rPr kumimoji="1" lang="ja-JP" altLang="en-US" sz="1400" dirty="0"/>
              <a:t>月</a:t>
            </a:r>
          </a:p>
        </p:txBody>
      </p:sp>
      <p:sp>
        <p:nvSpPr>
          <p:cNvPr id="79" name="二等辺三角形 78">
            <a:extLst>
              <a:ext uri="{FF2B5EF4-FFF2-40B4-BE49-F238E27FC236}">
                <a16:creationId xmlns:a16="http://schemas.microsoft.com/office/drawing/2014/main" id="{C76C57C0-EE07-4E45-AB04-A764A1E2EA66}"/>
              </a:ext>
            </a:extLst>
          </p:cNvPr>
          <p:cNvSpPr/>
          <p:nvPr/>
        </p:nvSpPr>
        <p:spPr>
          <a:xfrm rot="10800000">
            <a:off x="7368351" y="2980667"/>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1" name="テキスト ボックス 80">
            <a:extLst>
              <a:ext uri="{FF2B5EF4-FFF2-40B4-BE49-F238E27FC236}">
                <a16:creationId xmlns:a16="http://schemas.microsoft.com/office/drawing/2014/main" id="{3BBA4FBD-6160-4408-8462-57A13D0E3691}"/>
              </a:ext>
            </a:extLst>
          </p:cNvPr>
          <p:cNvSpPr txBox="1"/>
          <p:nvPr/>
        </p:nvSpPr>
        <p:spPr>
          <a:xfrm>
            <a:off x="6973297" y="2457287"/>
            <a:ext cx="954107" cy="492443"/>
          </a:xfrm>
          <a:prstGeom prst="rect">
            <a:avLst/>
          </a:prstGeom>
          <a:noFill/>
        </p:spPr>
        <p:txBody>
          <a:bodyPr wrap="none" rtlCol="0">
            <a:spAutoFit/>
          </a:bodyPr>
          <a:lstStyle/>
          <a:p>
            <a:pPr algn="ctr"/>
            <a:r>
              <a:rPr kumimoji="1" lang="en-US" altLang="ja-JP" sz="1400" dirty="0"/>
              <a:t>LR2</a:t>
            </a:r>
            <a:r>
              <a:rPr kumimoji="1" lang="ja-JP" altLang="en-US" sz="1400" dirty="0"/>
              <a:t>審査</a:t>
            </a:r>
            <a:endParaRPr kumimoji="1" lang="en-US" altLang="ja-JP" sz="1400" dirty="0"/>
          </a:p>
          <a:p>
            <a:pPr algn="ctr"/>
            <a:r>
              <a:rPr kumimoji="1" lang="en-US" altLang="ja-JP" sz="1200" dirty="0"/>
              <a:t>(</a:t>
            </a:r>
            <a:r>
              <a:rPr kumimoji="1" lang="ja-JP" altLang="en-US" sz="1200" dirty="0"/>
              <a:t>テーマ中止</a:t>
            </a:r>
            <a:r>
              <a:rPr kumimoji="1" lang="en-US" altLang="ja-JP" sz="1200" dirty="0"/>
              <a:t>)</a:t>
            </a:r>
            <a:endParaRPr kumimoji="1" lang="ja-JP" altLang="en-US" sz="1200" dirty="0"/>
          </a:p>
        </p:txBody>
      </p:sp>
      <p:sp>
        <p:nvSpPr>
          <p:cNvPr id="82" name="二等辺三角形 81">
            <a:extLst>
              <a:ext uri="{FF2B5EF4-FFF2-40B4-BE49-F238E27FC236}">
                <a16:creationId xmlns:a16="http://schemas.microsoft.com/office/drawing/2014/main" id="{DC130599-3000-437B-958E-5AB013CB53A0}"/>
              </a:ext>
            </a:extLst>
          </p:cNvPr>
          <p:cNvSpPr/>
          <p:nvPr/>
        </p:nvSpPr>
        <p:spPr>
          <a:xfrm rot="10800000">
            <a:off x="11673651" y="4266543"/>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3" name="テキスト ボックス 82">
            <a:extLst>
              <a:ext uri="{FF2B5EF4-FFF2-40B4-BE49-F238E27FC236}">
                <a16:creationId xmlns:a16="http://schemas.microsoft.com/office/drawing/2014/main" id="{E7C655A1-74EF-427E-A95E-920B47C00643}"/>
              </a:ext>
            </a:extLst>
          </p:cNvPr>
          <p:cNvSpPr txBox="1"/>
          <p:nvPr/>
        </p:nvSpPr>
        <p:spPr>
          <a:xfrm>
            <a:off x="11284759" y="3703033"/>
            <a:ext cx="902811" cy="523220"/>
          </a:xfrm>
          <a:prstGeom prst="rect">
            <a:avLst/>
          </a:prstGeom>
          <a:noFill/>
        </p:spPr>
        <p:txBody>
          <a:bodyPr wrap="none" rtlCol="0">
            <a:spAutoFit/>
          </a:bodyPr>
          <a:lstStyle/>
          <a:p>
            <a:pPr algn="ctr"/>
            <a:r>
              <a:rPr kumimoji="1" lang="ja-JP" altLang="en-US" sz="1400" dirty="0"/>
              <a:t>共同研究</a:t>
            </a:r>
            <a:endParaRPr kumimoji="1" lang="en-US" altLang="ja-JP" sz="1400" dirty="0"/>
          </a:p>
          <a:p>
            <a:pPr algn="ctr"/>
            <a:r>
              <a:rPr kumimoji="1" lang="ja-JP" altLang="en-US" sz="1400" dirty="0"/>
              <a:t>契約満了</a:t>
            </a:r>
            <a:endParaRPr kumimoji="1" lang="en-US" altLang="ja-JP" sz="1400" dirty="0"/>
          </a:p>
        </p:txBody>
      </p:sp>
      <p:sp>
        <p:nvSpPr>
          <p:cNvPr id="21" name="テキスト ボックス 20">
            <a:extLst>
              <a:ext uri="{FF2B5EF4-FFF2-40B4-BE49-F238E27FC236}">
                <a16:creationId xmlns:a16="http://schemas.microsoft.com/office/drawing/2014/main" id="{C4B76C1B-86BB-4A36-B7E2-4A08C430C6F6}"/>
              </a:ext>
            </a:extLst>
          </p:cNvPr>
          <p:cNvSpPr txBox="1"/>
          <p:nvPr/>
        </p:nvSpPr>
        <p:spPr>
          <a:xfrm>
            <a:off x="284920" y="2930010"/>
            <a:ext cx="1482639" cy="369332"/>
          </a:xfrm>
          <a:prstGeom prst="rect">
            <a:avLst/>
          </a:prstGeom>
          <a:noFill/>
        </p:spPr>
        <p:txBody>
          <a:bodyPr wrap="square" rtlCol="0">
            <a:spAutoFit/>
          </a:bodyPr>
          <a:lstStyle/>
          <a:p>
            <a:pPr algn="ctr"/>
            <a:r>
              <a:rPr kumimoji="1" lang="ja-JP" altLang="en-US" dirty="0"/>
              <a:t>クローズ作業</a:t>
            </a:r>
          </a:p>
        </p:txBody>
      </p:sp>
      <p:sp>
        <p:nvSpPr>
          <p:cNvPr id="22" name="テキスト ボックス 21">
            <a:extLst>
              <a:ext uri="{FF2B5EF4-FFF2-40B4-BE49-F238E27FC236}">
                <a16:creationId xmlns:a16="http://schemas.microsoft.com/office/drawing/2014/main" id="{A8067E7C-6057-4D6D-9BCF-86A9D32E35E2}"/>
              </a:ext>
            </a:extLst>
          </p:cNvPr>
          <p:cNvSpPr txBox="1"/>
          <p:nvPr/>
        </p:nvSpPr>
        <p:spPr>
          <a:xfrm>
            <a:off x="293744" y="5301622"/>
            <a:ext cx="1482639" cy="369332"/>
          </a:xfrm>
          <a:prstGeom prst="rect">
            <a:avLst/>
          </a:prstGeom>
          <a:noFill/>
        </p:spPr>
        <p:txBody>
          <a:bodyPr wrap="square" rtlCol="0">
            <a:spAutoFit/>
          </a:bodyPr>
          <a:lstStyle/>
          <a:p>
            <a:pPr algn="ctr"/>
            <a:r>
              <a:rPr kumimoji="1" lang="en-US" altLang="ja-JP" dirty="0"/>
              <a:t>TL</a:t>
            </a:r>
            <a:r>
              <a:rPr kumimoji="1" lang="ja-JP" altLang="en-US" dirty="0"/>
              <a:t>諸々作業</a:t>
            </a:r>
          </a:p>
        </p:txBody>
      </p:sp>
      <p:sp>
        <p:nvSpPr>
          <p:cNvPr id="23" name="テキスト ボックス 22">
            <a:extLst>
              <a:ext uri="{FF2B5EF4-FFF2-40B4-BE49-F238E27FC236}">
                <a16:creationId xmlns:a16="http://schemas.microsoft.com/office/drawing/2014/main" id="{FAC541DB-A511-480B-9D9F-E33084E1531C}"/>
              </a:ext>
            </a:extLst>
          </p:cNvPr>
          <p:cNvSpPr txBox="1"/>
          <p:nvPr/>
        </p:nvSpPr>
        <p:spPr>
          <a:xfrm>
            <a:off x="284920" y="3564268"/>
            <a:ext cx="1482639" cy="369332"/>
          </a:xfrm>
          <a:prstGeom prst="rect">
            <a:avLst/>
          </a:prstGeom>
          <a:noFill/>
        </p:spPr>
        <p:txBody>
          <a:bodyPr wrap="square" rtlCol="0">
            <a:spAutoFit/>
          </a:bodyPr>
          <a:lstStyle/>
          <a:p>
            <a:pPr algn="ctr"/>
            <a:r>
              <a:rPr kumimoji="1" lang="ja-JP" altLang="en-US" dirty="0"/>
              <a:t>調査活動</a:t>
            </a:r>
          </a:p>
        </p:txBody>
      </p:sp>
      <p:sp>
        <p:nvSpPr>
          <p:cNvPr id="24" name="テキスト ボックス 23">
            <a:extLst>
              <a:ext uri="{FF2B5EF4-FFF2-40B4-BE49-F238E27FC236}">
                <a16:creationId xmlns:a16="http://schemas.microsoft.com/office/drawing/2014/main" id="{74250002-F881-48EE-B99D-9CAC81E1561C}"/>
              </a:ext>
            </a:extLst>
          </p:cNvPr>
          <p:cNvSpPr txBox="1"/>
          <p:nvPr/>
        </p:nvSpPr>
        <p:spPr>
          <a:xfrm>
            <a:off x="271130" y="4191129"/>
            <a:ext cx="1482639" cy="369332"/>
          </a:xfrm>
          <a:prstGeom prst="rect">
            <a:avLst/>
          </a:prstGeom>
          <a:noFill/>
        </p:spPr>
        <p:txBody>
          <a:bodyPr wrap="square" rtlCol="0">
            <a:spAutoFit/>
          </a:bodyPr>
          <a:lstStyle/>
          <a:p>
            <a:pPr algn="ctr"/>
            <a:r>
              <a:rPr kumimoji="1" lang="ja-JP" altLang="en-US" dirty="0"/>
              <a:t>共同研究</a:t>
            </a:r>
          </a:p>
        </p:txBody>
      </p:sp>
      <p:cxnSp>
        <p:nvCxnSpPr>
          <p:cNvPr id="25" name="直線矢印コネクタ 24">
            <a:extLst>
              <a:ext uri="{FF2B5EF4-FFF2-40B4-BE49-F238E27FC236}">
                <a16:creationId xmlns:a16="http://schemas.microsoft.com/office/drawing/2014/main" id="{4738F447-28CC-46B0-8D00-2B5432281C6A}"/>
              </a:ext>
            </a:extLst>
          </p:cNvPr>
          <p:cNvCxnSpPr>
            <a:cxnSpLocks/>
          </p:cNvCxnSpPr>
          <p:nvPr/>
        </p:nvCxnSpPr>
        <p:spPr>
          <a:xfrm>
            <a:off x="8837152" y="4446092"/>
            <a:ext cx="3132529"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5F4FE5DF-B064-4A1A-85A4-D8770061F346}"/>
              </a:ext>
            </a:extLst>
          </p:cNvPr>
          <p:cNvCxnSpPr>
            <a:cxnSpLocks/>
          </p:cNvCxnSpPr>
          <p:nvPr/>
        </p:nvCxnSpPr>
        <p:spPr>
          <a:xfrm>
            <a:off x="8827627" y="3781200"/>
            <a:ext cx="1484341"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52D89513-102B-4B7E-9CD5-E974FD7F0752}"/>
              </a:ext>
            </a:extLst>
          </p:cNvPr>
          <p:cNvCxnSpPr>
            <a:cxnSpLocks/>
          </p:cNvCxnSpPr>
          <p:nvPr/>
        </p:nvCxnSpPr>
        <p:spPr>
          <a:xfrm>
            <a:off x="3602204" y="3151074"/>
            <a:ext cx="5203719"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F5BF6AB9-F34B-485F-BFF7-D7EF4293EEA5}"/>
              </a:ext>
            </a:extLst>
          </p:cNvPr>
          <p:cNvCxnSpPr>
            <a:cxnSpLocks/>
          </p:cNvCxnSpPr>
          <p:nvPr/>
        </p:nvCxnSpPr>
        <p:spPr>
          <a:xfrm>
            <a:off x="8805923" y="5486288"/>
            <a:ext cx="3132529"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吹き出し: 角を丸めた四角形 8">
            <a:extLst>
              <a:ext uri="{FF2B5EF4-FFF2-40B4-BE49-F238E27FC236}">
                <a16:creationId xmlns:a16="http://schemas.microsoft.com/office/drawing/2014/main" id="{FC8B586A-5819-48A1-ACD7-79155281AF85}"/>
              </a:ext>
            </a:extLst>
          </p:cNvPr>
          <p:cNvSpPr/>
          <p:nvPr/>
        </p:nvSpPr>
        <p:spPr>
          <a:xfrm>
            <a:off x="3876204" y="3280292"/>
            <a:ext cx="2869652" cy="708386"/>
          </a:xfrm>
          <a:prstGeom prst="wedgeRoundRectCallout">
            <a:avLst>
              <a:gd name="adj1" fmla="val -29437"/>
              <a:gd name="adj2" fmla="val -149484"/>
              <a:gd name="adj3" fmla="val 16667"/>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橋本さんが代理</a:t>
            </a:r>
            <a:r>
              <a:rPr kumimoji="1" lang="en-US" altLang="ja-JP" dirty="0">
                <a:solidFill>
                  <a:schemeClr val="tx1"/>
                </a:solidFill>
              </a:rPr>
              <a:t>TL</a:t>
            </a:r>
            <a:r>
              <a:rPr kumimoji="1" lang="ja-JP" altLang="en-US" dirty="0">
                <a:solidFill>
                  <a:schemeClr val="tx1"/>
                </a:solidFill>
              </a:rPr>
              <a:t>だったが、自分が大半リードした</a:t>
            </a:r>
          </a:p>
        </p:txBody>
      </p:sp>
      <p:sp>
        <p:nvSpPr>
          <p:cNvPr id="33" name="吹き出し: 角を丸めた四角形 32">
            <a:extLst>
              <a:ext uri="{FF2B5EF4-FFF2-40B4-BE49-F238E27FC236}">
                <a16:creationId xmlns:a16="http://schemas.microsoft.com/office/drawing/2014/main" id="{F2B126CF-0D4F-4BC3-AD3E-966158ABC523}"/>
              </a:ext>
            </a:extLst>
          </p:cNvPr>
          <p:cNvSpPr/>
          <p:nvPr/>
        </p:nvSpPr>
        <p:spPr>
          <a:xfrm>
            <a:off x="9512329" y="2782244"/>
            <a:ext cx="2394751" cy="396846"/>
          </a:xfrm>
          <a:prstGeom prst="wedgeRoundRectCallout">
            <a:avLst>
              <a:gd name="adj1" fmla="val -30101"/>
              <a:gd name="adj2" fmla="val -87821"/>
              <a:gd name="adj3" fmla="val 16667"/>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橋本さんは</a:t>
            </a:r>
            <a:r>
              <a:rPr kumimoji="1" lang="en-US" altLang="ja-JP" dirty="0">
                <a:solidFill>
                  <a:schemeClr val="tx1"/>
                </a:solidFill>
              </a:rPr>
              <a:t>QCI</a:t>
            </a:r>
            <a:r>
              <a:rPr kumimoji="1" lang="ja-JP" altLang="en-US" dirty="0">
                <a:solidFill>
                  <a:schemeClr val="tx1"/>
                </a:solidFill>
              </a:rPr>
              <a:t>に注力</a:t>
            </a:r>
          </a:p>
        </p:txBody>
      </p:sp>
      <p:sp>
        <p:nvSpPr>
          <p:cNvPr id="34" name="吹き出し: 角を丸めた四角形 33">
            <a:extLst>
              <a:ext uri="{FF2B5EF4-FFF2-40B4-BE49-F238E27FC236}">
                <a16:creationId xmlns:a16="http://schemas.microsoft.com/office/drawing/2014/main" id="{106370B0-1F2A-4079-9B89-284B5F31A5E0}"/>
              </a:ext>
            </a:extLst>
          </p:cNvPr>
          <p:cNvSpPr/>
          <p:nvPr/>
        </p:nvSpPr>
        <p:spPr>
          <a:xfrm>
            <a:off x="9156838" y="4723319"/>
            <a:ext cx="2750242" cy="396846"/>
          </a:xfrm>
          <a:prstGeom prst="wedgeRoundRectCallout">
            <a:avLst>
              <a:gd name="adj1" fmla="val -30101"/>
              <a:gd name="adj2" fmla="val -87821"/>
              <a:gd name="adj3" fmla="val 16667"/>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原さんは東大で実験に注力</a:t>
            </a:r>
          </a:p>
        </p:txBody>
      </p:sp>
      <p:sp>
        <p:nvSpPr>
          <p:cNvPr id="40" name="タイトル 1">
            <a:extLst>
              <a:ext uri="{FF2B5EF4-FFF2-40B4-BE49-F238E27FC236}">
                <a16:creationId xmlns:a16="http://schemas.microsoft.com/office/drawing/2014/main" id="{2354ADEE-94AE-4074-B8D1-9D80F37BED93}"/>
              </a:ext>
            </a:extLst>
          </p:cNvPr>
          <p:cNvSpPr>
            <a:spLocks noGrp="1"/>
          </p:cNvSpPr>
          <p:nvPr>
            <p:ph type="title"/>
          </p:nvPr>
        </p:nvSpPr>
        <p:spPr>
          <a:xfrm>
            <a:off x="517055" y="241034"/>
            <a:ext cx="11400125" cy="518094"/>
          </a:xfrm>
        </p:spPr>
        <p:txBody>
          <a:bodyPr/>
          <a:lstStyle/>
          <a:p>
            <a:r>
              <a:rPr lang="ja-JP" altLang="en-US" dirty="0"/>
              <a:t>期間</a:t>
            </a:r>
            <a:endParaRPr lang="en-US" dirty="0"/>
          </a:p>
        </p:txBody>
      </p:sp>
      <p:sp>
        <p:nvSpPr>
          <p:cNvPr id="42" name="テキスト ボックス 41">
            <a:extLst>
              <a:ext uri="{FF2B5EF4-FFF2-40B4-BE49-F238E27FC236}">
                <a16:creationId xmlns:a16="http://schemas.microsoft.com/office/drawing/2014/main" id="{F14ABE00-8F07-4769-B760-63B7A589FCAE}"/>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個人活動の振り返り</a:t>
            </a:r>
          </a:p>
        </p:txBody>
      </p:sp>
    </p:spTree>
    <p:extLst>
      <p:ext uri="{BB962C8B-B14F-4D97-AF65-F5344CB8AC3E}">
        <p14:creationId xmlns:p14="http://schemas.microsoft.com/office/powerpoint/2010/main" val="115355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9</a:t>
            </a:fld>
            <a:endParaRPr kumimoji="1" lang="ja-JP" altLang="en-US"/>
          </a:p>
        </p:txBody>
      </p:sp>
      <p:graphicFrame>
        <p:nvGraphicFramePr>
          <p:cNvPr id="30" name="コンテンツ プレースホルダー 6">
            <a:extLst>
              <a:ext uri="{FF2B5EF4-FFF2-40B4-BE49-F238E27FC236}">
                <a16:creationId xmlns:a16="http://schemas.microsoft.com/office/drawing/2014/main" id="{1C66087F-B13A-45B4-9628-7B7B929E7115}"/>
              </a:ext>
            </a:extLst>
          </p:cNvPr>
          <p:cNvGraphicFramePr>
            <a:graphicFrameLocks/>
          </p:cNvGraphicFramePr>
          <p:nvPr>
            <p:extLst>
              <p:ext uri="{D42A27DB-BD31-4B8C-83A1-F6EECF244321}">
                <p14:modId xmlns:p14="http://schemas.microsoft.com/office/powerpoint/2010/main" val="4287003251"/>
              </p:ext>
            </p:extLst>
          </p:nvPr>
        </p:nvGraphicFramePr>
        <p:xfrm>
          <a:off x="666750" y="1703589"/>
          <a:ext cx="11087100" cy="3474720"/>
        </p:xfrm>
        <a:graphic>
          <a:graphicData uri="http://schemas.openxmlformats.org/drawingml/2006/table">
            <a:tbl>
              <a:tblPr firstRow="1" bandRow="1">
                <a:tableStyleId>{69012ECD-51FC-41F1-AA8D-1B2483CD663E}</a:tableStyleId>
              </a:tblPr>
              <a:tblGrid>
                <a:gridCol w="2133600">
                  <a:extLst>
                    <a:ext uri="{9D8B030D-6E8A-4147-A177-3AD203B41FA5}">
                      <a16:colId xmlns:a16="http://schemas.microsoft.com/office/drawing/2014/main" val="593228238"/>
                    </a:ext>
                  </a:extLst>
                </a:gridCol>
                <a:gridCol w="5514975">
                  <a:extLst>
                    <a:ext uri="{9D8B030D-6E8A-4147-A177-3AD203B41FA5}">
                      <a16:colId xmlns:a16="http://schemas.microsoft.com/office/drawing/2014/main" val="3320444244"/>
                    </a:ext>
                  </a:extLst>
                </a:gridCol>
                <a:gridCol w="3438525">
                  <a:extLst>
                    <a:ext uri="{9D8B030D-6E8A-4147-A177-3AD203B41FA5}">
                      <a16:colId xmlns:a16="http://schemas.microsoft.com/office/drawing/2014/main" val="869470032"/>
                    </a:ext>
                  </a:extLst>
                </a:gridCol>
              </a:tblGrid>
              <a:tr h="266148">
                <a:tc>
                  <a:txBody>
                    <a:bodyPr/>
                    <a:lstStyle/>
                    <a:p>
                      <a:pPr algn="ctr"/>
                      <a:r>
                        <a:rPr kumimoji="1" lang="ja-JP" altLang="en-US" sz="1800" dirty="0"/>
                        <a:t>項目</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内容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備考</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9225261"/>
                  </a:ext>
                </a:extLst>
              </a:tr>
              <a:tr h="266148">
                <a:tc>
                  <a:txBody>
                    <a:bodyPr/>
                    <a:lstStyle/>
                    <a:p>
                      <a:pPr algn="l"/>
                      <a:r>
                        <a:rPr kumimoji="1" lang="en-US" altLang="ja-JP" sz="1800" dirty="0"/>
                        <a:t>1. </a:t>
                      </a:r>
                      <a:r>
                        <a:rPr kumimoji="1" lang="ja-JP" altLang="en-US" sz="1800" dirty="0"/>
                        <a:t>テーマクローズ作業</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ja-JP" altLang="en-US" dirty="0"/>
                        <a:t>クローズに向けた議論・資料作成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6479701"/>
                  </a:ext>
                </a:extLst>
              </a:tr>
              <a:tr h="266148">
                <a:tc>
                  <a:txBody>
                    <a:bodyPr/>
                    <a:lstStyle/>
                    <a:p>
                      <a:pPr algn="l"/>
                      <a:r>
                        <a:rPr kumimoji="1" lang="en-US" altLang="ja-JP" sz="1800" dirty="0"/>
                        <a:t>2. </a:t>
                      </a:r>
                      <a:r>
                        <a:rPr kumimoji="1" lang="ja-JP" altLang="en-US" sz="1800" dirty="0"/>
                        <a:t>調査活動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ja-JP" altLang="en-US" dirty="0"/>
                        <a:t>次期テーマ探索のための調査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ja-JP" altLang="en-US" dirty="0"/>
                        <a:t>人員不足と</a:t>
                      </a:r>
                      <a:r>
                        <a:rPr kumimoji="1" lang="en-US" altLang="ja-JP" dirty="0"/>
                        <a:t>NAWI PJT</a:t>
                      </a:r>
                      <a:r>
                        <a:rPr kumimoji="1" lang="ja-JP" altLang="en-US" dirty="0"/>
                        <a:t>優先のため、ほぼ実施できず</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3418339"/>
                  </a:ext>
                </a:extLst>
              </a:tr>
              <a:tr h="266148">
                <a:tc>
                  <a:txBody>
                    <a:bodyPr/>
                    <a:lstStyle/>
                    <a:p>
                      <a:pPr algn="l"/>
                      <a:r>
                        <a:rPr kumimoji="1" lang="en-US" altLang="ja-JP" sz="1800" dirty="0"/>
                        <a:t>3. </a:t>
                      </a:r>
                      <a:r>
                        <a:rPr kumimoji="1" lang="ja-JP" altLang="en-US" sz="1800" dirty="0"/>
                        <a:t>共同研究</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dirty="0"/>
                        <a:t>担当者の実験をフォローしながら進捗管理</a:t>
                      </a:r>
                      <a:endParaRPr kumimoji="1" lang="en-US" altLang="ja-JP" dirty="0"/>
                    </a:p>
                    <a:p>
                      <a:pPr marL="46800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1" lang="ja-JP" altLang="en-US" dirty="0"/>
                        <a:t>進捗を聞き、その結果のまとめ・考察案を与える</a:t>
                      </a:r>
                      <a:endParaRPr kumimoji="1" lang="en-US" altLang="ja-JP" dirty="0"/>
                    </a:p>
                    <a:p>
                      <a:pPr marL="285750" indent="-285750" algn="l">
                        <a:buFont typeface="Arial" panose="020B0604020202020204" pitchFamily="34" charset="0"/>
                        <a:buChar char="•"/>
                      </a:pPr>
                      <a:r>
                        <a:rPr kumimoji="1" lang="ja-JP" altLang="en-US" dirty="0"/>
                        <a:t>共同研究先の先生から、テーマ説明を要求されたので、その資料を作成・説明</a:t>
                      </a:r>
                      <a:endParaRPr kumimoji="1" lang="en-US" altLang="ja-JP" dirty="0"/>
                    </a:p>
                    <a:p>
                      <a:pPr marL="285750" indent="-285750" algn="l">
                        <a:buFont typeface="Arial" panose="020B0604020202020204" pitchFamily="34" charset="0"/>
                        <a:buChar char="•"/>
                      </a:pPr>
                      <a:r>
                        <a:rPr kumimoji="1" lang="ja-JP" altLang="en-US" dirty="0"/>
                        <a:t>全体のとりまとめと成果報告書作成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2378148"/>
                  </a:ext>
                </a:extLst>
              </a:tr>
              <a:tr h="266148">
                <a:tc>
                  <a:txBody>
                    <a:bodyPr/>
                    <a:lstStyle/>
                    <a:p>
                      <a:pPr algn="l"/>
                      <a:r>
                        <a:rPr kumimoji="1" lang="en-US" altLang="ja-JP" sz="1800" dirty="0"/>
                        <a:t>4. TL</a:t>
                      </a:r>
                      <a:r>
                        <a:rPr kumimoji="1" lang="ja-JP" altLang="en-US" sz="1800" dirty="0"/>
                        <a:t>諸々作業</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ja-JP" altLang="en-US" dirty="0"/>
                        <a:t>来期予算案、期末レビュー、ワンシートレポート、</a:t>
                      </a:r>
                      <a:r>
                        <a:rPr kumimoji="1" lang="en-US" altLang="ja-JP" dirty="0"/>
                        <a:t>Gr</a:t>
                      </a:r>
                      <a:r>
                        <a:rPr kumimoji="1" lang="ja-JP" altLang="en-US" dirty="0"/>
                        <a:t>月報用資料の作成</a:t>
                      </a:r>
                      <a:endParaRPr kumimoji="1" lang="en-US" altLang="ja-JP"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4128494"/>
                  </a:ext>
                </a:extLst>
              </a:tr>
            </a:tbl>
          </a:graphicData>
        </a:graphic>
      </p:graphicFrame>
      <p:sp>
        <p:nvSpPr>
          <p:cNvPr id="32" name="タイトル 1">
            <a:extLst>
              <a:ext uri="{FF2B5EF4-FFF2-40B4-BE49-F238E27FC236}">
                <a16:creationId xmlns:a16="http://schemas.microsoft.com/office/drawing/2014/main" id="{8ADE3898-31A4-4441-9C29-EC34D1F048DB}"/>
              </a:ext>
            </a:extLst>
          </p:cNvPr>
          <p:cNvSpPr>
            <a:spLocks noGrp="1"/>
          </p:cNvSpPr>
          <p:nvPr>
            <p:ph type="title"/>
          </p:nvPr>
        </p:nvSpPr>
        <p:spPr>
          <a:xfrm>
            <a:off x="517055" y="241034"/>
            <a:ext cx="11400125" cy="518094"/>
          </a:xfrm>
        </p:spPr>
        <p:txBody>
          <a:bodyPr/>
          <a:lstStyle/>
          <a:p>
            <a:r>
              <a:rPr lang="ja-JP" altLang="en-US" dirty="0"/>
              <a:t>内容</a:t>
            </a:r>
            <a:endParaRPr lang="en-US" dirty="0"/>
          </a:p>
        </p:txBody>
      </p:sp>
      <p:sp>
        <p:nvSpPr>
          <p:cNvPr id="33" name="テキスト ボックス 32">
            <a:extLst>
              <a:ext uri="{FF2B5EF4-FFF2-40B4-BE49-F238E27FC236}">
                <a16:creationId xmlns:a16="http://schemas.microsoft.com/office/drawing/2014/main" id="{422208DF-E21E-46CA-B1C6-494ED8338912}"/>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個人活動の振り返り</a:t>
            </a:r>
          </a:p>
        </p:txBody>
      </p:sp>
    </p:spTree>
    <p:extLst>
      <p:ext uri="{BB962C8B-B14F-4D97-AF65-F5344CB8AC3E}">
        <p14:creationId xmlns:p14="http://schemas.microsoft.com/office/powerpoint/2010/main" val="2470485738"/>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Yokogawa_Standard_PPTtemplate_2021N</Template>
  <TotalTime>11738</TotalTime>
  <Words>1589</Words>
  <Application>Microsoft Office PowerPoint</Application>
  <PresentationFormat>ワイド画面</PresentationFormat>
  <Paragraphs>219</Paragraphs>
  <Slides>14</Slides>
  <Notes>2</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14</vt:i4>
      </vt:variant>
    </vt:vector>
  </HeadingPairs>
  <TitlesOfParts>
    <vt:vector size="19" baseType="lpstr">
      <vt:lpstr>Meiryo UI</vt:lpstr>
      <vt:lpstr>游ゴシック</vt:lpstr>
      <vt:lpstr>Arial</vt:lpstr>
      <vt:lpstr>Wingdings</vt:lpstr>
      <vt:lpstr>Yokogawa_Template_Standard</vt:lpstr>
      <vt:lpstr>進捗報告</vt:lpstr>
      <vt:lpstr>目的</vt:lpstr>
      <vt:lpstr>内容</vt:lpstr>
      <vt:lpstr>バイオマス分解の環境</vt:lpstr>
      <vt:lpstr>調査活動の目的</vt:lpstr>
      <vt:lpstr>内容</vt:lpstr>
      <vt:lpstr>内容</vt:lpstr>
      <vt:lpstr>期間</vt:lpstr>
      <vt:lpstr>内容</vt:lpstr>
      <vt:lpstr>感想</vt:lpstr>
      <vt:lpstr>方針</vt:lpstr>
      <vt:lpstr>補足資料　＞　周辺技術・課題 ハイスループット技術例</vt:lpstr>
      <vt:lpstr>補足資料　＞　周辺技術・課題 リグノセルロース系バイオマスの前処理</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Hara, Mariko (M.Hara@yokogawa.com)</dc:creator>
  <cp:lastModifiedBy>Kumagai, Wataru (Wataru.Kumagai@yokogawa.com)</cp:lastModifiedBy>
  <cp:revision>1056</cp:revision>
  <dcterms:created xsi:type="dcterms:W3CDTF">2022-01-30T23:54:04Z</dcterms:created>
  <dcterms:modified xsi:type="dcterms:W3CDTF">2023-04-19T11:52:38Z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103fc50-f95d-49bb-8c65-b0d4cdcf5706_Enabled">
    <vt:lpwstr>true</vt:lpwstr>
  </property>
  <property fmtid="{D5CDD505-2E9C-101B-9397-08002B2CF9AE}" pid="3" name="MSIP_Label_5103fc50-f95d-49bb-8c65-b0d4cdcf5706_SetDate">
    <vt:lpwstr>2022-10-05T06:27:10Z</vt:lpwstr>
  </property>
  <property fmtid="{D5CDD505-2E9C-101B-9397-08002B2CF9AE}" pid="4" name="MSIP_Label_5103fc50-f95d-49bb-8c65-b0d4cdcf5706_Method">
    <vt:lpwstr>Privileged</vt:lpwstr>
  </property>
  <property fmtid="{D5CDD505-2E9C-101B-9397-08002B2CF9AE}" pid="5" name="MSIP_Label_5103fc50-f95d-49bb-8c65-b0d4cdcf5706_Name">
    <vt:lpwstr>Confidential</vt:lpwstr>
  </property>
  <property fmtid="{D5CDD505-2E9C-101B-9397-08002B2CF9AE}" pid="6" name="MSIP_Label_5103fc50-f95d-49bb-8c65-b0d4cdcf5706_SiteId">
    <vt:lpwstr>0da2a83b-13d9-4a35-965f-ec53a220ed9d</vt:lpwstr>
  </property>
  <property fmtid="{D5CDD505-2E9C-101B-9397-08002B2CF9AE}" pid="7" name="MSIP_Label_5103fc50-f95d-49bb-8c65-b0d4cdcf5706_ActionId">
    <vt:lpwstr>67f0e68a-5589-4f82-8457-8d6a62ce1fe5</vt:lpwstr>
  </property>
  <property fmtid="{D5CDD505-2E9C-101B-9397-08002B2CF9AE}" pid="8" name="MSIP_Label_5103fc50-f95d-49bb-8c65-b0d4cdcf5706_ContentBits">
    <vt:lpwstr>0</vt:lpwstr>
  </property>
</Properties>
</file>