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3962" r:id="rId3"/>
    <p:sldId id="3912" r:id="rId4"/>
    <p:sldId id="3965" r:id="rId5"/>
    <p:sldId id="3974" r:id="rId6"/>
    <p:sldId id="3975" r:id="rId7"/>
    <p:sldId id="3973" r:id="rId8"/>
    <p:sldId id="3972" r:id="rId9"/>
    <p:sldId id="3951" r:id="rId10"/>
    <p:sldId id="3959" r:id="rId11"/>
    <p:sldId id="3960" r:id="rId12"/>
    <p:sldId id="3961" r:id="rId13"/>
    <p:sldId id="3963" r:id="rId14"/>
    <p:sldId id="39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965"/>
            <p14:sldId id="3974"/>
            <p14:sldId id="3975"/>
            <p14:sldId id="3973"/>
            <p14:sldId id="3972"/>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3784" autoAdjust="0"/>
  </p:normalViewPr>
  <p:slideViewPr>
    <p:cSldViewPr snapToGrid="0">
      <p:cViewPr varScale="1">
        <p:scale>
          <a:sx n="40" d="100"/>
          <a:sy n="40" d="100"/>
        </p:scale>
        <p:origin x="632" y="4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178392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99954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309001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74546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76234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a:t>
            </a:r>
            <a:r>
              <a:rPr lang="ja-JP" altLang="en-US" dirty="0"/>
              <a:t>月</a:t>
            </a:r>
            <a:r>
              <a:rPr lang="en-US" altLang="ja-JP" dirty="0"/>
              <a:t>19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lang="ja-JP" altLang="en-US" sz="2800" dirty="0"/>
              <a:t>人工酵素設計チーム 来期予算案</a:t>
            </a:r>
            <a:endParaRPr kumimoji="1" lang="en-US" altLang="ja-JP" sz="2800" dirty="0"/>
          </a:p>
          <a:p>
            <a:pPr marL="709613" lvl="1" indent="-457200"/>
            <a:r>
              <a:rPr kumimoji="1" lang="ja-JP" altLang="en-US" sz="2400" dirty="0"/>
              <a:t>今期レビューと来期予算計画を提出した。</a:t>
            </a:r>
            <a:endParaRPr lang="en-US" altLang="ja-JP" sz="2400" dirty="0"/>
          </a:p>
          <a:p>
            <a:pPr marL="457200" indent="-457200"/>
            <a:r>
              <a:rPr kumimoji="1" lang="ja-JP" altLang="en-US" sz="2800" dirty="0"/>
              <a:t>調査活動</a:t>
            </a:r>
            <a:endParaRPr kumimoji="1" lang="en-US" altLang="ja-JP" sz="2800" dirty="0"/>
          </a:p>
          <a:p>
            <a:pPr marL="709613" lvl="1" indent="-457200"/>
            <a:r>
              <a:rPr kumimoji="1" lang="ja-JP" altLang="en-US" sz="2400" dirty="0"/>
              <a:t>キーワード設定し、文献調査を開始した。</a:t>
            </a:r>
            <a:endParaRPr kumimoji="1" lang="en-US" altLang="ja-JP" sz="2400" dirty="0"/>
          </a:p>
        </p:txBody>
      </p:sp>
    </p:spTree>
    <p:extLst>
      <p:ext uri="{BB962C8B-B14F-4D97-AF65-F5344CB8AC3E}">
        <p14:creationId xmlns:p14="http://schemas.microsoft.com/office/powerpoint/2010/main" val="31941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98B7215E-1959-461A-BAE4-FCE7CF8C31A8}"/>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FY22</a:t>
            </a:r>
            <a:r>
              <a:rPr lang="ja-JP" altLang="en-US" dirty="0"/>
              <a:t>下期業務計画</a:t>
            </a:r>
          </a:p>
        </p:txBody>
      </p:sp>
      <p:sp>
        <p:nvSpPr>
          <p:cNvPr id="58" name="テキスト ボックス 57">
            <a:extLst>
              <a:ext uri="{FF2B5EF4-FFF2-40B4-BE49-F238E27FC236}">
                <a16:creationId xmlns:a16="http://schemas.microsoft.com/office/drawing/2014/main" id="{DEAC36EC-C164-445E-ACE0-D3CC6C716A5C}"/>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graphicFrame>
        <p:nvGraphicFramePr>
          <p:cNvPr id="59" name="表 58">
            <a:extLst>
              <a:ext uri="{FF2B5EF4-FFF2-40B4-BE49-F238E27FC236}">
                <a16:creationId xmlns:a16="http://schemas.microsoft.com/office/drawing/2014/main" id="{91893937-585E-4FBB-B0B9-56FA31294A04}"/>
              </a:ext>
            </a:extLst>
          </p:cNvPr>
          <p:cNvGraphicFramePr>
            <a:graphicFrameLocks noGrp="1"/>
          </p:cNvGraphicFramePr>
          <p:nvPr>
            <p:extLst>
              <p:ext uri="{D42A27DB-BD31-4B8C-83A1-F6EECF244321}">
                <p14:modId xmlns:p14="http://schemas.microsoft.com/office/powerpoint/2010/main" val="1197356222"/>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79" name="直線矢印コネクタ 78">
            <a:extLst>
              <a:ext uri="{FF2B5EF4-FFF2-40B4-BE49-F238E27FC236}">
                <a16:creationId xmlns:a16="http://schemas.microsoft.com/office/drawing/2014/main" id="{FC326BC7-E39B-4B46-B9C9-2F66F1399AA2}"/>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0" name="テキスト ボックス 79">
            <a:extLst>
              <a:ext uri="{FF2B5EF4-FFF2-40B4-BE49-F238E27FC236}">
                <a16:creationId xmlns:a16="http://schemas.microsoft.com/office/drawing/2014/main" id="{880B2AFF-43CD-4E6C-AADE-E9F496F0BFA5}"/>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83" name="星: 5 pt 82">
            <a:extLst>
              <a:ext uri="{FF2B5EF4-FFF2-40B4-BE49-F238E27FC236}">
                <a16:creationId xmlns:a16="http://schemas.microsoft.com/office/drawing/2014/main" id="{A8891581-F5CA-442F-A7FB-8742ED1AB05F}"/>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4" name="直線コネクタ 83">
            <a:extLst>
              <a:ext uri="{FF2B5EF4-FFF2-40B4-BE49-F238E27FC236}">
                <a16:creationId xmlns:a16="http://schemas.microsoft.com/office/drawing/2014/main" id="{9FBCCDF6-5833-491C-9BFB-CF56246707E7}"/>
              </a:ext>
            </a:extLst>
          </p:cNvPr>
          <p:cNvCxnSpPr>
            <a:cxnSpLocks/>
          </p:cNvCxnSpPr>
          <p:nvPr/>
        </p:nvCxnSpPr>
        <p:spPr>
          <a:xfrm>
            <a:off x="76334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A137B4DB-4741-4626-8D21-DE88FCE6F18E}"/>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6" name="テキスト ボックス 85">
            <a:extLst>
              <a:ext uri="{FF2B5EF4-FFF2-40B4-BE49-F238E27FC236}">
                <a16:creationId xmlns:a16="http://schemas.microsoft.com/office/drawing/2014/main" id="{D2740356-2EC8-4567-9A8F-6D40F3D5A476}"/>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87" name="テキスト ボックス 86">
            <a:extLst>
              <a:ext uri="{FF2B5EF4-FFF2-40B4-BE49-F238E27FC236}">
                <a16:creationId xmlns:a16="http://schemas.microsoft.com/office/drawing/2014/main" id="{1443E810-48F8-4DC2-AD1A-3CF0F8939F6F}"/>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88" name="直線矢印コネクタ 87">
            <a:extLst>
              <a:ext uri="{FF2B5EF4-FFF2-40B4-BE49-F238E27FC236}">
                <a16:creationId xmlns:a16="http://schemas.microsoft.com/office/drawing/2014/main" id="{A0D19BB0-3310-4649-870E-A730535A9CA9}"/>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9" name="テキスト ボックス 88">
            <a:extLst>
              <a:ext uri="{FF2B5EF4-FFF2-40B4-BE49-F238E27FC236}">
                <a16:creationId xmlns:a16="http://schemas.microsoft.com/office/drawing/2014/main" id="{56B080BB-B15B-4979-A3A4-B8DDF0F1DB33}"/>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90" name="星: 5 pt 89">
            <a:extLst>
              <a:ext uri="{FF2B5EF4-FFF2-40B4-BE49-F238E27FC236}">
                <a16:creationId xmlns:a16="http://schemas.microsoft.com/office/drawing/2014/main" id="{3A0C9F67-D36F-4FC4-8041-FADBF9599E65}"/>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E1BC07B-933F-4A91-8205-18675BF04B14}"/>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92" name="テキスト ボックス 91">
            <a:extLst>
              <a:ext uri="{FF2B5EF4-FFF2-40B4-BE49-F238E27FC236}">
                <a16:creationId xmlns:a16="http://schemas.microsoft.com/office/drawing/2014/main" id="{B1F0263B-EC7A-4C85-B08E-237961EA01A1}"/>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93" name="星: 5 pt 92">
            <a:extLst>
              <a:ext uri="{FF2B5EF4-FFF2-40B4-BE49-F238E27FC236}">
                <a16:creationId xmlns:a16="http://schemas.microsoft.com/office/drawing/2014/main" id="{60B8CC1F-C1E1-401E-AE38-13A1BFA7213C}"/>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437379E-8392-4939-BAE1-8E4FDA9422B9}"/>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95" name="直線矢印コネクタ 94">
            <a:extLst>
              <a:ext uri="{FF2B5EF4-FFF2-40B4-BE49-F238E27FC236}">
                <a16:creationId xmlns:a16="http://schemas.microsoft.com/office/drawing/2014/main" id="{D436D0F1-097E-4531-8CEC-C06A0E534045}"/>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9FC29429-096D-4DB8-A0CD-DCEFEACC7EE4}"/>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97" name="直線矢印コネクタ 96">
            <a:extLst>
              <a:ext uri="{FF2B5EF4-FFF2-40B4-BE49-F238E27FC236}">
                <a16:creationId xmlns:a16="http://schemas.microsoft.com/office/drawing/2014/main" id="{FC93E0E9-E32A-4C52-BA88-291BA1DC90D9}"/>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8" name="直線矢印コネクタ 97">
            <a:extLst>
              <a:ext uri="{FF2B5EF4-FFF2-40B4-BE49-F238E27FC236}">
                <a16:creationId xmlns:a16="http://schemas.microsoft.com/office/drawing/2014/main" id="{D28D2FB8-828C-4066-AABE-6E481EE89B4A}"/>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0" name="テキスト ボックス 99">
            <a:extLst>
              <a:ext uri="{FF2B5EF4-FFF2-40B4-BE49-F238E27FC236}">
                <a16:creationId xmlns:a16="http://schemas.microsoft.com/office/drawing/2014/main" id="{032A7B32-35DA-4A2D-871F-574BCC76127B}"/>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101" name="直線矢印コネクタ 100">
            <a:extLst>
              <a:ext uri="{FF2B5EF4-FFF2-40B4-BE49-F238E27FC236}">
                <a16:creationId xmlns:a16="http://schemas.microsoft.com/office/drawing/2014/main" id="{7EBCE3C8-D073-430B-9516-C4BDA66027B6}"/>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5" name="テキスト ボックス 104">
            <a:extLst>
              <a:ext uri="{FF2B5EF4-FFF2-40B4-BE49-F238E27FC236}">
                <a16:creationId xmlns:a16="http://schemas.microsoft.com/office/drawing/2014/main" id="{15EE2454-8F89-4A3F-86A2-D6FFFF1DC2C8}"/>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106" name="直線矢印コネクタ 105">
            <a:extLst>
              <a:ext uri="{FF2B5EF4-FFF2-40B4-BE49-F238E27FC236}">
                <a16:creationId xmlns:a16="http://schemas.microsoft.com/office/drawing/2014/main" id="{AAE39BFC-A35E-4F0F-B74F-40CE8A33EADB}"/>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7" name="テキスト ボックス 106">
            <a:extLst>
              <a:ext uri="{FF2B5EF4-FFF2-40B4-BE49-F238E27FC236}">
                <a16:creationId xmlns:a16="http://schemas.microsoft.com/office/drawing/2014/main" id="{1D96C178-E027-4F85-8E82-978FE89490D8}"/>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108" name="テキスト ボックス 107">
            <a:extLst>
              <a:ext uri="{FF2B5EF4-FFF2-40B4-BE49-F238E27FC236}">
                <a16:creationId xmlns:a16="http://schemas.microsoft.com/office/drawing/2014/main" id="{20EF460C-1846-42D2-A50E-EEC139392CE0}"/>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109" name="直線矢印コネクタ 108">
            <a:extLst>
              <a:ext uri="{FF2B5EF4-FFF2-40B4-BE49-F238E27FC236}">
                <a16:creationId xmlns:a16="http://schemas.microsoft.com/office/drawing/2014/main" id="{E0D6B79C-EBA9-40A4-B597-B26D50D305F7}"/>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0" name="テキスト ボックス 109">
            <a:extLst>
              <a:ext uri="{FF2B5EF4-FFF2-40B4-BE49-F238E27FC236}">
                <a16:creationId xmlns:a16="http://schemas.microsoft.com/office/drawing/2014/main" id="{C8279C17-08A4-4C56-BB33-E64008F7891C}"/>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111" name="直線矢印コネクタ 110">
            <a:extLst>
              <a:ext uri="{FF2B5EF4-FFF2-40B4-BE49-F238E27FC236}">
                <a16:creationId xmlns:a16="http://schemas.microsoft.com/office/drawing/2014/main" id="{F0EAD5F8-BEC0-4B51-9279-5FE1847C8E29}"/>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2" name="テキスト ボックス 111">
            <a:extLst>
              <a:ext uri="{FF2B5EF4-FFF2-40B4-BE49-F238E27FC236}">
                <a16:creationId xmlns:a16="http://schemas.microsoft.com/office/drawing/2014/main" id="{C344789C-0C01-4CA9-AA53-6E913DEFFB84}"/>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113" name="星: 5 pt 112">
            <a:extLst>
              <a:ext uri="{FF2B5EF4-FFF2-40B4-BE49-F238E27FC236}">
                <a16:creationId xmlns:a16="http://schemas.microsoft.com/office/drawing/2014/main" id="{AACC104D-9FB8-48DF-B3F2-C94DFF2F777D}"/>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19399647-C087-4B72-95AD-D76C4CD98321}"/>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5" name="星: 5 pt 114">
            <a:extLst>
              <a:ext uri="{FF2B5EF4-FFF2-40B4-BE49-F238E27FC236}">
                <a16:creationId xmlns:a16="http://schemas.microsoft.com/office/drawing/2014/main" id="{DAF47457-C743-4DB5-9568-E37B7F0910BE}"/>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0F63ED7F-A1E9-4807-A3AB-81F64714993F}"/>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7" name="テキスト ボックス 116">
            <a:extLst>
              <a:ext uri="{FF2B5EF4-FFF2-40B4-BE49-F238E27FC236}">
                <a16:creationId xmlns:a16="http://schemas.microsoft.com/office/drawing/2014/main" id="{9CAEE1BC-014C-4A0B-A681-AFFA2EF115A6}"/>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118" name="直線矢印コネクタ 117">
            <a:extLst>
              <a:ext uri="{FF2B5EF4-FFF2-40B4-BE49-F238E27FC236}">
                <a16:creationId xmlns:a16="http://schemas.microsoft.com/office/drawing/2014/main" id="{F8A3476E-C6E3-4051-A6AF-2CD91064888C}"/>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9" name="星: 5 pt 118">
            <a:extLst>
              <a:ext uri="{FF2B5EF4-FFF2-40B4-BE49-F238E27FC236}">
                <a16:creationId xmlns:a16="http://schemas.microsoft.com/office/drawing/2014/main" id="{FDB6878C-9B83-4535-882E-A2D4FA74C508}"/>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a:extLst>
              <a:ext uri="{FF2B5EF4-FFF2-40B4-BE49-F238E27FC236}">
                <a16:creationId xmlns:a16="http://schemas.microsoft.com/office/drawing/2014/main" id="{E4ABEA2E-1597-440B-B960-E713489180FC}"/>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21" name="テキスト ボックス 120">
            <a:extLst>
              <a:ext uri="{FF2B5EF4-FFF2-40B4-BE49-F238E27FC236}">
                <a16:creationId xmlns:a16="http://schemas.microsoft.com/office/drawing/2014/main" id="{230999D1-F26F-42A4-B7CB-151A983FE5C1}"/>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122" name="テキスト ボックス 121">
            <a:extLst>
              <a:ext uri="{FF2B5EF4-FFF2-40B4-BE49-F238E27FC236}">
                <a16:creationId xmlns:a16="http://schemas.microsoft.com/office/drawing/2014/main" id="{34E50D66-AC16-4BA4-95A5-D625AA58AF35}"/>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123" name="テキスト ボックス 122">
            <a:extLst>
              <a:ext uri="{FF2B5EF4-FFF2-40B4-BE49-F238E27FC236}">
                <a16:creationId xmlns:a16="http://schemas.microsoft.com/office/drawing/2014/main" id="{F6731E79-FC46-4809-A7D5-8990F659D603}"/>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124" name="直線矢印コネクタ 123">
            <a:extLst>
              <a:ext uri="{FF2B5EF4-FFF2-40B4-BE49-F238E27FC236}">
                <a16:creationId xmlns:a16="http://schemas.microsoft.com/office/drawing/2014/main" id="{37539DC2-3565-4477-80DB-1A7F5F5A012D}"/>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5" name="直線矢印コネクタ 124">
            <a:extLst>
              <a:ext uri="{FF2B5EF4-FFF2-40B4-BE49-F238E27FC236}">
                <a16:creationId xmlns:a16="http://schemas.microsoft.com/office/drawing/2014/main" id="{69C901B4-3B97-4736-AD57-DC9FEA727C40}"/>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6" name="テキスト ボックス 125">
            <a:extLst>
              <a:ext uri="{FF2B5EF4-FFF2-40B4-BE49-F238E27FC236}">
                <a16:creationId xmlns:a16="http://schemas.microsoft.com/office/drawing/2014/main" id="{3D21755F-B1D3-4F61-8C30-54E3C678A472}"/>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127" name="星: 5 pt 126">
            <a:extLst>
              <a:ext uri="{FF2B5EF4-FFF2-40B4-BE49-F238E27FC236}">
                <a16:creationId xmlns:a16="http://schemas.microsoft.com/office/drawing/2014/main" id="{DBF5C611-3E83-4259-86D6-F6BBFEA598C0}"/>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a:extLst>
              <a:ext uri="{FF2B5EF4-FFF2-40B4-BE49-F238E27FC236}">
                <a16:creationId xmlns:a16="http://schemas.microsoft.com/office/drawing/2014/main" id="{76BC17A3-C9B0-4315-B947-EAC86A0CAFE8}"/>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129" name="直線矢印コネクタ 128">
            <a:extLst>
              <a:ext uri="{FF2B5EF4-FFF2-40B4-BE49-F238E27FC236}">
                <a16:creationId xmlns:a16="http://schemas.microsoft.com/office/drawing/2014/main" id="{2D7C37FA-186C-401C-B7FA-1512176588C5}"/>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30" name="テキスト ボックス 129">
            <a:extLst>
              <a:ext uri="{FF2B5EF4-FFF2-40B4-BE49-F238E27FC236}">
                <a16:creationId xmlns:a16="http://schemas.microsoft.com/office/drawing/2014/main" id="{D82B30DF-2C3C-4C77-902B-D628DEE3A71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131" name="テキスト ボックス 130">
            <a:extLst>
              <a:ext uri="{FF2B5EF4-FFF2-40B4-BE49-F238E27FC236}">
                <a16:creationId xmlns:a16="http://schemas.microsoft.com/office/drawing/2014/main" id="{8A16956D-7829-4947-BB4A-93E7D0E714F1}"/>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2" name="テキスト ボックス 131">
            <a:extLst>
              <a:ext uri="{FF2B5EF4-FFF2-40B4-BE49-F238E27FC236}">
                <a16:creationId xmlns:a16="http://schemas.microsoft.com/office/drawing/2014/main" id="{A73E6574-8E86-49D1-AC14-458146BEB6DB}"/>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3" name="テキスト ボックス 132">
            <a:extLst>
              <a:ext uri="{FF2B5EF4-FFF2-40B4-BE49-F238E27FC236}">
                <a16:creationId xmlns:a16="http://schemas.microsoft.com/office/drawing/2014/main" id="{5FE4CFAB-27CE-4758-9F42-4ACB7EE965E5}"/>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134" name="テキスト ボックス 133">
            <a:extLst>
              <a:ext uri="{FF2B5EF4-FFF2-40B4-BE49-F238E27FC236}">
                <a16:creationId xmlns:a16="http://schemas.microsoft.com/office/drawing/2014/main" id="{4770CCF2-CADF-48D8-BFA1-FD4B87149B8B}"/>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135" name="星: 5 pt 134">
            <a:extLst>
              <a:ext uri="{FF2B5EF4-FFF2-40B4-BE49-F238E27FC236}">
                <a16:creationId xmlns:a16="http://schemas.microsoft.com/office/drawing/2014/main" id="{BD1F0D96-07A0-4BFE-AA47-471521737DE5}"/>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テキスト ボックス 135">
            <a:extLst>
              <a:ext uri="{FF2B5EF4-FFF2-40B4-BE49-F238E27FC236}">
                <a16:creationId xmlns:a16="http://schemas.microsoft.com/office/drawing/2014/main" id="{C20CA1C1-6E96-42EC-94D1-1673BC851612}"/>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137" name="テキスト ボックス 136">
            <a:extLst>
              <a:ext uri="{FF2B5EF4-FFF2-40B4-BE49-F238E27FC236}">
                <a16:creationId xmlns:a16="http://schemas.microsoft.com/office/drawing/2014/main" id="{B6D70226-2757-4915-B7DC-ACE4638A2F3D}"/>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糖化工程改善・セルラーゼ製剤のための技術調査</a:t>
            </a:r>
            <a:endParaRPr lang="en-US" altLang="ja-JP" sz="2400" dirty="0">
              <a:solidFill>
                <a:schemeClr val="accent1"/>
              </a:solidFill>
            </a:endParaRP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③ー１のフォーカス領域</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D7AE27E1-2E19-4958-8074-2D1EAFFF3418}"/>
              </a:ext>
            </a:extLst>
          </p:cNvPr>
          <p:cNvSpPr/>
          <p:nvPr/>
        </p:nvSpPr>
        <p:spPr>
          <a:xfrm>
            <a:off x="4591882" y="1842418"/>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バイオマス由来の製造プロセス</a:t>
            </a:r>
          </a:p>
        </p:txBody>
      </p:sp>
      <p:sp>
        <p:nvSpPr>
          <p:cNvPr id="13" name="正方形/長方形 12">
            <a:extLst>
              <a:ext uri="{FF2B5EF4-FFF2-40B4-BE49-F238E27FC236}">
                <a16:creationId xmlns:a16="http://schemas.microsoft.com/office/drawing/2014/main" id="{E8396377-8E57-401C-89A7-EEECCB7AE5FA}"/>
              </a:ext>
            </a:extLst>
          </p:cNvPr>
          <p:cNvSpPr/>
          <p:nvPr/>
        </p:nvSpPr>
        <p:spPr>
          <a:xfrm>
            <a:off x="3266613" y="2736990"/>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酵素糖化工程</a:t>
            </a:r>
          </a:p>
        </p:txBody>
      </p:sp>
      <p:sp>
        <p:nvSpPr>
          <p:cNvPr id="14" name="正方形/長方形 13">
            <a:extLst>
              <a:ext uri="{FF2B5EF4-FFF2-40B4-BE49-F238E27FC236}">
                <a16:creationId xmlns:a16="http://schemas.microsoft.com/office/drawing/2014/main" id="{7FDDED58-1586-407C-8529-07B4EEC00AEC}"/>
              </a:ext>
            </a:extLst>
          </p:cNvPr>
          <p:cNvSpPr/>
          <p:nvPr/>
        </p:nvSpPr>
        <p:spPr>
          <a:xfrm>
            <a:off x="1098663" y="3703432"/>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セルラーゼ製剤</a:t>
            </a:r>
          </a:p>
        </p:txBody>
      </p:sp>
      <p:sp>
        <p:nvSpPr>
          <p:cNvPr id="16" name="正方形/長方形 15">
            <a:extLst>
              <a:ext uri="{FF2B5EF4-FFF2-40B4-BE49-F238E27FC236}">
                <a16:creationId xmlns:a16="http://schemas.microsoft.com/office/drawing/2014/main" id="{D17747F3-3734-4144-A658-AEC2B53CA6C5}"/>
              </a:ext>
            </a:extLst>
          </p:cNvPr>
          <p:cNvSpPr/>
          <p:nvPr/>
        </p:nvSpPr>
        <p:spPr>
          <a:xfrm>
            <a:off x="7400925" y="2736990"/>
            <a:ext cx="1342684" cy="40626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CBP</a:t>
            </a:r>
            <a:endParaRPr kumimoji="1" lang="ja-JP" altLang="en-US" sz="2000" dirty="0">
              <a:solidFill>
                <a:schemeClr val="bg1"/>
              </a:solidFill>
            </a:endParaRPr>
          </a:p>
        </p:txBody>
      </p:sp>
      <p:cxnSp>
        <p:nvCxnSpPr>
          <p:cNvPr id="17" name="直線コネクタ 16">
            <a:extLst>
              <a:ext uri="{FF2B5EF4-FFF2-40B4-BE49-F238E27FC236}">
                <a16:creationId xmlns:a16="http://schemas.microsoft.com/office/drawing/2014/main" id="{FE8AFCFD-A448-4A14-8280-211AE8D69E8B}"/>
              </a:ext>
            </a:extLst>
          </p:cNvPr>
          <p:cNvCxnSpPr>
            <a:cxnSpLocks/>
          </p:cNvCxnSpPr>
          <p:nvPr/>
        </p:nvCxnSpPr>
        <p:spPr>
          <a:xfrm flipH="1">
            <a:off x="4217803" y="2248683"/>
            <a:ext cx="2059171" cy="6026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7D8CA3D-BF88-404B-850C-C7D75709BF72}"/>
              </a:ext>
            </a:extLst>
          </p:cNvPr>
          <p:cNvCxnSpPr>
            <a:cxnSpLocks/>
            <a:stCxn id="12" idx="2"/>
            <a:endCxn id="16" idx="0"/>
          </p:cNvCxnSpPr>
          <p:nvPr/>
        </p:nvCxnSpPr>
        <p:spPr>
          <a:xfrm>
            <a:off x="6276975" y="2248683"/>
            <a:ext cx="1795292" cy="4883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A33AD7-9849-411B-9B5C-7D9EBA1F90BA}"/>
              </a:ext>
            </a:extLst>
          </p:cNvPr>
          <p:cNvCxnSpPr>
            <a:cxnSpLocks/>
            <a:stCxn id="41" idx="0"/>
            <a:endCxn id="13" idx="2"/>
          </p:cNvCxnSpPr>
          <p:nvPr/>
        </p:nvCxnSpPr>
        <p:spPr>
          <a:xfrm flipH="1" flipV="1">
            <a:off x="4217804" y="3143255"/>
            <a:ext cx="1941136"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D0D2981-BAD7-470B-9588-2205765BB1C2}"/>
              </a:ext>
            </a:extLst>
          </p:cNvPr>
          <p:cNvCxnSpPr>
            <a:cxnSpLocks/>
            <a:stCxn id="14" idx="0"/>
            <a:endCxn id="13" idx="2"/>
          </p:cNvCxnSpPr>
          <p:nvPr/>
        </p:nvCxnSpPr>
        <p:spPr>
          <a:xfrm flipV="1">
            <a:off x="2630565" y="3143255"/>
            <a:ext cx="1587239"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2CB9CD2-A9C5-41CB-96D7-3C57E83FFF26}"/>
              </a:ext>
            </a:extLst>
          </p:cNvPr>
          <p:cNvSpPr/>
          <p:nvPr/>
        </p:nvSpPr>
        <p:spPr>
          <a:xfrm>
            <a:off x="3212077" y="4996298"/>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特定酵素改変</a:t>
            </a:r>
          </a:p>
        </p:txBody>
      </p:sp>
      <p:cxnSp>
        <p:nvCxnSpPr>
          <p:cNvPr id="32" name="直線コネクタ 31">
            <a:extLst>
              <a:ext uri="{FF2B5EF4-FFF2-40B4-BE49-F238E27FC236}">
                <a16:creationId xmlns:a16="http://schemas.microsoft.com/office/drawing/2014/main" id="{8E2C82E9-5277-4F83-AB3D-CC411FE49A12}"/>
              </a:ext>
            </a:extLst>
          </p:cNvPr>
          <p:cNvCxnSpPr>
            <a:cxnSpLocks/>
            <a:stCxn id="14" idx="2"/>
            <a:endCxn id="31" idx="0"/>
          </p:cNvCxnSpPr>
          <p:nvPr/>
        </p:nvCxnSpPr>
        <p:spPr>
          <a:xfrm>
            <a:off x="2630565" y="4109697"/>
            <a:ext cx="1532703" cy="88660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A20EF3E5-15F9-422E-B34F-284873E064DE}"/>
              </a:ext>
            </a:extLst>
          </p:cNvPr>
          <p:cNvSpPr/>
          <p:nvPr/>
        </p:nvSpPr>
        <p:spPr>
          <a:xfrm>
            <a:off x="5979928" y="4996720"/>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カクテルブレンド比率変更</a:t>
            </a:r>
          </a:p>
        </p:txBody>
      </p:sp>
      <p:sp>
        <p:nvSpPr>
          <p:cNvPr id="37" name="テキスト ボックス 36">
            <a:extLst>
              <a:ext uri="{FF2B5EF4-FFF2-40B4-BE49-F238E27FC236}">
                <a16:creationId xmlns:a16="http://schemas.microsoft.com/office/drawing/2014/main" id="{A58186AF-7FCC-4D28-9B30-5D8297106683}"/>
              </a:ext>
            </a:extLst>
          </p:cNvPr>
          <p:cNvSpPr txBox="1"/>
          <p:nvPr/>
        </p:nvSpPr>
        <p:spPr>
          <a:xfrm>
            <a:off x="3116827" y="5517507"/>
            <a:ext cx="2321948" cy="369332"/>
          </a:xfrm>
          <a:prstGeom prst="rect">
            <a:avLst/>
          </a:prstGeom>
          <a:noFill/>
        </p:spPr>
        <p:txBody>
          <a:bodyPr wrap="square" rtlCol="0">
            <a:spAutoFit/>
          </a:bodyPr>
          <a:lstStyle/>
          <a:p>
            <a:r>
              <a:rPr kumimoji="1" lang="ja-JP" altLang="en-US" dirty="0"/>
              <a:t>非特異的結合の減少</a:t>
            </a:r>
          </a:p>
        </p:txBody>
      </p:sp>
      <p:sp>
        <p:nvSpPr>
          <p:cNvPr id="38" name="テキスト ボックス 37">
            <a:extLst>
              <a:ext uri="{FF2B5EF4-FFF2-40B4-BE49-F238E27FC236}">
                <a16:creationId xmlns:a16="http://schemas.microsoft.com/office/drawing/2014/main" id="{B7BAC338-7F85-4D40-A984-311DB88E5F68}"/>
              </a:ext>
            </a:extLst>
          </p:cNvPr>
          <p:cNvSpPr txBox="1"/>
          <p:nvPr/>
        </p:nvSpPr>
        <p:spPr>
          <a:xfrm>
            <a:off x="3116827" y="5836197"/>
            <a:ext cx="2321948" cy="369332"/>
          </a:xfrm>
          <a:prstGeom prst="rect">
            <a:avLst/>
          </a:prstGeom>
          <a:noFill/>
        </p:spPr>
        <p:txBody>
          <a:bodyPr wrap="square" rtlCol="0">
            <a:spAutoFit/>
          </a:bodyPr>
          <a:lstStyle/>
          <a:p>
            <a:r>
              <a:rPr kumimoji="1" lang="ja-JP" altLang="en-US" dirty="0"/>
              <a:t>分解効率の改善</a:t>
            </a:r>
          </a:p>
        </p:txBody>
      </p:sp>
      <p:sp>
        <p:nvSpPr>
          <p:cNvPr id="39" name="テキスト ボックス 38">
            <a:extLst>
              <a:ext uri="{FF2B5EF4-FFF2-40B4-BE49-F238E27FC236}">
                <a16:creationId xmlns:a16="http://schemas.microsoft.com/office/drawing/2014/main" id="{4D407FD0-AD11-48D3-8945-88091E90EC33}"/>
              </a:ext>
            </a:extLst>
          </p:cNvPr>
          <p:cNvSpPr txBox="1"/>
          <p:nvPr/>
        </p:nvSpPr>
        <p:spPr>
          <a:xfrm>
            <a:off x="6195608" y="5517507"/>
            <a:ext cx="2321948" cy="369332"/>
          </a:xfrm>
          <a:prstGeom prst="rect">
            <a:avLst/>
          </a:prstGeom>
          <a:noFill/>
        </p:spPr>
        <p:txBody>
          <a:bodyPr wrap="square" rtlCol="0">
            <a:spAutoFit/>
          </a:bodyPr>
          <a:lstStyle/>
          <a:p>
            <a:r>
              <a:rPr kumimoji="1" lang="ja-JP" altLang="en-US" dirty="0"/>
              <a:t>分解効率の改善</a:t>
            </a:r>
          </a:p>
        </p:txBody>
      </p:sp>
      <p:sp>
        <p:nvSpPr>
          <p:cNvPr id="41" name="正方形/長方形 40">
            <a:extLst>
              <a:ext uri="{FF2B5EF4-FFF2-40B4-BE49-F238E27FC236}">
                <a16:creationId xmlns:a16="http://schemas.microsoft.com/office/drawing/2014/main" id="{076E9691-483E-4D50-B89E-54FFF53E5A26}"/>
              </a:ext>
            </a:extLst>
          </p:cNvPr>
          <p:cNvSpPr/>
          <p:nvPr/>
        </p:nvSpPr>
        <p:spPr>
          <a:xfrm>
            <a:off x="5107455" y="3703432"/>
            <a:ext cx="2102970" cy="41136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前処理</a:t>
            </a:r>
          </a:p>
        </p:txBody>
      </p:sp>
      <p:cxnSp>
        <p:nvCxnSpPr>
          <p:cNvPr id="45" name="直線コネクタ 44">
            <a:extLst>
              <a:ext uri="{FF2B5EF4-FFF2-40B4-BE49-F238E27FC236}">
                <a16:creationId xmlns:a16="http://schemas.microsoft.com/office/drawing/2014/main" id="{A652F034-D46C-4D08-B5BB-70D45B3C1DF9}"/>
              </a:ext>
            </a:extLst>
          </p:cNvPr>
          <p:cNvCxnSpPr>
            <a:cxnSpLocks/>
            <a:stCxn id="36" idx="0"/>
            <a:endCxn id="14" idx="2"/>
          </p:cNvCxnSpPr>
          <p:nvPr/>
        </p:nvCxnSpPr>
        <p:spPr>
          <a:xfrm flipH="1" flipV="1">
            <a:off x="2630565" y="4109697"/>
            <a:ext cx="4881265" cy="88702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1A578840-4F72-4F73-AFBD-6D1A5D03369F}"/>
              </a:ext>
            </a:extLst>
          </p:cNvPr>
          <p:cNvSpPr/>
          <p:nvPr/>
        </p:nvSpPr>
        <p:spPr>
          <a:xfrm>
            <a:off x="878842" y="3518256"/>
            <a:ext cx="10436858" cy="953642"/>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a:extLst>
              <a:ext uri="{FF2B5EF4-FFF2-40B4-BE49-F238E27FC236}">
                <a16:creationId xmlns:a16="http://schemas.microsoft.com/office/drawing/2014/main" id="{F8E2364B-2C33-4CF5-8825-84FEA77D952B}"/>
              </a:ext>
            </a:extLst>
          </p:cNvPr>
          <p:cNvSpPr/>
          <p:nvPr/>
        </p:nvSpPr>
        <p:spPr>
          <a:xfrm>
            <a:off x="878842" y="4905954"/>
            <a:ext cx="10436858" cy="601384"/>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577DAF06-6B4D-4E90-99B2-63AD9DAAAA51}"/>
              </a:ext>
            </a:extLst>
          </p:cNvPr>
          <p:cNvSpPr txBox="1"/>
          <p:nvPr/>
        </p:nvSpPr>
        <p:spPr>
          <a:xfrm>
            <a:off x="283716" y="3028194"/>
            <a:ext cx="2621409" cy="369332"/>
          </a:xfrm>
          <a:prstGeom prst="rect">
            <a:avLst/>
          </a:prstGeom>
          <a:noFill/>
        </p:spPr>
        <p:txBody>
          <a:bodyPr wrap="square" rtlCol="0">
            <a:spAutoFit/>
          </a:bodyPr>
          <a:lstStyle/>
          <a:p>
            <a:r>
              <a:rPr kumimoji="1" lang="en-US" altLang="ja-JP" b="1" dirty="0"/>
              <a:t>(1) </a:t>
            </a:r>
            <a:r>
              <a:rPr kumimoji="1" lang="ja-JP" altLang="en-US" b="1" dirty="0"/>
              <a:t>酵素糖化工程改善</a:t>
            </a:r>
          </a:p>
        </p:txBody>
      </p:sp>
      <p:sp>
        <p:nvSpPr>
          <p:cNvPr id="53" name="テキスト ボックス 52">
            <a:extLst>
              <a:ext uri="{FF2B5EF4-FFF2-40B4-BE49-F238E27FC236}">
                <a16:creationId xmlns:a16="http://schemas.microsoft.com/office/drawing/2014/main" id="{CD8D6EBA-7C1D-4687-8E8E-E048FA32AFCA}"/>
              </a:ext>
            </a:extLst>
          </p:cNvPr>
          <p:cNvSpPr txBox="1"/>
          <p:nvPr/>
        </p:nvSpPr>
        <p:spPr>
          <a:xfrm>
            <a:off x="290543" y="4523310"/>
            <a:ext cx="2439747" cy="369332"/>
          </a:xfrm>
          <a:prstGeom prst="rect">
            <a:avLst/>
          </a:prstGeom>
          <a:noFill/>
        </p:spPr>
        <p:txBody>
          <a:bodyPr wrap="square" rtlCol="0">
            <a:spAutoFit/>
          </a:bodyPr>
          <a:lstStyle/>
          <a:p>
            <a:r>
              <a:rPr kumimoji="1" lang="en-US" altLang="ja-JP" b="1" dirty="0"/>
              <a:t>(2) </a:t>
            </a:r>
            <a:r>
              <a:rPr kumimoji="1" lang="ja-JP" altLang="en-US" b="1" dirty="0"/>
              <a:t>セルラーゼ製剤改善</a:t>
            </a:r>
          </a:p>
        </p:txBody>
      </p:sp>
      <p:sp>
        <p:nvSpPr>
          <p:cNvPr id="54" name="テキスト ボックス 53">
            <a:extLst>
              <a:ext uri="{FF2B5EF4-FFF2-40B4-BE49-F238E27FC236}">
                <a16:creationId xmlns:a16="http://schemas.microsoft.com/office/drawing/2014/main" id="{0AD7348F-85A2-4435-A63C-717F006F8127}"/>
              </a:ext>
            </a:extLst>
          </p:cNvPr>
          <p:cNvSpPr txBox="1"/>
          <p:nvPr/>
        </p:nvSpPr>
        <p:spPr>
          <a:xfrm>
            <a:off x="4888168" y="4119357"/>
            <a:ext cx="2541543" cy="369332"/>
          </a:xfrm>
          <a:prstGeom prst="rect">
            <a:avLst/>
          </a:prstGeom>
          <a:noFill/>
        </p:spPr>
        <p:txBody>
          <a:bodyPr wrap="square" rtlCol="0">
            <a:spAutoFit/>
          </a:bodyPr>
          <a:lstStyle/>
          <a:p>
            <a:r>
              <a:rPr kumimoji="1" lang="ja-JP" altLang="en-US" dirty="0"/>
              <a:t>水熱・粉砕・薬剤・中和</a:t>
            </a:r>
          </a:p>
        </p:txBody>
      </p:sp>
    </p:spTree>
    <p:extLst>
      <p:ext uri="{BB962C8B-B14F-4D97-AF65-F5344CB8AC3E}">
        <p14:creationId xmlns:p14="http://schemas.microsoft.com/office/powerpoint/2010/main" val="32127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7ED794-519B-4410-8A30-59841D1FF7AA}"/>
              </a:ext>
            </a:extLst>
          </p:cNvPr>
          <p:cNvPicPr>
            <a:picLocks noChangeAspect="1"/>
          </p:cNvPicPr>
          <p:nvPr/>
        </p:nvPicPr>
        <p:blipFill>
          <a:blip r:embed="rId3"/>
          <a:stretch>
            <a:fillRect/>
          </a:stretch>
        </p:blipFill>
        <p:spPr>
          <a:xfrm>
            <a:off x="5452870" y="1722171"/>
            <a:ext cx="6358792" cy="4371669"/>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バイオマス利用型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1026" name="Picture 2">
            <a:extLst>
              <a:ext uri="{FF2B5EF4-FFF2-40B4-BE49-F238E27FC236}">
                <a16:creationId xmlns:a16="http://schemas.microsoft.com/office/drawing/2014/main" id="{11094E3E-40CF-4B0B-8935-AD76837BAB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76"/>
          <a:stretch/>
        </p:blipFill>
        <p:spPr bwMode="auto">
          <a:xfrm>
            <a:off x="423862" y="1722171"/>
            <a:ext cx="4924425" cy="428810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7963878" y="1537505"/>
            <a:ext cx="1014413" cy="369332"/>
          </a:xfrm>
          <a:prstGeom prst="rect">
            <a:avLst/>
          </a:prstGeom>
          <a:noFill/>
        </p:spPr>
        <p:txBody>
          <a:bodyPr wrap="square" rtlCol="0">
            <a:spAutoFit/>
          </a:bodyPr>
          <a:lstStyle/>
          <a:p>
            <a:pPr algn="ctr"/>
            <a:r>
              <a:rPr kumimoji="1" lang="ja-JP" altLang="en-US" b="1" dirty="0"/>
              <a:t>中間体</a:t>
            </a:r>
          </a:p>
        </p:txBody>
      </p:sp>
    </p:spTree>
    <p:extLst>
      <p:ext uri="{BB962C8B-B14F-4D97-AF65-F5344CB8AC3E}">
        <p14:creationId xmlns:p14="http://schemas.microsoft.com/office/powerpoint/2010/main" val="237818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バイオマス資源の種類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304987" y="1103739"/>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バイオマス資源</a:t>
            </a:r>
          </a:p>
        </p:txBody>
      </p:sp>
      <p:graphicFrame>
        <p:nvGraphicFramePr>
          <p:cNvPr id="13" name="表 4">
            <a:extLst>
              <a:ext uri="{FF2B5EF4-FFF2-40B4-BE49-F238E27FC236}">
                <a16:creationId xmlns:a16="http://schemas.microsoft.com/office/drawing/2014/main" id="{95626A72-8902-4E2C-A575-E86608577BED}"/>
              </a:ext>
            </a:extLst>
          </p:cNvPr>
          <p:cNvGraphicFramePr>
            <a:graphicFrameLocks noGrp="1"/>
          </p:cNvGraphicFramePr>
          <p:nvPr>
            <p:extLst>
              <p:ext uri="{D42A27DB-BD31-4B8C-83A1-F6EECF244321}">
                <p14:modId xmlns:p14="http://schemas.microsoft.com/office/powerpoint/2010/main" val="3060091399"/>
              </p:ext>
            </p:extLst>
          </p:nvPr>
        </p:nvGraphicFramePr>
        <p:xfrm>
          <a:off x="304988" y="1598297"/>
          <a:ext cx="11612192" cy="2021840"/>
        </p:xfrm>
        <a:graphic>
          <a:graphicData uri="http://schemas.openxmlformats.org/drawingml/2006/table">
            <a:tbl>
              <a:tblPr firstRow="1" bandRow="1">
                <a:tableStyleId>{5C22544A-7EE6-4342-B048-85BDC9FD1C3A}</a:tableStyleId>
              </a:tblPr>
              <a:tblGrid>
                <a:gridCol w="1238062">
                  <a:extLst>
                    <a:ext uri="{9D8B030D-6E8A-4147-A177-3AD203B41FA5}">
                      <a16:colId xmlns:a16="http://schemas.microsoft.com/office/drawing/2014/main" val="3005696890"/>
                    </a:ext>
                  </a:extLst>
                </a:gridCol>
                <a:gridCol w="2305050">
                  <a:extLst>
                    <a:ext uri="{9D8B030D-6E8A-4147-A177-3AD203B41FA5}">
                      <a16:colId xmlns:a16="http://schemas.microsoft.com/office/drawing/2014/main" val="2632185948"/>
                    </a:ext>
                  </a:extLst>
                </a:gridCol>
                <a:gridCol w="2209800">
                  <a:extLst>
                    <a:ext uri="{9D8B030D-6E8A-4147-A177-3AD203B41FA5}">
                      <a16:colId xmlns:a16="http://schemas.microsoft.com/office/drawing/2014/main" val="3151593350"/>
                    </a:ext>
                  </a:extLst>
                </a:gridCol>
                <a:gridCol w="2038350">
                  <a:extLst>
                    <a:ext uri="{9D8B030D-6E8A-4147-A177-3AD203B41FA5}">
                      <a16:colId xmlns:a16="http://schemas.microsoft.com/office/drawing/2014/main" val="435981150"/>
                    </a:ext>
                  </a:extLst>
                </a:gridCol>
                <a:gridCol w="3820930">
                  <a:extLst>
                    <a:ext uri="{9D8B030D-6E8A-4147-A177-3AD203B41FA5}">
                      <a16:colId xmlns:a16="http://schemas.microsoft.com/office/drawing/2014/main" val="1652555441"/>
                    </a:ext>
                  </a:extLst>
                </a:gridCol>
              </a:tblGrid>
              <a:tr h="370840">
                <a:tc>
                  <a:txBody>
                    <a:bodyPr/>
                    <a:lstStyle/>
                    <a:p>
                      <a:endParaRPr kumimoji="1" lang="ja-JP" altLang="en-US" dirty="0"/>
                    </a:p>
                  </a:txBody>
                  <a:tcPr/>
                </a:tc>
                <a:tc>
                  <a:txBody>
                    <a:bodyPr/>
                    <a:lstStyle/>
                    <a:p>
                      <a:r>
                        <a:rPr kumimoji="1" lang="ja-JP" altLang="en-US" dirty="0"/>
                        <a:t>木質系</a:t>
                      </a:r>
                    </a:p>
                  </a:txBody>
                  <a:tcPr/>
                </a:tc>
                <a:tc>
                  <a:txBody>
                    <a:bodyPr/>
                    <a:lstStyle/>
                    <a:p>
                      <a:r>
                        <a:rPr kumimoji="1" lang="ja-JP" altLang="en-US" dirty="0"/>
                        <a:t>草本系</a:t>
                      </a:r>
                    </a:p>
                  </a:txBody>
                  <a:tcPr/>
                </a:tc>
                <a:tc>
                  <a:txBody>
                    <a:bodyPr/>
                    <a:lstStyle/>
                    <a:p>
                      <a:r>
                        <a:rPr kumimoji="1" lang="ja-JP" altLang="en-US" dirty="0"/>
                        <a:t>製紙系</a:t>
                      </a:r>
                    </a:p>
                  </a:txBody>
                  <a:tcPr/>
                </a:tc>
                <a:tc>
                  <a:txBody>
                    <a:bodyPr/>
                    <a:lstStyle/>
                    <a:p>
                      <a:r>
                        <a:rPr kumimoji="1" lang="ja-JP" altLang="en-US" dirty="0"/>
                        <a:t>その他</a:t>
                      </a:r>
                    </a:p>
                  </a:txBody>
                  <a:tcPr/>
                </a:tc>
                <a:extLst>
                  <a:ext uri="{0D108BD9-81ED-4DB2-BD59-A6C34878D82A}">
                    <a16:rowId xmlns:a16="http://schemas.microsoft.com/office/drawing/2014/main" val="3108995501"/>
                  </a:ext>
                </a:extLst>
              </a:tr>
              <a:tr h="370840">
                <a:tc>
                  <a:txBody>
                    <a:bodyPr/>
                    <a:lstStyle/>
                    <a:p>
                      <a:r>
                        <a:rPr kumimoji="1" lang="ja-JP" altLang="en-US" dirty="0"/>
                        <a:t>廃棄物系</a:t>
                      </a:r>
                    </a:p>
                  </a:txBody>
                  <a:tcPr/>
                </a:tc>
                <a:tc>
                  <a:txBody>
                    <a:bodyPr/>
                    <a:lstStyle/>
                    <a:p>
                      <a:r>
                        <a:rPr kumimoji="1" lang="ja-JP" altLang="en-US" dirty="0"/>
                        <a:t>製材工場残材、</a:t>
                      </a:r>
                      <a:endParaRPr kumimoji="1" lang="en-US" altLang="ja-JP" dirty="0"/>
                    </a:p>
                    <a:p>
                      <a:r>
                        <a:rPr kumimoji="1" lang="ja-JP" altLang="en-US" dirty="0"/>
                        <a:t>建設発生木材</a:t>
                      </a:r>
                    </a:p>
                  </a:txBody>
                  <a:tcPr/>
                </a:tc>
                <a:tc>
                  <a:txBody>
                    <a:bodyPr/>
                    <a:lstStyle/>
                    <a:p>
                      <a:endParaRPr kumimoji="1" lang="ja-JP" altLang="en-US" dirty="0"/>
                    </a:p>
                  </a:txBody>
                  <a:tcPr/>
                </a:tc>
                <a:tc>
                  <a:txBody>
                    <a:bodyPr/>
                    <a:lstStyle/>
                    <a:p>
                      <a:r>
                        <a:rPr kumimoji="1" lang="ja-JP" altLang="en-US" dirty="0"/>
                        <a:t>古紙、製紙汚泥、黒液</a:t>
                      </a:r>
                    </a:p>
                  </a:txBody>
                  <a:tcPr/>
                </a:tc>
                <a:tc>
                  <a:txBody>
                    <a:bodyPr/>
                    <a:lstStyle/>
                    <a:p>
                      <a:r>
                        <a:rPr kumimoji="1" lang="ja-JP" altLang="en-US" dirty="0"/>
                        <a:t>家畜排せつ物、生活排水、食品廃棄物</a:t>
                      </a:r>
                    </a:p>
                  </a:txBody>
                  <a:tcPr/>
                </a:tc>
                <a:extLst>
                  <a:ext uri="{0D108BD9-81ED-4DB2-BD59-A6C34878D82A}">
                    <a16:rowId xmlns:a16="http://schemas.microsoft.com/office/drawing/2014/main" val="1197936465"/>
                  </a:ext>
                </a:extLst>
              </a:tr>
              <a:tr h="370840">
                <a:tc>
                  <a:txBody>
                    <a:bodyPr/>
                    <a:lstStyle/>
                    <a:p>
                      <a:r>
                        <a:rPr kumimoji="1" lang="ja-JP" altLang="en-US" dirty="0"/>
                        <a:t>未利用系</a:t>
                      </a:r>
                    </a:p>
                  </a:txBody>
                  <a:tcPr/>
                </a:tc>
                <a:tc>
                  <a:txBody>
                    <a:bodyPr/>
                    <a:lstStyle/>
                    <a:p>
                      <a:r>
                        <a:rPr kumimoji="1" lang="ja-JP" altLang="en-US" dirty="0"/>
                        <a:t>森林（林地残材、間伐材、未利用樹）</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農業残渣系（稲作残渣、麦わら、バガス）</a:t>
                      </a:r>
                    </a:p>
                  </a:txBody>
                  <a:tcPr/>
                </a:tc>
                <a:extLst>
                  <a:ext uri="{0D108BD9-81ED-4DB2-BD59-A6C34878D82A}">
                    <a16:rowId xmlns:a16="http://schemas.microsoft.com/office/drawing/2014/main" val="2591407123"/>
                  </a:ext>
                </a:extLst>
              </a:tr>
              <a:tr h="370840">
                <a:tc>
                  <a:txBody>
                    <a:bodyPr/>
                    <a:lstStyle/>
                    <a:p>
                      <a:r>
                        <a:rPr kumimoji="1" lang="ja-JP" altLang="en-US" dirty="0"/>
                        <a:t>生産系</a:t>
                      </a:r>
                    </a:p>
                  </a:txBody>
                  <a:tcPr/>
                </a:tc>
                <a:tc>
                  <a:txBody>
                    <a:bodyPr/>
                    <a:lstStyle/>
                    <a:p>
                      <a:r>
                        <a:rPr kumimoji="1" lang="ja-JP" altLang="en-US" dirty="0"/>
                        <a:t>短周期栽培木材</a:t>
                      </a:r>
                    </a:p>
                  </a:txBody>
                  <a:tcPr/>
                </a:tc>
                <a:tc>
                  <a:txBody>
                    <a:bodyPr/>
                    <a:lstStyle/>
                    <a:p>
                      <a:r>
                        <a:rPr kumimoji="1" lang="ja-JP" altLang="en-US" dirty="0"/>
                        <a:t>牧草、水草、海草</a:t>
                      </a:r>
                    </a:p>
                  </a:txBody>
                  <a:tcPr/>
                </a:tc>
                <a:tc>
                  <a:txBody>
                    <a:bodyPr/>
                    <a:lstStyle/>
                    <a:p>
                      <a:endParaRPr kumimoji="1" lang="ja-JP" altLang="en-US" dirty="0"/>
                    </a:p>
                  </a:txBody>
                  <a:tcPr/>
                </a:tc>
                <a:tc>
                  <a:txBody>
                    <a:bodyPr/>
                    <a:lstStyle/>
                    <a:p>
                      <a:r>
                        <a:rPr kumimoji="1" lang="ja-JP" altLang="en-US" dirty="0"/>
                        <a:t>藻類、糖・でんぷん、植物油</a:t>
                      </a:r>
                    </a:p>
                  </a:txBody>
                  <a:tcPr/>
                </a:tc>
                <a:extLst>
                  <a:ext uri="{0D108BD9-81ED-4DB2-BD59-A6C34878D82A}">
                    <a16:rowId xmlns:a16="http://schemas.microsoft.com/office/drawing/2014/main" val="2296139729"/>
                  </a:ext>
                </a:extLst>
              </a:tr>
            </a:tbl>
          </a:graphicData>
        </a:graphic>
      </p:graphicFrame>
    </p:spTree>
    <p:extLst>
      <p:ext uri="{BB962C8B-B14F-4D97-AF65-F5344CB8AC3E}">
        <p14:creationId xmlns:p14="http://schemas.microsoft.com/office/powerpoint/2010/main" val="367345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バイオマスの種類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6" name="正方形/長方形 5">
            <a:extLst>
              <a:ext uri="{FF2B5EF4-FFF2-40B4-BE49-F238E27FC236}">
                <a16:creationId xmlns:a16="http://schemas.microsoft.com/office/drawing/2014/main" id="{0E080138-ACF7-4B39-BACA-4FBB27CB64EF}"/>
              </a:ext>
            </a:extLst>
          </p:cNvPr>
          <p:cNvSpPr/>
          <p:nvPr/>
        </p:nvSpPr>
        <p:spPr>
          <a:xfrm>
            <a:off x="304987" y="3868486"/>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リグノセルロース系バイオマス</a:t>
            </a:r>
          </a:p>
        </p:txBody>
      </p:sp>
      <p:graphicFrame>
        <p:nvGraphicFramePr>
          <p:cNvPr id="2" name="表 4">
            <a:extLst>
              <a:ext uri="{FF2B5EF4-FFF2-40B4-BE49-F238E27FC236}">
                <a16:creationId xmlns:a16="http://schemas.microsoft.com/office/drawing/2014/main" id="{E60A5D50-45B4-4FC2-A4E7-55A3F3552F3F}"/>
              </a:ext>
            </a:extLst>
          </p:cNvPr>
          <p:cNvGraphicFramePr>
            <a:graphicFrameLocks noGrp="1"/>
          </p:cNvGraphicFramePr>
          <p:nvPr>
            <p:extLst>
              <p:ext uri="{D42A27DB-BD31-4B8C-83A1-F6EECF244321}">
                <p14:modId xmlns:p14="http://schemas.microsoft.com/office/powerpoint/2010/main" val="3432880156"/>
              </p:ext>
            </p:extLst>
          </p:nvPr>
        </p:nvGraphicFramePr>
        <p:xfrm>
          <a:off x="2032000" y="4518023"/>
          <a:ext cx="8128000" cy="148336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3005696890"/>
                    </a:ext>
                  </a:extLst>
                </a:gridCol>
                <a:gridCol w="990600">
                  <a:extLst>
                    <a:ext uri="{9D8B030D-6E8A-4147-A177-3AD203B41FA5}">
                      <a16:colId xmlns:a16="http://schemas.microsoft.com/office/drawing/2014/main" val="2632185948"/>
                    </a:ext>
                  </a:extLst>
                </a:gridCol>
                <a:gridCol w="5105400">
                  <a:extLst>
                    <a:ext uri="{9D8B030D-6E8A-4147-A177-3AD203B41FA5}">
                      <a16:colId xmlns:a16="http://schemas.microsoft.com/office/drawing/2014/main" val="3151593350"/>
                    </a:ext>
                  </a:extLst>
                </a:gridCol>
                <a:gridCol w="1066800">
                  <a:extLst>
                    <a:ext uri="{9D8B030D-6E8A-4147-A177-3AD203B41FA5}">
                      <a16:colId xmlns:a16="http://schemas.microsoft.com/office/drawing/2014/main" val="435981150"/>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08995501"/>
                  </a:ext>
                </a:extLst>
              </a:tr>
              <a:tr h="370840">
                <a:tc>
                  <a:txBody>
                    <a:bodyPr/>
                    <a:lstStyle/>
                    <a:p>
                      <a:r>
                        <a:rPr kumimoji="1" lang="ja-JP" altLang="en-US" dirty="0"/>
                        <a:t>木質系</a:t>
                      </a:r>
                    </a:p>
                  </a:txBody>
                  <a:tcPr/>
                </a:tc>
                <a:tc>
                  <a:txBody>
                    <a:bodyPr/>
                    <a:lstStyle/>
                    <a:p>
                      <a:r>
                        <a:rPr kumimoji="1" lang="ja-JP" altLang="en-US" dirty="0"/>
                        <a:t>ハード</a:t>
                      </a:r>
                    </a:p>
                  </a:txBody>
                  <a:tcPr/>
                </a:tc>
                <a:tc>
                  <a:txBody>
                    <a:bodyPr/>
                    <a:lstStyle/>
                    <a:p>
                      <a:r>
                        <a:rPr kumimoji="1" lang="ja-JP" altLang="en-US" dirty="0"/>
                        <a:t>ユーカリ材、スギ材、建築廃材</a:t>
                      </a:r>
                    </a:p>
                  </a:txBody>
                  <a:tcPr/>
                </a:tc>
                <a:tc>
                  <a:txBody>
                    <a:bodyPr/>
                    <a:lstStyle/>
                    <a:p>
                      <a:endParaRPr kumimoji="1" lang="ja-JP" altLang="en-US"/>
                    </a:p>
                  </a:txBody>
                  <a:tcPr/>
                </a:tc>
                <a:extLst>
                  <a:ext uri="{0D108BD9-81ED-4DB2-BD59-A6C34878D82A}">
                    <a16:rowId xmlns:a16="http://schemas.microsoft.com/office/drawing/2014/main" val="1197936465"/>
                  </a:ext>
                </a:extLst>
              </a:tr>
              <a:tr h="370840">
                <a:tc>
                  <a:txBody>
                    <a:bodyPr/>
                    <a:lstStyle/>
                    <a:p>
                      <a:r>
                        <a:rPr kumimoji="1" lang="ja-JP" altLang="en-US" dirty="0"/>
                        <a:t>草本系</a:t>
                      </a:r>
                    </a:p>
                  </a:txBody>
                  <a:tcPr/>
                </a:tc>
                <a:tc>
                  <a:txBody>
                    <a:bodyPr/>
                    <a:lstStyle/>
                    <a:p>
                      <a:r>
                        <a:rPr kumimoji="1" lang="ja-JP" altLang="en-US" dirty="0"/>
                        <a:t>ソフト</a:t>
                      </a:r>
                    </a:p>
                  </a:txBody>
                  <a:tcPr/>
                </a:tc>
                <a:tc>
                  <a:txBody>
                    <a:bodyPr/>
                    <a:lstStyle/>
                    <a:p>
                      <a:r>
                        <a:rPr kumimoji="1" lang="ja-JP" altLang="en-US" dirty="0"/>
                        <a:t>ネピアグラス、サトウキビパガス、コーンストーバ、稲わら</a:t>
                      </a:r>
                    </a:p>
                  </a:txBody>
                  <a:tcPr/>
                </a:tc>
                <a:tc>
                  <a:txBody>
                    <a:bodyPr/>
                    <a:lstStyle/>
                    <a:p>
                      <a:endParaRPr kumimoji="1" lang="ja-JP" altLang="en-US"/>
                    </a:p>
                  </a:txBody>
                  <a:tcPr/>
                </a:tc>
                <a:extLst>
                  <a:ext uri="{0D108BD9-81ED-4DB2-BD59-A6C34878D82A}">
                    <a16:rowId xmlns:a16="http://schemas.microsoft.com/office/drawing/2014/main" val="259140712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296139729"/>
                  </a:ext>
                </a:extLst>
              </a:tr>
            </a:tbl>
          </a:graphicData>
        </a:graphic>
      </p:graphicFrame>
      <p:sp>
        <p:nvSpPr>
          <p:cNvPr id="12" name="正方形/長方形 11">
            <a:extLst>
              <a:ext uri="{FF2B5EF4-FFF2-40B4-BE49-F238E27FC236}">
                <a16:creationId xmlns:a16="http://schemas.microsoft.com/office/drawing/2014/main" id="{59949D2D-0CC5-4040-B841-D1F010150859}"/>
              </a:ext>
            </a:extLst>
          </p:cNvPr>
          <p:cNvSpPr/>
          <p:nvPr/>
        </p:nvSpPr>
        <p:spPr>
          <a:xfrm>
            <a:off x="304987" y="1103739"/>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バイオ燃料</a:t>
            </a:r>
          </a:p>
        </p:txBody>
      </p:sp>
      <p:graphicFrame>
        <p:nvGraphicFramePr>
          <p:cNvPr id="13" name="表 4">
            <a:extLst>
              <a:ext uri="{FF2B5EF4-FFF2-40B4-BE49-F238E27FC236}">
                <a16:creationId xmlns:a16="http://schemas.microsoft.com/office/drawing/2014/main" id="{95626A72-8902-4E2C-A575-E86608577BED}"/>
              </a:ext>
            </a:extLst>
          </p:cNvPr>
          <p:cNvGraphicFramePr>
            <a:graphicFrameLocks noGrp="1"/>
          </p:cNvGraphicFramePr>
          <p:nvPr>
            <p:extLst>
              <p:ext uri="{D42A27DB-BD31-4B8C-83A1-F6EECF244321}">
                <p14:modId xmlns:p14="http://schemas.microsoft.com/office/powerpoint/2010/main" val="1697995964"/>
              </p:ext>
            </p:extLst>
          </p:nvPr>
        </p:nvGraphicFramePr>
        <p:xfrm>
          <a:off x="720785" y="1633039"/>
          <a:ext cx="10888037" cy="1752600"/>
        </p:xfrm>
        <a:graphic>
          <a:graphicData uri="http://schemas.openxmlformats.org/drawingml/2006/table">
            <a:tbl>
              <a:tblPr firstRow="1" bandRow="1">
                <a:tableStyleId>{5C22544A-7EE6-4342-B048-85BDC9FD1C3A}</a:tableStyleId>
              </a:tblPr>
              <a:tblGrid>
                <a:gridCol w="1101471">
                  <a:extLst>
                    <a:ext uri="{9D8B030D-6E8A-4147-A177-3AD203B41FA5}">
                      <a16:colId xmlns:a16="http://schemas.microsoft.com/office/drawing/2014/main" val="3005696890"/>
                    </a:ext>
                  </a:extLst>
                </a:gridCol>
                <a:gridCol w="3295272">
                  <a:extLst>
                    <a:ext uri="{9D8B030D-6E8A-4147-A177-3AD203B41FA5}">
                      <a16:colId xmlns:a16="http://schemas.microsoft.com/office/drawing/2014/main" val="2632185948"/>
                    </a:ext>
                  </a:extLst>
                </a:gridCol>
                <a:gridCol w="3266320">
                  <a:extLst>
                    <a:ext uri="{9D8B030D-6E8A-4147-A177-3AD203B41FA5}">
                      <a16:colId xmlns:a16="http://schemas.microsoft.com/office/drawing/2014/main" val="3151593350"/>
                    </a:ext>
                  </a:extLst>
                </a:gridCol>
                <a:gridCol w="1612487">
                  <a:extLst>
                    <a:ext uri="{9D8B030D-6E8A-4147-A177-3AD203B41FA5}">
                      <a16:colId xmlns:a16="http://schemas.microsoft.com/office/drawing/2014/main" val="435981150"/>
                    </a:ext>
                  </a:extLst>
                </a:gridCol>
                <a:gridCol w="1612487">
                  <a:extLst>
                    <a:ext uri="{9D8B030D-6E8A-4147-A177-3AD203B41FA5}">
                      <a16:colId xmlns:a16="http://schemas.microsoft.com/office/drawing/2014/main" val="2110607254"/>
                    </a:ext>
                  </a:extLst>
                </a:gridCol>
              </a:tblGrid>
              <a:tr h="370840">
                <a:tc>
                  <a:txBody>
                    <a:bodyPr/>
                    <a:lstStyle/>
                    <a:p>
                      <a:r>
                        <a:rPr kumimoji="1" lang="ja-JP" altLang="en-US" dirty="0"/>
                        <a:t>世代</a:t>
                      </a:r>
                    </a:p>
                  </a:txBody>
                  <a:tcPr/>
                </a:tc>
                <a:tc>
                  <a:txBody>
                    <a:bodyPr/>
                    <a:lstStyle/>
                    <a:p>
                      <a:r>
                        <a:rPr kumimoji="1" lang="ja-JP" altLang="en-US" dirty="0"/>
                        <a:t>代表</a:t>
                      </a:r>
                    </a:p>
                  </a:txBody>
                  <a:tcPr/>
                </a:tc>
                <a:tc>
                  <a:txBody>
                    <a:bodyPr/>
                    <a:lstStyle/>
                    <a:p>
                      <a:r>
                        <a:rPr kumimoji="1" lang="ja-JP" altLang="en-US" dirty="0"/>
                        <a:t>バイオマス原料</a:t>
                      </a:r>
                    </a:p>
                  </a:txBody>
                  <a:tcPr/>
                </a:tc>
                <a:tc>
                  <a:txBody>
                    <a:bodyPr/>
                    <a:lstStyle/>
                    <a:p>
                      <a:r>
                        <a:rPr kumimoji="1" lang="ja-JP" altLang="en-US" dirty="0"/>
                        <a:t>可／非可食</a:t>
                      </a:r>
                    </a:p>
                  </a:txBody>
                  <a:tcPr/>
                </a:tc>
                <a:tc>
                  <a:txBody>
                    <a:bodyPr/>
                    <a:lstStyle/>
                    <a:p>
                      <a:r>
                        <a:rPr kumimoji="1" lang="ja-JP" altLang="en-US" dirty="0"/>
                        <a:t>木材との競合</a:t>
                      </a:r>
                    </a:p>
                  </a:txBody>
                  <a:tcPr/>
                </a:tc>
                <a:extLst>
                  <a:ext uri="{0D108BD9-81ED-4DB2-BD59-A6C34878D82A}">
                    <a16:rowId xmlns:a16="http://schemas.microsoft.com/office/drawing/2014/main" val="3108995501"/>
                  </a:ext>
                </a:extLst>
              </a:tr>
              <a:tr h="370840">
                <a:tc>
                  <a:txBody>
                    <a:bodyPr/>
                    <a:lstStyle/>
                    <a:p>
                      <a:r>
                        <a:rPr kumimoji="1" lang="ja-JP" altLang="en-US" dirty="0"/>
                        <a:t>第</a:t>
                      </a:r>
                      <a:r>
                        <a:rPr kumimoji="1" lang="en-US" altLang="ja-JP" dirty="0"/>
                        <a:t>1</a:t>
                      </a:r>
                      <a:r>
                        <a:rPr kumimoji="1" lang="ja-JP" altLang="en-US" dirty="0"/>
                        <a:t>世代</a:t>
                      </a:r>
                    </a:p>
                  </a:txBody>
                  <a:tcPr/>
                </a:tc>
                <a:tc>
                  <a:txBody>
                    <a:bodyPr/>
                    <a:lstStyle/>
                    <a:p>
                      <a:r>
                        <a:rPr kumimoji="1" lang="ja-JP" altLang="en-US" dirty="0"/>
                        <a:t>植物由来バイオエタノール／ディーゼル</a:t>
                      </a:r>
                    </a:p>
                  </a:txBody>
                  <a:tcPr/>
                </a:tc>
                <a:tc>
                  <a:txBody>
                    <a:bodyPr/>
                    <a:lstStyle/>
                    <a:p>
                      <a:r>
                        <a:rPr kumimoji="1" lang="ja-JP" altLang="en-US" dirty="0"/>
                        <a:t>植物由来の糖質、デンプン、油、</a:t>
                      </a:r>
                      <a:endParaRPr kumimoji="1" lang="en-US" altLang="ja-JP" dirty="0"/>
                    </a:p>
                    <a:p>
                      <a:r>
                        <a:rPr kumimoji="1" lang="ja-JP" altLang="en-US" dirty="0"/>
                        <a:t>脂肪酸メチルエステル（</a:t>
                      </a:r>
                      <a:r>
                        <a:rPr kumimoji="1" lang="en-US" altLang="ja-JP" dirty="0"/>
                        <a:t>FAME</a:t>
                      </a:r>
                      <a:r>
                        <a:rPr kumimoji="1" lang="ja-JP" altLang="en-US" dirty="0"/>
                        <a:t>）</a:t>
                      </a:r>
                    </a:p>
                  </a:txBody>
                  <a:tcPr/>
                </a:tc>
                <a:tc>
                  <a:txBody>
                    <a:bodyPr/>
                    <a:lstStyle/>
                    <a:p>
                      <a:r>
                        <a:rPr kumimoji="1" lang="ja-JP" altLang="en-US" dirty="0"/>
                        <a:t>可食</a:t>
                      </a:r>
                    </a:p>
                  </a:txBody>
                  <a:tcPr/>
                </a:tc>
                <a:tc>
                  <a:txBody>
                    <a:bodyPr/>
                    <a:lstStyle/>
                    <a:p>
                      <a:r>
                        <a:rPr kumimoji="1" lang="ja-JP" altLang="en-US" dirty="0"/>
                        <a:t>未使用</a:t>
                      </a:r>
                    </a:p>
                  </a:txBody>
                  <a:tcPr/>
                </a:tc>
                <a:extLst>
                  <a:ext uri="{0D108BD9-81ED-4DB2-BD59-A6C34878D82A}">
                    <a16:rowId xmlns:a16="http://schemas.microsoft.com/office/drawing/2014/main" val="1197936465"/>
                  </a:ext>
                </a:extLst>
              </a:tr>
              <a:tr h="370840">
                <a:tc>
                  <a:txBody>
                    <a:bodyPr/>
                    <a:lstStyle/>
                    <a:p>
                      <a:r>
                        <a:rPr kumimoji="1" lang="ja-JP" altLang="en-US" dirty="0"/>
                        <a:t>第</a:t>
                      </a:r>
                      <a:r>
                        <a:rPr kumimoji="1" lang="en-US" altLang="ja-JP" dirty="0"/>
                        <a:t>2</a:t>
                      </a:r>
                      <a:r>
                        <a:rPr kumimoji="1" lang="ja-JP" altLang="en-US" dirty="0"/>
                        <a:t>世代</a:t>
                      </a:r>
                    </a:p>
                  </a:txBody>
                  <a:tcPr/>
                </a:tc>
                <a:tc>
                  <a:txBody>
                    <a:bodyPr/>
                    <a:lstStyle/>
                    <a:p>
                      <a:r>
                        <a:rPr kumimoji="1" lang="ja-JP" altLang="en-US" dirty="0"/>
                        <a:t>セルロース系バイオエタノール</a:t>
                      </a:r>
                    </a:p>
                  </a:txBody>
                  <a:tcPr/>
                </a:tc>
                <a:tc>
                  <a:txBody>
                    <a:bodyPr/>
                    <a:lstStyle/>
                    <a:p>
                      <a:r>
                        <a:rPr kumimoji="1" lang="ja-JP" altLang="en-US" dirty="0"/>
                        <a:t>リグノセルロース</a:t>
                      </a:r>
                    </a:p>
                  </a:txBody>
                  <a:tcPr/>
                </a:tc>
                <a:tc>
                  <a:txBody>
                    <a:bodyPr/>
                    <a:lstStyle/>
                    <a:p>
                      <a:r>
                        <a:rPr kumimoji="1" lang="ja-JP" altLang="en-US" dirty="0"/>
                        <a:t>非可食</a:t>
                      </a:r>
                    </a:p>
                  </a:txBody>
                  <a:tcPr/>
                </a:tc>
                <a:tc>
                  <a:txBody>
                    <a:bodyPr/>
                    <a:lstStyle/>
                    <a:p>
                      <a:r>
                        <a:rPr kumimoji="1" lang="ja-JP" altLang="en-US" dirty="0"/>
                        <a:t>使用</a:t>
                      </a:r>
                    </a:p>
                  </a:txBody>
                  <a:tcPr/>
                </a:tc>
                <a:extLst>
                  <a:ext uri="{0D108BD9-81ED-4DB2-BD59-A6C34878D82A}">
                    <a16:rowId xmlns:a16="http://schemas.microsoft.com/office/drawing/2014/main" val="2591407123"/>
                  </a:ext>
                </a:extLst>
              </a:tr>
              <a:tr h="370840">
                <a:tc>
                  <a:txBody>
                    <a:bodyPr/>
                    <a:lstStyle/>
                    <a:p>
                      <a:r>
                        <a:rPr kumimoji="1" lang="ja-JP" altLang="en-US" dirty="0"/>
                        <a:t>第</a:t>
                      </a:r>
                      <a:r>
                        <a:rPr kumimoji="1" lang="en-US" altLang="ja-JP" dirty="0"/>
                        <a:t>3</a:t>
                      </a:r>
                      <a:r>
                        <a:rPr kumimoji="1" lang="ja-JP" altLang="en-US" dirty="0"/>
                        <a:t>世代</a:t>
                      </a:r>
                    </a:p>
                  </a:txBody>
                  <a:tcPr/>
                </a:tc>
                <a:tc>
                  <a:txBody>
                    <a:bodyPr/>
                    <a:lstStyle/>
                    <a:p>
                      <a:r>
                        <a:rPr kumimoji="1" lang="ja-JP" altLang="en-US" dirty="0"/>
                        <a:t>炭化水素系バイオ燃料</a:t>
                      </a:r>
                    </a:p>
                  </a:txBody>
                  <a:tcPr/>
                </a:tc>
                <a:tc>
                  <a:txBody>
                    <a:bodyPr/>
                    <a:lstStyle/>
                    <a:p>
                      <a:r>
                        <a:rPr kumimoji="1" lang="ja-JP" altLang="en-US" dirty="0"/>
                        <a:t>藻類</a:t>
                      </a:r>
                    </a:p>
                  </a:txBody>
                  <a:tcPr/>
                </a:tc>
                <a:tc>
                  <a:txBody>
                    <a:bodyPr/>
                    <a:lstStyle/>
                    <a:p>
                      <a:r>
                        <a:rPr kumimoji="1" lang="ja-JP" altLang="en-US" dirty="0"/>
                        <a:t>非可食</a:t>
                      </a:r>
                    </a:p>
                  </a:txBody>
                  <a:tcPr/>
                </a:tc>
                <a:tc>
                  <a:txBody>
                    <a:bodyPr/>
                    <a:lstStyle/>
                    <a:p>
                      <a:r>
                        <a:rPr kumimoji="1" lang="ja-JP" altLang="en-US" dirty="0"/>
                        <a:t>未使用</a:t>
                      </a:r>
                    </a:p>
                  </a:txBody>
                  <a:tcPr/>
                </a:tc>
                <a:extLst>
                  <a:ext uri="{0D108BD9-81ED-4DB2-BD59-A6C34878D82A}">
                    <a16:rowId xmlns:a16="http://schemas.microsoft.com/office/drawing/2014/main" val="2296139729"/>
                  </a:ext>
                </a:extLst>
              </a:tr>
            </a:tbl>
          </a:graphicData>
        </a:graphic>
      </p:graphicFrame>
    </p:spTree>
    <p:extLst>
      <p:ext uri="{BB962C8B-B14F-4D97-AF65-F5344CB8AC3E}">
        <p14:creationId xmlns:p14="http://schemas.microsoft.com/office/powerpoint/2010/main" val="18446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酵素糖化法による糖化工程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4" name="図 3">
            <a:extLst>
              <a:ext uri="{FF2B5EF4-FFF2-40B4-BE49-F238E27FC236}">
                <a16:creationId xmlns:a16="http://schemas.microsoft.com/office/drawing/2014/main" id="{9C8B1E99-DD4B-4F47-9169-618BD74BFB76}"/>
              </a:ext>
            </a:extLst>
          </p:cNvPr>
          <p:cNvPicPr>
            <a:picLocks noChangeAspect="1"/>
          </p:cNvPicPr>
          <p:nvPr/>
        </p:nvPicPr>
        <p:blipFill>
          <a:blip r:embed="rId3"/>
          <a:stretch>
            <a:fillRect/>
          </a:stretch>
        </p:blipFill>
        <p:spPr>
          <a:xfrm>
            <a:off x="4884660" y="803103"/>
            <a:ext cx="4228067" cy="5251793"/>
          </a:xfrm>
          <a:prstGeom prst="rect">
            <a:avLst/>
          </a:prstGeom>
        </p:spPr>
      </p:pic>
    </p:spTree>
    <p:extLst>
      <p:ext uri="{BB962C8B-B14F-4D97-AF65-F5344CB8AC3E}">
        <p14:creationId xmlns:p14="http://schemas.microsoft.com/office/powerpoint/2010/main" val="292577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10078</TotalTime>
  <Words>2626</Words>
  <Application>Microsoft Office PowerPoint</Application>
  <PresentationFormat>ワイド画面</PresentationFormat>
  <Paragraphs>301</Paragraphs>
  <Slides>14</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Arial</vt:lpstr>
      <vt:lpstr>Wingdings</vt:lpstr>
      <vt:lpstr>Yokogawa_Template_Standard</vt:lpstr>
      <vt:lpstr>進捗報告</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793</cp:revision>
  <dcterms:created xsi:type="dcterms:W3CDTF">2022-01-30T23:54:04Z</dcterms:created>
  <dcterms:modified xsi:type="dcterms:W3CDTF">2023-01-13T11:39:01Z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