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69" r:id="rId2"/>
    <p:sldId id="3965" r:id="rId3"/>
    <p:sldId id="3962" r:id="rId4"/>
    <p:sldId id="3967" r:id="rId5"/>
    <p:sldId id="3980" r:id="rId6"/>
    <p:sldId id="3968" r:id="rId7"/>
    <p:sldId id="3969" r:id="rId8"/>
    <p:sldId id="3978" r:id="rId9"/>
    <p:sldId id="3951" r:id="rId10"/>
    <p:sldId id="3979" r:id="rId11"/>
    <p:sldId id="3981" r:id="rId12"/>
    <p:sldId id="3959" r:id="rId13"/>
    <p:sldId id="3960" r:id="rId14"/>
    <p:sldId id="3961" r:id="rId15"/>
    <p:sldId id="3963" r:id="rId16"/>
    <p:sldId id="39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5"/>
            <p14:sldId id="3962"/>
            <p14:sldId id="3967"/>
            <p14:sldId id="3980"/>
            <p14:sldId id="3968"/>
            <p14:sldId id="3969"/>
            <p14:sldId id="3978"/>
            <p14:sldId id="3951"/>
          </p14:sldIdLst>
        </p14:section>
        <p14:section name="補足" id="{C2931B32-4EB1-47D3-95D8-6EA0C7A3AA4E}">
          <p14:sldIdLst>
            <p14:sldId id="3979"/>
            <p14:sldId id="3981"/>
            <p14:sldId id="3959"/>
            <p14:sldId id="3960"/>
            <p14:sldId id="3961"/>
            <p14:sldId id="3963"/>
            <p14:sldId id="39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3784" autoAdjust="0"/>
  </p:normalViewPr>
  <p:slideViewPr>
    <p:cSldViewPr snapToGrid="0">
      <p:cViewPr varScale="1">
        <p:scale>
          <a:sx n="67" d="100"/>
          <a:sy n="67" d="100"/>
        </p:scale>
        <p:origin x="712"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③ー１は、セルラーゼ製剤という特定用途に対して、実現方法、技術、特許状況を調べる項目です。</a:t>
            </a:r>
            <a:endParaRPr kumimoji="1" lang="en-US" altLang="ja-JP" dirty="0"/>
          </a:p>
          <a:p>
            <a:r>
              <a:rPr kumimoji="1" lang="ja-JP" altLang="en-US" dirty="0"/>
              <a:t>セルラーゼ製剤は、製造プロセス中でバイオマスから加水分解して糖に変換する、糖化工程で使用されます。</a:t>
            </a:r>
            <a:endParaRPr kumimoji="1" lang="en-US" altLang="ja-JP" dirty="0"/>
          </a:p>
          <a:p>
            <a:r>
              <a:rPr kumimoji="1" lang="ja-JP" altLang="en-US" dirty="0"/>
              <a:t>セルラーゼ製剤は、基質への吸着や分解などの機能を持った複数の酵素をカクテルとして混合させて、糖化性能を高めたものです。</a:t>
            </a:r>
            <a:endParaRPr kumimoji="1" lang="en-US" altLang="ja-JP" dirty="0"/>
          </a:p>
          <a:p>
            <a:r>
              <a:rPr kumimoji="1" lang="ja-JP" altLang="en-US" dirty="0"/>
              <a:t>一方、統合プロセス化技術</a:t>
            </a:r>
            <a:r>
              <a:rPr kumimoji="1" lang="en-US" altLang="ja-JP" dirty="0"/>
              <a:t>CBP</a:t>
            </a:r>
            <a:r>
              <a:rPr kumimoji="1" lang="ja-JP" altLang="en-US" dirty="0"/>
              <a:t>もあります。これは、微生物に機能を付与することで、前処理・糖化・発酵プロセスを統合することを狙っています。</a:t>
            </a:r>
            <a:endParaRPr kumimoji="1" lang="en-US" altLang="ja-JP" dirty="0"/>
          </a:p>
          <a:p>
            <a:r>
              <a:rPr kumimoji="1" lang="ja-JP" altLang="en-US" dirty="0"/>
              <a:t>このように、バイオマス分解から製造するプロセスの上で、セルラーゼ製剤や</a:t>
            </a:r>
            <a:r>
              <a:rPr kumimoji="1" lang="en-US" altLang="ja-JP" dirty="0"/>
              <a:t>CBP</a:t>
            </a:r>
            <a:r>
              <a:rPr kumimoji="1" lang="ja-JP" altLang="en-US" dirty="0"/>
              <a:t>の役割や期待度を明らかにしたいと考えています。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304715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セルラーゼ製剤にフォーカスする中で、人工酵素設計技術の適用価値を探ることも目的です。</a:t>
            </a:r>
            <a:endParaRPr kumimoji="1" lang="en-US" altLang="ja-JP" dirty="0"/>
          </a:p>
          <a:p>
            <a:r>
              <a:rPr kumimoji="1" lang="ja-JP" altLang="en-US" dirty="0"/>
              <a:t>論文や特許を調査することで、セルラーゼ製剤開発における方法や性能、課題を調べたり、業界構造を調べようと考えています。</a:t>
            </a:r>
            <a:endParaRPr kumimoji="1" lang="en-US" altLang="ja-JP" dirty="0"/>
          </a:p>
          <a:p>
            <a:r>
              <a:rPr kumimoji="1" lang="ja-JP" altLang="en-US" dirty="0"/>
              <a:t>その中で、セルラーゼの人工設計技術がどのような優位性があるのかを整理します。</a:t>
            </a:r>
            <a:endParaRPr kumimoji="1" lang="en-US" altLang="ja-JP" dirty="0"/>
          </a:p>
          <a:p>
            <a:r>
              <a:rPr kumimoji="1" lang="ja-JP" altLang="en-US" dirty="0"/>
              <a:t>これは、酵素改変の報告事例もいくつかありますが、糖化工程全体では、カクテル混合比率や前処理、酵素濃度と反応速度の関係など、様々な課題があげられます。</a:t>
            </a:r>
            <a:endParaRPr kumimoji="1" lang="en-US" altLang="ja-JP" dirty="0"/>
          </a:p>
          <a:p>
            <a:r>
              <a:rPr kumimoji="1" lang="ja-JP" altLang="en-US" dirty="0"/>
              <a:t>この課題の中で、酵素を高度に改変・設計する技術の優位性はどれだけあるのかを俯瞰して見定めたいと考えています。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23637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③ー２は、もっと俯瞰した、高い視座での調査です。</a:t>
            </a:r>
            <a:endParaRPr kumimoji="1" lang="en-US" altLang="ja-JP" dirty="0"/>
          </a:p>
          <a:p>
            <a:r>
              <a:rPr kumimoji="1" lang="ja-JP" altLang="en-US" dirty="0"/>
              <a:t>バイオ系物質生産は多様な目的があって、イノベでもいくつか関連テーマがあります。</a:t>
            </a:r>
            <a:endParaRPr kumimoji="1" lang="en-US" altLang="ja-JP" dirty="0"/>
          </a:p>
          <a:p>
            <a:r>
              <a:rPr kumimoji="1" lang="ja-JP" altLang="en-US" dirty="0"/>
              <a:t>しかし、右図のような共通するバリューチェーンを想定すると、設計技術は共通性が高く、適用される可能性があります。</a:t>
            </a:r>
            <a:endParaRPr kumimoji="1" lang="en-US" altLang="ja-JP" dirty="0"/>
          </a:p>
          <a:p>
            <a:r>
              <a:rPr kumimoji="1" lang="ja-JP" altLang="en-US" dirty="0"/>
              <a:t>一方、これまでのテーマでは、設計技術単体では到達できない何かしらの壁があり、実験技術を含めて、他にも必要な要素があることを実感しました。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323493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そこで、サプライチェーン全体から見たときの技術候補を調査し、その周辺知識を得ることが、この項目の目的です。</a:t>
            </a:r>
            <a:endParaRPr kumimoji="1" lang="en-US" altLang="ja-JP" dirty="0"/>
          </a:p>
          <a:p>
            <a:r>
              <a:rPr kumimoji="1" lang="ja-JP" altLang="en-US" dirty="0"/>
              <a:t>例えば、生物触媒の使用を前提とした生産現場では、共通して探索アプローチから設計アプローチに代替する可能性がありますが、アプリケーションによって他の要素技術よりもその価値が大きいことがあるのかという事例を調べることが考えられます。</a:t>
            </a:r>
            <a:endParaRPr kumimoji="1" lang="en-US" altLang="ja-JP" dirty="0"/>
          </a:p>
          <a:p>
            <a:r>
              <a:rPr kumimoji="1" lang="ja-JP" altLang="en-US" dirty="0"/>
              <a:t>他にも、探索・設計アプローチにしても、欠かせない技術があるはずです。</a:t>
            </a:r>
            <a:endParaRPr kumimoji="1" lang="en-US" altLang="ja-JP" dirty="0"/>
          </a:p>
          <a:p>
            <a:r>
              <a:rPr kumimoji="1" lang="ja-JP" altLang="en-US" dirty="0"/>
              <a:t>例えば、目的分子への反応経路が未知の場合は、逆合成解析やゲノムスケールでの代謝経路の把握が必要ですし、反応経路と酵素遺伝子の両方が既知の場合は、これらの経路を含む高生産系の細胞・微生物設計などが必要です。</a:t>
            </a:r>
            <a:endParaRPr kumimoji="1" lang="en-US" altLang="ja-JP" dirty="0"/>
          </a:p>
          <a:p>
            <a:r>
              <a:rPr kumimoji="1" lang="ja-JP" altLang="en-US" dirty="0"/>
              <a:t>このように、次期テーマを見据えて、必要な材料を見つけていきたいです。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1968445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下期調査活動</a:t>
            </a:r>
            <a:r>
              <a:rPr lang="en-US" altLang="ja-JP" sz="800" dirty="0">
                <a:solidFill>
                  <a:schemeClr val="bg1">
                    <a:lumMod val="75000"/>
                  </a:schemeClr>
                </a:solidFill>
              </a:rPr>
              <a:t>| January 12,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22</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53558"/>
          </a:xfrm>
        </p:spPr>
        <p:txBody>
          <a:bodyPr/>
          <a:lstStyle/>
          <a:p>
            <a:pPr marL="457200" indent="-457200"/>
            <a:r>
              <a:rPr lang="ja-JP" altLang="en-US" sz="2800" dirty="0"/>
              <a:t>下記の関係を明らかにすれば、価値を示唆できると考えられる。</a:t>
            </a:r>
            <a:endParaRPr kumimoji="1" lang="en-US" altLang="ja-JP" sz="2800" dirty="0"/>
          </a:p>
        </p:txBody>
      </p:sp>
      <p:sp>
        <p:nvSpPr>
          <p:cNvPr id="62" name="テキスト ボックス 61">
            <a:extLst>
              <a:ext uri="{FF2B5EF4-FFF2-40B4-BE49-F238E27FC236}">
                <a16:creationId xmlns:a16="http://schemas.microsoft.com/office/drawing/2014/main" id="{5790E0A6-87B1-4C3F-9FB5-A3822B81FAD6}"/>
              </a:ext>
            </a:extLst>
          </p:cNvPr>
          <p:cNvSpPr txBox="1"/>
          <p:nvPr/>
        </p:nvSpPr>
        <p:spPr>
          <a:xfrm>
            <a:off x="517056" y="5762438"/>
            <a:ext cx="11253235" cy="369332"/>
          </a:xfrm>
          <a:prstGeom prst="rect">
            <a:avLst/>
          </a:prstGeom>
          <a:noFill/>
        </p:spPr>
        <p:txBody>
          <a:bodyPr wrap="square">
            <a:spAutoFit/>
          </a:bodyPr>
          <a:lstStyle/>
          <a:p>
            <a:pPr algn="ctr"/>
            <a:r>
              <a:rPr lang="ja-JP" altLang="en-US" dirty="0">
                <a:solidFill>
                  <a:schemeClr val="accent1"/>
                </a:solidFill>
              </a:rPr>
              <a:t>結合能評価を軸に、大幅な</a:t>
            </a:r>
            <a:r>
              <a:rPr lang="en-US" altLang="ja-JP" dirty="0">
                <a:solidFill>
                  <a:schemeClr val="accent1"/>
                </a:solidFill>
              </a:rPr>
              <a:t>CBD</a:t>
            </a:r>
            <a:r>
              <a:rPr lang="ja-JP" altLang="en-US" dirty="0">
                <a:solidFill>
                  <a:schemeClr val="accent1"/>
                </a:solidFill>
              </a:rPr>
              <a:t>改変体を設計することは、有用なセルラーゼの候補生成において効果的。</a:t>
            </a:r>
            <a:endParaRPr lang="en-US" altLang="ja-JP" dirty="0">
              <a:solidFill>
                <a:schemeClr val="accent1"/>
              </a:solidFill>
            </a:endParaRPr>
          </a:p>
        </p:txBody>
      </p:sp>
      <p:sp>
        <p:nvSpPr>
          <p:cNvPr id="63" name="二等辺三角形 62">
            <a:extLst>
              <a:ext uri="{FF2B5EF4-FFF2-40B4-BE49-F238E27FC236}">
                <a16:creationId xmlns:a16="http://schemas.microsoft.com/office/drawing/2014/main" id="{F7753024-17E2-42F9-BE64-9A5BAF58C8FA}"/>
              </a:ext>
            </a:extLst>
          </p:cNvPr>
          <p:cNvSpPr/>
          <p:nvPr/>
        </p:nvSpPr>
        <p:spPr>
          <a:xfrm flipV="1">
            <a:off x="1567400" y="4250377"/>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テキスト ボックス 63">
            <a:extLst>
              <a:ext uri="{FF2B5EF4-FFF2-40B4-BE49-F238E27FC236}">
                <a16:creationId xmlns:a16="http://schemas.microsoft.com/office/drawing/2014/main" id="{85487DA0-1542-459F-B2B8-B1FB22B7B42C}"/>
              </a:ext>
            </a:extLst>
          </p:cNvPr>
          <p:cNvSpPr txBox="1"/>
          <p:nvPr/>
        </p:nvSpPr>
        <p:spPr>
          <a:xfrm>
            <a:off x="6725120" y="5382438"/>
            <a:ext cx="1351609" cy="307777"/>
          </a:xfrm>
          <a:prstGeom prst="rect">
            <a:avLst/>
          </a:prstGeom>
          <a:noFill/>
        </p:spPr>
        <p:txBody>
          <a:bodyPr wrap="square">
            <a:spAutoFit/>
          </a:bodyPr>
          <a:lstStyle/>
          <a:p>
            <a:pPr algn="ctr"/>
            <a:r>
              <a:rPr lang="ja-JP" altLang="en-US" sz="1400" dirty="0"/>
              <a:t>示唆されること</a:t>
            </a:r>
          </a:p>
        </p:txBody>
      </p:sp>
      <p:sp>
        <p:nvSpPr>
          <p:cNvPr id="31" name="タイトル 1">
            <a:extLst>
              <a:ext uri="{FF2B5EF4-FFF2-40B4-BE49-F238E27FC236}">
                <a16:creationId xmlns:a16="http://schemas.microsoft.com/office/drawing/2014/main" id="{7F63FD77-B919-4A48-99F6-E543BD25E934}"/>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各データの関係から示唆されること</a:t>
            </a:r>
          </a:p>
        </p:txBody>
      </p:sp>
      <p:sp>
        <p:nvSpPr>
          <p:cNvPr id="32" name="テキスト ボックス 31">
            <a:extLst>
              <a:ext uri="{FF2B5EF4-FFF2-40B4-BE49-F238E27FC236}">
                <a16:creationId xmlns:a16="http://schemas.microsoft.com/office/drawing/2014/main" id="{70A76EA1-5D75-4B8C-AC70-B51C522C9F6C}"/>
              </a:ext>
            </a:extLst>
          </p:cNvPr>
          <p:cNvSpPr txBox="1"/>
          <p:nvPr/>
        </p:nvSpPr>
        <p:spPr>
          <a:xfrm>
            <a:off x="571984" y="-20771"/>
            <a:ext cx="3857141" cy="338554"/>
          </a:xfrm>
          <a:prstGeom prst="rect">
            <a:avLst/>
          </a:prstGeom>
          <a:noFill/>
        </p:spPr>
        <p:txBody>
          <a:bodyPr wrap="square" rtlCol="0">
            <a:spAutoFit/>
          </a:bodyPr>
          <a:lstStyle/>
          <a:p>
            <a:r>
              <a:rPr kumimoji="1" lang="en-US" altLang="ja-JP" sz="1600" b="1" dirty="0">
                <a:solidFill>
                  <a:schemeClr val="bg1"/>
                </a:solidFill>
              </a:rPr>
              <a:t>3.</a:t>
            </a:r>
            <a:r>
              <a:rPr kumimoji="1" lang="ja-JP" altLang="en-US" sz="1600" b="1" dirty="0">
                <a:solidFill>
                  <a:schemeClr val="bg1"/>
                </a:solidFill>
              </a:rPr>
              <a:t> </a:t>
            </a:r>
            <a:r>
              <a:rPr kumimoji="1" lang="en-US" altLang="ja-JP" sz="1600" b="1" dirty="0">
                <a:solidFill>
                  <a:schemeClr val="bg1"/>
                </a:solidFill>
              </a:rPr>
              <a:t>2022</a:t>
            </a:r>
            <a:r>
              <a:rPr kumimoji="1" lang="ja-JP" altLang="en-US" sz="1600" b="1" dirty="0">
                <a:solidFill>
                  <a:schemeClr val="bg1"/>
                </a:solidFill>
              </a:rPr>
              <a:t>年度下半期 東大実験への期待</a:t>
            </a:r>
            <a:r>
              <a:rPr kumimoji="1" lang="en-US" altLang="ja-JP" sz="1600" b="1" dirty="0">
                <a:solidFill>
                  <a:schemeClr val="bg1"/>
                </a:solidFill>
              </a:rPr>
              <a:t>(1)</a:t>
            </a:r>
            <a:endParaRPr kumimoji="1" lang="ja-JP" altLang="en-US" sz="1600" b="1" dirty="0">
              <a:solidFill>
                <a:schemeClr val="bg1"/>
              </a:solidFill>
            </a:endParaRPr>
          </a:p>
        </p:txBody>
      </p:sp>
      <p:cxnSp>
        <p:nvCxnSpPr>
          <p:cNvPr id="4" name="直線矢印コネクタ 3">
            <a:extLst>
              <a:ext uri="{FF2B5EF4-FFF2-40B4-BE49-F238E27FC236}">
                <a16:creationId xmlns:a16="http://schemas.microsoft.com/office/drawing/2014/main" id="{DB9AACB8-32AD-4597-87C3-7EF31D347BBC}"/>
              </a:ext>
            </a:extLst>
          </p:cNvPr>
          <p:cNvCxnSpPr/>
          <p:nvPr/>
        </p:nvCxnSpPr>
        <p:spPr>
          <a:xfrm flipV="1">
            <a:off x="1095375" y="2181225"/>
            <a:ext cx="0" cy="1495425"/>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10124BB-A623-40CB-AD62-DFAE9D93CC52}"/>
              </a:ext>
            </a:extLst>
          </p:cNvPr>
          <p:cNvCxnSpPr>
            <a:cxnSpLocks/>
          </p:cNvCxnSpPr>
          <p:nvPr/>
        </p:nvCxnSpPr>
        <p:spPr>
          <a:xfrm flipV="1">
            <a:off x="1095375" y="3670996"/>
            <a:ext cx="2171700" cy="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F3E98B91-B2BA-4781-9259-87A741747C90}"/>
              </a:ext>
            </a:extLst>
          </p:cNvPr>
          <p:cNvSpPr/>
          <p:nvPr/>
        </p:nvSpPr>
        <p:spPr>
          <a:xfrm>
            <a:off x="1281064" y="3785224"/>
            <a:ext cx="1670082" cy="2679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計算機／結合能スコア</a:t>
            </a:r>
          </a:p>
        </p:txBody>
      </p:sp>
      <p:sp>
        <p:nvSpPr>
          <p:cNvPr id="35" name="テキスト ボックス 34">
            <a:extLst>
              <a:ext uri="{FF2B5EF4-FFF2-40B4-BE49-F238E27FC236}">
                <a16:creationId xmlns:a16="http://schemas.microsoft.com/office/drawing/2014/main" id="{072853C5-5938-41A1-A82E-5CBEE37FC8AB}"/>
              </a:ext>
            </a:extLst>
          </p:cNvPr>
          <p:cNvSpPr txBox="1"/>
          <p:nvPr/>
        </p:nvSpPr>
        <p:spPr>
          <a:xfrm>
            <a:off x="183680" y="1643074"/>
            <a:ext cx="3756490" cy="307777"/>
          </a:xfrm>
          <a:prstGeom prst="rect">
            <a:avLst/>
          </a:prstGeom>
          <a:noFill/>
        </p:spPr>
        <p:txBody>
          <a:bodyPr wrap="square">
            <a:spAutoFit/>
          </a:bodyPr>
          <a:lstStyle/>
          <a:p>
            <a:r>
              <a:rPr lang="ja-JP" altLang="en-US" sz="1400" dirty="0"/>
              <a:t>①：結合能について、計算機と</a:t>
            </a:r>
            <a:r>
              <a:rPr lang="en-US" altLang="ja-JP" sz="1400" dirty="0"/>
              <a:t>Wet</a:t>
            </a:r>
            <a:r>
              <a:rPr lang="ja-JP" altLang="en-US" sz="1400" dirty="0"/>
              <a:t>の関係を確認</a:t>
            </a:r>
            <a:endParaRPr lang="en-US" altLang="ja-JP" sz="1400" dirty="0"/>
          </a:p>
        </p:txBody>
      </p:sp>
      <p:sp>
        <p:nvSpPr>
          <p:cNvPr id="36" name="テキスト ボックス 35">
            <a:extLst>
              <a:ext uri="{FF2B5EF4-FFF2-40B4-BE49-F238E27FC236}">
                <a16:creationId xmlns:a16="http://schemas.microsoft.com/office/drawing/2014/main" id="{F82CC369-A6FF-4D03-AD55-5196357E08E4}"/>
              </a:ext>
            </a:extLst>
          </p:cNvPr>
          <p:cNvSpPr txBox="1"/>
          <p:nvPr/>
        </p:nvSpPr>
        <p:spPr>
          <a:xfrm>
            <a:off x="-123825" y="4537869"/>
            <a:ext cx="4654502" cy="584775"/>
          </a:xfrm>
          <a:prstGeom prst="rect">
            <a:avLst/>
          </a:prstGeom>
          <a:noFill/>
        </p:spPr>
        <p:txBody>
          <a:bodyPr wrap="square">
            <a:spAutoFit/>
          </a:bodyPr>
          <a:lstStyle/>
          <a:p>
            <a:pPr algn="ctr"/>
            <a:r>
              <a:rPr lang="ja-JP" altLang="en-US" sz="1600" dirty="0"/>
              <a:t>計算機上で設計</a:t>
            </a:r>
            <a:r>
              <a:rPr lang="en-US" altLang="ja-JP" sz="1600" dirty="0"/>
              <a:t>CBD</a:t>
            </a:r>
            <a:r>
              <a:rPr lang="ja-JP" altLang="en-US" sz="1600" dirty="0"/>
              <a:t>の結合能を評価することは、</a:t>
            </a:r>
            <a:endParaRPr lang="en-US" altLang="ja-JP" sz="1600" dirty="0"/>
          </a:p>
          <a:p>
            <a:pPr algn="ctr"/>
            <a:r>
              <a:rPr lang="ja-JP" altLang="en-US" sz="1600" dirty="0"/>
              <a:t>大まかな結合能のスクリーニング効率に効果がある</a:t>
            </a:r>
          </a:p>
        </p:txBody>
      </p:sp>
      <p:sp>
        <p:nvSpPr>
          <p:cNvPr id="37" name="四角形: 角を丸くする 36">
            <a:extLst>
              <a:ext uri="{FF2B5EF4-FFF2-40B4-BE49-F238E27FC236}">
                <a16:creationId xmlns:a16="http://schemas.microsoft.com/office/drawing/2014/main" id="{61626AC4-F509-4E0A-B998-76D80A75B031}"/>
              </a:ext>
            </a:extLst>
          </p:cNvPr>
          <p:cNvSpPr/>
          <p:nvPr/>
        </p:nvSpPr>
        <p:spPr>
          <a:xfrm>
            <a:off x="674536" y="2150940"/>
            <a:ext cx="287461" cy="14954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1200" dirty="0">
                <a:solidFill>
                  <a:schemeClr val="tx1"/>
                </a:solidFill>
              </a:rPr>
              <a:t>Wet</a:t>
            </a:r>
            <a:r>
              <a:rPr kumimoji="1" lang="ja-JP" altLang="en-US" sz="1200" dirty="0">
                <a:solidFill>
                  <a:schemeClr val="tx1"/>
                </a:solidFill>
              </a:rPr>
              <a:t>／結合能ラベル</a:t>
            </a:r>
          </a:p>
        </p:txBody>
      </p:sp>
      <p:sp>
        <p:nvSpPr>
          <p:cNvPr id="38" name="テキスト ボックス 37">
            <a:extLst>
              <a:ext uri="{FF2B5EF4-FFF2-40B4-BE49-F238E27FC236}">
                <a16:creationId xmlns:a16="http://schemas.microsoft.com/office/drawing/2014/main" id="{75C295E4-C869-43D7-8F9A-172B2506262D}"/>
              </a:ext>
            </a:extLst>
          </p:cNvPr>
          <p:cNvSpPr txBox="1"/>
          <p:nvPr/>
        </p:nvSpPr>
        <p:spPr>
          <a:xfrm>
            <a:off x="2693836" y="3224444"/>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結合力弱</a:t>
            </a:r>
          </a:p>
        </p:txBody>
      </p:sp>
      <p:sp>
        <p:nvSpPr>
          <p:cNvPr id="39" name="テキスト ボックス 38">
            <a:extLst>
              <a:ext uri="{FF2B5EF4-FFF2-40B4-BE49-F238E27FC236}">
                <a16:creationId xmlns:a16="http://schemas.microsoft.com/office/drawing/2014/main" id="{0C96DBBD-CCDB-4493-A9BF-F1B540D412F5}"/>
              </a:ext>
            </a:extLst>
          </p:cNvPr>
          <p:cNvSpPr txBox="1"/>
          <p:nvPr/>
        </p:nvSpPr>
        <p:spPr>
          <a:xfrm>
            <a:off x="2693836" y="2353866"/>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結合力強</a:t>
            </a:r>
          </a:p>
        </p:txBody>
      </p:sp>
      <p:sp>
        <p:nvSpPr>
          <p:cNvPr id="40" name="テキスト ボックス 39">
            <a:extLst>
              <a:ext uri="{FF2B5EF4-FFF2-40B4-BE49-F238E27FC236}">
                <a16:creationId xmlns:a16="http://schemas.microsoft.com/office/drawing/2014/main" id="{3EF96D6C-E1CD-4C1B-A151-B47142D38DA4}"/>
              </a:ext>
            </a:extLst>
          </p:cNvPr>
          <p:cNvSpPr txBox="1"/>
          <p:nvPr/>
        </p:nvSpPr>
        <p:spPr>
          <a:xfrm>
            <a:off x="3933819" y="1643074"/>
            <a:ext cx="4419606" cy="307777"/>
          </a:xfrm>
          <a:prstGeom prst="rect">
            <a:avLst/>
          </a:prstGeom>
          <a:noFill/>
        </p:spPr>
        <p:txBody>
          <a:bodyPr wrap="square">
            <a:spAutoFit/>
          </a:bodyPr>
          <a:lstStyle/>
          <a:p>
            <a:r>
              <a:rPr lang="ja-JP" altLang="en-US" sz="1400" dirty="0"/>
              <a:t>②：</a:t>
            </a:r>
            <a:r>
              <a:rPr lang="en-US" altLang="ja-JP" sz="1400" dirty="0"/>
              <a:t> Wet</a:t>
            </a:r>
            <a:r>
              <a:rPr lang="ja-JP" altLang="en-US" sz="1400" dirty="0"/>
              <a:t>の結合能について、ラベルと定量値の関係を確認</a:t>
            </a:r>
            <a:endParaRPr lang="en-US" altLang="ja-JP" sz="1400" dirty="0"/>
          </a:p>
        </p:txBody>
      </p:sp>
      <p:cxnSp>
        <p:nvCxnSpPr>
          <p:cNvPr id="53" name="直線コネクタ 52">
            <a:extLst>
              <a:ext uri="{FF2B5EF4-FFF2-40B4-BE49-F238E27FC236}">
                <a16:creationId xmlns:a16="http://schemas.microsoft.com/office/drawing/2014/main" id="{9199DFE9-0F6C-4EA2-BA10-2BFB65A839F1}"/>
              </a:ext>
            </a:extLst>
          </p:cNvPr>
          <p:cNvCxnSpPr>
            <a:cxnSpLocks/>
          </p:cNvCxnSpPr>
          <p:nvPr/>
        </p:nvCxnSpPr>
        <p:spPr>
          <a:xfrm flipH="1">
            <a:off x="69331" y="2027188"/>
            <a:ext cx="3950596"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1043C8D-CD6C-49FB-B493-D4700C9033EB}"/>
              </a:ext>
            </a:extLst>
          </p:cNvPr>
          <p:cNvCxnSpPr>
            <a:cxnSpLocks/>
          </p:cNvCxnSpPr>
          <p:nvPr/>
        </p:nvCxnSpPr>
        <p:spPr>
          <a:xfrm flipH="1">
            <a:off x="4136506" y="2027188"/>
            <a:ext cx="3950596"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445144F9-A0F1-41CF-8874-6157F220C4D8}"/>
              </a:ext>
            </a:extLst>
          </p:cNvPr>
          <p:cNvSpPr txBox="1"/>
          <p:nvPr/>
        </p:nvSpPr>
        <p:spPr>
          <a:xfrm>
            <a:off x="8260607" y="1643074"/>
            <a:ext cx="3756490" cy="307777"/>
          </a:xfrm>
          <a:prstGeom prst="rect">
            <a:avLst/>
          </a:prstGeom>
          <a:noFill/>
        </p:spPr>
        <p:txBody>
          <a:bodyPr wrap="square">
            <a:spAutoFit/>
          </a:bodyPr>
          <a:lstStyle/>
          <a:p>
            <a:r>
              <a:rPr lang="ja-JP" altLang="en-US" sz="1400" dirty="0"/>
              <a:t>③：</a:t>
            </a:r>
            <a:r>
              <a:rPr lang="en-US" altLang="ja-JP" sz="1400" dirty="0"/>
              <a:t> Wet</a:t>
            </a:r>
            <a:r>
              <a:rPr lang="ja-JP" altLang="en-US" sz="1400" dirty="0"/>
              <a:t>について、結合能と活性能の関係を確認</a:t>
            </a:r>
            <a:endParaRPr lang="en-US" altLang="ja-JP" sz="1400" dirty="0"/>
          </a:p>
        </p:txBody>
      </p:sp>
      <p:cxnSp>
        <p:nvCxnSpPr>
          <p:cNvPr id="66" name="直線コネクタ 65">
            <a:extLst>
              <a:ext uri="{FF2B5EF4-FFF2-40B4-BE49-F238E27FC236}">
                <a16:creationId xmlns:a16="http://schemas.microsoft.com/office/drawing/2014/main" id="{3C19604A-C4AC-46C4-9A36-94F7035E9B18}"/>
              </a:ext>
            </a:extLst>
          </p:cNvPr>
          <p:cNvCxnSpPr>
            <a:cxnSpLocks/>
          </p:cNvCxnSpPr>
          <p:nvPr/>
        </p:nvCxnSpPr>
        <p:spPr>
          <a:xfrm flipH="1">
            <a:off x="8263269" y="2027188"/>
            <a:ext cx="3758687"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9D7F12C1-0312-4F8A-AF99-34C6C0F57484}"/>
              </a:ext>
            </a:extLst>
          </p:cNvPr>
          <p:cNvCxnSpPr/>
          <p:nvPr/>
        </p:nvCxnSpPr>
        <p:spPr>
          <a:xfrm flipV="1">
            <a:off x="5229225" y="2181224"/>
            <a:ext cx="0" cy="1495425"/>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5B03EDB8-6056-48A5-8434-F37B92BEC4F4}"/>
              </a:ext>
            </a:extLst>
          </p:cNvPr>
          <p:cNvCxnSpPr>
            <a:cxnSpLocks/>
          </p:cNvCxnSpPr>
          <p:nvPr/>
        </p:nvCxnSpPr>
        <p:spPr>
          <a:xfrm flipV="1">
            <a:off x="5229225" y="3670995"/>
            <a:ext cx="2171700" cy="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四角形: 角を丸くする 68">
            <a:extLst>
              <a:ext uri="{FF2B5EF4-FFF2-40B4-BE49-F238E27FC236}">
                <a16:creationId xmlns:a16="http://schemas.microsoft.com/office/drawing/2014/main" id="{09DCFEB0-AE18-49AB-9673-F02C86B30E35}"/>
              </a:ext>
            </a:extLst>
          </p:cNvPr>
          <p:cNvSpPr/>
          <p:nvPr/>
        </p:nvSpPr>
        <p:spPr>
          <a:xfrm>
            <a:off x="5414914" y="3785223"/>
            <a:ext cx="1670082" cy="2679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Wet</a:t>
            </a:r>
            <a:r>
              <a:rPr kumimoji="1" lang="ja-JP" altLang="en-US" sz="1200" dirty="0">
                <a:solidFill>
                  <a:schemeClr val="tx1"/>
                </a:solidFill>
              </a:rPr>
              <a:t>／結合能ラベル</a:t>
            </a:r>
          </a:p>
        </p:txBody>
      </p:sp>
      <p:sp>
        <p:nvSpPr>
          <p:cNvPr id="70" name="四角形: 角を丸くする 69">
            <a:extLst>
              <a:ext uri="{FF2B5EF4-FFF2-40B4-BE49-F238E27FC236}">
                <a16:creationId xmlns:a16="http://schemas.microsoft.com/office/drawing/2014/main" id="{25F76107-A3C0-4037-A8A7-286B4AFE6EE2}"/>
              </a:ext>
            </a:extLst>
          </p:cNvPr>
          <p:cNvSpPr/>
          <p:nvPr/>
        </p:nvSpPr>
        <p:spPr>
          <a:xfrm>
            <a:off x="4808386" y="2150939"/>
            <a:ext cx="287461" cy="149542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1200" dirty="0">
                <a:solidFill>
                  <a:schemeClr val="tx1"/>
                </a:solidFill>
              </a:rPr>
              <a:t>Wet</a:t>
            </a:r>
            <a:r>
              <a:rPr kumimoji="1" lang="ja-JP" altLang="en-US" sz="1200" dirty="0">
                <a:solidFill>
                  <a:schemeClr val="tx1"/>
                </a:solidFill>
              </a:rPr>
              <a:t>／定量結合能</a:t>
            </a:r>
          </a:p>
        </p:txBody>
      </p:sp>
      <p:sp>
        <p:nvSpPr>
          <p:cNvPr id="71" name="テキスト ボックス 70">
            <a:extLst>
              <a:ext uri="{FF2B5EF4-FFF2-40B4-BE49-F238E27FC236}">
                <a16:creationId xmlns:a16="http://schemas.microsoft.com/office/drawing/2014/main" id="{EEFB0E8A-27DF-49F9-ABE5-8C69ADC0D1A8}"/>
              </a:ext>
            </a:extLst>
          </p:cNvPr>
          <p:cNvSpPr txBox="1"/>
          <p:nvPr/>
        </p:nvSpPr>
        <p:spPr>
          <a:xfrm>
            <a:off x="5122711" y="2110018"/>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結合力弱</a:t>
            </a:r>
          </a:p>
        </p:txBody>
      </p:sp>
      <p:sp>
        <p:nvSpPr>
          <p:cNvPr id="72" name="テキスト ボックス 71">
            <a:extLst>
              <a:ext uri="{FF2B5EF4-FFF2-40B4-BE49-F238E27FC236}">
                <a16:creationId xmlns:a16="http://schemas.microsoft.com/office/drawing/2014/main" id="{2E569C14-5F09-4A86-851E-1168185762B6}"/>
              </a:ext>
            </a:extLst>
          </p:cNvPr>
          <p:cNvSpPr txBox="1"/>
          <p:nvPr/>
        </p:nvSpPr>
        <p:spPr>
          <a:xfrm>
            <a:off x="6559693" y="2105322"/>
            <a:ext cx="1050606" cy="307777"/>
          </a:xfrm>
          <a:prstGeom prst="rect">
            <a:avLst/>
          </a:prstGeom>
          <a:noFill/>
        </p:spPr>
        <p:txBody>
          <a:bodyPr wrap="square">
            <a:spAutoFit/>
          </a:bodyPr>
          <a:lstStyle/>
          <a:p>
            <a:pPr algn="ctr"/>
            <a:r>
              <a:rPr lang="ja-JP" altLang="en-US" sz="1400" dirty="0">
                <a:solidFill>
                  <a:schemeClr val="bg1">
                    <a:lumMod val="50000"/>
                  </a:schemeClr>
                </a:solidFill>
              </a:rPr>
              <a:t>結合力強</a:t>
            </a:r>
          </a:p>
        </p:txBody>
      </p:sp>
      <p:cxnSp>
        <p:nvCxnSpPr>
          <p:cNvPr id="73" name="直線矢印コネクタ 72">
            <a:extLst>
              <a:ext uri="{FF2B5EF4-FFF2-40B4-BE49-F238E27FC236}">
                <a16:creationId xmlns:a16="http://schemas.microsoft.com/office/drawing/2014/main" id="{4A7A0A47-1419-4C04-834C-17CDB8F8A95C}"/>
              </a:ext>
            </a:extLst>
          </p:cNvPr>
          <p:cNvCxnSpPr/>
          <p:nvPr/>
        </p:nvCxnSpPr>
        <p:spPr>
          <a:xfrm flipV="1">
            <a:off x="9181924" y="2176147"/>
            <a:ext cx="0" cy="1495425"/>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FED9827B-0516-48F1-A3A3-CFDA46B0E51D}"/>
              </a:ext>
            </a:extLst>
          </p:cNvPr>
          <p:cNvCxnSpPr>
            <a:cxnSpLocks/>
          </p:cNvCxnSpPr>
          <p:nvPr/>
        </p:nvCxnSpPr>
        <p:spPr>
          <a:xfrm flipV="1">
            <a:off x="9181924" y="3665918"/>
            <a:ext cx="2171700" cy="1"/>
          </a:xfrm>
          <a:prstGeom prst="straightConnector1">
            <a:avLst/>
          </a:prstGeom>
          <a:ln w="19050">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四角形: 角を丸くする 74">
            <a:extLst>
              <a:ext uri="{FF2B5EF4-FFF2-40B4-BE49-F238E27FC236}">
                <a16:creationId xmlns:a16="http://schemas.microsoft.com/office/drawing/2014/main" id="{6DD288CD-4A6B-42BA-A584-6C21D65ECBE6}"/>
              </a:ext>
            </a:extLst>
          </p:cNvPr>
          <p:cNvSpPr/>
          <p:nvPr/>
        </p:nvSpPr>
        <p:spPr>
          <a:xfrm>
            <a:off x="9367613" y="3780146"/>
            <a:ext cx="1670082" cy="267954"/>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rPr>
              <a:t>Wet</a:t>
            </a:r>
            <a:r>
              <a:rPr kumimoji="1" lang="ja-JP" altLang="en-US" sz="1200" dirty="0">
                <a:solidFill>
                  <a:schemeClr val="tx1"/>
                </a:solidFill>
              </a:rPr>
              <a:t>／定量結合能</a:t>
            </a:r>
          </a:p>
        </p:txBody>
      </p:sp>
      <p:sp>
        <p:nvSpPr>
          <p:cNvPr id="76" name="四角形: 角を丸くする 75">
            <a:extLst>
              <a:ext uri="{FF2B5EF4-FFF2-40B4-BE49-F238E27FC236}">
                <a16:creationId xmlns:a16="http://schemas.microsoft.com/office/drawing/2014/main" id="{3B913813-D4D0-42A3-88B7-DD6B43B10868}"/>
              </a:ext>
            </a:extLst>
          </p:cNvPr>
          <p:cNvSpPr/>
          <p:nvPr/>
        </p:nvSpPr>
        <p:spPr>
          <a:xfrm>
            <a:off x="8761085" y="2145862"/>
            <a:ext cx="287461" cy="1495425"/>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1200" dirty="0">
                <a:solidFill>
                  <a:schemeClr val="tx1"/>
                </a:solidFill>
              </a:rPr>
              <a:t>Wet</a:t>
            </a:r>
            <a:r>
              <a:rPr kumimoji="1" lang="ja-JP" altLang="en-US" sz="1200" dirty="0">
                <a:solidFill>
                  <a:schemeClr val="tx1"/>
                </a:solidFill>
              </a:rPr>
              <a:t>／活性能</a:t>
            </a:r>
          </a:p>
        </p:txBody>
      </p:sp>
      <p:sp>
        <p:nvSpPr>
          <p:cNvPr id="79" name="二等辺三角形 78">
            <a:extLst>
              <a:ext uri="{FF2B5EF4-FFF2-40B4-BE49-F238E27FC236}">
                <a16:creationId xmlns:a16="http://schemas.microsoft.com/office/drawing/2014/main" id="{8DF31248-BBC6-4F66-A9D8-CB06CD3A88D9}"/>
              </a:ext>
            </a:extLst>
          </p:cNvPr>
          <p:cNvSpPr/>
          <p:nvPr/>
        </p:nvSpPr>
        <p:spPr>
          <a:xfrm flipV="1">
            <a:off x="5799150" y="4250377"/>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5BEE5848-90C3-4539-87B2-21D0F5DB26A0}"/>
              </a:ext>
            </a:extLst>
          </p:cNvPr>
          <p:cNvSpPr txBox="1"/>
          <p:nvPr/>
        </p:nvSpPr>
        <p:spPr>
          <a:xfrm>
            <a:off x="4241276" y="4537869"/>
            <a:ext cx="4293125" cy="584775"/>
          </a:xfrm>
          <a:prstGeom prst="rect">
            <a:avLst/>
          </a:prstGeom>
          <a:noFill/>
        </p:spPr>
        <p:txBody>
          <a:bodyPr wrap="square">
            <a:spAutoFit/>
          </a:bodyPr>
          <a:lstStyle/>
          <a:p>
            <a:pPr algn="ctr"/>
            <a:r>
              <a:rPr lang="en-US" altLang="ja-JP" sz="1600" dirty="0"/>
              <a:t>Wet</a:t>
            </a:r>
            <a:r>
              <a:rPr lang="ja-JP" altLang="en-US" sz="1600" dirty="0"/>
              <a:t>で設計</a:t>
            </a:r>
            <a:r>
              <a:rPr lang="en-US" altLang="ja-JP" sz="1600" dirty="0"/>
              <a:t>CBD</a:t>
            </a:r>
            <a:r>
              <a:rPr lang="ja-JP" altLang="en-US" sz="1600" dirty="0"/>
              <a:t>の結合能ラベルを評価することは、</a:t>
            </a:r>
            <a:endParaRPr lang="en-US" altLang="ja-JP" sz="1600" dirty="0"/>
          </a:p>
          <a:p>
            <a:pPr algn="ctr"/>
            <a:r>
              <a:rPr lang="ja-JP" altLang="en-US" sz="1600" dirty="0"/>
              <a:t>詳細な結合能のスクリーニング効率に効果がある</a:t>
            </a:r>
          </a:p>
        </p:txBody>
      </p:sp>
      <p:sp>
        <p:nvSpPr>
          <p:cNvPr id="81" name="二等辺三角形 80">
            <a:extLst>
              <a:ext uri="{FF2B5EF4-FFF2-40B4-BE49-F238E27FC236}">
                <a16:creationId xmlns:a16="http://schemas.microsoft.com/office/drawing/2014/main" id="{7F7CD58D-D0B7-4F1B-8AA3-0520AC874ACC}"/>
              </a:ext>
            </a:extLst>
          </p:cNvPr>
          <p:cNvSpPr/>
          <p:nvPr/>
        </p:nvSpPr>
        <p:spPr>
          <a:xfrm flipV="1">
            <a:off x="9770856" y="4258791"/>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テキスト ボックス 81">
            <a:extLst>
              <a:ext uri="{FF2B5EF4-FFF2-40B4-BE49-F238E27FC236}">
                <a16:creationId xmlns:a16="http://schemas.microsoft.com/office/drawing/2014/main" id="{04B0CEA3-2AD8-4F9C-A5BE-818926AD2ACC}"/>
              </a:ext>
            </a:extLst>
          </p:cNvPr>
          <p:cNvSpPr txBox="1"/>
          <p:nvPr/>
        </p:nvSpPr>
        <p:spPr>
          <a:xfrm>
            <a:off x="8336808" y="4546283"/>
            <a:ext cx="3800858" cy="584775"/>
          </a:xfrm>
          <a:prstGeom prst="rect">
            <a:avLst/>
          </a:prstGeom>
          <a:noFill/>
        </p:spPr>
        <p:txBody>
          <a:bodyPr wrap="square">
            <a:spAutoFit/>
          </a:bodyPr>
          <a:lstStyle/>
          <a:p>
            <a:pPr algn="ctr"/>
            <a:r>
              <a:rPr lang="en-US" altLang="ja-JP" sz="1600" dirty="0"/>
              <a:t>Wet</a:t>
            </a:r>
            <a:r>
              <a:rPr lang="ja-JP" altLang="en-US" sz="1600" dirty="0"/>
              <a:t>で設計</a:t>
            </a:r>
            <a:r>
              <a:rPr lang="en-US" altLang="ja-JP" sz="1600" dirty="0"/>
              <a:t>CBD</a:t>
            </a:r>
            <a:r>
              <a:rPr lang="ja-JP" altLang="en-US" sz="1600" dirty="0"/>
              <a:t>の結合能を評価することは、</a:t>
            </a:r>
            <a:endParaRPr lang="en-US" altLang="ja-JP" sz="1600" dirty="0"/>
          </a:p>
          <a:p>
            <a:pPr algn="ctr"/>
            <a:r>
              <a:rPr lang="ja-JP" altLang="en-US" sz="1600" dirty="0"/>
              <a:t>活性能のスクリーニング効率に効果がある</a:t>
            </a:r>
          </a:p>
        </p:txBody>
      </p:sp>
      <p:sp>
        <p:nvSpPr>
          <p:cNvPr id="83" name="二等辺三角形 82">
            <a:extLst>
              <a:ext uri="{FF2B5EF4-FFF2-40B4-BE49-F238E27FC236}">
                <a16:creationId xmlns:a16="http://schemas.microsoft.com/office/drawing/2014/main" id="{6628DD38-8531-4718-8758-1ECD549D78B2}"/>
              </a:ext>
            </a:extLst>
          </p:cNvPr>
          <p:cNvSpPr/>
          <p:nvPr/>
        </p:nvSpPr>
        <p:spPr>
          <a:xfrm flipV="1">
            <a:off x="5591674" y="5499654"/>
            <a:ext cx="1002160" cy="18107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81B03D4B-0663-4E24-BEE7-EBB0CBA9E251}"/>
              </a:ext>
            </a:extLst>
          </p:cNvPr>
          <p:cNvSpPr/>
          <p:nvPr/>
        </p:nvSpPr>
        <p:spPr>
          <a:xfrm>
            <a:off x="1236368" y="245758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楕円 83">
            <a:extLst>
              <a:ext uri="{FF2B5EF4-FFF2-40B4-BE49-F238E27FC236}">
                <a16:creationId xmlns:a16="http://schemas.microsoft.com/office/drawing/2014/main" id="{FC6245FB-1615-4D19-8C90-2AA984B7F80C}"/>
              </a:ext>
            </a:extLst>
          </p:cNvPr>
          <p:cNvSpPr/>
          <p:nvPr/>
        </p:nvSpPr>
        <p:spPr>
          <a:xfrm>
            <a:off x="1388768" y="245758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楕円 84">
            <a:extLst>
              <a:ext uri="{FF2B5EF4-FFF2-40B4-BE49-F238E27FC236}">
                <a16:creationId xmlns:a16="http://schemas.microsoft.com/office/drawing/2014/main" id="{164F779F-8C6E-4698-98D1-12FCAD0E8974}"/>
              </a:ext>
            </a:extLst>
          </p:cNvPr>
          <p:cNvSpPr/>
          <p:nvPr/>
        </p:nvSpPr>
        <p:spPr>
          <a:xfrm>
            <a:off x="1760314" y="288492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楕円 85">
            <a:extLst>
              <a:ext uri="{FF2B5EF4-FFF2-40B4-BE49-F238E27FC236}">
                <a16:creationId xmlns:a16="http://schemas.microsoft.com/office/drawing/2014/main" id="{7980D1DE-52CD-4B46-949A-49B772F5D677}"/>
              </a:ext>
            </a:extLst>
          </p:cNvPr>
          <p:cNvSpPr/>
          <p:nvPr/>
        </p:nvSpPr>
        <p:spPr>
          <a:xfrm>
            <a:off x="2396607"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楕円 86">
            <a:extLst>
              <a:ext uri="{FF2B5EF4-FFF2-40B4-BE49-F238E27FC236}">
                <a16:creationId xmlns:a16="http://schemas.microsoft.com/office/drawing/2014/main" id="{21AD9105-8C45-4EB8-9DF2-FB28485DDA00}"/>
              </a:ext>
            </a:extLst>
          </p:cNvPr>
          <p:cNvSpPr/>
          <p:nvPr/>
        </p:nvSpPr>
        <p:spPr>
          <a:xfrm>
            <a:off x="2577582"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楕円 87">
            <a:extLst>
              <a:ext uri="{FF2B5EF4-FFF2-40B4-BE49-F238E27FC236}">
                <a16:creationId xmlns:a16="http://schemas.microsoft.com/office/drawing/2014/main" id="{B35EB7F1-CA1D-4639-B961-C766EB368151}"/>
              </a:ext>
            </a:extLst>
          </p:cNvPr>
          <p:cNvSpPr/>
          <p:nvPr/>
        </p:nvSpPr>
        <p:spPr>
          <a:xfrm>
            <a:off x="1922239" y="288492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楕円 88">
            <a:extLst>
              <a:ext uri="{FF2B5EF4-FFF2-40B4-BE49-F238E27FC236}">
                <a16:creationId xmlns:a16="http://schemas.microsoft.com/office/drawing/2014/main" id="{A4E08181-2237-460C-A799-EC5F8C090D56}"/>
              </a:ext>
            </a:extLst>
          </p:cNvPr>
          <p:cNvSpPr/>
          <p:nvPr/>
        </p:nvSpPr>
        <p:spPr>
          <a:xfrm>
            <a:off x="1522189"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楕円 89">
            <a:extLst>
              <a:ext uri="{FF2B5EF4-FFF2-40B4-BE49-F238E27FC236}">
                <a16:creationId xmlns:a16="http://schemas.microsoft.com/office/drawing/2014/main" id="{34D5EF9A-9362-439D-8B35-6D6EABED791E}"/>
              </a:ext>
            </a:extLst>
          </p:cNvPr>
          <p:cNvSpPr/>
          <p:nvPr/>
        </p:nvSpPr>
        <p:spPr>
          <a:xfrm>
            <a:off x="2303239" y="3304318"/>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楕円 90">
            <a:extLst>
              <a:ext uri="{FF2B5EF4-FFF2-40B4-BE49-F238E27FC236}">
                <a16:creationId xmlns:a16="http://schemas.microsoft.com/office/drawing/2014/main" id="{8110D793-5006-4056-BE9B-E98929EDC5DA}"/>
              </a:ext>
            </a:extLst>
          </p:cNvPr>
          <p:cNvSpPr/>
          <p:nvPr/>
        </p:nvSpPr>
        <p:spPr>
          <a:xfrm>
            <a:off x="1798414" y="245758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2" name="楕円 91">
            <a:extLst>
              <a:ext uri="{FF2B5EF4-FFF2-40B4-BE49-F238E27FC236}">
                <a16:creationId xmlns:a16="http://schemas.microsoft.com/office/drawing/2014/main" id="{B95934B1-BE21-496A-9A46-82163D5C335F}"/>
              </a:ext>
            </a:extLst>
          </p:cNvPr>
          <p:cNvSpPr/>
          <p:nvPr/>
        </p:nvSpPr>
        <p:spPr>
          <a:xfrm rot="5400000">
            <a:off x="7007489" y="2497181"/>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3" name="楕円 92">
            <a:extLst>
              <a:ext uri="{FF2B5EF4-FFF2-40B4-BE49-F238E27FC236}">
                <a16:creationId xmlns:a16="http://schemas.microsoft.com/office/drawing/2014/main" id="{4E36FC83-22C9-4C05-B2F1-77F1E3274655}"/>
              </a:ext>
            </a:extLst>
          </p:cNvPr>
          <p:cNvSpPr/>
          <p:nvPr/>
        </p:nvSpPr>
        <p:spPr>
          <a:xfrm rot="5400000">
            <a:off x="7007489" y="2649581"/>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楕円 93">
            <a:extLst>
              <a:ext uri="{FF2B5EF4-FFF2-40B4-BE49-F238E27FC236}">
                <a16:creationId xmlns:a16="http://schemas.microsoft.com/office/drawing/2014/main" id="{320F1252-5BA5-4977-A67B-960986D12EF9}"/>
              </a:ext>
            </a:extLst>
          </p:cNvPr>
          <p:cNvSpPr/>
          <p:nvPr/>
        </p:nvSpPr>
        <p:spPr>
          <a:xfrm rot="5400000">
            <a:off x="6284879" y="2944927"/>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5" name="楕円 94">
            <a:extLst>
              <a:ext uri="{FF2B5EF4-FFF2-40B4-BE49-F238E27FC236}">
                <a16:creationId xmlns:a16="http://schemas.microsoft.com/office/drawing/2014/main" id="{0573A9E3-8FD2-4328-8AE2-4622041985EB}"/>
              </a:ext>
            </a:extLst>
          </p:cNvPr>
          <p:cNvSpPr/>
          <p:nvPr/>
        </p:nvSpPr>
        <p:spPr>
          <a:xfrm rot="5400000">
            <a:off x="5522581" y="321927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6" name="楕円 95">
            <a:extLst>
              <a:ext uri="{FF2B5EF4-FFF2-40B4-BE49-F238E27FC236}">
                <a16:creationId xmlns:a16="http://schemas.microsoft.com/office/drawing/2014/main" id="{E00FA462-A0E9-4E30-B13F-0E2732166A28}"/>
              </a:ext>
            </a:extLst>
          </p:cNvPr>
          <p:cNvSpPr/>
          <p:nvPr/>
        </p:nvSpPr>
        <p:spPr>
          <a:xfrm rot="5400000">
            <a:off x="5522581" y="340024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楕円 96">
            <a:extLst>
              <a:ext uri="{FF2B5EF4-FFF2-40B4-BE49-F238E27FC236}">
                <a16:creationId xmlns:a16="http://schemas.microsoft.com/office/drawing/2014/main" id="{D3CF9165-3292-46AB-9B4A-E71CA5C94765}"/>
              </a:ext>
            </a:extLst>
          </p:cNvPr>
          <p:cNvSpPr/>
          <p:nvPr/>
        </p:nvSpPr>
        <p:spPr>
          <a:xfrm rot="5400000">
            <a:off x="6284879" y="3106852"/>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8" name="楕円 97">
            <a:extLst>
              <a:ext uri="{FF2B5EF4-FFF2-40B4-BE49-F238E27FC236}">
                <a16:creationId xmlns:a16="http://schemas.microsoft.com/office/drawing/2014/main" id="{1F9D68BA-64FE-4972-B063-D37A01C386E9}"/>
              </a:ext>
            </a:extLst>
          </p:cNvPr>
          <p:cNvSpPr/>
          <p:nvPr/>
        </p:nvSpPr>
        <p:spPr>
          <a:xfrm rot="5400000">
            <a:off x="5522581" y="2563927"/>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楕円 98">
            <a:extLst>
              <a:ext uri="{FF2B5EF4-FFF2-40B4-BE49-F238E27FC236}">
                <a16:creationId xmlns:a16="http://schemas.microsoft.com/office/drawing/2014/main" id="{6A742364-7E31-4C95-9D2B-271053CA5083}"/>
              </a:ext>
            </a:extLst>
          </p:cNvPr>
          <p:cNvSpPr/>
          <p:nvPr/>
        </p:nvSpPr>
        <p:spPr>
          <a:xfrm rot="5400000">
            <a:off x="5522581" y="3125902"/>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0" name="楕円 99">
            <a:extLst>
              <a:ext uri="{FF2B5EF4-FFF2-40B4-BE49-F238E27FC236}">
                <a16:creationId xmlns:a16="http://schemas.microsoft.com/office/drawing/2014/main" id="{05174BBE-2B4A-4DC4-8E52-1B5E41F5B941}"/>
              </a:ext>
            </a:extLst>
          </p:cNvPr>
          <p:cNvSpPr/>
          <p:nvPr/>
        </p:nvSpPr>
        <p:spPr>
          <a:xfrm rot="5400000">
            <a:off x="7007489" y="3059227"/>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楕円 100">
            <a:extLst>
              <a:ext uri="{FF2B5EF4-FFF2-40B4-BE49-F238E27FC236}">
                <a16:creationId xmlns:a16="http://schemas.microsoft.com/office/drawing/2014/main" id="{51DF050E-A00D-4D6C-A0CA-4C53C32049A1}"/>
              </a:ext>
            </a:extLst>
          </p:cNvPr>
          <p:cNvSpPr/>
          <p:nvPr/>
        </p:nvSpPr>
        <p:spPr>
          <a:xfrm rot="5400000">
            <a:off x="10822835" y="2629204"/>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2" name="楕円 101">
            <a:extLst>
              <a:ext uri="{FF2B5EF4-FFF2-40B4-BE49-F238E27FC236}">
                <a16:creationId xmlns:a16="http://schemas.microsoft.com/office/drawing/2014/main" id="{3C7F9347-108D-4FDF-AC23-C853C811C7CE}"/>
              </a:ext>
            </a:extLst>
          </p:cNvPr>
          <p:cNvSpPr/>
          <p:nvPr/>
        </p:nvSpPr>
        <p:spPr>
          <a:xfrm rot="5400000">
            <a:off x="9882052" y="320615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楕円 102">
            <a:extLst>
              <a:ext uri="{FF2B5EF4-FFF2-40B4-BE49-F238E27FC236}">
                <a16:creationId xmlns:a16="http://schemas.microsoft.com/office/drawing/2014/main" id="{7B9E8DFC-AD1F-4D85-AD00-8A2204DDE06B}"/>
              </a:ext>
            </a:extLst>
          </p:cNvPr>
          <p:cNvSpPr/>
          <p:nvPr/>
        </p:nvSpPr>
        <p:spPr>
          <a:xfrm rot="5400000">
            <a:off x="9656887" y="3067390"/>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楕円 103">
            <a:extLst>
              <a:ext uri="{FF2B5EF4-FFF2-40B4-BE49-F238E27FC236}">
                <a16:creationId xmlns:a16="http://schemas.microsoft.com/office/drawing/2014/main" id="{BBCC9BC0-56C7-4F9C-99AA-94FE2E0701F2}"/>
              </a:ext>
            </a:extLst>
          </p:cNvPr>
          <p:cNvSpPr/>
          <p:nvPr/>
        </p:nvSpPr>
        <p:spPr>
          <a:xfrm rot="5400000">
            <a:off x="10527996" y="2722275"/>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楕円 104">
            <a:extLst>
              <a:ext uri="{FF2B5EF4-FFF2-40B4-BE49-F238E27FC236}">
                <a16:creationId xmlns:a16="http://schemas.microsoft.com/office/drawing/2014/main" id="{BCCE76E9-29F0-45E9-8C99-78E38BE0C55B}"/>
              </a:ext>
            </a:extLst>
          </p:cNvPr>
          <p:cNvSpPr/>
          <p:nvPr/>
        </p:nvSpPr>
        <p:spPr>
          <a:xfrm rot="5400000">
            <a:off x="10239284" y="2923859"/>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6" name="楕円 105">
            <a:extLst>
              <a:ext uri="{FF2B5EF4-FFF2-40B4-BE49-F238E27FC236}">
                <a16:creationId xmlns:a16="http://schemas.microsoft.com/office/drawing/2014/main" id="{1C5B0277-DB5D-42D6-A495-73427B38C051}"/>
              </a:ext>
            </a:extLst>
          </p:cNvPr>
          <p:cNvSpPr/>
          <p:nvPr/>
        </p:nvSpPr>
        <p:spPr>
          <a:xfrm rot="5400000">
            <a:off x="10763190" y="2337479"/>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楕円 106">
            <a:extLst>
              <a:ext uri="{FF2B5EF4-FFF2-40B4-BE49-F238E27FC236}">
                <a16:creationId xmlns:a16="http://schemas.microsoft.com/office/drawing/2014/main" id="{4C104B4D-3871-40B2-A616-092610E77008}"/>
              </a:ext>
            </a:extLst>
          </p:cNvPr>
          <p:cNvSpPr/>
          <p:nvPr/>
        </p:nvSpPr>
        <p:spPr>
          <a:xfrm rot="5400000">
            <a:off x="10017158" y="2807446"/>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楕円 107">
            <a:extLst>
              <a:ext uri="{FF2B5EF4-FFF2-40B4-BE49-F238E27FC236}">
                <a16:creationId xmlns:a16="http://schemas.microsoft.com/office/drawing/2014/main" id="{E15D885B-2FE5-4167-BEF2-A1258FB3BF4F}"/>
              </a:ext>
            </a:extLst>
          </p:cNvPr>
          <p:cNvSpPr/>
          <p:nvPr/>
        </p:nvSpPr>
        <p:spPr>
          <a:xfrm rot="5400000">
            <a:off x="10386877" y="2568779"/>
            <a:ext cx="126000" cy="126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楕円 108">
            <a:extLst>
              <a:ext uri="{FF2B5EF4-FFF2-40B4-BE49-F238E27FC236}">
                <a16:creationId xmlns:a16="http://schemas.microsoft.com/office/drawing/2014/main" id="{6CFA797E-5406-493E-A2D0-BE3CB24CD496}"/>
              </a:ext>
            </a:extLst>
          </p:cNvPr>
          <p:cNvSpPr/>
          <p:nvPr/>
        </p:nvSpPr>
        <p:spPr>
          <a:xfrm rot="5400000">
            <a:off x="10896569" y="3147672"/>
            <a:ext cx="126000" cy="126000"/>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0" name="楕円 109">
            <a:extLst>
              <a:ext uri="{FF2B5EF4-FFF2-40B4-BE49-F238E27FC236}">
                <a16:creationId xmlns:a16="http://schemas.microsoft.com/office/drawing/2014/main" id="{807F17CC-C085-4ED7-BCC6-8A1DD8634F06}"/>
              </a:ext>
            </a:extLst>
          </p:cNvPr>
          <p:cNvSpPr/>
          <p:nvPr/>
        </p:nvSpPr>
        <p:spPr>
          <a:xfrm rot="5400000">
            <a:off x="9618331" y="2392477"/>
            <a:ext cx="126000" cy="126000"/>
          </a:xfrm>
          <a:prstGeom prst="ellipse">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テキスト ボックス 110">
            <a:extLst>
              <a:ext uri="{FF2B5EF4-FFF2-40B4-BE49-F238E27FC236}">
                <a16:creationId xmlns:a16="http://schemas.microsoft.com/office/drawing/2014/main" id="{DD11B7F4-E7BB-4B49-BBEC-7E2767638E4D}"/>
              </a:ext>
            </a:extLst>
          </p:cNvPr>
          <p:cNvSpPr txBox="1"/>
          <p:nvPr/>
        </p:nvSpPr>
        <p:spPr>
          <a:xfrm>
            <a:off x="10214016" y="3345270"/>
            <a:ext cx="1670081" cy="276999"/>
          </a:xfrm>
          <a:prstGeom prst="rect">
            <a:avLst/>
          </a:prstGeom>
          <a:noFill/>
        </p:spPr>
        <p:txBody>
          <a:bodyPr wrap="square">
            <a:spAutoFit/>
          </a:bodyPr>
          <a:lstStyle/>
          <a:p>
            <a:pPr algn="ctr"/>
            <a:r>
              <a:rPr lang="ja-JP" altLang="en-US" sz="1200" dirty="0">
                <a:solidFill>
                  <a:schemeClr val="accent1">
                    <a:lumMod val="60000"/>
                    <a:lumOff val="40000"/>
                  </a:schemeClr>
                </a:solidFill>
              </a:rPr>
              <a:t>傾向から外れた変異体</a:t>
            </a:r>
          </a:p>
        </p:txBody>
      </p:sp>
      <p:sp>
        <p:nvSpPr>
          <p:cNvPr id="2" name="左中かっこ 1">
            <a:extLst>
              <a:ext uri="{FF2B5EF4-FFF2-40B4-BE49-F238E27FC236}">
                <a16:creationId xmlns:a16="http://schemas.microsoft.com/office/drawing/2014/main" id="{CA8D095C-C16E-4847-82FE-986BA17C4D55}"/>
              </a:ext>
            </a:extLst>
          </p:cNvPr>
          <p:cNvSpPr/>
          <p:nvPr/>
        </p:nvSpPr>
        <p:spPr>
          <a:xfrm rot="16200000">
            <a:off x="5988159" y="-621357"/>
            <a:ext cx="227913" cy="1173350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E4224378-D6FE-4E0F-9EEA-1E3D606B9743}"/>
              </a:ext>
            </a:extLst>
          </p:cNvPr>
          <p:cNvSpPr txBox="1"/>
          <p:nvPr/>
        </p:nvSpPr>
        <p:spPr>
          <a:xfrm>
            <a:off x="3042328" y="3791507"/>
            <a:ext cx="1795684" cy="415498"/>
          </a:xfrm>
          <a:prstGeom prst="rect">
            <a:avLst/>
          </a:prstGeom>
          <a:noFill/>
        </p:spPr>
        <p:txBody>
          <a:bodyPr wrap="none" rtlCol="0">
            <a:spAutoFit/>
          </a:bodyPr>
          <a:lstStyle/>
          <a:p>
            <a:r>
              <a:rPr kumimoji="1" lang="ja-JP" altLang="en-US" sz="1050" b="1" dirty="0"/>
              <a:t>スクリーニングによりヒット率は</a:t>
            </a:r>
            <a:endParaRPr kumimoji="1" lang="en-US" altLang="ja-JP" sz="1050" b="1" dirty="0"/>
          </a:p>
          <a:p>
            <a:r>
              <a:rPr kumimoji="1" lang="en-US" altLang="ja-JP" sz="1050" b="1" dirty="0"/>
              <a:t>31%</a:t>
            </a:r>
            <a:r>
              <a:rPr kumimoji="1" lang="ja-JP" altLang="en-US" sz="1050" b="1" dirty="0"/>
              <a:t>→最大</a:t>
            </a:r>
            <a:r>
              <a:rPr kumimoji="1" lang="en-US" altLang="ja-JP" sz="1050" b="1" dirty="0"/>
              <a:t>45%</a:t>
            </a:r>
            <a:r>
              <a:rPr kumimoji="1" lang="ja-JP" altLang="en-US" sz="1050" b="1" dirty="0"/>
              <a:t>に向上</a:t>
            </a:r>
          </a:p>
        </p:txBody>
      </p:sp>
    </p:spTree>
    <p:extLst>
      <p:ext uri="{BB962C8B-B14F-4D97-AF65-F5344CB8AC3E}">
        <p14:creationId xmlns:p14="http://schemas.microsoft.com/office/powerpoint/2010/main" val="359903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04692"/>
            <a:ext cx="11170120" cy="753558"/>
          </a:xfrm>
        </p:spPr>
        <p:txBody>
          <a:bodyPr/>
          <a:lstStyle/>
          <a:p>
            <a:pPr marL="457200" indent="-457200"/>
            <a:r>
              <a:rPr lang="ja-JP" altLang="en-US" sz="2800" dirty="0"/>
              <a:t>設計酵素をラボで</a:t>
            </a:r>
            <a:r>
              <a:rPr lang="en-US" altLang="ja-JP" sz="2800" dirty="0"/>
              <a:t>Wet</a:t>
            </a:r>
            <a:r>
              <a:rPr lang="ja-JP" altLang="en-US" sz="2800" dirty="0"/>
              <a:t>評価・製作するプロセスの課題を抽出したい。</a:t>
            </a:r>
            <a:endParaRPr lang="en-US" altLang="ja-JP" sz="2800" dirty="0"/>
          </a:p>
        </p:txBody>
      </p:sp>
      <p:sp>
        <p:nvSpPr>
          <p:cNvPr id="31" name="タイトル 1">
            <a:extLst>
              <a:ext uri="{FF2B5EF4-FFF2-40B4-BE49-F238E27FC236}">
                <a16:creationId xmlns:a16="http://schemas.microsoft.com/office/drawing/2014/main" id="{7F63FD77-B919-4A48-99F6-E543BD25E934}"/>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ラボオートメーションに向けた課題</a:t>
            </a:r>
          </a:p>
        </p:txBody>
      </p:sp>
      <p:sp>
        <p:nvSpPr>
          <p:cNvPr id="32" name="テキスト ボックス 31">
            <a:extLst>
              <a:ext uri="{FF2B5EF4-FFF2-40B4-BE49-F238E27FC236}">
                <a16:creationId xmlns:a16="http://schemas.microsoft.com/office/drawing/2014/main" id="{70A76EA1-5D75-4B8C-AC70-B51C522C9F6C}"/>
              </a:ext>
            </a:extLst>
          </p:cNvPr>
          <p:cNvSpPr txBox="1"/>
          <p:nvPr/>
        </p:nvSpPr>
        <p:spPr>
          <a:xfrm>
            <a:off x="571984" y="-20771"/>
            <a:ext cx="3961915" cy="338554"/>
          </a:xfrm>
          <a:prstGeom prst="rect">
            <a:avLst/>
          </a:prstGeom>
          <a:noFill/>
        </p:spPr>
        <p:txBody>
          <a:bodyPr wrap="square" rtlCol="0">
            <a:spAutoFit/>
          </a:bodyPr>
          <a:lstStyle/>
          <a:p>
            <a:r>
              <a:rPr kumimoji="1" lang="en-US" altLang="ja-JP" sz="1600" b="1" dirty="0">
                <a:solidFill>
                  <a:schemeClr val="bg1"/>
                </a:solidFill>
              </a:rPr>
              <a:t>3.</a:t>
            </a:r>
            <a:r>
              <a:rPr kumimoji="1" lang="ja-JP" altLang="en-US" sz="1600" b="1" dirty="0">
                <a:solidFill>
                  <a:schemeClr val="bg1"/>
                </a:solidFill>
              </a:rPr>
              <a:t> </a:t>
            </a:r>
            <a:r>
              <a:rPr kumimoji="1" lang="en-US" altLang="ja-JP" sz="1600" b="1" dirty="0">
                <a:solidFill>
                  <a:schemeClr val="bg1"/>
                </a:solidFill>
              </a:rPr>
              <a:t>2022</a:t>
            </a:r>
            <a:r>
              <a:rPr kumimoji="1" lang="ja-JP" altLang="en-US" sz="1600" b="1" dirty="0">
                <a:solidFill>
                  <a:schemeClr val="bg1"/>
                </a:solidFill>
              </a:rPr>
              <a:t>年度下半期 東大実験への期待</a:t>
            </a:r>
            <a:r>
              <a:rPr kumimoji="1" lang="en-US" altLang="ja-JP" sz="1600" b="1" dirty="0">
                <a:solidFill>
                  <a:schemeClr val="bg1"/>
                </a:solidFill>
              </a:rPr>
              <a:t>(2)</a:t>
            </a:r>
            <a:endParaRPr kumimoji="1" lang="ja-JP" altLang="en-US" sz="1600" b="1" dirty="0">
              <a:solidFill>
                <a:schemeClr val="bg1"/>
              </a:solidFill>
            </a:endParaRPr>
          </a:p>
        </p:txBody>
      </p:sp>
      <p:pic>
        <p:nvPicPr>
          <p:cNvPr id="4" name="グラフィックス 3" descr="コンピューター 単色塗りつぶし">
            <a:extLst>
              <a:ext uri="{FF2B5EF4-FFF2-40B4-BE49-F238E27FC236}">
                <a16:creationId xmlns:a16="http://schemas.microsoft.com/office/drawing/2014/main" id="{11A5184C-3F54-4BB4-BB89-A88BDAA184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7852" y="2072265"/>
            <a:ext cx="914400" cy="914400"/>
          </a:xfrm>
          <a:prstGeom prst="rect">
            <a:avLst/>
          </a:prstGeom>
        </p:spPr>
      </p:pic>
      <p:pic>
        <p:nvPicPr>
          <p:cNvPr id="9" name="グラフィックス 8" descr="フラスコ 単色塗りつぶし">
            <a:extLst>
              <a:ext uri="{FF2B5EF4-FFF2-40B4-BE49-F238E27FC236}">
                <a16:creationId xmlns:a16="http://schemas.microsoft.com/office/drawing/2014/main" id="{5F2127D7-7504-4B54-B5B7-F7A2160558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17049" y="2072265"/>
            <a:ext cx="914400" cy="914400"/>
          </a:xfrm>
          <a:prstGeom prst="rect">
            <a:avLst/>
          </a:prstGeom>
        </p:spPr>
      </p:pic>
      <p:sp>
        <p:nvSpPr>
          <p:cNvPr id="10" name="矢印: 右 9">
            <a:extLst>
              <a:ext uri="{FF2B5EF4-FFF2-40B4-BE49-F238E27FC236}">
                <a16:creationId xmlns:a16="http://schemas.microsoft.com/office/drawing/2014/main" id="{F508CC1B-6033-47A1-9BAB-0E0569F13779}"/>
              </a:ext>
            </a:extLst>
          </p:cNvPr>
          <p:cNvSpPr/>
          <p:nvPr/>
        </p:nvSpPr>
        <p:spPr>
          <a:xfrm>
            <a:off x="3154062" y="2666908"/>
            <a:ext cx="1981200" cy="17318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矢印: 右 33">
            <a:extLst>
              <a:ext uri="{FF2B5EF4-FFF2-40B4-BE49-F238E27FC236}">
                <a16:creationId xmlns:a16="http://schemas.microsoft.com/office/drawing/2014/main" id="{A948F53B-6115-46D3-9FB7-2969E32BC9AF}"/>
              </a:ext>
            </a:extLst>
          </p:cNvPr>
          <p:cNvSpPr/>
          <p:nvPr/>
        </p:nvSpPr>
        <p:spPr>
          <a:xfrm rot="10800000">
            <a:off x="3154062" y="2338099"/>
            <a:ext cx="1981200" cy="17318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BC7BD906-BA46-48D1-9074-0D2001C1010A}"/>
              </a:ext>
            </a:extLst>
          </p:cNvPr>
          <p:cNvSpPr txBox="1"/>
          <p:nvPr/>
        </p:nvSpPr>
        <p:spPr>
          <a:xfrm>
            <a:off x="440558" y="1754539"/>
            <a:ext cx="3276115" cy="338554"/>
          </a:xfrm>
          <a:prstGeom prst="rect">
            <a:avLst/>
          </a:prstGeom>
          <a:noFill/>
        </p:spPr>
        <p:txBody>
          <a:bodyPr wrap="square">
            <a:spAutoFit/>
          </a:bodyPr>
          <a:lstStyle/>
          <a:p>
            <a:pPr algn="ctr"/>
            <a:r>
              <a:rPr lang="ja-JP" altLang="en-US" sz="1600" dirty="0"/>
              <a:t>計算機上の候補生成／スクリーニング</a:t>
            </a:r>
            <a:endParaRPr lang="en-US" altLang="ja-JP" dirty="0"/>
          </a:p>
        </p:txBody>
      </p:sp>
      <p:sp>
        <p:nvSpPr>
          <p:cNvPr id="37" name="テキスト ボックス 36">
            <a:extLst>
              <a:ext uri="{FF2B5EF4-FFF2-40B4-BE49-F238E27FC236}">
                <a16:creationId xmlns:a16="http://schemas.microsoft.com/office/drawing/2014/main" id="{417A363C-EC69-4BDA-B9BB-9C0A9BE50C07}"/>
              </a:ext>
            </a:extLst>
          </p:cNvPr>
          <p:cNvSpPr txBox="1"/>
          <p:nvPr/>
        </p:nvSpPr>
        <p:spPr>
          <a:xfrm>
            <a:off x="4551530" y="1754539"/>
            <a:ext cx="2800485" cy="338554"/>
          </a:xfrm>
          <a:prstGeom prst="rect">
            <a:avLst/>
          </a:prstGeom>
          <a:noFill/>
        </p:spPr>
        <p:txBody>
          <a:bodyPr wrap="square">
            <a:spAutoFit/>
          </a:bodyPr>
          <a:lstStyle/>
          <a:p>
            <a:pPr algn="ctr"/>
            <a:r>
              <a:rPr lang="en-US" altLang="ja-JP" sz="1600" dirty="0"/>
              <a:t>Wet</a:t>
            </a:r>
            <a:r>
              <a:rPr lang="ja-JP" altLang="en-US" sz="1600" dirty="0"/>
              <a:t>合成・評価／スクリーニング</a:t>
            </a:r>
            <a:endParaRPr lang="en-US" altLang="ja-JP" dirty="0"/>
          </a:p>
        </p:txBody>
      </p:sp>
      <p:sp>
        <p:nvSpPr>
          <p:cNvPr id="11" name="吹き出し: 四角形 10">
            <a:extLst>
              <a:ext uri="{FF2B5EF4-FFF2-40B4-BE49-F238E27FC236}">
                <a16:creationId xmlns:a16="http://schemas.microsoft.com/office/drawing/2014/main" id="{233AF42D-C4C9-4BB7-A5F5-DF430D74C604}"/>
              </a:ext>
            </a:extLst>
          </p:cNvPr>
          <p:cNvSpPr/>
          <p:nvPr/>
        </p:nvSpPr>
        <p:spPr>
          <a:xfrm>
            <a:off x="728662" y="3846460"/>
            <a:ext cx="10734675" cy="2392415"/>
          </a:xfrm>
          <a:prstGeom prst="wedgeRectCallout">
            <a:avLst>
              <a:gd name="adj1" fmla="val -6440"/>
              <a:gd name="adj2" fmla="val -765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テキスト ボックス 38">
            <a:extLst>
              <a:ext uri="{FF2B5EF4-FFF2-40B4-BE49-F238E27FC236}">
                <a16:creationId xmlns:a16="http://schemas.microsoft.com/office/drawing/2014/main" id="{19BE22AC-8CD6-40D1-B7D3-1C7897D990B1}"/>
              </a:ext>
            </a:extLst>
          </p:cNvPr>
          <p:cNvSpPr txBox="1"/>
          <p:nvPr/>
        </p:nvSpPr>
        <p:spPr>
          <a:xfrm>
            <a:off x="5190462" y="3413904"/>
            <a:ext cx="2678339" cy="338554"/>
          </a:xfrm>
          <a:prstGeom prst="rect">
            <a:avLst/>
          </a:prstGeom>
          <a:noFill/>
        </p:spPr>
        <p:txBody>
          <a:bodyPr wrap="square">
            <a:spAutoFit/>
          </a:bodyPr>
          <a:lstStyle/>
          <a:p>
            <a:pPr algn="ctr"/>
            <a:r>
              <a:rPr lang="ja-JP" altLang="en-US" sz="1600" dirty="0">
                <a:solidFill>
                  <a:schemeClr val="accent1"/>
                </a:solidFill>
              </a:rPr>
              <a:t>効率や労力の課題は？</a:t>
            </a:r>
            <a:endParaRPr lang="en-US" altLang="ja-JP" dirty="0">
              <a:solidFill>
                <a:schemeClr val="accent1"/>
              </a:solidFill>
            </a:endParaRPr>
          </a:p>
        </p:txBody>
      </p:sp>
      <p:sp>
        <p:nvSpPr>
          <p:cNvPr id="40" name="矢印: 右 39">
            <a:extLst>
              <a:ext uri="{FF2B5EF4-FFF2-40B4-BE49-F238E27FC236}">
                <a16:creationId xmlns:a16="http://schemas.microsoft.com/office/drawing/2014/main" id="{D9D48DE3-E0DB-49ED-9587-7B90744263A9}"/>
              </a:ext>
            </a:extLst>
          </p:cNvPr>
          <p:cNvSpPr/>
          <p:nvPr/>
        </p:nvSpPr>
        <p:spPr>
          <a:xfrm>
            <a:off x="6659262" y="2493726"/>
            <a:ext cx="1981200" cy="17318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1" name="図 40">
            <a:extLst>
              <a:ext uri="{FF2B5EF4-FFF2-40B4-BE49-F238E27FC236}">
                <a16:creationId xmlns:a16="http://schemas.microsoft.com/office/drawing/2014/main" id="{E6501AC3-F32B-4C55-BE62-4AA8C5F9E02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039770" y="2098992"/>
            <a:ext cx="2167829" cy="987108"/>
          </a:xfrm>
          <a:prstGeom prst="rect">
            <a:avLst/>
          </a:prstGeom>
        </p:spPr>
      </p:pic>
      <p:sp>
        <p:nvSpPr>
          <p:cNvPr id="46" name="テキスト ボックス 45">
            <a:extLst>
              <a:ext uri="{FF2B5EF4-FFF2-40B4-BE49-F238E27FC236}">
                <a16:creationId xmlns:a16="http://schemas.microsoft.com/office/drawing/2014/main" id="{409BADBB-5270-4F3E-8538-CFED5C8D6C1A}"/>
              </a:ext>
            </a:extLst>
          </p:cNvPr>
          <p:cNvSpPr txBox="1"/>
          <p:nvPr/>
        </p:nvSpPr>
        <p:spPr>
          <a:xfrm>
            <a:off x="9173073" y="1745034"/>
            <a:ext cx="1656350" cy="369332"/>
          </a:xfrm>
          <a:prstGeom prst="rect">
            <a:avLst/>
          </a:prstGeom>
          <a:noFill/>
        </p:spPr>
        <p:txBody>
          <a:bodyPr wrap="square">
            <a:spAutoFit/>
          </a:bodyPr>
          <a:lstStyle/>
          <a:p>
            <a:pPr algn="ctr"/>
            <a:r>
              <a:rPr lang="ja-JP" altLang="en-US" dirty="0"/>
              <a:t>設計酵素</a:t>
            </a:r>
            <a:endParaRPr lang="en-US" altLang="ja-JP" dirty="0"/>
          </a:p>
        </p:txBody>
      </p:sp>
      <p:grpSp>
        <p:nvGrpSpPr>
          <p:cNvPr id="47" name="グループ化 46">
            <a:extLst>
              <a:ext uri="{FF2B5EF4-FFF2-40B4-BE49-F238E27FC236}">
                <a16:creationId xmlns:a16="http://schemas.microsoft.com/office/drawing/2014/main" id="{FBA3A2E3-42C3-4B2E-BCDE-58C84EDF640E}"/>
              </a:ext>
            </a:extLst>
          </p:cNvPr>
          <p:cNvGrpSpPr/>
          <p:nvPr/>
        </p:nvGrpSpPr>
        <p:grpSpPr>
          <a:xfrm>
            <a:off x="7522800" y="4617670"/>
            <a:ext cx="3276448" cy="1053152"/>
            <a:chOff x="8261325" y="3893332"/>
            <a:chExt cx="3276448" cy="1053152"/>
          </a:xfrm>
          <a:solidFill>
            <a:schemeClr val="accent2">
              <a:lumMod val="20000"/>
              <a:lumOff val="80000"/>
            </a:schemeClr>
          </a:solidFill>
        </p:grpSpPr>
        <p:sp>
          <p:nvSpPr>
            <p:cNvPr id="48" name="フローチャート: 他ページ結合子 47">
              <a:extLst>
                <a:ext uri="{FF2B5EF4-FFF2-40B4-BE49-F238E27FC236}">
                  <a16:creationId xmlns:a16="http://schemas.microsoft.com/office/drawing/2014/main" id="{CD83CB0A-15C9-4C8A-AFAE-3BC992A9C502}"/>
                </a:ext>
              </a:extLst>
            </p:cNvPr>
            <p:cNvSpPr/>
            <p:nvPr/>
          </p:nvSpPr>
          <p:spPr>
            <a:xfrm rot="16200000">
              <a:off x="10063467" y="3472177"/>
              <a:ext cx="1053152"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1"/>
                </a:solidFill>
              </a:endParaRPr>
            </a:p>
          </p:txBody>
        </p:sp>
        <p:sp>
          <p:nvSpPr>
            <p:cNvPr id="50" name="正方形/長方形 49">
              <a:extLst>
                <a:ext uri="{FF2B5EF4-FFF2-40B4-BE49-F238E27FC236}">
                  <a16:creationId xmlns:a16="http://schemas.microsoft.com/office/drawing/2014/main" id="{EFEE5552-72FE-4157-8B3C-16502CDB59B1}"/>
                </a:ext>
              </a:extLst>
            </p:cNvPr>
            <p:cNvSpPr/>
            <p:nvPr/>
          </p:nvSpPr>
          <p:spPr>
            <a:xfrm>
              <a:off x="8261325" y="3893332"/>
              <a:ext cx="2869009" cy="10531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1"/>
                </a:solidFill>
              </a:endParaRPr>
            </a:p>
          </p:txBody>
        </p:sp>
        <p:sp>
          <p:nvSpPr>
            <p:cNvPr id="51" name="テキスト ボックス 50">
              <a:extLst>
                <a:ext uri="{FF2B5EF4-FFF2-40B4-BE49-F238E27FC236}">
                  <a16:creationId xmlns:a16="http://schemas.microsoft.com/office/drawing/2014/main" id="{7D01C798-D0C3-4F1B-AAE1-22351854825D}"/>
                </a:ext>
              </a:extLst>
            </p:cNvPr>
            <p:cNvSpPr txBox="1"/>
            <p:nvPr/>
          </p:nvSpPr>
          <p:spPr>
            <a:xfrm>
              <a:off x="8877025" y="4518567"/>
              <a:ext cx="2236511" cy="338554"/>
            </a:xfrm>
            <a:prstGeom prst="rect">
              <a:avLst/>
            </a:prstGeom>
            <a:grpFill/>
          </p:spPr>
          <p:txBody>
            <a:bodyPr wrap="none" rtlCol="0">
              <a:spAutoFit/>
            </a:bodyPr>
            <a:lstStyle/>
            <a:p>
              <a:pPr algn="ctr"/>
              <a:r>
                <a:rPr kumimoji="1" lang="ja-JP" altLang="en-US" sz="1600" dirty="0">
                  <a:solidFill>
                    <a:schemeClr val="accent1"/>
                  </a:solidFill>
                </a:rPr>
                <a:t>活性確認</a:t>
              </a:r>
              <a:r>
                <a:rPr kumimoji="1" lang="en-US" altLang="ja-JP" sz="1600" dirty="0">
                  <a:solidFill>
                    <a:schemeClr val="accent1"/>
                  </a:solidFill>
                </a:rPr>
                <a:t>…</a:t>
              </a:r>
              <a:r>
                <a:rPr kumimoji="1" lang="ja-JP" altLang="en-US" sz="1600" dirty="0">
                  <a:solidFill>
                    <a:schemeClr val="accent1"/>
                  </a:solidFill>
                </a:rPr>
                <a:t>粗酵素反応</a:t>
              </a:r>
              <a:endParaRPr kumimoji="1" lang="en-US" altLang="ja-JP" sz="1600" dirty="0">
                <a:solidFill>
                  <a:schemeClr val="accent1"/>
                </a:solidFill>
              </a:endParaRPr>
            </a:p>
          </p:txBody>
        </p:sp>
        <p:sp>
          <p:nvSpPr>
            <p:cNvPr id="58" name="テキスト ボックス 57">
              <a:extLst>
                <a:ext uri="{FF2B5EF4-FFF2-40B4-BE49-F238E27FC236}">
                  <a16:creationId xmlns:a16="http://schemas.microsoft.com/office/drawing/2014/main" id="{829E2BD3-8FEA-47F0-AB99-55B660E82443}"/>
                </a:ext>
              </a:extLst>
            </p:cNvPr>
            <p:cNvSpPr txBox="1"/>
            <p:nvPr/>
          </p:nvSpPr>
          <p:spPr>
            <a:xfrm>
              <a:off x="8877025" y="4005003"/>
              <a:ext cx="2253309" cy="338554"/>
            </a:xfrm>
            <a:prstGeom prst="rect">
              <a:avLst/>
            </a:prstGeom>
            <a:grpFill/>
          </p:spPr>
          <p:txBody>
            <a:bodyPr wrap="none" rtlCol="0">
              <a:spAutoFit/>
            </a:bodyPr>
            <a:lstStyle/>
            <a:p>
              <a:pPr algn="ctr"/>
              <a:r>
                <a:rPr kumimoji="1" lang="ja-JP" altLang="en-US" sz="1600" dirty="0">
                  <a:solidFill>
                    <a:schemeClr val="accent1"/>
                  </a:solidFill>
                </a:rPr>
                <a:t>発現確認</a:t>
              </a:r>
              <a:r>
                <a:rPr kumimoji="1" lang="en-US" altLang="ja-JP" sz="1600" dirty="0">
                  <a:solidFill>
                    <a:schemeClr val="accent1"/>
                  </a:solidFill>
                </a:rPr>
                <a:t>…SDS-PAGE</a:t>
              </a:r>
            </a:p>
          </p:txBody>
        </p:sp>
        <p:cxnSp>
          <p:nvCxnSpPr>
            <p:cNvPr id="62" name="直線コネクタ 61">
              <a:extLst>
                <a:ext uri="{FF2B5EF4-FFF2-40B4-BE49-F238E27FC236}">
                  <a16:creationId xmlns:a16="http://schemas.microsoft.com/office/drawing/2014/main" id="{9F52D96C-B545-4DBC-AED4-AE3214C7EF88}"/>
                </a:ext>
              </a:extLst>
            </p:cNvPr>
            <p:cNvCxnSpPr>
              <a:cxnSpLocks/>
            </p:cNvCxnSpPr>
            <p:nvPr/>
          </p:nvCxnSpPr>
          <p:spPr>
            <a:xfrm>
              <a:off x="11130334" y="3899534"/>
              <a:ext cx="0" cy="1046950"/>
            </a:xfrm>
            <a:prstGeom prst="line">
              <a:avLst/>
            </a:prstGeom>
            <a:grpFill/>
            <a:ln w="12700">
              <a:solidFill>
                <a:schemeClr val="bg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8A8DBCB8-FAE0-422D-8C8C-C36F51077F6A}"/>
                </a:ext>
              </a:extLst>
            </p:cNvPr>
            <p:cNvCxnSpPr/>
            <p:nvPr/>
          </p:nvCxnSpPr>
          <p:spPr>
            <a:xfrm flipH="1">
              <a:off x="10940415" y="4946484"/>
              <a:ext cx="217170" cy="0"/>
            </a:xfrm>
            <a:prstGeom prst="line">
              <a:avLst/>
            </a:prstGeom>
            <a:grpFill/>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4" name="グループ化 63">
            <a:extLst>
              <a:ext uri="{FF2B5EF4-FFF2-40B4-BE49-F238E27FC236}">
                <a16:creationId xmlns:a16="http://schemas.microsoft.com/office/drawing/2014/main" id="{1507F11C-9608-4536-998B-3AB2B825ED45}"/>
              </a:ext>
            </a:extLst>
          </p:cNvPr>
          <p:cNvGrpSpPr/>
          <p:nvPr/>
        </p:nvGrpSpPr>
        <p:grpSpPr>
          <a:xfrm>
            <a:off x="6207860" y="4617670"/>
            <a:ext cx="2136166" cy="1053151"/>
            <a:chOff x="2252875" y="3814653"/>
            <a:chExt cx="2136166" cy="1053151"/>
          </a:xfrm>
          <a:solidFill>
            <a:schemeClr val="accent2">
              <a:lumMod val="20000"/>
              <a:lumOff val="80000"/>
            </a:schemeClr>
          </a:solidFill>
        </p:grpSpPr>
        <p:sp>
          <p:nvSpPr>
            <p:cNvPr id="69" name="フローチャート: 他ページ結合子 68">
              <a:extLst>
                <a:ext uri="{FF2B5EF4-FFF2-40B4-BE49-F238E27FC236}">
                  <a16:creationId xmlns:a16="http://schemas.microsoft.com/office/drawing/2014/main" id="{61F9C15C-0C4B-404D-8C97-B1F42FC3D701}"/>
                </a:ext>
              </a:extLst>
            </p:cNvPr>
            <p:cNvSpPr/>
            <p:nvPr/>
          </p:nvSpPr>
          <p:spPr>
            <a:xfrm rot="16200000">
              <a:off x="2794382" y="3273146"/>
              <a:ext cx="1053151" cy="2136166"/>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1"/>
                </a:solidFill>
              </a:endParaRPr>
            </a:p>
          </p:txBody>
        </p:sp>
        <p:sp>
          <p:nvSpPr>
            <p:cNvPr id="70" name="テキスト ボックス 69">
              <a:extLst>
                <a:ext uri="{FF2B5EF4-FFF2-40B4-BE49-F238E27FC236}">
                  <a16:creationId xmlns:a16="http://schemas.microsoft.com/office/drawing/2014/main" id="{D2E73B06-7431-42EB-AA77-2E4FAC80D0A7}"/>
                </a:ext>
              </a:extLst>
            </p:cNvPr>
            <p:cNvSpPr txBox="1"/>
            <p:nvPr/>
          </p:nvSpPr>
          <p:spPr>
            <a:xfrm>
              <a:off x="2319526" y="4120665"/>
              <a:ext cx="2016899" cy="523220"/>
            </a:xfrm>
            <a:prstGeom prst="rect">
              <a:avLst/>
            </a:prstGeom>
            <a:noFill/>
          </p:spPr>
          <p:txBody>
            <a:bodyPr wrap="none" rtlCol="0">
              <a:spAutoFit/>
            </a:bodyPr>
            <a:lstStyle/>
            <a:p>
              <a:pPr algn="ctr"/>
              <a:r>
                <a:rPr kumimoji="1" lang="ja-JP" altLang="en-US" sz="1600" u="sng" dirty="0">
                  <a:solidFill>
                    <a:schemeClr val="accent1"/>
                  </a:solidFill>
                </a:rPr>
                <a:t>培地上清</a:t>
              </a:r>
              <a:r>
                <a:rPr kumimoji="1" lang="ja-JP" altLang="en-US" sz="1600" dirty="0">
                  <a:solidFill>
                    <a:schemeClr val="accent1"/>
                  </a:solidFill>
                </a:rPr>
                <a:t>回収</a:t>
              </a:r>
              <a:endParaRPr kumimoji="1" lang="en-US" altLang="ja-JP" sz="1600" dirty="0">
                <a:solidFill>
                  <a:schemeClr val="accent1"/>
                </a:solidFill>
              </a:endParaRPr>
            </a:p>
            <a:p>
              <a:pPr algn="ctr"/>
              <a:r>
                <a:rPr kumimoji="1" lang="ja-JP" altLang="en-US" sz="1200" dirty="0">
                  <a:solidFill>
                    <a:schemeClr val="accent1"/>
                  </a:solidFill>
                </a:rPr>
                <a:t>　＝セルロース分解酵素含む</a:t>
              </a:r>
              <a:endParaRPr kumimoji="1" lang="en-US" altLang="ja-JP" sz="1200" dirty="0">
                <a:solidFill>
                  <a:schemeClr val="accent1"/>
                </a:solidFill>
              </a:endParaRPr>
            </a:p>
          </p:txBody>
        </p:sp>
      </p:grpSp>
      <p:grpSp>
        <p:nvGrpSpPr>
          <p:cNvPr id="71" name="グループ化 70">
            <a:extLst>
              <a:ext uri="{FF2B5EF4-FFF2-40B4-BE49-F238E27FC236}">
                <a16:creationId xmlns:a16="http://schemas.microsoft.com/office/drawing/2014/main" id="{7EC269D3-52C3-4CD3-AAC4-1D9844378728}"/>
              </a:ext>
            </a:extLst>
          </p:cNvPr>
          <p:cNvGrpSpPr/>
          <p:nvPr/>
        </p:nvGrpSpPr>
        <p:grpSpPr>
          <a:xfrm>
            <a:off x="4691817" y="4620456"/>
            <a:ext cx="1895461" cy="1053151"/>
            <a:chOff x="2252875" y="3814654"/>
            <a:chExt cx="1895461" cy="1053151"/>
          </a:xfrm>
          <a:solidFill>
            <a:schemeClr val="accent2">
              <a:lumMod val="20000"/>
              <a:lumOff val="80000"/>
            </a:schemeClr>
          </a:solidFill>
        </p:grpSpPr>
        <p:sp>
          <p:nvSpPr>
            <p:cNvPr id="72" name="フローチャート: 他ページ結合子 71">
              <a:extLst>
                <a:ext uri="{FF2B5EF4-FFF2-40B4-BE49-F238E27FC236}">
                  <a16:creationId xmlns:a16="http://schemas.microsoft.com/office/drawing/2014/main" id="{7F74D0E4-9A3F-4C1D-B00A-14D95672FC16}"/>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1"/>
                </a:solidFill>
              </a:endParaRPr>
            </a:p>
          </p:txBody>
        </p:sp>
        <p:sp>
          <p:nvSpPr>
            <p:cNvPr id="73" name="テキスト ボックス 72">
              <a:extLst>
                <a:ext uri="{FF2B5EF4-FFF2-40B4-BE49-F238E27FC236}">
                  <a16:creationId xmlns:a16="http://schemas.microsoft.com/office/drawing/2014/main" id="{42DF3B0C-3B65-42A9-8AA1-D3585ED1B995}"/>
                </a:ext>
              </a:extLst>
            </p:cNvPr>
            <p:cNvSpPr txBox="1"/>
            <p:nvPr/>
          </p:nvSpPr>
          <p:spPr>
            <a:xfrm>
              <a:off x="2774215" y="4056325"/>
              <a:ext cx="1005403" cy="584775"/>
            </a:xfrm>
            <a:prstGeom prst="rect">
              <a:avLst/>
            </a:prstGeom>
            <a:grpFill/>
          </p:spPr>
          <p:txBody>
            <a:bodyPr wrap="none" rtlCol="0">
              <a:spAutoFit/>
            </a:bodyPr>
            <a:lstStyle/>
            <a:p>
              <a:pPr algn="ctr"/>
              <a:r>
                <a:rPr kumimoji="1" lang="ja-JP" altLang="en-US" sz="1600" dirty="0">
                  <a:solidFill>
                    <a:schemeClr val="accent1"/>
                  </a:solidFill>
                </a:rPr>
                <a:t>酵母培養</a:t>
              </a:r>
              <a:endParaRPr kumimoji="1" lang="en-US" altLang="ja-JP" sz="1600" dirty="0">
                <a:solidFill>
                  <a:schemeClr val="accent1"/>
                </a:solidFill>
              </a:endParaRPr>
            </a:p>
            <a:p>
              <a:pPr algn="ctr"/>
              <a:r>
                <a:rPr kumimoji="1" lang="ja-JP" altLang="en-US" sz="1600" dirty="0">
                  <a:solidFill>
                    <a:schemeClr val="accent1"/>
                  </a:solidFill>
                </a:rPr>
                <a:t>発現誘導</a:t>
              </a:r>
              <a:endParaRPr kumimoji="1" lang="en-US" altLang="ja-JP" sz="1600" dirty="0">
                <a:solidFill>
                  <a:schemeClr val="accent1"/>
                </a:solidFill>
              </a:endParaRPr>
            </a:p>
          </p:txBody>
        </p:sp>
      </p:grpSp>
      <p:grpSp>
        <p:nvGrpSpPr>
          <p:cNvPr id="74" name="グループ化 73">
            <a:extLst>
              <a:ext uri="{FF2B5EF4-FFF2-40B4-BE49-F238E27FC236}">
                <a16:creationId xmlns:a16="http://schemas.microsoft.com/office/drawing/2014/main" id="{1869383A-2D23-4819-8CC5-329B7CF5AE13}"/>
              </a:ext>
            </a:extLst>
          </p:cNvPr>
          <p:cNvGrpSpPr/>
          <p:nvPr/>
        </p:nvGrpSpPr>
        <p:grpSpPr>
          <a:xfrm>
            <a:off x="3164845" y="4620456"/>
            <a:ext cx="1895461" cy="1053151"/>
            <a:chOff x="2252875" y="3814654"/>
            <a:chExt cx="1895461" cy="1053151"/>
          </a:xfrm>
          <a:solidFill>
            <a:schemeClr val="accent2">
              <a:lumMod val="20000"/>
              <a:lumOff val="80000"/>
            </a:schemeClr>
          </a:solidFill>
        </p:grpSpPr>
        <p:sp>
          <p:nvSpPr>
            <p:cNvPr id="75" name="フローチャート: 他ページ結合子 74">
              <a:extLst>
                <a:ext uri="{FF2B5EF4-FFF2-40B4-BE49-F238E27FC236}">
                  <a16:creationId xmlns:a16="http://schemas.microsoft.com/office/drawing/2014/main" id="{1779AAE5-CAB9-465D-B37B-F21AE3DE9369}"/>
                </a:ext>
              </a:extLst>
            </p:cNvPr>
            <p:cNvSpPr/>
            <p:nvPr/>
          </p:nvSpPr>
          <p:spPr>
            <a:xfrm rot="16200000">
              <a:off x="2674030" y="3393499"/>
              <a:ext cx="1053151" cy="1895461"/>
            </a:xfrm>
            <a:prstGeom prst="flowChartOffpageConnector">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6" name="テキスト ボックス 75">
              <a:extLst>
                <a:ext uri="{FF2B5EF4-FFF2-40B4-BE49-F238E27FC236}">
                  <a16:creationId xmlns:a16="http://schemas.microsoft.com/office/drawing/2014/main" id="{33DCB6B4-06BA-4435-B62F-1BE6129DC4E3}"/>
                </a:ext>
              </a:extLst>
            </p:cNvPr>
            <p:cNvSpPr txBox="1"/>
            <p:nvPr/>
          </p:nvSpPr>
          <p:spPr>
            <a:xfrm>
              <a:off x="2773217" y="4059310"/>
              <a:ext cx="1005403" cy="584775"/>
            </a:xfrm>
            <a:prstGeom prst="rect">
              <a:avLst/>
            </a:prstGeom>
            <a:grpFill/>
          </p:spPr>
          <p:txBody>
            <a:bodyPr wrap="none" rtlCol="0">
              <a:spAutoFit/>
            </a:bodyPr>
            <a:lstStyle/>
            <a:p>
              <a:pPr algn="ctr"/>
              <a:r>
                <a:rPr kumimoji="1" lang="ja-JP" altLang="en-US" sz="1600" dirty="0">
                  <a:solidFill>
                    <a:schemeClr val="accent1"/>
                  </a:solidFill>
                </a:rPr>
                <a:t>酵母</a:t>
              </a:r>
              <a:r>
                <a:rPr kumimoji="1" lang="ja-JP" altLang="en-US" sz="1200" dirty="0">
                  <a:solidFill>
                    <a:schemeClr val="accent1"/>
                  </a:solidFill>
                </a:rPr>
                <a:t>＊</a:t>
              </a:r>
              <a:r>
                <a:rPr kumimoji="1" lang="ja-JP" altLang="en-US" sz="1600" dirty="0">
                  <a:solidFill>
                    <a:schemeClr val="accent1"/>
                  </a:solidFill>
                </a:rPr>
                <a:t>へ</a:t>
              </a:r>
              <a:endParaRPr kumimoji="1" lang="en-US" altLang="ja-JP" sz="1600" dirty="0">
                <a:solidFill>
                  <a:schemeClr val="accent1"/>
                </a:solidFill>
              </a:endParaRPr>
            </a:p>
            <a:p>
              <a:pPr algn="ctr"/>
              <a:r>
                <a:rPr kumimoji="1" lang="ja-JP" altLang="en-US" sz="1600" dirty="0">
                  <a:solidFill>
                    <a:schemeClr val="accent1"/>
                  </a:solidFill>
                </a:rPr>
                <a:t>形質転換</a:t>
              </a:r>
            </a:p>
          </p:txBody>
        </p:sp>
      </p:grpSp>
      <p:cxnSp>
        <p:nvCxnSpPr>
          <p:cNvPr id="77" name="直線コネクタ 76">
            <a:extLst>
              <a:ext uri="{FF2B5EF4-FFF2-40B4-BE49-F238E27FC236}">
                <a16:creationId xmlns:a16="http://schemas.microsoft.com/office/drawing/2014/main" id="{2871E526-E4BE-4F1F-AA47-F7AF618EE41C}"/>
              </a:ext>
            </a:extLst>
          </p:cNvPr>
          <p:cNvCxnSpPr>
            <a:cxnSpLocks/>
            <a:stCxn id="69" idx="2"/>
            <a:endCxn id="48" idx="2"/>
          </p:cNvCxnSpPr>
          <p:nvPr/>
        </p:nvCxnSpPr>
        <p:spPr>
          <a:xfrm>
            <a:off x="8344026" y="5144246"/>
            <a:ext cx="24552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2C3417B2-62E4-415B-8935-EB89C5211ABF}"/>
              </a:ext>
            </a:extLst>
          </p:cNvPr>
          <p:cNvSpPr txBox="1"/>
          <p:nvPr/>
        </p:nvSpPr>
        <p:spPr>
          <a:xfrm>
            <a:off x="3209178" y="4231931"/>
            <a:ext cx="385042" cy="523220"/>
          </a:xfrm>
          <a:prstGeom prst="rect">
            <a:avLst/>
          </a:prstGeom>
          <a:noFill/>
        </p:spPr>
        <p:txBody>
          <a:bodyPr wrap="none" rtlCol="0">
            <a:spAutoFit/>
          </a:bodyPr>
          <a:lstStyle/>
          <a:p>
            <a:r>
              <a:rPr kumimoji="1" lang="en-US" altLang="ja-JP" sz="2800" b="1" dirty="0">
                <a:solidFill>
                  <a:schemeClr val="accent1"/>
                </a:solidFill>
              </a:rPr>
              <a:t>2</a:t>
            </a:r>
            <a:endParaRPr kumimoji="1" lang="ja-JP" altLang="en-US" sz="2800" b="1" dirty="0">
              <a:solidFill>
                <a:schemeClr val="accent1"/>
              </a:solidFill>
            </a:endParaRPr>
          </a:p>
        </p:txBody>
      </p:sp>
      <p:sp>
        <p:nvSpPr>
          <p:cNvPr id="79" name="テキスト ボックス 78">
            <a:extLst>
              <a:ext uri="{FF2B5EF4-FFF2-40B4-BE49-F238E27FC236}">
                <a16:creationId xmlns:a16="http://schemas.microsoft.com/office/drawing/2014/main" id="{B75FFE65-DC7F-4B06-9ED6-7F79CD7517DD}"/>
              </a:ext>
            </a:extLst>
          </p:cNvPr>
          <p:cNvSpPr txBox="1"/>
          <p:nvPr/>
        </p:nvSpPr>
        <p:spPr>
          <a:xfrm>
            <a:off x="4707855" y="4231931"/>
            <a:ext cx="385042" cy="523220"/>
          </a:xfrm>
          <a:prstGeom prst="rect">
            <a:avLst/>
          </a:prstGeom>
          <a:noFill/>
        </p:spPr>
        <p:txBody>
          <a:bodyPr wrap="none" rtlCol="0">
            <a:spAutoFit/>
          </a:bodyPr>
          <a:lstStyle/>
          <a:p>
            <a:r>
              <a:rPr kumimoji="1" lang="en-US" altLang="ja-JP" sz="2800" b="1" dirty="0">
                <a:solidFill>
                  <a:schemeClr val="accent1"/>
                </a:solidFill>
              </a:rPr>
              <a:t>3</a:t>
            </a:r>
            <a:endParaRPr kumimoji="1" lang="ja-JP" altLang="en-US" sz="2800" b="1" dirty="0">
              <a:solidFill>
                <a:schemeClr val="accent1"/>
              </a:solidFill>
            </a:endParaRPr>
          </a:p>
        </p:txBody>
      </p:sp>
      <p:sp>
        <p:nvSpPr>
          <p:cNvPr id="80" name="テキスト ボックス 79">
            <a:extLst>
              <a:ext uri="{FF2B5EF4-FFF2-40B4-BE49-F238E27FC236}">
                <a16:creationId xmlns:a16="http://schemas.microsoft.com/office/drawing/2014/main" id="{A5E38C7F-078A-4BF6-8ADB-62991274130E}"/>
              </a:ext>
            </a:extLst>
          </p:cNvPr>
          <p:cNvSpPr txBox="1"/>
          <p:nvPr/>
        </p:nvSpPr>
        <p:spPr>
          <a:xfrm>
            <a:off x="6208032" y="4231931"/>
            <a:ext cx="385042" cy="523220"/>
          </a:xfrm>
          <a:prstGeom prst="rect">
            <a:avLst/>
          </a:prstGeom>
          <a:noFill/>
        </p:spPr>
        <p:txBody>
          <a:bodyPr wrap="none" rtlCol="0">
            <a:spAutoFit/>
          </a:bodyPr>
          <a:lstStyle/>
          <a:p>
            <a:r>
              <a:rPr kumimoji="1" lang="en-US" altLang="ja-JP" sz="2800" b="1" dirty="0">
                <a:solidFill>
                  <a:schemeClr val="accent1"/>
                </a:solidFill>
              </a:rPr>
              <a:t>4</a:t>
            </a:r>
            <a:endParaRPr kumimoji="1" lang="ja-JP" altLang="en-US" sz="2800" b="1" dirty="0">
              <a:solidFill>
                <a:schemeClr val="accent1"/>
              </a:solidFill>
            </a:endParaRPr>
          </a:p>
        </p:txBody>
      </p:sp>
      <p:sp>
        <p:nvSpPr>
          <p:cNvPr id="81" name="テキスト ボックス 80">
            <a:extLst>
              <a:ext uri="{FF2B5EF4-FFF2-40B4-BE49-F238E27FC236}">
                <a16:creationId xmlns:a16="http://schemas.microsoft.com/office/drawing/2014/main" id="{C6705B08-5F96-480B-BD72-95D7CB4B221C}"/>
              </a:ext>
            </a:extLst>
          </p:cNvPr>
          <p:cNvSpPr txBox="1"/>
          <p:nvPr/>
        </p:nvSpPr>
        <p:spPr>
          <a:xfrm>
            <a:off x="7898314" y="4231931"/>
            <a:ext cx="385042" cy="523220"/>
          </a:xfrm>
          <a:prstGeom prst="rect">
            <a:avLst/>
          </a:prstGeom>
          <a:noFill/>
        </p:spPr>
        <p:txBody>
          <a:bodyPr wrap="none" rtlCol="0">
            <a:spAutoFit/>
          </a:bodyPr>
          <a:lstStyle/>
          <a:p>
            <a:r>
              <a:rPr kumimoji="1" lang="en-US" altLang="ja-JP" sz="2800" b="1" dirty="0">
                <a:solidFill>
                  <a:schemeClr val="accent1"/>
                </a:solidFill>
              </a:rPr>
              <a:t>5</a:t>
            </a:r>
            <a:endParaRPr kumimoji="1" lang="ja-JP" altLang="en-US" sz="2800" b="1" dirty="0">
              <a:solidFill>
                <a:schemeClr val="accent1"/>
              </a:solidFill>
            </a:endParaRPr>
          </a:p>
        </p:txBody>
      </p:sp>
      <p:sp>
        <p:nvSpPr>
          <p:cNvPr id="82" name="フローチャート: 他ページ結合子 81">
            <a:extLst>
              <a:ext uri="{FF2B5EF4-FFF2-40B4-BE49-F238E27FC236}">
                <a16:creationId xmlns:a16="http://schemas.microsoft.com/office/drawing/2014/main" id="{04D36D13-C3B9-4583-8E2B-0985F117E946}"/>
              </a:ext>
            </a:extLst>
          </p:cNvPr>
          <p:cNvSpPr/>
          <p:nvPr/>
        </p:nvSpPr>
        <p:spPr>
          <a:xfrm rot="16200000">
            <a:off x="2069957" y="4200575"/>
            <a:ext cx="1053151" cy="1895461"/>
          </a:xfrm>
          <a:prstGeom prst="flowChartOffpageConnector">
            <a:avLst/>
          </a:prstGeom>
          <a:solidFill>
            <a:schemeClr val="accent2">
              <a:lumMod val="20000"/>
              <a:lumOff val="8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83" name="テキスト ボックス 82">
            <a:extLst>
              <a:ext uri="{FF2B5EF4-FFF2-40B4-BE49-F238E27FC236}">
                <a16:creationId xmlns:a16="http://schemas.microsoft.com/office/drawing/2014/main" id="{76D5C120-2722-4FD1-8781-EAA2CAC3BB06}"/>
              </a:ext>
            </a:extLst>
          </p:cNvPr>
          <p:cNvSpPr txBox="1"/>
          <p:nvPr/>
        </p:nvSpPr>
        <p:spPr>
          <a:xfrm>
            <a:off x="1553200" y="4233205"/>
            <a:ext cx="385042" cy="523220"/>
          </a:xfrm>
          <a:prstGeom prst="rect">
            <a:avLst/>
          </a:prstGeom>
          <a:noFill/>
        </p:spPr>
        <p:txBody>
          <a:bodyPr wrap="none" rtlCol="0">
            <a:spAutoFit/>
          </a:bodyPr>
          <a:lstStyle/>
          <a:p>
            <a:r>
              <a:rPr kumimoji="1" lang="en-US" altLang="ja-JP" sz="2800" b="1" dirty="0">
                <a:solidFill>
                  <a:schemeClr val="accent1"/>
                </a:solidFill>
              </a:rPr>
              <a:t>1</a:t>
            </a:r>
            <a:endParaRPr kumimoji="1" lang="ja-JP" altLang="en-US" sz="2800" b="1" dirty="0">
              <a:solidFill>
                <a:schemeClr val="accent1"/>
              </a:solidFill>
            </a:endParaRPr>
          </a:p>
        </p:txBody>
      </p:sp>
      <p:sp>
        <p:nvSpPr>
          <p:cNvPr id="84" name="テキスト ボックス 83">
            <a:extLst>
              <a:ext uri="{FF2B5EF4-FFF2-40B4-BE49-F238E27FC236}">
                <a16:creationId xmlns:a16="http://schemas.microsoft.com/office/drawing/2014/main" id="{9124474A-7966-4954-A670-5E5342426091}"/>
              </a:ext>
            </a:extLst>
          </p:cNvPr>
          <p:cNvSpPr txBox="1"/>
          <p:nvPr/>
        </p:nvSpPr>
        <p:spPr>
          <a:xfrm>
            <a:off x="2384092" y="4731124"/>
            <a:ext cx="990025" cy="830997"/>
          </a:xfrm>
          <a:prstGeom prst="rect">
            <a:avLst/>
          </a:prstGeom>
          <a:noFill/>
        </p:spPr>
        <p:txBody>
          <a:bodyPr wrap="square" rtlCol="0">
            <a:spAutoFit/>
          </a:bodyPr>
          <a:lstStyle/>
          <a:p>
            <a:pPr algn="ctr"/>
            <a:r>
              <a:rPr kumimoji="1" lang="ja-JP" altLang="en-US" sz="1600" dirty="0">
                <a:solidFill>
                  <a:schemeClr val="accent1"/>
                </a:solidFill>
              </a:rPr>
              <a:t>設計</a:t>
            </a:r>
            <a:r>
              <a:rPr kumimoji="1" lang="en-US" altLang="ja-JP" sz="1600" dirty="0">
                <a:solidFill>
                  <a:schemeClr val="accent1"/>
                </a:solidFill>
              </a:rPr>
              <a:t>CBD</a:t>
            </a:r>
          </a:p>
          <a:p>
            <a:pPr algn="ctr"/>
            <a:r>
              <a:rPr kumimoji="1" lang="ja-JP" altLang="en-US" sz="1600" dirty="0">
                <a:solidFill>
                  <a:schemeClr val="accent1"/>
                </a:solidFill>
              </a:rPr>
              <a:t>入れ替え</a:t>
            </a:r>
          </a:p>
        </p:txBody>
      </p:sp>
      <p:sp>
        <p:nvSpPr>
          <p:cNvPr id="85" name="テキスト ボックス 84">
            <a:extLst>
              <a:ext uri="{FF2B5EF4-FFF2-40B4-BE49-F238E27FC236}">
                <a16:creationId xmlns:a16="http://schemas.microsoft.com/office/drawing/2014/main" id="{EEF53578-9E95-4FA2-8C55-7E49852499A1}"/>
              </a:ext>
            </a:extLst>
          </p:cNvPr>
          <p:cNvSpPr txBox="1"/>
          <p:nvPr/>
        </p:nvSpPr>
        <p:spPr>
          <a:xfrm>
            <a:off x="1635779" y="4884936"/>
            <a:ext cx="800219" cy="584775"/>
          </a:xfrm>
          <a:prstGeom prst="rect">
            <a:avLst/>
          </a:prstGeom>
          <a:noFill/>
        </p:spPr>
        <p:txBody>
          <a:bodyPr wrap="none" rtlCol="0">
            <a:spAutoFit/>
          </a:bodyPr>
          <a:lstStyle/>
          <a:p>
            <a:pPr algn="ctr"/>
            <a:r>
              <a:rPr kumimoji="1" lang="ja-JP" altLang="en-US" sz="1600" dirty="0">
                <a:solidFill>
                  <a:schemeClr val="accent1"/>
                </a:solidFill>
              </a:rPr>
              <a:t>遺伝子</a:t>
            </a:r>
            <a:endParaRPr kumimoji="1" lang="en-US" altLang="ja-JP" sz="1600" dirty="0">
              <a:solidFill>
                <a:schemeClr val="accent1"/>
              </a:solidFill>
            </a:endParaRPr>
          </a:p>
          <a:p>
            <a:pPr algn="ctr"/>
            <a:r>
              <a:rPr kumimoji="1" lang="ja-JP" altLang="en-US" sz="1600" dirty="0">
                <a:solidFill>
                  <a:schemeClr val="accent1"/>
                </a:solidFill>
              </a:rPr>
              <a:t>合成</a:t>
            </a:r>
          </a:p>
        </p:txBody>
      </p:sp>
      <p:sp>
        <p:nvSpPr>
          <p:cNvPr id="86" name="テキスト ボックス 85">
            <a:extLst>
              <a:ext uri="{FF2B5EF4-FFF2-40B4-BE49-F238E27FC236}">
                <a16:creationId xmlns:a16="http://schemas.microsoft.com/office/drawing/2014/main" id="{B98492B3-A256-4AA1-A719-2EE677426C67}"/>
              </a:ext>
            </a:extLst>
          </p:cNvPr>
          <p:cNvSpPr txBox="1"/>
          <p:nvPr/>
        </p:nvSpPr>
        <p:spPr>
          <a:xfrm>
            <a:off x="832282" y="3931512"/>
            <a:ext cx="3569786" cy="369332"/>
          </a:xfrm>
          <a:prstGeom prst="rect">
            <a:avLst/>
          </a:prstGeom>
          <a:noFill/>
        </p:spPr>
        <p:txBody>
          <a:bodyPr wrap="square">
            <a:spAutoFit/>
          </a:bodyPr>
          <a:lstStyle/>
          <a:p>
            <a:pPr algn="ctr"/>
            <a:r>
              <a:rPr lang="ja-JP" altLang="en-US" b="1" dirty="0">
                <a:solidFill>
                  <a:schemeClr val="accent1"/>
                </a:solidFill>
              </a:rPr>
              <a:t>実験の流れ（</a:t>
            </a:r>
            <a:r>
              <a:rPr lang="en-US" altLang="ja-JP" b="1" dirty="0">
                <a:solidFill>
                  <a:schemeClr val="accent1"/>
                </a:solidFill>
              </a:rPr>
              <a:t>TeCel7A-TrCBM1</a:t>
            </a:r>
            <a:r>
              <a:rPr lang="ja-JP" altLang="en-US" b="1" dirty="0">
                <a:solidFill>
                  <a:schemeClr val="accent1"/>
                </a:solidFill>
              </a:rPr>
              <a:t>）</a:t>
            </a:r>
            <a:endParaRPr lang="en-US" altLang="ja-JP" sz="2000" b="1" dirty="0">
              <a:solidFill>
                <a:schemeClr val="accent1"/>
              </a:solidFill>
            </a:endParaRPr>
          </a:p>
        </p:txBody>
      </p:sp>
      <p:sp>
        <p:nvSpPr>
          <p:cNvPr id="87" name="正方形/長方形 86">
            <a:extLst>
              <a:ext uri="{FF2B5EF4-FFF2-40B4-BE49-F238E27FC236}">
                <a16:creationId xmlns:a16="http://schemas.microsoft.com/office/drawing/2014/main" id="{26B90792-0E84-4A2B-A0C2-4B0153389943}"/>
              </a:ext>
            </a:extLst>
          </p:cNvPr>
          <p:cNvSpPr/>
          <p:nvPr/>
        </p:nvSpPr>
        <p:spPr>
          <a:xfrm>
            <a:off x="4065887" y="2840089"/>
            <a:ext cx="1207359" cy="276999"/>
          </a:xfrm>
          <a:prstGeom prst="rect">
            <a:avLst/>
          </a:prstGeom>
        </p:spPr>
        <p:txBody>
          <a:bodyPr wrap="square">
            <a:spAutoFit/>
          </a:bodyPr>
          <a:lstStyle/>
          <a:p>
            <a:pPr algn="dist"/>
            <a:r>
              <a:rPr lang="en-GB" altLang="ja-JP" sz="1200" dirty="0">
                <a:solidFill>
                  <a:schemeClr val="tx1">
                    <a:lumMod val="65000"/>
                    <a:lumOff val="35000"/>
                  </a:schemeClr>
                </a:solidFill>
                <a:latin typeface="Consolas" panose="020B0609020204030204" pitchFamily="49" charset="0"/>
              </a:rPr>
              <a:t>TQSH</a:t>
            </a:r>
            <a:r>
              <a:rPr lang="en-GB" altLang="ja-JP" sz="1200" b="1" dirty="0">
                <a:solidFill>
                  <a:srgbClr val="FF0000"/>
                </a:solidFill>
                <a:latin typeface="Consolas" panose="020B0609020204030204" pitchFamily="49" charset="0"/>
              </a:rPr>
              <a:t>YG</a:t>
            </a:r>
            <a:r>
              <a:rPr lang="en-GB" altLang="ja-JP" sz="1200" dirty="0">
                <a:solidFill>
                  <a:schemeClr val="tx1">
                    <a:lumMod val="65000"/>
                    <a:lumOff val="35000"/>
                  </a:schemeClr>
                </a:solidFill>
                <a:latin typeface="Consolas" panose="020B0609020204030204" pitchFamily="49" charset="0"/>
              </a:rPr>
              <a:t>QCGGIG</a:t>
            </a:r>
            <a:endParaRPr lang="ja-JP" altLang="en-US" sz="1200" dirty="0">
              <a:solidFill>
                <a:schemeClr val="tx1">
                  <a:lumMod val="65000"/>
                  <a:lumOff val="35000"/>
                </a:schemeClr>
              </a:solidFill>
              <a:latin typeface="Consolas" panose="020B0609020204030204" pitchFamily="49" charset="0"/>
            </a:endParaRPr>
          </a:p>
        </p:txBody>
      </p:sp>
      <p:sp>
        <p:nvSpPr>
          <p:cNvPr id="89" name="テキスト ボックス 88">
            <a:extLst>
              <a:ext uri="{FF2B5EF4-FFF2-40B4-BE49-F238E27FC236}">
                <a16:creationId xmlns:a16="http://schemas.microsoft.com/office/drawing/2014/main" id="{872BAECE-23A7-4C12-A794-DE62583A505F}"/>
              </a:ext>
            </a:extLst>
          </p:cNvPr>
          <p:cNvSpPr txBox="1"/>
          <p:nvPr/>
        </p:nvSpPr>
        <p:spPr>
          <a:xfrm>
            <a:off x="2853608" y="2847115"/>
            <a:ext cx="1418174" cy="276999"/>
          </a:xfrm>
          <a:prstGeom prst="rect">
            <a:avLst/>
          </a:prstGeom>
          <a:noFill/>
        </p:spPr>
        <p:txBody>
          <a:bodyPr wrap="square">
            <a:spAutoFit/>
          </a:bodyPr>
          <a:lstStyle/>
          <a:p>
            <a:pPr algn="ctr"/>
            <a:r>
              <a:rPr lang="ja-JP" altLang="en-US" sz="1200" dirty="0"/>
              <a:t>アミノ酸配列候補</a:t>
            </a:r>
            <a:endParaRPr lang="en-US" altLang="ja-JP" sz="1400" dirty="0"/>
          </a:p>
        </p:txBody>
      </p:sp>
      <p:sp>
        <p:nvSpPr>
          <p:cNvPr id="90" name="テキスト ボックス 89">
            <a:extLst>
              <a:ext uri="{FF2B5EF4-FFF2-40B4-BE49-F238E27FC236}">
                <a16:creationId xmlns:a16="http://schemas.microsoft.com/office/drawing/2014/main" id="{0F3B58C8-07C3-4371-B8AE-CA76A5032E3F}"/>
              </a:ext>
            </a:extLst>
          </p:cNvPr>
          <p:cNvSpPr txBox="1"/>
          <p:nvPr/>
        </p:nvSpPr>
        <p:spPr>
          <a:xfrm>
            <a:off x="3449234" y="2040145"/>
            <a:ext cx="1418174" cy="307777"/>
          </a:xfrm>
          <a:prstGeom prst="rect">
            <a:avLst/>
          </a:prstGeom>
          <a:noFill/>
        </p:spPr>
        <p:txBody>
          <a:bodyPr wrap="square">
            <a:spAutoFit/>
          </a:bodyPr>
          <a:lstStyle/>
          <a:p>
            <a:pPr algn="ctr"/>
            <a:r>
              <a:rPr lang="en-US" altLang="ja-JP" sz="1400" dirty="0"/>
              <a:t>Wet</a:t>
            </a:r>
            <a:r>
              <a:rPr lang="ja-JP" altLang="en-US" sz="1400" dirty="0"/>
              <a:t>評価データ</a:t>
            </a:r>
            <a:endParaRPr lang="en-US" altLang="ja-JP" sz="1400" dirty="0"/>
          </a:p>
        </p:txBody>
      </p:sp>
      <p:sp>
        <p:nvSpPr>
          <p:cNvPr id="91" name="テキスト ボックス 90">
            <a:extLst>
              <a:ext uri="{FF2B5EF4-FFF2-40B4-BE49-F238E27FC236}">
                <a16:creationId xmlns:a16="http://schemas.microsoft.com/office/drawing/2014/main" id="{B58B4057-424C-44D9-8FC6-A75DF7EF27AB}"/>
              </a:ext>
            </a:extLst>
          </p:cNvPr>
          <p:cNvSpPr txBox="1"/>
          <p:nvPr/>
        </p:nvSpPr>
        <p:spPr>
          <a:xfrm>
            <a:off x="7305487" y="2194033"/>
            <a:ext cx="650650" cy="307777"/>
          </a:xfrm>
          <a:prstGeom prst="rect">
            <a:avLst/>
          </a:prstGeom>
          <a:noFill/>
        </p:spPr>
        <p:txBody>
          <a:bodyPr wrap="square">
            <a:spAutoFit/>
          </a:bodyPr>
          <a:lstStyle/>
          <a:p>
            <a:pPr algn="ctr"/>
            <a:r>
              <a:rPr lang="ja-JP" altLang="en-US" sz="1400" dirty="0"/>
              <a:t>製作</a:t>
            </a:r>
            <a:endParaRPr lang="en-US" altLang="ja-JP" sz="1400" dirty="0"/>
          </a:p>
        </p:txBody>
      </p:sp>
      <p:sp>
        <p:nvSpPr>
          <p:cNvPr id="92" name="テキスト ボックス 91">
            <a:extLst>
              <a:ext uri="{FF2B5EF4-FFF2-40B4-BE49-F238E27FC236}">
                <a16:creationId xmlns:a16="http://schemas.microsoft.com/office/drawing/2014/main" id="{BAB8A8E8-7C72-4913-8D67-273CD33CFA10}"/>
              </a:ext>
            </a:extLst>
          </p:cNvPr>
          <p:cNvSpPr txBox="1"/>
          <p:nvPr/>
        </p:nvSpPr>
        <p:spPr>
          <a:xfrm>
            <a:off x="1169023" y="5796227"/>
            <a:ext cx="10096189" cy="369332"/>
          </a:xfrm>
          <a:prstGeom prst="rect">
            <a:avLst/>
          </a:prstGeom>
          <a:noFill/>
        </p:spPr>
        <p:txBody>
          <a:bodyPr wrap="square">
            <a:spAutoFit/>
          </a:bodyPr>
          <a:lstStyle/>
          <a:p>
            <a:r>
              <a:rPr lang="ja-JP" altLang="en-US" dirty="0">
                <a:solidFill>
                  <a:schemeClr val="accent1"/>
                </a:solidFill>
              </a:rPr>
              <a:t>その他、別の酵素を対象としたときの条件</a:t>
            </a:r>
            <a:r>
              <a:rPr lang="ja-JP" altLang="en-US" sz="1600" dirty="0">
                <a:solidFill>
                  <a:schemeClr val="accent1"/>
                </a:solidFill>
              </a:rPr>
              <a:t>（宿主選定）</a:t>
            </a:r>
            <a:r>
              <a:rPr lang="ja-JP" altLang="en-US" dirty="0">
                <a:solidFill>
                  <a:schemeClr val="accent1"/>
                </a:solidFill>
              </a:rPr>
              <a:t>／手順の変更、評価数・実験時間の限界など</a:t>
            </a:r>
            <a:endParaRPr lang="en-US" altLang="ja-JP" dirty="0">
              <a:solidFill>
                <a:schemeClr val="accent1"/>
              </a:solidFill>
            </a:endParaRPr>
          </a:p>
        </p:txBody>
      </p:sp>
    </p:spTree>
    <p:extLst>
      <p:ext uri="{BB962C8B-B14F-4D97-AF65-F5344CB8AC3E}">
        <p14:creationId xmlns:p14="http://schemas.microsoft.com/office/powerpoint/2010/main" val="325739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en-US" altLang="ja-JP" sz="2800" dirty="0">
                <a:solidFill>
                  <a:schemeClr val="accent1"/>
                </a:solidFill>
              </a:rPr>
              <a:t>FY22</a:t>
            </a:r>
            <a:r>
              <a:rPr kumimoji="1" lang="ja-JP" altLang="en-US" sz="2800" dirty="0">
                <a:solidFill>
                  <a:schemeClr val="accent1"/>
                </a:solidFill>
              </a:rPr>
              <a:t>下期の調査は、相互関連性と優先度が高い項目に限定する。</a:t>
            </a:r>
            <a:endParaRPr lang="en-US" altLang="ja-JP" sz="1800" dirty="0">
              <a:solidFill>
                <a:schemeClr val="accent1"/>
              </a:solidFill>
            </a:endParaRPr>
          </a:p>
        </p:txBody>
      </p:sp>
      <p:sp>
        <p:nvSpPr>
          <p:cNvPr id="2" name="正方形/長方形 1">
            <a:extLst>
              <a:ext uri="{FF2B5EF4-FFF2-40B4-BE49-F238E27FC236}">
                <a16:creationId xmlns:a16="http://schemas.microsoft.com/office/drawing/2014/main" id="{F2194457-9556-42A1-886A-657DF2908DEE}"/>
              </a:ext>
            </a:extLst>
          </p:cNvPr>
          <p:cNvSpPr/>
          <p:nvPr/>
        </p:nvSpPr>
        <p:spPr>
          <a:xfrm>
            <a:off x="589196"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②セルロース分解酵素の実験検証</a:t>
            </a:r>
          </a:p>
        </p:txBody>
      </p:sp>
      <p:sp>
        <p:nvSpPr>
          <p:cNvPr id="9" name="正方形/長方形 8">
            <a:extLst>
              <a:ext uri="{FF2B5EF4-FFF2-40B4-BE49-F238E27FC236}">
                <a16:creationId xmlns:a16="http://schemas.microsoft.com/office/drawing/2014/main" id="{FE282B96-CEA2-4154-AEF4-E2B3E42F264F}"/>
              </a:ext>
            </a:extLst>
          </p:cNvPr>
          <p:cNvSpPr/>
          <p:nvPr/>
        </p:nvSpPr>
        <p:spPr>
          <a:xfrm>
            <a:off x="6789971" y="2035922"/>
            <a:ext cx="4497154"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③ー１セルラーゼ製剤の調査</a:t>
            </a:r>
          </a:p>
        </p:txBody>
      </p:sp>
      <p:sp>
        <p:nvSpPr>
          <p:cNvPr id="11" name="正方形/長方形 10">
            <a:extLst>
              <a:ext uri="{FF2B5EF4-FFF2-40B4-BE49-F238E27FC236}">
                <a16:creationId xmlns:a16="http://schemas.microsoft.com/office/drawing/2014/main" id="{B0D900E2-77B1-42E7-BF3B-6F6977E5EE0F}"/>
              </a:ext>
            </a:extLst>
          </p:cNvPr>
          <p:cNvSpPr/>
          <p:nvPr/>
        </p:nvSpPr>
        <p:spPr>
          <a:xfrm>
            <a:off x="3547385" y="4615630"/>
            <a:ext cx="4791695" cy="42835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③ー２バイオ系物質生産における要素技術調査</a:t>
            </a:r>
          </a:p>
        </p:txBody>
      </p:sp>
      <p:sp>
        <p:nvSpPr>
          <p:cNvPr id="12" name="テキスト ボックス 11">
            <a:extLst>
              <a:ext uri="{FF2B5EF4-FFF2-40B4-BE49-F238E27FC236}">
                <a16:creationId xmlns:a16="http://schemas.microsoft.com/office/drawing/2014/main" id="{C7C0D27B-2CE9-4EED-B06E-220486F54052}"/>
              </a:ext>
            </a:extLst>
          </p:cNvPr>
          <p:cNvSpPr txBox="1"/>
          <p:nvPr/>
        </p:nvSpPr>
        <p:spPr>
          <a:xfrm>
            <a:off x="545128" y="2614965"/>
            <a:ext cx="4935967"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を含む酵素の合成・評価の可能性を検証</a:t>
            </a:r>
          </a:p>
        </p:txBody>
      </p:sp>
      <p:sp>
        <p:nvSpPr>
          <p:cNvPr id="13" name="テキスト ボックス 12">
            <a:extLst>
              <a:ext uri="{FF2B5EF4-FFF2-40B4-BE49-F238E27FC236}">
                <a16:creationId xmlns:a16="http://schemas.microsoft.com/office/drawing/2014/main" id="{ABBE04FD-190F-43B8-989F-1473273CA8AD}"/>
              </a:ext>
            </a:extLst>
          </p:cNvPr>
          <p:cNvSpPr txBox="1"/>
          <p:nvPr/>
        </p:nvSpPr>
        <p:spPr>
          <a:xfrm>
            <a:off x="545128" y="2984071"/>
            <a:ext cx="4791696" cy="369332"/>
          </a:xfrm>
          <a:prstGeom prst="rect">
            <a:avLst/>
          </a:prstGeom>
          <a:noFill/>
        </p:spPr>
        <p:txBody>
          <a:bodyPr wrap="none" rtlCol="0">
            <a:spAutoFit/>
          </a:bodyPr>
          <a:lstStyle/>
          <a:p>
            <a:r>
              <a:rPr kumimoji="1" lang="ja-JP" altLang="en-US" dirty="0"/>
              <a:t>設計</a:t>
            </a:r>
            <a:r>
              <a:rPr kumimoji="1" lang="en-US" altLang="ja-JP" dirty="0"/>
              <a:t>CBD</a:t>
            </a:r>
            <a:r>
              <a:rPr kumimoji="1" lang="ja-JP" altLang="en-US" dirty="0"/>
              <a:t>とセルロース分解活性との関係性の検証</a:t>
            </a:r>
          </a:p>
        </p:txBody>
      </p:sp>
      <p:sp>
        <p:nvSpPr>
          <p:cNvPr id="14" name="テキスト ボックス 13">
            <a:extLst>
              <a:ext uri="{FF2B5EF4-FFF2-40B4-BE49-F238E27FC236}">
                <a16:creationId xmlns:a16="http://schemas.microsoft.com/office/drawing/2014/main" id="{50A5CA0C-035E-43B4-BB0C-F3162D1643E3}"/>
              </a:ext>
            </a:extLst>
          </p:cNvPr>
          <p:cNvSpPr txBox="1"/>
          <p:nvPr/>
        </p:nvSpPr>
        <p:spPr>
          <a:xfrm>
            <a:off x="1294208" y="3357167"/>
            <a:ext cx="4155700" cy="338554"/>
          </a:xfrm>
          <a:prstGeom prst="rect">
            <a:avLst/>
          </a:prstGeom>
          <a:noFill/>
        </p:spPr>
        <p:txBody>
          <a:bodyPr wrap="square" rtlCol="0">
            <a:spAutoFit/>
          </a:bodyPr>
          <a:lstStyle/>
          <a:p>
            <a:r>
              <a:rPr kumimoji="1" lang="en-US" altLang="ja-JP" sz="1600" dirty="0" err="1"/>
              <a:t>Te</a:t>
            </a:r>
            <a:r>
              <a:rPr kumimoji="1" lang="en-US" altLang="ja-JP" sz="1600" dirty="0"/>
              <a:t>-Tr Cel7A</a:t>
            </a:r>
            <a:r>
              <a:rPr kumimoji="1" lang="ja-JP" altLang="en-US" sz="1600" dirty="0"/>
              <a:t>、</a:t>
            </a:r>
            <a:r>
              <a:rPr kumimoji="1" lang="en-US" altLang="ja-JP" sz="1600" dirty="0"/>
              <a:t>PcCel7D</a:t>
            </a:r>
            <a:r>
              <a:rPr kumimoji="1" lang="ja-JP" altLang="en-US" sz="1600" dirty="0"/>
              <a:t>、</a:t>
            </a:r>
            <a:r>
              <a:rPr kumimoji="1" lang="en-US" altLang="ja-JP" sz="1600" dirty="0"/>
              <a:t>TrCel7A</a:t>
            </a:r>
            <a:r>
              <a:rPr kumimoji="1" lang="ja-JP" altLang="en-US" sz="1400" dirty="0"/>
              <a:t>（＠</a:t>
            </a:r>
            <a:r>
              <a:rPr kumimoji="1" lang="en-US" altLang="ja-JP" sz="1400" dirty="0"/>
              <a:t>Pichia</a:t>
            </a:r>
            <a:r>
              <a:rPr kumimoji="1" lang="ja-JP" altLang="en-US" sz="1400" dirty="0"/>
              <a:t>）</a:t>
            </a:r>
          </a:p>
        </p:txBody>
      </p:sp>
      <p:sp>
        <p:nvSpPr>
          <p:cNvPr id="15" name="テキスト ボックス 14">
            <a:extLst>
              <a:ext uri="{FF2B5EF4-FFF2-40B4-BE49-F238E27FC236}">
                <a16:creationId xmlns:a16="http://schemas.microsoft.com/office/drawing/2014/main" id="{5F327FAB-3B9D-4DB0-9480-2970AEAB562A}"/>
              </a:ext>
            </a:extLst>
          </p:cNvPr>
          <p:cNvSpPr txBox="1"/>
          <p:nvPr/>
        </p:nvSpPr>
        <p:spPr>
          <a:xfrm>
            <a:off x="7156383" y="2571951"/>
            <a:ext cx="4038865" cy="923330"/>
          </a:xfrm>
          <a:prstGeom prst="rect">
            <a:avLst/>
          </a:prstGeom>
          <a:noFill/>
        </p:spPr>
        <p:txBody>
          <a:bodyPr wrap="square" rtlCol="0">
            <a:spAutoFit/>
          </a:bodyPr>
          <a:lstStyle/>
          <a:p>
            <a:r>
              <a:rPr kumimoji="1" lang="ja-JP" altLang="en-US" dirty="0"/>
              <a:t>（長期的には他の市場も想定するが）</a:t>
            </a:r>
            <a:endParaRPr kumimoji="1" lang="en-US" altLang="ja-JP" dirty="0"/>
          </a:p>
          <a:p>
            <a:r>
              <a:rPr kumimoji="1" lang="ja-JP" altLang="en-US" dirty="0"/>
              <a:t>セルラーゼ製剤開発にフォーカスしたときに、セルラーゼを人工設計する価値を探る</a:t>
            </a:r>
          </a:p>
        </p:txBody>
      </p:sp>
      <p:cxnSp>
        <p:nvCxnSpPr>
          <p:cNvPr id="6" name="直線矢印コネクタ 5">
            <a:extLst>
              <a:ext uri="{FF2B5EF4-FFF2-40B4-BE49-F238E27FC236}">
                <a16:creationId xmlns:a16="http://schemas.microsoft.com/office/drawing/2014/main" id="{65D31A15-9409-4695-86B6-C7B6450FBE9A}"/>
              </a:ext>
            </a:extLst>
          </p:cNvPr>
          <p:cNvCxnSpPr/>
          <p:nvPr/>
        </p:nvCxnSpPr>
        <p:spPr>
          <a:xfrm>
            <a:off x="5380892" y="2321199"/>
            <a:ext cx="11246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4140406-188C-47EB-B941-50A8A30384DD}"/>
              </a:ext>
            </a:extLst>
          </p:cNvPr>
          <p:cNvSpPr txBox="1"/>
          <p:nvPr/>
        </p:nvSpPr>
        <p:spPr>
          <a:xfrm>
            <a:off x="5294658" y="1946444"/>
            <a:ext cx="1297150" cy="369332"/>
          </a:xfrm>
          <a:prstGeom prst="rect">
            <a:avLst/>
          </a:prstGeom>
          <a:noFill/>
        </p:spPr>
        <p:txBody>
          <a:bodyPr wrap="none" rtlCol="0">
            <a:spAutoFit/>
          </a:bodyPr>
          <a:lstStyle/>
          <a:p>
            <a:r>
              <a:rPr kumimoji="1" lang="ja-JP" altLang="en-US" b="1" dirty="0">
                <a:solidFill>
                  <a:schemeClr val="accent1"/>
                </a:solidFill>
              </a:rPr>
              <a:t>関係が深い</a:t>
            </a:r>
          </a:p>
        </p:txBody>
      </p:sp>
      <p:sp>
        <p:nvSpPr>
          <p:cNvPr id="8" name="二等辺三角形 7">
            <a:extLst>
              <a:ext uri="{FF2B5EF4-FFF2-40B4-BE49-F238E27FC236}">
                <a16:creationId xmlns:a16="http://schemas.microsoft.com/office/drawing/2014/main" id="{C77AE99F-6E2B-4778-8AAA-96BAEACE045F}"/>
              </a:ext>
            </a:extLst>
          </p:cNvPr>
          <p:cNvSpPr/>
          <p:nvPr/>
        </p:nvSpPr>
        <p:spPr>
          <a:xfrm flipV="1">
            <a:off x="5343834" y="4033780"/>
            <a:ext cx="1217846" cy="235152"/>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3A3A576B-1C6E-4352-9EFC-A672C50506C9}"/>
              </a:ext>
            </a:extLst>
          </p:cNvPr>
          <p:cNvSpPr txBox="1"/>
          <p:nvPr/>
        </p:nvSpPr>
        <p:spPr>
          <a:xfrm>
            <a:off x="6652733" y="3941108"/>
            <a:ext cx="1717137" cy="369332"/>
          </a:xfrm>
          <a:prstGeom prst="rect">
            <a:avLst/>
          </a:prstGeom>
          <a:noFill/>
        </p:spPr>
        <p:txBody>
          <a:bodyPr wrap="none" rtlCol="0">
            <a:spAutoFit/>
          </a:bodyPr>
          <a:lstStyle/>
          <a:p>
            <a:r>
              <a:rPr kumimoji="1" lang="ja-JP" altLang="en-US" b="1" dirty="0">
                <a:solidFill>
                  <a:schemeClr val="accent1"/>
                </a:solidFill>
              </a:rPr>
              <a:t>発展の位置づけ</a:t>
            </a:r>
          </a:p>
        </p:txBody>
      </p:sp>
      <p:sp>
        <p:nvSpPr>
          <p:cNvPr id="18" name="テキスト ボックス 17">
            <a:extLst>
              <a:ext uri="{FF2B5EF4-FFF2-40B4-BE49-F238E27FC236}">
                <a16:creationId xmlns:a16="http://schemas.microsoft.com/office/drawing/2014/main" id="{3F391651-DC85-4C20-A5A3-39A1FDD46C84}"/>
              </a:ext>
            </a:extLst>
          </p:cNvPr>
          <p:cNvSpPr txBox="1"/>
          <p:nvPr/>
        </p:nvSpPr>
        <p:spPr>
          <a:xfrm>
            <a:off x="3941734" y="5117757"/>
            <a:ext cx="4155666" cy="646331"/>
          </a:xfrm>
          <a:prstGeom prst="rect">
            <a:avLst/>
          </a:prstGeom>
          <a:noFill/>
        </p:spPr>
        <p:txBody>
          <a:bodyPr wrap="square" rtlCol="0">
            <a:spAutoFit/>
          </a:bodyPr>
          <a:lstStyle/>
          <a:p>
            <a:r>
              <a:rPr kumimoji="1" lang="ja-JP" altLang="en-US" dirty="0"/>
              <a:t>バイオ系物質生産における、探索ではない人工設計アプローチの価値を探る</a:t>
            </a:r>
          </a:p>
        </p:txBody>
      </p:sp>
      <p:sp>
        <p:nvSpPr>
          <p:cNvPr id="20" name="テキスト ボックス 19">
            <a:extLst>
              <a:ext uri="{FF2B5EF4-FFF2-40B4-BE49-F238E27FC236}">
                <a16:creationId xmlns:a16="http://schemas.microsoft.com/office/drawing/2014/main" id="{906FE4BB-464C-4257-A3CA-17905A36317C}"/>
              </a:ext>
            </a:extLst>
          </p:cNvPr>
          <p:cNvSpPr txBox="1"/>
          <p:nvPr/>
        </p:nvSpPr>
        <p:spPr>
          <a:xfrm>
            <a:off x="9860316" y="3530085"/>
            <a:ext cx="1486304" cy="369332"/>
          </a:xfrm>
          <a:prstGeom prst="rect">
            <a:avLst/>
          </a:prstGeom>
          <a:noFill/>
        </p:spPr>
        <p:txBody>
          <a:bodyPr wrap="none" rtlCol="0">
            <a:spAutoFit/>
          </a:bodyPr>
          <a:lstStyle/>
          <a:p>
            <a:r>
              <a:rPr kumimoji="1" lang="ja-JP" altLang="en-US" dirty="0">
                <a:solidFill>
                  <a:schemeClr val="accent4"/>
                </a:solidFill>
              </a:rPr>
              <a:t>優先度が高い</a:t>
            </a:r>
          </a:p>
        </p:txBody>
      </p:sp>
      <p:sp>
        <p:nvSpPr>
          <p:cNvPr id="21" name="テキスト ボックス 20">
            <a:extLst>
              <a:ext uri="{FF2B5EF4-FFF2-40B4-BE49-F238E27FC236}">
                <a16:creationId xmlns:a16="http://schemas.microsoft.com/office/drawing/2014/main" id="{2AACCE39-4E6E-427A-B2BC-5B295506666C}"/>
              </a:ext>
            </a:extLst>
          </p:cNvPr>
          <p:cNvSpPr txBox="1"/>
          <p:nvPr/>
        </p:nvSpPr>
        <p:spPr>
          <a:xfrm>
            <a:off x="8393949" y="4898139"/>
            <a:ext cx="3523231" cy="646331"/>
          </a:xfrm>
          <a:prstGeom prst="rect">
            <a:avLst/>
          </a:prstGeom>
          <a:noFill/>
        </p:spPr>
        <p:txBody>
          <a:bodyPr wrap="square" rtlCol="0">
            <a:spAutoFit/>
          </a:bodyPr>
          <a:lstStyle/>
          <a:p>
            <a:r>
              <a:rPr kumimoji="1" lang="ja-JP" altLang="en-US" dirty="0">
                <a:solidFill>
                  <a:schemeClr val="tx1">
                    <a:lumMod val="50000"/>
                    <a:lumOff val="50000"/>
                  </a:schemeClr>
                </a:solidFill>
              </a:rPr>
              <a:t>優先度は低いが、次期テーマを見据えて、少し着手しておきたい</a:t>
            </a:r>
          </a:p>
        </p:txBody>
      </p:sp>
      <p:sp>
        <p:nvSpPr>
          <p:cNvPr id="19" name="テキスト ボックス 18">
            <a:extLst>
              <a:ext uri="{FF2B5EF4-FFF2-40B4-BE49-F238E27FC236}">
                <a16:creationId xmlns:a16="http://schemas.microsoft.com/office/drawing/2014/main" id="{0DDD5F5F-409A-439E-B9E6-1135373EEF86}"/>
              </a:ext>
            </a:extLst>
          </p:cNvPr>
          <p:cNvSpPr txBox="1"/>
          <p:nvPr/>
        </p:nvSpPr>
        <p:spPr>
          <a:xfrm>
            <a:off x="545128" y="3730265"/>
            <a:ext cx="2137124" cy="369332"/>
          </a:xfrm>
          <a:prstGeom prst="rect">
            <a:avLst/>
          </a:prstGeom>
          <a:noFill/>
        </p:spPr>
        <p:txBody>
          <a:bodyPr wrap="none" rtlCol="0">
            <a:spAutoFit/>
          </a:bodyPr>
          <a:lstStyle/>
          <a:p>
            <a:r>
              <a:rPr kumimoji="1" lang="ja-JP" altLang="en-US" dirty="0">
                <a:solidFill>
                  <a:schemeClr val="accent1"/>
                </a:solidFill>
              </a:rPr>
              <a:t>東大での実験が該当</a:t>
            </a:r>
          </a:p>
        </p:txBody>
      </p:sp>
      <p:sp>
        <p:nvSpPr>
          <p:cNvPr id="22" name="タイトル 1">
            <a:extLst>
              <a:ext uri="{FF2B5EF4-FFF2-40B4-BE49-F238E27FC236}">
                <a16:creationId xmlns:a16="http://schemas.microsoft.com/office/drawing/2014/main" id="{CD3E101C-68C6-4E9C-9AF3-3A527A43D6DB}"/>
              </a:ext>
            </a:extLst>
          </p:cNvPr>
          <p:cNvSpPr txBox="1">
            <a:spLocks/>
          </p:cNvSpPr>
          <p:nvPr/>
        </p:nvSpPr>
        <p:spPr>
          <a:xfrm>
            <a:off x="517055" y="2392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調査範囲</a:t>
            </a:r>
          </a:p>
        </p:txBody>
      </p:sp>
      <p:sp>
        <p:nvSpPr>
          <p:cNvPr id="23" name="テキスト ボックス 22">
            <a:extLst>
              <a:ext uri="{FF2B5EF4-FFF2-40B4-BE49-F238E27FC236}">
                <a16:creationId xmlns:a16="http://schemas.microsoft.com/office/drawing/2014/main" id="{1D4921F7-F845-4070-9E5E-268780F0AC07}"/>
              </a:ext>
            </a:extLst>
          </p:cNvPr>
          <p:cNvSpPr txBox="1"/>
          <p:nvPr/>
        </p:nvSpPr>
        <p:spPr>
          <a:xfrm>
            <a:off x="571984" y="-20412"/>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20284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矢印: 五方向 52">
            <a:extLst>
              <a:ext uri="{FF2B5EF4-FFF2-40B4-BE49-F238E27FC236}">
                <a16:creationId xmlns:a16="http://schemas.microsoft.com/office/drawing/2014/main" id="{589BD5DC-FB7C-4FA5-AC8A-431AB542B35E}"/>
              </a:ext>
            </a:extLst>
          </p:cNvPr>
          <p:cNvSpPr/>
          <p:nvPr/>
        </p:nvSpPr>
        <p:spPr>
          <a:xfrm>
            <a:off x="7336606" y="4801870"/>
            <a:ext cx="4624984" cy="1301477"/>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52" name="矢印: 五方向 51">
            <a:extLst>
              <a:ext uri="{FF2B5EF4-FFF2-40B4-BE49-F238E27FC236}">
                <a16:creationId xmlns:a16="http://schemas.microsoft.com/office/drawing/2014/main" id="{3D5B532C-CDA5-4F77-9AC1-13E9B2EB36CA}"/>
              </a:ext>
            </a:extLst>
          </p:cNvPr>
          <p:cNvSpPr/>
          <p:nvPr/>
        </p:nvSpPr>
        <p:spPr>
          <a:xfrm>
            <a:off x="7336606" y="1694016"/>
            <a:ext cx="4624984" cy="298057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特定用途に対する実現方法、技術、特許状況を調べる。</a:t>
            </a:r>
            <a:endParaRPr lang="en-US" altLang="ja-JP" sz="1800" dirty="0">
              <a:solidFill>
                <a:schemeClr val="accent1"/>
              </a:solidFill>
            </a:endParaRPr>
          </a:p>
        </p:txBody>
      </p:sp>
      <p:pic>
        <p:nvPicPr>
          <p:cNvPr id="4" name="図 3">
            <a:extLst>
              <a:ext uri="{FF2B5EF4-FFF2-40B4-BE49-F238E27FC236}">
                <a16:creationId xmlns:a16="http://schemas.microsoft.com/office/drawing/2014/main" id="{429E38E5-F1FF-4749-87D0-8F4BC486DA78}"/>
              </a:ext>
            </a:extLst>
          </p:cNvPr>
          <p:cNvPicPr>
            <a:picLocks noChangeAspect="1"/>
          </p:cNvPicPr>
          <p:nvPr/>
        </p:nvPicPr>
        <p:blipFill>
          <a:blip r:embed="rId3"/>
          <a:stretch>
            <a:fillRect/>
          </a:stretch>
        </p:blipFill>
        <p:spPr>
          <a:xfrm>
            <a:off x="352850" y="2415885"/>
            <a:ext cx="6444557" cy="3405203"/>
          </a:xfrm>
          <a:prstGeom prst="rect">
            <a:avLst/>
          </a:prstGeom>
        </p:spPr>
      </p:pic>
      <p:sp>
        <p:nvSpPr>
          <p:cNvPr id="22" name="テキスト ボックス 21">
            <a:extLst>
              <a:ext uri="{FF2B5EF4-FFF2-40B4-BE49-F238E27FC236}">
                <a16:creationId xmlns:a16="http://schemas.microsoft.com/office/drawing/2014/main" id="{DF114A77-1E2E-45DB-B10F-EAD7743BADC0}"/>
              </a:ext>
            </a:extLst>
          </p:cNvPr>
          <p:cNvSpPr txBox="1"/>
          <p:nvPr/>
        </p:nvSpPr>
        <p:spPr>
          <a:xfrm>
            <a:off x="1262636" y="2046553"/>
            <a:ext cx="4624984" cy="369332"/>
          </a:xfrm>
          <a:prstGeom prst="rect">
            <a:avLst/>
          </a:prstGeom>
          <a:noFill/>
        </p:spPr>
        <p:txBody>
          <a:bodyPr wrap="none" rtlCol="0">
            <a:spAutoFit/>
          </a:bodyPr>
          <a:lstStyle/>
          <a:p>
            <a:r>
              <a:rPr kumimoji="1" lang="ja-JP" altLang="en-US" dirty="0"/>
              <a:t>バイオマス由来の化成品・燃料等の製造プロセス</a:t>
            </a:r>
          </a:p>
        </p:txBody>
      </p:sp>
      <p:sp>
        <p:nvSpPr>
          <p:cNvPr id="23" name="テキスト ボックス 22">
            <a:extLst>
              <a:ext uri="{FF2B5EF4-FFF2-40B4-BE49-F238E27FC236}">
                <a16:creationId xmlns:a16="http://schemas.microsoft.com/office/drawing/2014/main" id="{89C3906A-93FB-4883-AEFE-F448B6E931AC}"/>
              </a:ext>
            </a:extLst>
          </p:cNvPr>
          <p:cNvSpPr txBox="1"/>
          <p:nvPr/>
        </p:nvSpPr>
        <p:spPr>
          <a:xfrm>
            <a:off x="7680889" y="4333391"/>
            <a:ext cx="1913462" cy="307777"/>
          </a:xfrm>
          <a:prstGeom prst="rect">
            <a:avLst/>
          </a:prstGeom>
          <a:noFill/>
        </p:spPr>
        <p:txBody>
          <a:bodyPr wrap="square" rtlCol="0">
            <a:spAutoFit/>
          </a:bodyPr>
          <a:lstStyle/>
          <a:p>
            <a:r>
              <a:rPr kumimoji="1" lang="ja-JP" altLang="en-US" sz="1400" dirty="0"/>
              <a:t>セロビオースを加水分解</a:t>
            </a:r>
          </a:p>
        </p:txBody>
      </p:sp>
      <p:sp>
        <p:nvSpPr>
          <p:cNvPr id="24" name="テキスト ボックス 23">
            <a:extLst>
              <a:ext uri="{FF2B5EF4-FFF2-40B4-BE49-F238E27FC236}">
                <a16:creationId xmlns:a16="http://schemas.microsoft.com/office/drawing/2014/main" id="{0778CA78-6DEE-48F4-8B2C-D38CDB468B25}"/>
              </a:ext>
            </a:extLst>
          </p:cNvPr>
          <p:cNvSpPr txBox="1"/>
          <p:nvPr/>
        </p:nvSpPr>
        <p:spPr>
          <a:xfrm>
            <a:off x="8118490" y="1783417"/>
            <a:ext cx="3182281" cy="369332"/>
          </a:xfrm>
          <a:prstGeom prst="rect">
            <a:avLst/>
          </a:prstGeom>
          <a:noFill/>
        </p:spPr>
        <p:txBody>
          <a:bodyPr wrap="none" rtlCol="0">
            <a:spAutoFit/>
          </a:bodyPr>
          <a:lstStyle/>
          <a:p>
            <a:r>
              <a:rPr kumimoji="1" lang="ja-JP" altLang="en-US" dirty="0"/>
              <a:t>セルラーゼ製剤（複合酵素系）</a:t>
            </a:r>
          </a:p>
        </p:txBody>
      </p:sp>
      <p:pic>
        <p:nvPicPr>
          <p:cNvPr id="26" name="グラフィックス 25" descr="ビーカー 枠線">
            <a:extLst>
              <a:ext uri="{FF2B5EF4-FFF2-40B4-BE49-F238E27FC236}">
                <a16:creationId xmlns:a16="http://schemas.microsoft.com/office/drawing/2014/main" id="{49F9B23E-264A-4CA5-B784-1A1D0BB526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65596" y="2929144"/>
            <a:ext cx="914400" cy="914400"/>
          </a:xfrm>
          <a:prstGeom prst="rect">
            <a:avLst/>
          </a:prstGeom>
        </p:spPr>
      </p:pic>
      <p:sp>
        <p:nvSpPr>
          <p:cNvPr id="27" name="テキスト ボックス 26">
            <a:extLst>
              <a:ext uri="{FF2B5EF4-FFF2-40B4-BE49-F238E27FC236}">
                <a16:creationId xmlns:a16="http://schemas.microsoft.com/office/drawing/2014/main" id="{6F429688-2F08-43EB-93FF-B9C953670D3F}"/>
              </a:ext>
            </a:extLst>
          </p:cNvPr>
          <p:cNvSpPr txBox="1"/>
          <p:nvPr/>
        </p:nvSpPr>
        <p:spPr>
          <a:xfrm>
            <a:off x="7693245" y="2137906"/>
            <a:ext cx="3978607" cy="338554"/>
          </a:xfrm>
          <a:prstGeom prst="rect">
            <a:avLst/>
          </a:prstGeom>
          <a:noFill/>
        </p:spPr>
        <p:txBody>
          <a:bodyPr wrap="square" rtlCol="0">
            <a:spAutoFit/>
          </a:bodyPr>
          <a:lstStyle/>
          <a:p>
            <a:r>
              <a:rPr kumimoji="1" lang="ja-JP" altLang="en-US" sz="1600" dirty="0"/>
              <a:t>複数の酵素を混合させて、糖化性能を高める</a:t>
            </a:r>
          </a:p>
        </p:txBody>
      </p:sp>
      <p:sp>
        <p:nvSpPr>
          <p:cNvPr id="29" name="正方形/長方形 28">
            <a:extLst>
              <a:ext uri="{FF2B5EF4-FFF2-40B4-BE49-F238E27FC236}">
                <a16:creationId xmlns:a16="http://schemas.microsoft.com/office/drawing/2014/main" id="{21B713D0-BAC0-4385-8555-A0F5D14DD2E3}"/>
              </a:ext>
            </a:extLst>
          </p:cNvPr>
          <p:cNvSpPr/>
          <p:nvPr/>
        </p:nvSpPr>
        <p:spPr>
          <a:xfrm>
            <a:off x="7744723" y="2537430"/>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エンドグルカナーゼ</a:t>
            </a:r>
          </a:p>
        </p:txBody>
      </p:sp>
      <p:sp>
        <p:nvSpPr>
          <p:cNvPr id="30" name="正方形/長方形 29">
            <a:extLst>
              <a:ext uri="{FF2B5EF4-FFF2-40B4-BE49-F238E27FC236}">
                <a16:creationId xmlns:a16="http://schemas.microsoft.com/office/drawing/2014/main" id="{D3EE8F42-9F01-4447-B50C-D6DA1B878237}"/>
              </a:ext>
            </a:extLst>
          </p:cNvPr>
          <p:cNvSpPr/>
          <p:nvPr/>
        </p:nvSpPr>
        <p:spPr>
          <a:xfrm>
            <a:off x="7744723" y="3209491"/>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セロビオヒドラーゼ</a:t>
            </a:r>
          </a:p>
        </p:txBody>
      </p:sp>
      <p:sp>
        <p:nvSpPr>
          <p:cNvPr id="31" name="正方形/長方形 30">
            <a:extLst>
              <a:ext uri="{FF2B5EF4-FFF2-40B4-BE49-F238E27FC236}">
                <a16:creationId xmlns:a16="http://schemas.microsoft.com/office/drawing/2014/main" id="{64BAE327-6C03-40C1-9532-B54B1E84BE09}"/>
              </a:ext>
            </a:extLst>
          </p:cNvPr>
          <p:cNvSpPr/>
          <p:nvPr/>
        </p:nvSpPr>
        <p:spPr>
          <a:xfrm>
            <a:off x="7744723" y="3958376"/>
            <a:ext cx="1497374" cy="3499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β-</a:t>
            </a:r>
            <a:r>
              <a:rPr kumimoji="1" lang="ja-JP" altLang="en-US" sz="1400" dirty="0">
                <a:solidFill>
                  <a:schemeClr val="bg1"/>
                </a:solidFill>
              </a:rPr>
              <a:t>グルコシダーゼ</a:t>
            </a:r>
          </a:p>
        </p:txBody>
      </p:sp>
      <p:sp>
        <p:nvSpPr>
          <p:cNvPr id="32" name="楕円 31">
            <a:extLst>
              <a:ext uri="{FF2B5EF4-FFF2-40B4-BE49-F238E27FC236}">
                <a16:creationId xmlns:a16="http://schemas.microsoft.com/office/drawing/2014/main" id="{B8C95F82-12C3-4700-B257-F13F5667760F}"/>
              </a:ext>
            </a:extLst>
          </p:cNvPr>
          <p:cNvSpPr/>
          <p:nvPr/>
        </p:nvSpPr>
        <p:spPr>
          <a:xfrm>
            <a:off x="10024041" y="3298341"/>
            <a:ext cx="180000" cy="180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矢印コネクタ 33">
            <a:extLst>
              <a:ext uri="{FF2B5EF4-FFF2-40B4-BE49-F238E27FC236}">
                <a16:creationId xmlns:a16="http://schemas.microsoft.com/office/drawing/2014/main" id="{4F881FC1-875F-45E0-B917-E2EB92204EC2}"/>
              </a:ext>
            </a:extLst>
          </p:cNvPr>
          <p:cNvCxnSpPr>
            <a:stCxn id="30" idx="3"/>
            <a:endCxn id="32" idx="2"/>
          </p:cNvCxnSpPr>
          <p:nvPr/>
        </p:nvCxnSpPr>
        <p:spPr>
          <a:xfrm>
            <a:off x="9242097" y="3384491"/>
            <a:ext cx="781944" cy="385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0D5EF09-8421-4AD8-AEEB-5995F0B5B452}"/>
              </a:ext>
            </a:extLst>
          </p:cNvPr>
          <p:cNvCxnSpPr>
            <a:cxnSpLocks/>
            <a:stCxn id="29" idx="3"/>
            <a:endCxn id="32" idx="1"/>
          </p:cNvCxnSpPr>
          <p:nvPr/>
        </p:nvCxnSpPr>
        <p:spPr>
          <a:xfrm>
            <a:off x="9242097" y="2712430"/>
            <a:ext cx="808304" cy="61227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F8CAB7A4-CC8F-4814-9C30-CE2AE34C6E1B}"/>
              </a:ext>
            </a:extLst>
          </p:cNvPr>
          <p:cNvCxnSpPr>
            <a:cxnSpLocks/>
            <a:stCxn id="31" idx="3"/>
            <a:endCxn id="32" idx="3"/>
          </p:cNvCxnSpPr>
          <p:nvPr/>
        </p:nvCxnSpPr>
        <p:spPr>
          <a:xfrm flipV="1">
            <a:off x="9242097" y="3451981"/>
            <a:ext cx="808304" cy="68139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CA7ED175-1479-4380-A9F4-8B539930C700}"/>
              </a:ext>
            </a:extLst>
          </p:cNvPr>
          <p:cNvCxnSpPr>
            <a:cxnSpLocks/>
            <a:stCxn id="32" idx="6"/>
            <a:endCxn id="26" idx="1"/>
          </p:cNvCxnSpPr>
          <p:nvPr/>
        </p:nvCxnSpPr>
        <p:spPr>
          <a:xfrm flipV="1">
            <a:off x="10204041" y="3386344"/>
            <a:ext cx="361555" cy="199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AA7E150-0BD8-488F-9C63-E1E9E72E9CC1}"/>
              </a:ext>
            </a:extLst>
          </p:cNvPr>
          <p:cNvSpPr txBox="1"/>
          <p:nvPr/>
        </p:nvSpPr>
        <p:spPr>
          <a:xfrm>
            <a:off x="10407846" y="2568033"/>
            <a:ext cx="1229899" cy="338554"/>
          </a:xfrm>
          <a:prstGeom prst="rect">
            <a:avLst/>
          </a:prstGeom>
          <a:noFill/>
        </p:spPr>
        <p:txBody>
          <a:bodyPr wrap="square" rtlCol="0">
            <a:spAutoFit/>
          </a:bodyPr>
          <a:lstStyle/>
          <a:p>
            <a:r>
              <a:rPr kumimoji="1" lang="ja-JP" altLang="en-US" sz="1600" dirty="0"/>
              <a:t>酵素カクテル</a:t>
            </a:r>
          </a:p>
        </p:txBody>
      </p:sp>
      <p:sp>
        <p:nvSpPr>
          <p:cNvPr id="48" name="テキスト ボックス 47">
            <a:extLst>
              <a:ext uri="{FF2B5EF4-FFF2-40B4-BE49-F238E27FC236}">
                <a16:creationId xmlns:a16="http://schemas.microsoft.com/office/drawing/2014/main" id="{A6DAB392-F2A2-4A03-9F45-F393D844796E}"/>
              </a:ext>
            </a:extLst>
          </p:cNvPr>
          <p:cNvSpPr txBox="1"/>
          <p:nvPr/>
        </p:nvSpPr>
        <p:spPr>
          <a:xfrm>
            <a:off x="7693245" y="2867007"/>
            <a:ext cx="1453661" cy="307777"/>
          </a:xfrm>
          <a:prstGeom prst="rect">
            <a:avLst/>
          </a:prstGeom>
          <a:noFill/>
        </p:spPr>
        <p:txBody>
          <a:bodyPr wrap="square" rtlCol="0">
            <a:spAutoFit/>
          </a:bodyPr>
          <a:lstStyle/>
          <a:p>
            <a:r>
              <a:rPr kumimoji="1" lang="ja-JP" altLang="en-US" sz="1400" dirty="0"/>
              <a:t>セルロースを切断</a:t>
            </a:r>
            <a:endParaRPr kumimoji="1" lang="en-US" altLang="ja-JP" sz="1400" dirty="0"/>
          </a:p>
        </p:txBody>
      </p:sp>
      <p:sp>
        <p:nvSpPr>
          <p:cNvPr id="49" name="テキスト ボックス 48">
            <a:extLst>
              <a:ext uri="{FF2B5EF4-FFF2-40B4-BE49-F238E27FC236}">
                <a16:creationId xmlns:a16="http://schemas.microsoft.com/office/drawing/2014/main" id="{44327120-F24A-4EAE-BE54-5D138CA42115}"/>
              </a:ext>
            </a:extLst>
          </p:cNvPr>
          <p:cNvSpPr txBox="1"/>
          <p:nvPr/>
        </p:nvSpPr>
        <p:spPr>
          <a:xfrm>
            <a:off x="7693245" y="3578272"/>
            <a:ext cx="1497374" cy="307777"/>
          </a:xfrm>
          <a:prstGeom prst="rect">
            <a:avLst/>
          </a:prstGeom>
          <a:noFill/>
        </p:spPr>
        <p:txBody>
          <a:bodyPr wrap="square" rtlCol="0">
            <a:spAutoFit/>
          </a:bodyPr>
          <a:lstStyle/>
          <a:p>
            <a:r>
              <a:rPr kumimoji="1" lang="ja-JP" altLang="en-US" sz="1400" dirty="0"/>
              <a:t>末端から分解</a:t>
            </a:r>
            <a:endParaRPr kumimoji="1" lang="en-US" altLang="ja-JP" sz="1400" dirty="0"/>
          </a:p>
        </p:txBody>
      </p:sp>
      <p:sp>
        <p:nvSpPr>
          <p:cNvPr id="50" name="テキスト ボックス 49">
            <a:extLst>
              <a:ext uri="{FF2B5EF4-FFF2-40B4-BE49-F238E27FC236}">
                <a16:creationId xmlns:a16="http://schemas.microsoft.com/office/drawing/2014/main" id="{920AE31E-AC56-4BD2-94F1-1B0C59A744E1}"/>
              </a:ext>
            </a:extLst>
          </p:cNvPr>
          <p:cNvSpPr txBox="1"/>
          <p:nvPr/>
        </p:nvSpPr>
        <p:spPr>
          <a:xfrm>
            <a:off x="8254560" y="4935295"/>
            <a:ext cx="2981907" cy="369332"/>
          </a:xfrm>
          <a:prstGeom prst="rect">
            <a:avLst/>
          </a:prstGeom>
          <a:noFill/>
        </p:spPr>
        <p:txBody>
          <a:bodyPr wrap="none" rtlCol="0">
            <a:spAutoFit/>
          </a:bodyPr>
          <a:lstStyle/>
          <a:p>
            <a:r>
              <a:rPr kumimoji="1" lang="ja-JP" altLang="en-US" dirty="0"/>
              <a:t>統合プロセス化技術（</a:t>
            </a:r>
            <a:r>
              <a:rPr kumimoji="1" lang="en-US" altLang="ja-JP" dirty="0"/>
              <a:t>CBP</a:t>
            </a:r>
            <a:r>
              <a:rPr kumimoji="1" lang="ja-JP" altLang="en-US" dirty="0"/>
              <a:t>）</a:t>
            </a:r>
          </a:p>
        </p:txBody>
      </p:sp>
      <p:sp>
        <p:nvSpPr>
          <p:cNvPr id="51" name="テキスト ボックス 50">
            <a:extLst>
              <a:ext uri="{FF2B5EF4-FFF2-40B4-BE49-F238E27FC236}">
                <a16:creationId xmlns:a16="http://schemas.microsoft.com/office/drawing/2014/main" id="{E7196E10-0D59-48A3-8F7C-DBAC25B9EF5A}"/>
              </a:ext>
            </a:extLst>
          </p:cNvPr>
          <p:cNvSpPr txBox="1"/>
          <p:nvPr/>
        </p:nvSpPr>
        <p:spPr>
          <a:xfrm>
            <a:off x="7656945" y="5377940"/>
            <a:ext cx="3978607" cy="584775"/>
          </a:xfrm>
          <a:prstGeom prst="rect">
            <a:avLst/>
          </a:prstGeom>
          <a:noFill/>
        </p:spPr>
        <p:txBody>
          <a:bodyPr wrap="square" rtlCol="0">
            <a:spAutoFit/>
          </a:bodyPr>
          <a:lstStyle/>
          <a:p>
            <a:r>
              <a:rPr kumimoji="1" lang="ja-JP" altLang="en-US" sz="1600" dirty="0"/>
              <a:t>微生物に機能を付与することで、前処理・糖化・発酵プロセスを統合する</a:t>
            </a:r>
          </a:p>
        </p:txBody>
      </p:sp>
      <p:cxnSp>
        <p:nvCxnSpPr>
          <p:cNvPr id="54" name="直線矢印コネクタ 53">
            <a:extLst>
              <a:ext uri="{FF2B5EF4-FFF2-40B4-BE49-F238E27FC236}">
                <a16:creationId xmlns:a16="http://schemas.microsoft.com/office/drawing/2014/main" id="{F52E73AC-7551-4AF1-BA0E-FFFAD7287D3E}"/>
              </a:ext>
            </a:extLst>
          </p:cNvPr>
          <p:cNvCxnSpPr>
            <a:cxnSpLocks/>
            <a:stCxn id="4" idx="3"/>
            <a:endCxn id="52" idx="1"/>
          </p:cNvCxnSpPr>
          <p:nvPr/>
        </p:nvCxnSpPr>
        <p:spPr>
          <a:xfrm flipV="1">
            <a:off x="6797407" y="3184303"/>
            <a:ext cx="539199" cy="9341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64CCE640-29B2-410F-AC84-148690D430C6}"/>
              </a:ext>
            </a:extLst>
          </p:cNvPr>
          <p:cNvCxnSpPr>
            <a:cxnSpLocks/>
            <a:stCxn id="4" idx="3"/>
            <a:endCxn id="53" idx="1"/>
          </p:cNvCxnSpPr>
          <p:nvPr/>
        </p:nvCxnSpPr>
        <p:spPr>
          <a:xfrm>
            <a:off x="6797407" y="4118487"/>
            <a:ext cx="539199" cy="133412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18479991-9F01-4CAB-A3AF-4F05168560E6}"/>
              </a:ext>
            </a:extLst>
          </p:cNvPr>
          <p:cNvSpPr txBox="1"/>
          <p:nvPr/>
        </p:nvSpPr>
        <p:spPr>
          <a:xfrm>
            <a:off x="3263055" y="1555975"/>
            <a:ext cx="4073551" cy="369332"/>
          </a:xfrm>
          <a:prstGeom prst="rect">
            <a:avLst/>
          </a:prstGeom>
          <a:noFill/>
        </p:spPr>
        <p:txBody>
          <a:bodyPr wrap="none" rtlCol="0">
            <a:spAutoFit/>
          </a:bodyPr>
          <a:lstStyle/>
          <a:p>
            <a:r>
              <a:rPr kumimoji="1" lang="ja-JP" altLang="en-US" dirty="0"/>
              <a:t>セルラーゼ製剤と</a:t>
            </a:r>
            <a:r>
              <a:rPr kumimoji="1" lang="en-US" altLang="ja-JP" dirty="0"/>
              <a:t>CBP</a:t>
            </a:r>
            <a:r>
              <a:rPr kumimoji="1" lang="ja-JP" altLang="en-US" dirty="0"/>
              <a:t>の役割・期待度は？</a:t>
            </a:r>
          </a:p>
        </p:txBody>
      </p:sp>
      <p:sp>
        <p:nvSpPr>
          <p:cNvPr id="63" name="テキスト ボックス 62">
            <a:extLst>
              <a:ext uri="{FF2B5EF4-FFF2-40B4-BE49-F238E27FC236}">
                <a16:creationId xmlns:a16="http://schemas.microsoft.com/office/drawing/2014/main" id="{F4705B81-3D08-4916-A369-58B5E521986C}"/>
              </a:ext>
            </a:extLst>
          </p:cNvPr>
          <p:cNvSpPr txBox="1"/>
          <p:nvPr/>
        </p:nvSpPr>
        <p:spPr>
          <a:xfrm>
            <a:off x="9938634" y="4347952"/>
            <a:ext cx="2184437" cy="307777"/>
          </a:xfrm>
          <a:prstGeom prst="rect">
            <a:avLst/>
          </a:prstGeom>
          <a:noFill/>
        </p:spPr>
        <p:txBody>
          <a:bodyPr wrap="square" rtlCol="0">
            <a:spAutoFit/>
          </a:bodyPr>
          <a:lstStyle/>
          <a:p>
            <a:r>
              <a:rPr kumimoji="1" lang="en-US" altLang="ja-JP" sz="1400" dirty="0"/>
              <a:t>※</a:t>
            </a:r>
            <a:r>
              <a:rPr kumimoji="1" lang="ja-JP" altLang="en-US" sz="1400" dirty="0"/>
              <a:t>副次的な添加物もある</a:t>
            </a:r>
          </a:p>
        </p:txBody>
      </p:sp>
      <p:sp>
        <p:nvSpPr>
          <p:cNvPr id="33" name="タイトル 1">
            <a:extLst>
              <a:ext uri="{FF2B5EF4-FFF2-40B4-BE49-F238E27FC236}">
                <a16:creationId xmlns:a16="http://schemas.microsoft.com/office/drawing/2014/main" id="{B117ADC0-0987-416F-BF2F-B423D87E5A36}"/>
              </a:ext>
            </a:extLst>
          </p:cNvPr>
          <p:cNvSpPr txBox="1">
            <a:spLocks/>
          </p:cNvSpPr>
          <p:nvPr/>
        </p:nvSpPr>
        <p:spPr>
          <a:xfrm>
            <a:off x="517056" y="23953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バイオマス分解におけるセルラーゼ製剤の位置づけ</a:t>
            </a:r>
          </a:p>
        </p:txBody>
      </p:sp>
      <p:sp>
        <p:nvSpPr>
          <p:cNvPr id="36" name="テキスト ボックス 35">
            <a:extLst>
              <a:ext uri="{FF2B5EF4-FFF2-40B4-BE49-F238E27FC236}">
                <a16:creationId xmlns:a16="http://schemas.microsoft.com/office/drawing/2014/main" id="{CCA20EF9-FD0D-4759-B7CC-CD296DCDA72A}"/>
              </a:ext>
            </a:extLst>
          </p:cNvPr>
          <p:cNvSpPr txBox="1"/>
          <p:nvPr/>
        </p:nvSpPr>
        <p:spPr>
          <a:xfrm>
            <a:off x="571985" y="-20106"/>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5855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矢印: 五方向 45">
            <a:extLst>
              <a:ext uri="{FF2B5EF4-FFF2-40B4-BE49-F238E27FC236}">
                <a16:creationId xmlns:a16="http://schemas.microsoft.com/office/drawing/2014/main" id="{8DA2944B-0304-4197-A339-CD3ECD6A5655}"/>
              </a:ext>
            </a:extLst>
          </p:cNvPr>
          <p:cNvSpPr/>
          <p:nvPr/>
        </p:nvSpPr>
        <p:spPr>
          <a:xfrm>
            <a:off x="1851749" y="2236421"/>
            <a:ext cx="8206650" cy="1047611"/>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セルラーゼ製剤における人工酵素設計技術の適用価値を探る。</a:t>
            </a:r>
            <a:endParaRPr kumimoji="1" lang="en-US" altLang="ja-JP" dirty="0"/>
          </a:p>
          <a:p>
            <a:pPr marL="457200" indent="-457200"/>
            <a:endParaRPr kumimoji="1" lang="en-US" altLang="ja-JP" sz="2800" dirty="0">
              <a:solidFill>
                <a:schemeClr val="accent1"/>
              </a:solidFill>
            </a:endParaRPr>
          </a:p>
        </p:txBody>
      </p:sp>
      <p:sp>
        <p:nvSpPr>
          <p:cNvPr id="28" name="正方形/長方形 27">
            <a:extLst>
              <a:ext uri="{FF2B5EF4-FFF2-40B4-BE49-F238E27FC236}">
                <a16:creationId xmlns:a16="http://schemas.microsoft.com/office/drawing/2014/main" id="{BCF297A7-9AF8-47C9-A281-8F55B660CBDF}"/>
              </a:ext>
            </a:extLst>
          </p:cNvPr>
          <p:cNvSpPr/>
          <p:nvPr/>
        </p:nvSpPr>
        <p:spPr>
          <a:xfrm>
            <a:off x="4932114"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開発</a:t>
            </a:r>
          </a:p>
        </p:txBody>
      </p:sp>
      <p:sp>
        <p:nvSpPr>
          <p:cNvPr id="33" name="正方形/長方形 32">
            <a:extLst>
              <a:ext uri="{FF2B5EF4-FFF2-40B4-BE49-F238E27FC236}">
                <a16:creationId xmlns:a16="http://schemas.microsoft.com/office/drawing/2014/main" id="{E31692C8-6DA4-4674-8BD6-CB669A142A4E}"/>
              </a:ext>
            </a:extLst>
          </p:cNvPr>
          <p:cNvSpPr/>
          <p:nvPr/>
        </p:nvSpPr>
        <p:spPr>
          <a:xfrm>
            <a:off x="2154027"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供給</a:t>
            </a:r>
          </a:p>
        </p:txBody>
      </p:sp>
      <p:sp>
        <p:nvSpPr>
          <p:cNvPr id="36" name="正方形/長方形 35">
            <a:extLst>
              <a:ext uri="{FF2B5EF4-FFF2-40B4-BE49-F238E27FC236}">
                <a16:creationId xmlns:a16="http://schemas.microsoft.com/office/drawing/2014/main" id="{775F7B4F-A9B0-42D3-85EA-E5B834D2CC92}"/>
              </a:ext>
            </a:extLst>
          </p:cNvPr>
          <p:cNvSpPr/>
          <p:nvPr/>
        </p:nvSpPr>
        <p:spPr>
          <a:xfrm>
            <a:off x="7954041" y="2348842"/>
            <a:ext cx="1787112" cy="40626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ユーザ</a:t>
            </a:r>
          </a:p>
        </p:txBody>
      </p:sp>
      <p:sp>
        <p:nvSpPr>
          <p:cNvPr id="37" name="二等辺三角形 36">
            <a:extLst>
              <a:ext uri="{FF2B5EF4-FFF2-40B4-BE49-F238E27FC236}">
                <a16:creationId xmlns:a16="http://schemas.microsoft.com/office/drawing/2014/main" id="{02F433BE-F4CA-49E7-9655-352D8F0EF005}"/>
              </a:ext>
            </a:extLst>
          </p:cNvPr>
          <p:cNvSpPr/>
          <p:nvPr/>
        </p:nvSpPr>
        <p:spPr>
          <a:xfrm rot="16200000" flipV="1">
            <a:off x="4236329"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39" name="二等辺三角形 38">
            <a:extLst>
              <a:ext uri="{FF2B5EF4-FFF2-40B4-BE49-F238E27FC236}">
                <a16:creationId xmlns:a16="http://schemas.microsoft.com/office/drawing/2014/main" id="{C994758C-1454-4C64-915D-B010B9C16ABE}"/>
              </a:ext>
            </a:extLst>
          </p:cNvPr>
          <p:cNvSpPr/>
          <p:nvPr/>
        </p:nvSpPr>
        <p:spPr>
          <a:xfrm rot="16200000" flipV="1">
            <a:off x="7174692" y="2319986"/>
            <a:ext cx="407936" cy="46397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solidFill>
                <a:schemeClr val="tx1"/>
              </a:solidFill>
            </a:endParaRPr>
          </a:p>
        </p:txBody>
      </p:sp>
      <p:sp>
        <p:nvSpPr>
          <p:cNvPr id="40" name="テキスト ボックス 39">
            <a:extLst>
              <a:ext uri="{FF2B5EF4-FFF2-40B4-BE49-F238E27FC236}">
                <a16:creationId xmlns:a16="http://schemas.microsoft.com/office/drawing/2014/main" id="{F56C083C-D52A-4CA8-AE34-5939044743B3}"/>
              </a:ext>
            </a:extLst>
          </p:cNvPr>
          <p:cNvSpPr txBox="1"/>
          <p:nvPr/>
        </p:nvSpPr>
        <p:spPr>
          <a:xfrm>
            <a:off x="4232123" y="2845157"/>
            <a:ext cx="3187091" cy="369332"/>
          </a:xfrm>
          <a:prstGeom prst="rect">
            <a:avLst/>
          </a:prstGeom>
          <a:noFill/>
        </p:spPr>
        <p:txBody>
          <a:bodyPr wrap="none" rtlCol="0">
            <a:spAutoFit/>
          </a:bodyPr>
          <a:lstStyle/>
          <a:p>
            <a:r>
              <a:rPr kumimoji="1" lang="ja-JP" altLang="en-US" dirty="0"/>
              <a:t>①現在の方法、性能、課題は？</a:t>
            </a:r>
          </a:p>
        </p:txBody>
      </p:sp>
      <p:sp>
        <p:nvSpPr>
          <p:cNvPr id="42" name="テキスト ボックス 41">
            <a:extLst>
              <a:ext uri="{FF2B5EF4-FFF2-40B4-BE49-F238E27FC236}">
                <a16:creationId xmlns:a16="http://schemas.microsoft.com/office/drawing/2014/main" id="{39ADE6F6-B86A-46BB-934C-6EADAF942DC0}"/>
              </a:ext>
            </a:extLst>
          </p:cNvPr>
          <p:cNvSpPr txBox="1"/>
          <p:nvPr/>
        </p:nvSpPr>
        <p:spPr>
          <a:xfrm>
            <a:off x="1851749" y="1867089"/>
            <a:ext cx="2371162" cy="369332"/>
          </a:xfrm>
          <a:prstGeom prst="rect">
            <a:avLst/>
          </a:prstGeom>
          <a:noFill/>
        </p:spPr>
        <p:txBody>
          <a:bodyPr wrap="none" rtlCol="0">
            <a:spAutoFit/>
          </a:bodyPr>
          <a:lstStyle/>
          <a:p>
            <a:r>
              <a:rPr kumimoji="1" lang="ja-JP" altLang="en-US" b="1" dirty="0"/>
              <a:t>セルラーゼ製剤のフロー</a:t>
            </a:r>
          </a:p>
        </p:txBody>
      </p:sp>
      <p:sp>
        <p:nvSpPr>
          <p:cNvPr id="44" name="テキスト ボックス 43">
            <a:extLst>
              <a:ext uri="{FF2B5EF4-FFF2-40B4-BE49-F238E27FC236}">
                <a16:creationId xmlns:a16="http://schemas.microsoft.com/office/drawing/2014/main" id="{A33A27A7-ADD1-4CBD-A93D-DBC29CB68D31}"/>
              </a:ext>
            </a:extLst>
          </p:cNvPr>
          <p:cNvSpPr txBox="1"/>
          <p:nvPr/>
        </p:nvSpPr>
        <p:spPr>
          <a:xfrm>
            <a:off x="7704874" y="1828469"/>
            <a:ext cx="2417650" cy="369332"/>
          </a:xfrm>
          <a:prstGeom prst="rect">
            <a:avLst/>
          </a:prstGeom>
          <a:noFill/>
        </p:spPr>
        <p:txBody>
          <a:bodyPr wrap="none" rtlCol="0">
            <a:spAutoFit/>
          </a:bodyPr>
          <a:lstStyle/>
          <a:p>
            <a:r>
              <a:rPr kumimoji="1" lang="ja-JP" altLang="en-US" dirty="0"/>
              <a:t>②現在の業界構造は？</a:t>
            </a:r>
          </a:p>
        </p:txBody>
      </p:sp>
      <p:sp>
        <p:nvSpPr>
          <p:cNvPr id="6" name="矢印: 下 5">
            <a:extLst>
              <a:ext uri="{FF2B5EF4-FFF2-40B4-BE49-F238E27FC236}">
                <a16:creationId xmlns:a16="http://schemas.microsoft.com/office/drawing/2014/main" id="{A982B8CC-8933-47C3-9228-90A54BA6B7EF}"/>
              </a:ext>
            </a:extLst>
          </p:cNvPr>
          <p:cNvSpPr/>
          <p:nvPr/>
        </p:nvSpPr>
        <p:spPr>
          <a:xfrm>
            <a:off x="5424836" y="3416152"/>
            <a:ext cx="801666" cy="29838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E9AA69AC-95FF-40D2-AA28-9F97B388C3E3}"/>
              </a:ext>
            </a:extLst>
          </p:cNvPr>
          <p:cNvSpPr txBox="1"/>
          <p:nvPr/>
        </p:nvSpPr>
        <p:spPr>
          <a:xfrm>
            <a:off x="2918463" y="3820970"/>
            <a:ext cx="5814412" cy="400110"/>
          </a:xfrm>
          <a:prstGeom prst="rect">
            <a:avLst/>
          </a:prstGeom>
          <a:noFill/>
        </p:spPr>
        <p:txBody>
          <a:bodyPr wrap="none" rtlCol="0">
            <a:spAutoFit/>
          </a:bodyPr>
          <a:lstStyle/>
          <a:p>
            <a:r>
              <a:rPr kumimoji="1" lang="ja-JP" altLang="en-US" sz="2000" b="1" dirty="0"/>
              <a:t>セルラーゼの人工設計技術はどんな優位性があるか？</a:t>
            </a:r>
          </a:p>
        </p:txBody>
      </p:sp>
      <p:sp>
        <p:nvSpPr>
          <p:cNvPr id="55" name="テキスト ボックス 54">
            <a:extLst>
              <a:ext uri="{FF2B5EF4-FFF2-40B4-BE49-F238E27FC236}">
                <a16:creationId xmlns:a16="http://schemas.microsoft.com/office/drawing/2014/main" id="{004CD573-9AAB-4809-AD44-863BEFB1533D}"/>
              </a:ext>
            </a:extLst>
          </p:cNvPr>
          <p:cNvSpPr txBox="1"/>
          <p:nvPr/>
        </p:nvSpPr>
        <p:spPr>
          <a:xfrm>
            <a:off x="821155" y="4454788"/>
            <a:ext cx="3236784" cy="369332"/>
          </a:xfrm>
          <a:prstGeom prst="rect">
            <a:avLst/>
          </a:prstGeom>
          <a:noFill/>
        </p:spPr>
        <p:txBody>
          <a:bodyPr wrap="none" rtlCol="0">
            <a:spAutoFit/>
          </a:bodyPr>
          <a:lstStyle/>
          <a:p>
            <a:r>
              <a:rPr kumimoji="1" lang="ja-JP" altLang="en-US" dirty="0"/>
              <a:t>酵素改変の報告事例があるが</a:t>
            </a:r>
            <a:r>
              <a:rPr kumimoji="1" lang="en-US" altLang="ja-JP" dirty="0"/>
              <a:t>…</a:t>
            </a:r>
            <a:endParaRPr kumimoji="1" lang="ja-JP" altLang="en-US" dirty="0"/>
          </a:p>
        </p:txBody>
      </p:sp>
      <p:sp>
        <p:nvSpPr>
          <p:cNvPr id="56" name="テキスト ボックス 55">
            <a:extLst>
              <a:ext uri="{FF2B5EF4-FFF2-40B4-BE49-F238E27FC236}">
                <a16:creationId xmlns:a16="http://schemas.microsoft.com/office/drawing/2014/main" id="{C990949A-0DD1-4925-AE2B-B1F3AB7833EE}"/>
              </a:ext>
            </a:extLst>
          </p:cNvPr>
          <p:cNvSpPr txBox="1"/>
          <p:nvPr/>
        </p:nvSpPr>
        <p:spPr>
          <a:xfrm>
            <a:off x="851879" y="4912256"/>
            <a:ext cx="3805850" cy="830997"/>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CBD</a:t>
            </a:r>
            <a:r>
              <a:rPr kumimoji="1" lang="ja-JP" altLang="en-US" sz="1600" dirty="0"/>
              <a:t>サイズアップで、分解効率を向上</a:t>
            </a:r>
            <a:endParaRPr kumimoji="1" lang="en-US" altLang="ja-JP" sz="1600" dirty="0"/>
          </a:p>
          <a:p>
            <a:pPr marL="285750" indent="-285750">
              <a:buFont typeface="Wingdings" panose="05000000000000000000" pitchFamily="2" charset="2"/>
              <a:buChar char="Ø"/>
            </a:pPr>
            <a:r>
              <a:rPr kumimoji="1" lang="ja-JP" altLang="en-US" sz="1600" dirty="0"/>
              <a:t>刺激応答で、再利用性を向上</a:t>
            </a:r>
            <a:endParaRPr kumimoji="1" lang="en-US" altLang="ja-JP" sz="1600" dirty="0"/>
          </a:p>
          <a:p>
            <a:pPr marL="285750" indent="-285750">
              <a:buFont typeface="Wingdings" panose="05000000000000000000" pitchFamily="2" charset="2"/>
              <a:buChar char="Ø"/>
            </a:pPr>
            <a:r>
              <a:rPr kumimoji="1" lang="ja-JP" altLang="en-US" sz="1600" dirty="0"/>
              <a:t>表面電荷改変で、非特異的結合を削減</a:t>
            </a:r>
          </a:p>
        </p:txBody>
      </p:sp>
      <p:sp>
        <p:nvSpPr>
          <p:cNvPr id="59" name="テキスト ボックス 58">
            <a:extLst>
              <a:ext uri="{FF2B5EF4-FFF2-40B4-BE49-F238E27FC236}">
                <a16:creationId xmlns:a16="http://schemas.microsoft.com/office/drawing/2014/main" id="{532DDE7A-CCB4-4890-8A66-4D53CEA71AB6}"/>
              </a:ext>
            </a:extLst>
          </p:cNvPr>
          <p:cNvSpPr txBox="1"/>
          <p:nvPr/>
        </p:nvSpPr>
        <p:spPr>
          <a:xfrm>
            <a:off x="5466340" y="4454788"/>
            <a:ext cx="3869970" cy="369332"/>
          </a:xfrm>
          <a:prstGeom prst="rect">
            <a:avLst/>
          </a:prstGeom>
          <a:noFill/>
        </p:spPr>
        <p:txBody>
          <a:bodyPr wrap="none" rtlCol="0">
            <a:spAutoFit/>
          </a:bodyPr>
          <a:lstStyle/>
          <a:p>
            <a:r>
              <a:rPr kumimoji="1" lang="ja-JP" altLang="en-US" dirty="0"/>
              <a:t>糖化工程全体では、様々な課題がある</a:t>
            </a:r>
          </a:p>
        </p:txBody>
      </p:sp>
      <p:sp>
        <p:nvSpPr>
          <p:cNvPr id="60" name="テキスト ボックス 59">
            <a:extLst>
              <a:ext uri="{FF2B5EF4-FFF2-40B4-BE49-F238E27FC236}">
                <a16:creationId xmlns:a16="http://schemas.microsoft.com/office/drawing/2014/main" id="{8C0AF795-DE25-4B1C-9480-883615772419}"/>
              </a:ext>
            </a:extLst>
          </p:cNvPr>
          <p:cNvSpPr txBox="1"/>
          <p:nvPr/>
        </p:nvSpPr>
        <p:spPr>
          <a:xfrm>
            <a:off x="5480117" y="4912255"/>
            <a:ext cx="5840060" cy="830997"/>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カクテル混合比率も、加水分解効率に影響</a:t>
            </a:r>
            <a:endParaRPr kumimoji="1" lang="en-US" altLang="ja-JP" sz="1600" dirty="0"/>
          </a:p>
          <a:p>
            <a:pPr marL="285750" indent="-285750">
              <a:buFont typeface="Wingdings" panose="05000000000000000000" pitchFamily="2" charset="2"/>
              <a:buChar char="Ø"/>
            </a:pPr>
            <a:r>
              <a:rPr kumimoji="1" lang="ja-JP" altLang="en-US" sz="1600" dirty="0"/>
              <a:t>前処理として、物理的・化学的処理を施す</a:t>
            </a:r>
            <a:endParaRPr kumimoji="1" lang="en-US" altLang="ja-JP" sz="1600" dirty="0"/>
          </a:p>
          <a:p>
            <a:pPr marL="285750" indent="-285750">
              <a:buFont typeface="Wingdings" panose="05000000000000000000" pitchFamily="2" charset="2"/>
              <a:buChar char="Ø"/>
            </a:pPr>
            <a:r>
              <a:rPr kumimoji="1" lang="ja-JP" altLang="en-US" sz="1600" dirty="0"/>
              <a:t>酵素濃度に対して反応速度が飽和すると、反応効率に限界が来る</a:t>
            </a:r>
          </a:p>
        </p:txBody>
      </p:sp>
      <p:sp>
        <p:nvSpPr>
          <p:cNvPr id="20" name="タイトル 1">
            <a:extLst>
              <a:ext uri="{FF2B5EF4-FFF2-40B4-BE49-F238E27FC236}">
                <a16:creationId xmlns:a16="http://schemas.microsoft.com/office/drawing/2014/main" id="{B8B26849-9961-4BDE-8163-3F233F790897}"/>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セルラーゼ製剤のための技術調査</a:t>
            </a:r>
          </a:p>
        </p:txBody>
      </p:sp>
      <p:sp>
        <p:nvSpPr>
          <p:cNvPr id="21" name="テキスト ボックス 20">
            <a:extLst>
              <a:ext uri="{FF2B5EF4-FFF2-40B4-BE49-F238E27FC236}">
                <a16:creationId xmlns:a16="http://schemas.microsoft.com/office/drawing/2014/main" id="{55F2CBC8-17D9-4DA5-B7A7-55CB51CA9059}"/>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13388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1011743"/>
            <a:ext cx="11170120" cy="575888"/>
          </a:xfrm>
        </p:spPr>
        <p:txBody>
          <a:bodyPr/>
          <a:lstStyle/>
          <a:p>
            <a:pPr marL="457200" indent="-457200">
              <a:buFont typeface="Wingdings" panose="05000000000000000000" pitchFamily="2" charset="2"/>
              <a:buChar char="n"/>
            </a:pPr>
            <a:r>
              <a:rPr lang="ja-JP" altLang="en-US" sz="2800" dirty="0">
                <a:solidFill>
                  <a:schemeClr val="accent1"/>
                </a:solidFill>
              </a:rPr>
              <a:t>多様な</a:t>
            </a:r>
            <a:r>
              <a:rPr kumimoji="1" lang="ja-JP" altLang="en-US" sz="2800" dirty="0">
                <a:solidFill>
                  <a:schemeClr val="accent1"/>
                </a:solidFill>
              </a:rPr>
              <a:t>目的達成のプロセスで、設計技術の適用可能性が予想される。</a:t>
            </a:r>
            <a:endParaRPr kumimoji="1" lang="en-US" altLang="ja-JP" sz="2800" dirty="0">
              <a:solidFill>
                <a:schemeClr val="accent1"/>
              </a:solidFill>
            </a:endParaRPr>
          </a:p>
          <a:p>
            <a:pPr marL="457200" indent="-457200">
              <a:buFont typeface="Wingdings" panose="05000000000000000000" pitchFamily="2" charset="2"/>
              <a:buChar char="n"/>
            </a:pPr>
            <a:r>
              <a:rPr lang="ja-JP" altLang="en-US" sz="2800" dirty="0">
                <a:solidFill>
                  <a:schemeClr val="accent1"/>
                </a:solidFill>
              </a:rPr>
              <a:t>一方、設計技術単体では到達できない「何か」があり、それを探りたい。</a:t>
            </a:r>
            <a:endParaRPr kumimoji="1" lang="en-US" altLang="ja-JP" dirty="0"/>
          </a:p>
        </p:txBody>
      </p:sp>
      <p:grpSp>
        <p:nvGrpSpPr>
          <p:cNvPr id="20" name="グループ化 19">
            <a:extLst>
              <a:ext uri="{FF2B5EF4-FFF2-40B4-BE49-F238E27FC236}">
                <a16:creationId xmlns:a16="http://schemas.microsoft.com/office/drawing/2014/main" id="{EFFACE7B-46B8-48AF-8CE1-7B439EA8B407}"/>
              </a:ext>
            </a:extLst>
          </p:cNvPr>
          <p:cNvGrpSpPr/>
          <p:nvPr/>
        </p:nvGrpSpPr>
        <p:grpSpPr>
          <a:xfrm>
            <a:off x="5529180" y="2867211"/>
            <a:ext cx="6478601" cy="2744353"/>
            <a:chOff x="5426061" y="3105919"/>
            <a:chExt cx="6478601" cy="2744353"/>
          </a:xfrm>
        </p:grpSpPr>
        <p:sp>
          <p:nvSpPr>
            <p:cNvPr id="21" name="テキスト ボックス 20">
              <a:extLst>
                <a:ext uri="{FF2B5EF4-FFF2-40B4-BE49-F238E27FC236}">
                  <a16:creationId xmlns:a16="http://schemas.microsoft.com/office/drawing/2014/main" id="{20EB4791-2639-416E-8785-6606D2DE7EED}"/>
                </a:ext>
              </a:extLst>
            </p:cNvPr>
            <p:cNvSpPr txBox="1"/>
            <p:nvPr/>
          </p:nvSpPr>
          <p:spPr>
            <a:xfrm>
              <a:off x="5574463" y="4342035"/>
              <a:ext cx="678423" cy="1426939"/>
            </a:xfrm>
            <a:prstGeom prst="rect">
              <a:avLst/>
            </a:prstGeom>
            <a:solidFill>
              <a:schemeClr val="bg1">
                <a:lumMod val="95000"/>
              </a:schemeClr>
            </a:solidFill>
            <a:ln w="9525">
              <a:noFill/>
              <a:prstDash val="dash"/>
            </a:ln>
          </p:spPr>
          <p:txBody>
            <a:bodyPr wrap="square" rtlCol="0">
              <a:noAutofit/>
            </a:bodyPr>
            <a:lstStyle/>
            <a:p>
              <a:pPr algn="ctr"/>
              <a:endParaRPr lang="zh-TW" altLang="en-US" sz="600" dirty="0"/>
            </a:p>
          </p:txBody>
        </p:sp>
        <p:sp>
          <p:nvSpPr>
            <p:cNvPr id="22" name="角丸四角形 17">
              <a:extLst>
                <a:ext uri="{FF2B5EF4-FFF2-40B4-BE49-F238E27FC236}">
                  <a16:creationId xmlns:a16="http://schemas.microsoft.com/office/drawing/2014/main" id="{C18BE48E-5AE2-4E13-9DB4-234110AE6DB3}"/>
                </a:ext>
              </a:extLst>
            </p:cNvPr>
            <p:cNvSpPr/>
            <p:nvPr/>
          </p:nvSpPr>
          <p:spPr>
            <a:xfrm>
              <a:off x="7642981" y="4855338"/>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細胞設計</a:t>
              </a:r>
              <a:endParaRPr kumimoji="1" lang="en-US" altLang="ja-JP" sz="700" dirty="0">
                <a:solidFill>
                  <a:schemeClr val="tx1"/>
                </a:solidFill>
              </a:endParaRPr>
            </a:p>
          </p:txBody>
        </p:sp>
        <p:sp>
          <p:nvSpPr>
            <p:cNvPr id="23" name="角丸四角形 17">
              <a:extLst>
                <a:ext uri="{FF2B5EF4-FFF2-40B4-BE49-F238E27FC236}">
                  <a16:creationId xmlns:a16="http://schemas.microsoft.com/office/drawing/2014/main" id="{95A78853-8D3D-42E9-B446-2D865F0808C4}"/>
                </a:ext>
              </a:extLst>
            </p:cNvPr>
            <p:cNvSpPr/>
            <p:nvPr/>
          </p:nvSpPr>
          <p:spPr>
            <a:xfrm>
              <a:off x="8843060" y="4857535"/>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細胞培養</a:t>
              </a:r>
              <a:endParaRPr kumimoji="1" lang="en-US" altLang="ja-JP" sz="700" dirty="0">
                <a:solidFill>
                  <a:schemeClr val="tx1"/>
                </a:solidFill>
              </a:endParaRPr>
            </a:p>
            <a:p>
              <a:pPr algn="ctr"/>
              <a:r>
                <a:rPr kumimoji="1" lang="ja-JP" altLang="en-US" sz="700" dirty="0">
                  <a:solidFill>
                    <a:schemeClr val="tx1"/>
                  </a:solidFill>
                </a:rPr>
                <a:t>発酵</a:t>
              </a:r>
              <a:endParaRPr kumimoji="1" lang="en-US" altLang="ja-JP" sz="700" dirty="0">
                <a:solidFill>
                  <a:schemeClr val="tx1"/>
                </a:solidFill>
              </a:endParaRPr>
            </a:p>
          </p:txBody>
        </p:sp>
        <p:sp>
          <p:nvSpPr>
            <p:cNvPr id="24" name="角丸四角形 17">
              <a:extLst>
                <a:ext uri="{FF2B5EF4-FFF2-40B4-BE49-F238E27FC236}">
                  <a16:creationId xmlns:a16="http://schemas.microsoft.com/office/drawing/2014/main" id="{9E4D3687-C45E-4353-BD61-92699F2BFFE0}"/>
                </a:ext>
              </a:extLst>
            </p:cNvPr>
            <p:cNvSpPr/>
            <p:nvPr/>
          </p:nvSpPr>
          <p:spPr>
            <a:xfrm>
              <a:off x="10074532" y="4855340"/>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化学品中間体の製造</a:t>
              </a:r>
              <a:endParaRPr kumimoji="1" lang="en-US" altLang="ja-JP" sz="700" dirty="0">
                <a:solidFill>
                  <a:schemeClr val="tx1"/>
                </a:solidFill>
              </a:endParaRPr>
            </a:p>
          </p:txBody>
        </p:sp>
        <p:sp>
          <p:nvSpPr>
            <p:cNvPr id="25" name="角丸四角形 17">
              <a:extLst>
                <a:ext uri="{FF2B5EF4-FFF2-40B4-BE49-F238E27FC236}">
                  <a16:creationId xmlns:a16="http://schemas.microsoft.com/office/drawing/2014/main" id="{40E99CF6-B6EC-4172-B7F3-B7FF00EBCAA6}"/>
                </a:ext>
              </a:extLst>
            </p:cNvPr>
            <p:cNvSpPr/>
            <p:nvPr/>
          </p:nvSpPr>
          <p:spPr>
            <a:xfrm>
              <a:off x="11305251" y="4856606"/>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機能性製品の製造</a:t>
              </a:r>
              <a:endParaRPr kumimoji="1" lang="en-US" altLang="ja-JP" sz="700" dirty="0">
                <a:solidFill>
                  <a:schemeClr val="tx1"/>
                </a:solidFill>
              </a:endParaRPr>
            </a:p>
          </p:txBody>
        </p:sp>
        <p:sp>
          <p:nvSpPr>
            <p:cNvPr id="26" name="角丸四角形 17">
              <a:extLst>
                <a:ext uri="{FF2B5EF4-FFF2-40B4-BE49-F238E27FC236}">
                  <a16:creationId xmlns:a16="http://schemas.microsoft.com/office/drawing/2014/main" id="{73331E0B-687A-47B1-950E-3391AFF471E6}"/>
                </a:ext>
              </a:extLst>
            </p:cNvPr>
            <p:cNvSpPr/>
            <p:nvPr/>
          </p:nvSpPr>
          <p:spPr>
            <a:xfrm>
              <a:off x="6428567" y="4855337"/>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分子設計</a:t>
              </a:r>
              <a:endParaRPr kumimoji="1" lang="en-US" altLang="ja-JP" sz="700" dirty="0">
                <a:solidFill>
                  <a:schemeClr val="tx1"/>
                </a:solidFill>
              </a:endParaRPr>
            </a:p>
          </p:txBody>
        </p:sp>
        <p:cxnSp>
          <p:nvCxnSpPr>
            <p:cNvPr id="27" name="直線矢印コネクタ 26">
              <a:extLst>
                <a:ext uri="{FF2B5EF4-FFF2-40B4-BE49-F238E27FC236}">
                  <a16:creationId xmlns:a16="http://schemas.microsoft.com/office/drawing/2014/main" id="{CE2E80EE-FC28-4E4A-B6E7-14A6E50E3E88}"/>
                </a:ext>
              </a:extLst>
            </p:cNvPr>
            <p:cNvCxnSpPr>
              <a:cxnSpLocks/>
              <a:stCxn id="26" idx="3"/>
              <a:endCxn id="53" idx="2"/>
            </p:cNvCxnSpPr>
            <p:nvPr/>
          </p:nvCxnSpPr>
          <p:spPr>
            <a:xfrm flipV="1">
              <a:off x="7027978" y="5054663"/>
              <a:ext cx="181213" cy="122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27588DFC-9FCA-499A-A29B-7CA7B7CD97E2}"/>
                </a:ext>
              </a:extLst>
            </p:cNvPr>
            <p:cNvCxnSpPr>
              <a:cxnSpLocks/>
              <a:stCxn id="22" idx="3"/>
            </p:cNvCxnSpPr>
            <p:nvPr/>
          </p:nvCxnSpPr>
          <p:spPr>
            <a:xfrm flipV="1">
              <a:off x="8242392" y="5048278"/>
              <a:ext cx="172400" cy="760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3EA438FF-A458-4252-AAC8-D62917243F12}"/>
                </a:ext>
              </a:extLst>
            </p:cNvPr>
            <p:cNvCxnSpPr>
              <a:cxnSpLocks/>
              <a:stCxn id="23" idx="3"/>
            </p:cNvCxnSpPr>
            <p:nvPr/>
          </p:nvCxnSpPr>
          <p:spPr>
            <a:xfrm>
              <a:off x="9442471" y="5058081"/>
              <a:ext cx="16712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BE66F75-994C-4BC4-A119-0B4E535C40CB}"/>
                </a:ext>
              </a:extLst>
            </p:cNvPr>
            <p:cNvCxnSpPr>
              <a:cxnSpLocks/>
              <a:stCxn id="24" idx="3"/>
              <a:endCxn id="62" idx="2"/>
            </p:cNvCxnSpPr>
            <p:nvPr/>
          </p:nvCxnSpPr>
          <p:spPr>
            <a:xfrm>
              <a:off x="10673943" y="5055886"/>
              <a:ext cx="18043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角丸四角形 17">
              <a:extLst>
                <a:ext uri="{FF2B5EF4-FFF2-40B4-BE49-F238E27FC236}">
                  <a16:creationId xmlns:a16="http://schemas.microsoft.com/office/drawing/2014/main" id="{3BC7B2D0-F730-4E60-8AEF-644C8902EFA4}"/>
                </a:ext>
              </a:extLst>
            </p:cNvPr>
            <p:cNvSpPr/>
            <p:nvPr/>
          </p:nvSpPr>
          <p:spPr>
            <a:xfrm>
              <a:off x="7909694" y="3331332"/>
              <a:ext cx="599411" cy="401091"/>
            </a:xfrm>
            <a:prstGeom prst="roundRect">
              <a:avLst/>
            </a:prstGeom>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700" dirty="0">
                  <a:solidFill>
                    <a:schemeClr val="tx1"/>
                  </a:solidFill>
                </a:rPr>
                <a:t>バイオマス前処理</a:t>
              </a:r>
              <a:endParaRPr kumimoji="1" lang="en-US" altLang="ja-JP" sz="700" dirty="0">
                <a:solidFill>
                  <a:schemeClr val="tx1"/>
                </a:solidFill>
              </a:endParaRPr>
            </a:p>
          </p:txBody>
        </p:sp>
        <p:cxnSp>
          <p:nvCxnSpPr>
            <p:cNvPr id="34" name="直線矢印コネクタ 33">
              <a:extLst>
                <a:ext uri="{FF2B5EF4-FFF2-40B4-BE49-F238E27FC236}">
                  <a16:creationId xmlns:a16="http://schemas.microsoft.com/office/drawing/2014/main" id="{23F1A896-EDCF-4940-8FD6-D1FEF0D0B764}"/>
                </a:ext>
              </a:extLst>
            </p:cNvPr>
            <p:cNvCxnSpPr>
              <a:cxnSpLocks/>
              <a:stCxn id="41" idx="3"/>
              <a:endCxn id="32" idx="1"/>
            </p:cNvCxnSpPr>
            <p:nvPr/>
          </p:nvCxnSpPr>
          <p:spPr>
            <a:xfrm>
              <a:off x="7727062" y="3529788"/>
              <a:ext cx="182632" cy="209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円/楕円 23">
              <a:extLst>
                <a:ext uri="{FF2B5EF4-FFF2-40B4-BE49-F238E27FC236}">
                  <a16:creationId xmlns:a16="http://schemas.microsoft.com/office/drawing/2014/main" id="{A806333B-77E4-442F-B72F-809146C8114D}"/>
                </a:ext>
              </a:extLst>
            </p:cNvPr>
            <p:cNvSpPr/>
            <p:nvPr/>
          </p:nvSpPr>
          <p:spPr>
            <a:xfrm>
              <a:off x="8685339" y="3377262"/>
              <a:ext cx="311426" cy="307467"/>
            </a:xfrm>
            <a:prstGeom prst="ellipse">
              <a:avLst/>
            </a:prstGeom>
            <a:ln/>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700" dirty="0">
                  <a:solidFill>
                    <a:schemeClr val="tx1"/>
                  </a:solidFill>
                </a:rPr>
                <a:t>前処理済</a:t>
              </a:r>
              <a:endParaRPr kumimoji="1" lang="en-US" altLang="ja-JP" sz="700" dirty="0">
                <a:solidFill>
                  <a:schemeClr val="tx1"/>
                </a:solidFill>
              </a:endParaRPr>
            </a:p>
            <a:p>
              <a:pPr algn="ctr"/>
              <a:r>
                <a:rPr kumimoji="1" lang="ja-JP" altLang="en-US" sz="700" dirty="0">
                  <a:solidFill>
                    <a:schemeClr val="tx1"/>
                  </a:solidFill>
                </a:rPr>
                <a:t>バイオマス</a:t>
              </a:r>
              <a:endParaRPr kumimoji="1" lang="en-US" altLang="ja-JP" sz="700" dirty="0">
                <a:solidFill>
                  <a:schemeClr val="tx1"/>
                </a:solidFill>
              </a:endParaRPr>
            </a:p>
          </p:txBody>
        </p:sp>
        <p:cxnSp>
          <p:nvCxnSpPr>
            <p:cNvPr id="38" name="直線矢印コネクタ 37">
              <a:extLst>
                <a:ext uri="{FF2B5EF4-FFF2-40B4-BE49-F238E27FC236}">
                  <a16:creationId xmlns:a16="http://schemas.microsoft.com/office/drawing/2014/main" id="{9F6F7F36-A5E0-4ED5-B432-85B78165540D}"/>
                </a:ext>
              </a:extLst>
            </p:cNvPr>
            <p:cNvCxnSpPr>
              <a:cxnSpLocks/>
              <a:stCxn id="32" idx="3"/>
              <a:endCxn id="35" idx="2"/>
            </p:cNvCxnSpPr>
            <p:nvPr/>
          </p:nvCxnSpPr>
          <p:spPr>
            <a:xfrm flipV="1">
              <a:off x="8509105" y="3530996"/>
              <a:ext cx="176234" cy="88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87B0B4F1-867D-4F85-9A94-A1AB9BF1560F}"/>
                </a:ext>
              </a:extLst>
            </p:cNvPr>
            <p:cNvSpPr txBox="1"/>
            <p:nvPr/>
          </p:nvSpPr>
          <p:spPr>
            <a:xfrm>
              <a:off x="5549284" y="3105919"/>
              <a:ext cx="2177778" cy="847738"/>
            </a:xfrm>
            <a:prstGeom prst="rect">
              <a:avLst/>
            </a:prstGeom>
            <a:solidFill>
              <a:schemeClr val="bg1">
                <a:lumMod val="95000"/>
              </a:schemeClr>
            </a:solidFill>
            <a:ln w="9525">
              <a:noFill/>
              <a:prstDash val="dash"/>
            </a:ln>
          </p:spPr>
          <p:txBody>
            <a:bodyPr wrap="square" rtlCol="0">
              <a:noAutofit/>
            </a:bodyPr>
            <a:lstStyle/>
            <a:p>
              <a:pPr algn="ctr"/>
              <a:r>
                <a:rPr lang="ja-JP" altLang="en-US" sz="800" dirty="0"/>
                <a:t>バイオマス原料</a:t>
              </a:r>
              <a:endParaRPr lang="en-US" altLang="ja-JP" sz="800" dirty="0"/>
            </a:p>
            <a:p>
              <a:endParaRPr lang="en-US" altLang="ja-JP" sz="700" dirty="0">
                <a:solidFill>
                  <a:schemeClr val="tx2">
                    <a:lumMod val="60000"/>
                    <a:lumOff val="40000"/>
                  </a:schemeClr>
                </a:solidFill>
              </a:endParaRPr>
            </a:p>
          </p:txBody>
        </p:sp>
        <p:sp>
          <p:nvSpPr>
            <p:cNvPr id="43" name="テキスト ボックス 42">
              <a:extLst>
                <a:ext uri="{FF2B5EF4-FFF2-40B4-BE49-F238E27FC236}">
                  <a16:creationId xmlns:a16="http://schemas.microsoft.com/office/drawing/2014/main" id="{21218242-B4B0-44CE-A943-CC020F4419F5}"/>
                </a:ext>
              </a:extLst>
            </p:cNvPr>
            <p:cNvSpPr txBox="1"/>
            <p:nvPr/>
          </p:nvSpPr>
          <p:spPr>
            <a:xfrm>
              <a:off x="7224090" y="4271569"/>
              <a:ext cx="1437193" cy="415177"/>
            </a:xfrm>
            <a:prstGeom prst="rect">
              <a:avLst/>
            </a:prstGeom>
            <a:solidFill>
              <a:schemeClr val="bg1">
                <a:lumMod val="95000"/>
              </a:schemeClr>
            </a:solidFill>
            <a:ln w="9525">
              <a:noFill/>
              <a:prstDash val="dash"/>
            </a:ln>
          </p:spPr>
          <p:txBody>
            <a:bodyPr wrap="square" rtlCol="0">
              <a:noAutofit/>
            </a:bodyPr>
            <a:lstStyle/>
            <a:p>
              <a:pPr algn="ctr"/>
              <a:r>
                <a:rPr lang="ja-JP" altLang="en-US" sz="700" dirty="0"/>
                <a:t>細胞</a:t>
              </a:r>
              <a:endParaRPr lang="en-US" altLang="ja-JP" sz="700" dirty="0"/>
            </a:p>
            <a:p>
              <a:pPr algn="ctr"/>
              <a:r>
                <a:rPr lang="ja-JP" altLang="en-US" sz="600" dirty="0"/>
                <a:t>藻類</a:t>
              </a:r>
              <a:r>
                <a:rPr lang="en-US" altLang="ja-JP" sz="600" dirty="0"/>
                <a:t>, </a:t>
              </a:r>
              <a:r>
                <a:rPr lang="ja-JP" altLang="en-US" sz="600" dirty="0"/>
                <a:t>酵母</a:t>
              </a:r>
              <a:r>
                <a:rPr lang="en-US" altLang="ja-JP" sz="600" dirty="0"/>
                <a:t>, </a:t>
              </a:r>
              <a:r>
                <a:rPr lang="ja-JP" altLang="en-US" sz="600" dirty="0"/>
                <a:t>動物細胞</a:t>
              </a:r>
              <a:endParaRPr lang="zh-TW" altLang="en-US" sz="600" dirty="0"/>
            </a:p>
            <a:p>
              <a:pPr algn="ctr"/>
              <a:r>
                <a:rPr lang="en-US" altLang="ja-JP" sz="600" dirty="0" err="1"/>
                <a:t>iPS</a:t>
              </a:r>
              <a:r>
                <a:rPr lang="ja-JP" altLang="en-US" sz="600" dirty="0"/>
                <a:t>細胞</a:t>
              </a:r>
              <a:r>
                <a:rPr lang="en-US" altLang="zh-TW" sz="600" dirty="0"/>
                <a:t>, </a:t>
              </a:r>
              <a:r>
                <a:rPr lang="ja-JP" altLang="en-US" sz="600" dirty="0"/>
                <a:t>大腸菌</a:t>
              </a:r>
              <a:endParaRPr lang="zh-TW" altLang="en-US" sz="600" dirty="0"/>
            </a:p>
          </p:txBody>
        </p:sp>
        <p:sp>
          <p:nvSpPr>
            <p:cNvPr id="45" name="円/楕円 10">
              <a:extLst>
                <a:ext uri="{FF2B5EF4-FFF2-40B4-BE49-F238E27FC236}">
                  <a16:creationId xmlns:a16="http://schemas.microsoft.com/office/drawing/2014/main" id="{EC3F8091-998A-417D-9869-FF5AB08BAE62}"/>
                </a:ext>
              </a:extLst>
            </p:cNvPr>
            <p:cNvSpPr/>
            <p:nvPr/>
          </p:nvSpPr>
          <p:spPr>
            <a:xfrm>
              <a:off x="8416690" y="4792910"/>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細胞</a:t>
              </a:r>
            </a:p>
          </p:txBody>
        </p:sp>
        <p:sp>
          <p:nvSpPr>
            <p:cNvPr id="47" name="円/楕円 10">
              <a:extLst>
                <a:ext uri="{FF2B5EF4-FFF2-40B4-BE49-F238E27FC236}">
                  <a16:creationId xmlns:a16="http://schemas.microsoft.com/office/drawing/2014/main" id="{71E795DA-2C5E-4ECB-81B6-84CA35AA8533}"/>
                </a:ext>
              </a:extLst>
            </p:cNvPr>
            <p:cNvSpPr/>
            <p:nvPr/>
          </p:nvSpPr>
          <p:spPr>
            <a:xfrm>
              <a:off x="8416176" y="5092048"/>
              <a:ext cx="257850" cy="255368"/>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kumimoji="1" lang="ja-JP" altLang="en-US" sz="700" dirty="0">
                  <a:solidFill>
                    <a:schemeClr val="tx1"/>
                  </a:solidFill>
                </a:rPr>
                <a:t>培地</a:t>
              </a:r>
            </a:p>
          </p:txBody>
        </p:sp>
        <p:pic>
          <p:nvPicPr>
            <p:cNvPr id="48" name="コンテンツ プレースホルダー 8" descr="もみの木">
              <a:extLst>
                <a:ext uri="{FF2B5EF4-FFF2-40B4-BE49-F238E27FC236}">
                  <a16:creationId xmlns:a16="http://schemas.microsoft.com/office/drawing/2014/main" id="{24453807-989D-4E5C-9606-AE96A503A7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8450" y="3403231"/>
              <a:ext cx="252000" cy="252000"/>
            </a:xfrm>
            <a:prstGeom prst="rect">
              <a:avLst/>
            </a:prstGeom>
          </p:spPr>
        </p:pic>
        <p:pic>
          <p:nvPicPr>
            <p:cNvPr id="49" name="グラフィックス 48" descr="落葉樹">
              <a:extLst>
                <a:ext uri="{FF2B5EF4-FFF2-40B4-BE49-F238E27FC236}">
                  <a16:creationId xmlns:a16="http://schemas.microsoft.com/office/drawing/2014/main" id="{0966E055-83DF-4167-9A1B-74187DEEFD4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513" y="3397220"/>
              <a:ext cx="252000" cy="252000"/>
            </a:xfrm>
            <a:prstGeom prst="rect">
              <a:avLst/>
            </a:prstGeom>
          </p:spPr>
        </p:pic>
        <p:pic>
          <p:nvPicPr>
            <p:cNvPr id="50" name="グラフィックス 49" descr="トウモロコシ">
              <a:extLst>
                <a:ext uri="{FF2B5EF4-FFF2-40B4-BE49-F238E27FC236}">
                  <a16:creationId xmlns:a16="http://schemas.microsoft.com/office/drawing/2014/main" id="{EDD59113-3DCD-410B-AE41-5EFCDFE63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4859" y="3418263"/>
              <a:ext cx="252000" cy="252000"/>
            </a:xfrm>
            <a:prstGeom prst="rect">
              <a:avLst/>
            </a:prstGeom>
          </p:spPr>
        </p:pic>
        <p:pic>
          <p:nvPicPr>
            <p:cNvPr id="51" name="グラフィックス 50" descr="海藻 単色塗りつぶし">
              <a:extLst>
                <a:ext uri="{FF2B5EF4-FFF2-40B4-BE49-F238E27FC236}">
                  <a16:creationId xmlns:a16="http://schemas.microsoft.com/office/drawing/2014/main" id="{AD6243F5-B70A-44F1-AD09-9D47B9BB99E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78891" y="3421632"/>
              <a:ext cx="288000" cy="288000"/>
            </a:xfrm>
            <a:prstGeom prst="rect">
              <a:avLst/>
            </a:prstGeom>
          </p:spPr>
        </p:pic>
        <p:cxnSp>
          <p:nvCxnSpPr>
            <p:cNvPr id="52" name="直線矢印コネクタ 51">
              <a:extLst>
                <a:ext uri="{FF2B5EF4-FFF2-40B4-BE49-F238E27FC236}">
                  <a16:creationId xmlns:a16="http://schemas.microsoft.com/office/drawing/2014/main" id="{BA0E808F-DA1C-44AE-A0CC-F50A86E6E74C}"/>
                </a:ext>
              </a:extLst>
            </p:cNvPr>
            <p:cNvCxnSpPr>
              <a:cxnSpLocks/>
              <a:endCxn id="23" idx="1"/>
            </p:cNvCxnSpPr>
            <p:nvPr/>
          </p:nvCxnSpPr>
          <p:spPr>
            <a:xfrm>
              <a:off x="8660502" y="5058081"/>
              <a:ext cx="182558"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円/楕円 10">
              <a:extLst>
                <a:ext uri="{FF2B5EF4-FFF2-40B4-BE49-F238E27FC236}">
                  <a16:creationId xmlns:a16="http://schemas.microsoft.com/office/drawing/2014/main" id="{058D55C7-4302-420C-B0EB-6EC3CFEDD88A}"/>
                </a:ext>
              </a:extLst>
            </p:cNvPr>
            <p:cNvSpPr/>
            <p:nvPr/>
          </p:nvSpPr>
          <p:spPr>
            <a:xfrm>
              <a:off x="7209191" y="4926979"/>
              <a:ext cx="257850" cy="255368"/>
            </a:xfrm>
            <a:prstGeom prst="ellipse">
              <a:avLst/>
            </a:prstGeom>
            <a:ln/>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sz="700" dirty="0">
                  <a:solidFill>
                    <a:schemeClr val="tx1"/>
                  </a:solidFill>
                </a:rPr>
                <a:t>分子</a:t>
              </a:r>
              <a:endParaRPr kumimoji="1" lang="en-US" altLang="ja-JP" sz="700" dirty="0">
                <a:solidFill>
                  <a:schemeClr val="tx1"/>
                </a:solidFill>
              </a:endParaRPr>
            </a:p>
            <a:p>
              <a:pPr algn="ctr"/>
              <a:r>
                <a:rPr kumimoji="1" lang="ja-JP" altLang="en-US" sz="700" dirty="0">
                  <a:solidFill>
                    <a:schemeClr val="tx1"/>
                  </a:solidFill>
                </a:rPr>
                <a:t>情報</a:t>
              </a:r>
            </a:p>
          </p:txBody>
        </p:sp>
        <p:cxnSp>
          <p:nvCxnSpPr>
            <p:cNvPr id="57" name="直線矢印コネクタ 56">
              <a:extLst>
                <a:ext uri="{FF2B5EF4-FFF2-40B4-BE49-F238E27FC236}">
                  <a16:creationId xmlns:a16="http://schemas.microsoft.com/office/drawing/2014/main" id="{C78F205A-5027-415F-9BEE-F001B85C1222}"/>
                </a:ext>
              </a:extLst>
            </p:cNvPr>
            <p:cNvCxnSpPr>
              <a:cxnSpLocks/>
              <a:stCxn id="53" idx="6"/>
              <a:endCxn id="22" idx="1"/>
            </p:cNvCxnSpPr>
            <p:nvPr/>
          </p:nvCxnSpPr>
          <p:spPr>
            <a:xfrm>
              <a:off x="7467041" y="5054663"/>
              <a:ext cx="175940" cy="122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CDAC0170-39E3-44A4-8726-29218885E6A0}"/>
                </a:ext>
              </a:extLst>
            </p:cNvPr>
            <p:cNvGrpSpPr/>
            <p:nvPr/>
          </p:nvGrpSpPr>
          <p:grpSpPr>
            <a:xfrm>
              <a:off x="9628892" y="4787141"/>
              <a:ext cx="272263" cy="589216"/>
              <a:chOff x="4476266" y="4259239"/>
              <a:chExt cx="272263" cy="589216"/>
            </a:xfrm>
          </p:grpSpPr>
          <p:sp>
            <p:nvSpPr>
              <p:cNvPr id="75" name="円/楕円 23">
                <a:extLst>
                  <a:ext uri="{FF2B5EF4-FFF2-40B4-BE49-F238E27FC236}">
                    <a16:creationId xmlns:a16="http://schemas.microsoft.com/office/drawing/2014/main" id="{9843DB65-6967-436A-ABB5-75801FF43EF3}"/>
                  </a:ext>
                </a:extLst>
              </p:cNvPr>
              <p:cNvSpPr/>
              <p:nvPr/>
            </p:nvSpPr>
            <p:spPr>
              <a:xfrm>
                <a:off x="4476266" y="4579654"/>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sp>
            <p:nvSpPr>
              <p:cNvPr id="76" name="円/楕円 41">
                <a:extLst>
                  <a:ext uri="{FF2B5EF4-FFF2-40B4-BE49-F238E27FC236}">
                    <a16:creationId xmlns:a16="http://schemas.microsoft.com/office/drawing/2014/main" id="{3B041ABC-EEA7-4308-BD5A-E22F754E60E7}"/>
                  </a:ext>
                </a:extLst>
              </p:cNvPr>
              <p:cNvSpPr/>
              <p:nvPr/>
            </p:nvSpPr>
            <p:spPr>
              <a:xfrm>
                <a:off x="4487496" y="4259239"/>
                <a:ext cx="257850" cy="255368"/>
              </a:xfrm>
              <a:prstGeom prst="ellipse">
                <a:avLst/>
              </a:prstGeom>
              <a:ln/>
            </p:spPr>
            <p:style>
              <a:lnRef idx="1">
                <a:schemeClr val="accent3"/>
              </a:lnRef>
              <a:fillRef idx="3">
                <a:schemeClr val="accent3"/>
              </a:fillRef>
              <a:effectRef idx="2">
                <a:schemeClr val="accent3"/>
              </a:effectRef>
              <a:fontRef idx="minor">
                <a:schemeClr val="lt1"/>
              </a:fontRef>
            </p:style>
            <p:txBody>
              <a:bodyPr wrap="none" rtlCol="0" anchor="ctr"/>
              <a:lstStyle/>
              <a:p>
                <a:pPr algn="ctr"/>
                <a:r>
                  <a:rPr kumimoji="1" lang="ja-JP" altLang="en-US" sz="700" dirty="0">
                    <a:solidFill>
                      <a:schemeClr val="tx1"/>
                    </a:solidFill>
                  </a:rPr>
                  <a:t>酵素</a:t>
                </a:r>
                <a:endParaRPr kumimoji="1" lang="ja-JP" altLang="en-US" sz="200" dirty="0">
                  <a:solidFill>
                    <a:schemeClr val="tx1"/>
                  </a:solidFill>
                </a:endParaRPr>
              </a:p>
            </p:txBody>
          </p:sp>
        </p:grpSp>
        <p:cxnSp>
          <p:nvCxnSpPr>
            <p:cNvPr id="61" name="直線矢印コネクタ 60">
              <a:extLst>
                <a:ext uri="{FF2B5EF4-FFF2-40B4-BE49-F238E27FC236}">
                  <a16:creationId xmlns:a16="http://schemas.microsoft.com/office/drawing/2014/main" id="{D960A9E2-0C2B-465A-914A-DF843DA5DACA}"/>
                </a:ext>
              </a:extLst>
            </p:cNvPr>
            <p:cNvCxnSpPr>
              <a:cxnSpLocks/>
              <a:endCxn id="24" idx="1"/>
            </p:cNvCxnSpPr>
            <p:nvPr/>
          </p:nvCxnSpPr>
          <p:spPr>
            <a:xfrm flipV="1">
              <a:off x="9964635" y="5055886"/>
              <a:ext cx="109897" cy="377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円/楕円 23">
              <a:extLst>
                <a:ext uri="{FF2B5EF4-FFF2-40B4-BE49-F238E27FC236}">
                  <a16:creationId xmlns:a16="http://schemas.microsoft.com/office/drawing/2014/main" id="{4B4F922B-3ED3-4BF5-8B04-E7151547F657}"/>
                </a:ext>
              </a:extLst>
            </p:cNvPr>
            <p:cNvSpPr/>
            <p:nvPr/>
          </p:nvSpPr>
          <p:spPr>
            <a:xfrm>
              <a:off x="10854376" y="4921485"/>
              <a:ext cx="272263" cy="268801"/>
            </a:xfrm>
            <a:prstGeom prst="ellipse">
              <a:avLst/>
            </a:prstGeom>
            <a:ln/>
          </p:spPr>
          <p:style>
            <a:lnRef idx="1">
              <a:schemeClr val="accent2"/>
            </a:lnRef>
            <a:fillRef idx="3">
              <a:schemeClr val="accent2"/>
            </a:fillRef>
            <a:effectRef idx="2">
              <a:schemeClr val="accent2"/>
            </a:effectRef>
            <a:fontRef idx="minor">
              <a:schemeClr val="lt1"/>
            </a:fontRef>
          </p:style>
          <p:txBody>
            <a:bodyPr wrap="none" rtlCol="0" anchor="ctr"/>
            <a:lstStyle/>
            <a:p>
              <a:pPr algn="ctr"/>
              <a:r>
                <a:rPr lang="ja-JP" altLang="en-US" sz="700" dirty="0">
                  <a:solidFill>
                    <a:schemeClr val="tx1"/>
                  </a:solidFill>
                </a:rPr>
                <a:t>バイオ</a:t>
              </a:r>
              <a:endParaRPr lang="en-US" altLang="ja-JP" sz="700" dirty="0">
                <a:solidFill>
                  <a:schemeClr val="tx1"/>
                </a:solidFill>
              </a:endParaRPr>
            </a:p>
            <a:p>
              <a:pPr algn="ctr"/>
              <a:r>
                <a:rPr kumimoji="1" lang="ja-JP" altLang="en-US" sz="700" dirty="0">
                  <a:solidFill>
                    <a:schemeClr val="tx1"/>
                  </a:solidFill>
                </a:rPr>
                <a:t>マテリアル</a:t>
              </a:r>
              <a:endParaRPr kumimoji="1" lang="en-US" altLang="ja-JP" sz="700" dirty="0">
                <a:solidFill>
                  <a:schemeClr val="tx1"/>
                </a:solidFill>
              </a:endParaRPr>
            </a:p>
          </p:txBody>
        </p:sp>
        <p:cxnSp>
          <p:nvCxnSpPr>
            <p:cNvPr id="63" name="直線矢印コネクタ 62">
              <a:extLst>
                <a:ext uri="{FF2B5EF4-FFF2-40B4-BE49-F238E27FC236}">
                  <a16:creationId xmlns:a16="http://schemas.microsoft.com/office/drawing/2014/main" id="{08396E06-C364-42B1-BFEB-A78C7D283955}"/>
                </a:ext>
              </a:extLst>
            </p:cNvPr>
            <p:cNvCxnSpPr>
              <a:cxnSpLocks/>
              <a:stCxn id="62" idx="6"/>
              <a:endCxn id="25" idx="1"/>
            </p:cNvCxnSpPr>
            <p:nvPr/>
          </p:nvCxnSpPr>
          <p:spPr>
            <a:xfrm>
              <a:off x="11126639" y="5055886"/>
              <a:ext cx="178612" cy="12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AA8FAAF7-AF25-40F3-93C7-1B0E05328BBB}"/>
                </a:ext>
              </a:extLst>
            </p:cNvPr>
            <p:cNvCxnSpPr>
              <a:cxnSpLocks/>
              <a:stCxn id="35" idx="6"/>
              <a:endCxn id="24" idx="0"/>
            </p:cNvCxnSpPr>
            <p:nvPr/>
          </p:nvCxnSpPr>
          <p:spPr>
            <a:xfrm>
              <a:off x="8996765" y="3530996"/>
              <a:ext cx="1377473" cy="1324344"/>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CBB1D476-BA7C-4AA4-A53C-B249A9E6BB7B}"/>
                </a:ext>
              </a:extLst>
            </p:cNvPr>
            <p:cNvCxnSpPr>
              <a:cxnSpLocks/>
              <a:stCxn id="35" idx="4"/>
              <a:endCxn id="23" idx="0"/>
            </p:cNvCxnSpPr>
            <p:nvPr/>
          </p:nvCxnSpPr>
          <p:spPr>
            <a:xfrm rot="16200000" flipH="1">
              <a:off x="8405506" y="4120275"/>
              <a:ext cx="1172806" cy="301714"/>
            </a:xfrm>
            <a:prstGeom prst="bentConnector3">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09224E74-C481-4171-AF51-0E523D433190}"/>
                </a:ext>
              </a:extLst>
            </p:cNvPr>
            <p:cNvCxnSpPr>
              <a:cxnSpLocks/>
              <a:stCxn id="43" idx="2"/>
              <a:endCxn id="22" idx="0"/>
            </p:cNvCxnSpPr>
            <p:nvPr/>
          </p:nvCxnSpPr>
          <p:spPr>
            <a:xfrm>
              <a:off x="7942687" y="4686746"/>
              <a:ext cx="0" cy="16859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55AAB26-287E-4A9F-9E68-B2D2B41664D5}"/>
                </a:ext>
              </a:extLst>
            </p:cNvPr>
            <p:cNvSpPr txBox="1"/>
            <p:nvPr/>
          </p:nvSpPr>
          <p:spPr>
            <a:xfrm>
              <a:off x="6245695" y="3660956"/>
              <a:ext cx="550151" cy="200055"/>
            </a:xfrm>
            <a:prstGeom prst="rect">
              <a:avLst/>
            </a:prstGeom>
            <a:noFill/>
          </p:spPr>
          <p:txBody>
            <a:bodyPr wrap="none" rtlCol="0">
              <a:spAutoFit/>
            </a:bodyPr>
            <a:lstStyle/>
            <a:p>
              <a:r>
                <a:rPr lang="ja-JP" altLang="en-US" sz="700" dirty="0"/>
                <a:t>デンプン系</a:t>
              </a:r>
              <a:endParaRPr kumimoji="1" lang="ja-JP" altLang="en-US" sz="700" dirty="0"/>
            </a:p>
          </p:txBody>
        </p:sp>
        <p:sp>
          <p:nvSpPr>
            <p:cNvPr id="68" name="テキスト ボックス 67">
              <a:extLst>
                <a:ext uri="{FF2B5EF4-FFF2-40B4-BE49-F238E27FC236}">
                  <a16:creationId xmlns:a16="http://schemas.microsoft.com/office/drawing/2014/main" id="{677A7DB7-2DF1-4350-84B3-13F4E7B0C50C}"/>
                </a:ext>
              </a:extLst>
            </p:cNvPr>
            <p:cNvSpPr txBox="1"/>
            <p:nvPr/>
          </p:nvSpPr>
          <p:spPr>
            <a:xfrm>
              <a:off x="5609353" y="3660585"/>
              <a:ext cx="628698" cy="200055"/>
            </a:xfrm>
            <a:prstGeom prst="rect">
              <a:avLst/>
            </a:prstGeom>
            <a:noFill/>
          </p:spPr>
          <p:txBody>
            <a:bodyPr wrap="none" rtlCol="0">
              <a:spAutoFit/>
            </a:bodyPr>
            <a:lstStyle/>
            <a:p>
              <a:r>
                <a:rPr kumimoji="1" lang="ja-JP" altLang="en-US" sz="700" dirty="0"/>
                <a:t>セルロース系</a:t>
              </a:r>
            </a:p>
          </p:txBody>
        </p:sp>
        <p:sp>
          <p:nvSpPr>
            <p:cNvPr id="69" name="テキスト ボックス 68">
              <a:extLst>
                <a:ext uri="{FF2B5EF4-FFF2-40B4-BE49-F238E27FC236}">
                  <a16:creationId xmlns:a16="http://schemas.microsoft.com/office/drawing/2014/main" id="{EE9855A2-09D3-41B5-82FD-DA4AEA82D5F9}"/>
                </a:ext>
              </a:extLst>
            </p:cNvPr>
            <p:cNvSpPr txBox="1"/>
            <p:nvPr/>
          </p:nvSpPr>
          <p:spPr>
            <a:xfrm>
              <a:off x="6735637" y="3655928"/>
              <a:ext cx="1003801" cy="200055"/>
            </a:xfrm>
            <a:prstGeom prst="rect">
              <a:avLst/>
            </a:prstGeom>
            <a:noFill/>
          </p:spPr>
          <p:txBody>
            <a:bodyPr wrap="none" rtlCol="0">
              <a:spAutoFit/>
            </a:bodyPr>
            <a:lstStyle/>
            <a:p>
              <a:r>
                <a:rPr kumimoji="1" lang="ja-JP" altLang="en-US" sz="700" dirty="0"/>
                <a:t>藻類、植物プランクトン</a:t>
              </a:r>
            </a:p>
          </p:txBody>
        </p:sp>
        <p:sp>
          <p:nvSpPr>
            <p:cNvPr id="70" name="フローチャート: 磁気ディスク 69">
              <a:extLst>
                <a:ext uri="{FF2B5EF4-FFF2-40B4-BE49-F238E27FC236}">
                  <a16:creationId xmlns:a16="http://schemas.microsoft.com/office/drawing/2014/main" id="{82B4FE51-AF4D-48B2-A767-7E9CE69184FB}"/>
                </a:ext>
              </a:extLst>
            </p:cNvPr>
            <p:cNvSpPr/>
            <p:nvPr/>
          </p:nvSpPr>
          <p:spPr>
            <a:xfrm>
              <a:off x="5678154" y="4498076"/>
              <a:ext cx="477493"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配列</a:t>
              </a:r>
              <a:r>
                <a:rPr kumimoji="1" lang="en-US" altLang="ja-JP" sz="500" dirty="0">
                  <a:solidFill>
                    <a:schemeClr val="tx1"/>
                  </a:solidFill>
                </a:rPr>
                <a:t>DB</a:t>
              </a:r>
            </a:p>
          </p:txBody>
        </p:sp>
        <p:cxnSp>
          <p:nvCxnSpPr>
            <p:cNvPr id="71" name="直線矢印コネクタ 70">
              <a:extLst>
                <a:ext uri="{FF2B5EF4-FFF2-40B4-BE49-F238E27FC236}">
                  <a16:creationId xmlns:a16="http://schemas.microsoft.com/office/drawing/2014/main" id="{497AC056-5698-431D-B6FD-3F8F165F275A}"/>
                </a:ext>
              </a:extLst>
            </p:cNvPr>
            <p:cNvCxnSpPr>
              <a:cxnSpLocks/>
              <a:stCxn id="21" idx="3"/>
              <a:endCxn id="26" idx="1"/>
            </p:cNvCxnSpPr>
            <p:nvPr/>
          </p:nvCxnSpPr>
          <p:spPr>
            <a:xfrm>
              <a:off x="6252886" y="5055505"/>
              <a:ext cx="175681" cy="37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フローチャート: 磁気ディスク 71">
              <a:extLst>
                <a:ext uri="{FF2B5EF4-FFF2-40B4-BE49-F238E27FC236}">
                  <a16:creationId xmlns:a16="http://schemas.microsoft.com/office/drawing/2014/main" id="{F93035BC-0A7C-4252-B63C-7F301E3C5BD4}"/>
                </a:ext>
              </a:extLst>
            </p:cNvPr>
            <p:cNvSpPr/>
            <p:nvPr/>
          </p:nvSpPr>
          <p:spPr>
            <a:xfrm>
              <a:off x="5678154" y="4891630"/>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立体構造</a:t>
              </a:r>
              <a:endParaRPr kumimoji="1" lang="en-US" altLang="ja-JP" sz="500" dirty="0">
                <a:solidFill>
                  <a:schemeClr val="tx1"/>
                </a:solidFill>
              </a:endParaRPr>
            </a:p>
            <a:p>
              <a:pPr algn="ctr"/>
              <a:r>
                <a:rPr kumimoji="1" lang="en-US" altLang="ja-JP" sz="500" dirty="0">
                  <a:solidFill>
                    <a:schemeClr val="tx1"/>
                  </a:solidFill>
                </a:rPr>
                <a:t>DB</a:t>
              </a:r>
            </a:p>
          </p:txBody>
        </p:sp>
        <p:sp>
          <p:nvSpPr>
            <p:cNvPr id="73" name="フローチャート: 磁気ディスク 72">
              <a:extLst>
                <a:ext uri="{FF2B5EF4-FFF2-40B4-BE49-F238E27FC236}">
                  <a16:creationId xmlns:a16="http://schemas.microsoft.com/office/drawing/2014/main" id="{CFB3EA18-9C8D-4A9D-AF27-67593217B68D}"/>
                </a:ext>
              </a:extLst>
            </p:cNvPr>
            <p:cNvSpPr/>
            <p:nvPr/>
          </p:nvSpPr>
          <p:spPr>
            <a:xfrm>
              <a:off x="5678153" y="5287389"/>
              <a:ext cx="477494" cy="330999"/>
            </a:xfrm>
            <a:prstGeom prst="flowChartMagneticDisk">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00" dirty="0">
                  <a:solidFill>
                    <a:schemeClr val="tx1"/>
                  </a:solidFill>
                </a:rPr>
                <a:t>物理化学的性質</a:t>
              </a:r>
              <a:endParaRPr kumimoji="1" lang="en-US" altLang="ja-JP" sz="500" dirty="0">
                <a:solidFill>
                  <a:schemeClr val="tx1"/>
                </a:solidFill>
              </a:endParaRPr>
            </a:p>
            <a:p>
              <a:pPr algn="ctr"/>
              <a:r>
                <a:rPr kumimoji="1" lang="en-US" altLang="ja-JP" sz="500" dirty="0">
                  <a:solidFill>
                    <a:schemeClr val="tx1"/>
                  </a:solidFill>
                </a:rPr>
                <a:t>DB</a:t>
              </a:r>
            </a:p>
          </p:txBody>
        </p:sp>
        <p:sp>
          <p:nvSpPr>
            <p:cNvPr id="74" name="テキスト ボックス 73">
              <a:extLst>
                <a:ext uri="{FF2B5EF4-FFF2-40B4-BE49-F238E27FC236}">
                  <a16:creationId xmlns:a16="http://schemas.microsoft.com/office/drawing/2014/main" id="{0462D07F-DD6F-4098-8D0E-13EA28750F86}"/>
                </a:ext>
              </a:extLst>
            </p:cNvPr>
            <p:cNvSpPr txBox="1"/>
            <p:nvPr/>
          </p:nvSpPr>
          <p:spPr>
            <a:xfrm>
              <a:off x="5426061" y="4159043"/>
              <a:ext cx="4538573" cy="1691229"/>
            </a:xfrm>
            <a:prstGeom prst="rect">
              <a:avLst/>
            </a:prstGeom>
            <a:noFill/>
            <a:ln w="12700">
              <a:solidFill>
                <a:srgbClr val="C00000"/>
              </a:solidFill>
              <a:prstDash val="sysDot"/>
            </a:ln>
          </p:spPr>
          <p:txBody>
            <a:bodyPr wrap="square" rtlCol="0">
              <a:noAutofit/>
            </a:bodyPr>
            <a:lstStyle/>
            <a:p>
              <a:pPr algn="ctr"/>
              <a:endParaRPr lang="zh-TW" altLang="en-US" sz="600" dirty="0"/>
            </a:p>
          </p:txBody>
        </p:sp>
      </p:grpSp>
      <p:pic>
        <p:nvPicPr>
          <p:cNvPr id="77" name="図 76">
            <a:extLst>
              <a:ext uri="{FF2B5EF4-FFF2-40B4-BE49-F238E27FC236}">
                <a16:creationId xmlns:a16="http://schemas.microsoft.com/office/drawing/2014/main" id="{D60DD19C-F442-4282-992F-77ACF715DBB7}"/>
              </a:ext>
            </a:extLst>
          </p:cNvPr>
          <p:cNvPicPr>
            <a:picLocks noChangeAspect="1"/>
          </p:cNvPicPr>
          <p:nvPr/>
        </p:nvPicPr>
        <p:blipFill>
          <a:blip r:embed="rId11"/>
          <a:stretch>
            <a:fillRect/>
          </a:stretch>
        </p:blipFill>
        <p:spPr>
          <a:xfrm>
            <a:off x="225701" y="3899729"/>
            <a:ext cx="3832660" cy="2155871"/>
          </a:xfrm>
          <a:prstGeom prst="rect">
            <a:avLst/>
          </a:prstGeom>
        </p:spPr>
      </p:pic>
      <p:sp>
        <p:nvSpPr>
          <p:cNvPr id="78" name="二等辺三角形 77">
            <a:extLst>
              <a:ext uri="{FF2B5EF4-FFF2-40B4-BE49-F238E27FC236}">
                <a16:creationId xmlns:a16="http://schemas.microsoft.com/office/drawing/2014/main" id="{34F509C9-71D0-4470-B27A-C12C93413B53}"/>
              </a:ext>
            </a:extLst>
          </p:cNvPr>
          <p:cNvSpPr/>
          <p:nvPr/>
        </p:nvSpPr>
        <p:spPr>
          <a:xfrm rot="16200000" flipV="1">
            <a:off x="4396674" y="3944936"/>
            <a:ext cx="927976" cy="281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802A47B7-4D5A-49E4-8E2B-60FD477A189E}"/>
              </a:ext>
            </a:extLst>
          </p:cNvPr>
          <p:cNvSpPr txBox="1"/>
          <p:nvPr/>
        </p:nvSpPr>
        <p:spPr>
          <a:xfrm>
            <a:off x="4051197" y="2832466"/>
            <a:ext cx="1629031" cy="646331"/>
          </a:xfrm>
          <a:prstGeom prst="rect">
            <a:avLst/>
          </a:prstGeom>
          <a:noFill/>
        </p:spPr>
        <p:txBody>
          <a:bodyPr wrap="square" rtlCol="0">
            <a:spAutoFit/>
          </a:bodyPr>
          <a:lstStyle/>
          <a:p>
            <a:r>
              <a:rPr kumimoji="1" lang="ja-JP" altLang="en-US" b="1" dirty="0">
                <a:solidFill>
                  <a:schemeClr val="accent1"/>
                </a:solidFill>
              </a:rPr>
              <a:t>適用する上での共通プロセス</a:t>
            </a:r>
          </a:p>
        </p:txBody>
      </p:sp>
      <p:sp>
        <p:nvSpPr>
          <p:cNvPr id="80" name="テキスト ボックス 79">
            <a:extLst>
              <a:ext uri="{FF2B5EF4-FFF2-40B4-BE49-F238E27FC236}">
                <a16:creationId xmlns:a16="http://schemas.microsoft.com/office/drawing/2014/main" id="{16F6CA51-9A98-4E34-9D41-E5A2892CADFA}"/>
              </a:ext>
            </a:extLst>
          </p:cNvPr>
          <p:cNvSpPr txBox="1"/>
          <p:nvPr/>
        </p:nvSpPr>
        <p:spPr>
          <a:xfrm>
            <a:off x="7111446" y="2387464"/>
            <a:ext cx="2909771" cy="307777"/>
          </a:xfrm>
          <a:prstGeom prst="rect">
            <a:avLst/>
          </a:prstGeom>
          <a:noFill/>
        </p:spPr>
        <p:txBody>
          <a:bodyPr wrap="none" rtlCol="0">
            <a:spAutoFit/>
          </a:bodyPr>
          <a:lstStyle/>
          <a:p>
            <a:r>
              <a:rPr kumimoji="1" lang="ja-JP" altLang="en-US" sz="1400" b="1" dirty="0"/>
              <a:t>バイオ系物質生産のバリューチェーン</a:t>
            </a:r>
          </a:p>
        </p:txBody>
      </p:sp>
      <p:sp>
        <p:nvSpPr>
          <p:cNvPr id="82" name="テキスト ボックス 81">
            <a:extLst>
              <a:ext uri="{FF2B5EF4-FFF2-40B4-BE49-F238E27FC236}">
                <a16:creationId xmlns:a16="http://schemas.microsoft.com/office/drawing/2014/main" id="{2AD6EF98-BF58-41FD-94A6-5F35F4432329}"/>
              </a:ext>
            </a:extLst>
          </p:cNvPr>
          <p:cNvSpPr txBox="1"/>
          <p:nvPr/>
        </p:nvSpPr>
        <p:spPr>
          <a:xfrm>
            <a:off x="71670" y="2181799"/>
            <a:ext cx="4070345" cy="1323439"/>
          </a:xfrm>
          <a:prstGeom prst="rect">
            <a:avLst/>
          </a:prstGeom>
          <a:noFill/>
        </p:spPr>
        <p:txBody>
          <a:bodyPr wrap="none" rtlCol="0">
            <a:spAutoFit/>
          </a:bodyPr>
          <a:lstStyle/>
          <a:p>
            <a:pPr marL="285750" indent="-285750">
              <a:buFont typeface="Wingdings" panose="05000000000000000000" pitchFamily="2" charset="2"/>
              <a:buChar char="u"/>
            </a:pPr>
            <a:r>
              <a:rPr kumimoji="1" lang="ja-JP" altLang="en-US" sz="1600" dirty="0"/>
              <a:t>有用なタンパク質の生産</a:t>
            </a:r>
            <a:endParaRPr kumimoji="1" lang="en-US" altLang="ja-JP" sz="1600" dirty="0"/>
          </a:p>
          <a:p>
            <a:pPr marL="742950" lvl="1" indent="-285750">
              <a:buFont typeface="Wingdings" panose="05000000000000000000" pitchFamily="2" charset="2"/>
              <a:buChar char="Ø"/>
            </a:pPr>
            <a:r>
              <a:rPr kumimoji="1" lang="ja-JP" altLang="en-US" sz="1600" dirty="0"/>
              <a:t>抗体医薬品製造、酵素生産</a:t>
            </a:r>
            <a:endParaRPr kumimoji="1" lang="en-US" altLang="ja-JP" sz="1600" dirty="0"/>
          </a:p>
          <a:p>
            <a:pPr marL="285750" indent="-285750">
              <a:buFont typeface="Wingdings" panose="05000000000000000000" pitchFamily="2" charset="2"/>
              <a:buChar char="u"/>
            </a:pPr>
            <a:r>
              <a:rPr kumimoji="1" lang="ja-JP" altLang="en-US" sz="1600" dirty="0"/>
              <a:t>有用な目的化合物の生産</a:t>
            </a:r>
            <a:endParaRPr kumimoji="1" lang="en-US" altLang="ja-JP" sz="1600" dirty="0"/>
          </a:p>
          <a:p>
            <a:pPr marL="742950" lvl="1" indent="-285750">
              <a:buFont typeface="Wingdings" panose="05000000000000000000" pitchFamily="2" charset="2"/>
              <a:buChar char="Ø"/>
            </a:pPr>
            <a:r>
              <a:rPr kumimoji="1" lang="ja-JP" altLang="en-US" sz="1600" dirty="0"/>
              <a:t>微細藻類によるアスタキサンチンの合成</a:t>
            </a:r>
            <a:endParaRPr kumimoji="1" lang="en-US" altLang="ja-JP" sz="1600" dirty="0"/>
          </a:p>
          <a:p>
            <a:pPr marL="742950" lvl="1" indent="-285750">
              <a:buFont typeface="Wingdings" panose="05000000000000000000" pitchFamily="2" charset="2"/>
              <a:buChar char="Ø"/>
            </a:pPr>
            <a:r>
              <a:rPr kumimoji="1" lang="ja-JP" altLang="en-US" sz="1600" dirty="0"/>
              <a:t>バイオメタネーション</a:t>
            </a:r>
            <a:endParaRPr kumimoji="1" lang="en-US" altLang="ja-JP" sz="1600" dirty="0"/>
          </a:p>
        </p:txBody>
      </p:sp>
      <p:sp>
        <p:nvSpPr>
          <p:cNvPr id="83" name="テキスト ボックス 82">
            <a:extLst>
              <a:ext uri="{FF2B5EF4-FFF2-40B4-BE49-F238E27FC236}">
                <a16:creationId xmlns:a16="http://schemas.microsoft.com/office/drawing/2014/main" id="{AAFEB118-01C9-46F3-8E9F-0046713EFEAB}"/>
              </a:ext>
            </a:extLst>
          </p:cNvPr>
          <p:cNvSpPr txBox="1"/>
          <p:nvPr/>
        </p:nvSpPr>
        <p:spPr>
          <a:xfrm>
            <a:off x="362772" y="3548098"/>
            <a:ext cx="3504486" cy="338554"/>
          </a:xfrm>
          <a:prstGeom prst="rect">
            <a:avLst/>
          </a:prstGeom>
          <a:noFill/>
        </p:spPr>
        <p:txBody>
          <a:bodyPr wrap="none" rtlCol="0">
            <a:spAutoFit/>
          </a:bodyPr>
          <a:lstStyle/>
          <a:p>
            <a:r>
              <a:rPr kumimoji="1" lang="ja-JP" altLang="en-US" sz="1600" b="1" dirty="0"/>
              <a:t>社内の関連テーマ</a:t>
            </a:r>
            <a:r>
              <a:rPr kumimoji="1" lang="ja-JP" altLang="en-US" sz="1400" b="1" dirty="0"/>
              <a:t>（詳細は補足スライド）</a:t>
            </a:r>
            <a:endParaRPr kumimoji="1" lang="ja-JP" altLang="en-US" sz="1600" b="1" dirty="0"/>
          </a:p>
        </p:txBody>
      </p:sp>
      <p:sp>
        <p:nvSpPr>
          <p:cNvPr id="54" name="タイトル 1">
            <a:extLst>
              <a:ext uri="{FF2B5EF4-FFF2-40B4-BE49-F238E27FC236}">
                <a16:creationId xmlns:a16="http://schemas.microsoft.com/office/drawing/2014/main" id="{FC14E84E-A2FF-4EEE-BADF-3BB179D9C4BF}"/>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55" name="テキスト ボックス 54">
            <a:extLst>
              <a:ext uri="{FF2B5EF4-FFF2-40B4-BE49-F238E27FC236}">
                <a16:creationId xmlns:a16="http://schemas.microsoft.com/office/drawing/2014/main" id="{A0E5A220-3791-4613-8A9C-EC4F5786C146}"/>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725336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1071368"/>
            <a:ext cx="11170120" cy="575888"/>
          </a:xfrm>
        </p:spPr>
        <p:txBody>
          <a:bodyPr/>
          <a:lstStyle/>
          <a:p>
            <a:pPr marL="457200" indent="-457200">
              <a:buFont typeface="Wingdings" panose="05000000000000000000" pitchFamily="2" charset="2"/>
              <a:buChar char="n"/>
            </a:pPr>
            <a:r>
              <a:rPr kumimoji="1" lang="ja-JP" altLang="en-US" sz="2800" dirty="0">
                <a:solidFill>
                  <a:schemeClr val="accent1"/>
                </a:solidFill>
              </a:rPr>
              <a:t>共通プロセスにおける必要な技術候補を調査する。</a:t>
            </a:r>
            <a:endParaRPr kumimoji="1" lang="en-US" altLang="ja-JP" dirty="0"/>
          </a:p>
          <a:p>
            <a:pPr marL="457200" indent="-457200"/>
            <a:endParaRPr kumimoji="1" lang="en-US" altLang="ja-JP" sz="2800" dirty="0">
              <a:solidFill>
                <a:schemeClr val="accent1"/>
              </a:solidFill>
            </a:endParaRPr>
          </a:p>
        </p:txBody>
      </p:sp>
      <p:pic>
        <p:nvPicPr>
          <p:cNvPr id="54" name="図 53">
            <a:extLst>
              <a:ext uri="{FF2B5EF4-FFF2-40B4-BE49-F238E27FC236}">
                <a16:creationId xmlns:a16="http://schemas.microsoft.com/office/drawing/2014/main" id="{8B3F9E59-DD2B-49A4-A045-64BC5B08ABCD}"/>
              </a:ext>
            </a:extLst>
          </p:cNvPr>
          <p:cNvPicPr>
            <a:picLocks noChangeAspect="1"/>
          </p:cNvPicPr>
          <p:nvPr/>
        </p:nvPicPr>
        <p:blipFill>
          <a:blip r:embed="rId3"/>
          <a:stretch>
            <a:fillRect/>
          </a:stretch>
        </p:blipFill>
        <p:spPr>
          <a:xfrm>
            <a:off x="517055" y="2421183"/>
            <a:ext cx="5305689" cy="2984450"/>
          </a:xfrm>
          <a:prstGeom prst="rect">
            <a:avLst/>
          </a:prstGeom>
        </p:spPr>
      </p:pic>
      <p:pic>
        <p:nvPicPr>
          <p:cNvPr id="55" name="図 54">
            <a:extLst>
              <a:ext uri="{FF2B5EF4-FFF2-40B4-BE49-F238E27FC236}">
                <a16:creationId xmlns:a16="http://schemas.microsoft.com/office/drawing/2014/main" id="{F03A3C8F-52DB-43CE-B581-BBB67677A879}"/>
              </a:ext>
            </a:extLst>
          </p:cNvPr>
          <p:cNvPicPr>
            <a:picLocks noChangeAspect="1"/>
          </p:cNvPicPr>
          <p:nvPr/>
        </p:nvPicPr>
        <p:blipFill>
          <a:blip r:embed="rId4"/>
          <a:stretch>
            <a:fillRect/>
          </a:stretch>
        </p:blipFill>
        <p:spPr>
          <a:xfrm>
            <a:off x="6096000" y="2421183"/>
            <a:ext cx="5305689" cy="2984450"/>
          </a:xfrm>
          <a:prstGeom prst="rect">
            <a:avLst/>
          </a:prstGeom>
        </p:spPr>
      </p:pic>
      <p:sp>
        <p:nvSpPr>
          <p:cNvPr id="56" name="テキスト ボックス 55">
            <a:extLst>
              <a:ext uri="{FF2B5EF4-FFF2-40B4-BE49-F238E27FC236}">
                <a16:creationId xmlns:a16="http://schemas.microsoft.com/office/drawing/2014/main" id="{04FEC480-0620-4062-8BE9-63432B200949}"/>
              </a:ext>
            </a:extLst>
          </p:cNvPr>
          <p:cNvSpPr txBox="1"/>
          <p:nvPr/>
        </p:nvSpPr>
        <p:spPr>
          <a:xfrm>
            <a:off x="1154636" y="1712301"/>
            <a:ext cx="3758325" cy="646331"/>
          </a:xfrm>
          <a:prstGeom prst="rect">
            <a:avLst/>
          </a:prstGeom>
          <a:noFill/>
        </p:spPr>
        <p:txBody>
          <a:bodyPr wrap="square" rtlCol="0">
            <a:spAutoFit/>
          </a:bodyPr>
          <a:lstStyle/>
          <a:p>
            <a:pPr algn="ctr"/>
            <a:r>
              <a:rPr kumimoji="1" lang="ja-JP" altLang="en-US" dirty="0"/>
              <a:t>生物触媒・酵素製剤を見据えたときの設計アプローチの価値・位置づけ</a:t>
            </a:r>
          </a:p>
        </p:txBody>
      </p:sp>
      <p:sp>
        <p:nvSpPr>
          <p:cNvPr id="59" name="テキスト ボックス 58">
            <a:extLst>
              <a:ext uri="{FF2B5EF4-FFF2-40B4-BE49-F238E27FC236}">
                <a16:creationId xmlns:a16="http://schemas.microsoft.com/office/drawing/2014/main" id="{FB18C19E-9435-4656-AEE9-63828AEFC369}"/>
              </a:ext>
            </a:extLst>
          </p:cNvPr>
          <p:cNvSpPr txBox="1"/>
          <p:nvPr/>
        </p:nvSpPr>
        <p:spPr>
          <a:xfrm>
            <a:off x="6382833" y="1925485"/>
            <a:ext cx="4732022" cy="369332"/>
          </a:xfrm>
          <a:prstGeom prst="rect">
            <a:avLst/>
          </a:prstGeom>
          <a:noFill/>
        </p:spPr>
        <p:txBody>
          <a:bodyPr wrap="square" rtlCol="0">
            <a:spAutoFit/>
          </a:bodyPr>
          <a:lstStyle/>
          <a:p>
            <a:pPr algn="ctr"/>
            <a:r>
              <a:rPr kumimoji="1" lang="ja-JP" altLang="en-US" dirty="0"/>
              <a:t>より高い視座から見た時の構成技術の整理</a:t>
            </a:r>
          </a:p>
        </p:txBody>
      </p:sp>
      <p:sp>
        <p:nvSpPr>
          <p:cNvPr id="60" name="テキスト ボックス 59">
            <a:extLst>
              <a:ext uri="{FF2B5EF4-FFF2-40B4-BE49-F238E27FC236}">
                <a16:creationId xmlns:a16="http://schemas.microsoft.com/office/drawing/2014/main" id="{CD4FF690-8347-4E61-9725-1DD2E2EFAC6F}"/>
              </a:ext>
            </a:extLst>
          </p:cNvPr>
          <p:cNvSpPr txBox="1"/>
          <p:nvPr/>
        </p:nvSpPr>
        <p:spPr>
          <a:xfrm>
            <a:off x="6442453" y="5482517"/>
            <a:ext cx="4800599" cy="646331"/>
          </a:xfrm>
          <a:prstGeom prst="rect">
            <a:avLst/>
          </a:prstGeom>
          <a:noFill/>
        </p:spPr>
        <p:txBody>
          <a:bodyPr wrap="square" rtlCol="0">
            <a:spAutoFit/>
          </a:bodyPr>
          <a:lstStyle/>
          <a:p>
            <a:r>
              <a:rPr kumimoji="1" lang="ja-JP" altLang="en-US" dirty="0"/>
              <a:t>例：反応経路・酵素遺伝子の未知／既知状況に適した技術の使い分けなど</a:t>
            </a:r>
          </a:p>
        </p:txBody>
      </p:sp>
      <p:sp>
        <p:nvSpPr>
          <p:cNvPr id="10" name="タイトル 1">
            <a:extLst>
              <a:ext uri="{FF2B5EF4-FFF2-40B4-BE49-F238E27FC236}">
                <a16:creationId xmlns:a16="http://schemas.microsoft.com/office/drawing/2014/main" id="{0B741DA3-801A-4F30-83B2-12C70BEDD5C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バイオ系物質生産における要素技術調査</a:t>
            </a:r>
          </a:p>
        </p:txBody>
      </p:sp>
      <p:sp>
        <p:nvSpPr>
          <p:cNvPr id="11" name="テキスト ボックス 10">
            <a:extLst>
              <a:ext uri="{FF2B5EF4-FFF2-40B4-BE49-F238E27FC236}">
                <a16:creationId xmlns:a16="http://schemas.microsoft.com/office/drawing/2014/main" id="{B65E6020-5960-414D-8861-CC3A23493130}"/>
              </a:ext>
            </a:extLst>
          </p:cNvPr>
          <p:cNvSpPr txBox="1"/>
          <p:nvPr/>
        </p:nvSpPr>
        <p:spPr>
          <a:xfrm>
            <a:off x="571985" y="-20771"/>
            <a:ext cx="2836193"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60146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ja-JP" altLang="en-US" sz="2800" dirty="0"/>
              <a:t>調査活動を進めた。</a:t>
            </a:r>
            <a:endParaRPr kumimoji="1" lang="en-US" altLang="ja-JP" sz="2800" dirty="0"/>
          </a:p>
          <a:p>
            <a:pPr marL="709613" lvl="1" indent="-457200"/>
            <a:r>
              <a:rPr lang="ja-JP" altLang="en-US" sz="2400" dirty="0"/>
              <a:t>バイオマス資源の前処理について整理した</a:t>
            </a:r>
            <a:endParaRPr lang="en-US" altLang="ja-JP" sz="2400" dirty="0"/>
          </a:p>
          <a:p>
            <a:pPr marL="457200" indent="-457200"/>
            <a:r>
              <a:rPr lang="ja-JP" altLang="en-US" sz="2800" dirty="0"/>
              <a:t>東大に訪問し、砂川先生と打ち合わせした。（</a:t>
            </a:r>
            <a:r>
              <a:rPr lang="en-US" altLang="ja-JP" sz="2800" dirty="0"/>
              <a:t>2</a:t>
            </a:r>
            <a:r>
              <a:rPr lang="ja-JP" altLang="en-US" sz="2800" dirty="0"/>
              <a:t>月</a:t>
            </a:r>
            <a:r>
              <a:rPr lang="en-US" altLang="ja-JP" sz="2800" dirty="0"/>
              <a:t>17</a:t>
            </a:r>
            <a:r>
              <a:rPr lang="ja-JP" altLang="en-US" sz="2800" dirty="0"/>
              <a:t>日）</a:t>
            </a:r>
            <a:endParaRPr lang="en-US" altLang="ja-JP" sz="2800" dirty="0"/>
          </a:p>
          <a:p>
            <a:pPr marL="457200" indent="-457200"/>
            <a:r>
              <a:rPr lang="ja-JP" altLang="en-US" sz="2800" dirty="0"/>
              <a:t>中林さんに東大実験の結果について説明した。（</a:t>
            </a:r>
            <a:r>
              <a:rPr lang="en-US" altLang="ja-JP" sz="2800" dirty="0"/>
              <a:t>2</a:t>
            </a:r>
            <a:r>
              <a:rPr lang="ja-JP" altLang="en-US" sz="2800" dirty="0"/>
              <a:t>月</a:t>
            </a:r>
            <a:r>
              <a:rPr lang="en-US" altLang="ja-JP" sz="2800" dirty="0"/>
              <a:t>21</a:t>
            </a:r>
            <a:r>
              <a:rPr lang="ja-JP" altLang="en-US" sz="2800" dirty="0"/>
              <a:t>日）</a:t>
            </a:r>
            <a:endParaRPr lang="en-US" altLang="ja-JP" sz="2800" dirty="0"/>
          </a:p>
        </p:txBody>
      </p:sp>
    </p:spTree>
    <p:extLst>
      <p:ext uri="{BB962C8B-B14F-4D97-AF65-F5344CB8AC3E}">
        <p14:creationId xmlns:p14="http://schemas.microsoft.com/office/powerpoint/2010/main" val="243533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リグノセルロース系バイオマス資源の前処理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ja-JP" altLang="en-US" sz="2800" dirty="0"/>
              <a:t>バイオマスを分解し、セルロース／ヘミセルロース／リグニンを酵素加水分解に利用しやすくするために必要。</a:t>
            </a:r>
            <a:endParaRPr kumimoji="1" lang="en-US" altLang="ja-JP" sz="2800" dirty="0"/>
          </a:p>
          <a:p>
            <a:pPr marL="457200" indent="-457200"/>
            <a:r>
              <a:rPr lang="ja-JP" altLang="en-US" sz="2800" dirty="0"/>
              <a:t>未処理のバイオマスを酵素糖化する上では、下記の理由で酵素のアクセス・吸着が阻害され、分解効率が低下する。</a:t>
            </a:r>
            <a:endParaRPr lang="en-US" altLang="ja-JP" sz="2800" dirty="0"/>
          </a:p>
          <a:p>
            <a:pPr marL="709613" lvl="1" indent="-457200"/>
            <a:r>
              <a:rPr lang="ja-JP" altLang="en-US" sz="2400" dirty="0"/>
              <a:t>ヘミセルロース／リグニンの存在</a:t>
            </a:r>
            <a:endParaRPr lang="en-US" altLang="ja-JP" sz="2400" dirty="0"/>
          </a:p>
          <a:p>
            <a:pPr marL="709613" lvl="1" indent="-457200"/>
            <a:r>
              <a:rPr lang="ja-JP" altLang="en-US" sz="2400" dirty="0"/>
              <a:t>セルロースの結晶性の高さ</a:t>
            </a:r>
            <a:endParaRPr lang="en-US" altLang="ja-JP" sz="2400" dirty="0"/>
          </a:p>
          <a:p>
            <a:pPr marL="457200" indent="-457200"/>
            <a:r>
              <a:rPr lang="ja-JP" altLang="en-US" sz="2800" dirty="0"/>
              <a:t>よって、糖化率改善のために、成分分離に基づく前処理が開発されてきた。</a:t>
            </a:r>
            <a:endParaRPr lang="en-US" altLang="ja-JP" sz="2800" dirty="0"/>
          </a:p>
        </p:txBody>
      </p:sp>
    </p:spTree>
    <p:extLst>
      <p:ext uri="{BB962C8B-B14F-4D97-AF65-F5344CB8AC3E}">
        <p14:creationId xmlns:p14="http://schemas.microsoft.com/office/powerpoint/2010/main" val="319413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バイオマス前処理技術（途中）</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graphicFrame>
        <p:nvGraphicFramePr>
          <p:cNvPr id="2" name="表 5">
            <a:extLst>
              <a:ext uri="{FF2B5EF4-FFF2-40B4-BE49-F238E27FC236}">
                <a16:creationId xmlns:a16="http://schemas.microsoft.com/office/drawing/2014/main" id="{46EAECD6-128F-4C7B-9A1D-9E6A291CE550}"/>
              </a:ext>
            </a:extLst>
          </p:cNvPr>
          <p:cNvGraphicFramePr>
            <a:graphicFrameLocks noGrp="1"/>
          </p:cNvGraphicFramePr>
          <p:nvPr>
            <p:extLst>
              <p:ext uri="{D42A27DB-BD31-4B8C-83A1-F6EECF244321}">
                <p14:modId xmlns:p14="http://schemas.microsoft.com/office/powerpoint/2010/main" val="3793525654"/>
              </p:ext>
            </p:extLst>
          </p:nvPr>
        </p:nvGraphicFramePr>
        <p:xfrm>
          <a:off x="390881" y="965957"/>
          <a:ext cx="11417421" cy="4912360"/>
        </p:xfrm>
        <a:graphic>
          <a:graphicData uri="http://schemas.openxmlformats.org/drawingml/2006/table">
            <a:tbl>
              <a:tblPr firstRow="1" bandRow="1">
                <a:tableStyleId>{5C22544A-7EE6-4342-B048-85BDC9FD1C3A}</a:tableStyleId>
              </a:tblPr>
              <a:tblGrid>
                <a:gridCol w="2122878">
                  <a:extLst>
                    <a:ext uri="{9D8B030D-6E8A-4147-A177-3AD203B41FA5}">
                      <a16:colId xmlns:a16="http://schemas.microsoft.com/office/drawing/2014/main" val="2285869366"/>
                    </a:ext>
                  </a:extLst>
                </a:gridCol>
                <a:gridCol w="3778553">
                  <a:extLst>
                    <a:ext uri="{9D8B030D-6E8A-4147-A177-3AD203B41FA5}">
                      <a16:colId xmlns:a16="http://schemas.microsoft.com/office/drawing/2014/main" val="2992785514"/>
                    </a:ext>
                  </a:extLst>
                </a:gridCol>
                <a:gridCol w="2803786">
                  <a:extLst>
                    <a:ext uri="{9D8B030D-6E8A-4147-A177-3AD203B41FA5}">
                      <a16:colId xmlns:a16="http://schemas.microsoft.com/office/drawing/2014/main" val="1943049289"/>
                    </a:ext>
                  </a:extLst>
                </a:gridCol>
                <a:gridCol w="2712204">
                  <a:extLst>
                    <a:ext uri="{9D8B030D-6E8A-4147-A177-3AD203B41FA5}">
                      <a16:colId xmlns:a16="http://schemas.microsoft.com/office/drawing/2014/main" val="1270811941"/>
                    </a:ext>
                  </a:extLst>
                </a:gridCol>
              </a:tblGrid>
              <a:tr h="370840">
                <a:tc>
                  <a:txBody>
                    <a:bodyPr/>
                    <a:lstStyle/>
                    <a:p>
                      <a:r>
                        <a:rPr kumimoji="1" lang="ja-JP" altLang="en-US" sz="1600"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効果</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内容</a:t>
                      </a:r>
                    </a:p>
                  </a:txBody>
                  <a:tcPr>
                    <a:lnB w="12700" cap="flat" cmpd="sng" algn="ctr">
                      <a:solidFill>
                        <a:schemeClr val="tx1"/>
                      </a:solidFill>
                      <a:prstDash val="solid"/>
                      <a:round/>
                      <a:headEnd type="none" w="med" len="med"/>
                      <a:tailEnd type="none" w="med" len="med"/>
                    </a:lnB>
                  </a:tcPr>
                </a:tc>
                <a:tc>
                  <a:txBody>
                    <a:bodyPr/>
                    <a:lstStyle/>
                    <a:p>
                      <a:r>
                        <a:rPr kumimoji="1" lang="ja-JP" altLang="en-US" sz="1600" dirty="0"/>
                        <a:t>デメリット</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17660"/>
                  </a:ext>
                </a:extLst>
              </a:tr>
              <a:tr h="370840">
                <a:tc>
                  <a:txBody>
                    <a:bodyPr/>
                    <a:lstStyle/>
                    <a:p>
                      <a:r>
                        <a:rPr kumimoji="1" lang="en-US" altLang="ja-JP" sz="1600" dirty="0"/>
                        <a:t>Kraft</a:t>
                      </a:r>
                      <a:r>
                        <a:rPr kumimoji="1" lang="ja-JP" altLang="en-US" sz="1600" dirty="0"/>
                        <a:t>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NaOH</a:t>
                      </a:r>
                      <a:r>
                        <a:rPr kumimoji="1" lang="ja-JP" altLang="en-US" sz="1600" dirty="0"/>
                        <a:t>／</a:t>
                      </a:r>
                      <a:r>
                        <a:rPr kumimoji="1" lang="en-US" altLang="ja-JP" sz="1600" dirty="0"/>
                        <a:t>Na2S</a:t>
                      </a:r>
                      <a:r>
                        <a:rPr kumimoji="1" lang="ja-JP" altLang="en-US" sz="1600" dirty="0"/>
                        <a:t>水溶液を利用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不純物が混入しやすい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905859"/>
                  </a:ext>
                </a:extLst>
              </a:tr>
              <a:tr h="370840">
                <a:tc>
                  <a:txBody>
                    <a:bodyPr/>
                    <a:lstStyle/>
                    <a:p>
                      <a:r>
                        <a:rPr kumimoji="1" lang="ja-JP" altLang="en-US" sz="1600" dirty="0"/>
                        <a:t>アルカリ処理法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アルカリ水溶液（</a:t>
                      </a:r>
                      <a:r>
                        <a:rPr kumimoji="1" lang="en-US" altLang="ja-JP" sz="1600" dirty="0"/>
                        <a:t>Lime</a:t>
                      </a:r>
                      <a:r>
                        <a:rPr kumimoji="1" lang="ja-JP" altLang="en-US" sz="1600" dirty="0"/>
                        <a:t>）を利用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反応速度が遅い</a:t>
                      </a:r>
                      <a:endParaRPr kumimoji="1" lang="en-US" altLang="ja-JP" sz="1600" dirty="0"/>
                    </a:p>
                    <a:p>
                      <a:r>
                        <a:rPr kumimoji="1" lang="ja-JP" altLang="en-US" sz="1600" dirty="0"/>
                        <a:t>リグニン多いバイオマスには不適</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848303"/>
                  </a:ext>
                </a:extLst>
              </a:tr>
              <a:tr h="370840">
                <a:tc>
                  <a:txBody>
                    <a:bodyPr/>
                    <a:lstStyle/>
                    <a:p>
                      <a:r>
                        <a:rPr kumimoji="1" lang="ja-JP" altLang="en-US" sz="1600" dirty="0"/>
                        <a:t>酸加水分解法</a:t>
                      </a:r>
                      <a:endParaRPr kumimoji="1" lang="en-US" altLang="ja-JP" sz="1600" dirty="0"/>
                    </a:p>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酸水溶液（希硫酸）を利用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回収リグニンの再利用性</a:t>
                      </a:r>
                      <a:endParaRPr kumimoji="1" lang="en-US" altLang="ja-JP" sz="1600" dirty="0"/>
                    </a:p>
                    <a:p>
                      <a:r>
                        <a:rPr kumimoji="1" lang="ja-JP" altLang="en-US" sz="1600" dirty="0"/>
                        <a:t>装置への負荷大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3596831"/>
                  </a:ext>
                </a:extLst>
              </a:tr>
              <a:tr h="370840">
                <a:tc>
                  <a:txBody>
                    <a:bodyPr/>
                    <a:lstStyle/>
                    <a:p>
                      <a:r>
                        <a:rPr kumimoji="1" lang="ja-JP" altLang="en-US" sz="1600" dirty="0"/>
                        <a:t>イオン液体処理法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バイオマス全体あるいは一部の溶解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イオン液体を利用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411736"/>
                  </a:ext>
                </a:extLst>
              </a:tr>
              <a:tr h="370840">
                <a:tc>
                  <a:txBody>
                    <a:bodyPr/>
                    <a:lstStyle/>
                    <a:p>
                      <a:r>
                        <a:rPr kumimoji="1" lang="ja-JP" altLang="en-US" sz="1600" dirty="0"/>
                        <a:t>アンモニア凍結爆砕法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細胞壁の破壊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アンモニア溶液を高圧浸漬後、脱圧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3424611"/>
                  </a:ext>
                </a:extLst>
              </a:tr>
              <a:tr h="370840">
                <a:tc>
                  <a:txBody>
                    <a:bodyPr/>
                    <a:lstStyle/>
                    <a:p>
                      <a:r>
                        <a:rPr kumimoji="1" lang="ja-JP" altLang="en-US" sz="1600" dirty="0"/>
                        <a:t>オルガノソルブ法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水／有機溶媒を利用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3140151"/>
                  </a:ext>
                </a:extLst>
              </a:tr>
              <a:tr h="370840">
                <a:tc>
                  <a:txBody>
                    <a:bodyPr/>
                    <a:lstStyle/>
                    <a:p>
                      <a:r>
                        <a:rPr kumimoji="1" lang="ja-JP" altLang="en-US" sz="1600" dirty="0"/>
                        <a:t>機械</a:t>
                      </a:r>
                      <a:r>
                        <a:rPr kumimoji="1" lang="ja-JP" altLang="en-US" sz="1400" dirty="0"/>
                        <a:t>（粉砕・摩擦）</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細胞壁破壊が非効率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6894742"/>
                  </a:ext>
                </a:extLst>
              </a:tr>
              <a:tr h="370840">
                <a:tc>
                  <a:txBody>
                    <a:bodyPr/>
                    <a:lstStyle/>
                    <a:p>
                      <a:r>
                        <a:rPr kumimoji="1" lang="ja-JP" altLang="en-US" sz="1600" dirty="0"/>
                        <a:t>水蒸気爆砕法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熱水で処理する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accent4"/>
                          </a:solidFill>
                        </a:rPr>
                        <a:t>組成に依存</a:t>
                      </a:r>
                      <a:endParaRPr kumimoji="1" lang="en-US" altLang="ja-JP" sz="1600" dirty="0">
                        <a:solidFill>
                          <a:schemeClr val="accent4"/>
                        </a:solidFill>
                      </a:endParaRPr>
                    </a:p>
                    <a:p>
                      <a:r>
                        <a:rPr kumimoji="1" lang="ja-JP" altLang="en-US" sz="1600" dirty="0">
                          <a:solidFill>
                            <a:schemeClr val="tx1"/>
                          </a:solidFill>
                        </a:rPr>
                        <a:t>反応性の制御、装置負荷大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027596"/>
                  </a:ext>
                </a:extLst>
              </a:tr>
              <a:tr h="370840">
                <a:tc>
                  <a:txBody>
                    <a:bodyPr/>
                    <a:lstStyle/>
                    <a:p>
                      <a:r>
                        <a:rPr kumimoji="1" lang="ja-JP" altLang="en-US" sz="1600" dirty="0"/>
                        <a:t>超音波・マイクロ波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9254816"/>
                  </a:ext>
                </a:extLst>
              </a:tr>
              <a:tr h="370840">
                <a:tc>
                  <a:txBody>
                    <a:bodyPr/>
                    <a:lstStyle/>
                    <a:p>
                      <a:r>
                        <a:rPr kumimoji="1" lang="ja-JP" altLang="en-US" sz="1600" dirty="0"/>
                        <a:t>微生物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リグニン単離しながら糖化・発酵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選択的リグニン分解菌を使用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1740225"/>
                  </a:ext>
                </a:extLst>
              </a:tr>
            </a:tbl>
          </a:graphicData>
        </a:graphic>
      </p:graphicFrame>
    </p:spTree>
    <p:extLst>
      <p:ext uri="{BB962C8B-B14F-4D97-AF65-F5344CB8AC3E}">
        <p14:creationId xmlns:p14="http://schemas.microsoft.com/office/powerpoint/2010/main" val="116735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砂川先生（</a:t>
            </a:r>
            <a:r>
              <a:rPr lang="en-US" altLang="ja-JP" dirty="0"/>
              <a:t>2</a:t>
            </a:r>
            <a:r>
              <a:rPr lang="ja-JP" altLang="en-US" dirty="0"/>
              <a:t>月</a:t>
            </a:r>
            <a:r>
              <a:rPr lang="en-US" altLang="ja-JP" dirty="0"/>
              <a:t>17</a:t>
            </a:r>
            <a:r>
              <a:rPr lang="ja-JP" altLang="en-US" dirty="0"/>
              <a:t>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ja-JP" altLang="en-US" sz="2800" dirty="0"/>
              <a:t>テーマ概要と実験のまとめ方のイメージについて説明し、理解いただいた。</a:t>
            </a:r>
          </a:p>
          <a:p>
            <a:pPr marL="709613" lvl="1" indent="-457200"/>
            <a:endParaRPr lang="en-US" altLang="ja-JP" sz="2400" dirty="0"/>
          </a:p>
          <a:p>
            <a:pPr marL="709613" lvl="1" indent="-457200"/>
            <a:endParaRPr lang="en-US" altLang="ja-JP" sz="2400" dirty="0"/>
          </a:p>
        </p:txBody>
      </p:sp>
      <p:pic>
        <p:nvPicPr>
          <p:cNvPr id="2" name="図 1">
            <a:extLst>
              <a:ext uri="{FF2B5EF4-FFF2-40B4-BE49-F238E27FC236}">
                <a16:creationId xmlns:a16="http://schemas.microsoft.com/office/drawing/2014/main" id="{B3105C8A-1B3A-4CC5-B218-CEB87900BDF4}"/>
              </a:ext>
            </a:extLst>
          </p:cNvPr>
          <p:cNvPicPr>
            <a:picLocks noChangeAspect="1"/>
          </p:cNvPicPr>
          <p:nvPr/>
        </p:nvPicPr>
        <p:blipFill>
          <a:blip r:embed="rId2"/>
          <a:stretch>
            <a:fillRect/>
          </a:stretch>
        </p:blipFill>
        <p:spPr>
          <a:xfrm>
            <a:off x="244414" y="2023768"/>
            <a:ext cx="5749390" cy="3234032"/>
          </a:xfrm>
          <a:prstGeom prst="rect">
            <a:avLst/>
          </a:prstGeom>
        </p:spPr>
      </p:pic>
      <p:pic>
        <p:nvPicPr>
          <p:cNvPr id="4" name="図 3">
            <a:extLst>
              <a:ext uri="{FF2B5EF4-FFF2-40B4-BE49-F238E27FC236}">
                <a16:creationId xmlns:a16="http://schemas.microsoft.com/office/drawing/2014/main" id="{016AC44C-FF53-4B2D-B884-D790BF2EF1B6}"/>
              </a:ext>
            </a:extLst>
          </p:cNvPr>
          <p:cNvPicPr>
            <a:picLocks noChangeAspect="1"/>
          </p:cNvPicPr>
          <p:nvPr/>
        </p:nvPicPr>
        <p:blipFill>
          <a:blip r:embed="rId3"/>
          <a:stretch>
            <a:fillRect/>
          </a:stretch>
        </p:blipFill>
        <p:spPr>
          <a:xfrm>
            <a:off x="6167789" y="2023768"/>
            <a:ext cx="5749391" cy="3234032"/>
          </a:xfrm>
          <a:prstGeom prst="rect">
            <a:avLst/>
          </a:prstGeom>
        </p:spPr>
      </p:pic>
    </p:spTree>
    <p:extLst>
      <p:ext uri="{BB962C8B-B14F-4D97-AF65-F5344CB8AC3E}">
        <p14:creationId xmlns:p14="http://schemas.microsoft.com/office/powerpoint/2010/main" val="423540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砂川先生コメント（</a:t>
            </a:r>
            <a:r>
              <a:rPr lang="en-US" altLang="ja-JP" dirty="0"/>
              <a:t>2</a:t>
            </a:r>
            <a:r>
              <a:rPr lang="ja-JP" altLang="en-US" dirty="0"/>
              <a:t>月</a:t>
            </a:r>
            <a:r>
              <a:rPr lang="en-US" altLang="ja-JP" dirty="0"/>
              <a:t>17</a:t>
            </a:r>
            <a:r>
              <a:rPr lang="ja-JP" altLang="en-US" dirty="0"/>
              <a:t>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lang="ja-JP" altLang="en-US" sz="2800" dirty="0"/>
              <a:t>配列を少し変えれば別物と主張されるため、酵素の利用制限はほぼ無い。多数の配列候補を提示することの負担が大きいため、そこを対象に依存せずに、効率化することは意義がある。</a:t>
            </a:r>
            <a:endParaRPr lang="en-US" altLang="ja-JP" sz="2800" dirty="0"/>
          </a:p>
          <a:p>
            <a:pPr marL="0" indent="0">
              <a:buNone/>
            </a:pPr>
            <a:endParaRPr lang="en-US" altLang="ja-JP" sz="2800" dirty="0"/>
          </a:p>
          <a:p>
            <a:pPr marL="709613" lvl="1" indent="-457200"/>
            <a:endParaRPr lang="en-US" altLang="ja-JP" sz="2400" dirty="0"/>
          </a:p>
          <a:p>
            <a:pPr marL="709613" lvl="1" indent="-457200"/>
            <a:endParaRPr lang="en-US" altLang="ja-JP" sz="2400" dirty="0"/>
          </a:p>
        </p:txBody>
      </p:sp>
    </p:spTree>
    <p:extLst>
      <p:ext uri="{BB962C8B-B14F-4D97-AF65-F5344CB8AC3E}">
        <p14:creationId xmlns:p14="http://schemas.microsoft.com/office/powerpoint/2010/main" val="279400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中林さん（</a:t>
            </a:r>
            <a:r>
              <a:rPr lang="en-US" altLang="ja-JP" dirty="0"/>
              <a:t>2</a:t>
            </a:r>
            <a:r>
              <a:rPr lang="ja-JP" altLang="en-US" dirty="0"/>
              <a:t>月</a:t>
            </a:r>
            <a:r>
              <a:rPr lang="en-US" altLang="ja-JP" dirty="0"/>
              <a:t>21</a:t>
            </a:r>
            <a:r>
              <a:rPr lang="ja-JP" altLang="en-US" dirty="0"/>
              <a:t>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6" y="947542"/>
            <a:ext cx="11170120" cy="793551"/>
          </a:xfrm>
        </p:spPr>
        <p:txBody>
          <a:bodyPr/>
          <a:lstStyle/>
          <a:p>
            <a:pPr marL="457200" indent="-457200"/>
            <a:r>
              <a:rPr kumimoji="1" lang="ja-JP" altLang="en-US" sz="2800" dirty="0"/>
              <a:t>東大実験</a:t>
            </a:r>
            <a:r>
              <a:rPr lang="ja-JP" altLang="en-US" sz="2800" dirty="0"/>
              <a:t>概要と結果</a:t>
            </a:r>
            <a:r>
              <a:rPr kumimoji="1" lang="ja-JP" altLang="en-US" sz="2800" dirty="0"/>
              <a:t>について共有した。</a:t>
            </a:r>
            <a:endParaRPr kumimoji="1" lang="en-US" altLang="ja-JP" sz="2800" dirty="0"/>
          </a:p>
          <a:p>
            <a:pPr marL="457200" indent="-457200"/>
            <a:endParaRPr kumimoji="1" lang="en-US" altLang="ja-JP" sz="2800" dirty="0"/>
          </a:p>
          <a:p>
            <a:pPr marL="457200" indent="-457200"/>
            <a:r>
              <a:rPr lang="ja-JP" altLang="en-US" sz="2800" dirty="0"/>
              <a:t>コメント</a:t>
            </a:r>
            <a:endParaRPr lang="en-US" altLang="ja-JP" sz="2800" dirty="0"/>
          </a:p>
          <a:p>
            <a:pPr marL="709613" lvl="1" indent="-457200"/>
            <a:r>
              <a:rPr lang="ja-JP" altLang="en-US" sz="2400" dirty="0"/>
              <a:t>社内としての成果にまとめるときには、対象③④の位置づけを明確にした方が良い。</a:t>
            </a:r>
            <a:endParaRPr lang="en-US" altLang="ja-JP" sz="2400" dirty="0"/>
          </a:p>
          <a:p>
            <a:pPr marL="709613" lvl="1" indent="-457200"/>
            <a:r>
              <a:rPr lang="en-US" altLang="ja-JP" sz="2400" dirty="0"/>
              <a:t>TcCel7</a:t>
            </a:r>
            <a:r>
              <a:rPr lang="ja-JP" altLang="en-US" sz="2400" dirty="0"/>
              <a:t>は</a:t>
            </a:r>
            <a:endParaRPr kumimoji="1" lang="en-US" altLang="ja-JP" sz="2400" dirty="0"/>
          </a:p>
        </p:txBody>
      </p:sp>
    </p:spTree>
    <p:extLst>
      <p:ext uri="{BB962C8B-B14F-4D97-AF65-F5344CB8AC3E}">
        <p14:creationId xmlns:p14="http://schemas.microsoft.com/office/powerpoint/2010/main" val="303085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362076" y="947542"/>
            <a:ext cx="11400124" cy="793551"/>
          </a:xfrm>
        </p:spPr>
        <p:txBody>
          <a:bodyPr/>
          <a:lstStyle/>
          <a:p>
            <a:pPr marL="457200" indent="-457200"/>
            <a:r>
              <a:rPr lang="ja-JP" altLang="en-US" sz="2800" dirty="0"/>
              <a:t>設計</a:t>
            </a:r>
            <a:r>
              <a:rPr lang="en-US" altLang="ja-JP" sz="2800" dirty="0"/>
              <a:t>CBD</a:t>
            </a:r>
            <a:r>
              <a:rPr lang="ja-JP" altLang="en-US" sz="2800" dirty="0"/>
              <a:t>を含むセルラーゼの発現・活性評価を実施する。</a:t>
            </a:r>
            <a:endParaRPr lang="en-US" altLang="ja-JP" sz="2800" dirty="0"/>
          </a:p>
          <a:p>
            <a:pPr marL="709613" lvl="1" indent="-457200"/>
            <a:r>
              <a:rPr lang="en-US" altLang="ja-JP" sz="2400" dirty="0"/>
              <a:t>7</a:t>
            </a:r>
            <a:r>
              <a:rPr lang="ja-JP" altLang="en-US" sz="2400" dirty="0"/>
              <a:t>月</a:t>
            </a:r>
            <a:r>
              <a:rPr lang="en-US" altLang="ja-JP" sz="2400" dirty="0"/>
              <a:t>26</a:t>
            </a:r>
            <a:r>
              <a:rPr lang="ja-JP" altLang="en-US" sz="2400" dirty="0"/>
              <a:t>日、</a:t>
            </a:r>
            <a:r>
              <a:rPr lang="en-US" altLang="ja-JP" sz="2400" dirty="0"/>
              <a:t>9</a:t>
            </a:r>
            <a:r>
              <a:rPr lang="ja-JP" altLang="en-US" sz="2400" dirty="0"/>
              <a:t>月</a:t>
            </a:r>
            <a:r>
              <a:rPr lang="en-US" altLang="ja-JP" sz="2400" dirty="0"/>
              <a:t>8</a:t>
            </a:r>
            <a:r>
              <a:rPr lang="ja-JP" altLang="en-US" sz="2400" dirty="0"/>
              <a:t>日の打ち合わせを経て、下記対象を選定</a:t>
            </a:r>
            <a:endParaRPr kumimoji="1" lang="en-US" altLang="ja-JP" sz="2400" dirty="0"/>
          </a:p>
        </p:txBody>
      </p:sp>
      <p:sp>
        <p:nvSpPr>
          <p:cNvPr id="8" name="タイトル 1">
            <a:extLst>
              <a:ext uri="{FF2B5EF4-FFF2-40B4-BE49-F238E27FC236}">
                <a16:creationId xmlns:a16="http://schemas.microsoft.com/office/drawing/2014/main" id="{1AAF4F7A-F68B-49CA-8C00-4C91C1C6985B}"/>
              </a:ext>
            </a:extLst>
          </p:cNvPr>
          <p:cNvSpPr txBox="1">
            <a:spLocks/>
          </p:cNvSpPr>
          <p:nvPr/>
        </p:nvSpPr>
        <p:spPr>
          <a:xfrm>
            <a:off x="517056" y="238866"/>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実験概要</a:t>
            </a:r>
          </a:p>
        </p:txBody>
      </p:sp>
      <p:sp>
        <p:nvSpPr>
          <p:cNvPr id="9" name="テキスト ボックス 8">
            <a:extLst>
              <a:ext uri="{FF2B5EF4-FFF2-40B4-BE49-F238E27FC236}">
                <a16:creationId xmlns:a16="http://schemas.microsoft.com/office/drawing/2014/main" id="{863A5F81-B2B1-4568-A239-C64607876D92}"/>
              </a:ext>
            </a:extLst>
          </p:cNvPr>
          <p:cNvSpPr txBox="1"/>
          <p:nvPr/>
        </p:nvSpPr>
        <p:spPr>
          <a:xfrm>
            <a:off x="571985" y="-20771"/>
            <a:ext cx="4704865" cy="338554"/>
          </a:xfrm>
          <a:prstGeom prst="rect">
            <a:avLst/>
          </a:prstGeom>
          <a:noFill/>
        </p:spPr>
        <p:txBody>
          <a:bodyPr wrap="square" rtlCol="0">
            <a:spAutoFit/>
          </a:bodyPr>
          <a:lstStyle/>
          <a:p>
            <a:r>
              <a:rPr kumimoji="1" lang="en-US" altLang="ja-JP" sz="1600" b="1" dirty="0">
                <a:solidFill>
                  <a:schemeClr val="bg1"/>
                </a:solidFill>
              </a:rPr>
              <a:t>3.</a:t>
            </a:r>
            <a:r>
              <a:rPr kumimoji="1" lang="ja-JP" altLang="en-US" sz="1600" b="1" dirty="0">
                <a:solidFill>
                  <a:schemeClr val="bg1"/>
                </a:solidFill>
              </a:rPr>
              <a:t> </a:t>
            </a:r>
            <a:r>
              <a:rPr kumimoji="1" lang="en-US" altLang="ja-JP" sz="1600" b="1" dirty="0">
                <a:solidFill>
                  <a:schemeClr val="bg1"/>
                </a:solidFill>
              </a:rPr>
              <a:t>2022</a:t>
            </a:r>
            <a:r>
              <a:rPr kumimoji="1" lang="ja-JP" altLang="en-US" sz="1600" b="1" dirty="0">
                <a:solidFill>
                  <a:schemeClr val="bg1"/>
                </a:solidFill>
              </a:rPr>
              <a:t>年度下半期 東大実験への期待</a:t>
            </a:r>
          </a:p>
        </p:txBody>
      </p:sp>
      <p:graphicFrame>
        <p:nvGraphicFramePr>
          <p:cNvPr id="6" name="表 41">
            <a:extLst>
              <a:ext uri="{FF2B5EF4-FFF2-40B4-BE49-F238E27FC236}">
                <a16:creationId xmlns:a16="http://schemas.microsoft.com/office/drawing/2014/main" id="{19CB1E7D-09AD-4770-B5FE-4E0A1B6926F2}"/>
              </a:ext>
            </a:extLst>
          </p:cNvPr>
          <p:cNvGraphicFramePr>
            <a:graphicFrameLocks noGrp="1"/>
          </p:cNvGraphicFramePr>
          <p:nvPr/>
        </p:nvGraphicFramePr>
        <p:xfrm>
          <a:off x="1697741" y="2108736"/>
          <a:ext cx="8567069" cy="3968405"/>
        </p:xfrm>
        <a:graphic>
          <a:graphicData uri="http://schemas.openxmlformats.org/drawingml/2006/table">
            <a:tbl>
              <a:tblPr firstRow="1" bandRow="1">
                <a:tableStyleId>{5C22544A-7EE6-4342-B048-85BDC9FD1C3A}</a:tableStyleId>
              </a:tblPr>
              <a:tblGrid>
                <a:gridCol w="3439310">
                  <a:extLst>
                    <a:ext uri="{9D8B030D-6E8A-4147-A177-3AD203B41FA5}">
                      <a16:colId xmlns:a16="http://schemas.microsoft.com/office/drawing/2014/main" val="469456076"/>
                    </a:ext>
                  </a:extLst>
                </a:gridCol>
                <a:gridCol w="2498757">
                  <a:extLst>
                    <a:ext uri="{9D8B030D-6E8A-4147-A177-3AD203B41FA5}">
                      <a16:colId xmlns:a16="http://schemas.microsoft.com/office/drawing/2014/main" val="1605558366"/>
                    </a:ext>
                  </a:extLst>
                </a:gridCol>
                <a:gridCol w="2629002">
                  <a:extLst>
                    <a:ext uri="{9D8B030D-6E8A-4147-A177-3AD203B41FA5}">
                      <a16:colId xmlns:a16="http://schemas.microsoft.com/office/drawing/2014/main" val="1862957131"/>
                    </a:ext>
                  </a:extLst>
                </a:gridCol>
              </a:tblGrid>
              <a:tr h="426780">
                <a:tc>
                  <a:txBody>
                    <a:bodyPr/>
                    <a:lstStyle/>
                    <a:p>
                      <a:pPr algn="ctr"/>
                      <a:r>
                        <a:rPr kumimoji="1" lang="ja-JP" altLang="en-US" dirty="0"/>
                        <a:t>使用するセルロース分解酵素</a:t>
                      </a:r>
                    </a:p>
                  </a:txBody>
                  <a:tcPr/>
                </a:tc>
                <a:tc>
                  <a:txBody>
                    <a:bodyPr/>
                    <a:lstStyle/>
                    <a:p>
                      <a:pPr algn="ctr"/>
                      <a:r>
                        <a:rPr kumimoji="1" lang="ja-JP" altLang="en-US" dirty="0"/>
                        <a:t>上半期 実施結果</a:t>
                      </a:r>
                    </a:p>
                  </a:txBody>
                  <a:tcPr/>
                </a:tc>
                <a:tc>
                  <a:txBody>
                    <a:bodyPr/>
                    <a:lstStyle/>
                    <a:p>
                      <a:pPr algn="ctr"/>
                      <a:r>
                        <a:rPr kumimoji="1" lang="ja-JP" altLang="en-US" dirty="0"/>
                        <a:t>下半期</a:t>
                      </a:r>
                      <a:r>
                        <a:rPr kumimoji="1" lang="en-US" altLang="ja-JP" dirty="0"/>
                        <a:t> </a:t>
                      </a:r>
                      <a:r>
                        <a:rPr kumimoji="1" lang="ja-JP" altLang="en-US" dirty="0"/>
                        <a:t>実施内容</a:t>
                      </a:r>
                    </a:p>
                  </a:txBody>
                  <a:tcPr/>
                </a:tc>
                <a:extLst>
                  <a:ext uri="{0D108BD9-81ED-4DB2-BD59-A6C34878D82A}">
                    <a16:rowId xmlns:a16="http://schemas.microsoft.com/office/drawing/2014/main" val="2071979488"/>
                  </a:ext>
                </a:extLst>
              </a:tr>
              <a:tr h="1197131">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584686726"/>
                  </a:ext>
                </a:extLst>
              </a:tr>
              <a:tr h="1176950">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algn="l"/>
                      <a:endParaRPr kumimoji="1" lang="en-US" altLang="ja-JP" sz="1800" b="1" dirty="0"/>
                    </a:p>
                  </a:txBody>
                  <a:tcPr>
                    <a:solidFill>
                      <a:schemeClr val="bg1">
                        <a:lumMod val="95000"/>
                      </a:schemeClr>
                    </a:solidFill>
                  </a:tcPr>
                </a:tc>
                <a:extLst>
                  <a:ext uri="{0D108BD9-81ED-4DB2-BD59-A6C34878D82A}">
                    <a16:rowId xmlns:a16="http://schemas.microsoft.com/office/drawing/2014/main" val="3409105564"/>
                  </a:ext>
                </a:extLst>
              </a:tr>
              <a:tr h="1167544">
                <a:tc>
                  <a:txBody>
                    <a:bodyPr/>
                    <a:lstStyle/>
                    <a:p>
                      <a:endParaRPr kumimoji="1" lang="ja-JP" altLang="en-US" sz="1800" dirty="0"/>
                    </a:p>
                  </a:txBody>
                  <a:tcPr>
                    <a:solidFill>
                      <a:schemeClr val="bg1">
                        <a:lumMod val="95000"/>
                      </a:schemeClr>
                    </a:solidFill>
                  </a:tcPr>
                </a:tc>
                <a:tc>
                  <a:txBody>
                    <a:bodyPr/>
                    <a:lstStyle/>
                    <a:p>
                      <a:pPr algn="l"/>
                      <a:endParaRPr kumimoji="1" lang="en-US" altLang="ja-JP" sz="1800" dirty="0"/>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dirty="0"/>
                    </a:p>
                  </a:txBody>
                  <a:tcPr>
                    <a:solidFill>
                      <a:schemeClr val="bg1">
                        <a:lumMod val="95000"/>
                      </a:schemeClr>
                    </a:solidFill>
                  </a:tcPr>
                </a:tc>
                <a:extLst>
                  <a:ext uri="{0D108BD9-81ED-4DB2-BD59-A6C34878D82A}">
                    <a16:rowId xmlns:a16="http://schemas.microsoft.com/office/drawing/2014/main" val="2604314066"/>
                  </a:ext>
                </a:extLst>
              </a:tr>
            </a:tbl>
          </a:graphicData>
        </a:graphic>
      </p:graphicFrame>
      <p:grpSp>
        <p:nvGrpSpPr>
          <p:cNvPr id="10" name="グループ化 9">
            <a:extLst>
              <a:ext uri="{FF2B5EF4-FFF2-40B4-BE49-F238E27FC236}">
                <a16:creationId xmlns:a16="http://schemas.microsoft.com/office/drawing/2014/main" id="{BCABC894-9E66-4AEB-8121-C36BEF46CACA}"/>
              </a:ext>
            </a:extLst>
          </p:cNvPr>
          <p:cNvGrpSpPr/>
          <p:nvPr/>
        </p:nvGrpSpPr>
        <p:grpSpPr>
          <a:xfrm>
            <a:off x="1648049" y="3886805"/>
            <a:ext cx="3505275" cy="848612"/>
            <a:chOff x="6085484" y="2230527"/>
            <a:chExt cx="3505275" cy="848612"/>
          </a:xfrm>
        </p:grpSpPr>
        <p:sp>
          <p:nvSpPr>
            <p:cNvPr id="11" name="矢印: 五方向 10">
              <a:extLst>
                <a:ext uri="{FF2B5EF4-FFF2-40B4-BE49-F238E27FC236}">
                  <a16:creationId xmlns:a16="http://schemas.microsoft.com/office/drawing/2014/main" id="{F1ECC940-00B0-462E-B5DF-41B6E2C7E5F1}"/>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12" name="テキスト ボックス 11">
              <a:extLst>
                <a:ext uri="{FF2B5EF4-FFF2-40B4-BE49-F238E27FC236}">
                  <a16:creationId xmlns:a16="http://schemas.microsoft.com/office/drawing/2014/main" id="{27420B4B-5100-4D17-AE45-2E2F84EE132D}"/>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13" name="グループ化 12">
              <a:extLst>
                <a:ext uri="{FF2B5EF4-FFF2-40B4-BE49-F238E27FC236}">
                  <a16:creationId xmlns:a16="http://schemas.microsoft.com/office/drawing/2014/main" id="{BFF9AB47-C33D-49C1-A554-D011CCAD3316}"/>
                </a:ext>
              </a:extLst>
            </p:cNvPr>
            <p:cNvGrpSpPr/>
            <p:nvPr/>
          </p:nvGrpSpPr>
          <p:grpSpPr>
            <a:xfrm>
              <a:off x="6987607" y="2316702"/>
              <a:ext cx="2107835" cy="484033"/>
              <a:chOff x="6564390" y="1162574"/>
              <a:chExt cx="2107835" cy="484033"/>
            </a:xfrm>
          </p:grpSpPr>
          <p:sp>
            <p:nvSpPr>
              <p:cNvPr id="15" name="フローチャート: 端子 14">
                <a:extLst>
                  <a:ext uri="{FF2B5EF4-FFF2-40B4-BE49-F238E27FC236}">
                    <a16:creationId xmlns:a16="http://schemas.microsoft.com/office/drawing/2014/main" id="{41AB2309-D994-48D1-8EA0-4B40F05B29BF}"/>
                  </a:ext>
                </a:extLst>
              </p:cNvPr>
              <p:cNvSpPr/>
              <p:nvPr/>
            </p:nvSpPr>
            <p:spPr>
              <a:xfrm>
                <a:off x="6564390" y="1162574"/>
                <a:ext cx="1000387" cy="484033"/>
              </a:xfrm>
              <a:prstGeom prst="flowChartTerminator">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PcCel7D</a:t>
                </a:r>
                <a:endParaRPr kumimoji="1" lang="ja-JP" altLang="en-US" sz="1600" dirty="0">
                  <a:solidFill>
                    <a:schemeClr val="bg1"/>
                  </a:solidFill>
                </a:endParaRPr>
              </a:p>
            </p:txBody>
          </p:sp>
          <p:sp>
            <p:nvSpPr>
              <p:cNvPr id="16" name="正方形/長方形 15">
                <a:extLst>
                  <a:ext uri="{FF2B5EF4-FFF2-40B4-BE49-F238E27FC236}">
                    <a16:creationId xmlns:a16="http://schemas.microsoft.com/office/drawing/2014/main" id="{2F232C2A-9E08-4BDD-9F6C-08EB5A4B7EF0}"/>
                  </a:ext>
                </a:extLst>
              </p:cNvPr>
              <p:cNvSpPr/>
              <p:nvPr/>
            </p:nvSpPr>
            <p:spPr>
              <a:xfrm>
                <a:off x="7712282" y="1405669"/>
                <a:ext cx="959943" cy="240938"/>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a:solidFill>
                      <a:schemeClr val="bg1"/>
                    </a:solidFill>
                  </a:rPr>
                  <a:t>PcCel7D</a:t>
                </a:r>
                <a:endParaRPr kumimoji="1" lang="ja-JP" altLang="en-US" sz="1600" dirty="0">
                  <a:solidFill>
                    <a:schemeClr val="bg1"/>
                  </a:solidFill>
                </a:endParaRPr>
              </a:p>
            </p:txBody>
          </p:sp>
          <p:cxnSp>
            <p:nvCxnSpPr>
              <p:cNvPr id="17" name="直線コネクタ 16">
                <a:extLst>
                  <a:ext uri="{FF2B5EF4-FFF2-40B4-BE49-F238E27FC236}">
                    <a16:creationId xmlns:a16="http://schemas.microsoft.com/office/drawing/2014/main" id="{965416B6-DF52-40BB-B05A-F25B2A075078}"/>
                  </a:ext>
                </a:extLst>
              </p:cNvPr>
              <p:cNvCxnSpPr>
                <a:cxnSpLocks/>
                <a:endCxn id="16"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8A5AA3F9-AA2F-4703-B01C-CF892F6C27DA}"/>
                </a:ext>
              </a:extLst>
            </p:cNvPr>
            <p:cNvSpPr txBox="1"/>
            <p:nvPr/>
          </p:nvSpPr>
          <p:spPr>
            <a:xfrm>
              <a:off x="6085484" y="2371355"/>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③</a:t>
              </a:r>
            </a:p>
          </p:txBody>
        </p:sp>
      </p:grpSp>
      <p:grpSp>
        <p:nvGrpSpPr>
          <p:cNvPr id="18" name="グループ化 17">
            <a:extLst>
              <a:ext uri="{FF2B5EF4-FFF2-40B4-BE49-F238E27FC236}">
                <a16:creationId xmlns:a16="http://schemas.microsoft.com/office/drawing/2014/main" id="{FF5A5A5D-5A99-49EA-8DD8-5AEA5F02F888}"/>
              </a:ext>
            </a:extLst>
          </p:cNvPr>
          <p:cNvGrpSpPr/>
          <p:nvPr/>
        </p:nvGrpSpPr>
        <p:grpSpPr>
          <a:xfrm>
            <a:off x="1641134" y="5065677"/>
            <a:ext cx="3503137" cy="848612"/>
            <a:chOff x="6087622" y="2230527"/>
            <a:chExt cx="3503137" cy="848612"/>
          </a:xfrm>
        </p:grpSpPr>
        <p:sp>
          <p:nvSpPr>
            <p:cNvPr id="19" name="矢印: 五方向 18">
              <a:extLst>
                <a:ext uri="{FF2B5EF4-FFF2-40B4-BE49-F238E27FC236}">
                  <a16:creationId xmlns:a16="http://schemas.microsoft.com/office/drawing/2014/main" id="{0966A5B8-F4FC-4415-8F62-48680341A29C}"/>
                </a:ext>
              </a:extLst>
            </p:cNvPr>
            <p:cNvSpPr/>
            <p:nvPr/>
          </p:nvSpPr>
          <p:spPr>
            <a:xfrm>
              <a:off x="6678132" y="2230527"/>
              <a:ext cx="2713795" cy="848612"/>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20" name="テキスト ボックス 19">
              <a:extLst>
                <a:ext uri="{FF2B5EF4-FFF2-40B4-BE49-F238E27FC236}">
                  <a16:creationId xmlns:a16="http://schemas.microsoft.com/office/drawing/2014/main" id="{1F6717EC-7D1E-46B0-8732-7DF1B8173F40}"/>
                </a:ext>
              </a:extLst>
            </p:cNvPr>
            <p:cNvSpPr txBox="1"/>
            <p:nvPr/>
          </p:nvSpPr>
          <p:spPr>
            <a:xfrm>
              <a:off x="6676566" y="2802140"/>
              <a:ext cx="2914193"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nvGrpSpPr>
            <p:cNvPr id="21" name="グループ化 20">
              <a:extLst>
                <a:ext uri="{FF2B5EF4-FFF2-40B4-BE49-F238E27FC236}">
                  <a16:creationId xmlns:a16="http://schemas.microsoft.com/office/drawing/2014/main" id="{180A3450-6B22-455C-9DF6-610AE6576B45}"/>
                </a:ext>
              </a:extLst>
            </p:cNvPr>
            <p:cNvGrpSpPr/>
            <p:nvPr/>
          </p:nvGrpSpPr>
          <p:grpSpPr>
            <a:xfrm>
              <a:off x="6987607" y="2316702"/>
              <a:ext cx="2107835" cy="484033"/>
              <a:chOff x="6564390" y="1162574"/>
              <a:chExt cx="2107835" cy="484033"/>
            </a:xfrm>
          </p:grpSpPr>
          <p:sp>
            <p:nvSpPr>
              <p:cNvPr id="23" name="フローチャート: 端子 22">
                <a:extLst>
                  <a:ext uri="{FF2B5EF4-FFF2-40B4-BE49-F238E27FC236}">
                    <a16:creationId xmlns:a16="http://schemas.microsoft.com/office/drawing/2014/main" id="{49998EA3-CA8D-4EF9-B62C-6403994EB9F4}"/>
                  </a:ext>
                </a:extLst>
              </p:cNvPr>
              <p:cNvSpPr/>
              <p:nvPr/>
            </p:nvSpPr>
            <p:spPr>
              <a:xfrm>
                <a:off x="6564390" y="1162574"/>
                <a:ext cx="1000387" cy="484033"/>
              </a:xfrm>
              <a:prstGeom prst="flowChartTerminator">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TrCel7A</a:t>
                </a:r>
                <a:endParaRPr kumimoji="1" lang="ja-JP" altLang="en-US" sz="1600" dirty="0">
                  <a:solidFill>
                    <a:schemeClr val="bg1"/>
                  </a:solidFill>
                </a:endParaRPr>
              </a:p>
            </p:txBody>
          </p:sp>
          <p:sp>
            <p:nvSpPr>
              <p:cNvPr id="24" name="正方形/長方形 23">
                <a:extLst>
                  <a:ext uri="{FF2B5EF4-FFF2-40B4-BE49-F238E27FC236}">
                    <a16:creationId xmlns:a16="http://schemas.microsoft.com/office/drawing/2014/main" id="{752BA0B7-6E91-4030-AE2D-04420241FB32}"/>
                  </a:ext>
                </a:extLst>
              </p:cNvPr>
              <p:cNvSpPr/>
              <p:nvPr/>
            </p:nvSpPr>
            <p:spPr>
              <a:xfrm>
                <a:off x="7712282" y="1405669"/>
                <a:ext cx="959943" cy="240938"/>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25" name="直線コネクタ 24">
                <a:extLst>
                  <a:ext uri="{FF2B5EF4-FFF2-40B4-BE49-F238E27FC236}">
                    <a16:creationId xmlns:a16="http://schemas.microsoft.com/office/drawing/2014/main" id="{02E0976F-2468-4746-8837-737A95BE3FC7}"/>
                  </a:ext>
                </a:extLst>
              </p:cNvPr>
              <p:cNvCxnSpPr>
                <a:cxnSpLocks/>
                <a:endCxn id="24" idx="1"/>
              </p:cNvCxnSpPr>
              <p:nvPr/>
            </p:nvCxnSpPr>
            <p:spPr>
              <a:xfrm>
                <a:off x="7564777" y="1404591"/>
                <a:ext cx="147505" cy="121547"/>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3229257D-B6B9-45BE-8777-4D5735F4C2CA}"/>
                </a:ext>
              </a:extLst>
            </p:cNvPr>
            <p:cNvSpPr txBox="1"/>
            <p:nvPr/>
          </p:nvSpPr>
          <p:spPr>
            <a:xfrm>
              <a:off x="6087622" y="2369754"/>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④</a:t>
              </a:r>
            </a:p>
          </p:txBody>
        </p:sp>
      </p:grpSp>
      <p:grpSp>
        <p:nvGrpSpPr>
          <p:cNvPr id="26" name="グループ化 25">
            <a:extLst>
              <a:ext uri="{FF2B5EF4-FFF2-40B4-BE49-F238E27FC236}">
                <a16:creationId xmlns:a16="http://schemas.microsoft.com/office/drawing/2014/main" id="{DF8A4CAE-376D-4A83-9722-C0FAFC7223FE}"/>
              </a:ext>
            </a:extLst>
          </p:cNvPr>
          <p:cNvGrpSpPr/>
          <p:nvPr/>
        </p:nvGrpSpPr>
        <p:grpSpPr>
          <a:xfrm>
            <a:off x="1648050" y="2687318"/>
            <a:ext cx="3510831" cy="849140"/>
            <a:chOff x="2531080" y="2231325"/>
            <a:chExt cx="3510831" cy="849140"/>
          </a:xfrm>
        </p:grpSpPr>
        <p:grpSp>
          <p:nvGrpSpPr>
            <p:cNvPr id="27" name="グループ化 26">
              <a:extLst>
                <a:ext uri="{FF2B5EF4-FFF2-40B4-BE49-F238E27FC236}">
                  <a16:creationId xmlns:a16="http://schemas.microsoft.com/office/drawing/2014/main" id="{B4E3B191-90A1-4D59-9464-048DACA789F1}"/>
                </a:ext>
              </a:extLst>
            </p:cNvPr>
            <p:cNvGrpSpPr/>
            <p:nvPr/>
          </p:nvGrpSpPr>
          <p:grpSpPr>
            <a:xfrm>
              <a:off x="3127719" y="2231325"/>
              <a:ext cx="2914192" cy="849140"/>
              <a:chOff x="166659" y="1950464"/>
              <a:chExt cx="2914192" cy="849140"/>
            </a:xfrm>
          </p:grpSpPr>
          <p:sp>
            <p:nvSpPr>
              <p:cNvPr id="33" name="矢印: 五方向 32">
                <a:extLst>
                  <a:ext uri="{FF2B5EF4-FFF2-40B4-BE49-F238E27FC236}">
                    <a16:creationId xmlns:a16="http://schemas.microsoft.com/office/drawing/2014/main" id="{4FAFBDBA-2703-420D-B400-F23450D889B4}"/>
                  </a:ext>
                </a:extLst>
              </p:cNvPr>
              <p:cNvSpPr/>
              <p:nvPr/>
            </p:nvSpPr>
            <p:spPr>
              <a:xfrm>
                <a:off x="168224" y="1950464"/>
                <a:ext cx="2713795" cy="847814"/>
              </a:xfrm>
              <a:prstGeom prst="homePlate">
                <a:avLst>
                  <a:gd name="adj" fmla="val 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n-ea"/>
                  <a:cs typeface="+mn-cs"/>
                </a:endParaRPr>
              </a:p>
            </p:txBody>
          </p:sp>
          <p:sp>
            <p:nvSpPr>
              <p:cNvPr id="34" name="テキスト ボックス 33">
                <a:extLst>
                  <a:ext uri="{FF2B5EF4-FFF2-40B4-BE49-F238E27FC236}">
                    <a16:creationId xmlns:a16="http://schemas.microsoft.com/office/drawing/2014/main" id="{88882FDA-CB96-49F3-8EEA-4740BC2B487F}"/>
                  </a:ext>
                </a:extLst>
              </p:cNvPr>
              <p:cNvSpPr txBox="1"/>
              <p:nvPr/>
            </p:nvSpPr>
            <p:spPr>
              <a:xfrm>
                <a:off x="166659" y="2522605"/>
                <a:ext cx="291419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i="0" u="none" strike="noStrike" kern="1200" cap="none" spc="0" normalizeH="0" baseline="0" noProof="0" dirty="0">
                    <a:ln>
                      <a:noFill/>
                    </a:ln>
                    <a:effectLst/>
                    <a:uLnTx/>
                    <a:uFillTx/>
                    <a:latin typeface="+mn-ea"/>
                    <a:cs typeface="+mn-cs"/>
                  </a:rPr>
                  <a:t>@</a:t>
                </a:r>
                <a:r>
                  <a:rPr kumimoji="1" lang="ja-JP" altLang="en-US" sz="1200" i="0" u="none" strike="noStrike" kern="1200" cap="none" spc="0" normalizeH="0" baseline="0" noProof="0" dirty="0">
                    <a:ln>
                      <a:noFill/>
                    </a:ln>
                    <a:effectLst/>
                    <a:uLnTx/>
                    <a:uFillTx/>
                    <a:latin typeface="+mn-ea"/>
                    <a:cs typeface="+mn-cs"/>
                  </a:rPr>
                  <a:t>酵母（</a:t>
                </a:r>
                <a:r>
                  <a:rPr kumimoji="1" lang="en-US" altLang="ja-JP" sz="1200" i="1" dirty="0">
                    <a:latin typeface="+mn-ea"/>
                  </a:rPr>
                  <a:t>Pichia</a:t>
                </a:r>
                <a:r>
                  <a:rPr kumimoji="1" lang="ja-JP" altLang="en-US" sz="1200" i="1" dirty="0">
                    <a:latin typeface="+mn-ea"/>
                  </a:rPr>
                  <a:t> </a:t>
                </a:r>
                <a:r>
                  <a:rPr kumimoji="1" lang="en-US" altLang="ja-JP" sz="1200" i="1" dirty="0">
                    <a:latin typeface="+mn-ea"/>
                  </a:rPr>
                  <a:t>pastoris</a:t>
                </a:r>
                <a:r>
                  <a:rPr kumimoji="1" lang="ja-JP" altLang="en-US" sz="1200" i="1" dirty="0">
                    <a:latin typeface="+mn-ea"/>
                  </a:rPr>
                  <a:t> </a:t>
                </a:r>
                <a:r>
                  <a:rPr kumimoji="1" lang="en-US" altLang="ja-JP" sz="1200" dirty="0">
                    <a:latin typeface="+mn-ea"/>
                  </a:rPr>
                  <a:t>KM71H</a:t>
                </a:r>
                <a:r>
                  <a:rPr kumimoji="1" lang="ja-JP" altLang="en-US" sz="1200" dirty="0">
                    <a:latin typeface="+mn-ea"/>
                  </a:rPr>
                  <a:t>）</a:t>
                </a:r>
                <a:endParaRPr kumimoji="1" lang="en-US" altLang="ja-JP" sz="1200" i="0" u="none" strike="noStrike" kern="1200" cap="none" spc="0" normalizeH="0" baseline="0" noProof="0" dirty="0">
                  <a:ln>
                    <a:noFill/>
                  </a:ln>
                  <a:effectLst/>
                  <a:uLnTx/>
                  <a:uFillTx/>
                  <a:latin typeface="+mn-ea"/>
                  <a:cs typeface="+mn-cs"/>
                </a:endParaRPr>
              </a:p>
            </p:txBody>
          </p:sp>
        </p:grpSp>
        <p:grpSp>
          <p:nvGrpSpPr>
            <p:cNvPr id="28" name="グループ化 27">
              <a:extLst>
                <a:ext uri="{FF2B5EF4-FFF2-40B4-BE49-F238E27FC236}">
                  <a16:creationId xmlns:a16="http://schemas.microsoft.com/office/drawing/2014/main" id="{91250DB3-9163-4CE6-B594-3DEAFBE2240C}"/>
                </a:ext>
              </a:extLst>
            </p:cNvPr>
            <p:cNvGrpSpPr/>
            <p:nvPr/>
          </p:nvGrpSpPr>
          <p:grpSpPr>
            <a:xfrm>
              <a:off x="3450261" y="2317499"/>
              <a:ext cx="2076455" cy="484033"/>
              <a:chOff x="6595770" y="1162574"/>
              <a:chExt cx="2076455" cy="484033"/>
            </a:xfrm>
          </p:grpSpPr>
          <p:sp>
            <p:nvSpPr>
              <p:cNvPr id="30" name="フローチャート: 端子 29">
                <a:extLst>
                  <a:ext uri="{FF2B5EF4-FFF2-40B4-BE49-F238E27FC236}">
                    <a16:creationId xmlns:a16="http://schemas.microsoft.com/office/drawing/2014/main" id="{B99E7EBC-2A40-4C38-AB34-14BE66E4E051}"/>
                  </a:ext>
                </a:extLst>
              </p:cNvPr>
              <p:cNvSpPr/>
              <p:nvPr/>
            </p:nvSpPr>
            <p:spPr>
              <a:xfrm>
                <a:off x="6595770" y="1162574"/>
                <a:ext cx="969007" cy="484033"/>
              </a:xfrm>
              <a:prstGeom prst="flowChartTerminator">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TeCel7A</a:t>
                </a:r>
                <a:endParaRPr kumimoji="1" lang="ja-JP" altLang="en-US" sz="1600" dirty="0">
                  <a:solidFill>
                    <a:schemeClr val="bg1"/>
                  </a:solidFill>
                </a:endParaRPr>
              </a:p>
            </p:txBody>
          </p:sp>
          <p:sp>
            <p:nvSpPr>
              <p:cNvPr id="31" name="正方形/長方形 30">
                <a:extLst>
                  <a:ext uri="{FF2B5EF4-FFF2-40B4-BE49-F238E27FC236}">
                    <a16:creationId xmlns:a16="http://schemas.microsoft.com/office/drawing/2014/main" id="{F8F0E56C-665D-4389-B0FD-4C08D7C32D76}"/>
                  </a:ext>
                </a:extLst>
              </p:cNvPr>
              <p:cNvSpPr/>
              <p:nvPr/>
            </p:nvSpPr>
            <p:spPr>
              <a:xfrm>
                <a:off x="7712282" y="1404591"/>
                <a:ext cx="959943" cy="242016"/>
              </a:xfrm>
              <a:prstGeom prst="rect">
                <a:avLst/>
              </a:prstGeom>
              <a:solidFill>
                <a:srgbClr val="00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1600" dirty="0">
                    <a:solidFill>
                      <a:schemeClr val="bg1"/>
                    </a:solidFill>
                  </a:rPr>
                  <a:t>TrCBM1</a:t>
                </a:r>
                <a:endParaRPr kumimoji="1" lang="ja-JP" altLang="en-US" sz="1600" dirty="0">
                  <a:solidFill>
                    <a:schemeClr val="bg1"/>
                  </a:solidFill>
                </a:endParaRPr>
              </a:p>
            </p:txBody>
          </p:sp>
          <p:cxnSp>
            <p:nvCxnSpPr>
              <p:cNvPr id="32" name="直線コネクタ 31">
                <a:extLst>
                  <a:ext uri="{FF2B5EF4-FFF2-40B4-BE49-F238E27FC236}">
                    <a16:creationId xmlns:a16="http://schemas.microsoft.com/office/drawing/2014/main" id="{DFDB8A9D-D486-42B9-A728-545E778B0843}"/>
                  </a:ext>
                </a:extLst>
              </p:cNvPr>
              <p:cNvCxnSpPr>
                <a:cxnSpLocks/>
                <a:endCxn id="31" idx="1"/>
              </p:cNvCxnSpPr>
              <p:nvPr/>
            </p:nvCxnSpPr>
            <p:spPr>
              <a:xfrm>
                <a:off x="7564777" y="1404591"/>
                <a:ext cx="147505" cy="121008"/>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 name="テキスト ボックス 28">
              <a:extLst>
                <a:ext uri="{FF2B5EF4-FFF2-40B4-BE49-F238E27FC236}">
                  <a16:creationId xmlns:a16="http://schemas.microsoft.com/office/drawing/2014/main" id="{52F66CF6-3F16-4545-BC34-6A3FF0DA00B7}"/>
                </a:ext>
              </a:extLst>
            </p:cNvPr>
            <p:cNvSpPr txBox="1"/>
            <p:nvPr/>
          </p:nvSpPr>
          <p:spPr>
            <a:xfrm>
              <a:off x="2531080" y="2346988"/>
              <a:ext cx="646331" cy="646331"/>
            </a:xfrm>
            <a:prstGeom prst="rect">
              <a:avLst/>
            </a:prstGeom>
            <a:noFill/>
          </p:spPr>
          <p:txBody>
            <a:bodyPr wrap="none" rtlCol="0">
              <a:spAutoFit/>
            </a:bodyPr>
            <a:lstStyle/>
            <a:p>
              <a:pPr algn="ctr"/>
              <a:r>
                <a:rPr kumimoji="1" lang="ja-JP" altLang="en-US" dirty="0"/>
                <a:t>対象</a:t>
              </a:r>
              <a:endParaRPr kumimoji="1" lang="en-US" altLang="ja-JP" dirty="0"/>
            </a:p>
            <a:p>
              <a:pPr algn="ctr"/>
              <a:r>
                <a:rPr kumimoji="1" lang="ja-JP" altLang="en-US" dirty="0"/>
                <a:t>②</a:t>
              </a:r>
            </a:p>
          </p:txBody>
        </p:sp>
      </p:grpSp>
      <p:sp>
        <p:nvSpPr>
          <p:cNvPr id="35" name="テキスト ボックス 34">
            <a:extLst>
              <a:ext uri="{FF2B5EF4-FFF2-40B4-BE49-F238E27FC236}">
                <a16:creationId xmlns:a16="http://schemas.microsoft.com/office/drawing/2014/main" id="{CD9DC1AD-FC39-4258-83AE-6F9D603C03CF}"/>
              </a:ext>
            </a:extLst>
          </p:cNvPr>
          <p:cNvSpPr txBox="1"/>
          <p:nvPr/>
        </p:nvSpPr>
        <p:spPr>
          <a:xfrm>
            <a:off x="5175150" y="2813351"/>
            <a:ext cx="2404674" cy="646331"/>
          </a:xfrm>
          <a:prstGeom prst="rect">
            <a:avLst/>
          </a:prstGeom>
          <a:noFill/>
        </p:spPr>
        <p:txBody>
          <a:bodyPr wrap="square" rtlCol="0">
            <a:spAutoFit/>
          </a:bodyPr>
          <a:lstStyle/>
          <a:p>
            <a:r>
              <a:rPr kumimoji="1" lang="ja-JP" altLang="en-US" dirty="0"/>
              <a:t>発現量が多く、</a:t>
            </a:r>
            <a:endParaRPr kumimoji="1" lang="en-US" altLang="ja-JP" dirty="0"/>
          </a:p>
          <a:p>
            <a:r>
              <a:rPr kumimoji="1" lang="ja-JP" altLang="en-US" dirty="0"/>
              <a:t>活性を確認できた。</a:t>
            </a:r>
          </a:p>
        </p:txBody>
      </p:sp>
      <p:sp>
        <p:nvSpPr>
          <p:cNvPr id="36" name="テキスト ボックス 35">
            <a:extLst>
              <a:ext uri="{FF2B5EF4-FFF2-40B4-BE49-F238E27FC236}">
                <a16:creationId xmlns:a16="http://schemas.microsoft.com/office/drawing/2014/main" id="{2DD3F3EF-157E-4061-875A-09FEEE49CEF3}"/>
              </a:ext>
            </a:extLst>
          </p:cNvPr>
          <p:cNvSpPr txBox="1"/>
          <p:nvPr/>
        </p:nvSpPr>
        <p:spPr>
          <a:xfrm>
            <a:off x="5200595" y="3881758"/>
            <a:ext cx="2399431" cy="923330"/>
          </a:xfrm>
          <a:prstGeom prst="rect">
            <a:avLst/>
          </a:prstGeom>
          <a:noFill/>
        </p:spPr>
        <p:txBody>
          <a:bodyPr wrap="square">
            <a:spAutoFit/>
          </a:bodyPr>
          <a:lstStyle/>
          <a:p>
            <a:pPr algn="l"/>
            <a:r>
              <a:rPr kumimoji="1" lang="ja-JP" altLang="en-US" sz="1800" dirty="0"/>
              <a:t>発現量が少なく、</a:t>
            </a:r>
            <a:endParaRPr kumimoji="1" lang="en-US" altLang="ja-JP" sz="1800" dirty="0"/>
          </a:p>
          <a:p>
            <a:pPr algn="l"/>
            <a:r>
              <a:rPr kumimoji="1" lang="ja-JP" altLang="en-US" sz="1800" dirty="0"/>
              <a:t>一部基質で活性の有無の判断に至らず。</a:t>
            </a:r>
            <a:endParaRPr kumimoji="1" lang="en-US" altLang="ja-JP" sz="1800" dirty="0"/>
          </a:p>
        </p:txBody>
      </p:sp>
      <p:sp>
        <p:nvSpPr>
          <p:cNvPr id="37" name="テキスト ボックス 36">
            <a:extLst>
              <a:ext uri="{FF2B5EF4-FFF2-40B4-BE49-F238E27FC236}">
                <a16:creationId xmlns:a16="http://schemas.microsoft.com/office/drawing/2014/main" id="{A84A785C-59F9-4AA3-BD9A-9B2430BD9AAD}"/>
              </a:ext>
            </a:extLst>
          </p:cNvPr>
          <p:cNvSpPr txBox="1"/>
          <p:nvPr/>
        </p:nvSpPr>
        <p:spPr>
          <a:xfrm>
            <a:off x="5200595" y="5049152"/>
            <a:ext cx="2496211" cy="923330"/>
          </a:xfrm>
          <a:prstGeom prst="rect">
            <a:avLst/>
          </a:prstGeom>
          <a:noFill/>
        </p:spPr>
        <p:txBody>
          <a:bodyPr wrap="square">
            <a:spAutoFit/>
          </a:bodyPr>
          <a:lstStyle/>
          <a:p>
            <a:pPr algn="l"/>
            <a:r>
              <a:rPr kumimoji="1" lang="ja-JP" altLang="en-US" sz="1800" dirty="0"/>
              <a:t>発現が難しいと思われたため、実施せず。</a:t>
            </a:r>
            <a:endParaRPr kumimoji="1" lang="en-US" altLang="ja-JP" sz="1800" dirty="0"/>
          </a:p>
          <a:p>
            <a:pPr algn="l"/>
            <a:r>
              <a:rPr kumimoji="1" lang="ja-JP" altLang="en-US" sz="1800" dirty="0"/>
              <a:t>（代わりに②③を実施）</a:t>
            </a:r>
            <a:endParaRPr kumimoji="1" lang="en-US" altLang="ja-JP" sz="1800" dirty="0"/>
          </a:p>
        </p:txBody>
      </p:sp>
      <p:sp>
        <p:nvSpPr>
          <p:cNvPr id="38" name="テキスト ボックス 37">
            <a:extLst>
              <a:ext uri="{FF2B5EF4-FFF2-40B4-BE49-F238E27FC236}">
                <a16:creationId xmlns:a16="http://schemas.microsoft.com/office/drawing/2014/main" id="{80F979BE-F8B0-4BA7-9D13-987066B1EDAA}"/>
              </a:ext>
            </a:extLst>
          </p:cNvPr>
          <p:cNvSpPr txBox="1"/>
          <p:nvPr/>
        </p:nvSpPr>
        <p:spPr>
          <a:xfrm>
            <a:off x="7644467" y="2802980"/>
            <a:ext cx="2540280"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1" dirty="0"/>
              <a:t>設計</a:t>
            </a:r>
            <a:r>
              <a:rPr kumimoji="1" lang="en-US" altLang="ja-JP" sz="1800" b="1" dirty="0"/>
              <a:t>CBD</a:t>
            </a:r>
            <a:r>
              <a:rPr kumimoji="1" lang="ja-JP" altLang="en-US" sz="1800" b="1" dirty="0"/>
              <a:t>を含む酵素を合成・評価</a:t>
            </a:r>
            <a:endParaRPr kumimoji="1" lang="en-US" altLang="ja-JP" sz="1800" b="1" dirty="0"/>
          </a:p>
        </p:txBody>
      </p:sp>
      <p:sp>
        <p:nvSpPr>
          <p:cNvPr id="39" name="テキスト ボックス 38">
            <a:extLst>
              <a:ext uri="{FF2B5EF4-FFF2-40B4-BE49-F238E27FC236}">
                <a16:creationId xmlns:a16="http://schemas.microsoft.com/office/drawing/2014/main" id="{C0A6B6C2-EB23-449E-9A06-D8F22017EC9E}"/>
              </a:ext>
            </a:extLst>
          </p:cNvPr>
          <p:cNvSpPr txBox="1"/>
          <p:nvPr/>
        </p:nvSpPr>
        <p:spPr>
          <a:xfrm>
            <a:off x="7747657" y="4036495"/>
            <a:ext cx="2379228" cy="646331"/>
          </a:xfrm>
          <a:prstGeom prst="rect">
            <a:avLst/>
          </a:prstGeom>
          <a:noFill/>
        </p:spPr>
        <p:txBody>
          <a:bodyPr wrap="square">
            <a:spAutoFit/>
          </a:bodyPr>
          <a:lstStyle/>
          <a:p>
            <a:pPr algn="ctr"/>
            <a:r>
              <a:rPr kumimoji="1" lang="ja-JP" altLang="en-US" sz="1800" b="1" dirty="0"/>
              <a:t>ファーメンターで合成、</a:t>
            </a:r>
            <a:endParaRPr kumimoji="1" lang="en-US" altLang="ja-JP" sz="1800" b="1" dirty="0"/>
          </a:p>
          <a:p>
            <a:pPr algn="ctr"/>
            <a:r>
              <a:rPr kumimoji="1" lang="ja-JP" altLang="en-US" sz="1800" b="1" dirty="0"/>
              <a:t>活性を再度確認</a:t>
            </a:r>
            <a:endParaRPr kumimoji="1" lang="en-US" altLang="ja-JP" sz="1800" b="1" dirty="0"/>
          </a:p>
        </p:txBody>
      </p:sp>
      <p:sp>
        <p:nvSpPr>
          <p:cNvPr id="40" name="テキスト ボックス 39">
            <a:extLst>
              <a:ext uri="{FF2B5EF4-FFF2-40B4-BE49-F238E27FC236}">
                <a16:creationId xmlns:a16="http://schemas.microsoft.com/office/drawing/2014/main" id="{A7F2FB19-C8BF-4B89-B8AD-9FF0033DCF82}"/>
              </a:ext>
            </a:extLst>
          </p:cNvPr>
          <p:cNvSpPr txBox="1"/>
          <p:nvPr/>
        </p:nvSpPr>
        <p:spPr>
          <a:xfrm>
            <a:off x="8045693" y="5343403"/>
            <a:ext cx="23792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dirty="0"/>
              <a:t>発現・活性を確認</a:t>
            </a:r>
            <a:endParaRPr kumimoji="1" lang="en-US" altLang="ja-JP" sz="1800" b="1" dirty="0"/>
          </a:p>
        </p:txBody>
      </p:sp>
      <p:sp>
        <p:nvSpPr>
          <p:cNvPr id="42" name="テキスト ボックス 41">
            <a:extLst>
              <a:ext uri="{FF2B5EF4-FFF2-40B4-BE49-F238E27FC236}">
                <a16:creationId xmlns:a16="http://schemas.microsoft.com/office/drawing/2014/main" id="{D3322D04-98CA-482E-8AD6-4ACC61F284EC}"/>
              </a:ext>
            </a:extLst>
          </p:cNvPr>
          <p:cNvSpPr txBox="1"/>
          <p:nvPr/>
        </p:nvSpPr>
        <p:spPr>
          <a:xfrm>
            <a:off x="9213999" y="2533429"/>
            <a:ext cx="1138017" cy="307777"/>
          </a:xfrm>
          <a:prstGeom prst="rect">
            <a:avLst/>
          </a:prstGeom>
          <a:noFill/>
        </p:spPr>
        <p:txBody>
          <a:bodyPr wrap="square" rtlCol="0">
            <a:spAutoFit/>
          </a:bodyPr>
          <a:lstStyle/>
          <a:p>
            <a:r>
              <a:rPr kumimoji="1" lang="ja-JP" altLang="en-US" sz="1400" dirty="0">
                <a:solidFill>
                  <a:schemeClr val="accent1"/>
                </a:solidFill>
              </a:rPr>
              <a:t>重要度：大</a:t>
            </a:r>
          </a:p>
        </p:txBody>
      </p:sp>
      <p:sp>
        <p:nvSpPr>
          <p:cNvPr id="43" name="テキスト ボックス 42">
            <a:extLst>
              <a:ext uri="{FF2B5EF4-FFF2-40B4-BE49-F238E27FC236}">
                <a16:creationId xmlns:a16="http://schemas.microsoft.com/office/drawing/2014/main" id="{EB79F4DF-27A4-45AF-AF2F-5C1CFAFE81B4}"/>
              </a:ext>
            </a:extLst>
          </p:cNvPr>
          <p:cNvSpPr txBox="1"/>
          <p:nvPr/>
        </p:nvSpPr>
        <p:spPr>
          <a:xfrm>
            <a:off x="9208569" y="4902991"/>
            <a:ext cx="1179837" cy="523220"/>
          </a:xfrm>
          <a:prstGeom prst="rect">
            <a:avLst/>
          </a:prstGeom>
          <a:noFill/>
        </p:spPr>
        <p:txBody>
          <a:bodyPr wrap="square" rtlCol="0">
            <a:spAutoFit/>
          </a:bodyPr>
          <a:lstStyle/>
          <a:p>
            <a:r>
              <a:rPr kumimoji="1" lang="ja-JP" altLang="en-US" sz="1400" dirty="0">
                <a:solidFill>
                  <a:schemeClr val="accent1"/>
                </a:solidFill>
              </a:rPr>
              <a:t>重要度：中</a:t>
            </a:r>
            <a:endParaRPr kumimoji="1" lang="en-US" altLang="ja-JP" sz="1400" dirty="0">
              <a:solidFill>
                <a:schemeClr val="accent1"/>
              </a:solidFill>
            </a:endParaRPr>
          </a:p>
          <a:p>
            <a:r>
              <a:rPr kumimoji="1" lang="ja-JP" altLang="en-US" sz="1400" dirty="0">
                <a:solidFill>
                  <a:schemeClr val="accent1"/>
                </a:solidFill>
              </a:rPr>
              <a:t>期待度：大</a:t>
            </a:r>
          </a:p>
        </p:txBody>
      </p:sp>
      <p:sp>
        <p:nvSpPr>
          <p:cNvPr id="44" name="テキスト ボックス 43">
            <a:extLst>
              <a:ext uri="{FF2B5EF4-FFF2-40B4-BE49-F238E27FC236}">
                <a16:creationId xmlns:a16="http://schemas.microsoft.com/office/drawing/2014/main" id="{D981F831-D6F4-43BA-8586-4CF849C5212F}"/>
              </a:ext>
            </a:extLst>
          </p:cNvPr>
          <p:cNvSpPr txBox="1"/>
          <p:nvPr/>
        </p:nvSpPr>
        <p:spPr>
          <a:xfrm>
            <a:off x="9198681" y="3719856"/>
            <a:ext cx="1138017" cy="307777"/>
          </a:xfrm>
          <a:prstGeom prst="rect">
            <a:avLst/>
          </a:prstGeom>
          <a:noFill/>
        </p:spPr>
        <p:txBody>
          <a:bodyPr wrap="square" rtlCol="0">
            <a:spAutoFit/>
          </a:bodyPr>
          <a:lstStyle/>
          <a:p>
            <a:r>
              <a:rPr kumimoji="1" lang="ja-JP" altLang="en-US" sz="1400" dirty="0">
                <a:solidFill>
                  <a:schemeClr val="accent1"/>
                </a:solidFill>
              </a:rPr>
              <a:t>重要度：小</a:t>
            </a:r>
          </a:p>
        </p:txBody>
      </p:sp>
    </p:spTree>
    <p:extLst>
      <p:ext uri="{BB962C8B-B14F-4D97-AF65-F5344CB8AC3E}">
        <p14:creationId xmlns:p14="http://schemas.microsoft.com/office/powerpoint/2010/main" val="156598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11301</TotalTime>
  <Words>2223</Words>
  <Application>Microsoft Office PowerPoint</Application>
  <PresentationFormat>ワイド画面</PresentationFormat>
  <Paragraphs>307</Paragraphs>
  <Slides>16</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Meiryo UI</vt:lpstr>
      <vt:lpstr>游ゴシック</vt:lpstr>
      <vt:lpstr>Arial</vt:lpstr>
      <vt:lpstr>Consolas</vt:lpstr>
      <vt:lpstr>Wingdings</vt:lpstr>
      <vt:lpstr>Yokogawa_Template_Standard</vt:lpstr>
      <vt:lpstr>進捗報告</vt:lpstr>
      <vt:lpstr>概要</vt:lpstr>
      <vt:lpstr>リグノセルロース系バイオマス資源の前処理</vt:lpstr>
      <vt:lpstr>バイオマス前処理技術（途中）</vt:lpstr>
      <vt:lpstr>砂川先生（2月17日）</vt:lpstr>
      <vt:lpstr>砂川先生コメント（2月17日）</vt:lpstr>
      <vt:lpstr>中林さん（2月21日）</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994</cp:revision>
  <dcterms:created xsi:type="dcterms:W3CDTF">2022-01-30T23:54:04Z</dcterms:created>
  <dcterms:modified xsi:type="dcterms:W3CDTF">2023-02-22T05:39:20Z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