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
  </p:notesMasterIdLst>
  <p:sldIdLst>
    <p:sldId id="269" r:id="rId2"/>
    <p:sldId id="3965" r:id="rId3"/>
    <p:sldId id="3962" r:id="rId4"/>
    <p:sldId id="3966" r:id="rId5"/>
    <p:sldId id="4031" r:id="rId6"/>
    <p:sldId id="4037" r:id="rId7"/>
    <p:sldId id="395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6915B375-9249-444F-BABA-6184E1BDF3EC}">
          <p14:sldIdLst>
            <p14:sldId id="269"/>
            <p14:sldId id="3965"/>
            <p14:sldId id="3962"/>
            <p14:sldId id="3966"/>
            <p14:sldId id="4031"/>
            <p14:sldId id="4037"/>
            <p14:sldId id="3951"/>
          </p14:sldIdLst>
        </p14:section>
        <p14:section name="補足" id="{C2931B32-4EB1-47D3-95D8-6EA0C7A3AA4E}">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a, Mariko (M.Hara@yokogawa.com)" initials="HM(" lastIdx="1" clrIdx="0">
    <p:extLst>
      <p:ext uri="{19B8F6BF-5375-455C-9EA6-DF929625EA0E}">
        <p15:presenceInfo xmlns:p15="http://schemas.microsoft.com/office/powerpoint/2012/main" userId="S-1-5-21-1078081533-1275210071-682003330-333704" providerId="AD"/>
      </p:ext>
    </p:extLst>
  </p:cmAuthor>
  <p:cmAuthor id="2" name="Mogi, Takeyuki (Takeyuki.Mogi@yokogawa.com)" initials="MT(" lastIdx="11" clrIdx="1">
    <p:extLst>
      <p:ext uri="{19B8F6BF-5375-455C-9EA6-DF929625EA0E}">
        <p15:presenceInfo xmlns:p15="http://schemas.microsoft.com/office/powerpoint/2012/main" userId="Mogi, Takeyuki (Takeyuki.Mogi@yokogawa.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888A"/>
    <a:srgbClr val="00CCFF"/>
    <a:srgbClr val="6C7A7E"/>
    <a:srgbClr val="95A0A4"/>
    <a:srgbClr val="FFF6CC"/>
    <a:srgbClr val="E6E6E6"/>
    <a:srgbClr val="C55A11"/>
    <a:srgbClr val="FFFFFF"/>
    <a:srgbClr val="595959"/>
    <a:srgbClr val="8E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3784" autoAdjust="0"/>
  </p:normalViewPr>
  <p:slideViewPr>
    <p:cSldViewPr snapToGrid="0">
      <p:cViewPr varScale="1">
        <p:scale>
          <a:sx n="67" d="100"/>
          <a:sy n="67" d="100"/>
        </p:scale>
        <p:origin x="712" y="40"/>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要素技術開発の成果と課題についていくつかご紹介しました。</a:t>
            </a:r>
          </a:p>
          <a:p>
            <a:r>
              <a:rPr kumimoji="1" lang="ja-JP" altLang="en-US" dirty="0"/>
              <a:t>当初想定した設計戦略では、要素技術の一つである「機能性の机上評価」に目途が立てられなかったというのが、現在の状況です。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20605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リグノセルロースは、セルロースとヘミセルロースとリグニンなどで構成されますが、その組成はバイオマスの種類によって異なります。木質系はリグニンが多く、地上の草本系はヘミセルロースが多いです。水生植物は、それ以外のタンパク質や灰汁が多いです。このため、木質系はリグニンを分解・除去するための前処理、草本系はヘミセルロースを効率的に利用する前処理、水生植物はその他の成分を抽出・再利用する技術など、組成によって前処理を適切に使い分けるのがポイントになっていることがわかり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0692320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231E36-000A-4969-A168-0F1B75FF5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7E50B1A-EDDF-4306-B3B5-B6095F717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2275096-8A81-49A7-B153-9B738CDAB8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6E6E29D-D91D-445E-879B-31231B7AA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D8DAE340-0847-4A82-A5BC-2F1B7FFB61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4FC9BBD2-3DBB-4433-A9BB-4D7FF43B6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90A4B28F-5810-41D5-BB01-521D19515B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
        <p:nvSpPr>
          <p:cNvPr id="3" name="フッター プレースホルダー 3">
            <a:extLst>
              <a:ext uri="{FF2B5EF4-FFF2-40B4-BE49-F238E27FC236}">
                <a16:creationId xmlns:a16="http://schemas.microsoft.com/office/drawing/2014/main" id="{5D750266-08AA-49F1-AE2E-353B83F1D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84C9F4A0-4F02-4E54-B31B-5310478CB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2" name="フッター プレースホルダー 3">
            <a:extLst>
              <a:ext uri="{FF2B5EF4-FFF2-40B4-BE49-F238E27FC236}">
                <a16:creationId xmlns:a16="http://schemas.microsoft.com/office/drawing/2014/main" id="{D32599B8-52FC-4469-922B-D3C0E23FC0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C74DC99B-2FB6-4A01-A95C-D3AB5DE82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F07F56C6-6239-4E32-9CEE-B1A978E53E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フッター プレースホルダー 3">
            <a:extLst>
              <a:ext uri="{FF2B5EF4-FFF2-40B4-BE49-F238E27FC236}">
                <a16:creationId xmlns:a16="http://schemas.microsoft.com/office/drawing/2014/main" id="{094A75E6-8DF7-4689-A930-A6D24D1930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487508" y="6356350"/>
            <a:ext cx="3121314" cy="338554"/>
          </a:xfrm>
          <a:prstGeom prst="rect">
            <a:avLst/>
          </a:prstGeom>
          <a:noFill/>
        </p:spPr>
        <p:txBody>
          <a:bodyPr wrap="square">
            <a:spAutoFit/>
          </a:bodyPr>
          <a:lstStyle/>
          <a:p>
            <a:pPr algn="r"/>
            <a:r>
              <a:rPr lang="en-US" altLang="ja-JP" sz="800" dirty="0">
                <a:solidFill>
                  <a:schemeClr val="bg1">
                    <a:lumMod val="75000"/>
                  </a:schemeClr>
                </a:solidFill>
              </a:rPr>
              <a:t>| FY22</a:t>
            </a:r>
            <a:r>
              <a:rPr lang="ja-JP" altLang="en-US" sz="800" dirty="0">
                <a:solidFill>
                  <a:schemeClr val="bg1">
                    <a:lumMod val="75000"/>
                  </a:schemeClr>
                </a:solidFill>
              </a:rPr>
              <a:t>進捗報告 </a:t>
            </a:r>
            <a:r>
              <a:rPr lang="en-US" altLang="ja-JP" sz="800" dirty="0">
                <a:solidFill>
                  <a:schemeClr val="bg1">
                    <a:lumMod val="75000"/>
                  </a:schemeClr>
                </a:solidFill>
              </a:rPr>
              <a:t>| March 30, 2023 |  </a:t>
            </a:r>
          </a:p>
          <a:p>
            <a:pPr algn="r"/>
            <a:r>
              <a:rPr lang="en-US" altLang="ja-JP" sz="800" dirty="0">
                <a:solidFill>
                  <a:schemeClr val="bg1">
                    <a:lumMod val="75000"/>
                  </a:schemeClr>
                </a:solidFill>
              </a:rPr>
              <a:t>© Yokogawa Electric Corporation</a:t>
            </a:r>
          </a:p>
        </p:txBody>
      </p:sp>
      <p:sp>
        <p:nvSpPr>
          <p:cNvPr id="4" name="フッター プレースホルダー 3">
            <a:extLst>
              <a:ext uri="{FF2B5EF4-FFF2-40B4-BE49-F238E27FC236}">
                <a16:creationId xmlns:a16="http://schemas.microsoft.com/office/drawing/2014/main" id="{4F4D62FC-5EA9-4788-9208-D108D1EA7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dirty="0"/>
              <a:t>Confidential</a:t>
            </a:r>
            <a:endParaRPr kumimoji="1" lang="ja-JP" altLang="en-US" dirty="0"/>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進捗報告</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旧人工酵素設計</a:t>
            </a:r>
          </a:p>
        </p:txBody>
      </p:sp>
    </p:spTree>
    <p:extLst>
      <p:ext uri="{BB962C8B-B14F-4D97-AF65-F5344CB8AC3E}">
        <p14:creationId xmlns:p14="http://schemas.microsoft.com/office/powerpoint/2010/main" val="1852153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7" name="テキスト プレースホルダー 3">
            <a:extLst>
              <a:ext uri="{FF2B5EF4-FFF2-40B4-BE49-F238E27FC236}">
                <a16:creationId xmlns:a16="http://schemas.microsoft.com/office/drawing/2014/main" id="{291F981B-B4AE-4FD4-9296-21C8B50480E4}"/>
              </a:ext>
            </a:extLst>
          </p:cNvPr>
          <p:cNvSpPr>
            <a:spLocks noGrp="1"/>
          </p:cNvSpPr>
          <p:nvPr>
            <p:ph type="body" sz="quarter" idx="11"/>
          </p:nvPr>
        </p:nvSpPr>
        <p:spPr>
          <a:xfrm>
            <a:off x="517055" y="947542"/>
            <a:ext cx="11170120" cy="793551"/>
          </a:xfrm>
        </p:spPr>
        <p:txBody>
          <a:bodyPr/>
          <a:lstStyle/>
          <a:p>
            <a:pPr marL="457200" indent="-457200"/>
            <a:r>
              <a:rPr kumimoji="1" lang="ja-JP" altLang="en-US" sz="2800" dirty="0"/>
              <a:t>共同研究の成果報告を完了した（</a:t>
            </a:r>
            <a:r>
              <a:rPr kumimoji="1" lang="en-US" altLang="ja-JP" sz="2800" dirty="0"/>
              <a:t>3</a:t>
            </a:r>
            <a:r>
              <a:rPr kumimoji="1" lang="ja-JP" altLang="en-US" sz="2800" dirty="0"/>
              <a:t>月</a:t>
            </a:r>
            <a:r>
              <a:rPr kumimoji="1" lang="en-US" altLang="ja-JP" sz="2800" dirty="0"/>
              <a:t>29</a:t>
            </a:r>
            <a:r>
              <a:rPr kumimoji="1" lang="ja-JP" altLang="en-US" sz="2800" dirty="0"/>
              <a:t>日）。</a:t>
            </a:r>
            <a:endParaRPr kumimoji="1" lang="en-US" altLang="ja-JP" sz="2800" dirty="0"/>
          </a:p>
          <a:p>
            <a:pPr marL="709613" lvl="1" indent="-457200"/>
            <a:r>
              <a:rPr kumimoji="1" lang="ja-JP" altLang="en-US" sz="2400" dirty="0"/>
              <a:t>残件は、共同研究報告書を明日までに提出。</a:t>
            </a:r>
            <a:endParaRPr kumimoji="1" lang="en-US" altLang="ja-JP" sz="2400" dirty="0"/>
          </a:p>
          <a:p>
            <a:pPr marL="457200" indent="-457200"/>
            <a:r>
              <a:rPr kumimoji="1" lang="en-US" altLang="ja-JP" sz="2800" dirty="0"/>
              <a:t>4</a:t>
            </a:r>
            <a:r>
              <a:rPr kumimoji="1" lang="ja-JP" altLang="en-US" sz="2800" dirty="0"/>
              <a:t>月の活動方針についてまとめた。</a:t>
            </a:r>
            <a:endParaRPr kumimoji="1" lang="en-US" altLang="ja-JP" sz="2800" dirty="0"/>
          </a:p>
        </p:txBody>
      </p:sp>
    </p:spTree>
    <p:extLst>
      <p:ext uri="{BB962C8B-B14F-4D97-AF65-F5344CB8AC3E}">
        <p14:creationId xmlns:p14="http://schemas.microsoft.com/office/powerpoint/2010/main" val="243533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4</a:t>
            </a:r>
            <a:r>
              <a:rPr lang="ja-JP" altLang="en-US" dirty="0"/>
              <a:t>月タスクリスト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graphicFrame>
        <p:nvGraphicFramePr>
          <p:cNvPr id="2" name="表 3">
            <a:extLst>
              <a:ext uri="{FF2B5EF4-FFF2-40B4-BE49-F238E27FC236}">
                <a16:creationId xmlns:a16="http://schemas.microsoft.com/office/drawing/2014/main" id="{C8617733-56BF-4395-B8F4-64879BA34E11}"/>
              </a:ext>
            </a:extLst>
          </p:cNvPr>
          <p:cNvGraphicFramePr>
            <a:graphicFrameLocks noGrp="1"/>
          </p:cNvGraphicFramePr>
          <p:nvPr>
            <p:extLst>
              <p:ext uri="{D42A27DB-BD31-4B8C-83A1-F6EECF244321}">
                <p14:modId xmlns:p14="http://schemas.microsoft.com/office/powerpoint/2010/main" val="53685629"/>
              </p:ext>
            </p:extLst>
          </p:nvPr>
        </p:nvGraphicFramePr>
        <p:xfrm>
          <a:off x="463038" y="1465637"/>
          <a:ext cx="11265923" cy="4861560"/>
        </p:xfrm>
        <a:graphic>
          <a:graphicData uri="http://schemas.openxmlformats.org/drawingml/2006/table">
            <a:tbl>
              <a:tblPr firstRow="1" bandRow="1">
                <a:tableStyleId>{5C22544A-7EE6-4342-B048-85BDC9FD1C3A}</a:tableStyleId>
              </a:tblPr>
              <a:tblGrid>
                <a:gridCol w="2457450">
                  <a:extLst>
                    <a:ext uri="{9D8B030D-6E8A-4147-A177-3AD203B41FA5}">
                      <a16:colId xmlns:a16="http://schemas.microsoft.com/office/drawing/2014/main" val="2111186833"/>
                    </a:ext>
                  </a:extLst>
                </a:gridCol>
                <a:gridCol w="2114550">
                  <a:extLst>
                    <a:ext uri="{9D8B030D-6E8A-4147-A177-3AD203B41FA5}">
                      <a16:colId xmlns:a16="http://schemas.microsoft.com/office/drawing/2014/main" val="2627727239"/>
                    </a:ext>
                  </a:extLst>
                </a:gridCol>
                <a:gridCol w="3133725">
                  <a:extLst>
                    <a:ext uri="{9D8B030D-6E8A-4147-A177-3AD203B41FA5}">
                      <a16:colId xmlns:a16="http://schemas.microsoft.com/office/drawing/2014/main" val="122893630"/>
                    </a:ext>
                  </a:extLst>
                </a:gridCol>
                <a:gridCol w="3560198">
                  <a:extLst>
                    <a:ext uri="{9D8B030D-6E8A-4147-A177-3AD203B41FA5}">
                      <a16:colId xmlns:a16="http://schemas.microsoft.com/office/drawing/2014/main" val="1065905545"/>
                    </a:ext>
                  </a:extLst>
                </a:gridCol>
              </a:tblGrid>
              <a:tr h="370840">
                <a:tc>
                  <a:txBody>
                    <a:bodyPr/>
                    <a:lstStyle/>
                    <a:p>
                      <a:r>
                        <a:rPr kumimoji="1" lang="ja-JP" altLang="en-US" dirty="0"/>
                        <a:t>大項目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中項目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担当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020294"/>
                  </a:ext>
                </a:extLst>
              </a:tr>
              <a:tr h="370840">
                <a:tc rowSpan="2">
                  <a:txBody>
                    <a:bodyPr/>
                    <a:lstStyle/>
                    <a:p>
                      <a:r>
                        <a:rPr kumimoji="1" lang="ja-JP" altLang="en-US" dirty="0"/>
                        <a:t>共同研究成果報告会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日程調整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日程確定まで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橋本さん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64278486"/>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報告資料作成</a:t>
                      </a:r>
                      <a:endParaRPr kumimoji="1" lang="en-US" altLang="ja-JP" dirty="0"/>
                    </a:p>
                    <a:p>
                      <a:r>
                        <a:rPr kumimoji="1" lang="ja-JP" altLang="en-US" dirty="0"/>
                        <a:t>（パワポベース）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大枠</a:t>
                      </a:r>
                      <a:endParaRPr kumimoji="1" lang="en-US" altLang="ja-JP" dirty="0"/>
                    </a:p>
                    <a:p>
                      <a:r>
                        <a:rPr kumimoji="1" lang="ja-JP" altLang="en-US" dirty="0"/>
                        <a:t>実験パート（結果議論含む）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熊谷</a:t>
                      </a:r>
                      <a:endParaRPr kumimoji="1" lang="en-US" altLang="ja-JP" dirty="0"/>
                    </a:p>
                    <a:p>
                      <a:r>
                        <a:rPr kumimoji="1" lang="ja-JP" altLang="en-US" dirty="0"/>
                        <a:t>原さん</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57179763"/>
                  </a:ext>
                </a:extLst>
              </a:tr>
              <a:tr h="370840">
                <a:tc>
                  <a:txBody>
                    <a:bodyPr/>
                    <a:lstStyle/>
                    <a:p>
                      <a:r>
                        <a:rPr kumimoji="1" lang="ja-JP" altLang="en-US" dirty="0"/>
                        <a:t>月報資料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メンバーの月報をまとめる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熊谷</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18705654"/>
                  </a:ext>
                </a:extLst>
              </a:tr>
              <a:tr h="370840">
                <a:tc>
                  <a:txBody>
                    <a:bodyPr/>
                    <a:lstStyle/>
                    <a:p>
                      <a:r>
                        <a:rPr kumimoji="1" lang="ja-JP" altLang="en-US" dirty="0"/>
                        <a:t>共同研究成果報告書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報告書作成</a:t>
                      </a:r>
                      <a:endParaRPr kumimoji="1" lang="en-US" altLang="ja-JP" dirty="0"/>
                    </a:p>
                    <a:p>
                      <a:r>
                        <a:rPr kumimoji="1" lang="ja-JP" altLang="en-US" dirty="0"/>
                        <a:t>（</a:t>
                      </a:r>
                      <a:r>
                        <a:rPr kumimoji="1" lang="en-US" altLang="ja-JP" dirty="0"/>
                        <a:t>word</a:t>
                      </a:r>
                      <a:r>
                        <a:rPr kumimoji="1" lang="ja-JP" altLang="en-US" dirty="0"/>
                        <a:t>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下期実験パートの追記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kumimoji="1" lang="ja-JP" altLang="en-US" dirty="0"/>
                        <a:t>原さん</a:t>
                      </a:r>
                      <a:endParaRPr kumimoji="1" lang="en-US" altLang="ja-JP" dirty="0"/>
                    </a:p>
                    <a:p>
                      <a:r>
                        <a:rPr kumimoji="1" lang="ja-JP" altLang="en-US" dirty="0"/>
                        <a:t>（熊谷確認・コメント済、明日中に完成させ、提出予定）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78192407"/>
                  </a:ext>
                </a:extLst>
              </a:tr>
              <a:tr h="370840">
                <a:tc>
                  <a:txBody>
                    <a:bodyPr/>
                    <a:lstStyle/>
                    <a:p>
                      <a:r>
                        <a:rPr kumimoji="1" lang="ja-JP" altLang="en-US" dirty="0"/>
                        <a:t>ワンシートレポート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テーマ活動の報告書作成</a:t>
                      </a:r>
                      <a:endParaRPr kumimoji="1" lang="en-US" altLang="ja-JP" dirty="0"/>
                    </a:p>
                    <a:p>
                      <a:r>
                        <a:rPr kumimoji="1" lang="ja-JP" altLang="en-US" dirty="0"/>
                        <a:t>（</a:t>
                      </a:r>
                      <a:r>
                        <a:rPr kumimoji="1" lang="en-US" altLang="ja-JP" dirty="0"/>
                        <a:t>1</a:t>
                      </a:r>
                      <a:r>
                        <a:rPr kumimoji="1" lang="ja-JP" altLang="en-US" dirty="0"/>
                        <a:t>ページ）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a:t>
                      </a:r>
                      <a:endParaRPr kumimoji="1" lang="en-US" altLang="ja-JP" dirty="0"/>
                    </a:p>
                    <a:p>
                      <a:r>
                        <a:rPr kumimoji="1" lang="ja-JP" altLang="en-US" dirty="0"/>
                        <a:t>（原さんに依頼するかも）</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62303"/>
                  </a:ext>
                </a:extLst>
              </a:tr>
              <a:tr h="370840">
                <a:tc>
                  <a:txBody>
                    <a:bodyPr/>
                    <a:lstStyle/>
                    <a:p>
                      <a:r>
                        <a:rPr kumimoji="1" lang="ja-JP" altLang="en-US" dirty="0"/>
                        <a:t>社内向け実験報告書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Word</a:t>
                      </a:r>
                      <a:r>
                        <a:rPr kumimoji="1" lang="ja-JP" altLang="en-US" dirty="0"/>
                        <a:t>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下期実験パートの手法・条件の詳細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原さん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8327553"/>
                  </a:ext>
                </a:extLst>
              </a:tr>
              <a:tr h="370840">
                <a:tc>
                  <a:txBody>
                    <a:bodyPr/>
                    <a:lstStyle/>
                    <a:p>
                      <a:r>
                        <a:rPr kumimoji="1" lang="ja-JP" altLang="en-US" dirty="0"/>
                        <a:t>社内向け活動報告資料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パワポベースで発表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アンダーザベンチとしてどんな活動をしたのか？をまとめる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熊谷</a:t>
                      </a:r>
                      <a:endParaRPr kumimoji="1" lang="en-US" altLang="ja-JP" dirty="0"/>
                    </a:p>
                    <a:p>
                      <a:r>
                        <a:rPr kumimoji="1" lang="ja-JP" altLang="en-US" dirty="0"/>
                        <a:t>（上から抜粋し、藤田部長・鎌田</a:t>
                      </a:r>
                      <a:r>
                        <a:rPr kumimoji="1" lang="en-US" altLang="ja-JP" dirty="0"/>
                        <a:t>Gr.</a:t>
                      </a:r>
                      <a:r>
                        <a:rPr kumimoji="1" lang="ja-JP" altLang="en-US" dirty="0"/>
                        <a:t>長に報告予定）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986663"/>
                  </a:ext>
                </a:extLst>
              </a:tr>
            </a:tbl>
          </a:graphicData>
        </a:graphic>
      </p:graphicFrame>
      <p:sp>
        <p:nvSpPr>
          <p:cNvPr id="6" name="テキスト プレースホルダー 3">
            <a:extLst>
              <a:ext uri="{FF2B5EF4-FFF2-40B4-BE49-F238E27FC236}">
                <a16:creationId xmlns:a16="http://schemas.microsoft.com/office/drawing/2014/main" id="{2946DB6D-0761-4C98-9648-65B961A4A759}"/>
              </a:ext>
            </a:extLst>
          </p:cNvPr>
          <p:cNvSpPr>
            <a:spLocks noGrp="1"/>
          </p:cNvSpPr>
          <p:nvPr>
            <p:ph type="body" sz="quarter" idx="11"/>
          </p:nvPr>
        </p:nvSpPr>
        <p:spPr>
          <a:xfrm>
            <a:off x="517055" y="947542"/>
            <a:ext cx="11170120" cy="518095"/>
          </a:xfrm>
        </p:spPr>
        <p:txBody>
          <a:bodyPr/>
          <a:lstStyle/>
          <a:p>
            <a:pPr marL="457200" indent="-457200"/>
            <a:r>
              <a:rPr kumimoji="1" lang="ja-JP" altLang="en-US" sz="2800" dirty="0"/>
              <a:t>残件は、報告書が中心。</a:t>
            </a:r>
            <a:endParaRPr kumimoji="1" lang="en-US" altLang="ja-JP" sz="2400" dirty="0"/>
          </a:p>
        </p:txBody>
      </p:sp>
    </p:spTree>
    <p:extLst>
      <p:ext uri="{BB962C8B-B14F-4D97-AF65-F5344CB8AC3E}">
        <p14:creationId xmlns:p14="http://schemas.microsoft.com/office/powerpoint/2010/main" val="3194132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ボックス 5">
            <a:extLst>
              <a:ext uri="{FF2B5EF4-FFF2-40B4-BE49-F238E27FC236}">
                <a16:creationId xmlns:a16="http://schemas.microsoft.com/office/drawing/2014/main" id="{B0635375-0B31-44CB-BDFE-01ED83EBDA85}"/>
              </a:ext>
            </a:extLst>
          </p:cNvPr>
          <p:cNvSpPr txBox="1"/>
          <p:nvPr/>
        </p:nvSpPr>
        <p:spPr>
          <a:xfrm>
            <a:off x="608261" y="1096336"/>
            <a:ext cx="8764337" cy="461665"/>
          </a:xfrm>
          <a:prstGeom prst="rect">
            <a:avLst/>
          </a:prstGeom>
          <a:noFill/>
        </p:spPr>
        <p:txBody>
          <a:bodyPr wrap="square" rtlCol="0">
            <a:spAutoFit/>
          </a:bodyPr>
          <a:lstStyle/>
          <a:p>
            <a:r>
              <a:rPr kumimoji="1" lang="en-US" altLang="ja-JP" sz="2400" b="1" dirty="0">
                <a:solidFill>
                  <a:schemeClr val="accent1"/>
                </a:solidFill>
              </a:rPr>
              <a:t>1. </a:t>
            </a:r>
            <a:r>
              <a:rPr kumimoji="1" lang="ja-JP" altLang="en-US" sz="2400" b="1" dirty="0">
                <a:solidFill>
                  <a:schemeClr val="accent1"/>
                </a:solidFill>
              </a:rPr>
              <a:t>バイオマス分解酵素の市場・技術調査</a:t>
            </a:r>
            <a:endParaRPr kumimoji="1" lang="en-US" altLang="ja-JP" sz="2400" b="1" dirty="0">
              <a:solidFill>
                <a:schemeClr val="accent1"/>
              </a:solidFill>
            </a:endParaRPr>
          </a:p>
        </p:txBody>
      </p:sp>
      <p:sp>
        <p:nvSpPr>
          <p:cNvPr id="7" name="テキスト ボックス 6">
            <a:extLst>
              <a:ext uri="{FF2B5EF4-FFF2-40B4-BE49-F238E27FC236}">
                <a16:creationId xmlns:a16="http://schemas.microsoft.com/office/drawing/2014/main" id="{E7DEB760-FFFD-4F36-AB03-C214CC76DE7F}"/>
              </a:ext>
            </a:extLst>
          </p:cNvPr>
          <p:cNvSpPr txBox="1"/>
          <p:nvPr/>
        </p:nvSpPr>
        <p:spPr>
          <a:xfrm>
            <a:off x="608261" y="3859461"/>
            <a:ext cx="8764337" cy="461665"/>
          </a:xfrm>
          <a:prstGeom prst="rect">
            <a:avLst/>
          </a:prstGeom>
          <a:noFill/>
        </p:spPr>
        <p:txBody>
          <a:bodyPr wrap="square" rtlCol="0">
            <a:spAutoFit/>
          </a:bodyPr>
          <a:lstStyle/>
          <a:p>
            <a:r>
              <a:rPr kumimoji="1" lang="en-US" altLang="ja-JP" sz="2400" b="1" dirty="0">
                <a:solidFill>
                  <a:schemeClr val="accent1"/>
                </a:solidFill>
              </a:rPr>
              <a:t>2. </a:t>
            </a:r>
            <a:r>
              <a:rPr kumimoji="1" lang="ja-JP" altLang="en-US" sz="2400" b="1" dirty="0">
                <a:solidFill>
                  <a:schemeClr val="accent1"/>
                </a:solidFill>
              </a:rPr>
              <a:t>これまでの実験データを活かした外部発表検討</a:t>
            </a:r>
          </a:p>
        </p:txBody>
      </p:sp>
      <p:sp>
        <p:nvSpPr>
          <p:cNvPr id="8" name="テキスト ボックス 7">
            <a:extLst>
              <a:ext uri="{FF2B5EF4-FFF2-40B4-BE49-F238E27FC236}">
                <a16:creationId xmlns:a16="http://schemas.microsoft.com/office/drawing/2014/main" id="{0A229CB2-0598-46BB-A19C-09C8F2F08079}"/>
              </a:ext>
            </a:extLst>
          </p:cNvPr>
          <p:cNvSpPr txBox="1"/>
          <p:nvPr/>
        </p:nvSpPr>
        <p:spPr>
          <a:xfrm>
            <a:off x="701560" y="1700418"/>
            <a:ext cx="10972876" cy="369332"/>
          </a:xfrm>
          <a:prstGeom prst="rect">
            <a:avLst/>
          </a:prstGeom>
          <a:noFill/>
        </p:spPr>
        <p:txBody>
          <a:bodyPr wrap="none" rtlCol="0">
            <a:spAutoFit/>
          </a:bodyPr>
          <a:lstStyle/>
          <a:p>
            <a:r>
              <a:rPr kumimoji="1" lang="ja-JP" altLang="en-US" b="1" dirty="0"/>
              <a:t>バイオマス資源や前処理、酵素カクテルなど、設計した酵素を産業利用するときの周辺技術・業界・市場を調査する。</a:t>
            </a:r>
            <a:endParaRPr kumimoji="1" lang="en-US" altLang="ja-JP" b="1" dirty="0"/>
          </a:p>
        </p:txBody>
      </p:sp>
      <p:cxnSp>
        <p:nvCxnSpPr>
          <p:cNvPr id="9" name="直線コネクタ 8">
            <a:extLst>
              <a:ext uri="{FF2B5EF4-FFF2-40B4-BE49-F238E27FC236}">
                <a16:creationId xmlns:a16="http://schemas.microsoft.com/office/drawing/2014/main" id="{C1B78FC9-BDB1-46AC-9024-7C2908D80773}"/>
              </a:ext>
            </a:extLst>
          </p:cNvPr>
          <p:cNvCxnSpPr>
            <a:cxnSpLocks/>
          </p:cNvCxnSpPr>
          <p:nvPr/>
        </p:nvCxnSpPr>
        <p:spPr>
          <a:xfrm>
            <a:off x="598322" y="1558001"/>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92552DFD-6B98-4D22-BD58-316A09E50F0B}"/>
              </a:ext>
            </a:extLst>
          </p:cNvPr>
          <p:cNvSpPr txBox="1"/>
          <p:nvPr/>
        </p:nvSpPr>
        <p:spPr>
          <a:xfrm>
            <a:off x="893167" y="2086931"/>
            <a:ext cx="10915135"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分解効率や基質結合性は、前処理の種類や酵素カクテルの混合比率、バイオマス資源内のセルロース／ヘミセルロース／リグニンの比率にも影響する。</a:t>
            </a:r>
            <a:endParaRPr kumimoji="1" lang="en-US" altLang="ja-JP" dirty="0"/>
          </a:p>
          <a:p>
            <a:pPr marL="285750" indent="-285750">
              <a:buFont typeface="Wingdings" panose="05000000000000000000" pitchFamily="2" charset="2"/>
              <a:buChar char="Ø"/>
            </a:pPr>
            <a:r>
              <a:rPr kumimoji="1" lang="ja-JP" altLang="en-US" dirty="0"/>
              <a:t>酵素探索・改変プラットフォームとして、他社で「</a:t>
            </a:r>
            <a:r>
              <a:rPr kumimoji="1" lang="en-US" altLang="ja-JP" dirty="0"/>
              <a:t>Bit-QED</a:t>
            </a:r>
            <a:r>
              <a:rPr kumimoji="1" lang="ja-JP" altLang="en-US" dirty="0"/>
              <a:t>（</a:t>
            </a:r>
            <a:r>
              <a:rPr kumimoji="1" lang="en-US" altLang="ja-JP" dirty="0" err="1"/>
              <a:t>bitBiome</a:t>
            </a:r>
            <a:r>
              <a:rPr kumimoji="1" lang="ja-JP" altLang="en-US" dirty="0"/>
              <a:t>）</a:t>
            </a:r>
            <a:r>
              <a:rPr kumimoji="1" lang="en-US" altLang="ja-JP" dirty="0"/>
              <a:t>*</a:t>
            </a:r>
            <a:r>
              <a:rPr kumimoji="1" lang="ja-JP" altLang="en-US" dirty="0"/>
              <a:t>」などが検討段階にある。</a:t>
            </a:r>
            <a:endParaRPr kumimoji="1" lang="en-US" altLang="ja-JP" dirty="0"/>
          </a:p>
        </p:txBody>
      </p:sp>
      <p:sp>
        <p:nvSpPr>
          <p:cNvPr id="11" name="テキスト ボックス 10">
            <a:extLst>
              <a:ext uri="{FF2B5EF4-FFF2-40B4-BE49-F238E27FC236}">
                <a16:creationId xmlns:a16="http://schemas.microsoft.com/office/drawing/2014/main" id="{CDBED400-D94E-45AA-8D2A-85C256614E39}"/>
              </a:ext>
            </a:extLst>
          </p:cNvPr>
          <p:cNvSpPr txBox="1"/>
          <p:nvPr/>
        </p:nvSpPr>
        <p:spPr>
          <a:xfrm>
            <a:off x="701560" y="4413644"/>
            <a:ext cx="9917138" cy="369332"/>
          </a:xfrm>
          <a:prstGeom prst="rect">
            <a:avLst/>
          </a:prstGeom>
          <a:noFill/>
        </p:spPr>
        <p:txBody>
          <a:bodyPr wrap="none" rtlCol="0">
            <a:spAutoFit/>
          </a:bodyPr>
          <a:lstStyle/>
          <a:p>
            <a:r>
              <a:rPr kumimoji="1" lang="ja-JP" altLang="en-US" b="1" dirty="0"/>
              <a:t>これまでに得た机上設計データおよび</a:t>
            </a:r>
            <a:r>
              <a:rPr kumimoji="1" lang="en-US" altLang="ja-JP" b="1" dirty="0"/>
              <a:t>Wet</a:t>
            </a:r>
            <a:r>
              <a:rPr kumimoji="1" lang="ja-JP" altLang="en-US" b="1" dirty="0"/>
              <a:t>評価データを活かした外部発表の可能性があれば、深堀する。</a:t>
            </a:r>
            <a:endParaRPr kumimoji="1" lang="en-US" altLang="ja-JP" b="1" dirty="0"/>
          </a:p>
        </p:txBody>
      </p:sp>
      <p:cxnSp>
        <p:nvCxnSpPr>
          <p:cNvPr id="12" name="直線コネクタ 11">
            <a:extLst>
              <a:ext uri="{FF2B5EF4-FFF2-40B4-BE49-F238E27FC236}">
                <a16:creationId xmlns:a16="http://schemas.microsoft.com/office/drawing/2014/main" id="{22ECA135-0F7F-46F1-B888-4E8F8A9AAAB1}"/>
              </a:ext>
            </a:extLst>
          </p:cNvPr>
          <p:cNvCxnSpPr>
            <a:cxnSpLocks/>
          </p:cNvCxnSpPr>
          <p:nvPr/>
        </p:nvCxnSpPr>
        <p:spPr>
          <a:xfrm>
            <a:off x="598322" y="4321126"/>
            <a:ext cx="7015382" cy="0"/>
          </a:xfrm>
          <a:prstGeom prst="line">
            <a:avLst/>
          </a:prstGeom>
          <a:ln w="12700">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DFC61A21-85B0-4049-AF8B-D235D2D1B3D3}"/>
              </a:ext>
            </a:extLst>
          </p:cNvPr>
          <p:cNvSpPr txBox="1"/>
          <p:nvPr/>
        </p:nvSpPr>
        <p:spPr>
          <a:xfrm>
            <a:off x="893167" y="4835709"/>
            <a:ext cx="10079634"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「酵素活性を見据えたセルロース結合性タンパク質の計算機設計」</a:t>
            </a:r>
            <a:endParaRPr kumimoji="1" lang="en-US" altLang="ja-JP" dirty="0"/>
          </a:p>
          <a:p>
            <a:pPr marL="285750" indent="-285750">
              <a:buFont typeface="Wingdings" panose="05000000000000000000" pitchFamily="2" charset="2"/>
              <a:buChar char="Ø"/>
            </a:pPr>
            <a:r>
              <a:rPr kumimoji="1" lang="ja-JP" altLang="en-US" dirty="0"/>
              <a:t>「アミノ酸配列の大幅改変が可能な、</a:t>
            </a:r>
            <a:r>
              <a:rPr kumimoji="1" lang="en-US" altLang="ja-JP" dirty="0"/>
              <a:t>Cel7A</a:t>
            </a:r>
            <a:r>
              <a:rPr kumimoji="1" lang="ja-JP" altLang="en-US" dirty="0"/>
              <a:t>のセルロース結合性ドメイン設計」</a:t>
            </a:r>
            <a:endParaRPr kumimoji="1" lang="en-US" altLang="ja-JP" dirty="0"/>
          </a:p>
        </p:txBody>
      </p:sp>
      <p:sp>
        <p:nvSpPr>
          <p:cNvPr id="14" name="テキスト ボックス 13">
            <a:extLst>
              <a:ext uri="{FF2B5EF4-FFF2-40B4-BE49-F238E27FC236}">
                <a16:creationId xmlns:a16="http://schemas.microsoft.com/office/drawing/2014/main" id="{1496FCEB-4662-495A-BED6-DB22059A49BC}"/>
              </a:ext>
            </a:extLst>
          </p:cNvPr>
          <p:cNvSpPr txBox="1"/>
          <p:nvPr/>
        </p:nvSpPr>
        <p:spPr>
          <a:xfrm>
            <a:off x="8762149" y="5965736"/>
            <a:ext cx="3155031"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https://bitbiome.co.jp/technology/#tech03</a:t>
            </a:r>
            <a:endParaRPr kumimoji="1" lang="ja-JP" altLang="en-US" sz="1200" b="0" i="0" u="none" strike="noStrike" kern="0" cap="none" spc="0" normalizeH="0" baseline="0" noProof="0" dirty="0">
              <a:ln>
                <a:noFill/>
              </a:ln>
              <a:solidFill>
                <a:srgbClr val="000000"/>
              </a:solidFill>
              <a:effectLst/>
              <a:uLnTx/>
              <a:uFillTx/>
            </a:endParaRPr>
          </a:p>
        </p:txBody>
      </p:sp>
      <p:sp>
        <p:nvSpPr>
          <p:cNvPr id="15" name="テキスト ボックス 14">
            <a:extLst>
              <a:ext uri="{FF2B5EF4-FFF2-40B4-BE49-F238E27FC236}">
                <a16:creationId xmlns:a16="http://schemas.microsoft.com/office/drawing/2014/main" id="{4BC147E2-002F-46A9-9E4F-2F9875982079}"/>
              </a:ext>
            </a:extLst>
          </p:cNvPr>
          <p:cNvSpPr txBox="1"/>
          <p:nvPr/>
        </p:nvSpPr>
        <p:spPr>
          <a:xfrm>
            <a:off x="7736216" y="1137205"/>
            <a:ext cx="1428632" cy="369332"/>
          </a:xfrm>
          <a:prstGeom prst="rect">
            <a:avLst/>
          </a:prstGeom>
          <a:noFill/>
        </p:spPr>
        <p:txBody>
          <a:bodyPr wrap="square" rtlCol="0">
            <a:spAutoFit/>
          </a:bodyPr>
          <a:lstStyle/>
          <a:p>
            <a:r>
              <a:rPr kumimoji="1" lang="ja-JP" altLang="en-US" dirty="0">
                <a:solidFill>
                  <a:schemeClr val="bg1">
                    <a:lumMod val="50000"/>
                  </a:schemeClr>
                </a:solidFill>
              </a:rPr>
              <a:t>優先度　高</a:t>
            </a:r>
          </a:p>
        </p:txBody>
      </p:sp>
      <p:sp>
        <p:nvSpPr>
          <p:cNvPr id="16" name="テキスト ボックス 15">
            <a:extLst>
              <a:ext uri="{FF2B5EF4-FFF2-40B4-BE49-F238E27FC236}">
                <a16:creationId xmlns:a16="http://schemas.microsoft.com/office/drawing/2014/main" id="{20929B84-3BDF-4986-9501-CF4F26CAB7F3}"/>
              </a:ext>
            </a:extLst>
          </p:cNvPr>
          <p:cNvSpPr txBox="1"/>
          <p:nvPr/>
        </p:nvSpPr>
        <p:spPr>
          <a:xfrm>
            <a:off x="7736216" y="3899061"/>
            <a:ext cx="1428632" cy="369332"/>
          </a:xfrm>
          <a:prstGeom prst="rect">
            <a:avLst/>
          </a:prstGeom>
          <a:noFill/>
        </p:spPr>
        <p:txBody>
          <a:bodyPr wrap="square" rtlCol="0">
            <a:spAutoFit/>
          </a:bodyPr>
          <a:lstStyle/>
          <a:p>
            <a:r>
              <a:rPr kumimoji="1" lang="ja-JP" altLang="en-US" dirty="0">
                <a:solidFill>
                  <a:schemeClr val="bg1">
                    <a:lumMod val="50000"/>
                  </a:schemeClr>
                </a:solidFill>
              </a:rPr>
              <a:t>優先度　低</a:t>
            </a:r>
          </a:p>
        </p:txBody>
      </p:sp>
      <p:sp>
        <p:nvSpPr>
          <p:cNvPr id="17" name="矢印: 右 16">
            <a:extLst>
              <a:ext uri="{FF2B5EF4-FFF2-40B4-BE49-F238E27FC236}">
                <a16:creationId xmlns:a16="http://schemas.microsoft.com/office/drawing/2014/main" id="{A9C584C4-1EB0-4EA5-B6C3-08FACA3B4F7B}"/>
              </a:ext>
            </a:extLst>
          </p:cNvPr>
          <p:cNvSpPr/>
          <p:nvPr/>
        </p:nvSpPr>
        <p:spPr>
          <a:xfrm>
            <a:off x="1019174" y="559925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0B44CCE7-005D-4767-9835-87DF1C4DE459}"/>
              </a:ext>
            </a:extLst>
          </p:cNvPr>
          <p:cNvSpPr txBox="1"/>
          <p:nvPr/>
        </p:nvSpPr>
        <p:spPr>
          <a:xfrm>
            <a:off x="1640864" y="5557174"/>
            <a:ext cx="4961615" cy="369332"/>
          </a:xfrm>
          <a:prstGeom prst="rect">
            <a:avLst/>
          </a:prstGeom>
          <a:noFill/>
        </p:spPr>
        <p:txBody>
          <a:bodyPr wrap="none" rtlCol="0">
            <a:spAutoFit/>
          </a:bodyPr>
          <a:lstStyle/>
          <a:p>
            <a:r>
              <a:rPr kumimoji="1" lang="ja-JP" altLang="en-US" b="1" dirty="0">
                <a:solidFill>
                  <a:schemeClr val="accent4"/>
                </a:solidFill>
              </a:rPr>
              <a:t>伊崎さんが復帰されたときに、判断いただくのが良い</a:t>
            </a:r>
            <a:endParaRPr kumimoji="1" lang="en-US" altLang="ja-JP" b="1" dirty="0">
              <a:solidFill>
                <a:schemeClr val="accent4"/>
              </a:solidFill>
            </a:endParaRPr>
          </a:p>
        </p:txBody>
      </p:sp>
      <p:sp>
        <p:nvSpPr>
          <p:cNvPr id="20" name="テキスト ボックス 19">
            <a:extLst>
              <a:ext uri="{FF2B5EF4-FFF2-40B4-BE49-F238E27FC236}">
                <a16:creationId xmlns:a16="http://schemas.microsoft.com/office/drawing/2014/main" id="{27DAA5DF-FF36-4FCE-9C29-1BEBA226D5EB}"/>
              </a:ext>
            </a:extLst>
          </p:cNvPr>
          <p:cNvSpPr txBox="1"/>
          <p:nvPr/>
        </p:nvSpPr>
        <p:spPr>
          <a:xfrm>
            <a:off x="8574298" y="4835709"/>
            <a:ext cx="1183337" cy="369332"/>
          </a:xfrm>
          <a:prstGeom prst="rect">
            <a:avLst/>
          </a:prstGeom>
          <a:noFill/>
        </p:spPr>
        <p:txBody>
          <a:bodyPr wrap="none" rtlCol="0">
            <a:spAutoFit/>
          </a:bodyPr>
          <a:lstStyle/>
          <a:p>
            <a:r>
              <a:rPr kumimoji="1" lang="ja-JP" altLang="en-US" b="1" dirty="0"/>
              <a:t>望み薄そう</a:t>
            </a:r>
            <a:endParaRPr kumimoji="1" lang="en-US" altLang="ja-JP" b="1" dirty="0"/>
          </a:p>
        </p:txBody>
      </p:sp>
      <p:sp>
        <p:nvSpPr>
          <p:cNvPr id="21" name="テキスト ボックス 20">
            <a:extLst>
              <a:ext uri="{FF2B5EF4-FFF2-40B4-BE49-F238E27FC236}">
                <a16:creationId xmlns:a16="http://schemas.microsoft.com/office/drawing/2014/main" id="{75ECBE99-AF24-4795-BF75-CC0669808891}"/>
              </a:ext>
            </a:extLst>
          </p:cNvPr>
          <p:cNvSpPr txBox="1"/>
          <p:nvPr/>
        </p:nvSpPr>
        <p:spPr>
          <a:xfrm>
            <a:off x="8565777" y="5130299"/>
            <a:ext cx="3552576" cy="369332"/>
          </a:xfrm>
          <a:prstGeom prst="rect">
            <a:avLst/>
          </a:prstGeom>
          <a:noFill/>
        </p:spPr>
        <p:txBody>
          <a:bodyPr wrap="none" rtlCol="0">
            <a:spAutoFit/>
          </a:bodyPr>
          <a:lstStyle/>
          <a:p>
            <a:r>
              <a:rPr kumimoji="1" lang="ja-JP" altLang="en-US" b="1" dirty="0"/>
              <a:t>ピキア酵母の応用性を判断してから</a:t>
            </a:r>
            <a:endParaRPr kumimoji="1" lang="en-US" altLang="ja-JP" b="1" dirty="0"/>
          </a:p>
        </p:txBody>
      </p:sp>
      <p:sp>
        <p:nvSpPr>
          <p:cNvPr id="22" name="矢印: 右 21">
            <a:extLst>
              <a:ext uri="{FF2B5EF4-FFF2-40B4-BE49-F238E27FC236}">
                <a16:creationId xmlns:a16="http://schemas.microsoft.com/office/drawing/2014/main" id="{A84CFCA9-7C23-43B6-845D-7813DB0D1BC9}"/>
              </a:ext>
            </a:extLst>
          </p:cNvPr>
          <p:cNvSpPr/>
          <p:nvPr/>
        </p:nvSpPr>
        <p:spPr>
          <a:xfrm>
            <a:off x="1019174" y="3200036"/>
            <a:ext cx="523875" cy="285169"/>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56505F96-3BDF-4F23-AA10-54C6B053DFC7}"/>
              </a:ext>
            </a:extLst>
          </p:cNvPr>
          <p:cNvSpPr txBox="1"/>
          <p:nvPr/>
        </p:nvSpPr>
        <p:spPr>
          <a:xfrm>
            <a:off x="1640864" y="3157954"/>
            <a:ext cx="2885726" cy="369332"/>
          </a:xfrm>
          <a:prstGeom prst="rect">
            <a:avLst/>
          </a:prstGeom>
          <a:noFill/>
        </p:spPr>
        <p:txBody>
          <a:bodyPr wrap="none" rtlCol="0">
            <a:spAutoFit/>
          </a:bodyPr>
          <a:lstStyle/>
          <a:p>
            <a:r>
              <a:rPr kumimoji="1" lang="ja-JP" altLang="en-US" b="1" dirty="0">
                <a:solidFill>
                  <a:schemeClr val="accent4"/>
                </a:solidFill>
              </a:rPr>
              <a:t>これは継続する必要性はある</a:t>
            </a:r>
            <a:endParaRPr kumimoji="1" lang="en-US" altLang="ja-JP" b="1" dirty="0">
              <a:solidFill>
                <a:schemeClr val="accent4"/>
              </a:solidFill>
            </a:endParaRPr>
          </a:p>
        </p:txBody>
      </p:sp>
    </p:spTree>
    <p:extLst>
      <p:ext uri="{BB962C8B-B14F-4D97-AF65-F5344CB8AC3E}">
        <p14:creationId xmlns:p14="http://schemas.microsoft.com/office/powerpoint/2010/main" val="232795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5761FB-29AF-4E7C-9589-8CB52B8DCB61}"/>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ハイスループット技術例</a:t>
            </a:r>
          </a:p>
        </p:txBody>
      </p:sp>
      <p:sp>
        <p:nvSpPr>
          <p:cNvPr id="3" name="スライド番号プレースホルダー 2">
            <a:extLst>
              <a:ext uri="{FF2B5EF4-FFF2-40B4-BE49-F238E27FC236}">
                <a16:creationId xmlns:a16="http://schemas.microsoft.com/office/drawing/2014/main" id="{FA67B3C0-A6C9-4BB4-8747-9C76F00AE1BB}"/>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7B699A7F-92A9-4BE5-A76A-D79E3FB888B2}"/>
              </a:ext>
            </a:extLst>
          </p:cNvPr>
          <p:cNvSpPr>
            <a:spLocks noGrp="1"/>
          </p:cNvSpPr>
          <p:nvPr>
            <p:ph type="body" sz="quarter" idx="11"/>
          </p:nvPr>
        </p:nvSpPr>
        <p:spPr>
          <a:xfrm>
            <a:off x="381236" y="938678"/>
            <a:ext cx="11341887" cy="424732"/>
          </a:xfrm>
        </p:spPr>
        <p:txBody>
          <a:bodyPr/>
          <a:lstStyle/>
          <a:p>
            <a:r>
              <a:rPr lang="ja-JP" altLang="en-US" sz="2400" dirty="0"/>
              <a:t>宿主・遺伝子・酵素の探索・評価するためのハイスループット技術も少しずつ登場している。</a:t>
            </a:r>
            <a:endParaRPr lang="en-US" altLang="ja-JP" sz="2400" dirty="0"/>
          </a:p>
        </p:txBody>
      </p:sp>
      <p:sp>
        <p:nvSpPr>
          <p:cNvPr id="20" name="テキスト ボックス 19">
            <a:extLst>
              <a:ext uri="{FF2B5EF4-FFF2-40B4-BE49-F238E27FC236}">
                <a16:creationId xmlns:a16="http://schemas.microsoft.com/office/drawing/2014/main" id="{3368E626-3B46-462D-8284-3C2C8C9FEFDD}"/>
              </a:ext>
            </a:extLst>
          </p:cNvPr>
          <p:cNvSpPr txBox="1"/>
          <p:nvPr/>
        </p:nvSpPr>
        <p:spPr>
          <a:xfrm>
            <a:off x="4789893" y="1941204"/>
            <a:ext cx="2749471"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（長岡技術科学大・産総研）</a:t>
            </a:r>
          </a:p>
        </p:txBody>
      </p:sp>
      <p:sp>
        <p:nvSpPr>
          <p:cNvPr id="9" name="テキスト ボックス 8">
            <a:extLst>
              <a:ext uri="{FF2B5EF4-FFF2-40B4-BE49-F238E27FC236}">
                <a16:creationId xmlns:a16="http://schemas.microsoft.com/office/drawing/2014/main" id="{51FF27FA-03A2-4362-827A-D9D3212B8C6C}"/>
              </a:ext>
            </a:extLst>
          </p:cNvPr>
          <p:cNvSpPr txBox="1"/>
          <p:nvPr/>
        </p:nvSpPr>
        <p:spPr>
          <a:xfrm>
            <a:off x="517054" y="1492629"/>
            <a:ext cx="98461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ミリオンスクリーニング：様々な培養条件で</a:t>
            </a:r>
            <a:r>
              <a:rPr kumimoji="1" lang="en-US" altLang="ja-JP" sz="2000" b="1" dirty="0"/>
              <a:t>100</a:t>
            </a:r>
            <a:r>
              <a:rPr kumimoji="1" lang="ja-JP" altLang="en-US" sz="2000" b="1" dirty="0"/>
              <a:t>万検体を</a:t>
            </a:r>
            <a:r>
              <a:rPr kumimoji="1" lang="en-US" altLang="ja-JP" sz="2000" b="1" dirty="0"/>
              <a:t>1</a:t>
            </a:r>
            <a:r>
              <a:rPr kumimoji="1" lang="ja-JP" altLang="en-US" sz="2000" b="1" dirty="0"/>
              <a:t>日で評価可能</a:t>
            </a:r>
            <a:endParaRPr kumimoji="1" lang="en-US" altLang="ja-JP" sz="2000" b="1" dirty="0"/>
          </a:p>
        </p:txBody>
      </p:sp>
      <p:sp>
        <p:nvSpPr>
          <p:cNvPr id="10" name="テキスト ボックス 9">
            <a:extLst>
              <a:ext uri="{FF2B5EF4-FFF2-40B4-BE49-F238E27FC236}">
                <a16:creationId xmlns:a16="http://schemas.microsoft.com/office/drawing/2014/main" id="{DEF84A81-4CD1-4FE1-979D-02FB6E2FF2AB}"/>
              </a:ext>
            </a:extLst>
          </p:cNvPr>
          <p:cNvSpPr txBox="1"/>
          <p:nvPr/>
        </p:nvSpPr>
        <p:spPr>
          <a:xfrm>
            <a:off x="998374" y="1913492"/>
            <a:ext cx="381867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ドロップレット培養スクリーニング法の改良</a:t>
            </a:r>
          </a:p>
        </p:txBody>
      </p:sp>
      <p:sp>
        <p:nvSpPr>
          <p:cNvPr id="11" name="テキスト ボックス 10">
            <a:extLst>
              <a:ext uri="{FF2B5EF4-FFF2-40B4-BE49-F238E27FC236}">
                <a16:creationId xmlns:a16="http://schemas.microsoft.com/office/drawing/2014/main" id="{718BF551-5C67-4A2F-9160-89E7AC140149}"/>
              </a:ext>
            </a:extLst>
          </p:cNvPr>
          <p:cNvSpPr txBox="1"/>
          <p:nvPr/>
        </p:nvSpPr>
        <p:spPr>
          <a:xfrm>
            <a:off x="998374" y="2299797"/>
            <a:ext cx="783099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高い酵素活性</a:t>
            </a:r>
            <a:r>
              <a:rPr kumimoji="1" lang="ja-JP" altLang="en-US" b="1" kern="0" dirty="0">
                <a:solidFill>
                  <a:schemeClr val="accent1"/>
                </a:solidFill>
              </a:rPr>
              <a:t>、生育能（比活性、代謝能、耐性等）の酵素・微生物探索に期待</a:t>
            </a:r>
            <a:endParaRPr kumimoji="1" lang="en-US" altLang="ja-JP" b="1" i="0" u="none" strike="noStrike" kern="0" cap="none" spc="0" normalizeH="0" baseline="0" noProof="0" dirty="0">
              <a:ln>
                <a:noFill/>
              </a:ln>
              <a:solidFill>
                <a:schemeClr val="accent1"/>
              </a:solidFill>
              <a:effectLst/>
              <a:uLnTx/>
              <a:uFillTx/>
            </a:endParaRPr>
          </a:p>
        </p:txBody>
      </p:sp>
      <p:sp>
        <p:nvSpPr>
          <p:cNvPr id="14" name="テキスト ボックス 13">
            <a:extLst>
              <a:ext uri="{FF2B5EF4-FFF2-40B4-BE49-F238E27FC236}">
                <a16:creationId xmlns:a16="http://schemas.microsoft.com/office/drawing/2014/main" id="{E8153E7A-B97C-4D84-AB00-81A74E6652C5}"/>
              </a:ext>
            </a:extLst>
          </p:cNvPr>
          <p:cNvSpPr txBox="1"/>
          <p:nvPr/>
        </p:nvSpPr>
        <p:spPr>
          <a:xfrm>
            <a:off x="517054" y="2889249"/>
            <a:ext cx="8817445" cy="40011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2000" b="1" dirty="0"/>
              <a:t>並列多検体酵素活性評価：</a:t>
            </a:r>
            <a:r>
              <a:rPr kumimoji="1" lang="en-US" altLang="ja-JP" sz="2000" b="1" dirty="0"/>
              <a:t>2,000</a:t>
            </a:r>
            <a:r>
              <a:rPr kumimoji="1" lang="ja-JP" altLang="en-US" sz="2000" b="1" dirty="0"/>
              <a:t>種類の酵素活性データを</a:t>
            </a:r>
            <a:r>
              <a:rPr kumimoji="1" lang="en-US" altLang="ja-JP" sz="2000" b="1" dirty="0"/>
              <a:t>1</a:t>
            </a:r>
            <a:r>
              <a:rPr kumimoji="1" lang="ja-JP" altLang="en-US" sz="2000" b="1" dirty="0"/>
              <a:t>日で取得可能</a:t>
            </a:r>
            <a:endParaRPr kumimoji="1" lang="en-US" altLang="ja-JP" sz="2000" b="1" dirty="0"/>
          </a:p>
        </p:txBody>
      </p:sp>
      <p:pic>
        <p:nvPicPr>
          <p:cNvPr id="6" name="図 5">
            <a:extLst>
              <a:ext uri="{FF2B5EF4-FFF2-40B4-BE49-F238E27FC236}">
                <a16:creationId xmlns:a16="http://schemas.microsoft.com/office/drawing/2014/main" id="{A4256ECD-D73E-4E94-BB4D-6B3C4B5B0753}"/>
              </a:ext>
            </a:extLst>
          </p:cNvPr>
          <p:cNvPicPr>
            <a:picLocks noChangeAspect="1"/>
          </p:cNvPicPr>
          <p:nvPr/>
        </p:nvPicPr>
        <p:blipFill>
          <a:blip r:embed="rId3"/>
          <a:stretch>
            <a:fillRect/>
          </a:stretch>
        </p:blipFill>
        <p:spPr>
          <a:xfrm>
            <a:off x="871020" y="4038868"/>
            <a:ext cx="6488276" cy="2653005"/>
          </a:xfrm>
          <a:prstGeom prst="rect">
            <a:avLst/>
          </a:prstGeom>
        </p:spPr>
      </p:pic>
      <p:sp>
        <p:nvSpPr>
          <p:cNvPr id="16" name="テキスト ボックス 15">
            <a:extLst>
              <a:ext uri="{FF2B5EF4-FFF2-40B4-BE49-F238E27FC236}">
                <a16:creationId xmlns:a16="http://schemas.microsoft.com/office/drawing/2014/main" id="{62E4324A-194D-4D0B-A2D6-0C5F77B10D93}"/>
              </a:ext>
            </a:extLst>
          </p:cNvPr>
          <p:cNvSpPr txBox="1"/>
          <p:nvPr/>
        </p:nvSpPr>
        <p:spPr>
          <a:xfrm>
            <a:off x="1036474" y="3294604"/>
            <a:ext cx="325441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0" i="0" u="none" strike="noStrike" kern="0" cap="none" spc="0" normalizeH="0" baseline="0" noProof="0" dirty="0">
                <a:ln>
                  <a:noFill/>
                </a:ln>
                <a:solidFill>
                  <a:srgbClr val="000000"/>
                </a:solidFill>
                <a:effectLst/>
                <a:uLnTx/>
                <a:uFillTx/>
              </a:rPr>
              <a:t>クローン選抜・溶液調整の自動化</a:t>
            </a:r>
          </a:p>
        </p:txBody>
      </p:sp>
      <p:sp>
        <p:nvSpPr>
          <p:cNvPr id="17" name="テキスト ボックス 16">
            <a:extLst>
              <a:ext uri="{FF2B5EF4-FFF2-40B4-BE49-F238E27FC236}">
                <a16:creationId xmlns:a16="http://schemas.microsoft.com/office/drawing/2014/main" id="{FF7DF7A9-2200-4E7D-A0B6-6BD2C835DCC7}"/>
              </a:ext>
            </a:extLst>
          </p:cNvPr>
          <p:cNvSpPr txBox="1"/>
          <p:nvPr/>
        </p:nvSpPr>
        <p:spPr>
          <a:xfrm>
            <a:off x="4075518" y="3304520"/>
            <a:ext cx="1210588"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600" b="0" i="0" u="none" strike="noStrike" kern="0" cap="none" spc="0" normalizeH="0" baseline="0" noProof="0" dirty="0">
                <a:ln>
                  <a:noFill/>
                </a:ln>
                <a:solidFill>
                  <a:srgbClr val="000000"/>
                </a:solidFill>
                <a:effectLst/>
                <a:uLnTx/>
                <a:uFillTx/>
              </a:rPr>
              <a:t>（神戸大）</a:t>
            </a:r>
          </a:p>
        </p:txBody>
      </p:sp>
      <p:sp>
        <p:nvSpPr>
          <p:cNvPr id="18" name="テキスト ボックス 17">
            <a:extLst>
              <a:ext uri="{FF2B5EF4-FFF2-40B4-BE49-F238E27FC236}">
                <a16:creationId xmlns:a16="http://schemas.microsoft.com/office/drawing/2014/main" id="{FCE8C9D6-3091-485A-AC00-AE0D152D66AF}"/>
              </a:ext>
            </a:extLst>
          </p:cNvPr>
          <p:cNvSpPr txBox="1"/>
          <p:nvPr/>
        </p:nvSpPr>
        <p:spPr>
          <a:xfrm>
            <a:off x="1036474" y="3690699"/>
            <a:ext cx="37962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b="1" i="0" u="none" strike="noStrike" kern="0" cap="none" spc="0" normalizeH="0" baseline="0" noProof="0" dirty="0">
                <a:ln>
                  <a:noFill/>
                </a:ln>
                <a:solidFill>
                  <a:schemeClr val="accent1"/>
                </a:solidFill>
                <a:effectLst/>
                <a:uLnTx/>
                <a:uFillTx/>
              </a:rPr>
              <a:t>未知の酵素群の活性大量</a:t>
            </a:r>
            <a:r>
              <a:rPr kumimoji="1" lang="ja-JP" altLang="en-US" b="1" kern="0" dirty="0">
                <a:solidFill>
                  <a:schemeClr val="accent1"/>
                </a:solidFill>
              </a:rPr>
              <a:t>評価に期待</a:t>
            </a:r>
            <a:endParaRPr kumimoji="1" lang="en-US" altLang="ja-JP" b="1" i="0" u="none" strike="noStrike" kern="0" cap="none" spc="0" normalizeH="0" baseline="0" noProof="0" dirty="0">
              <a:ln>
                <a:noFill/>
              </a:ln>
              <a:solidFill>
                <a:schemeClr val="accent1"/>
              </a:solidFill>
              <a:effectLst/>
              <a:uLnTx/>
              <a:uFillTx/>
            </a:endParaRPr>
          </a:p>
        </p:txBody>
      </p:sp>
      <p:sp>
        <p:nvSpPr>
          <p:cNvPr id="19" name="テキスト ボックス 18">
            <a:extLst>
              <a:ext uri="{FF2B5EF4-FFF2-40B4-BE49-F238E27FC236}">
                <a16:creationId xmlns:a16="http://schemas.microsoft.com/office/drawing/2014/main" id="{9EE87A89-8F8F-4508-98B7-397CE886611D}"/>
              </a:ext>
            </a:extLst>
          </p:cNvPr>
          <p:cNvSpPr txBox="1"/>
          <p:nvPr/>
        </p:nvSpPr>
        <p:spPr>
          <a:xfrm>
            <a:off x="709095" y="6604103"/>
            <a:ext cx="4511876"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https://www.jba.or.jp/b-production/asset/pdf/JBA_pamphlet.pdf</a:t>
            </a:r>
            <a:endParaRPr kumimoji="1" lang="ja-JP" altLang="en-US" sz="1200" b="0" i="0" u="none" strike="noStrike" kern="0" cap="none" spc="0" normalizeH="0" baseline="0" noProof="0" dirty="0">
              <a:ln>
                <a:noFill/>
              </a:ln>
              <a:solidFill>
                <a:srgbClr val="000000"/>
              </a:solidFill>
              <a:effectLst/>
              <a:uLnTx/>
              <a:uFillTx/>
            </a:endParaRPr>
          </a:p>
        </p:txBody>
      </p:sp>
      <p:pic>
        <p:nvPicPr>
          <p:cNvPr id="21" name="図 20">
            <a:extLst>
              <a:ext uri="{FF2B5EF4-FFF2-40B4-BE49-F238E27FC236}">
                <a16:creationId xmlns:a16="http://schemas.microsoft.com/office/drawing/2014/main" id="{5296F38E-7DB9-4D70-A82D-8AE3F38CB8DA}"/>
              </a:ext>
            </a:extLst>
          </p:cNvPr>
          <p:cNvPicPr>
            <a:picLocks noChangeAspect="1"/>
          </p:cNvPicPr>
          <p:nvPr/>
        </p:nvPicPr>
        <p:blipFill>
          <a:blip r:embed="rId4"/>
          <a:stretch>
            <a:fillRect/>
          </a:stretch>
        </p:blipFill>
        <p:spPr>
          <a:xfrm>
            <a:off x="9177890" y="1474722"/>
            <a:ext cx="2856314" cy="4378428"/>
          </a:xfrm>
          <a:prstGeom prst="rect">
            <a:avLst/>
          </a:prstGeom>
        </p:spPr>
      </p:pic>
      <p:sp>
        <p:nvSpPr>
          <p:cNvPr id="22" name="テキスト ボックス 21">
            <a:extLst>
              <a:ext uri="{FF2B5EF4-FFF2-40B4-BE49-F238E27FC236}">
                <a16:creationId xmlns:a16="http://schemas.microsoft.com/office/drawing/2014/main" id="{9304352E-0A81-43C3-9B82-58CA61213CA8}"/>
              </a:ext>
            </a:extLst>
          </p:cNvPr>
          <p:cNvSpPr txBox="1"/>
          <p:nvPr/>
        </p:nvSpPr>
        <p:spPr>
          <a:xfrm>
            <a:off x="8748878" y="5915320"/>
            <a:ext cx="3443122" cy="276999"/>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solidFill>
                  <a:srgbClr val="000000"/>
                </a:solidFill>
                <a:effectLst/>
                <a:uLnTx/>
                <a:uFillTx/>
              </a:rPr>
              <a:t>*</a:t>
            </a:r>
            <a:r>
              <a:rPr lang="en-US" altLang="ja-JP" sz="1200" dirty="0"/>
              <a:t> https://www.nedo.go.jp/content/100953970.pdf</a:t>
            </a:r>
            <a:endParaRPr kumimoji="1" lang="ja-JP" altLang="en-US" sz="12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1844402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normAutofit fontScale="90000"/>
          </a:bodyPr>
          <a:lstStyle/>
          <a:p>
            <a:r>
              <a:rPr lang="ja-JP" altLang="en-US" sz="1600" dirty="0"/>
              <a:t>補足資料　＞　周辺技術・課題</a:t>
            </a:r>
            <a:br>
              <a:rPr kumimoji="1" lang="en-US" altLang="ja-JP" sz="1600" dirty="0"/>
            </a:br>
            <a:r>
              <a:rPr kumimoji="1" lang="ja-JP" altLang="en-US" sz="2700" dirty="0"/>
              <a:t>リグノセルロース系</a:t>
            </a:r>
            <a:r>
              <a:rPr lang="ja-JP" altLang="en-US" sz="2700" dirty="0"/>
              <a:t>バイオマスの前処理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35C2058B-43BA-4AAA-889B-88A62A9FD559}"/>
              </a:ext>
            </a:extLst>
          </p:cNvPr>
          <p:cNvSpPr>
            <a:spLocks noGrp="1"/>
          </p:cNvSpPr>
          <p:nvPr>
            <p:ph type="body" sz="quarter" idx="11"/>
          </p:nvPr>
        </p:nvSpPr>
        <p:spPr>
          <a:xfrm>
            <a:off x="517055" y="862203"/>
            <a:ext cx="11341887" cy="653794"/>
          </a:xfrm>
        </p:spPr>
        <p:txBody>
          <a:bodyPr/>
          <a:lstStyle/>
          <a:p>
            <a:r>
              <a:rPr lang="ja-JP" altLang="en-US" dirty="0"/>
              <a:t>バイオマスの組成によって、前処理を適切に使い分けるのがポイント。</a:t>
            </a:r>
          </a:p>
        </p:txBody>
      </p:sp>
      <p:sp>
        <p:nvSpPr>
          <p:cNvPr id="69" name="テキスト ボックス 68">
            <a:extLst>
              <a:ext uri="{FF2B5EF4-FFF2-40B4-BE49-F238E27FC236}">
                <a16:creationId xmlns:a16="http://schemas.microsoft.com/office/drawing/2014/main" id="{D2527DBD-E2F4-484D-91DD-071ED6C2347C}"/>
              </a:ext>
            </a:extLst>
          </p:cNvPr>
          <p:cNvSpPr txBox="1"/>
          <p:nvPr/>
        </p:nvSpPr>
        <p:spPr>
          <a:xfrm>
            <a:off x="257786" y="6369635"/>
            <a:ext cx="6387737" cy="338554"/>
          </a:xfrm>
          <a:prstGeom prst="rect">
            <a:avLst/>
          </a:prstGeom>
          <a:solidFill>
            <a:schemeClr val="bg1"/>
          </a:solidFill>
        </p:spPr>
        <p:txBody>
          <a:bodyPr wrap="square" rtlCol="0">
            <a:spAutoFit/>
          </a:bodyPr>
          <a:lstStyle/>
          <a:p>
            <a:r>
              <a:rPr kumimoji="1" lang="en-US" altLang="ja-JP" sz="1600" dirty="0"/>
              <a:t>※</a:t>
            </a:r>
            <a:r>
              <a:rPr kumimoji="1" lang="ja-JP" altLang="en-US" sz="1600" dirty="0"/>
              <a:t>第二世代バイオエタノール製造技術と開発状況（</a:t>
            </a:r>
            <a:r>
              <a:rPr kumimoji="1" lang="en-US" altLang="ja-JP" sz="1600" dirty="0"/>
              <a:t>2010</a:t>
            </a:r>
            <a:r>
              <a:rPr kumimoji="1" lang="ja-JP" altLang="en-US" sz="1600" dirty="0"/>
              <a:t>）</a:t>
            </a:r>
          </a:p>
        </p:txBody>
      </p:sp>
      <p:graphicFrame>
        <p:nvGraphicFramePr>
          <p:cNvPr id="33" name="表 5">
            <a:extLst>
              <a:ext uri="{FF2B5EF4-FFF2-40B4-BE49-F238E27FC236}">
                <a16:creationId xmlns:a16="http://schemas.microsoft.com/office/drawing/2014/main" id="{B9791537-241F-44D5-953E-D6B7F19DC75C}"/>
              </a:ext>
            </a:extLst>
          </p:cNvPr>
          <p:cNvGraphicFramePr>
            <a:graphicFrameLocks noGrp="1"/>
          </p:cNvGraphicFramePr>
          <p:nvPr>
            <p:extLst>
              <p:ext uri="{D42A27DB-BD31-4B8C-83A1-F6EECF244321}">
                <p14:modId xmlns:p14="http://schemas.microsoft.com/office/powerpoint/2010/main" val="376371581"/>
              </p:ext>
            </p:extLst>
          </p:nvPr>
        </p:nvGraphicFramePr>
        <p:xfrm>
          <a:off x="257786" y="1210154"/>
          <a:ext cx="11667514" cy="5151120"/>
        </p:xfrm>
        <a:graphic>
          <a:graphicData uri="http://schemas.openxmlformats.org/drawingml/2006/table">
            <a:tbl>
              <a:tblPr firstRow="1" bandRow="1">
                <a:tableStyleId>{5C22544A-7EE6-4342-B048-85BDC9FD1C3A}</a:tableStyleId>
              </a:tblPr>
              <a:tblGrid>
                <a:gridCol w="1066189">
                  <a:extLst>
                    <a:ext uri="{9D8B030D-6E8A-4147-A177-3AD203B41FA5}">
                      <a16:colId xmlns:a16="http://schemas.microsoft.com/office/drawing/2014/main" val="2143679544"/>
                    </a:ext>
                  </a:extLst>
                </a:gridCol>
                <a:gridCol w="2047875">
                  <a:extLst>
                    <a:ext uri="{9D8B030D-6E8A-4147-A177-3AD203B41FA5}">
                      <a16:colId xmlns:a16="http://schemas.microsoft.com/office/drawing/2014/main" val="2285869366"/>
                    </a:ext>
                  </a:extLst>
                </a:gridCol>
                <a:gridCol w="2695575">
                  <a:extLst>
                    <a:ext uri="{9D8B030D-6E8A-4147-A177-3AD203B41FA5}">
                      <a16:colId xmlns:a16="http://schemas.microsoft.com/office/drawing/2014/main" val="1943049289"/>
                    </a:ext>
                  </a:extLst>
                </a:gridCol>
                <a:gridCol w="3133725">
                  <a:extLst>
                    <a:ext uri="{9D8B030D-6E8A-4147-A177-3AD203B41FA5}">
                      <a16:colId xmlns:a16="http://schemas.microsoft.com/office/drawing/2014/main" val="2252245261"/>
                    </a:ext>
                  </a:extLst>
                </a:gridCol>
                <a:gridCol w="2724150">
                  <a:extLst>
                    <a:ext uri="{9D8B030D-6E8A-4147-A177-3AD203B41FA5}">
                      <a16:colId xmlns:a16="http://schemas.microsoft.com/office/drawing/2014/main" val="1270811941"/>
                    </a:ext>
                  </a:extLst>
                </a:gridCol>
              </a:tblGrid>
              <a:tr h="275048">
                <a:tc>
                  <a:txBody>
                    <a:bodyPr/>
                    <a:lstStyle/>
                    <a:p>
                      <a:r>
                        <a:rPr kumimoji="1" lang="ja-JP" altLang="en-US" sz="1600" dirty="0"/>
                        <a:t>大分類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効果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600" dirty="0"/>
                        <a:t>デメリット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1417660"/>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機械</a:t>
                      </a:r>
                      <a:r>
                        <a:rPr kumimoji="1" lang="ja-JP" altLang="en-US" sz="1400" dirty="0"/>
                        <a:t>（粉砕・摩擦）</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細胞壁破壊が非効率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7455363"/>
                  </a:ext>
                </a:extLst>
              </a:tr>
              <a:tr h="275048">
                <a:tc>
                  <a:txBody>
                    <a:bodyPr/>
                    <a:lstStyle/>
                    <a:p>
                      <a:r>
                        <a:rPr kumimoji="1" lang="ja-JP" altLang="en-US" sz="1600" dirty="0"/>
                        <a:t>物理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超音波・マイクロ波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細かく砕く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一次細胞壁を破壊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13807"/>
                  </a:ext>
                </a:extLst>
              </a:tr>
              <a:tr h="429526">
                <a:tc>
                  <a:txBody>
                    <a:bodyPr/>
                    <a:lstStyle/>
                    <a:p>
                      <a:r>
                        <a:rPr kumimoji="1" lang="ja-JP" altLang="en-US" sz="1600" dirty="0"/>
                        <a:t>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水蒸気爆砕法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熱水で処理する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solidFill>
                            <a:schemeClr val="accent4"/>
                          </a:solidFill>
                        </a:rPr>
                        <a:t>組成に依存</a:t>
                      </a:r>
                      <a:endParaRPr kumimoji="1" lang="en-US" altLang="ja-JP" sz="1600" dirty="0">
                        <a:solidFill>
                          <a:schemeClr val="accent4"/>
                        </a:solidFill>
                      </a:endParaRPr>
                    </a:p>
                    <a:p>
                      <a:r>
                        <a:rPr kumimoji="1" lang="ja-JP" altLang="en-US" sz="1600" dirty="0">
                          <a:solidFill>
                            <a:schemeClr val="tx1"/>
                          </a:solidFill>
                        </a:rPr>
                        <a:t>反応性の制御、装置負荷大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9905859"/>
                  </a:ext>
                </a:extLst>
              </a:tr>
              <a:tr h="429526">
                <a:tc>
                  <a:txBody>
                    <a:bodyPr/>
                    <a:lstStyle/>
                    <a:p>
                      <a:r>
                        <a:rPr kumimoji="1" lang="ja-JP" altLang="en-US" sz="1600" dirty="0"/>
                        <a:t>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酸加水分解法</a:t>
                      </a:r>
                      <a:endParaRPr kumimoji="1" lang="en-US" altLang="ja-JP"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酸水溶液（希硫酸）を利用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多糖類の加水分解・可溶化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回収リグニンの再利用性</a:t>
                      </a:r>
                      <a:endParaRPr kumimoji="1" lang="en-US" altLang="ja-JP" sz="1600" dirty="0"/>
                    </a:p>
                    <a:p>
                      <a:r>
                        <a:rPr kumimoji="1" lang="ja-JP" altLang="en-US" sz="1600" dirty="0"/>
                        <a:t>装置への負荷大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9564068"/>
                  </a:ext>
                </a:extLst>
              </a:tr>
              <a:tr h="429526">
                <a:tc>
                  <a:txBody>
                    <a:bodyPr/>
                    <a:lstStyle/>
                    <a:p>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Kraft</a:t>
                      </a:r>
                      <a:r>
                        <a:rPr kumimoji="1" lang="ja-JP" altLang="en-US" sz="1600" dirty="0"/>
                        <a:t>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600" dirty="0"/>
                        <a:t>NaOH</a:t>
                      </a:r>
                      <a:r>
                        <a:rPr kumimoji="1" lang="ja-JP" altLang="en-US" sz="1600" dirty="0"/>
                        <a:t>／</a:t>
                      </a:r>
                      <a:r>
                        <a:rPr kumimoji="1" lang="en-US" altLang="ja-JP" sz="1600" dirty="0"/>
                        <a:t>Na2S</a:t>
                      </a:r>
                      <a:r>
                        <a:rPr kumimoji="1" lang="ja-JP" altLang="en-US" sz="1600" dirty="0"/>
                        <a:t>水溶液を利用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不純物が混入しやすい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4848303"/>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アルカリ水溶液（</a:t>
                      </a:r>
                      <a:r>
                        <a:rPr kumimoji="1" lang="en-US" altLang="ja-JP" sz="1600" dirty="0"/>
                        <a:t>Lime</a:t>
                      </a:r>
                      <a:r>
                        <a:rPr kumimoji="1" lang="ja-JP" altLang="en-US" sz="1600" dirty="0"/>
                        <a:t>）を利用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反応速度が遅い</a:t>
                      </a:r>
                      <a:endParaRPr kumimoji="1" lang="en-US" altLang="ja-JP" sz="1600" dirty="0"/>
                    </a:p>
                    <a:p>
                      <a:r>
                        <a:rPr kumimoji="1" lang="ja-JP" altLang="en-US" sz="1600" dirty="0">
                          <a:solidFill>
                            <a:schemeClr val="accent4"/>
                          </a:solidFill>
                        </a:rPr>
                        <a:t>リグニン多いバイオマスには不適</a:t>
                      </a:r>
                      <a:endParaRPr kumimoji="1" lang="en-US" altLang="ja-JP" sz="1600"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3596831"/>
                  </a:ext>
                </a:extLst>
              </a:tr>
              <a:tr h="429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アンモニア凍結爆砕法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アンモニア溶液を高圧浸漬後、脱圧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細胞壁の破壊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411736"/>
                  </a:ext>
                </a:extLst>
              </a:tr>
              <a:tr h="27504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イオン液体処理法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イオン液体を利用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バイオマス全体あるいは一部の溶解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3424611"/>
                  </a:ext>
                </a:extLst>
              </a:tr>
              <a:tr h="429526">
                <a:tc>
                  <a:txBody>
                    <a:bodyPr/>
                    <a:lstStyle/>
                    <a:p>
                      <a:r>
                        <a:rPr kumimoji="1" lang="ja-JP" altLang="en-US" sz="1600" dirty="0"/>
                        <a:t>有機溶剤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オルガノソルブ法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水／有機溶媒を利用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ヘミセルロース／リグニンの加水分解・可溶化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027596"/>
                  </a:ext>
                </a:extLst>
              </a:tr>
              <a:tr h="275048">
                <a:tc>
                  <a:txBody>
                    <a:bodyPr/>
                    <a:lstStyle/>
                    <a:p>
                      <a:r>
                        <a:rPr kumimoji="1" lang="ja-JP" altLang="en-US" sz="1600" dirty="0"/>
                        <a:t>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微生物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選択的リグニン分解菌を使用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リグニン単離しながら糖化・発酵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（調査中）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1740225"/>
                  </a:ext>
                </a:extLst>
              </a:tr>
            </a:tbl>
          </a:graphicData>
        </a:graphic>
      </p:graphicFrame>
    </p:spTree>
    <p:extLst>
      <p:ext uri="{BB962C8B-B14F-4D97-AF65-F5344CB8AC3E}">
        <p14:creationId xmlns:p14="http://schemas.microsoft.com/office/powerpoint/2010/main" val="158301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988BD2D-070A-419A-9744-FEC20A4444F5}"/>
              </a:ext>
            </a:extLst>
          </p:cNvPr>
          <p:cNvSpPr>
            <a:spLocks noGrp="1"/>
          </p:cNvSpPr>
          <p:nvPr>
            <p:ph type="sldNum" sz="quarter" idx="11"/>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5501B8AA-6467-482E-AC29-39530B3DC4D2}"/>
              </a:ext>
            </a:extLst>
          </p:cNvPr>
          <p:cNvSpPr>
            <a:spLocks noGrp="1"/>
          </p:cNvSpPr>
          <p:nvPr>
            <p:ph type="body" sz="quarter" idx="12"/>
          </p:nvPr>
        </p:nvSpPr>
        <p:spPr/>
        <p:txBody>
          <a:bodyPr/>
          <a:lstStyle/>
          <a:p>
            <a:endParaRPr lang="ja-JP" altLang="en-US"/>
          </a:p>
        </p:txBody>
      </p:sp>
    </p:spTree>
    <p:extLst>
      <p:ext uri="{BB962C8B-B14F-4D97-AF65-F5344CB8AC3E}">
        <p14:creationId xmlns:p14="http://schemas.microsoft.com/office/powerpoint/2010/main" val="278977356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11626</TotalTime>
  <Words>989</Words>
  <Application>Microsoft Office PowerPoint</Application>
  <PresentationFormat>ワイド画面</PresentationFormat>
  <Paragraphs>148</Paragraphs>
  <Slides>7</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游ゴシック</vt:lpstr>
      <vt:lpstr>Arial</vt:lpstr>
      <vt:lpstr>Wingdings</vt:lpstr>
      <vt:lpstr>Yokogawa_Template_Standard</vt:lpstr>
      <vt:lpstr>進捗報告</vt:lpstr>
      <vt:lpstr>概要</vt:lpstr>
      <vt:lpstr>4月タスクリスト</vt:lpstr>
      <vt:lpstr>方針</vt:lpstr>
      <vt:lpstr>補足資料　＞　周辺技術・課題 ハイスループット技術例</vt:lpstr>
      <vt:lpstr>補足資料　＞　周辺技術・課題 リグノセルロース系バイオマスの前処理</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Hara, Mariko (M.Hara@yokogawa.com)</dc:creator>
  <cp:lastModifiedBy>Kumagai, Wataru (Wataru.Kumagai@yokogawa.com)</cp:lastModifiedBy>
  <cp:revision>1022</cp:revision>
  <dcterms:created xsi:type="dcterms:W3CDTF">2022-01-30T23:54:04Z</dcterms:created>
  <dcterms:modified xsi:type="dcterms:W3CDTF">2023-03-31T04:18:00Z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103fc50-f95d-49bb-8c65-b0d4cdcf5706_Enabled">
    <vt:lpwstr>true</vt:lpwstr>
  </property>
  <property fmtid="{D5CDD505-2E9C-101B-9397-08002B2CF9AE}" pid="3" name="MSIP_Label_5103fc50-f95d-49bb-8c65-b0d4cdcf5706_SetDate">
    <vt:lpwstr>2022-10-05T06:27:10Z</vt:lpwstr>
  </property>
  <property fmtid="{D5CDD505-2E9C-101B-9397-08002B2CF9AE}" pid="4" name="MSIP_Label_5103fc50-f95d-49bb-8c65-b0d4cdcf5706_Method">
    <vt:lpwstr>Privileged</vt:lpwstr>
  </property>
  <property fmtid="{D5CDD505-2E9C-101B-9397-08002B2CF9AE}" pid="5" name="MSIP_Label_5103fc50-f95d-49bb-8c65-b0d4cdcf5706_Name">
    <vt:lpwstr>Confidential</vt:lpwstr>
  </property>
  <property fmtid="{D5CDD505-2E9C-101B-9397-08002B2CF9AE}" pid="6" name="MSIP_Label_5103fc50-f95d-49bb-8c65-b0d4cdcf5706_SiteId">
    <vt:lpwstr>0da2a83b-13d9-4a35-965f-ec53a220ed9d</vt:lpwstr>
  </property>
  <property fmtid="{D5CDD505-2E9C-101B-9397-08002B2CF9AE}" pid="7" name="MSIP_Label_5103fc50-f95d-49bb-8c65-b0d4cdcf5706_ActionId">
    <vt:lpwstr>67f0e68a-5589-4f82-8457-8d6a62ce1fe5</vt:lpwstr>
  </property>
  <property fmtid="{D5CDD505-2E9C-101B-9397-08002B2CF9AE}" pid="8" name="MSIP_Label_5103fc50-f95d-49bb-8c65-b0d4cdcf5706_ContentBits">
    <vt:lpwstr>0</vt:lpwstr>
  </property>
</Properties>
</file>