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69" r:id="rId2"/>
    <p:sldId id="3965" r:id="rId3"/>
    <p:sldId id="3962" r:id="rId4"/>
    <p:sldId id="3967" r:id="rId5"/>
    <p:sldId id="3951" r:id="rId6"/>
    <p:sldId id="3959" r:id="rId7"/>
    <p:sldId id="3960" r:id="rId8"/>
    <p:sldId id="3961" r:id="rId9"/>
    <p:sldId id="3963" r:id="rId10"/>
    <p:sldId id="39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5"/>
            <p14:sldId id="3962"/>
            <p14:sldId id="3967"/>
            <p14:sldId id="3951"/>
          </p14:sldIdLst>
        </p14:section>
        <p14:section name="補足" id="{C2931B32-4EB1-47D3-95D8-6EA0C7A3AA4E}">
          <p14:sldIdLst>
            <p14:sldId id="3959"/>
            <p14:sldId id="3960"/>
            <p14:sldId id="3961"/>
            <p14:sldId id="3963"/>
            <p14:sldId id="39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3784" autoAdjust="0"/>
  </p:normalViewPr>
  <p:slideViewPr>
    <p:cSldViewPr snapToGrid="0">
      <p:cViewPr varScale="1">
        <p:scale>
          <a:sx n="31" d="100"/>
          <a:sy n="31" d="100"/>
        </p:scale>
        <p:origin x="44" y="61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セルラーゼ製剤にフォーカスする中で、人工酵素設計技術の適用価値を探ることも目的です。</a:t>
            </a:r>
            <a:endParaRPr kumimoji="1" lang="en-US" altLang="ja-JP" dirty="0"/>
          </a:p>
          <a:p>
            <a:r>
              <a:rPr kumimoji="1" lang="ja-JP" altLang="en-US" dirty="0"/>
              <a:t>論文や特許を調査することで、セルラーゼ製剤開発における方法や性能、課題を調べたり、業界構造を調べようと考えています。</a:t>
            </a:r>
            <a:endParaRPr kumimoji="1" lang="en-US" altLang="ja-JP" dirty="0"/>
          </a:p>
          <a:p>
            <a:r>
              <a:rPr kumimoji="1" lang="ja-JP" altLang="en-US" dirty="0"/>
              <a:t>その中で、セルラーゼの人工設計技術がどのような優位性があるのかを整理します。</a:t>
            </a:r>
            <a:endParaRPr kumimoji="1" lang="en-US" altLang="ja-JP" dirty="0"/>
          </a:p>
          <a:p>
            <a:r>
              <a:rPr kumimoji="1" lang="ja-JP" altLang="en-US" dirty="0"/>
              <a:t>これは、酵素改変の報告事例もいくつかありますが、糖化工程全体では、カクテル混合比率や前処理、酵素濃度と反応速度の関係など、様々な課題があげられます。</a:t>
            </a:r>
            <a:endParaRPr kumimoji="1" lang="en-US" altLang="ja-JP" dirty="0"/>
          </a:p>
          <a:p>
            <a:r>
              <a:rPr kumimoji="1" lang="ja-JP" altLang="en-US" dirty="0"/>
              <a:t>この課題の中で、酵素を高度に改変・設計する技術の優位性はどれだけあるのかを俯瞰して見定めたいと考えています。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123637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③ー２は、もっと俯瞰した、高い視座での調査です。</a:t>
            </a:r>
            <a:endParaRPr kumimoji="1" lang="en-US" altLang="ja-JP" dirty="0"/>
          </a:p>
          <a:p>
            <a:r>
              <a:rPr kumimoji="1" lang="ja-JP" altLang="en-US" dirty="0"/>
              <a:t>バイオ系物質生産は多様な目的があって、イノベでもいくつか関連テーマがあります。</a:t>
            </a:r>
            <a:endParaRPr kumimoji="1" lang="en-US" altLang="ja-JP" dirty="0"/>
          </a:p>
          <a:p>
            <a:r>
              <a:rPr kumimoji="1" lang="ja-JP" altLang="en-US" dirty="0"/>
              <a:t>しかし、右図のような共通するバリューチェーンを想定すると、設計技術は共通性が高く、適用される可能性があります。</a:t>
            </a:r>
            <a:endParaRPr kumimoji="1" lang="en-US" altLang="ja-JP" dirty="0"/>
          </a:p>
          <a:p>
            <a:r>
              <a:rPr kumimoji="1" lang="ja-JP" altLang="en-US" dirty="0"/>
              <a:t>一方、これまでのテーマでは、設計技術単体では到達できない何かしらの壁があり、実験技術を含めて、他にも必要な要素があることを実感しました。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323493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1968445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下期調査活動</a:t>
            </a:r>
            <a:r>
              <a:rPr lang="en-US" altLang="ja-JP" sz="800" dirty="0">
                <a:solidFill>
                  <a:schemeClr val="bg1">
                    <a:lumMod val="75000"/>
                  </a:schemeClr>
                </a:solidFill>
              </a:rPr>
              <a:t>| January 12,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2</a:t>
            </a:r>
            <a:r>
              <a:rPr lang="ja-JP" altLang="en-US" dirty="0"/>
              <a:t>月</a:t>
            </a:r>
            <a:r>
              <a:rPr lang="en-US" altLang="ja-JP" dirty="0"/>
              <a:t>22</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旧人工酵素設計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共通プロセスにおける必要な技術候補を調査する。</a:t>
            </a:r>
            <a:endParaRPr kumimoji="1" lang="en-US" altLang="ja-JP" dirty="0"/>
          </a:p>
          <a:p>
            <a:pPr marL="457200" indent="-457200"/>
            <a:endParaRPr kumimoji="1" lang="en-US" altLang="ja-JP" sz="2800" dirty="0">
              <a:solidFill>
                <a:schemeClr val="accent1"/>
              </a:solidFill>
            </a:endParaRPr>
          </a:p>
        </p:txBody>
      </p:sp>
      <p:pic>
        <p:nvPicPr>
          <p:cNvPr id="54" name="図 53">
            <a:extLst>
              <a:ext uri="{FF2B5EF4-FFF2-40B4-BE49-F238E27FC236}">
                <a16:creationId xmlns:a16="http://schemas.microsoft.com/office/drawing/2014/main" id="{8B3F9E59-DD2B-49A4-A045-64BC5B08ABCD}"/>
              </a:ext>
            </a:extLst>
          </p:cNvPr>
          <p:cNvPicPr>
            <a:picLocks noChangeAspect="1"/>
          </p:cNvPicPr>
          <p:nvPr/>
        </p:nvPicPr>
        <p:blipFill>
          <a:blip r:embed="rId3"/>
          <a:stretch>
            <a:fillRect/>
          </a:stretch>
        </p:blipFill>
        <p:spPr>
          <a:xfrm>
            <a:off x="517055" y="2421183"/>
            <a:ext cx="5305689" cy="2984450"/>
          </a:xfrm>
          <a:prstGeom prst="rect">
            <a:avLst/>
          </a:prstGeom>
        </p:spPr>
      </p:pic>
      <p:pic>
        <p:nvPicPr>
          <p:cNvPr id="55" name="図 54">
            <a:extLst>
              <a:ext uri="{FF2B5EF4-FFF2-40B4-BE49-F238E27FC236}">
                <a16:creationId xmlns:a16="http://schemas.microsoft.com/office/drawing/2014/main" id="{F03A3C8F-52DB-43CE-B581-BBB67677A879}"/>
              </a:ext>
            </a:extLst>
          </p:cNvPr>
          <p:cNvPicPr>
            <a:picLocks noChangeAspect="1"/>
          </p:cNvPicPr>
          <p:nvPr/>
        </p:nvPicPr>
        <p:blipFill>
          <a:blip r:embed="rId4"/>
          <a:stretch>
            <a:fillRect/>
          </a:stretch>
        </p:blipFill>
        <p:spPr>
          <a:xfrm>
            <a:off x="6096000" y="2421183"/>
            <a:ext cx="5305689" cy="2984450"/>
          </a:xfrm>
          <a:prstGeom prst="rect">
            <a:avLst/>
          </a:prstGeom>
        </p:spPr>
      </p:pic>
      <p:sp>
        <p:nvSpPr>
          <p:cNvPr id="56" name="テキスト ボックス 55">
            <a:extLst>
              <a:ext uri="{FF2B5EF4-FFF2-40B4-BE49-F238E27FC236}">
                <a16:creationId xmlns:a16="http://schemas.microsoft.com/office/drawing/2014/main" id="{04FEC480-0620-4062-8BE9-63432B200949}"/>
              </a:ext>
            </a:extLst>
          </p:cNvPr>
          <p:cNvSpPr txBox="1"/>
          <p:nvPr/>
        </p:nvSpPr>
        <p:spPr>
          <a:xfrm>
            <a:off x="1154636" y="1712301"/>
            <a:ext cx="3758325" cy="646331"/>
          </a:xfrm>
          <a:prstGeom prst="rect">
            <a:avLst/>
          </a:prstGeom>
          <a:noFill/>
        </p:spPr>
        <p:txBody>
          <a:bodyPr wrap="square" rtlCol="0">
            <a:spAutoFit/>
          </a:bodyPr>
          <a:lstStyle/>
          <a:p>
            <a:pPr algn="ctr"/>
            <a:r>
              <a:rPr kumimoji="1" lang="ja-JP" altLang="en-US" dirty="0"/>
              <a:t>生物触媒・酵素製剤を見据えたときの設計アプローチの価値・位置づけ</a:t>
            </a:r>
          </a:p>
        </p:txBody>
      </p:sp>
      <p:sp>
        <p:nvSpPr>
          <p:cNvPr id="59" name="テキスト ボックス 58">
            <a:extLst>
              <a:ext uri="{FF2B5EF4-FFF2-40B4-BE49-F238E27FC236}">
                <a16:creationId xmlns:a16="http://schemas.microsoft.com/office/drawing/2014/main" id="{FB18C19E-9435-4656-AEE9-63828AEFC369}"/>
              </a:ext>
            </a:extLst>
          </p:cNvPr>
          <p:cNvSpPr txBox="1"/>
          <p:nvPr/>
        </p:nvSpPr>
        <p:spPr>
          <a:xfrm>
            <a:off x="6382833" y="1925485"/>
            <a:ext cx="4732022" cy="369332"/>
          </a:xfrm>
          <a:prstGeom prst="rect">
            <a:avLst/>
          </a:prstGeom>
          <a:noFill/>
        </p:spPr>
        <p:txBody>
          <a:bodyPr wrap="square" rtlCol="0">
            <a:spAutoFit/>
          </a:bodyPr>
          <a:lstStyle/>
          <a:p>
            <a:pPr algn="ctr"/>
            <a:r>
              <a:rPr kumimoji="1" lang="ja-JP" altLang="en-US" dirty="0"/>
              <a:t>より高い視座から見た時の構成技術の整理</a:t>
            </a:r>
          </a:p>
        </p:txBody>
      </p:sp>
      <p:sp>
        <p:nvSpPr>
          <p:cNvPr id="60" name="テキスト ボックス 59">
            <a:extLst>
              <a:ext uri="{FF2B5EF4-FFF2-40B4-BE49-F238E27FC236}">
                <a16:creationId xmlns:a16="http://schemas.microsoft.com/office/drawing/2014/main" id="{CD4FF690-8347-4E61-9725-1DD2E2EFAC6F}"/>
              </a:ext>
            </a:extLst>
          </p:cNvPr>
          <p:cNvSpPr txBox="1"/>
          <p:nvPr/>
        </p:nvSpPr>
        <p:spPr>
          <a:xfrm>
            <a:off x="6442453" y="5482517"/>
            <a:ext cx="4800599" cy="646331"/>
          </a:xfrm>
          <a:prstGeom prst="rect">
            <a:avLst/>
          </a:prstGeom>
          <a:noFill/>
        </p:spPr>
        <p:txBody>
          <a:bodyPr wrap="square" rtlCol="0">
            <a:spAutoFit/>
          </a:bodyPr>
          <a:lstStyle/>
          <a:p>
            <a:r>
              <a:rPr kumimoji="1" lang="ja-JP" altLang="en-US" dirty="0"/>
              <a:t>例：反応経路・酵素遺伝子の未知／既知状況に適した技術の使い分けなど</a:t>
            </a: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60146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93551"/>
          </a:xfrm>
        </p:spPr>
        <p:txBody>
          <a:bodyPr/>
          <a:lstStyle/>
          <a:p>
            <a:pPr marL="457200" indent="-457200"/>
            <a:r>
              <a:rPr kumimoji="1" lang="ja-JP" altLang="en-US" sz="2800" dirty="0"/>
              <a:t>調査活動を進めた。</a:t>
            </a:r>
            <a:endParaRPr kumimoji="1" lang="en-US" altLang="ja-JP" sz="2800" dirty="0"/>
          </a:p>
          <a:p>
            <a:pPr marL="709613" lvl="1" indent="-457200"/>
            <a:r>
              <a:rPr lang="ja-JP" altLang="en-US" sz="2400" dirty="0"/>
              <a:t>バイオマス資源の前処理について整理した</a:t>
            </a:r>
            <a:endParaRPr lang="en-US" altLang="ja-JP" sz="2400" dirty="0"/>
          </a:p>
        </p:txBody>
      </p:sp>
    </p:spTree>
    <p:extLst>
      <p:ext uri="{BB962C8B-B14F-4D97-AF65-F5344CB8AC3E}">
        <p14:creationId xmlns:p14="http://schemas.microsoft.com/office/powerpoint/2010/main" val="243533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リグノセルロース系バイオマス資源の前処理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93551"/>
          </a:xfrm>
        </p:spPr>
        <p:txBody>
          <a:bodyPr/>
          <a:lstStyle/>
          <a:p>
            <a:pPr marL="457200" indent="-457200"/>
            <a:r>
              <a:rPr kumimoji="1" lang="ja-JP" altLang="en-US" sz="2800" dirty="0"/>
              <a:t>バイオマスを分解し、セルロース／ヘミセルロース／リグニンを酵素加水分解に利用しやすくするために必要。</a:t>
            </a:r>
            <a:endParaRPr kumimoji="1" lang="en-US" altLang="ja-JP" sz="2800" dirty="0"/>
          </a:p>
          <a:p>
            <a:pPr marL="457200" indent="-457200"/>
            <a:r>
              <a:rPr lang="ja-JP" altLang="en-US" sz="2800" dirty="0"/>
              <a:t>未処理のバイオマスを酵素糖化する上では、下記の理由で酵素のアクセス・吸着が阻害され、分解効率が低下する。</a:t>
            </a:r>
            <a:endParaRPr lang="en-US" altLang="ja-JP" sz="2800" dirty="0"/>
          </a:p>
          <a:p>
            <a:pPr marL="709613" lvl="1" indent="-457200"/>
            <a:r>
              <a:rPr lang="ja-JP" altLang="en-US" sz="2400" dirty="0"/>
              <a:t>ヘミセルロース／リグニンの存在</a:t>
            </a:r>
            <a:endParaRPr lang="en-US" altLang="ja-JP" sz="2400" dirty="0"/>
          </a:p>
          <a:p>
            <a:pPr marL="709613" lvl="1" indent="-457200"/>
            <a:r>
              <a:rPr lang="ja-JP" altLang="en-US" sz="2400" dirty="0"/>
              <a:t>セルロースの結晶性の高さ</a:t>
            </a:r>
            <a:endParaRPr lang="en-US" altLang="ja-JP" sz="2400" dirty="0"/>
          </a:p>
          <a:p>
            <a:pPr marL="457200" indent="-457200"/>
            <a:r>
              <a:rPr lang="ja-JP" altLang="en-US" sz="2800" dirty="0"/>
              <a:t>よって、糖化率改善のために、成分分離に基づく前処理が開発されてきた。</a:t>
            </a:r>
            <a:endParaRPr lang="en-US" altLang="ja-JP" sz="2800" dirty="0"/>
          </a:p>
        </p:txBody>
      </p:sp>
    </p:spTree>
    <p:extLst>
      <p:ext uri="{BB962C8B-B14F-4D97-AF65-F5344CB8AC3E}">
        <p14:creationId xmlns:p14="http://schemas.microsoft.com/office/powerpoint/2010/main" val="319413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バイオマス前処理技術（途中）</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graphicFrame>
        <p:nvGraphicFramePr>
          <p:cNvPr id="2" name="表 5">
            <a:extLst>
              <a:ext uri="{FF2B5EF4-FFF2-40B4-BE49-F238E27FC236}">
                <a16:creationId xmlns:a16="http://schemas.microsoft.com/office/drawing/2014/main" id="{46EAECD6-128F-4C7B-9A1D-9E6A291CE550}"/>
              </a:ext>
            </a:extLst>
          </p:cNvPr>
          <p:cNvGraphicFramePr>
            <a:graphicFrameLocks noGrp="1"/>
          </p:cNvGraphicFramePr>
          <p:nvPr>
            <p:extLst>
              <p:ext uri="{D42A27DB-BD31-4B8C-83A1-F6EECF244321}">
                <p14:modId xmlns:p14="http://schemas.microsoft.com/office/powerpoint/2010/main" val="3793525654"/>
              </p:ext>
            </p:extLst>
          </p:nvPr>
        </p:nvGraphicFramePr>
        <p:xfrm>
          <a:off x="390881" y="965957"/>
          <a:ext cx="11417421" cy="4912360"/>
        </p:xfrm>
        <a:graphic>
          <a:graphicData uri="http://schemas.openxmlformats.org/drawingml/2006/table">
            <a:tbl>
              <a:tblPr firstRow="1" bandRow="1">
                <a:tableStyleId>{5C22544A-7EE6-4342-B048-85BDC9FD1C3A}</a:tableStyleId>
              </a:tblPr>
              <a:tblGrid>
                <a:gridCol w="2122878">
                  <a:extLst>
                    <a:ext uri="{9D8B030D-6E8A-4147-A177-3AD203B41FA5}">
                      <a16:colId xmlns:a16="http://schemas.microsoft.com/office/drawing/2014/main" val="2285869366"/>
                    </a:ext>
                  </a:extLst>
                </a:gridCol>
                <a:gridCol w="3778553">
                  <a:extLst>
                    <a:ext uri="{9D8B030D-6E8A-4147-A177-3AD203B41FA5}">
                      <a16:colId xmlns:a16="http://schemas.microsoft.com/office/drawing/2014/main" val="2992785514"/>
                    </a:ext>
                  </a:extLst>
                </a:gridCol>
                <a:gridCol w="2803786">
                  <a:extLst>
                    <a:ext uri="{9D8B030D-6E8A-4147-A177-3AD203B41FA5}">
                      <a16:colId xmlns:a16="http://schemas.microsoft.com/office/drawing/2014/main" val="1943049289"/>
                    </a:ext>
                  </a:extLst>
                </a:gridCol>
                <a:gridCol w="2712204">
                  <a:extLst>
                    <a:ext uri="{9D8B030D-6E8A-4147-A177-3AD203B41FA5}">
                      <a16:colId xmlns:a16="http://schemas.microsoft.com/office/drawing/2014/main" val="1270811941"/>
                    </a:ext>
                  </a:extLst>
                </a:gridCol>
              </a:tblGrid>
              <a:tr h="370840">
                <a:tc>
                  <a:txBody>
                    <a:bodyPr/>
                    <a:lstStyle/>
                    <a:p>
                      <a:r>
                        <a:rPr kumimoji="1" lang="ja-JP" altLang="en-US" sz="1600"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sz="1600" dirty="0"/>
                        <a:t>効果</a:t>
                      </a:r>
                    </a:p>
                  </a:txBody>
                  <a:tcPr>
                    <a:lnB w="12700" cap="flat" cmpd="sng" algn="ctr">
                      <a:solidFill>
                        <a:schemeClr val="tx1"/>
                      </a:solidFill>
                      <a:prstDash val="solid"/>
                      <a:round/>
                      <a:headEnd type="none" w="med" len="med"/>
                      <a:tailEnd type="none" w="med" len="med"/>
                    </a:lnB>
                  </a:tcPr>
                </a:tc>
                <a:tc>
                  <a:txBody>
                    <a:bodyPr/>
                    <a:lstStyle/>
                    <a:p>
                      <a:r>
                        <a:rPr kumimoji="1" lang="ja-JP" altLang="en-US" sz="1600" dirty="0"/>
                        <a:t>内容</a:t>
                      </a:r>
                    </a:p>
                  </a:txBody>
                  <a:tcPr>
                    <a:lnB w="12700" cap="flat" cmpd="sng" algn="ctr">
                      <a:solidFill>
                        <a:schemeClr val="tx1"/>
                      </a:solidFill>
                      <a:prstDash val="solid"/>
                      <a:round/>
                      <a:headEnd type="none" w="med" len="med"/>
                      <a:tailEnd type="none" w="med" len="med"/>
                    </a:lnB>
                  </a:tcPr>
                </a:tc>
                <a:tc>
                  <a:txBody>
                    <a:bodyPr/>
                    <a:lstStyle/>
                    <a:p>
                      <a:r>
                        <a:rPr kumimoji="1" lang="ja-JP" altLang="en-US" sz="1600" dirty="0"/>
                        <a:t>デメリット</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17660"/>
                  </a:ext>
                </a:extLst>
              </a:tr>
              <a:tr h="370840">
                <a:tc>
                  <a:txBody>
                    <a:bodyPr/>
                    <a:lstStyle/>
                    <a:p>
                      <a:r>
                        <a:rPr kumimoji="1" lang="en-US" altLang="ja-JP" sz="1600" dirty="0"/>
                        <a:t>Kraft</a:t>
                      </a:r>
                      <a:r>
                        <a:rPr kumimoji="1" lang="ja-JP" altLang="en-US" sz="1600" dirty="0"/>
                        <a:t>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NaOH</a:t>
                      </a:r>
                      <a:r>
                        <a:rPr kumimoji="1" lang="ja-JP" altLang="en-US" sz="1600" dirty="0"/>
                        <a:t>／</a:t>
                      </a:r>
                      <a:r>
                        <a:rPr kumimoji="1" lang="en-US" altLang="ja-JP" sz="1600" dirty="0"/>
                        <a:t>Na2S</a:t>
                      </a:r>
                      <a:r>
                        <a:rPr kumimoji="1" lang="ja-JP" altLang="en-US" sz="1600" dirty="0"/>
                        <a:t>水溶液を利用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不純物が混入しやすい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905859"/>
                  </a:ext>
                </a:extLst>
              </a:tr>
              <a:tr h="370840">
                <a:tc>
                  <a:txBody>
                    <a:bodyPr/>
                    <a:lstStyle/>
                    <a:p>
                      <a:r>
                        <a:rPr kumimoji="1" lang="ja-JP" altLang="en-US" sz="1600" dirty="0"/>
                        <a:t>アルカリ処理法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アルカリ水溶液（</a:t>
                      </a:r>
                      <a:r>
                        <a:rPr kumimoji="1" lang="en-US" altLang="ja-JP" sz="1600" dirty="0"/>
                        <a:t>Lime</a:t>
                      </a:r>
                      <a:r>
                        <a:rPr kumimoji="1" lang="ja-JP" altLang="en-US" sz="1600" dirty="0"/>
                        <a:t>）を利用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反応速度が遅い</a:t>
                      </a:r>
                      <a:endParaRPr kumimoji="1" lang="en-US" altLang="ja-JP" sz="1600" dirty="0"/>
                    </a:p>
                    <a:p>
                      <a:r>
                        <a:rPr kumimoji="1" lang="ja-JP" altLang="en-US" sz="1600" dirty="0"/>
                        <a:t>リグニン多いバイオマスには不適</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848303"/>
                  </a:ext>
                </a:extLst>
              </a:tr>
              <a:tr h="370840">
                <a:tc>
                  <a:txBody>
                    <a:bodyPr/>
                    <a:lstStyle/>
                    <a:p>
                      <a:r>
                        <a:rPr kumimoji="1" lang="ja-JP" altLang="en-US" sz="1600" dirty="0"/>
                        <a:t>酸加水分解法</a:t>
                      </a:r>
                      <a:endParaRPr kumimoji="1" lang="en-US" altLang="ja-JP" sz="1600" dirty="0"/>
                    </a:p>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酸水溶液（希硫酸）を利用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回収リグニンの再利用性</a:t>
                      </a:r>
                      <a:endParaRPr kumimoji="1" lang="en-US" altLang="ja-JP" sz="1600" dirty="0"/>
                    </a:p>
                    <a:p>
                      <a:r>
                        <a:rPr kumimoji="1" lang="ja-JP" altLang="en-US" sz="1600" dirty="0"/>
                        <a:t>装置への負荷大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3596831"/>
                  </a:ext>
                </a:extLst>
              </a:tr>
              <a:tr h="370840">
                <a:tc>
                  <a:txBody>
                    <a:bodyPr/>
                    <a:lstStyle/>
                    <a:p>
                      <a:r>
                        <a:rPr kumimoji="1" lang="ja-JP" altLang="en-US" sz="1600" dirty="0"/>
                        <a:t>イオン液体処理法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バイオマス全体あるいは一部の溶解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イオン液体を利用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411736"/>
                  </a:ext>
                </a:extLst>
              </a:tr>
              <a:tr h="370840">
                <a:tc>
                  <a:txBody>
                    <a:bodyPr/>
                    <a:lstStyle/>
                    <a:p>
                      <a:r>
                        <a:rPr kumimoji="1" lang="ja-JP" altLang="en-US" sz="1600" dirty="0"/>
                        <a:t>アンモニア凍結爆砕法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細胞壁の破壊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アンモニア溶液を高圧浸漬後、脱圧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3424611"/>
                  </a:ext>
                </a:extLst>
              </a:tr>
              <a:tr h="370840">
                <a:tc>
                  <a:txBody>
                    <a:bodyPr/>
                    <a:lstStyle/>
                    <a:p>
                      <a:r>
                        <a:rPr kumimoji="1" lang="ja-JP" altLang="en-US" sz="1600" dirty="0"/>
                        <a:t>オルガノソルブ法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水／有機溶媒を利用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140151"/>
                  </a:ext>
                </a:extLst>
              </a:tr>
              <a:tr h="370840">
                <a:tc>
                  <a:txBody>
                    <a:bodyPr/>
                    <a:lstStyle/>
                    <a:p>
                      <a:r>
                        <a:rPr kumimoji="1" lang="ja-JP" altLang="en-US" sz="1600" dirty="0"/>
                        <a:t>機械</a:t>
                      </a:r>
                      <a:r>
                        <a:rPr kumimoji="1" lang="ja-JP" altLang="en-US" sz="1400" dirty="0"/>
                        <a:t>（粉砕・摩擦）</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細胞壁破壊が非効率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6894742"/>
                  </a:ext>
                </a:extLst>
              </a:tr>
              <a:tr h="370840">
                <a:tc>
                  <a:txBody>
                    <a:bodyPr/>
                    <a:lstStyle/>
                    <a:p>
                      <a:r>
                        <a:rPr kumimoji="1" lang="ja-JP" altLang="en-US" sz="1600" dirty="0"/>
                        <a:t>水蒸気爆砕法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熱水で処理する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accent4"/>
                          </a:solidFill>
                        </a:rPr>
                        <a:t>組成に依存</a:t>
                      </a:r>
                      <a:endParaRPr kumimoji="1" lang="en-US" altLang="ja-JP" sz="1600" dirty="0">
                        <a:solidFill>
                          <a:schemeClr val="accent4"/>
                        </a:solidFill>
                      </a:endParaRPr>
                    </a:p>
                    <a:p>
                      <a:r>
                        <a:rPr kumimoji="1" lang="ja-JP" altLang="en-US" sz="1600" dirty="0">
                          <a:solidFill>
                            <a:schemeClr val="tx1"/>
                          </a:solidFill>
                        </a:rPr>
                        <a:t>反応性の制御、装置負荷大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027596"/>
                  </a:ext>
                </a:extLst>
              </a:tr>
              <a:tr h="370840">
                <a:tc>
                  <a:txBody>
                    <a:bodyPr/>
                    <a:lstStyle/>
                    <a:p>
                      <a:r>
                        <a:rPr kumimoji="1" lang="ja-JP" altLang="en-US" sz="1600" dirty="0"/>
                        <a:t>超音波・マイクロ波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9254816"/>
                  </a:ext>
                </a:extLst>
              </a:tr>
              <a:tr h="370840">
                <a:tc>
                  <a:txBody>
                    <a:bodyPr/>
                    <a:lstStyle/>
                    <a:p>
                      <a:r>
                        <a:rPr kumimoji="1" lang="ja-JP" altLang="en-US" sz="1600" dirty="0"/>
                        <a:t>微生物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リグニン単離しながら糖化・発酵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選択的リグニン分解菌を使用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1740225"/>
                  </a:ext>
                </a:extLst>
              </a:tr>
            </a:tbl>
          </a:graphicData>
        </a:graphic>
      </p:graphicFrame>
    </p:spTree>
    <p:extLst>
      <p:ext uri="{BB962C8B-B14F-4D97-AF65-F5344CB8AC3E}">
        <p14:creationId xmlns:p14="http://schemas.microsoft.com/office/powerpoint/2010/main" val="116735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en-US" altLang="ja-JP" sz="2800" dirty="0">
                <a:solidFill>
                  <a:schemeClr val="accent1"/>
                </a:solidFill>
              </a:rPr>
              <a:t>FY22</a:t>
            </a:r>
            <a:r>
              <a:rPr kumimoji="1" lang="ja-JP" altLang="en-US" sz="2800" dirty="0">
                <a:solidFill>
                  <a:schemeClr val="accent1"/>
                </a:solidFill>
              </a:rPr>
              <a:t>下期の調査は、相互関連性と優先度が高い項目に限定する。</a:t>
            </a:r>
            <a:endParaRPr lang="en-US" altLang="ja-JP" sz="1800" dirty="0">
              <a:solidFill>
                <a:schemeClr val="accent1"/>
              </a:solidFill>
            </a:endParaRPr>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45128" y="2614965"/>
            <a:ext cx="4935967"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を含む酵素の合成・評価の可能性を検証</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45128" y="29840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294208" y="3357167"/>
            <a:ext cx="4155700" cy="338554"/>
          </a:xfrm>
          <a:prstGeom prst="rect">
            <a:avLst/>
          </a:prstGeom>
          <a:noFill/>
        </p:spPr>
        <p:txBody>
          <a:bodyPr wrap="square" rtlCol="0">
            <a:spAutoFit/>
          </a:bodyPr>
          <a:lstStyle/>
          <a:p>
            <a:r>
              <a:rPr kumimoji="1" lang="en-US" altLang="ja-JP" sz="1600" dirty="0" err="1"/>
              <a:t>Te</a:t>
            </a:r>
            <a:r>
              <a:rPr kumimoji="1" lang="en-US" altLang="ja-JP" sz="1600" dirty="0"/>
              <a:t>-Tr Cel7A</a:t>
            </a:r>
            <a:r>
              <a:rPr kumimoji="1" lang="ja-JP" altLang="en-US" sz="1600" dirty="0"/>
              <a:t>、</a:t>
            </a:r>
            <a:r>
              <a:rPr kumimoji="1" lang="en-US" altLang="ja-JP" sz="1600" dirty="0"/>
              <a:t>PcCel7D</a:t>
            </a:r>
            <a:r>
              <a:rPr kumimoji="1" lang="ja-JP" altLang="en-US" sz="1600" dirty="0"/>
              <a:t>、</a:t>
            </a:r>
            <a:r>
              <a:rPr kumimoji="1" lang="en-US" altLang="ja-JP" sz="1600" dirty="0"/>
              <a:t>TrCel7A</a:t>
            </a:r>
            <a:r>
              <a:rPr kumimoji="1" lang="ja-JP" altLang="en-US" sz="1400" dirty="0"/>
              <a:t>（＠</a:t>
            </a:r>
            <a:r>
              <a:rPr kumimoji="1" lang="en-US" altLang="ja-JP" sz="1400" dirty="0"/>
              <a:t>Pichia</a:t>
            </a:r>
            <a:r>
              <a:rPr kumimoji="1" lang="ja-JP" altLang="en-US" sz="1400"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7156383" y="2571951"/>
            <a:ext cx="4038865" cy="923330"/>
          </a:xfrm>
          <a:prstGeom prst="rect">
            <a:avLst/>
          </a:prstGeom>
          <a:noFill/>
        </p:spPr>
        <p:txBody>
          <a:bodyPr wrap="square" rtlCol="0">
            <a:spAutoFit/>
          </a:bodyPr>
          <a:lstStyle/>
          <a:p>
            <a:r>
              <a:rPr kumimoji="1" lang="ja-JP" altLang="en-US" dirty="0"/>
              <a:t>（長期的には他の市場も想定するが）</a:t>
            </a:r>
            <a:endParaRPr kumimoji="1" lang="en-US" altLang="ja-JP" dirty="0"/>
          </a:p>
          <a:p>
            <a:r>
              <a:rPr kumimoji="1" lang="ja-JP" altLang="en-US" dirty="0"/>
              <a:t>セルラーゼ製剤開発にフォーカスしたときに、セルラーゼを人工設計する価値を探る</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21199"/>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033780"/>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3941108"/>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941734" y="5117757"/>
            <a:ext cx="4155666"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9860316" y="3530085"/>
            <a:ext cx="1486304" cy="369332"/>
          </a:xfrm>
          <a:prstGeom prst="rect">
            <a:avLst/>
          </a:prstGeom>
          <a:noFill/>
        </p:spPr>
        <p:txBody>
          <a:bodyPr wrap="none" rtlCol="0">
            <a:spAutoFit/>
          </a:bodyPr>
          <a:lstStyle/>
          <a:p>
            <a:r>
              <a:rPr kumimoji="1" lang="ja-JP" altLang="en-US" dirty="0">
                <a:solidFill>
                  <a:schemeClr val="accent4"/>
                </a:solidFill>
              </a:rPr>
              <a:t>優先度が高い</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tx1">
                    <a:lumMod val="50000"/>
                    <a:lumOff val="50000"/>
                  </a:schemeClr>
                </a:solidFill>
              </a:rPr>
              <a:t>優先度は低いが、次期テーマを見据えて、少し着手しておきたい</a:t>
            </a:r>
          </a:p>
        </p:txBody>
      </p:sp>
      <p:sp>
        <p:nvSpPr>
          <p:cNvPr id="19" name="テキスト ボックス 18">
            <a:extLst>
              <a:ext uri="{FF2B5EF4-FFF2-40B4-BE49-F238E27FC236}">
                <a16:creationId xmlns:a16="http://schemas.microsoft.com/office/drawing/2014/main" id="{0DDD5F5F-409A-439E-B9E6-1135373EEF86}"/>
              </a:ext>
            </a:extLst>
          </p:cNvPr>
          <p:cNvSpPr txBox="1"/>
          <p:nvPr/>
        </p:nvSpPr>
        <p:spPr>
          <a:xfrm>
            <a:off x="545128" y="3730265"/>
            <a:ext cx="2137124" cy="369332"/>
          </a:xfrm>
          <a:prstGeom prst="rect">
            <a:avLst/>
          </a:prstGeom>
          <a:noFill/>
        </p:spPr>
        <p:txBody>
          <a:bodyPr wrap="none" rtlCol="0">
            <a:spAutoFit/>
          </a:bodyPr>
          <a:lstStyle/>
          <a:p>
            <a:r>
              <a:rPr kumimoji="1" lang="ja-JP" altLang="en-US" dirty="0">
                <a:solidFill>
                  <a:schemeClr val="accent1"/>
                </a:solidFill>
              </a:rPr>
              <a:t>東大での実験が該当</a:t>
            </a:r>
          </a:p>
        </p:txBody>
      </p:sp>
      <p:sp>
        <p:nvSpPr>
          <p:cNvPr id="22" name="タイトル 1">
            <a:extLst>
              <a:ext uri="{FF2B5EF4-FFF2-40B4-BE49-F238E27FC236}">
                <a16:creationId xmlns:a16="http://schemas.microsoft.com/office/drawing/2014/main" id="{CD3E101C-68C6-4E9C-9AF3-3A527A43D6DB}"/>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調査範囲</a:t>
            </a:r>
          </a:p>
        </p:txBody>
      </p:sp>
      <p:sp>
        <p:nvSpPr>
          <p:cNvPr id="23" name="テキスト ボックス 22">
            <a:extLst>
              <a:ext uri="{FF2B5EF4-FFF2-40B4-BE49-F238E27FC236}">
                <a16:creationId xmlns:a16="http://schemas.microsoft.com/office/drawing/2014/main" id="{1D4921F7-F845-4070-9E5E-268780F0AC07}"/>
              </a:ext>
            </a:extLst>
          </p:cNvPr>
          <p:cNvSpPr txBox="1"/>
          <p:nvPr/>
        </p:nvSpPr>
        <p:spPr>
          <a:xfrm>
            <a:off x="571984" y="-20412"/>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2028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
        <p:nvSpPr>
          <p:cNvPr id="33" name="タイトル 1">
            <a:extLst>
              <a:ext uri="{FF2B5EF4-FFF2-40B4-BE49-F238E27FC236}">
                <a16:creationId xmlns:a16="http://schemas.microsoft.com/office/drawing/2014/main" id="{B117ADC0-0987-416F-BF2F-B423D87E5A36}"/>
              </a:ext>
            </a:extLst>
          </p:cNvPr>
          <p:cNvSpPr txBox="1">
            <a:spLocks/>
          </p:cNvSpPr>
          <p:nvPr/>
        </p:nvSpPr>
        <p:spPr>
          <a:xfrm>
            <a:off x="517056" y="23953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バイオマス分解におけるセルラーゼ製剤の位置づけ</a:t>
            </a:r>
          </a:p>
        </p:txBody>
      </p:sp>
      <p:sp>
        <p:nvSpPr>
          <p:cNvPr id="36" name="テキスト ボックス 35">
            <a:extLst>
              <a:ext uri="{FF2B5EF4-FFF2-40B4-BE49-F238E27FC236}">
                <a16:creationId xmlns:a16="http://schemas.microsoft.com/office/drawing/2014/main" id="{CCA20EF9-FD0D-4759-B7CC-CD296DCDA72A}"/>
              </a:ext>
            </a:extLst>
          </p:cNvPr>
          <p:cNvSpPr txBox="1"/>
          <p:nvPr/>
        </p:nvSpPr>
        <p:spPr>
          <a:xfrm>
            <a:off x="571985" y="-20106"/>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5855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矢印: 五方向 45">
            <a:extLst>
              <a:ext uri="{FF2B5EF4-FFF2-40B4-BE49-F238E27FC236}">
                <a16:creationId xmlns:a16="http://schemas.microsoft.com/office/drawing/2014/main" id="{8DA2944B-0304-4197-A339-CD3ECD6A5655}"/>
              </a:ext>
            </a:extLst>
          </p:cNvPr>
          <p:cNvSpPr/>
          <p:nvPr/>
        </p:nvSpPr>
        <p:spPr>
          <a:xfrm>
            <a:off x="1851749" y="2236421"/>
            <a:ext cx="8206650" cy="104761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セルラーゼ製剤における人工酵素設計技術の適用価値を探る。</a:t>
            </a:r>
            <a:endParaRPr kumimoji="1" lang="en-US" altLang="ja-JP" dirty="0"/>
          </a:p>
          <a:p>
            <a:pPr marL="457200" indent="-457200"/>
            <a:endParaRPr kumimoji="1" lang="en-US" altLang="ja-JP" sz="2800" dirty="0">
              <a:solidFill>
                <a:schemeClr val="accent1"/>
              </a:solidFill>
            </a:endParaRPr>
          </a:p>
        </p:txBody>
      </p:sp>
      <p:sp>
        <p:nvSpPr>
          <p:cNvPr id="28" name="正方形/長方形 27">
            <a:extLst>
              <a:ext uri="{FF2B5EF4-FFF2-40B4-BE49-F238E27FC236}">
                <a16:creationId xmlns:a16="http://schemas.microsoft.com/office/drawing/2014/main" id="{BCF297A7-9AF8-47C9-A281-8F55B660CBDF}"/>
              </a:ext>
            </a:extLst>
          </p:cNvPr>
          <p:cNvSpPr/>
          <p:nvPr/>
        </p:nvSpPr>
        <p:spPr>
          <a:xfrm>
            <a:off x="4932114"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開発</a:t>
            </a:r>
          </a:p>
        </p:txBody>
      </p:sp>
      <p:sp>
        <p:nvSpPr>
          <p:cNvPr id="33" name="正方形/長方形 32">
            <a:extLst>
              <a:ext uri="{FF2B5EF4-FFF2-40B4-BE49-F238E27FC236}">
                <a16:creationId xmlns:a16="http://schemas.microsoft.com/office/drawing/2014/main" id="{E31692C8-6DA4-4674-8BD6-CB669A142A4E}"/>
              </a:ext>
            </a:extLst>
          </p:cNvPr>
          <p:cNvSpPr/>
          <p:nvPr/>
        </p:nvSpPr>
        <p:spPr>
          <a:xfrm>
            <a:off x="2154027"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供給</a:t>
            </a:r>
          </a:p>
        </p:txBody>
      </p:sp>
      <p:sp>
        <p:nvSpPr>
          <p:cNvPr id="36" name="正方形/長方形 35">
            <a:extLst>
              <a:ext uri="{FF2B5EF4-FFF2-40B4-BE49-F238E27FC236}">
                <a16:creationId xmlns:a16="http://schemas.microsoft.com/office/drawing/2014/main" id="{775F7B4F-A9B0-42D3-85EA-E5B834D2CC92}"/>
              </a:ext>
            </a:extLst>
          </p:cNvPr>
          <p:cNvSpPr/>
          <p:nvPr/>
        </p:nvSpPr>
        <p:spPr>
          <a:xfrm>
            <a:off x="7954041"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ユーザ</a:t>
            </a:r>
          </a:p>
        </p:txBody>
      </p:sp>
      <p:sp>
        <p:nvSpPr>
          <p:cNvPr id="37" name="二等辺三角形 36">
            <a:extLst>
              <a:ext uri="{FF2B5EF4-FFF2-40B4-BE49-F238E27FC236}">
                <a16:creationId xmlns:a16="http://schemas.microsoft.com/office/drawing/2014/main" id="{02F433BE-F4CA-49E7-9655-352D8F0EF005}"/>
              </a:ext>
            </a:extLst>
          </p:cNvPr>
          <p:cNvSpPr/>
          <p:nvPr/>
        </p:nvSpPr>
        <p:spPr>
          <a:xfrm rot="16200000" flipV="1">
            <a:off x="4236329"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39" name="二等辺三角形 38">
            <a:extLst>
              <a:ext uri="{FF2B5EF4-FFF2-40B4-BE49-F238E27FC236}">
                <a16:creationId xmlns:a16="http://schemas.microsoft.com/office/drawing/2014/main" id="{C994758C-1454-4C64-915D-B010B9C16ABE}"/>
              </a:ext>
            </a:extLst>
          </p:cNvPr>
          <p:cNvSpPr/>
          <p:nvPr/>
        </p:nvSpPr>
        <p:spPr>
          <a:xfrm rot="16200000" flipV="1">
            <a:off x="7174692"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40" name="テキスト ボックス 39">
            <a:extLst>
              <a:ext uri="{FF2B5EF4-FFF2-40B4-BE49-F238E27FC236}">
                <a16:creationId xmlns:a16="http://schemas.microsoft.com/office/drawing/2014/main" id="{F56C083C-D52A-4CA8-AE34-5939044743B3}"/>
              </a:ext>
            </a:extLst>
          </p:cNvPr>
          <p:cNvSpPr txBox="1"/>
          <p:nvPr/>
        </p:nvSpPr>
        <p:spPr>
          <a:xfrm>
            <a:off x="4232123" y="2845157"/>
            <a:ext cx="3187091" cy="369332"/>
          </a:xfrm>
          <a:prstGeom prst="rect">
            <a:avLst/>
          </a:prstGeom>
          <a:noFill/>
        </p:spPr>
        <p:txBody>
          <a:bodyPr wrap="none" rtlCol="0">
            <a:spAutoFit/>
          </a:bodyPr>
          <a:lstStyle/>
          <a:p>
            <a:r>
              <a:rPr kumimoji="1" lang="ja-JP" altLang="en-US" dirty="0"/>
              <a:t>①現在の方法、性能、課題は？</a:t>
            </a:r>
          </a:p>
        </p:txBody>
      </p:sp>
      <p:sp>
        <p:nvSpPr>
          <p:cNvPr id="42" name="テキスト ボックス 41">
            <a:extLst>
              <a:ext uri="{FF2B5EF4-FFF2-40B4-BE49-F238E27FC236}">
                <a16:creationId xmlns:a16="http://schemas.microsoft.com/office/drawing/2014/main" id="{39ADE6F6-B86A-46BB-934C-6EADAF942DC0}"/>
              </a:ext>
            </a:extLst>
          </p:cNvPr>
          <p:cNvSpPr txBox="1"/>
          <p:nvPr/>
        </p:nvSpPr>
        <p:spPr>
          <a:xfrm>
            <a:off x="1851749" y="1867089"/>
            <a:ext cx="2371162" cy="369332"/>
          </a:xfrm>
          <a:prstGeom prst="rect">
            <a:avLst/>
          </a:prstGeom>
          <a:noFill/>
        </p:spPr>
        <p:txBody>
          <a:bodyPr wrap="none" rtlCol="0">
            <a:spAutoFit/>
          </a:bodyPr>
          <a:lstStyle/>
          <a:p>
            <a:r>
              <a:rPr kumimoji="1" lang="ja-JP" altLang="en-US" b="1" dirty="0"/>
              <a:t>セルラーゼ製剤のフロー</a:t>
            </a:r>
          </a:p>
        </p:txBody>
      </p:sp>
      <p:sp>
        <p:nvSpPr>
          <p:cNvPr id="44" name="テキスト ボックス 43">
            <a:extLst>
              <a:ext uri="{FF2B5EF4-FFF2-40B4-BE49-F238E27FC236}">
                <a16:creationId xmlns:a16="http://schemas.microsoft.com/office/drawing/2014/main" id="{A33A27A7-ADD1-4CBD-A93D-DBC29CB68D31}"/>
              </a:ext>
            </a:extLst>
          </p:cNvPr>
          <p:cNvSpPr txBox="1"/>
          <p:nvPr/>
        </p:nvSpPr>
        <p:spPr>
          <a:xfrm>
            <a:off x="7704874" y="1828469"/>
            <a:ext cx="2417650" cy="369332"/>
          </a:xfrm>
          <a:prstGeom prst="rect">
            <a:avLst/>
          </a:prstGeom>
          <a:noFill/>
        </p:spPr>
        <p:txBody>
          <a:bodyPr wrap="none" rtlCol="0">
            <a:spAutoFit/>
          </a:bodyPr>
          <a:lstStyle/>
          <a:p>
            <a:r>
              <a:rPr kumimoji="1" lang="ja-JP" altLang="en-US" dirty="0"/>
              <a:t>②現在の業界構造は？</a:t>
            </a:r>
          </a:p>
        </p:txBody>
      </p:sp>
      <p:sp>
        <p:nvSpPr>
          <p:cNvPr id="6" name="矢印: 下 5">
            <a:extLst>
              <a:ext uri="{FF2B5EF4-FFF2-40B4-BE49-F238E27FC236}">
                <a16:creationId xmlns:a16="http://schemas.microsoft.com/office/drawing/2014/main" id="{A982B8CC-8933-47C3-9228-90A54BA6B7EF}"/>
              </a:ext>
            </a:extLst>
          </p:cNvPr>
          <p:cNvSpPr/>
          <p:nvPr/>
        </p:nvSpPr>
        <p:spPr>
          <a:xfrm>
            <a:off x="5424836" y="3416152"/>
            <a:ext cx="801666" cy="29838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9AA69AC-95FF-40D2-AA28-9F97B388C3E3}"/>
              </a:ext>
            </a:extLst>
          </p:cNvPr>
          <p:cNvSpPr txBox="1"/>
          <p:nvPr/>
        </p:nvSpPr>
        <p:spPr>
          <a:xfrm>
            <a:off x="2918463" y="3820970"/>
            <a:ext cx="5814412" cy="400110"/>
          </a:xfrm>
          <a:prstGeom prst="rect">
            <a:avLst/>
          </a:prstGeom>
          <a:noFill/>
        </p:spPr>
        <p:txBody>
          <a:bodyPr wrap="none" rtlCol="0">
            <a:spAutoFit/>
          </a:bodyPr>
          <a:lstStyle/>
          <a:p>
            <a:r>
              <a:rPr kumimoji="1" lang="ja-JP" altLang="en-US" sz="2000" b="1" dirty="0"/>
              <a:t>セルラーゼの人工設計技術はどんな優位性があるか？</a:t>
            </a:r>
          </a:p>
        </p:txBody>
      </p:sp>
      <p:sp>
        <p:nvSpPr>
          <p:cNvPr id="55" name="テキスト ボックス 54">
            <a:extLst>
              <a:ext uri="{FF2B5EF4-FFF2-40B4-BE49-F238E27FC236}">
                <a16:creationId xmlns:a16="http://schemas.microsoft.com/office/drawing/2014/main" id="{004CD573-9AAB-4809-AD44-863BEFB1533D}"/>
              </a:ext>
            </a:extLst>
          </p:cNvPr>
          <p:cNvSpPr txBox="1"/>
          <p:nvPr/>
        </p:nvSpPr>
        <p:spPr>
          <a:xfrm>
            <a:off x="821155" y="4454788"/>
            <a:ext cx="3236784" cy="369332"/>
          </a:xfrm>
          <a:prstGeom prst="rect">
            <a:avLst/>
          </a:prstGeom>
          <a:noFill/>
        </p:spPr>
        <p:txBody>
          <a:bodyPr wrap="none" rtlCol="0">
            <a:spAutoFit/>
          </a:bodyPr>
          <a:lstStyle/>
          <a:p>
            <a:r>
              <a:rPr kumimoji="1" lang="ja-JP" altLang="en-US" dirty="0"/>
              <a:t>酵素改変の報告事例があるが</a:t>
            </a: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C990949A-0DD1-4925-AE2B-B1F3AB7833EE}"/>
              </a:ext>
            </a:extLst>
          </p:cNvPr>
          <p:cNvSpPr txBox="1"/>
          <p:nvPr/>
        </p:nvSpPr>
        <p:spPr>
          <a:xfrm>
            <a:off x="851879" y="4912256"/>
            <a:ext cx="3805850" cy="830997"/>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CBD</a:t>
            </a:r>
            <a:r>
              <a:rPr kumimoji="1" lang="ja-JP" altLang="en-US" sz="1600" dirty="0"/>
              <a:t>サイズアップで、分解効率を向上</a:t>
            </a:r>
            <a:endParaRPr kumimoji="1" lang="en-US" altLang="ja-JP" sz="1600" dirty="0"/>
          </a:p>
          <a:p>
            <a:pPr marL="285750" indent="-285750">
              <a:buFont typeface="Wingdings" panose="05000000000000000000" pitchFamily="2" charset="2"/>
              <a:buChar char="Ø"/>
            </a:pPr>
            <a:r>
              <a:rPr kumimoji="1" lang="ja-JP" altLang="en-US" sz="1600" dirty="0"/>
              <a:t>刺激応答で、再利用性を向上</a:t>
            </a:r>
            <a:endParaRPr kumimoji="1" lang="en-US" altLang="ja-JP" sz="1600" dirty="0"/>
          </a:p>
          <a:p>
            <a:pPr marL="285750" indent="-285750">
              <a:buFont typeface="Wingdings" panose="05000000000000000000" pitchFamily="2" charset="2"/>
              <a:buChar char="Ø"/>
            </a:pPr>
            <a:r>
              <a:rPr kumimoji="1" lang="ja-JP" altLang="en-US" sz="1600" dirty="0"/>
              <a:t>表面電荷改変で、非特異的結合を削減</a:t>
            </a:r>
          </a:p>
        </p:txBody>
      </p:sp>
      <p:sp>
        <p:nvSpPr>
          <p:cNvPr id="59" name="テキスト ボックス 58">
            <a:extLst>
              <a:ext uri="{FF2B5EF4-FFF2-40B4-BE49-F238E27FC236}">
                <a16:creationId xmlns:a16="http://schemas.microsoft.com/office/drawing/2014/main" id="{532DDE7A-CCB4-4890-8A66-4D53CEA71AB6}"/>
              </a:ext>
            </a:extLst>
          </p:cNvPr>
          <p:cNvSpPr txBox="1"/>
          <p:nvPr/>
        </p:nvSpPr>
        <p:spPr>
          <a:xfrm>
            <a:off x="5466340" y="4454788"/>
            <a:ext cx="3869970" cy="369332"/>
          </a:xfrm>
          <a:prstGeom prst="rect">
            <a:avLst/>
          </a:prstGeom>
          <a:noFill/>
        </p:spPr>
        <p:txBody>
          <a:bodyPr wrap="none" rtlCol="0">
            <a:spAutoFit/>
          </a:bodyPr>
          <a:lstStyle/>
          <a:p>
            <a:r>
              <a:rPr kumimoji="1" lang="ja-JP" altLang="en-US" dirty="0"/>
              <a:t>糖化工程全体では、様々な課題がある</a:t>
            </a:r>
          </a:p>
        </p:txBody>
      </p:sp>
      <p:sp>
        <p:nvSpPr>
          <p:cNvPr id="60" name="テキスト ボックス 59">
            <a:extLst>
              <a:ext uri="{FF2B5EF4-FFF2-40B4-BE49-F238E27FC236}">
                <a16:creationId xmlns:a16="http://schemas.microsoft.com/office/drawing/2014/main" id="{8C0AF795-DE25-4B1C-9480-883615772419}"/>
              </a:ext>
            </a:extLst>
          </p:cNvPr>
          <p:cNvSpPr txBox="1"/>
          <p:nvPr/>
        </p:nvSpPr>
        <p:spPr>
          <a:xfrm>
            <a:off x="5480117" y="4912255"/>
            <a:ext cx="5840060" cy="830997"/>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カクテル混合比率も、加水分解効率に影響</a:t>
            </a:r>
            <a:endParaRPr kumimoji="1" lang="en-US" altLang="ja-JP" sz="1600" dirty="0"/>
          </a:p>
          <a:p>
            <a:pPr marL="285750" indent="-285750">
              <a:buFont typeface="Wingdings" panose="05000000000000000000" pitchFamily="2" charset="2"/>
              <a:buChar char="Ø"/>
            </a:pPr>
            <a:r>
              <a:rPr kumimoji="1" lang="ja-JP" altLang="en-US" sz="1600" dirty="0"/>
              <a:t>前処理として、物理的・化学的処理を施す</a:t>
            </a:r>
            <a:endParaRPr kumimoji="1" lang="en-US" altLang="ja-JP" sz="1600" dirty="0"/>
          </a:p>
          <a:p>
            <a:pPr marL="285750" indent="-285750">
              <a:buFont typeface="Wingdings" panose="05000000000000000000" pitchFamily="2" charset="2"/>
              <a:buChar char="Ø"/>
            </a:pPr>
            <a:r>
              <a:rPr kumimoji="1" lang="ja-JP" altLang="en-US" sz="1600" dirty="0"/>
              <a:t>酵素濃度に対して反応速度が飽和すると、反応効率に限界が来る</a:t>
            </a:r>
          </a:p>
        </p:txBody>
      </p:sp>
      <p:sp>
        <p:nvSpPr>
          <p:cNvPr id="20" name="タイトル 1">
            <a:extLst>
              <a:ext uri="{FF2B5EF4-FFF2-40B4-BE49-F238E27FC236}">
                <a16:creationId xmlns:a16="http://schemas.microsoft.com/office/drawing/2014/main" id="{B8B26849-9961-4BDE-8163-3F233F790897}"/>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セルラーゼ製剤のための技術調査</a:t>
            </a:r>
          </a:p>
        </p:txBody>
      </p:sp>
      <p:sp>
        <p:nvSpPr>
          <p:cNvPr id="21" name="テキスト ボックス 20">
            <a:extLst>
              <a:ext uri="{FF2B5EF4-FFF2-40B4-BE49-F238E27FC236}">
                <a16:creationId xmlns:a16="http://schemas.microsoft.com/office/drawing/2014/main" id="{55F2CBC8-17D9-4DA5-B7A7-55CB51CA9059}"/>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13388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1011743"/>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多様な</a:t>
            </a:r>
            <a:r>
              <a:rPr kumimoji="1" lang="ja-JP" altLang="en-US" sz="2800" dirty="0">
                <a:solidFill>
                  <a:schemeClr val="accent1"/>
                </a:solidFill>
              </a:rPr>
              <a:t>目的達成のプロセスで、設計技術の適用可能性が予想される。</a:t>
            </a:r>
            <a:endParaRPr kumimoji="1" lang="en-US" altLang="ja-JP" sz="2800" dirty="0">
              <a:solidFill>
                <a:schemeClr val="accent1"/>
              </a:solidFill>
            </a:endParaRPr>
          </a:p>
          <a:p>
            <a:pPr marL="457200" indent="-457200">
              <a:buFont typeface="Wingdings" panose="05000000000000000000" pitchFamily="2" charset="2"/>
              <a:buChar char="n"/>
            </a:pPr>
            <a:r>
              <a:rPr lang="ja-JP" altLang="en-US" sz="2800" dirty="0">
                <a:solidFill>
                  <a:schemeClr val="accent1"/>
                </a:solidFill>
              </a:rPr>
              <a:t>一方、設計技術単体では到達できない「何か」があり、それを探りたい。</a:t>
            </a:r>
            <a:endParaRPr kumimoji="1" lang="en-US" altLang="ja-JP" dirty="0"/>
          </a:p>
        </p:txBody>
      </p:sp>
      <p:grpSp>
        <p:nvGrpSpPr>
          <p:cNvPr id="20" name="グループ化 19">
            <a:extLst>
              <a:ext uri="{FF2B5EF4-FFF2-40B4-BE49-F238E27FC236}">
                <a16:creationId xmlns:a16="http://schemas.microsoft.com/office/drawing/2014/main" id="{EFFACE7B-46B8-48AF-8CE1-7B439EA8B407}"/>
              </a:ext>
            </a:extLst>
          </p:cNvPr>
          <p:cNvGrpSpPr/>
          <p:nvPr/>
        </p:nvGrpSpPr>
        <p:grpSpPr>
          <a:xfrm>
            <a:off x="5529180" y="2867211"/>
            <a:ext cx="6478601" cy="2744353"/>
            <a:chOff x="5426061" y="3105919"/>
            <a:chExt cx="6478601" cy="2744353"/>
          </a:xfrm>
        </p:grpSpPr>
        <p:sp>
          <p:nvSpPr>
            <p:cNvPr id="21" name="テキスト ボックス 20">
              <a:extLst>
                <a:ext uri="{FF2B5EF4-FFF2-40B4-BE49-F238E27FC236}">
                  <a16:creationId xmlns:a16="http://schemas.microsoft.com/office/drawing/2014/main" id="{20EB4791-2639-416E-8785-6606D2DE7EED}"/>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2" name="角丸四角形 17">
              <a:extLst>
                <a:ext uri="{FF2B5EF4-FFF2-40B4-BE49-F238E27FC236}">
                  <a16:creationId xmlns:a16="http://schemas.microsoft.com/office/drawing/2014/main" id="{C18BE48E-5AE2-4E13-9DB4-234110AE6DB3}"/>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23" name="角丸四角形 17">
              <a:extLst>
                <a:ext uri="{FF2B5EF4-FFF2-40B4-BE49-F238E27FC236}">
                  <a16:creationId xmlns:a16="http://schemas.microsoft.com/office/drawing/2014/main" id="{95A78853-8D3D-42E9-B446-2D865F0808C4}"/>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24" name="角丸四角形 17">
              <a:extLst>
                <a:ext uri="{FF2B5EF4-FFF2-40B4-BE49-F238E27FC236}">
                  <a16:creationId xmlns:a16="http://schemas.microsoft.com/office/drawing/2014/main" id="{9E4D3687-C45E-4353-BD61-92699F2BFFE0}"/>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25" name="角丸四角形 17">
              <a:extLst>
                <a:ext uri="{FF2B5EF4-FFF2-40B4-BE49-F238E27FC236}">
                  <a16:creationId xmlns:a16="http://schemas.microsoft.com/office/drawing/2014/main" id="{40E99CF6-B6EC-4172-B7F3-B7FF00EBCAA6}"/>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26" name="角丸四角形 17">
              <a:extLst>
                <a:ext uri="{FF2B5EF4-FFF2-40B4-BE49-F238E27FC236}">
                  <a16:creationId xmlns:a16="http://schemas.microsoft.com/office/drawing/2014/main" id="{73331E0B-687A-47B1-950E-3391AFF471E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27" name="直線矢印コネクタ 26">
              <a:extLst>
                <a:ext uri="{FF2B5EF4-FFF2-40B4-BE49-F238E27FC236}">
                  <a16:creationId xmlns:a16="http://schemas.microsoft.com/office/drawing/2014/main" id="{CE2E80EE-FC28-4E4A-B6E7-14A6E50E3E88}"/>
                </a:ext>
              </a:extLst>
            </p:cNvPr>
            <p:cNvCxnSpPr>
              <a:cxnSpLocks/>
              <a:stCxn id="26" idx="3"/>
              <a:endCxn id="53"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7588DFC-9FCA-499A-A29B-7CA7B7CD97E2}"/>
                </a:ext>
              </a:extLst>
            </p:cNvPr>
            <p:cNvCxnSpPr>
              <a:cxnSpLocks/>
              <a:stCxn id="22"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A438FF-A458-4252-AAC8-D62917243F12}"/>
                </a:ext>
              </a:extLst>
            </p:cNvPr>
            <p:cNvCxnSpPr>
              <a:cxnSpLocks/>
              <a:stCxn id="23"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BE66F75-994C-4BC4-A119-0B4E535C40CB}"/>
                </a:ext>
              </a:extLst>
            </p:cNvPr>
            <p:cNvCxnSpPr>
              <a:cxnSpLocks/>
              <a:stCxn id="24" idx="3"/>
              <a:endCxn id="62"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角丸四角形 17">
              <a:extLst>
                <a:ext uri="{FF2B5EF4-FFF2-40B4-BE49-F238E27FC236}">
                  <a16:creationId xmlns:a16="http://schemas.microsoft.com/office/drawing/2014/main" id="{3BC7B2D0-F730-4E60-8AEF-644C8902EFA4}"/>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34" name="直線矢印コネクタ 33">
              <a:extLst>
                <a:ext uri="{FF2B5EF4-FFF2-40B4-BE49-F238E27FC236}">
                  <a16:creationId xmlns:a16="http://schemas.microsoft.com/office/drawing/2014/main" id="{23F1A896-EDCF-4940-8FD6-D1FEF0D0B764}"/>
                </a:ext>
              </a:extLst>
            </p:cNvPr>
            <p:cNvCxnSpPr>
              <a:cxnSpLocks/>
              <a:stCxn id="41" idx="3"/>
              <a:endCxn id="32"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A806333B-77E4-442F-B72F-809146C8114D}"/>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38" name="直線矢印コネクタ 37">
              <a:extLst>
                <a:ext uri="{FF2B5EF4-FFF2-40B4-BE49-F238E27FC236}">
                  <a16:creationId xmlns:a16="http://schemas.microsoft.com/office/drawing/2014/main" id="{9F6F7F36-A5E0-4ED5-B432-85B78165540D}"/>
                </a:ext>
              </a:extLst>
            </p:cNvPr>
            <p:cNvCxnSpPr>
              <a:cxnSpLocks/>
              <a:stCxn id="32" idx="3"/>
              <a:endCxn id="35"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B0B4F1-867D-4F85-9A94-A1AB9BF1560F}"/>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43" name="テキスト ボックス 42">
              <a:extLst>
                <a:ext uri="{FF2B5EF4-FFF2-40B4-BE49-F238E27FC236}">
                  <a16:creationId xmlns:a16="http://schemas.microsoft.com/office/drawing/2014/main" id="{21218242-B4B0-44CE-A943-CC020F4419F5}"/>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45" name="円/楕円 10">
              <a:extLst>
                <a:ext uri="{FF2B5EF4-FFF2-40B4-BE49-F238E27FC236}">
                  <a16:creationId xmlns:a16="http://schemas.microsoft.com/office/drawing/2014/main" id="{EC3F8091-998A-417D-9869-FF5AB08BAE62}"/>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47" name="円/楕円 10">
              <a:extLst>
                <a:ext uri="{FF2B5EF4-FFF2-40B4-BE49-F238E27FC236}">
                  <a16:creationId xmlns:a16="http://schemas.microsoft.com/office/drawing/2014/main" id="{71E795DA-2C5E-4ECB-81B6-84CA35AA8533}"/>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48" name="コンテンツ プレースホルダー 8" descr="もみの木">
              <a:extLst>
                <a:ext uri="{FF2B5EF4-FFF2-40B4-BE49-F238E27FC236}">
                  <a16:creationId xmlns:a16="http://schemas.microsoft.com/office/drawing/2014/main" id="{24453807-989D-4E5C-9606-AE96A503A7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8450" y="3403231"/>
              <a:ext cx="252000" cy="252000"/>
            </a:xfrm>
            <a:prstGeom prst="rect">
              <a:avLst/>
            </a:prstGeom>
          </p:spPr>
        </p:pic>
        <p:pic>
          <p:nvPicPr>
            <p:cNvPr id="49" name="グラフィックス 48" descr="落葉樹">
              <a:extLst>
                <a:ext uri="{FF2B5EF4-FFF2-40B4-BE49-F238E27FC236}">
                  <a16:creationId xmlns:a16="http://schemas.microsoft.com/office/drawing/2014/main" id="{0966E055-83DF-4167-9A1B-74187DEEFD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513" y="3397220"/>
              <a:ext cx="252000" cy="252000"/>
            </a:xfrm>
            <a:prstGeom prst="rect">
              <a:avLst/>
            </a:prstGeom>
          </p:spPr>
        </p:pic>
        <p:pic>
          <p:nvPicPr>
            <p:cNvPr id="50" name="グラフィックス 49" descr="トウモロコシ">
              <a:extLst>
                <a:ext uri="{FF2B5EF4-FFF2-40B4-BE49-F238E27FC236}">
                  <a16:creationId xmlns:a16="http://schemas.microsoft.com/office/drawing/2014/main" id="{EDD59113-3DCD-410B-AE41-5EFCDFE63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4859" y="3418263"/>
              <a:ext cx="252000" cy="252000"/>
            </a:xfrm>
            <a:prstGeom prst="rect">
              <a:avLst/>
            </a:prstGeom>
          </p:spPr>
        </p:pic>
        <p:pic>
          <p:nvPicPr>
            <p:cNvPr id="51" name="グラフィックス 50" descr="海藻 単色塗りつぶし">
              <a:extLst>
                <a:ext uri="{FF2B5EF4-FFF2-40B4-BE49-F238E27FC236}">
                  <a16:creationId xmlns:a16="http://schemas.microsoft.com/office/drawing/2014/main" id="{AD6243F5-B70A-44F1-AD09-9D47B9BB99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891" y="3421632"/>
              <a:ext cx="288000" cy="288000"/>
            </a:xfrm>
            <a:prstGeom prst="rect">
              <a:avLst/>
            </a:prstGeom>
          </p:spPr>
        </p:pic>
        <p:cxnSp>
          <p:nvCxnSpPr>
            <p:cNvPr id="52" name="直線矢印コネクタ 51">
              <a:extLst>
                <a:ext uri="{FF2B5EF4-FFF2-40B4-BE49-F238E27FC236}">
                  <a16:creationId xmlns:a16="http://schemas.microsoft.com/office/drawing/2014/main" id="{BA0E808F-DA1C-44AE-A0CC-F50A86E6E74C}"/>
                </a:ext>
              </a:extLst>
            </p:cNvPr>
            <p:cNvCxnSpPr>
              <a:cxnSpLocks/>
              <a:endCxn id="23"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円/楕円 10">
              <a:extLst>
                <a:ext uri="{FF2B5EF4-FFF2-40B4-BE49-F238E27FC236}">
                  <a16:creationId xmlns:a16="http://schemas.microsoft.com/office/drawing/2014/main" id="{058D55C7-4302-420C-B0EB-6EC3CFEDD88A}"/>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57" name="直線矢印コネクタ 56">
              <a:extLst>
                <a:ext uri="{FF2B5EF4-FFF2-40B4-BE49-F238E27FC236}">
                  <a16:creationId xmlns:a16="http://schemas.microsoft.com/office/drawing/2014/main" id="{C78F205A-5027-415F-9BEE-F001B85C1222}"/>
                </a:ext>
              </a:extLst>
            </p:cNvPr>
            <p:cNvCxnSpPr>
              <a:cxnSpLocks/>
              <a:stCxn id="53" idx="6"/>
              <a:endCxn id="22"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CDAC0170-39E3-44A4-8726-29218885E6A0}"/>
                </a:ext>
              </a:extLst>
            </p:cNvPr>
            <p:cNvGrpSpPr/>
            <p:nvPr/>
          </p:nvGrpSpPr>
          <p:grpSpPr>
            <a:xfrm>
              <a:off x="9628892" y="4787141"/>
              <a:ext cx="272263" cy="589216"/>
              <a:chOff x="4476266" y="4259239"/>
              <a:chExt cx="272263" cy="589216"/>
            </a:xfrm>
          </p:grpSpPr>
          <p:sp>
            <p:nvSpPr>
              <p:cNvPr id="75" name="円/楕円 23">
                <a:extLst>
                  <a:ext uri="{FF2B5EF4-FFF2-40B4-BE49-F238E27FC236}">
                    <a16:creationId xmlns:a16="http://schemas.microsoft.com/office/drawing/2014/main" id="{9843DB65-6967-436A-ABB5-75801FF43EF3}"/>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76" name="円/楕円 41">
                <a:extLst>
                  <a:ext uri="{FF2B5EF4-FFF2-40B4-BE49-F238E27FC236}">
                    <a16:creationId xmlns:a16="http://schemas.microsoft.com/office/drawing/2014/main" id="{3B041ABC-EEA7-4308-BD5A-E22F754E60E7}"/>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61" name="直線矢印コネクタ 60">
              <a:extLst>
                <a:ext uri="{FF2B5EF4-FFF2-40B4-BE49-F238E27FC236}">
                  <a16:creationId xmlns:a16="http://schemas.microsoft.com/office/drawing/2014/main" id="{D960A9E2-0C2B-465A-914A-DF843DA5DACA}"/>
                </a:ext>
              </a:extLst>
            </p:cNvPr>
            <p:cNvCxnSpPr>
              <a:cxnSpLocks/>
              <a:endCxn id="24"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円/楕円 23">
              <a:extLst>
                <a:ext uri="{FF2B5EF4-FFF2-40B4-BE49-F238E27FC236}">
                  <a16:creationId xmlns:a16="http://schemas.microsoft.com/office/drawing/2014/main" id="{4B4F922B-3ED3-4BF5-8B04-E7151547F65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63" name="直線矢印コネクタ 62">
              <a:extLst>
                <a:ext uri="{FF2B5EF4-FFF2-40B4-BE49-F238E27FC236}">
                  <a16:creationId xmlns:a16="http://schemas.microsoft.com/office/drawing/2014/main" id="{08396E06-C364-42B1-BFEB-A78C7D283955}"/>
                </a:ext>
              </a:extLst>
            </p:cNvPr>
            <p:cNvCxnSpPr>
              <a:cxnSpLocks/>
              <a:stCxn id="62" idx="6"/>
              <a:endCxn id="25"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AA8FAAF7-AF25-40F3-93C7-1B0E05328BBB}"/>
                </a:ext>
              </a:extLst>
            </p:cNvPr>
            <p:cNvCxnSpPr>
              <a:cxnSpLocks/>
              <a:stCxn id="35" idx="6"/>
              <a:endCxn id="24"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CBB1D476-BA7C-4AA4-A53C-B249A9E6BB7B}"/>
                </a:ext>
              </a:extLst>
            </p:cNvPr>
            <p:cNvCxnSpPr>
              <a:cxnSpLocks/>
              <a:stCxn id="35" idx="4"/>
              <a:endCxn id="23"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09224E74-C481-4171-AF51-0E523D433190}"/>
                </a:ext>
              </a:extLst>
            </p:cNvPr>
            <p:cNvCxnSpPr>
              <a:cxnSpLocks/>
              <a:stCxn id="43" idx="2"/>
              <a:endCxn id="22"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955AAB26-287E-4A9F-9E68-B2D2B41664D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68" name="テキスト ボックス 67">
              <a:extLst>
                <a:ext uri="{FF2B5EF4-FFF2-40B4-BE49-F238E27FC236}">
                  <a16:creationId xmlns:a16="http://schemas.microsoft.com/office/drawing/2014/main" id="{677A7DB7-2DF1-4350-84B3-13F4E7B0C50C}"/>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69" name="テキスト ボックス 68">
              <a:extLst>
                <a:ext uri="{FF2B5EF4-FFF2-40B4-BE49-F238E27FC236}">
                  <a16:creationId xmlns:a16="http://schemas.microsoft.com/office/drawing/2014/main" id="{EE9855A2-09D3-41B5-82FD-DA4AEA82D5F9}"/>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70" name="フローチャート: 磁気ディスク 69">
              <a:extLst>
                <a:ext uri="{FF2B5EF4-FFF2-40B4-BE49-F238E27FC236}">
                  <a16:creationId xmlns:a16="http://schemas.microsoft.com/office/drawing/2014/main" id="{82B4FE51-AF4D-48B2-A767-7E9CE69184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71" name="直線矢印コネクタ 70">
              <a:extLst>
                <a:ext uri="{FF2B5EF4-FFF2-40B4-BE49-F238E27FC236}">
                  <a16:creationId xmlns:a16="http://schemas.microsoft.com/office/drawing/2014/main" id="{497AC056-5698-431D-B6FD-3F8F165F275A}"/>
                </a:ext>
              </a:extLst>
            </p:cNvPr>
            <p:cNvCxnSpPr>
              <a:cxnSpLocks/>
              <a:stCxn id="21" idx="3"/>
              <a:endCxn id="26"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磁気ディスク 71">
              <a:extLst>
                <a:ext uri="{FF2B5EF4-FFF2-40B4-BE49-F238E27FC236}">
                  <a16:creationId xmlns:a16="http://schemas.microsoft.com/office/drawing/2014/main" id="{F93035BC-0A7C-4252-B63C-7F301E3C5BD4}"/>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73" name="フローチャート: 磁気ディスク 72">
              <a:extLst>
                <a:ext uri="{FF2B5EF4-FFF2-40B4-BE49-F238E27FC236}">
                  <a16:creationId xmlns:a16="http://schemas.microsoft.com/office/drawing/2014/main" id="{CFB3EA18-9C8D-4A9D-AF27-67593217B68D}"/>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74" name="テキスト ボックス 73">
              <a:extLst>
                <a:ext uri="{FF2B5EF4-FFF2-40B4-BE49-F238E27FC236}">
                  <a16:creationId xmlns:a16="http://schemas.microsoft.com/office/drawing/2014/main" id="{0462D07F-DD6F-4098-8D0E-13EA28750F86}"/>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pic>
        <p:nvPicPr>
          <p:cNvPr id="77" name="図 76">
            <a:extLst>
              <a:ext uri="{FF2B5EF4-FFF2-40B4-BE49-F238E27FC236}">
                <a16:creationId xmlns:a16="http://schemas.microsoft.com/office/drawing/2014/main" id="{D60DD19C-F442-4282-992F-77ACF715DBB7}"/>
              </a:ext>
            </a:extLst>
          </p:cNvPr>
          <p:cNvPicPr>
            <a:picLocks noChangeAspect="1"/>
          </p:cNvPicPr>
          <p:nvPr/>
        </p:nvPicPr>
        <p:blipFill>
          <a:blip r:embed="rId11"/>
          <a:stretch>
            <a:fillRect/>
          </a:stretch>
        </p:blipFill>
        <p:spPr>
          <a:xfrm>
            <a:off x="225701" y="3899729"/>
            <a:ext cx="3832660" cy="2155871"/>
          </a:xfrm>
          <a:prstGeom prst="rect">
            <a:avLst/>
          </a:prstGeom>
        </p:spPr>
      </p:pic>
      <p:sp>
        <p:nvSpPr>
          <p:cNvPr id="78" name="二等辺三角形 77">
            <a:extLst>
              <a:ext uri="{FF2B5EF4-FFF2-40B4-BE49-F238E27FC236}">
                <a16:creationId xmlns:a16="http://schemas.microsoft.com/office/drawing/2014/main" id="{34F509C9-71D0-4470-B27A-C12C93413B53}"/>
              </a:ext>
            </a:extLst>
          </p:cNvPr>
          <p:cNvSpPr/>
          <p:nvPr/>
        </p:nvSpPr>
        <p:spPr>
          <a:xfrm rot="16200000" flipV="1">
            <a:off x="4396674" y="3944936"/>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802A47B7-4D5A-49E4-8E2B-60FD477A189E}"/>
              </a:ext>
            </a:extLst>
          </p:cNvPr>
          <p:cNvSpPr txBox="1"/>
          <p:nvPr/>
        </p:nvSpPr>
        <p:spPr>
          <a:xfrm>
            <a:off x="4051197" y="2832466"/>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80" name="テキスト ボックス 79">
            <a:extLst>
              <a:ext uri="{FF2B5EF4-FFF2-40B4-BE49-F238E27FC236}">
                <a16:creationId xmlns:a16="http://schemas.microsoft.com/office/drawing/2014/main" id="{16F6CA51-9A98-4E34-9D41-E5A2892CADFA}"/>
              </a:ext>
            </a:extLst>
          </p:cNvPr>
          <p:cNvSpPr txBox="1"/>
          <p:nvPr/>
        </p:nvSpPr>
        <p:spPr>
          <a:xfrm>
            <a:off x="7111446" y="2387464"/>
            <a:ext cx="2909771" cy="307777"/>
          </a:xfrm>
          <a:prstGeom prst="rect">
            <a:avLst/>
          </a:prstGeom>
          <a:noFill/>
        </p:spPr>
        <p:txBody>
          <a:bodyPr wrap="none" rtlCol="0">
            <a:spAutoFit/>
          </a:bodyPr>
          <a:lstStyle/>
          <a:p>
            <a:r>
              <a:rPr kumimoji="1" lang="ja-JP" altLang="en-US" sz="1400" b="1" dirty="0"/>
              <a:t>バイオ系物質生産のバリューチェーン</a:t>
            </a:r>
          </a:p>
        </p:txBody>
      </p:sp>
      <p:sp>
        <p:nvSpPr>
          <p:cNvPr id="82" name="テキスト ボックス 81">
            <a:extLst>
              <a:ext uri="{FF2B5EF4-FFF2-40B4-BE49-F238E27FC236}">
                <a16:creationId xmlns:a16="http://schemas.microsoft.com/office/drawing/2014/main" id="{2AD6EF98-BF58-41FD-94A6-5F35F4432329}"/>
              </a:ext>
            </a:extLst>
          </p:cNvPr>
          <p:cNvSpPr txBox="1"/>
          <p:nvPr/>
        </p:nvSpPr>
        <p:spPr>
          <a:xfrm>
            <a:off x="71670" y="2181799"/>
            <a:ext cx="4070345" cy="1323439"/>
          </a:xfrm>
          <a:prstGeom prst="rect">
            <a:avLst/>
          </a:prstGeom>
          <a:noFill/>
        </p:spPr>
        <p:txBody>
          <a:bodyPr wrap="none" rtlCol="0">
            <a:spAutoFit/>
          </a:bodyPr>
          <a:lstStyle/>
          <a:p>
            <a:pPr marL="285750" indent="-285750">
              <a:buFont typeface="Wingdings" panose="05000000000000000000" pitchFamily="2" charset="2"/>
              <a:buChar char="u"/>
            </a:pPr>
            <a:r>
              <a:rPr kumimoji="1" lang="ja-JP" altLang="en-US" sz="1600" dirty="0"/>
              <a:t>有用なタンパク質の生産</a:t>
            </a:r>
            <a:endParaRPr kumimoji="1" lang="en-US" altLang="ja-JP" sz="1600" dirty="0"/>
          </a:p>
          <a:p>
            <a:pPr marL="742950" lvl="1" indent="-285750">
              <a:buFont typeface="Wingdings" panose="05000000000000000000" pitchFamily="2" charset="2"/>
              <a:buChar char="Ø"/>
            </a:pPr>
            <a:r>
              <a:rPr kumimoji="1" lang="ja-JP" altLang="en-US" sz="1600" dirty="0"/>
              <a:t>抗体医薬品製造、酵素生産</a:t>
            </a:r>
            <a:endParaRPr kumimoji="1" lang="en-US" altLang="ja-JP" sz="1600" dirty="0"/>
          </a:p>
          <a:p>
            <a:pPr marL="285750" indent="-285750">
              <a:buFont typeface="Wingdings" panose="05000000000000000000" pitchFamily="2" charset="2"/>
              <a:buChar char="u"/>
            </a:pPr>
            <a:r>
              <a:rPr kumimoji="1" lang="ja-JP" altLang="en-US" sz="1600" dirty="0"/>
              <a:t>有用な目的化合物の生産</a:t>
            </a:r>
            <a:endParaRPr kumimoji="1" lang="en-US" altLang="ja-JP" sz="1600" dirty="0"/>
          </a:p>
          <a:p>
            <a:pPr marL="742950" lvl="1" indent="-285750">
              <a:buFont typeface="Wingdings" panose="05000000000000000000" pitchFamily="2" charset="2"/>
              <a:buChar char="Ø"/>
            </a:pPr>
            <a:r>
              <a:rPr kumimoji="1" lang="ja-JP" altLang="en-US" sz="1600" dirty="0"/>
              <a:t>微細藻類によるアスタキサンチンの合成</a:t>
            </a:r>
            <a:endParaRPr kumimoji="1" lang="en-US" altLang="ja-JP" sz="1600" dirty="0"/>
          </a:p>
          <a:p>
            <a:pPr marL="742950" lvl="1" indent="-285750">
              <a:buFont typeface="Wingdings" panose="05000000000000000000" pitchFamily="2" charset="2"/>
              <a:buChar char="Ø"/>
            </a:pPr>
            <a:r>
              <a:rPr kumimoji="1" lang="ja-JP" altLang="en-US" sz="1600" dirty="0"/>
              <a:t>バイオメタネーション</a:t>
            </a:r>
            <a:endParaRPr kumimoji="1" lang="en-US" altLang="ja-JP" sz="1600" dirty="0"/>
          </a:p>
        </p:txBody>
      </p:sp>
      <p:sp>
        <p:nvSpPr>
          <p:cNvPr id="83" name="テキスト ボックス 82">
            <a:extLst>
              <a:ext uri="{FF2B5EF4-FFF2-40B4-BE49-F238E27FC236}">
                <a16:creationId xmlns:a16="http://schemas.microsoft.com/office/drawing/2014/main" id="{AAFEB118-01C9-46F3-8E9F-0046713EFEAB}"/>
              </a:ext>
            </a:extLst>
          </p:cNvPr>
          <p:cNvSpPr txBox="1"/>
          <p:nvPr/>
        </p:nvSpPr>
        <p:spPr>
          <a:xfrm>
            <a:off x="362772" y="3548098"/>
            <a:ext cx="3504486" cy="338554"/>
          </a:xfrm>
          <a:prstGeom prst="rect">
            <a:avLst/>
          </a:prstGeom>
          <a:noFill/>
        </p:spPr>
        <p:txBody>
          <a:bodyPr wrap="none" rtlCol="0">
            <a:spAutoFit/>
          </a:bodyPr>
          <a:lstStyle/>
          <a:p>
            <a:r>
              <a:rPr kumimoji="1" lang="ja-JP" altLang="en-US" sz="1600" b="1" dirty="0"/>
              <a:t>社内の関連テーマ</a:t>
            </a:r>
            <a:r>
              <a:rPr kumimoji="1" lang="ja-JP" altLang="en-US" sz="1400" b="1" dirty="0"/>
              <a:t>（詳細は補足スライド）</a:t>
            </a:r>
            <a:endParaRPr kumimoji="1" lang="ja-JP" altLang="en-US" sz="1600" b="1" dirty="0"/>
          </a:p>
        </p:txBody>
      </p:sp>
      <p:sp>
        <p:nvSpPr>
          <p:cNvPr id="54" name="タイトル 1">
            <a:extLst>
              <a:ext uri="{FF2B5EF4-FFF2-40B4-BE49-F238E27FC236}">
                <a16:creationId xmlns:a16="http://schemas.microsoft.com/office/drawing/2014/main" id="{FC14E84E-A2FF-4EEE-BADF-3BB179D9C4BF}"/>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55" name="テキスト ボックス 54">
            <a:extLst>
              <a:ext uri="{FF2B5EF4-FFF2-40B4-BE49-F238E27FC236}">
                <a16:creationId xmlns:a16="http://schemas.microsoft.com/office/drawing/2014/main" id="{A0E5A220-3791-4613-8A9C-EC4F5786C146}"/>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72533678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11187</TotalTime>
  <Words>1525</Words>
  <Application>Microsoft Office PowerPoint</Application>
  <PresentationFormat>ワイド画面</PresentationFormat>
  <Paragraphs>195</Paragraphs>
  <Slides>10</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Meiryo UI</vt:lpstr>
      <vt:lpstr>游ゴシック</vt:lpstr>
      <vt:lpstr>Arial</vt:lpstr>
      <vt:lpstr>Wingdings</vt:lpstr>
      <vt:lpstr>Yokogawa_Template_Standard</vt:lpstr>
      <vt:lpstr>進捗報告</vt:lpstr>
      <vt:lpstr>概要</vt:lpstr>
      <vt:lpstr>リグノセルロース系バイオマス資源の前処理</vt:lpstr>
      <vt:lpstr>バイオマス前処理技術（途中）</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990</cp:revision>
  <dcterms:created xsi:type="dcterms:W3CDTF">2022-01-30T23:54:04Z</dcterms:created>
  <dcterms:modified xsi:type="dcterms:W3CDTF">2023-02-17T11:39:18Z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