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7"/>
  </p:notesMasterIdLst>
  <p:sldIdLst>
    <p:sldId id="257" r:id="rId2"/>
    <p:sldId id="258" r:id="rId3"/>
    <p:sldId id="3351" r:id="rId4"/>
    <p:sldId id="3912" r:id="rId5"/>
    <p:sldId id="3939" r:id="rId6"/>
    <p:sldId id="3941" r:id="rId7"/>
    <p:sldId id="1543" r:id="rId8"/>
    <p:sldId id="1315" r:id="rId9"/>
    <p:sldId id="1323" r:id="rId10"/>
    <p:sldId id="1457" r:id="rId11"/>
    <p:sldId id="1541" r:id="rId12"/>
    <p:sldId id="1540" r:id="rId13"/>
    <p:sldId id="1533" r:id="rId14"/>
    <p:sldId id="1536" r:id="rId15"/>
    <p:sldId id="1561" r:id="rId16"/>
    <p:sldId id="1535" r:id="rId17"/>
    <p:sldId id="1542" r:id="rId18"/>
    <p:sldId id="1320" r:id="rId19"/>
    <p:sldId id="292" r:id="rId20"/>
    <p:sldId id="3942" r:id="rId21"/>
    <p:sldId id="3943" r:id="rId22"/>
    <p:sldId id="3944" r:id="rId23"/>
    <p:sldId id="3945" r:id="rId24"/>
    <p:sldId id="3946" r:id="rId25"/>
    <p:sldId id="3947" r:id="rId26"/>
    <p:sldId id="3948" r:id="rId27"/>
    <p:sldId id="3949" r:id="rId28"/>
    <p:sldId id="3950" r:id="rId29"/>
    <p:sldId id="1563" r:id="rId30"/>
    <p:sldId id="1562" r:id="rId31"/>
    <p:sldId id="3951" r:id="rId32"/>
    <p:sldId id="3952" r:id="rId33"/>
    <p:sldId id="3938" r:id="rId34"/>
    <p:sldId id="3953" r:id="rId35"/>
    <p:sldId id="1443" r:id="rId36"/>
    <p:sldId id="3932" r:id="rId37"/>
    <p:sldId id="1477" r:id="rId38"/>
    <p:sldId id="1520" r:id="rId39"/>
    <p:sldId id="1445" r:id="rId40"/>
    <p:sldId id="3915" r:id="rId41"/>
    <p:sldId id="3917" r:id="rId42"/>
    <p:sldId id="1368" r:id="rId43"/>
    <p:sldId id="1426" r:id="rId44"/>
    <p:sldId id="1425" r:id="rId45"/>
    <p:sldId id="144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体" id="{8C2C0DA4-DE1E-4C75-AC80-65E205D2FA74}">
          <p14:sldIdLst>
            <p14:sldId id="257"/>
            <p14:sldId id="258"/>
            <p14:sldId id="3351"/>
            <p14:sldId id="3912"/>
          </p14:sldIdLst>
        </p14:section>
        <p14:section name="伊崎さん&amp;橋本さん＆熊谷" id="{275A05A9-AE50-42F2-A73B-D53445E53AE1}">
          <p14:sldIdLst>
            <p14:sldId id="3939"/>
            <p14:sldId id="3941"/>
          </p14:sldIdLst>
        </p14:section>
        <p14:section name="原さん" id="{7925AA7B-9C77-4FFC-8A05-9E95D5DF24F1}">
          <p14:sldIdLst>
            <p14:sldId id="1543"/>
            <p14:sldId id="1315"/>
            <p14:sldId id="1323"/>
            <p14:sldId id="1457"/>
            <p14:sldId id="1541"/>
            <p14:sldId id="1540"/>
            <p14:sldId id="1533"/>
            <p14:sldId id="1536"/>
            <p14:sldId id="1561"/>
            <p14:sldId id="1535"/>
            <p14:sldId id="1542"/>
            <p14:sldId id="1320"/>
            <p14:sldId id="292"/>
            <p14:sldId id="3942"/>
            <p14:sldId id="3943"/>
            <p14:sldId id="3944"/>
            <p14:sldId id="3945"/>
            <p14:sldId id="3946"/>
            <p14:sldId id="3947"/>
            <p14:sldId id="3948"/>
            <p14:sldId id="3949"/>
            <p14:sldId id="3950"/>
            <p14:sldId id="1563"/>
            <p14:sldId id="1562"/>
            <p14:sldId id="3951"/>
            <p14:sldId id="3952"/>
          </p14:sldIdLst>
        </p14:section>
        <p14:section name="ピックアップ" id="{128A8FCB-DFA5-4C45-89AA-CD59DC760C81}">
          <p14:sldIdLst>
            <p14:sldId id="3938"/>
            <p14:sldId id="3953"/>
            <p14:sldId id="1443"/>
            <p14:sldId id="3932"/>
            <p14:sldId id="1477"/>
            <p14:sldId id="1520"/>
            <p14:sldId id="1445"/>
            <p14:sldId id="3915"/>
            <p14:sldId id="3917"/>
            <p14:sldId id="1368"/>
            <p14:sldId id="1426"/>
            <p14:sldId id="1425"/>
            <p14:sldId id="1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i, Takeyuki (Takeyuki.Mogi@yokogawa.com)" initials="MT(" lastIdx="2" clrIdx="0">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8E991-0AD7-4606-BE32-1C1DB8B32E00}" v="19" dt="2022-11-27T13:51:34.6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3514" autoAdjust="0"/>
  </p:normalViewPr>
  <p:slideViewPr>
    <p:cSldViewPr snapToGrid="0">
      <p:cViewPr varScale="1">
        <p:scale>
          <a:sx n="62" d="100"/>
          <a:sy n="62" d="100"/>
        </p:scale>
        <p:origin x="784"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zaki, Fumiaki (Fumiaki.Izaki@yokogawa.com)" userId="bc875e88-d07c-472c-8ef4-4be80e510a87" providerId="ADAL" clId="{F0896B06-A46D-4498-9F9D-7F6D97B6F604}"/>
    <pc:docChg chg="undo custSel addSld delSld modSld sldOrd modSection">
      <pc:chgData name="Izaki, Fumiaki (Fumiaki.Izaki@yokogawa.com)" userId="bc875e88-d07c-472c-8ef4-4be80e510a87" providerId="ADAL" clId="{F0896B06-A46D-4498-9F9D-7F6D97B6F604}" dt="2022-10-25T03:58:58.392" v="5005" actId="17846"/>
      <pc:docMkLst>
        <pc:docMk/>
      </pc:docMkLst>
      <pc:sldChg chg="delSp modSp mod ord">
        <pc:chgData name="Izaki, Fumiaki (Fumiaki.Izaki@yokogawa.com)" userId="bc875e88-d07c-472c-8ef4-4be80e510a87" providerId="ADAL" clId="{F0896B06-A46D-4498-9F9D-7F6D97B6F604}" dt="2022-10-25T01:58:18.102" v="5004" actId="478"/>
        <pc:sldMkLst>
          <pc:docMk/>
          <pc:sldMk cId="4250072153" sldId="258"/>
        </pc:sldMkLst>
        <pc:spChg chg="del">
          <ac:chgData name="Izaki, Fumiaki (Fumiaki.Izaki@yokogawa.com)" userId="bc875e88-d07c-472c-8ef4-4be80e510a87" providerId="ADAL" clId="{F0896B06-A46D-4498-9F9D-7F6D97B6F604}" dt="2022-10-25T01:58:18.102" v="5004" actId="478"/>
          <ac:spMkLst>
            <pc:docMk/>
            <pc:sldMk cId="4250072153" sldId="258"/>
            <ac:spMk id="2" creationId="{47AA45AE-668B-423B-AC97-A10463D17F08}"/>
          </ac:spMkLst>
        </pc:spChg>
        <pc:spChg chg="mod">
          <ac:chgData name="Izaki, Fumiaki (Fumiaki.Izaki@yokogawa.com)" userId="bc875e88-d07c-472c-8ef4-4be80e510a87" providerId="ADAL" clId="{F0896B06-A46D-4498-9F9D-7F6D97B6F604}" dt="2022-10-25T01:32:32.727" v="4306" actId="20577"/>
          <ac:spMkLst>
            <pc:docMk/>
            <pc:sldMk cId="4250072153" sldId="258"/>
            <ac:spMk id="7" creationId="{30D573C7-3195-41C8-8416-FCF3699C7A73}"/>
          </ac:spMkLst>
        </pc:spChg>
      </pc:sldChg>
      <pc:sldChg chg="addSp modSp mod">
        <pc:chgData name="Izaki, Fumiaki (Fumiaki.Izaki@yokogawa.com)" userId="bc875e88-d07c-472c-8ef4-4be80e510a87" providerId="ADAL" clId="{F0896B06-A46D-4498-9F9D-7F6D97B6F604}" dt="2022-10-25T01:13:43.415" v="3575" actId="1076"/>
        <pc:sldMkLst>
          <pc:docMk/>
          <pc:sldMk cId="2000822823" sldId="1442"/>
        </pc:sldMkLst>
        <pc:spChg chg="add mod">
          <ac:chgData name="Izaki, Fumiaki (Fumiaki.Izaki@yokogawa.com)" userId="bc875e88-d07c-472c-8ef4-4be80e510a87" providerId="ADAL" clId="{F0896B06-A46D-4498-9F9D-7F6D97B6F604}" dt="2022-10-25T01:13:43.415" v="3575" actId="1076"/>
          <ac:spMkLst>
            <pc:docMk/>
            <pc:sldMk cId="2000822823" sldId="1442"/>
            <ac:spMk id="43" creationId="{3336DEC6-9CFD-4FAD-872C-1B92A3912CF8}"/>
          </ac:spMkLst>
        </pc:spChg>
      </pc:sldChg>
      <pc:sldChg chg="addSp modSp mod">
        <pc:chgData name="Izaki, Fumiaki (Fumiaki.Izaki@yokogawa.com)" userId="bc875e88-d07c-472c-8ef4-4be80e510a87" providerId="ADAL" clId="{F0896B06-A46D-4498-9F9D-7F6D97B6F604}" dt="2022-10-25T01:13:21.120" v="3571" actId="1076"/>
        <pc:sldMkLst>
          <pc:docMk/>
          <pc:sldMk cId="3450875681" sldId="1520"/>
        </pc:sldMkLst>
        <pc:spChg chg="add mod">
          <ac:chgData name="Izaki, Fumiaki (Fumiaki.Izaki@yokogawa.com)" userId="bc875e88-d07c-472c-8ef4-4be80e510a87" providerId="ADAL" clId="{F0896B06-A46D-4498-9F9D-7F6D97B6F604}" dt="2022-10-25T01:13:21.120" v="3571" actId="1076"/>
          <ac:spMkLst>
            <pc:docMk/>
            <pc:sldMk cId="3450875681" sldId="1520"/>
            <ac:spMk id="124" creationId="{58CD12CB-0910-4533-B006-71BAFBD25D71}"/>
          </ac:spMkLst>
        </pc:spChg>
      </pc:sldChg>
      <pc:sldChg chg="addSp delSp modSp mod">
        <pc:chgData name="Izaki, Fumiaki (Fumiaki.Izaki@yokogawa.com)" userId="bc875e88-d07c-472c-8ef4-4be80e510a87" providerId="ADAL" clId="{F0896B06-A46D-4498-9F9D-7F6D97B6F604}" dt="2022-10-25T01:51:26.055" v="5003" actId="20577"/>
        <pc:sldMkLst>
          <pc:docMk/>
          <pc:sldMk cId="3117749695" sldId="1523"/>
        </pc:sldMkLst>
        <pc:spChg chg="add del mod">
          <ac:chgData name="Izaki, Fumiaki (Fumiaki.Izaki@yokogawa.com)" userId="bc875e88-d07c-472c-8ef4-4be80e510a87" providerId="ADAL" clId="{F0896B06-A46D-4498-9F9D-7F6D97B6F604}" dt="2022-10-25T01:46:40.835" v="4675" actId="478"/>
          <ac:spMkLst>
            <pc:docMk/>
            <pc:sldMk cId="3117749695" sldId="1523"/>
            <ac:spMk id="14" creationId="{34E92912-0ADF-42A3-8CCE-C6EEDFD9062B}"/>
          </ac:spMkLst>
        </pc:spChg>
        <pc:spChg chg="add mod">
          <ac:chgData name="Izaki, Fumiaki (Fumiaki.Izaki@yokogawa.com)" userId="bc875e88-d07c-472c-8ef4-4be80e510a87" providerId="ADAL" clId="{F0896B06-A46D-4498-9F9D-7F6D97B6F604}" dt="2022-10-25T01:13:32.370" v="3573" actId="1076"/>
          <ac:spMkLst>
            <pc:docMk/>
            <pc:sldMk cId="3117749695" sldId="1523"/>
            <ac:spMk id="15" creationId="{1B9A268A-7A56-4588-A695-92F6F4D084B0}"/>
          </ac:spMkLst>
        </pc:spChg>
        <pc:spChg chg="add mod">
          <ac:chgData name="Izaki, Fumiaki (Fumiaki.Izaki@yokogawa.com)" userId="bc875e88-d07c-472c-8ef4-4be80e510a87" providerId="ADAL" clId="{F0896B06-A46D-4498-9F9D-7F6D97B6F604}" dt="2022-10-25T01:51:26.055" v="5003" actId="20577"/>
          <ac:spMkLst>
            <pc:docMk/>
            <pc:sldMk cId="3117749695" sldId="1523"/>
            <ac:spMk id="17" creationId="{1CBA45F1-FDF8-410A-B688-2DD7C8779278}"/>
          </ac:spMkLst>
        </pc:spChg>
      </pc:sldChg>
      <pc:sldChg chg="addSp modSp mod">
        <pc:chgData name="Izaki, Fumiaki (Fumiaki.Izaki@yokogawa.com)" userId="bc875e88-d07c-472c-8ef4-4be80e510a87" providerId="ADAL" clId="{F0896B06-A46D-4498-9F9D-7F6D97B6F604}" dt="2022-10-25T01:13:27.090" v="3572" actId="1076"/>
        <pc:sldMkLst>
          <pc:docMk/>
          <pc:sldMk cId="1823104948" sldId="1551"/>
        </pc:sldMkLst>
        <pc:spChg chg="add mod">
          <ac:chgData name="Izaki, Fumiaki (Fumiaki.Izaki@yokogawa.com)" userId="bc875e88-d07c-472c-8ef4-4be80e510a87" providerId="ADAL" clId="{F0896B06-A46D-4498-9F9D-7F6D97B6F604}" dt="2022-10-25T01:13:27.090" v="3572" actId="1076"/>
          <ac:spMkLst>
            <pc:docMk/>
            <pc:sldMk cId="1823104948" sldId="1551"/>
            <ac:spMk id="15" creationId="{4B4F5BC6-6DD6-4060-9744-22D6871DC885}"/>
          </ac:spMkLst>
        </pc:spChg>
      </pc:sldChg>
      <pc:sldChg chg="addSp modSp mod">
        <pc:chgData name="Izaki, Fumiaki (Fumiaki.Izaki@yokogawa.com)" userId="bc875e88-d07c-472c-8ef4-4be80e510a87" providerId="ADAL" clId="{F0896B06-A46D-4498-9F9D-7F6D97B6F604}" dt="2022-10-25T01:13:13.168" v="3570" actId="1076"/>
        <pc:sldMkLst>
          <pc:docMk/>
          <pc:sldMk cId="3120141393" sldId="1553"/>
        </pc:sldMkLst>
        <pc:spChg chg="add mod">
          <ac:chgData name="Izaki, Fumiaki (Fumiaki.Izaki@yokogawa.com)" userId="bc875e88-d07c-472c-8ef4-4be80e510a87" providerId="ADAL" clId="{F0896B06-A46D-4498-9F9D-7F6D97B6F604}" dt="2022-10-25T01:13:13.168" v="3570" actId="1076"/>
          <ac:spMkLst>
            <pc:docMk/>
            <pc:sldMk cId="3120141393" sldId="1553"/>
            <ac:spMk id="4" creationId="{900A8664-0B39-4AF6-8B94-7CA16232A172}"/>
          </ac:spMkLst>
        </pc:spChg>
      </pc:sldChg>
      <pc:sldChg chg="addSp modSp mod">
        <pc:chgData name="Izaki, Fumiaki (Fumiaki.Izaki@yokogawa.com)" userId="bc875e88-d07c-472c-8ef4-4be80e510a87" providerId="ADAL" clId="{F0896B06-A46D-4498-9F9D-7F6D97B6F604}" dt="2022-10-25T01:40:05.873" v="4485" actId="20577"/>
        <pc:sldMkLst>
          <pc:docMk/>
          <pc:sldMk cId="1671543431" sldId="3351"/>
        </pc:sldMkLst>
        <pc:spChg chg="add mod">
          <ac:chgData name="Izaki, Fumiaki (Fumiaki.Izaki@yokogawa.com)" userId="bc875e88-d07c-472c-8ef4-4be80e510a87" providerId="ADAL" clId="{F0896B06-A46D-4498-9F9D-7F6D97B6F604}" dt="2022-10-24T07:32:19.934" v="1442" actId="207"/>
          <ac:spMkLst>
            <pc:docMk/>
            <pc:sldMk cId="1671543431" sldId="3351"/>
            <ac:spMk id="4" creationId="{FFB2DFEE-2A50-49C6-BF12-227313650257}"/>
          </ac:spMkLst>
        </pc:spChg>
        <pc:spChg chg="add mod">
          <ac:chgData name="Izaki, Fumiaki (Fumiaki.Izaki@yokogawa.com)" userId="bc875e88-d07c-472c-8ef4-4be80e510a87" providerId="ADAL" clId="{F0896B06-A46D-4498-9F9D-7F6D97B6F604}" dt="2022-10-24T07:32:24.973" v="1443" actId="207"/>
          <ac:spMkLst>
            <pc:docMk/>
            <pc:sldMk cId="1671543431" sldId="3351"/>
            <ac:spMk id="16" creationId="{0EB4DFFA-169B-4BBE-94C0-315D2A067316}"/>
          </ac:spMkLst>
        </pc:spChg>
        <pc:spChg chg="mod">
          <ac:chgData name="Izaki, Fumiaki (Fumiaki.Izaki@yokogawa.com)" userId="bc875e88-d07c-472c-8ef4-4be80e510a87" providerId="ADAL" clId="{F0896B06-A46D-4498-9F9D-7F6D97B6F604}" dt="2022-10-24T04:46:30.365" v="26" actId="20577"/>
          <ac:spMkLst>
            <pc:docMk/>
            <pc:sldMk cId="1671543431" sldId="3351"/>
            <ac:spMk id="35" creationId="{D1A9255F-2813-4A15-8FEB-56CD73EB0885}"/>
          </ac:spMkLst>
        </pc:spChg>
        <pc:spChg chg="mod">
          <ac:chgData name="Izaki, Fumiaki (Fumiaki.Izaki@yokogawa.com)" userId="bc875e88-d07c-472c-8ef4-4be80e510a87" providerId="ADAL" clId="{F0896B06-A46D-4498-9F9D-7F6D97B6F604}" dt="2022-10-25T01:07:43.069" v="3452" actId="20577"/>
          <ac:spMkLst>
            <pc:docMk/>
            <pc:sldMk cId="1671543431" sldId="3351"/>
            <ac:spMk id="36" creationId="{75352B7F-64E6-4E36-B917-CE6799A1901B}"/>
          </ac:spMkLst>
        </pc:spChg>
        <pc:spChg chg="mod">
          <ac:chgData name="Izaki, Fumiaki (Fumiaki.Izaki@yokogawa.com)" userId="bc875e88-d07c-472c-8ef4-4be80e510a87" providerId="ADAL" clId="{F0896B06-A46D-4498-9F9D-7F6D97B6F604}" dt="2022-10-24T04:46:23.493" v="1"/>
          <ac:spMkLst>
            <pc:docMk/>
            <pc:sldMk cId="1671543431" sldId="3351"/>
            <ac:spMk id="37" creationId="{2C50AF44-5B5F-4DB6-88BE-4BB214360E2E}"/>
          </ac:spMkLst>
        </pc:spChg>
        <pc:graphicFrameChg chg="mod modGraphic">
          <ac:chgData name="Izaki, Fumiaki (Fumiaki.Izaki@yokogawa.com)" userId="bc875e88-d07c-472c-8ef4-4be80e510a87" providerId="ADAL" clId="{F0896B06-A46D-4498-9F9D-7F6D97B6F604}" dt="2022-10-25T01:40:05.873" v="4485" actId="20577"/>
          <ac:graphicFrameMkLst>
            <pc:docMk/>
            <pc:sldMk cId="1671543431" sldId="3351"/>
            <ac:graphicFrameMk id="15" creationId="{2BFA6FB4-E607-47A4-9BE5-89D5719034D1}"/>
          </ac:graphicFrameMkLst>
        </pc:graphicFrameChg>
      </pc:sldChg>
      <pc:sldChg chg="addSp delSp modSp mod">
        <pc:chgData name="Izaki, Fumiaki (Fumiaki.Izaki@yokogawa.com)" userId="bc875e88-d07c-472c-8ef4-4be80e510a87" providerId="ADAL" clId="{F0896B06-A46D-4498-9F9D-7F6D97B6F604}" dt="2022-10-25T01:09:29.877" v="3530" actId="20577"/>
        <pc:sldMkLst>
          <pc:docMk/>
          <pc:sldMk cId="387889080" sldId="3912"/>
        </pc:sldMkLst>
        <pc:spChg chg="add del mod">
          <ac:chgData name="Izaki, Fumiaki (Fumiaki.Izaki@yokogawa.com)" userId="bc875e88-d07c-472c-8ef4-4be80e510a87" providerId="ADAL" clId="{F0896B06-A46D-4498-9F9D-7F6D97B6F604}" dt="2022-10-24T05:48:12.587" v="106"/>
          <ac:spMkLst>
            <pc:docMk/>
            <pc:sldMk cId="387889080" sldId="3912"/>
            <ac:spMk id="23" creationId="{5A913168-7DAC-41E1-831A-1A8E8387394C}"/>
          </ac:spMkLst>
        </pc:spChg>
        <pc:spChg chg="add del mod">
          <ac:chgData name="Izaki, Fumiaki (Fumiaki.Izaki@yokogawa.com)" userId="bc875e88-d07c-472c-8ef4-4be80e510a87" providerId="ADAL" clId="{F0896B06-A46D-4498-9F9D-7F6D97B6F604}" dt="2022-10-24T05:48:12.587" v="106"/>
          <ac:spMkLst>
            <pc:docMk/>
            <pc:sldMk cId="387889080" sldId="3912"/>
            <ac:spMk id="24" creationId="{A1E5CFFB-BE1A-4B38-B7ED-11B3D4B93B25}"/>
          </ac:spMkLst>
        </pc:spChg>
        <pc:spChg chg="add mod">
          <ac:chgData name="Izaki, Fumiaki (Fumiaki.Izaki@yokogawa.com)" userId="bc875e88-d07c-472c-8ef4-4be80e510a87" providerId="ADAL" clId="{F0896B06-A46D-4498-9F9D-7F6D97B6F604}" dt="2022-10-24T06:28:53.759" v="905" actId="1076"/>
          <ac:spMkLst>
            <pc:docMk/>
            <pc:sldMk cId="387889080" sldId="3912"/>
            <ac:spMk id="25" creationId="{ED35174B-7489-4556-B6DD-4A9CF0F7663B}"/>
          </ac:spMkLst>
        </pc:spChg>
        <pc:spChg chg="add mod">
          <ac:chgData name="Izaki, Fumiaki (Fumiaki.Izaki@yokogawa.com)" userId="bc875e88-d07c-472c-8ef4-4be80e510a87" providerId="ADAL" clId="{F0896B06-A46D-4498-9F9D-7F6D97B6F604}" dt="2022-10-24T05:55:59.184" v="245" actId="1035"/>
          <ac:spMkLst>
            <pc:docMk/>
            <pc:sldMk cId="387889080" sldId="3912"/>
            <ac:spMk id="26" creationId="{C4F3F163-2133-4611-9272-C80C520A8DD9}"/>
          </ac:spMkLst>
        </pc:spChg>
        <pc:spChg chg="add mod">
          <ac:chgData name="Izaki, Fumiaki (Fumiaki.Izaki@yokogawa.com)" userId="bc875e88-d07c-472c-8ef4-4be80e510a87" providerId="ADAL" clId="{F0896B06-A46D-4498-9F9D-7F6D97B6F604}" dt="2022-10-24T06:10:27.625" v="628" actId="1076"/>
          <ac:spMkLst>
            <pc:docMk/>
            <pc:sldMk cId="387889080" sldId="3912"/>
            <ac:spMk id="27" creationId="{7724E443-F279-4F70-9FE6-CE359D2D89E5}"/>
          </ac:spMkLst>
        </pc:spChg>
        <pc:spChg chg="add del mod">
          <ac:chgData name="Izaki, Fumiaki (Fumiaki.Izaki@yokogawa.com)" userId="bc875e88-d07c-472c-8ef4-4be80e510a87" providerId="ADAL" clId="{F0896B06-A46D-4498-9F9D-7F6D97B6F604}" dt="2022-10-24T06:20:15.830" v="641" actId="478"/>
          <ac:spMkLst>
            <pc:docMk/>
            <pc:sldMk cId="387889080" sldId="3912"/>
            <ac:spMk id="28" creationId="{19BE4A70-041B-469F-8501-B358FC6E192F}"/>
          </ac:spMkLst>
        </pc:spChg>
        <pc:spChg chg="add mod">
          <ac:chgData name="Izaki, Fumiaki (Fumiaki.Izaki@yokogawa.com)" userId="bc875e88-d07c-472c-8ef4-4be80e510a87" providerId="ADAL" clId="{F0896B06-A46D-4498-9F9D-7F6D97B6F604}" dt="2022-10-24T06:31:16.618" v="987" actId="1035"/>
          <ac:spMkLst>
            <pc:docMk/>
            <pc:sldMk cId="387889080" sldId="3912"/>
            <ac:spMk id="30" creationId="{4087AF69-74AB-47A2-92F2-52A3E5E194A7}"/>
          </ac:spMkLst>
        </pc:spChg>
        <pc:spChg chg="add mod">
          <ac:chgData name="Izaki, Fumiaki (Fumiaki.Izaki@yokogawa.com)" userId="bc875e88-d07c-472c-8ef4-4be80e510a87" providerId="ADAL" clId="{F0896B06-A46D-4498-9F9D-7F6D97B6F604}" dt="2022-10-24T06:31:16.618" v="987" actId="1035"/>
          <ac:spMkLst>
            <pc:docMk/>
            <pc:sldMk cId="387889080" sldId="3912"/>
            <ac:spMk id="31" creationId="{90EBA169-C1A1-4524-AF54-A7944007D9C2}"/>
          </ac:spMkLst>
        </pc:spChg>
        <pc:spChg chg="add mod">
          <ac:chgData name="Izaki, Fumiaki (Fumiaki.Izaki@yokogawa.com)" userId="bc875e88-d07c-472c-8ef4-4be80e510a87" providerId="ADAL" clId="{F0896B06-A46D-4498-9F9D-7F6D97B6F604}" dt="2022-10-24T07:09:57.781" v="1319" actId="1076"/>
          <ac:spMkLst>
            <pc:docMk/>
            <pc:sldMk cId="387889080" sldId="3912"/>
            <ac:spMk id="32" creationId="{CF9E453E-5A2A-424A-BBC3-F303BA3A506E}"/>
          </ac:spMkLst>
        </pc:spChg>
        <pc:spChg chg="add del mod">
          <ac:chgData name="Izaki, Fumiaki (Fumiaki.Izaki@yokogawa.com)" userId="bc875e88-d07c-472c-8ef4-4be80e510a87" providerId="ADAL" clId="{F0896B06-A46D-4498-9F9D-7F6D97B6F604}" dt="2022-10-24T05:49:24.005" v="161" actId="478"/>
          <ac:spMkLst>
            <pc:docMk/>
            <pc:sldMk cId="387889080" sldId="3912"/>
            <ac:spMk id="33" creationId="{3F410A40-DCBA-427E-A6A8-F5F49D1A1B41}"/>
          </ac:spMkLst>
        </pc:spChg>
        <pc:spChg chg="add mod">
          <ac:chgData name="Izaki, Fumiaki (Fumiaki.Izaki@yokogawa.com)" userId="bc875e88-d07c-472c-8ef4-4be80e510a87" providerId="ADAL" clId="{F0896B06-A46D-4498-9F9D-7F6D97B6F604}" dt="2022-10-24T06:00:35.293" v="393" actId="1035"/>
          <ac:spMkLst>
            <pc:docMk/>
            <pc:sldMk cId="387889080" sldId="3912"/>
            <ac:spMk id="36" creationId="{04CC50B7-30FD-4CBD-B1B8-72D99D9219A2}"/>
          </ac:spMkLst>
        </pc:spChg>
        <pc:spChg chg="add mod ord">
          <ac:chgData name="Izaki, Fumiaki (Fumiaki.Izaki@yokogawa.com)" userId="bc875e88-d07c-472c-8ef4-4be80e510a87" providerId="ADAL" clId="{F0896B06-A46D-4498-9F9D-7F6D97B6F604}" dt="2022-10-24T07:28:24.247" v="1348" actId="166"/>
          <ac:spMkLst>
            <pc:docMk/>
            <pc:sldMk cId="387889080" sldId="3912"/>
            <ac:spMk id="39" creationId="{3EF70BD1-3EA4-4999-B850-68B487BFAE75}"/>
          </ac:spMkLst>
        </pc:spChg>
        <pc:spChg chg="add mod">
          <ac:chgData name="Izaki, Fumiaki (Fumiaki.Izaki@yokogawa.com)" userId="bc875e88-d07c-472c-8ef4-4be80e510a87" providerId="ADAL" clId="{F0896B06-A46D-4498-9F9D-7F6D97B6F604}" dt="2022-10-24T07:18:29.975" v="1338" actId="1076"/>
          <ac:spMkLst>
            <pc:docMk/>
            <pc:sldMk cId="387889080" sldId="3912"/>
            <ac:spMk id="42" creationId="{0362AD05-BA28-4446-9403-70BD5899FAF5}"/>
          </ac:spMkLst>
        </pc:spChg>
        <pc:spChg chg="add mod">
          <ac:chgData name="Izaki, Fumiaki (Fumiaki.Izaki@yokogawa.com)" userId="bc875e88-d07c-472c-8ef4-4be80e510a87" providerId="ADAL" clId="{F0896B06-A46D-4498-9F9D-7F6D97B6F604}" dt="2022-10-24T07:18:26.020" v="1337" actId="1076"/>
          <ac:spMkLst>
            <pc:docMk/>
            <pc:sldMk cId="387889080" sldId="3912"/>
            <ac:spMk id="44" creationId="{DE62768A-6519-4FB0-8D7B-568AE1C5DEF6}"/>
          </ac:spMkLst>
        </pc:spChg>
        <pc:spChg chg="add mod">
          <ac:chgData name="Izaki, Fumiaki (Fumiaki.Izaki@yokogawa.com)" userId="bc875e88-d07c-472c-8ef4-4be80e510a87" providerId="ADAL" clId="{F0896B06-A46D-4498-9F9D-7F6D97B6F604}" dt="2022-10-24T07:19:27.626" v="1346" actId="1076"/>
          <ac:spMkLst>
            <pc:docMk/>
            <pc:sldMk cId="387889080" sldId="3912"/>
            <ac:spMk id="48" creationId="{D55997C9-E284-4C1E-9C3A-535E299FBE5D}"/>
          </ac:spMkLst>
        </pc:spChg>
        <pc:spChg chg="add mod">
          <ac:chgData name="Izaki, Fumiaki (Fumiaki.Izaki@yokogawa.com)" userId="bc875e88-d07c-472c-8ef4-4be80e510a87" providerId="ADAL" clId="{F0896B06-A46D-4498-9F9D-7F6D97B6F604}" dt="2022-10-24T07:17:11.068" v="1332" actId="1076"/>
          <ac:spMkLst>
            <pc:docMk/>
            <pc:sldMk cId="387889080" sldId="3912"/>
            <ac:spMk id="49" creationId="{936929AF-EE36-4DFF-9F4C-6FE4291CF48E}"/>
          </ac:spMkLst>
        </pc:spChg>
        <pc:spChg chg="add mod">
          <ac:chgData name="Izaki, Fumiaki (Fumiaki.Izaki@yokogawa.com)" userId="bc875e88-d07c-472c-8ef4-4be80e510a87" providerId="ADAL" clId="{F0896B06-A46D-4498-9F9D-7F6D97B6F604}" dt="2022-10-24T07:08:29.826" v="1310" actId="1076"/>
          <ac:spMkLst>
            <pc:docMk/>
            <pc:sldMk cId="387889080" sldId="3912"/>
            <ac:spMk id="51" creationId="{72E75E43-C047-44D7-943D-9137F76FE78D}"/>
          </ac:spMkLst>
        </pc:spChg>
        <pc:spChg chg="add mod">
          <ac:chgData name="Izaki, Fumiaki (Fumiaki.Izaki@yokogawa.com)" userId="bc875e88-d07c-472c-8ef4-4be80e510a87" providerId="ADAL" clId="{F0896B06-A46D-4498-9F9D-7F6D97B6F604}" dt="2022-10-24T07:08:48.922" v="1313" actId="1076"/>
          <ac:spMkLst>
            <pc:docMk/>
            <pc:sldMk cId="387889080" sldId="3912"/>
            <ac:spMk id="55" creationId="{950E46D4-C31F-4067-B0E3-1B8EA027134A}"/>
          </ac:spMkLst>
        </pc:spChg>
        <pc:spChg chg="add mod">
          <ac:chgData name="Izaki, Fumiaki (Fumiaki.Izaki@yokogawa.com)" userId="bc875e88-d07c-472c-8ef4-4be80e510a87" providerId="ADAL" clId="{F0896B06-A46D-4498-9F9D-7F6D97B6F604}" dt="2022-10-24T07:08:53.828" v="1314" actId="1076"/>
          <ac:spMkLst>
            <pc:docMk/>
            <pc:sldMk cId="387889080" sldId="3912"/>
            <ac:spMk id="56" creationId="{31590927-467E-4B95-9E14-613C5CB9BD57}"/>
          </ac:spMkLst>
        </pc:spChg>
        <pc:spChg chg="add mod">
          <ac:chgData name="Izaki, Fumiaki (Fumiaki.Izaki@yokogawa.com)" userId="bc875e88-d07c-472c-8ef4-4be80e510a87" providerId="ADAL" clId="{F0896B06-A46D-4498-9F9D-7F6D97B6F604}" dt="2022-10-24T07:15:54.553" v="1323" actId="1076"/>
          <ac:spMkLst>
            <pc:docMk/>
            <pc:sldMk cId="387889080" sldId="3912"/>
            <ac:spMk id="57" creationId="{E0E3B152-C4D6-46E8-B10C-2CF12861FB09}"/>
          </ac:spMkLst>
        </pc:spChg>
        <pc:spChg chg="add mod">
          <ac:chgData name="Izaki, Fumiaki (Fumiaki.Izaki@yokogawa.com)" userId="bc875e88-d07c-472c-8ef4-4be80e510a87" providerId="ADAL" clId="{F0896B06-A46D-4498-9F9D-7F6D97B6F604}" dt="2022-10-24T07:16:23.043" v="1327" actId="1076"/>
          <ac:spMkLst>
            <pc:docMk/>
            <pc:sldMk cId="387889080" sldId="3912"/>
            <ac:spMk id="60" creationId="{F0CF7087-8B13-49D8-A84E-A4E1ABD9E2E2}"/>
          </ac:spMkLst>
        </pc:spChg>
        <pc:spChg chg="add mod">
          <ac:chgData name="Izaki, Fumiaki (Fumiaki.Izaki@yokogawa.com)" userId="bc875e88-d07c-472c-8ef4-4be80e510a87" providerId="ADAL" clId="{F0896B06-A46D-4498-9F9D-7F6D97B6F604}" dt="2022-10-24T07:16:12.316" v="1325" actId="1076"/>
          <ac:spMkLst>
            <pc:docMk/>
            <pc:sldMk cId="387889080" sldId="3912"/>
            <ac:spMk id="61" creationId="{A5786BA5-5793-4302-BCA6-1C08742EFAB3}"/>
          </ac:spMkLst>
        </pc:spChg>
        <pc:spChg chg="add mod">
          <ac:chgData name="Izaki, Fumiaki (Fumiaki.Izaki@yokogawa.com)" userId="bc875e88-d07c-472c-8ef4-4be80e510a87" providerId="ADAL" clId="{F0896B06-A46D-4498-9F9D-7F6D97B6F604}" dt="2022-10-24T07:16:17.883" v="1326" actId="1076"/>
          <ac:spMkLst>
            <pc:docMk/>
            <pc:sldMk cId="387889080" sldId="3912"/>
            <ac:spMk id="62" creationId="{845E1CCB-7E1D-4219-AC96-204354C2898F}"/>
          </ac:spMkLst>
        </pc:spChg>
        <pc:spChg chg="add mod">
          <ac:chgData name="Izaki, Fumiaki (Fumiaki.Izaki@yokogawa.com)" userId="bc875e88-d07c-472c-8ef4-4be80e510a87" providerId="ADAL" clId="{F0896B06-A46D-4498-9F9D-7F6D97B6F604}" dt="2022-10-24T06:28:32.783" v="903" actId="1076"/>
          <ac:spMkLst>
            <pc:docMk/>
            <pc:sldMk cId="387889080" sldId="3912"/>
            <ac:spMk id="64" creationId="{AF4408F0-D7BB-40C0-A964-8AA6B1379A05}"/>
          </ac:spMkLst>
        </pc:spChg>
        <pc:spChg chg="mod">
          <ac:chgData name="Izaki, Fumiaki (Fumiaki.Izaki@yokogawa.com)" userId="bc875e88-d07c-472c-8ef4-4be80e510a87" providerId="ADAL" clId="{F0896B06-A46D-4498-9F9D-7F6D97B6F604}" dt="2022-10-24T06:28:49.692" v="904" actId="1076"/>
          <ac:spMkLst>
            <pc:docMk/>
            <pc:sldMk cId="387889080" sldId="3912"/>
            <ac:spMk id="65" creationId="{52C3EEC4-018E-48F8-AAA0-362A0823B284}"/>
          </ac:spMkLst>
        </pc:spChg>
        <pc:spChg chg="mod">
          <ac:chgData name="Izaki, Fumiaki (Fumiaki.Izaki@yokogawa.com)" userId="bc875e88-d07c-472c-8ef4-4be80e510a87" providerId="ADAL" clId="{F0896B06-A46D-4498-9F9D-7F6D97B6F604}" dt="2022-10-24T05:55:59.184" v="245" actId="1035"/>
          <ac:spMkLst>
            <pc:docMk/>
            <pc:sldMk cId="387889080" sldId="3912"/>
            <ac:spMk id="66" creationId="{8F4D717F-9250-42A3-B262-EEA19BBE3486}"/>
          </ac:spMkLst>
        </pc:spChg>
        <pc:spChg chg="add mod">
          <ac:chgData name="Izaki, Fumiaki (Fumiaki.Izaki@yokogawa.com)" userId="bc875e88-d07c-472c-8ef4-4be80e510a87" providerId="ADAL" clId="{F0896B06-A46D-4498-9F9D-7F6D97B6F604}" dt="2022-10-24T06:28:32.783" v="903" actId="1076"/>
          <ac:spMkLst>
            <pc:docMk/>
            <pc:sldMk cId="387889080" sldId="3912"/>
            <ac:spMk id="67" creationId="{B2E2F2B2-9E69-4144-ADED-014D00DE2550}"/>
          </ac:spMkLst>
        </pc:spChg>
        <pc:spChg chg="add mod">
          <ac:chgData name="Izaki, Fumiaki (Fumiaki.Izaki@yokogawa.com)" userId="bc875e88-d07c-472c-8ef4-4be80e510a87" providerId="ADAL" clId="{F0896B06-A46D-4498-9F9D-7F6D97B6F604}" dt="2022-10-24T06:29:14.872" v="909" actId="1076"/>
          <ac:spMkLst>
            <pc:docMk/>
            <pc:sldMk cId="387889080" sldId="3912"/>
            <ac:spMk id="68" creationId="{CC269DC3-FE0A-4E02-A0B9-C181BEAE02C0}"/>
          </ac:spMkLst>
        </pc:spChg>
        <pc:spChg chg="add mod">
          <ac:chgData name="Izaki, Fumiaki (Fumiaki.Izaki@yokogawa.com)" userId="bc875e88-d07c-472c-8ef4-4be80e510a87" providerId="ADAL" clId="{F0896B06-A46D-4498-9F9D-7F6D97B6F604}" dt="2022-10-24T07:16:32.735" v="1328" actId="1076"/>
          <ac:spMkLst>
            <pc:docMk/>
            <pc:sldMk cId="387889080" sldId="3912"/>
            <ac:spMk id="69" creationId="{B7900DFB-CEF3-47D1-863B-986A5E2B0E2C}"/>
          </ac:spMkLst>
        </pc:spChg>
        <pc:spChg chg="add mod">
          <ac:chgData name="Izaki, Fumiaki (Fumiaki.Izaki@yokogawa.com)" userId="bc875e88-d07c-472c-8ef4-4be80e510a87" providerId="ADAL" clId="{F0896B06-A46D-4498-9F9D-7F6D97B6F604}" dt="2022-10-24T06:29:53.954" v="965" actId="1076"/>
          <ac:spMkLst>
            <pc:docMk/>
            <pc:sldMk cId="387889080" sldId="3912"/>
            <ac:spMk id="70" creationId="{92D7CE74-AC26-48A0-964B-7D4281457DE5}"/>
          </ac:spMkLst>
        </pc:spChg>
        <pc:spChg chg="add mod">
          <ac:chgData name="Izaki, Fumiaki (Fumiaki.Izaki@yokogawa.com)" userId="bc875e88-d07c-472c-8ef4-4be80e510a87" providerId="ADAL" clId="{F0896B06-A46D-4498-9F9D-7F6D97B6F604}" dt="2022-10-24T07:19:07.948" v="1343" actId="1076"/>
          <ac:spMkLst>
            <pc:docMk/>
            <pc:sldMk cId="387889080" sldId="3912"/>
            <ac:spMk id="73" creationId="{569E7594-7638-4F67-B78B-AF185F8714F1}"/>
          </ac:spMkLst>
        </pc:spChg>
        <pc:spChg chg="mod ord">
          <ac:chgData name="Izaki, Fumiaki (Fumiaki.Izaki@yokogawa.com)" userId="bc875e88-d07c-472c-8ef4-4be80e510a87" providerId="ADAL" clId="{F0896B06-A46D-4498-9F9D-7F6D97B6F604}" dt="2022-10-24T07:28:14.203" v="1347" actId="166"/>
          <ac:spMkLst>
            <pc:docMk/>
            <pc:sldMk cId="387889080" sldId="3912"/>
            <ac:spMk id="74" creationId="{1B59156C-1D52-4AFB-9669-CD456774F96F}"/>
          </ac:spMkLst>
        </pc:spChg>
        <pc:spChg chg="add mod">
          <ac:chgData name="Izaki, Fumiaki (Fumiaki.Izaki@yokogawa.com)" userId="bc875e88-d07c-472c-8ef4-4be80e510a87" providerId="ADAL" clId="{F0896B06-A46D-4498-9F9D-7F6D97B6F604}" dt="2022-10-24T07:19:07.948" v="1343" actId="1076"/>
          <ac:spMkLst>
            <pc:docMk/>
            <pc:sldMk cId="387889080" sldId="3912"/>
            <ac:spMk id="75" creationId="{EFB27794-FDEB-48F7-9B2C-EEE319501A13}"/>
          </ac:spMkLst>
        </pc:spChg>
        <pc:spChg chg="add mod">
          <ac:chgData name="Izaki, Fumiaki (Fumiaki.Izaki@yokogawa.com)" userId="bc875e88-d07c-472c-8ef4-4be80e510a87" providerId="ADAL" clId="{F0896B06-A46D-4498-9F9D-7F6D97B6F604}" dt="2022-10-24T07:19:07.948" v="1343" actId="1076"/>
          <ac:spMkLst>
            <pc:docMk/>
            <pc:sldMk cId="387889080" sldId="3912"/>
            <ac:spMk id="76" creationId="{C937FD45-29DF-4F33-BE71-F27EA7F7B024}"/>
          </ac:spMkLst>
        </pc:spChg>
        <pc:spChg chg="add mod">
          <ac:chgData name="Izaki, Fumiaki (Fumiaki.Izaki@yokogawa.com)" userId="bc875e88-d07c-472c-8ef4-4be80e510a87" providerId="ADAL" clId="{F0896B06-A46D-4498-9F9D-7F6D97B6F604}" dt="2022-10-24T07:19:18.970" v="1344" actId="1076"/>
          <ac:spMkLst>
            <pc:docMk/>
            <pc:sldMk cId="387889080" sldId="3912"/>
            <ac:spMk id="78" creationId="{A9F33B73-0062-40FD-A8EC-503492F0248B}"/>
          </ac:spMkLst>
        </pc:spChg>
        <pc:spChg chg="add mod">
          <ac:chgData name="Izaki, Fumiaki (Fumiaki.Izaki@yokogawa.com)" userId="bc875e88-d07c-472c-8ef4-4be80e510a87" providerId="ADAL" clId="{F0896B06-A46D-4498-9F9D-7F6D97B6F604}" dt="2022-10-25T01:09:04.858" v="3516" actId="14100"/>
          <ac:spMkLst>
            <pc:docMk/>
            <pc:sldMk cId="387889080" sldId="3912"/>
            <ac:spMk id="81" creationId="{64D5DB98-1D41-46F0-A83D-A40FF910A428}"/>
          </ac:spMkLst>
        </pc:spChg>
        <pc:spChg chg="add mod">
          <ac:chgData name="Izaki, Fumiaki (Fumiaki.Izaki@yokogawa.com)" userId="bc875e88-d07c-472c-8ef4-4be80e510a87" providerId="ADAL" clId="{F0896B06-A46D-4498-9F9D-7F6D97B6F604}" dt="2022-10-25T01:09:11.568" v="3524" actId="14100"/>
          <ac:spMkLst>
            <pc:docMk/>
            <pc:sldMk cId="387889080" sldId="3912"/>
            <ac:spMk id="82" creationId="{9850F5C7-60CC-4998-ADEC-9855C05ACB8C}"/>
          </ac:spMkLst>
        </pc:spChg>
        <pc:spChg chg="mod">
          <ac:chgData name="Izaki, Fumiaki (Fumiaki.Izaki@yokogawa.com)" userId="bc875e88-d07c-472c-8ef4-4be80e510a87" providerId="ADAL" clId="{F0896B06-A46D-4498-9F9D-7F6D97B6F604}" dt="2022-10-24T07:16:06.887" v="1324" actId="1076"/>
          <ac:spMkLst>
            <pc:docMk/>
            <pc:sldMk cId="387889080" sldId="3912"/>
            <ac:spMk id="103" creationId="{1370F971-7C71-43FA-9AEE-93435B59322B}"/>
          </ac:spMkLst>
        </pc:spChg>
        <pc:spChg chg="mod">
          <ac:chgData name="Izaki, Fumiaki (Fumiaki.Izaki@yokogawa.com)" userId="bc875e88-d07c-472c-8ef4-4be80e510a87" providerId="ADAL" clId="{F0896B06-A46D-4498-9F9D-7F6D97B6F604}" dt="2022-10-24T07:08:38.828" v="1312" actId="1076"/>
          <ac:spMkLst>
            <pc:docMk/>
            <pc:sldMk cId="387889080" sldId="3912"/>
            <ac:spMk id="104" creationId="{1C8FB9C3-C729-4DD2-861D-4B57EDC8F428}"/>
          </ac:spMkLst>
        </pc:spChg>
        <pc:spChg chg="del mod">
          <ac:chgData name="Izaki, Fumiaki (Fumiaki.Izaki@yokogawa.com)" userId="bc875e88-d07c-472c-8ef4-4be80e510a87" providerId="ADAL" clId="{F0896B06-A46D-4498-9F9D-7F6D97B6F604}" dt="2022-10-24T05:46:37.915" v="50" actId="478"/>
          <ac:spMkLst>
            <pc:docMk/>
            <pc:sldMk cId="387889080" sldId="3912"/>
            <ac:spMk id="105" creationId="{9782B821-C5A9-435A-958D-DCFE218CEE21}"/>
          </ac:spMkLst>
        </pc:spChg>
        <pc:graphicFrameChg chg="mod modGraphic">
          <ac:chgData name="Izaki, Fumiaki (Fumiaki.Izaki@yokogawa.com)" userId="bc875e88-d07c-472c-8ef4-4be80e510a87" providerId="ADAL" clId="{F0896B06-A46D-4498-9F9D-7F6D97B6F604}" dt="2022-10-25T01:09:29.877" v="3530" actId="20577"/>
          <ac:graphicFrameMkLst>
            <pc:docMk/>
            <pc:sldMk cId="387889080" sldId="3912"/>
            <ac:graphicFrameMk id="8" creationId="{6AB381DB-49DE-4623-ADDD-FBF21AB4D812}"/>
          </ac:graphicFrameMkLst>
        </pc:graphicFrameChg>
        <pc:cxnChg chg="mod">
          <ac:chgData name="Izaki, Fumiaki (Fumiaki.Izaki@yokogawa.com)" userId="bc875e88-d07c-472c-8ef4-4be80e510a87" providerId="ADAL" clId="{F0896B06-A46D-4498-9F9D-7F6D97B6F604}" dt="2022-10-24T07:17:31.631" v="1334" actId="14100"/>
          <ac:cxnSpMkLst>
            <pc:docMk/>
            <pc:sldMk cId="387889080" sldId="3912"/>
            <ac:cxnSpMk id="7" creationId="{877D9682-AAA5-4DF9-BFE1-ED908004A21B}"/>
          </ac:cxnSpMkLst>
        </pc:cxnChg>
        <pc:cxnChg chg="add del mod">
          <ac:chgData name="Izaki, Fumiaki (Fumiaki.Izaki@yokogawa.com)" userId="bc875e88-d07c-472c-8ef4-4be80e510a87" providerId="ADAL" clId="{F0896B06-A46D-4498-9F9D-7F6D97B6F604}" dt="2022-10-24T06:20:18.216" v="642" actId="478"/>
          <ac:cxnSpMkLst>
            <pc:docMk/>
            <pc:sldMk cId="387889080" sldId="3912"/>
            <ac:cxnSpMk id="15" creationId="{D3F5B47F-6726-486B-97EB-89016757DACA}"/>
          </ac:cxnSpMkLst>
        </pc:cxnChg>
        <pc:cxnChg chg="add del mod">
          <ac:chgData name="Izaki, Fumiaki (Fumiaki.Izaki@yokogawa.com)" userId="bc875e88-d07c-472c-8ef4-4be80e510a87" providerId="ADAL" clId="{F0896B06-A46D-4498-9F9D-7F6D97B6F604}" dt="2022-10-24T06:20:13.719" v="640" actId="478"/>
          <ac:cxnSpMkLst>
            <pc:docMk/>
            <pc:sldMk cId="387889080" sldId="3912"/>
            <ac:cxnSpMk id="21" creationId="{BAB4AA14-A377-429B-AE0F-CA9BA4462699}"/>
          </ac:cxnSpMkLst>
        </pc:cxnChg>
        <pc:cxnChg chg="add mod">
          <ac:chgData name="Izaki, Fumiaki (Fumiaki.Izaki@yokogawa.com)" userId="bc875e88-d07c-472c-8ef4-4be80e510a87" providerId="ADAL" clId="{F0896B06-A46D-4498-9F9D-7F6D97B6F604}" dt="2022-10-24T06:26:24.516" v="858" actId="1076"/>
          <ac:cxnSpMkLst>
            <pc:docMk/>
            <pc:sldMk cId="387889080" sldId="3912"/>
            <ac:cxnSpMk id="22" creationId="{6C964568-BDE0-49C8-BC29-C4BCA87E422C}"/>
          </ac:cxnSpMkLst>
        </pc:cxnChg>
        <pc:cxnChg chg="add del mod">
          <ac:chgData name="Izaki, Fumiaki (Fumiaki.Izaki@yokogawa.com)" userId="bc875e88-d07c-472c-8ef4-4be80e510a87" providerId="ADAL" clId="{F0896B06-A46D-4498-9F9D-7F6D97B6F604}" dt="2022-10-24T05:49:22.012" v="160" actId="478"/>
          <ac:cxnSpMkLst>
            <pc:docMk/>
            <pc:sldMk cId="387889080" sldId="3912"/>
            <ac:cxnSpMk id="29" creationId="{377BBF2C-87F7-47D4-A5E8-C2C45FB85954}"/>
          </ac:cxnSpMkLst>
        </pc:cxnChg>
        <pc:cxnChg chg="add mod">
          <ac:chgData name="Izaki, Fumiaki (Fumiaki.Izaki@yokogawa.com)" userId="bc875e88-d07c-472c-8ef4-4be80e510a87" providerId="ADAL" clId="{F0896B06-A46D-4498-9F9D-7F6D97B6F604}" dt="2022-10-24T06:00:35.293" v="393" actId="1035"/>
          <ac:cxnSpMkLst>
            <pc:docMk/>
            <pc:sldMk cId="387889080" sldId="3912"/>
            <ac:cxnSpMk id="34" creationId="{87D20E16-13B8-4EA4-8070-A9FF51652C81}"/>
          </ac:cxnSpMkLst>
        </pc:cxnChg>
        <pc:cxnChg chg="add mod">
          <ac:chgData name="Izaki, Fumiaki (Fumiaki.Izaki@yokogawa.com)" userId="bc875e88-d07c-472c-8ef4-4be80e510a87" providerId="ADAL" clId="{F0896B06-A46D-4498-9F9D-7F6D97B6F604}" dt="2022-10-24T07:18:40.295" v="1341" actId="14100"/>
          <ac:cxnSpMkLst>
            <pc:docMk/>
            <pc:sldMk cId="387889080" sldId="3912"/>
            <ac:cxnSpMk id="37" creationId="{6F91BF22-8597-4439-8E4C-951262DBAF31}"/>
          </ac:cxnSpMkLst>
        </pc:cxnChg>
        <pc:cxnChg chg="add mod">
          <ac:chgData name="Izaki, Fumiaki (Fumiaki.Izaki@yokogawa.com)" userId="bc875e88-d07c-472c-8ef4-4be80e510a87" providerId="ADAL" clId="{F0896B06-A46D-4498-9F9D-7F6D97B6F604}" dt="2022-10-24T07:18:08.959" v="1335" actId="1076"/>
          <ac:cxnSpMkLst>
            <pc:docMk/>
            <pc:sldMk cId="387889080" sldId="3912"/>
            <ac:cxnSpMk id="40" creationId="{4785730F-C35B-4F0C-A762-5070AB8D5F66}"/>
          </ac:cxnSpMkLst>
        </pc:cxnChg>
        <pc:cxnChg chg="add mod">
          <ac:chgData name="Izaki, Fumiaki (Fumiaki.Izaki@yokogawa.com)" userId="bc875e88-d07c-472c-8ef4-4be80e510a87" providerId="ADAL" clId="{F0896B06-A46D-4498-9F9D-7F6D97B6F604}" dt="2022-10-24T07:18:15.918" v="1336" actId="1076"/>
          <ac:cxnSpMkLst>
            <pc:docMk/>
            <pc:sldMk cId="387889080" sldId="3912"/>
            <ac:cxnSpMk id="43" creationId="{55309BF2-6F65-438F-92A7-81939C3F9E9B}"/>
          </ac:cxnSpMkLst>
        </pc:cxnChg>
        <pc:cxnChg chg="add mod">
          <ac:chgData name="Izaki, Fumiaki (Fumiaki.Izaki@yokogawa.com)" userId="bc875e88-d07c-472c-8ef4-4be80e510a87" providerId="ADAL" clId="{F0896B06-A46D-4498-9F9D-7F6D97B6F604}" dt="2022-10-24T07:19:23.202" v="1345" actId="1076"/>
          <ac:cxnSpMkLst>
            <pc:docMk/>
            <pc:sldMk cId="387889080" sldId="3912"/>
            <ac:cxnSpMk id="46" creationId="{5D9E461C-692D-4A1A-AC3B-A92D870F634F}"/>
          </ac:cxnSpMkLst>
        </pc:cxnChg>
        <pc:cxnChg chg="add mod">
          <ac:chgData name="Izaki, Fumiaki (Fumiaki.Izaki@yokogawa.com)" userId="bc875e88-d07c-472c-8ef4-4be80e510a87" providerId="ADAL" clId="{F0896B06-A46D-4498-9F9D-7F6D97B6F604}" dt="2022-10-24T07:17:16.110" v="1333" actId="1076"/>
          <ac:cxnSpMkLst>
            <pc:docMk/>
            <pc:sldMk cId="387889080" sldId="3912"/>
            <ac:cxnSpMk id="50" creationId="{531C7A1E-64AF-4309-8303-BA1D8A6F5793}"/>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52" creationId="{FD65834A-53F2-4D07-A1F7-EB912B7316D4}"/>
          </ac:cxnSpMkLst>
        </pc:cxnChg>
        <pc:cxnChg chg="add mod">
          <ac:chgData name="Izaki, Fumiaki (Fumiaki.Izaki@yokogawa.com)" userId="bc875e88-d07c-472c-8ef4-4be80e510a87" providerId="ADAL" clId="{F0896B06-A46D-4498-9F9D-7F6D97B6F604}" dt="2022-10-24T06:28:32.783" v="903" actId="1076"/>
          <ac:cxnSpMkLst>
            <pc:docMk/>
            <pc:sldMk cId="387889080" sldId="3912"/>
            <ac:cxnSpMk id="63" creationId="{E018CF95-EE58-4B24-A74C-DF8FA3B40D3D}"/>
          </ac:cxnSpMkLst>
        </pc:cxnChg>
        <pc:cxnChg chg="add mod">
          <ac:chgData name="Izaki, Fumiaki (Fumiaki.Izaki@yokogawa.com)" userId="bc875e88-d07c-472c-8ef4-4be80e510a87" providerId="ADAL" clId="{F0896B06-A46D-4498-9F9D-7F6D97B6F604}" dt="2022-10-24T07:17:03.813" v="1331" actId="1076"/>
          <ac:cxnSpMkLst>
            <pc:docMk/>
            <pc:sldMk cId="387889080" sldId="3912"/>
            <ac:cxnSpMk id="71" creationId="{CF250FE7-208A-436A-9AA9-5681F2789594}"/>
          </ac:cxnSpMkLst>
        </pc:cxnChg>
        <pc:cxnChg chg="add mod">
          <ac:chgData name="Izaki, Fumiaki (Fumiaki.Izaki@yokogawa.com)" userId="bc875e88-d07c-472c-8ef4-4be80e510a87" providerId="ADAL" clId="{F0896B06-A46D-4498-9F9D-7F6D97B6F604}" dt="2022-10-24T07:08:23.777" v="1309" actId="1036"/>
          <ac:cxnSpMkLst>
            <pc:docMk/>
            <pc:sldMk cId="387889080" sldId="3912"/>
            <ac:cxnSpMk id="72" creationId="{C70A7DF1-625D-4E66-A676-8069549A2BF6}"/>
          </ac:cxnSpMkLst>
        </pc:cxnChg>
        <pc:cxnChg chg="add mod">
          <ac:chgData name="Izaki, Fumiaki (Fumiaki.Izaki@yokogawa.com)" userId="bc875e88-d07c-472c-8ef4-4be80e510a87" providerId="ADAL" clId="{F0896B06-A46D-4498-9F9D-7F6D97B6F604}" dt="2022-10-24T07:18:58.594" v="1342" actId="1076"/>
          <ac:cxnSpMkLst>
            <pc:docMk/>
            <pc:sldMk cId="387889080" sldId="3912"/>
            <ac:cxnSpMk id="77" creationId="{7D7155E7-7D13-46FE-AAA0-7FFB31C2588D}"/>
          </ac:cxnSpMkLst>
        </pc:cxnChg>
        <pc:cxnChg chg="mod">
          <ac:chgData name="Izaki, Fumiaki (Fumiaki.Izaki@yokogawa.com)" userId="bc875e88-d07c-472c-8ef4-4be80e510a87" providerId="ADAL" clId="{F0896B06-A46D-4498-9F9D-7F6D97B6F604}" dt="2022-10-24T07:03:51.440" v="1174" actId="14100"/>
          <ac:cxnSpMkLst>
            <pc:docMk/>
            <pc:sldMk cId="387889080" sldId="3912"/>
            <ac:cxnSpMk id="99" creationId="{6DAEC829-557F-4D19-9397-017685A41A43}"/>
          </ac:cxnSpMkLst>
        </pc:cxnChg>
        <pc:cxnChg chg="mod">
          <ac:chgData name="Izaki, Fumiaki (Fumiaki.Izaki@yokogawa.com)" userId="bc875e88-d07c-472c-8ef4-4be80e510a87" providerId="ADAL" clId="{F0896B06-A46D-4498-9F9D-7F6D97B6F604}" dt="2022-10-24T07:16:38.546" v="1329" actId="1076"/>
          <ac:cxnSpMkLst>
            <pc:docMk/>
            <pc:sldMk cId="387889080" sldId="3912"/>
            <ac:cxnSpMk id="102" creationId="{7EE4EE3F-75B7-4769-9BFF-628C5CA47AB3}"/>
          </ac:cxnSpMkLst>
        </pc:cxnChg>
      </pc:sldChg>
      <pc:sldChg chg="addSp delSp modSp new del mod modClrScheme chgLayout">
        <pc:chgData name="Izaki, Fumiaki (Fumiaki.Izaki@yokogawa.com)" userId="bc875e88-d07c-472c-8ef4-4be80e510a87" providerId="ADAL" clId="{F0896B06-A46D-4498-9F9D-7F6D97B6F604}" dt="2022-10-25T01:24:47.632" v="3580" actId="47"/>
        <pc:sldMkLst>
          <pc:docMk/>
          <pc:sldMk cId="2203750256" sldId="3913"/>
        </pc:sldMkLst>
        <pc:spChg chg="del mod ord">
          <ac:chgData name="Izaki, Fumiaki (Fumiaki.Izaki@yokogawa.com)" userId="bc875e88-d07c-472c-8ef4-4be80e510a87" providerId="ADAL" clId="{F0896B06-A46D-4498-9F9D-7F6D97B6F604}" dt="2022-10-25T01:24:25.306" v="3577" actId="700"/>
          <ac:spMkLst>
            <pc:docMk/>
            <pc:sldMk cId="2203750256" sldId="3913"/>
            <ac:spMk id="2" creationId="{E6F654BD-16C0-4074-8FB8-20FA8E1A542B}"/>
          </ac:spMkLst>
        </pc:spChg>
        <pc:spChg chg="mod ord">
          <ac:chgData name="Izaki, Fumiaki (Fumiaki.Izaki@yokogawa.com)" userId="bc875e88-d07c-472c-8ef4-4be80e510a87" providerId="ADAL" clId="{F0896B06-A46D-4498-9F9D-7F6D97B6F604}" dt="2022-10-25T01:24:25.306" v="3577" actId="700"/>
          <ac:spMkLst>
            <pc:docMk/>
            <pc:sldMk cId="2203750256" sldId="3913"/>
            <ac:spMk id="3" creationId="{3593DAFE-CDD2-4404-B951-7C263EADE7F5}"/>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4" creationId="{A294792C-FBF7-44EE-A6F2-3CB073A80ACB}"/>
          </ac:spMkLst>
        </pc:spChg>
        <pc:spChg chg="add mod ord">
          <ac:chgData name="Izaki, Fumiaki (Fumiaki.Izaki@yokogawa.com)" userId="bc875e88-d07c-472c-8ef4-4be80e510a87" providerId="ADAL" clId="{F0896B06-A46D-4498-9F9D-7F6D97B6F604}" dt="2022-10-25T01:24:25.306" v="3577" actId="700"/>
          <ac:spMkLst>
            <pc:docMk/>
            <pc:sldMk cId="2203750256" sldId="3913"/>
            <ac:spMk id="5" creationId="{42CA2200-C1B9-4AB6-B874-A5531FF1898E}"/>
          </ac:spMkLst>
        </pc:spChg>
      </pc:sldChg>
    </pc:docChg>
  </pc:docChgLst>
  <pc:docChgLst>
    <pc:chgData name="Izaki, Fumiaki (Fumiaki.Izaki@yokogawa.com)" userId="bc875e88-d07c-472c-8ef4-4be80e510a87" providerId="ADAL" clId="{D768E991-0AD7-4606-BE32-1C1DB8B32E00}"/>
    <pc:docChg chg="undo custSel addSld delSld modSld sldOrd modSection">
      <pc:chgData name="Izaki, Fumiaki (Fumiaki.Izaki@yokogawa.com)" userId="bc875e88-d07c-472c-8ef4-4be80e510a87" providerId="ADAL" clId="{D768E991-0AD7-4606-BE32-1C1DB8B32E00}" dt="2022-11-28T00:30:54.712" v="3425" actId="404"/>
      <pc:docMkLst>
        <pc:docMk/>
      </pc:docMkLst>
      <pc:sldChg chg="modSp mod">
        <pc:chgData name="Izaki, Fumiaki (Fumiaki.Izaki@yokogawa.com)" userId="bc875e88-d07c-472c-8ef4-4be80e510a87" providerId="ADAL" clId="{D768E991-0AD7-4606-BE32-1C1DB8B32E00}" dt="2022-11-27T12:41:41.766" v="22" actId="20577"/>
        <pc:sldMkLst>
          <pc:docMk/>
          <pc:sldMk cId="581480645" sldId="257"/>
        </pc:sldMkLst>
        <pc:spChg chg="mod">
          <ac:chgData name="Izaki, Fumiaki (Fumiaki.Izaki@yokogawa.com)" userId="bc875e88-d07c-472c-8ef4-4be80e510a87" providerId="ADAL" clId="{D768E991-0AD7-4606-BE32-1C1DB8B32E00}" dt="2022-11-27T12:41:30.918" v="3" actId="20577"/>
          <ac:spMkLst>
            <pc:docMk/>
            <pc:sldMk cId="581480645" sldId="257"/>
            <ac:spMk id="2" creationId="{E32585D2-A100-49A4-8BD6-71C2FF205380}"/>
          </ac:spMkLst>
        </pc:spChg>
        <pc:spChg chg="mod">
          <ac:chgData name="Izaki, Fumiaki (Fumiaki.Izaki@yokogawa.com)" userId="bc875e88-d07c-472c-8ef4-4be80e510a87" providerId="ADAL" clId="{D768E991-0AD7-4606-BE32-1C1DB8B32E00}" dt="2022-11-27T12:41:41.766" v="22" actId="20577"/>
          <ac:spMkLst>
            <pc:docMk/>
            <pc:sldMk cId="581480645" sldId="257"/>
            <ac:spMk id="5" creationId="{528A07FD-4A01-42BF-B0D6-370779F7CC7F}"/>
          </ac:spMkLst>
        </pc:spChg>
      </pc:sldChg>
      <pc:sldChg chg="modSp mod">
        <pc:chgData name="Izaki, Fumiaki (Fumiaki.Izaki@yokogawa.com)" userId="bc875e88-d07c-472c-8ef4-4be80e510a87" providerId="ADAL" clId="{D768E991-0AD7-4606-BE32-1C1DB8B32E00}" dt="2022-11-28T00:22:28.668" v="3407" actId="20577"/>
        <pc:sldMkLst>
          <pc:docMk/>
          <pc:sldMk cId="4250072153" sldId="258"/>
        </pc:sldMkLst>
        <pc:spChg chg="mod">
          <ac:chgData name="Izaki, Fumiaki (Fumiaki.Izaki@yokogawa.com)" userId="bc875e88-d07c-472c-8ef4-4be80e510a87" providerId="ADAL" clId="{D768E991-0AD7-4606-BE32-1C1DB8B32E00}" dt="2022-11-27T12:41:51.728" v="24" actId="20577"/>
          <ac:spMkLst>
            <pc:docMk/>
            <pc:sldMk cId="4250072153" sldId="258"/>
            <ac:spMk id="5" creationId="{B51BC0EB-0719-4841-A8A1-3C87C64AB2A3}"/>
          </ac:spMkLst>
        </pc:spChg>
        <pc:spChg chg="mod">
          <ac:chgData name="Izaki, Fumiaki (Fumiaki.Izaki@yokogawa.com)" userId="bc875e88-d07c-472c-8ef4-4be80e510a87" providerId="ADAL" clId="{D768E991-0AD7-4606-BE32-1C1DB8B32E00}" dt="2022-11-28T00:22:28.668" v="3407" actId="20577"/>
          <ac:spMkLst>
            <pc:docMk/>
            <pc:sldMk cId="4250072153" sldId="258"/>
            <ac:spMk id="7" creationId="{30D573C7-3195-41C8-8416-FCF3699C7A73}"/>
          </ac:spMkLst>
        </pc:spChg>
      </pc:sldChg>
      <pc:sldChg chg="del">
        <pc:chgData name="Izaki, Fumiaki (Fumiaki.Izaki@yokogawa.com)" userId="bc875e88-d07c-472c-8ef4-4be80e510a87" providerId="ADAL" clId="{D768E991-0AD7-4606-BE32-1C1DB8B32E00}" dt="2022-11-27T12:42:03.350" v="25" actId="47"/>
        <pc:sldMkLst>
          <pc:docMk/>
          <pc:sldMk cId="2390802018" sldId="1315"/>
        </pc:sldMkLst>
      </pc:sldChg>
      <pc:sldChg chg="del">
        <pc:chgData name="Izaki, Fumiaki (Fumiaki.Izaki@yokogawa.com)" userId="bc875e88-d07c-472c-8ef4-4be80e510a87" providerId="ADAL" clId="{D768E991-0AD7-4606-BE32-1C1DB8B32E00}" dt="2022-11-27T12:42:03.350" v="25" actId="47"/>
        <pc:sldMkLst>
          <pc:docMk/>
          <pc:sldMk cId="2738694127" sldId="1320"/>
        </pc:sldMkLst>
      </pc:sldChg>
      <pc:sldChg chg="del">
        <pc:chgData name="Izaki, Fumiaki (Fumiaki.Izaki@yokogawa.com)" userId="bc875e88-d07c-472c-8ef4-4be80e510a87" providerId="ADAL" clId="{D768E991-0AD7-4606-BE32-1C1DB8B32E00}" dt="2022-11-27T12:42:03.350" v="25" actId="47"/>
        <pc:sldMkLst>
          <pc:docMk/>
          <pc:sldMk cId="1582420261" sldId="1323"/>
        </pc:sldMkLst>
      </pc:sldChg>
      <pc:sldChg chg="del">
        <pc:chgData name="Izaki, Fumiaki (Fumiaki.Izaki@yokogawa.com)" userId="bc875e88-d07c-472c-8ef4-4be80e510a87" providerId="ADAL" clId="{D768E991-0AD7-4606-BE32-1C1DB8B32E00}" dt="2022-11-27T12:59:38.003" v="27" actId="47"/>
        <pc:sldMkLst>
          <pc:docMk/>
          <pc:sldMk cId="2000822823" sldId="1442"/>
        </pc:sldMkLst>
      </pc:sldChg>
      <pc:sldChg chg="del">
        <pc:chgData name="Izaki, Fumiaki (Fumiaki.Izaki@yokogawa.com)" userId="bc875e88-d07c-472c-8ef4-4be80e510a87" providerId="ADAL" clId="{D768E991-0AD7-4606-BE32-1C1DB8B32E00}" dt="2022-11-27T12:42:03.350" v="25" actId="47"/>
        <pc:sldMkLst>
          <pc:docMk/>
          <pc:sldMk cId="4061037397" sldId="1457"/>
        </pc:sldMkLst>
      </pc:sldChg>
      <pc:sldChg chg="del">
        <pc:chgData name="Izaki, Fumiaki (Fumiaki.Izaki@yokogawa.com)" userId="bc875e88-d07c-472c-8ef4-4be80e510a87" providerId="ADAL" clId="{D768E991-0AD7-4606-BE32-1C1DB8B32E00}" dt="2022-11-27T12:59:38.003" v="27" actId="47"/>
        <pc:sldMkLst>
          <pc:docMk/>
          <pc:sldMk cId="3450875681" sldId="1520"/>
        </pc:sldMkLst>
      </pc:sldChg>
      <pc:sldChg chg="del">
        <pc:chgData name="Izaki, Fumiaki (Fumiaki.Izaki@yokogawa.com)" userId="bc875e88-d07c-472c-8ef4-4be80e510a87" providerId="ADAL" clId="{D768E991-0AD7-4606-BE32-1C1DB8B32E00}" dt="2022-11-27T12:59:38.003" v="27" actId="47"/>
        <pc:sldMkLst>
          <pc:docMk/>
          <pc:sldMk cId="3117749695" sldId="1523"/>
        </pc:sldMkLst>
      </pc:sldChg>
      <pc:sldChg chg="del">
        <pc:chgData name="Izaki, Fumiaki (Fumiaki.Izaki@yokogawa.com)" userId="bc875e88-d07c-472c-8ef4-4be80e510a87" providerId="ADAL" clId="{D768E991-0AD7-4606-BE32-1C1DB8B32E00}" dt="2022-11-27T12:42:03.350" v="25" actId="47"/>
        <pc:sldMkLst>
          <pc:docMk/>
          <pc:sldMk cId="915048137" sldId="1535"/>
        </pc:sldMkLst>
      </pc:sldChg>
      <pc:sldChg chg="del">
        <pc:chgData name="Izaki, Fumiaki (Fumiaki.Izaki@yokogawa.com)" userId="bc875e88-d07c-472c-8ef4-4be80e510a87" providerId="ADAL" clId="{D768E991-0AD7-4606-BE32-1C1DB8B32E00}" dt="2022-11-27T12:42:03.350" v="25" actId="47"/>
        <pc:sldMkLst>
          <pc:docMk/>
          <pc:sldMk cId="3897602811" sldId="1536"/>
        </pc:sldMkLst>
      </pc:sldChg>
      <pc:sldChg chg="del">
        <pc:chgData name="Izaki, Fumiaki (Fumiaki.Izaki@yokogawa.com)" userId="bc875e88-d07c-472c-8ef4-4be80e510a87" providerId="ADAL" clId="{D768E991-0AD7-4606-BE32-1C1DB8B32E00}" dt="2022-11-27T12:42:03.350" v="25" actId="47"/>
        <pc:sldMkLst>
          <pc:docMk/>
          <pc:sldMk cId="1926581369" sldId="1540"/>
        </pc:sldMkLst>
      </pc:sldChg>
      <pc:sldChg chg="del">
        <pc:chgData name="Izaki, Fumiaki (Fumiaki.Izaki@yokogawa.com)" userId="bc875e88-d07c-472c-8ef4-4be80e510a87" providerId="ADAL" clId="{D768E991-0AD7-4606-BE32-1C1DB8B32E00}" dt="2022-11-27T12:42:03.350" v="25" actId="47"/>
        <pc:sldMkLst>
          <pc:docMk/>
          <pc:sldMk cId="2564650067" sldId="1541"/>
        </pc:sldMkLst>
      </pc:sldChg>
      <pc:sldChg chg="del">
        <pc:chgData name="Izaki, Fumiaki (Fumiaki.Izaki@yokogawa.com)" userId="bc875e88-d07c-472c-8ef4-4be80e510a87" providerId="ADAL" clId="{D768E991-0AD7-4606-BE32-1C1DB8B32E00}" dt="2022-11-27T12:42:03.350" v="25" actId="47"/>
        <pc:sldMkLst>
          <pc:docMk/>
          <pc:sldMk cId="1014986100" sldId="1542"/>
        </pc:sldMkLst>
      </pc:sldChg>
      <pc:sldChg chg="del">
        <pc:chgData name="Izaki, Fumiaki (Fumiaki.Izaki@yokogawa.com)" userId="bc875e88-d07c-472c-8ef4-4be80e510a87" providerId="ADAL" clId="{D768E991-0AD7-4606-BE32-1C1DB8B32E00}" dt="2022-11-27T12:42:03.350" v="25" actId="47"/>
        <pc:sldMkLst>
          <pc:docMk/>
          <pc:sldMk cId="1514217085" sldId="1543"/>
        </pc:sldMkLst>
      </pc:sldChg>
      <pc:sldChg chg="del">
        <pc:chgData name="Izaki, Fumiaki (Fumiaki.Izaki@yokogawa.com)" userId="bc875e88-d07c-472c-8ef4-4be80e510a87" providerId="ADAL" clId="{D768E991-0AD7-4606-BE32-1C1DB8B32E00}" dt="2022-11-27T12:59:38.003" v="27" actId="47"/>
        <pc:sldMkLst>
          <pc:docMk/>
          <pc:sldMk cId="1823104948" sldId="1551"/>
        </pc:sldMkLst>
      </pc:sldChg>
      <pc:sldChg chg="del">
        <pc:chgData name="Izaki, Fumiaki (Fumiaki.Izaki@yokogawa.com)" userId="bc875e88-d07c-472c-8ef4-4be80e510a87" providerId="ADAL" clId="{D768E991-0AD7-4606-BE32-1C1DB8B32E00}" dt="2022-11-27T12:59:38.003" v="27" actId="47"/>
        <pc:sldMkLst>
          <pc:docMk/>
          <pc:sldMk cId="3120141393" sldId="1553"/>
        </pc:sldMkLst>
      </pc:sldChg>
      <pc:sldChg chg="addSp delSp modSp mod">
        <pc:chgData name="Izaki, Fumiaki (Fumiaki.Izaki@yokogawa.com)" userId="bc875e88-d07c-472c-8ef4-4be80e510a87" providerId="ADAL" clId="{D768E991-0AD7-4606-BE32-1C1DB8B32E00}" dt="2022-11-27T13:47:46.027" v="1806" actId="20577"/>
        <pc:sldMkLst>
          <pc:docMk/>
          <pc:sldMk cId="1671543431" sldId="3351"/>
        </pc:sldMkLst>
        <pc:spChg chg="mod">
          <ac:chgData name="Izaki, Fumiaki (Fumiaki.Izaki@yokogawa.com)" userId="bc875e88-d07c-472c-8ef4-4be80e510a87" providerId="ADAL" clId="{D768E991-0AD7-4606-BE32-1C1DB8B32E00}" dt="2022-11-27T13:36:23.590" v="1392" actId="20577"/>
          <ac:spMkLst>
            <pc:docMk/>
            <pc:sldMk cId="1671543431" sldId="3351"/>
            <ac:spMk id="2" creationId="{D9949A1B-4EC9-46F0-B82B-FA915887559B}"/>
          </ac:spMkLst>
        </pc:spChg>
        <pc:spChg chg="mod">
          <ac:chgData name="Izaki, Fumiaki (Fumiaki.Izaki@yokogawa.com)" userId="bc875e88-d07c-472c-8ef4-4be80e510a87" providerId="ADAL" clId="{D768E991-0AD7-4606-BE32-1C1DB8B32E00}" dt="2022-11-27T13:26:21.235" v="740" actId="113"/>
          <ac:spMkLst>
            <pc:docMk/>
            <pc:sldMk cId="1671543431" sldId="3351"/>
            <ac:spMk id="4" creationId="{FFB2DFEE-2A50-49C6-BF12-227313650257}"/>
          </ac:spMkLst>
        </pc:spChg>
        <pc:spChg chg="mod">
          <ac:chgData name="Izaki, Fumiaki (Fumiaki.Izaki@yokogawa.com)" userId="bc875e88-d07c-472c-8ef4-4be80e510a87" providerId="ADAL" clId="{D768E991-0AD7-4606-BE32-1C1DB8B32E00}" dt="2022-11-27T13:26:25.500" v="741" actId="113"/>
          <ac:spMkLst>
            <pc:docMk/>
            <pc:sldMk cId="1671543431" sldId="3351"/>
            <ac:spMk id="16" creationId="{0EB4DFFA-169B-4BBE-94C0-315D2A067316}"/>
          </ac:spMkLst>
        </pc:spChg>
        <pc:spChg chg="add mod">
          <ac:chgData name="Izaki, Fumiaki (Fumiaki.Izaki@yokogawa.com)" userId="bc875e88-d07c-472c-8ef4-4be80e510a87" providerId="ADAL" clId="{D768E991-0AD7-4606-BE32-1C1DB8B32E00}" dt="2022-11-27T13:26:43.728" v="756" actId="1036"/>
          <ac:spMkLst>
            <pc:docMk/>
            <pc:sldMk cId="1671543431" sldId="3351"/>
            <ac:spMk id="17" creationId="{5E7ED576-DB88-4519-B42C-FF90A8E47689}"/>
          </ac:spMkLst>
        </pc:spChg>
        <pc:spChg chg="add del mod">
          <ac:chgData name="Izaki, Fumiaki (Fumiaki.Izaki@yokogawa.com)" userId="bc875e88-d07c-472c-8ef4-4be80e510a87" providerId="ADAL" clId="{D768E991-0AD7-4606-BE32-1C1DB8B32E00}" dt="2022-11-27T13:25:57.874" v="733" actId="478"/>
          <ac:spMkLst>
            <pc:docMk/>
            <pc:sldMk cId="1671543431" sldId="3351"/>
            <ac:spMk id="18" creationId="{FC43498A-C79B-4B1A-953E-751D93644D12}"/>
          </ac:spMkLst>
        </pc:spChg>
        <pc:spChg chg="add del mod">
          <ac:chgData name="Izaki, Fumiaki (Fumiaki.Izaki@yokogawa.com)" userId="bc875e88-d07c-472c-8ef4-4be80e510a87" providerId="ADAL" clId="{D768E991-0AD7-4606-BE32-1C1DB8B32E00}" dt="2022-11-27T13:26:00.318" v="734" actId="478"/>
          <ac:spMkLst>
            <pc:docMk/>
            <pc:sldMk cId="1671543431" sldId="3351"/>
            <ac:spMk id="19" creationId="{8973288C-DC99-4B69-96E1-9C288E669DB7}"/>
          </ac:spMkLst>
        </pc:spChg>
        <pc:spChg chg="add del mod">
          <ac:chgData name="Izaki, Fumiaki (Fumiaki.Izaki@yokogawa.com)" userId="bc875e88-d07c-472c-8ef4-4be80e510a87" providerId="ADAL" clId="{D768E991-0AD7-4606-BE32-1C1DB8B32E00}" dt="2022-11-27T13:26:03.191" v="735" actId="478"/>
          <ac:spMkLst>
            <pc:docMk/>
            <pc:sldMk cId="1671543431" sldId="3351"/>
            <ac:spMk id="20" creationId="{88B1D14A-D5FD-4000-921C-AE5000C7E05C}"/>
          </ac:spMkLst>
        </pc:spChg>
        <pc:spChg chg="add mod">
          <ac:chgData name="Izaki, Fumiaki (Fumiaki.Izaki@yokogawa.com)" userId="bc875e88-d07c-472c-8ef4-4be80e510a87" providerId="ADAL" clId="{D768E991-0AD7-4606-BE32-1C1DB8B32E00}" dt="2022-11-27T13:26:55.114" v="795" actId="1038"/>
          <ac:spMkLst>
            <pc:docMk/>
            <pc:sldMk cId="1671543431" sldId="3351"/>
            <ac:spMk id="21" creationId="{EE844C28-097E-4AA3-9877-01509657D8B8}"/>
          </ac:spMkLst>
        </pc:spChg>
        <pc:spChg chg="add del mod">
          <ac:chgData name="Izaki, Fumiaki (Fumiaki.Izaki@yokogawa.com)" userId="bc875e88-d07c-472c-8ef4-4be80e510a87" providerId="ADAL" clId="{D768E991-0AD7-4606-BE32-1C1DB8B32E00}" dt="2022-11-27T13:27:52.290" v="798" actId="478"/>
          <ac:spMkLst>
            <pc:docMk/>
            <pc:sldMk cId="1671543431" sldId="3351"/>
            <ac:spMk id="22" creationId="{7B1E1EB8-3BE0-4055-A601-ED150EC86504}"/>
          </ac:spMkLst>
        </pc:spChg>
        <pc:spChg chg="mod">
          <ac:chgData name="Izaki, Fumiaki (Fumiaki.Izaki@yokogawa.com)" userId="bc875e88-d07c-472c-8ef4-4be80e510a87" providerId="ADAL" clId="{D768E991-0AD7-4606-BE32-1C1DB8B32E00}" dt="2022-11-27T13:36:36.679" v="1394" actId="207"/>
          <ac:spMkLst>
            <pc:docMk/>
            <pc:sldMk cId="1671543431" sldId="3351"/>
            <ac:spMk id="34" creationId="{77C6E15D-5AF8-4B58-9040-E0889CFDEE19}"/>
          </ac:spMkLst>
        </pc:spChg>
        <pc:spChg chg="mod">
          <ac:chgData name="Izaki, Fumiaki (Fumiaki.Izaki@yokogawa.com)" userId="bc875e88-d07c-472c-8ef4-4be80e510a87" providerId="ADAL" clId="{D768E991-0AD7-4606-BE32-1C1DB8B32E00}" dt="2022-11-27T13:36:41.810" v="1395" actId="207"/>
          <ac:spMkLst>
            <pc:docMk/>
            <pc:sldMk cId="1671543431" sldId="3351"/>
            <ac:spMk id="35" creationId="{D1A9255F-2813-4A15-8FEB-56CD73EB0885}"/>
          </ac:spMkLst>
        </pc:spChg>
        <pc:graphicFrameChg chg="mod modGraphic">
          <ac:chgData name="Izaki, Fumiaki (Fumiaki.Izaki@yokogawa.com)" userId="bc875e88-d07c-472c-8ef4-4be80e510a87" providerId="ADAL" clId="{D768E991-0AD7-4606-BE32-1C1DB8B32E00}" dt="2022-11-27T13:47:46.027" v="1806"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D768E991-0AD7-4606-BE32-1C1DB8B32E00}" dt="2022-11-27T13:32:48.034" v="1207"/>
          <ac:graphicFrameMkLst>
            <pc:docMk/>
            <pc:sldMk cId="1671543431" sldId="3351"/>
            <ac:graphicFrameMk id="27" creationId="{5C78AD6D-389F-4774-A346-A39D0E299A93}"/>
          </ac:graphicFrameMkLst>
        </pc:graphicFrameChg>
      </pc:sldChg>
      <pc:sldChg chg="modSp mod">
        <pc:chgData name="Izaki, Fumiaki (Fumiaki.Izaki@yokogawa.com)" userId="bc875e88-d07c-472c-8ef4-4be80e510a87" providerId="ADAL" clId="{D768E991-0AD7-4606-BE32-1C1DB8B32E00}" dt="2022-11-27T12:59:12.899" v="26" actId="1076"/>
        <pc:sldMkLst>
          <pc:docMk/>
          <pc:sldMk cId="387889080" sldId="3912"/>
        </pc:sldMkLst>
        <pc:cxnChg chg="mod">
          <ac:chgData name="Izaki, Fumiaki (Fumiaki.Izaki@yokogawa.com)" userId="bc875e88-d07c-472c-8ef4-4be80e510a87" providerId="ADAL" clId="{D768E991-0AD7-4606-BE32-1C1DB8B32E00}" dt="2022-11-27T12:59:12.899" v="26" actId="1076"/>
          <ac:cxnSpMkLst>
            <pc:docMk/>
            <pc:sldMk cId="387889080" sldId="3912"/>
            <ac:cxnSpMk id="7" creationId="{877D9682-AAA5-4DF9-BFE1-ED908004A21B}"/>
          </ac:cxnSpMkLst>
        </pc:cxnChg>
      </pc:sldChg>
      <pc:sldChg chg="new del">
        <pc:chgData name="Izaki, Fumiaki (Fumiaki.Izaki@yokogawa.com)" userId="bc875e88-d07c-472c-8ef4-4be80e510a87" providerId="ADAL" clId="{D768E991-0AD7-4606-BE32-1C1DB8B32E00}" dt="2022-11-27T13:51:31.786" v="1808" actId="47"/>
        <pc:sldMkLst>
          <pc:docMk/>
          <pc:sldMk cId="2876650062" sldId="3913"/>
        </pc:sldMkLst>
      </pc:sldChg>
      <pc:sldChg chg="del">
        <pc:chgData name="Izaki, Fumiaki (Fumiaki.Izaki@yokogawa.com)" userId="bc875e88-d07c-472c-8ef4-4be80e510a87" providerId="ADAL" clId="{D768E991-0AD7-4606-BE32-1C1DB8B32E00}" dt="2022-11-27T13:56:26.068" v="1880" actId="47"/>
        <pc:sldMkLst>
          <pc:docMk/>
          <pc:sldMk cId="2505417513" sldId="3933"/>
        </pc:sldMkLst>
      </pc:sldChg>
      <pc:sldChg chg="modSp mod ord">
        <pc:chgData name="Izaki, Fumiaki (Fumiaki.Izaki@yokogawa.com)" userId="bc875e88-d07c-472c-8ef4-4be80e510a87" providerId="ADAL" clId="{D768E991-0AD7-4606-BE32-1C1DB8B32E00}" dt="2022-11-28T00:23:46.653" v="3420"/>
        <pc:sldMkLst>
          <pc:docMk/>
          <pc:sldMk cId="393906318" sldId="3937"/>
        </pc:sldMkLst>
        <pc:spChg chg="mod">
          <ac:chgData name="Izaki, Fumiaki (Fumiaki.Izaki@yokogawa.com)" userId="bc875e88-d07c-472c-8ef4-4be80e510a87" providerId="ADAL" clId="{D768E991-0AD7-4606-BE32-1C1DB8B32E00}" dt="2022-11-28T00:23:38.083" v="3418" actId="20577"/>
          <ac:spMkLst>
            <pc:docMk/>
            <pc:sldMk cId="393906318" sldId="3937"/>
            <ac:spMk id="4" creationId="{EDAEC0AB-DF2D-4CF0-80EB-EB6638C14812}"/>
          </ac:spMkLst>
        </pc:spChg>
        <pc:spChg chg="mod">
          <ac:chgData name="Izaki, Fumiaki (Fumiaki.Izaki@yokogawa.com)" userId="bc875e88-d07c-472c-8ef4-4be80e510a87" providerId="ADAL" clId="{D768E991-0AD7-4606-BE32-1C1DB8B32E00}" dt="2022-11-27T13:55:44.095" v="1879" actId="1038"/>
          <ac:spMkLst>
            <pc:docMk/>
            <pc:sldMk cId="393906318" sldId="3937"/>
            <ac:spMk id="52" creationId="{ED437824-34EE-4A0F-AA77-B934B08240C7}"/>
          </ac:spMkLst>
        </pc:spChg>
        <pc:spChg chg="mod">
          <ac:chgData name="Izaki, Fumiaki (Fumiaki.Izaki@yokogawa.com)" userId="bc875e88-d07c-472c-8ef4-4be80e510a87" providerId="ADAL" clId="{D768E991-0AD7-4606-BE32-1C1DB8B32E00}" dt="2022-11-27T13:59:02.459" v="1943" actId="20577"/>
          <ac:spMkLst>
            <pc:docMk/>
            <pc:sldMk cId="393906318" sldId="3937"/>
            <ac:spMk id="54" creationId="{209DF494-CE07-4D7C-BD9F-DD45647C3FAB}"/>
          </ac:spMkLst>
        </pc:spChg>
      </pc:sldChg>
      <pc:sldChg chg="addSp delSp modSp new mod modClrScheme chgLayout">
        <pc:chgData name="Izaki, Fumiaki (Fumiaki.Izaki@yokogawa.com)" userId="bc875e88-d07c-472c-8ef4-4be80e510a87" providerId="ADAL" clId="{D768E991-0AD7-4606-BE32-1C1DB8B32E00}" dt="2022-11-28T00:30:54.712" v="3425" actId="404"/>
        <pc:sldMkLst>
          <pc:docMk/>
          <pc:sldMk cId="688151214" sldId="3938"/>
        </pc:sldMkLst>
        <pc:spChg chg="del mod ord">
          <ac:chgData name="Izaki, Fumiaki (Fumiaki.Izaki@yokogawa.com)" userId="bc875e88-d07c-472c-8ef4-4be80e510a87" providerId="ADAL" clId="{D768E991-0AD7-4606-BE32-1C1DB8B32E00}" dt="2022-11-28T00:23:28.025" v="3409" actId="700"/>
          <ac:spMkLst>
            <pc:docMk/>
            <pc:sldMk cId="688151214" sldId="3938"/>
            <ac:spMk id="2" creationId="{746A03FA-E245-4744-8741-420E28B2A9A8}"/>
          </ac:spMkLst>
        </pc:spChg>
        <pc:spChg chg="mod ord">
          <ac:chgData name="Izaki, Fumiaki (Fumiaki.Izaki@yokogawa.com)" userId="bc875e88-d07c-472c-8ef4-4be80e510a87" providerId="ADAL" clId="{D768E991-0AD7-4606-BE32-1C1DB8B32E00}" dt="2022-11-28T00:23:28.025" v="3409" actId="700"/>
          <ac:spMkLst>
            <pc:docMk/>
            <pc:sldMk cId="688151214" sldId="3938"/>
            <ac:spMk id="3" creationId="{200F7422-D8BD-4401-ACDB-CEF2836216E9}"/>
          </ac:spMkLst>
        </pc:spChg>
        <pc:spChg chg="add mod ord">
          <ac:chgData name="Izaki, Fumiaki (Fumiaki.Izaki@yokogawa.com)" userId="bc875e88-d07c-472c-8ef4-4be80e510a87" providerId="ADAL" clId="{D768E991-0AD7-4606-BE32-1C1DB8B32E00}" dt="2022-11-28T00:30:54.712" v="3425" actId="404"/>
          <ac:spMkLst>
            <pc:docMk/>
            <pc:sldMk cId="688151214" sldId="3938"/>
            <ac:spMk id="4" creationId="{A32043F0-ADA7-4B4C-AF0F-95D5F75BFB6E}"/>
          </ac:spMkLst>
        </pc:spChg>
      </pc:sldChg>
    </pc:docChg>
  </pc:docChgLst>
  <pc:docChgLst>
    <pc:chgData name="Izaki, Fumiaki (Fumiaki.Izaki@yokogawa.com)" userId="bc875e88-d07c-472c-8ef4-4be80e510a87" providerId="ADAL" clId="{5814206D-6432-4A44-97BA-670B87E76D9E}"/>
    <pc:docChg chg="modSld">
      <pc:chgData name="Izaki, Fumiaki (Fumiaki.Izaki@yokogawa.com)" userId="bc875e88-d07c-472c-8ef4-4be80e510a87" providerId="ADAL" clId="{5814206D-6432-4A44-97BA-670B87E76D9E}" dt="2022-08-23T12:50:52.250" v="3" actId="20577"/>
      <pc:docMkLst>
        <pc:docMk/>
      </pc:docMkLst>
      <pc:sldChg chg="modSp mod">
        <pc:chgData name="Izaki, Fumiaki (Fumiaki.Izaki@yokogawa.com)" userId="bc875e88-d07c-472c-8ef4-4be80e510a87" providerId="ADAL" clId="{5814206D-6432-4A44-97BA-670B87E76D9E}" dt="2022-08-23T12:50:52.250" v="3" actId="20577"/>
        <pc:sldMkLst>
          <pc:docMk/>
          <pc:sldMk cId="4250072153" sldId="258"/>
        </pc:sldMkLst>
        <pc:spChg chg="mod">
          <ac:chgData name="Izaki, Fumiaki (Fumiaki.Izaki@yokogawa.com)" userId="bc875e88-d07c-472c-8ef4-4be80e510a87" providerId="ADAL" clId="{5814206D-6432-4A44-97BA-670B87E76D9E}" dt="2022-08-23T12:50:52.250" v="3" actId="20577"/>
          <ac:spMkLst>
            <pc:docMk/>
            <pc:sldMk cId="4250072153" sldId="258"/>
            <ac:spMk id="5" creationId="{B51BC0EB-0719-4841-A8A1-3C87C64AB2A3}"/>
          </ac:spMkLst>
        </pc:spChg>
      </pc:sldChg>
    </pc:docChg>
  </pc:docChgLst>
  <pc:docChgLst>
    <pc:chgData name="Izaki, Fumiaki (Fumiaki.Izaki@yokogawa.com)" userId="bc875e88-d07c-472c-8ef4-4be80e510a87" providerId="ADAL" clId="{8910B659-7737-4EDA-A31A-88AC797F4557}"/>
    <pc:docChg chg="undo custSel delSld modSld modSection">
      <pc:chgData name="Izaki, Fumiaki (Fumiaki.Izaki@yokogawa.com)" userId="bc875e88-d07c-472c-8ef4-4be80e510a87" providerId="ADAL" clId="{8910B659-7737-4EDA-A31A-88AC797F4557}" dt="2022-09-25T14:07:33.876" v="2104" actId="1038"/>
      <pc:docMkLst>
        <pc:docMk/>
      </pc:docMkLst>
      <pc:sldChg chg="del">
        <pc:chgData name="Izaki, Fumiaki (Fumiaki.Izaki@yokogawa.com)" userId="bc875e88-d07c-472c-8ef4-4be80e510a87" providerId="ADAL" clId="{8910B659-7737-4EDA-A31A-88AC797F4557}" dt="2022-09-25T12:38:18.928" v="2" actId="47"/>
        <pc:sldMkLst>
          <pc:docMk/>
          <pc:sldMk cId="136811311" sldId="256"/>
        </pc:sldMkLst>
      </pc:sldChg>
      <pc:sldChg chg="modSp mod">
        <pc:chgData name="Izaki, Fumiaki (Fumiaki.Izaki@yokogawa.com)" userId="bc875e88-d07c-472c-8ef4-4be80e510a87" providerId="ADAL" clId="{8910B659-7737-4EDA-A31A-88AC797F4557}" dt="2022-09-25T12:49:59.713" v="21" actId="20577"/>
        <pc:sldMkLst>
          <pc:docMk/>
          <pc:sldMk cId="581480645" sldId="257"/>
        </pc:sldMkLst>
        <pc:spChg chg="mod">
          <ac:chgData name="Izaki, Fumiaki (Fumiaki.Izaki@yokogawa.com)" userId="bc875e88-d07c-472c-8ef4-4be80e510a87" providerId="ADAL" clId="{8910B659-7737-4EDA-A31A-88AC797F4557}" dt="2022-09-25T12:49:50.582" v="4" actId="20577"/>
          <ac:spMkLst>
            <pc:docMk/>
            <pc:sldMk cId="581480645" sldId="257"/>
            <ac:spMk id="2" creationId="{E32585D2-A100-49A4-8BD6-71C2FF205380}"/>
          </ac:spMkLst>
        </pc:spChg>
        <pc:spChg chg="mod">
          <ac:chgData name="Izaki, Fumiaki (Fumiaki.Izaki@yokogawa.com)" userId="bc875e88-d07c-472c-8ef4-4be80e510a87" providerId="ADAL" clId="{8910B659-7737-4EDA-A31A-88AC797F4557}" dt="2022-09-25T12:49:59.713" v="21" actId="20577"/>
          <ac:spMkLst>
            <pc:docMk/>
            <pc:sldMk cId="581480645" sldId="257"/>
            <ac:spMk id="5" creationId="{528A07FD-4A01-42BF-B0D6-370779F7CC7F}"/>
          </ac:spMkLst>
        </pc:spChg>
      </pc:sldChg>
      <pc:sldChg chg="addSp delSp modSp mod">
        <pc:chgData name="Izaki, Fumiaki (Fumiaki.Izaki@yokogawa.com)" userId="bc875e88-d07c-472c-8ef4-4be80e510a87" providerId="ADAL" clId="{8910B659-7737-4EDA-A31A-88AC797F4557}" dt="2022-09-25T14:06:55.618" v="2102" actId="20577"/>
        <pc:sldMkLst>
          <pc:docMk/>
          <pc:sldMk cId="4250072153" sldId="258"/>
        </pc:sldMkLst>
        <pc:spChg chg="add del mod">
          <ac:chgData name="Izaki, Fumiaki (Fumiaki.Izaki@yokogawa.com)" userId="bc875e88-d07c-472c-8ef4-4be80e510a87" providerId="ADAL" clId="{8910B659-7737-4EDA-A31A-88AC797F4557}" dt="2022-09-25T14:00:50.296" v="1824" actId="1076"/>
          <ac:spMkLst>
            <pc:docMk/>
            <pc:sldMk cId="4250072153" sldId="258"/>
            <ac:spMk id="2" creationId="{47AA45AE-668B-423B-AC97-A10463D17F08}"/>
          </ac:spMkLst>
        </pc:spChg>
        <pc:spChg chg="mod">
          <ac:chgData name="Izaki, Fumiaki (Fumiaki.Izaki@yokogawa.com)" userId="bc875e88-d07c-472c-8ef4-4be80e510a87" providerId="ADAL" clId="{8910B659-7737-4EDA-A31A-88AC797F4557}" dt="2022-09-25T12:51:54.477" v="61" actId="20577"/>
          <ac:spMkLst>
            <pc:docMk/>
            <pc:sldMk cId="4250072153" sldId="258"/>
            <ac:spMk id="5" creationId="{B51BC0EB-0719-4841-A8A1-3C87C64AB2A3}"/>
          </ac:spMkLst>
        </pc:spChg>
        <pc:spChg chg="mod">
          <ac:chgData name="Izaki, Fumiaki (Fumiaki.Izaki@yokogawa.com)" userId="bc875e88-d07c-472c-8ef4-4be80e510a87" providerId="ADAL" clId="{8910B659-7737-4EDA-A31A-88AC797F4557}" dt="2022-09-25T14:06:55.618" v="2102" actId="20577"/>
          <ac:spMkLst>
            <pc:docMk/>
            <pc:sldMk cId="4250072153" sldId="258"/>
            <ac:spMk id="7" creationId="{30D573C7-3195-41C8-8416-FCF3699C7A73}"/>
          </ac:spMkLst>
        </pc:spChg>
      </pc:sldChg>
      <pc:sldChg chg="del">
        <pc:chgData name="Izaki, Fumiaki (Fumiaki.Izaki@yokogawa.com)" userId="bc875e88-d07c-472c-8ef4-4be80e510a87" providerId="ADAL" clId="{8910B659-7737-4EDA-A31A-88AC797F4557}" dt="2022-09-25T12:38:18.928" v="2" actId="47"/>
        <pc:sldMkLst>
          <pc:docMk/>
          <pc:sldMk cId="1615834141" sldId="259"/>
        </pc:sldMkLst>
      </pc:sldChg>
      <pc:sldChg chg="del">
        <pc:chgData name="Izaki, Fumiaki (Fumiaki.Izaki@yokogawa.com)" userId="bc875e88-d07c-472c-8ef4-4be80e510a87" providerId="ADAL" clId="{8910B659-7737-4EDA-A31A-88AC797F4557}" dt="2022-09-25T12:38:18.928" v="2" actId="47"/>
        <pc:sldMkLst>
          <pc:docMk/>
          <pc:sldMk cId="3097089752" sldId="260"/>
        </pc:sldMkLst>
      </pc:sldChg>
      <pc:sldChg chg="del">
        <pc:chgData name="Izaki, Fumiaki (Fumiaki.Izaki@yokogawa.com)" userId="bc875e88-d07c-472c-8ef4-4be80e510a87" providerId="ADAL" clId="{8910B659-7737-4EDA-A31A-88AC797F4557}" dt="2022-09-25T12:38:18.928" v="2" actId="47"/>
        <pc:sldMkLst>
          <pc:docMk/>
          <pc:sldMk cId="3392266425" sldId="261"/>
        </pc:sldMkLst>
      </pc:sldChg>
      <pc:sldChg chg="del">
        <pc:chgData name="Izaki, Fumiaki (Fumiaki.Izaki@yokogawa.com)" userId="bc875e88-d07c-472c-8ef4-4be80e510a87" providerId="ADAL" clId="{8910B659-7737-4EDA-A31A-88AC797F4557}" dt="2022-09-25T12:38:14.825" v="1" actId="47"/>
        <pc:sldMkLst>
          <pc:docMk/>
          <pc:sldMk cId="2538294317" sldId="292"/>
        </pc:sldMkLst>
      </pc:sldChg>
      <pc:sldChg chg="del">
        <pc:chgData name="Izaki, Fumiaki (Fumiaki.Izaki@yokogawa.com)" userId="bc875e88-d07c-472c-8ef4-4be80e510a87" providerId="ADAL" clId="{8910B659-7737-4EDA-A31A-88AC797F4557}" dt="2022-09-25T12:38:14.825" v="1" actId="47"/>
        <pc:sldMkLst>
          <pc:docMk/>
          <pc:sldMk cId="2653484439" sldId="1221"/>
        </pc:sldMkLst>
      </pc:sldChg>
      <pc:sldChg chg="del">
        <pc:chgData name="Izaki, Fumiaki (Fumiaki.Izaki@yokogawa.com)" userId="bc875e88-d07c-472c-8ef4-4be80e510a87" providerId="ADAL" clId="{8910B659-7737-4EDA-A31A-88AC797F4557}" dt="2022-09-25T12:38:14.825" v="1" actId="47"/>
        <pc:sldMkLst>
          <pc:docMk/>
          <pc:sldMk cId="1192469499" sldId="1228"/>
        </pc:sldMkLst>
      </pc:sldChg>
      <pc:sldChg chg="del">
        <pc:chgData name="Izaki, Fumiaki (Fumiaki.Izaki@yokogawa.com)" userId="bc875e88-d07c-472c-8ef4-4be80e510a87" providerId="ADAL" clId="{8910B659-7737-4EDA-A31A-88AC797F4557}" dt="2022-09-25T12:38:14.825" v="1" actId="47"/>
        <pc:sldMkLst>
          <pc:docMk/>
          <pc:sldMk cId="3140181707" sldId="1233"/>
        </pc:sldMkLst>
      </pc:sldChg>
      <pc:sldChg chg="del">
        <pc:chgData name="Izaki, Fumiaki (Fumiaki.Izaki@yokogawa.com)" userId="bc875e88-d07c-472c-8ef4-4be80e510a87" providerId="ADAL" clId="{8910B659-7737-4EDA-A31A-88AC797F4557}" dt="2022-09-25T12:38:11.484" v="0" actId="47"/>
        <pc:sldMkLst>
          <pc:docMk/>
          <pc:sldMk cId="1967685088" sldId="1314"/>
        </pc:sldMkLst>
      </pc:sldChg>
      <pc:sldChg chg="del">
        <pc:chgData name="Izaki, Fumiaki (Fumiaki.Izaki@yokogawa.com)" userId="bc875e88-d07c-472c-8ef4-4be80e510a87" providerId="ADAL" clId="{8910B659-7737-4EDA-A31A-88AC797F4557}" dt="2022-09-25T12:38:11.484" v="0" actId="47"/>
        <pc:sldMkLst>
          <pc:docMk/>
          <pc:sldMk cId="2390802018" sldId="1315"/>
        </pc:sldMkLst>
      </pc:sldChg>
      <pc:sldChg chg="del">
        <pc:chgData name="Izaki, Fumiaki (Fumiaki.Izaki@yokogawa.com)" userId="bc875e88-d07c-472c-8ef4-4be80e510a87" providerId="ADAL" clId="{8910B659-7737-4EDA-A31A-88AC797F4557}" dt="2022-09-25T12:38:11.484" v="0" actId="47"/>
        <pc:sldMkLst>
          <pc:docMk/>
          <pc:sldMk cId="2738694127" sldId="1320"/>
        </pc:sldMkLst>
      </pc:sldChg>
      <pc:sldChg chg="del">
        <pc:chgData name="Izaki, Fumiaki (Fumiaki.Izaki@yokogawa.com)" userId="bc875e88-d07c-472c-8ef4-4be80e510a87" providerId="ADAL" clId="{8910B659-7737-4EDA-A31A-88AC797F4557}" dt="2022-09-25T12:38:11.484" v="0" actId="47"/>
        <pc:sldMkLst>
          <pc:docMk/>
          <pc:sldMk cId="1582420261" sldId="1323"/>
        </pc:sldMkLst>
      </pc:sldChg>
      <pc:sldChg chg="del">
        <pc:chgData name="Izaki, Fumiaki (Fumiaki.Izaki@yokogawa.com)" userId="bc875e88-d07c-472c-8ef4-4be80e510a87" providerId="ADAL" clId="{8910B659-7737-4EDA-A31A-88AC797F4557}" dt="2022-09-25T12:38:11.484" v="0" actId="47"/>
        <pc:sldMkLst>
          <pc:docMk/>
          <pc:sldMk cId="2216125580" sldId="1445"/>
        </pc:sldMkLst>
      </pc:sldChg>
      <pc:sldChg chg="del">
        <pc:chgData name="Izaki, Fumiaki (Fumiaki.Izaki@yokogawa.com)" userId="bc875e88-d07c-472c-8ef4-4be80e510a87" providerId="ADAL" clId="{8910B659-7737-4EDA-A31A-88AC797F4557}" dt="2022-09-25T12:38:14.825" v="1" actId="47"/>
        <pc:sldMkLst>
          <pc:docMk/>
          <pc:sldMk cId="1196085625" sldId="1450"/>
        </pc:sldMkLst>
      </pc:sldChg>
      <pc:sldChg chg="del">
        <pc:chgData name="Izaki, Fumiaki (Fumiaki.Izaki@yokogawa.com)" userId="bc875e88-d07c-472c-8ef4-4be80e510a87" providerId="ADAL" clId="{8910B659-7737-4EDA-A31A-88AC797F4557}" dt="2022-09-25T12:38:18.928" v="2" actId="47"/>
        <pc:sldMkLst>
          <pc:docMk/>
          <pc:sldMk cId="1288620662" sldId="1451"/>
        </pc:sldMkLst>
      </pc:sldChg>
      <pc:sldChg chg="del">
        <pc:chgData name="Izaki, Fumiaki (Fumiaki.Izaki@yokogawa.com)" userId="bc875e88-d07c-472c-8ef4-4be80e510a87" providerId="ADAL" clId="{8910B659-7737-4EDA-A31A-88AC797F4557}" dt="2022-09-25T12:38:11.484" v="0" actId="47"/>
        <pc:sldMkLst>
          <pc:docMk/>
          <pc:sldMk cId="1476127086" sldId="1452"/>
        </pc:sldMkLst>
      </pc:sldChg>
      <pc:sldChg chg="del">
        <pc:chgData name="Izaki, Fumiaki (Fumiaki.Izaki@yokogawa.com)" userId="bc875e88-d07c-472c-8ef4-4be80e510a87" providerId="ADAL" clId="{8910B659-7737-4EDA-A31A-88AC797F4557}" dt="2022-09-25T12:38:11.484" v="0" actId="47"/>
        <pc:sldMkLst>
          <pc:docMk/>
          <pc:sldMk cId="3751091285" sldId="1453"/>
        </pc:sldMkLst>
      </pc:sldChg>
      <pc:sldChg chg="del">
        <pc:chgData name="Izaki, Fumiaki (Fumiaki.Izaki@yokogawa.com)" userId="bc875e88-d07c-472c-8ef4-4be80e510a87" providerId="ADAL" clId="{8910B659-7737-4EDA-A31A-88AC797F4557}" dt="2022-09-25T12:38:11.484" v="0" actId="47"/>
        <pc:sldMkLst>
          <pc:docMk/>
          <pc:sldMk cId="3250433901" sldId="1454"/>
        </pc:sldMkLst>
      </pc:sldChg>
      <pc:sldChg chg="addSp modSp mod">
        <pc:chgData name="Izaki, Fumiaki (Fumiaki.Izaki@yokogawa.com)" userId="bc875e88-d07c-472c-8ef4-4be80e510a87" providerId="ADAL" clId="{8910B659-7737-4EDA-A31A-88AC797F4557}" dt="2022-09-25T13:45:18.618" v="850" actId="20577"/>
        <pc:sldMkLst>
          <pc:docMk/>
          <pc:sldMk cId="1671543431" sldId="3351"/>
        </pc:sldMkLst>
        <pc:spChg chg="mod">
          <ac:chgData name="Izaki, Fumiaki (Fumiaki.Izaki@yokogawa.com)" userId="bc875e88-d07c-472c-8ef4-4be80e510a87" providerId="ADAL" clId="{8910B659-7737-4EDA-A31A-88AC797F4557}" dt="2022-09-25T12:50:05.629" v="23" actId="20577"/>
          <ac:spMkLst>
            <pc:docMk/>
            <pc:sldMk cId="1671543431" sldId="3351"/>
            <ac:spMk id="2" creationId="{D9949A1B-4EC9-46F0-B82B-FA915887559B}"/>
          </ac:spMkLst>
        </pc:spChg>
        <pc:graphicFrameChg chg="mod modGraphic">
          <ac:chgData name="Izaki, Fumiaki (Fumiaki.Izaki@yokogawa.com)" userId="bc875e88-d07c-472c-8ef4-4be80e510a87" providerId="ADAL" clId="{8910B659-7737-4EDA-A31A-88AC797F4557}" dt="2022-09-25T13:45:18.618" v="850" actId="20577"/>
          <ac:graphicFrameMkLst>
            <pc:docMk/>
            <pc:sldMk cId="1671543431" sldId="3351"/>
            <ac:graphicFrameMk id="15" creationId="{2BFA6FB4-E607-47A4-9BE5-89D5719034D1}"/>
          </ac:graphicFrameMkLst>
        </pc:graphicFrameChg>
        <pc:graphicFrameChg chg="add mod">
          <ac:chgData name="Izaki, Fumiaki (Fumiaki.Izaki@yokogawa.com)" userId="bc875e88-d07c-472c-8ef4-4be80e510a87" providerId="ADAL" clId="{8910B659-7737-4EDA-A31A-88AC797F4557}" dt="2022-09-25T13:45:06.696" v="844"/>
          <ac:graphicFrameMkLst>
            <pc:docMk/>
            <pc:sldMk cId="1671543431" sldId="3351"/>
            <ac:graphicFrameMk id="16" creationId="{3BD05C36-F2C1-4803-A057-97B269DE35E4}"/>
          </ac:graphicFrameMkLst>
        </pc:graphicFrameChg>
      </pc:sldChg>
      <pc:sldChg chg="modSp mod">
        <pc:chgData name="Izaki, Fumiaki (Fumiaki.Izaki@yokogawa.com)" userId="bc875e88-d07c-472c-8ef4-4be80e510a87" providerId="ADAL" clId="{8910B659-7737-4EDA-A31A-88AC797F4557}" dt="2022-09-25T14:07:33.876" v="2104" actId="1038"/>
        <pc:sldMkLst>
          <pc:docMk/>
          <pc:sldMk cId="387889080" sldId="3912"/>
        </pc:sldMkLst>
        <pc:spChg chg="mod">
          <ac:chgData name="Izaki, Fumiaki (Fumiaki.Izaki@yokogawa.com)" userId="bc875e88-d07c-472c-8ef4-4be80e510a87" providerId="ADAL" clId="{8910B659-7737-4EDA-A31A-88AC797F4557}" dt="2022-09-25T12:51:33.348" v="57" actId="1076"/>
          <ac:spMkLst>
            <pc:docMk/>
            <pc:sldMk cId="387889080" sldId="3912"/>
            <ac:spMk id="65" creationId="{52C3EEC4-018E-48F8-AAA0-362A0823B284}"/>
          </ac:spMkLst>
        </pc:spChg>
        <pc:spChg chg="mod">
          <ac:chgData name="Izaki, Fumiaki (Fumiaki.Izaki@yokogawa.com)" userId="bc875e88-d07c-472c-8ef4-4be80e510a87" providerId="ADAL" clId="{8910B659-7737-4EDA-A31A-88AC797F4557}" dt="2022-09-25T12:50:33.935" v="50" actId="1037"/>
          <ac:spMkLst>
            <pc:docMk/>
            <pc:sldMk cId="387889080" sldId="3912"/>
            <ac:spMk id="66" creationId="{8F4D717F-9250-42A3-B262-EEA19BBE3486}"/>
          </ac:spMkLst>
        </pc:spChg>
        <pc:cxnChg chg="mod">
          <ac:chgData name="Izaki, Fumiaki (Fumiaki.Izaki@yokogawa.com)" userId="bc875e88-d07c-472c-8ef4-4be80e510a87" providerId="ADAL" clId="{8910B659-7737-4EDA-A31A-88AC797F4557}" dt="2022-09-25T14:07:33.876" v="2104" actId="1038"/>
          <ac:cxnSpMkLst>
            <pc:docMk/>
            <pc:sldMk cId="387889080" sldId="3912"/>
            <ac:cxnSpMk id="7" creationId="{877D9682-AAA5-4DF9-BFE1-ED908004A2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highlight>
                <a:srgbClr val="FFFF00"/>
              </a:highlight>
            </a:endParaRP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3232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prstClr val="black"/>
                </a:solidFill>
                <a:latin typeface="Arial"/>
                <a:ea typeface="Meiryo UI"/>
              </a:rPr>
              <a:t>すべての</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結果は補足に掲載した。</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推定分子量より大きいサイズにバンドがある原因は</a:t>
            </a:r>
            <a:r>
              <a:rPr kumimoji="1" lang="en-US" altLang="ja-JP" sz="1200" dirty="0">
                <a:solidFill>
                  <a:prstClr val="black"/>
                </a:solidFill>
                <a:latin typeface="Arial"/>
                <a:ea typeface="Meiryo UI"/>
              </a:rPr>
              <a:t>O</a:t>
            </a:r>
            <a:r>
              <a:rPr kumimoji="1" lang="ja-JP" altLang="en-US" sz="1200" dirty="0">
                <a:solidFill>
                  <a:prstClr val="black"/>
                </a:solidFill>
                <a:latin typeface="Arial"/>
                <a:ea typeface="Meiryo UI"/>
              </a:rPr>
              <a:t>型糖鎖修飾を受けているためだと考えられる。</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396554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4</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SDS-PAGE</a:t>
            </a:r>
            <a:r>
              <a:rPr kumimoji="1" lang="ja-JP" altLang="en-US" dirty="0"/>
              <a:t>、発現誘導の条件は、</a:t>
            </a:r>
            <a:r>
              <a:rPr kumimoji="1" lang="en-US" altLang="ja-JP" dirty="0"/>
              <a:t>2</a:t>
            </a:r>
            <a:r>
              <a:rPr kumimoji="1" lang="ja-JP" altLang="en-US" dirty="0"/>
              <a:t>枚前のスライドを参照</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2602018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30</a:t>
            </a:fld>
            <a:endParaRPr kumimoji="1" lang="ja-JP" altLang="en-US"/>
          </a:p>
        </p:txBody>
      </p:sp>
    </p:spTree>
    <p:extLst>
      <p:ext uri="{BB962C8B-B14F-4D97-AF65-F5344CB8AC3E}">
        <p14:creationId xmlns:p14="http://schemas.microsoft.com/office/powerpoint/2010/main" val="171172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998009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ja-JP" altLang="en-US" dirty="0"/>
              <a:t>分</a:t>
            </a:r>
            <a:r>
              <a:rPr kumimoji="1" lang="en-US" altLang="ja-JP" dirty="0"/>
              <a:t>30</a:t>
            </a:r>
            <a:r>
              <a:rPr kumimoji="1" lang="ja-JP" altLang="en-US" dirty="0"/>
              <a:t>秒（</a:t>
            </a:r>
            <a:r>
              <a:rPr kumimoji="1" lang="en-US" altLang="ja-JP" dirty="0"/>
              <a:t>30</a:t>
            </a:r>
            <a:r>
              <a:rPr kumimoji="1" lang="ja-JP" altLang="en-US" dirty="0"/>
              <a:t>秒）</a:t>
            </a:r>
            <a:endParaRPr kumimoji="1" lang="en-US" altLang="ja-JP" dirty="0"/>
          </a:p>
          <a:p>
            <a:r>
              <a:rPr kumimoji="1" lang="en-US" altLang="ja-JP" dirty="0"/>
              <a:t>LR1</a:t>
            </a:r>
            <a:r>
              <a:rPr kumimoji="1" lang="ja-JP" altLang="en-US" dirty="0"/>
              <a:t>の時に想定した設計の方法論を書いたのが、ここにある図になります。</a:t>
            </a:r>
          </a:p>
          <a:p>
            <a:r>
              <a:rPr kumimoji="1" lang="ja-JP" altLang="en-US" dirty="0"/>
              <a:t>タンパク質の側鎖と呼ばれる部分構造の変更、足場と呼ばれるタンパク質の骨格を決める主鎖構造の設計、分子への結合機能や触媒機能を担保する部分構造の設計や足場構造への埋め込みなどです。</a:t>
            </a:r>
          </a:p>
          <a:p>
            <a:r>
              <a:rPr kumimoji="1" lang="ja-JP" altLang="en-US" dirty="0"/>
              <a:t>その中でも最も基本となる側鎖の改変から着手し、計算機での設計・評価と実験的評価による、設計プロトコルがどの程度機能するものなのかフィージビリティスタディとして取り組むことにしました。</a:t>
            </a:r>
          </a:p>
          <a:p>
            <a:r>
              <a:rPr kumimoji="1" lang="ja-JP" altLang="en-US" dirty="0"/>
              <a:t>具体的には天然のセルロース結合性タンパク質の立体構造情報をもとに、セルロース結合性という機能や骨格構造を大きく変えることなく側鎖構造を変更して、新たなセルロース結合性タンパク質を作り出せるか検証することに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37</a:t>
            </a:fld>
            <a:endParaRPr kumimoji="1" lang="ja-JP" altLang="en-US"/>
          </a:p>
        </p:txBody>
      </p:sp>
    </p:spTree>
    <p:extLst>
      <p:ext uri="{BB962C8B-B14F-4D97-AF65-F5344CB8AC3E}">
        <p14:creationId xmlns:p14="http://schemas.microsoft.com/office/powerpoint/2010/main" val="2117279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分</a:t>
            </a:r>
            <a:r>
              <a:rPr kumimoji="1" lang="en-US" altLang="ja-JP" dirty="0"/>
              <a:t>30</a:t>
            </a:r>
            <a:r>
              <a:rPr kumimoji="1" lang="ja-JP" altLang="en-US" dirty="0"/>
              <a:t>秒（</a:t>
            </a:r>
            <a:r>
              <a:rPr kumimoji="1" lang="en-US" altLang="ja-JP" dirty="0"/>
              <a:t>60</a:t>
            </a:r>
            <a:r>
              <a:rPr kumimoji="1" lang="ja-JP" altLang="en-US" dirty="0"/>
              <a:t>秒）</a:t>
            </a:r>
            <a:endParaRPr kumimoji="1" lang="en-US" altLang="ja-JP" dirty="0"/>
          </a:p>
          <a:p>
            <a:r>
              <a:rPr kumimoji="1" lang="ja-JP" altLang="en-US" dirty="0"/>
              <a:t>最後に、プロジェクトの進め方という観点からテーマの現状について見ていきます。</a:t>
            </a:r>
            <a:endParaRPr kumimoji="1" lang="en-US" altLang="ja-JP" dirty="0"/>
          </a:p>
          <a:p>
            <a:r>
              <a:rPr kumimoji="1" lang="ja-JP" altLang="en-US" dirty="0"/>
              <a:t>本テーマはバイオ系物質生産の鍵となるタンパク質設計技術に注目して活動してきましたが、その要素技術開発だけでは今後の展開が難しいと考えています。</a:t>
            </a:r>
            <a:endParaRPr kumimoji="1" lang="en-US" altLang="ja-JP" dirty="0"/>
          </a:p>
          <a:p>
            <a:r>
              <a:rPr kumimoji="1" lang="ja-JP" altLang="en-US" dirty="0"/>
              <a:t>バイオ系物質生産技術のバリューチェーンを考えたときに、タンパク質設計技術だけでは技術開発自体も難しく、その下流にある細胞設計や培養・発酵技術、更に生産した酵素をもとにした物質生産技術まで視野に入れた上で上手く活動していく必要があると考えています。将来的には設計技術を駆使して設計した分子に対して特許を取ることになると考えていますが、そのときにも、左の図で示す、狭義の設計技術領域ではなく、広義の技術領域での取り組みが不可欠だと考えています。</a:t>
            </a:r>
            <a:endParaRPr kumimoji="1" lang="en-US" altLang="ja-JP" dirty="0"/>
          </a:p>
          <a:p>
            <a:r>
              <a:rPr kumimoji="1" lang="ja-JP" altLang="en-US" dirty="0"/>
              <a:t>そのため、バイオ系物質生産技術のバリューチェーンを意識しつつ、酵素・物質生産技術の特許獲得を目指す研究開発ロードマップを書き、その上でテーマの中で要素技術の開発を行っていくことが必要だ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151277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4BF75D-FAA7-4C74-927E-D481AAC481B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091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TeCel7A-TrCBM1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TeCel7A</a:t>
            </a:r>
            <a:r>
              <a:rPr kumimoji="1" lang="ja-JP" altLang="en-US" dirty="0"/>
              <a:t>由来の触媒ドメインと</a:t>
            </a:r>
            <a:r>
              <a:rPr kumimoji="1" lang="en-US" altLang="ja-JP" dirty="0"/>
              <a:t>TrCel7A</a:t>
            </a:r>
            <a:r>
              <a:rPr kumimoji="1" lang="ja-JP" altLang="en-US" dirty="0"/>
              <a:t>由来の結合ドメインのキメラ。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Te</a:t>
            </a:r>
            <a:r>
              <a:rPr kumimoji="1" lang="en-US" altLang="ja-JP" dirty="0"/>
              <a:t>=</a:t>
            </a:r>
            <a:r>
              <a:rPr kumimoji="1" lang="en-US" altLang="ja-JP" dirty="0" err="1"/>
              <a:t>Talaromyces</a:t>
            </a:r>
            <a:r>
              <a:rPr kumimoji="1" lang="en-US" altLang="ja-JP" dirty="0"/>
              <a:t> </a:t>
            </a:r>
            <a:r>
              <a:rPr kumimoji="1" lang="en-US" altLang="ja-JP" dirty="0" err="1"/>
              <a:t>emersonii</a:t>
            </a:r>
            <a:r>
              <a:rPr kumimoji="1" lang="en-US" altLang="ja-JP" dirty="0"/>
              <a:t>,</a:t>
            </a:r>
            <a:r>
              <a:rPr kumimoji="1" lang="ja-JP" altLang="en-US" dirty="0"/>
              <a:t>糸状菌</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35057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6139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使用するセルロース分解酵素は、対象②</a:t>
            </a:r>
            <a:r>
              <a:rPr kumimoji="1" lang="en-US" altLang="ja-JP" dirty="0"/>
              <a:t>TeCel7A</a:t>
            </a:r>
            <a:r>
              <a:rPr kumimoji="1" lang="ja-JP" altLang="en-US" dirty="0"/>
              <a:t>（触媒ドメイン）</a:t>
            </a:r>
            <a:r>
              <a:rPr kumimoji="1" lang="en-US" altLang="ja-JP" dirty="0"/>
              <a:t>-TrCBM1</a:t>
            </a:r>
            <a:r>
              <a:rPr kumimoji="1" lang="ja-JP" altLang="en-US" dirty="0"/>
              <a:t>（結合ドメイン）、対象③</a:t>
            </a:r>
            <a:r>
              <a:rPr kumimoji="1" lang="en-US" altLang="ja-JP" dirty="0"/>
              <a:t>PcCel7D</a:t>
            </a:r>
            <a:r>
              <a:rPr kumimoji="1" lang="ja-JP" altLang="en-US" dirty="0"/>
              <a:t>、対象④</a:t>
            </a:r>
            <a:r>
              <a:rPr kumimoji="1" lang="en-US" altLang="ja-JP" dirty="0"/>
              <a:t>TeCel7A</a:t>
            </a:r>
            <a:r>
              <a:rPr kumimoji="1" lang="ja-JP" altLang="en-US" dirty="0"/>
              <a:t>である。それぞれのセルロース分解酵素で実験内容は異なる。なお、対象①</a:t>
            </a:r>
            <a:r>
              <a:rPr kumimoji="1" lang="en-US" altLang="ja-JP" dirty="0"/>
              <a:t>PcCel6A</a:t>
            </a:r>
            <a:r>
              <a:rPr kumimoji="1" lang="ja-JP" altLang="en-US" dirty="0"/>
              <a:t>は、</a:t>
            </a:r>
            <a:r>
              <a:rPr kumimoji="1" lang="en-US" altLang="ja-JP" dirty="0"/>
              <a:t>Cel7</a:t>
            </a:r>
            <a:r>
              <a:rPr kumimoji="1" lang="ja-JP" altLang="en-US" dirty="0"/>
              <a:t>（対象②③）の発現が確認できない場合の対象として選択していた。</a:t>
            </a:r>
            <a:r>
              <a:rPr kumimoji="1" lang="en-US" altLang="ja-JP" dirty="0"/>
              <a:t>2Q</a:t>
            </a:r>
            <a:r>
              <a:rPr kumimoji="1" lang="ja-JP" altLang="en-US" dirty="0"/>
              <a:t>の実験で</a:t>
            </a:r>
            <a:r>
              <a:rPr kumimoji="1" lang="en-US" altLang="ja-JP" dirty="0"/>
              <a:t>Cel7</a:t>
            </a:r>
            <a:r>
              <a:rPr kumimoji="1" lang="ja-JP" altLang="en-US" dirty="0"/>
              <a:t>の発現・活性を確認したため、対象①は実験の対象としなかった。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33780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Bradford</a:t>
            </a:r>
            <a:r>
              <a:rPr kumimoji="1" lang="ja-JP" altLang="en-US" dirty="0"/>
              <a:t>法について（参照：</a:t>
            </a:r>
            <a:r>
              <a:rPr kumimoji="1" lang="en-US" altLang="ja-JP" dirty="0"/>
              <a:t>https://www.dojindo.co.jp/technical/protocol/p50.pdf</a:t>
            </a:r>
            <a:r>
              <a:rPr kumimoji="1" lang="ja-JP" altLang="en-US" dirty="0"/>
              <a:t>）</a:t>
            </a:r>
            <a:endParaRPr kumimoji="1" lang="en-US" altLang="ja-JP" dirty="0"/>
          </a:p>
          <a:p>
            <a:r>
              <a:rPr kumimoji="1" lang="ja-JP" altLang="en-US" dirty="0"/>
              <a:t>原理：</a:t>
            </a:r>
            <a:r>
              <a:rPr kumimoji="1" lang="en-US" altLang="ja-JP" dirty="0"/>
              <a:t>Bradford </a:t>
            </a:r>
            <a:r>
              <a:rPr kumimoji="1" lang="ja-JP" altLang="en-US" dirty="0"/>
              <a:t>法は、酸性溶液中、トリフェニルメタン系青色色素の </a:t>
            </a:r>
            <a:r>
              <a:rPr kumimoji="1" lang="en-US" altLang="ja-JP" dirty="0"/>
              <a:t>Coomassie Brilliant Blue G-250(</a:t>
            </a:r>
            <a:r>
              <a:rPr kumimoji="1" lang="ja-JP" altLang="en-US" dirty="0"/>
              <a:t>図 </a:t>
            </a:r>
            <a:r>
              <a:rPr kumimoji="1" lang="en-US" altLang="ja-JP" dirty="0"/>
              <a:t>1) </a:t>
            </a:r>
            <a:r>
              <a:rPr kumimoji="1" lang="ja-JP" altLang="en-US" dirty="0"/>
              <a:t>がタンパク質と結合することで、最大吸収波長が </a:t>
            </a:r>
            <a:r>
              <a:rPr kumimoji="1" lang="en-US" altLang="ja-JP" dirty="0"/>
              <a:t>465 nm </a:t>
            </a:r>
            <a:r>
              <a:rPr kumimoji="1" lang="ja-JP" altLang="en-US" dirty="0"/>
              <a:t>から</a:t>
            </a:r>
            <a:r>
              <a:rPr kumimoji="1" lang="en-US" altLang="ja-JP" dirty="0"/>
              <a:t>595 nm </a:t>
            </a:r>
            <a:r>
              <a:rPr kumimoji="1" lang="ja-JP" altLang="en-US" dirty="0"/>
              <a:t>にシフトすること</a:t>
            </a:r>
            <a:r>
              <a:rPr kumimoji="1" lang="en-US" altLang="ja-JP" dirty="0"/>
              <a:t>(</a:t>
            </a:r>
            <a:r>
              <a:rPr kumimoji="1" lang="ja-JP" altLang="en-US" dirty="0"/>
              <a:t>メタクロマジー</a:t>
            </a:r>
            <a:r>
              <a:rPr kumimoji="1" lang="en-US" altLang="ja-JP" dirty="0"/>
              <a:t>) </a:t>
            </a:r>
            <a:r>
              <a:rPr kumimoji="1" lang="ja-JP" altLang="en-US" dirty="0"/>
              <a:t>を利用してタンパク質を定量する方法である。吸収波長のシフトは色素とタンパク質との疎水性相互作用およびイオン相互作用に基づいている。</a:t>
            </a:r>
          </a:p>
          <a:p>
            <a:r>
              <a:rPr kumimoji="1" lang="ja-JP" altLang="en-US" dirty="0"/>
              <a:t>長所：操作が非常に簡単である。</a:t>
            </a:r>
          </a:p>
          <a:p>
            <a:r>
              <a:rPr kumimoji="1" lang="ja-JP" altLang="en-US" dirty="0"/>
              <a:t>短所：タンパク質の種類により発色率に差がある。また界面活性剤の混入により発色が妨害される。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849801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Month DD, YYYY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5D2-A100-49A4-8BD6-71C2FF205380}"/>
              </a:ext>
            </a:extLst>
          </p:cNvPr>
          <p:cNvSpPr>
            <a:spLocks noGrp="1"/>
          </p:cNvSpPr>
          <p:nvPr>
            <p:ph type="ctrTitle"/>
          </p:nvPr>
        </p:nvSpPr>
        <p:spPr/>
        <p:txBody>
          <a:bodyPr/>
          <a:lstStyle/>
          <a:p>
            <a:r>
              <a:rPr lang="en-US" altLang="ja-JP" dirty="0"/>
              <a:t>2022</a:t>
            </a:r>
            <a:r>
              <a:rPr lang="ja-JP" altLang="en-US" dirty="0"/>
              <a:t>年</a:t>
            </a:r>
            <a:r>
              <a:rPr lang="en-US" altLang="ja-JP" dirty="0"/>
              <a:t>12</a:t>
            </a:r>
            <a:r>
              <a:rPr lang="ja-JP" altLang="en-US" dirty="0"/>
              <a:t>月度 月末報告</a:t>
            </a:r>
          </a:p>
        </p:txBody>
      </p:sp>
      <p:sp>
        <p:nvSpPr>
          <p:cNvPr id="3" name="テキスト プレースホルダー 2">
            <a:extLst>
              <a:ext uri="{FF2B5EF4-FFF2-40B4-BE49-F238E27FC236}">
                <a16:creationId xmlns:a16="http://schemas.microsoft.com/office/drawing/2014/main" id="{04A58CA2-7555-4E24-BE65-DB901159D534}"/>
              </a:ext>
            </a:extLst>
          </p:cNvPr>
          <p:cNvSpPr>
            <a:spLocks noGrp="1"/>
          </p:cNvSpPr>
          <p:nvPr>
            <p:ph type="body" sz="quarter" idx="13"/>
          </p:nvPr>
        </p:nvSpPr>
        <p:spPr/>
        <p:txBody>
          <a:bodyPr/>
          <a:lstStyle/>
          <a:p>
            <a:r>
              <a:rPr lang="ja-JP" altLang="en-US" dirty="0"/>
              <a:t>橋本 凌</a:t>
            </a:r>
            <a:endParaRPr lang="ja-JP" altLang="en-US" dirty="0">
              <a:latin typeface="+mn-ea"/>
            </a:endParaRPr>
          </a:p>
        </p:txBody>
      </p:sp>
      <p:sp>
        <p:nvSpPr>
          <p:cNvPr id="4" name="テキスト プレースホルダー 3">
            <a:extLst>
              <a:ext uri="{FF2B5EF4-FFF2-40B4-BE49-F238E27FC236}">
                <a16:creationId xmlns:a16="http://schemas.microsoft.com/office/drawing/2014/main" id="{B1597C4E-EC9A-427A-8423-C259737CB082}"/>
              </a:ext>
            </a:extLst>
          </p:cNvPr>
          <p:cNvSpPr>
            <a:spLocks noGrp="1"/>
          </p:cNvSpPr>
          <p:nvPr>
            <p:ph type="body" sz="quarter" idx="14"/>
          </p:nvPr>
        </p:nvSpPr>
        <p:spPr/>
        <p:txBody>
          <a:bodyPr/>
          <a:lstStyle/>
          <a:p>
            <a:r>
              <a:rPr kumimoji="1" lang="ja-JP" altLang="en-US" dirty="0"/>
              <a:t>ライフ研究開発部 バイオエンジニアリング</a:t>
            </a:r>
            <a:r>
              <a:rPr kumimoji="1" lang="en-US" altLang="ja-JP" dirty="0"/>
              <a:t>Gr.</a:t>
            </a:r>
            <a:endParaRPr kumimoji="1" lang="ja-JP" altLang="en-US" dirty="0"/>
          </a:p>
        </p:txBody>
      </p:sp>
      <p:sp>
        <p:nvSpPr>
          <p:cNvPr id="8" name="テキスト プレースホルダー 6">
            <a:extLst>
              <a:ext uri="{FF2B5EF4-FFF2-40B4-BE49-F238E27FC236}">
                <a16:creationId xmlns:a16="http://schemas.microsoft.com/office/drawing/2014/main" id="{71BE93F8-9DEB-4213-897F-C6188B7F439C}"/>
              </a:ext>
            </a:extLst>
          </p:cNvPr>
          <p:cNvSpPr>
            <a:spLocks noGrp="1"/>
          </p:cNvSpPr>
          <p:nvPr>
            <p:ph type="body" sz="quarter" idx="15"/>
          </p:nvPr>
        </p:nvSpPr>
        <p:spPr>
          <a:xfrm>
            <a:off x="5264403" y="5787336"/>
            <a:ext cx="3867622" cy="267216"/>
          </a:xfrm>
        </p:spPr>
        <p:txBody>
          <a:bodyPr/>
          <a:lstStyle/>
          <a:p>
            <a:r>
              <a:rPr lang="en-US" altLang="ja-JP" dirty="0"/>
              <a:t>2022</a:t>
            </a:r>
            <a:r>
              <a:rPr lang="ja-JP" altLang="en-US" dirty="0"/>
              <a:t>年</a:t>
            </a:r>
            <a:r>
              <a:rPr lang="en-US" altLang="ja-JP" dirty="0"/>
              <a:t>12</a:t>
            </a:r>
            <a:r>
              <a:rPr lang="ja-JP" altLang="en-US" dirty="0"/>
              <a:t>月</a:t>
            </a:r>
            <a:r>
              <a:rPr lang="en-US" altLang="ja-JP" dirty="0"/>
              <a:t>21</a:t>
            </a:r>
            <a:r>
              <a:rPr lang="ja-JP" altLang="en-US" dirty="0"/>
              <a:t>日</a:t>
            </a:r>
          </a:p>
        </p:txBody>
      </p:sp>
      <p:sp>
        <p:nvSpPr>
          <p:cNvPr id="9" name="サブタイトル 1">
            <a:extLst>
              <a:ext uri="{FF2B5EF4-FFF2-40B4-BE49-F238E27FC236}">
                <a16:creationId xmlns:a16="http://schemas.microsoft.com/office/drawing/2014/main" id="{7AFF3275-AE0D-4AD8-90FD-301A10F6C28F}"/>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58148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5319443" y="1300482"/>
            <a:ext cx="3117547" cy="167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768111"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の取り組み内容</a:t>
                      </a:r>
                    </a:p>
                  </a:txBody>
                  <a:tcPr/>
                </a:tc>
                <a:tc>
                  <a:txBody>
                    <a:bodyPr/>
                    <a:lstStyle/>
                    <a:p>
                      <a:pPr algn="ctr"/>
                      <a:r>
                        <a:rPr kumimoji="1" lang="ja-JP" altLang="en-US" dirty="0"/>
                        <a:t>今後の実験内容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lstStyle/>
          <a:p>
            <a:r>
              <a:rPr lang="ja-JP" altLang="en-US" dirty="0"/>
              <a:t>東京大学で実施予定の実験</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720666"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720055"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734172"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245520"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270965"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270966"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724715"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724715"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724715"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実施予定の</a:t>
            </a:r>
            <a:r>
              <a:rPr kumimoji="1" lang="en-US" altLang="ja-JP" sz="2400" b="1" dirty="0">
                <a:solidFill>
                  <a:schemeClr val="accent1"/>
                </a:solidFill>
              </a:rPr>
              <a:t>3</a:t>
            </a:r>
            <a:r>
              <a:rPr kumimoji="1" lang="ja-JP" altLang="en-US" sz="2400" b="1" dirty="0">
                <a:solidFill>
                  <a:schemeClr val="accent1"/>
                </a:solidFill>
              </a:rPr>
              <a:t>つの実験のうち、対象②、④に関する実験の準備を進めた。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791952"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796696"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06103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lang="ja-JP" altLang="en-US" dirty="0"/>
              <a:t>東京大学での実験 実施</a:t>
            </a:r>
            <a:r>
              <a:rPr kumimoji="1" lang="ja-JP" altLang="en-US" dirty="0"/>
              <a:t>スケジュール</a:t>
            </a:r>
          </a:p>
        </p:txBody>
      </p:sp>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3474592"/>
            <a:ext cx="371061" cy="1477328"/>
          </a:xfrm>
          <a:prstGeom prst="rect">
            <a:avLst/>
          </a:prstGeom>
          <a:solidFill>
            <a:schemeClr val="bg1"/>
          </a:solidFill>
        </p:spPr>
        <p:txBody>
          <a:bodyPr wrap="square" rtlCol="0">
            <a:spAutoFit/>
          </a:bodyPr>
          <a:lstStyle/>
          <a:p>
            <a:pPr algn="ctr"/>
            <a:r>
              <a:rPr kumimoji="1" lang="ja-JP" altLang="en-US" dirty="0"/>
              <a:t>報告書作成</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no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5997843"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510121"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188862"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95032"/>
            <a:ext cx="12192000" cy="461665"/>
          </a:xfrm>
          <a:prstGeom prst="rect">
            <a:avLst/>
          </a:prstGeom>
          <a:noFill/>
        </p:spPr>
        <p:txBody>
          <a:bodyPr wrap="square" rtlCol="0">
            <a:spAutoFit/>
          </a:bodyPr>
          <a:lstStyle/>
          <a:p>
            <a:pPr algn="ctr"/>
            <a:r>
              <a:rPr kumimoji="1" lang="ja-JP" altLang="en-US" sz="2400" b="1" dirty="0">
                <a:solidFill>
                  <a:schemeClr val="accent1"/>
                </a:solidFill>
              </a:rPr>
              <a:t>実施予定の</a:t>
            </a:r>
            <a:r>
              <a:rPr kumimoji="1" lang="en-US" altLang="ja-JP" sz="2400" b="1" dirty="0">
                <a:solidFill>
                  <a:schemeClr val="accent1"/>
                </a:solidFill>
              </a:rPr>
              <a:t>3</a:t>
            </a:r>
            <a:r>
              <a:rPr kumimoji="1" lang="ja-JP" altLang="en-US" sz="2400" b="1" dirty="0">
                <a:solidFill>
                  <a:schemeClr val="accent1"/>
                </a:solidFill>
              </a:rPr>
              <a:t>つの実験のうち、対象②、④に関する実験の準備を進めた。</a:t>
            </a:r>
            <a:endParaRPr kumimoji="1" lang="en-US" altLang="ja-JP" sz="2400" b="1" dirty="0">
              <a:solidFill>
                <a:schemeClr val="accent1"/>
              </a:solidFill>
            </a:endParaRP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9363915" y="3936921"/>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302494" y="405929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124" name="矢印: 五方向 123">
            <a:extLst>
              <a:ext uri="{FF2B5EF4-FFF2-40B4-BE49-F238E27FC236}">
                <a16:creationId xmlns:a16="http://schemas.microsoft.com/office/drawing/2014/main" id="{AB5FC2A0-EE29-4264-AC82-8ABEEB8DF02B}"/>
              </a:ext>
            </a:extLst>
          </p:cNvPr>
          <p:cNvSpPr/>
          <p:nvPr/>
        </p:nvSpPr>
        <p:spPr>
          <a:xfrm>
            <a:off x="7812903" y="3944172"/>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3" name="テキスト ボックス 112">
            <a:extLst>
              <a:ext uri="{FF2B5EF4-FFF2-40B4-BE49-F238E27FC236}">
                <a16:creationId xmlns:a16="http://schemas.microsoft.com/office/drawing/2014/main" id="{95941D8B-EB23-4DC5-8D8C-4BB994256038}"/>
              </a:ext>
            </a:extLst>
          </p:cNvPr>
          <p:cNvSpPr txBox="1"/>
          <p:nvPr/>
        </p:nvSpPr>
        <p:spPr>
          <a:xfrm>
            <a:off x="7773677" y="4180395"/>
            <a:ext cx="1579278" cy="307777"/>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7318106" y="2326891"/>
            <a:ext cx="1192955" cy="369332"/>
          </a:xfrm>
          <a:prstGeom prst="rect">
            <a:avLst/>
          </a:prstGeom>
          <a:noFill/>
          <a:ln w="9525">
            <a:noFill/>
          </a:ln>
        </p:spPr>
        <p:txBody>
          <a:bodyPr wrap="none" rtlCol="0">
            <a:spAutoFit/>
          </a:bodyPr>
          <a:lstStyle/>
          <a:p>
            <a:r>
              <a:rPr kumimoji="1" lang="en-US" altLang="ja-JP" b="1" dirty="0">
                <a:solidFill>
                  <a:srgbClr val="FF0000"/>
                </a:solidFill>
              </a:rPr>
              <a:t>2</a:t>
            </a:r>
            <a:r>
              <a:rPr kumimoji="1" lang="ja-JP" altLang="en-US" b="1" dirty="0">
                <a:solidFill>
                  <a:srgbClr val="FF0000"/>
                </a:solidFill>
              </a:rPr>
              <a:t>まで完了</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314482" y="5339823"/>
            <a:ext cx="1165704" cy="369332"/>
          </a:xfrm>
          <a:prstGeom prst="rect">
            <a:avLst/>
          </a:prstGeom>
          <a:noFill/>
          <a:ln w="9525">
            <a:noFill/>
          </a:ln>
        </p:spPr>
        <p:txBody>
          <a:bodyPr wrap="none" rtlCol="0">
            <a:spAutoFit/>
          </a:bodyPr>
          <a:lstStyle/>
          <a:p>
            <a:r>
              <a:rPr kumimoji="1" lang="en-US" altLang="ja-JP" b="1" dirty="0">
                <a:solidFill>
                  <a:srgbClr val="FF0000"/>
                </a:solidFill>
              </a:rPr>
              <a:t>2</a:t>
            </a:r>
            <a:r>
              <a:rPr kumimoji="1" lang="ja-JP" altLang="en-US" b="1" dirty="0">
                <a:solidFill>
                  <a:srgbClr val="FF0000"/>
                </a:solidFill>
              </a:rPr>
              <a:t>まで完了</a:t>
            </a:r>
          </a:p>
        </p:txBody>
      </p:sp>
    </p:spTree>
    <p:extLst>
      <p:ext uri="{BB962C8B-B14F-4D97-AF65-F5344CB8AC3E}">
        <p14:creationId xmlns:p14="http://schemas.microsoft.com/office/powerpoint/2010/main" val="256465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lstStyle/>
          <a:p>
            <a:r>
              <a:rPr kumimoji="1" lang="ja-JP" altLang="en-US" dirty="0"/>
              <a:t>対象②　設計</a:t>
            </a:r>
            <a:r>
              <a:rPr kumimoji="1" lang="en-US" altLang="ja-JP" dirty="0"/>
              <a:t>CBD</a:t>
            </a:r>
            <a:r>
              <a:rPr kumimoji="1" lang="ja-JP" altLang="en-US" dirty="0"/>
              <a:t>を含むセルロース分解酵素の合成・評価</a:t>
            </a:r>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5" name="テキスト ボックス 4">
            <a:extLst>
              <a:ext uri="{FF2B5EF4-FFF2-40B4-BE49-F238E27FC236}">
                <a16:creationId xmlns:a16="http://schemas.microsoft.com/office/drawing/2014/main" id="{45B0294A-926A-4AB0-836D-C8F71AAB3E75}"/>
              </a:ext>
            </a:extLst>
          </p:cNvPr>
          <p:cNvSpPr txBox="1"/>
          <p:nvPr/>
        </p:nvSpPr>
        <p:spPr>
          <a:xfrm>
            <a:off x="501702" y="1354673"/>
            <a:ext cx="820506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対象②</a:t>
            </a:r>
            <a:r>
              <a:rPr kumimoji="1" lang="ja-JP" altLang="en-US" b="1" dirty="0"/>
              <a:t>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r>
              <a:rPr kumimoji="1" lang="ja-JP" altLang="en-US" dirty="0"/>
              <a:t>（</a:t>
            </a:r>
            <a:r>
              <a:rPr kumimoji="1" lang="en-US" altLang="ja-JP" dirty="0"/>
              <a:t>2Q</a:t>
            </a:r>
            <a:r>
              <a:rPr kumimoji="1" lang="ja-JP" altLang="en-US" dirty="0"/>
              <a:t>の実験で活性を確認したセルロース分解酵素）</a:t>
            </a:r>
          </a:p>
        </p:txBody>
      </p:sp>
      <p:sp>
        <p:nvSpPr>
          <p:cNvPr id="6" name="テキスト ボックス 5">
            <a:extLst>
              <a:ext uri="{FF2B5EF4-FFF2-40B4-BE49-F238E27FC236}">
                <a16:creationId xmlns:a16="http://schemas.microsoft.com/office/drawing/2014/main" id="{8C5CAF14-9B5F-40B7-B4C2-2EBDAC237091}"/>
              </a:ext>
            </a:extLst>
          </p:cNvPr>
          <p:cNvSpPr txBox="1"/>
          <p:nvPr/>
        </p:nvSpPr>
        <p:spPr>
          <a:xfrm>
            <a:off x="501702" y="904553"/>
            <a:ext cx="931857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設計</a:t>
            </a:r>
            <a:r>
              <a:rPr kumimoji="1" lang="en-US" altLang="ja-JP" dirty="0"/>
              <a:t>CBD</a:t>
            </a:r>
            <a:r>
              <a:rPr kumimoji="1" lang="ja-JP" altLang="en-US" dirty="0"/>
              <a:t>をサブモジュールとして持つセルロース分解酵素を合成・評価できるかを確認する。</a:t>
            </a:r>
            <a:endParaRPr kumimoji="1" lang="en-US" altLang="ja-JP" dirty="0"/>
          </a:p>
        </p:txBody>
      </p:sp>
      <p:grpSp>
        <p:nvGrpSpPr>
          <p:cNvPr id="11" name="グループ化 10">
            <a:extLst>
              <a:ext uri="{FF2B5EF4-FFF2-40B4-BE49-F238E27FC236}">
                <a16:creationId xmlns:a16="http://schemas.microsoft.com/office/drawing/2014/main" id="{D48C1BEB-5F57-42C1-A68A-107FFE10D9E5}"/>
              </a:ext>
            </a:extLst>
          </p:cNvPr>
          <p:cNvGrpSpPr/>
          <p:nvPr/>
        </p:nvGrpSpPr>
        <p:grpSpPr>
          <a:xfrm>
            <a:off x="1552520" y="2610430"/>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604645" y="3065937"/>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552520" y="3068608"/>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grpSp>
        <p:nvGrpSpPr>
          <p:cNvPr id="18" name="グループ化 17">
            <a:extLst>
              <a:ext uri="{FF2B5EF4-FFF2-40B4-BE49-F238E27FC236}">
                <a16:creationId xmlns:a16="http://schemas.microsoft.com/office/drawing/2014/main" id="{51F11650-2379-4794-BB1D-BD014625D9BE}"/>
              </a:ext>
            </a:extLst>
          </p:cNvPr>
          <p:cNvGrpSpPr/>
          <p:nvPr/>
        </p:nvGrpSpPr>
        <p:grpSpPr>
          <a:xfrm>
            <a:off x="7638027" y="4272444"/>
            <a:ext cx="3276448" cy="1053152"/>
            <a:chOff x="8261325" y="3893332"/>
            <a:chExt cx="3276448" cy="1053152"/>
          </a:xfrm>
        </p:grpSpPr>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272444"/>
            <a:ext cx="2136166" cy="1053151"/>
            <a:chOff x="2252875" y="3814653"/>
            <a:chExt cx="2136166" cy="1053151"/>
          </a:xfrm>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275230"/>
            <a:ext cx="1895461" cy="1053151"/>
            <a:chOff x="2252875" y="3814654"/>
            <a:chExt cx="1895461" cy="1053151"/>
          </a:xfrm>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275230"/>
            <a:ext cx="1895461" cy="1053151"/>
            <a:chOff x="2252875" y="3814654"/>
            <a:chExt cx="1895461" cy="1053151"/>
          </a:xfrm>
          <a:solidFill>
            <a:schemeClr val="accent2"/>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555818"/>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99020"/>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86705"/>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86705"/>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86705"/>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86705"/>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276504"/>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87979"/>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59" name="グループ化 58">
            <a:extLst>
              <a:ext uri="{FF2B5EF4-FFF2-40B4-BE49-F238E27FC236}">
                <a16:creationId xmlns:a16="http://schemas.microsoft.com/office/drawing/2014/main" id="{16165FB3-66F1-49A9-B1B4-D9C48CBFC9FA}"/>
              </a:ext>
            </a:extLst>
          </p:cNvPr>
          <p:cNvGrpSpPr/>
          <p:nvPr/>
        </p:nvGrpSpPr>
        <p:grpSpPr>
          <a:xfrm>
            <a:off x="5869358" y="2349736"/>
            <a:ext cx="2914192" cy="1072875"/>
            <a:chOff x="120172" y="1944857"/>
            <a:chExt cx="291419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66492" y="1944857"/>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120172" y="2740457"/>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酵母（発現宿主</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62" name="グループ化 61">
            <a:extLst>
              <a:ext uri="{FF2B5EF4-FFF2-40B4-BE49-F238E27FC236}">
                <a16:creationId xmlns:a16="http://schemas.microsoft.com/office/drawing/2014/main" id="{49475D5A-5400-4402-AE6B-A3D71026CD66}"/>
              </a:ext>
            </a:extLst>
          </p:cNvPr>
          <p:cNvGrpSpPr/>
          <p:nvPr/>
        </p:nvGrpSpPr>
        <p:grpSpPr>
          <a:xfrm>
            <a:off x="6238387" y="2441517"/>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7290512" y="2897024"/>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6238387" y="2899695"/>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3992987" y="2392144"/>
            <a:ext cx="1723549" cy="523220"/>
          </a:xfrm>
          <a:prstGeom prst="rect">
            <a:avLst/>
          </a:prstGeom>
          <a:noFill/>
        </p:spPr>
        <p:txBody>
          <a:bodyPr wrap="none" rtlCol="0">
            <a:spAutoFit/>
          </a:bodyPr>
          <a:lstStyle/>
          <a:p>
            <a:r>
              <a:rPr kumimoji="1" lang="ja-JP" altLang="en-US" sz="1400" b="1" dirty="0">
                <a:solidFill>
                  <a:srgbClr val="00CCFF"/>
                </a:solidFill>
              </a:rPr>
              <a:t>結合ドメイン</a:t>
            </a:r>
            <a:r>
              <a:rPr kumimoji="1" lang="ja-JP" altLang="en-US" sz="1400" dirty="0"/>
              <a:t>を</a:t>
            </a:r>
            <a:endParaRPr kumimoji="1" lang="en-US" altLang="ja-JP" sz="1400" dirty="0"/>
          </a:p>
          <a:p>
            <a:r>
              <a:rPr kumimoji="1" lang="ja-JP" altLang="en-US" sz="1400" b="1" dirty="0">
                <a:solidFill>
                  <a:schemeClr val="accent1"/>
                </a:solidFill>
              </a:rPr>
              <a:t>設計</a:t>
            </a:r>
            <a:r>
              <a:rPr kumimoji="1" lang="en-US" altLang="ja-JP" sz="1400" b="1" dirty="0">
                <a:solidFill>
                  <a:schemeClr val="accent1"/>
                </a:solidFill>
              </a:rPr>
              <a:t>CBD</a:t>
            </a:r>
            <a:r>
              <a:rPr kumimoji="1" lang="ja-JP" altLang="en-US" sz="1400" dirty="0"/>
              <a:t>に入れ替え</a:t>
            </a:r>
          </a:p>
        </p:txBody>
      </p:sp>
      <p:sp>
        <p:nvSpPr>
          <p:cNvPr id="71" name="テキスト ボックス 70">
            <a:extLst>
              <a:ext uri="{FF2B5EF4-FFF2-40B4-BE49-F238E27FC236}">
                <a16:creationId xmlns:a16="http://schemas.microsoft.com/office/drawing/2014/main" id="{3871F94E-8AE3-4E7F-8FF3-D45E55077CBA}"/>
              </a:ext>
            </a:extLst>
          </p:cNvPr>
          <p:cNvSpPr txBox="1"/>
          <p:nvPr/>
        </p:nvSpPr>
        <p:spPr>
          <a:xfrm>
            <a:off x="8716485" y="2672411"/>
            <a:ext cx="2460930" cy="523220"/>
          </a:xfrm>
          <a:prstGeom prst="rect">
            <a:avLst/>
          </a:prstGeom>
          <a:noFill/>
        </p:spPr>
        <p:txBody>
          <a:bodyPr wrap="none" rtlCol="0">
            <a:spAutoFit/>
          </a:bodyPr>
          <a:lstStyle/>
          <a:p>
            <a:r>
              <a:rPr kumimoji="1" lang="en-US" altLang="ja-JP" sz="1400" dirty="0"/>
              <a:t>24</a:t>
            </a:r>
            <a:r>
              <a:rPr kumimoji="1" lang="ja-JP" altLang="en-US" sz="1400" dirty="0"/>
              <a:t>種類の設計</a:t>
            </a:r>
            <a:r>
              <a:rPr kumimoji="1" lang="en-US" altLang="ja-JP" sz="1400" dirty="0"/>
              <a:t>CBD</a:t>
            </a:r>
            <a:r>
              <a:rPr kumimoji="1" lang="ja-JP" altLang="en-US" sz="1400" dirty="0"/>
              <a:t>を含む</a:t>
            </a:r>
            <a:endParaRPr kumimoji="1" lang="en-US" altLang="ja-JP" sz="1400" dirty="0"/>
          </a:p>
          <a:p>
            <a:r>
              <a:rPr kumimoji="1" lang="ja-JP" altLang="en-US" sz="1400" dirty="0"/>
              <a:t>セルロース分解酵素を合成評価</a:t>
            </a:r>
            <a:endParaRPr kumimoji="1" lang="en-US" altLang="ja-JP" sz="1400" dirty="0"/>
          </a:p>
        </p:txBody>
      </p:sp>
      <p:sp>
        <p:nvSpPr>
          <p:cNvPr id="73" name="矢印: 右 72">
            <a:extLst>
              <a:ext uri="{FF2B5EF4-FFF2-40B4-BE49-F238E27FC236}">
                <a16:creationId xmlns:a16="http://schemas.microsoft.com/office/drawing/2014/main" id="{1FB4EDBD-762F-4416-B741-3B081027806E}"/>
              </a:ext>
            </a:extLst>
          </p:cNvPr>
          <p:cNvSpPr/>
          <p:nvPr/>
        </p:nvSpPr>
        <p:spPr>
          <a:xfrm>
            <a:off x="3911783" y="2950445"/>
            <a:ext cx="1923389" cy="27699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テキスト ボックス 73">
            <a:extLst>
              <a:ext uri="{FF2B5EF4-FFF2-40B4-BE49-F238E27FC236}">
                <a16:creationId xmlns:a16="http://schemas.microsoft.com/office/drawing/2014/main" id="{3BA8AAC4-E305-44F2-ABCB-C351F398C737}"/>
              </a:ext>
            </a:extLst>
          </p:cNvPr>
          <p:cNvSpPr txBox="1"/>
          <p:nvPr/>
        </p:nvSpPr>
        <p:spPr>
          <a:xfrm>
            <a:off x="3516926" y="5339282"/>
            <a:ext cx="1210652" cy="369332"/>
          </a:xfrm>
          <a:prstGeom prst="rect">
            <a:avLst/>
          </a:prstGeom>
          <a:noFill/>
        </p:spPr>
        <p:txBody>
          <a:bodyPr wrap="none" rtlCol="0">
            <a:spAutoFit/>
          </a:bodyPr>
          <a:lstStyle/>
          <a:p>
            <a:r>
              <a:rPr kumimoji="1" lang="en-US" altLang="ja-JP" b="1" dirty="0">
                <a:solidFill>
                  <a:srgbClr val="FF0000"/>
                </a:solidFill>
              </a:rPr>
              <a:t>11/21</a:t>
            </a:r>
            <a:r>
              <a:rPr kumimoji="1" lang="ja-JP" altLang="en-US" b="1" dirty="0">
                <a:solidFill>
                  <a:srgbClr val="FF0000"/>
                </a:solidFill>
              </a:rPr>
              <a:t>完了</a:t>
            </a: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765626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酵母を用いて設計</a:t>
            </a:r>
            <a:r>
              <a:rPr kumimoji="1" lang="en-US" altLang="ja-JP" dirty="0"/>
              <a:t>CBD</a:t>
            </a:r>
            <a:r>
              <a:rPr kumimoji="1" lang="ja-JP" altLang="en-US" dirty="0"/>
              <a:t>を含むセルロース分解酵素を合成する。</a:t>
            </a:r>
          </a:p>
        </p:txBody>
      </p:sp>
      <p:sp>
        <p:nvSpPr>
          <p:cNvPr id="69" name="テキスト ボックス 68">
            <a:extLst>
              <a:ext uri="{FF2B5EF4-FFF2-40B4-BE49-F238E27FC236}">
                <a16:creationId xmlns:a16="http://schemas.microsoft.com/office/drawing/2014/main" id="{BE9DC6A9-8DA1-4301-8645-22684B37E57F}"/>
              </a:ext>
            </a:extLst>
          </p:cNvPr>
          <p:cNvSpPr txBox="1"/>
          <p:nvPr/>
        </p:nvSpPr>
        <p:spPr>
          <a:xfrm>
            <a:off x="485619" y="1860155"/>
            <a:ext cx="1085425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設計</a:t>
            </a:r>
            <a:r>
              <a:rPr kumimoji="1" lang="en-US" altLang="ja-JP" dirty="0"/>
              <a:t>CBD</a:t>
            </a:r>
            <a:r>
              <a:rPr kumimoji="1" lang="ja-JP" altLang="en-US" dirty="0"/>
              <a:t>を含むセルロース分解酵素を酵母（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272907"/>
            <a:ext cx="1374017" cy="1050818"/>
          </a:xfrm>
          <a:prstGeom prst="chevron">
            <a:avLst>
              <a:gd name="adj" fmla="val 35660"/>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89564"/>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Tree>
    <p:extLst>
      <p:ext uri="{BB962C8B-B14F-4D97-AF65-F5344CB8AC3E}">
        <p14:creationId xmlns:p14="http://schemas.microsoft.com/office/powerpoint/2010/main" val="192658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4135547"/>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77025" y="4518567"/>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4135547"/>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4138333"/>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4138333"/>
            <a:ext cx="1895461" cy="1053151"/>
            <a:chOff x="2252875" y="3814654"/>
            <a:chExt cx="1895461" cy="1053151"/>
          </a:xfrm>
          <a:solidFill>
            <a:schemeClr val="accent2"/>
          </a:solidFill>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対象④　発現・活性の確認</a:t>
            </a:r>
          </a:p>
        </p:txBody>
      </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2027123" y="1842201"/>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TrCel7A</a:t>
              </a:r>
              <a:endParaRPr kumimoji="1" lang="ja-JP" altLang="en-US" sz="1600" b="1"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4138333"/>
            <a:ext cx="1895461" cy="1053151"/>
            <a:chOff x="2252875" y="3814654"/>
            <a:chExt cx="1895461" cy="1053151"/>
          </a:xfrm>
          <a:solidFill>
            <a:schemeClr val="accent2">
              <a:lumMod val="20000"/>
              <a:lumOff val="80000"/>
            </a:schemeClr>
          </a:solidFill>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grp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662123"/>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74980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749808"/>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749808"/>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749808"/>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749808"/>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496986" y="1395733"/>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b="1" dirty="0">
                <a:solidFill>
                  <a:srgbClr val="00CCFF"/>
                </a:solidFill>
              </a:rPr>
              <a:t>TrCel7A</a:t>
            </a:r>
            <a:endParaRPr kumimoji="1" lang="ja-JP" altLang="en-US" b="1" dirty="0">
              <a:solidFill>
                <a:srgbClr val="00CCFF"/>
              </a:solidFill>
            </a:endParaRPr>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485619" y="3560341"/>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7862313" y="1699263"/>
            <a:ext cx="184731" cy="276999"/>
          </a:xfrm>
          <a:prstGeom prst="rect">
            <a:avLst/>
          </a:prstGeom>
          <a:noFill/>
        </p:spPr>
        <p:txBody>
          <a:bodyPr wrap="none" rtlCol="0">
            <a:spAutoFit/>
          </a:bodyPr>
          <a:lstStyle/>
          <a:p>
            <a:endParaRPr kumimoji="1" lang="ja-JP" altLang="en-US" sz="12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485619" y="2882923"/>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63" name="テキスト ボックス 62">
            <a:extLst>
              <a:ext uri="{FF2B5EF4-FFF2-40B4-BE49-F238E27FC236}">
                <a16:creationId xmlns:a16="http://schemas.microsoft.com/office/drawing/2014/main" id="{AAED18B9-AA86-450C-B3C1-BD88ECB8706D}"/>
              </a:ext>
            </a:extLst>
          </p:cNvPr>
          <p:cNvSpPr txBox="1"/>
          <p:nvPr/>
        </p:nvSpPr>
        <p:spPr>
          <a:xfrm>
            <a:off x="4112977" y="5203816"/>
            <a:ext cx="1210652" cy="369332"/>
          </a:xfrm>
          <a:prstGeom prst="rect">
            <a:avLst/>
          </a:prstGeom>
          <a:noFill/>
        </p:spPr>
        <p:txBody>
          <a:bodyPr wrap="none" rtlCol="0">
            <a:spAutoFit/>
          </a:bodyPr>
          <a:lstStyle/>
          <a:p>
            <a:r>
              <a:rPr kumimoji="1" lang="en-US" altLang="ja-JP" b="1" dirty="0">
                <a:solidFill>
                  <a:srgbClr val="FF0000"/>
                </a:solidFill>
              </a:rPr>
              <a:t>11/21</a:t>
            </a:r>
            <a:r>
              <a:rPr kumimoji="1" lang="ja-JP" altLang="en-US" b="1" dirty="0">
                <a:solidFill>
                  <a:srgbClr val="FF0000"/>
                </a:solidFill>
              </a:rPr>
              <a:t>完了</a:t>
            </a:r>
          </a:p>
        </p:txBody>
      </p:sp>
      <p:sp>
        <p:nvSpPr>
          <p:cNvPr id="66" name="テキスト ボックス 65">
            <a:extLst>
              <a:ext uri="{FF2B5EF4-FFF2-40B4-BE49-F238E27FC236}">
                <a16:creationId xmlns:a16="http://schemas.microsoft.com/office/drawing/2014/main" id="{18E5F591-B3C2-4B9C-8399-5066E129BA03}"/>
              </a:ext>
            </a:extLst>
          </p:cNvPr>
          <p:cNvSpPr txBox="1"/>
          <p:nvPr/>
        </p:nvSpPr>
        <p:spPr>
          <a:xfrm>
            <a:off x="502374" y="5790749"/>
            <a:ext cx="672331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酵母を用いてセルロース分解酵素の合成を実施する。</a:t>
            </a:r>
          </a:p>
        </p:txBody>
      </p:sp>
      <p:sp>
        <p:nvSpPr>
          <p:cNvPr id="67" name="テキスト ボックス 66">
            <a:extLst>
              <a:ext uri="{FF2B5EF4-FFF2-40B4-BE49-F238E27FC236}">
                <a16:creationId xmlns:a16="http://schemas.microsoft.com/office/drawing/2014/main" id="{7224403C-AB4A-4F83-8078-BF9D32C07B2D}"/>
              </a:ext>
            </a:extLst>
          </p:cNvPr>
          <p:cNvSpPr txBox="1"/>
          <p:nvPr/>
        </p:nvSpPr>
        <p:spPr>
          <a:xfrm>
            <a:off x="8054185" y="6335171"/>
            <a:ext cx="3867304"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82" name="テキスト ボックス 81">
            <a:extLst>
              <a:ext uri="{FF2B5EF4-FFF2-40B4-BE49-F238E27FC236}">
                <a16:creationId xmlns:a16="http://schemas.microsoft.com/office/drawing/2014/main" id="{72040853-3FFA-42DF-92B1-239AFE882523}"/>
              </a:ext>
            </a:extLst>
          </p:cNvPr>
          <p:cNvSpPr txBox="1"/>
          <p:nvPr/>
        </p:nvSpPr>
        <p:spPr>
          <a:xfrm>
            <a:off x="3038138" y="2334420"/>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83" name="テキスト ボックス 82">
            <a:extLst>
              <a:ext uri="{FF2B5EF4-FFF2-40B4-BE49-F238E27FC236}">
                <a16:creationId xmlns:a16="http://schemas.microsoft.com/office/drawing/2014/main" id="{F1BADDC9-6339-42D6-87B0-A25DC648CA84}"/>
              </a:ext>
            </a:extLst>
          </p:cNvPr>
          <p:cNvSpPr txBox="1"/>
          <p:nvPr/>
        </p:nvSpPr>
        <p:spPr>
          <a:xfrm>
            <a:off x="1986013" y="2337091"/>
            <a:ext cx="1107996" cy="307777"/>
          </a:xfrm>
          <a:prstGeom prst="rect">
            <a:avLst/>
          </a:prstGeom>
          <a:noFill/>
        </p:spPr>
        <p:txBody>
          <a:bodyPr wrap="none" rtlCol="0">
            <a:spAutoFit/>
          </a:bodyPr>
          <a:lstStyle/>
          <a:p>
            <a:r>
              <a:rPr kumimoji="1" lang="ja-JP" altLang="en-US" sz="1400" b="1" dirty="0">
                <a:solidFill>
                  <a:srgbClr val="00CCFF"/>
                </a:solidFill>
              </a:rPr>
              <a:t>触媒ドメイン</a:t>
            </a:r>
          </a:p>
        </p:txBody>
      </p:sp>
      <p:sp>
        <p:nvSpPr>
          <p:cNvPr id="84" name="テキスト ボックス 83">
            <a:extLst>
              <a:ext uri="{FF2B5EF4-FFF2-40B4-BE49-F238E27FC236}">
                <a16:creationId xmlns:a16="http://schemas.microsoft.com/office/drawing/2014/main" id="{5E3ECAE7-1A86-40AC-B295-DAF4BFB19CC8}"/>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Tree>
    <p:extLst>
      <p:ext uri="{BB962C8B-B14F-4D97-AF65-F5344CB8AC3E}">
        <p14:creationId xmlns:p14="http://schemas.microsoft.com/office/powerpoint/2010/main" val="429246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ja-JP" altLang="en-US" dirty="0"/>
              <a:t>対象②</a:t>
            </a:r>
            <a:br>
              <a:rPr kumimoji="1" lang="en-US" altLang="ja-JP" dirty="0"/>
            </a:br>
            <a:r>
              <a:rPr kumimoji="1" lang="en-US" altLang="ja-JP" dirty="0"/>
              <a:t>TeCel7A-TrCBM1</a:t>
            </a:r>
            <a:r>
              <a:rPr kumimoji="1" lang="ja-JP" altLang="en-US" dirty="0"/>
              <a:t> </a:t>
            </a:r>
            <a:r>
              <a:rPr lang="ja-JP" altLang="en-US" dirty="0"/>
              <a:t>設計</a:t>
            </a:r>
            <a:r>
              <a:rPr lang="en-US" altLang="ja-JP" dirty="0"/>
              <a:t>CBD</a:t>
            </a:r>
            <a:r>
              <a:rPr lang="ja-JP" altLang="en-US" dirty="0"/>
              <a:t>入れ替え 詳細</a:t>
            </a:r>
            <a:endParaRPr kumimoji="1" lang="ja-JP" altLang="en-US" dirty="0"/>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14</a:t>
            </a:fld>
            <a:endParaRPr kumimoji="1" lang="ja-JP" altLang="en-US" dirty="0"/>
          </a:p>
        </p:txBody>
      </p:sp>
      <p:pic>
        <p:nvPicPr>
          <p:cNvPr id="13" name="図 12">
            <a:extLst>
              <a:ext uri="{FF2B5EF4-FFF2-40B4-BE49-F238E27FC236}">
                <a16:creationId xmlns:a16="http://schemas.microsoft.com/office/drawing/2014/main" id="{4B0050DF-FC8B-4112-9DA5-52039B41352D}"/>
              </a:ext>
            </a:extLst>
          </p:cNvPr>
          <p:cNvPicPr>
            <a:picLocks noChangeAspect="1"/>
          </p:cNvPicPr>
          <p:nvPr/>
        </p:nvPicPr>
        <p:blipFill>
          <a:blip r:embed="rId2"/>
          <a:stretch>
            <a:fillRect/>
          </a:stretch>
        </p:blipFill>
        <p:spPr>
          <a:xfrm>
            <a:off x="1329635" y="1593128"/>
            <a:ext cx="9141942" cy="4524659"/>
          </a:xfrm>
          <a:prstGeom prst="rect">
            <a:avLst/>
          </a:prstGeom>
          <a:ln>
            <a:solidFill>
              <a:schemeClr val="tx1"/>
            </a:solidFill>
          </a:ln>
        </p:spPr>
      </p:pic>
      <p:sp>
        <p:nvSpPr>
          <p:cNvPr id="69" name="テキスト ボックス 68">
            <a:extLst>
              <a:ext uri="{FF2B5EF4-FFF2-40B4-BE49-F238E27FC236}">
                <a16:creationId xmlns:a16="http://schemas.microsoft.com/office/drawing/2014/main" id="{FA505C86-928D-4902-B154-A2F6238FA4F7}"/>
              </a:ext>
            </a:extLst>
          </p:cNvPr>
          <p:cNvSpPr txBox="1"/>
          <p:nvPr/>
        </p:nvSpPr>
        <p:spPr>
          <a:xfrm>
            <a:off x="0" y="801837"/>
            <a:ext cx="12192000" cy="707886"/>
          </a:xfrm>
          <a:prstGeom prst="rect">
            <a:avLst/>
          </a:prstGeom>
          <a:noFill/>
        </p:spPr>
        <p:txBody>
          <a:bodyPr wrap="square" rtlCol="0">
            <a:spAutoFit/>
          </a:bodyPr>
          <a:lstStyle/>
          <a:p>
            <a:pPr algn="ctr"/>
            <a:r>
              <a:rPr kumimoji="1" lang="ja-JP" altLang="en-US" sz="2000" b="1" dirty="0">
                <a:solidFill>
                  <a:schemeClr val="accent1"/>
                </a:solidFill>
              </a:rPr>
              <a:t>作成したプラスミドの遺伝子配列を</a:t>
            </a:r>
            <a:r>
              <a:rPr kumimoji="1" lang="en-US" altLang="ja-JP" sz="2000" b="1" dirty="0">
                <a:solidFill>
                  <a:schemeClr val="accent1"/>
                </a:solidFill>
              </a:rPr>
              <a:t>DNA</a:t>
            </a:r>
            <a:r>
              <a:rPr kumimoji="1" lang="ja-JP" altLang="en-US" sz="2000" b="1" dirty="0">
                <a:solidFill>
                  <a:schemeClr val="accent1"/>
                </a:solidFill>
              </a:rPr>
              <a:t>シーケンスで確認した。</a:t>
            </a:r>
            <a:endParaRPr kumimoji="1" lang="en-US" altLang="ja-JP" sz="2000" b="1" dirty="0">
              <a:solidFill>
                <a:schemeClr val="accent1"/>
              </a:solidFill>
            </a:endParaRPr>
          </a:p>
          <a:p>
            <a:pPr algn="ctr"/>
            <a:r>
              <a:rPr kumimoji="1" lang="ja-JP" altLang="en-US" sz="2000" b="1" dirty="0">
                <a:solidFill>
                  <a:schemeClr val="accent1"/>
                </a:solidFill>
              </a:rPr>
              <a:t>→</a:t>
            </a:r>
            <a:r>
              <a:rPr kumimoji="1" lang="en-US" altLang="ja-JP" sz="2000" b="1" dirty="0">
                <a:solidFill>
                  <a:schemeClr val="accent1"/>
                </a:solidFill>
              </a:rPr>
              <a:t>24</a:t>
            </a:r>
            <a:r>
              <a:rPr kumimoji="1" lang="ja-JP" altLang="en-US" sz="2000" b="1" dirty="0">
                <a:solidFill>
                  <a:schemeClr val="accent1"/>
                </a:solidFill>
              </a:rPr>
              <a:t>種類すべての設計</a:t>
            </a:r>
            <a:r>
              <a:rPr kumimoji="1" lang="en-US" altLang="ja-JP" sz="2000" b="1" dirty="0">
                <a:solidFill>
                  <a:schemeClr val="accent1"/>
                </a:solidFill>
              </a:rPr>
              <a:t>CBD</a:t>
            </a:r>
            <a:r>
              <a:rPr kumimoji="1" lang="ja-JP" altLang="en-US" sz="2000" b="1" dirty="0">
                <a:solidFill>
                  <a:schemeClr val="accent1"/>
                </a:solidFill>
              </a:rPr>
              <a:t>で想定通りの配列だった。</a:t>
            </a:r>
            <a:endParaRPr kumimoji="1" lang="en-US" altLang="ja-JP" sz="2000" b="1" dirty="0">
              <a:solidFill>
                <a:schemeClr val="accent1"/>
              </a:solidFill>
            </a:endParaRPr>
          </a:p>
        </p:txBody>
      </p:sp>
      <p:cxnSp>
        <p:nvCxnSpPr>
          <p:cNvPr id="16" name="直線コネクタ 15">
            <a:extLst>
              <a:ext uri="{FF2B5EF4-FFF2-40B4-BE49-F238E27FC236}">
                <a16:creationId xmlns:a16="http://schemas.microsoft.com/office/drawing/2014/main" id="{8872CF01-C4DB-4E7F-BF95-DBA8C4D636C8}"/>
              </a:ext>
            </a:extLst>
          </p:cNvPr>
          <p:cNvCxnSpPr/>
          <p:nvPr/>
        </p:nvCxnSpPr>
        <p:spPr>
          <a:xfrm>
            <a:off x="9429220" y="4400208"/>
            <a:ext cx="0" cy="556181"/>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65A3E21F-CB65-41B7-A478-CDF8ABC15BB2}"/>
              </a:ext>
            </a:extLst>
          </p:cNvPr>
          <p:cNvCxnSpPr>
            <a:cxnSpLocks/>
          </p:cNvCxnSpPr>
          <p:nvPr/>
        </p:nvCxnSpPr>
        <p:spPr>
          <a:xfrm flipH="1">
            <a:off x="8950023" y="4956389"/>
            <a:ext cx="479197"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59CAB54-5983-4F3F-BCC7-61D5C894F302}"/>
              </a:ext>
            </a:extLst>
          </p:cNvPr>
          <p:cNvSpPr txBox="1"/>
          <p:nvPr/>
        </p:nvSpPr>
        <p:spPr>
          <a:xfrm>
            <a:off x="9447696" y="4617835"/>
            <a:ext cx="1005403" cy="338554"/>
          </a:xfrm>
          <a:prstGeom prst="rect">
            <a:avLst/>
          </a:prstGeom>
          <a:noFill/>
        </p:spPr>
        <p:txBody>
          <a:bodyPr wrap="none" rtlCol="0">
            <a:spAutoFit/>
          </a:bodyPr>
          <a:lstStyle/>
          <a:p>
            <a:r>
              <a:rPr kumimoji="1" lang="ja-JP" altLang="en-US" sz="1600" b="1" dirty="0">
                <a:solidFill>
                  <a:srgbClr val="FF0000"/>
                </a:solidFill>
              </a:rPr>
              <a:t>先月実施</a:t>
            </a:r>
          </a:p>
        </p:txBody>
      </p:sp>
      <p:sp>
        <p:nvSpPr>
          <p:cNvPr id="85" name="テキスト ボックス 84">
            <a:extLst>
              <a:ext uri="{FF2B5EF4-FFF2-40B4-BE49-F238E27FC236}">
                <a16:creationId xmlns:a16="http://schemas.microsoft.com/office/drawing/2014/main" id="{2E627DB6-E0A1-473A-A4EF-27F238316B54}"/>
              </a:ext>
            </a:extLst>
          </p:cNvPr>
          <p:cNvSpPr txBox="1"/>
          <p:nvPr/>
        </p:nvSpPr>
        <p:spPr>
          <a:xfrm>
            <a:off x="9447696" y="5095595"/>
            <a:ext cx="1005403" cy="338554"/>
          </a:xfrm>
          <a:prstGeom prst="rect">
            <a:avLst/>
          </a:prstGeom>
          <a:noFill/>
        </p:spPr>
        <p:txBody>
          <a:bodyPr wrap="none" rtlCol="0">
            <a:spAutoFit/>
          </a:bodyPr>
          <a:lstStyle/>
          <a:p>
            <a:r>
              <a:rPr kumimoji="1" lang="ja-JP" altLang="en-US" sz="1600" b="1" dirty="0">
                <a:solidFill>
                  <a:srgbClr val="FF0000"/>
                </a:solidFill>
              </a:rPr>
              <a:t>今月実施</a:t>
            </a:r>
          </a:p>
        </p:txBody>
      </p:sp>
    </p:spTree>
    <p:extLst>
      <p:ext uri="{BB962C8B-B14F-4D97-AF65-F5344CB8AC3E}">
        <p14:creationId xmlns:p14="http://schemas.microsoft.com/office/powerpoint/2010/main" val="389760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対象②、④</a:t>
            </a:r>
            <a:br>
              <a:rPr lang="en-US" altLang="ja-JP" dirty="0"/>
            </a:br>
            <a:r>
              <a:rPr lang="ja-JP" altLang="en-US" dirty="0"/>
              <a:t>酵母へ形質転換　詳細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pic>
        <p:nvPicPr>
          <p:cNvPr id="25" name="図 24">
            <a:extLst>
              <a:ext uri="{FF2B5EF4-FFF2-40B4-BE49-F238E27FC236}">
                <a16:creationId xmlns:a16="http://schemas.microsoft.com/office/drawing/2014/main" id="{DB814AB1-557A-49EB-9754-F961A43059DD}"/>
              </a:ext>
            </a:extLst>
          </p:cNvPr>
          <p:cNvPicPr>
            <a:picLocks noChangeAspect="1"/>
          </p:cNvPicPr>
          <p:nvPr/>
        </p:nvPicPr>
        <p:blipFill>
          <a:blip r:embed="rId3"/>
          <a:stretch>
            <a:fillRect/>
          </a:stretch>
        </p:blipFill>
        <p:spPr>
          <a:xfrm>
            <a:off x="1629724" y="1761534"/>
            <a:ext cx="9211101" cy="4229203"/>
          </a:xfrm>
          <a:prstGeom prst="rect">
            <a:avLst/>
          </a:prstGeom>
          <a:ln>
            <a:solidFill>
              <a:schemeClr val="tx1"/>
            </a:solidFill>
          </a:ln>
        </p:spPr>
      </p:pic>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707886"/>
          </a:xfrm>
          <a:prstGeom prst="rect">
            <a:avLst/>
          </a:prstGeom>
          <a:noFill/>
        </p:spPr>
        <p:txBody>
          <a:bodyPr wrap="square" rtlCol="0">
            <a:spAutoFit/>
          </a:bodyPr>
          <a:lstStyle/>
          <a:p>
            <a:pPr algn="ctr"/>
            <a:r>
              <a:rPr kumimoji="1" lang="ja-JP" altLang="en-US" sz="2000" b="1" dirty="0">
                <a:solidFill>
                  <a:schemeClr val="accent1"/>
                </a:solidFill>
              </a:rPr>
              <a:t>エレクトロポレーション法を用いて、プラスミドを酵母（</a:t>
            </a:r>
            <a:r>
              <a:rPr kumimoji="1" lang="en-US" altLang="ja-JP" sz="2000" b="1" i="1" dirty="0">
                <a:solidFill>
                  <a:schemeClr val="accent1"/>
                </a:solidFill>
              </a:rPr>
              <a:t>Pichia pastoris </a:t>
            </a:r>
            <a:r>
              <a:rPr kumimoji="1" lang="en-US" altLang="ja-JP" sz="2000" b="1" dirty="0">
                <a:solidFill>
                  <a:schemeClr val="accent1"/>
                </a:solidFill>
              </a:rPr>
              <a:t>KM71H</a:t>
            </a:r>
            <a:r>
              <a:rPr kumimoji="1" lang="ja-JP" altLang="en-US" sz="2000" b="1" dirty="0">
                <a:solidFill>
                  <a:schemeClr val="accent1"/>
                </a:solidFill>
              </a:rPr>
              <a:t>）へ導入した。</a:t>
            </a:r>
            <a:endParaRPr kumimoji="1" lang="en-US" altLang="ja-JP" sz="2000" b="1" dirty="0">
              <a:solidFill>
                <a:schemeClr val="accent1"/>
              </a:solidFill>
            </a:endParaRPr>
          </a:p>
          <a:p>
            <a:pPr algn="ctr"/>
            <a:r>
              <a:rPr kumimoji="1" lang="ja-JP" altLang="en-US" sz="2000" b="1" dirty="0">
                <a:solidFill>
                  <a:schemeClr val="accent1"/>
                </a:solidFill>
              </a:rPr>
              <a:t>→対象②、④のすべてでコロニーを確認した。</a:t>
            </a:r>
          </a:p>
        </p:txBody>
      </p:sp>
      <p:sp>
        <p:nvSpPr>
          <p:cNvPr id="30" name="テキスト ボックス 29">
            <a:extLst>
              <a:ext uri="{FF2B5EF4-FFF2-40B4-BE49-F238E27FC236}">
                <a16:creationId xmlns:a16="http://schemas.microsoft.com/office/drawing/2014/main" id="{FF575BDC-6A3C-41B7-965C-CDBB55C364CC}"/>
              </a:ext>
            </a:extLst>
          </p:cNvPr>
          <p:cNvSpPr txBox="1"/>
          <p:nvPr/>
        </p:nvSpPr>
        <p:spPr>
          <a:xfrm>
            <a:off x="3342545" y="5638401"/>
            <a:ext cx="1428596" cy="261610"/>
          </a:xfrm>
          <a:prstGeom prst="rect">
            <a:avLst/>
          </a:prstGeom>
          <a:noFill/>
        </p:spPr>
        <p:txBody>
          <a:bodyPr wrap="none" rtlCol="0">
            <a:spAutoFit/>
          </a:bodyPr>
          <a:lstStyle/>
          <a:p>
            <a:r>
              <a:rPr kumimoji="1" lang="en-US" altLang="ja-JP" sz="1100" dirty="0"/>
              <a:t>※</a:t>
            </a:r>
            <a:r>
              <a:rPr kumimoji="1" lang="ja-JP" altLang="en-US" sz="1100" dirty="0"/>
              <a:t>遺伝子合成で作成</a:t>
            </a:r>
          </a:p>
        </p:txBody>
      </p:sp>
      <p:sp>
        <p:nvSpPr>
          <p:cNvPr id="68" name="テキスト ボックス 67">
            <a:extLst>
              <a:ext uri="{FF2B5EF4-FFF2-40B4-BE49-F238E27FC236}">
                <a16:creationId xmlns:a16="http://schemas.microsoft.com/office/drawing/2014/main" id="{435E4F5F-7D69-4ACB-9E61-A13BB10ED057}"/>
              </a:ext>
            </a:extLst>
          </p:cNvPr>
          <p:cNvSpPr txBox="1"/>
          <p:nvPr/>
        </p:nvSpPr>
        <p:spPr>
          <a:xfrm>
            <a:off x="2989884" y="3844333"/>
            <a:ext cx="1781257" cy="261610"/>
          </a:xfrm>
          <a:prstGeom prst="rect">
            <a:avLst/>
          </a:prstGeom>
          <a:noFill/>
        </p:spPr>
        <p:txBody>
          <a:bodyPr wrap="none" rtlCol="0">
            <a:spAutoFit/>
          </a:bodyPr>
          <a:lstStyle/>
          <a:p>
            <a:pPr algn="r"/>
            <a:r>
              <a:rPr kumimoji="1" lang="en-US" altLang="ja-JP" sz="1100" dirty="0"/>
              <a:t>※</a:t>
            </a:r>
            <a:r>
              <a:rPr kumimoji="1" lang="ja-JP" altLang="en-US" sz="1100" dirty="0"/>
              <a:t>作成方法は前ページ参照</a:t>
            </a:r>
          </a:p>
        </p:txBody>
      </p:sp>
      <p:sp>
        <p:nvSpPr>
          <p:cNvPr id="4" name="テキスト ボックス 3">
            <a:extLst>
              <a:ext uri="{FF2B5EF4-FFF2-40B4-BE49-F238E27FC236}">
                <a16:creationId xmlns:a16="http://schemas.microsoft.com/office/drawing/2014/main" id="{21B208EC-29CF-4EE9-8479-C54158FFA04D}"/>
              </a:ext>
            </a:extLst>
          </p:cNvPr>
          <p:cNvSpPr txBox="1"/>
          <p:nvPr/>
        </p:nvSpPr>
        <p:spPr>
          <a:xfrm>
            <a:off x="6834433" y="5361402"/>
            <a:ext cx="338554" cy="276999"/>
          </a:xfrm>
          <a:prstGeom prst="rect">
            <a:avLst/>
          </a:prstGeom>
          <a:noFill/>
        </p:spPr>
        <p:txBody>
          <a:bodyPr wrap="none" rtlCol="0">
            <a:spAutoFit/>
          </a:bodyPr>
          <a:lstStyle/>
          <a:p>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1A1D353B-1458-4EAE-A0DB-1DB62AF19E63}"/>
              </a:ext>
            </a:extLst>
          </p:cNvPr>
          <p:cNvSpPr txBox="1"/>
          <p:nvPr/>
        </p:nvSpPr>
        <p:spPr>
          <a:xfrm>
            <a:off x="7891806" y="5990737"/>
            <a:ext cx="3158237" cy="276999"/>
          </a:xfrm>
          <a:prstGeom prst="rect">
            <a:avLst/>
          </a:prstGeom>
          <a:noFill/>
        </p:spPr>
        <p:txBody>
          <a:bodyPr wrap="none" rtlCol="0">
            <a:spAutoFit/>
          </a:bodyPr>
          <a:lstStyle/>
          <a:p>
            <a:r>
              <a:rPr kumimoji="1" lang="en-US" altLang="ja-JP" sz="1200" dirty="0"/>
              <a:t>※</a:t>
            </a:r>
            <a:r>
              <a:rPr kumimoji="1" lang="ja-JP" altLang="en-US" sz="1200" dirty="0"/>
              <a:t>実際は目的遺伝子がゲノムに挿入されている。</a:t>
            </a:r>
          </a:p>
        </p:txBody>
      </p:sp>
    </p:spTree>
    <p:extLst>
      <p:ext uri="{BB962C8B-B14F-4D97-AF65-F5344CB8AC3E}">
        <p14:creationId xmlns:p14="http://schemas.microsoft.com/office/powerpoint/2010/main" val="411337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dirty="0"/>
              <a:t>補足</a:t>
            </a:r>
            <a:br>
              <a:rPr lang="en-US" altLang="ja-JP" dirty="0"/>
            </a:br>
            <a:r>
              <a:rPr lang="ja-JP" altLang="en-US" dirty="0"/>
              <a:t>　対象</a:t>
            </a:r>
            <a:r>
              <a:rPr kumimoji="1" lang="ja-JP" altLang="en-US" dirty="0"/>
              <a:t>② </a:t>
            </a:r>
            <a:r>
              <a:rPr kumimoji="1" lang="en-US" altLang="ja-JP" dirty="0"/>
              <a:t>TeCel7A-TrCBM1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91504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 name="吹き出し: 角を丸めた四角形 107">
            <a:extLst>
              <a:ext uri="{FF2B5EF4-FFF2-40B4-BE49-F238E27FC236}">
                <a16:creationId xmlns:a16="http://schemas.microsoft.com/office/drawing/2014/main" id="{E8969D96-5741-47DE-8A2E-BF1ED4EDAE28}"/>
              </a:ext>
            </a:extLst>
          </p:cNvPr>
          <p:cNvSpPr/>
          <p:nvPr/>
        </p:nvSpPr>
        <p:spPr>
          <a:xfrm>
            <a:off x="377918" y="4014780"/>
            <a:ext cx="3261575" cy="1967742"/>
          </a:xfrm>
          <a:prstGeom prst="wedgeRoundRectCallout">
            <a:avLst>
              <a:gd name="adj1" fmla="val -15910"/>
              <a:gd name="adj2" fmla="val -75202"/>
              <a:gd name="adj3" fmla="val 16667"/>
            </a:avLst>
          </a:prstGeom>
          <a:solidFill>
            <a:schemeClr val="bg1"/>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246C9588-7851-434D-B90E-2B9FFDAC64BE}"/>
              </a:ext>
            </a:extLst>
          </p:cNvPr>
          <p:cNvSpPr/>
          <p:nvPr/>
        </p:nvSpPr>
        <p:spPr>
          <a:xfrm>
            <a:off x="632824" y="2776537"/>
            <a:ext cx="2207418" cy="350044"/>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a:t>
            </a:r>
            <a:br>
              <a:rPr lang="en-US" altLang="ja-JP" dirty="0"/>
            </a:br>
            <a:r>
              <a:rPr lang="ja-JP" altLang="en-US" dirty="0"/>
              <a:t>　酵母でのタンパク質合成（約</a:t>
            </a:r>
            <a:r>
              <a:rPr lang="en-US" altLang="ja-JP" dirty="0"/>
              <a:t>1</a:t>
            </a:r>
            <a:r>
              <a:rPr lang="ja-JP" altLang="en-US" dirty="0"/>
              <a:t>週間） </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5" name="円柱 4">
            <a:extLst>
              <a:ext uri="{FF2B5EF4-FFF2-40B4-BE49-F238E27FC236}">
                <a16:creationId xmlns:a16="http://schemas.microsoft.com/office/drawing/2014/main" id="{C707FD6C-CBEF-45A5-8251-E9024A94C32E}"/>
              </a:ext>
            </a:extLst>
          </p:cNvPr>
          <p:cNvSpPr/>
          <p:nvPr/>
        </p:nvSpPr>
        <p:spPr>
          <a:xfrm>
            <a:off x="632824" y="2469355"/>
            <a:ext cx="2207418" cy="657225"/>
          </a:xfrm>
          <a:prstGeom prst="can">
            <a:avLst>
              <a:gd name="adj" fmla="val 50000"/>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1696F61-0CEB-4552-A79F-77F97C9341EC}"/>
              </a:ext>
            </a:extLst>
          </p:cNvPr>
          <p:cNvSpPr/>
          <p:nvPr/>
        </p:nvSpPr>
        <p:spPr>
          <a:xfrm>
            <a:off x="1090022" y="2912268"/>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A57A9870-62DC-42AB-85F7-18CF419B444E}"/>
              </a:ext>
            </a:extLst>
          </p:cNvPr>
          <p:cNvSpPr/>
          <p:nvPr/>
        </p:nvSpPr>
        <p:spPr>
          <a:xfrm>
            <a:off x="1249566" y="2986084"/>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5F8671F5-1DA6-4E24-909C-36C6F2144AAE}"/>
              </a:ext>
            </a:extLst>
          </p:cNvPr>
          <p:cNvSpPr/>
          <p:nvPr/>
        </p:nvSpPr>
        <p:spPr>
          <a:xfrm>
            <a:off x="1406729" y="2878929"/>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0278C935-1AD4-4A9E-B75D-3C69EECE75A1}"/>
              </a:ext>
            </a:extLst>
          </p:cNvPr>
          <p:cNvSpPr/>
          <p:nvPr/>
        </p:nvSpPr>
        <p:spPr>
          <a:xfrm>
            <a:off x="1544841" y="298846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4545929E-86CB-4851-8DC6-9256F4FAA1B8}"/>
              </a:ext>
            </a:extLst>
          </p:cNvPr>
          <p:cNvSpPr/>
          <p:nvPr/>
        </p:nvSpPr>
        <p:spPr>
          <a:xfrm>
            <a:off x="1973470" y="2902739"/>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D8F800AC-A7D8-4741-8961-B1E5E24ECC52}"/>
              </a:ext>
            </a:extLst>
          </p:cNvPr>
          <p:cNvSpPr/>
          <p:nvPr/>
        </p:nvSpPr>
        <p:spPr>
          <a:xfrm>
            <a:off x="1744868" y="2945603"/>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02557F1E-2B99-412F-BAA1-766242E15DF6}"/>
              </a:ext>
            </a:extLst>
          </p:cNvPr>
          <p:cNvSpPr/>
          <p:nvPr/>
        </p:nvSpPr>
        <p:spPr>
          <a:xfrm>
            <a:off x="1594849" y="2852733"/>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53F76305-36DB-4300-993E-1B1355DEA664}"/>
              </a:ext>
            </a:extLst>
          </p:cNvPr>
          <p:cNvSpPr/>
          <p:nvPr/>
        </p:nvSpPr>
        <p:spPr>
          <a:xfrm>
            <a:off x="2280651" y="287416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D9B14587-A631-4913-BCE6-9B0FEDDAE561}"/>
              </a:ext>
            </a:extLst>
          </p:cNvPr>
          <p:cNvSpPr/>
          <p:nvPr/>
        </p:nvSpPr>
        <p:spPr>
          <a:xfrm>
            <a:off x="2116347" y="2945601"/>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1167240F-F286-46AB-A472-6F9F17DD02FE}"/>
              </a:ext>
            </a:extLst>
          </p:cNvPr>
          <p:cNvSpPr/>
          <p:nvPr/>
        </p:nvSpPr>
        <p:spPr>
          <a:xfrm>
            <a:off x="2480675" y="2952747"/>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05293B3-4E25-4248-A846-6BDBB3C8BF25}"/>
              </a:ext>
            </a:extLst>
          </p:cNvPr>
          <p:cNvSpPr/>
          <p:nvPr/>
        </p:nvSpPr>
        <p:spPr>
          <a:xfrm>
            <a:off x="830468" y="2931315"/>
            <a:ext cx="100013" cy="7858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4" name="グループ化 43">
            <a:extLst>
              <a:ext uri="{FF2B5EF4-FFF2-40B4-BE49-F238E27FC236}">
                <a16:creationId xmlns:a16="http://schemas.microsoft.com/office/drawing/2014/main" id="{6B49A81F-CDB5-434C-8411-32ABD2211F49}"/>
              </a:ext>
            </a:extLst>
          </p:cNvPr>
          <p:cNvGrpSpPr/>
          <p:nvPr/>
        </p:nvGrpSpPr>
        <p:grpSpPr>
          <a:xfrm>
            <a:off x="4237670" y="1907376"/>
            <a:ext cx="400050" cy="1514475"/>
            <a:chOff x="5395913" y="1639491"/>
            <a:chExt cx="400050" cy="1514475"/>
          </a:xfrm>
        </p:grpSpPr>
        <p:sp>
          <p:nvSpPr>
            <p:cNvPr id="45" name="円柱 44">
              <a:extLst>
                <a:ext uri="{FF2B5EF4-FFF2-40B4-BE49-F238E27FC236}">
                  <a16:creationId xmlns:a16="http://schemas.microsoft.com/office/drawing/2014/main" id="{F8F06216-568F-4F0D-876B-6531ADB24A0D}"/>
                </a:ext>
              </a:extLst>
            </p:cNvPr>
            <p:cNvSpPr/>
            <p:nvPr/>
          </p:nvSpPr>
          <p:spPr>
            <a:xfrm>
              <a:off x="5395913" y="2722956"/>
              <a:ext cx="400050" cy="431010"/>
            </a:xfrm>
            <a:prstGeom prst="can">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円柱 45">
              <a:extLst>
                <a:ext uri="{FF2B5EF4-FFF2-40B4-BE49-F238E27FC236}">
                  <a16:creationId xmlns:a16="http://schemas.microsoft.com/office/drawing/2014/main" id="{C47F0ECE-3DB6-41F4-8258-D81D8C6012F6}"/>
                </a:ext>
              </a:extLst>
            </p:cNvPr>
            <p:cNvSpPr/>
            <p:nvPr/>
          </p:nvSpPr>
          <p:spPr>
            <a:xfrm>
              <a:off x="5395913" y="1639491"/>
              <a:ext cx="400050" cy="1507331"/>
            </a:xfrm>
            <a:prstGeom prst="ca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8" name="図 47">
            <a:extLst>
              <a:ext uri="{FF2B5EF4-FFF2-40B4-BE49-F238E27FC236}">
                <a16:creationId xmlns:a16="http://schemas.microsoft.com/office/drawing/2014/main" id="{30DB4C22-5993-41AB-B980-52FCA1F41DD0}"/>
              </a:ext>
            </a:extLst>
          </p:cNvPr>
          <p:cNvPicPr>
            <a:picLocks noChangeAspect="1"/>
          </p:cNvPicPr>
          <p:nvPr/>
        </p:nvPicPr>
        <p:blipFill rotWithShape="1">
          <a:blip r:embed="rId3">
            <a:duotone>
              <a:schemeClr val="bg2">
                <a:shade val="45000"/>
                <a:satMod val="135000"/>
              </a:schemeClr>
              <a:prstClr val="white"/>
            </a:duotone>
          </a:blip>
          <a:srcRect l="47187"/>
          <a:stretch/>
        </p:blipFill>
        <p:spPr>
          <a:xfrm rot="17710386">
            <a:off x="2780709" y="1572483"/>
            <a:ext cx="1162335" cy="993734"/>
          </a:xfrm>
          <a:prstGeom prst="rect">
            <a:avLst/>
          </a:prstGeom>
        </p:spPr>
      </p:pic>
      <p:sp>
        <p:nvSpPr>
          <p:cNvPr id="49" name="テキスト ボックス 48">
            <a:extLst>
              <a:ext uri="{FF2B5EF4-FFF2-40B4-BE49-F238E27FC236}">
                <a16:creationId xmlns:a16="http://schemas.microsoft.com/office/drawing/2014/main" id="{A17F7223-D0F9-4819-8559-048F9ACD090E}"/>
              </a:ext>
            </a:extLst>
          </p:cNvPr>
          <p:cNvSpPr txBox="1"/>
          <p:nvPr/>
        </p:nvSpPr>
        <p:spPr>
          <a:xfrm>
            <a:off x="2319512" y="1405437"/>
            <a:ext cx="1148071" cy="307777"/>
          </a:xfrm>
          <a:prstGeom prst="rect">
            <a:avLst/>
          </a:prstGeom>
          <a:noFill/>
        </p:spPr>
        <p:txBody>
          <a:bodyPr wrap="none" rtlCol="0">
            <a:spAutoFit/>
          </a:bodyPr>
          <a:lstStyle/>
          <a:p>
            <a:pPr algn="ctr"/>
            <a:r>
              <a:rPr kumimoji="1" lang="ja-JP" altLang="en-US" sz="1400" dirty="0"/>
              <a:t>コロニーを拾う</a:t>
            </a:r>
            <a:endParaRPr kumimoji="1" lang="en-US" altLang="ja-JP" sz="1400" dirty="0"/>
          </a:p>
        </p:txBody>
      </p:sp>
      <p:sp>
        <p:nvSpPr>
          <p:cNvPr id="50" name="テキスト ボックス 49">
            <a:extLst>
              <a:ext uri="{FF2B5EF4-FFF2-40B4-BE49-F238E27FC236}">
                <a16:creationId xmlns:a16="http://schemas.microsoft.com/office/drawing/2014/main" id="{B35B277B-7EED-41F2-BBA9-47ED666AB02F}"/>
              </a:ext>
            </a:extLst>
          </p:cNvPr>
          <p:cNvSpPr txBox="1"/>
          <p:nvPr/>
        </p:nvSpPr>
        <p:spPr>
          <a:xfrm>
            <a:off x="3842830" y="3542116"/>
            <a:ext cx="1252266" cy="523220"/>
          </a:xfrm>
          <a:prstGeom prst="rect">
            <a:avLst/>
          </a:prstGeom>
          <a:noFill/>
        </p:spPr>
        <p:txBody>
          <a:bodyPr wrap="none" rtlCol="0">
            <a:spAutoFit/>
          </a:bodyPr>
          <a:lstStyle/>
          <a:p>
            <a:pPr algn="ctr"/>
            <a:r>
              <a:rPr kumimoji="1" lang="en-US" altLang="ja-JP" sz="1400" dirty="0"/>
              <a:t>YPG</a:t>
            </a:r>
            <a:r>
              <a:rPr kumimoji="1" lang="ja-JP" altLang="en-US" sz="1400" dirty="0"/>
              <a:t>培地</a:t>
            </a:r>
            <a:endParaRPr kumimoji="1" lang="en-US" altLang="ja-JP" sz="1400" dirty="0"/>
          </a:p>
          <a:p>
            <a:pPr algn="ctr"/>
            <a:r>
              <a:rPr kumimoji="1" lang="en-US" altLang="ja-JP" sz="1400" dirty="0"/>
              <a:t>(Zeocin</a:t>
            </a:r>
            <a:r>
              <a:rPr kumimoji="1" lang="ja-JP" altLang="en-US" sz="1400" dirty="0"/>
              <a:t>入り）</a:t>
            </a:r>
            <a:endParaRPr kumimoji="1" lang="en-US" altLang="ja-JP" sz="1400" dirty="0"/>
          </a:p>
        </p:txBody>
      </p:sp>
      <p:sp>
        <p:nvSpPr>
          <p:cNvPr id="51" name="矢印: 下 50">
            <a:extLst>
              <a:ext uri="{FF2B5EF4-FFF2-40B4-BE49-F238E27FC236}">
                <a16:creationId xmlns:a16="http://schemas.microsoft.com/office/drawing/2014/main" id="{E3E5E906-54EB-435F-AC4E-A4AFC1F200FA}"/>
              </a:ext>
            </a:extLst>
          </p:cNvPr>
          <p:cNvSpPr/>
          <p:nvPr/>
        </p:nvSpPr>
        <p:spPr>
          <a:xfrm rot="16200000">
            <a:off x="5276261" y="2074153"/>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B7E79DE6-17C2-4EC7-8B27-2FCC9E3FC67C}"/>
              </a:ext>
            </a:extLst>
          </p:cNvPr>
          <p:cNvSpPr txBox="1"/>
          <p:nvPr/>
        </p:nvSpPr>
        <p:spPr>
          <a:xfrm>
            <a:off x="5094547" y="1920926"/>
            <a:ext cx="723275" cy="307777"/>
          </a:xfrm>
          <a:prstGeom prst="rect">
            <a:avLst/>
          </a:prstGeom>
          <a:noFill/>
        </p:spPr>
        <p:txBody>
          <a:bodyPr wrap="none" rtlCol="0">
            <a:spAutoFit/>
          </a:bodyPr>
          <a:lstStyle/>
          <a:p>
            <a:pPr algn="ctr"/>
            <a:r>
              <a:rPr kumimoji="1" lang="ja-JP" altLang="en-US" sz="1400" dirty="0"/>
              <a:t>前培養</a:t>
            </a:r>
            <a:endParaRPr kumimoji="1" lang="en-US" altLang="ja-JP" sz="1400" dirty="0"/>
          </a:p>
        </p:txBody>
      </p:sp>
      <p:sp>
        <p:nvSpPr>
          <p:cNvPr id="53" name="テキスト ボックス 52">
            <a:extLst>
              <a:ext uri="{FF2B5EF4-FFF2-40B4-BE49-F238E27FC236}">
                <a16:creationId xmlns:a16="http://schemas.microsoft.com/office/drawing/2014/main" id="{62B6A410-B320-4C73-8911-44B4E2D7A38F}"/>
              </a:ext>
            </a:extLst>
          </p:cNvPr>
          <p:cNvSpPr txBox="1"/>
          <p:nvPr/>
        </p:nvSpPr>
        <p:spPr>
          <a:xfrm>
            <a:off x="5044228" y="2807555"/>
            <a:ext cx="840295" cy="738664"/>
          </a:xfrm>
          <a:prstGeom prst="rect">
            <a:avLst/>
          </a:prstGeom>
          <a:noFill/>
        </p:spPr>
        <p:txBody>
          <a:bodyPr wrap="none" rtlCol="0">
            <a:spAutoFit/>
          </a:bodyPr>
          <a:lstStyle/>
          <a:p>
            <a:pPr algn="ctr"/>
            <a:r>
              <a:rPr kumimoji="1" lang="en-US" altLang="ja-JP" sz="1400" dirty="0"/>
              <a:t>30</a:t>
            </a:r>
            <a:r>
              <a:rPr kumimoji="1" lang="ja-JP" altLang="en-US" sz="1400" dirty="0"/>
              <a:t>℃</a:t>
            </a:r>
            <a:endParaRPr kumimoji="1" lang="en-US" altLang="ja-JP" sz="1400" dirty="0"/>
          </a:p>
          <a:p>
            <a:pPr algn="ctr"/>
            <a:r>
              <a:rPr kumimoji="1" lang="en-US" altLang="ja-JP" sz="1400" dirty="0"/>
              <a:t>24 h</a:t>
            </a:r>
          </a:p>
          <a:p>
            <a:pPr algn="ctr"/>
            <a:r>
              <a:rPr kumimoji="1" lang="en-US" altLang="ja-JP" sz="1400" dirty="0"/>
              <a:t>300 rpm</a:t>
            </a:r>
          </a:p>
        </p:txBody>
      </p:sp>
      <p:grpSp>
        <p:nvGrpSpPr>
          <p:cNvPr id="65" name="グループ化 64">
            <a:extLst>
              <a:ext uri="{FF2B5EF4-FFF2-40B4-BE49-F238E27FC236}">
                <a16:creationId xmlns:a16="http://schemas.microsoft.com/office/drawing/2014/main" id="{66120161-DBD1-4D60-855C-F0A1C0D2C301}"/>
              </a:ext>
            </a:extLst>
          </p:cNvPr>
          <p:cNvGrpSpPr/>
          <p:nvPr/>
        </p:nvGrpSpPr>
        <p:grpSpPr>
          <a:xfrm>
            <a:off x="9793727" y="1445518"/>
            <a:ext cx="1743759" cy="2205048"/>
            <a:chOff x="8365511" y="1328738"/>
            <a:chExt cx="1743759" cy="2205048"/>
          </a:xfrm>
        </p:grpSpPr>
        <p:sp>
          <p:nvSpPr>
            <p:cNvPr id="66" name="楕円 65">
              <a:extLst>
                <a:ext uri="{FF2B5EF4-FFF2-40B4-BE49-F238E27FC236}">
                  <a16:creationId xmlns:a16="http://schemas.microsoft.com/office/drawing/2014/main" id="{675A5777-5F99-409E-A58B-7EA3D0DA2B63}"/>
                </a:ext>
              </a:extLst>
            </p:cNvPr>
            <p:cNvSpPr/>
            <p:nvPr/>
          </p:nvSpPr>
          <p:spPr>
            <a:xfrm>
              <a:off x="8634406" y="2943226"/>
              <a:ext cx="1092995"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5566289-096A-4995-84FB-A811C8912D30}"/>
                </a:ext>
              </a:extLst>
            </p:cNvPr>
            <p:cNvSpPr/>
            <p:nvPr/>
          </p:nvSpPr>
          <p:spPr>
            <a:xfrm>
              <a:off x="8701088" y="2689623"/>
              <a:ext cx="978783"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台形 67">
              <a:extLst>
                <a:ext uri="{FF2B5EF4-FFF2-40B4-BE49-F238E27FC236}">
                  <a16:creationId xmlns:a16="http://schemas.microsoft.com/office/drawing/2014/main" id="{22505945-30F0-4EB8-B57A-7DA6A6127416}"/>
                </a:ext>
              </a:extLst>
            </p:cNvPr>
            <p:cNvSpPr/>
            <p:nvPr/>
          </p:nvSpPr>
          <p:spPr>
            <a:xfrm>
              <a:off x="8634406" y="2915834"/>
              <a:ext cx="1116760" cy="248846"/>
            </a:xfrm>
            <a:prstGeom prst="trapezoid">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descr="図形&#10;&#10;低い精度で自動的に生成された説明">
              <a:extLst>
                <a:ext uri="{FF2B5EF4-FFF2-40B4-BE49-F238E27FC236}">
                  <a16:creationId xmlns:a16="http://schemas.microsoft.com/office/drawing/2014/main" id="{E0099706-1010-4439-8702-6CBA38F707D9}"/>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 t="34982" r="51017"/>
            <a:stretch/>
          </p:blipFill>
          <p:spPr>
            <a:xfrm>
              <a:off x="8365511" y="1495389"/>
              <a:ext cx="1535727" cy="2038397"/>
            </a:xfrm>
            <a:prstGeom prst="rect">
              <a:avLst/>
            </a:prstGeom>
          </p:spPr>
        </p:pic>
        <p:sp>
          <p:nvSpPr>
            <p:cNvPr id="70" name="正方形/長方形 69">
              <a:extLst>
                <a:ext uri="{FF2B5EF4-FFF2-40B4-BE49-F238E27FC236}">
                  <a16:creationId xmlns:a16="http://schemas.microsoft.com/office/drawing/2014/main" id="{9703AE06-9B31-442E-B63B-D3F66E46A911}"/>
                </a:ext>
              </a:extLst>
            </p:cNvPr>
            <p:cNvSpPr/>
            <p:nvPr/>
          </p:nvSpPr>
          <p:spPr>
            <a:xfrm>
              <a:off x="9751166" y="1328738"/>
              <a:ext cx="358104" cy="12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71" name="テキスト ボックス 70">
            <a:extLst>
              <a:ext uri="{FF2B5EF4-FFF2-40B4-BE49-F238E27FC236}">
                <a16:creationId xmlns:a16="http://schemas.microsoft.com/office/drawing/2014/main" id="{C0B5EB7E-99D1-4E71-86D0-B86CF6C03980}"/>
              </a:ext>
            </a:extLst>
          </p:cNvPr>
          <p:cNvSpPr txBox="1"/>
          <p:nvPr/>
        </p:nvSpPr>
        <p:spPr>
          <a:xfrm>
            <a:off x="10195795" y="3677958"/>
            <a:ext cx="784189" cy="307777"/>
          </a:xfrm>
          <a:prstGeom prst="rect">
            <a:avLst/>
          </a:prstGeom>
          <a:noFill/>
        </p:spPr>
        <p:txBody>
          <a:bodyPr wrap="none" rtlCol="0">
            <a:spAutoFit/>
          </a:bodyPr>
          <a:lstStyle/>
          <a:p>
            <a:pPr algn="ctr"/>
            <a:r>
              <a:rPr kumimoji="1" lang="en-US" altLang="ja-JP" sz="1400" dirty="0"/>
              <a:t>YP</a:t>
            </a:r>
            <a:r>
              <a:rPr kumimoji="1" lang="ja-JP" altLang="en-US" sz="1400" dirty="0"/>
              <a:t>培地</a:t>
            </a:r>
            <a:endParaRPr kumimoji="1" lang="en-US" altLang="ja-JP" sz="1400" dirty="0"/>
          </a:p>
        </p:txBody>
      </p:sp>
      <p:sp>
        <p:nvSpPr>
          <p:cNvPr id="72" name="矢印: 下 71">
            <a:extLst>
              <a:ext uri="{FF2B5EF4-FFF2-40B4-BE49-F238E27FC236}">
                <a16:creationId xmlns:a16="http://schemas.microsoft.com/office/drawing/2014/main" id="{F5293437-2BAC-426C-A15C-06D3038AB5E9}"/>
              </a:ext>
            </a:extLst>
          </p:cNvPr>
          <p:cNvSpPr/>
          <p:nvPr/>
        </p:nvSpPr>
        <p:spPr>
          <a:xfrm rot="16200000">
            <a:off x="8028826" y="2100364"/>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0E885D28-7CEA-4174-8D7C-E7429B29C7B2}"/>
              </a:ext>
            </a:extLst>
          </p:cNvPr>
          <p:cNvSpPr txBox="1"/>
          <p:nvPr/>
        </p:nvSpPr>
        <p:spPr>
          <a:xfrm>
            <a:off x="7799854" y="1915461"/>
            <a:ext cx="723275" cy="307777"/>
          </a:xfrm>
          <a:prstGeom prst="rect">
            <a:avLst/>
          </a:prstGeom>
          <a:noFill/>
        </p:spPr>
        <p:txBody>
          <a:bodyPr wrap="none" rtlCol="0">
            <a:spAutoFit/>
          </a:bodyPr>
          <a:lstStyle/>
          <a:p>
            <a:pPr algn="ctr"/>
            <a:r>
              <a:rPr kumimoji="1" lang="ja-JP" altLang="en-US" sz="1400" dirty="0"/>
              <a:t>本培養</a:t>
            </a:r>
            <a:endParaRPr kumimoji="1" lang="en-US" altLang="ja-JP" sz="1400" dirty="0"/>
          </a:p>
        </p:txBody>
      </p:sp>
      <p:sp>
        <p:nvSpPr>
          <p:cNvPr id="74" name="テキスト ボックス 73">
            <a:extLst>
              <a:ext uri="{FF2B5EF4-FFF2-40B4-BE49-F238E27FC236}">
                <a16:creationId xmlns:a16="http://schemas.microsoft.com/office/drawing/2014/main" id="{2041ECA1-91ED-4B2A-B7F9-FFAE2FD761F2}"/>
              </a:ext>
            </a:extLst>
          </p:cNvPr>
          <p:cNvSpPr txBox="1"/>
          <p:nvPr/>
        </p:nvSpPr>
        <p:spPr>
          <a:xfrm>
            <a:off x="7691346" y="2803452"/>
            <a:ext cx="840295" cy="738664"/>
          </a:xfrm>
          <a:prstGeom prst="rect">
            <a:avLst/>
          </a:prstGeom>
          <a:noFill/>
        </p:spPr>
        <p:txBody>
          <a:bodyPr wrap="none" rtlCol="0">
            <a:spAutoFit/>
          </a:bodyPr>
          <a:lstStyle/>
          <a:p>
            <a:pPr algn="ctr"/>
            <a:r>
              <a:rPr kumimoji="1" lang="en-US" altLang="ja-JP" sz="1400" dirty="0"/>
              <a:t>30</a:t>
            </a:r>
            <a:r>
              <a:rPr kumimoji="1" lang="ja-JP" altLang="en-US" sz="1400" dirty="0"/>
              <a:t>℃</a:t>
            </a:r>
            <a:endParaRPr kumimoji="1" lang="en-US" altLang="ja-JP" sz="1400" dirty="0"/>
          </a:p>
          <a:p>
            <a:pPr algn="ctr"/>
            <a:r>
              <a:rPr kumimoji="1" lang="en-US" altLang="ja-JP" sz="1400" dirty="0"/>
              <a:t>24 h</a:t>
            </a:r>
          </a:p>
          <a:p>
            <a:pPr algn="ctr"/>
            <a:r>
              <a:rPr kumimoji="1" lang="en-US" altLang="ja-JP" sz="1400" dirty="0"/>
              <a:t>300 rpm</a:t>
            </a:r>
          </a:p>
        </p:txBody>
      </p:sp>
      <p:sp>
        <p:nvSpPr>
          <p:cNvPr id="75" name="矢印: 下 74">
            <a:extLst>
              <a:ext uri="{FF2B5EF4-FFF2-40B4-BE49-F238E27FC236}">
                <a16:creationId xmlns:a16="http://schemas.microsoft.com/office/drawing/2014/main" id="{3EC484F3-3800-4C74-9B82-91859DC178E6}"/>
              </a:ext>
            </a:extLst>
          </p:cNvPr>
          <p:cNvSpPr/>
          <p:nvPr/>
        </p:nvSpPr>
        <p:spPr>
          <a:xfrm rot="16200000">
            <a:off x="9088801" y="2100364"/>
            <a:ext cx="376233" cy="89535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1DAB2B5D-6FDB-4985-90E7-142E51D38FA5}"/>
              </a:ext>
            </a:extLst>
          </p:cNvPr>
          <p:cNvSpPr txBox="1"/>
          <p:nvPr/>
        </p:nvSpPr>
        <p:spPr>
          <a:xfrm>
            <a:off x="8770059" y="1915461"/>
            <a:ext cx="902811" cy="307777"/>
          </a:xfrm>
          <a:prstGeom prst="rect">
            <a:avLst/>
          </a:prstGeom>
          <a:noFill/>
        </p:spPr>
        <p:txBody>
          <a:bodyPr wrap="none" rtlCol="0">
            <a:spAutoFit/>
          </a:bodyPr>
          <a:lstStyle/>
          <a:p>
            <a:pPr algn="ctr"/>
            <a:r>
              <a:rPr kumimoji="1" lang="ja-JP" altLang="en-US" sz="1400" dirty="0"/>
              <a:t>培地交換</a:t>
            </a:r>
            <a:endParaRPr kumimoji="1" lang="en-US" altLang="ja-JP" sz="1400" dirty="0"/>
          </a:p>
        </p:txBody>
      </p:sp>
      <p:sp>
        <p:nvSpPr>
          <p:cNvPr id="80" name="矢印: 下 79">
            <a:extLst>
              <a:ext uri="{FF2B5EF4-FFF2-40B4-BE49-F238E27FC236}">
                <a16:creationId xmlns:a16="http://schemas.microsoft.com/office/drawing/2014/main" id="{ED3EE9AE-221F-475E-AE18-53BE9EF0BACE}"/>
              </a:ext>
            </a:extLst>
          </p:cNvPr>
          <p:cNvSpPr/>
          <p:nvPr/>
        </p:nvSpPr>
        <p:spPr>
          <a:xfrm>
            <a:off x="10430578" y="4159729"/>
            <a:ext cx="376233" cy="902807"/>
          </a:xfrm>
          <a:prstGeom prst="downArrow">
            <a:avLst/>
          </a:prstGeom>
          <a:solidFill>
            <a:srgbClr val="7F888A"/>
          </a:solidFill>
          <a:ln>
            <a:solidFill>
              <a:srgbClr val="7F88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E3DDCD9E-F563-4F38-A89B-B082DAD646ED}"/>
              </a:ext>
            </a:extLst>
          </p:cNvPr>
          <p:cNvSpPr txBox="1"/>
          <p:nvPr/>
        </p:nvSpPr>
        <p:spPr>
          <a:xfrm>
            <a:off x="7063419" y="4328209"/>
            <a:ext cx="3555275" cy="523220"/>
          </a:xfrm>
          <a:prstGeom prst="rect">
            <a:avLst/>
          </a:prstGeom>
          <a:noFill/>
        </p:spPr>
        <p:txBody>
          <a:bodyPr wrap="square" rtlCol="0">
            <a:spAutoFit/>
          </a:bodyPr>
          <a:lstStyle/>
          <a:p>
            <a:r>
              <a:rPr kumimoji="1" lang="ja-JP" altLang="en-US" sz="1400" dirty="0"/>
              <a:t>メタノール添加培地サンプリング（</a:t>
            </a:r>
            <a:r>
              <a:rPr kumimoji="1" lang="en-US" altLang="ja-JP" sz="1400" dirty="0"/>
              <a:t>24</a:t>
            </a:r>
            <a:r>
              <a:rPr kumimoji="1" lang="ja-JP" altLang="en-US" sz="1400" dirty="0"/>
              <a:t>時間ごと）</a:t>
            </a:r>
            <a:endParaRPr kumimoji="1" lang="en-US" altLang="ja-JP" sz="1400" dirty="0"/>
          </a:p>
          <a:p>
            <a:r>
              <a:rPr kumimoji="1" lang="en-US" altLang="ja-JP" sz="1400" dirty="0"/>
              <a:t>Bradford</a:t>
            </a:r>
            <a:r>
              <a:rPr kumimoji="1" lang="ja-JP" altLang="en-US" sz="1400" dirty="0"/>
              <a:t>法で分泌タンパク質を定量</a:t>
            </a:r>
          </a:p>
        </p:txBody>
      </p:sp>
      <p:sp>
        <p:nvSpPr>
          <p:cNvPr id="82" name="テキスト ボックス 81">
            <a:extLst>
              <a:ext uri="{FF2B5EF4-FFF2-40B4-BE49-F238E27FC236}">
                <a16:creationId xmlns:a16="http://schemas.microsoft.com/office/drawing/2014/main" id="{1CC019A2-E528-4F34-B84C-BA7E6E9F3CAB}"/>
              </a:ext>
            </a:extLst>
          </p:cNvPr>
          <p:cNvSpPr txBox="1"/>
          <p:nvPr/>
        </p:nvSpPr>
        <p:spPr>
          <a:xfrm>
            <a:off x="9309100" y="5163542"/>
            <a:ext cx="2504981" cy="830997"/>
          </a:xfrm>
          <a:prstGeom prst="rect">
            <a:avLst/>
          </a:prstGeom>
          <a:noFill/>
        </p:spPr>
        <p:txBody>
          <a:bodyPr wrap="none" rtlCol="0">
            <a:spAutoFit/>
          </a:bodyPr>
          <a:lstStyle/>
          <a:p>
            <a:pPr algn="ctr"/>
            <a:r>
              <a:rPr kumimoji="1" lang="ja-JP" altLang="en-US" sz="1600" dirty="0"/>
              <a:t>遠心、粗酵素液を獲得</a:t>
            </a:r>
            <a:endParaRPr kumimoji="1" lang="en-US" altLang="ja-JP" sz="1600" dirty="0"/>
          </a:p>
          <a:p>
            <a:pPr marL="285750" indent="-285750">
              <a:buFont typeface="Wingdings" panose="05000000000000000000" pitchFamily="2" charset="2"/>
              <a:buChar char="l"/>
            </a:pPr>
            <a:r>
              <a:rPr kumimoji="1" lang="en-US" altLang="ja-JP" sz="1600" dirty="0"/>
              <a:t>SDS-PAGE</a:t>
            </a:r>
            <a:r>
              <a:rPr kumimoji="1" lang="ja-JP" altLang="en-US" sz="1600" dirty="0"/>
              <a:t>で発現確認</a:t>
            </a:r>
            <a:endParaRPr kumimoji="1" lang="en-US" altLang="ja-JP" sz="1600" dirty="0"/>
          </a:p>
          <a:p>
            <a:pPr marL="285750" indent="-285750">
              <a:buFont typeface="Wingdings" panose="05000000000000000000" pitchFamily="2" charset="2"/>
              <a:buChar char="l"/>
            </a:pPr>
            <a:r>
              <a:rPr kumimoji="1" lang="ja-JP" altLang="en-US" sz="1600" dirty="0"/>
              <a:t>粗酵素反応で活性確認</a:t>
            </a:r>
            <a:endParaRPr kumimoji="1" lang="en-US" altLang="ja-JP" sz="1600" dirty="0"/>
          </a:p>
        </p:txBody>
      </p:sp>
      <p:sp>
        <p:nvSpPr>
          <p:cNvPr id="98" name="テキスト ボックス 97">
            <a:extLst>
              <a:ext uri="{FF2B5EF4-FFF2-40B4-BE49-F238E27FC236}">
                <a16:creationId xmlns:a16="http://schemas.microsoft.com/office/drawing/2014/main" id="{8F254427-E2A7-430B-B25A-D0D56F0E4589}"/>
              </a:ext>
            </a:extLst>
          </p:cNvPr>
          <p:cNvSpPr txBox="1"/>
          <p:nvPr/>
        </p:nvSpPr>
        <p:spPr>
          <a:xfrm>
            <a:off x="982163" y="3179301"/>
            <a:ext cx="1444626" cy="307777"/>
          </a:xfrm>
          <a:prstGeom prst="rect">
            <a:avLst/>
          </a:prstGeom>
          <a:noFill/>
        </p:spPr>
        <p:txBody>
          <a:bodyPr wrap="none" rtlCol="0">
            <a:spAutoFit/>
          </a:bodyPr>
          <a:lstStyle/>
          <a:p>
            <a:r>
              <a:rPr lang="ja-JP" altLang="en-US" sz="1400" dirty="0">
                <a:latin typeface="-apple-system"/>
              </a:rPr>
              <a:t>形質転換</a:t>
            </a:r>
            <a:r>
              <a:rPr lang="ja-JP" altLang="en-US" sz="1400" b="0" i="0" dirty="0">
                <a:effectLst/>
                <a:latin typeface="-apple-system"/>
              </a:rPr>
              <a:t>プレート</a:t>
            </a:r>
            <a:endParaRPr lang="en-US" altLang="ja-JP" sz="1400" dirty="0">
              <a:latin typeface="-apple-system"/>
            </a:endParaRPr>
          </a:p>
        </p:txBody>
      </p:sp>
      <p:sp>
        <p:nvSpPr>
          <p:cNvPr id="93" name="楕円 92">
            <a:extLst>
              <a:ext uri="{FF2B5EF4-FFF2-40B4-BE49-F238E27FC236}">
                <a16:creationId xmlns:a16="http://schemas.microsoft.com/office/drawing/2014/main" id="{6C80E5B1-3DA8-4CCF-8511-A02706EDA6D5}"/>
              </a:ext>
            </a:extLst>
          </p:cNvPr>
          <p:cNvSpPr/>
          <p:nvPr/>
        </p:nvSpPr>
        <p:spPr>
          <a:xfrm>
            <a:off x="10158820" y="2809386"/>
            <a:ext cx="901356" cy="323847"/>
          </a:xfrm>
          <a:prstGeom prst="ellipse">
            <a:avLst/>
          </a:prstGeom>
          <a:solidFill>
            <a:srgbClr val="FDE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95" name="グループ化 94">
            <a:extLst>
              <a:ext uri="{FF2B5EF4-FFF2-40B4-BE49-F238E27FC236}">
                <a16:creationId xmlns:a16="http://schemas.microsoft.com/office/drawing/2014/main" id="{A476CB73-1D3C-4D9F-9337-A4929BE61050}"/>
              </a:ext>
            </a:extLst>
          </p:cNvPr>
          <p:cNvGrpSpPr/>
          <p:nvPr/>
        </p:nvGrpSpPr>
        <p:grpSpPr>
          <a:xfrm>
            <a:off x="6002115" y="1445518"/>
            <a:ext cx="1743759" cy="2205048"/>
            <a:chOff x="8365511" y="1328738"/>
            <a:chExt cx="1743759" cy="2205048"/>
          </a:xfrm>
        </p:grpSpPr>
        <p:sp>
          <p:nvSpPr>
            <p:cNvPr id="96" name="楕円 95">
              <a:extLst>
                <a:ext uri="{FF2B5EF4-FFF2-40B4-BE49-F238E27FC236}">
                  <a16:creationId xmlns:a16="http://schemas.microsoft.com/office/drawing/2014/main" id="{4AF11AD5-EDCC-4BE7-99E9-A6E213624B1F}"/>
                </a:ext>
              </a:extLst>
            </p:cNvPr>
            <p:cNvSpPr/>
            <p:nvPr/>
          </p:nvSpPr>
          <p:spPr>
            <a:xfrm>
              <a:off x="8634406" y="2943226"/>
              <a:ext cx="1092995"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楕円 96">
              <a:extLst>
                <a:ext uri="{FF2B5EF4-FFF2-40B4-BE49-F238E27FC236}">
                  <a16:creationId xmlns:a16="http://schemas.microsoft.com/office/drawing/2014/main" id="{352CDAF9-B242-4569-85FB-6E6A6A58A45C}"/>
                </a:ext>
              </a:extLst>
            </p:cNvPr>
            <p:cNvSpPr/>
            <p:nvPr/>
          </p:nvSpPr>
          <p:spPr>
            <a:xfrm>
              <a:off x="8701088" y="2689623"/>
              <a:ext cx="978783" cy="464343"/>
            </a:xfrm>
            <a:prstGeom prst="ellipse">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台形 98">
              <a:extLst>
                <a:ext uri="{FF2B5EF4-FFF2-40B4-BE49-F238E27FC236}">
                  <a16:creationId xmlns:a16="http://schemas.microsoft.com/office/drawing/2014/main" id="{0CD101EB-9F8C-46B4-A86C-60CF9AC2B48C}"/>
                </a:ext>
              </a:extLst>
            </p:cNvPr>
            <p:cNvSpPr/>
            <p:nvPr/>
          </p:nvSpPr>
          <p:spPr>
            <a:xfrm>
              <a:off x="8634406" y="2915834"/>
              <a:ext cx="1116760" cy="248846"/>
            </a:xfrm>
            <a:prstGeom prst="trapezoid">
              <a:avLst/>
            </a:prstGeom>
            <a:solidFill>
              <a:srgbClr val="FBD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0" name="図 99" descr="図形&#10;&#10;低い精度で自動的に生成された説明">
              <a:extLst>
                <a:ext uri="{FF2B5EF4-FFF2-40B4-BE49-F238E27FC236}">
                  <a16:creationId xmlns:a16="http://schemas.microsoft.com/office/drawing/2014/main" id="{8ADBFA8E-C45F-4694-9FA1-F5D90113787F}"/>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 t="34982" r="51017"/>
            <a:stretch/>
          </p:blipFill>
          <p:spPr>
            <a:xfrm>
              <a:off x="8365511" y="1495389"/>
              <a:ext cx="1535727" cy="2038397"/>
            </a:xfrm>
            <a:prstGeom prst="rect">
              <a:avLst/>
            </a:prstGeom>
          </p:spPr>
        </p:pic>
        <p:sp>
          <p:nvSpPr>
            <p:cNvPr id="101" name="正方形/長方形 100">
              <a:extLst>
                <a:ext uri="{FF2B5EF4-FFF2-40B4-BE49-F238E27FC236}">
                  <a16:creationId xmlns:a16="http://schemas.microsoft.com/office/drawing/2014/main" id="{AB532088-AE1E-47FB-88D1-1D825E7E17EB}"/>
                </a:ext>
              </a:extLst>
            </p:cNvPr>
            <p:cNvSpPr/>
            <p:nvPr/>
          </p:nvSpPr>
          <p:spPr>
            <a:xfrm>
              <a:off x="9751166" y="1328738"/>
              <a:ext cx="358104" cy="1275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3" name="テキスト ボックス 102">
            <a:extLst>
              <a:ext uri="{FF2B5EF4-FFF2-40B4-BE49-F238E27FC236}">
                <a16:creationId xmlns:a16="http://schemas.microsoft.com/office/drawing/2014/main" id="{19F6B238-5362-4255-9777-87FD52DC9E3C}"/>
              </a:ext>
            </a:extLst>
          </p:cNvPr>
          <p:cNvSpPr txBox="1"/>
          <p:nvPr/>
        </p:nvSpPr>
        <p:spPr>
          <a:xfrm>
            <a:off x="6334453" y="3677958"/>
            <a:ext cx="923651" cy="307777"/>
          </a:xfrm>
          <a:prstGeom prst="rect">
            <a:avLst/>
          </a:prstGeom>
          <a:noFill/>
        </p:spPr>
        <p:txBody>
          <a:bodyPr wrap="none" rtlCol="0">
            <a:spAutoFit/>
          </a:bodyPr>
          <a:lstStyle/>
          <a:p>
            <a:pPr algn="ctr"/>
            <a:r>
              <a:rPr kumimoji="1" lang="en-US" altLang="ja-JP" sz="1400" dirty="0"/>
              <a:t>YPG</a:t>
            </a:r>
            <a:r>
              <a:rPr kumimoji="1" lang="ja-JP" altLang="en-US" sz="1400" dirty="0"/>
              <a:t>培地</a:t>
            </a:r>
            <a:endParaRPr kumimoji="1" lang="en-US" altLang="ja-JP" sz="1400" dirty="0"/>
          </a:p>
        </p:txBody>
      </p:sp>
      <p:sp>
        <p:nvSpPr>
          <p:cNvPr id="105" name="楕円 104">
            <a:extLst>
              <a:ext uri="{FF2B5EF4-FFF2-40B4-BE49-F238E27FC236}">
                <a16:creationId xmlns:a16="http://schemas.microsoft.com/office/drawing/2014/main" id="{3C6FA936-B7E4-47B1-BC77-13EEB040DA54}"/>
              </a:ext>
            </a:extLst>
          </p:cNvPr>
          <p:cNvSpPr/>
          <p:nvPr/>
        </p:nvSpPr>
        <p:spPr>
          <a:xfrm>
            <a:off x="6367208" y="2809386"/>
            <a:ext cx="901356" cy="323847"/>
          </a:xfrm>
          <a:prstGeom prst="ellipse">
            <a:avLst/>
          </a:prstGeom>
          <a:solidFill>
            <a:srgbClr val="FDE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四角形: 角を丸くする 77">
            <a:extLst>
              <a:ext uri="{FF2B5EF4-FFF2-40B4-BE49-F238E27FC236}">
                <a16:creationId xmlns:a16="http://schemas.microsoft.com/office/drawing/2014/main" id="{5ADEE29F-FF7B-42C6-BA9D-6C642BED3C68}"/>
              </a:ext>
            </a:extLst>
          </p:cNvPr>
          <p:cNvSpPr/>
          <p:nvPr/>
        </p:nvSpPr>
        <p:spPr>
          <a:xfrm>
            <a:off x="930481" y="4260689"/>
            <a:ext cx="2279643" cy="940880"/>
          </a:xfrm>
          <a:prstGeom prst="roundRect">
            <a:avLst>
              <a:gd name="adj" fmla="val 10576"/>
            </a:avLst>
          </a:prstGeom>
          <a:solidFill>
            <a:srgbClr val="FFE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B454E31C-DD08-4E85-A0A9-F03F12851B07}"/>
              </a:ext>
            </a:extLst>
          </p:cNvPr>
          <p:cNvSpPr txBox="1"/>
          <p:nvPr/>
        </p:nvSpPr>
        <p:spPr>
          <a:xfrm>
            <a:off x="898770" y="4837433"/>
            <a:ext cx="2456122" cy="307777"/>
          </a:xfrm>
          <a:prstGeom prst="rect">
            <a:avLst/>
          </a:prstGeom>
          <a:noFill/>
        </p:spPr>
        <p:txBody>
          <a:bodyPr wrap="none" rtlCol="0">
            <a:spAutoFit/>
          </a:bodyPr>
          <a:lstStyle/>
          <a:p>
            <a:r>
              <a:rPr kumimoji="1" lang="ja-JP" altLang="en-US" sz="1400" dirty="0"/>
              <a:t>酵母</a:t>
            </a:r>
            <a:r>
              <a:rPr kumimoji="1" lang="en-US" altLang="ja-JP" sz="1400" dirty="0"/>
              <a:t> </a:t>
            </a:r>
            <a:r>
              <a:rPr kumimoji="1" lang="en-US" altLang="ja-JP" sz="1400" i="1" dirty="0"/>
              <a:t>Pichia pastoris </a:t>
            </a:r>
            <a:r>
              <a:rPr kumimoji="1" lang="en-US" altLang="ja-JP" sz="1400" dirty="0"/>
              <a:t>KM71H</a:t>
            </a:r>
            <a:endParaRPr kumimoji="1" lang="ja-JP" altLang="en-US" sz="1400" dirty="0"/>
          </a:p>
        </p:txBody>
      </p:sp>
      <p:sp>
        <p:nvSpPr>
          <p:cNvPr id="106" name="フリーフォーム: 図形 105">
            <a:extLst>
              <a:ext uri="{FF2B5EF4-FFF2-40B4-BE49-F238E27FC236}">
                <a16:creationId xmlns:a16="http://schemas.microsoft.com/office/drawing/2014/main" id="{9DDC486D-849D-45C7-84E2-361D468DBA8D}"/>
              </a:ext>
            </a:extLst>
          </p:cNvPr>
          <p:cNvSpPr/>
          <p:nvPr/>
        </p:nvSpPr>
        <p:spPr>
          <a:xfrm>
            <a:off x="1965648" y="4522125"/>
            <a:ext cx="871559" cy="304791"/>
          </a:xfrm>
          <a:custGeom>
            <a:avLst/>
            <a:gdLst>
              <a:gd name="connsiteX0" fmla="*/ 155329 w 446986"/>
              <a:gd name="connsiteY0" fmla="*/ 305708 h 458108"/>
              <a:gd name="connsiteX1" fmla="*/ 69190 w 446986"/>
              <a:gd name="connsiteY1" fmla="*/ 299081 h 458108"/>
              <a:gd name="connsiteX2" fmla="*/ 49312 w 446986"/>
              <a:gd name="connsiteY2" fmla="*/ 292455 h 458108"/>
              <a:gd name="connsiteX3" fmla="*/ 29433 w 446986"/>
              <a:gd name="connsiteY3" fmla="*/ 252699 h 458108"/>
              <a:gd name="connsiteX4" fmla="*/ 16181 w 446986"/>
              <a:gd name="connsiteY4" fmla="*/ 232821 h 458108"/>
              <a:gd name="connsiteX5" fmla="*/ 9555 w 446986"/>
              <a:gd name="connsiteY5" fmla="*/ 106925 h 458108"/>
              <a:gd name="connsiteX6" fmla="*/ 22807 w 446986"/>
              <a:gd name="connsiteY6" fmla="*/ 87047 h 458108"/>
              <a:gd name="connsiteX7" fmla="*/ 62564 w 446986"/>
              <a:gd name="connsiteY7" fmla="*/ 67168 h 458108"/>
              <a:gd name="connsiteX8" fmla="*/ 102320 w 446986"/>
              <a:gd name="connsiteY8" fmla="*/ 53916 h 458108"/>
              <a:gd name="connsiteX9" fmla="*/ 221590 w 446986"/>
              <a:gd name="connsiteY9" fmla="*/ 73795 h 458108"/>
              <a:gd name="connsiteX10" fmla="*/ 241468 w 446986"/>
              <a:gd name="connsiteY10" fmla="*/ 87047 h 458108"/>
              <a:gd name="connsiteX11" fmla="*/ 267973 w 446986"/>
              <a:gd name="connsiteY11" fmla="*/ 126803 h 458108"/>
              <a:gd name="connsiteX12" fmla="*/ 281225 w 446986"/>
              <a:gd name="connsiteY12" fmla="*/ 186438 h 458108"/>
              <a:gd name="connsiteX13" fmla="*/ 267973 w 446986"/>
              <a:gd name="connsiteY13" fmla="*/ 272577 h 458108"/>
              <a:gd name="connsiteX14" fmla="*/ 261346 w 446986"/>
              <a:gd name="connsiteY14" fmla="*/ 292455 h 458108"/>
              <a:gd name="connsiteX15" fmla="*/ 248094 w 446986"/>
              <a:gd name="connsiteY15" fmla="*/ 305708 h 458108"/>
              <a:gd name="connsiteX16" fmla="*/ 208338 w 446986"/>
              <a:gd name="connsiteY16" fmla="*/ 345464 h 458108"/>
              <a:gd name="connsiteX17" fmla="*/ 188460 w 446986"/>
              <a:gd name="connsiteY17" fmla="*/ 365342 h 458108"/>
              <a:gd name="connsiteX18" fmla="*/ 175207 w 446986"/>
              <a:gd name="connsiteY18" fmla="*/ 385221 h 458108"/>
              <a:gd name="connsiteX19" fmla="*/ 128825 w 446986"/>
              <a:gd name="connsiteY19" fmla="*/ 405099 h 458108"/>
              <a:gd name="connsiteX20" fmla="*/ 102320 w 446986"/>
              <a:gd name="connsiteY20" fmla="*/ 424977 h 458108"/>
              <a:gd name="connsiteX21" fmla="*/ 75816 w 446986"/>
              <a:gd name="connsiteY21" fmla="*/ 292455 h 458108"/>
              <a:gd name="connsiteX22" fmla="*/ 89068 w 446986"/>
              <a:gd name="connsiteY22" fmla="*/ 252699 h 458108"/>
              <a:gd name="connsiteX23" fmla="*/ 122199 w 446986"/>
              <a:gd name="connsiteY23" fmla="*/ 206316 h 458108"/>
              <a:gd name="connsiteX24" fmla="*/ 142077 w 446986"/>
              <a:gd name="connsiteY24" fmla="*/ 199690 h 458108"/>
              <a:gd name="connsiteX25" fmla="*/ 155329 w 446986"/>
              <a:gd name="connsiteY25" fmla="*/ 179812 h 458108"/>
              <a:gd name="connsiteX26" fmla="*/ 248094 w 446986"/>
              <a:gd name="connsiteY26" fmla="*/ 179812 h 458108"/>
              <a:gd name="connsiteX27" fmla="*/ 274599 w 446986"/>
              <a:gd name="connsiteY27" fmla="*/ 219568 h 458108"/>
              <a:gd name="connsiteX28" fmla="*/ 287851 w 446986"/>
              <a:gd name="connsiteY28" fmla="*/ 239447 h 458108"/>
              <a:gd name="connsiteX29" fmla="*/ 281225 w 446986"/>
              <a:gd name="connsiteY29" fmla="*/ 378595 h 458108"/>
              <a:gd name="connsiteX30" fmla="*/ 254720 w 446986"/>
              <a:gd name="connsiteY30" fmla="*/ 418351 h 458108"/>
              <a:gd name="connsiteX31" fmla="*/ 248094 w 446986"/>
              <a:gd name="connsiteY31" fmla="*/ 438229 h 458108"/>
              <a:gd name="connsiteX32" fmla="*/ 208338 w 446986"/>
              <a:gd name="connsiteY32" fmla="*/ 458108 h 458108"/>
              <a:gd name="connsiteX33" fmla="*/ 195086 w 446986"/>
              <a:gd name="connsiteY33" fmla="*/ 444855 h 458108"/>
              <a:gd name="connsiteX34" fmla="*/ 181833 w 446986"/>
              <a:gd name="connsiteY34" fmla="*/ 405099 h 458108"/>
              <a:gd name="connsiteX35" fmla="*/ 168581 w 446986"/>
              <a:gd name="connsiteY35" fmla="*/ 385221 h 458108"/>
              <a:gd name="connsiteX36" fmla="*/ 181833 w 446986"/>
              <a:gd name="connsiteY36" fmla="*/ 265951 h 458108"/>
              <a:gd name="connsiteX37" fmla="*/ 195086 w 446986"/>
              <a:gd name="connsiteY37" fmla="*/ 246073 h 458108"/>
              <a:gd name="connsiteX38" fmla="*/ 228216 w 446986"/>
              <a:gd name="connsiteY38" fmla="*/ 179812 h 458108"/>
              <a:gd name="connsiteX39" fmla="*/ 261346 w 446986"/>
              <a:gd name="connsiteY39" fmla="*/ 146681 h 458108"/>
              <a:gd name="connsiteX40" fmla="*/ 314355 w 446986"/>
              <a:gd name="connsiteY40" fmla="*/ 166560 h 458108"/>
              <a:gd name="connsiteX41" fmla="*/ 327607 w 446986"/>
              <a:gd name="connsiteY41" fmla="*/ 186438 h 458108"/>
              <a:gd name="connsiteX42" fmla="*/ 347486 w 446986"/>
              <a:gd name="connsiteY42" fmla="*/ 199690 h 458108"/>
              <a:gd name="connsiteX43" fmla="*/ 373990 w 446986"/>
              <a:gd name="connsiteY43" fmla="*/ 259325 h 458108"/>
              <a:gd name="connsiteX44" fmla="*/ 380616 w 446986"/>
              <a:gd name="connsiteY44" fmla="*/ 279203 h 458108"/>
              <a:gd name="connsiteX45" fmla="*/ 367364 w 446986"/>
              <a:gd name="connsiteY45" fmla="*/ 338838 h 458108"/>
              <a:gd name="connsiteX46" fmla="*/ 354112 w 446986"/>
              <a:gd name="connsiteY46" fmla="*/ 358716 h 458108"/>
              <a:gd name="connsiteX47" fmla="*/ 334233 w 446986"/>
              <a:gd name="connsiteY47" fmla="*/ 378595 h 458108"/>
              <a:gd name="connsiteX48" fmla="*/ 307729 w 446986"/>
              <a:gd name="connsiteY48" fmla="*/ 385221 h 458108"/>
              <a:gd name="connsiteX49" fmla="*/ 254720 w 446986"/>
              <a:gd name="connsiteY49" fmla="*/ 378595 h 458108"/>
              <a:gd name="connsiteX50" fmla="*/ 228216 w 446986"/>
              <a:gd name="connsiteY50" fmla="*/ 345464 h 458108"/>
              <a:gd name="connsiteX51" fmla="*/ 214964 w 446986"/>
              <a:gd name="connsiteY51" fmla="*/ 325586 h 458108"/>
              <a:gd name="connsiteX52" fmla="*/ 201712 w 446986"/>
              <a:gd name="connsiteY52" fmla="*/ 279203 h 458108"/>
              <a:gd name="connsiteX53" fmla="*/ 208338 w 446986"/>
              <a:gd name="connsiteY53" fmla="*/ 226195 h 458108"/>
              <a:gd name="connsiteX54" fmla="*/ 214964 w 446986"/>
              <a:gd name="connsiteY54" fmla="*/ 206316 h 458108"/>
              <a:gd name="connsiteX55" fmla="*/ 254720 w 446986"/>
              <a:gd name="connsiteY55" fmla="*/ 166560 h 458108"/>
              <a:gd name="connsiteX56" fmla="*/ 274599 w 446986"/>
              <a:gd name="connsiteY56" fmla="*/ 159934 h 458108"/>
              <a:gd name="connsiteX57" fmla="*/ 287851 w 446986"/>
              <a:gd name="connsiteY57" fmla="*/ 146681 h 458108"/>
              <a:gd name="connsiteX58" fmla="*/ 367364 w 446986"/>
              <a:gd name="connsiteY58" fmla="*/ 146681 h 458108"/>
              <a:gd name="connsiteX59" fmla="*/ 387242 w 446986"/>
              <a:gd name="connsiteY59" fmla="*/ 153308 h 458108"/>
              <a:gd name="connsiteX60" fmla="*/ 426999 w 446986"/>
              <a:gd name="connsiteY60" fmla="*/ 179812 h 458108"/>
              <a:gd name="connsiteX61" fmla="*/ 446877 w 446986"/>
              <a:gd name="connsiteY61" fmla="*/ 219568 h 458108"/>
              <a:gd name="connsiteX62" fmla="*/ 413746 w 446986"/>
              <a:gd name="connsiteY62" fmla="*/ 252699 h 458108"/>
              <a:gd name="connsiteX63" fmla="*/ 387242 w 446986"/>
              <a:gd name="connsiteY63" fmla="*/ 259325 h 458108"/>
              <a:gd name="connsiteX64" fmla="*/ 234842 w 446986"/>
              <a:gd name="connsiteY64" fmla="*/ 265951 h 458108"/>
              <a:gd name="connsiteX65" fmla="*/ 201712 w 446986"/>
              <a:gd name="connsiteY65" fmla="*/ 259325 h 458108"/>
              <a:gd name="connsiteX66" fmla="*/ 188460 w 446986"/>
              <a:gd name="connsiteY66" fmla="*/ 239447 h 458108"/>
              <a:gd name="connsiteX67" fmla="*/ 175207 w 446986"/>
              <a:gd name="connsiteY67" fmla="*/ 193064 h 458108"/>
              <a:gd name="connsiteX68" fmla="*/ 181833 w 446986"/>
              <a:gd name="connsiteY68" fmla="*/ 106925 h 458108"/>
              <a:gd name="connsiteX69" fmla="*/ 214964 w 446986"/>
              <a:gd name="connsiteY69" fmla="*/ 80421 h 458108"/>
              <a:gd name="connsiteX70" fmla="*/ 241468 w 446986"/>
              <a:gd name="connsiteY70" fmla="*/ 73795 h 458108"/>
              <a:gd name="connsiteX71" fmla="*/ 314355 w 446986"/>
              <a:gd name="connsiteY71" fmla="*/ 53916 h 458108"/>
              <a:gd name="connsiteX72" fmla="*/ 407120 w 446986"/>
              <a:gd name="connsiteY72" fmla="*/ 60542 h 458108"/>
              <a:gd name="connsiteX73" fmla="*/ 420373 w 446986"/>
              <a:gd name="connsiteY73" fmla="*/ 73795 h 458108"/>
              <a:gd name="connsiteX74" fmla="*/ 433625 w 446986"/>
              <a:gd name="connsiteY74" fmla="*/ 113551 h 458108"/>
              <a:gd name="connsiteX75" fmla="*/ 426999 w 446986"/>
              <a:gd name="connsiteY75" fmla="*/ 159934 h 458108"/>
              <a:gd name="connsiteX76" fmla="*/ 387242 w 446986"/>
              <a:gd name="connsiteY76" fmla="*/ 173186 h 458108"/>
              <a:gd name="connsiteX77" fmla="*/ 228216 w 446986"/>
              <a:gd name="connsiteY77" fmla="*/ 153308 h 458108"/>
              <a:gd name="connsiteX78" fmla="*/ 214964 w 446986"/>
              <a:gd name="connsiteY78" fmla="*/ 140055 h 458108"/>
              <a:gd name="connsiteX79" fmla="*/ 221590 w 446986"/>
              <a:gd name="connsiteY79" fmla="*/ 20786 h 458108"/>
              <a:gd name="connsiteX80" fmla="*/ 234842 w 446986"/>
              <a:gd name="connsiteY80" fmla="*/ 908 h 458108"/>
              <a:gd name="connsiteX81" fmla="*/ 294477 w 446986"/>
              <a:gd name="connsiteY81" fmla="*/ 7534 h 458108"/>
              <a:gd name="connsiteX82" fmla="*/ 334233 w 446986"/>
              <a:gd name="connsiteY82" fmla="*/ 27412 h 458108"/>
              <a:gd name="connsiteX83" fmla="*/ 340860 w 446986"/>
              <a:gd name="connsiteY83" fmla="*/ 47290 h 458108"/>
              <a:gd name="connsiteX84" fmla="*/ 334233 w 446986"/>
              <a:gd name="connsiteY84" fmla="*/ 133429 h 458108"/>
              <a:gd name="connsiteX85" fmla="*/ 314355 w 446986"/>
              <a:gd name="connsiteY85" fmla="*/ 153308 h 458108"/>
              <a:gd name="connsiteX86" fmla="*/ 301103 w 446986"/>
              <a:gd name="connsiteY86" fmla="*/ 173186 h 458108"/>
              <a:gd name="connsiteX87" fmla="*/ 261346 w 446986"/>
              <a:gd name="connsiteY87" fmla="*/ 186438 h 458108"/>
              <a:gd name="connsiteX88" fmla="*/ 241468 w 446986"/>
              <a:gd name="connsiteY88" fmla="*/ 199690 h 458108"/>
              <a:gd name="connsiteX89" fmla="*/ 221590 w 446986"/>
              <a:gd name="connsiteY89" fmla="*/ 206316 h 458108"/>
              <a:gd name="connsiteX90" fmla="*/ 122199 w 446986"/>
              <a:gd name="connsiteY90" fmla="*/ 226195 h 458108"/>
              <a:gd name="connsiteX91" fmla="*/ 102320 w 446986"/>
              <a:gd name="connsiteY91" fmla="*/ 239447 h 458108"/>
              <a:gd name="connsiteX92" fmla="*/ 82442 w 446986"/>
              <a:gd name="connsiteY92" fmla="*/ 279203 h 458108"/>
              <a:gd name="connsiteX93" fmla="*/ 89068 w 446986"/>
              <a:gd name="connsiteY93" fmla="*/ 318960 h 458108"/>
              <a:gd name="connsiteX94" fmla="*/ 108946 w 446986"/>
              <a:gd name="connsiteY94" fmla="*/ 325586 h 458108"/>
              <a:gd name="connsiteX95" fmla="*/ 188460 w 446986"/>
              <a:gd name="connsiteY95" fmla="*/ 318960 h 458108"/>
              <a:gd name="connsiteX96" fmla="*/ 181833 w 446986"/>
              <a:gd name="connsiteY96" fmla="*/ 239447 h 458108"/>
              <a:gd name="connsiteX97" fmla="*/ 175207 w 446986"/>
              <a:gd name="connsiteY97" fmla="*/ 219568 h 458108"/>
              <a:gd name="connsiteX98" fmla="*/ 135451 w 446986"/>
              <a:gd name="connsiteY98" fmla="*/ 193064 h 458108"/>
              <a:gd name="connsiteX99" fmla="*/ 115573 w 446986"/>
              <a:gd name="connsiteY99" fmla="*/ 173186 h 458108"/>
              <a:gd name="connsiteX100" fmla="*/ 95694 w 446986"/>
              <a:gd name="connsiteY100" fmla="*/ 166560 h 458108"/>
              <a:gd name="connsiteX101" fmla="*/ 75816 w 446986"/>
              <a:gd name="connsiteY101" fmla="*/ 153308 h 458108"/>
              <a:gd name="connsiteX102" fmla="*/ 42686 w 446986"/>
              <a:gd name="connsiteY102" fmla="*/ 120177 h 458108"/>
              <a:gd name="connsiteX103" fmla="*/ 36060 w 446986"/>
              <a:gd name="connsiteY103" fmla="*/ 60542 h 458108"/>
              <a:gd name="connsiteX104" fmla="*/ 55938 w 446986"/>
              <a:gd name="connsiteY104" fmla="*/ 40664 h 458108"/>
              <a:gd name="connsiteX105" fmla="*/ 122199 w 446986"/>
              <a:gd name="connsiteY105" fmla="*/ 47290 h 458108"/>
              <a:gd name="connsiteX106" fmla="*/ 142077 w 446986"/>
              <a:gd name="connsiteY106" fmla="*/ 67168 h 458108"/>
              <a:gd name="connsiteX107" fmla="*/ 161955 w 446986"/>
              <a:gd name="connsiteY107" fmla="*/ 80421 h 458108"/>
              <a:gd name="connsiteX108" fmla="*/ 175207 w 446986"/>
              <a:gd name="connsiteY108" fmla="*/ 100299 h 458108"/>
              <a:gd name="connsiteX109" fmla="*/ 214964 w 446986"/>
              <a:gd name="connsiteY109" fmla="*/ 153308 h 458108"/>
              <a:gd name="connsiteX110" fmla="*/ 214964 w 446986"/>
              <a:gd name="connsiteY110" fmla="*/ 206316 h 45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446986" h="458108">
                <a:moveTo>
                  <a:pt x="155329" y="305708"/>
                </a:moveTo>
                <a:cubicBezTo>
                  <a:pt x="126616" y="303499"/>
                  <a:pt x="97765" y="302653"/>
                  <a:pt x="69190" y="299081"/>
                </a:cubicBezTo>
                <a:cubicBezTo>
                  <a:pt x="62260" y="298215"/>
                  <a:pt x="54766" y="296818"/>
                  <a:pt x="49312" y="292455"/>
                </a:cubicBezTo>
                <a:cubicBezTo>
                  <a:pt x="33490" y="279797"/>
                  <a:pt x="37435" y="268702"/>
                  <a:pt x="29433" y="252699"/>
                </a:cubicBezTo>
                <a:cubicBezTo>
                  <a:pt x="25871" y="245576"/>
                  <a:pt x="20598" y="239447"/>
                  <a:pt x="16181" y="232821"/>
                </a:cubicBezTo>
                <a:cubicBezTo>
                  <a:pt x="-2742" y="176049"/>
                  <a:pt x="-5224" y="185747"/>
                  <a:pt x="9555" y="106925"/>
                </a:cubicBezTo>
                <a:cubicBezTo>
                  <a:pt x="11023" y="99098"/>
                  <a:pt x="17832" y="93265"/>
                  <a:pt x="22807" y="87047"/>
                </a:cubicBezTo>
                <a:cubicBezTo>
                  <a:pt x="38492" y="67442"/>
                  <a:pt x="35842" y="75185"/>
                  <a:pt x="62564" y="67168"/>
                </a:cubicBezTo>
                <a:cubicBezTo>
                  <a:pt x="75944" y="63154"/>
                  <a:pt x="102320" y="53916"/>
                  <a:pt x="102320" y="53916"/>
                </a:cubicBezTo>
                <a:cubicBezTo>
                  <a:pt x="125054" y="55810"/>
                  <a:pt x="193736" y="55226"/>
                  <a:pt x="221590" y="73795"/>
                </a:cubicBezTo>
                <a:lnTo>
                  <a:pt x="241468" y="87047"/>
                </a:lnTo>
                <a:cubicBezTo>
                  <a:pt x="250303" y="100299"/>
                  <a:pt x="264850" y="111185"/>
                  <a:pt x="267973" y="126803"/>
                </a:cubicBezTo>
                <a:cubicBezTo>
                  <a:pt x="276385" y="168864"/>
                  <a:pt x="271867" y="149008"/>
                  <a:pt x="281225" y="186438"/>
                </a:cubicBezTo>
                <a:cubicBezTo>
                  <a:pt x="275886" y="234491"/>
                  <a:pt x="278406" y="236064"/>
                  <a:pt x="267973" y="272577"/>
                </a:cubicBezTo>
                <a:cubicBezTo>
                  <a:pt x="266054" y="279293"/>
                  <a:pt x="264940" y="286466"/>
                  <a:pt x="261346" y="292455"/>
                </a:cubicBezTo>
                <a:cubicBezTo>
                  <a:pt x="258132" y="297812"/>
                  <a:pt x="251997" y="300830"/>
                  <a:pt x="248094" y="305708"/>
                </a:cubicBezTo>
                <a:cubicBezTo>
                  <a:pt x="209923" y="353423"/>
                  <a:pt x="267274" y="294947"/>
                  <a:pt x="208338" y="345464"/>
                </a:cubicBezTo>
                <a:cubicBezTo>
                  <a:pt x="201223" y="351562"/>
                  <a:pt x="194459" y="358143"/>
                  <a:pt x="188460" y="365342"/>
                </a:cubicBezTo>
                <a:cubicBezTo>
                  <a:pt x="183362" y="371460"/>
                  <a:pt x="181325" y="380123"/>
                  <a:pt x="175207" y="385221"/>
                </a:cubicBezTo>
                <a:cubicBezTo>
                  <a:pt x="164290" y="394318"/>
                  <a:pt x="142635" y="400496"/>
                  <a:pt x="128825" y="405099"/>
                </a:cubicBezTo>
                <a:cubicBezTo>
                  <a:pt x="119990" y="411725"/>
                  <a:pt x="113101" y="422581"/>
                  <a:pt x="102320" y="424977"/>
                </a:cubicBezTo>
                <a:cubicBezTo>
                  <a:pt x="26657" y="441791"/>
                  <a:pt x="73545" y="311382"/>
                  <a:pt x="75816" y="292455"/>
                </a:cubicBezTo>
                <a:cubicBezTo>
                  <a:pt x="77480" y="278586"/>
                  <a:pt x="84651" y="265951"/>
                  <a:pt x="89068" y="252699"/>
                </a:cubicBezTo>
                <a:cubicBezTo>
                  <a:pt x="95251" y="234150"/>
                  <a:pt x="98616" y="214177"/>
                  <a:pt x="122199" y="206316"/>
                </a:cubicBezTo>
                <a:lnTo>
                  <a:pt x="142077" y="199690"/>
                </a:lnTo>
                <a:cubicBezTo>
                  <a:pt x="146494" y="193064"/>
                  <a:pt x="148703" y="184229"/>
                  <a:pt x="155329" y="179812"/>
                </a:cubicBezTo>
                <a:cubicBezTo>
                  <a:pt x="177260" y="165192"/>
                  <a:pt x="236409" y="178644"/>
                  <a:pt x="248094" y="179812"/>
                </a:cubicBezTo>
                <a:lnTo>
                  <a:pt x="274599" y="219568"/>
                </a:lnTo>
                <a:lnTo>
                  <a:pt x="287851" y="239447"/>
                </a:lnTo>
                <a:cubicBezTo>
                  <a:pt x="285642" y="285830"/>
                  <a:pt x="289681" y="332936"/>
                  <a:pt x="281225" y="378595"/>
                </a:cubicBezTo>
                <a:cubicBezTo>
                  <a:pt x="278325" y="394256"/>
                  <a:pt x="254720" y="418351"/>
                  <a:pt x="254720" y="418351"/>
                </a:cubicBezTo>
                <a:cubicBezTo>
                  <a:pt x="252511" y="424977"/>
                  <a:pt x="252457" y="432775"/>
                  <a:pt x="248094" y="438229"/>
                </a:cubicBezTo>
                <a:cubicBezTo>
                  <a:pt x="238753" y="449905"/>
                  <a:pt x="221432" y="453743"/>
                  <a:pt x="208338" y="458108"/>
                </a:cubicBezTo>
                <a:cubicBezTo>
                  <a:pt x="203921" y="453690"/>
                  <a:pt x="197880" y="450443"/>
                  <a:pt x="195086" y="444855"/>
                </a:cubicBezTo>
                <a:cubicBezTo>
                  <a:pt x="188839" y="432361"/>
                  <a:pt x="189582" y="416722"/>
                  <a:pt x="181833" y="405099"/>
                </a:cubicBezTo>
                <a:lnTo>
                  <a:pt x="168581" y="385221"/>
                </a:lnTo>
                <a:cubicBezTo>
                  <a:pt x="169408" y="372812"/>
                  <a:pt x="166024" y="297567"/>
                  <a:pt x="181833" y="265951"/>
                </a:cubicBezTo>
                <a:cubicBezTo>
                  <a:pt x="185395" y="258828"/>
                  <a:pt x="190668" y="252699"/>
                  <a:pt x="195086" y="246073"/>
                </a:cubicBezTo>
                <a:cubicBezTo>
                  <a:pt x="202568" y="216145"/>
                  <a:pt x="201919" y="206110"/>
                  <a:pt x="228216" y="179812"/>
                </a:cubicBezTo>
                <a:lnTo>
                  <a:pt x="261346" y="146681"/>
                </a:lnTo>
                <a:cubicBezTo>
                  <a:pt x="279177" y="151139"/>
                  <a:pt x="299506" y="154186"/>
                  <a:pt x="314355" y="166560"/>
                </a:cubicBezTo>
                <a:cubicBezTo>
                  <a:pt x="320473" y="171658"/>
                  <a:pt x="321976" y="180807"/>
                  <a:pt x="327607" y="186438"/>
                </a:cubicBezTo>
                <a:cubicBezTo>
                  <a:pt x="333238" y="192069"/>
                  <a:pt x="340860" y="195273"/>
                  <a:pt x="347486" y="199690"/>
                </a:cubicBezTo>
                <a:cubicBezTo>
                  <a:pt x="368487" y="231191"/>
                  <a:pt x="358220" y="212013"/>
                  <a:pt x="373990" y="259325"/>
                </a:cubicBezTo>
                <a:lnTo>
                  <a:pt x="380616" y="279203"/>
                </a:lnTo>
                <a:cubicBezTo>
                  <a:pt x="378071" y="294473"/>
                  <a:pt x="375520" y="322526"/>
                  <a:pt x="367364" y="338838"/>
                </a:cubicBezTo>
                <a:cubicBezTo>
                  <a:pt x="363803" y="345961"/>
                  <a:pt x="359210" y="352598"/>
                  <a:pt x="354112" y="358716"/>
                </a:cubicBezTo>
                <a:cubicBezTo>
                  <a:pt x="348113" y="365915"/>
                  <a:pt x="342369" y="373946"/>
                  <a:pt x="334233" y="378595"/>
                </a:cubicBezTo>
                <a:cubicBezTo>
                  <a:pt x="326326" y="383113"/>
                  <a:pt x="316564" y="383012"/>
                  <a:pt x="307729" y="385221"/>
                </a:cubicBezTo>
                <a:cubicBezTo>
                  <a:pt x="290059" y="383012"/>
                  <a:pt x="271900" y="383281"/>
                  <a:pt x="254720" y="378595"/>
                </a:cubicBezTo>
                <a:cubicBezTo>
                  <a:pt x="228854" y="371540"/>
                  <a:pt x="237515" y="364063"/>
                  <a:pt x="228216" y="345464"/>
                </a:cubicBezTo>
                <a:cubicBezTo>
                  <a:pt x="224655" y="338341"/>
                  <a:pt x="218525" y="332709"/>
                  <a:pt x="214964" y="325586"/>
                </a:cubicBezTo>
                <a:cubicBezTo>
                  <a:pt x="210211" y="316079"/>
                  <a:pt x="203835" y="287696"/>
                  <a:pt x="201712" y="279203"/>
                </a:cubicBezTo>
                <a:cubicBezTo>
                  <a:pt x="203921" y="261534"/>
                  <a:pt x="205153" y="243715"/>
                  <a:pt x="208338" y="226195"/>
                </a:cubicBezTo>
                <a:cubicBezTo>
                  <a:pt x="209587" y="219323"/>
                  <a:pt x="210676" y="211829"/>
                  <a:pt x="214964" y="206316"/>
                </a:cubicBezTo>
                <a:cubicBezTo>
                  <a:pt x="226470" y="191523"/>
                  <a:pt x="236940" y="172486"/>
                  <a:pt x="254720" y="166560"/>
                </a:cubicBezTo>
                <a:lnTo>
                  <a:pt x="274599" y="159934"/>
                </a:lnTo>
                <a:cubicBezTo>
                  <a:pt x="279016" y="155516"/>
                  <a:pt x="282494" y="149895"/>
                  <a:pt x="287851" y="146681"/>
                </a:cubicBezTo>
                <a:cubicBezTo>
                  <a:pt x="312133" y="132111"/>
                  <a:pt x="342512" y="143920"/>
                  <a:pt x="367364" y="146681"/>
                </a:cubicBezTo>
                <a:cubicBezTo>
                  <a:pt x="373990" y="148890"/>
                  <a:pt x="381136" y="149916"/>
                  <a:pt x="387242" y="153308"/>
                </a:cubicBezTo>
                <a:cubicBezTo>
                  <a:pt x="401165" y="161043"/>
                  <a:pt x="426999" y="179812"/>
                  <a:pt x="426999" y="179812"/>
                </a:cubicBezTo>
                <a:cubicBezTo>
                  <a:pt x="431859" y="187102"/>
                  <a:pt x="448491" y="208272"/>
                  <a:pt x="446877" y="219568"/>
                </a:cubicBezTo>
                <a:cubicBezTo>
                  <a:pt x="442989" y="246783"/>
                  <a:pt x="434166" y="246865"/>
                  <a:pt x="413746" y="252699"/>
                </a:cubicBezTo>
                <a:cubicBezTo>
                  <a:pt x="404990" y="255201"/>
                  <a:pt x="396324" y="258652"/>
                  <a:pt x="387242" y="259325"/>
                </a:cubicBezTo>
                <a:cubicBezTo>
                  <a:pt x="336533" y="263081"/>
                  <a:pt x="285642" y="263742"/>
                  <a:pt x="234842" y="265951"/>
                </a:cubicBezTo>
                <a:cubicBezTo>
                  <a:pt x="223799" y="263742"/>
                  <a:pt x="211490" y="264913"/>
                  <a:pt x="201712" y="259325"/>
                </a:cubicBezTo>
                <a:cubicBezTo>
                  <a:pt x="194798" y="255374"/>
                  <a:pt x="192021" y="246570"/>
                  <a:pt x="188460" y="239447"/>
                </a:cubicBezTo>
                <a:cubicBezTo>
                  <a:pt x="183705" y="229938"/>
                  <a:pt x="177331" y="201561"/>
                  <a:pt x="175207" y="193064"/>
                </a:cubicBezTo>
                <a:cubicBezTo>
                  <a:pt x="177416" y="164351"/>
                  <a:pt x="176185" y="135164"/>
                  <a:pt x="181833" y="106925"/>
                </a:cubicBezTo>
                <a:cubicBezTo>
                  <a:pt x="183169" y="100247"/>
                  <a:pt x="212257" y="81581"/>
                  <a:pt x="214964" y="80421"/>
                </a:cubicBezTo>
                <a:cubicBezTo>
                  <a:pt x="223334" y="76834"/>
                  <a:pt x="232746" y="76412"/>
                  <a:pt x="241468" y="73795"/>
                </a:cubicBezTo>
                <a:cubicBezTo>
                  <a:pt x="308724" y="53617"/>
                  <a:pt x="253971" y="65993"/>
                  <a:pt x="314355" y="53916"/>
                </a:cubicBezTo>
                <a:cubicBezTo>
                  <a:pt x="345277" y="56125"/>
                  <a:pt x="376651" y="54829"/>
                  <a:pt x="407120" y="60542"/>
                </a:cubicBezTo>
                <a:cubicBezTo>
                  <a:pt x="413261" y="61693"/>
                  <a:pt x="417579" y="68207"/>
                  <a:pt x="420373" y="73795"/>
                </a:cubicBezTo>
                <a:cubicBezTo>
                  <a:pt x="426620" y="86289"/>
                  <a:pt x="433625" y="113551"/>
                  <a:pt x="433625" y="113551"/>
                </a:cubicBezTo>
                <a:cubicBezTo>
                  <a:pt x="431416" y="129012"/>
                  <a:pt x="436588" y="147606"/>
                  <a:pt x="426999" y="159934"/>
                </a:cubicBezTo>
                <a:cubicBezTo>
                  <a:pt x="418423" y="170961"/>
                  <a:pt x="387242" y="173186"/>
                  <a:pt x="387242" y="173186"/>
                </a:cubicBezTo>
                <a:cubicBezTo>
                  <a:pt x="300617" y="169061"/>
                  <a:pt x="276359" y="191824"/>
                  <a:pt x="228216" y="153308"/>
                </a:cubicBezTo>
                <a:cubicBezTo>
                  <a:pt x="223338" y="149405"/>
                  <a:pt x="219381" y="144473"/>
                  <a:pt x="214964" y="140055"/>
                </a:cubicBezTo>
                <a:cubicBezTo>
                  <a:pt x="217173" y="100299"/>
                  <a:pt x="215959" y="60203"/>
                  <a:pt x="221590" y="20786"/>
                </a:cubicBezTo>
                <a:cubicBezTo>
                  <a:pt x="222716" y="12903"/>
                  <a:pt x="227007" y="2333"/>
                  <a:pt x="234842" y="908"/>
                </a:cubicBezTo>
                <a:cubicBezTo>
                  <a:pt x="254520" y="-2670"/>
                  <a:pt x="274599" y="5325"/>
                  <a:pt x="294477" y="7534"/>
                </a:cubicBezTo>
                <a:cubicBezTo>
                  <a:pt x="307572" y="11899"/>
                  <a:pt x="324891" y="15735"/>
                  <a:pt x="334233" y="27412"/>
                </a:cubicBezTo>
                <a:cubicBezTo>
                  <a:pt x="338596" y="32866"/>
                  <a:pt x="338651" y="40664"/>
                  <a:pt x="340860" y="47290"/>
                </a:cubicBezTo>
                <a:cubicBezTo>
                  <a:pt x="338651" y="76003"/>
                  <a:pt x="341218" y="105491"/>
                  <a:pt x="334233" y="133429"/>
                </a:cubicBezTo>
                <a:cubicBezTo>
                  <a:pt x="331960" y="142520"/>
                  <a:pt x="320354" y="146109"/>
                  <a:pt x="314355" y="153308"/>
                </a:cubicBezTo>
                <a:cubicBezTo>
                  <a:pt x="309257" y="159426"/>
                  <a:pt x="307856" y="168965"/>
                  <a:pt x="301103" y="173186"/>
                </a:cubicBezTo>
                <a:cubicBezTo>
                  <a:pt x="289257" y="180590"/>
                  <a:pt x="261346" y="186438"/>
                  <a:pt x="261346" y="186438"/>
                </a:cubicBezTo>
                <a:cubicBezTo>
                  <a:pt x="254720" y="190855"/>
                  <a:pt x="248591" y="196129"/>
                  <a:pt x="241468" y="199690"/>
                </a:cubicBezTo>
                <a:cubicBezTo>
                  <a:pt x="235221" y="202814"/>
                  <a:pt x="228328" y="204478"/>
                  <a:pt x="221590" y="206316"/>
                </a:cubicBezTo>
                <a:cubicBezTo>
                  <a:pt x="165361" y="221651"/>
                  <a:pt x="176381" y="218454"/>
                  <a:pt x="122199" y="226195"/>
                </a:cubicBezTo>
                <a:cubicBezTo>
                  <a:pt x="115573" y="230612"/>
                  <a:pt x="107951" y="233816"/>
                  <a:pt x="102320" y="239447"/>
                </a:cubicBezTo>
                <a:cubicBezTo>
                  <a:pt x="89476" y="252291"/>
                  <a:pt x="87831" y="263036"/>
                  <a:pt x="82442" y="279203"/>
                </a:cubicBezTo>
                <a:cubicBezTo>
                  <a:pt x="84651" y="292455"/>
                  <a:pt x="82402" y="307295"/>
                  <a:pt x="89068" y="318960"/>
                </a:cubicBezTo>
                <a:cubicBezTo>
                  <a:pt x="92533" y="325024"/>
                  <a:pt x="101962" y="325586"/>
                  <a:pt x="108946" y="325586"/>
                </a:cubicBezTo>
                <a:cubicBezTo>
                  <a:pt x="135543" y="325586"/>
                  <a:pt x="161955" y="321169"/>
                  <a:pt x="188460" y="318960"/>
                </a:cubicBezTo>
                <a:cubicBezTo>
                  <a:pt x="186251" y="292456"/>
                  <a:pt x="185348" y="265810"/>
                  <a:pt x="181833" y="239447"/>
                </a:cubicBezTo>
                <a:cubicBezTo>
                  <a:pt x="180910" y="232524"/>
                  <a:pt x="180146" y="224507"/>
                  <a:pt x="175207" y="219568"/>
                </a:cubicBezTo>
                <a:cubicBezTo>
                  <a:pt x="163945" y="208306"/>
                  <a:pt x="146713" y="204326"/>
                  <a:pt x="135451" y="193064"/>
                </a:cubicBezTo>
                <a:cubicBezTo>
                  <a:pt x="128825" y="186438"/>
                  <a:pt x="123370" y="178384"/>
                  <a:pt x="115573" y="173186"/>
                </a:cubicBezTo>
                <a:cubicBezTo>
                  <a:pt x="109761" y="169312"/>
                  <a:pt x="102320" y="168769"/>
                  <a:pt x="95694" y="166560"/>
                </a:cubicBezTo>
                <a:cubicBezTo>
                  <a:pt x="89068" y="162143"/>
                  <a:pt x="81809" y="158552"/>
                  <a:pt x="75816" y="153308"/>
                </a:cubicBezTo>
                <a:cubicBezTo>
                  <a:pt x="64062" y="143023"/>
                  <a:pt x="42686" y="120177"/>
                  <a:pt x="42686" y="120177"/>
                </a:cubicBezTo>
                <a:cubicBezTo>
                  <a:pt x="34586" y="95878"/>
                  <a:pt x="21334" y="82631"/>
                  <a:pt x="36060" y="60542"/>
                </a:cubicBezTo>
                <a:cubicBezTo>
                  <a:pt x="41258" y="52745"/>
                  <a:pt x="49312" y="47290"/>
                  <a:pt x="55938" y="40664"/>
                </a:cubicBezTo>
                <a:cubicBezTo>
                  <a:pt x="78025" y="42873"/>
                  <a:pt x="100983" y="40762"/>
                  <a:pt x="122199" y="47290"/>
                </a:cubicBezTo>
                <a:cubicBezTo>
                  <a:pt x="131155" y="50046"/>
                  <a:pt x="134878" y="61169"/>
                  <a:pt x="142077" y="67168"/>
                </a:cubicBezTo>
                <a:cubicBezTo>
                  <a:pt x="148195" y="72266"/>
                  <a:pt x="155329" y="76003"/>
                  <a:pt x="161955" y="80421"/>
                </a:cubicBezTo>
                <a:cubicBezTo>
                  <a:pt x="166372" y="87047"/>
                  <a:pt x="170232" y="94081"/>
                  <a:pt x="175207" y="100299"/>
                </a:cubicBezTo>
                <a:cubicBezTo>
                  <a:pt x="187967" y="116249"/>
                  <a:pt x="214964" y="130186"/>
                  <a:pt x="214964" y="153308"/>
                </a:cubicBezTo>
                <a:lnTo>
                  <a:pt x="214964" y="206316"/>
                </a:lnTo>
              </a:path>
            </a:pathLst>
          </a:cu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04CEBE6-2410-4A44-9823-FBF7CFB2F3DD}"/>
              </a:ext>
            </a:extLst>
          </p:cNvPr>
          <p:cNvSpPr txBox="1"/>
          <p:nvPr/>
        </p:nvSpPr>
        <p:spPr>
          <a:xfrm>
            <a:off x="1156157" y="5284619"/>
            <a:ext cx="2433680" cy="523220"/>
          </a:xfrm>
          <a:prstGeom prst="rect">
            <a:avLst/>
          </a:prstGeom>
          <a:noFill/>
        </p:spPr>
        <p:txBody>
          <a:bodyPr wrap="none" rtlCol="0">
            <a:spAutoFit/>
          </a:bodyPr>
          <a:lstStyle/>
          <a:p>
            <a:r>
              <a:rPr kumimoji="1" lang="ja-JP" altLang="en-US" sz="1400" dirty="0"/>
              <a:t>プラスミド</a:t>
            </a:r>
            <a:endParaRPr kumimoji="1" lang="en-US" altLang="ja-JP" sz="1400" dirty="0"/>
          </a:p>
          <a:p>
            <a:r>
              <a:rPr kumimoji="1" lang="en-US" altLang="ja-JP" sz="1400" dirty="0"/>
              <a:t>…</a:t>
            </a:r>
            <a:r>
              <a:rPr kumimoji="1" lang="ja-JP" altLang="en-US" sz="1400" dirty="0"/>
              <a:t>目的遺伝子の入った</a:t>
            </a:r>
            <a:r>
              <a:rPr kumimoji="1" lang="en-US" altLang="ja-JP" sz="1400" dirty="0" err="1"/>
              <a:t>pPICz</a:t>
            </a:r>
            <a:r>
              <a:rPr kumimoji="1" lang="en-US" altLang="ja-JP" sz="1400" dirty="0"/>
              <a:t>α</a:t>
            </a:r>
          </a:p>
        </p:txBody>
      </p:sp>
      <p:sp>
        <p:nvSpPr>
          <p:cNvPr id="77" name="正方形/長方形 76">
            <a:extLst>
              <a:ext uri="{FF2B5EF4-FFF2-40B4-BE49-F238E27FC236}">
                <a16:creationId xmlns:a16="http://schemas.microsoft.com/office/drawing/2014/main" id="{8A03E35B-CE2C-4009-B532-26950746729E}"/>
              </a:ext>
            </a:extLst>
          </p:cNvPr>
          <p:cNvSpPr/>
          <p:nvPr/>
        </p:nvSpPr>
        <p:spPr>
          <a:xfrm>
            <a:off x="10016940" y="-528081"/>
            <a:ext cx="3092512"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1CB403BC-7694-467B-8A39-F94CFF8D0500}"/>
              </a:ext>
            </a:extLst>
          </p:cNvPr>
          <p:cNvSpPr/>
          <p:nvPr/>
        </p:nvSpPr>
        <p:spPr>
          <a:xfrm>
            <a:off x="2264851" y="917051"/>
            <a:ext cx="348526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28F2CC93-D1E0-4C7A-90CB-CB876AB10455}"/>
              </a:ext>
            </a:extLst>
          </p:cNvPr>
          <p:cNvSpPr/>
          <p:nvPr/>
        </p:nvSpPr>
        <p:spPr>
          <a:xfrm>
            <a:off x="374305" y="915938"/>
            <a:ext cx="1783269"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F2DB0858-ADBC-4BA2-B6FC-3D069338B4C6}"/>
              </a:ext>
            </a:extLst>
          </p:cNvPr>
          <p:cNvSpPr txBox="1"/>
          <p:nvPr/>
        </p:nvSpPr>
        <p:spPr>
          <a:xfrm>
            <a:off x="2678304" y="922243"/>
            <a:ext cx="2611977" cy="369332"/>
          </a:xfrm>
          <a:prstGeom prst="rect">
            <a:avLst/>
          </a:prstGeom>
          <a:noFill/>
        </p:spPr>
        <p:txBody>
          <a:bodyPr wrap="square" rtlCol="0">
            <a:spAutoFit/>
          </a:bodyPr>
          <a:lstStyle/>
          <a:p>
            <a:pPr algn="ctr"/>
            <a:r>
              <a:rPr kumimoji="1" lang="en-US" altLang="ja-JP" dirty="0"/>
              <a:t>1. </a:t>
            </a:r>
            <a:r>
              <a:rPr kumimoji="1" lang="ja-JP" altLang="en-US" dirty="0"/>
              <a:t>前培養</a:t>
            </a:r>
          </a:p>
        </p:txBody>
      </p:sp>
      <p:sp>
        <p:nvSpPr>
          <p:cNvPr id="110" name="テキスト ボックス 109">
            <a:extLst>
              <a:ext uri="{FF2B5EF4-FFF2-40B4-BE49-F238E27FC236}">
                <a16:creationId xmlns:a16="http://schemas.microsoft.com/office/drawing/2014/main" id="{34ED33C0-9532-45B7-A284-EF0CB50A63CB}"/>
              </a:ext>
            </a:extLst>
          </p:cNvPr>
          <p:cNvSpPr txBox="1"/>
          <p:nvPr/>
        </p:nvSpPr>
        <p:spPr>
          <a:xfrm>
            <a:off x="607868" y="914435"/>
            <a:ext cx="1316142" cy="369332"/>
          </a:xfrm>
          <a:prstGeom prst="rect">
            <a:avLst/>
          </a:prstGeom>
          <a:noFill/>
        </p:spPr>
        <p:txBody>
          <a:bodyPr wrap="square" rtlCol="0">
            <a:spAutoFit/>
          </a:bodyPr>
          <a:lstStyle/>
          <a:p>
            <a:pPr algn="ctr"/>
            <a:r>
              <a:rPr kumimoji="1" lang="ja-JP" altLang="en-US" dirty="0"/>
              <a:t>形質転換</a:t>
            </a:r>
          </a:p>
        </p:txBody>
      </p:sp>
      <p:sp>
        <p:nvSpPr>
          <p:cNvPr id="113" name="正方形/長方形 112">
            <a:extLst>
              <a:ext uri="{FF2B5EF4-FFF2-40B4-BE49-F238E27FC236}">
                <a16:creationId xmlns:a16="http://schemas.microsoft.com/office/drawing/2014/main" id="{5641397B-B0DF-441A-B23A-414DB86A434C}"/>
              </a:ext>
            </a:extLst>
          </p:cNvPr>
          <p:cNvSpPr/>
          <p:nvPr/>
        </p:nvSpPr>
        <p:spPr>
          <a:xfrm>
            <a:off x="5836080" y="924454"/>
            <a:ext cx="2757255"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テキスト ボックス 113">
            <a:extLst>
              <a:ext uri="{FF2B5EF4-FFF2-40B4-BE49-F238E27FC236}">
                <a16:creationId xmlns:a16="http://schemas.microsoft.com/office/drawing/2014/main" id="{CF93C999-E1E8-4752-A150-5331769CF345}"/>
              </a:ext>
            </a:extLst>
          </p:cNvPr>
          <p:cNvSpPr txBox="1"/>
          <p:nvPr/>
        </p:nvSpPr>
        <p:spPr>
          <a:xfrm>
            <a:off x="5934062" y="921647"/>
            <a:ext cx="2611977" cy="369332"/>
          </a:xfrm>
          <a:prstGeom prst="rect">
            <a:avLst/>
          </a:prstGeom>
          <a:noFill/>
        </p:spPr>
        <p:txBody>
          <a:bodyPr wrap="square" rtlCol="0">
            <a:spAutoFit/>
          </a:bodyPr>
          <a:lstStyle/>
          <a:p>
            <a:pPr algn="ctr"/>
            <a:r>
              <a:rPr kumimoji="1" lang="en-US" altLang="ja-JP" dirty="0"/>
              <a:t>2. </a:t>
            </a:r>
            <a:r>
              <a:rPr kumimoji="1" lang="ja-JP" altLang="en-US" dirty="0"/>
              <a:t>本培養</a:t>
            </a:r>
          </a:p>
        </p:txBody>
      </p:sp>
      <p:sp>
        <p:nvSpPr>
          <p:cNvPr id="115" name="正方形/長方形 114">
            <a:extLst>
              <a:ext uri="{FF2B5EF4-FFF2-40B4-BE49-F238E27FC236}">
                <a16:creationId xmlns:a16="http://schemas.microsoft.com/office/drawing/2014/main" id="{89C3A2A5-8B1E-47ED-B4B7-5C1858CB387A}"/>
              </a:ext>
            </a:extLst>
          </p:cNvPr>
          <p:cNvSpPr/>
          <p:nvPr/>
        </p:nvSpPr>
        <p:spPr>
          <a:xfrm>
            <a:off x="8667301" y="924454"/>
            <a:ext cx="3253779"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テキスト ボックス 115">
            <a:extLst>
              <a:ext uri="{FF2B5EF4-FFF2-40B4-BE49-F238E27FC236}">
                <a16:creationId xmlns:a16="http://schemas.microsoft.com/office/drawing/2014/main" id="{3E14C664-3279-4837-AEE3-3EBBFAB8497A}"/>
              </a:ext>
            </a:extLst>
          </p:cNvPr>
          <p:cNvSpPr txBox="1"/>
          <p:nvPr/>
        </p:nvSpPr>
        <p:spPr>
          <a:xfrm>
            <a:off x="8951219" y="914435"/>
            <a:ext cx="2611977" cy="369332"/>
          </a:xfrm>
          <a:prstGeom prst="rect">
            <a:avLst/>
          </a:prstGeom>
          <a:noFill/>
        </p:spPr>
        <p:txBody>
          <a:bodyPr wrap="square" rtlCol="0">
            <a:spAutoFit/>
          </a:bodyPr>
          <a:lstStyle/>
          <a:p>
            <a:pPr algn="ctr"/>
            <a:r>
              <a:rPr kumimoji="1" lang="en-US" altLang="ja-JP" dirty="0"/>
              <a:t>3. </a:t>
            </a:r>
            <a:r>
              <a:rPr kumimoji="1" lang="ja-JP" altLang="en-US" dirty="0"/>
              <a:t>発現誘導</a:t>
            </a:r>
          </a:p>
        </p:txBody>
      </p:sp>
      <p:sp>
        <p:nvSpPr>
          <p:cNvPr id="79" name="テキスト ボックス 78">
            <a:extLst>
              <a:ext uri="{FF2B5EF4-FFF2-40B4-BE49-F238E27FC236}">
                <a16:creationId xmlns:a16="http://schemas.microsoft.com/office/drawing/2014/main" id="{3BC9AD51-4FF9-4C2E-AF71-A52A761B10CA}"/>
              </a:ext>
            </a:extLst>
          </p:cNvPr>
          <p:cNvSpPr txBox="1"/>
          <p:nvPr/>
        </p:nvSpPr>
        <p:spPr>
          <a:xfrm>
            <a:off x="9387191" y="407833"/>
            <a:ext cx="2839239" cy="307777"/>
          </a:xfrm>
          <a:prstGeom prst="rect">
            <a:avLst/>
          </a:prstGeom>
          <a:noFill/>
        </p:spPr>
        <p:txBody>
          <a:bodyPr wrap="none" rtlCol="0">
            <a:spAutoFit/>
          </a:bodyPr>
          <a:lstStyle/>
          <a:p>
            <a:pPr algn="ctr"/>
            <a:r>
              <a:rPr kumimoji="1" lang="en-US" altLang="ja-JP" sz="1400" dirty="0">
                <a:solidFill>
                  <a:schemeClr val="bg1"/>
                </a:solidFill>
              </a:rPr>
              <a:t>※</a:t>
            </a:r>
            <a:r>
              <a:rPr kumimoji="1" lang="ja-JP" altLang="en-US" sz="1400" dirty="0">
                <a:solidFill>
                  <a:schemeClr val="bg1"/>
                </a:solidFill>
              </a:rPr>
              <a:t>培地の体積は実験によって異なる。</a:t>
            </a:r>
            <a:endParaRPr kumimoji="1" lang="en-US" altLang="ja-JP" sz="1400" dirty="0">
              <a:solidFill>
                <a:schemeClr val="bg1"/>
              </a:solidFill>
            </a:endParaRPr>
          </a:p>
        </p:txBody>
      </p:sp>
      <p:pic>
        <p:nvPicPr>
          <p:cNvPr id="83" name="図 82">
            <a:extLst>
              <a:ext uri="{FF2B5EF4-FFF2-40B4-BE49-F238E27FC236}">
                <a16:creationId xmlns:a16="http://schemas.microsoft.com/office/drawing/2014/main" id="{13ED3840-DA64-44D1-AA3F-3EC77E4025B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243086" y="4270368"/>
            <a:ext cx="643834" cy="638901"/>
          </a:xfrm>
          <a:prstGeom prst="rect">
            <a:avLst/>
          </a:prstGeom>
        </p:spPr>
      </p:pic>
      <p:pic>
        <p:nvPicPr>
          <p:cNvPr id="84" name="図 83">
            <a:extLst>
              <a:ext uri="{FF2B5EF4-FFF2-40B4-BE49-F238E27FC236}">
                <a16:creationId xmlns:a16="http://schemas.microsoft.com/office/drawing/2014/main" id="{4F70EEBC-DC6D-4395-8E6D-A5F29E2B5CEF}"/>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605732" y="5261904"/>
            <a:ext cx="643834" cy="638901"/>
          </a:xfrm>
          <a:prstGeom prst="rect">
            <a:avLst/>
          </a:prstGeom>
        </p:spPr>
      </p:pic>
      <p:sp>
        <p:nvSpPr>
          <p:cNvPr id="85" name="テキスト ボックス 84">
            <a:extLst>
              <a:ext uri="{FF2B5EF4-FFF2-40B4-BE49-F238E27FC236}">
                <a16:creationId xmlns:a16="http://schemas.microsoft.com/office/drawing/2014/main" id="{25EC04D8-FDE7-4EE0-9E9F-4B49BD4C3059}"/>
              </a:ext>
            </a:extLst>
          </p:cNvPr>
          <p:cNvSpPr txBox="1"/>
          <p:nvPr/>
        </p:nvSpPr>
        <p:spPr>
          <a:xfrm>
            <a:off x="547712" y="6005237"/>
            <a:ext cx="3158237" cy="276999"/>
          </a:xfrm>
          <a:prstGeom prst="rect">
            <a:avLst/>
          </a:prstGeom>
          <a:noFill/>
        </p:spPr>
        <p:txBody>
          <a:bodyPr wrap="none" rtlCol="0">
            <a:spAutoFit/>
          </a:bodyPr>
          <a:lstStyle/>
          <a:p>
            <a:r>
              <a:rPr kumimoji="1" lang="en-US" altLang="ja-JP" sz="1200" dirty="0"/>
              <a:t>※</a:t>
            </a:r>
            <a:r>
              <a:rPr kumimoji="1" lang="ja-JP" altLang="en-US" sz="1200" dirty="0"/>
              <a:t>実際は目的遺伝子がゲノムに挿入されている。</a:t>
            </a:r>
          </a:p>
        </p:txBody>
      </p:sp>
      <p:sp>
        <p:nvSpPr>
          <p:cNvPr id="86" name="テキスト ボックス 85">
            <a:extLst>
              <a:ext uri="{FF2B5EF4-FFF2-40B4-BE49-F238E27FC236}">
                <a16:creationId xmlns:a16="http://schemas.microsoft.com/office/drawing/2014/main" id="{0F2A8692-7063-4BA5-9562-A813004A9716}"/>
              </a:ext>
            </a:extLst>
          </p:cNvPr>
          <p:cNvSpPr txBox="1"/>
          <p:nvPr/>
        </p:nvSpPr>
        <p:spPr>
          <a:xfrm>
            <a:off x="3033519" y="4687576"/>
            <a:ext cx="338554" cy="276999"/>
          </a:xfrm>
          <a:prstGeom prst="rect">
            <a:avLst/>
          </a:prstGeom>
          <a:noFill/>
        </p:spPr>
        <p:txBody>
          <a:bodyPr wrap="none" rtlCol="0">
            <a:spAutoFit/>
          </a:bodyPr>
          <a:lstStyle/>
          <a:p>
            <a:r>
              <a:rPr kumimoji="1" lang="en-US" altLang="ja-JP" sz="1200" dirty="0"/>
              <a:t>※</a:t>
            </a:r>
            <a:endParaRPr kumimoji="1" lang="ja-JP" altLang="en-US" sz="1200" dirty="0"/>
          </a:p>
        </p:txBody>
      </p:sp>
    </p:spTree>
    <p:extLst>
      <p:ext uri="{BB962C8B-B14F-4D97-AF65-F5344CB8AC3E}">
        <p14:creationId xmlns:p14="http://schemas.microsoft.com/office/powerpoint/2010/main" val="101498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lstStyle/>
          <a:p>
            <a:r>
              <a:rPr lang="ja-JP" altLang="en-US" dirty="0"/>
              <a:t>まとめと次月の予定</a:t>
            </a:r>
            <a:endParaRPr kumimoji="1" lang="ja-JP" altLang="en-US"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4276042"/>
          </a:xfrm>
        </p:spPr>
        <p:txBody>
          <a:bodyPr/>
          <a:lstStyle/>
          <a:p>
            <a:r>
              <a:rPr kumimoji="1" lang="ja-JP" altLang="en-US" sz="2400" b="1" dirty="0">
                <a:solidFill>
                  <a:schemeClr val="accent1"/>
                </a:solidFill>
              </a:rPr>
              <a:t>まとめ</a:t>
            </a:r>
            <a:endParaRPr kumimoji="1" lang="en-US" altLang="ja-JP" sz="2400" b="1" dirty="0">
              <a:solidFill>
                <a:schemeClr val="accent1"/>
              </a:solidFill>
            </a:endParaRPr>
          </a:p>
          <a:p>
            <a:pPr marL="342900" indent="-342900">
              <a:buFont typeface="Wingdings" panose="05000000000000000000" pitchFamily="2" charset="2"/>
              <a:buChar char="n"/>
            </a:pPr>
            <a:r>
              <a:rPr lang="ja-JP" altLang="en-US" sz="2400" dirty="0"/>
              <a:t>東京大学で実施中の実験を進め、タンパク質合成に必要な作業が完了した。</a:t>
            </a:r>
            <a:endParaRPr lang="en-US" altLang="ja-JP" sz="2400" dirty="0"/>
          </a:p>
          <a:p>
            <a:pPr marL="342900" indent="-342900">
              <a:buFont typeface="Wingdings" panose="05000000000000000000" pitchFamily="2" charset="2"/>
              <a:buChar char="n"/>
            </a:pPr>
            <a:r>
              <a:rPr lang="ja-JP" altLang="en-US" sz="2000" dirty="0"/>
              <a:t>対象②</a:t>
            </a:r>
            <a:r>
              <a:rPr lang="en-US" altLang="ja-JP" sz="2000" dirty="0"/>
              <a:t>TeCel7A-TrCBM1</a:t>
            </a:r>
            <a:r>
              <a:rPr lang="ja-JP" altLang="en-US" sz="2000" dirty="0"/>
              <a:t>：先月作成したプラスミドを</a:t>
            </a:r>
            <a:r>
              <a:rPr lang="en-US" altLang="ja-JP" sz="2000" dirty="0"/>
              <a:t>DNA</a:t>
            </a:r>
            <a:r>
              <a:rPr lang="ja-JP" altLang="en-US" sz="2000" dirty="0"/>
              <a:t>シーケンスで配列を確認した。作成した　プラスミドを用いて、酵母を形質転換した。</a:t>
            </a:r>
          </a:p>
          <a:p>
            <a:pPr marL="342900" indent="-342900">
              <a:buFont typeface="Wingdings" panose="05000000000000000000" pitchFamily="2" charset="2"/>
              <a:buChar char="n"/>
            </a:pPr>
            <a:r>
              <a:rPr lang="ja-JP" altLang="en-US" sz="2000" dirty="0"/>
              <a:t>対象④</a:t>
            </a:r>
            <a:r>
              <a:rPr lang="en-US" altLang="ja-JP" sz="2000" dirty="0"/>
              <a:t>TrCel7A</a:t>
            </a:r>
            <a:r>
              <a:rPr lang="ja-JP" altLang="en-US" sz="2000" dirty="0"/>
              <a:t>：遺伝子合成したプラスミドを用いて、酵母を形質転換した。</a:t>
            </a:r>
            <a:endParaRPr lang="en-US" altLang="ja-JP" sz="2400" dirty="0"/>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：タンパク質合成</a:t>
            </a:r>
          </a:p>
          <a:p>
            <a:pPr marL="342900" indent="-342900">
              <a:buFont typeface="Wingdings" panose="05000000000000000000" pitchFamily="2" charset="2"/>
              <a:buChar char="n"/>
            </a:pPr>
            <a:r>
              <a:rPr lang="ja-JP" altLang="en-US" sz="2400" dirty="0"/>
              <a:t>対象③</a:t>
            </a:r>
            <a:r>
              <a:rPr lang="en-US" altLang="ja-JP" sz="2400" dirty="0"/>
              <a:t>PcCel7D</a:t>
            </a:r>
            <a:r>
              <a:rPr lang="ja-JP" altLang="en-US" sz="2400" dirty="0"/>
              <a:t>：ファーメンターでの合成準備</a:t>
            </a:r>
          </a:p>
          <a:p>
            <a:pPr marL="342900" indent="-342900">
              <a:buFont typeface="Wingdings" panose="05000000000000000000" pitchFamily="2" charset="2"/>
              <a:buChar char="n"/>
            </a:pPr>
            <a:r>
              <a:rPr lang="ja-JP" altLang="en-US" sz="2400" dirty="0"/>
              <a:t>対象④</a:t>
            </a:r>
            <a:r>
              <a:rPr lang="en-US" altLang="ja-JP" sz="2400" dirty="0"/>
              <a:t>TrCel7A</a:t>
            </a:r>
            <a:r>
              <a:rPr lang="ja-JP" altLang="en-US" sz="2400" dirty="0"/>
              <a:t>：タンパク質合成</a:t>
            </a:r>
          </a:p>
        </p:txBody>
      </p:sp>
    </p:spTree>
    <p:extLst>
      <p:ext uri="{BB962C8B-B14F-4D97-AF65-F5344CB8AC3E}">
        <p14:creationId xmlns:p14="http://schemas.microsoft.com/office/powerpoint/2010/main" val="273869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353961" y="1071366"/>
            <a:ext cx="11653820" cy="4160201"/>
          </a:xfrm>
        </p:spPr>
        <p:txBody>
          <a:bodyPr/>
          <a:lstStyle/>
          <a:p>
            <a:r>
              <a:rPr lang="ja-JP" altLang="en-US" sz="2800" dirty="0"/>
              <a:t>共同研究の成果報告書の一部を作成した。</a:t>
            </a:r>
            <a:endParaRPr lang="en-US" altLang="ja-JP" sz="2800" dirty="0"/>
          </a:p>
          <a:p>
            <a:pPr lvl="1"/>
            <a:r>
              <a:rPr lang="ja-JP" altLang="en-US" sz="2400" dirty="0"/>
              <a:t>全体版も完成した。契約終了時に、下期の</a:t>
            </a:r>
            <a:r>
              <a:rPr lang="en-US" altLang="ja-JP" sz="2400" dirty="0"/>
              <a:t>Wet</a:t>
            </a:r>
            <a:r>
              <a:rPr lang="ja-JP" altLang="en-US" sz="2400" dirty="0"/>
              <a:t>実験内容を追加し、改版する。</a:t>
            </a:r>
            <a:endParaRPr lang="en-US" altLang="ja-JP" sz="2400" dirty="0"/>
          </a:p>
          <a:p>
            <a:r>
              <a:rPr lang="ja-JP" altLang="en-US" sz="2800" dirty="0"/>
              <a:t>テーマクローズに伴い、社内向け研究成果報告書（各パート詳細版）を作成した。</a:t>
            </a:r>
            <a:endParaRPr lang="en-US" altLang="ja-JP" sz="2800" dirty="0"/>
          </a:p>
          <a:p>
            <a:pPr lvl="1"/>
            <a:r>
              <a:rPr lang="en-US" altLang="ja-JP" sz="2400" dirty="0"/>
              <a:t>SMM-BD18-INV-10H-022_</a:t>
            </a:r>
            <a:r>
              <a:rPr lang="ja-JP" altLang="en-US" sz="2400" dirty="0"/>
              <a:t>研究成果報告書</a:t>
            </a:r>
            <a:r>
              <a:rPr lang="en-US" altLang="ja-JP" sz="2400" dirty="0"/>
              <a:t>_</a:t>
            </a:r>
            <a:r>
              <a:rPr lang="ja-JP" altLang="en-US" sz="2400" dirty="0"/>
              <a:t>タンパク質候補の机上生成</a:t>
            </a:r>
            <a:endParaRPr lang="en-US" altLang="ja-JP" sz="2400" dirty="0"/>
          </a:p>
          <a:p>
            <a:pPr lvl="1"/>
            <a:r>
              <a:rPr lang="en-US" altLang="ja-JP" sz="2400" dirty="0"/>
              <a:t>SMM-BD18-INV-10H-023_</a:t>
            </a:r>
            <a:r>
              <a:rPr lang="ja-JP" altLang="en-US" sz="2400" dirty="0"/>
              <a:t>研究成果報告書</a:t>
            </a:r>
            <a:r>
              <a:rPr lang="en-US" altLang="ja-JP" sz="2400" dirty="0"/>
              <a:t>_</a:t>
            </a:r>
            <a:r>
              <a:rPr lang="ja-JP" altLang="en-US" sz="2400" dirty="0"/>
              <a:t>特徴抽出</a:t>
            </a:r>
            <a:endParaRPr lang="en-US" altLang="ja-JP" sz="2400" dirty="0"/>
          </a:p>
          <a:p>
            <a:pPr lvl="2">
              <a:spcBef>
                <a:spcPts val="1200"/>
              </a:spcBef>
              <a:buFont typeface="Wingdings" panose="05000000000000000000" pitchFamily="2" charset="2"/>
              <a:buChar char="Ø"/>
            </a:pPr>
            <a:r>
              <a:rPr lang="ja-JP" altLang="en-US" sz="2000" dirty="0"/>
              <a:t>作成途中だが、全体版に必要な分は作成完了した。</a:t>
            </a:r>
            <a:endParaRPr lang="en-US" altLang="ja-JP" sz="2400" dirty="0"/>
          </a:p>
          <a:p>
            <a:pPr lvl="1"/>
            <a:r>
              <a:rPr lang="en-US" altLang="ja-JP" sz="2400" dirty="0"/>
              <a:t>SMM-BD18-INV-10H-028_</a:t>
            </a:r>
            <a:r>
              <a:rPr lang="ja-JP" altLang="en-US" sz="2400" dirty="0"/>
              <a:t>研究成果報告書</a:t>
            </a:r>
            <a:r>
              <a:rPr lang="en-US" altLang="ja-JP" sz="2400" dirty="0"/>
              <a:t>_</a:t>
            </a:r>
            <a:r>
              <a:rPr lang="en-US" altLang="ja-JP" sz="2400" dirty="0" err="1"/>
              <a:t>AlphaFold</a:t>
            </a:r>
            <a:r>
              <a:rPr lang="ja-JP" altLang="en-US" sz="2400" dirty="0"/>
              <a:t>による変異体評価</a:t>
            </a:r>
            <a:endParaRPr lang="en-US" altLang="ja-JP" sz="2400" dirty="0"/>
          </a:p>
          <a:p>
            <a:r>
              <a:rPr lang="ja-JP" altLang="en-US" sz="2800" dirty="0"/>
              <a:t>下期調査活動計画について、承認いただいた。</a:t>
            </a:r>
            <a:endParaRPr lang="en-US" altLang="ja-JP" sz="2800" dirty="0"/>
          </a:p>
          <a:p>
            <a:pPr lvl="1"/>
            <a:r>
              <a:rPr lang="en-US" altLang="ja-JP" sz="2400" dirty="0"/>
              <a:t>2022</a:t>
            </a:r>
            <a:r>
              <a:rPr lang="ja-JP" altLang="en-US" sz="2400" dirty="0"/>
              <a:t>年</a:t>
            </a:r>
            <a:r>
              <a:rPr lang="en-US" altLang="ja-JP" sz="2400" dirty="0"/>
              <a:t>12</a:t>
            </a:r>
            <a:r>
              <a:rPr lang="ja-JP" altLang="en-US" sz="2400" dirty="0"/>
              <a:t>月～</a:t>
            </a:r>
            <a:r>
              <a:rPr lang="en-US" altLang="ja-JP" sz="2400" dirty="0"/>
              <a:t>2023</a:t>
            </a:r>
            <a:r>
              <a:rPr lang="ja-JP" altLang="en-US" sz="2400" dirty="0"/>
              <a:t>年</a:t>
            </a:r>
            <a:r>
              <a:rPr lang="en-US" altLang="ja-JP" sz="2400" dirty="0"/>
              <a:t>3</a:t>
            </a:r>
            <a:r>
              <a:rPr lang="ja-JP" altLang="en-US" sz="2400" dirty="0"/>
              <a:t>月の期間は、熊谷が代理でリードする予定。</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lstStyle/>
          <a:p>
            <a:r>
              <a:rPr lang="en-US" altLang="ja-JP" dirty="0"/>
              <a:t>12</a:t>
            </a:r>
            <a:r>
              <a:rPr lang="ja-JP" altLang="en-US" dirty="0"/>
              <a:t>月度の活動概要</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838200"/>
            <a:ext cx="11341887" cy="5419165"/>
          </a:xfrm>
        </p:spPr>
        <p:txBody>
          <a:bodyPr/>
          <a:lstStyle/>
          <a:p>
            <a:pPr marL="0" indent="0">
              <a:buNone/>
            </a:pPr>
            <a:r>
              <a:rPr lang="ja-JP" altLang="en-US" sz="2800" dirty="0"/>
              <a:t>サマリ：</a:t>
            </a:r>
            <a:endParaRPr lang="en-US" altLang="ja-JP" sz="2800" dirty="0"/>
          </a:p>
          <a:p>
            <a:pPr lvl="1"/>
            <a:r>
              <a:rPr kumimoji="1" lang="ja-JP" altLang="en-US" sz="1800" dirty="0">
                <a:latin typeface="Arial"/>
                <a:ea typeface="Meiryo UI"/>
              </a:rPr>
              <a:t>テーマの研究開発報告書　</a:t>
            </a:r>
            <a:r>
              <a:rPr lang="ja-JP" altLang="en-US" sz="1800" dirty="0">
                <a:latin typeface="Arial"/>
                <a:ea typeface="Meiryo UI"/>
              </a:rPr>
              <a:t>登録</a:t>
            </a:r>
            <a:r>
              <a:rPr kumimoji="1" lang="ja-JP" altLang="en-US" sz="1800" dirty="0">
                <a:latin typeface="Arial"/>
                <a:ea typeface="Meiryo UI"/>
              </a:rPr>
              <a:t>完了</a:t>
            </a:r>
            <a:endParaRPr kumimoji="1" lang="en-US" altLang="ja-JP" sz="1800" dirty="0">
              <a:latin typeface="Arial"/>
              <a:ea typeface="Meiryo UI"/>
            </a:endParaRPr>
          </a:p>
          <a:p>
            <a:pPr lvl="1"/>
            <a:r>
              <a:rPr lang="ja-JP" altLang="en-US" sz="1800" dirty="0">
                <a:latin typeface="Arial"/>
                <a:ea typeface="Meiryo UI"/>
              </a:rPr>
              <a:t>テーマ「人工酵素設計」中止後に予定していた後処理　完了</a:t>
            </a:r>
            <a:endParaRPr kumimoji="1" lang="en-US" altLang="ja-JP" sz="1800" dirty="0">
              <a:latin typeface="Arial"/>
              <a:ea typeface="Meiryo UI"/>
            </a:endParaRPr>
          </a:p>
          <a:p>
            <a:pPr lvl="1"/>
            <a:r>
              <a:rPr kumimoji="1" lang="ja-JP" altLang="en-US" sz="1800" dirty="0">
                <a:latin typeface="Arial"/>
                <a:ea typeface="Meiryo UI"/>
              </a:rPr>
              <a:t>次期テーマに向けた調査活動　調査項目・計画　修正</a:t>
            </a:r>
            <a:endParaRPr lang="en-US" altLang="ja-JP" sz="1800" dirty="0"/>
          </a:p>
          <a:p>
            <a:endParaRPr lang="en-US" altLang="ja-JP" sz="1800" dirty="0"/>
          </a:p>
          <a:p>
            <a:r>
              <a:rPr lang="ja-JP" altLang="en-US" sz="1800" dirty="0"/>
              <a:t>東京大学共同研究　活動レビュー</a:t>
            </a:r>
            <a:endParaRPr lang="en-US" altLang="ja-JP" sz="1800" dirty="0"/>
          </a:p>
          <a:p>
            <a:pPr lvl="1"/>
            <a:r>
              <a:rPr lang="ja-JP" altLang="en-US" sz="1600" dirty="0"/>
              <a:t>活動レビュー（</a:t>
            </a:r>
            <a:r>
              <a:rPr lang="en-US" altLang="ja-JP" sz="1600" dirty="0"/>
              <a:t>11/25</a:t>
            </a:r>
            <a:r>
              <a:rPr lang="ja-JP" altLang="en-US" sz="1600" dirty="0"/>
              <a:t>）　議事録　文書登録　完了</a:t>
            </a:r>
            <a:endParaRPr lang="en-US" altLang="ja-JP" sz="1600" dirty="0"/>
          </a:p>
          <a:p>
            <a:r>
              <a:rPr lang="ja-JP" altLang="en-US" sz="1800" dirty="0"/>
              <a:t>テーマ「人工酵素設計」の後処理</a:t>
            </a:r>
            <a:endParaRPr lang="en-US" altLang="ja-JP" sz="1800" dirty="0"/>
          </a:p>
          <a:p>
            <a:pPr lvl="1"/>
            <a:r>
              <a:rPr lang="ja-JP" altLang="en-US" sz="1600" dirty="0"/>
              <a:t>研究開発報告書（全体版） 文書登録　完了</a:t>
            </a:r>
            <a:endParaRPr lang="en-US" altLang="ja-JP" sz="1600" dirty="0"/>
          </a:p>
          <a:p>
            <a:pPr lvl="1"/>
            <a:r>
              <a:rPr lang="ja-JP" altLang="en-US" sz="1600" dirty="0"/>
              <a:t>研究成果報告書（個別版）「分子シミュレーションによる機能性の机上評価」  文書登録　完了</a:t>
            </a:r>
            <a:endParaRPr lang="en-US" altLang="ja-JP" sz="1400" dirty="0"/>
          </a:p>
          <a:p>
            <a:r>
              <a:rPr lang="ja-JP" altLang="en-US" sz="1800" dirty="0"/>
              <a:t>次期テーマに向けた調査活動</a:t>
            </a:r>
            <a:endParaRPr lang="en-US" altLang="ja-JP" sz="1800" dirty="0"/>
          </a:p>
          <a:p>
            <a:pPr lvl="1"/>
            <a:r>
              <a:rPr lang="ja-JP" altLang="en-US" sz="1600" dirty="0"/>
              <a:t>セルラーゼ合成・活性評価実験（東京大学 森林化学研究室 五十嵐先生・砂川先生）、詳細は原さんの月報を参照。</a:t>
            </a:r>
            <a:endParaRPr lang="en-US" altLang="ja-JP" sz="1600" dirty="0"/>
          </a:p>
          <a:p>
            <a:pPr lvl="1"/>
            <a:r>
              <a:rPr lang="ja-JP" altLang="en-US" sz="1600" dirty="0"/>
              <a:t>伊崎さんから引き継いだが、現状を踏まえて、調査項目・計画を修正した（</a:t>
            </a:r>
            <a:r>
              <a:rPr lang="en-US" altLang="ja-JP" sz="1600" dirty="0"/>
              <a:t>12/15</a:t>
            </a:r>
            <a:r>
              <a:rPr lang="ja-JP" altLang="en-US" sz="1600" dirty="0"/>
              <a:t>）。</a:t>
            </a:r>
            <a:endParaRPr lang="en-US" altLang="ja-JP" sz="1600" dirty="0"/>
          </a:p>
        </p:txBody>
      </p:sp>
    </p:spTree>
    <p:extLst>
      <p:ext uri="{BB962C8B-B14F-4D97-AF65-F5344CB8AC3E}">
        <p14:creationId xmlns:p14="http://schemas.microsoft.com/office/powerpoint/2010/main" val="425007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285632" y="741400"/>
            <a:ext cx="11633096" cy="634019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FY22</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1. </a:t>
            </a:r>
            <a:r>
              <a:rPr kumimoji="1" lang="ja-JP" altLang="en-US" sz="1400" b="0" i="0" u="none" strike="noStrike" kern="1200" cap="none" spc="0" normalizeH="0" baseline="0" noProof="0" dirty="0">
                <a:ln>
                  <a:noFill/>
                </a:ln>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 </a:t>
            </a:r>
            <a:r>
              <a:rPr kumimoji="1" lang="ja-JP" altLang="en-US" sz="1400" b="0" i="0" u="none" strike="noStrike" kern="1200" cap="none" spc="0" normalizeH="0" baseline="0" noProof="0" dirty="0">
                <a:ln>
                  <a:noFill/>
                </a:ln>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effectLst/>
                <a:uLnTx/>
                <a:uFillTx/>
                <a:latin typeface="Arial"/>
                <a:ea typeface="Meiryo UI"/>
                <a:cs typeface="+mn-cs"/>
              </a:rPr>
              <a:t>3Q</a:t>
            </a:r>
            <a:r>
              <a:rPr kumimoji="1" lang="ja-JP" altLang="en-US" sz="1400" b="0" i="0" u="none" strike="noStrike" kern="1200" cap="none" spc="0" normalizeH="0" baseline="0" noProof="0" dirty="0">
                <a:ln>
                  <a:noFill/>
                </a:ln>
                <a:effectLst/>
                <a:uLnTx/>
                <a:uFillTx/>
                <a:latin typeface="Arial"/>
                <a:ea typeface="Meiryo UI"/>
                <a:cs typeface="+mn-cs"/>
              </a:rPr>
              <a:t>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設計</a:t>
            </a:r>
            <a:r>
              <a:rPr kumimoji="0" lang="en-US" altLang="ja-JP" sz="1400" b="0" i="0" u="none" strike="noStrike" kern="1200" cap="none" spc="0" normalizeH="0" baseline="0" noProof="0" dirty="0">
                <a:ln>
                  <a:noFill/>
                </a:ln>
                <a:effectLst/>
                <a:uLnTx/>
                <a:uFillTx/>
                <a:latin typeface="Arial"/>
                <a:ea typeface="Meiryo UI"/>
                <a:cs typeface="+mn-cs"/>
              </a:rPr>
              <a:t>CBD</a:t>
            </a:r>
            <a:r>
              <a:rPr kumimoji="0"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 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a:t>
            </a:r>
            <a:r>
              <a:rPr kumimoji="0"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40 %</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8</a:t>
            </a:r>
            <a:r>
              <a:rPr kumimoji="1" lang="en-US" altLang="ja-JP" sz="1400" dirty="0">
                <a:latin typeface="Arial"/>
                <a:ea typeface="Meiryo UI"/>
              </a:rPr>
              <a:t>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a:t>
            </a:r>
            <a:r>
              <a:rPr kumimoji="1" lang="en-US" altLang="ja-JP" sz="1400" b="0" i="0" u="none" strike="noStrike" kern="1200" cap="none" spc="0" normalizeH="0" baseline="0" noProof="0" dirty="0">
                <a:ln>
                  <a:noFill/>
                </a:ln>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今月の目標</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lang="ja-JP" altLang="en-US" sz="1400" dirty="0">
                <a:latin typeface="Arial"/>
                <a:ea typeface="Meiryo UI"/>
              </a:rPr>
              <a:t>対象②</a:t>
            </a:r>
            <a:r>
              <a:rPr lang="en-US" altLang="ja-JP" sz="1400" dirty="0">
                <a:latin typeface="Arial"/>
                <a:ea typeface="Meiryo UI"/>
              </a:rPr>
              <a:t>TeCel7A-TrCBM1</a:t>
            </a:r>
            <a:r>
              <a:rPr lang="ja-JP" altLang="en-US" sz="1400" dirty="0">
                <a:latin typeface="Arial"/>
                <a:ea typeface="Meiryo UI"/>
              </a:rPr>
              <a:t>：タンパク質を合成し、発現・活性を確認する</a:t>
            </a:r>
            <a:r>
              <a:rPr kumimoji="1" lang="ja-JP" altLang="en-US" sz="1400" b="0" i="0" u="none" strike="noStrike" kern="1200" cap="none" spc="0" normalizeH="0" baseline="0" noProof="0" dirty="0">
                <a:ln>
                  <a:noFill/>
                </a:ln>
                <a:effectLst/>
                <a:uLnTx/>
                <a:uFillTx/>
                <a:latin typeface="Arial"/>
                <a:ea typeface="Meiryo UI"/>
                <a:cs typeface="+mn-cs"/>
              </a:rPr>
              <a:t>。</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dirty="0">
                <a:latin typeface="Arial"/>
                <a:ea typeface="Meiryo UI"/>
              </a:rPr>
              <a:t>70%</a:t>
            </a:r>
            <a:r>
              <a:rPr kumimoji="1" lang="en-US" altLang="ja-JP" sz="1400" b="0" i="0" u="none" strike="noStrike" kern="1200" cap="none" spc="0" normalizeH="0" baseline="0" noProof="0" dirty="0">
                <a:ln>
                  <a:noFill/>
                </a:ln>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：タンパク質を合成し、発現・活性を確認する。</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0" lang="ja-JP" altLang="en-US" sz="1400" b="0" i="0" u="none" strike="noStrike" kern="1200" cap="none" spc="0" normalizeH="0" baseline="0" noProof="0" dirty="0">
                <a:ln>
                  <a:noFill/>
                </a:ln>
                <a:effectLst/>
                <a:uLnTx/>
                <a:uFillTx/>
                <a:latin typeface="Arial"/>
                <a:ea typeface="Meiryo UI"/>
                <a:cs typeface="+mn-cs"/>
              </a:rPr>
              <a:t>：</a:t>
            </a:r>
            <a:r>
              <a:rPr lang="en-US" altLang="ja-JP" sz="1400" b="0" i="0" u="none" strike="noStrike" kern="1200" cap="none" spc="0" normalizeH="0" baseline="0" noProof="0" dirty="0">
                <a:ln>
                  <a:noFill/>
                </a:ln>
                <a:effectLst/>
                <a:uLnTx/>
                <a:uFillTx/>
                <a:latin typeface="Arial"/>
                <a:ea typeface="Meiryo UI"/>
                <a:cs typeface="+mn-cs"/>
              </a:rPr>
              <a:t>70</a:t>
            </a:r>
            <a:r>
              <a:rPr kumimoji="1" lang="en-US" altLang="ja-JP" sz="1400" b="0" i="0" u="none" strike="noStrike" kern="1200" cap="none" spc="0" normalizeH="0" baseline="0" noProof="0" dirty="0">
                <a:ln>
                  <a:noFill/>
                </a:ln>
                <a:effectLst/>
                <a:uLnTx/>
                <a:uFillTx/>
                <a:latin typeface="Arial"/>
                <a:ea typeface="Meiryo UI"/>
                <a:cs typeface="+mn-cs"/>
              </a:rPr>
              <a:t>%】</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サマリ</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詳細</a:t>
            </a:r>
            <a:endParaRPr kumimoji="1" lang="en-US" altLang="ja-JP" sz="1400" b="0" i="0" u="none" strike="noStrike" kern="1200" cap="none" spc="0" normalizeH="0" baseline="0" noProof="0" dirty="0">
              <a:ln>
                <a:noFill/>
              </a:ln>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a:t>
            </a:r>
            <a:r>
              <a:rPr kumimoji="0" lang="ja-JP" altLang="en-US" sz="1400" dirty="0">
                <a:latin typeface="Arial"/>
                <a:ea typeface="Meiryo UI"/>
              </a:rPr>
              <a:t>対象②</a:t>
            </a:r>
            <a:r>
              <a:rPr kumimoji="0" lang="en-US" altLang="ja-JP" sz="1400" dirty="0">
                <a:latin typeface="Arial"/>
                <a:ea typeface="Meiryo UI"/>
              </a:rPr>
              <a:t>TeCel7A-TrCBM1</a:t>
            </a:r>
            <a:r>
              <a:rPr kumimoji="0" lang="ja-JP" altLang="en-US" sz="1400" dirty="0">
                <a:latin typeface="Arial"/>
                <a:ea typeface="Meiryo UI"/>
              </a:rPr>
              <a:t>を用いた実験では、</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a:t>
            </a:r>
            <a:r>
              <a:rPr lang="en-US" altLang="ja-JP" sz="1400" i="1" dirty="0">
                <a:latin typeface="Arial"/>
                <a:ea typeface="Meiryo UI"/>
              </a:rPr>
              <a:t>Pichia pastoris </a:t>
            </a:r>
            <a:r>
              <a:rPr lang="en-US" altLang="ja-JP" sz="1400" dirty="0">
                <a:latin typeface="Arial"/>
                <a:ea typeface="Meiryo UI"/>
              </a:rPr>
              <a:t>KM71H</a:t>
            </a:r>
            <a:r>
              <a:rPr lang="ja-JP" altLang="en-US" sz="1400" dirty="0">
                <a:latin typeface="Arial"/>
                <a:ea typeface="Meiryo UI"/>
              </a:rPr>
              <a:t>）で合成した。その際、コントロールとして</a:t>
            </a:r>
            <a:r>
              <a:rPr lang="en-US" altLang="ja-JP" sz="1400" dirty="0">
                <a:latin typeface="Arial"/>
                <a:ea typeface="Meiryo UI"/>
              </a:rPr>
              <a:t>TeCel7A-TrCBM1</a:t>
            </a:r>
            <a:r>
              <a:rPr lang="ja-JP" altLang="en-US" sz="1400" dirty="0">
                <a:latin typeface="Arial"/>
                <a:ea typeface="Meiryo UI"/>
              </a:rPr>
              <a:t>（ポジティブコントロール）、空ベクター（ネガティブコントロール、目的遺伝子を含まないプラスミドが導入された形質転換体）も同様に合成した</a:t>
            </a:r>
            <a:r>
              <a:rPr kumimoji="0" lang="ja-JP" altLang="en-US" sz="1400" dirty="0">
                <a:latin typeface="Arial"/>
                <a:ea typeface="Meiryo UI"/>
              </a:rPr>
              <a:t>。タンパク質の発現誘導は、</a:t>
            </a:r>
            <a:r>
              <a:rPr kumimoji="0" lang="en-US" altLang="ja-JP" sz="1400" dirty="0">
                <a:latin typeface="Arial"/>
                <a:ea typeface="Meiryo UI"/>
              </a:rPr>
              <a:t>96-deep well plate</a:t>
            </a:r>
            <a:r>
              <a:rPr kumimoji="0" lang="ja-JP" altLang="en-US" sz="1400" dirty="0">
                <a:latin typeface="Arial"/>
                <a:ea typeface="Meiryo UI"/>
              </a:rPr>
              <a:t>上で</a:t>
            </a:r>
            <a:r>
              <a:rPr kumimoji="0" lang="en-US" altLang="ja-JP" sz="1400" dirty="0">
                <a:latin typeface="Arial"/>
                <a:ea typeface="Meiryo UI"/>
              </a:rPr>
              <a:t>400 µL</a:t>
            </a:r>
            <a:r>
              <a:rPr kumimoji="0" lang="ja-JP" altLang="en-US" sz="1400" dirty="0">
                <a:latin typeface="Arial"/>
                <a:ea typeface="Meiryo UI"/>
              </a:rPr>
              <a:t>の培養液で実施した。</a:t>
            </a:r>
            <a:r>
              <a:rPr lang="ja-JP" altLang="en-US" sz="1400" dirty="0"/>
              <a:t>培養液は吸引ろ過によって菌体とセルロース分解酵素を含む培地（粗酵素液）に分離した。</a:t>
            </a:r>
            <a:r>
              <a:rPr kumimoji="0" lang="ja-JP" altLang="en-US" sz="1400" dirty="0">
                <a:latin typeface="Arial"/>
                <a:ea typeface="Meiryo UI"/>
              </a:rPr>
              <a:t>粗酵素液を</a:t>
            </a:r>
            <a:r>
              <a:rPr kumimoji="0" lang="en-US" altLang="ja-JP" sz="1400" dirty="0">
                <a:latin typeface="Arial"/>
                <a:ea typeface="Meiryo UI"/>
              </a:rPr>
              <a:t>SDS-PAGE</a:t>
            </a:r>
            <a:r>
              <a:rPr kumimoji="0" lang="ja-JP" altLang="en-US" sz="1400" dirty="0">
                <a:latin typeface="Arial"/>
                <a:ea typeface="Meiryo UI"/>
              </a:rPr>
              <a:t>で分析した結果、</a:t>
            </a:r>
            <a:r>
              <a:rPr kumimoji="0" lang="en-US" altLang="ja-JP" sz="1400" dirty="0">
                <a:latin typeface="Arial"/>
                <a:ea typeface="Meiryo UI"/>
              </a:rPr>
              <a:t>23</a:t>
            </a:r>
            <a:r>
              <a:rPr kumimoji="0" lang="ja-JP" altLang="en-US" sz="1400" dirty="0">
                <a:latin typeface="Arial"/>
                <a:ea typeface="Meiryo UI"/>
              </a:rPr>
              <a:t>種類</a:t>
            </a:r>
            <a:r>
              <a:rPr lang="ja-JP" altLang="en-US" sz="1400" dirty="0">
                <a:latin typeface="Arial"/>
                <a:ea typeface="Meiryo UI"/>
              </a:rPr>
              <a:t>の</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で推定分子量付近にバンドが見られた。バンドを確認できなかった</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a:t>
            </a:r>
            <a:r>
              <a:rPr lang="en-US" altLang="ja-JP" sz="1400" dirty="0">
                <a:latin typeface="Arial"/>
                <a:ea typeface="Meiryo UI"/>
              </a:rPr>
              <a:t>No.274</a:t>
            </a:r>
            <a:r>
              <a:rPr lang="ja-JP" altLang="en-US" sz="1400" dirty="0">
                <a:latin typeface="Arial"/>
                <a:ea typeface="Meiryo UI"/>
              </a:rPr>
              <a:t>）は、コムギ胚芽無細胞合成系でも発現できなかったサンプルだった。そのため、導入した変異に発現しにくい原因があると考えられる。</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latin typeface="Arial"/>
                <a:ea typeface="Meiryo UI"/>
              </a:rPr>
              <a:t>　対象④</a:t>
            </a:r>
            <a:r>
              <a:rPr kumimoji="0" lang="en-US" altLang="ja-JP" sz="1400" dirty="0">
                <a:latin typeface="Arial"/>
                <a:ea typeface="Meiryo UI"/>
              </a:rPr>
              <a:t> TrCel7A</a:t>
            </a:r>
            <a:r>
              <a:rPr kumimoji="0" lang="ja-JP" altLang="en-US" sz="1400" dirty="0">
                <a:latin typeface="Arial"/>
                <a:ea typeface="Meiryo UI"/>
              </a:rPr>
              <a:t>を用いた実験では、</a:t>
            </a:r>
            <a:r>
              <a:rPr kumimoji="0" lang="en-US" altLang="ja-JP" sz="1400" dirty="0">
                <a:latin typeface="Arial"/>
                <a:ea typeface="Meiryo UI"/>
              </a:rPr>
              <a:t>TrCel7A</a:t>
            </a:r>
            <a:r>
              <a:rPr lang="ja-JP" altLang="en-US" sz="1400" dirty="0">
                <a:latin typeface="Arial"/>
                <a:ea typeface="Meiryo UI"/>
              </a:rPr>
              <a:t>を酵母で合成した。合成は</a:t>
            </a:r>
            <a:r>
              <a:rPr lang="en-US" altLang="ja-JP" sz="1400" dirty="0">
                <a:latin typeface="Arial"/>
                <a:ea typeface="Meiryo UI"/>
              </a:rPr>
              <a:t>8</a:t>
            </a:r>
            <a:r>
              <a:rPr lang="ja-JP" altLang="en-US" sz="1400" dirty="0">
                <a:latin typeface="Arial"/>
                <a:ea typeface="Meiryo UI"/>
              </a:rPr>
              <a:t>月度月報と同様の手法で実施した。粗酵素液を</a:t>
            </a:r>
            <a:r>
              <a:rPr lang="en-US" altLang="ja-JP" sz="1400" dirty="0">
                <a:latin typeface="Arial"/>
                <a:ea typeface="Meiryo UI"/>
              </a:rPr>
              <a:t>SDS-PAGE</a:t>
            </a:r>
            <a:r>
              <a:rPr lang="ja-JP" altLang="en-US" sz="1400" dirty="0">
                <a:latin typeface="Arial"/>
                <a:ea typeface="Meiryo UI"/>
              </a:rPr>
              <a:t>で分析した結果、目的分子量付近にバンドが見られた。</a:t>
            </a:r>
            <a:endParaRPr lang="en-US" altLang="ja-JP" sz="1400" dirty="0">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latin typeface="Arial"/>
                <a:ea typeface="Meiryo UI"/>
              </a:rPr>
              <a:t>　対象②、④ともにバンドはあったものの薄いサンプルもあるため、現在実施中の粗酵素反応の結果と合わせてタンパク質発現・活性の有無を判断する。</a:t>
            </a:r>
            <a:endParaRPr kumimoji="0" lang="en-US" altLang="ja-JP" sz="14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effectLst/>
                <a:uLnTx/>
                <a:uFillTx/>
                <a:latin typeface="Arial"/>
                <a:ea typeface="Meiryo UI"/>
                <a:cs typeface="+mn-cs"/>
              </a:rPr>
              <a:t>次月の予定</a:t>
            </a:r>
            <a:endParaRPr kumimoji="1"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対象④</a:t>
            </a:r>
            <a:r>
              <a:rPr lang="en-US" altLang="ja-JP" sz="1400" dirty="0">
                <a:latin typeface="Arial"/>
                <a:ea typeface="Meiryo UI"/>
              </a:rPr>
              <a:t>TrCel7A</a:t>
            </a:r>
            <a:r>
              <a:rPr kumimoji="1" lang="ja-JP" altLang="en-US" sz="1400" b="0" i="0" u="none" strike="noStrike" kern="1200" cap="none" spc="0" normalizeH="0" baseline="0" noProof="0" dirty="0">
                <a:ln>
                  <a:noFill/>
                </a:ln>
                <a:effectLst/>
                <a:uLnTx/>
                <a:uFillTx/>
                <a:latin typeface="Arial"/>
                <a:ea typeface="Meiryo UI"/>
                <a:cs typeface="+mn-cs"/>
              </a:rPr>
              <a:t>を用いた実験：</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endParaRPr kumimoji="0" lang="en-US" altLang="ja-JP" sz="1400" b="0" i="0" u="none" strike="noStrike" kern="1200" cap="none" spc="0" normalizeH="0" baseline="0" noProof="0" dirty="0">
              <a:ln>
                <a:noFill/>
              </a:ln>
              <a:effectLst/>
              <a:uLnTx/>
              <a:uFillTx/>
              <a:latin typeface="Arial"/>
              <a:ea typeface="Meiryo UI"/>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12</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92295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12</a:t>
            </a:r>
            <a:r>
              <a:rPr kumimoji="1" lang="ja-JP" altLang="en-US" dirty="0"/>
              <a:t>月度の活動（</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2-1. </a:t>
            </a:r>
            <a:r>
              <a:rPr kumimoji="1" lang="ja-JP" altLang="en-US" sz="1400" b="0" i="0" u="none" strike="noStrike" kern="1200" cap="none" spc="0" normalizeH="0" baseline="0" noProof="0" dirty="0">
                <a:ln>
                  <a:noFill/>
                </a:ln>
                <a:effectLst/>
                <a:uLnTx/>
                <a:uFillTx/>
                <a:latin typeface="Arial"/>
                <a:ea typeface="Meiryo UI"/>
                <a:cs typeface="+mn-cs"/>
              </a:rPr>
              <a:t>対象②</a:t>
            </a:r>
            <a:r>
              <a:rPr kumimoji="1" lang="en-US" altLang="ja-JP" sz="1400" b="0" i="0" u="none" strike="noStrike" kern="1200" cap="none" spc="0" normalizeH="0" baseline="0" noProof="0" dirty="0">
                <a:ln>
                  <a:noFill/>
                </a:ln>
                <a:effectLst/>
                <a:uLnTx/>
                <a:uFillTx/>
                <a:latin typeface="Arial"/>
                <a:ea typeface="Meiryo UI"/>
                <a:cs typeface="+mn-cs"/>
              </a:rPr>
              <a:t>TeCel7A-TrCBM1</a:t>
            </a:r>
            <a:r>
              <a:rPr kumimoji="1" lang="ja-JP" altLang="en-US" sz="1400" b="0" i="0" u="none" strike="noStrike" kern="1200" cap="none" spc="0" normalizeH="0" baseline="0" noProof="0" dirty="0">
                <a:ln>
                  <a:noFill/>
                </a:ln>
                <a:effectLst/>
                <a:uLnTx/>
                <a:uFillTx/>
                <a:latin typeface="Arial"/>
                <a:ea typeface="Meiryo UI"/>
                <a:cs typeface="+mn-cs"/>
              </a:rPr>
              <a:t>：設計</a:t>
            </a:r>
            <a:r>
              <a:rPr kumimoji="1" lang="en-US" altLang="ja-JP" sz="1400" b="0" i="0" u="none" strike="noStrike" kern="1200" cap="none" spc="0" normalizeH="0" baseline="0" noProof="0" dirty="0">
                <a:ln>
                  <a:noFill/>
                </a:ln>
                <a:effectLst/>
                <a:uLnTx/>
                <a:uFillTx/>
                <a:latin typeface="Arial"/>
                <a:ea typeface="Meiryo UI"/>
                <a:cs typeface="+mn-cs"/>
              </a:rPr>
              <a:t>CBD</a:t>
            </a:r>
            <a:r>
              <a:rPr kumimoji="1" lang="ja-JP" altLang="en-US" sz="1400" b="0" i="0" u="none" strike="noStrike" kern="1200" cap="none" spc="0" normalizeH="0" baseline="0" noProof="0" dirty="0">
                <a:ln>
                  <a:noFill/>
                </a:ln>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lang="en-US" altLang="ja-JP" sz="1400" dirty="0">
                <a:latin typeface="Arial"/>
                <a:ea typeface="Meiryo UI"/>
              </a:rPr>
              <a:t>40</a:t>
            </a:r>
            <a:r>
              <a:rPr kumimoji="1" lang="en-US" altLang="ja-JP" sz="1400" b="0" i="0" u="none" strike="noStrike" kern="1200" cap="none" spc="0" normalizeH="0" baseline="0" noProof="0" dirty="0">
                <a:ln>
                  <a:noFill/>
                </a:ln>
                <a:effectLst/>
                <a:uLnTx/>
                <a:uFillTx/>
                <a:latin typeface="Arial"/>
                <a:ea typeface="Meiryo UI"/>
                <a:cs typeface="+mn-cs"/>
              </a:rPr>
              <a:t>%→</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 （評価実施中） </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2-2. </a:t>
            </a:r>
            <a:r>
              <a:rPr kumimoji="1" lang="ja-JP" altLang="en-US" sz="1400" b="0" i="0" u="none" strike="noStrike" kern="1200" cap="none" spc="0" normalizeH="0" baseline="0" noProof="0" dirty="0">
                <a:ln>
                  <a:noFill/>
                </a:ln>
                <a:effectLst/>
                <a:uLnTx/>
                <a:uFillTx/>
                <a:latin typeface="Arial"/>
                <a:ea typeface="Meiryo UI"/>
                <a:cs typeface="+mn-cs"/>
              </a:rPr>
              <a:t>対象③</a:t>
            </a:r>
            <a:r>
              <a:rPr kumimoji="1" lang="en-US" altLang="ja-JP" sz="1400" b="0" i="0" u="none" strike="noStrike" kern="1200" cap="none" spc="0" normalizeH="0" baseline="0" noProof="0" dirty="0">
                <a:ln>
                  <a:noFill/>
                </a:ln>
                <a:effectLst/>
                <a:uLnTx/>
                <a:uFillTx/>
                <a:latin typeface="Arial"/>
                <a:ea typeface="Meiryo UI"/>
                <a:cs typeface="+mn-cs"/>
              </a:rPr>
              <a:t>PcCel7D</a:t>
            </a:r>
            <a:r>
              <a:rPr kumimoji="1" lang="ja-JP" altLang="en-US" sz="1400" b="0" i="0" u="none" strike="noStrike" kern="1200" cap="none" spc="0" normalizeH="0" baseline="0" noProof="0" dirty="0">
                <a:ln>
                  <a:noFill/>
                </a:ln>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進捗：未着手</a:t>
            </a:r>
            <a:r>
              <a:rPr kumimoji="1" lang="en-US" altLang="ja-JP" sz="1400" b="0" i="0" u="none" strike="noStrike" kern="1200" cap="none" spc="0" normalizeH="0" baseline="0" noProof="0" dirty="0">
                <a:ln>
                  <a:noFill/>
                </a:ln>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effectLst/>
                <a:uLnTx/>
                <a:uFillTx/>
                <a:latin typeface="Arial"/>
                <a:ea typeface="Meiryo UI"/>
                <a:cs typeface="+mn-cs"/>
              </a:rPr>
              <a:t>2-3. </a:t>
            </a:r>
            <a:r>
              <a:rPr kumimoji="1" lang="ja-JP" altLang="en-US" sz="1400" b="0" i="0" u="none" strike="noStrike" kern="1200" cap="none" spc="0" normalizeH="0" baseline="0" noProof="0" dirty="0">
                <a:ln>
                  <a:noFill/>
                </a:ln>
                <a:effectLst/>
                <a:uLnTx/>
                <a:uFillTx/>
                <a:latin typeface="Arial"/>
                <a:ea typeface="Meiryo UI"/>
                <a:cs typeface="+mn-cs"/>
              </a:rPr>
              <a:t>対象④</a:t>
            </a:r>
            <a:r>
              <a:rPr kumimoji="1" lang="en-US" altLang="ja-JP" sz="1400" b="0" i="0" u="none" strike="noStrike" kern="1200" cap="none" spc="0" normalizeH="0" baseline="0" noProof="0" dirty="0">
                <a:ln>
                  <a:noFill/>
                </a:ln>
                <a:effectLst/>
                <a:uLnTx/>
                <a:uFillTx/>
                <a:latin typeface="Arial"/>
                <a:ea typeface="Meiryo UI"/>
                <a:cs typeface="+mn-cs"/>
              </a:rPr>
              <a:t>TrCel7A</a:t>
            </a:r>
            <a:r>
              <a:rPr kumimoji="1" lang="ja-JP" altLang="en-US" sz="1400" b="0" i="0" u="none" strike="noStrike" kern="1200" cap="none" spc="0" normalizeH="0" baseline="0" noProof="0" dirty="0">
                <a:ln>
                  <a:noFill/>
                </a:ln>
                <a:effectLst/>
                <a:uLnTx/>
                <a:uFillTx/>
                <a:latin typeface="Arial"/>
                <a:ea typeface="Meiryo UI"/>
                <a:cs typeface="+mn-cs"/>
              </a:rPr>
              <a:t>：合成・評価</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進捗：</a:t>
            </a:r>
            <a:r>
              <a:rPr kumimoji="1" lang="en-US" altLang="ja-JP" sz="1400" b="0" i="0" u="none" strike="noStrike" kern="1200" cap="none" spc="0" normalizeH="0" baseline="0" noProof="0" dirty="0">
                <a:ln>
                  <a:noFill/>
                </a:ln>
                <a:effectLst/>
                <a:uLnTx/>
                <a:uFillTx/>
                <a:latin typeface="Arial"/>
                <a:ea typeface="Meiryo UI"/>
                <a:cs typeface="+mn-cs"/>
              </a:rPr>
              <a:t>40%→</a:t>
            </a:r>
            <a:r>
              <a:rPr lang="en-US" altLang="ja-JP" sz="1400" dirty="0">
                <a:latin typeface="Arial"/>
                <a:ea typeface="Meiryo UI"/>
              </a:rPr>
              <a:t>80</a:t>
            </a:r>
            <a:r>
              <a:rPr kumimoji="1" lang="en-US" altLang="ja-JP" sz="1400" b="0" i="0" u="none" strike="noStrike" kern="1200" cap="none" spc="0" normalizeH="0" baseline="0" noProof="0" dirty="0">
                <a:ln>
                  <a:noFill/>
                </a:ln>
                <a:effectLst/>
                <a:uLnTx/>
                <a:uFillTx/>
                <a:latin typeface="Arial"/>
                <a:ea typeface="Meiryo UI"/>
                <a:cs typeface="+mn-cs"/>
              </a:rPr>
              <a:t>%</a:t>
            </a:r>
            <a:r>
              <a:rPr kumimoji="1" lang="ja-JP" altLang="en-US" sz="1400" b="0" i="0" u="none" strike="noStrike" kern="1200" cap="none" spc="0" normalizeH="0" baseline="0" noProof="0" dirty="0">
                <a:ln>
                  <a:noFill/>
                </a:ln>
                <a:effectLst/>
                <a:uLnTx/>
                <a:uFillTx/>
                <a:latin typeface="Arial"/>
                <a:ea typeface="Meiryo UI"/>
                <a:cs typeface="+mn-cs"/>
              </a:rPr>
              <a:t>（評価実施中） </a:t>
            </a:r>
            <a:r>
              <a:rPr kumimoji="1" lang="en-US" altLang="ja-JP" sz="1400" b="0" i="0" u="none" strike="noStrike" kern="1200" cap="none" spc="0" normalizeH="0" baseline="0" noProof="0" dirty="0">
                <a:ln>
                  <a:noFill/>
                </a:ln>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2-1. </a:t>
            </a:r>
            <a:r>
              <a:rPr kumimoji="0" lang="ja-JP" altLang="en-US" sz="1400" b="0" i="0" u="none" strike="noStrike" kern="1200" cap="none" spc="0" normalizeH="0" baseline="0" noProof="0" dirty="0">
                <a:ln>
                  <a:noFill/>
                </a:ln>
                <a:effectLst/>
                <a:uLnTx/>
                <a:uFillTx/>
                <a:latin typeface="Arial"/>
                <a:ea typeface="Meiryo UI"/>
                <a:cs typeface="+mn-cs"/>
              </a:rPr>
              <a:t>対象②</a:t>
            </a:r>
            <a:r>
              <a:rPr kumimoji="0" lang="en-US" altLang="ja-JP" sz="1400" b="0" i="0" u="none" strike="noStrike" kern="1200" cap="none" spc="0" normalizeH="0" baseline="0" noProof="0" dirty="0">
                <a:ln>
                  <a:noFill/>
                </a:ln>
                <a:effectLst/>
                <a:uLnTx/>
                <a:uFillTx/>
                <a:latin typeface="Arial"/>
                <a:ea typeface="Meiryo UI"/>
                <a:cs typeface="+mn-cs"/>
              </a:rPr>
              <a:t>TeCel7A-TrCBM1</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2-3. </a:t>
            </a:r>
            <a:r>
              <a:rPr kumimoji="0" lang="ja-JP" altLang="en-US" sz="1400" b="0" i="0" u="none" strike="noStrike" kern="1200" cap="none" spc="0" normalizeH="0" baseline="0" noProof="0" dirty="0">
                <a:ln>
                  <a:noFill/>
                </a:ln>
                <a:effectLst/>
                <a:uLnTx/>
                <a:uFillTx/>
                <a:latin typeface="Arial"/>
                <a:ea typeface="Meiryo UI"/>
                <a:cs typeface="+mn-cs"/>
              </a:rPr>
              <a:t>対象④</a:t>
            </a:r>
            <a:r>
              <a:rPr kumimoji="0" lang="en-US" altLang="ja-JP" sz="1400" b="0" i="0" u="none" strike="noStrike" kern="1200" cap="none" spc="0" normalizeH="0" baseline="0" noProof="0" dirty="0">
                <a:ln>
                  <a:noFill/>
                </a:ln>
                <a:effectLst/>
                <a:uLnTx/>
                <a:uFillTx/>
                <a:latin typeface="Arial"/>
                <a:ea typeface="Meiryo UI"/>
                <a:cs typeface="+mn-cs"/>
              </a:rPr>
              <a:t>TrCel7A</a:t>
            </a:r>
            <a:r>
              <a:rPr kumimoji="0" lang="ja-JP" altLang="en-US" sz="1400" b="0" i="0" u="none" strike="noStrike" kern="1200" cap="none" spc="0" normalizeH="0" baseline="0" noProof="0" dirty="0">
                <a:ln>
                  <a:noFill/>
                </a:ln>
                <a:effectLst/>
                <a:uLnTx/>
                <a:uFillTx/>
                <a:latin typeface="Arial"/>
                <a:ea typeface="Meiryo UI"/>
                <a:cs typeface="+mn-cs"/>
              </a:rPr>
              <a:t>：タンパク質を合成し、発現・活性を確認する。</a:t>
            </a:r>
            <a:r>
              <a:rPr kumimoji="0" lang="en-US" altLang="ja-JP" sz="1400" b="0" i="0" u="none" strike="noStrike" kern="1200" cap="none" spc="0" normalizeH="0" baseline="0" noProof="0" dirty="0">
                <a:ln>
                  <a:noFill/>
                </a:ln>
                <a:effectLst/>
                <a:uLnTx/>
                <a:uFillTx/>
                <a:latin typeface="Arial"/>
                <a:ea typeface="Meiryo UI"/>
                <a:cs typeface="+mn-cs"/>
              </a:rPr>
              <a:t>【</a:t>
            </a:r>
            <a:r>
              <a:rPr kumimoji="0" lang="ja-JP" altLang="en-US" sz="1400" b="0" i="0" u="none" strike="noStrike" kern="1200" cap="none" spc="0" normalizeH="0" baseline="0" noProof="0" dirty="0">
                <a:ln>
                  <a:noFill/>
                </a:ln>
                <a:effectLst/>
                <a:uLnTx/>
                <a:uFillTx/>
                <a:latin typeface="Arial"/>
                <a:ea typeface="Meiryo UI"/>
                <a:cs typeface="+mn-cs"/>
              </a:rPr>
              <a:t>進捗：</a:t>
            </a:r>
            <a:r>
              <a:rPr kumimoji="0" lang="en-US" altLang="ja-JP" sz="1400" b="0" i="0" u="none" strike="noStrike" kern="1200" cap="none" spc="0" normalizeH="0" baseline="0" noProof="0" dirty="0">
                <a:ln>
                  <a:noFill/>
                </a:ln>
                <a:effectLst/>
                <a:uLnTx/>
                <a:uFillTx/>
                <a:latin typeface="Arial"/>
                <a:ea typeface="Meiryo UI"/>
                <a:cs typeface="+mn-cs"/>
              </a:rPr>
              <a:t>70%】</a:t>
            </a:r>
          </a:p>
          <a:p>
            <a:r>
              <a:rPr lang="ja-JP" altLang="en-US" sz="1800" b="1" dirty="0"/>
              <a:t>今月の報告</a:t>
            </a:r>
            <a:endParaRPr lang="en-US" altLang="ja-JP" sz="1800" b="1" dirty="0"/>
          </a:p>
          <a:p>
            <a:pPr marL="742950" lvl="1" indent="-285750">
              <a:buFont typeface="Arial" panose="020B0604020202020204" pitchFamily="34" charset="0"/>
              <a:buChar char="•"/>
              <a:defRPr/>
            </a:pPr>
            <a:r>
              <a:rPr kumimoji="0" lang="ja-JP" altLang="en-US" sz="1400" dirty="0">
                <a:latin typeface="Arial"/>
                <a:ea typeface="Meiryo UI"/>
              </a:rPr>
              <a:t>東京大学で対象②</a:t>
            </a:r>
            <a:r>
              <a:rPr kumimoji="0" lang="en-US" altLang="ja-JP" sz="1400" dirty="0">
                <a:latin typeface="Arial"/>
                <a:ea typeface="Meiryo UI"/>
              </a:rPr>
              <a:t>TeCel7A</a:t>
            </a:r>
            <a:r>
              <a:rPr kumimoji="0" lang="ja-JP" altLang="en-US" sz="1400" dirty="0">
                <a:latin typeface="Arial"/>
                <a:ea typeface="Meiryo UI"/>
              </a:rPr>
              <a:t>（触媒ドメイン）</a:t>
            </a:r>
            <a:r>
              <a:rPr kumimoji="0" lang="en-US" altLang="ja-JP" sz="1400" dirty="0">
                <a:latin typeface="Arial"/>
                <a:ea typeface="Meiryo UI"/>
              </a:rPr>
              <a:t>-TrCBM1</a:t>
            </a:r>
            <a:r>
              <a:rPr kumimoji="0" lang="ja-JP" altLang="en-US" sz="1400" dirty="0">
                <a:latin typeface="Arial"/>
                <a:ea typeface="Meiryo UI"/>
              </a:rPr>
              <a:t>（結合ドメイン）、対象④</a:t>
            </a:r>
            <a:r>
              <a:rPr kumimoji="0" lang="en-US" altLang="ja-JP" sz="1400" dirty="0">
                <a:latin typeface="Arial"/>
                <a:ea typeface="Meiryo UI"/>
              </a:rPr>
              <a:t>TrCel7A</a:t>
            </a:r>
            <a:r>
              <a:rPr kumimoji="0" lang="ja-JP" altLang="en-US" sz="1400" dirty="0">
                <a:latin typeface="Arial"/>
                <a:ea typeface="Meiryo UI"/>
              </a:rPr>
              <a:t>を用いた実験を進めた。</a:t>
            </a:r>
            <a:endParaRPr kumimoji="0" lang="en-US" altLang="ja-JP" sz="1400" dirty="0">
              <a:latin typeface="Arial"/>
              <a:ea typeface="Meiryo UI"/>
            </a:endParaRPr>
          </a:p>
          <a:p>
            <a:pPr marL="1200150" lvl="2" indent="-285750">
              <a:buFont typeface="Arial" panose="020B0604020202020204" pitchFamily="34" charset="0"/>
              <a:buChar char="•"/>
              <a:defRPr/>
            </a:pPr>
            <a:r>
              <a:rPr lang="ja-JP" altLang="en-US" sz="1400" dirty="0">
                <a:latin typeface="Arial"/>
                <a:ea typeface="Meiryo UI"/>
              </a:rPr>
              <a:t>対象②を用いた実験：</a:t>
            </a:r>
            <a:r>
              <a:rPr lang="en-US" altLang="ja-JP" sz="1400" dirty="0">
                <a:latin typeface="Arial"/>
                <a:ea typeface="Meiryo UI"/>
              </a:rPr>
              <a:t>24</a:t>
            </a:r>
            <a:r>
              <a:rPr lang="ja-JP" altLang="en-US" sz="1400" dirty="0">
                <a:latin typeface="Arial"/>
                <a:ea typeface="Meiryo UI"/>
              </a:rPr>
              <a:t>種類の設計</a:t>
            </a:r>
            <a:r>
              <a:rPr lang="en-US" altLang="ja-JP" sz="1400" dirty="0">
                <a:latin typeface="Arial"/>
                <a:ea typeface="Meiryo UI"/>
              </a:rPr>
              <a:t>CBD</a:t>
            </a:r>
            <a:r>
              <a:rPr lang="ja-JP" altLang="en-US" sz="1400" dirty="0">
                <a:latin typeface="Arial"/>
                <a:ea typeface="Meiryo UI"/>
              </a:rPr>
              <a:t>を含むセルロース分解酵素（</a:t>
            </a:r>
            <a:r>
              <a:rPr lang="en-US" altLang="ja-JP" sz="1400" dirty="0">
                <a:latin typeface="Arial"/>
                <a:ea typeface="Meiryo UI"/>
              </a:rPr>
              <a:t>TeCel7A-</a:t>
            </a:r>
            <a:r>
              <a:rPr lang="ja-JP" altLang="en-US" sz="1400" dirty="0">
                <a:latin typeface="Arial"/>
                <a:ea typeface="Meiryo UI"/>
              </a:rPr>
              <a:t>設計</a:t>
            </a:r>
            <a:r>
              <a:rPr lang="en-US" altLang="ja-JP" sz="1400" dirty="0">
                <a:latin typeface="Arial"/>
                <a:ea typeface="Meiryo UI"/>
              </a:rPr>
              <a:t>CBD</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a:t>
            </a:r>
            <a:r>
              <a:rPr lang="en-US" altLang="ja-JP" sz="1400" dirty="0">
                <a:latin typeface="Arial"/>
                <a:ea typeface="Meiryo UI"/>
              </a:rPr>
              <a:t>24</a:t>
            </a:r>
            <a:r>
              <a:rPr lang="ja-JP" altLang="en-US" sz="1400" dirty="0">
                <a:latin typeface="Arial"/>
                <a:ea typeface="Meiryo UI"/>
              </a:rPr>
              <a:t>種類のうち</a:t>
            </a:r>
            <a:r>
              <a:rPr lang="en-US" altLang="ja-JP" sz="1400" dirty="0">
                <a:latin typeface="Arial"/>
                <a:ea typeface="Meiryo UI"/>
              </a:rPr>
              <a:t>23</a:t>
            </a:r>
            <a:r>
              <a:rPr lang="ja-JP" altLang="en-US" sz="1400" dirty="0">
                <a:latin typeface="Arial"/>
                <a:ea typeface="Meiryo UI"/>
              </a:rPr>
              <a:t>種類で推定分子量付近にバンドを確認した。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pPr marL="1200150" lvl="2" indent="-285750">
              <a:buFont typeface="Arial" panose="020B0604020202020204" pitchFamily="34" charset="0"/>
              <a:buChar char="•"/>
              <a:defRPr/>
            </a:pPr>
            <a:r>
              <a:rPr lang="ja-JP" altLang="en-US" sz="1400" dirty="0">
                <a:latin typeface="Arial"/>
                <a:ea typeface="Meiryo UI"/>
              </a:rPr>
              <a:t>対象④を用いた実験：</a:t>
            </a:r>
            <a:r>
              <a:rPr lang="en-US" altLang="ja-JP" sz="1400" dirty="0">
                <a:latin typeface="Arial"/>
                <a:ea typeface="Meiryo UI"/>
              </a:rPr>
              <a:t>TrCel7A</a:t>
            </a:r>
            <a:r>
              <a:rPr lang="ja-JP" altLang="en-US" sz="1400" dirty="0">
                <a:latin typeface="Arial"/>
                <a:ea typeface="Meiryo UI"/>
              </a:rPr>
              <a:t>を酵母で合成した。</a:t>
            </a:r>
            <a:r>
              <a:rPr lang="en-US" altLang="ja-JP" sz="1400" dirty="0">
                <a:latin typeface="Arial"/>
                <a:ea typeface="Meiryo UI"/>
              </a:rPr>
              <a:t>SDS-PAGE</a:t>
            </a:r>
            <a:r>
              <a:rPr lang="ja-JP" altLang="en-US" sz="1400" dirty="0">
                <a:latin typeface="Arial"/>
                <a:ea typeface="Meiryo UI"/>
              </a:rPr>
              <a:t>では、推定分子量付近にバンドを確認した。</a:t>
            </a:r>
            <a:endParaRPr kumimoji="0" lang="en-US" altLang="ja-JP" sz="1400" b="0" i="0" u="none" strike="noStrike" kern="1200" cap="none" spc="0" normalizeH="0" baseline="0" noProof="0" dirty="0">
              <a:ln>
                <a:noFill/>
              </a:ln>
              <a:effectLst/>
              <a:uLnTx/>
              <a:uFillTx/>
              <a:latin typeface="Arial"/>
              <a:ea typeface="Meiryo UI"/>
              <a:cs typeface="+mn-cs"/>
            </a:endParaRPr>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effectLst/>
                <a:uLnTx/>
                <a:uFillTx/>
                <a:latin typeface="Arial"/>
                <a:ea typeface="Meiryo UI"/>
                <a:cs typeface="+mn-cs"/>
              </a:rPr>
              <a:t>2-1.</a:t>
            </a:r>
            <a:r>
              <a:rPr kumimoji="1" lang="ja-JP" altLang="en-US" sz="1400" b="0" i="0" u="none" strike="noStrike" kern="1200" cap="none" spc="0" normalizeH="0" baseline="0" noProof="0" dirty="0">
                <a:ln>
                  <a:noFill/>
                </a:ln>
                <a:effectLst/>
                <a:uLnTx/>
                <a:uFillTx/>
                <a:latin typeface="Arial"/>
                <a:ea typeface="Meiryo UI"/>
                <a:cs typeface="+mn-cs"/>
              </a:rPr>
              <a:t> 対象②</a:t>
            </a:r>
            <a:r>
              <a:rPr kumimoji="1" lang="en-US" altLang="ja-JP" sz="1400" b="0" i="0" u="none" strike="noStrike" kern="1200" cap="none" spc="0" normalizeH="0" baseline="0" noProof="0" dirty="0">
                <a:ln>
                  <a:noFill/>
                </a:ln>
                <a:effectLst/>
                <a:uLnTx/>
                <a:uFillTx/>
                <a:latin typeface="Arial"/>
                <a:ea typeface="Meiryo UI"/>
                <a:cs typeface="+mn-cs"/>
              </a:rPr>
              <a:t>TeCel7A-TrCBM1 </a:t>
            </a:r>
            <a:r>
              <a:rPr kumimoji="1" lang="ja-JP" altLang="en-US" sz="1400" b="0" i="0" u="none" strike="noStrike" kern="1200" cap="none" spc="0" normalizeH="0" baseline="0" noProof="0" dirty="0">
                <a:ln>
                  <a:noFill/>
                </a:ln>
                <a:effectLst/>
                <a:uLnTx/>
                <a:uFillTx/>
                <a:latin typeface="Arial"/>
                <a:ea typeface="Meiryo UI"/>
                <a:cs typeface="+mn-cs"/>
              </a:rPr>
              <a:t>：</a:t>
            </a:r>
            <a:r>
              <a:rPr lang="ja-JP" altLang="en-US" sz="1400" dirty="0">
                <a:latin typeface="Arial"/>
                <a:ea typeface="Meiryo UI"/>
              </a:rPr>
              <a:t>粗酵素反応、</a:t>
            </a:r>
            <a:r>
              <a:rPr lang="en-US" altLang="ja-JP" sz="1400" dirty="0">
                <a:latin typeface="Arial"/>
                <a:ea typeface="Meiryo UI"/>
              </a:rPr>
              <a:t>HPLC</a:t>
            </a:r>
            <a:r>
              <a:rPr lang="ja-JP" altLang="en-US" sz="1400" dirty="0">
                <a:latin typeface="Arial"/>
                <a:ea typeface="Meiryo UI"/>
              </a:rPr>
              <a:t>を用いて反応物を分析</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effectLst/>
                <a:uLnTx/>
                <a:uFillTx/>
                <a:latin typeface="Arial"/>
                <a:ea typeface="Meiryo UI"/>
                <a:cs typeface="+mn-cs"/>
              </a:rPr>
              <a:t>2-2. </a:t>
            </a:r>
            <a:r>
              <a:rPr kumimoji="0" lang="ja-JP" altLang="en-US" sz="1400" b="0" i="0" u="none" strike="noStrike" kern="1200" cap="none" spc="0" normalizeH="0" baseline="0" noProof="0" dirty="0">
                <a:ln>
                  <a:noFill/>
                </a:ln>
                <a:effectLst/>
                <a:uLnTx/>
                <a:uFillTx/>
                <a:latin typeface="Arial"/>
                <a:ea typeface="Meiryo UI"/>
                <a:cs typeface="+mn-cs"/>
              </a:rPr>
              <a:t>対象③</a:t>
            </a:r>
            <a:r>
              <a:rPr kumimoji="0" lang="en-US" altLang="ja-JP" sz="1400" b="0" i="0" u="none" strike="noStrike" kern="1200" cap="none" spc="0" normalizeH="0" baseline="0" noProof="0" dirty="0">
                <a:ln>
                  <a:noFill/>
                </a:ln>
                <a:effectLst/>
                <a:uLnTx/>
                <a:uFillTx/>
                <a:latin typeface="Arial"/>
                <a:ea typeface="Meiryo UI"/>
                <a:cs typeface="+mn-cs"/>
              </a:rPr>
              <a:t>PcCel7D</a:t>
            </a:r>
            <a:r>
              <a:rPr kumimoji="0" lang="ja-JP" altLang="en-US" sz="1400" b="0" i="0" u="none" strike="noStrike" kern="1200" cap="none" spc="0" normalizeH="0" baseline="0" noProof="0" dirty="0">
                <a:ln>
                  <a:noFill/>
                </a:ln>
                <a:effectLst/>
                <a:uLnTx/>
                <a:uFillTx/>
                <a:latin typeface="Arial"/>
                <a:ea typeface="Meiryo UI"/>
                <a:cs typeface="+mn-cs"/>
              </a:rPr>
              <a:t>：ファーメンターでの合成</a:t>
            </a:r>
            <a:r>
              <a:rPr kumimoji="0" lang="ja-JP" altLang="en-US" sz="1400" dirty="0">
                <a:latin typeface="Arial"/>
                <a:ea typeface="Meiryo UI"/>
              </a:rPr>
              <a:t>準備</a:t>
            </a:r>
            <a:endParaRPr kumimoji="0" lang="en-US" altLang="ja-JP" sz="1400" b="0" i="0" u="none" strike="noStrike" kern="1200" cap="none" spc="0" normalizeH="0" baseline="0" noProof="0" dirty="0">
              <a:ln>
                <a:noFill/>
              </a:ln>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effectLst/>
                <a:uLnTx/>
                <a:uFillTx/>
                <a:latin typeface="Arial"/>
                <a:ea typeface="Meiryo UI"/>
                <a:cs typeface="+mn-cs"/>
              </a:rPr>
              <a:t>2-3. </a:t>
            </a:r>
            <a:r>
              <a:rPr lang="ja-JP" altLang="en-US" sz="1400" dirty="0">
                <a:latin typeface="Arial"/>
                <a:ea typeface="Meiryo UI"/>
              </a:rPr>
              <a:t>対象④</a:t>
            </a:r>
            <a:r>
              <a:rPr lang="en-US" altLang="ja-JP" sz="1400" dirty="0">
                <a:latin typeface="Arial"/>
                <a:ea typeface="Meiryo UI"/>
              </a:rPr>
              <a:t>TrCel7A</a:t>
            </a:r>
            <a:r>
              <a:rPr lang="ja-JP" altLang="en-US" sz="1400" dirty="0">
                <a:latin typeface="Arial"/>
                <a:ea typeface="Meiryo UI"/>
              </a:rPr>
              <a:t> ：粗酵素反応、</a:t>
            </a:r>
            <a:r>
              <a:rPr lang="en-US" altLang="ja-JP" sz="1400" dirty="0">
                <a:latin typeface="Arial"/>
                <a:ea typeface="Meiryo UI"/>
              </a:rPr>
              <a:t>HPLC</a:t>
            </a:r>
            <a:r>
              <a:rPr lang="ja-JP" altLang="en-US" sz="1400" dirty="0">
                <a:latin typeface="Arial"/>
                <a:ea typeface="Meiryo UI"/>
              </a:rPr>
              <a:t>を用いて反応物を分析</a:t>
            </a:r>
          </a:p>
          <a:p>
            <a:pPr marL="457200" lvl="1" indent="0" defTabSz="914400">
              <a:buNone/>
              <a:defRPr/>
            </a:pPr>
            <a:endParaRPr kumimoji="1" lang="en-US" altLang="ja-JP" sz="1400" b="0" i="0" u="none" strike="noStrike" kern="1200" cap="none" spc="0" normalizeH="0" baseline="0" noProof="0" dirty="0">
              <a:ln>
                <a:noFill/>
              </a:ln>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377945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288902"/>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612082" y="2821378"/>
            <a:ext cx="5212440" cy="1731622"/>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620311" y="2902292"/>
            <a:ext cx="5181212" cy="1446550"/>
          </a:xfrm>
          <a:prstGeom prst="rect">
            <a:avLst/>
          </a:prstGeom>
          <a:noFill/>
        </p:spPr>
        <p:txBody>
          <a:bodyPr wrap="square" rtlCol="0">
            <a:spAutoFit/>
          </a:bodyPr>
          <a:lstStyle/>
          <a:p>
            <a:r>
              <a:rPr kumimoji="1" lang="en-US" altLang="ja-JP" sz="2000" b="1" dirty="0">
                <a:solidFill>
                  <a:schemeClr val="accent1"/>
                </a:solidFill>
              </a:rPr>
              <a:t>12</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東京大学で実施中の実験を進めた。</a:t>
            </a:r>
            <a:endParaRPr kumimoji="1" lang="en-US" altLang="ja-JP" sz="2000" dirty="0">
              <a:solidFill>
                <a:schemeClr val="accent1"/>
              </a:solidFill>
            </a:endParaRPr>
          </a:p>
          <a:p>
            <a:pPr lvl="1"/>
            <a:r>
              <a:rPr kumimoji="1" lang="en-US" altLang="ja-JP" sz="2000" dirty="0">
                <a:solidFill>
                  <a:schemeClr val="accent1"/>
                </a:solidFill>
              </a:rPr>
              <a:t>…</a:t>
            </a:r>
            <a:r>
              <a:rPr kumimoji="1" lang="ja-JP" altLang="en-US" sz="2000" dirty="0">
                <a:solidFill>
                  <a:schemeClr val="accent1"/>
                </a:solidFill>
              </a:rPr>
              <a:t>実施予定の</a:t>
            </a:r>
            <a:r>
              <a:rPr kumimoji="1" lang="en-US" altLang="ja-JP" sz="2000" dirty="0">
                <a:solidFill>
                  <a:schemeClr val="accent1"/>
                </a:solidFill>
              </a:rPr>
              <a:t>3</a:t>
            </a:r>
            <a:r>
              <a:rPr kumimoji="1" lang="ja-JP" altLang="en-US" sz="2000" dirty="0">
                <a:solidFill>
                  <a:schemeClr val="accent1"/>
                </a:solidFill>
              </a:rPr>
              <a:t>つの実験のうち、</a:t>
            </a:r>
            <a:r>
              <a:rPr kumimoji="1" lang="en-US" altLang="ja-JP" sz="2000" dirty="0">
                <a:solidFill>
                  <a:schemeClr val="accent1"/>
                </a:solidFill>
              </a:rPr>
              <a:t>2</a:t>
            </a:r>
            <a:r>
              <a:rPr kumimoji="1" lang="ja-JP" altLang="en-US" sz="2000" dirty="0">
                <a:solidFill>
                  <a:schemeClr val="accent1"/>
                </a:solidFill>
              </a:rPr>
              <a:t>つの実験の</a:t>
            </a:r>
            <a:endParaRPr kumimoji="1" lang="en-US" altLang="ja-JP" sz="2000" dirty="0">
              <a:solidFill>
                <a:schemeClr val="accent1"/>
              </a:solidFill>
            </a:endParaRPr>
          </a:p>
          <a:p>
            <a:pPr lvl="1"/>
            <a:r>
              <a:rPr kumimoji="1" lang="ja-JP" altLang="en-US" sz="2000" dirty="0">
                <a:solidFill>
                  <a:schemeClr val="accent1"/>
                </a:solidFill>
              </a:rPr>
              <a:t>　 タンパク質合成を完了し、発現を確認した。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22</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233859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E6CA2E34-D6C4-42C6-B414-84BCD08DBABD}"/>
              </a:ext>
            </a:extLst>
          </p:cNvPr>
          <p:cNvSpPr/>
          <p:nvPr/>
        </p:nvSpPr>
        <p:spPr>
          <a:xfrm>
            <a:off x="2534852" y="1327574"/>
            <a:ext cx="1501294" cy="98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41" name="表 41">
            <a:extLst>
              <a:ext uri="{FF2B5EF4-FFF2-40B4-BE49-F238E27FC236}">
                <a16:creationId xmlns:a16="http://schemas.microsoft.com/office/drawing/2014/main" id="{B855E0AC-BF74-4280-AE92-05011931D0BE}"/>
              </a:ext>
            </a:extLst>
          </p:cNvPr>
          <p:cNvGraphicFramePr>
            <a:graphicFrameLocks noGrp="1"/>
          </p:cNvGraphicFramePr>
          <p:nvPr/>
        </p:nvGraphicFramePr>
        <p:xfrm>
          <a:off x="1864362" y="1798771"/>
          <a:ext cx="8328182"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390115">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en-US" altLang="ja-JP" dirty="0"/>
                        <a:t>2Q</a:t>
                      </a:r>
                      <a:r>
                        <a:rPr kumimoji="1" lang="ja-JP" altLang="en-US" dirty="0"/>
                        <a:t>の取り組み内容</a:t>
                      </a:r>
                    </a:p>
                  </a:txBody>
                  <a:tcPr/>
                </a:tc>
                <a:tc>
                  <a:txBody>
                    <a:bodyPr/>
                    <a:lstStyle/>
                    <a:p>
                      <a:pPr algn="ctr"/>
                      <a:r>
                        <a:rPr kumimoji="1" lang="ja-JP" altLang="en-US" dirty="0"/>
                        <a:t>今後の実験内容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algn="l"/>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2">
                        <a:lumMod val="20000"/>
                        <a:lumOff val="80000"/>
                      </a:schemeClr>
                    </a:solidFill>
                  </a:tcPr>
                </a:tc>
                <a:tc>
                  <a:txBody>
                    <a:bodyPr/>
                    <a:lstStyle/>
                    <a:p>
                      <a:pPr algn="l"/>
                      <a:endParaRPr kumimoji="1" lang="en-US" altLang="ja-JP" sz="1800" dirty="0"/>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2">
                        <a:lumMod val="20000"/>
                        <a:lumOff val="80000"/>
                      </a:schemeClr>
                    </a:solidFill>
                  </a:tcPr>
                </a:tc>
                <a:extLst>
                  <a:ext uri="{0D108BD9-81ED-4DB2-BD59-A6C34878D82A}">
                    <a16:rowId xmlns:a16="http://schemas.microsoft.com/office/drawing/2014/main" val="2604314066"/>
                  </a:ext>
                </a:extLst>
              </a:tr>
            </a:tbl>
          </a:graphicData>
        </a:graphic>
      </p:graphicFrame>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lstStyle/>
          <a:p>
            <a:r>
              <a:rPr lang="ja-JP" altLang="en-US" dirty="0"/>
              <a:t>東京大学で実施予定の実験</a:t>
            </a:r>
            <a:endParaRPr kumimoji="1" lang="ja-JP" altLang="en-US"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grpSp>
        <p:nvGrpSpPr>
          <p:cNvPr id="14" name="グループ化 13">
            <a:extLst>
              <a:ext uri="{FF2B5EF4-FFF2-40B4-BE49-F238E27FC236}">
                <a16:creationId xmlns:a16="http://schemas.microsoft.com/office/drawing/2014/main" id="{F17D54BB-6598-430B-AE98-4B5C1E02A94C}"/>
              </a:ext>
            </a:extLst>
          </p:cNvPr>
          <p:cNvGrpSpPr/>
          <p:nvPr/>
        </p:nvGrpSpPr>
        <p:grpSpPr>
          <a:xfrm>
            <a:off x="1816917" y="3576840"/>
            <a:ext cx="3503028" cy="848612"/>
            <a:chOff x="6087731" y="2230527"/>
            <a:chExt cx="3503028" cy="848612"/>
          </a:xfrm>
        </p:grpSpPr>
        <p:sp>
          <p:nvSpPr>
            <p:cNvPr id="15" name="矢印: 五方向 14">
              <a:extLst>
                <a:ext uri="{FF2B5EF4-FFF2-40B4-BE49-F238E27FC236}">
                  <a16:creationId xmlns:a16="http://schemas.microsoft.com/office/drawing/2014/main" id="{760397E0-65B1-46A9-8F99-FF650D06843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6" name="テキスト ボックス 15">
              <a:extLst>
                <a:ext uri="{FF2B5EF4-FFF2-40B4-BE49-F238E27FC236}">
                  <a16:creationId xmlns:a16="http://schemas.microsoft.com/office/drawing/2014/main" id="{4B549F32-DEF2-4897-A2A6-F11A253CF7A2}"/>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7" name="グループ化 16">
              <a:extLst>
                <a:ext uri="{FF2B5EF4-FFF2-40B4-BE49-F238E27FC236}">
                  <a16:creationId xmlns:a16="http://schemas.microsoft.com/office/drawing/2014/main" id="{CC5B729D-96D9-4DB7-8752-582222678231}"/>
                </a:ext>
              </a:extLst>
            </p:cNvPr>
            <p:cNvGrpSpPr/>
            <p:nvPr/>
          </p:nvGrpSpPr>
          <p:grpSpPr>
            <a:xfrm>
              <a:off x="6987607" y="2316702"/>
              <a:ext cx="2107835" cy="484033"/>
              <a:chOff x="6564390" y="1162574"/>
              <a:chExt cx="2107835" cy="484033"/>
            </a:xfrm>
          </p:grpSpPr>
          <p:sp>
            <p:nvSpPr>
              <p:cNvPr id="19" name="フローチャート: 端子 18">
                <a:extLst>
                  <a:ext uri="{FF2B5EF4-FFF2-40B4-BE49-F238E27FC236}">
                    <a16:creationId xmlns:a16="http://schemas.microsoft.com/office/drawing/2014/main" id="{BFCA4E78-2618-4EC8-8394-CD34001863A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0" name="正方形/長方形 19">
                <a:extLst>
                  <a:ext uri="{FF2B5EF4-FFF2-40B4-BE49-F238E27FC236}">
                    <a16:creationId xmlns:a16="http://schemas.microsoft.com/office/drawing/2014/main" id="{F3FBEB48-7580-483B-98EC-6930D1F99B52}"/>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21" name="直線コネクタ 20">
                <a:extLst>
                  <a:ext uri="{FF2B5EF4-FFF2-40B4-BE49-F238E27FC236}">
                    <a16:creationId xmlns:a16="http://schemas.microsoft.com/office/drawing/2014/main" id="{BE96D522-340D-4ACA-9FF0-A9061208E9EE}"/>
                  </a:ext>
                </a:extLst>
              </p:cNvPr>
              <p:cNvCxnSpPr>
                <a:cxnSpLocks/>
                <a:endCxn id="20"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テキスト ボックス 17">
              <a:extLst>
                <a:ext uri="{FF2B5EF4-FFF2-40B4-BE49-F238E27FC236}">
                  <a16:creationId xmlns:a16="http://schemas.microsoft.com/office/drawing/2014/main" id="{9535BCA7-0C19-4225-B981-7ABE6C63D1B5}"/>
                </a:ext>
              </a:extLst>
            </p:cNvPr>
            <p:cNvSpPr txBox="1"/>
            <p:nvPr/>
          </p:nvSpPr>
          <p:spPr>
            <a:xfrm>
              <a:off x="6087731" y="2382877"/>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23" name="グループ化 22">
            <a:extLst>
              <a:ext uri="{FF2B5EF4-FFF2-40B4-BE49-F238E27FC236}">
                <a16:creationId xmlns:a16="http://schemas.microsoft.com/office/drawing/2014/main" id="{21222B2C-2E1F-471F-BDE9-D70E0A19519A}"/>
              </a:ext>
            </a:extLst>
          </p:cNvPr>
          <p:cNvGrpSpPr/>
          <p:nvPr/>
        </p:nvGrpSpPr>
        <p:grpSpPr>
          <a:xfrm>
            <a:off x="1816306" y="4755712"/>
            <a:ext cx="3494586" cy="848612"/>
            <a:chOff x="6096173" y="2230527"/>
            <a:chExt cx="3494586" cy="848612"/>
          </a:xfrm>
        </p:grpSpPr>
        <p:sp>
          <p:nvSpPr>
            <p:cNvPr id="24" name="矢印: 五方向 23">
              <a:extLst>
                <a:ext uri="{FF2B5EF4-FFF2-40B4-BE49-F238E27FC236}">
                  <a16:creationId xmlns:a16="http://schemas.microsoft.com/office/drawing/2014/main" id="{7D9ABB53-1D25-486B-A541-2252F83CBA1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5" name="テキスト ボックス 24">
              <a:extLst>
                <a:ext uri="{FF2B5EF4-FFF2-40B4-BE49-F238E27FC236}">
                  <a16:creationId xmlns:a16="http://schemas.microsoft.com/office/drawing/2014/main" id="{D78C3E77-E361-438D-9034-21A4A4114871}"/>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6" name="グループ化 25">
              <a:extLst>
                <a:ext uri="{FF2B5EF4-FFF2-40B4-BE49-F238E27FC236}">
                  <a16:creationId xmlns:a16="http://schemas.microsoft.com/office/drawing/2014/main" id="{CB995950-A4E5-4BCE-9E9B-DEDF05017EEC}"/>
                </a:ext>
              </a:extLst>
            </p:cNvPr>
            <p:cNvGrpSpPr/>
            <p:nvPr/>
          </p:nvGrpSpPr>
          <p:grpSpPr>
            <a:xfrm>
              <a:off x="6987607" y="2316702"/>
              <a:ext cx="2107835" cy="484033"/>
              <a:chOff x="6564390" y="1162574"/>
              <a:chExt cx="2107835" cy="484033"/>
            </a:xfrm>
          </p:grpSpPr>
          <p:sp>
            <p:nvSpPr>
              <p:cNvPr id="28" name="フローチャート: 端子 27">
                <a:extLst>
                  <a:ext uri="{FF2B5EF4-FFF2-40B4-BE49-F238E27FC236}">
                    <a16:creationId xmlns:a16="http://schemas.microsoft.com/office/drawing/2014/main" id="{4BDF5149-4778-4FFF-B293-B2193415967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AFFBFD63-D07C-4EF4-9499-08F5DEADB000}"/>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A48EC579-15A8-481B-AC59-BF410624CE68}"/>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C0919D94-5DBA-4363-A8C4-6F2980612657}"/>
                </a:ext>
              </a:extLst>
            </p:cNvPr>
            <p:cNvSpPr txBox="1"/>
            <p:nvPr/>
          </p:nvSpPr>
          <p:spPr>
            <a:xfrm>
              <a:off x="6096173" y="2376884"/>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④</a:t>
              </a:r>
            </a:p>
          </p:txBody>
        </p:sp>
      </p:grpSp>
      <p:grpSp>
        <p:nvGrpSpPr>
          <p:cNvPr id="5" name="グループ化 4">
            <a:extLst>
              <a:ext uri="{FF2B5EF4-FFF2-40B4-BE49-F238E27FC236}">
                <a16:creationId xmlns:a16="http://schemas.microsoft.com/office/drawing/2014/main" id="{17E7BC2E-45CA-4ABE-ABA6-5D3AD13DDA88}"/>
              </a:ext>
            </a:extLst>
          </p:cNvPr>
          <p:cNvGrpSpPr/>
          <p:nvPr/>
        </p:nvGrpSpPr>
        <p:grpSpPr>
          <a:xfrm>
            <a:off x="1830423" y="2377353"/>
            <a:ext cx="3495079" cy="849140"/>
            <a:chOff x="2546832" y="2231325"/>
            <a:chExt cx="3495079" cy="849140"/>
          </a:xfrm>
        </p:grpSpPr>
        <p:grpSp>
          <p:nvGrpSpPr>
            <p:cNvPr id="6" name="グループ化 5">
              <a:extLst>
                <a:ext uri="{FF2B5EF4-FFF2-40B4-BE49-F238E27FC236}">
                  <a16:creationId xmlns:a16="http://schemas.microsoft.com/office/drawing/2014/main" id="{C6F1D135-AF26-4E7E-A448-1C246D2C0135}"/>
                </a:ext>
              </a:extLst>
            </p:cNvPr>
            <p:cNvGrpSpPr/>
            <p:nvPr/>
          </p:nvGrpSpPr>
          <p:grpSpPr>
            <a:xfrm>
              <a:off x="3127719" y="2231325"/>
              <a:ext cx="2914192" cy="849140"/>
              <a:chOff x="166659" y="1950464"/>
              <a:chExt cx="2914192" cy="849140"/>
            </a:xfrm>
          </p:grpSpPr>
          <p:sp>
            <p:nvSpPr>
              <p:cNvPr id="12" name="矢印: 五方向 11">
                <a:extLst>
                  <a:ext uri="{FF2B5EF4-FFF2-40B4-BE49-F238E27FC236}">
                    <a16:creationId xmlns:a16="http://schemas.microsoft.com/office/drawing/2014/main" id="{2E00EE92-17B2-41CC-8F15-BC053CA5CBEC}"/>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3" name="テキスト ボックス 12">
                <a:extLst>
                  <a:ext uri="{FF2B5EF4-FFF2-40B4-BE49-F238E27FC236}">
                    <a16:creationId xmlns:a16="http://schemas.microsoft.com/office/drawing/2014/main" id="{DC5DB120-B25F-4A58-8E68-3C5CF38342E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 name="グループ化 6">
              <a:extLst>
                <a:ext uri="{FF2B5EF4-FFF2-40B4-BE49-F238E27FC236}">
                  <a16:creationId xmlns:a16="http://schemas.microsoft.com/office/drawing/2014/main" id="{888E58AA-544E-40FE-91F4-682D8EB86F96}"/>
                </a:ext>
              </a:extLst>
            </p:cNvPr>
            <p:cNvGrpSpPr/>
            <p:nvPr/>
          </p:nvGrpSpPr>
          <p:grpSpPr>
            <a:xfrm>
              <a:off x="3450261" y="2317499"/>
              <a:ext cx="2076455" cy="484033"/>
              <a:chOff x="6595770" y="1162574"/>
              <a:chExt cx="2076455" cy="484033"/>
            </a:xfrm>
          </p:grpSpPr>
          <p:sp>
            <p:nvSpPr>
              <p:cNvPr id="9" name="フローチャート: 端子 8">
                <a:extLst>
                  <a:ext uri="{FF2B5EF4-FFF2-40B4-BE49-F238E27FC236}">
                    <a16:creationId xmlns:a16="http://schemas.microsoft.com/office/drawing/2014/main" id="{72F27DC8-3417-4F73-B15B-F633F03A3027}"/>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0" name="正方形/長方形 9">
                <a:extLst>
                  <a:ext uri="{FF2B5EF4-FFF2-40B4-BE49-F238E27FC236}">
                    <a16:creationId xmlns:a16="http://schemas.microsoft.com/office/drawing/2014/main" id="{30A4022C-7153-4D36-BB7B-A73924983E3D}"/>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1" name="直線コネクタ 10">
                <a:extLst>
                  <a:ext uri="{FF2B5EF4-FFF2-40B4-BE49-F238E27FC236}">
                    <a16:creationId xmlns:a16="http://schemas.microsoft.com/office/drawing/2014/main" id="{81A31C8C-4088-46B6-93D2-4075ABAAE497}"/>
                  </a:ext>
                </a:extLst>
              </p:cNvPr>
              <p:cNvCxnSpPr>
                <a:cxnSpLocks/>
                <a:endCxn id="1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テキスト ボックス 7">
              <a:extLst>
                <a:ext uri="{FF2B5EF4-FFF2-40B4-BE49-F238E27FC236}">
                  <a16:creationId xmlns:a16="http://schemas.microsoft.com/office/drawing/2014/main" id="{E3DC29AC-DD61-4EE5-BBDB-2B4729A45281}"/>
                </a:ext>
              </a:extLst>
            </p:cNvPr>
            <p:cNvSpPr txBox="1"/>
            <p:nvPr/>
          </p:nvSpPr>
          <p:spPr>
            <a:xfrm>
              <a:off x="2546832" y="2342297"/>
              <a:ext cx="646331" cy="646331"/>
            </a:xfrm>
            <a:prstGeom prst="rect">
              <a:avLst/>
            </a:prstGeom>
            <a:noFill/>
          </p:spPr>
          <p:txBody>
            <a:bodyPr wrap="none" rtlCol="0">
              <a:spAutoFit/>
            </a:bodyPr>
            <a:lstStyle/>
            <a:p>
              <a:pPr algn="ctr"/>
              <a:r>
                <a:rPr kumimoji="1" lang="ja-JP" altLang="en-US" b="1" dirty="0"/>
                <a:t>対象</a:t>
              </a:r>
              <a:endParaRPr kumimoji="1" lang="en-US" altLang="ja-JP" b="1" dirty="0"/>
            </a:p>
            <a:p>
              <a:pPr algn="ctr"/>
              <a:r>
                <a:rPr kumimoji="1" lang="ja-JP" altLang="en-US" b="1" dirty="0"/>
                <a:t>②</a:t>
              </a:r>
            </a:p>
          </p:txBody>
        </p:sp>
      </p:grpSp>
      <p:sp>
        <p:nvSpPr>
          <p:cNvPr id="22" name="テキスト ボックス 21">
            <a:extLst>
              <a:ext uri="{FF2B5EF4-FFF2-40B4-BE49-F238E27FC236}">
                <a16:creationId xmlns:a16="http://schemas.microsoft.com/office/drawing/2014/main" id="{424BAA35-A1E6-4785-A484-FDDBF9CA42CC}"/>
              </a:ext>
            </a:extLst>
          </p:cNvPr>
          <p:cNvSpPr txBox="1"/>
          <p:nvPr/>
        </p:nvSpPr>
        <p:spPr>
          <a:xfrm>
            <a:off x="5341771" y="2503386"/>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8" name="テキスト ボックス 37">
            <a:extLst>
              <a:ext uri="{FF2B5EF4-FFF2-40B4-BE49-F238E27FC236}">
                <a16:creationId xmlns:a16="http://schemas.microsoft.com/office/drawing/2014/main" id="{BCB21354-4E31-4077-9705-D5BD3886D22E}"/>
              </a:ext>
            </a:extLst>
          </p:cNvPr>
          <p:cNvSpPr txBox="1"/>
          <p:nvPr/>
        </p:nvSpPr>
        <p:spPr>
          <a:xfrm>
            <a:off x="5367216" y="3571793"/>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43" name="テキスト ボックス 42">
            <a:extLst>
              <a:ext uri="{FF2B5EF4-FFF2-40B4-BE49-F238E27FC236}">
                <a16:creationId xmlns:a16="http://schemas.microsoft.com/office/drawing/2014/main" id="{AB43662A-A7D1-4C3B-8E6D-88E7D800CDA1}"/>
              </a:ext>
            </a:extLst>
          </p:cNvPr>
          <p:cNvSpPr txBox="1"/>
          <p:nvPr/>
        </p:nvSpPr>
        <p:spPr>
          <a:xfrm>
            <a:off x="5367217" y="4739187"/>
            <a:ext cx="2379228"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（代わりに②を実施）</a:t>
            </a:r>
            <a:endParaRPr kumimoji="1" lang="en-US" altLang="ja-JP" sz="1800" dirty="0"/>
          </a:p>
        </p:txBody>
      </p:sp>
      <p:sp>
        <p:nvSpPr>
          <p:cNvPr id="44" name="テキスト ボックス 43">
            <a:extLst>
              <a:ext uri="{FF2B5EF4-FFF2-40B4-BE49-F238E27FC236}">
                <a16:creationId xmlns:a16="http://schemas.microsoft.com/office/drawing/2014/main" id="{139B246D-3B5D-40A3-8998-5FE0961B5C6E}"/>
              </a:ext>
            </a:extLst>
          </p:cNvPr>
          <p:cNvSpPr txBox="1"/>
          <p:nvPr/>
        </p:nvSpPr>
        <p:spPr>
          <a:xfrm>
            <a:off x="7820966" y="2503892"/>
            <a:ext cx="246754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を含む酵素の合成・評価</a:t>
            </a:r>
            <a:endParaRPr kumimoji="1" lang="en-US" altLang="ja-JP" sz="1800" b="1" dirty="0"/>
          </a:p>
        </p:txBody>
      </p:sp>
      <p:sp>
        <p:nvSpPr>
          <p:cNvPr id="45" name="テキスト ボックス 44">
            <a:extLst>
              <a:ext uri="{FF2B5EF4-FFF2-40B4-BE49-F238E27FC236}">
                <a16:creationId xmlns:a16="http://schemas.microsoft.com/office/drawing/2014/main" id="{EE78122B-C4CA-4CDB-958C-563A8CE3BB65}"/>
              </a:ext>
            </a:extLst>
          </p:cNvPr>
          <p:cNvSpPr txBox="1"/>
          <p:nvPr/>
        </p:nvSpPr>
        <p:spPr>
          <a:xfrm>
            <a:off x="7820966" y="3677980"/>
            <a:ext cx="2379228" cy="646331"/>
          </a:xfrm>
          <a:prstGeom prst="rect">
            <a:avLst/>
          </a:prstGeom>
          <a:noFill/>
        </p:spPr>
        <p:txBody>
          <a:bodyPr wrap="square">
            <a:spAutoFit/>
          </a:bodyPr>
          <a:lstStyle/>
          <a:p>
            <a:pPr algn="l"/>
            <a:r>
              <a:rPr kumimoji="1" lang="ja-JP" altLang="en-US" sz="1800" dirty="0"/>
              <a:t>ファーメンターで合成、</a:t>
            </a:r>
            <a:endParaRPr kumimoji="1" lang="en-US" altLang="ja-JP" sz="1800" dirty="0"/>
          </a:p>
          <a:p>
            <a:pPr algn="l"/>
            <a:r>
              <a:rPr kumimoji="1" lang="ja-JP" altLang="en-US" sz="1800" dirty="0"/>
              <a:t>活性を再度確認</a:t>
            </a:r>
            <a:endParaRPr kumimoji="1" lang="en-US" altLang="ja-JP" sz="1800" dirty="0"/>
          </a:p>
        </p:txBody>
      </p:sp>
      <p:sp>
        <p:nvSpPr>
          <p:cNvPr id="46" name="テキスト ボックス 45">
            <a:extLst>
              <a:ext uri="{FF2B5EF4-FFF2-40B4-BE49-F238E27FC236}">
                <a16:creationId xmlns:a16="http://schemas.microsoft.com/office/drawing/2014/main" id="{C961E223-389D-4799-A51E-A6861198F163}"/>
              </a:ext>
            </a:extLst>
          </p:cNvPr>
          <p:cNvSpPr txBox="1"/>
          <p:nvPr/>
        </p:nvSpPr>
        <p:spPr>
          <a:xfrm>
            <a:off x="7820966" y="5020972"/>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7" name="テキスト ボックス 46">
            <a:extLst>
              <a:ext uri="{FF2B5EF4-FFF2-40B4-BE49-F238E27FC236}">
                <a16:creationId xmlns:a16="http://schemas.microsoft.com/office/drawing/2014/main" id="{04C11E46-ED09-405D-81F6-CDAEB77FB010}"/>
              </a:ext>
            </a:extLst>
          </p:cNvPr>
          <p:cNvSpPr txBox="1"/>
          <p:nvPr/>
        </p:nvSpPr>
        <p:spPr>
          <a:xfrm>
            <a:off x="0" y="1039113"/>
            <a:ext cx="12192001"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対象②、④のタンパク質を合成し、発現確認を実施した。</a:t>
            </a:r>
            <a:endParaRPr kumimoji="1" lang="en-US" altLang="ja-JP" sz="2400" b="1" dirty="0">
              <a:solidFill>
                <a:schemeClr val="accent1"/>
              </a:solidFill>
            </a:endParaRPr>
          </a:p>
        </p:txBody>
      </p:sp>
      <p:sp>
        <p:nvSpPr>
          <p:cNvPr id="33" name="正方形/長方形 32">
            <a:extLst>
              <a:ext uri="{FF2B5EF4-FFF2-40B4-BE49-F238E27FC236}">
                <a16:creationId xmlns:a16="http://schemas.microsoft.com/office/drawing/2014/main" id="{ABAC5376-8650-4B12-9639-774C1D15F4E4}"/>
              </a:ext>
            </a:extLst>
          </p:cNvPr>
          <p:cNvSpPr/>
          <p:nvPr/>
        </p:nvSpPr>
        <p:spPr>
          <a:xfrm>
            <a:off x="1888203" y="2205393"/>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6851C95C-63BC-4248-AE3F-1F82F5A3C109}"/>
              </a:ext>
            </a:extLst>
          </p:cNvPr>
          <p:cNvSpPr/>
          <p:nvPr/>
        </p:nvSpPr>
        <p:spPr>
          <a:xfrm>
            <a:off x="1892947" y="4571824"/>
            <a:ext cx="8299597" cy="121741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691490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108059" y="190703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E20D1D11-7374-4A2E-B422-A7E10FDDE543}"/>
              </a:ext>
            </a:extLst>
          </p:cNvPr>
          <p:cNvSpPr/>
          <p:nvPr/>
        </p:nvSpPr>
        <p:spPr>
          <a:xfrm>
            <a:off x="0" y="867531"/>
            <a:ext cx="12192000" cy="586554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108951" y="3415723"/>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108951" y="4931041"/>
            <a:ext cx="1172053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lang="ja-JP" altLang="en-US" dirty="0"/>
              <a:t>東京大学での実験 実施</a:t>
            </a:r>
            <a:r>
              <a:rPr kumimoji="1" lang="ja-JP" altLang="en-US" dirty="0"/>
              <a:t>スケジュール</a:t>
            </a:r>
          </a:p>
        </p:txBody>
      </p:sp>
      <p:sp>
        <p:nvSpPr>
          <p:cNvPr id="52" name="正方形/長方形 51">
            <a:extLst>
              <a:ext uri="{FF2B5EF4-FFF2-40B4-BE49-F238E27FC236}">
                <a16:creationId xmlns:a16="http://schemas.microsoft.com/office/drawing/2014/main" id="{EAA3D936-1780-46BE-9411-3643CE84D5CC}"/>
              </a:ext>
            </a:extLst>
          </p:cNvPr>
          <p:cNvSpPr/>
          <p:nvPr/>
        </p:nvSpPr>
        <p:spPr>
          <a:xfrm>
            <a:off x="10859998" y="1760057"/>
            <a:ext cx="1222238" cy="4676203"/>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297499" y="3474592"/>
            <a:ext cx="371061" cy="1477328"/>
          </a:xfrm>
          <a:prstGeom prst="rect">
            <a:avLst/>
          </a:prstGeom>
          <a:solidFill>
            <a:schemeClr val="bg1"/>
          </a:solidFill>
        </p:spPr>
        <p:txBody>
          <a:bodyPr wrap="square" rtlCol="0">
            <a:spAutoFit/>
          </a:bodyPr>
          <a:lstStyle/>
          <a:p>
            <a:pPr algn="ctr"/>
            <a:r>
              <a:rPr kumimoji="1" lang="ja-JP" altLang="en-US" dirty="0"/>
              <a:t>報告書作成</a:t>
            </a: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149130" y="3473412"/>
            <a:ext cx="3087809" cy="1268355"/>
            <a:chOff x="6502950" y="1810784"/>
            <a:chExt cx="3087809" cy="126835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502950" y="1810784"/>
              <a:ext cx="1877437" cy="369332"/>
            </a:xfrm>
            <a:prstGeom prst="rect">
              <a:avLst/>
            </a:prstGeom>
            <a:noFill/>
          </p:spPr>
          <p:txBody>
            <a:bodyPr wrap="none" rtlCol="0">
              <a:spAutoFit/>
            </a:bodyPr>
            <a:lstStyle/>
            <a:p>
              <a:pPr algn="ctr"/>
              <a:r>
                <a:rPr kumimoji="1" lang="ja-JP" altLang="en-US" dirty="0"/>
                <a:t>対象③ </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181875" y="5027756"/>
            <a:ext cx="3069149" cy="1235648"/>
            <a:chOff x="6521610" y="1843491"/>
            <a:chExt cx="3069149" cy="1235648"/>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521610" y="1843491"/>
              <a:ext cx="1813382" cy="369332"/>
            </a:xfrm>
            <a:prstGeom prst="rect">
              <a:avLst/>
            </a:prstGeom>
            <a:noFill/>
          </p:spPr>
          <p:txBody>
            <a:bodyPr wrap="none" rtlCol="0">
              <a:spAutoFit/>
            </a:bodyPr>
            <a:lstStyle/>
            <a:p>
              <a:pPr algn="ctr"/>
              <a:r>
                <a:rPr kumimoji="1" lang="ja-JP" altLang="en-US" dirty="0"/>
                <a:t>対象④ </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118917" y="2003625"/>
            <a:ext cx="3109462" cy="1233702"/>
            <a:chOff x="2932449" y="1846763"/>
            <a:chExt cx="3109462" cy="1233702"/>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932449" y="1846763"/>
              <a:ext cx="2886303" cy="369332"/>
            </a:xfrm>
            <a:prstGeom prst="rect">
              <a:avLst/>
            </a:prstGeom>
            <a:noFill/>
          </p:spPr>
          <p:txBody>
            <a:bodyPr wrap="none" rtlCol="0">
              <a:spAutoFit/>
            </a:bodyPr>
            <a:lstStyle/>
            <a:p>
              <a:pPr algn="ctr"/>
              <a:r>
                <a:rPr kumimoji="1" lang="ja-JP" altLang="en-US" dirty="0"/>
                <a:t>対象②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105935" y="1558668"/>
            <a:ext cx="3095727" cy="3483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使用するセルロース分解酵素</a:t>
            </a:r>
          </a:p>
        </p:txBody>
      </p:sp>
      <p:sp>
        <p:nvSpPr>
          <p:cNvPr id="6" name="矢印: 右 5">
            <a:extLst>
              <a:ext uri="{FF2B5EF4-FFF2-40B4-BE49-F238E27FC236}">
                <a16:creationId xmlns:a16="http://schemas.microsoft.com/office/drawing/2014/main" id="{F67B5126-02CC-45A8-A7C6-D9BBA3148420}"/>
              </a:ext>
            </a:extLst>
          </p:cNvPr>
          <p:cNvSpPr/>
          <p:nvPr/>
        </p:nvSpPr>
        <p:spPr>
          <a:xfrm>
            <a:off x="3442246" y="1467984"/>
            <a:ext cx="8639990"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417121" y="1569561"/>
            <a:ext cx="543739" cy="369332"/>
          </a:xfrm>
          <a:prstGeom prst="rect">
            <a:avLst/>
          </a:prstGeom>
          <a:noFill/>
        </p:spPr>
        <p:txBody>
          <a:bodyPr wrap="none" rtlCol="0">
            <a:spAutoFit/>
          </a:bodyPr>
          <a:lstStyle/>
          <a:p>
            <a:pPr algn="ctr"/>
            <a:r>
              <a:rPr kumimoji="1" lang="en-US" altLang="ja-JP" b="1" dirty="0">
                <a:solidFill>
                  <a:schemeClr val="bg1"/>
                </a:solidFill>
              </a:rPr>
              <a:t>9</a:t>
            </a:r>
            <a:r>
              <a:rPr kumimoji="1" lang="ja-JP" altLang="en-US" b="1" dirty="0">
                <a:solidFill>
                  <a:schemeClr val="bg1"/>
                </a:solidFill>
              </a:rPr>
              <a:t>月</a:t>
            </a: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699207" y="1575391"/>
            <a:ext cx="671979" cy="369332"/>
          </a:xfrm>
          <a:prstGeom prst="rect">
            <a:avLst/>
          </a:prstGeom>
          <a:noFill/>
        </p:spPr>
        <p:txBody>
          <a:bodyPr wrap="none" rtlCol="0">
            <a:spAutoFit/>
          </a:bodyPr>
          <a:lstStyle/>
          <a:p>
            <a:pPr algn="ctr"/>
            <a:r>
              <a:rPr kumimoji="1" lang="en-US" altLang="ja-JP" b="1" dirty="0">
                <a:solidFill>
                  <a:schemeClr val="bg1"/>
                </a:solidFill>
              </a:rPr>
              <a:t>10</a:t>
            </a:r>
            <a:r>
              <a:rPr kumimoji="1" lang="ja-JP" altLang="en-US" b="1" dirty="0">
                <a:solidFill>
                  <a:schemeClr val="bg1"/>
                </a:solidFill>
              </a:rPr>
              <a:t>月</a:t>
            </a: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6201042" y="1569712"/>
            <a:ext cx="659219" cy="369332"/>
          </a:xfrm>
          <a:prstGeom prst="rect">
            <a:avLst/>
          </a:prstGeom>
          <a:noFill/>
        </p:spPr>
        <p:txBody>
          <a:bodyPr wrap="none" rtlCol="0">
            <a:spAutoFit/>
          </a:bodyPr>
          <a:lstStyle/>
          <a:p>
            <a:pPr algn="ctr"/>
            <a:r>
              <a:rPr kumimoji="1" lang="en-US" altLang="ja-JP" b="1" dirty="0">
                <a:solidFill>
                  <a:schemeClr val="bg1"/>
                </a:solidFill>
              </a:rPr>
              <a:t>11</a:t>
            </a:r>
            <a:r>
              <a:rPr kumimoji="1" lang="ja-JP" altLang="en-US" b="1" dirty="0">
                <a:solidFill>
                  <a:schemeClr val="bg1"/>
                </a:solidFill>
              </a:rPr>
              <a:t>月</a:t>
            </a: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7706543" y="1576167"/>
            <a:ext cx="671979" cy="369332"/>
          </a:xfrm>
          <a:prstGeom prst="rect">
            <a:avLst/>
          </a:prstGeom>
          <a:noFill/>
        </p:spPr>
        <p:txBody>
          <a:bodyPr wrap="none" rtlCol="0">
            <a:spAutoFit/>
          </a:bodyPr>
          <a:lstStyle/>
          <a:p>
            <a:pPr algn="ctr"/>
            <a:r>
              <a:rPr kumimoji="1" lang="en-US" altLang="ja-JP" b="1" dirty="0">
                <a:solidFill>
                  <a:schemeClr val="bg1"/>
                </a:solidFill>
              </a:rPr>
              <a:t>12</a:t>
            </a:r>
            <a:r>
              <a:rPr kumimoji="1" lang="ja-JP" altLang="en-US" b="1" dirty="0">
                <a:solidFill>
                  <a:schemeClr val="bg1"/>
                </a:solidFill>
              </a:rPr>
              <a:t>月</a:t>
            </a:r>
          </a:p>
        </p:txBody>
      </p:sp>
      <p:sp>
        <p:nvSpPr>
          <p:cNvPr id="57" name="テキスト ボックス 56">
            <a:extLst>
              <a:ext uri="{FF2B5EF4-FFF2-40B4-BE49-F238E27FC236}">
                <a16:creationId xmlns:a16="http://schemas.microsoft.com/office/drawing/2014/main" id="{9CF50A9C-51E4-4B8F-876F-FBB8D4BFE45D}"/>
              </a:ext>
            </a:extLst>
          </p:cNvPr>
          <p:cNvSpPr txBox="1"/>
          <p:nvPr/>
        </p:nvSpPr>
        <p:spPr>
          <a:xfrm>
            <a:off x="9283688" y="1576167"/>
            <a:ext cx="543739" cy="369332"/>
          </a:xfrm>
          <a:prstGeom prst="rect">
            <a:avLst/>
          </a:prstGeom>
          <a:noFill/>
        </p:spPr>
        <p:txBody>
          <a:bodyPr wrap="none" rtlCol="0">
            <a:spAutoFit/>
          </a:bodyPr>
          <a:lstStyle/>
          <a:p>
            <a:pPr algn="ctr"/>
            <a:r>
              <a:rPr kumimoji="1" lang="en-US" altLang="ja-JP" b="1" dirty="0">
                <a:solidFill>
                  <a:schemeClr val="bg1"/>
                </a:solidFill>
              </a:rPr>
              <a:t>1</a:t>
            </a:r>
            <a:r>
              <a:rPr kumimoji="1" lang="ja-JP" altLang="en-US" b="1" dirty="0">
                <a:solidFill>
                  <a:schemeClr val="bg1"/>
                </a:solidFill>
              </a:rPr>
              <a:t>月</a:t>
            </a:r>
          </a:p>
        </p:txBody>
      </p:sp>
      <p:sp>
        <p:nvSpPr>
          <p:cNvPr id="58" name="テキスト ボックス 57">
            <a:extLst>
              <a:ext uri="{FF2B5EF4-FFF2-40B4-BE49-F238E27FC236}">
                <a16:creationId xmlns:a16="http://schemas.microsoft.com/office/drawing/2014/main" id="{A3B4A11B-AF1A-40DD-B839-7E815FC0D48E}"/>
              </a:ext>
            </a:extLst>
          </p:cNvPr>
          <p:cNvSpPr txBox="1"/>
          <p:nvPr/>
        </p:nvSpPr>
        <p:spPr>
          <a:xfrm>
            <a:off x="10776723" y="1562051"/>
            <a:ext cx="543739" cy="369332"/>
          </a:xfrm>
          <a:prstGeom prst="rect">
            <a:avLst/>
          </a:prstGeom>
          <a:noFill/>
        </p:spPr>
        <p:txBody>
          <a:bodyPr wrap="none" rtlCol="0">
            <a:spAutoFit/>
          </a:bodyPr>
          <a:lstStyle/>
          <a:p>
            <a:pPr algn="ctr"/>
            <a:r>
              <a:rPr kumimoji="1" lang="en-US" altLang="ja-JP" b="1" dirty="0">
                <a:solidFill>
                  <a:schemeClr val="bg1"/>
                </a:solidFill>
              </a:rPr>
              <a:t>2</a:t>
            </a:r>
            <a:r>
              <a:rPr kumimoji="1" lang="ja-JP" altLang="en-US" b="1" dirty="0">
                <a:solidFill>
                  <a:schemeClr val="bg1"/>
                </a:solidFill>
              </a:rPr>
              <a:t>月</a:t>
            </a:r>
          </a:p>
        </p:txBody>
      </p:sp>
      <p:sp>
        <p:nvSpPr>
          <p:cNvPr id="9" name="テキスト ボックス 8">
            <a:extLst>
              <a:ext uri="{FF2B5EF4-FFF2-40B4-BE49-F238E27FC236}">
                <a16:creationId xmlns:a16="http://schemas.microsoft.com/office/drawing/2014/main" id="{8E4B7355-34D2-4379-94EE-E9E2CD208BBD}"/>
              </a:ext>
            </a:extLst>
          </p:cNvPr>
          <p:cNvSpPr txBox="1"/>
          <p:nvPr/>
        </p:nvSpPr>
        <p:spPr>
          <a:xfrm>
            <a:off x="4731258" y="1256151"/>
            <a:ext cx="1107996" cy="369332"/>
          </a:xfrm>
          <a:prstGeom prst="rect">
            <a:avLst/>
          </a:prstGeom>
          <a:noFill/>
        </p:spPr>
        <p:txBody>
          <a:bodyPr wrap="none" rtlCol="0">
            <a:spAutoFit/>
          </a:bodyPr>
          <a:lstStyle/>
          <a:p>
            <a:r>
              <a:rPr kumimoji="1" lang="en-US" altLang="ja-JP" b="1" dirty="0">
                <a:solidFill>
                  <a:schemeClr val="bg2">
                    <a:lumMod val="75000"/>
                  </a:schemeClr>
                </a:solidFill>
              </a:rPr>
              <a:t>FY22 3Q</a:t>
            </a:r>
          </a:p>
        </p:txBody>
      </p:sp>
      <p:sp>
        <p:nvSpPr>
          <p:cNvPr id="59" name="テキスト ボックス 58">
            <a:extLst>
              <a:ext uri="{FF2B5EF4-FFF2-40B4-BE49-F238E27FC236}">
                <a16:creationId xmlns:a16="http://schemas.microsoft.com/office/drawing/2014/main" id="{D5DA2E08-49B7-4FA8-AC7B-4ED299828C46}"/>
              </a:ext>
            </a:extLst>
          </p:cNvPr>
          <p:cNvSpPr txBox="1"/>
          <p:nvPr/>
        </p:nvSpPr>
        <p:spPr>
          <a:xfrm>
            <a:off x="9209370" y="1260792"/>
            <a:ext cx="1415326" cy="369332"/>
          </a:xfrm>
          <a:prstGeom prst="rect">
            <a:avLst/>
          </a:prstGeom>
          <a:noFill/>
        </p:spPr>
        <p:txBody>
          <a:bodyPr wrap="square" rtlCol="0">
            <a:spAutoFit/>
          </a:bodyPr>
          <a:lstStyle/>
          <a:p>
            <a:r>
              <a:rPr kumimoji="1" lang="en-US" altLang="ja-JP" b="1" dirty="0">
                <a:solidFill>
                  <a:schemeClr val="bg2">
                    <a:lumMod val="75000"/>
                  </a:schemeClr>
                </a:solidFill>
              </a:rPr>
              <a:t>FY22 4Q</a:t>
            </a:r>
          </a:p>
        </p:txBody>
      </p:sp>
      <p:sp>
        <p:nvSpPr>
          <p:cNvPr id="95" name="テキスト ボックス 94">
            <a:extLst>
              <a:ext uri="{FF2B5EF4-FFF2-40B4-BE49-F238E27FC236}">
                <a16:creationId xmlns:a16="http://schemas.microsoft.com/office/drawing/2014/main" id="{78CCA12A-507C-43BC-95DC-D0ACBBE5DFF4}"/>
              </a:ext>
            </a:extLst>
          </p:cNvPr>
          <p:cNvSpPr txBox="1"/>
          <p:nvPr/>
        </p:nvSpPr>
        <p:spPr>
          <a:xfrm>
            <a:off x="1" y="795032"/>
            <a:ext cx="12192000" cy="461665"/>
          </a:xfrm>
          <a:prstGeom prst="rect">
            <a:avLst/>
          </a:prstGeom>
          <a:noFill/>
        </p:spPr>
        <p:txBody>
          <a:bodyPr wrap="square" rtlCol="0">
            <a:spAutoFit/>
          </a:bodyPr>
          <a:lstStyle/>
          <a:p>
            <a:pPr algn="ctr"/>
            <a:r>
              <a:rPr kumimoji="1" lang="ja-JP" altLang="en-US" sz="2400" b="1" dirty="0">
                <a:solidFill>
                  <a:schemeClr val="accent1"/>
                </a:solidFill>
              </a:rPr>
              <a:t>対象②、④のタンパク質合成を完了し、発現確認を実施した。</a:t>
            </a:r>
            <a:endParaRPr kumimoji="1" lang="en-US" altLang="ja-JP" sz="2400" b="1" dirty="0">
              <a:solidFill>
                <a:schemeClr val="accent1"/>
              </a:solidFill>
            </a:endParaRP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4845062" y="189511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435473" y="1907033"/>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6C166F89-084F-427B-977F-4E7B718AAA01}"/>
              </a:ext>
            </a:extLst>
          </p:cNvPr>
          <p:cNvCxnSpPr>
            <a:cxnSpLocks/>
          </p:cNvCxnSpPr>
          <p:nvPr/>
        </p:nvCxnSpPr>
        <p:spPr>
          <a:xfrm>
            <a:off x="6305971" y="1894325"/>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E44F8697-D086-43FD-AAD8-AD99850234BE}"/>
              </a:ext>
            </a:extLst>
          </p:cNvPr>
          <p:cNvCxnSpPr>
            <a:cxnSpLocks/>
          </p:cNvCxnSpPr>
          <p:nvPr/>
        </p:nvCxnSpPr>
        <p:spPr>
          <a:xfrm>
            <a:off x="7789971" y="189348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EC7ACFD-CC68-4382-AA26-E9BD80C82632}"/>
              </a:ext>
            </a:extLst>
          </p:cNvPr>
          <p:cNvCxnSpPr>
            <a:cxnSpLocks/>
          </p:cNvCxnSpPr>
          <p:nvPr/>
        </p:nvCxnSpPr>
        <p:spPr>
          <a:xfrm>
            <a:off x="9353930" y="1894272"/>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50EFD1EE-BA9D-4976-83DB-3E187292414C}"/>
              </a:ext>
            </a:extLst>
          </p:cNvPr>
          <p:cNvSpPr txBox="1"/>
          <p:nvPr/>
        </p:nvSpPr>
        <p:spPr>
          <a:xfrm>
            <a:off x="3344747" y="5022819"/>
            <a:ext cx="2635707"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発現・活性の確認</a:t>
            </a:r>
            <a:endParaRPr kumimoji="1" lang="en-US" altLang="ja-JP" sz="1800" b="1" dirty="0"/>
          </a:p>
        </p:txBody>
      </p:sp>
      <p:sp>
        <p:nvSpPr>
          <p:cNvPr id="90" name="矢印: 五方向 89">
            <a:extLst>
              <a:ext uri="{FF2B5EF4-FFF2-40B4-BE49-F238E27FC236}">
                <a16:creationId xmlns:a16="http://schemas.microsoft.com/office/drawing/2014/main" id="{80ADE09E-AF53-4BC2-823B-02C7A5379BBD}"/>
              </a:ext>
            </a:extLst>
          </p:cNvPr>
          <p:cNvSpPr/>
          <p:nvPr/>
        </p:nvSpPr>
        <p:spPr>
          <a:xfrm>
            <a:off x="3445052" y="5511159"/>
            <a:ext cx="1376668" cy="729383"/>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9" name="テキスト ボックス 78">
            <a:extLst>
              <a:ext uri="{FF2B5EF4-FFF2-40B4-BE49-F238E27FC236}">
                <a16:creationId xmlns:a16="http://schemas.microsoft.com/office/drawing/2014/main" id="{135430C2-7AB7-464C-9502-70C831B04AEE}"/>
              </a:ext>
            </a:extLst>
          </p:cNvPr>
          <p:cNvSpPr txBox="1"/>
          <p:nvPr/>
        </p:nvSpPr>
        <p:spPr>
          <a:xfrm>
            <a:off x="4410082" y="5394827"/>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16" name="矢印: 五方向 115">
            <a:extLst>
              <a:ext uri="{FF2B5EF4-FFF2-40B4-BE49-F238E27FC236}">
                <a16:creationId xmlns:a16="http://schemas.microsoft.com/office/drawing/2014/main" id="{0301AD22-A1B0-464E-A24E-9F10B9A2906A}"/>
              </a:ext>
            </a:extLst>
          </p:cNvPr>
          <p:cNvSpPr/>
          <p:nvPr/>
        </p:nvSpPr>
        <p:spPr>
          <a:xfrm>
            <a:off x="8392468" y="5498368"/>
            <a:ext cx="1496165"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8" name="テキスト ボックス 117">
            <a:extLst>
              <a:ext uri="{FF2B5EF4-FFF2-40B4-BE49-F238E27FC236}">
                <a16:creationId xmlns:a16="http://schemas.microsoft.com/office/drawing/2014/main" id="{BDE1CEC2-C0C9-44BD-964D-0A1F35DBDC4E}"/>
              </a:ext>
            </a:extLst>
          </p:cNvPr>
          <p:cNvSpPr txBox="1"/>
          <p:nvPr/>
        </p:nvSpPr>
        <p:spPr>
          <a:xfrm>
            <a:off x="8331047" y="5620742"/>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19" name="テキスト ボックス 118">
            <a:extLst>
              <a:ext uri="{FF2B5EF4-FFF2-40B4-BE49-F238E27FC236}">
                <a16:creationId xmlns:a16="http://schemas.microsoft.com/office/drawing/2014/main" id="{172B7F07-2C58-4B7E-A142-4EDA7DE99892}"/>
              </a:ext>
            </a:extLst>
          </p:cNvPr>
          <p:cNvSpPr txBox="1"/>
          <p:nvPr/>
        </p:nvSpPr>
        <p:spPr>
          <a:xfrm>
            <a:off x="3461858" y="5744518"/>
            <a:ext cx="1281120" cy="307777"/>
          </a:xfrm>
          <a:prstGeom prst="rect">
            <a:avLst/>
          </a:prstGeom>
          <a:noFill/>
        </p:spPr>
        <p:txBody>
          <a:bodyPr wrap="none" rtlCol="0">
            <a:spAutoFit/>
          </a:bodyPr>
          <a:lstStyle/>
          <a:p>
            <a:r>
              <a:rPr kumimoji="1" lang="en-US" altLang="ja-JP" sz="1400" b="1" dirty="0">
                <a:solidFill>
                  <a:schemeClr val="accent1"/>
                </a:solidFill>
              </a:rPr>
              <a:t>1. </a:t>
            </a:r>
            <a:r>
              <a:rPr kumimoji="1" lang="ja-JP" altLang="en-US" sz="1400" dirty="0"/>
              <a:t>遺伝子合成</a:t>
            </a:r>
            <a:endParaRPr kumimoji="1" lang="en-US" altLang="ja-JP" sz="1400" dirty="0"/>
          </a:p>
        </p:txBody>
      </p:sp>
      <p:sp>
        <p:nvSpPr>
          <p:cNvPr id="122" name="矢印: 五方向 121">
            <a:extLst>
              <a:ext uri="{FF2B5EF4-FFF2-40B4-BE49-F238E27FC236}">
                <a16:creationId xmlns:a16="http://schemas.microsoft.com/office/drawing/2014/main" id="{E187DE98-0E0E-4484-8ECC-DBC6CEC9CCCE}"/>
              </a:ext>
            </a:extLst>
          </p:cNvPr>
          <p:cNvSpPr/>
          <p:nvPr/>
        </p:nvSpPr>
        <p:spPr>
          <a:xfrm>
            <a:off x="6841456" y="5502508"/>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3" name="テキスト ボックス 122">
            <a:extLst>
              <a:ext uri="{FF2B5EF4-FFF2-40B4-BE49-F238E27FC236}">
                <a16:creationId xmlns:a16="http://schemas.microsoft.com/office/drawing/2014/main" id="{082AB2EE-3E20-4EE0-8786-4F1C17C438EC}"/>
              </a:ext>
            </a:extLst>
          </p:cNvPr>
          <p:cNvSpPr txBox="1"/>
          <p:nvPr/>
        </p:nvSpPr>
        <p:spPr>
          <a:xfrm>
            <a:off x="6785471" y="5637387"/>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92" name="テキスト ボックス 91">
            <a:extLst>
              <a:ext uri="{FF2B5EF4-FFF2-40B4-BE49-F238E27FC236}">
                <a16:creationId xmlns:a16="http://schemas.microsoft.com/office/drawing/2014/main" id="{0E65E9FF-B4E7-4BFA-961C-6BCC847016A3}"/>
              </a:ext>
            </a:extLst>
          </p:cNvPr>
          <p:cNvSpPr txBox="1"/>
          <p:nvPr/>
        </p:nvSpPr>
        <p:spPr>
          <a:xfrm>
            <a:off x="7999146" y="5360270"/>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4" name="テキスト ボックス 93">
            <a:extLst>
              <a:ext uri="{FF2B5EF4-FFF2-40B4-BE49-F238E27FC236}">
                <a16:creationId xmlns:a16="http://schemas.microsoft.com/office/drawing/2014/main" id="{61F63646-E24F-4A99-84E6-46EE9A45045E}"/>
              </a:ext>
            </a:extLst>
          </p:cNvPr>
          <p:cNvSpPr txBox="1"/>
          <p:nvPr/>
        </p:nvSpPr>
        <p:spPr>
          <a:xfrm>
            <a:off x="9066011" y="5339182"/>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3344747" y="3512195"/>
            <a:ext cx="4801029" cy="369332"/>
          </a:xfrm>
          <a:prstGeom prst="rect">
            <a:avLst/>
          </a:prstGeom>
          <a:solidFill>
            <a:schemeClr val="bg1"/>
          </a:solidFill>
        </p:spPr>
        <p:txBody>
          <a:bodyPr wrap="square">
            <a:spAutoFit/>
          </a:bodyPr>
          <a:lstStyle/>
          <a:p>
            <a:pPr marL="285750" indent="-285750" algn="l">
              <a:buFont typeface="Wingdings" panose="05000000000000000000" pitchFamily="2" charset="2"/>
              <a:buChar char="n"/>
            </a:pPr>
            <a:r>
              <a:rPr kumimoji="1" lang="ja-JP" altLang="en-US" sz="1800" b="1" dirty="0"/>
              <a:t>ファーメンターで合成、活性を再度確認</a:t>
            </a:r>
            <a:endParaRPr kumimoji="1" lang="en-US" altLang="ja-JP" sz="1800" b="1" dirty="0"/>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3344747" y="2013747"/>
            <a:ext cx="4439712" cy="369332"/>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112" name="矢印: 五方向 111">
            <a:extLst>
              <a:ext uri="{FF2B5EF4-FFF2-40B4-BE49-F238E27FC236}">
                <a16:creationId xmlns:a16="http://schemas.microsoft.com/office/drawing/2014/main" id="{51ED011F-B524-4D9F-86CA-FE19DD660E9C}"/>
              </a:ext>
            </a:extLst>
          </p:cNvPr>
          <p:cNvSpPr/>
          <p:nvPr/>
        </p:nvSpPr>
        <p:spPr>
          <a:xfrm>
            <a:off x="9363915" y="3936921"/>
            <a:ext cx="1496165"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テキスト ボックス 113">
            <a:extLst>
              <a:ext uri="{FF2B5EF4-FFF2-40B4-BE49-F238E27FC236}">
                <a16:creationId xmlns:a16="http://schemas.microsoft.com/office/drawing/2014/main" id="{D77EEDCD-4EBF-49A6-81B5-82DD1BEC0B76}"/>
              </a:ext>
            </a:extLst>
          </p:cNvPr>
          <p:cNvSpPr txBox="1"/>
          <p:nvPr/>
        </p:nvSpPr>
        <p:spPr>
          <a:xfrm>
            <a:off x="9302494" y="405929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4" name="矢印: 五方向 123">
            <a:extLst>
              <a:ext uri="{FF2B5EF4-FFF2-40B4-BE49-F238E27FC236}">
                <a16:creationId xmlns:a16="http://schemas.microsoft.com/office/drawing/2014/main" id="{AB5FC2A0-EE29-4264-AC82-8ABEEB8DF02B}"/>
              </a:ext>
            </a:extLst>
          </p:cNvPr>
          <p:cNvSpPr/>
          <p:nvPr/>
        </p:nvSpPr>
        <p:spPr>
          <a:xfrm>
            <a:off x="7812903" y="3944172"/>
            <a:ext cx="1544819"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3" name="テキスト ボックス 112">
            <a:extLst>
              <a:ext uri="{FF2B5EF4-FFF2-40B4-BE49-F238E27FC236}">
                <a16:creationId xmlns:a16="http://schemas.microsoft.com/office/drawing/2014/main" id="{95941D8B-EB23-4DC5-8D8C-4BB994256038}"/>
              </a:ext>
            </a:extLst>
          </p:cNvPr>
          <p:cNvSpPr txBox="1"/>
          <p:nvPr/>
        </p:nvSpPr>
        <p:spPr>
          <a:xfrm>
            <a:off x="7773677" y="4180395"/>
            <a:ext cx="1579278" cy="307777"/>
          </a:xfrm>
          <a:prstGeom prst="rect">
            <a:avLst/>
          </a:prstGeom>
          <a:noFill/>
        </p:spPr>
        <p:txBody>
          <a:bodyPr wrap="none" rtlCol="0">
            <a:spAutoFit/>
          </a:bodyPr>
          <a:lstStyle/>
          <a:p>
            <a:r>
              <a:rPr kumimoji="1" lang="en-US" altLang="ja-JP" sz="1400" b="1" dirty="0">
                <a:solidFill>
                  <a:schemeClr val="accent1"/>
                </a:solidFill>
              </a:rPr>
              <a:t>3. </a:t>
            </a:r>
            <a:r>
              <a:rPr kumimoji="1" lang="ja-JP" altLang="en-US" sz="1400" dirty="0"/>
              <a:t>培養、発現誘導</a:t>
            </a:r>
          </a:p>
        </p:txBody>
      </p:sp>
      <p:sp>
        <p:nvSpPr>
          <p:cNvPr id="45" name="矢印: 五方向 44">
            <a:extLst>
              <a:ext uri="{FF2B5EF4-FFF2-40B4-BE49-F238E27FC236}">
                <a16:creationId xmlns:a16="http://schemas.microsoft.com/office/drawing/2014/main" id="{0EE6998E-6B87-4C69-88EB-1CBB3383CAD4}"/>
              </a:ext>
            </a:extLst>
          </p:cNvPr>
          <p:cNvSpPr/>
          <p:nvPr/>
        </p:nvSpPr>
        <p:spPr>
          <a:xfrm>
            <a:off x="3442246" y="2460276"/>
            <a:ext cx="1387527" cy="738035"/>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4846805" y="2460277"/>
            <a:ext cx="1994651" cy="738034"/>
          </a:xfrm>
          <a:prstGeom prst="homePlate">
            <a:avLst>
              <a:gd name="adj" fmla="val 21836"/>
            </a:avLst>
          </a:prstGeom>
          <a:solidFill>
            <a:schemeClr val="accent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3" name="矢印: 五方向 92">
            <a:extLst>
              <a:ext uri="{FF2B5EF4-FFF2-40B4-BE49-F238E27FC236}">
                <a16:creationId xmlns:a16="http://schemas.microsoft.com/office/drawing/2014/main" id="{28B3E983-2667-4F34-B635-EE27B1B95A5C}"/>
              </a:ext>
            </a:extLst>
          </p:cNvPr>
          <p:cNvSpPr/>
          <p:nvPr/>
        </p:nvSpPr>
        <p:spPr>
          <a:xfrm>
            <a:off x="8387111" y="2469061"/>
            <a:ext cx="1531090"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2B362B71-1E4F-4FA7-92B1-AAEF81817515}"/>
              </a:ext>
            </a:extLst>
          </p:cNvPr>
          <p:cNvSpPr txBox="1"/>
          <p:nvPr/>
        </p:nvSpPr>
        <p:spPr>
          <a:xfrm>
            <a:off x="4457117" y="2306778"/>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8" name="テキスト ボックス 7">
            <a:extLst>
              <a:ext uri="{FF2B5EF4-FFF2-40B4-BE49-F238E27FC236}">
                <a16:creationId xmlns:a16="http://schemas.microsoft.com/office/drawing/2014/main" id="{515FB352-F6FD-4CB0-95B6-822DFC5C670E}"/>
              </a:ext>
            </a:extLst>
          </p:cNvPr>
          <p:cNvSpPr txBox="1"/>
          <p:nvPr/>
        </p:nvSpPr>
        <p:spPr>
          <a:xfrm>
            <a:off x="3385158" y="2588475"/>
            <a:ext cx="1558440" cy="523220"/>
          </a:xfrm>
          <a:prstGeom prst="rect">
            <a:avLst/>
          </a:prstGeom>
          <a:noFill/>
        </p:spPr>
        <p:txBody>
          <a:bodyPr wrap="none" rtlCol="0">
            <a:spAutoFit/>
          </a:bodyPr>
          <a:lstStyle/>
          <a:p>
            <a:r>
              <a:rPr kumimoji="1" lang="en-US" altLang="ja-JP" sz="1400" b="1" dirty="0">
                <a:solidFill>
                  <a:schemeClr val="accent1"/>
                </a:solidFill>
              </a:rPr>
              <a:t>1-1. </a:t>
            </a:r>
            <a:r>
              <a:rPr kumimoji="1" lang="ja-JP" altLang="en-US" sz="1400" dirty="0"/>
              <a:t>遺伝子合成、</a:t>
            </a:r>
            <a:endParaRPr kumimoji="1" lang="en-US" altLang="ja-JP" sz="1400" dirty="0"/>
          </a:p>
          <a:p>
            <a:r>
              <a:rPr kumimoji="1" lang="ja-JP" altLang="en-US" sz="1400" dirty="0"/>
              <a:t>    プライマー設計</a:t>
            </a:r>
          </a:p>
        </p:txBody>
      </p:sp>
      <p:sp>
        <p:nvSpPr>
          <p:cNvPr id="102" name="テキスト ボックス 101">
            <a:extLst>
              <a:ext uri="{FF2B5EF4-FFF2-40B4-BE49-F238E27FC236}">
                <a16:creationId xmlns:a16="http://schemas.microsoft.com/office/drawing/2014/main" id="{C10BF21F-4068-4E2C-80B2-7E858B24B1FB}"/>
              </a:ext>
            </a:extLst>
          </p:cNvPr>
          <p:cNvSpPr txBox="1"/>
          <p:nvPr/>
        </p:nvSpPr>
        <p:spPr>
          <a:xfrm>
            <a:off x="4874003" y="2678079"/>
            <a:ext cx="1939954" cy="307777"/>
          </a:xfrm>
          <a:prstGeom prst="rect">
            <a:avLst/>
          </a:prstGeom>
          <a:noFill/>
        </p:spPr>
        <p:txBody>
          <a:bodyPr wrap="none" rtlCol="0">
            <a:spAutoFit/>
          </a:bodyPr>
          <a:lstStyle/>
          <a:p>
            <a:pPr algn="ctr"/>
            <a:r>
              <a:rPr kumimoji="1" lang="en-US" altLang="ja-JP" sz="1400" b="1" dirty="0">
                <a:solidFill>
                  <a:schemeClr val="accent1"/>
                </a:solidFill>
              </a:rPr>
              <a:t>1-2. </a:t>
            </a:r>
            <a:r>
              <a:rPr kumimoji="1" lang="ja-JP" altLang="en-US" sz="1400" dirty="0"/>
              <a:t>設計</a:t>
            </a:r>
            <a:r>
              <a:rPr kumimoji="1" lang="en-US" altLang="ja-JP" sz="1400" dirty="0"/>
              <a:t>CBD</a:t>
            </a:r>
            <a:r>
              <a:rPr kumimoji="1" lang="ja-JP" altLang="en-US" sz="1400" dirty="0"/>
              <a:t>入れ替え</a:t>
            </a:r>
          </a:p>
        </p:txBody>
      </p:sp>
      <p:sp>
        <p:nvSpPr>
          <p:cNvPr id="105" name="テキスト ボックス 104">
            <a:extLst>
              <a:ext uri="{FF2B5EF4-FFF2-40B4-BE49-F238E27FC236}">
                <a16:creationId xmlns:a16="http://schemas.microsoft.com/office/drawing/2014/main" id="{02AE8787-B8EE-4ED0-B6BB-2762A7168AE3}"/>
              </a:ext>
            </a:extLst>
          </p:cNvPr>
          <p:cNvSpPr txBox="1"/>
          <p:nvPr/>
        </p:nvSpPr>
        <p:spPr>
          <a:xfrm>
            <a:off x="8325690" y="2591435"/>
            <a:ext cx="1579278" cy="523220"/>
          </a:xfrm>
          <a:prstGeom prst="rect">
            <a:avLst/>
          </a:prstGeom>
          <a:noFill/>
        </p:spPr>
        <p:txBody>
          <a:bodyPr wrap="none" rtlCol="0">
            <a:spAutoFit/>
          </a:bodyPr>
          <a:lstStyle/>
          <a:p>
            <a:r>
              <a:rPr kumimoji="1" lang="en-US" altLang="ja-JP" sz="1400" b="1" dirty="0">
                <a:solidFill>
                  <a:schemeClr val="accent1"/>
                </a:solidFill>
              </a:rPr>
              <a:t>4. </a:t>
            </a:r>
            <a:r>
              <a:rPr kumimoji="1" lang="ja-JP" altLang="en-US" sz="1400" dirty="0"/>
              <a:t>酵素を回収</a:t>
            </a:r>
            <a:endParaRPr kumimoji="1" lang="en-US" altLang="ja-JP" sz="1400" dirty="0"/>
          </a:p>
          <a:p>
            <a:r>
              <a:rPr kumimoji="1" lang="en-US" altLang="ja-JP" sz="1400" b="1" dirty="0">
                <a:solidFill>
                  <a:schemeClr val="accent1"/>
                </a:solidFill>
              </a:rPr>
              <a:t>5.</a:t>
            </a:r>
            <a:r>
              <a:rPr kumimoji="1" lang="ja-JP" altLang="en-US" sz="1400" b="1" dirty="0">
                <a:solidFill>
                  <a:schemeClr val="accent1"/>
                </a:solidFill>
              </a:rPr>
              <a:t> </a:t>
            </a:r>
            <a:r>
              <a:rPr kumimoji="1" lang="ja-JP" altLang="en-US" sz="1400" dirty="0"/>
              <a:t>発現、活性確認</a:t>
            </a:r>
            <a:endParaRPr kumimoji="1" lang="en-US" altLang="ja-JP" sz="1400" dirty="0"/>
          </a:p>
        </p:txBody>
      </p:sp>
      <p:sp>
        <p:nvSpPr>
          <p:cNvPr id="120" name="矢印: 五方向 119">
            <a:extLst>
              <a:ext uri="{FF2B5EF4-FFF2-40B4-BE49-F238E27FC236}">
                <a16:creationId xmlns:a16="http://schemas.microsoft.com/office/drawing/2014/main" id="{18BB5730-5E64-4F26-B8D9-49AA168CC8C2}"/>
              </a:ext>
            </a:extLst>
          </p:cNvPr>
          <p:cNvSpPr/>
          <p:nvPr/>
        </p:nvSpPr>
        <p:spPr>
          <a:xfrm>
            <a:off x="6842348" y="2465360"/>
            <a:ext cx="1544819" cy="738034"/>
          </a:xfrm>
          <a:prstGeom prst="homePlate">
            <a:avLst>
              <a:gd name="adj" fmla="val 21836"/>
            </a:avLst>
          </a:prstGeom>
          <a:solidFill>
            <a:schemeClr val="accent2"/>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4" name="テキスト ボックス 103">
            <a:extLst>
              <a:ext uri="{FF2B5EF4-FFF2-40B4-BE49-F238E27FC236}">
                <a16:creationId xmlns:a16="http://schemas.microsoft.com/office/drawing/2014/main" id="{D78CB30D-7580-426D-90E5-5E6556F779B2}"/>
              </a:ext>
            </a:extLst>
          </p:cNvPr>
          <p:cNvSpPr txBox="1"/>
          <p:nvPr/>
        </p:nvSpPr>
        <p:spPr>
          <a:xfrm>
            <a:off x="6786363" y="2600239"/>
            <a:ext cx="2054887" cy="523220"/>
          </a:xfrm>
          <a:prstGeom prst="rect">
            <a:avLst/>
          </a:prstGeom>
          <a:noFill/>
        </p:spPr>
        <p:txBody>
          <a:bodyPr wrap="square" rtlCol="0">
            <a:spAutoFit/>
          </a:bodyPr>
          <a:lstStyle/>
          <a:p>
            <a:r>
              <a:rPr kumimoji="1" lang="en-US" altLang="ja-JP" sz="1400" b="1" dirty="0">
                <a:solidFill>
                  <a:schemeClr val="accent1"/>
                </a:solidFill>
              </a:rPr>
              <a:t>2. </a:t>
            </a:r>
            <a:r>
              <a:rPr kumimoji="1" lang="ja-JP" altLang="en-US" sz="1400" dirty="0"/>
              <a:t>酵母へ形質転換</a:t>
            </a:r>
            <a:endParaRPr kumimoji="1" lang="en-US" altLang="ja-JP" sz="1400" dirty="0"/>
          </a:p>
          <a:p>
            <a:r>
              <a:rPr kumimoji="1" lang="en-US" altLang="ja-JP" sz="1400" b="1" dirty="0">
                <a:solidFill>
                  <a:schemeClr val="accent1"/>
                </a:solidFill>
              </a:rPr>
              <a:t>3. </a:t>
            </a:r>
            <a:r>
              <a:rPr kumimoji="1" lang="ja-JP" altLang="en-US" sz="1400" dirty="0"/>
              <a:t>培養、発現誘導</a:t>
            </a:r>
          </a:p>
        </p:txBody>
      </p:sp>
      <p:sp>
        <p:nvSpPr>
          <p:cNvPr id="89" name="テキスト ボックス 88">
            <a:extLst>
              <a:ext uri="{FF2B5EF4-FFF2-40B4-BE49-F238E27FC236}">
                <a16:creationId xmlns:a16="http://schemas.microsoft.com/office/drawing/2014/main" id="{BE12544E-CCE4-453A-9217-3E28D3C7090F}"/>
              </a:ext>
            </a:extLst>
          </p:cNvPr>
          <p:cNvSpPr txBox="1"/>
          <p:nvPr/>
        </p:nvSpPr>
        <p:spPr>
          <a:xfrm>
            <a:off x="9113035" y="2326891"/>
            <a:ext cx="934871" cy="369332"/>
          </a:xfrm>
          <a:prstGeom prst="rect">
            <a:avLst/>
          </a:prstGeom>
          <a:noFill/>
          <a:ln w="9525">
            <a:noFill/>
          </a:ln>
        </p:spPr>
        <p:txBody>
          <a:bodyPr wrap="none" rtlCol="0">
            <a:spAutoFit/>
          </a:bodyPr>
          <a:lstStyle/>
          <a:p>
            <a:r>
              <a:rPr kumimoji="1" lang="en-US" altLang="ja-JP" b="1" dirty="0">
                <a:solidFill>
                  <a:srgbClr val="FF0000"/>
                </a:solidFill>
              </a:rPr>
              <a:t>4</a:t>
            </a:r>
            <a:r>
              <a:rPr kumimoji="1" lang="ja-JP" altLang="en-US" b="1" dirty="0">
                <a:solidFill>
                  <a:srgbClr val="FF0000"/>
                </a:solidFill>
              </a:rPr>
              <a:t>まで済</a:t>
            </a:r>
          </a:p>
        </p:txBody>
      </p:sp>
      <p:sp>
        <p:nvSpPr>
          <p:cNvPr id="96" name="テキスト ボックス 95">
            <a:extLst>
              <a:ext uri="{FF2B5EF4-FFF2-40B4-BE49-F238E27FC236}">
                <a16:creationId xmlns:a16="http://schemas.microsoft.com/office/drawing/2014/main" id="{13523AB4-5F6B-468F-AE4E-0671C7C30A6B}"/>
              </a:ext>
            </a:extLst>
          </p:cNvPr>
          <p:cNvSpPr txBox="1"/>
          <p:nvPr/>
        </p:nvSpPr>
        <p:spPr>
          <a:xfrm>
            <a:off x="6493097" y="2288905"/>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97" name="テキスト ボックス 96">
            <a:extLst>
              <a:ext uri="{FF2B5EF4-FFF2-40B4-BE49-F238E27FC236}">
                <a16:creationId xmlns:a16="http://schemas.microsoft.com/office/drawing/2014/main" id="{BBEE6768-A649-4472-88AD-7C55E444FE4C}"/>
              </a:ext>
            </a:extLst>
          </p:cNvPr>
          <p:cNvSpPr txBox="1"/>
          <p:nvPr/>
        </p:nvSpPr>
        <p:spPr>
          <a:xfrm>
            <a:off x="8037860" y="2296003"/>
            <a:ext cx="415498" cy="369332"/>
          </a:xfrm>
          <a:prstGeom prst="rect">
            <a:avLst/>
          </a:prstGeom>
          <a:noFill/>
          <a:ln w="9525">
            <a:noFill/>
          </a:ln>
        </p:spPr>
        <p:txBody>
          <a:bodyPr wrap="none" rtlCol="0">
            <a:spAutoFit/>
          </a:bodyPr>
          <a:lstStyle/>
          <a:p>
            <a:r>
              <a:rPr kumimoji="1" lang="ja-JP" altLang="en-US" b="1" dirty="0">
                <a:solidFill>
                  <a:srgbClr val="FF0000"/>
                </a:solidFill>
              </a:rPr>
              <a:t>済</a:t>
            </a:r>
          </a:p>
        </p:txBody>
      </p:sp>
      <p:sp>
        <p:nvSpPr>
          <p:cNvPr id="106" name="テキスト ボックス 105">
            <a:extLst>
              <a:ext uri="{FF2B5EF4-FFF2-40B4-BE49-F238E27FC236}">
                <a16:creationId xmlns:a16="http://schemas.microsoft.com/office/drawing/2014/main" id="{9F3542AF-979C-48A8-8545-1F0A2083D739}"/>
              </a:ext>
            </a:extLst>
          </p:cNvPr>
          <p:cNvSpPr txBox="1"/>
          <p:nvPr/>
        </p:nvSpPr>
        <p:spPr>
          <a:xfrm>
            <a:off x="7267434" y="3505669"/>
            <a:ext cx="364202" cy="307777"/>
          </a:xfrm>
          <a:prstGeom prst="rect">
            <a:avLst/>
          </a:prstGeom>
          <a:noFill/>
          <a:ln w="9525">
            <a:noFill/>
          </a:ln>
        </p:spPr>
        <p:txBody>
          <a:bodyPr wrap="none" rtlCol="0">
            <a:spAutoFit/>
          </a:bodyPr>
          <a:lstStyle/>
          <a:p>
            <a:r>
              <a:rPr kumimoji="1" lang="en-US" altLang="ja-JP" sz="1400" b="1" dirty="0"/>
              <a:t>※</a:t>
            </a:r>
            <a:endParaRPr kumimoji="1" lang="ja-JP" altLang="en-US" sz="1400" b="1" dirty="0"/>
          </a:p>
        </p:txBody>
      </p:sp>
      <p:sp>
        <p:nvSpPr>
          <p:cNvPr id="107" name="テキスト ボックス 106">
            <a:extLst>
              <a:ext uri="{FF2B5EF4-FFF2-40B4-BE49-F238E27FC236}">
                <a16:creationId xmlns:a16="http://schemas.microsoft.com/office/drawing/2014/main" id="{9E44887C-39E9-463E-89A2-862243A229D6}"/>
              </a:ext>
            </a:extLst>
          </p:cNvPr>
          <p:cNvSpPr txBox="1"/>
          <p:nvPr/>
        </p:nvSpPr>
        <p:spPr>
          <a:xfrm>
            <a:off x="8206615" y="6517962"/>
            <a:ext cx="3985385" cy="307777"/>
          </a:xfrm>
          <a:prstGeom prst="rect">
            <a:avLst/>
          </a:prstGeom>
          <a:noFill/>
          <a:ln w="9525">
            <a:noFill/>
          </a:ln>
        </p:spPr>
        <p:txBody>
          <a:bodyPr wrap="none" rtlCol="0">
            <a:spAutoFit/>
          </a:bodyPr>
          <a:lstStyle/>
          <a:p>
            <a:pPr algn="r"/>
            <a:r>
              <a:rPr kumimoji="1" lang="en-US" altLang="ja-JP" sz="1400" dirty="0"/>
              <a:t>※</a:t>
            </a:r>
            <a:r>
              <a:rPr kumimoji="1" lang="ja-JP" altLang="en-US" sz="1400" dirty="0"/>
              <a:t>未着手、対象②④の状況によって開始時期を決定</a:t>
            </a:r>
          </a:p>
        </p:txBody>
      </p:sp>
      <p:sp>
        <p:nvSpPr>
          <p:cNvPr id="16" name="正方形/長方形 15">
            <a:extLst>
              <a:ext uri="{FF2B5EF4-FFF2-40B4-BE49-F238E27FC236}">
                <a16:creationId xmlns:a16="http://schemas.microsoft.com/office/drawing/2014/main" id="{63F96705-1070-4F7B-96D1-A770D81762FC}"/>
              </a:ext>
            </a:extLst>
          </p:cNvPr>
          <p:cNvSpPr/>
          <p:nvPr/>
        </p:nvSpPr>
        <p:spPr>
          <a:xfrm>
            <a:off x="10923786" y="845446"/>
            <a:ext cx="176339" cy="2610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AFE99AB8-9539-4391-9689-CB880E368423}"/>
              </a:ext>
            </a:extLst>
          </p:cNvPr>
          <p:cNvSpPr txBox="1"/>
          <p:nvPr/>
        </p:nvSpPr>
        <p:spPr>
          <a:xfrm>
            <a:off x="11033551" y="830315"/>
            <a:ext cx="1048685" cy="307777"/>
          </a:xfrm>
          <a:prstGeom prst="rect">
            <a:avLst/>
          </a:prstGeom>
          <a:noFill/>
        </p:spPr>
        <p:txBody>
          <a:bodyPr wrap="none" rtlCol="0">
            <a:spAutoFit/>
          </a:bodyPr>
          <a:lstStyle/>
          <a:p>
            <a:r>
              <a:rPr kumimoji="1" lang="ja-JP" altLang="en-US" sz="1400" dirty="0"/>
              <a:t>今月の進捗</a:t>
            </a:r>
          </a:p>
        </p:txBody>
      </p:sp>
    </p:spTree>
    <p:extLst>
      <p:ext uri="{BB962C8B-B14F-4D97-AF65-F5344CB8AC3E}">
        <p14:creationId xmlns:p14="http://schemas.microsoft.com/office/powerpoint/2010/main" val="259602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0E4A7874-610A-40B8-B656-135666538FD9}"/>
              </a:ext>
            </a:extLst>
          </p:cNvPr>
          <p:cNvSpPr txBox="1"/>
          <p:nvPr/>
        </p:nvSpPr>
        <p:spPr>
          <a:xfrm>
            <a:off x="8034410" y="6335846"/>
            <a:ext cx="4160939"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lstStyle/>
          <a:p>
            <a:r>
              <a:rPr kumimoji="1" lang="ja-JP" altLang="en-US" dirty="0"/>
              <a:t>対象②　設計</a:t>
            </a:r>
            <a:r>
              <a:rPr kumimoji="1" lang="en-US" altLang="ja-JP" dirty="0"/>
              <a:t>CBD</a:t>
            </a:r>
            <a:r>
              <a:rPr kumimoji="1" lang="ja-JP" altLang="en-US" dirty="0"/>
              <a:t>を含むセルロース分解酵素の合成・評価</a:t>
            </a:r>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5" name="テキスト ボックス 4">
            <a:extLst>
              <a:ext uri="{FF2B5EF4-FFF2-40B4-BE49-F238E27FC236}">
                <a16:creationId xmlns:a16="http://schemas.microsoft.com/office/drawing/2014/main" id="{45B0294A-926A-4AB0-836D-C8F71AAB3E75}"/>
              </a:ext>
            </a:extLst>
          </p:cNvPr>
          <p:cNvSpPr txBox="1"/>
          <p:nvPr/>
        </p:nvSpPr>
        <p:spPr>
          <a:xfrm>
            <a:off x="501702" y="1354673"/>
            <a:ext cx="820506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対象②</a:t>
            </a:r>
            <a:r>
              <a:rPr kumimoji="1" lang="ja-JP" altLang="en-US" b="1" dirty="0"/>
              <a:t> </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r>
              <a:rPr kumimoji="1" lang="ja-JP" altLang="en-US" dirty="0"/>
              <a:t>（</a:t>
            </a:r>
            <a:r>
              <a:rPr kumimoji="1" lang="en-US" altLang="ja-JP" dirty="0"/>
              <a:t>2Q</a:t>
            </a:r>
            <a:r>
              <a:rPr kumimoji="1" lang="ja-JP" altLang="en-US" dirty="0"/>
              <a:t>の実験で活性を確認したセルロース分解酵素）</a:t>
            </a:r>
          </a:p>
        </p:txBody>
      </p:sp>
      <p:sp>
        <p:nvSpPr>
          <p:cNvPr id="6" name="テキスト ボックス 5">
            <a:extLst>
              <a:ext uri="{FF2B5EF4-FFF2-40B4-BE49-F238E27FC236}">
                <a16:creationId xmlns:a16="http://schemas.microsoft.com/office/drawing/2014/main" id="{8C5CAF14-9B5F-40B7-B4C2-2EBDAC237091}"/>
              </a:ext>
            </a:extLst>
          </p:cNvPr>
          <p:cNvSpPr txBox="1"/>
          <p:nvPr/>
        </p:nvSpPr>
        <p:spPr>
          <a:xfrm>
            <a:off x="501702" y="904553"/>
            <a:ext cx="931857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設計</a:t>
            </a:r>
            <a:r>
              <a:rPr kumimoji="1" lang="en-US" altLang="ja-JP" dirty="0"/>
              <a:t>CBD</a:t>
            </a:r>
            <a:r>
              <a:rPr kumimoji="1" lang="ja-JP" altLang="en-US" dirty="0"/>
              <a:t>をサブモジュールとして持つセルロース分解酵素を合成・評価できるかを確認する。</a:t>
            </a:r>
            <a:endParaRPr kumimoji="1" lang="en-US" altLang="ja-JP" dirty="0"/>
          </a:p>
        </p:txBody>
      </p:sp>
      <p:grpSp>
        <p:nvGrpSpPr>
          <p:cNvPr id="11" name="グループ化 10">
            <a:extLst>
              <a:ext uri="{FF2B5EF4-FFF2-40B4-BE49-F238E27FC236}">
                <a16:creationId xmlns:a16="http://schemas.microsoft.com/office/drawing/2014/main" id="{D48C1BEB-5F57-42C1-A68A-107FFE10D9E5}"/>
              </a:ext>
            </a:extLst>
          </p:cNvPr>
          <p:cNvGrpSpPr/>
          <p:nvPr/>
        </p:nvGrpSpPr>
        <p:grpSpPr>
          <a:xfrm>
            <a:off x="1552520" y="2610430"/>
            <a:ext cx="2076455" cy="484033"/>
            <a:chOff x="6595770" y="1162574"/>
            <a:chExt cx="2076455" cy="484033"/>
          </a:xfrm>
        </p:grpSpPr>
        <p:sp>
          <p:nvSpPr>
            <p:cNvPr id="12" name="フローチャート: 端子 11">
              <a:extLst>
                <a:ext uri="{FF2B5EF4-FFF2-40B4-BE49-F238E27FC236}">
                  <a16:creationId xmlns:a16="http://schemas.microsoft.com/office/drawing/2014/main" id="{5988BAB7-6A62-4914-B99E-2BAD4F6B2C0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13" name="正方形/長方形 12">
              <a:extLst>
                <a:ext uri="{FF2B5EF4-FFF2-40B4-BE49-F238E27FC236}">
                  <a16:creationId xmlns:a16="http://schemas.microsoft.com/office/drawing/2014/main" id="{4F551A06-E970-40E4-B4AD-34981030A4B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 name="直線コネクタ 13">
              <a:extLst>
                <a:ext uri="{FF2B5EF4-FFF2-40B4-BE49-F238E27FC236}">
                  <a16:creationId xmlns:a16="http://schemas.microsoft.com/office/drawing/2014/main" id="{241F7635-5FCB-4BCA-9559-123E20998AF5}"/>
                </a:ext>
              </a:extLst>
            </p:cNvPr>
            <p:cNvCxnSpPr>
              <a:cxnSpLocks/>
              <a:endCxn id="13"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テキスト ボックス 14">
            <a:extLst>
              <a:ext uri="{FF2B5EF4-FFF2-40B4-BE49-F238E27FC236}">
                <a16:creationId xmlns:a16="http://schemas.microsoft.com/office/drawing/2014/main" id="{3317EA0B-0965-485A-98DD-FA6A3F2D3A69}"/>
              </a:ext>
            </a:extLst>
          </p:cNvPr>
          <p:cNvSpPr txBox="1"/>
          <p:nvPr/>
        </p:nvSpPr>
        <p:spPr>
          <a:xfrm>
            <a:off x="2604645" y="3065937"/>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16" name="テキスト ボックス 15">
            <a:extLst>
              <a:ext uri="{FF2B5EF4-FFF2-40B4-BE49-F238E27FC236}">
                <a16:creationId xmlns:a16="http://schemas.microsoft.com/office/drawing/2014/main" id="{33F92CA7-7090-466D-B6A4-5C4D25121D0E}"/>
              </a:ext>
            </a:extLst>
          </p:cNvPr>
          <p:cNvSpPr txBox="1"/>
          <p:nvPr/>
        </p:nvSpPr>
        <p:spPr>
          <a:xfrm>
            <a:off x="1552520" y="3068608"/>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19" name="フローチャート: 他ページ結合子 18">
            <a:extLst>
              <a:ext uri="{FF2B5EF4-FFF2-40B4-BE49-F238E27FC236}">
                <a16:creationId xmlns:a16="http://schemas.microsoft.com/office/drawing/2014/main" id="{9E055A2D-2DDA-4D8E-BC60-DB2A722E822C}"/>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12FB5731-1F7A-4A32-A7FF-B7A793C4A30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D0EA029B-7F1B-428D-BE71-87F73343635A}"/>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23" name="直線コネクタ 22">
            <a:extLst>
              <a:ext uri="{FF2B5EF4-FFF2-40B4-BE49-F238E27FC236}">
                <a16:creationId xmlns:a16="http://schemas.microsoft.com/office/drawing/2014/main" id="{C2E4E698-28E4-4E79-BD70-07C741E5CF2F}"/>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3CAE62C-5F4E-480B-853B-E9974CA3B141}"/>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平行四辺形 6">
            <a:extLst>
              <a:ext uri="{FF2B5EF4-FFF2-40B4-BE49-F238E27FC236}">
                <a16:creationId xmlns:a16="http://schemas.microsoft.com/office/drawing/2014/main" id="{08D2044D-80EC-473C-9B97-5A0277D3257A}"/>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5" name="グループ化 24">
            <a:extLst>
              <a:ext uri="{FF2B5EF4-FFF2-40B4-BE49-F238E27FC236}">
                <a16:creationId xmlns:a16="http://schemas.microsoft.com/office/drawing/2014/main" id="{D290F675-5662-487F-9308-F66F4B3EA034}"/>
              </a:ext>
            </a:extLst>
          </p:cNvPr>
          <p:cNvGrpSpPr/>
          <p:nvPr/>
        </p:nvGrpSpPr>
        <p:grpSpPr>
          <a:xfrm>
            <a:off x="6323087" y="4189943"/>
            <a:ext cx="2136166" cy="1053151"/>
            <a:chOff x="2252875" y="3814653"/>
            <a:chExt cx="2136166" cy="1053151"/>
          </a:xfrm>
          <a:solidFill>
            <a:schemeClr val="accent2"/>
          </a:solidFill>
        </p:grpSpPr>
        <p:sp>
          <p:nvSpPr>
            <p:cNvPr id="26" name="フローチャート: 他ページ結合子 25">
              <a:extLst>
                <a:ext uri="{FF2B5EF4-FFF2-40B4-BE49-F238E27FC236}">
                  <a16:creationId xmlns:a16="http://schemas.microsoft.com/office/drawing/2014/main" id="{0FEB73F8-72F0-40EA-955B-5113C8D879DF}"/>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a:extLst>
                <a:ext uri="{FF2B5EF4-FFF2-40B4-BE49-F238E27FC236}">
                  <a16:creationId xmlns:a16="http://schemas.microsoft.com/office/drawing/2014/main" id="{9A590A83-2EB4-4816-89DF-52483E76B126}"/>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28" name="グループ化 27">
            <a:extLst>
              <a:ext uri="{FF2B5EF4-FFF2-40B4-BE49-F238E27FC236}">
                <a16:creationId xmlns:a16="http://schemas.microsoft.com/office/drawing/2014/main" id="{4D49B787-7D7B-40C7-B965-9F3F1C2249A2}"/>
              </a:ext>
            </a:extLst>
          </p:cNvPr>
          <p:cNvGrpSpPr/>
          <p:nvPr/>
        </p:nvGrpSpPr>
        <p:grpSpPr>
          <a:xfrm>
            <a:off x="4807044" y="4192729"/>
            <a:ext cx="1895461" cy="1053151"/>
            <a:chOff x="2252875" y="3814654"/>
            <a:chExt cx="1895461" cy="1053151"/>
          </a:xfrm>
          <a:solidFill>
            <a:schemeClr val="accent2"/>
          </a:solidFill>
        </p:grpSpPr>
        <p:sp>
          <p:nvSpPr>
            <p:cNvPr id="29" name="フローチャート: 他ページ結合子 28">
              <a:extLst>
                <a:ext uri="{FF2B5EF4-FFF2-40B4-BE49-F238E27FC236}">
                  <a16:creationId xmlns:a16="http://schemas.microsoft.com/office/drawing/2014/main" id="{FFC4D426-FAEC-4180-BF78-2FBC7D0E10ED}"/>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22A3AEC6-E925-414F-AA67-13C7270C1953}"/>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31" name="グループ化 30">
            <a:extLst>
              <a:ext uri="{FF2B5EF4-FFF2-40B4-BE49-F238E27FC236}">
                <a16:creationId xmlns:a16="http://schemas.microsoft.com/office/drawing/2014/main" id="{849BB06B-EE94-4D73-99E8-8FA744F2A042}"/>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32" name="フローチャート: 他ページ結合子 31">
              <a:extLst>
                <a:ext uri="{FF2B5EF4-FFF2-40B4-BE49-F238E27FC236}">
                  <a16:creationId xmlns:a16="http://schemas.microsoft.com/office/drawing/2014/main" id="{0B7EE3B8-1769-4422-AA5D-E6AC513291BA}"/>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2747A904-F620-41FE-9BD1-762D0DFAF42F}"/>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sp>
        <p:nvSpPr>
          <p:cNvPr id="34" name="テキスト ボックス 33">
            <a:extLst>
              <a:ext uri="{FF2B5EF4-FFF2-40B4-BE49-F238E27FC236}">
                <a16:creationId xmlns:a16="http://schemas.microsoft.com/office/drawing/2014/main" id="{C5CAA1F6-D892-47A0-83E2-53F0B0260723}"/>
              </a:ext>
            </a:extLst>
          </p:cNvPr>
          <p:cNvSpPr txBox="1"/>
          <p:nvPr/>
        </p:nvSpPr>
        <p:spPr>
          <a:xfrm>
            <a:off x="501702" y="3473317"/>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cxnSp>
        <p:nvCxnSpPr>
          <p:cNvPr id="35" name="直線コネクタ 34">
            <a:extLst>
              <a:ext uri="{FF2B5EF4-FFF2-40B4-BE49-F238E27FC236}">
                <a16:creationId xmlns:a16="http://schemas.microsoft.com/office/drawing/2014/main" id="{6F9BF745-9DF5-43B4-9194-50085E8FE37C}"/>
              </a:ext>
            </a:extLst>
          </p:cNvPr>
          <p:cNvCxnSpPr>
            <a:cxnSpLocks/>
            <a:stCxn id="26" idx="2"/>
            <a:endCxn id="19"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BB34E2-D489-49B5-9732-42F5FD7553B8}"/>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37" name="テキスト ボックス 36">
            <a:extLst>
              <a:ext uri="{FF2B5EF4-FFF2-40B4-BE49-F238E27FC236}">
                <a16:creationId xmlns:a16="http://schemas.microsoft.com/office/drawing/2014/main" id="{37537FAB-AD4D-4A66-97EA-88F213B540A8}"/>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38" name="テキスト ボックス 37">
            <a:extLst>
              <a:ext uri="{FF2B5EF4-FFF2-40B4-BE49-F238E27FC236}">
                <a16:creationId xmlns:a16="http://schemas.microsoft.com/office/drawing/2014/main" id="{9F4786D5-CCB4-4FAA-B1F7-7340524337F6}"/>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39" name="テキスト ボックス 38">
            <a:extLst>
              <a:ext uri="{FF2B5EF4-FFF2-40B4-BE49-F238E27FC236}">
                <a16:creationId xmlns:a16="http://schemas.microsoft.com/office/drawing/2014/main" id="{E52270F5-56EB-43C9-A10E-64B1343102D8}"/>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43" name="グループ化 42">
            <a:extLst>
              <a:ext uri="{FF2B5EF4-FFF2-40B4-BE49-F238E27FC236}">
                <a16:creationId xmlns:a16="http://schemas.microsoft.com/office/drawing/2014/main" id="{ADDC441E-5A39-4FC5-A531-0CE6EAAC503A}"/>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44" name="フローチャート: 他ページ結合子 43">
              <a:extLst>
                <a:ext uri="{FF2B5EF4-FFF2-40B4-BE49-F238E27FC236}">
                  <a16:creationId xmlns:a16="http://schemas.microsoft.com/office/drawing/2014/main" id="{94A0D61E-0F89-401B-933B-346F77E477F3}"/>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8565817D-3B45-4B36-8FEA-A69E67B90070}"/>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46" name="テキスト ボックス 45">
            <a:extLst>
              <a:ext uri="{FF2B5EF4-FFF2-40B4-BE49-F238E27FC236}">
                <a16:creationId xmlns:a16="http://schemas.microsoft.com/office/drawing/2014/main" id="{CE83C464-D590-4B45-99BD-448621C4A169}"/>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grpSp>
        <p:nvGrpSpPr>
          <p:cNvPr id="59" name="グループ化 58">
            <a:extLst>
              <a:ext uri="{FF2B5EF4-FFF2-40B4-BE49-F238E27FC236}">
                <a16:creationId xmlns:a16="http://schemas.microsoft.com/office/drawing/2014/main" id="{16165FB3-66F1-49A9-B1B4-D9C48CBFC9FA}"/>
              </a:ext>
            </a:extLst>
          </p:cNvPr>
          <p:cNvGrpSpPr/>
          <p:nvPr/>
        </p:nvGrpSpPr>
        <p:grpSpPr>
          <a:xfrm>
            <a:off x="5869358" y="2349736"/>
            <a:ext cx="2914192" cy="1072875"/>
            <a:chOff x="120172" y="1944857"/>
            <a:chExt cx="2914192" cy="1072875"/>
          </a:xfrm>
        </p:grpSpPr>
        <p:sp>
          <p:nvSpPr>
            <p:cNvPr id="60" name="矢印: 五方向 59">
              <a:extLst>
                <a:ext uri="{FF2B5EF4-FFF2-40B4-BE49-F238E27FC236}">
                  <a16:creationId xmlns:a16="http://schemas.microsoft.com/office/drawing/2014/main" id="{C9ECE12F-567B-403B-A980-5FB56E71102B}"/>
                </a:ext>
              </a:extLst>
            </p:cNvPr>
            <p:cNvSpPr/>
            <p:nvPr/>
          </p:nvSpPr>
          <p:spPr>
            <a:xfrm>
              <a:off x="166492" y="1944857"/>
              <a:ext cx="2713795" cy="1072875"/>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1" name="テキスト ボックス 60">
              <a:extLst>
                <a:ext uri="{FF2B5EF4-FFF2-40B4-BE49-F238E27FC236}">
                  <a16:creationId xmlns:a16="http://schemas.microsoft.com/office/drawing/2014/main" id="{7532BF2B-D76D-4810-9C11-1D546BCB4CF0}"/>
                </a:ext>
              </a:extLst>
            </p:cNvPr>
            <p:cNvSpPr txBox="1"/>
            <p:nvPr/>
          </p:nvSpPr>
          <p:spPr>
            <a:xfrm>
              <a:off x="120172" y="2740457"/>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酵母（発現宿主</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62" name="グループ化 61">
            <a:extLst>
              <a:ext uri="{FF2B5EF4-FFF2-40B4-BE49-F238E27FC236}">
                <a16:creationId xmlns:a16="http://schemas.microsoft.com/office/drawing/2014/main" id="{49475D5A-5400-4402-AE6B-A3D71026CD66}"/>
              </a:ext>
            </a:extLst>
          </p:cNvPr>
          <p:cNvGrpSpPr/>
          <p:nvPr/>
        </p:nvGrpSpPr>
        <p:grpSpPr>
          <a:xfrm>
            <a:off x="6238387" y="2441517"/>
            <a:ext cx="2076455" cy="484033"/>
            <a:chOff x="6595770" y="1162574"/>
            <a:chExt cx="2076455" cy="484033"/>
          </a:xfrm>
        </p:grpSpPr>
        <p:sp>
          <p:nvSpPr>
            <p:cNvPr id="63" name="フローチャート: 端子 62">
              <a:extLst>
                <a:ext uri="{FF2B5EF4-FFF2-40B4-BE49-F238E27FC236}">
                  <a16:creationId xmlns:a16="http://schemas.microsoft.com/office/drawing/2014/main" id="{3D0102E9-B2F3-4FAF-93D4-0D02CF14589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TeCel7A</a:t>
              </a:r>
              <a:endParaRPr kumimoji="1" lang="ja-JP" altLang="en-US" sz="1600" b="1" dirty="0">
                <a:solidFill>
                  <a:schemeClr val="bg1"/>
                </a:solidFill>
              </a:endParaRPr>
            </a:p>
          </p:txBody>
        </p:sp>
        <p:sp>
          <p:nvSpPr>
            <p:cNvPr id="64" name="正方形/長方形 63">
              <a:extLst>
                <a:ext uri="{FF2B5EF4-FFF2-40B4-BE49-F238E27FC236}">
                  <a16:creationId xmlns:a16="http://schemas.microsoft.com/office/drawing/2014/main" id="{B6E0904D-8B19-4A1C-9EF4-3369D306B8A1}"/>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a:solidFill>
                    <a:schemeClr val="bg1"/>
                  </a:solidFill>
                </a:rPr>
                <a:t>設計</a:t>
              </a:r>
              <a:r>
                <a:rPr kumimoji="1" lang="en-US" altLang="ja-JP" sz="1600" b="1" dirty="0">
                  <a:solidFill>
                    <a:schemeClr val="bg1"/>
                  </a:solidFill>
                </a:rPr>
                <a:t>CBD</a:t>
              </a:r>
              <a:endParaRPr kumimoji="1" lang="ja-JP" altLang="en-US" sz="1600" b="1" dirty="0">
                <a:solidFill>
                  <a:schemeClr val="bg1"/>
                </a:solidFill>
              </a:endParaRPr>
            </a:p>
          </p:txBody>
        </p:sp>
        <p:cxnSp>
          <p:nvCxnSpPr>
            <p:cNvPr id="65" name="直線コネクタ 64">
              <a:extLst>
                <a:ext uri="{FF2B5EF4-FFF2-40B4-BE49-F238E27FC236}">
                  <a16:creationId xmlns:a16="http://schemas.microsoft.com/office/drawing/2014/main" id="{E0094156-867A-418C-9B94-5E4D050290A8}"/>
                </a:ext>
              </a:extLst>
            </p:cNvPr>
            <p:cNvCxnSpPr>
              <a:cxnSpLocks/>
              <a:endCxn id="64"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6" name="テキスト ボックス 65">
            <a:extLst>
              <a:ext uri="{FF2B5EF4-FFF2-40B4-BE49-F238E27FC236}">
                <a16:creationId xmlns:a16="http://schemas.microsoft.com/office/drawing/2014/main" id="{E41DFD38-4D4F-43FD-B19A-A11987BA2469}"/>
              </a:ext>
            </a:extLst>
          </p:cNvPr>
          <p:cNvSpPr txBox="1"/>
          <p:nvPr/>
        </p:nvSpPr>
        <p:spPr>
          <a:xfrm>
            <a:off x="7290512" y="2897024"/>
            <a:ext cx="1107996" cy="307777"/>
          </a:xfrm>
          <a:prstGeom prst="rect">
            <a:avLst/>
          </a:prstGeom>
          <a:noFill/>
        </p:spPr>
        <p:txBody>
          <a:bodyPr wrap="none" rtlCol="0">
            <a:spAutoFit/>
          </a:bodyPr>
          <a:lstStyle/>
          <a:p>
            <a:r>
              <a:rPr kumimoji="1" lang="ja-JP" altLang="en-US" sz="1400" b="1" dirty="0">
                <a:solidFill>
                  <a:schemeClr val="accent1"/>
                </a:solidFill>
              </a:rPr>
              <a:t>結合ドメイン</a:t>
            </a:r>
          </a:p>
        </p:txBody>
      </p:sp>
      <p:sp>
        <p:nvSpPr>
          <p:cNvPr id="67" name="テキスト ボックス 66">
            <a:extLst>
              <a:ext uri="{FF2B5EF4-FFF2-40B4-BE49-F238E27FC236}">
                <a16:creationId xmlns:a16="http://schemas.microsoft.com/office/drawing/2014/main" id="{406249A1-3FF3-4E1E-8FDD-37BB11D018D8}"/>
              </a:ext>
            </a:extLst>
          </p:cNvPr>
          <p:cNvSpPr txBox="1"/>
          <p:nvPr/>
        </p:nvSpPr>
        <p:spPr>
          <a:xfrm>
            <a:off x="6238387" y="2899695"/>
            <a:ext cx="1107996" cy="307777"/>
          </a:xfrm>
          <a:prstGeom prst="rect">
            <a:avLst/>
          </a:prstGeom>
          <a:noFill/>
        </p:spPr>
        <p:txBody>
          <a:bodyPr wrap="none" rtlCol="0">
            <a:spAutoFit/>
          </a:bodyPr>
          <a:lstStyle/>
          <a:p>
            <a:r>
              <a:rPr kumimoji="1" lang="ja-JP" altLang="en-US" sz="1400" b="1" dirty="0">
                <a:solidFill>
                  <a:srgbClr val="FF0000"/>
                </a:solidFill>
              </a:rPr>
              <a:t>触媒ドメイン</a:t>
            </a:r>
          </a:p>
        </p:txBody>
      </p:sp>
      <p:sp>
        <p:nvSpPr>
          <p:cNvPr id="68" name="テキスト ボックス 67">
            <a:extLst>
              <a:ext uri="{FF2B5EF4-FFF2-40B4-BE49-F238E27FC236}">
                <a16:creationId xmlns:a16="http://schemas.microsoft.com/office/drawing/2014/main" id="{7D366EF3-D4DF-4C9A-80B9-E24A63965AA6}"/>
              </a:ext>
            </a:extLst>
          </p:cNvPr>
          <p:cNvSpPr txBox="1"/>
          <p:nvPr/>
        </p:nvSpPr>
        <p:spPr>
          <a:xfrm>
            <a:off x="3992987" y="2392144"/>
            <a:ext cx="1723549" cy="523220"/>
          </a:xfrm>
          <a:prstGeom prst="rect">
            <a:avLst/>
          </a:prstGeom>
          <a:noFill/>
        </p:spPr>
        <p:txBody>
          <a:bodyPr wrap="none" rtlCol="0">
            <a:spAutoFit/>
          </a:bodyPr>
          <a:lstStyle/>
          <a:p>
            <a:r>
              <a:rPr kumimoji="1" lang="ja-JP" altLang="en-US" sz="1400" b="1" dirty="0">
                <a:solidFill>
                  <a:srgbClr val="00CCFF"/>
                </a:solidFill>
              </a:rPr>
              <a:t>結合ドメイン</a:t>
            </a:r>
            <a:r>
              <a:rPr kumimoji="1" lang="ja-JP" altLang="en-US" sz="1400" dirty="0"/>
              <a:t>を</a:t>
            </a:r>
            <a:endParaRPr kumimoji="1" lang="en-US" altLang="ja-JP" sz="1400" dirty="0"/>
          </a:p>
          <a:p>
            <a:r>
              <a:rPr kumimoji="1" lang="ja-JP" altLang="en-US" sz="1400" b="1" dirty="0">
                <a:solidFill>
                  <a:schemeClr val="accent1"/>
                </a:solidFill>
              </a:rPr>
              <a:t>設計</a:t>
            </a:r>
            <a:r>
              <a:rPr kumimoji="1" lang="en-US" altLang="ja-JP" sz="1400" b="1" dirty="0">
                <a:solidFill>
                  <a:schemeClr val="accent1"/>
                </a:solidFill>
              </a:rPr>
              <a:t>CBD</a:t>
            </a:r>
            <a:r>
              <a:rPr kumimoji="1" lang="ja-JP" altLang="en-US" sz="1400" dirty="0"/>
              <a:t>に入れ替え</a:t>
            </a:r>
          </a:p>
        </p:txBody>
      </p:sp>
      <p:sp>
        <p:nvSpPr>
          <p:cNvPr id="71" name="テキスト ボックス 70">
            <a:extLst>
              <a:ext uri="{FF2B5EF4-FFF2-40B4-BE49-F238E27FC236}">
                <a16:creationId xmlns:a16="http://schemas.microsoft.com/office/drawing/2014/main" id="{3871F94E-8AE3-4E7F-8FF3-D45E55077CBA}"/>
              </a:ext>
            </a:extLst>
          </p:cNvPr>
          <p:cNvSpPr txBox="1"/>
          <p:nvPr/>
        </p:nvSpPr>
        <p:spPr>
          <a:xfrm>
            <a:off x="8716485" y="2672411"/>
            <a:ext cx="2460930" cy="523220"/>
          </a:xfrm>
          <a:prstGeom prst="rect">
            <a:avLst/>
          </a:prstGeom>
          <a:noFill/>
        </p:spPr>
        <p:txBody>
          <a:bodyPr wrap="none" rtlCol="0">
            <a:spAutoFit/>
          </a:bodyPr>
          <a:lstStyle/>
          <a:p>
            <a:r>
              <a:rPr kumimoji="1" lang="en-US" altLang="ja-JP" sz="1400" dirty="0"/>
              <a:t>24</a:t>
            </a:r>
            <a:r>
              <a:rPr kumimoji="1" lang="ja-JP" altLang="en-US" sz="1400" dirty="0"/>
              <a:t>種類の設計</a:t>
            </a:r>
            <a:r>
              <a:rPr kumimoji="1" lang="en-US" altLang="ja-JP" sz="1400" dirty="0"/>
              <a:t>CBD</a:t>
            </a:r>
            <a:r>
              <a:rPr kumimoji="1" lang="ja-JP" altLang="en-US" sz="1400" dirty="0"/>
              <a:t>を含む</a:t>
            </a:r>
            <a:endParaRPr kumimoji="1" lang="en-US" altLang="ja-JP" sz="1400" dirty="0"/>
          </a:p>
          <a:p>
            <a:r>
              <a:rPr kumimoji="1" lang="ja-JP" altLang="en-US" sz="1400" dirty="0"/>
              <a:t>セルロース分解酵素を合成評価</a:t>
            </a:r>
            <a:endParaRPr kumimoji="1" lang="en-US" altLang="ja-JP" sz="1400" dirty="0"/>
          </a:p>
        </p:txBody>
      </p:sp>
      <p:sp>
        <p:nvSpPr>
          <p:cNvPr id="73" name="矢印: 右 72">
            <a:extLst>
              <a:ext uri="{FF2B5EF4-FFF2-40B4-BE49-F238E27FC236}">
                <a16:creationId xmlns:a16="http://schemas.microsoft.com/office/drawing/2014/main" id="{1FB4EDBD-762F-4416-B741-3B081027806E}"/>
              </a:ext>
            </a:extLst>
          </p:cNvPr>
          <p:cNvSpPr/>
          <p:nvPr/>
        </p:nvSpPr>
        <p:spPr>
          <a:xfrm>
            <a:off x="3911783" y="2950445"/>
            <a:ext cx="1923389" cy="27699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71C2749-7CED-4443-A52B-B5958D1B01C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69" name="テキスト ボックス 68">
            <a:extLst>
              <a:ext uri="{FF2B5EF4-FFF2-40B4-BE49-F238E27FC236}">
                <a16:creationId xmlns:a16="http://schemas.microsoft.com/office/drawing/2014/main" id="{BE9DC6A9-8DA1-4301-8645-22684B37E57F}"/>
              </a:ext>
            </a:extLst>
          </p:cNvPr>
          <p:cNvSpPr txBox="1"/>
          <p:nvPr/>
        </p:nvSpPr>
        <p:spPr>
          <a:xfrm>
            <a:off x="485619" y="1860155"/>
            <a:ext cx="10854253"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設計</a:t>
            </a:r>
            <a:r>
              <a:rPr kumimoji="1" lang="en-US" altLang="ja-JP" dirty="0"/>
              <a:t>CBD</a:t>
            </a:r>
            <a:r>
              <a:rPr kumimoji="1" lang="ja-JP" altLang="en-US" dirty="0"/>
              <a:t>を含むセルロース分解酵素を酵母（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0" name="テキスト ボックス 69">
            <a:extLst>
              <a:ext uri="{FF2B5EF4-FFF2-40B4-BE49-F238E27FC236}">
                <a16:creationId xmlns:a16="http://schemas.microsoft.com/office/drawing/2014/main" id="{1528EAEB-7328-413E-9DA1-C5AF06547D95}"/>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 name="矢印: 山形 3">
            <a:extLst>
              <a:ext uri="{FF2B5EF4-FFF2-40B4-BE49-F238E27FC236}">
                <a16:creationId xmlns:a16="http://schemas.microsoft.com/office/drawing/2014/main" id="{63EE3B97-FB66-4DCF-8336-79B6232D2C1C}"/>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6850B8A5-A2F3-49A6-B15F-CD2A095242A8}"/>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21" name="テキスト ボックス 20">
            <a:extLst>
              <a:ext uri="{FF2B5EF4-FFF2-40B4-BE49-F238E27FC236}">
                <a16:creationId xmlns:a16="http://schemas.microsoft.com/office/drawing/2014/main" id="{BA17EFC9-6149-4951-9808-92B174F7977B}"/>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 name="テキスト ボックス 7">
            <a:extLst>
              <a:ext uri="{FF2B5EF4-FFF2-40B4-BE49-F238E27FC236}">
                <a16:creationId xmlns:a16="http://schemas.microsoft.com/office/drawing/2014/main" id="{3B342A9F-026D-4E62-A38F-52D2CD78F125}"/>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Tree>
    <p:extLst>
      <p:ext uri="{BB962C8B-B14F-4D97-AF65-F5344CB8AC3E}">
        <p14:creationId xmlns:p14="http://schemas.microsoft.com/office/powerpoint/2010/main" val="3309587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lstStyle/>
          <a:p>
            <a:r>
              <a:rPr kumimoji="1" lang="ja-JP" altLang="en-US" dirty="0"/>
              <a:t>対象④　発現・活性の確認</a:t>
            </a:r>
          </a:p>
        </p:txBody>
      </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2027123" y="1842201"/>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TrCel7A</a:t>
              </a:r>
              <a:endParaRPr kumimoji="1" lang="ja-JP" altLang="en-US" sz="1600" b="1"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b="1" dirty="0">
                  <a:solidFill>
                    <a:schemeClr val="bg1"/>
                  </a:solidFill>
                </a:rPr>
                <a:t>TrCBM1</a:t>
              </a:r>
              <a:endParaRPr kumimoji="1" lang="ja-JP" altLang="en-US" sz="1600" b="1"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496986" y="1395733"/>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b="1" dirty="0">
                <a:solidFill>
                  <a:srgbClr val="00CCFF"/>
                </a:solidFill>
              </a:rPr>
              <a:t>TrCel7A</a:t>
            </a:r>
            <a:endParaRPr kumimoji="1" lang="ja-JP" altLang="en-US" b="1" dirty="0">
              <a:solidFill>
                <a:srgbClr val="00CCFF"/>
              </a:solidFill>
            </a:endParaRPr>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485619" y="347906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7862313" y="1699263"/>
            <a:ext cx="184731" cy="276999"/>
          </a:xfrm>
          <a:prstGeom prst="rect">
            <a:avLst/>
          </a:prstGeom>
          <a:noFill/>
        </p:spPr>
        <p:txBody>
          <a:bodyPr wrap="none" rtlCol="0">
            <a:spAutoFit/>
          </a:bodyPr>
          <a:lstStyle/>
          <a:p>
            <a:endParaRPr kumimoji="1" lang="ja-JP" altLang="en-US" sz="1200" dirty="0"/>
          </a:p>
        </p:txBody>
      </p:sp>
      <p:sp>
        <p:nvSpPr>
          <p:cNvPr id="74" name="テキスト ボックス 73">
            <a:extLst>
              <a:ext uri="{FF2B5EF4-FFF2-40B4-BE49-F238E27FC236}">
                <a16:creationId xmlns:a16="http://schemas.microsoft.com/office/drawing/2014/main" id="{81D86CF6-0F9F-4307-8F21-91F68714E425}"/>
              </a:ext>
            </a:extLst>
          </p:cNvPr>
          <p:cNvSpPr txBox="1"/>
          <p:nvPr/>
        </p:nvSpPr>
        <p:spPr>
          <a:xfrm>
            <a:off x="485619" y="2882923"/>
            <a:ext cx="7390165"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　</a:t>
            </a:r>
            <a:r>
              <a:rPr kumimoji="1" lang="ja-JP" altLang="en-US" dirty="0"/>
              <a:t>酵母（</a:t>
            </a:r>
            <a:r>
              <a:rPr kumimoji="1" lang="en-US" altLang="ja-JP" i="1" dirty="0"/>
              <a:t>Pichia pastoris</a:t>
            </a:r>
            <a:r>
              <a:rPr kumimoji="1" lang="ja-JP" altLang="en-US" i="1" dirty="0"/>
              <a:t> </a:t>
            </a:r>
            <a:r>
              <a:rPr kumimoji="1" lang="en-US" altLang="ja-JP" dirty="0"/>
              <a:t>KM71H</a:t>
            </a:r>
            <a:r>
              <a:rPr kumimoji="1" lang="ja-JP" altLang="en-US" dirty="0"/>
              <a:t>）で合成し、活性を測定する。 </a:t>
            </a:r>
            <a:r>
              <a:rPr kumimoji="1" lang="ja-JP" altLang="en-US" b="1" dirty="0">
                <a:solidFill>
                  <a:schemeClr val="accent1"/>
                </a:solidFill>
              </a:rPr>
              <a:t>　</a:t>
            </a:r>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67" name="テキスト ボックス 66">
            <a:extLst>
              <a:ext uri="{FF2B5EF4-FFF2-40B4-BE49-F238E27FC236}">
                <a16:creationId xmlns:a16="http://schemas.microsoft.com/office/drawing/2014/main" id="{7224403C-AB4A-4F83-8078-BF9D32C07B2D}"/>
              </a:ext>
            </a:extLst>
          </p:cNvPr>
          <p:cNvSpPr txBox="1"/>
          <p:nvPr/>
        </p:nvSpPr>
        <p:spPr>
          <a:xfrm>
            <a:off x="8054185" y="6335171"/>
            <a:ext cx="3867304" cy="461665"/>
          </a:xfrm>
          <a:prstGeom prst="rect">
            <a:avLst/>
          </a:prstGeom>
          <a:solidFill>
            <a:schemeClr val="bg1"/>
          </a:solidFill>
        </p:spPr>
        <p:txBody>
          <a:bodyPr wrap="square" rtlCol="0">
            <a:spAutoFit/>
          </a:bodyPr>
          <a:lstStyle/>
          <a:p>
            <a:r>
              <a:rPr kumimoji="1" lang="ja-JP" altLang="en-US" sz="1200" dirty="0"/>
              <a:t>酵母</a:t>
            </a:r>
            <a:r>
              <a:rPr kumimoji="1" lang="ja-JP" altLang="en-US" sz="1200" i="1" dirty="0"/>
              <a:t>：</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t>（メタノール資化酵母）</a:t>
            </a:r>
            <a:endParaRPr kumimoji="1" lang="en-US" altLang="ja-JP" sz="1200" dirty="0"/>
          </a:p>
          <a:p>
            <a:r>
              <a:rPr kumimoji="1" lang="ja-JP" altLang="en-US" sz="1200" dirty="0"/>
              <a:t>発現ベクター：</a:t>
            </a:r>
            <a:r>
              <a:rPr kumimoji="1" lang="en-US" altLang="ja-JP" sz="1200" dirty="0" err="1"/>
              <a:t>pPICZ</a:t>
            </a:r>
            <a:r>
              <a:rPr kumimoji="1" lang="en-US" altLang="ja-JP" sz="1200" dirty="0"/>
              <a:t>α</a:t>
            </a:r>
            <a:endParaRPr kumimoji="1" lang="ja-JP" altLang="en-US" sz="1200"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2" name="テキスト ボックス 81">
            <a:extLst>
              <a:ext uri="{FF2B5EF4-FFF2-40B4-BE49-F238E27FC236}">
                <a16:creationId xmlns:a16="http://schemas.microsoft.com/office/drawing/2014/main" id="{72040853-3FFA-42DF-92B1-239AFE882523}"/>
              </a:ext>
            </a:extLst>
          </p:cNvPr>
          <p:cNvSpPr txBox="1"/>
          <p:nvPr/>
        </p:nvSpPr>
        <p:spPr>
          <a:xfrm>
            <a:off x="3038138" y="2334420"/>
            <a:ext cx="1107996" cy="307777"/>
          </a:xfrm>
          <a:prstGeom prst="rect">
            <a:avLst/>
          </a:prstGeom>
          <a:noFill/>
        </p:spPr>
        <p:txBody>
          <a:bodyPr wrap="none" rtlCol="0">
            <a:spAutoFit/>
          </a:bodyPr>
          <a:lstStyle/>
          <a:p>
            <a:r>
              <a:rPr kumimoji="1" lang="ja-JP" altLang="en-US" sz="1400" b="1" dirty="0">
                <a:solidFill>
                  <a:srgbClr val="00CCFF"/>
                </a:solidFill>
              </a:rPr>
              <a:t>結合ドメイン</a:t>
            </a:r>
          </a:p>
        </p:txBody>
      </p:sp>
      <p:sp>
        <p:nvSpPr>
          <p:cNvPr id="83" name="テキスト ボックス 82">
            <a:extLst>
              <a:ext uri="{FF2B5EF4-FFF2-40B4-BE49-F238E27FC236}">
                <a16:creationId xmlns:a16="http://schemas.microsoft.com/office/drawing/2014/main" id="{F1BADDC9-6339-42D6-87B0-A25DC648CA84}"/>
              </a:ext>
            </a:extLst>
          </p:cNvPr>
          <p:cNvSpPr txBox="1"/>
          <p:nvPr/>
        </p:nvSpPr>
        <p:spPr>
          <a:xfrm>
            <a:off x="1986013" y="2337091"/>
            <a:ext cx="1107996" cy="307777"/>
          </a:xfrm>
          <a:prstGeom prst="rect">
            <a:avLst/>
          </a:prstGeom>
          <a:noFill/>
        </p:spPr>
        <p:txBody>
          <a:bodyPr wrap="none" rtlCol="0">
            <a:spAutoFit/>
          </a:bodyPr>
          <a:lstStyle/>
          <a:p>
            <a:r>
              <a:rPr kumimoji="1" lang="ja-JP" altLang="en-US" sz="1400" b="1" dirty="0">
                <a:solidFill>
                  <a:srgbClr val="00CCFF"/>
                </a:solidFill>
              </a:rPr>
              <a:t>触媒ドメイン</a:t>
            </a:r>
          </a:p>
        </p:txBody>
      </p:sp>
      <p:sp>
        <p:nvSpPr>
          <p:cNvPr id="84" name="テキスト ボックス 83">
            <a:extLst>
              <a:ext uri="{FF2B5EF4-FFF2-40B4-BE49-F238E27FC236}">
                <a16:creationId xmlns:a16="http://schemas.microsoft.com/office/drawing/2014/main" id="{5E3ECAE7-1A86-40AC-B295-DAF4BFB19CC8}"/>
              </a:ext>
            </a:extLst>
          </p:cNvPr>
          <p:cNvSpPr txBox="1"/>
          <p:nvPr/>
        </p:nvSpPr>
        <p:spPr>
          <a:xfrm>
            <a:off x="5828297" y="6321625"/>
            <a:ext cx="24146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err="1">
                <a:ln>
                  <a:noFill/>
                </a:ln>
                <a:solidFill>
                  <a:srgbClr val="FF0000"/>
                </a:solidFill>
                <a:effectLst/>
                <a:uLnTx/>
                <a:uFillTx/>
                <a:latin typeface="Meiryo UI"/>
                <a:ea typeface="Meiryo UI"/>
                <a:cs typeface="+mn-cs"/>
              </a:rPr>
              <a:t>Te</a:t>
            </a:r>
            <a:r>
              <a:rPr kumimoji="1" lang="ja-JP" altLang="en-US" sz="1200" i="0" u="none" strike="noStrike" kern="1200" cap="none" spc="0" normalizeH="0" baseline="0" noProof="0" dirty="0">
                <a:ln>
                  <a:noFill/>
                </a:ln>
                <a:solidFill>
                  <a:srgbClr val="FF0000"/>
                </a:solidFill>
                <a:effectLst/>
                <a:uLnTx/>
                <a:uFillTx/>
                <a:latin typeface="Meiryo UI"/>
                <a:ea typeface="Meiryo UI"/>
                <a:cs typeface="+mn-cs"/>
              </a:rPr>
              <a:t>：</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Talaromyces</a:t>
            </a:r>
            <a:r>
              <a:rPr kumimoji="1" lang="en-US" altLang="ja-JP" sz="1200" i="1" u="none" strike="noStrike" kern="1200" cap="none" spc="0" normalizeH="0" baseline="0" noProof="0" dirty="0">
                <a:ln>
                  <a:noFill/>
                </a:ln>
                <a:solidFill>
                  <a:srgbClr val="FF0000"/>
                </a:solidFill>
                <a:effectLst/>
                <a:uLnTx/>
                <a:uFillTx/>
                <a:latin typeface="Meiryo UI"/>
                <a:ea typeface="Meiryo UI"/>
                <a:cs typeface="+mn-cs"/>
              </a:rPr>
              <a:t> </a:t>
            </a:r>
            <a:r>
              <a:rPr kumimoji="1" lang="en-US" altLang="ja-JP" sz="1200" i="1" u="none" strike="noStrike" kern="1200" cap="none" spc="0" normalizeH="0" baseline="0" noProof="0" dirty="0" err="1">
                <a:ln>
                  <a:noFill/>
                </a:ln>
                <a:solidFill>
                  <a:srgbClr val="FF0000"/>
                </a:solidFill>
                <a:effectLst/>
                <a:uLnTx/>
                <a:uFillTx/>
                <a:latin typeface="Meiryo UI"/>
                <a:ea typeface="Meiryo UI"/>
                <a:cs typeface="+mn-cs"/>
              </a:rPr>
              <a:t>emersonii</a:t>
            </a:r>
            <a:endParaRPr kumimoji="1" lang="en-US" altLang="ja-JP" sz="1200" i="1" u="none" strike="noStrike" kern="1200" cap="none" spc="0" normalizeH="0" baseline="0" noProof="0" dirty="0">
              <a:ln>
                <a:noFill/>
              </a:ln>
              <a:solidFill>
                <a:srgbClr val="FF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200"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200"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200"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200"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44" name="テキスト ボックス 43">
            <a:extLst>
              <a:ext uri="{FF2B5EF4-FFF2-40B4-BE49-F238E27FC236}">
                <a16:creationId xmlns:a16="http://schemas.microsoft.com/office/drawing/2014/main" id="{EEFA00C7-85D4-4E3D-ABBC-6C94B7E95356}"/>
              </a:ext>
            </a:extLst>
          </p:cNvPr>
          <p:cNvSpPr txBox="1"/>
          <p:nvPr/>
        </p:nvSpPr>
        <p:spPr>
          <a:xfrm>
            <a:off x="502374" y="5790749"/>
            <a:ext cx="6147837"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次月の予定　</a:t>
            </a:r>
            <a:r>
              <a:rPr kumimoji="1" lang="ja-JP" altLang="en-US" dirty="0"/>
              <a:t>粗酵素反応の結果を確認し、活性を評価する。</a:t>
            </a:r>
          </a:p>
        </p:txBody>
      </p:sp>
      <p:sp>
        <p:nvSpPr>
          <p:cNvPr id="45" name="フローチャート: 他ページ結合子 44">
            <a:extLst>
              <a:ext uri="{FF2B5EF4-FFF2-40B4-BE49-F238E27FC236}">
                <a16:creationId xmlns:a16="http://schemas.microsoft.com/office/drawing/2014/main" id="{C9CCC123-6367-4E5F-A22D-33CE09AC8816}"/>
              </a:ext>
            </a:extLst>
          </p:cNvPr>
          <p:cNvSpPr/>
          <p:nvPr/>
        </p:nvSpPr>
        <p:spPr>
          <a:xfrm rot="16200000">
            <a:off x="9440169" y="3768788"/>
            <a:ext cx="1053152" cy="1895461"/>
          </a:xfrm>
          <a:prstGeom prst="flowChartOffpage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6" name="正方形/長方形 45">
            <a:extLst>
              <a:ext uri="{FF2B5EF4-FFF2-40B4-BE49-F238E27FC236}">
                <a16:creationId xmlns:a16="http://schemas.microsoft.com/office/drawing/2014/main" id="{5C2586F5-A295-440F-B017-8120B0F65B79}"/>
              </a:ext>
            </a:extLst>
          </p:cNvPr>
          <p:cNvSpPr/>
          <p:nvPr/>
        </p:nvSpPr>
        <p:spPr>
          <a:xfrm>
            <a:off x="7638027" y="4189943"/>
            <a:ext cx="2869009" cy="10531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5458B1D9-3BD4-4EF4-9486-52FA4B87BDF6}"/>
              </a:ext>
            </a:extLst>
          </p:cNvPr>
          <p:cNvSpPr txBox="1"/>
          <p:nvPr/>
        </p:nvSpPr>
        <p:spPr>
          <a:xfrm>
            <a:off x="8253727" y="4301614"/>
            <a:ext cx="2253309" cy="338554"/>
          </a:xfrm>
          <a:prstGeom prst="rect">
            <a:avLst/>
          </a:prstGeom>
          <a:solidFill>
            <a:schemeClr val="accent2"/>
          </a:solidFill>
        </p:spPr>
        <p:txBody>
          <a:bodyPr wrap="none" rtlCol="0">
            <a:spAutoFit/>
          </a:bodyPr>
          <a:lstStyle/>
          <a:p>
            <a:pPr algn="ctr"/>
            <a:r>
              <a:rPr kumimoji="1" lang="ja-JP" altLang="en-US" sz="1600" dirty="0"/>
              <a:t>発現確認</a:t>
            </a:r>
            <a:r>
              <a:rPr kumimoji="1" lang="en-US" altLang="ja-JP" sz="1600" dirty="0"/>
              <a:t>…SDS-PAGE</a:t>
            </a:r>
          </a:p>
        </p:txBody>
      </p:sp>
      <p:cxnSp>
        <p:nvCxnSpPr>
          <p:cNvPr id="48" name="直線コネクタ 47">
            <a:extLst>
              <a:ext uri="{FF2B5EF4-FFF2-40B4-BE49-F238E27FC236}">
                <a16:creationId xmlns:a16="http://schemas.microsoft.com/office/drawing/2014/main" id="{E376AD73-BF49-4A43-B127-C2BEE4CC6172}"/>
              </a:ext>
            </a:extLst>
          </p:cNvPr>
          <p:cNvCxnSpPr>
            <a:cxnSpLocks/>
          </p:cNvCxnSpPr>
          <p:nvPr/>
        </p:nvCxnSpPr>
        <p:spPr>
          <a:xfrm>
            <a:off x="10507036" y="4196145"/>
            <a:ext cx="0" cy="1046950"/>
          </a:xfrm>
          <a:prstGeom prst="line">
            <a:avLst/>
          </a:prstGeom>
          <a:solidFill>
            <a:schemeClr val="accent2"/>
          </a:solidFill>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CDCE566-5A46-4EC2-9EF8-31D5F17E85F9}"/>
              </a:ext>
            </a:extLst>
          </p:cNvPr>
          <p:cNvCxnSpPr/>
          <p:nvPr/>
        </p:nvCxnSpPr>
        <p:spPr>
          <a:xfrm flipH="1">
            <a:off x="10317117" y="5243095"/>
            <a:ext cx="217170" cy="0"/>
          </a:xfrm>
          <a:prstGeom prst="line">
            <a:avLst/>
          </a:prstGeom>
          <a:solidFill>
            <a:schemeClr val="accent2"/>
          </a:solid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平行四辺形 49">
            <a:extLst>
              <a:ext uri="{FF2B5EF4-FFF2-40B4-BE49-F238E27FC236}">
                <a16:creationId xmlns:a16="http://schemas.microsoft.com/office/drawing/2014/main" id="{F94F03DB-533E-4606-98AC-2BEF26437854}"/>
              </a:ext>
            </a:extLst>
          </p:cNvPr>
          <p:cNvSpPr/>
          <p:nvPr/>
        </p:nvSpPr>
        <p:spPr>
          <a:xfrm>
            <a:off x="8013541" y="4723303"/>
            <a:ext cx="2900935" cy="513591"/>
          </a:xfrm>
          <a:prstGeom prst="parallelogram">
            <a:avLst>
              <a:gd name="adj" fmla="val 71199"/>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200043A2-D63E-4D74-8788-06D252FE2999}"/>
              </a:ext>
            </a:extLst>
          </p:cNvPr>
          <p:cNvGrpSpPr/>
          <p:nvPr/>
        </p:nvGrpSpPr>
        <p:grpSpPr>
          <a:xfrm>
            <a:off x="6323087" y="4189943"/>
            <a:ext cx="2136166" cy="1053151"/>
            <a:chOff x="2252875" y="3814653"/>
            <a:chExt cx="2136166" cy="1053151"/>
          </a:xfrm>
          <a:solidFill>
            <a:schemeClr val="accent2"/>
          </a:solidFill>
        </p:grpSpPr>
        <p:sp>
          <p:nvSpPr>
            <p:cNvPr id="52" name="フローチャート: 他ページ結合子 51">
              <a:extLst>
                <a:ext uri="{FF2B5EF4-FFF2-40B4-BE49-F238E27FC236}">
                  <a16:creationId xmlns:a16="http://schemas.microsoft.com/office/drawing/2014/main" id="{8E1E3316-5956-4485-9620-A0A9868D5E76}"/>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3" name="テキスト ボックス 52">
              <a:extLst>
                <a:ext uri="{FF2B5EF4-FFF2-40B4-BE49-F238E27FC236}">
                  <a16:creationId xmlns:a16="http://schemas.microsoft.com/office/drawing/2014/main" id="{3D42FCE2-29B2-4256-8C9B-CED2CD66767C}"/>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54" name="グループ化 53">
            <a:extLst>
              <a:ext uri="{FF2B5EF4-FFF2-40B4-BE49-F238E27FC236}">
                <a16:creationId xmlns:a16="http://schemas.microsoft.com/office/drawing/2014/main" id="{BFA497A3-2998-4398-9430-F5B3E98FEAFF}"/>
              </a:ext>
            </a:extLst>
          </p:cNvPr>
          <p:cNvGrpSpPr/>
          <p:nvPr/>
        </p:nvGrpSpPr>
        <p:grpSpPr>
          <a:xfrm>
            <a:off x="4807044" y="4192729"/>
            <a:ext cx="1895461" cy="1053151"/>
            <a:chOff x="2252875" y="3814654"/>
            <a:chExt cx="1895461" cy="1053151"/>
          </a:xfrm>
          <a:solidFill>
            <a:schemeClr val="accent2"/>
          </a:solidFill>
        </p:grpSpPr>
        <p:sp>
          <p:nvSpPr>
            <p:cNvPr id="55" name="フローチャート: 他ページ結合子 54">
              <a:extLst>
                <a:ext uri="{FF2B5EF4-FFF2-40B4-BE49-F238E27FC236}">
                  <a16:creationId xmlns:a16="http://schemas.microsoft.com/office/drawing/2014/main" id="{B941254C-AF7A-4686-8C4B-6D91F2F852F3}"/>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6" name="テキスト ボックス 55">
              <a:extLst>
                <a:ext uri="{FF2B5EF4-FFF2-40B4-BE49-F238E27FC236}">
                  <a16:creationId xmlns:a16="http://schemas.microsoft.com/office/drawing/2014/main" id="{374A1080-1A31-4C09-9741-6CAD06F879E2}"/>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59" name="グループ化 58">
            <a:extLst>
              <a:ext uri="{FF2B5EF4-FFF2-40B4-BE49-F238E27FC236}">
                <a16:creationId xmlns:a16="http://schemas.microsoft.com/office/drawing/2014/main" id="{D1770619-30A1-4D79-93E0-A9A9BC27717F}"/>
              </a:ext>
            </a:extLst>
          </p:cNvPr>
          <p:cNvGrpSpPr/>
          <p:nvPr/>
        </p:nvGrpSpPr>
        <p:grpSpPr>
          <a:xfrm>
            <a:off x="3280072" y="4192729"/>
            <a:ext cx="1895461" cy="1053151"/>
            <a:chOff x="2252875" y="3814654"/>
            <a:chExt cx="1895461" cy="1053151"/>
          </a:xfrm>
          <a:solidFill>
            <a:schemeClr val="accent2">
              <a:lumMod val="20000"/>
              <a:lumOff val="80000"/>
            </a:schemeClr>
          </a:solidFill>
        </p:grpSpPr>
        <p:sp>
          <p:nvSpPr>
            <p:cNvPr id="60" name="フローチャート: 他ページ結合子 59">
              <a:extLst>
                <a:ext uri="{FF2B5EF4-FFF2-40B4-BE49-F238E27FC236}">
                  <a16:creationId xmlns:a16="http://schemas.microsoft.com/office/drawing/2014/main" id="{D9A62582-1B42-4FD0-9E45-B84F93AD2859}"/>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1" name="テキスト ボックス 60">
              <a:extLst>
                <a:ext uri="{FF2B5EF4-FFF2-40B4-BE49-F238E27FC236}">
                  <a16:creationId xmlns:a16="http://schemas.microsoft.com/office/drawing/2014/main" id="{D1AEDF2B-03F4-4FB4-AD99-855C9BE7F67C}"/>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t>酵母</a:t>
              </a:r>
              <a:r>
                <a:rPr kumimoji="1" lang="ja-JP" altLang="en-US" sz="1200" dirty="0"/>
                <a:t>＊</a:t>
              </a:r>
              <a:r>
                <a:rPr kumimoji="1" lang="ja-JP" altLang="en-US" sz="1600" dirty="0"/>
                <a:t>へ</a:t>
              </a:r>
              <a:endParaRPr kumimoji="1" lang="en-US" altLang="ja-JP" sz="1600" dirty="0"/>
            </a:p>
            <a:p>
              <a:pPr algn="ctr"/>
              <a:r>
                <a:rPr kumimoji="1" lang="ja-JP" altLang="en-US" sz="1600" dirty="0"/>
                <a:t>形質転換</a:t>
              </a:r>
            </a:p>
          </p:txBody>
        </p:sp>
      </p:grpSp>
      <p:cxnSp>
        <p:nvCxnSpPr>
          <p:cNvPr id="62" name="直線コネクタ 61">
            <a:extLst>
              <a:ext uri="{FF2B5EF4-FFF2-40B4-BE49-F238E27FC236}">
                <a16:creationId xmlns:a16="http://schemas.microsoft.com/office/drawing/2014/main" id="{3A79878F-F2FF-4F20-9F22-3986429E107E}"/>
              </a:ext>
            </a:extLst>
          </p:cNvPr>
          <p:cNvCxnSpPr>
            <a:cxnSpLocks/>
            <a:stCxn id="52" idx="2"/>
            <a:endCxn id="45" idx="2"/>
          </p:cNvCxnSpPr>
          <p:nvPr/>
        </p:nvCxnSpPr>
        <p:spPr>
          <a:xfrm>
            <a:off x="8459253" y="4716519"/>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868D447-FCCE-43D0-9C41-B9BDEC70E62D}"/>
              </a:ext>
            </a:extLst>
          </p:cNvPr>
          <p:cNvSpPr txBox="1"/>
          <p:nvPr/>
        </p:nvSpPr>
        <p:spPr>
          <a:xfrm>
            <a:off x="3324405" y="3804204"/>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65" name="テキスト ボックス 64">
            <a:extLst>
              <a:ext uri="{FF2B5EF4-FFF2-40B4-BE49-F238E27FC236}">
                <a16:creationId xmlns:a16="http://schemas.microsoft.com/office/drawing/2014/main" id="{A1F2EC4A-6BDF-4A78-9952-E362DCF7D73E}"/>
              </a:ext>
            </a:extLst>
          </p:cNvPr>
          <p:cNvSpPr txBox="1"/>
          <p:nvPr/>
        </p:nvSpPr>
        <p:spPr>
          <a:xfrm>
            <a:off x="4823082" y="3804204"/>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69" name="テキスト ボックス 68">
            <a:extLst>
              <a:ext uri="{FF2B5EF4-FFF2-40B4-BE49-F238E27FC236}">
                <a16:creationId xmlns:a16="http://schemas.microsoft.com/office/drawing/2014/main" id="{F94D29A2-958D-4FBA-9845-25A3CA216E03}"/>
              </a:ext>
            </a:extLst>
          </p:cNvPr>
          <p:cNvSpPr txBox="1"/>
          <p:nvPr/>
        </p:nvSpPr>
        <p:spPr>
          <a:xfrm>
            <a:off x="6323259" y="3804204"/>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70" name="テキスト ボックス 69">
            <a:extLst>
              <a:ext uri="{FF2B5EF4-FFF2-40B4-BE49-F238E27FC236}">
                <a16:creationId xmlns:a16="http://schemas.microsoft.com/office/drawing/2014/main" id="{6741EE18-9A5D-47C4-8E73-EA1D77A2FC0D}"/>
              </a:ext>
            </a:extLst>
          </p:cNvPr>
          <p:cNvSpPr txBox="1"/>
          <p:nvPr/>
        </p:nvSpPr>
        <p:spPr>
          <a:xfrm>
            <a:off x="8013541" y="3804204"/>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71" name="グループ化 70">
            <a:extLst>
              <a:ext uri="{FF2B5EF4-FFF2-40B4-BE49-F238E27FC236}">
                <a16:creationId xmlns:a16="http://schemas.microsoft.com/office/drawing/2014/main" id="{7B306755-A645-4A8A-9419-A39C10FB100B}"/>
              </a:ext>
            </a:extLst>
          </p:cNvPr>
          <p:cNvGrpSpPr/>
          <p:nvPr/>
        </p:nvGrpSpPr>
        <p:grpSpPr>
          <a:xfrm>
            <a:off x="1764029" y="4194003"/>
            <a:ext cx="1895461" cy="1053151"/>
            <a:chOff x="2252875" y="3814654"/>
            <a:chExt cx="1895461" cy="1053151"/>
          </a:xfrm>
          <a:solidFill>
            <a:schemeClr val="accent2">
              <a:lumMod val="20000"/>
              <a:lumOff val="80000"/>
            </a:schemeClr>
          </a:solidFill>
        </p:grpSpPr>
        <p:sp>
          <p:nvSpPr>
            <p:cNvPr id="72" name="フローチャート: 他ページ結合子 71">
              <a:extLst>
                <a:ext uri="{FF2B5EF4-FFF2-40B4-BE49-F238E27FC236}">
                  <a16:creationId xmlns:a16="http://schemas.microsoft.com/office/drawing/2014/main" id="{1058FAE5-4BF1-452B-B0F8-79EF31361ECD}"/>
                </a:ext>
              </a:extLst>
            </p:cNvPr>
            <p:cNvSpPr/>
            <p:nvPr/>
          </p:nvSpPr>
          <p:spPr>
            <a:xfrm rot="16200000">
              <a:off x="2674030" y="3393499"/>
              <a:ext cx="1053151" cy="1895461"/>
            </a:xfrm>
            <a:prstGeom prst="flowChartOffpageConnector">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3" name="テキスト ボックス 72">
              <a:extLst>
                <a:ext uri="{FF2B5EF4-FFF2-40B4-BE49-F238E27FC236}">
                  <a16:creationId xmlns:a16="http://schemas.microsoft.com/office/drawing/2014/main" id="{0E2A76FE-D3DD-4D9E-A82C-C0D595FE4B82}"/>
                </a:ext>
              </a:extLst>
            </p:cNvPr>
            <p:cNvSpPr txBox="1"/>
            <p:nvPr/>
          </p:nvSpPr>
          <p:spPr>
            <a:xfrm>
              <a:off x="2274285" y="4081526"/>
              <a:ext cx="800219" cy="584775"/>
            </a:xfrm>
            <a:prstGeom prst="rect">
              <a:avLst/>
            </a:prstGeom>
            <a:grp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76" name="テキスト ボックス 75">
            <a:extLst>
              <a:ext uri="{FF2B5EF4-FFF2-40B4-BE49-F238E27FC236}">
                <a16:creationId xmlns:a16="http://schemas.microsoft.com/office/drawing/2014/main" id="{274C3864-D393-4B08-8D68-9013FFC8D28E}"/>
              </a:ext>
            </a:extLst>
          </p:cNvPr>
          <p:cNvSpPr txBox="1"/>
          <p:nvPr/>
        </p:nvSpPr>
        <p:spPr>
          <a:xfrm>
            <a:off x="1668427" y="3805478"/>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77" name="矢印: 山形 76">
            <a:extLst>
              <a:ext uri="{FF2B5EF4-FFF2-40B4-BE49-F238E27FC236}">
                <a16:creationId xmlns:a16="http://schemas.microsoft.com/office/drawing/2014/main" id="{BEC751B4-C038-4293-B718-52BC72EFA152}"/>
              </a:ext>
            </a:extLst>
          </p:cNvPr>
          <p:cNvSpPr/>
          <p:nvPr/>
        </p:nvSpPr>
        <p:spPr>
          <a:xfrm>
            <a:off x="2285474" y="4190406"/>
            <a:ext cx="1374017" cy="1050818"/>
          </a:xfrm>
          <a:prstGeom prst="chevron">
            <a:avLst>
              <a:gd name="adj" fmla="val 35660"/>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5658185A-6932-4CC2-9AEF-5FB81F909F74}"/>
              </a:ext>
            </a:extLst>
          </p:cNvPr>
          <p:cNvSpPr txBox="1"/>
          <p:nvPr/>
        </p:nvSpPr>
        <p:spPr>
          <a:xfrm>
            <a:off x="2499887" y="4307063"/>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sp>
        <p:nvSpPr>
          <p:cNvPr id="79" name="テキスト ボックス 78">
            <a:extLst>
              <a:ext uri="{FF2B5EF4-FFF2-40B4-BE49-F238E27FC236}">
                <a16:creationId xmlns:a16="http://schemas.microsoft.com/office/drawing/2014/main" id="{A624E187-5737-469B-B58C-B227C6B46448}"/>
              </a:ext>
            </a:extLst>
          </p:cNvPr>
          <p:cNvSpPr txBox="1"/>
          <p:nvPr/>
        </p:nvSpPr>
        <p:spPr>
          <a:xfrm>
            <a:off x="8253727" y="4815178"/>
            <a:ext cx="2236511"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粗酵素反応</a:t>
            </a:r>
            <a:endParaRPr kumimoji="1" lang="en-US" altLang="ja-JP" sz="1600" dirty="0"/>
          </a:p>
        </p:txBody>
      </p:sp>
      <p:sp>
        <p:nvSpPr>
          <p:cNvPr id="80" name="テキスト ボックス 79">
            <a:extLst>
              <a:ext uri="{FF2B5EF4-FFF2-40B4-BE49-F238E27FC236}">
                <a16:creationId xmlns:a16="http://schemas.microsoft.com/office/drawing/2014/main" id="{CF8208F2-B2F8-473D-AFC4-4ECE35C40CBC}"/>
              </a:ext>
            </a:extLst>
          </p:cNvPr>
          <p:cNvSpPr txBox="1"/>
          <p:nvPr/>
        </p:nvSpPr>
        <p:spPr>
          <a:xfrm>
            <a:off x="3992987" y="5334970"/>
            <a:ext cx="5572359" cy="369332"/>
          </a:xfrm>
          <a:prstGeom prst="rect">
            <a:avLst/>
          </a:prstGeom>
          <a:noFill/>
        </p:spPr>
        <p:txBody>
          <a:bodyPr wrap="none" rtlCol="0">
            <a:spAutoFit/>
          </a:bodyPr>
          <a:lstStyle/>
          <a:p>
            <a:r>
              <a:rPr kumimoji="1" lang="ja-JP" altLang="en-US" dirty="0"/>
              <a:t>タンパク質合成（</a:t>
            </a:r>
            <a:r>
              <a:rPr kumimoji="1" lang="en-US" altLang="ja-JP" b="1" dirty="0">
                <a:solidFill>
                  <a:schemeClr val="accent1"/>
                </a:solidFill>
              </a:rPr>
              <a:t>3</a:t>
            </a:r>
            <a:r>
              <a:rPr kumimoji="1" lang="en-US" altLang="ja-JP" dirty="0"/>
              <a:t>,</a:t>
            </a:r>
            <a:r>
              <a:rPr kumimoji="1" lang="en-US" altLang="ja-JP" b="1" dirty="0"/>
              <a:t> </a:t>
            </a:r>
            <a:r>
              <a:rPr kumimoji="1" lang="en-US" altLang="ja-JP" b="1" dirty="0">
                <a:solidFill>
                  <a:schemeClr val="accent1"/>
                </a:solidFill>
              </a:rPr>
              <a:t>4</a:t>
            </a:r>
            <a:r>
              <a:rPr kumimoji="1" lang="ja-JP" altLang="en-US" dirty="0"/>
              <a:t>）が完了し、発現（</a:t>
            </a:r>
            <a:r>
              <a:rPr kumimoji="1" lang="en-US" altLang="ja-JP" b="1" dirty="0">
                <a:solidFill>
                  <a:schemeClr val="accent1"/>
                </a:solidFill>
              </a:rPr>
              <a:t>5</a:t>
            </a:r>
            <a:r>
              <a:rPr kumimoji="1" lang="ja-JP" altLang="en-US" dirty="0"/>
              <a:t>）を確認した。</a:t>
            </a:r>
            <a:endParaRPr kumimoji="1" lang="en-US" altLang="ja-JP" dirty="0"/>
          </a:p>
        </p:txBody>
      </p:sp>
    </p:spTree>
    <p:extLst>
      <p:ext uri="{BB962C8B-B14F-4D97-AF65-F5344CB8AC3E}">
        <p14:creationId xmlns:p14="http://schemas.microsoft.com/office/powerpoint/2010/main" val="191932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BEA8AD15-C882-4419-9D5F-EEB6DD37579B}"/>
              </a:ext>
            </a:extLst>
          </p:cNvPr>
          <p:cNvSpPr/>
          <p:nvPr/>
        </p:nvSpPr>
        <p:spPr>
          <a:xfrm>
            <a:off x="47413" y="801837"/>
            <a:ext cx="12144587" cy="6056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rmAutofit fontScale="90000"/>
          </a:bodyPr>
          <a:lstStyle/>
          <a:p>
            <a:r>
              <a:rPr kumimoji="1" lang="ja-JP" altLang="en-US" dirty="0"/>
              <a:t>対象②、④</a:t>
            </a:r>
            <a:br>
              <a:rPr kumimoji="1" lang="en-US" altLang="ja-JP" dirty="0"/>
            </a:br>
            <a:r>
              <a:rPr kumimoji="1" lang="en-US" altLang="ja-JP" dirty="0"/>
              <a:t>SDS-PAGE</a:t>
            </a:r>
            <a:r>
              <a:rPr kumimoji="1" lang="ja-JP" altLang="en-US" dirty="0"/>
              <a:t>によるタンパク質発現の確認</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27</a:t>
            </a:fld>
            <a:endParaRPr kumimoji="1" lang="ja-JP" altLang="en-US" dirty="0"/>
          </a:p>
        </p:txBody>
      </p:sp>
      <p:sp>
        <p:nvSpPr>
          <p:cNvPr id="69" name="テキスト ボックス 68">
            <a:extLst>
              <a:ext uri="{FF2B5EF4-FFF2-40B4-BE49-F238E27FC236}">
                <a16:creationId xmlns:a16="http://schemas.microsoft.com/office/drawing/2014/main" id="{FA505C86-928D-4902-B154-A2F6238FA4F7}"/>
              </a:ext>
            </a:extLst>
          </p:cNvPr>
          <p:cNvSpPr txBox="1"/>
          <p:nvPr/>
        </p:nvSpPr>
        <p:spPr>
          <a:xfrm>
            <a:off x="1652710" y="795107"/>
            <a:ext cx="4443290" cy="707886"/>
          </a:xfrm>
          <a:prstGeom prst="rect">
            <a:avLst/>
          </a:prstGeom>
          <a:noFill/>
        </p:spPr>
        <p:txBody>
          <a:bodyPr wrap="square" rtlCol="0">
            <a:spAutoFit/>
          </a:bodyPr>
          <a:lstStyle/>
          <a:p>
            <a:r>
              <a:rPr kumimoji="1" lang="ja-JP" altLang="en-US" sz="2000" b="1" dirty="0">
                <a:solidFill>
                  <a:schemeClr val="accent1"/>
                </a:solidFill>
              </a:rPr>
              <a:t>ほぼすべての</a:t>
            </a:r>
            <a:r>
              <a:rPr kumimoji="1" lang="en-US" altLang="ja-JP" sz="2000" b="1" dirty="0">
                <a:solidFill>
                  <a:schemeClr val="accent1"/>
                </a:solidFill>
              </a:rPr>
              <a:t>TeCel7A-</a:t>
            </a:r>
            <a:r>
              <a:rPr kumimoji="1" lang="ja-JP" altLang="en-US" sz="2000" b="1" dirty="0">
                <a:solidFill>
                  <a:schemeClr val="accent1"/>
                </a:solidFill>
              </a:rPr>
              <a:t>設計</a:t>
            </a:r>
            <a:r>
              <a:rPr kumimoji="1" lang="en-US" altLang="ja-JP" sz="2000" b="1" dirty="0">
                <a:solidFill>
                  <a:schemeClr val="accent1"/>
                </a:solidFill>
              </a:rPr>
              <a:t>CBD</a:t>
            </a:r>
            <a:r>
              <a:rPr kumimoji="1" lang="ja-JP" altLang="en-US" sz="2000" b="1" dirty="0">
                <a:solidFill>
                  <a:schemeClr val="accent1"/>
                </a:solidFill>
              </a:rPr>
              <a:t>で</a:t>
            </a:r>
            <a:endParaRPr kumimoji="1" lang="en-US" altLang="ja-JP" sz="2000" b="1" dirty="0">
              <a:solidFill>
                <a:schemeClr val="accent1"/>
              </a:solidFill>
            </a:endParaRPr>
          </a:p>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sp>
        <p:nvSpPr>
          <p:cNvPr id="10" name="テキスト ボックス 9">
            <a:extLst>
              <a:ext uri="{FF2B5EF4-FFF2-40B4-BE49-F238E27FC236}">
                <a16:creationId xmlns:a16="http://schemas.microsoft.com/office/drawing/2014/main" id="{5E1B14A7-667A-4F0F-A6CF-9052F10E7760}"/>
              </a:ext>
            </a:extLst>
          </p:cNvPr>
          <p:cNvSpPr txBox="1"/>
          <p:nvPr/>
        </p:nvSpPr>
        <p:spPr>
          <a:xfrm>
            <a:off x="8056896" y="801837"/>
            <a:ext cx="4135103" cy="400110"/>
          </a:xfrm>
          <a:prstGeom prst="rect">
            <a:avLst/>
          </a:prstGeom>
          <a:noFill/>
        </p:spPr>
        <p:txBody>
          <a:bodyPr wrap="square" rtlCol="0">
            <a:spAutoFit/>
          </a:bodyPr>
          <a:lstStyle/>
          <a:p>
            <a:r>
              <a:rPr kumimoji="1" lang="ja-JP" altLang="en-US" sz="2000" b="1" dirty="0">
                <a:solidFill>
                  <a:schemeClr val="accent1"/>
                </a:solidFill>
              </a:rPr>
              <a:t>推定分子量付近にバンドが見られた。</a:t>
            </a:r>
            <a:endParaRPr kumimoji="1" lang="en-US" altLang="ja-JP" sz="2000" b="1" dirty="0">
              <a:solidFill>
                <a:schemeClr val="accent1"/>
              </a:solidFill>
            </a:endParaRPr>
          </a:p>
        </p:txBody>
      </p:sp>
      <p:pic>
        <p:nvPicPr>
          <p:cNvPr id="5" name="図 4">
            <a:extLst>
              <a:ext uri="{FF2B5EF4-FFF2-40B4-BE49-F238E27FC236}">
                <a16:creationId xmlns:a16="http://schemas.microsoft.com/office/drawing/2014/main" id="{18FA9193-4AA5-438A-B0BC-E7AAC0CC3DE6}"/>
              </a:ext>
            </a:extLst>
          </p:cNvPr>
          <p:cNvPicPr>
            <a:picLocks noChangeAspect="1"/>
          </p:cNvPicPr>
          <p:nvPr/>
        </p:nvPicPr>
        <p:blipFill>
          <a:blip r:embed="rId3"/>
          <a:stretch>
            <a:fillRect/>
          </a:stretch>
        </p:blipFill>
        <p:spPr>
          <a:xfrm>
            <a:off x="1144270" y="1480576"/>
            <a:ext cx="4761464" cy="1842672"/>
          </a:xfrm>
          <a:prstGeom prst="rect">
            <a:avLst/>
          </a:prstGeom>
        </p:spPr>
      </p:pic>
      <p:pic>
        <p:nvPicPr>
          <p:cNvPr id="7" name="図 6">
            <a:extLst>
              <a:ext uri="{FF2B5EF4-FFF2-40B4-BE49-F238E27FC236}">
                <a16:creationId xmlns:a16="http://schemas.microsoft.com/office/drawing/2014/main" id="{118BC2B9-EB72-4BCE-ADC4-4FA188079FCB}"/>
              </a:ext>
            </a:extLst>
          </p:cNvPr>
          <p:cNvPicPr>
            <a:picLocks noChangeAspect="1"/>
          </p:cNvPicPr>
          <p:nvPr/>
        </p:nvPicPr>
        <p:blipFill rotWithShape="1">
          <a:blip r:embed="rId4"/>
          <a:srcRect l="9902"/>
          <a:stretch/>
        </p:blipFill>
        <p:spPr>
          <a:xfrm>
            <a:off x="1079838" y="3429000"/>
            <a:ext cx="4834591" cy="1990714"/>
          </a:xfrm>
          <a:prstGeom prst="rect">
            <a:avLst/>
          </a:prstGeom>
        </p:spPr>
      </p:pic>
      <p:pic>
        <p:nvPicPr>
          <p:cNvPr id="119" name="図 118">
            <a:extLst>
              <a:ext uri="{FF2B5EF4-FFF2-40B4-BE49-F238E27FC236}">
                <a16:creationId xmlns:a16="http://schemas.microsoft.com/office/drawing/2014/main" id="{40963CDA-1559-4B73-BBFD-8A54EFF52152}"/>
              </a:ext>
            </a:extLst>
          </p:cNvPr>
          <p:cNvPicPr>
            <a:picLocks noChangeAspect="1"/>
          </p:cNvPicPr>
          <p:nvPr/>
        </p:nvPicPr>
        <p:blipFill>
          <a:blip r:embed="rId5"/>
          <a:stretch>
            <a:fillRect/>
          </a:stretch>
        </p:blipFill>
        <p:spPr>
          <a:xfrm>
            <a:off x="8403799" y="1360768"/>
            <a:ext cx="1778427" cy="2088004"/>
          </a:xfrm>
          <a:prstGeom prst="rect">
            <a:avLst/>
          </a:prstGeom>
        </p:spPr>
      </p:pic>
      <p:cxnSp>
        <p:nvCxnSpPr>
          <p:cNvPr id="121" name="直線矢印コネクタ 120">
            <a:extLst>
              <a:ext uri="{FF2B5EF4-FFF2-40B4-BE49-F238E27FC236}">
                <a16:creationId xmlns:a16="http://schemas.microsoft.com/office/drawing/2014/main" id="{1B6BF1D2-3867-4D1F-BB54-61F55634A0E9}"/>
              </a:ext>
            </a:extLst>
          </p:cNvPr>
          <p:cNvCxnSpPr>
            <a:cxnSpLocks/>
          </p:cNvCxnSpPr>
          <p:nvPr/>
        </p:nvCxnSpPr>
        <p:spPr>
          <a:xfrm flipH="1">
            <a:off x="10274535" y="2537855"/>
            <a:ext cx="272472" cy="0"/>
          </a:xfrm>
          <a:prstGeom prst="straightConnector1">
            <a:avLst/>
          </a:prstGeom>
          <a:ln w="571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C645188-D660-4EC1-A275-D887FBC39D52}"/>
              </a:ext>
            </a:extLst>
          </p:cNvPr>
          <p:cNvCxnSpPr>
            <a:cxnSpLocks/>
          </p:cNvCxnSpPr>
          <p:nvPr/>
        </p:nvCxnSpPr>
        <p:spPr>
          <a:xfrm flipH="1">
            <a:off x="5778193" y="2401994"/>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743C2DD3-F06E-4620-AE5F-DBF0B1EDBC14}"/>
              </a:ext>
            </a:extLst>
          </p:cNvPr>
          <p:cNvCxnSpPr>
            <a:cxnSpLocks/>
          </p:cNvCxnSpPr>
          <p:nvPr/>
        </p:nvCxnSpPr>
        <p:spPr>
          <a:xfrm flipH="1">
            <a:off x="5778193" y="4424357"/>
            <a:ext cx="272472" cy="0"/>
          </a:xfrm>
          <a:prstGeom prst="straightConnector1">
            <a:avLst/>
          </a:prstGeom>
          <a:ln w="571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4426969-1735-4DA6-A1DC-A579CAF368C7}"/>
              </a:ext>
            </a:extLst>
          </p:cNvPr>
          <p:cNvSpPr/>
          <p:nvPr/>
        </p:nvSpPr>
        <p:spPr>
          <a:xfrm>
            <a:off x="8276615" y="1942219"/>
            <a:ext cx="283663"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6" name="テキスト ボックス 125">
            <a:extLst>
              <a:ext uri="{FF2B5EF4-FFF2-40B4-BE49-F238E27FC236}">
                <a16:creationId xmlns:a16="http://schemas.microsoft.com/office/drawing/2014/main" id="{322DB50F-85B9-4A13-9114-A990F02ED54D}"/>
              </a:ext>
            </a:extLst>
          </p:cNvPr>
          <p:cNvSpPr txBox="1"/>
          <p:nvPr/>
        </p:nvSpPr>
        <p:spPr>
          <a:xfrm>
            <a:off x="7250002" y="4261758"/>
            <a:ext cx="4086020" cy="1615827"/>
          </a:xfrm>
          <a:prstGeom prst="rect">
            <a:avLst/>
          </a:prstGeom>
          <a:noFill/>
        </p:spPr>
        <p:txBody>
          <a:bodyPr wrap="square" rtlCol="0">
            <a:spAutoFit/>
          </a:bodyPr>
          <a:lstStyle/>
          <a:p>
            <a:r>
              <a:rPr kumimoji="1" lang="en-US" altLang="ja-JP" sz="900" dirty="0">
                <a:solidFill>
                  <a:prstClr val="black"/>
                </a:solidFill>
                <a:latin typeface="Arial"/>
                <a:ea typeface="Meiryo UI"/>
              </a:rPr>
              <a:t>【</a:t>
            </a:r>
            <a:r>
              <a:rPr kumimoji="1" lang="ja-JP" altLang="en-US" sz="900" dirty="0">
                <a:solidFill>
                  <a:prstClr val="black"/>
                </a:solidFill>
                <a:latin typeface="Arial"/>
                <a:ea typeface="Meiryo UI"/>
              </a:rPr>
              <a:t>発現ベクター、宿主</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発現ベクター：</a:t>
            </a:r>
            <a:r>
              <a:rPr kumimoji="1" lang="en-US" altLang="ja-JP" sz="900" dirty="0" err="1">
                <a:solidFill>
                  <a:prstClr val="black"/>
                </a:solidFill>
                <a:latin typeface="Arial"/>
                <a:ea typeface="Meiryo UI"/>
              </a:rPr>
              <a:t>pPICZ</a:t>
            </a:r>
            <a:r>
              <a:rPr kumimoji="1" lang="en-US" altLang="ja-JP" sz="900" dirty="0">
                <a:solidFill>
                  <a:prstClr val="black"/>
                </a:solidFill>
                <a:latin typeface="Arial"/>
                <a:ea typeface="Meiryo UI"/>
              </a:rPr>
              <a:t>α</a:t>
            </a:r>
          </a:p>
          <a:p>
            <a:r>
              <a:rPr kumimoji="1" lang="ja-JP" altLang="en-US" sz="900" i="1" dirty="0">
                <a:solidFill>
                  <a:prstClr val="black"/>
                </a:solidFill>
                <a:latin typeface="Arial"/>
                <a:ea typeface="Meiryo UI"/>
              </a:rPr>
              <a:t>宿主：</a:t>
            </a:r>
            <a:r>
              <a:rPr kumimoji="1" lang="en-US" altLang="ja-JP" sz="900" i="1" dirty="0">
                <a:solidFill>
                  <a:prstClr val="black"/>
                </a:solidFill>
                <a:latin typeface="Arial"/>
                <a:ea typeface="Meiryo UI"/>
              </a:rPr>
              <a:t>Pichia pastoris </a:t>
            </a:r>
            <a:r>
              <a:rPr kumimoji="1" lang="en-US" altLang="ja-JP" sz="900" dirty="0">
                <a:solidFill>
                  <a:prstClr val="black"/>
                </a:solidFill>
                <a:latin typeface="Arial"/>
                <a:ea typeface="Meiryo UI"/>
              </a:rPr>
              <a:t>KM71H</a:t>
            </a:r>
          </a:p>
          <a:p>
            <a:endParaRPr kumimoji="1" lang="en-US" altLang="ja-JP" sz="900" dirty="0">
              <a:solidFill>
                <a:prstClr val="black"/>
              </a:solidFill>
              <a:latin typeface="Arial"/>
              <a:ea typeface="Meiryo UI"/>
            </a:endParaRPr>
          </a:p>
          <a:p>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条件</a:t>
            </a:r>
            <a:r>
              <a:rPr kumimoji="1" lang="en-US" altLang="ja-JP" sz="900" dirty="0">
                <a:solidFill>
                  <a:prstClr val="black"/>
                </a:solidFill>
                <a:latin typeface="Arial"/>
                <a:ea typeface="Meiryo UI"/>
              </a:rPr>
              <a:t>】</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SDS-PAGE</a:t>
            </a:r>
            <a:r>
              <a:rPr kumimoji="1" lang="ja-JP" altLang="en-US" sz="900" dirty="0">
                <a:solidFill>
                  <a:prstClr val="black"/>
                </a:solidFill>
                <a:latin typeface="Arial"/>
                <a:ea typeface="Meiryo UI"/>
              </a:rPr>
              <a:t>ゲル（</a:t>
            </a:r>
            <a:r>
              <a:rPr kumimoji="1" lang="en-US" altLang="ja-JP" sz="900" dirty="0">
                <a:solidFill>
                  <a:prstClr val="black"/>
                </a:solidFill>
                <a:latin typeface="Arial"/>
                <a:ea typeface="Meiryo UI"/>
              </a:rPr>
              <a:t>12%</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泳動条件：</a:t>
            </a:r>
            <a:r>
              <a:rPr kumimoji="1" lang="en-US" altLang="ja-JP" sz="900" dirty="0">
                <a:solidFill>
                  <a:prstClr val="black"/>
                </a:solidFill>
                <a:latin typeface="Arial"/>
                <a:ea typeface="Meiryo UI"/>
              </a:rPr>
              <a:t>250V, 60</a:t>
            </a:r>
            <a:r>
              <a:rPr kumimoji="1" lang="ja-JP" altLang="en-US" sz="900" dirty="0">
                <a:solidFill>
                  <a:prstClr val="black"/>
                </a:solidFill>
                <a:latin typeface="Arial"/>
                <a:ea typeface="Meiryo UI"/>
              </a:rPr>
              <a:t>分間</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サンプル：</a:t>
            </a:r>
            <a:r>
              <a:rPr kumimoji="1" lang="en-US" altLang="ja-JP" sz="900" dirty="0">
                <a:solidFill>
                  <a:prstClr val="black"/>
                </a:solidFill>
                <a:latin typeface="Arial"/>
                <a:ea typeface="Meiryo UI"/>
              </a:rPr>
              <a:t>20 ul-</a:t>
            </a:r>
            <a:r>
              <a:rPr kumimoji="1" lang="ja-JP" altLang="en-US" sz="900" dirty="0">
                <a:solidFill>
                  <a:prstClr val="black"/>
                </a:solidFill>
                <a:latin typeface="Arial"/>
                <a:ea typeface="Meiryo UI"/>
              </a:rPr>
              <a:t>培地上清</a:t>
            </a:r>
            <a:endParaRPr kumimoji="1" lang="en-US" altLang="ja-JP" sz="900" dirty="0">
              <a:solidFill>
                <a:prstClr val="black"/>
              </a:solidFill>
              <a:latin typeface="Arial"/>
              <a:ea typeface="Meiryo UI"/>
            </a:endParaRP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BSA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0.5 mg/mL</a:t>
            </a:r>
            <a:r>
              <a:rPr kumimoji="1" lang="ja-JP" altLang="en-US" sz="900" dirty="0">
                <a:solidFill>
                  <a:prstClr val="black"/>
                </a:solidFill>
                <a:latin typeface="Arial"/>
                <a:ea typeface="Meiryo UI"/>
              </a:rPr>
              <a:t>を</a:t>
            </a:r>
            <a:r>
              <a:rPr kumimoji="1" lang="en-US" altLang="ja-JP" sz="900" dirty="0">
                <a:solidFill>
                  <a:prstClr val="black"/>
                </a:solidFill>
                <a:latin typeface="Arial"/>
                <a:ea typeface="Meiryo UI"/>
              </a:rPr>
              <a:t>20 ul</a:t>
            </a:r>
          </a:p>
          <a:p>
            <a:r>
              <a:rPr kumimoji="1" lang="ja-JP" altLang="en-US" sz="900" dirty="0">
                <a:solidFill>
                  <a:prstClr val="black"/>
                </a:solidFill>
                <a:latin typeface="Arial"/>
                <a:ea typeface="Meiryo UI"/>
              </a:rPr>
              <a:t>　</a:t>
            </a:r>
            <a:r>
              <a:rPr kumimoji="1" lang="en-US" altLang="ja-JP" sz="900" dirty="0">
                <a:solidFill>
                  <a:prstClr val="black"/>
                </a:solidFill>
                <a:latin typeface="Arial"/>
                <a:ea typeface="Meiryo UI"/>
              </a:rPr>
              <a:t>M</a:t>
            </a:r>
            <a:r>
              <a:rPr kumimoji="1" lang="ja-JP" altLang="en-US" sz="900" dirty="0">
                <a:solidFill>
                  <a:prstClr val="black"/>
                </a:solidFill>
                <a:latin typeface="Arial"/>
                <a:ea typeface="Meiryo UI"/>
              </a:rPr>
              <a:t>（マーカー）：</a:t>
            </a:r>
            <a:r>
              <a:rPr kumimoji="1" lang="en-US" altLang="ja-JP" sz="900" dirty="0" err="1"/>
              <a:t>Prestained</a:t>
            </a:r>
            <a:r>
              <a:rPr kumimoji="1" lang="en-US" altLang="ja-JP" sz="900" dirty="0"/>
              <a:t> Protein Standards</a:t>
            </a:r>
            <a:r>
              <a:rPr kumimoji="1" lang="ja-JP" altLang="en-US" sz="900" dirty="0"/>
              <a:t>（</a:t>
            </a:r>
            <a:r>
              <a:rPr kumimoji="1" lang="en-US" altLang="ja-JP" sz="900" dirty="0"/>
              <a:t>BIO-RAD</a:t>
            </a:r>
            <a:r>
              <a:rPr kumimoji="1" lang="ja-JP" altLang="en-US" sz="900" dirty="0"/>
              <a:t>）</a:t>
            </a:r>
            <a:r>
              <a:rPr kumimoji="1" lang="en-US" altLang="ja-JP" sz="900" dirty="0">
                <a:solidFill>
                  <a:prstClr val="black"/>
                </a:solidFill>
                <a:latin typeface="Arial"/>
                <a:ea typeface="Meiryo UI"/>
              </a:rPr>
              <a:t>2 ul</a:t>
            </a:r>
          </a:p>
          <a:p>
            <a:r>
              <a:rPr kumimoji="1" lang="en-US" altLang="ja-JP" sz="900" dirty="0">
                <a:solidFill>
                  <a:prstClr val="black"/>
                </a:solidFill>
                <a:latin typeface="Arial"/>
                <a:ea typeface="Meiryo UI"/>
              </a:rPr>
              <a:t> </a:t>
            </a:r>
            <a:r>
              <a:rPr kumimoji="1" lang="ja-JP" altLang="en-US" sz="900" dirty="0">
                <a:solidFill>
                  <a:prstClr val="black"/>
                </a:solidFill>
                <a:latin typeface="Arial"/>
                <a:ea typeface="Meiryo UI"/>
              </a:rPr>
              <a:t> 矢印：推定分子量、</a:t>
            </a:r>
            <a:r>
              <a:rPr kumimoji="1" lang="en-US" altLang="ja-JP" sz="900" dirty="0">
                <a:solidFill>
                  <a:prstClr val="black"/>
                </a:solidFill>
                <a:latin typeface="Arial"/>
                <a:ea typeface="Meiryo UI"/>
              </a:rPr>
              <a:t>TeCel7A-TrCBM1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55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r>
              <a:rPr kumimoji="1" lang="en-US" altLang="ja-JP" sz="900" dirty="0">
                <a:solidFill>
                  <a:prstClr val="black"/>
                </a:solidFill>
                <a:latin typeface="Arial"/>
                <a:ea typeface="Meiryo UI"/>
              </a:rPr>
              <a:t>, TrCBM1</a:t>
            </a:r>
            <a:r>
              <a:rPr kumimoji="1" lang="ja-JP" altLang="en-US" sz="900" dirty="0">
                <a:solidFill>
                  <a:prstClr val="black"/>
                </a:solidFill>
                <a:latin typeface="Arial"/>
                <a:ea typeface="Meiryo UI"/>
              </a:rPr>
              <a:t>（約</a:t>
            </a:r>
            <a:r>
              <a:rPr kumimoji="1" lang="en-US" altLang="ja-JP" sz="900" dirty="0">
                <a:solidFill>
                  <a:prstClr val="black"/>
                </a:solidFill>
                <a:latin typeface="Arial"/>
                <a:ea typeface="Meiryo UI"/>
              </a:rPr>
              <a:t>54 </a:t>
            </a:r>
            <a:r>
              <a:rPr kumimoji="1" lang="en-US" altLang="ja-JP" sz="900" dirty="0" err="1">
                <a:solidFill>
                  <a:prstClr val="black"/>
                </a:solidFill>
                <a:latin typeface="Arial"/>
                <a:ea typeface="Meiryo UI"/>
              </a:rPr>
              <a:t>kDa</a:t>
            </a:r>
            <a:r>
              <a:rPr kumimoji="1" lang="ja-JP" altLang="en-US" sz="900" dirty="0">
                <a:solidFill>
                  <a:prstClr val="black"/>
                </a:solidFill>
                <a:latin typeface="Arial"/>
                <a:ea typeface="Meiryo UI"/>
              </a:rPr>
              <a:t>）</a:t>
            </a:r>
            <a:endParaRPr kumimoji="1" lang="en-US" altLang="ja-JP" sz="900" dirty="0">
              <a:solidFill>
                <a:prstClr val="black"/>
              </a:solidFill>
              <a:latin typeface="Arial"/>
              <a:ea typeface="Meiryo UI"/>
            </a:endParaRPr>
          </a:p>
        </p:txBody>
      </p:sp>
      <p:sp>
        <p:nvSpPr>
          <p:cNvPr id="128" name="テキスト ボックス 127">
            <a:extLst>
              <a:ext uri="{FF2B5EF4-FFF2-40B4-BE49-F238E27FC236}">
                <a16:creationId xmlns:a16="http://schemas.microsoft.com/office/drawing/2014/main" id="{FB1D5D68-7055-44D2-B466-0980DE9D1E4E}"/>
              </a:ext>
            </a:extLst>
          </p:cNvPr>
          <p:cNvSpPr txBox="1"/>
          <p:nvPr/>
        </p:nvSpPr>
        <p:spPr>
          <a:xfrm>
            <a:off x="7179734"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対象④</a:t>
            </a:r>
          </a:p>
        </p:txBody>
      </p:sp>
      <p:sp>
        <p:nvSpPr>
          <p:cNvPr id="129" name="テキスト ボックス 128">
            <a:extLst>
              <a:ext uri="{FF2B5EF4-FFF2-40B4-BE49-F238E27FC236}">
                <a16:creationId xmlns:a16="http://schemas.microsoft.com/office/drawing/2014/main" id="{68BB6DA2-77B0-4341-BC17-C3A932C5313E}"/>
              </a:ext>
            </a:extLst>
          </p:cNvPr>
          <p:cNvSpPr txBox="1"/>
          <p:nvPr/>
        </p:nvSpPr>
        <p:spPr>
          <a:xfrm>
            <a:off x="775547" y="802712"/>
            <a:ext cx="877163" cy="369332"/>
          </a:xfrm>
          <a:prstGeom prst="rect">
            <a:avLst/>
          </a:prstGeom>
          <a:solidFill>
            <a:schemeClr val="accent1"/>
          </a:solidFill>
        </p:spPr>
        <p:txBody>
          <a:bodyPr wrap="none" rtlCol="0">
            <a:spAutoFit/>
          </a:bodyPr>
          <a:lstStyle/>
          <a:p>
            <a:r>
              <a:rPr kumimoji="1" lang="ja-JP" altLang="en-US" b="1" dirty="0">
                <a:solidFill>
                  <a:schemeClr val="bg1"/>
                </a:solidFill>
              </a:rPr>
              <a:t>対象②</a:t>
            </a:r>
          </a:p>
        </p:txBody>
      </p:sp>
      <p:sp>
        <p:nvSpPr>
          <p:cNvPr id="130" name="テキスト ボックス 129">
            <a:extLst>
              <a:ext uri="{FF2B5EF4-FFF2-40B4-BE49-F238E27FC236}">
                <a16:creationId xmlns:a16="http://schemas.microsoft.com/office/drawing/2014/main" id="{921712AD-580B-4900-BA44-570565B7DD07}"/>
              </a:ext>
            </a:extLst>
          </p:cNvPr>
          <p:cNvSpPr txBox="1"/>
          <p:nvPr/>
        </p:nvSpPr>
        <p:spPr>
          <a:xfrm>
            <a:off x="1424116" y="5450854"/>
            <a:ext cx="5136342" cy="738664"/>
          </a:xfrm>
          <a:prstGeom prst="rect">
            <a:avLst/>
          </a:prstGeom>
          <a:noFill/>
        </p:spPr>
        <p:txBody>
          <a:bodyPr wrap="none" rtlCol="0">
            <a:spAutoFit/>
          </a:bodyPr>
          <a:lstStyle/>
          <a:p>
            <a:r>
              <a:rPr kumimoji="1" lang="en-US" altLang="ja-JP" sz="1400" dirty="0">
                <a:solidFill>
                  <a:schemeClr val="accent4"/>
                </a:solidFill>
              </a:rPr>
              <a:t>TeCel7A-</a:t>
            </a:r>
            <a:r>
              <a:rPr kumimoji="1" lang="ja-JP" altLang="en-US" sz="1400" dirty="0">
                <a:solidFill>
                  <a:schemeClr val="accent4"/>
                </a:solidFill>
              </a:rPr>
              <a:t>設計</a:t>
            </a:r>
            <a:r>
              <a:rPr kumimoji="1" lang="en-US" altLang="ja-JP" sz="1400" dirty="0">
                <a:solidFill>
                  <a:schemeClr val="accent4"/>
                </a:solidFill>
              </a:rPr>
              <a:t>CBD No.274</a:t>
            </a:r>
          </a:p>
          <a:p>
            <a:r>
              <a:rPr kumimoji="1" lang="en-US" altLang="ja-JP" sz="1400" dirty="0"/>
              <a:t>…</a:t>
            </a:r>
            <a:r>
              <a:rPr kumimoji="1" lang="ja-JP" altLang="en-US" sz="1400" dirty="0"/>
              <a:t>唯一バンドを確認できなったサンプル</a:t>
            </a:r>
            <a:endParaRPr kumimoji="1" lang="en-US" altLang="ja-JP" sz="1400" dirty="0"/>
          </a:p>
          <a:p>
            <a:r>
              <a:rPr kumimoji="1" lang="ja-JP" altLang="en-US" sz="1400" dirty="0"/>
              <a:t>　 無細胞合成系でも発現できなかったため、変異自体に原因がある？</a:t>
            </a:r>
          </a:p>
        </p:txBody>
      </p:sp>
      <p:sp>
        <p:nvSpPr>
          <p:cNvPr id="132" name="テキスト ボックス 131">
            <a:extLst>
              <a:ext uri="{FF2B5EF4-FFF2-40B4-BE49-F238E27FC236}">
                <a16:creationId xmlns:a16="http://schemas.microsoft.com/office/drawing/2014/main" id="{65C18969-0CD6-4694-A4B6-4406CFE32F98}"/>
              </a:ext>
            </a:extLst>
          </p:cNvPr>
          <p:cNvSpPr txBox="1"/>
          <p:nvPr/>
        </p:nvSpPr>
        <p:spPr>
          <a:xfrm>
            <a:off x="23706" y="6268928"/>
            <a:ext cx="12192000" cy="400110"/>
          </a:xfrm>
          <a:prstGeom prst="rect">
            <a:avLst/>
          </a:prstGeom>
          <a:noFill/>
        </p:spPr>
        <p:txBody>
          <a:bodyPr wrap="square" rtlCol="0">
            <a:spAutoFit/>
          </a:bodyPr>
          <a:lstStyle/>
          <a:p>
            <a:pPr algn="ctr"/>
            <a:r>
              <a:rPr kumimoji="1" lang="ja-JP" altLang="en-US" sz="2000" b="1" dirty="0">
                <a:solidFill>
                  <a:schemeClr val="accent1"/>
                </a:solidFill>
              </a:rPr>
              <a:t>対象②、④：現在実施中の粗酵素反応の結果と合わせて発現・活性の有無を判断する。</a:t>
            </a:r>
            <a:endParaRPr kumimoji="1" lang="en-US" altLang="ja-JP" sz="2000" b="1" dirty="0">
              <a:solidFill>
                <a:schemeClr val="accent1"/>
              </a:solidFill>
            </a:endParaRPr>
          </a:p>
        </p:txBody>
      </p:sp>
    </p:spTree>
    <p:extLst>
      <p:ext uri="{BB962C8B-B14F-4D97-AF65-F5344CB8AC3E}">
        <p14:creationId xmlns:p14="http://schemas.microsoft.com/office/powerpoint/2010/main" val="2602678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補足：対象②</a:t>
            </a:r>
            <a:r>
              <a:rPr lang="en-US" altLang="ja-JP" dirty="0"/>
              <a:t>TeCel7A-</a:t>
            </a:r>
            <a:r>
              <a:rPr lang="ja-JP" altLang="en-US" dirty="0"/>
              <a:t>設計</a:t>
            </a:r>
            <a:r>
              <a:rPr lang="en-US" altLang="ja-JP" dirty="0"/>
              <a:t>CBD</a:t>
            </a:r>
            <a:br>
              <a:rPr lang="en-US" altLang="ja-JP" dirty="0"/>
            </a:br>
            <a:r>
              <a:rPr lang="ja-JP" altLang="en-US" dirty="0"/>
              <a:t> タンパク質合成方法</a:t>
            </a:r>
            <a:endParaRPr lang="en-US" dirty="0"/>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96-deep well plate</a:t>
            </a:r>
            <a:r>
              <a:rPr kumimoji="1" lang="ja-JP" altLang="en-US" sz="2000" b="1" dirty="0">
                <a:solidFill>
                  <a:schemeClr val="accent1"/>
                </a:solidFill>
              </a:rPr>
              <a:t>で計</a:t>
            </a:r>
            <a:r>
              <a:rPr kumimoji="1" lang="en-US" altLang="ja-JP" sz="2000" b="1" dirty="0">
                <a:solidFill>
                  <a:schemeClr val="accent1"/>
                </a:solidFill>
              </a:rPr>
              <a:t>26</a:t>
            </a:r>
            <a:r>
              <a:rPr kumimoji="1" lang="ja-JP" altLang="en-US" sz="2000" b="1" dirty="0">
                <a:solidFill>
                  <a:schemeClr val="accent1"/>
                </a:solidFill>
              </a:rPr>
              <a:t>種類　のタンパク質の発現を誘導した。</a:t>
            </a:r>
          </a:p>
        </p:txBody>
      </p:sp>
      <p:sp>
        <p:nvSpPr>
          <p:cNvPr id="10" name="正方形/長方形 9">
            <a:extLst>
              <a:ext uri="{FF2B5EF4-FFF2-40B4-BE49-F238E27FC236}">
                <a16:creationId xmlns:a16="http://schemas.microsoft.com/office/drawing/2014/main" id="{B4498A54-B814-4F03-BBE0-0CEF76B81954}"/>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743059A2-A7A7-47B6-912D-5015A22F6E0B}"/>
              </a:ext>
            </a:extLst>
          </p:cNvPr>
          <p:cNvPicPr>
            <a:picLocks noChangeAspect="1"/>
          </p:cNvPicPr>
          <p:nvPr/>
        </p:nvPicPr>
        <p:blipFill>
          <a:blip r:embed="rId3"/>
          <a:stretch>
            <a:fillRect/>
          </a:stretch>
        </p:blipFill>
        <p:spPr>
          <a:xfrm>
            <a:off x="1314026" y="1509663"/>
            <a:ext cx="9667748" cy="4314075"/>
          </a:xfrm>
          <a:prstGeom prst="rect">
            <a:avLst/>
          </a:prstGeom>
        </p:spPr>
      </p:pic>
      <p:sp>
        <p:nvSpPr>
          <p:cNvPr id="13" name="テキスト ボックス 12">
            <a:extLst>
              <a:ext uri="{FF2B5EF4-FFF2-40B4-BE49-F238E27FC236}">
                <a16:creationId xmlns:a16="http://schemas.microsoft.com/office/drawing/2014/main" id="{139D2464-C035-4D65-AA36-C73697179297}"/>
              </a:ext>
            </a:extLst>
          </p:cNvPr>
          <p:cNvSpPr txBox="1"/>
          <p:nvPr/>
        </p:nvSpPr>
        <p:spPr>
          <a:xfrm>
            <a:off x="5969252" y="887146"/>
            <a:ext cx="397934" cy="307777"/>
          </a:xfrm>
          <a:prstGeom prst="rect">
            <a:avLst/>
          </a:prstGeom>
          <a:noFill/>
        </p:spPr>
        <p:txBody>
          <a:bodyPr wrap="square">
            <a:spAutoFit/>
          </a:bodyPr>
          <a:lstStyle/>
          <a:p>
            <a:r>
              <a:rPr kumimoji="1" lang="en-US" altLang="ja-JP" sz="1400" b="1" dirty="0">
                <a:solidFill>
                  <a:schemeClr val="accent1"/>
                </a:solidFill>
              </a:rPr>
              <a:t>※</a:t>
            </a:r>
            <a:endParaRPr lang="ja-JP" altLang="en-US" sz="1400" b="1" dirty="0">
              <a:solidFill>
                <a:schemeClr val="accent1"/>
              </a:solidFill>
            </a:endParaRPr>
          </a:p>
        </p:txBody>
      </p:sp>
      <p:sp>
        <p:nvSpPr>
          <p:cNvPr id="14" name="テキスト ボックス 13">
            <a:extLst>
              <a:ext uri="{FF2B5EF4-FFF2-40B4-BE49-F238E27FC236}">
                <a16:creationId xmlns:a16="http://schemas.microsoft.com/office/drawing/2014/main" id="{E7FA2D45-5F1C-433F-ACFD-CB59B91F5A66}"/>
              </a:ext>
            </a:extLst>
          </p:cNvPr>
          <p:cNvSpPr txBox="1"/>
          <p:nvPr/>
        </p:nvSpPr>
        <p:spPr>
          <a:xfrm>
            <a:off x="4723900" y="6003513"/>
            <a:ext cx="7193280" cy="523220"/>
          </a:xfrm>
          <a:prstGeom prst="rect">
            <a:avLst/>
          </a:prstGeom>
          <a:solidFill>
            <a:schemeClr val="bg1"/>
          </a:solidFill>
        </p:spPr>
        <p:txBody>
          <a:bodyPr wrap="square">
            <a:spAutoFit/>
          </a:bodyPr>
          <a:lstStyle/>
          <a:p>
            <a:r>
              <a:rPr kumimoji="1" lang="en-US" altLang="ja-JP" sz="1400" dirty="0"/>
              <a:t>※</a:t>
            </a:r>
            <a:r>
              <a:rPr kumimoji="1" lang="en-US" altLang="ja-JP" sz="1400" dirty="0">
                <a:solidFill>
                  <a:schemeClr val="accent4"/>
                </a:solidFill>
              </a:rPr>
              <a:t>TeCel7A</a:t>
            </a:r>
            <a:r>
              <a:rPr kumimoji="1" lang="en-US" altLang="ja-JP" sz="1400" dirty="0"/>
              <a:t>-</a:t>
            </a:r>
            <a:r>
              <a:rPr kumimoji="1" lang="en-US" altLang="ja-JP" sz="1400" dirty="0">
                <a:solidFill>
                  <a:srgbClr val="00CCFF"/>
                </a:solidFill>
              </a:rPr>
              <a:t>TrCBM1</a:t>
            </a:r>
            <a:r>
              <a:rPr kumimoji="1" lang="ja-JP" altLang="en-US" sz="1400" dirty="0"/>
              <a:t>（ポジティブコントロール）</a:t>
            </a:r>
            <a:r>
              <a:rPr kumimoji="1" lang="en-US" altLang="ja-JP" sz="1400" dirty="0"/>
              <a:t>,</a:t>
            </a:r>
            <a:r>
              <a:rPr kumimoji="1" lang="ja-JP" altLang="en-US" sz="1400" dirty="0"/>
              <a:t> </a:t>
            </a:r>
            <a:r>
              <a:rPr kumimoji="1" lang="en-US" altLang="ja-JP" sz="1400" dirty="0">
                <a:solidFill>
                  <a:schemeClr val="accent4"/>
                </a:solidFill>
              </a:rPr>
              <a:t>TeCel7A</a:t>
            </a:r>
            <a:r>
              <a:rPr kumimoji="1" lang="en-US" altLang="ja-JP" sz="1400" dirty="0"/>
              <a:t>-</a:t>
            </a:r>
            <a:r>
              <a:rPr kumimoji="1" lang="ja-JP" altLang="en-US" sz="1400" dirty="0">
                <a:solidFill>
                  <a:schemeClr val="accent1"/>
                </a:solidFill>
              </a:rPr>
              <a:t>設計</a:t>
            </a:r>
            <a:r>
              <a:rPr kumimoji="1" lang="en-US" altLang="ja-JP" sz="1400" dirty="0">
                <a:solidFill>
                  <a:schemeClr val="accent1"/>
                </a:solidFill>
              </a:rPr>
              <a:t>CBD</a:t>
            </a:r>
            <a:r>
              <a:rPr kumimoji="1" lang="en-US" altLang="ja-JP" sz="1400" dirty="0"/>
              <a:t>24</a:t>
            </a:r>
            <a:r>
              <a:rPr kumimoji="1" lang="ja-JP" altLang="en-US" sz="1400" dirty="0"/>
              <a:t>種類</a:t>
            </a:r>
            <a:r>
              <a:rPr kumimoji="1" lang="en-US" altLang="ja-JP" sz="1400" dirty="0"/>
              <a:t>, </a:t>
            </a:r>
          </a:p>
          <a:p>
            <a:r>
              <a:rPr kumimoji="1" lang="ja-JP" altLang="en-US" sz="1400" dirty="0"/>
              <a:t>　 空ベクター（ネガティブコントロール、目的遺伝子を含まないプラスミドを酵母に形質転換したもの）</a:t>
            </a:r>
            <a:endParaRPr kumimoji="1" lang="en-US" altLang="ja-JP" sz="1400" dirty="0"/>
          </a:p>
        </p:txBody>
      </p:sp>
      <p:sp>
        <p:nvSpPr>
          <p:cNvPr id="17" name="テキスト ボックス 16">
            <a:extLst>
              <a:ext uri="{FF2B5EF4-FFF2-40B4-BE49-F238E27FC236}">
                <a16:creationId xmlns:a16="http://schemas.microsoft.com/office/drawing/2014/main" id="{933570C0-1EF3-41BE-ABA9-0F2ADA006575}"/>
              </a:ext>
            </a:extLst>
          </p:cNvPr>
          <p:cNvSpPr txBox="1"/>
          <p:nvPr/>
        </p:nvSpPr>
        <p:spPr>
          <a:xfrm>
            <a:off x="10393559" y="3163344"/>
            <a:ext cx="655949"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400 µL</a:t>
            </a:r>
            <a:endParaRPr kumimoji="1" lang="ja-JP" altLang="en-US" sz="12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Tree>
    <p:extLst>
      <p:ext uri="{BB962C8B-B14F-4D97-AF65-F5344CB8AC3E}">
        <p14:creationId xmlns:p14="http://schemas.microsoft.com/office/powerpoint/2010/main" val="297653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23E9C-3281-46A2-A28D-697ECD8EA2F4}"/>
              </a:ext>
            </a:extLst>
          </p:cNvPr>
          <p:cNvSpPr>
            <a:spLocks noGrp="1"/>
          </p:cNvSpPr>
          <p:nvPr>
            <p:ph type="title"/>
          </p:nvPr>
        </p:nvSpPr>
        <p:spPr/>
        <p:txBody>
          <a:bodyPr>
            <a:normAutofit fontScale="90000"/>
          </a:bodyPr>
          <a:lstStyle/>
          <a:p>
            <a:r>
              <a:rPr kumimoji="1" lang="ja-JP" altLang="en-US" dirty="0"/>
              <a:t>補足：対象②</a:t>
            </a:r>
            <a:r>
              <a:rPr kumimoji="1" lang="en-US" altLang="ja-JP" dirty="0"/>
              <a:t>TeCel7A-</a:t>
            </a:r>
            <a:r>
              <a:rPr kumimoji="1" lang="ja-JP" altLang="en-US" dirty="0"/>
              <a:t>設計</a:t>
            </a:r>
            <a:r>
              <a:rPr kumimoji="1" lang="en-US" altLang="ja-JP" dirty="0"/>
              <a:t>CBD, </a:t>
            </a:r>
            <a:r>
              <a:rPr kumimoji="1" lang="ja-JP" altLang="en-US" dirty="0"/>
              <a:t>対象④</a:t>
            </a:r>
            <a:r>
              <a:rPr kumimoji="1" lang="en-US" altLang="ja-JP" dirty="0"/>
              <a:t>TrCel7A</a:t>
            </a:r>
            <a:br>
              <a:rPr kumimoji="1" lang="en-US" altLang="ja-JP" dirty="0"/>
            </a:br>
            <a:r>
              <a:rPr kumimoji="1" lang="ja-JP" altLang="en-US" dirty="0"/>
              <a:t>　すべての</a:t>
            </a:r>
            <a:r>
              <a:rPr lang="en-US" altLang="ja-JP" dirty="0"/>
              <a:t>SDS-PAGE</a:t>
            </a:r>
            <a:r>
              <a:rPr lang="ja-JP" altLang="en-US" dirty="0"/>
              <a:t>結果</a:t>
            </a:r>
            <a:endParaRPr kumimoji="1" lang="ja-JP" altLang="en-US" dirty="0"/>
          </a:p>
        </p:txBody>
      </p:sp>
      <p:sp>
        <p:nvSpPr>
          <p:cNvPr id="3" name="スライド番号プレースホルダー 2">
            <a:extLst>
              <a:ext uri="{FF2B5EF4-FFF2-40B4-BE49-F238E27FC236}">
                <a16:creationId xmlns:a16="http://schemas.microsoft.com/office/drawing/2014/main" id="{E290DFD4-C06C-4A66-AFA6-5D80A45A5291}"/>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pic>
        <p:nvPicPr>
          <p:cNvPr id="5" name="図 4">
            <a:extLst>
              <a:ext uri="{FF2B5EF4-FFF2-40B4-BE49-F238E27FC236}">
                <a16:creationId xmlns:a16="http://schemas.microsoft.com/office/drawing/2014/main" id="{9E7368BE-E815-446A-B040-06D09617A550}"/>
              </a:ext>
            </a:extLst>
          </p:cNvPr>
          <p:cNvPicPr>
            <a:picLocks noChangeAspect="1"/>
          </p:cNvPicPr>
          <p:nvPr/>
        </p:nvPicPr>
        <p:blipFill>
          <a:blip r:embed="rId3"/>
          <a:stretch>
            <a:fillRect/>
          </a:stretch>
        </p:blipFill>
        <p:spPr>
          <a:xfrm>
            <a:off x="1645534" y="954382"/>
            <a:ext cx="4450466" cy="5090601"/>
          </a:xfrm>
          <a:prstGeom prst="rect">
            <a:avLst/>
          </a:prstGeom>
        </p:spPr>
      </p:pic>
      <p:pic>
        <p:nvPicPr>
          <p:cNvPr id="6" name="図 5">
            <a:extLst>
              <a:ext uri="{FF2B5EF4-FFF2-40B4-BE49-F238E27FC236}">
                <a16:creationId xmlns:a16="http://schemas.microsoft.com/office/drawing/2014/main" id="{CF27A89A-3116-4428-9332-B7AE76A24B88}"/>
              </a:ext>
            </a:extLst>
          </p:cNvPr>
          <p:cNvPicPr>
            <a:picLocks noChangeAspect="1"/>
          </p:cNvPicPr>
          <p:nvPr/>
        </p:nvPicPr>
        <p:blipFill>
          <a:blip r:embed="rId4"/>
          <a:stretch>
            <a:fillRect/>
          </a:stretch>
        </p:blipFill>
        <p:spPr>
          <a:xfrm>
            <a:off x="6217117" y="954382"/>
            <a:ext cx="4035902" cy="3340898"/>
          </a:xfrm>
          <a:prstGeom prst="rect">
            <a:avLst/>
          </a:prstGeom>
        </p:spPr>
      </p:pic>
    </p:spTree>
    <p:extLst>
      <p:ext uri="{BB962C8B-B14F-4D97-AF65-F5344CB8AC3E}">
        <p14:creationId xmlns:p14="http://schemas.microsoft.com/office/powerpoint/2010/main" val="420783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9A1B-4EC9-46F0-B82B-FA915887559B}"/>
              </a:ext>
            </a:extLst>
          </p:cNvPr>
          <p:cNvSpPr>
            <a:spLocks noGrp="1"/>
          </p:cNvSpPr>
          <p:nvPr>
            <p:ph type="title"/>
          </p:nvPr>
        </p:nvSpPr>
        <p:spPr>
          <a:ln>
            <a:noFill/>
          </a:ln>
        </p:spPr>
        <p:txBody>
          <a:bodyPr/>
          <a:lstStyle/>
          <a:p>
            <a:r>
              <a:rPr lang="en-US" altLang="ja-JP" dirty="0"/>
              <a:t>2022</a:t>
            </a:r>
            <a:r>
              <a:rPr lang="ja-JP" altLang="en-US" dirty="0"/>
              <a:t>年</a:t>
            </a:r>
            <a:r>
              <a:rPr lang="en-US" altLang="ja-JP" dirty="0"/>
              <a:t>12</a:t>
            </a:r>
            <a:r>
              <a:rPr lang="ja-JP" altLang="en-US" dirty="0"/>
              <a:t>月次</a:t>
            </a:r>
            <a:r>
              <a:rPr lang="zh-TW" altLang="en-US" dirty="0"/>
              <a:t>報告</a:t>
            </a:r>
            <a:r>
              <a:rPr lang="ja-JP" altLang="en-US" dirty="0"/>
              <a:t>＜人工酵素設計</a:t>
            </a:r>
            <a:r>
              <a:rPr lang="zh-TW"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6CC9BA05-DA39-46A1-81DB-8FBC19AD1FBE}"/>
              </a:ext>
            </a:extLst>
          </p:cNvPr>
          <p:cNvSpPr>
            <a:spLocks noGrp="1"/>
          </p:cNvSpPr>
          <p:nvPr>
            <p:ph type="sldNum" sz="quarter" idx="10"/>
          </p:nvPr>
        </p:nvSpPr>
        <p:spPr/>
        <p:txBody>
          <a:bodyPr/>
          <a:lstStyle/>
          <a:p>
            <a:fld id="{336047B0-28A3-4E6B-B788-3893CBF6298A}" type="slidenum">
              <a:rPr lang="ja-JP" altLang="en-US" smtClean="0"/>
              <a:pPr/>
              <a:t>3</a:t>
            </a:fld>
            <a:endParaRPr lang="ja-JP" altLang="en-US"/>
          </a:p>
        </p:txBody>
      </p:sp>
      <p:graphicFrame>
        <p:nvGraphicFramePr>
          <p:cNvPr id="15" name="表 5">
            <a:extLst>
              <a:ext uri="{FF2B5EF4-FFF2-40B4-BE49-F238E27FC236}">
                <a16:creationId xmlns:a16="http://schemas.microsoft.com/office/drawing/2014/main" id="{2BFA6FB4-E607-47A4-9BE5-89D5719034D1}"/>
              </a:ext>
            </a:extLst>
          </p:cNvPr>
          <p:cNvGraphicFramePr>
            <a:graphicFrameLocks noGrp="1"/>
          </p:cNvGraphicFramePr>
          <p:nvPr>
            <p:extLst>
              <p:ext uri="{D42A27DB-BD31-4B8C-83A1-F6EECF244321}">
                <p14:modId xmlns:p14="http://schemas.microsoft.com/office/powerpoint/2010/main" val="2490123518"/>
              </p:ext>
            </p:extLst>
          </p:nvPr>
        </p:nvGraphicFramePr>
        <p:xfrm>
          <a:off x="334330" y="2522270"/>
          <a:ext cx="11582850" cy="3701029"/>
        </p:xfrm>
        <a:graphic>
          <a:graphicData uri="http://schemas.openxmlformats.org/drawingml/2006/table">
            <a:tbl>
              <a:tblPr firstRow="1" bandRow="1">
                <a:tableStyleId>{5C22544A-7EE6-4342-B048-85BDC9FD1C3A}</a:tableStyleId>
              </a:tblPr>
              <a:tblGrid>
                <a:gridCol w="3233623">
                  <a:extLst>
                    <a:ext uri="{9D8B030D-6E8A-4147-A177-3AD203B41FA5}">
                      <a16:colId xmlns:a16="http://schemas.microsoft.com/office/drawing/2014/main" val="3132965093"/>
                    </a:ext>
                  </a:extLst>
                </a:gridCol>
                <a:gridCol w="1386463">
                  <a:extLst>
                    <a:ext uri="{9D8B030D-6E8A-4147-A177-3AD203B41FA5}">
                      <a16:colId xmlns:a16="http://schemas.microsoft.com/office/drawing/2014/main" val="3355639984"/>
                    </a:ext>
                  </a:extLst>
                </a:gridCol>
                <a:gridCol w="2260933">
                  <a:extLst>
                    <a:ext uri="{9D8B030D-6E8A-4147-A177-3AD203B41FA5}">
                      <a16:colId xmlns:a16="http://schemas.microsoft.com/office/drawing/2014/main" val="1683457742"/>
                    </a:ext>
                  </a:extLst>
                </a:gridCol>
                <a:gridCol w="2102400">
                  <a:extLst>
                    <a:ext uri="{9D8B030D-6E8A-4147-A177-3AD203B41FA5}">
                      <a16:colId xmlns:a16="http://schemas.microsoft.com/office/drawing/2014/main" val="3542154825"/>
                    </a:ext>
                  </a:extLst>
                </a:gridCol>
                <a:gridCol w="2599431">
                  <a:extLst>
                    <a:ext uri="{9D8B030D-6E8A-4147-A177-3AD203B41FA5}">
                      <a16:colId xmlns:a16="http://schemas.microsoft.com/office/drawing/2014/main" val="2564520005"/>
                    </a:ext>
                  </a:extLst>
                </a:gridCol>
              </a:tblGrid>
              <a:tr h="239268">
                <a:tc>
                  <a:txBody>
                    <a:bodyPr/>
                    <a:lstStyle/>
                    <a:p>
                      <a:pPr algn="ctr"/>
                      <a:r>
                        <a:rPr kumimoji="1" lang="ja-JP" altLang="en-US" dirty="0"/>
                        <a:t>マイルストン</a:t>
                      </a:r>
                    </a:p>
                  </a:txBody>
                  <a:tcPr/>
                </a:tc>
                <a:tc>
                  <a:txBody>
                    <a:bodyPr/>
                    <a:lstStyle/>
                    <a:p>
                      <a:r>
                        <a:rPr kumimoji="1" lang="ja-JP" altLang="en-US" dirty="0"/>
                        <a:t>進捗率</a:t>
                      </a:r>
                    </a:p>
                  </a:txBody>
                  <a:tcPr/>
                </a:tc>
                <a:tc>
                  <a:txBody>
                    <a:bodyPr/>
                    <a:lstStyle/>
                    <a:p>
                      <a:r>
                        <a:rPr kumimoji="1" lang="ja-JP" altLang="en-US" dirty="0"/>
                        <a:t>今月の進捗</a:t>
                      </a:r>
                    </a:p>
                  </a:txBody>
                  <a:tcPr/>
                </a:tc>
                <a:tc>
                  <a:txBody>
                    <a:bodyPr/>
                    <a:lstStyle/>
                    <a:p>
                      <a:r>
                        <a:rPr kumimoji="1" lang="ja-JP" altLang="en-US" dirty="0"/>
                        <a:t>課題</a:t>
                      </a:r>
                    </a:p>
                  </a:txBody>
                  <a:tcPr/>
                </a:tc>
                <a:tc>
                  <a:txBody>
                    <a:bodyPr/>
                    <a:lstStyle/>
                    <a:p>
                      <a:r>
                        <a:rPr kumimoji="1" lang="ja-JP" altLang="en-US" dirty="0"/>
                        <a:t>来月の予定</a:t>
                      </a:r>
                    </a:p>
                  </a:txBody>
                  <a:tcPr/>
                </a:tc>
                <a:extLst>
                  <a:ext uri="{0D108BD9-81ED-4DB2-BD59-A6C34878D82A}">
                    <a16:rowId xmlns:a16="http://schemas.microsoft.com/office/drawing/2014/main" val="1715714061"/>
                  </a:ext>
                </a:extLst>
              </a:tr>
              <a:tr h="34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Phase2</a:t>
                      </a:r>
                      <a:r>
                        <a:rPr lang="ja-JP" altLang="en-US" sz="1200" dirty="0">
                          <a:solidFill>
                            <a:schemeClr val="tx1"/>
                          </a:solidFill>
                          <a:latin typeface="+mn-ea"/>
                        </a:rPr>
                        <a:t>残件の完了（</a:t>
                      </a:r>
                      <a:r>
                        <a:rPr lang="en-US" altLang="ja-JP" sz="1200" dirty="0">
                          <a:solidFill>
                            <a:schemeClr val="tx1"/>
                          </a:solidFill>
                          <a:latin typeface="+mn-ea"/>
                        </a:rPr>
                        <a:t>Wet</a:t>
                      </a:r>
                      <a:r>
                        <a:rPr lang="ja-JP" altLang="en-US" sz="1200" dirty="0">
                          <a:solidFill>
                            <a:schemeClr val="tx1"/>
                          </a:solidFill>
                          <a:latin typeface="+mn-ea"/>
                        </a:rPr>
                        <a:t>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518797161"/>
                  </a:ext>
                </a:extLst>
              </a:tr>
              <a:tr h="292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LR2</a:t>
                      </a:r>
                      <a:r>
                        <a:rPr lang="ja-JP" altLang="en-US" sz="1200" dirty="0">
                          <a:solidFill>
                            <a:schemeClr val="tx1"/>
                          </a:solidFill>
                          <a:latin typeface="+mn-ea"/>
                        </a:rPr>
                        <a:t>審査開催・準備</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2922232791"/>
                  </a:ext>
                </a:extLst>
              </a:tr>
              <a:tr h="422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研究開発報告書作成・文書登録</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以下、作成・文書登録完了</a:t>
                      </a:r>
                      <a:endParaRPr kumimoji="1" lang="en-US" altLang="ja-JP" sz="1200" dirty="0">
                        <a:solidFill>
                          <a:schemeClr val="tx1"/>
                        </a:solidFill>
                      </a:endParaRPr>
                    </a:p>
                    <a:p>
                      <a:r>
                        <a:rPr kumimoji="1" lang="ja-JP" altLang="en-US" sz="1200" dirty="0">
                          <a:solidFill>
                            <a:schemeClr val="tx1"/>
                          </a:solidFill>
                        </a:rPr>
                        <a:t>・テーマ全体の報告書</a:t>
                      </a:r>
                      <a:endParaRPr kumimoji="1"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・個別技術の報告書（橋本さん担当分１件）</a:t>
                      </a:r>
                      <a:endParaRPr kumimoji="1" lang="en-US" altLang="ja-JP" sz="1200" dirty="0">
                        <a:solidFill>
                          <a:schemeClr val="tx1"/>
                        </a:solidFill>
                      </a:endParaRP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なし</a:t>
                      </a:r>
                    </a:p>
                  </a:txBody>
                  <a:tcPr/>
                </a:tc>
                <a:extLst>
                  <a:ext uri="{0D108BD9-81ED-4DB2-BD59-A6C34878D82A}">
                    <a16:rowId xmlns:a16="http://schemas.microsoft.com/office/drawing/2014/main" val="2167423098"/>
                  </a:ext>
                </a:extLst>
              </a:tr>
              <a:tr h="425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東京大学共同研究契約（</a:t>
                      </a:r>
                      <a:r>
                        <a:rPr lang="en-US" altLang="ja-JP" sz="1200" dirty="0">
                          <a:solidFill>
                            <a:schemeClr val="tx1"/>
                          </a:solidFill>
                          <a:latin typeface="+mn-ea"/>
                        </a:rPr>
                        <a:t>- 2023/3/E</a:t>
                      </a:r>
                      <a:r>
                        <a:rPr lang="ja-JP" altLang="en-US" sz="1200" dirty="0">
                          <a:solidFill>
                            <a:schemeClr val="tx1"/>
                          </a:solidFill>
                          <a:latin typeface="+mn-ea"/>
                        </a:rPr>
                        <a:t>）</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n-ea"/>
                        </a:rPr>
                        <a:t>FY20-22</a:t>
                      </a:r>
                      <a:r>
                        <a:rPr lang="ja-JP" altLang="en-US" sz="1200" dirty="0">
                          <a:solidFill>
                            <a:schemeClr val="tx1"/>
                          </a:solidFill>
                          <a:latin typeface="+mn-ea"/>
                        </a:rPr>
                        <a:t>活動報告書作成・レビュー</a:t>
                      </a:r>
                      <a:endParaRPr lang="en-US" altLang="ja-JP" sz="1200" dirty="0">
                        <a:solidFill>
                          <a:schemeClr val="tx1"/>
                        </a:solidFill>
                        <a:latin typeface="+mn-ea"/>
                      </a:endParaRPr>
                    </a:p>
                  </a:txBody>
                  <a:tcPr/>
                </a:tc>
                <a:tc>
                  <a:txBody>
                    <a:bodyPr/>
                    <a:lstStyle/>
                    <a:p>
                      <a:r>
                        <a:rPr kumimoji="1" lang="en-US" altLang="ja-JP" sz="1600" b="1" dirty="0">
                          <a:solidFill>
                            <a:schemeClr val="tx1"/>
                          </a:solidFill>
                        </a:rPr>
                        <a:t>90%</a:t>
                      </a:r>
                    </a:p>
                  </a:txBody>
                  <a:tcPr/>
                </a:tc>
                <a:tc>
                  <a:txBody>
                    <a:bodyPr/>
                    <a:lstStyle/>
                    <a:p>
                      <a:r>
                        <a:rPr kumimoji="1" lang="ja-JP" altLang="en-US" sz="1200" dirty="0">
                          <a:solidFill>
                            <a:schemeClr val="tx1"/>
                          </a:solidFill>
                        </a:rPr>
                        <a:t>なし</a:t>
                      </a:r>
                      <a:endParaRPr kumimoji="1" lang="en-US" altLang="ja-JP" sz="1200" dirty="0">
                        <a:solidFill>
                          <a:schemeClr val="tx1"/>
                        </a:solidFill>
                      </a:endParaRPr>
                    </a:p>
                  </a:txBody>
                  <a:tcPr/>
                </a:tc>
                <a:tc>
                  <a:txBody>
                    <a:bodyPr/>
                    <a:lstStyle/>
                    <a:p>
                      <a:r>
                        <a:rPr kumimoji="1" lang="en-US" altLang="ja-JP" sz="1200" dirty="0"/>
                        <a:t>2023/03</a:t>
                      </a:r>
                      <a:r>
                        <a:rPr kumimoji="1" lang="ja-JP" altLang="en-US" sz="1200" dirty="0"/>
                        <a:t>時点で調査活動内容を追記し、最終版を提出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a:t>
                      </a:r>
                      <a:r>
                        <a:rPr kumimoji="1" lang="en-US" altLang="ja-JP" sz="1200" kern="1200" dirty="0">
                          <a:solidFill>
                            <a:schemeClr val="dk1"/>
                          </a:solidFill>
                          <a:effectLst/>
                          <a:latin typeface="+mn-lt"/>
                          <a:ea typeface="+mn-ea"/>
                          <a:cs typeface="+mn-cs"/>
                        </a:rPr>
                        <a:t>2023/03</a:t>
                      </a:r>
                      <a:r>
                        <a:rPr kumimoji="1" lang="ja-JP" altLang="en-US" sz="1200" kern="1200" dirty="0">
                          <a:solidFill>
                            <a:schemeClr val="dk1"/>
                          </a:solidFill>
                          <a:effectLst/>
                          <a:latin typeface="+mn-lt"/>
                          <a:ea typeface="+mn-ea"/>
                          <a:cs typeface="+mn-cs"/>
                        </a:rPr>
                        <a:t>に最終版を提出予定）</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4265703668"/>
                  </a:ext>
                </a:extLst>
              </a:tr>
              <a:tr h="442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セルロース分解酵素の合成・評価</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40</a:t>
                      </a:r>
                      <a:r>
                        <a:rPr kumimoji="1" lang="ja-JP" altLang="en-US" sz="1600" b="1" dirty="0">
                          <a:solidFill>
                            <a:schemeClr val="tx1"/>
                          </a:solidFill>
                        </a:rPr>
                        <a:t>→</a:t>
                      </a:r>
                      <a:r>
                        <a:rPr kumimoji="1" lang="en-US" altLang="ja-JP" sz="1600" b="1" dirty="0">
                          <a:solidFill>
                            <a:schemeClr val="tx1"/>
                          </a:solidFill>
                        </a:rPr>
                        <a:t>70%</a:t>
                      </a:r>
                      <a:endParaRPr kumimoji="1" lang="ja-JP" altLang="en-US" sz="1600" b="1" dirty="0">
                        <a:solidFill>
                          <a:schemeClr val="tx1"/>
                        </a:solidFill>
                      </a:endParaRPr>
                    </a:p>
                  </a:txBody>
                  <a:tcPr/>
                </a:tc>
                <a:tc>
                  <a:txBody>
                    <a:bodyPr/>
                    <a:lstStyle/>
                    <a:p>
                      <a:r>
                        <a:rPr kumimoji="1" lang="ja-JP" altLang="en-US" sz="1200" b="0" i="0" u="none" strike="noStrike" kern="1200" cap="none" spc="0" normalizeH="0" baseline="0" noProof="0" dirty="0">
                          <a:ln>
                            <a:noFill/>
                          </a:ln>
                          <a:solidFill>
                            <a:prstClr val="black"/>
                          </a:solidFill>
                          <a:effectLst/>
                          <a:uLnTx/>
                          <a:uFillTx/>
                          <a:latin typeface="+mn-lt"/>
                          <a:ea typeface="+mn-ea"/>
                          <a:cs typeface="+mn-cs"/>
                        </a:rPr>
                        <a:t>対象②、④について発現確認（変異体含め）</a:t>
                      </a:r>
                      <a:endParaRPr kumimoji="1" lang="en-US" altLang="ja-JP" sz="1200" dirty="0">
                        <a:solidFill>
                          <a:schemeClr val="tx1"/>
                        </a:solidFill>
                      </a:endParaRPr>
                    </a:p>
                  </a:txBody>
                  <a:tcPr/>
                </a:tc>
                <a:tc>
                  <a:txBody>
                    <a:bodyPr/>
                    <a:lstStyle/>
                    <a:p>
                      <a:r>
                        <a:rPr kumimoji="1" lang="en-US" altLang="ja-JP" sz="1200" dirty="0"/>
                        <a:t>96</a:t>
                      </a:r>
                      <a:r>
                        <a:rPr kumimoji="1" lang="ja-JP" altLang="en-US" sz="1200" dirty="0"/>
                        <a:t>ディープウェルプレートを用いた酵母でのタンパク質合成</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対象②、対象④の活性確認</a:t>
                      </a:r>
                      <a:endParaRPr kumimoji="1" lang="en-US" altLang="ja-JP"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対象③の評価実験着手</a:t>
                      </a:r>
                    </a:p>
                  </a:txBody>
                  <a:tcPr/>
                </a:tc>
                <a:extLst>
                  <a:ext uri="{0D108BD9-81ED-4DB2-BD59-A6C34878D82A}">
                    <a16:rowId xmlns:a16="http://schemas.microsoft.com/office/drawing/2014/main" val="4294496935"/>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次期テーマに向けた調査活動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機能性タンパク質設計技術調査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調査計画修正に伴い、今期計画から削除した（</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なし</a:t>
                      </a:r>
                      <a:endParaRPr kumimoji="1" lang="ja-JP"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718279547"/>
                  </a:ext>
                </a:extLst>
              </a:tr>
              <a:tr h="4139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次期テーマ向けた調査活動</a:t>
                      </a:r>
                      <a:endParaRPr lang="en-US" altLang="ja-JP" sz="1200" dirty="0">
                        <a:solidFill>
                          <a:schemeClr val="tx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n-ea"/>
                        </a:rPr>
                        <a:t>アプリケーション・周辺技術調査</a:t>
                      </a:r>
                      <a:endParaRPr lang="en-GB" altLang="ja-JP" sz="1200" dirty="0">
                        <a:solidFill>
                          <a:schemeClr val="tx1"/>
                        </a:solidFill>
                        <a:latin typeface="+mn-ea"/>
                      </a:endParaRPr>
                    </a:p>
                  </a:txBody>
                  <a:tcPr/>
                </a:tc>
                <a:tc>
                  <a:txBody>
                    <a:bodyPr/>
                    <a:lstStyle/>
                    <a:p>
                      <a:r>
                        <a:rPr kumimoji="1" lang="en-US" altLang="ja-JP" sz="1600" b="1" dirty="0">
                          <a:solidFill>
                            <a:schemeClr val="tx1"/>
                          </a:solidFill>
                        </a:rPr>
                        <a:t>10</a:t>
                      </a:r>
                      <a:r>
                        <a:rPr kumimoji="1" lang="ja-JP" altLang="en-US" sz="1600" b="1" dirty="0">
                          <a:solidFill>
                            <a:schemeClr val="tx1"/>
                          </a:solidFill>
                        </a:rPr>
                        <a:t>→</a:t>
                      </a:r>
                      <a:r>
                        <a:rPr kumimoji="1" lang="en-US" altLang="ja-JP" sz="1600" b="1" dirty="0">
                          <a:solidFill>
                            <a:schemeClr val="tx1"/>
                          </a:solidFill>
                        </a:rPr>
                        <a:t>15%</a:t>
                      </a:r>
                      <a:endParaRPr kumimoji="1" lang="ja-JP" altLang="en-US" sz="1600" b="1" dirty="0">
                        <a:solidFill>
                          <a:schemeClr val="tx1"/>
                        </a:solidFill>
                      </a:endParaRPr>
                    </a:p>
                  </a:txBody>
                  <a:tcPr/>
                </a:tc>
                <a:tc>
                  <a:txBody>
                    <a:bodyPr/>
                    <a:lstStyle/>
                    <a:p>
                      <a:r>
                        <a:rPr kumimoji="1" lang="ja-JP" altLang="en-US" sz="1200" dirty="0">
                          <a:solidFill>
                            <a:srgbClr val="FF0000"/>
                          </a:solidFill>
                        </a:rPr>
                        <a:t>調査計画修正に伴い、一部変更（</a:t>
                      </a:r>
                      <a:r>
                        <a:rPr kumimoji="1" lang="en-US" altLang="ja-JP" sz="1200" dirty="0">
                          <a:solidFill>
                            <a:srgbClr val="FF0000"/>
                          </a:solidFill>
                        </a:rPr>
                        <a:t>12/15</a:t>
                      </a:r>
                      <a:r>
                        <a:rPr kumimoji="1" lang="ja-JP" altLang="en-US" sz="1200" dirty="0">
                          <a:solidFill>
                            <a:srgbClr val="FF0000"/>
                          </a:solidFill>
                        </a:rPr>
                        <a:t>）</a:t>
                      </a:r>
                    </a:p>
                  </a:txBody>
                  <a:tcPr/>
                </a:tc>
                <a:tc>
                  <a:txBody>
                    <a:bodyPr/>
                    <a:lstStyle/>
                    <a:p>
                      <a:r>
                        <a:rPr kumimoji="1" lang="ja-JP" altLang="en-US" sz="12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dk1"/>
                          </a:solidFill>
                          <a:effectLst/>
                          <a:latin typeface="+mn-lt"/>
                          <a:ea typeface="+mn-ea"/>
                          <a:cs typeface="+mn-cs"/>
                        </a:rPr>
                        <a:t>セルラーゼ製剤開発にピン止めした技術調査</a:t>
                      </a:r>
                      <a:endParaRPr kumimoji="1" lang="en-US" altLang="ja-JP" sz="1200" kern="1200" dirty="0">
                        <a:solidFill>
                          <a:schemeClr val="dk1"/>
                        </a:solidFill>
                        <a:effectLst/>
                        <a:latin typeface="+mn-lt"/>
                        <a:ea typeface="+mn-ea"/>
                        <a:cs typeface="+mn-cs"/>
                      </a:endParaRPr>
                    </a:p>
                  </a:txBody>
                  <a:tcPr/>
                </a:tc>
                <a:extLst>
                  <a:ext uri="{0D108BD9-81ED-4DB2-BD59-A6C34878D82A}">
                    <a16:rowId xmlns:a16="http://schemas.microsoft.com/office/drawing/2014/main" val="1978811703"/>
                  </a:ext>
                </a:extLst>
              </a:tr>
            </a:tbl>
          </a:graphicData>
        </a:graphic>
      </p:graphicFrame>
      <p:sp>
        <p:nvSpPr>
          <p:cNvPr id="23" name="四角形: 角を丸くする 22">
            <a:extLst>
              <a:ext uri="{FF2B5EF4-FFF2-40B4-BE49-F238E27FC236}">
                <a16:creationId xmlns:a16="http://schemas.microsoft.com/office/drawing/2014/main" id="{C2F42008-E841-45EC-AF6D-DC78854EEF7B}"/>
              </a:ext>
            </a:extLst>
          </p:cNvPr>
          <p:cNvSpPr/>
          <p:nvPr/>
        </p:nvSpPr>
        <p:spPr>
          <a:xfrm>
            <a:off x="747006" y="1349409"/>
            <a:ext cx="1955782" cy="287177"/>
          </a:xfrm>
          <a:prstGeom prst="roundRect">
            <a:avLst>
              <a:gd name="adj" fmla="val 9970"/>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ja-JP" altLang="en-US" sz="1400" dirty="0">
                <a:solidFill>
                  <a:schemeClr val="tx1"/>
                </a:solidFill>
                <a:latin typeface="+mn-ea"/>
              </a:rPr>
              <a:t>１</a:t>
            </a:r>
            <a:r>
              <a:rPr lang="en-US" altLang="ja-JP" sz="1400" dirty="0">
                <a:solidFill>
                  <a:schemeClr val="tx1"/>
                </a:solidFill>
                <a:latin typeface="+mn-ea"/>
              </a:rPr>
              <a:t>Q</a:t>
            </a:r>
            <a:endParaRPr kumimoji="1" lang="ja-JP" altLang="en-US" sz="1400" dirty="0">
              <a:solidFill>
                <a:schemeClr val="tx1"/>
              </a:solidFill>
              <a:latin typeface="+mn-ea"/>
            </a:endParaRPr>
          </a:p>
        </p:txBody>
      </p:sp>
      <p:sp>
        <p:nvSpPr>
          <p:cNvPr id="24" name="四角形: 角を丸くする 23">
            <a:extLst>
              <a:ext uri="{FF2B5EF4-FFF2-40B4-BE49-F238E27FC236}">
                <a16:creationId xmlns:a16="http://schemas.microsoft.com/office/drawing/2014/main" id="{6C696969-4DC2-4D00-9E1F-0D2BAFE624C2}"/>
              </a:ext>
            </a:extLst>
          </p:cNvPr>
          <p:cNvSpPr/>
          <p:nvPr/>
        </p:nvSpPr>
        <p:spPr>
          <a:xfrm>
            <a:off x="3651101" y="1344942"/>
            <a:ext cx="1955782" cy="287177"/>
          </a:xfrm>
          <a:prstGeom prst="roundRect">
            <a:avLst>
              <a:gd name="adj" fmla="val 7458"/>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2Q</a:t>
            </a:r>
            <a:endParaRPr kumimoji="1" lang="ja-JP" altLang="en-US" sz="1400" dirty="0">
              <a:solidFill>
                <a:schemeClr val="tx1"/>
              </a:solidFill>
              <a:latin typeface="+mn-ea"/>
            </a:endParaRPr>
          </a:p>
        </p:txBody>
      </p:sp>
      <p:sp>
        <p:nvSpPr>
          <p:cNvPr id="25" name="四角形: 角を丸くする 24">
            <a:extLst>
              <a:ext uri="{FF2B5EF4-FFF2-40B4-BE49-F238E27FC236}">
                <a16:creationId xmlns:a16="http://schemas.microsoft.com/office/drawing/2014/main" id="{45818BB3-884E-49BE-9E54-8214C8514D6A}"/>
              </a:ext>
            </a:extLst>
          </p:cNvPr>
          <p:cNvSpPr/>
          <p:nvPr/>
        </p:nvSpPr>
        <p:spPr>
          <a:xfrm>
            <a:off x="6585119" y="1344942"/>
            <a:ext cx="1955782" cy="287177"/>
          </a:xfrm>
          <a:prstGeom prst="roundRect">
            <a:avLst>
              <a:gd name="adj" fmla="val 6621"/>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en-US" altLang="ja-JP" sz="1400" dirty="0">
                <a:solidFill>
                  <a:schemeClr val="tx1"/>
                </a:solidFill>
                <a:latin typeface="+mn-ea"/>
              </a:rPr>
              <a:t>3Q</a:t>
            </a:r>
          </a:p>
        </p:txBody>
      </p:sp>
      <p:sp>
        <p:nvSpPr>
          <p:cNvPr id="26" name="四角形: 角を丸くする 25">
            <a:extLst>
              <a:ext uri="{FF2B5EF4-FFF2-40B4-BE49-F238E27FC236}">
                <a16:creationId xmlns:a16="http://schemas.microsoft.com/office/drawing/2014/main" id="{FDCDF4E2-FF6D-4634-9291-E6AA41AE9F4A}"/>
              </a:ext>
            </a:extLst>
          </p:cNvPr>
          <p:cNvSpPr/>
          <p:nvPr/>
        </p:nvSpPr>
        <p:spPr>
          <a:xfrm>
            <a:off x="9495418" y="1355340"/>
            <a:ext cx="1955782" cy="287177"/>
          </a:xfrm>
          <a:prstGeom prst="roundRect">
            <a:avLst>
              <a:gd name="adj" fmla="val 4946"/>
            </a:avLst>
          </a:prstGeom>
          <a:ln>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lang="en-US" altLang="ja-JP" sz="1400" dirty="0">
                <a:solidFill>
                  <a:schemeClr val="tx1"/>
                </a:solidFill>
                <a:latin typeface="+mn-ea"/>
              </a:rPr>
              <a:t>4Q</a:t>
            </a:r>
            <a:endParaRPr kumimoji="1" lang="en-US" altLang="ja-JP" sz="1400" dirty="0">
              <a:solidFill>
                <a:schemeClr val="tx1"/>
              </a:solidFill>
              <a:latin typeface="+mn-ea"/>
            </a:endParaRPr>
          </a:p>
        </p:txBody>
      </p:sp>
      <p:sp>
        <p:nvSpPr>
          <p:cNvPr id="34" name="四角形: 角を丸くする 33">
            <a:extLst>
              <a:ext uri="{FF2B5EF4-FFF2-40B4-BE49-F238E27FC236}">
                <a16:creationId xmlns:a16="http://schemas.microsoft.com/office/drawing/2014/main" id="{77C6E15D-5AF8-4B58-9040-E0889CFDEE19}"/>
              </a:ext>
            </a:extLst>
          </p:cNvPr>
          <p:cNvSpPr/>
          <p:nvPr/>
        </p:nvSpPr>
        <p:spPr>
          <a:xfrm>
            <a:off x="334329" y="1638757"/>
            <a:ext cx="2781137" cy="806732"/>
          </a:xfrm>
          <a:prstGeom prst="roundRect">
            <a:avLst>
              <a:gd name="adj" fmla="val 9970"/>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Phase2</a:t>
            </a:r>
            <a:r>
              <a:rPr lang="ja-JP" altLang="en-US" sz="1200" dirty="0">
                <a:solidFill>
                  <a:schemeClr val="tx1"/>
                </a:solidFill>
                <a:latin typeface="+mn-ea"/>
              </a:rPr>
              <a:t>残件　完了</a:t>
            </a:r>
            <a:endParaRPr lang="en-US" altLang="ja-JP" sz="1200" dirty="0">
              <a:solidFill>
                <a:schemeClr val="tx1"/>
              </a:solidFill>
              <a:latin typeface="+mn-ea"/>
            </a:endParaRPr>
          </a:p>
          <a:p>
            <a:r>
              <a:rPr lang="ja-JP" altLang="en-US" sz="1200" dirty="0">
                <a:solidFill>
                  <a:schemeClr val="tx1"/>
                </a:solidFill>
                <a:latin typeface="+mn-ea"/>
              </a:rPr>
              <a:t>・ドキュメント作成　完了</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5" name="四角形: 角を丸くする 34">
            <a:extLst>
              <a:ext uri="{FF2B5EF4-FFF2-40B4-BE49-F238E27FC236}">
                <a16:creationId xmlns:a16="http://schemas.microsoft.com/office/drawing/2014/main" id="{D1A9255F-2813-4A15-8FEB-56CD73EB0885}"/>
              </a:ext>
            </a:extLst>
          </p:cNvPr>
          <p:cNvSpPr/>
          <p:nvPr/>
        </p:nvSpPr>
        <p:spPr>
          <a:xfrm>
            <a:off x="3250466" y="1638757"/>
            <a:ext cx="2781137" cy="806732"/>
          </a:xfrm>
          <a:prstGeom prst="roundRect">
            <a:avLst>
              <a:gd name="adj" fmla="val 7458"/>
            </a:avLst>
          </a:prstGeom>
          <a:solidFill>
            <a:schemeClr val="bg1">
              <a:lumMod val="8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a:t>
            </a:r>
            <a:r>
              <a:rPr lang="en-US" altLang="ja-JP" sz="1200" dirty="0">
                <a:solidFill>
                  <a:schemeClr val="tx1"/>
                </a:solidFill>
                <a:latin typeface="+mn-ea"/>
              </a:rPr>
              <a:t>LR2</a:t>
            </a:r>
            <a:r>
              <a:rPr lang="ja-JP" altLang="en-US" sz="1200" dirty="0">
                <a:solidFill>
                  <a:schemeClr val="tx1"/>
                </a:solidFill>
                <a:latin typeface="+mn-ea"/>
              </a:rPr>
              <a:t>開催（テーマの中止）</a:t>
            </a:r>
            <a:endParaRPr lang="en-US" altLang="ja-JP" sz="1200" dirty="0">
              <a:solidFill>
                <a:schemeClr val="tx1"/>
              </a:solidFill>
              <a:latin typeface="+mn-ea"/>
            </a:endParaRPr>
          </a:p>
          <a:p>
            <a:r>
              <a:rPr lang="ja-JP" altLang="en-US" sz="1200" dirty="0">
                <a:solidFill>
                  <a:schemeClr val="tx1"/>
                </a:solidFill>
                <a:latin typeface="+mn-ea"/>
              </a:rPr>
              <a:t>・次期テーマに向けた調査活動実施</a:t>
            </a:r>
          </a:p>
        </p:txBody>
      </p:sp>
      <p:sp>
        <p:nvSpPr>
          <p:cNvPr id="36" name="四角形: 角を丸くする 35">
            <a:extLst>
              <a:ext uri="{FF2B5EF4-FFF2-40B4-BE49-F238E27FC236}">
                <a16:creationId xmlns:a16="http://schemas.microsoft.com/office/drawing/2014/main" id="{75352B7F-64E6-4E36-B917-CE6799A1901B}"/>
              </a:ext>
            </a:extLst>
          </p:cNvPr>
          <p:cNvSpPr/>
          <p:nvPr/>
        </p:nvSpPr>
        <p:spPr>
          <a:xfrm>
            <a:off x="6166603" y="1638756"/>
            <a:ext cx="2781137" cy="806732"/>
          </a:xfrm>
          <a:prstGeom prst="roundRect">
            <a:avLst>
              <a:gd name="adj" fmla="val 6621"/>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US" altLang="ja-JP" sz="1200" dirty="0">
              <a:solidFill>
                <a:schemeClr val="tx1"/>
              </a:solidFill>
              <a:latin typeface="+mn-ea"/>
            </a:endParaRPr>
          </a:p>
        </p:txBody>
      </p:sp>
      <p:sp>
        <p:nvSpPr>
          <p:cNvPr id="37" name="四角形: 角を丸くする 36">
            <a:extLst>
              <a:ext uri="{FF2B5EF4-FFF2-40B4-BE49-F238E27FC236}">
                <a16:creationId xmlns:a16="http://schemas.microsoft.com/office/drawing/2014/main" id="{2C50AF44-5B5F-4DB6-88BE-4BB214360E2E}"/>
              </a:ext>
            </a:extLst>
          </p:cNvPr>
          <p:cNvSpPr/>
          <p:nvPr/>
        </p:nvSpPr>
        <p:spPr>
          <a:xfrm>
            <a:off x="9082740" y="1638756"/>
            <a:ext cx="2781137" cy="806732"/>
          </a:xfrm>
          <a:prstGeom prst="roundRect">
            <a:avLst>
              <a:gd name="adj" fmla="val 4946"/>
            </a:avLst>
          </a:prstGeom>
          <a:no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200" dirty="0">
                <a:solidFill>
                  <a:schemeClr val="tx1"/>
                </a:solidFill>
                <a:latin typeface="+mn-ea"/>
              </a:rPr>
              <a:t>次期テーマに向けた調査活動実施</a:t>
            </a:r>
            <a:endParaRPr lang="en-GB" altLang="ja-JP" sz="1200" dirty="0">
              <a:solidFill>
                <a:schemeClr val="tx1"/>
              </a:solidFill>
              <a:latin typeface="+mn-ea"/>
            </a:endParaRPr>
          </a:p>
        </p:txBody>
      </p:sp>
      <p:sp>
        <p:nvSpPr>
          <p:cNvPr id="38" name="テキスト ボックス 37">
            <a:extLst>
              <a:ext uri="{FF2B5EF4-FFF2-40B4-BE49-F238E27FC236}">
                <a16:creationId xmlns:a16="http://schemas.microsoft.com/office/drawing/2014/main" id="{6CD434B1-80CF-4127-B6E3-ACF91AFEB9DE}"/>
              </a:ext>
            </a:extLst>
          </p:cNvPr>
          <p:cNvSpPr txBox="1"/>
          <p:nvPr/>
        </p:nvSpPr>
        <p:spPr>
          <a:xfrm>
            <a:off x="517055" y="812911"/>
            <a:ext cx="11263815" cy="584775"/>
          </a:xfrm>
          <a:prstGeom prst="rect">
            <a:avLst/>
          </a:prstGeom>
          <a:noFill/>
        </p:spPr>
        <p:txBody>
          <a:bodyPr wrap="square" rtlCol="0">
            <a:spAutoFit/>
          </a:bodyPr>
          <a:lstStyle/>
          <a:p>
            <a:r>
              <a:rPr lang="en-US" altLang="ja-JP" b="1" dirty="0">
                <a:latin typeface="+mn-ea"/>
              </a:rPr>
              <a:t>【</a:t>
            </a:r>
            <a:r>
              <a:rPr kumimoji="1" lang="en-US" altLang="ja-JP" b="1" dirty="0">
                <a:latin typeface="+mn-ea"/>
              </a:rPr>
              <a:t>FY22</a:t>
            </a:r>
            <a:r>
              <a:rPr kumimoji="1" lang="ja-JP" altLang="en-US" b="1" dirty="0">
                <a:latin typeface="+mn-ea"/>
              </a:rPr>
              <a:t>目標</a:t>
            </a:r>
            <a:r>
              <a:rPr kumimoji="1" lang="en-US" altLang="ja-JP" b="1" dirty="0">
                <a:latin typeface="+mn-ea"/>
              </a:rPr>
              <a:t>】</a:t>
            </a:r>
          </a:p>
          <a:p>
            <a:r>
              <a:rPr kumimoji="1" lang="en-US" altLang="ja-JP" sz="1400" u="sng" dirty="0">
                <a:latin typeface="+mn-ea"/>
              </a:rPr>
              <a:t>LR2</a:t>
            </a:r>
            <a:r>
              <a:rPr kumimoji="1" lang="ja-JP" altLang="en-US" sz="1400" u="sng" dirty="0">
                <a:latin typeface="+mn-ea"/>
              </a:rPr>
              <a:t>実施、次期テーマの起動</a:t>
            </a:r>
            <a:endParaRPr kumimoji="1" lang="en-US" altLang="ja-JP" u="sng" dirty="0">
              <a:latin typeface="+mn-ea"/>
            </a:endParaRPr>
          </a:p>
        </p:txBody>
      </p:sp>
      <p:sp>
        <p:nvSpPr>
          <p:cNvPr id="39" name="正方形/長方形 38">
            <a:extLst>
              <a:ext uri="{FF2B5EF4-FFF2-40B4-BE49-F238E27FC236}">
                <a16:creationId xmlns:a16="http://schemas.microsoft.com/office/drawing/2014/main" id="{BF8E0B7F-F5B1-418C-9DAC-020FD915CD7F}"/>
              </a:ext>
            </a:extLst>
          </p:cNvPr>
          <p:cNvSpPr/>
          <p:nvPr/>
        </p:nvSpPr>
        <p:spPr>
          <a:xfrm>
            <a:off x="8015717" y="822530"/>
            <a:ext cx="4077507" cy="307777"/>
          </a:xfrm>
          <a:prstGeom prst="rect">
            <a:avLst/>
          </a:prstGeom>
        </p:spPr>
        <p:txBody>
          <a:bodyPr wrap="square">
            <a:spAutoFit/>
          </a:bodyPr>
          <a:lstStyle/>
          <a:p>
            <a:r>
              <a:rPr lang="ja-JP" altLang="en-US" sz="1400" b="1" dirty="0"/>
              <a:t>黒字</a:t>
            </a:r>
            <a:r>
              <a:rPr lang="ja-JP" altLang="en-US" sz="1400" dirty="0"/>
              <a:t>：予定通り　</a:t>
            </a:r>
            <a:r>
              <a:rPr lang="ja-JP" altLang="en-US" sz="1400" b="1" dirty="0">
                <a:solidFill>
                  <a:srgbClr val="FF0000"/>
                </a:solidFill>
              </a:rPr>
              <a:t>赤字</a:t>
            </a:r>
            <a:r>
              <a:rPr lang="ja-JP" altLang="en-US" sz="1400" dirty="0">
                <a:solidFill>
                  <a:srgbClr val="FF0000"/>
                </a:solidFill>
              </a:rPr>
              <a:t>：遅れあり　</a:t>
            </a:r>
            <a:r>
              <a:rPr lang="ja-JP" altLang="en-US" sz="1400" b="1" dirty="0">
                <a:solidFill>
                  <a:srgbClr val="0000FF"/>
                </a:solidFill>
              </a:rPr>
              <a:t>青字</a:t>
            </a:r>
            <a:r>
              <a:rPr lang="ja-JP" altLang="en-US" sz="1400" dirty="0">
                <a:solidFill>
                  <a:srgbClr val="0000FF"/>
                </a:solidFill>
              </a:rPr>
              <a:t>：前倒し　</a:t>
            </a:r>
          </a:p>
        </p:txBody>
      </p:sp>
      <p:sp>
        <p:nvSpPr>
          <p:cNvPr id="4" name="楕円 3">
            <a:extLst>
              <a:ext uri="{FF2B5EF4-FFF2-40B4-BE49-F238E27FC236}">
                <a16:creationId xmlns:a16="http://schemas.microsoft.com/office/drawing/2014/main" id="{FFB2DFEE-2A50-49C6-BF12-227313650257}"/>
              </a:ext>
            </a:extLst>
          </p:cNvPr>
          <p:cNvSpPr>
            <a:spLocks noChangeAspect="1"/>
          </p:cNvSpPr>
          <p:nvPr/>
        </p:nvSpPr>
        <p:spPr>
          <a:xfrm>
            <a:off x="2642966"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6" name="楕円 15">
            <a:extLst>
              <a:ext uri="{FF2B5EF4-FFF2-40B4-BE49-F238E27FC236}">
                <a16:creationId xmlns:a16="http://schemas.microsoft.com/office/drawing/2014/main" id="{0EB4DFFA-169B-4BBE-94C0-315D2A067316}"/>
              </a:ext>
            </a:extLst>
          </p:cNvPr>
          <p:cNvSpPr>
            <a:spLocks noChangeAspect="1"/>
          </p:cNvSpPr>
          <p:nvPr/>
        </p:nvSpPr>
        <p:spPr>
          <a:xfrm>
            <a:off x="5567825" y="1697657"/>
            <a:ext cx="360000" cy="36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済</a:t>
            </a:r>
          </a:p>
        </p:txBody>
      </p:sp>
      <p:sp>
        <p:nvSpPr>
          <p:cNvPr id="17" name="楕円 16">
            <a:extLst>
              <a:ext uri="{FF2B5EF4-FFF2-40B4-BE49-F238E27FC236}">
                <a16:creationId xmlns:a16="http://schemas.microsoft.com/office/drawing/2014/main" id="{5E7ED576-DB88-4519-B42C-FF90A8E47689}"/>
              </a:ext>
            </a:extLst>
          </p:cNvPr>
          <p:cNvSpPr>
            <a:spLocks noChangeAspect="1"/>
          </p:cNvSpPr>
          <p:nvPr/>
        </p:nvSpPr>
        <p:spPr>
          <a:xfrm>
            <a:off x="4600242" y="2909673"/>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C00000"/>
                </a:solidFill>
              </a:rPr>
              <a:t>済</a:t>
            </a:r>
            <a:endParaRPr kumimoji="1" lang="ja-JP" altLang="en-US" sz="1600" b="1" dirty="0">
              <a:solidFill>
                <a:srgbClr val="C00000"/>
              </a:solidFill>
            </a:endParaRPr>
          </a:p>
        </p:txBody>
      </p:sp>
      <p:sp>
        <p:nvSpPr>
          <p:cNvPr id="21" name="楕円 20">
            <a:extLst>
              <a:ext uri="{FF2B5EF4-FFF2-40B4-BE49-F238E27FC236}">
                <a16:creationId xmlns:a16="http://schemas.microsoft.com/office/drawing/2014/main" id="{EE844C28-097E-4AA3-9877-01509657D8B8}"/>
              </a:ext>
            </a:extLst>
          </p:cNvPr>
          <p:cNvSpPr>
            <a:spLocks noChangeAspect="1"/>
          </p:cNvSpPr>
          <p:nvPr/>
        </p:nvSpPr>
        <p:spPr>
          <a:xfrm>
            <a:off x="4600242" y="3259298"/>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
        <p:nvSpPr>
          <p:cNvPr id="19" name="楕円 18">
            <a:extLst>
              <a:ext uri="{FF2B5EF4-FFF2-40B4-BE49-F238E27FC236}">
                <a16:creationId xmlns:a16="http://schemas.microsoft.com/office/drawing/2014/main" id="{8D8572A9-DE04-4017-A15F-E3D95E94D932}"/>
              </a:ext>
            </a:extLst>
          </p:cNvPr>
          <p:cNvSpPr>
            <a:spLocks noChangeAspect="1"/>
          </p:cNvSpPr>
          <p:nvPr/>
        </p:nvSpPr>
        <p:spPr>
          <a:xfrm>
            <a:off x="4600242" y="3579865"/>
            <a:ext cx="282608" cy="28260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済</a:t>
            </a:r>
          </a:p>
        </p:txBody>
      </p:sp>
    </p:spTree>
    <p:extLst>
      <p:ext uri="{BB962C8B-B14F-4D97-AF65-F5344CB8AC3E}">
        <p14:creationId xmlns:p14="http://schemas.microsoft.com/office/powerpoint/2010/main" val="167154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fontScale="90000"/>
          </a:bodyPr>
          <a:lstStyle/>
          <a:p>
            <a:r>
              <a:rPr lang="ja-JP" altLang="en-US" dirty="0"/>
              <a:t>補足：対象④</a:t>
            </a:r>
            <a:r>
              <a:rPr lang="en-US" altLang="ja-JP" dirty="0"/>
              <a:t>TrCel7A</a:t>
            </a:r>
            <a:br>
              <a:rPr lang="en-US" altLang="ja-JP" dirty="0"/>
            </a:br>
            <a:r>
              <a:rPr lang="en-US" altLang="ja-JP" dirty="0"/>
              <a:t> </a:t>
            </a:r>
            <a:r>
              <a:rPr lang="ja-JP" altLang="en-US" dirty="0"/>
              <a:t>タンパク質合成方法、タンパク質濃度結果</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28" name="テキスト ボックス 27">
            <a:extLst>
              <a:ext uri="{FF2B5EF4-FFF2-40B4-BE49-F238E27FC236}">
                <a16:creationId xmlns:a16="http://schemas.microsoft.com/office/drawing/2014/main" id="{6CC3C60F-F177-494F-A6B6-57501FC28F87}"/>
              </a:ext>
            </a:extLst>
          </p:cNvPr>
          <p:cNvSpPr txBox="1"/>
          <p:nvPr/>
        </p:nvSpPr>
        <p:spPr>
          <a:xfrm>
            <a:off x="0" y="886040"/>
            <a:ext cx="12192000" cy="400110"/>
          </a:xfrm>
          <a:prstGeom prst="rect">
            <a:avLst/>
          </a:prstGeom>
          <a:noFill/>
        </p:spPr>
        <p:txBody>
          <a:bodyPr wrap="square" rtlCol="0">
            <a:spAutoFit/>
          </a:bodyPr>
          <a:lstStyle/>
          <a:p>
            <a:pPr algn="ctr"/>
            <a:r>
              <a:rPr kumimoji="1" lang="en-US" altLang="ja-JP" sz="2000" b="1" dirty="0">
                <a:solidFill>
                  <a:schemeClr val="accent1"/>
                </a:solidFill>
              </a:rPr>
              <a:t>500 mL</a:t>
            </a:r>
            <a:r>
              <a:rPr kumimoji="1" lang="ja-JP" altLang="en-US" sz="2000" b="1" dirty="0">
                <a:solidFill>
                  <a:schemeClr val="accent1"/>
                </a:solidFill>
              </a:rPr>
              <a:t>容フラスコで</a:t>
            </a:r>
            <a:r>
              <a:rPr kumimoji="1" lang="en-US" altLang="ja-JP" sz="2000" b="1" dirty="0">
                <a:solidFill>
                  <a:schemeClr val="accent1"/>
                </a:solidFill>
              </a:rPr>
              <a:t>TrCel7A</a:t>
            </a:r>
            <a:r>
              <a:rPr kumimoji="1" lang="ja-JP" altLang="en-US" sz="2000" b="1" dirty="0">
                <a:solidFill>
                  <a:schemeClr val="accent1"/>
                </a:solidFill>
              </a:rPr>
              <a:t>の発現を誘導した。</a:t>
            </a:r>
          </a:p>
        </p:txBody>
      </p:sp>
      <p:pic>
        <p:nvPicPr>
          <p:cNvPr id="4" name="図 3">
            <a:extLst>
              <a:ext uri="{FF2B5EF4-FFF2-40B4-BE49-F238E27FC236}">
                <a16:creationId xmlns:a16="http://schemas.microsoft.com/office/drawing/2014/main" id="{B85BBDAE-B660-4618-87F7-3D78F60848D3}"/>
              </a:ext>
            </a:extLst>
          </p:cNvPr>
          <p:cNvPicPr>
            <a:picLocks noChangeAspect="1"/>
          </p:cNvPicPr>
          <p:nvPr/>
        </p:nvPicPr>
        <p:blipFill>
          <a:blip r:embed="rId3"/>
          <a:stretch>
            <a:fillRect/>
          </a:stretch>
        </p:blipFill>
        <p:spPr>
          <a:xfrm>
            <a:off x="1001744" y="1414634"/>
            <a:ext cx="10159812" cy="4557326"/>
          </a:xfrm>
          <a:prstGeom prst="rect">
            <a:avLst/>
          </a:prstGeom>
        </p:spPr>
      </p:pic>
      <p:sp>
        <p:nvSpPr>
          <p:cNvPr id="5" name="正方形/長方形 4">
            <a:extLst>
              <a:ext uri="{FF2B5EF4-FFF2-40B4-BE49-F238E27FC236}">
                <a16:creationId xmlns:a16="http://schemas.microsoft.com/office/drawing/2014/main" id="{45389E07-09BD-4658-BA5A-9C20EF24C5E3}"/>
              </a:ext>
            </a:extLst>
          </p:cNvPr>
          <p:cNvSpPr/>
          <p:nvPr/>
        </p:nvSpPr>
        <p:spPr>
          <a:xfrm>
            <a:off x="812800" y="1361441"/>
            <a:ext cx="10559626" cy="461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 name="図 8" descr="グラフィカル ユーザー インターフェイス&#10;&#10;中程度の精度で自動的に生成された説明">
            <a:extLst>
              <a:ext uri="{FF2B5EF4-FFF2-40B4-BE49-F238E27FC236}">
                <a16:creationId xmlns:a16="http://schemas.microsoft.com/office/drawing/2014/main" id="{4841D573-9544-424D-975D-4398834BC582}"/>
              </a:ext>
            </a:extLst>
          </p:cNvPr>
          <p:cNvPicPr>
            <a:picLocks noChangeAspect="1"/>
          </p:cNvPicPr>
          <p:nvPr/>
        </p:nvPicPr>
        <p:blipFill rotWithShape="1">
          <a:blip r:embed="rId4">
            <a:extLst>
              <a:ext uri="{28A0092B-C50C-407E-A947-70E740481C1C}">
                <a14:useLocalDpi xmlns:a14="http://schemas.microsoft.com/office/drawing/2010/main" val="0"/>
              </a:ext>
            </a:extLst>
          </a:blip>
          <a:srcRect l="-669" t="13165" r="47466" b="-995"/>
          <a:stretch/>
        </p:blipFill>
        <p:spPr>
          <a:xfrm>
            <a:off x="4152535" y="4566733"/>
            <a:ext cx="2349865" cy="1228621"/>
          </a:xfrm>
          <a:prstGeom prst="rect">
            <a:avLst/>
          </a:prstGeom>
        </p:spPr>
      </p:pic>
      <p:sp>
        <p:nvSpPr>
          <p:cNvPr id="10" name="テキスト ボックス 9">
            <a:extLst>
              <a:ext uri="{FF2B5EF4-FFF2-40B4-BE49-F238E27FC236}">
                <a16:creationId xmlns:a16="http://schemas.microsoft.com/office/drawing/2014/main" id="{BC612108-02F9-40C2-AB7B-5E3EEC23A9C4}"/>
              </a:ext>
            </a:extLst>
          </p:cNvPr>
          <p:cNvSpPr txBox="1"/>
          <p:nvPr/>
        </p:nvSpPr>
        <p:spPr>
          <a:xfrm>
            <a:off x="4691348" y="4295074"/>
            <a:ext cx="1664238" cy="261610"/>
          </a:xfrm>
          <a:prstGeom prst="rect">
            <a:avLst/>
          </a:prstGeom>
          <a:noFill/>
        </p:spPr>
        <p:txBody>
          <a:bodyPr wrap="none" rtlCol="0">
            <a:spAutoFit/>
          </a:bodyPr>
          <a:lstStyle/>
          <a:p>
            <a:r>
              <a:rPr kumimoji="1" lang="en-US" altLang="ja-JP" sz="1100" dirty="0">
                <a:latin typeface="Arial"/>
                <a:ea typeface="Meiryo UI"/>
              </a:rPr>
              <a:t>TrCel7A</a:t>
            </a:r>
            <a:r>
              <a:rPr kumimoji="1" lang="ja-JP" altLang="en-US" sz="1100" dirty="0">
                <a:latin typeface="Arial"/>
                <a:ea typeface="Meiryo UI"/>
              </a:rPr>
              <a:t>のタンパク質濃度</a:t>
            </a:r>
          </a:p>
        </p:txBody>
      </p:sp>
      <p:sp>
        <p:nvSpPr>
          <p:cNvPr id="7" name="テキスト ボックス 6">
            <a:extLst>
              <a:ext uri="{FF2B5EF4-FFF2-40B4-BE49-F238E27FC236}">
                <a16:creationId xmlns:a16="http://schemas.microsoft.com/office/drawing/2014/main" id="{46F06AAE-7D4A-4964-A2F8-BD9CC11815E4}"/>
              </a:ext>
            </a:extLst>
          </p:cNvPr>
          <p:cNvSpPr txBox="1"/>
          <p:nvPr/>
        </p:nvSpPr>
        <p:spPr>
          <a:xfrm>
            <a:off x="4224554" y="4303576"/>
            <a:ext cx="466794" cy="261610"/>
          </a:xfrm>
          <a:prstGeom prst="rect">
            <a:avLst/>
          </a:prstGeom>
          <a:solidFill>
            <a:schemeClr val="accent4"/>
          </a:solidFill>
        </p:spPr>
        <p:txBody>
          <a:bodyPr wrap="none" rtlCol="0">
            <a:spAutoFit/>
          </a:bodyPr>
          <a:lstStyle/>
          <a:p>
            <a:r>
              <a:rPr kumimoji="1" lang="ja-JP" altLang="en-US" sz="1100" dirty="0">
                <a:solidFill>
                  <a:schemeClr val="bg1"/>
                </a:solidFill>
              </a:rPr>
              <a:t>結果</a:t>
            </a:r>
          </a:p>
        </p:txBody>
      </p:sp>
      <p:sp>
        <p:nvSpPr>
          <p:cNvPr id="15" name="吹き出し: 角を丸めた四角形 14">
            <a:extLst>
              <a:ext uri="{FF2B5EF4-FFF2-40B4-BE49-F238E27FC236}">
                <a16:creationId xmlns:a16="http://schemas.microsoft.com/office/drawing/2014/main" id="{F3FB64AB-7EF5-4438-9F82-4049C04E826A}"/>
              </a:ext>
            </a:extLst>
          </p:cNvPr>
          <p:cNvSpPr/>
          <p:nvPr/>
        </p:nvSpPr>
        <p:spPr>
          <a:xfrm>
            <a:off x="3962400" y="4169754"/>
            <a:ext cx="2809126" cy="1682406"/>
          </a:xfrm>
          <a:prstGeom prst="wedgeRoundRectCallout">
            <a:avLst>
              <a:gd name="adj1" fmla="val 54066"/>
              <a:gd name="adj2" fmla="val -16062"/>
              <a:gd name="adj3" fmla="val 16667"/>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F1D7DA7C-371A-42D4-9672-748E1C452201}"/>
              </a:ext>
            </a:extLst>
          </p:cNvPr>
          <p:cNvSpPr/>
          <p:nvPr/>
        </p:nvSpPr>
        <p:spPr>
          <a:xfrm>
            <a:off x="3793067" y="3693297"/>
            <a:ext cx="1368213" cy="4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a:extLst>
              <a:ext uri="{FF2B5EF4-FFF2-40B4-BE49-F238E27FC236}">
                <a16:creationId xmlns:a16="http://schemas.microsoft.com/office/drawing/2014/main" id="{EAF794D4-95F4-4005-8AB4-9A482463A440}"/>
              </a:ext>
            </a:extLst>
          </p:cNvPr>
          <p:cNvPicPr>
            <a:picLocks noChangeAspect="1"/>
          </p:cNvPicPr>
          <p:nvPr/>
        </p:nvPicPr>
        <p:blipFill>
          <a:blip r:embed="rId5"/>
          <a:stretch>
            <a:fillRect/>
          </a:stretch>
        </p:blipFill>
        <p:spPr>
          <a:xfrm>
            <a:off x="4014358" y="3621739"/>
            <a:ext cx="925630" cy="419531"/>
          </a:xfrm>
          <a:prstGeom prst="rect">
            <a:avLst/>
          </a:prstGeom>
        </p:spPr>
      </p:pic>
      <p:sp>
        <p:nvSpPr>
          <p:cNvPr id="19" name="テキスト ボックス 18">
            <a:extLst>
              <a:ext uri="{FF2B5EF4-FFF2-40B4-BE49-F238E27FC236}">
                <a16:creationId xmlns:a16="http://schemas.microsoft.com/office/drawing/2014/main" id="{99CE8FBA-8917-40BD-938A-C3774A9E7ABA}"/>
              </a:ext>
            </a:extLst>
          </p:cNvPr>
          <p:cNvSpPr txBox="1"/>
          <p:nvPr/>
        </p:nvSpPr>
        <p:spPr>
          <a:xfrm>
            <a:off x="10515225" y="3160074"/>
            <a:ext cx="646331" cy="461665"/>
          </a:xfrm>
          <a:prstGeom prst="rect">
            <a:avLst/>
          </a:prstGeom>
          <a:noFill/>
        </p:spPr>
        <p:txBody>
          <a:bodyPr wrap="none" rtlCol="0">
            <a:spAutoFit/>
          </a:bodyPr>
          <a:lstStyle/>
          <a:p>
            <a:pPr algn="ctr"/>
            <a:r>
              <a:rPr kumimoji="1" lang="ja-JP" altLang="en-US" sz="1200" dirty="0"/>
              <a:t>培地量</a:t>
            </a:r>
            <a:endParaRPr kumimoji="1" lang="en-US" altLang="ja-JP" sz="1200" dirty="0"/>
          </a:p>
          <a:p>
            <a:pPr algn="ctr"/>
            <a:r>
              <a:rPr kumimoji="1" lang="en-US" altLang="ja-JP" sz="1200" dirty="0"/>
              <a:t>40 mL</a:t>
            </a:r>
            <a:endParaRPr kumimoji="1" lang="ja-JP" altLang="en-US" sz="1200" dirty="0"/>
          </a:p>
        </p:txBody>
      </p:sp>
    </p:spTree>
    <p:extLst>
      <p:ext uri="{BB962C8B-B14F-4D97-AF65-F5344CB8AC3E}">
        <p14:creationId xmlns:p14="http://schemas.microsoft.com/office/powerpoint/2010/main" val="3078043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297E5-50B2-4587-8017-9D5D5C4E3E86}"/>
              </a:ext>
            </a:extLst>
          </p:cNvPr>
          <p:cNvSpPr>
            <a:spLocks noGrp="1"/>
          </p:cNvSpPr>
          <p:nvPr>
            <p:ph type="title"/>
          </p:nvPr>
        </p:nvSpPr>
        <p:spPr/>
        <p:txBody>
          <a:bodyPr>
            <a:normAutofit fontScale="90000"/>
          </a:bodyPr>
          <a:lstStyle/>
          <a:p>
            <a:r>
              <a:rPr lang="ja-JP" altLang="en-US" dirty="0"/>
              <a:t>補足</a:t>
            </a:r>
            <a:br>
              <a:rPr lang="en-US" altLang="ja-JP" dirty="0"/>
            </a:br>
            <a:r>
              <a:rPr lang="ja-JP" altLang="en-US" dirty="0"/>
              <a:t>　対象</a:t>
            </a:r>
            <a:r>
              <a:rPr kumimoji="1" lang="ja-JP" altLang="en-US" dirty="0"/>
              <a:t>② </a:t>
            </a:r>
            <a:r>
              <a:rPr kumimoji="1" lang="en-US" altLang="ja-JP" dirty="0"/>
              <a:t>TeCel7A-TrCBM1 </a:t>
            </a:r>
            <a:r>
              <a:rPr kumimoji="1" lang="ja-JP" altLang="en-US" dirty="0"/>
              <a:t>設計</a:t>
            </a:r>
            <a:r>
              <a:rPr kumimoji="1" lang="en-US" altLang="ja-JP" dirty="0"/>
              <a:t>CBD</a:t>
            </a:r>
            <a:endParaRPr kumimoji="1" lang="ja-JP" altLang="en-US" dirty="0"/>
          </a:p>
        </p:txBody>
      </p:sp>
      <p:sp>
        <p:nvSpPr>
          <p:cNvPr id="3" name="スライド番号プレースホルダー 2">
            <a:extLst>
              <a:ext uri="{FF2B5EF4-FFF2-40B4-BE49-F238E27FC236}">
                <a16:creationId xmlns:a16="http://schemas.microsoft.com/office/drawing/2014/main" id="{924917E2-8743-4347-97EC-33CD810EF415}"/>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8" name="テキスト ボックス 7">
            <a:extLst>
              <a:ext uri="{FF2B5EF4-FFF2-40B4-BE49-F238E27FC236}">
                <a16:creationId xmlns:a16="http://schemas.microsoft.com/office/drawing/2014/main" id="{C559F372-CF15-42CF-AF4F-9B40D3B418B3}"/>
              </a:ext>
            </a:extLst>
          </p:cNvPr>
          <p:cNvSpPr txBox="1"/>
          <p:nvPr/>
        </p:nvSpPr>
        <p:spPr>
          <a:xfrm>
            <a:off x="233349" y="782643"/>
            <a:ext cx="4851008" cy="369332"/>
          </a:xfrm>
          <a:prstGeom prst="rect">
            <a:avLst/>
          </a:prstGeom>
          <a:noFill/>
        </p:spPr>
        <p:txBody>
          <a:bodyPr wrap="none" rtlCol="0">
            <a:spAutoFit/>
          </a:bodyPr>
          <a:lstStyle/>
          <a:p>
            <a:r>
              <a:rPr kumimoji="1" lang="ja-JP" altLang="en-US" dirty="0"/>
              <a:t>対象：結合率評価で使用した設計</a:t>
            </a:r>
            <a:r>
              <a:rPr kumimoji="1" lang="en-US" altLang="ja-JP" dirty="0"/>
              <a:t>CBD</a:t>
            </a:r>
            <a:r>
              <a:rPr kumimoji="1" lang="ja-JP" altLang="en-US" dirty="0"/>
              <a:t>　</a:t>
            </a:r>
            <a:r>
              <a:rPr kumimoji="1" lang="en-US" altLang="ja-JP" dirty="0"/>
              <a:t>24</a:t>
            </a:r>
            <a:r>
              <a:rPr kumimoji="1" lang="ja-JP" altLang="en-US" dirty="0"/>
              <a:t>種類</a:t>
            </a:r>
            <a:endParaRPr kumimoji="1" lang="en-US" altLang="ja-JP" dirty="0"/>
          </a:p>
        </p:txBody>
      </p:sp>
      <p:pic>
        <p:nvPicPr>
          <p:cNvPr id="14" name="図 13">
            <a:extLst>
              <a:ext uri="{FF2B5EF4-FFF2-40B4-BE49-F238E27FC236}">
                <a16:creationId xmlns:a16="http://schemas.microsoft.com/office/drawing/2014/main" id="{3AB450B8-B32A-4174-969B-B87359607CA5}"/>
              </a:ext>
            </a:extLst>
          </p:cNvPr>
          <p:cNvPicPr>
            <a:picLocks noChangeAspect="1"/>
          </p:cNvPicPr>
          <p:nvPr/>
        </p:nvPicPr>
        <p:blipFill>
          <a:blip r:embed="rId2"/>
          <a:stretch>
            <a:fillRect/>
          </a:stretch>
        </p:blipFill>
        <p:spPr>
          <a:xfrm>
            <a:off x="3722696" y="1151975"/>
            <a:ext cx="4988842" cy="5000720"/>
          </a:xfrm>
          <a:prstGeom prst="rect">
            <a:avLst/>
          </a:prstGeom>
          <a:solidFill>
            <a:schemeClr val="bg1"/>
          </a:solidFill>
        </p:spPr>
      </p:pic>
    </p:spTree>
    <p:extLst>
      <p:ext uri="{BB962C8B-B14F-4D97-AF65-F5344CB8AC3E}">
        <p14:creationId xmlns:p14="http://schemas.microsoft.com/office/powerpoint/2010/main" val="521273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B5878-612F-46DF-A93A-C28481F2067F}"/>
              </a:ext>
            </a:extLst>
          </p:cNvPr>
          <p:cNvSpPr>
            <a:spLocks noGrp="1"/>
          </p:cNvSpPr>
          <p:nvPr>
            <p:ph type="title"/>
          </p:nvPr>
        </p:nvSpPr>
        <p:spPr/>
        <p:txBody>
          <a:bodyPr/>
          <a:lstStyle/>
          <a:p>
            <a:r>
              <a:rPr lang="ja-JP" altLang="en-US" dirty="0"/>
              <a:t>まとめと次月の予定</a:t>
            </a:r>
            <a:endParaRPr kumimoji="1" lang="ja-JP" altLang="en-US" dirty="0"/>
          </a:p>
        </p:txBody>
      </p:sp>
      <p:sp>
        <p:nvSpPr>
          <p:cNvPr id="3" name="スライド番号プレースホルダー 2">
            <a:extLst>
              <a:ext uri="{FF2B5EF4-FFF2-40B4-BE49-F238E27FC236}">
                <a16:creationId xmlns:a16="http://schemas.microsoft.com/office/drawing/2014/main" id="{24DDE00C-3CEE-4610-AF79-A1A573FA3B3A}"/>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dirty="0"/>
          </a:p>
        </p:txBody>
      </p:sp>
      <p:sp>
        <p:nvSpPr>
          <p:cNvPr id="4" name="テキスト プレースホルダー 3">
            <a:extLst>
              <a:ext uri="{FF2B5EF4-FFF2-40B4-BE49-F238E27FC236}">
                <a16:creationId xmlns:a16="http://schemas.microsoft.com/office/drawing/2014/main" id="{D1E5DC22-1C71-414B-BA48-D31396CB2803}"/>
              </a:ext>
            </a:extLst>
          </p:cNvPr>
          <p:cNvSpPr>
            <a:spLocks noGrp="1"/>
          </p:cNvSpPr>
          <p:nvPr>
            <p:ph type="body" sz="quarter" idx="11"/>
          </p:nvPr>
        </p:nvSpPr>
        <p:spPr>
          <a:xfrm>
            <a:off x="871384" y="966143"/>
            <a:ext cx="10449232" cy="5162439"/>
          </a:xfrm>
        </p:spPr>
        <p:txBody>
          <a:bodyPr/>
          <a:lstStyle/>
          <a:p>
            <a:r>
              <a:rPr kumimoji="1" lang="ja-JP" altLang="en-US" sz="2400" b="1" dirty="0"/>
              <a:t>まとめ</a:t>
            </a:r>
            <a:endParaRPr kumimoji="1" lang="en-US" altLang="ja-JP" sz="2400" b="1" dirty="0"/>
          </a:p>
          <a:p>
            <a:pPr marL="342900" indent="-342900">
              <a:buFont typeface="Wingdings" panose="05000000000000000000" pitchFamily="2" charset="2"/>
              <a:buChar char="n"/>
            </a:pPr>
            <a:r>
              <a:rPr lang="ja-JP" altLang="en-US" sz="2400" dirty="0"/>
              <a:t>東京大学で対象②</a:t>
            </a:r>
            <a:r>
              <a:rPr lang="en-US" altLang="ja-JP" sz="2400" dirty="0"/>
              <a:t>TeCel7A</a:t>
            </a:r>
            <a:r>
              <a:rPr lang="ja-JP" altLang="en-US" sz="2400" dirty="0"/>
              <a:t>（触媒ドメイン）</a:t>
            </a:r>
            <a:r>
              <a:rPr lang="en-US" altLang="ja-JP" sz="2400" dirty="0"/>
              <a:t>-TrCBM1</a:t>
            </a:r>
            <a:r>
              <a:rPr lang="ja-JP" altLang="en-US" sz="2400" dirty="0"/>
              <a:t>（結合ドメイン）、対象④</a:t>
            </a:r>
            <a:r>
              <a:rPr lang="en-US" altLang="ja-JP" sz="2400" dirty="0"/>
              <a:t>TrCel7A</a:t>
            </a:r>
            <a:r>
              <a:rPr lang="ja-JP" altLang="en-US" sz="2400" dirty="0"/>
              <a:t>を用いた実験を進めた。</a:t>
            </a:r>
          </a:p>
          <a:p>
            <a:pPr marL="342900" indent="-342900">
              <a:buFont typeface="Wingdings" panose="05000000000000000000" pitchFamily="2" charset="2"/>
              <a:buChar char="n"/>
            </a:pPr>
            <a:r>
              <a:rPr lang="ja-JP" altLang="en-US" sz="2000" dirty="0"/>
              <a:t>対象②：</a:t>
            </a:r>
            <a:r>
              <a:rPr lang="en-US" altLang="ja-JP" sz="2000" dirty="0"/>
              <a:t>24</a:t>
            </a:r>
            <a:r>
              <a:rPr lang="ja-JP" altLang="en-US" sz="2000" dirty="0"/>
              <a:t>種類の設計</a:t>
            </a:r>
            <a:r>
              <a:rPr lang="en-US" altLang="ja-JP" sz="2000" dirty="0"/>
              <a:t>CBD</a:t>
            </a:r>
            <a:r>
              <a:rPr lang="ja-JP" altLang="en-US" sz="2000" dirty="0"/>
              <a:t>を含むセルロース分解酵素（</a:t>
            </a:r>
            <a:r>
              <a:rPr lang="en-US" altLang="ja-JP" sz="2000" dirty="0"/>
              <a:t>TeCel7A-</a:t>
            </a:r>
            <a:r>
              <a:rPr lang="ja-JP" altLang="en-US" sz="2000" dirty="0"/>
              <a:t>設計</a:t>
            </a:r>
            <a:r>
              <a:rPr lang="en-US" altLang="ja-JP" sz="2000" dirty="0"/>
              <a:t>CBD</a:t>
            </a:r>
            <a:r>
              <a:rPr lang="ja-JP" altLang="en-US" sz="2000" dirty="0"/>
              <a:t>）を酵母を用いて合成した。</a:t>
            </a:r>
            <a:r>
              <a:rPr lang="en-US" altLang="ja-JP" sz="2000" dirty="0"/>
              <a:t>SDS-PAGE</a:t>
            </a:r>
            <a:r>
              <a:rPr lang="ja-JP" altLang="en-US" sz="2000" dirty="0"/>
              <a:t>では、</a:t>
            </a:r>
            <a:r>
              <a:rPr lang="en-US" altLang="ja-JP" sz="2000" dirty="0"/>
              <a:t>23</a:t>
            </a:r>
            <a:r>
              <a:rPr lang="ja-JP" altLang="en-US" sz="2000" dirty="0"/>
              <a:t>種類のセルロース分解酵素で推定分子量付近にバンドを確認した。</a:t>
            </a:r>
          </a:p>
          <a:p>
            <a:pPr marL="342900" indent="-342900">
              <a:buFont typeface="Wingdings" panose="05000000000000000000" pitchFamily="2" charset="2"/>
              <a:buChar char="n"/>
            </a:pPr>
            <a:r>
              <a:rPr lang="ja-JP" altLang="en-US" sz="2000" dirty="0"/>
              <a:t>対象④：</a:t>
            </a:r>
            <a:r>
              <a:rPr lang="en-US" altLang="ja-JP" sz="2000" dirty="0"/>
              <a:t>TrCel7A</a:t>
            </a:r>
            <a:r>
              <a:rPr lang="ja-JP" altLang="en-US" sz="2000" dirty="0"/>
              <a:t>を酵母を用いて合成した。</a:t>
            </a:r>
            <a:r>
              <a:rPr lang="en-US" altLang="ja-JP" sz="2000" dirty="0"/>
              <a:t>SDS-PAGE</a:t>
            </a:r>
            <a:r>
              <a:rPr lang="ja-JP" altLang="en-US" sz="2000" dirty="0"/>
              <a:t>では、推定分子量付近にバンドを確認した。</a:t>
            </a:r>
          </a:p>
          <a:p>
            <a:endParaRPr lang="en-US" altLang="ja-JP" sz="2400" dirty="0"/>
          </a:p>
          <a:p>
            <a:r>
              <a:rPr lang="ja-JP" altLang="en-US" sz="2400" dirty="0"/>
              <a:t>次月の予定</a:t>
            </a:r>
            <a:endParaRPr lang="en-US" altLang="ja-JP" sz="2400" dirty="0"/>
          </a:p>
          <a:p>
            <a:pPr marL="342900" indent="-342900">
              <a:buFont typeface="Wingdings" panose="05000000000000000000" pitchFamily="2" charset="2"/>
              <a:buChar char="n"/>
            </a:pPr>
            <a:r>
              <a:rPr lang="ja-JP" altLang="en-US" sz="2400" dirty="0"/>
              <a:t>対象②</a:t>
            </a:r>
            <a:r>
              <a:rPr lang="en-US" altLang="ja-JP" sz="2400" dirty="0"/>
              <a:t>TeCel7A-TrCBM1</a:t>
            </a:r>
            <a:r>
              <a:rPr lang="ja-JP" altLang="en-US" sz="2400" dirty="0"/>
              <a:t>：粗酵素反応、</a:t>
            </a:r>
            <a:r>
              <a:rPr lang="en-US" altLang="ja-JP" sz="2400" dirty="0"/>
              <a:t>HPLC</a:t>
            </a:r>
            <a:r>
              <a:rPr lang="ja-JP" altLang="en-US" sz="2400" dirty="0"/>
              <a:t>を用いて反応物を分析</a:t>
            </a:r>
            <a:endParaRPr lang="en-US" altLang="ja-JP" sz="2400" dirty="0"/>
          </a:p>
          <a:p>
            <a:pPr marL="342900" indent="-342900">
              <a:buFont typeface="Wingdings" panose="05000000000000000000" pitchFamily="2" charset="2"/>
              <a:buChar char="n"/>
            </a:pPr>
            <a:r>
              <a:rPr lang="ja-JP" altLang="en-US" sz="2400" dirty="0"/>
              <a:t>対象③</a:t>
            </a:r>
            <a:r>
              <a:rPr lang="en-US" altLang="ja-JP" sz="2400" dirty="0"/>
              <a:t>PcCel7D</a:t>
            </a:r>
            <a:r>
              <a:rPr lang="ja-JP" altLang="en-US" sz="2400" dirty="0"/>
              <a:t>：ファーメンターでの合成準備</a:t>
            </a:r>
          </a:p>
          <a:p>
            <a:pPr marL="342900" indent="-342900">
              <a:buFont typeface="Wingdings" panose="05000000000000000000" pitchFamily="2" charset="2"/>
              <a:buChar char="n"/>
            </a:pPr>
            <a:r>
              <a:rPr lang="ja-JP" altLang="en-US" sz="2400" dirty="0"/>
              <a:t>対象④</a:t>
            </a:r>
            <a:r>
              <a:rPr lang="en-US" altLang="ja-JP" sz="2400" dirty="0"/>
              <a:t>TrCel7A</a:t>
            </a:r>
            <a:r>
              <a:rPr lang="ja-JP" altLang="en-US" sz="2400" dirty="0"/>
              <a:t>：粗酵素反応、</a:t>
            </a:r>
            <a:r>
              <a:rPr lang="en-US" altLang="ja-JP" sz="2400" dirty="0"/>
              <a:t>HPLC</a:t>
            </a:r>
            <a:r>
              <a:rPr lang="ja-JP" altLang="en-US" sz="2400" dirty="0"/>
              <a:t>を用いて反応物を分析</a:t>
            </a:r>
          </a:p>
        </p:txBody>
      </p:sp>
    </p:spTree>
    <p:extLst>
      <p:ext uri="{BB962C8B-B14F-4D97-AF65-F5344CB8AC3E}">
        <p14:creationId xmlns:p14="http://schemas.microsoft.com/office/powerpoint/2010/main" val="10949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32043F0-ADA7-4B4C-AF0F-95D5F75BFB6E}"/>
              </a:ext>
            </a:extLst>
          </p:cNvPr>
          <p:cNvSpPr>
            <a:spLocks noGrp="1"/>
          </p:cNvSpPr>
          <p:nvPr>
            <p:ph type="title"/>
          </p:nvPr>
        </p:nvSpPr>
        <p:spPr/>
        <p:txBody>
          <a:bodyPr>
            <a:normAutofit/>
          </a:bodyPr>
          <a:lstStyle/>
          <a:p>
            <a:r>
              <a:rPr lang="ja-JP" altLang="en-US" sz="2800" dirty="0"/>
              <a:t>次期テーマに向けた調査活動</a:t>
            </a:r>
          </a:p>
        </p:txBody>
      </p:sp>
      <p:sp>
        <p:nvSpPr>
          <p:cNvPr id="3" name="スライド番号プレースホルダー 2">
            <a:extLst>
              <a:ext uri="{FF2B5EF4-FFF2-40B4-BE49-F238E27FC236}">
                <a16:creationId xmlns:a16="http://schemas.microsoft.com/office/drawing/2014/main" id="{200F7422-D8BD-4401-ACDB-CEF2836216E9}"/>
              </a:ext>
            </a:extLst>
          </p:cNvPr>
          <p:cNvSpPr>
            <a:spLocks noGrp="1"/>
          </p:cNvSpPr>
          <p:nvPr>
            <p:ph type="sldNum" sz="quarter" idx="12"/>
          </p:nvPr>
        </p:nvSpPr>
        <p:spPr/>
        <p:txBody>
          <a:bodyPr/>
          <a:lstStyle/>
          <a:p>
            <a:fld id="{584EAAFE-CFE5-40AD-8E95-5BFF290DC5CF}" type="slidenum">
              <a:rPr kumimoji="1" lang="ja-JP" altLang="en-US" smtClean="0"/>
              <a:pPr/>
              <a:t>33</a:t>
            </a:fld>
            <a:endParaRPr kumimoji="1" lang="ja-JP" altLang="en-US"/>
          </a:p>
        </p:txBody>
      </p:sp>
    </p:spTree>
    <p:extLst>
      <p:ext uri="{BB962C8B-B14F-4D97-AF65-F5344CB8AC3E}">
        <p14:creationId xmlns:p14="http://schemas.microsoft.com/office/powerpoint/2010/main" val="4152831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a:xfrm>
            <a:off x="517055" y="124922"/>
            <a:ext cx="11400125" cy="518094"/>
          </a:xfrm>
        </p:spPr>
        <p:txBody>
          <a:bodyPr>
            <a:normAutofit fontScale="90000"/>
          </a:bodyPr>
          <a:lstStyle/>
          <a:p>
            <a:r>
              <a:rPr lang="ja-JP" altLang="en-US" sz="1600" dirty="0"/>
              <a:t>調査</a:t>
            </a:r>
            <a:br>
              <a:rPr kumimoji="1" lang="en-US" altLang="ja-JP" sz="3100" dirty="0"/>
            </a:br>
            <a:r>
              <a:rPr kumimoji="1" lang="ja-JP" altLang="en-US" sz="3100" dirty="0"/>
              <a:t>調査項目・計画の修正</a:t>
            </a:r>
            <a:endParaRPr kumimoji="1" lang="ja-JP" altLang="en-US" dirty="0"/>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24" name="テキスト プレースホルダー 3">
            <a:extLst>
              <a:ext uri="{FF2B5EF4-FFF2-40B4-BE49-F238E27FC236}">
                <a16:creationId xmlns:a16="http://schemas.microsoft.com/office/drawing/2014/main" id="{1F69291D-9480-4DFC-B003-61E45F564295}"/>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下記の分担を予定していたが、活動は熊谷が牽引する。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橋本さん：下期は</a:t>
            </a:r>
            <a:r>
              <a:rPr lang="en-US" altLang="ja-JP" sz="2400" dirty="0"/>
              <a:t>QCI</a:t>
            </a:r>
            <a:r>
              <a:rPr lang="ja-JP" altLang="en-US" sz="2400" dirty="0"/>
              <a:t>に専念</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伊﨑さん：</a:t>
            </a:r>
            <a:r>
              <a:rPr lang="en-US" altLang="ja-JP" sz="2400" dirty="0"/>
              <a:t>12</a:t>
            </a:r>
            <a:r>
              <a:rPr lang="ja-JP" altLang="en-US" sz="2400" dirty="0"/>
              <a:t>月</a:t>
            </a:r>
            <a:r>
              <a:rPr lang="en-US" altLang="ja-JP" sz="2400" dirty="0"/>
              <a:t>17</a:t>
            </a:r>
            <a:r>
              <a:rPr lang="ja-JP" altLang="en-US" sz="2400" dirty="0"/>
              <a:t>日以降休職する都合上、熊谷に引継ぎ</a:t>
            </a:r>
            <a:r>
              <a:rPr lang="ja-JP" altLang="en-US" sz="1800" dirty="0"/>
              <a:t>（実質的に熊谷・原さんのみ）</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熊谷：予定よりも工数がより限定的</a:t>
            </a:r>
            <a:r>
              <a:rPr lang="ja-JP" altLang="en-US" dirty="0"/>
              <a:t>（最適化チーム・米国再生水</a:t>
            </a:r>
            <a:r>
              <a:rPr lang="en-US" altLang="ja-JP" dirty="0"/>
              <a:t>PJT</a:t>
            </a:r>
            <a:r>
              <a:rPr lang="ja-JP" altLang="en-US" dirty="0"/>
              <a:t>と兼任状態）</a:t>
            </a:r>
            <a:endParaRPr lang="en-US" altLang="ja-JP" sz="2400" dirty="0"/>
          </a:p>
        </p:txBody>
      </p:sp>
      <p:graphicFrame>
        <p:nvGraphicFramePr>
          <p:cNvPr id="25" name="表 15">
            <a:extLst>
              <a:ext uri="{FF2B5EF4-FFF2-40B4-BE49-F238E27FC236}">
                <a16:creationId xmlns:a16="http://schemas.microsoft.com/office/drawing/2014/main" id="{9A3BA031-2E6E-487B-A4F5-8F32A3AD521E}"/>
              </a:ext>
            </a:extLst>
          </p:cNvPr>
          <p:cNvGraphicFramePr>
            <a:graphicFrameLocks noGrp="1"/>
          </p:cNvGraphicFramePr>
          <p:nvPr>
            <p:extLst>
              <p:ext uri="{D42A27DB-BD31-4B8C-83A1-F6EECF244321}">
                <p14:modId xmlns:p14="http://schemas.microsoft.com/office/powerpoint/2010/main" val="2236586560"/>
              </p:ext>
            </p:extLst>
          </p:nvPr>
        </p:nvGraphicFramePr>
        <p:xfrm>
          <a:off x="603101" y="4189286"/>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dirty="0"/>
                        <a:t>FY2023</a:t>
                      </a:r>
                      <a:r>
                        <a:rPr kumimoji="1" lang="ja-JP" altLang="en-US" dirty="0"/>
                        <a:t>に延期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3874017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CCB07-85C1-4BA2-A45F-AA9C0DE6167C}"/>
              </a:ext>
            </a:extLst>
          </p:cNvPr>
          <p:cNvSpPr>
            <a:spLocks noGrp="1"/>
          </p:cNvSpPr>
          <p:nvPr>
            <p:ph type="title"/>
          </p:nvPr>
        </p:nvSpPr>
        <p:spPr/>
        <p:txBody>
          <a:bodyPr>
            <a:normAutofit fontScale="90000"/>
          </a:bodyPr>
          <a:lstStyle/>
          <a:p>
            <a:r>
              <a:rPr kumimoji="1" lang="ja-JP" altLang="en-US" sz="1600" dirty="0"/>
              <a:t>人工酵素設計振り返り（</a:t>
            </a:r>
            <a:r>
              <a:rPr kumimoji="1" lang="en-US" altLang="ja-JP" sz="1600" dirty="0"/>
              <a:t>2019/12 - 2022/10</a:t>
            </a:r>
            <a:r>
              <a:rPr kumimoji="1" lang="ja-JP" altLang="en-US" sz="1600" dirty="0"/>
              <a:t>）</a:t>
            </a:r>
            <a:br>
              <a:rPr kumimoji="1" lang="en-US" altLang="ja-JP" sz="3100" dirty="0"/>
            </a:br>
            <a:r>
              <a:rPr kumimoji="1" lang="ja-JP" altLang="en-US" dirty="0"/>
              <a:t>バイオ系物質生産</a:t>
            </a:r>
          </a:p>
        </p:txBody>
      </p:sp>
      <p:sp>
        <p:nvSpPr>
          <p:cNvPr id="3" name="スライド番号プレースホルダー 2">
            <a:extLst>
              <a:ext uri="{FF2B5EF4-FFF2-40B4-BE49-F238E27FC236}">
                <a16:creationId xmlns:a16="http://schemas.microsoft.com/office/drawing/2014/main" id="{92809E23-A051-43A9-A913-B162C8E5A528}"/>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AEF1B7C5-CADE-4144-BDA1-FEA50646D7DB}"/>
              </a:ext>
            </a:extLst>
          </p:cNvPr>
          <p:cNvSpPr>
            <a:spLocks noGrp="1"/>
          </p:cNvSpPr>
          <p:nvPr>
            <p:ph type="body" sz="quarter" idx="11"/>
          </p:nvPr>
        </p:nvSpPr>
        <p:spPr>
          <a:xfrm>
            <a:off x="517055" y="1071367"/>
            <a:ext cx="11341887" cy="2181136"/>
          </a:xfrm>
        </p:spPr>
        <p:txBody>
          <a:bodyPr/>
          <a:lstStyle/>
          <a:p>
            <a:r>
              <a:rPr lang="ja-JP" altLang="en-US" dirty="0"/>
              <a:t>酵素・生物触媒を使うバイオ系物質生産に着目するのは・・・</a:t>
            </a:r>
            <a:endParaRPr lang="en-US" altLang="ja-JP" dirty="0"/>
          </a:p>
          <a:p>
            <a:pPr marL="1062038" lvl="1" indent="-342900">
              <a:buFont typeface="Wingdings" panose="05000000000000000000" pitchFamily="2" charset="2"/>
              <a:buChar char="Ø"/>
            </a:pPr>
            <a:r>
              <a:rPr lang="ja-JP" altLang="en-US" dirty="0"/>
              <a:t>再生可能資源、特にバイオマスを活用するため</a:t>
            </a:r>
            <a:endParaRPr lang="en-US" altLang="ja-JP" dirty="0"/>
          </a:p>
          <a:p>
            <a:pPr marL="1062038" lvl="1" indent="-342900">
              <a:buFont typeface="Wingdings" panose="05000000000000000000" pitchFamily="2" charset="2"/>
              <a:buChar char="Ø"/>
            </a:pPr>
            <a:r>
              <a:rPr lang="ja-JP" altLang="en-US" dirty="0"/>
              <a:t>物質生産プロセスにおける、環境負荷低減と経済性の両立を追求するため</a:t>
            </a:r>
            <a:endParaRPr lang="en-US" altLang="ja-JP" dirty="0"/>
          </a:p>
        </p:txBody>
      </p:sp>
      <p:sp>
        <p:nvSpPr>
          <p:cNvPr id="5" name="テキスト ボックス 4">
            <a:extLst>
              <a:ext uri="{FF2B5EF4-FFF2-40B4-BE49-F238E27FC236}">
                <a16:creationId xmlns:a16="http://schemas.microsoft.com/office/drawing/2014/main" id="{94B52A9E-7639-4C8C-835E-45036761DF1F}"/>
              </a:ext>
            </a:extLst>
          </p:cNvPr>
          <p:cNvSpPr txBox="1"/>
          <p:nvPr/>
        </p:nvSpPr>
        <p:spPr>
          <a:xfrm>
            <a:off x="1367656" y="3112275"/>
            <a:ext cx="2220480" cy="369332"/>
          </a:xfrm>
          <a:prstGeom prst="rect">
            <a:avLst/>
          </a:prstGeom>
          <a:noFill/>
        </p:spPr>
        <p:txBody>
          <a:bodyPr wrap="none" rtlCol="0">
            <a:spAutoFit/>
          </a:bodyPr>
          <a:lstStyle/>
          <a:p>
            <a:r>
              <a:rPr kumimoji="1" lang="ja-JP" altLang="en-US" dirty="0"/>
              <a:t>化石資源由来の原料</a:t>
            </a:r>
          </a:p>
        </p:txBody>
      </p:sp>
      <p:sp>
        <p:nvSpPr>
          <p:cNvPr id="8" name="テキスト ボックス 7">
            <a:extLst>
              <a:ext uri="{FF2B5EF4-FFF2-40B4-BE49-F238E27FC236}">
                <a16:creationId xmlns:a16="http://schemas.microsoft.com/office/drawing/2014/main" id="{4AEF5A61-8A3D-4594-AF5F-E2518BD3EBA5}"/>
              </a:ext>
            </a:extLst>
          </p:cNvPr>
          <p:cNvSpPr txBox="1"/>
          <p:nvPr/>
        </p:nvSpPr>
        <p:spPr>
          <a:xfrm>
            <a:off x="4708661" y="2985937"/>
            <a:ext cx="3201517" cy="646331"/>
          </a:xfrm>
          <a:prstGeom prst="rect">
            <a:avLst/>
          </a:prstGeom>
          <a:noFill/>
        </p:spPr>
        <p:txBody>
          <a:bodyPr wrap="none" rtlCol="0">
            <a:spAutoFit/>
          </a:bodyPr>
          <a:lstStyle/>
          <a:p>
            <a:r>
              <a:rPr kumimoji="1" lang="ja-JP" altLang="en-US" dirty="0"/>
              <a:t>化石資源を効率良く使う</a:t>
            </a:r>
            <a:endParaRPr kumimoji="1" lang="en-US" altLang="ja-JP" dirty="0"/>
          </a:p>
          <a:p>
            <a:r>
              <a:rPr kumimoji="1" lang="ja-JP" altLang="en-US" dirty="0"/>
              <a:t>経済性の高い洗練されたプロセス</a:t>
            </a:r>
          </a:p>
        </p:txBody>
      </p:sp>
      <p:sp>
        <p:nvSpPr>
          <p:cNvPr id="10" name="テキスト ボックス 9">
            <a:extLst>
              <a:ext uri="{FF2B5EF4-FFF2-40B4-BE49-F238E27FC236}">
                <a16:creationId xmlns:a16="http://schemas.microsoft.com/office/drawing/2014/main" id="{56D335E1-155F-4CDB-8595-666FDAB7C0CA}"/>
              </a:ext>
            </a:extLst>
          </p:cNvPr>
          <p:cNvSpPr txBox="1"/>
          <p:nvPr/>
        </p:nvSpPr>
        <p:spPr>
          <a:xfrm>
            <a:off x="1484906" y="4643685"/>
            <a:ext cx="2186817" cy="646331"/>
          </a:xfrm>
          <a:prstGeom prst="rect">
            <a:avLst/>
          </a:prstGeom>
          <a:noFill/>
        </p:spPr>
        <p:txBody>
          <a:bodyPr wrap="none" rtlCol="0">
            <a:spAutoFit/>
          </a:bodyPr>
          <a:lstStyle/>
          <a:p>
            <a:r>
              <a:rPr kumimoji="1" lang="ja-JP" altLang="en-US" dirty="0"/>
              <a:t>再生可能資源由来</a:t>
            </a:r>
            <a:endParaRPr kumimoji="1" lang="en-US" altLang="ja-JP" dirty="0"/>
          </a:p>
          <a:p>
            <a:r>
              <a:rPr kumimoji="1" lang="ja-JP" altLang="en-US" dirty="0"/>
              <a:t>（バイオマス）の原料</a:t>
            </a:r>
          </a:p>
        </p:txBody>
      </p:sp>
      <p:sp>
        <p:nvSpPr>
          <p:cNvPr id="12" name="テキスト ボックス 11">
            <a:extLst>
              <a:ext uri="{FF2B5EF4-FFF2-40B4-BE49-F238E27FC236}">
                <a16:creationId xmlns:a16="http://schemas.microsoft.com/office/drawing/2014/main" id="{EB4F7B46-76F5-455B-BAB7-EA38E5429B55}"/>
              </a:ext>
            </a:extLst>
          </p:cNvPr>
          <p:cNvSpPr txBox="1"/>
          <p:nvPr/>
        </p:nvSpPr>
        <p:spPr>
          <a:xfrm>
            <a:off x="4985740" y="4839834"/>
            <a:ext cx="2424062" cy="369332"/>
          </a:xfrm>
          <a:prstGeom prst="rect">
            <a:avLst/>
          </a:prstGeom>
          <a:noFill/>
        </p:spPr>
        <p:txBody>
          <a:bodyPr wrap="none" rtlCol="0">
            <a:spAutoFit/>
          </a:bodyPr>
          <a:lstStyle/>
          <a:p>
            <a:r>
              <a:rPr kumimoji="1" lang="ja-JP" altLang="en-US" u="sng" dirty="0"/>
              <a:t>環境負荷の低いプロセス</a:t>
            </a:r>
            <a:endParaRPr kumimoji="1" lang="en-US" altLang="ja-JP" u="sng" dirty="0"/>
          </a:p>
        </p:txBody>
      </p:sp>
      <p:sp>
        <p:nvSpPr>
          <p:cNvPr id="19" name="テキスト ボックス 18">
            <a:extLst>
              <a:ext uri="{FF2B5EF4-FFF2-40B4-BE49-F238E27FC236}">
                <a16:creationId xmlns:a16="http://schemas.microsoft.com/office/drawing/2014/main" id="{81699727-C92F-4558-95F4-AB2DE41F63C5}"/>
              </a:ext>
            </a:extLst>
          </p:cNvPr>
          <p:cNvSpPr txBox="1"/>
          <p:nvPr/>
        </p:nvSpPr>
        <p:spPr>
          <a:xfrm>
            <a:off x="9073739" y="4013784"/>
            <a:ext cx="2082621" cy="369332"/>
          </a:xfrm>
          <a:prstGeom prst="rect">
            <a:avLst/>
          </a:prstGeom>
          <a:noFill/>
        </p:spPr>
        <p:txBody>
          <a:bodyPr wrap="none" rtlCol="0">
            <a:spAutoFit/>
          </a:bodyPr>
          <a:lstStyle/>
          <a:p>
            <a:r>
              <a:rPr kumimoji="1" lang="ja-JP" altLang="en-US" dirty="0"/>
              <a:t>燃料、化成品、</a:t>
            </a:r>
            <a:r>
              <a:rPr kumimoji="1" lang="en-US" altLang="ja-JP" dirty="0"/>
              <a:t>etc..</a:t>
            </a:r>
            <a:endParaRPr kumimoji="1" lang="ja-JP" altLang="en-US" dirty="0"/>
          </a:p>
        </p:txBody>
      </p:sp>
      <p:sp>
        <p:nvSpPr>
          <p:cNvPr id="32" name="矢印: ストライプ 31">
            <a:extLst>
              <a:ext uri="{FF2B5EF4-FFF2-40B4-BE49-F238E27FC236}">
                <a16:creationId xmlns:a16="http://schemas.microsoft.com/office/drawing/2014/main" id="{2E9BBF08-7440-49B8-B0BD-6E413EB776F1}"/>
              </a:ext>
            </a:extLst>
          </p:cNvPr>
          <p:cNvSpPr/>
          <p:nvPr/>
        </p:nvSpPr>
        <p:spPr>
          <a:xfrm rot="5400000">
            <a:off x="4155684" y="3969588"/>
            <a:ext cx="396240" cy="484632"/>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E1A25F53-D777-4E8B-9BE6-1A49A375A79C}"/>
              </a:ext>
            </a:extLst>
          </p:cNvPr>
          <p:cNvSpPr txBox="1"/>
          <p:nvPr/>
        </p:nvSpPr>
        <p:spPr>
          <a:xfrm>
            <a:off x="4964901" y="3878090"/>
            <a:ext cx="2465740" cy="646331"/>
          </a:xfrm>
          <a:prstGeom prst="rect">
            <a:avLst/>
          </a:prstGeom>
          <a:noFill/>
        </p:spPr>
        <p:txBody>
          <a:bodyPr wrap="none" rtlCol="0">
            <a:spAutoFit/>
          </a:bodyPr>
          <a:lstStyle/>
          <a:p>
            <a:r>
              <a:rPr kumimoji="1" lang="ja-JP" altLang="en-US" u="sng" dirty="0"/>
              <a:t>依存や完全移行ではなく</a:t>
            </a:r>
            <a:endParaRPr kumimoji="1" lang="en-US" altLang="ja-JP" u="sng" dirty="0"/>
          </a:p>
          <a:p>
            <a:r>
              <a:rPr kumimoji="1" lang="ja-JP" altLang="en-US" u="sng" dirty="0"/>
              <a:t>上手いバランスを考える</a:t>
            </a:r>
          </a:p>
        </p:txBody>
      </p:sp>
      <p:sp>
        <p:nvSpPr>
          <p:cNvPr id="6" name="矢印: 右 5">
            <a:extLst>
              <a:ext uri="{FF2B5EF4-FFF2-40B4-BE49-F238E27FC236}">
                <a16:creationId xmlns:a16="http://schemas.microsoft.com/office/drawing/2014/main" id="{7098B8EA-23CD-4125-9D91-FBC492BDD64F}"/>
              </a:ext>
            </a:extLst>
          </p:cNvPr>
          <p:cNvSpPr/>
          <p:nvPr/>
        </p:nvSpPr>
        <p:spPr>
          <a:xfrm>
            <a:off x="3945276" y="3054625"/>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右 19">
            <a:extLst>
              <a:ext uri="{FF2B5EF4-FFF2-40B4-BE49-F238E27FC236}">
                <a16:creationId xmlns:a16="http://schemas.microsoft.com/office/drawing/2014/main" id="{DFF09130-0CE4-4AC5-B9C5-C3EE708EA7BB}"/>
              </a:ext>
            </a:extLst>
          </p:cNvPr>
          <p:cNvSpPr/>
          <p:nvPr/>
        </p:nvSpPr>
        <p:spPr>
          <a:xfrm>
            <a:off x="394527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 20">
            <a:extLst>
              <a:ext uri="{FF2B5EF4-FFF2-40B4-BE49-F238E27FC236}">
                <a16:creationId xmlns:a16="http://schemas.microsoft.com/office/drawing/2014/main" id="{1DCC180D-8B7A-41D5-81A0-F563F7D1CEDD}"/>
              </a:ext>
            </a:extLst>
          </p:cNvPr>
          <p:cNvSpPr/>
          <p:nvPr/>
        </p:nvSpPr>
        <p:spPr>
          <a:xfrm>
            <a:off x="8409545" y="3051569"/>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0CA992D9-15D5-43F2-854F-F041C7973ED9}"/>
              </a:ext>
            </a:extLst>
          </p:cNvPr>
          <p:cNvSpPr/>
          <p:nvPr/>
        </p:nvSpPr>
        <p:spPr>
          <a:xfrm>
            <a:off x="8409545" y="4724534"/>
            <a:ext cx="332423" cy="48463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BA3320A6-0D6A-4111-8C2A-A7FC9F7871A6}"/>
              </a:ext>
            </a:extLst>
          </p:cNvPr>
          <p:cNvSpPr txBox="1"/>
          <p:nvPr/>
        </p:nvSpPr>
        <p:spPr>
          <a:xfrm>
            <a:off x="2971609" y="5801206"/>
            <a:ext cx="6740948" cy="369332"/>
          </a:xfrm>
          <a:prstGeom prst="rect">
            <a:avLst/>
          </a:prstGeom>
          <a:noFill/>
        </p:spPr>
        <p:txBody>
          <a:bodyPr wrap="none" rtlCol="0">
            <a:spAutoFit/>
          </a:bodyPr>
          <a:lstStyle/>
          <a:p>
            <a:r>
              <a:rPr kumimoji="1" lang="ja-JP" altLang="en-US" b="1" u="sng" dirty="0">
                <a:highlight>
                  <a:srgbClr val="FFFF00"/>
                </a:highlight>
              </a:rPr>
              <a:t>酵素・生物触媒</a:t>
            </a:r>
            <a:r>
              <a:rPr kumimoji="1" lang="ja-JP" altLang="en-US" b="1" u="sng" dirty="0"/>
              <a:t>を使ったバイオ系物質生産</a:t>
            </a:r>
            <a:r>
              <a:rPr kumimoji="1" lang="ja-JP" altLang="en-US" sz="1400" u="sng" dirty="0"/>
              <a:t>（原料がバイオマスとは限らない）</a:t>
            </a:r>
            <a:endParaRPr kumimoji="1" lang="en-US" altLang="ja-JP" u="sng" dirty="0"/>
          </a:p>
        </p:txBody>
      </p:sp>
      <p:cxnSp>
        <p:nvCxnSpPr>
          <p:cNvPr id="14" name="直線コネクタ 13">
            <a:extLst>
              <a:ext uri="{FF2B5EF4-FFF2-40B4-BE49-F238E27FC236}">
                <a16:creationId xmlns:a16="http://schemas.microsoft.com/office/drawing/2014/main" id="{36411DBF-14BA-477A-AB7E-C40CA45CF6BB}"/>
              </a:ext>
            </a:extLst>
          </p:cNvPr>
          <p:cNvCxnSpPr>
            <a:stCxn id="12" idx="2"/>
          </p:cNvCxnSpPr>
          <p:nvPr/>
        </p:nvCxnSpPr>
        <p:spPr>
          <a:xfrm flipH="1">
            <a:off x="6096000" y="5209166"/>
            <a:ext cx="101771" cy="57746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567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BBF5BBBB-7D00-498A-A192-F5B67D8B5097}"/>
              </a:ext>
            </a:extLst>
          </p:cNvPr>
          <p:cNvSpPr/>
          <p:nvPr/>
        </p:nvSpPr>
        <p:spPr>
          <a:xfrm>
            <a:off x="9024776" y="2770950"/>
            <a:ext cx="2759948"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DEBFFEA5-A515-4E27-80DF-30887F43BB1F}"/>
              </a:ext>
            </a:extLst>
          </p:cNvPr>
          <p:cNvSpPr/>
          <p:nvPr/>
        </p:nvSpPr>
        <p:spPr>
          <a:xfrm>
            <a:off x="1640211" y="2770950"/>
            <a:ext cx="5693153" cy="3448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D1C5FF8-EF49-4EC8-AFDF-ABB70A0DF4C5}"/>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酵素・生物触媒</a:t>
            </a:r>
            <a:endParaRPr kumimoji="1" lang="ja-JP" altLang="en-US" dirty="0"/>
          </a:p>
        </p:txBody>
      </p:sp>
      <p:sp>
        <p:nvSpPr>
          <p:cNvPr id="3" name="スライド番号プレースホルダー 2">
            <a:extLst>
              <a:ext uri="{FF2B5EF4-FFF2-40B4-BE49-F238E27FC236}">
                <a16:creationId xmlns:a16="http://schemas.microsoft.com/office/drawing/2014/main" id="{492D5A56-F0D4-4876-BA4C-4C58665017DE}"/>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27" name="テキスト プレースホルダー 26">
            <a:extLst>
              <a:ext uri="{FF2B5EF4-FFF2-40B4-BE49-F238E27FC236}">
                <a16:creationId xmlns:a16="http://schemas.microsoft.com/office/drawing/2014/main" id="{47309500-A7A1-48C4-B7DC-00929A3593A6}"/>
              </a:ext>
            </a:extLst>
          </p:cNvPr>
          <p:cNvSpPr>
            <a:spLocks noGrp="1"/>
          </p:cNvSpPr>
          <p:nvPr>
            <p:ph type="body" sz="quarter" idx="11"/>
          </p:nvPr>
        </p:nvSpPr>
        <p:spPr>
          <a:xfrm>
            <a:off x="546173" y="857558"/>
            <a:ext cx="11341887" cy="369332"/>
          </a:xfrm>
        </p:spPr>
        <p:txBody>
          <a:bodyPr/>
          <a:lstStyle/>
          <a:p>
            <a:r>
              <a:rPr lang="ja-JP" altLang="en-US" sz="2000" dirty="0"/>
              <a:t>生産現場で使用される</a:t>
            </a:r>
            <a:r>
              <a:rPr lang="ja-JP" altLang="en-US" sz="2000" dirty="0">
                <a:highlight>
                  <a:srgbClr val="FFFF00"/>
                </a:highlight>
              </a:rPr>
              <a:t>酵素・生物触媒は偶然に頼る探索・改変から人工設計するようになる</a:t>
            </a:r>
            <a:r>
              <a:rPr lang="ja-JP" altLang="en-US" sz="2000" dirty="0"/>
              <a:t>と予想</a:t>
            </a:r>
          </a:p>
        </p:txBody>
      </p:sp>
      <p:sp>
        <p:nvSpPr>
          <p:cNvPr id="55" name="テキスト ボックス 54">
            <a:extLst>
              <a:ext uri="{FF2B5EF4-FFF2-40B4-BE49-F238E27FC236}">
                <a16:creationId xmlns:a16="http://schemas.microsoft.com/office/drawing/2014/main" id="{B10AE7AA-21D5-4173-AFDE-1363D7FE227E}"/>
              </a:ext>
            </a:extLst>
          </p:cNvPr>
          <p:cNvSpPr txBox="1"/>
          <p:nvPr/>
        </p:nvSpPr>
        <p:spPr>
          <a:xfrm>
            <a:off x="202438" y="4078275"/>
            <a:ext cx="1223412" cy="923330"/>
          </a:xfrm>
          <a:prstGeom prst="rect">
            <a:avLst/>
          </a:prstGeom>
          <a:noFill/>
        </p:spPr>
        <p:txBody>
          <a:bodyPr wrap="none" rtlCol="0">
            <a:spAutoFit/>
          </a:bodyPr>
          <a:lstStyle/>
          <a:p>
            <a:r>
              <a:rPr kumimoji="1" lang="ja-JP" altLang="en-US" dirty="0"/>
              <a:t>酵素</a:t>
            </a:r>
            <a:endParaRPr kumimoji="1" lang="en-US" altLang="ja-JP" dirty="0"/>
          </a:p>
          <a:p>
            <a:r>
              <a:rPr kumimoji="1" lang="ja-JP" altLang="en-US" dirty="0"/>
              <a:t>探索・改変</a:t>
            </a:r>
            <a:endParaRPr kumimoji="1" lang="en-US" altLang="ja-JP" dirty="0"/>
          </a:p>
          <a:p>
            <a:r>
              <a:rPr kumimoji="1" lang="ja-JP" altLang="en-US" dirty="0"/>
              <a:t>技術</a:t>
            </a:r>
          </a:p>
        </p:txBody>
      </p:sp>
      <p:sp>
        <p:nvSpPr>
          <p:cNvPr id="56" name="テキスト ボックス 55">
            <a:extLst>
              <a:ext uri="{FF2B5EF4-FFF2-40B4-BE49-F238E27FC236}">
                <a16:creationId xmlns:a16="http://schemas.microsoft.com/office/drawing/2014/main" id="{DF53A2C3-DA04-460C-8E0D-619B0D17D09B}"/>
              </a:ext>
            </a:extLst>
          </p:cNvPr>
          <p:cNvSpPr txBox="1"/>
          <p:nvPr/>
        </p:nvSpPr>
        <p:spPr>
          <a:xfrm>
            <a:off x="473390" y="1603201"/>
            <a:ext cx="646331" cy="923330"/>
          </a:xfrm>
          <a:prstGeom prst="rect">
            <a:avLst/>
          </a:prstGeom>
          <a:noFill/>
        </p:spPr>
        <p:txBody>
          <a:bodyPr wrap="none" rtlCol="0">
            <a:spAutoFit/>
          </a:bodyPr>
          <a:lstStyle/>
          <a:p>
            <a:r>
              <a:rPr kumimoji="1" lang="ja-JP" altLang="en-US" dirty="0"/>
              <a:t>物質</a:t>
            </a:r>
            <a:endParaRPr kumimoji="1" lang="en-US" altLang="ja-JP" dirty="0"/>
          </a:p>
          <a:p>
            <a:r>
              <a:rPr kumimoji="1" lang="ja-JP" altLang="en-US" dirty="0"/>
              <a:t>生産</a:t>
            </a:r>
            <a:endParaRPr kumimoji="1" lang="en-US" altLang="ja-JP" dirty="0"/>
          </a:p>
          <a:p>
            <a:r>
              <a:rPr kumimoji="1" lang="ja-JP" altLang="en-US" dirty="0"/>
              <a:t>技術</a:t>
            </a:r>
          </a:p>
        </p:txBody>
      </p:sp>
      <p:sp>
        <p:nvSpPr>
          <p:cNvPr id="136" name="左中かっこ 135">
            <a:extLst>
              <a:ext uri="{FF2B5EF4-FFF2-40B4-BE49-F238E27FC236}">
                <a16:creationId xmlns:a16="http://schemas.microsoft.com/office/drawing/2014/main" id="{80B31E2E-1DF1-45B2-8525-550141741601}"/>
              </a:ext>
            </a:extLst>
          </p:cNvPr>
          <p:cNvSpPr/>
          <p:nvPr/>
        </p:nvSpPr>
        <p:spPr>
          <a:xfrm>
            <a:off x="1402401" y="1270141"/>
            <a:ext cx="237810" cy="144156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中かっこ 136">
            <a:extLst>
              <a:ext uri="{FF2B5EF4-FFF2-40B4-BE49-F238E27FC236}">
                <a16:creationId xmlns:a16="http://schemas.microsoft.com/office/drawing/2014/main" id="{0CBD31F6-3773-4BD7-9E74-B7807B55CB16}"/>
              </a:ext>
            </a:extLst>
          </p:cNvPr>
          <p:cNvSpPr/>
          <p:nvPr/>
        </p:nvSpPr>
        <p:spPr>
          <a:xfrm>
            <a:off x="1403396" y="2855676"/>
            <a:ext cx="217192" cy="329552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528AB4E3-7F5B-4844-A721-05703268547C}"/>
              </a:ext>
            </a:extLst>
          </p:cNvPr>
          <p:cNvSpPr/>
          <p:nvPr/>
        </p:nvSpPr>
        <p:spPr>
          <a:xfrm>
            <a:off x="2031085" y="2914810"/>
            <a:ext cx="1524213" cy="14992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正方形/長方形 82">
            <a:extLst>
              <a:ext uri="{FF2B5EF4-FFF2-40B4-BE49-F238E27FC236}">
                <a16:creationId xmlns:a16="http://schemas.microsoft.com/office/drawing/2014/main" id="{F62A0301-7414-42AD-BFAF-F6C04F86D26C}"/>
              </a:ext>
            </a:extLst>
          </p:cNvPr>
          <p:cNvSpPr/>
          <p:nvPr/>
        </p:nvSpPr>
        <p:spPr>
          <a:xfrm>
            <a:off x="4046147" y="2898439"/>
            <a:ext cx="3189650" cy="14992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23041EF1-AACD-416B-AF5E-5B6F1FC95669}"/>
              </a:ext>
            </a:extLst>
          </p:cNvPr>
          <p:cNvSpPr txBox="1"/>
          <p:nvPr/>
        </p:nvSpPr>
        <p:spPr>
          <a:xfrm>
            <a:off x="1588593" y="5768163"/>
            <a:ext cx="569954" cy="369332"/>
          </a:xfrm>
          <a:prstGeom prst="rect">
            <a:avLst/>
          </a:prstGeom>
          <a:noFill/>
        </p:spPr>
        <p:txBody>
          <a:bodyPr wrap="none" rtlCol="0">
            <a:spAutoFit/>
          </a:bodyPr>
          <a:lstStyle/>
          <a:p>
            <a:r>
              <a:rPr kumimoji="1" lang="ja-JP" altLang="en-US" dirty="0"/>
              <a:t>環境</a:t>
            </a:r>
          </a:p>
        </p:txBody>
      </p:sp>
      <p:sp>
        <p:nvSpPr>
          <p:cNvPr id="41" name="テキスト ボックス 40">
            <a:extLst>
              <a:ext uri="{FF2B5EF4-FFF2-40B4-BE49-F238E27FC236}">
                <a16:creationId xmlns:a16="http://schemas.microsoft.com/office/drawing/2014/main" id="{56C9A2F2-EDF3-4193-B59D-944DD767CD95}"/>
              </a:ext>
            </a:extLst>
          </p:cNvPr>
          <p:cNvSpPr txBox="1"/>
          <p:nvPr/>
        </p:nvSpPr>
        <p:spPr>
          <a:xfrm>
            <a:off x="2373845" y="5768163"/>
            <a:ext cx="801781" cy="369332"/>
          </a:xfrm>
          <a:prstGeom prst="rect">
            <a:avLst/>
          </a:prstGeom>
          <a:noFill/>
        </p:spPr>
        <p:txBody>
          <a:bodyPr wrap="none" rtlCol="0">
            <a:spAutoFit/>
          </a:bodyPr>
          <a:lstStyle/>
          <a:p>
            <a:r>
              <a:rPr kumimoji="1" lang="ja-JP" altLang="en-US" dirty="0"/>
              <a:t>サンプル</a:t>
            </a:r>
          </a:p>
        </p:txBody>
      </p:sp>
      <p:sp>
        <p:nvSpPr>
          <p:cNvPr id="42" name="テキスト ボックス 41">
            <a:extLst>
              <a:ext uri="{FF2B5EF4-FFF2-40B4-BE49-F238E27FC236}">
                <a16:creationId xmlns:a16="http://schemas.microsoft.com/office/drawing/2014/main" id="{CF6AEBCB-EFEC-4507-A760-B31505034C91}"/>
              </a:ext>
            </a:extLst>
          </p:cNvPr>
          <p:cNvSpPr txBox="1"/>
          <p:nvPr/>
        </p:nvSpPr>
        <p:spPr>
          <a:xfrm>
            <a:off x="2426007" y="4674693"/>
            <a:ext cx="705658" cy="553998"/>
          </a:xfrm>
          <a:prstGeom prst="rect">
            <a:avLst/>
          </a:prstGeom>
          <a:noFill/>
        </p:spPr>
        <p:txBody>
          <a:bodyPr wrap="none" rtlCol="0">
            <a:spAutoFit/>
          </a:bodyPr>
          <a:lstStyle/>
          <a:p>
            <a:pPr algn="ctr"/>
            <a:r>
              <a:rPr kumimoji="1" lang="ja-JP" altLang="en-US" dirty="0"/>
              <a:t>生物</a:t>
            </a:r>
            <a:endParaRPr kumimoji="1" lang="en-US" altLang="ja-JP" dirty="0"/>
          </a:p>
          <a:p>
            <a:pPr algn="ctr"/>
            <a:r>
              <a:rPr kumimoji="1" lang="ja-JP" altLang="en-US" sz="1200" dirty="0"/>
              <a:t>（単離）</a:t>
            </a:r>
          </a:p>
        </p:txBody>
      </p:sp>
      <p:sp>
        <p:nvSpPr>
          <p:cNvPr id="43" name="テキスト ボックス 42">
            <a:extLst>
              <a:ext uri="{FF2B5EF4-FFF2-40B4-BE49-F238E27FC236}">
                <a16:creationId xmlns:a16="http://schemas.microsoft.com/office/drawing/2014/main" id="{A2699994-B93C-4B8F-A169-8DBB71962199}"/>
              </a:ext>
            </a:extLst>
          </p:cNvPr>
          <p:cNvSpPr txBox="1"/>
          <p:nvPr/>
        </p:nvSpPr>
        <p:spPr>
          <a:xfrm>
            <a:off x="4534679" y="4747698"/>
            <a:ext cx="592572" cy="369332"/>
          </a:xfrm>
          <a:prstGeom prst="rect">
            <a:avLst/>
          </a:prstGeom>
          <a:noFill/>
        </p:spPr>
        <p:txBody>
          <a:bodyPr wrap="none" rtlCol="0">
            <a:spAutoFit/>
          </a:bodyPr>
          <a:lstStyle/>
          <a:p>
            <a:r>
              <a:rPr kumimoji="1" lang="en-US" altLang="ja-JP" dirty="0"/>
              <a:t>DNA</a:t>
            </a:r>
            <a:endParaRPr kumimoji="1" lang="ja-JP" altLang="en-US" dirty="0"/>
          </a:p>
        </p:txBody>
      </p:sp>
      <p:sp>
        <p:nvSpPr>
          <p:cNvPr id="44" name="テキスト ボックス 43">
            <a:extLst>
              <a:ext uri="{FF2B5EF4-FFF2-40B4-BE49-F238E27FC236}">
                <a16:creationId xmlns:a16="http://schemas.microsoft.com/office/drawing/2014/main" id="{123638C6-A93D-450F-9384-743C23DF5207}"/>
              </a:ext>
            </a:extLst>
          </p:cNvPr>
          <p:cNvSpPr txBox="1"/>
          <p:nvPr/>
        </p:nvSpPr>
        <p:spPr>
          <a:xfrm>
            <a:off x="5942150" y="4674693"/>
            <a:ext cx="1108527" cy="553998"/>
          </a:xfrm>
          <a:prstGeom prst="rect">
            <a:avLst/>
          </a:prstGeom>
          <a:noFill/>
        </p:spPr>
        <p:txBody>
          <a:bodyPr wrap="none" rtlCol="0">
            <a:spAutoFit/>
          </a:bodyPr>
          <a:lstStyle/>
          <a:p>
            <a:r>
              <a:rPr kumimoji="1" lang="ja-JP" altLang="en-US" dirty="0"/>
              <a:t>プロテオーム</a:t>
            </a:r>
            <a:endParaRPr kumimoji="1" lang="en-US" altLang="ja-JP" dirty="0"/>
          </a:p>
          <a:p>
            <a:r>
              <a:rPr kumimoji="1" lang="ja-JP" altLang="en-US" sz="1200" dirty="0"/>
              <a:t>（タンパク質）</a:t>
            </a:r>
          </a:p>
        </p:txBody>
      </p:sp>
      <p:sp>
        <p:nvSpPr>
          <p:cNvPr id="45" name="テキスト ボックス 44">
            <a:extLst>
              <a:ext uri="{FF2B5EF4-FFF2-40B4-BE49-F238E27FC236}">
                <a16:creationId xmlns:a16="http://schemas.microsoft.com/office/drawing/2014/main" id="{E1616703-2434-40C9-83EA-76BDD0DC6E4F}"/>
              </a:ext>
            </a:extLst>
          </p:cNvPr>
          <p:cNvSpPr txBox="1"/>
          <p:nvPr/>
        </p:nvSpPr>
        <p:spPr>
          <a:xfrm>
            <a:off x="2013759" y="3569630"/>
            <a:ext cx="1515637" cy="553998"/>
          </a:xfrm>
          <a:prstGeom prst="rect">
            <a:avLst/>
          </a:prstGeom>
          <a:noFill/>
        </p:spPr>
        <p:txBody>
          <a:bodyPr wrap="none" rtlCol="0">
            <a:spAutoFit/>
          </a:bodyPr>
          <a:lstStyle/>
          <a:p>
            <a:pPr algn="ctr"/>
            <a:r>
              <a:rPr kumimoji="1" lang="ja-JP" altLang="en-US" dirty="0"/>
              <a:t>生物触媒</a:t>
            </a:r>
            <a:endParaRPr kumimoji="1" lang="en-US" altLang="ja-JP" dirty="0"/>
          </a:p>
          <a:p>
            <a:pPr algn="ctr"/>
            <a:r>
              <a:rPr kumimoji="1" lang="ja-JP" altLang="en-US" sz="1200" dirty="0"/>
              <a:t>（タンパク質合成以外）</a:t>
            </a:r>
          </a:p>
        </p:txBody>
      </p:sp>
      <p:sp>
        <p:nvSpPr>
          <p:cNvPr id="46" name="テキスト ボックス 45">
            <a:extLst>
              <a:ext uri="{FF2B5EF4-FFF2-40B4-BE49-F238E27FC236}">
                <a16:creationId xmlns:a16="http://schemas.microsoft.com/office/drawing/2014/main" id="{FD84021A-58E6-48AB-841B-8A4205EB27C7}"/>
              </a:ext>
            </a:extLst>
          </p:cNvPr>
          <p:cNvSpPr txBox="1"/>
          <p:nvPr/>
        </p:nvSpPr>
        <p:spPr>
          <a:xfrm>
            <a:off x="4211019" y="3599439"/>
            <a:ext cx="1244231" cy="553998"/>
          </a:xfrm>
          <a:prstGeom prst="rect">
            <a:avLst/>
          </a:prstGeom>
          <a:noFill/>
        </p:spPr>
        <p:txBody>
          <a:bodyPr wrap="none" rtlCol="0">
            <a:spAutoFit/>
          </a:bodyPr>
          <a:lstStyle/>
          <a:p>
            <a:r>
              <a:rPr kumimoji="1" lang="ja-JP" altLang="en-US" dirty="0"/>
              <a:t>生物触媒</a:t>
            </a:r>
            <a:endParaRPr kumimoji="1" lang="en-US" altLang="ja-JP" dirty="0"/>
          </a:p>
          <a:p>
            <a:r>
              <a:rPr kumimoji="1" lang="ja-JP" altLang="en-US" sz="1200" dirty="0"/>
              <a:t>（タンパク質合成）</a:t>
            </a:r>
          </a:p>
        </p:txBody>
      </p:sp>
      <p:sp>
        <p:nvSpPr>
          <p:cNvPr id="48" name="テキスト ボックス 47">
            <a:extLst>
              <a:ext uri="{FF2B5EF4-FFF2-40B4-BE49-F238E27FC236}">
                <a16:creationId xmlns:a16="http://schemas.microsoft.com/office/drawing/2014/main" id="{CA7D575E-D9D5-4057-A28E-D099F1B44FC5}"/>
              </a:ext>
            </a:extLst>
          </p:cNvPr>
          <p:cNvSpPr txBox="1"/>
          <p:nvPr/>
        </p:nvSpPr>
        <p:spPr>
          <a:xfrm>
            <a:off x="6000106" y="3691772"/>
            <a:ext cx="992614" cy="369332"/>
          </a:xfrm>
          <a:prstGeom prst="rect">
            <a:avLst/>
          </a:prstGeom>
          <a:noFill/>
        </p:spPr>
        <p:txBody>
          <a:bodyPr wrap="none" rtlCol="0">
            <a:spAutoFit/>
          </a:bodyPr>
          <a:lstStyle/>
          <a:p>
            <a:r>
              <a:rPr kumimoji="1" lang="ja-JP" altLang="en-US" dirty="0"/>
              <a:t>天然酵素</a:t>
            </a:r>
          </a:p>
        </p:txBody>
      </p:sp>
      <p:sp>
        <p:nvSpPr>
          <p:cNvPr id="51" name="テキスト ボックス 50">
            <a:extLst>
              <a:ext uri="{FF2B5EF4-FFF2-40B4-BE49-F238E27FC236}">
                <a16:creationId xmlns:a16="http://schemas.microsoft.com/office/drawing/2014/main" id="{32ED8A4E-369D-4E93-9860-2379DF3BA699}"/>
              </a:ext>
            </a:extLst>
          </p:cNvPr>
          <p:cNvSpPr txBox="1"/>
          <p:nvPr/>
        </p:nvSpPr>
        <p:spPr>
          <a:xfrm>
            <a:off x="6000106" y="3045442"/>
            <a:ext cx="992614" cy="369332"/>
          </a:xfrm>
          <a:prstGeom prst="rect">
            <a:avLst/>
          </a:prstGeom>
          <a:noFill/>
        </p:spPr>
        <p:txBody>
          <a:bodyPr wrap="none" rtlCol="0">
            <a:spAutoFit/>
          </a:bodyPr>
          <a:lstStyle/>
          <a:p>
            <a:r>
              <a:rPr kumimoji="1" lang="ja-JP" altLang="en-US" dirty="0"/>
              <a:t>改変酵素</a:t>
            </a:r>
          </a:p>
        </p:txBody>
      </p:sp>
      <p:sp>
        <p:nvSpPr>
          <p:cNvPr id="52" name="テキスト ボックス 51">
            <a:extLst>
              <a:ext uri="{FF2B5EF4-FFF2-40B4-BE49-F238E27FC236}">
                <a16:creationId xmlns:a16="http://schemas.microsoft.com/office/drawing/2014/main" id="{26DEBDAB-EA1B-43F6-A2B7-ACD693D26233}"/>
              </a:ext>
            </a:extLst>
          </p:cNvPr>
          <p:cNvSpPr txBox="1"/>
          <p:nvPr/>
        </p:nvSpPr>
        <p:spPr>
          <a:xfrm>
            <a:off x="5445849" y="1441160"/>
            <a:ext cx="569954" cy="369332"/>
          </a:xfrm>
          <a:prstGeom prst="rect">
            <a:avLst/>
          </a:prstGeom>
          <a:noFill/>
        </p:spPr>
        <p:txBody>
          <a:bodyPr wrap="none" rtlCol="0">
            <a:spAutoFit/>
          </a:bodyPr>
          <a:lstStyle/>
          <a:p>
            <a:r>
              <a:rPr kumimoji="1" lang="ja-JP" altLang="en-US" dirty="0"/>
              <a:t>原料</a:t>
            </a:r>
            <a:endParaRPr kumimoji="1" lang="en-US" altLang="ja-JP" dirty="0"/>
          </a:p>
        </p:txBody>
      </p:sp>
      <p:sp>
        <p:nvSpPr>
          <p:cNvPr id="53" name="テキスト ボックス 52">
            <a:extLst>
              <a:ext uri="{FF2B5EF4-FFF2-40B4-BE49-F238E27FC236}">
                <a16:creationId xmlns:a16="http://schemas.microsoft.com/office/drawing/2014/main" id="{A1941638-A35E-4D1B-9BF0-B845FA475CF2}"/>
              </a:ext>
            </a:extLst>
          </p:cNvPr>
          <p:cNvSpPr txBox="1"/>
          <p:nvPr/>
        </p:nvSpPr>
        <p:spPr>
          <a:xfrm>
            <a:off x="4979958" y="1999278"/>
            <a:ext cx="2146742" cy="369332"/>
          </a:xfrm>
          <a:prstGeom prst="rect">
            <a:avLst/>
          </a:prstGeom>
          <a:noFill/>
        </p:spPr>
        <p:txBody>
          <a:bodyPr wrap="none" rtlCol="0">
            <a:spAutoFit/>
          </a:bodyPr>
          <a:lstStyle/>
          <a:p>
            <a:r>
              <a:rPr kumimoji="1" lang="ja-JP" altLang="en-US" dirty="0"/>
              <a:t>酵素製剤・生物触媒</a:t>
            </a:r>
            <a:endParaRPr kumimoji="1" lang="en-US" altLang="ja-JP" dirty="0"/>
          </a:p>
        </p:txBody>
      </p:sp>
      <p:sp>
        <p:nvSpPr>
          <p:cNvPr id="54" name="テキスト ボックス 53">
            <a:extLst>
              <a:ext uri="{FF2B5EF4-FFF2-40B4-BE49-F238E27FC236}">
                <a16:creationId xmlns:a16="http://schemas.microsoft.com/office/drawing/2014/main" id="{0164DA26-ED1C-4F4F-8E61-9F9BEFD43504}"/>
              </a:ext>
            </a:extLst>
          </p:cNvPr>
          <p:cNvSpPr txBox="1"/>
          <p:nvPr/>
        </p:nvSpPr>
        <p:spPr>
          <a:xfrm>
            <a:off x="2106153" y="1367456"/>
            <a:ext cx="977065" cy="369332"/>
          </a:xfrm>
          <a:prstGeom prst="rect">
            <a:avLst/>
          </a:prstGeom>
          <a:noFill/>
        </p:spPr>
        <p:txBody>
          <a:bodyPr wrap="none" rtlCol="0">
            <a:spAutoFit/>
          </a:bodyPr>
          <a:lstStyle/>
          <a:p>
            <a:r>
              <a:rPr kumimoji="1" lang="ja-JP" altLang="en-US" b="1" dirty="0"/>
              <a:t>生産現場</a:t>
            </a:r>
            <a:endParaRPr kumimoji="1" lang="en-US" altLang="ja-JP" b="1" dirty="0"/>
          </a:p>
        </p:txBody>
      </p:sp>
      <p:cxnSp>
        <p:nvCxnSpPr>
          <p:cNvPr id="9" name="直線矢印コネクタ 8">
            <a:extLst>
              <a:ext uri="{FF2B5EF4-FFF2-40B4-BE49-F238E27FC236}">
                <a16:creationId xmlns:a16="http://schemas.microsoft.com/office/drawing/2014/main" id="{5B9B506E-B190-4F9D-871E-1E3BD11307C0}"/>
              </a:ext>
            </a:extLst>
          </p:cNvPr>
          <p:cNvCxnSpPr>
            <a:stCxn id="4" idx="3"/>
            <a:endCxn id="41" idx="1"/>
          </p:cNvCxnSpPr>
          <p:nvPr/>
        </p:nvCxnSpPr>
        <p:spPr>
          <a:xfrm>
            <a:off x="2158547" y="5952829"/>
            <a:ext cx="21529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8615D40-D3EF-48A5-B625-FB6CF7F4364C}"/>
              </a:ext>
            </a:extLst>
          </p:cNvPr>
          <p:cNvCxnSpPr>
            <a:cxnSpLocks/>
            <a:stCxn id="41" idx="0"/>
            <a:endCxn id="42" idx="2"/>
          </p:cNvCxnSpPr>
          <p:nvPr/>
        </p:nvCxnSpPr>
        <p:spPr>
          <a:xfrm flipV="1">
            <a:off x="2774736" y="5228691"/>
            <a:ext cx="4100"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E6AEC3DD-559A-4FBD-BB6B-F5DC5B80DE65}"/>
              </a:ext>
            </a:extLst>
          </p:cNvPr>
          <p:cNvCxnSpPr>
            <a:cxnSpLocks/>
            <a:stCxn id="41" idx="0"/>
            <a:endCxn id="43" idx="2"/>
          </p:cNvCxnSpPr>
          <p:nvPr/>
        </p:nvCxnSpPr>
        <p:spPr>
          <a:xfrm flipV="1">
            <a:off x="2774736" y="5117030"/>
            <a:ext cx="2056229" cy="65113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1B90702-F81D-4F1F-BFCD-8D597DD593AF}"/>
              </a:ext>
            </a:extLst>
          </p:cNvPr>
          <p:cNvCxnSpPr>
            <a:cxnSpLocks/>
            <a:stCxn id="41" idx="0"/>
            <a:endCxn id="44" idx="2"/>
          </p:cNvCxnSpPr>
          <p:nvPr/>
        </p:nvCxnSpPr>
        <p:spPr>
          <a:xfrm flipV="1">
            <a:off x="2774736" y="5228691"/>
            <a:ext cx="3721678" cy="53947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65D8CC54-7BF1-47E0-AC0B-4492A233D19C}"/>
              </a:ext>
            </a:extLst>
          </p:cNvPr>
          <p:cNvCxnSpPr>
            <a:cxnSpLocks/>
            <a:stCxn id="42" idx="0"/>
          </p:cNvCxnSpPr>
          <p:nvPr/>
        </p:nvCxnSpPr>
        <p:spPr>
          <a:xfrm flipV="1">
            <a:off x="2778836" y="4120695"/>
            <a:ext cx="0" cy="553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F422D3-C827-4869-8F1E-0B141C47C094}"/>
              </a:ext>
            </a:extLst>
          </p:cNvPr>
          <p:cNvCxnSpPr>
            <a:cxnSpLocks/>
            <a:stCxn id="42" idx="0"/>
            <a:endCxn id="46" idx="2"/>
          </p:cNvCxnSpPr>
          <p:nvPr/>
        </p:nvCxnSpPr>
        <p:spPr>
          <a:xfrm flipV="1">
            <a:off x="2778836" y="4153437"/>
            <a:ext cx="2054299" cy="5212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325E13F-3573-48CB-8AB3-AA5356BE9FFF}"/>
              </a:ext>
            </a:extLst>
          </p:cNvPr>
          <p:cNvCxnSpPr>
            <a:stCxn id="42" idx="3"/>
            <a:endCxn id="43" idx="1"/>
          </p:cNvCxnSpPr>
          <p:nvPr/>
        </p:nvCxnSpPr>
        <p:spPr>
          <a:xfrm flipV="1">
            <a:off x="3131664" y="4932364"/>
            <a:ext cx="1403014" cy="1932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B7237F6F-3392-49BA-8E30-10B93331CC8A}"/>
              </a:ext>
            </a:extLst>
          </p:cNvPr>
          <p:cNvCxnSpPr>
            <a:stCxn id="44" idx="0"/>
            <a:endCxn id="48" idx="2"/>
          </p:cNvCxnSpPr>
          <p:nvPr/>
        </p:nvCxnSpPr>
        <p:spPr>
          <a:xfrm flipH="1" flipV="1">
            <a:off x="6496413" y="4061104"/>
            <a:ext cx="1" cy="61358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2DE3AD5-B591-4E00-9E3D-2F33E3674264}"/>
              </a:ext>
            </a:extLst>
          </p:cNvPr>
          <p:cNvCxnSpPr>
            <a:stCxn id="43" idx="0"/>
            <a:endCxn id="48" idx="2"/>
          </p:cNvCxnSpPr>
          <p:nvPr/>
        </p:nvCxnSpPr>
        <p:spPr>
          <a:xfrm flipV="1">
            <a:off x="4830965" y="4061104"/>
            <a:ext cx="1665448" cy="686594"/>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7A1576E-5CD3-40F3-BE3F-4D264E448FFF}"/>
              </a:ext>
            </a:extLst>
          </p:cNvPr>
          <p:cNvSpPr txBox="1"/>
          <p:nvPr/>
        </p:nvSpPr>
        <p:spPr>
          <a:xfrm>
            <a:off x="6804725" y="1435684"/>
            <a:ext cx="773509" cy="369332"/>
          </a:xfrm>
          <a:prstGeom prst="rect">
            <a:avLst/>
          </a:prstGeom>
          <a:noFill/>
        </p:spPr>
        <p:txBody>
          <a:bodyPr wrap="none" rtlCol="0">
            <a:spAutoFit/>
          </a:bodyPr>
          <a:lstStyle/>
          <a:p>
            <a:r>
              <a:rPr kumimoji="1" lang="ja-JP" altLang="en-US" dirty="0"/>
              <a:t>生産物</a:t>
            </a:r>
            <a:endParaRPr kumimoji="1" lang="en-US" altLang="ja-JP" dirty="0"/>
          </a:p>
        </p:txBody>
      </p:sp>
      <p:cxnSp>
        <p:nvCxnSpPr>
          <p:cNvPr id="95" name="直線矢印コネクタ 94">
            <a:extLst>
              <a:ext uri="{FF2B5EF4-FFF2-40B4-BE49-F238E27FC236}">
                <a16:creationId xmlns:a16="http://schemas.microsoft.com/office/drawing/2014/main" id="{6D84FF3F-7488-4D40-827A-5512F468E755}"/>
              </a:ext>
            </a:extLst>
          </p:cNvPr>
          <p:cNvCxnSpPr>
            <a:cxnSpLocks/>
          </p:cNvCxnSpPr>
          <p:nvPr/>
        </p:nvCxnSpPr>
        <p:spPr>
          <a:xfrm flipV="1">
            <a:off x="3203930" y="2380012"/>
            <a:ext cx="2576779" cy="5000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82A7D2E2-13FD-4DDD-B570-A6D04EEDB485}"/>
              </a:ext>
            </a:extLst>
          </p:cNvPr>
          <p:cNvCxnSpPr>
            <a:cxnSpLocks/>
            <a:endCxn id="53" idx="2"/>
          </p:cNvCxnSpPr>
          <p:nvPr/>
        </p:nvCxnSpPr>
        <p:spPr>
          <a:xfrm flipV="1">
            <a:off x="5588571" y="2368610"/>
            <a:ext cx="464758" cy="5114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C61996E6-1373-43A0-B793-486FD465FB34}"/>
              </a:ext>
            </a:extLst>
          </p:cNvPr>
          <p:cNvSpPr txBox="1"/>
          <p:nvPr/>
        </p:nvSpPr>
        <p:spPr>
          <a:xfrm>
            <a:off x="2031085" y="2885699"/>
            <a:ext cx="977065" cy="369332"/>
          </a:xfrm>
          <a:prstGeom prst="rect">
            <a:avLst/>
          </a:prstGeom>
          <a:noFill/>
        </p:spPr>
        <p:txBody>
          <a:bodyPr wrap="none" rtlCol="0">
            <a:spAutoFit/>
          </a:bodyPr>
          <a:lstStyle/>
          <a:p>
            <a:r>
              <a:rPr kumimoji="1" lang="ja-JP" altLang="en-US" b="1" dirty="0"/>
              <a:t>生物触媒</a:t>
            </a:r>
            <a:endParaRPr kumimoji="1" lang="en-US" altLang="ja-JP" b="1" dirty="0"/>
          </a:p>
        </p:txBody>
      </p:sp>
      <p:sp>
        <p:nvSpPr>
          <p:cNvPr id="108" name="テキスト ボックス 107">
            <a:extLst>
              <a:ext uri="{FF2B5EF4-FFF2-40B4-BE49-F238E27FC236}">
                <a16:creationId xmlns:a16="http://schemas.microsoft.com/office/drawing/2014/main" id="{98AAE33F-3473-4CCB-99B8-95F560C44345}"/>
              </a:ext>
            </a:extLst>
          </p:cNvPr>
          <p:cNvSpPr txBox="1"/>
          <p:nvPr/>
        </p:nvSpPr>
        <p:spPr>
          <a:xfrm>
            <a:off x="4046146" y="2880103"/>
            <a:ext cx="977065" cy="369332"/>
          </a:xfrm>
          <a:prstGeom prst="rect">
            <a:avLst/>
          </a:prstGeom>
          <a:noFill/>
        </p:spPr>
        <p:txBody>
          <a:bodyPr wrap="none" rtlCol="0">
            <a:spAutoFit/>
          </a:bodyPr>
          <a:lstStyle/>
          <a:p>
            <a:r>
              <a:rPr kumimoji="1" lang="ja-JP" altLang="en-US" b="1" dirty="0"/>
              <a:t>酵素製剤</a:t>
            </a:r>
            <a:endParaRPr kumimoji="1" lang="en-US" altLang="ja-JP" b="1" dirty="0"/>
          </a:p>
        </p:txBody>
      </p:sp>
      <p:cxnSp>
        <p:nvCxnSpPr>
          <p:cNvPr id="115" name="直線矢印コネクタ 114">
            <a:extLst>
              <a:ext uri="{FF2B5EF4-FFF2-40B4-BE49-F238E27FC236}">
                <a16:creationId xmlns:a16="http://schemas.microsoft.com/office/drawing/2014/main" id="{6B7D4E86-59B5-4547-93B4-C5289DAA1132}"/>
              </a:ext>
            </a:extLst>
          </p:cNvPr>
          <p:cNvCxnSpPr>
            <a:cxnSpLocks/>
            <a:stCxn id="48" idx="0"/>
            <a:endCxn id="51" idx="2"/>
          </p:cNvCxnSpPr>
          <p:nvPr/>
        </p:nvCxnSpPr>
        <p:spPr>
          <a:xfrm flipV="1">
            <a:off x="6496413" y="3414774"/>
            <a:ext cx="0" cy="27699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矢印: 右 117">
            <a:extLst>
              <a:ext uri="{FF2B5EF4-FFF2-40B4-BE49-F238E27FC236}">
                <a16:creationId xmlns:a16="http://schemas.microsoft.com/office/drawing/2014/main" id="{65535F4D-8E7D-4DBE-9DD4-96599F2A52A6}"/>
              </a:ext>
            </a:extLst>
          </p:cNvPr>
          <p:cNvSpPr/>
          <p:nvPr/>
        </p:nvSpPr>
        <p:spPr>
          <a:xfrm>
            <a:off x="6220368" y="1419127"/>
            <a:ext cx="512078" cy="39498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0" name="直線コネクタ 119">
            <a:extLst>
              <a:ext uri="{FF2B5EF4-FFF2-40B4-BE49-F238E27FC236}">
                <a16:creationId xmlns:a16="http://schemas.microsoft.com/office/drawing/2014/main" id="{A2E04820-451B-4CA1-90A4-D8E3D3216B75}"/>
              </a:ext>
            </a:extLst>
          </p:cNvPr>
          <p:cNvCxnSpPr>
            <a:cxnSpLocks/>
            <a:stCxn id="53" idx="0"/>
          </p:cNvCxnSpPr>
          <p:nvPr/>
        </p:nvCxnSpPr>
        <p:spPr>
          <a:xfrm flipV="1">
            <a:off x="6053329" y="1644796"/>
            <a:ext cx="369636" cy="3544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768A023E-4E1C-4144-89A4-E61002FAEB29}"/>
              </a:ext>
            </a:extLst>
          </p:cNvPr>
          <p:cNvCxnSpPr>
            <a:stCxn id="43" idx="0"/>
            <a:endCxn id="46" idx="2"/>
          </p:cNvCxnSpPr>
          <p:nvPr/>
        </p:nvCxnSpPr>
        <p:spPr>
          <a:xfrm flipV="1">
            <a:off x="4830965" y="4153437"/>
            <a:ext cx="2170" cy="59426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A653B416-480E-401A-A4A1-1BF4C800C8EA}"/>
              </a:ext>
            </a:extLst>
          </p:cNvPr>
          <p:cNvSpPr txBox="1"/>
          <p:nvPr/>
        </p:nvSpPr>
        <p:spPr>
          <a:xfrm>
            <a:off x="2051389" y="2110064"/>
            <a:ext cx="2624436" cy="430887"/>
          </a:xfrm>
          <a:prstGeom prst="rect">
            <a:avLst/>
          </a:prstGeom>
          <a:noFill/>
        </p:spPr>
        <p:txBody>
          <a:bodyPr wrap="none" rtlCol="0">
            <a:spAutoFit/>
          </a:bodyPr>
          <a:lstStyle/>
          <a:p>
            <a:r>
              <a:rPr kumimoji="1" lang="ja-JP" altLang="en-US" sz="1100" dirty="0"/>
              <a:t>酵素として生物から精製して触媒として使用</a:t>
            </a:r>
            <a:endParaRPr kumimoji="1" lang="en-US" altLang="ja-JP" sz="1100" dirty="0"/>
          </a:p>
          <a:p>
            <a:r>
              <a:rPr kumimoji="1" lang="en-US" altLang="ja-JP" sz="1100" dirty="0"/>
              <a:t>or </a:t>
            </a:r>
            <a:r>
              <a:rPr kumimoji="1" lang="ja-JP" altLang="en-US" sz="1100" dirty="0"/>
              <a:t>生物をそのまま触媒として使用</a:t>
            </a:r>
            <a:endParaRPr kumimoji="1" lang="en-US" altLang="ja-JP" sz="1100" dirty="0"/>
          </a:p>
        </p:txBody>
      </p:sp>
      <p:sp>
        <p:nvSpPr>
          <p:cNvPr id="5" name="テキスト ボックス 4">
            <a:extLst>
              <a:ext uri="{FF2B5EF4-FFF2-40B4-BE49-F238E27FC236}">
                <a16:creationId xmlns:a16="http://schemas.microsoft.com/office/drawing/2014/main" id="{F0B43D9B-236B-40C6-BD13-529EC364C50A}"/>
              </a:ext>
            </a:extLst>
          </p:cNvPr>
          <p:cNvSpPr txBox="1"/>
          <p:nvPr/>
        </p:nvSpPr>
        <p:spPr>
          <a:xfrm>
            <a:off x="5892930" y="5777051"/>
            <a:ext cx="1343638" cy="400110"/>
          </a:xfrm>
          <a:prstGeom prst="rect">
            <a:avLst/>
          </a:prstGeom>
          <a:noFill/>
        </p:spPr>
        <p:txBody>
          <a:bodyPr wrap="none" rtlCol="0">
            <a:spAutoFit/>
          </a:bodyPr>
          <a:lstStyle/>
          <a:p>
            <a:r>
              <a:rPr kumimoji="1" lang="ja-JP" altLang="en-US" sz="2000" b="1" dirty="0"/>
              <a:t>探索ベース</a:t>
            </a:r>
          </a:p>
        </p:txBody>
      </p:sp>
      <p:cxnSp>
        <p:nvCxnSpPr>
          <p:cNvPr id="47" name="直線矢印コネクタ 46">
            <a:extLst>
              <a:ext uri="{FF2B5EF4-FFF2-40B4-BE49-F238E27FC236}">
                <a16:creationId xmlns:a16="http://schemas.microsoft.com/office/drawing/2014/main" id="{7C18ECF3-196A-4C18-8F21-CDEC74E41C89}"/>
              </a:ext>
            </a:extLst>
          </p:cNvPr>
          <p:cNvCxnSpPr>
            <a:cxnSpLocks/>
            <a:stCxn id="46" idx="3"/>
            <a:endCxn id="48" idx="1"/>
          </p:cNvCxnSpPr>
          <p:nvPr/>
        </p:nvCxnSpPr>
        <p:spPr>
          <a:xfrm>
            <a:off x="5455250" y="3876438"/>
            <a:ext cx="544856"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磁気ディスク 11">
            <a:extLst>
              <a:ext uri="{FF2B5EF4-FFF2-40B4-BE49-F238E27FC236}">
                <a16:creationId xmlns:a16="http://schemas.microsoft.com/office/drawing/2014/main" id="{8221D134-1A40-4D48-86D9-30CE344E8EA3}"/>
              </a:ext>
            </a:extLst>
          </p:cNvPr>
          <p:cNvSpPr/>
          <p:nvPr/>
        </p:nvSpPr>
        <p:spPr>
          <a:xfrm>
            <a:off x="7765007" y="3701457"/>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DNA</a:t>
            </a:r>
            <a:endParaRPr kumimoji="1" lang="ja-JP" altLang="en-US" sz="1100" dirty="0">
              <a:solidFill>
                <a:schemeClr val="tx1"/>
              </a:solidFill>
            </a:endParaRPr>
          </a:p>
        </p:txBody>
      </p:sp>
      <p:sp>
        <p:nvSpPr>
          <p:cNvPr id="50" name="フローチャート: 磁気ディスク 49">
            <a:extLst>
              <a:ext uri="{FF2B5EF4-FFF2-40B4-BE49-F238E27FC236}">
                <a16:creationId xmlns:a16="http://schemas.microsoft.com/office/drawing/2014/main" id="{080BFCD9-8A1B-486B-BE84-ED663A6FCB61}"/>
              </a:ext>
            </a:extLst>
          </p:cNvPr>
          <p:cNvSpPr/>
          <p:nvPr/>
        </p:nvSpPr>
        <p:spPr>
          <a:xfrm>
            <a:off x="7766411" y="4192361"/>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アミノ酸配列</a:t>
            </a:r>
          </a:p>
        </p:txBody>
      </p:sp>
      <p:sp>
        <p:nvSpPr>
          <p:cNvPr id="60" name="フローチャート: 磁気ディスク 59">
            <a:extLst>
              <a:ext uri="{FF2B5EF4-FFF2-40B4-BE49-F238E27FC236}">
                <a16:creationId xmlns:a16="http://schemas.microsoft.com/office/drawing/2014/main" id="{622AF07E-DEA5-4641-9C78-FB53407AF71E}"/>
              </a:ext>
            </a:extLst>
          </p:cNvPr>
          <p:cNvSpPr/>
          <p:nvPr/>
        </p:nvSpPr>
        <p:spPr>
          <a:xfrm>
            <a:off x="7765007" y="4660128"/>
            <a:ext cx="820856" cy="369332"/>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立体構造</a:t>
            </a:r>
          </a:p>
        </p:txBody>
      </p:sp>
      <p:sp>
        <p:nvSpPr>
          <p:cNvPr id="13" name="テキスト ボックス 12">
            <a:extLst>
              <a:ext uri="{FF2B5EF4-FFF2-40B4-BE49-F238E27FC236}">
                <a16:creationId xmlns:a16="http://schemas.microsoft.com/office/drawing/2014/main" id="{8948786E-C714-4EA1-AE5F-F12D049492DE}"/>
              </a:ext>
            </a:extLst>
          </p:cNvPr>
          <p:cNvSpPr txBox="1"/>
          <p:nvPr/>
        </p:nvSpPr>
        <p:spPr>
          <a:xfrm>
            <a:off x="7450716" y="3178301"/>
            <a:ext cx="1449435" cy="461665"/>
          </a:xfrm>
          <a:prstGeom prst="rect">
            <a:avLst/>
          </a:prstGeom>
          <a:noFill/>
        </p:spPr>
        <p:txBody>
          <a:bodyPr wrap="none" rtlCol="0">
            <a:spAutoFit/>
          </a:bodyPr>
          <a:lstStyle/>
          <a:p>
            <a:pPr algn="ctr"/>
            <a:r>
              <a:rPr kumimoji="1" lang="ja-JP" altLang="en-US" sz="1200" dirty="0"/>
              <a:t>パプリック</a:t>
            </a:r>
            <a:r>
              <a:rPr kumimoji="1" lang="en-US" altLang="ja-JP" sz="1200" dirty="0"/>
              <a:t>/</a:t>
            </a:r>
            <a:r>
              <a:rPr kumimoji="1" lang="ja-JP" altLang="en-US" sz="1200" dirty="0"/>
              <a:t>プライベート</a:t>
            </a:r>
            <a:endParaRPr kumimoji="1" lang="en-US" altLang="ja-JP" sz="1200" dirty="0"/>
          </a:p>
          <a:p>
            <a:pPr algn="ctr"/>
            <a:r>
              <a:rPr kumimoji="1" lang="ja-JP" altLang="en-US" sz="1200" dirty="0"/>
              <a:t>データベース</a:t>
            </a:r>
          </a:p>
        </p:txBody>
      </p:sp>
      <p:sp>
        <p:nvSpPr>
          <p:cNvPr id="14" name="矢印: 右 13">
            <a:extLst>
              <a:ext uri="{FF2B5EF4-FFF2-40B4-BE49-F238E27FC236}">
                <a16:creationId xmlns:a16="http://schemas.microsoft.com/office/drawing/2014/main" id="{790A3F46-B023-4974-A332-06B1AEDFC1D5}"/>
              </a:ext>
            </a:extLst>
          </p:cNvPr>
          <p:cNvSpPr/>
          <p:nvPr/>
        </p:nvSpPr>
        <p:spPr>
          <a:xfrm>
            <a:off x="7390783" y="4183232"/>
            <a:ext cx="251003" cy="46166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矢印: 右 60">
            <a:extLst>
              <a:ext uri="{FF2B5EF4-FFF2-40B4-BE49-F238E27FC236}">
                <a16:creationId xmlns:a16="http://schemas.microsoft.com/office/drawing/2014/main" id="{40909CDD-84C5-40B1-A8DC-70E90479373A}"/>
              </a:ext>
            </a:extLst>
          </p:cNvPr>
          <p:cNvSpPr/>
          <p:nvPr/>
        </p:nvSpPr>
        <p:spPr>
          <a:xfrm>
            <a:off x="8710488" y="4203954"/>
            <a:ext cx="242007" cy="456174"/>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A87125DA-3A07-4B98-B025-5F502A4649DE}"/>
              </a:ext>
            </a:extLst>
          </p:cNvPr>
          <p:cNvSpPr/>
          <p:nvPr/>
        </p:nvSpPr>
        <p:spPr>
          <a:xfrm>
            <a:off x="9178134" y="2905146"/>
            <a:ext cx="2430689" cy="157470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27C435F6-A348-4AB9-9019-746A1C3BD9D9}"/>
              </a:ext>
            </a:extLst>
          </p:cNvPr>
          <p:cNvSpPr txBox="1"/>
          <p:nvPr/>
        </p:nvSpPr>
        <p:spPr>
          <a:xfrm>
            <a:off x="7621837" y="5332025"/>
            <a:ext cx="1059906" cy="461665"/>
          </a:xfrm>
          <a:prstGeom prst="rect">
            <a:avLst/>
          </a:prstGeom>
          <a:noFill/>
        </p:spPr>
        <p:txBody>
          <a:bodyPr wrap="none" rtlCol="0">
            <a:spAutoFit/>
          </a:bodyPr>
          <a:lstStyle/>
          <a:p>
            <a:pPr algn="ctr"/>
            <a:r>
              <a:rPr kumimoji="1" lang="ja-JP" altLang="en-US" sz="1200" dirty="0"/>
              <a:t>物理化学</a:t>
            </a:r>
            <a:endParaRPr kumimoji="1" lang="en-US" altLang="ja-JP" sz="1200" dirty="0"/>
          </a:p>
          <a:p>
            <a:pPr algn="ctr"/>
            <a:r>
              <a:rPr kumimoji="1" lang="ja-JP" altLang="en-US" sz="1200" dirty="0"/>
              <a:t>シミュレーション</a:t>
            </a:r>
            <a:endParaRPr kumimoji="1" lang="en-US" altLang="ja-JP" sz="1200" dirty="0"/>
          </a:p>
        </p:txBody>
      </p:sp>
      <p:sp>
        <p:nvSpPr>
          <p:cNvPr id="68" name="矢印: 右 67">
            <a:extLst>
              <a:ext uri="{FF2B5EF4-FFF2-40B4-BE49-F238E27FC236}">
                <a16:creationId xmlns:a16="http://schemas.microsoft.com/office/drawing/2014/main" id="{C3ECCB03-697F-4A96-AA11-CF5709500131}"/>
              </a:ext>
            </a:extLst>
          </p:cNvPr>
          <p:cNvSpPr/>
          <p:nvPr/>
        </p:nvSpPr>
        <p:spPr>
          <a:xfrm rot="20207614">
            <a:off x="8710488" y="5284936"/>
            <a:ext cx="242007" cy="4269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C407DB06-3688-4150-BEC6-B9FDF07F39C6}"/>
              </a:ext>
            </a:extLst>
          </p:cNvPr>
          <p:cNvSpPr txBox="1"/>
          <p:nvPr/>
        </p:nvSpPr>
        <p:spPr>
          <a:xfrm>
            <a:off x="9819437" y="3428832"/>
            <a:ext cx="1107996" cy="369332"/>
          </a:xfrm>
          <a:prstGeom prst="rect">
            <a:avLst/>
          </a:prstGeom>
          <a:noFill/>
        </p:spPr>
        <p:txBody>
          <a:bodyPr wrap="none" rtlCol="0">
            <a:spAutoFit/>
          </a:bodyPr>
          <a:lstStyle/>
          <a:p>
            <a:r>
              <a:rPr kumimoji="1" lang="ja-JP" altLang="en-US" dirty="0"/>
              <a:t>人工酵素</a:t>
            </a:r>
          </a:p>
        </p:txBody>
      </p:sp>
      <p:sp>
        <p:nvSpPr>
          <p:cNvPr id="73" name="テキスト ボックス 72">
            <a:extLst>
              <a:ext uri="{FF2B5EF4-FFF2-40B4-BE49-F238E27FC236}">
                <a16:creationId xmlns:a16="http://schemas.microsoft.com/office/drawing/2014/main" id="{13494472-984A-488A-96DB-12AA92BAF84D}"/>
              </a:ext>
            </a:extLst>
          </p:cNvPr>
          <p:cNvSpPr txBox="1"/>
          <p:nvPr/>
        </p:nvSpPr>
        <p:spPr>
          <a:xfrm>
            <a:off x="9201896" y="2915061"/>
            <a:ext cx="2151551" cy="369332"/>
          </a:xfrm>
          <a:prstGeom prst="rect">
            <a:avLst/>
          </a:prstGeom>
          <a:noFill/>
        </p:spPr>
        <p:txBody>
          <a:bodyPr wrap="none" rtlCol="0">
            <a:spAutoFit/>
          </a:bodyPr>
          <a:lstStyle/>
          <a:p>
            <a:r>
              <a:rPr kumimoji="1" lang="ja-JP" altLang="en-US" b="1" dirty="0"/>
              <a:t>生物触媒・酵素製剤</a:t>
            </a:r>
            <a:endParaRPr kumimoji="1" lang="en-US" altLang="ja-JP" b="1" dirty="0"/>
          </a:p>
        </p:txBody>
      </p:sp>
      <p:sp>
        <p:nvSpPr>
          <p:cNvPr id="74" name="テキスト ボックス 73">
            <a:extLst>
              <a:ext uri="{FF2B5EF4-FFF2-40B4-BE49-F238E27FC236}">
                <a16:creationId xmlns:a16="http://schemas.microsoft.com/office/drawing/2014/main" id="{C54975D1-3204-4843-A024-48C0125AA2B4}"/>
              </a:ext>
            </a:extLst>
          </p:cNvPr>
          <p:cNvSpPr txBox="1"/>
          <p:nvPr/>
        </p:nvSpPr>
        <p:spPr>
          <a:xfrm>
            <a:off x="9819437" y="3870278"/>
            <a:ext cx="1107996" cy="369332"/>
          </a:xfrm>
          <a:prstGeom prst="rect">
            <a:avLst/>
          </a:prstGeom>
          <a:noFill/>
        </p:spPr>
        <p:txBody>
          <a:bodyPr wrap="none" rtlCol="0">
            <a:spAutoFit/>
          </a:bodyPr>
          <a:lstStyle/>
          <a:p>
            <a:r>
              <a:rPr kumimoji="1" lang="ja-JP" altLang="en-US" dirty="0"/>
              <a:t>人工細胞</a:t>
            </a:r>
          </a:p>
        </p:txBody>
      </p:sp>
      <p:cxnSp>
        <p:nvCxnSpPr>
          <p:cNvPr id="22" name="直線矢印コネクタ 21">
            <a:extLst>
              <a:ext uri="{FF2B5EF4-FFF2-40B4-BE49-F238E27FC236}">
                <a16:creationId xmlns:a16="http://schemas.microsoft.com/office/drawing/2014/main" id="{CDFBF21B-51AD-4F91-B086-083936CC8B0F}"/>
              </a:ext>
            </a:extLst>
          </p:cNvPr>
          <p:cNvCxnSpPr>
            <a:cxnSpLocks/>
            <a:stCxn id="64" idx="0"/>
          </p:cNvCxnSpPr>
          <p:nvPr/>
        </p:nvCxnSpPr>
        <p:spPr>
          <a:xfrm flipH="1" flipV="1">
            <a:off x="6233167" y="2381386"/>
            <a:ext cx="4160312" cy="52376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67650866-AE01-4FAF-B7A3-C4F9099DB77E}"/>
              </a:ext>
            </a:extLst>
          </p:cNvPr>
          <p:cNvSpPr txBox="1"/>
          <p:nvPr/>
        </p:nvSpPr>
        <p:spPr>
          <a:xfrm>
            <a:off x="8129538" y="2115309"/>
            <a:ext cx="3560590" cy="430887"/>
          </a:xfrm>
          <a:prstGeom prst="rect">
            <a:avLst/>
          </a:prstGeom>
          <a:noFill/>
        </p:spPr>
        <p:txBody>
          <a:bodyPr wrap="none" rtlCol="0">
            <a:spAutoFit/>
          </a:bodyPr>
          <a:lstStyle/>
          <a:p>
            <a:r>
              <a:rPr kumimoji="1" lang="ja-JP" altLang="en-US" sz="1100" dirty="0"/>
              <a:t>蓄積したデータや</a:t>
            </a:r>
            <a:r>
              <a:rPr kumimoji="1" lang="en-US" altLang="ja-JP" sz="1100" dirty="0"/>
              <a:t>ML/DL</a:t>
            </a:r>
            <a:r>
              <a:rPr kumimoji="1" lang="ja-JP" altLang="en-US" sz="1100" dirty="0"/>
              <a:t>技術、物理化シミュレーションをもとに</a:t>
            </a:r>
            <a:endParaRPr kumimoji="1" lang="en-US" altLang="ja-JP" sz="1100" dirty="0"/>
          </a:p>
          <a:p>
            <a:r>
              <a:rPr kumimoji="1" lang="ja-JP" altLang="en-US" sz="1100" dirty="0"/>
              <a:t>酵素や生物触媒を人工的に創製し、使用</a:t>
            </a:r>
            <a:endParaRPr kumimoji="1" lang="en-US" altLang="ja-JP" sz="1100" dirty="0"/>
          </a:p>
        </p:txBody>
      </p:sp>
      <p:sp>
        <p:nvSpPr>
          <p:cNvPr id="76" name="テキスト ボックス 75">
            <a:extLst>
              <a:ext uri="{FF2B5EF4-FFF2-40B4-BE49-F238E27FC236}">
                <a16:creationId xmlns:a16="http://schemas.microsoft.com/office/drawing/2014/main" id="{207F9481-3DFF-4D29-B41F-4BBA20F2E4C0}"/>
              </a:ext>
            </a:extLst>
          </p:cNvPr>
          <p:cNvSpPr txBox="1"/>
          <p:nvPr/>
        </p:nvSpPr>
        <p:spPr>
          <a:xfrm>
            <a:off x="9031360" y="5780752"/>
            <a:ext cx="1343638" cy="400110"/>
          </a:xfrm>
          <a:prstGeom prst="rect">
            <a:avLst/>
          </a:prstGeom>
          <a:noFill/>
        </p:spPr>
        <p:txBody>
          <a:bodyPr wrap="none" rtlCol="0">
            <a:spAutoFit/>
          </a:bodyPr>
          <a:lstStyle/>
          <a:p>
            <a:r>
              <a:rPr kumimoji="1" lang="ja-JP" altLang="en-US" sz="2000" b="1" dirty="0"/>
              <a:t>設計ベース</a:t>
            </a:r>
          </a:p>
        </p:txBody>
      </p:sp>
      <p:sp>
        <p:nvSpPr>
          <p:cNvPr id="79" name="テキスト ボックス 78">
            <a:extLst>
              <a:ext uri="{FF2B5EF4-FFF2-40B4-BE49-F238E27FC236}">
                <a16:creationId xmlns:a16="http://schemas.microsoft.com/office/drawing/2014/main" id="{A249AEFE-C513-46B7-A9DD-8251BEAC6AB7}"/>
              </a:ext>
            </a:extLst>
          </p:cNvPr>
          <p:cNvSpPr txBox="1"/>
          <p:nvPr/>
        </p:nvSpPr>
        <p:spPr>
          <a:xfrm>
            <a:off x="7846052" y="5812878"/>
            <a:ext cx="636714" cy="276999"/>
          </a:xfrm>
          <a:prstGeom prst="rect">
            <a:avLst/>
          </a:prstGeom>
          <a:noFill/>
        </p:spPr>
        <p:txBody>
          <a:bodyPr wrap="none" rtlCol="0">
            <a:spAutoFit/>
          </a:bodyPr>
          <a:lstStyle/>
          <a:p>
            <a:pPr algn="ctr"/>
            <a:r>
              <a:rPr kumimoji="1" lang="en-US" altLang="ja-JP" sz="1200" dirty="0"/>
              <a:t>ML/DL</a:t>
            </a:r>
          </a:p>
        </p:txBody>
      </p:sp>
    </p:spTree>
    <p:extLst>
      <p:ext uri="{BB962C8B-B14F-4D97-AF65-F5344CB8AC3E}">
        <p14:creationId xmlns:p14="http://schemas.microsoft.com/office/powerpoint/2010/main" val="2764093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BAC62-9A72-45A6-85FA-BE60BEB66B76}"/>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人工酵素設計</a:t>
            </a:r>
            <a:endParaRPr kumimoji="1" lang="ja-JP" altLang="en-US" dirty="0"/>
          </a:p>
        </p:txBody>
      </p:sp>
      <p:sp>
        <p:nvSpPr>
          <p:cNvPr id="3" name="スライド番号プレースホルダー 2">
            <a:extLst>
              <a:ext uri="{FF2B5EF4-FFF2-40B4-BE49-F238E27FC236}">
                <a16:creationId xmlns:a16="http://schemas.microsoft.com/office/drawing/2014/main" id="{8CD82246-2C6F-41D8-9686-9E1ADE8BBBB4}"/>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14" name="角丸四角形 8">
            <a:extLst>
              <a:ext uri="{FF2B5EF4-FFF2-40B4-BE49-F238E27FC236}">
                <a16:creationId xmlns:a16="http://schemas.microsoft.com/office/drawing/2014/main" id="{FB4AE18C-0BB8-49E8-A98B-595613AFDF09}"/>
              </a:ext>
            </a:extLst>
          </p:cNvPr>
          <p:cNvSpPr/>
          <p:nvPr/>
        </p:nvSpPr>
        <p:spPr>
          <a:xfrm>
            <a:off x="640924" y="2807438"/>
            <a:ext cx="6977103" cy="3327541"/>
          </a:xfrm>
          <a:prstGeom prst="roundRect">
            <a:avLst>
              <a:gd name="adj" fmla="val 8693"/>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580B133C-55BA-45B9-AB94-F39B2DDB32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73421" y="3156345"/>
            <a:ext cx="3932359" cy="2379183"/>
          </a:xfrm>
          <a:prstGeom prst="rect">
            <a:avLst/>
          </a:prstGeom>
        </p:spPr>
      </p:pic>
      <p:cxnSp>
        <p:nvCxnSpPr>
          <p:cNvPr id="16" name="直線矢印コネクタ 15">
            <a:extLst>
              <a:ext uri="{FF2B5EF4-FFF2-40B4-BE49-F238E27FC236}">
                <a16:creationId xmlns:a16="http://schemas.microsoft.com/office/drawing/2014/main" id="{B27E7441-EC58-4837-8BE5-DEEDD3F1379E}"/>
              </a:ext>
            </a:extLst>
          </p:cNvPr>
          <p:cNvCxnSpPr>
            <a:cxnSpLocks/>
          </p:cNvCxnSpPr>
          <p:nvPr/>
        </p:nvCxnSpPr>
        <p:spPr>
          <a:xfrm flipV="1">
            <a:off x="7608552" y="4471208"/>
            <a:ext cx="1525616" cy="779316"/>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8BDED213-5FA4-4625-8D69-7B2826D570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4756" y="2843203"/>
            <a:ext cx="5365691" cy="3137565"/>
          </a:xfrm>
          <a:prstGeom prst="rect">
            <a:avLst/>
          </a:prstGeom>
        </p:spPr>
      </p:pic>
      <p:sp>
        <p:nvSpPr>
          <p:cNvPr id="19" name="テキスト ボックス 18">
            <a:extLst>
              <a:ext uri="{FF2B5EF4-FFF2-40B4-BE49-F238E27FC236}">
                <a16:creationId xmlns:a16="http://schemas.microsoft.com/office/drawing/2014/main" id="{3BE3C1C3-BADC-4E70-990C-A5EB3DFA99CF}"/>
              </a:ext>
            </a:extLst>
          </p:cNvPr>
          <p:cNvSpPr txBox="1"/>
          <p:nvPr/>
        </p:nvSpPr>
        <p:spPr>
          <a:xfrm>
            <a:off x="3457520" y="2966561"/>
            <a:ext cx="351378" cy="369332"/>
          </a:xfrm>
          <a:prstGeom prst="rect">
            <a:avLst/>
          </a:prstGeom>
          <a:noFill/>
        </p:spPr>
        <p:txBody>
          <a:bodyPr wrap="none" rtlCol="0">
            <a:spAutoFit/>
          </a:bodyPr>
          <a:lstStyle/>
          <a:p>
            <a:r>
              <a:rPr kumimoji="1" lang="en-US" altLang="ja-JP" b="1" dirty="0">
                <a:solidFill>
                  <a:srgbClr val="C00000"/>
                </a:solidFill>
              </a:rPr>
              <a:t>A</a:t>
            </a:r>
            <a:endParaRPr kumimoji="1" lang="ja-JP" altLang="en-US" b="1">
              <a:solidFill>
                <a:srgbClr val="C00000"/>
              </a:solidFill>
            </a:endParaRPr>
          </a:p>
        </p:txBody>
      </p:sp>
      <p:sp>
        <p:nvSpPr>
          <p:cNvPr id="20" name="テキスト ボックス 19">
            <a:extLst>
              <a:ext uri="{FF2B5EF4-FFF2-40B4-BE49-F238E27FC236}">
                <a16:creationId xmlns:a16="http://schemas.microsoft.com/office/drawing/2014/main" id="{3E73A50F-9DB3-4A0C-9136-290C455E3EE7}"/>
              </a:ext>
            </a:extLst>
          </p:cNvPr>
          <p:cNvSpPr txBox="1"/>
          <p:nvPr/>
        </p:nvSpPr>
        <p:spPr>
          <a:xfrm>
            <a:off x="4355684" y="2966561"/>
            <a:ext cx="351378" cy="369332"/>
          </a:xfrm>
          <a:prstGeom prst="rect">
            <a:avLst/>
          </a:prstGeom>
          <a:noFill/>
        </p:spPr>
        <p:txBody>
          <a:bodyPr wrap="none" rtlCol="0">
            <a:spAutoFit/>
          </a:bodyPr>
          <a:lstStyle/>
          <a:p>
            <a:r>
              <a:rPr lang="en-US" altLang="ja-JP" b="1" dirty="0">
                <a:solidFill>
                  <a:srgbClr val="C00000"/>
                </a:solidFill>
              </a:rPr>
              <a:t>B</a:t>
            </a:r>
            <a:endParaRPr kumimoji="1" lang="ja-JP" altLang="en-US" b="1">
              <a:solidFill>
                <a:srgbClr val="C00000"/>
              </a:solidFill>
            </a:endParaRPr>
          </a:p>
        </p:txBody>
      </p:sp>
      <p:sp>
        <p:nvSpPr>
          <p:cNvPr id="21" name="テキスト ボックス 20">
            <a:extLst>
              <a:ext uri="{FF2B5EF4-FFF2-40B4-BE49-F238E27FC236}">
                <a16:creationId xmlns:a16="http://schemas.microsoft.com/office/drawing/2014/main" id="{0C350687-B197-4E4E-B9BB-F2EFFAC87E87}"/>
              </a:ext>
            </a:extLst>
          </p:cNvPr>
          <p:cNvSpPr txBox="1"/>
          <p:nvPr/>
        </p:nvSpPr>
        <p:spPr>
          <a:xfrm>
            <a:off x="5261662" y="2966561"/>
            <a:ext cx="351378" cy="369332"/>
          </a:xfrm>
          <a:prstGeom prst="rect">
            <a:avLst/>
          </a:prstGeom>
          <a:noFill/>
        </p:spPr>
        <p:txBody>
          <a:bodyPr wrap="none" rtlCol="0">
            <a:spAutoFit/>
          </a:bodyPr>
          <a:lstStyle/>
          <a:p>
            <a:r>
              <a:rPr lang="en-US" altLang="ja-JP" b="1" dirty="0">
                <a:solidFill>
                  <a:srgbClr val="C00000"/>
                </a:solidFill>
              </a:rPr>
              <a:t>C</a:t>
            </a:r>
            <a:endParaRPr kumimoji="1" lang="ja-JP" altLang="en-US" b="1">
              <a:solidFill>
                <a:srgbClr val="C00000"/>
              </a:solidFill>
            </a:endParaRPr>
          </a:p>
        </p:txBody>
      </p:sp>
      <p:sp>
        <p:nvSpPr>
          <p:cNvPr id="22" name="テキスト ボックス 21">
            <a:extLst>
              <a:ext uri="{FF2B5EF4-FFF2-40B4-BE49-F238E27FC236}">
                <a16:creationId xmlns:a16="http://schemas.microsoft.com/office/drawing/2014/main" id="{8FADC977-9A08-4AAE-9D66-91B68F14E7BF}"/>
              </a:ext>
            </a:extLst>
          </p:cNvPr>
          <p:cNvSpPr txBox="1"/>
          <p:nvPr/>
        </p:nvSpPr>
        <p:spPr>
          <a:xfrm>
            <a:off x="10540091" y="5190217"/>
            <a:ext cx="351378" cy="369332"/>
          </a:xfrm>
          <a:prstGeom prst="rect">
            <a:avLst/>
          </a:prstGeom>
          <a:noFill/>
        </p:spPr>
        <p:txBody>
          <a:bodyPr wrap="none" rtlCol="0">
            <a:spAutoFit/>
          </a:bodyPr>
          <a:lstStyle/>
          <a:p>
            <a:r>
              <a:rPr lang="en-US" altLang="ja-JP" b="1" dirty="0">
                <a:solidFill>
                  <a:srgbClr val="C00000"/>
                </a:solidFill>
              </a:rPr>
              <a:t>D</a:t>
            </a:r>
            <a:endParaRPr kumimoji="1" lang="ja-JP" altLang="en-US" b="1" dirty="0">
              <a:solidFill>
                <a:srgbClr val="C00000"/>
              </a:solidFill>
            </a:endParaRPr>
          </a:p>
        </p:txBody>
      </p:sp>
      <p:sp>
        <p:nvSpPr>
          <p:cNvPr id="23" name="テキスト ボックス 22">
            <a:extLst>
              <a:ext uri="{FF2B5EF4-FFF2-40B4-BE49-F238E27FC236}">
                <a16:creationId xmlns:a16="http://schemas.microsoft.com/office/drawing/2014/main" id="{C3F69EAD-19AB-47DD-A853-B326948FB3EF}"/>
              </a:ext>
            </a:extLst>
          </p:cNvPr>
          <p:cNvSpPr txBox="1"/>
          <p:nvPr/>
        </p:nvSpPr>
        <p:spPr>
          <a:xfrm>
            <a:off x="6159157" y="4109826"/>
            <a:ext cx="479618" cy="369332"/>
          </a:xfrm>
          <a:prstGeom prst="rect">
            <a:avLst/>
          </a:prstGeom>
          <a:noFill/>
        </p:spPr>
        <p:txBody>
          <a:bodyPr wrap="none" rtlCol="0">
            <a:spAutoFit/>
          </a:bodyPr>
          <a:lstStyle/>
          <a:p>
            <a:r>
              <a:rPr kumimoji="1" lang="en-US" altLang="ja-JP" b="1" dirty="0">
                <a:solidFill>
                  <a:srgbClr val="C00000"/>
                </a:solidFill>
              </a:rPr>
              <a:t>A1</a:t>
            </a:r>
            <a:endParaRPr kumimoji="1" lang="ja-JP" altLang="en-US" b="1">
              <a:solidFill>
                <a:srgbClr val="C00000"/>
              </a:solidFill>
            </a:endParaRPr>
          </a:p>
        </p:txBody>
      </p:sp>
      <p:sp>
        <p:nvSpPr>
          <p:cNvPr id="24" name="テキスト ボックス 23">
            <a:extLst>
              <a:ext uri="{FF2B5EF4-FFF2-40B4-BE49-F238E27FC236}">
                <a16:creationId xmlns:a16="http://schemas.microsoft.com/office/drawing/2014/main" id="{57169412-BC10-44CC-9EA4-4FAF68C0BB37}"/>
              </a:ext>
            </a:extLst>
          </p:cNvPr>
          <p:cNvSpPr txBox="1"/>
          <p:nvPr/>
        </p:nvSpPr>
        <p:spPr>
          <a:xfrm>
            <a:off x="4556230" y="4109826"/>
            <a:ext cx="479618" cy="369332"/>
          </a:xfrm>
          <a:prstGeom prst="rect">
            <a:avLst/>
          </a:prstGeom>
          <a:noFill/>
        </p:spPr>
        <p:txBody>
          <a:bodyPr wrap="none" rtlCol="0">
            <a:spAutoFit/>
          </a:bodyPr>
          <a:lstStyle/>
          <a:p>
            <a:r>
              <a:rPr kumimoji="1" lang="en-US" altLang="ja-JP" b="1" dirty="0">
                <a:solidFill>
                  <a:srgbClr val="C00000"/>
                </a:solidFill>
              </a:rPr>
              <a:t>A2</a:t>
            </a:r>
            <a:endParaRPr kumimoji="1" lang="ja-JP" altLang="en-US" b="1">
              <a:solidFill>
                <a:srgbClr val="C00000"/>
              </a:solidFill>
            </a:endParaRPr>
          </a:p>
        </p:txBody>
      </p:sp>
      <p:sp>
        <p:nvSpPr>
          <p:cNvPr id="25" name="テキスト ボックス 24">
            <a:extLst>
              <a:ext uri="{FF2B5EF4-FFF2-40B4-BE49-F238E27FC236}">
                <a16:creationId xmlns:a16="http://schemas.microsoft.com/office/drawing/2014/main" id="{41900617-DA63-4E1D-8FFD-2E6ABA670865}"/>
              </a:ext>
            </a:extLst>
          </p:cNvPr>
          <p:cNvSpPr txBox="1"/>
          <p:nvPr/>
        </p:nvSpPr>
        <p:spPr>
          <a:xfrm>
            <a:off x="2741517" y="4135710"/>
            <a:ext cx="479618" cy="369332"/>
          </a:xfrm>
          <a:prstGeom prst="rect">
            <a:avLst/>
          </a:prstGeom>
          <a:noFill/>
        </p:spPr>
        <p:txBody>
          <a:bodyPr wrap="none" rtlCol="0">
            <a:spAutoFit/>
          </a:bodyPr>
          <a:lstStyle/>
          <a:p>
            <a:r>
              <a:rPr kumimoji="1" lang="en-US" altLang="ja-JP" b="1" dirty="0">
                <a:solidFill>
                  <a:srgbClr val="C00000"/>
                </a:solidFill>
              </a:rPr>
              <a:t>A3</a:t>
            </a:r>
            <a:endParaRPr kumimoji="1" lang="ja-JP" altLang="en-US" b="1">
              <a:solidFill>
                <a:srgbClr val="C00000"/>
              </a:solidFill>
            </a:endParaRPr>
          </a:p>
        </p:txBody>
      </p:sp>
      <p:sp>
        <p:nvSpPr>
          <p:cNvPr id="26" name="テキスト ボックス 25">
            <a:extLst>
              <a:ext uri="{FF2B5EF4-FFF2-40B4-BE49-F238E27FC236}">
                <a16:creationId xmlns:a16="http://schemas.microsoft.com/office/drawing/2014/main" id="{91086F5D-FFC7-40B8-9E0B-006314B02D17}"/>
              </a:ext>
            </a:extLst>
          </p:cNvPr>
          <p:cNvSpPr txBox="1"/>
          <p:nvPr/>
        </p:nvSpPr>
        <p:spPr>
          <a:xfrm>
            <a:off x="712834" y="4312009"/>
            <a:ext cx="1260281" cy="523220"/>
          </a:xfrm>
          <a:prstGeom prst="rect">
            <a:avLst/>
          </a:prstGeom>
          <a:noFill/>
        </p:spPr>
        <p:txBody>
          <a:bodyPr wrap="none" rtlCol="0">
            <a:spAutoFit/>
          </a:bodyPr>
          <a:lstStyle/>
          <a:p>
            <a:pPr algn="ctr"/>
            <a:r>
              <a:rPr kumimoji="1" lang="ja-JP" altLang="en-US" sz="1400" b="1"/>
              <a:t>設計プロトコル</a:t>
            </a:r>
            <a:endParaRPr kumimoji="1" lang="en-US" altLang="ja-JP" sz="1400" b="1" dirty="0"/>
          </a:p>
          <a:p>
            <a:pPr algn="ctr"/>
            <a:r>
              <a:rPr kumimoji="1" lang="ja-JP" altLang="en-US" sz="1400" b="1"/>
              <a:t>概念図</a:t>
            </a:r>
          </a:p>
        </p:txBody>
      </p:sp>
      <p:sp>
        <p:nvSpPr>
          <p:cNvPr id="27" name="テキスト ボックス 26">
            <a:extLst>
              <a:ext uri="{FF2B5EF4-FFF2-40B4-BE49-F238E27FC236}">
                <a16:creationId xmlns:a16="http://schemas.microsoft.com/office/drawing/2014/main" id="{7982DF01-FC76-4E45-BD92-DAACF896B6B4}"/>
              </a:ext>
            </a:extLst>
          </p:cNvPr>
          <p:cNvSpPr txBox="1"/>
          <p:nvPr/>
        </p:nvSpPr>
        <p:spPr>
          <a:xfrm>
            <a:off x="8968176" y="2718084"/>
            <a:ext cx="1162498" cy="430887"/>
          </a:xfrm>
          <a:prstGeom prst="rect">
            <a:avLst/>
          </a:prstGeom>
          <a:noFill/>
        </p:spPr>
        <p:txBody>
          <a:bodyPr wrap="none" rtlCol="0">
            <a:spAutoFit/>
          </a:bodyPr>
          <a:lstStyle/>
          <a:p>
            <a:r>
              <a:rPr kumimoji="1" lang="ja-JP" altLang="en-US" sz="1100" b="1"/>
              <a:t>思い描いている</a:t>
            </a:r>
            <a:endParaRPr kumimoji="1" lang="en-US" altLang="ja-JP" sz="1100" b="1" dirty="0"/>
          </a:p>
          <a:p>
            <a:r>
              <a:rPr kumimoji="1" lang="ja-JP" altLang="en-US" sz="1100" b="1"/>
              <a:t>技術コンセプト図</a:t>
            </a:r>
          </a:p>
        </p:txBody>
      </p:sp>
      <p:sp>
        <p:nvSpPr>
          <p:cNvPr id="6" name="テキスト プレースホルダー 5">
            <a:extLst>
              <a:ext uri="{FF2B5EF4-FFF2-40B4-BE49-F238E27FC236}">
                <a16:creationId xmlns:a16="http://schemas.microsoft.com/office/drawing/2014/main" id="{D305801F-C392-4E6F-9827-B1695C4C0C33}"/>
              </a:ext>
            </a:extLst>
          </p:cNvPr>
          <p:cNvSpPr>
            <a:spLocks noGrp="1"/>
          </p:cNvSpPr>
          <p:nvPr>
            <p:ph type="body" sz="quarter" idx="11"/>
          </p:nvPr>
        </p:nvSpPr>
        <p:spPr>
          <a:xfrm>
            <a:off x="517055" y="911436"/>
            <a:ext cx="11341887" cy="1695849"/>
          </a:xfrm>
        </p:spPr>
        <p:txBody>
          <a:bodyPr/>
          <a:lstStyle/>
          <a:p>
            <a:r>
              <a:rPr lang="ja-JP" altLang="en-US" sz="2000" dirty="0"/>
              <a:t>研究試作を通じてタンパク質の改変、設計の実現可能性を検証。テーマを通じて以下の技術的課題が判明した。</a:t>
            </a:r>
          </a:p>
          <a:p>
            <a:pPr marL="285750" indent="-285750">
              <a:buFont typeface="Wingdings" panose="05000000000000000000" pitchFamily="2" charset="2"/>
              <a:buChar char="Ø"/>
            </a:pPr>
            <a:r>
              <a:rPr lang="en-US" altLang="ja-JP" sz="1600" b="0" dirty="0">
                <a:solidFill>
                  <a:schemeClr val="tx1"/>
                </a:solidFill>
              </a:rPr>
              <a:t>A</a:t>
            </a:r>
            <a:r>
              <a:rPr lang="ja-JP" altLang="en-US" sz="1600" b="0" dirty="0">
                <a:solidFill>
                  <a:schemeClr val="tx1"/>
                </a:solidFill>
              </a:rPr>
              <a:t>：目的タンパク質・酵素らしさを考慮するための構造的特徴の抽出技術やタンパク質構造・配列生成技術が未熟</a:t>
            </a:r>
          </a:p>
          <a:p>
            <a:pPr marL="285750" indent="-285750">
              <a:buFont typeface="Wingdings" panose="05000000000000000000" pitchFamily="2" charset="2"/>
              <a:buChar char="Ø"/>
            </a:pPr>
            <a:r>
              <a:rPr lang="en-US" altLang="ja-JP" sz="1600" b="0" dirty="0">
                <a:solidFill>
                  <a:schemeClr val="tx1"/>
                </a:solidFill>
              </a:rPr>
              <a:t>B</a:t>
            </a:r>
            <a:r>
              <a:rPr lang="ja-JP" altLang="en-US" sz="1600" b="0" dirty="0">
                <a:solidFill>
                  <a:schemeClr val="tx1"/>
                </a:solidFill>
              </a:rPr>
              <a:t>、</a:t>
            </a:r>
            <a:r>
              <a:rPr lang="en-US" altLang="ja-JP" sz="1600" b="0" dirty="0">
                <a:solidFill>
                  <a:schemeClr val="tx1"/>
                </a:solidFill>
              </a:rPr>
              <a:t>C</a:t>
            </a:r>
            <a:r>
              <a:rPr lang="ja-JP" altLang="en-US" sz="1600" b="0" dirty="0">
                <a:solidFill>
                  <a:schemeClr val="tx1"/>
                </a:solidFill>
              </a:rPr>
              <a:t>：分子シミュレーション等による評価・スクリーニングは現状困難。ただし、計算機の進化によって今後解消されるかも。</a:t>
            </a:r>
            <a:endParaRPr lang="en-US" altLang="ja-JP" sz="1600" b="0" dirty="0">
              <a:solidFill>
                <a:schemeClr val="tx1"/>
              </a:solidFill>
            </a:endParaRPr>
          </a:p>
          <a:p>
            <a:pPr marL="285750" indent="-285750">
              <a:buFont typeface="Wingdings" panose="05000000000000000000" pitchFamily="2" charset="2"/>
              <a:buChar char="Ø"/>
            </a:pPr>
            <a:r>
              <a:rPr lang="en-US" altLang="ja-JP" sz="1600" b="0" dirty="0">
                <a:solidFill>
                  <a:schemeClr val="tx1"/>
                </a:solidFill>
              </a:rPr>
              <a:t>D</a:t>
            </a:r>
            <a:r>
              <a:rPr lang="ja-JP" altLang="en-US" sz="1600" b="0" dirty="0">
                <a:solidFill>
                  <a:schemeClr val="tx1"/>
                </a:solidFill>
              </a:rPr>
              <a:t>：計算機上で設計・評価する候補数に対して、取り扱える数が圧倒的に少ない。</a:t>
            </a:r>
            <a:endParaRPr lang="en-US" altLang="ja-JP" sz="1600" b="0" dirty="0">
              <a:solidFill>
                <a:schemeClr val="tx1"/>
              </a:solidFill>
            </a:endParaRPr>
          </a:p>
        </p:txBody>
      </p:sp>
    </p:spTree>
    <p:extLst>
      <p:ext uri="{BB962C8B-B14F-4D97-AF65-F5344CB8AC3E}">
        <p14:creationId xmlns:p14="http://schemas.microsoft.com/office/powerpoint/2010/main" val="3065024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テキスト ボックス 259">
            <a:extLst>
              <a:ext uri="{FF2B5EF4-FFF2-40B4-BE49-F238E27FC236}">
                <a16:creationId xmlns:a16="http://schemas.microsoft.com/office/drawing/2014/main" id="{D264A889-C357-48E6-9970-FA1FE5D3CBC6}"/>
              </a:ext>
            </a:extLst>
          </p:cNvPr>
          <p:cNvSpPr txBox="1"/>
          <p:nvPr/>
        </p:nvSpPr>
        <p:spPr>
          <a:xfrm>
            <a:off x="346750" y="4148072"/>
            <a:ext cx="4583409" cy="1817840"/>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59" name="テキスト ボックス 258">
            <a:extLst>
              <a:ext uri="{FF2B5EF4-FFF2-40B4-BE49-F238E27FC236}">
                <a16:creationId xmlns:a16="http://schemas.microsoft.com/office/drawing/2014/main" id="{476BFF06-3DD4-4D23-AB30-392A335065B9}"/>
              </a:ext>
            </a:extLst>
          </p:cNvPr>
          <p:cNvSpPr txBox="1"/>
          <p:nvPr/>
        </p:nvSpPr>
        <p:spPr>
          <a:xfrm>
            <a:off x="539987" y="4339366"/>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 name="タイトル 1">
            <a:extLst>
              <a:ext uri="{FF2B5EF4-FFF2-40B4-BE49-F238E27FC236}">
                <a16:creationId xmlns:a16="http://schemas.microsoft.com/office/drawing/2014/main" id="{46DF7542-E5FF-437E-91AC-8649969EED59}"/>
              </a:ext>
            </a:extLst>
          </p:cNvPr>
          <p:cNvSpPr>
            <a:spLocks noGrp="1"/>
          </p:cNvSpPr>
          <p:nvPr>
            <p:ph type="title"/>
          </p:nvPr>
        </p:nvSpPr>
        <p:spPr/>
        <p:txBody>
          <a:bodyPr>
            <a:normAutofit fontScale="90000"/>
          </a:bodyPr>
          <a:lstStyle/>
          <a:p>
            <a:r>
              <a:rPr lang="zh-TW" altLang="en-US" sz="1600" dirty="0"/>
              <a:t>人工酵素設計</a:t>
            </a:r>
            <a:r>
              <a:rPr lang="ja-JP" altLang="en-US" sz="1600" dirty="0"/>
              <a:t>振り返り</a:t>
            </a:r>
            <a:r>
              <a:rPr lang="zh-TW" altLang="en-US" sz="1600" dirty="0"/>
              <a:t>（</a:t>
            </a:r>
            <a:r>
              <a:rPr lang="en-US" altLang="zh-TW" sz="1600" dirty="0"/>
              <a:t>2019/12 - 2022/10</a:t>
            </a:r>
            <a:r>
              <a:rPr lang="zh-TW" altLang="en-US" sz="1600" dirty="0"/>
              <a:t>）</a:t>
            </a:r>
            <a:br>
              <a:rPr lang="en-US" altLang="ja-JP" sz="1600" dirty="0"/>
            </a:br>
            <a:r>
              <a:rPr lang="ja-JP" altLang="en-US" sz="2700" dirty="0"/>
              <a:t>技術開発課題以外の気づき</a:t>
            </a:r>
            <a:endParaRPr kumimoji="1" lang="ja-JP" altLang="en-US" dirty="0"/>
          </a:p>
        </p:txBody>
      </p:sp>
      <p:sp>
        <p:nvSpPr>
          <p:cNvPr id="3" name="スライド番号プレースホルダー 2">
            <a:extLst>
              <a:ext uri="{FF2B5EF4-FFF2-40B4-BE49-F238E27FC236}">
                <a16:creationId xmlns:a16="http://schemas.microsoft.com/office/drawing/2014/main" id="{670E0CBB-21CC-43E5-B5C0-2F91FD2CCAC2}"/>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テキスト プレースホルダー 3">
            <a:extLst>
              <a:ext uri="{FF2B5EF4-FFF2-40B4-BE49-F238E27FC236}">
                <a16:creationId xmlns:a16="http://schemas.microsoft.com/office/drawing/2014/main" id="{E9DFCEC7-EAD4-42EA-8719-78C8A032F160}"/>
              </a:ext>
            </a:extLst>
          </p:cNvPr>
          <p:cNvSpPr>
            <a:spLocks noGrp="1"/>
          </p:cNvSpPr>
          <p:nvPr>
            <p:ph type="body" sz="quarter" idx="11"/>
          </p:nvPr>
        </p:nvSpPr>
        <p:spPr>
          <a:xfrm>
            <a:off x="396658" y="854236"/>
            <a:ext cx="11520522" cy="719171"/>
          </a:xfrm>
        </p:spPr>
        <p:txBody>
          <a:bodyPr/>
          <a:lstStyle/>
          <a:p>
            <a:r>
              <a:rPr lang="ja-JP" altLang="en-US" sz="1800" dirty="0">
                <a:highlight>
                  <a:srgbClr val="FFFF00"/>
                </a:highlight>
              </a:rPr>
              <a:t>酵素・タンパク質設計に関する要素技術開発だけでは今後の展開を考えづらい。</a:t>
            </a:r>
            <a:endParaRPr lang="en-US" altLang="ja-JP" sz="1800" dirty="0">
              <a:highlight>
                <a:srgbClr val="FFFF00"/>
              </a:highlight>
            </a:endParaRPr>
          </a:p>
          <a:p>
            <a:r>
              <a:rPr lang="ja-JP" altLang="en-US" sz="1800" dirty="0"/>
              <a:t>物質生産技術との接続まで意識し、将来的に酵素・物質生産技術</a:t>
            </a:r>
            <a:r>
              <a:rPr lang="en-US" altLang="ja-JP" sz="1800" dirty="0"/>
              <a:t>IP</a:t>
            </a:r>
            <a:r>
              <a:rPr lang="ja-JP" altLang="en-US" sz="1800" dirty="0"/>
              <a:t>の獲得を目指す</a:t>
            </a:r>
            <a:r>
              <a:rPr lang="ja-JP" altLang="en-US" sz="1800" dirty="0">
                <a:highlight>
                  <a:srgbClr val="FFFF00"/>
                </a:highlight>
              </a:rPr>
              <a:t>研究開発ロードマップが必要。</a:t>
            </a:r>
          </a:p>
        </p:txBody>
      </p:sp>
      <p:sp>
        <p:nvSpPr>
          <p:cNvPr id="75" name="四角形: 角を丸くする 74">
            <a:extLst>
              <a:ext uri="{FF2B5EF4-FFF2-40B4-BE49-F238E27FC236}">
                <a16:creationId xmlns:a16="http://schemas.microsoft.com/office/drawing/2014/main" id="{3791FC5D-33D0-4BB7-99F0-C951CB95E4EA}"/>
              </a:ext>
            </a:extLst>
          </p:cNvPr>
          <p:cNvSpPr/>
          <p:nvPr/>
        </p:nvSpPr>
        <p:spPr>
          <a:xfrm>
            <a:off x="7168145" y="3202751"/>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76" name="四角形: 角を丸くする 75">
            <a:extLst>
              <a:ext uri="{FF2B5EF4-FFF2-40B4-BE49-F238E27FC236}">
                <a16:creationId xmlns:a16="http://schemas.microsoft.com/office/drawing/2014/main" id="{BBCABA00-4516-416D-8C71-4D7037DD9E23}"/>
              </a:ext>
            </a:extLst>
          </p:cNvPr>
          <p:cNvSpPr/>
          <p:nvPr/>
        </p:nvSpPr>
        <p:spPr>
          <a:xfrm>
            <a:off x="10564334" y="3966682"/>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80" name="四角形: 角を丸くする 79">
            <a:extLst>
              <a:ext uri="{FF2B5EF4-FFF2-40B4-BE49-F238E27FC236}">
                <a16:creationId xmlns:a16="http://schemas.microsoft.com/office/drawing/2014/main" id="{78914A7C-A93F-4EA8-B2AA-636C13A2A81F}"/>
              </a:ext>
            </a:extLst>
          </p:cNvPr>
          <p:cNvSpPr/>
          <p:nvPr/>
        </p:nvSpPr>
        <p:spPr>
          <a:xfrm>
            <a:off x="7311619" y="3767089"/>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1" name="四角形: 角を丸くする 80">
            <a:extLst>
              <a:ext uri="{FF2B5EF4-FFF2-40B4-BE49-F238E27FC236}">
                <a16:creationId xmlns:a16="http://schemas.microsoft.com/office/drawing/2014/main" id="{497B5035-FE39-4C03-B894-905CAEE9F0A9}"/>
              </a:ext>
            </a:extLst>
          </p:cNvPr>
          <p:cNvSpPr/>
          <p:nvPr/>
        </p:nvSpPr>
        <p:spPr>
          <a:xfrm>
            <a:off x="7324992" y="4680157"/>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82" name="四角形: 角を丸くする 81">
            <a:extLst>
              <a:ext uri="{FF2B5EF4-FFF2-40B4-BE49-F238E27FC236}">
                <a16:creationId xmlns:a16="http://schemas.microsoft.com/office/drawing/2014/main" id="{B42A3283-AB27-4765-8558-53B13C1CAA36}"/>
              </a:ext>
            </a:extLst>
          </p:cNvPr>
          <p:cNvSpPr/>
          <p:nvPr/>
        </p:nvSpPr>
        <p:spPr>
          <a:xfrm>
            <a:off x="10641449" y="353243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3" name="四角形: 角を丸くする 82">
            <a:extLst>
              <a:ext uri="{FF2B5EF4-FFF2-40B4-BE49-F238E27FC236}">
                <a16:creationId xmlns:a16="http://schemas.microsoft.com/office/drawing/2014/main" id="{6E594294-9F82-4561-BC4F-C8C01A55F757}"/>
              </a:ext>
            </a:extLst>
          </p:cNvPr>
          <p:cNvSpPr/>
          <p:nvPr/>
        </p:nvSpPr>
        <p:spPr>
          <a:xfrm>
            <a:off x="10636321" y="3209852"/>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4" name="四角形: 角を丸くする 83">
            <a:extLst>
              <a:ext uri="{FF2B5EF4-FFF2-40B4-BE49-F238E27FC236}">
                <a16:creationId xmlns:a16="http://schemas.microsoft.com/office/drawing/2014/main" id="{C02AADC9-BD7D-4E0E-97C3-438095C88A5B}"/>
              </a:ext>
            </a:extLst>
          </p:cNvPr>
          <p:cNvSpPr/>
          <p:nvPr/>
        </p:nvSpPr>
        <p:spPr>
          <a:xfrm>
            <a:off x="10674232" y="4585268"/>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5" name="四角形: 角を丸くする 84">
            <a:extLst>
              <a:ext uri="{FF2B5EF4-FFF2-40B4-BE49-F238E27FC236}">
                <a16:creationId xmlns:a16="http://schemas.microsoft.com/office/drawing/2014/main" id="{CD90E2AE-F554-4AD9-8227-3D2C4197E463}"/>
              </a:ext>
            </a:extLst>
          </p:cNvPr>
          <p:cNvSpPr/>
          <p:nvPr/>
        </p:nvSpPr>
        <p:spPr>
          <a:xfrm>
            <a:off x="10678097" y="4282865"/>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6" name="四角形: 角を丸くする 85">
            <a:extLst>
              <a:ext uri="{FF2B5EF4-FFF2-40B4-BE49-F238E27FC236}">
                <a16:creationId xmlns:a16="http://schemas.microsoft.com/office/drawing/2014/main" id="{F95668CF-B48F-4E7B-BB0B-4B7330F982C0}"/>
              </a:ext>
            </a:extLst>
          </p:cNvPr>
          <p:cNvSpPr/>
          <p:nvPr/>
        </p:nvSpPr>
        <p:spPr>
          <a:xfrm>
            <a:off x="10674232" y="49150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7" name="四角形: 角を丸くする 86">
            <a:extLst>
              <a:ext uri="{FF2B5EF4-FFF2-40B4-BE49-F238E27FC236}">
                <a16:creationId xmlns:a16="http://schemas.microsoft.com/office/drawing/2014/main" id="{9077CAC2-7470-4C71-A11D-D88839461F21}"/>
              </a:ext>
            </a:extLst>
          </p:cNvPr>
          <p:cNvSpPr/>
          <p:nvPr/>
        </p:nvSpPr>
        <p:spPr>
          <a:xfrm>
            <a:off x="10563261" y="5462057"/>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88" name="テキスト ボックス 219">
            <a:extLst>
              <a:ext uri="{FF2B5EF4-FFF2-40B4-BE49-F238E27FC236}">
                <a16:creationId xmlns:a16="http://schemas.microsoft.com/office/drawing/2014/main" id="{0412565D-0EB2-4ABA-8C9E-68B2BA6281B2}"/>
              </a:ext>
            </a:extLst>
          </p:cNvPr>
          <p:cNvSpPr txBox="1"/>
          <p:nvPr/>
        </p:nvSpPr>
        <p:spPr>
          <a:xfrm>
            <a:off x="7377009" y="3285406"/>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89" name="テキスト ボックス 220">
            <a:extLst>
              <a:ext uri="{FF2B5EF4-FFF2-40B4-BE49-F238E27FC236}">
                <a16:creationId xmlns:a16="http://schemas.microsoft.com/office/drawing/2014/main" id="{4DAA7F33-7B58-4E20-9AE7-DCD12D6319DA}"/>
              </a:ext>
            </a:extLst>
          </p:cNvPr>
          <p:cNvSpPr txBox="1"/>
          <p:nvPr/>
        </p:nvSpPr>
        <p:spPr>
          <a:xfrm>
            <a:off x="10617552" y="3994734"/>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90" name="直線矢印コネクタ 89">
            <a:extLst>
              <a:ext uri="{FF2B5EF4-FFF2-40B4-BE49-F238E27FC236}">
                <a16:creationId xmlns:a16="http://schemas.microsoft.com/office/drawing/2014/main" id="{B1049266-DE27-4106-ADFD-D3DB7E32C2F5}"/>
              </a:ext>
            </a:extLst>
          </p:cNvPr>
          <p:cNvCxnSpPr>
            <a:cxnSpLocks/>
          </p:cNvCxnSpPr>
          <p:nvPr/>
        </p:nvCxnSpPr>
        <p:spPr>
          <a:xfrm>
            <a:off x="9514159" y="3624970"/>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C142D32D-1BA0-41F1-8ACD-F95E3F21B795}"/>
              </a:ext>
            </a:extLst>
          </p:cNvPr>
          <p:cNvCxnSpPr>
            <a:cxnSpLocks/>
          </p:cNvCxnSpPr>
          <p:nvPr/>
        </p:nvCxnSpPr>
        <p:spPr>
          <a:xfrm flipH="1">
            <a:off x="9505271" y="3700039"/>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223">
            <a:extLst>
              <a:ext uri="{FF2B5EF4-FFF2-40B4-BE49-F238E27FC236}">
                <a16:creationId xmlns:a16="http://schemas.microsoft.com/office/drawing/2014/main" id="{DFF2ED11-3CBD-4056-8F90-C7C9DCCFE63C}"/>
              </a:ext>
            </a:extLst>
          </p:cNvPr>
          <p:cNvSpPr txBox="1"/>
          <p:nvPr/>
        </p:nvSpPr>
        <p:spPr>
          <a:xfrm>
            <a:off x="9805075" y="3500667"/>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64" name="テキスト ボックス 225">
            <a:extLst>
              <a:ext uri="{FF2B5EF4-FFF2-40B4-BE49-F238E27FC236}">
                <a16:creationId xmlns:a16="http://schemas.microsoft.com/office/drawing/2014/main" id="{431CCB7B-1AF5-43AA-9E0F-14179D5B8769}"/>
              </a:ext>
            </a:extLst>
          </p:cNvPr>
          <p:cNvSpPr txBox="1"/>
          <p:nvPr/>
        </p:nvSpPr>
        <p:spPr>
          <a:xfrm>
            <a:off x="9791701" y="366119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65" name="直線矢印コネクタ 164">
            <a:extLst>
              <a:ext uri="{FF2B5EF4-FFF2-40B4-BE49-F238E27FC236}">
                <a16:creationId xmlns:a16="http://schemas.microsoft.com/office/drawing/2014/main" id="{EC131109-5957-40BA-A42B-2FF5A7A99AEC}"/>
              </a:ext>
            </a:extLst>
          </p:cNvPr>
          <p:cNvCxnSpPr>
            <a:cxnSpLocks/>
          </p:cNvCxnSpPr>
          <p:nvPr/>
        </p:nvCxnSpPr>
        <p:spPr>
          <a:xfrm>
            <a:off x="9372666" y="5125462"/>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テキスト ボックス 228">
            <a:extLst>
              <a:ext uri="{FF2B5EF4-FFF2-40B4-BE49-F238E27FC236}">
                <a16:creationId xmlns:a16="http://schemas.microsoft.com/office/drawing/2014/main" id="{D6B79791-FD30-460D-9036-45BC63507225}"/>
              </a:ext>
            </a:extLst>
          </p:cNvPr>
          <p:cNvSpPr txBox="1"/>
          <p:nvPr/>
        </p:nvSpPr>
        <p:spPr>
          <a:xfrm>
            <a:off x="9602510" y="499041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69" name="直線矢印コネクタ 168">
            <a:extLst>
              <a:ext uri="{FF2B5EF4-FFF2-40B4-BE49-F238E27FC236}">
                <a16:creationId xmlns:a16="http://schemas.microsoft.com/office/drawing/2014/main" id="{8B5E064A-0DAF-4810-9D09-02AA0AA1240C}"/>
              </a:ext>
            </a:extLst>
          </p:cNvPr>
          <p:cNvCxnSpPr>
            <a:cxnSpLocks/>
          </p:cNvCxnSpPr>
          <p:nvPr/>
        </p:nvCxnSpPr>
        <p:spPr>
          <a:xfrm flipV="1">
            <a:off x="9505271" y="4767521"/>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テキスト ボックス 232">
            <a:extLst>
              <a:ext uri="{FF2B5EF4-FFF2-40B4-BE49-F238E27FC236}">
                <a16:creationId xmlns:a16="http://schemas.microsoft.com/office/drawing/2014/main" id="{2B9C60A3-D6DA-4785-AFD2-11A0990DDE9F}"/>
              </a:ext>
            </a:extLst>
          </p:cNvPr>
          <p:cNvSpPr txBox="1"/>
          <p:nvPr/>
        </p:nvSpPr>
        <p:spPr>
          <a:xfrm>
            <a:off x="9693843" y="4624416"/>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73" name="直線矢印コネクタ 172">
            <a:extLst>
              <a:ext uri="{FF2B5EF4-FFF2-40B4-BE49-F238E27FC236}">
                <a16:creationId xmlns:a16="http://schemas.microsoft.com/office/drawing/2014/main" id="{0CFD862C-86B0-47A4-B094-0718E68BB4F1}"/>
              </a:ext>
            </a:extLst>
          </p:cNvPr>
          <p:cNvCxnSpPr>
            <a:cxnSpLocks/>
            <a:stCxn id="76" idx="2"/>
            <a:endCxn id="87" idx="0"/>
          </p:cNvCxnSpPr>
          <p:nvPr/>
        </p:nvCxnSpPr>
        <p:spPr>
          <a:xfrm flipH="1">
            <a:off x="11188917" y="5272462"/>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235">
            <a:extLst>
              <a:ext uri="{FF2B5EF4-FFF2-40B4-BE49-F238E27FC236}">
                <a16:creationId xmlns:a16="http://schemas.microsoft.com/office/drawing/2014/main" id="{F41AF830-0A88-4EE5-8982-78FB2386D92C}"/>
              </a:ext>
            </a:extLst>
          </p:cNvPr>
          <p:cNvSpPr txBox="1"/>
          <p:nvPr/>
        </p:nvSpPr>
        <p:spPr>
          <a:xfrm>
            <a:off x="11171060" y="5254220"/>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75" name="直線矢印コネクタ 174">
            <a:extLst>
              <a:ext uri="{FF2B5EF4-FFF2-40B4-BE49-F238E27FC236}">
                <a16:creationId xmlns:a16="http://schemas.microsoft.com/office/drawing/2014/main" id="{B67C72B8-39A2-4BAA-9C89-7F89DE742CA2}"/>
              </a:ext>
            </a:extLst>
          </p:cNvPr>
          <p:cNvCxnSpPr>
            <a:cxnSpLocks/>
          </p:cNvCxnSpPr>
          <p:nvPr/>
        </p:nvCxnSpPr>
        <p:spPr>
          <a:xfrm flipV="1">
            <a:off x="9375909" y="5569469"/>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テキスト ボックス 238">
            <a:extLst>
              <a:ext uri="{FF2B5EF4-FFF2-40B4-BE49-F238E27FC236}">
                <a16:creationId xmlns:a16="http://schemas.microsoft.com/office/drawing/2014/main" id="{7571C253-374D-49C4-9F87-C9F2B450ACD0}"/>
              </a:ext>
            </a:extLst>
          </p:cNvPr>
          <p:cNvSpPr txBox="1"/>
          <p:nvPr/>
        </p:nvSpPr>
        <p:spPr>
          <a:xfrm>
            <a:off x="9667405" y="5437568"/>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86" name="直線矢印コネクタ 185">
            <a:extLst>
              <a:ext uri="{FF2B5EF4-FFF2-40B4-BE49-F238E27FC236}">
                <a16:creationId xmlns:a16="http://schemas.microsoft.com/office/drawing/2014/main" id="{FA227F7E-76C9-453A-9508-485412554F2F}"/>
              </a:ext>
            </a:extLst>
          </p:cNvPr>
          <p:cNvCxnSpPr>
            <a:cxnSpLocks/>
            <a:stCxn id="80" idx="3"/>
          </p:cNvCxnSpPr>
          <p:nvPr/>
        </p:nvCxnSpPr>
        <p:spPr>
          <a:xfrm>
            <a:off x="8475447" y="3915935"/>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BE9757F7-6CB6-4193-9C7E-E89404DD646C}"/>
              </a:ext>
            </a:extLst>
          </p:cNvPr>
          <p:cNvCxnSpPr>
            <a:cxnSpLocks/>
            <a:stCxn id="81" idx="3"/>
          </p:cNvCxnSpPr>
          <p:nvPr/>
        </p:nvCxnSpPr>
        <p:spPr>
          <a:xfrm flipV="1">
            <a:off x="8476409" y="4827222"/>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四角形: 角を丸くする 188">
            <a:extLst>
              <a:ext uri="{FF2B5EF4-FFF2-40B4-BE49-F238E27FC236}">
                <a16:creationId xmlns:a16="http://schemas.microsoft.com/office/drawing/2014/main" id="{01472712-F58D-44A8-9909-E4E162908347}"/>
              </a:ext>
            </a:extLst>
          </p:cNvPr>
          <p:cNvSpPr/>
          <p:nvPr/>
        </p:nvSpPr>
        <p:spPr>
          <a:xfrm>
            <a:off x="7324992" y="5633370"/>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92" name="直線矢印コネクタ 191">
            <a:extLst>
              <a:ext uri="{FF2B5EF4-FFF2-40B4-BE49-F238E27FC236}">
                <a16:creationId xmlns:a16="http://schemas.microsoft.com/office/drawing/2014/main" id="{73A1AAC1-3CEE-4D11-B93E-60A0DFDBF60F}"/>
              </a:ext>
            </a:extLst>
          </p:cNvPr>
          <p:cNvCxnSpPr>
            <a:cxnSpLocks/>
            <a:stCxn id="189" idx="3"/>
          </p:cNvCxnSpPr>
          <p:nvPr/>
        </p:nvCxnSpPr>
        <p:spPr>
          <a:xfrm flipV="1">
            <a:off x="8475447" y="5776938"/>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C36362AC-156F-47E6-8ACC-08C9732A93D2}"/>
              </a:ext>
            </a:extLst>
          </p:cNvPr>
          <p:cNvCxnSpPr>
            <a:cxnSpLocks/>
          </p:cNvCxnSpPr>
          <p:nvPr/>
        </p:nvCxnSpPr>
        <p:spPr>
          <a:xfrm>
            <a:off x="9376384" y="4378335"/>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テキスト ボックス 260">
            <a:extLst>
              <a:ext uri="{FF2B5EF4-FFF2-40B4-BE49-F238E27FC236}">
                <a16:creationId xmlns:a16="http://schemas.microsoft.com/office/drawing/2014/main" id="{4AC0DFFB-598C-44A1-9623-66F17426CCDE}"/>
              </a:ext>
            </a:extLst>
          </p:cNvPr>
          <p:cNvSpPr txBox="1"/>
          <p:nvPr/>
        </p:nvSpPr>
        <p:spPr>
          <a:xfrm>
            <a:off x="9601912" y="424148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97" name="直線矢印コネクタ 196">
            <a:extLst>
              <a:ext uri="{FF2B5EF4-FFF2-40B4-BE49-F238E27FC236}">
                <a16:creationId xmlns:a16="http://schemas.microsoft.com/office/drawing/2014/main" id="{AC5F4995-D5CE-45D2-BF3F-3374DEF15314}"/>
              </a:ext>
            </a:extLst>
          </p:cNvPr>
          <p:cNvCxnSpPr>
            <a:cxnSpLocks/>
          </p:cNvCxnSpPr>
          <p:nvPr/>
        </p:nvCxnSpPr>
        <p:spPr>
          <a:xfrm>
            <a:off x="9385190" y="3341766"/>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264">
            <a:extLst>
              <a:ext uri="{FF2B5EF4-FFF2-40B4-BE49-F238E27FC236}">
                <a16:creationId xmlns:a16="http://schemas.microsoft.com/office/drawing/2014/main" id="{40F1BE73-B3EE-4017-A9B5-F6507E67CB6C}"/>
              </a:ext>
            </a:extLst>
          </p:cNvPr>
          <p:cNvSpPr txBox="1"/>
          <p:nvPr/>
        </p:nvSpPr>
        <p:spPr>
          <a:xfrm>
            <a:off x="9607264" y="3185017"/>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201" name="直線矢印コネクタ 200">
            <a:extLst>
              <a:ext uri="{FF2B5EF4-FFF2-40B4-BE49-F238E27FC236}">
                <a16:creationId xmlns:a16="http://schemas.microsoft.com/office/drawing/2014/main" id="{7470EC7F-E5B2-4704-BABE-FE62E6B35F0A}"/>
              </a:ext>
            </a:extLst>
          </p:cNvPr>
          <p:cNvCxnSpPr>
            <a:cxnSpLocks/>
          </p:cNvCxnSpPr>
          <p:nvPr/>
        </p:nvCxnSpPr>
        <p:spPr>
          <a:xfrm flipV="1">
            <a:off x="9517527" y="4028243"/>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テキスト ボックス 268">
            <a:extLst>
              <a:ext uri="{FF2B5EF4-FFF2-40B4-BE49-F238E27FC236}">
                <a16:creationId xmlns:a16="http://schemas.microsoft.com/office/drawing/2014/main" id="{CCFD9298-5EC2-4A2E-BA8B-62E72B6C6E34}"/>
              </a:ext>
            </a:extLst>
          </p:cNvPr>
          <p:cNvSpPr txBox="1"/>
          <p:nvPr/>
        </p:nvSpPr>
        <p:spPr>
          <a:xfrm>
            <a:off x="9706090" y="3895719"/>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205" name="コネクタ: カギ線 204">
            <a:extLst>
              <a:ext uri="{FF2B5EF4-FFF2-40B4-BE49-F238E27FC236}">
                <a16:creationId xmlns:a16="http://schemas.microsoft.com/office/drawing/2014/main" id="{6407AADE-EBD9-4EAA-8833-A685F304F255}"/>
              </a:ext>
            </a:extLst>
          </p:cNvPr>
          <p:cNvCxnSpPr>
            <a:stCxn id="83" idx="3"/>
            <a:endCxn id="76" idx="0"/>
          </p:cNvCxnSpPr>
          <p:nvPr/>
        </p:nvCxnSpPr>
        <p:spPr>
          <a:xfrm flipH="1">
            <a:off x="11189990" y="3328797"/>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グループ化 205">
            <a:extLst>
              <a:ext uri="{FF2B5EF4-FFF2-40B4-BE49-F238E27FC236}">
                <a16:creationId xmlns:a16="http://schemas.microsoft.com/office/drawing/2014/main" id="{0BAF8BAE-B14E-4D78-995E-A553B4390B52}"/>
              </a:ext>
            </a:extLst>
          </p:cNvPr>
          <p:cNvGrpSpPr/>
          <p:nvPr/>
        </p:nvGrpSpPr>
        <p:grpSpPr>
          <a:xfrm>
            <a:off x="9419958" y="3700039"/>
            <a:ext cx="91712" cy="329300"/>
            <a:chOff x="4389466" y="1803142"/>
            <a:chExt cx="74336" cy="249165"/>
          </a:xfrm>
        </p:grpSpPr>
        <p:cxnSp>
          <p:nvCxnSpPr>
            <p:cNvPr id="207" name="直線コネクタ 206">
              <a:extLst>
                <a:ext uri="{FF2B5EF4-FFF2-40B4-BE49-F238E27FC236}">
                  <a16:creationId xmlns:a16="http://schemas.microsoft.com/office/drawing/2014/main" id="{AA87ED67-852C-4E6C-B44D-18C6E3FD283C}"/>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E0B87610-F8D6-4FDF-AD2E-7ADA418915C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513F7FC2-7EA6-46E3-A89F-544C0E15BC4E}"/>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0" name="コネクタ: カギ線 209">
            <a:extLst>
              <a:ext uri="{FF2B5EF4-FFF2-40B4-BE49-F238E27FC236}">
                <a16:creationId xmlns:a16="http://schemas.microsoft.com/office/drawing/2014/main" id="{A3311DF2-CC0F-4B70-8CF8-599C7C5DC18D}"/>
              </a:ext>
            </a:extLst>
          </p:cNvPr>
          <p:cNvCxnSpPr>
            <a:cxnSpLocks/>
            <a:endCxn id="81" idx="0"/>
          </p:cNvCxnSpPr>
          <p:nvPr/>
        </p:nvCxnSpPr>
        <p:spPr>
          <a:xfrm rot="10800000" flipV="1">
            <a:off x="7900701" y="4270020"/>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コネクタ: カギ線 210">
            <a:extLst>
              <a:ext uri="{FF2B5EF4-FFF2-40B4-BE49-F238E27FC236}">
                <a16:creationId xmlns:a16="http://schemas.microsoft.com/office/drawing/2014/main" id="{27C8B0F8-B54F-4706-A479-0C6333F1DD59}"/>
              </a:ext>
            </a:extLst>
          </p:cNvPr>
          <p:cNvCxnSpPr>
            <a:cxnSpLocks/>
            <a:endCxn id="189" idx="0"/>
          </p:cNvCxnSpPr>
          <p:nvPr/>
        </p:nvCxnSpPr>
        <p:spPr>
          <a:xfrm rot="10800000" flipV="1">
            <a:off x="7900220" y="5193621"/>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D65AD0BA-E243-42D3-B453-C40DCE0D97EE}"/>
              </a:ext>
            </a:extLst>
          </p:cNvPr>
          <p:cNvCxnSpPr>
            <a:cxnSpLocks/>
          </p:cNvCxnSpPr>
          <p:nvPr/>
        </p:nvCxnSpPr>
        <p:spPr>
          <a:xfrm>
            <a:off x="9499589" y="5884717"/>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テキスト ボックス 279">
            <a:extLst>
              <a:ext uri="{FF2B5EF4-FFF2-40B4-BE49-F238E27FC236}">
                <a16:creationId xmlns:a16="http://schemas.microsoft.com/office/drawing/2014/main" id="{0154C078-2FDD-4C87-9D8B-5D4FC5F53631}"/>
              </a:ext>
            </a:extLst>
          </p:cNvPr>
          <p:cNvSpPr txBox="1"/>
          <p:nvPr/>
        </p:nvSpPr>
        <p:spPr>
          <a:xfrm>
            <a:off x="9697002" y="5750115"/>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216" name="テキスト ボックス 281">
            <a:extLst>
              <a:ext uri="{FF2B5EF4-FFF2-40B4-BE49-F238E27FC236}">
                <a16:creationId xmlns:a16="http://schemas.microsoft.com/office/drawing/2014/main" id="{C49CF3B5-9B52-4C80-838C-EFBFE7FEE081}"/>
              </a:ext>
            </a:extLst>
          </p:cNvPr>
          <p:cNvSpPr txBox="1"/>
          <p:nvPr/>
        </p:nvSpPr>
        <p:spPr>
          <a:xfrm>
            <a:off x="11348333" y="3815493"/>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09" name="角丸四角形 17">
            <a:extLst>
              <a:ext uri="{FF2B5EF4-FFF2-40B4-BE49-F238E27FC236}">
                <a16:creationId xmlns:a16="http://schemas.microsoft.com/office/drawing/2014/main" id="{65700031-436D-4A19-8A6F-0ECBF9A8CA92}"/>
              </a:ext>
            </a:extLst>
          </p:cNvPr>
          <p:cNvSpPr/>
          <p:nvPr/>
        </p:nvSpPr>
        <p:spPr>
          <a:xfrm>
            <a:off x="2608505" y="4852669"/>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110" name="角丸四角形 17">
            <a:extLst>
              <a:ext uri="{FF2B5EF4-FFF2-40B4-BE49-F238E27FC236}">
                <a16:creationId xmlns:a16="http://schemas.microsoft.com/office/drawing/2014/main" id="{FE572B1F-5B51-4D5E-BDF8-EF5F5E196242}"/>
              </a:ext>
            </a:extLst>
          </p:cNvPr>
          <p:cNvSpPr/>
          <p:nvPr/>
        </p:nvSpPr>
        <p:spPr>
          <a:xfrm>
            <a:off x="3808584" y="485486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111" name="角丸四角形 17">
            <a:extLst>
              <a:ext uri="{FF2B5EF4-FFF2-40B4-BE49-F238E27FC236}">
                <a16:creationId xmlns:a16="http://schemas.microsoft.com/office/drawing/2014/main" id="{96E4B3A2-A893-4CE7-B45E-F54BC30301BC}"/>
              </a:ext>
            </a:extLst>
          </p:cNvPr>
          <p:cNvSpPr/>
          <p:nvPr/>
        </p:nvSpPr>
        <p:spPr>
          <a:xfrm>
            <a:off x="5040056" y="4852671"/>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12" name="角丸四角形 17">
            <a:extLst>
              <a:ext uri="{FF2B5EF4-FFF2-40B4-BE49-F238E27FC236}">
                <a16:creationId xmlns:a16="http://schemas.microsoft.com/office/drawing/2014/main" id="{932C34DB-4BF2-4BA2-9444-B9A292AB6E21}"/>
              </a:ext>
            </a:extLst>
          </p:cNvPr>
          <p:cNvSpPr/>
          <p:nvPr/>
        </p:nvSpPr>
        <p:spPr>
          <a:xfrm>
            <a:off x="6270775" y="48539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3" name="角丸四角形 17">
            <a:extLst>
              <a:ext uri="{FF2B5EF4-FFF2-40B4-BE49-F238E27FC236}">
                <a16:creationId xmlns:a16="http://schemas.microsoft.com/office/drawing/2014/main" id="{6698CBEB-E671-4A17-B5D5-CC15FD9AC6D2}"/>
              </a:ext>
            </a:extLst>
          </p:cNvPr>
          <p:cNvSpPr/>
          <p:nvPr/>
        </p:nvSpPr>
        <p:spPr>
          <a:xfrm>
            <a:off x="1394091" y="485266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0" name="直線矢印コネクタ 9">
            <a:extLst>
              <a:ext uri="{FF2B5EF4-FFF2-40B4-BE49-F238E27FC236}">
                <a16:creationId xmlns:a16="http://schemas.microsoft.com/office/drawing/2014/main" id="{990E0AA2-D570-410B-AE8D-77ECEA558124}"/>
              </a:ext>
            </a:extLst>
          </p:cNvPr>
          <p:cNvCxnSpPr>
            <a:cxnSpLocks/>
            <a:stCxn id="113" idx="3"/>
            <a:endCxn id="158" idx="2"/>
          </p:cNvCxnSpPr>
          <p:nvPr/>
        </p:nvCxnSpPr>
        <p:spPr>
          <a:xfrm flipV="1">
            <a:off x="1993502" y="5051994"/>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CAB11CF8-F0B1-40D7-B040-1215B3E62A16}"/>
              </a:ext>
            </a:extLst>
          </p:cNvPr>
          <p:cNvCxnSpPr>
            <a:cxnSpLocks/>
            <a:stCxn id="109" idx="3"/>
          </p:cNvCxnSpPr>
          <p:nvPr/>
        </p:nvCxnSpPr>
        <p:spPr>
          <a:xfrm flipV="1">
            <a:off x="3207916" y="5045609"/>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CC3693EA-A221-4550-B944-E0E63D265EF3}"/>
              </a:ext>
            </a:extLst>
          </p:cNvPr>
          <p:cNvCxnSpPr>
            <a:cxnSpLocks/>
            <a:stCxn id="110" idx="3"/>
          </p:cNvCxnSpPr>
          <p:nvPr/>
        </p:nvCxnSpPr>
        <p:spPr>
          <a:xfrm>
            <a:off x="4407995" y="5055412"/>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42E8C4C0-DFAD-4500-BDD0-4B64E50B32F6}"/>
              </a:ext>
            </a:extLst>
          </p:cNvPr>
          <p:cNvCxnSpPr>
            <a:cxnSpLocks/>
            <a:stCxn id="111" idx="3"/>
            <a:endCxn id="222" idx="2"/>
          </p:cNvCxnSpPr>
          <p:nvPr/>
        </p:nvCxnSpPr>
        <p:spPr>
          <a:xfrm>
            <a:off x="5639467" y="5053217"/>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5" name="角丸四角形 17">
            <a:extLst>
              <a:ext uri="{FF2B5EF4-FFF2-40B4-BE49-F238E27FC236}">
                <a16:creationId xmlns:a16="http://schemas.microsoft.com/office/drawing/2014/main" id="{F6E45266-EA89-4B31-B836-CCD1689FF2F7}"/>
              </a:ext>
            </a:extLst>
          </p:cNvPr>
          <p:cNvSpPr/>
          <p:nvPr/>
        </p:nvSpPr>
        <p:spPr>
          <a:xfrm>
            <a:off x="2875218" y="3328663"/>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26" name="直線矢印コネクタ 125">
            <a:extLst>
              <a:ext uri="{FF2B5EF4-FFF2-40B4-BE49-F238E27FC236}">
                <a16:creationId xmlns:a16="http://schemas.microsoft.com/office/drawing/2014/main" id="{F9C52C31-1A29-43CD-BAFD-39142EB9A1ED}"/>
              </a:ext>
            </a:extLst>
          </p:cNvPr>
          <p:cNvCxnSpPr>
            <a:cxnSpLocks/>
            <a:stCxn id="143" idx="3"/>
            <a:endCxn id="125" idx="1"/>
          </p:cNvCxnSpPr>
          <p:nvPr/>
        </p:nvCxnSpPr>
        <p:spPr>
          <a:xfrm>
            <a:off x="2692586" y="3527119"/>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9" name="円/楕円 23">
            <a:extLst>
              <a:ext uri="{FF2B5EF4-FFF2-40B4-BE49-F238E27FC236}">
                <a16:creationId xmlns:a16="http://schemas.microsoft.com/office/drawing/2014/main" id="{2227CD47-5F05-4DD7-A70E-FEE16C056139}"/>
              </a:ext>
            </a:extLst>
          </p:cNvPr>
          <p:cNvSpPr/>
          <p:nvPr/>
        </p:nvSpPr>
        <p:spPr>
          <a:xfrm>
            <a:off x="3650863" y="3374593"/>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30" name="直線矢印コネクタ 129">
            <a:extLst>
              <a:ext uri="{FF2B5EF4-FFF2-40B4-BE49-F238E27FC236}">
                <a16:creationId xmlns:a16="http://schemas.microsoft.com/office/drawing/2014/main" id="{31680506-444B-48B4-B624-17E4A8C007DE}"/>
              </a:ext>
            </a:extLst>
          </p:cNvPr>
          <p:cNvCxnSpPr>
            <a:cxnSpLocks/>
            <a:stCxn id="125" idx="3"/>
            <a:endCxn id="129" idx="2"/>
          </p:cNvCxnSpPr>
          <p:nvPr/>
        </p:nvCxnSpPr>
        <p:spPr>
          <a:xfrm flipV="1">
            <a:off x="3474629" y="3528327"/>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EB90EF5-0B26-4A54-BEC0-537F2753BEEF}"/>
              </a:ext>
            </a:extLst>
          </p:cNvPr>
          <p:cNvSpPr txBox="1"/>
          <p:nvPr/>
        </p:nvSpPr>
        <p:spPr>
          <a:xfrm>
            <a:off x="514808" y="3103250"/>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144" name="テキスト ボックス 143">
            <a:extLst>
              <a:ext uri="{FF2B5EF4-FFF2-40B4-BE49-F238E27FC236}">
                <a16:creationId xmlns:a16="http://schemas.microsoft.com/office/drawing/2014/main" id="{EF0A3862-23C3-4D77-81F8-FF50C9B834EB}"/>
              </a:ext>
            </a:extLst>
          </p:cNvPr>
          <p:cNvSpPr txBox="1"/>
          <p:nvPr/>
        </p:nvSpPr>
        <p:spPr>
          <a:xfrm>
            <a:off x="2189614" y="4268900"/>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145" name="円/楕円 10">
            <a:extLst>
              <a:ext uri="{FF2B5EF4-FFF2-40B4-BE49-F238E27FC236}">
                <a16:creationId xmlns:a16="http://schemas.microsoft.com/office/drawing/2014/main" id="{0718AC96-BCB2-4DD3-AF3D-2D60CAA84BC3}"/>
              </a:ext>
            </a:extLst>
          </p:cNvPr>
          <p:cNvSpPr/>
          <p:nvPr/>
        </p:nvSpPr>
        <p:spPr>
          <a:xfrm>
            <a:off x="3382214" y="4790241"/>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146" name="円/楕円 10">
            <a:extLst>
              <a:ext uri="{FF2B5EF4-FFF2-40B4-BE49-F238E27FC236}">
                <a16:creationId xmlns:a16="http://schemas.microsoft.com/office/drawing/2014/main" id="{EE344354-F845-4D32-ADD9-3F7C9FA981AF}"/>
              </a:ext>
            </a:extLst>
          </p:cNvPr>
          <p:cNvSpPr/>
          <p:nvPr/>
        </p:nvSpPr>
        <p:spPr>
          <a:xfrm>
            <a:off x="3381700" y="5089379"/>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147" name="コンテンツ プレースホルダー 8" descr="もみの木">
            <a:extLst>
              <a:ext uri="{FF2B5EF4-FFF2-40B4-BE49-F238E27FC236}">
                <a16:creationId xmlns:a16="http://schemas.microsoft.com/office/drawing/2014/main" id="{051BD56C-7E7F-4191-9B73-FAD726D60D5B}"/>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974" y="3400562"/>
            <a:ext cx="252000" cy="252000"/>
          </a:xfrm>
          <a:prstGeom prst="rect">
            <a:avLst/>
          </a:prstGeom>
        </p:spPr>
      </p:pic>
      <p:pic>
        <p:nvPicPr>
          <p:cNvPr id="148" name="グラフィックス 147" descr="落葉樹">
            <a:extLst>
              <a:ext uri="{FF2B5EF4-FFF2-40B4-BE49-F238E27FC236}">
                <a16:creationId xmlns:a16="http://schemas.microsoft.com/office/drawing/2014/main" id="{67B19788-35F0-4E4C-8194-E10708B364F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92037" y="3394551"/>
            <a:ext cx="252000" cy="252000"/>
          </a:xfrm>
          <a:prstGeom prst="rect">
            <a:avLst/>
          </a:prstGeom>
        </p:spPr>
      </p:pic>
      <p:pic>
        <p:nvPicPr>
          <p:cNvPr id="149" name="グラフィックス 148" descr="トウモロコシ">
            <a:extLst>
              <a:ext uri="{FF2B5EF4-FFF2-40B4-BE49-F238E27FC236}">
                <a16:creationId xmlns:a16="http://schemas.microsoft.com/office/drawing/2014/main" id="{166D1768-F29F-46A0-A8E7-09AFC6BC8BFA}"/>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60383" y="3415594"/>
            <a:ext cx="252000" cy="252000"/>
          </a:xfrm>
          <a:prstGeom prst="rect">
            <a:avLst/>
          </a:prstGeom>
        </p:spPr>
      </p:pic>
      <p:pic>
        <p:nvPicPr>
          <p:cNvPr id="150" name="グラフィックス 149" descr="海藻 単色塗りつぶし">
            <a:extLst>
              <a:ext uri="{FF2B5EF4-FFF2-40B4-BE49-F238E27FC236}">
                <a16:creationId xmlns:a16="http://schemas.microsoft.com/office/drawing/2014/main" id="{290E5167-63A6-4D3C-BCD2-9C05CBBF76AA}"/>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044415" y="3418963"/>
            <a:ext cx="288000" cy="288000"/>
          </a:xfrm>
          <a:prstGeom prst="rect">
            <a:avLst/>
          </a:prstGeom>
        </p:spPr>
      </p:pic>
      <p:cxnSp>
        <p:nvCxnSpPr>
          <p:cNvPr id="155" name="直線矢印コネクタ 154">
            <a:extLst>
              <a:ext uri="{FF2B5EF4-FFF2-40B4-BE49-F238E27FC236}">
                <a16:creationId xmlns:a16="http://schemas.microsoft.com/office/drawing/2014/main" id="{D4EA85F0-3CCD-4379-8452-4815B95AC800}"/>
              </a:ext>
            </a:extLst>
          </p:cNvPr>
          <p:cNvCxnSpPr>
            <a:cxnSpLocks/>
            <a:endCxn id="110" idx="1"/>
          </p:cNvCxnSpPr>
          <p:nvPr/>
        </p:nvCxnSpPr>
        <p:spPr>
          <a:xfrm>
            <a:off x="3626026" y="5055412"/>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円/楕円 10">
            <a:extLst>
              <a:ext uri="{FF2B5EF4-FFF2-40B4-BE49-F238E27FC236}">
                <a16:creationId xmlns:a16="http://schemas.microsoft.com/office/drawing/2014/main" id="{7AD782C1-825B-437B-9CB9-8ECD31F3F2A0}"/>
              </a:ext>
            </a:extLst>
          </p:cNvPr>
          <p:cNvSpPr/>
          <p:nvPr/>
        </p:nvSpPr>
        <p:spPr>
          <a:xfrm>
            <a:off x="2174715" y="49243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160" name="直線矢印コネクタ 159">
            <a:extLst>
              <a:ext uri="{FF2B5EF4-FFF2-40B4-BE49-F238E27FC236}">
                <a16:creationId xmlns:a16="http://schemas.microsoft.com/office/drawing/2014/main" id="{A0D768D5-41B9-4D8B-8513-3FB9606F3E8C}"/>
              </a:ext>
            </a:extLst>
          </p:cNvPr>
          <p:cNvCxnSpPr>
            <a:cxnSpLocks/>
            <a:stCxn id="158" idx="6"/>
            <a:endCxn id="109" idx="1"/>
          </p:cNvCxnSpPr>
          <p:nvPr/>
        </p:nvCxnSpPr>
        <p:spPr>
          <a:xfrm>
            <a:off x="2432565" y="5051994"/>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41" name="グループ化 340">
            <a:extLst>
              <a:ext uri="{FF2B5EF4-FFF2-40B4-BE49-F238E27FC236}">
                <a16:creationId xmlns:a16="http://schemas.microsoft.com/office/drawing/2014/main" id="{3A65C403-AEB5-4DD3-B8CB-38025646C39D}"/>
              </a:ext>
            </a:extLst>
          </p:cNvPr>
          <p:cNvGrpSpPr/>
          <p:nvPr/>
        </p:nvGrpSpPr>
        <p:grpSpPr>
          <a:xfrm>
            <a:off x="4594416" y="4784472"/>
            <a:ext cx="272263" cy="589216"/>
            <a:chOff x="4476266" y="4259239"/>
            <a:chExt cx="272263" cy="589216"/>
          </a:xfrm>
        </p:grpSpPr>
        <p:sp>
          <p:nvSpPr>
            <p:cNvPr id="219" name="円/楕円 23">
              <a:extLst>
                <a:ext uri="{FF2B5EF4-FFF2-40B4-BE49-F238E27FC236}">
                  <a16:creationId xmlns:a16="http://schemas.microsoft.com/office/drawing/2014/main" id="{69119FA4-DBFA-4920-8B15-A69F0E5DDB08}"/>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220" name="円/楕円 41">
              <a:extLst>
                <a:ext uri="{FF2B5EF4-FFF2-40B4-BE49-F238E27FC236}">
                  <a16:creationId xmlns:a16="http://schemas.microsoft.com/office/drawing/2014/main" id="{C0C2C295-DAEB-46BB-BAFD-F370B9070955}"/>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221" name="直線矢印コネクタ 220">
            <a:extLst>
              <a:ext uri="{FF2B5EF4-FFF2-40B4-BE49-F238E27FC236}">
                <a16:creationId xmlns:a16="http://schemas.microsoft.com/office/drawing/2014/main" id="{904D4F48-62EE-4782-B617-5F787FE80ED5}"/>
              </a:ext>
            </a:extLst>
          </p:cNvPr>
          <p:cNvCxnSpPr>
            <a:cxnSpLocks/>
            <a:stCxn id="260" idx="3"/>
            <a:endCxn id="111" idx="1"/>
          </p:cNvCxnSpPr>
          <p:nvPr/>
        </p:nvCxnSpPr>
        <p:spPr>
          <a:xfrm flipV="1">
            <a:off x="4930159" y="5053217"/>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円/楕円 23">
            <a:extLst>
              <a:ext uri="{FF2B5EF4-FFF2-40B4-BE49-F238E27FC236}">
                <a16:creationId xmlns:a16="http://schemas.microsoft.com/office/drawing/2014/main" id="{A00FC52A-7565-4EF9-885B-39BB0B7337FC}"/>
              </a:ext>
            </a:extLst>
          </p:cNvPr>
          <p:cNvSpPr/>
          <p:nvPr/>
        </p:nvSpPr>
        <p:spPr>
          <a:xfrm>
            <a:off x="5819900" y="4918816"/>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223" name="直線矢印コネクタ 222">
            <a:extLst>
              <a:ext uri="{FF2B5EF4-FFF2-40B4-BE49-F238E27FC236}">
                <a16:creationId xmlns:a16="http://schemas.microsoft.com/office/drawing/2014/main" id="{3F708F54-595C-4409-89C6-6248417430FF}"/>
              </a:ext>
            </a:extLst>
          </p:cNvPr>
          <p:cNvCxnSpPr>
            <a:cxnSpLocks/>
            <a:stCxn id="222" idx="6"/>
            <a:endCxn id="112" idx="1"/>
          </p:cNvCxnSpPr>
          <p:nvPr/>
        </p:nvCxnSpPr>
        <p:spPr>
          <a:xfrm>
            <a:off x="6092163" y="5053217"/>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カギ線 69">
            <a:extLst>
              <a:ext uri="{FF2B5EF4-FFF2-40B4-BE49-F238E27FC236}">
                <a16:creationId xmlns:a16="http://schemas.microsoft.com/office/drawing/2014/main" id="{1B538212-3331-4E32-9926-6E8BCE99E273}"/>
              </a:ext>
            </a:extLst>
          </p:cNvPr>
          <p:cNvCxnSpPr>
            <a:cxnSpLocks/>
            <a:stCxn id="129" idx="6"/>
            <a:endCxn id="111" idx="0"/>
          </p:cNvCxnSpPr>
          <p:nvPr/>
        </p:nvCxnSpPr>
        <p:spPr>
          <a:xfrm>
            <a:off x="3962289" y="3528327"/>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71">
            <a:extLst>
              <a:ext uri="{FF2B5EF4-FFF2-40B4-BE49-F238E27FC236}">
                <a16:creationId xmlns:a16="http://schemas.microsoft.com/office/drawing/2014/main" id="{6A51839E-DC44-4CD4-A460-EBE297625326}"/>
              </a:ext>
            </a:extLst>
          </p:cNvPr>
          <p:cNvCxnSpPr>
            <a:stCxn id="129" idx="4"/>
            <a:endCxn id="110" idx="0"/>
          </p:cNvCxnSpPr>
          <p:nvPr/>
        </p:nvCxnSpPr>
        <p:spPr>
          <a:xfrm rot="16200000" flipH="1">
            <a:off x="3371030" y="4117606"/>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1" name="直線矢印コネクタ 230">
            <a:extLst>
              <a:ext uri="{FF2B5EF4-FFF2-40B4-BE49-F238E27FC236}">
                <a16:creationId xmlns:a16="http://schemas.microsoft.com/office/drawing/2014/main" id="{BDA6008E-92D5-4AF8-84F8-15ADBFBFE3B8}"/>
              </a:ext>
            </a:extLst>
          </p:cNvPr>
          <p:cNvCxnSpPr>
            <a:stCxn id="144" idx="2"/>
            <a:endCxn id="109" idx="0"/>
          </p:cNvCxnSpPr>
          <p:nvPr/>
        </p:nvCxnSpPr>
        <p:spPr>
          <a:xfrm>
            <a:off x="2908211" y="4684077"/>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3" name="テキスト ボックス 242">
            <a:extLst>
              <a:ext uri="{FF2B5EF4-FFF2-40B4-BE49-F238E27FC236}">
                <a16:creationId xmlns:a16="http://schemas.microsoft.com/office/drawing/2014/main" id="{63FE5249-D8DE-4FE7-AC13-12C0BF09F27D}"/>
              </a:ext>
            </a:extLst>
          </p:cNvPr>
          <p:cNvSpPr txBox="1"/>
          <p:nvPr/>
        </p:nvSpPr>
        <p:spPr>
          <a:xfrm>
            <a:off x="1211219" y="3658287"/>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244" name="テキスト ボックス 243">
            <a:extLst>
              <a:ext uri="{FF2B5EF4-FFF2-40B4-BE49-F238E27FC236}">
                <a16:creationId xmlns:a16="http://schemas.microsoft.com/office/drawing/2014/main" id="{F57A7902-A310-4DF3-BF30-913CF4F9513F}"/>
              </a:ext>
            </a:extLst>
          </p:cNvPr>
          <p:cNvSpPr txBox="1"/>
          <p:nvPr/>
        </p:nvSpPr>
        <p:spPr>
          <a:xfrm>
            <a:off x="574877" y="3657916"/>
            <a:ext cx="628698" cy="200055"/>
          </a:xfrm>
          <a:prstGeom prst="rect">
            <a:avLst/>
          </a:prstGeom>
          <a:noFill/>
        </p:spPr>
        <p:txBody>
          <a:bodyPr wrap="none" rtlCol="0">
            <a:spAutoFit/>
          </a:bodyPr>
          <a:lstStyle/>
          <a:p>
            <a:r>
              <a:rPr kumimoji="1" lang="ja-JP" altLang="en-US" sz="700" dirty="0"/>
              <a:t>セルロース系</a:t>
            </a:r>
          </a:p>
        </p:txBody>
      </p:sp>
      <p:sp>
        <p:nvSpPr>
          <p:cNvPr id="245" name="テキスト ボックス 244">
            <a:extLst>
              <a:ext uri="{FF2B5EF4-FFF2-40B4-BE49-F238E27FC236}">
                <a16:creationId xmlns:a16="http://schemas.microsoft.com/office/drawing/2014/main" id="{6AE642A8-074D-4E64-BF2A-B965E8A7AC7B}"/>
              </a:ext>
            </a:extLst>
          </p:cNvPr>
          <p:cNvSpPr txBox="1"/>
          <p:nvPr/>
        </p:nvSpPr>
        <p:spPr>
          <a:xfrm>
            <a:off x="1701161" y="3653259"/>
            <a:ext cx="1003801" cy="200055"/>
          </a:xfrm>
          <a:prstGeom prst="rect">
            <a:avLst/>
          </a:prstGeom>
          <a:noFill/>
        </p:spPr>
        <p:txBody>
          <a:bodyPr wrap="none" rtlCol="0">
            <a:spAutoFit/>
          </a:bodyPr>
          <a:lstStyle/>
          <a:p>
            <a:r>
              <a:rPr kumimoji="1" lang="ja-JP" altLang="en-US" sz="700" dirty="0"/>
              <a:t>藻類、植物プランクトン</a:t>
            </a:r>
          </a:p>
        </p:txBody>
      </p:sp>
      <p:sp>
        <p:nvSpPr>
          <p:cNvPr id="252" name="フローチャート: 磁気ディスク 251">
            <a:extLst>
              <a:ext uri="{FF2B5EF4-FFF2-40B4-BE49-F238E27FC236}">
                <a16:creationId xmlns:a16="http://schemas.microsoft.com/office/drawing/2014/main" id="{E2CDC8D1-9B79-48BA-ABCF-CFA9EDCB484C}"/>
              </a:ext>
            </a:extLst>
          </p:cNvPr>
          <p:cNvSpPr/>
          <p:nvPr/>
        </p:nvSpPr>
        <p:spPr>
          <a:xfrm>
            <a:off x="643678" y="4495407"/>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253" name="直線矢印コネクタ 252">
            <a:extLst>
              <a:ext uri="{FF2B5EF4-FFF2-40B4-BE49-F238E27FC236}">
                <a16:creationId xmlns:a16="http://schemas.microsoft.com/office/drawing/2014/main" id="{E674406E-A7BA-4872-BBB1-4D2BD0946F01}"/>
              </a:ext>
            </a:extLst>
          </p:cNvPr>
          <p:cNvCxnSpPr>
            <a:cxnSpLocks/>
            <a:stCxn id="259" idx="3"/>
            <a:endCxn id="113" idx="1"/>
          </p:cNvCxnSpPr>
          <p:nvPr/>
        </p:nvCxnSpPr>
        <p:spPr>
          <a:xfrm>
            <a:off x="1218410" y="5052836"/>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磁気ディスク 256">
            <a:extLst>
              <a:ext uri="{FF2B5EF4-FFF2-40B4-BE49-F238E27FC236}">
                <a16:creationId xmlns:a16="http://schemas.microsoft.com/office/drawing/2014/main" id="{CE71DC8E-B0F0-44A8-8C17-32DC71E10A30}"/>
              </a:ext>
            </a:extLst>
          </p:cNvPr>
          <p:cNvSpPr/>
          <p:nvPr/>
        </p:nvSpPr>
        <p:spPr>
          <a:xfrm>
            <a:off x="643678" y="4888961"/>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258" name="フローチャート: 磁気ディスク 257">
            <a:extLst>
              <a:ext uri="{FF2B5EF4-FFF2-40B4-BE49-F238E27FC236}">
                <a16:creationId xmlns:a16="http://schemas.microsoft.com/office/drawing/2014/main" id="{89C36A51-E740-4DE4-A428-9A1ED2FD25D1}"/>
              </a:ext>
            </a:extLst>
          </p:cNvPr>
          <p:cNvSpPr/>
          <p:nvPr/>
        </p:nvSpPr>
        <p:spPr>
          <a:xfrm>
            <a:off x="643677" y="528472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349" name="テキスト ボックス 348">
            <a:extLst>
              <a:ext uri="{FF2B5EF4-FFF2-40B4-BE49-F238E27FC236}">
                <a16:creationId xmlns:a16="http://schemas.microsoft.com/office/drawing/2014/main" id="{DB27A695-7EC5-4EF3-975B-208F1CD48601}"/>
              </a:ext>
            </a:extLst>
          </p:cNvPr>
          <p:cNvSpPr txBox="1"/>
          <p:nvPr/>
        </p:nvSpPr>
        <p:spPr>
          <a:xfrm>
            <a:off x="2018646" y="5760809"/>
            <a:ext cx="3042821" cy="261610"/>
          </a:xfrm>
          <a:prstGeom prst="rect">
            <a:avLst/>
          </a:prstGeom>
          <a:noFill/>
        </p:spPr>
        <p:txBody>
          <a:bodyPr wrap="none" rtlCol="0">
            <a:spAutoFit/>
          </a:bodyPr>
          <a:lstStyle/>
          <a:p>
            <a:r>
              <a:rPr kumimoji="1" lang="ja-JP" altLang="en-US" sz="1100" dirty="0"/>
              <a:t>広義の酵素・タンパク質設計技術・</a:t>
            </a:r>
            <a:r>
              <a:rPr kumimoji="1" lang="en-US" altLang="ja-JP" sz="1100" dirty="0"/>
              <a:t>IP</a:t>
            </a:r>
            <a:r>
              <a:rPr kumimoji="1" lang="ja-JP" altLang="en-US" sz="1100" dirty="0"/>
              <a:t>の関連領域</a:t>
            </a:r>
          </a:p>
        </p:txBody>
      </p:sp>
      <p:cxnSp>
        <p:nvCxnSpPr>
          <p:cNvPr id="351" name="直線コネクタ 350">
            <a:extLst>
              <a:ext uri="{FF2B5EF4-FFF2-40B4-BE49-F238E27FC236}">
                <a16:creationId xmlns:a16="http://schemas.microsoft.com/office/drawing/2014/main" id="{2F679C02-2DF1-4834-BC2A-10B8B0DEA79E}"/>
              </a:ext>
            </a:extLst>
          </p:cNvPr>
          <p:cNvCxnSpPr>
            <a:cxnSpLocks/>
          </p:cNvCxnSpPr>
          <p:nvPr/>
        </p:nvCxnSpPr>
        <p:spPr>
          <a:xfrm>
            <a:off x="329514" y="2827139"/>
            <a:ext cx="6591610" cy="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29D17F8F-77A0-45F8-8DF7-9CCE36D9CE25}"/>
              </a:ext>
            </a:extLst>
          </p:cNvPr>
          <p:cNvCxnSpPr>
            <a:cxnSpLocks/>
          </p:cNvCxnSpPr>
          <p:nvPr/>
        </p:nvCxnSpPr>
        <p:spPr>
          <a:xfrm>
            <a:off x="346750" y="4108445"/>
            <a:ext cx="2194168" cy="5265"/>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DEDAACD-5150-47EC-A220-08F8E485F07D}"/>
              </a:ext>
            </a:extLst>
          </p:cNvPr>
          <p:cNvCxnSpPr>
            <a:cxnSpLocks/>
          </p:cNvCxnSpPr>
          <p:nvPr/>
        </p:nvCxnSpPr>
        <p:spPr>
          <a:xfrm flipH="1" flipV="1">
            <a:off x="338574" y="2859079"/>
            <a:ext cx="11785" cy="124050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20C806C9-2A57-4264-8C3E-87A79F54BEB3}"/>
              </a:ext>
            </a:extLst>
          </p:cNvPr>
          <p:cNvCxnSpPr>
            <a:cxnSpLocks/>
          </p:cNvCxnSpPr>
          <p:nvPr/>
        </p:nvCxnSpPr>
        <p:spPr>
          <a:xfrm flipH="1">
            <a:off x="2545293" y="4106535"/>
            <a:ext cx="0" cy="165977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D4260620-D11D-452A-97D7-610D1DE01AC2}"/>
              </a:ext>
            </a:extLst>
          </p:cNvPr>
          <p:cNvCxnSpPr>
            <a:cxnSpLocks/>
          </p:cNvCxnSpPr>
          <p:nvPr/>
        </p:nvCxnSpPr>
        <p:spPr>
          <a:xfrm flipV="1">
            <a:off x="2540918" y="5745789"/>
            <a:ext cx="4413665" cy="20516"/>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99E1AE40-2C59-45DF-B582-BF20192AB639}"/>
              </a:ext>
            </a:extLst>
          </p:cNvPr>
          <p:cNvCxnSpPr>
            <a:cxnSpLocks/>
          </p:cNvCxnSpPr>
          <p:nvPr/>
        </p:nvCxnSpPr>
        <p:spPr>
          <a:xfrm>
            <a:off x="6921124" y="2859079"/>
            <a:ext cx="17857" cy="2886710"/>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4" name="テキスト ボックス 283">
            <a:extLst>
              <a:ext uri="{FF2B5EF4-FFF2-40B4-BE49-F238E27FC236}">
                <a16:creationId xmlns:a16="http://schemas.microsoft.com/office/drawing/2014/main" id="{6C504B2D-268E-4FD9-A5BD-C153310E1CBD}"/>
              </a:ext>
            </a:extLst>
          </p:cNvPr>
          <p:cNvSpPr txBox="1"/>
          <p:nvPr/>
        </p:nvSpPr>
        <p:spPr>
          <a:xfrm>
            <a:off x="5035770" y="2881114"/>
            <a:ext cx="1914307" cy="261610"/>
          </a:xfrm>
          <a:prstGeom prst="rect">
            <a:avLst/>
          </a:prstGeom>
          <a:noFill/>
        </p:spPr>
        <p:txBody>
          <a:bodyPr wrap="none" rtlCol="0">
            <a:spAutoFit/>
          </a:bodyPr>
          <a:lstStyle/>
          <a:p>
            <a:r>
              <a:rPr kumimoji="1" lang="ja-JP" altLang="en-US" sz="1100" dirty="0"/>
              <a:t>物質生産技術・</a:t>
            </a:r>
            <a:r>
              <a:rPr kumimoji="1" lang="en-US" altLang="ja-JP" sz="1100" dirty="0"/>
              <a:t>IP</a:t>
            </a:r>
            <a:r>
              <a:rPr kumimoji="1" lang="ja-JP" altLang="en-US" sz="1100" dirty="0"/>
              <a:t>の関連領域</a:t>
            </a:r>
          </a:p>
        </p:txBody>
      </p:sp>
      <p:sp>
        <p:nvSpPr>
          <p:cNvPr id="286" name="テキスト ボックス 285">
            <a:extLst>
              <a:ext uri="{FF2B5EF4-FFF2-40B4-BE49-F238E27FC236}">
                <a16:creationId xmlns:a16="http://schemas.microsoft.com/office/drawing/2014/main" id="{B0FA5A8D-5D0D-4F79-A7E9-73AF810A52BB}"/>
              </a:ext>
            </a:extLst>
          </p:cNvPr>
          <p:cNvSpPr txBox="1"/>
          <p:nvPr/>
        </p:nvSpPr>
        <p:spPr>
          <a:xfrm>
            <a:off x="451634" y="4276795"/>
            <a:ext cx="2031842" cy="1500143"/>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287" name="テキスト ボックス 286">
            <a:extLst>
              <a:ext uri="{FF2B5EF4-FFF2-40B4-BE49-F238E27FC236}">
                <a16:creationId xmlns:a16="http://schemas.microsoft.com/office/drawing/2014/main" id="{7F134DB2-C3C3-42C7-AA2C-B5884231FA8F}"/>
              </a:ext>
            </a:extLst>
          </p:cNvPr>
          <p:cNvSpPr txBox="1"/>
          <p:nvPr/>
        </p:nvSpPr>
        <p:spPr>
          <a:xfrm>
            <a:off x="7244928" y="3228309"/>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352" name="テキスト ボックス 351">
            <a:extLst>
              <a:ext uri="{FF2B5EF4-FFF2-40B4-BE49-F238E27FC236}">
                <a16:creationId xmlns:a16="http://schemas.microsoft.com/office/drawing/2014/main" id="{0294389F-3699-42FD-ADE0-C1468986260B}"/>
              </a:ext>
            </a:extLst>
          </p:cNvPr>
          <p:cNvSpPr txBox="1"/>
          <p:nvPr/>
        </p:nvSpPr>
        <p:spPr>
          <a:xfrm>
            <a:off x="7254069" y="4615370"/>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cxnSp>
        <p:nvCxnSpPr>
          <p:cNvPr id="97" name="直線コネクタ 96">
            <a:extLst>
              <a:ext uri="{FF2B5EF4-FFF2-40B4-BE49-F238E27FC236}">
                <a16:creationId xmlns:a16="http://schemas.microsoft.com/office/drawing/2014/main" id="{23910602-EB59-4CCA-B75C-BA331F18E22A}"/>
              </a:ext>
            </a:extLst>
          </p:cNvPr>
          <p:cNvCxnSpPr>
            <a:cxnSpLocks/>
            <a:endCxn id="352" idx="1"/>
          </p:cNvCxnSpPr>
          <p:nvPr/>
        </p:nvCxnSpPr>
        <p:spPr>
          <a:xfrm>
            <a:off x="6930313" y="4630616"/>
            <a:ext cx="323756" cy="387271"/>
          </a:xfrm>
          <a:prstGeom prst="line">
            <a:avLst/>
          </a:prstGeom>
          <a:ln w="127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直線コネクタ 352">
            <a:extLst>
              <a:ext uri="{FF2B5EF4-FFF2-40B4-BE49-F238E27FC236}">
                <a16:creationId xmlns:a16="http://schemas.microsoft.com/office/drawing/2014/main" id="{560D05A5-73D2-4676-B9CA-F1E668E073A3}"/>
              </a:ext>
            </a:extLst>
          </p:cNvPr>
          <p:cNvCxnSpPr>
            <a:cxnSpLocks/>
            <a:stCxn id="287" idx="1"/>
          </p:cNvCxnSpPr>
          <p:nvPr/>
        </p:nvCxnSpPr>
        <p:spPr>
          <a:xfrm flipH="1">
            <a:off x="4930158" y="3905220"/>
            <a:ext cx="2314770" cy="410137"/>
          </a:xfrm>
          <a:prstGeom prst="line">
            <a:avLst/>
          </a:prstGeom>
          <a:ln w="127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995934D7-5D9A-4322-90C2-E098A9D45A40}"/>
              </a:ext>
            </a:extLst>
          </p:cNvPr>
          <p:cNvSpPr txBox="1"/>
          <p:nvPr/>
        </p:nvSpPr>
        <p:spPr>
          <a:xfrm>
            <a:off x="7147394" y="1697610"/>
            <a:ext cx="2454518" cy="307777"/>
          </a:xfrm>
          <a:prstGeom prst="rect">
            <a:avLst/>
          </a:prstGeom>
          <a:noFill/>
        </p:spPr>
        <p:txBody>
          <a:bodyPr wrap="none" rtlCol="0">
            <a:spAutoFit/>
          </a:bodyPr>
          <a:lstStyle/>
          <a:p>
            <a:r>
              <a:rPr kumimoji="1" lang="ja-JP" altLang="en-US" sz="1400" b="1" dirty="0"/>
              <a:t>要素技術・</a:t>
            </a:r>
            <a:r>
              <a:rPr kumimoji="1" lang="en-US" altLang="ja-JP" sz="1400" b="1" dirty="0"/>
              <a:t>IP</a:t>
            </a:r>
            <a:r>
              <a:rPr kumimoji="1" lang="ja-JP" altLang="en-US" sz="1400" b="1" dirty="0"/>
              <a:t>・ステークホルダー</a:t>
            </a:r>
          </a:p>
        </p:txBody>
      </p:sp>
      <p:sp>
        <p:nvSpPr>
          <p:cNvPr id="354" name="テキスト ボックス 353">
            <a:extLst>
              <a:ext uri="{FF2B5EF4-FFF2-40B4-BE49-F238E27FC236}">
                <a16:creationId xmlns:a16="http://schemas.microsoft.com/office/drawing/2014/main" id="{8F970063-32DF-4959-87CD-6A193530B2EF}"/>
              </a:ext>
            </a:extLst>
          </p:cNvPr>
          <p:cNvSpPr txBox="1"/>
          <p:nvPr/>
        </p:nvSpPr>
        <p:spPr>
          <a:xfrm>
            <a:off x="514808" y="1662526"/>
            <a:ext cx="3268844" cy="307777"/>
          </a:xfrm>
          <a:prstGeom prst="rect">
            <a:avLst/>
          </a:prstGeom>
          <a:noFill/>
        </p:spPr>
        <p:txBody>
          <a:bodyPr wrap="none" rtlCol="0">
            <a:spAutoFit/>
          </a:bodyPr>
          <a:lstStyle/>
          <a:p>
            <a:r>
              <a:rPr kumimoji="1" lang="ja-JP" altLang="en-US" sz="1400" b="1" dirty="0"/>
              <a:t>バイオ系物質生産技術のバリューチェーン</a:t>
            </a:r>
            <a:r>
              <a:rPr kumimoji="1" lang="en-US" altLang="ja-JP" sz="1400" b="1" dirty="0"/>
              <a:t>*</a:t>
            </a:r>
            <a:endParaRPr kumimoji="1" lang="ja-JP" altLang="en-US" sz="1400" b="1" dirty="0"/>
          </a:p>
        </p:txBody>
      </p:sp>
      <p:cxnSp>
        <p:nvCxnSpPr>
          <p:cNvPr id="355" name="直線コネクタ 354">
            <a:extLst>
              <a:ext uri="{FF2B5EF4-FFF2-40B4-BE49-F238E27FC236}">
                <a16:creationId xmlns:a16="http://schemas.microsoft.com/office/drawing/2014/main" id="{5004D51F-2E21-46AB-94C9-DC54868CC3CF}"/>
              </a:ext>
            </a:extLst>
          </p:cNvPr>
          <p:cNvCxnSpPr>
            <a:cxnSpLocks/>
          </p:cNvCxnSpPr>
          <p:nvPr/>
        </p:nvCxnSpPr>
        <p:spPr>
          <a:xfrm>
            <a:off x="525527" y="1955136"/>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2AABD640-310E-403B-99DB-C86E3FA62F60}"/>
              </a:ext>
            </a:extLst>
          </p:cNvPr>
          <p:cNvCxnSpPr>
            <a:cxnSpLocks/>
          </p:cNvCxnSpPr>
          <p:nvPr/>
        </p:nvCxnSpPr>
        <p:spPr>
          <a:xfrm>
            <a:off x="7120469" y="1999661"/>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7" name="テキスト ボックス 356">
            <a:extLst>
              <a:ext uri="{FF2B5EF4-FFF2-40B4-BE49-F238E27FC236}">
                <a16:creationId xmlns:a16="http://schemas.microsoft.com/office/drawing/2014/main" id="{DFBEC4CA-0C0F-47C8-B704-083395D5DED2}"/>
              </a:ext>
            </a:extLst>
          </p:cNvPr>
          <p:cNvSpPr txBox="1"/>
          <p:nvPr/>
        </p:nvSpPr>
        <p:spPr>
          <a:xfrm>
            <a:off x="451634" y="2030443"/>
            <a:ext cx="6399509" cy="769441"/>
          </a:xfrm>
          <a:prstGeom prst="rect">
            <a:avLst/>
          </a:prstGeom>
          <a:noFill/>
        </p:spPr>
        <p:txBody>
          <a:bodyPr wrap="none" rtlCol="0">
            <a:spAutoFit/>
          </a:bodyPr>
          <a:lstStyle/>
          <a:p>
            <a:r>
              <a:rPr kumimoji="1" lang="ja-JP" altLang="en-US" sz="1100" dirty="0"/>
              <a:t>・分子設計・細胞設計・細胞培養</a:t>
            </a:r>
            <a:r>
              <a:rPr kumimoji="1" lang="en-US" altLang="ja-JP" sz="1100" dirty="0"/>
              <a:t>/</a:t>
            </a:r>
            <a:r>
              <a:rPr kumimoji="1" lang="ja-JP" altLang="en-US" sz="1100" dirty="0"/>
              <a:t>発酵は相互に強い結びつきがあり、実際には不可分である。</a:t>
            </a:r>
            <a:endParaRPr kumimoji="1" lang="en-US" altLang="ja-JP" sz="1100" dirty="0"/>
          </a:p>
          <a:p>
            <a:r>
              <a:rPr kumimoji="1" lang="ja-JP" altLang="en-US" sz="1100" dirty="0"/>
              <a:t>・</a:t>
            </a:r>
            <a:r>
              <a:rPr kumimoji="1" lang="ja-JP" altLang="en-US" sz="1100" dirty="0">
                <a:solidFill>
                  <a:srgbClr val="FF0000"/>
                </a:solidFill>
              </a:rPr>
              <a:t>酵素・タンパク質設計は狭義ではなく広義（一部物質生産技術含む）にとらえて技術開発を進めることになる</a:t>
            </a:r>
            <a:r>
              <a:rPr kumimoji="1" lang="ja-JP" altLang="en-US" sz="1100" dirty="0"/>
              <a:t>。</a:t>
            </a:r>
            <a:endParaRPr kumimoji="1" lang="en-US" altLang="ja-JP" sz="1100" dirty="0"/>
          </a:p>
          <a:p>
            <a:r>
              <a:rPr kumimoji="1" lang="ja-JP" altLang="en-US" sz="1100" dirty="0"/>
              <a:t>・設計対象が変わっても、</a:t>
            </a:r>
            <a:r>
              <a:rPr kumimoji="1" lang="ja-JP" altLang="en-US" sz="1100" dirty="0">
                <a:solidFill>
                  <a:srgbClr val="FF0000"/>
                </a:solidFill>
              </a:rPr>
              <a:t>対象分子固有の話を除き、共通の要素技術は横展開が可能</a:t>
            </a:r>
            <a:r>
              <a:rPr kumimoji="1" lang="ja-JP" altLang="en-US" sz="1100" dirty="0"/>
              <a:t>。</a:t>
            </a:r>
            <a:endParaRPr kumimoji="1" lang="en-US" altLang="ja-JP" sz="1100" dirty="0"/>
          </a:p>
          <a:p>
            <a:r>
              <a:rPr kumimoji="1" lang="ja-JP" altLang="en-US" sz="1100" dirty="0"/>
              <a:t>・物質生産技術との接続まで視野に入れると技術開発の視野が広がる・価値提供の手段が増える。</a:t>
            </a:r>
          </a:p>
        </p:txBody>
      </p:sp>
      <p:sp>
        <p:nvSpPr>
          <p:cNvPr id="358" name="テキスト ボックス 357">
            <a:extLst>
              <a:ext uri="{FF2B5EF4-FFF2-40B4-BE49-F238E27FC236}">
                <a16:creationId xmlns:a16="http://schemas.microsoft.com/office/drawing/2014/main" id="{4FFAC91B-AC99-47F6-A82A-D8E3D7589EC1}"/>
              </a:ext>
            </a:extLst>
          </p:cNvPr>
          <p:cNvSpPr txBox="1"/>
          <p:nvPr/>
        </p:nvSpPr>
        <p:spPr>
          <a:xfrm>
            <a:off x="7119203" y="2053873"/>
            <a:ext cx="4695370" cy="938719"/>
          </a:xfrm>
          <a:prstGeom prst="rect">
            <a:avLst/>
          </a:prstGeom>
          <a:noFill/>
        </p:spPr>
        <p:txBody>
          <a:bodyPr wrap="square" rtlCol="0">
            <a:spAutoFit/>
          </a:bodyPr>
          <a:lstStyle/>
          <a:p>
            <a:r>
              <a:rPr kumimoji="1" lang="ja-JP" altLang="en-US" sz="1100" dirty="0"/>
              <a:t>・</a:t>
            </a:r>
            <a:r>
              <a:rPr kumimoji="1" lang="ja-JP" altLang="en-US" sz="1100" dirty="0">
                <a:solidFill>
                  <a:srgbClr val="FF0000"/>
                </a:solidFill>
              </a:rPr>
              <a:t>酵素</a:t>
            </a:r>
            <a:r>
              <a:rPr kumimoji="1" lang="en-US" altLang="ja-JP" sz="1100" dirty="0">
                <a:solidFill>
                  <a:srgbClr val="FF0000"/>
                </a:solidFill>
              </a:rPr>
              <a:t>IP</a:t>
            </a:r>
            <a:r>
              <a:rPr kumimoji="1" lang="ja-JP" altLang="en-US" sz="1100" dirty="0">
                <a:solidFill>
                  <a:srgbClr val="FF0000"/>
                </a:solidFill>
              </a:rPr>
              <a:t>は広義の酵素・タンパク質設計技術の取り組みが不可欠</a:t>
            </a:r>
            <a:r>
              <a:rPr kumimoji="1" lang="ja-JP" altLang="en-US" sz="1100" dirty="0"/>
              <a:t>である。</a:t>
            </a:r>
            <a:endParaRPr kumimoji="1" lang="en-US" altLang="ja-JP" sz="1100" dirty="0"/>
          </a:p>
          <a:p>
            <a:r>
              <a:rPr kumimoji="1" lang="ja-JP" altLang="en-US" sz="1100" dirty="0"/>
              <a:t>・酵素</a:t>
            </a:r>
            <a:r>
              <a:rPr kumimoji="1" lang="en-US" altLang="ja-JP" sz="1100" dirty="0"/>
              <a:t>IP</a:t>
            </a:r>
            <a:r>
              <a:rPr kumimoji="1" lang="ja-JP" altLang="en-US" sz="1100" dirty="0"/>
              <a:t>や酵素設計技術により、</a:t>
            </a:r>
            <a:r>
              <a:rPr kumimoji="1" lang="ja-JP" altLang="en-US" sz="1100" dirty="0">
                <a:solidFill>
                  <a:srgbClr val="FF0000"/>
                </a:solidFill>
              </a:rPr>
              <a:t>設計分子・レシピのライセンス供与、研究開発受託へと展開できる可能性</a:t>
            </a:r>
            <a:r>
              <a:rPr kumimoji="1" lang="ja-JP" altLang="en-US" sz="1100" dirty="0"/>
              <a:t>が出てくる。</a:t>
            </a:r>
            <a:endParaRPr kumimoji="1" lang="en-US" altLang="ja-JP" sz="1100" dirty="0"/>
          </a:p>
          <a:p>
            <a:r>
              <a:rPr kumimoji="1" lang="ja-JP" altLang="en-US" sz="1100" dirty="0"/>
              <a:t>・物質生産技術系・</a:t>
            </a:r>
            <a:r>
              <a:rPr kumimoji="1" lang="en-US" altLang="ja-JP" sz="1100" dirty="0"/>
              <a:t>IP</a:t>
            </a:r>
            <a:r>
              <a:rPr kumimoji="1" lang="ja-JP" altLang="en-US" sz="1100" dirty="0"/>
              <a:t>まで視野に入れると、製造方法のライセンス供与、自ら大規模製造を手掛ける可能性まで出てくる</a:t>
            </a:r>
            <a:endParaRPr kumimoji="1" lang="en-US" altLang="ja-JP" sz="1100" dirty="0"/>
          </a:p>
        </p:txBody>
      </p:sp>
      <p:sp>
        <p:nvSpPr>
          <p:cNvPr id="123" name="テキスト ボックス 122">
            <a:extLst>
              <a:ext uri="{FF2B5EF4-FFF2-40B4-BE49-F238E27FC236}">
                <a16:creationId xmlns:a16="http://schemas.microsoft.com/office/drawing/2014/main" id="{6E9C7A1A-C5D5-44AE-8A0F-A6A6FE9665DD}"/>
              </a:ext>
            </a:extLst>
          </p:cNvPr>
          <p:cNvSpPr txBox="1"/>
          <p:nvPr/>
        </p:nvSpPr>
        <p:spPr>
          <a:xfrm>
            <a:off x="11207148" y="2945056"/>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5" name="テキスト ボックス 4">
            <a:extLst>
              <a:ext uri="{FF2B5EF4-FFF2-40B4-BE49-F238E27FC236}">
                <a16:creationId xmlns:a16="http://schemas.microsoft.com/office/drawing/2014/main" id="{291EB591-AFB1-4B0C-8A7E-47AEB7B9B4DB}"/>
              </a:ext>
            </a:extLst>
          </p:cNvPr>
          <p:cNvSpPr txBox="1"/>
          <p:nvPr/>
        </p:nvSpPr>
        <p:spPr>
          <a:xfrm>
            <a:off x="276140" y="6093242"/>
            <a:ext cx="1354858" cy="200055"/>
          </a:xfrm>
          <a:prstGeom prst="rect">
            <a:avLst/>
          </a:prstGeom>
          <a:noFill/>
        </p:spPr>
        <p:txBody>
          <a:bodyPr wrap="none" rtlCol="0">
            <a:spAutoFit/>
          </a:bodyPr>
          <a:lstStyle/>
          <a:p>
            <a:r>
              <a:rPr kumimoji="1" lang="en-US" altLang="ja-JP" sz="700" dirty="0"/>
              <a:t>*YIS</a:t>
            </a:r>
            <a:r>
              <a:rPr kumimoji="1" lang="ja-JP" altLang="en-US" sz="700" dirty="0"/>
              <a:t>野島さん資料から一部改変</a:t>
            </a:r>
          </a:p>
        </p:txBody>
      </p:sp>
      <p:sp>
        <p:nvSpPr>
          <p:cNvPr id="285" name="テキスト ボックス 284">
            <a:extLst>
              <a:ext uri="{FF2B5EF4-FFF2-40B4-BE49-F238E27FC236}">
                <a16:creationId xmlns:a16="http://schemas.microsoft.com/office/drawing/2014/main" id="{1E0DF6DB-0F42-428E-8E3E-520B59992EE1}"/>
              </a:ext>
            </a:extLst>
          </p:cNvPr>
          <p:cNvSpPr txBox="1"/>
          <p:nvPr/>
        </p:nvSpPr>
        <p:spPr>
          <a:xfrm>
            <a:off x="372543" y="5583290"/>
            <a:ext cx="2190023" cy="215444"/>
          </a:xfrm>
          <a:prstGeom prst="rect">
            <a:avLst/>
          </a:prstGeom>
          <a:noFill/>
        </p:spPr>
        <p:txBody>
          <a:bodyPr wrap="none" rtlCol="0">
            <a:spAutoFit/>
          </a:bodyPr>
          <a:lstStyle/>
          <a:p>
            <a:r>
              <a:rPr kumimoji="1" lang="ja-JP" altLang="en-US" sz="800" dirty="0"/>
              <a:t>狭義の酵素・タンパク質設計技術・</a:t>
            </a:r>
            <a:r>
              <a:rPr kumimoji="1" lang="en-US" altLang="ja-JP" sz="800" dirty="0"/>
              <a:t>IP</a:t>
            </a:r>
            <a:r>
              <a:rPr kumimoji="1" lang="ja-JP" altLang="en-US" sz="800" dirty="0"/>
              <a:t>の関連領域</a:t>
            </a:r>
          </a:p>
        </p:txBody>
      </p:sp>
      <p:sp>
        <p:nvSpPr>
          <p:cNvPr id="182" name="正方形/長方形 181">
            <a:extLst>
              <a:ext uri="{FF2B5EF4-FFF2-40B4-BE49-F238E27FC236}">
                <a16:creationId xmlns:a16="http://schemas.microsoft.com/office/drawing/2014/main" id="{96DA87C2-E3D6-4F78-A908-B84EC3BF43EC}"/>
              </a:ext>
            </a:extLst>
          </p:cNvPr>
          <p:cNvSpPr/>
          <p:nvPr/>
        </p:nvSpPr>
        <p:spPr>
          <a:xfrm>
            <a:off x="8689361" y="3249691"/>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79" name="テキスト ボックス 240">
            <a:extLst>
              <a:ext uri="{FF2B5EF4-FFF2-40B4-BE49-F238E27FC236}">
                <a16:creationId xmlns:a16="http://schemas.microsoft.com/office/drawing/2014/main" id="{DB07BE49-EEB0-48F7-AF6A-1A5D9CCB8233}"/>
              </a:ext>
            </a:extLst>
          </p:cNvPr>
          <p:cNvSpPr txBox="1"/>
          <p:nvPr/>
        </p:nvSpPr>
        <p:spPr>
          <a:xfrm>
            <a:off x="8716726" y="3596443"/>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80" name="テキスト ボックス 241">
            <a:extLst>
              <a:ext uri="{FF2B5EF4-FFF2-40B4-BE49-F238E27FC236}">
                <a16:creationId xmlns:a16="http://schemas.microsoft.com/office/drawing/2014/main" id="{243A0421-67F4-4D2E-ABFE-AFF0C6209987}"/>
              </a:ext>
            </a:extLst>
          </p:cNvPr>
          <p:cNvSpPr txBox="1"/>
          <p:nvPr/>
        </p:nvSpPr>
        <p:spPr>
          <a:xfrm>
            <a:off x="8752932" y="4181270"/>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81" name="テキスト ボックス 242">
            <a:extLst>
              <a:ext uri="{FF2B5EF4-FFF2-40B4-BE49-F238E27FC236}">
                <a16:creationId xmlns:a16="http://schemas.microsoft.com/office/drawing/2014/main" id="{66E121C5-F51B-4C15-A213-89F29AA2FA3A}"/>
              </a:ext>
            </a:extLst>
          </p:cNvPr>
          <p:cNvSpPr txBox="1"/>
          <p:nvPr/>
        </p:nvSpPr>
        <p:spPr>
          <a:xfrm>
            <a:off x="8765689" y="3911650"/>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83" name="テキスト ボックス 246">
            <a:extLst>
              <a:ext uri="{FF2B5EF4-FFF2-40B4-BE49-F238E27FC236}">
                <a16:creationId xmlns:a16="http://schemas.microsoft.com/office/drawing/2014/main" id="{F2DCEDF7-1E57-4167-942C-562B1B237D1C}"/>
              </a:ext>
            </a:extLst>
          </p:cNvPr>
          <p:cNvSpPr txBox="1"/>
          <p:nvPr/>
        </p:nvSpPr>
        <p:spPr>
          <a:xfrm>
            <a:off x="8692048" y="3361271"/>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4" name="正方形/長方形 183">
            <a:extLst>
              <a:ext uri="{FF2B5EF4-FFF2-40B4-BE49-F238E27FC236}">
                <a16:creationId xmlns:a16="http://schemas.microsoft.com/office/drawing/2014/main" id="{68FAD1F6-A477-4772-8CFB-CD72F3F8A2A1}"/>
              </a:ext>
            </a:extLst>
          </p:cNvPr>
          <p:cNvSpPr/>
          <p:nvPr/>
        </p:nvSpPr>
        <p:spPr>
          <a:xfrm>
            <a:off x="8681599" y="4641431"/>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85" name="テキスト ボックス 249">
            <a:extLst>
              <a:ext uri="{FF2B5EF4-FFF2-40B4-BE49-F238E27FC236}">
                <a16:creationId xmlns:a16="http://schemas.microsoft.com/office/drawing/2014/main" id="{ED1600E0-D14F-47CE-A441-2326B59B0BB9}"/>
              </a:ext>
            </a:extLst>
          </p:cNvPr>
          <p:cNvSpPr txBox="1"/>
          <p:nvPr/>
        </p:nvSpPr>
        <p:spPr>
          <a:xfrm>
            <a:off x="8668462" y="4672724"/>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87" name="テキスト ボックス 251">
            <a:extLst>
              <a:ext uri="{FF2B5EF4-FFF2-40B4-BE49-F238E27FC236}">
                <a16:creationId xmlns:a16="http://schemas.microsoft.com/office/drawing/2014/main" id="{1A098713-57D7-4548-A5C5-3089502BC7EF}"/>
              </a:ext>
            </a:extLst>
          </p:cNvPr>
          <p:cNvSpPr txBox="1"/>
          <p:nvPr/>
        </p:nvSpPr>
        <p:spPr>
          <a:xfrm>
            <a:off x="8631829" y="5002012"/>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190" name="正方形/長方形 189">
            <a:extLst>
              <a:ext uri="{FF2B5EF4-FFF2-40B4-BE49-F238E27FC236}">
                <a16:creationId xmlns:a16="http://schemas.microsoft.com/office/drawing/2014/main" id="{87E0E822-23FC-433E-B8B1-9B353D522E28}"/>
              </a:ext>
            </a:extLst>
          </p:cNvPr>
          <p:cNvSpPr/>
          <p:nvPr/>
        </p:nvSpPr>
        <p:spPr>
          <a:xfrm>
            <a:off x="8679809" y="5494212"/>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1" name="テキスト ボックス 255">
            <a:extLst>
              <a:ext uri="{FF2B5EF4-FFF2-40B4-BE49-F238E27FC236}">
                <a16:creationId xmlns:a16="http://schemas.microsoft.com/office/drawing/2014/main" id="{C3B347D7-A156-4344-A509-2F995B0123B9}"/>
              </a:ext>
            </a:extLst>
          </p:cNvPr>
          <p:cNvSpPr txBox="1"/>
          <p:nvPr/>
        </p:nvSpPr>
        <p:spPr>
          <a:xfrm>
            <a:off x="8674683" y="5665078"/>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208351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86627-9835-4E31-8B28-05F54D404974}"/>
              </a:ext>
            </a:extLst>
          </p:cNvPr>
          <p:cNvSpPr>
            <a:spLocks noGrp="1"/>
          </p:cNvSpPr>
          <p:nvPr>
            <p:ph type="title"/>
          </p:nvPr>
        </p:nvSpPr>
        <p:spPr/>
        <p:txBody>
          <a:bodyPr>
            <a:normAutofit fontScale="90000"/>
          </a:bodyPr>
          <a:lstStyle/>
          <a:p>
            <a:r>
              <a:rPr lang="ja-JP" altLang="en-US" sz="1600" dirty="0"/>
              <a:t>人工酵素設計振り返り（</a:t>
            </a:r>
            <a:r>
              <a:rPr lang="en-US" altLang="ja-JP" sz="1600" dirty="0"/>
              <a:t>2019/12 - 2022/10</a:t>
            </a:r>
            <a:r>
              <a:rPr lang="ja-JP" altLang="en-US" sz="1600" dirty="0"/>
              <a:t>）</a:t>
            </a:r>
            <a:br>
              <a:rPr lang="en-US" altLang="ja-JP" dirty="0"/>
            </a:br>
            <a:r>
              <a:rPr lang="ja-JP" altLang="en-US" dirty="0"/>
              <a:t>参考：再生可能資源の活用・バイオ系物質生産と</a:t>
            </a:r>
            <a:r>
              <a:rPr lang="en-US" altLang="ja-JP" dirty="0"/>
              <a:t>YOKOGAWA</a:t>
            </a:r>
            <a:r>
              <a:rPr lang="ja-JP" altLang="en-US" dirty="0"/>
              <a:t> </a:t>
            </a:r>
            <a:r>
              <a:rPr lang="en-US" altLang="ja-JP" dirty="0"/>
              <a:t>R&amp;D</a:t>
            </a:r>
            <a:r>
              <a:rPr lang="ja-JP" altLang="en-US" dirty="0"/>
              <a:t>の状況</a:t>
            </a:r>
            <a:endParaRPr kumimoji="1" lang="ja-JP" altLang="en-US" dirty="0"/>
          </a:p>
        </p:txBody>
      </p:sp>
      <p:sp>
        <p:nvSpPr>
          <p:cNvPr id="3" name="スライド番号プレースホルダー 2">
            <a:extLst>
              <a:ext uri="{FF2B5EF4-FFF2-40B4-BE49-F238E27FC236}">
                <a16:creationId xmlns:a16="http://schemas.microsoft.com/office/drawing/2014/main" id="{FC7C12F2-6620-4E43-BAE0-386DA8DC77A8}"/>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テキスト プレースホルダー 3">
            <a:extLst>
              <a:ext uri="{FF2B5EF4-FFF2-40B4-BE49-F238E27FC236}">
                <a16:creationId xmlns:a16="http://schemas.microsoft.com/office/drawing/2014/main" id="{2C2D5279-8B3C-452D-AC35-87AFFCD1120C}"/>
              </a:ext>
            </a:extLst>
          </p:cNvPr>
          <p:cNvSpPr>
            <a:spLocks noGrp="1"/>
          </p:cNvSpPr>
          <p:nvPr>
            <p:ph type="body" sz="quarter" idx="11"/>
          </p:nvPr>
        </p:nvSpPr>
        <p:spPr>
          <a:xfrm>
            <a:off x="425056" y="1081623"/>
            <a:ext cx="11341887" cy="5393724"/>
          </a:xfrm>
        </p:spPr>
        <p:txBody>
          <a:bodyPr/>
          <a:lstStyle/>
          <a:p>
            <a:pPr marL="342900" indent="-342900">
              <a:buFont typeface="Wingdings" panose="05000000000000000000" pitchFamily="2" charset="2"/>
              <a:buChar char="n"/>
            </a:pPr>
            <a:r>
              <a:rPr kumimoji="1" lang="ja-JP" altLang="en-US" sz="2000" dirty="0"/>
              <a:t>植物の品種改良、栽培（陸地のバイオマス、林業</a:t>
            </a:r>
            <a:r>
              <a:rPr lang="ja-JP" altLang="en-US" sz="2000" dirty="0"/>
              <a:t>・</a:t>
            </a:r>
            <a:r>
              <a:rPr kumimoji="1" lang="ja-JP" altLang="en-US" sz="2000" dirty="0"/>
              <a:t>農業分野）</a:t>
            </a:r>
            <a:endParaRPr kumimoji="1" lang="en-US" altLang="ja-JP" sz="2000" dirty="0"/>
          </a:p>
          <a:p>
            <a:pPr marL="342900" indent="-342900">
              <a:buFont typeface="Wingdings" panose="05000000000000000000" pitchFamily="2" charset="2"/>
              <a:buChar char="n"/>
            </a:pPr>
            <a:r>
              <a:rPr kumimoji="1" lang="ja-JP" altLang="en-US" sz="2000" dirty="0"/>
              <a:t>再生可能なバイオマスから発酵可能な糖を取り出す</a:t>
            </a:r>
            <a:endParaRPr kumimoji="1" lang="en-US" altLang="ja-JP" sz="2000" dirty="0"/>
          </a:p>
          <a:p>
            <a:pPr marL="1062038" lvl="1" indent="-342900"/>
            <a:r>
              <a:rPr lang="ja-JP" altLang="en-US" sz="1600" dirty="0"/>
              <a:t>陸上の糖・デンプン系、セルロース系バイオマスから糖を取り出す</a:t>
            </a:r>
            <a:endParaRPr lang="en-US" altLang="ja-JP" sz="1600" dirty="0"/>
          </a:p>
          <a:p>
            <a:pPr marL="1062038" lvl="1" indent="-342900"/>
            <a:r>
              <a:rPr kumimoji="1" lang="ja-JP" altLang="en-US" sz="1600" dirty="0"/>
              <a:t>原料により難易度が異なる</a:t>
            </a:r>
            <a:endParaRPr kumimoji="1" lang="en-US" altLang="ja-JP" sz="1600" dirty="0"/>
          </a:p>
          <a:p>
            <a:pPr marL="342900" indent="-342900">
              <a:buFont typeface="Wingdings" panose="05000000000000000000" pitchFamily="2" charset="2"/>
              <a:buChar char="n"/>
            </a:pPr>
            <a:r>
              <a:rPr lang="ja-JP" altLang="en-US" sz="2000" dirty="0"/>
              <a:t>発酵により燃料や化学品（モノマー）を合成する</a:t>
            </a:r>
            <a:endParaRPr lang="en-US" altLang="ja-JP" sz="2000" dirty="0"/>
          </a:p>
          <a:p>
            <a:pPr marL="1062038" lvl="1" indent="-342900"/>
            <a:r>
              <a:rPr lang="ja-JP" altLang="en-US" sz="1600" dirty="0"/>
              <a:t>微生物等を使ってエタノールや化学品の中間体を合成</a:t>
            </a:r>
            <a:endParaRPr lang="en-US" altLang="ja-JP" sz="1600" dirty="0"/>
          </a:p>
          <a:p>
            <a:pPr marL="342900" indent="-342900">
              <a:buFont typeface="Wingdings" panose="05000000000000000000" pitchFamily="2" charset="2"/>
              <a:buChar char="n"/>
            </a:pPr>
            <a:r>
              <a:rPr lang="ja-JP" altLang="en-US" sz="2000" dirty="0"/>
              <a:t>発酵によりポリマーを合成する</a:t>
            </a:r>
            <a:endParaRPr lang="en-US" altLang="ja-JP" sz="2000" dirty="0"/>
          </a:p>
          <a:p>
            <a:pPr marL="1062038" lvl="1" indent="-342900"/>
            <a:r>
              <a:rPr lang="ja-JP" altLang="en-US" sz="1600" dirty="0"/>
              <a:t>糖を原料に微生物等を使ってタンパク質を合成</a:t>
            </a:r>
            <a:endParaRPr lang="en-US" altLang="ja-JP" sz="1600" dirty="0"/>
          </a:p>
          <a:p>
            <a:pPr marL="1062038" lvl="1" indent="-342900"/>
            <a:r>
              <a:rPr lang="ja-JP" altLang="en-US" sz="1600" dirty="0"/>
              <a:t>植物油を原料に微生物を使って生分解性プラスチックを合成</a:t>
            </a:r>
            <a:endParaRPr lang="en-US" altLang="ja-JP" sz="1600" dirty="0"/>
          </a:p>
          <a:p>
            <a:pPr marL="342900" indent="-342900">
              <a:buFont typeface="Wingdings" panose="05000000000000000000" pitchFamily="2" charset="2"/>
              <a:buChar char="n"/>
            </a:pPr>
            <a:r>
              <a:rPr lang="ja-JP" altLang="en-US" sz="2000" dirty="0"/>
              <a:t>藻類の品種改良、栽培（海、陸水のバイオマス）</a:t>
            </a:r>
            <a:endParaRPr lang="en-US" altLang="ja-JP" sz="2000" dirty="0"/>
          </a:p>
          <a:p>
            <a:pPr marL="1062038" lvl="1" indent="-342900"/>
            <a:r>
              <a:rPr lang="ja-JP" altLang="en-US" sz="1600" dirty="0"/>
              <a:t>アスタキサンチンなどの機能性化合物の他、炭化水素を合成する種がいたりもする</a:t>
            </a:r>
            <a:endParaRPr kumimoji="1" lang="en-US" altLang="ja-JP" sz="2000" dirty="0"/>
          </a:p>
          <a:p>
            <a:pPr marL="342900" indent="-342900">
              <a:buFont typeface="Wingdings" panose="05000000000000000000" pitchFamily="2" charset="2"/>
              <a:buChar char="n"/>
            </a:pPr>
            <a:r>
              <a:rPr kumimoji="1" lang="en-US" altLang="ja-JP" sz="2000" dirty="0"/>
              <a:t>PET</a:t>
            </a:r>
            <a:r>
              <a:rPr kumimoji="1" lang="ja-JP" altLang="en-US" sz="2000" dirty="0"/>
              <a:t>などの難分解性のポリマーを回収、分解、再利用する</a:t>
            </a:r>
            <a:endParaRPr lang="en-US" altLang="ja-JP" sz="2000" dirty="0"/>
          </a:p>
          <a:p>
            <a:pPr marL="1062038" lvl="1" indent="-342900"/>
            <a:r>
              <a:rPr lang="ja-JP" altLang="en-US" sz="1600" dirty="0"/>
              <a:t>分解処理が難しかった</a:t>
            </a:r>
            <a:r>
              <a:rPr lang="en-US" altLang="ja-JP" sz="1600" dirty="0"/>
              <a:t>PET</a:t>
            </a:r>
            <a:r>
              <a:rPr lang="ja-JP" altLang="en-US" sz="1600" dirty="0"/>
              <a:t>を分解する微生物・酵素の発見されている</a:t>
            </a:r>
            <a:endParaRPr kumimoji="1" lang="en-US" altLang="ja-JP" sz="1600" dirty="0"/>
          </a:p>
        </p:txBody>
      </p:sp>
      <p:sp>
        <p:nvSpPr>
          <p:cNvPr id="5" name="矢印: 右 4">
            <a:extLst>
              <a:ext uri="{FF2B5EF4-FFF2-40B4-BE49-F238E27FC236}">
                <a16:creationId xmlns:a16="http://schemas.microsoft.com/office/drawing/2014/main" id="{A5588E0D-5BBE-4E6A-BCC8-878BB032E7A0}"/>
              </a:ext>
            </a:extLst>
          </p:cNvPr>
          <p:cNvSpPr/>
          <p:nvPr/>
        </p:nvSpPr>
        <p:spPr>
          <a:xfrm>
            <a:off x="7597951" y="1111010"/>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CE10B2D-B612-484A-8D56-879F5E07B025}"/>
              </a:ext>
            </a:extLst>
          </p:cNvPr>
          <p:cNvSpPr txBox="1"/>
          <p:nvPr/>
        </p:nvSpPr>
        <p:spPr>
          <a:xfrm>
            <a:off x="8527515" y="790004"/>
            <a:ext cx="2581989" cy="307777"/>
          </a:xfrm>
          <a:prstGeom prst="rect">
            <a:avLst/>
          </a:prstGeom>
          <a:noFill/>
        </p:spPr>
        <p:txBody>
          <a:bodyPr wrap="none" rtlCol="0">
            <a:spAutoFit/>
          </a:bodyPr>
          <a:lstStyle/>
          <a:p>
            <a:r>
              <a:rPr kumimoji="1" lang="en-US" altLang="ja-JP" sz="1400" dirty="0"/>
              <a:t>YOKOGAWA R&amp;D</a:t>
            </a:r>
            <a:r>
              <a:rPr kumimoji="1" lang="ja-JP" altLang="en-US" sz="1400" dirty="0"/>
              <a:t>での取り組み</a:t>
            </a:r>
          </a:p>
        </p:txBody>
      </p:sp>
      <p:sp>
        <p:nvSpPr>
          <p:cNvPr id="7" name="テキスト ボックス 6">
            <a:extLst>
              <a:ext uri="{FF2B5EF4-FFF2-40B4-BE49-F238E27FC236}">
                <a16:creationId xmlns:a16="http://schemas.microsoft.com/office/drawing/2014/main" id="{4E242493-DE83-46FC-B762-8C87E5106A79}"/>
              </a:ext>
            </a:extLst>
          </p:cNvPr>
          <p:cNvSpPr txBox="1"/>
          <p:nvPr/>
        </p:nvSpPr>
        <p:spPr>
          <a:xfrm>
            <a:off x="8464614" y="1113940"/>
            <a:ext cx="788999" cy="338554"/>
          </a:xfrm>
          <a:prstGeom prst="rect">
            <a:avLst/>
          </a:prstGeom>
          <a:noFill/>
        </p:spPr>
        <p:txBody>
          <a:bodyPr wrap="none" rtlCol="0">
            <a:spAutoFit/>
          </a:bodyPr>
          <a:lstStyle/>
          <a:p>
            <a:r>
              <a:rPr kumimoji="1" lang="en-US" altLang="ja-JP" sz="1600" dirty="0"/>
              <a:t>AI</a:t>
            </a:r>
            <a:r>
              <a:rPr kumimoji="1" lang="ja-JP" altLang="en-US" sz="1600" dirty="0"/>
              <a:t>農業</a:t>
            </a:r>
            <a:endParaRPr kumimoji="1" lang="en-US" altLang="ja-JP" sz="1600" dirty="0"/>
          </a:p>
        </p:txBody>
      </p:sp>
      <p:sp>
        <p:nvSpPr>
          <p:cNvPr id="9" name="矢印: 右 8">
            <a:extLst>
              <a:ext uri="{FF2B5EF4-FFF2-40B4-BE49-F238E27FC236}">
                <a16:creationId xmlns:a16="http://schemas.microsoft.com/office/drawing/2014/main" id="{25579354-557C-42F4-9565-14B5799299EC}"/>
              </a:ext>
            </a:extLst>
          </p:cNvPr>
          <p:cNvSpPr/>
          <p:nvPr/>
        </p:nvSpPr>
        <p:spPr>
          <a:xfrm>
            <a:off x="7600939" y="475590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28A6E47-4FA2-4113-AF26-821EE7BF07B3}"/>
              </a:ext>
            </a:extLst>
          </p:cNvPr>
          <p:cNvSpPr txBox="1"/>
          <p:nvPr/>
        </p:nvSpPr>
        <p:spPr>
          <a:xfrm>
            <a:off x="8447023" y="4736399"/>
            <a:ext cx="3066865" cy="338554"/>
          </a:xfrm>
          <a:prstGeom prst="rect">
            <a:avLst/>
          </a:prstGeom>
          <a:noFill/>
        </p:spPr>
        <p:txBody>
          <a:bodyPr wrap="none" rtlCol="0">
            <a:spAutoFit/>
          </a:bodyPr>
          <a:lstStyle/>
          <a:p>
            <a:r>
              <a:rPr kumimoji="1" lang="en-US" altLang="ja-JP" sz="1600" dirty="0"/>
              <a:t>YIS</a:t>
            </a:r>
            <a:r>
              <a:rPr kumimoji="1" lang="ja-JP" altLang="en-US" sz="1600" dirty="0"/>
              <a:t>微細藻類</a:t>
            </a:r>
            <a:r>
              <a:rPr kumimoji="1" lang="en-US" altLang="ja-JP" sz="1600" dirty="0"/>
              <a:t>PJT</a:t>
            </a:r>
            <a:r>
              <a:rPr kumimoji="1" lang="ja-JP" altLang="en-US" sz="1600" dirty="0"/>
              <a:t>、（海洋牧場）</a:t>
            </a:r>
            <a:endParaRPr kumimoji="1" lang="en-US" altLang="ja-JP" sz="1600" dirty="0"/>
          </a:p>
        </p:txBody>
      </p:sp>
      <p:sp>
        <p:nvSpPr>
          <p:cNvPr id="11" name="矢印: 右 10">
            <a:extLst>
              <a:ext uri="{FF2B5EF4-FFF2-40B4-BE49-F238E27FC236}">
                <a16:creationId xmlns:a16="http://schemas.microsoft.com/office/drawing/2014/main" id="{57DB0E13-F9D9-417A-A840-BFECBB58AAF5}"/>
              </a:ext>
            </a:extLst>
          </p:cNvPr>
          <p:cNvSpPr/>
          <p:nvPr/>
        </p:nvSpPr>
        <p:spPr>
          <a:xfrm>
            <a:off x="7599929" y="2712574"/>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961828F3-C9DA-4E37-BD83-E96E372E9C06}"/>
              </a:ext>
            </a:extLst>
          </p:cNvPr>
          <p:cNvSpPr txBox="1"/>
          <p:nvPr/>
        </p:nvSpPr>
        <p:spPr>
          <a:xfrm>
            <a:off x="8447023" y="2710984"/>
            <a:ext cx="2199641" cy="338554"/>
          </a:xfrm>
          <a:prstGeom prst="rect">
            <a:avLst/>
          </a:prstGeom>
          <a:noFill/>
        </p:spPr>
        <p:txBody>
          <a:bodyPr wrap="none" rtlCol="0">
            <a:spAutoFit/>
          </a:bodyPr>
          <a:lstStyle/>
          <a:p>
            <a:r>
              <a:rPr kumimoji="1" lang="ja-JP" altLang="en-US" sz="1600" dirty="0"/>
              <a:t>二酸化炭素の有効利用</a:t>
            </a:r>
            <a:endParaRPr kumimoji="1" lang="en-US" altLang="ja-JP" sz="1600" dirty="0"/>
          </a:p>
        </p:txBody>
      </p:sp>
      <p:sp>
        <p:nvSpPr>
          <p:cNvPr id="13" name="矢印: 右 12">
            <a:extLst>
              <a:ext uri="{FF2B5EF4-FFF2-40B4-BE49-F238E27FC236}">
                <a16:creationId xmlns:a16="http://schemas.microsoft.com/office/drawing/2014/main" id="{EE4585B8-AAFC-4F6E-9451-6BB3E55C11F2}"/>
              </a:ext>
            </a:extLst>
          </p:cNvPr>
          <p:cNvSpPr/>
          <p:nvPr/>
        </p:nvSpPr>
        <p:spPr>
          <a:xfrm>
            <a:off x="7597952" y="5725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D00255D-62A7-495D-B236-2410EDD6CEE8}"/>
              </a:ext>
            </a:extLst>
          </p:cNvPr>
          <p:cNvSpPr txBox="1"/>
          <p:nvPr/>
        </p:nvSpPr>
        <p:spPr>
          <a:xfrm>
            <a:off x="8447023" y="5706488"/>
            <a:ext cx="3029997" cy="338554"/>
          </a:xfrm>
          <a:prstGeom prst="rect">
            <a:avLst/>
          </a:prstGeom>
          <a:noFill/>
        </p:spPr>
        <p:txBody>
          <a:bodyPr wrap="none" rtlCol="0">
            <a:spAutoFit/>
          </a:bodyPr>
          <a:lstStyle/>
          <a:p>
            <a:r>
              <a:rPr kumimoji="1" lang="ja-JP" altLang="en-US" sz="1600" dirty="0"/>
              <a:t>リサイクル化学向け適応物理モデル</a:t>
            </a:r>
            <a:endParaRPr kumimoji="1" lang="en-US" altLang="ja-JP" sz="1600" dirty="0"/>
          </a:p>
        </p:txBody>
      </p:sp>
      <p:sp>
        <p:nvSpPr>
          <p:cNvPr id="8" name="テキスト ボックス 7">
            <a:extLst>
              <a:ext uri="{FF2B5EF4-FFF2-40B4-BE49-F238E27FC236}">
                <a16:creationId xmlns:a16="http://schemas.microsoft.com/office/drawing/2014/main" id="{E17B0EE7-094A-4393-A4F7-FB2D5A4863C5}"/>
              </a:ext>
            </a:extLst>
          </p:cNvPr>
          <p:cNvSpPr txBox="1"/>
          <p:nvPr/>
        </p:nvSpPr>
        <p:spPr>
          <a:xfrm>
            <a:off x="8447023" y="3574487"/>
            <a:ext cx="3225563" cy="584775"/>
          </a:xfrm>
          <a:prstGeom prst="rect">
            <a:avLst/>
          </a:prstGeom>
          <a:noFill/>
        </p:spPr>
        <p:txBody>
          <a:bodyPr wrap="none" rtlCol="0">
            <a:spAutoFit/>
          </a:bodyPr>
          <a:lstStyle/>
          <a:p>
            <a:r>
              <a:rPr kumimoji="1" lang="ja-JP" altLang="en-US" sz="1600" dirty="0"/>
              <a:t>抗体生産向けの</a:t>
            </a:r>
            <a:endParaRPr kumimoji="1" lang="en-US" altLang="ja-JP" sz="1600" dirty="0"/>
          </a:p>
          <a:p>
            <a:r>
              <a:rPr kumimoji="1" lang="ja-JP" altLang="en-US" sz="1600" dirty="0"/>
              <a:t>動物細胞培養関連事業、</a:t>
            </a:r>
            <a:r>
              <a:rPr kumimoji="1" lang="en-US" altLang="ja-JP" sz="1600" dirty="0"/>
              <a:t>R&amp;D</a:t>
            </a:r>
            <a:r>
              <a:rPr kumimoji="1" lang="ja-JP" altLang="en-US" sz="1600" dirty="0"/>
              <a:t> </a:t>
            </a:r>
            <a:r>
              <a:rPr kumimoji="1" lang="en-US" altLang="ja-JP" sz="1600" dirty="0"/>
              <a:t>PJT</a:t>
            </a:r>
            <a:endParaRPr kumimoji="1" lang="ja-JP" altLang="en-US" sz="1600" dirty="0"/>
          </a:p>
        </p:txBody>
      </p:sp>
      <p:sp>
        <p:nvSpPr>
          <p:cNvPr id="16" name="矢印: 右 15">
            <a:extLst>
              <a:ext uri="{FF2B5EF4-FFF2-40B4-BE49-F238E27FC236}">
                <a16:creationId xmlns:a16="http://schemas.microsoft.com/office/drawing/2014/main" id="{3DBAAD52-1D61-41C4-BB63-34A7DB4FBEA9}"/>
              </a:ext>
            </a:extLst>
          </p:cNvPr>
          <p:cNvSpPr/>
          <p:nvPr/>
        </p:nvSpPr>
        <p:spPr>
          <a:xfrm>
            <a:off x="7597951" y="3722993"/>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 16">
            <a:extLst>
              <a:ext uri="{FF2B5EF4-FFF2-40B4-BE49-F238E27FC236}">
                <a16:creationId xmlns:a16="http://schemas.microsoft.com/office/drawing/2014/main" id="{10E76BBF-B4FB-4624-8610-295E2F125F1B}"/>
              </a:ext>
            </a:extLst>
          </p:cNvPr>
          <p:cNvSpPr/>
          <p:nvPr/>
        </p:nvSpPr>
        <p:spPr>
          <a:xfrm>
            <a:off x="7597950" y="1927985"/>
            <a:ext cx="197069" cy="2995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44C9DDB7-08F7-4851-90E2-EDCC6E6AFC62}"/>
              </a:ext>
            </a:extLst>
          </p:cNvPr>
          <p:cNvSpPr txBox="1"/>
          <p:nvPr/>
        </p:nvSpPr>
        <p:spPr>
          <a:xfrm>
            <a:off x="8464614" y="1837640"/>
            <a:ext cx="2707793" cy="584775"/>
          </a:xfrm>
          <a:prstGeom prst="rect">
            <a:avLst/>
          </a:prstGeom>
          <a:noFill/>
        </p:spPr>
        <p:txBody>
          <a:bodyPr wrap="none" rtlCol="0">
            <a:spAutoFit/>
          </a:bodyPr>
          <a:lstStyle/>
          <a:p>
            <a:r>
              <a:rPr kumimoji="1" lang="ja-JP" altLang="en-US" sz="1600" dirty="0">
                <a:highlight>
                  <a:srgbClr val="FFFF00"/>
                </a:highlight>
              </a:rPr>
              <a:t>人工酵素でお世話になっている</a:t>
            </a:r>
            <a:endParaRPr kumimoji="1" lang="en-US" altLang="ja-JP" sz="1600" dirty="0">
              <a:highlight>
                <a:srgbClr val="FFFF00"/>
              </a:highlight>
            </a:endParaRPr>
          </a:p>
          <a:p>
            <a:r>
              <a:rPr kumimoji="1" lang="ja-JP" altLang="en-US" sz="1600" dirty="0">
                <a:highlight>
                  <a:srgbClr val="FFFF00"/>
                </a:highlight>
              </a:rPr>
              <a:t>東大五十嵐先生の研究領域</a:t>
            </a:r>
          </a:p>
        </p:txBody>
      </p:sp>
    </p:spTree>
    <p:extLst>
      <p:ext uri="{BB962C8B-B14F-4D97-AF65-F5344CB8AC3E}">
        <p14:creationId xmlns:p14="http://schemas.microsoft.com/office/powerpoint/2010/main" val="250274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3093224951"/>
              </p:ext>
            </p:extLst>
          </p:nvPr>
        </p:nvGraphicFramePr>
        <p:xfrm>
          <a:off x="184220" y="795390"/>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338091" y="1568492"/>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
        <p:nvSpPr>
          <p:cNvPr id="54" name="星: 5 pt 53">
            <a:extLst>
              <a:ext uri="{FF2B5EF4-FFF2-40B4-BE49-F238E27FC236}">
                <a16:creationId xmlns:a16="http://schemas.microsoft.com/office/drawing/2014/main" id="{EC381165-A82E-432E-B7A3-A4B9DC5F2622}"/>
              </a:ext>
            </a:extLst>
          </p:cNvPr>
          <p:cNvSpPr>
            <a:spLocks noChangeAspect="1"/>
          </p:cNvSpPr>
          <p:nvPr/>
        </p:nvSpPr>
        <p:spPr>
          <a:xfrm>
            <a:off x="6046601" y="543938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E6E5CEA7-98B1-4B39-A7E3-01A4F5925897}"/>
              </a:ext>
            </a:extLst>
          </p:cNvPr>
          <p:cNvSpPr txBox="1"/>
          <p:nvPr/>
        </p:nvSpPr>
        <p:spPr>
          <a:xfrm>
            <a:off x="5164485" y="5209770"/>
            <a:ext cx="2124232" cy="276999"/>
          </a:xfrm>
          <a:prstGeom prst="rect">
            <a:avLst/>
          </a:prstGeom>
          <a:noFill/>
        </p:spPr>
        <p:txBody>
          <a:bodyPr wrap="square" rtlCol="0">
            <a:spAutoFit/>
          </a:bodyPr>
          <a:lstStyle/>
          <a:p>
            <a:pPr algn="ctr"/>
            <a:r>
              <a:rPr kumimoji="1" lang="ja-JP" altLang="en-US" sz="1200" b="1" dirty="0"/>
              <a:t>活動項目・計画　修正</a:t>
            </a:r>
          </a:p>
        </p:txBody>
      </p:sp>
      <p:sp>
        <p:nvSpPr>
          <p:cNvPr id="59" name="テキスト ボックス 58">
            <a:extLst>
              <a:ext uri="{FF2B5EF4-FFF2-40B4-BE49-F238E27FC236}">
                <a16:creationId xmlns:a16="http://schemas.microsoft.com/office/drawing/2014/main" id="{70C080F1-8E39-4271-9448-E5DFE08494FB}"/>
              </a:ext>
            </a:extLst>
          </p:cNvPr>
          <p:cNvSpPr txBox="1"/>
          <p:nvPr/>
        </p:nvSpPr>
        <p:spPr>
          <a:xfrm>
            <a:off x="6155316" y="5409572"/>
            <a:ext cx="497252" cy="261610"/>
          </a:xfrm>
          <a:prstGeom prst="rect">
            <a:avLst/>
          </a:prstGeom>
          <a:noFill/>
        </p:spPr>
        <p:txBody>
          <a:bodyPr wrap="none" rtlCol="0">
            <a:spAutoFit/>
          </a:bodyPr>
          <a:lstStyle/>
          <a:p>
            <a:r>
              <a:rPr kumimoji="1" lang="en-US" altLang="ja-JP" sz="1100" dirty="0"/>
              <a:t>12/M</a:t>
            </a:r>
          </a:p>
        </p:txBody>
      </p:sp>
    </p:spTree>
    <p:extLst>
      <p:ext uri="{BB962C8B-B14F-4D97-AF65-F5344CB8AC3E}">
        <p14:creationId xmlns:p14="http://schemas.microsoft.com/office/powerpoint/2010/main" val="387889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8C755-4FBF-4035-87DC-80669D65C1BA}"/>
              </a:ext>
            </a:extLst>
          </p:cNvPr>
          <p:cNvSpPr>
            <a:spLocks noGrp="1"/>
          </p:cNvSpPr>
          <p:nvPr>
            <p:ph type="title"/>
          </p:nvPr>
        </p:nvSpPr>
        <p:spPr/>
        <p:txBody>
          <a:bodyPr/>
          <a:lstStyle/>
          <a:p>
            <a:r>
              <a:rPr kumimoji="1" lang="ja-JP" altLang="en-US" dirty="0"/>
              <a:t>調査活動計画の</a:t>
            </a:r>
            <a:r>
              <a:rPr lang="ja-JP" altLang="en-US" dirty="0"/>
              <a:t>サマリ</a:t>
            </a:r>
            <a:endParaRPr kumimoji="1" lang="ja-JP" altLang="en-US" dirty="0"/>
          </a:p>
        </p:txBody>
      </p:sp>
      <p:sp>
        <p:nvSpPr>
          <p:cNvPr id="3" name="スライド番号プレースホルダー 2">
            <a:extLst>
              <a:ext uri="{FF2B5EF4-FFF2-40B4-BE49-F238E27FC236}">
                <a16:creationId xmlns:a16="http://schemas.microsoft.com/office/drawing/2014/main" id="{C3205FF5-6424-4DFB-9DA9-C1702AB16868}"/>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 name="テキスト プレースホルダー 3">
            <a:extLst>
              <a:ext uri="{FF2B5EF4-FFF2-40B4-BE49-F238E27FC236}">
                <a16:creationId xmlns:a16="http://schemas.microsoft.com/office/drawing/2014/main" id="{44648D20-CE58-4AC6-B803-421065313BB0}"/>
              </a:ext>
            </a:extLst>
          </p:cNvPr>
          <p:cNvSpPr>
            <a:spLocks noGrp="1"/>
          </p:cNvSpPr>
          <p:nvPr>
            <p:ph type="body" sz="quarter" idx="11"/>
          </p:nvPr>
        </p:nvSpPr>
        <p:spPr>
          <a:xfrm>
            <a:off x="517055" y="1071367"/>
            <a:ext cx="11341887" cy="3171125"/>
          </a:xfrm>
        </p:spPr>
        <p:txBody>
          <a:bodyPr/>
          <a:lstStyle/>
          <a:p>
            <a:pPr marL="457200" indent="-457200">
              <a:buFont typeface="Wingdings" panose="05000000000000000000" pitchFamily="2" charset="2"/>
              <a:buChar char="n"/>
            </a:pPr>
            <a:r>
              <a:rPr kumimoji="1" lang="ja-JP" altLang="en-US" dirty="0"/>
              <a:t>次期テーマ企画のための調査活動を計画</a:t>
            </a:r>
            <a:endParaRPr kumimoji="1" lang="en-US" altLang="ja-JP" dirty="0"/>
          </a:p>
          <a:p>
            <a:pPr marL="798513" lvl="1" indent="-457200">
              <a:buFont typeface="Wingdings" panose="05000000000000000000" pitchFamily="2" charset="2"/>
              <a:buChar char="n"/>
            </a:pPr>
            <a:r>
              <a:rPr lang="ja-JP" altLang="en-US" dirty="0"/>
              <a:t>次期テーマ</a:t>
            </a:r>
            <a:r>
              <a:rPr lang="en-US" altLang="ja-JP" dirty="0"/>
              <a:t>LR0</a:t>
            </a:r>
            <a:r>
              <a:rPr lang="ja-JP" altLang="en-US" dirty="0"/>
              <a:t>は</a:t>
            </a:r>
            <a:r>
              <a:rPr lang="en-US" altLang="ja-JP" dirty="0"/>
              <a:t>FY23</a:t>
            </a:r>
            <a:r>
              <a:rPr lang="ja-JP" altLang="en-US" dirty="0"/>
              <a:t>上期開催予定</a:t>
            </a:r>
            <a:endParaRPr lang="en-US" altLang="ja-JP" dirty="0"/>
          </a:p>
          <a:p>
            <a:pPr marL="798513" lvl="1" indent="-457200">
              <a:buFont typeface="Wingdings" panose="05000000000000000000" pitchFamily="2" charset="2"/>
              <a:buChar char="n"/>
            </a:pPr>
            <a:r>
              <a:rPr lang="ja-JP" altLang="en-US" dirty="0"/>
              <a:t>調査活動は</a:t>
            </a:r>
            <a:r>
              <a:rPr lang="en-US" altLang="ja-JP" dirty="0"/>
              <a:t>FY22</a:t>
            </a:r>
            <a:r>
              <a:rPr lang="ja-JP" altLang="en-US" dirty="0"/>
              <a:t>下期実施予定</a:t>
            </a:r>
            <a:endParaRPr lang="en-US" altLang="ja-JP" dirty="0"/>
          </a:p>
          <a:p>
            <a:pPr marL="457200" indent="-457200">
              <a:buFont typeface="Wingdings" panose="05000000000000000000" pitchFamily="2" charset="2"/>
              <a:buChar char="n"/>
            </a:pPr>
            <a:r>
              <a:rPr lang="ja-JP" altLang="en-US" dirty="0"/>
              <a:t>調査活動</a:t>
            </a:r>
            <a:endParaRPr lang="en-US" altLang="ja-JP" dirty="0"/>
          </a:p>
          <a:p>
            <a:pPr lvl="1"/>
            <a:endParaRPr lang="en-US" altLang="ja-JP" dirty="0"/>
          </a:p>
          <a:p>
            <a:pPr marL="457200" indent="-457200">
              <a:buFont typeface="Wingdings" panose="05000000000000000000" pitchFamily="2" charset="2"/>
              <a:buChar char="n"/>
            </a:pPr>
            <a:endParaRPr lang="en-US" altLang="ja-JP" dirty="0"/>
          </a:p>
          <a:p>
            <a:pPr marL="457200" indent="-457200">
              <a:buFont typeface="Wingdings" panose="05000000000000000000" pitchFamily="2" charset="2"/>
              <a:buChar char="n"/>
            </a:pPr>
            <a:endParaRPr lang="en-US" altLang="ja-JP" dirty="0"/>
          </a:p>
          <a:p>
            <a:pPr marL="798513" lvl="1" indent="-457200">
              <a:buFont typeface="Wingdings" panose="05000000000000000000" pitchFamily="2" charset="2"/>
              <a:buChar char="n"/>
            </a:pPr>
            <a:endParaRPr kumimoji="1" lang="ja-JP" altLang="en-US" dirty="0"/>
          </a:p>
        </p:txBody>
      </p:sp>
      <p:sp>
        <p:nvSpPr>
          <p:cNvPr id="5" name="フッター プレースホルダー 4">
            <a:extLst>
              <a:ext uri="{FF2B5EF4-FFF2-40B4-BE49-F238E27FC236}">
                <a16:creationId xmlns:a16="http://schemas.microsoft.com/office/drawing/2014/main" id="{EBB69E60-99E7-49B4-BFFF-99109A43A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a:t>Confidential</a:t>
            </a:r>
            <a:endParaRPr kumimoji="1" lang="ja-JP" altLang="en-US" dirty="0"/>
          </a:p>
        </p:txBody>
      </p:sp>
      <p:cxnSp>
        <p:nvCxnSpPr>
          <p:cNvPr id="6" name="直線コネクタ 5">
            <a:extLst>
              <a:ext uri="{FF2B5EF4-FFF2-40B4-BE49-F238E27FC236}">
                <a16:creationId xmlns:a16="http://schemas.microsoft.com/office/drawing/2014/main" id="{E76CBDCC-3F4F-4379-8956-821E025254C7}"/>
              </a:ext>
            </a:extLst>
          </p:cNvPr>
          <p:cNvCxnSpPr>
            <a:cxnSpLocks/>
          </p:cNvCxnSpPr>
          <p:nvPr/>
        </p:nvCxnSpPr>
        <p:spPr>
          <a:xfrm>
            <a:off x="705468" y="3037467"/>
            <a:ext cx="3464511"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D5EB7FE-7262-4509-BE10-A7006BFD77D8}"/>
              </a:ext>
            </a:extLst>
          </p:cNvPr>
          <p:cNvSpPr txBox="1"/>
          <p:nvPr/>
        </p:nvSpPr>
        <p:spPr>
          <a:xfrm>
            <a:off x="849719" y="2702337"/>
            <a:ext cx="3228769" cy="307777"/>
          </a:xfrm>
          <a:prstGeom prst="rect">
            <a:avLst/>
          </a:prstGeom>
          <a:noFill/>
        </p:spPr>
        <p:txBody>
          <a:bodyPr wrap="none" rtlCol="0">
            <a:spAutoFit/>
          </a:bodyPr>
          <a:lstStyle/>
          <a:p>
            <a:r>
              <a:rPr kumimoji="1" lang="ja-JP" altLang="en-US" sz="1400" b="1" dirty="0"/>
              <a:t>活動①　機能性タンパク質設計技術調査</a:t>
            </a:r>
          </a:p>
        </p:txBody>
      </p:sp>
      <p:cxnSp>
        <p:nvCxnSpPr>
          <p:cNvPr id="8" name="直線コネクタ 7">
            <a:extLst>
              <a:ext uri="{FF2B5EF4-FFF2-40B4-BE49-F238E27FC236}">
                <a16:creationId xmlns:a16="http://schemas.microsoft.com/office/drawing/2014/main" id="{AE427D73-C76A-43F5-B050-BC7EAC78F833}"/>
              </a:ext>
            </a:extLst>
          </p:cNvPr>
          <p:cNvCxnSpPr>
            <a:cxnSpLocks/>
          </p:cNvCxnSpPr>
          <p:nvPr/>
        </p:nvCxnSpPr>
        <p:spPr>
          <a:xfrm flipV="1">
            <a:off x="714993" y="4008506"/>
            <a:ext cx="4907186" cy="27239"/>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B6B68D-803F-4AE9-91BD-E08576C10C3D}"/>
              </a:ext>
            </a:extLst>
          </p:cNvPr>
          <p:cNvSpPr txBox="1"/>
          <p:nvPr/>
        </p:nvSpPr>
        <p:spPr>
          <a:xfrm>
            <a:off x="849719" y="3700729"/>
            <a:ext cx="4772460" cy="307777"/>
          </a:xfrm>
          <a:prstGeom prst="rect">
            <a:avLst/>
          </a:prstGeom>
          <a:noFill/>
        </p:spPr>
        <p:txBody>
          <a:bodyPr wrap="none" rtlCol="0">
            <a:spAutoFit/>
          </a:bodyPr>
          <a:lstStyle/>
          <a:p>
            <a:r>
              <a:rPr kumimoji="1" lang="ja-JP" altLang="en-US" sz="1400" b="1" dirty="0"/>
              <a:t>活動②　セルロース分解酵素</a:t>
            </a:r>
            <a:r>
              <a:rPr kumimoji="1" lang="en-US" altLang="ja-JP" sz="1400" b="1" dirty="0"/>
              <a:t>*</a:t>
            </a:r>
            <a:r>
              <a:rPr kumimoji="1" lang="ja-JP" altLang="en-US" sz="1400" b="1" dirty="0"/>
              <a:t>の合成・評価の実施可能性確認</a:t>
            </a:r>
          </a:p>
        </p:txBody>
      </p:sp>
      <p:cxnSp>
        <p:nvCxnSpPr>
          <p:cNvPr id="10" name="直線コネクタ 9">
            <a:extLst>
              <a:ext uri="{FF2B5EF4-FFF2-40B4-BE49-F238E27FC236}">
                <a16:creationId xmlns:a16="http://schemas.microsoft.com/office/drawing/2014/main" id="{250CDA38-DB31-4A57-91A7-CE7EDC464F6A}"/>
              </a:ext>
            </a:extLst>
          </p:cNvPr>
          <p:cNvCxnSpPr>
            <a:cxnSpLocks/>
          </p:cNvCxnSpPr>
          <p:nvPr/>
        </p:nvCxnSpPr>
        <p:spPr>
          <a:xfrm>
            <a:off x="762181" y="5050743"/>
            <a:ext cx="5007998"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A30B9C9-B14B-42D1-A1D4-27B3C3E9AFA8}"/>
              </a:ext>
            </a:extLst>
          </p:cNvPr>
          <p:cNvSpPr txBox="1"/>
          <p:nvPr/>
        </p:nvSpPr>
        <p:spPr>
          <a:xfrm>
            <a:off x="849719" y="4720820"/>
            <a:ext cx="4838184" cy="307777"/>
          </a:xfrm>
          <a:prstGeom prst="rect">
            <a:avLst/>
          </a:prstGeom>
          <a:noFill/>
        </p:spPr>
        <p:txBody>
          <a:bodyPr wrap="none" rtlCol="0">
            <a:spAutoFit/>
          </a:bodyPr>
          <a:lstStyle/>
          <a:p>
            <a:r>
              <a:rPr kumimoji="1" lang="ja-JP" altLang="en-US" sz="1400" b="1" dirty="0"/>
              <a:t>活動③　「バイオ系物質生産」アプリケーション・周辺技術の調査</a:t>
            </a:r>
          </a:p>
        </p:txBody>
      </p:sp>
      <p:sp>
        <p:nvSpPr>
          <p:cNvPr id="12" name="テキスト ボックス 11">
            <a:extLst>
              <a:ext uri="{FF2B5EF4-FFF2-40B4-BE49-F238E27FC236}">
                <a16:creationId xmlns:a16="http://schemas.microsoft.com/office/drawing/2014/main" id="{65AE3856-7E70-4D40-BA59-1A5D01DDE60E}"/>
              </a:ext>
            </a:extLst>
          </p:cNvPr>
          <p:cNvSpPr txBox="1"/>
          <p:nvPr/>
        </p:nvSpPr>
        <p:spPr>
          <a:xfrm>
            <a:off x="914554" y="3047752"/>
            <a:ext cx="7883890" cy="646331"/>
          </a:xfrm>
          <a:prstGeom prst="rect">
            <a:avLst/>
          </a:prstGeom>
          <a:noFill/>
        </p:spPr>
        <p:txBody>
          <a:bodyPr wrap="none" rtlCol="0">
            <a:spAutoFit/>
          </a:bodyPr>
          <a:lstStyle/>
          <a:p>
            <a:r>
              <a:rPr kumimoji="1" lang="ja-JP" altLang="en-US" sz="1200" dirty="0"/>
              <a:t>概要：構造予測結果により、定義した機能モチーフを評価する方法、主鎖構造の生成方法の検証。</a:t>
            </a:r>
            <a:endParaRPr kumimoji="1" lang="en-US" altLang="ja-JP" sz="1200" dirty="0"/>
          </a:p>
          <a:p>
            <a:r>
              <a:rPr kumimoji="1" lang="ja-JP" altLang="en-US" sz="1200" dirty="0"/>
              <a:t>期待：検証対象の手法により候補配列を準備できている、本テーマの実験データを活用して手法の有効性の評価ができている。</a:t>
            </a:r>
            <a:endParaRPr kumimoji="1" lang="en-US" altLang="ja-JP" sz="1200" dirty="0"/>
          </a:p>
          <a:p>
            <a:r>
              <a:rPr kumimoji="1" lang="ja-JP" altLang="en-US" sz="1200" dirty="0"/>
              <a:t>成果物：報告書</a:t>
            </a:r>
            <a:endParaRPr kumimoji="1" lang="en-US" altLang="ja-JP" sz="1200" dirty="0"/>
          </a:p>
        </p:txBody>
      </p:sp>
      <p:sp>
        <p:nvSpPr>
          <p:cNvPr id="13" name="テキスト ボックス 12">
            <a:extLst>
              <a:ext uri="{FF2B5EF4-FFF2-40B4-BE49-F238E27FC236}">
                <a16:creationId xmlns:a16="http://schemas.microsoft.com/office/drawing/2014/main" id="{6E73F147-6C4D-4B39-A786-25FF4C5DABE2}"/>
              </a:ext>
            </a:extLst>
          </p:cNvPr>
          <p:cNvSpPr txBox="1"/>
          <p:nvPr/>
        </p:nvSpPr>
        <p:spPr>
          <a:xfrm>
            <a:off x="914554" y="4041148"/>
            <a:ext cx="5903026" cy="646331"/>
          </a:xfrm>
          <a:prstGeom prst="rect">
            <a:avLst/>
          </a:prstGeom>
          <a:noFill/>
        </p:spPr>
        <p:txBody>
          <a:bodyPr wrap="none" rtlCol="0">
            <a:spAutoFit/>
          </a:bodyPr>
          <a:lstStyle/>
          <a:p>
            <a:r>
              <a:rPr kumimoji="1" lang="ja-JP" altLang="en-US" sz="1200" dirty="0"/>
              <a:t>概要：設計</a:t>
            </a:r>
            <a:r>
              <a:rPr kumimoji="1" lang="en-US" altLang="ja-JP" sz="1200" dirty="0"/>
              <a:t>CBD</a:t>
            </a:r>
            <a:r>
              <a:rPr kumimoji="1" lang="ja-JP" altLang="en-US" sz="1200" dirty="0"/>
              <a:t>をサブモジュールとしてもつセルロース分解酵素を合成・評価できるか確認。</a:t>
            </a:r>
            <a:endParaRPr kumimoji="1" lang="en-US" altLang="ja-JP" sz="1200" dirty="0"/>
          </a:p>
          <a:p>
            <a:r>
              <a:rPr kumimoji="1" lang="ja-JP" altLang="en-US" sz="1200" dirty="0"/>
              <a:t>期待：セルロース分解酵素の</a:t>
            </a:r>
            <a:r>
              <a:rPr kumimoji="1" lang="en-US" altLang="ja-JP" sz="1200" dirty="0"/>
              <a:t>Wet</a:t>
            </a:r>
            <a:r>
              <a:rPr kumimoji="1" lang="ja-JP" altLang="en-US" sz="1200" dirty="0"/>
              <a:t>評価のプロトコルを理解し、実施に必要な準備ができている。</a:t>
            </a:r>
            <a:endParaRPr kumimoji="1" lang="en-US" altLang="ja-JP" sz="1200" dirty="0"/>
          </a:p>
          <a:p>
            <a:r>
              <a:rPr kumimoji="1" lang="ja-JP" altLang="en-US" sz="1200" dirty="0"/>
              <a:t>成果物：報告書</a:t>
            </a:r>
            <a:endParaRPr kumimoji="1" lang="en-US" altLang="ja-JP" sz="1200" dirty="0"/>
          </a:p>
        </p:txBody>
      </p:sp>
      <p:sp>
        <p:nvSpPr>
          <p:cNvPr id="14" name="テキスト ボックス 13">
            <a:extLst>
              <a:ext uri="{FF2B5EF4-FFF2-40B4-BE49-F238E27FC236}">
                <a16:creationId xmlns:a16="http://schemas.microsoft.com/office/drawing/2014/main" id="{102FC0EC-1B40-4513-B358-CE79F69B8ADE}"/>
              </a:ext>
            </a:extLst>
          </p:cNvPr>
          <p:cNvSpPr txBox="1"/>
          <p:nvPr/>
        </p:nvSpPr>
        <p:spPr>
          <a:xfrm>
            <a:off x="914554" y="5127797"/>
            <a:ext cx="10184370" cy="1015663"/>
          </a:xfrm>
          <a:prstGeom prst="rect">
            <a:avLst/>
          </a:prstGeom>
          <a:noFill/>
        </p:spPr>
        <p:txBody>
          <a:bodyPr wrap="square" rtlCol="0">
            <a:spAutoFit/>
          </a:bodyPr>
          <a:lstStyle/>
          <a:p>
            <a:r>
              <a:rPr kumimoji="1" lang="ja-JP" altLang="en-US" sz="1200" dirty="0"/>
              <a:t>概要：バイオ系の物質生産技術のバリューチェーン上に含まれる広義の酵素設計技術・</a:t>
            </a:r>
            <a:r>
              <a:rPr kumimoji="1" lang="en-US" altLang="ja-JP" sz="1200" dirty="0"/>
              <a:t>IP</a:t>
            </a:r>
            <a:r>
              <a:rPr kumimoji="1" lang="ja-JP" altLang="en-US" sz="1200" dirty="0"/>
              <a:t>の関連領域について調査し、</a:t>
            </a:r>
            <a:endParaRPr kumimoji="1" lang="en-US" altLang="ja-JP" sz="1200" dirty="0"/>
          </a:p>
          <a:p>
            <a:r>
              <a:rPr kumimoji="1" lang="ja-JP" altLang="en-US" sz="1200" dirty="0"/>
              <a:t>テーマ化する可能性のあるトピックスを洗い出す。対象のバイオプロセスは「バイオマスリファイナリ・</a:t>
            </a:r>
            <a:endParaRPr kumimoji="1" lang="en-US" altLang="ja-JP" sz="1200" dirty="0"/>
          </a:p>
          <a:p>
            <a:r>
              <a:rPr kumimoji="1" lang="ja-JP" altLang="en-US" sz="1200" dirty="0"/>
              <a:t>バイオマス分解による発酵可能な糖の取り出し」にピン止めして調査する。</a:t>
            </a:r>
            <a:endParaRPr kumimoji="1" lang="en-US" altLang="ja-JP" sz="1200" dirty="0"/>
          </a:p>
          <a:p>
            <a:r>
              <a:rPr kumimoji="1" lang="ja-JP" altLang="en-US" sz="1200" dirty="0"/>
              <a:t>期待：「バイオ系物質生産」の研究開発の進め方・テーマとなりうるトピックス（</a:t>
            </a:r>
            <a:r>
              <a:rPr kumimoji="1" lang="en-US" altLang="ja-JP" sz="1200" dirty="0"/>
              <a:t>LR0</a:t>
            </a:r>
            <a:r>
              <a:rPr kumimoji="1" lang="ja-JP" altLang="en-US" sz="1200" dirty="0"/>
              <a:t>相当）を示すことができる。</a:t>
            </a:r>
            <a:endParaRPr kumimoji="1" lang="en-US" altLang="ja-JP" sz="1200" dirty="0"/>
          </a:p>
          <a:p>
            <a:r>
              <a:rPr kumimoji="1" lang="ja-JP" altLang="en-US" sz="1200" dirty="0"/>
              <a:t>成果物：報告書</a:t>
            </a:r>
            <a:endParaRPr kumimoji="1" lang="en-US" altLang="ja-JP" sz="1200" dirty="0"/>
          </a:p>
        </p:txBody>
      </p:sp>
      <p:sp>
        <p:nvSpPr>
          <p:cNvPr id="18" name="右中かっこ 17">
            <a:extLst>
              <a:ext uri="{FF2B5EF4-FFF2-40B4-BE49-F238E27FC236}">
                <a16:creationId xmlns:a16="http://schemas.microsoft.com/office/drawing/2014/main" id="{370E601F-EDB2-40C3-A3CF-D2343C2F8572}"/>
              </a:ext>
            </a:extLst>
          </p:cNvPr>
          <p:cNvSpPr/>
          <p:nvPr/>
        </p:nvSpPr>
        <p:spPr>
          <a:xfrm>
            <a:off x="8632263" y="2856225"/>
            <a:ext cx="332361" cy="1585117"/>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3BAE237-82CB-4654-B8A0-A7CB9525D2B0}"/>
              </a:ext>
            </a:extLst>
          </p:cNvPr>
          <p:cNvSpPr txBox="1"/>
          <p:nvPr/>
        </p:nvSpPr>
        <p:spPr>
          <a:xfrm>
            <a:off x="9303787" y="3485285"/>
            <a:ext cx="902811" cy="307777"/>
          </a:xfrm>
          <a:prstGeom prst="rect">
            <a:avLst/>
          </a:prstGeom>
          <a:noFill/>
        </p:spPr>
        <p:txBody>
          <a:bodyPr wrap="none" rtlCol="0">
            <a:spAutoFit/>
          </a:bodyPr>
          <a:lstStyle/>
          <a:p>
            <a:r>
              <a:rPr kumimoji="1" lang="ja-JP" altLang="en-US" sz="1400" dirty="0"/>
              <a:t>技術調査</a:t>
            </a:r>
          </a:p>
        </p:txBody>
      </p:sp>
      <p:sp>
        <p:nvSpPr>
          <p:cNvPr id="20" name="テキスト ボックス 19">
            <a:extLst>
              <a:ext uri="{FF2B5EF4-FFF2-40B4-BE49-F238E27FC236}">
                <a16:creationId xmlns:a16="http://schemas.microsoft.com/office/drawing/2014/main" id="{7510C62E-9996-413E-A2C2-34196F3C4411}"/>
              </a:ext>
            </a:extLst>
          </p:cNvPr>
          <p:cNvSpPr txBox="1"/>
          <p:nvPr/>
        </p:nvSpPr>
        <p:spPr>
          <a:xfrm>
            <a:off x="9303787" y="5263413"/>
            <a:ext cx="2183611" cy="523220"/>
          </a:xfrm>
          <a:prstGeom prst="rect">
            <a:avLst/>
          </a:prstGeom>
          <a:noFill/>
        </p:spPr>
        <p:txBody>
          <a:bodyPr wrap="none" rtlCol="0">
            <a:spAutoFit/>
          </a:bodyPr>
          <a:lstStyle/>
          <a:p>
            <a:r>
              <a:rPr kumimoji="1" lang="ja-JP" altLang="en-US" sz="1400" dirty="0"/>
              <a:t>研究開発ロードマップの検討</a:t>
            </a:r>
            <a:endParaRPr kumimoji="1" lang="en-US" altLang="ja-JP" sz="1400" dirty="0"/>
          </a:p>
          <a:p>
            <a:r>
              <a:rPr kumimoji="1" lang="ja-JP" altLang="en-US" sz="1400" dirty="0"/>
              <a:t>アプリケーションの調査</a:t>
            </a:r>
            <a:endParaRPr kumimoji="1" lang="en-US" altLang="ja-JP" sz="1400" dirty="0"/>
          </a:p>
        </p:txBody>
      </p:sp>
      <p:sp>
        <p:nvSpPr>
          <p:cNvPr id="21" name="右中かっこ 20">
            <a:extLst>
              <a:ext uri="{FF2B5EF4-FFF2-40B4-BE49-F238E27FC236}">
                <a16:creationId xmlns:a16="http://schemas.microsoft.com/office/drawing/2014/main" id="{D060B88A-96A8-4642-85FD-7ABA912AC5FC}"/>
              </a:ext>
            </a:extLst>
          </p:cNvPr>
          <p:cNvSpPr/>
          <p:nvPr/>
        </p:nvSpPr>
        <p:spPr>
          <a:xfrm>
            <a:off x="8642073" y="4877910"/>
            <a:ext cx="332361" cy="114944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727290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1723F-BC4C-47E4-878B-5B3136B44F21}"/>
              </a:ext>
            </a:extLst>
          </p:cNvPr>
          <p:cNvSpPr>
            <a:spLocks noGrp="1"/>
          </p:cNvSpPr>
          <p:nvPr>
            <p:ph type="title"/>
          </p:nvPr>
        </p:nvSpPr>
        <p:spPr/>
        <p:txBody>
          <a:bodyPr/>
          <a:lstStyle/>
          <a:p>
            <a:r>
              <a:rPr kumimoji="1" lang="ja-JP" altLang="en-US" dirty="0"/>
              <a:t>アプリケーション・周辺技術の調査</a:t>
            </a:r>
            <a:endParaRPr kumimoji="1" lang="en-US" altLang="ja-JP" dirty="0"/>
          </a:p>
        </p:txBody>
      </p:sp>
      <p:sp>
        <p:nvSpPr>
          <p:cNvPr id="3" name="スライド番号プレースホルダー 2">
            <a:extLst>
              <a:ext uri="{FF2B5EF4-FFF2-40B4-BE49-F238E27FC236}">
                <a16:creationId xmlns:a16="http://schemas.microsoft.com/office/drawing/2014/main" id="{0402E1A7-5889-4B50-88C0-60319A1F77E5}"/>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 name="テキスト ボックス 3">
            <a:extLst>
              <a:ext uri="{FF2B5EF4-FFF2-40B4-BE49-F238E27FC236}">
                <a16:creationId xmlns:a16="http://schemas.microsoft.com/office/drawing/2014/main" id="{532D24A7-28A8-43D9-8D72-C309F0BCA555}"/>
              </a:ext>
            </a:extLst>
          </p:cNvPr>
          <p:cNvSpPr txBox="1"/>
          <p:nvPr/>
        </p:nvSpPr>
        <p:spPr>
          <a:xfrm>
            <a:off x="1144098" y="1028343"/>
            <a:ext cx="10382504" cy="3416320"/>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1800" b="1" dirty="0">
                <a:solidFill>
                  <a:schemeClr val="accent1"/>
                </a:solidFill>
              </a:rPr>
              <a:t>目的　</a:t>
            </a:r>
            <a:r>
              <a:rPr kumimoji="1" lang="ja-JP" altLang="en-US" sz="1800" dirty="0"/>
              <a:t>「バイオ系物質生産」の研究開発ロードマップの初版作成、次期テーマの検討。</a:t>
            </a:r>
            <a:endParaRPr kumimoji="1" lang="en-US" altLang="ja-JP" sz="1800" dirty="0"/>
          </a:p>
          <a:p>
            <a:pPr marL="285750" indent="-285750">
              <a:buFont typeface="Wingdings" panose="05000000000000000000" pitchFamily="2" charset="2"/>
              <a:buChar char="n"/>
            </a:pPr>
            <a:r>
              <a:rPr kumimoji="1" lang="ja-JP" altLang="en-US" sz="1800" b="1" dirty="0">
                <a:solidFill>
                  <a:schemeClr val="accent1"/>
                </a:solidFill>
              </a:rPr>
              <a:t>目標</a:t>
            </a:r>
            <a:r>
              <a:rPr kumimoji="1" lang="ja-JP" altLang="en-US" b="1" dirty="0">
                <a:solidFill>
                  <a:schemeClr val="accent1"/>
                </a:solidFill>
              </a:rPr>
              <a:t>　</a:t>
            </a:r>
            <a:r>
              <a:rPr kumimoji="1" lang="ja-JP" altLang="en-US" sz="1800" dirty="0"/>
              <a:t>「バイオ系物質生産」の研究開発の進め方・テーマとなりうるトピックス（</a:t>
            </a:r>
            <a:r>
              <a:rPr kumimoji="1" lang="en-US" altLang="ja-JP" sz="1800" dirty="0"/>
              <a:t>LR0</a:t>
            </a:r>
            <a:r>
              <a:rPr kumimoji="1" lang="ja-JP" altLang="en-US" sz="1800" dirty="0"/>
              <a:t>相当）を示すことができる。</a:t>
            </a:r>
            <a:endParaRPr kumimoji="1" lang="en-US" altLang="ja-JP" b="1" dirty="0">
              <a:solidFill>
                <a:schemeClr val="accent1"/>
              </a:solidFill>
            </a:endParaRPr>
          </a:p>
          <a:p>
            <a:pPr marL="285750" indent="-285750">
              <a:buFont typeface="Wingdings" panose="05000000000000000000" pitchFamily="2" charset="2"/>
              <a:buChar char="n"/>
            </a:pP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計画概要</a:t>
            </a:r>
            <a:endParaRPr kumimoji="1" lang="en-US" altLang="ja-JP" b="1" dirty="0">
              <a:solidFill>
                <a:schemeClr val="accent1"/>
              </a:solidFill>
            </a:endParaRPr>
          </a:p>
          <a:p>
            <a:pPr lvl="1"/>
            <a:r>
              <a:rPr kumimoji="1" lang="ja-JP" altLang="en-US" dirty="0"/>
              <a:t>バイオ系の物質生産技術のバリューチェーン上に含まれる広義の酵素設計技術・</a:t>
            </a:r>
            <a:r>
              <a:rPr kumimoji="1" lang="en-US" altLang="ja-JP" dirty="0"/>
              <a:t>IP</a:t>
            </a:r>
            <a:r>
              <a:rPr kumimoji="1" lang="ja-JP" altLang="en-US" dirty="0"/>
              <a:t>の関連領域について調査し、テーマ化できる可能性のあるトピックスを洗い出す。</a:t>
            </a:r>
            <a:endParaRPr kumimoji="1" lang="en-US" altLang="ja-JP" dirty="0"/>
          </a:p>
          <a:p>
            <a:pPr lvl="1"/>
            <a:r>
              <a:rPr kumimoji="1" lang="ja-JP" altLang="en-US" dirty="0"/>
              <a:t>対象のバイオプロセスは「バイオマスリファイナリ・バイオマス分解による発酵可能な糖の取り出し」にピン止めして調査。</a:t>
            </a:r>
            <a:endParaRPr kumimoji="1" lang="en-US" altLang="ja-JP" b="1" dirty="0">
              <a:solidFill>
                <a:schemeClr val="accent1"/>
              </a:solidFill>
            </a:endParaRPr>
          </a:p>
          <a:p>
            <a:r>
              <a:rPr kumimoji="1" lang="en-US" altLang="ja-JP" dirty="0"/>
              <a:t>		</a:t>
            </a:r>
          </a:p>
          <a:p>
            <a:pPr marL="285750" indent="-285750">
              <a:buFont typeface="Wingdings" panose="05000000000000000000" pitchFamily="2" charset="2"/>
              <a:buChar char="n"/>
            </a:pPr>
            <a:r>
              <a:rPr kumimoji="1" lang="ja-JP" altLang="en-US" b="1" dirty="0">
                <a:solidFill>
                  <a:schemeClr val="accent1"/>
                </a:solidFill>
              </a:rPr>
              <a:t>実施期間　</a:t>
            </a:r>
            <a:r>
              <a:rPr kumimoji="1" lang="en-US" altLang="ja-JP" dirty="0"/>
              <a:t>2022</a:t>
            </a:r>
            <a:r>
              <a:rPr kumimoji="1" lang="ja-JP" altLang="en-US" dirty="0"/>
              <a:t>年</a:t>
            </a:r>
            <a:r>
              <a:rPr kumimoji="1" lang="en-US" altLang="ja-JP" dirty="0"/>
              <a:t>11</a:t>
            </a:r>
            <a:r>
              <a:rPr kumimoji="1" lang="ja-JP" altLang="en-US" dirty="0"/>
              <a:t>月上旬</a:t>
            </a:r>
            <a:r>
              <a:rPr kumimoji="1" lang="en-US" altLang="ja-JP" dirty="0"/>
              <a:t>-2023</a:t>
            </a:r>
            <a:r>
              <a:rPr kumimoji="1" lang="ja-JP" altLang="en-US" dirty="0"/>
              <a:t>年</a:t>
            </a:r>
            <a:r>
              <a:rPr kumimoji="1" lang="en-US" altLang="ja-JP" dirty="0"/>
              <a:t>3</a:t>
            </a:r>
            <a:r>
              <a:rPr kumimoji="1" lang="ja-JP" altLang="en-US" dirty="0"/>
              <a:t>月（伊﨑が復職後の</a:t>
            </a:r>
            <a:r>
              <a:rPr kumimoji="1" lang="en-US" altLang="ja-JP" dirty="0"/>
              <a:t>FY23</a:t>
            </a:r>
            <a:r>
              <a:rPr kumimoji="1" lang="ja-JP" altLang="en-US" dirty="0"/>
              <a:t>以降に再度実施の可能性あり）</a:t>
            </a:r>
            <a:endParaRPr kumimoji="1" lang="en-US" altLang="ja-JP" dirty="0"/>
          </a:p>
          <a:p>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成果物　</a:t>
            </a:r>
            <a:r>
              <a:rPr kumimoji="1" lang="ja-JP" altLang="en-US" dirty="0"/>
              <a:t>報告書</a:t>
            </a:r>
          </a:p>
        </p:txBody>
      </p:sp>
    </p:spTree>
    <p:extLst>
      <p:ext uri="{BB962C8B-B14F-4D97-AF65-F5344CB8AC3E}">
        <p14:creationId xmlns:p14="http://schemas.microsoft.com/office/powerpoint/2010/main" val="2894795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05819-C16B-4E3B-8EED-D7720664A133}"/>
              </a:ext>
            </a:extLst>
          </p:cNvPr>
          <p:cNvSpPr>
            <a:spLocks noGrp="1"/>
          </p:cNvSpPr>
          <p:nvPr>
            <p:ph type="title"/>
          </p:nvPr>
        </p:nvSpPr>
        <p:spPr/>
        <p:txBody>
          <a:bodyPr>
            <a:normAutofit fontScale="90000"/>
          </a:bodyPr>
          <a:lstStyle/>
          <a:p>
            <a:r>
              <a:rPr lang="ja-JP" altLang="en-US" sz="1600" dirty="0"/>
              <a:t>アプリケーション・周辺技術の調査</a:t>
            </a:r>
            <a:br>
              <a:rPr kumimoji="1" lang="en-US" altLang="ja-JP" sz="2400" dirty="0"/>
            </a:br>
            <a:r>
              <a:rPr kumimoji="1" lang="ja-JP" altLang="en-US" sz="2400" dirty="0"/>
              <a:t>参考：バイオマスリファイナリ</a:t>
            </a:r>
            <a:r>
              <a:rPr lang="ja-JP" altLang="en-US" sz="2400" dirty="0"/>
              <a:t>の課題</a:t>
            </a:r>
            <a:endParaRPr kumimoji="1" lang="ja-JP" altLang="en-US" sz="2400" dirty="0"/>
          </a:p>
        </p:txBody>
      </p:sp>
      <p:sp>
        <p:nvSpPr>
          <p:cNvPr id="3" name="スライド番号プレースホルダー 2">
            <a:extLst>
              <a:ext uri="{FF2B5EF4-FFF2-40B4-BE49-F238E27FC236}">
                <a16:creationId xmlns:a16="http://schemas.microsoft.com/office/drawing/2014/main" id="{B1211C50-0582-47DF-96D1-9BFFDE60C858}"/>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 name="テキスト プレースホルダー 3">
            <a:extLst>
              <a:ext uri="{FF2B5EF4-FFF2-40B4-BE49-F238E27FC236}">
                <a16:creationId xmlns:a16="http://schemas.microsoft.com/office/drawing/2014/main" id="{882E65D7-64D6-43C0-AA08-3D32B68CA4A2}"/>
              </a:ext>
            </a:extLst>
          </p:cNvPr>
          <p:cNvSpPr>
            <a:spLocks noGrp="1"/>
          </p:cNvSpPr>
          <p:nvPr>
            <p:ph type="body" sz="quarter" idx="11"/>
          </p:nvPr>
        </p:nvSpPr>
        <p:spPr>
          <a:xfrm>
            <a:off x="517055" y="921902"/>
            <a:ext cx="11341887" cy="4985963"/>
          </a:xfrm>
        </p:spPr>
        <p:txBody>
          <a:bodyPr/>
          <a:lstStyle/>
          <a:p>
            <a:pPr marL="342900" indent="-342900">
              <a:buFont typeface="Wingdings" panose="05000000000000000000" pitchFamily="2" charset="2"/>
              <a:buChar char="n"/>
            </a:pPr>
            <a:r>
              <a:rPr kumimoji="1" lang="ja-JP" altLang="en-US" dirty="0"/>
              <a:t>リグノセルロース系バイオマス</a:t>
            </a:r>
            <a:r>
              <a:rPr kumimoji="1" lang="en-US" altLang="ja-JP" dirty="0"/>
              <a:t>*</a:t>
            </a:r>
          </a:p>
          <a:p>
            <a:pPr marL="1062038" lvl="1" indent="-342900">
              <a:buFont typeface="Wingdings" panose="05000000000000000000" pitchFamily="2" charset="2"/>
              <a:buChar char="Ø"/>
            </a:pPr>
            <a:r>
              <a:rPr kumimoji="1" lang="ja-JP" altLang="en-US" dirty="0"/>
              <a:t>原料が大規模調達の可能性がありそうな農業残渣や木材</a:t>
            </a:r>
            <a:endParaRPr kumimoji="1" lang="en-US" altLang="ja-JP" dirty="0"/>
          </a:p>
          <a:p>
            <a:pPr marL="1062038" lvl="1" indent="-342900">
              <a:buFont typeface="Wingdings" panose="05000000000000000000" pitchFamily="2" charset="2"/>
              <a:buChar char="Ø"/>
            </a:pPr>
            <a:r>
              <a:rPr kumimoji="1" lang="ja-JP" altLang="en-US" dirty="0"/>
              <a:t>発酵可能な糖への分解がとにかく大変で、現状では採算がとれる明確な見通しがない</a:t>
            </a:r>
            <a:endParaRPr kumimoji="1" lang="en-US" altLang="ja-JP" dirty="0"/>
          </a:p>
          <a:p>
            <a:pPr marL="1062038" lvl="1" indent="-342900">
              <a:buFont typeface="Wingdings" panose="05000000000000000000" pitchFamily="2" charset="2"/>
              <a:buChar char="Ø"/>
            </a:pPr>
            <a:r>
              <a:rPr kumimoji="1" lang="en-US" altLang="ja-JP" dirty="0"/>
              <a:t>2011</a:t>
            </a:r>
            <a:r>
              <a:rPr kumimoji="1" lang="ja-JP" altLang="en-US" dirty="0"/>
              <a:t>年をピークに投資は大幅に減少</a:t>
            </a:r>
            <a:r>
              <a:rPr lang="ja-JP" altLang="en-US" dirty="0"/>
              <a:t>、ただし低炭素社会実現には欠くことができない</a:t>
            </a:r>
            <a:endParaRPr kumimoji="1" lang="en-US" altLang="ja-JP" dirty="0"/>
          </a:p>
          <a:p>
            <a:pPr marL="1062038" lvl="1" indent="-342900">
              <a:buFont typeface="Wingdings" panose="05000000000000000000" pitchFamily="2" charset="2"/>
              <a:buChar char="Ø"/>
            </a:pPr>
            <a:r>
              <a:rPr lang="ja-JP" altLang="en-US" dirty="0"/>
              <a:t>大きな課題</a:t>
            </a:r>
            <a:endParaRPr lang="en-US" altLang="ja-JP" dirty="0"/>
          </a:p>
          <a:p>
            <a:pPr marL="1543050" lvl="2" indent="-342900">
              <a:buFont typeface="Wingdings" panose="05000000000000000000" pitchFamily="2" charset="2"/>
              <a:buChar char="Ø"/>
            </a:pPr>
            <a:r>
              <a:rPr lang="ja-JP" altLang="en-US" dirty="0"/>
              <a:t>バイオマスの分解でのコスト削減</a:t>
            </a:r>
            <a:endParaRPr lang="en-US" altLang="ja-JP" dirty="0"/>
          </a:p>
          <a:p>
            <a:pPr marL="1657350" lvl="3" indent="-285750">
              <a:buFont typeface="Arial" panose="020B0604020202020204" pitchFamily="34" charset="0"/>
              <a:buChar char="•"/>
            </a:pPr>
            <a:r>
              <a:rPr lang="ja-JP" altLang="en-US" sz="1200" dirty="0"/>
              <a:t>熱・化学的前処理とバイオマス分解酵素の添加について</a:t>
            </a:r>
            <a:endParaRPr lang="en-US" altLang="ja-JP" sz="1200" dirty="0"/>
          </a:p>
          <a:p>
            <a:pPr marL="1657350" lvl="3" indent="-285750">
              <a:buFont typeface="Arial" panose="020B0604020202020204" pitchFamily="34" charset="0"/>
              <a:buChar char="•"/>
            </a:pPr>
            <a:r>
              <a:rPr lang="ja-JP" altLang="en-US" sz="1200" dirty="0"/>
              <a:t>それらに変わる代替プロセスも提案はあるがこれから</a:t>
            </a:r>
            <a:endParaRPr lang="en-US" altLang="ja-JP" sz="1200" dirty="0"/>
          </a:p>
          <a:p>
            <a:pPr marL="1543050" lvl="2" indent="-342900">
              <a:buFont typeface="Wingdings" panose="05000000000000000000" pitchFamily="2" charset="2"/>
              <a:buChar char="Ø"/>
            </a:pPr>
            <a:r>
              <a:rPr lang="ja-JP" altLang="en-US" dirty="0"/>
              <a:t>バイオマスリファイナリに対する需要が見込まれる分子と現時点で容易に生産可能な分子の間のギャップの解消</a:t>
            </a:r>
            <a:endParaRPr lang="en-US" altLang="ja-JP" dirty="0"/>
          </a:p>
          <a:p>
            <a:pPr marL="1714500" lvl="3" indent="-342900">
              <a:buFont typeface="Arial" panose="020B0604020202020204" pitchFamily="34" charset="0"/>
              <a:buChar char="•"/>
            </a:pPr>
            <a:r>
              <a:rPr kumimoji="1" lang="ja-JP" altLang="en-US" sz="1200" dirty="0"/>
              <a:t>小型自動車の電動化により、バイオ燃料の需要は電動化が困難な航空輸送・海運・長距離トラック輸送向けが中心</a:t>
            </a:r>
            <a:endParaRPr kumimoji="1" lang="en-US" altLang="ja-JP" sz="1200" dirty="0"/>
          </a:p>
          <a:p>
            <a:pPr marL="1714500" lvl="3" indent="-342900">
              <a:buFont typeface="Arial" panose="020B0604020202020204" pitchFamily="34" charset="0"/>
              <a:buChar char="•"/>
            </a:pPr>
            <a:r>
              <a:rPr lang="ja-JP" altLang="en-US" sz="1200" dirty="0"/>
              <a:t>リグノセルロース系に限らず生物触媒を介した方法では、それらに適した燃料分子（高分子）の生産は現状容易でない</a:t>
            </a:r>
            <a:endParaRPr lang="en-US" altLang="ja-JP" sz="1200" dirty="0"/>
          </a:p>
          <a:p>
            <a:pPr marL="342900" indent="-342900">
              <a:buFont typeface="Wingdings" panose="05000000000000000000" pitchFamily="2" charset="2"/>
              <a:buChar char="n"/>
            </a:pPr>
            <a:r>
              <a:rPr kumimoji="1" lang="ja-JP" altLang="en-US" sz="2000" dirty="0"/>
              <a:t>その他</a:t>
            </a:r>
            <a:endParaRPr kumimoji="1" lang="en-US" altLang="ja-JP" sz="2000" dirty="0"/>
          </a:p>
          <a:p>
            <a:pPr marL="1062038" lvl="1" indent="-342900">
              <a:buFont typeface="Wingdings" panose="05000000000000000000" pitchFamily="2" charset="2"/>
              <a:buChar char="Ø"/>
            </a:pPr>
            <a:r>
              <a:rPr kumimoji="1" lang="ja-JP" altLang="en-US" sz="1600" dirty="0"/>
              <a:t>穀物・油糧植物由来のバイオマスや海洋性バイオマスの藻類もある</a:t>
            </a:r>
            <a:r>
              <a:rPr lang="ja-JP" altLang="en-US" sz="1600" dirty="0"/>
              <a:t>。</a:t>
            </a:r>
            <a:endParaRPr kumimoji="1" lang="en-US" altLang="ja-JP" sz="1600" dirty="0"/>
          </a:p>
        </p:txBody>
      </p:sp>
      <p:sp>
        <p:nvSpPr>
          <p:cNvPr id="5" name="テキスト ボックス 4">
            <a:extLst>
              <a:ext uri="{FF2B5EF4-FFF2-40B4-BE49-F238E27FC236}">
                <a16:creationId xmlns:a16="http://schemas.microsoft.com/office/drawing/2014/main" id="{1EE8F0DA-C348-4D28-AF1E-20BE16507113}"/>
              </a:ext>
            </a:extLst>
          </p:cNvPr>
          <p:cNvSpPr txBox="1"/>
          <p:nvPr/>
        </p:nvSpPr>
        <p:spPr>
          <a:xfrm>
            <a:off x="3634681" y="5963099"/>
            <a:ext cx="8480207" cy="261610"/>
          </a:xfrm>
          <a:prstGeom prst="rect">
            <a:avLst/>
          </a:prstGeom>
          <a:noFill/>
        </p:spPr>
        <p:txBody>
          <a:bodyPr wrap="none" rtlCol="0">
            <a:spAutoFit/>
          </a:bodyPr>
          <a:lstStyle/>
          <a:p>
            <a:r>
              <a:rPr kumimoji="1" lang="en-US" altLang="ja-JP" sz="1100" dirty="0"/>
              <a:t>* </a:t>
            </a:r>
            <a:r>
              <a:rPr kumimoji="1" lang="ja-JP" altLang="en-US" sz="1100" dirty="0"/>
              <a:t>参考文献　</a:t>
            </a:r>
            <a:r>
              <a:rPr kumimoji="1" lang="en-US" altLang="ja-JP" sz="1100" dirty="0"/>
              <a:t>LR Lynd et al, Toward low-cost biological and hybrid biological/catalytic conversion of cellulosic biomass to fuels (2022)</a:t>
            </a:r>
            <a:endParaRPr kumimoji="1" lang="ja-JP" altLang="en-US" sz="1100" dirty="0"/>
          </a:p>
        </p:txBody>
      </p:sp>
    </p:spTree>
    <p:extLst>
      <p:ext uri="{BB962C8B-B14F-4D97-AF65-F5344CB8AC3E}">
        <p14:creationId xmlns:p14="http://schemas.microsoft.com/office/powerpoint/2010/main" val="118950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2628C-4CC9-4256-8DFB-F1E7C09F825E}"/>
              </a:ext>
            </a:extLst>
          </p:cNvPr>
          <p:cNvSpPr>
            <a:spLocks noGrp="1"/>
          </p:cNvSpPr>
          <p:nvPr>
            <p:ph type="title"/>
          </p:nvPr>
        </p:nvSpPr>
        <p:spPr/>
        <p:txBody>
          <a:bodyPr>
            <a:normAutofit fontScale="90000"/>
          </a:bodyPr>
          <a:lstStyle/>
          <a:p>
            <a:r>
              <a:rPr lang="ja-JP" altLang="en-US" sz="1600" dirty="0"/>
              <a:t>アプリケーション・周辺技術の調査</a:t>
            </a:r>
            <a:br>
              <a:rPr lang="en-US" altLang="ja-JP" sz="2400" dirty="0"/>
            </a:br>
            <a:r>
              <a:rPr lang="ja-JP" altLang="en-US" sz="2400" dirty="0"/>
              <a:t>参考：バイオマス分解酵素の課題</a:t>
            </a:r>
            <a:endParaRPr kumimoji="1" lang="ja-JP" altLang="en-US" sz="2400" dirty="0"/>
          </a:p>
        </p:txBody>
      </p:sp>
      <p:sp>
        <p:nvSpPr>
          <p:cNvPr id="3" name="スライド番号プレースホルダー 2">
            <a:extLst>
              <a:ext uri="{FF2B5EF4-FFF2-40B4-BE49-F238E27FC236}">
                <a16:creationId xmlns:a16="http://schemas.microsoft.com/office/drawing/2014/main" id="{0E61104E-1FD7-45D1-A053-5FD19097C58F}"/>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 name="テキスト プレースホルダー 3">
            <a:extLst>
              <a:ext uri="{FF2B5EF4-FFF2-40B4-BE49-F238E27FC236}">
                <a16:creationId xmlns:a16="http://schemas.microsoft.com/office/drawing/2014/main" id="{8B9F1CF0-70BE-4E09-9D53-CE18FEF32B48}"/>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sz="2000" dirty="0"/>
              <a:t>リグノセルロース系バイオマスからの燃料や化学品原料の変換過程では、バイオマスを加水分解して糖を得る糖化工程がボトルネック</a:t>
            </a:r>
            <a:endParaRPr lang="en-US" altLang="ja-JP" sz="2000" dirty="0"/>
          </a:p>
          <a:p>
            <a:pPr marL="1062038" lvl="1" indent="-342900">
              <a:buFont typeface="Wingdings" panose="05000000000000000000" pitchFamily="2" charset="2"/>
              <a:buChar char="Ø"/>
            </a:pPr>
            <a:r>
              <a:rPr lang="ja-JP" altLang="en-US" sz="1400" dirty="0"/>
              <a:t>原料によって化学組成が若干異なる、高結晶性・重合性などの特徴から、難分解性</a:t>
            </a:r>
            <a:endParaRPr lang="en-US" altLang="ja-JP" sz="1400" dirty="0"/>
          </a:p>
          <a:p>
            <a:pPr marL="1062038" lvl="1" indent="-342900">
              <a:buFont typeface="Wingdings" panose="05000000000000000000" pitchFamily="2" charset="2"/>
              <a:buChar char="Ø"/>
            </a:pPr>
            <a:r>
              <a:rPr lang="ja-JP" altLang="en-US" sz="1400" dirty="0"/>
              <a:t>完全に糖化するためには複数種の酵素が必要で、酵素製剤はそれらのカクテル</a:t>
            </a:r>
            <a:endParaRPr lang="en-US" altLang="ja-JP" sz="1400" dirty="0"/>
          </a:p>
          <a:p>
            <a:pPr marL="1062038" lvl="1" indent="-342900">
              <a:buFont typeface="Wingdings" panose="05000000000000000000" pitchFamily="2" charset="2"/>
              <a:buChar char="Ø"/>
            </a:pPr>
            <a:r>
              <a:rPr lang="ja-JP" altLang="en-US" sz="1400" dirty="0"/>
              <a:t>加水分解の効率は個々の酵素の特性と酵素カクテルの混合比率に依存</a:t>
            </a:r>
            <a:endParaRPr lang="en-US" altLang="ja-JP" sz="1400" dirty="0"/>
          </a:p>
          <a:p>
            <a:pPr marL="1062038" lvl="1" indent="-342900">
              <a:buFont typeface="Wingdings" panose="05000000000000000000" pitchFamily="2" charset="2"/>
              <a:buChar char="Ø"/>
            </a:pPr>
            <a:r>
              <a:rPr lang="ja-JP" altLang="en-US" sz="1400" dirty="0"/>
              <a:t>物理的・化学的処理を前処理として施す</a:t>
            </a:r>
            <a:endParaRPr lang="en-US" altLang="ja-JP" sz="1400" dirty="0"/>
          </a:p>
          <a:p>
            <a:pPr marL="342900" indent="-342900">
              <a:buFont typeface="Wingdings" panose="05000000000000000000" pitchFamily="2" charset="2"/>
              <a:buChar char="n"/>
            </a:pPr>
            <a:r>
              <a:rPr lang="ja-JP" altLang="en-US" sz="2000" dirty="0"/>
              <a:t>酵素による糖化の課題</a:t>
            </a:r>
            <a:endParaRPr lang="en-US" altLang="ja-JP" sz="1400" dirty="0"/>
          </a:p>
          <a:p>
            <a:pPr marL="1062038" lvl="1" indent="-342900">
              <a:buFont typeface="Wingdings" panose="05000000000000000000" pitchFamily="2" charset="2"/>
              <a:buChar char="Ø"/>
            </a:pPr>
            <a:r>
              <a:rPr lang="ja-JP" altLang="en-US" sz="1400" dirty="0"/>
              <a:t>既存の酵素のままでは、スケールを大きくしようとすると大量の酵素が必要となる</a:t>
            </a:r>
            <a:endParaRPr lang="en-US" altLang="ja-JP" sz="1400" dirty="0"/>
          </a:p>
          <a:p>
            <a:pPr marL="1062038" lvl="1" indent="-342900">
              <a:buFont typeface="Wingdings" panose="05000000000000000000" pitchFamily="2" charset="2"/>
              <a:buChar char="Ø"/>
            </a:pPr>
            <a:r>
              <a:rPr lang="ja-JP" altLang="en-US" sz="1400" dirty="0"/>
              <a:t>基質への非特異的吸着により酵素が阻害されたり、酵素の再利用が困難となる</a:t>
            </a:r>
            <a:endParaRPr lang="en-US" altLang="ja-JP" sz="1400" dirty="0"/>
          </a:p>
          <a:p>
            <a:pPr marL="1062038" lvl="1" indent="-342900">
              <a:buFont typeface="Wingdings" panose="05000000000000000000" pitchFamily="2" charset="2"/>
              <a:buChar char="Ø"/>
            </a:pPr>
            <a:r>
              <a:rPr lang="ja-JP" altLang="en-US" sz="1400" dirty="0"/>
              <a:t>基質が固体であり、酵素のアクセスが制限され、反応効率が上がらない</a:t>
            </a:r>
            <a:endParaRPr lang="en-US" altLang="ja-JP" sz="1400" dirty="0"/>
          </a:p>
          <a:p>
            <a:pPr marL="1062038" lvl="1" indent="-342900">
              <a:buFont typeface="Wingdings" panose="05000000000000000000" pitchFamily="2" charset="2"/>
              <a:buChar char="Ø"/>
            </a:pPr>
            <a:r>
              <a:rPr lang="ja-JP" altLang="en-US" sz="1400" dirty="0"/>
              <a:t>酵素濃度に対して反応速度が飽和し、反応効率が上がらない</a:t>
            </a:r>
            <a:endParaRPr lang="en-US" altLang="ja-JP" sz="1400" dirty="0"/>
          </a:p>
          <a:p>
            <a:pPr marL="342900" indent="-342900">
              <a:buFont typeface="Wingdings" panose="05000000000000000000" pitchFamily="2" charset="2"/>
              <a:buChar char="n"/>
            </a:pPr>
            <a:r>
              <a:rPr lang="ja-JP" altLang="en-US" sz="2000" dirty="0"/>
              <a:t>酵素カクテルで使用されている個々の酵素の機能向上を設計目標とする</a:t>
            </a:r>
            <a:endParaRPr lang="en-US" altLang="ja-JP" sz="2000" dirty="0"/>
          </a:p>
          <a:p>
            <a:pPr marL="1062038" lvl="1" indent="-342900">
              <a:buFont typeface="Wingdings" panose="05000000000000000000" pitchFamily="2" charset="2"/>
              <a:buChar char="Ø"/>
            </a:pPr>
            <a:r>
              <a:rPr lang="ja-JP" altLang="en-US" sz="1600" dirty="0"/>
              <a:t>触媒ドメインではなく、結合ドメインの改良や代替分子（ペプチド、</a:t>
            </a:r>
            <a:r>
              <a:rPr lang="en-US" altLang="ja-JP" sz="1600" dirty="0"/>
              <a:t>DNA</a:t>
            </a:r>
            <a:r>
              <a:rPr lang="ja-JP" altLang="en-US" sz="1600" dirty="0"/>
              <a:t>アプタマー）の設計・探索もいくつか例がある</a:t>
            </a:r>
            <a:endParaRPr lang="en-US" altLang="ja-JP" sz="1600" dirty="0"/>
          </a:p>
          <a:p>
            <a:pPr marL="1062038" lvl="1" indent="-342900">
              <a:buFont typeface="Wingdings" panose="05000000000000000000" pitchFamily="2" charset="2"/>
              <a:buChar char="Ø"/>
            </a:pPr>
            <a:endParaRPr lang="en-US" altLang="ja-JP" sz="1600" dirty="0"/>
          </a:p>
          <a:p>
            <a:endParaRPr kumimoji="1" lang="ja-JP" altLang="en-US" dirty="0"/>
          </a:p>
        </p:txBody>
      </p:sp>
    </p:spTree>
    <p:extLst>
      <p:ext uri="{BB962C8B-B14F-4D97-AF65-F5344CB8AC3E}">
        <p14:creationId xmlns:p14="http://schemas.microsoft.com/office/powerpoint/2010/main" val="2969160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18FAD-058D-46D8-BC75-CBFC0EFF5ACD}"/>
              </a:ext>
            </a:extLst>
          </p:cNvPr>
          <p:cNvSpPr>
            <a:spLocks noGrp="1"/>
          </p:cNvSpPr>
          <p:nvPr>
            <p:ph type="title"/>
          </p:nvPr>
        </p:nvSpPr>
        <p:spPr/>
        <p:txBody>
          <a:bodyPr>
            <a:normAutofit fontScale="90000"/>
          </a:bodyPr>
          <a:lstStyle/>
          <a:p>
            <a:r>
              <a:rPr lang="ja-JP" altLang="en-US" sz="1600" dirty="0"/>
              <a:t>アプリケーション・周辺技術の調査</a:t>
            </a:r>
            <a:br>
              <a:rPr lang="en-US" altLang="ja-JP" sz="2400" dirty="0"/>
            </a:br>
            <a:r>
              <a:rPr lang="ja-JP" altLang="en-US" sz="2400" dirty="0"/>
              <a:t>参考：リグノセルロース系バイオマスの産業応用上の課題に焦点を当てた設計・改変</a:t>
            </a:r>
            <a:endParaRPr kumimoji="1" lang="ja-JP" altLang="en-US" sz="2400" dirty="0"/>
          </a:p>
        </p:txBody>
      </p:sp>
      <p:sp>
        <p:nvSpPr>
          <p:cNvPr id="3" name="スライド番号プレースホルダー 2">
            <a:extLst>
              <a:ext uri="{FF2B5EF4-FFF2-40B4-BE49-F238E27FC236}">
                <a16:creationId xmlns:a16="http://schemas.microsoft.com/office/drawing/2014/main" id="{2DFE2960-F028-4ABE-8C32-0A116B757D07}"/>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4" name="テキスト プレースホルダー 3">
            <a:extLst>
              <a:ext uri="{FF2B5EF4-FFF2-40B4-BE49-F238E27FC236}">
                <a16:creationId xmlns:a16="http://schemas.microsoft.com/office/drawing/2014/main" id="{853C5361-E024-47B2-A41F-397B131CB03D}"/>
              </a:ext>
            </a:extLst>
          </p:cNvPr>
          <p:cNvSpPr>
            <a:spLocks noGrp="1"/>
          </p:cNvSpPr>
          <p:nvPr>
            <p:ph type="body" sz="quarter" idx="11"/>
          </p:nvPr>
        </p:nvSpPr>
        <p:spPr/>
        <p:txBody>
          <a:bodyPr/>
          <a:lstStyle/>
          <a:p>
            <a:pPr marL="342900" indent="-342900">
              <a:buFont typeface="Wingdings" panose="05000000000000000000" pitchFamily="2" charset="2"/>
              <a:buChar char="n"/>
            </a:pPr>
            <a:r>
              <a:rPr lang="ja-JP" altLang="en-US" dirty="0"/>
              <a:t>課題の例</a:t>
            </a:r>
            <a:endParaRPr lang="en-US" altLang="ja-JP" dirty="0"/>
          </a:p>
          <a:p>
            <a:pPr marL="1062038" lvl="1" indent="-342900"/>
            <a:r>
              <a:rPr lang="ja-JP" altLang="en-US" dirty="0"/>
              <a:t>酵素の分解効率をあげる</a:t>
            </a:r>
            <a:endParaRPr lang="en-US" altLang="ja-JP" dirty="0"/>
          </a:p>
          <a:p>
            <a:pPr marL="1543050" lvl="2" indent="-342900">
              <a:buFont typeface="Wingdings" panose="05000000000000000000" pitchFamily="2" charset="2"/>
              <a:buChar char="Ø"/>
            </a:pPr>
            <a:r>
              <a:rPr lang="ja-JP" altLang="en-US" dirty="0"/>
              <a:t>参考文献：</a:t>
            </a:r>
            <a:r>
              <a:rPr lang="en-US" altLang="ja-JP" dirty="0"/>
              <a:t>Bridging the Micro-Macro Gap between Single-Molecular Behavior and Bulk Hydrolysis Properties of Cellulase</a:t>
            </a:r>
          </a:p>
          <a:p>
            <a:pPr marL="1543050" lvl="2" indent="-342900">
              <a:buFont typeface="Wingdings" panose="05000000000000000000" pitchFamily="2" charset="2"/>
              <a:buChar char="Ø"/>
            </a:pPr>
            <a:r>
              <a:rPr lang="ja-JP" altLang="en-US" dirty="0"/>
              <a:t>セルロース結合性ドメインのサイズを大きくすることで生産的な結合が非生産的な酵素に邪魔されないようにする</a:t>
            </a:r>
            <a:endParaRPr lang="en-US" altLang="ja-JP" dirty="0"/>
          </a:p>
          <a:p>
            <a:pPr marL="1543050" lvl="2" indent="-342900">
              <a:buFont typeface="Wingdings" panose="05000000000000000000" pitchFamily="2" charset="2"/>
              <a:buChar char="Ø"/>
            </a:pPr>
            <a:endParaRPr lang="en-US" altLang="ja-JP" dirty="0"/>
          </a:p>
          <a:p>
            <a:pPr marL="1062038" lvl="1" indent="-342900"/>
            <a:r>
              <a:rPr lang="ja-JP" altLang="en-US" dirty="0"/>
              <a:t>酵素の再利用性を高める</a:t>
            </a:r>
            <a:endParaRPr lang="en-US" altLang="ja-JP" dirty="0"/>
          </a:p>
          <a:p>
            <a:pPr marL="1485900" lvl="2">
              <a:buFont typeface="Wingdings" panose="05000000000000000000" pitchFamily="2" charset="2"/>
              <a:buChar char="Ø"/>
            </a:pPr>
            <a:r>
              <a:rPr lang="ja-JP" altLang="en-US" dirty="0"/>
              <a:t>　参考文献：</a:t>
            </a:r>
            <a:r>
              <a:rPr lang="en-US" altLang="ja-JP" dirty="0"/>
              <a:t>Salt-Switchable Artificial Cellulase Regulated by a DNA Aptamer</a:t>
            </a:r>
          </a:p>
          <a:p>
            <a:pPr marL="1485900" lvl="2">
              <a:buFont typeface="Wingdings" panose="05000000000000000000" pitchFamily="2" charset="2"/>
              <a:buChar char="Ø"/>
            </a:pPr>
            <a:r>
              <a:rPr kumimoji="1" lang="ja-JP" altLang="en-US" dirty="0"/>
              <a:t>　刺激応答で結合性を変化させることで、酵素の再利用性を高める</a:t>
            </a:r>
            <a:endParaRPr kumimoji="1" lang="en-US" altLang="ja-JP" dirty="0"/>
          </a:p>
          <a:p>
            <a:pPr marL="1176338" lvl="1" indent="-457200"/>
            <a:endParaRPr lang="en-US" altLang="ja-JP" dirty="0"/>
          </a:p>
          <a:p>
            <a:pPr marL="1176338" lvl="1" indent="-457200"/>
            <a:r>
              <a:rPr lang="ja-JP" altLang="en-US" dirty="0"/>
              <a:t>非特異的な結合を減らす</a:t>
            </a:r>
            <a:endParaRPr kumimoji="1" lang="en-US" altLang="ja-JP" dirty="0"/>
          </a:p>
          <a:p>
            <a:pPr marL="1657350" lvl="2" indent="-457200">
              <a:buFont typeface="Wingdings" panose="05000000000000000000" pitchFamily="2" charset="2"/>
              <a:buChar char="Ø"/>
            </a:pPr>
            <a:r>
              <a:rPr lang="ja-JP" altLang="en-US" dirty="0"/>
              <a:t>参考文献：</a:t>
            </a:r>
            <a:r>
              <a:rPr lang="en-US" altLang="ja-JP" dirty="0"/>
              <a:t>Supercharged Cellulases Show Reduced Non-Productive Binding, But Enhanced Activity, on Pretreated Lignocellulosic Biomass </a:t>
            </a:r>
          </a:p>
          <a:p>
            <a:pPr marL="1657350" lvl="2" indent="-457200">
              <a:buFont typeface="Wingdings" panose="05000000000000000000" pitchFamily="2" charset="2"/>
              <a:buChar char="Ø"/>
            </a:pPr>
            <a:r>
              <a:rPr lang="ja-JP" altLang="en-US" dirty="0"/>
              <a:t>結合ドメイン表面が負電荷となるように改変することでリグニンへの非特異的吸着を減らし、分解効率を高める</a:t>
            </a:r>
            <a:endParaRPr kumimoji="1" lang="en-US" altLang="ja-JP" dirty="0"/>
          </a:p>
          <a:p>
            <a:pPr marL="1176338" lvl="1" indent="-457200"/>
            <a:endParaRPr lang="en-US" altLang="ja-JP" dirty="0"/>
          </a:p>
          <a:p>
            <a:pPr marL="1176338" lvl="1" indent="-457200"/>
            <a:r>
              <a:rPr kumimoji="1" lang="ja-JP" altLang="en-US" dirty="0"/>
              <a:t>その他・・・</a:t>
            </a:r>
          </a:p>
        </p:txBody>
      </p:sp>
    </p:spTree>
    <p:extLst>
      <p:ext uri="{BB962C8B-B14F-4D97-AF65-F5344CB8AC3E}">
        <p14:creationId xmlns:p14="http://schemas.microsoft.com/office/powerpoint/2010/main" val="1673226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8E2352E-0249-4DBF-90F1-E0F886995814}"/>
              </a:ext>
            </a:extLst>
          </p:cNvPr>
          <p:cNvSpPr>
            <a:spLocks noGrp="1"/>
          </p:cNvSpPr>
          <p:nvPr>
            <p:ph type="sldNum" sz="quarter" idx="11"/>
          </p:nvPr>
        </p:nvSpPr>
        <p:spPr/>
        <p:txBody>
          <a:bodyPr/>
          <a:lstStyle/>
          <a:p>
            <a:fld id="{584EAAFE-CFE5-40AD-8E95-5BFF290DC5CF}" type="slidenum">
              <a:rPr kumimoji="1" lang="ja-JP" altLang="en-US" smtClean="0"/>
              <a:pPr/>
              <a:t>45</a:t>
            </a:fld>
            <a:endParaRPr kumimoji="1" lang="ja-JP" altLang="en-US"/>
          </a:p>
        </p:txBody>
      </p:sp>
      <p:sp>
        <p:nvSpPr>
          <p:cNvPr id="5" name="テキスト プレースホルダー 4">
            <a:extLst>
              <a:ext uri="{FF2B5EF4-FFF2-40B4-BE49-F238E27FC236}">
                <a16:creationId xmlns:a16="http://schemas.microsoft.com/office/drawing/2014/main" id="{7132759D-D5A2-40F1-9C9C-E541C056B1ED}"/>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171672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B51BC0EB-0719-4841-A8A1-3C87C64AB2A3}"/>
              </a:ext>
            </a:extLst>
          </p:cNvPr>
          <p:cNvSpPr>
            <a:spLocks noGrp="1"/>
          </p:cNvSpPr>
          <p:nvPr>
            <p:ph type="title"/>
          </p:nvPr>
        </p:nvSpPr>
        <p:spPr/>
        <p:txBody>
          <a:bodyPr>
            <a:normAutofit/>
          </a:bodyPr>
          <a:lstStyle/>
          <a:p>
            <a:r>
              <a:rPr lang="en-US" altLang="ja-JP" dirty="0"/>
              <a:t>12</a:t>
            </a:r>
            <a:r>
              <a:rPr lang="ja-JP" altLang="en-US" dirty="0"/>
              <a:t>月度の活動概要（伊崎）</a:t>
            </a:r>
          </a:p>
        </p:txBody>
      </p:sp>
      <p:sp>
        <p:nvSpPr>
          <p:cNvPr id="3" name="スライド番号プレースホルダー 2">
            <a:extLst>
              <a:ext uri="{FF2B5EF4-FFF2-40B4-BE49-F238E27FC236}">
                <a16:creationId xmlns:a16="http://schemas.microsoft.com/office/drawing/2014/main" id="{EAE05257-5488-45F6-AFFA-927AB95515AA}"/>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6">
            <a:extLst>
              <a:ext uri="{FF2B5EF4-FFF2-40B4-BE49-F238E27FC236}">
                <a16:creationId xmlns:a16="http://schemas.microsoft.com/office/drawing/2014/main" id="{30D573C7-3195-41C8-8416-FCF3699C7A73}"/>
              </a:ext>
            </a:extLst>
          </p:cNvPr>
          <p:cNvSpPr>
            <a:spLocks noGrp="1"/>
          </p:cNvSpPr>
          <p:nvPr>
            <p:ph type="body" sz="quarter" idx="11"/>
          </p:nvPr>
        </p:nvSpPr>
        <p:spPr>
          <a:xfrm>
            <a:off x="517055" y="796160"/>
            <a:ext cx="11341887" cy="5419165"/>
          </a:xfrm>
        </p:spPr>
        <p:txBody>
          <a:bodyPr/>
          <a:lstStyle/>
          <a:p>
            <a:r>
              <a:rPr lang="ja-JP" altLang="en-US" sz="1800" dirty="0"/>
              <a:t>東京大学共同研究　活動レビュー（</a:t>
            </a:r>
            <a:r>
              <a:rPr lang="en-US" altLang="ja-JP" sz="1800" dirty="0"/>
              <a:t>11/25</a:t>
            </a:r>
            <a:r>
              <a:rPr lang="ja-JP" altLang="en-US" sz="1800" dirty="0"/>
              <a:t>）</a:t>
            </a:r>
            <a:endParaRPr lang="en-US" altLang="ja-JP" sz="1800" dirty="0"/>
          </a:p>
          <a:p>
            <a:pPr marL="341313" lvl="1" indent="0">
              <a:buNone/>
            </a:pPr>
            <a:r>
              <a:rPr lang="ja-JP" altLang="en-US" sz="1400" dirty="0"/>
              <a:t>議事録　文書登録　完了　（</a:t>
            </a:r>
            <a:r>
              <a:rPr lang="ja-JP" altLang="en-US" sz="1200" dirty="0"/>
              <a:t>議事録：</a:t>
            </a:r>
            <a:r>
              <a:rPr lang="en-US" altLang="ja-JP" sz="1200" dirty="0"/>
              <a:t>SMM-BD18-INV-10G-019</a:t>
            </a:r>
            <a:r>
              <a:rPr lang="ja-JP" altLang="en-US" sz="1200" dirty="0"/>
              <a:t>）</a:t>
            </a:r>
            <a:endParaRPr lang="en-US" altLang="ja-JP" sz="1800" dirty="0"/>
          </a:p>
          <a:p>
            <a:r>
              <a:rPr lang="ja-JP" altLang="en-US" sz="1800" dirty="0"/>
              <a:t>テーマ「人工酵素設計」の後処理</a:t>
            </a:r>
            <a:endParaRPr lang="en-US" altLang="ja-JP" sz="1800" dirty="0"/>
          </a:p>
          <a:p>
            <a:pPr marL="341313" lvl="1" indent="0">
              <a:buNone/>
            </a:pPr>
            <a:r>
              <a:rPr lang="ja-JP" altLang="en-US" sz="1400" dirty="0"/>
              <a:t>テーマ中止後に予定していた後処理　完了</a:t>
            </a:r>
            <a:endParaRPr lang="en-US" altLang="ja-JP" sz="1400" dirty="0"/>
          </a:p>
          <a:p>
            <a:pPr lvl="1"/>
            <a:r>
              <a:rPr lang="ja-JP" altLang="en-US" sz="1400" dirty="0"/>
              <a:t>研究開発報告書 文書登録　完了（</a:t>
            </a:r>
            <a:r>
              <a:rPr lang="ja-JP" altLang="en-US" sz="1100" dirty="0"/>
              <a:t>報告書：</a:t>
            </a:r>
            <a:r>
              <a:rPr lang="en-US" altLang="ja-JP" sz="1100" dirty="0"/>
              <a:t>SMM-BD18-INV-10K-001</a:t>
            </a:r>
            <a:r>
              <a:rPr lang="ja-JP" altLang="en-US" sz="1100" dirty="0"/>
              <a:t>）</a:t>
            </a:r>
            <a:endParaRPr lang="en-US" altLang="ja-JP" sz="1100" dirty="0"/>
          </a:p>
          <a:p>
            <a:pPr lvl="1"/>
            <a:r>
              <a:rPr lang="ja-JP" altLang="en-US" sz="1400" dirty="0"/>
              <a:t>研究開発報告書 </a:t>
            </a:r>
            <a:r>
              <a:rPr lang="en-US" altLang="ja-JP" sz="1400" dirty="0"/>
              <a:t>1on1</a:t>
            </a:r>
            <a:r>
              <a:rPr lang="ja-JP" altLang="en-US" sz="1400" dirty="0"/>
              <a:t>（</a:t>
            </a:r>
            <a:r>
              <a:rPr lang="en-US" altLang="ja-JP" sz="1400" dirty="0"/>
              <a:t>11/30 </a:t>
            </a:r>
            <a:r>
              <a:rPr lang="ja-JP" altLang="en-US" sz="1400" dirty="0"/>
              <a:t>野口さん）</a:t>
            </a:r>
            <a:endParaRPr lang="en-US" altLang="ja-JP" sz="1400" dirty="0"/>
          </a:p>
          <a:p>
            <a:pPr lvl="1"/>
            <a:r>
              <a:rPr lang="ja-JP" altLang="en-US" sz="1400" dirty="0"/>
              <a:t>研究成果報告書「分子シミュレーションによる機能性の机上評価」（橋本さん作成）　照査</a:t>
            </a:r>
            <a:endParaRPr lang="en-US" altLang="ja-JP" sz="1200" dirty="0"/>
          </a:p>
          <a:p>
            <a:r>
              <a:rPr lang="ja-JP" altLang="en-US" sz="1800" dirty="0"/>
              <a:t>次期テーマに向けた調査活動</a:t>
            </a:r>
            <a:endParaRPr lang="en-US" altLang="ja-JP" sz="1800" dirty="0"/>
          </a:p>
          <a:p>
            <a:pPr lvl="1"/>
            <a:r>
              <a:rPr lang="ja-JP" altLang="en-US" sz="1400" dirty="0"/>
              <a:t>アプリケーションや周辺技術調査に関する調査計画の検討、相談（</a:t>
            </a:r>
            <a:r>
              <a:rPr lang="en-US" altLang="ja-JP" sz="1400" dirty="0"/>
              <a:t>11/30</a:t>
            </a:r>
            <a:r>
              <a:rPr lang="ja-JP" altLang="en-US" sz="1400" dirty="0"/>
              <a:t>、</a:t>
            </a:r>
            <a:r>
              <a:rPr lang="en-US" altLang="ja-JP" sz="1400" dirty="0"/>
              <a:t>12/7</a:t>
            </a:r>
            <a:r>
              <a:rPr lang="ja-JP" altLang="en-US" sz="1400" dirty="0"/>
              <a:t>）</a:t>
            </a:r>
            <a:endParaRPr lang="en-US" altLang="ja-JP" sz="1400" dirty="0"/>
          </a:p>
          <a:p>
            <a:r>
              <a:rPr lang="en-US" altLang="ja-JP" sz="1800" dirty="0"/>
              <a:t>JBA</a:t>
            </a:r>
            <a:r>
              <a:rPr lang="ja-JP" altLang="en-US" sz="1800" dirty="0"/>
              <a:t>セミナー</a:t>
            </a:r>
            <a:endParaRPr lang="en-US" altLang="ja-JP" sz="1800" dirty="0"/>
          </a:p>
          <a:p>
            <a:pPr lvl="1"/>
            <a:r>
              <a:rPr lang="ja-JP" altLang="en-US" sz="1400" dirty="0"/>
              <a:t>「バイオ素材百花繚乱</a:t>
            </a:r>
            <a:r>
              <a:rPr lang="en-US" altLang="ja-JP" sz="1400" dirty="0"/>
              <a:t>17</a:t>
            </a:r>
            <a:r>
              <a:rPr lang="ja-JP" altLang="en-US" sz="1400" dirty="0"/>
              <a:t>～</a:t>
            </a:r>
            <a:r>
              <a:rPr lang="en-US" altLang="ja-JP" sz="1400" dirty="0"/>
              <a:t>SDGs</a:t>
            </a:r>
            <a:r>
              <a:rPr lang="ja-JP" altLang="en-US" sz="1400" dirty="0"/>
              <a:t>への道」（</a:t>
            </a:r>
            <a:r>
              <a:rPr lang="en-US" altLang="ja-JP" sz="1400" dirty="0"/>
              <a:t>11/30</a:t>
            </a:r>
            <a:r>
              <a:rPr lang="ja-JP" altLang="en-US" sz="1400" dirty="0"/>
              <a:t>）</a:t>
            </a:r>
            <a:endParaRPr lang="en-US" altLang="ja-JP" sz="1200" dirty="0"/>
          </a:p>
          <a:p>
            <a:r>
              <a:rPr lang="ja-JP" altLang="en-US" sz="1800" dirty="0"/>
              <a:t>休職前の身辺整理</a:t>
            </a:r>
            <a:endParaRPr lang="en-US" altLang="ja-JP" sz="1800" dirty="0"/>
          </a:p>
          <a:p>
            <a:pPr lvl="1"/>
            <a:r>
              <a:rPr lang="en-US" altLang="ja-JP" sz="1400" dirty="0"/>
              <a:t>Rosetta</a:t>
            </a:r>
            <a:r>
              <a:rPr lang="ja-JP" altLang="en-US" sz="1400" dirty="0"/>
              <a:t>の更新手続き</a:t>
            </a:r>
            <a:endParaRPr lang="en-US" altLang="ja-JP" sz="1400" dirty="0"/>
          </a:p>
          <a:p>
            <a:pPr lvl="1"/>
            <a:r>
              <a:rPr lang="en-US" altLang="ja-JP" sz="1400" dirty="0"/>
              <a:t>Y-amazon</a:t>
            </a:r>
            <a:r>
              <a:rPr lang="ja-JP" altLang="en-US" sz="1400" dirty="0"/>
              <a:t>インスタンス解約手続き</a:t>
            </a:r>
            <a:endParaRPr lang="en-US" altLang="ja-JP" sz="1400" dirty="0"/>
          </a:p>
          <a:p>
            <a:pPr lvl="1"/>
            <a:r>
              <a:rPr lang="ja-JP" altLang="en-US" sz="1400" dirty="0"/>
              <a:t>引継ぎ関連</a:t>
            </a:r>
            <a:endParaRPr lang="en-US" altLang="ja-JP" sz="1400" dirty="0"/>
          </a:p>
        </p:txBody>
      </p:sp>
      <p:sp>
        <p:nvSpPr>
          <p:cNvPr id="6" name="四角形: 角を丸くする 5">
            <a:extLst>
              <a:ext uri="{FF2B5EF4-FFF2-40B4-BE49-F238E27FC236}">
                <a16:creationId xmlns:a16="http://schemas.microsoft.com/office/drawing/2014/main" id="{CE8353A2-D461-44C9-9C58-6C974CA7285D}"/>
              </a:ext>
            </a:extLst>
          </p:cNvPr>
          <p:cNvSpPr/>
          <p:nvPr/>
        </p:nvSpPr>
        <p:spPr>
          <a:xfrm>
            <a:off x="7187074" y="796159"/>
            <a:ext cx="3039492" cy="759371"/>
          </a:xfrm>
          <a:prstGeom prst="roundRect">
            <a:avLst>
              <a:gd name="adj" fmla="val 9970"/>
            </a:avLst>
          </a:prstGeom>
          <a:solidFill>
            <a:schemeClr val="accent2">
              <a:lumMod val="20000"/>
              <a:lumOff val="80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lIns="36000" tIns="0" rIns="0" bIns="0" rtlCol="0" anchor="ctr"/>
          <a:lstStyle/>
          <a:p>
            <a:r>
              <a:rPr lang="ja-JP" altLang="en-US" sz="1600" dirty="0">
                <a:solidFill>
                  <a:schemeClr val="tx1"/>
                </a:solidFill>
                <a:latin typeface="+mn-ea"/>
              </a:rPr>
              <a:t>育児休暇</a:t>
            </a:r>
            <a:endParaRPr lang="en-US" altLang="ja-JP" sz="1600" dirty="0">
              <a:solidFill>
                <a:schemeClr val="tx1"/>
              </a:solidFill>
              <a:latin typeface="+mn-ea"/>
            </a:endParaRPr>
          </a:p>
          <a:p>
            <a:r>
              <a:rPr lang="en-US" altLang="ja-JP" sz="1600" dirty="0">
                <a:solidFill>
                  <a:schemeClr val="tx1"/>
                </a:solidFill>
                <a:latin typeface="+mn-ea"/>
              </a:rPr>
              <a:t>2022/12/19 – 2023/5/7</a:t>
            </a:r>
            <a:endParaRPr lang="ja-JP" altLang="en-US" sz="1600" dirty="0">
              <a:solidFill>
                <a:schemeClr val="tx1"/>
              </a:solidFill>
              <a:latin typeface="+mn-ea"/>
            </a:endParaRPr>
          </a:p>
        </p:txBody>
      </p:sp>
    </p:spTree>
    <p:extLst>
      <p:ext uri="{BB962C8B-B14F-4D97-AF65-F5344CB8AC3E}">
        <p14:creationId xmlns:p14="http://schemas.microsoft.com/office/powerpoint/2010/main" val="89042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22C7-53D9-40DC-827A-6F0F394BFC61}"/>
              </a:ext>
            </a:extLst>
          </p:cNvPr>
          <p:cNvSpPr>
            <a:spLocks noGrp="1"/>
          </p:cNvSpPr>
          <p:nvPr>
            <p:ph type="title"/>
          </p:nvPr>
        </p:nvSpPr>
        <p:spPr/>
        <p:txBody>
          <a:bodyPr/>
          <a:lstStyle/>
          <a:p>
            <a:r>
              <a:rPr lang="en-US" altLang="ja-JP" dirty="0"/>
              <a:t>12</a:t>
            </a:r>
            <a:r>
              <a:rPr lang="ja-JP" altLang="en-US" dirty="0"/>
              <a:t>月度の活動概要</a:t>
            </a:r>
            <a:r>
              <a:rPr kumimoji="1" lang="ja-JP" altLang="en-US" dirty="0"/>
              <a:t>（橋本＆熊谷）</a:t>
            </a:r>
          </a:p>
        </p:txBody>
      </p:sp>
      <p:sp>
        <p:nvSpPr>
          <p:cNvPr id="3" name="スライド番号プレースホルダー 2">
            <a:extLst>
              <a:ext uri="{FF2B5EF4-FFF2-40B4-BE49-F238E27FC236}">
                <a16:creationId xmlns:a16="http://schemas.microsoft.com/office/drawing/2014/main" id="{49C42DE7-9132-4E33-ACD8-7D13F7411E9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853C7A4D-3855-407C-A03B-1E2587D80AC4}"/>
              </a:ext>
            </a:extLst>
          </p:cNvPr>
          <p:cNvSpPr>
            <a:spLocks noGrp="1"/>
          </p:cNvSpPr>
          <p:nvPr>
            <p:ph type="body" sz="quarter" idx="11"/>
          </p:nvPr>
        </p:nvSpPr>
        <p:spPr/>
        <p:txBody>
          <a:bodyPr/>
          <a:lstStyle/>
          <a:p>
            <a:r>
              <a:rPr kumimoji="1" lang="ja-JP" altLang="en-US" dirty="0"/>
              <a:t>橋本</a:t>
            </a:r>
            <a:endParaRPr kumimoji="1" lang="en-US" altLang="ja-JP" dirty="0"/>
          </a:p>
          <a:p>
            <a:pPr lvl="1"/>
            <a:r>
              <a:rPr kumimoji="1" lang="ja-JP" altLang="en-US" dirty="0"/>
              <a:t>研究テーマ成果報告書 文書登録</a:t>
            </a:r>
            <a:endParaRPr kumimoji="1" lang="en-US" altLang="ja-JP" dirty="0"/>
          </a:p>
          <a:p>
            <a:pPr lvl="2">
              <a:buFont typeface="Wingdings" panose="05000000000000000000" pitchFamily="2" charset="2"/>
              <a:buChar char="Ø"/>
            </a:pPr>
            <a:r>
              <a:rPr lang="ja-JP" altLang="en-US" sz="1800" dirty="0"/>
              <a:t>「</a:t>
            </a:r>
            <a:r>
              <a:rPr kumimoji="1" lang="ja-JP" altLang="en-US" sz="1800" dirty="0"/>
              <a:t>研究成果報告書 分子シミュレーションによる機能性の机上評価</a:t>
            </a:r>
            <a:r>
              <a:rPr lang="ja-JP" altLang="en-US" sz="1800" dirty="0"/>
              <a:t>」を</a:t>
            </a:r>
            <a:r>
              <a:rPr kumimoji="1" lang="ja-JP" altLang="en-US" sz="1800" dirty="0"/>
              <a:t>作成　文書登録完了</a:t>
            </a:r>
            <a:br>
              <a:rPr kumimoji="1" lang="en-US" altLang="ja-JP" sz="1800" dirty="0"/>
            </a:br>
            <a:r>
              <a:rPr kumimoji="1" lang="ja-JP" altLang="en-US" sz="1800" dirty="0"/>
              <a:t>（文書番号：</a:t>
            </a:r>
            <a:r>
              <a:rPr kumimoji="1" lang="en-US" altLang="ja-JP" sz="1800" dirty="0"/>
              <a:t>SMM-BD18-INV-10H-024</a:t>
            </a:r>
            <a:r>
              <a:rPr kumimoji="1" lang="ja-JP" altLang="en-US" sz="1800" dirty="0"/>
              <a:t>）</a:t>
            </a:r>
            <a:endParaRPr kumimoji="1" lang="en-US" altLang="ja-JP" sz="1800" dirty="0"/>
          </a:p>
          <a:p>
            <a:pPr lvl="1"/>
            <a:endParaRPr lang="en-US" altLang="ja-JP" dirty="0"/>
          </a:p>
          <a:p>
            <a:r>
              <a:rPr lang="ja-JP" altLang="en-US" dirty="0"/>
              <a:t>熊谷</a:t>
            </a:r>
            <a:endParaRPr lang="en-US" altLang="ja-JP" dirty="0"/>
          </a:p>
          <a:p>
            <a:pPr lvl="1"/>
            <a:r>
              <a:rPr kumimoji="1" lang="ja-JP" altLang="en-US" dirty="0"/>
              <a:t>伊崎さんから調査活動の引継</a:t>
            </a:r>
            <a:endParaRPr kumimoji="1" lang="en-US" altLang="ja-JP" dirty="0"/>
          </a:p>
          <a:p>
            <a:pPr lvl="1"/>
            <a:r>
              <a:rPr kumimoji="1" lang="ja-JP" altLang="en-US" dirty="0"/>
              <a:t>調査活動</a:t>
            </a:r>
            <a:r>
              <a:rPr lang="ja-JP" altLang="en-US" dirty="0"/>
              <a:t> 項目・計画 修正</a:t>
            </a:r>
            <a:r>
              <a:rPr kumimoji="1" lang="ja-JP" altLang="en-US" dirty="0"/>
              <a:t>（ピックアップ パートに掲載）</a:t>
            </a:r>
            <a:endParaRPr kumimoji="1" lang="en-US" altLang="ja-JP" dirty="0"/>
          </a:p>
        </p:txBody>
      </p:sp>
    </p:spTree>
    <p:extLst>
      <p:ext uri="{BB962C8B-B14F-4D97-AF65-F5344CB8AC3E}">
        <p14:creationId xmlns:p14="http://schemas.microsoft.com/office/powerpoint/2010/main" val="358711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70974D9-0004-4B6B-9185-22B072E7F17C}"/>
              </a:ext>
            </a:extLst>
          </p:cNvPr>
          <p:cNvSpPr/>
          <p:nvPr/>
        </p:nvSpPr>
        <p:spPr>
          <a:xfrm>
            <a:off x="119270" y="5950226"/>
            <a:ext cx="11888511"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F1F080B9-7950-4183-991E-4DF03466F34C}"/>
              </a:ext>
            </a:extLst>
          </p:cNvPr>
          <p:cNvSpPr txBox="1"/>
          <p:nvPr/>
        </p:nvSpPr>
        <p:spPr>
          <a:xfrm>
            <a:off x="316612" y="767643"/>
            <a:ext cx="11633096" cy="6124754"/>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FY22</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目標</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設計セルロース結合ドメイン（</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）の合成・評価</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セルロース分解酵素の合成・評価</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3Q</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目標</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lang="ja-JP" altLang="en-US" sz="1400" dirty="0">
                <a:solidFill>
                  <a:prstClr val="black"/>
                </a:solidFill>
                <a:latin typeface="Arial"/>
                <a:ea typeface="Meiryo UI"/>
              </a:rPr>
              <a:t>対象②</a:t>
            </a:r>
            <a:r>
              <a:rPr lang="en-US" altLang="ja-JP" sz="1400" dirty="0">
                <a:solidFill>
                  <a:prstClr val="black"/>
                </a:solidFill>
                <a:latin typeface="Arial"/>
                <a:ea typeface="Meiryo UI"/>
              </a:rPr>
              <a:t>TeCel7A-TrCBM1</a:t>
            </a:r>
            <a:r>
              <a:rPr lang="ja-JP" altLang="en-US" sz="1400" dirty="0">
                <a:solidFill>
                  <a:prstClr val="black"/>
                </a:solidFill>
                <a:latin typeface="Arial"/>
                <a:ea typeface="Meiryo UI"/>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設計</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20 %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40%</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（合成準備完了）</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進捗：未着手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lvl="1" defTabSz="914400">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0 %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1" lang="en-US" altLang="ja-JP" sz="1400" dirty="0">
                <a:solidFill>
                  <a:prstClr val="black"/>
                </a:solidFill>
                <a:latin typeface="Arial"/>
                <a:ea typeface="Meiryo UI"/>
              </a:rPr>
              <a:t>40</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（合成準備完了）</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今月の目標</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lang="ja-JP" altLang="en-US" sz="1400" dirty="0">
                <a:solidFill>
                  <a:prstClr val="black"/>
                </a:solidFill>
                <a:latin typeface="Arial"/>
                <a:ea typeface="Meiryo UI"/>
              </a:rPr>
              <a:t>対象②</a:t>
            </a:r>
            <a:r>
              <a:rPr lang="en-US" altLang="ja-JP" sz="1400" dirty="0">
                <a:solidFill>
                  <a:prstClr val="black"/>
                </a:solidFill>
                <a:latin typeface="Arial"/>
                <a:ea typeface="Meiryo UI"/>
              </a:rPr>
              <a:t>TeCel7A-TrCBM1</a:t>
            </a:r>
            <a:r>
              <a:rPr lang="ja-JP" altLang="en-US" sz="1400" dirty="0">
                <a:solidFill>
                  <a:prstClr val="black"/>
                </a:solidFill>
                <a:latin typeface="Arial"/>
                <a:ea typeface="Meiryo UI"/>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プラスミドを獲得し、酵母</a:t>
            </a:r>
            <a:r>
              <a:rPr kumimoji="0" lang="ja-JP" altLang="en-US" sz="1400" dirty="0">
                <a:solidFill>
                  <a:prstClr val="black"/>
                </a:solidFill>
              </a:rPr>
              <a:t>（</a:t>
            </a:r>
            <a:r>
              <a:rPr kumimoji="0" lang="en-US" altLang="ja-JP" sz="1400" i="1" dirty="0">
                <a:solidFill>
                  <a:prstClr val="black"/>
                </a:solidFill>
              </a:rPr>
              <a:t>Pichia pastoris</a:t>
            </a:r>
            <a:r>
              <a:rPr kumimoji="0" lang="en-US" altLang="ja-JP" sz="1400" dirty="0">
                <a:solidFill>
                  <a:prstClr val="black"/>
                </a:solidFill>
              </a:rPr>
              <a:t> KM71H</a:t>
            </a:r>
            <a:r>
              <a:rPr kumimoji="0" lang="ja-JP" altLang="en-US" sz="1400" dirty="0">
                <a:solidFill>
                  <a:prstClr val="black"/>
                </a:solidFill>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dirty="0">
                <a:solidFill>
                  <a:prstClr val="black"/>
                </a:solidFill>
                <a:latin typeface="Arial"/>
                <a:ea typeface="Meiryo UI"/>
              </a:rPr>
              <a:t>100%</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a:t>
            </a:r>
            <a:r>
              <a:rPr kumimoji="0" lang="ja-JP" altLang="en-US" sz="1400" dirty="0">
                <a:solidFill>
                  <a:prstClr val="black"/>
                </a:solidFill>
                <a:latin typeface="Arial"/>
                <a:ea typeface="Meiryo UI"/>
              </a:rPr>
              <a:t>酵母</a:t>
            </a:r>
            <a:r>
              <a:rPr kumimoji="0" lang="ja-JP" altLang="en-US" sz="1400" dirty="0">
                <a:solidFill>
                  <a:prstClr val="black"/>
                </a:solidFill>
              </a:rPr>
              <a:t>（</a:t>
            </a:r>
            <a:r>
              <a:rPr kumimoji="0" lang="en-US" altLang="ja-JP" sz="1400" i="1" dirty="0">
                <a:solidFill>
                  <a:prstClr val="black"/>
                </a:solidFill>
              </a:rPr>
              <a:t>Pichia pastoris</a:t>
            </a:r>
            <a:r>
              <a:rPr kumimoji="0" lang="en-US" altLang="ja-JP" sz="1400" dirty="0">
                <a:solidFill>
                  <a:prstClr val="black"/>
                </a:solidFill>
              </a:rPr>
              <a:t> KM71H</a:t>
            </a:r>
            <a:r>
              <a:rPr kumimoji="0" lang="ja-JP" altLang="en-US" sz="1400" dirty="0">
                <a:solidFill>
                  <a:prstClr val="black"/>
                </a:solidFill>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0" lang="en-US" altLang="ja-JP" sz="1400" dirty="0">
                <a:solidFill>
                  <a:prstClr val="black"/>
                </a:solidFill>
                <a:latin typeface="Arial"/>
                <a:ea typeface="Meiryo UI"/>
              </a:rPr>
              <a:t>10</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0</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サマリ</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742950" lvl="1" indent="-285750">
              <a:buFont typeface="Arial" panose="020B0604020202020204" pitchFamily="34" charset="0"/>
              <a:buChar char="•"/>
              <a:defRPr/>
            </a:pPr>
            <a:r>
              <a:rPr lang="ja-JP" altLang="en-US" sz="1400" dirty="0"/>
              <a:t>東京大学で実施中の実験を進め、タンパク質合成に必要な作業が完了した。</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1200150" lvl="2" indent="-285750">
              <a:buFont typeface="Arial" panose="020B0604020202020204" pitchFamily="34" charset="0"/>
              <a:buChar char="•"/>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対象②設計</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を含むセルロース分解酵素の合成・評価実験を</a:t>
            </a:r>
            <a:r>
              <a:rPr lang="ja-JP" altLang="en-US" sz="1400" dirty="0">
                <a:solidFill>
                  <a:prstClr val="black"/>
                </a:solidFill>
                <a:latin typeface="Arial"/>
                <a:ea typeface="Meiryo UI"/>
              </a:rPr>
              <a:t>進めた</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。先月作成したプラスミドを</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DNA</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シーケンスで配列を確認した。プラスミドを用いて、酵母</a:t>
            </a:r>
            <a:r>
              <a:rPr kumimoji="0" lang="ja-JP" altLang="en-US" sz="1400" dirty="0">
                <a:solidFill>
                  <a:prstClr val="black"/>
                </a:solidFill>
              </a:rPr>
              <a:t>を形質転換した。</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1200150" lvl="2" indent="-285750">
              <a:buFont typeface="Arial" panose="020B0604020202020204" pitchFamily="34" charset="0"/>
              <a:buChar char="•"/>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の実験を開始した。遺伝子合成したプラスミドを用いて、</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kumimoji="0" lang="ja-JP" altLang="en-US" sz="1400" dirty="0">
                <a:solidFill>
                  <a:prstClr val="black"/>
                </a:solidFill>
              </a:rPr>
              <a:t>を形質転換した</a:t>
            </a:r>
            <a:r>
              <a:rPr lang="ja-JP" altLang="en-US" sz="1400" dirty="0">
                <a:solidFill>
                  <a:prstClr val="black"/>
                </a:solidFill>
                <a:latin typeface="Arial"/>
                <a:ea typeface="Meiryo UI"/>
              </a:rPr>
              <a:t>。</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詳細</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　東京大学で実施予定の</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3</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つの実験のうち、</a:t>
            </a:r>
            <a:r>
              <a:rPr kumimoji="0" lang="ja-JP" altLang="en-US" sz="1400" dirty="0">
                <a:solidFill>
                  <a:prstClr val="black"/>
                </a:solidFill>
                <a:latin typeface="Arial"/>
                <a:ea typeface="Meiryo UI"/>
              </a:rPr>
              <a:t>対象②</a:t>
            </a:r>
            <a:r>
              <a:rPr kumimoji="0" lang="en-US" altLang="ja-JP" sz="1400" dirty="0">
                <a:solidFill>
                  <a:prstClr val="black"/>
                </a:solidFill>
                <a:latin typeface="Arial"/>
                <a:ea typeface="Meiryo UI"/>
              </a:rPr>
              <a:t>TeCel7A</a:t>
            </a:r>
            <a:r>
              <a:rPr kumimoji="0" lang="ja-JP" altLang="en-US" sz="1400" dirty="0">
                <a:solidFill>
                  <a:prstClr val="black"/>
                </a:solidFill>
                <a:latin typeface="Arial"/>
                <a:ea typeface="Meiryo UI"/>
              </a:rPr>
              <a:t>（触媒ドメイン）</a:t>
            </a:r>
            <a:r>
              <a:rPr kumimoji="0" lang="en-US" altLang="ja-JP" sz="1400" dirty="0">
                <a:solidFill>
                  <a:prstClr val="black"/>
                </a:solidFill>
                <a:latin typeface="Arial"/>
                <a:ea typeface="Meiryo UI"/>
              </a:rPr>
              <a:t>-TrCBM1</a:t>
            </a:r>
            <a:r>
              <a:rPr kumimoji="0" lang="ja-JP" altLang="en-US" sz="1400" dirty="0">
                <a:solidFill>
                  <a:prstClr val="black"/>
                </a:solidFill>
                <a:latin typeface="Arial"/>
                <a:ea typeface="Meiryo UI"/>
              </a:rPr>
              <a:t>（結合ドメイン）、対象④</a:t>
            </a:r>
            <a:r>
              <a:rPr kumimoji="0" lang="en-US" altLang="ja-JP" sz="1400" dirty="0">
                <a:solidFill>
                  <a:prstClr val="black"/>
                </a:solidFill>
                <a:latin typeface="Arial"/>
                <a:ea typeface="Meiryo UI"/>
              </a:rPr>
              <a:t>TrCel7A</a:t>
            </a:r>
            <a:r>
              <a:rPr kumimoji="0" lang="ja-JP" altLang="en-US" sz="1400" dirty="0">
                <a:solidFill>
                  <a:prstClr val="black"/>
                </a:solidFill>
                <a:latin typeface="Arial"/>
                <a:ea typeface="Meiryo UI"/>
              </a:rPr>
              <a:t>を用いた実験を進めた。</a:t>
            </a:r>
            <a:endParaRPr kumimoji="0" lang="en-US" altLang="ja-JP" sz="1400" dirty="0">
              <a:solidFill>
                <a:prstClr val="black"/>
              </a:solidFill>
              <a:latin typeface="Arial"/>
              <a:ea typeface="Meiryo UI"/>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prstClr val="black"/>
                </a:solidFill>
                <a:latin typeface="Arial"/>
                <a:ea typeface="Meiryo UI"/>
              </a:rPr>
              <a:t>　</a:t>
            </a:r>
            <a:r>
              <a:rPr kumimoji="0" lang="ja-JP" altLang="en-US" sz="1400" dirty="0">
                <a:solidFill>
                  <a:prstClr val="black"/>
                </a:solidFill>
                <a:latin typeface="Arial"/>
                <a:ea typeface="Meiryo UI"/>
              </a:rPr>
              <a:t>対象②</a:t>
            </a:r>
            <a:r>
              <a:rPr kumimoji="0" lang="en-US" altLang="ja-JP" sz="1400" dirty="0">
                <a:solidFill>
                  <a:prstClr val="black"/>
                </a:solidFill>
                <a:latin typeface="Arial"/>
                <a:ea typeface="Meiryo UI"/>
              </a:rPr>
              <a:t>TeCel7A-TrCBM1</a:t>
            </a:r>
            <a:r>
              <a:rPr kumimoji="0" lang="ja-JP" altLang="en-US" sz="1400" dirty="0">
                <a:solidFill>
                  <a:prstClr val="black"/>
                </a:solidFill>
                <a:latin typeface="Arial"/>
                <a:ea typeface="Meiryo UI"/>
              </a:rPr>
              <a:t>を用いた実験では、</a:t>
            </a:r>
            <a:r>
              <a:rPr kumimoji="0" lang="en-US" altLang="ja-JP" sz="1400" dirty="0">
                <a:solidFill>
                  <a:prstClr val="black"/>
                </a:solidFill>
                <a:latin typeface="Arial"/>
                <a:ea typeface="Meiryo UI"/>
              </a:rPr>
              <a:t>TrCBM1</a:t>
            </a:r>
            <a:r>
              <a:rPr kumimoji="0" lang="ja-JP" altLang="en-US" sz="1400" dirty="0">
                <a:solidFill>
                  <a:prstClr val="black"/>
                </a:solidFill>
                <a:latin typeface="Arial"/>
                <a:ea typeface="Meiryo UI"/>
              </a:rPr>
              <a:t>を設計</a:t>
            </a:r>
            <a:r>
              <a:rPr kumimoji="0" lang="en-US" altLang="ja-JP" sz="1400" dirty="0">
                <a:solidFill>
                  <a:prstClr val="black"/>
                </a:solidFill>
                <a:latin typeface="Arial"/>
                <a:ea typeface="Meiryo UI"/>
              </a:rPr>
              <a:t>CBD</a:t>
            </a:r>
            <a:r>
              <a:rPr kumimoji="0" lang="ja-JP" altLang="en-US" sz="1400" dirty="0">
                <a:solidFill>
                  <a:prstClr val="black"/>
                </a:solidFill>
                <a:latin typeface="Arial"/>
                <a:ea typeface="Meiryo UI"/>
              </a:rPr>
              <a:t>に入れ替えたセルロース分解酵素を合成・評価する。</a:t>
            </a:r>
            <a:r>
              <a:rPr kumimoji="0" lang="en-US" altLang="ja-JP" sz="1400" dirty="0">
                <a:solidFill>
                  <a:prstClr val="black"/>
                </a:solidFill>
                <a:latin typeface="Arial"/>
                <a:ea typeface="Meiryo UI"/>
              </a:rPr>
              <a:t>DNA</a:t>
            </a:r>
            <a:r>
              <a:rPr kumimoji="0" lang="ja-JP" altLang="en-US" sz="1400" dirty="0">
                <a:solidFill>
                  <a:prstClr val="black"/>
                </a:solidFill>
                <a:latin typeface="Arial"/>
                <a:ea typeface="Meiryo UI"/>
              </a:rPr>
              <a:t>シーケンスを用いて、先月作成したプラスミドの遺伝子配列を確認した。</a:t>
            </a:r>
            <a:r>
              <a:rPr kumimoji="0" lang="en-US" altLang="ja-JP" sz="1400" dirty="0">
                <a:solidFill>
                  <a:prstClr val="black"/>
                </a:solidFill>
                <a:latin typeface="Arial"/>
                <a:ea typeface="Meiryo UI"/>
              </a:rPr>
              <a:t>24</a:t>
            </a:r>
            <a:r>
              <a:rPr kumimoji="0" lang="ja-JP" altLang="en-US" sz="1400" dirty="0">
                <a:solidFill>
                  <a:prstClr val="black"/>
                </a:solidFill>
                <a:latin typeface="Arial"/>
                <a:ea typeface="Meiryo UI"/>
              </a:rPr>
              <a:t>種類</a:t>
            </a:r>
            <a:r>
              <a:rPr lang="ja-JP" altLang="en-US" sz="1400" dirty="0">
                <a:solidFill>
                  <a:prstClr val="black"/>
                </a:solidFill>
                <a:latin typeface="Arial"/>
                <a:ea typeface="Meiryo UI"/>
              </a:rPr>
              <a:t>すべて</a:t>
            </a:r>
            <a:r>
              <a:rPr kumimoji="0" lang="ja-JP" altLang="en-US" sz="1400" dirty="0">
                <a:solidFill>
                  <a:prstClr val="black"/>
                </a:solidFill>
                <a:latin typeface="Arial"/>
                <a:ea typeface="Meiryo UI"/>
              </a:rPr>
              <a:t>の</a:t>
            </a:r>
            <a:r>
              <a:rPr lang="ja-JP" altLang="en-US" sz="1400" dirty="0">
                <a:solidFill>
                  <a:prstClr val="black"/>
                </a:solidFill>
                <a:latin typeface="Arial"/>
                <a:ea typeface="Meiryo UI"/>
              </a:rPr>
              <a:t>設計</a:t>
            </a:r>
            <a:r>
              <a:rPr lang="en-US" altLang="ja-JP" sz="1400" dirty="0">
                <a:solidFill>
                  <a:prstClr val="black"/>
                </a:solidFill>
                <a:latin typeface="Arial"/>
                <a:ea typeface="Meiryo UI"/>
              </a:rPr>
              <a:t>CBD</a:t>
            </a:r>
            <a:r>
              <a:rPr lang="ja-JP" altLang="en-US" sz="1400" dirty="0">
                <a:solidFill>
                  <a:prstClr val="black"/>
                </a:solidFill>
                <a:latin typeface="Arial"/>
                <a:ea typeface="Meiryo UI"/>
              </a:rPr>
              <a:t>で</a:t>
            </a:r>
            <a:r>
              <a:rPr kumimoji="0" lang="ja-JP" altLang="en-US" sz="1400" dirty="0">
                <a:solidFill>
                  <a:prstClr val="black"/>
                </a:solidFill>
                <a:latin typeface="Arial"/>
                <a:ea typeface="Meiryo UI"/>
              </a:rPr>
              <a:t>想定通りの配列だった。</a:t>
            </a:r>
            <a:r>
              <a:rPr kumimoji="0" lang="ja-JP" altLang="en-US" sz="1400" dirty="0">
                <a:solidFill>
                  <a:prstClr val="black"/>
                </a:solidFill>
              </a:rPr>
              <a:t>エレクトロポレーション法を用いて、</a:t>
            </a:r>
            <a:r>
              <a:rPr kumimoji="0" lang="ja-JP" altLang="en-US" sz="1400" dirty="0">
                <a:solidFill>
                  <a:prstClr val="black"/>
                </a:solidFill>
                <a:latin typeface="Arial"/>
                <a:ea typeface="Meiryo UI"/>
              </a:rPr>
              <a:t>作成したプラスミドを</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kumimoji="0" lang="ja-JP" altLang="en-US" sz="1400" dirty="0">
                <a:solidFill>
                  <a:prstClr val="black"/>
                </a:solidFill>
              </a:rPr>
              <a:t>に導入した。</a:t>
            </a:r>
            <a:r>
              <a:rPr kumimoji="0" lang="en-US" altLang="ja-JP" sz="1400" dirty="0">
                <a:solidFill>
                  <a:prstClr val="black"/>
                </a:solidFill>
              </a:rPr>
              <a:t>24</a:t>
            </a:r>
            <a:r>
              <a:rPr kumimoji="0" lang="ja-JP" altLang="en-US" sz="1400" dirty="0">
                <a:solidFill>
                  <a:prstClr val="black"/>
                </a:solidFill>
              </a:rPr>
              <a:t>種類すべてでコロニー</a:t>
            </a:r>
            <a:r>
              <a:rPr lang="ja-JP" altLang="en-US" sz="1400" dirty="0">
                <a:solidFill>
                  <a:prstClr val="black"/>
                </a:solidFill>
              </a:rPr>
              <a:t>（目的プラスミドを含むと思われる酵母の菌体）</a:t>
            </a:r>
            <a:r>
              <a:rPr kumimoji="0" lang="ja-JP" altLang="en-US" sz="1400" dirty="0">
                <a:solidFill>
                  <a:prstClr val="black"/>
                </a:solidFill>
              </a:rPr>
              <a:t>を確認した。</a:t>
            </a:r>
            <a:endParaRPr lang="en-US" altLang="ja-JP" sz="1400" dirty="0">
              <a:solidFill>
                <a:prstClr val="black"/>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solidFill>
                  <a:prstClr val="black"/>
                </a:solidFill>
                <a:latin typeface="Arial"/>
                <a:ea typeface="Meiryo UI"/>
              </a:rPr>
              <a:t>　対象④</a:t>
            </a:r>
            <a:r>
              <a:rPr kumimoji="0" lang="en-US" altLang="ja-JP" sz="1400" dirty="0">
                <a:solidFill>
                  <a:prstClr val="black"/>
                </a:solidFill>
                <a:latin typeface="Arial"/>
                <a:ea typeface="Meiryo UI"/>
              </a:rPr>
              <a:t> TrCel7A</a:t>
            </a:r>
            <a:r>
              <a:rPr kumimoji="0" lang="ja-JP" altLang="en-US" sz="1400" dirty="0">
                <a:solidFill>
                  <a:prstClr val="black"/>
                </a:solidFill>
                <a:latin typeface="Arial"/>
                <a:ea typeface="Meiryo UI"/>
              </a:rPr>
              <a:t>を用いた実験では、酵母で合成し、活性を測定する。</a:t>
            </a:r>
            <a:r>
              <a:rPr kumimoji="0" lang="ja-JP" altLang="en-US" sz="1400" dirty="0">
                <a:solidFill>
                  <a:prstClr val="black"/>
                </a:solidFill>
              </a:rPr>
              <a:t>エレクトロポレーション法を用いて、 </a:t>
            </a:r>
            <a:r>
              <a:rPr kumimoji="0" lang="en-US" altLang="ja-JP" sz="1400" dirty="0">
                <a:solidFill>
                  <a:prstClr val="black"/>
                </a:solidFill>
                <a:latin typeface="Arial"/>
                <a:ea typeface="Meiryo UI"/>
              </a:rPr>
              <a:t>9</a:t>
            </a:r>
            <a:r>
              <a:rPr kumimoji="0" lang="ja-JP" altLang="en-US" sz="1400" dirty="0">
                <a:solidFill>
                  <a:prstClr val="black"/>
                </a:solidFill>
                <a:latin typeface="Arial"/>
                <a:ea typeface="Meiryo UI"/>
              </a:rPr>
              <a:t>月に遺伝子合成したプラスミドを</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lang="ja-JP" altLang="en-US" sz="1400" b="0" i="0" u="none" strike="noStrike" kern="1200" cap="none" spc="0" normalizeH="0" baseline="0" noProof="0" dirty="0">
                <a:ln>
                  <a:noFill/>
                </a:ln>
                <a:solidFill>
                  <a:prstClr val="black"/>
                </a:solidFill>
                <a:effectLst/>
                <a:uLnTx/>
                <a:uFillTx/>
                <a:latin typeface="Arial"/>
                <a:ea typeface="Meiryo UI"/>
                <a:cs typeface="+mn-cs"/>
              </a:rPr>
              <a:t>に導入</a:t>
            </a:r>
            <a:r>
              <a:rPr kumimoji="0" lang="ja-JP" altLang="en-US" sz="1400" dirty="0">
                <a:solidFill>
                  <a:prstClr val="black"/>
                </a:solidFill>
              </a:rPr>
              <a:t>した。対象②と同様にコロニーを確認した。</a:t>
            </a:r>
            <a:endParaRPr lang="en-US" altLang="ja-JP" sz="1400" dirty="0">
              <a:solidFill>
                <a:prstClr val="black"/>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ja-JP" altLang="en-US" sz="1400" dirty="0">
                <a:solidFill>
                  <a:prstClr val="black"/>
                </a:solidFill>
              </a:rPr>
              <a:t>　酵母への形質転換で、対象②・④を用いた実験のタンパク質合成に必要な準備はすべて完了した。</a:t>
            </a:r>
            <a:endParaRPr kumimoji="0" lang="en-US" altLang="ja-JP" sz="1400" dirty="0">
              <a:solidFill>
                <a:prstClr val="black"/>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次月の予定</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TeCel7A-TrCBM1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を用いた実験：</a:t>
            </a:r>
            <a:r>
              <a:rPr lang="ja-JP" altLang="en-US" sz="1400" dirty="0">
                <a:solidFill>
                  <a:prstClr val="black"/>
                </a:solidFill>
                <a:latin typeface="Arial"/>
                <a:ea typeface="Meiryo UI"/>
              </a:rPr>
              <a:t>タンパク質合成</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を用いた実験：ファーメンターでの合成開始</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lvl="1" defTabSz="914400">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 を用いた実験：タンパク質合成</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rmAutofit/>
          </a:bodyPr>
          <a:lstStyle/>
          <a:p>
            <a:r>
              <a:rPr kumimoji="1" lang="en-US" altLang="ja-JP" dirty="0"/>
              <a:t>11</a:t>
            </a:r>
            <a:r>
              <a:rPr kumimoji="1" lang="ja-JP" altLang="en-US" dirty="0"/>
              <a:t>月度の活動・詳細（</a:t>
            </a:r>
            <a:r>
              <a:rPr kumimoji="1" lang="en-US" altLang="ja-JP" dirty="0"/>
              <a:t>Wet</a:t>
            </a:r>
            <a:r>
              <a:rPr kumimoji="1" lang="ja-JP" altLang="en-US" dirty="0"/>
              <a:t>実験；原</a:t>
            </a:r>
            <a:r>
              <a:rPr kumimoji="1" lang="ja-JP" altLang="en-US" sz="2000" dirty="0"/>
              <a:t>茉</a:t>
            </a:r>
            <a:r>
              <a:rPr kumimoji="1"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4EAAFE-CFE5-40AD-8E95-5BFF290DC5CF}" type="slidenum">
              <a:rPr kumimoji="1" lang="ja-JP" altLang="en-US" sz="1100" b="1" i="0" u="none" strike="noStrike" kern="1200" cap="none" spc="0" normalizeH="0" baseline="0" noProof="0" smtClean="0">
                <a:ln>
                  <a:noFill/>
                </a:ln>
                <a:solidFill>
                  <a:prstClr val="black"/>
                </a:solidFill>
                <a:effectLst/>
                <a:uLnTx/>
                <a:uFillTx/>
                <a:latin typeface="Arial"/>
                <a:ea typeface="Meiryo UI"/>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1" lang="ja-JP" altLang="en-US" sz="1100" b="1" i="0" u="none" strike="noStrike" kern="1200" cap="none" spc="0" normalizeH="0" baseline="0" noProof="0">
              <a:ln>
                <a:noFill/>
              </a:ln>
              <a:solidFill>
                <a:prstClr val="black"/>
              </a:solidFill>
              <a:effectLst/>
              <a:uLnTx/>
              <a:uFillTx/>
              <a:latin typeface="Arial"/>
              <a:ea typeface="Meiryo UI"/>
              <a:cs typeface="+mn-cs"/>
            </a:endParaRPr>
          </a:p>
        </p:txBody>
      </p:sp>
      <p:sp>
        <p:nvSpPr>
          <p:cNvPr id="4" name="テキスト ボックス 3">
            <a:extLst>
              <a:ext uri="{FF2B5EF4-FFF2-40B4-BE49-F238E27FC236}">
                <a16:creationId xmlns:a16="http://schemas.microsoft.com/office/drawing/2014/main" id="{4240478C-46A2-413E-915F-FACC9A95419B}"/>
              </a:ext>
            </a:extLst>
          </p:cNvPr>
          <p:cNvSpPr txBox="1"/>
          <p:nvPr/>
        </p:nvSpPr>
        <p:spPr>
          <a:xfrm>
            <a:off x="10179968" y="230080"/>
            <a:ext cx="1737212" cy="307777"/>
          </a:xfrm>
          <a:prstGeom prst="rect">
            <a:avLst/>
          </a:prstGeom>
          <a:solidFill>
            <a:schemeClr val="bg1"/>
          </a:solidFill>
          <a:ln>
            <a:solidFill>
              <a:srgbClr val="FF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0000"/>
                </a:solidFill>
                <a:effectLst/>
                <a:uLnTx/>
                <a:uFillTx/>
                <a:latin typeface="Arial"/>
                <a:ea typeface="Meiryo UI"/>
                <a:cs typeface="+mn-cs"/>
              </a:rPr>
              <a:t>（ワード文書相当）</a:t>
            </a:r>
          </a:p>
        </p:txBody>
      </p:sp>
      <p:sp>
        <p:nvSpPr>
          <p:cNvPr id="7" name="テキスト ボックス 6">
            <a:extLst>
              <a:ext uri="{FF2B5EF4-FFF2-40B4-BE49-F238E27FC236}">
                <a16:creationId xmlns:a16="http://schemas.microsoft.com/office/drawing/2014/main" id="{355C6A76-EE9B-4C85-9AAB-3943130FAE6F}"/>
              </a:ext>
            </a:extLst>
          </p:cNvPr>
          <p:cNvSpPr txBox="1"/>
          <p:nvPr/>
        </p:nvSpPr>
        <p:spPr>
          <a:xfrm>
            <a:off x="9594814" y="748174"/>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151421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FC507-3D5D-467B-AFC3-2377C61D02E0}"/>
              </a:ext>
            </a:extLst>
          </p:cNvPr>
          <p:cNvSpPr>
            <a:spLocks noGrp="1"/>
          </p:cNvSpPr>
          <p:nvPr>
            <p:ph type="title"/>
          </p:nvPr>
        </p:nvSpPr>
        <p:spPr/>
        <p:txBody>
          <a:bodyPr/>
          <a:lstStyle/>
          <a:p>
            <a:r>
              <a:rPr lang="en-US" altLang="ja-JP" dirty="0"/>
              <a:t>11</a:t>
            </a:r>
            <a:r>
              <a:rPr kumimoji="1" lang="ja-JP" altLang="en-US" dirty="0"/>
              <a:t>月度の活動（</a:t>
            </a:r>
            <a:r>
              <a:rPr kumimoji="1" lang="en-US" altLang="ja-JP" dirty="0"/>
              <a:t>Wet</a:t>
            </a:r>
            <a:r>
              <a:rPr kumimoji="1" lang="ja-JP" altLang="en-US" dirty="0"/>
              <a:t>実験；原</a:t>
            </a:r>
            <a:r>
              <a:rPr lang="ja-JP" altLang="en-US" sz="1600" dirty="0"/>
              <a:t>茉</a:t>
            </a:r>
            <a:r>
              <a:rPr kumimoji="1" lang="ja-JP" altLang="en-US" dirty="0"/>
              <a:t>）</a:t>
            </a:r>
          </a:p>
        </p:txBody>
      </p:sp>
      <p:sp>
        <p:nvSpPr>
          <p:cNvPr id="3" name="スライド番号プレースホルダー 2">
            <a:extLst>
              <a:ext uri="{FF2B5EF4-FFF2-40B4-BE49-F238E27FC236}">
                <a16:creationId xmlns:a16="http://schemas.microsoft.com/office/drawing/2014/main" id="{5ED3D7E8-6E4F-4B6E-B177-0E62C760FE7F}"/>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コンテンツ プレースホルダー 2">
            <a:extLst>
              <a:ext uri="{FF2B5EF4-FFF2-40B4-BE49-F238E27FC236}">
                <a16:creationId xmlns:a16="http://schemas.microsoft.com/office/drawing/2014/main" id="{72841BB7-2AAC-4204-A62D-DD32383062E3}"/>
              </a:ext>
            </a:extLst>
          </p:cNvPr>
          <p:cNvSpPr txBox="1">
            <a:spLocks/>
          </p:cNvSpPr>
          <p:nvPr/>
        </p:nvSpPr>
        <p:spPr>
          <a:xfrm>
            <a:off x="1425918" y="881734"/>
            <a:ext cx="10054882" cy="5705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b="1" dirty="0"/>
              <a:t>FY22</a:t>
            </a:r>
            <a:r>
              <a:rPr lang="ja-JP" altLang="en-US" sz="1800" b="1" dirty="0"/>
              <a:t>目標</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1. </a:t>
            </a:r>
            <a:r>
              <a:rPr kumimoji="1" lang="ja-JP" altLang="en-US" sz="1400" dirty="0">
                <a:latin typeface="Arial"/>
                <a:ea typeface="Meiryo UI"/>
              </a:rPr>
              <a:t>設計セルロース結合ドメイン（</a:t>
            </a:r>
            <a:r>
              <a:rPr kumimoji="1" lang="en-US" altLang="ja-JP" sz="1400" dirty="0">
                <a:latin typeface="Arial"/>
                <a:ea typeface="Meiryo UI"/>
              </a:rPr>
              <a:t>CBD</a:t>
            </a:r>
            <a:r>
              <a:rPr kumimoji="1" lang="ja-JP" altLang="en-US" sz="1400" dirty="0">
                <a:latin typeface="Arial"/>
                <a:ea typeface="Meiryo UI"/>
              </a:rPr>
              <a:t>）の合成・評価</a:t>
            </a:r>
            <a:endParaRPr kumimoji="1" lang="en-US" altLang="ja-JP" sz="1400" dirty="0">
              <a:latin typeface="Arial"/>
              <a:ea typeface="Meiryo UI"/>
            </a:endParaRPr>
          </a:p>
          <a:p>
            <a:pPr marL="457200" lvl="1" indent="0" defTabSz="914400">
              <a:buNone/>
            </a:pPr>
            <a:r>
              <a:rPr kumimoji="1" lang="en-US" altLang="ja-JP" sz="1400" dirty="0">
                <a:latin typeface="Arial"/>
                <a:ea typeface="Meiryo UI"/>
              </a:rPr>
              <a:t>2. </a:t>
            </a:r>
            <a:r>
              <a:rPr kumimoji="1" lang="ja-JP" altLang="en-US" sz="1400" dirty="0">
                <a:latin typeface="Arial"/>
                <a:ea typeface="Meiryo UI"/>
              </a:rPr>
              <a:t>セルロース分解酵素の合成・評価</a:t>
            </a:r>
            <a:endParaRPr lang="en-US" altLang="ja-JP" sz="1400" dirty="0"/>
          </a:p>
          <a:p>
            <a:r>
              <a:rPr lang="en-US" altLang="ja-JP" sz="2000" b="1" dirty="0"/>
              <a:t>3Q</a:t>
            </a:r>
            <a:r>
              <a:rPr lang="ja-JP" altLang="en-US" sz="2000" b="1" dirty="0"/>
              <a:t>の目標</a:t>
            </a:r>
            <a:endParaRPr lang="en-US" altLang="ja-JP" sz="2000" b="1" dirty="0"/>
          </a:p>
          <a:p>
            <a:pPr marL="457200" lvl="1" indent="0">
              <a:buNone/>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TeCel7A-TrCBM1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：設計</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を含むセルロース分解酵素を合成・評価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20 %→40%</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（合成準備完了） </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：ファーメンターで合成、活性を再度確認</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進捗：未着手</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pPr marL="457200" lvl="1" indent="0">
              <a:buNone/>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TrCel7A</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：合成・評価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0 %→40%</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（合成準備完了） </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a:t>
            </a:r>
          </a:p>
          <a:p>
            <a:r>
              <a:rPr lang="ja-JP" altLang="en-US" sz="1800" b="1" dirty="0"/>
              <a:t>今月の目標</a:t>
            </a:r>
            <a:endParaRPr lang="en-US" altLang="ja-JP" sz="1400" dirty="0"/>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2-1.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TeCel7A-TrCBM1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プラスミドを獲得し、酵母（</a:t>
            </a:r>
            <a:r>
              <a:rPr kumimoji="0" lang="en-US" altLang="ja-JP" sz="1400" b="0" i="1" u="none" strike="noStrike" kern="1200" cap="none" spc="0" normalizeH="0" baseline="0" noProof="0" dirty="0">
                <a:ln>
                  <a:noFill/>
                </a:ln>
                <a:solidFill>
                  <a:prstClr val="black"/>
                </a:solidFill>
                <a:effectLst/>
                <a:uLnTx/>
                <a:uFillTx/>
                <a:latin typeface="Arial"/>
                <a:ea typeface="Meiryo UI"/>
                <a:cs typeface="+mn-cs"/>
              </a:rPr>
              <a:t>Pichia pastoris </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KM71H</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100%】</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 TrCel7A</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酵母（</a:t>
            </a:r>
            <a:r>
              <a:rPr kumimoji="0" lang="en-US" altLang="ja-JP" sz="1400" b="0" i="1" u="none" strike="noStrike" kern="1200" cap="none" spc="0" normalizeH="0" baseline="0" noProof="0" dirty="0">
                <a:ln>
                  <a:noFill/>
                </a:ln>
                <a:solidFill>
                  <a:prstClr val="black"/>
                </a:solidFill>
                <a:effectLst/>
                <a:uLnTx/>
                <a:uFillTx/>
                <a:latin typeface="Arial"/>
                <a:ea typeface="Meiryo UI"/>
                <a:cs typeface="+mn-cs"/>
              </a:rPr>
              <a:t>Pichia pastoris </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KM71H</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）へ形質転換する。</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進捗：</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100%】</a:t>
            </a:r>
          </a:p>
          <a:p>
            <a:r>
              <a:rPr lang="ja-JP" altLang="en-US" sz="1800" b="1" dirty="0"/>
              <a:t>今月の報告</a:t>
            </a:r>
            <a:endParaRPr lang="en-US" altLang="ja-JP" sz="1800" b="1" dirty="0"/>
          </a:p>
          <a:p>
            <a:pPr marL="742950" lvl="1" indent="-285750" defTabSz="457200">
              <a:lnSpc>
                <a:spcPct val="100000"/>
              </a:lnSpc>
              <a:spcBef>
                <a:spcPts val="0"/>
              </a:spcBef>
              <a:defRPr/>
            </a:pPr>
            <a:r>
              <a:rPr lang="ja-JP" altLang="en-US" sz="1400" dirty="0"/>
              <a:t>東京大学で実施中の実験を進め、タンパク質合成に必要な作業が完了した。</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1200150" lvl="2" indent="-285750" defTabSz="457200">
              <a:lnSpc>
                <a:spcPct val="100000"/>
              </a:lnSpc>
              <a:spcBef>
                <a:spcPts val="0"/>
              </a:spcBef>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対象②設計</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CBD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を含むセルロース分解酵素の合成・評価実験を進めた。先月作成したプラスミドを</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DNA</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シーケンスで配列を確認した。作成したプラスミドを用いて、酵母</a:t>
            </a:r>
            <a:r>
              <a:rPr kumimoji="0" lang="ja-JP" altLang="en-US" sz="1400" dirty="0">
                <a:solidFill>
                  <a:prstClr val="black"/>
                </a:solidFill>
                <a:latin typeface="Arial"/>
                <a:ea typeface="Meiryo UI"/>
              </a:rPr>
              <a:t>を</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形質転換した。</a:t>
            </a:r>
          </a:p>
          <a:p>
            <a:pPr marL="1200150" lvl="2" indent="-285750" defTabSz="457200">
              <a:lnSpc>
                <a:spcPct val="100000"/>
              </a:lnSpc>
              <a:spcBef>
                <a:spcPts val="0"/>
              </a:spcBef>
              <a:defRPr/>
            </a:pP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対象④</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TrCel7A</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の実験を開始した。遺伝子合成したプラスミドを用いて、酵母を形質転換した。</a:t>
            </a:r>
            <a:endParaRPr lang="en-US" altLang="ja-JP" sz="1400" dirty="0"/>
          </a:p>
          <a:p>
            <a:r>
              <a:rPr lang="ja-JP" altLang="en-US" sz="1800" b="1" dirty="0"/>
              <a:t>次月の予定</a:t>
            </a:r>
            <a:endParaRPr lang="en-US" altLang="ja-JP" sz="1800"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2-1.</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 対象②</a:t>
            </a: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TeCel7A-TrCBM1 </a:t>
            </a:r>
            <a:r>
              <a:rPr kumimoji="1" lang="ja-JP" altLang="en-US" sz="1400" b="0" i="0" u="none" strike="noStrike" kern="1200" cap="none" spc="0" normalizeH="0" baseline="0" noProof="0" dirty="0">
                <a:ln>
                  <a:noFill/>
                </a:ln>
                <a:solidFill>
                  <a:prstClr val="black"/>
                </a:solidFill>
                <a:effectLst/>
                <a:uLnTx/>
                <a:uFillTx/>
                <a:latin typeface="Arial"/>
                <a:ea typeface="Meiryo UI"/>
                <a:cs typeface="+mn-cs"/>
              </a:rPr>
              <a:t>：</a:t>
            </a:r>
            <a:r>
              <a:rPr lang="ja-JP" altLang="en-US" sz="1400" dirty="0">
                <a:solidFill>
                  <a:prstClr val="black"/>
                </a:solidFill>
                <a:latin typeface="Arial"/>
                <a:ea typeface="Meiryo UI"/>
              </a:rPr>
              <a:t>タンパク質合成</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2-2. </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対象③</a:t>
            </a:r>
            <a:r>
              <a:rPr kumimoji="0" lang="en-US" altLang="ja-JP" sz="1400" b="0" i="0" u="none" strike="noStrike" kern="1200" cap="none" spc="0" normalizeH="0" baseline="0" noProof="0" dirty="0">
                <a:ln>
                  <a:noFill/>
                </a:ln>
                <a:solidFill>
                  <a:prstClr val="black"/>
                </a:solidFill>
                <a:effectLst/>
                <a:uLnTx/>
                <a:uFillTx/>
                <a:latin typeface="Arial"/>
                <a:ea typeface="Meiryo UI"/>
                <a:cs typeface="+mn-cs"/>
              </a:rPr>
              <a:t>PcCel7D</a:t>
            </a:r>
            <a:r>
              <a:rPr kumimoji="0" lang="ja-JP" altLang="en-US" sz="1400" b="0" i="0" u="none" strike="noStrike" kern="1200" cap="none" spc="0" normalizeH="0" baseline="0" noProof="0" dirty="0">
                <a:ln>
                  <a:noFill/>
                </a:ln>
                <a:solidFill>
                  <a:prstClr val="black"/>
                </a:solidFill>
                <a:effectLst/>
                <a:uLnTx/>
                <a:uFillTx/>
                <a:latin typeface="Arial"/>
                <a:ea typeface="Meiryo UI"/>
                <a:cs typeface="+mn-cs"/>
              </a:rPr>
              <a:t>：ファーメンターでの合成</a:t>
            </a:r>
            <a:r>
              <a:rPr kumimoji="0" lang="ja-JP" altLang="en-US" sz="1400" dirty="0">
                <a:solidFill>
                  <a:prstClr val="black"/>
                </a:solidFill>
                <a:latin typeface="Arial"/>
                <a:ea typeface="Meiryo UI"/>
              </a:rPr>
              <a:t>準備</a:t>
            </a:r>
            <a:endParaRPr kumimoji="0" lang="en-US" altLang="ja-JP" sz="1400" b="0" i="0" u="none" strike="noStrike" kern="1200" cap="none" spc="0" normalizeH="0" baseline="0" noProof="0" dirty="0">
              <a:ln>
                <a:noFill/>
              </a:ln>
              <a:solidFill>
                <a:prstClr val="black"/>
              </a:solidFill>
              <a:effectLst/>
              <a:uLnTx/>
              <a:uFillTx/>
              <a:latin typeface="Arial"/>
              <a:ea typeface="Meiryo UI"/>
              <a:cs typeface="+mn-cs"/>
            </a:endParaRPr>
          </a:p>
          <a:p>
            <a:pPr marL="457200" lvl="1" indent="0" defTabSz="914400">
              <a:buNone/>
              <a:defRPr/>
            </a:pPr>
            <a:r>
              <a:rPr kumimoji="1" lang="en-US" altLang="ja-JP" sz="1400" b="0" i="0" u="none" strike="noStrike" kern="1200" cap="none" spc="0" normalizeH="0" baseline="0" noProof="0" dirty="0">
                <a:ln>
                  <a:noFill/>
                </a:ln>
                <a:solidFill>
                  <a:prstClr val="black"/>
                </a:solidFill>
                <a:effectLst/>
                <a:uLnTx/>
                <a:uFillTx/>
                <a:latin typeface="Arial"/>
                <a:ea typeface="Meiryo UI"/>
                <a:cs typeface="+mn-cs"/>
              </a:rPr>
              <a:t>2-3. </a:t>
            </a:r>
            <a:r>
              <a:rPr lang="ja-JP" altLang="en-US" sz="1400" dirty="0">
                <a:solidFill>
                  <a:prstClr val="black"/>
                </a:solidFill>
                <a:latin typeface="Arial"/>
                <a:ea typeface="Meiryo UI"/>
              </a:rPr>
              <a:t>対象④</a:t>
            </a:r>
            <a:r>
              <a:rPr lang="en-US" altLang="ja-JP" sz="1400" dirty="0">
                <a:solidFill>
                  <a:prstClr val="black"/>
                </a:solidFill>
                <a:latin typeface="Arial"/>
                <a:ea typeface="Meiryo UI"/>
              </a:rPr>
              <a:t>TrCel7A</a:t>
            </a:r>
            <a:r>
              <a:rPr lang="ja-JP" altLang="en-US" sz="1400" dirty="0">
                <a:solidFill>
                  <a:prstClr val="black"/>
                </a:solidFill>
                <a:latin typeface="Arial"/>
                <a:ea typeface="Meiryo UI"/>
              </a:rPr>
              <a:t> ：タンパク質合成</a:t>
            </a:r>
            <a:endParaRPr kumimoji="1" lang="en-US" altLang="ja-JP" sz="1400" b="0" i="0" u="none" strike="noStrike" kern="1200" cap="none" spc="0" normalizeH="0" baseline="0" noProof="0" dirty="0">
              <a:ln>
                <a:noFill/>
              </a:ln>
              <a:solidFill>
                <a:prstClr val="black"/>
              </a:solidFill>
              <a:effectLst/>
              <a:uLnTx/>
              <a:uFillTx/>
              <a:latin typeface="Arial"/>
              <a:ea typeface="Meiryo UI"/>
              <a:cs typeface="+mn-cs"/>
            </a:endParaRPr>
          </a:p>
        </p:txBody>
      </p:sp>
      <p:sp>
        <p:nvSpPr>
          <p:cNvPr id="7" name="テキスト ボックス 6">
            <a:extLst>
              <a:ext uri="{FF2B5EF4-FFF2-40B4-BE49-F238E27FC236}">
                <a16:creationId xmlns:a16="http://schemas.microsoft.com/office/drawing/2014/main" id="{3F794199-4308-449B-8B9B-EA3A7A36F693}"/>
              </a:ext>
            </a:extLst>
          </p:cNvPr>
          <p:cNvSpPr txBox="1"/>
          <p:nvPr/>
        </p:nvSpPr>
        <p:spPr>
          <a:xfrm>
            <a:off x="9468067" y="825389"/>
            <a:ext cx="2597186" cy="830997"/>
          </a:xfrm>
          <a:prstGeom prst="rect">
            <a:avLst/>
          </a:prstGeom>
          <a:noFill/>
        </p:spPr>
        <p:txBody>
          <a:bodyPr wrap="none" rtlCol="0">
            <a:spAutoFit/>
          </a:bodyPr>
          <a:lstStyle/>
          <a:p>
            <a:r>
              <a:rPr kumimoji="1" lang="ja-JP" altLang="en-US" sz="1200" dirty="0"/>
              <a:t>微生物名</a:t>
            </a:r>
          </a:p>
          <a:p>
            <a:r>
              <a:rPr kumimoji="1" lang="en-US" altLang="ja-JP" sz="1200" dirty="0"/>
              <a:t>Pc</a:t>
            </a:r>
            <a:r>
              <a:rPr kumimoji="1" lang="ja-JP" altLang="en-US" sz="1200" dirty="0"/>
              <a:t>：</a:t>
            </a:r>
            <a:r>
              <a:rPr kumimoji="1" lang="en-US" altLang="ja-JP" sz="1200" i="1" dirty="0" err="1"/>
              <a:t>Phanerochaete</a:t>
            </a:r>
            <a:r>
              <a:rPr kumimoji="1" lang="en-US" altLang="ja-JP" sz="1200" i="1" dirty="0"/>
              <a:t> </a:t>
            </a:r>
            <a:r>
              <a:rPr kumimoji="1" lang="en-US" altLang="ja-JP" sz="1200" i="1" dirty="0" err="1"/>
              <a:t>chrysosporium</a:t>
            </a:r>
            <a:endParaRPr kumimoji="1" lang="en-US" altLang="ja-JP" sz="1200" i="1" dirty="0"/>
          </a:p>
          <a:p>
            <a:r>
              <a:rPr kumimoji="1" lang="en-US" altLang="ja-JP" sz="1200" dirty="0" err="1"/>
              <a:t>Te</a:t>
            </a:r>
            <a:r>
              <a:rPr kumimoji="1" lang="ja-JP" altLang="en-US" sz="1200" dirty="0"/>
              <a:t>：</a:t>
            </a:r>
            <a:r>
              <a:rPr kumimoji="1" lang="en-US" altLang="ja-JP" sz="1200" i="1" dirty="0" err="1"/>
              <a:t>Talaromyces</a:t>
            </a:r>
            <a:r>
              <a:rPr kumimoji="1" lang="en-US" altLang="ja-JP" sz="1200" i="1" dirty="0"/>
              <a:t> </a:t>
            </a:r>
            <a:r>
              <a:rPr kumimoji="1" lang="en-US" altLang="ja-JP" sz="1200" i="1" dirty="0" err="1"/>
              <a:t>emersonii</a:t>
            </a:r>
            <a:endParaRPr kumimoji="1" lang="en-US" altLang="ja-JP" sz="1200" i="1" dirty="0"/>
          </a:p>
          <a:p>
            <a:r>
              <a:rPr kumimoji="1" lang="en-US" altLang="ja-JP" sz="1200" dirty="0"/>
              <a:t>Tr</a:t>
            </a:r>
            <a:r>
              <a:rPr kumimoji="1" lang="ja-JP" altLang="en-US" sz="1200" dirty="0"/>
              <a:t>：</a:t>
            </a:r>
            <a:r>
              <a:rPr kumimoji="1" lang="en-US" altLang="ja-JP" sz="1200" i="1" dirty="0"/>
              <a:t>Trichoderma </a:t>
            </a:r>
            <a:r>
              <a:rPr kumimoji="1" lang="en-US" altLang="ja-JP" sz="1200" i="1" dirty="0" err="1"/>
              <a:t>reesei</a:t>
            </a:r>
            <a:endParaRPr kumimoji="1" lang="en-US" altLang="ja-JP" sz="1200" i="1" dirty="0"/>
          </a:p>
        </p:txBody>
      </p:sp>
    </p:spTree>
    <p:extLst>
      <p:ext uri="{BB962C8B-B14F-4D97-AF65-F5344CB8AC3E}">
        <p14:creationId xmlns:p14="http://schemas.microsoft.com/office/powerpoint/2010/main" val="239080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F42A97F-6536-4148-8121-B685D8B71351}"/>
              </a:ext>
            </a:extLst>
          </p:cNvPr>
          <p:cNvSpPr/>
          <p:nvPr/>
        </p:nvSpPr>
        <p:spPr>
          <a:xfrm>
            <a:off x="47413" y="846882"/>
            <a:ext cx="11960368" cy="588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正方形/長方形 53">
            <a:extLst>
              <a:ext uri="{FF2B5EF4-FFF2-40B4-BE49-F238E27FC236}">
                <a16:creationId xmlns:a16="http://schemas.microsoft.com/office/drawing/2014/main" id="{799B7B85-9B1C-42AB-8540-D489DD2C76F5}"/>
              </a:ext>
            </a:extLst>
          </p:cNvPr>
          <p:cNvSpPr/>
          <p:nvPr/>
        </p:nvSpPr>
        <p:spPr>
          <a:xfrm>
            <a:off x="6081736"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5" name="正方形/長方形 54">
            <a:extLst>
              <a:ext uri="{FF2B5EF4-FFF2-40B4-BE49-F238E27FC236}">
                <a16:creationId xmlns:a16="http://schemas.microsoft.com/office/drawing/2014/main" id="{1144067C-42A9-42F4-AAA3-D4FAF16287AB}"/>
              </a:ext>
            </a:extLst>
          </p:cNvPr>
          <p:cNvSpPr/>
          <p:nvPr/>
        </p:nvSpPr>
        <p:spPr>
          <a:xfrm>
            <a:off x="8926892" y="1036327"/>
            <a:ext cx="2845445" cy="5334423"/>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ABB611CE-25A4-4BA7-BCDA-FA01C9217B8E}"/>
              </a:ext>
            </a:extLst>
          </p:cNvPr>
          <p:cNvSpPr/>
          <p:nvPr/>
        </p:nvSpPr>
        <p:spPr>
          <a:xfrm>
            <a:off x="3239128" y="117359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lstStyle/>
          <a:p>
            <a:r>
              <a:rPr kumimoji="1" lang="en-US" altLang="ja-JP" dirty="0"/>
              <a:t>2022</a:t>
            </a:r>
            <a:r>
              <a:rPr kumimoji="1" lang="ja-JP" altLang="en-US" dirty="0"/>
              <a:t>年度　研究スケジュール</a:t>
            </a:r>
          </a:p>
        </p:txBody>
      </p:sp>
      <p:sp>
        <p:nvSpPr>
          <p:cNvPr id="16" name="正方形/長方形 15">
            <a:extLst>
              <a:ext uri="{FF2B5EF4-FFF2-40B4-BE49-F238E27FC236}">
                <a16:creationId xmlns:a16="http://schemas.microsoft.com/office/drawing/2014/main" id="{1FC49B25-416B-418A-B124-89D6E0897935}"/>
              </a:ext>
            </a:extLst>
          </p:cNvPr>
          <p:cNvSpPr/>
          <p:nvPr/>
        </p:nvSpPr>
        <p:spPr>
          <a:xfrm>
            <a:off x="465438" y="1174869"/>
            <a:ext cx="2845445" cy="5197151"/>
          </a:xfrm>
          <a:prstGeom prst="rect">
            <a:avLst/>
          </a:prstGeom>
          <a:solidFill>
            <a:schemeClr val="bg1"/>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五方向 19">
            <a:extLst>
              <a:ext uri="{FF2B5EF4-FFF2-40B4-BE49-F238E27FC236}">
                <a16:creationId xmlns:a16="http://schemas.microsoft.com/office/drawing/2014/main" id="{81EBAAAC-116E-4CEB-BB9A-0F6B37AD954D}"/>
              </a:ext>
            </a:extLst>
          </p:cNvPr>
          <p:cNvSpPr/>
          <p:nvPr/>
        </p:nvSpPr>
        <p:spPr>
          <a:xfrm>
            <a:off x="464560" y="2188483"/>
            <a:ext cx="1491780"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2" name="矢印: 五方向 21">
            <a:extLst>
              <a:ext uri="{FF2B5EF4-FFF2-40B4-BE49-F238E27FC236}">
                <a16:creationId xmlns:a16="http://schemas.microsoft.com/office/drawing/2014/main" id="{0B535FC7-324A-4982-8363-76336F14D129}"/>
              </a:ext>
            </a:extLst>
          </p:cNvPr>
          <p:cNvSpPr/>
          <p:nvPr/>
        </p:nvSpPr>
        <p:spPr>
          <a:xfrm>
            <a:off x="1957202" y="2187126"/>
            <a:ext cx="1340708" cy="648000"/>
          </a:xfrm>
          <a:prstGeom prst="homePlate">
            <a:avLst/>
          </a:prstGeom>
          <a:solidFill>
            <a:schemeClr val="accent2">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3" name="矢印: 五方向 22">
            <a:extLst>
              <a:ext uri="{FF2B5EF4-FFF2-40B4-BE49-F238E27FC236}">
                <a16:creationId xmlns:a16="http://schemas.microsoft.com/office/drawing/2014/main" id="{858DEA70-85D0-4AB2-8547-5E89122A890E}"/>
              </a:ext>
            </a:extLst>
          </p:cNvPr>
          <p:cNvSpPr/>
          <p:nvPr/>
        </p:nvSpPr>
        <p:spPr>
          <a:xfrm>
            <a:off x="1956341" y="3399440"/>
            <a:ext cx="4117968" cy="648000"/>
          </a:xfrm>
          <a:prstGeom prst="homePlate">
            <a:avLst/>
          </a:prstGeom>
          <a:solidFill>
            <a:srgbClr val="FFF6CC"/>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6" name="矢印: 五方向 25">
            <a:extLst>
              <a:ext uri="{FF2B5EF4-FFF2-40B4-BE49-F238E27FC236}">
                <a16:creationId xmlns:a16="http://schemas.microsoft.com/office/drawing/2014/main" id="{3CD179CF-2A06-41AB-8081-8E6451349C06}"/>
              </a:ext>
            </a:extLst>
          </p:cNvPr>
          <p:cNvSpPr/>
          <p:nvPr/>
        </p:nvSpPr>
        <p:spPr>
          <a:xfrm>
            <a:off x="6081735" y="5242234"/>
            <a:ext cx="5690601" cy="648000"/>
          </a:xfrm>
          <a:prstGeom prst="homePlate">
            <a:avLst/>
          </a:prstGeom>
          <a:solidFill>
            <a:schemeClr val="accent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a:extLst>
              <a:ext uri="{FF2B5EF4-FFF2-40B4-BE49-F238E27FC236}">
                <a16:creationId xmlns:a16="http://schemas.microsoft.com/office/drawing/2014/main" id="{85A2B0D7-3339-45A4-87F2-1980522B0918}"/>
              </a:ext>
            </a:extLst>
          </p:cNvPr>
          <p:cNvSpPr txBox="1"/>
          <p:nvPr/>
        </p:nvSpPr>
        <p:spPr>
          <a:xfrm>
            <a:off x="438221" y="1789118"/>
            <a:ext cx="3847528" cy="369332"/>
          </a:xfrm>
          <a:prstGeom prst="rect">
            <a:avLst/>
          </a:prstGeom>
          <a:noFill/>
        </p:spPr>
        <p:txBody>
          <a:bodyPr wrap="none" rtlCol="0">
            <a:spAutoFit/>
          </a:bodyPr>
          <a:lstStyle/>
          <a:p>
            <a:r>
              <a:rPr kumimoji="1" lang="en-US" altLang="ja-JP" b="1" dirty="0">
                <a:solidFill>
                  <a:schemeClr val="accent1"/>
                </a:solidFill>
              </a:rPr>
              <a:t>1-1.</a:t>
            </a:r>
            <a:r>
              <a:rPr kumimoji="1" lang="ja-JP" altLang="en-US" b="1" dirty="0">
                <a:solidFill>
                  <a:schemeClr val="accent1"/>
                </a:solidFill>
              </a:rPr>
              <a:t> テクノプロ委託試験の再現性確認</a:t>
            </a:r>
          </a:p>
        </p:txBody>
      </p:sp>
      <p:sp>
        <p:nvSpPr>
          <p:cNvPr id="29" name="テキスト ボックス 28">
            <a:extLst>
              <a:ext uri="{FF2B5EF4-FFF2-40B4-BE49-F238E27FC236}">
                <a16:creationId xmlns:a16="http://schemas.microsoft.com/office/drawing/2014/main" id="{D320E8D4-5254-4D69-B8C3-78945514AADD}"/>
              </a:ext>
            </a:extLst>
          </p:cNvPr>
          <p:cNvSpPr txBox="1"/>
          <p:nvPr/>
        </p:nvSpPr>
        <p:spPr>
          <a:xfrm>
            <a:off x="438221" y="3038383"/>
            <a:ext cx="4466287" cy="369332"/>
          </a:xfrm>
          <a:prstGeom prst="rect">
            <a:avLst/>
          </a:prstGeom>
          <a:noFill/>
        </p:spPr>
        <p:txBody>
          <a:bodyPr wrap="none" rtlCol="0">
            <a:spAutoFit/>
          </a:bodyPr>
          <a:lstStyle/>
          <a:p>
            <a:r>
              <a:rPr kumimoji="1" lang="en-US" altLang="ja-JP" b="1" dirty="0">
                <a:solidFill>
                  <a:schemeClr val="accent1"/>
                </a:solidFill>
              </a:rPr>
              <a:t>1-2. CBD</a:t>
            </a:r>
            <a:r>
              <a:rPr kumimoji="1" lang="ja-JP" altLang="en-US" b="1" dirty="0">
                <a:solidFill>
                  <a:schemeClr val="accent1"/>
                </a:solidFill>
              </a:rPr>
              <a:t>の評価：結合率による定量的評価</a:t>
            </a:r>
          </a:p>
        </p:txBody>
      </p:sp>
      <p:sp>
        <p:nvSpPr>
          <p:cNvPr id="32" name="テキスト ボックス 31">
            <a:extLst>
              <a:ext uri="{FF2B5EF4-FFF2-40B4-BE49-F238E27FC236}">
                <a16:creationId xmlns:a16="http://schemas.microsoft.com/office/drawing/2014/main" id="{FE04A6CB-0262-4F03-9C5A-D0AEA50ACD98}"/>
              </a:ext>
            </a:extLst>
          </p:cNvPr>
          <p:cNvSpPr txBox="1"/>
          <p:nvPr/>
        </p:nvSpPr>
        <p:spPr>
          <a:xfrm>
            <a:off x="7066590" y="5250959"/>
            <a:ext cx="3720890" cy="646331"/>
          </a:xfrm>
          <a:prstGeom prst="rect">
            <a:avLst/>
          </a:prstGeom>
          <a:noFill/>
        </p:spPr>
        <p:txBody>
          <a:bodyPr wrap="none" rtlCol="0">
            <a:spAutoFit/>
          </a:bodyPr>
          <a:lstStyle/>
          <a:p>
            <a:pPr algn="ctr"/>
            <a:r>
              <a:rPr kumimoji="1" lang="ja-JP" altLang="en-US" dirty="0">
                <a:solidFill>
                  <a:schemeClr val="accent1"/>
                </a:solidFill>
              </a:rPr>
              <a:t>セルロース分解酵素（設計</a:t>
            </a:r>
            <a:r>
              <a:rPr kumimoji="1" lang="en-US" altLang="ja-JP" dirty="0">
                <a:solidFill>
                  <a:schemeClr val="accent1"/>
                </a:solidFill>
              </a:rPr>
              <a:t>CBD</a:t>
            </a:r>
            <a:r>
              <a:rPr kumimoji="1" lang="ja-JP" altLang="en-US" dirty="0">
                <a:solidFill>
                  <a:schemeClr val="accent1"/>
                </a:solidFill>
              </a:rPr>
              <a:t>含）</a:t>
            </a:r>
            <a:endParaRPr kumimoji="1" lang="en-US" altLang="ja-JP" dirty="0">
              <a:solidFill>
                <a:schemeClr val="accent1"/>
              </a:solidFill>
            </a:endParaRPr>
          </a:p>
          <a:p>
            <a:pPr algn="ctr"/>
            <a:r>
              <a:rPr kumimoji="1" lang="ja-JP" altLang="en-US" dirty="0">
                <a:solidFill>
                  <a:schemeClr val="accent1"/>
                </a:solidFill>
              </a:rPr>
              <a:t>合成・評価</a:t>
            </a:r>
          </a:p>
        </p:txBody>
      </p:sp>
      <p:sp>
        <p:nvSpPr>
          <p:cNvPr id="35" name="テキスト ボックス 34">
            <a:extLst>
              <a:ext uri="{FF2B5EF4-FFF2-40B4-BE49-F238E27FC236}">
                <a16:creationId xmlns:a16="http://schemas.microsoft.com/office/drawing/2014/main" id="{48DB45F7-1054-4EAD-AAF2-AA6125C70147}"/>
              </a:ext>
            </a:extLst>
          </p:cNvPr>
          <p:cNvSpPr txBox="1"/>
          <p:nvPr/>
        </p:nvSpPr>
        <p:spPr>
          <a:xfrm>
            <a:off x="2272526" y="3545896"/>
            <a:ext cx="3368587" cy="369332"/>
          </a:xfrm>
          <a:prstGeom prst="rect">
            <a:avLst/>
          </a:prstGeom>
          <a:noFill/>
        </p:spPr>
        <p:txBody>
          <a:bodyPr wrap="square" rtlCol="0">
            <a:spAutoFit/>
          </a:bodyPr>
          <a:lstStyle/>
          <a:p>
            <a:r>
              <a:rPr kumimoji="1" lang="ja-JP" altLang="en-US" dirty="0">
                <a:solidFill>
                  <a:schemeClr val="accent1"/>
                </a:solidFill>
              </a:rPr>
              <a:t>未評価の設計</a:t>
            </a:r>
            <a:r>
              <a:rPr kumimoji="1" lang="en-US" altLang="ja-JP" dirty="0">
                <a:solidFill>
                  <a:schemeClr val="accent1"/>
                </a:solidFill>
              </a:rPr>
              <a:t>CBD</a:t>
            </a:r>
            <a:r>
              <a:rPr kumimoji="1" lang="ja-JP" altLang="en-US" dirty="0">
                <a:solidFill>
                  <a:schemeClr val="accent1"/>
                </a:solidFill>
              </a:rPr>
              <a:t>の合成・評価</a:t>
            </a:r>
          </a:p>
        </p:txBody>
      </p:sp>
      <p:sp>
        <p:nvSpPr>
          <p:cNvPr id="36" name="テキスト ボックス 35">
            <a:extLst>
              <a:ext uri="{FF2B5EF4-FFF2-40B4-BE49-F238E27FC236}">
                <a16:creationId xmlns:a16="http://schemas.microsoft.com/office/drawing/2014/main" id="{297F548E-DAA0-4BF3-9722-230BB3FD3D4C}"/>
              </a:ext>
            </a:extLst>
          </p:cNvPr>
          <p:cNvSpPr txBox="1"/>
          <p:nvPr/>
        </p:nvSpPr>
        <p:spPr>
          <a:xfrm>
            <a:off x="1979939" y="2188970"/>
            <a:ext cx="1133644" cy="646331"/>
          </a:xfrm>
          <a:prstGeom prst="rect">
            <a:avLst/>
          </a:prstGeom>
          <a:noFill/>
        </p:spPr>
        <p:txBody>
          <a:bodyPr wrap="none" rtlCol="0">
            <a:spAutoFit/>
          </a:bodyPr>
          <a:lstStyle/>
          <a:p>
            <a:pPr algn="ctr"/>
            <a:r>
              <a:rPr kumimoji="1" lang="ja-JP" altLang="en-US" dirty="0">
                <a:solidFill>
                  <a:schemeClr val="accent1"/>
                </a:solidFill>
              </a:rPr>
              <a:t>設計</a:t>
            </a:r>
            <a:r>
              <a:rPr kumimoji="1" lang="en-US" altLang="ja-JP" dirty="0">
                <a:solidFill>
                  <a:schemeClr val="accent1"/>
                </a:solidFill>
              </a:rPr>
              <a:t>CBD</a:t>
            </a:r>
          </a:p>
          <a:p>
            <a:pPr algn="ctr"/>
            <a:r>
              <a:rPr kumimoji="1" lang="ja-JP" altLang="en-US" dirty="0">
                <a:solidFill>
                  <a:schemeClr val="accent1"/>
                </a:solidFill>
              </a:rPr>
              <a:t>簡易評価</a:t>
            </a:r>
          </a:p>
        </p:txBody>
      </p:sp>
      <p:sp>
        <p:nvSpPr>
          <p:cNvPr id="37" name="テキスト ボックス 36">
            <a:extLst>
              <a:ext uri="{FF2B5EF4-FFF2-40B4-BE49-F238E27FC236}">
                <a16:creationId xmlns:a16="http://schemas.microsoft.com/office/drawing/2014/main" id="{21EC272E-13BC-499C-94D7-C3811DE2C09F}"/>
              </a:ext>
            </a:extLst>
          </p:cNvPr>
          <p:cNvSpPr txBox="1"/>
          <p:nvPr/>
        </p:nvSpPr>
        <p:spPr>
          <a:xfrm>
            <a:off x="299114" y="2221365"/>
            <a:ext cx="1620957" cy="584775"/>
          </a:xfrm>
          <a:prstGeom prst="rect">
            <a:avLst/>
          </a:prstGeom>
          <a:noFill/>
        </p:spPr>
        <p:txBody>
          <a:bodyPr wrap="none" rtlCol="0">
            <a:spAutoFit/>
          </a:bodyPr>
          <a:lstStyle/>
          <a:p>
            <a:pPr algn="ctr"/>
            <a:r>
              <a:rPr kumimoji="1" lang="en-US" altLang="ja-JP" dirty="0">
                <a:solidFill>
                  <a:schemeClr val="accent1"/>
                </a:solidFill>
              </a:rPr>
              <a:t>CBD</a:t>
            </a:r>
            <a:r>
              <a:rPr kumimoji="1" lang="ja-JP" altLang="en-US" dirty="0">
                <a:solidFill>
                  <a:schemeClr val="accent1"/>
                </a:solidFill>
              </a:rPr>
              <a:t>合成</a:t>
            </a:r>
            <a:endParaRPr kumimoji="1" lang="en-US" altLang="ja-JP" dirty="0">
              <a:solidFill>
                <a:schemeClr val="accent1"/>
              </a:solidFill>
            </a:endParaRPr>
          </a:p>
          <a:p>
            <a:pPr algn="ctr"/>
            <a:r>
              <a:rPr kumimoji="1" lang="ja-JP" altLang="en-US" sz="1400" dirty="0">
                <a:solidFill>
                  <a:schemeClr val="accent1"/>
                </a:solidFill>
              </a:rPr>
              <a:t>（無細胞合成系）</a:t>
            </a:r>
          </a:p>
        </p:txBody>
      </p:sp>
      <p:sp>
        <p:nvSpPr>
          <p:cNvPr id="38" name="テキスト ボックス 37">
            <a:extLst>
              <a:ext uri="{FF2B5EF4-FFF2-40B4-BE49-F238E27FC236}">
                <a16:creationId xmlns:a16="http://schemas.microsoft.com/office/drawing/2014/main" id="{56FEF86B-99AB-4438-A27E-9EE75D87A976}"/>
              </a:ext>
            </a:extLst>
          </p:cNvPr>
          <p:cNvSpPr txBox="1"/>
          <p:nvPr/>
        </p:nvSpPr>
        <p:spPr>
          <a:xfrm>
            <a:off x="446174" y="1393605"/>
            <a:ext cx="7080785" cy="461665"/>
          </a:xfrm>
          <a:prstGeom prst="rect">
            <a:avLst/>
          </a:prstGeom>
          <a:noFill/>
        </p:spPr>
        <p:txBody>
          <a:bodyPr wrap="none" rtlCol="0">
            <a:spAutoFit/>
          </a:bodyPr>
          <a:lstStyle/>
          <a:p>
            <a:r>
              <a:rPr kumimoji="1" lang="en-US" altLang="ja-JP" sz="2400" b="1" dirty="0">
                <a:solidFill>
                  <a:schemeClr val="accent1"/>
                </a:solidFill>
              </a:rPr>
              <a:t>1.</a:t>
            </a:r>
            <a:r>
              <a:rPr kumimoji="1" lang="ja-JP" altLang="en-US" sz="2400" b="1" dirty="0">
                <a:solidFill>
                  <a:schemeClr val="accent1"/>
                </a:solidFill>
              </a:rPr>
              <a:t>　設計セルロース結合ドメイン（</a:t>
            </a:r>
            <a:r>
              <a:rPr kumimoji="1" lang="en-US" altLang="ja-JP" sz="2400" b="1" dirty="0">
                <a:solidFill>
                  <a:schemeClr val="accent1"/>
                </a:solidFill>
              </a:rPr>
              <a:t>CBD</a:t>
            </a:r>
            <a:r>
              <a:rPr kumimoji="1" lang="ja-JP" altLang="en-US" sz="2400" b="1" dirty="0">
                <a:solidFill>
                  <a:schemeClr val="accent1"/>
                </a:solidFill>
              </a:rPr>
              <a:t>）の合成・評価</a:t>
            </a:r>
          </a:p>
        </p:txBody>
      </p:sp>
      <p:sp>
        <p:nvSpPr>
          <p:cNvPr id="39" name="テキスト ボックス 38">
            <a:extLst>
              <a:ext uri="{FF2B5EF4-FFF2-40B4-BE49-F238E27FC236}">
                <a16:creationId xmlns:a16="http://schemas.microsoft.com/office/drawing/2014/main" id="{8DE9A2AA-B91A-4778-8428-10F93BA64ACB}"/>
              </a:ext>
            </a:extLst>
          </p:cNvPr>
          <p:cNvSpPr txBox="1"/>
          <p:nvPr/>
        </p:nvSpPr>
        <p:spPr>
          <a:xfrm>
            <a:off x="467781" y="4771558"/>
            <a:ext cx="4828566" cy="461665"/>
          </a:xfrm>
          <a:prstGeom prst="rect">
            <a:avLst/>
          </a:prstGeom>
          <a:noFill/>
        </p:spPr>
        <p:txBody>
          <a:bodyPr wrap="none" rtlCol="0">
            <a:spAutoFit/>
          </a:bodyPr>
          <a:lstStyle/>
          <a:p>
            <a:r>
              <a:rPr kumimoji="1" lang="en-US" altLang="ja-JP" sz="2400" b="1" dirty="0">
                <a:solidFill>
                  <a:srgbClr val="002060"/>
                </a:solidFill>
              </a:rPr>
              <a:t>2.</a:t>
            </a:r>
            <a:r>
              <a:rPr kumimoji="1" lang="ja-JP" altLang="en-US" sz="2400" b="1" dirty="0">
                <a:solidFill>
                  <a:srgbClr val="002060"/>
                </a:solidFill>
              </a:rPr>
              <a:t>　セルロース分解酵素の合成・評価</a:t>
            </a:r>
          </a:p>
        </p:txBody>
      </p:sp>
      <p:sp>
        <p:nvSpPr>
          <p:cNvPr id="41" name="矢印: 五方向 40">
            <a:extLst>
              <a:ext uri="{FF2B5EF4-FFF2-40B4-BE49-F238E27FC236}">
                <a16:creationId xmlns:a16="http://schemas.microsoft.com/office/drawing/2014/main" id="{AFA515EE-3CA5-497F-A790-43A15901F963}"/>
              </a:ext>
            </a:extLst>
          </p:cNvPr>
          <p:cNvSpPr/>
          <p:nvPr/>
        </p:nvSpPr>
        <p:spPr>
          <a:xfrm>
            <a:off x="1956340" y="5249290"/>
            <a:ext cx="4122532" cy="648000"/>
          </a:xfrm>
          <a:prstGeom prst="homePlate">
            <a:avLst/>
          </a:prstGeom>
          <a:solidFill>
            <a:srgbClr val="FFF6CC"/>
          </a:solidFill>
          <a:ln w="31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63F4456-2B8F-477C-BE6A-4CCB0E9D9FEB}"/>
              </a:ext>
            </a:extLst>
          </p:cNvPr>
          <p:cNvSpPr txBox="1"/>
          <p:nvPr/>
        </p:nvSpPr>
        <p:spPr>
          <a:xfrm>
            <a:off x="2272526" y="5396088"/>
            <a:ext cx="3246402" cy="369332"/>
          </a:xfrm>
          <a:prstGeom prst="rect">
            <a:avLst/>
          </a:prstGeom>
          <a:noFill/>
        </p:spPr>
        <p:txBody>
          <a:bodyPr wrap="none" rtlCol="0">
            <a:spAutoFit/>
          </a:bodyPr>
          <a:lstStyle/>
          <a:p>
            <a:pPr algn="ctr"/>
            <a:r>
              <a:rPr kumimoji="1" lang="ja-JP" altLang="en-US" dirty="0">
                <a:solidFill>
                  <a:srgbClr val="002060"/>
                </a:solidFill>
              </a:rPr>
              <a:t>セルロース分解酵素の合成・評価</a:t>
            </a:r>
          </a:p>
        </p:txBody>
      </p:sp>
      <p:sp>
        <p:nvSpPr>
          <p:cNvPr id="45" name="テキスト ボックス 44">
            <a:extLst>
              <a:ext uri="{FF2B5EF4-FFF2-40B4-BE49-F238E27FC236}">
                <a16:creationId xmlns:a16="http://schemas.microsoft.com/office/drawing/2014/main" id="{6BD41CB0-D6AA-4A8D-B7A1-E3B606AB17C8}"/>
              </a:ext>
            </a:extLst>
          </p:cNvPr>
          <p:cNvSpPr txBox="1"/>
          <p:nvPr/>
        </p:nvSpPr>
        <p:spPr>
          <a:xfrm>
            <a:off x="3141798" y="4045647"/>
            <a:ext cx="1335622" cy="338554"/>
          </a:xfrm>
          <a:prstGeom prst="rect">
            <a:avLst/>
          </a:prstGeom>
          <a:noFill/>
        </p:spPr>
        <p:txBody>
          <a:bodyPr wrap="none" rtlCol="0">
            <a:spAutoFit/>
          </a:bodyPr>
          <a:lstStyle/>
          <a:p>
            <a:r>
              <a:rPr kumimoji="1" lang="en-US" altLang="ja-JP" sz="1600" dirty="0">
                <a:solidFill>
                  <a:schemeClr val="accent1"/>
                </a:solidFill>
              </a:rPr>
              <a:t>6</a:t>
            </a:r>
            <a:r>
              <a:rPr kumimoji="1" lang="ja-JP" altLang="en-US" sz="1600" dirty="0">
                <a:solidFill>
                  <a:schemeClr val="accent1"/>
                </a:solidFill>
              </a:rPr>
              <a:t>・</a:t>
            </a:r>
            <a:r>
              <a:rPr kumimoji="1" lang="en-US" altLang="ja-JP" sz="1600" dirty="0">
                <a:solidFill>
                  <a:schemeClr val="accent1"/>
                </a:solidFill>
              </a:rPr>
              <a:t>7</a:t>
            </a:r>
            <a:r>
              <a:rPr kumimoji="1" lang="ja-JP" altLang="en-US" sz="1600" dirty="0">
                <a:solidFill>
                  <a:schemeClr val="accent1"/>
                </a:solidFill>
              </a:rPr>
              <a:t>月度月報</a:t>
            </a:r>
            <a:endParaRPr kumimoji="1" lang="en-US" altLang="ja-JP" sz="1600" dirty="0">
              <a:solidFill>
                <a:schemeClr val="accent1"/>
              </a:solidFill>
            </a:endParaRPr>
          </a:p>
        </p:txBody>
      </p:sp>
      <p:sp>
        <p:nvSpPr>
          <p:cNvPr id="46" name="テキスト ボックス 45">
            <a:extLst>
              <a:ext uri="{FF2B5EF4-FFF2-40B4-BE49-F238E27FC236}">
                <a16:creationId xmlns:a16="http://schemas.microsoft.com/office/drawing/2014/main" id="{DB48EDE0-E2DA-449B-93C4-61F3AD67DAD5}"/>
              </a:ext>
            </a:extLst>
          </p:cNvPr>
          <p:cNvSpPr txBox="1"/>
          <p:nvPr/>
        </p:nvSpPr>
        <p:spPr>
          <a:xfrm>
            <a:off x="2043233" y="2798432"/>
            <a:ext cx="1119217" cy="338554"/>
          </a:xfrm>
          <a:prstGeom prst="rect">
            <a:avLst/>
          </a:prstGeom>
          <a:noFill/>
        </p:spPr>
        <p:txBody>
          <a:bodyPr wrap="none" rtlCol="0">
            <a:spAutoFit/>
          </a:bodyPr>
          <a:lstStyle/>
          <a:p>
            <a:r>
              <a:rPr kumimoji="1" lang="en-US" altLang="ja-JP" sz="1600" dirty="0">
                <a:solidFill>
                  <a:schemeClr val="accent1"/>
                </a:solidFill>
              </a:rPr>
              <a:t>4</a:t>
            </a:r>
            <a:r>
              <a:rPr kumimoji="1" lang="ja-JP" altLang="en-US" sz="1600" dirty="0">
                <a:solidFill>
                  <a:schemeClr val="accent1"/>
                </a:solidFill>
              </a:rPr>
              <a:t>月度月報</a:t>
            </a:r>
          </a:p>
        </p:txBody>
      </p:sp>
      <p:sp>
        <p:nvSpPr>
          <p:cNvPr id="6" name="矢印: 右 5">
            <a:extLst>
              <a:ext uri="{FF2B5EF4-FFF2-40B4-BE49-F238E27FC236}">
                <a16:creationId xmlns:a16="http://schemas.microsoft.com/office/drawing/2014/main" id="{F67B5126-02CC-45A8-A7C6-D9BBA3148420}"/>
              </a:ext>
            </a:extLst>
          </p:cNvPr>
          <p:cNvSpPr/>
          <p:nvPr/>
        </p:nvSpPr>
        <p:spPr>
          <a:xfrm>
            <a:off x="467766" y="773414"/>
            <a:ext cx="11304571" cy="516864"/>
          </a:xfrm>
          <a:prstGeom prst="rightArrow">
            <a:avLst>
              <a:gd name="adj1" fmla="val 50000"/>
              <a:gd name="adj2" fmla="val 6669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1576445" y="846882"/>
            <a:ext cx="492443" cy="369332"/>
          </a:xfrm>
          <a:prstGeom prst="rect">
            <a:avLst/>
          </a:prstGeom>
          <a:noFill/>
        </p:spPr>
        <p:txBody>
          <a:bodyPr wrap="none" rtlCol="0">
            <a:spAutoFit/>
          </a:bodyPr>
          <a:lstStyle/>
          <a:p>
            <a:r>
              <a:rPr kumimoji="1" lang="en-US" altLang="ja-JP" b="1" dirty="0">
                <a:solidFill>
                  <a:schemeClr val="bg1"/>
                </a:solidFill>
              </a:rPr>
              <a:t>1Q</a:t>
            </a:r>
            <a:endParaRPr kumimoji="1" lang="ja-JP" altLang="en-US" b="1" dirty="0">
              <a:solidFill>
                <a:schemeClr val="bg1"/>
              </a:solidFill>
            </a:endParaRPr>
          </a:p>
        </p:txBody>
      </p:sp>
      <p:sp>
        <p:nvSpPr>
          <p:cNvPr id="13" name="テキスト ボックス 12">
            <a:extLst>
              <a:ext uri="{FF2B5EF4-FFF2-40B4-BE49-F238E27FC236}">
                <a16:creationId xmlns:a16="http://schemas.microsoft.com/office/drawing/2014/main" id="{E543D7B4-8899-4B66-BE9B-9EFDD9578F7A}"/>
              </a:ext>
            </a:extLst>
          </p:cNvPr>
          <p:cNvSpPr txBox="1"/>
          <p:nvPr/>
        </p:nvSpPr>
        <p:spPr>
          <a:xfrm>
            <a:off x="4415807" y="846882"/>
            <a:ext cx="492443" cy="369332"/>
          </a:xfrm>
          <a:prstGeom prst="rect">
            <a:avLst/>
          </a:prstGeom>
          <a:noFill/>
        </p:spPr>
        <p:txBody>
          <a:bodyPr wrap="none" rtlCol="0">
            <a:spAutoFit/>
          </a:bodyPr>
          <a:lstStyle/>
          <a:p>
            <a:r>
              <a:rPr kumimoji="1" lang="en-US" altLang="ja-JP" b="1" dirty="0">
                <a:solidFill>
                  <a:schemeClr val="bg1"/>
                </a:solidFill>
              </a:rPr>
              <a:t>2Q</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A0C96C3-700A-4418-A33B-04593C1E8F72}"/>
              </a:ext>
            </a:extLst>
          </p:cNvPr>
          <p:cNvSpPr txBox="1"/>
          <p:nvPr/>
        </p:nvSpPr>
        <p:spPr>
          <a:xfrm>
            <a:off x="7231672" y="848581"/>
            <a:ext cx="492443" cy="369332"/>
          </a:xfrm>
          <a:prstGeom prst="rect">
            <a:avLst/>
          </a:prstGeom>
          <a:noFill/>
        </p:spPr>
        <p:txBody>
          <a:bodyPr wrap="none" rtlCol="0">
            <a:spAutoFit/>
          </a:bodyPr>
          <a:lstStyle/>
          <a:p>
            <a:r>
              <a:rPr kumimoji="1" lang="en-US" altLang="ja-JP" b="1" dirty="0">
                <a:solidFill>
                  <a:schemeClr val="bg1"/>
                </a:solidFill>
              </a:rPr>
              <a:t>3Q</a:t>
            </a:r>
            <a:endParaRPr kumimoji="1" lang="ja-JP" altLang="en-US" b="1" dirty="0">
              <a:solidFill>
                <a:schemeClr val="bg1"/>
              </a:solidFill>
            </a:endParaRPr>
          </a:p>
        </p:txBody>
      </p:sp>
      <p:sp>
        <p:nvSpPr>
          <p:cNvPr id="15" name="テキスト ボックス 14">
            <a:extLst>
              <a:ext uri="{FF2B5EF4-FFF2-40B4-BE49-F238E27FC236}">
                <a16:creationId xmlns:a16="http://schemas.microsoft.com/office/drawing/2014/main" id="{90536E35-BC2F-4867-BFCC-B85FB2BDEF41}"/>
              </a:ext>
            </a:extLst>
          </p:cNvPr>
          <p:cNvSpPr txBox="1"/>
          <p:nvPr/>
        </p:nvSpPr>
        <p:spPr>
          <a:xfrm>
            <a:off x="10005386" y="848581"/>
            <a:ext cx="492443" cy="369332"/>
          </a:xfrm>
          <a:prstGeom prst="rect">
            <a:avLst/>
          </a:prstGeom>
          <a:noFill/>
        </p:spPr>
        <p:txBody>
          <a:bodyPr wrap="none" rtlCol="0">
            <a:spAutoFit/>
          </a:bodyPr>
          <a:lstStyle/>
          <a:p>
            <a:r>
              <a:rPr kumimoji="1" lang="en-US" altLang="ja-JP" b="1" dirty="0">
                <a:solidFill>
                  <a:schemeClr val="bg1"/>
                </a:solidFill>
              </a:rPr>
              <a:t>4Q</a:t>
            </a:r>
            <a:endParaRPr kumimoji="1" lang="ja-JP" altLang="en-US" b="1" dirty="0">
              <a:solidFill>
                <a:schemeClr val="bg1"/>
              </a:solidFill>
            </a:endParaRPr>
          </a:p>
        </p:txBody>
      </p:sp>
      <p:sp>
        <p:nvSpPr>
          <p:cNvPr id="48" name="テキスト ボックス 47">
            <a:extLst>
              <a:ext uri="{FF2B5EF4-FFF2-40B4-BE49-F238E27FC236}">
                <a16:creationId xmlns:a16="http://schemas.microsoft.com/office/drawing/2014/main" id="{4CF407E5-7C8B-42A5-8F4C-1A15AD142F3A}"/>
              </a:ext>
            </a:extLst>
          </p:cNvPr>
          <p:cNvSpPr txBox="1"/>
          <p:nvPr/>
        </p:nvSpPr>
        <p:spPr>
          <a:xfrm>
            <a:off x="577465" y="2803262"/>
            <a:ext cx="1119217" cy="338554"/>
          </a:xfrm>
          <a:prstGeom prst="rect">
            <a:avLst/>
          </a:prstGeom>
          <a:noFill/>
        </p:spPr>
        <p:txBody>
          <a:bodyPr wrap="none" rtlCol="0">
            <a:spAutoFit/>
          </a:bodyPr>
          <a:lstStyle/>
          <a:p>
            <a:r>
              <a:rPr kumimoji="1" lang="en-US" altLang="ja-JP" sz="1600" dirty="0">
                <a:solidFill>
                  <a:schemeClr val="accent1"/>
                </a:solidFill>
              </a:rPr>
              <a:t>5</a:t>
            </a:r>
            <a:r>
              <a:rPr kumimoji="1" lang="ja-JP" altLang="en-US" sz="1600" dirty="0">
                <a:solidFill>
                  <a:schemeClr val="accent1"/>
                </a:solidFill>
              </a:rPr>
              <a:t>月度月報</a:t>
            </a:r>
          </a:p>
        </p:txBody>
      </p:sp>
      <p:sp>
        <p:nvSpPr>
          <p:cNvPr id="8" name="二等辺三角形 7">
            <a:extLst>
              <a:ext uri="{FF2B5EF4-FFF2-40B4-BE49-F238E27FC236}">
                <a16:creationId xmlns:a16="http://schemas.microsoft.com/office/drawing/2014/main" id="{A0386968-5CDC-4AAF-BF0B-659D17AAF1C6}"/>
              </a:ext>
            </a:extLst>
          </p:cNvPr>
          <p:cNvSpPr/>
          <p:nvPr/>
        </p:nvSpPr>
        <p:spPr>
          <a:xfrm rot="13548490">
            <a:off x="9822516" y="4302650"/>
            <a:ext cx="256524" cy="86351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角を丸めた四角形 39">
            <a:extLst>
              <a:ext uri="{FF2B5EF4-FFF2-40B4-BE49-F238E27FC236}">
                <a16:creationId xmlns:a16="http://schemas.microsoft.com/office/drawing/2014/main" id="{3F5FC226-E627-4232-AC4D-B66BDD814F6D}"/>
              </a:ext>
            </a:extLst>
          </p:cNvPr>
          <p:cNvSpPr/>
          <p:nvPr/>
        </p:nvSpPr>
        <p:spPr>
          <a:xfrm>
            <a:off x="6818340" y="2603268"/>
            <a:ext cx="4709873" cy="1963480"/>
          </a:xfrm>
          <a:prstGeom prst="wedgeRoundRectCallout">
            <a:avLst>
              <a:gd name="adj1" fmla="val -49184"/>
              <a:gd name="adj2" fmla="val 2684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E75F7786-78ED-492E-9A5D-7B223C5522E9}"/>
              </a:ext>
            </a:extLst>
          </p:cNvPr>
          <p:cNvSpPr txBox="1"/>
          <p:nvPr/>
        </p:nvSpPr>
        <p:spPr>
          <a:xfrm>
            <a:off x="6826570" y="2916040"/>
            <a:ext cx="4567632" cy="1138773"/>
          </a:xfrm>
          <a:prstGeom prst="rect">
            <a:avLst/>
          </a:prstGeom>
          <a:noFill/>
        </p:spPr>
        <p:txBody>
          <a:bodyPr wrap="square" rtlCol="0">
            <a:spAutoFit/>
          </a:bodyPr>
          <a:lstStyle/>
          <a:p>
            <a:r>
              <a:rPr kumimoji="1" lang="en-US" altLang="ja-JP" sz="2000" b="1" dirty="0">
                <a:solidFill>
                  <a:schemeClr val="accent1"/>
                </a:solidFill>
              </a:rPr>
              <a:t>10</a:t>
            </a:r>
            <a:r>
              <a:rPr kumimoji="1" lang="ja-JP" altLang="en-US" sz="2000" b="1" dirty="0">
                <a:solidFill>
                  <a:schemeClr val="accent1"/>
                </a:solidFill>
              </a:rPr>
              <a:t>月度月報 報告内容</a:t>
            </a:r>
            <a:endParaRPr kumimoji="1" lang="en-US" altLang="ja-JP" sz="2000" b="1" dirty="0">
              <a:solidFill>
                <a:schemeClr val="accent1"/>
              </a:solidFill>
            </a:endParaRPr>
          </a:p>
          <a:p>
            <a:endParaRPr kumimoji="1" lang="en-US" altLang="ja-JP" sz="800" dirty="0">
              <a:solidFill>
                <a:schemeClr val="accent1"/>
              </a:solidFill>
            </a:endParaRPr>
          </a:p>
          <a:p>
            <a:pPr marL="342900" indent="-342900">
              <a:buFont typeface="Arial" panose="020B0604020202020204" pitchFamily="34" charset="0"/>
              <a:buChar char="•"/>
            </a:pPr>
            <a:r>
              <a:rPr kumimoji="1" lang="ja-JP" altLang="en-US" sz="2000" dirty="0">
                <a:solidFill>
                  <a:schemeClr val="accent1"/>
                </a:solidFill>
              </a:rPr>
              <a:t>東京大学で実施中の実験を進め、　　　タンパク質合成に必要な作業を完了した。</a:t>
            </a:r>
            <a:endParaRPr kumimoji="1" lang="en-US" altLang="ja-JP" sz="2000" dirty="0">
              <a:solidFill>
                <a:schemeClr val="accent1"/>
              </a:solidFill>
            </a:endParaRPr>
          </a:p>
        </p:txBody>
      </p:sp>
      <p:sp>
        <p:nvSpPr>
          <p:cNvPr id="49" name="テキスト ボックス 48">
            <a:extLst>
              <a:ext uri="{FF2B5EF4-FFF2-40B4-BE49-F238E27FC236}">
                <a16:creationId xmlns:a16="http://schemas.microsoft.com/office/drawing/2014/main" id="{91AFFDA7-7E3D-4794-9B11-AA96FB6F5359}"/>
              </a:ext>
            </a:extLst>
          </p:cNvPr>
          <p:cNvSpPr txBox="1"/>
          <p:nvPr/>
        </p:nvSpPr>
        <p:spPr>
          <a:xfrm>
            <a:off x="3157038" y="5884821"/>
            <a:ext cx="1335622" cy="338554"/>
          </a:xfrm>
          <a:prstGeom prst="rect">
            <a:avLst/>
          </a:prstGeom>
          <a:noFill/>
        </p:spPr>
        <p:txBody>
          <a:bodyPr wrap="none" rtlCol="0">
            <a:spAutoFit/>
          </a:bodyPr>
          <a:lstStyle/>
          <a:p>
            <a:r>
              <a:rPr kumimoji="1" lang="en-US" altLang="ja-JP" sz="1600" dirty="0">
                <a:solidFill>
                  <a:schemeClr val="accent1"/>
                </a:solidFill>
              </a:rPr>
              <a:t>8</a:t>
            </a:r>
            <a:r>
              <a:rPr kumimoji="1" lang="ja-JP" altLang="en-US" sz="1600" dirty="0">
                <a:solidFill>
                  <a:schemeClr val="accent1"/>
                </a:solidFill>
              </a:rPr>
              <a:t>・</a:t>
            </a:r>
            <a:r>
              <a:rPr kumimoji="1" lang="en-US" altLang="ja-JP" sz="1600" dirty="0">
                <a:solidFill>
                  <a:schemeClr val="accent1"/>
                </a:solidFill>
              </a:rPr>
              <a:t>9</a:t>
            </a:r>
            <a:r>
              <a:rPr kumimoji="1" lang="ja-JP" altLang="en-US" sz="1600" dirty="0">
                <a:solidFill>
                  <a:schemeClr val="accent1"/>
                </a:solidFill>
              </a:rPr>
              <a:t>月度月報</a:t>
            </a:r>
            <a:endParaRPr kumimoji="1" lang="en-US" altLang="ja-JP" sz="1600" dirty="0">
              <a:solidFill>
                <a:schemeClr val="accent1"/>
              </a:solidFill>
            </a:endParaRPr>
          </a:p>
        </p:txBody>
      </p:sp>
      <p:sp>
        <p:nvSpPr>
          <p:cNvPr id="56" name="スライド番号プレースホルダー 2">
            <a:extLst>
              <a:ext uri="{FF2B5EF4-FFF2-40B4-BE49-F238E27FC236}">
                <a16:creationId xmlns:a16="http://schemas.microsoft.com/office/drawing/2014/main" id="{8A2040C7-5A12-4F11-84B3-DBBC3AAA008C}"/>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9</a:t>
            </a:fld>
            <a:endParaRPr kumimoji="1" lang="ja-JP" altLang="en-US"/>
          </a:p>
        </p:txBody>
      </p:sp>
      <p:sp>
        <p:nvSpPr>
          <p:cNvPr id="43" name="テキスト ボックス 42">
            <a:extLst>
              <a:ext uri="{FF2B5EF4-FFF2-40B4-BE49-F238E27FC236}">
                <a16:creationId xmlns:a16="http://schemas.microsoft.com/office/drawing/2014/main" id="{FCEB4CFE-5833-48EE-8DC0-F38F1AB7B342}"/>
              </a:ext>
            </a:extLst>
          </p:cNvPr>
          <p:cNvSpPr txBox="1"/>
          <p:nvPr/>
        </p:nvSpPr>
        <p:spPr>
          <a:xfrm>
            <a:off x="5722689" y="5211422"/>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44" name="テキスト ボックス 43">
            <a:extLst>
              <a:ext uri="{FF2B5EF4-FFF2-40B4-BE49-F238E27FC236}">
                <a16:creationId xmlns:a16="http://schemas.microsoft.com/office/drawing/2014/main" id="{8162C7C4-C8D6-445C-AE14-B72010059AA8}"/>
              </a:ext>
            </a:extLst>
          </p:cNvPr>
          <p:cNvSpPr txBox="1"/>
          <p:nvPr/>
        </p:nvSpPr>
        <p:spPr>
          <a:xfrm>
            <a:off x="5722752" y="3359960"/>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1" name="テキスト ボックス 50">
            <a:extLst>
              <a:ext uri="{FF2B5EF4-FFF2-40B4-BE49-F238E27FC236}">
                <a16:creationId xmlns:a16="http://schemas.microsoft.com/office/drawing/2014/main" id="{91B0AD75-80F5-4DBE-90B9-818C296E97FC}"/>
              </a:ext>
            </a:extLst>
          </p:cNvPr>
          <p:cNvSpPr txBox="1"/>
          <p:nvPr/>
        </p:nvSpPr>
        <p:spPr>
          <a:xfrm>
            <a:off x="2945185"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2" name="テキスト ボックス 51">
            <a:extLst>
              <a:ext uri="{FF2B5EF4-FFF2-40B4-BE49-F238E27FC236}">
                <a16:creationId xmlns:a16="http://schemas.microsoft.com/office/drawing/2014/main" id="{EB1CC844-87B8-4333-B314-D95ED4B54CCB}"/>
              </a:ext>
            </a:extLst>
          </p:cNvPr>
          <p:cNvSpPr txBox="1"/>
          <p:nvPr/>
        </p:nvSpPr>
        <p:spPr>
          <a:xfrm>
            <a:off x="1552582" y="2122395"/>
            <a:ext cx="415498" cy="369332"/>
          </a:xfrm>
          <a:prstGeom prst="rect">
            <a:avLst/>
          </a:prstGeom>
          <a:noFill/>
        </p:spPr>
        <p:txBody>
          <a:bodyPr wrap="none" rtlCol="0">
            <a:spAutoFit/>
          </a:bodyPr>
          <a:lstStyle/>
          <a:p>
            <a:r>
              <a:rPr kumimoji="1" lang="ja-JP" altLang="en-US" b="1" dirty="0">
                <a:solidFill>
                  <a:srgbClr val="FF0000"/>
                </a:solidFill>
              </a:rPr>
              <a:t>済</a:t>
            </a:r>
          </a:p>
        </p:txBody>
      </p:sp>
      <p:sp>
        <p:nvSpPr>
          <p:cNvPr id="53" name="テキスト ボックス 52">
            <a:extLst>
              <a:ext uri="{FF2B5EF4-FFF2-40B4-BE49-F238E27FC236}">
                <a16:creationId xmlns:a16="http://schemas.microsoft.com/office/drawing/2014/main" id="{454E9E22-5F94-4F8B-A7D2-F97541D7BF2A}"/>
              </a:ext>
            </a:extLst>
          </p:cNvPr>
          <p:cNvSpPr txBox="1"/>
          <p:nvPr/>
        </p:nvSpPr>
        <p:spPr>
          <a:xfrm>
            <a:off x="10947359" y="5209844"/>
            <a:ext cx="877163" cy="369332"/>
          </a:xfrm>
          <a:prstGeom prst="rect">
            <a:avLst/>
          </a:prstGeom>
          <a:noFill/>
        </p:spPr>
        <p:txBody>
          <a:bodyPr wrap="none" rtlCol="0">
            <a:spAutoFit/>
          </a:bodyPr>
          <a:lstStyle/>
          <a:p>
            <a:r>
              <a:rPr kumimoji="1" lang="ja-JP" altLang="en-US" b="1" dirty="0">
                <a:solidFill>
                  <a:srgbClr val="FF0000"/>
                </a:solidFill>
              </a:rPr>
              <a:t>実施中</a:t>
            </a:r>
          </a:p>
        </p:txBody>
      </p:sp>
    </p:spTree>
    <p:extLst>
      <p:ext uri="{BB962C8B-B14F-4D97-AF65-F5344CB8AC3E}">
        <p14:creationId xmlns:p14="http://schemas.microsoft.com/office/powerpoint/2010/main" val="158242026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1175</TotalTime>
  <Words>8712</Words>
  <Application>Microsoft Office PowerPoint</Application>
  <PresentationFormat>ワイド画面</PresentationFormat>
  <Paragraphs>1136</Paragraphs>
  <Slides>45</Slides>
  <Notes>24</Notes>
  <HiddenSlides>8</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-apple-system</vt:lpstr>
      <vt:lpstr>Meiryo UI</vt:lpstr>
      <vt:lpstr>游ゴシック</vt:lpstr>
      <vt:lpstr>Arial</vt:lpstr>
      <vt:lpstr>Wingdings</vt:lpstr>
      <vt:lpstr>Yokogawa_Template_Standard</vt:lpstr>
      <vt:lpstr>2022年12月度 月末報告</vt:lpstr>
      <vt:lpstr>12月度の活動概要</vt:lpstr>
      <vt:lpstr>2022年12月次報告＜人工酵素設計＞</vt:lpstr>
      <vt:lpstr>FY22下期業務計画</vt:lpstr>
      <vt:lpstr>12月度の活動概要（伊崎）</vt:lpstr>
      <vt:lpstr>12月度の活動概要（橋本＆熊谷）</vt:lpstr>
      <vt:lpstr>11月度の活動・詳細（Wet実験；原茉）</vt:lpstr>
      <vt:lpstr>11月度の活動（Wet実験；原茉）</vt:lpstr>
      <vt:lpstr>2022年度　研究スケジュール</vt:lpstr>
      <vt:lpstr>東京大学で実施予定の実験</vt:lpstr>
      <vt:lpstr>東京大学での実験 実施スケジュール</vt:lpstr>
      <vt:lpstr>対象②　設計CBDを含むセルロース分解酵素の合成・評価</vt:lpstr>
      <vt:lpstr>対象④　発現・活性の確認</vt:lpstr>
      <vt:lpstr>対象② TeCel7A-TrCBM1 設計CBD入れ替え 詳細</vt:lpstr>
      <vt:lpstr>対象②、④ 酵母へ形質転換　詳細</vt:lpstr>
      <vt:lpstr>補足 　対象② TeCel7A-TrCBM1 設計CBD</vt:lpstr>
      <vt:lpstr>補足 　酵母でのタンパク質合成（約1週間） </vt:lpstr>
      <vt:lpstr>まとめと次月の予定</vt:lpstr>
      <vt:lpstr>サマリ</vt:lpstr>
      <vt:lpstr>12月度の活動・詳細（Wet実験；原茉）</vt:lpstr>
      <vt:lpstr>12月度の活動（Wet実験；原茉）</vt:lpstr>
      <vt:lpstr>2022年度　研究スケジュール</vt:lpstr>
      <vt:lpstr>東京大学で実施予定の実験</vt:lpstr>
      <vt:lpstr>東京大学での実験 実施スケジュール</vt:lpstr>
      <vt:lpstr>対象②　設計CBDを含むセルロース分解酵素の合成・評価</vt:lpstr>
      <vt:lpstr>対象④　発現・活性の確認</vt:lpstr>
      <vt:lpstr>対象②、④ SDS-PAGEによるタンパク質発現の確認</vt:lpstr>
      <vt:lpstr>補足：対象②TeCel7A-設計CBD  タンパク質合成方法</vt:lpstr>
      <vt:lpstr>補足：対象②TeCel7A-設計CBD, 対象④TrCel7A 　すべてのSDS-PAGE結果</vt:lpstr>
      <vt:lpstr>補足：対象④TrCel7A  タンパク質合成方法、タンパク質濃度結果</vt:lpstr>
      <vt:lpstr>補足 　対象② TeCel7A-TrCBM1 設計CBD</vt:lpstr>
      <vt:lpstr>まとめと次月の予定</vt:lpstr>
      <vt:lpstr>次期テーマに向けた調査活動</vt:lpstr>
      <vt:lpstr>調査 調査項目・計画の修正</vt:lpstr>
      <vt:lpstr>人工酵素設計振り返り（2019/12 - 2022/10） バイオ系物質生産</vt:lpstr>
      <vt:lpstr>人工酵素設計振り返り（2019/12 - 2022/10） 酵素・生物触媒</vt:lpstr>
      <vt:lpstr>人工酵素設計振り返り（2019/12 - 2022/10） 人工酵素設計</vt:lpstr>
      <vt:lpstr>人工酵素設計振り返り（2019/12 - 2022/10） 技術開発課題以外の気づき</vt:lpstr>
      <vt:lpstr>人工酵素設計振り返り（2019/12 - 2022/10） 参考：再生可能資源の活用・バイオ系物質生産とYOKOGAWA R&amp;Dの状況</vt:lpstr>
      <vt:lpstr>調査活動計画のサマリ</vt:lpstr>
      <vt:lpstr>アプリケーション・周辺技術の調査</vt:lpstr>
      <vt:lpstr>アプリケーション・周辺技術の調査 参考：バイオマスリファイナリの課題</vt:lpstr>
      <vt:lpstr>アプリケーション・周辺技術の調査 参考：バイオマス分解酵素の課題</vt:lpstr>
      <vt:lpstr>アプリケーション・周辺技術の調査 参考：リグノセルロース系バイオマスの産業応用上の課題に焦点を当てた設計・改変</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2022年7月度 人工酵素設計　月報</dc:title>
  <dc:creator>Hashimoto, Himuro (Himuro.Hashimoto@yokogawa.com)</dc:creator>
  <cp:lastModifiedBy>Kumagai, Wataru (Wataru.Kumagai@yokogawa.com)</cp:lastModifiedBy>
  <cp:revision>177</cp:revision>
  <dcterms:created xsi:type="dcterms:W3CDTF">2022-07-27T01:29:24Z</dcterms:created>
  <dcterms:modified xsi:type="dcterms:W3CDTF">2022-12-19T11:26:01Z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2022-12-19T09:27:51Z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3da15cf6-25f5-4490-a174-b216f37552e9</vt:lpwstr>
  </property>
  <property fmtid="{D5CDD505-2E9C-101B-9397-08002B2CF9AE}" pid="8" name="MSIP_Label_69b5a962-1a7a-4bf8-819d-07a170110954_ContentBits">
    <vt:lpwstr>0</vt:lpwstr>
  </property>
</Properties>
</file>