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8"/>
  </p:notesMasterIdLst>
  <p:sldIdLst>
    <p:sldId id="269" r:id="rId2"/>
    <p:sldId id="4038" r:id="rId3"/>
    <p:sldId id="4042" r:id="rId4"/>
    <p:sldId id="4047" r:id="rId5"/>
    <p:sldId id="4049" r:id="rId6"/>
    <p:sldId id="4048" r:id="rId7"/>
    <p:sldId id="4052" r:id="rId8"/>
    <p:sldId id="4050" r:id="rId9"/>
    <p:sldId id="3943" r:id="rId10"/>
    <p:sldId id="4057" r:id="rId11"/>
    <p:sldId id="4058" r:id="rId12"/>
    <p:sldId id="4059" r:id="rId13"/>
    <p:sldId id="4046" r:id="rId14"/>
    <p:sldId id="4044" r:id="rId15"/>
    <p:sldId id="4056" r:id="rId16"/>
    <p:sldId id="4051" r:id="rId17"/>
    <p:sldId id="4053" r:id="rId18"/>
    <p:sldId id="4054" r:id="rId19"/>
    <p:sldId id="4039" r:id="rId20"/>
    <p:sldId id="4040" r:id="rId21"/>
    <p:sldId id="4043" r:id="rId22"/>
    <p:sldId id="4055" r:id="rId23"/>
    <p:sldId id="3966" r:id="rId24"/>
    <p:sldId id="4031" r:id="rId25"/>
    <p:sldId id="4037" r:id="rId26"/>
    <p:sldId id="395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4038"/>
            <p14:sldId id="4042"/>
            <p14:sldId id="4047"/>
            <p14:sldId id="4049"/>
            <p14:sldId id="4048"/>
            <p14:sldId id="4052"/>
            <p14:sldId id="4050"/>
            <p14:sldId id="3943"/>
            <p14:sldId id="4057"/>
            <p14:sldId id="4058"/>
            <p14:sldId id="4059"/>
            <p14:sldId id="4046"/>
            <p14:sldId id="4044"/>
            <p14:sldId id="4056"/>
            <p14:sldId id="4051"/>
            <p14:sldId id="4053"/>
            <p14:sldId id="4054"/>
            <p14:sldId id="4039"/>
            <p14:sldId id="4040"/>
            <p14:sldId id="4043"/>
            <p14:sldId id="4055"/>
            <p14:sldId id="3966"/>
            <p14:sldId id="4031"/>
            <p14:sldId id="4037"/>
            <p14:sldId id="3951"/>
          </p14:sldIdLst>
        </p14:section>
        <p14:section name="補足" id="{C2931B32-4EB1-47D3-95D8-6EA0C7A3AA4E}">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3784" autoAdjust="0"/>
  </p:normalViewPr>
  <p:slideViewPr>
    <p:cSldViewPr snapToGrid="0">
      <p:cViewPr varScale="1">
        <p:scale>
          <a:sx n="67" d="100"/>
          <a:sy n="67" d="100"/>
        </p:scale>
        <p:origin x="712" y="3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0048809\Desktop\2023-03-10_&#37237;&#32032;&#27963;&#24615;&#12539;&#32080;&#21512;&#29575;&#12539;&#35336;&#31639;&#12473;&#12467;&#12450;&#27604;&#3661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73518518518516"/>
          <c:y val="3.5325694444444444E-2"/>
          <c:w val="0.81937083333333338"/>
          <c:h val="0.81020740740740738"/>
        </c:manualLayout>
      </c:layout>
      <c:scatterChart>
        <c:scatterStyle val="lineMarker"/>
        <c:varyColors val="0"/>
        <c:ser>
          <c:idx val="0"/>
          <c:order val="0"/>
          <c:spPr>
            <a:ln w="25400" cap="rnd">
              <a:noFill/>
              <a:round/>
            </a:ln>
            <a:effectLst/>
          </c:spPr>
          <c:marker>
            <c:symbol val="circle"/>
            <c:size val="5"/>
            <c:spPr>
              <a:solidFill>
                <a:schemeClr val="accent1"/>
              </a:solidFill>
              <a:ln w="9525">
                <a:noFill/>
              </a:ln>
              <a:effectLst/>
            </c:spPr>
          </c:marker>
          <c:dPt>
            <c:idx val="0"/>
            <c:marker>
              <c:symbol val="circle"/>
              <c:size val="5"/>
              <c:spPr>
                <a:solidFill>
                  <a:schemeClr val="accent1"/>
                </a:solidFill>
                <a:ln w="9525">
                  <a:noFill/>
                </a:ln>
                <a:effectLst/>
              </c:spPr>
            </c:marker>
            <c:bubble3D val="0"/>
            <c:extLst>
              <c:ext xmlns:c16="http://schemas.microsoft.com/office/drawing/2014/chart" uri="{C3380CC4-5D6E-409C-BE32-E72D297353CC}">
                <c16:uniqueId val="{00000000-85E2-4FE7-991A-9A67144B790A}"/>
              </c:ext>
            </c:extLst>
          </c:dPt>
          <c:dPt>
            <c:idx val="1"/>
            <c:marker>
              <c:symbol val="circle"/>
              <c:size val="5"/>
              <c:spPr>
                <a:solidFill>
                  <a:srgbClr val="FF0000"/>
                </a:solidFill>
                <a:ln w="9525">
                  <a:noFill/>
                </a:ln>
                <a:effectLst/>
              </c:spPr>
            </c:marker>
            <c:bubble3D val="0"/>
            <c:extLst>
              <c:ext xmlns:c16="http://schemas.microsoft.com/office/drawing/2014/chart" uri="{C3380CC4-5D6E-409C-BE32-E72D297353CC}">
                <c16:uniqueId val="{00000001-85E2-4FE7-991A-9A67144B790A}"/>
              </c:ext>
            </c:extLst>
          </c:dPt>
          <c:dPt>
            <c:idx val="2"/>
            <c:marker>
              <c:symbol val="circle"/>
              <c:size val="5"/>
              <c:spPr>
                <a:solidFill>
                  <a:srgbClr val="FF0000"/>
                </a:solidFill>
                <a:ln w="9525">
                  <a:noFill/>
                </a:ln>
                <a:effectLst/>
              </c:spPr>
            </c:marker>
            <c:bubble3D val="0"/>
            <c:extLst>
              <c:ext xmlns:c16="http://schemas.microsoft.com/office/drawing/2014/chart" uri="{C3380CC4-5D6E-409C-BE32-E72D297353CC}">
                <c16:uniqueId val="{00000002-85E2-4FE7-991A-9A67144B790A}"/>
              </c:ext>
            </c:extLst>
          </c:dPt>
          <c:dPt>
            <c:idx val="3"/>
            <c:marker>
              <c:symbol val="circle"/>
              <c:size val="5"/>
              <c:spPr>
                <a:solidFill>
                  <a:srgbClr val="FF0000"/>
                </a:solidFill>
                <a:ln w="9525">
                  <a:noFill/>
                </a:ln>
                <a:effectLst/>
              </c:spPr>
            </c:marker>
            <c:bubble3D val="0"/>
            <c:extLst>
              <c:ext xmlns:c16="http://schemas.microsoft.com/office/drawing/2014/chart" uri="{C3380CC4-5D6E-409C-BE32-E72D297353CC}">
                <c16:uniqueId val="{00000003-85E2-4FE7-991A-9A67144B790A}"/>
              </c:ext>
            </c:extLst>
          </c:dPt>
          <c:dPt>
            <c:idx val="4"/>
            <c:marker>
              <c:symbol val="circle"/>
              <c:size val="5"/>
              <c:spPr>
                <a:solidFill>
                  <a:srgbClr val="FF0000"/>
                </a:solidFill>
                <a:ln w="9525">
                  <a:noFill/>
                </a:ln>
                <a:effectLst/>
              </c:spPr>
            </c:marker>
            <c:bubble3D val="0"/>
            <c:extLst>
              <c:ext xmlns:c16="http://schemas.microsoft.com/office/drawing/2014/chart" uri="{C3380CC4-5D6E-409C-BE32-E72D297353CC}">
                <c16:uniqueId val="{00000004-85E2-4FE7-991A-9A67144B790A}"/>
              </c:ext>
            </c:extLst>
          </c:dPt>
          <c:dPt>
            <c:idx val="5"/>
            <c:marker>
              <c:symbol val="circle"/>
              <c:size val="5"/>
              <c:spPr>
                <a:solidFill>
                  <a:srgbClr val="FF0000"/>
                </a:solidFill>
                <a:ln w="9525">
                  <a:noFill/>
                </a:ln>
                <a:effectLst/>
              </c:spPr>
            </c:marker>
            <c:bubble3D val="0"/>
            <c:extLst>
              <c:ext xmlns:c16="http://schemas.microsoft.com/office/drawing/2014/chart" uri="{C3380CC4-5D6E-409C-BE32-E72D297353CC}">
                <c16:uniqueId val="{00000005-85E2-4FE7-991A-9A67144B790A}"/>
              </c:ext>
            </c:extLst>
          </c:dPt>
          <c:dPt>
            <c:idx val="6"/>
            <c:marker>
              <c:symbol val="circle"/>
              <c:size val="5"/>
              <c:spPr>
                <a:solidFill>
                  <a:srgbClr val="FF0000"/>
                </a:solidFill>
                <a:ln w="9525">
                  <a:noFill/>
                </a:ln>
                <a:effectLst/>
              </c:spPr>
            </c:marker>
            <c:bubble3D val="0"/>
            <c:extLst>
              <c:ext xmlns:c16="http://schemas.microsoft.com/office/drawing/2014/chart" uri="{C3380CC4-5D6E-409C-BE32-E72D297353CC}">
                <c16:uniqueId val="{00000006-85E2-4FE7-991A-9A67144B790A}"/>
              </c:ext>
            </c:extLst>
          </c:dPt>
          <c:dPt>
            <c:idx val="7"/>
            <c:marker>
              <c:symbol val="circle"/>
              <c:size val="5"/>
              <c:spPr>
                <a:solidFill>
                  <a:srgbClr val="FF0000"/>
                </a:solidFill>
                <a:ln w="9525">
                  <a:noFill/>
                </a:ln>
                <a:effectLst/>
              </c:spPr>
            </c:marker>
            <c:bubble3D val="0"/>
            <c:extLst>
              <c:ext xmlns:c16="http://schemas.microsoft.com/office/drawing/2014/chart" uri="{C3380CC4-5D6E-409C-BE32-E72D297353CC}">
                <c16:uniqueId val="{00000007-85E2-4FE7-991A-9A67144B790A}"/>
              </c:ext>
            </c:extLst>
          </c:dPt>
          <c:dPt>
            <c:idx val="8"/>
            <c:marker>
              <c:symbol val="circle"/>
              <c:size val="5"/>
              <c:spPr>
                <a:solidFill>
                  <a:srgbClr val="FF0000"/>
                </a:solidFill>
                <a:ln w="9525">
                  <a:noFill/>
                </a:ln>
                <a:effectLst/>
              </c:spPr>
            </c:marker>
            <c:bubble3D val="0"/>
            <c:extLst>
              <c:ext xmlns:c16="http://schemas.microsoft.com/office/drawing/2014/chart" uri="{C3380CC4-5D6E-409C-BE32-E72D297353CC}">
                <c16:uniqueId val="{00000008-85E2-4FE7-991A-9A67144B790A}"/>
              </c:ext>
            </c:extLst>
          </c:dPt>
          <c:dPt>
            <c:idx val="9"/>
            <c:marker>
              <c:symbol val="circle"/>
              <c:size val="5"/>
              <c:spPr>
                <a:solidFill>
                  <a:srgbClr val="FF0000"/>
                </a:solidFill>
                <a:ln w="9525">
                  <a:noFill/>
                </a:ln>
                <a:effectLst/>
              </c:spPr>
            </c:marker>
            <c:bubble3D val="0"/>
            <c:extLst>
              <c:ext xmlns:c16="http://schemas.microsoft.com/office/drawing/2014/chart" uri="{C3380CC4-5D6E-409C-BE32-E72D297353CC}">
                <c16:uniqueId val="{00000009-85E2-4FE7-991A-9A67144B790A}"/>
              </c:ext>
            </c:extLst>
          </c:dPt>
          <c:dPt>
            <c:idx val="10"/>
            <c:marker>
              <c:symbol val="circle"/>
              <c:size val="5"/>
              <c:spPr>
                <a:solidFill>
                  <a:srgbClr val="FF0000"/>
                </a:solidFill>
                <a:ln w="9525">
                  <a:noFill/>
                </a:ln>
                <a:effectLst/>
              </c:spPr>
            </c:marker>
            <c:bubble3D val="0"/>
            <c:extLst>
              <c:ext xmlns:c16="http://schemas.microsoft.com/office/drawing/2014/chart" uri="{C3380CC4-5D6E-409C-BE32-E72D297353CC}">
                <c16:uniqueId val="{0000000A-85E2-4FE7-991A-9A67144B790A}"/>
              </c:ext>
            </c:extLst>
          </c:dPt>
          <c:dPt>
            <c:idx val="11"/>
            <c:marker>
              <c:symbol val="circle"/>
              <c:size val="5"/>
              <c:spPr>
                <a:solidFill>
                  <a:srgbClr val="FF0000"/>
                </a:solidFill>
                <a:ln w="9525">
                  <a:noFill/>
                </a:ln>
                <a:effectLst/>
              </c:spPr>
            </c:marker>
            <c:bubble3D val="0"/>
            <c:extLst>
              <c:ext xmlns:c16="http://schemas.microsoft.com/office/drawing/2014/chart" uri="{C3380CC4-5D6E-409C-BE32-E72D297353CC}">
                <c16:uniqueId val="{0000000B-85E2-4FE7-991A-9A67144B790A}"/>
              </c:ext>
            </c:extLst>
          </c:dPt>
          <c:dPt>
            <c:idx val="12"/>
            <c:marker>
              <c:symbol val="circle"/>
              <c:size val="5"/>
              <c:spPr>
                <a:solidFill>
                  <a:srgbClr val="FF0000"/>
                </a:solidFill>
                <a:ln w="9525">
                  <a:noFill/>
                </a:ln>
                <a:effectLst/>
              </c:spPr>
            </c:marker>
            <c:bubble3D val="0"/>
            <c:extLst>
              <c:ext xmlns:c16="http://schemas.microsoft.com/office/drawing/2014/chart" uri="{C3380CC4-5D6E-409C-BE32-E72D297353CC}">
                <c16:uniqueId val="{0000000C-85E2-4FE7-991A-9A67144B790A}"/>
              </c:ext>
            </c:extLst>
          </c:dPt>
          <c:dPt>
            <c:idx val="13"/>
            <c:marker>
              <c:symbol val="circle"/>
              <c:size val="5"/>
              <c:spPr>
                <a:solidFill>
                  <a:srgbClr val="FF0000"/>
                </a:solidFill>
                <a:ln w="9525">
                  <a:noFill/>
                </a:ln>
                <a:effectLst/>
              </c:spPr>
            </c:marker>
            <c:bubble3D val="0"/>
            <c:extLst>
              <c:ext xmlns:c16="http://schemas.microsoft.com/office/drawing/2014/chart" uri="{C3380CC4-5D6E-409C-BE32-E72D297353CC}">
                <c16:uniqueId val="{0000000D-85E2-4FE7-991A-9A67144B790A}"/>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E-85E2-4FE7-991A-9A67144B790A}"/>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F-85E2-4FE7-991A-9A67144B790A}"/>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10-85E2-4FE7-991A-9A67144B790A}"/>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11-85E2-4FE7-991A-9A67144B790A}"/>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12-85E2-4FE7-991A-9A67144B790A}"/>
              </c:ext>
            </c:extLst>
          </c:dPt>
          <c:dPt>
            <c:idx val="19"/>
            <c:marker>
              <c:symbol val="circle"/>
              <c:size val="5"/>
              <c:spPr>
                <a:solidFill>
                  <a:schemeClr val="accent3"/>
                </a:solidFill>
                <a:ln w="9525">
                  <a:noFill/>
                </a:ln>
                <a:effectLst/>
              </c:spPr>
            </c:marker>
            <c:bubble3D val="0"/>
            <c:extLst>
              <c:ext xmlns:c16="http://schemas.microsoft.com/office/drawing/2014/chart" uri="{C3380CC4-5D6E-409C-BE32-E72D297353CC}">
                <c16:uniqueId val="{00000013-85E2-4FE7-991A-9A67144B790A}"/>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14-85E2-4FE7-991A-9A67144B790A}"/>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15-85E2-4FE7-991A-9A67144B790A}"/>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16-85E2-4FE7-991A-9A67144B790A}"/>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17-85E2-4FE7-991A-9A67144B790A}"/>
              </c:ext>
            </c:extLst>
          </c:dPt>
          <c:dPt>
            <c:idx val="24"/>
            <c:marker>
              <c:symbol val="circle"/>
              <c:size val="5"/>
              <c:spPr>
                <a:solidFill>
                  <a:srgbClr val="FF0000"/>
                </a:solidFill>
                <a:ln w="9525">
                  <a:noFill/>
                </a:ln>
                <a:effectLst/>
              </c:spPr>
            </c:marker>
            <c:bubble3D val="0"/>
            <c:extLst>
              <c:ext xmlns:c16="http://schemas.microsoft.com/office/drawing/2014/chart" uri="{C3380CC4-5D6E-409C-BE32-E72D297353CC}">
                <c16:uniqueId val="{00000018-85E2-4FE7-991A-9A67144B790A}"/>
              </c:ext>
            </c:extLst>
          </c:dPt>
          <c:dPt>
            <c:idx val="25"/>
            <c:marker>
              <c:symbol val="circle"/>
              <c:size val="5"/>
              <c:spPr>
                <a:solidFill>
                  <a:schemeClr val="accent5"/>
                </a:solidFill>
                <a:ln w="9525">
                  <a:noFill/>
                </a:ln>
                <a:effectLst/>
              </c:spPr>
            </c:marker>
            <c:bubble3D val="0"/>
            <c:extLst>
              <c:ext xmlns:c16="http://schemas.microsoft.com/office/drawing/2014/chart" uri="{C3380CC4-5D6E-409C-BE32-E72D297353CC}">
                <c16:uniqueId val="{00000019-85E2-4FE7-991A-9A67144B790A}"/>
              </c:ext>
            </c:extLst>
          </c:dPt>
          <c:dLbls>
            <c:dLbl>
              <c:idx val="0"/>
              <c:layout>
                <c:manualLayout>
                  <c:x val="-5.5147435897435898E-3"/>
                  <c:y val="7.1652350427350325E-2"/>
                </c:manualLayout>
              </c:layout>
              <c:tx>
                <c:rich>
                  <a:bodyPr/>
                  <a:lstStyle/>
                  <a:p>
                    <a:fld id="{9933EE23-18C7-495E-8611-A10EE058EE2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85E2-4FE7-991A-9A67144B790A}"/>
                </c:ext>
              </c:extLst>
            </c:dLbl>
            <c:dLbl>
              <c:idx val="1"/>
              <c:tx>
                <c:rich>
                  <a:bodyPr/>
                  <a:lstStyle/>
                  <a:p>
                    <a:fld id="{C2BF7526-9E07-4542-A001-9808E2D48B7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85E2-4FE7-991A-9A67144B790A}"/>
                </c:ext>
              </c:extLst>
            </c:dLbl>
            <c:dLbl>
              <c:idx val="2"/>
              <c:tx>
                <c:rich>
                  <a:bodyPr/>
                  <a:lstStyle/>
                  <a:p>
                    <a:fld id="{1B8890E0-FC0F-46D0-BC69-36A0C72F13B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85E2-4FE7-991A-9A67144B790A}"/>
                </c:ext>
              </c:extLst>
            </c:dLbl>
            <c:dLbl>
              <c:idx val="3"/>
              <c:tx>
                <c:rich>
                  <a:bodyPr/>
                  <a:lstStyle/>
                  <a:p>
                    <a:fld id="{520C3E2B-251A-4A9C-A947-BFA5E72A0E7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85E2-4FE7-991A-9A67144B790A}"/>
                </c:ext>
              </c:extLst>
            </c:dLbl>
            <c:dLbl>
              <c:idx val="4"/>
              <c:tx>
                <c:rich>
                  <a:bodyPr/>
                  <a:lstStyle/>
                  <a:p>
                    <a:fld id="{A7FD6BE2-74A6-444E-8044-EB6A3D9D567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85E2-4FE7-991A-9A67144B790A}"/>
                </c:ext>
              </c:extLst>
            </c:dLbl>
            <c:dLbl>
              <c:idx val="5"/>
              <c:layout>
                <c:manualLayout>
                  <c:x val="-9.7042696324587414E-3"/>
                  <c:y val="-1.3860923403172146E-2"/>
                </c:manualLayout>
              </c:layout>
              <c:tx>
                <c:rich>
                  <a:bodyPr/>
                  <a:lstStyle/>
                  <a:p>
                    <a:fld id="{5E25C12B-8DB7-458A-99FB-C7EE12971990}"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85E2-4FE7-991A-9A67144B790A}"/>
                </c:ext>
              </c:extLst>
            </c:dLbl>
            <c:dLbl>
              <c:idx val="6"/>
              <c:layout>
                <c:manualLayout>
                  <c:x val="-2.5961538461538487E-2"/>
                  <c:y val="-3.8098717948717949E-2"/>
                </c:manualLayout>
              </c:layout>
              <c:tx>
                <c:rich>
                  <a:bodyPr/>
                  <a:lstStyle/>
                  <a:p>
                    <a:fld id="{253CE268-09CA-4814-8EAE-1E9F896C8E80}"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85E2-4FE7-991A-9A67144B790A}"/>
                </c:ext>
              </c:extLst>
            </c:dLbl>
            <c:dLbl>
              <c:idx val="7"/>
              <c:tx>
                <c:rich>
                  <a:bodyPr/>
                  <a:lstStyle/>
                  <a:p>
                    <a:fld id="{C79EA01B-31DC-43B1-98D5-B8DD610E7B4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85E2-4FE7-991A-9A67144B790A}"/>
                </c:ext>
              </c:extLst>
            </c:dLbl>
            <c:dLbl>
              <c:idx val="8"/>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fld id="{1BC6AFB0-22EB-41D8-9AD8-6355AAA03BDA}" type="CELLRANGE">
                      <a:rPr lang="en-US" altLang="ja-JP">
                        <a:solidFill>
                          <a:schemeClr val="tx1">
                            <a:lumMod val="65000"/>
                            <a:lumOff val="35000"/>
                          </a:schemeClr>
                        </a:solidFill>
                      </a:rPr>
                      <a:pPr>
                        <a:defRPr>
                          <a:solidFill>
                            <a:schemeClr val="tx1">
                              <a:lumMod val="65000"/>
                              <a:lumOff val="35000"/>
                            </a:schemeClr>
                          </a:solidFill>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extLst>
                <c:ext xmlns:c15="http://schemas.microsoft.com/office/drawing/2012/chart" uri="{CE6537A1-D6FC-4f65-9D91-7224C49458BB}">
                  <c15:layout>
                    <c:manualLayout>
                      <c:w val="5.702799145299145E-2"/>
                      <c:h val="5.7923504273504262E-2"/>
                    </c:manualLayout>
                  </c15:layout>
                  <c15:dlblFieldTable/>
                  <c15:showDataLabelsRange val="1"/>
                </c:ext>
                <c:ext xmlns:c16="http://schemas.microsoft.com/office/drawing/2014/chart" uri="{C3380CC4-5D6E-409C-BE32-E72D297353CC}">
                  <c16:uniqueId val="{00000008-85E2-4FE7-991A-9A67144B790A}"/>
                </c:ext>
              </c:extLst>
            </c:dLbl>
            <c:dLbl>
              <c:idx val="9"/>
              <c:layout>
                <c:manualLayout>
                  <c:x val="-3.1263203992975809E-2"/>
                  <c:y val="-2.1391737241912772E-2"/>
                </c:manualLayout>
              </c:layout>
              <c:tx>
                <c:rich>
                  <a:bodyPr/>
                  <a:lstStyle/>
                  <a:p>
                    <a:fld id="{BE1DFF9F-F113-4B2C-A6E5-8CCEBB51B2DA}"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85E2-4FE7-991A-9A67144B790A}"/>
                </c:ext>
              </c:extLst>
            </c:dLbl>
            <c:dLbl>
              <c:idx val="10"/>
              <c:layout>
                <c:manualLayout>
                  <c:x val="-6.8122081894003636E-3"/>
                  <c:y val="-5.4669891838575638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fld id="{F2FCFACA-251C-4F71-BFF7-C24ECCD2FE8A}" type="CELLRANGE">
                      <a:rPr lang="en-US" altLang="ja-JP">
                        <a:solidFill>
                          <a:schemeClr val="tx1">
                            <a:lumMod val="65000"/>
                            <a:lumOff val="35000"/>
                          </a:schemeClr>
                        </a:solidFill>
                      </a:rPr>
                      <a:pPr>
                        <a:defRPr>
                          <a:solidFill>
                            <a:schemeClr val="tx1">
                              <a:lumMod val="65000"/>
                              <a:lumOff val="35000"/>
                            </a:schemeClr>
                          </a:solidFill>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r"/>
              <c:showLegendKey val="0"/>
              <c:showVal val="0"/>
              <c:showCatName val="0"/>
              <c:showSerName val="0"/>
              <c:showPercent val="0"/>
              <c:showBubbleSize val="0"/>
              <c:extLst>
                <c:ext xmlns:c15="http://schemas.microsoft.com/office/drawing/2012/chart" uri="{CE6537A1-D6FC-4f65-9D91-7224C49458BB}">
                  <c15:layout>
                    <c:manualLayout>
                      <c:w val="7.5385897435897437E-2"/>
                      <c:h val="4.5302350427350424E-2"/>
                    </c:manualLayout>
                  </c15:layout>
                  <c15:dlblFieldTable/>
                  <c15:showDataLabelsRange val="1"/>
                </c:ext>
                <c:ext xmlns:c16="http://schemas.microsoft.com/office/drawing/2014/chart" uri="{C3380CC4-5D6E-409C-BE32-E72D297353CC}">
                  <c16:uniqueId val="{0000000A-85E2-4FE7-991A-9A67144B790A}"/>
                </c:ext>
              </c:extLst>
            </c:dLbl>
            <c:dLbl>
              <c:idx val="11"/>
              <c:layout>
                <c:manualLayout>
                  <c:x val="-3.126320399297574E-2"/>
                  <c:y val="-1.8872845554255432E-2"/>
                </c:manualLayout>
              </c:layout>
              <c:tx>
                <c:rich>
                  <a:bodyPr/>
                  <a:lstStyle/>
                  <a:p>
                    <a:fld id="{36E6B5F3-2531-44C3-8A36-E01178F2118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85E2-4FE7-991A-9A67144B790A}"/>
                </c:ext>
              </c:extLst>
            </c:dLbl>
            <c:dLbl>
              <c:idx val="12"/>
              <c:tx>
                <c:rich>
                  <a:bodyPr/>
                  <a:lstStyle/>
                  <a:p>
                    <a:fld id="{936AFC1F-1787-4B56-AED2-5197DFF149F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85E2-4FE7-991A-9A67144B790A}"/>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D-85E2-4FE7-991A-9A67144B790A}"/>
                </c:ext>
              </c:extLst>
            </c:dLbl>
            <c:dLbl>
              <c:idx val="14"/>
              <c:tx>
                <c:rich>
                  <a:bodyPr/>
                  <a:lstStyle/>
                  <a:p>
                    <a:fld id="{B30BBCF7-46AF-401C-B414-76888EB124A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85E2-4FE7-991A-9A67144B790A}"/>
                </c:ext>
              </c:extLst>
            </c:dLbl>
            <c:dLbl>
              <c:idx val="15"/>
              <c:layout>
                <c:manualLayout>
                  <c:x val="-1.2302902504749021E-2"/>
                  <c:y val="-2.1431723799715172E-2"/>
                </c:manualLayout>
              </c:layout>
              <c:tx>
                <c:rich>
                  <a:bodyPr/>
                  <a:lstStyle/>
                  <a:p>
                    <a:fld id="{3A96B486-22D0-491E-BC76-0A4C57A24C91}"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85E2-4FE7-991A-9A67144B790A}"/>
                </c:ext>
              </c:extLst>
            </c:dLbl>
            <c:dLbl>
              <c:idx val="16"/>
              <c:layout>
                <c:manualLayout>
                  <c:x val="-3.6704232001608592E-2"/>
                  <c:y val="-2.6474146651064175E-2"/>
                </c:manualLayout>
              </c:layout>
              <c:tx>
                <c:rich>
                  <a:bodyPr/>
                  <a:lstStyle/>
                  <a:p>
                    <a:fld id="{B523CFA0-D716-48C7-B262-DB84D230565E}"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85E2-4FE7-991A-9A67144B790A}"/>
                </c:ext>
              </c:extLst>
            </c:dLbl>
            <c:dLbl>
              <c:idx val="17"/>
              <c:tx>
                <c:rich>
                  <a:bodyPr/>
                  <a:lstStyle/>
                  <a:p>
                    <a:fld id="{481DE09E-2BBA-404A-9767-3BB71499421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85E2-4FE7-991A-9A67144B790A}"/>
                </c:ext>
              </c:extLst>
            </c:dLbl>
            <c:dLbl>
              <c:idx val="18"/>
              <c:tx>
                <c:rich>
                  <a:bodyPr/>
                  <a:lstStyle/>
                  <a:p>
                    <a:fld id="{FA8CF159-7703-403B-8D66-5C07C77207A4}"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85E2-4FE7-991A-9A67144B790A}"/>
                </c:ext>
              </c:extLst>
            </c:dLbl>
            <c:dLbl>
              <c:idx val="19"/>
              <c:layout>
                <c:manualLayout>
                  <c:x val="-3.1263203992975809E-2"/>
                  <c:y val="-2.1391737241912862E-2"/>
                </c:manualLayout>
              </c:layout>
              <c:tx>
                <c:rich>
                  <a:bodyPr/>
                  <a:lstStyle/>
                  <a:p>
                    <a:fld id="{C0AAA9F6-23FC-4D28-8A4A-5F9B7FC7DE0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85E2-4FE7-991A-9A67144B790A}"/>
                </c:ext>
              </c:extLst>
            </c:dLbl>
            <c:dLbl>
              <c:idx val="20"/>
              <c:tx>
                <c:rich>
                  <a:bodyPr/>
                  <a:lstStyle/>
                  <a:p>
                    <a:fld id="{2BFF9C65-5A03-401E-809E-79B3F5BDF46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85E2-4FE7-991A-9A67144B790A}"/>
                </c:ext>
              </c:extLst>
            </c:dLbl>
            <c:dLbl>
              <c:idx val="21"/>
              <c:tx>
                <c:rich>
                  <a:bodyPr/>
                  <a:lstStyle/>
                  <a:p>
                    <a:fld id="{02FA841A-701C-4F96-B83F-E58B0984882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85E2-4FE7-991A-9A67144B790A}"/>
                </c:ext>
              </c:extLst>
            </c:dLbl>
            <c:dLbl>
              <c:idx val="22"/>
              <c:tx>
                <c:rich>
                  <a:bodyPr/>
                  <a:lstStyle/>
                  <a:p>
                    <a:fld id="{02BE992E-A145-40B7-A9E9-95A2A82BCA0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85E2-4FE7-991A-9A67144B790A}"/>
                </c:ext>
              </c:extLst>
            </c:dLbl>
            <c:dLbl>
              <c:idx val="23"/>
              <c:tx>
                <c:rich>
                  <a:bodyPr/>
                  <a:lstStyle/>
                  <a:p>
                    <a:fld id="{37D1AC36-6B12-4B28-9AA2-AFC47F2B130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85E2-4FE7-991A-9A67144B790A}"/>
                </c:ext>
              </c:extLst>
            </c:dLbl>
            <c:dLbl>
              <c:idx val="24"/>
              <c:layout>
                <c:manualLayout>
                  <c:x val="-3.1263203992975809E-2"/>
                  <c:y val="-1.8872845554255339E-2"/>
                </c:manualLayout>
              </c:layout>
              <c:tx>
                <c:rich>
                  <a:bodyPr/>
                  <a:lstStyle/>
                  <a:p>
                    <a:fld id="{39791C90-1F3D-4784-824C-0671E31E9402}"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85E2-4FE7-991A-9A67144B790A}"/>
                </c:ext>
              </c:extLst>
            </c:dLbl>
            <c:dLbl>
              <c:idx val="25"/>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85E2-4FE7-991A-9A67144B790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ug-protein）'!$L$6:$L$31</c:f>
              <c:numCache>
                <c:formatCode>General</c:formatCode>
                <c:ptCount val="26"/>
                <c:pt idx="0">
                  <c:v>0</c:v>
                </c:pt>
                <c:pt idx="1">
                  <c:v>2.6</c:v>
                </c:pt>
                <c:pt idx="2">
                  <c:v>3.8</c:v>
                </c:pt>
                <c:pt idx="3">
                  <c:v>-0.2</c:v>
                </c:pt>
                <c:pt idx="4">
                  <c:v>-0.1</c:v>
                </c:pt>
                <c:pt idx="5">
                  <c:v>-3</c:v>
                </c:pt>
                <c:pt idx="6">
                  <c:v>-2.9</c:v>
                </c:pt>
                <c:pt idx="7">
                  <c:v>1.4</c:v>
                </c:pt>
                <c:pt idx="8">
                  <c:v>1.4</c:v>
                </c:pt>
                <c:pt idx="9">
                  <c:v>-1.7</c:v>
                </c:pt>
                <c:pt idx="10">
                  <c:v>3.5</c:v>
                </c:pt>
                <c:pt idx="11">
                  <c:v>3.3</c:v>
                </c:pt>
                <c:pt idx="12">
                  <c:v>-1.1000000000000001</c:v>
                </c:pt>
                <c:pt idx="14">
                  <c:v>4.2</c:v>
                </c:pt>
                <c:pt idx="15">
                  <c:v>-1.6</c:v>
                </c:pt>
                <c:pt idx="16">
                  <c:v>4.5</c:v>
                </c:pt>
                <c:pt idx="17">
                  <c:v>-0.2</c:v>
                </c:pt>
                <c:pt idx="18">
                  <c:v>-1.2</c:v>
                </c:pt>
                <c:pt idx="19">
                  <c:v>0.4</c:v>
                </c:pt>
                <c:pt idx="20">
                  <c:v>-1.7</c:v>
                </c:pt>
                <c:pt idx="21">
                  <c:v>2.6</c:v>
                </c:pt>
                <c:pt idx="22">
                  <c:v>-0.4</c:v>
                </c:pt>
                <c:pt idx="23">
                  <c:v>-0.1</c:v>
                </c:pt>
                <c:pt idx="24">
                  <c:v>4.8</c:v>
                </c:pt>
              </c:numCache>
            </c:numRef>
          </c:xVal>
          <c:yVal>
            <c:numRef>
              <c:f>'まとめ（nmol ug-protein）'!$F$6:$F$31</c:f>
              <c:numCache>
                <c:formatCode>0.00</c:formatCode>
                <c:ptCount val="26"/>
                <c:pt idx="0">
                  <c:v>3.2068747696648958</c:v>
                </c:pt>
                <c:pt idx="1">
                  <c:v>4.1567771576131562</c:v>
                </c:pt>
                <c:pt idx="2">
                  <c:v>3.6974423939710217</c:v>
                </c:pt>
                <c:pt idx="3">
                  <c:v>5.8492217225208165</c:v>
                </c:pt>
                <c:pt idx="4">
                  <c:v>3.6258541311681314</c:v>
                </c:pt>
                <c:pt idx="5">
                  <c:v>3.4740255032297287</c:v>
                </c:pt>
                <c:pt idx="6">
                  <c:v>3.4503119940366633</c:v>
                </c:pt>
                <c:pt idx="7">
                  <c:v>4.0779730284101072</c:v>
                </c:pt>
                <c:pt idx="8">
                  <c:v>4.1880222636357631</c:v>
                </c:pt>
                <c:pt idx="9">
                  <c:v>3.9105292196546841</c:v>
                </c:pt>
                <c:pt idx="10">
                  <c:v>3.8890199184674805</c:v>
                </c:pt>
                <c:pt idx="11">
                  <c:v>3.2493469344766033</c:v>
                </c:pt>
                <c:pt idx="12">
                  <c:v>2.0250504128653839</c:v>
                </c:pt>
                <c:pt idx="13">
                  <c:v>3.8971318742912584</c:v>
                </c:pt>
                <c:pt idx="14">
                  <c:v>4.7566468254413223</c:v>
                </c:pt>
                <c:pt idx="15">
                  <c:v>3.6071680452159325</c:v>
                </c:pt>
                <c:pt idx="16">
                  <c:v>3.8280167625078931</c:v>
                </c:pt>
                <c:pt idx="17">
                  <c:v>4.3223028407819912</c:v>
                </c:pt>
                <c:pt idx="18">
                  <c:v>4.2634311110887042</c:v>
                </c:pt>
                <c:pt idx="19">
                  <c:v>3.1850445554414826</c:v>
                </c:pt>
                <c:pt idx="20">
                  <c:v>4.2959256863660924</c:v>
                </c:pt>
                <c:pt idx="21">
                  <c:v>3.3755400149545842</c:v>
                </c:pt>
                <c:pt idx="22">
                  <c:v>7.1073183884153437</c:v>
                </c:pt>
                <c:pt idx="23">
                  <c:v>4.8651988786423468</c:v>
                </c:pt>
                <c:pt idx="24">
                  <c:v>3.6545424476302695</c:v>
                </c:pt>
                <c:pt idx="25">
                  <c:v>6.6487819261443235</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85E2-4FE7-991A-9A67144B790A}"/>
            </c:ext>
          </c:extLst>
        </c:ser>
        <c:dLbls>
          <c:dLblPos val="t"/>
          <c:showLegendKey val="0"/>
          <c:showVal val="1"/>
          <c:showCatName val="0"/>
          <c:showSerName val="0"/>
          <c:showPercent val="0"/>
          <c:showBubbleSize val="0"/>
        </c:dLbls>
        <c:axId val="645182960"/>
        <c:axId val="645181976"/>
      </c:scatterChart>
      <c:valAx>
        <c:axId val="645182960"/>
        <c:scaling>
          <c:orientation val="minMax"/>
          <c:min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a:t>delta</a:t>
                </a:r>
                <a:r>
                  <a:rPr lang="en-US" altLang="ja-JP" sz="1400" baseline="0"/>
                  <a:t> affinity</a:t>
                </a:r>
                <a:endParaRPr lang="ja-JP" alt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1976"/>
        <c:crosses val="autoZero"/>
        <c:crossBetween val="midCat"/>
      </c:valAx>
      <c:valAx>
        <c:axId val="645181976"/>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dirty="0"/>
                  <a:t>Glucose</a:t>
                </a:r>
                <a:r>
                  <a:rPr lang="en-US" altLang="ja-JP" sz="1400" b="0" i="0" u="none" strike="noStrike" baseline="0" dirty="0">
                    <a:effectLst/>
                  </a:rPr>
                  <a:t> yield </a:t>
                </a:r>
                <a:r>
                  <a:rPr lang="en-US" altLang="ja-JP" sz="1400" baseline="0" dirty="0"/>
                  <a:t> from </a:t>
                </a:r>
                <a:r>
                  <a:rPr lang="en-US" altLang="ja-JP" sz="1400" b="1" baseline="0" dirty="0">
                    <a:solidFill>
                      <a:schemeClr val="accent4">
                        <a:lumMod val="60000"/>
                        <a:lumOff val="40000"/>
                      </a:schemeClr>
                    </a:solidFill>
                  </a:rPr>
                  <a:t>crystalline cellulose </a:t>
                </a:r>
              </a:p>
              <a:p>
                <a:pPr>
                  <a:defRPr sz="1400"/>
                </a:pPr>
                <a:r>
                  <a:rPr lang="en-US" altLang="ja-JP" sz="1400" baseline="0" dirty="0"/>
                  <a:t>(</a:t>
                </a:r>
                <a:r>
                  <a:rPr lang="en-US" altLang="ja-JP" sz="1400" b="0" i="0" u="none" strike="noStrike" baseline="0" dirty="0">
                    <a:effectLst/>
                  </a:rPr>
                  <a:t>nmol/µg-protein</a:t>
                </a:r>
                <a:r>
                  <a:rPr lang="en-US" altLang="ja-JP" sz="1400" baseline="0" dirty="0"/>
                  <a:t>)</a:t>
                </a:r>
                <a:endParaRPr lang="ja-JP" altLang="en-US"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2023/4/20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要素技術開発の成果と課題についていくつかご紹介しました。</a:t>
            </a:r>
          </a:p>
          <a:p>
            <a:r>
              <a:rPr kumimoji="1" lang="ja-JP" altLang="en-US" dirty="0"/>
              <a:t>当初想定した設計戦略では、要素技術の一つである「機能性の机上評価」に目途が立てられなかったというのが、現在の状況です。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320605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グノセルロースは、セルロースとヘミセルロースとリグニンなどで構成されますが、その組成はバイオマスの種類によって異なります。木質系はリグニンが多く、地上の草本系はヘミセルロースが多いです。水生植物は、それ以外のタンパク質や灰汁が多いです。このため、木質系はリグニンを分解・除去するための前処理、草本系はヘミセルロースを効率的に利用する前処理、水生植物はその他の成分を抽出・再利用する技術など、組成によって前処理を適切に使い分けるのがポイントになっていることがわかり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25</a:t>
            </a:fld>
            <a:endParaRPr kumimoji="1" lang="ja-JP" altLang="en-US"/>
          </a:p>
        </p:txBody>
      </p:sp>
    </p:spTree>
    <p:extLst>
      <p:ext uri="{BB962C8B-B14F-4D97-AF65-F5344CB8AC3E}">
        <p14:creationId xmlns:p14="http://schemas.microsoft.com/office/powerpoint/2010/main" val="1069232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a:t>
            </a:r>
            <a:r>
              <a:rPr lang="ja-JP" altLang="en-US" sz="800" dirty="0">
                <a:solidFill>
                  <a:schemeClr val="bg1">
                    <a:lumMod val="75000"/>
                  </a:schemeClr>
                </a:solidFill>
              </a:rPr>
              <a:t>人工酵素設計 進捗報告 </a:t>
            </a:r>
            <a:r>
              <a:rPr lang="en-US" altLang="ja-JP" sz="800" dirty="0">
                <a:solidFill>
                  <a:schemeClr val="bg1">
                    <a:lumMod val="75000"/>
                  </a:schemeClr>
                </a:solidFill>
              </a:rPr>
              <a:t>| April 21,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5.png"/><Relationship Id="rId5" Type="http://schemas.microsoft.com/office/2007/relationships/hdphoto" Target="../media/hdphoto3.wdp"/><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9.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a:xfrm>
            <a:off x="5264402" y="2542752"/>
            <a:ext cx="6512266" cy="1772496"/>
          </a:xfrm>
        </p:spPr>
        <p:txBody>
          <a:bodyPr/>
          <a:lstStyle/>
          <a:p>
            <a:r>
              <a:rPr lang="ja-JP" altLang="en-US" dirty="0"/>
              <a:t>活動報告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4</a:t>
            </a:r>
            <a:r>
              <a:rPr lang="ja-JP" altLang="en-US" dirty="0"/>
              <a:t>月</a:t>
            </a:r>
            <a:r>
              <a:rPr lang="en-US" altLang="ja-JP" dirty="0"/>
              <a:t>21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43C46392-9740-423D-832F-DA06DF15C9BF}"/>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0A544193-2A9C-4099-B321-F6602A9E7D4A}"/>
              </a:ext>
            </a:extLst>
          </p:cNvPr>
          <p:cNvSpPr>
            <a:spLocks noGrp="1"/>
          </p:cNvSpPr>
          <p:nvPr>
            <p:ph type="body" sz="quarter" idx="11"/>
          </p:nvPr>
        </p:nvSpPr>
        <p:spPr>
          <a:xfrm>
            <a:off x="455526" y="938016"/>
            <a:ext cx="11341887" cy="480131"/>
          </a:xfrm>
        </p:spPr>
        <p:txBody>
          <a:bodyPr/>
          <a:lstStyle/>
          <a:p>
            <a:pPr algn="ctr"/>
            <a:r>
              <a:rPr kumimoji="1" lang="ja-JP" altLang="en-US" dirty="0"/>
              <a:t>設計</a:t>
            </a:r>
            <a:r>
              <a:rPr kumimoji="1" lang="en-US" altLang="ja-JP" dirty="0"/>
              <a:t>CBM</a:t>
            </a:r>
            <a:r>
              <a:rPr kumimoji="1" lang="ja-JP" altLang="en-US" dirty="0"/>
              <a:t>を目途をつけられなかった。</a:t>
            </a:r>
          </a:p>
        </p:txBody>
      </p:sp>
      <p:sp>
        <p:nvSpPr>
          <p:cNvPr id="15" name="タイトル 1">
            <a:extLst>
              <a:ext uri="{FF2B5EF4-FFF2-40B4-BE49-F238E27FC236}">
                <a16:creationId xmlns:a16="http://schemas.microsoft.com/office/drawing/2014/main" id="{8D1B52B2-72D2-4690-BEA3-462D4C2B0465}"/>
              </a:ext>
            </a:extLst>
          </p:cNvPr>
          <p:cNvSpPr>
            <a:spLocks noGrp="1"/>
          </p:cNvSpPr>
          <p:nvPr>
            <p:ph type="title"/>
          </p:nvPr>
        </p:nvSpPr>
        <p:spPr>
          <a:xfrm>
            <a:off x="517055" y="241034"/>
            <a:ext cx="11400125" cy="518094"/>
          </a:xfrm>
        </p:spPr>
        <p:txBody>
          <a:bodyPr/>
          <a:lstStyle/>
          <a:p>
            <a:r>
              <a:rPr lang="ja-JP" altLang="en-US" dirty="0"/>
              <a:t>セルロース分解酵素の合成・活性評価：概要</a:t>
            </a:r>
            <a:endParaRPr kumimoji="1" lang="en-US" altLang="ja-JP" sz="2800" dirty="0"/>
          </a:p>
        </p:txBody>
      </p:sp>
      <p:sp>
        <p:nvSpPr>
          <p:cNvPr id="16" name="テキスト ボックス 15">
            <a:extLst>
              <a:ext uri="{FF2B5EF4-FFF2-40B4-BE49-F238E27FC236}">
                <a16:creationId xmlns:a16="http://schemas.microsoft.com/office/drawing/2014/main" id="{C9F661FF-C376-4D04-B7BF-6F7F8FAC8DF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spTree>
    <p:extLst>
      <p:ext uri="{BB962C8B-B14F-4D97-AF65-F5344CB8AC3E}">
        <p14:creationId xmlns:p14="http://schemas.microsoft.com/office/powerpoint/2010/main" val="84353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43C46392-9740-423D-832F-DA06DF15C9BF}"/>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0A544193-2A9C-4099-B321-F6602A9E7D4A}"/>
              </a:ext>
            </a:extLst>
          </p:cNvPr>
          <p:cNvSpPr>
            <a:spLocks noGrp="1"/>
          </p:cNvSpPr>
          <p:nvPr>
            <p:ph type="body" sz="quarter" idx="11"/>
          </p:nvPr>
        </p:nvSpPr>
        <p:spPr>
          <a:xfrm>
            <a:off x="465186" y="830975"/>
            <a:ext cx="11341887" cy="996170"/>
          </a:xfrm>
        </p:spPr>
        <p:txBody>
          <a:bodyPr/>
          <a:lstStyle/>
          <a:p>
            <a:pPr algn="ctr"/>
            <a:r>
              <a:rPr kumimoji="1" lang="ja-JP" altLang="en-US" dirty="0"/>
              <a:t>設計</a:t>
            </a:r>
            <a:r>
              <a:rPr kumimoji="1" lang="en-US" altLang="ja-JP" dirty="0"/>
              <a:t>CBM</a:t>
            </a:r>
            <a:r>
              <a:rPr kumimoji="1" lang="ja-JP" altLang="en-US" dirty="0"/>
              <a:t>を導入したセルラーゼでも活性を示すものがあったが、</a:t>
            </a:r>
            <a:endParaRPr kumimoji="1" lang="en-US" altLang="ja-JP" dirty="0"/>
          </a:p>
          <a:p>
            <a:pPr algn="ctr"/>
            <a:r>
              <a:rPr lang="ja-JP" altLang="en-US" dirty="0"/>
              <a:t>評価の誤差や手間の点で、大きな課題があった</a:t>
            </a:r>
            <a:r>
              <a:rPr kumimoji="1" lang="ja-JP" altLang="en-US" dirty="0"/>
              <a:t>。</a:t>
            </a:r>
          </a:p>
        </p:txBody>
      </p:sp>
      <p:sp>
        <p:nvSpPr>
          <p:cNvPr id="15" name="タイトル 1">
            <a:extLst>
              <a:ext uri="{FF2B5EF4-FFF2-40B4-BE49-F238E27FC236}">
                <a16:creationId xmlns:a16="http://schemas.microsoft.com/office/drawing/2014/main" id="{8D1B52B2-72D2-4690-BEA3-462D4C2B0465}"/>
              </a:ext>
            </a:extLst>
          </p:cNvPr>
          <p:cNvSpPr>
            <a:spLocks noGrp="1"/>
          </p:cNvSpPr>
          <p:nvPr>
            <p:ph type="title"/>
          </p:nvPr>
        </p:nvSpPr>
        <p:spPr>
          <a:xfrm>
            <a:off x="517055" y="241034"/>
            <a:ext cx="11400125" cy="518094"/>
          </a:xfrm>
        </p:spPr>
        <p:txBody>
          <a:bodyPr/>
          <a:lstStyle/>
          <a:p>
            <a:r>
              <a:rPr lang="ja-JP" altLang="en-US" dirty="0"/>
              <a:t>セルロース分解酵素の合成・活性評価：結果</a:t>
            </a:r>
            <a:endParaRPr kumimoji="1" lang="en-US" altLang="ja-JP" sz="2800" dirty="0"/>
          </a:p>
        </p:txBody>
      </p:sp>
      <p:sp>
        <p:nvSpPr>
          <p:cNvPr id="16" name="テキスト ボックス 15">
            <a:extLst>
              <a:ext uri="{FF2B5EF4-FFF2-40B4-BE49-F238E27FC236}">
                <a16:creationId xmlns:a16="http://schemas.microsoft.com/office/drawing/2014/main" id="{C9F661FF-C376-4D04-B7BF-6F7F8FAC8DF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graphicFrame>
        <p:nvGraphicFramePr>
          <p:cNvPr id="13" name="グラフ 12">
            <a:extLst>
              <a:ext uri="{FF2B5EF4-FFF2-40B4-BE49-F238E27FC236}">
                <a16:creationId xmlns:a16="http://schemas.microsoft.com/office/drawing/2014/main" id="{E82164D6-3F4E-4370-9AEF-6B058F99F78B}"/>
              </a:ext>
            </a:extLst>
          </p:cNvPr>
          <p:cNvGraphicFramePr>
            <a:graphicFrameLocks/>
          </p:cNvGraphicFramePr>
          <p:nvPr>
            <p:extLst>
              <p:ext uri="{D42A27DB-BD31-4B8C-83A1-F6EECF244321}">
                <p14:modId xmlns:p14="http://schemas.microsoft.com/office/powerpoint/2010/main" val="591988287"/>
              </p:ext>
            </p:extLst>
          </p:nvPr>
        </p:nvGraphicFramePr>
        <p:xfrm>
          <a:off x="7659238" y="1947065"/>
          <a:ext cx="432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14" name="テキスト ボックス 13">
            <a:extLst>
              <a:ext uri="{FF2B5EF4-FFF2-40B4-BE49-F238E27FC236}">
                <a16:creationId xmlns:a16="http://schemas.microsoft.com/office/drawing/2014/main" id="{0AE94270-4D93-4C75-946D-C50523D845A0}"/>
              </a:ext>
            </a:extLst>
          </p:cNvPr>
          <p:cNvSpPr txBox="1"/>
          <p:nvPr/>
        </p:nvSpPr>
        <p:spPr>
          <a:xfrm rot="16200000">
            <a:off x="5959025" y="3693109"/>
            <a:ext cx="3545507" cy="307777"/>
          </a:xfrm>
          <a:prstGeom prst="rect">
            <a:avLst/>
          </a:prstGeom>
          <a:solidFill>
            <a:schemeClr val="bg1"/>
          </a:solidFill>
        </p:spPr>
        <p:txBody>
          <a:bodyPr wrap="square">
            <a:spAutoFit/>
          </a:bodyPr>
          <a:lstStyle/>
          <a:p>
            <a:pPr algn="ctr"/>
            <a:r>
              <a:rPr kumimoji="1" lang="ja-JP" altLang="en-US" sz="1400" dirty="0"/>
              <a:t>酵素活性（結晶性セルロース）</a:t>
            </a:r>
            <a:endParaRPr kumimoji="1" lang="en-US" altLang="ja-JP" sz="1400" dirty="0"/>
          </a:p>
        </p:txBody>
      </p:sp>
      <p:sp>
        <p:nvSpPr>
          <p:cNvPr id="17" name="テキスト ボックス 16">
            <a:extLst>
              <a:ext uri="{FF2B5EF4-FFF2-40B4-BE49-F238E27FC236}">
                <a16:creationId xmlns:a16="http://schemas.microsoft.com/office/drawing/2014/main" id="{EC601E7B-E127-4FDC-9400-E904DBC890E9}"/>
              </a:ext>
            </a:extLst>
          </p:cNvPr>
          <p:cNvSpPr txBox="1"/>
          <p:nvPr/>
        </p:nvSpPr>
        <p:spPr>
          <a:xfrm>
            <a:off x="8487968" y="5818661"/>
            <a:ext cx="3267930" cy="307777"/>
          </a:xfrm>
          <a:prstGeom prst="rect">
            <a:avLst/>
          </a:prstGeom>
          <a:solidFill>
            <a:schemeClr val="bg1"/>
          </a:solidFill>
        </p:spPr>
        <p:txBody>
          <a:bodyPr wrap="square">
            <a:spAutoFit/>
          </a:bodyPr>
          <a:lstStyle/>
          <a:p>
            <a:pPr algn="ctr"/>
            <a:r>
              <a:rPr kumimoji="1" lang="ja-JP" altLang="en-US" sz="1400" dirty="0"/>
              <a:t>結合エネルギー</a:t>
            </a:r>
            <a:endParaRPr kumimoji="1" lang="en-US" altLang="ja-JP" sz="1400" dirty="0"/>
          </a:p>
        </p:txBody>
      </p:sp>
      <p:sp>
        <p:nvSpPr>
          <p:cNvPr id="18" name="テキスト ボックス 17">
            <a:extLst>
              <a:ext uri="{FF2B5EF4-FFF2-40B4-BE49-F238E27FC236}">
                <a16:creationId xmlns:a16="http://schemas.microsoft.com/office/drawing/2014/main" id="{4D9D012D-C52D-4FA9-A8E9-BC2210E6339D}"/>
              </a:ext>
            </a:extLst>
          </p:cNvPr>
          <p:cNvSpPr txBox="1"/>
          <p:nvPr/>
        </p:nvSpPr>
        <p:spPr>
          <a:xfrm>
            <a:off x="8371436" y="2232598"/>
            <a:ext cx="3391887" cy="307777"/>
          </a:xfrm>
          <a:prstGeom prst="rect">
            <a:avLst/>
          </a:prstGeom>
          <a:noFill/>
        </p:spPr>
        <p:txBody>
          <a:bodyPr wrap="square" rtlCol="0">
            <a:spAutoFit/>
          </a:bodyPr>
          <a:lstStyle/>
          <a:p>
            <a:pPr algn="ctr"/>
            <a:r>
              <a:rPr kumimoji="1" lang="ja-JP" altLang="en-US" sz="1400" b="1" dirty="0"/>
              <a:t>ヒット率：高活性酵素が含まれる割合</a:t>
            </a:r>
            <a:endParaRPr kumimoji="1" lang="en-US" altLang="ja-JP" sz="1400" b="1" dirty="0"/>
          </a:p>
        </p:txBody>
      </p:sp>
      <p:sp>
        <p:nvSpPr>
          <p:cNvPr id="19" name="テキスト ボックス 18">
            <a:extLst>
              <a:ext uri="{FF2B5EF4-FFF2-40B4-BE49-F238E27FC236}">
                <a16:creationId xmlns:a16="http://schemas.microsoft.com/office/drawing/2014/main" id="{B3E5FFA7-B000-4933-ACA4-4BAF054EC657}"/>
              </a:ext>
            </a:extLst>
          </p:cNvPr>
          <p:cNvSpPr txBox="1"/>
          <p:nvPr/>
        </p:nvSpPr>
        <p:spPr>
          <a:xfrm>
            <a:off x="10590835" y="2543568"/>
            <a:ext cx="916614" cy="400110"/>
          </a:xfrm>
          <a:prstGeom prst="rect">
            <a:avLst/>
          </a:prstGeom>
          <a:noFill/>
        </p:spPr>
        <p:txBody>
          <a:bodyPr wrap="square" rtlCol="0">
            <a:spAutoFit/>
          </a:bodyPr>
          <a:lstStyle/>
          <a:p>
            <a:pPr algn="ctr"/>
            <a:r>
              <a:rPr kumimoji="1" lang="en-US" altLang="ja-JP" sz="2000" b="1" dirty="0">
                <a:solidFill>
                  <a:schemeClr val="accent1"/>
                </a:solidFill>
              </a:rPr>
              <a:t>40%</a:t>
            </a:r>
            <a:endParaRPr kumimoji="1" lang="en-US" altLang="ja-JP" sz="1400" b="1" dirty="0">
              <a:solidFill>
                <a:schemeClr val="accent1"/>
              </a:solidFill>
            </a:endParaRPr>
          </a:p>
        </p:txBody>
      </p:sp>
      <p:sp>
        <p:nvSpPr>
          <p:cNvPr id="20" name="テキスト ボックス 19">
            <a:extLst>
              <a:ext uri="{FF2B5EF4-FFF2-40B4-BE49-F238E27FC236}">
                <a16:creationId xmlns:a16="http://schemas.microsoft.com/office/drawing/2014/main" id="{8473CCE4-545B-4763-96F8-97FF311A9A52}"/>
              </a:ext>
            </a:extLst>
          </p:cNvPr>
          <p:cNvSpPr txBox="1"/>
          <p:nvPr/>
        </p:nvSpPr>
        <p:spPr>
          <a:xfrm>
            <a:off x="8790580" y="2543568"/>
            <a:ext cx="916614" cy="400110"/>
          </a:xfrm>
          <a:prstGeom prst="rect">
            <a:avLst/>
          </a:prstGeom>
          <a:noFill/>
        </p:spPr>
        <p:txBody>
          <a:bodyPr wrap="square" rtlCol="0">
            <a:spAutoFit/>
          </a:bodyPr>
          <a:lstStyle/>
          <a:p>
            <a:pPr algn="ctr"/>
            <a:r>
              <a:rPr kumimoji="1" lang="en-US" altLang="ja-JP" sz="2000" b="1" dirty="0">
                <a:solidFill>
                  <a:schemeClr val="accent4"/>
                </a:solidFill>
              </a:rPr>
              <a:t>40%</a:t>
            </a:r>
            <a:endParaRPr kumimoji="1" lang="en-US" altLang="ja-JP" sz="1400" b="1" dirty="0">
              <a:solidFill>
                <a:schemeClr val="accent4"/>
              </a:solidFill>
            </a:endParaRPr>
          </a:p>
        </p:txBody>
      </p:sp>
      <p:sp>
        <p:nvSpPr>
          <p:cNvPr id="21" name="正方形/長方形 20">
            <a:extLst>
              <a:ext uri="{FF2B5EF4-FFF2-40B4-BE49-F238E27FC236}">
                <a16:creationId xmlns:a16="http://schemas.microsoft.com/office/drawing/2014/main" id="{CF74D9F5-E40F-40E1-84CB-0B057B7E2AA0}"/>
              </a:ext>
            </a:extLst>
          </p:cNvPr>
          <p:cNvSpPr/>
          <p:nvPr/>
        </p:nvSpPr>
        <p:spPr>
          <a:xfrm>
            <a:off x="8305500" y="2114014"/>
            <a:ext cx="3501573" cy="3448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正方形/長方形 21">
            <a:extLst>
              <a:ext uri="{FF2B5EF4-FFF2-40B4-BE49-F238E27FC236}">
                <a16:creationId xmlns:a16="http://schemas.microsoft.com/office/drawing/2014/main" id="{05296128-011B-4805-80BE-328CE2F31A74}"/>
              </a:ext>
            </a:extLst>
          </p:cNvPr>
          <p:cNvSpPr/>
          <p:nvPr/>
        </p:nvSpPr>
        <p:spPr>
          <a:xfrm>
            <a:off x="8353741" y="2162945"/>
            <a:ext cx="2013614" cy="336599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矢印コネクタ 22">
            <a:extLst>
              <a:ext uri="{FF2B5EF4-FFF2-40B4-BE49-F238E27FC236}">
                <a16:creationId xmlns:a16="http://schemas.microsoft.com/office/drawing/2014/main" id="{A6734944-CA6A-4BD4-9097-9D79016B5189}"/>
              </a:ext>
            </a:extLst>
          </p:cNvPr>
          <p:cNvCxnSpPr>
            <a:cxnSpLocks/>
            <a:stCxn id="19" idx="1"/>
            <a:endCxn id="20" idx="3"/>
          </p:cNvCxnSpPr>
          <p:nvPr/>
        </p:nvCxnSpPr>
        <p:spPr>
          <a:xfrm flipH="1">
            <a:off x="9707194" y="2743623"/>
            <a:ext cx="88364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E97C5CF-BC8E-4258-9CD2-165E32062EB1}"/>
              </a:ext>
            </a:extLst>
          </p:cNvPr>
          <p:cNvCxnSpPr>
            <a:cxnSpLocks/>
          </p:cNvCxnSpPr>
          <p:nvPr/>
        </p:nvCxnSpPr>
        <p:spPr>
          <a:xfrm>
            <a:off x="8361911" y="4191000"/>
            <a:ext cx="3384462" cy="0"/>
          </a:xfrm>
          <a:prstGeom prst="line">
            <a:avLst/>
          </a:prstGeom>
          <a:ln w="19050">
            <a:solidFill>
              <a:schemeClr val="tx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5" name="表 24">
            <a:extLst>
              <a:ext uri="{FF2B5EF4-FFF2-40B4-BE49-F238E27FC236}">
                <a16:creationId xmlns:a16="http://schemas.microsoft.com/office/drawing/2014/main" id="{EB06BD05-8841-4B6C-B18A-6C5503925CD8}"/>
              </a:ext>
            </a:extLst>
          </p:cNvPr>
          <p:cNvGraphicFramePr>
            <a:graphicFrameLocks noGrp="1"/>
          </p:cNvGraphicFramePr>
          <p:nvPr/>
        </p:nvGraphicFramePr>
        <p:xfrm>
          <a:off x="212762" y="1969469"/>
          <a:ext cx="7253388" cy="2824276"/>
        </p:xfrm>
        <a:graphic>
          <a:graphicData uri="http://schemas.openxmlformats.org/drawingml/2006/table">
            <a:tbl>
              <a:tblPr firstRow="1" bandRow="1">
                <a:tableStyleId>{5C22544A-7EE6-4342-B048-85BDC9FD1C3A}</a:tableStyleId>
              </a:tblPr>
              <a:tblGrid>
                <a:gridCol w="1768438">
                  <a:extLst>
                    <a:ext uri="{9D8B030D-6E8A-4147-A177-3AD203B41FA5}">
                      <a16:colId xmlns:a16="http://schemas.microsoft.com/office/drawing/2014/main" val="2570741219"/>
                    </a:ext>
                  </a:extLst>
                </a:gridCol>
                <a:gridCol w="2570470">
                  <a:extLst>
                    <a:ext uri="{9D8B030D-6E8A-4147-A177-3AD203B41FA5}">
                      <a16:colId xmlns:a16="http://schemas.microsoft.com/office/drawing/2014/main" val="1307251249"/>
                    </a:ext>
                  </a:extLst>
                </a:gridCol>
                <a:gridCol w="2914480">
                  <a:extLst>
                    <a:ext uri="{9D8B030D-6E8A-4147-A177-3AD203B41FA5}">
                      <a16:colId xmlns:a16="http://schemas.microsoft.com/office/drawing/2014/main" val="2690809048"/>
                    </a:ext>
                  </a:extLst>
                </a:gridCol>
              </a:tblGrid>
              <a:tr h="304961">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9525" cap="flat" cmpd="sng" algn="ctr">
                      <a:solidFill>
                        <a:schemeClr val="bg1"/>
                      </a:solidFill>
                      <a:prstDash val="solid"/>
                      <a:round/>
                      <a:headEnd type="none" w="med" len="med"/>
                      <a:tailEnd type="none" w="med" len="med"/>
                    </a:lnTlToBr>
                    <a:solidFill>
                      <a:schemeClr val="bg2">
                        <a:lumMod val="40000"/>
                        <a:lumOff val="60000"/>
                      </a:schemeClr>
                    </a:solidFill>
                  </a:tcPr>
                </a:tc>
                <a:tc>
                  <a:txBody>
                    <a:bodyPr/>
                    <a:lstStyle/>
                    <a:p>
                      <a:pPr algn="ctr"/>
                      <a:r>
                        <a:rPr kumimoji="1" lang="ja-JP" altLang="en-US" b="0" dirty="0">
                          <a:solidFill>
                            <a:schemeClr val="tx1"/>
                          </a:solidFill>
                        </a:rPr>
                        <a:t>計算値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b="0" dirty="0">
                          <a:solidFill>
                            <a:schemeClr val="tx1"/>
                          </a:solidFill>
                        </a:rPr>
                        <a:t>実験値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625946036"/>
                  </a:ext>
                </a:extLst>
              </a:tr>
              <a:tr h="1229258">
                <a:tc>
                  <a:txBody>
                    <a:bodyPr/>
                    <a:lstStyle/>
                    <a:p>
                      <a:r>
                        <a:rPr kumimoji="1" lang="ja-JP" altLang="en-US" b="0" dirty="0">
                          <a:solidFill>
                            <a:schemeClr val="tx1"/>
                          </a:solidFill>
                        </a:rPr>
                        <a:t>結合能</a:t>
                      </a:r>
                      <a:endParaRPr kumimoji="1" lang="en-US" altLang="ja-JP" b="0" dirty="0">
                        <a:solidFill>
                          <a:schemeClr val="tx1"/>
                        </a:solidFill>
                      </a:endParaRPr>
                    </a:p>
                    <a:p>
                      <a:r>
                        <a:rPr kumimoji="1" lang="ja-JP" altLang="en-US" b="0" dirty="0">
                          <a:solidFill>
                            <a:schemeClr val="tx1"/>
                          </a:solidFill>
                        </a:rPr>
                        <a:t>（</a:t>
                      </a:r>
                      <a:r>
                        <a:rPr kumimoji="1" lang="en-US" altLang="ja-JP" b="0" dirty="0">
                          <a:solidFill>
                            <a:schemeClr val="tx1"/>
                          </a:solidFill>
                        </a:rPr>
                        <a:t>CBM</a:t>
                      </a:r>
                      <a:r>
                        <a:rPr kumimoji="1" lang="ja-JP" altLang="en-US" b="0" dirty="0">
                          <a:solidFill>
                            <a:schemeClr val="tx1"/>
                          </a:solidFill>
                        </a:rPr>
                        <a: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4256171"/>
                  </a:ext>
                </a:extLst>
              </a:tr>
              <a:tr h="1229258">
                <a:tc>
                  <a:txBody>
                    <a:bodyPr/>
                    <a:lstStyle/>
                    <a:p>
                      <a:r>
                        <a:rPr kumimoji="1" lang="ja-JP" altLang="en-US" b="0" dirty="0">
                          <a:solidFill>
                            <a:schemeClr val="tx1"/>
                          </a:solidFill>
                        </a:rPr>
                        <a:t>活性能</a:t>
                      </a:r>
                      <a:endParaRPr kumimoji="1" lang="en-US" altLang="ja-JP"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rPr>
                        <a:t>（セルラーゼ）</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en-US" altLang="ja-JP" dirty="0"/>
                    </a:p>
                    <a:p>
                      <a:endParaRPr kumimoji="1" lang="en-US" altLang="ja-JP"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499114293"/>
                  </a:ext>
                </a:extLst>
              </a:tr>
            </a:tbl>
          </a:graphicData>
        </a:graphic>
      </p:graphicFrame>
      <p:sp>
        <p:nvSpPr>
          <p:cNvPr id="26" name="フローチャート: 代替処理 25">
            <a:extLst>
              <a:ext uri="{FF2B5EF4-FFF2-40B4-BE49-F238E27FC236}">
                <a16:creationId xmlns:a16="http://schemas.microsoft.com/office/drawing/2014/main" id="{B8B37BE6-F1D5-44D6-85CB-B5F7E3F7AEC3}"/>
              </a:ext>
            </a:extLst>
          </p:cNvPr>
          <p:cNvSpPr/>
          <p:nvPr/>
        </p:nvSpPr>
        <p:spPr>
          <a:xfrm>
            <a:off x="2219501" y="2678310"/>
            <a:ext cx="2164166" cy="671097"/>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結合エネルギー</a:t>
            </a:r>
          </a:p>
        </p:txBody>
      </p:sp>
      <p:sp>
        <p:nvSpPr>
          <p:cNvPr id="27" name="フローチャート: 代替処理 26">
            <a:extLst>
              <a:ext uri="{FF2B5EF4-FFF2-40B4-BE49-F238E27FC236}">
                <a16:creationId xmlns:a16="http://schemas.microsoft.com/office/drawing/2014/main" id="{46A67061-383A-4C93-AE38-5A4A665D7304}"/>
              </a:ext>
            </a:extLst>
          </p:cNvPr>
          <p:cNvSpPr/>
          <p:nvPr/>
        </p:nvSpPr>
        <p:spPr>
          <a:xfrm>
            <a:off x="5019207" y="2671858"/>
            <a:ext cx="1967424" cy="674356"/>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結合率</a:t>
            </a:r>
          </a:p>
        </p:txBody>
      </p:sp>
      <p:sp>
        <p:nvSpPr>
          <p:cNvPr id="28" name="フローチャート: 代替処理 27">
            <a:extLst>
              <a:ext uri="{FF2B5EF4-FFF2-40B4-BE49-F238E27FC236}">
                <a16:creationId xmlns:a16="http://schemas.microsoft.com/office/drawing/2014/main" id="{DF93602C-6656-43F4-A15E-19C11ACF96AA}"/>
              </a:ext>
            </a:extLst>
          </p:cNvPr>
          <p:cNvSpPr/>
          <p:nvPr/>
        </p:nvSpPr>
        <p:spPr>
          <a:xfrm>
            <a:off x="5011567" y="3797683"/>
            <a:ext cx="1977860" cy="671097"/>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酵素活性</a:t>
            </a:r>
          </a:p>
        </p:txBody>
      </p:sp>
      <p:cxnSp>
        <p:nvCxnSpPr>
          <p:cNvPr id="29" name="直線矢印コネクタ 28">
            <a:extLst>
              <a:ext uri="{FF2B5EF4-FFF2-40B4-BE49-F238E27FC236}">
                <a16:creationId xmlns:a16="http://schemas.microsoft.com/office/drawing/2014/main" id="{1D1AFAE9-6442-46EE-B4E3-C221B03AE0BB}"/>
              </a:ext>
            </a:extLst>
          </p:cNvPr>
          <p:cNvCxnSpPr>
            <a:cxnSpLocks/>
            <a:stCxn id="26" idx="3"/>
            <a:endCxn id="27" idx="1"/>
          </p:cNvCxnSpPr>
          <p:nvPr/>
        </p:nvCxnSpPr>
        <p:spPr>
          <a:xfrm flipV="1">
            <a:off x="4383667" y="3009036"/>
            <a:ext cx="635540" cy="482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72A6896-84B0-45FE-AC58-9FA23B43A51D}"/>
              </a:ext>
            </a:extLst>
          </p:cNvPr>
          <p:cNvSpPr txBox="1"/>
          <p:nvPr/>
        </p:nvSpPr>
        <p:spPr>
          <a:xfrm>
            <a:off x="3755017" y="5317577"/>
            <a:ext cx="4070648" cy="830997"/>
          </a:xfrm>
          <a:prstGeom prst="rect">
            <a:avLst/>
          </a:prstGeom>
          <a:noFill/>
        </p:spPr>
        <p:txBody>
          <a:bodyPr wrap="square" rtlCol="0">
            <a:spAutoFit/>
          </a:bodyPr>
          <a:lstStyle/>
          <a:p>
            <a:r>
              <a:rPr kumimoji="1" lang="ja-JP" altLang="en-US" sz="1600" dirty="0">
                <a:solidFill>
                  <a:schemeClr val="tx1">
                    <a:lumMod val="50000"/>
                    <a:lumOff val="50000"/>
                  </a:schemeClr>
                </a:solidFill>
              </a:rPr>
              <a:t>　要因</a:t>
            </a:r>
            <a:r>
              <a:rPr kumimoji="1" lang="en-US" altLang="ja-JP" sz="1600" dirty="0">
                <a:solidFill>
                  <a:schemeClr val="tx1">
                    <a:lumMod val="50000"/>
                    <a:lumOff val="50000"/>
                  </a:schemeClr>
                </a:solidFill>
              </a:rPr>
              <a:t>1. </a:t>
            </a:r>
            <a:r>
              <a:rPr kumimoji="1" lang="ja-JP" altLang="en-US" sz="1600" dirty="0">
                <a:solidFill>
                  <a:schemeClr val="tx1">
                    <a:lumMod val="50000"/>
                    <a:lumOff val="50000"/>
                  </a:schemeClr>
                </a:solidFill>
              </a:rPr>
              <a:t>データの区分が異なる</a:t>
            </a:r>
            <a:endParaRPr kumimoji="1" lang="en-US" altLang="ja-JP" sz="1600" dirty="0">
              <a:solidFill>
                <a:schemeClr val="tx1">
                  <a:lumMod val="50000"/>
                  <a:lumOff val="50000"/>
                </a:schemeClr>
              </a:solidFill>
            </a:endParaRPr>
          </a:p>
          <a:p>
            <a:r>
              <a:rPr kumimoji="1" lang="en-US" altLang="ja-JP" sz="1600" dirty="0">
                <a:solidFill>
                  <a:schemeClr val="tx1">
                    <a:lumMod val="50000"/>
                    <a:lumOff val="50000"/>
                  </a:schemeClr>
                </a:solidFill>
              </a:rPr>
              <a:t>	</a:t>
            </a:r>
            <a:r>
              <a:rPr kumimoji="1" lang="ja-JP" altLang="en-US" sz="1600" dirty="0">
                <a:solidFill>
                  <a:schemeClr val="tx1">
                    <a:lumMod val="50000"/>
                    <a:lumOff val="50000"/>
                  </a:schemeClr>
                </a:solidFill>
              </a:rPr>
              <a:t>　（計算⇔実験、結合能⇔活性能）</a:t>
            </a:r>
            <a:endParaRPr kumimoji="1" lang="en-US" altLang="ja-JP" sz="1600" dirty="0">
              <a:solidFill>
                <a:schemeClr val="tx1">
                  <a:lumMod val="50000"/>
                  <a:lumOff val="50000"/>
                </a:schemeClr>
              </a:solidFill>
            </a:endParaRPr>
          </a:p>
          <a:p>
            <a:r>
              <a:rPr kumimoji="1" lang="ja-JP" altLang="en-US" sz="1600" dirty="0">
                <a:solidFill>
                  <a:schemeClr val="tx1">
                    <a:lumMod val="50000"/>
                    <a:lumOff val="50000"/>
                  </a:schemeClr>
                </a:solidFill>
              </a:rPr>
              <a:t>　要因</a:t>
            </a:r>
            <a:r>
              <a:rPr kumimoji="1" lang="en-US" altLang="ja-JP" sz="1600" dirty="0">
                <a:solidFill>
                  <a:schemeClr val="tx1">
                    <a:lumMod val="50000"/>
                    <a:lumOff val="50000"/>
                  </a:schemeClr>
                </a:solidFill>
              </a:rPr>
              <a:t>2. </a:t>
            </a:r>
            <a:r>
              <a:rPr kumimoji="1" lang="ja-JP" altLang="en-US" sz="1600" dirty="0">
                <a:solidFill>
                  <a:schemeClr val="tx1">
                    <a:lumMod val="50000"/>
                    <a:lumOff val="50000"/>
                  </a:schemeClr>
                </a:solidFill>
              </a:rPr>
              <a:t>各評価方法に改善の余地がある</a:t>
            </a:r>
            <a:endParaRPr kumimoji="1" lang="en-US" altLang="ja-JP" sz="1600" dirty="0">
              <a:solidFill>
                <a:schemeClr val="tx1">
                  <a:lumMod val="50000"/>
                  <a:lumOff val="50000"/>
                </a:schemeClr>
              </a:solidFill>
            </a:endParaRPr>
          </a:p>
        </p:txBody>
      </p:sp>
      <p:sp>
        <p:nvSpPr>
          <p:cNvPr id="34" name="テキスト ボックス 33">
            <a:extLst>
              <a:ext uri="{FF2B5EF4-FFF2-40B4-BE49-F238E27FC236}">
                <a16:creationId xmlns:a16="http://schemas.microsoft.com/office/drawing/2014/main" id="{0F83E5DA-B632-495A-A350-288FDD225559}"/>
              </a:ext>
            </a:extLst>
          </p:cNvPr>
          <p:cNvSpPr txBox="1"/>
          <p:nvPr/>
        </p:nvSpPr>
        <p:spPr>
          <a:xfrm>
            <a:off x="264433" y="4988336"/>
            <a:ext cx="5138211"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b="1" dirty="0"/>
              <a:t>比較</a:t>
            </a:r>
            <a:r>
              <a:rPr kumimoji="1" lang="en-US" altLang="ja-JP" b="1" dirty="0"/>
              <a:t>1</a:t>
            </a:r>
            <a:r>
              <a:rPr kumimoji="1" lang="ja-JP" altLang="en-US" b="1" dirty="0"/>
              <a:t>、比較</a:t>
            </a:r>
            <a:r>
              <a:rPr kumimoji="1" lang="en-US" altLang="ja-JP" b="1" dirty="0"/>
              <a:t>2</a:t>
            </a:r>
            <a:r>
              <a:rPr kumimoji="1" lang="ja-JP" altLang="en-US" b="1" dirty="0"/>
              <a:t>：ヒット率が若干向上</a:t>
            </a:r>
            <a:endParaRPr kumimoji="1" lang="en-US" altLang="ja-JP" b="1" dirty="0"/>
          </a:p>
          <a:p>
            <a:pPr marL="285750" indent="-285750">
              <a:buFont typeface="Wingdings" panose="05000000000000000000" pitchFamily="2" charset="2"/>
              <a:buChar char="Ø"/>
            </a:pPr>
            <a:r>
              <a:rPr kumimoji="1" lang="ja-JP" altLang="en-US" b="1" dirty="0"/>
              <a:t>比較</a:t>
            </a:r>
            <a:r>
              <a:rPr kumimoji="1" lang="en-US" altLang="ja-JP" b="1" dirty="0"/>
              <a:t>3</a:t>
            </a:r>
            <a:r>
              <a:rPr kumimoji="1" lang="ja-JP" altLang="en-US" b="1" dirty="0"/>
              <a:t>：ヒット率変化無し</a:t>
            </a:r>
            <a:endParaRPr kumimoji="1" lang="en-US" altLang="ja-JP" b="1" dirty="0"/>
          </a:p>
        </p:txBody>
      </p:sp>
      <p:cxnSp>
        <p:nvCxnSpPr>
          <p:cNvPr id="39" name="直線矢印コネクタ 38">
            <a:extLst>
              <a:ext uri="{FF2B5EF4-FFF2-40B4-BE49-F238E27FC236}">
                <a16:creationId xmlns:a16="http://schemas.microsoft.com/office/drawing/2014/main" id="{75D86B1F-8ADE-4639-AC6A-CEBEA33D1592}"/>
              </a:ext>
            </a:extLst>
          </p:cNvPr>
          <p:cNvCxnSpPr>
            <a:cxnSpLocks/>
            <a:stCxn id="27" idx="2"/>
            <a:endCxn id="28" idx="0"/>
          </p:cNvCxnSpPr>
          <p:nvPr/>
        </p:nvCxnSpPr>
        <p:spPr>
          <a:xfrm flipH="1">
            <a:off x="6000497" y="3346214"/>
            <a:ext cx="2422" cy="45146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6A89E1C3-6AFD-422A-A759-14AB05383864}"/>
              </a:ext>
            </a:extLst>
          </p:cNvPr>
          <p:cNvSpPr txBox="1"/>
          <p:nvPr/>
        </p:nvSpPr>
        <p:spPr>
          <a:xfrm>
            <a:off x="4105610" y="2316419"/>
            <a:ext cx="1197226" cy="369332"/>
          </a:xfrm>
          <a:prstGeom prst="rect">
            <a:avLst/>
          </a:prstGeom>
          <a:noFill/>
        </p:spPr>
        <p:txBody>
          <a:bodyPr wrap="square" rtlCol="0">
            <a:spAutoFit/>
          </a:bodyPr>
          <a:lstStyle/>
          <a:p>
            <a:pPr algn="ctr"/>
            <a:r>
              <a:rPr kumimoji="1" lang="ja-JP" altLang="en-US" b="1" dirty="0"/>
              <a:t>比較</a:t>
            </a:r>
            <a:r>
              <a:rPr kumimoji="1" lang="en-US" altLang="ja-JP" b="1" dirty="0"/>
              <a:t>1</a:t>
            </a:r>
          </a:p>
        </p:txBody>
      </p:sp>
      <p:sp>
        <p:nvSpPr>
          <p:cNvPr id="43" name="テキスト ボックス 42">
            <a:extLst>
              <a:ext uri="{FF2B5EF4-FFF2-40B4-BE49-F238E27FC236}">
                <a16:creationId xmlns:a16="http://schemas.microsoft.com/office/drawing/2014/main" id="{99E0B78F-9FFF-4088-95F3-BEFDCBC52909}"/>
              </a:ext>
            </a:extLst>
          </p:cNvPr>
          <p:cNvSpPr txBox="1"/>
          <p:nvPr/>
        </p:nvSpPr>
        <p:spPr>
          <a:xfrm>
            <a:off x="6030563" y="3413782"/>
            <a:ext cx="1197226" cy="369332"/>
          </a:xfrm>
          <a:prstGeom prst="rect">
            <a:avLst/>
          </a:prstGeom>
          <a:noFill/>
        </p:spPr>
        <p:txBody>
          <a:bodyPr wrap="square" rtlCol="0">
            <a:spAutoFit/>
          </a:bodyPr>
          <a:lstStyle/>
          <a:p>
            <a:pPr algn="ctr"/>
            <a:r>
              <a:rPr kumimoji="1" lang="ja-JP" altLang="en-US" b="1" dirty="0"/>
              <a:t>比較</a:t>
            </a:r>
            <a:r>
              <a:rPr kumimoji="1" lang="en-US" altLang="ja-JP" b="1" dirty="0"/>
              <a:t>2</a:t>
            </a:r>
          </a:p>
        </p:txBody>
      </p:sp>
      <p:cxnSp>
        <p:nvCxnSpPr>
          <p:cNvPr id="44" name="直線矢印コネクタ 43">
            <a:extLst>
              <a:ext uri="{FF2B5EF4-FFF2-40B4-BE49-F238E27FC236}">
                <a16:creationId xmlns:a16="http://schemas.microsoft.com/office/drawing/2014/main" id="{0E8C9263-07F8-459D-A850-50B71ECA161A}"/>
              </a:ext>
            </a:extLst>
          </p:cNvPr>
          <p:cNvCxnSpPr>
            <a:cxnSpLocks/>
            <a:stCxn id="26" idx="2"/>
            <a:endCxn id="28" idx="1"/>
          </p:cNvCxnSpPr>
          <p:nvPr/>
        </p:nvCxnSpPr>
        <p:spPr>
          <a:xfrm>
            <a:off x="3301584" y="3349407"/>
            <a:ext cx="1709983" cy="78382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8D672DF-C98D-4A97-837D-409AFA3A90B2}"/>
              </a:ext>
            </a:extLst>
          </p:cNvPr>
          <p:cNvSpPr txBox="1"/>
          <p:nvPr/>
        </p:nvSpPr>
        <p:spPr>
          <a:xfrm>
            <a:off x="3327468" y="3783114"/>
            <a:ext cx="1197226" cy="369332"/>
          </a:xfrm>
          <a:prstGeom prst="rect">
            <a:avLst/>
          </a:prstGeom>
          <a:noFill/>
        </p:spPr>
        <p:txBody>
          <a:bodyPr wrap="square" rtlCol="0">
            <a:spAutoFit/>
          </a:bodyPr>
          <a:lstStyle/>
          <a:p>
            <a:pPr algn="ctr"/>
            <a:r>
              <a:rPr kumimoji="1" lang="ja-JP" altLang="en-US" b="1" dirty="0"/>
              <a:t>比較</a:t>
            </a:r>
            <a:r>
              <a:rPr kumimoji="1" lang="en-US" altLang="ja-JP" b="1" dirty="0"/>
              <a:t>3</a:t>
            </a:r>
          </a:p>
        </p:txBody>
      </p:sp>
      <p:sp>
        <p:nvSpPr>
          <p:cNvPr id="53" name="テキスト ボックス 52">
            <a:extLst>
              <a:ext uri="{FF2B5EF4-FFF2-40B4-BE49-F238E27FC236}">
                <a16:creationId xmlns:a16="http://schemas.microsoft.com/office/drawing/2014/main" id="{29E1F713-5EE5-49D9-B1FC-157657A4E978}"/>
              </a:ext>
            </a:extLst>
          </p:cNvPr>
          <p:cNvSpPr txBox="1"/>
          <p:nvPr/>
        </p:nvSpPr>
        <p:spPr>
          <a:xfrm>
            <a:off x="363130" y="5713886"/>
            <a:ext cx="3391887" cy="307777"/>
          </a:xfrm>
          <a:prstGeom prst="rect">
            <a:avLst/>
          </a:prstGeom>
          <a:noFill/>
        </p:spPr>
        <p:txBody>
          <a:bodyPr wrap="square" rtlCol="0">
            <a:spAutoFit/>
          </a:bodyPr>
          <a:lstStyle/>
          <a:p>
            <a:r>
              <a:rPr kumimoji="1" lang="ja-JP" altLang="en-US" sz="1400" b="1" dirty="0"/>
              <a:t>ヒット率：高性能のサンプルが含まれる割合</a:t>
            </a:r>
            <a:endParaRPr kumimoji="1" lang="en-US" altLang="ja-JP" sz="1400" b="1" dirty="0"/>
          </a:p>
        </p:txBody>
      </p:sp>
      <p:sp>
        <p:nvSpPr>
          <p:cNvPr id="54" name="テキスト ボックス 53">
            <a:extLst>
              <a:ext uri="{FF2B5EF4-FFF2-40B4-BE49-F238E27FC236}">
                <a16:creationId xmlns:a16="http://schemas.microsoft.com/office/drawing/2014/main" id="{E66E7183-6255-4C5B-9D6A-7C35D796D342}"/>
              </a:ext>
            </a:extLst>
          </p:cNvPr>
          <p:cNvSpPr txBox="1"/>
          <p:nvPr/>
        </p:nvSpPr>
        <p:spPr>
          <a:xfrm>
            <a:off x="8371436" y="1746313"/>
            <a:ext cx="3391887" cy="307777"/>
          </a:xfrm>
          <a:prstGeom prst="rect">
            <a:avLst/>
          </a:prstGeom>
          <a:noFill/>
        </p:spPr>
        <p:txBody>
          <a:bodyPr wrap="square" rtlCol="0">
            <a:spAutoFit/>
          </a:bodyPr>
          <a:lstStyle/>
          <a:p>
            <a:pPr algn="ctr"/>
            <a:r>
              <a:rPr kumimoji="1" lang="ja-JP" altLang="en-US" sz="1400" b="1" dirty="0"/>
              <a:t>比較</a:t>
            </a:r>
            <a:r>
              <a:rPr kumimoji="1" lang="en-US" altLang="ja-JP" sz="1400" b="1" dirty="0"/>
              <a:t>3</a:t>
            </a:r>
            <a:r>
              <a:rPr kumimoji="1" lang="ja-JP" altLang="en-US" sz="1400" b="1" dirty="0"/>
              <a:t>の散布図</a:t>
            </a:r>
            <a:endParaRPr kumimoji="1" lang="en-US" altLang="ja-JP" sz="1400" b="1" dirty="0"/>
          </a:p>
        </p:txBody>
      </p:sp>
      <p:sp>
        <p:nvSpPr>
          <p:cNvPr id="55" name="テキスト ボックス 54">
            <a:extLst>
              <a:ext uri="{FF2B5EF4-FFF2-40B4-BE49-F238E27FC236}">
                <a16:creationId xmlns:a16="http://schemas.microsoft.com/office/drawing/2014/main" id="{9A105DED-DB58-448D-BA3F-341C153B9DD5}"/>
              </a:ext>
            </a:extLst>
          </p:cNvPr>
          <p:cNvSpPr txBox="1"/>
          <p:nvPr/>
        </p:nvSpPr>
        <p:spPr>
          <a:xfrm>
            <a:off x="5830006" y="4413992"/>
            <a:ext cx="1456510" cy="338554"/>
          </a:xfrm>
          <a:prstGeom prst="rect">
            <a:avLst/>
          </a:prstGeom>
          <a:noFill/>
        </p:spPr>
        <p:txBody>
          <a:bodyPr wrap="square" rtlCol="0">
            <a:spAutoFit/>
          </a:bodyPr>
          <a:lstStyle/>
          <a:p>
            <a:pPr algn="ctr"/>
            <a:r>
              <a:rPr kumimoji="1" lang="en-US" altLang="ja-JP" sz="1600" dirty="0"/>
              <a:t>(FY22</a:t>
            </a:r>
            <a:r>
              <a:rPr kumimoji="1" lang="ja-JP" altLang="en-US" sz="1600" dirty="0"/>
              <a:t>下期</a:t>
            </a:r>
            <a:r>
              <a:rPr kumimoji="1" lang="en-US" altLang="ja-JP" sz="1600" dirty="0"/>
              <a:t>)</a:t>
            </a:r>
          </a:p>
        </p:txBody>
      </p:sp>
      <p:sp>
        <p:nvSpPr>
          <p:cNvPr id="56" name="テキスト ボックス 55">
            <a:extLst>
              <a:ext uri="{FF2B5EF4-FFF2-40B4-BE49-F238E27FC236}">
                <a16:creationId xmlns:a16="http://schemas.microsoft.com/office/drawing/2014/main" id="{F95A8BCB-9638-4368-AE3E-604468E90F33}"/>
              </a:ext>
            </a:extLst>
          </p:cNvPr>
          <p:cNvSpPr txBox="1"/>
          <p:nvPr/>
        </p:nvSpPr>
        <p:spPr>
          <a:xfrm>
            <a:off x="5297264" y="2305422"/>
            <a:ext cx="1989252" cy="338554"/>
          </a:xfrm>
          <a:prstGeom prst="rect">
            <a:avLst/>
          </a:prstGeom>
          <a:noFill/>
        </p:spPr>
        <p:txBody>
          <a:bodyPr wrap="square" rtlCol="0">
            <a:spAutoFit/>
          </a:bodyPr>
          <a:lstStyle/>
          <a:p>
            <a:pPr algn="ctr"/>
            <a:r>
              <a:rPr kumimoji="1" lang="en-US" altLang="ja-JP" sz="1600" dirty="0"/>
              <a:t>(FY21</a:t>
            </a:r>
            <a:r>
              <a:rPr kumimoji="1" lang="ja-JP" altLang="en-US" sz="1600" dirty="0"/>
              <a:t>～</a:t>
            </a:r>
            <a:r>
              <a:rPr kumimoji="1" lang="en-US" altLang="ja-JP" sz="1600" dirty="0"/>
              <a:t>FY22</a:t>
            </a:r>
            <a:r>
              <a:rPr kumimoji="1" lang="ja-JP" altLang="en-US" sz="1600" dirty="0"/>
              <a:t>上期</a:t>
            </a:r>
            <a:r>
              <a:rPr kumimoji="1" lang="en-US" altLang="ja-JP" sz="1600" dirty="0"/>
              <a:t>)</a:t>
            </a:r>
          </a:p>
        </p:txBody>
      </p:sp>
    </p:spTree>
    <p:extLst>
      <p:ext uri="{BB962C8B-B14F-4D97-AF65-F5344CB8AC3E}">
        <p14:creationId xmlns:p14="http://schemas.microsoft.com/office/powerpoint/2010/main" val="120626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4E22221-B967-4F32-ADD9-663998EA47F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矢印: 五方向 3">
            <a:extLst>
              <a:ext uri="{FF2B5EF4-FFF2-40B4-BE49-F238E27FC236}">
                <a16:creationId xmlns:a16="http://schemas.microsoft.com/office/drawing/2014/main" id="{8F55067A-F450-4570-807F-9732C1A0E440}"/>
              </a:ext>
            </a:extLst>
          </p:cNvPr>
          <p:cNvSpPr/>
          <p:nvPr/>
        </p:nvSpPr>
        <p:spPr>
          <a:xfrm>
            <a:off x="682124" y="2605387"/>
            <a:ext cx="1846792" cy="1076096"/>
          </a:xfrm>
          <a:prstGeom prst="homePlate">
            <a:avLst>
              <a:gd name="adj" fmla="val 34180"/>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遺伝子</a:t>
            </a:r>
            <a:endParaRPr kumimoji="1" lang="en-US" altLang="ja-JP" dirty="0">
              <a:solidFill>
                <a:schemeClr val="tx1"/>
              </a:solidFill>
            </a:endParaRPr>
          </a:p>
          <a:p>
            <a:pPr algn="ctr"/>
            <a:r>
              <a:rPr kumimoji="1" lang="ja-JP" altLang="en-US" dirty="0">
                <a:solidFill>
                  <a:schemeClr val="tx1"/>
                </a:solidFill>
              </a:rPr>
              <a:t>合成</a:t>
            </a:r>
          </a:p>
        </p:txBody>
      </p:sp>
      <p:sp>
        <p:nvSpPr>
          <p:cNvPr id="5" name="矢印: 山形 4">
            <a:extLst>
              <a:ext uri="{FF2B5EF4-FFF2-40B4-BE49-F238E27FC236}">
                <a16:creationId xmlns:a16="http://schemas.microsoft.com/office/drawing/2014/main" id="{E5F8EB6A-714D-4079-9DF5-EF7701850178}"/>
              </a:ext>
            </a:extLst>
          </p:cNvPr>
          <p:cNvSpPr/>
          <p:nvPr/>
        </p:nvSpPr>
        <p:spPr>
          <a:xfrm>
            <a:off x="2118033" y="2605387"/>
            <a:ext cx="2173830" cy="1076096"/>
          </a:xfrm>
          <a:prstGeom prst="chevron">
            <a:avLst>
              <a:gd name="adj" fmla="val 35889"/>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遺伝子操作クローニング</a:t>
            </a:r>
          </a:p>
        </p:txBody>
      </p:sp>
      <p:sp>
        <p:nvSpPr>
          <p:cNvPr id="6" name="矢印: 山形 5">
            <a:extLst>
              <a:ext uri="{FF2B5EF4-FFF2-40B4-BE49-F238E27FC236}">
                <a16:creationId xmlns:a16="http://schemas.microsoft.com/office/drawing/2014/main" id="{C511C5FF-E68E-490D-9FB4-1726DA7BB1AB}"/>
              </a:ext>
            </a:extLst>
          </p:cNvPr>
          <p:cNvSpPr/>
          <p:nvPr/>
        </p:nvSpPr>
        <p:spPr>
          <a:xfrm>
            <a:off x="3902748" y="2605387"/>
            <a:ext cx="2173830" cy="1076096"/>
          </a:xfrm>
          <a:prstGeom prst="chevron">
            <a:avLst>
              <a:gd name="adj" fmla="val 35889"/>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配列確認</a:t>
            </a:r>
          </a:p>
        </p:txBody>
      </p:sp>
      <p:sp>
        <p:nvSpPr>
          <p:cNvPr id="7" name="矢印: 山形 6">
            <a:extLst>
              <a:ext uri="{FF2B5EF4-FFF2-40B4-BE49-F238E27FC236}">
                <a16:creationId xmlns:a16="http://schemas.microsoft.com/office/drawing/2014/main" id="{956A964D-BAA7-4080-8440-F5BB594CF4DD}"/>
              </a:ext>
            </a:extLst>
          </p:cNvPr>
          <p:cNvSpPr/>
          <p:nvPr/>
        </p:nvSpPr>
        <p:spPr>
          <a:xfrm>
            <a:off x="5686204" y="2605387"/>
            <a:ext cx="2173830" cy="1076096"/>
          </a:xfrm>
          <a:prstGeom prst="chevron">
            <a:avLst>
              <a:gd name="adj" fmla="val 35889"/>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合成</a:t>
            </a:r>
            <a:endParaRPr kumimoji="1" lang="en-US" altLang="ja-JP" dirty="0">
              <a:solidFill>
                <a:schemeClr val="tx1"/>
              </a:solidFill>
            </a:endParaRPr>
          </a:p>
          <a:p>
            <a:pPr algn="ctr"/>
            <a:r>
              <a:rPr kumimoji="1" lang="ja-JP" altLang="en-US" dirty="0">
                <a:solidFill>
                  <a:schemeClr val="tx1"/>
                </a:solidFill>
              </a:rPr>
              <a:t>（発現）</a:t>
            </a:r>
          </a:p>
        </p:txBody>
      </p:sp>
      <p:sp>
        <p:nvSpPr>
          <p:cNvPr id="8" name="矢印: 山形 7">
            <a:extLst>
              <a:ext uri="{FF2B5EF4-FFF2-40B4-BE49-F238E27FC236}">
                <a16:creationId xmlns:a16="http://schemas.microsoft.com/office/drawing/2014/main" id="{320722F8-36DA-40B6-9EA2-0C8283A86C97}"/>
              </a:ext>
            </a:extLst>
          </p:cNvPr>
          <p:cNvSpPr/>
          <p:nvPr/>
        </p:nvSpPr>
        <p:spPr>
          <a:xfrm>
            <a:off x="7470919" y="2605387"/>
            <a:ext cx="2173830" cy="1076096"/>
          </a:xfrm>
          <a:prstGeom prst="chevron">
            <a:avLst>
              <a:gd name="adj" fmla="val 35889"/>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（精製）</a:t>
            </a:r>
          </a:p>
        </p:txBody>
      </p:sp>
      <p:sp>
        <p:nvSpPr>
          <p:cNvPr id="9" name="矢印: 山形 8">
            <a:extLst>
              <a:ext uri="{FF2B5EF4-FFF2-40B4-BE49-F238E27FC236}">
                <a16:creationId xmlns:a16="http://schemas.microsoft.com/office/drawing/2014/main" id="{14AF1255-0696-4B6B-AB8F-01FE1BA392B6}"/>
              </a:ext>
            </a:extLst>
          </p:cNvPr>
          <p:cNvSpPr/>
          <p:nvPr/>
        </p:nvSpPr>
        <p:spPr>
          <a:xfrm>
            <a:off x="9261932" y="2605387"/>
            <a:ext cx="2173830" cy="1076096"/>
          </a:xfrm>
          <a:prstGeom prst="chevron">
            <a:avLst>
              <a:gd name="adj" fmla="val 35889"/>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評価</a:t>
            </a:r>
          </a:p>
        </p:txBody>
      </p:sp>
      <p:sp>
        <p:nvSpPr>
          <p:cNvPr id="14" name="テキスト ボックス 13">
            <a:extLst>
              <a:ext uri="{FF2B5EF4-FFF2-40B4-BE49-F238E27FC236}">
                <a16:creationId xmlns:a16="http://schemas.microsoft.com/office/drawing/2014/main" id="{178834CC-1BDA-4EE4-B8EA-8D264E028260}"/>
              </a:ext>
            </a:extLst>
          </p:cNvPr>
          <p:cNvSpPr txBox="1"/>
          <p:nvPr/>
        </p:nvSpPr>
        <p:spPr>
          <a:xfrm>
            <a:off x="580235" y="2236055"/>
            <a:ext cx="877163" cy="369332"/>
          </a:xfrm>
          <a:prstGeom prst="rect">
            <a:avLst/>
          </a:prstGeom>
          <a:noFill/>
        </p:spPr>
        <p:txBody>
          <a:bodyPr wrap="none" rtlCol="0">
            <a:spAutoFit/>
          </a:bodyPr>
          <a:lstStyle/>
          <a:p>
            <a:r>
              <a:rPr kumimoji="1" lang="ja-JP" altLang="en-US" b="1" dirty="0">
                <a:solidFill>
                  <a:schemeClr val="accent1"/>
                </a:solidFill>
              </a:rPr>
              <a:t>遺伝子</a:t>
            </a:r>
          </a:p>
        </p:txBody>
      </p:sp>
      <p:sp>
        <p:nvSpPr>
          <p:cNvPr id="15" name="テキスト ボックス 14">
            <a:extLst>
              <a:ext uri="{FF2B5EF4-FFF2-40B4-BE49-F238E27FC236}">
                <a16:creationId xmlns:a16="http://schemas.microsoft.com/office/drawing/2014/main" id="{7358C3B6-0687-4160-97B2-0F058082D647}"/>
              </a:ext>
            </a:extLst>
          </p:cNvPr>
          <p:cNvSpPr txBox="1"/>
          <p:nvPr/>
        </p:nvSpPr>
        <p:spPr>
          <a:xfrm>
            <a:off x="5515042" y="2236053"/>
            <a:ext cx="1172116" cy="369332"/>
          </a:xfrm>
          <a:prstGeom prst="rect">
            <a:avLst/>
          </a:prstGeom>
          <a:noFill/>
        </p:spPr>
        <p:txBody>
          <a:bodyPr wrap="none" rtlCol="0">
            <a:spAutoFit/>
          </a:bodyPr>
          <a:lstStyle/>
          <a:p>
            <a:r>
              <a:rPr kumimoji="1" lang="ja-JP" altLang="en-US" b="1" dirty="0">
                <a:solidFill>
                  <a:schemeClr val="accent2"/>
                </a:solidFill>
              </a:rPr>
              <a:t>タンパク質</a:t>
            </a:r>
          </a:p>
        </p:txBody>
      </p:sp>
      <p:sp>
        <p:nvSpPr>
          <p:cNvPr id="23" name="正方形/長方形 22">
            <a:extLst>
              <a:ext uri="{FF2B5EF4-FFF2-40B4-BE49-F238E27FC236}">
                <a16:creationId xmlns:a16="http://schemas.microsoft.com/office/drawing/2014/main" id="{BEDFE425-0571-44F9-B5D7-23D8F8B64BF5}"/>
              </a:ext>
            </a:extLst>
          </p:cNvPr>
          <p:cNvSpPr/>
          <p:nvPr/>
        </p:nvSpPr>
        <p:spPr>
          <a:xfrm>
            <a:off x="682124" y="5223116"/>
            <a:ext cx="10753638" cy="369332"/>
          </a:xfrm>
          <a:prstGeom prst="rect">
            <a:avLst/>
          </a:prstGeom>
          <a:gradFill flip="none" rotWithShape="1">
            <a:gsLst>
              <a:gs pos="47000">
                <a:schemeClr val="bg1"/>
              </a:gs>
              <a:gs pos="0">
                <a:schemeClr val="accent2">
                  <a:lumMod val="40000"/>
                  <a:lumOff val="60000"/>
                </a:schemeClr>
              </a:gs>
              <a:gs pos="100000">
                <a:srgbClr val="B8DCFF"/>
              </a:gs>
              <a:gs pos="100000">
                <a:srgbClr val="B8DC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64926D03-C803-47ED-8C56-85B264D3B326}"/>
              </a:ext>
            </a:extLst>
          </p:cNvPr>
          <p:cNvSpPr txBox="1"/>
          <p:nvPr/>
        </p:nvSpPr>
        <p:spPr>
          <a:xfrm>
            <a:off x="9890146" y="5223116"/>
            <a:ext cx="1545616" cy="369332"/>
          </a:xfrm>
          <a:prstGeom prst="rect">
            <a:avLst/>
          </a:prstGeom>
          <a:noFill/>
        </p:spPr>
        <p:txBody>
          <a:bodyPr wrap="none" rtlCol="0">
            <a:spAutoFit/>
          </a:bodyPr>
          <a:lstStyle/>
          <a:p>
            <a:r>
              <a:rPr kumimoji="1" lang="ja-JP" altLang="en-US" dirty="0"/>
              <a:t>オリジナリティ強</a:t>
            </a:r>
          </a:p>
        </p:txBody>
      </p:sp>
      <p:sp>
        <p:nvSpPr>
          <p:cNvPr id="25" name="テキスト ボックス 24">
            <a:extLst>
              <a:ext uri="{FF2B5EF4-FFF2-40B4-BE49-F238E27FC236}">
                <a16:creationId xmlns:a16="http://schemas.microsoft.com/office/drawing/2014/main" id="{7AE37AAC-44E5-4D69-8057-A01B2187A5D1}"/>
              </a:ext>
            </a:extLst>
          </p:cNvPr>
          <p:cNvSpPr txBox="1"/>
          <p:nvPr/>
        </p:nvSpPr>
        <p:spPr>
          <a:xfrm>
            <a:off x="674612" y="5223116"/>
            <a:ext cx="1914307" cy="369332"/>
          </a:xfrm>
          <a:prstGeom prst="rect">
            <a:avLst/>
          </a:prstGeom>
          <a:noFill/>
        </p:spPr>
        <p:txBody>
          <a:bodyPr wrap="none" rtlCol="0">
            <a:spAutoFit/>
          </a:bodyPr>
          <a:lstStyle/>
          <a:p>
            <a:r>
              <a:rPr kumimoji="1" lang="ja-JP" altLang="en-US" dirty="0"/>
              <a:t>外注とキットを駆使</a:t>
            </a:r>
          </a:p>
        </p:txBody>
      </p:sp>
      <p:sp>
        <p:nvSpPr>
          <p:cNvPr id="26" name="正方形/長方形 25">
            <a:extLst>
              <a:ext uri="{FF2B5EF4-FFF2-40B4-BE49-F238E27FC236}">
                <a16:creationId xmlns:a16="http://schemas.microsoft.com/office/drawing/2014/main" id="{7784C63A-2760-4B3D-8E5D-218A5E5F2272}"/>
              </a:ext>
            </a:extLst>
          </p:cNvPr>
          <p:cNvSpPr/>
          <p:nvPr/>
        </p:nvSpPr>
        <p:spPr>
          <a:xfrm>
            <a:off x="682125" y="5647493"/>
            <a:ext cx="10753638" cy="36933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個人の知識・知見、手作業</a:t>
            </a:r>
          </a:p>
        </p:txBody>
      </p:sp>
      <p:pic>
        <p:nvPicPr>
          <p:cNvPr id="30" name="図 29">
            <a:extLst>
              <a:ext uri="{FF2B5EF4-FFF2-40B4-BE49-F238E27FC236}">
                <a16:creationId xmlns:a16="http://schemas.microsoft.com/office/drawing/2014/main" id="{5843DA06-8FA3-45D5-905D-DE68AE15E59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421" b="96148" l="10000" r="91212">
                        <a14:foregroundMark x1="48485" y1="10594" x2="48485" y2="10594"/>
                        <a14:foregroundMark x1="41818" y1="9631" x2="41818" y2="9631"/>
                        <a14:foregroundMark x1="43939" y1="6581" x2="43939" y2="6581"/>
                        <a14:foregroundMark x1="28182" y1="28732" x2="28182" y2="28732"/>
                        <a14:foregroundMark x1="26667" y1="24077" x2="27879" y2="26806"/>
                        <a14:foregroundMark x1="62727" y1="22793" x2="61818" y2="28571"/>
                        <a14:foregroundMark x1="37576" y1="41413" x2="37576" y2="80417"/>
                        <a14:foregroundMark x1="37576" y1="80417" x2="38788" y2="79936"/>
                        <a14:foregroundMark x1="58182" y1="66613" x2="58182" y2="66613"/>
                        <a14:foregroundMark x1="72727" y1="76244" x2="72727" y2="76244"/>
                        <a14:foregroundMark x1="62901" y1="44242" x2="63333" y2="48636"/>
                        <a14:foregroundMark x1="62743" y1="42639" x2="62890" y2="44138"/>
                        <a14:foregroundMark x1="61818" y1="33226" x2="62577" y2="40943"/>
                        <a14:foregroundMark x1="63333" y1="48636" x2="85152" y2="79775"/>
                        <a14:foregroundMark x1="85152" y1="79775" x2="58788" y2="85714"/>
                        <a14:foregroundMark x1="58788" y1="85714" x2="29091" y2="77528"/>
                        <a14:foregroundMark x1="29091" y1="77528" x2="30000" y2="62279"/>
                        <a14:foregroundMark x1="30000" y1="62279" x2="30606" y2="61637"/>
                        <a14:foregroundMark x1="75152" y1="90048" x2="50000" y2="96148"/>
                        <a14:foregroundMark x1="50000" y1="96148" x2="33939" y2="90209"/>
                        <a14:foregroundMark x1="66921" y1="43178" x2="66939" y2="43259"/>
                        <a14:foregroundMark x1="63030" y1="25843" x2="63978" y2="30064"/>
                        <a14:foregroundMark x1="59394" y1="52648" x2="59394" y2="52648"/>
                        <a14:foregroundMark x1="86667" y1="72392" x2="86061" y2="85393"/>
                        <a14:foregroundMark x1="91212" y1="78652" x2="91212" y2="78652"/>
                        <a14:foregroundMark x1="91212" y1="79133" x2="91212" y2="79133"/>
                        <a14:backgroundMark x1="70606" y1="28732" x2="68788" y2="42857"/>
                        <a14:backgroundMark x1="68788" y1="42857" x2="80909" y2="57624"/>
                        <a14:backgroundMark x1="80909" y1="57624" x2="82121" y2="58427"/>
                        <a14:backgroundMark x1="67273" y1="42376" x2="67273" y2="42376"/>
                        <a14:backgroundMark x1="66970" y1="42697" x2="66970" y2="43178"/>
                      </a14:backgroundRemoval>
                    </a14:imgEffect>
                  </a14:imgLayer>
                </a14:imgProps>
              </a:ext>
            </a:extLst>
          </a:blip>
          <a:srcRect t="6272"/>
          <a:stretch/>
        </p:blipFill>
        <p:spPr>
          <a:xfrm>
            <a:off x="6513789" y="4199554"/>
            <a:ext cx="379737" cy="671933"/>
          </a:xfrm>
          <a:prstGeom prst="rect">
            <a:avLst/>
          </a:prstGeom>
        </p:spPr>
      </p:pic>
      <p:pic>
        <p:nvPicPr>
          <p:cNvPr id="31" name="図 30">
            <a:extLst>
              <a:ext uri="{FF2B5EF4-FFF2-40B4-BE49-F238E27FC236}">
                <a16:creationId xmlns:a16="http://schemas.microsoft.com/office/drawing/2014/main" id="{75B83294-D52B-4DD9-809D-0D8B023D993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297" b="94531" l="9398" r="93494">
                        <a14:foregroundMark x1="34940" y1="8073" x2="34940" y2="8073"/>
                        <a14:foregroundMark x1="33373" y1="4427" x2="33373" y2="4427"/>
                        <a14:foregroundMark x1="67229" y1="24349" x2="67229" y2="24349"/>
                        <a14:foregroundMark x1="76627" y1="29297" x2="76627" y2="29297"/>
                        <a14:foregroundMark x1="85542" y1="33073" x2="87108" y2="36979"/>
                        <a14:foregroundMark x1="90602" y1="33464" x2="91084" y2="54818"/>
                        <a14:foregroundMark x1="91084" y1="54818" x2="75542" y2="83984"/>
                        <a14:foregroundMark x1="75542" y1="83984" x2="70602" y2="90495"/>
                        <a14:foregroundMark x1="70602" y1="90495" x2="61325" y2="88021"/>
                        <a14:foregroundMark x1="61325" y1="88021" x2="43253" y2="76823"/>
                        <a14:foregroundMark x1="17952" y1="65755" x2="17952" y2="65755"/>
                        <a14:foregroundMark x1="13133" y1="60938" x2="19880" y2="63542"/>
                        <a14:foregroundMark x1="19880" y1="63542" x2="14458" y2="65104"/>
                        <a14:foregroundMark x1="11446" y1="55729" x2="9518" y2="62500"/>
                        <a14:foregroundMark x1="93253" y1="33724" x2="91807" y2="57552"/>
                        <a14:foregroundMark x1="93253" y1="58594" x2="93494" y2="41016"/>
                        <a14:foregroundMark x1="69518" y1="94531" x2="69518" y2="94531"/>
                        <a14:foregroundMark x1="46988" y1="83984" x2="46988" y2="83984"/>
                        <a14:foregroundMark x1="42771" y1="81380" x2="42771" y2="81380"/>
                        <a14:foregroundMark x1="38193" y1="79036" x2="38193" y2="79036"/>
                        <a14:foregroundMark x1="35301" y1="77474" x2="35301" y2="77474"/>
                      </a14:backgroundRemoval>
                    </a14:imgEffect>
                  </a14:imgLayer>
                </a14:imgProps>
              </a:ext>
            </a:extLst>
          </a:blip>
          <a:stretch>
            <a:fillRect/>
          </a:stretch>
        </p:blipFill>
        <p:spPr>
          <a:xfrm>
            <a:off x="5839744" y="4292826"/>
            <a:ext cx="593595" cy="549254"/>
          </a:xfrm>
          <a:prstGeom prst="rect">
            <a:avLst/>
          </a:prstGeom>
        </p:spPr>
      </p:pic>
      <p:sp>
        <p:nvSpPr>
          <p:cNvPr id="32" name="テキスト ボックス 31">
            <a:extLst>
              <a:ext uri="{FF2B5EF4-FFF2-40B4-BE49-F238E27FC236}">
                <a16:creationId xmlns:a16="http://schemas.microsoft.com/office/drawing/2014/main" id="{18E1723F-F562-49A9-A4BD-D23FD773F1AE}"/>
              </a:ext>
            </a:extLst>
          </p:cNvPr>
          <p:cNvSpPr txBox="1"/>
          <p:nvPr/>
        </p:nvSpPr>
        <p:spPr>
          <a:xfrm>
            <a:off x="0" y="744859"/>
            <a:ext cx="12192000" cy="830997"/>
          </a:xfrm>
          <a:prstGeom prst="rect">
            <a:avLst/>
          </a:prstGeom>
          <a:noFill/>
        </p:spPr>
        <p:txBody>
          <a:bodyPr wrap="square" rtlCol="0">
            <a:spAutoFit/>
          </a:bodyPr>
          <a:lstStyle/>
          <a:p>
            <a:pPr algn="ctr"/>
            <a:r>
              <a:rPr kumimoji="1" lang="en-US" altLang="ja-JP" sz="2400" b="1" dirty="0">
                <a:solidFill>
                  <a:schemeClr val="accent1"/>
                </a:solidFill>
              </a:rPr>
              <a:t>Wet</a:t>
            </a:r>
            <a:r>
              <a:rPr kumimoji="1" lang="ja-JP" altLang="en-US" sz="2400" b="1" dirty="0">
                <a:solidFill>
                  <a:schemeClr val="accent1"/>
                </a:solidFill>
              </a:rPr>
              <a:t>実験は、属人的な側面が多く、実験で得られるデータの量・質にはトレードオフがある。</a:t>
            </a:r>
            <a:endParaRPr kumimoji="1" lang="en-US" altLang="ja-JP" sz="2400" b="1" dirty="0">
              <a:solidFill>
                <a:schemeClr val="accent1"/>
              </a:solidFill>
            </a:endParaRPr>
          </a:p>
          <a:p>
            <a:pPr algn="ctr"/>
            <a:r>
              <a:rPr kumimoji="1" lang="ja-JP" altLang="en-US" sz="2400" b="1" dirty="0">
                <a:solidFill>
                  <a:schemeClr val="accent1"/>
                </a:solidFill>
              </a:rPr>
              <a:t>機械化によって解決できる可能性が見出せた。</a:t>
            </a:r>
          </a:p>
        </p:txBody>
      </p:sp>
      <p:sp>
        <p:nvSpPr>
          <p:cNvPr id="48" name="テキスト ボックス 47">
            <a:extLst>
              <a:ext uri="{FF2B5EF4-FFF2-40B4-BE49-F238E27FC236}">
                <a16:creationId xmlns:a16="http://schemas.microsoft.com/office/drawing/2014/main" id="{D9729D7E-E8D3-497F-8139-39EEAACFB80F}"/>
              </a:ext>
            </a:extLst>
          </p:cNvPr>
          <p:cNvSpPr txBox="1"/>
          <p:nvPr/>
        </p:nvSpPr>
        <p:spPr>
          <a:xfrm>
            <a:off x="9933182" y="3988620"/>
            <a:ext cx="813043" cy="954107"/>
          </a:xfrm>
          <a:prstGeom prst="rect">
            <a:avLst/>
          </a:prstGeom>
          <a:noFill/>
        </p:spPr>
        <p:txBody>
          <a:bodyPr wrap="none" rtlCol="0">
            <a:spAutoFit/>
          </a:bodyPr>
          <a:lstStyle/>
          <a:p>
            <a:r>
              <a:rPr kumimoji="1" lang="ja-JP" altLang="en-US" sz="1400" dirty="0"/>
              <a:t>・</a:t>
            </a:r>
            <a:r>
              <a:rPr kumimoji="1" lang="en-US" altLang="ja-JP" sz="1400" dirty="0"/>
              <a:t>HPLC</a:t>
            </a:r>
          </a:p>
          <a:p>
            <a:r>
              <a:rPr kumimoji="1" lang="ja-JP" altLang="en-US" sz="1400" dirty="0"/>
              <a:t>・吸光度</a:t>
            </a:r>
            <a:endParaRPr kumimoji="1" lang="en-US" altLang="ja-JP" sz="1400" dirty="0"/>
          </a:p>
          <a:p>
            <a:r>
              <a:rPr kumimoji="1" lang="ja-JP" altLang="en-US" sz="1400" dirty="0"/>
              <a:t>・</a:t>
            </a:r>
            <a:r>
              <a:rPr kumimoji="1" lang="en-US" altLang="ja-JP" sz="1400" dirty="0"/>
              <a:t>TLC</a:t>
            </a:r>
          </a:p>
          <a:p>
            <a:r>
              <a:rPr kumimoji="1" lang="ja-JP" altLang="en-US" sz="1400" dirty="0"/>
              <a:t>・蛍光</a:t>
            </a:r>
            <a:endParaRPr kumimoji="1" lang="en-US" altLang="ja-JP" sz="1400" dirty="0"/>
          </a:p>
        </p:txBody>
      </p:sp>
      <p:sp>
        <p:nvSpPr>
          <p:cNvPr id="10" name="吹き出し: 円形 9">
            <a:extLst>
              <a:ext uri="{FF2B5EF4-FFF2-40B4-BE49-F238E27FC236}">
                <a16:creationId xmlns:a16="http://schemas.microsoft.com/office/drawing/2014/main" id="{15910D32-29C2-4572-9872-3838044B520B}"/>
              </a:ext>
            </a:extLst>
          </p:cNvPr>
          <p:cNvSpPr/>
          <p:nvPr/>
        </p:nvSpPr>
        <p:spPr>
          <a:xfrm>
            <a:off x="2926225" y="1621250"/>
            <a:ext cx="1748042" cy="1120338"/>
          </a:xfrm>
          <a:prstGeom prst="wedgeEllipseCallou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0F261FC8-CA45-4E11-B23B-8336C06D93F0}"/>
              </a:ext>
            </a:extLst>
          </p:cNvPr>
          <p:cNvSpPr txBox="1"/>
          <p:nvPr/>
        </p:nvSpPr>
        <p:spPr>
          <a:xfrm>
            <a:off x="3002294" y="1774290"/>
            <a:ext cx="1571854" cy="954107"/>
          </a:xfrm>
          <a:prstGeom prst="rect">
            <a:avLst/>
          </a:prstGeom>
          <a:noFill/>
        </p:spPr>
        <p:txBody>
          <a:bodyPr wrap="square">
            <a:spAutoFit/>
          </a:bodyPr>
          <a:lstStyle/>
          <a:p>
            <a:pPr algn="ctr"/>
            <a:r>
              <a:rPr kumimoji="1" lang="ja-JP" altLang="en-US" sz="1400" dirty="0">
                <a:solidFill>
                  <a:schemeClr val="tx1"/>
                </a:solidFill>
              </a:rPr>
              <a:t>変異体の種類が</a:t>
            </a:r>
            <a:endParaRPr kumimoji="1" lang="en-US" altLang="ja-JP" sz="1400" dirty="0">
              <a:solidFill>
                <a:schemeClr val="tx1"/>
              </a:solidFill>
            </a:endParaRPr>
          </a:p>
          <a:p>
            <a:pPr algn="ctr"/>
            <a:r>
              <a:rPr kumimoji="1" lang="ja-JP" altLang="en-US" sz="1400" dirty="0">
                <a:solidFill>
                  <a:schemeClr val="tx1"/>
                </a:solidFill>
              </a:rPr>
              <a:t>増えるほど</a:t>
            </a:r>
            <a:endParaRPr kumimoji="1" lang="en-US" altLang="ja-JP" sz="1400" dirty="0">
              <a:solidFill>
                <a:schemeClr val="tx1"/>
              </a:solidFill>
            </a:endParaRPr>
          </a:p>
          <a:p>
            <a:pPr algn="ctr"/>
            <a:r>
              <a:rPr kumimoji="1" lang="ja-JP" altLang="en-US" sz="1400" dirty="0">
                <a:solidFill>
                  <a:schemeClr val="tx1"/>
                </a:solidFill>
              </a:rPr>
              <a:t>作業が多くなり</a:t>
            </a:r>
            <a:endParaRPr kumimoji="1" lang="en-US" altLang="ja-JP" sz="1400" dirty="0">
              <a:solidFill>
                <a:schemeClr val="tx1"/>
              </a:solidFill>
            </a:endParaRPr>
          </a:p>
          <a:p>
            <a:pPr algn="ctr"/>
            <a:r>
              <a:rPr kumimoji="1" lang="ja-JP" altLang="en-US" sz="1400" dirty="0">
                <a:solidFill>
                  <a:schemeClr val="tx1"/>
                </a:solidFill>
              </a:rPr>
              <a:t>つらい。</a:t>
            </a:r>
          </a:p>
        </p:txBody>
      </p:sp>
      <p:sp>
        <p:nvSpPr>
          <p:cNvPr id="34" name="吹き出し: 円形 33">
            <a:extLst>
              <a:ext uri="{FF2B5EF4-FFF2-40B4-BE49-F238E27FC236}">
                <a16:creationId xmlns:a16="http://schemas.microsoft.com/office/drawing/2014/main" id="{3A21C334-B416-4D69-A747-703C687F68A0}"/>
              </a:ext>
            </a:extLst>
          </p:cNvPr>
          <p:cNvSpPr/>
          <p:nvPr/>
        </p:nvSpPr>
        <p:spPr>
          <a:xfrm>
            <a:off x="7680543" y="3866149"/>
            <a:ext cx="1748042" cy="1120338"/>
          </a:xfrm>
          <a:prstGeom prst="wedgeEllipseCallout">
            <a:avLst>
              <a:gd name="adj1" fmla="val -54807"/>
              <a:gd name="adj2" fmla="val 32209"/>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2EAE1A1D-8AAD-4445-BD9C-FC6803AEB0F6}"/>
              </a:ext>
            </a:extLst>
          </p:cNvPr>
          <p:cNvSpPr txBox="1"/>
          <p:nvPr/>
        </p:nvSpPr>
        <p:spPr>
          <a:xfrm>
            <a:off x="7732740" y="3955088"/>
            <a:ext cx="1653958" cy="954107"/>
          </a:xfrm>
          <a:prstGeom prst="rect">
            <a:avLst/>
          </a:prstGeom>
          <a:noFill/>
        </p:spPr>
        <p:txBody>
          <a:bodyPr wrap="square">
            <a:spAutoFit/>
          </a:bodyPr>
          <a:lstStyle/>
          <a:p>
            <a:pPr algn="ctr"/>
            <a:r>
              <a:rPr kumimoji="1" lang="ja-JP" altLang="en-US" sz="1400" dirty="0">
                <a:solidFill>
                  <a:srgbClr val="FF0000"/>
                </a:solidFill>
              </a:rPr>
              <a:t>機械化は</a:t>
            </a:r>
            <a:endParaRPr kumimoji="1" lang="en-US" altLang="ja-JP" sz="1400" dirty="0">
              <a:solidFill>
                <a:srgbClr val="FF0000"/>
              </a:solidFill>
            </a:endParaRPr>
          </a:p>
          <a:p>
            <a:pPr algn="ctr"/>
            <a:r>
              <a:rPr kumimoji="1" lang="ja-JP" altLang="en-US" sz="1400" dirty="0">
                <a:solidFill>
                  <a:srgbClr val="FF0000"/>
                </a:solidFill>
              </a:rPr>
              <a:t>酵素液の量が増える</a:t>
            </a:r>
            <a:endParaRPr kumimoji="1" lang="en-US" altLang="ja-JP" sz="1400" dirty="0">
              <a:solidFill>
                <a:srgbClr val="FF0000"/>
              </a:solidFill>
            </a:endParaRPr>
          </a:p>
          <a:p>
            <a:pPr algn="ctr"/>
            <a:r>
              <a:rPr kumimoji="1" lang="ja-JP" altLang="en-US" sz="1400">
                <a:solidFill>
                  <a:srgbClr val="FF0000"/>
                </a:solidFill>
              </a:rPr>
              <a:t>だけではない。発現の効率が</a:t>
            </a:r>
            <a:r>
              <a:rPr kumimoji="1" lang="ja-JP" altLang="en-US" sz="1400" dirty="0">
                <a:solidFill>
                  <a:srgbClr val="FF0000"/>
                </a:solidFill>
              </a:rPr>
              <a:t>向上する。</a:t>
            </a:r>
          </a:p>
        </p:txBody>
      </p:sp>
      <p:sp>
        <p:nvSpPr>
          <p:cNvPr id="37" name="吹き出し: 円形 36">
            <a:extLst>
              <a:ext uri="{FF2B5EF4-FFF2-40B4-BE49-F238E27FC236}">
                <a16:creationId xmlns:a16="http://schemas.microsoft.com/office/drawing/2014/main" id="{A8165DFC-28CB-4A1B-9B57-0CB2F2C699C0}"/>
              </a:ext>
            </a:extLst>
          </p:cNvPr>
          <p:cNvSpPr/>
          <p:nvPr/>
        </p:nvSpPr>
        <p:spPr>
          <a:xfrm>
            <a:off x="3884784" y="3889959"/>
            <a:ext cx="1748042" cy="1120338"/>
          </a:xfrm>
          <a:prstGeom prst="wedgeEllipseCallout">
            <a:avLst>
              <a:gd name="adj1" fmla="val 58441"/>
              <a:gd name="adj2" fmla="val 13697"/>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吹き出し: 円形 37">
            <a:extLst>
              <a:ext uri="{FF2B5EF4-FFF2-40B4-BE49-F238E27FC236}">
                <a16:creationId xmlns:a16="http://schemas.microsoft.com/office/drawing/2014/main" id="{573089E2-9D89-4A2F-81F2-98BEBE81CA98}"/>
              </a:ext>
            </a:extLst>
          </p:cNvPr>
          <p:cNvSpPr/>
          <p:nvPr/>
        </p:nvSpPr>
        <p:spPr>
          <a:xfrm>
            <a:off x="6671793" y="1656412"/>
            <a:ext cx="1748042" cy="1120338"/>
          </a:xfrm>
          <a:prstGeom prst="wedgeEllipseCallout">
            <a:avLst>
              <a:gd name="adj1" fmla="val -21372"/>
              <a:gd name="adj2" fmla="val 59134"/>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吹き出し: 円形 40">
            <a:extLst>
              <a:ext uri="{FF2B5EF4-FFF2-40B4-BE49-F238E27FC236}">
                <a16:creationId xmlns:a16="http://schemas.microsoft.com/office/drawing/2014/main" id="{0EB69C0D-7B57-4D3C-9871-9D5AE5BED6A9}"/>
              </a:ext>
            </a:extLst>
          </p:cNvPr>
          <p:cNvSpPr/>
          <p:nvPr/>
        </p:nvSpPr>
        <p:spPr>
          <a:xfrm>
            <a:off x="8384095" y="1645377"/>
            <a:ext cx="1748042" cy="1120338"/>
          </a:xfrm>
          <a:prstGeom prst="wedgeEllipseCallout">
            <a:avLst>
              <a:gd name="adj1" fmla="val 35252"/>
              <a:gd name="adj2" fmla="val 60817"/>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吹き出し: 円形 41">
            <a:extLst>
              <a:ext uri="{FF2B5EF4-FFF2-40B4-BE49-F238E27FC236}">
                <a16:creationId xmlns:a16="http://schemas.microsoft.com/office/drawing/2014/main" id="{E8D21373-0946-4AFA-B80E-F0D6697CD3B8}"/>
              </a:ext>
            </a:extLst>
          </p:cNvPr>
          <p:cNvSpPr/>
          <p:nvPr/>
        </p:nvSpPr>
        <p:spPr>
          <a:xfrm>
            <a:off x="10259739" y="1732758"/>
            <a:ext cx="1748042" cy="1120338"/>
          </a:xfrm>
          <a:prstGeom prst="wedgeEllipseCallout">
            <a:avLst>
              <a:gd name="adj1" fmla="val -30000"/>
              <a:gd name="adj2" fmla="val 53245"/>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テキスト ボックス 42">
            <a:extLst>
              <a:ext uri="{FF2B5EF4-FFF2-40B4-BE49-F238E27FC236}">
                <a16:creationId xmlns:a16="http://schemas.microsoft.com/office/drawing/2014/main" id="{F4D49270-4EEA-45DA-8636-716DD10C46AC}"/>
              </a:ext>
            </a:extLst>
          </p:cNvPr>
          <p:cNvSpPr txBox="1"/>
          <p:nvPr/>
        </p:nvSpPr>
        <p:spPr>
          <a:xfrm>
            <a:off x="3624111" y="3939533"/>
            <a:ext cx="2232260" cy="954107"/>
          </a:xfrm>
          <a:prstGeom prst="rect">
            <a:avLst/>
          </a:prstGeom>
          <a:noFill/>
        </p:spPr>
        <p:txBody>
          <a:bodyPr wrap="square">
            <a:spAutoFit/>
          </a:bodyPr>
          <a:lstStyle/>
          <a:p>
            <a:pPr algn="ctr"/>
            <a:r>
              <a:rPr kumimoji="1" lang="ja-JP" altLang="en-US" sz="1400" dirty="0">
                <a:solidFill>
                  <a:schemeClr val="tx1"/>
                </a:solidFill>
              </a:rPr>
              <a:t>様々な要因で</a:t>
            </a:r>
            <a:endParaRPr kumimoji="1" lang="en-US" altLang="ja-JP" sz="1400" dirty="0">
              <a:solidFill>
                <a:schemeClr val="tx1"/>
              </a:solidFill>
            </a:endParaRPr>
          </a:p>
          <a:p>
            <a:pPr algn="ctr"/>
            <a:r>
              <a:rPr kumimoji="1" lang="ja-JP" altLang="en-US" sz="1400" dirty="0">
                <a:solidFill>
                  <a:schemeClr val="tx1"/>
                </a:solidFill>
              </a:rPr>
              <a:t>発現度合いは</a:t>
            </a:r>
            <a:endParaRPr kumimoji="1" lang="en-US" altLang="ja-JP" sz="1400" dirty="0">
              <a:solidFill>
                <a:schemeClr val="tx1"/>
              </a:solidFill>
            </a:endParaRPr>
          </a:p>
          <a:p>
            <a:pPr algn="ctr"/>
            <a:r>
              <a:rPr kumimoji="1" lang="ja-JP" altLang="en-US" sz="1400" dirty="0">
                <a:solidFill>
                  <a:schemeClr val="tx1"/>
                </a:solidFill>
              </a:rPr>
              <a:t>変化する。</a:t>
            </a:r>
            <a:endParaRPr kumimoji="1" lang="en-US" altLang="ja-JP" sz="1400" dirty="0">
              <a:solidFill>
                <a:schemeClr val="tx1"/>
              </a:solidFill>
            </a:endParaRPr>
          </a:p>
          <a:p>
            <a:pPr algn="ctr"/>
            <a:r>
              <a:rPr kumimoji="1" lang="ja-JP" altLang="en-US" sz="1400" dirty="0">
                <a:solidFill>
                  <a:schemeClr val="tx1"/>
                </a:solidFill>
              </a:rPr>
              <a:t>（対象、方法、容器</a:t>
            </a:r>
            <a:r>
              <a:rPr kumimoji="1" lang="en-US" altLang="ja-JP" sz="1400" dirty="0">
                <a:solidFill>
                  <a:schemeClr val="tx1"/>
                </a:solidFill>
              </a:rPr>
              <a:t>…</a:t>
            </a:r>
            <a:r>
              <a:rPr kumimoji="1" lang="ja-JP" altLang="en-US" sz="1400" dirty="0">
                <a:solidFill>
                  <a:schemeClr val="tx1"/>
                </a:solidFill>
              </a:rPr>
              <a:t>）</a:t>
            </a:r>
            <a:endParaRPr kumimoji="1" lang="en-US" altLang="ja-JP" sz="1400" dirty="0">
              <a:solidFill>
                <a:schemeClr val="tx1"/>
              </a:solidFill>
            </a:endParaRPr>
          </a:p>
        </p:txBody>
      </p:sp>
      <p:sp>
        <p:nvSpPr>
          <p:cNvPr id="45" name="テキスト ボックス 44">
            <a:extLst>
              <a:ext uri="{FF2B5EF4-FFF2-40B4-BE49-F238E27FC236}">
                <a16:creationId xmlns:a16="http://schemas.microsoft.com/office/drawing/2014/main" id="{3538480B-C7D5-480E-8353-CEE6965FC984}"/>
              </a:ext>
            </a:extLst>
          </p:cNvPr>
          <p:cNvSpPr txBox="1"/>
          <p:nvPr/>
        </p:nvSpPr>
        <p:spPr>
          <a:xfrm>
            <a:off x="10493658" y="1950306"/>
            <a:ext cx="1371673" cy="738664"/>
          </a:xfrm>
          <a:prstGeom prst="rect">
            <a:avLst/>
          </a:prstGeom>
          <a:noFill/>
        </p:spPr>
        <p:txBody>
          <a:bodyPr wrap="square">
            <a:spAutoFit/>
          </a:bodyPr>
          <a:lstStyle/>
          <a:p>
            <a:pPr algn="ctr"/>
            <a:r>
              <a:rPr kumimoji="1" lang="ja-JP" altLang="en-US" sz="1400" dirty="0">
                <a:solidFill>
                  <a:schemeClr val="tx1"/>
                </a:solidFill>
              </a:rPr>
              <a:t>どんな情報を</a:t>
            </a:r>
            <a:endParaRPr kumimoji="1" lang="en-US" altLang="ja-JP" sz="1400" dirty="0">
              <a:solidFill>
                <a:schemeClr val="tx1"/>
              </a:solidFill>
            </a:endParaRPr>
          </a:p>
          <a:p>
            <a:pPr algn="ctr"/>
            <a:r>
              <a:rPr kumimoji="1" lang="ja-JP" altLang="en-US" sz="1400" dirty="0">
                <a:solidFill>
                  <a:schemeClr val="tx1"/>
                </a:solidFill>
              </a:rPr>
              <a:t>獲得したいか？</a:t>
            </a:r>
          </a:p>
          <a:p>
            <a:pPr algn="ctr"/>
            <a:r>
              <a:rPr kumimoji="1" lang="ja-JP" altLang="en-US" sz="1400" dirty="0">
                <a:solidFill>
                  <a:schemeClr val="tx1"/>
                </a:solidFill>
              </a:rPr>
              <a:t>が重要</a:t>
            </a:r>
          </a:p>
        </p:txBody>
      </p:sp>
      <p:sp>
        <p:nvSpPr>
          <p:cNvPr id="46" name="テキスト ボックス 45">
            <a:extLst>
              <a:ext uri="{FF2B5EF4-FFF2-40B4-BE49-F238E27FC236}">
                <a16:creationId xmlns:a16="http://schemas.microsoft.com/office/drawing/2014/main" id="{69FDB9E6-4D23-4687-98D8-F6C5C8A9A729}"/>
              </a:ext>
            </a:extLst>
          </p:cNvPr>
          <p:cNvSpPr txBox="1"/>
          <p:nvPr/>
        </p:nvSpPr>
        <p:spPr>
          <a:xfrm>
            <a:off x="6622418" y="1629374"/>
            <a:ext cx="1846792" cy="1169551"/>
          </a:xfrm>
          <a:prstGeom prst="rect">
            <a:avLst/>
          </a:prstGeom>
          <a:noFill/>
        </p:spPr>
        <p:txBody>
          <a:bodyPr wrap="square">
            <a:spAutoFit/>
          </a:bodyPr>
          <a:lstStyle/>
          <a:p>
            <a:pPr algn="ctr"/>
            <a:r>
              <a:rPr kumimoji="1" lang="ja-JP" altLang="en-US" sz="1400" dirty="0">
                <a:solidFill>
                  <a:schemeClr val="tx1"/>
                </a:solidFill>
              </a:rPr>
              <a:t>活性を</a:t>
            </a:r>
            <a:endParaRPr kumimoji="1" lang="en-US" altLang="ja-JP" sz="1400" dirty="0">
              <a:solidFill>
                <a:schemeClr val="tx1"/>
              </a:solidFill>
            </a:endParaRPr>
          </a:p>
          <a:p>
            <a:pPr algn="ctr"/>
            <a:r>
              <a:rPr kumimoji="1" lang="ja-JP" altLang="en-US" sz="1400" dirty="0">
                <a:solidFill>
                  <a:schemeClr val="tx1"/>
                </a:solidFill>
              </a:rPr>
              <a:t>示すか？の前に</a:t>
            </a:r>
            <a:endParaRPr kumimoji="1" lang="en-US" altLang="ja-JP" sz="1400" dirty="0">
              <a:solidFill>
                <a:schemeClr val="tx1"/>
              </a:solidFill>
            </a:endParaRPr>
          </a:p>
          <a:p>
            <a:pPr algn="ctr"/>
            <a:r>
              <a:rPr kumimoji="1" lang="ja-JP" altLang="en-US" sz="1400" dirty="0">
                <a:solidFill>
                  <a:schemeClr val="tx1"/>
                </a:solidFill>
              </a:rPr>
              <a:t>発現するか？が問題。やってみないと</a:t>
            </a:r>
            <a:endParaRPr kumimoji="1" lang="en-US" altLang="ja-JP" sz="1400" dirty="0">
              <a:solidFill>
                <a:schemeClr val="tx1"/>
              </a:solidFill>
            </a:endParaRPr>
          </a:p>
          <a:p>
            <a:pPr algn="ctr"/>
            <a:r>
              <a:rPr kumimoji="1" lang="ja-JP" altLang="en-US" sz="1400" dirty="0">
                <a:solidFill>
                  <a:schemeClr val="tx1"/>
                </a:solidFill>
              </a:rPr>
              <a:t>わからない。</a:t>
            </a:r>
            <a:endParaRPr kumimoji="1" lang="en-US" altLang="ja-JP" sz="1400" dirty="0">
              <a:solidFill>
                <a:schemeClr val="tx1"/>
              </a:solidFill>
            </a:endParaRPr>
          </a:p>
        </p:txBody>
      </p:sp>
      <p:sp>
        <p:nvSpPr>
          <p:cNvPr id="49" name="テキスト ボックス 48">
            <a:extLst>
              <a:ext uri="{FF2B5EF4-FFF2-40B4-BE49-F238E27FC236}">
                <a16:creationId xmlns:a16="http://schemas.microsoft.com/office/drawing/2014/main" id="{E94B6266-2B74-40A7-887A-B1F6D04534F7}"/>
              </a:ext>
            </a:extLst>
          </p:cNvPr>
          <p:cNvSpPr txBox="1"/>
          <p:nvPr/>
        </p:nvSpPr>
        <p:spPr>
          <a:xfrm>
            <a:off x="8424787" y="1800161"/>
            <a:ext cx="1653958" cy="738664"/>
          </a:xfrm>
          <a:prstGeom prst="rect">
            <a:avLst/>
          </a:prstGeom>
          <a:noFill/>
        </p:spPr>
        <p:txBody>
          <a:bodyPr wrap="square">
            <a:spAutoFit/>
          </a:bodyPr>
          <a:lstStyle/>
          <a:p>
            <a:pPr algn="ctr"/>
            <a:r>
              <a:rPr kumimoji="1" lang="ja-JP" altLang="en-US" sz="1400" dirty="0">
                <a:solidFill>
                  <a:schemeClr val="tx1"/>
                </a:solidFill>
              </a:rPr>
              <a:t>対象によって</a:t>
            </a:r>
            <a:endParaRPr kumimoji="1" lang="en-US" altLang="ja-JP" sz="1400" dirty="0">
              <a:solidFill>
                <a:schemeClr val="tx1"/>
              </a:solidFill>
            </a:endParaRPr>
          </a:p>
          <a:p>
            <a:pPr algn="ctr"/>
            <a:r>
              <a:rPr kumimoji="1" lang="ja-JP" altLang="en-US" sz="1400" dirty="0">
                <a:solidFill>
                  <a:schemeClr val="tx1"/>
                </a:solidFill>
              </a:rPr>
              <a:t>評価方法の選択・チューニング必要</a:t>
            </a:r>
            <a:endParaRPr kumimoji="1" lang="en-US" altLang="ja-JP" sz="1400" dirty="0">
              <a:solidFill>
                <a:schemeClr val="tx1"/>
              </a:solidFill>
            </a:endParaRPr>
          </a:p>
        </p:txBody>
      </p:sp>
      <p:sp>
        <p:nvSpPr>
          <p:cNvPr id="50" name="吹き出し: 円形 49">
            <a:extLst>
              <a:ext uri="{FF2B5EF4-FFF2-40B4-BE49-F238E27FC236}">
                <a16:creationId xmlns:a16="http://schemas.microsoft.com/office/drawing/2014/main" id="{6558E3DA-547E-41D4-AC75-1E43F1A1D713}"/>
              </a:ext>
            </a:extLst>
          </p:cNvPr>
          <p:cNvSpPr/>
          <p:nvPr/>
        </p:nvSpPr>
        <p:spPr>
          <a:xfrm>
            <a:off x="620427" y="3858275"/>
            <a:ext cx="1748042" cy="1120338"/>
          </a:xfrm>
          <a:prstGeom prst="wedgeEllipseCallout">
            <a:avLst>
              <a:gd name="adj1" fmla="val -9507"/>
              <a:gd name="adj2" fmla="val 63342"/>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2" name="図 51">
            <a:extLst>
              <a:ext uri="{FF2B5EF4-FFF2-40B4-BE49-F238E27FC236}">
                <a16:creationId xmlns:a16="http://schemas.microsoft.com/office/drawing/2014/main" id="{1FFF8E47-7B36-43EB-AF32-C7A083B2132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643" b="97500" l="7752" r="87597">
                        <a14:foregroundMark x1="37209" y1="12857" x2="37209" y2="12857"/>
                        <a14:foregroundMark x1="18605" y1="10000" x2="62016" y2="8929"/>
                        <a14:foregroundMark x1="62016" y1="8929" x2="89922" y2="15000"/>
                        <a14:foregroundMark x1="89922" y1="15000" x2="48837" y2="23571"/>
                        <a14:foregroundMark x1="48837" y1="23571" x2="27907" y2="15714"/>
                        <a14:foregroundMark x1="27907" y1="15714" x2="29457" y2="8929"/>
                        <a14:foregroundMark x1="53488" y1="4643" x2="53488" y2="4643"/>
                        <a14:foregroundMark x1="89147" y1="55357" x2="89147" y2="55357"/>
                        <a14:foregroundMark x1="86822" y1="88929" x2="86822" y2="88929"/>
                        <a14:foregroundMark x1="80620" y1="95000" x2="80620" y2="95000"/>
                        <a14:foregroundMark x1="55039" y1="97500" x2="55039" y2="97500"/>
                        <a14:foregroundMark x1="20930" y1="97143" x2="20930" y2="97143"/>
                        <a14:foregroundMark x1="10078" y1="85357" x2="10078" y2="85357"/>
                      </a14:backgroundRemoval>
                    </a14:imgEffect>
                  </a14:imgLayer>
                </a14:imgProps>
              </a:ext>
            </a:extLst>
          </a:blip>
          <a:stretch>
            <a:fillRect/>
          </a:stretch>
        </p:blipFill>
        <p:spPr>
          <a:xfrm>
            <a:off x="6961537" y="3826008"/>
            <a:ext cx="589407" cy="1279333"/>
          </a:xfrm>
          <a:prstGeom prst="rect">
            <a:avLst/>
          </a:prstGeom>
        </p:spPr>
      </p:pic>
      <p:sp>
        <p:nvSpPr>
          <p:cNvPr id="39" name="テキスト ボックス 38">
            <a:extLst>
              <a:ext uri="{FF2B5EF4-FFF2-40B4-BE49-F238E27FC236}">
                <a16:creationId xmlns:a16="http://schemas.microsoft.com/office/drawing/2014/main" id="{D4253A4D-EAA4-4892-97DA-00AFCF6B9390}"/>
              </a:ext>
            </a:extLst>
          </p:cNvPr>
          <p:cNvSpPr txBox="1"/>
          <p:nvPr/>
        </p:nvSpPr>
        <p:spPr>
          <a:xfrm>
            <a:off x="863543" y="4050815"/>
            <a:ext cx="1371673" cy="738664"/>
          </a:xfrm>
          <a:prstGeom prst="rect">
            <a:avLst/>
          </a:prstGeom>
          <a:noFill/>
        </p:spPr>
        <p:txBody>
          <a:bodyPr wrap="square">
            <a:spAutoFit/>
          </a:bodyPr>
          <a:lstStyle/>
          <a:p>
            <a:pPr algn="ctr"/>
            <a:r>
              <a:rPr kumimoji="1" lang="ja-JP" altLang="en-US" sz="1400" dirty="0">
                <a:solidFill>
                  <a:schemeClr val="tx1"/>
                </a:solidFill>
              </a:rPr>
              <a:t>遺伝子関連の実験は</a:t>
            </a:r>
            <a:endParaRPr kumimoji="1" lang="en-US" altLang="ja-JP" sz="1400" dirty="0">
              <a:solidFill>
                <a:schemeClr val="tx1"/>
              </a:solidFill>
            </a:endParaRPr>
          </a:p>
          <a:p>
            <a:pPr algn="ctr"/>
            <a:r>
              <a:rPr kumimoji="1" lang="ja-JP" altLang="en-US" sz="1400" dirty="0"/>
              <a:t>特に外注が多い。</a:t>
            </a:r>
            <a:endParaRPr kumimoji="1" lang="ja-JP" altLang="en-US" sz="1400" dirty="0">
              <a:solidFill>
                <a:schemeClr val="tx1"/>
              </a:solidFill>
            </a:endParaRPr>
          </a:p>
        </p:txBody>
      </p:sp>
      <p:sp>
        <p:nvSpPr>
          <p:cNvPr id="40" name="タイトル 1">
            <a:extLst>
              <a:ext uri="{FF2B5EF4-FFF2-40B4-BE49-F238E27FC236}">
                <a16:creationId xmlns:a16="http://schemas.microsoft.com/office/drawing/2014/main" id="{B3CC4449-4090-4A93-A513-00F9CD963092}"/>
              </a:ext>
            </a:extLst>
          </p:cNvPr>
          <p:cNvSpPr>
            <a:spLocks noGrp="1"/>
          </p:cNvSpPr>
          <p:nvPr>
            <p:ph type="title"/>
          </p:nvPr>
        </p:nvSpPr>
        <p:spPr>
          <a:xfrm>
            <a:off x="517055" y="241034"/>
            <a:ext cx="11400125" cy="518094"/>
          </a:xfrm>
        </p:spPr>
        <p:txBody>
          <a:bodyPr/>
          <a:lstStyle/>
          <a:p>
            <a:r>
              <a:rPr lang="ja-JP" altLang="en-US" dirty="0"/>
              <a:t>セルロース分解酵素の合成・活性評価：課題</a:t>
            </a:r>
            <a:endParaRPr kumimoji="1" lang="en-US" altLang="ja-JP" sz="2800" dirty="0"/>
          </a:p>
        </p:txBody>
      </p:sp>
      <p:sp>
        <p:nvSpPr>
          <p:cNvPr id="44" name="テキスト ボックス 43">
            <a:extLst>
              <a:ext uri="{FF2B5EF4-FFF2-40B4-BE49-F238E27FC236}">
                <a16:creationId xmlns:a16="http://schemas.microsoft.com/office/drawing/2014/main" id="{394158C8-1472-49EE-951B-5773DEB8A94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spTree>
    <p:extLst>
      <p:ext uri="{BB962C8B-B14F-4D97-AF65-F5344CB8AC3E}">
        <p14:creationId xmlns:p14="http://schemas.microsoft.com/office/powerpoint/2010/main" val="163784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「バイオマス分解」にフォーカスした、次期テーマ探索のための文献調査</a:t>
            </a:r>
            <a:endParaRPr lang="en-US" altLang="ja-JP" sz="2400" dirty="0"/>
          </a:p>
          <a:p>
            <a:pPr marL="709613" lvl="1" indent="-457200"/>
            <a:r>
              <a:rPr lang="ja-JP" altLang="en-US" sz="2400" dirty="0"/>
              <a:t>しばらくは「バイオマス分解」にフォーカスし、人工設計技術の応用先として相応しいか判断する</a:t>
            </a:r>
            <a:endParaRPr lang="en-US" altLang="ja-JP" sz="2400" dirty="0"/>
          </a:p>
          <a:p>
            <a:pPr marL="709613" lvl="1" indent="-457200"/>
            <a:r>
              <a:rPr lang="ja-JP" altLang="en-US" sz="2400" dirty="0"/>
              <a:t>ただし、</a:t>
            </a:r>
            <a:r>
              <a:rPr lang="en-US" altLang="ja-JP" sz="2400" dirty="0"/>
              <a:t>FY22</a:t>
            </a:r>
            <a:r>
              <a:rPr lang="ja-JP" altLang="en-US" sz="2400" dirty="0"/>
              <a:t>下期の調査は、結果的に優先度が最も低くなり、中途半端となってしまった</a:t>
            </a:r>
            <a:endParaRPr lang="en-US" altLang="ja-JP"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調査活動の目的</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endParaRPr kumimoji="1" lang="en-US" altLang="ja-JP" sz="1600" b="1" dirty="0">
              <a:solidFill>
                <a:schemeClr val="bg1"/>
              </a:solidFill>
            </a:endParaRPr>
          </a:p>
        </p:txBody>
      </p:sp>
    </p:spTree>
    <p:extLst>
      <p:ext uri="{BB962C8B-B14F-4D97-AF65-F5344CB8AC3E}">
        <p14:creationId xmlns:p14="http://schemas.microsoft.com/office/powerpoint/2010/main" val="1778986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4D14100-B4B7-4460-8EAE-CE196134F9CF}"/>
              </a:ext>
            </a:extLst>
          </p:cNvPr>
          <p:cNvSpPr/>
          <p:nvPr/>
        </p:nvSpPr>
        <p:spPr>
          <a:xfrm>
            <a:off x="963805" y="3625383"/>
            <a:ext cx="1686759" cy="2285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テーマとしては「単体のセルラーゼ設計」に注目してきたが、バイオマス分解の環境を俯瞰した上で、その技術の価値を見積もりたい。</a:t>
            </a:r>
            <a:endParaRPr lang="en-US" altLang="ja-JP" sz="2800" dirty="0"/>
          </a:p>
          <a:p>
            <a:pPr marL="709613" lvl="1" indent="-457200"/>
            <a:r>
              <a:rPr lang="ja-JP" altLang="en-US" sz="2400" dirty="0"/>
              <a:t>糖化工程に跨って、複数箇所で改善方法が研究されており、バイオマス・酵素カクテル・最終製品側にも、サプライヤー</a:t>
            </a:r>
            <a:r>
              <a:rPr lang="en-US" altLang="ja-JP" sz="2400" dirty="0"/>
              <a:t>/</a:t>
            </a:r>
            <a:r>
              <a:rPr lang="ja-JP" altLang="en-US" sz="2400" dirty="0"/>
              <a:t>メーカーが存在している</a:t>
            </a:r>
            <a:endParaRPr lang="en-US" altLang="ja-JP" sz="24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バイオマス分解の環境</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endParaRPr kumimoji="1" lang="en-US" altLang="ja-JP" sz="1600" b="1" dirty="0">
              <a:solidFill>
                <a:schemeClr val="bg1"/>
              </a:solidFill>
            </a:endParaRPr>
          </a:p>
        </p:txBody>
      </p:sp>
      <p:sp>
        <p:nvSpPr>
          <p:cNvPr id="9" name="テキスト ボックス 8">
            <a:extLst>
              <a:ext uri="{FF2B5EF4-FFF2-40B4-BE49-F238E27FC236}">
                <a16:creationId xmlns:a16="http://schemas.microsoft.com/office/drawing/2014/main" id="{A03F160B-D336-4AF5-8B9C-8C8EC2B9C2D3}"/>
              </a:ext>
            </a:extLst>
          </p:cNvPr>
          <p:cNvSpPr txBox="1"/>
          <p:nvPr/>
        </p:nvSpPr>
        <p:spPr>
          <a:xfrm>
            <a:off x="1040005" y="3678664"/>
            <a:ext cx="1515158" cy="523220"/>
          </a:xfrm>
          <a:prstGeom prst="rect">
            <a:avLst/>
          </a:prstGeom>
          <a:noFill/>
        </p:spPr>
        <p:txBody>
          <a:bodyPr wrap="none" rtlCol="0">
            <a:spAutoFit/>
          </a:bodyPr>
          <a:lstStyle/>
          <a:p>
            <a:pPr algn="ctr"/>
            <a:r>
              <a:rPr kumimoji="1" lang="ja-JP" altLang="en-US" sz="1400" b="1" dirty="0"/>
              <a:t>リグノセルロース系</a:t>
            </a:r>
            <a:endParaRPr kumimoji="1" lang="en-US" altLang="ja-JP" sz="1400" b="1" dirty="0"/>
          </a:p>
          <a:p>
            <a:pPr algn="ctr"/>
            <a:r>
              <a:rPr kumimoji="1" lang="ja-JP" altLang="en-US" sz="1400" b="1" dirty="0"/>
              <a:t>バイオマス</a:t>
            </a:r>
          </a:p>
        </p:txBody>
      </p:sp>
      <p:sp>
        <p:nvSpPr>
          <p:cNvPr id="10" name="テキスト ボックス 9">
            <a:extLst>
              <a:ext uri="{FF2B5EF4-FFF2-40B4-BE49-F238E27FC236}">
                <a16:creationId xmlns:a16="http://schemas.microsoft.com/office/drawing/2014/main" id="{C2EFEF4B-EF13-4A58-AEBC-CF568DE32743}"/>
              </a:ext>
            </a:extLst>
          </p:cNvPr>
          <p:cNvSpPr txBox="1"/>
          <p:nvPr/>
        </p:nvSpPr>
        <p:spPr>
          <a:xfrm>
            <a:off x="9082992" y="2962328"/>
            <a:ext cx="2173993" cy="307777"/>
          </a:xfrm>
          <a:prstGeom prst="rect">
            <a:avLst/>
          </a:prstGeom>
          <a:noFill/>
        </p:spPr>
        <p:txBody>
          <a:bodyPr wrap="none" rtlCol="0">
            <a:spAutoFit/>
          </a:bodyPr>
          <a:lstStyle/>
          <a:p>
            <a:r>
              <a:rPr kumimoji="1" lang="ja-JP" altLang="en-US" sz="1400" b="1" dirty="0"/>
              <a:t>（単体のセルラーゼ設計）</a:t>
            </a:r>
          </a:p>
        </p:txBody>
      </p:sp>
      <p:sp>
        <p:nvSpPr>
          <p:cNvPr id="12" name="正方形/長方形 11">
            <a:extLst>
              <a:ext uri="{FF2B5EF4-FFF2-40B4-BE49-F238E27FC236}">
                <a16:creationId xmlns:a16="http://schemas.microsoft.com/office/drawing/2014/main" id="{BEC4FC84-C791-468F-83B5-1FA790F67EFA}"/>
              </a:ext>
            </a:extLst>
          </p:cNvPr>
          <p:cNvSpPr/>
          <p:nvPr/>
        </p:nvSpPr>
        <p:spPr>
          <a:xfrm>
            <a:off x="5036633" y="3625382"/>
            <a:ext cx="1686759" cy="17347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E827021-EA2F-4BF3-A66E-091560917E8F}"/>
              </a:ext>
            </a:extLst>
          </p:cNvPr>
          <p:cNvSpPr txBox="1"/>
          <p:nvPr/>
        </p:nvSpPr>
        <p:spPr>
          <a:xfrm>
            <a:off x="5489798" y="3678663"/>
            <a:ext cx="723275" cy="307777"/>
          </a:xfrm>
          <a:prstGeom prst="rect">
            <a:avLst/>
          </a:prstGeom>
          <a:noFill/>
        </p:spPr>
        <p:txBody>
          <a:bodyPr wrap="none" rtlCol="0">
            <a:spAutoFit/>
          </a:bodyPr>
          <a:lstStyle/>
          <a:p>
            <a:pPr algn="ctr"/>
            <a:r>
              <a:rPr kumimoji="1" lang="ja-JP" altLang="en-US" sz="1400" b="1" dirty="0"/>
              <a:t>多糖類</a:t>
            </a:r>
          </a:p>
        </p:txBody>
      </p:sp>
      <p:sp>
        <p:nvSpPr>
          <p:cNvPr id="14" name="正方形/長方形 13">
            <a:extLst>
              <a:ext uri="{FF2B5EF4-FFF2-40B4-BE49-F238E27FC236}">
                <a16:creationId xmlns:a16="http://schemas.microsoft.com/office/drawing/2014/main" id="{0C609407-558A-45B2-A035-8067ADE910B6}"/>
              </a:ext>
            </a:extLst>
          </p:cNvPr>
          <p:cNvSpPr/>
          <p:nvPr/>
        </p:nvSpPr>
        <p:spPr>
          <a:xfrm>
            <a:off x="9008558" y="3625382"/>
            <a:ext cx="1686759" cy="17347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9BE30CA9-F1B6-43C4-88F2-FC1FE134837A}"/>
              </a:ext>
            </a:extLst>
          </p:cNvPr>
          <p:cNvSpPr txBox="1"/>
          <p:nvPr/>
        </p:nvSpPr>
        <p:spPr>
          <a:xfrm>
            <a:off x="9390912" y="3678663"/>
            <a:ext cx="922048" cy="307777"/>
          </a:xfrm>
          <a:prstGeom prst="rect">
            <a:avLst/>
          </a:prstGeom>
          <a:noFill/>
        </p:spPr>
        <p:txBody>
          <a:bodyPr wrap="none" rtlCol="0">
            <a:spAutoFit/>
          </a:bodyPr>
          <a:lstStyle/>
          <a:p>
            <a:pPr algn="ctr"/>
            <a:r>
              <a:rPr kumimoji="1" lang="en-US" altLang="ja-JP" sz="1400" b="1" dirty="0"/>
              <a:t>C5/C6</a:t>
            </a:r>
            <a:r>
              <a:rPr kumimoji="1" lang="ja-JP" altLang="en-US" sz="1400" b="1" dirty="0"/>
              <a:t> 糖</a:t>
            </a:r>
          </a:p>
        </p:txBody>
      </p:sp>
      <p:sp>
        <p:nvSpPr>
          <p:cNvPr id="4" name="正方形/長方形 3">
            <a:extLst>
              <a:ext uri="{FF2B5EF4-FFF2-40B4-BE49-F238E27FC236}">
                <a16:creationId xmlns:a16="http://schemas.microsoft.com/office/drawing/2014/main" id="{C3DE9E49-E7BC-4816-8E8E-8C8E27DA1ED1}"/>
              </a:ext>
            </a:extLst>
          </p:cNvPr>
          <p:cNvSpPr/>
          <p:nvPr/>
        </p:nvSpPr>
        <p:spPr>
          <a:xfrm>
            <a:off x="5135522" y="5750608"/>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リグニン</a:t>
            </a:r>
          </a:p>
        </p:txBody>
      </p:sp>
      <p:sp>
        <p:nvSpPr>
          <p:cNvPr id="17" name="正方形/長方形 16">
            <a:extLst>
              <a:ext uri="{FF2B5EF4-FFF2-40B4-BE49-F238E27FC236}">
                <a16:creationId xmlns:a16="http://schemas.microsoft.com/office/drawing/2014/main" id="{A360C853-A2D2-45C0-A575-FCEF567DA092}"/>
              </a:ext>
            </a:extLst>
          </p:cNvPr>
          <p:cNvSpPr/>
          <p:nvPr/>
        </p:nvSpPr>
        <p:spPr>
          <a:xfrm>
            <a:off x="5135522" y="4149832"/>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セルロース</a:t>
            </a:r>
          </a:p>
        </p:txBody>
      </p:sp>
      <p:sp>
        <p:nvSpPr>
          <p:cNvPr id="18" name="正方形/長方形 17">
            <a:extLst>
              <a:ext uri="{FF2B5EF4-FFF2-40B4-BE49-F238E27FC236}">
                <a16:creationId xmlns:a16="http://schemas.microsoft.com/office/drawing/2014/main" id="{3C14B26A-5410-40B8-909A-B7238B61D75E}"/>
              </a:ext>
            </a:extLst>
          </p:cNvPr>
          <p:cNvSpPr/>
          <p:nvPr/>
        </p:nvSpPr>
        <p:spPr>
          <a:xfrm>
            <a:off x="5135522" y="4788007"/>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ヘミセルロース</a:t>
            </a:r>
          </a:p>
        </p:txBody>
      </p:sp>
      <p:pic>
        <p:nvPicPr>
          <p:cNvPr id="16" name="グラフィックス 15" descr="落葉樹 単色塗りつぶし">
            <a:extLst>
              <a:ext uri="{FF2B5EF4-FFF2-40B4-BE49-F238E27FC236}">
                <a16:creationId xmlns:a16="http://schemas.microsoft.com/office/drawing/2014/main" id="{03288F7A-DD70-4E7D-9AFA-F4FC9C980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9984" y="4625506"/>
            <a:ext cx="914400" cy="914400"/>
          </a:xfrm>
          <a:prstGeom prst="rect">
            <a:avLst/>
          </a:prstGeom>
        </p:spPr>
      </p:pic>
      <p:cxnSp>
        <p:nvCxnSpPr>
          <p:cNvPr id="20" name="コネクタ: カギ線 19">
            <a:extLst>
              <a:ext uri="{FF2B5EF4-FFF2-40B4-BE49-F238E27FC236}">
                <a16:creationId xmlns:a16="http://schemas.microsoft.com/office/drawing/2014/main" id="{FB729739-D7AC-4104-BA15-2DFDE40AF439}"/>
              </a:ext>
            </a:extLst>
          </p:cNvPr>
          <p:cNvCxnSpPr>
            <a:cxnSpLocks/>
            <a:stCxn id="2" idx="3"/>
            <a:endCxn id="4" idx="1"/>
          </p:cNvCxnSpPr>
          <p:nvPr/>
        </p:nvCxnSpPr>
        <p:spPr>
          <a:xfrm>
            <a:off x="2650564" y="4767921"/>
            <a:ext cx="2484958" cy="1106512"/>
          </a:xfrm>
          <a:prstGeom prst="bentConnector3">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3FD850AD-7465-49B7-B41E-3BAE05B7F21D}"/>
              </a:ext>
            </a:extLst>
          </p:cNvPr>
          <p:cNvCxnSpPr>
            <a:cxnSpLocks/>
            <a:stCxn id="2" idx="3"/>
            <a:endCxn id="17" idx="1"/>
          </p:cNvCxnSpPr>
          <p:nvPr/>
        </p:nvCxnSpPr>
        <p:spPr>
          <a:xfrm flipV="1">
            <a:off x="2650564" y="4273657"/>
            <a:ext cx="2484958" cy="494264"/>
          </a:xfrm>
          <a:prstGeom prst="bentConnector3">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7721366B-D6CC-4A17-A935-1701A6AF5B92}"/>
              </a:ext>
            </a:extLst>
          </p:cNvPr>
          <p:cNvCxnSpPr>
            <a:cxnSpLocks/>
            <a:stCxn id="2" idx="3"/>
            <a:endCxn id="18" idx="1"/>
          </p:cNvCxnSpPr>
          <p:nvPr/>
        </p:nvCxnSpPr>
        <p:spPr>
          <a:xfrm>
            <a:off x="2650564" y="4767921"/>
            <a:ext cx="2484958" cy="143911"/>
          </a:xfrm>
          <a:prstGeom prst="bentConnector3">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97C7517E-5589-4734-BF8D-752E93EE67A4}"/>
              </a:ext>
            </a:extLst>
          </p:cNvPr>
          <p:cNvSpPr/>
          <p:nvPr/>
        </p:nvSpPr>
        <p:spPr>
          <a:xfrm>
            <a:off x="9082992" y="4148364"/>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グルコース</a:t>
            </a:r>
          </a:p>
        </p:txBody>
      </p:sp>
      <p:sp>
        <p:nvSpPr>
          <p:cNvPr id="31" name="正方形/長方形 30">
            <a:extLst>
              <a:ext uri="{FF2B5EF4-FFF2-40B4-BE49-F238E27FC236}">
                <a16:creationId xmlns:a16="http://schemas.microsoft.com/office/drawing/2014/main" id="{C0BE2D99-E60B-4B86-B700-BBD437296AB4}"/>
              </a:ext>
            </a:extLst>
          </p:cNvPr>
          <p:cNvSpPr/>
          <p:nvPr/>
        </p:nvSpPr>
        <p:spPr>
          <a:xfrm>
            <a:off x="9091229" y="4787998"/>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キシロース</a:t>
            </a:r>
          </a:p>
        </p:txBody>
      </p:sp>
      <p:cxnSp>
        <p:nvCxnSpPr>
          <p:cNvPr id="29" name="直線コネクタ 28">
            <a:extLst>
              <a:ext uri="{FF2B5EF4-FFF2-40B4-BE49-F238E27FC236}">
                <a16:creationId xmlns:a16="http://schemas.microsoft.com/office/drawing/2014/main" id="{F1C1B0AD-0AA2-4230-8C21-ABDF113A611F}"/>
              </a:ext>
            </a:extLst>
          </p:cNvPr>
          <p:cNvCxnSpPr>
            <a:cxnSpLocks/>
            <a:stCxn id="17" idx="3"/>
            <a:endCxn id="30" idx="1"/>
          </p:cNvCxnSpPr>
          <p:nvPr/>
        </p:nvCxnSpPr>
        <p:spPr>
          <a:xfrm flipV="1">
            <a:off x="6637886" y="4272189"/>
            <a:ext cx="2445106" cy="1468"/>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F0AC8ED-533F-48B9-9B85-C778722D3C54}"/>
              </a:ext>
            </a:extLst>
          </p:cNvPr>
          <p:cNvCxnSpPr>
            <a:cxnSpLocks/>
            <a:stCxn id="18" idx="3"/>
            <a:endCxn id="31" idx="1"/>
          </p:cNvCxnSpPr>
          <p:nvPr/>
        </p:nvCxnSpPr>
        <p:spPr>
          <a:xfrm flipV="1">
            <a:off x="6637886" y="4911823"/>
            <a:ext cx="2453343" cy="9"/>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E403E37-383C-4BE8-9B4D-5F4F4DC4F8E2}"/>
              </a:ext>
            </a:extLst>
          </p:cNvPr>
          <p:cNvSpPr txBox="1"/>
          <p:nvPr/>
        </p:nvSpPr>
        <p:spPr>
          <a:xfrm>
            <a:off x="5435299" y="5434117"/>
            <a:ext cx="902811" cy="307777"/>
          </a:xfrm>
          <a:prstGeom prst="rect">
            <a:avLst/>
          </a:prstGeom>
          <a:noFill/>
        </p:spPr>
        <p:txBody>
          <a:bodyPr wrap="none" rtlCol="0">
            <a:spAutoFit/>
          </a:bodyPr>
          <a:lstStyle/>
          <a:p>
            <a:pPr algn="ctr"/>
            <a:r>
              <a:rPr kumimoji="1" lang="ja-JP" altLang="en-US" sz="1400" dirty="0"/>
              <a:t>副生成物</a:t>
            </a:r>
          </a:p>
        </p:txBody>
      </p:sp>
      <p:sp>
        <p:nvSpPr>
          <p:cNvPr id="41" name="吹き出し: 角を丸めた四角形 40">
            <a:extLst>
              <a:ext uri="{FF2B5EF4-FFF2-40B4-BE49-F238E27FC236}">
                <a16:creationId xmlns:a16="http://schemas.microsoft.com/office/drawing/2014/main" id="{88722D23-470B-4988-86A3-0D8E88CC7CFB}"/>
              </a:ext>
            </a:extLst>
          </p:cNvPr>
          <p:cNvSpPr/>
          <p:nvPr/>
        </p:nvSpPr>
        <p:spPr>
          <a:xfrm>
            <a:off x="888721" y="2972073"/>
            <a:ext cx="1937289" cy="338983"/>
          </a:xfrm>
          <a:prstGeom prst="wedgeRoundRectCallout">
            <a:avLst>
              <a:gd name="adj1" fmla="val 18230"/>
              <a:gd name="adj2" fmla="val 113549"/>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選定・品質改良</a:t>
            </a:r>
          </a:p>
        </p:txBody>
      </p:sp>
      <p:sp>
        <p:nvSpPr>
          <p:cNvPr id="42" name="吹き出し: 角を丸めた四角形 41">
            <a:extLst>
              <a:ext uri="{FF2B5EF4-FFF2-40B4-BE49-F238E27FC236}">
                <a16:creationId xmlns:a16="http://schemas.microsoft.com/office/drawing/2014/main" id="{62293193-676A-4DAE-8FE7-D401524000A7}"/>
              </a:ext>
            </a:extLst>
          </p:cNvPr>
          <p:cNvSpPr/>
          <p:nvPr/>
        </p:nvSpPr>
        <p:spPr>
          <a:xfrm>
            <a:off x="3172639" y="2939154"/>
            <a:ext cx="1742262" cy="369332"/>
          </a:xfrm>
          <a:prstGeom prst="wedgeRoundRectCallout">
            <a:avLst>
              <a:gd name="adj1" fmla="val -20120"/>
              <a:gd name="adj2" fmla="val 9950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前処理</a:t>
            </a:r>
          </a:p>
        </p:txBody>
      </p:sp>
      <p:sp>
        <p:nvSpPr>
          <p:cNvPr id="43" name="吹き出し: 角を丸めた四角形 42">
            <a:extLst>
              <a:ext uri="{FF2B5EF4-FFF2-40B4-BE49-F238E27FC236}">
                <a16:creationId xmlns:a16="http://schemas.microsoft.com/office/drawing/2014/main" id="{DA1B3067-C377-4964-A163-695629BA83BB}"/>
              </a:ext>
            </a:extLst>
          </p:cNvPr>
          <p:cNvSpPr/>
          <p:nvPr/>
        </p:nvSpPr>
        <p:spPr>
          <a:xfrm>
            <a:off x="6985859" y="2939154"/>
            <a:ext cx="1742262" cy="369332"/>
          </a:xfrm>
          <a:prstGeom prst="wedgeRoundRectCallout">
            <a:avLst>
              <a:gd name="adj1" fmla="val -20120"/>
              <a:gd name="adj2" fmla="val 9950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酵素カクテル</a:t>
            </a:r>
          </a:p>
        </p:txBody>
      </p:sp>
      <p:cxnSp>
        <p:nvCxnSpPr>
          <p:cNvPr id="44" name="直線矢印コネクタ 43">
            <a:extLst>
              <a:ext uri="{FF2B5EF4-FFF2-40B4-BE49-F238E27FC236}">
                <a16:creationId xmlns:a16="http://schemas.microsoft.com/office/drawing/2014/main" id="{5B5F3E32-1006-4EDC-B2CC-62D81F61A49E}"/>
              </a:ext>
            </a:extLst>
          </p:cNvPr>
          <p:cNvCxnSpPr>
            <a:cxnSpLocks/>
            <a:stCxn id="10" idx="1"/>
            <a:endCxn id="43" idx="3"/>
          </p:cNvCxnSpPr>
          <p:nvPr/>
        </p:nvCxnSpPr>
        <p:spPr>
          <a:xfrm flipH="1">
            <a:off x="8728121" y="3116217"/>
            <a:ext cx="354871" cy="760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8" name="グラフィックス 47" descr="ビーカー 枠線">
            <a:extLst>
              <a:ext uri="{FF2B5EF4-FFF2-40B4-BE49-F238E27FC236}">
                <a16:creationId xmlns:a16="http://schemas.microsoft.com/office/drawing/2014/main" id="{76DB7EDF-ACCB-4DB2-AD95-A8AB925EBB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2692" y="3391328"/>
            <a:ext cx="733022" cy="733022"/>
          </a:xfrm>
          <a:prstGeom prst="rect">
            <a:avLst/>
          </a:prstGeom>
        </p:spPr>
      </p:pic>
      <p:sp>
        <p:nvSpPr>
          <p:cNvPr id="50" name="吹き出し: 角を丸めた四角形 49">
            <a:extLst>
              <a:ext uri="{FF2B5EF4-FFF2-40B4-BE49-F238E27FC236}">
                <a16:creationId xmlns:a16="http://schemas.microsoft.com/office/drawing/2014/main" id="{754BFD45-48F1-454B-9C55-54FBBB2E58D1}"/>
              </a:ext>
            </a:extLst>
          </p:cNvPr>
          <p:cNvSpPr/>
          <p:nvPr/>
        </p:nvSpPr>
        <p:spPr>
          <a:xfrm>
            <a:off x="6979555" y="5628926"/>
            <a:ext cx="1742262" cy="369332"/>
          </a:xfrm>
          <a:prstGeom prst="wedgeRoundRectCallout">
            <a:avLst>
              <a:gd name="adj1" fmla="val -64403"/>
              <a:gd name="adj2" fmla="val -108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回収</a:t>
            </a:r>
          </a:p>
        </p:txBody>
      </p:sp>
      <p:sp>
        <p:nvSpPr>
          <p:cNvPr id="35" name="吹き出し: 角を丸めた四角形 34">
            <a:extLst>
              <a:ext uri="{FF2B5EF4-FFF2-40B4-BE49-F238E27FC236}">
                <a16:creationId xmlns:a16="http://schemas.microsoft.com/office/drawing/2014/main" id="{3A1B06D6-84E6-4EA1-A754-A82B26691460}"/>
              </a:ext>
            </a:extLst>
          </p:cNvPr>
          <p:cNvSpPr/>
          <p:nvPr/>
        </p:nvSpPr>
        <p:spPr>
          <a:xfrm>
            <a:off x="10169988" y="5628926"/>
            <a:ext cx="1742262" cy="369332"/>
          </a:xfrm>
          <a:prstGeom prst="wedgeRoundRectCallout">
            <a:avLst>
              <a:gd name="adj1" fmla="val 10495"/>
              <a:gd name="adj2" fmla="val -130029"/>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発酵</a:t>
            </a:r>
          </a:p>
        </p:txBody>
      </p:sp>
      <p:sp>
        <p:nvSpPr>
          <p:cNvPr id="5" name="二等辺三角形 4">
            <a:extLst>
              <a:ext uri="{FF2B5EF4-FFF2-40B4-BE49-F238E27FC236}">
                <a16:creationId xmlns:a16="http://schemas.microsoft.com/office/drawing/2014/main" id="{C3FF9A55-8739-40AA-8D61-29DB919FADE6}"/>
              </a:ext>
            </a:extLst>
          </p:cNvPr>
          <p:cNvSpPr/>
          <p:nvPr/>
        </p:nvSpPr>
        <p:spPr>
          <a:xfrm rot="5400000">
            <a:off x="10869576" y="4476490"/>
            <a:ext cx="879138" cy="2980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385022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4D14100-B4B7-4460-8EAE-CE196134F9CF}"/>
              </a:ext>
            </a:extLst>
          </p:cNvPr>
          <p:cNvSpPr/>
          <p:nvPr/>
        </p:nvSpPr>
        <p:spPr>
          <a:xfrm>
            <a:off x="963805" y="3625383"/>
            <a:ext cx="1686759" cy="2285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テーマとしては「単体のセルラーゼ設計」に注目してきたが、バイオマス分解の環境を俯瞰した上で、その技術の価値を見積もりたい。</a:t>
            </a:r>
            <a:endParaRPr lang="en-US" altLang="ja-JP" sz="2800" dirty="0"/>
          </a:p>
          <a:p>
            <a:pPr marL="709613" lvl="1" indent="-457200"/>
            <a:r>
              <a:rPr lang="ja-JP" altLang="en-US" sz="2400" dirty="0"/>
              <a:t>分解工程に跨って、複数の改善方法が研究されており、バイオマス・酵素カクテル・最終製品側にも、サプライヤー</a:t>
            </a:r>
            <a:r>
              <a:rPr lang="en-US" altLang="ja-JP" sz="2400" dirty="0"/>
              <a:t>/</a:t>
            </a:r>
            <a:r>
              <a:rPr lang="ja-JP" altLang="en-US" sz="2400" dirty="0"/>
              <a:t>メーカーが存在している</a:t>
            </a:r>
            <a:endParaRPr lang="en-US" altLang="ja-JP" sz="24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バイオマス分解の環境</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endParaRPr kumimoji="1" lang="en-US" altLang="ja-JP" sz="1600" b="1" dirty="0">
              <a:solidFill>
                <a:schemeClr val="bg1"/>
              </a:solidFill>
            </a:endParaRPr>
          </a:p>
        </p:txBody>
      </p:sp>
      <p:sp>
        <p:nvSpPr>
          <p:cNvPr id="9" name="テキスト ボックス 8">
            <a:extLst>
              <a:ext uri="{FF2B5EF4-FFF2-40B4-BE49-F238E27FC236}">
                <a16:creationId xmlns:a16="http://schemas.microsoft.com/office/drawing/2014/main" id="{A03F160B-D336-4AF5-8B9C-8C8EC2B9C2D3}"/>
              </a:ext>
            </a:extLst>
          </p:cNvPr>
          <p:cNvSpPr txBox="1"/>
          <p:nvPr/>
        </p:nvSpPr>
        <p:spPr>
          <a:xfrm>
            <a:off x="1040005" y="3678664"/>
            <a:ext cx="1515158" cy="523220"/>
          </a:xfrm>
          <a:prstGeom prst="rect">
            <a:avLst/>
          </a:prstGeom>
          <a:noFill/>
        </p:spPr>
        <p:txBody>
          <a:bodyPr wrap="none" rtlCol="0">
            <a:spAutoFit/>
          </a:bodyPr>
          <a:lstStyle/>
          <a:p>
            <a:pPr algn="ctr"/>
            <a:r>
              <a:rPr kumimoji="1" lang="ja-JP" altLang="en-US" sz="1400" b="1" dirty="0"/>
              <a:t>リグノセルロース系</a:t>
            </a:r>
            <a:endParaRPr kumimoji="1" lang="en-US" altLang="ja-JP" sz="1400" b="1" dirty="0"/>
          </a:p>
          <a:p>
            <a:pPr algn="ctr"/>
            <a:r>
              <a:rPr kumimoji="1" lang="ja-JP" altLang="en-US" sz="1400" b="1" dirty="0"/>
              <a:t>バイオマス</a:t>
            </a:r>
          </a:p>
        </p:txBody>
      </p:sp>
      <p:sp>
        <p:nvSpPr>
          <p:cNvPr id="10" name="テキスト ボックス 9">
            <a:extLst>
              <a:ext uri="{FF2B5EF4-FFF2-40B4-BE49-F238E27FC236}">
                <a16:creationId xmlns:a16="http://schemas.microsoft.com/office/drawing/2014/main" id="{C2EFEF4B-EF13-4A58-AEBC-CF568DE32743}"/>
              </a:ext>
            </a:extLst>
          </p:cNvPr>
          <p:cNvSpPr txBox="1"/>
          <p:nvPr/>
        </p:nvSpPr>
        <p:spPr>
          <a:xfrm>
            <a:off x="9273492" y="2962328"/>
            <a:ext cx="2173993" cy="307777"/>
          </a:xfrm>
          <a:prstGeom prst="rect">
            <a:avLst/>
          </a:prstGeom>
          <a:noFill/>
        </p:spPr>
        <p:txBody>
          <a:bodyPr wrap="none" rtlCol="0">
            <a:spAutoFit/>
          </a:bodyPr>
          <a:lstStyle/>
          <a:p>
            <a:r>
              <a:rPr kumimoji="1" lang="ja-JP" altLang="en-US" sz="1400" b="1" dirty="0"/>
              <a:t>（単体のセルラーゼ設計）</a:t>
            </a:r>
          </a:p>
        </p:txBody>
      </p:sp>
      <p:sp>
        <p:nvSpPr>
          <p:cNvPr id="12" name="正方形/長方形 11">
            <a:extLst>
              <a:ext uri="{FF2B5EF4-FFF2-40B4-BE49-F238E27FC236}">
                <a16:creationId xmlns:a16="http://schemas.microsoft.com/office/drawing/2014/main" id="{BEC4FC84-C791-468F-83B5-1FA790F67EFA}"/>
              </a:ext>
            </a:extLst>
          </p:cNvPr>
          <p:cNvSpPr/>
          <p:nvPr/>
        </p:nvSpPr>
        <p:spPr>
          <a:xfrm>
            <a:off x="5227133" y="3625382"/>
            <a:ext cx="1686759" cy="17347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E827021-EA2F-4BF3-A66E-091560917E8F}"/>
              </a:ext>
            </a:extLst>
          </p:cNvPr>
          <p:cNvSpPr txBox="1"/>
          <p:nvPr/>
        </p:nvSpPr>
        <p:spPr>
          <a:xfrm>
            <a:off x="5680298" y="3678663"/>
            <a:ext cx="723275" cy="307777"/>
          </a:xfrm>
          <a:prstGeom prst="rect">
            <a:avLst/>
          </a:prstGeom>
          <a:noFill/>
        </p:spPr>
        <p:txBody>
          <a:bodyPr wrap="none" rtlCol="0">
            <a:spAutoFit/>
          </a:bodyPr>
          <a:lstStyle/>
          <a:p>
            <a:pPr algn="ctr"/>
            <a:r>
              <a:rPr kumimoji="1" lang="ja-JP" altLang="en-US" sz="1400" b="1" dirty="0"/>
              <a:t>多糖類</a:t>
            </a:r>
          </a:p>
        </p:txBody>
      </p:sp>
      <p:sp>
        <p:nvSpPr>
          <p:cNvPr id="14" name="正方形/長方形 13">
            <a:extLst>
              <a:ext uri="{FF2B5EF4-FFF2-40B4-BE49-F238E27FC236}">
                <a16:creationId xmlns:a16="http://schemas.microsoft.com/office/drawing/2014/main" id="{0C609407-558A-45B2-A035-8067ADE910B6}"/>
              </a:ext>
            </a:extLst>
          </p:cNvPr>
          <p:cNvSpPr/>
          <p:nvPr/>
        </p:nvSpPr>
        <p:spPr>
          <a:xfrm>
            <a:off x="9199058" y="3625382"/>
            <a:ext cx="1686759" cy="17347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9BE30CA9-F1B6-43C4-88F2-FC1FE134837A}"/>
              </a:ext>
            </a:extLst>
          </p:cNvPr>
          <p:cNvSpPr txBox="1"/>
          <p:nvPr/>
        </p:nvSpPr>
        <p:spPr>
          <a:xfrm>
            <a:off x="9581412" y="3678663"/>
            <a:ext cx="922048" cy="307777"/>
          </a:xfrm>
          <a:prstGeom prst="rect">
            <a:avLst/>
          </a:prstGeom>
          <a:noFill/>
        </p:spPr>
        <p:txBody>
          <a:bodyPr wrap="none" rtlCol="0">
            <a:spAutoFit/>
          </a:bodyPr>
          <a:lstStyle/>
          <a:p>
            <a:pPr algn="ctr"/>
            <a:r>
              <a:rPr kumimoji="1" lang="en-US" altLang="ja-JP" sz="1400" b="1" dirty="0"/>
              <a:t>C5/C6</a:t>
            </a:r>
            <a:r>
              <a:rPr kumimoji="1" lang="ja-JP" altLang="en-US" sz="1400" b="1" dirty="0"/>
              <a:t> 糖</a:t>
            </a:r>
          </a:p>
        </p:txBody>
      </p:sp>
      <p:sp>
        <p:nvSpPr>
          <p:cNvPr id="4" name="正方形/長方形 3">
            <a:extLst>
              <a:ext uri="{FF2B5EF4-FFF2-40B4-BE49-F238E27FC236}">
                <a16:creationId xmlns:a16="http://schemas.microsoft.com/office/drawing/2014/main" id="{C3DE9E49-E7BC-4816-8E8E-8C8E27DA1ED1}"/>
              </a:ext>
            </a:extLst>
          </p:cNvPr>
          <p:cNvSpPr/>
          <p:nvPr/>
        </p:nvSpPr>
        <p:spPr>
          <a:xfrm>
            <a:off x="5326022" y="5750608"/>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リグニン</a:t>
            </a:r>
          </a:p>
        </p:txBody>
      </p:sp>
      <p:sp>
        <p:nvSpPr>
          <p:cNvPr id="17" name="正方形/長方形 16">
            <a:extLst>
              <a:ext uri="{FF2B5EF4-FFF2-40B4-BE49-F238E27FC236}">
                <a16:creationId xmlns:a16="http://schemas.microsoft.com/office/drawing/2014/main" id="{A360C853-A2D2-45C0-A575-FCEF567DA092}"/>
              </a:ext>
            </a:extLst>
          </p:cNvPr>
          <p:cNvSpPr/>
          <p:nvPr/>
        </p:nvSpPr>
        <p:spPr>
          <a:xfrm>
            <a:off x="5326022" y="4149832"/>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セルロース</a:t>
            </a:r>
          </a:p>
        </p:txBody>
      </p:sp>
      <p:sp>
        <p:nvSpPr>
          <p:cNvPr id="18" name="正方形/長方形 17">
            <a:extLst>
              <a:ext uri="{FF2B5EF4-FFF2-40B4-BE49-F238E27FC236}">
                <a16:creationId xmlns:a16="http://schemas.microsoft.com/office/drawing/2014/main" id="{3C14B26A-5410-40B8-909A-B7238B61D75E}"/>
              </a:ext>
            </a:extLst>
          </p:cNvPr>
          <p:cNvSpPr/>
          <p:nvPr/>
        </p:nvSpPr>
        <p:spPr>
          <a:xfrm>
            <a:off x="5326022" y="4788007"/>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ヘミセルロース</a:t>
            </a:r>
          </a:p>
        </p:txBody>
      </p:sp>
      <p:pic>
        <p:nvPicPr>
          <p:cNvPr id="16" name="グラフィックス 15" descr="落葉樹 単色塗りつぶし">
            <a:extLst>
              <a:ext uri="{FF2B5EF4-FFF2-40B4-BE49-F238E27FC236}">
                <a16:creationId xmlns:a16="http://schemas.microsoft.com/office/drawing/2014/main" id="{03288F7A-DD70-4E7D-9AFA-F4FC9C980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9984" y="4625506"/>
            <a:ext cx="914400" cy="914400"/>
          </a:xfrm>
          <a:prstGeom prst="rect">
            <a:avLst/>
          </a:prstGeom>
        </p:spPr>
      </p:pic>
      <p:cxnSp>
        <p:nvCxnSpPr>
          <p:cNvPr id="20" name="コネクタ: カギ線 19">
            <a:extLst>
              <a:ext uri="{FF2B5EF4-FFF2-40B4-BE49-F238E27FC236}">
                <a16:creationId xmlns:a16="http://schemas.microsoft.com/office/drawing/2014/main" id="{FB729739-D7AC-4104-BA15-2DFDE40AF439}"/>
              </a:ext>
            </a:extLst>
          </p:cNvPr>
          <p:cNvCxnSpPr>
            <a:cxnSpLocks/>
            <a:stCxn id="2" idx="3"/>
            <a:endCxn id="4" idx="1"/>
          </p:cNvCxnSpPr>
          <p:nvPr/>
        </p:nvCxnSpPr>
        <p:spPr>
          <a:xfrm>
            <a:off x="2650564" y="4767921"/>
            <a:ext cx="2675458" cy="1106512"/>
          </a:xfrm>
          <a:prstGeom prst="bentConnector3">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3FD850AD-7465-49B7-B41E-3BAE05B7F21D}"/>
              </a:ext>
            </a:extLst>
          </p:cNvPr>
          <p:cNvCxnSpPr>
            <a:cxnSpLocks/>
            <a:stCxn id="2" idx="3"/>
            <a:endCxn id="17" idx="1"/>
          </p:cNvCxnSpPr>
          <p:nvPr/>
        </p:nvCxnSpPr>
        <p:spPr>
          <a:xfrm flipV="1">
            <a:off x="2650564" y="4273657"/>
            <a:ext cx="2675458" cy="494264"/>
          </a:xfrm>
          <a:prstGeom prst="bentConnector3">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7721366B-D6CC-4A17-A935-1701A6AF5B92}"/>
              </a:ext>
            </a:extLst>
          </p:cNvPr>
          <p:cNvCxnSpPr>
            <a:cxnSpLocks/>
            <a:stCxn id="2" idx="3"/>
            <a:endCxn id="18" idx="1"/>
          </p:cNvCxnSpPr>
          <p:nvPr/>
        </p:nvCxnSpPr>
        <p:spPr>
          <a:xfrm>
            <a:off x="2650564" y="4767921"/>
            <a:ext cx="2675458" cy="143911"/>
          </a:xfrm>
          <a:prstGeom prst="bentConnector3">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97C7517E-5589-4734-BF8D-752E93EE67A4}"/>
              </a:ext>
            </a:extLst>
          </p:cNvPr>
          <p:cNvSpPr/>
          <p:nvPr/>
        </p:nvSpPr>
        <p:spPr>
          <a:xfrm>
            <a:off x="9273492" y="4148364"/>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グルコース</a:t>
            </a:r>
          </a:p>
        </p:txBody>
      </p:sp>
      <p:sp>
        <p:nvSpPr>
          <p:cNvPr id="31" name="正方形/長方形 30">
            <a:extLst>
              <a:ext uri="{FF2B5EF4-FFF2-40B4-BE49-F238E27FC236}">
                <a16:creationId xmlns:a16="http://schemas.microsoft.com/office/drawing/2014/main" id="{C0BE2D99-E60B-4B86-B700-BBD437296AB4}"/>
              </a:ext>
            </a:extLst>
          </p:cNvPr>
          <p:cNvSpPr/>
          <p:nvPr/>
        </p:nvSpPr>
        <p:spPr>
          <a:xfrm>
            <a:off x="9281729" y="4787998"/>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キシロース</a:t>
            </a:r>
          </a:p>
        </p:txBody>
      </p:sp>
      <p:cxnSp>
        <p:nvCxnSpPr>
          <p:cNvPr id="29" name="直線コネクタ 28">
            <a:extLst>
              <a:ext uri="{FF2B5EF4-FFF2-40B4-BE49-F238E27FC236}">
                <a16:creationId xmlns:a16="http://schemas.microsoft.com/office/drawing/2014/main" id="{F1C1B0AD-0AA2-4230-8C21-ABDF113A611F}"/>
              </a:ext>
            </a:extLst>
          </p:cNvPr>
          <p:cNvCxnSpPr>
            <a:cxnSpLocks/>
            <a:stCxn id="17" idx="3"/>
            <a:endCxn id="30" idx="1"/>
          </p:cNvCxnSpPr>
          <p:nvPr/>
        </p:nvCxnSpPr>
        <p:spPr>
          <a:xfrm flipV="1">
            <a:off x="6828386" y="4272189"/>
            <a:ext cx="2445106" cy="1468"/>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F0AC8ED-533F-48B9-9B85-C778722D3C54}"/>
              </a:ext>
            </a:extLst>
          </p:cNvPr>
          <p:cNvCxnSpPr>
            <a:cxnSpLocks/>
            <a:stCxn id="18" idx="3"/>
            <a:endCxn id="31" idx="1"/>
          </p:cNvCxnSpPr>
          <p:nvPr/>
        </p:nvCxnSpPr>
        <p:spPr>
          <a:xfrm flipV="1">
            <a:off x="6828386" y="4911823"/>
            <a:ext cx="2453343" cy="9"/>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E403E37-383C-4BE8-9B4D-5F4F4DC4F8E2}"/>
              </a:ext>
            </a:extLst>
          </p:cNvPr>
          <p:cNvSpPr txBox="1"/>
          <p:nvPr/>
        </p:nvSpPr>
        <p:spPr>
          <a:xfrm>
            <a:off x="5625799" y="5434117"/>
            <a:ext cx="902811" cy="307777"/>
          </a:xfrm>
          <a:prstGeom prst="rect">
            <a:avLst/>
          </a:prstGeom>
          <a:noFill/>
        </p:spPr>
        <p:txBody>
          <a:bodyPr wrap="none" rtlCol="0">
            <a:spAutoFit/>
          </a:bodyPr>
          <a:lstStyle/>
          <a:p>
            <a:pPr algn="ctr"/>
            <a:r>
              <a:rPr kumimoji="1" lang="ja-JP" altLang="en-US" sz="1400" dirty="0"/>
              <a:t>副生成物</a:t>
            </a:r>
          </a:p>
        </p:txBody>
      </p:sp>
      <p:sp>
        <p:nvSpPr>
          <p:cNvPr id="41" name="吹き出し: 角を丸めた四角形 40">
            <a:extLst>
              <a:ext uri="{FF2B5EF4-FFF2-40B4-BE49-F238E27FC236}">
                <a16:creationId xmlns:a16="http://schemas.microsoft.com/office/drawing/2014/main" id="{88722D23-470B-4988-86A3-0D8E88CC7CFB}"/>
              </a:ext>
            </a:extLst>
          </p:cNvPr>
          <p:cNvSpPr/>
          <p:nvPr/>
        </p:nvSpPr>
        <p:spPr>
          <a:xfrm>
            <a:off x="888721" y="2972073"/>
            <a:ext cx="1937289" cy="338983"/>
          </a:xfrm>
          <a:prstGeom prst="wedgeRoundRectCallout">
            <a:avLst>
              <a:gd name="adj1" fmla="val 18230"/>
              <a:gd name="adj2" fmla="val 113549"/>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選定・品質改良</a:t>
            </a:r>
          </a:p>
        </p:txBody>
      </p:sp>
      <p:sp>
        <p:nvSpPr>
          <p:cNvPr id="42" name="吹き出し: 角を丸めた四角形 41">
            <a:extLst>
              <a:ext uri="{FF2B5EF4-FFF2-40B4-BE49-F238E27FC236}">
                <a16:creationId xmlns:a16="http://schemas.microsoft.com/office/drawing/2014/main" id="{62293193-676A-4DAE-8FE7-D401524000A7}"/>
              </a:ext>
            </a:extLst>
          </p:cNvPr>
          <p:cNvSpPr/>
          <p:nvPr/>
        </p:nvSpPr>
        <p:spPr>
          <a:xfrm>
            <a:off x="3172639" y="2939154"/>
            <a:ext cx="1742262" cy="369332"/>
          </a:xfrm>
          <a:prstGeom prst="wedgeRoundRectCallout">
            <a:avLst>
              <a:gd name="adj1" fmla="val -20120"/>
              <a:gd name="adj2" fmla="val 9950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前処理</a:t>
            </a:r>
          </a:p>
        </p:txBody>
      </p:sp>
      <p:sp>
        <p:nvSpPr>
          <p:cNvPr id="43" name="吹き出し: 角を丸めた四角形 42">
            <a:extLst>
              <a:ext uri="{FF2B5EF4-FFF2-40B4-BE49-F238E27FC236}">
                <a16:creationId xmlns:a16="http://schemas.microsoft.com/office/drawing/2014/main" id="{DA1B3067-C377-4964-A163-695629BA83BB}"/>
              </a:ext>
            </a:extLst>
          </p:cNvPr>
          <p:cNvSpPr/>
          <p:nvPr/>
        </p:nvSpPr>
        <p:spPr>
          <a:xfrm>
            <a:off x="7176359" y="2939154"/>
            <a:ext cx="1742262" cy="369332"/>
          </a:xfrm>
          <a:prstGeom prst="wedgeRoundRectCallout">
            <a:avLst>
              <a:gd name="adj1" fmla="val -20120"/>
              <a:gd name="adj2" fmla="val 9950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酵素カクテル</a:t>
            </a:r>
          </a:p>
        </p:txBody>
      </p:sp>
      <p:cxnSp>
        <p:nvCxnSpPr>
          <p:cNvPr id="44" name="直線矢印コネクタ 43">
            <a:extLst>
              <a:ext uri="{FF2B5EF4-FFF2-40B4-BE49-F238E27FC236}">
                <a16:creationId xmlns:a16="http://schemas.microsoft.com/office/drawing/2014/main" id="{5B5F3E32-1006-4EDC-B2CC-62D81F61A49E}"/>
              </a:ext>
            </a:extLst>
          </p:cNvPr>
          <p:cNvCxnSpPr>
            <a:cxnSpLocks/>
            <a:stCxn id="10" idx="1"/>
            <a:endCxn id="43" idx="3"/>
          </p:cNvCxnSpPr>
          <p:nvPr/>
        </p:nvCxnSpPr>
        <p:spPr>
          <a:xfrm flipH="1">
            <a:off x="8918621" y="3116217"/>
            <a:ext cx="354871" cy="760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8" name="グラフィックス 47" descr="ビーカー 枠線">
            <a:extLst>
              <a:ext uri="{FF2B5EF4-FFF2-40B4-BE49-F238E27FC236}">
                <a16:creationId xmlns:a16="http://schemas.microsoft.com/office/drawing/2014/main" id="{76DB7EDF-ACCB-4DB2-AD95-A8AB925EBB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3192" y="3391328"/>
            <a:ext cx="733022" cy="733022"/>
          </a:xfrm>
          <a:prstGeom prst="rect">
            <a:avLst/>
          </a:prstGeom>
        </p:spPr>
      </p:pic>
      <p:sp>
        <p:nvSpPr>
          <p:cNvPr id="50" name="吹き出し: 角を丸めた四角形 49">
            <a:extLst>
              <a:ext uri="{FF2B5EF4-FFF2-40B4-BE49-F238E27FC236}">
                <a16:creationId xmlns:a16="http://schemas.microsoft.com/office/drawing/2014/main" id="{754BFD45-48F1-454B-9C55-54FBBB2E58D1}"/>
              </a:ext>
            </a:extLst>
          </p:cNvPr>
          <p:cNvSpPr/>
          <p:nvPr/>
        </p:nvSpPr>
        <p:spPr>
          <a:xfrm>
            <a:off x="7170055" y="5628926"/>
            <a:ext cx="1742262" cy="369332"/>
          </a:xfrm>
          <a:prstGeom prst="wedgeRoundRectCallout">
            <a:avLst>
              <a:gd name="adj1" fmla="val -64403"/>
              <a:gd name="adj2" fmla="val -108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回収</a:t>
            </a:r>
          </a:p>
        </p:txBody>
      </p:sp>
    </p:spTree>
    <p:extLst>
      <p:ext uri="{BB962C8B-B14F-4D97-AF65-F5344CB8AC3E}">
        <p14:creationId xmlns:p14="http://schemas.microsoft.com/office/powerpoint/2010/main" val="316423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代理</a:t>
            </a:r>
            <a:r>
              <a:rPr lang="en-US" altLang="ja-JP" sz="2800" dirty="0"/>
              <a:t>TL</a:t>
            </a:r>
            <a:r>
              <a:rPr lang="ja-JP" altLang="en-US" sz="2800" dirty="0"/>
              <a:t>を、上期と下期を合わせて約半年間担当した。</a:t>
            </a:r>
            <a:endParaRPr lang="en-US" altLang="ja-JP" sz="2800" dirty="0"/>
          </a:p>
        </p:txBody>
      </p:sp>
      <p:sp>
        <p:nvSpPr>
          <p:cNvPr id="40" name="タイトル 1">
            <a:extLst>
              <a:ext uri="{FF2B5EF4-FFF2-40B4-BE49-F238E27FC236}">
                <a16:creationId xmlns:a16="http://schemas.microsoft.com/office/drawing/2014/main" id="{2354ADEE-94AE-4074-B8D1-9D80F37BED93}"/>
              </a:ext>
            </a:extLst>
          </p:cNvPr>
          <p:cNvSpPr>
            <a:spLocks noGrp="1"/>
          </p:cNvSpPr>
          <p:nvPr>
            <p:ph type="title"/>
          </p:nvPr>
        </p:nvSpPr>
        <p:spPr>
          <a:xfrm>
            <a:off x="517055" y="241034"/>
            <a:ext cx="11400125" cy="518094"/>
          </a:xfrm>
        </p:spPr>
        <p:txBody>
          <a:bodyPr/>
          <a:lstStyle/>
          <a:p>
            <a:r>
              <a:rPr lang="ja-JP" altLang="en-US" dirty="0"/>
              <a:t>活動実績</a:t>
            </a:r>
            <a:endParaRPr lang="en-US" dirty="0"/>
          </a:p>
        </p:txBody>
      </p:sp>
      <p:sp>
        <p:nvSpPr>
          <p:cNvPr id="42" name="テキスト ボックス 41">
            <a:extLst>
              <a:ext uri="{FF2B5EF4-FFF2-40B4-BE49-F238E27FC236}">
                <a16:creationId xmlns:a16="http://schemas.microsoft.com/office/drawing/2014/main" id="{F14ABE00-8F07-4769-B760-63B7A589FC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個人活動　＞　</a:t>
            </a:r>
            <a:r>
              <a:rPr kumimoji="1" lang="en-US" altLang="ja-JP" sz="1600" b="1" dirty="0">
                <a:solidFill>
                  <a:schemeClr val="bg1"/>
                </a:solidFill>
              </a:rPr>
              <a:t>FY2019</a:t>
            </a:r>
            <a:r>
              <a:rPr kumimoji="1" lang="ja-JP" altLang="en-US" sz="1600" b="1" dirty="0">
                <a:solidFill>
                  <a:schemeClr val="bg1"/>
                </a:solidFill>
              </a:rPr>
              <a:t>～</a:t>
            </a:r>
            <a:r>
              <a:rPr kumimoji="1" lang="en-US" altLang="ja-JP" sz="1600" b="1" dirty="0">
                <a:solidFill>
                  <a:schemeClr val="bg1"/>
                </a:solidFill>
              </a:rPr>
              <a:t>FY2021</a:t>
            </a:r>
            <a:endParaRPr kumimoji="1" lang="ja-JP" altLang="en-US" sz="1600" b="1" dirty="0">
              <a:solidFill>
                <a:schemeClr val="bg1"/>
              </a:solidFill>
            </a:endParaRPr>
          </a:p>
        </p:txBody>
      </p:sp>
      <p:graphicFrame>
        <p:nvGraphicFramePr>
          <p:cNvPr id="35" name="コンテンツ プレースホルダー 6">
            <a:extLst>
              <a:ext uri="{FF2B5EF4-FFF2-40B4-BE49-F238E27FC236}">
                <a16:creationId xmlns:a16="http://schemas.microsoft.com/office/drawing/2014/main" id="{EB17C7EC-54D0-447A-8623-8A7FFFA1BAD8}"/>
              </a:ext>
            </a:extLst>
          </p:cNvPr>
          <p:cNvGraphicFramePr>
            <a:graphicFrameLocks/>
          </p:cNvGraphicFramePr>
          <p:nvPr>
            <p:extLst>
              <p:ext uri="{D42A27DB-BD31-4B8C-83A1-F6EECF244321}">
                <p14:modId xmlns:p14="http://schemas.microsoft.com/office/powerpoint/2010/main" val="4250667860"/>
              </p:ext>
            </p:extLst>
          </p:nvPr>
        </p:nvGraphicFramePr>
        <p:xfrm>
          <a:off x="152468" y="1579764"/>
          <a:ext cx="11880001" cy="365760"/>
        </p:xfrm>
        <a:graphic>
          <a:graphicData uri="http://schemas.openxmlformats.org/drawingml/2006/table">
            <a:tbl>
              <a:tblPr firstRow="1" bandRow="1">
                <a:tableStyleId>{69012ECD-51FC-41F1-AA8D-1B2483CD663E}</a:tableStyleId>
              </a:tblPr>
              <a:tblGrid>
                <a:gridCol w="1444935">
                  <a:extLst>
                    <a:ext uri="{9D8B030D-6E8A-4147-A177-3AD203B41FA5}">
                      <a16:colId xmlns:a16="http://schemas.microsoft.com/office/drawing/2014/main" val="593228238"/>
                    </a:ext>
                  </a:extLst>
                </a:gridCol>
                <a:gridCol w="2108381">
                  <a:extLst>
                    <a:ext uri="{9D8B030D-6E8A-4147-A177-3AD203B41FA5}">
                      <a16:colId xmlns:a16="http://schemas.microsoft.com/office/drawing/2014/main" val="3320444244"/>
                    </a:ext>
                  </a:extLst>
                </a:gridCol>
                <a:gridCol w="2108381">
                  <a:extLst>
                    <a:ext uri="{9D8B030D-6E8A-4147-A177-3AD203B41FA5}">
                      <a16:colId xmlns:a16="http://schemas.microsoft.com/office/drawing/2014/main" val="505575863"/>
                    </a:ext>
                  </a:extLst>
                </a:gridCol>
                <a:gridCol w="2072768">
                  <a:extLst>
                    <a:ext uri="{9D8B030D-6E8A-4147-A177-3AD203B41FA5}">
                      <a16:colId xmlns:a16="http://schemas.microsoft.com/office/drawing/2014/main" val="869470032"/>
                    </a:ext>
                  </a:extLst>
                </a:gridCol>
                <a:gridCol w="2072768">
                  <a:extLst>
                    <a:ext uri="{9D8B030D-6E8A-4147-A177-3AD203B41FA5}">
                      <a16:colId xmlns:a16="http://schemas.microsoft.com/office/drawing/2014/main" val="2652370762"/>
                    </a:ext>
                  </a:extLst>
                </a:gridCol>
                <a:gridCol w="2072768">
                  <a:extLst>
                    <a:ext uri="{9D8B030D-6E8A-4147-A177-3AD203B41FA5}">
                      <a16:colId xmlns:a16="http://schemas.microsoft.com/office/drawing/2014/main" val="1552732749"/>
                    </a:ext>
                  </a:extLst>
                </a:gridCol>
              </a:tblGrid>
              <a:tr h="266148">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FY2018</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FY2019</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FY2021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FY2022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43" name="テキスト ボックス 42">
            <a:extLst>
              <a:ext uri="{FF2B5EF4-FFF2-40B4-BE49-F238E27FC236}">
                <a16:creationId xmlns:a16="http://schemas.microsoft.com/office/drawing/2014/main" id="{27D14741-2FC5-4514-9B42-17220E029088}"/>
              </a:ext>
            </a:extLst>
          </p:cNvPr>
          <p:cNvSpPr txBox="1"/>
          <p:nvPr/>
        </p:nvSpPr>
        <p:spPr>
          <a:xfrm>
            <a:off x="73642" y="2271905"/>
            <a:ext cx="1482639" cy="369332"/>
          </a:xfrm>
          <a:prstGeom prst="rect">
            <a:avLst/>
          </a:prstGeom>
          <a:noFill/>
        </p:spPr>
        <p:txBody>
          <a:bodyPr wrap="square" rtlCol="0">
            <a:spAutoFit/>
          </a:bodyPr>
          <a:lstStyle/>
          <a:p>
            <a:pPr algn="ctr"/>
            <a:r>
              <a:rPr kumimoji="1" lang="ja-JP" altLang="en-US" dirty="0"/>
              <a:t>テーマ</a:t>
            </a:r>
          </a:p>
        </p:txBody>
      </p:sp>
      <p:sp>
        <p:nvSpPr>
          <p:cNvPr id="44" name="二等辺三角形 43">
            <a:extLst>
              <a:ext uri="{FF2B5EF4-FFF2-40B4-BE49-F238E27FC236}">
                <a16:creationId xmlns:a16="http://schemas.microsoft.com/office/drawing/2014/main" id="{BE3B1C35-44C4-49FB-9EA6-6C4E08BE1369}"/>
              </a:ext>
            </a:extLst>
          </p:cNvPr>
          <p:cNvSpPr/>
          <p:nvPr/>
        </p:nvSpPr>
        <p:spPr>
          <a:xfrm rot="10800000">
            <a:off x="10861145" y="245657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テキスト ボックス 44">
            <a:extLst>
              <a:ext uri="{FF2B5EF4-FFF2-40B4-BE49-F238E27FC236}">
                <a16:creationId xmlns:a16="http://schemas.microsoft.com/office/drawing/2014/main" id="{36BCA648-C5FB-4B4F-A064-39F906C71F5A}"/>
              </a:ext>
            </a:extLst>
          </p:cNvPr>
          <p:cNvSpPr txBox="1"/>
          <p:nvPr/>
        </p:nvSpPr>
        <p:spPr>
          <a:xfrm>
            <a:off x="10455844" y="1954826"/>
            <a:ext cx="954107" cy="492443"/>
          </a:xfrm>
          <a:prstGeom prst="rect">
            <a:avLst/>
          </a:prstGeom>
          <a:noFill/>
        </p:spPr>
        <p:txBody>
          <a:bodyPr wrap="none" rtlCol="0">
            <a:spAutoFit/>
          </a:bodyPr>
          <a:lstStyle/>
          <a:p>
            <a:pPr algn="ctr"/>
            <a:r>
              <a:rPr kumimoji="1" lang="en-US" altLang="ja-JP" sz="1400" dirty="0"/>
              <a:t>LR2</a:t>
            </a:r>
            <a:r>
              <a:rPr kumimoji="1" lang="ja-JP" altLang="en-US" sz="1400" dirty="0"/>
              <a:t>審査</a:t>
            </a:r>
            <a:endParaRPr kumimoji="1" lang="en-US" altLang="ja-JP" sz="1400" dirty="0"/>
          </a:p>
          <a:p>
            <a:pPr algn="ctr"/>
            <a:r>
              <a:rPr kumimoji="1" lang="en-US" altLang="ja-JP" sz="1200" dirty="0"/>
              <a:t>(</a:t>
            </a:r>
            <a:r>
              <a:rPr kumimoji="1" lang="ja-JP" altLang="en-US" sz="1200" dirty="0"/>
              <a:t>テーマ中止</a:t>
            </a:r>
            <a:r>
              <a:rPr kumimoji="1" lang="en-US" altLang="ja-JP" sz="1200" dirty="0"/>
              <a:t>)</a:t>
            </a:r>
            <a:endParaRPr kumimoji="1" lang="ja-JP" altLang="en-US" sz="1200" dirty="0"/>
          </a:p>
        </p:txBody>
      </p:sp>
      <p:cxnSp>
        <p:nvCxnSpPr>
          <p:cNvPr id="46" name="直線矢印コネクタ 45">
            <a:extLst>
              <a:ext uri="{FF2B5EF4-FFF2-40B4-BE49-F238E27FC236}">
                <a16:creationId xmlns:a16="http://schemas.microsoft.com/office/drawing/2014/main" id="{F8A7E94B-0DE4-49E9-8D0B-3B9C2A1DCEFA}"/>
              </a:ext>
            </a:extLst>
          </p:cNvPr>
          <p:cNvCxnSpPr>
            <a:cxnSpLocks/>
          </p:cNvCxnSpPr>
          <p:nvPr/>
        </p:nvCxnSpPr>
        <p:spPr>
          <a:xfrm>
            <a:off x="2552700" y="3506682"/>
            <a:ext cx="8693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30B73B76-C4F3-4F8C-9955-A901DD33E43F}"/>
              </a:ext>
            </a:extLst>
          </p:cNvPr>
          <p:cNvCxnSpPr>
            <a:cxnSpLocks/>
          </p:cNvCxnSpPr>
          <p:nvPr/>
        </p:nvCxnSpPr>
        <p:spPr>
          <a:xfrm>
            <a:off x="3703922" y="2695737"/>
            <a:ext cx="728792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二等辺三角形 48">
            <a:extLst>
              <a:ext uri="{FF2B5EF4-FFF2-40B4-BE49-F238E27FC236}">
                <a16:creationId xmlns:a16="http://schemas.microsoft.com/office/drawing/2014/main" id="{E6415FD0-54B5-4B55-B4D7-9E33C533C998}"/>
              </a:ext>
            </a:extLst>
          </p:cNvPr>
          <p:cNvSpPr/>
          <p:nvPr/>
        </p:nvSpPr>
        <p:spPr>
          <a:xfrm rot="10800000">
            <a:off x="3422034" y="2472553"/>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113D96F5-9026-438F-A1A7-CCE10EF6E997}"/>
              </a:ext>
            </a:extLst>
          </p:cNvPr>
          <p:cNvSpPr txBox="1"/>
          <p:nvPr/>
        </p:nvSpPr>
        <p:spPr>
          <a:xfrm>
            <a:off x="3241466" y="2112135"/>
            <a:ext cx="513282" cy="307777"/>
          </a:xfrm>
          <a:prstGeom prst="rect">
            <a:avLst/>
          </a:prstGeom>
          <a:noFill/>
        </p:spPr>
        <p:txBody>
          <a:bodyPr wrap="none" rtlCol="0">
            <a:spAutoFit/>
          </a:bodyPr>
          <a:lstStyle/>
          <a:p>
            <a:pPr algn="ctr"/>
            <a:r>
              <a:rPr kumimoji="1" lang="en-US" altLang="ja-JP" sz="1400" dirty="0"/>
              <a:t>LR0</a:t>
            </a:r>
            <a:endParaRPr kumimoji="1" lang="ja-JP" altLang="en-US" sz="1200" dirty="0"/>
          </a:p>
        </p:txBody>
      </p:sp>
      <p:cxnSp>
        <p:nvCxnSpPr>
          <p:cNvPr id="51" name="直線矢印コネクタ 50">
            <a:extLst>
              <a:ext uri="{FF2B5EF4-FFF2-40B4-BE49-F238E27FC236}">
                <a16:creationId xmlns:a16="http://schemas.microsoft.com/office/drawing/2014/main" id="{9756FA86-7DDC-457C-91F3-0AABC492C415}"/>
              </a:ext>
            </a:extLst>
          </p:cNvPr>
          <p:cNvCxnSpPr>
            <a:cxnSpLocks/>
          </p:cNvCxnSpPr>
          <p:nvPr/>
        </p:nvCxnSpPr>
        <p:spPr>
          <a:xfrm>
            <a:off x="10996764" y="3375039"/>
            <a:ext cx="98390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2E6BF06E-EFCE-460C-9330-F006EE99328A}"/>
              </a:ext>
            </a:extLst>
          </p:cNvPr>
          <p:cNvSpPr txBox="1"/>
          <p:nvPr/>
        </p:nvSpPr>
        <p:spPr>
          <a:xfrm>
            <a:off x="73642" y="3137350"/>
            <a:ext cx="1482639" cy="369332"/>
          </a:xfrm>
          <a:prstGeom prst="rect">
            <a:avLst/>
          </a:prstGeom>
          <a:noFill/>
        </p:spPr>
        <p:txBody>
          <a:bodyPr wrap="square" rtlCol="0">
            <a:spAutoFit/>
          </a:bodyPr>
          <a:lstStyle/>
          <a:p>
            <a:pPr algn="ctr"/>
            <a:r>
              <a:rPr kumimoji="1" lang="en-US" altLang="ja-JP" dirty="0"/>
              <a:t>UB</a:t>
            </a:r>
            <a:endParaRPr kumimoji="1" lang="ja-JP" altLang="en-US" dirty="0"/>
          </a:p>
        </p:txBody>
      </p:sp>
      <p:sp>
        <p:nvSpPr>
          <p:cNvPr id="53" name="二等辺三角形 52">
            <a:extLst>
              <a:ext uri="{FF2B5EF4-FFF2-40B4-BE49-F238E27FC236}">
                <a16:creationId xmlns:a16="http://schemas.microsoft.com/office/drawing/2014/main" id="{060BB60E-E851-479F-A99F-B60C5EC813FA}"/>
              </a:ext>
            </a:extLst>
          </p:cNvPr>
          <p:cNvSpPr/>
          <p:nvPr/>
        </p:nvSpPr>
        <p:spPr>
          <a:xfrm rot="10800000">
            <a:off x="5033315" y="2472553"/>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C88EA516-8C71-40A7-8F51-46BC5ACC05D1}"/>
              </a:ext>
            </a:extLst>
          </p:cNvPr>
          <p:cNvSpPr txBox="1"/>
          <p:nvPr/>
        </p:nvSpPr>
        <p:spPr>
          <a:xfrm>
            <a:off x="4852747" y="2112135"/>
            <a:ext cx="513282" cy="307777"/>
          </a:xfrm>
          <a:prstGeom prst="rect">
            <a:avLst/>
          </a:prstGeom>
          <a:noFill/>
        </p:spPr>
        <p:txBody>
          <a:bodyPr wrap="none" rtlCol="0">
            <a:spAutoFit/>
          </a:bodyPr>
          <a:lstStyle/>
          <a:p>
            <a:pPr algn="ctr"/>
            <a:r>
              <a:rPr kumimoji="1" lang="en-US" altLang="ja-JP" sz="1400" dirty="0"/>
              <a:t>LR1</a:t>
            </a:r>
            <a:endParaRPr kumimoji="1" lang="ja-JP" altLang="en-US" sz="1200" dirty="0"/>
          </a:p>
        </p:txBody>
      </p:sp>
      <p:sp>
        <p:nvSpPr>
          <p:cNvPr id="55" name="二等辺三角形 54">
            <a:extLst>
              <a:ext uri="{FF2B5EF4-FFF2-40B4-BE49-F238E27FC236}">
                <a16:creationId xmlns:a16="http://schemas.microsoft.com/office/drawing/2014/main" id="{8ED1A299-B124-47F8-B264-923A528A307E}"/>
              </a:ext>
            </a:extLst>
          </p:cNvPr>
          <p:cNvSpPr/>
          <p:nvPr/>
        </p:nvSpPr>
        <p:spPr>
          <a:xfrm rot="10800000">
            <a:off x="7145699" y="2472553"/>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BED5459E-D340-4171-B728-AF15F6C89D44}"/>
              </a:ext>
            </a:extLst>
          </p:cNvPr>
          <p:cNvSpPr txBox="1"/>
          <p:nvPr/>
        </p:nvSpPr>
        <p:spPr>
          <a:xfrm>
            <a:off x="6885782" y="2112135"/>
            <a:ext cx="671980" cy="307777"/>
          </a:xfrm>
          <a:prstGeom prst="rect">
            <a:avLst/>
          </a:prstGeom>
          <a:noFill/>
        </p:spPr>
        <p:txBody>
          <a:bodyPr wrap="none" rtlCol="0">
            <a:spAutoFit/>
          </a:bodyPr>
          <a:lstStyle/>
          <a:p>
            <a:pPr algn="ctr"/>
            <a:r>
              <a:rPr kumimoji="1" lang="en-US" altLang="ja-JP" sz="1400" dirty="0"/>
              <a:t>LR2-1</a:t>
            </a:r>
            <a:endParaRPr kumimoji="1" lang="ja-JP" altLang="en-US" sz="1200" dirty="0"/>
          </a:p>
        </p:txBody>
      </p:sp>
      <p:sp>
        <p:nvSpPr>
          <p:cNvPr id="57" name="二等辺三角形 56">
            <a:extLst>
              <a:ext uri="{FF2B5EF4-FFF2-40B4-BE49-F238E27FC236}">
                <a16:creationId xmlns:a16="http://schemas.microsoft.com/office/drawing/2014/main" id="{DD33BB6A-0D8F-4BAC-8BCF-72243DC028A2}"/>
              </a:ext>
            </a:extLst>
          </p:cNvPr>
          <p:cNvSpPr/>
          <p:nvPr/>
        </p:nvSpPr>
        <p:spPr>
          <a:xfrm rot="10800000">
            <a:off x="8858218" y="247434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B558CD95-0944-40D3-BB39-F68F9E729797}"/>
              </a:ext>
            </a:extLst>
          </p:cNvPr>
          <p:cNvSpPr txBox="1"/>
          <p:nvPr/>
        </p:nvSpPr>
        <p:spPr>
          <a:xfrm>
            <a:off x="8598301" y="2113924"/>
            <a:ext cx="671980" cy="307777"/>
          </a:xfrm>
          <a:prstGeom prst="rect">
            <a:avLst/>
          </a:prstGeom>
          <a:noFill/>
        </p:spPr>
        <p:txBody>
          <a:bodyPr wrap="none" rtlCol="0">
            <a:spAutoFit/>
          </a:bodyPr>
          <a:lstStyle/>
          <a:p>
            <a:pPr algn="ctr"/>
            <a:r>
              <a:rPr kumimoji="1" lang="en-US" altLang="ja-JP" sz="1400" dirty="0"/>
              <a:t>LR2-2</a:t>
            </a:r>
            <a:endParaRPr kumimoji="1" lang="ja-JP" altLang="en-US" sz="1200" dirty="0"/>
          </a:p>
        </p:txBody>
      </p:sp>
      <p:cxnSp>
        <p:nvCxnSpPr>
          <p:cNvPr id="59" name="直線矢印コネクタ 58">
            <a:extLst>
              <a:ext uri="{FF2B5EF4-FFF2-40B4-BE49-F238E27FC236}">
                <a16:creationId xmlns:a16="http://schemas.microsoft.com/office/drawing/2014/main" id="{95C70948-5486-4097-85EA-FA5F40EC6697}"/>
              </a:ext>
            </a:extLst>
          </p:cNvPr>
          <p:cNvCxnSpPr>
            <a:cxnSpLocks/>
          </p:cNvCxnSpPr>
          <p:nvPr/>
        </p:nvCxnSpPr>
        <p:spPr>
          <a:xfrm>
            <a:off x="3703922" y="4687782"/>
            <a:ext cx="208973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A130E0B9-742F-413E-961A-6B3CDB952595}"/>
              </a:ext>
            </a:extLst>
          </p:cNvPr>
          <p:cNvSpPr txBox="1"/>
          <p:nvPr/>
        </p:nvSpPr>
        <p:spPr>
          <a:xfrm>
            <a:off x="4116997" y="4258067"/>
            <a:ext cx="1261884" cy="307777"/>
          </a:xfrm>
          <a:prstGeom prst="rect">
            <a:avLst/>
          </a:prstGeom>
          <a:noFill/>
        </p:spPr>
        <p:txBody>
          <a:bodyPr wrap="none" rtlCol="0">
            <a:spAutoFit/>
          </a:bodyPr>
          <a:lstStyle/>
          <a:p>
            <a:pPr algn="ctr"/>
            <a:r>
              <a:rPr kumimoji="1" lang="ja-JP" altLang="en-US" sz="1400" dirty="0"/>
              <a:t>構造特徴抽出</a:t>
            </a:r>
            <a:endParaRPr kumimoji="1" lang="en-US" altLang="ja-JP" sz="1400" dirty="0"/>
          </a:p>
        </p:txBody>
      </p:sp>
      <p:cxnSp>
        <p:nvCxnSpPr>
          <p:cNvPr id="61" name="直線矢印コネクタ 60">
            <a:extLst>
              <a:ext uri="{FF2B5EF4-FFF2-40B4-BE49-F238E27FC236}">
                <a16:creationId xmlns:a16="http://schemas.microsoft.com/office/drawing/2014/main" id="{F6016CF0-46F9-4E16-9309-6F542868A4AB}"/>
              </a:ext>
            </a:extLst>
          </p:cNvPr>
          <p:cNvCxnSpPr>
            <a:cxnSpLocks/>
          </p:cNvCxnSpPr>
          <p:nvPr/>
        </p:nvCxnSpPr>
        <p:spPr>
          <a:xfrm>
            <a:off x="5812338" y="4684217"/>
            <a:ext cx="208973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85978D0C-16F2-408D-A17B-21F41E796A57}"/>
              </a:ext>
            </a:extLst>
          </p:cNvPr>
          <p:cNvSpPr txBox="1"/>
          <p:nvPr/>
        </p:nvSpPr>
        <p:spPr>
          <a:xfrm>
            <a:off x="73642" y="4252763"/>
            <a:ext cx="1482639" cy="369332"/>
          </a:xfrm>
          <a:prstGeom prst="rect">
            <a:avLst/>
          </a:prstGeom>
          <a:noFill/>
        </p:spPr>
        <p:txBody>
          <a:bodyPr wrap="square" rtlCol="0">
            <a:spAutoFit/>
          </a:bodyPr>
          <a:lstStyle/>
          <a:p>
            <a:pPr algn="ctr"/>
            <a:r>
              <a:rPr kumimoji="1" lang="ja-JP" altLang="en-US" dirty="0"/>
              <a:t>個人</a:t>
            </a:r>
          </a:p>
        </p:txBody>
      </p:sp>
      <p:sp>
        <p:nvSpPr>
          <p:cNvPr id="63" name="テキスト ボックス 62">
            <a:extLst>
              <a:ext uri="{FF2B5EF4-FFF2-40B4-BE49-F238E27FC236}">
                <a16:creationId xmlns:a16="http://schemas.microsoft.com/office/drawing/2014/main" id="{D5F9A477-6B2A-49A2-B861-97D51CAA9FC4}"/>
              </a:ext>
            </a:extLst>
          </p:cNvPr>
          <p:cNvSpPr txBox="1"/>
          <p:nvPr/>
        </p:nvSpPr>
        <p:spPr>
          <a:xfrm>
            <a:off x="6389789" y="4254502"/>
            <a:ext cx="902811" cy="307777"/>
          </a:xfrm>
          <a:prstGeom prst="rect">
            <a:avLst/>
          </a:prstGeom>
          <a:noFill/>
        </p:spPr>
        <p:txBody>
          <a:bodyPr wrap="none" rtlCol="0">
            <a:spAutoFit/>
          </a:bodyPr>
          <a:lstStyle/>
          <a:p>
            <a:pPr algn="ctr"/>
            <a:r>
              <a:rPr kumimoji="1" lang="ja-JP" altLang="en-US" sz="1400" dirty="0"/>
              <a:t>候補生成</a:t>
            </a:r>
            <a:endParaRPr kumimoji="1" lang="en-US" altLang="ja-JP" sz="1400" dirty="0"/>
          </a:p>
        </p:txBody>
      </p:sp>
      <p:cxnSp>
        <p:nvCxnSpPr>
          <p:cNvPr id="64" name="直線矢印コネクタ 63">
            <a:extLst>
              <a:ext uri="{FF2B5EF4-FFF2-40B4-BE49-F238E27FC236}">
                <a16:creationId xmlns:a16="http://schemas.microsoft.com/office/drawing/2014/main" id="{03ABD9E4-FBB1-421A-AD13-B9D724EE9863}"/>
              </a:ext>
            </a:extLst>
          </p:cNvPr>
          <p:cNvCxnSpPr>
            <a:cxnSpLocks/>
          </p:cNvCxnSpPr>
          <p:nvPr/>
        </p:nvCxnSpPr>
        <p:spPr>
          <a:xfrm>
            <a:off x="7984410" y="4684217"/>
            <a:ext cx="189976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AA293E95-3BAA-44A0-9FC4-80A7ABAAF782}"/>
              </a:ext>
            </a:extLst>
          </p:cNvPr>
          <p:cNvSpPr txBox="1"/>
          <p:nvPr/>
        </p:nvSpPr>
        <p:spPr>
          <a:xfrm>
            <a:off x="7841156" y="4251078"/>
            <a:ext cx="2215670" cy="307777"/>
          </a:xfrm>
          <a:prstGeom prst="rect">
            <a:avLst/>
          </a:prstGeom>
          <a:noFill/>
        </p:spPr>
        <p:txBody>
          <a:bodyPr wrap="none" rtlCol="0">
            <a:spAutoFit/>
          </a:bodyPr>
          <a:lstStyle/>
          <a:p>
            <a:pPr algn="ctr"/>
            <a:r>
              <a:rPr kumimoji="1" lang="ja-JP" altLang="en-US" sz="1400" dirty="0"/>
              <a:t>配列特徴抽出＆データ分析</a:t>
            </a:r>
            <a:endParaRPr kumimoji="1" lang="en-US" altLang="ja-JP" sz="1400" dirty="0"/>
          </a:p>
        </p:txBody>
      </p:sp>
      <p:cxnSp>
        <p:nvCxnSpPr>
          <p:cNvPr id="67" name="直線矢印コネクタ 66">
            <a:extLst>
              <a:ext uri="{FF2B5EF4-FFF2-40B4-BE49-F238E27FC236}">
                <a16:creationId xmlns:a16="http://schemas.microsoft.com/office/drawing/2014/main" id="{5E125E72-39D7-4DA5-9BE6-558101551D03}"/>
              </a:ext>
            </a:extLst>
          </p:cNvPr>
          <p:cNvCxnSpPr>
            <a:cxnSpLocks/>
          </p:cNvCxnSpPr>
          <p:nvPr/>
        </p:nvCxnSpPr>
        <p:spPr>
          <a:xfrm>
            <a:off x="9993265" y="4684217"/>
            <a:ext cx="103188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B4334EA8-5F0D-4606-9F85-97149FA6B4DD}"/>
              </a:ext>
            </a:extLst>
          </p:cNvPr>
          <p:cNvSpPr txBox="1"/>
          <p:nvPr/>
        </p:nvSpPr>
        <p:spPr>
          <a:xfrm>
            <a:off x="10020411" y="4251077"/>
            <a:ext cx="1088760" cy="307777"/>
          </a:xfrm>
          <a:prstGeom prst="rect">
            <a:avLst/>
          </a:prstGeom>
          <a:noFill/>
        </p:spPr>
        <p:txBody>
          <a:bodyPr wrap="none" rtlCol="0">
            <a:spAutoFit/>
          </a:bodyPr>
          <a:lstStyle/>
          <a:p>
            <a:pPr algn="ctr"/>
            <a:r>
              <a:rPr kumimoji="1" lang="ja-JP" altLang="en-US" sz="1400" dirty="0"/>
              <a:t>クローズ作業</a:t>
            </a:r>
            <a:endParaRPr kumimoji="1" lang="en-US" altLang="ja-JP" sz="1400" dirty="0"/>
          </a:p>
        </p:txBody>
      </p:sp>
      <p:cxnSp>
        <p:nvCxnSpPr>
          <p:cNvPr id="69" name="直線矢印コネクタ 68">
            <a:extLst>
              <a:ext uri="{FF2B5EF4-FFF2-40B4-BE49-F238E27FC236}">
                <a16:creationId xmlns:a16="http://schemas.microsoft.com/office/drawing/2014/main" id="{A402109A-6965-4BCA-A018-0EC7BDA9216E}"/>
              </a:ext>
            </a:extLst>
          </p:cNvPr>
          <p:cNvCxnSpPr>
            <a:cxnSpLocks/>
          </p:cNvCxnSpPr>
          <p:nvPr/>
        </p:nvCxnSpPr>
        <p:spPr>
          <a:xfrm>
            <a:off x="8953818" y="5408117"/>
            <a:ext cx="302685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3D1CFDA1-1A8D-4E14-BDBD-F212D74D8B88}"/>
              </a:ext>
            </a:extLst>
          </p:cNvPr>
          <p:cNvSpPr txBox="1"/>
          <p:nvPr/>
        </p:nvSpPr>
        <p:spPr>
          <a:xfrm>
            <a:off x="10063380" y="5023747"/>
            <a:ext cx="902811" cy="307777"/>
          </a:xfrm>
          <a:prstGeom prst="rect">
            <a:avLst/>
          </a:prstGeom>
          <a:noFill/>
        </p:spPr>
        <p:txBody>
          <a:bodyPr wrap="none" rtlCol="0">
            <a:spAutoFit/>
          </a:bodyPr>
          <a:lstStyle/>
          <a:p>
            <a:pPr algn="ctr"/>
            <a:r>
              <a:rPr kumimoji="1" lang="ja-JP" altLang="en-US" sz="1400" dirty="0"/>
              <a:t>文献調査</a:t>
            </a:r>
            <a:endParaRPr kumimoji="1" lang="en-US" altLang="ja-JP" sz="1400" dirty="0"/>
          </a:p>
        </p:txBody>
      </p:sp>
    </p:spTree>
    <p:extLst>
      <p:ext uri="{BB962C8B-B14F-4D97-AF65-F5344CB8AC3E}">
        <p14:creationId xmlns:p14="http://schemas.microsoft.com/office/powerpoint/2010/main" val="1260186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en-US" altLang="ja-JP" sz="2800" dirty="0"/>
              <a:t>FY2019~FY2020</a:t>
            </a:r>
          </a:p>
          <a:p>
            <a:pPr marL="709613" lvl="1" indent="-457200"/>
            <a:r>
              <a:rPr lang="ja-JP" altLang="en-US" sz="2400" dirty="0"/>
              <a:t>設計プロトコル要素を確立するために、アルゴリズム開発に注力したが、（みんなが）計算結果を考察できなかった。</a:t>
            </a:r>
            <a:endParaRPr lang="en-US" altLang="ja-JP" sz="2400" dirty="0"/>
          </a:p>
          <a:p>
            <a:pPr marL="457200" indent="-457200"/>
            <a:r>
              <a:rPr lang="en-US" altLang="ja-JP" sz="2800" dirty="0"/>
              <a:t>FY2021</a:t>
            </a:r>
          </a:p>
          <a:p>
            <a:pPr marL="709613" lvl="1" indent="-457200"/>
            <a:r>
              <a:rPr lang="ja-JP" altLang="en-US" sz="2400" dirty="0"/>
              <a:t>文献を読んでドメイン知識を勉強しながら、データ分析に着手したが、想定していた傾向が見えなかった。</a:t>
            </a:r>
            <a:endParaRPr lang="en-US" altLang="ja-JP" sz="2400" dirty="0"/>
          </a:p>
          <a:p>
            <a:pPr marL="709613" lvl="1" indent="-457200"/>
            <a:r>
              <a:rPr lang="ja-JP" altLang="en-US" sz="2400" dirty="0"/>
              <a:t>さらに、</a:t>
            </a:r>
            <a:r>
              <a:rPr lang="en-US" altLang="ja-JP" sz="2400" dirty="0"/>
              <a:t>Wet</a:t>
            </a:r>
            <a:r>
              <a:rPr lang="ja-JP" altLang="en-US" sz="2400" dirty="0"/>
              <a:t>実験も想定以上に負担が大きく、評価精度も限界があった。</a:t>
            </a:r>
            <a:endParaRPr lang="en-US" altLang="ja-JP" sz="2400" dirty="0"/>
          </a:p>
          <a:p>
            <a:pPr marL="709613" lvl="1" indent="-457200"/>
            <a:r>
              <a:rPr lang="ja-JP" altLang="en-US" sz="2400" dirty="0"/>
              <a:t>一方、</a:t>
            </a:r>
            <a:r>
              <a:rPr lang="en-US" altLang="ja-JP" sz="2400" dirty="0"/>
              <a:t>AlphaFold2</a:t>
            </a:r>
            <a:r>
              <a:rPr lang="ja-JP" altLang="en-US" sz="2400" dirty="0"/>
              <a:t>を始めとするブレイクスルーが起き、設計技術の周辺環境も変わりつつあった。</a:t>
            </a:r>
            <a:endParaRPr lang="en-US" altLang="ja-JP" sz="2400" dirty="0"/>
          </a:p>
          <a:p>
            <a:pPr marL="709613" lvl="1" indent="-457200"/>
            <a:r>
              <a:rPr lang="ja-JP" altLang="en-US" sz="2400" dirty="0"/>
              <a:t>この状況を受けて、技術検討を進めるよりも、テーマの方向性を探る期間となった。</a:t>
            </a:r>
            <a:endParaRPr lang="en-US" altLang="ja-JP" sz="2400" dirty="0"/>
          </a:p>
        </p:txBody>
      </p:sp>
      <p:sp>
        <p:nvSpPr>
          <p:cNvPr id="40" name="タイトル 1">
            <a:extLst>
              <a:ext uri="{FF2B5EF4-FFF2-40B4-BE49-F238E27FC236}">
                <a16:creationId xmlns:a16="http://schemas.microsoft.com/office/drawing/2014/main" id="{2354ADEE-94AE-4074-B8D1-9D80F37BED93}"/>
              </a:ext>
            </a:extLst>
          </p:cNvPr>
          <p:cNvSpPr>
            <a:spLocks noGrp="1"/>
          </p:cNvSpPr>
          <p:nvPr>
            <p:ph type="title"/>
          </p:nvPr>
        </p:nvSpPr>
        <p:spPr>
          <a:xfrm>
            <a:off x="517055" y="241034"/>
            <a:ext cx="11400125" cy="518094"/>
          </a:xfrm>
        </p:spPr>
        <p:txBody>
          <a:bodyPr/>
          <a:lstStyle/>
          <a:p>
            <a:r>
              <a:rPr lang="ja-JP" altLang="en-US" dirty="0"/>
              <a:t>経緯</a:t>
            </a:r>
            <a:endParaRPr lang="en-US" dirty="0"/>
          </a:p>
        </p:txBody>
      </p:sp>
      <p:sp>
        <p:nvSpPr>
          <p:cNvPr id="42" name="テキスト ボックス 41">
            <a:extLst>
              <a:ext uri="{FF2B5EF4-FFF2-40B4-BE49-F238E27FC236}">
                <a16:creationId xmlns:a16="http://schemas.microsoft.com/office/drawing/2014/main" id="{F14ABE00-8F07-4769-B760-63B7A589FC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個人活動　＞　</a:t>
            </a:r>
            <a:r>
              <a:rPr kumimoji="1" lang="en-US" altLang="ja-JP" sz="1600" b="1" dirty="0">
                <a:solidFill>
                  <a:schemeClr val="bg1"/>
                </a:solidFill>
              </a:rPr>
              <a:t>FY2019</a:t>
            </a:r>
            <a:r>
              <a:rPr kumimoji="1" lang="ja-JP" altLang="en-US" sz="1600" b="1" dirty="0">
                <a:solidFill>
                  <a:schemeClr val="bg1"/>
                </a:solidFill>
              </a:rPr>
              <a:t>～</a:t>
            </a:r>
            <a:r>
              <a:rPr kumimoji="1" lang="en-US" altLang="ja-JP" sz="1600" b="1" dirty="0">
                <a:solidFill>
                  <a:schemeClr val="bg1"/>
                </a:solidFill>
              </a:rPr>
              <a:t>FY2021</a:t>
            </a:r>
            <a:endParaRPr kumimoji="1" lang="ja-JP" altLang="en-US" sz="1600" b="1" dirty="0">
              <a:solidFill>
                <a:schemeClr val="bg1"/>
              </a:solidFill>
            </a:endParaRPr>
          </a:p>
        </p:txBody>
      </p:sp>
    </p:spTree>
    <p:extLst>
      <p:ext uri="{BB962C8B-B14F-4D97-AF65-F5344CB8AC3E}">
        <p14:creationId xmlns:p14="http://schemas.microsoft.com/office/powerpoint/2010/main" val="403889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加入当初は、「最適化やデータ分析の知見を使って、設計プロトコル開発を手伝ってほしい」程度で、最低限は達成した。</a:t>
            </a:r>
            <a:endParaRPr lang="en-US" altLang="ja-JP" sz="2400" dirty="0"/>
          </a:p>
          <a:p>
            <a:pPr marL="457200" indent="-457200"/>
            <a:r>
              <a:rPr lang="ja-JP" altLang="en-US" sz="2800" dirty="0"/>
              <a:t>一方、テーマとしての目的達成という観点では前進しなかったため、結果的に自ら深く関わることとなった。</a:t>
            </a:r>
            <a:endParaRPr lang="en-US" altLang="ja-JP" sz="2800" dirty="0"/>
          </a:p>
          <a:p>
            <a:pPr marL="457200" indent="-457200"/>
            <a:r>
              <a:rPr lang="ja-JP" altLang="en-US" sz="2800" dirty="0"/>
              <a:t>結果として、バイオ分野の知見を獲得したことや、基礎技術をより現実に近い分野に適用する事例を経験したことは、良かった。</a:t>
            </a:r>
            <a:endParaRPr lang="en-US" altLang="ja-JP" sz="2800" dirty="0"/>
          </a:p>
          <a:p>
            <a:pPr marL="709613" lvl="1" indent="-457200"/>
            <a:r>
              <a:rPr lang="ja-JP" altLang="en-US" sz="2400" dirty="0"/>
              <a:t>バイオ分野の研究者の</a:t>
            </a:r>
            <a:r>
              <a:rPr lang="en-US" altLang="ja-JP" sz="2400" dirty="0"/>
              <a:t>Twitter</a:t>
            </a:r>
            <a:r>
              <a:rPr lang="ja-JP" altLang="en-US" sz="2400" dirty="0"/>
              <a:t>をウォッチし、最先端のトレンドをフォローしていた</a:t>
            </a:r>
            <a:endParaRPr lang="en-US" altLang="ja-JP" sz="2400" dirty="0"/>
          </a:p>
        </p:txBody>
      </p:sp>
      <p:sp>
        <p:nvSpPr>
          <p:cNvPr id="40" name="タイトル 1">
            <a:extLst>
              <a:ext uri="{FF2B5EF4-FFF2-40B4-BE49-F238E27FC236}">
                <a16:creationId xmlns:a16="http://schemas.microsoft.com/office/drawing/2014/main" id="{2354ADEE-94AE-4074-B8D1-9D80F37BED93}"/>
              </a:ext>
            </a:extLst>
          </p:cNvPr>
          <p:cNvSpPr>
            <a:spLocks noGrp="1"/>
          </p:cNvSpPr>
          <p:nvPr>
            <p:ph type="title"/>
          </p:nvPr>
        </p:nvSpPr>
        <p:spPr>
          <a:xfrm>
            <a:off x="517055" y="241034"/>
            <a:ext cx="11400125" cy="518094"/>
          </a:xfrm>
        </p:spPr>
        <p:txBody>
          <a:bodyPr/>
          <a:lstStyle/>
          <a:p>
            <a:r>
              <a:rPr lang="ja-JP" altLang="en-US" dirty="0"/>
              <a:t>感想</a:t>
            </a:r>
            <a:endParaRPr lang="en-US" dirty="0"/>
          </a:p>
        </p:txBody>
      </p:sp>
      <p:sp>
        <p:nvSpPr>
          <p:cNvPr id="42" name="テキスト ボックス 41">
            <a:extLst>
              <a:ext uri="{FF2B5EF4-FFF2-40B4-BE49-F238E27FC236}">
                <a16:creationId xmlns:a16="http://schemas.microsoft.com/office/drawing/2014/main" id="{F14ABE00-8F07-4769-B760-63B7A589FC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個人活動　＞　</a:t>
            </a:r>
            <a:r>
              <a:rPr kumimoji="1" lang="en-US" altLang="ja-JP" sz="1600" b="1" dirty="0">
                <a:solidFill>
                  <a:schemeClr val="bg1"/>
                </a:solidFill>
              </a:rPr>
              <a:t>FY2019</a:t>
            </a:r>
            <a:r>
              <a:rPr kumimoji="1" lang="ja-JP" altLang="en-US" sz="1600" b="1" dirty="0">
                <a:solidFill>
                  <a:schemeClr val="bg1"/>
                </a:solidFill>
              </a:rPr>
              <a:t>～</a:t>
            </a:r>
            <a:r>
              <a:rPr kumimoji="1" lang="en-US" altLang="ja-JP" sz="1600" b="1" dirty="0">
                <a:solidFill>
                  <a:schemeClr val="bg1"/>
                </a:solidFill>
              </a:rPr>
              <a:t>FY2021</a:t>
            </a:r>
            <a:endParaRPr kumimoji="1" lang="ja-JP" altLang="en-US" sz="1600" b="1" dirty="0">
              <a:solidFill>
                <a:schemeClr val="bg1"/>
              </a:solidFill>
            </a:endParaRPr>
          </a:p>
        </p:txBody>
      </p:sp>
    </p:spTree>
    <p:extLst>
      <p:ext uri="{BB962C8B-B14F-4D97-AF65-F5344CB8AC3E}">
        <p14:creationId xmlns:p14="http://schemas.microsoft.com/office/powerpoint/2010/main" val="228574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代理</a:t>
            </a:r>
            <a:r>
              <a:rPr lang="en-US" altLang="ja-JP" sz="2800" dirty="0"/>
              <a:t>TL</a:t>
            </a:r>
            <a:r>
              <a:rPr lang="ja-JP" altLang="en-US" sz="2800" dirty="0"/>
              <a:t>を、上期と下期を合わせて約半年間担当した。</a:t>
            </a:r>
            <a:endParaRPr lang="en-US" altLang="ja-JP" sz="2800" dirty="0"/>
          </a:p>
        </p:txBody>
      </p:sp>
      <p:graphicFrame>
        <p:nvGraphicFramePr>
          <p:cNvPr id="30" name="コンテンツ プレースホルダー 6">
            <a:extLst>
              <a:ext uri="{FF2B5EF4-FFF2-40B4-BE49-F238E27FC236}">
                <a16:creationId xmlns:a16="http://schemas.microsoft.com/office/drawing/2014/main" id="{1C66087F-B13A-45B4-9628-7B7B929E7115}"/>
              </a:ext>
            </a:extLst>
          </p:cNvPr>
          <p:cNvGraphicFramePr>
            <a:graphicFrameLocks/>
          </p:cNvGraphicFramePr>
          <p:nvPr>
            <p:extLst>
              <p:ext uri="{D42A27DB-BD31-4B8C-83A1-F6EECF244321}">
                <p14:modId xmlns:p14="http://schemas.microsoft.com/office/powerpoint/2010/main" val="628446176"/>
              </p:ext>
            </p:extLst>
          </p:nvPr>
        </p:nvGraphicFramePr>
        <p:xfrm>
          <a:off x="152468" y="1579764"/>
          <a:ext cx="11880000" cy="365760"/>
        </p:xfrm>
        <a:graphic>
          <a:graphicData uri="http://schemas.openxmlformats.org/drawingml/2006/table">
            <a:tbl>
              <a:tblPr firstRow="1" bandRow="1">
                <a:tableStyleId>{69012ECD-51FC-41F1-AA8D-1B2483CD663E}</a:tableStyleId>
              </a:tblPr>
              <a:tblGrid>
                <a:gridCol w="1756702">
                  <a:extLst>
                    <a:ext uri="{9D8B030D-6E8A-4147-A177-3AD203B41FA5}">
                      <a16:colId xmlns:a16="http://schemas.microsoft.com/office/drawing/2014/main" val="593228238"/>
                    </a:ext>
                  </a:extLst>
                </a:gridCol>
                <a:gridCol w="2563298">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r>
                        <a:rPr kumimoji="1" lang="ja-JP" altLang="en-US" dirty="0"/>
                        <a:t>（</a:t>
                      </a:r>
                      <a:r>
                        <a:rPr kumimoji="1" lang="en-US" altLang="ja-JP" dirty="0"/>
                        <a:t>4</a:t>
                      </a:r>
                      <a:r>
                        <a:rPr kumimoji="1" lang="ja-JP" altLang="en-US" dirty="0"/>
                        <a:t>月～</a:t>
                      </a:r>
                      <a:r>
                        <a:rPr kumimoji="1" lang="en-US" altLang="ja-JP" dirty="0"/>
                        <a:t>6</a:t>
                      </a:r>
                      <a:r>
                        <a:rPr kumimoji="1" lang="ja-JP" altLang="en-US"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r>
                        <a:rPr kumimoji="1" lang="ja-JP" altLang="en-US" dirty="0"/>
                        <a:t>（</a:t>
                      </a:r>
                      <a:r>
                        <a:rPr kumimoji="1" lang="en-US" altLang="ja-JP" dirty="0"/>
                        <a:t>7</a:t>
                      </a:r>
                      <a:r>
                        <a:rPr kumimoji="1" lang="ja-JP" altLang="en-US" dirty="0"/>
                        <a:t>月～</a:t>
                      </a:r>
                      <a:r>
                        <a:rPr kumimoji="1" lang="en-US" altLang="ja-JP" dirty="0"/>
                        <a:t>9</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r>
                        <a:rPr kumimoji="1" lang="ja-JP" altLang="en-US" dirty="0"/>
                        <a:t>（</a:t>
                      </a:r>
                      <a:r>
                        <a:rPr kumimoji="1" lang="en-US" altLang="ja-JP" dirty="0"/>
                        <a:t>10</a:t>
                      </a:r>
                      <a:r>
                        <a:rPr kumimoji="1" lang="ja-JP" altLang="en-US" dirty="0"/>
                        <a:t>月～</a:t>
                      </a:r>
                      <a:r>
                        <a:rPr kumimoji="1" lang="en-US" altLang="ja-JP" dirty="0"/>
                        <a:t>12</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r>
                        <a:rPr kumimoji="1" lang="ja-JP" altLang="en-US" dirty="0"/>
                        <a:t>（</a:t>
                      </a:r>
                      <a:r>
                        <a:rPr kumimoji="1" lang="en-US" altLang="ja-JP" dirty="0"/>
                        <a:t>1</a:t>
                      </a:r>
                      <a:r>
                        <a:rPr kumimoji="1" lang="ja-JP" altLang="en-US" dirty="0"/>
                        <a:t>月～</a:t>
                      </a:r>
                      <a:r>
                        <a:rPr kumimoji="1" lang="en-US" altLang="ja-JP" dirty="0"/>
                        <a:t>3</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cxnSp>
        <p:nvCxnSpPr>
          <p:cNvPr id="36" name="直線コネクタ 35">
            <a:extLst>
              <a:ext uri="{FF2B5EF4-FFF2-40B4-BE49-F238E27FC236}">
                <a16:creationId xmlns:a16="http://schemas.microsoft.com/office/drawing/2014/main" id="{DB2FD0EF-FFF8-4039-AB94-F5AC6AA0BA67}"/>
              </a:ext>
            </a:extLst>
          </p:cNvPr>
          <p:cNvCxnSpPr>
            <a:cxnSpLocks/>
          </p:cNvCxnSpPr>
          <p:nvPr/>
        </p:nvCxnSpPr>
        <p:spPr>
          <a:xfrm>
            <a:off x="1908306"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35800D8-B9D5-41EB-AD4C-D003A6BB99C2}"/>
              </a:ext>
            </a:extLst>
          </p:cNvPr>
          <p:cNvCxnSpPr>
            <a:cxnSpLocks/>
          </p:cNvCxnSpPr>
          <p:nvPr/>
        </p:nvCxnSpPr>
        <p:spPr>
          <a:xfrm>
            <a:off x="4465922" y="1987824"/>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59C3A73-DDB7-4E79-ACF3-033D0681BF21}"/>
              </a:ext>
            </a:extLst>
          </p:cNvPr>
          <p:cNvCxnSpPr>
            <a:cxnSpLocks/>
          </p:cNvCxnSpPr>
          <p:nvPr/>
        </p:nvCxnSpPr>
        <p:spPr>
          <a:xfrm>
            <a:off x="6984285" y="1987824"/>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E0C712F-0822-496E-90F0-8A94403C1DA8}"/>
              </a:ext>
            </a:extLst>
          </p:cNvPr>
          <p:cNvCxnSpPr>
            <a:cxnSpLocks/>
          </p:cNvCxnSpPr>
          <p:nvPr/>
        </p:nvCxnSpPr>
        <p:spPr>
          <a:xfrm>
            <a:off x="9512329"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57554B1-181D-4D83-8FE8-8B4177CC4DE2}"/>
              </a:ext>
            </a:extLst>
          </p:cNvPr>
          <p:cNvSpPr txBox="1"/>
          <p:nvPr/>
        </p:nvSpPr>
        <p:spPr>
          <a:xfrm>
            <a:off x="284920" y="2225159"/>
            <a:ext cx="1482639" cy="369332"/>
          </a:xfrm>
          <a:prstGeom prst="rect">
            <a:avLst/>
          </a:prstGeom>
          <a:noFill/>
        </p:spPr>
        <p:txBody>
          <a:bodyPr wrap="square" rtlCol="0">
            <a:spAutoFit/>
          </a:bodyPr>
          <a:lstStyle/>
          <a:p>
            <a:pPr algn="ctr"/>
            <a:r>
              <a:rPr kumimoji="1" lang="ja-JP" altLang="en-US" dirty="0"/>
              <a:t>担当時期</a:t>
            </a:r>
          </a:p>
        </p:txBody>
      </p:sp>
      <p:sp>
        <p:nvSpPr>
          <p:cNvPr id="66" name="テキスト ボックス 65">
            <a:extLst>
              <a:ext uri="{FF2B5EF4-FFF2-40B4-BE49-F238E27FC236}">
                <a16:creationId xmlns:a16="http://schemas.microsoft.com/office/drawing/2014/main" id="{215A2597-657D-4D18-BE97-460EC514FE9D}"/>
              </a:ext>
            </a:extLst>
          </p:cNvPr>
          <p:cNvSpPr txBox="1"/>
          <p:nvPr/>
        </p:nvSpPr>
        <p:spPr>
          <a:xfrm>
            <a:off x="3081869" y="2036669"/>
            <a:ext cx="1040670"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6</a:t>
            </a:r>
            <a:r>
              <a:rPr kumimoji="1" lang="ja-JP" altLang="en-US" sz="1400" dirty="0"/>
              <a:t>月</a:t>
            </a:r>
          </a:p>
        </p:txBody>
      </p:sp>
      <p:cxnSp>
        <p:nvCxnSpPr>
          <p:cNvPr id="4" name="直線矢印コネクタ 3">
            <a:extLst>
              <a:ext uri="{FF2B5EF4-FFF2-40B4-BE49-F238E27FC236}">
                <a16:creationId xmlns:a16="http://schemas.microsoft.com/office/drawing/2014/main" id="{8C03E046-8FBB-4786-A923-2FE9EDBC1E84}"/>
              </a:ext>
            </a:extLst>
          </p:cNvPr>
          <p:cNvCxnSpPr>
            <a:cxnSpLocks/>
          </p:cNvCxnSpPr>
          <p:nvPr/>
        </p:nvCxnSpPr>
        <p:spPr>
          <a:xfrm>
            <a:off x="3602204" y="2524125"/>
            <a:ext cx="172743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D485F078-71E6-445C-9AEE-158A0A4DD27A}"/>
              </a:ext>
            </a:extLst>
          </p:cNvPr>
          <p:cNvCxnSpPr>
            <a:cxnSpLocks/>
          </p:cNvCxnSpPr>
          <p:nvPr/>
        </p:nvCxnSpPr>
        <p:spPr>
          <a:xfrm>
            <a:off x="8793329" y="2514600"/>
            <a:ext cx="313252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29866625-C547-457A-B5F1-89DAF9D85FBD}"/>
              </a:ext>
            </a:extLst>
          </p:cNvPr>
          <p:cNvSpPr txBox="1"/>
          <p:nvPr/>
        </p:nvSpPr>
        <p:spPr>
          <a:xfrm>
            <a:off x="8235895" y="2036977"/>
            <a:ext cx="1140056"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12</a:t>
            </a:r>
            <a:r>
              <a:rPr kumimoji="1" lang="ja-JP" altLang="en-US" sz="1400" dirty="0"/>
              <a:t>月</a:t>
            </a:r>
          </a:p>
        </p:txBody>
      </p:sp>
      <p:sp>
        <p:nvSpPr>
          <p:cNvPr id="75" name="テキスト ボックス 74">
            <a:extLst>
              <a:ext uri="{FF2B5EF4-FFF2-40B4-BE49-F238E27FC236}">
                <a16:creationId xmlns:a16="http://schemas.microsoft.com/office/drawing/2014/main" id="{10698662-8D7F-4ACE-B400-F00FE31D9F2D}"/>
              </a:ext>
            </a:extLst>
          </p:cNvPr>
          <p:cNvSpPr txBox="1"/>
          <p:nvPr/>
        </p:nvSpPr>
        <p:spPr>
          <a:xfrm>
            <a:off x="4736323" y="2036669"/>
            <a:ext cx="1040670"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8</a:t>
            </a:r>
            <a:r>
              <a:rPr kumimoji="1" lang="ja-JP" altLang="en-US" sz="1400" dirty="0"/>
              <a:t>月</a:t>
            </a:r>
          </a:p>
        </p:txBody>
      </p:sp>
      <p:sp>
        <p:nvSpPr>
          <p:cNvPr id="76" name="テキスト ボックス 75">
            <a:extLst>
              <a:ext uri="{FF2B5EF4-FFF2-40B4-BE49-F238E27FC236}">
                <a16:creationId xmlns:a16="http://schemas.microsoft.com/office/drawing/2014/main" id="{0D128423-540D-4078-BCC8-BE0EFF3E06DF}"/>
              </a:ext>
            </a:extLst>
          </p:cNvPr>
          <p:cNvSpPr txBox="1"/>
          <p:nvPr/>
        </p:nvSpPr>
        <p:spPr>
          <a:xfrm>
            <a:off x="11009013" y="2035377"/>
            <a:ext cx="1040670" cy="307777"/>
          </a:xfrm>
          <a:prstGeom prst="rect">
            <a:avLst/>
          </a:prstGeom>
          <a:noFill/>
        </p:spPr>
        <p:txBody>
          <a:bodyPr wrap="none" rtlCol="0">
            <a:spAutoFit/>
          </a:bodyPr>
          <a:lstStyle/>
          <a:p>
            <a:r>
              <a:rPr kumimoji="1" lang="en-US" altLang="ja-JP" sz="1400" dirty="0"/>
              <a:t>2023</a:t>
            </a:r>
            <a:r>
              <a:rPr kumimoji="1" lang="ja-JP" altLang="en-US" sz="1400" dirty="0"/>
              <a:t>年</a:t>
            </a:r>
            <a:r>
              <a:rPr kumimoji="1" lang="en-US" altLang="ja-JP" sz="1400" dirty="0"/>
              <a:t>4</a:t>
            </a:r>
            <a:r>
              <a:rPr kumimoji="1" lang="ja-JP" altLang="en-US" sz="1400" dirty="0"/>
              <a:t>月</a:t>
            </a:r>
          </a:p>
        </p:txBody>
      </p:sp>
      <p:sp>
        <p:nvSpPr>
          <p:cNvPr id="79" name="二等辺三角形 78">
            <a:extLst>
              <a:ext uri="{FF2B5EF4-FFF2-40B4-BE49-F238E27FC236}">
                <a16:creationId xmlns:a16="http://schemas.microsoft.com/office/drawing/2014/main" id="{C76C57C0-EE07-4E45-AB04-A764A1E2EA66}"/>
              </a:ext>
            </a:extLst>
          </p:cNvPr>
          <p:cNvSpPr/>
          <p:nvPr/>
        </p:nvSpPr>
        <p:spPr>
          <a:xfrm rot="10800000">
            <a:off x="7368351" y="298066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3BBA4FBD-6160-4408-8462-57A13D0E3691}"/>
              </a:ext>
            </a:extLst>
          </p:cNvPr>
          <p:cNvSpPr txBox="1"/>
          <p:nvPr/>
        </p:nvSpPr>
        <p:spPr>
          <a:xfrm>
            <a:off x="6973297" y="2457287"/>
            <a:ext cx="954107" cy="492443"/>
          </a:xfrm>
          <a:prstGeom prst="rect">
            <a:avLst/>
          </a:prstGeom>
          <a:noFill/>
        </p:spPr>
        <p:txBody>
          <a:bodyPr wrap="none" rtlCol="0">
            <a:spAutoFit/>
          </a:bodyPr>
          <a:lstStyle/>
          <a:p>
            <a:pPr algn="ctr"/>
            <a:r>
              <a:rPr kumimoji="1" lang="en-US" altLang="ja-JP" sz="1400" dirty="0"/>
              <a:t>LR2</a:t>
            </a:r>
            <a:r>
              <a:rPr kumimoji="1" lang="ja-JP" altLang="en-US" sz="1400" dirty="0"/>
              <a:t>審査</a:t>
            </a:r>
            <a:endParaRPr kumimoji="1" lang="en-US" altLang="ja-JP" sz="1400" dirty="0"/>
          </a:p>
          <a:p>
            <a:pPr algn="ctr"/>
            <a:r>
              <a:rPr kumimoji="1" lang="en-US" altLang="ja-JP" sz="1200" dirty="0"/>
              <a:t>(</a:t>
            </a:r>
            <a:r>
              <a:rPr kumimoji="1" lang="ja-JP" altLang="en-US" sz="1200" dirty="0"/>
              <a:t>テーマ中止</a:t>
            </a:r>
            <a:r>
              <a:rPr kumimoji="1" lang="en-US" altLang="ja-JP" sz="1200" dirty="0"/>
              <a:t>)</a:t>
            </a:r>
            <a:endParaRPr kumimoji="1" lang="ja-JP" altLang="en-US" sz="1200" dirty="0"/>
          </a:p>
        </p:txBody>
      </p:sp>
      <p:sp>
        <p:nvSpPr>
          <p:cNvPr id="82" name="二等辺三角形 81">
            <a:extLst>
              <a:ext uri="{FF2B5EF4-FFF2-40B4-BE49-F238E27FC236}">
                <a16:creationId xmlns:a16="http://schemas.microsoft.com/office/drawing/2014/main" id="{DC130599-3000-437B-958E-5AB013CB53A0}"/>
              </a:ext>
            </a:extLst>
          </p:cNvPr>
          <p:cNvSpPr/>
          <p:nvPr/>
        </p:nvSpPr>
        <p:spPr>
          <a:xfrm rot="10800000">
            <a:off x="11673651" y="4266543"/>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E7C655A1-74EF-427E-A95E-920B47C00643}"/>
              </a:ext>
            </a:extLst>
          </p:cNvPr>
          <p:cNvSpPr txBox="1"/>
          <p:nvPr/>
        </p:nvSpPr>
        <p:spPr>
          <a:xfrm>
            <a:off x="11284759" y="3703033"/>
            <a:ext cx="902811" cy="523220"/>
          </a:xfrm>
          <a:prstGeom prst="rect">
            <a:avLst/>
          </a:prstGeom>
          <a:noFill/>
        </p:spPr>
        <p:txBody>
          <a:bodyPr wrap="none" rtlCol="0">
            <a:spAutoFit/>
          </a:bodyPr>
          <a:lstStyle/>
          <a:p>
            <a:pPr algn="ctr"/>
            <a:r>
              <a:rPr kumimoji="1" lang="ja-JP" altLang="en-US" sz="1400" dirty="0"/>
              <a:t>共同研究</a:t>
            </a:r>
            <a:endParaRPr kumimoji="1" lang="en-US" altLang="ja-JP" sz="1400" dirty="0"/>
          </a:p>
          <a:p>
            <a:pPr algn="ctr"/>
            <a:r>
              <a:rPr kumimoji="1" lang="ja-JP" altLang="en-US" sz="1400" dirty="0"/>
              <a:t>契約満了</a:t>
            </a:r>
            <a:endParaRPr kumimoji="1" lang="en-US" altLang="ja-JP" sz="1400" dirty="0"/>
          </a:p>
        </p:txBody>
      </p:sp>
      <p:sp>
        <p:nvSpPr>
          <p:cNvPr id="21" name="テキスト ボックス 20">
            <a:extLst>
              <a:ext uri="{FF2B5EF4-FFF2-40B4-BE49-F238E27FC236}">
                <a16:creationId xmlns:a16="http://schemas.microsoft.com/office/drawing/2014/main" id="{C4B76C1B-86BB-4A36-B7E2-4A08C430C6F6}"/>
              </a:ext>
            </a:extLst>
          </p:cNvPr>
          <p:cNvSpPr txBox="1"/>
          <p:nvPr/>
        </p:nvSpPr>
        <p:spPr>
          <a:xfrm>
            <a:off x="284920" y="2930010"/>
            <a:ext cx="1482639" cy="369332"/>
          </a:xfrm>
          <a:prstGeom prst="rect">
            <a:avLst/>
          </a:prstGeom>
          <a:noFill/>
        </p:spPr>
        <p:txBody>
          <a:bodyPr wrap="square" rtlCol="0">
            <a:spAutoFit/>
          </a:bodyPr>
          <a:lstStyle/>
          <a:p>
            <a:pPr algn="ctr"/>
            <a:r>
              <a:rPr kumimoji="1" lang="ja-JP" altLang="en-US" dirty="0"/>
              <a:t>クローズ作業</a:t>
            </a:r>
          </a:p>
        </p:txBody>
      </p:sp>
      <p:sp>
        <p:nvSpPr>
          <p:cNvPr id="22" name="テキスト ボックス 21">
            <a:extLst>
              <a:ext uri="{FF2B5EF4-FFF2-40B4-BE49-F238E27FC236}">
                <a16:creationId xmlns:a16="http://schemas.microsoft.com/office/drawing/2014/main" id="{A8067E7C-6057-4D6D-9BCF-86A9D32E35E2}"/>
              </a:ext>
            </a:extLst>
          </p:cNvPr>
          <p:cNvSpPr txBox="1"/>
          <p:nvPr/>
        </p:nvSpPr>
        <p:spPr>
          <a:xfrm>
            <a:off x="293744" y="5301622"/>
            <a:ext cx="1482639" cy="369332"/>
          </a:xfrm>
          <a:prstGeom prst="rect">
            <a:avLst/>
          </a:prstGeom>
          <a:noFill/>
        </p:spPr>
        <p:txBody>
          <a:bodyPr wrap="square" rtlCol="0">
            <a:spAutoFit/>
          </a:bodyPr>
          <a:lstStyle/>
          <a:p>
            <a:pPr algn="ctr"/>
            <a:r>
              <a:rPr kumimoji="1" lang="en-US" altLang="ja-JP" dirty="0"/>
              <a:t>TL</a:t>
            </a:r>
            <a:r>
              <a:rPr kumimoji="1" lang="ja-JP" altLang="en-US" dirty="0"/>
              <a:t>諸々作業</a:t>
            </a:r>
          </a:p>
        </p:txBody>
      </p:sp>
      <p:sp>
        <p:nvSpPr>
          <p:cNvPr id="23" name="テキスト ボックス 22">
            <a:extLst>
              <a:ext uri="{FF2B5EF4-FFF2-40B4-BE49-F238E27FC236}">
                <a16:creationId xmlns:a16="http://schemas.microsoft.com/office/drawing/2014/main" id="{FAC541DB-A511-480B-9D9F-E33084E1531C}"/>
              </a:ext>
            </a:extLst>
          </p:cNvPr>
          <p:cNvSpPr txBox="1"/>
          <p:nvPr/>
        </p:nvSpPr>
        <p:spPr>
          <a:xfrm>
            <a:off x="284920" y="3564268"/>
            <a:ext cx="1482639" cy="369332"/>
          </a:xfrm>
          <a:prstGeom prst="rect">
            <a:avLst/>
          </a:prstGeom>
          <a:noFill/>
        </p:spPr>
        <p:txBody>
          <a:bodyPr wrap="square" rtlCol="0">
            <a:spAutoFit/>
          </a:bodyPr>
          <a:lstStyle/>
          <a:p>
            <a:pPr algn="ctr"/>
            <a:r>
              <a:rPr kumimoji="1" lang="ja-JP" altLang="en-US" dirty="0"/>
              <a:t>調査活動</a:t>
            </a:r>
          </a:p>
        </p:txBody>
      </p:sp>
      <p:sp>
        <p:nvSpPr>
          <p:cNvPr id="24" name="テキスト ボックス 23">
            <a:extLst>
              <a:ext uri="{FF2B5EF4-FFF2-40B4-BE49-F238E27FC236}">
                <a16:creationId xmlns:a16="http://schemas.microsoft.com/office/drawing/2014/main" id="{74250002-F881-48EE-B99D-9CAC81E1561C}"/>
              </a:ext>
            </a:extLst>
          </p:cNvPr>
          <p:cNvSpPr txBox="1"/>
          <p:nvPr/>
        </p:nvSpPr>
        <p:spPr>
          <a:xfrm>
            <a:off x="271130" y="4191129"/>
            <a:ext cx="1482639" cy="369332"/>
          </a:xfrm>
          <a:prstGeom prst="rect">
            <a:avLst/>
          </a:prstGeom>
          <a:noFill/>
        </p:spPr>
        <p:txBody>
          <a:bodyPr wrap="square" rtlCol="0">
            <a:spAutoFit/>
          </a:bodyPr>
          <a:lstStyle/>
          <a:p>
            <a:pPr algn="ctr"/>
            <a:r>
              <a:rPr kumimoji="1" lang="ja-JP" altLang="en-US" dirty="0"/>
              <a:t>共同研究</a:t>
            </a:r>
          </a:p>
        </p:txBody>
      </p:sp>
      <p:cxnSp>
        <p:nvCxnSpPr>
          <p:cNvPr id="25" name="直線矢印コネクタ 24">
            <a:extLst>
              <a:ext uri="{FF2B5EF4-FFF2-40B4-BE49-F238E27FC236}">
                <a16:creationId xmlns:a16="http://schemas.microsoft.com/office/drawing/2014/main" id="{4738F447-28CC-46B0-8D00-2B5432281C6A}"/>
              </a:ext>
            </a:extLst>
          </p:cNvPr>
          <p:cNvCxnSpPr>
            <a:cxnSpLocks/>
          </p:cNvCxnSpPr>
          <p:nvPr/>
        </p:nvCxnSpPr>
        <p:spPr>
          <a:xfrm>
            <a:off x="8837152" y="4446092"/>
            <a:ext cx="313252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F4FE5DF-B064-4A1A-85A4-D8770061F346}"/>
              </a:ext>
            </a:extLst>
          </p:cNvPr>
          <p:cNvCxnSpPr>
            <a:cxnSpLocks/>
          </p:cNvCxnSpPr>
          <p:nvPr/>
        </p:nvCxnSpPr>
        <p:spPr>
          <a:xfrm>
            <a:off x="8827627" y="3781200"/>
            <a:ext cx="1484341"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2D89513-102B-4B7E-9CD5-E974FD7F0752}"/>
              </a:ext>
            </a:extLst>
          </p:cNvPr>
          <p:cNvCxnSpPr>
            <a:cxnSpLocks/>
          </p:cNvCxnSpPr>
          <p:nvPr/>
        </p:nvCxnSpPr>
        <p:spPr>
          <a:xfrm>
            <a:off x="3602204" y="3151074"/>
            <a:ext cx="520371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F5BF6AB9-F34B-485F-BFF7-D7EF4293EEA5}"/>
              </a:ext>
            </a:extLst>
          </p:cNvPr>
          <p:cNvCxnSpPr>
            <a:cxnSpLocks/>
          </p:cNvCxnSpPr>
          <p:nvPr/>
        </p:nvCxnSpPr>
        <p:spPr>
          <a:xfrm>
            <a:off x="8805923" y="5486288"/>
            <a:ext cx="313252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吹き出し: 角を丸めた四角形 8">
            <a:extLst>
              <a:ext uri="{FF2B5EF4-FFF2-40B4-BE49-F238E27FC236}">
                <a16:creationId xmlns:a16="http://schemas.microsoft.com/office/drawing/2014/main" id="{FC8B586A-5819-48A1-ACD7-79155281AF85}"/>
              </a:ext>
            </a:extLst>
          </p:cNvPr>
          <p:cNvSpPr/>
          <p:nvPr/>
        </p:nvSpPr>
        <p:spPr>
          <a:xfrm>
            <a:off x="3876204" y="3280292"/>
            <a:ext cx="2869652" cy="708386"/>
          </a:xfrm>
          <a:prstGeom prst="wedgeRoundRectCallout">
            <a:avLst>
              <a:gd name="adj1" fmla="val -29437"/>
              <a:gd name="adj2" fmla="val -149484"/>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橋本さんが代理</a:t>
            </a:r>
            <a:r>
              <a:rPr kumimoji="1" lang="en-US" altLang="ja-JP" dirty="0">
                <a:solidFill>
                  <a:schemeClr val="tx1"/>
                </a:solidFill>
              </a:rPr>
              <a:t>TL</a:t>
            </a:r>
            <a:r>
              <a:rPr kumimoji="1" lang="ja-JP" altLang="en-US" dirty="0">
                <a:solidFill>
                  <a:schemeClr val="tx1"/>
                </a:solidFill>
              </a:rPr>
              <a:t>だったが、自分が大半リードした</a:t>
            </a:r>
          </a:p>
        </p:txBody>
      </p:sp>
      <p:sp>
        <p:nvSpPr>
          <p:cNvPr id="33" name="吹き出し: 角を丸めた四角形 32">
            <a:extLst>
              <a:ext uri="{FF2B5EF4-FFF2-40B4-BE49-F238E27FC236}">
                <a16:creationId xmlns:a16="http://schemas.microsoft.com/office/drawing/2014/main" id="{F2B126CF-0D4F-4BC3-AD3E-966158ABC523}"/>
              </a:ext>
            </a:extLst>
          </p:cNvPr>
          <p:cNvSpPr/>
          <p:nvPr/>
        </p:nvSpPr>
        <p:spPr>
          <a:xfrm>
            <a:off x="9512329" y="2782244"/>
            <a:ext cx="2394751" cy="396846"/>
          </a:xfrm>
          <a:prstGeom prst="wedgeRoundRectCallout">
            <a:avLst>
              <a:gd name="adj1" fmla="val -30101"/>
              <a:gd name="adj2" fmla="val -87821"/>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橋本さんは</a:t>
            </a:r>
            <a:r>
              <a:rPr kumimoji="1" lang="en-US" altLang="ja-JP" dirty="0">
                <a:solidFill>
                  <a:schemeClr val="tx1"/>
                </a:solidFill>
              </a:rPr>
              <a:t>QCI</a:t>
            </a:r>
            <a:r>
              <a:rPr kumimoji="1" lang="ja-JP" altLang="en-US" dirty="0">
                <a:solidFill>
                  <a:schemeClr val="tx1"/>
                </a:solidFill>
              </a:rPr>
              <a:t>に注力</a:t>
            </a:r>
          </a:p>
        </p:txBody>
      </p:sp>
      <p:sp>
        <p:nvSpPr>
          <p:cNvPr id="34" name="吹き出し: 角を丸めた四角形 33">
            <a:extLst>
              <a:ext uri="{FF2B5EF4-FFF2-40B4-BE49-F238E27FC236}">
                <a16:creationId xmlns:a16="http://schemas.microsoft.com/office/drawing/2014/main" id="{106370B0-1F2A-4079-9B89-284B5F31A5E0}"/>
              </a:ext>
            </a:extLst>
          </p:cNvPr>
          <p:cNvSpPr/>
          <p:nvPr/>
        </p:nvSpPr>
        <p:spPr>
          <a:xfrm>
            <a:off x="9156838" y="4723319"/>
            <a:ext cx="2750242" cy="396846"/>
          </a:xfrm>
          <a:prstGeom prst="wedgeRoundRectCallout">
            <a:avLst>
              <a:gd name="adj1" fmla="val -30101"/>
              <a:gd name="adj2" fmla="val -87821"/>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原さんは東大で実験に注力</a:t>
            </a:r>
          </a:p>
        </p:txBody>
      </p:sp>
      <p:sp>
        <p:nvSpPr>
          <p:cNvPr id="40" name="タイトル 1">
            <a:extLst>
              <a:ext uri="{FF2B5EF4-FFF2-40B4-BE49-F238E27FC236}">
                <a16:creationId xmlns:a16="http://schemas.microsoft.com/office/drawing/2014/main" id="{2354ADEE-94AE-4074-B8D1-9D80F37BED93}"/>
              </a:ext>
            </a:extLst>
          </p:cNvPr>
          <p:cNvSpPr>
            <a:spLocks noGrp="1"/>
          </p:cNvSpPr>
          <p:nvPr>
            <p:ph type="title"/>
          </p:nvPr>
        </p:nvSpPr>
        <p:spPr>
          <a:xfrm>
            <a:off x="517055" y="241034"/>
            <a:ext cx="11400125" cy="518094"/>
          </a:xfrm>
        </p:spPr>
        <p:txBody>
          <a:bodyPr/>
          <a:lstStyle/>
          <a:p>
            <a:r>
              <a:rPr lang="ja-JP" altLang="en-US" dirty="0"/>
              <a:t>活動実績</a:t>
            </a:r>
            <a:endParaRPr lang="en-US" dirty="0"/>
          </a:p>
        </p:txBody>
      </p:sp>
      <p:sp>
        <p:nvSpPr>
          <p:cNvPr id="42" name="テキスト ボックス 41">
            <a:extLst>
              <a:ext uri="{FF2B5EF4-FFF2-40B4-BE49-F238E27FC236}">
                <a16:creationId xmlns:a16="http://schemas.microsoft.com/office/drawing/2014/main" id="{F14ABE00-8F07-4769-B760-63B7A589FC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個人活動　＞　</a:t>
            </a:r>
            <a:r>
              <a:rPr kumimoji="1" lang="en-US" altLang="ja-JP" sz="1600" b="1" dirty="0">
                <a:solidFill>
                  <a:schemeClr val="bg1"/>
                </a:solidFill>
              </a:rPr>
              <a:t>FY2022</a:t>
            </a:r>
            <a:endParaRPr kumimoji="1" lang="ja-JP" altLang="en-US" sz="1600" b="1" dirty="0">
              <a:solidFill>
                <a:schemeClr val="bg1"/>
              </a:solidFill>
            </a:endParaRPr>
          </a:p>
        </p:txBody>
      </p:sp>
    </p:spTree>
    <p:extLst>
      <p:ext uri="{BB962C8B-B14F-4D97-AF65-F5344CB8AC3E}">
        <p14:creationId xmlns:p14="http://schemas.microsoft.com/office/powerpoint/2010/main" val="11535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en-US" altLang="ja-JP" sz="2800" dirty="0"/>
              <a:t>FY2022</a:t>
            </a:r>
            <a:r>
              <a:rPr lang="ja-JP" altLang="en-US" sz="2800" dirty="0"/>
              <a:t>下期の人工酵素設計チームでの活動内容を報告する。</a:t>
            </a:r>
            <a:endParaRPr lang="en-US" altLang="ja-JP" sz="2800" dirty="0"/>
          </a:p>
          <a:p>
            <a:pPr marL="709613" lvl="1" indent="-457200"/>
            <a:r>
              <a:rPr lang="en-US" altLang="ja-JP" sz="2400" dirty="0"/>
              <a:t>TL</a:t>
            </a:r>
            <a:r>
              <a:rPr lang="ja-JP" altLang="en-US" sz="2400" dirty="0"/>
              <a:t>伊崎さんの代理で、数か月間</a:t>
            </a:r>
            <a:r>
              <a:rPr lang="en-US" altLang="ja-JP" sz="2400" dirty="0"/>
              <a:t>TL</a:t>
            </a:r>
            <a:r>
              <a:rPr lang="ja-JP" altLang="en-US" sz="2400" dirty="0"/>
              <a:t>を担った。</a:t>
            </a:r>
            <a:endParaRPr lang="en-US" altLang="ja-JP" sz="2400" dirty="0"/>
          </a:p>
          <a:p>
            <a:pPr marL="709613" lvl="1" indent="-457200"/>
            <a:r>
              <a:rPr lang="ja-JP" altLang="en-US" sz="2400" dirty="0"/>
              <a:t>主に個人の活動報告</a:t>
            </a:r>
            <a:endParaRPr lang="en-US" altLang="ja-JP" sz="2400" dirty="0"/>
          </a:p>
          <a:p>
            <a:pPr marL="457200" indent="-457200"/>
            <a:endParaRPr lang="en-US" altLang="ja-JP" sz="2800" dirty="0"/>
          </a:p>
          <a:p>
            <a:pPr marL="457200" indent="-457200"/>
            <a:r>
              <a:rPr lang="ja-JP" altLang="en-US" sz="2800" dirty="0"/>
              <a:t>概要</a:t>
            </a:r>
            <a:endParaRPr lang="en-US" altLang="ja-JP" sz="2800" dirty="0"/>
          </a:p>
          <a:p>
            <a:pPr marL="709613" lvl="1" indent="-457200">
              <a:buFont typeface="+mj-lt"/>
              <a:buAutoNum type="arabicPeriod"/>
            </a:pPr>
            <a:r>
              <a:rPr lang="ja-JP" altLang="en-US" sz="2400" dirty="0"/>
              <a:t>テーマ活動の振り返り</a:t>
            </a:r>
            <a:endParaRPr lang="en-US" altLang="ja-JP" sz="2400" dirty="0"/>
          </a:p>
          <a:p>
            <a:pPr marL="709613" lvl="1" indent="-457200">
              <a:buFont typeface="+mj-lt"/>
              <a:buAutoNum type="arabicPeriod"/>
            </a:pPr>
            <a:r>
              <a:rPr lang="ja-JP" altLang="en-US" sz="2400" dirty="0"/>
              <a:t>調査活動の振り返り</a:t>
            </a:r>
            <a:endParaRPr lang="en-US" altLang="ja-JP" sz="2400" dirty="0"/>
          </a:p>
          <a:p>
            <a:pPr marL="709613" lvl="1" indent="-457200">
              <a:buFont typeface="+mj-lt"/>
              <a:buAutoNum type="arabicPeriod"/>
            </a:pPr>
            <a:r>
              <a:rPr lang="ja-JP" altLang="en-US" sz="2400" dirty="0"/>
              <a:t>個人活動の振り返り</a:t>
            </a:r>
            <a:endParaRPr lang="en-US" altLang="ja-JP" sz="2400" dirty="0"/>
          </a:p>
          <a:p>
            <a:pPr marL="709613" lvl="1" indent="-457200"/>
            <a:endParaRPr kumimoji="1" lang="en-US" altLang="ja-JP" sz="2400" dirty="0"/>
          </a:p>
        </p:txBody>
      </p:sp>
    </p:spTree>
    <p:extLst>
      <p:ext uri="{BB962C8B-B14F-4D97-AF65-F5344CB8AC3E}">
        <p14:creationId xmlns:p14="http://schemas.microsoft.com/office/powerpoint/2010/main" val="108784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graphicFrame>
        <p:nvGraphicFramePr>
          <p:cNvPr id="30" name="コンテンツ プレースホルダー 6">
            <a:extLst>
              <a:ext uri="{FF2B5EF4-FFF2-40B4-BE49-F238E27FC236}">
                <a16:creationId xmlns:a16="http://schemas.microsoft.com/office/drawing/2014/main" id="{1C66087F-B13A-45B4-9628-7B7B929E7115}"/>
              </a:ext>
            </a:extLst>
          </p:cNvPr>
          <p:cNvGraphicFramePr>
            <a:graphicFrameLocks/>
          </p:cNvGraphicFramePr>
          <p:nvPr>
            <p:extLst>
              <p:ext uri="{D42A27DB-BD31-4B8C-83A1-F6EECF244321}">
                <p14:modId xmlns:p14="http://schemas.microsoft.com/office/powerpoint/2010/main" val="4287003251"/>
              </p:ext>
            </p:extLst>
          </p:nvPr>
        </p:nvGraphicFramePr>
        <p:xfrm>
          <a:off x="666750" y="1703589"/>
          <a:ext cx="11087100" cy="3474720"/>
        </p:xfrm>
        <a:graphic>
          <a:graphicData uri="http://schemas.openxmlformats.org/drawingml/2006/table">
            <a:tbl>
              <a:tblPr firstRow="1" bandRow="1">
                <a:tableStyleId>{69012ECD-51FC-41F1-AA8D-1B2483CD663E}</a:tableStyleId>
              </a:tblPr>
              <a:tblGrid>
                <a:gridCol w="2133600">
                  <a:extLst>
                    <a:ext uri="{9D8B030D-6E8A-4147-A177-3AD203B41FA5}">
                      <a16:colId xmlns:a16="http://schemas.microsoft.com/office/drawing/2014/main" val="593228238"/>
                    </a:ext>
                  </a:extLst>
                </a:gridCol>
                <a:gridCol w="5514975">
                  <a:extLst>
                    <a:ext uri="{9D8B030D-6E8A-4147-A177-3AD203B41FA5}">
                      <a16:colId xmlns:a16="http://schemas.microsoft.com/office/drawing/2014/main" val="3320444244"/>
                    </a:ext>
                  </a:extLst>
                </a:gridCol>
                <a:gridCol w="3438525">
                  <a:extLst>
                    <a:ext uri="{9D8B030D-6E8A-4147-A177-3AD203B41FA5}">
                      <a16:colId xmlns:a16="http://schemas.microsoft.com/office/drawing/2014/main" val="869470032"/>
                    </a:ext>
                  </a:extLst>
                </a:gridCol>
              </a:tblGrid>
              <a:tr h="266148">
                <a:tc>
                  <a:txBody>
                    <a:bodyPr/>
                    <a:lstStyle/>
                    <a:p>
                      <a:pPr algn="ctr"/>
                      <a:r>
                        <a:rPr kumimoji="1" lang="ja-JP" altLang="en-US" sz="1800" dirty="0"/>
                        <a:t>項目</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r h="266148">
                <a:tc>
                  <a:txBody>
                    <a:bodyPr/>
                    <a:lstStyle/>
                    <a:p>
                      <a:pPr algn="l"/>
                      <a:r>
                        <a:rPr kumimoji="1" lang="en-US" altLang="ja-JP" sz="1800" dirty="0"/>
                        <a:t>1. </a:t>
                      </a:r>
                      <a:r>
                        <a:rPr kumimoji="1" lang="ja-JP" altLang="en-US" sz="1800" dirty="0"/>
                        <a:t>テーマクローズ作業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クローズに向けた議論・資料作成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479701"/>
                  </a:ext>
                </a:extLst>
              </a:tr>
              <a:tr h="266148">
                <a:tc>
                  <a:txBody>
                    <a:bodyPr/>
                    <a:lstStyle/>
                    <a:p>
                      <a:pPr algn="l"/>
                      <a:r>
                        <a:rPr kumimoji="1" lang="en-US" altLang="ja-JP" sz="1800" dirty="0"/>
                        <a:t>2. </a:t>
                      </a:r>
                      <a:r>
                        <a:rPr kumimoji="1" lang="ja-JP" altLang="en-US" sz="1800" dirty="0"/>
                        <a:t>調査活動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次期テーマ探索のための調査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人員不足と</a:t>
                      </a:r>
                      <a:r>
                        <a:rPr kumimoji="1" lang="en-US" altLang="ja-JP" dirty="0"/>
                        <a:t>NAWI PJT</a:t>
                      </a:r>
                      <a:r>
                        <a:rPr kumimoji="1" lang="ja-JP" altLang="en-US" dirty="0"/>
                        <a:t>優先のため、ほぼ実施できず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418339"/>
                  </a:ext>
                </a:extLst>
              </a:tr>
              <a:tr h="266148">
                <a:tc>
                  <a:txBody>
                    <a:bodyPr/>
                    <a:lstStyle/>
                    <a:p>
                      <a:pPr algn="l"/>
                      <a:r>
                        <a:rPr kumimoji="1" lang="en-US" altLang="ja-JP" sz="1800" dirty="0"/>
                        <a:t>3. </a:t>
                      </a:r>
                      <a:r>
                        <a:rPr kumimoji="1" lang="ja-JP" altLang="en-US" sz="1800" dirty="0"/>
                        <a:t>共同研究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担当者の実験をフォローしながら進捗管理</a:t>
                      </a:r>
                      <a:endParaRPr kumimoji="1" lang="en-US" altLang="ja-JP" dirty="0"/>
                    </a:p>
                    <a:p>
                      <a:pPr marL="4680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1" lang="ja-JP" altLang="en-US" dirty="0"/>
                        <a:t>進捗を聞き、その結果のまとめ・考察案を与える</a:t>
                      </a:r>
                      <a:endParaRPr kumimoji="1" lang="en-US" altLang="ja-JP" dirty="0"/>
                    </a:p>
                    <a:p>
                      <a:pPr marL="285750" indent="-285750" algn="l">
                        <a:buFont typeface="Arial" panose="020B0604020202020204" pitchFamily="34" charset="0"/>
                        <a:buChar char="•"/>
                      </a:pPr>
                      <a:r>
                        <a:rPr kumimoji="1" lang="ja-JP" altLang="en-US" dirty="0"/>
                        <a:t>共同研究先の先生から、テーマ説明を要求されたので、その資料を作成・説明</a:t>
                      </a:r>
                      <a:endParaRPr kumimoji="1" lang="en-US" altLang="ja-JP" dirty="0"/>
                    </a:p>
                    <a:p>
                      <a:pPr marL="285750" indent="-285750" algn="l">
                        <a:buFont typeface="Arial" panose="020B0604020202020204" pitchFamily="34" charset="0"/>
                        <a:buChar char="•"/>
                      </a:pPr>
                      <a:r>
                        <a:rPr kumimoji="1" lang="ja-JP" altLang="en-US" dirty="0"/>
                        <a:t>全体のとりまとめと成果報告書作成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378148"/>
                  </a:ext>
                </a:extLst>
              </a:tr>
              <a:tr h="266148">
                <a:tc>
                  <a:txBody>
                    <a:bodyPr/>
                    <a:lstStyle/>
                    <a:p>
                      <a:pPr algn="l"/>
                      <a:r>
                        <a:rPr kumimoji="1" lang="en-US" altLang="ja-JP" sz="1800" dirty="0"/>
                        <a:t>4. TL</a:t>
                      </a:r>
                      <a:r>
                        <a:rPr kumimoji="1" lang="ja-JP" altLang="en-US" sz="1800" dirty="0"/>
                        <a:t>諸々作業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来期予算案、期末レビュー、ワンシートレポート、</a:t>
                      </a:r>
                      <a:r>
                        <a:rPr kumimoji="1" lang="en-US" altLang="ja-JP" dirty="0"/>
                        <a:t>Gr</a:t>
                      </a:r>
                      <a:r>
                        <a:rPr kumimoji="1" lang="ja-JP" altLang="en-US" dirty="0"/>
                        <a:t>月報用資料の作成</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4128494"/>
                  </a:ext>
                </a:extLst>
              </a:tr>
            </a:tbl>
          </a:graphicData>
        </a:graphic>
      </p:graphicFrame>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内容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個人活動　＞　</a:t>
            </a:r>
            <a:r>
              <a:rPr kumimoji="1" lang="en-US" altLang="ja-JP" sz="1600" b="1" dirty="0">
                <a:solidFill>
                  <a:schemeClr val="bg1"/>
                </a:solidFill>
              </a:rPr>
              <a:t>FY2022</a:t>
            </a:r>
            <a:endParaRPr kumimoji="1" lang="ja-JP" altLang="en-US" sz="1600" b="1" dirty="0">
              <a:solidFill>
                <a:schemeClr val="bg1"/>
              </a:solidFill>
            </a:endParaRPr>
          </a:p>
        </p:txBody>
      </p:sp>
    </p:spTree>
    <p:extLst>
      <p:ext uri="{BB962C8B-B14F-4D97-AF65-F5344CB8AC3E}">
        <p14:creationId xmlns:p14="http://schemas.microsoft.com/office/powerpoint/2010/main" val="2470485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数人の若手社員の状況・経験・要望を配慮しながら、フォローするのは大変だったが、勉強になった。</a:t>
            </a:r>
            <a:endParaRPr lang="en-US" altLang="ja-JP" sz="2800" dirty="0"/>
          </a:p>
          <a:p>
            <a:pPr marL="709613" lvl="1" indent="-457200"/>
            <a:r>
              <a:rPr lang="ja-JP" altLang="en-US" sz="2400" dirty="0"/>
              <a:t>原さん：ずっと</a:t>
            </a:r>
            <a:r>
              <a:rPr lang="en-US" altLang="ja-JP" sz="2400" dirty="0"/>
              <a:t>1</a:t>
            </a:r>
            <a:r>
              <a:rPr lang="ja-JP" altLang="en-US" sz="2400" dirty="0"/>
              <a:t>人で東大に行って実験し続ける環境は過酷だった</a:t>
            </a:r>
            <a:endParaRPr lang="en-US" altLang="ja-JP" sz="2400" dirty="0"/>
          </a:p>
          <a:p>
            <a:pPr marL="709613" lvl="1" indent="-457200"/>
            <a:r>
              <a:rPr lang="ja-JP" altLang="en-US" sz="2400" dirty="0"/>
              <a:t>橋本さん：</a:t>
            </a:r>
            <a:r>
              <a:rPr lang="en-US" altLang="ja-JP" sz="2400" dirty="0"/>
              <a:t>QCI</a:t>
            </a:r>
            <a:r>
              <a:rPr lang="ja-JP" altLang="en-US" sz="2400" dirty="0"/>
              <a:t>注力要望のため、ほぼ頼らなかった</a:t>
            </a:r>
            <a:endParaRPr lang="en-US" altLang="ja-JP" sz="2400" dirty="0"/>
          </a:p>
          <a:p>
            <a:pPr marL="457200" indent="-457200"/>
            <a:r>
              <a:rPr lang="en-US" altLang="ja-JP" sz="2800" dirty="0"/>
              <a:t>TL</a:t>
            </a:r>
            <a:r>
              <a:rPr lang="ja-JP" altLang="en-US" sz="2800" dirty="0"/>
              <a:t>として果たすべき作業の負担が多かったが、経験しておいて良かった。</a:t>
            </a:r>
            <a:endParaRPr lang="en-US" altLang="ja-JP" sz="2800" dirty="0"/>
          </a:p>
          <a:p>
            <a:pPr marL="709613" lvl="1" indent="-457200"/>
            <a:r>
              <a:rPr lang="en-US" altLang="ja-JP" sz="2400" dirty="0"/>
              <a:t>Gr</a:t>
            </a:r>
            <a:r>
              <a:rPr lang="ja-JP" altLang="en-US" sz="2400" dirty="0"/>
              <a:t>長から指示が来るが、自分がまずやらないと進まない</a:t>
            </a:r>
            <a:endParaRPr lang="en-US" altLang="ja-JP" sz="2400" dirty="0"/>
          </a:p>
          <a:p>
            <a:pPr marL="709613" lvl="1" indent="-457200"/>
            <a:r>
              <a:rPr lang="ja-JP" altLang="en-US" sz="2400" dirty="0"/>
              <a:t>若手社員に丸投げするには大き過ぎるタスクを、重点的にフォローした</a:t>
            </a:r>
            <a:endParaRPr lang="en-US" altLang="ja-JP" sz="2400" dirty="0"/>
          </a:p>
          <a:p>
            <a:pPr marL="252413" lvl="1" indent="0">
              <a:buNone/>
            </a:pPr>
            <a:r>
              <a:rPr lang="ja-JP" altLang="en-US" sz="2400" dirty="0"/>
              <a:t>　（が、結果的にそればかりだった）</a:t>
            </a:r>
            <a:endParaRPr lang="en-US" altLang="ja-JP" sz="24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感想</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個人活動　＞　</a:t>
            </a:r>
            <a:r>
              <a:rPr kumimoji="1" lang="en-US" altLang="ja-JP" sz="1600" b="1" dirty="0">
                <a:solidFill>
                  <a:schemeClr val="bg1"/>
                </a:solidFill>
              </a:rPr>
              <a:t>FY2022</a:t>
            </a:r>
            <a:endParaRPr kumimoji="1" lang="ja-JP" altLang="en-US" sz="1600" b="1" dirty="0">
              <a:solidFill>
                <a:schemeClr val="bg1"/>
              </a:solidFill>
            </a:endParaRPr>
          </a:p>
        </p:txBody>
      </p:sp>
    </p:spTree>
    <p:extLst>
      <p:ext uri="{BB962C8B-B14F-4D97-AF65-F5344CB8AC3E}">
        <p14:creationId xmlns:p14="http://schemas.microsoft.com/office/powerpoint/2010/main" val="2175878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en-US" altLang="ja-JP" sz="2800" dirty="0"/>
              <a:t>UB</a:t>
            </a:r>
            <a:r>
              <a:rPr lang="ja-JP" altLang="en-US" sz="2800" dirty="0"/>
              <a:t>のテーマ探索活動としては中途半端となったが、今後も調査・ヒアリングなどが中心だと見込まれる。</a:t>
            </a:r>
            <a:endParaRPr lang="en-US" altLang="ja-JP" sz="2800" dirty="0"/>
          </a:p>
          <a:p>
            <a:pPr marL="709613" lvl="1" indent="-457200"/>
            <a:r>
              <a:rPr lang="ja-JP" altLang="en-US" sz="2400" dirty="0"/>
              <a:t>加えて、</a:t>
            </a:r>
            <a:r>
              <a:rPr lang="en-US" altLang="ja-JP" sz="2400" dirty="0"/>
              <a:t>Bio Eng. Gr.</a:t>
            </a:r>
            <a:r>
              <a:rPr lang="ja-JP" altLang="en-US" sz="2400" dirty="0"/>
              <a:t>としても、共通の目標を立てながら個別テーマ探索が中心となる</a:t>
            </a:r>
            <a:endParaRPr lang="en-US" altLang="ja-JP" sz="2400" dirty="0"/>
          </a:p>
          <a:p>
            <a:pPr marL="457200" indent="-457200"/>
            <a:r>
              <a:rPr lang="ja-JP" altLang="en-US" sz="2800" dirty="0"/>
              <a:t>個人の業務は、</a:t>
            </a:r>
            <a:r>
              <a:rPr lang="en-US" altLang="ja-JP" sz="2800" dirty="0"/>
              <a:t>NAWI PJT</a:t>
            </a:r>
            <a:r>
              <a:rPr lang="ja-JP" altLang="en-US" sz="2800" dirty="0"/>
              <a:t>と連携最適テーマが支配的だと見込まれる。</a:t>
            </a:r>
            <a:endParaRPr lang="en-US" altLang="ja-JP" sz="2800" dirty="0"/>
          </a:p>
          <a:p>
            <a:pPr marL="457200" indent="-457200"/>
            <a:r>
              <a:rPr lang="ja-JP" altLang="en-US" sz="2800" dirty="0"/>
              <a:t>このため、</a:t>
            </a:r>
            <a:r>
              <a:rPr lang="en-US" altLang="ja-JP" sz="2800" dirty="0"/>
              <a:t>FY23</a:t>
            </a:r>
            <a:r>
              <a:rPr lang="ja-JP" altLang="en-US" sz="2800" dirty="0"/>
              <a:t>の</a:t>
            </a:r>
            <a:r>
              <a:rPr lang="en-US" altLang="ja-JP" sz="2800" dirty="0"/>
              <a:t>UB</a:t>
            </a:r>
            <a:r>
              <a:rPr lang="ja-JP" altLang="en-US" sz="2800" dirty="0"/>
              <a:t>活動は、しばらく熊谷は離れ、</a:t>
            </a:r>
            <a:r>
              <a:rPr lang="en-US" altLang="ja-JP" sz="2800" dirty="0"/>
              <a:t>TL</a:t>
            </a:r>
            <a:r>
              <a:rPr lang="ja-JP" altLang="en-US" sz="2800" dirty="0"/>
              <a:t>伊崎さんに一任することにした。</a:t>
            </a:r>
            <a:endParaRPr lang="en-US" altLang="ja-JP" sz="2800" dirty="0"/>
          </a:p>
          <a:p>
            <a:pPr marL="709613" lvl="1" indent="-457200"/>
            <a:r>
              <a:rPr lang="en-US" altLang="ja-JP" sz="2400" dirty="0"/>
              <a:t>GW</a:t>
            </a:r>
            <a:r>
              <a:rPr lang="ja-JP" altLang="en-US" sz="2400" dirty="0"/>
              <a:t>明けにトランスファーする予定</a:t>
            </a:r>
            <a:endParaRPr lang="en-US" altLang="ja-JP" sz="2400" dirty="0"/>
          </a:p>
          <a:p>
            <a:pPr marL="709613" lvl="1" indent="-457200"/>
            <a:r>
              <a:rPr lang="ja-JP" altLang="en-US" sz="2400" dirty="0"/>
              <a:t>ただ、何かしら計算実行することが発生するときには、別途相談いただく予定</a:t>
            </a:r>
            <a:endParaRPr lang="en-US" altLang="ja-JP" sz="2400" dirty="0"/>
          </a:p>
        </p:txBody>
      </p:sp>
      <p:sp>
        <p:nvSpPr>
          <p:cNvPr id="4" name="タイトル 3">
            <a:extLst>
              <a:ext uri="{FF2B5EF4-FFF2-40B4-BE49-F238E27FC236}">
                <a16:creationId xmlns:a16="http://schemas.microsoft.com/office/drawing/2014/main" id="{EC350C91-0093-4DC4-96BA-02CF6B940FCC}"/>
              </a:ext>
            </a:extLst>
          </p:cNvPr>
          <p:cNvSpPr>
            <a:spLocks noGrp="1"/>
          </p:cNvSpPr>
          <p:nvPr>
            <p:ph type="title"/>
          </p:nvPr>
        </p:nvSpPr>
        <p:spPr/>
        <p:txBody>
          <a:bodyPr/>
          <a:lstStyle/>
          <a:p>
            <a:r>
              <a:rPr lang="ja-JP" altLang="en-US" dirty="0"/>
              <a:t>今後</a:t>
            </a:r>
          </a:p>
        </p:txBody>
      </p:sp>
    </p:spTree>
    <p:extLst>
      <p:ext uri="{BB962C8B-B14F-4D97-AF65-F5344CB8AC3E}">
        <p14:creationId xmlns:p14="http://schemas.microsoft.com/office/powerpoint/2010/main" val="186823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6" name="テキスト ボックス 5">
            <a:extLst>
              <a:ext uri="{FF2B5EF4-FFF2-40B4-BE49-F238E27FC236}">
                <a16:creationId xmlns:a16="http://schemas.microsoft.com/office/drawing/2014/main" id="{B0635375-0B31-44CB-BDFE-01ED83EBDA85}"/>
              </a:ext>
            </a:extLst>
          </p:cNvPr>
          <p:cNvSpPr txBox="1"/>
          <p:nvPr/>
        </p:nvSpPr>
        <p:spPr>
          <a:xfrm>
            <a:off x="608261" y="1096336"/>
            <a:ext cx="8764337" cy="461665"/>
          </a:xfrm>
          <a:prstGeom prst="rect">
            <a:avLst/>
          </a:prstGeom>
          <a:noFill/>
        </p:spPr>
        <p:txBody>
          <a:bodyPr wrap="square" rtlCol="0">
            <a:spAutoFit/>
          </a:bodyPr>
          <a:lstStyle/>
          <a:p>
            <a:r>
              <a:rPr kumimoji="1" lang="en-US" altLang="ja-JP" sz="2400" b="1" dirty="0">
                <a:solidFill>
                  <a:schemeClr val="accent1"/>
                </a:solidFill>
              </a:rPr>
              <a:t>1. </a:t>
            </a:r>
            <a:r>
              <a:rPr kumimoji="1" lang="ja-JP" altLang="en-US" sz="2400" b="1" dirty="0">
                <a:solidFill>
                  <a:schemeClr val="accent1"/>
                </a:solidFill>
              </a:rPr>
              <a:t>バイオマス分解酵素の市場・技術調査</a:t>
            </a:r>
            <a:endParaRPr kumimoji="1" lang="en-US" altLang="ja-JP" sz="2400" b="1" dirty="0">
              <a:solidFill>
                <a:schemeClr val="accent1"/>
              </a:solidFill>
            </a:endParaRPr>
          </a:p>
        </p:txBody>
      </p:sp>
      <p:sp>
        <p:nvSpPr>
          <p:cNvPr id="7" name="テキスト ボックス 6">
            <a:extLst>
              <a:ext uri="{FF2B5EF4-FFF2-40B4-BE49-F238E27FC236}">
                <a16:creationId xmlns:a16="http://schemas.microsoft.com/office/drawing/2014/main" id="{E7DEB760-FFFD-4F36-AB03-C214CC76DE7F}"/>
              </a:ext>
            </a:extLst>
          </p:cNvPr>
          <p:cNvSpPr txBox="1"/>
          <p:nvPr/>
        </p:nvSpPr>
        <p:spPr>
          <a:xfrm>
            <a:off x="608261" y="3859461"/>
            <a:ext cx="8764337" cy="461665"/>
          </a:xfrm>
          <a:prstGeom prst="rect">
            <a:avLst/>
          </a:prstGeom>
          <a:noFill/>
        </p:spPr>
        <p:txBody>
          <a:bodyPr wrap="square" rtlCol="0">
            <a:spAutoFit/>
          </a:bodyPr>
          <a:lstStyle/>
          <a:p>
            <a:r>
              <a:rPr kumimoji="1" lang="en-US" altLang="ja-JP" sz="2400" b="1" dirty="0">
                <a:solidFill>
                  <a:schemeClr val="accent1"/>
                </a:solidFill>
              </a:rPr>
              <a:t>2. </a:t>
            </a:r>
            <a:r>
              <a:rPr kumimoji="1" lang="ja-JP" altLang="en-US" sz="2400" b="1" dirty="0">
                <a:solidFill>
                  <a:schemeClr val="accent1"/>
                </a:solidFill>
              </a:rPr>
              <a:t>これまでの実験データを活かした外部発表検討</a:t>
            </a:r>
          </a:p>
        </p:txBody>
      </p:sp>
      <p:sp>
        <p:nvSpPr>
          <p:cNvPr id="8" name="テキスト ボックス 7">
            <a:extLst>
              <a:ext uri="{FF2B5EF4-FFF2-40B4-BE49-F238E27FC236}">
                <a16:creationId xmlns:a16="http://schemas.microsoft.com/office/drawing/2014/main" id="{0A229CB2-0598-46BB-A19C-09C8F2F08079}"/>
              </a:ext>
            </a:extLst>
          </p:cNvPr>
          <p:cNvSpPr txBox="1"/>
          <p:nvPr/>
        </p:nvSpPr>
        <p:spPr>
          <a:xfrm>
            <a:off x="701560" y="1700418"/>
            <a:ext cx="10972876" cy="369332"/>
          </a:xfrm>
          <a:prstGeom prst="rect">
            <a:avLst/>
          </a:prstGeom>
          <a:noFill/>
        </p:spPr>
        <p:txBody>
          <a:bodyPr wrap="none" rtlCol="0">
            <a:spAutoFit/>
          </a:bodyPr>
          <a:lstStyle/>
          <a:p>
            <a:r>
              <a:rPr kumimoji="1" lang="ja-JP" altLang="en-US" b="1" dirty="0"/>
              <a:t>バイオマス資源や前処理、酵素カクテルなど、設計した酵素を産業利用するときの周辺技術・業界・市場を調査する。</a:t>
            </a:r>
            <a:endParaRPr kumimoji="1" lang="en-US" altLang="ja-JP" b="1" dirty="0"/>
          </a:p>
        </p:txBody>
      </p:sp>
      <p:cxnSp>
        <p:nvCxnSpPr>
          <p:cNvPr id="9" name="直線コネクタ 8">
            <a:extLst>
              <a:ext uri="{FF2B5EF4-FFF2-40B4-BE49-F238E27FC236}">
                <a16:creationId xmlns:a16="http://schemas.microsoft.com/office/drawing/2014/main" id="{C1B78FC9-BDB1-46AC-9024-7C2908D80773}"/>
              </a:ext>
            </a:extLst>
          </p:cNvPr>
          <p:cNvCxnSpPr>
            <a:cxnSpLocks/>
          </p:cNvCxnSpPr>
          <p:nvPr/>
        </p:nvCxnSpPr>
        <p:spPr>
          <a:xfrm>
            <a:off x="598322" y="1558001"/>
            <a:ext cx="7015382"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2552DFD-6B98-4D22-BD58-316A09E50F0B}"/>
              </a:ext>
            </a:extLst>
          </p:cNvPr>
          <p:cNvSpPr txBox="1"/>
          <p:nvPr/>
        </p:nvSpPr>
        <p:spPr>
          <a:xfrm>
            <a:off x="893167" y="2086931"/>
            <a:ext cx="10915135"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分解効率や基質結合性は、前処理の種類や酵素カクテルの混合比率、バイオマス資源内のセルロース／ヘミセルロース／リグニンの比率にも影響する。</a:t>
            </a:r>
            <a:endParaRPr kumimoji="1" lang="en-US" altLang="ja-JP" dirty="0"/>
          </a:p>
          <a:p>
            <a:pPr marL="285750" indent="-285750">
              <a:buFont typeface="Wingdings" panose="05000000000000000000" pitchFamily="2" charset="2"/>
              <a:buChar char="Ø"/>
            </a:pPr>
            <a:r>
              <a:rPr kumimoji="1" lang="ja-JP" altLang="en-US" dirty="0"/>
              <a:t>酵素探索・改変プラットフォームとして、他社で「</a:t>
            </a:r>
            <a:r>
              <a:rPr kumimoji="1" lang="en-US" altLang="ja-JP" dirty="0"/>
              <a:t>Bit-QED</a:t>
            </a:r>
            <a:r>
              <a:rPr kumimoji="1" lang="ja-JP" altLang="en-US" dirty="0"/>
              <a:t>（</a:t>
            </a:r>
            <a:r>
              <a:rPr kumimoji="1" lang="en-US" altLang="ja-JP" dirty="0" err="1"/>
              <a:t>bitBiome</a:t>
            </a:r>
            <a:r>
              <a:rPr kumimoji="1" lang="ja-JP" altLang="en-US" dirty="0"/>
              <a:t>）</a:t>
            </a:r>
            <a:r>
              <a:rPr kumimoji="1" lang="en-US" altLang="ja-JP" dirty="0"/>
              <a:t>*</a:t>
            </a:r>
            <a:r>
              <a:rPr kumimoji="1" lang="ja-JP" altLang="en-US" dirty="0"/>
              <a:t>」などが検討段階にある。</a:t>
            </a:r>
            <a:endParaRPr kumimoji="1" lang="en-US" altLang="ja-JP" dirty="0"/>
          </a:p>
        </p:txBody>
      </p:sp>
      <p:sp>
        <p:nvSpPr>
          <p:cNvPr id="11" name="テキスト ボックス 10">
            <a:extLst>
              <a:ext uri="{FF2B5EF4-FFF2-40B4-BE49-F238E27FC236}">
                <a16:creationId xmlns:a16="http://schemas.microsoft.com/office/drawing/2014/main" id="{CDBED400-D94E-45AA-8D2A-85C256614E39}"/>
              </a:ext>
            </a:extLst>
          </p:cNvPr>
          <p:cNvSpPr txBox="1"/>
          <p:nvPr/>
        </p:nvSpPr>
        <p:spPr>
          <a:xfrm>
            <a:off x="701560" y="4413644"/>
            <a:ext cx="9917138" cy="369332"/>
          </a:xfrm>
          <a:prstGeom prst="rect">
            <a:avLst/>
          </a:prstGeom>
          <a:noFill/>
        </p:spPr>
        <p:txBody>
          <a:bodyPr wrap="none" rtlCol="0">
            <a:spAutoFit/>
          </a:bodyPr>
          <a:lstStyle/>
          <a:p>
            <a:r>
              <a:rPr kumimoji="1" lang="ja-JP" altLang="en-US" b="1" dirty="0"/>
              <a:t>これまでに得た机上設計データおよび</a:t>
            </a:r>
            <a:r>
              <a:rPr kumimoji="1" lang="en-US" altLang="ja-JP" b="1" dirty="0"/>
              <a:t>Wet</a:t>
            </a:r>
            <a:r>
              <a:rPr kumimoji="1" lang="ja-JP" altLang="en-US" b="1" dirty="0"/>
              <a:t>評価データを活かした外部発表の可能性があれば、深堀する。</a:t>
            </a:r>
            <a:endParaRPr kumimoji="1" lang="en-US" altLang="ja-JP" b="1" dirty="0"/>
          </a:p>
        </p:txBody>
      </p:sp>
      <p:cxnSp>
        <p:nvCxnSpPr>
          <p:cNvPr id="12" name="直線コネクタ 11">
            <a:extLst>
              <a:ext uri="{FF2B5EF4-FFF2-40B4-BE49-F238E27FC236}">
                <a16:creationId xmlns:a16="http://schemas.microsoft.com/office/drawing/2014/main" id="{22ECA135-0F7F-46F1-B888-4E8F8A9AAAB1}"/>
              </a:ext>
            </a:extLst>
          </p:cNvPr>
          <p:cNvCxnSpPr>
            <a:cxnSpLocks/>
          </p:cNvCxnSpPr>
          <p:nvPr/>
        </p:nvCxnSpPr>
        <p:spPr>
          <a:xfrm>
            <a:off x="598322" y="4321126"/>
            <a:ext cx="7015382"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DFC61A21-85B0-4049-AF8B-D235D2D1B3D3}"/>
              </a:ext>
            </a:extLst>
          </p:cNvPr>
          <p:cNvSpPr txBox="1"/>
          <p:nvPr/>
        </p:nvSpPr>
        <p:spPr>
          <a:xfrm>
            <a:off x="893167" y="4835709"/>
            <a:ext cx="10079634"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「酵素活性を見据えたセルロース結合性タンパク質の計算機設計」</a:t>
            </a:r>
            <a:endParaRPr kumimoji="1" lang="en-US" altLang="ja-JP" dirty="0"/>
          </a:p>
          <a:p>
            <a:pPr marL="285750" indent="-285750">
              <a:buFont typeface="Wingdings" panose="05000000000000000000" pitchFamily="2" charset="2"/>
              <a:buChar char="Ø"/>
            </a:pPr>
            <a:r>
              <a:rPr kumimoji="1" lang="ja-JP" altLang="en-US" dirty="0"/>
              <a:t>「アミノ酸配列の大幅改変が可能な、</a:t>
            </a:r>
            <a:r>
              <a:rPr kumimoji="1" lang="en-US" altLang="ja-JP" dirty="0"/>
              <a:t>Cel7A</a:t>
            </a:r>
            <a:r>
              <a:rPr kumimoji="1" lang="ja-JP" altLang="en-US" dirty="0"/>
              <a:t>のセルロース結合性ドメイン設計」</a:t>
            </a:r>
            <a:endParaRPr kumimoji="1" lang="en-US" altLang="ja-JP" dirty="0"/>
          </a:p>
        </p:txBody>
      </p:sp>
      <p:sp>
        <p:nvSpPr>
          <p:cNvPr id="14" name="テキスト ボックス 13">
            <a:extLst>
              <a:ext uri="{FF2B5EF4-FFF2-40B4-BE49-F238E27FC236}">
                <a16:creationId xmlns:a16="http://schemas.microsoft.com/office/drawing/2014/main" id="{1496FCEB-4662-495A-BED6-DB22059A49BC}"/>
              </a:ext>
            </a:extLst>
          </p:cNvPr>
          <p:cNvSpPr txBox="1"/>
          <p:nvPr/>
        </p:nvSpPr>
        <p:spPr>
          <a:xfrm>
            <a:off x="8762149" y="5965736"/>
            <a:ext cx="31550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https://bitbiome.co.jp/technology/#tech03</a:t>
            </a:r>
            <a:endParaRPr kumimoji="1" lang="ja-JP" altLang="en-US" sz="1200" b="0" i="0" u="none" strike="noStrike" kern="0" cap="none" spc="0" normalizeH="0" baseline="0" noProof="0" dirty="0">
              <a:ln>
                <a:noFill/>
              </a:ln>
              <a:solidFill>
                <a:srgbClr val="000000"/>
              </a:solidFill>
              <a:effectLst/>
              <a:uLnTx/>
              <a:uFillTx/>
            </a:endParaRPr>
          </a:p>
        </p:txBody>
      </p:sp>
      <p:sp>
        <p:nvSpPr>
          <p:cNvPr id="15" name="テキスト ボックス 14">
            <a:extLst>
              <a:ext uri="{FF2B5EF4-FFF2-40B4-BE49-F238E27FC236}">
                <a16:creationId xmlns:a16="http://schemas.microsoft.com/office/drawing/2014/main" id="{4BC147E2-002F-46A9-9E4F-2F9875982079}"/>
              </a:ext>
            </a:extLst>
          </p:cNvPr>
          <p:cNvSpPr txBox="1"/>
          <p:nvPr/>
        </p:nvSpPr>
        <p:spPr>
          <a:xfrm>
            <a:off x="7736216" y="1137205"/>
            <a:ext cx="1428632" cy="369332"/>
          </a:xfrm>
          <a:prstGeom prst="rect">
            <a:avLst/>
          </a:prstGeom>
          <a:noFill/>
        </p:spPr>
        <p:txBody>
          <a:bodyPr wrap="square" rtlCol="0">
            <a:spAutoFit/>
          </a:bodyPr>
          <a:lstStyle/>
          <a:p>
            <a:r>
              <a:rPr kumimoji="1" lang="ja-JP" altLang="en-US" dirty="0">
                <a:solidFill>
                  <a:schemeClr val="bg1">
                    <a:lumMod val="50000"/>
                  </a:schemeClr>
                </a:solidFill>
              </a:rPr>
              <a:t>優先度　高</a:t>
            </a:r>
          </a:p>
        </p:txBody>
      </p:sp>
      <p:sp>
        <p:nvSpPr>
          <p:cNvPr id="16" name="テキスト ボックス 15">
            <a:extLst>
              <a:ext uri="{FF2B5EF4-FFF2-40B4-BE49-F238E27FC236}">
                <a16:creationId xmlns:a16="http://schemas.microsoft.com/office/drawing/2014/main" id="{20929B84-3BDF-4986-9501-CF4F26CAB7F3}"/>
              </a:ext>
            </a:extLst>
          </p:cNvPr>
          <p:cNvSpPr txBox="1"/>
          <p:nvPr/>
        </p:nvSpPr>
        <p:spPr>
          <a:xfrm>
            <a:off x="7736216" y="3899061"/>
            <a:ext cx="1428632" cy="369332"/>
          </a:xfrm>
          <a:prstGeom prst="rect">
            <a:avLst/>
          </a:prstGeom>
          <a:noFill/>
        </p:spPr>
        <p:txBody>
          <a:bodyPr wrap="square" rtlCol="0">
            <a:spAutoFit/>
          </a:bodyPr>
          <a:lstStyle/>
          <a:p>
            <a:r>
              <a:rPr kumimoji="1" lang="ja-JP" altLang="en-US" dirty="0">
                <a:solidFill>
                  <a:schemeClr val="bg1">
                    <a:lumMod val="50000"/>
                  </a:schemeClr>
                </a:solidFill>
              </a:rPr>
              <a:t>優先度　低</a:t>
            </a:r>
          </a:p>
        </p:txBody>
      </p:sp>
      <p:sp>
        <p:nvSpPr>
          <p:cNvPr id="17" name="矢印: 右 16">
            <a:extLst>
              <a:ext uri="{FF2B5EF4-FFF2-40B4-BE49-F238E27FC236}">
                <a16:creationId xmlns:a16="http://schemas.microsoft.com/office/drawing/2014/main" id="{A9C584C4-1EB0-4EA5-B6C3-08FACA3B4F7B}"/>
              </a:ext>
            </a:extLst>
          </p:cNvPr>
          <p:cNvSpPr/>
          <p:nvPr/>
        </p:nvSpPr>
        <p:spPr>
          <a:xfrm>
            <a:off x="1019174" y="5599256"/>
            <a:ext cx="523875" cy="285169"/>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0B44CCE7-005D-4767-9835-87DF1C4DE459}"/>
              </a:ext>
            </a:extLst>
          </p:cNvPr>
          <p:cNvSpPr txBox="1"/>
          <p:nvPr/>
        </p:nvSpPr>
        <p:spPr>
          <a:xfrm>
            <a:off x="1640864" y="5557174"/>
            <a:ext cx="4961615" cy="369332"/>
          </a:xfrm>
          <a:prstGeom prst="rect">
            <a:avLst/>
          </a:prstGeom>
          <a:noFill/>
        </p:spPr>
        <p:txBody>
          <a:bodyPr wrap="none" rtlCol="0">
            <a:spAutoFit/>
          </a:bodyPr>
          <a:lstStyle/>
          <a:p>
            <a:r>
              <a:rPr kumimoji="1" lang="ja-JP" altLang="en-US" b="1" dirty="0">
                <a:solidFill>
                  <a:schemeClr val="accent4"/>
                </a:solidFill>
              </a:rPr>
              <a:t>伊崎さんが復帰されたときに、判断いただくのが良い</a:t>
            </a:r>
            <a:endParaRPr kumimoji="1" lang="en-US" altLang="ja-JP" b="1" dirty="0">
              <a:solidFill>
                <a:schemeClr val="accent4"/>
              </a:solidFill>
            </a:endParaRPr>
          </a:p>
        </p:txBody>
      </p:sp>
      <p:sp>
        <p:nvSpPr>
          <p:cNvPr id="20" name="テキスト ボックス 19">
            <a:extLst>
              <a:ext uri="{FF2B5EF4-FFF2-40B4-BE49-F238E27FC236}">
                <a16:creationId xmlns:a16="http://schemas.microsoft.com/office/drawing/2014/main" id="{27DAA5DF-FF36-4FCE-9C29-1BEBA226D5EB}"/>
              </a:ext>
            </a:extLst>
          </p:cNvPr>
          <p:cNvSpPr txBox="1"/>
          <p:nvPr/>
        </p:nvSpPr>
        <p:spPr>
          <a:xfrm>
            <a:off x="8574298" y="4835709"/>
            <a:ext cx="1183337" cy="369332"/>
          </a:xfrm>
          <a:prstGeom prst="rect">
            <a:avLst/>
          </a:prstGeom>
          <a:noFill/>
        </p:spPr>
        <p:txBody>
          <a:bodyPr wrap="none" rtlCol="0">
            <a:spAutoFit/>
          </a:bodyPr>
          <a:lstStyle/>
          <a:p>
            <a:r>
              <a:rPr kumimoji="1" lang="ja-JP" altLang="en-US" b="1" dirty="0"/>
              <a:t>望み薄そう</a:t>
            </a:r>
            <a:endParaRPr kumimoji="1" lang="en-US" altLang="ja-JP" b="1" dirty="0"/>
          </a:p>
        </p:txBody>
      </p:sp>
      <p:sp>
        <p:nvSpPr>
          <p:cNvPr id="21" name="テキスト ボックス 20">
            <a:extLst>
              <a:ext uri="{FF2B5EF4-FFF2-40B4-BE49-F238E27FC236}">
                <a16:creationId xmlns:a16="http://schemas.microsoft.com/office/drawing/2014/main" id="{75ECBE99-AF24-4795-BF75-CC0669808891}"/>
              </a:ext>
            </a:extLst>
          </p:cNvPr>
          <p:cNvSpPr txBox="1"/>
          <p:nvPr/>
        </p:nvSpPr>
        <p:spPr>
          <a:xfrm>
            <a:off x="8565777" y="5130299"/>
            <a:ext cx="3552576" cy="369332"/>
          </a:xfrm>
          <a:prstGeom prst="rect">
            <a:avLst/>
          </a:prstGeom>
          <a:noFill/>
        </p:spPr>
        <p:txBody>
          <a:bodyPr wrap="none" rtlCol="0">
            <a:spAutoFit/>
          </a:bodyPr>
          <a:lstStyle/>
          <a:p>
            <a:r>
              <a:rPr kumimoji="1" lang="ja-JP" altLang="en-US" b="1" dirty="0"/>
              <a:t>ピキア酵母の応用性を判断してから</a:t>
            </a:r>
            <a:endParaRPr kumimoji="1" lang="en-US" altLang="ja-JP" b="1" dirty="0"/>
          </a:p>
        </p:txBody>
      </p:sp>
      <p:sp>
        <p:nvSpPr>
          <p:cNvPr id="22" name="矢印: 右 21">
            <a:extLst>
              <a:ext uri="{FF2B5EF4-FFF2-40B4-BE49-F238E27FC236}">
                <a16:creationId xmlns:a16="http://schemas.microsoft.com/office/drawing/2014/main" id="{A84CFCA9-7C23-43B6-845D-7813DB0D1BC9}"/>
              </a:ext>
            </a:extLst>
          </p:cNvPr>
          <p:cNvSpPr/>
          <p:nvPr/>
        </p:nvSpPr>
        <p:spPr>
          <a:xfrm>
            <a:off x="1019174" y="3200036"/>
            <a:ext cx="523875" cy="285169"/>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56505F96-3BDF-4F23-AA10-54C6B053DFC7}"/>
              </a:ext>
            </a:extLst>
          </p:cNvPr>
          <p:cNvSpPr txBox="1"/>
          <p:nvPr/>
        </p:nvSpPr>
        <p:spPr>
          <a:xfrm>
            <a:off x="1640864" y="3157954"/>
            <a:ext cx="2885726" cy="369332"/>
          </a:xfrm>
          <a:prstGeom prst="rect">
            <a:avLst/>
          </a:prstGeom>
          <a:noFill/>
        </p:spPr>
        <p:txBody>
          <a:bodyPr wrap="none" rtlCol="0">
            <a:spAutoFit/>
          </a:bodyPr>
          <a:lstStyle/>
          <a:p>
            <a:r>
              <a:rPr kumimoji="1" lang="ja-JP" altLang="en-US" b="1" dirty="0">
                <a:solidFill>
                  <a:schemeClr val="accent4"/>
                </a:solidFill>
              </a:rPr>
              <a:t>これは継続する必要性はある</a:t>
            </a:r>
            <a:endParaRPr kumimoji="1" lang="en-US" altLang="ja-JP" b="1" dirty="0">
              <a:solidFill>
                <a:schemeClr val="accent4"/>
              </a:solidFill>
            </a:endParaRPr>
          </a:p>
        </p:txBody>
      </p:sp>
    </p:spTree>
    <p:extLst>
      <p:ext uri="{BB962C8B-B14F-4D97-AF65-F5344CB8AC3E}">
        <p14:creationId xmlns:p14="http://schemas.microsoft.com/office/powerpoint/2010/main" val="2327953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5761FB-29AF-4E7C-9589-8CB52B8DCB61}"/>
              </a:ext>
            </a:extLst>
          </p:cNvPr>
          <p:cNvSpPr>
            <a:spLocks noGrp="1"/>
          </p:cNvSpPr>
          <p:nvPr>
            <p:ph type="title"/>
          </p:nvPr>
        </p:nvSpPr>
        <p:spPr/>
        <p:txBody>
          <a:bodyPr>
            <a:normAutofit fontScale="90000"/>
          </a:bodyPr>
          <a:lstStyle/>
          <a:p>
            <a:r>
              <a:rPr lang="ja-JP" altLang="en-US" sz="1600" dirty="0"/>
              <a:t>補足資料　＞　周辺技術・課題</a:t>
            </a:r>
            <a:br>
              <a:rPr kumimoji="1" lang="en-US" altLang="ja-JP" sz="1600" dirty="0"/>
            </a:br>
            <a:r>
              <a:rPr kumimoji="1" lang="ja-JP" altLang="en-US" sz="2700" dirty="0"/>
              <a:t>ハイスループット技術例</a:t>
            </a:r>
          </a:p>
        </p:txBody>
      </p:sp>
      <p:sp>
        <p:nvSpPr>
          <p:cNvPr id="3" name="スライド番号プレースホルダー 2">
            <a:extLst>
              <a:ext uri="{FF2B5EF4-FFF2-40B4-BE49-F238E27FC236}">
                <a16:creationId xmlns:a16="http://schemas.microsoft.com/office/drawing/2014/main" id="{FA67B3C0-A6C9-4BB4-8747-9C76F00AE1BB}"/>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 name="テキスト プレースホルダー 3">
            <a:extLst>
              <a:ext uri="{FF2B5EF4-FFF2-40B4-BE49-F238E27FC236}">
                <a16:creationId xmlns:a16="http://schemas.microsoft.com/office/drawing/2014/main" id="{7B699A7F-92A9-4BE5-A76A-D79E3FB888B2}"/>
              </a:ext>
            </a:extLst>
          </p:cNvPr>
          <p:cNvSpPr>
            <a:spLocks noGrp="1"/>
          </p:cNvSpPr>
          <p:nvPr>
            <p:ph type="body" sz="quarter" idx="11"/>
          </p:nvPr>
        </p:nvSpPr>
        <p:spPr>
          <a:xfrm>
            <a:off x="381236" y="938678"/>
            <a:ext cx="11341887" cy="424732"/>
          </a:xfrm>
        </p:spPr>
        <p:txBody>
          <a:bodyPr/>
          <a:lstStyle/>
          <a:p>
            <a:r>
              <a:rPr lang="ja-JP" altLang="en-US" sz="2400" dirty="0"/>
              <a:t>宿主・遺伝子・酵素の探索・評価するためのハイスループット技術も少しずつ登場している。</a:t>
            </a:r>
            <a:endParaRPr lang="en-US" altLang="ja-JP" sz="2400" dirty="0"/>
          </a:p>
        </p:txBody>
      </p:sp>
      <p:sp>
        <p:nvSpPr>
          <p:cNvPr id="20" name="テキスト ボックス 19">
            <a:extLst>
              <a:ext uri="{FF2B5EF4-FFF2-40B4-BE49-F238E27FC236}">
                <a16:creationId xmlns:a16="http://schemas.microsoft.com/office/drawing/2014/main" id="{3368E626-3B46-462D-8284-3C2C8C9FEFDD}"/>
              </a:ext>
            </a:extLst>
          </p:cNvPr>
          <p:cNvSpPr txBox="1"/>
          <p:nvPr/>
        </p:nvSpPr>
        <p:spPr>
          <a:xfrm>
            <a:off x="4789893" y="1941204"/>
            <a:ext cx="274947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（長岡技術科学大・産総研）</a:t>
            </a:r>
          </a:p>
        </p:txBody>
      </p:sp>
      <p:sp>
        <p:nvSpPr>
          <p:cNvPr id="9" name="テキスト ボックス 8">
            <a:extLst>
              <a:ext uri="{FF2B5EF4-FFF2-40B4-BE49-F238E27FC236}">
                <a16:creationId xmlns:a16="http://schemas.microsoft.com/office/drawing/2014/main" id="{51FF27FA-03A2-4362-827A-D9D3212B8C6C}"/>
              </a:ext>
            </a:extLst>
          </p:cNvPr>
          <p:cNvSpPr txBox="1"/>
          <p:nvPr/>
        </p:nvSpPr>
        <p:spPr>
          <a:xfrm>
            <a:off x="517054" y="1492629"/>
            <a:ext cx="9846145"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b="1" dirty="0"/>
              <a:t>ミリオンスクリーニング：様々な培養条件で</a:t>
            </a:r>
            <a:r>
              <a:rPr kumimoji="1" lang="en-US" altLang="ja-JP" sz="2000" b="1" dirty="0"/>
              <a:t>100</a:t>
            </a:r>
            <a:r>
              <a:rPr kumimoji="1" lang="ja-JP" altLang="en-US" sz="2000" b="1" dirty="0"/>
              <a:t>万検体を</a:t>
            </a:r>
            <a:r>
              <a:rPr kumimoji="1" lang="en-US" altLang="ja-JP" sz="2000" b="1" dirty="0"/>
              <a:t>1</a:t>
            </a:r>
            <a:r>
              <a:rPr kumimoji="1" lang="ja-JP" altLang="en-US" sz="2000" b="1" dirty="0"/>
              <a:t>日で評価可能</a:t>
            </a:r>
            <a:endParaRPr kumimoji="1" lang="en-US" altLang="ja-JP" sz="2000" b="1" dirty="0"/>
          </a:p>
        </p:txBody>
      </p:sp>
      <p:sp>
        <p:nvSpPr>
          <p:cNvPr id="10" name="テキスト ボックス 9">
            <a:extLst>
              <a:ext uri="{FF2B5EF4-FFF2-40B4-BE49-F238E27FC236}">
                <a16:creationId xmlns:a16="http://schemas.microsoft.com/office/drawing/2014/main" id="{DEF84A81-4CD1-4FE1-979D-02FB6E2FF2AB}"/>
              </a:ext>
            </a:extLst>
          </p:cNvPr>
          <p:cNvSpPr txBox="1"/>
          <p:nvPr/>
        </p:nvSpPr>
        <p:spPr>
          <a:xfrm>
            <a:off x="998374" y="1913492"/>
            <a:ext cx="381867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a:ln>
                  <a:noFill/>
                </a:ln>
                <a:solidFill>
                  <a:srgbClr val="000000"/>
                </a:solidFill>
                <a:effectLst/>
                <a:uLnTx/>
                <a:uFillTx/>
              </a:rPr>
              <a:t>ドロップレット培養スクリーニング法の改良</a:t>
            </a:r>
          </a:p>
        </p:txBody>
      </p:sp>
      <p:sp>
        <p:nvSpPr>
          <p:cNvPr id="11" name="テキスト ボックス 10">
            <a:extLst>
              <a:ext uri="{FF2B5EF4-FFF2-40B4-BE49-F238E27FC236}">
                <a16:creationId xmlns:a16="http://schemas.microsoft.com/office/drawing/2014/main" id="{718BF551-5C67-4A2F-9160-89E7AC140149}"/>
              </a:ext>
            </a:extLst>
          </p:cNvPr>
          <p:cNvSpPr txBox="1"/>
          <p:nvPr/>
        </p:nvSpPr>
        <p:spPr>
          <a:xfrm>
            <a:off x="998374" y="2299797"/>
            <a:ext cx="783099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schemeClr val="accent1"/>
                </a:solidFill>
                <a:effectLst/>
                <a:uLnTx/>
                <a:uFillTx/>
              </a:rPr>
              <a:t>高い酵素活性</a:t>
            </a:r>
            <a:r>
              <a:rPr kumimoji="1" lang="ja-JP" altLang="en-US" b="1" kern="0" dirty="0">
                <a:solidFill>
                  <a:schemeClr val="accent1"/>
                </a:solidFill>
              </a:rPr>
              <a:t>、生育能（比活性、代謝能、耐性等）の酵素・微生物探索に期待</a:t>
            </a:r>
            <a:endParaRPr kumimoji="1" lang="en-US" altLang="ja-JP" b="1" i="0" u="none" strike="noStrike" kern="0" cap="none" spc="0" normalizeH="0" baseline="0" noProof="0" dirty="0">
              <a:ln>
                <a:noFill/>
              </a:ln>
              <a:solidFill>
                <a:schemeClr val="accent1"/>
              </a:solidFill>
              <a:effectLst/>
              <a:uLnTx/>
              <a:uFillTx/>
            </a:endParaRPr>
          </a:p>
        </p:txBody>
      </p:sp>
      <p:sp>
        <p:nvSpPr>
          <p:cNvPr id="14" name="テキスト ボックス 13">
            <a:extLst>
              <a:ext uri="{FF2B5EF4-FFF2-40B4-BE49-F238E27FC236}">
                <a16:creationId xmlns:a16="http://schemas.microsoft.com/office/drawing/2014/main" id="{E8153E7A-B97C-4D84-AB00-81A74E6652C5}"/>
              </a:ext>
            </a:extLst>
          </p:cNvPr>
          <p:cNvSpPr txBox="1"/>
          <p:nvPr/>
        </p:nvSpPr>
        <p:spPr>
          <a:xfrm>
            <a:off x="517054" y="2889249"/>
            <a:ext cx="8817445"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b="1" dirty="0"/>
              <a:t>並列多検体酵素活性評価：</a:t>
            </a:r>
            <a:r>
              <a:rPr kumimoji="1" lang="en-US" altLang="ja-JP" sz="2000" b="1" dirty="0"/>
              <a:t>2,000</a:t>
            </a:r>
            <a:r>
              <a:rPr kumimoji="1" lang="ja-JP" altLang="en-US" sz="2000" b="1" dirty="0"/>
              <a:t>種類の酵素活性データを</a:t>
            </a:r>
            <a:r>
              <a:rPr kumimoji="1" lang="en-US" altLang="ja-JP" sz="2000" b="1" dirty="0"/>
              <a:t>1</a:t>
            </a:r>
            <a:r>
              <a:rPr kumimoji="1" lang="ja-JP" altLang="en-US" sz="2000" b="1" dirty="0"/>
              <a:t>日で取得可能</a:t>
            </a:r>
            <a:endParaRPr kumimoji="1" lang="en-US" altLang="ja-JP" sz="2000" b="1" dirty="0"/>
          </a:p>
        </p:txBody>
      </p:sp>
      <p:pic>
        <p:nvPicPr>
          <p:cNvPr id="6" name="図 5">
            <a:extLst>
              <a:ext uri="{FF2B5EF4-FFF2-40B4-BE49-F238E27FC236}">
                <a16:creationId xmlns:a16="http://schemas.microsoft.com/office/drawing/2014/main" id="{A4256ECD-D73E-4E94-BB4D-6B3C4B5B0753}"/>
              </a:ext>
            </a:extLst>
          </p:cNvPr>
          <p:cNvPicPr>
            <a:picLocks noChangeAspect="1"/>
          </p:cNvPicPr>
          <p:nvPr/>
        </p:nvPicPr>
        <p:blipFill>
          <a:blip r:embed="rId3"/>
          <a:stretch>
            <a:fillRect/>
          </a:stretch>
        </p:blipFill>
        <p:spPr>
          <a:xfrm>
            <a:off x="871020" y="4038868"/>
            <a:ext cx="6488276" cy="2653005"/>
          </a:xfrm>
          <a:prstGeom prst="rect">
            <a:avLst/>
          </a:prstGeom>
        </p:spPr>
      </p:pic>
      <p:sp>
        <p:nvSpPr>
          <p:cNvPr id="16" name="テキスト ボックス 15">
            <a:extLst>
              <a:ext uri="{FF2B5EF4-FFF2-40B4-BE49-F238E27FC236}">
                <a16:creationId xmlns:a16="http://schemas.microsoft.com/office/drawing/2014/main" id="{62E4324A-194D-4D0B-A2D6-0C5F77B10D93}"/>
              </a:ext>
            </a:extLst>
          </p:cNvPr>
          <p:cNvSpPr txBox="1"/>
          <p:nvPr/>
        </p:nvSpPr>
        <p:spPr>
          <a:xfrm>
            <a:off x="1036474" y="3294604"/>
            <a:ext cx="325441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a:ln>
                  <a:noFill/>
                </a:ln>
                <a:solidFill>
                  <a:srgbClr val="000000"/>
                </a:solidFill>
                <a:effectLst/>
                <a:uLnTx/>
                <a:uFillTx/>
              </a:rPr>
              <a:t>クローン選抜・溶液調整の自動化</a:t>
            </a:r>
          </a:p>
        </p:txBody>
      </p:sp>
      <p:sp>
        <p:nvSpPr>
          <p:cNvPr id="17" name="テキスト ボックス 16">
            <a:extLst>
              <a:ext uri="{FF2B5EF4-FFF2-40B4-BE49-F238E27FC236}">
                <a16:creationId xmlns:a16="http://schemas.microsoft.com/office/drawing/2014/main" id="{FF7DF7A9-2200-4E7D-A0B6-6BD2C835DCC7}"/>
              </a:ext>
            </a:extLst>
          </p:cNvPr>
          <p:cNvSpPr txBox="1"/>
          <p:nvPr/>
        </p:nvSpPr>
        <p:spPr>
          <a:xfrm>
            <a:off x="4075518" y="3304520"/>
            <a:ext cx="121058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（神戸大）</a:t>
            </a:r>
          </a:p>
        </p:txBody>
      </p:sp>
      <p:sp>
        <p:nvSpPr>
          <p:cNvPr id="18" name="テキスト ボックス 17">
            <a:extLst>
              <a:ext uri="{FF2B5EF4-FFF2-40B4-BE49-F238E27FC236}">
                <a16:creationId xmlns:a16="http://schemas.microsoft.com/office/drawing/2014/main" id="{FCE8C9D6-3091-485A-AC00-AE0D152D66AF}"/>
              </a:ext>
            </a:extLst>
          </p:cNvPr>
          <p:cNvSpPr txBox="1"/>
          <p:nvPr/>
        </p:nvSpPr>
        <p:spPr>
          <a:xfrm>
            <a:off x="1036474" y="3690699"/>
            <a:ext cx="37962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schemeClr val="accent1"/>
                </a:solidFill>
                <a:effectLst/>
                <a:uLnTx/>
                <a:uFillTx/>
              </a:rPr>
              <a:t>未知の酵素群の活性大量</a:t>
            </a:r>
            <a:r>
              <a:rPr kumimoji="1" lang="ja-JP" altLang="en-US" b="1" kern="0" dirty="0">
                <a:solidFill>
                  <a:schemeClr val="accent1"/>
                </a:solidFill>
              </a:rPr>
              <a:t>評価に期待</a:t>
            </a:r>
            <a:endParaRPr kumimoji="1" lang="en-US" altLang="ja-JP" b="1" i="0" u="none" strike="noStrike" kern="0" cap="none" spc="0" normalizeH="0" baseline="0" noProof="0" dirty="0">
              <a:ln>
                <a:noFill/>
              </a:ln>
              <a:solidFill>
                <a:schemeClr val="accent1"/>
              </a:solidFill>
              <a:effectLst/>
              <a:uLnTx/>
              <a:uFillTx/>
            </a:endParaRPr>
          </a:p>
        </p:txBody>
      </p:sp>
      <p:sp>
        <p:nvSpPr>
          <p:cNvPr id="19" name="テキスト ボックス 18">
            <a:extLst>
              <a:ext uri="{FF2B5EF4-FFF2-40B4-BE49-F238E27FC236}">
                <a16:creationId xmlns:a16="http://schemas.microsoft.com/office/drawing/2014/main" id="{9EE87A89-8F8F-4508-98B7-397CE886611D}"/>
              </a:ext>
            </a:extLst>
          </p:cNvPr>
          <p:cNvSpPr txBox="1"/>
          <p:nvPr/>
        </p:nvSpPr>
        <p:spPr>
          <a:xfrm>
            <a:off x="709095" y="6604103"/>
            <a:ext cx="451187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https://www.jba.or.jp/b-production/asset/pdf/JBA_pamphlet.pdf</a:t>
            </a:r>
            <a:endParaRPr kumimoji="1" lang="ja-JP" altLang="en-US" sz="1200" b="0" i="0" u="none" strike="noStrike" kern="0" cap="none" spc="0" normalizeH="0" baseline="0" noProof="0" dirty="0">
              <a:ln>
                <a:noFill/>
              </a:ln>
              <a:solidFill>
                <a:srgbClr val="000000"/>
              </a:solidFill>
              <a:effectLst/>
              <a:uLnTx/>
              <a:uFillTx/>
            </a:endParaRPr>
          </a:p>
        </p:txBody>
      </p:sp>
      <p:pic>
        <p:nvPicPr>
          <p:cNvPr id="21" name="図 20">
            <a:extLst>
              <a:ext uri="{FF2B5EF4-FFF2-40B4-BE49-F238E27FC236}">
                <a16:creationId xmlns:a16="http://schemas.microsoft.com/office/drawing/2014/main" id="{5296F38E-7DB9-4D70-A82D-8AE3F38CB8DA}"/>
              </a:ext>
            </a:extLst>
          </p:cNvPr>
          <p:cNvPicPr>
            <a:picLocks noChangeAspect="1"/>
          </p:cNvPicPr>
          <p:nvPr/>
        </p:nvPicPr>
        <p:blipFill>
          <a:blip r:embed="rId4"/>
          <a:stretch>
            <a:fillRect/>
          </a:stretch>
        </p:blipFill>
        <p:spPr>
          <a:xfrm>
            <a:off x="9177890" y="1474722"/>
            <a:ext cx="2856314" cy="4378428"/>
          </a:xfrm>
          <a:prstGeom prst="rect">
            <a:avLst/>
          </a:prstGeom>
        </p:spPr>
      </p:pic>
      <p:sp>
        <p:nvSpPr>
          <p:cNvPr id="22" name="テキスト ボックス 21">
            <a:extLst>
              <a:ext uri="{FF2B5EF4-FFF2-40B4-BE49-F238E27FC236}">
                <a16:creationId xmlns:a16="http://schemas.microsoft.com/office/drawing/2014/main" id="{9304352E-0A81-43C3-9B82-58CA61213CA8}"/>
              </a:ext>
            </a:extLst>
          </p:cNvPr>
          <p:cNvSpPr txBox="1"/>
          <p:nvPr/>
        </p:nvSpPr>
        <p:spPr>
          <a:xfrm>
            <a:off x="8748878" y="5915320"/>
            <a:ext cx="344312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https://www.nedo.go.jp/content/100953970.pdf</a:t>
            </a:r>
            <a:endParaRPr kumimoji="1" lang="ja-JP" altLang="en-US"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844402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600" dirty="0"/>
              <a:t>補足資料　＞　周辺技術・課題</a:t>
            </a:r>
            <a:br>
              <a:rPr kumimoji="1" lang="en-US" altLang="ja-JP" sz="1600" dirty="0"/>
            </a:br>
            <a:r>
              <a:rPr kumimoji="1" lang="ja-JP" altLang="en-US" sz="2700" dirty="0"/>
              <a:t>リグノセルロース系</a:t>
            </a:r>
            <a:r>
              <a:rPr lang="ja-JP" altLang="en-US" sz="2700" dirty="0"/>
              <a:t>バイオマスの前処理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6" name="テキスト プレースホルダー 5">
            <a:extLst>
              <a:ext uri="{FF2B5EF4-FFF2-40B4-BE49-F238E27FC236}">
                <a16:creationId xmlns:a16="http://schemas.microsoft.com/office/drawing/2014/main" id="{35C2058B-43BA-4AAA-889B-88A62A9FD559}"/>
              </a:ext>
            </a:extLst>
          </p:cNvPr>
          <p:cNvSpPr>
            <a:spLocks noGrp="1"/>
          </p:cNvSpPr>
          <p:nvPr>
            <p:ph type="body" sz="quarter" idx="11"/>
          </p:nvPr>
        </p:nvSpPr>
        <p:spPr>
          <a:xfrm>
            <a:off x="517055" y="862203"/>
            <a:ext cx="11341887" cy="653794"/>
          </a:xfrm>
        </p:spPr>
        <p:txBody>
          <a:bodyPr/>
          <a:lstStyle/>
          <a:p>
            <a:r>
              <a:rPr lang="ja-JP" altLang="en-US" dirty="0"/>
              <a:t>バイオマスの組成によって、前処理を適切に使い分けるのがポイント。</a:t>
            </a:r>
          </a:p>
        </p:txBody>
      </p:sp>
      <p:sp>
        <p:nvSpPr>
          <p:cNvPr id="69" name="テキスト ボックス 68">
            <a:extLst>
              <a:ext uri="{FF2B5EF4-FFF2-40B4-BE49-F238E27FC236}">
                <a16:creationId xmlns:a16="http://schemas.microsoft.com/office/drawing/2014/main" id="{D2527DBD-E2F4-484D-91DD-071ED6C2347C}"/>
              </a:ext>
            </a:extLst>
          </p:cNvPr>
          <p:cNvSpPr txBox="1"/>
          <p:nvPr/>
        </p:nvSpPr>
        <p:spPr>
          <a:xfrm>
            <a:off x="257786" y="6369635"/>
            <a:ext cx="7153667" cy="584775"/>
          </a:xfrm>
          <a:prstGeom prst="rect">
            <a:avLst/>
          </a:prstGeom>
          <a:solidFill>
            <a:schemeClr val="bg1"/>
          </a:solidFill>
        </p:spPr>
        <p:txBody>
          <a:bodyPr wrap="square" rtlCol="0">
            <a:spAutoFit/>
          </a:bodyPr>
          <a:lstStyle/>
          <a:p>
            <a:r>
              <a:rPr kumimoji="1" lang="en-US" altLang="ja-JP" sz="1600" dirty="0"/>
              <a:t>※</a:t>
            </a:r>
            <a:r>
              <a:rPr kumimoji="1" lang="ja-JP" altLang="en-US" sz="1600" dirty="0"/>
              <a:t>第二世代バイオエタノール製造技術と開発状況（</a:t>
            </a:r>
            <a:r>
              <a:rPr kumimoji="1" lang="en-US" altLang="ja-JP" sz="1600" dirty="0"/>
              <a:t>2010</a:t>
            </a:r>
            <a:r>
              <a:rPr kumimoji="1" lang="ja-JP" altLang="en-US" sz="1600" dirty="0"/>
              <a:t>）</a:t>
            </a:r>
            <a:endParaRPr kumimoji="1" lang="en-US" altLang="ja-JP" sz="1600" dirty="0"/>
          </a:p>
          <a:p>
            <a:r>
              <a:rPr kumimoji="1" lang="en-US" altLang="ja-JP" sz="1600" dirty="0"/>
              <a:t>※</a:t>
            </a:r>
            <a:r>
              <a:rPr kumimoji="1" lang="ja-JP" altLang="en-US" sz="1600" dirty="0"/>
              <a:t>バイオマスの利活用に向けたイオン液体前処理の効果に関する研究（</a:t>
            </a:r>
            <a:r>
              <a:rPr kumimoji="1" lang="en-US" altLang="ja-JP" sz="1600" dirty="0"/>
              <a:t>2014</a:t>
            </a:r>
            <a:r>
              <a:rPr kumimoji="1" lang="ja-JP" altLang="en-US" sz="1600" dirty="0"/>
              <a:t>）</a:t>
            </a:r>
          </a:p>
        </p:txBody>
      </p:sp>
      <p:graphicFrame>
        <p:nvGraphicFramePr>
          <p:cNvPr id="33" name="表 5">
            <a:extLst>
              <a:ext uri="{FF2B5EF4-FFF2-40B4-BE49-F238E27FC236}">
                <a16:creationId xmlns:a16="http://schemas.microsoft.com/office/drawing/2014/main" id="{B9791537-241F-44D5-953E-D6B7F19DC75C}"/>
              </a:ext>
            </a:extLst>
          </p:cNvPr>
          <p:cNvGraphicFramePr>
            <a:graphicFrameLocks noGrp="1"/>
          </p:cNvGraphicFramePr>
          <p:nvPr>
            <p:extLst>
              <p:ext uri="{D42A27DB-BD31-4B8C-83A1-F6EECF244321}">
                <p14:modId xmlns:p14="http://schemas.microsoft.com/office/powerpoint/2010/main" val="4091748556"/>
              </p:ext>
            </p:extLst>
          </p:nvPr>
        </p:nvGraphicFramePr>
        <p:xfrm>
          <a:off x="257786" y="1205230"/>
          <a:ext cx="11667514" cy="5394960"/>
        </p:xfrm>
        <a:graphic>
          <a:graphicData uri="http://schemas.openxmlformats.org/drawingml/2006/table">
            <a:tbl>
              <a:tblPr firstRow="1" bandRow="1">
                <a:tableStyleId>{5C22544A-7EE6-4342-B048-85BDC9FD1C3A}</a:tableStyleId>
              </a:tblPr>
              <a:tblGrid>
                <a:gridCol w="1066189">
                  <a:extLst>
                    <a:ext uri="{9D8B030D-6E8A-4147-A177-3AD203B41FA5}">
                      <a16:colId xmlns:a16="http://schemas.microsoft.com/office/drawing/2014/main" val="2143679544"/>
                    </a:ext>
                  </a:extLst>
                </a:gridCol>
                <a:gridCol w="2047875">
                  <a:extLst>
                    <a:ext uri="{9D8B030D-6E8A-4147-A177-3AD203B41FA5}">
                      <a16:colId xmlns:a16="http://schemas.microsoft.com/office/drawing/2014/main" val="2285869366"/>
                    </a:ext>
                  </a:extLst>
                </a:gridCol>
                <a:gridCol w="2695575">
                  <a:extLst>
                    <a:ext uri="{9D8B030D-6E8A-4147-A177-3AD203B41FA5}">
                      <a16:colId xmlns:a16="http://schemas.microsoft.com/office/drawing/2014/main" val="1943049289"/>
                    </a:ext>
                  </a:extLst>
                </a:gridCol>
                <a:gridCol w="3133725">
                  <a:extLst>
                    <a:ext uri="{9D8B030D-6E8A-4147-A177-3AD203B41FA5}">
                      <a16:colId xmlns:a16="http://schemas.microsoft.com/office/drawing/2014/main" val="2252245261"/>
                    </a:ext>
                  </a:extLst>
                </a:gridCol>
                <a:gridCol w="2724150">
                  <a:extLst>
                    <a:ext uri="{9D8B030D-6E8A-4147-A177-3AD203B41FA5}">
                      <a16:colId xmlns:a16="http://schemas.microsoft.com/office/drawing/2014/main" val="1270811941"/>
                    </a:ext>
                  </a:extLst>
                </a:gridCol>
              </a:tblGrid>
              <a:tr h="275048">
                <a:tc>
                  <a:txBody>
                    <a:bodyPr/>
                    <a:lstStyle/>
                    <a:p>
                      <a:r>
                        <a:rPr kumimoji="1" lang="ja-JP" altLang="en-US" sz="1600" dirty="0"/>
                        <a:t>大分類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効果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デメリット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17660"/>
                  </a:ext>
                </a:extLst>
              </a:tr>
              <a:tr h="275048">
                <a:tc>
                  <a:txBody>
                    <a:bodyPr/>
                    <a:lstStyle/>
                    <a:p>
                      <a:r>
                        <a:rPr kumimoji="1" lang="ja-JP" altLang="en-US" sz="1600" dirty="0"/>
                        <a:t>物理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機械</a:t>
                      </a:r>
                      <a:r>
                        <a:rPr kumimoji="1" lang="ja-JP" altLang="en-US" sz="1400" dirty="0"/>
                        <a:t>（粉砕・摩擦）</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細胞壁破壊が非効率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7455363"/>
                  </a:ext>
                </a:extLst>
              </a:tr>
              <a:tr h="275048">
                <a:tc>
                  <a:txBody>
                    <a:bodyPr/>
                    <a:lstStyle/>
                    <a:p>
                      <a:r>
                        <a:rPr kumimoji="1" lang="ja-JP" altLang="en-US" sz="1600" dirty="0"/>
                        <a:t>物理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超音波・マイクロ波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1713807"/>
                  </a:ext>
                </a:extLst>
              </a:tr>
              <a:tr h="429526">
                <a:tc>
                  <a:txBody>
                    <a:bodyPr/>
                    <a:lstStyle/>
                    <a:p>
                      <a:r>
                        <a:rPr kumimoji="1" lang="ja-JP" altLang="en-US" sz="1600" dirty="0"/>
                        <a:t>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水蒸気爆砕法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熱水で処理する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accent4"/>
                          </a:solidFill>
                        </a:rPr>
                        <a:t>組成に依存</a:t>
                      </a:r>
                      <a:endParaRPr kumimoji="1" lang="en-US" altLang="ja-JP" sz="1600" dirty="0">
                        <a:solidFill>
                          <a:schemeClr val="accent4"/>
                        </a:solidFill>
                      </a:endParaRPr>
                    </a:p>
                    <a:p>
                      <a:r>
                        <a:rPr kumimoji="1" lang="ja-JP" altLang="en-US" sz="1600" dirty="0">
                          <a:solidFill>
                            <a:schemeClr val="tx1"/>
                          </a:solidFill>
                        </a:rPr>
                        <a:t>反応性の制御、装置負荷大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905859"/>
                  </a:ext>
                </a:extLst>
              </a:tr>
              <a:tr h="429526">
                <a:tc>
                  <a:txBody>
                    <a:bodyPr/>
                    <a:lstStyle/>
                    <a:p>
                      <a:r>
                        <a:rPr kumimoji="1" lang="ja-JP" altLang="en-US" sz="1600" dirty="0"/>
                        <a:t>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酸加水分解法</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酸水溶液（希硫酸）を利用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回収リグニンの再利用性</a:t>
                      </a:r>
                      <a:endParaRPr kumimoji="1" lang="en-US" altLang="ja-JP" sz="1600" dirty="0"/>
                    </a:p>
                    <a:p>
                      <a:r>
                        <a:rPr kumimoji="1" lang="ja-JP" altLang="en-US" sz="1600" dirty="0"/>
                        <a:t>装置への負荷大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9564068"/>
                  </a:ext>
                </a:extLst>
              </a:tr>
              <a:tr h="429526">
                <a:tc>
                  <a:txBody>
                    <a:bodyPr/>
                    <a:lstStyle/>
                    <a:p>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Kraft</a:t>
                      </a:r>
                      <a:r>
                        <a:rPr kumimoji="1" lang="ja-JP" altLang="en-US" sz="1600" dirty="0"/>
                        <a:t>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NaOH</a:t>
                      </a:r>
                      <a:r>
                        <a:rPr kumimoji="1" lang="ja-JP" altLang="en-US" sz="1600" dirty="0"/>
                        <a:t>／</a:t>
                      </a:r>
                      <a:r>
                        <a:rPr kumimoji="1" lang="en-US" altLang="ja-JP" sz="1600" dirty="0"/>
                        <a:t>Na2S</a:t>
                      </a:r>
                      <a:r>
                        <a:rPr kumimoji="1" lang="ja-JP" altLang="en-US" sz="1600" dirty="0"/>
                        <a:t>水溶液を利用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不純物が混入しやすい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848303"/>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アルカリ処理法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アルカリ水溶液（</a:t>
                      </a:r>
                      <a:r>
                        <a:rPr kumimoji="1" lang="en-US" altLang="ja-JP" sz="1600" dirty="0"/>
                        <a:t>Lime</a:t>
                      </a:r>
                      <a:r>
                        <a:rPr kumimoji="1" lang="ja-JP" altLang="en-US" sz="1600" dirty="0"/>
                        <a:t>）を利用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反応速度が遅い</a:t>
                      </a:r>
                      <a:endParaRPr kumimoji="1" lang="en-US" altLang="ja-JP" sz="1600" dirty="0"/>
                    </a:p>
                    <a:p>
                      <a:r>
                        <a:rPr kumimoji="1" lang="ja-JP" altLang="en-US" sz="1600" dirty="0">
                          <a:solidFill>
                            <a:schemeClr val="accent4"/>
                          </a:solidFill>
                        </a:rPr>
                        <a:t>リグニン多いバイオマスには不適</a:t>
                      </a:r>
                      <a:endParaRPr kumimoji="1" lang="en-US" altLang="ja-JP" sz="160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3596831"/>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アンモニア凍結爆砕法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アンモニア溶液を高圧浸漬後、脱圧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細胞壁の破壊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411736"/>
                  </a:ext>
                </a:extLst>
              </a:tr>
              <a:tr h="429526">
                <a:tc>
                  <a:txBody>
                    <a:bodyPr/>
                    <a:lstStyle/>
                    <a:p>
                      <a:r>
                        <a:rPr kumimoji="1" lang="ja-JP" altLang="en-US" sz="1600" dirty="0"/>
                        <a:t>加溶媒分解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オルガノソルブ法（有機溶媒）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水／有機溶媒を利用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027596"/>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加溶媒分解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イオン液体処理法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イオン液体を利用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バイオマス全体あるいは一部の溶解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48525"/>
                  </a:ext>
                </a:extLst>
              </a:tr>
              <a:tr h="275048">
                <a:tc>
                  <a:txBody>
                    <a:bodyPr/>
                    <a:lstStyle/>
                    <a:p>
                      <a:r>
                        <a:rPr kumimoji="1" lang="ja-JP" altLang="en-US" sz="1600" dirty="0"/>
                        <a:t>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微生物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選択的リグニン分解菌を使用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リグニン単離しながら糖化・発酵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1740225"/>
                  </a:ext>
                </a:extLst>
              </a:tr>
            </a:tbl>
          </a:graphicData>
        </a:graphic>
      </p:graphicFrame>
    </p:spTree>
    <p:extLst>
      <p:ext uri="{BB962C8B-B14F-4D97-AF65-F5344CB8AC3E}">
        <p14:creationId xmlns:p14="http://schemas.microsoft.com/office/powerpoint/2010/main" val="1583016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26</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テーマクローズ：クローズに向けた議論・資料作成</a:t>
            </a:r>
            <a:endParaRPr lang="en-US" altLang="ja-JP" sz="2800" dirty="0"/>
          </a:p>
          <a:p>
            <a:pPr marL="709613" lvl="1" indent="-457200"/>
            <a:r>
              <a:rPr lang="ja-JP" altLang="en-US" sz="2400" dirty="0"/>
              <a:t>上期に実施したので省く</a:t>
            </a:r>
            <a:endParaRPr lang="en-US" altLang="ja-JP" sz="2400" dirty="0"/>
          </a:p>
          <a:p>
            <a:pPr marL="457200" indent="-457200"/>
            <a:r>
              <a:rPr lang="ja-JP" altLang="en-US" sz="2800" dirty="0"/>
              <a:t>調査活動</a:t>
            </a:r>
            <a:endParaRPr lang="en-US" altLang="ja-JP" sz="2800" dirty="0"/>
          </a:p>
          <a:p>
            <a:pPr marL="709613" lvl="1" indent="-457200"/>
            <a:r>
              <a:rPr lang="ja-JP" altLang="en-US" sz="2400" dirty="0"/>
              <a:t>次期テーマ探索のための文献調査</a:t>
            </a:r>
            <a:endParaRPr lang="en-US" altLang="ja-JP" sz="2400" dirty="0"/>
          </a:p>
          <a:p>
            <a:pPr marL="709613" lvl="1" indent="-457200"/>
            <a:r>
              <a:rPr lang="ja-JP" altLang="en-US" sz="2400" dirty="0"/>
              <a:t>人工セルラーゼの合成・評価可能性検討 </a:t>
            </a:r>
            <a:r>
              <a:rPr lang="en-US" altLang="ja-JP" sz="2400" dirty="0"/>
              <a:t>Wet</a:t>
            </a:r>
            <a:r>
              <a:rPr lang="ja-JP" altLang="en-US" sz="2400" dirty="0"/>
              <a:t>実験（共同研究の</a:t>
            </a:r>
            <a:r>
              <a:rPr lang="en-US" altLang="ja-JP" sz="2400" dirty="0"/>
              <a:t>1</a:t>
            </a:r>
            <a:r>
              <a:rPr lang="ja-JP" altLang="en-US" sz="2400" dirty="0"/>
              <a:t>つ）</a:t>
            </a:r>
            <a:endParaRPr lang="en-US" altLang="ja-JP" sz="2400" dirty="0"/>
          </a:p>
          <a:p>
            <a:pPr marL="457200" indent="-457200"/>
            <a:r>
              <a:rPr lang="ja-JP" altLang="en-US" sz="2800" dirty="0"/>
              <a:t>共同研究</a:t>
            </a:r>
            <a:endParaRPr lang="en-US" altLang="ja-JP" sz="2800" dirty="0"/>
          </a:p>
          <a:p>
            <a:pPr marL="709613" lvl="1" indent="-457200"/>
            <a:r>
              <a:rPr lang="ja-JP" altLang="en-US" sz="2400" dirty="0"/>
              <a:t>契約満了のタイミングで、全体とりまとめ</a:t>
            </a:r>
            <a:endParaRPr lang="en-US" altLang="ja-JP" sz="24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en-US" altLang="ja-JP" dirty="0"/>
              <a:t>FY2022</a:t>
            </a:r>
            <a:r>
              <a:rPr lang="ja-JP" altLang="en-US" dirty="0"/>
              <a:t>下期 活動内容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spTree>
    <p:extLst>
      <p:ext uri="{BB962C8B-B14F-4D97-AF65-F5344CB8AC3E}">
        <p14:creationId xmlns:p14="http://schemas.microsoft.com/office/powerpoint/2010/main" val="68812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バイオマス分解</a:t>
            </a:r>
            <a:r>
              <a:rPr lang="ja-JP" altLang="en-US" dirty="0"/>
              <a:t>（酵素糖化法）</a:t>
            </a:r>
            <a:r>
              <a:rPr lang="ja-JP" altLang="en-US" sz="2800" dirty="0"/>
              <a:t>を想定し、セルラーゼ</a:t>
            </a:r>
            <a:r>
              <a:rPr lang="ja-JP" altLang="en-US" dirty="0"/>
              <a:t>（酵素）</a:t>
            </a:r>
            <a:r>
              <a:rPr lang="ja-JP" altLang="en-US" sz="2800" dirty="0"/>
              <a:t>を人工設計する技術を開発することを目的としていた。</a:t>
            </a:r>
            <a:endParaRPr lang="en-US" altLang="ja-JP" sz="28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想定分野</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pic>
        <p:nvPicPr>
          <p:cNvPr id="6" name="図 5">
            <a:extLst>
              <a:ext uri="{FF2B5EF4-FFF2-40B4-BE49-F238E27FC236}">
                <a16:creationId xmlns:a16="http://schemas.microsoft.com/office/drawing/2014/main" id="{B83DBAF6-432A-49D9-A3F2-5B363E73ABB7}"/>
              </a:ext>
            </a:extLst>
          </p:cNvPr>
          <p:cNvPicPr>
            <a:picLocks noChangeAspect="1"/>
          </p:cNvPicPr>
          <p:nvPr/>
        </p:nvPicPr>
        <p:blipFill>
          <a:blip r:embed="rId2"/>
          <a:stretch>
            <a:fillRect/>
          </a:stretch>
        </p:blipFill>
        <p:spPr>
          <a:xfrm>
            <a:off x="686225" y="2358735"/>
            <a:ext cx="6444557" cy="3405203"/>
          </a:xfrm>
          <a:prstGeom prst="rect">
            <a:avLst/>
          </a:prstGeom>
        </p:spPr>
      </p:pic>
      <p:sp>
        <p:nvSpPr>
          <p:cNvPr id="8" name="テキスト ボックス 7">
            <a:extLst>
              <a:ext uri="{FF2B5EF4-FFF2-40B4-BE49-F238E27FC236}">
                <a16:creationId xmlns:a16="http://schemas.microsoft.com/office/drawing/2014/main" id="{FF3F2815-0356-4730-904D-3BB96E01A696}"/>
              </a:ext>
            </a:extLst>
          </p:cNvPr>
          <p:cNvSpPr txBox="1"/>
          <p:nvPr/>
        </p:nvSpPr>
        <p:spPr>
          <a:xfrm>
            <a:off x="1596011" y="2013510"/>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9" name="矢印: 五方向 8">
            <a:extLst>
              <a:ext uri="{FF2B5EF4-FFF2-40B4-BE49-F238E27FC236}">
                <a16:creationId xmlns:a16="http://schemas.microsoft.com/office/drawing/2014/main" id="{CC33C399-09B4-4CF1-9BF8-7AC155C9DBB1}"/>
              </a:ext>
            </a:extLst>
          </p:cNvPr>
          <p:cNvSpPr/>
          <p:nvPr/>
        </p:nvSpPr>
        <p:spPr>
          <a:xfrm>
            <a:off x="7292196" y="2466204"/>
            <a:ext cx="4624984" cy="2591571"/>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0" name="テキスト ボックス 9">
            <a:extLst>
              <a:ext uri="{FF2B5EF4-FFF2-40B4-BE49-F238E27FC236}">
                <a16:creationId xmlns:a16="http://schemas.microsoft.com/office/drawing/2014/main" id="{979AEF0B-CA6A-4BFB-8230-497F98A999B6}"/>
              </a:ext>
            </a:extLst>
          </p:cNvPr>
          <p:cNvSpPr txBox="1"/>
          <p:nvPr/>
        </p:nvSpPr>
        <p:spPr>
          <a:xfrm>
            <a:off x="7579329" y="4605277"/>
            <a:ext cx="1913462" cy="307777"/>
          </a:xfrm>
          <a:prstGeom prst="rect">
            <a:avLst/>
          </a:prstGeom>
          <a:noFill/>
        </p:spPr>
        <p:txBody>
          <a:bodyPr wrap="square" rtlCol="0">
            <a:spAutoFit/>
          </a:bodyPr>
          <a:lstStyle/>
          <a:p>
            <a:r>
              <a:rPr kumimoji="1" lang="ja-JP" altLang="en-US" sz="1400" dirty="0"/>
              <a:t>セロビオースを加水分解</a:t>
            </a:r>
          </a:p>
        </p:txBody>
      </p:sp>
      <p:sp>
        <p:nvSpPr>
          <p:cNvPr id="11" name="テキスト ボックス 10">
            <a:extLst>
              <a:ext uri="{FF2B5EF4-FFF2-40B4-BE49-F238E27FC236}">
                <a16:creationId xmlns:a16="http://schemas.microsoft.com/office/drawing/2014/main" id="{B112F196-DAA7-4CDB-9F49-6A0254ED3420}"/>
              </a:ext>
            </a:extLst>
          </p:cNvPr>
          <p:cNvSpPr txBox="1"/>
          <p:nvPr/>
        </p:nvSpPr>
        <p:spPr>
          <a:xfrm>
            <a:off x="7971763" y="2013510"/>
            <a:ext cx="3438762" cy="369332"/>
          </a:xfrm>
          <a:prstGeom prst="rect">
            <a:avLst/>
          </a:prstGeom>
          <a:noFill/>
        </p:spPr>
        <p:txBody>
          <a:bodyPr wrap="none" rtlCol="0">
            <a:spAutoFit/>
          </a:bodyPr>
          <a:lstStyle/>
          <a:p>
            <a:r>
              <a:rPr kumimoji="1" lang="ja-JP" altLang="en-US" dirty="0"/>
              <a:t>セルラーゼカクテル（複合酵素系）</a:t>
            </a:r>
          </a:p>
        </p:txBody>
      </p:sp>
      <p:pic>
        <p:nvPicPr>
          <p:cNvPr id="12" name="グラフィックス 11" descr="ビーカー 枠線">
            <a:extLst>
              <a:ext uri="{FF2B5EF4-FFF2-40B4-BE49-F238E27FC236}">
                <a16:creationId xmlns:a16="http://schemas.microsoft.com/office/drawing/2014/main" id="{18D4F5FE-A984-46F8-819A-800EBC54DE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64036" y="3201030"/>
            <a:ext cx="914400" cy="914400"/>
          </a:xfrm>
          <a:prstGeom prst="rect">
            <a:avLst/>
          </a:prstGeom>
        </p:spPr>
      </p:pic>
      <p:sp>
        <p:nvSpPr>
          <p:cNvPr id="14" name="正方形/長方形 13">
            <a:extLst>
              <a:ext uri="{FF2B5EF4-FFF2-40B4-BE49-F238E27FC236}">
                <a16:creationId xmlns:a16="http://schemas.microsoft.com/office/drawing/2014/main" id="{6E430D6E-15F5-479D-8F6C-A7D84C69AC63}"/>
              </a:ext>
            </a:extLst>
          </p:cNvPr>
          <p:cNvSpPr/>
          <p:nvPr/>
        </p:nvSpPr>
        <p:spPr>
          <a:xfrm>
            <a:off x="7643163" y="280931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endParaRPr kumimoji="1" lang="en-US" altLang="ja-JP" sz="1400" dirty="0">
              <a:solidFill>
                <a:schemeClr val="bg1"/>
              </a:solidFill>
            </a:endParaRPr>
          </a:p>
        </p:txBody>
      </p:sp>
      <p:sp>
        <p:nvSpPr>
          <p:cNvPr id="15" name="正方形/長方形 14">
            <a:extLst>
              <a:ext uri="{FF2B5EF4-FFF2-40B4-BE49-F238E27FC236}">
                <a16:creationId xmlns:a16="http://schemas.microsoft.com/office/drawing/2014/main" id="{8AB66A96-B743-4242-8FDF-3C492F218E44}"/>
              </a:ext>
            </a:extLst>
          </p:cNvPr>
          <p:cNvSpPr/>
          <p:nvPr/>
        </p:nvSpPr>
        <p:spPr>
          <a:xfrm>
            <a:off x="7643163" y="3481377"/>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16" name="正方形/長方形 15">
            <a:extLst>
              <a:ext uri="{FF2B5EF4-FFF2-40B4-BE49-F238E27FC236}">
                <a16:creationId xmlns:a16="http://schemas.microsoft.com/office/drawing/2014/main" id="{950CC3E1-C5C9-44F3-9DC1-4332F2B81243}"/>
              </a:ext>
            </a:extLst>
          </p:cNvPr>
          <p:cNvSpPr/>
          <p:nvPr/>
        </p:nvSpPr>
        <p:spPr>
          <a:xfrm>
            <a:off x="7643163" y="4230262"/>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17" name="楕円 16">
            <a:extLst>
              <a:ext uri="{FF2B5EF4-FFF2-40B4-BE49-F238E27FC236}">
                <a16:creationId xmlns:a16="http://schemas.microsoft.com/office/drawing/2014/main" id="{2851657B-2E8F-46A9-BBDA-E54A1EDF35A9}"/>
              </a:ext>
            </a:extLst>
          </p:cNvPr>
          <p:cNvSpPr/>
          <p:nvPr/>
        </p:nvSpPr>
        <p:spPr>
          <a:xfrm>
            <a:off x="9922481" y="3570227"/>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矢印コネクタ 17">
            <a:extLst>
              <a:ext uri="{FF2B5EF4-FFF2-40B4-BE49-F238E27FC236}">
                <a16:creationId xmlns:a16="http://schemas.microsoft.com/office/drawing/2014/main" id="{3CF47412-A9E3-499B-AAB8-825780077671}"/>
              </a:ext>
            </a:extLst>
          </p:cNvPr>
          <p:cNvCxnSpPr>
            <a:stCxn id="15" idx="3"/>
            <a:endCxn id="17" idx="2"/>
          </p:cNvCxnSpPr>
          <p:nvPr/>
        </p:nvCxnSpPr>
        <p:spPr>
          <a:xfrm>
            <a:off x="9140537" y="3656377"/>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CFD2E56-973B-4DFA-922B-9A8A85565AE3}"/>
              </a:ext>
            </a:extLst>
          </p:cNvPr>
          <p:cNvCxnSpPr>
            <a:cxnSpLocks/>
            <a:stCxn id="14" idx="3"/>
            <a:endCxn id="17" idx="1"/>
          </p:cNvCxnSpPr>
          <p:nvPr/>
        </p:nvCxnSpPr>
        <p:spPr>
          <a:xfrm>
            <a:off x="9140537" y="2984316"/>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3F1395B-CE5C-4E1C-A6F0-19E019D26F79}"/>
              </a:ext>
            </a:extLst>
          </p:cNvPr>
          <p:cNvCxnSpPr>
            <a:cxnSpLocks/>
            <a:stCxn id="16" idx="3"/>
            <a:endCxn id="17" idx="3"/>
          </p:cNvCxnSpPr>
          <p:nvPr/>
        </p:nvCxnSpPr>
        <p:spPr>
          <a:xfrm flipV="1">
            <a:off x="9140537" y="3723867"/>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DDE1BD3-36EA-4787-BDB2-73ED1154788E}"/>
              </a:ext>
            </a:extLst>
          </p:cNvPr>
          <p:cNvCxnSpPr>
            <a:cxnSpLocks/>
            <a:stCxn id="17" idx="6"/>
            <a:endCxn id="12" idx="1"/>
          </p:cNvCxnSpPr>
          <p:nvPr/>
        </p:nvCxnSpPr>
        <p:spPr>
          <a:xfrm flipV="1">
            <a:off x="10102481" y="3658230"/>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B2A9CA01-EBBC-4A18-9152-6CBFE0B413CB}"/>
              </a:ext>
            </a:extLst>
          </p:cNvPr>
          <p:cNvSpPr txBox="1"/>
          <p:nvPr/>
        </p:nvSpPr>
        <p:spPr>
          <a:xfrm>
            <a:off x="10306286" y="2839919"/>
            <a:ext cx="1229899" cy="338554"/>
          </a:xfrm>
          <a:prstGeom prst="rect">
            <a:avLst/>
          </a:prstGeom>
          <a:noFill/>
        </p:spPr>
        <p:txBody>
          <a:bodyPr wrap="square" rtlCol="0">
            <a:spAutoFit/>
          </a:bodyPr>
          <a:lstStyle/>
          <a:p>
            <a:r>
              <a:rPr kumimoji="1" lang="ja-JP" altLang="en-US" sz="1600" dirty="0"/>
              <a:t>酵素カクテル</a:t>
            </a:r>
          </a:p>
        </p:txBody>
      </p:sp>
      <p:sp>
        <p:nvSpPr>
          <p:cNvPr id="23" name="テキスト ボックス 22">
            <a:extLst>
              <a:ext uri="{FF2B5EF4-FFF2-40B4-BE49-F238E27FC236}">
                <a16:creationId xmlns:a16="http://schemas.microsoft.com/office/drawing/2014/main" id="{FD2748FD-2FE9-46C6-9269-1D2A3F1F20F2}"/>
              </a:ext>
            </a:extLst>
          </p:cNvPr>
          <p:cNvSpPr txBox="1"/>
          <p:nvPr/>
        </p:nvSpPr>
        <p:spPr>
          <a:xfrm>
            <a:off x="7591685" y="3138893"/>
            <a:ext cx="1815601" cy="307777"/>
          </a:xfrm>
          <a:prstGeom prst="rect">
            <a:avLst/>
          </a:prstGeom>
          <a:noFill/>
        </p:spPr>
        <p:txBody>
          <a:bodyPr wrap="square" rtlCol="0">
            <a:spAutoFit/>
          </a:bodyPr>
          <a:lstStyle/>
          <a:p>
            <a:r>
              <a:rPr kumimoji="1" lang="ja-JP" altLang="en-US" sz="1400" dirty="0"/>
              <a:t>セルロース結晶を分解</a:t>
            </a:r>
            <a:endParaRPr kumimoji="1" lang="en-US" altLang="ja-JP" sz="1400" dirty="0"/>
          </a:p>
        </p:txBody>
      </p:sp>
      <p:sp>
        <p:nvSpPr>
          <p:cNvPr id="24" name="テキスト ボックス 23">
            <a:extLst>
              <a:ext uri="{FF2B5EF4-FFF2-40B4-BE49-F238E27FC236}">
                <a16:creationId xmlns:a16="http://schemas.microsoft.com/office/drawing/2014/main" id="{31B56C55-FC78-441A-BBDD-26D9674D77B7}"/>
              </a:ext>
            </a:extLst>
          </p:cNvPr>
          <p:cNvSpPr txBox="1"/>
          <p:nvPr/>
        </p:nvSpPr>
        <p:spPr>
          <a:xfrm>
            <a:off x="7591685" y="3850158"/>
            <a:ext cx="1497374"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25" name="テキスト ボックス 24">
            <a:extLst>
              <a:ext uri="{FF2B5EF4-FFF2-40B4-BE49-F238E27FC236}">
                <a16:creationId xmlns:a16="http://schemas.microsoft.com/office/drawing/2014/main" id="{5D7D4853-302C-4720-8A70-A3694BE8F5AB}"/>
              </a:ext>
            </a:extLst>
          </p:cNvPr>
          <p:cNvSpPr txBox="1"/>
          <p:nvPr/>
        </p:nvSpPr>
        <p:spPr>
          <a:xfrm>
            <a:off x="9837074" y="4619838"/>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
        <p:nvSpPr>
          <p:cNvPr id="26" name="テキスト ボックス 25">
            <a:extLst>
              <a:ext uri="{FF2B5EF4-FFF2-40B4-BE49-F238E27FC236}">
                <a16:creationId xmlns:a16="http://schemas.microsoft.com/office/drawing/2014/main" id="{082A3A7E-5093-46AD-99D8-3DC774E0119B}"/>
              </a:ext>
            </a:extLst>
          </p:cNvPr>
          <p:cNvSpPr txBox="1"/>
          <p:nvPr/>
        </p:nvSpPr>
        <p:spPr>
          <a:xfrm>
            <a:off x="2017088" y="5645901"/>
            <a:ext cx="1107996" cy="369332"/>
          </a:xfrm>
          <a:prstGeom prst="rect">
            <a:avLst/>
          </a:prstGeom>
          <a:noFill/>
        </p:spPr>
        <p:txBody>
          <a:bodyPr wrap="none" rtlCol="0">
            <a:spAutoFit/>
          </a:bodyPr>
          <a:lstStyle/>
          <a:p>
            <a:r>
              <a:rPr kumimoji="1" lang="ja-JP" altLang="en-US" b="1" dirty="0">
                <a:solidFill>
                  <a:srgbClr val="FFC000"/>
                </a:solidFill>
              </a:rPr>
              <a:t>酵素糖化</a:t>
            </a:r>
          </a:p>
        </p:txBody>
      </p:sp>
      <p:sp>
        <p:nvSpPr>
          <p:cNvPr id="27" name="テキスト ボックス 26">
            <a:extLst>
              <a:ext uri="{FF2B5EF4-FFF2-40B4-BE49-F238E27FC236}">
                <a16:creationId xmlns:a16="http://schemas.microsoft.com/office/drawing/2014/main" id="{FC1D6A4B-27EC-46E8-B59B-2E902A636967}"/>
              </a:ext>
            </a:extLst>
          </p:cNvPr>
          <p:cNvSpPr txBox="1"/>
          <p:nvPr/>
        </p:nvSpPr>
        <p:spPr>
          <a:xfrm>
            <a:off x="7151298" y="5203838"/>
            <a:ext cx="4906780" cy="646331"/>
          </a:xfrm>
          <a:prstGeom prst="rect">
            <a:avLst/>
          </a:prstGeom>
          <a:noFill/>
        </p:spPr>
        <p:txBody>
          <a:bodyPr wrap="square" rtlCol="0">
            <a:spAutoFit/>
          </a:bodyPr>
          <a:lstStyle/>
          <a:p>
            <a:pPr algn="ctr"/>
            <a:r>
              <a:rPr kumimoji="1" lang="ja-JP" altLang="en-US" b="1" dirty="0">
                <a:solidFill>
                  <a:schemeClr val="accent1"/>
                </a:solidFill>
              </a:rPr>
              <a:t>複数の酵素を混合させて、</a:t>
            </a:r>
            <a:endParaRPr kumimoji="1" lang="en-US" altLang="ja-JP" b="1" dirty="0">
              <a:solidFill>
                <a:schemeClr val="accent1"/>
              </a:solidFill>
            </a:endParaRPr>
          </a:p>
          <a:p>
            <a:pPr algn="ctr"/>
            <a:r>
              <a:rPr kumimoji="1" lang="ja-JP" altLang="en-US" b="1" dirty="0">
                <a:solidFill>
                  <a:schemeClr val="accent1"/>
                </a:solidFill>
              </a:rPr>
              <a:t>基質への結合・分解など（糖化）を実現する</a:t>
            </a:r>
          </a:p>
        </p:txBody>
      </p:sp>
      <p:sp>
        <p:nvSpPr>
          <p:cNvPr id="28" name="テキスト ボックス 27">
            <a:extLst>
              <a:ext uri="{FF2B5EF4-FFF2-40B4-BE49-F238E27FC236}">
                <a16:creationId xmlns:a16="http://schemas.microsoft.com/office/drawing/2014/main" id="{6D01BD42-F4A0-486B-B6A5-7AC1CB3E1A96}"/>
              </a:ext>
            </a:extLst>
          </p:cNvPr>
          <p:cNvSpPr txBox="1"/>
          <p:nvPr/>
        </p:nvSpPr>
        <p:spPr>
          <a:xfrm>
            <a:off x="0" y="2046824"/>
            <a:ext cx="1643399" cy="307777"/>
          </a:xfrm>
          <a:prstGeom prst="rect">
            <a:avLst/>
          </a:prstGeom>
          <a:noFill/>
        </p:spPr>
        <p:txBody>
          <a:bodyPr wrap="none" rtlCol="0">
            <a:spAutoFit/>
          </a:bodyPr>
          <a:lstStyle/>
          <a:p>
            <a:r>
              <a:rPr kumimoji="1" lang="ja-JP" altLang="en-US" sz="1400" b="1" dirty="0"/>
              <a:t>陸上バイオマス資源</a:t>
            </a:r>
          </a:p>
        </p:txBody>
      </p:sp>
    </p:spTree>
    <p:extLst>
      <p:ext uri="{BB962C8B-B14F-4D97-AF65-F5344CB8AC3E}">
        <p14:creationId xmlns:p14="http://schemas.microsoft.com/office/powerpoint/2010/main" val="387848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3"/>
            <a:ext cx="11170120" cy="657498"/>
          </a:xfrm>
        </p:spPr>
        <p:txBody>
          <a:bodyPr/>
          <a:lstStyle/>
          <a:p>
            <a:pPr marL="457200" indent="-457200"/>
            <a:r>
              <a:rPr lang="en-US" altLang="ja-JP" sz="2800" dirty="0"/>
              <a:t>TrCel7A</a:t>
            </a:r>
            <a:r>
              <a:rPr lang="ja-JP" altLang="en-US" sz="2800" dirty="0"/>
              <a:t>、特にその結合性タンパク質</a:t>
            </a:r>
            <a:r>
              <a:rPr kumimoji="1" lang="en-US" altLang="ja-JP" sz="2800" dirty="0">
                <a:solidFill>
                  <a:srgbClr val="00CCFF"/>
                </a:solidFill>
              </a:rPr>
              <a:t>TrCBM1</a:t>
            </a:r>
            <a:r>
              <a:rPr lang="ja-JP" altLang="en-US" sz="2800" dirty="0"/>
              <a:t>を対象にしていた。</a:t>
            </a:r>
            <a:endParaRPr lang="en-US" altLang="ja-JP" sz="28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対象のセルロース分解酵素</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sp>
        <p:nvSpPr>
          <p:cNvPr id="28" name="テキスト ボックス 27">
            <a:extLst>
              <a:ext uri="{FF2B5EF4-FFF2-40B4-BE49-F238E27FC236}">
                <a16:creationId xmlns:a16="http://schemas.microsoft.com/office/drawing/2014/main" id="{C09AC0E0-8454-41CD-B5AC-BA114C8BB18D}"/>
              </a:ext>
            </a:extLst>
          </p:cNvPr>
          <p:cNvSpPr txBox="1"/>
          <p:nvPr/>
        </p:nvSpPr>
        <p:spPr>
          <a:xfrm>
            <a:off x="369355" y="5324475"/>
            <a:ext cx="2140635" cy="369332"/>
          </a:xfrm>
          <a:prstGeom prst="rect">
            <a:avLst/>
          </a:prstGeom>
          <a:noFill/>
        </p:spPr>
        <p:txBody>
          <a:bodyPr wrap="square" rtlCol="0">
            <a:spAutoFit/>
          </a:bodyPr>
          <a:lstStyle/>
          <a:p>
            <a:pPr algn="ctr"/>
            <a:r>
              <a:rPr kumimoji="1" lang="ja-JP" altLang="en-US" dirty="0">
                <a:solidFill>
                  <a:schemeClr val="accent2"/>
                </a:solidFill>
              </a:rPr>
              <a:t>触媒ドメイン（</a:t>
            </a:r>
            <a:r>
              <a:rPr kumimoji="1" lang="en-US" altLang="ja-JP" dirty="0">
                <a:solidFill>
                  <a:schemeClr val="accent2"/>
                </a:solidFill>
              </a:rPr>
              <a:t>CD</a:t>
            </a:r>
            <a:r>
              <a:rPr kumimoji="1" lang="ja-JP" altLang="en-US" dirty="0">
                <a:solidFill>
                  <a:schemeClr val="accent2"/>
                </a:solidFill>
              </a:rPr>
              <a:t>）</a:t>
            </a:r>
          </a:p>
        </p:txBody>
      </p:sp>
      <p:sp>
        <p:nvSpPr>
          <p:cNvPr id="29" name="テキスト ボックス 28">
            <a:extLst>
              <a:ext uri="{FF2B5EF4-FFF2-40B4-BE49-F238E27FC236}">
                <a16:creationId xmlns:a16="http://schemas.microsoft.com/office/drawing/2014/main" id="{F711DDB4-11C7-4EB5-A3D0-86173FA8839A}"/>
              </a:ext>
            </a:extLst>
          </p:cNvPr>
          <p:cNvSpPr txBox="1"/>
          <p:nvPr/>
        </p:nvSpPr>
        <p:spPr>
          <a:xfrm>
            <a:off x="6578301" y="2064199"/>
            <a:ext cx="5257800" cy="923330"/>
          </a:xfrm>
          <a:prstGeom prst="rect">
            <a:avLst/>
          </a:prstGeom>
          <a:noFill/>
        </p:spPr>
        <p:txBody>
          <a:bodyPr wrap="square" rtlCol="0">
            <a:spAutoFit/>
          </a:bodyPr>
          <a:lstStyle/>
          <a:p>
            <a:r>
              <a:rPr kumimoji="1" lang="en-US" altLang="ja-JP" b="1" u="sng" dirty="0"/>
              <a:t>TrCel7A</a:t>
            </a:r>
            <a:r>
              <a:rPr kumimoji="1" lang="ja-JP" altLang="en-US" b="1" u="sng" dirty="0"/>
              <a:t> </a:t>
            </a:r>
            <a:r>
              <a:rPr kumimoji="1" lang="en-US" altLang="ja-JP" b="1" u="sng" dirty="0"/>
              <a:t>(CBH I)</a:t>
            </a:r>
          </a:p>
          <a:p>
            <a:pPr marL="342900" indent="-342900">
              <a:buFont typeface="Arial" panose="020B0604020202020204" pitchFamily="34" charset="0"/>
              <a:buChar char="•"/>
            </a:pPr>
            <a:r>
              <a:rPr kumimoji="1" lang="ja-JP" altLang="en-US" dirty="0"/>
              <a:t>子嚢菌</a:t>
            </a:r>
            <a:r>
              <a:rPr kumimoji="1" lang="en-US" altLang="ja-JP" i="1" dirty="0"/>
              <a:t>Trichoderma </a:t>
            </a:r>
            <a:r>
              <a:rPr kumimoji="1" lang="en-US" altLang="ja-JP" i="1" dirty="0" err="1"/>
              <a:t>reesei</a:t>
            </a:r>
            <a:r>
              <a:rPr kumimoji="1" lang="ja-JP" altLang="en-US" dirty="0"/>
              <a:t>由来 </a:t>
            </a:r>
            <a:r>
              <a:rPr kumimoji="1" lang="en-US" altLang="ja-JP" dirty="0"/>
              <a:t>=&gt; Tr</a:t>
            </a:r>
          </a:p>
          <a:p>
            <a:pPr marL="342900" indent="-342900">
              <a:buFont typeface="Arial" panose="020B0604020202020204" pitchFamily="34" charset="0"/>
              <a:buChar char="•"/>
            </a:pPr>
            <a:r>
              <a:rPr kumimoji="1" lang="ja-JP" altLang="en-US" dirty="0"/>
              <a:t>糖質加水分解酵素ファミリー</a:t>
            </a:r>
            <a:r>
              <a:rPr kumimoji="1" lang="en-US" altLang="ja-JP" dirty="0"/>
              <a:t>7</a:t>
            </a:r>
            <a:r>
              <a:rPr kumimoji="1" lang="ja-JP" altLang="en-US" dirty="0"/>
              <a:t>（</a:t>
            </a:r>
            <a:r>
              <a:rPr kumimoji="1" lang="en-US" altLang="ja-JP" dirty="0"/>
              <a:t>GH7</a:t>
            </a:r>
            <a:r>
              <a:rPr kumimoji="1" lang="ja-JP" altLang="en-US" dirty="0"/>
              <a:t>）</a:t>
            </a:r>
            <a:r>
              <a:rPr kumimoji="1" lang="en-US" altLang="ja-JP" dirty="0"/>
              <a:t>=&gt; Cel7A</a:t>
            </a:r>
          </a:p>
        </p:txBody>
      </p:sp>
      <p:pic>
        <p:nvPicPr>
          <p:cNvPr id="30" name="図 29">
            <a:extLst>
              <a:ext uri="{FF2B5EF4-FFF2-40B4-BE49-F238E27FC236}">
                <a16:creationId xmlns:a16="http://schemas.microsoft.com/office/drawing/2014/main" id="{99B06609-5326-4AB1-A7D8-D301450CF8E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31" b="98714" l="1611" r="99268">
                        <a14:foregroundMark x1="8199" y1="51447" x2="8199" y2="51447"/>
                        <a14:foregroundMark x1="5271" y1="36013" x2="5271" y2="36013"/>
                        <a14:foregroundMark x1="1611" y1="62701" x2="1611" y2="62701"/>
                        <a14:foregroundMark x1="29136" y1="6752" x2="29136" y2="6752"/>
                        <a14:foregroundMark x1="33382" y1="90675" x2="33382" y2="90675"/>
                        <a14:foregroundMark x1="42460" y1="98714" x2="42460" y2="98714"/>
                        <a14:foregroundMark x1="92972" y1="96463" x2="92972" y2="96463"/>
                        <a14:foregroundMark x1="95315" y1="96141" x2="95315" y2="96141"/>
                        <a14:foregroundMark x1="99268" y1="96141" x2="99268" y2="96141"/>
                        <a14:foregroundMark x1="96779" y1="94855" x2="96779" y2="94855"/>
                        <a14:backgroundMark x1="40117" y1="99357" x2="40117" y2="99357"/>
                      </a14:backgroundRemoval>
                    </a14:imgEffect>
                  </a14:imgLayer>
                </a14:imgProps>
              </a:ext>
              <a:ext uri="{28A0092B-C50C-407E-A947-70E740481C1C}">
                <a14:useLocalDpi xmlns:a14="http://schemas.microsoft.com/office/drawing/2010/main" val="0"/>
              </a:ext>
            </a:extLst>
          </a:blip>
          <a:stretch>
            <a:fillRect/>
          </a:stretch>
        </p:blipFill>
        <p:spPr>
          <a:xfrm>
            <a:off x="571984" y="2905804"/>
            <a:ext cx="4749406" cy="2162613"/>
          </a:xfrm>
          <a:prstGeom prst="rect">
            <a:avLst/>
          </a:prstGeom>
        </p:spPr>
      </p:pic>
      <p:sp>
        <p:nvSpPr>
          <p:cNvPr id="34" name="楕円 33">
            <a:extLst>
              <a:ext uri="{FF2B5EF4-FFF2-40B4-BE49-F238E27FC236}">
                <a16:creationId xmlns:a16="http://schemas.microsoft.com/office/drawing/2014/main" id="{10279F77-0017-4FFA-A7E1-EC5652060649}"/>
              </a:ext>
            </a:extLst>
          </p:cNvPr>
          <p:cNvSpPr/>
          <p:nvPr/>
        </p:nvSpPr>
        <p:spPr>
          <a:xfrm>
            <a:off x="3312581" y="3952196"/>
            <a:ext cx="1958220" cy="1246685"/>
          </a:xfrm>
          <a:prstGeom prst="ellipse">
            <a:avLst/>
          </a:prstGeom>
          <a:noFill/>
          <a:ln>
            <a:solidFill>
              <a:srgbClr val="00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5F6A24F8-F3D6-4178-8E8B-6F9D2B7A34CE}"/>
              </a:ext>
            </a:extLst>
          </p:cNvPr>
          <p:cNvSpPr txBox="1"/>
          <p:nvPr/>
        </p:nvSpPr>
        <p:spPr>
          <a:xfrm>
            <a:off x="2596398" y="5324475"/>
            <a:ext cx="3981903" cy="369332"/>
          </a:xfrm>
          <a:prstGeom prst="rect">
            <a:avLst/>
          </a:prstGeom>
          <a:noFill/>
        </p:spPr>
        <p:txBody>
          <a:bodyPr wrap="square" rtlCol="0">
            <a:spAutoFit/>
          </a:bodyPr>
          <a:lstStyle/>
          <a:p>
            <a:r>
              <a:rPr kumimoji="1" lang="ja-JP" altLang="en-US" dirty="0">
                <a:solidFill>
                  <a:schemeClr val="accent1">
                    <a:lumMod val="60000"/>
                    <a:lumOff val="40000"/>
                  </a:schemeClr>
                </a:solidFill>
              </a:rPr>
              <a:t>セルロース結合ドメイン（</a:t>
            </a:r>
            <a:r>
              <a:rPr kumimoji="1" lang="en-US" altLang="ja-JP" dirty="0">
                <a:solidFill>
                  <a:schemeClr val="accent1">
                    <a:lumMod val="60000"/>
                    <a:lumOff val="40000"/>
                  </a:schemeClr>
                </a:solidFill>
              </a:rPr>
              <a:t>CBD, CBM</a:t>
            </a:r>
            <a:r>
              <a:rPr kumimoji="1" lang="ja-JP" altLang="en-US" dirty="0">
                <a:solidFill>
                  <a:schemeClr val="accent1">
                    <a:lumMod val="60000"/>
                    <a:lumOff val="40000"/>
                  </a:schemeClr>
                </a:solidFill>
              </a:rPr>
              <a:t>）</a:t>
            </a:r>
            <a:endParaRPr kumimoji="1" lang="en-US" altLang="ja-JP" dirty="0">
              <a:solidFill>
                <a:schemeClr val="accent1">
                  <a:lumMod val="60000"/>
                  <a:lumOff val="40000"/>
                </a:schemeClr>
              </a:solidFill>
            </a:endParaRPr>
          </a:p>
        </p:txBody>
      </p:sp>
      <p:sp>
        <p:nvSpPr>
          <p:cNvPr id="36" name="楕円 35">
            <a:extLst>
              <a:ext uri="{FF2B5EF4-FFF2-40B4-BE49-F238E27FC236}">
                <a16:creationId xmlns:a16="http://schemas.microsoft.com/office/drawing/2014/main" id="{DCF8DCEB-CAAF-4B85-A461-E3048585D9A6}"/>
              </a:ext>
            </a:extLst>
          </p:cNvPr>
          <p:cNvSpPr/>
          <p:nvPr/>
        </p:nvSpPr>
        <p:spPr>
          <a:xfrm>
            <a:off x="369355" y="2658148"/>
            <a:ext cx="2903061" cy="2666327"/>
          </a:xfrm>
          <a:prstGeom prst="ellipse">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テキスト ボックス 38">
            <a:extLst>
              <a:ext uri="{FF2B5EF4-FFF2-40B4-BE49-F238E27FC236}">
                <a16:creationId xmlns:a16="http://schemas.microsoft.com/office/drawing/2014/main" id="{CAF142E9-94CA-457F-BDD9-2EB8A4EFAEC3}"/>
              </a:ext>
            </a:extLst>
          </p:cNvPr>
          <p:cNvSpPr txBox="1"/>
          <p:nvPr/>
        </p:nvSpPr>
        <p:spPr>
          <a:xfrm>
            <a:off x="1076164" y="1741042"/>
            <a:ext cx="4199282" cy="400110"/>
          </a:xfrm>
          <a:prstGeom prst="rect">
            <a:avLst/>
          </a:prstGeom>
          <a:noFill/>
        </p:spPr>
        <p:txBody>
          <a:bodyPr wrap="square">
            <a:spAutoFit/>
          </a:bodyPr>
          <a:lstStyle/>
          <a:p>
            <a:pPr algn="ctr"/>
            <a:r>
              <a:rPr kumimoji="1" lang="ja-JP" altLang="en-US" sz="2000" dirty="0"/>
              <a:t>セロビオヒドラーゼ（</a:t>
            </a:r>
            <a:r>
              <a:rPr kumimoji="1" lang="en-US" altLang="ja-JP" sz="2000" dirty="0"/>
              <a:t>CBH</a:t>
            </a:r>
            <a:r>
              <a:rPr kumimoji="1" lang="ja-JP" altLang="en-US" sz="2000" dirty="0"/>
              <a:t>）の構造</a:t>
            </a:r>
            <a:endParaRPr kumimoji="1" lang="en-US" altLang="ja-JP" sz="2400" dirty="0"/>
          </a:p>
        </p:txBody>
      </p:sp>
      <p:sp>
        <p:nvSpPr>
          <p:cNvPr id="40" name="テキスト ボックス 39">
            <a:extLst>
              <a:ext uri="{FF2B5EF4-FFF2-40B4-BE49-F238E27FC236}">
                <a16:creationId xmlns:a16="http://schemas.microsoft.com/office/drawing/2014/main" id="{F6D9DE27-036C-412B-9AE6-641156C1C765}"/>
              </a:ext>
            </a:extLst>
          </p:cNvPr>
          <p:cNvSpPr txBox="1"/>
          <p:nvPr/>
        </p:nvSpPr>
        <p:spPr>
          <a:xfrm>
            <a:off x="5788182" y="4953901"/>
            <a:ext cx="1133019" cy="307777"/>
          </a:xfrm>
          <a:prstGeom prst="rect">
            <a:avLst/>
          </a:prstGeom>
          <a:noFill/>
        </p:spPr>
        <p:txBody>
          <a:bodyPr wrap="square">
            <a:spAutoFit/>
          </a:bodyPr>
          <a:lstStyle/>
          <a:p>
            <a:pPr algn="ctr"/>
            <a:r>
              <a:rPr kumimoji="1" lang="ja-JP" altLang="en-US" sz="1400" dirty="0">
                <a:solidFill>
                  <a:schemeClr val="accent3"/>
                </a:solidFill>
              </a:rPr>
              <a:t>セルロース</a:t>
            </a:r>
            <a:endParaRPr kumimoji="1" lang="en-US" altLang="ja-JP" sz="1600" dirty="0">
              <a:solidFill>
                <a:schemeClr val="accent3"/>
              </a:solidFill>
            </a:endParaRPr>
          </a:p>
        </p:txBody>
      </p:sp>
      <p:cxnSp>
        <p:nvCxnSpPr>
          <p:cNvPr id="4" name="直線矢印コネクタ 3">
            <a:extLst>
              <a:ext uri="{FF2B5EF4-FFF2-40B4-BE49-F238E27FC236}">
                <a16:creationId xmlns:a16="http://schemas.microsoft.com/office/drawing/2014/main" id="{E82C1440-EDC4-4E30-B560-6E06367FA29B}"/>
              </a:ext>
            </a:extLst>
          </p:cNvPr>
          <p:cNvCxnSpPr>
            <a:cxnSpLocks/>
            <a:stCxn id="40" idx="1"/>
          </p:cNvCxnSpPr>
          <p:nvPr/>
        </p:nvCxnSpPr>
        <p:spPr>
          <a:xfrm flipH="1" flipV="1">
            <a:off x="5524019" y="4983385"/>
            <a:ext cx="264163" cy="12440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573B0618-9BDA-44FC-8713-41252C1687B2}"/>
              </a:ext>
            </a:extLst>
          </p:cNvPr>
          <p:cNvSpPr txBox="1"/>
          <p:nvPr/>
        </p:nvSpPr>
        <p:spPr>
          <a:xfrm>
            <a:off x="966901" y="2214984"/>
            <a:ext cx="4494007" cy="369332"/>
          </a:xfrm>
          <a:prstGeom prst="rect">
            <a:avLst/>
          </a:prstGeom>
          <a:noFill/>
        </p:spPr>
        <p:txBody>
          <a:bodyPr wrap="square" rtlCol="0">
            <a:spAutoFit/>
          </a:bodyPr>
          <a:lstStyle/>
          <a:p>
            <a:pPr algn="ctr"/>
            <a:r>
              <a:rPr kumimoji="1" lang="ja-JP" altLang="en-US" dirty="0"/>
              <a:t>セルロース結晶に吸着・作用し、加水分解する</a:t>
            </a:r>
            <a:endParaRPr kumimoji="1" lang="en-US" altLang="ja-JP" dirty="0"/>
          </a:p>
        </p:txBody>
      </p:sp>
      <p:sp>
        <p:nvSpPr>
          <p:cNvPr id="17" name="テキスト ボックス 16">
            <a:extLst>
              <a:ext uri="{FF2B5EF4-FFF2-40B4-BE49-F238E27FC236}">
                <a16:creationId xmlns:a16="http://schemas.microsoft.com/office/drawing/2014/main" id="{4CDD34E2-EA97-42EE-940E-722751ADBAB2}"/>
              </a:ext>
            </a:extLst>
          </p:cNvPr>
          <p:cNvSpPr txBox="1"/>
          <p:nvPr/>
        </p:nvSpPr>
        <p:spPr>
          <a:xfrm>
            <a:off x="6559176" y="3571413"/>
            <a:ext cx="5127999" cy="1200329"/>
          </a:xfrm>
          <a:prstGeom prst="rect">
            <a:avLst/>
          </a:prstGeom>
          <a:noFill/>
        </p:spPr>
        <p:txBody>
          <a:bodyPr wrap="square" rtlCol="0">
            <a:spAutoFit/>
          </a:bodyPr>
          <a:lstStyle/>
          <a:p>
            <a:r>
              <a:rPr kumimoji="1" lang="en-US" altLang="ja-JP" b="1" u="sng" dirty="0"/>
              <a:t>TrCBM1</a:t>
            </a:r>
            <a:r>
              <a:rPr kumimoji="1" lang="ja-JP" altLang="en-US" b="1" u="sng" dirty="0"/>
              <a:t>の選定理由</a:t>
            </a:r>
            <a:endParaRPr kumimoji="1" lang="en-US" altLang="ja-JP" b="1" u="sng" dirty="0"/>
          </a:p>
          <a:p>
            <a:pPr marL="285750" indent="-285750">
              <a:buFont typeface="Arial" panose="020B0604020202020204" pitchFamily="34" charset="0"/>
              <a:buChar char="•"/>
            </a:pPr>
            <a:r>
              <a:rPr kumimoji="1" lang="ja-JP" altLang="en-US" dirty="0"/>
              <a:t>触媒機能を扱うよりも技術的ハードルが低いと予想</a:t>
            </a:r>
            <a:endParaRPr kumimoji="1" lang="en-US" altLang="ja-JP" dirty="0"/>
          </a:p>
          <a:p>
            <a:pPr marL="285750" indent="-285750">
              <a:buFont typeface="Arial" panose="020B0604020202020204" pitchFamily="34" charset="0"/>
              <a:buChar char="•"/>
            </a:pPr>
            <a:r>
              <a:rPr kumimoji="1" lang="ja-JP" altLang="en-US" dirty="0"/>
              <a:t>評価実験系の構築も比較的容易</a:t>
            </a:r>
            <a:endParaRPr kumimoji="1" lang="en-US" altLang="ja-JP" dirty="0"/>
          </a:p>
          <a:p>
            <a:pPr marL="285750" indent="-285750">
              <a:buFont typeface="Arial" panose="020B0604020202020204" pitchFamily="34" charset="0"/>
              <a:buChar char="•"/>
            </a:pPr>
            <a:r>
              <a:rPr kumimoji="1" lang="ja-JP" altLang="en-US" dirty="0"/>
              <a:t>共同研究先の先生方の知見が得やすい</a:t>
            </a:r>
            <a:endParaRPr kumimoji="1" lang="en-US" altLang="ja-JP" dirty="0"/>
          </a:p>
        </p:txBody>
      </p:sp>
    </p:spTree>
    <p:extLst>
      <p:ext uri="{BB962C8B-B14F-4D97-AF65-F5344CB8AC3E}">
        <p14:creationId xmlns:p14="http://schemas.microsoft.com/office/powerpoint/2010/main" val="73289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3"/>
            <a:ext cx="11170120" cy="657498"/>
          </a:xfrm>
        </p:spPr>
        <p:txBody>
          <a:bodyPr/>
          <a:lstStyle/>
          <a:p>
            <a:pPr marL="457200" indent="-457200"/>
            <a:r>
              <a:rPr lang="ja-JP" altLang="en-US" sz="2800" dirty="0"/>
              <a:t>標的基質と設計目標を与えた後、候補配列設計と</a:t>
            </a:r>
            <a:r>
              <a:rPr lang="en-US" altLang="ja-JP" sz="2800" dirty="0"/>
              <a:t>Wet</a:t>
            </a:r>
            <a:r>
              <a:rPr lang="ja-JP" altLang="en-US" sz="2800" dirty="0"/>
              <a:t>評価を繰り返して、所望の配列を絞り込んでいくことを考えた。</a:t>
            </a:r>
            <a:endParaRPr lang="en-US" altLang="ja-JP" sz="28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人工酵素設計システムと</a:t>
            </a:r>
            <a:r>
              <a:rPr lang="en-US" altLang="ja-JP" dirty="0"/>
              <a:t>FS</a:t>
            </a:r>
            <a:r>
              <a:rPr lang="ja-JP" altLang="en-US" dirty="0"/>
              <a:t>の進め方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pic>
        <p:nvPicPr>
          <p:cNvPr id="44" name="図 43">
            <a:extLst>
              <a:ext uri="{FF2B5EF4-FFF2-40B4-BE49-F238E27FC236}">
                <a16:creationId xmlns:a16="http://schemas.microsoft.com/office/drawing/2014/main" id="{524CAF51-C6CD-40B6-A66C-129A2564AC3B}"/>
              </a:ext>
            </a:extLst>
          </p:cNvPr>
          <p:cNvPicPr>
            <a:picLocks noChangeAspect="1"/>
          </p:cNvPicPr>
          <p:nvPr/>
        </p:nvPicPr>
        <p:blipFill>
          <a:blip r:embed="rId2"/>
          <a:stretch>
            <a:fillRect/>
          </a:stretch>
        </p:blipFill>
        <p:spPr>
          <a:xfrm>
            <a:off x="74359" y="2395358"/>
            <a:ext cx="6021641" cy="3415324"/>
          </a:xfrm>
          <a:prstGeom prst="rect">
            <a:avLst/>
          </a:prstGeom>
        </p:spPr>
      </p:pic>
      <p:sp>
        <p:nvSpPr>
          <p:cNvPr id="45" name="テキスト ボックス 44">
            <a:extLst>
              <a:ext uri="{FF2B5EF4-FFF2-40B4-BE49-F238E27FC236}">
                <a16:creationId xmlns:a16="http://schemas.microsoft.com/office/drawing/2014/main" id="{315B3A22-7D93-4165-B25E-82831E814ACA}"/>
              </a:ext>
            </a:extLst>
          </p:cNvPr>
          <p:cNvSpPr txBox="1"/>
          <p:nvPr/>
        </p:nvSpPr>
        <p:spPr>
          <a:xfrm>
            <a:off x="6806377" y="1855127"/>
            <a:ext cx="4395904" cy="369332"/>
          </a:xfrm>
          <a:prstGeom prst="rect">
            <a:avLst/>
          </a:prstGeom>
          <a:noFill/>
        </p:spPr>
        <p:txBody>
          <a:bodyPr wrap="square" rtlCol="0">
            <a:spAutoFit/>
          </a:bodyPr>
          <a:lstStyle/>
          <a:p>
            <a:pPr algn="ctr"/>
            <a:r>
              <a:rPr kumimoji="1" lang="ja-JP" altLang="en-US" b="1" dirty="0"/>
              <a:t>設計プロトコル概念図</a:t>
            </a:r>
            <a:endParaRPr kumimoji="1" lang="en-US" altLang="ja-JP" b="1" dirty="0"/>
          </a:p>
        </p:txBody>
      </p:sp>
      <p:pic>
        <p:nvPicPr>
          <p:cNvPr id="46" name="図 45">
            <a:extLst>
              <a:ext uri="{FF2B5EF4-FFF2-40B4-BE49-F238E27FC236}">
                <a16:creationId xmlns:a16="http://schemas.microsoft.com/office/drawing/2014/main" id="{5DD144BF-D6A0-4417-851B-FF06419B5F1A}"/>
              </a:ext>
            </a:extLst>
          </p:cNvPr>
          <p:cNvPicPr>
            <a:picLocks noChangeAspect="1"/>
          </p:cNvPicPr>
          <p:nvPr/>
        </p:nvPicPr>
        <p:blipFill>
          <a:blip r:embed="rId3"/>
          <a:stretch>
            <a:fillRect/>
          </a:stretch>
        </p:blipFill>
        <p:spPr>
          <a:xfrm>
            <a:off x="6254809" y="2479791"/>
            <a:ext cx="5595696" cy="3272059"/>
          </a:xfrm>
          <a:prstGeom prst="rect">
            <a:avLst/>
          </a:prstGeom>
        </p:spPr>
      </p:pic>
      <p:sp>
        <p:nvSpPr>
          <p:cNvPr id="47" name="テキスト ボックス 46">
            <a:extLst>
              <a:ext uri="{FF2B5EF4-FFF2-40B4-BE49-F238E27FC236}">
                <a16:creationId xmlns:a16="http://schemas.microsoft.com/office/drawing/2014/main" id="{5E203E1F-445E-4754-83FC-46191F12CE1F}"/>
              </a:ext>
            </a:extLst>
          </p:cNvPr>
          <p:cNvSpPr txBox="1"/>
          <p:nvPr/>
        </p:nvSpPr>
        <p:spPr>
          <a:xfrm>
            <a:off x="887227" y="1855127"/>
            <a:ext cx="4395904" cy="369332"/>
          </a:xfrm>
          <a:prstGeom prst="rect">
            <a:avLst/>
          </a:prstGeom>
          <a:noFill/>
        </p:spPr>
        <p:txBody>
          <a:bodyPr wrap="square" rtlCol="0">
            <a:spAutoFit/>
          </a:bodyPr>
          <a:lstStyle/>
          <a:p>
            <a:pPr algn="ctr"/>
            <a:r>
              <a:rPr kumimoji="1" lang="ja-JP" altLang="en-US" b="1" dirty="0"/>
              <a:t>人工酵素設計システムのコンセプト</a:t>
            </a:r>
            <a:endParaRPr kumimoji="1" lang="en-US" altLang="ja-JP" dirty="0"/>
          </a:p>
        </p:txBody>
      </p:sp>
      <p:sp>
        <p:nvSpPr>
          <p:cNvPr id="48" name="テキスト ボックス 47">
            <a:extLst>
              <a:ext uri="{FF2B5EF4-FFF2-40B4-BE49-F238E27FC236}">
                <a16:creationId xmlns:a16="http://schemas.microsoft.com/office/drawing/2014/main" id="{7BE754AF-BE1D-4944-AA99-7BE3CBB71CC6}"/>
              </a:ext>
            </a:extLst>
          </p:cNvPr>
          <p:cNvSpPr txBox="1"/>
          <p:nvPr/>
        </p:nvSpPr>
        <p:spPr>
          <a:xfrm>
            <a:off x="6292909" y="5810682"/>
            <a:ext cx="5544849" cy="369332"/>
          </a:xfrm>
          <a:prstGeom prst="rect">
            <a:avLst/>
          </a:prstGeom>
          <a:noFill/>
        </p:spPr>
        <p:txBody>
          <a:bodyPr wrap="square" rtlCol="0">
            <a:spAutoFit/>
          </a:bodyPr>
          <a:lstStyle/>
          <a:p>
            <a:pPr algn="ctr"/>
            <a:r>
              <a:rPr kumimoji="1" lang="en-US" altLang="ja-JP" dirty="0">
                <a:solidFill>
                  <a:schemeClr val="accent1">
                    <a:lumMod val="60000"/>
                    <a:lumOff val="40000"/>
                  </a:schemeClr>
                </a:solidFill>
              </a:rPr>
              <a:t>Wild-Type</a:t>
            </a:r>
            <a:r>
              <a:rPr kumimoji="1" lang="ja-JP" altLang="en-US" dirty="0">
                <a:solidFill>
                  <a:schemeClr val="accent1">
                    <a:lumMod val="60000"/>
                    <a:lumOff val="40000"/>
                  </a:schemeClr>
                </a:solidFill>
              </a:rPr>
              <a:t>の足場部位の側鎖だけを改変することから着手</a:t>
            </a:r>
            <a:endParaRPr kumimoji="1" lang="en-US" altLang="ja-JP" dirty="0">
              <a:solidFill>
                <a:schemeClr val="accent1">
                  <a:lumMod val="60000"/>
                  <a:lumOff val="40000"/>
                </a:schemeClr>
              </a:solidFill>
            </a:endParaRPr>
          </a:p>
        </p:txBody>
      </p:sp>
    </p:spTree>
    <p:extLst>
      <p:ext uri="{BB962C8B-B14F-4D97-AF65-F5344CB8AC3E}">
        <p14:creationId xmlns:p14="http://schemas.microsoft.com/office/powerpoint/2010/main" val="411742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テーマは合計</a:t>
            </a:r>
            <a:r>
              <a:rPr lang="en-US" altLang="ja-JP" sz="2800" dirty="0"/>
              <a:t>3</a:t>
            </a:r>
            <a:r>
              <a:rPr lang="ja-JP" altLang="en-US" sz="2800" dirty="0"/>
              <a:t>年半活動した。</a:t>
            </a:r>
            <a:endParaRPr lang="en-US" altLang="ja-JP" sz="2800" dirty="0"/>
          </a:p>
        </p:txBody>
      </p:sp>
      <p:graphicFrame>
        <p:nvGraphicFramePr>
          <p:cNvPr id="30" name="コンテンツ プレースホルダー 6">
            <a:extLst>
              <a:ext uri="{FF2B5EF4-FFF2-40B4-BE49-F238E27FC236}">
                <a16:creationId xmlns:a16="http://schemas.microsoft.com/office/drawing/2014/main" id="{1C66087F-B13A-45B4-9628-7B7B929E7115}"/>
              </a:ext>
            </a:extLst>
          </p:cNvPr>
          <p:cNvGraphicFramePr>
            <a:graphicFrameLocks/>
          </p:cNvGraphicFramePr>
          <p:nvPr>
            <p:extLst>
              <p:ext uri="{D42A27DB-BD31-4B8C-83A1-F6EECF244321}">
                <p14:modId xmlns:p14="http://schemas.microsoft.com/office/powerpoint/2010/main" val="2023643498"/>
              </p:ext>
            </p:extLst>
          </p:nvPr>
        </p:nvGraphicFramePr>
        <p:xfrm>
          <a:off x="152468" y="1579764"/>
          <a:ext cx="11880001" cy="365760"/>
        </p:xfrm>
        <a:graphic>
          <a:graphicData uri="http://schemas.openxmlformats.org/drawingml/2006/table">
            <a:tbl>
              <a:tblPr firstRow="1" bandRow="1">
                <a:tableStyleId>{69012ECD-51FC-41F1-AA8D-1B2483CD663E}</a:tableStyleId>
              </a:tblPr>
              <a:tblGrid>
                <a:gridCol w="1444935">
                  <a:extLst>
                    <a:ext uri="{9D8B030D-6E8A-4147-A177-3AD203B41FA5}">
                      <a16:colId xmlns:a16="http://schemas.microsoft.com/office/drawing/2014/main" val="593228238"/>
                    </a:ext>
                  </a:extLst>
                </a:gridCol>
                <a:gridCol w="2108381">
                  <a:extLst>
                    <a:ext uri="{9D8B030D-6E8A-4147-A177-3AD203B41FA5}">
                      <a16:colId xmlns:a16="http://schemas.microsoft.com/office/drawing/2014/main" val="3320444244"/>
                    </a:ext>
                  </a:extLst>
                </a:gridCol>
                <a:gridCol w="2108381">
                  <a:extLst>
                    <a:ext uri="{9D8B030D-6E8A-4147-A177-3AD203B41FA5}">
                      <a16:colId xmlns:a16="http://schemas.microsoft.com/office/drawing/2014/main" val="505575863"/>
                    </a:ext>
                  </a:extLst>
                </a:gridCol>
                <a:gridCol w="2072768">
                  <a:extLst>
                    <a:ext uri="{9D8B030D-6E8A-4147-A177-3AD203B41FA5}">
                      <a16:colId xmlns:a16="http://schemas.microsoft.com/office/drawing/2014/main" val="869470032"/>
                    </a:ext>
                  </a:extLst>
                </a:gridCol>
                <a:gridCol w="2072768">
                  <a:extLst>
                    <a:ext uri="{9D8B030D-6E8A-4147-A177-3AD203B41FA5}">
                      <a16:colId xmlns:a16="http://schemas.microsoft.com/office/drawing/2014/main" val="2652370762"/>
                    </a:ext>
                  </a:extLst>
                </a:gridCol>
                <a:gridCol w="2072768">
                  <a:extLst>
                    <a:ext uri="{9D8B030D-6E8A-4147-A177-3AD203B41FA5}">
                      <a16:colId xmlns:a16="http://schemas.microsoft.com/office/drawing/2014/main" val="1552732749"/>
                    </a:ext>
                  </a:extLst>
                </a:gridCol>
              </a:tblGrid>
              <a:tr h="266148">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FY2018</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FY2019</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FY2021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FY2022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cxnSp>
        <p:nvCxnSpPr>
          <p:cNvPr id="36" name="直線コネクタ 35">
            <a:extLst>
              <a:ext uri="{FF2B5EF4-FFF2-40B4-BE49-F238E27FC236}">
                <a16:creationId xmlns:a16="http://schemas.microsoft.com/office/drawing/2014/main" id="{DB2FD0EF-FFF8-4039-AB94-F5AC6AA0BA67}"/>
              </a:ext>
            </a:extLst>
          </p:cNvPr>
          <p:cNvCxnSpPr>
            <a:cxnSpLocks/>
          </p:cNvCxnSpPr>
          <p:nvPr/>
        </p:nvCxnSpPr>
        <p:spPr>
          <a:xfrm>
            <a:off x="1603506"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35800D8-B9D5-41EB-AD4C-D003A6BB99C2}"/>
              </a:ext>
            </a:extLst>
          </p:cNvPr>
          <p:cNvCxnSpPr>
            <a:cxnSpLocks/>
          </p:cNvCxnSpPr>
          <p:nvPr/>
        </p:nvCxnSpPr>
        <p:spPr>
          <a:xfrm>
            <a:off x="3703922" y="1987824"/>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59C3A73-DDB7-4E79-ACF3-033D0681BF21}"/>
              </a:ext>
            </a:extLst>
          </p:cNvPr>
          <p:cNvCxnSpPr>
            <a:cxnSpLocks/>
          </p:cNvCxnSpPr>
          <p:nvPr/>
        </p:nvCxnSpPr>
        <p:spPr>
          <a:xfrm>
            <a:off x="5793660"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E0C712F-0822-496E-90F0-8A94403C1DA8}"/>
              </a:ext>
            </a:extLst>
          </p:cNvPr>
          <p:cNvCxnSpPr>
            <a:cxnSpLocks/>
          </p:cNvCxnSpPr>
          <p:nvPr/>
        </p:nvCxnSpPr>
        <p:spPr>
          <a:xfrm>
            <a:off x="9960004"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57554B1-181D-4D83-8FE8-8B4177CC4DE2}"/>
              </a:ext>
            </a:extLst>
          </p:cNvPr>
          <p:cNvSpPr txBox="1"/>
          <p:nvPr/>
        </p:nvSpPr>
        <p:spPr>
          <a:xfrm>
            <a:off x="73642" y="2271905"/>
            <a:ext cx="1482639" cy="369332"/>
          </a:xfrm>
          <a:prstGeom prst="rect">
            <a:avLst/>
          </a:prstGeom>
          <a:noFill/>
        </p:spPr>
        <p:txBody>
          <a:bodyPr wrap="square" rtlCol="0">
            <a:spAutoFit/>
          </a:bodyPr>
          <a:lstStyle/>
          <a:p>
            <a:pPr algn="ctr"/>
            <a:r>
              <a:rPr kumimoji="1" lang="ja-JP" altLang="en-US" dirty="0"/>
              <a:t>テーマ</a:t>
            </a:r>
          </a:p>
        </p:txBody>
      </p:sp>
      <p:sp>
        <p:nvSpPr>
          <p:cNvPr id="79" name="二等辺三角形 78">
            <a:extLst>
              <a:ext uri="{FF2B5EF4-FFF2-40B4-BE49-F238E27FC236}">
                <a16:creationId xmlns:a16="http://schemas.microsoft.com/office/drawing/2014/main" id="{C76C57C0-EE07-4E45-AB04-A764A1E2EA66}"/>
              </a:ext>
            </a:extLst>
          </p:cNvPr>
          <p:cNvSpPr/>
          <p:nvPr/>
        </p:nvSpPr>
        <p:spPr>
          <a:xfrm rot="10800000">
            <a:off x="10861145" y="246545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3BBA4FBD-6160-4408-8462-57A13D0E3691}"/>
              </a:ext>
            </a:extLst>
          </p:cNvPr>
          <p:cNvSpPr txBox="1"/>
          <p:nvPr/>
        </p:nvSpPr>
        <p:spPr>
          <a:xfrm>
            <a:off x="10455844" y="1954826"/>
            <a:ext cx="954107" cy="492443"/>
          </a:xfrm>
          <a:prstGeom prst="rect">
            <a:avLst/>
          </a:prstGeom>
          <a:noFill/>
        </p:spPr>
        <p:txBody>
          <a:bodyPr wrap="none" rtlCol="0">
            <a:spAutoFit/>
          </a:bodyPr>
          <a:lstStyle/>
          <a:p>
            <a:pPr algn="ctr"/>
            <a:r>
              <a:rPr kumimoji="1" lang="en-US" altLang="ja-JP" sz="1400" dirty="0"/>
              <a:t>LR2</a:t>
            </a:r>
            <a:r>
              <a:rPr kumimoji="1" lang="ja-JP" altLang="en-US" sz="1400" dirty="0"/>
              <a:t>審査</a:t>
            </a:r>
            <a:endParaRPr kumimoji="1" lang="en-US" altLang="ja-JP" sz="1400" dirty="0"/>
          </a:p>
          <a:p>
            <a:pPr algn="ctr"/>
            <a:r>
              <a:rPr kumimoji="1" lang="en-US" altLang="ja-JP" sz="1200" dirty="0"/>
              <a:t>(</a:t>
            </a:r>
            <a:r>
              <a:rPr kumimoji="1" lang="ja-JP" altLang="en-US" sz="1200" dirty="0"/>
              <a:t>テーマ中止</a:t>
            </a:r>
            <a:r>
              <a:rPr kumimoji="1" lang="en-US" altLang="ja-JP" sz="1200" dirty="0"/>
              <a:t>)</a:t>
            </a:r>
            <a:endParaRPr kumimoji="1" lang="ja-JP" altLang="en-US" sz="1200" dirty="0"/>
          </a:p>
        </p:txBody>
      </p:sp>
      <p:cxnSp>
        <p:nvCxnSpPr>
          <p:cNvPr id="26" name="直線矢印コネクタ 25">
            <a:extLst>
              <a:ext uri="{FF2B5EF4-FFF2-40B4-BE49-F238E27FC236}">
                <a16:creationId xmlns:a16="http://schemas.microsoft.com/office/drawing/2014/main" id="{5F4FE5DF-B064-4A1A-85A4-D8770061F346}"/>
              </a:ext>
            </a:extLst>
          </p:cNvPr>
          <p:cNvCxnSpPr>
            <a:cxnSpLocks/>
          </p:cNvCxnSpPr>
          <p:nvPr/>
        </p:nvCxnSpPr>
        <p:spPr>
          <a:xfrm>
            <a:off x="2552700" y="3506682"/>
            <a:ext cx="8693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2D89513-102B-4B7E-9CD5-E974FD7F0752}"/>
              </a:ext>
            </a:extLst>
          </p:cNvPr>
          <p:cNvCxnSpPr>
            <a:cxnSpLocks/>
          </p:cNvCxnSpPr>
          <p:nvPr/>
        </p:nvCxnSpPr>
        <p:spPr>
          <a:xfrm>
            <a:off x="3703922" y="2695737"/>
            <a:ext cx="728792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吹き出し: 角を丸めた四角形 8">
            <a:extLst>
              <a:ext uri="{FF2B5EF4-FFF2-40B4-BE49-F238E27FC236}">
                <a16:creationId xmlns:a16="http://schemas.microsoft.com/office/drawing/2014/main" id="{FC8B586A-5819-48A1-ACD7-79155281AF85}"/>
              </a:ext>
            </a:extLst>
          </p:cNvPr>
          <p:cNvSpPr/>
          <p:nvPr/>
        </p:nvSpPr>
        <p:spPr>
          <a:xfrm>
            <a:off x="3569729" y="3117649"/>
            <a:ext cx="1279859" cy="354879"/>
          </a:xfrm>
          <a:prstGeom prst="wedgeRoundRectCallout">
            <a:avLst>
              <a:gd name="adj1" fmla="val -29437"/>
              <a:gd name="adj2" fmla="val -149484"/>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熊谷加入</a:t>
            </a:r>
          </a:p>
        </p:txBody>
      </p:sp>
      <p:sp>
        <p:nvSpPr>
          <p:cNvPr id="40" name="タイトル 1">
            <a:extLst>
              <a:ext uri="{FF2B5EF4-FFF2-40B4-BE49-F238E27FC236}">
                <a16:creationId xmlns:a16="http://schemas.microsoft.com/office/drawing/2014/main" id="{2354ADEE-94AE-4074-B8D1-9D80F37BED93}"/>
              </a:ext>
            </a:extLst>
          </p:cNvPr>
          <p:cNvSpPr>
            <a:spLocks noGrp="1"/>
          </p:cNvSpPr>
          <p:nvPr>
            <p:ph type="title"/>
          </p:nvPr>
        </p:nvSpPr>
        <p:spPr>
          <a:xfrm>
            <a:off x="517055" y="241034"/>
            <a:ext cx="11400125" cy="518094"/>
          </a:xfrm>
        </p:spPr>
        <p:txBody>
          <a:bodyPr/>
          <a:lstStyle/>
          <a:p>
            <a:r>
              <a:rPr lang="ja-JP" altLang="en-US" dirty="0"/>
              <a:t>活動実績</a:t>
            </a:r>
            <a:endParaRPr lang="en-US" dirty="0"/>
          </a:p>
        </p:txBody>
      </p:sp>
      <p:sp>
        <p:nvSpPr>
          <p:cNvPr id="42" name="テキスト ボックス 41">
            <a:extLst>
              <a:ext uri="{FF2B5EF4-FFF2-40B4-BE49-F238E27FC236}">
                <a16:creationId xmlns:a16="http://schemas.microsoft.com/office/drawing/2014/main" id="{F14ABE00-8F07-4769-B760-63B7A589FC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sp>
        <p:nvSpPr>
          <p:cNvPr id="35" name="二等辺三角形 34">
            <a:extLst>
              <a:ext uri="{FF2B5EF4-FFF2-40B4-BE49-F238E27FC236}">
                <a16:creationId xmlns:a16="http://schemas.microsoft.com/office/drawing/2014/main" id="{A04851BC-FB72-4E32-86FF-AF884F6CE135}"/>
              </a:ext>
            </a:extLst>
          </p:cNvPr>
          <p:cNvSpPr/>
          <p:nvPr/>
        </p:nvSpPr>
        <p:spPr>
          <a:xfrm rot="10800000">
            <a:off x="3422034" y="2465456"/>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テキスト ボックス 42">
            <a:extLst>
              <a:ext uri="{FF2B5EF4-FFF2-40B4-BE49-F238E27FC236}">
                <a16:creationId xmlns:a16="http://schemas.microsoft.com/office/drawing/2014/main" id="{3C57A963-4485-404B-BC4C-BA290ACDDC1D}"/>
              </a:ext>
            </a:extLst>
          </p:cNvPr>
          <p:cNvSpPr txBox="1"/>
          <p:nvPr/>
        </p:nvSpPr>
        <p:spPr>
          <a:xfrm>
            <a:off x="3241466" y="2112135"/>
            <a:ext cx="513282" cy="307777"/>
          </a:xfrm>
          <a:prstGeom prst="rect">
            <a:avLst/>
          </a:prstGeom>
          <a:noFill/>
        </p:spPr>
        <p:txBody>
          <a:bodyPr wrap="none" rtlCol="0">
            <a:spAutoFit/>
          </a:bodyPr>
          <a:lstStyle/>
          <a:p>
            <a:pPr algn="ctr"/>
            <a:r>
              <a:rPr kumimoji="1" lang="en-US" altLang="ja-JP" sz="1400" dirty="0"/>
              <a:t>LR0</a:t>
            </a:r>
            <a:endParaRPr kumimoji="1" lang="ja-JP" altLang="en-US" sz="1200" dirty="0"/>
          </a:p>
        </p:txBody>
      </p:sp>
      <p:cxnSp>
        <p:nvCxnSpPr>
          <p:cNvPr id="44" name="直線矢印コネクタ 43">
            <a:extLst>
              <a:ext uri="{FF2B5EF4-FFF2-40B4-BE49-F238E27FC236}">
                <a16:creationId xmlns:a16="http://schemas.microsoft.com/office/drawing/2014/main" id="{AA2AC888-85E6-4002-9D74-434B40422215}"/>
              </a:ext>
            </a:extLst>
          </p:cNvPr>
          <p:cNvCxnSpPr>
            <a:cxnSpLocks/>
          </p:cNvCxnSpPr>
          <p:nvPr/>
        </p:nvCxnSpPr>
        <p:spPr>
          <a:xfrm>
            <a:off x="10996764" y="3375039"/>
            <a:ext cx="98390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9064237E-E0A1-4C3F-9FCF-247F06FC6E37}"/>
              </a:ext>
            </a:extLst>
          </p:cNvPr>
          <p:cNvSpPr txBox="1"/>
          <p:nvPr/>
        </p:nvSpPr>
        <p:spPr>
          <a:xfrm>
            <a:off x="73642" y="3137350"/>
            <a:ext cx="1482639" cy="369332"/>
          </a:xfrm>
          <a:prstGeom prst="rect">
            <a:avLst/>
          </a:prstGeom>
          <a:noFill/>
        </p:spPr>
        <p:txBody>
          <a:bodyPr wrap="square" rtlCol="0">
            <a:spAutoFit/>
          </a:bodyPr>
          <a:lstStyle/>
          <a:p>
            <a:pPr algn="ctr"/>
            <a:r>
              <a:rPr kumimoji="1" lang="en-US" altLang="ja-JP" dirty="0"/>
              <a:t>UB</a:t>
            </a:r>
            <a:endParaRPr kumimoji="1" lang="ja-JP" altLang="en-US" dirty="0"/>
          </a:p>
        </p:txBody>
      </p:sp>
      <p:cxnSp>
        <p:nvCxnSpPr>
          <p:cNvPr id="46" name="直線コネクタ 45">
            <a:extLst>
              <a:ext uri="{FF2B5EF4-FFF2-40B4-BE49-F238E27FC236}">
                <a16:creationId xmlns:a16="http://schemas.microsoft.com/office/drawing/2014/main" id="{AE17EB3C-24E6-4BC9-95D7-E4F3FE1F16DF}"/>
              </a:ext>
            </a:extLst>
          </p:cNvPr>
          <p:cNvCxnSpPr>
            <a:cxnSpLocks/>
          </p:cNvCxnSpPr>
          <p:nvPr/>
        </p:nvCxnSpPr>
        <p:spPr>
          <a:xfrm>
            <a:off x="7893079"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二等辺三角形 46">
            <a:extLst>
              <a:ext uri="{FF2B5EF4-FFF2-40B4-BE49-F238E27FC236}">
                <a16:creationId xmlns:a16="http://schemas.microsoft.com/office/drawing/2014/main" id="{3D1F5D32-463E-41E0-ABDB-20ACC929A264}"/>
              </a:ext>
            </a:extLst>
          </p:cNvPr>
          <p:cNvSpPr/>
          <p:nvPr/>
        </p:nvSpPr>
        <p:spPr>
          <a:xfrm rot="10800000">
            <a:off x="5033315" y="2465456"/>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テキスト ボックス 47">
            <a:extLst>
              <a:ext uri="{FF2B5EF4-FFF2-40B4-BE49-F238E27FC236}">
                <a16:creationId xmlns:a16="http://schemas.microsoft.com/office/drawing/2014/main" id="{5A03538C-2540-4D09-A09E-33BB7C4024FE}"/>
              </a:ext>
            </a:extLst>
          </p:cNvPr>
          <p:cNvSpPr txBox="1"/>
          <p:nvPr/>
        </p:nvSpPr>
        <p:spPr>
          <a:xfrm>
            <a:off x="4852747" y="2112135"/>
            <a:ext cx="513282" cy="307777"/>
          </a:xfrm>
          <a:prstGeom prst="rect">
            <a:avLst/>
          </a:prstGeom>
          <a:noFill/>
        </p:spPr>
        <p:txBody>
          <a:bodyPr wrap="none" rtlCol="0">
            <a:spAutoFit/>
          </a:bodyPr>
          <a:lstStyle/>
          <a:p>
            <a:pPr algn="ctr"/>
            <a:r>
              <a:rPr kumimoji="1" lang="en-US" altLang="ja-JP" sz="1400" dirty="0"/>
              <a:t>LR1</a:t>
            </a:r>
            <a:endParaRPr kumimoji="1" lang="ja-JP" altLang="en-US" sz="1200" dirty="0"/>
          </a:p>
        </p:txBody>
      </p:sp>
      <p:sp>
        <p:nvSpPr>
          <p:cNvPr id="51" name="二等辺三角形 50">
            <a:extLst>
              <a:ext uri="{FF2B5EF4-FFF2-40B4-BE49-F238E27FC236}">
                <a16:creationId xmlns:a16="http://schemas.microsoft.com/office/drawing/2014/main" id="{E8A13E89-0EFA-480A-A90C-682D8B2F4AB3}"/>
              </a:ext>
            </a:extLst>
          </p:cNvPr>
          <p:cNvSpPr/>
          <p:nvPr/>
        </p:nvSpPr>
        <p:spPr>
          <a:xfrm rot="10800000">
            <a:off x="7145699" y="246545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0BAD90C2-44BA-4E67-8868-ED58BEEE917F}"/>
              </a:ext>
            </a:extLst>
          </p:cNvPr>
          <p:cNvSpPr txBox="1"/>
          <p:nvPr/>
        </p:nvSpPr>
        <p:spPr>
          <a:xfrm>
            <a:off x="6885782" y="2112135"/>
            <a:ext cx="671980" cy="307777"/>
          </a:xfrm>
          <a:prstGeom prst="rect">
            <a:avLst/>
          </a:prstGeom>
          <a:noFill/>
        </p:spPr>
        <p:txBody>
          <a:bodyPr wrap="none" rtlCol="0">
            <a:spAutoFit/>
          </a:bodyPr>
          <a:lstStyle/>
          <a:p>
            <a:pPr algn="ctr"/>
            <a:r>
              <a:rPr kumimoji="1" lang="en-US" altLang="ja-JP" sz="1400" dirty="0"/>
              <a:t>LR2-1</a:t>
            </a:r>
            <a:endParaRPr kumimoji="1" lang="ja-JP" altLang="en-US" sz="1200" dirty="0"/>
          </a:p>
        </p:txBody>
      </p:sp>
      <p:sp>
        <p:nvSpPr>
          <p:cNvPr id="53" name="二等辺三角形 52">
            <a:extLst>
              <a:ext uri="{FF2B5EF4-FFF2-40B4-BE49-F238E27FC236}">
                <a16:creationId xmlns:a16="http://schemas.microsoft.com/office/drawing/2014/main" id="{5748239E-59C8-422B-9561-1FD7E5EC9DE9}"/>
              </a:ext>
            </a:extLst>
          </p:cNvPr>
          <p:cNvSpPr/>
          <p:nvPr/>
        </p:nvSpPr>
        <p:spPr>
          <a:xfrm rot="10800000">
            <a:off x="8858218" y="246545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E5C11DB4-451B-4AB7-A6F7-46425616284C}"/>
              </a:ext>
            </a:extLst>
          </p:cNvPr>
          <p:cNvSpPr txBox="1"/>
          <p:nvPr/>
        </p:nvSpPr>
        <p:spPr>
          <a:xfrm>
            <a:off x="8598301" y="2113924"/>
            <a:ext cx="671980" cy="307777"/>
          </a:xfrm>
          <a:prstGeom prst="rect">
            <a:avLst/>
          </a:prstGeom>
          <a:noFill/>
        </p:spPr>
        <p:txBody>
          <a:bodyPr wrap="none" rtlCol="0">
            <a:spAutoFit/>
          </a:bodyPr>
          <a:lstStyle/>
          <a:p>
            <a:pPr algn="ctr"/>
            <a:r>
              <a:rPr kumimoji="1" lang="en-US" altLang="ja-JP" sz="1400" dirty="0"/>
              <a:t>LR2-2</a:t>
            </a:r>
            <a:endParaRPr kumimoji="1" lang="ja-JP" altLang="en-US" sz="1200" dirty="0"/>
          </a:p>
        </p:txBody>
      </p:sp>
      <p:cxnSp>
        <p:nvCxnSpPr>
          <p:cNvPr id="56" name="直線矢印コネクタ 55">
            <a:extLst>
              <a:ext uri="{FF2B5EF4-FFF2-40B4-BE49-F238E27FC236}">
                <a16:creationId xmlns:a16="http://schemas.microsoft.com/office/drawing/2014/main" id="{6DC8F03C-8E57-4064-AFAE-339598384E79}"/>
              </a:ext>
            </a:extLst>
          </p:cNvPr>
          <p:cNvCxnSpPr>
            <a:cxnSpLocks/>
          </p:cNvCxnSpPr>
          <p:nvPr/>
        </p:nvCxnSpPr>
        <p:spPr>
          <a:xfrm>
            <a:off x="3703922" y="4687782"/>
            <a:ext cx="208973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83B9B37-E172-4A92-8C77-2DD0EFA81199}"/>
              </a:ext>
            </a:extLst>
          </p:cNvPr>
          <p:cNvSpPr txBox="1"/>
          <p:nvPr/>
        </p:nvSpPr>
        <p:spPr>
          <a:xfrm>
            <a:off x="4116997" y="4258067"/>
            <a:ext cx="1261884" cy="307777"/>
          </a:xfrm>
          <a:prstGeom prst="rect">
            <a:avLst/>
          </a:prstGeom>
          <a:noFill/>
        </p:spPr>
        <p:txBody>
          <a:bodyPr wrap="none" rtlCol="0">
            <a:spAutoFit/>
          </a:bodyPr>
          <a:lstStyle/>
          <a:p>
            <a:pPr algn="ctr"/>
            <a:r>
              <a:rPr kumimoji="1" lang="ja-JP" altLang="en-US" sz="1400" dirty="0"/>
              <a:t>構造特徴抽出</a:t>
            </a:r>
            <a:endParaRPr kumimoji="1" lang="en-US" altLang="ja-JP" sz="1400" dirty="0"/>
          </a:p>
        </p:txBody>
      </p:sp>
      <p:cxnSp>
        <p:nvCxnSpPr>
          <p:cNvPr id="59" name="直線矢印コネクタ 58">
            <a:extLst>
              <a:ext uri="{FF2B5EF4-FFF2-40B4-BE49-F238E27FC236}">
                <a16:creationId xmlns:a16="http://schemas.microsoft.com/office/drawing/2014/main" id="{720F07DC-5A84-4A60-83D8-CD597E0266D8}"/>
              </a:ext>
            </a:extLst>
          </p:cNvPr>
          <p:cNvCxnSpPr>
            <a:cxnSpLocks/>
          </p:cNvCxnSpPr>
          <p:nvPr/>
        </p:nvCxnSpPr>
        <p:spPr>
          <a:xfrm>
            <a:off x="5812338" y="4684217"/>
            <a:ext cx="208973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C8FE2485-5905-4F7A-BA35-C28F1427D02D}"/>
              </a:ext>
            </a:extLst>
          </p:cNvPr>
          <p:cNvSpPr txBox="1"/>
          <p:nvPr/>
        </p:nvSpPr>
        <p:spPr>
          <a:xfrm>
            <a:off x="73642" y="4252763"/>
            <a:ext cx="1482639" cy="369332"/>
          </a:xfrm>
          <a:prstGeom prst="rect">
            <a:avLst/>
          </a:prstGeom>
          <a:noFill/>
        </p:spPr>
        <p:txBody>
          <a:bodyPr wrap="square" rtlCol="0">
            <a:spAutoFit/>
          </a:bodyPr>
          <a:lstStyle/>
          <a:p>
            <a:pPr algn="ctr"/>
            <a:r>
              <a:rPr kumimoji="1" lang="ja-JP" altLang="en-US" dirty="0"/>
              <a:t>個人</a:t>
            </a:r>
          </a:p>
        </p:txBody>
      </p:sp>
      <p:sp>
        <p:nvSpPr>
          <p:cNvPr id="61" name="テキスト ボックス 60">
            <a:extLst>
              <a:ext uri="{FF2B5EF4-FFF2-40B4-BE49-F238E27FC236}">
                <a16:creationId xmlns:a16="http://schemas.microsoft.com/office/drawing/2014/main" id="{A5168BDF-2571-4313-9E54-B70CA8BE6651}"/>
              </a:ext>
            </a:extLst>
          </p:cNvPr>
          <p:cNvSpPr txBox="1"/>
          <p:nvPr/>
        </p:nvSpPr>
        <p:spPr>
          <a:xfrm>
            <a:off x="6389789" y="4254502"/>
            <a:ext cx="902811" cy="307777"/>
          </a:xfrm>
          <a:prstGeom prst="rect">
            <a:avLst/>
          </a:prstGeom>
          <a:noFill/>
        </p:spPr>
        <p:txBody>
          <a:bodyPr wrap="none" rtlCol="0">
            <a:spAutoFit/>
          </a:bodyPr>
          <a:lstStyle/>
          <a:p>
            <a:pPr algn="ctr"/>
            <a:r>
              <a:rPr kumimoji="1" lang="ja-JP" altLang="en-US" sz="1400" dirty="0"/>
              <a:t>候補生成</a:t>
            </a:r>
            <a:endParaRPr kumimoji="1" lang="en-US" altLang="ja-JP" sz="1400" dirty="0"/>
          </a:p>
        </p:txBody>
      </p:sp>
      <p:cxnSp>
        <p:nvCxnSpPr>
          <p:cNvPr id="62" name="直線矢印コネクタ 61">
            <a:extLst>
              <a:ext uri="{FF2B5EF4-FFF2-40B4-BE49-F238E27FC236}">
                <a16:creationId xmlns:a16="http://schemas.microsoft.com/office/drawing/2014/main" id="{B15637C4-83EA-46B2-B9B2-6A6FCF07C8D7}"/>
              </a:ext>
            </a:extLst>
          </p:cNvPr>
          <p:cNvCxnSpPr>
            <a:cxnSpLocks/>
          </p:cNvCxnSpPr>
          <p:nvPr/>
        </p:nvCxnSpPr>
        <p:spPr>
          <a:xfrm>
            <a:off x="7984410" y="4684217"/>
            <a:ext cx="189976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5EE61CD9-E880-45B8-B4C5-0EDF6337BB36}"/>
              </a:ext>
            </a:extLst>
          </p:cNvPr>
          <p:cNvSpPr txBox="1"/>
          <p:nvPr/>
        </p:nvSpPr>
        <p:spPr>
          <a:xfrm>
            <a:off x="7841156" y="4251078"/>
            <a:ext cx="2215670" cy="307777"/>
          </a:xfrm>
          <a:prstGeom prst="rect">
            <a:avLst/>
          </a:prstGeom>
          <a:noFill/>
        </p:spPr>
        <p:txBody>
          <a:bodyPr wrap="none" rtlCol="0">
            <a:spAutoFit/>
          </a:bodyPr>
          <a:lstStyle/>
          <a:p>
            <a:pPr algn="ctr"/>
            <a:r>
              <a:rPr kumimoji="1" lang="ja-JP" altLang="en-US" sz="1400" dirty="0"/>
              <a:t>配列特徴抽出＆データ分析</a:t>
            </a:r>
            <a:endParaRPr kumimoji="1" lang="en-US" altLang="ja-JP" sz="1400" dirty="0"/>
          </a:p>
        </p:txBody>
      </p:sp>
      <p:cxnSp>
        <p:nvCxnSpPr>
          <p:cNvPr id="64" name="直線矢印コネクタ 63">
            <a:extLst>
              <a:ext uri="{FF2B5EF4-FFF2-40B4-BE49-F238E27FC236}">
                <a16:creationId xmlns:a16="http://schemas.microsoft.com/office/drawing/2014/main" id="{5D7E7E5E-BC87-4A41-AC20-07BD5B7AE3C5}"/>
              </a:ext>
            </a:extLst>
          </p:cNvPr>
          <p:cNvCxnSpPr>
            <a:cxnSpLocks/>
          </p:cNvCxnSpPr>
          <p:nvPr/>
        </p:nvCxnSpPr>
        <p:spPr>
          <a:xfrm>
            <a:off x="9993265" y="4684217"/>
            <a:ext cx="103188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A3D75EAF-4999-4DE0-B7F7-B26D89C5BD02}"/>
              </a:ext>
            </a:extLst>
          </p:cNvPr>
          <p:cNvSpPr txBox="1"/>
          <p:nvPr/>
        </p:nvSpPr>
        <p:spPr>
          <a:xfrm>
            <a:off x="10020411" y="4251077"/>
            <a:ext cx="1088760" cy="307777"/>
          </a:xfrm>
          <a:prstGeom prst="rect">
            <a:avLst/>
          </a:prstGeom>
          <a:noFill/>
        </p:spPr>
        <p:txBody>
          <a:bodyPr wrap="none" rtlCol="0">
            <a:spAutoFit/>
          </a:bodyPr>
          <a:lstStyle/>
          <a:p>
            <a:pPr algn="ctr"/>
            <a:r>
              <a:rPr kumimoji="1" lang="ja-JP" altLang="en-US" sz="1400" dirty="0"/>
              <a:t>クローズ作業</a:t>
            </a:r>
            <a:endParaRPr kumimoji="1" lang="en-US" altLang="ja-JP" sz="1400" dirty="0"/>
          </a:p>
        </p:txBody>
      </p:sp>
      <p:cxnSp>
        <p:nvCxnSpPr>
          <p:cNvPr id="68" name="直線矢印コネクタ 67">
            <a:extLst>
              <a:ext uri="{FF2B5EF4-FFF2-40B4-BE49-F238E27FC236}">
                <a16:creationId xmlns:a16="http://schemas.microsoft.com/office/drawing/2014/main" id="{5B36F295-7A59-4379-8AC1-34CE7F2CB793}"/>
              </a:ext>
            </a:extLst>
          </p:cNvPr>
          <p:cNvCxnSpPr>
            <a:cxnSpLocks/>
          </p:cNvCxnSpPr>
          <p:nvPr/>
        </p:nvCxnSpPr>
        <p:spPr>
          <a:xfrm>
            <a:off x="8953818" y="5408117"/>
            <a:ext cx="302685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7EA94B5F-9140-42A6-B2CF-0530F943A626}"/>
              </a:ext>
            </a:extLst>
          </p:cNvPr>
          <p:cNvSpPr txBox="1"/>
          <p:nvPr/>
        </p:nvSpPr>
        <p:spPr>
          <a:xfrm>
            <a:off x="10063380" y="5023747"/>
            <a:ext cx="902811" cy="307777"/>
          </a:xfrm>
          <a:prstGeom prst="rect">
            <a:avLst/>
          </a:prstGeom>
          <a:noFill/>
        </p:spPr>
        <p:txBody>
          <a:bodyPr wrap="none" rtlCol="0">
            <a:spAutoFit/>
          </a:bodyPr>
          <a:lstStyle/>
          <a:p>
            <a:pPr algn="ctr"/>
            <a:r>
              <a:rPr kumimoji="1" lang="ja-JP" altLang="en-US" sz="1400" dirty="0"/>
              <a:t>文献調査</a:t>
            </a:r>
            <a:endParaRPr kumimoji="1" lang="en-US" altLang="ja-JP" sz="1400" dirty="0"/>
          </a:p>
        </p:txBody>
      </p:sp>
    </p:spTree>
    <p:extLst>
      <p:ext uri="{BB962C8B-B14F-4D97-AF65-F5344CB8AC3E}">
        <p14:creationId xmlns:p14="http://schemas.microsoft.com/office/powerpoint/2010/main" val="399715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本テーマで得た成果</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sp>
        <p:nvSpPr>
          <p:cNvPr id="9" name="テキスト プレースホルダー 5">
            <a:extLst>
              <a:ext uri="{FF2B5EF4-FFF2-40B4-BE49-F238E27FC236}">
                <a16:creationId xmlns:a16="http://schemas.microsoft.com/office/drawing/2014/main" id="{FD4B27FC-218B-48C1-9309-DF73C8A1EC4B}"/>
              </a:ext>
            </a:extLst>
          </p:cNvPr>
          <p:cNvSpPr>
            <a:spLocks noGrp="1"/>
          </p:cNvSpPr>
          <p:nvPr>
            <p:ph type="body" sz="quarter" idx="11"/>
          </p:nvPr>
        </p:nvSpPr>
        <p:spPr>
          <a:xfrm>
            <a:off x="408178" y="1075835"/>
            <a:ext cx="11400124" cy="2471446"/>
          </a:xfrm>
        </p:spPr>
        <p:txBody>
          <a:bodyPr/>
          <a:lstStyle/>
          <a:p>
            <a:pPr marL="342900" indent="-342900">
              <a:buClr>
                <a:schemeClr val="accent1"/>
              </a:buClr>
              <a:buFont typeface="+mj-lt"/>
              <a:buAutoNum type="arabicPeriod"/>
            </a:pPr>
            <a:r>
              <a:rPr lang="ja-JP" altLang="en-US" sz="2400" b="0" dirty="0">
                <a:solidFill>
                  <a:schemeClr val="tx1"/>
                </a:solidFill>
              </a:rPr>
              <a:t>専門的・断片的なタンパク質設計・シミュレーションのツールを一通りキャッチアップし、知見・課題を得た。</a:t>
            </a:r>
            <a:endParaRPr lang="en-US" altLang="ja-JP" sz="2400" b="0" dirty="0">
              <a:solidFill>
                <a:schemeClr val="tx1"/>
              </a:solidFill>
            </a:endParaRPr>
          </a:p>
          <a:p>
            <a:pPr marL="342900" indent="-342900">
              <a:buClr>
                <a:schemeClr val="accent1"/>
              </a:buClr>
              <a:buFont typeface="+mj-lt"/>
              <a:buAutoNum type="arabicPeriod"/>
            </a:pPr>
            <a:r>
              <a:rPr lang="ja-JP" altLang="en-US" sz="2400" b="0" dirty="0">
                <a:solidFill>
                  <a:schemeClr val="tx1"/>
                </a:solidFill>
              </a:rPr>
              <a:t>配列設計や特徴抽出などの簡易的なアルゴリズムを検討し、設計プロトコルを構成した。</a:t>
            </a:r>
            <a:endParaRPr lang="en-US" altLang="ja-JP" sz="2400" b="0" dirty="0">
              <a:solidFill>
                <a:schemeClr val="tx1"/>
              </a:solidFill>
            </a:endParaRPr>
          </a:p>
          <a:p>
            <a:pPr marL="342900" indent="-342900">
              <a:buClr>
                <a:schemeClr val="accent1"/>
              </a:buClr>
              <a:buFont typeface="+mj-lt"/>
              <a:buAutoNum type="arabicPeriod"/>
            </a:pPr>
            <a:r>
              <a:rPr lang="ja-JP" altLang="en-US" sz="2400" b="0" dirty="0">
                <a:solidFill>
                  <a:schemeClr val="tx1"/>
                </a:solidFill>
              </a:rPr>
              <a:t>設計プロトコル開発を通じて、最大で改変率</a:t>
            </a:r>
            <a:r>
              <a:rPr lang="en-US" altLang="ja-JP" sz="2400" b="0" dirty="0">
                <a:solidFill>
                  <a:schemeClr val="tx1"/>
                </a:solidFill>
              </a:rPr>
              <a:t>33%</a:t>
            </a:r>
            <a:r>
              <a:rPr lang="ja-JP" altLang="en-US" sz="2400" b="0" dirty="0">
                <a:solidFill>
                  <a:schemeClr val="tx1"/>
                </a:solidFill>
              </a:rPr>
              <a:t>（</a:t>
            </a:r>
            <a:r>
              <a:rPr lang="en-US" altLang="ja-JP" sz="2400" b="0" dirty="0">
                <a:solidFill>
                  <a:schemeClr val="tx1"/>
                </a:solidFill>
              </a:rPr>
              <a:t>13/36</a:t>
            </a:r>
            <a:r>
              <a:rPr lang="ja-JP" altLang="en-US" sz="2400" b="0" dirty="0">
                <a:solidFill>
                  <a:schemeClr val="tx1"/>
                </a:solidFill>
              </a:rPr>
              <a:t>アミノ酸残基の変更）の</a:t>
            </a:r>
            <a:r>
              <a:rPr lang="en-US" altLang="ja-JP" sz="2400" b="0" dirty="0">
                <a:solidFill>
                  <a:schemeClr val="tx1"/>
                </a:solidFill>
              </a:rPr>
              <a:t>CBD</a:t>
            </a:r>
            <a:r>
              <a:rPr lang="ja-JP" altLang="en-US" sz="2400" b="0" dirty="0">
                <a:solidFill>
                  <a:schemeClr val="tx1"/>
                </a:solidFill>
              </a:rPr>
              <a:t>変異体が得られた。</a:t>
            </a:r>
            <a:endParaRPr lang="en-US" altLang="ja-JP" sz="2400" b="0" dirty="0">
              <a:solidFill>
                <a:schemeClr val="tx1"/>
              </a:solidFill>
            </a:endParaRPr>
          </a:p>
          <a:p>
            <a:pPr marL="342900" indent="-342900">
              <a:buClr>
                <a:schemeClr val="accent1"/>
              </a:buClr>
              <a:buFont typeface="+mj-lt"/>
              <a:buAutoNum type="arabicPeriod"/>
            </a:pPr>
            <a:r>
              <a:rPr lang="ja-JP" altLang="en-US" sz="2400" b="0" dirty="0">
                <a:solidFill>
                  <a:schemeClr val="tx1"/>
                </a:solidFill>
              </a:rPr>
              <a:t>設計</a:t>
            </a:r>
            <a:r>
              <a:rPr lang="en-US" altLang="ja-JP" sz="2400" b="0" dirty="0">
                <a:solidFill>
                  <a:schemeClr val="tx1"/>
                </a:solidFill>
              </a:rPr>
              <a:t>CBD</a:t>
            </a:r>
            <a:r>
              <a:rPr lang="ja-JP" altLang="en-US" sz="2400" b="0" dirty="0">
                <a:solidFill>
                  <a:schemeClr val="tx1"/>
                </a:solidFill>
              </a:rPr>
              <a:t>・酵素を</a:t>
            </a:r>
            <a:r>
              <a:rPr lang="en-US" altLang="ja-JP" sz="2400" b="0" dirty="0">
                <a:solidFill>
                  <a:schemeClr val="tx1"/>
                </a:solidFill>
              </a:rPr>
              <a:t>Wet</a:t>
            </a:r>
            <a:r>
              <a:rPr lang="ja-JP" altLang="en-US" sz="2400" b="0" dirty="0">
                <a:solidFill>
                  <a:schemeClr val="tx1"/>
                </a:solidFill>
              </a:rPr>
              <a:t>評価する実験系を基礎的に確立し、知見・課題を得た。</a:t>
            </a:r>
            <a:endParaRPr lang="en-US" altLang="ja-JP" sz="2400" b="0" dirty="0">
              <a:solidFill>
                <a:schemeClr val="tx1"/>
              </a:solidFill>
            </a:endParaRPr>
          </a:p>
        </p:txBody>
      </p:sp>
      <p:graphicFrame>
        <p:nvGraphicFramePr>
          <p:cNvPr id="10" name="表 8">
            <a:extLst>
              <a:ext uri="{FF2B5EF4-FFF2-40B4-BE49-F238E27FC236}">
                <a16:creationId xmlns:a16="http://schemas.microsoft.com/office/drawing/2014/main" id="{8904F6B0-24D4-47EF-BA51-9554389FDD8D}"/>
              </a:ext>
            </a:extLst>
          </p:cNvPr>
          <p:cNvGraphicFramePr>
            <a:graphicFrameLocks noGrp="1"/>
          </p:cNvGraphicFramePr>
          <p:nvPr>
            <p:extLst>
              <p:ext uri="{D42A27DB-BD31-4B8C-83A1-F6EECF244321}">
                <p14:modId xmlns:p14="http://schemas.microsoft.com/office/powerpoint/2010/main" val="2944569598"/>
              </p:ext>
            </p:extLst>
          </p:nvPr>
        </p:nvGraphicFramePr>
        <p:xfrm>
          <a:off x="1709739" y="3714209"/>
          <a:ext cx="8772521" cy="2468880"/>
        </p:xfrm>
        <a:graphic>
          <a:graphicData uri="http://schemas.openxmlformats.org/drawingml/2006/table">
            <a:tbl>
              <a:tblPr firstRow="1" bandRow="1">
                <a:tableStyleId>{5C22544A-7EE6-4342-B048-85BDC9FD1C3A}</a:tableStyleId>
              </a:tblPr>
              <a:tblGrid>
                <a:gridCol w="1678675">
                  <a:extLst>
                    <a:ext uri="{9D8B030D-6E8A-4147-A177-3AD203B41FA5}">
                      <a16:colId xmlns:a16="http://schemas.microsoft.com/office/drawing/2014/main" val="3563447289"/>
                    </a:ext>
                  </a:extLst>
                </a:gridCol>
                <a:gridCol w="7093846">
                  <a:extLst>
                    <a:ext uri="{9D8B030D-6E8A-4147-A177-3AD203B41FA5}">
                      <a16:colId xmlns:a16="http://schemas.microsoft.com/office/drawing/2014/main" val="2666591"/>
                    </a:ext>
                  </a:extLst>
                </a:gridCol>
              </a:tblGrid>
              <a:tr h="275286">
                <a:tc>
                  <a:txBody>
                    <a:bodyPr/>
                    <a:lstStyle/>
                    <a:p>
                      <a:r>
                        <a:rPr kumimoji="1" lang="ja-JP" altLang="en-US"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225754"/>
                  </a:ext>
                </a:extLst>
              </a:tr>
              <a:tr h="370840">
                <a:tc>
                  <a:txBody>
                    <a:bodyPr/>
                    <a:lstStyle/>
                    <a:p>
                      <a:r>
                        <a:rPr kumimoji="1" lang="ja-JP" altLang="en-US" dirty="0"/>
                        <a:t>計算ツール</a:t>
                      </a:r>
                      <a:endParaRPr kumimoji="1" lang="en-US" altLang="ja-JP" dirty="0"/>
                    </a:p>
                    <a:p>
                      <a:r>
                        <a:rPr kumimoji="1" lang="ja-JP" altLang="en-US" dirty="0"/>
                        <a:t>／ソフトウェア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Ø"/>
                      </a:pPr>
                      <a:r>
                        <a:rPr kumimoji="1" lang="ja-JP" altLang="en-US" dirty="0"/>
                        <a:t>タンパク質設計・評価ソフトウェア（</a:t>
                      </a:r>
                      <a:r>
                        <a:rPr kumimoji="1" lang="en-US" altLang="ja-JP" dirty="0"/>
                        <a:t>Rosetta</a:t>
                      </a:r>
                      <a:r>
                        <a:rPr kumimoji="1" lang="ja-JP" altLang="en-US" dirty="0"/>
                        <a:t>）</a:t>
                      </a:r>
                      <a:endParaRPr kumimoji="1" lang="en-US" altLang="ja-JP" dirty="0"/>
                    </a:p>
                    <a:p>
                      <a:pPr marL="285750" indent="-285750">
                        <a:buFont typeface="Wingdings" panose="05000000000000000000" pitchFamily="2" charset="2"/>
                        <a:buChar char="Ø"/>
                      </a:pPr>
                      <a:r>
                        <a:rPr kumimoji="1" lang="ja-JP" altLang="en-US" dirty="0"/>
                        <a:t>ドッキングシミュレーション（</a:t>
                      </a:r>
                      <a:r>
                        <a:rPr kumimoji="1" lang="en-US" altLang="ja-JP" dirty="0" err="1"/>
                        <a:t>AutoDock</a:t>
                      </a:r>
                      <a:r>
                        <a:rPr kumimoji="1" lang="en-US" altLang="ja-JP" dirty="0"/>
                        <a:t> Vina</a:t>
                      </a:r>
                      <a:r>
                        <a:rPr kumimoji="1" lang="ja-JP" altLang="en-US" dirty="0"/>
                        <a:t>）</a:t>
                      </a:r>
                      <a:endParaRPr kumimoji="1" lang="en-US" altLang="ja-JP" dirty="0"/>
                    </a:p>
                    <a:p>
                      <a:pPr marL="285750" indent="-285750">
                        <a:buFont typeface="Wingdings" panose="05000000000000000000" pitchFamily="2" charset="2"/>
                        <a:buChar char="Ø"/>
                      </a:pPr>
                      <a:r>
                        <a:rPr kumimoji="1" lang="ja-JP" altLang="en-US" dirty="0"/>
                        <a:t>分子動力学シミュレーション（</a:t>
                      </a:r>
                      <a:r>
                        <a:rPr kumimoji="1" lang="en-US" altLang="ja-JP" dirty="0"/>
                        <a:t>AMBER</a:t>
                      </a:r>
                      <a:r>
                        <a:rPr kumimoji="1" lang="ja-JP" altLang="en-US" dirty="0"/>
                        <a:t>）</a:t>
                      </a:r>
                      <a:endParaRPr kumimoji="1" lang="en-US" altLang="ja-JP" dirty="0"/>
                    </a:p>
                    <a:p>
                      <a:pPr marL="285750" indent="-285750">
                        <a:buFont typeface="Wingdings" panose="05000000000000000000" pitchFamily="2" charset="2"/>
                        <a:buChar char="Ø"/>
                      </a:pPr>
                      <a:r>
                        <a:rPr kumimoji="1" lang="ja-JP" altLang="en-US" dirty="0"/>
                        <a:t>タンパク質立体構造予測ツール（</a:t>
                      </a:r>
                      <a:r>
                        <a:rPr kumimoji="1" lang="en-US" altLang="ja-JP" dirty="0"/>
                        <a:t>AlphaFold2</a:t>
                      </a:r>
                      <a:r>
                        <a:rPr kumimoji="1" lang="ja-JP" alt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9187762"/>
                  </a:ext>
                </a:extLst>
              </a:tr>
              <a:tr h="370840">
                <a:tc>
                  <a:txBody>
                    <a:bodyPr/>
                    <a:lstStyle/>
                    <a:p>
                      <a:r>
                        <a:rPr kumimoji="1" lang="en-US" altLang="ja-JP" dirty="0"/>
                        <a:t>Wet</a:t>
                      </a:r>
                      <a:r>
                        <a:rPr kumimoji="1" lang="ja-JP" altLang="en-US" dirty="0"/>
                        <a:t>評価系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Ø"/>
                      </a:pPr>
                      <a:r>
                        <a:rPr kumimoji="1" lang="ja-JP" altLang="en-US" dirty="0"/>
                        <a:t>タンパク質合成</a:t>
                      </a:r>
                      <a:endParaRPr kumimoji="1" lang="en-US" altLang="ja-JP" dirty="0"/>
                    </a:p>
                    <a:p>
                      <a:pPr marL="285750" indent="-285750">
                        <a:buFont typeface="Wingdings" panose="05000000000000000000" pitchFamily="2" charset="2"/>
                        <a:buChar char="Ø"/>
                      </a:pPr>
                      <a:r>
                        <a:rPr kumimoji="1" lang="en-US" altLang="ja-JP" dirty="0"/>
                        <a:t>CBD</a:t>
                      </a:r>
                      <a:r>
                        <a:rPr kumimoji="1" lang="ja-JP" altLang="en-US" dirty="0"/>
                        <a:t>のセルロース結合性評価</a:t>
                      </a:r>
                      <a:endParaRPr kumimoji="1" lang="en-US" altLang="ja-JP" dirty="0"/>
                    </a:p>
                    <a:p>
                      <a:pPr marL="285750" indent="-285750">
                        <a:buFont typeface="Wingdings" panose="05000000000000000000" pitchFamily="2" charset="2"/>
                        <a:buChar char="Ø"/>
                      </a:pPr>
                      <a:r>
                        <a:rPr kumimoji="1" lang="ja-JP" altLang="en-US" dirty="0"/>
                        <a:t>設計</a:t>
                      </a:r>
                      <a:r>
                        <a:rPr kumimoji="1" lang="en-US" altLang="ja-JP" dirty="0"/>
                        <a:t>CBD</a:t>
                      </a:r>
                      <a:r>
                        <a:rPr kumimoji="1" lang="ja-JP" altLang="en-US" dirty="0"/>
                        <a:t>を組み込んだセルロース分解酵素の発現・活性評価（</a:t>
                      </a:r>
                      <a:r>
                        <a:rPr kumimoji="1" lang="ja-JP" altLang="en-US" b="1" dirty="0">
                          <a:solidFill>
                            <a:schemeClr val="accent4"/>
                          </a:solidFill>
                        </a:rPr>
                        <a:t>後述</a:t>
                      </a:r>
                      <a:r>
                        <a:rPr kumimoji="1" lang="ja-JP" alt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528658"/>
                  </a:ext>
                </a:extLst>
              </a:tr>
            </a:tbl>
          </a:graphicData>
        </a:graphic>
      </p:graphicFrame>
    </p:spTree>
    <p:extLst>
      <p:ext uri="{BB962C8B-B14F-4D97-AF65-F5344CB8AC3E}">
        <p14:creationId xmlns:p14="http://schemas.microsoft.com/office/powerpoint/2010/main" val="173488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43C46392-9740-423D-832F-DA06DF15C9BF}"/>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0A544193-2A9C-4099-B321-F6602A9E7D4A}"/>
              </a:ext>
            </a:extLst>
          </p:cNvPr>
          <p:cNvSpPr>
            <a:spLocks noGrp="1"/>
          </p:cNvSpPr>
          <p:nvPr>
            <p:ph type="body" sz="quarter" idx="11"/>
          </p:nvPr>
        </p:nvSpPr>
        <p:spPr>
          <a:xfrm>
            <a:off x="459905" y="842767"/>
            <a:ext cx="11341887" cy="480131"/>
          </a:xfrm>
        </p:spPr>
        <p:txBody>
          <a:bodyPr/>
          <a:lstStyle/>
          <a:p>
            <a:pPr algn="ctr"/>
            <a:r>
              <a:rPr kumimoji="1" lang="ja-JP" altLang="en-US" dirty="0"/>
              <a:t>詳細な机上評価に目途をつけられなかった。</a:t>
            </a:r>
          </a:p>
        </p:txBody>
      </p:sp>
      <p:graphicFrame>
        <p:nvGraphicFramePr>
          <p:cNvPr id="5" name="表 4">
            <a:extLst>
              <a:ext uri="{FF2B5EF4-FFF2-40B4-BE49-F238E27FC236}">
                <a16:creationId xmlns:a16="http://schemas.microsoft.com/office/drawing/2014/main" id="{6A9D4A60-9255-43BF-9671-D46C0EA9941B}"/>
              </a:ext>
            </a:extLst>
          </p:cNvPr>
          <p:cNvGraphicFramePr>
            <a:graphicFrameLocks noGrp="1"/>
          </p:cNvGraphicFramePr>
          <p:nvPr/>
        </p:nvGraphicFramePr>
        <p:xfrm>
          <a:off x="299684" y="1711389"/>
          <a:ext cx="9122595" cy="4419600"/>
        </p:xfrm>
        <a:graphic>
          <a:graphicData uri="http://schemas.openxmlformats.org/drawingml/2006/table">
            <a:tbl>
              <a:tblPr firstRow="1" bandRow="1"/>
              <a:tblGrid>
                <a:gridCol w="1867750">
                  <a:extLst>
                    <a:ext uri="{9D8B030D-6E8A-4147-A177-3AD203B41FA5}">
                      <a16:colId xmlns:a16="http://schemas.microsoft.com/office/drawing/2014/main" val="4199550302"/>
                    </a:ext>
                  </a:extLst>
                </a:gridCol>
                <a:gridCol w="1638542">
                  <a:extLst>
                    <a:ext uri="{9D8B030D-6E8A-4147-A177-3AD203B41FA5}">
                      <a16:colId xmlns:a16="http://schemas.microsoft.com/office/drawing/2014/main" val="153761606"/>
                    </a:ext>
                  </a:extLst>
                </a:gridCol>
                <a:gridCol w="4823482">
                  <a:extLst>
                    <a:ext uri="{9D8B030D-6E8A-4147-A177-3AD203B41FA5}">
                      <a16:colId xmlns:a16="http://schemas.microsoft.com/office/drawing/2014/main" val="3657235250"/>
                    </a:ext>
                  </a:extLst>
                </a:gridCol>
                <a:gridCol w="792821">
                  <a:extLst>
                    <a:ext uri="{9D8B030D-6E8A-4147-A177-3AD203B41FA5}">
                      <a16:colId xmlns:a16="http://schemas.microsoft.com/office/drawing/2014/main" val="1762705530"/>
                    </a:ext>
                  </a:extLst>
                </a:gridCol>
              </a:tblGrid>
              <a:tr h="0">
                <a:tc>
                  <a:txBody>
                    <a:bodyPr/>
                    <a:lstStyle>
                      <a:lvl1pPr marL="0" algn="l" defTabSz="914400" rtl="0" eaLnBrk="1" latinLnBrk="0" hangingPunct="1">
                        <a:defRPr kumimoji="1" sz="1800" b="1" kern="1200">
                          <a:solidFill>
                            <a:schemeClr val="lt1"/>
                          </a:solidFill>
                          <a:latin typeface="Arial"/>
                          <a:ea typeface="Meiryo UI"/>
                        </a:defRPr>
                      </a:lvl1pPr>
                      <a:lvl2pPr marL="457200" algn="l" defTabSz="914400" rtl="0" eaLnBrk="1" latinLnBrk="0" hangingPunct="1">
                        <a:defRPr kumimoji="1" sz="1800" b="1" kern="1200">
                          <a:solidFill>
                            <a:schemeClr val="lt1"/>
                          </a:solidFill>
                          <a:latin typeface="Arial"/>
                          <a:ea typeface="Meiryo UI"/>
                        </a:defRPr>
                      </a:lvl2pPr>
                      <a:lvl3pPr marL="914400" algn="l" defTabSz="914400" rtl="0" eaLnBrk="1" latinLnBrk="0" hangingPunct="1">
                        <a:defRPr kumimoji="1" sz="1800" b="1" kern="1200">
                          <a:solidFill>
                            <a:schemeClr val="lt1"/>
                          </a:solidFill>
                          <a:latin typeface="Arial"/>
                          <a:ea typeface="Meiryo UI"/>
                        </a:defRPr>
                      </a:lvl3pPr>
                      <a:lvl4pPr marL="1371600" algn="l" defTabSz="914400" rtl="0" eaLnBrk="1" latinLnBrk="0" hangingPunct="1">
                        <a:defRPr kumimoji="1" sz="1800" b="1" kern="1200">
                          <a:solidFill>
                            <a:schemeClr val="lt1"/>
                          </a:solidFill>
                          <a:latin typeface="Arial"/>
                          <a:ea typeface="Meiryo UI"/>
                        </a:defRPr>
                      </a:lvl4pPr>
                      <a:lvl5pPr marL="1828800" algn="l" defTabSz="914400" rtl="0" eaLnBrk="1" latinLnBrk="0" hangingPunct="1">
                        <a:defRPr kumimoji="1" sz="1800" b="1" kern="1200">
                          <a:solidFill>
                            <a:schemeClr val="lt1"/>
                          </a:solidFill>
                          <a:latin typeface="Arial"/>
                          <a:ea typeface="Meiryo UI"/>
                        </a:defRPr>
                      </a:lvl5pPr>
                      <a:lvl6pPr marL="2286000" algn="l" defTabSz="914400" rtl="0" eaLnBrk="1" latinLnBrk="0" hangingPunct="1">
                        <a:defRPr kumimoji="1" sz="1800" b="1" kern="1200">
                          <a:solidFill>
                            <a:schemeClr val="lt1"/>
                          </a:solidFill>
                          <a:latin typeface="Arial"/>
                          <a:ea typeface="Meiryo UI"/>
                        </a:defRPr>
                      </a:lvl6pPr>
                      <a:lvl7pPr marL="2743200" algn="l" defTabSz="914400" rtl="0" eaLnBrk="1" latinLnBrk="0" hangingPunct="1">
                        <a:defRPr kumimoji="1" sz="1800" b="1" kern="1200">
                          <a:solidFill>
                            <a:schemeClr val="lt1"/>
                          </a:solidFill>
                          <a:latin typeface="Arial"/>
                          <a:ea typeface="Meiryo UI"/>
                        </a:defRPr>
                      </a:lvl7pPr>
                      <a:lvl8pPr marL="3200400" algn="l" defTabSz="914400" rtl="0" eaLnBrk="1" latinLnBrk="0" hangingPunct="1">
                        <a:defRPr kumimoji="1" sz="1800" b="1" kern="1200">
                          <a:solidFill>
                            <a:schemeClr val="lt1"/>
                          </a:solidFill>
                          <a:latin typeface="Arial"/>
                          <a:ea typeface="Meiryo UI"/>
                        </a:defRPr>
                      </a:lvl8pPr>
                      <a:lvl9pPr marL="3657600" algn="l" defTabSz="914400" rtl="0" eaLnBrk="1" latinLnBrk="0" hangingPunct="1">
                        <a:defRPr kumimoji="1" sz="1800" b="1" kern="1200">
                          <a:solidFill>
                            <a:schemeClr val="lt1"/>
                          </a:solidFill>
                          <a:latin typeface="Arial"/>
                          <a:ea typeface="Meiryo UI"/>
                        </a:defRPr>
                      </a:lvl9pPr>
                    </a:lstStyle>
                    <a:p>
                      <a:r>
                        <a:rPr kumimoji="1" lang="ja-JP" altLang="en-US" sz="1400" dirty="0"/>
                        <a:t>要素技術</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16C"/>
                    </a:solidFill>
                  </a:tcPr>
                </a:tc>
                <a:tc>
                  <a:txBody>
                    <a:bodyPr/>
                    <a:lstStyle/>
                    <a:p>
                      <a:r>
                        <a:rPr kumimoji="1" lang="ja-JP" altLang="en-US" sz="1400" b="1" dirty="0">
                          <a:solidFill>
                            <a:schemeClr val="bg1"/>
                          </a:solidFill>
                        </a:rPr>
                        <a:t>項目</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16C"/>
                    </a:solidFill>
                  </a:tcPr>
                </a:tc>
                <a:tc>
                  <a:txBody>
                    <a:bodyPr/>
                    <a:lstStyle/>
                    <a:p>
                      <a:r>
                        <a:rPr kumimoji="1" lang="ja-JP" altLang="en-US" sz="1400" b="1" dirty="0">
                          <a:solidFill>
                            <a:schemeClr val="bg1"/>
                          </a:solidFill>
                        </a:rPr>
                        <a:t>タスク</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16C"/>
                    </a:solidFill>
                  </a:tcPr>
                </a:tc>
                <a:tc>
                  <a:txBody>
                    <a:bodyPr/>
                    <a:lstStyle/>
                    <a:p>
                      <a:r>
                        <a:rPr kumimoji="1" lang="ja-JP" altLang="en-US" sz="1400" b="1" dirty="0">
                          <a:solidFill>
                            <a:schemeClr val="bg1"/>
                          </a:solidFill>
                        </a:rPr>
                        <a:t>到達度</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16C"/>
                    </a:solidFill>
                  </a:tcPr>
                </a:tc>
                <a:extLst>
                  <a:ext uri="{0D108BD9-81ED-4DB2-BD59-A6C34878D82A}">
                    <a16:rowId xmlns:a16="http://schemas.microsoft.com/office/drawing/2014/main" val="3968834794"/>
                  </a:ext>
                </a:extLst>
              </a:tr>
              <a:tr h="0">
                <a:tc rowSpan="3">
                  <a:txBody>
                    <a:bodyPr/>
                    <a:lstStyle>
                      <a:lvl1pPr marL="0" algn="l" defTabSz="914400" rtl="0" eaLnBrk="1" latinLnBrk="0" hangingPunct="1">
                        <a:defRPr kumimoji="1" sz="1800" kern="1200">
                          <a:solidFill>
                            <a:schemeClr val="dk1"/>
                          </a:solidFill>
                          <a:latin typeface="Arial"/>
                          <a:ea typeface="Meiryo UI"/>
                        </a:defRPr>
                      </a:lvl1pPr>
                      <a:lvl2pPr marL="457200" algn="l" defTabSz="914400" rtl="0" eaLnBrk="1" latinLnBrk="0" hangingPunct="1">
                        <a:defRPr kumimoji="1" sz="1800" kern="1200">
                          <a:solidFill>
                            <a:schemeClr val="dk1"/>
                          </a:solidFill>
                          <a:latin typeface="Arial"/>
                          <a:ea typeface="Meiryo UI"/>
                        </a:defRPr>
                      </a:lvl2pPr>
                      <a:lvl3pPr marL="914400" algn="l" defTabSz="914400" rtl="0" eaLnBrk="1" latinLnBrk="0" hangingPunct="1">
                        <a:defRPr kumimoji="1" sz="1800" kern="1200">
                          <a:solidFill>
                            <a:schemeClr val="dk1"/>
                          </a:solidFill>
                          <a:latin typeface="Arial"/>
                          <a:ea typeface="Meiryo UI"/>
                        </a:defRPr>
                      </a:lvl3pPr>
                      <a:lvl4pPr marL="1371600" algn="l" defTabSz="914400" rtl="0" eaLnBrk="1" latinLnBrk="0" hangingPunct="1">
                        <a:defRPr kumimoji="1" sz="1800" kern="1200">
                          <a:solidFill>
                            <a:schemeClr val="dk1"/>
                          </a:solidFill>
                          <a:latin typeface="Arial"/>
                          <a:ea typeface="Meiryo UI"/>
                        </a:defRPr>
                      </a:lvl4pPr>
                      <a:lvl5pPr marL="1828800" algn="l" defTabSz="914400" rtl="0" eaLnBrk="1" latinLnBrk="0" hangingPunct="1">
                        <a:defRPr kumimoji="1" sz="1800" kern="1200">
                          <a:solidFill>
                            <a:schemeClr val="dk1"/>
                          </a:solidFill>
                          <a:latin typeface="Arial"/>
                          <a:ea typeface="Meiryo UI"/>
                        </a:defRPr>
                      </a:lvl5pPr>
                      <a:lvl6pPr marL="2286000" algn="l" defTabSz="914400" rtl="0" eaLnBrk="1" latinLnBrk="0" hangingPunct="1">
                        <a:defRPr kumimoji="1" sz="1800" kern="1200">
                          <a:solidFill>
                            <a:schemeClr val="dk1"/>
                          </a:solidFill>
                          <a:latin typeface="Arial"/>
                          <a:ea typeface="Meiryo UI"/>
                        </a:defRPr>
                      </a:lvl6pPr>
                      <a:lvl7pPr marL="2743200" algn="l" defTabSz="914400" rtl="0" eaLnBrk="1" latinLnBrk="0" hangingPunct="1">
                        <a:defRPr kumimoji="1" sz="1800" kern="1200">
                          <a:solidFill>
                            <a:schemeClr val="dk1"/>
                          </a:solidFill>
                          <a:latin typeface="Arial"/>
                          <a:ea typeface="Meiryo UI"/>
                        </a:defRPr>
                      </a:lvl7pPr>
                      <a:lvl8pPr marL="3200400" algn="l" defTabSz="914400" rtl="0" eaLnBrk="1" latinLnBrk="0" hangingPunct="1">
                        <a:defRPr kumimoji="1" sz="1800" kern="1200">
                          <a:solidFill>
                            <a:schemeClr val="dk1"/>
                          </a:solidFill>
                          <a:latin typeface="Arial"/>
                          <a:ea typeface="Meiryo UI"/>
                        </a:defRPr>
                      </a:lvl8pPr>
                      <a:lvl9pPr marL="3657600" algn="l" defTabSz="914400" rtl="0" eaLnBrk="1" latinLnBrk="0" hangingPunct="1">
                        <a:defRPr kumimoji="1" sz="1800" kern="1200">
                          <a:solidFill>
                            <a:schemeClr val="dk1"/>
                          </a:solidFill>
                          <a:latin typeface="Arial"/>
                          <a:ea typeface="Meiryo UI"/>
                        </a:defRPr>
                      </a:lvl9pPr>
                    </a:lstStyle>
                    <a:p>
                      <a:r>
                        <a:rPr kumimoji="1" lang="en-US" altLang="ja-JP" sz="1600" dirty="0"/>
                        <a:t>A. </a:t>
                      </a:r>
                    </a:p>
                    <a:p>
                      <a:r>
                        <a:rPr kumimoji="1" lang="ja-JP" altLang="en-US" sz="1600" dirty="0"/>
                        <a:t>設計・探索</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r>
                        <a:rPr kumimoji="1" lang="en-US" altLang="ja-JP" sz="1200" dirty="0"/>
                        <a:t>A1. </a:t>
                      </a:r>
                      <a:r>
                        <a:rPr kumimoji="1" lang="ja-JP" altLang="en-US" sz="1200" dirty="0"/>
                        <a:t>側鎖最適化</a:t>
                      </a:r>
                      <a:endParaRPr kumimoji="1" lang="en-US" altLang="ja-JP" sz="12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sz="1000" b="0" dirty="0"/>
                        <a:t>Rosetta</a:t>
                      </a:r>
                      <a:r>
                        <a:rPr kumimoji="1" lang="ja-JP" altLang="en-US" sz="1000" b="0" dirty="0"/>
                        <a:t>エネルギー関数に基づく側鎖改変のキャッチアップ</a:t>
                      </a:r>
                      <a:endParaRPr kumimoji="1" lang="en-US" altLang="ja-JP" sz="1000"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endParaRPr kumimoji="1" lang="en-US" altLang="ja-JP" sz="12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1548618"/>
                  </a:ext>
                </a:extLst>
              </a:tr>
              <a:tr h="0">
                <a:tc vMerge="1">
                  <a:txBody>
                    <a:bodyPr/>
                    <a:lstStyle/>
                    <a:p>
                      <a:endParaRPr kumimoji="1" lang="ja-JP" altLang="en-US"/>
                    </a:p>
                  </a:txBody>
                  <a:tcPr>
                    <a:lnT w="12700" cap="flat" cmpd="sng" algn="ctr">
                      <a:solidFill>
                        <a:srgbClr val="000000"/>
                      </a:solidFill>
                      <a:prstDash val="solid"/>
                      <a:round/>
                      <a:headEnd type="none" w="med" len="med"/>
                      <a:tailEnd type="none" w="med" len="med"/>
                    </a:lnT>
                  </a:tcPr>
                </a:tc>
                <a:tc vMerge="1">
                  <a:txBody>
                    <a:bodyPr/>
                    <a:lstStyle/>
                    <a:p>
                      <a:endParaRPr kumimoji="1" lang="en-US" altLang="ja-JP" sz="700" dirty="0"/>
                    </a:p>
                  </a:txBody>
                  <a:tcP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ja-JP" altLang="en-US" sz="1000" b="0" dirty="0"/>
                        <a:t>指定改変率の中から評価値の高い候補の探索手法の開発</a:t>
                      </a:r>
                      <a:endParaRPr kumimoji="1" lang="ja-JP" altLang="en-US" sz="2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dirty="0"/>
                        <a:t>〇</a:t>
                      </a:r>
                      <a:endParaRPr kumimoji="1" lang="ja-JP" altLang="en-US"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27577858"/>
                  </a:ext>
                </a:extLst>
              </a:tr>
              <a:tr h="0">
                <a:tc vMerge="1">
                  <a:txBody>
                    <a:bodyPr/>
                    <a:lstStyle/>
                    <a:p>
                      <a:endParaRPr kumimoji="1" lang="ja-JP" altLang="en-US"/>
                    </a:p>
                  </a:txBody>
                  <a:tcPr/>
                </a:tc>
                <a:tc>
                  <a:txBody>
                    <a:bodyPr/>
                    <a:lstStyle/>
                    <a:p>
                      <a:r>
                        <a:rPr kumimoji="1" lang="en-US" altLang="ja-JP" sz="1200" dirty="0"/>
                        <a:t>A2. </a:t>
                      </a:r>
                      <a:r>
                        <a:rPr kumimoji="1" lang="ja-JP" altLang="en-US" sz="1200" dirty="0"/>
                        <a:t>足場の設計・選択</a:t>
                      </a:r>
                      <a:endParaRPr kumimoji="1" lang="en-US" altLang="ja-JP" sz="1200" dirty="0"/>
                    </a:p>
                  </a:txBody>
                  <a:tcP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ja-JP" altLang="en-US" sz="1000" b="0" dirty="0"/>
                        <a:t>主鎖構造の選定（設計はなし）、機能部位の埋め込み</a:t>
                      </a:r>
                      <a:endParaRPr kumimoji="1" lang="ja-JP" altLang="en-US" sz="2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ja-JP" sz="1200" dirty="0"/>
                        <a:t>×</a:t>
                      </a:r>
                      <a:endParaRPr kumimoji="1" lang="ja-JP" altLang="en-US"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580688345"/>
                  </a:ext>
                </a:extLst>
              </a:tr>
              <a:tr h="0">
                <a:tc rowSpan="5">
                  <a:txBody>
                    <a:bodyPr/>
                    <a:lstStyle/>
                    <a:p>
                      <a:r>
                        <a:rPr kumimoji="1" lang="en-US" altLang="ja-JP" sz="1600" dirty="0"/>
                        <a:t>B, C</a:t>
                      </a:r>
                    </a:p>
                    <a:p>
                      <a:r>
                        <a:rPr kumimoji="1" lang="ja-JP" altLang="en-US" sz="1600" dirty="0"/>
                        <a:t>機能性の机上評価</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r>
                        <a:rPr lang="ja-JP" altLang="en-US" sz="1200" dirty="0"/>
                        <a:t>データに基づく評価</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b="0" dirty="0">
                          <a:solidFill>
                            <a:schemeClr val="tx1"/>
                          </a:solidFill>
                        </a:rPr>
                        <a:t>構造</a:t>
                      </a:r>
                      <a:r>
                        <a:rPr lang="en-US" altLang="ja-JP" sz="1000" b="0" dirty="0">
                          <a:solidFill>
                            <a:schemeClr val="tx1"/>
                          </a:solidFill>
                        </a:rPr>
                        <a:t>DB</a:t>
                      </a:r>
                      <a:r>
                        <a:rPr lang="ja-JP" altLang="en-US" sz="1000" b="0" dirty="0">
                          <a:solidFill>
                            <a:schemeClr val="tx1"/>
                          </a:solidFill>
                        </a:rPr>
                        <a:t>からの特徴抽出</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dirty="0"/>
                        <a:t>△</a:t>
                      </a:r>
                      <a:endParaRPr lang="en-US" altLang="ja-JP" sz="120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199799583"/>
                  </a:ext>
                </a:extLst>
              </a:tr>
              <a:tr h="0">
                <a:tc vMerge="1">
                  <a:txBody>
                    <a:bodyPr/>
                    <a:lstStyle/>
                    <a:p>
                      <a:endParaRPr kumimoji="1" lang="ja-JP" altLang="en-US" sz="9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ja-JP" alt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dirty="0">
                          <a:solidFill>
                            <a:schemeClr val="tx1"/>
                          </a:solidFill>
                        </a:rPr>
                        <a:t>Wet</a:t>
                      </a:r>
                      <a:r>
                        <a:rPr lang="ja-JP" altLang="en-US" sz="1000" b="0" dirty="0">
                          <a:solidFill>
                            <a:schemeClr val="tx1"/>
                          </a:solidFill>
                        </a:rPr>
                        <a:t>実験データからの特徴抽出</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b="0" dirty="0"/>
                        <a:t>△</a:t>
                      </a:r>
                      <a:endParaRPr lang="en-US" altLang="ja-JP" sz="1200" b="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732777357"/>
                  </a:ext>
                </a:extLst>
              </a:tr>
              <a:tr h="0">
                <a:tc vMerge="1">
                  <a:txBody>
                    <a:bodyPr/>
                    <a:lstStyle/>
                    <a:p>
                      <a:endParaRPr kumimoji="1" lang="ja-JP" altLang="en-US" sz="9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3">
                  <a:txBody>
                    <a:bodyPr/>
                    <a:lstStyle/>
                    <a:p>
                      <a:r>
                        <a:rPr lang="ja-JP" altLang="en-US" sz="1200" dirty="0"/>
                        <a:t>分子シミュレーションに基づく評価</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ja-JP" altLang="en-US" sz="1000" b="0" dirty="0">
                          <a:solidFill>
                            <a:schemeClr val="tx1"/>
                          </a:solidFill>
                        </a:rPr>
                        <a:t>ドッキング計算による基質との結合様式・親和性の予測</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b="0" dirty="0"/>
                        <a:t>△</a:t>
                      </a:r>
                      <a:endParaRPr lang="en-US" altLang="ja-JP" sz="1200" b="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62348914"/>
                  </a:ext>
                </a:extLst>
              </a:tr>
              <a:tr h="0">
                <a:tc vMerge="1">
                  <a:txBody>
                    <a:bodyPr/>
                    <a:lstStyle/>
                    <a:p>
                      <a:endParaRPr kumimoji="1" lang="ja-JP" altLang="en-US"/>
                    </a:p>
                  </a:txBody>
                  <a:tcPr/>
                </a:tc>
                <a:tc vMerge="1">
                  <a:txBody>
                    <a:bodyPr/>
                    <a:lstStyle/>
                    <a:p>
                      <a:endParaRPr kumimoji="1" lang="ja-JP" altLang="en-US"/>
                    </a:p>
                  </a:txBody>
                  <a:tcPr/>
                </a:tc>
                <a:tc>
                  <a:txBody>
                    <a:bodyPr/>
                    <a:lstStyle/>
                    <a:p>
                      <a:pPr algn="l"/>
                      <a:r>
                        <a:rPr lang="en-US" altLang="ja-JP" sz="1000" b="0" dirty="0">
                          <a:solidFill>
                            <a:schemeClr val="tx1"/>
                          </a:solidFill>
                        </a:rPr>
                        <a:t>MD</a:t>
                      </a:r>
                      <a:r>
                        <a:rPr lang="ja-JP" altLang="en-US" sz="1000" b="0" dirty="0">
                          <a:solidFill>
                            <a:schemeClr val="tx1"/>
                          </a:solidFill>
                        </a:rPr>
                        <a:t>（分子動力学）計算による基質との結合様式・親和性の予測、構造安定性の予測</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b="0" dirty="0"/>
                        <a:t>△</a:t>
                      </a:r>
                      <a:endParaRPr lang="en-US" altLang="ja-JP" sz="1200" b="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189152492"/>
                  </a:ext>
                </a:extLst>
              </a:tr>
              <a:tr h="0">
                <a:tc vMerge="1">
                  <a:txBody>
                    <a:bodyPr/>
                    <a:lstStyle/>
                    <a:p>
                      <a:endParaRPr kumimoji="1" lang="ja-JP" alt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ja-JP" alt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dirty="0">
                          <a:solidFill>
                            <a:schemeClr val="tx1"/>
                          </a:solidFill>
                        </a:rPr>
                        <a:t>深層学習による結合スコアの予測</a:t>
                      </a:r>
                      <a:endParaRPr kumimoji="1" lang="en-US" altLang="ja-JP" sz="1000" b="0" dirty="0">
                        <a:solidFill>
                          <a:schemeClr val="tx1"/>
                        </a:solidFill>
                      </a:endParaRP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b="0" dirty="0"/>
                        <a:t>△</a:t>
                      </a:r>
                      <a:endParaRPr lang="en-US" altLang="ja-JP" sz="1200" b="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140431952"/>
                  </a:ext>
                </a:extLst>
              </a:tr>
              <a:tr h="0">
                <a:tc rowSpan="7">
                  <a:txBody>
                    <a:bodyPr/>
                    <a:lstStyle/>
                    <a:p>
                      <a:r>
                        <a:rPr kumimoji="1" lang="en-US" altLang="ja-JP" sz="1600" dirty="0"/>
                        <a:t>D.</a:t>
                      </a:r>
                    </a:p>
                    <a:p>
                      <a:r>
                        <a:rPr kumimoji="1" lang="en-US" altLang="ja-JP" sz="1600" dirty="0"/>
                        <a:t>Wet</a:t>
                      </a:r>
                      <a:r>
                        <a:rPr kumimoji="1" lang="ja-JP" altLang="en-US" sz="1600" dirty="0"/>
                        <a:t>実験による評価</a:t>
                      </a:r>
                      <a:endParaRPr kumimoji="1" lang="en-US" altLang="ja-JP"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w="12700" cmpd="sng">
                      <a:noFill/>
                      <a:prstDash val="solid"/>
                    </a:lnTlToBr>
                    <a:lnBlToTr w="12700" cmpd="sng">
                      <a:noFill/>
                      <a:prstDash val="solid"/>
                    </a:lnBlToTr>
                    <a:solidFill>
                      <a:schemeClr val="bg1"/>
                    </a:solidFill>
                  </a:tcPr>
                </a:tc>
                <a:tc rowSpan="5">
                  <a:txBody>
                    <a:bodyPr/>
                    <a:lstStyle/>
                    <a:p>
                      <a:r>
                        <a:rPr kumimoji="1" lang="ja-JP" altLang="en-US" sz="1200" dirty="0"/>
                        <a:t>タンパク質候補配列の発現系構築</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ja-JP" altLang="en-US" sz="1000" b="0" dirty="0">
                          <a:solidFill>
                            <a:schemeClr val="tx1"/>
                          </a:solidFill>
                        </a:rPr>
                        <a:t>目的タンパク質配列設計</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endParaRPr kumimoji="1" lang="en-US" altLang="ja-JP" sz="120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699070609"/>
                  </a:ext>
                </a:extLst>
              </a:tr>
              <a:tr h="0">
                <a:tc vMerge="1">
                  <a:txBody>
                    <a:bodyPr/>
                    <a:lstStyle/>
                    <a:p>
                      <a:endParaRPr kumimoji="1" lang="ja-JP" altLang="en-US"/>
                    </a:p>
                  </a:txBody>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ユニバーサルカセット設計</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43746396"/>
                  </a:ext>
                </a:extLst>
              </a:tr>
              <a:tr h="0">
                <a:tc vMerge="1">
                  <a:txBody>
                    <a:bodyPr/>
                    <a:lstStyle/>
                    <a:p>
                      <a:endParaRPr kumimoji="1" lang="ja-JP" altLang="en-US"/>
                    </a:p>
                  </a:txBody>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発現ベクター構築（コムギ胚芽無細胞タンパク質合成用）</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024253770"/>
                  </a:ext>
                </a:extLst>
              </a:tr>
              <a:tr h="0">
                <a:tc vMerge="1">
                  <a:txBody>
                    <a:bodyPr/>
                    <a:lstStyle/>
                    <a:p>
                      <a:endParaRPr kumimoji="1" lang="ja-JP" altLang="en-US"/>
                    </a:p>
                  </a:txBody>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コムギ胚芽無細胞タンパク質合成系での発現・タンパク質精製</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208326894"/>
                  </a:ext>
                </a:extLst>
              </a:tr>
              <a:tr h="0">
                <a:tc vMerge="1">
                  <a:txBody>
                    <a:bodyPr/>
                    <a:lstStyle/>
                    <a:p>
                      <a:endParaRPr kumimoji="1" lang="ja-JP" altLang="en-US"/>
                    </a:p>
                  </a:txBody>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大腸菌・メタノール資化酵母発現系での発現</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5312522"/>
                  </a:ext>
                </a:extLst>
              </a:tr>
              <a:tr h="0">
                <a:tc vMerge="1">
                  <a:txBody>
                    <a:bodyPr/>
                    <a:lstStyle/>
                    <a:p>
                      <a:endParaRPr kumimoji="1" lang="ja-JP" altLang="en-US" sz="9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lToBr w="12700" cmpd="sng">
                      <a:noFill/>
                      <a:prstDash val="solid"/>
                    </a:lnTlToBr>
                    <a:lnBlToTr w="12700" cmpd="sng">
                      <a:noFill/>
                      <a:prstDash val="solid"/>
                    </a:lnBlToTr>
                    <a:solidFill>
                      <a:srgbClr val="FFFFFF"/>
                    </a:solidFill>
                  </a:tcPr>
                </a:tc>
                <a:tc rowSpan="2">
                  <a:txBody>
                    <a:bodyPr/>
                    <a:lstStyle/>
                    <a:p>
                      <a:r>
                        <a:rPr kumimoji="1" lang="ja-JP" altLang="en-US" sz="1200" dirty="0"/>
                        <a:t>セルロース結合性の評価系構築</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ja-JP" altLang="en-US" sz="1000" b="0" dirty="0">
                          <a:solidFill>
                            <a:schemeClr val="tx1"/>
                          </a:solidFill>
                        </a:rPr>
                        <a:t>セルロース</a:t>
                      </a:r>
                      <a:r>
                        <a:rPr lang="en-US" altLang="ja-JP" sz="1000" b="0" dirty="0">
                          <a:solidFill>
                            <a:schemeClr val="tx1"/>
                          </a:solidFill>
                        </a:rPr>
                        <a:t>TLC</a:t>
                      </a:r>
                      <a:r>
                        <a:rPr lang="ja-JP" altLang="en-US" sz="1000" b="0" dirty="0">
                          <a:solidFill>
                            <a:schemeClr val="tx1"/>
                          </a:solidFill>
                        </a:rPr>
                        <a:t>プレートによる方法</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774147276"/>
                  </a:ext>
                </a:extLst>
              </a:tr>
              <a:tr h="0">
                <a:tc vMerge="1">
                  <a:txBody>
                    <a:bodyPr/>
                    <a:lstStyle/>
                    <a:p>
                      <a:endParaRPr kumimoji="1" lang="en-US" altLang="ja-JP" sz="9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w="12700" cmpd="sng">
                      <a:noFill/>
                      <a:prstDash val="solid"/>
                    </a:lnTlToBr>
                    <a:lnBlToTr w="12700" cmpd="sng">
                      <a:noFill/>
                      <a:prstDash val="solid"/>
                    </a:lnBlToTr>
                    <a:solidFill>
                      <a:srgbClr val="FFFFFF"/>
                    </a:solidFill>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結晶性セルロースに対するタンパク質の結合率を評価する方法</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a:t>
                      </a:r>
                      <a:endParaRPr kumimoji="1" lang="en-US" altLang="ja-JP" sz="120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529873172"/>
                  </a:ext>
                </a:extLst>
              </a:tr>
            </a:tbl>
          </a:graphicData>
        </a:graphic>
      </p:graphicFrame>
      <p:sp>
        <p:nvSpPr>
          <p:cNvPr id="6" name="テキスト ボックス 5">
            <a:extLst>
              <a:ext uri="{FF2B5EF4-FFF2-40B4-BE49-F238E27FC236}">
                <a16:creationId xmlns:a16="http://schemas.microsoft.com/office/drawing/2014/main" id="{28CEBE34-EB3A-4E82-A1C3-79A10CA27AB2}"/>
              </a:ext>
            </a:extLst>
          </p:cNvPr>
          <p:cNvSpPr txBox="1"/>
          <p:nvPr/>
        </p:nvSpPr>
        <p:spPr>
          <a:xfrm>
            <a:off x="4798977" y="1374090"/>
            <a:ext cx="4684296" cy="307777"/>
          </a:xfrm>
          <a:prstGeom prst="rect">
            <a:avLst/>
          </a:prstGeom>
          <a:noFill/>
        </p:spPr>
        <p:txBody>
          <a:bodyPr wrap="none" rtlCol="0">
            <a:spAutoFit/>
          </a:bodyPr>
          <a:lstStyle/>
          <a:p>
            <a:r>
              <a:rPr kumimoji="1" lang="ja-JP" altLang="en-US" sz="1400" dirty="0"/>
              <a:t>〇：期待した結果が得られた、△：課題を残した、</a:t>
            </a:r>
            <a:r>
              <a:rPr kumimoji="1" lang="en-US" altLang="ja-JP" sz="1400" dirty="0"/>
              <a:t>×</a:t>
            </a:r>
            <a:r>
              <a:rPr kumimoji="1" lang="ja-JP" altLang="en-US" sz="1400" dirty="0"/>
              <a:t>：未着手</a:t>
            </a:r>
          </a:p>
        </p:txBody>
      </p:sp>
      <p:sp>
        <p:nvSpPr>
          <p:cNvPr id="7" name="テキスト ボックス 6">
            <a:extLst>
              <a:ext uri="{FF2B5EF4-FFF2-40B4-BE49-F238E27FC236}">
                <a16:creationId xmlns:a16="http://schemas.microsoft.com/office/drawing/2014/main" id="{61D7649D-C8A2-4D9D-904F-B6FD2CC46150}"/>
              </a:ext>
            </a:extLst>
          </p:cNvPr>
          <p:cNvSpPr txBox="1"/>
          <p:nvPr/>
        </p:nvSpPr>
        <p:spPr>
          <a:xfrm>
            <a:off x="9575007" y="2198564"/>
            <a:ext cx="2379260" cy="369332"/>
          </a:xfrm>
          <a:prstGeom prst="rect">
            <a:avLst/>
          </a:prstGeom>
          <a:noFill/>
        </p:spPr>
        <p:txBody>
          <a:bodyPr wrap="square" rtlCol="0">
            <a:spAutoFit/>
          </a:bodyPr>
          <a:lstStyle/>
          <a:p>
            <a:r>
              <a:rPr kumimoji="1" lang="ja-JP" altLang="en-US" dirty="0"/>
              <a:t>足場設計までは至らず</a:t>
            </a:r>
          </a:p>
        </p:txBody>
      </p:sp>
      <p:sp>
        <p:nvSpPr>
          <p:cNvPr id="8" name="テキスト ボックス 7">
            <a:extLst>
              <a:ext uri="{FF2B5EF4-FFF2-40B4-BE49-F238E27FC236}">
                <a16:creationId xmlns:a16="http://schemas.microsoft.com/office/drawing/2014/main" id="{8A56935D-D176-48B6-9E5C-CF7923B0516B}"/>
              </a:ext>
            </a:extLst>
          </p:cNvPr>
          <p:cNvSpPr txBox="1"/>
          <p:nvPr/>
        </p:nvSpPr>
        <p:spPr>
          <a:xfrm>
            <a:off x="9422279" y="2959991"/>
            <a:ext cx="2712571" cy="369332"/>
          </a:xfrm>
          <a:prstGeom prst="rect">
            <a:avLst/>
          </a:prstGeom>
          <a:noFill/>
        </p:spPr>
        <p:txBody>
          <a:bodyPr wrap="square" rtlCol="0">
            <a:spAutoFit/>
          </a:bodyPr>
          <a:lstStyle/>
          <a:p>
            <a:r>
              <a:rPr kumimoji="1" lang="ja-JP" altLang="en-US" dirty="0"/>
              <a:t>十分な特徴抽出まで至らず</a:t>
            </a:r>
          </a:p>
        </p:txBody>
      </p:sp>
      <p:sp>
        <p:nvSpPr>
          <p:cNvPr id="9" name="テキスト ボックス 8">
            <a:extLst>
              <a:ext uri="{FF2B5EF4-FFF2-40B4-BE49-F238E27FC236}">
                <a16:creationId xmlns:a16="http://schemas.microsoft.com/office/drawing/2014/main" id="{7583F528-831C-4967-A6EE-CA0AAD7AAC67}"/>
              </a:ext>
            </a:extLst>
          </p:cNvPr>
          <p:cNvSpPr txBox="1"/>
          <p:nvPr/>
        </p:nvSpPr>
        <p:spPr>
          <a:xfrm>
            <a:off x="9471492" y="3505905"/>
            <a:ext cx="2606208" cy="646331"/>
          </a:xfrm>
          <a:prstGeom prst="rect">
            <a:avLst/>
          </a:prstGeom>
          <a:noFill/>
        </p:spPr>
        <p:txBody>
          <a:bodyPr wrap="square" rtlCol="0">
            <a:spAutoFit/>
          </a:bodyPr>
          <a:lstStyle/>
          <a:p>
            <a:r>
              <a:rPr kumimoji="1" lang="ja-JP" altLang="en-US" dirty="0"/>
              <a:t>机上では詳細な機能評価まで至らず</a:t>
            </a:r>
          </a:p>
        </p:txBody>
      </p:sp>
      <p:sp>
        <p:nvSpPr>
          <p:cNvPr id="10" name="テキスト ボックス 9">
            <a:extLst>
              <a:ext uri="{FF2B5EF4-FFF2-40B4-BE49-F238E27FC236}">
                <a16:creationId xmlns:a16="http://schemas.microsoft.com/office/drawing/2014/main" id="{693AAC58-0E09-48F3-997C-F4C5138543CB}"/>
              </a:ext>
            </a:extLst>
          </p:cNvPr>
          <p:cNvSpPr txBox="1"/>
          <p:nvPr/>
        </p:nvSpPr>
        <p:spPr>
          <a:xfrm>
            <a:off x="9499183" y="4609348"/>
            <a:ext cx="2530907" cy="369332"/>
          </a:xfrm>
          <a:prstGeom prst="rect">
            <a:avLst/>
          </a:prstGeom>
          <a:noFill/>
        </p:spPr>
        <p:txBody>
          <a:bodyPr wrap="square" rtlCol="0">
            <a:spAutoFit/>
          </a:bodyPr>
          <a:lstStyle/>
          <a:p>
            <a:r>
              <a:rPr kumimoji="1" lang="ja-JP" altLang="en-US" dirty="0"/>
              <a:t>発現系構築は可能</a:t>
            </a:r>
          </a:p>
        </p:txBody>
      </p:sp>
      <p:sp>
        <p:nvSpPr>
          <p:cNvPr id="11" name="テキスト ボックス 10">
            <a:extLst>
              <a:ext uri="{FF2B5EF4-FFF2-40B4-BE49-F238E27FC236}">
                <a16:creationId xmlns:a16="http://schemas.microsoft.com/office/drawing/2014/main" id="{3BD7B8DB-3F4C-4CA0-A4F2-7398EEE3F09A}"/>
              </a:ext>
            </a:extLst>
          </p:cNvPr>
          <p:cNvSpPr txBox="1"/>
          <p:nvPr/>
        </p:nvSpPr>
        <p:spPr>
          <a:xfrm>
            <a:off x="9483273" y="5502773"/>
            <a:ext cx="2530907" cy="646331"/>
          </a:xfrm>
          <a:prstGeom prst="rect">
            <a:avLst/>
          </a:prstGeom>
          <a:noFill/>
        </p:spPr>
        <p:txBody>
          <a:bodyPr wrap="square" rtlCol="0">
            <a:spAutoFit/>
          </a:bodyPr>
          <a:lstStyle/>
          <a:p>
            <a:r>
              <a:rPr kumimoji="1" lang="ja-JP" altLang="en-US" dirty="0"/>
              <a:t>大量かつ詳細な結合性評価には限界がある</a:t>
            </a:r>
          </a:p>
        </p:txBody>
      </p:sp>
      <p:sp>
        <p:nvSpPr>
          <p:cNvPr id="15" name="タイトル 1">
            <a:extLst>
              <a:ext uri="{FF2B5EF4-FFF2-40B4-BE49-F238E27FC236}">
                <a16:creationId xmlns:a16="http://schemas.microsoft.com/office/drawing/2014/main" id="{8D1B52B2-72D2-4690-BEA3-462D4C2B0465}"/>
              </a:ext>
            </a:extLst>
          </p:cNvPr>
          <p:cNvSpPr>
            <a:spLocks noGrp="1"/>
          </p:cNvSpPr>
          <p:nvPr>
            <p:ph type="title"/>
          </p:nvPr>
        </p:nvSpPr>
        <p:spPr>
          <a:xfrm>
            <a:off x="517055" y="241034"/>
            <a:ext cx="11400125" cy="518094"/>
          </a:xfrm>
        </p:spPr>
        <p:txBody>
          <a:bodyPr/>
          <a:lstStyle/>
          <a:p>
            <a:r>
              <a:rPr kumimoji="1" lang="ja-JP" altLang="en-US" sz="2800" dirty="0"/>
              <a:t>各要素技術開発の到達度と課題</a:t>
            </a:r>
            <a:endParaRPr lang="en-US" dirty="0"/>
          </a:p>
        </p:txBody>
      </p:sp>
      <p:sp>
        <p:nvSpPr>
          <p:cNvPr id="16" name="テキスト ボックス 15">
            <a:extLst>
              <a:ext uri="{FF2B5EF4-FFF2-40B4-BE49-F238E27FC236}">
                <a16:creationId xmlns:a16="http://schemas.microsoft.com/office/drawing/2014/main" id="{C9F661FF-C376-4D04-B7BF-6F7F8FAC8DF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spTree>
    <p:extLst>
      <p:ext uri="{BB962C8B-B14F-4D97-AF65-F5344CB8AC3E}">
        <p14:creationId xmlns:p14="http://schemas.microsoft.com/office/powerpoint/2010/main" val="332436399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12108</TotalTime>
  <Words>3132</Words>
  <Application>Microsoft Office PowerPoint</Application>
  <PresentationFormat>ワイド画面</PresentationFormat>
  <Paragraphs>508</Paragraphs>
  <Slides>26</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Meiryo UI</vt:lpstr>
      <vt:lpstr>游ゴシック</vt:lpstr>
      <vt:lpstr>Arial</vt:lpstr>
      <vt:lpstr>Wingdings</vt:lpstr>
      <vt:lpstr>Yokogawa_Template_Standard</vt:lpstr>
      <vt:lpstr>活動報告</vt:lpstr>
      <vt:lpstr>目的</vt:lpstr>
      <vt:lpstr>FY2022下期 活動内容</vt:lpstr>
      <vt:lpstr>想定分野</vt:lpstr>
      <vt:lpstr>対象のセルロース分解酵素</vt:lpstr>
      <vt:lpstr>人工酵素設計システムとFSの進め方</vt:lpstr>
      <vt:lpstr>活動実績</vt:lpstr>
      <vt:lpstr>本テーマで得た成果</vt:lpstr>
      <vt:lpstr>各要素技術開発の到達度と課題</vt:lpstr>
      <vt:lpstr>セルロース分解酵素の合成・活性評価：概要</vt:lpstr>
      <vt:lpstr>セルロース分解酵素の合成・活性評価：結果</vt:lpstr>
      <vt:lpstr>セルロース分解酵素の合成・活性評価：課題</vt:lpstr>
      <vt:lpstr>調査活動の目的</vt:lpstr>
      <vt:lpstr>バイオマス分解の環境</vt:lpstr>
      <vt:lpstr>バイオマス分解の環境</vt:lpstr>
      <vt:lpstr>活動実績</vt:lpstr>
      <vt:lpstr>経緯</vt:lpstr>
      <vt:lpstr>感想</vt:lpstr>
      <vt:lpstr>活動実績</vt:lpstr>
      <vt:lpstr>内容</vt:lpstr>
      <vt:lpstr>感想</vt:lpstr>
      <vt:lpstr>今後</vt:lpstr>
      <vt:lpstr>方針</vt:lpstr>
      <vt:lpstr>補足資料　＞　周辺技術・課題 ハイスループット技術例</vt:lpstr>
      <vt:lpstr>補足資料　＞　周辺技術・課題 リグノセルロース系バイオマスの前処理</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1101</cp:revision>
  <dcterms:created xsi:type="dcterms:W3CDTF">2022-01-30T23:54:04Z</dcterms:created>
  <dcterms:modified xsi:type="dcterms:W3CDTF">2023-04-20T11:54:53Z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