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"/>
  </p:notesMasterIdLst>
  <p:sldIdLst>
    <p:sldId id="1213" r:id="rId2"/>
    <p:sldId id="1224" r:id="rId3"/>
    <p:sldId id="28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45" autoAdjust="0"/>
    <p:restoredTop sz="82213" autoAdjust="0"/>
  </p:normalViewPr>
  <p:slideViewPr>
    <p:cSldViewPr snapToGrid="0">
      <p:cViewPr varScale="1">
        <p:scale>
          <a:sx n="67" d="100"/>
          <a:sy n="67" d="100"/>
        </p:scale>
        <p:origin x="52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2022 06 03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09CEF82B-B8FD-435F-B6F3-63E5B50729D3}"/>
              </a:ext>
            </a:extLst>
          </p:cNvPr>
          <p:cNvSpPr/>
          <p:nvPr/>
        </p:nvSpPr>
        <p:spPr>
          <a:xfrm>
            <a:off x="6439526" y="2725698"/>
            <a:ext cx="1800000" cy="180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  <a:alpha val="10000"/>
                </a:schemeClr>
              </a:gs>
              <a:gs pos="71000">
                <a:schemeClr val="accent6">
                  <a:lumMod val="45000"/>
                  <a:lumOff val="55000"/>
                  <a:alpha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>
            <a:normAutofit/>
          </a:bodyPr>
          <a:lstStyle/>
          <a:p>
            <a:r>
              <a:rPr lang="en-US" altLang="ja-JP" dirty="0"/>
              <a:t>DB</a:t>
            </a:r>
            <a:r>
              <a:rPr lang="ja-JP" altLang="en-US" dirty="0"/>
              <a:t>データの特徴抽出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353961" y="961732"/>
            <a:ext cx="11563219" cy="51664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800" dirty="0"/>
              <a:t>DB</a:t>
            </a:r>
            <a:r>
              <a:rPr lang="ja-JP" altLang="en-US" sz="2800" dirty="0"/>
              <a:t>に共通する構造データから、セルラーゼの本質的な特徴を抽出した。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FE8D88-5879-4688-A708-9DA60808374E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現状の成果と評価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504AA0F0-995C-4F31-A5B4-798F5A651B90}"/>
              </a:ext>
            </a:extLst>
          </p:cNvPr>
          <p:cNvSpPr/>
          <p:nvPr/>
        </p:nvSpPr>
        <p:spPr>
          <a:xfrm>
            <a:off x="2932856" y="4089167"/>
            <a:ext cx="1668642" cy="23683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BA84DAC-70B3-4F75-AAB8-F3EBF68F350A}"/>
              </a:ext>
            </a:extLst>
          </p:cNvPr>
          <p:cNvSpPr/>
          <p:nvPr/>
        </p:nvSpPr>
        <p:spPr>
          <a:xfrm>
            <a:off x="2929167" y="3564816"/>
            <a:ext cx="1668642" cy="23683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25D2168B-F1D4-4365-B542-EDFBCE59AEFE}"/>
              </a:ext>
            </a:extLst>
          </p:cNvPr>
          <p:cNvSpPr/>
          <p:nvPr/>
        </p:nvSpPr>
        <p:spPr>
          <a:xfrm>
            <a:off x="2929167" y="3036444"/>
            <a:ext cx="1668642" cy="23683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687F7A8-EB65-469C-8733-5CDCD36DD302}"/>
              </a:ext>
            </a:extLst>
          </p:cNvPr>
          <p:cNvSpPr txBox="1"/>
          <p:nvPr/>
        </p:nvSpPr>
        <p:spPr>
          <a:xfrm>
            <a:off x="385607" y="2052474"/>
            <a:ext cx="5410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タンパク質の特徴の一部をマスクし、分類モデルを学習・評価する、</a:t>
            </a:r>
            <a:endParaRPr lang="en-US" altLang="ja-JP" sz="1600" dirty="0"/>
          </a:p>
          <a:p>
            <a:pPr algn="ctr"/>
            <a:r>
              <a:rPr lang="ja-JP" altLang="en-US" sz="1600" dirty="0"/>
              <a:t>を繰り返すことで、</a:t>
            </a:r>
            <a:r>
              <a:rPr lang="ja-JP" altLang="en-US" sz="1600" dirty="0">
                <a:solidFill>
                  <a:schemeClr val="accent1"/>
                </a:solidFill>
              </a:rPr>
              <a:t>不要な特徴を省いたマスク自身を学習する</a:t>
            </a:r>
            <a:endParaRPr lang="en-US" altLang="ja-JP" sz="1200" dirty="0">
              <a:solidFill>
                <a:schemeClr val="accent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561A310-86D8-46FC-A4B8-B861B67A03A5}"/>
              </a:ext>
            </a:extLst>
          </p:cNvPr>
          <p:cNvSpPr txBox="1"/>
          <p:nvPr/>
        </p:nvSpPr>
        <p:spPr>
          <a:xfrm>
            <a:off x="514530" y="406153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構造全体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F0C376-2568-4E26-8FA3-122F2656258B}"/>
              </a:ext>
            </a:extLst>
          </p:cNvPr>
          <p:cNvSpPr txBox="1"/>
          <p:nvPr/>
        </p:nvSpPr>
        <p:spPr>
          <a:xfrm>
            <a:off x="3001287" y="27394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学習</a:t>
            </a:r>
            <a:endParaRPr kumimoji="1" lang="ja-JP" altLang="en-US" sz="1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2DABBD6-3890-48D4-AD03-783A1C94C2CE}"/>
              </a:ext>
            </a:extLst>
          </p:cNvPr>
          <p:cNvSpPr txBox="1"/>
          <p:nvPr/>
        </p:nvSpPr>
        <p:spPr>
          <a:xfrm>
            <a:off x="1728004" y="4460780"/>
            <a:ext cx="13997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局所的な</a:t>
            </a:r>
            <a:r>
              <a:rPr kumimoji="1" lang="ja-JP" altLang="en-US" sz="1200" dirty="0"/>
              <a:t>構造特徴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A0E707D-27D4-4D7A-828D-26F79C7855B3}"/>
              </a:ext>
            </a:extLst>
          </p:cNvPr>
          <p:cNvSpPr txBox="1"/>
          <p:nvPr/>
        </p:nvSpPr>
        <p:spPr>
          <a:xfrm>
            <a:off x="1447833" y="2676728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マスク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004B179-23AD-4DC3-856D-5CA42A57A1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225" b="11340"/>
          <a:stretch/>
        </p:blipFill>
        <p:spPr>
          <a:xfrm>
            <a:off x="514530" y="3249120"/>
            <a:ext cx="907169" cy="753157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846C72D-9619-49D8-89B5-C47B970EDF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994" r="45074" b="53526"/>
          <a:stretch/>
        </p:blipFill>
        <p:spPr>
          <a:xfrm>
            <a:off x="2202714" y="2932640"/>
            <a:ext cx="278484" cy="247907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696AC5E1-479D-47E4-99D6-CC0B4DB4C0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00" b="58753"/>
          <a:stretch/>
        </p:blipFill>
        <p:spPr>
          <a:xfrm>
            <a:off x="2481198" y="3425261"/>
            <a:ext cx="304758" cy="240397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B64074E-77EC-4FA2-A612-C2AB4042EB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111" t="41247" r="52483" b="16273"/>
          <a:stretch/>
        </p:blipFill>
        <p:spPr>
          <a:xfrm>
            <a:off x="2205853" y="4157485"/>
            <a:ext cx="275345" cy="273060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20EAE3F-DB57-46A4-8FB2-07C516CCF3AA}"/>
              </a:ext>
            </a:extLst>
          </p:cNvPr>
          <p:cNvSpPr/>
          <p:nvPr/>
        </p:nvSpPr>
        <p:spPr>
          <a:xfrm>
            <a:off x="2198438" y="2923159"/>
            <a:ext cx="552538" cy="4861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8D06F03-843D-489C-9D91-97218AABDBFD}"/>
              </a:ext>
            </a:extLst>
          </p:cNvPr>
          <p:cNvSpPr txBox="1"/>
          <p:nvPr/>
        </p:nvSpPr>
        <p:spPr>
          <a:xfrm>
            <a:off x="1918252" y="285074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A</a:t>
            </a:r>
            <a:endParaRPr kumimoji="1" lang="ja-JP" altLang="en-US" sz="120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1D8E844-509E-438F-9558-54EF74F10160}"/>
              </a:ext>
            </a:extLst>
          </p:cNvPr>
          <p:cNvSpPr txBox="1"/>
          <p:nvPr/>
        </p:nvSpPr>
        <p:spPr>
          <a:xfrm>
            <a:off x="1919003" y="338518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B</a:t>
            </a:r>
            <a:endParaRPr kumimoji="1" lang="ja-JP" altLang="en-US" sz="12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F977633-23B3-4D04-A719-A16CF7581EA6}"/>
              </a:ext>
            </a:extLst>
          </p:cNvPr>
          <p:cNvSpPr txBox="1"/>
          <p:nvPr/>
        </p:nvSpPr>
        <p:spPr>
          <a:xfrm>
            <a:off x="1918252" y="391549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C</a:t>
            </a:r>
            <a:endParaRPr kumimoji="1" lang="ja-JP" altLang="en-US" sz="1200" b="1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819CFFE-2ABD-4EFA-A6D4-0E16B73275DD}"/>
              </a:ext>
            </a:extLst>
          </p:cNvPr>
          <p:cNvSpPr/>
          <p:nvPr/>
        </p:nvSpPr>
        <p:spPr>
          <a:xfrm>
            <a:off x="3537946" y="2854775"/>
            <a:ext cx="414930" cy="16096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分類モデル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804D031-A6E4-4A52-BD32-760A9AB34427}"/>
              </a:ext>
            </a:extLst>
          </p:cNvPr>
          <p:cNvSpPr txBox="1"/>
          <p:nvPr/>
        </p:nvSpPr>
        <p:spPr>
          <a:xfrm>
            <a:off x="4009039" y="27394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評価</a:t>
            </a:r>
            <a:endParaRPr kumimoji="1" lang="ja-JP" altLang="en-US" sz="12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2CAC683-BAEA-4549-90AB-B137F2593EF0}"/>
              </a:ext>
            </a:extLst>
          </p:cNvPr>
          <p:cNvSpPr/>
          <p:nvPr/>
        </p:nvSpPr>
        <p:spPr>
          <a:xfrm>
            <a:off x="2202877" y="3450006"/>
            <a:ext cx="548099" cy="4861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BBF13BA-0EC4-485D-8848-7DFCB93DACA7}"/>
              </a:ext>
            </a:extLst>
          </p:cNvPr>
          <p:cNvSpPr/>
          <p:nvPr/>
        </p:nvSpPr>
        <p:spPr>
          <a:xfrm>
            <a:off x="2198438" y="3979738"/>
            <a:ext cx="552538" cy="4861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02CA48D8-6337-4E1A-90D1-A764D62D8D32}"/>
              </a:ext>
            </a:extLst>
          </p:cNvPr>
          <p:cNvSpPr/>
          <p:nvPr/>
        </p:nvSpPr>
        <p:spPr>
          <a:xfrm>
            <a:off x="1543829" y="3039561"/>
            <a:ext cx="409194" cy="23683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1CFF0601-CCBA-4C49-977C-B5266B4EEA16}"/>
              </a:ext>
            </a:extLst>
          </p:cNvPr>
          <p:cNvSpPr/>
          <p:nvPr/>
        </p:nvSpPr>
        <p:spPr>
          <a:xfrm>
            <a:off x="1545794" y="3544851"/>
            <a:ext cx="409194" cy="23683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3EA4CF99-E54C-4296-96C0-B7FF2286F044}"/>
              </a:ext>
            </a:extLst>
          </p:cNvPr>
          <p:cNvSpPr/>
          <p:nvPr/>
        </p:nvSpPr>
        <p:spPr>
          <a:xfrm>
            <a:off x="1546718" y="4081619"/>
            <a:ext cx="409194" cy="23683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0581EED6-451E-447A-97ED-19A4C2F2B2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27697" y="3066988"/>
            <a:ext cx="2472315" cy="1763798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328AE99-0972-46AC-94E3-3A1CE3A24C9F}"/>
              </a:ext>
            </a:extLst>
          </p:cNvPr>
          <p:cNvSpPr txBox="1"/>
          <p:nvPr/>
        </p:nvSpPr>
        <p:spPr>
          <a:xfrm>
            <a:off x="9166270" y="2737321"/>
            <a:ext cx="257795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セルラーゼの構造特徴（残基組成）</a:t>
            </a:r>
            <a:endParaRPr kumimoji="1" lang="ja-JP" altLang="en-US" sz="1200" b="1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1CB77D1-BB87-4A16-BF06-C989F185054D}"/>
              </a:ext>
            </a:extLst>
          </p:cNvPr>
          <p:cNvSpPr txBox="1"/>
          <p:nvPr/>
        </p:nvSpPr>
        <p:spPr>
          <a:xfrm>
            <a:off x="5906847" y="2068763"/>
            <a:ext cx="2865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立体構造を同心球殻状に分割し、</a:t>
            </a:r>
            <a:endParaRPr lang="en-US" altLang="ja-JP" sz="1400" dirty="0"/>
          </a:p>
          <a:p>
            <a:r>
              <a:rPr lang="ja-JP" altLang="en-US" sz="1400" dirty="0"/>
              <a:t>各球殻に含まれる残基組成を特徴化</a:t>
            </a:r>
            <a:endParaRPr kumimoji="1" lang="ja-JP" altLang="en-US" sz="1400" dirty="0"/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CEE3DFE3-DB59-4117-8ACE-4EAF9B260D0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97441" y="3066988"/>
            <a:ext cx="1746736" cy="1202117"/>
          </a:xfrm>
          <a:prstGeom prst="rect">
            <a:avLst/>
          </a:prstGeom>
        </p:spPr>
      </p:pic>
      <p:sp>
        <p:nvSpPr>
          <p:cNvPr id="42" name="楕円 41">
            <a:extLst>
              <a:ext uri="{FF2B5EF4-FFF2-40B4-BE49-F238E27FC236}">
                <a16:creationId xmlns:a16="http://schemas.microsoft.com/office/drawing/2014/main" id="{B9BAC81C-1DAF-441E-81AF-4013C332BD2A}"/>
              </a:ext>
            </a:extLst>
          </p:cNvPr>
          <p:cNvSpPr/>
          <p:nvPr/>
        </p:nvSpPr>
        <p:spPr>
          <a:xfrm>
            <a:off x="7307303" y="3594322"/>
            <a:ext cx="64446" cy="627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5D8DA337-B38A-4EF7-93AB-E6BB3606E43D}"/>
              </a:ext>
            </a:extLst>
          </p:cNvPr>
          <p:cNvSpPr/>
          <p:nvPr/>
        </p:nvSpPr>
        <p:spPr>
          <a:xfrm>
            <a:off x="6664526" y="2950698"/>
            <a:ext cx="1350000" cy="1350000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1ACFE996-E650-4C24-919F-38AE3CBD7838}"/>
              </a:ext>
            </a:extLst>
          </p:cNvPr>
          <p:cNvSpPr/>
          <p:nvPr/>
        </p:nvSpPr>
        <p:spPr>
          <a:xfrm>
            <a:off x="6529526" y="2815698"/>
            <a:ext cx="1620000" cy="1620000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35DB2CC-B16F-41BE-856B-D5D8ABAA7990}"/>
              </a:ext>
            </a:extLst>
          </p:cNvPr>
          <p:cNvSpPr txBox="1"/>
          <p:nvPr/>
        </p:nvSpPr>
        <p:spPr>
          <a:xfrm>
            <a:off x="9016689" y="3535326"/>
            <a:ext cx="369332" cy="7078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ja-JP" altLang="en-US" sz="1200" dirty="0"/>
              <a:t>球殻位置</a:t>
            </a:r>
            <a:endParaRPr kumimoji="1" lang="ja-JP" altLang="en-US" sz="12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724CAAB-D210-4F3F-85E3-CA4E84BF9935}"/>
              </a:ext>
            </a:extLst>
          </p:cNvPr>
          <p:cNvSpPr txBox="1"/>
          <p:nvPr/>
        </p:nvSpPr>
        <p:spPr>
          <a:xfrm>
            <a:off x="8835254" y="44560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内側</a:t>
            </a:r>
            <a:endParaRPr kumimoji="1" lang="ja-JP" altLang="en-US" sz="1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55CCB30-9922-4E99-9C96-489616366EE7}"/>
              </a:ext>
            </a:extLst>
          </p:cNvPr>
          <p:cNvSpPr txBox="1"/>
          <p:nvPr/>
        </p:nvSpPr>
        <p:spPr>
          <a:xfrm>
            <a:off x="8835254" y="309907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外側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5976D93-3BE6-47A6-9D83-8CA1AE7AD2F5}"/>
              </a:ext>
            </a:extLst>
          </p:cNvPr>
          <p:cNvSpPr txBox="1"/>
          <p:nvPr/>
        </p:nvSpPr>
        <p:spPr>
          <a:xfrm>
            <a:off x="2301020" y="15222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特徴抽出方法</a:t>
            </a: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F5A0DFE-28D0-4370-ABAE-E05D1105948C}"/>
              </a:ext>
            </a:extLst>
          </p:cNvPr>
          <p:cNvCxnSpPr>
            <a:cxnSpLocks/>
          </p:cNvCxnSpPr>
          <p:nvPr/>
        </p:nvCxnSpPr>
        <p:spPr>
          <a:xfrm>
            <a:off x="423711" y="1942221"/>
            <a:ext cx="52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149E677-0FC0-440A-A531-12D5A0ECC69C}"/>
              </a:ext>
            </a:extLst>
          </p:cNvPr>
          <p:cNvSpPr txBox="1"/>
          <p:nvPr/>
        </p:nvSpPr>
        <p:spPr>
          <a:xfrm>
            <a:off x="7092124" y="1522202"/>
            <a:ext cx="384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セルラーゼ／アミラーゼにおける構造特徴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FEFA278-7170-4BD1-B833-B72E71C2796A}"/>
              </a:ext>
            </a:extLst>
          </p:cNvPr>
          <p:cNvSpPr txBox="1"/>
          <p:nvPr/>
        </p:nvSpPr>
        <p:spPr>
          <a:xfrm>
            <a:off x="269090" y="5249677"/>
            <a:ext cx="11653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chemeClr val="accent1"/>
                </a:solidFill>
              </a:rPr>
              <a:t>課題：セルロース結合性という細かな機能と関連する特徴を抽出・評価することは困難だと判断し、適用を断念</a:t>
            </a:r>
            <a:endParaRPr kumimoji="1" lang="en-US" altLang="ja-JP" sz="2000" b="1" dirty="0">
              <a:solidFill>
                <a:schemeClr val="accent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702E947-4E91-42BD-9DD0-32D2C4838228}"/>
              </a:ext>
            </a:extLst>
          </p:cNvPr>
          <p:cNvSpPr txBox="1"/>
          <p:nvPr/>
        </p:nvSpPr>
        <p:spPr>
          <a:xfrm>
            <a:off x="778844" y="5649787"/>
            <a:ext cx="934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1600" dirty="0"/>
              <a:t>理由１：</a:t>
            </a:r>
            <a:r>
              <a:rPr kumimoji="1" lang="en-US" altLang="ja-JP" sz="1600" dirty="0"/>
              <a:t>PBD</a:t>
            </a:r>
            <a:r>
              <a:rPr kumimoji="1" lang="ja-JP" altLang="en-US" sz="1600" dirty="0"/>
              <a:t>には、セルロース結合性を有するファミリーの構造データが非常に少ない</a:t>
            </a:r>
            <a:endParaRPr kumimoji="1" lang="en-US" altLang="ja-JP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1600" dirty="0"/>
              <a:t>理由２：抽出した特徴の妥当性を評価するには、専門的な知識を要する</a:t>
            </a:r>
            <a:endParaRPr kumimoji="1" lang="en-US" altLang="ja-JP" sz="16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B24FFAB-473B-4C89-9974-8EFFD665F45E}"/>
              </a:ext>
            </a:extLst>
          </p:cNvPr>
          <p:cNvSpPr txBox="1"/>
          <p:nvPr/>
        </p:nvSpPr>
        <p:spPr>
          <a:xfrm>
            <a:off x="658431" y="4784904"/>
            <a:ext cx="4685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暗示的に共通する有望な構造特徴が抽出される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56" name="乗算記号 55">
            <a:extLst>
              <a:ext uri="{FF2B5EF4-FFF2-40B4-BE49-F238E27FC236}">
                <a16:creationId xmlns:a16="http://schemas.microsoft.com/office/drawing/2014/main" id="{10C00729-A830-4B2A-A052-BEF2E9E57445}"/>
              </a:ext>
            </a:extLst>
          </p:cNvPr>
          <p:cNvSpPr/>
          <p:nvPr/>
        </p:nvSpPr>
        <p:spPr>
          <a:xfrm>
            <a:off x="5248483" y="3470583"/>
            <a:ext cx="404714" cy="414920"/>
          </a:xfrm>
          <a:prstGeom prst="mathMultiply">
            <a:avLst>
              <a:gd name="adj1" fmla="val 93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7AA46D2-1E7F-438C-B17F-B016FA6AE7E8}"/>
              </a:ext>
            </a:extLst>
          </p:cNvPr>
          <p:cNvSpPr txBox="1"/>
          <p:nvPr/>
        </p:nvSpPr>
        <p:spPr>
          <a:xfrm>
            <a:off x="4647649" y="351954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/>
              <a:t>50%</a:t>
            </a:r>
            <a:endParaRPr kumimoji="1" lang="ja-JP" altLang="en-US" sz="16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E6A68A1-F154-4115-99E1-D2DBEA6A55B2}"/>
              </a:ext>
            </a:extLst>
          </p:cNvPr>
          <p:cNvSpPr txBox="1"/>
          <p:nvPr/>
        </p:nvSpPr>
        <p:spPr>
          <a:xfrm>
            <a:off x="4647649" y="296587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/>
              <a:t>90%</a:t>
            </a:r>
            <a:endParaRPr kumimoji="1" lang="ja-JP" altLang="en-US" sz="16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E08D880-7176-4C46-A623-C849884FB7DF}"/>
              </a:ext>
            </a:extLst>
          </p:cNvPr>
          <p:cNvSpPr txBox="1"/>
          <p:nvPr/>
        </p:nvSpPr>
        <p:spPr>
          <a:xfrm>
            <a:off x="4647649" y="404287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/>
              <a:t>92%</a:t>
            </a:r>
            <a:endParaRPr kumimoji="1" lang="ja-JP" altLang="en-US" sz="1600" dirty="0"/>
          </a:p>
        </p:txBody>
      </p:sp>
      <p:sp>
        <p:nvSpPr>
          <p:cNvPr id="61" name="円: 塗りつぶしなし 60">
            <a:extLst>
              <a:ext uri="{FF2B5EF4-FFF2-40B4-BE49-F238E27FC236}">
                <a16:creationId xmlns:a16="http://schemas.microsoft.com/office/drawing/2014/main" id="{31866034-0530-4688-87FE-8B95F200C16F}"/>
              </a:ext>
            </a:extLst>
          </p:cNvPr>
          <p:cNvSpPr/>
          <p:nvPr/>
        </p:nvSpPr>
        <p:spPr>
          <a:xfrm>
            <a:off x="5276864" y="2940691"/>
            <a:ext cx="347953" cy="366126"/>
          </a:xfrm>
          <a:prstGeom prst="donut">
            <a:avLst>
              <a:gd name="adj" fmla="val 87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2" name="円: 塗りつぶしなし 61">
            <a:extLst>
              <a:ext uri="{FF2B5EF4-FFF2-40B4-BE49-F238E27FC236}">
                <a16:creationId xmlns:a16="http://schemas.microsoft.com/office/drawing/2014/main" id="{D5F37C82-B3B1-43F1-BF91-7D97AC76B8BA}"/>
              </a:ext>
            </a:extLst>
          </p:cNvPr>
          <p:cNvSpPr/>
          <p:nvPr/>
        </p:nvSpPr>
        <p:spPr>
          <a:xfrm>
            <a:off x="5276864" y="4016971"/>
            <a:ext cx="347953" cy="366126"/>
          </a:xfrm>
          <a:prstGeom prst="donut">
            <a:avLst>
              <a:gd name="adj" fmla="val 90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CFEB0299-1FDB-4EAA-B354-F592AB0CFB82}"/>
              </a:ext>
            </a:extLst>
          </p:cNvPr>
          <p:cNvCxnSpPr>
            <a:cxnSpLocks/>
          </p:cNvCxnSpPr>
          <p:nvPr/>
        </p:nvCxnSpPr>
        <p:spPr>
          <a:xfrm>
            <a:off x="6046948" y="1942221"/>
            <a:ext cx="58212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C2C6FEB-AE3E-418E-9CFC-1C0F10E58BA6}"/>
              </a:ext>
            </a:extLst>
          </p:cNvPr>
          <p:cNvSpPr txBox="1"/>
          <p:nvPr/>
        </p:nvSpPr>
        <p:spPr>
          <a:xfrm>
            <a:off x="6338253" y="4657124"/>
            <a:ext cx="2002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半径を等間隔に</a:t>
            </a:r>
            <a:r>
              <a:rPr lang="en-US" altLang="ja-JP" sz="1200" dirty="0"/>
              <a:t>10</a:t>
            </a:r>
            <a:r>
              <a:rPr lang="ja-JP" altLang="en-US" sz="1200" dirty="0"/>
              <a:t>個に分割</a:t>
            </a:r>
            <a:endParaRPr kumimoji="1" lang="ja-JP" altLang="en-US" sz="1200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7A60410-1A5E-49E0-8637-E9B2008A7961}"/>
              </a:ext>
            </a:extLst>
          </p:cNvPr>
          <p:cNvSpPr txBox="1"/>
          <p:nvPr/>
        </p:nvSpPr>
        <p:spPr>
          <a:xfrm>
            <a:off x="8835254" y="2059514"/>
            <a:ext cx="3175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セルラーゼ／アミラーゼ分類モデルに適用し、セルラーゼ特有の残基組成を抽出</a:t>
            </a:r>
            <a:endParaRPr kumimoji="1" lang="ja-JP" altLang="en-US" sz="1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AED041E-F377-4D52-B067-FD31DB20F1BC}"/>
              </a:ext>
            </a:extLst>
          </p:cNvPr>
          <p:cNvSpPr txBox="1"/>
          <p:nvPr/>
        </p:nvSpPr>
        <p:spPr>
          <a:xfrm>
            <a:off x="9870395" y="4878295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アミノ酸残基の種類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E013B84-2A71-44E2-9774-0853931808D6}"/>
              </a:ext>
            </a:extLst>
          </p:cNvPr>
          <p:cNvSpPr txBox="1"/>
          <p:nvPr/>
        </p:nvSpPr>
        <p:spPr>
          <a:xfrm>
            <a:off x="222730" y="4310825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例：コンタクトマップ</a:t>
            </a:r>
            <a:endParaRPr kumimoji="1" lang="en-US" altLang="ja-JP" sz="1200" dirty="0"/>
          </a:p>
          <a:p>
            <a:r>
              <a:rPr kumimoji="1" lang="ja-JP" altLang="en-US" sz="1200" dirty="0"/>
              <a:t>（残基間距離）</a:t>
            </a:r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AFDB341A-F719-4FC5-B792-CAC657D277B5}"/>
              </a:ext>
            </a:extLst>
          </p:cNvPr>
          <p:cNvSpPr/>
          <p:nvPr/>
        </p:nvSpPr>
        <p:spPr>
          <a:xfrm>
            <a:off x="6799526" y="3085698"/>
            <a:ext cx="1080000" cy="1080000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AF1B8CE7-B474-4B2C-B1EA-C9A8FA84A5E4}"/>
              </a:ext>
            </a:extLst>
          </p:cNvPr>
          <p:cNvSpPr/>
          <p:nvPr/>
        </p:nvSpPr>
        <p:spPr>
          <a:xfrm>
            <a:off x="7069526" y="3355698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54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80AEB80C-B232-4C3D-BC8E-0F32475B7BE0}"/>
              </a:ext>
            </a:extLst>
          </p:cNvPr>
          <p:cNvSpPr/>
          <p:nvPr/>
        </p:nvSpPr>
        <p:spPr>
          <a:xfrm>
            <a:off x="605388" y="3135309"/>
            <a:ext cx="3532068" cy="1451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1CFF0601-CCBA-4C49-977C-B5266B4EEA16}"/>
              </a:ext>
            </a:extLst>
          </p:cNvPr>
          <p:cNvSpPr/>
          <p:nvPr/>
        </p:nvSpPr>
        <p:spPr>
          <a:xfrm>
            <a:off x="1707719" y="3735350"/>
            <a:ext cx="902200" cy="2782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>
            <a:normAutofit/>
          </a:bodyPr>
          <a:lstStyle/>
          <a:p>
            <a:r>
              <a:rPr lang="ja-JP" altLang="en-US" dirty="0"/>
              <a:t>実験データの特徴抽出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353961" y="961732"/>
            <a:ext cx="11563219" cy="51664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セルロース結合試験データに共通する配列データから、結合能に関連する特徴を抽出した。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FE8D88-5879-4688-A708-9DA60808374E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現状の成果と評価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687F7A8-EB65-469C-8733-5CDCD36DD302}"/>
              </a:ext>
            </a:extLst>
          </p:cNvPr>
          <p:cNvSpPr txBox="1"/>
          <p:nvPr/>
        </p:nvSpPr>
        <p:spPr>
          <a:xfrm>
            <a:off x="1192173" y="2387402"/>
            <a:ext cx="4438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実験データから配列と結合能を関係を学習した後、</a:t>
            </a:r>
            <a:endParaRPr lang="en-US" altLang="ja-JP" sz="1600" dirty="0"/>
          </a:p>
          <a:p>
            <a:pPr algn="ctr"/>
            <a:r>
              <a:rPr lang="ja-JP" altLang="en-US" sz="1600" dirty="0">
                <a:solidFill>
                  <a:schemeClr val="accent1"/>
                </a:solidFill>
              </a:rPr>
              <a:t>貢献度の高い変異位置・残基を特徴として抽出</a:t>
            </a:r>
            <a:endParaRPr lang="en-US" altLang="ja-JP" sz="1200" dirty="0">
              <a:solidFill>
                <a:schemeClr val="accent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561A310-86D8-46FC-A4B8-B861B67A03A5}"/>
              </a:ext>
            </a:extLst>
          </p:cNvPr>
          <p:cNvSpPr txBox="1"/>
          <p:nvPr/>
        </p:nvSpPr>
        <p:spPr>
          <a:xfrm>
            <a:off x="715120" y="395619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アミノ酸配列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819CFFE-2ABD-4EFA-A6D4-0E16B73275DD}"/>
              </a:ext>
            </a:extLst>
          </p:cNvPr>
          <p:cNvSpPr/>
          <p:nvPr/>
        </p:nvSpPr>
        <p:spPr>
          <a:xfrm>
            <a:off x="1933422" y="3196803"/>
            <a:ext cx="414930" cy="13302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分類モデル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5976D93-3BE6-47A6-9D83-8CA1AE7AD2F5}"/>
              </a:ext>
            </a:extLst>
          </p:cNvPr>
          <p:cNvSpPr txBox="1"/>
          <p:nvPr/>
        </p:nvSpPr>
        <p:spPr>
          <a:xfrm>
            <a:off x="2596295" y="187462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特徴抽出方法</a:t>
            </a: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F5A0DFE-28D0-4370-ABAE-E05D1105948C}"/>
              </a:ext>
            </a:extLst>
          </p:cNvPr>
          <p:cNvCxnSpPr>
            <a:cxnSpLocks/>
          </p:cNvCxnSpPr>
          <p:nvPr/>
        </p:nvCxnSpPr>
        <p:spPr>
          <a:xfrm>
            <a:off x="416286" y="2294646"/>
            <a:ext cx="58212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149E677-0FC0-440A-A531-12D5A0ECC69C}"/>
              </a:ext>
            </a:extLst>
          </p:cNvPr>
          <p:cNvSpPr txBox="1"/>
          <p:nvPr/>
        </p:nvSpPr>
        <p:spPr>
          <a:xfrm>
            <a:off x="7197889" y="1862261"/>
            <a:ext cx="405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CBD</a:t>
            </a:r>
            <a:r>
              <a:rPr kumimoji="1" lang="ja-JP" altLang="en-US" dirty="0"/>
              <a:t>変異体の結合性データにおける特徴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FEFA278-7170-4BD1-B833-B72E71C2796A}"/>
              </a:ext>
            </a:extLst>
          </p:cNvPr>
          <p:cNvSpPr txBox="1"/>
          <p:nvPr/>
        </p:nvSpPr>
        <p:spPr>
          <a:xfrm>
            <a:off x="269090" y="5211039"/>
            <a:ext cx="11653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chemeClr val="accent1"/>
                </a:solidFill>
              </a:rPr>
              <a:t>課題：セルロース結合性という細かな機能と関連する特徴を抽出・評価することは困難だと判断</a:t>
            </a:r>
            <a:endParaRPr kumimoji="1" lang="en-US" altLang="ja-JP" sz="2000" b="1" dirty="0">
              <a:solidFill>
                <a:schemeClr val="accent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702E947-4E91-42BD-9DD0-32D2C4838228}"/>
              </a:ext>
            </a:extLst>
          </p:cNvPr>
          <p:cNvSpPr txBox="1"/>
          <p:nvPr/>
        </p:nvSpPr>
        <p:spPr>
          <a:xfrm>
            <a:off x="1375857" y="5630737"/>
            <a:ext cx="8494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1600" dirty="0"/>
              <a:t>理由１：セルロース結合性試験データが少ないが、評価試験自体に挑戦的な課題が多い</a:t>
            </a:r>
            <a:endParaRPr kumimoji="1" lang="en-US" altLang="ja-JP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1600" dirty="0"/>
              <a:t>理由２：抽出した特徴の妥当性を評価するには、専門的な知識を要する</a:t>
            </a:r>
            <a:endParaRPr kumimoji="1" lang="en-US" altLang="ja-JP" sz="16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B24FFAB-473B-4C89-9974-8EFFD665F45E}"/>
              </a:ext>
            </a:extLst>
          </p:cNvPr>
          <p:cNvSpPr txBox="1"/>
          <p:nvPr/>
        </p:nvSpPr>
        <p:spPr>
          <a:xfrm>
            <a:off x="658431" y="4852021"/>
            <a:ext cx="4685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暗示的に共通する有望な特徴が抽出される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E6A68A1-F154-4115-99E1-D2DBEA6A55B2}"/>
              </a:ext>
            </a:extLst>
          </p:cNvPr>
          <p:cNvSpPr txBox="1"/>
          <p:nvPr/>
        </p:nvSpPr>
        <p:spPr>
          <a:xfrm>
            <a:off x="2632523" y="349796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/>
              <a:t>結合能強／無</a:t>
            </a:r>
            <a:endParaRPr kumimoji="1" lang="ja-JP" altLang="en-US" sz="16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E08D880-7176-4C46-A623-C849884FB7DF}"/>
              </a:ext>
            </a:extLst>
          </p:cNvPr>
          <p:cNvSpPr txBox="1"/>
          <p:nvPr/>
        </p:nvSpPr>
        <p:spPr>
          <a:xfrm>
            <a:off x="2709466" y="4115451"/>
            <a:ext cx="1261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dirty="0"/>
              <a:t>判別精度</a:t>
            </a:r>
            <a:r>
              <a:rPr lang="en-US" altLang="ja-JP" sz="1400" dirty="0"/>
              <a:t>76%</a:t>
            </a:r>
            <a:endParaRPr kumimoji="1" lang="ja-JP" altLang="en-US" sz="1400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CFEB0299-1FDB-4EAA-B354-F592AB0CFB82}"/>
              </a:ext>
            </a:extLst>
          </p:cNvPr>
          <p:cNvCxnSpPr>
            <a:cxnSpLocks/>
          </p:cNvCxnSpPr>
          <p:nvPr/>
        </p:nvCxnSpPr>
        <p:spPr>
          <a:xfrm>
            <a:off x="6818794" y="2294646"/>
            <a:ext cx="481090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078FF3B0-C914-4601-8EF6-076CDEF15F21}"/>
              </a:ext>
            </a:extLst>
          </p:cNvPr>
          <p:cNvSpPr/>
          <p:nvPr/>
        </p:nvSpPr>
        <p:spPr>
          <a:xfrm>
            <a:off x="7903339" y="3150912"/>
            <a:ext cx="35355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GB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TQSH</a:t>
            </a:r>
            <a:r>
              <a:rPr lang="en-GB" altLang="ja-JP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YG</a:t>
            </a:r>
            <a:r>
              <a:rPr lang="en-GB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QCGGIGY</a:t>
            </a: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en-GB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SGTTCQVLN</a:t>
            </a:r>
            <a:r>
              <a:rPr lang="en-GB" altLang="ja-JP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PY</a:t>
            </a:r>
            <a:r>
              <a:rPr lang="en-GB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YSQCL</a:t>
            </a:r>
            <a:endParaRPr lang="ja-JP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EEAC551-FE16-4F44-95D8-14E4475669A0}"/>
              </a:ext>
            </a:extLst>
          </p:cNvPr>
          <p:cNvSpPr txBox="1"/>
          <p:nvPr/>
        </p:nvSpPr>
        <p:spPr>
          <a:xfrm>
            <a:off x="6883916" y="3981717"/>
            <a:ext cx="978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結合能 強</a:t>
            </a:r>
            <a:endParaRPr lang="en-US" altLang="ja-JP" sz="1400" b="1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106953E-55A4-4B26-875D-8136B5C40FEB}"/>
              </a:ext>
            </a:extLst>
          </p:cNvPr>
          <p:cNvSpPr txBox="1"/>
          <p:nvPr/>
        </p:nvSpPr>
        <p:spPr>
          <a:xfrm>
            <a:off x="6891281" y="4351294"/>
            <a:ext cx="978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結合能 弱</a:t>
            </a:r>
            <a:endParaRPr lang="en-US" altLang="ja-JP" sz="1400" b="1" dirty="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5A1E7BCF-70D3-4103-A502-85E35CFBB11E}"/>
              </a:ext>
            </a:extLst>
          </p:cNvPr>
          <p:cNvCxnSpPr/>
          <p:nvPr/>
        </p:nvCxnSpPr>
        <p:spPr>
          <a:xfrm>
            <a:off x="8610600" y="3546102"/>
            <a:ext cx="0" cy="30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61D9BFA5-2FCC-4286-946E-7D1581FE4AAF}"/>
              </a:ext>
            </a:extLst>
          </p:cNvPr>
          <p:cNvCxnSpPr/>
          <p:nvPr/>
        </p:nvCxnSpPr>
        <p:spPr>
          <a:xfrm>
            <a:off x="8497824" y="3546102"/>
            <a:ext cx="0" cy="30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50760875-F7D6-4C5F-815E-01DC20C4B4DB}"/>
              </a:ext>
            </a:extLst>
          </p:cNvPr>
          <p:cNvCxnSpPr/>
          <p:nvPr/>
        </p:nvCxnSpPr>
        <p:spPr>
          <a:xfrm>
            <a:off x="10728960" y="3538554"/>
            <a:ext cx="0" cy="30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B464DC02-2FCE-4B9B-907A-F9D2473827C0}"/>
              </a:ext>
            </a:extLst>
          </p:cNvPr>
          <p:cNvCxnSpPr/>
          <p:nvPr/>
        </p:nvCxnSpPr>
        <p:spPr>
          <a:xfrm>
            <a:off x="10597896" y="3544263"/>
            <a:ext cx="0" cy="30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6F4F5E2-34C1-462C-BF7E-0146B1CA58E9}"/>
              </a:ext>
            </a:extLst>
          </p:cNvPr>
          <p:cNvSpPr txBox="1"/>
          <p:nvPr/>
        </p:nvSpPr>
        <p:spPr>
          <a:xfrm>
            <a:off x="6961996" y="2486117"/>
            <a:ext cx="4524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結合能獲得に有利／不利に働く変異を抽出</a:t>
            </a:r>
            <a:endParaRPr lang="en-US" altLang="ja-JP" sz="1600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80C64FE-ADDF-4C8B-893F-378B65839FE0}"/>
              </a:ext>
            </a:extLst>
          </p:cNvPr>
          <p:cNvSpPr txBox="1"/>
          <p:nvPr/>
        </p:nvSpPr>
        <p:spPr>
          <a:xfrm>
            <a:off x="6877900" y="3176757"/>
            <a:ext cx="978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天然配列</a:t>
            </a:r>
            <a:endParaRPr lang="en-US" altLang="ja-JP" sz="1400" b="1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9BDD156C-D24D-4000-949A-E1636B7971E7}"/>
              </a:ext>
            </a:extLst>
          </p:cNvPr>
          <p:cNvSpPr/>
          <p:nvPr/>
        </p:nvSpPr>
        <p:spPr>
          <a:xfrm>
            <a:off x="7903339" y="3943855"/>
            <a:ext cx="35355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GB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TQSH</a:t>
            </a:r>
            <a:r>
              <a:rPr lang="en-GB" altLang="ja-JP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WA</a:t>
            </a:r>
            <a:r>
              <a:rPr lang="en-GB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QCGGIGY</a:t>
            </a: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en-GB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SGTTCQVLNP</a:t>
            </a:r>
            <a:r>
              <a:rPr lang="en-GB" altLang="ja-JP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en-GB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YSQCL</a:t>
            </a:r>
            <a:endParaRPr lang="ja-JP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B2A5461-4F60-4887-A3CA-8087678ADE20}"/>
              </a:ext>
            </a:extLst>
          </p:cNvPr>
          <p:cNvSpPr/>
          <p:nvPr/>
        </p:nvSpPr>
        <p:spPr>
          <a:xfrm>
            <a:off x="7903339" y="4330741"/>
            <a:ext cx="35355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GB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TQSH</a:t>
            </a:r>
            <a:r>
              <a:rPr lang="en-GB" altLang="ja-JP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GB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GQCGGIGY</a:t>
            </a: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en-GB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SGTTCQVLN</a:t>
            </a:r>
            <a:r>
              <a:rPr lang="en-GB" altLang="ja-JP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WA</a:t>
            </a:r>
            <a:r>
              <a:rPr lang="en-GB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YSQCL</a:t>
            </a:r>
            <a:endParaRPr lang="ja-JP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BC90200-EFB3-4080-9922-341554A867BC}"/>
              </a:ext>
            </a:extLst>
          </p:cNvPr>
          <p:cNvSpPr txBox="1"/>
          <p:nvPr/>
        </p:nvSpPr>
        <p:spPr>
          <a:xfrm>
            <a:off x="6623305" y="3630183"/>
            <a:ext cx="146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抽出結果の抜粋</a:t>
            </a:r>
            <a:endParaRPr lang="en-US" altLang="ja-JP" sz="14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D20A1ED-7732-4767-B723-AFFAC73CEFFB}"/>
              </a:ext>
            </a:extLst>
          </p:cNvPr>
          <p:cNvSpPr/>
          <p:nvPr/>
        </p:nvSpPr>
        <p:spPr>
          <a:xfrm>
            <a:off x="741073" y="3634076"/>
            <a:ext cx="9022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GB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TQSHYG</a:t>
            </a:r>
            <a:endParaRPr lang="ja-JP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895568A-0BEB-46C4-969D-BF0116F5B8E5}"/>
              </a:ext>
            </a:extLst>
          </p:cNvPr>
          <p:cNvSpPr txBox="1"/>
          <p:nvPr/>
        </p:nvSpPr>
        <p:spPr>
          <a:xfrm>
            <a:off x="2772888" y="378407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（簡易評価）</a:t>
            </a:r>
          </a:p>
        </p:txBody>
      </p:sp>
      <p:sp>
        <p:nvSpPr>
          <p:cNvPr id="45" name="二等辺三角形 44">
            <a:extLst>
              <a:ext uri="{FF2B5EF4-FFF2-40B4-BE49-F238E27FC236}">
                <a16:creationId xmlns:a16="http://schemas.microsoft.com/office/drawing/2014/main" id="{8D978E3B-CBA3-4AC0-92D4-DE462C3FEC46}"/>
              </a:ext>
            </a:extLst>
          </p:cNvPr>
          <p:cNvSpPr/>
          <p:nvPr/>
        </p:nvSpPr>
        <p:spPr>
          <a:xfrm rot="16200000" flipV="1">
            <a:off x="4126623" y="3790009"/>
            <a:ext cx="541046" cy="16888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1F64802-F237-4A2B-AEC8-90C781444B7C}"/>
              </a:ext>
            </a:extLst>
          </p:cNvPr>
          <p:cNvSpPr txBox="1"/>
          <p:nvPr/>
        </p:nvSpPr>
        <p:spPr>
          <a:xfrm>
            <a:off x="676960" y="3294293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全特徴（</a:t>
            </a:r>
            <a:r>
              <a:rPr kumimoji="1" lang="en-US" altLang="ja-JP" sz="1200" b="1" dirty="0"/>
              <a:t>310</a:t>
            </a:r>
            <a:r>
              <a:rPr kumimoji="1" lang="ja-JP" altLang="en-US" sz="1200" b="1" dirty="0"/>
              <a:t>）</a:t>
            </a:r>
            <a:endParaRPr kumimoji="1" lang="en-US" altLang="ja-JP" sz="1200" b="1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169BE84-A43E-46A9-AC79-099F93AEE291}"/>
              </a:ext>
            </a:extLst>
          </p:cNvPr>
          <p:cNvSpPr txBox="1"/>
          <p:nvPr/>
        </p:nvSpPr>
        <p:spPr>
          <a:xfrm>
            <a:off x="4113826" y="328606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抽出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E62BB56-77D9-42F4-9D6E-8883E51493D3}"/>
              </a:ext>
            </a:extLst>
          </p:cNvPr>
          <p:cNvSpPr txBox="1"/>
          <p:nvPr/>
        </p:nvSpPr>
        <p:spPr>
          <a:xfrm>
            <a:off x="4570456" y="3558443"/>
            <a:ext cx="1618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結合能強／無に</a:t>
            </a:r>
            <a:endParaRPr lang="en-US" altLang="ja-JP" sz="1600" dirty="0"/>
          </a:p>
          <a:p>
            <a:pPr algn="ctr"/>
            <a:r>
              <a:rPr lang="ja-JP" altLang="en-US" sz="1600" dirty="0"/>
              <a:t>貢献する変異</a:t>
            </a:r>
            <a:endParaRPr lang="en-US" altLang="ja-JP" sz="16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59814BB-EFD8-4F0B-9A4A-A6DB44E51D8B}"/>
              </a:ext>
            </a:extLst>
          </p:cNvPr>
          <p:cNvSpPr txBox="1"/>
          <p:nvPr/>
        </p:nvSpPr>
        <p:spPr>
          <a:xfrm>
            <a:off x="4859072" y="3243194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特徴（</a:t>
            </a:r>
            <a:r>
              <a:rPr kumimoji="1" lang="en-US" altLang="ja-JP" sz="1200" b="1" dirty="0"/>
              <a:t>33</a:t>
            </a:r>
            <a:r>
              <a:rPr kumimoji="1" lang="ja-JP" altLang="en-US" sz="1200" b="1" dirty="0"/>
              <a:t>）</a:t>
            </a:r>
            <a:endParaRPr kumimoji="1" lang="en-US" altLang="ja-JP" sz="1200" b="1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1FD0C18-AB4B-4515-9BD5-30B879E1770E}"/>
              </a:ext>
            </a:extLst>
          </p:cNvPr>
          <p:cNvSpPr txBox="1"/>
          <p:nvPr/>
        </p:nvSpPr>
        <p:spPr>
          <a:xfrm>
            <a:off x="4713199" y="4208580"/>
            <a:ext cx="1261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dirty="0"/>
              <a:t>判別精度</a:t>
            </a:r>
            <a:r>
              <a:rPr lang="en-US" altLang="ja-JP" sz="1400" dirty="0"/>
              <a:t>80%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5829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4272</TotalTime>
  <Words>452</Words>
  <Application>Microsoft Office PowerPoint</Application>
  <PresentationFormat>ワイド画面</PresentationFormat>
  <Paragraphs>69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Meiryo UI</vt:lpstr>
      <vt:lpstr>游ゴシック</vt:lpstr>
      <vt:lpstr>Arial</vt:lpstr>
      <vt:lpstr>Consolas</vt:lpstr>
      <vt:lpstr>Wingdings</vt:lpstr>
      <vt:lpstr>Yokogawa_Template_Standard</vt:lpstr>
      <vt:lpstr>DBデータの特徴抽出</vt:lpstr>
      <vt:lpstr>実験データの特徴抽出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Kumagai, Wataru (Wataru.Kumagai@yokogawa.com)</cp:lastModifiedBy>
  <cp:revision>643</cp:revision>
  <dcterms:created xsi:type="dcterms:W3CDTF">2022-01-26T00:23:42Z</dcterms:created>
  <dcterms:modified xsi:type="dcterms:W3CDTF">2022-09-30T11:55:30Z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2022-09-29T10:01:34Z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71c7043d-6e03-4857-964c-e34b2e2d82e6</vt:lpwstr>
  </property>
  <property fmtid="{D5CDD505-2E9C-101B-9397-08002B2CF9AE}" pid="8" name="MSIP_Label_69b5a962-1a7a-4bf8-819d-07a170110954_ContentBits">
    <vt:lpwstr>0</vt:lpwstr>
  </property>
</Properties>
</file>