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69" r:id="rId2"/>
    <p:sldId id="3965" r:id="rId3"/>
    <p:sldId id="3962" r:id="rId4"/>
    <p:sldId id="3966" r:id="rId5"/>
    <p:sldId id="3951" r:id="rId6"/>
    <p:sldId id="3959" r:id="rId7"/>
    <p:sldId id="3960" r:id="rId8"/>
    <p:sldId id="3961" r:id="rId9"/>
    <p:sldId id="3963" r:id="rId10"/>
    <p:sldId id="39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5"/>
            <p14:sldId id="3962"/>
            <p14:sldId id="3966"/>
            <p14:sldId id="3951"/>
          </p14:sldIdLst>
        </p14:section>
        <p14:section name="補足" id="{C2931B32-4EB1-47D3-95D8-6EA0C7A3AA4E}">
          <p14:sldIdLst>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3784" autoAdjust="0"/>
  </p:normalViewPr>
  <p:slideViewPr>
    <p:cSldViewPr snapToGrid="0">
      <p:cViewPr varScale="1">
        <p:scale>
          <a:sx n="67" d="100"/>
          <a:sy n="67" d="100"/>
        </p:scale>
        <p:origin x="712"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jstage.jst.go.jp/article/jsmcwm/27/0/27_283/_pdf/-char/ja" TargetMode="External"/><Relationship Id="rId7" Type="http://schemas.openxmlformats.org/officeDocument/2006/relationships/image" Target="../media/image7.png"/><Relationship Id="rId2" Type="http://schemas.openxmlformats.org/officeDocument/2006/relationships/hyperlink" Target="https://www.env.go.jp/policy/kenkyu/suishin/kadai/syuryo_report/pdf/K22043-1.pdf" TargetMode="External"/><Relationship Id="rId1" Type="http://schemas.openxmlformats.org/officeDocument/2006/relationships/slideLayout" Target="../slideLayouts/slideLayout12.xml"/><Relationship Id="rId6" Type="http://schemas.openxmlformats.org/officeDocument/2006/relationships/hyperlink" Target="https://www.org.kobe-u.ac.jp/bioproduction/organization/biomass.html" TargetMode="External"/><Relationship Id="rId5" Type="http://schemas.openxmlformats.org/officeDocument/2006/relationships/hyperlink" Target="https://patents.google.com/patent/JP2011225658A/ja" TargetMode="External"/><Relationship Id="rId4" Type="http://schemas.openxmlformats.org/officeDocument/2006/relationships/hyperlink" Target="https://www.tohoku.ac.jp/japanese/newimg/pressimg/tohokuuniv-press20160216_01web.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調査活動を進めた。</a:t>
            </a:r>
            <a:endParaRPr kumimoji="1" lang="en-US" altLang="ja-JP" sz="2800" dirty="0"/>
          </a:p>
          <a:p>
            <a:pPr marL="709613" lvl="1" indent="-457200"/>
            <a:r>
              <a:rPr lang="ja-JP" altLang="en-US" sz="2400" dirty="0"/>
              <a:t>バイオマス資源の前処理について整理した</a:t>
            </a:r>
            <a:endParaRPr lang="en-US" altLang="ja-JP" sz="2400" dirty="0"/>
          </a:p>
        </p:txBody>
      </p:sp>
    </p:spTree>
    <p:extLst>
      <p:ext uri="{BB962C8B-B14F-4D97-AF65-F5344CB8AC3E}">
        <p14:creationId xmlns:p14="http://schemas.microsoft.com/office/powerpoint/2010/main" val="24353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リグノセルロース系バイオマス資源の前処理（途中）</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バイオマスを分解し、セルロース／ヘミセルロース／リグニンを酵素加水分解に利用しやすくするために必要。</a:t>
            </a:r>
            <a:endParaRPr lang="en-US" altLang="ja-JP" sz="2800" dirty="0"/>
          </a:p>
        </p:txBody>
      </p:sp>
      <p:graphicFrame>
        <p:nvGraphicFramePr>
          <p:cNvPr id="2" name="表 5">
            <a:extLst>
              <a:ext uri="{FF2B5EF4-FFF2-40B4-BE49-F238E27FC236}">
                <a16:creationId xmlns:a16="http://schemas.microsoft.com/office/drawing/2014/main" id="{46EAECD6-128F-4C7B-9A1D-9E6A291CE550}"/>
              </a:ext>
            </a:extLst>
          </p:cNvPr>
          <p:cNvGraphicFramePr>
            <a:graphicFrameLocks noGrp="1"/>
          </p:cNvGraphicFramePr>
          <p:nvPr>
            <p:extLst>
              <p:ext uri="{D42A27DB-BD31-4B8C-83A1-F6EECF244321}">
                <p14:modId xmlns:p14="http://schemas.microsoft.com/office/powerpoint/2010/main" val="2575841917"/>
              </p:ext>
            </p:extLst>
          </p:nvPr>
        </p:nvGraphicFramePr>
        <p:xfrm>
          <a:off x="517054" y="1936115"/>
          <a:ext cx="11400125" cy="4577080"/>
        </p:xfrm>
        <a:graphic>
          <a:graphicData uri="http://schemas.openxmlformats.org/drawingml/2006/table">
            <a:tbl>
              <a:tblPr firstRow="1" bandRow="1">
                <a:tableStyleId>{5C22544A-7EE6-4342-B048-85BDC9FD1C3A}</a:tableStyleId>
              </a:tblPr>
              <a:tblGrid>
                <a:gridCol w="1629555">
                  <a:extLst>
                    <a:ext uri="{9D8B030D-6E8A-4147-A177-3AD203B41FA5}">
                      <a16:colId xmlns:a16="http://schemas.microsoft.com/office/drawing/2014/main" val="3013080159"/>
                    </a:ext>
                  </a:extLst>
                </a:gridCol>
                <a:gridCol w="1834956">
                  <a:extLst>
                    <a:ext uri="{9D8B030D-6E8A-4147-A177-3AD203B41FA5}">
                      <a16:colId xmlns:a16="http://schemas.microsoft.com/office/drawing/2014/main" val="2285869366"/>
                    </a:ext>
                  </a:extLst>
                </a:gridCol>
                <a:gridCol w="1491515">
                  <a:extLst>
                    <a:ext uri="{9D8B030D-6E8A-4147-A177-3AD203B41FA5}">
                      <a16:colId xmlns:a16="http://schemas.microsoft.com/office/drawing/2014/main" val="1887613713"/>
                    </a:ext>
                  </a:extLst>
                </a:gridCol>
                <a:gridCol w="4435295">
                  <a:extLst>
                    <a:ext uri="{9D8B030D-6E8A-4147-A177-3AD203B41FA5}">
                      <a16:colId xmlns:a16="http://schemas.microsoft.com/office/drawing/2014/main" val="1943049289"/>
                    </a:ext>
                  </a:extLst>
                </a:gridCol>
                <a:gridCol w="2008804">
                  <a:extLst>
                    <a:ext uri="{9D8B030D-6E8A-4147-A177-3AD203B41FA5}">
                      <a16:colId xmlns:a16="http://schemas.microsoft.com/office/drawing/2014/main" val="1270811941"/>
                    </a:ext>
                  </a:extLst>
                </a:gridCol>
              </a:tblGrid>
              <a:tr h="370840">
                <a:tc>
                  <a:txBody>
                    <a:bodyPr/>
                    <a:lstStyle/>
                    <a:p>
                      <a:r>
                        <a:rPr kumimoji="1" lang="ja-JP" altLang="en-US" sz="1600"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小項目</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目的</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370840">
                <a:tc>
                  <a:txBody>
                    <a:bodyPr/>
                    <a:lstStyle/>
                    <a:p>
                      <a:r>
                        <a:rPr kumimoji="1" lang="ja-JP" altLang="en-US" sz="1600" dirty="0"/>
                        <a:t>化学的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アルカリ過酸化物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脱リグニン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酵素加水分解感受性の高いセルロース残渣で、脱リグニンを行う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追加の化学物質・エネルギー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370840">
                <a:tc>
                  <a:txBody>
                    <a:bodyPr/>
                    <a:lstStyle/>
                    <a:p>
                      <a:r>
                        <a:rPr kumimoji="1" lang="ja-JP" altLang="en-US" sz="1600" dirty="0"/>
                        <a:t>化学的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a:t>
                      </a:r>
                      <a:r>
                        <a:rPr kumimoji="1" lang="ja-JP" altLang="en-US" sz="1400" dirty="0"/>
                        <a:t>（希硫酸）</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ヘミセルロースとセルロースのグルコシド結合の酸に対する感受性を利用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追加の化学物質・エネルギー、</a:t>
                      </a:r>
                      <a:endParaRPr kumimoji="1" lang="en-US" altLang="ja-JP" sz="1600" dirty="0"/>
                    </a:p>
                    <a:p>
                      <a:r>
                        <a:rPr kumimoji="1" lang="ja-JP" altLang="en-US" sz="1600" dirty="0"/>
                        <a:t>バイオマスへのダメージ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370840">
                <a:tc>
                  <a:txBody>
                    <a:bodyPr/>
                    <a:lstStyle/>
                    <a:p>
                      <a:r>
                        <a:rPr kumimoji="1" lang="ja-JP" altLang="en-US" sz="1600" dirty="0"/>
                        <a:t>化学的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バイオマスへのダメージ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370840">
                <a:tc>
                  <a:txBody>
                    <a:bodyPr/>
                    <a:lstStyle/>
                    <a:p>
                      <a:r>
                        <a:rPr kumimoji="1" lang="ja-JP" altLang="en-US" sz="1600" dirty="0"/>
                        <a:t>化学的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イオン液体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脱リグニン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3424611"/>
                  </a:ext>
                </a:extLst>
              </a:tr>
              <a:tr h="370840">
                <a:tc>
                  <a:txBody>
                    <a:bodyPr/>
                    <a:lstStyle/>
                    <a:p>
                      <a:r>
                        <a:rPr kumimoji="1" lang="ja-JP" altLang="en-US" sz="1600" dirty="0"/>
                        <a:t>物理的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分解効率改善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一次細胞壁を破壊し（柔らかく）、細かく砕く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140151"/>
                  </a:ext>
                </a:extLst>
              </a:tr>
              <a:tr h="370840">
                <a:tc>
                  <a:txBody>
                    <a:bodyPr/>
                    <a:lstStyle/>
                    <a:p>
                      <a:r>
                        <a:rPr kumimoji="1" lang="ja-JP" altLang="en-US" sz="1600" dirty="0"/>
                        <a:t>物理的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水蒸気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分解効率改善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柔らかくして、細かく砕く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6894742"/>
                  </a:ext>
                </a:extLst>
              </a:tr>
              <a:tr h="370840">
                <a:tc>
                  <a:txBody>
                    <a:bodyPr/>
                    <a:lstStyle/>
                    <a:p>
                      <a:r>
                        <a:rPr kumimoji="1" lang="ja-JP" altLang="en-US" sz="1600" dirty="0"/>
                        <a:t>物理的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分解効率改善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柔らかくして、細かく砕く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370840">
                <a:tc>
                  <a:txBody>
                    <a:bodyPr/>
                    <a:lstStyle/>
                    <a:p>
                      <a:r>
                        <a:rPr kumimoji="1" lang="ja-JP" altLang="en-US" sz="1600" dirty="0"/>
                        <a:t>物理的・化学的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混合・熱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時間短縮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成分を小さな分子に分解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バイオマスへのダメージ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254816"/>
                  </a:ext>
                </a:extLst>
              </a:tr>
              <a:tr h="370840">
                <a:tc>
                  <a:txBody>
                    <a:bodyPr/>
                    <a:lstStyle/>
                    <a:p>
                      <a:r>
                        <a:rPr kumimoji="1" lang="ja-JP" altLang="en-US" sz="1600" dirty="0"/>
                        <a:t>生物的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時間短縮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基質分解性の細胞外酵素を生産する微生物を使用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
        <p:nvSpPr>
          <p:cNvPr id="10" name="テキスト ボックス 9">
            <a:extLst>
              <a:ext uri="{FF2B5EF4-FFF2-40B4-BE49-F238E27FC236}">
                <a16:creationId xmlns:a16="http://schemas.microsoft.com/office/drawing/2014/main" id="{99287AEA-4B5E-459C-BB40-53790396102B}"/>
              </a:ext>
            </a:extLst>
          </p:cNvPr>
          <p:cNvSpPr txBox="1"/>
          <p:nvPr/>
        </p:nvSpPr>
        <p:spPr>
          <a:xfrm>
            <a:off x="6805133" y="1469272"/>
            <a:ext cx="3292889" cy="369332"/>
          </a:xfrm>
          <a:prstGeom prst="rect">
            <a:avLst/>
          </a:prstGeom>
          <a:noFill/>
        </p:spPr>
        <p:txBody>
          <a:bodyPr wrap="none" rtlCol="0">
            <a:spAutoFit/>
          </a:bodyPr>
          <a:lstStyle/>
          <a:p>
            <a:r>
              <a:rPr kumimoji="1" lang="ja-JP" altLang="en-US" b="1" dirty="0">
                <a:solidFill>
                  <a:schemeClr val="accent4"/>
                </a:solidFill>
              </a:rPr>
              <a:t>バイオマスに適した前処理が存在</a:t>
            </a:r>
          </a:p>
        </p:txBody>
      </p:sp>
    </p:spTree>
    <p:extLst>
      <p:ext uri="{BB962C8B-B14F-4D97-AF65-F5344CB8AC3E}">
        <p14:creationId xmlns:p14="http://schemas.microsoft.com/office/powerpoint/2010/main" val="31941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Perplexity.AI</a:t>
            </a:r>
            <a:r>
              <a:rPr lang="ja-JP" altLang="en-US" dirty="0"/>
              <a:t>（対話型</a:t>
            </a:r>
            <a:r>
              <a:rPr lang="en-US" altLang="ja-JP" dirty="0"/>
              <a:t>AI</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一つの問いに対して、データソースを提示しながら、サマリを提示してくれる。</a:t>
            </a:r>
            <a:endParaRPr kumimoji="1" lang="en-US" altLang="ja-JP" sz="2800" dirty="0"/>
          </a:p>
        </p:txBody>
      </p:sp>
      <p:sp>
        <p:nvSpPr>
          <p:cNvPr id="10" name="テキスト ボックス 9">
            <a:extLst>
              <a:ext uri="{FF2B5EF4-FFF2-40B4-BE49-F238E27FC236}">
                <a16:creationId xmlns:a16="http://schemas.microsoft.com/office/drawing/2014/main" id="{99287AEA-4B5E-459C-BB40-53790396102B}"/>
              </a:ext>
            </a:extLst>
          </p:cNvPr>
          <p:cNvSpPr txBox="1"/>
          <p:nvPr/>
        </p:nvSpPr>
        <p:spPr>
          <a:xfrm>
            <a:off x="4463021" y="1556427"/>
            <a:ext cx="7345281" cy="369332"/>
          </a:xfrm>
          <a:prstGeom prst="rect">
            <a:avLst/>
          </a:prstGeom>
          <a:noFill/>
        </p:spPr>
        <p:txBody>
          <a:bodyPr wrap="none" rtlCol="0">
            <a:spAutoFit/>
          </a:bodyPr>
          <a:lstStyle/>
          <a:p>
            <a:r>
              <a:rPr kumimoji="1" lang="en-US" altLang="ja-JP" dirty="0" err="1"/>
              <a:t>ChatGPT</a:t>
            </a:r>
            <a:r>
              <a:rPr kumimoji="1" lang="ja-JP" altLang="en-US" dirty="0"/>
              <a:t>は相談相手になるが、データソースがないため、嘘を言ってるときもある</a:t>
            </a:r>
          </a:p>
        </p:txBody>
      </p:sp>
      <p:sp>
        <p:nvSpPr>
          <p:cNvPr id="8" name="テキスト ボックス 7">
            <a:extLst>
              <a:ext uri="{FF2B5EF4-FFF2-40B4-BE49-F238E27FC236}">
                <a16:creationId xmlns:a16="http://schemas.microsoft.com/office/drawing/2014/main" id="{37C0BA89-E257-4735-B75A-872C6FAD0761}"/>
              </a:ext>
            </a:extLst>
          </p:cNvPr>
          <p:cNvSpPr txBox="1"/>
          <p:nvPr/>
        </p:nvSpPr>
        <p:spPr>
          <a:xfrm>
            <a:off x="421805" y="1930022"/>
            <a:ext cx="2417650" cy="369332"/>
          </a:xfrm>
          <a:prstGeom prst="rect">
            <a:avLst/>
          </a:prstGeom>
          <a:noFill/>
        </p:spPr>
        <p:txBody>
          <a:bodyPr wrap="none" rtlCol="0">
            <a:spAutoFit/>
          </a:bodyPr>
          <a:lstStyle/>
          <a:p>
            <a:r>
              <a:rPr kumimoji="1" lang="ja-JP" altLang="en-US" dirty="0"/>
              <a:t>例）バイオマスの前処理</a:t>
            </a:r>
          </a:p>
        </p:txBody>
      </p:sp>
      <p:sp>
        <p:nvSpPr>
          <p:cNvPr id="9" name="テキスト ボックス 8">
            <a:extLst>
              <a:ext uri="{FF2B5EF4-FFF2-40B4-BE49-F238E27FC236}">
                <a16:creationId xmlns:a16="http://schemas.microsoft.com/office/drawing/2014/main" id="{8A086ADF-13F3-41AA-82F4-01A4AE02A609}"/>
              </a:ext>
            </a:extLst>
          </p:cNvPr>
          <p:cNvSpPr txBox="1"/>
          <p:nvPr/>
        </p:nvSpPr>
        <p:spPr>
          <a:xfrm>
            <a:off x="517055" y="2740671"/>
            <a:ext cx="6574529" cy="2800767"/>
          </a:xfrm>
          <a:prstGeom prst="rect">
            <a:avLst/>
          </a:prstGeom>
          <a:noFill/>
        </p:spPr>
        <p:txBody>
          <a:bodyPr wrap="square" rtlCol="0">
            <a:spAutoFit/>
          </a:bodyPr>
          <a:lstStyle/>
          <a:p>
            <a:pPr algn="l"/>
            <a:r>
              <a:rPr lang="en-US" altLang="ja-JP" sz="1600" b="0" i="0" dirty="0">
                <a:solidFill>
                  <a:srgbClr val="27272A"/>
                </a:solidFill>
                <a:effectLst/>
                <a:latin typeface="Poppins" panose="020B0502040204020203" pitchFamily="2" charset="0"/>
              </a:rPr>
              <a:t>Preprocessing of biomass typically involves four steps: preprocessing, saccharification, fermentation, and distillation</a:t>
            </a:r>
            <a:r>
              <a:rPr lang="en-US" altLang="ja-JP" sz="1600" b="1" i="0" cap="all" baseline="30000" dirty="0">
                <a:effectLst/>
                <a:latin typeface="Space Mono"/>
                <a:hlinkClick r:id="rId2"/>
              </a:rPr>
              <a:t>[1]</a:t>
            </a:r>
            <a:r>
              <a:rPr lang="en-US" altLang="ja-JP" sz="1600" b="0" i="0" dirty="0">
                <a:solidFill>
                  <a:srgbClr val="27272A"/>
                </a:solidFill>
                <a:effectLst/>
                <a:latin typeface="Poppins" panose="020B0502040204020203" pitchFamily="2" charset="0"/>
              </a:rPr>
              <a:t>. Preprocessing methods vary depending on the type of biomass used, but can include alkali pretreatment such as soda or lime processes</a:t>
            </a:r>
            <a:r>
              <a:rPr lang="en-US" altLang="ja-JP" sz="1600" b="1" i="0" cap="all" baseline="30000" dirty="0">
                <a:effectLst/>
                <a:latin typeface="Space Mono"/>
                <a:hlinkClick r:id="rId3"/>
              </a:rPr>
              <a:t>[2]</a:t>
            </a:r>
            <a:r>
              <a:rPr lang="en-US" altLang="ja-JP" sz="1600" b="0" i="0" dirty="0">
                <a:solidFill>
                  <a:srgbClr val="27272A"/>
                </a:solidFill>
                <a:effectLst/>
                <a:latin typeface="Poppins" panose="020B0502040204020203" pitchFamily="2" charset="0"/>
              </a:rPr>
              <a:t>, or using pressurized bubbles to break down the biomass</a:t>
            </a:r>
            <a:r>
              <a:rPr lang="en-US" altLang="ja-JP" sz="1600" b="1" i="0" cap="all" baseline="30000" dirty="0">
                <a:effectLst/>
                <a:latin typeface="Space Mono"/>
                <a:hlinkClick r:id="rId4"/>
              </a:rPr>
              <a:t>[3]</a:t>
            </a:r>
            <a:r>
              <a:rPr lang="en-US" altLang="ja-JP" sz="1600" b="0" i="0" dirty="0">
                <a:solidFill>
                  <a:srgbClr val="27272A"/>
                </a:solidFill>
                <a:effectLst/>
                <a:latin typeface="Poppins" panose="020B0502040204020203" pitchFamily="2" charset="0"/>
              </a:rPr>
              <a:t>. Research into preprocessing methods is ongoing, with patents being filed for low-cost methods that maximize ethanol yield and minimize carbon dioxide emissions</a:t>
            </a:r>
            <a:r>
              <a:rPr lang="en-US" altLang="ja-JP" sz="1600" b="1" i="0" cap="all" baseline="30000" dirty="0">
                <a:effectLst/>
                <a:latin typeface="Space Mono"/>
                <a:hlinkClick r:id="rId5"/>
              </a:rPr>
              <a:t>[4]</a:t>
            </a:r>
            <a:r>
              <a:rPr lang="en-US" altLang="ja-JP" sz="1600" b="0" i="0" dirty="0">
                <a:solidFill>
                  <a:srgbClr val="27272A"/>
                </a:solidFill>
                <a:effectLst/>
                <a:latin typeface="Poppins" panose="020B0502040204020203" pitchFamily="2" charset="0"/>
              </a:rPr>
              <a:t>. Research into biomass resources and preprocessing is also conducted at universities such as Kobe University and Tohoku University</a:t>
            </a:r>
            <a:r>
              <a:rPr lang="en-US" altLang="ja-JP" sz="1600" b="1" i="0" cap="all" baseline="30000" dirty="0">
                <a:effectLst/>
                <a:latin typeface="Space Mono"/>
                <a:hlinkClick r:id="rId6"/>
              </a:rPr>
              <a:t>[5]</a:t>
            </a:r>
            <a:r>
              <a:rPr lang="en-US" altLang="ja-JP" sz="1600" b="0" i="0" dirty="0">
                <a:solidFill>
                  <a:srgbClr val="27272A"/>
                </a:solidFill>
                <a:effectLst/>
                <a:latin typeface="Poppins" panose="020B0502040204020203" pitchFamily="2" charset="0"/>
              </a:rPr>
              <a:t>.</a:t>
            </a:r>
            <a:endParaRPr kumimoji="1" lang="ja-JP" altLang="en-US" sz="1600" dirty="0"/>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29143A9-EF39-4699-B401-44E9DAA9EC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65732" y="2534644"/>
            <a:ext cx="4323495" cy="3301191"/>
          </a:xfrm>
          <a:prstGeom prst="rect">
            <a:avLst/>
          </a:prstGeom>
        </p:spPr>
      </p:pic>
      <p:sp>
        <p:nvSpPr>
          <p:cNvPr id="11" name="テキスト ボックス 10">
            <a:extLst>
              <a:ext uri="{FF2B5EF4-FFF2-40B4-BE49-F238E27FC236}">
                <a16:creationId xmlns:a16="http://schemas.microsoft.com/office/drawing/2014/main" id="{4812F7AA-A13D-4820-A542-152E1081E187}"/>
              </a:ext>
            </a:extLst>
          </p:cNvPr>
          <p:cNvSpPr txBox="1"/>
          <p:nvPr/>
        </p:nvSpPr>
        <p:spPr>
          <a:xfrm>
            <a:off x="517055" y="2371339"/>
            <a:ext cx="646331" cy="369332"/>
          </a:xfrm>
          <a:prstGeom prst="rect">
            <a:avLst/>
          </a:prstGeom>
          <a:noFill/>
        </p:spPr>
        <p:txBody>
          <a:bodyPr wrap="none" rtlCol="0">
            <a:spAutoFit/>
          </a:bodyPr>
          <a:lstStyle/>
          <a:p>
            <a:r>
              <a:rPr kumimoji="1" lang="ja-JP" altLang="en-US" dirty="0"/>
              <a:t>回答</a:t>
            </a:r>
          </a:p>
        </p:txBody>
      </p:sp>
      <p:sp>
        <p:nvSpPr>
          <p:cNvPr id="12" name="テキスト ボックス 11">
            <a:extLst>
              <a:ext uri="{FF2B5EF4-FFF2-40B4-BE49-F238E27FC236}">
                <a16:creationId xmlns:a16="http://schemas.microsoft.com/office/drawing/2014/main" id="{96B12AE8-5F6D-4C89-9954-A67B67D5DEB1}"/>
              </a:ext>
            </a:extLst>
          </p:cNvPr>
          <p:cNvSpPr txBox="1"/>
          <p:nvPr/>
        </p:nvSpPr>
        <p:spPr>
          <a:xfrm>
            <a:off x="7170482" y="2056216"/>
            <a:ext cx="1263487" cy="369332"/>
          </a:xfrm>
          <a:prstGeom prst="rect">
            <a:avLst/>
          </a:prstGeom>
          <a:noFill/>
        </p:spPr>
        <p:txBody>
          <a:bodyPr wrap="none" rtlCol="0">
            <a:spAutoFit/>
          </a:bodyPr>
          <a:lstStyle/>
          <a:p>
            <a:r>
              <a:rPr kumimoji="1" lang="ja-JP" altLang="en-US" dirty="0"/>
              <a:t>データソース</a:t>
            </a:r>
          </a:p>
        </p:txBody>
      </p:sp>
      <p:sp>
        <p:nvSpPr>
          <p:cNvPr id="13" name="テキスト ボックス 12">
            <a:extLst>
              <a:ext uri="{FF2B5EF4-FFF2-40B4-BE49-F238E27FC236}">
                <a16:creationId xmlns:a16="http://schemas.microsoft.com/office/drawing/2014/main" id="{213CBFA2-47CF-467F-9C1A-E6887D4DAF9C}"/>
              </a:ext>
            </a:extLst>
          </p:cNvPr>
          <p:cNvSpPr txBox="1"/>
          <p:nvPr/>
        </p:nvSpPr>
        <p:spPr>
          <a:xfrm>
            <a:off x="1163386" y="5725792"/>
            <a:ext cx="5008102" cy="369332"/>
          </a:xfrm>
          <a:prstGeom prst="rect">
            <a:avLst/>
          </a:prstGeom>
          <a:noFill/>
        </p:spPr>
        <p:txBody>
          <a:bodyPr wrap="none" rtlCol="0">
            <a:spAutoFit/>
          </a:bodyPr>
          <a:lstStyle/>
          <a:p>
            <a:r>
              <a:rPr kumimoji="1" lang="ja-JP" altLang="en-US" b="1" dirty="0"/>
              <a:t>未知な物事を調べるときのきっかけにはなってくれそう</a:t>
            </a:r>
          </a:p>
        </p:txBody>
      </p:sp>
    </p:spTree>
    <p:extLst>
      <p:ext uri="{BB962C8B-B14F-4D97-AF65-F5344CB8AC3E}">
        <p14:creationId xmlns:p14="http://schemas.microsoft.com/office/powerpoint/2010/main" val="197313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11138</TotalTime>
  <Words>1599</Words>
  <Application>Microsoft Office PowerPoint</Application>
  <PresentationFormat>ワイド画面</PresentationFormat>
  <Paragraphs>200</Paragraphs>
  <Slides>10</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Meiryo UI</vt:lpstr>
      <vt:lpstr>Space Mono</vt:lpstr>
      <vt:lpstr>游ゴシック</vt:lpstr>
      <vt:lpstr>Arial</vt:lpstr>
      <vt:lpstr>Poppins</vt:lpstr>
      <vt:lpstr>Wingdings</vt:lpstr>
      <vt:lpstr>Yokogawa_Template_Standard</vt:lpstr>
      <vt:lpstr>進捗報告</vt:lpstr>
      <vt:lpstr>概要</vt:lpstr>
      <vt:lpstr>リグノセルロース系バイオマス資源の前処理（途中）</vt:lpstr>
      <vt:lpstr>Perplexity.AI（対話型AI）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981</cp:revision>
  <dcterms:created xsi:type="dcterms:W3CDTF">2022-01-30T23:54:04Z</dcterms:created>
  <dcterms:modified xsi:type="dcterms:W3CDTF">2023-02-02T04:59:39Z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