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9"/>
  </p:notesMasterIdLst>
  <p:sldIdLst>
    <p:sldId id="269" r:id="rId2"/>
    <p:sldId id="3962" r:id="rId3"/>
    <p:sldId id="3912" r:id="rId4"/>
    <p:sldId id="3965" r:id="rId5"/>
    <p:sldId id="3974" r:id="rId6"/>
    <p:sldId id="3978" r:id="rId7"/>
    <p:sldId id="3975" r:id="rId8"/>
    <p:sldId id="3977" r:id="rId9"/>
    <p:sldId id="3973" r:id="rId10"/>
    <p:sldId id="3976" r:id="rId11"/>
    <p:sldId id="3972" r:id="rId12"/>
    <p:sldId id="3951" r:id="rId13"/>
    <p:sldId id="3959" r:id="rId14"/>
    <p:sldId id="3960" r:id="rId15"/>
    <p:sldId id="3961" r:id="rId16"/>
    <p:sldId id="3963" r:id="rId17"/>
    <p:sldId id="39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本編" id="{6915B375-9249-444F-BABA-6184E1BDF3EC}">
          <p14:sldIdLst>
            <p14:sldId id="269"/>
            <p14:sldId id="3962"/>
            <p14:sldId id="3912"/>
            <p14:sldId id="3965"/>
            <p14:sldId id="3974"/>
            <p14:sldId id="3978"/>
            <p14:sldId id="3975"/>
            <p14:sldId id="3977"/>
            <p14:sldId id="3973"/>
            <p14:sldId id="3976"/>
            <p14:sldId id="3972"/>
            <p14:sldId id="3951"/>
          </p14:sldIdLst>
        </p14:section>
        <p14:section name="補足" id="{C2931B32-4EB1-47D3-95D8-6EA0C7A3AA4E}">
          <p14:sldIdLst>
            <p14:sldId id="3959"/>
            <p14:sldId id="3960"/>
            <p14:sldId id="3961"/>
            <p14:sldId id="3963"/>
            <p14:sldId id="39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a, Mariko (M.Hara@yokogawa.com)" initials="HM(" lastIdx="1" clrIdx="0">
    <p:extLst>
      <p:ext uri="{19B8F6BF-5375-455C-9EA6-DF929625EA0E}">
        <p15:presenceInfo xmlns:p15="http://schemas.microsoft.com/office/powerpoint/2012/main" userId="S-1-5-21-1078081533-1275210071-682003330-333704" providerId="AD"/>
      </p:ext>
    </p:extLst>
  </p:cmAuthor>
  <p:cmAuthor id="2" name="Mogi, Takeyuki (Takeyuki.Mogi@yokogawa.com)" initials="MT(" lastIdx="11" clrIdx="1">
    <p:extLst>
      <p:ext uri="{19B8F6BF-5375-455C-9EA6-DF929625EA0E}">
        <p15:presenceInfo xmlns:p15="http://schemas.microsoft.com/office/powerpoint/2012/main" userId="Mogi, Takeyuki (Takeyuki.Mogi@yokogawa.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888A"/>
    <a:srgbClr val="00CCFF"/>
    <a:srgbClr val="6C7A7E"/>
    <a:srgbClr val="95A0A4"/>
    <a:srgbClr val="FFF6CC"/>
    <a:srgbClr val="E6E6E6"/>
    <a:srgbClr val="C55A11"/>
    <a:srgbClr val="FFFFFF"/>
    <a:srgbClr val="595959"/>
    <a:srgbClr val="8E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5D8B76-2662-4886-A4A0-F79F0FB7B8AE}" v="68" dt="2023-01-14T11:11:34.60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74" autoAdjust="0"/>
    <p:restoredTop sz="93784" autoAdjust="0"/>
  </p:normalViewPr>
  <p:slideViewPr>
    <p:cSldViewPr snapToGrid="0">
      <p:cViewPr varScale="1">
        <p:scale>
          <a:sx n="38" d="100"/>
          <a:sy n="38" d="100"/>
        </p:scale>
        <p:origin x="40" y="784"/>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熊谷 渉" userId="b7a4e8598c9bd55e" providerId="LiveId" clId="{7C5D8B76-2662-4886-A4A0-F79F0FB7B8AE}"/>
    <pc:docChg chg="undo custSel addSld modSld sldOrd">
      <pc:chgData name="熊谷 渉" userId="b7a4e8598c9bd55e" providerId="LiveId" clId="{7C5D8B76-2662-4886-A4A0-F79F0FB7B8AE}" dt="2023-01-14T11:11:49" v="2717" actId="20577"/>
      <pc:docMkLst>
        <pc:docMk/>
      </pc:docMkLst>
      <pc:sldChg chg="delSp modSp mod ord">
        <pc:chgData name="熊谷 渉" userId="b7a4e8598c9bd55e" providerId="LiveId" clId="{7C5D8B76-2662-4886-A4A0-F79F0FB7B8AE}" dt="2023-01-14T10:20:38.325" v="1641"/>
        <pc:sldMkLst>
          <pc:docMk/>
          <pc:sldMk cId="184465634" sldId="3973"/>
        </pc:sldMkLst>
        <pc:spChg chg="mod">
          <ac:chgData name="熊谷 渉" userId="b7a4e8598c9bd55e" providerId="LiveId" clId="{7C5D8B76-2662-4886-A4A0-F79F0FB7B8AE}" dt="2023-01-14T10:20:19.537" v="1637" actId="20577"/>
          <ac:spMkLst>
            <pc:docMk/>
            <pc:sldMk cId="184465634" sldId="3973"/>
            <ac:spMk id="10" creationId="{0B741DA3-801A-4F30-83B2-12C70BEDD5CB}"/>
          </ac:spMkLst>
        </pc:spChg>
        <pc:spChg chg="del mod">
          <ac:chgData name="熊谷 渉" userId="b7a4e8598c9bd55e" providerId="LiveId" clId="{7C5D8B76-2662-4886-A4A0-F79F0FB7B8AE}" dt="2023-01-14T10:20:21.263" v="1639" actId="478"/>
          <ac:spMkLst>
            <pc:docMk/>
            <pc:sldMk cId="184465634" sldId="3973"/>
            <ac:spMk id="12" creationId="{59949D2D-0CC5-4040-B841-D1F010150859}"/>
          </ac:spMkLst>
        </pc:spChg>
        <pc:graphicFrameChg chg="modGraphic">
          <ac:chgData name="熊谷 渉" userId="b7a4e8598c9bd55e" providerId="LiveId" clId="{7C5D8B76-2662-4886-A4A0-F79F0FB7B8AE}" dt="2023-01-14T09:50:40.527" v="1316" actId="20577"/>
          <ac:graphicFrameMkLst>
            <pc:docMk/>
            <pc:sldMk cId="184465634" sldId="3973"/>
            <ac:graphicFrameMk id="13" creationId="{95626A72-8902-4E2C-A575-E86608577BED}"/>
          </ac:graphicFrameMkLst>
        </pc:graphicFrameChg>
      </pc:sldChg>
      <pc:sldChg chg="addSp delSp modSp mod">
        <pc:chgData name="熊谷 渉" userId="b7a4e8598c9bd55e" providerId="LiveId" clId="{7C5D8B76-2662-4886-A4A0-F79F0FB7B8AE}" dt="2023-01-14T11:05:15.238" v="2415" actId="20577"/>
        <pc:sldMkLst>
          <pc:docMk/>
          <pc:sldMk cId="2378184945" sldId="3974"/>
        </pc:sldMkLst>
        <pc:spChg chg="add mod">
          <ac:chgData name="熊谷 渉" userId="b7a4e8598c9bd55e" providerId="LiveId" clId="{7C5D8B76-2662-4886-A4A0-F79F0FB7B8AE}" dt="2023-01-14T10:34:38.942" v="1692" actId="1076"/>
          <ac:spMkLst>
            <pc:docMk/>
            <pc:sldMk cId="2378184945" sldId="3974"/>
            <ac:spMk id="6" creationId="{6DDA8FED-BADC-8F4D-778B-838C6B01651C}"/>
          </ac:spMkLst>
        </pc:spChg>
        <pc:spChg chg="add mod">
          <ac:chgData name="熊谷 渉" userId="b7a4e8598c9bd55e" providerId="LiveId" clId="{7C5D8B76-2662-4886-A4A0-F79F0FB7B8AE}" dt="2023-01-14T10:34:43.697" v="1704" actId="20577"/>
          <ac:spMkLst>
            <pc:docMk/>
            <pc:sldMk cId="2378184945" sldId="3974"/>
            <ac:spMk id="7" creationId="{D42F769B-EBD2-628D-543D-35540070A928}"/>
          </ac:spMkLst>
        </pc:spChg>
        <pc:spChg chg="add del mod">
          <ac:chgData name="熊谷 渉" userId="b7a4e8598c9bd55e" providerId="LiveId" clId="{7C5D8B76-2662-4886-A4A0-F79F0FB7B8AE}" dt="2023-01-14T10:46:41.628" v="2200" actId="478"/>
          <ac:spMkLst>
            <pc:docMk/>
            <pc:sldMk cId="2378184945" sldId="3974"/>
            <ac:spMk id="8" creationId="{6966222D-28B8-D451-F1E2-3CF3194EF990}"/>
          </ac:spMkLst>
        </pc:spChg>
        <pc:spChg chg="mod">
          <ac:chgData name="熊谷 渉" userId="b7a4e8598c9bd55e" providerId="LiveId" clId="{7C5D8B76-2662-4886-A4A0-F79F0FB7B8AE}" dt="2023-01-14T09:17:35.845" v="9"/>
          <ac:spMkLst>
            <pc:docMk/>
            <pc:sldMk cId="2378184945" sldId="3974"/>
            <ac:spMk id="9" creationId="{6A12ED93-5A32-429E-8F43-0502CA99D038}"/>
          </ac:spMkLst>
        </pc:spChg>
        <pc:spChg chg="mod">
          <ac:chgData name="熊谷 渉" userId="b7a4e8598c9bd55e" providerId="LiveId" clId="{7C5D8B76-2662-4886-A4A0-F79F0FB7B8AE}" dt="2023-01-14T11:05:15.238" v="2415" actId="20577"/>
          <ac:spMkLst>
            <pc:docMk/>
            <pc:sldMk cId="2378184945" sldId="3974"/>
            <ac:spMk id="10" creationId="{0B741DA3-801A-4F30-83B2-12C70BEDD5CB}"/>
          </ac:spMkLst>
        </pc:spChg>
        <pc:spChg chg="add mod">
          <ac:chgData name="熊谷 渉" userId="b7a4e8598c9bd55e" providerId="LiveId" clId="{7C5D8B76-2662-4886-A4A0-F79F0FB7B8AE}" dt="2023-01-14T10:35:36.925" v="1796" actId="120"/>
          <ac:spMkLst>
            <pc:docMk/>
            <pc:sldMk cId="2378184945" sldId="3974"/>
            <ac:spMk id="12" creationId="{19DD5C56-7402-0F9B-233F-8824BFD9A128}"/>
          </ac:spMkLst>
        </pc:spChg>
        <pc:spChg chg="mod">
          <ac:chgData name="熊谷 渉" userId="b7a4e8598c9bd55e" providerId="LiveId" clId="{7C5D8B76-2662-4886-A4A0-F79F0FB7B8AE}" dt="2023-01-14T10:08:37.842" v="1415" actId="1076"/>
          <ac:spMkLst>
            <pc:docMk/>
            <pc:sldMk cId="2378184945" sldId="3974"/>
            <ac:spMk id="13" creationId="{D0AD64C4-152C-4148-9D32-1F55ECAE245A}"/>
          </ac:spMkLst>
        </pc:spChg>
        <pc:spChg chg="add mod">
          <ac:chgData name="熊谷 渉" userId="b7a4e8598c9bd55e" providerId="LiveId" clId="{7C5D8B76-2662-4886-A4A0-F79F0FB7B8AE}" dt="2023-01-14T10:36:23.944" v="1907" actId="14100"/>
          <ac:spMkLst>
            <pc:docMk/>
            <pc:sldMk cId="2378184945" sldId="3974"/>
            <ac:spMk id="14" creationId="{8B04965F-2C3F-8864-7646-053C2C8C1FD0}"/>
          </ac:spMkLst>
        </pc:spChg>
        <pc:spChg chg="add mod">
          <ac:chgData name="熊谷 渉" userId="b7a4e8598c9bd55e" providerId="LiveId" clId="{7C5D8B76-2662-4886-A4A0-F79F0FB7B8AE}" dt="2023-01-14T11:01:30.483" v="2396" actId="1038"/>
          <ac:spMkLst>
            <pc:docMk/>
            <pc:sldMk cId="2378184945" sldId="3974"/>
            <ac:spMk id="15" creationId="{3B9816A9-0547-89E3-6D84-D30986995500}"/>
          </ac:spMkLst>
        </pc:spChg>
        <pc:spChg chg="add mod">
          <ac:chgData name="熊谷 渉" userId="b7a4e8598c9bd55e" providerId="LiveId" clId="{7C5D8B76-2662-4886-A4A0-F79F0FB7B8AE}" dt="2023-01-14T11:02:51.755" v="2406" actId="20577"/>
          <ac:spMkLst>
            <pc:docMk/>
            <pc:sldMk cId="2378184945" sldId="3974"/>
            <ac:spMk id="16" creationId="{86380B7C-A8A4-4912-E0E7-1F57142149D2}"/>
          </ac:spMkLst>
        </pc:spChg>
        <pc:spChg chg="add mod">
          <ac:chgData name="熊谷 渉" userId="b7a4e8598c9bd55e" providerId="LiveId" clId="{7C5D8B76-2662-4886-A4A0-F79F0FB7B8AE}" dt="2023-01-14T10:51:37.839" v="2353" actId="20577"/>
          <ac:spMkLst>
            <pc:docMk/>
            <pc:sldMk cId="2378184945" sldId="3974"/>
            <ac:spMk id="17" creationId="{A3322EA4-8A01-1B91-8DDD-D0235215FDEA}"/>
          </ac:spMkLst>
        </pc:spChg>
        <pc:spChg chg="add mod">
          <ac:chgData name="熊谷 渉" userId="b7a4e8598c9bd55e" providerId="LiveId" clId="{7C5D8B76-2662-4886-A4A0-F79F0FB7B8AE}" dt="2023-01-14T11:05:05.656" v="2414" actId="14100"/>
          <ac:spMkLst>
            <pc:docMk/>
            <pc:sldMk cId="2378184945" sldId="3974"/>
            <ac:spMk id="18" creationId="{07892CE4-C4EF-07F0-BAC1-3C186BA6EB28}"/>
          </ac:spMkLst>
        </pc:spChg>
        <pc:spChg chg="add mod">
          <ac:chgData name="熊谷 渉" userId="b7a4e8598c9bd55e" providerId="LiveId" clId="{7C5D8B76-2662-4886-A4A0-F79F0FB7B8AE}" dt="2023-01-14T10:51:02.425" v="2258" actId="1076"/>
          <ac:spMkLst>
            <pc:docMk/>
            <pc:sldMk cId="2378184945" sldId="3974"/>
            <ac:spMk id="19" creationId="{4028523D-5A93-A137-036D-304A94A7D2BC}"/>
          </ac:spMkLst>
        </pc:spChg>
        <pc:picChg chg="add del">
          <ac:chgData name="熊谷 渉" userId="b7a4e8598c9bd55e" providerId="LiveId" clId="{7C5D8B76-2662-4886-A4A0-F79F0FB7B8AE}" dt="2023-01-14T10:08:34.620" v="1414" actId="478"/>
          <ac:picMkLst>
            <pc:docMk/>
            <pc:sldMk cId="2378184945" sldId="3974"/>
            <ac:picMk id="4" creationId="{DDA194A8-BA0D-CEAB-8A49-B330A55F9895}"/>
          </ac:picMkLst>
        </pc:picChg>
        <pc:picChg chg="del">
          <ac:chgData name="熊谷 渉" userId="b7a4e8598c9bd55e" providerId="LiveId" clId="{7C5D8B76-2662-4886-A4A0-F79F0FB7B8AE}" dt="2023-01-14T10:08:34.620" v="1414" actId="478"/>
          <ac:picMkLst>
            <pc:docMk/>
            <pc:sldMk cId="2378184945" sldId="3974"/>
            <ac:picMk id="5" creationId="{CE7ED794-519B-4410-8A30-59841D1FF7AA}"/>
          </ac:picMkLst>
        </pc:picChg>
      </pc:sldChg>
      <pc:sldChg chg="addSp delSp modSp mod">
        <pc:chgData name="熊谷 渉" userId="b7a4e8598c9bd55e" providerId="LiveId" clId="{7C5D8B76-2662-4886-A4A0-F79F0FB7B8AE}" dt="2023-01-14T10:28:06.733" v="1665" actId="1037"/>
        <pc:sldMkLst>
          <pc:docMk/>
          <pc:sldMk cId="3673451005" sldId="3975"/>
        </pc:sldMkLst>
        <pc:spChg chg="add mod">
          <ac:chgData name="熊谷 渉" userId="b7a4e8598c9bd55e" providerId="LiveId" clId="{7C5D8B76-2662-4886-A4A0-F79F0FB7B8AE}" dt="2023-01-14T09:39:32.310" v="914" actId="12788"/>
          <ac:spMkLst>
            <pc:docMk/>
            <pc:sldMk cId="3673451005" sldId="3975"/>
            <ac:spMk id="4" creationId="{3B46268F-CBB4-369C-C084-4CE62C40E512}"/>
          </ac:spMkLst>
        </pc:spChg>
        <pc:spChg chg="add mod">
          <ac:chgData name="熊谷 渉" userId="b7a4e8598c9bd55e" providerId="LiveId" clId="{7C5D8B76-2662-4886-A4A0-F79F0FB7B8AE}" dt="2023-01-14T09:39:38.820" v="915" actId="12788"/>
          <ac:spMkLst>
            <pc:docMk/>
            <pc:sldMk cId="3673451005" sldId="3975"/>
            <ac:spMk id="5" creationId="{7EB78BB3-D597-B04D-60CC-CA0A1E0CADA3}"/>
          </ac:spMkLst>
        </pc:spChg>
        <pc:spChg chg="add mod">
          <ac:chgData name="熊谷 渉" userId="b7a4e8598c9bd55e" providerId="LiveId" clId="{7C5D8B76-2662-4886-A4A0-F79F0FB7B8AE}" dt="2023-01-14T09:40:07.738" v="917" actId="207"/>
          <ac:spMkLst>
            <pc:docMk/>
            <pc:sldMk cId="3673451005" sldId="3975"/>
            <ac:spMk id="6" creationId="{3E22C6F3-38E1-72E9-0AC1-ECA0F8E84931}"/>
          </ac:spMkLst>
        </pc:spChg>
        <pc:spChg chg="add mod">
          <ac:chgData name="熊谷 渉" userId="b7a4e8598c9bd55e" providerId="LiveId" clId="{7C5D8B76-2662-4886-A4A0-F79F0FB7B8AE}" dt="2023-01-14T09:40:07.738" v="917" actId="207"/>
          <ac:spMkLst>
            <pc:docMk/>
            <pc:sldMk cId="3673451005" sldId="3975"/>
            <ac:spMk id="7" creationId="{F37CB302-DF1B-4AAD-DAC7-240100E86637}"/>
          </ac:spMkLst>
        </pc:spChg>
        <pc:spChg chg="add mod">
          <ac:chgData name="熊谷 渉" userId="b7a4e8598c9bd55e" providerId="LiveId" clId="{7C5D8B76-2662-4886-A4A0-F79F0FB7B8AE}" dt="2023-01-14T09:40:07.738" v="917" actId="207"/>
          <ac:spMkLst>
            <pc:docMk/>
            <pc:sldMk cId="3673451005" sldId="3975"/>
            <ac:spMk id="8" creationId="{42CCB16E-3122-B24D-FCC4-10B4DB90DEEA}"/>
          </ac:spMkLst>
        </pc:spChg>
        <pc:spChg chg="add mod">
          <ac:chgData name="熊谷 渉" userId="b7a4e8598c9bd55e" providerId="LiveId" clId="{7C5D8B76-2662-4886-A4A0-F79F0FB7B8AE}" dt="2023-01-14T09:40:07.738" v="917" actId="207"/>
          <ac:spMkLst>
            <pc:docMk/>
            <pc:sldMk cId="3673451005" sldId="3975"/>
            <ac:spMk id="9" creationId="{EDA317AF-709E-9D50-73E9-BC548BDB6A18}"/>
          </ac:spMkLst>
        </pc:spChg>
        <pc:spChg chg="mod">
          <ac:chgData name="熊谷 渉" userId="b7a4e8598c9bd55e" providerId="LiveId" clId="{7C5D8B76-2662-4886-A4A0-F79F0FB7B8AE}" dt="2023-01-14T09:39:25.715" v="913" actId="12788"/>
          <ac:spMkLst>
            <pc:docMk/>
            <pc:sldMk cId="3673451005" sldId="3975"/>
            <ac:spMk id="12" creationId="{59949D2D-0CC5-4040-B841-D1F010150859}"/>
          </ac:spMkLst>
        </pc:spChg>
        <pc:spChg chg="add mod">
          <ac:chgData name="熊谷 渉" userId="b7a4e8598c9bd55e" providerId="LiveId" clId="{7C5D8B76-2662-4886-A4A0-F79F0FB7B8AE}" dt="2023-01-14T09:48:40.072" v="1211" actId="1037"/>
          <ac:spMkLst>
            <pc:docMk/>
            <pc:sldMk cId="3673451005" sldId="3975"/>
            <ac:spMk id="14" creationId="{F3A07F2B-A804-E17B-0E5A-58E8CDED45E9}"/>
          </ac:spMkLst>
        </pc:spChg>
        <pc:spChg chg="add mod">
          <ac:chgData name="熊谷 渉" userId="b7a4e8598c9bd55e" providerId="LiveId" clId="{7C5D8B76-2662-4886-A4A0-F79F0FB7B8AE}" dt="2023-01-14T09:57:26.232" v="1320" actId="20577"/>
          <ac:spMkLst>
            <pc:docMk/>
            <pc:sldMk cId="3673451005" sldId="3975"/>
            <ac:spMk id="15" creationId="{83FC32FC-7D09-C995-59A8-F470EACFBD1F}"/>
          </ac:spMkLst>
        </pc:spChg>
        <pc:spChg chg="add mod">
          <ac:chgData name="熊谷 渉" userId="b7a4e8598c9bd55e" providerId="LiveId" clId="{7C5D8B76-2662-4886-A4A0-F79F0FB7B8AE}" dt="2023-01-14T09:39:38.820" v="915" actId="12788"/>
          <ac:spMkLst>
            <pc:docMk/>
            <pc:sldMk cId="3673451005" sldId="3975"/>
            <ac:spMk id="16" creationId="{563D3A38-D472-1967-40F0-1F4D30F41FD6}"/>
          </ac:spMkLst>
        </pc:spChg>
        <pc:spChg chg="add mod">
          <ac:chgData name="熊谷 渉" userId="b7a4e8598c9bd55e" providerId="LiveId" clId="{7C5D8B76-2662-4886-A4A0-F79F0FB7B8AE}" dt="2023-01-14T09:39:38.820" v="915" actId="12788"/>
          <ac:spMkLst>
            <pc:docMk/>
            <pc:sldMk cId="3673451005" sldId="3975"/>
            <ac:spMk id="17" creationId="{69A55C33-9327-8844-C129-520687B2C7F6}"/>
          </ac:spMkLst>
        </pc:spChg>
        <pc:spChg chg="add mod">
          <ac:chgData name="熊谷 渉" userId="b7a4e8598c9bd55e" providerId="LiveId" clId="{7C5D8B76-2662-4886-A4A0-F79F0FB7B8AE}" dt="2023-01-14T09:49:01.087" v="1223" actId="1036"/>
          <ac:spMkLst>
            <pc:docMk/>
            <pc:sldMk cId="3673451005" sldId="3975"/>
            <ac:spMk id="18" creationId="{86245838-AF75-9CF2-F932-E8FB077F2286}"/>
          </ac:spMkLst>
        </pc:spChg>
        <pc:spChg chg="add mod">
          <ac:chgData name="熊谷 渉" userId="b7a4e8598c9bd55e" providerId="LiveId" clId="{7C5D8B76-2662-4886-A4A0-F79F0FB7B8AE}" dt="2023-01-14T09:49:53.214" v="1260" actId="1036"/>
          <ac:spMkLst>
            <pc:docMk/>
            <pc:sldMk cId="3673451005" sldId="3975"/>
            <ac:spMk id="19" creationId="{DA30046F-3AE2-5AFD-3B3C-9409DA425D5F}"/>
          </ac:spMkLst>
        </pc:spChg>
        <pc:spChg chg="add mod">
          <ac:chgData name="熊谷 渉" userId="b7a4e8598c9bd55e" providerId="LiveId" clId="{7C5D8B76-2662-4886-A4A0-F79F0FB7B8AE}" dt="2023-01-14T10:19:47.448" v="1605" actId="1076"/>
          <ac:spMkLst>
            <pc:docMk/>
            <pc:sldMk cId="3673451005" sldId="3975"/>
            <ac:spMk id="20" creationId="{D041FA21-53FB-6729-0947-DBEBBD231DB9}"/>
          </ac:spMkLst>
        </pc:spChg>
        <pc:spChg chg="add mod">
          <ac:chgData name="熊谷 渉" userId="b7a4e8598c9bd55e" providerId="LiveId" clId="{7C5D8B76-2662-4886-A4A0-F79F0FB7B8AE}" dt="2023-01-14T09:39:38.820" v="915" actId="12788"/>
          <ac:spMkLst>
            <pc:docMk/>
            <pc:sldMk cId="3673451005" sldId="3975"/>
            <ac:spMk id="21" creationId="{8B7981B1-BB46-E8B2-990B-34D2B372C0C6}"/>
          </ac:spMkLst>
        </pc:spChg>
        <pc:spChg chg="add mod">
          <ac:chgData name="熊谷 渉" userId="b7a4e8598c9bd55e" providerId="LiveId" clId="{7C5D8B76-2662-4886-A4A0-F79F0FB7B8AE}" dt="2023-01-14T09:39:25.715" v="913" actId="12788"/>
          <ac:spMkLst>
            <pc:docMk/>
            <pc:sldMk cId="3673451005" sldId="3975"/>
            <ac:spMk id="22" creationId="{A1580EB1-7E57-F2AE-0E5F-604ED0ECC98E}"/>
          </ac:spMkLst>
        </pc:spChg>
        <pc:spChg chg="add mod">
          <ac:chgData name="熊谷 渉" userId="b7a4e8598c9bd55e" providerId="LiveId" clId="{7C5D8B76-2662-4886-A4A0-F79F0FB7B8AE}" dt="2023-01-14T09:39:32.310" v="914" actId="12788"/>
          <ac:spMkLst>
            <pc:docMk/>
            <pc:sldMk cId="3673451005" sldId="3975"/>
            <ac:spMk id="23" creationId="{4061F82F-A16A-FE98-06F8-AD32A44A056A}"/>
          </ac:spMkLst>
        </pc:spChg>
        <pc:spChg chg="add mod">
          <ac:chgData name="熊谷 渉" userId="b7a4e8598c9bd55e" providerId="LiveId" clId="{7C5D8B76-2662-4886-A4A0-F79F0FB7B8AE}" dt="2023-01-14T09:39:38.820" v="915" actId="12788"/>
          <ac:spMkLst>
            <pc:docMk/>
            <pc:sldMk cId="3673451005" sldId="3975"/>
            <ac:spMk id="24" creationId="{9153209A-0DA0-C157-1911-CAAAC38A7918}"/>
          </ac:spMkLst>
        </pc:spChg>
        <pc:spChg chg="add del mod">
          <ac:chgData name="熊谷 渉" userId="b7a4e8598c9bd55e" providerId="LiveId" clId="{7C5D8B76-2662-4886-A4A0-F79F0FB7B8AE}" dt="2023-01-14T09:35:37.473" v="657" actId="478"/>
          <ac:spMkLst>
            <pc:docMk/>
            <pc:sldMk cId="3673451005" sldId="3975"/>
            <ac:spMk id="25" creationId="{01A8D345-DD16-574D-5524-1240EE5C01A2}"/>
          </ac:spMkLst>
        </pc:spChg>
        <pc:spChg chg="add del mod">
          <ac:chgData name="熊谷 渉" userId="b7a4e8598c9bd55e" providerId="LiveId" clId="{7C5D8B76-2662-4886-A4A0-F79F0FB7B8AE}" dt="2023-01-14T09:36:40.039" v="754" actId="478"/>
          <ac:spMkLst>
            <pc:docMk/>
            <pc:sldMk cId="3673451005" sldId="3975"/>
            <ac:spMk id="26" creationId="{4B996275-C478-BD8C-CB67-B5495C677C55}"/>
          </ac:spMkLst>
        </pc:spChg>
        <pc:spChg chg="add mod">
          <ac:chgData name="熊谷 渉" userId="b7a4e8598c9bd55e" providerId="LiveId" clId="{7C5D8B76-2662-4886-A4A0-F79F0FB7B8AE}" dt="2023-01-14T09:39:54.027" v="916" actId="14100"/>
          <ac:spMkLst>
            <pc:docMk/>
            <pc:sldMk cId="3673451005" sldId="3975"/>
            <ac:spMk id="27" creationId="{FEE387B8-94B3-B120-BE2B-54F3C1572AC3}"/>
          </ac:spMkLst>
        </pc:spChg>
        <pc:spChg chg="add mod">
          <ac:chgData name="熊谷 渉" userId="b7a4e8598c9bd55e" providerId="LiveId" clId="{7C5D8B76-2662-4886-A4A0-F79F0FB7B8AE}" dt="2023-01-14T09:38:03.416" v="864" actId="1036"/>
          <ac:spMkLst>
            <pc:docMk/>
            <pc:sldMk cId="3673451005" sldId="3975"/>
            <ac:spMk id="28" creationId="{42CA9D9E-A7C6-0170-F3DF-0D0AD0F20249}"/>
          </ac:spMkLst>
        </pc:spChg>
        <pc:spChg chg="add mod">
          <ac:chgData name="熊谷 渉" userId="b7a4e8598c9bd55e" providerId="LiveId" clId="{7C5D8B76-2662-4886-A4A0-F79F0FB7B8AE}" dt="2023-01-14T09:44:34.760" v="1047" actId="1076"/>
          <ac:spMkLst>
            <pc:docMk/>
            <pc:sldMk cId="3673451005" sldId="3975"/>
            <ac:spMk id="29" creationId="{1F4B2947-34E6-546F-34EC-DCCEAA70B21F}"/>
          </ac:spMkLst>
        </pc:spChg>
        <pc:spChg chg="add mod">
          <ac:chgData name="熊谷 渉" userId="b7a4e8598c9bd55e" providerId="LiveId" clId="{7C5D8B76-2662-4886-A4A0-F79F0FB7B8AE}" dt="2023-01-14T09:49:11.090" v="1240" actId="1036"/>
          <ac:spMkLst>
            <pc:docMk/>
            <pc:sldMk cId="3673451005" sldId="3975"/>
            <ac:spMk id="30" creationId="{6F79AC5A-D5A5-DD82-8E01-E8B8C6C4307D}"/>
          </ac:spMkLst>
        </pc:spChg>
        <pc:spChg chg="add mod">
          <ac:chgData name="熊谷 渉" userId="b7a4e8598c9bd55e" providerId="LiveId" clId="{7C5D8B76-2662-4886-A4A0-F79F0FB7B8AE}" dt="2023-01-14T10:28:06.733" v="1665" actId="1037"/>
          <ac:spMkLst>
            <pc:docMk/>
            <pc:sldMk cId="3673451005" sldId="3975"/>
            <ac:spMk id="31" creationId="{1DD92357-DCD2-065E-084B-D60541DE9B5B}"/>
          </ac:spMkLst>
        </pc:spChg>
        <pc:graphicFrameChg chg="add del mod modGraphic">
          <ac:chgData name="熊谷 渉" userId="b7a4e8598c9bd55e" providerId="LiveId" clId="{7C5D8B76-2662-4886-A4A0-F79F0FB7B8AE}" dt="2023-01-14T09:23:57.803" v="331" actId="478"/>
          <ac:graphicFrameMkLst>
            <pc:docMk/>
            <pc:sldMk cId="3673451005" sldId="3975"/>
            <ac:graphicFrameMk id="2" creationId="{6345040B-D5AC-C246-8EDF-DBFFB47C8238}"/>
          </ac:graphicFrameMkLst>
        </pc:graphicFrameChg>
        <pc:graphicFrameChg chg="del modGraphic">
          <ac:chgData name="熊谷 渉" userId="b7a4e8598c9bd55e" providerId="LiveId" clId="{7C5D8B76-2662-4886-A4A0-F79F0FB7B8AE}" dt="2023-01-14T09:20:27.117" v="107" actId="478"/>
          <ac:graphicFrameMkLst>
            <pc:docMk/>
            <pc:sldMk cId="3673451005" sldId="3975"/>
            <ac:graphicFrameMk id="13" creationId="{95626A72-8902-4E2C-A575-E86608577BED}"/>
          </ac:graphicFrameMkLst>
        </pc:graphicFrameChg>
      </pc:sldChg>
      <pc:sldChg chg="modSp add mod">
        <pc:chgData name="熊谷 渉" userId="b7a4e8598c9bd55e" providerId="LiveId" clId="{7C5D8B76-2662-4886-A4A0-F79F0FB7B8AE}" dt="2023-01-14T09:46:45.446" v="1086" actId="20577"/>
        <pc:sldMkLst>
          <pc:docMk/>
          <pc:sldMk cId="1944795493" sldId="3976"/>
        </pc:sldMkLst>
        <pc:spChg chg="mod">
          <ac:chgData name="熊谷 渉" userId="b7a4e8598c9bd55e" providerId="LiveId" clId="{7C5D8B76-2662-4886-A4A0-F79F0FB7B8AE}" dt="2023-01-14T09:46:45.446" v="1086" actId="20577"/>
          <ac:spMkLst>
            <pc:docMk/>
            <pc:sldMk cId="1944795493" sldId="3976"/>
            <ac:spMk id="10" creationId="{0B741DA3-801A-4F30-83B2-12C70BEDD5CB}"/>
          </ac:spMkLst>
        </pc:spChg>
      </pc:sldChg>
      <pc:sldChg chg="addSp delSp modSp add mod ord">
        <pc:chgData name="熊谷 渉" userId="b7a4e8598c9bd55e" providerId="LiveId" clId="{7C5D8B76-2662-4886-A4A0-F79F0FB7B8AE}" dt="2023-01-14T10:27:48.725" v="1659" actId="20577"/>
        <pc:sldMkLst>
          <pc:docMk/>
          <pc:sldMk cId="1253658750" sldId="3977"/>
        </pc:sldMkLst>
        <pc:spChg chg="add mod">
          <ac:chgData name="熊谷 渉" userId="b7a4e8598c9bd55e" providerId="LiveId" clId="{7C5D8B76-2662-4886-A4A0-F79F0FB7B8AE}" dt="2023-01-14T10:09:58.262" v="1519" actId="1037"/>
          <ac:spMkLst>
            <pc:docMk/>
            <pc:sldMk cId="1253658750" sldId="3977"/>
            <ac:spMk id="2" creationId="{BEB23D2D-D88E-6478-A270-4E95385758B4}"/>
          </ac:spMkLst>
        </pc:spChg>
        <pc:spChg chg="add del mod">
          <ac:chgData name="熊谷 渉" userId="b7a4e8598c9bd55e" providerId="LiveId" clId="{7C5D8B76-2662-4886-A4A0-F79F0FB7B8AE}" dt="2023-01-14T10:10:20.764" v="1577" actId="478"/>
          <ac:spMkLst>
            <pc:docMk/>
            <pc:sldMk cId="1253658750" sldId="3977"/>
            <ac:spMk id="7" creationId="{625C9C0D-7AEE-6C21-5036-766CBD451D45}"/>
          </ac:spMkLst>
        </pc:spChg>
        <pc:spChg chg="del">
          <ac:chgData name="熊谷 渉" userId="b7a4e8598c9bd55e" providerId="LiveId" clId="{7C5D8B76-2662-4886-A4A0-F79F0FB7B8AE}" dt="2023-01-14T10:10:19.483" v="1576" actId="478"/>
          <ac:spMkLst>
            <pc:docMk/>
            <pc:sldMk cId="1253658750" sldId="3977"/>
            <ac:spMk id="9" creationId="{6A12ED93-5A32-429E-8F43-0502CA99D038}"/>
          </ac:spMkLst>
        </pc:spChg>
        <pc:spChg chg="mod">
          <ac:chgData name="熊谷 渉" userId="b7a4e8598c9bd55e" providerId="LiveId" clId="{7C5D8B76-2662-4886-A4A0-F79F0FB7B8AE}" dt="2023-01-14T10:27:48.725" v="1659" actId="20577"/>
          <ac:spMkLst>
            <pc:docMk/>
            <pc:sldMk cId="1253658750" sldId="3977"/>
            <ac:spMk id="10" creationId="{0B741DA3-801A-4F30-83B2-12C70BEDD5CB}"/>
          </ac:spMkLst>
        </pc:spChg>
        <pc:spChg chg="mod">
          <ac:chgData name="熊谷 渉" userId="b7a4e8598c9bd55e" providerId="LiveId" clId="{7C5D8B76-2662-4886-A4A0-F79F0FB7B8AE}" dt="2023-01-14T10:10:43.209" v="1603" actId="20577"/>
          <ac:spMkLst>
            <pc:docMk/>
            <pc:sldMk cId="1253658750" sldId="3977"/>
            <ac:spMk id="13" creationId="{D0AD64C4-152C-4148-9D32-1F55ECAE245A}"/>
          </ac:spMkLst>
        </pc:spChg>
        <pc:picChg chg="mod">
          <ac:chgData name="熊谷 渉" userId="b7a4e8598c9bd55e" providerId="LiveId" clId="{7C5D8B76-2662-4886-A4A0-F79F0FB7B8AE}" dt="2023-01-14T10:08:18.875" v="1412" actId="1076"/>
          <ac:picMkLst>
            <pc:docMk/>
            <pc:sldMk cId="1253658750" sldId="3977"/>
            <ac:picMk id="4" creationId="{DDA194A8-BA0D-CEAB-8A49-B330A55F9895}"/>
          </ac:picMkLst>
        </pc:picChg>
        <pc:picChg chg="del mod">
          <ac:chgData name="熊谷 渉" userId="b7a4e8598c9bd55e" providerId="LiveId" clId="{7C5D8B76-2662-4886-A4A0-F79F0FB7B8AE}" dt="2023-01-14T10:08:09.871" v="1407" actId="478"/>
          <ac:picMkLst>
            <pc:docMk/>
            <pc:sldMk cId="1253658750" sldId="3977"/>
            <ac:picMk id="1026" creationId="{11094E3E-40CF-4B0B-8935-AD76837BAB76}"/>
          </ac:picMkLst>
        </pc:picChg>
      </pc:sldChg>
      <pc:sldChg chg="addSp delSp modSp add mod">
        <pc:chgData name="熊谷 渉" userId="b7a4e8598c9bd55e" providerId="LiveId" clId="{7C5D8B76-2662-4886-A4A0-F79F0FB7B8AE}" dt="2023-01-14T11:11:49" v="2717" actId="20577"/>
        <pc:sldMkLst>
          <pc:docMk/>
          <pc:sldMk cId="1774681092" sldId="3978"/>
        </pc:sldMkLst>
        <pc:spChg chg="add mod">
          <ac:chgData name="熊谷 渉" userId="b7a4e8598c9bd55e" providerId="LiveId" clId="{7C5D8B76-2662-4886-A4A0-F79F0FB7B8AE}" dt="2023-01-14T11:08:53.459" v="2455" actId="571"/>
          <ac:spMkLst>
            <pc:docMk/>
            <pc:sldMk cId="1774681092" sldId="3978"/>
            <ac:spMk id="2" creationId="{EFC8C298-D1F7-998C-89E4-BC910103CCDB}"/>
          </ac:spMkLst>
        </pc:spChg>
        <pc:spChg chg="add mod">
          <ac:chgData name="熊谷 渉" userId="b7a4e8598c9bd55e" providerId="LiveId" clId="{7C5D8B76-2662-4886-A4A0-F79F0FB7B8AE}" dt="2023-01-14T11:10:03.250" v="2598" actId="1036"/>
          <ac:spMkLst>
            <pc:docMk/>
            <pc:sldMk cId="1774681092" sldId="3978"/>
            <ac:spMk id="4" creationId="{7638479E-B4FE-6DCF-102C-5B7B950AE0F3}"/>
          </ac:spMkLst>
        </pc:spChg>
        <pc:spChg chg="add mod">
          <ac:chgData name="熊谷 渉" userId="b7a4e8598c9bd55e" providerId="LiveId" clId="{7C5D8B76-2662-4886-A4A0-F79F0FB7B8AE}" dt="2023-01-14T11:09:32.550" v="2547" actId="1076"/>
          <ac:spMkLst>
            <pc:docMk/>
            <pc:sldMk cId="1774681092" sldId="3978"/>
            <ac:spMk id="5" creationId="{17958545-6096-C539-1D41-4CCB67CB4C2C}"/>
          </ac:spMkLst>
        </pc:spChg>
        <pc:spChg chg="add mod">
          <ac:chgData name="熊谷 渉" userId="b7a4e8598c9bd55e" providerId="LiveId" clId="{7C5D8B76-2662-4886-A4A0-F79F0FB7B8AE}" dt="2023-01-14T11:11:49" v="2717" actId="20577"/>
          <ac:spMkLst>
            <pc:docMk/>
            <pc:sldMk cId="1774681092" sldId="3978"/>
            <ac:spMk id="6" creationId="{1D0A04E0-2497-9477-4995-F4B3FD17FBA4}"/>
          </ac:spMkLst>
        </pc:spChg>
        <pc:spChg chg="del">
          <ac:chgData name="熊谷 渉" userId="b7a4e8598c9bd55e" providerId="LiveId" clId="{7C5D8B76-2662-4886-A4A0-F79F0FB7B8AE}" dt="2023-01-14T11:09:34.810" v="2548" actId="478"/>
          <ac:spMkLst>
            <pc:docMk/>
            <pc:sldMk cId="1774681092" sldId="3978"/>
            <ac:spMk id="6" creationId="{6DDA8FED-BADC-8F4D-778B-838C6B01651C}"/>
          </ac:spMkLst>
        </pc:spChg>
        <pc:spChg chg="del">
          <ac:chgData name="熊谷 渉" userId="b7a4e8598c9bd55e" providerId="LiveId" clId="{7C5D8B76-2662-4886-A4A0-F79F0FB7B8AE}" dt="2023-01-14T11:09:34.810" v="2548" actId="478"/>
          <ac:spMkLst>
            <pc:docMk/>
            <pc:sldMk cId="1774681092" sldId="3978"/>
            <ac:spMk id="7" creationId="{D42F769B-EBD2-628D-543D-35540070A928}"/>
          </ac:spMkLst>
        </pc:spChg>
        <pc:spChg chg="add mod">
          <ac:chgData name="熊谷 渉" userId="b7a4e8598c9bd55e" providerId="LiveId" clId="{7C5D8B76-2662-4886-A4A0-F79F0FB7B8AE}" dt="2023-01-14T11:09:48.870" v="2565" actId="1036"/>
          <ac:spMkLst>
            <pc:docMk/>
            <pc:sldMk cId="1774681092" sldId="3978"/>
            <ac:spMk id="8" creationId="{9A7F31F6-8473-D860-EF9F-E68BAFCBDC73}"/>
          </ac:spMkLst>
        </pc:spChg>
        <pc:spChg chg="mod">
          <ac:chgData name="熊谷 渉" userId="b7a4e8598c9bd55e" providerId="LiveId" clId="{7C5D8B76-2662-4886-A4A0-F79F0FB7B8AE}" dt="2023-01-14T11:08:30.184" v="2433" actId="20577"/>
          <ac:spMkLst>
            <pc:docMk/>
            <pc:sldMk cId="1774681092" sldId="3978"/>
            <ac:spMk id="10" creationId="{0B741DA3-801A-4F30-83B2-12C70BEDD5CB}"/>
          </ac:spMkLst>
        </pc:spChg>
        <pc:spChg chg="mod">
          <ac:chgData name="熊谷 渉" userId="b7a4e8598c9bd55e" providerId="LiveId" clId="{7C5D8B76-2662-4886-A4A0-F79F0FB7B8AE}" dt="2023-01-14T11:08:51.879" v="2454" actId="20577"/>
          <ac:spMkLst>
            <pc:docMk/>
            <pc:sldMk cId="1774681092" sldId="3978"/>
            <ac:spMk id="12" creationId="{19DD5C56-7402-0F9B-233F-8824BFD9A128}"/>
          </ac:spMkLst>
        </pc:spChg>
        <pc:spChg chg="del">
          <ac:chgData name="熊谷 渉" userId="b7a4e8598c9bd55e" providerId="LiveId" clId="{7C5D8B76-2662-4886-A4A0-F79F0FB7B8AE}" dt="2023-01-14T11:08:33.335" v="2435" actId="478"/>
          <ac:spMkLst>
            <pc:docMk/>
            <pc:sldMk cId="1774681092" sldId="3978"/>
            <ac:spMk id="13" creationId="{D0AD64C4-152C-4148-9D32-1F55ECAE245A}"/>
          </ac:spMkLst>
        </pc:spChg>
        <pc:spChg chg="del">
          <ac:chgData name="熊谷 渉" userId="b7a4e8598c9bd55e" providerId="LiveId" clId="{7C5D8B76-2662-4886-A4A0-F79F0FB7B8AE}" dt="2023-01-14T11:09:34.810" v="2548" actId="478"/>
          <ac:spMkLst>
            <pc:docMk/>
            <pc:sldMk cId="1774681092" sldId="3978"/>
            <ac:spMk id="14" creationId="{8B04965F-2C3F-8864-7646-053C2C8C1FD0}"/>
          </ac:spMkLst>
        </pc:spChg>
        <pc:spChg chg="del">
          <ac:chgData name="熊谷 渉" userId="b7a4e8598c9bd55e" providerId="LiveId" clId="{7C5D8B76-2662-4886-A4A0-F79F0FB7B8AE}" dt="2023-01-14T11:09:34.810" v="2548" actId="478"/>
          <ac:spMkLst>
            <pc:docMk/>
            <pc:sldMk cId="1774681092" sldId="3978"/>
            <ac:spMk id="15" creationId="{3B9816A9-0547-89E3-6D84-D30986995500}"/>
          </ac:spMkLst>
        </pc:spChg>
        <pc:spChg chg="del">
          <ac:chgData name="熊谷 渉" userId="b7a4e8598c9bd55e" providerId="LiveId" clId="{7C5D8B76-2662-4886-A4A0-F79F0FB7B8AE}" dt="2023-01-14T11:09:34.810" v="2548" actId="478"/>
          <ac:spMkLst>
            <pc:docMk/>
            <pc:sldMk cId="1774681092" sldId="3978"/>
            <ac:spMk id="16" creationId="{86380B7C-A8A4-4912-E0E7-1F57142149D2}"/>
          </ac:spMkLst>
        </pc:spChg>
        <pc:spChg chg="del">
          <ac:chgData name="熊谷 渉" userId="b7a4e8598c9bd55e" providerId="LiveId" clId="{7C5D8B76-2662-4886-A4A0-F79F0FB7B8AE}" dt="2023-01-14T11:09:34.810" v="2548" actId="478"/>
          <ac:spMkLst>
            <pc:docMk/>
            <pc:sldMk cId="1774681092" sldId="3978"/>
            <ac:spMk id="17" creationId="{A3322EA4-8A01-1B91-8DDD-D0235215FDEA}"/>
          </ac:spMkLst>
        </pc:spChg>
        <pc:spChg chg="del">
          <ac:chgData name="熊谷 渉" userId="b7a4e8598c9bd55e" providerId="LiveId" clId="{7C5D8B76-2662-4886-A4A0-F79F0FB7B8AE}" dt="2023-01-14T11:09:34.810" v="2548" actId="478"/>
          <ac:spMkLst>
            <pc:docMk/>
            <pc:sldMk cId="1774681092" sldId="3978"/>
            <ac:spMk id="18" creationId="{07892CE4-C4EF-07F0-BAC1-3C186BA6EB28}"/>
          </ac:spMkLst>
        </pc:spChg>
        <pc:spChg chg="del">
          <ac:chgData name="熊谷 渉" userId="b7a4e8598c9bd55e" providerId="LiveId" clId="{7C5D8B76-2662-4886-A4A0-F79F0FB7B8AE}" dt="2023-01-14T11:09:34.810" v="2548" actId="478"/>
          <ac:spMkLst>
            <pc:docMk/>
            <pc:sldMk cId="1774681092" sldId="3978"/>
            <ac:spMk id="19" creationId="{4028523D-5A93-A137-036D-304A94A7D2BC}"/>
          </ac:spMkLst>
        </pc:spChg>
        <pc:spChg chg="add mod">
          <ac:chgData name="熊谷 渉" userId="b7a4e8598c9bd55e" providerId="LiveId" clId="{7C5D8B76-2662-4886-A4A0-F79F0FB7B8AE}" dt="2023-01-14T11:09:54.314" v="2576" actId="20577"/>
          <ac:spMkLst>
            <pc:docMk/>
            <pc:sldMk cId="1774681092" sldId="3978"/>
            <ac:spMk id="20" creationId="{C59268C8-C806-CE8C-26B4-33789A8B6C77}"/>
          </ac:spMkLst>
        </pc:spChg>
        <pc:spChg chg="add mod">
          <ac:chgData name="熊谷 渉" userId="b7a4e8598c9bd55e" providerId="LiveId" clId="{7C5D8B76-2662-4886-A4A0-F79F0FB7B8AE}" dt="2023-01-14T11:10:19.529" v="2614" actId="1076"/>
          <ac:spMkLst>
            <pc:docMk/>
            <pc:sldMk cId="1774681092" sldId="3978"/>
            <ac:spMk id="21" creationId="{F3FA656D-6869-705D-9977-B994A54498DF}"/>
          </ac:spMkLst>
        </pc:spChg>
        <pc:spChg chg="add mod">
          <ac:chgData name="熊谷 渉" userId="b7a4e8598c9bd55e" providerId="LiveId" clId="{7C5D8B76-2662-4886-A4A0-F79F0FB7B8AE}" dt="2023-01-14T11:10:16.659" v="2612" actId="1076"/>
          <ac:spMkLst>
            <pc:docMk/>
            <pc:sldMk cId="1774681092" sldId="3978"/>
            <ac:spMk id="22" creationId="{468FB539-4689-24F2-26E4-4BB893129ACA}"/>
          </ac:spMkLst>
        </pc:spChg>
        <pc:spChg chg="add mod">
          <ac:chgData name="熊谷 渉" userId="b7a4e8598c9bd55e" providerId="LiveId" clId="{7C5D8B76-2662-4886-A4A0-F79F0FB7B8AE}" dt="2023-01-14T11:10:31.878" v="2625" actId="20577"/>
          <ac:spMkLst>
            <pc:docMk/>
            <pc:sldMk cId="1774681092" sldId="3978"/>
            <ac:spMk id="23" creationId="{5628B61A-527E-8370-9C23-3C9471CB6821}"/>
          </ac:spMkLst>
        </pc:spChg>
        <pc:picChg chg="del">
          <ac:chgData name="熊谷 渉" userId="b7a4e8598c9bd55e" providerId="LiveId" clId="{7C5D8B76-2662-4886-A4A0-F79F0FB7B8AE}" dt="2023-01-14T11:08:31.699" v="2434" actId="478"/>
          <ac:picMkLst>
            <pc:docMk/>
            <pc:sldMk cId="1774681092" sldId="3978"/>
            <ac:picMk id="1026" creationId="{11094E3E-40CF-4B0B-8935-AD76837BAB7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t>3</a:t>
            </a:fld>
            <a:endParaRPr kumimoji="1" lang="ja-JP" altLang="en-US"/>
          </a:p>
        </p:txBody>
      </p:sp>
    </p:spTree>
    <p:extLst>
      <p:ext uri="{BB962C8B-B14F-4D97-AF65-F5344CB8AC3E}">
        <p14:creationId xmlns:p14="http://schemas.microsoft.com/office/powerpoint/2010/main" val="450009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③ー１は、セルラーゼ製剤という特定用途に対して、実現方法、技術、特許状況を調べる項目です。</a:t>
            </a:r>
            <a:endParaRPr kumimoji="1" lang="en-US" altLang="ja-JP" dirty="0"/>
          </a:p>
          <a:p>
            <a:r>
              <a:rPr kumimoji="1" lang="ja-JP" altLang="en-US" dirty="0"/>
              <a:t>セルラーゼ製剤は、製造プロセス中でバイオマスから加水分解して糖に変換する、糖化工程で使用されます。</a:t>
            </a:r>
            <a:endParaRPr kumimoji="1" lang="en-US" altLang="ja-JP" dirty="0"/>
          </a:p>
          <a:p>
            <a:r>
              <a:rPr kumimoji="1" lang="ja-JP" altLang="en-US" dirty="0"/>
              <a:t>セルラーゼ製剤は、基質への吸着や分解などの機能を持った複数の酵素をカクテルとして混合させて、糖化性能を高めたものです。</a:t>
            </a:r>
            <a:endParaRPr kumimoji="1" lang="en-US" altLang="ja-JP" dirty="0"/>
          </a:p>
          <a:p>
            <a:r>
              <a:rPr kumimoji="1" lang="ja-JP" altLang="en-US" dirty="0"/>
              <a:t>一方、統合プロセス化技術</a:t>
            </a:r>
            <a:r>
              <a:rPr kumimoji="1" lang="en-US" altLang="ja-JP" dirty="0"/>
              <a:t>CBP</a:t>
            </a:r>
            <a:r>
              <a:rPr kumimoji="1" lang="ja-JP" altLang="en-US" dirty="0"/>
              <a:t>もあります。これは、微生物に機能を付与することで、前処理・糖化・発酵プロセスを統合することを狙っています。</a:t>
            </a:r>
            <a:endParaRPr kumimoji="1" lang="en-US" altLang="ja-JP" dirty="0"/>
          </a:p>
          <a:p>
            <a:r>
              <a:rPr kumimoji="1" lang="ja-JP" altLang="en-US" dirty="0"/>
              <a:t>このように、バイオマス分解から製造するプロセスの上で、セルラーゼ製剤や</a:t>
            </a:r>
            <a:r>
              <a:rPr kumimoji="1" lang="en-US" altLang="ja-JP" dirty="0"/>
              <a:t>CBP</a:t>
            </a:r>
            <a:r>
              <a:rPr kumimoji="1" lang="ja-JP" altLang="en-US" dirty="0"/>
              <a:t>の役割や期待度を明らかにしたいと考えています。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3304715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セルラーゼ製剤にフォーカスする中で、人工酵素設計技術の適用価値を探ることも目的です。</a:t>
            </a:r>
            <a:endParaRPr kumimoji="1" lang="en-US" altLang="ja-JP" dirty="0"/>
          </a:p>
          <a:p>
            <a:r>
              <a:rPr kumimoji="1" lang="ja-JP" altLang="en-US" dirty="0"/>
              <a:t>論文や特許を調査することで、セルラーゼ製剤開発における方法や性能、課題を調べたり、業界構造を調べようと考えています。</a:t>
            </a:r>
            <a:endParaRPr kumimoji="1" lang="en-US" altLang="ja-JP" dirty="0"/>
          </a:p>
          <a:p>
            <a:r>
              <a:rPr kumimoji="1" lang="ja-JP" altLang="en-US" dirty="0"/>
              <a:t>その中で、セルラーゼの人工設計技術がどのような優位性があるのかを整理します。</a:t>
            </a:r>
            <a:endParaRPr kumimoji="1" lang="en-US" altLang="ja-JP" dirty="0"/>
          </a:p>
          <a:p>
            <a:r>
              <a:rPr kumimoji="1" lang="ja-JP" altLang="en-US" dirty="0"/>
              <a:t>これは、酵素改変の報告事例もいくつかありますが、糖化工程全体では、カクテル混合比率や前処理、酵素濃度と反応速度の関係など、様々な課題があげられます。</a:t>
            </a:r>
            <a:endParaRPr kumimoji="1" lang="en-US" altLang="ja-JP" dirty="0"/>
          </a:p>
          <a:p>
            <a:r>
              <a:rPr kumimoji="1" lang="ja-JP" altLang="en-US" dirty="0"/>
              <a:t>この課題の中で、酵素を高度に改変・設計する技術の優位性はどれだけあるのかを俯瞰して見定めたいと考えています。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15</a:t>
            </a:fld>
            <a:endParaRPr kumimoji="1" lang="ja-JP" altLang="en-US"/>
          </a:p>
        </p:txBody>
      </p:sp>
    </p:spTree>
    <p:extLst>
      <p:ext uri="{BB962C8B-B14F-4D97-AF65-F5344CB8AC3E}">
        <p14:creationId xmlns:p14="http://schemas.microsoft.com/office/powerpoint/2010/main" val="1236370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③ー２は、もっと俯瞰した、高い視座での調査です。</a:t>
            </a:r>
            <a:endParaRPr kumimoji="1" lang="en-US" altLang="ja-JP" dirty="0"/>
          </a:p>
          <a:p>
            <a:r>
              <a:rPr kumimoji="1" lang="ja-JP" altLang="en-US" dirty="0"/>
              <a:t>バイオ系物質生産は多様な目的があって、イノベでもいくつか関連テーマがあります。</a:t>
            </a:r>
            <a:endParaRPr kumimoji="1" lang="en-US" altLang="ja-JP" dirty="0"/>
          </a:p>
          <a:p>
            <a:r>
              <a:rPr kumimoji="1" lang="ja-JP" altLang="en-US" dirty="0"/>
              <a:t>しかし、右図のような共通するバリューチェーンを想定すると、設計技術は共通性が高く、適用される可能性があります。</a:t>
            </a:r>
            <a:endParaRPr kumimoji="1" lang="en-US" altLang="ja-JP" dirty="0"/>
          </a:p>
          <a:p>
            <a:r>
              <a:rPr kumimoji="1" lang="ja-JP" altLang="en-US" dirty="0"/>
              <a:t>一方、これまでのテーマでは、設計技術単体では到達できない何かしらの壁があり、実験技術を含めて、他にも必要な要素があることを実感しました。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16</a:t>
            </a:fld>
            <a:endParaRPr kumimoji="1" lang="ja-JP" altLang="en-US"/>
          </a:p>
        </p:txBody>
      </p:sp>
    </p:spTree>
    <p:extLst>
      <p:ext uri="{BB962C8B-B14F-4D97-AF65-F5344CB8AC3E}">
        <p14:creationId xmlns:p14="http://schemas.microsoft.com/office/powerpoint/2010/main" val="3234932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17</a:t>
            </a:fld>
            <a:endParaRPr kumimoji="1" lang="ja-JP" altLang="en-US"/>
          </a:p>
        </p:txBody>
      </p:sp>
    </p:spTree>
    <p:extLst>
      <p:ext uri="{BB962C8B-B14F-4D97-AF65-F5344CB8AC3E}">
        <p14:creationId xmlns:p14="http://schemas.microsoft.com/office/powerpoint/2010/main" val="196844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a:t>
            </a:fld>
            <a:endParaRPr kumimoji="1" lang="ja-JP" altLang="en-US"/>
          </a:p>
        </p:txBody>
      </p:sp>
    </p:spTree>
    <p:extLst>
      <p:ext uri="{BB962C8B-B14F-4D97-AF65-F5344CB8AC3E}">
        <p14:creationId xmlns:p14="http://schemas.microsoft.com/office/powerpoint/2010/main" val="1783925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1999542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1787243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3090010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8</a:t>
            </a:fld>
            <a:endParaRPr kumimoji="1" lang="ja-JP" altLang="en-US"/>
          </a:p>
        </p:txBody>
      </p:sp>
    </p:spTree>
    <p:extLst>
      <p:ext uri="{BB962C8B-B14F-4D97-AF65-F5344CB8AC3E}">
        <p14:creationId xmlns:p14="http://schemas.microsoft.com/office/powerpoint/2010/main" val="3211495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174546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874348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1762340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231E36-000A-4969-A168-0F1B75FF5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7E50B1A-EDDF-4306-B3B5-B6095F717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2275096-8A81-49A7-B153-9B738CDAB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6E6E29D-D91D-445E-879B-31231B7AA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D8DAE340-0847-4A82-A5BC-2F1B7FFB6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FC9BBD2-3DBB-4433-A9BB-4D7FF43B6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0A4B28F-5810-41D5-BB01-521D19515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
        <p:nvSpPr>
          <p:cNvPr id="3" name="フッター プレースホルダー 3">
            <a:extLst>
              <a:ext uri="{FF2B5EF4-FFF2-40B4-BE49-F238E27FC236}">
                <a16:creationId xmlns:a16="http://schemas.microsoft.com/office/drawing/2014/main" id="{5D750266-08AA-49F1-AE2E-353B83F1D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84C9F4A0-4F02-4E54-B31B-5310478CB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2" name="フッター プレースホルダー 3">
            <a:extLst>
              <a:ext uri="{FF2B5EF4-FFF2-40B4-BE49-F238E27FC236}">
                <a16:creationId xmlns:a16="http://schemas.microsoft.com/office/drawing/2014/main" id="{D32599B8-52FC-4469-922B-D3C0E23FC0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C74DC99B-2FB6-4A01-A95C-D3AB5DE82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07F56C6-6239-4E32-9CEE-B1A978E53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4A75E6-8DF7-4689-A930-A6D24D193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487508" y="6356350"/>
            <a:ext cx="3121314" cy="338554"/>
          </a:xfrm>
          <a:prstGeom prst="rect">
            <a:avLst/>
          </a:prstGeom>
          <a:noFill/>
        </p:spPr>
        <p:txBody>
          <a:bodyPr wrap="square">
            <a:spAutoFit/>
          </a:bodyPr>
          <a:lstStyle/>
          <a:p>
            <a:pPr algn="r"/>
            <a:r>
              <a:rPr lang="en-US" altLang="ja-JP" sz="800" dirty="0">
                <a:solidFill>
                  <a:schemeClr val="bg1">
                    <a:lumMod val="75000"/>
                  </a:schemeClr>
                </a:solidFill>
              </a:rPr>
              <a:t>| FY22</a:t>
            </a:r>
            <a:r>
              <a:rPr lang="ja-JP" altLang="en-US" sz="800" dirty="0">
                <a:solidFill>
                  <a:schemeClr val="bg1">
                    <a:lumMod val="75000"/>
                  </a:schemeClr>
                </a:solidFill>
              </a:rPr>
              <a:t>下期調査活動</a:t>
            </a:r>
            <a:r>
              <a:rPr lang="en-US" altLang="ja-JP" sz="800" dirty="0">
                <a:solidFill>
                  <a:schemeClr val="bg1">
                    <a:lumMod val="75000"/>
                  </a:schemeClr>
                </a:solidFill>
              </a:rPr>
              <a:t>| January 12, 2023 |  </a:t>
            </a:r>
          </a:p>
          <a:p>
            <a:pPr algn="r"/>
            <a:r>
              <a:rPr lang="en-US" altLang="ja-JP" sz="800" dirty="0">
                <a:solidFill>
                  <a:schemeClr val="bg1">
                    <a:lumMod val="75000"/>
                  </a:schemeClr>
                </a:solidFill>
              </a:rPr>
              <a:t>© Yokogawa Electric Corporation</a:t>
            </a:r>
          </a:p>
        </p:txBody>
      </p:sp>
      <p:sp>
        <p:nvSpPr>
          <p:cNvPr id="4" name="フッター プレースホルダー 3">
            <a:extLst>
              <a:ext uri="{FF2B5EF4-FFF2-40B4-BE49-F238E27FC236}">
                <a16:creationId xmlns:a16="http://schemas.microsoft.com/office/drawing/2014/main" id="{4F4D62FC-5EA9-4788-9208-D108D1EA7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3.sv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進捗報告</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ja-JP" altLang="ja-JP" dirty="0"/>
              <a:t>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1</a:t>
            </a:r>
            <a:r>
              <a:rPr lang="ja-JP" altLang="en-US" dirty="0"/>
              <a:t>月</a:t>
            </a:r>
            <a:r>
              <a:rPr lang="en-US" altLang="ja-JP" dirty="0"/>
              <a:t>19</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旧人工酵素設計</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バイオマス利用率（</a:t>
            </a:r>
            <a:r>
              <a:rPr lang="en-US" altLang="ja-JP" dirty="0"/>
              <a:t>2010</a:t>
            </a:r>
            <a:r>
              <a:rPr lang="ja-JP" altLang="en-US" dirty="0"/>
              <a:t>）</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sp>
        <p:nvSpPr>
          <p:cNvPr id="12" name="正方形/長方形 11">
            <a:extLst>
              <a:ext uri="{FF2B5EF4-FFF2-40B4-BE49-F238E27FC236}">
                <a16:creationId xmlns:a16="http://schemas.microsoft.com/office/drawing/2014/main" id="{59949D2D-0CC5-4040-B841-D1F010150859}"/>
              </a:ext>
            </a:extLst>
          </p:cNvPr>
          <p:cNvSpPr/>
          <p:nvPr/>
        </p:nvSpPr>
        <p:spPr>
          <a:xfrm>
            <a:off x="2055759" y="1103739"/>
            <a:ext cx="2785277"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廃棄物系</a:t>
            </a:r>
          </a:p>
        </p:txBody>
      </p:sp>
      <p:sp>
        <p:nvSpPr>
          <p:cNvPr id="4" name="正方形/長方形 3">
            <a:extLst>
              <a:ext uri="{FF2B5EF4-FFF2-40B4-BE49-F238E27FC236}">
                <a16:creationId xmlns:a16="http://schemas.microsoft.com/office/drawing/2014/main" id="{3B46268F-CBB4-369C-C084-4CE62C40E512}"/>
              </a:ext>
            </a:extLst>
          </p:cNvPr>
          <p:cNvSpPr/>
          <p:nvPr/>
        </p:nvSpPr>
        <p:spPr>
          <a:xfrm>
            <a:off x="5384905" y="1103739"/>
            <a:ext cx="2785277"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未利用系</a:t>
            </a:r>
          </a:p>
        </p:txBody>
      </p:sp>
      <p:sp>
        <p:nvSpPr>
          <p:cNvPr id="5" name="正方形/長方形 4">
            <a:extLst>
              <a:ext uri="{FF2B5EF4-FFF2-40B4-BE49-F238E27FC236}">
                <a16:creationId xmlns:a16="http://schemas.microsoft.com/office/drawing/2014/main" id="{7EB78BB3-D597-B04D-60CC-CA0A1E0CADA3}"/>
              </a:ext>
            </a:extLst>
          </p:cNvPr>
          <p:cNvSpPr/>
          <p:nvPr/>
        </p:nvSpPr>
        <p:spPr>
          <a:xfrm>
            <a:off x="8746491" y="1103739"/>
            <a:ext cx="2785277"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生産／資源作物系</a:t>
            </a:r>
          </a:p>
        </p:txBody>
      </p:sp>
      <p:sp>
        <p:nvSpPr>
          <p:cNvPr id="6" name="正方形/長方形 5">
            <a:extLst>
              <a:ext uri="{FF2B5EF4-FFF2-40B4-BE49-F238E27FC236}">
                <a16:creationId xmlns:a16="http://schemas.microsoft.com/office/drawing/2014/main" id="{3E22C6F3-38E1-72E9-0AC1-ECA0F8E84931}"/>
              </a:ext>
            </a:extLst>
          </p:cNvPr>
          <p:cNvSpPr/>
          <p:nvPr/>
        </p:nvSpPr>
        <p:spPr>
          <a:xfrm>
            <a:off x="833053" y="2689797"/>
            <a:ext cx="1073845" cy="79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木質系</a:t>
            </a:r>
          </a:p>
        </p:txBody>
      </p:sp>
      <p:sp>
        <p:nvSpPr>
          <p:cNvPr id="7" name="正方形/長方形 6">
            <a:extLst>
              <a:ext uri="{FF2B5EF4-FFF2-40B4-BE49-F238E27FC236}">
                <a16:creationId xmlns:a16="http://schemas.microsoft.com/office/drawing/2014/main" id="{F37CB302-DF1B-4AAD-DAC7-240100E86637}"/>
              </a:ext>
            </a:extLst>
          </p:cNvPr>
          <p:cNvSpPr/>
          <p:nvPr/>
        </p:nvSpPr>
        <p:spPr>
          <a:xfrm>
            <a:off x="833053" y="3696039"/>
            <a:ext cx="1073845" cy="40626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草本系</a:t>
            </a:r>
          </a:p>
        </p:txBody>
      </p:sp>
      <p:sp>
        <p:nvSpPr>
          <p:cNvPr id="8" name="正方形/長方形 7">
            <a:extLst>
              <a:ext uri="{FF2B5EF4-FFF2-40B4-BE49-F238E27FC236}">
                <a16:creationId xmlns:a16="http://schemas.microsoft.com/office/drawing/2014/main" id="{42CCB16E-3122-B24D-FCC4-10B4DB90DEEA}"/>
              </a:ext>
            </a:extLst>
          </p:cNvPr>
          <p:cNvSpPr/>
          <p:nvPr/>
        </p:nvSpPr>
        <p:spPr>
          <a:xfrm>
            <a:off x="833053" y="4337267"/>
            <a:ext cx="1073845" cy="40626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製紙系</a:t>
            </a:r>
          </a:p>
        </p:txBody>
      </p:sp>
      <p:sp>
        <p:nvSpPr>
          <p:cNvPr id="9" name="正方形/長方形 8">
            <a:extLst>
              <a:ext uri="{FF2B5EF4-FFF2-40B4-BE49-F238E27FC236}">
                <a16:creationId xmlns:a16="http://schemas.microsoft.com/office/drawing/2014/main" id="{EDA317AF-709E-9D50-73E9-BC548BDB6A18}"/>
              </a:ext>
            </a:extLst>
          </p:cNvPr>
          <p:cNvSpPr/>
          <p:nvPr/>
        </p:nvSpPr>
        <p:spPr>
          <a:xfrm>
            <a:off x="833053" y="4928420"/>
            <a:ext cx="1073845" cy="71972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その他</a:t>
            </a:r>
          </a:p>
        </p:txBody>
      </p:sp>
      <p:sp>
        <p:nvSpPr>
          <p:cNvPr id="14" name="テキスト ボックス 13">
            <a:extLst>
              <a:ext uri="{FF2B5EF4-FFF2-40B4-BE49-F238E27FC236}">
                <a16:creationId xmlns:a16="http://schemas.microsoft.com/office/drawing/2014/main" id="{F3A07F2B-A804-E17B-0E5A-58E8CDED45E9}"/>
              </a:ext>
            </a:extLst>
          </p:cNvPr>
          <p:cNvSpPr txBox="1"/>
          <p:nvPr/>
        </p:nvSpPr>
        <p:spPr>
          <a:xfrm>
            <a:off x="2472081" y="2762479"/>
            <a:ext cx="1952632" cy="646331"/>
          </a:xfrm>
          <a:prstGeom prst="rect">
            <a:avLst/>
          </a:prstGeom>
          <a:noFill/>
        </p:spPr>
        <p:txBody>
          <a:bodyPr wrap="square" rtlCol="0">
            <a:spAutoFit/>
          </a:bodyPr>
          <a:lstStyle/>
          <a:p>
            <a:r>
              <a:rPr kumimoji="1" lang="ja-JP" altLang="en-US" dirty="0"/>
              <a:t>製材工場残材、</a:t>
            </a:r>
            <a:endParaRPr kumimoji="1" lang="en-US" altLang="ja-JP" dirty="0"/>
          </a:p>
          <a:p>
            <a:r>
              <a:rPr kumimoji="1" lang="ja-JP" altLang="en-US" dirty="0"/>
              <a:t>建設発生木材</a:t>
            </a:r>
          </a:p>
        </p:txBody>
      </p:sp>
      <p:sp>
        <p:nvSpPr>
          <p:cNvPr id="15" name="テキスト ボックス 14">
            <a:extLst>
              <a:ext uri="{FF2B5EF4-FFF2-40B4-BE49-F238E27FC236}">
                <a16:creationId xmlns:a16="http://schemas.microsoft.com/office/drawing/2014/main" id="{83FC32FC-7D09-C995-59A8-F470EACFBD1F}"/>
              </a:ext>
            </a:extLst>
          </p:cNvPr>
          <p:cNvSpPr txBox="1"/>
          <p:nvPr/>
        </p:nvSpPr>
        <p:spPr>
          <a:xfrm>
            <a:off x="5208874" y="2777868"/>
            <a:ext cx="3137338" cy="61555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森林</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（林地残材、間伐材、未利用樹）</a:t>
            </a:r>
            <a:endParaRPr kumimoji="1" lang="ja-JP" altLang="en-US" dirty="0"/>
          </a:p>
        </p:txBody>
      </p:sp>
      <p:sp>
        <p:nvSpPr>
          <p:cNvPr id="16" name="テキスト ボックス 15">
            <a:extLst>
              <a:ext uri="{FF2B5EF4-FFF2-40B4-BE49-F238E27FC236}">
                <a16:creationId xmlns:a16="http://schemas.microsoft.com/office/drawing/2014/main" id="{563D3A38-D472-1967-40F0-1F4D30F41FD6}"/>
              </a:ext>
            </a:extLst>
          </p:cNvPr>
          <p:cNvSpPr txBox="1"/>
          <p:nvPr/>
        </p:nvSpPr>
        <p:spPr>
          <a:xfrm>
            <a:off x="9162813" y="2900978"/>
            <a:ext cx="1952632" cy="369332"/>
          </a:xfrm>
          <a:prstGeom prst="rect">
            <a:avLst/>
          </a:prstGeom>
          <a:noFill/>
        </p:spPr>
        <p:txBody>
          <a:bodyPr wrap="square" rtlCol="0">
            <a:spAutoFit/>
          </a:bodyPr>
          <a:lstStyle/>
          <a:p>
            <a:r>
              <a:rPr kumimoji="1" lang="ja-JP" altLang="en-US" dirty="0"/>
              <a:t>短周期栽培木材</a:t>
            </a:r>
          </a:p>
        </p:txBody>
      </p:sp>
      <p:sp>
        <p:nvSpPr>
          <p:cNvPr id="17" name="テキスト ボックス 16">
            <a:extLst>
              <a:ext uri="{FF2B5EF4-FFF2-40B4-BE49-F238E27FC236}">
                <a16:creationId xmlns:a16="http://schemas.microsoft.com/office/drawing/2014/main" id="{69A55C33-9327-8844-C129-520687B2C7F6}"/>
              </a:ext>
            </a:extLst>
          </p:cNvPr>
          <p:cNvSpPr txBox="1"/>
          <p:nvPr/>
        </p:nvSpPr>
        <p:spPr>
          <a:xfrm>
            <a:off x="9162813" y="3714505"/>
            <a:ext cx="1952632" cy="369332"/>
          </a:xfrm>
          <a:prstGeom prst="rect">
            <a:avLst/>
          </a:prstGeom>
          <a:noFill/>
        </p:spPr>
        <p:txBody>
          <a:bodyPr wrap="square" rtlCol="0">
            <a:spAutoFit/>
          </a:bodyPr>
          <a:lstStyle/>
          <a:p>
            <a:r>
              <a:rPr kumimoji="1" lang="ja-JP" altLang="en-US" dirty="0"/>
              <a:t>牧草、水草、海草</a:t>
            </a:r>
          </a:p>
        </p:txBody>
      </p:sp>
      <p:sp>
        <p:nvSpPr>
          <p:cNvPr id="18" name="テキスト ボックス 17">
            <a:extLst>
              <a:ext uri="{FF2B5EF4-FFF2-40B4-BE49-F238E27FC236}">
                <a16:creationId xmlns:a16="http://schemas.microsoft.com/office/drawing/2014/main" id="{86245838-AF75-9CF2-F932-E8FB077F2286}"/>
              </a:ext>
            </a:extLst>
          </p:cNvPr>
          <p:cNvSpPr txBox="1"/>
          <p:nvPr/>
        </p:nvSpPr>
        <p:spPr>
          <a:xfrm>
            <a:off x="2189142" y="4355733"/>
            <a:ext cx="2518510" cy="369332"/>
          </a:xfrm>
          <a:prstGeom prst="rect">
            <a:avLst/>
          </a:prstGeom>
          <a:noFill/>
        </p:spPr>
        <p:txBody>
          <a:bodyPr wrap="square" rtlCol="0">
            <a:spAutoFit/>
          </a:bodyPr>
          <a:lstStyle/>
          <a:p>
            <a:r>
              <a:rPr kumimoji="1" lang="ja-JP" altLang="en-US" dirty="0"/>
              <a:t>古紙、製紙汚泥、黒液</a:t>
            </a:r>
          </a:p>
        </p:txBody>
      </p:sp>
      <p:sp>
        <p:nvSpPr>
          <p:cNvPr id="19" name="テキスト ボックス 18">
            <a:extLst>
              <a:ext uri="{FF2B5EF4-FFF2-40B4-BE49-F238E27FC236}">
                <a16:creationId xmlns:a16="http://schemas.microsoft.com/office/drawing/2014/main" id="{DA30046F-3AE2-5AFD-3B3C-9409DA425D5F}"/>
              </a:ext>
            </a:extLst>
          </p:cNvPr>
          <p:cNvSpPr txBox="1"/>
          <p:nvPr/>
        </p:nvSpPr>
        <p:spPr>
          <a:xfrm>
            <a:off x="2122450" y="4965116"/>
            <a:ext cx="265189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家畜排せつ物、生活排水、食品廃棄物</a:t>
            </a:r>
          </a:p>
        </p:txBody>
      </p:sp>
      <p:sp>
        <p:nvSpPr>
          <p:cNvPr id="20" name="テキスト ボックス 19">
            <a:extLst>
              <a:ext uri="{FF2B5EF4-FFF2-40B4-BE49-F238E27FC236}">
                <a16:creationId xmlns:a16="http://schemas.microsoft.com/office/drawing/2014/main" id="{D041FA21-53FB-6729-0947-DBEBBD231DB9}"/>
              </a:ext>
            </a:extLst>
          </p:cNvPr>
          <p:cNvSpPr txBox="1"/>
          <p:nvPr/>
        </p:nvSpPr>
        <p:spPr>
          <a:xfrm>
            <a:off x="5414316" y="4980505"/>
            <a:ext cx="2726454" cy="61555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農業残渣</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（稲作残渣、麦わら、バガス）</a:t>
            </a:r>
          </a:p>
        </p:txBody>
      </p:sp>
      <p:sp>
        <p:nvSpPr>
          <p:cNvPr id="21" name="テキスト ボックス 20">
            <a:extLst>
              <a:ext uri="{FF2B5EF4-FFF2-40B4-BE49-F238E27FC236}">
                <a16:creationId xmlns:a16="http://schemas.microsoft.com/office/drawing/2014/main" id="{8B7981B1-BB46-E8B2-990B-34D2B372C0C6}"/>
              </a:ext>
            </a:extLst>
          </p:cNvPr>
          <p:cNvSpPr txBox="1"/>
          <p:nvPr/>
        </p:nvSpPr>
        <p:spPr>
          <a:xfrm>
            <a:off x="8651193" y="5103615"/>
            <a:ext cx="2975873" cy="369332"/>
          </a:xfrm>
          <a:prstGeom prst="rect">
            <a:avLst/>
          </a:prstGeom>
          <a:noFill/>
        </p:spPr>
        <p:txBody>
          <a:bodyPr wrap="square" rtlCol="0">
            <a:spAutoFit/>
          </a:bodyPr>
          <a:lstStyle/>
          <a:p>
            <a:r>
              <a:rPr kumimoji="1" lang="ja-JP" altLang="en-US" dirty="0"/>
              <a:t>藻類、糖・でんぷん、植物油</a:t>
            </a:r>
          </a:p>
        </p:txBody>
      </p:sp>
      <p:sp>
        <p:nvSpPr>
          <p:cNvPr id="22" name="テキスト ボックス 21">
            <a:extLst>
              <a:ext uri="{FF2B5EF4-FFF2-40B4-BE49-F238E27FC236}">
                <a16:creationId xmlns:a16="http://schemas.microsoft.com/office/drawing/2014/main" id="{A1580EB1-7E57-F2AE-0E5F-604ED0ECC98E}"/>
              </a:ext>
            </a:extLst>
          </p:cNvPr>
          <p:cNvSpPr txBox="1"/>
          <p:nvPr/>
        </p:nvSpPr>
        <p:spPr>
          <a:xfrm>
            <a:off x="2189142" y="1678572"/>
            <a:ext cx="2518510" cy="646331"/>
          </a:xfrm>
          <a:prstGeom prst="rect">
            <a:avLst/>
          </a:prstGeom>
          <a:noFill/>
        </p:spPr>
        <p:txBody>
          <a:bodyPr wrap="square" rtlCol="0">
            <a:spAutoFit/>
          </a:bodyPr>
          <a:lstStyle/>
          <a:p>
            <a:r>
              <a:rPr kumimoji="1" lang="ja-JP" altLang="en-US" dirty="0"/>
              <a:t>処分義務あり、</a:t>
            </a:r>
            <a:endParaRPr kumimoji="1" lang="en-US" altLang="ja-JP" dirty="0"/>
          </a:p>
          <a:p>
            <a:r>
              <a:rPr kumimoji="1" lang="ja-JP" altLang="en-US" dirty="0"/>
              <a:t>処分コストが高い</a:t>
            </a:r>
          </a:p>
        </p:txBody>
      </p:sp>
      <p:sp>
        <p:nvSpPr>
          <p:cNvPr id="23" name="テキスト ボックス 22">
            <a:extLst>
              <a:ext uri="{FF2B5EF4-FFF2-40B4-BE49-F238E27FC236}">
                <a16:creationId xmlns:a16="http://schemas.microsoft.com/office/drawing/2014/main" id="{4061F82F-A16A-FE98-06F8-AD32A44A056A}"/>
              </a:ext>
            </a:extLst>
          </p:cNvPr>
          <p:cNvSpPr txBox="1"/>
          <p:nvPr/>
        </p:nvSpPr>
        <p:spPr>
          <a:xfrm>
            <a:off x="5518288" y="1678572"/>
            <a:ext cx="2518510" cy="646331"/>
          </a:xfrm>
          <a:prstGeom prst="rect">
            <a:avLst/>
          </a:prstGeom>
          <a:noFill/>
        </p:spPr>
        <p:txBody>
          <a:bodyPr wrap="square" rtlCol="0">
            <a:spAutoFit/>
          </a:bodyPr>
          <a:lstStyle/>
          <a:p>
            <a:r>
              <a:rPr kumimoji="1" lang="ja-JP" altLang="en-US" dirty="0"/>
              <a:t>処分義務なし、</a:t>
            </a:r>
            <a:endParaRPr kumimoji="1" lang="en-US" altLang="ja-JP" dirty="0"/>
          </a:p>
          <a:p>
            <a:r>
              <a:rPr kumimoji="1" lang="ja-JP" altLang="en-US" dirty="0"/>
              <a:t>収集コストが高い</a:t>
            </a:r>
          </a:p>
        </p:txBody>
      </p:sp>
      <p:sp>
        <p:nvSpPr>
          <p:cNvPr id="24" name="テキスト ボックス 23">
            <a:extLst>
              <a:ext uri="{FF2B5EF4-FFF2-40B4-BE49-F238E27FC236}">
                <a16:creationId xmlns:a16="http://schemas.microsoft.com/office/drawing/2014/main" id="{9153209A-0DA0-C157-1911-CAAAC38A7918}"/>
              </a:ext>
            </a:extLst>
          </p:cNvPr>
          <p:cNvSpPr txBox="1"/>
          <p:nvPr/>
        </p:nvSpPr>
        <p:spPr>
          <a:xfrm>
            <a:off x="8879874" y="1678572"/>
            <a:ext cx="2518510" cy="646331"/>
          </a:xfrm>
          <a:prstGeom prst="rect">
            <a:avLst/>
          </a:prstGeom>
          <a:noFill/>
        </p:spPr>
        <p:txBody>
          <a:bodyPr wrap="square" rtlCol="0">
            <a:spAutoFit/>
          </a:bodyPr>
          <a:lstStyle/>
          <a:p>
            <a:r>
              <a:rPr kumimoji="1" lang="ja-JP" altLang="en-US" dirty="0"/>
              <a:t>エネルギー利用を目的に栽培</a:t>
            </a:r>
          </a:p>
        </p:txBody>
      </p:sp>
      <p:sp>
        <p:nvSpPr>
          <p:cNvPr id="27" name="正方形/長方形 26">
            <a:extLst>
              <a:ext uri="{FF2B5EF4-FFF2-40B4-BE49-F238E27FC236}">
                <a16:creationId xmlns:a16="http://schemas.microsoft.com/office/drawing/2014/main" id="{FEE387B8-94B3-B120-BE2B-54F3C1572AC3}"/>
              </a:ext>
            </a:extLst>
          </p:cNvPr>
          <p:cNvSpPr/>
          <p:nvPr/>
        </p:nvSpPr>
        <p:spPr>
          <a:xfrm>
            <a:off x="178062" y="1798605"/>
            <a:ext cx="1728836"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特徴</a:t>
            </a:r>
          </a:p>
        </p:txBody>
      </p:sp>
      <p:sp>
        <p:nvSpPr>
          <p:cNvPr id="28" name="正方形/長方形 27">
            <a:extLst>
              <a:ext uri="{FF2B5EF4-FFF2-40B4-BE49-F238E27FC236}">
                <a16:creationId xmlns:a16="http://schemas.microsoft.com/office/drawing/2014/main" id="{42CA9D9E-A7C6-0170-F3DF-0D0AD0F20249}"/>
              </a:ext>
            </a:extLst>
          </p:cNvPr>
          <p:cNvSpPr/>
          <p:nvPr/>
        </p:nvSpPr>
        <p:spPr>
          <a:xfrm>
            <a:off x="193983" y="2669124"/>
            <a:ext cx="423518" cy="299964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代表例</a:t>
            </a:r>
          </a:p>
        </p:txBody>
      </p:sp>
      <p:sp>
        <p:nvSpPr>
          <p:cNvPr id="29" name="テキスト ボックス 28">
            <a:extLst>
              <a:ext uri="{FF2B5EF4-FFF2-40B4-BE49-F238E27FC236}">
                <a16:creationId xmlns:a16="http://schemas.microsoft.com/office/drawing/2014/main" id="{1F4B2947-34E6-546F-34EC-DCCEAA70B21F}"/>
              </a:ext>
            </a:extLst>
          </p:cNvPr>
          <p:cNvSpPr txBox="1"/>
          <p:nvPr/>
        </p:nvSpPr>
        <p:spPr>
          <a:xfrm>
            <a:off x="6401891" y="5802801"/>
            <a:ext cx="55218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※NEDO </a:t>
            </a:r>
            <a:r>
              <a:rPr kumimoji="1" lang="ja-JP" altLang="en-US" dirty="0"/>
              <a:t>再生可能エネルギー技術白書 第</a:t>
            </a:r>
            <a:r>
              <a:rPr kumimoji="1" lang="en-US" altLang="ja-JP" dirty="0"/>
              <a:t>2</a:t>
            </a:r>
            <a:r>
              <a:rPr kumimoji="1" lang="ja-JP" altLang="en-US" dirty="0"/>
              <a:t>版 </a:t>
            </a:r>
            <a:r>
              <a:rPr kumimoji="1" lang="en-US" altLang="ja-JP" dirty="0"/>
              <a:t>(2014)</a:t>
            </a:r>
            <a:endParaRPr kumimoji="1" lang="ja-JP" altLang="en-US" dirty="0"/>
          </a:p>
        </p:txBody>
      </p:sp>
    </p:spTree>
    <p:extLst>
      <p:ext uri="{BB962C8B-B14F-4D97-AF65-F5344CB8AC3E}">
        <p14:creationId xmlns:p14="http://schemas.microsoft.com/office/powerpoint/2010/main" val="194479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酵素糖化法による糖化工程</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pic>
        <p:nvPicPr>
          <p:cNvPr id="4" name="図 3">
            <a:extLst>
              <a:ext uri="{FF2B5EF4-FFF2-40B4-BE49-F238E27FC236}">
                <a16:creationId xmlns:a16="http://schemas.microsoft.com/office/drawing/2014/main" id="{9C8B1E99-DD4B-4F47-9169-618BD74BFB76}"/>
              </a:ext>
            </a:extLst>
          </p:cNvPr>
          <p:cNvPicPr>
            <a:picLocks noChangeAspect="1"/>
          </p:cNvPicPr>
          <p:nvPr/>
        </p:nvPicPr>
        <p:blipFill>
          <a:blip r:embed="rId3"/>
          <a:stretch>
            <a:fillRect/>
          </a:stretch>
        </p:blipFill>
        <p:spPr>
          <a:xfrm>
            <a:off x="4884660" y="803103"/>
            <a:ext cx="4228067" cy="5251793"/>
          </a:xfrm>
          <a:prstGeom prst="rect">
            <a:avLst/>
          </a:prstGeom>
        </p:spPr>
      </p:pic>
    </p:spTree>
    <p:extLst>
      <p:ext uri="{BB962C8B-B14F-4D97-AF65-F5344CB8AC3E}">
        <p14:creationId xmlns:p14="http://schemas.microsoft.com/office/powerpoint/2010/main" val="2925774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988BD2D-070A-419A-9744-FEC20A4444F5}"/>
              </a:ext>
            </a:extLst>
          </p:cNvPr>
          <p:cNvSpPr>
            <a:spLocks noGrp="1"/>
          </p:cNvSpPr>
          <p:nvPr>
            <p:ph type="sldNum" sz="quarter" idx="11"/>
          </p:nvPr>
        </p:nvSpPr>
        <p:spPr/>
        <p:txBody>
          <a:bodyPr/>
          <a:lstStyle/>
          <a:p>
            <a:fld id="{584EAAFE-CFE5-40AD-8E95-5BFF290DC5CF}" type="slidenum">
              <a:rPr kumimoji="1" lang="ja-JP" altLang="en-US" smtClean="0"/>
              <a:pPr/>
              <a:t>12</a:t>
            </a:fld>
            <a:endParaRPr kumimoji="1" lang="ja-JP" altLang="en-US"/>
          </a:p>
        </p:txBody>
      </p:sp>
      <p:sp>
        <p:nvSpPr>
          <p:cNvPr id="4" name="テキスト プレースホルダー 3">
            <a:extLst>
              <a:ext uri="{FF2B5EF4-FFF2-40B4-BE49-F238E27FC236}">
                <a16:creationId xmlns:a16="http://schemas.microsoft.com/office/drawing/2014/main" id="{5501B8AA-6467-482E-AC29-39530B3DC4D2}"/>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2789773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en-US" altLang="ja-JP" sz="2800" dirty="0">
                <a:solidFill>
                  <a:schemeClr val="accent1"/>
                </a:solidFill>
              </a:rPr>
              <a:t>FY22</a:t>
            </a:r>
            <a:r>
              <a:rPr kumimoji="1" lang="ja-JP" altLang="en-US" sz="2800" dirty="0">
                <a:solidFill>
                  <a:schemeClr val="accent1"/>
                </a:solidFill>
              </a:rPr>
              <a:t>下期の調査は、相互関連性と優先度が高い項目に限定する。</a:t>
            </a:r>
            <a:endParaRPr lang="en-US" altLang="ja-JP" sz="1800" dirty="0">
              <a:solidFill>
                <a:schemeClr val="accent1"/>
              </a:solidFill>
            </a:endParaRPr>
          </a:p>
        </p:txBody>
      </p:sp>
      <p:sp>
        <p:nvSpPr>
          <p:cNvPr id="2" name="正方形/長方形 1">
            <a:extLst>
              <a:ext uri="{FF2B5EF4-FFF2-40B4-BE49-F238E27FC236}">
                <a16:creationId xmlns:a16="http://schemas.microsoft.com/office/drawing/2014/main" id="{F2194457-9556-42A1-886A-657DF2908DEE}"/>
              </a:ext>
            </a:extLst>
          </p:cNvPr>
          <p:cNvSpPr/>
          <p:nvPr/>
        </p:nvSpPr>
        <p:spPr>
          <a:xfrm>
            <a:off x="589196" y="2035922"/>
            <a:ext cx="4497154"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②セルロース分解酵素の実験検証</a:t>
            </a:r>
          </a:p>
        </p:txBody>
      </p:sp>
      <p:sp>
        <p:nvSpPr>
          <p:cNvPr id="9" name="正方形/長方形 8">
            <a:extLst>
              <a:ext uri="{FF2B5EF4-FFF2-40B4-BE49-F238E27FC236}">
                <a16:creationId xmlns:a16="http://schemas.microsoft.com/office/drawing/2014/main" id="{FE282B96-CEA2-4154-AEF4-E2B3E42F264F}"/>
              </a:ext>
            </a:extLst>
          </p:cNvPr>
          <p:cNvSpPr/>
          <p:nvPr/>
        </p:nvSpPr>
        <p:spPr>
          <a:xfrm>
            <a:off x="6789971" y="2035922"/>
            <a:ext cx="4497154"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③ー１セルラーゼ製剤の調査</a:t>
            </a:r>
          </a:p>
        </p:txBody>
      </p:sp>
      <p:sp>
        <p:nvSpPr>
          <p:cNvPr id="11" name="正方形/長方形 10">
            <a:extLst>
              <a:ext uri="{FF2B5EF4-FFF2-40B4-BE49-F238E27FC236}">
                <a16:creationId xmlns:a16="http://schemas.microsoft.com/office/drawing/2014/main" id="{B0D900E2-77B1-42E7-BF3B-6F6977E5EE0F}"/>
              </a:ext>
            </a:extLst>
          </p:cNvPr>
          <p:cNvSpPr/>
          <p:nvPr/>
        </p:nvSpPr>
        <p:spPr>
          <a:xfrm>
            <a:off x="3547385" y="4615630"/>
            <a:ext cx="4791695"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③ー２バイオ系物質生産における要素技術調査</a:t>
            </a:r>
          </a:p>
        </p:txBody>
      </p:sp>
      <p:sp>
        <p:nvSpPr>
          <p:cNvPr id="12" name="テキスト ボックス 11">
            <a:extLst>
              <a:ext uri="{FF2B5EF4-FFF2-40B4-BE49-F238E27FC236}">
                <a16:creationId xmlns:a16="http://schemas.microsoft.com/office/drawing/2014/main" id="{C7C0D27B-2CE9-4EED-B06E-220486F54052}"/>
              </a:ext>
            </a:extLst>
          </p:cNvPr>
          <p:cNvSpPr txBox="1"/>
          <p:nvPr/>
        </p:nvSpPr>
        <p:spPr>
          <a:xfrm>
            <a:off x="545128" y="2614965"/>
            <a:ext cx="4935967" cy="369332"/>
          </a:xfrm>
          <a:prstGeom prst="rect">
            <a:avLst/>
          </a:prstGeom>
          <a:noFill/>
        </p:spPr>
        <p:txBody>
          <a:bodyPr wrap="none" rtlCol="0">
            <a:spAutoFit/>
          </a:bodyPr>
          <a:lstStyle/>
          <a:p>
            <a:r>
              <a:rPr kumimoji="1" lang="ja-JP" altLang="en-US" dirty="0"/>
              <a:t>設計</a:t>
            </a:r>
            <a:r>
              <a:rPr kumimoji="1" lang="en-US" altLang="ja-JP" dirty="0"/>
              <a:t>CBD</a:t>
            </a:r>
            <a:r>
              <a:rPr kumimoji="1" lang="ja-JP" altLang="en-US" dirty="0"/>
              <a:t>を含む酵素の合成・評価の可能性を検証</a:t>
            </a:r>
          </a:p>
        </p:txBody>
      </p:sp>
      <p:sp>
        <p:nvSpPr>
          <p:cNvPr id="13" name="テキスト ボックス 12">
            <a:extLst>
              <a:ext uri="{FF2B5EF4-FFF2-40B4-BE49-F238E27FC236}">
                <a16:creationId xmlns:a16="http://schemas.microsoft.com/office/drawing/2014/main" id="{ABBE04FD-190F-43B8-989F-1473273CA8AD}"/>
              </a:ext>
            </a:extLst>
          </p:cNvPr>
          <p:cNvSpPr txBox="1"/>
          <p:nvPr/>
        </p:nvSpPr>
        <p:spPr>
          <a:xfrm>
            <a:off x="545128" y="2984071"/>
            <a:ext cx="4791696" cy="369332"/>
          </a:xfrm>
          <a:prstGeom prst="rect">
            <a:avLst/>
          </a:prstGeom>
          <a:noFill/>
        </p:spPr>
        <p:txBody>
          <a:bodyPr wrap="none" rtlCol="0">
            <a:spAutoFit/>
          </a:bodyPr>
          <a:lstStyle/>
          <a:p>
            <a:r>
              <a:rPr kumimoji="1" lang="ja-JP" altLang="en-US" dirty="0"/>
              <a:t>設計</a:t>
            </a:r>
            <a:r>
              <a:rPr kumimoji="1" lang="en-US" altLang="ja-JP" dirty="0"/>
              <a:t>CBD</a:t>
            </a:r>
            <a:r>
              <a:rPr kumimoji="1" lang="ja-JP" altLang="en-US" dirty="0"/>
              <a:t>とセルロース分解活性との関係性の検証</a:t>
            </a:r>
          </a:p>
        </p:txBody>
      </p:sp>
      <p:sp>
        <p:nvSpPr>
          <p:cNvPr id="14" name="テキスト ボックス 13">
            <a:extLst>
              <a:ext uri="{FF2B5EF4-FFF2-40B4-BE49-F238E27FC236}">
                <a16:creationId xmlns:a16="http://schemas.microsoft.com/office/drawing/2014/main" id="{50A5CA0C-035E-43B4-BB0C-F3162D1643E3}"/>
              </a:ext>
            </a:extLst>
          </p:cNvPr>
          <p:cNvSpPr txBox="1"/>
          <p:nvPr/>
        </p:nvSpPr>
        <p:spPr>
          <a:xfrm>
            <a:off x="1294208" y="3357167"/>
            <a:ext cx="4155700" cy="338554"/>
          </a:xfrm>
          <a:prstGeom prst="rect">
            <a:avLst/>
          </a:prstGeom>
          <a:noFill/>
        </p:spPr>
        <p:txBody>
          <a:bodyPr wrap="square" rtlCol="0">
            <a:spAutoFit/>
          </a:bodyPr>
          <a:lstStyle/>
          <a:p>
            <a:r>
              <a:rPr kumimoji="1" lang="en-US" altLang="ja-JP" sz="1600" dirty="0" err="1"/>
              <a:t>Te</a:t>
            </a:r>
            <a:r>
              <a:rPr kumimoji="1" lang="en-US" altLang="ja-JP" sz="1600" dirty="0"/>
              <a:t>-Tr Cel7A</a:t>
            </a:r>
            <a:r>
              <a:rPr kumimoji="1" lang="ja-JP" altLang="en-US" sz="1600" dirty="0"/>
              <a:t>、</a:t>
            </a:r>
            <a:r>
              <a:rPr kumimoji="1" lang="en-US" altLang="ja-JP" sz="1600" dirty="0"/>
              <a:t>PcCel7D</a:t>
            </a:r>
            <a:r>
              <a:rPr kumimoji="1" lang="ja-JP" altLang="en-US" sz="1600" dirty="0"/>
              <a:t>、</a:t>
            </a:r>
            <a:r>
              <a:rPr kumimoji="1" lang="en-US" altLang="ja-JP" sz="1600" dirty="0"/>
              <a:t>TrCel7A</a:t>
            </a:r>
            <a:r>
              <a:rPr kumimoji="1" lang="ja-JP" altLang="en-US" sz="1400" dirty="0"/>
              <a:t>（＠</a:t>
            </a:r>
            <a:r>
              <a:rPr kumimoji="1" lang="en-US" altLang="ja-JP" sz="1400" dirty="0"/>
              <a:t>Pichia</a:t>
            </a:r>
            <a:r>
              <a:rPr kumimoji="1" lang="ja-JP" altLang="en-US" sz="1400" dirty="0"/>
              <a:t>）</a:t>
            </a:r>
          </a:p>
        </p:txBody>
      </p:sp>
      <p:sp>
        <p:nvSpPr>
          <p:cNvPr id="15" name="テキスト ボックス 14">
            <a:extLst>
              <a:ext uri="{FF2B5EF4-FFF2-40B4-BE49-F238E27FC236}">
                <a16:creationId xmlns:a16="http://schemas.microsoft.com/office/drawing/2014/main" id="{5F327FAB-3B9D-4DB0-9480-2970AEAB562A}"/>
              </a:ext>
            </a:extLst>
          </p:cNvPr>
          <p:cNvSpPr txBox="1"/>
          <p:nvPr/>
        </p:nvSpPr>
        <p:spPr>
          <a:xfrm>
            <a:off x="7156383" y="2571951"/>
            <a:ext cx="4038865" cy="923330"/>
          </a:xfrm>
          <a:prstGeom prst="rect">
            <a:avLst/>
          </a:prstGeom>
          <a:noFill/>
        </p:spPr>
        <p:txBody>
          <a:bodyPr wrap="square" rtlCol="0">
            <a:spAutoFit/>
          </a:bodyPr>
          <a:lstStyle/>
          <a:p>
            <a:r>
              <a:rPr kumimoji="1" lang="ja-JP" altLang="en-US" dirty="0"/>
              <a:t>（長期的には他の市場も想定するが）</a:t>
            </a:r>
            <a:endParaRPr kumimoji="1" lang="en-US" altLang="ja-JP" dirty="0"/>
          </a:p>
          <a:p>
            <a:r>
              <a:rPr kumimoji="1" lang="ja-JP" altLang="en-US" dirty="0"/>
              <a:t>セルラーゼ製剤開発にフォーカスしたときに、セルラーゼを人工設計する価値を探る</a:t>
            </a:r>
          </a:p>
        </p:txBody>
      </p:sp>
      <p:cxnSp>
        <p:nvCxnSpPr>
          <p:cNvPr id="6" name="直線矢印コネクタ 5">
            <a:extLst>
              <a:ext uri="{FF2B5EF4-FFF2-40B4-BE49-F238E27FC236}">
                <a16:creationId xmlns:a16="http://schemas.microsoft.com/office/drawing/2014/main" id="{65D31A15-9409-4695-86B6-C7B6450FBE9A}"/>
              </a:ext>
            </a:extLst>
          </p:cNvPr>
          <p:cNvCxnSpPr/>
          <p:nvPr/>
        </p:nvCxnSpPr>
        <p:spPr>
          <a:xfrm>
            <a:off x="5380892" y="2321199"/>
            <a:ext cx="112468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04140406-188C-47EB-B941-50A8A30384DD}"/>
              </a:ext>
            </a:extLst>
          </p:cNvPr>
          <p:cNvSpPr txBox="1"/>
          <p:nvPr/>
        </p:nvSpPr>
        <p:spPr>
          <a:xfrm>
            <a:off x="5294658" y="1946444"/>
            <a:ext cx="1297150" cy="369332"/>
          </a:xfrm>
          <a:prstGeom prst="rect">
            <a:avLst/>
          </a:prstGeom>
          <a:noFill/>
        </p:spPr>
        <p:txBody>
          <a:bodyPr wrap="none" rtlCol="0">
            <a:spAutoFit/>
          </a:bodyPr>
          <a:lstStyle/>
          <a:p>
            <a:r>
              <a:rPr kumimoji="1" lang="ja-JP" altLang="en-US" b="1" dirty="0">
                <a:solidFill>
                  <a:schemeClr val="accent1"/>
                </a:solidFill>
              </a:rPr>
              <a:t>関係が深い</a:t>
            </a:r>
          </a:p>
        </p:txBody>
      </p:sp>
      <p:sp>
        <p:nvSpPr>
          <p:cNvPr id="8" name="二等辺三角形 7">
            <a:extLst>
              <a:ext uri="{FF2B5EF4-FFF2-40B4-BE49-F238E27FC236}">
                <a16:creationId xmlns:a16="http://schemas.microsoft.com/office/drawing/2014/main" id="{C77AE99F-6E2B-4778-8AAA-96BAEACE045F}"/>
              </a:ext>
            </a:extLst>
          </p:cNvPr>
          <p:cNvSpPr/>
          <p:nvPr/>
        </p:nvSpPr>
        <p:spPr>
          <a:xfrm flipV="1">
            <a:off x="5343834" y="4033780"/>
            <a:ext cx="1217846" cy="23515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3A3A576B-1C6E-4352-9EFC-A672C50506C9}"/>
              </a:ext>
            </a:extLst>
          </p:cNvPr>
          <p:cNvSpPr txBox="1"/>
          <p:nvPr/>
        </p:nvSpPr>
        <p:spPr>
          <a:xfrm>
            <a:off x="6652733" y="3941108"/>
            <a:ext cx="1717137" cy="369332"/>
          </a:xfrm>
          <a:prstGeom prst="rect">
            <a:avLst/>
          </a:prstGeom>
          <a:noFill/>
        </p:spPr>
        <p:txBody>
          <a:bodyPr wrap="none" rtlCol="0">
            <a:spAutoFit/>
          </a:bodyPr>
          <a:lstStyle/>
          <a:p>
            <a:r>
              <a:rPr kumimoji="1" lang="ja-JP" altLang="en-US" b="1" dirty="0">
                <a:solidFill>
                  <a:schemeClr val="accent1"/>
                </a:solidFill>
              </a:rPr>
              <a:t>発展の位置づけ</a:t>
            </a:r>
          </a:p>
        </p:txBody>
      </p:sp>
      <p:sp>
        <p:nvSpPr>
          <p:cNvPr id="18" name="テキスト ボックス 17">
            <a:extLst>
              <a:ext uri="{FF2B5EF4-FFF2-40B4-BE49-F238E27FC236}">
                <a16:creationId xmlns:a16="http://schemas.microsoft.com/office/drawing/2014/main" id="{3F391651-DC85-4C20-A5A3-39A1FDD46C84}"/>
              </a:ext>
            </a:extLst>
          </p:cNvPr>
          <p:cNvSpPr txBox="1"/>
          <p:nvPr/>
        </p:nvSpPr>
        <p:spPr>
          <a:xfrm>
            <a:off x="3941734" y="5117757"/>
            <a:ext cx="4155666" cy="646331"/>
          </a:xfrm>
          <a:prstGeom prst="rect">
            <a:avLst/>
          </a:prstGeom>
          <a:noFill/>
        </p:spPr>
        <p:txBody>
          <a:bodyPr wrap="square" rtlCol="0">
            <a:spAutoFit/>
          </a:bodyPr>
          <a:lstStyle/>
          <a:p>
            <a:r>
              <a:rPr kumimoji="1" lang="ja-JP" altLang="en-US" dirty="0"/>
              <a:t>バイオ系物質生産における、探索ではない人工設計アプローチの価値を探る</a:t>
            </a:r>
          </a:p>
        </p:txBody>
      </p:sp>
      <p:sp>
        <p:nvSpPr>
          <p:cNvPr id="20" name="テキスト ボックス 19">
            <a:extLst>
              <a:ext uri="{FF2B5EF4-FFF2-40B4-BE49-F238E27FC236}">
                <a16:creationId xmlns:a16="http://schemas.microsoft.com/office/drawing/2014/main" id="{906FE4BB-464C-4257-A3CA-17905A36317C}"/>
              </a:ext>
            </a:extLst>
          </p:cNvPr>
          <p:cNvSpPr txBox="1"/>
          <p:nvPr/>
        </p:nvSpPr>
        <p:spPr>
          <a:xfrm>
            <a:off x="9860316" y="3530085"/>
            <a:ext cx="1486304" cy="369332"/>
          </a:xfrm>
          <a:prstGeom prst="rect">
            <a:avLst/>
          </a:prstGeom>
          <a:noFill/>
        </p:spPr>
        <p:txBody>
          <a:bodyPr wrap="none" rtlCol="0">
            <a:spAutoFit/>
          </a:bodyPr>
          <a:lstStyle/>
          <a:p>
            <a:r>
              <a:rPr kumimoji="1" lang="ja-JP" altLang="en-US" dirty="0">
                <a:solidFill>
                  <a:schemeClr val="accent4"/>
                </a:solidFill>
              </a:rPr>
              <a:t>優先度が高い</a:t>
            </a:r>
          </a:p>
        </p:txBody>
      </p:sp>
      <p:sp>
        <p:nvSpPr>
          <p:cNvPr id="21" name="テキスト ボックス 20">
            <a:extLst>
              <a:ext uri="{FF2B5EF4-FFF2-40B4-BE49-F238E27FC236}">
                <a16:creationId xmlns:a16="http://schemas.microsoft.com/office/drawing/2014/main" id="{2AACCE39-4E6E-427A-B2BC-5B295506666C}"/>
              </a:ext>
            </a:extLst>
          </p:cNvPr>
          <p:cNvSpPr txBox="1"/>
          <p:nvPr/>
        </p:nvSpPr>
        <p:spPr>
          <a:xfrm>
            <a:off x="8393949" y="4898139"/>
            <a:ext cx="3523231" cy="646331"/>
          </a:xfrm>
          <a:prstGeom prst="rect">
            <a:avLst/>
          </a:prstGeom>
          <a:noFill/>
        </p:spPr>
        <p:txBody>
          <a:bodyPr wrap="square" rtlCol="0">
            <a:spAutoFit/>
          </a:bodyPr>
          <a:lstStyle/>
          <a:p>
            <a:r>
              <a:rPr kumimoji="1" lang="ja-JP" altLang="en-US" dirty="0">
                <a:solidFill>
                  <a:schemeClr val="tx1">
                    <a:lumMod val="50000"/>
                    <a:lumOff val="50000"/>
                  </a:schemeClr>
                </a:solidFill>
              </a:rPr>
              <a:t>優先度は低いが、次期テーマを見据えて、少し着手しておきたい</a:t>
            </a:r>
          </a:p>
        </p:txBody>
      </p:sp>
      <p:sp>
        <p:nvSpPr>
          <p:cNvPr id="19" name="テキスト ボックス 18">
            <a:extLst>
              <a:ext uri="{FF2B5EF4-FFF2-40B4-BE49-F238E27FC236}">
                <a16:creationId xmlns:a16="http://schemas.microsoft.com/office/drawing/2014/main" id="{0DDD5F5F-409A-439E-B9E6-1135373EEF86}"/>
              </a:ext>
            </a:extLst>
          </p:cNvPr>
          <p:cNvSpPr txBox="1"/>
          <p:nvPr/>
        </p:nvSpPr>
        <p:spPr>
          <a:xfrm>
            <a:off x="545128" y="3730265"/>
            <a:ext cx="2137124" cy="369332"/>
          </a:xfrm>
          <a:prstGeom prst="rect">
            <a:avLst/>
          </a:prstGeom>
          <a:noFill/>
        </p:spPr>
        <p:txBody>
          <a:bodyPr wrap="none" rtlCol="0">
            <a:spAutoFit/>
          </a:bodyPr>
          <a:lstStyle/>
          <a:p>
            <a:r>
              <a:rPr kumimoji="1" lang="ja-JP" altLang="en-US" dirty="0">
                <a:solidFill>
                  <a:schemeClr val="accent1"/>
                </a:solidFill>
              </a:rPr>
              <a:t>東大での実験が該当</a:t>
            </a:r>
          </a:p>
        </p:txBody>
      </p:sp>
      <p:sp>
        <p:nvSpPr>
          <p:cNvPr id="22" name="タイトル 1">
            <a:extLst>
              <a:ext uri="{FF2B5EF4-FFF2-40B4-BE49-F238E27FC236}">
                <a16:creationId xmlns:a16="http://schemas.microsoft.com/office/drawing/2014/main" id="{CD3E101C-68C6-4E9C-9AF3-3A527A43D6DB}"/>
              </a:ext>
            </a:extLst>
          </p:cNvPr>
          <p:cNvSpPr txBox="1">
            <a:spLocks/>
          </p:cNvSpPr>
          <p:nvPr/>
        </p:nvSpPr>
        <p:spPr>
          <a:xfrm>
            <a:off x="517055" y="2392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調査範囲</a:t>
            </a:r>
          </a:p>
        </p:txBody>
      </p:sp>
      <p:sp>
        <p:nvSpPr>
          <p:cNvPr id="23" name="テキスト ボックス 22">
            <a:extLst>
              <a:ext uri="{FF2B5EF4-FFF2-40B4-BE49-F238E27FC236}">
                <a16:creationId xmlns:a16="http://schemas.microsoft.com/office/drawing/2014/main" id="{1D4921F7-F845-4070-9E5E-268780F0AC07}"/>
              </a:ext>
            </a:extLst>
          </p:cNvPr>
          <p:cNvSpPr txBox="1"/>
          <p:nvPr/>
        </p:nvSpPr>
        <p:spPr>
          <a:xfrm>
            <a:off x="571984" y="-20412"/>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20284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矢印: 五方向 52">
            <a:extLst>
              <a:ext uri="{FF2B5EF4-FFF2-40B4-BE49-F238E27FC236}">
                <a16:creationId xmlns:a16="http://schemas.microsoft.com/office/drawing/2014/main" id="{589BD5DC-FB7C-4FA5-AC8A-431AB542B35E}"/>
              </a:ext>
            </a:extLst>
          </p:cNvPr>
          <p:cNvSpPr/>
          <p:nvPr/>
        </p:nvSpPr>
        <p:spPr>
          <a:xfrm>
            <a:off x="7336606" y="4801870"/>
            <a:ext cx="4624984" cy="1301477"/>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2" name="矢印: 五方向 51">
            <a:extLst>
              <a:ext uri="{FF2B5EF4-FFF2-40B4-BE49-F238E27FC236}">
                <a16:creationId xmlns:a16="http://schemas.microsoft.com/office/drawing/2014/main" id="{3D5B532C-CDA5-4F77-9AC1-13E9B2EB36CA}"/>
              </a:ext>
            </a:extLst>
          </p:cNvPr>
          <p:cNvSpPr/>
          <p:nvPr/>
        </p:nvSpPr>
        <p:spPr>
          <a:xfrm>
            <a:off x="7336606" y="1694016"/>
            <a:ext cx="4624984" cy="298057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特定用途に対する実現方法、技術、特許状況を調べる。</a:t>
            </a:r>
            <a:endParaRPr lang="en-US" altLang="ja-JP" sz="1800" dirty="0">
              <a:solidFill>
                <a:schemeClr val="accent1"/>
              </a:solidFill>
            </a:endParaRPr>
          </a:p>
        </p:txBody>
      </p:sp>
      <p:pic>
        <p:nvPicPr>
          <p:cNvPr id="4" name="図 3">
            <a:extLst>
              <a:ext uri="{FF2B5EF4-FFF2-40B4-BE49-F238E27FC236}">
                <a16:creationId xmlns:a16="http://schemas.microsoft.com/office/drawing/2014/main" id="{429E38E5-F1FF-4749-87D0-8F4BC486DA78}"/>
              </a:ext>
            </a:extLst>
          </p:cNvPr>
          <p:cNvPicPr>
            <a:picLocks noChangeAspect="1"/>
          </p:cNvPicPr>
          <p:nvPr/>
        </p:nvPicPr>
        <p:blipFill>
          <a:blip r:embed="rId3"/>
          <a:stretch>
            <a:fillRect/>
          </a:stretch>
        </p:blipFill>
        <p:spPr>
          <a:xfrm>
            <a:off x="352850" y="2415885"/>
            <a:ext cx="6444557" cy="3405203"/>
          </a:xfrm>
          <a:prstGeom prst="rect">
            <a:avLst/>
          </a:prstGeom>
        </p:spPr>
      </p:pic>
      <p:sp>
        <p:nvSpPr>
          <p:cNvPr id="22" name="テキスト ボックス 21">
            <a:extLst>
              <a:ext uri="{FF2B5EF4-FFF2-40B4-BE49-F238E27FC236}">
                <a16:creationId xmlns:a16="http://schemas.microsoft.com/office/drawing/2014/main" id="{DF114A77-1E2E-45DB-B10F-EAD7743BADC0}"/>
              </a:ext>
            </a:extLst>
          </p:cNvPr>
          <p:cNvSpPr txBox="1"/>
          <p:nvPr/>
        </p:nvSpPr>
        <p:spPr>
          <a:xfrm>
            <a:off x="1262636" y="2046553"/>
            <a:ext cx="4624984" cy="369332"/>
          </a:xfrm>
          <a:prstGeom prst="rect">
            <a:avLst/>
          </a:prstGeom>
          <a:noFill/>
        </p:spPr>
        <p:txBody>
          <a:bodyPr wrap="none" rtlCol="0">
            <a:spAutoFit/>
          </a:bodyPr>
          <a:lstStyle/>
          <a:p>
            <a:r>
              <a:rPr kumimoji="1" lang="ja-JP" altLang="en-US" dirty="0"/>
              <a:t>バイオマス由来の化成品・燃料等の製造プロセス</a:t>
            </a:r>
          </a:p>
        </p:txBody>
      </p:sp>
      <p:sp>
        <p:nvSpPr>
          <p:cNvPr id="23" name="テキスト ボックス 22">
            <a:extLst>
              <a:ext uri="{FF2B5EF4-FFF2-40B4-BE49-F238E27FC236}">
                <a16:creationId xmlns:a16="http://schemas.microsoft.com/office/drawing/2014/main" id="{89C3906A-93FB-4883-AEFE-F448B6E931AC}"/>
              </a:ext>
            </a:extLst>
          </p:cNvPr>
          <p:cNvSpPr txBox="1"/>
          <p:nvPr/>
        </p:nvSpPr>
        <p:spPr>
          <a:xfrm>
            <a:off x="7680889" y="4333391"/>
            <a:ext cx="1913462" cy="307777"/>
          </a:xfrm>
          <a:prstGeom prst="rect">
            <a:avLst/>
          </a:prstGeom>
          <a:noFill/>
        </p:spPr>
        <p:txBody>
          <a:bodyPr wrap="square" rtlCol="0">
            <a:spAutoFit/>
          </a:bodyPr>
          <a:lstStyle/>
          <a:p>
            <a:r>
              <a:rPr kumimoji="1" lang="ja-JP" altLang="en-US" sz="1400" dirty="0"/>
              <a:t>セロビオースを加水分解</a:t>
            </a:r>
          </a:p>
        </p:txBody>
      </p:sp>
      <p:sp>
        <p:nvSpPr>
          <p:cNvPr id="24" name="テキスト ボックス 23">
            <a:extLst>
              <a:ext uri="{FF2B5EF4-FFF2-40B4-BE49-F238E27FC236}">
                <a16:creationId xmlns:a16="http://schemas.microsoft.com/office/drawing/2014/main" id="{0778CA78-6DEE-48F4-8B2C-D38CDB468B25}"/>
              </a:ext>
            </a:extLst>
          </p:cNvPr>
          <p:cNvSpPr txBox="1"/>
          <p:nvPr/>
        </p:nvSpPr>
        <p:spPr>
          <a:xfrm>
            <a:off x="8118490" y="1783417"/>
            <a:ext cx="3182281" cy="369332"/>
          </a:xfrm>
          <a:prstGeom prst="rect">
            <a:avLst/>
          </a:prstGeom>
          <a:noFill/>
        </p:spPr>
        <p:txBody>
          <a:bodyPr wrap="none" rtlCol="0">
            <a:spAutoFit/>
          </a:bodyPr>
          <a:lstStyle/>
          <a:p>
            <a:r>
              <a:rPr kumimoji="1" lang="ja-JP" altLang="en-US" dirty="0"/>
              <a:t>セルラーゼ製剤（複合酵素系）</a:t>
            </a:r>
          </a:p>
        </p:txBody>
      </p:sp>
      <p:pic>
        <p:nvPicPr>
          <p:cNvPr id="26" name="グラフィックス 25" descr="ビーカー 枠線">
            <a:extLst>
              <a:ext uri="{FF2B5EF4-FFF2-40B4-BE49-F238E27FC236}">
                <a16:creationId xmlns:a16="http://schemas.microsoft.com/office/drawing/2014/main" id="{49F9B23E-264A-4CA5-B784-1A1D0BB526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65596" y="2929144"/>
            <a:ext cx="914400" cy="914400"/>
          </a:xfrm>
          <a:prstGeom prst="rect">
            <a:avLst/>
          </a:prstGeom>
        </p:spPr>
      </p:pic>
      <p:sp>
        <p:nvSpPr>
          <p:cNvPr id="27" name="テキスト ボックス 26">
            <a:extLst>
              <a:ext uri="{FF2B5EF4-FFF2-40B4-BE49-F238E27FC236}">
                <a16:creationId xmlns:a16="http://schemas.microsoft.com/office/drawing/2014/main" id="{6F429688-2F08-43EB-93FF-B9C953670D3F}"/>
              </a:ext>
            </a:extLst>
          </p:cNvPr>
          <p:cNvSpPr txBox="1"/>
          <p:nvPr/>
        </p:nvSpPr>
        <p:spPr>
          <a:xfrm>
            <a:off x="7693245" y="2137906"/>
            <a:ext cx="3978607" cy="338554"/>
          </a:xfrm>
          <a:prstGeom prst="rect">
            <a:avLst/>
          </a:prstGeom>
          <a:noFill/>
        </p:spPr>
        <p:txBody>
          <a:bodyPr wrap="square" rtlCol="0">
            <a:spAutoFit/>
          </a:bodyPr>
          <a:lstStyle/>
          <a:p>
            <a:r>
              <a:rPr kumimoji="1" lang="ja-JP" altLang="en-US" sz="1600" dirty="0"/>
              <a:t>複数の酵素を混合させて、糖化性能を高める</a:t>
            </a:r>
          </a:p>
        </p:txBody>
      </p:sp>
      <p:sp>
        <p:nvSpPr>
          <p:cNvPr id="29" name="正方形/長方形 28">
            <a:extLst>
              <a:ext uri="{FF2B5EF4-FFF2-40B4-BE49-F238E27FC236}">
                <a16:creationId xmlns:a16="http://schemas.microsoft.com/office/drawing/2014/main" id="{21B713D0-BAC0-4385-8555-A0F5D14DD2E3}"/>
              </a:ext>
            </a:extLst>
          </p:cNvPr>
          <p:cNvSpPr/>
          <p:nvPr/>
        </p:nvSpPr>
        <p:spPr>
          <a:xfrm>
            <a:off x="7744723" y="2537430"/>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エンドグルカナーゼ</a:t>
            </a:r>
          </a:p>
        </p:txBody>
      </p:sp>
      <p:sp>
        <p:nvSpPr>
          <p:cNvPr id="30" name="正方形/長方形 29">
            <a:extLst>
              <a:ext uri="{FF2B5EF4-FFF2-40B4-BE49-F238E27FC236}">
                <a16:creationId xmlns:a16="http://schemas.microsoft.com/office/drawing/2014/main" id="{D3EE8F42-9F01-4447-B50C-D6DA1B878237}"/>
              </a:ext>
            </a:extLst>
          </p:cNvPr>
          <p:cNvSpPr/>
          <p:nvPr/>
        </p:nvSpPr>
        <p:spPr>
          <a:xfrm>
            <a:off x="7744723" y="3209491"/>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セロビオヒドラーゼ</a:t>
            </a:r>
          </a:p>
        </p:txBody>
      </p:sp>
      <p:sp>
        <p:nvSpPr>
          <p:cNvPr id="31" name="正方形/長方形 30">
            <a:extLst>
              <a:ext uri="{FF2B5EF4-FFF2-40B4-BE49-F238E27FC236}">
                <a16:creationId xmlns:a16="http://schemas.microsoft.com/office/drawing/2014/main" id="{64BAE327-6C03-40C1-9532-B54B1E84BE09}"/>
              </a:ext>
            </a:extLst>
          </p:cNvPr>
          <p:cNvSpPr/>
          <p:nvPr/>
        </p:nvSpPr>
        <p:spPr>
          <a:xfrm>
            <a:off x="7744723" y="3958376"/>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β-</a:t>
            </a:r>
            <a:r>
              <a:rPr kumimoji="1" lang="ja-JP" altLang="en-US" sz="1400" dirty="0">
                <a:solidFill>
                  <a:schemeClr val="bg1"/>
                </a:solidFill>
              </a:rPr>
              <a:t>グルコシダーゼ</a:t>
            </a:r>
          </a:p>
        </p:txBody>
      </p:sp>
      <p:sp>
        <p:nvSpPr>
          <p:cNvPr id="32" name="楕円 31">
            <a:extLst>
              <a:ext uri="{FF2B5EF4-FFF2-40B4-BE49-F238E27FC236}">
                <a16:creationId xmlns:a16="http://schemas.microsoft.com/office/drawing/2014/main" id="{B8C95F82-12C3-4700-B257-F13F5667760F}"/>
              </a:ext>
            </a:extLst>
          </p:cNvPr>
          <p:cNvSpPr/>
          <p:nvPr/>
        </p:nvSpPr>
        <p:spPr>
          <a:xfrm>
            <a:off x="10024041" y="3298341"/>
            <a:ext cx="180000" cy="18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 name="直線矢印コネクタ 33">
            <a:extLst>
              <a:ext uri="{FF2B5EF4-FFF2-40B4-BE49-F238E27FC236}">
                <a16:creationId xmlns:a16="http://schemas.microsoft.com/office/drawing/2014/main" id="{4F881FC1-875F-45E0-B917-E2EB92204EC2}"/>
              </a:ext>
            </a:extLst>
          </p:cNvPr>
          <p:cNvCxnSpPr>
            <a:stCxn id="30" idx="3"/>
            <a:endCxn id="32" idx="2"/>
          </p:cNvCxnSpPr>
          <p:nvPr/>
        </p:nvCxnSpPr>
        <p:spPr>
          <a:xfrm>
            <a:off x="9242097" y="3384491"/>
            <a:ext cx="781944" cy="385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90D5EF09-8421-4AD8-AEEB-5995F0B5B452}"/>
              </a:ext>
            </a:extLst>
          </p:cNvPr>
          <p:cNvCxnSpPr>
            <a:cxnSpLocks/>
            <a:stCxn id="29" idx="3"/>
            <a:endCxn id="32" idx="1"/>
          </p:cNvCxnSpPr>
          <p:nvPr/>
        </p:nvCxnSpPr>
        <p:spPr>
          <a:xfrm>
            <a:off x="9242097" y="2712430"/>
            <a:ext cx="808304" cy="61227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F8CAB7A4-CC8F-4814-9C30-CE2AE34C6E1B}"/>
              </a:ext>
            </a:extLst>
          </p:cNvPr>
          <p:cNvCxnSpPr>
            <a:cxnSpLocks/>
            <a:stCxn id="31" idx="3"/>
            <a:endCxn id="32" idx="3"/>
          </p:cNvCxnSpPr>
          <p:nvPr/>
        </p:nvCxnSpPr>
        <p:spPr>
          <a:xfrm flipV="1">
            <a:off x="9242097" y="3451981"/>
            <a:ext cx="808304" cy="68139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CA7ED175-1479-4380-A9F4-8B539930C700}"/>
              </a:ext>
            </a:extLst>
          </p:cNvPr>
          <p:cNvCxnSpPr>
            <a:cxnSpLocks/>
            <a:stCxn id="32" idx="6"/>
            <a:endCxn id="26" idx="1"/>
          </p:cNvCxnSpPr>
          <p:nvPr/>
        </p:nvCxnSpPr>
        <p:spPr>
          <a:xfrm flipV="1">
            <a:off x="10204041" y="3386344"/>
            <a:ext cx="361555" cy="199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FAA7E150-0BD8-488F-9C63-E1E9E72E9CC1}"/>
              </a:ext>
            </a:extLst>
          </p:cNvPr>
          <p:cNvSpPr txBox="1"/>
          <p:nvPr/>
        </p:nvSpPr>
        <p:spPr>
          <a:xfrm>
            <a:off x="10407846" y="2568033"/>
            <a:ext cx="1229899" cy="338554"/>
          </a:xfrm>
          <a:prstGeom prst="rect">
            <a:avLst/>
          </a:prstGeom>
          <a:noFill/>
        </p:spPr>
        <p:txBody>
          <a:bodyPr wrap="square" rtlCol="0">
            <a:spAutoFit/>
          </a:bodyPr>
          <a:lstStyle/>
          <a:p>
            <a:r>
              <a:rPr kumimoji="1" lang="ja-JP" altLang="en-US" sz="1600" dirty="0"/>
              <a:t>酵素カクテル</a:t>
            </a:r>
          </a:p>
        </p:txBody>
      </p:sp>
      <p:sp>
        <p:nvSpPr>
          <p:cNvPr id="48" name="テキスト ボックス 47">
            <a:extLst>
              <a:ext uri="{FF2B5EF4-FFF2-40B4-BE49-F238E27FC236}">
                <a16:creationId xmlns:a16="http://schemas.microsoft.com/office/drawing/2014/main" id="{A6DAB392-F2A2-4A03-9F45-F393D844796E}"/>
              </a:ext>
            </a:extLst>
          </p:cNvPr>
          <p:cNvSpPr txBox="1"/>
          <p:nvPr/>
        </p:nvSpPr>
        <p:spPr>
          <a:xfrm>
            <a:off x="7693245" y="2867007"/>
            <a:ext cx="1453661" cy="307777"/>
          </a:xfrm>
          <a:prstGeom prst="rect">
            <a:avLst/>
          </a:prstGeom>
          <a:noFill/>
        </p:spPr>
        <p:txBody>
          <a:bodyPr wrap="square" rtlCol="0">
            <a:spAutoFit/>
          </a:bodyPr>
          <a:lstStyle/>
          <a:p>
            <a:r>
              <a:rPr kumimoji="1" lang="ja-JP" altLang="en-US" sz="1400" dirty="0"/>
              <a:t>セルロースを切断</a:t>
            </a:r>
            <a:endParaRPr kumimoji="1" lang="en-US" altLang="ja-JP" sz="1400" dirty="0"/>
          </a:p>
        </p:txBody>
      </p:sp>
      <p:sp>
        <p:nvSpPr>
          <p:cNvPr id="49" name="テキスト ボックス 48">
            <a:extLst>
              <a:ext uri="{FF2B5EF4-FFF2-40B4-BE49-F238E27FC236}">
                <a16:creationId xmlns:a16="http://schemas.microsoft.com/office/drawing/2014/main" id="{44327120-F24A-4EAE-BE54-5D138CA42115}"/>
              </a:ext>
            </a:extLst>
          </p:cNvPr>
          <p:cNvSpPr txBox="1"/>
          <p:nvPr/>
        </p:nvSpPr>
        <p:spPr>
          <a:xfrm>
            <a:off x="7693245" y="3578272"/>
            <a:ext cx="1497374" cy="307777"/>
          </a:xfrm>
          <a:prstGeom prst="rect">
            <a:avLst/>
          </a:prstGeom>
          <a:noFill/>
        </p:spPr>
        <p:txBody>
          <a:bodyPr wrap="square" rtlCol="0">
            <a:spAutoFit/>
          </a:bodyPr>
          <a:lstStyle/>
          <a:p>
            <a:r>
              <a:rPr kumimoji="1" lang="ja-JP" altLang="en-US" sz="1400" dirty="0"/>
              <a:t>末端から分解</a:t>
            </a:r>
            <a:endParaRPr kumimoji="1" lang="en-US" altLang="ja-JP" sz="1400" dirty="0"/>
          </a:p>
        </p:txBody>
      </p:sp>
      <p:sp>
        <p:nvSpPr>
          <p:cNvPr id="50" name="テキスト ボックス 49">
            <a:extLst>
              <a:ext uri="{FF2B5EF4-FFF2-40B4-BE49-F238E27FC236}">
                <a16:creationId xmlns:a16="http://schemas.microsoft.com/office/drawing/2014/main" id="{920AE31E-AC56-4BD2-94F1-1B0C59A744E1}"/>
              </a:ext>
            </a:extLst>
          </p:cNvPr>
          <p:cNvSpPr txBox="1"/>
          <p:nvPr/>
        </p:nvSpPr>
        <p:spPr>
          <a:xfrm>
            <a:off x="8254560" y="4935295"/>
            <a:ext cx="2981907" cy="369332"/>
          </a:xfrm>
          <a:prstGeom prst="rect">
            <a:avLst/>
          </a:prstGeom>
          <a:noFill/>
        </p:spPr>
        <p:txBody>
          <a:bodyPr wrap="none" rtlCol="0">
            <a:spAutoFit/>
          </a:bodyPr>
          <a:lstStyle/>
          <a:p>
            <a:r>
              <a:rPr kumimoji="1" lang="ja-JP" altLang="en-US" dirty="0"/>
              <a:t>統合プロセス化技術（</a:t>
            </a:r>
            <a:r>
              <a:rPr kumimoji="1" lang="en-US" altLang="ja-JP" dirty="0"/>
              <a:t>CBP</a:t>
            </a:r>
            <a:r>
              <a:rPr kumimoji="1" lang="ja-JP" altLang="en-US" dirty="0"/>
              <a:t>）</a:t>
            </a:r>
          </a:p>
        </p:txBody>
      </p:sp>
      <p:sp>
        <p:nvSpPr>
          <p:cNvPr id="51" name="テキスト ボックス 50">
            <a:extLst>
              <a:ext uri="{FF2B5EF4-FFF2-40B4-BE49-F238E27FC236}">
                <a16:creationId xmlns:a16="http://schemas.microsoft.com/office/drawing/2014/main" id="{E7196E10-0D59-48A3-8F7C-DBAC25B9EF5A}"/>
              </a:ext>
            </a:extLst>
          </p:cNvPr>
          <p:cNvSpPr txBox="1"/>
          <p:nvPr/>
        </p:nvSpPr>
        <p:spPr>
          <a:xfrm>
            <a:off x="7656945" y="5377940"/>
            <a:ext cx="3978607" cy="584775"/>
          </a:xfrm>
          <a:prstGeom prst="rect">
            <a:avLst/>
          </a:prstGeom>
          <a:noFill/>
        </p:spPr>
        <p:txBody>
          <a:bodyPr wrap="square" rtlCol="0">
            <a:spAutoFit/>
          </a:bodyPr>
          <a:lstStyle/>
          <a:p>
            <a:r>
              <a:rPr kumimoji="1" lang="ja-JP" altLang="en-US" sz="1600" dirty="0"/>
              <a:t>微生物に機能を付与することで、前処理・糖化・発酵プロセスを統合する</a:t>
            </a:r>
          </a:p>
        </p:txBody>
      </p:sp>
      <p:cxnSp>
        <p:nvCxnSpPr>
          <p:cNvPr id="54" name="直線矢印コネクタ 53">
            <a:extLst>
              <a:ext uri="{FF2B5EF4-FFF2-40B4-BE49-F238E27FC236}">
                <a16:creationId xmlns:a16="http://schemas.microsoft.com/office/drawing/2014/main" id="{F52E73AC-7551-4AF1-BA0E-FFFAD7287D3E}"/>
              </a:ext>
            </a:extLst>
          </p:cNvPr>
          <p:cNvCxnSpPr>
            <a:cxnSpLocks/>
            <a:stCxn id="4" idx="3"/>
            <a:endCxn id="52" idx="1"/>
          </p:cNvCxnSpPr>
          <p:nvPr/>
        </p:nvCxnSpPr>
        <p:spPr>
          <a:xfrm flipV="1">
            <a:off x="6797407" y="3184303"/>
            <a:ext cx="539199" cy="93418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64CCE640-29B2-410F-AC84-148690D430C6}"/>
              </a:ext>
            </a:extLst>
          </p:cNvPr>
          <p:cNvCxnSpPr>
            <a:cxnSpLocks/>
            <a:stCxn id="4" idx="3"/>
            <a:endCxn id="53" idx="1"/>
          </p:cNvCxnSpPr>
          <p:nvPr/>
        </p:nvCxnSpPr>
        <p:spPr>
          <a:xfrm>
            <a:off x="6797407" y="4118487"/>
            <a:ext cx="539199" cy="133412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18479991-9F01-4CAB-A3AF-4F05168560E6}"/>
              </a:ext>
            </a:extLst>
          </p:cNvPr>
          <p:cNvSpPr txBox="1"/>
          <p:nvPr/>
        </p:nvSpPr>
        <p:spPr>
          <a:xfrm>
            <a:off x="3263055" y="1555975"/>
            <a:ext cx="4073551" cy="369332"/>
          </a:xfrm>
          <a:prstGeom prst="rect">
            <a:avLst/>
          </a:prstGeom>
          <a:noFill/>
        </p:spPr>
        <p:txBody>
          <a:bodyPr wrap="none" rtlCol="0">
            <a:spAutoFit/>
          </a:bodyPr>
          <a:lstStyle/>
          <a:p>
            <a:r>
              <a:rPr kumimoji="1" lang="ja-JP" altLang="en-US" dirty="0"/>
              <a:t>セルラーゼ製剤と</a:t>
            </a:r>
            <a:r>
              <a:rPr kumimoji="1" lang="en-US" altLang="ja-JP" dirty="0"/>
              <a:t>CBP</a:t>
            </a:r>
            <a:r>
              <a:rPr kumimoji="1" lang="ja-JP" altLang="en-US" dirty="0"/>
              <a:t>の役割・期待度は？</a:t>
            </a:r>
          </a:p>
        </p:txBody>
      </p:sp>
      <p:sp>
        <p:nvSpPr>
          <p:cNvPr id="63" name="テキスト ボックス 62">
            <a:extLst>
              <a:ext uri="{FF2B5EF4-FFF2-40B4-BE49-F238E27FC236}">
                <a16:creationId xmlns:a16="http://schemas.microsoft.com/office/drawing/2014/main" id="{F4705B81-3D08-4916-A369-58B5E521986C}"/>
              </a:ext>
            </a:extLst>
          </p:cNvPr>
          <p:cNvSpPr txBox="1"/>
          <p:nvPr/>
        </p:nvSpPr>
        <p:spPr>
          <a:xfrm>
            <a:off x="9938634" y="4347952"/>
            <a:ext cx="2184437" cy="307777"/>
          </a:xfrm>
          <a:prstGeom prst="rect">
            <a:avLst/>
          </a:prstGeom>
          <a:noFill/>
        </p:spPr>
        <p:txBody>
          <a:bodyPr wrap="square" rtlCol="0">
            <a:spAutoFit/>
          </a:bodyPr>
          <a:lstStyle/>
          <a:p>
            <a:r>
              <a:rPr kumimoji="1" lang="en-US" altLang="ja-JP" sz="1400" dirty="0"/>
              <a:t>※</a:t>
            </a:r>
            <a:r>
              <a:rPr kumimoji="1" lang="ja-JP" altLang="en-US" sz="1400" dirty="0"/>
              <a:t>副次的な添加物もある</a:t>
            </a:r>
          </a:p>
        </p:txBody>
      </p:sp>
      <p:sp>
        <p:nvSpPr>
          <p:cNvPr id="33" name="タイトル 1">
            <a:extLst>
              <a:ext uri="{FF2B5EF4-FFF2-40B4-BE49-F238E27FC236}">
                <a16:creationId xmlns:a16="http://schemas.microsoft.com/office/drawing/2014/main" id="{B117ADC0-0987-416F-BF2F-B423D87E5A36}"/>
              </a:ext>
            </a:extLst>
          </p:cNvPr>
          <p:cNvSpPr txBox="1">
            <a:spLocks/>
          </p:cNvSpPr>
          <p:nvPr/>
        </p:nvSpPr>
        <p:spPr>
          <a:xfrm>
            <a:off x="517056" y="239531"/>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バイオマス分解におけるセルラーゼ製剤の位置づけ</a:t>
            </a:r>
          </a:p>
        </p:txBody>
      </p:sp>
      <p:sp>
        <p:nvSpPr>
          <p:cNvPr id="36" name="テキスト ボックス 35">
            <a:extLst>
              <a:ext uri="{FF2B5EF4-FFF2-40B4-BE49-F238E27FC236}">
                <a16:creationId xmlns:a16="http://schemas.microsoft.com/office/drawing/2014/main" id="{CCA20EF9-FD0D-4759-B7CC-CD296DCDA72A}"/>
              </a:ext>
            </a:extLst>
          </p:cNvPr>
          <p:cNvSpPr txBox="1"/>
          <p:nvPr/>
        </p:nvSpPr>
        <p:spPr>
          <a:xfrm>
            <a:off x="571985" y="-20106"/>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58554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矢印: 五方向 45">
            <a:extLst>
              <a:ext uri="{FF2B5EF4-FFF2-40B4-BE49-F238E27FC236}">
                <a16:creationId xmlns:a16="http://schemas.microsoft.com/office/drawing/2014/main" id="{8DA2944B-0304-4197-A339-CD3ECD6A5655}"/>
              </a:ext>
            </a:extLst>
          </p:cNvPr>
          <p:cNvSpPr/>
          <p:nvPr/>
        </p:nvSpPr>
        <p:spPr>
          <a:xfrm>
            <a:off x="1851749" y="2236421"/>
            <a:ext cx="8206650" cy="1047611"/>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セルラーゼ製剤における人工酵素設計技術の適用価値を探る。</a:t>
            </a:r>
            <a:endParaRPr kumimoji="1" lang="en-US" altLang="ja-JP" dirty="0"/>
          </a:p>
          <a:p>
            <a:pPr marL="457200" indent="-457200"/>
            <a:endParaRPr kumimoji="1" lang="en-US" altLang="ja-JP" sz="2800" dirty="0">
              <a:solidFill>
                <a:schemeClr val="accent1"/>
              </a:solidFill>
            </a:endParaRPr>
          </a:p>
        </p:txBody>
      </p:sp>
      <p:sp>
        <p:nvSpPr>
          <p:cNvPr id="28" name="正方形/長方形 27">
            <a:extLst>
              <a:ext uri="{FF2B5EF4-FFF2-40B4-BE49-F238E27FC236}">
                <a16:creationId xmlns:a16="http://schemas.microsoft.com/office/drawing/2014/main" id="{BCF297A7-9AF8-47C9-A281-8F55B660CBDF}"/>
              </a:ext>
            </a:extLst>
          </p:cNvPr>
          <p:cNvSpPr/>
          <p:nvPr/>
        </p:nvSpPr>
        <p:spPr>
          <a:xfrm>
            <a:off x="4932114"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開発</a:t>
            </a:r>
          </a:p>
        </p:txBody>
      </p:sp>
      <p:sp>
        <p:nvSpPr>
          <p:cNvPr id="33" name="正方形/長方形 32">
            <a:extLst>
              <a:ext uri="{FF2B5EF4-FFF2-40B4-BE49-F238E27FC236}">
                <a16:creationId xmlns:a16="http://schemas.microsoft.com/office/drawing/2014/main" id="{E31692C8-6DA4-4674-8BD6-CB669A142A4E}"/>
              </a:ext>
            </a:extLst>
          </p:cNvPr>
          <p:cNvSpPr/>
          <p:nvPr/>
        </p:nvSpPr>
        <p:spPr>
          <a:xfrm>
            <a:off x="2154027"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供給</a:t>
            </a:r>
          </a:p>
        </p:txBody>
      </p:sp>
      <p:sp>
        <p:nvSpPr>
          <p:cNvPr id="36" name="正方形/長方形 35">
            <a:extLst>
              <a:ext uri="{FF2B5EF4-FFF2-40B4-BE49-F238E27FC236}">
                <a16:creationId xmlns:a16="http://schemas.microsoft.com/office/drawing/2014/main" id="{775F7B4F-A9B0-42D3-85EA-E5B834D2CC92}"/>
              </a:ext>
            </a:extLst>
          </p:cNvPr>
          <p:cNvSpPr/>
          <p:nvPr/>
        </p:nvSpPr>
        <p:spPr>
          <a:xfrm>
            <a:off x="7954041"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ユーザ</a:t>
            </a:r>
          </a:p>
        </p:txBody>
      </p:sp>
      <p:sp>
        <p:nvSpPr>
          <p:cNvPr id="37" name="二等辺三角形 36">
            <a:extLst>
              <a:ext uri="{FF2B5EF4-FFF2-40B4-BE49-F238E27FC236}">
                <a16:creationId xmlns:a16="http://schemas.microsoft.com/office/drawing/2014/main" id="{02F433BE-F4CA-49E7-9655-352D8F0EF005}"/>
              </a:ext>
            </a:extLst>
          </p:cNvPr>
          <p:cNvSpPr/>
          <p:nvPr/>
        </p:nvSpPr>
        <p:spPr>
          <a:xfrm rot="16200000" flipV="1">
            <a:off x="4236329" y="2319986"/>
            <a:ext cx="407936" cy="46397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solidFill>
            </a:endParaRPr>
          </a:p>
        </p:txBody>
      </p:sp>
      <p:sp>
        <p:nvSpPr>
          <p:cNvPr id="39" name="二等辺三角形 38">
            <a:extLst>
              <a:ext uri="{FF2B5EF4-FFF2-40B4-BE49-F238E27FC236}">
                <a16:creationId xmlns:a16="http://schemas.microsoft.com/office/drawing/2014/main" id="{C994758C-1454-4C64-915D-B010B9C16ABE}"/>
              </a:ext>
            </a:extLst>
          </p:cNvPr>
          <p:cNvSpPr/>
          <p:nvPr/>
        </p:nvSpPr>
        <p:spPr>
          <a:xfrm rot="16200000" flipV="1">
            <a:off x="7174692" y="2319986"/>
            <a:ext cx="407936" cy="46397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solidFill>
            </a:endParaRPr>
          </a:p>
        </p:txBody>
      </p:sp>
      <p:sp>
        <p:nvSpPr>
          <p:cNvPr id="40" name="テキスト ボックス 39">
            <a:extLst>
              <a:ext uri="{FF2B5EF4-FFF2-40B4-BE49-F238E27FC236}">
                <a16:creationId xmlns:a16="http://schemas.microsoft.com/office/drawing/2014/main" id="{F56C083C-D52A-4CA8-AE34-5939044743B3}"/>
              </a:ext>
            </a:extLst>
          </p:cNvPr>
          <p:cNvSpPr txBox="1"/>
          <p:nvPr/>
        </p:nvSpPr>
        <p:spPr>
          <a:xfrm>
            <a:off x="4232123" y="2845157"/>
            <a:ext cx="3187091" cy="369332"/>
          </a:xfrm>
          <a:prstGeom prst="rect">
            <a:avLst/>
          </a:prstGeom>
          <a:noFill/>
        </p:spPr>
        <p:txBody>
          <a:bodyPr wrap="none" rtlCol="0">
            <a:spAutoFit/>
          </a:bodyPr>
          <a:lstStyle/>
          <a:p>
            <a:r>
              <a:rPr kumimoji="1" lang="ja-JP" altLang="en-US" dirty="0"/>
              <a:t>①現在の方法、性能、課題は？</a:t>
            </a:r>
          </a:p>
        </p:txBody>
      </p:sp>
      <p:sp>
        <p:nvSpPr>
          <p:cNvPr id="42" name="テキスト ボックス 41">
            <a:extLst>
              <a:ext uri="{FF2B5EF4-FFF2-40B4-BE49-F238E27FC236}">
                <a16:creationId xmlns:a16="http://schemas.microsoft.com/office/drawing/2014/main" id="{39ADE6F6-B86A-46BB-934C-6EADAF942DC0}"/>
              </a:ext>
            </a:extLst>
          </p:cNvPr>
          <p:cNvSpPr txBox="1"/>
          <p:nvPr/>
        </p:nvSpPr>
        <p:spPr>
          <a:xfrm>
            <a:off x="1851749" y="1867089"/>
            <a:ext cx="2371162" cy="369332"/>
          </a:xfrm>
          <a:prstGeom prst="rect">
            <a:avLst/>
          </a:prstGeom>
          <a:noFill/>
        </p:spPr>
        <p:txBody>
          <a:bodyPr wrap="none" rtlCol="0">
            <a:spAutoFit/>
          </a:bodyPr>
          <a:lstStyle/>
          <a:p>
            <a:r>
              <a:rPr kumimoji="1" lang="ja-JP" altLang="en-US" b="1" dirty="0"/>
              <a:t>セルラーゼ製剤のフロー</a:t>
            </a:r>
          </a:p>
        </p:txBody>
      </p:sp>
      <p:sp>
        <p:nvSpPr>
          <p:cNvPr id="44" name="テキスト ボックス 43">
            <a:extLst>
              <a:ext uri="{FF2B5EF4-FFF2-40B4-BE49-F238E27FC236}">
                <a16:creationId xmlns:a16="http://schemas.microsoft.com/office/drawing/2014/main" id="{A33A27A7-ADD1-4CBD-A93D-DBC29CB68D31}"/>
              </a:ext>
            </a:extLst>
          </p:cNvPr>
          <p:cNvSpPr txBox="1"/>
          <p:nvPr/>
        </p:nvSpPr>
        <p:spPr>
          <a:xfrm>
            <a:off x="7704874" y="1828469"/>
            <a:ext cx="2417650" cy="369332"/>
          </a:xfrm>
          <a:prstGeom prst="rect">
            <a:avLst/>
          </a:prstGeom>
          <a:noFill/>
        </p:spPr>
        <p:txBody>
          <a:bodyPr wrap="none" rtlCol="0">
            <a:spAutoFit/>
          </a:bodyPr>
          <a:lstStyle/>
          <a:p>
            <a:r>
              <a:rPr kumimoji="1" lang="ja-JP" altLang="en-US" dirty="0"/>
              <a:t>②現在の業界構造は？</a:t>
            </a:r>
          </a:p>
        </p:txBody>
      </p:sp>
      <p:sp>
        <p:nvSpPr>
          <p:cNvPr id="6" name="矢印: 下 5">
            <a:extLst>
              <a:ext uri="{FF2B5EF4-FFF2-40B4-BE49-F238E27FC236}">
                <a16:creationId xmlns:a16="http://schemas.microsoft.com/office/drawing/2014/main" id="{A982B8CC-8933-47C3-9228-90A54BA6B7EF}"/>
              </a:ext>
            </a:extLst>
          </p:cNvPr>
          <p:cNvSpPr/>
          <p:nvPr/>
        </p:nvSpPr>
        <p:spPr>
          <a:xfrm>
            <a:off x="5424836" y="3416152"/>
            <a:ext cx="801666" cy="29838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テキスト ボックス 53">
            <a:extLst>
              <a:ext uri="{FF2B5EF4-FFF2-40B4-BE49-F238E27FC236}">
                <a16:creationId xmlns:a16="http://schemas.microsoft.com/office/drawing/2014/main" id="{E9AA69AC-95FF-40D2-AA28-9F97B388C3E3}"/>
              </a:ext>
            </a:extLst>
          </p:cNvPr>
          <p:cNvSpPr txBox="1"/>
          <p:nvPr/>
        </p:nvSpPr>
        <p:spPr>
          <a:xfrm>
            <a:off x="2918463" y="3820970"/>
            <a:ext cx="5814412" cy="400110"/>
          </a:xfrm>
          <a:prstGeom prst="rect">
            <a:avLst/>
          </a:prstGeom>
          <a:noFill/>
        </p:spPr>
        <p:txBody>
          <a:bodyPr wrap="none" rtlCol="0">
            <a:spAutoFit/>
          </a:bodyPr>
          <a:lstStyle/>
          <a:p>
            <a:r>
              <a:rPr kumimoji="1" lang="ja-JP" altLang="en-US" sz="2000" b="1" dirty="0"/>
              <a:t>セルラーゼの人工設計技術はどんな優位性があるか？</a:t>
            </a:r>
          </a:p>
        </p:txBody>
      </p:sp>
      <p:sp>
        <p:nvSpPr>
          <p:cNvPr id="55" name="テキスト ボックス 54">
            <a:extLst>
              <a:ext uri="{FF2B5EF4-FFF2-40B4-BE49-F238E27FC236}">
                <a16:creationId xmlns:a16="http://schemas.microsoft.com/office/drawing/2014/main" id="{004CD573-9AAB-4809-AD44-863BEFB1533D}"/>
              </a:ext>
            </a:extLst>
          </p:cNvPr>
          <p:cNvSpPr txBox="1"/>
          <p:nvPr/>
        </p:nvSpPr>
        <p:spPr>
          <a:xfrm>
            <a:off x="821155" y="4454788"/>
            <a:ext cx="3236784" cy="369332"/>
          </a:xfrm>
          <a:prstGeom prst="rect">
            <a:avLst/>
          </a:prstGeom>
          <a:noFill/>
        </p:spPr>
        <p:txBody>
          <a:bodyPr wrap="none" rtlCol="0">
            <a:spAutoFit/>
          </a:bodyPr>
          <a:lstStyle/>
          <a:p>
            <a:r>
              <a:rPr kumimoji="1" lang="ja-JP" altLang="en-US" dirty="0"/>
              <a:t>酵素改変の報告事例があるが</a:t>
            </a:r>
            <a:r>
              <a:rPr kumimoji="1" lang="en-US" altLang="ja-JP" dirty="0"/>
              <a:t>…</a:t>
            </a:r>
            <a:endParaRPr kumimoji="1" lang="ja-JP" altLang="en-US" dirty="0"/>
          </a:p>
        </p:txBody>
      </p:sp>
      <p:sp>
        <p:nvSpPr>
          <p:cNvPr id="56" name="テキスト ボックス 55">
            <a:extLst>
              <a:ext uri="{FF2B5EF4-FFF2-40B4-BE49-F238E27FC236}">
                <a16:creationId xmlns:a16="http://schemas.microsoft.com/office/drawing/2014/main" id="{C990949A-0DD1-4925-AE2B-B1F3AB7833EE}"/>
              </a:ext>
            </a:extLst>
          </p:cNvPr>
          <p:cNvSpPr txBox="1"/>
          <p:nvPr/>
        </p:nvSpPr>
        <p:spPr>
          <a:xfrm>
            <a:off x="851879" y="4912256"/>
            <a:ext cx="3805850" cy="830997"/>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sz="1600" dirty="0"/>
              <a:t>CBD</a:t>
            </a:r>
            <a:r>
              <a:rPr kumimoji="1" lang="ja-JP" altLang="en-US" sz="1600" dirty="0"/>
              <a:t>サイズアップで、分解効率を向上</a:t>
            </a:r>
            <a:endParaRPr kumimoji="1" lang="en-US" altLang="ja-JP" sz="1600" dirty="0"/>
          </a:p>
          <a:p>
            <a:pPr marL="285750" indent="-285750">
              <a:buFont typeface="Wingdings" panose="05000000000000000000" pitchFamily="2" charset="2"/>
              <a:buChar char="Ø"/>
            </a:pPr>
            <a:r>
              <a:rPr kumimoji="1" lang="ja-JP" altLang="en-US" sz="1600" dirty="0"/>
              <a:t>刺激応答で、再利用性を向上</a:t>
            </a:r>
            <a:endParaRPr kumimoji="1" lang="en-US" altLang="ja-JP" sz="1600" dirty="0"/>
          </a:p>
          <a:p>
            <a:pPr marL="285750" indent="-285750">
              <a:buFont typeface="Wingdings" panose="05000000000000000000" pitchFamily="2" charset="2"/>
              <a:buChar char="Ø"/>
            </a:pPr>
            <a:r>
              <a:rPr kumimoji="1" lang="ja-JP" altLang="en-US" sz="1600" dirty="0"/>
              <a:t>表面電荷改変で、非特異的結合を削減</a:t>
            </a:r>
          </a:p>
        </p:txBody>
      </p:sp>
      <p:sp>
        <p:nvSpPr>
          <p:cNvPr id="59" name="テキスト ボックス 58">
            <a:extLst>
              <a:ext uri="{FF2B5EF4-FFF2-40B4-BE49-F238E27FC236}">
                <a16:creationId xmlns:a16="http://schemas.microsoft.com/office/drawing/2014/main" id="{532DDE7A-CCB4-4890-8A66-4D53CEA71AB6}"/>
              </a:ext>
            </a:extLst>
          </p:cNvPr>
          <p:cNvSpPr txBox="1"/>
          <p:nvPr/>
        </p:nvSpPr>
        <p:spPr>
          <a:xfrm>
            <a:off x="5466340" y="4454788"/>
            <a:ext cx="3869970" cy="369332"/>
          </a:xfrm>
          <a:prstGeom prst="rect">
            <a:avLst/>
          </a:prstGeom>
          <a:noFill/>
        </p:spPr>
        <p:txBody>
          <a:bodyPr wrap="none" rtlCol="0">
            <a:spAutoFit/>
          </a:bodyPr>
          <a:lstStyle/>
          <a:p>
            <a:r>
              <a:rPr kumimoji="1" lang="ja-JP" altLang="en-US" dirty="0"/>
              <a:t>糖化工程全体では、様々な課題がある</a:t>
            </a:r>
          </a:p>
        </p:txBody>
      </p:sp>
      <p:sp>
        <p:nvSpPr>
          <p:cNvPr id="60" name="テキスト ボックス 59">
            <a:extLst>
              <a:ext uri="{FF2B5EF4-FFF2-40B4-BE49-F238E27FC236}">
                <a16:creationId xmlns:a16="http://schemas.microsoft.com/office/drawing/2014/main" id="{8C0AF795-DE25-4B1C-9480-883615772419}"/>
              </a:ext>
            </a:extLst>
          </p:cNvPr>
          <p:cNvSpPr txBox="1"/>
          <p:nvPr/>
        </p:nvSpPr>
        <p:spPr>
          <a:xfrm>
            <a:off x="5480117" y="4912255"/>
            <a:ext cx="5840060" cy="830997"/>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カクテル混合比率も、加水分解効率に影響</a:t>
            </a:r>
            <a:endParaRPr kumimoji="1" lang="en-US" altLang="ja-JP" sz="1600" dirty="0"/>
          </a:p>
          <a:p>
            <a:pPr marL="285750" indent="-285750">
              <a:buFont typeface="Wingdings" panose="05000000000000000000" pitchFamily="2" charset="2"/>
              <a:buChar char="Ø"/>
            </a:pPr>
            <a:r>
              <a:rPr kumimoji="1" lang="ja-JP" altLang="en-US" sz="1600" dirty="0"/>
              <a:t>前処理として、物理的・化学的処理を施す</a:t>
            </a:r>
            <a:endParaRPr kumimoji="1" lang="en-US" altLang="ja-JP" sz="1600" dirty="0"/>
          </a:p>
          <a:p>
            <a:pPr marL="285750" indent="-285750">
              <a:buFont typeface="Wingdings" panose="05000000000000000000" pitchFamily="2" charset="2"/>
              <a:buChar char="Ø"/>
            </a:pPr>
            <a:r>
              <a:rPr kumimoji="1" lang="ja-JP" altLang="en-US" sz="1600" dirty="0"/>
              <a:t>酵素濃度に対して反応速度が飽和すると、反応効率に限界が来る</a:t>
            </a:r>
          </a:p>
        </p:txBody>
      </p:sp>
      <p:sp>
        <p:nvSpPr>
          <p:cNvPr id="20" name="タイトル 1">
            <a:extLst>
              <a:ext uri="{FF2B5EF4-FFF2-40B4-BE49-F238E27FC236}">
                <a16:creationId xmlns:a16="http://schemas.microsoft.com/office/drawing/2014/main" id="{B8B26849-9961-4BDE-8163-3F233F790897}"/>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セルラーゼ製剤のための技術調査</a:t>
            </a:r>
          </a:p>
        </p:txBody>
      </p:sp>
      <p:sp>
        <p:nvSpPr>
          <p:cNvPr id="21" name="テキスト ボックス 20">
            <a:extLst>
              <a:ext uri="{FF2B5EF4-FFF2-40B4-BE49-F238E27FC236}">
                <a16:creationId xmlns:a16="http://schemas.microsoft.com/office/drawing/2014/main" id="{55F2CBC8-17D9-4DA5-B7A7-55CB51CA9059}"/>
              </a:ext>
            </a:extLst>
          </p:cNvPr>
          <p:cNvSpPr txBox="1"/>
          <p:nvPr/>
        </p:nvSpPr>
        <p:spPr>
          <a:xfrm>
            <a:off x="571985" y="-20771"/>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133882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1011743"/>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多様な</a:t>
            </a:r>
            <a:r>
              <a:rPr kumimoji="1" lang="ja-JP" altLang="en-US" sz="2800" dirty="0">
                <a:solidFill>
                  <a:schemeClr val="accent1"/>
                </a:solidFill>
              </a:rPr>
              <a:t>目的達成のプロセスで、設計技術の適用可能性が予想される。</a:t>
            </a:r>
            <a:endParaRPr kumimoji="1" lang="en-US" altLang="ja-JP" sz="2800" dirty="0">
              <a:solidFill>
                <a:schemeClr val="accent1"/>
              </a:solidFill>
            </a:endParaRPr>
          </a:p>
          <a:p>
            <a:pPr marL="457200" indent="-457200">
              <a:buFont typeface="Wingdings" panose="05000000000000000000" pitchFamily="2" charset="2"/>
              <a:buChar char="n"/>
            </a:pPr>
            <a:r>
              <a:rPr lang="ja-JP" altLang="en-US" sz="2800" dirty="0">
                <a:solidFill>
                  <a:schemeClr val="accent1"/>
                </a:solidFill>
              </a:rPr>
              <a:t>一方、設計技術単体では到達できない「何か」があり、それを探りたい。</a:t>
            </a:r>
            <a:endParaRPr kumimoji="1" lang="en-US" altLang="ja-JP" dirty="0"/>
          </a:p>
        </p:txBody>
      </p:sp>
      <p:grpSp>
        <p:nvGrpSpPr>
          <p:cNvPr id="20" name="グループ化 19">
            <a:extLst>
              <a:ext uri="{FF2B5EF4-FFF2-40B4-BE49-F238E27FC236}">
                <a16:creationId xmlns:a16="http://schemas.microsoft.com/office/drawing/2014/main" id="{EFFACE7B-46B8-48AF-8CE1-7B439EA8B407}"/>
              </a:ext>
            </a:extLst>
          </p:cNvPr>
          <p:cNvGrpSpPr/>
          <p:nvPr/>
        </p:nvGrpSpPr>
        <p:grpSpPr>
          <a:xfrm>
            <a:off x="5529180" y="2867211"/>
            <a:ext cx="6478601" cy="2744353"/>
            <a:chOff x="5426061" y="3105919"/>
            <a:chExt cx="6478601" cy="2744353"/>
          </a:xfrm>
        </p:grpSpPr>
        <p:sp>
          <p:nvSpPr>
            <p:cNvPr id="21" name="テキスト ボックス 20">
              <a:extLst>
                <a:ext uri="{FF2B5EF4-FFF2-40B4-BE49-F238E27FC236}">
                  <a16:creationId xmlns:a16="http://schemas.microsoft.com/office/drawing/2014/main" id="{20EB4791-2639-416E-8785-6606D2DE7EED}"/>
                </a:ext>
              </a:extLst>
            </p:cNvPr>
            <p:cNvSpPr txBox="1"/>
            <p:nvPr/>
          </p:nvSpPr>
          <p:spPr>
            <a:xfrm>
              <a:off x="5574463" y="4342035"/>
              <a:ext cx="678423" cy="1426939"/>
            </a:xfrm>
            <a:prstGeom prst="rect">
              <a:avLst/>
            </a:prstGeom>
            <a:solidFill>
              <a:schemeClr val="bg1">
                <a:lumMod val="95000"/>
              </a:schemeClr>
            </a:solidFill>
            <a:ln w="9525">
              <a:noFill/>
              <a:prstDash val="dash"/>
            </a:ln>
          </p:spPr>
          <p:txBody>
            <a:bodyPr wrap="square" rtlCol="0">
              <a:noAutofit/>
            </a:bodyPr>
            <a:lstStyle/>
            <a:p>
              <a:pPr algn="ctr"/>
              <a:endParaRPr lang="zh-TW" altLang="en-US" sz="600" dirty="0"/>
            </a:p>
          </p:txBody>
        </p:sp>
        <p:sp>
          <p:nvSpPr>
            <p:cNvPr id="22" name="角丸四角形 17">
              <a:extLst>
                <a:ext uri="{FF2B5EF4-FFF2-40B4-BE49-F238E27FC236}">
                  <a16:creationId xmlns:a16="http://schemas.microsoft.com/office/drawing/2014/main" id="{C18BE48E-5AE2-4E13-9DB4-234110AE6DB3}"/>
                </a:ext>
              </a:extLst>
            </p:cNvPr>
            <p:cNvSpPr/>
            <p:nvPr/>
          </p:nvSpPr>
          <p:spPr>
            <a:xfrm>
              <a:off x="7642981" y="4855338"/>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細胞設計</a:t>
              </a:r>
              <a:endParaRPr kumimoji="1" lang="en-US" altLang="ja-JP" sz="700" dirty="0">
                <a:solidFill>
                  <a:schemeClr val="tx1"/>
                </a:solidFill>
              </a:endParaRPr>
            </a:p>
          </p:txBody>
        </p:sp>
        <p:sp>
          <p:nvSpPr>
            <p:cNvPr id="23" name="角丸四角形 17">
              <a:extLst>
                <a:ext uri="{FF2B5EF4-FFF2-40B4-BE49-F238E27FC236}">
                  <a16:creationId xmlns:a16="http://schemas.microsoft.com/office/drawing/2014/main" id="{95A78853-8D3D-42E9-B446-2D865F0808C4}"/>
                </a:ext>
              </a:extLst>
            </p:cNvPr>
            <p:cNvSpPr/>
            <p:nvPr/>
          </p:nvSpPr>
          <p:spPr>
            <a:xfrm>
              <a:off x="8843060" y="4857535"/>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細胞培養</a:t>
              </a:r>
              <a:endParaRPr kumimoji="1" lang="en-US" altLang="ja-JP" sz="700" dirty="0">
                <a:solidFill>
                  <a:schemeClr val="tx1"/>
                </a:solidFill>
              </a:endParaRPr>
            </a:p>
            <a:p>
              <a:pPr algn="ctr"/>
              <a:r>
                <a:rPr kumimoji="1" lang="ja-JP" altLang="en-US" sz="700" dirty="0">
                  <a:solidFill>
                    <a:schemeClr val="tx1"/>
                  </a:solidFill>
                </a:rPr>
                <a:t>発酵</a:t>
              </a:r>
              <a:endParaRPr kumimoji="1" lang="en-US" altLang="ja-JP" sz="700" dirty="0">
                <a:solidFill>
                  <a:schemeClr val="tx1"/>
                </a:solidFill>
              </a:endParaRPr>
            </a:p>
          </p:txBody>
        </p:sp>
        <p:sp>
          <p:nvSpPr>
            <p:cNvPr id="24" name="角丸四角形 17">
              <a:extLst>
                <a:ext uri="{FF2B5EF4-FFF2-40B4-BE49-F238E27FC236}">
                  <a16:creationId xmlns:a16="http://schemas.microsoft.com/office/drawing/2014/main" id="{9E4D3687-C45E-4353-BD61-92699F2BFFE0}"/>
                </a:ext>
              </a:extLst>
            </p:cNvPr>
            <p:cNvSpPr/>
            <p:nvPr/>
          </p:nvSpPr>
          <p:spPr>
            <a:xfrm>
              <a:off x="10074532" y="4855340"/>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化学品中間体の製造</a:t>
              </a:r>
              <a:endParaRPr kumimoji="1" lang="en-US" altLang="ja-JP" sz="700" dirty="0">
                <a:solidFill>
                  <a:schemeClr val="tx1"/>
                </a:solidFill>
              </a:endParaRPr>
            </a:p>
          </p:txBody>
        </p:sp>
        <p:sp>
          <p:nvSpPr>
            <p:cNvPr id="25" name="角丸四角形 17">
              <a:extLst>
                <a:ext uri="{FF2B5EF4-FFF2-40B4-BE49-F238E27FC236}">
                  <a16:creationId xmlns:a16="http://schemas.microsoft.com/office/drawing/2014/main" id="{40E99CF6-B6EC-4172-B7F3-B7FF00EBCAA6}"/>
                </a:ext>
              </a:extLst>
            </p:cNvPr>
            <p:cNvSpPr/>
            <p:nvPr/>
          </p:nvSpPr>
          <p:spPr>
            <a:xfrm>
              <a:off x="11305251" y="4856606"/>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機能性製品の製造</a:t>
              </a:r>
              <a:endParaRPr kumimoji="1" lang="en-US" altLang="ja-JP" sz="700" dirty="0">
                <a:solidFill>
                  <a:schemeClr val="tx1"/>
                </a:solidFill>
              </a:endParaRPr>
            </a:p>
          </p:txBody>
        </p:sp>
        <p:sp>
          <p:nvSpPr>
            <p:cNvPr id="26" name="角丸四角形 17">
              <a:extLst>
                <a:ext uri="{FF2B5EF4-FFF2-40B4-BE49-F238E27FC236}">
                  <a16:creationId xmlns:a16="http://schemas.microsoft.com/office/drawing/2014/main" id="{73331E0B-687A-47B1-950E-3391AFF471E6}"/>
                </a:ext>
              </a:extLst>
            </p:cNvPr>
            <p:cNvSpPr/>
            <p:nvPr/>
          </p:nvSpPr>
          <p:spPr>
            <a:xfrm>
              <a:off x="6428567" y="4855337"/>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分子設計</a:t>
              </a:r>
              <a:endParaRPr kumimoji="1" lang="en-US" altLang="ja-JP" sz="700" dirty="0">
                <a:solidFill>
                  <a:schemeClr val="tx1"/>
                </a:solidFill>
              </a:endParaRPr>
            </a:p>
          </p:txBody>
        </p:sp>
        <p:cxnSp>
          <p:nvCxnSpPr>
            <p:cNvPr id="27" name="直線矢印コネクタ 26">
              <a:extLst>
                <a:ext uri="{FF2B5EF4-FFF2-40B4-BE49-F238E27FC236}">
                  <a16:creationId xmlns:a16="http://schemas.microsoft.com/office/drawing/2014/main" id="{CE2E80EE-FC28-4E4A-B6E7-14A6E50E3E88}"/>
                </a:ext>
              </a:extLst>
            </p:cNvPr>
            <p:cNvCxnSpPr>
              <a:cxnSpLocks/>
              <a:stCxn id="26" idx="3"/>
              <a:endCxn id="53" idx="2"/>
            </p:cNvCxnSpPr>
            <p:nvPr/>
          </p:nvCxnSpPr>
          <p:spPr>
            <a:xfrm flipV="1">
              <a:off x="7027978" y="5054663"/>
              <a:ext cx="181213" cy="122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27588DFC-9FCA-499A-A29B-7CA7B7CD97E2}"/>
                </a:ext>
              </a:extLst>
            </p:cNvPr>
            <p:cNvCxnSpPr>
              <a:cxnSpLocks/>
              <a:stCxn id="22" idx="3"/>
            </p:cNvCxnSpPr>
            <p:nvPr/>
          </p:nvCxnSpPr>
          <p:spPr>
            <a:xfrm flipV="1">
              <a:off x="8242392" y="5048278"/>
              <a:ext cx="172400" cy="760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3EA438FF-A458-4252-AAC8-D62917243F12}"/>
                </a:ext>
              </a:extLst>
            </p:cNvPr>
            <p:cNvCxnSpPr>
              <a:cxnSpLocks/>
              <a:stCxn id="23" idx="3"/>
            </p:cNvCxnSpPr>
            <p:nvPr/>
          </p:nvCxnSpPr>
          <p:spPr>
            <a:xfrm>
              <a:off x="9442471" y="5058081"/>
              <a:ext cx="16712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BE66F75-994C-4BC4-A119-0B4E535C40CB}"/>
                </a:ext>
              </a:extLst>
            </p:cNvPr>
            <p:cNvCxnSpPr>
              <a:cxnSpLocks/>
              <a:stCxn id="24" idx="3"/>
              <a:endCxn id="62" idx="2"/>
            </p:cNvCxnSpPr>
            <p:nvPr/>
          </p:nvCxnSpPr>
          <p:spPr>
            <a:xfrm>
              <a:off x="10673943" y="5055886"/>
              <a:ext cx="18043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角丸四角形 17">
              <a:extLst>
                <a:ext uri="{FF2B5EF4-FFF2-40B4-BE49-F238E27FC236}">
                  <a16:creationId xmlns:a16="http://schemas.microsoft.com/office/drawing/2014/main" id="{3BC7B2D0-F730-4E60-8AEF-644C8902EFA4}"/>
                </a:ext>
              </a:extLst>
            </p:cNvPr>
            <p:cNvSpPr/>
            <p:nvPr/>
          </p:nvSpPr>
          <p:spPr>
            <a:xfrm>
              <a:off x="7909694" y="3331332"/>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バイオマス前処理</a:t>
              </a:r>
              <a:endParaRPr kumimoji="1" lang="en-US" altLang="ja-JP" sz="700" dirty="0">
                <a:solidFill>
                  <a:schemeClr val="tx1"/>
                </a:solidFill>
              </a:endParaRPr>
            </a:p>
          </p:txBody>
        </p:sp>
        <p:cxnSp>
          <p:nvCxnSpPr>
            <p:cNvPr id="34" name="直線矢印コネクタ 33">
              <a:extLst>
                <a:ext uri="{FF2B5EF4-FFF2-40B4-BE49-F238E27FC236}">
                  <a16:creationId xmlns:a16="http://schemas.microsoft.com/office/drawing/2014/main" id="{23F1A896-EDCF-4940-8FD6-D1FEF0D0B764}"/>
                </a:ext>
              </a:extLst>
            </p:cNvPr>
            <p:cNvCxnSpPr>
              <a:cxnSpLocks/>
              <a:stCxn id="41" idx="3"/>
              <a:endCxn id="32" idx="1"/>
            </p:cNvCxnSpPr>
            <p:nvPr/>
          </p:nvCxnSpPr>
          <p:spPr>
            <a:xfrm>
              <a:off x="7727062" y="3529788"/>
              <a:ext cx="182632" cy="209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円/楕円 23">
              <a:extLst>
                <a:ext uri="{FF2B5EF4-FFF2-40B4-BE49-F238E27FC236}">
                  <a16:creationId xmlns:a16="http://schemas.microsoft.com/office/drawing/2014/main" id="{A806333B-77E4-442F-B72F-809146C8114D}"/>
                </a:ext>
              </a:extLst>
            </p:cNvPr>
            <p:cNvSpPr/>
            <p:nvPr/>
          </p:nvSpPr>
          <p:spPr>
            <a:xfrm>
              <a:off x="8685339" y="3377262"/>
              <a:ext cx="311426" cy="307467"/>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700" dirty="0">
                  <a:solidFill>
                    <a:schemeClr val="tx1"/>
                  </a:solidFill>
                </a:rPr>
                <a:t>前処理済</a:t>
              </a:r>
              <a:endParaRPr kumimoji="1" lang="en-US" altLang="ja-JP" sz="700" dirty="0">
                <a:solidFill>
                  <a:schemeClr val="tx1"/>
                </a:solidFill>
              </a:endParaRPr>
            </a:p>
            <a:p>
              <a:pPr algn="ctr"/>
              <a:r>
                <a:rPr kumimoji="1" lang="ja-JP" altLang="en-US" sz="700" dirty="0">
                  <a:solidFill>
                    <a:schemeClr val="tx1"/>
                  </a:solidFill>
                </a:rPr>
                <a:t>バイオマス</a:t>
              </a:r>
              <a:endParaRPr kumimoji="1" lang="en-US" altLang="ja-JP" sz="700" dirty="0">
                <a:solidFill>
                  <a:schemeClr val="tx1"/>
                </a:solidFill>
              </a:endParaRPr>
            </a:p>
          </p:txBody>
        </p:sp>
        <p:cxnSp>
          <p:nvCxnSpPr>
            <p:cNvPr id="38" name="直線矢印コネクタ 37">
              <a:extLst>
                <a:ext uri="{FF2B5EF4-FFF2-40B4-BE49-F238E27FC236}">
                  <a16:creationId xmlns:a16="http://schemas.microsoft.com/office/drawing/2014/main" id="{9F6F7F36-A5E0-4ED5-B432-85B78165540D}"/>
                </a:ext>
              </a:extLst>
            </p:cNvPr>
            <p:cNvCxnSpPr>
              <a:cxnSpLocks/>
              <a:stCxn id="32" idx="3"/>
              <a:endCxn id="35" idx="2"/>
            </p:cNvCxnSpPr>
            <p:nvPr/>
          </p:nvCxnSpPr>
          <p:spPr>
            <a:xfrm flipV="1">
              <a:off x="8509105" y="3530996"/>
              <a:ext cx="176234" cy="88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87B0B4F1-867D-4F85-9A94-A1AB9BF1560F}"/>
                </a:ext>
              </a:extLst>
            </p:cNvPr>
            <p:cNvSpPr txBox="1"/>
            <p:nvPr/>
          </p:nvSpPr>
          <p:spPr>
            <a:xfrm>
              <a:off x="5549284" y="3105919"/>
              <a:ext cx="2177778" cy="847738"/>
            </a:xfrm>
            <a:prstGeom prst="rect">
              <a:avLst/>
            </a:prstGeom>
            <a:solidFill>
              <a:schemeClr val="bg1">
                <a:lumMod val="95000"/>
              </a:schemeClr>
            </a:solidFill>
            <a:ln w="9525">
              <a:noFill/>
              <a:prstDash val="dash"/>
            </a:ln>
          </p:spPr>
          <p:txBody>
            <a:bodyPr wrap="square" rtlCol="0">
              <a:noAutofit/>
            </a:bodyPr>
            <a:lstStyle/>
            <a:p>
              <a:pPr algn="ctr"/>
              <a:r>
                <a:rPr lang="ja-JP" altLang="en-US" sz="800" dirty="0"/>
                <a:t>バイオマス原料</a:t>
              </a:r>
              <a:endParaRPr lang="en-US" altLang="ja-JP" sz="800" dirty="0"/>
            </a:p>
            <a:p>
              <a:endParaRPr lang="en-US" altLang="ja-JP" sz="700" dirty="0">
                <a:solidFill>
                  <a:schemeClr val="tx2">
                    <a:lumMod val="60000"/>
                    <a:lumOff val="40000"/>
                  </a:schemeClr>
                </a:solidFill>
              </a:endParaRPr>
            </a:p>
          </p:txBody>
        </p:sp>
        <p:sp>
          <p:nvSpPr>
            <p:cNvPr id="43" name="テキスト ボックス 42">
              <a:extLst>
                <a:ext uri="{FF2B5EF4-FFF2-40B4-BE49-F238E27FC236}">
                  <a16:creationId xmlns:a16="http://schemas.microsoft.com/office/drawing/2014/main" id="{21218242-B4B0-44CE-A943-CC020F4419F5}"/>
                </a:ext>
              </a:extLst>
            </p:cNvPr>
            <p:cNvSpPr txBox="1"/>
            <p:nvPr/>
          </p:nvSpPr>
          <p:spPr>
            <a:xfrm>
              <a:off x="7224090" y="4271569"/>
              <a:ext cx="1437193" cy="415177"/>
            </a:xfrm>
            <a:prstGeom prst="rect">
              <a:avLst/>
            </a:prstGeom>
            <a:solidFill>
              <a:schemeClr val="bg1">
                <a:lumMod val="95000"/>
              </a:schemeClr>
            </a:solidFill>
            <a:ln w="9525">
              <a:noFill/>
              <a:prstDash val="dash"/>
            </a:ln>
          </p:spPr>
          <p:txBody>
            <a:bodyPr wrap="square" rtlCol="0">
              <a:noAutofit/>
            </a:bodyPr>
            <a:lstStyle/>
            <a:p>
              <a:pPr algn="ctr"/>
              <a:r>
                <a:rPr lang="ja-JP" altLang="en-US" sz="700" dirty="0"/>
                <a:t>細胞</a:t>
              </a:r>
              <a:endParaRPr lang="en-US" altLang="ja-JP" sz="700" dirty="0"/>
            </a:p>
            <a:p>
              <a:pPr algn="ctr"/>
              <a:r>
                <a:rPr lang="ja-JP" altLang="en-US" sz="600" dirty="0"/>
                <a:t>藻類</a:t>
              </a:r>
              <a:r>
                <a:rPr lang="en-US" altLang="ja-JP" sz="600" dirty="0"/>
                <a:t>, </a:t>
              </a:r>
              <a:r>
                <a:rPr lang="ja-JP" altLang="en-US" sz="600" dirty="0"/>
                <a:t>酵母</a:t>
              </a:r>
              <a:r>
                <a:rPr lang="en-US" altLang="ja-JP" sz="600" dirty="0"/>
                <a:t>, </a:t>
              </a:r>
              <a:r>
                <a:rPr lang="ja-JP" altLang="en-US" sz="600" dirty="0"/>
                <a:t>動物細胞</a:t>
              </a:r>
              <a:endParaRPr lang="zh-TW" altLang="en-US" sz="600" dirty="0"/>
            </a:p>
            <a:p>
              <a:pPr algn="ctr"/>
              <a:r>
                <a:rPr lang="en-US" altLang="ja-JP" sz="600" dirty="0" err="1"/>
                <a:t>iPS</a:t>
              </a:r>
              <a:r>
                <a:rPr lang="ja-JP" altLang="en-US" sz="600" dirty="0"/>
                <a:t>細胞</a:t>
              </a:r>
              <a:r>
                <a:rPr lang="en-US" altLang="zh-TW" sz="600" dirty="0"/>
                <a:t>, </a:t>
              </a:r>
              <a:r>
                <a:rPr lang="ja-JP" altLang="en-US" sz="600" dirty="0"/>
                <a:t>大腸菌</a:t>
              </a:r>
              <a:endParaRPr lang="zh-TW" altLang="en-US" sz="600" dirty="0"/>
            </a:p>
          </p:txBody>
        </p:sp>
        <p:sp>
          <p:nvSpPr>
            <p:cNvPr id="45" name="円/楕円 10">
              <a:extLst>
                <a:ext uri="{FF2B5EF4-FFF2-40B4-BE49-F238E27FC236}">
                  <a16:creationId xmlns:a16="http://schemas.microsoft.com/office/drawing/2014/main" id="{EC3F8091-998A-417D-9869-FF5AB08BAE62}"/>
                </a:ext>
              </a:extLst>
            </p:cNvPr>
            <p:cNvSpPr/>
            <p:nvPr/>
          </p:nvSpPr>
          <p:spPr>
            <a:xfrm>
              <a:off x="8416690" y="4792910"/>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細胞</a:t>
              </a:r>
            </a:p>
          </p:txBody>
        </p:sp>
        <p:sp>
          <p:nvSpPr>
            <p:cNvPr id="47" name="円/楕円 10">
              <a:extLst>
                <a:ext uri="{FF2B5EF4-FFF2-40B4-BE49-F238E27FC236}">
                  <a16:creationId xmlns:a16="http://schemas.microsoft.com/office/drawing/2014/main" id="{71E795DA-2C5E-4ECB-81B6-84CA35AA8533}"/>
                </a:ext>
              </a:extLst>
            </p:cNvPr>
            <p:cNvSpPr/>
            <p:nvPr/>
          </p:nvSpPr>
          <p:spPr>
            <a:xfrm>
              <a:off x="8416176" y="5092048"/>
              <a:ext cx="257850" cy="255368"/>
            </a:xfrm>
            <a:prstGeom prst="ellipse">
              <a:avLst/>
            </a:prstGeom>
            <a:ln/>
          </p:spPr>
          <p:style>
            <a:lnRef idx="1">
              <a:schemeClr val="accent4"/>
            </a:lnRef>
            <a:fillRef idx="3">
              <a:schemeClr val="accent4"/>
            </a:fillRef>
            <a:effectRef idx="2">
              <a:schemeClr val="accent4"/>
            </a:effectRef>
            <a:fontRef idx="minor">
              <a:schemeClr val="lt1"/>
            </a:fontRef>
          </p:style>
          <p:txBody>
            <a:bodyPr wrap="none" rtlCol="0" anchor="ctr"/>
            <a:lstStyle/>
            <a:p>
              <a:pPr algn="ctr"/>
              <a:r>
                <a:rPr kumimoji="1" lang="ja-JP" altLang="en-US" sz="700" dirty="0">
                  <a:solidFill>
                    <a:schemeClr val="tx1"/>
                  </a:solidFill>
                </a:rPr>
                <a:t>培地</a:t>
              </a:r>
            </a:p>
          </p:txBody>
        </p:sp>
        <p:pic>
          <p:nvPicPr>
            <p:cNvPr id="48" name="コンテンツ プレースホルダー 8" descr="もみの木">
              <a:extLst>
                <a:ext uri="{FF2B5EF4-FFF2-40B4-BE49-F238E27FC236}">
                  <a16:creationId xmlns:a16="http://schemas.microsoft.com/office/drawing/2014/main" id="{24453807-989D-4E5C-9606-AE96A503A7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8450" y="3403231"/>
              <a:ext cx="252000" cy="252000"/>
            </a:xfrm>
            <a:prstGeom prst="rect">
              <a:avLst/>
            </a:prstGeom>
          </p:spPr>
        </p:pic>
        <p:pic>
          <p:nvPicPr>
            <p:cNvPr id="49" name="グラフィックス 48" descr="落葉樹">
              <a:extLst>
                <a:ext uri="{FF2B5EF4-FFF2-40B4-BE49-F238E27FC236}">
                  <a16:creationId xmlns:a16="http://schemas.microsoft.com/office/drawing/2014/main" id="{0966E055-83DF-4167-9A1B-74187DEEFD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26513" y="3397220"/>
              <a:ext cx="252000" cy="252000"/>
            </a:xfrm>
            <a:prstGeom prst="rect">
              <a:avLst/>
            </a:prstGeom>
          </p:spPr>
        </p:pic>
        <p:pic>
          <p:nvPicPr>
            <p:cNvPr id="50" name="グラフィックス 49" descr="トウモロコシ">
              <a:extLst>
                <a:ext uri="{FF2B5EF4-FFF2-40B4-BE49-F238E27FC236}">
                  <a16:creationId xmlns:a16="http://schemas.microsoft.com/office/drawing/2014/main" id="{EDD59113-3DCD-410B-AE41-5EFCDFE63E7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94859" y="3418263"/>
              <a:ext cx="252000" cy="252000"/>
            </a:xfrm>
            <a:prstGeom prst="rect">
              <a:avLst/>
            </a:prstGeom>
          </p:spPr>
        </p:pic>
        <p:pic>
          <p:nvPicPr>
            <p:cNvPr id="51" name="グラフィックス 50" descr="海藻 単色塗りつぶし">
              <a:extLst>
                <a:ext uri="{FF2B5EF4-FFF2-40B4-BE49-F238E27FC236}">
                  <a16:creationId xmlns:a16="http://schemas.microsoft.com/office/drawing/2014/main" id="{AD6243F5-B70A-44F1-AD09-9D47B9BB99E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78891" y="3421632"/>
              <a:ext cx="288000" cy="288000"/>
            </a:xfrm>
            <a:prstGeom prst="rect">
              <a:avLst/>
            </a:prstGeom>
          </p:spPr>
        </p:pic>
        <p:cxnSp>
          <p:nvCxnSpPr>
            <p:cNvPr id="52" name="直線矢印コネクタ 51">
              <a:extLst>
                <a:ext uri="{FF2B5EF4-FFF2-40B4-BE49-F238E27FC236}">
                  <a16:creationId xmlns:a16="http://schemas.microsoft.com/office/drawing/2014/main" id="{BA0E808F-DA1C-44AE-A0CC-F50A86E6E74C}"/>
                </a:ext>
              </a:extLst>
            </p:cNvPr>
            <p:cNvCxnSpPr>
              <a:cxnSpLocks/>
              <a:endCxn id="23" idx="1"/>
            </p:cNvCxnSpPr>
            <p:nvPr/>
          </p:nvCxnSpPr>
          <p:spPr>
            <a:xfrm>
              <a:off x="8660502" y="5058081"/>
              <a:ext cx="18255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円/楕円 10">
              <a:extLst>
                <a:ext uri="{FF2B5EF4-FFF2-40B4-BE49-F238E27FC236}">
                  <a16:creationId xmlns:a16="http://schemas.microsoft.com/office/drawing/2014/main" id="{058D55C7-4302-420C-B0EB-6EC3CFEDD88A}"/>
                </a:ext>
              </a:extLst>
            </p:cNvPr>
            <p:cNvSpPr/>
            <p:nvPr/>
          </p:nvSpPr>
          <p:spPr>
            <a:xfrm>
              <a:off x="7209191" y="4926979"/>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endParaRPr kumimoji="1" lang="en-US" altLang="ja-JP" sz="700" dirty="0">
                <a:solidFill>
                  <a:schemeClr val="tx1"/>
                </a:solidFill>
              </a:endParaRPr>
            </a:p>
            <a:p>
              <a:pPr algn="ctr"/>
              <a:r>
                <a:rPr kumimoji="1" lang="ja-JP" altLang="en-US" sz="700" dirty="0">
                  <a:solidFill>
                    <a:schemeClr val="tx1"/>
                  </a:solidFill>
                </a:rPr>
                <a:t>情報</a:t>
              </a:r>
            </a:p>
          </p:txBody>
        </p:sp>
        <p:cxnSp>
          <p:nvCxnSpPr>
            <p:cNvPr id="57" name="直線矢印コネクタ 56">
              <a:extLst>
                <a:ext uri="{FF2B5EF4-FFF2-40B4-BE49-F238E27FC236}">
                  <a16:creationId xmlns:a16="http://schemas.microsoft.com/office/drawing/2014/main" id="{C78F205A-5027-415F-9BEE-F001B85C1222}"/>
                </a:ext>
              </a:extLst>
            </p:cNvPr>
            <p:cNvCxnSpPr>
              <a:cxnSpLocks/>
              <a:stCxn id="53" idx="6"/>
              <a:endCxn id="22" idx="1"/>
            </p:cNvCxnSpPr>
            <p:nvPr/>
          </p:nvCxnSpPr>
          <p:spPr>
            <a:xfrm>
              <a:off x="7467041" y="5054663"/>
              <a:ext cx="175940" cy="122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58" name="グループ化 57">
              <a:extLst>
                <a:ext uri="{FF2B5EF4-FFF2-40B4-BE49-F238E27FC236}">
                  <a16:creationId xmlns:a16="http://schemas.microsoft.com/office/drawing/2014/main" id="{CDAC0170-39E3-44A4-8726-29218885E6A0}"/>
                </a:ext>
              </a:extLst>
            </p:cNvPr>
            <p:cNvGrpSpPr/>
            <p:nvPr/>
          </p:nvGrpSpPr>
          <p:grpSpPr>
            <a:xfrm>
              <a:off x="9628892" y="4787141"/>
              <a:ext cx="272263" cy="589216"/>
              <a:chOff x="4476266" y="4259239"/>
              <a:chExt cx="272263" cy="589216"/>
            </a:xfrm>
          </p:grpSpPr>
          <p:sp>
            <p:nvSpPr>
              <p:cNvPr id="75" name="円/楕円 23">
                <a:extLst>
                  <a:ext uri="{FF2B5EF4-FFF2-40B4-BE49-F238E27FC236}">
                    <a16:creationId xmlns:a16="http://schemas.microsoft.com/office/drawing/2014/main" id="{9843DB65-6967-436A-ABB5-75801FF43EF3}"/>
                  </a:ext>
                </a:extLst>
              </p:cNvPr>
              <p:cNvSpPr/>
              <p:nvPr/>
            </p:nvSpPr>
            <p:spPr>
              <a:xfrm>
                <a:off x="4476266" y="4579654"/>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sp>
            <p:nvSpPr>
              <p:cNvPr id="76" name="円/楕円 41">
                <a:extLst>
                  <a:ext uri="{FF2B5EF4-FFF2-40B4-BE49-F238E27FC236}">
                    <a16:creationId xmlns:a16="http://schemas.microsoft.com/office/drawing/2014/main" id="{3B041ABC-EEA7-4308-BD5A-E22F754E60E7}"/>
                  </a:ext>
                </a:extLst>
              </p:cNvPr>
              <p:cNvSpPr/>
              <p:nvPr/>
            </p:nvSpPr>
            <p:spPr>
              <a:xfrm>
                <a:off x="4487496" y="4259239"/>
                <a:ext cx="257850" cy="255368"/>
              </a:xfrm>
              <a:prstGeom prst="ellipse">
                <a:avLst/>
              </a:prstGeom>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kumimoji="1" lang="ja-JP" altLang="en-US" sz="700" dirty="0">
                    <a:solidFill>
                      <a:schemeClr val="tx1"/>
                    </a:solidFill>
                  </a:rPr>
                  <a:t>酵素</a:t>
                </a:r>
                <a:endParaRPr kumimoji="1" lang="ja-JP" altLang="en-US" sz="200" dirty="0">
                  <a:solidFill>
                    <a:schemeClr val="tx1"/>
                  </a:solidFill>
                </a:endParaRPr>
              </a:p>
            </p:txBody>
          </p:sp>
        </p:grpSp>
        <p:cxnSp>
          <p:nvCxnSpPr>
            <p:cNvPr id="61" name="直線矢印コネクタ 60">
              <a:extLst>
                <a:ext uri="{FF2B5EF4-FFF2-40B4-BE49-F238E27FC236}">
                  <a16:creationId xmlns:a16="http://schemas.microsoft.com/office/drawing/2014/main" id="{D960A9E2-0C2B-465A-914A-DF843DA5DACA}"/>
                </a:ext>
              </a:extLst>
            </p:cNvPr>
            <p:cNvCxnSpPr>
              <a:cxnSpLocks/>
              <a:endCxn id="24" idx="1"/>
            </p:cNvCxnSpPr>
            <p:nvPr/>
          </p:nvCxnSpPr>
          <p:spPr>
            <a:xfrm flipV="1">
              <a:off x="9964635" y="5055886"/>
              <a:ext cx="109897" cy="377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円/楕円 23">
              <a:extLst>
                <a:ext uri="{FF2B5EF4-FFF2-40B4-BE49-F238E27FC236}">
                  <a16:creationId xmlns:a16="http://schemas.microsoft.com/office/drawing/2014/main" id="{4B4F922B-3ED3-4BF5-8B04-E7151547F657}"/>
                </a:ext>
              </a:extLst>
            </p:cNvPr>
            <p:cNvSpPr/>
            <p:nvPr/>
          </p:nvSpPr>
          <p:spPr>
            <a:xfrm>
              <a:off x="10854376" y="4921485"/>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cxnSp>
          <p:nvCxnSpPr>
            <p:cNvPr id="63" name="直線矢印コネクタ 62">
              <a:extLst>
                <a:ext uri="{FF2B5EF4-FFF2-40B4-BE49-F238E27FC236}">
                  <a16:creationId xmlns:a16="http://schemas.microsoft.com/office/drawing/2014/main" id="{08396E06-C364-42B1-BFEB-A78C7D283955}"/>
                </a:ext>
              </a:extLst>
            </p:cNvPr>
            <p:cNvCxnSpPr>
              <a:cxnSpLocks/>
              <a:stCxn id="62" idx="6"/>
              <a:endCxn id="25" idx="1"/>
            </p:cNvCxnSpPr>
            <p:nvPr/>
          </p:nvCxnSpPr>
          <p:spPr>
            <a:xfrm>
              <a:off x="11126639" y="5055886"/>
              <a:ext cx="178612" cy="12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コネクタ: カギ線 63">
              <a:extLst>
                <a:ext uri="{FF2B5EF4-FFF2-40B4-BE49-F238E27FC236}">
                  <a16:creationId xmlns:a16="http://schemas.microsoft.com/office/drawing/2014/main" id="{AA8FAAF7-AF25-40F3-93C7-1B0E05328BBB}"/>
                </a:ext>
              </a:extLst>
            </p:cNvPr>
            <p:cNvCxnSpPr>
              <a:cxnSpLocks/>
              <a:stCxn id="35" idx="6"/>
              <a:endCxn id="24" idx="0"/>
            </p:cNvCxnSpPr>
            <p:nvPr/>
          </p:nvCxnSpPr>
          <p:spPr>
            <a:xfrm>
              <a:off x="8996765" y="3530996"/>
              <a:ext cx="1377473" cy="1324344"/>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CBB1D476-BA7C-4AA4-A53C-B249A9E6BB7B}"/>
                </a:ext>
              </a:extLst>
            </p:cNvPr>
            <p:cNvCxnSpPr>
              <a:cxnSpLocks/>
              <a:stCxn id="35" idx="4"/>
              <a:endCxn id="23" idx="0"/>
            </p:cNvCxnSpPr>
            <p:nvPr/>
          </p:nvCxnSpPr>
          <p:spPr>
            <a:xfrm rot="16200000" flipH="1">
              <a:off x="8405506" y="4120275"/>
              <a:ext cx="1172806" cy="301714"/>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09224E74-C481-4171-AF51-0E523D433190}"/>
                </a:ext>
              </a:extLst>
            </p:cNvPr>
            <p:cNvCxnSpPr>
              <a:cxnSpLocks/>
              <a:stCxn id="43" idx="2"/>
              <a:endCxn id="22" idx="0"/>
            </p:cNvCxnSpPr>
            <p:nvPr/>
          </p:nvCxnSpPr>
          <p:spPr>
            <a:xfrm>
              <a:off x="7942687" y="4686746"/>
              <a:ext cx="0" cy="16859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955AAB26-287E-4A9F-9E68-B2D2B41664D5}"/>
                </a:ext>
              </a:extLst>
            </p:cNvPr>
            <p:cNvSpPr txBox="1"/>
            <p:nvPr/>
          </p:nvSpPr>
          <p:spPr>
            <a:xfrm>
              <a:off x="6245695" y="3660956"/>
              <a:ext cx="550151" cy="200055"/>
            </a:xfrm>
            <a:prstGeom prst="rect">
              <a:avLst/>
            </a:prstGeom>
            <a:noFill/>
          </p:spPr>
          <p:txBody>
            <a:bodyPr wrap="none" rtlCol="0">
              <a:spAutoFit/>
            </a:bodyPr>
            <a:lstStyle/>
            <a:p>
              <a:r>
                <a:rPr lang="ja-JP" altLang="en-US" sz="700" dirty="0"/>
                <a:t>デンプン系</a:t>
              </a:r>
              <a:endParaRPr kumimoji="1" lang="ja-JP" altLang="en-US" sz="700" dirty="0"/>
            </a:p>
          </p:txBody>
        </p:sp>
        <p:sp>
          <p:nvSpPr>
            <p:cNvPr id="68" name="テキスト ボックス 67">
              <a:extLst>
                <a:ext uri="{FF2B5EF4-FFF2-40B4-BE49-F238E27FC236}">
                  <a16:creationId xmlns:a16="http://schemas.microsoft.com/office/drawing/2014/main" id="{677A7DB7-2DF1-4350-84B3-13F4E7B0C50C}"/>
                </a:ext>
              </a:extLst>
            </p:cNvPr>
            <p:cNvSpPr txBox="1"/>
            <p:nvPr/>
          </p:nvSpPr>
          <p:spPr>
            <a:xfrm>
              <a:off x="5609353" y="3660585"/>
              <a:ext cx="628698" cy="200055"/>
            </a:xfrm>
            <a:prstGeom prst="rect">
              <a:avLst/>
            </a:prstGeom>
            <a:noFill/>
          </p:spPr>
          <p:txBody>
            <a:bodyPr wrap="none" rtlCol="0">
              <a:spAutoFit/>
            </a:bodyPr>
            <a:lstStyle/>
            <a:p>
              <a:r>
                <a:rPr kumimoji="1" lang="ja-JP" altLang="en-US" sz="700" dirty="0"/>
                <a:t>セルロース系</a:t>
              </a:r>
            </a:p>
          </p:txBody>
        </p:sp>
        <p:sp>
          <p:nvSpPr>
            <p:cNvPr id="69" name="テキスト ボックス 68">
              <a:extLst>
                <a:ext uri="{FF2B5EF4-FFF2-40B4-BE49-F238E27FC236}">
                  <a16:creationId xmlns:a16="http://schemas.microsoft.com/office/drawing/2014/main" id="{EE9855A2-09D3-41B5-82FD-DA4AEA82D5F9}"/>
                </a:ext>
              </a:extLst>
            </p:cNvPr>
            <p:cNvSpPr txBox="1"/>
            <p:nvPr/>
          </p:nvSpPr>
          <p:spPr>
            <a:xfrm>
              <a:off x="6735637" y="3655928"/>
              <a:ext cx="1003801" cy="200055"/>
            </a:xfrm>
            <a:prstGeom prst="rect">
              <a:avLst/>
            </a:prstGeom>
            <a:noFill/>
          </p:spPr>
          <p:txBody>
            <a:bodyPr wrap="none" rtlCol="0">
              <a:spAutoFit/>
            </a:bodyPr>
            <a:lstStyle/>
            <a:p>
              <a:r>
                <a:rPr kumimoji="1" lang="ja-JP" altLang="en-US" sz="700" dirty="0"/>
                <a:t>藻類、植物プランクトン</a:t>
              </a:r>
            </a:p>
          </p:txBody>
        </p:sp>
        <p:sp>
          <p:nvSpPr>
            <p:cNvPr id="70" name="フローチャート: 磁気ディスク 69">
              <a:extLst>
                <a:ext uri="{FF2B5EF4-FFF2-40B4-BE49-F238E27FC236}">
                  <a16:creationId xmlns:a16="http://schemas.microsoft.com/office/drawing/2014/main" id="{82B4FE51-AF4D-48B2-A767-7E9CE69184FB}"/>
                </a:ext>
              </a:extLst>
            </p:cNvPr>
            <p:cNvSpPr/>
            <p:nvPr/>
          </p:nvSpPr>
          <p:spPr>
            <a:xfrm>
              <a:off x="5678154" y="4498076"/>
              <a:ext cx="477493"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配列</a:t>
              </a:r>
              <a:r>
                <a:rPr kumimoji="1" lang="en-US" altLang="ja-JP" sz="500" dirty="0">
                  <a:solidFill>
                    <a:schemeClr val="tx1"/>
                  </a:solidFill>
                </a:rPr>
                <a:t>DB</a:t>
              </a:r>
            </a:p>
          </p:txBody>
        </p:sp>
        <p:cxnSp>
          <p:nvCxnSpPr>
            <p:cNvPr id="71" name="直線矢印コネクタ 70">
              <a:extLst>
                <a:ext uri="{FF2B5EF4-FFF2-40B4-BE49-F238E27FC236}">
                  <a16:creationId xmlns:a16="http://schemas.microsoft.com/office/drawing/2014/main" id="{497AC056-5698-431D-B6FD-3F8F165F275A}"/>
                </a:ext>
              </a:extLst>
            </p:cNvPr>
            <p:cNvCxnSpPr>
              <a:cxnSpLocks/>
              <a:stCxn id="21" idx="3"/>
              <a:endCxn id="26" idx="1"/>
            </p:cNvCxnSpPr>
            <p:nvPr/>
          </p:nvCxnSpPr>
          <p:spPr>
            <a:xfrm>
              <a:off x="6252886" y="5055505"/>
              <a:ext cx="175681" cy="37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磁気ディスク 71">
              <a:extLst>
                <a:ext uri="{FF2B5EF4-FFF2-40B4-BE49-F238E27FC236}">
                  <a16:creationId xmlns:a16="http://schemas.microsoft.com/office/drawing/2014/main" id="{F93035BC-0A7C-4252-B63C-7F301E3C5BD4}"/>
                </a:ext>
              </a:extLst>
            </p:cNvPr>
            <p:cNvSpPr/>
            <p:nvPr/>
          </p:nvSpPr>
          <p:spPr>
            <a:xfrm>
              <a:off x="5678154" y="4891630"/>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立体構造</a:t>
              </a:r>
              <a:endParaRPr kumimoji="1" lang="en-US" altLang="ja-JP" sz="500" dirty="0">
                <a:solidFill>
                  <a:schemeClr val="tx1"/>
                </a:solidFill>
              </a:endParaRPr>
            </a:p>
            <a:p>
              <a:pPr algn="ctr"/>
              <a:r>
                <a:rPr kumimoji="1" lang="en-US" altLang="ja-JP" sz="500" dirty="0">
                  <a:solidFill>
                    <a:schemeClr val="tx1"/>
                  </a:solidFill>
                </a:rPr>
                <a:t>DB</a:t>
              </a:r>
            </a:p>
          </p:txBody>
        </p:sp>
        <p:sp>
          <p:nvSpPr>
            <p:cNvPr id="73" name="フローチャート: 磁気ディスク 72">
              <a:extLst>
                <a:ext uri="{FF2B5EF4-FFF2-40B4-BE49-F238E27FC236}">
                  <a16:creationId xmlns:a16="http://schemas.microsoft.com/office/drawing/2014/main" id="{CFB3EA18-9C8D-4A9D-AF27-67593217B68D}"/>
                </a:ext>
              </a:extLst>
            </p:cNvPr>
            <p:cNvSpPr/>
            <p:nvPr/>
          </p:nvSpPr>
          <p:spPr>
            <a:xfrm>
              <a:off x="5678153" y="5287389"/>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物理化学的性質</a:t>
              </a:r>
              <a:endParaRPr kumimoji="1" lang="en-US" altLang="ja-JP" sz="500" dirty="0">
                <a:solidFill>
                  <a:schemeClr val="tx1"/>
                </a:solidFill>
              </a:endParaRPr>
            </a:p>
            <a:p>
              <a:pPr algn="ctr"/>
              <a:r>
                <a:rPr kumimoji="1" lang="en-US" altLang="ja-JP" sz="500" dirty="0">
                  <a:solidFill>
                    <a:schemeClr val="tx1"/>
                  </a:solidFill>
                </a:rPr>
                <a:t>DB</a:t>
              </a:r>
            </a:p>
          </p:txBody>
        </p:sp>
        <p:sp>
          <p:nvSpPr>
            <p:cNvPr id="74" name="テキスト ボックス 73">
              <a:extLst>
                <a:ext uri="{FF2B5EF4-FFF2-40B4-BE49-F238E27FC236}">
                  <a16:creationId xmlns:a16="http://schemas.microsoft.com/office/drawing/2014/main" id="{0462D07F-DD6F-4098-8D0E-13EA28750F86}"/>
                </a:ext>
              </a:extLst>
            </p:cNvPr>
            <p:cNvSpPr txBox="1"/>
            <p:nvPr/>
          </p:nvSpPr>
          <p:spPr>
            <a:xfrm>
              <a:off x="5426061" y="4159043"/>
              <a:ext cx="4538573" cy="1691229"/>
            </a:xfrm>
            <a:prstGeom prst="rect">
              <a:avLst/>
            </a:prstGeom>
            <a:noFill/>
            <a:ln w="12700">
              <a:solidFill>
                <a:srgbClr val="C00000"/>
              </a:solidFill>
              <a:prstDash val="sysDot"/>
            </a:ln>
          </p:spPr>
          <p:txBody>
            <a:bodyPr wrap="square" rtlCol="0">
              <a:noAutofit/>
            </a:bodyPr>
            <a:lstStyle/>
            <a:p>
              <a:pPr algn="ctr"/>
              <a:endParaRPr lang="zh-TW" altLang="en-US" sz="600" dirty="0"/>
            </a:p>
          </p:txBody>
        </p:sp>
      </p:grpSp>
      <p:pic>
        <p:nvPicPr>
          <p:cNvPr id="77" name="図 76">
            <a:extLst>
              <a:ext uri="{FF2B5EF4-FFF2-40B4-BE49-F238E27FC236}">
                <a16:creationId xmlns:a16="http://schemas.microsoft.com/office/drawing/2014/main" id="{D60DD19C-F442-4282-992F-77ACF715DBB7}"/>
              </a:ext>
            </a:extLst>
          </p:cNvPr>
          <p:cNvPicPr>
            <a:picLocks noChangeAspect="1"/>
          </p:cNvPicPr>
          <p:nvPr/>
        </p:nvPicPr>
        <p:blipFill>
          <a:blip r:embed="rId11"/>
          <a:stretch>
            <a:fillRect/>
          </a:stretch>
        </p:blipFill>
        <p:spPr>
          <a:xfrm>
            <a:off x="225701" y="3899729"/>
            <a:ext cx="3832660" cy="2155871"/>
          </a:xfrm>
          <a:prstGeom prst="rect">
            <a:avLst/>
          </a:prstGeom>
        </p:spPr>
      </p:pic>
      <p:sp>
        <p:nvSpPr>
          <p:cNvPr id="78" name="二等辺三角形 77">
            <a:extLst>
              <a:ext uri="{FF2B5EF4-FFF2-40B4-BE49-F238E27FC236}">
                <a16:creationId xmlns:a16="http://schemas.microsoft.com/office/drawing/2014/main" id="{34F509C9-71D0-4470-B27A-C12C93413B53}"/>
              </a:ext>
            </a:extLst>
          </p:cNvPr>
          <p:cNvSpPr/>
          <p:nvPr/>
        </p:nvSpPr>
        <p:spPr>
          <a:xfrm rot="16200000" flipV="1">
            <a:off x="4396674" y="3944936"/>
            <a:ext cx="927976" cy="281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テキスト ボックス 78">
            <a:extLst>
              <a:ext uri="{FF2B5EF4-FFF2-40B4-BE49-F238E27FC236}">
                <a16:creationId xmlns:a16="http://schemas.microsoft.com/office/drawing/2014/main" id="{802A47B7-4D5A-49E4-8E2B-60FD477A189E}"/>
              </a:ext>
            </a:extLst>
          </p:cNvPr>
          <p:cNvSpPr txBox="1"/>
          <p:nvPr/>
        </p:nvSpPr>
        <p:spPr>
          <a:xfrm>
            <a:off x="4051197" y="2832466"/>
            <a:ext cx="1629031" cy="646331"/>
          </a:xfrm>
          <a:prstGeom prst="rect">
            <a:avLst/>
          </a:prstGeom>
          <a:noFill/>
        </p:spPr>
        <p:txBody>
          <a:bodyPr wrap="square" rtlCol="0">
            <a:spAutoFit/>
          </a:bodyPr>
          <a:lstStyle/>
          <a:p>
            <a:r>
              <a:rPr kumimoji="1" lang="ja-JP" altLang="en-US" b="1" dirty="0">
                <a:solidFill>
                  <a:schemeClr val="accent1"/>
                </a:solidFill>
              </a:rPr>
              <a:t>適用する上での共通プロセス</a:t>
            </a:r>
          </a:p>
        </p:txBody>
      </p:sp>
      <p:sp>
        <p:nvSpPr>
          <p:cNvPr id="80" name="テキスト ボックス 79">
            <a:extLst>
              <a:ext uri="{FF2B5EF4-FFF2-40B4-BE49-F238E27FC236}">
                <a16:creationId xmlns:a16="http://schemas.microsoft.com/office/drawing/2014/main" id="{16F6CA51-9A98-4E34-9D41-E5A2892CADFA}"/>
              </a:ext>
            </a:extLst>
          </p:cNvPr>
          <p:cNvSpPr txBox="1"/>
          <p:nvPr/>
        </p:nvSpPr>
        <p:spPr>
          <a:xfrm>
            <a:off x="7111446" y="2387464"/>
            <a:ext cx="2909771" cy="307777"/>
          </a:xfrm>
          <a:prstGeom prst="rect">
            <a:avLst/>
          </a:prstGeom>
          <a:noFill/>
        </p:spPr>
        <p:txBody>
          <a:bodyPr wrap="none" rtlCol="0">
            <a:spAutoFit/>
          </a:bodyPr>
          <a:lstStyle/>
          <a:p>
            <a:r>
              <a:rPr kumimoji="1" lang="ja-JP" altLang="en-US" sz="1400" b="1" dirty="0"/>
              <a:t>バイオ系物質生産のバリューチェーン</a:t>
            </a:r>
          </a:p>
        </p:txBody>
      </p:sp>
      <p:sp>
        <p:nvSpPr>
          <p:cNvPr id="82" name="テキスト ボックス 81">
            <a:extLst>
              <a:ext uri="{FF2B5EF4-FFF2-40B4-BE49-F238E27FC236}">
                <a16:creationId xmlns:a16="http://schemas.microsoft.com/office/drawing/2014/main" id="{2AD6EF98-BF58-41FD-94A6-5F35F4432329}"/>
              </a:ext>
            </a:extLst>
          </p:cNvPr>
          <p:cNvSpPr txBox="1"/>
          <p:nvPr/>
        </p:nvSpPr>
        <p:spPr>
          <a:xfrm>
            <a:off x="71670" y="2181799"/>
            <a:ext cx="4070345" cy="1323439"/>
          </a:xfrm>
          <a:prstGeom prst="rect">
            <a:avLst/>
          </a:prstGeom>
          <a:noFill/>
        </p:spPr>
        <p:txBody>
          <a:bodyPr wrap="none" rtlCol="0">
            <a:spAutoFit/>
          </a:bodyPr>
          <a:lstStyle/>
          <a:p>
            <a:pPr marL="285750" indent="-285750">
              <a:buFont typeface="Wingdings" panose="05000000000000000000" pitchFamily="2" charset="2"/>
              <a:buChar char="u"/>
            </a:pPr>
            <a:r>
              <a:rPr kumimoji="1" lang="ja-JP" altLang="en-US" sz="1600" dirty="0"/>
              <a:t>有用なタンパク質の生産</a:t>
            </a:r>
            <a:endParaRPr kumimoji="1" lang="en-US" altLang="ja-JP" sz="1600" dirty="0"/>
          </a:p>
          <a:p>
            <a:pPr marL="742950" lvl="1" indent="-285750">
              <a:buFont typeface="Wingdings" panose="05000000000000000000" pitchFamily="2" charset="2"/>
              <a:buChar char="Ø"/>
            </a:pPr>
            <a:r>
              <a:rPr kumimoji="1" lang="ja-JP" altLang="en-US" sz="1600" dirty="0"/>
              <a:t>抗体医薬品製造、酵素生産</a:t>
            </a:r>
            <a:endParaRPr kumimoji="1" lang="en-US" altLang="ja-JP" sz="1600" dirty="0"/>
          </a:p>
          <a:p>
            <a:pPr marL="285750" indent="-285750">
              <a:buFont typeface="Wingdings" panose="05000000000000000000" pitchFamily="2" charset="2"/>
              <a:buChar char="u"/>
            </a:pPr>
            <a:r>
              <a:rPr kumimoji="1" lang="ja-JP" altLang="en-US" sz="1600" dirty="0"/>
              <a:t>有用な目的化合物の生産</a:t>
            </a:r>
            <a:endParaRPr kumimoji="1" lang="en-US" altLang="ja-JP" sz="1600" dirty="0"/>
          </a:p>
          <a:p>
            <a:pPr marL="742950" lvl="1" indent="-285750">
              <a:buFont typeface="Wingdings" panose="05000000000000000000" pitchFamily="2" charset="2"/>
              <a:buChar char="Ø"/>
            </a:pPr>
            <a:r>
              <a:rPr kumimoji="1" lang="ja-JP" altLang="en-US" sz="1600" dirty="0"/>
              <a:t>微細藻類によるアスタキサンチンの合成</a:t>
            </a:r>
            <a:endParaRPr kumimoji="1" lang="en-US" altLang="ja-JP" sz="1600" dirty="0"/>
          </a:p>
          <a:p>
            <a:pPr marL="742950" lvl="1" indent="-285750">
              <a:buFont typeface="Wingdings" panose="05000000000000000000" pitchFamily="2" charset="2"/>
              <a:buChar char="Ø"/>
            </a:pPr>
            <a:r>
              <a:rPr kumimoji="1" lang="ja-JP" altLang="en-US" sz="1600" dirty="0"/>
              <a:t>バイオメタネーション</a:t>
            </a:r>
            <a:endParaRPr kumimoji="1" lang="en-US" altLang="ja-JP" sz="1600" dirty="0"/>
          </a:p>
        </p:txBody>
      </p:sp>
      <p:sp>
        <p:nvSpPr>
          <p:cNvPr id="83" name="テキスト ボックス 82">
            <a:extLst>
              <a:ext uri="{FF2B5EF4-FFF2-40B4-BE49-F238E27FC236}">
                <a16:creationId xmlns:a16="http://schemas.microsoft.com/office/drawing/2014/main" id="{AAFEB118-01C9-46F3-8E9F-0046713EFEAB}"/>
              </a:ext>
            </a:extLst>
          </p:cNvPr>
          <p:cNvSpPr txBox="1"/>
          <p:nvPr/>
        </p:nvSpPr>
        <p:spPr>
          <a:xfrm>
            <a:off x="362772" y="3548098"/>
            <a:ext cx="3504486" cy="338554"/>
          </a:xfrm>
          <a:prstGeom prst="rect">
            <a:avLst/>
          </a:prstGeom>
          <a:noFill/>
        </p:spPr>
        <p:txBody>
          <a:bodyPr wrap="none" rtlCol="0">
            <a:spAutoFit/>
          </a:bodyPr>
          <a:lstStyle/>
          <a:p>
            <a:r>
              <a:rPr kumimoji="1" lang="ja-JP" altLang="en-US" sz="1600" b="1" dirty="0"/>
              <a:t>社内の関連テーマ</a:t>
            </a:r>
            <a:r>
              <a:rPr kumimoji="1" lang="ja-JP" altLang="en-US" sz="1400" b="1" dirty="0"/>
              <a:t>（詳細は補足スライド）</a:t>
            </a:r>
            <a:endParaRPr kumimoji="1" lang="ja-JP" altLang="en-US" sz="1600" b="1" dirty="0"/>
          </a:p>
        </p:txBody>
      </p:sp>
      <p:sp>
        <p:nvSpPr>
          <p:cNvPr id="54" name="タイトル 1">
            <a:extLst>
              <a:ext uri="{FF2B5EF4-FFF2-40B4-BE49-F238E27FC236}">
                <a16:creationId xmlns:a16="http://schemas.microsoft.com/office/drawing/2014/main" id="{FC14E84E-A2FF-4EEE-BADF-3BB179D9C4BF}"/>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バイオ系物質生産における要素技術調査</a:t>
            </a:r>
          </a:p>
        </p:txBody>
      </p:sp>
      <p:sp>
        <p:nvSpPr>
          <p:cNvPr id="55" name="テキスト ボックス 54">
            <a:extLst>
              <a:ext uri="{FF2B5EF4-FFF2-40B4-BE49-F238E27FC236}">
                <a16:creationId xmlns:a16="http://schemas.microsoft.com/office/drawing/2014/main" id="{A0E5A220-3791-4613-8A9C-EC4F5786C146}"/>
              </a:ext>
            </a:extLst>
          </p:cNvPr>
          <p:cNvSpPr txBox="1"/>
          <p:nvPr/>
        </p:nvSpPr>
        <p:spPr>
          <a:xfrm>
            <a:off x="571985" y="-20771"/>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725336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共通プロセスにおける必要な技術候補を調査する。</a:t>
            </a:r>
            <a:endParaRPr kumimoji="1" lang="en-US" altLang="ja-JP" dirty="0"/>
          </a:p>
          <a:p>
            <a:pPr marL="457200" indent="-457200"/>
            <a:endParaRPr kumimoji="1" lang="en-US" altLang="ja-JP" sz="2800" dirty="0">
              <a:solidFill>
                <a:schemeClr val="accent1"/>
              </a:solidFill>
            </a:endParaRPr>
          </a:p>
        </p:txBody>
      </p:sp>
      <p:pic>
        <p:nvPicPr>
          <p:cNvPr id="54" name="図 53">
            <a:extLst>
              <a:ext uri="{FF2B5EF4-FFF2-40B4-BE49-F238E27FC236}">
                <a16:creationId xmlns:a16="http://schemas.microsoft.com/office/drawing/2014/main" id="{8B3F9E59-DD2B-49A4-A045-64BC5B08ABCD}"/>
              </a:ext>
            </a:extLst>
          </p:cNvPr>
          <p:cNvPicPr>
            <a:picLocks noChangeAspect="1"/>
          </p:cNvPicPr>
          <p:nvPr/>
        </p:nvPicPr>
        <p:blipFill>
          <a:blip r:embed="rId3"/>
          <a:stretch>
            <a:fillRect/>
          </a:stretch>
        </p:blipFill>
        <p:spPr>
          <a:xfrm>
            <a:off x="517055" y="2421183"/>
            <a:ext cx="5305689" cy="2984450"/>
          </a:xfrm>
          <a:prstGeom prst="rect">
            <a:avLst/>
          </a:prstGeom>
        </p:spPr>
      </p:pic>
      <p:pic>
        <p:nvPicPr>
          <p:cNvPr id="55" name="図 54">
            <a:extLst>
              <a:ext uri="{FF2B5EF4-FFF2-40B4-BE49-F238E27FC236}">
                <a16:creationId xmlns:a16="http://schemas.microsoft.com/office/drawing/2014/main" id="{F03A3C8F-52DB-43CE-B581-BBB67677A879}"/>
              </a:ext>
            </a:extLst>
          </p:cNvPr>
          <p:cNvPicPr>
            <a:picLocks noChangeAspect="1"/>
          </p:cNvPicPr>
          <p:nvPr/>
        </p:nvPicPr>
        <p:blipFill>
          <a:blip r:embed="rId4"/>
          <a:stretch>
            <a:fillRect/>
          </a:stretch>
        </p:blipFill>
        <p:spPr>
          <a:xfrm>
            <a:off x="6096000" y="2421183"/>
            <a:ext cx="5305689" cy="2984450"/>
          </a:xfrm>
          <a:prstGeom prst="rect">
            <a:avLst/>
          </a:prstGeom>
        </p:spPr>
      </p:pic>
      <p:sp>
        <p:nvSpPr>
          <p:cNvPr id="56" name="テキスト ボックス 55">
            <a:extLst>
              <a:ext uri="{FF2B5EF4-FFF2-40B4-BE49-F238E27FC236}">
                <a16:creationId xmlns:a16="http://schemas.microsoft.com/office/drawing/2014/main" id="{04FEC480-0620-4062-8BE9-63432B200949}"/>
              </a:ext>
            </a:extLst>
          </p:cNvPr>
          <p:cNvSpPr txBox="1"/>
          <p:nvPr/>
        </p:nvSpPr>
        <p:spPr>
          <a:xfrm>
            <a:off x="1154636" y="1712301"/>
            <a:ext cx="3758325" cy="646331"/>
          </a:xfrm>
          <a:prstGeom prst="rect">
            <a:avLst/>
          </a:prstGeom>
          <a:noFill/>
        </p:spPr>
        <p:txBody>
          <a:bodyPr wrap="square" rtlCol="0">
            <a:spAutoFit/>
          </a:bodyPr>
          <a:lstStyle/>
          <a:p>
            <a:pPr algn="ctr"/>
            <a:r>
              <a:rPr kumimoji="1" lang="ja-JP" altLang="en-US" dirty="0"/>
              <a:t>生物触媒・酵素製剤を見据えたときの設計アプローチの価値・位置づけ</a:t>
            </a:r>
          </a:p>
        </p:txBody>
      </p:sp>
      <p:sp>
        <p:nvSpPr>
          <p:cNvPr id="59" name="テキスト ボックス 58">
            <a:extLst>
              <a:ext uri="{FF2B5EF4-FFF2-40B4-BE49-F238E27FC236}">
                <a16:creationId xmlns:a16="http://schemas.microsoft.com/office/drawing/2014/main" id="{FB18C19E-9435-4656-AEE9-63828AEFC369}"/>
              </a:ext>
            </a:extLst>
          </p:cNvPr>
          <p:cNvSpPr txBox="1"/>
          <p:nvPr/>
        </p:nvSpPr>
        <p:spPr>
          <a:xfrm>
            <a:off x="6382833" y="1925485"/>
            <a:ext cx="4732022" cy="369332"/>
          </a:xfrm>
          <a:prstGeom prst="rect">
            <a:avLst/>
          </a:prstGeom>
          <a:noFill/>
        </p:spPr>
        <p:txBody>
          <a:bodyPr wrap="square" rtlCol="0">
            <a:spAutoFit/>
          </a:bodyPr>
          <a:lstStyle/>
          <a:p>
            <a:pPr algn="ctr"/>
            <a:r>
              <a:rPr kumimoji="1" lang="ja-JP" altLang="en-US" dirty="0"/>
              <a:t>より高い視座から見た時の構成技術の整理</a:t>
            </a:r>
          </a:p>
        </p:txBody>
      </p:sp>
      <p:sp>
        <p:nvSpPr>
          <p:cNvPr id="60" name="テキスト ボックス 59">
            <a:extLst>
              <a:ext uri="{FF2B5EF4-FFF2-40B4-BE49-F238E27FC236}">
                <a16:creationId xmlns:a16="http://schemas.microsoft.com/office/drawing/2014/main" id="{CD4FF690-8347-4E61-9725-1DD2E2EFAC6F}"/>
              </a:ext>
            </a:extLst>
          </p:cNvPr>
          <p:cNvSpPr txBox="1"/>
          <p:nvPr/>
        </p:nvSpPr>
        <p:spPr>
          <a:xfrm>
            <a:off x="6442453" y="5482517"/>
            <a:ext cx="4800599" cy="646331"/>
          </a:xfrm>
          <a:prstGeom prst="rect">
            <a:avLst/>
          </a:prstGeom>
          <a:noFill/>
        </p:spPr>
        <p:txBody>
          <a:bodyPr wrap="square" rtlCol="0">
            <a:spAutoFit/>
          </a:bodyPr>
          <a:lstStyle/>
          <a:p>
            <a:r>
              <a:rPr kumimoji="1" lang="ja-JP" altLang="en-US" dirty="0"/>
              <a:t>例：反応経路・酵素遺伝子の未知／既知状況に適した技術の使い分けなど</a:t>
            </a:r>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バイオ系物質生産における要素技術調査</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60146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概要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7"/>
            <a:ext cx="11170120" cy="793551"/>
          </a:xfrm>
        </p:spPr>
        <p:txBody>
          <a:bodyPr/>
          <a:lstStyle/>
          <a:p>
            <a:pPr marL="457200" indent="-457200">
              <a:buFont typeface="Wingdings" panose="05000000000000000000" pitchFamily="2" charset="2"/>
              <a:buChar char="n"/>
            </a:pPr>
            <a:r>
              <a:rPr lang="ja-JP" altLang="en-US" sz="2800" dirty="0"/>
              <a:t>人工酵素設計チーム 来期予算案</a:t>
            </a:r>
            <a:endParaRPr kumimoji="1" lang="en-US" altLang="ja-JP" sz="2800" dirty="0"/>
          </a:p>
          <a:p>
            <a:pPr marL="709613" lvl="1" indent="-457200"/>
            <a:r>
              <a:rPr kumimoji="1" lang="ja-JP" altLang="en-US" sz="2400" dirty="0"/>
              <a:t>今期レビューと来期予算計画を提出した。</a:t>
            </a:r>
            <a:endParaRPr lang="en-US" altLang="ja-JP" sz="2400" dirty="0"/>
          </a:p>
          <a:p>
            <a:pPr marL="457200" indent="-457200"/>
            <a:r>
              <a:rPr kumimoji="1" lang="ja-JP" altLang="en-US" sz="2800" dirty="0"/>
              <a:t>調査活動</a:t>
            </a:r>
            <a:endParaRPr kumimoji="1" lang="en-US" altLang="ja-JP" sz="2800" dirty="0"/>
          </a:p>
          <a:p>
            <a:pPr marL="709613" lvl="1" indent="-457200"/>
            <a:r>
              <a:rPr kumimoji="1" lang="ja-JP" altLang="en-US" sz="2400" dirty="0"/>
              <a:t>キーワード設定し、文献調査を開始した。</a:t>
            </a:r>
            <a:endParaRPr kumimoji="1" lang="en-US" altLang="ja-JP" sz="2400" dirty="0"/>
          </a:p>
        </p:txBody>
      </p:sp>
    </p:spTree>
    <p:extLst>
      <p:ext uri="{BB962C8B-B14F-4D97-AF65-F5344CB8AC3E}">
        <p14:creationId xmlns:p14="http://schemas.microsoft.com/office/powerpoint/2010/main" val="319413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タイトル 1">
            <a:extLst>
              <a:ext uri="{FF2B5EF4-FFF2-40B4-BE49-F238E27FC236}">
                <a16:creationId xmlns:a16="http://schemas.microsoft.com/office/drawing/2014/main" id="{98B7215E-1959-461A-BAE4-FCE7CF8C31A8}"/>
              </a:ext>
            </a:extLst>
          </p:cNvPr>
          <p:cNvSpPr txBox="1">
            <a:spLocks/>
          </p:cNvSpPr>
          <p:nvPr/>
        </p:nvSpPr>
        <p:spPr>
          <a:xfrm>
            <a:off x="517055" y="2392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FY22</a:t>
            </a:r>
            <a:r>
              <a:rPr lang="ja-JP" altLang="en-US" dirty="0"/>
              <a:t>下期業務計画</a:t>
            </a:r>
          </a:p>
        </p:txBody>
      </p:sp>
      <p:sp>
        <p:nvSpPr>
          <p:cNvPr id="58" name="テキスト ボックス 57">
            <a:extLst>
              <a:ext uri="{FF2B5EF4-FFF2-40B4-BE49-F238E27FC236}">
                <a16:creationId xmlns:a16="http://schemas.microsoft.com/office/drawing/2014/main" id="{DEAC36EC-C164-445E-ACE0-D3CC6C716A5C}"/>
              </a:ext>
            </a:extLst>
          </p:cNvPr>
          <p:cNvSpPr txBox="1"/>
          <p:nvPr/>
        </p:nvSpPr>
        <p:spPr>
          <a:xfrm>
            <a:off x="571984" y="-20412"/>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graphicFrame>
        <p:nvGraphicFramePr>
          <p:cNvPr id="59" name="表 58">
            <a:extLst>
              <a:ext uri="{FF2B5EF4-FFF2-40B4-BE49-F238E27FC236}">
                <a16:creationId xmlns:a16="http://schemas.microsoft.com/office/drawing/2014/main" id="{91893937-585E-4FBB-B0B9-56FA31294A04}"/>
              </a:ext>
            </a:extLst>
          </p:cNvPr>
          <p:cNvGraphicFramePr>
            <a:graphicFrameLocks noGrp="1"/>
          </p:cNvGraphicFramePr>
          <p:nvPr>
            <p:extLst>
              <p:ext uri="{D42A27DB-BD31-4B8C-83A1-F6EECF244321}">
                <p14:modId xmlns:p14="http://schemas.microsoft.com/office/powerpoint/2010/main" val="1197356222"/>
              </p:ext>
            </p:extLst>
          </p:nvPr>
        </p:nvGraphicFramePr>
        <p:xfrm>
          <a:off x="184220" y="795390"/>
          <a:ext cx="11823559" cy="5408571"/>
        </p:xfrm>
        <a:graphic>
          <a:graphicData uri="http://schemas.openxmlformats.org/drawingml/2006/table">
            <a:tbl>
              <a:tblPr firstRow="1" bandRow="1">
                <a:tableStyleId>{5C22544A-7EE6-4342-B048-85BDC9FD1C3A}</a:tableStyleId>
              </a:tblPr>
              <a:tblGrid>
                <a:gridCol w="1803607">
                  <a:extLst>
                    <a:ext uri="{9D8B030D-6E8A-4147-A177-3AD203B41FA5}">
                      <a16:colId xmlns:a16="http://schemas.microsoft.com/office/drawing/2014/main" val="2002885420"/>
                    </a:ext>
                  </a:extLst>
                </a:gridCol>
                <a:gridCol w="417498">
                  <a:extLst>
                    <a:ext uri="{9D8B030D-6E8A-4147-A177-3AD203B41FA5}">
                      <a16:colId xmlns:a16="http://schemas.microsoft.com/office/drawing/2014/main" val="3553370455"/>
                    </a:ext>
                  </a:extLst>
                </a:gridCol>
                <a:gridCol w="417498">
                  <a:extLst>
                    <a:ext uri="{9D8B030D-6E8A-4147-A177-3AD203B41FA5}">
                      <a16:colId xmlns:a16="http://schemas.microsoft.com/office/drawing/2014/main" val="4140575065"/>
                    </a:ext>
                  </a:extLst>
                </a:gridCol>
                <a:gridCol w="417498">
                  <a:extLst>
                    <a:ext uri="{9D8B030D-6E8A-4147-A177-3AD203B41FA5}">
                      <a16:colId xmlns:a16="http://schemas.microsoft.com/office/drawing/2014/main" val="880827258"/>
                    </a:ext>
                  </a:extLst>
                </a:gridCol>
                <a:gridCol w="417498">
                  <a:extLst>
                    <a:ext uri="{9D8B030D-6E8A-4147-A177-3AD203B41FA5}">
                      <a16:colId xmlns:a16="http://schemas.microsoft.com/office/drawing/2014/main" val="3769527647"/>
                    </a:ext>
                  </a:extLst>
                </a:gridCol>
                <a:gridCol w="417498">
                  <a:extLst>
                    <a:ext uri="{9D8B030D-6E8A-4147-A177-3AD203B41FA5}">
                      <a16:colId xmlns:a16="http://schemas.microsoft.com/office/drawing/2014/main" val="1610414602"/>
                    </a:ext>
                  </a:extLst>
                </a:gridCol>
                <a:gridCol w="417498">
                  <a:extLst>
                    <a:ext uri="{9D8B030D-6E8A-4147-A177-3AD203B41FA5}">
                      <a16:colId xmlns:a16="http://schemas.microsoft.com/office/drawing/2014/main" val="3818041534"/>
                    </a:ext>
                  </a:extLst>
                </a:gridCol>
                <a:gridCol w="417498">
                  <a:extLst>
                    <a:ext uri="{9D8B030D-6E8A-4147-A177-3AD203B41FA5}">
                      <a16:colId xmlns:a16="http://schemas.microsoft.com/office/drawing/2014/main" val="3407389694"/>
                    </a:ext>
                  </a:extLst>
                </a:gridCol>
                <a:gridCol w="417498">
                  <a:extLst>
                    <a:ext uri="{9D8B030D-6E8A-4147-A177-3AD203B41FA5}">
                      <a16:colId xmlns:a16="http://schemas.microsoft.com/office/drawing/2014/main" val="1825242319"/>
                    </a:ext>
                  </a:extLst>
                </a:gridCol>
                <a:gridCol w="417498">
                  <a:extLst>
                    <a:ext uri="{9D8B030D-6E8A-4147-A177-3AD203B41FA5}">
                      <a16:colId xmlns:a16="http://schemas.microsoft.com/office/drawing/2014/main" val="424151752"/>
                    </a:ext>
                  </a:extLst>
                </a:gridCol>
                <a:gridCol w="417498">
                  <a:extLst>
                    <a:ext uri="{9D8B030D-6E8A-4147-A177-3AD203B41FA5}">
                      <a16:colId xmlns:a16="http://schemas.microsoft.com/office/drawing/2014/main" val="2783556151"/>
                    </a:ext>
                  </a:extLst>
                </a:gridCol>
                <a:gridCol w="417498">
                  <a:extLst>
                    <a:ext uri="{9D8B030D-6E8A-4147-A177-3AD203B41FA5}">
                      <a16:colId xmlns:a16="http://schemas.microsoft.com/office/drawing/2014/main" val="1412915539"/>
                    </a:ext>
                  </a:extLst>
                </a:gridCol>
                <a:gridCol w="417498">
                  <a:extLst>
                    <a:ext uri="{9D8B030D-6E8A-4147-A177-3AD203B41FA5}">
                      <a16:colId xmlns:a16="http://schemas.microsoft.com/office/drawing/2014/main" val="4072715686"/>
                    </a:ext>
                  </a:extLst>
                </a:gridCol>
                <a:gridCol w="417498">
                  <a:extLst>
                    <a:ext uri="{9D8B030D-6E8A-4147-A177-3AD203B41FA5}">
                      <a16:colId xmlns:a16="http://schemas.microsoft.com/office/drawing/2014/main" val="1606740087"/>
                    </a:ext>
                  </a:extLst>
                </a:gridCol>
                <a:gridCol w="417498">
                  <a:extLst>
                    <a:ext uri="{9D8B030D-6E8A-4147-A177-3AD203B41FA5}">
                      <a16:colId xmlns:a16="http://schemas.microsoft.com/office/drawing/2014/main" val="16484658"/>
                    </a:ext>
                  </a:extLst>
                </a:gridCol>
                <a:gridCol w="417498">
                  <a:extLst>
                    <a:ext uri="{9D8B030D-6E8A-4147-A177-3AD203B41FA5}">
                      <a16:colId xmlns:a16="http://schemas.microsoft.com/office/drawing/2014/main" val="646221046"/>
                    </a:ext>
                  </a:extLst>
                </a:gridCol>
                <a:gridCol w="417498">
                  <a:extLst>
                    <a:ext uri="{9D8B030D-6E8A-4147-A177-3AD203B41FA5}">
                      <a16:colId xmlns:a16="http://schemas.microsoft.com/office/drawing/2014/main" val="1419657036"/>
                    </a:ext>
                  </a:extLst>
                </a:gridCol>
                <a:gridCol w="417498">
                  <a:extLst>
                    <a:ext uri="{9D8B030D-6E8A-4147-A177-3AD203B41FA5}">
                      <a16:colId xmlns:a16="http://schemas.microsoft.com/office/drawing/2014/main" val="2055360398"/>
                    </a:ext>
                  </a:extLst>
                </a:gridCol>
                <a:gridCol w="417498">
                  <a:extLst>
                    <a:ext uri="{9D8B030D-6E8A-4147-A177-3AD203B41FA5}">
                      <a16:colId xmlns:a16="http://schemas.microsoft.com/office/drawing/2014/main" val="3877023983"/>
                    </a:ext>
                  </a:extLst>
                </a:gridCol>
                <a:gridCol w="417498">
                  <a:extLst>
                    <a:ext uri="{9D8B030D-6E8A-4147-A177-3AD203B41FA5}">
                      <a16:colId xmlns:a16="http://schemas.microsoft.com/office/drawing/2014/main" val="2006247985"/>
                    </a:ext>
                  </a:extLst>
                </a:gridCol>
                <a:gridCol w="417498">
                  <a:extLst>
                    <a:ext uri="{9D8B030D-6E8A-4147-A177-3AD203B41FA5}">
                      <a16:colId xmlns:a16="http://schemas.microsoft.com/office/drawing/2014/main" val="3467147575"/>
                    </a:ext>
                  </a:extLst>
                </a:gridCol>
                <a:gridCol w="417498">
                  <a:extLst>
                    <a:ext uri="{9D8B030D-6E8A-4147-A177-3AD203B41FA5}">
                      <a16:colId xmlns:a16="http://schemas.microsoft.com/office/drawing/2014/main" val="1778469355"/>
                    </a:ext>
                  </a:extLst>
                </a:gridCol>
                <a:gridCol w="417498">
                  <a:extLst>
                    <a:ext uri="{9D8B030D-6E8A-4147-A177-3AD203B41FA5}">
                      <a16:colId xmlns:a16="http://schemas.microsoft.com/office/drawing/2014/main" val="2135167648"/>
                    </a:ext>
                  </a:extLst>
                </a:gridCol>
                <a:gridCol w="417498">
                  <a:extLst>
                    <a:ext uri="{9D8B030D-6E8A-4147-A177-3AD203B41FA5}">
                      <a16:colId xmlns:a16="http://schemas.microsoft.com/office/drawing/2014/main" val="3113686247"/>
                    </a:ext>
                  </a:extLst>
                </a:gridCol>
                <a:gridCol w="417498">
                  <a:extLst>
                    <a:ext uri="{9D8B030D-6E8A-4147-A177-3AD203B41FA5}">
                      <a16:colId xmlns:a16="http://schemas.microsoft.com/office/drawing/2014/main" val="4211045012"/>
                    </a:ext>
                  </a:extLst>
                </a:gridCol>
              </a:tblGrid>
              <a:tr h="389361">
                <a:tc>
                  <a:txBody>
                    <a:bodyPr/>
                    <a:lstStyle/>
                    <a:p>
                      <a:endParaRPr kumimoji="1" lang="ja-JP" altLang="en-US" dirty="0">
                        <a:latin typeface="+mj-lt"/>
                      </a:endParaRPr>
                    </a:p>
                  </a:txBody>
                  <a:tcPr anchor="ctr"/>
                </a:tc>
                <a:tc gridSpan="12">
                  <a:txBody>
                    <a:bodyPr/>
                    <a:lstStyle/>
                    <a:p>
                      <a:pPr algn="ctr"/>
                      <a:r>
                        <a:rPr kumimoji="1" lang="en-US" altLang="ja-JP" sz="1400" dirty="0">
                          <a:latin typeface="+mj-lt"/>
                        </a:rPr>
                        <a:t>3Q</a:t>
                      </a:r>
                      <a:endParaRPr kumimoji="1" lang="ja-JP" altLang="en-US" sz="1400" dirty="0">
                        <a:latin typeface="+mj-lt"/>
                      </a:endParaRP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sz="1400"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12">
                  <a:txBody>
                    <a:bodyPr/>
                    <a:lstStyle/>
                    <a:p>
                      <a:pPr algn="ctr"/>
                      <a:r>
                        <a:rPr kumimoji="1" lang="en-US" altLang="ja-JP" sz="1400" dirty="0">
                          <a:latin typeface="+mj-lt"/>
                        </a:rPr>
                        <a:t>4Q</a:t>
                      </a:r>
                      <a:endParaRPr kumimoji="1" lang="ja-JP" altLang="en-US" sz="1400" dirty="0">
                        <a:latin typeface="+mj-lt"/>
                      </a:endParaRP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444567070"/>
                  </a:ext>
                </a:extLst>
              </a:tr>
              <a:tr h="3893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600" b="1" dirty="0">
                        <a:solidFill>
                          <a:schemeClr val="bg1"/>
                        </a:solidFill>
                        <a:latin typeface="+mj-lt"/>
                      </a:endParaRPr>
                    </a:p>
                  </a:txBody>
                  <a:tcPr anchor="ctr">
                    <a:solidFill>
                      <a:srgbClr val="00316C"/>
                    </a:solidFill>
                  </a:tcPr>
                </a:tc>
                <a:tc gridSpan="4">
                  <a:txBody>
                    <a:bodyPr/>
                    <a:lstStyle/>
                    <a:p>
                      <a:pPr algn="ctr"/>
                      <a:r>
                        <a:rPr kumimoji="1" lang="en-US" altLang="ja-JP" dirty="0">
                          <a:solidFill>
                            <a:schemeClr val="bg1"/>
                          </a:solidFill>
                          <a:latin typeface="+mj-lt"/>
                        </a:rPr>
                        <a:t>10</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11</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12</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2</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3</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extLst>
                  <a:ext uri="{0D108BD9-81ED-4DB2-BD59-A6C34878D82A}">
                    <a16:rowId xmlns:a16="http://schemas.microsoft.com/office/drawing/2014/main" val="3383459573"/>
                  </a:ext>
                </a:extLst>
              </a:tr>
              <a:tr h="786681">
                <a:tc>
                  <a:txBody>
                    <a:bodyPr/>
                    <a:lstStyle/>
                    <a:p>
                      <a:pPr algn="ctr"/>
                      <a:r>
                        <a:rPr lang="ja-JP" altLang="en-US" sz="1200" b="1" dirty="0">
                          <a:solidFill>
                            <a:schemeClr val="tx1"/>
                          </a:solidFill>
                          <a:latin typeface="+mn-lt"/>
                        </a:rPr>
                        <a:t>マイルストン</a:t>
                      </a:r>
                      <a:endParaRPr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3496936432"/>
                  </a:ext>
                </a:extLst>
              </a:tr>
              <a:tr h="902360">
                <a:tc>
                  <a:txBody>
                    <a:bodyPr/>
                    <a:lstStyle/>
                    <a:p>
                      <a:pPr algn="ctr"/>
                      <a:r>
                        <a:rPr lang="ja-JP" altLang="en-US" sz="1200" b="1" dirty="0">
                          <a:solidFill>
                            <a:schemeClr val="tx1"/>
                          </a:solidFill>
                          <a:latin typeface="+mn-lt"/>
                        </a:rPr>
                        <a:t>テーマ・共同研究</a:t>
                      </a:r>
                      <a:endParaRPr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125131377"/>
                  </a:ext>
                </a:extLst>
              </a:tr>
              <a:tr h="94428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セルロース分解酵素の合成・評価</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4018780013"/>
                  </a:ext>
                </a:extLst>
              </a:tr>
              <a:tr h="97766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機能性タンパク質設計技術の最新動向調査</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1771456014"/>
                  </a:ext>
                </a:extLst>
              </a:tr>
              <a:tr h="10188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アプリケーション・周辺技術調査</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4043525652"/>
                  </a:ext>
                </a:extLst>
              </a:tr>
            </a:tbl>
          </a:graphicData>
        </a:graphic>
      </p:graphicFrame>
      <p:cxnSp>
        <p:nvCxnSpPr>
          <p:cNvPr id="79" name="直線矢印コネクタ 78">
            <a:extLst>
              <a:ext uri="{FF2B5EF4-FFF2-40B4-BE49-F238E27FC236}">
                <a16:creationId xmlns:a16="http://schemas.microsoft.com/office/drawing/2014/main" id="{FC326BC7-E39B-4B46-B9C9-2F66F1399AA2}"/>
              </a:ext>
            </a:extLst>
          </p:cNvPr>
          <p:cNvCxnSpPr>
            <a:cxnSpLocks/>
          </p:cNvCxnSpPr>
          <p:nvPr/>
        </p:nvCxnSpPr>
        <p:spPr>
          <a:xfrm>
            <a:off x="1985136" y="4030667"/>
            <a:ext cx="669490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80" name="テキスト ボックス 79">
            <a:extLst>
              <a:ext uri="{FF2B5EF4-FFF2-40B4-BE49-F238E27FC236}">
                <a16:creationId xmlns:a16="http://schemas.microsoft.com/office/drawing/2014/main" id="{880B2AFF-43CD-4E6C-AADE-E9F496F0BFA5}"/>
              </a:ext>
            </a:extLst>
          </p:cNvPr>
          <p:cNvSpPr txBox="1"/>
          <p:nvPr/>
        </p:nvSpPr>
        <p:spPr>
          <a:xfrm>
            <a:off x="2743567" y="1904747"/>
            <a:ext cx="537327" cy="261610"/>
          </a:xfrm>
          <a:prstGeom prst="rect">
            <a:avLst/>
          </a:prstGeom>
          <a:noFill/>
        </p:spPr>
        <p:txBody>
          <a:bodyPr wrap="none" rtlCol="0">
            <a:spAutoFit/>
          </a:bodyPr>
          <a:lstStyle/>
          <a:p>
            <a:r>
              <a:rPr kumimoji="1" lang="en-US" altLang="ja-JP" sz="1100" dirty="0"/>
              <a:t>10/12</a:t>
            </a:r>
          </a:p>
        </p:txBody>
      </p:sp>
      <p:sp>
        <p:nvSpPr>
          <p:cNvPr id="83" name="星: 5 pt 82">
            <a:extLst>
              <a:ext uri="{FF2B5EF4-FFF2-40B4-BE49-F238E27FC236}">
                <a16:creationId xmlns:a16="http://schemas.microsoft.com/office/drawing/2014/main" id="{A8891581-F5CA-442F-A7FB-8742ED1AB05F}"/>
              </a:ext>
            </a:extLst>
          </p:cNvPr>
          <p:cNvSpPr>
            <a:spLocks noChangeAspect="1"/>
          </p:cNvSpPr>
          <p:nvPr/>
        </p:nvSpPr>
        <p:spPr>
          <a:xfrm>
            <a:off x="2629231" y="1929688"/>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4" name="直線コネクタ 83">
            <a:extLst>
              <a:ext uri="{FF2B5EF4-FFF2-40B4-BE49-F238E27FC236}">
                <a16:creationId xmlns:a16="http://schemas.microsoft.com/office/drawing/2014/main" id="{9FBCCDF6-5833-491C-9BFB-CF56246707E7}"/>
              </a:ext>
            </a:extLst>
          </p:cNvPr>
          <p:cNvCxnSpPr>
            <a:cxnSpLocks/>
          </p:cNvCxnSpPr>
          <p:nvPr/>
        </p:nvCxnSpPr>
        <p:spPr>
          <a:xfrm>
            <a:off x="7633491" y="1568492"/>
            <a:ext cx="0" cy="4635469"/>
          </a:xfrm>
          <a:prstGeom prst="line">
            <a:avLst/>
          </a:prstGeom>
          <a:ln w="28575">
            <a:solidFill>
              <a:srgbClr val="C0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A137B4DB-4741-4626-8D21-DE88FCE6F18E}"/>
              </a:ext>
            </a:extLst>
          </p:cNvPr>
          <p:cNvCxnSpPr>
            <a:cxnSpLocks/>
          </p:cNvCxnSpPr>
          <p:nvPr/>
        </p:nvCxnSpPr>
        <p:spPr>
          <a:xfrm>
            <a:off x="3246052" y="4990353"/>
            <a:ext cx="81864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86" name="テキスト ボックス 85">
            <a:extLst>
              <a:ext uri="{FF2B5EF4-FFF2-40B4-BE49-F238E27FC236}">
                <a16:creationId xmlns:a16="http://schemas.microsoft.com/office/drawing/2014/main" id="{D2740356-2EC8-4567-9A8F-6D40F3D5A476}"/>
              </a:ext>
            </a:extLst>
          </p:cNvPr>
          <p:cNvSpPr txBox="1"/>
          <p:nvPr/>
        </p:nvSpPr>
        <p:spPr>
          <a:xfrm>
            <a:off x="3812108" y="3744879"/>
            <a:ext cx="3751479" cy="261610"/>
          </a:xfrm>
          <a:prstGeom prst="rect">
            <a:avLst/>
          </a:prstGeom>
          <a:noFill/>
        </p:spPr>
        <p:txBody>
          <a:bodyPr wrap="square" rtlCol="0">
            <a:spAutoFit/>
          </a:bodyPr>
          <a:lstStyle/>
          <a:p>
            <a:r>
              <a:rPr kumimoji="1" lang="ja-JP" altLang="en-US" sz="1100" b="1" dirty="0"/>
              <a:t>セルロース分解酵素合成・評価（</a:t>
            </a:r>
            <a:r>
              <a:rPr kumimoji="1" lang="en-US" altLang="ja-JP" sz="1100" b="1" dirty="0"/>
              <a:t>3</a:t>
            </a:r>
            <a:r>
              <a:rPr kumimoji="1" lang="ja-JP" altLang="en-US" sz="1100" b="1" dirty="0"/>
              <a:t>つの実験を実施予定）</a:t>
            </a:r>
          </a:p>
        </p:txBody>
      </p:sp>
      <p:sp>
        <p:nvSpPr>
          <p:cNvPr id="87" name="テキスト ボックス 86">
            <a:extLst>
              <a:ext uri="{FF2B5EF4-FFF2-40B4-BE49-F238E27FC236}">
                <a16:creationId xmlns:a16="http://schemas.microsoft.com/office/drawing/2014/main" id="{1443E810-48F8-4DC2-AD1A-3CF0F8939F6F}"/>
              </a:ext>
            </a:extLst>
          </p:cNvPr>
          <p:cNvSpPr txBox="1"/>
          <p:nvPr/>
        </p:nvSpPr>
        <p:spPr>
          <a:xfrm>
            <a:off x="8979582" y="3751382"/>
            <a:ext cx="889987" cy="261610"/>
          </a:xfrm>
          <a:prstGeom prst="rect">
            <a:avLst/>
          </a:prstGeom>
          <a:noFill/>
        </p:spPr>
        <p:txBody>
          <a:bodyPr wrap="none" rtlCol="0">
            <a:spAutoFit/>
          </a:bodyPr>
          <a:lstStyle/>
          <a:p>
            <a:r>
              <a:rPr kumimoji="1" lang="ja-JP" altLang="en-US" sz="1100" b="1" dirty="0"/>
              <a:t>報告書作成</a:t>
            </a:r>
          </a:p>
        </p:txBody>
      </p:sp>
      <p:cxnSp>
        <p:nvCxnSpPr>
          <p:cNvPr id="88" name="直線矢印コネクタ 87">
            <a:extLst>
              <a:ext uri="{FF2B5EF4-FFF2-40B4-BE49-F238E27FC236}">
                <a16:creationId xmlns:a16="http://schemas.microsoft.com/office/drawing/2014/main" id="{A0D19BB0-3310-4649-870E-A730535A9CA9}"/>
              </a:ext>
            </a:extLst>
          </p:cNvPr>
          <p:cNvCxnSpPr>
            <a:cxnSpLocks/>
          </p:cNvCxnSpPr>
          <p:nvPr/>
        </p:nvCxnSpPr>
        <p:spPr>
          <a:xfrm>
            <a:off x="8680043" y="4030667"/>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89" name="テキスト ボックス 88">
            <a:extLst>
              <a:ext uri="{FF2B5EF4-FFF2-40B4-BE49-F238E27FC236}">
                <a16:creationId xmlns:a16="http://schemas.microsoft.com/office/drawing/2014/main" id="{56B080BB-B15B-4979-A3A4-B8DDF0F1DB33}"/>
              </a:ext>
            </a:extLst>
          </p:cNvPr>
          <p:cNvSpPr txBox="1"/>
          <p:nvPr/>
        </p:nvSpPr>
        <p:spPr>
          <a:xfrm>
            <a:off x="5177534" y="1923689"/>
            <a:ext cx="537327" cy="261610"/>
          </a:xfrm>
          <a:prstGeom prst="rect">
            <a:avLst/>
          </a:prstGeom>
          <a:noFill/>
        </p:spPr>
        <p:txBody>
          <a:bodyPr wrap="none" rtlCol="0">
            <a:spAutoFit/>
          </a:bodyPr>
          <a:lstStyle/>
          <a:p>
            <a:r>
              <a:rPr kumimoji="1" lang="en-US" altLang="ja-JP" sz="1100" dirty="0"/>
              <a:t>11/25</a:t>
            </a:r>
          </a:p>
        </p:txBody>
      </p:sp>
      <p:sp>
        <p:nvSpPr>
          <p:cNvPr id="90" name="星: 5 pt 89">
            <a:extLst>
              <a:ext uri="{FF2B5EF4-FFF2-40B4-BE49-F238E27FC236}">
                <a16:creationId xmlns:a16="http://schemas.microsoft.com/office/drawing/2014/main" id="{3A0C9F67-D36F-4FC4-8041-FADBF9599E65}"/>
              </a:ext>
            </a:extLst>
          </p:cNvPr>
          <p:cNvSpPr>
            <a:spLocks noChangeAspect="1"/>
          </p:cNvSpPr>
          <p:nvPr/>
        </p:nvSpPr>
        <p:spPr>
          <a:xfrm>
            <a:off x="5072124" y="1943967"/>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テキスト ボックス 90">
            <a:extLst>
              <a:ext uri="{FF2B5EF4-FFF2-40B4-BE49-F238E27FC236}">
                <a16:creationId xmlns:a16="http://schemas.microsoft.com/office/drawing/2014/main" id="{DE1BC07B-933F-4A91-8205-18675BF04B14}"/>
              </a:ext>
            </a:extLst>
          </p:cNvPr>
          <p:cNvSpPr txBox="1"/>
          <p:nvPr/>
        </p:nvSpPr>
        <p:spPr>
          <a:xfrm>
            <a:off x="4325149" y="1666968"/>
            <a:ext cx="1923714" cy="276999"/>
          </a:xfrm>
          <a:prstGeom prst="rect">
            <a:avLst/>
          </a:prstGeom>
          <a:noFill/>
        </p:spPr>
        <p:txBody>
          <a:bodyPr wrap="square" rtlCol="0">
            <a:spAutoFit/>
          </a:bodyPr>
          <a:lstStyle/>
          <a:p>
            <a:pPr algn="ctr"/>
            <a:r>
              <a:rPr kumimoji="1" lang="ja-JP" altLang="en-US" sz="1200" b="1" dirty="0"/>
              <a:t>共同研究　活動レビュー</a:t>
            </a:r>
          </a:p>
        </p:txBody>
      </p:sp>
      <p:sp>
        <p:nvSpPr>
          <p:cNvPr id="92" name="テキスト ボックス 91">
            <a:extLst>
              <a:ext uri="{FF2B5EF4-FFF2-40B4-BE49-F238E27FC236}">
                <a16:creationId xmlns:a16="http://schemas.microsoft.com/office/drawing/2014/main" id="{B1F0263B-EC7A-4C85-B08E-237961EA01A1}"/>
              </a:ext>
            </a:extLst>
          </p:cNvPr>
          <p:cNvSpPr txBox="1"/>
          <p:nvPr/>
        </p:nvSpPr>
        <p:spPr>
          <a:xfrm>
            <a:off x="11072207" y="1773188"/>
            <a:ext cx="418704" cy="261610"/>
          </a:xfrm>
          <a:prstGeom prst="rect">
            <a:avLst/>
          </a:prstGeom>
          <a:noFill/>
        </p:spPr>
        <p:txBody>
          <a:bodyPr wrap="none" rtlCol="0">
            <a:spAutoFit/>
          </a:bodyPr>
          <a:lstStyle/>
          <a:p>
            <a:r>
              <a:rPr kumimoji="1" lang="en-US" altLang="ja-JP" sz="1100" dirty="0"/>
              <a:t>3/M</a:t>
            </a:r>
          </a:p>
        </p:txBody>
      </p:sp>
      <p:sp>
        <p:nvSpPr>
          <p:cNvPr id="93" name="星: 5 pt 92">
            <a:extLst>
              <a:ext uri="{FF2B5EF4-FFF2-40B4-BE49-F238E27FC236}">
                <a16:creationId xmlns:a16="http://schemas.microsoft.com/office/drawing/2014/main" id="{60B8CC1F-C1E1-401E-AE38-13A1BFA7213C}"/>
              </a:ext>
            </a:extLst>
          </p:cNvPr>
          <p:cNvSpPr>
            <a:spLocks noChangeAspect="1"/>
          </p:cNvSpPr>
          <p:nvPr/>
        </p:nvSpPr>
        <p:spPr>
          <a:xfrm>
            <a:off x="10956909" y="180776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テキスト ボックス 93">
            <a:extLst>
              <a:ext uri="{FF2B5EF4-FFF2-40B4-BE49-F238E27FC236}">
                <a16:creationId xmlns:a16="http://schemas.microsoft.com/office/drawing/2014/main" id="{B437379E-8392-4939-BAE1-8E4FDA9422B9}"/>
              </a:ext>
            </a:extLst>
          </p:cNvPr>
          <p:cNvSpPr txBox="1"/>
          <p:nvPr/>
        </p:nvSpPr>
        <p:spPr>
          <a:xfrm>
            <a:off x="9024430" y="1613460"/>
            <a:ext cx="2124232" cy="276999"/>
          </a:xfrm>
          <a:prstGeom prst="rect">
            <a:avLst/>
          </a:prstGeom>
          <a:noFill/>
        </p:spPr>
        <p:txBody>
          <a:bodyPr wrap="square" rtlCol="0">
            <a:spAutoFit/>
          </a:bodyPr>
          <a:lstStyle/>
          <a:p>
            <a:pPr algn="ctr"/>
            <a:r>
              <a:rPr kumimoji="1" lang="ja-JP" altLang="en-US" sz="1200" b="1" dirty="0"/>
              <a:t>共同研究　活動レビューその</a:t>
            </a:r>
            <a:r>
              <a:rPr kumimoji="1" lang="en-US" altLang="ja-JP" sz="1200" b="1" dirty="0"/>
              <a:t>2</a:t>
            </a:r>
            <a:endParaRPr kumimoji="1" lang="ja-JP" altLang="en-US" sz="1200" b="1" dirty="0"/>
          </a:p>
        </p:txBody>
      </p:sp>
      <p:cxnSp>
        <p:nvCxnSpPr>
          <p:cNvPr id="95" name="直線矢印コネクタ 94">
            <a:extLst>
              <a:ext uri="{FF2B5EF4-FFF2-40B4-BE49-F238E27FC236}">
                <a16:creationId xmlns:a16="http://schemas.microsoft.com/office/drawing/2014/main" id="{D436D0F1-097E-4531-8CEC-C06A0E534045}"/>
              </a:ext>
            </a:extLst>
          </p:cNvPr>
          <p:cNvCxnSpPr>
            <a:cxnSpLocks/>
          </p:cNvCxnSpPr>
          <p:nvPr/>
        </p:nvCxnSpPr>
        <p:spPr>
          <a:xfrm>
            <a:off x="1985136" y="2658542"/>
            <a:ext cx="82409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96" name="テキスト ボックス 95">
            <a:extLst>
              <a:ext uri="{FF2B5EF4-FFF2-40B4-BE49-F238E27FC236}">
                <a16:creationId xmlns:a16="http://schemas.microsoft.com/office/drawing/2014/main" id="{9FC29429-096D-4DB8-A0CD-DCEFEACC7EE4}"/>
              </a:ext>
            </a:extLst>
          </p:cNvPr>
          <p:cNvSpPr txBox="1"/>
          <p:nvPr/>
        </p:nvSpPr>
        <p:spPr>
          <a:xfrm>
            <a:off x="1864487" y="2347063"/>
            <a:ext cx="1016625" cy="261610"/>
          </a:xfrm>
          <a:prstGeom prst="rect">
            <a:avLst/>
          </a:prstGeom>
          <a:noFill/>
        </p:spPr>
        <p:txBody>
          <a:bodyPr wrap="none" rtlCol="0">
            <a:spAutoFit/>
          </a:bodyPr>
          <a:lstStyle/>
          <a:p>
            <a:r>
              <a:rPr kumimoji="1" lang="en-US" altLang="ja-JP" sz="1100" b="1" dirty="0"/>
              <a:t>LR2</a:t>
            </a:r>
            <a:r>
              <a:rPr kumimoji="1" lang="ja-JP" altLang="en-US" sz="1100" b="1" dirty="0"/>
              <a:t>資料作成</a:t>
            </a:r>
          </a:p>
        </p:txBody>
      </p:sp>
      <p:cxnSp>
        <p:nvCxnSpPr>
          <p:cNvPr id="97" name="直線矢印コネクタ 96">
            <a:extLst>
              <a:ext uri="{FF2B5EF4-FFF2-40B4-BE49-F238E27FC236}">
                <a16:creationId xmlns:a16="http://schemas.microsoft.com/office/drawing/2014/main" id="{FC93E0E9-E32A-4C52-BA88-291BA1DC90D9}"/>
              </a:ext>
            </a:extLst>
          </p:cNvPr>
          <p:cNvCxnSpPr>
            <a:cxnSpLocks/>
          </p:cNvCxnSpPr>
          <p:nvPr/>
        </p:nvCxnSpPr>
        <p:spPr>
          <a:xfrm>
            <a:off x="2853695" y="2658542"/>
            <a:ext cx="119229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98" name="直線矢印コネクタ 97">
            <a:extLst>
              <a:ext uri="{FF2B5EF4-FFF2-40B4-BE49-F238E27FC236}">
                <a16:creationId xmlns:a16="http://schemas.microsoft.com/office/drawing/2014/main" id="{D28D2FB8-828C-4066-AABE-6E481EE89B4A}"/>
              </a:ext>
            </a:extLst>
          </p:cNvPr>
          <p:cNvCxnSpPr>
            <a:cxnSpLocks/>
          </p:cNvCxnSpPr>
          <p:nvPr/>
        </p:nvCxnSpPr>
        <p:spPr>
          <a:xfrm>
            <a:off x="1985136" y="3115579"/>
            <a:ext cx="206435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0" name="テキスト ボックス 99">
            <a:extLst>
              <a:ext uri="{FF2B5EF4-FFF2-40B4-BE49-F238E27FC236}">
                <a16:creationId xmlns:a16="http://schemas.microsoft.com/office/drawing/2014/main" id="{032A7B32-35DA-4A2D-871F-574BCC76127B}"/>
              </a:ext>
            </a:extLst>
          </p:cNvPr>
          <p:cNvSpPr txBox="1"/>
          <p:nvPr/>
        </p:nvSpPr>
        <p:spPr>
          <a:xfrm>
            <a:off x="2075735" y="2815372"/>
            <a:ext cx="1736373" cy="261610"/>
          </a:xfrm>
          <a:prstGeom prst="rect">
            <a:avLst/>
          </a:prstGeom>
          <a:noFill/>
        </p:spPr>
        <p:txBody>
          <a:bodyPr wrap="none" rtlCol="0">
            <a:spAutoFit/>
          </a:bodyPr>
          <a:lstStyle/>
          <a:p>
            <a:r>
              <a:rPr kumimoji="1" lang="ja-JP" altLang="en-US" sz="1100" b="1" dirty="0"/>
              <a:t>共同研究活動報告書作成</a:t>
            </a:r>
          </a:p>
        </p:txBody>
      </p:sp>
      <p:cxnSp>
        <p:nvCxnSpPr>
          <p:cNvPr id="101" name="直線矢印コネクタ 100">
            <a:extLst>
              <a:ext uri="{FF2B5EF4-FFF2-40B4-BE49-F238E27FC236}">
                <a16:creationId xmlns:a16="http://schemas.microsoft.com/office/drawing/2014/main" id="{7EBCE3C8-D073-430B-9516-C4BDA66027B6}"/>
              </a:ext>
            </a:extLst>
          </p:cNvPr>
          <p:cNvCxnSpPr>
            <a:cxnSpLocks/>
          </p:cNvCxnSpPr>
          <p:nvPr/>
        </p:nvCxnSpPr>
        <p:spPr>
          <a:xfrm>
            <a:off x="4110446" y="3128409"/>
            <a:ext cx="1141678" cy="3278"/>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5" name="テキスト ボックス 104">
            <a:extLst>
              <a:ext uri="{FF2B5EF4-FFF2-40B4-BE49-F238E27FC236}">
                <a16:creationId xmlns:a16="http://schemas.microsoft.com/office/drawing/2014/main" id="{15EE2454-8F89-4A3F-86A2-D6FFFF1DC2C8}"/>
              </a:ext>
            </a:extLst>
          </p:cNvPr>
          <p:cNvSpPr txBox="1"/>
          <p:nvPr/>
        </p:nvSpPr>
        <p:spPr>
          <a:xfrm>
            <a:off x="4114873" y="2642723"/>
            <a:ext cx="1186543" cy="430887"/>
          </a:xfrm>
          <a:prstGeom prst="rect">
            <a:avLst/>
          </a:prstGeom>
          <a:noFill/>
        </p:spPr>
        <p:txBody>
          <a:bodyPr wrap="none" rtlCol="0">
            <a:spAutoFit/>
          </a:bodyPr>
          <a:lstStyle/>
          <a:p>
            <a:r>
              <a:rPr kumimoji="1" lang="ja-JP" altLang="en-US" sz="1100" b="1" dirty="0"/>
              <a:t>共同研究</a:t>
            </a:r>
            <a:endParaRPr kumimoji="1" lang="en-US" altLang="ja-JP" sz="1100" b="1" dirty="0"/>
          </a:p>
          <a:p>
            <a:r>
              <a:rPr kumimoji="1" lang="ja-JP" altLang="en-US" sz="1100" b="1" dirty="0"/>
              <a:t>レビュー資料作成</a:t>
            </a:r>
          </a:p>
        </p:txBody>
      </p:sp>
      <p:cxnSp>
        <p:nvCxnSpPr>
          <p:cNvPr id="106" name="直線矢印コネクタ 105">
            <a:extLst>
              <a:ext uri="{FF2B5EF4-FFF2-40B4-BE49-F238E27FC236}">
                <a16:creationId xmlns:a16="http://schemas.microsoft.com/office/drawing/2014/main" id="{AAE39BFC-A35E-4F0F-B74F-40CE8A33EADB}"/>
              </a:ext>
            </a:extLst>
          </p:cNvPr>
          <p:cNvCxnSpPr>
            <a:cxnSpLocks/>
          </p:cNvCxnSpPr>
          <p:nvPr/>
        </p:nvCxnSpPr>
        <p:spPr>
          <a:xfrm flipV="1">
            <a:off x="9908522" y="2661760"/>
            <a:ext cx="1228387"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7" name="テキスト ボックス 106">
            <a:extLst>
              <a:ext uri="{FF2B5EF4-FFF2-40B4-BE49-F238E27FC236}">
                <a16:creationId xmlns:a16="http://schemas.microsoft.com/office/drawing/2014/main" id="{1D96C178-E027-4F85-8E82-978FE89490D8}"/>
              </a:ext>
            </a:extLst>
          </p:cNvPr>
          <p:cNvSpPr txBox="1"/>
          <p:nvPr/>
        </p:nvSpPr>
        <p:spPr>
          <a:xfrm>
            <a:off x="9517056" y="2355855"/>
            <a:ext cx="1843774" cy="261610"/>
          </a:xfrm>
          <a:prstGeom prst="rect">
            <a:avLst/>
          </a:prstGeom>
          <a:noFill/>
        </p:spPr>
        <p:txBody>
          <a:bodyPr wrap="none" rtlCol="0">
            <a:spAutoFit/>
          </a:bodyPr>
          <a:lstStyle/>
          <a:p>
            <a:r>
              <a:rPr kumimoji="1" lang="ja-JP" altLang="en-US" sz="1100" b="1" dirty="0"/>
              <a:t>共同研究　レビュー資料作成</a:t>
            </a:r>
          </a:p>
        </p:txBody>
      </p:sp>
      <p:sp>
        <p:nvSpPr>
          <p:cNvPr id="108" name="テキスト ボックス 107">
            <a:extLst>
              <a:ext uri="{FF2B5EF4-FFF2-40B4-BE49-F238E27FC236}">
                <a16:creationId xmlns:a16="http://schemas.microsoft.com/office/drawing/2014/main" id="{20EF460C-1846-42D2-A50E-EEC139392CE0}"/>
              </a:ext>
            </a:extLst>
          </p:cNvPr>
          <p:cNvSpPr txBox="1"/>
          <p:nvPr/>
        </p:nvSpPr>
        <p:spPr>
          <a:xfrm>
            <a:off x="8954174" y="4676782"/>
            <a:ext cx="889987" cy="261610"/>
          </a:xfrm>
          <a:prstGeom prst="rect">
            <a:avLst/>
          </a:prstGeom>
          <a:noFill/>
        </p:spPr>
        <p:txBody>
          <a:bodyPr wrap="none" rtlCol="0">
            <a:spAutoFit/>
          </a:bodyPr>
          <a:lstStyle/>
          <a:p>
            <a:r>
              <a:rPr kumimoji="1" lang="ja-JP" altLang="en-US" sz="1100" b="1" dirty="0"/>
              <a:t>報告書作成</a:t>
            </a:r>
          </a:p>
        </p:txBody>
      </p:sp>
      <p:cxnSp>
        <p:nvCxnSpPr>
          <p:cNvPr id="109" name="直線矢印コネクタ 108">
            <a:extLst>
              <a:ext uri="{FF2B5EF4-FFF2-40B4-BE49-F238E27FC236}">
                <a16:creationId xmlns:a16="http://schemas.microsoft.com/office/drawing/2014/main" id="{E0D6B79C-EBA9-40A4-B597-B26D50D305F7}"/>
              </a:ext>
            </a:extLst>
          </p:cNvPr>
          <p:cNvCxnSpPr>
            <a:cxnSpLocks/>
          </p:cNvCxnSpPr>
          <p:nvPr/>
        </p:nvCxnSpPr>
        <p:spPr>
          <a:xfrm>
            <a:off x="8680042" y="4990353"/>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10" name="テキスト ボックス 109">
            <a:extLst>
              <a:ext uri="{FF2B5EF4-FFF2-40B4-BE49-F238E27FC236}">
                <a16:creationId xmlns:a16="http://schemas.microsoft.com/office/drawing/2014/main" id="{C8279C17-08A4-4C56-BB33-E64008F7891C}"/>
              </a:ext>
            </a:extLst>
          </p:cNvPr>
          <p:cNvSpPr txBox="1"/>
          <p:nvPr/>
        </p:nvSpPr>
        <p:spPr>
          <a:xfrm>
            <a:off x="8979584" y="5701250"/>
            <a:ext cx="889987" cy="261610"/>
          </a:xfrm>
          <a:prstGeom prst="rect">
            <a:avLst/>
          </a:prstGeom>
          <a:noFill/>
        </p:spPr>
        <p:txBody>
          <a:bodyPr wrap="none" rtlCol="0">
            <a:spAutoFit/>
          </a:bodyPr>
          <a:lstStyle/>
          <a:p>
            <a:r>
              <a:rPr kumimoji="1" lang="ja-JP" altLang="en-US" sz="1100" b="1" dirty="0"/>
              <a:t>報告書作成</a:t>
            </a:r>
          </a:p>
        </p:txBody>
      </p:sp>
      <p:cxnSp>
        <p:nvCxnSpPr>
          <p:cNvPr id="111" name="直線矢印コネクタ 110">
            <a:extLst>
              <a:ext uri="{FF2B5EF4-FFF2-40B4-BE49-F238E27FC236}">
                <a16:creationId xmlns:a16="http://schemas.microsoft.com/office/drawing/2014/main" id="{F0EAD5F8-BEC0-4B51-9279-5FE1847C8E29}"/>
              </a:ext>
            </a:extLst>
          </p:cNvPr>
          <p:cNvCxnSpPr>
            <a:cxnSpLocks/>
          </p:cNvCxnSpPr>
          <p:nvPr/>
        </p:nvCxnSpPr>
        <p:spPr>
          <a:xfrm>
            <a:off x="8680043" y="5998198"/>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12" name="テキスト ボックス 111">
            <a:extLst>
              <a:ext uri="{FF2B5EF4-FFF2-40B4-BE49-F238E27FC236}">
                <a16:creationId xmlns:a16="http://schemas.microsoft.com/office/drawing/2014/main" id="{C344789C-0C01-4CA9-AA53-6E913DEFFB84}"/>
              </a:ext>
            </a:extLst>
          </p:cNvPr>
          <p:cNvSpPr txBox="1"/>
          <p:nvPr/>
        </p:nvSpPr>
        <p:spPr>
          <a:xfrm>
            <a:off x="3550948" y="3547328"/>
            <a:ext cx="537327" cy="261610"/>
          </a:xfrm>
          <a:prstGeom prst="rect">
            <a:avLst/>
          </a:prstGeom>
          <a:noFill/>
        </p:spPr>
        <p:txBody>
          <a:bodyPr wrap="none" rtlCol="0">
            <a:spAutoFit/>
          </a:bodyPr>
          <a:lstStyle/>
          <a:p>
            <a:r>
              <a:rPr kumimoji="1" lang="en-US" altLang="ja-JP" sz="1100" dirty="0"/>
              <a:t>10/26</a:t>
            </a:r>
          </a:p>
        </p:txBody>
      </p:sp>
      <p:sp>
        <p:nvSpPr>
          <p:cNvPr id="113" name="星: 5 pt 112">
            <a:extLst>
              <a:ext uri="{FF2B5EF4-FFF2-40B4-BE49-F238E27FC236}">
                <a16:creationId xmlns:a16="http://schemas.microsoft.com/office/drawing/2014/main" id="{AACC104D-9FB8-48DF-B3F2-C94DFF2F777D}"/>
              </a:ext>
            </a:extLst>
          </p:cNvPr>
          <p:cNvSpPr>
            <a:spLocks noChangeAspect="1"/>
          </p:cNvSpPr>
          <p:nvPr/>
        </p:nvSpPr>
        <p:spPr>
          <a:xfrm>
            <a:off x="3456837" y="356535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4" name="テキスト ボックス 113">
            <a:extLst>
              <a:ext uri="{FF2B5EF4-FFF2-40B4-BE49-F238E27FC236}">
                <a16:creationId xmlns:a16="http://schemas.microsoft.com/office/drawing/2014/main" id="{19399647-C087-4B72-95AD-D76C4CD98321}"/>
              </a:ext>
            </a:extLst>
          </p:cNvPr>
          <p:cNvSpPr txBox="1"/>
          <p:nvPr/>
        </p:nvSpPr>
        <p:spPr>
          <a:xfrm>
            <a:off x="2076016" y="3300296"/>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115" name="星: 5 pt 114">
            <a:extLst>
              <a:ext uri="{FF2B5EF4-FFF2-40B4-BE49-F238E27FC236}">
                <a16:creationId xmlns:a16="http://schemas.microsoft.com/office/drawing/2014/main" id="{DAF47457-C743-4DB5-9568-E37B7F0910BE}"/>
              </a:ext>
            </a:extLst>
          </p:cNvPr>
          <p:cNvSpPr>
            <a:spLocks noChangeAspect="1"/>
          </p:cNvSpPr>
          <p:nvPr/>
        </p:nvSpPr>
        <p:spPr>
          <a:xfrm>
            <a:off x="3955985" y="4472545"/>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6" name="テキスト ボックス 115">
            <a:extLst>
              <a:ext uri="{FF2B5EF4-FFF2-40B4-BE49-F238E27FC236}">
                <a16:creationId xmlns:a16="http://schemas.microsoft.com/office/drawing/2014/main" id="{0F63ED7F-A1E9-4807-A3AB-81F64714993F}"/>
              </a:ext>
            </a:extLst>
          </p:cNvPr>
          <p:cNvSpPr txBox="1"/>
          <p:nvPr/>
        </p:nvSpPr>
        <p:spPr>
          <a:xfrm>
            <a:off x="2377637" y="4235883"/>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117" name="テキスト ボックス 116">
            <a:extLst>
              <a:ext uri="{FF2B5EF4-FFF2-40B4-BE49-F238E27FC236}">
                <a16:creationId xmlns:a16="http://schemas.microsoft.com/office/drawing/2014/main" id="{9CAEE1BC-014C-4A0B-A681-AFFA2EF115A6}"/>
              </a:ext>
            </a:extLst>
          </p:cNvPr>
          <p:cNvSpPr txBox="1"/>
          <p:nvPr/>
        </p:nvSpPr>
        <p:spPr>
          <a:xfrm>
            <a:off x="4064700" y="4406285"/>
            <a:ext cx="474810" cy="261610"/>
          </a:xfrm>
          <a:prstGeom prst="rect">
            <a:avLst/>
          </a:prstGeom>
          <a:noFill/>
        </p:spPr>
        <p:txBody>
          <a:bodyPr wrap="none" rtlCol="0">
            <a:spAutoFit/>
          </a:bodyPr>
          <a:lstStyle/>
          <a:p>
            <a:r>
              <a:rPr kumimoji="1" lang="en-US" altLang="ja-JP" sz="1100" dirty="0"/>
              <a:t>11/B</a:t>
            </a:r>
          </a:p>
        </p:txBody>
      </p:sp>
      <p:cxnSp>
        <p:nvCxnSpPr>
          <p:cNvPr id="118" name="直線矢印コネクタ 117">
            <a:extLst>
              <a:ext uri="{FF2B5EF4-FFF2-40B4-BE49-F238E27FC236}">
                <a16:creationId xmlns:a16="http://schemas.microsoft.com/office/drawing/2014/main" id="{F8A3476E-C6E3-4051-A6AF-2CD91064888C}"/>
              </a:ext>
            </a:extLst>
          </p:cNvPr>
          <p:cNvCxnSpPr>
            <a:cxnSpLocks/>
          </p:cNvCxnSpPr>
          <p:nvPr/>
        </p:nvCxnSpPr>
        <p:spPr>
          <a:xfrm>
            <a:off x="3230838" y="5996216"/>
            <a:ext cx="81864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19" name="星: 5 pt 118">
            <a:extLst>
              <a:ext uri="{FF2B5EF4-FFF2-40B4-BE49-F238E27FC236}">
                <a16:creationId xmlns:a16="http://schemas.microsoft.com/office/drawing/2014/main" id="{FDB6878C-9B83-4535-882E-A2D4FA74C508}"/>
              </a:ext>
            </a:extLst>
          </p:cNvPr>
          <p:cNvSpPr>
            <a:spLocks noChangeAspect="1"/>
          </p:cNvSpPr>
          <p:nvPr/>
        </p:nvSpPr>
        <p:spPr>
          <a:xfrm>
            <a:off x="3955985" y="5454396"/>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0" name="テキスト ボックス 119">
            <a:extLst>
              <a:ext uri="{FF2B5EF4-FFF2-40B4-BE49-F238E27FC236}">
                <a16:creationId xmlns:a16="http://schemas.microsoft.com/office/drawing/2014/main" id="{E4ABEA2E-1597-440B-B960-E713489180FC}"/>
              </a:ext>
            </a:extLst>
          </p:cNvPr>
          <p:cNvSpPr txBox="1"/>
          <p:nvPr/>
        </p:nvSpPr>
        <p:spPr>
          <a:xfrm>
            <a:off x="3073869" y="5224784"/>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121" name="テキスト ボックス 120">
            <a:extLst>
              <a:ext uri="{FF2B5EF4-FFF2-40B4-BE49-F238E27FC236}">
                <a16:creationId xmlns:a16="http://schemas.microsoft.com/office/drawing/2014/main" id="{230999D1-F26F-42A4-B7CB-151A983FE5C1}"/>
              </a:ext>
            </a:extLst>
          </p:cNvPr>
          <p:cNvSpPr txBox="1"/>
          <p:nvPr/>
        </p:nvSpPr>
        <p:spPr>
          <a:xfrm>
            <a:off x="4064700" y="5424586"/>
            <a:ext cx="474810" cy="261610"/>
          </a:xfrm>
          <a:prstGeom prst="rect">
            <a:avLst/>
          </a:prstGeom>
          <a:noFill/>
        </p:spPr>
        <p:txBody>
          <a:bodyPr wrap="none" rtlCol="0">
            <a:spAutoFit/>
          </a:bodyPr>
          <a:lstStyle/>
          <a:p>
            <a:r>
              <a:rPr kumimoji="1" lang="en-US" altLang="ja-JP" sz="1100" dirty="0"/>
              <a:t>11/B</a:t>
            </a:r>
          </a:p>
        </p:txBody>
      </p:sp>
      <p:sp>
        <p:nvSpPr>
          <p:cNvPr id="122" name="テキスト ボックス 121">
            <a:extLst>
              <a:ext uri="{FF2B5EF4-FFF2-40B4-BE49-F238E27FC236}">
                <a16:creationId xmlns:a16="http://schemas.microsoft.com/office/drawing/2014/main" id="{34E50D66-AC16-4BA4-95A5-D625AA58AF35}"/>
              </a:ext>
            </a:extLst>
          </p:cNvPr>
          <p:cNvSpPr txBox="1"/>
          <p:nvPr/>
        </p:nvSpPr>
        <p:spPr>
          <a:xfrm>
            <a:off x="2887068" y="4676708"/>
            <a:ext cx="1313180" cy="261610"/>
          </a:xfrm>
          <a:prstGeom prst="rect">
            <a:avLst/>
          </a:prstGeom>
          <a:noFill/>
        </p:spPr>
        <p:txBody>
          <a:bodyPr wrap="none" rtlCol="0">
            <a:spAutoFit/>
          </a:bodyPr>
          <a:lstStyle/>
          <a:p>
            <a:r>
              <a:rPr kumimoji="1" lang="ja-JP" altLang="en-US" sz="1100" b="1" dirty="0"/>
              <a:t>下期活動計画検討</a:t>
            </a:r>
          </a:p>
        </p:txBody>
      </p:sp>
      <p:sp>
        <p:nvSpPr>
          <p:cNvPr id="123" name="テキスト ボックス 122">
            <a:extLst>
              <a:ext uri="{FF2B5EF4-FFF2-40B4-BE49-F238E27FC236}">
                <a16:creationId xmlns:a16="http://schemas.microsoft.com/office/drawing/2014/main" id="{F6731E79-FC46-4809-A7D5-8990F659D603}"/>
              </a:ext>
            </a:extLst>
          </p:cNvPr>
          <p:cNvSpPr txBox="1"/>
          <p:nvPr/>
        </p:nvSpPr>
        <p:spPr>
          <a:xfrm>
            <a:off x="2853695" y="5658900"/>
            <a:ext cx="1313180" cy="261610"/>
          </a:xfrm>
          <a:prstGeom prst="rect">
            <a:avLst/>
          </a:prstGeom>
          <a:noFill/>
        </p:spPr>
        <p:txBody>
          <a:bodyPr wrap="none" rtlCol="0">
            <a:spAutoFit/>
          </a:bodyPr>
          <a:lstStyle/>
          <a:p>
            <a:r>
              <a:rPr kumimoji="1" lang="ja-JP" altLang="en-US" sz="1100" b="1" dirty="0"/>
              <a:t>下期活動計画検討</a:t>
            </a:r>
          </a:p>
        </p:txBody>
      </p:sp>
      <p:cxnSp>
        <p:nvCxnSpPr>
          <p:cNvPr id="124" name="直線矢印コネクタ 123">
            <a:extLst>
              <a:ext uri="{FF2B5EF4-FFF2-40B4-BE49-F238E27FC236}">
                <a16:creationId xmlns:a16="http://schemas.microsoft.com/office/drawing/2014/main" id="{37539DC2-3565-4477-80DB-1A7F5F5A012D}"/>
              </a:ext>
            </a:extLst>
          </p:cNvPr>
          <p:cNvCxnSpPr>
            <a:cxnSpLocks/>
          </p:cNvCxnSpPr>
          <p:nvPr/>
        </p:nvCxnSpPr>
        <p:spPr>
          <a:xfrm>
            <a:off x="4088275" y="4990353"/>
            <a:ext cx="456959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25" name="直線矢印コネクタ 124">
            <a:extLst>
              <a:ext uri="{FF2B5EF4-FFF2-40B4-BE49-F238E27FC236}">
                <a16:creationId xmlns:a16="http://schemas.microsoft.com/office/drawing/2014/main" id="{69C901B4-3B97-4736-AD57-DC9FEA727C40}"/>
              </a:ext>
            </a:extLst>
          </p:cNvPr>
          <p:cNvCxnSpPr>
            <a:cxnSpLocks/>
          </p:cNvCxnSpPr>
          <p:nvPr/>
        </p:nvCxnSpPr>
        <p:spPr>
          <a:xfrm>
            <a:off x="4095324" y="5998198"/>
            <a:ext cx="4584719"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26" name="テキスト ボックス 125">
            <a:extLst>
              <a:ext uri="{FF2B5EF4-FFF2-40B4-BE49-F238E27FC236}">
                <a16:creationId xmlns:a16="http://schemas.microsoft.com/office/drawing/2014/main" id="{3D21755F-B1D3-4F61-8C30-54E3C678A472}"/>
              </a:ext>
            </a:extLst>
          </p:cNvPr>
          <p:cNvSpPr txBox="1"/>
          <p:nvPr/>
        </p:nvSpPr>
        <p:spPr>
          <a:xfrm>
            <a:off x="11582739" y="2042884"/>
            <a:ext cx="396262" cy="261610"/>
          </a:xfrm>
          <a:prstGeom prst="rect">
            <a:avLst/>
          </a:prstGeom>
          <a:noFill/>
        </p:spPr>
        <p:txBody>
          <a:bodyPr wrap="none" rtlCol="0">
            <a:spAutoFit/>
          </a:bodyPr>
          <a:lstStyle/>
          <a:p>
            <a:r>
              <a:rPr kumimoji="1" lang="en-US" altLang="ja-JP" sz="1100" dirty="0"/>
              <a:t>3/E</a:t>
            </a:r>
          </a:p>
        </p:txBody>
      </p:sp>
      <p:sp>
        <p:nvSpPr>
          <p:cNvPr id="127" name="星: 5 pt 126">
            <a:extLst>
              <a:ext uri="{FF2B5EF4-FFF2-40B4-BE49-F238E27FC236}">
                <a16:creationId xmlns:a16="http://schemas.microsoft.com/office/drawing/2014/main" id="{DBF5C611-3E83-4259-86D6-F6BBFEA598C0}"/>
              </a:ext>
            </a:extLst>
          </p:cNvPr>
          <p:cNvSpPr>
            <a:spLocks noChangeAspect="1"/>
          </p:cNvSpPr>
          <p:nvPr/>
        </p:nvSpPr>
        <p:spPr>
          <a:xfrm>
            <a:off x="11467441" y="2077458"/>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8" name="テキスト ボックス 127">
            <a:extLst>
              <a:ext uri="{FF2B5EF4-FFF2-40B4-BE49-F238E27FC236}">
                <a16:creationId xmlns:a16="http://schemas.microsoft.com/office/drawing/2014/main" id="{76BC17A3-C9B0-4315-B947-EAC86A0CAFE8}"/>
              </a:ext>
            </a:extLst>
          </p:cNvPr>
          <p:cNvSpPr txBox="1"/>
          <p:nvPr/>
        </p:nvSpPr>
        <p:spPr>
          <a:xfrm>
            <a:off x="10063068" y="2036253"/>
            <a:ext cx="1508034" cy="276999"/>
          </a:xfrm>
          <a:prstGeom prst="rect">
            <a:avLst/>
          </a:prstGeom>
          <a:noFill/>
        </p:spPr>
        <p:txBody>
          <a:bodyPr wrap="square" rtlCol="0">
            <a:spAutoFit/>
          </a:bodyPr>
          <a:lstStyle/>
          <a:p>
            <a:pPr algn="ctr"/>
            <a:r>
              <a:rPr kumimoji="1" lang="ja-JP" altLang="en-US" sz="1200" b="1" dirty="0"/>
              <a:t>調査活動　レビュー</a:t>
            </a:r>
          </a:p>
        </p:txBody>
      </p:sp>
      <p:cxnSp>
        <p:nvCxnSpPr>
          <p:cNvPr id="129" name="直線矢印コネクタ 128">
            <a:extLst>
              <a:ext uri="{FF2B5EF4-FFF2-40B4-BE49-F238E27FC236}">
                <a16:creationId xmlns:a16="http://schemas.microsoft.com/office/drawing/2014/main" id="{2D7C37FA-186C-401C-B7FA-1512176588C5}"/>
              </a:ext>
            </a:extLst>
          </p:cNvPr>
          <p:cNvCxnSpPr>
            <a:cxnSpLocks/>
          </p:cNvCxnSpPr>
          <p:nvPr/>
        </p:nvCxnSpPr>
        <p:spPr>
          <a:xfrm flipV="1">
            <a:off x="10342715" y="3123754"/>
            <a:ext cx="1228387"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30" name="テキスト ボックス 129">
            <a:extLst>
              <a:ext uri="{FF2B5EF4-FFF2-40B4-BE49-F238E27FC236}">
                <a16:creationId xmlns:a16="http://schemas.microsoft.com/office/drawing/2014/main" id="{D82B30DF-2C3C-4C77-902B-D628DEE3A71B}"/>
              </a:ext>
            </a:extLst>
          </p:cNvPr>
          <p:cNvSpPr txBox="1"/>
          <p:nvPr/>
        </p:nvSpPr>
        <p:spPr>
          <a:xfrm>
            <a:off x="10035021" y="2803392"/>
            <a:ext cx="1843774" cy="261610"/>
          </a:xfrm>
          <a:prstGeom prst="rect">
            <a:avLst/>
          </a:prstGeom>
          <a:noFill/>
        </p:spPr>
        <p:txBody>
          <a:bodyPr wrap="none" rtlCol="0">
            <a:spAutoFit/>
          </a:bodyPr>
          <a:lstStyle/>
          <a:p>
            <a:r>
              <a:rPr kumimoji="1" lang="ja-JP" altLang="en-US" sz="1100" b="1" dirty="0"/>
              <a:t>調査活動　レビュー資料作成</a:t>
            </a:r>
          </a:p>
        </p:txBody>
      </p:sp>
      <p:sp>
        <p:nvSpPr>
          <p:cNvPr id="131" name="テキスト ボックス 130">
            <a:extLst>
              <a:ext uri="{FF2B5EF4-FFF2-40B4-BE49-F238E27FC236}">
                <a16:creationId xmlns:a16="http://schemas.microsoft.com/office/drawing/2014/main" id="{8A16956D-7829-4947-BB4A-93E7D0E714F1}"/>
              </a:ext>
            </a:extLst>
          </p:cNvPr>
          <p:cNvSpPr txBox="1"/>
          <p:nvPr/>
        </p:nvSpPr>
        <p:spPr>
          <a:xfrm>
            <a:off x="4858838" y="4693863"/>
            <a:ext cx="3449588" cy="261610"/>
          </a:xfrm>
          <a:prstGeom prst="rect">
            <a:avLst/>
          </a:prstGeom>
          <a:noFill/>
        </p:spPr>
        <p:txBody>
          <a:bodyPr wrap="square" rtlCol="0">
            <a:spAutoFit/>
          </a:bodyPr>
          <a:lstStyle/>
          <a:p>
            <a:r>
              <a:rPr kumimoji="1" lang="ja-JP" altLang="en-US" sz="1100" b="1" dirty="0"/>
              <a:t>新規テーマ企画のための調査活動（今後具体化予定）</a:t>
            </a:r>
          </a:p>
        </p:txBody>
      </p:sp>
      <p:sp>
        <p:nvSpPr>
          <p:cNvPr id="132" name="テキスト ボックス 131">
            <a:extLst>
              <a:ext uri="{FF2B5EF4-FFF2-40B4-BE49-F238E27FC236}">
                <a16:creationId xmlns:a16="http://schemas.microsoft.com/office/drawing/2014/main" id="{A73E6574-8E86-49D1-AC14-458146BEB6DB}"/>
              </a:ext>
            </a:extLst>
          </p:cNvPr>
          <p:cNvSpPr txBox="1"/>
          <p:nvPr/>
        </p:nvSpPr>
        <p:spPr>
          <a:xfrm>
            <a:off x="4850958" y="5711392"/>
            <a:ext cx="3583594" cy="261610"/>
          </a:xfrm>
          <a:prstGeom prst="rect">
            <a:avLst/>
          </a:prstGeom>
          <a:noFill/>
        </p:spPr>
        <p:txBody>
          <a:bodyPr wrap="square" rtlCol="0">
            <a:spAutoFit/>
          </a:bodyPr>
          <a:lstStyle/>
          <a:p>
            <a:r>
              <a:rPr kumimoji="1" lang="ja-JP" altLang="en-US" sz="1100" b="1" dirty="0"/>
              <a:t>新規テーマ企画のための調査活動（今後具体化予定）</a:t>
            </a:r>
          </a:p>
        </p:txBody>
      </p:sp>
      <p:sp>
        <p:nvSpPr>
          <p:cNvPr id="133" name="テキスト ボックス 132">
            <a:extLst>
              <a:ext uri="{FF2B5EF4-FFF2-40B4-BE49-F238E27FC236}">
                <a16:creationId xmlns:a16="http://schemas.microsoft.com/office/drawing/2014/main" id="{5FE4CFAB-27CE-4758-9F42-4ACB7EE965E5}"/>
              </a:ext>
            </a:extLst>
          </p:cNvPr>
          <p:cNvSpPr txBox="1"/>
          <p:nvPr/>
        </p:nvSpPr>
        <p:spPr>
          <a:xfrm>
            <a:off x="2269946" y="1660121"/>
            <a:ext cx="1736373" cy="276999"/>
          </a:xfrm>
          <a:prstGeom prst="rect">
            <a:avLst/>
          </a:prstGeom>
          <a:noFill/>
        </p:spPr>
        <p:txBody>
          <a:bodyPr wrap="square" rtlCol="0">
            <a:spAutoFit/>
          </a:bodyPr>
          <a:lstStyle/>
          <a:p>
            <a:pPr algn="ctr"/>
            <a:r>
              <a:rPr kumimoji="1" lang="en-US" altLang="ja-JP" sz="1200" b="1" dirty="0"/>
              <a:t>LR2</a:t>
            </a:r>
            <a:r>
              <a:rPr kumimoji="1" lang="ja-JP" altLang="en-US" sz="1200" b="1" dirty="0"/>
              <a:t>（テーマ中止）</a:t>
            </a:r>
          </a:p>
        </p:txBody>
      </p:sp>
      <p:sp>
        <p:nvSpPr>
          <p:cNvPr id="134" name="テキスト ボックス 133">
            <a:extLst>
              <a:ext uri="{FF2B5EF4-FFF2-40B4-BE49-F238E27FC236}">
                <a16:creationId xmlns:a16="http://schemas.microsoft.com/office/drawing/2014/main" id="{4770CCF2-CADF-48D8-BFA1-FD4B87149B8B}"/>
              </a:ext>
            </a:extLst>
          </p:cNvPr>
          <p:cNvSpPr txBox="1"/>
          <p:nvPr/>
        </p:nvSpPr>
        <p:spPr>
          <a:xfrm>
            <a:off x="2901473" y="2343261"/>
            <a:ext cx="1172116" cy="261610"/>
          </a:xfrm>
          <a:prstGeom prst="rect">
            <a:avLst/>
          </a:prstGeom>
          <a:noFill/>
        </p:spPr>
        <p:txBody>
          <a:bodyPr wrap="none" rtlCol="0">
            <a:spAutoFit/>
          </a:bodyPr>
          <a:lstStyle/>
          <a:p>
            <a:r>
              <a:rPr kumimoji="1" lang="ja-JP" altLang="en-US" sz="1100" b="1" dirty="0"/>
              <a:t>研究報告書作成</a:t>
            </a:r>
          </a:p>
        </p:txBody>
      </p:sp>
      <p:sp>
        <p:nvSpPr>
          <p:cNvPr id="135" name="星: 5 pt 134">
            <a:extLst>
              <a:ext uri="{FF2B5EF4-FFF2-40B4-BE49-F238E27FC236}">
                <a16:creationId xmlns:a16="http://schemas.microsoft.com/office/drawing/2014/main" id="{BD1F0D96-07A0-4BFE-AA47-471521737DE5}"/>
              </a:ext>
            </a:extLst>
          </p:cNvPr>
          <p:cNvSpPr>
            <a:spLocks noChangeAspect="1"/>
          </p:cNvSpPr>
          <p:nvPr/>
        </p:nvSpPr>
        <p:spPr>
          <a:xfrm>
            <a:off x="6046601" y="543938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6" name="テキスト ボックス 135">
            <a:extLst>
              <a:ext uri="{FF2B5EF4-FFF2-40B4-BE49-F238E27FC236}">
                <a16:creationId xmlns:a16="http://schemas.microsoft.com/office/drawing/2014/main" id="{C20CA1C1-6E96-42EC-94D1-1673BC851612}"/>
              </a:ext>
            </a:extLst>
          </p:cNvPr>
          <p:cNvSpPr txBox="1"/>
          <p:nvPr/>
        </p:nvSpPr>
        <p:spPr>
          <a:xfrm>
            <a:off x="5164485" y="5209770"/>
            <a:ext cx="2124232" cy="276999"/>
          </a:xfrm>
          <a:prstGeom prst="rect">
            <a:avLst/>
          </a:prstGeom>
          <a:noFill/>
        </p:spPr>
        <p:txBody>
          <a:bodyPr wrap="square" rtlCol="0">
            <a:spAutoFit/>
          </a:bodyPr>
          <a:lstStyle/>
          <a:p>
            <a:pPr algn="ctr"/>
            <a:r>
              <a:rPr kumimoji="1" lang="ja-JP" altLang="en-US" sz="1200" b="1" dirty="0"/>
              <a:t>活動項目・計画　修正</a:t>
            </a:r>
          </a:p>
        </p:txBody>
      </p:sp>
      <p:sp>
        <p:nvSpPr>
          <p:cNvPr id="137" name="テキスト ボックス 136">
            <a:extLst>
              <a:ext uri="{FF2B5EF4-FFF2-40B4-BE49-F238E27FC236}">
                <a16:creationId xmlns:a16="http://schemas.microsoft.com/office/drawing/2014/main" id="{B6D70226-2757-4915-B7DC-ACE4638A2F3D}"/>
              </a:ext>
            </a:extLst>
          </p:cNvPr>
          <p:cNvSpPr txBox="1"/>
          <p:nvPr/>
        </p:nvSpPr>
        <p:spPr>
          <a:xfrm>
            <a:off x="6155316" y="5409572"/>
            <a:ext cx="497252" cy="261610"/>
          </a:xfrm>
          <a:prstGeom prst="rect">
            <a:avLst/>
          </a:prstGeom>
          <a:noFill/>
        </p:spPr>
        <p:txBody>
          <a:bodyPr wrap="none" rtlCol="0">
            <a:spAutoFit/>
          </a:bodyPr>
          <a:lstStyle/>
          <a:p>
            <a:r>
              <a:rPr kumimoji="1" lang="en-US" altLang="ja-JP" sz="1100" dirty="0"/>
              <a:t>12/M</a:t>
            </a:r>
          </a:p>
        </p:txBody>
      </p:sp>
    </p:spTree>
    <p:extLst>
      <p:ext uri="{BB962C8B-B14F-4D97-AF65-F5344CB8AC3E}">
        <p14:creationId xmlns:p14="http://schemas.microsoft.com/office/powerpoint/2010/main" val="38788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6271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糖化工程改善・セルラーゼ製剤のための技術調査</a:t>
            </a:r>
            <a:endParaRPr lang="en-US" altLang="ja-JP" sz="2400" dirty="0">
              <a:solidFill>
                <a:schemeClr val="accent1"/>
              </a:solidFill>
            </a:endParaRPr>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③ー１のフォーカス領域</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sp>
        <p:nvSpPr>
          <p:cNvPr id="12" name="正方形/長方形 11">
            <a:extLst>
              <a:ext uri="{FF2B5EF4-FFF2-40B4-BE49-F238E27FC236}">
                <a16:creationId xmlns:a16="http://schemas.microsoft.com/office/drawing/2014/main" id="{D7AE27E1-2E19-4958-8074-2D1EAFFF3418}"/>
              </a:ext>
            </a:extLst>
          </p:cNvPr>
          <p:cNvSpPr/>
          <p:nvPr/>
        </p:nvSpPr>
        <p:spPr>
          <a:xfrm>
            <a:off x="4591882" y="1842418"/>
            <a:ext cx="3370185"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バイオマス由来の製造プロセス</a:t>
            </a:r>
          </a:p>
        </p:txBody>
      </p:sp>
      <p:sp>
        <p:nvSpPr>
          <p:cNvPr id="13" name="正方形/長方形 12">
            <a:extLst>
              <a:ext uri="{FF2B5EF4-FFF2-40B4-BE49-F238E27FC236}">
                <a16:creationId xmlns:a16="http://schemas.microsoft.com/office/drawing/2014/main" id="{E8396377-8E57-401C-89A7-EEECCB7AE5FA}"/>
              </a:ext>
            </a:extLst>
          </p:cNvPr>
          <p:cNvSpPr/>
          <p:nvPr/>
        </p:nvSpPr>
        <p:spPr>
          <a:xfrm>
            <a:off x="3266613" y="2736990"/>
            <a:ext cx="1902381"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酵素糖化工程</a:t>
            </a:r>
          </a:p>
        </p:txBody>
      </p:sp>
      <p:sp>
        <p:nvSpPr>
          <p:cNvPr id="14" name="正方形/長方形 13">
            <a:extLst>
              <a:ext uri="{FF2B5EF4-FFF2-40B4-BE49-F238E27FC236}">
                <a16:creationId xmlns:a16="http://schemas.microsoft.com/office/drawing/2014/main" id="{7FDDED58-1586-407C-8529-07B4EEC00AEC}"/>
              </a:ext>
            </a:extLst>
          </p:cNvPr>
          <p:cNvSpPr/>
          <p:nvPr/>
        </p:nvSpPr>
        <p:spPr>
          <a:xfrm>
            <a:off x="1098663" y="3703432"/>
            <a:ext cx="3063804"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セルラーゼ製剤</a:t>
            </a:r>
          </a:p>
        </p:txBody>
      </p:sp>
      <p:sp>
        <p:nvSpPr>
          <p:cNvPr id="16" name="正方形/長方形 15">
            <a:extLst>
              <a:ext uri="{FF2B5EF4-FFF2-40B4-BE49-F238E27FC236}">
                <a16:creationId xmlns:a16="http://schemas.microsoft.com/office/drawing/2014/main" id="{D17747F3-3734-4144-A658-AEC2B53CA6C5}"/>
              </a:ext>
            </a:extLst>
          </p:cNvPr>
          <p:cNvSpPr/>
          <p:nvPr/>
        </p:nvSpPr>
        <p:spPr>
          <a:xfrm>
            <a:off x="7400925" y="2736990"/>
            <a:ext cx="1342684" cy="40626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CBP</a:t>
            </a:r>
            <a:endParaRPr kumimoji="1" lang="ja-JP" altLang="en-US" sz="2000" dirty="0">
              <a:solidFill>
                <a:schemeClr val="bg1"/>
              </a:solidFill>
            </a:endParaRPr>
          </a:p>
        </p:txBody>
      </p:sp>
      <p:cxnSp>
        <p:nvCxnSpPr>
          <p:cNvPr id="17" name="直線コネクタ 16">
            <a:extLst>
              <a:ext uri="{FF2B5EF4-FFF2-40B4-BE49-F238E27FC236}">
                <a16:creationId xmlns:a16="http://schemas.microsoft.com/office/drawing/2014/main" id="{FE8AFCFD-A448-4A14-8280-211AE8D69E8B}"/>
              </a:ext>
            </a:extLst>
          </p:cNvPr>
          <p:cNvCxnSpPr>
            <a:cxnSpLocks/>
          </p:cNvCxnSpPr>
          <p:nvPr/>
        </p:nvCxnSpPr>
        <p:spPr>
          <a:xfrm flipH="1">
            <a:off x="4217803" y="2248683"/>
            <a:ext cx="2059171" cy="60260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7D8CA3D-BF88-404B-850C-C7D75709BF72}"/>
              </a:ext>
            </a:extLst>
          </p:cNvPr>
          <p:cNvCxnSpPr>
            <a:cxnSpLocks/>
            <a:stCxn id="12" idx="2"/>
            <a:endCxn id="16" idx="0"/>
          </p:cNvCxnSpPr>
          <p:nvPr/>
        </p:nvCxnSpPr>
        <p:spPr>
          <a:xfrm>
            <a:off x="6276975" y="2248683"/>
            <a:ext cx="1795292" cy="48830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BA33AD7-9849-411B-9B5C-7D9EBA1F90BA}"/>
              </a:ext>
            </a:extLst>
          </p:cNvPr>
          <p:cNvCxnSpPr>
            <a:cxnSpLocks/>
            <a:stCxn id="41" idx="0"/>
            <a:endCxn id="13" idx="2"/>
          </p:cNvCxnSpPr>
          <p:nvPr/>
        </p:nvCxnSpPr>
        <p:spPr>
          <a:xfrm flipH="1" flipV="1">
            <a:off x="4217804" y="3143255"/>
            <a:ext cx="1941136" cy="56017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D0D2981-BAD7-470B-9588-2205765BB1C2}"/>
              </a:ext>
            </a:extLst>
          </p:cNvPr>
          <p:cNvCxnSpPr>
            <a:cxnSpLocks/>
            <a:stCxn id="14" idx="0"/>
            <a:endCxn id="13" idx="2"/>
          </p:cNvCxnSpPr>
          <p:nvPr/>
        </p:nvCxnSpPr>
        <p:spPr>
          <a:xfrm flipV="1">
            <a:off x="2630565" y="3143255"/>
            <a:ext cx="1587239" cy="56017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72CB9CD2-A9C5-41CB-96D7-3C57E83FFF26}"/>
              </a:ext>
            </a:extLst>
          </p:cNvPr>
          <p:cNvSpPr/>
          <p:nvPr/>
        </p:nvSpPr>
        <p:spPr>
          <a:xfrm>
            <a:off x="3212077" y="4996298"/>
            <a:ext cx="1902381"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特定酵素改変</a:t>
            </a:r>
          </a:p>
        </p:txBody>
      </p:sp>
      <p:cxnSp>
        <p:nvCxnSpPr>
          <p:cNvPr id="32" name="直線コネクタ 31">
            <a:extLst>
              <a:ext uri="{FF2B5EF4-FFF2-40B4-BE49-F238E27FC236}">
                <a16:creationId xmlns:a16="http://schemas.microsoft.com/office/drawing/2014/main" id="{8E2C82E9-5277-4F83-AB3D-CC411FE49A12}"/>
              </a:ext>
            </a:extLst>
          </p:cNvPr>
          <p:cNvCxnSpPr>
            <a:cxnSpLocks/>
            <a:stCxn id="14" idx="2"/>
            <a:endCxn id="31" idx="0"/>
          </p:cNvCxnSpPr>
          <p:nvPr/>
        </p:nvCxnSpPr>
        <p:spPr>
          <a:xfrm>
            <a:off x="2630565" y="4109697"/>
            <a:ext cx="1532703" cy="88660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A20EF3E5-15F9-422E-B34F-284873E064DE}"/>
              </a:ext>
            </a:extLst>
          </p:cNvPr>
          <p:cNvSpPr/>
          <p:nvPr/>
        </p:nvSpPr>
        <p:spPr>
          <a:xfrm>
            <a:off x="5979928" y="4996720"/>
            <a:ext cx="3063804"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カクテルブレンド比率変更</a:t>
            </a:r>
          </a:p>
        </p:txBody>
      </p:sp>
      <p:sp>
        <p:nvSpPr>
          <p:cNvPr id="37" name="テキスト ボックス 36">
            <a:extLst>
              <a:ext uri="{FF2B5EF4-FFF2-40B4-BE49-F238E27FC236}">
                <a16:creationId xmlns:a16="http://schemas.microsoft.com/office/drawing/2014/main" id="{A58186AF-7FCC-4D28-9B30-5D8297106683}"/>
              </a:ext>
            </a:extLst>
          </p:cNvPr>
          <p:cNvSpPr txBox="1"/>
          <p:nvPr/>
        </p:nvSpPr>
        <p:spPr>
          <a:xfrm>
            <a:off x="3116827" y="5517507"/>
            <a:ext cx="2321948" cy="369332"/>
          </a:xfrm>
          <a:prstGeom prst="rect">
            <a:avLst/>
          </a:prstGeom>
          <a:noFill/>
        </p:spPr>
        <p:txBody>
          <a:bodyPr wrap="square" rtlCol="0">
            <a:spAutoFit/>
          </a:bodyPr>
          <a:lstStyle/>
          <a:p>
            <a:r>
              <a:rPr kumimoji="1" lang="ja-JP" altLang="en-US" dirty="0"/>
              <a:t>非特異的結合の減少</a:t>
            </a:r>
          </a:p>
        </p:txBody>
      </p:sp>
      <p:sp>
        <p:nvSpPr>
          <p:cNvPr id="38" name="テキスト ボックス 37">
            <a:extLst>
              <a:ext uri="{FF2B5EF4-FFF2-40B4-BE49-F238E27FC236}">
                <a16:creationId xmlns:a16="http://schemas.microsoft.com/office/drawing/2014/main" id="{B7BAC338-7F85-4D40-A984-311DB88E5F68}"/>
              </a:ext>
            </a:extLst>
          </p:cNvPr>
          <p:cNvSpPr txBox="1"/>
          <p:nvPr/>
        </p:nvSpPr>
        <p:spPr>
          <a:xfrm>
            <a:off x="3116827" y="5836197"/>
            <a:ext cx="2321948" cy="369332"/>
          </a:xfrm>
          <a:prstGeom prst="rect">
            <a:avLst/>
          </a:prstGeom>
          <a:noFill/>
        </p:spPr>
        <p:txBody>
          <a:bodyPr wrap="square" rtlCol="0">
            <a:spAutoFit/>
          </a:bodyPr>
          <a:lstStyle/>
          <a:p>
            <a:r>
              <a:rPr kumimoji="1" lang="ja-JP" altLang="en-US" dirty="0"/>
              <a:t>分解効率の改善</a:t>
            </a:r>
          </a:p>
        </p:txBody>
      </p:sp>
      <p:sp>
        <p:nvSpPr>
          <p:cNvPr id="39" name="テキスト ボックス 38">
            <a:extLst>
              <a:ext uri="{FF2B5EF4-FFF2-40B4-BE49-F238E27FC236}">
                <a16:creationId xmlns:a16="http://schemas.microsoft.com/office/drawing/2014/main" id="{4D407FD0-AD11-48D3-8945-88091E90EC33}"/>
              </a:ext>
            </a:extLst>
          </p:cNvPr>
          <p:cNvSpPr txBox="1"/>
          <p:nvPr/>
        </p:nvSpPr>
        <p:spPr>
          <a:xfrm>
            <a:off x="6195608" y="5517507"/>
            <a:ext cx="2321948" cy="369332"/>
          </a:xfrm>
          <a:prstGeom prst="rect">
            <a:avLst/>
          </a:prstGeom>
          <a:noFill/>
        </p:spPr>
        <p:txBody>
          <a:bodyPr wrap="square" rtlCol="0">
            <a:spAutoFit/>
          </a:bodyPr>
          <a:lstStyle/>
          <a:p>
            <a:r>
              <a:rPr kumimoji="1" lang="ja-JP" altLang="en-US" dirty="0"/>
              <a:t>分解効率の改善</a:t>
            </a:r>
          </a:p>
        </p:txBody>
      </p:sp>
      <p:sp>
        <p:nvSpPr>
          <p:cNvPr id="41" name="正方形/長方形 40">
            <a:extLst>
              <a:ext uri="{FF2B5EF4-FFF2-40B4-BE49-F238E27FC236}">
                <a16:creationId xmlns:a16="http://schemas.microsoft.com/office/drawing/2014/main" id="{076E9691-483E-4D50-B89E-54FFF53E5A26}"/>
              </a:ext>
            </a:extLst>
          </p:cNvPr>
          <p:cNvSpPr/>
          <p:nvPr/>
        </p:nvSpPr>
        <p:spPr>
          <a:xfrm>
            <a:off x="5107455" y="3703432"/>
            <a:ext cx="2102970" cy="411368"/>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前処理</a:t>
            </a:r>
          </a:p>
        </p:txBody>
      </p:sp>
      <p:cxnSp>
        <p:nvCxnSpPr>
          <p:cNvPr id="45" name="直線コネクタ 44">
            <a:extLst>
              <a:ext uri="{FF2B5EF4-FFF2-40B4-BE49-F238E27FC236}">
                <a16:creationId xmlns:a16="http://schemas.microsoft.com/office/drawing/2014/main" id="{A652F034-D46C-4D08-B5BB-70D45B3C1DF9}"/>
              </a:ext>
            </a:extLst>
          </p:cNvPr>
          <p:cNvCxnSpPr>
            <a:cxnSpLocks/>
            <a:stCxn id="36" idx="0"/>
            <a:endCxn id="14" idx="2"/>
          </p:cNvCxnSpPr>
          <p:nvPr/>
        </p:nvCxnSpPr>
        <p:spPr>
          <a:xfrm flipH="1" flipV="1">
            <a:off x="2630565" y="4109697"/>
            <a:ext cx="4881265" cy="887023"/>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1A578840-4F72-4F73-AFBD-6D1A5D03369F}"/>
              </a:ext>
            </a:extLst>
          </p:cNvPr>
          <p:cNvSpPr/>
          <p:nvPr/>
        </p:nvSpPr>
        <p:spPr>
          <a:xfrm>
            <a:off x="878842" y="3518256"/>
            <a:ext cx="10436858" cy="953642"/>
          </a:xfrm>
          <a:prstGeom prst="rect">
            <a:avLst/>
          </a:prstGeom>
          <a:no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a:extLst>
              <a:ext uri="{FF2B5EF4-FFF2-40B4-BE49-F238E27FC236}">
                <a16:creationId xmlns:a16="http://schemas.microsoft.com/office/drawing/2014/main" id="{F8E2364B-2C33-4CF5-8825-84FEA77D952B}"/>
              </a:ext>
            </a:extLst>
          </p:cNvPr>
          <p:cNvSpPr/>
          <p:nvPr/>
        </p:nvSpPr>
        <p:spPr>
          <a:xfrm>
            <a:off x="878842" y="4905954"/>
            <a:ext cx="10436858" cy="601384"/>
          </a:xfrm>
          <a:prstGeom prst="rect">
            <a:avLst/>
          </a:prstGeom>
          <a:no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テキスト ボックス 51">
            <a:extLst>
              <a:ext uri="{FF2B5EF4-FFF2-40B4-BE49-F238E27FC236}">
                <a16:creationId xmlns:a16="http://schemas.microsoft.com/office/drawing/2014/main" id="{577DAF06-6B4D-4E90-99B2-63AD9DAAAA51}"/>
              </a:ext>
            </a:extLst>
          </p:cNvPr>
          <p:cNvSpPr txBox="1"/>
          <p:nvPr/>
        </p:nvSpPr>
        <p:spPr>
          <a:xfrm>
            <a:off x="283716" y="3028194"/>
            <a:ext cx="2621409" cy="369332"/>
          </a:xfrm>
          <a:prstGeom prst="rect">
            <a:avLst/>
          </a:prstGeom>
          <a:noFill/>
        </p:spPr>
        <p:txBody>
          <a:bodyPr wrap="square" rtlCol="0">
            <a:spAutoFit/>
          </a:bodyPr>
          <a:lstStyle/>
          <a:p>
            <a:r>
              <a:rPr kumimoji="1" lang="en-US" altLang="ja-JP" b="1" dirty="0"/>
              <a:t>(1) </a:t>
            </a:r>
            <a:r>
              <a:rPr kumimoji="1" lang="ja-JP" altLang="en-US" b="1" dirty="0"/>
              <a:t>酵素糖化工程改善</a:t>
            </a:r>
          </a:p>
        </p:txBody>
      </p:sp>
      <p:sp>
        <p:nvSpPr>
          <p:cNvPr id="53" name="テキスト ボックス 52">
            <a:extLst>
              <a:ext uri="{FF2B5EF4-FFF2-40B4-BE49-F238E27FC236}">
                <a16:creationId xmlns:a16="http://schemas.microsoft.com/office/drawing/2014/main" id="{CD8D6EBA-7C1D-4687-8E8E-E048FA32AFCA}"/>
              </a:ext>
            </a:extLst>
          </p:cNvPr>
          <p:cNvSpPr txBox="1"/>
          <p:nvPr/>
        </p:nvSpPr>
        <p:spPr>
          <a:xfrm>
            <a:off x="290543" y="4523310"/>
            <a:ext cx="2439747" cy="369332"/>
          </a:xfrm>
          <a:prstGeom prst="rect">
            <a:avLst/>
          </a:prstGeom>
          <a:noFill/>
        </p:spPr>
        <p:txBody>
          <a:bodyPr wrap="square" rtlCol="0">
            <a:spAutoFit/>
          </a:bodyPr>
          <a:lstStyle/>
          <a:p>
            <a:r>
              <a:rPr kumimoji="1" lang="en-US" altLang="ja-JP" b="1" dirty="0"/>
              <a:t>(2) </a:t>
            </a:r>
            <a:r>
              <a:rPr kumimoji="1" lang="ja-JP" altLang="en-US" b="1" dirty="0"/>
              <a:t>セルラーゼ製剤改善</a:t>
            </a:r>
          </a:p>
        </p:txBody>
      </p:sp>
      <p:sp>
        <p:nvSpPr>
          <p:cNvPr id="54" name="テキスト ボックス 53">
            <a:extLst>
              <a:ext uri="{FF2B5EF4-FFF2-40B4-BE49-F238E27FC236}">
                <a16:creationId xmlns:a16="http://schemas.microsoft.com/office/drawing/2014/main" id="{0AD7348F-85A2-4435-A63C-717F006F8127}"/>
              </a:ext>
            </a:extLst>
          </p:cNvPr>
          <p:cNvSpPr txBox="1"/>
          <p:nvPr/>
        </p:nvSpPr>
        <p:spPr>
          <a:xfrm>
            <a:off x="4888168" y="4119357"/>
            <a:ext cx="2541543" cy="369332"/>
          </a:xfrm>
          <a:prstGeom prst="rect">
            <a:avLst/>
          </a:prstGeom>
          <a:noFill/>
        </p:spPr>
        <p:txBody>
          <a:bodyPr wrap="square" rtlCol="0">
            <a:spAutoFit/>
          </a:bodyPr>
          <a:lstStyle/>
          <a:p>
            <a:r>
              <a:rPr kumimoji="1" lang="ja-JP" altLang="en-US" dirty="0"/>
              <a:t>水熱・粉砕・薬剤・中和</a:t>
            </a:r>
          </a:p>
        </p:txBody>
      </p:sp>
    </p:spTree>
    <p:extLst>
      <p:ext uri="{BB962C8B-B14F-4D97-AF65-F5344CB8AC3E}">
        <p14:creationId xmlns:p14="http://schemas.microsoft.com/office/powerpoint/2010/main" val="321279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バイオマス利用</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pic>
        <p:nvPicPr>
          <p:cNvPr id="1026" name="Picture 2">
            <a:extLst>
              <a:ext uri="{FF2B5EF4-FFF2-40B4-BE49-F238E27FC236}">
                <a16:creationId xmlns:a16="http://schemas.microsoft.com/office/drawing/2014/main" id="{11094E3E-40CF-4B0B-8935-AD76837BAB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476"/>
          <a:stretch/>
        </p:blipFill>
        <p:spPr bwMode="auto">
          <a:xfrm>
            <a:off x="423862" y="1722171"/>
            <a:ext cx="4924425" cy="4288104"/>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プレースホルダー 3">
            <a:extLst>
              <a:ext uri="{FF2B5EF4-FFF2-40B4-BE49-F238E27FC236}">
                <a16:creationId xmlns:a16="http://schemas.microsoft.com/office/drawing/2014/main" id="{6A12ED93-5A32-429E-8F43-0502CA99D038}"/>
              </a:ext>
            </a:extLst>
          </p:cNvPr>
          <p:cNvSpPr>
            <a:spLocks noGrp="1"/>
          </p:cNvSpPr>
          <p:nvPr>
            <p:ph type="body" sz="quarter" idx="11"/>
          </p:nvPr>
        </p:nvSpPr>
        <p:spPr>
          <a:xfrm>
            <a:off x="517056" y="1062718"/>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バイオマス資源を中間体に変換し、バイオプロセスによって製品を製造する</a:t>
            </a:r>
            <a:endParaRPr lang="en-US" altLang="ja-JP" dirty="0">
              <a:solidFill>
                <a:schemeClr val="accent1"/>
              </a:solidFill>
            </a:endParaRPr>
          </a:p>
        </p:txBody>
      </p:sp>
      <p:sp>
        <p:nvSpPr>
          <p:cNvPr id="13" name="テキスト ボックス 12">
            <a:extLst>
              <a:ext uri="{FF2B5EF4-FFF2-40B4-BE49-F238E27FC236}">
                <a16:creationId xmlns:a16="http://schemas.microsoft.com/office/drawing/2014/main" id="{D0AD64C4-152C-4148-9D32-1F55ECAE245A}"/>
              </a:ext>
            </a:extLst>
          </p:cNvPr>
          <p:cNvSpPr txBox="1"/>
          <p:nvPr/>
        </p:nvSpPr>
        <p:spPr>
          <a:xfrm>
            <a:off x="4968430" y="4162464"/>
            <a:ext cx="1014413" cy="369332"/>
          </a:xfrm>
          <a:prstGeom prst="rect">
            <a:avLst/>
          </a:prstGeom>
          <a:noFill/>
        </p:spPr>
        <p:txBody>
          <a:bodyPr wrap="square" rtlCol="0">
            <a:spAutoFit/>
          </a:bodyPr>
          <a:lstStyle/>
          <a:p>
            <a:pPr algn="ctr"/>
            <a:r>
              <a:rPr kumimoji="1" lang="ja-JP" altLang="en-US" b="1" dirty="0"/>
              <a:t>中間体</a:t>
            </a:r>
          </a:p>
        </p:txBody>
      </p:sp>
      <p:sp>
        <p:nvSpPr>
          <p:cNvPr id="6" name="正方形/長方形 5">
            <a:extLst>
              <a:ext uri="{FF2B5EF4-FFF2-40B4-BE49-F238E27FC236}">
                <a16:creationId xmlns:a16="http://schemas.microsoft.com/office/drawing/2014/main" id="{6DDA8FED-BADC-8F4D-778B-838C6B01651C}"/>
              </a:ext>
            </a:extLst>
          </p:cNvPr>
          <p:cNvSpPr/>
          <p:nvPr/>
        </p:nvSpPr>
        <p:spPr>
          <a:xfrm>
            <a:off x="5982843" y="1971580"/>
            <a:ext cx="230188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マテリアル利用</a:t>
            </a:r>
          </a:p>
        </p:txBody>
      </p:sp>
      <p:sp>
        <p:nvSpPr>
          <p:cNvPr id="7" name="正方形/長方形 6">
            <a:extLst>
              <a:ext uri="{FF2B5EF4-FFF2-40B4-BE49-F238E27FC236}">
                <a16:creationId xmlns:a16="http://schemas.microsoft.com/office/drawing/2014/main" id="{D42F769B-EBD2-628D-543D-35540070A928}"/>
              </a:ext>
            </a:extLst>
          </p:cNvPr>
          <p:cNvSpPr/>
          <p:nvPr/>
        </p:nvSpPr>
        <p:spPr>
          <a:xfrm>
            <a:off x="8919281" y="1971579"/>
            <a:ext cx="230188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エネルギー利用</a:t>
            </a:r>
          </a:p>
        </p:txBody>
      </p:sp>
      <p:sp>
        <p:nvSpPr>
          <p:cNvPr id="12" name="テキスト ボックス 11">
            <a:extLst>
              <a:ext uri="{FF2B5EF4-FFF2-40B4-BE49-F238E27FC236}">
                <a16:creationId xmlns:a16="http://schemas.microsoft.com/office/drawing/2014/main" id="{19DD5C56-7402-0F9B-233F-8824BFD9A128}"/>
              </a:ext>
            </a:extLst>
          </p:cNvPr>
          <p:cNvSpPr txBox="1"/>
          <p:nvPr/>
        </p:nvSpPr>
        <p:spPr>
          <a:xfrm>
            <a:off x="5891818" y="2469839"/>
            <a:ext cx="2392907" cy="646331"/>
          </a:xfrm>
          <a:prstGeom prst="rect">
            <a:avLst/>
          </a:prstGeom>
          <a:noFill/>
        </p:spPr>
        <p:txBody>
          <a:bodyPr wrap="square" rtlCol="0">
            <a:spAutoFit/>
          </a:bodyPr>
          <a:lstStyle/>
          <a:p>
            <a:r>
              <a:rPr kumimoji="1" lang="ja-JP" altLang="en-US" b="1" dirty="0"/>
              <a:t>バイオマスを原材料として利用</a:t>
            </a:r>
          </a:p>
        </p:txBody>
      </p:sp>
      <p:sp>
        <p:nvSpPr>
          <p:cNvPr id="14" name="テキスト ボックス 13">
            <a:extLst>
              <a:ext uri="{FF2B5EF4-FFF2-40B4-BE49-F238E27FC236}">
                <a16:creationId xmlns:a16="http://schemas.microsoft.com/office/drawing/2014/main" id="{8B04965F-2C3F-8864-7646-053C2C8C1FD0}"/>
              </a:ext>
            </a:extLst>
          </p:cNvPr>
          <p:cNvSpPr txBox="1"/>
          <p:nvPr/>
        </p:nvSpPr>
        <p:spPr>
          <a:xfrm>
            <a:off x="8691884" y="2481429"/>
            <a:ext cx="2529279" cy="646331"/>
          </a:xfrm>
          <a:prstGeom prst="rect">
            <a:avLst/>
          </a:prstGeom>
          <a:noFill/>
        </p:spPr>
        <p:txBody>
          <a:bodyPr wrap="square" rtlCol="0">
            <a:spAutoFit/>
          </a:bodyPr>
          <a:lstStyle/>
          <a:p>
            <a:r>
              <a:rPr kumimoji="1" lang="ja-JP" altLang="en-US" b="1" dirty="0"/>
              <a:t>バイオマスをエネルギー化・燃料化</a:t>
            </a:r>
          </a:p>
        </p:txBody>
      </p:sp>
      <p:sp>
        <p:nvSpPr>
          <p:cNvPr id="15" name="テキスト ボックス 14">
            <a:extLst>
              <a:ext uri="{FF2B5EF4-FFF2-40B4-BE49-F238E27FC236}">
                <a16:creationId xmlns:a16="http://schemas.microsoft.com/office/drawing/2014/main" id="{3B9816A9-0547-89E3-6D84-D30986995500}"/>
              </a:ext>
            </a:extLst>
          </p:cNvPr>
          <p:cNvSpPr txBox="1"/>
          <p:nvPr/>
        </p:nvSpPr>
        <p:spPr>
          <a:xfrm>
            <a:off x="8573691" y="4944075"/>
            <a:ext cx="2392907" cy="369332"/>
          </a:xfrm>
          <a:prstGeom prst="rect">
            <a:avLst/>
          </a:prstGeom>
          <a:noFill/>
        </p:spPr>
        <p:txBody>
          <a:bodyPr wrap="square" rtlCol="0">
            <a:spAutoFit/>
          </a:bodyPr>
          <a:lstStyle/>
          <a:p>
            <a:r>
              <a:rPr kumimoji="1" lang="ja-JP" altLang="en-US" b="1" dirty="0"/>
              <a:t>バイオマス燃料</a:t>
            </a:r>
          </a:p>
        </p:txBody>
      </p:sp>
      <p:sp>
        <p:nvSpPr>
          <p:cNvPr id="16" name="テキスト ボックス 15">
            <a:extLst>
              <a:ext uri="{FF2B5EF4-FFF2-40B4-BE49-F238E27FC236}">
                <a16:creationId xmlns:a16="http://schemas.microsoft.com/office/drawing/2014/main" id="{86380B7C-A8A4-4912-E0E7-1F57142149D2}"/>
              </a:ext>
            </a:extLst>
          </p:cNvPr>
          <p:cNvSpPr txBox="1"/>
          <p:nvPr/>
        </p:nvSpPr>
        <p:spPr>
          <a:xfrm>
            <a:off x="8553814" y="3458720"/>
            <a:ext cx="3039769" cy="646331"/>
          </a:xfrm>
          <a:prstGeom prst="rect">
            <a:avLst/>
          </a:prstGeom>
          <a:noFill/>
        </p:spPr>
        <p:txBody>
          <a:bodyPr wrap="square" rtlCol="0">
            <a:spAutoFit/>
          </a:bodyPr>
          <a:lstStyle/>
          <a:p>
            <a:r>
              <a:rPr kumimoji="1" lang="ja-JP" altLang="en-US" b="1" dirty="0"/>
              <a:t>直接燃焼</a:t>
            </a:r>
            <a:endParaRPr kumimoji="1" lang="en-US" altLang="ja-JP" b="1" dirty="0"/>
          </a:p>
          <a:p>
            <a:r>
              <a:rPr kumimoji="1" lang="ja-JP" altLang="en-US" b="1" dirty="0"/>
              <a:t>発生するメタンガスを利用</a:t>
            </a:r>
          </a:p>
        </p:txBody>
      </p:sp>
      <p:sp>
        <p:nvSpPr>
          <p:cNvPr id="17" name="テキスト ボックス 16">
            <a:extLst>
              <a:ext uri="{FF2B5EF4-FFF2-40B4-BE49-F238E27FC236}">
                <a16:creationId xmlns:a16="http://schemas.microsoft.com/office/drawing/2014/main" id="{A3322EA4-8A01-1B91-8DDD-D0235215FDEA}"/>
              </a:ext>
            </a:extLst>
          </p:cNvPr>
          <p:cNvSpPr txBox="1"/>
          <p:nvPr/>
        </p:nvSpPr>
        <p:spPr>
          <a:xfrm>
            <a:off x="5823632" y="3472159"/>
            <a:ext cx="2392907" cy="923330"/>
          </a:xfrm>
          <a:prstGeom prst="rect">
            <a:avLst/>
          </a:prstGeom>
          <a:noFill/>
        </p:spPr>
        <p:txBody>
          <a:bodyPr wrap="square" rtlCol="0">
            <a:spAutoFit/>
          </a:bodyPr>
          <a:lstStyle/>
          <a:p>
            <a:r>
              <a:rPr kumimoji="1" lang="ja-JP" altLang="en-US" b="1" dirty="0"/>
              <a:t>直接利用</a:t>
            </a:r>
            <a:endParaRPr kumimoji="1" lang="en-US" altLang="ja-JP" b="1" dirty="0"/>
          </a:p>
          <a:p>
            <a:r>
              <a:rPr kumimoji="1" lang="ja-JP" altLang="en-US" b="1" dirty="0"/>
              <a:t>（堆肥化、飼料化、材料利用）</a:t>
            </a:r>
          </a:p>
        </p:txBody>
      </p:sp>
      <p:sp>
        <p:nvSpPr>
          <p:cNvPr id="18" name="テキスト ボックス 17">
            <a:extLst>
              <a:ext uri="{FF2B5EF4-FFF2-40B4-BE49-F238E27FC236}">
                <a16:creationId xmlns:a16="http://schemas.microsoft.com/office/drawing/2014/main" id="{07892CE4-C4EF-07F0-BAC1-3C186BA6EB28}"/>
              </a:ext>
            </a:extLst>
          </p:cNvPr>
          <p:cNvSpPr txBox="1"/>
          <p:nvPr/>
        </p:nvSpPr>
        <p:spPr>
          <a:xfrm>
            <a:off x="9936482" y="3412553"/>
            <a:ext cx="1350733" cy="369332"/>
          </a:xfrm>
          <a:prstGeom prst="rect">
            <a:avLst/>
          </a:prstGeom>
          <a:noFill/>
        </p:spPr>
        <p:txBody>
          <a:bodyPr wrap="square" rtlCol="0">
            <a:spAutoFit/>
          </a:bodyPr>
          <a:lstStyle/>
          <a:p>
            <a:pPr algn="ctr"/>
            <a:r>
              <a:rPr kumimoji="1" lang="ja-JP" altLang="en-US" dirty="0"/>
              <a:t>進んでいる</a:t>
            </a:r>
          </a:p>
        </p:txBody>
      </p:sp>
      <p:sp>
        <p:nvSpPr>
          <p:cNvPr id="19" name="テキスト ボックス 18">
            <a:extLst>
              <a:ext uri="{FF2B5EF4-FFF2-40B4-BE49-F238E27FC236}">
                <a16:creationId xmlns:a16="http://schemas.microsoft.com/office/drawing/2014/main" id="{4028523D-5A93-A137-036D-304A94A7D2BC}"/>
              </a:ext>
            </a:extLst>
          </p:cNvPr>
          <p:cNvSpPr txBox="1"/>
          <p:nvPr/>
        </p:nvSpPr>
        <p:spPr>
          <a:xfrm>
            <a:off x="5823632" y="4487390"/>
            <a:ext cx="2392907" cy="923330"/>
          </a:xfrm>
          <a:prstGeom prst="rect">
            <a:avLst/>
          </a:prstGeom>
          <a:noFill/>
        </p:spPr>
        <p:txBody>
          <a:bodyPr wrap="square" rtlCol="0">
            <a:spAutoFit/>
          </a:bodyPr>
          <a:lstStyle/>
          <a:p>
            <a:r>
              <a:rPr kumimoji="1" lang="ja-JP" altLang="en-US" b="1" dirty="0"/>
              <a:t>化学製品</a:t>
            </a:r>
            <a:endParaRPr kumimoji="1" lang="en-US" altLang="ja-JP" b="1" dirty="0"/>
          </a:p>
          <a:p>
            <a:r>
              <a:rPr kumimoji="1" lang="ja-JP" altLang="en-US" b="1" dirty="0"/>
              <a:t>（基礎化学原料、バイオプラスチック）</a:t>
            </a:r>
          </a:p>
        </p:txBody>
      </p:sp>
    </p:spTree>
    <p:extLst>
      <p:ext uri="{BB962C8B-B14F-4D97-AF65-F5344CB8AC3E}">
        <p14:creationId xmlns:p14="http://schemas.microsoft.com/office/powerpoint/2010/main" val="2378184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カスケード的利用</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sp>
        <p:nvSpPr>
          <p:cNvPr id="9" name="テキスト プレースホルダー 3">
            <a:extLst>
              <a:ext uri="{FF2B5EF4-FFF2-40B4-BE49-F238E27FC236}">
                <a16:creationId xmlns:a16="http://schemas.microsoft.com/office/drawing/2014/main" id="{6A12ED93-5A32-429E-8F43-0502CA99D038}"/>
              </a:ext>
            </a:extLst>
          </p:cNvPr>
          <p:cNvSpPr>
            <a:spLocks noGrp="1"/>
          </p:cNvSpPr>
          <p:nvPr>
            <p:ph type="body" sz="quarter" idx="11"/>
          </p:nvPr>
        </p:nvSpPr>
        <p:spPr>
          <a:xfrm>
            <a:off x="517056" y="1062718"/>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バイオマス資源を中間体に変換し、バイオプロセスによって製品を製造する</a:t>
            </a:r>
            <a:endParaRPr lang="en-US" altLang="ja-JP" dirty="0">
              <a:solidFill>
                <a:schemeClr val="accent1"/>
              </a:solidFill>
            </a:endParaRPr>
          </a:p>
        </p:txBody>
      </p:sp>
      <p:sp>
        <p:nvSpPr>
          <p:cNvPr id="12" name="テキスト ボックス 11">
            <a:extLst>
              <a:ext uri="{FF2B5EF4-FFF2-40B4-BE49-F238E27FC236}">
                <a16:creationId xmlns:a16="http://schemas.microsoft.com/office/drawing/2014/main" id="{19DD5C56-7402-0F9B-233F-8824BFD9A128}"/>
              </a:ext>
            </a:extLst>
          </p:cNvPr>
          <p:cNvSpPr txBox="1"/>
          <p:nvPr/>
        </p:nvSpPr>
        <p:spPr>
          <a:xfrm>
            <a:off x="517056" y="2733551"/>
            <a:ext cx="2392907" cy="369332"/>
          </a:xfrm>
          <a:prstGeom prst="rect">
            <a:avLst/>
          </a:prstGeom>
          <a:noFill/>
        </p:spPr>
        <p:txBody>
          <a:bodyPr wrap="square" rtlCol="0">
            <a:spAutoFit/>
          </a:bodyPr>
          <a:lstStyle/>
          <a:p>
            <a:r>
              <a:rPr kumimoji="1" lang="ja-JP" altLang="en-US" b="1" dirty="0"/>
              <a:t>付加価値高</a:t>
            </a:r>
          </a:p>
        </p:txBody>
      </p:sp>
      <p:sp>
        <p:nvSpPr>
          <p:cNvPr id="2" name="テキスト ボックス 1">
            <a:extLst>
              <a:ext uri="{FF2B5EF4-FFF2-40B4-BE49-F238E27FC236}">
                <a16:creationId xmlns:a16="http://schemas.microsoft.com/office/drawing/2014/main" id="{EFC8C298-D1F7-998C-89E4-BC910103CCDB}"/>
              </a:ext>
            </a:extLst>
          </p:cNvPr>
          <p:cNvSpPr txBox="1"/>
          <p:nvPr/>
        </p:nvSpPr>
        <p:spPr>
          <a:xfrm>
            <a:off x="517056" y="2726261"/>
            <a:ext cx="2392907" cy="369332"/>
          </a:xfrm>
          <a:prstGeom prst="rect">
            <a:avLst/>
          </a:prstGeom>
          <a:noFill/>
        </p:spPr>
        <p:txBody>
          <a:bodyPr wrap="square" rtlCol="0">
            <a:spAutoFit/>
          </a:bodyPr>
          <a:lstStyle/>
          <a:p>
            <a:r>
              <a:rPr kumimoji="1" lang="ja-JP" altLang="en-US" b="1" dirty="0"/>
              <a:t>付加価値高</a:t>
            </a:r>
          </a:p>
        </p:txBody>
      </p:sp>
      <p:sp>
        <p:nvSpPr>
          <p:cNvPr id="4" name="テキスト ボックス 3">
            <a:extLst>
              <a:ext uri="{FF2B5EF4-FFF2-40B4-BE49-F238E27FC236}">
                <a16:creationId xmlns:a16="http://schemas.microsoft.com/office/drawing/2014/main" id="{7638479E-B4FE-6DCF-102C-5B7B950AE0F3}"/>
              </a:ext>
            </a:extLst>
          </p:cNvPr>
          <p:cNvSpPr txBox="1"/>
          <p:nvPr/>
        </p:nvSpPr>
        <p:spPr>
          <a:xfrm>
            <a:off x="571986" y="5029200"/>
            <a:ext cx="2255882" cy="369332"/>
          </a:xfrm>
          <a:prstGeom prst="rect">
            <a:avLst/>
          </a:prstGeom>
          <a:noFill/>
        </p:spPr>
        <p:txBody>
          <a:bodyPr wrap="square" rtlCol="0">
            <a:spAutoFit/>
          </a:bodyPr>
          <a:lstStyle/>
          <a:p>
            <a:r>
              <a:rPr kumimoji="1" lang="ja-JP" altLang="en-US" b="1" dirty="0"/>
              <a:t>付加価値低</a:t>
            </a:r>
          </a:p>
        </p:txBody>
      </p:sp>
      <p:sp>
        <p:nvSpPr>
          <p:cNvPr id="5" name="テキスト ボックス 4">
            <a:extLst>
              <a:ext uri="{FF2B5EF4-FFF2-40B4-BE49-F238E27FC236}">
                <a16:creationId xmlns:a16="http://schemas.microsoft.com/office/drawing/2014/main" id="{17958545-6096-C539-1D41-4CCB67CB4C2C}"/>
              </a:ext>
            </a:extLst>
          </p:cNvPr>
          <p:cNvSpPr txBox="1"/>
          <p:nvPr/>
        </p:nvSpPr>
        <p:spPr>
          <a:xfrm>
            <a:off x="2676976" y="2686055"/>
            <a:ext cx="2255882" cy="646331"/>
          </a:xfrm>
          <a:prstGeom prst="rect">
            <a:avLst/>
          </a:prstGeom>
          <a:noFill/>
        </p:spPr>
        <p:txBody>
          <a:bodyPr wrap="square" rtlCol="0">
            <a:spAutoFit/>
          </a:bodyPr>
          <a:lstStyle/>
          <a:p>
            <a:r>
              <a:rPr kumimoji="1" lang="ja-JP" altLang="en-US" b="1" dirty="0"/>
              <a:t>精製有価物（医薬品／化成品原料）</a:t>
            </a:r>
          </a:p>
        </p:txBody>
      </p:sp>
      <p:sp>
        <p:nvSpPr>
          <p:cNvPr id="8" name="テキスト ボックス 7">
            <a:extLst>
              <a:ext uri="{FF2B5EF4-FFF2-40B4-BE49-F238E27FC236}">
                <a16:creationId xmlns:a16="http://schemas.microsoft.com/office/drawing/2014/main" id="{9A7F31F6-8473-D860-EF9F-E68BAFCBDC73}"/>
              </a:ext>
            </a:extLst>
          </p:cNvPr>
          <p:cNvSpPr txBox="1"/>
          <p:nvPr/>
        </p:nvSpPr>
        <p:spPr>
          <a:xfrm>
            <a:off x="2676976" y="3309642"/>
            <a:ext cx="2255882" cy="369332"/>
          </a:xfrm>
          <a:prstGeom prst="rect">
            <a:avLst/>
          </a:prstGeom>
          <a:noFill/>
        </p:spPr>
        <p:txBody>
          <a:bodyPr wrap="square" rtlCol="0">
            <a:spAutoFit/>
          </a:bodyPr>
          <a:lstStyle/>
          <a:p>
            <a:r>
              <a:rPr kumimoji="1" lang="ja-JP" altLang="en-US" b="1" dirty="0"/>
              <a:t>食品</a:t>
            </a:r>
          </a:p>
        </p:txBody>
      </p:sp>
      <p:sp>
        <p:nvSpPr>
          <p:cNvPr id="20" name="テキスト ボックス 19">
            <a:extLst>
              <a:ext uri="{FF2B5EF4-FFF2-40B4-BE49-F238E27FC236}">
                <a16:creationId xmlns:a16="http://schemas.microsoft.com/office/drawing/2014/main" id="{C59268C8-C806-CE8C-26B4-33789A8B6C77}"/>
              </a:ext>
            </a:extLst>
          </p:cNvPr>
          <p:cNvSpPr txBox="1"/>
          <p:nvPr/>
        </p:nvSpPr>
        <p:spPr>
          <a:xfrm>
            <a:off x="2676976" y="3723353"/>
            <a:ext cx="2255882" cy="369332"/>
          </a:xfrm>
          <a:prstGeom prst="rect">
            <a:avLst/>
          </a:prstGeom>
          <a:noFill/>
        </p:spPr>
        <p:txBody>
          <a:bodyPr wrap="square" rtlCol="0">
            <a:spAutoFit/>
          </a:bodyPr>
          <a:lstStyle/>
          <a:p>
            <a:r>
              <a:rPr kumimoji="1" lang="ja-JP" altLang="en-US" b="1" dirty="0"/>
              <a:t>繊維</a:t>
            </a:r>
          </a:p>
        </p:txBody>
      </p:sp>
      <p:sp>
        <p:nvSpPr>
          <p:cNvPr id="21" name="テキスト ボックス 20">
            <a:extLst>
              <a:ext uri="{FF2B5EF4-FFF2-40B4-BE49-F238E27FC236}">
                <a16:creationId xmlns:a16="http://schemas.microsoft.com/office/drawing/2014/main" id="{F3FA656D-6869-705D-9977-B994A54498DF}"/>
              </a:ext>
            </a:extLst>
          </p:cNvPr>
          <p:cNvSpPr txBox="1"/>
          <p:nvPr/>
        </p:nvSpPr>
        <p:spPr>
          <a:xfrm>
            <a:off x="2676976" y="4110878"/>
            <a:ext cx="2255882" cy="369332"/>
          </a:xfrm>
          <a:prstGeom prst="rect">
            <a:avLst/>
          </a:prstGeom>
          <a:noFill/>
        </p:spPr>
        <p:txBody>
          <a:bodyPr wrap="square" rtlCol="0">
            <a:spAutoFit/>
          </a:bodyPr>
          <a:lstStyle/>
          <a:p>
            <a:r>
              <a:rPr kumimoji="1" lang="ja-JP" altLang="en-US" b="1" dirty="0"/>
              <a:t>飼料</a:t>
            </a:r>
          </a:p>
        </p:txBody>
      </p:sp>
      <p:sp>
        <p:nvSpPr>
          <p:cNvPr id="22" name="テキスト ボックス 21">
            <a:extLst>
              <a:ext uri="{FF2B5EF4-FFF2-40B4-BE49-F238E27FC236}">
                <a16:creationId xmlns:a16="http://schemas.microsoft.com/office/drawing/2014/main" id="{468FB539-4689-24F2-26E4-4BB893129ACA}"/>
              </a:ext>
            </a:extLst>
          </p:cNvPr>
          <p:cNvSpPr txBox="1"/>
          <p:nvPr/>
        </p:nvSpPr>
        <p:spPr>
          <a:xfrm>
            <a:off x="2676976" y="4498403"/>
            <a:ext cx="2255882" cy="369332"/>
          </a:xfrm>
          <a:prstGeom prst="rect">
            <a:avLst/>
          </a:prstGeom>
          <a:noFill/>
        </p:spPr>
        <p:txBody>
          <a:bodyPr wrap="square" rtlCol="0">
            <a:spAutoFit/>
          </a:bodyPr>
          <a:lstStyle/>
          <a:p>
            <a:r>
              <a:rPr kumimoji="1" lang="ja-JP" altLang="en-US" b="1" dirty="0"/>
              <a:t>肥料</a:t>
            </a:r>
          </a:p>
        </p:txBody>
      </p:sp>
      <p:sp>
        <p:nvSpPr>
          <p:cNvPr id="23" name="テキスト ボックス 22">
            <a:extLst>
              <a:ext uri="{FF2B5EF4-FFF2-40B4-BE49-F238E27FC236}">
                <a16:creationId xmlns:a16="http://schemas.microsoft.com/office/drawing/2014/main" id="{5628B61A-527E-8370-9C23-3C9471CB6821}"/>
              </a:ext>
            </a:extLst>
          </p:cNvPr>
          <p:cNvSpPr txBox="1"/>
          <p:nvPr/>
        </p:nvSpPr>
        <p:spPr>
          <a:xfrm>
            <a:off x="2676976" y="5006456"/>
            <a:ext cx="2255882" cy="369332"/>
          </a:xfrm>
          <a:prstGeom prst="rect">
            <a:avLst/>
          </a:prstGeom>
          <a:noFill/>
        </p:spPr>
        <p:txBody>
          <a:bodyPr wrap="square" rtlCol="0">
            <a:spAutoFit/>
          </a:bodyPr>
          <a:lstStyle/>
          <a:p>
            <a:r>
              <a:rPr kumimoji="1" lang="ja-JP" altLang="en-US" b="1" dirty="0"/>
              <a:t>燃料</a:t>
            </a:r>
          </a:p>
        </p:txBody>
      </p:sp>
      <p:sp>
        <p:nvSpPr>
          <p:cNvPr id="6" name="テキスト ボックス 5">
            <a:extLst>
              <a:ext uri="{FF2B5EF4-FFF2-40B4-BE49-F238E27FC236}">
                <a16:creationId xmlns:a16="http://schemas.microsoft.com/office/drawing/2014/main" id="{1D0A04E0-2497-9477-4995-F4B3FD17FBA4}"/>
              </a:ext>
            </a:extLst>
          </p:cNvPr>
          <p:cNvSpPr txBox="1"/>
          <p:nvPr/>
        </p:nvSpPr>
        <p:spPr>
          <a:xfrm>
            <a:off x="6217118" y="2156542"/>
            <a:ext cx="2255882" cy="1200329"/>
          </a:xfrm>
          <a:prstGeom prst="rect">
            <a:avLst/>
          </a:prstGeom>
          <a:noFill/>
        </p:spPr>
        <p:txBody>
          <a:bodyPr wrap="square" rtlCol="0">
            <a:spAutoFit/>
          </a:bodyPr>
          <a:lstStyle/>
          <a:p>
            <a:r>
              <a:rPr kumimoji="1" lang="ja-JP" altLang="en-US" b="1" dirty="0"/>
              <a:t>バイオマスからの化学品製造分野</a:t>
            </a:r>
            <a:endParaRPr kumimoji="1" lang="en-US" altLang="ja-JP" b="1" dirty="0"/>
          </a:p>
          <a:p>
            <a:r>
              <a:rPr kumimoji="1" lang="ja-JP" altLang="en-US" b="1" dirty="0"/>
              <a:t>バイオマス活用推進基本計画</a:t>
            </a:r>
          </a:p>
        </p:txBody>
      </p:sp>
    </p:spTree>
    <p:extLst>
      <p:ext uri="{BB962C8B-B14F-4D97-AF65-F5344CB8AC3E}">
        <p14:creationId xmlns:p14="http://schemas.microsoft.com/office/powerpoint/2010/main" val="1774681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バイオマス資源の種類</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sp>
        <p:nvSpPr>
          <p:cNvPr id="12" name="正方形/長方形 11">
            <a:extLst>
              <a:ext uri="{FF2B5EF4-FFF2-40B4-BE49-F238E27FC236}">
                <a16:creationId xmlns:a16="http://schemas.microsoft.com/office/drawing/2014/main" id="{59949D2D-0CC5-4040-B841-D1F010150859}"/>
              </a:ext>
            </a:extLst>
          </p:cNvPr>
          <p:cNvSpPr/>
          <p:nvPr/>
        </p:nvSpPr>
        <p:spPr>
          <a:xfrm>
            <a:off x="2055759" y="1103739"/>
            <a:ext cx="2785277"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廃棄物系</a:t>
            </a:r>
          </a:p>
        </p:txBody>
      </p:sp>
      <p:sp>
        <p:nvSpPr>
          <p:cNvPr id="4" name="正方形/長方形 3">
            <a:extLst>
              <a:ext uri="{FF2B5EF4-FFF2-40B4-BE49-F238E27FC236}">
                <a16:creationId xmlns:a16="http://schemas.microsoft.com/office/drawing/2014/main" id="{3B46268F-CBB4-369C-C084-4CE62C40E512}"/>
              </a:ext>
            </a:extLst>
          </p:cNvPr>
          <p:cNvSpPr/>
          <p:nvPr/>
        </p:nvSpPr>
        <p:spPr>
          <a:xfrm>
            <a:off x="5384905" y="1103739"/>
            <a:ext cx="2785277"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未利用系</a:t>
            </a:r>
          </a:p>
        </p:txBody>
      </p:sp>
      <p:sp>
        <p:nvSpPr>
          <p:cNvPr id="5" name="正方形/長方形 4">
            <a:extLst>
              <a:ext uri="{FF2B5EF4-FFF2-40B4-BE49-F238E27FC236}">
                <a16:creationId xmlns:a16="http://schemas.microsoft.com/office/drawing/2014/main" id="{7EB78BB3-D597-B04D-60CC-CA0A1E0CADA3}"/>
              </a:ext>
            </a:extLst>
          </p:cNvPr>
          <p:cNvSpPr/>
          <p:nvPr/>
        </p:nvSpPr>
        <p:spPr>
          <a:xfrm>
            <a:off x="8746491" y="1103739"/>
            <a:ext cx="2785277"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生産／資源作物系</a:t>
            </a:r>
          </a:p>
        </p:txBody>
      </p:sp>
      <p:sp>
        <p:nvSpPr>
          <p:cNvPr id="6" name="正方形/長方形 5">
            <a:extLst>
              <a:ext uri="{FF2B5EF4-FFF2-40B4-BE49-F238E27FC236}">
                <a16:creationId xmlns:a16="http://schemas.microsoft.com/office/drawing/2014/main" id="{3E22C6F3-38E1-72E9-0AC1-ECA0F8E84931}"/>
              </a:ext>
            </a:extLst>
          </p:cNvPr>
          <p:cNvSpPr/>
          <p:nvPr/>
        </p:nvSpPr>
        <p:spPr>
          <a:xfrm>
            <a:off x="833053" y="2689797"/>
            <a:ext cx="1073845" cy="7916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木質系</a:t>
            </a:r>
          </a:p>
        </p:txBody>
      </p:sp>
      <p:sp>
        <p:nvSpPr>
          <p:cNvPr id="7" name="正方形/長方形 6">
            <a:extLst>
              <a:ext uri="{FF2B5EF4-FFF2-40B4-BE49-F238E27FC236}">
                <a16:creationId xmlns:a16="http://schemas.microsoft.com/office/drawing/2014/main" id="{F37CB302-DF1B-4AAD-DAC7-240100E86637}"/>
              </a:ext>
            </a:extLst>
          </p:cNvPr>
          <p:cNvSpPr/>
          <p:nvPr/>
        </p:nvSpPr>
        <p:spPr>
          <a:xfrm>
            <a:off x="833053" y="3696039"/>
            <a:ext cx="1073845" cy="40626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草本系</a:t>
            </a:r>
          </a:p>
        </p:txBody>
      </p:sp>
      <p:sp>
        <p:nvSpPr>
          <p:cNvPr id="8" name="正方形/長方形 7">
            <a:extLst>
              <a:ext uri="{FF2B5EF4-FFF2-40B4-BE49-F238E27FC236}">
                <a16:creationId xmlns:a16="http://schemas.microsoft.com/office/drawing/2014/main" id="{42CCB16E-3122-B24D-FCC4-10B4DB90DEEA}"/>
              </a:ext>
            </a:extLst>
          </p:cNvPr>
          <p:cNvSpPr/>
          <p:nvPr/>
        </p:nvSpPr>
        <p:spPr>
          <a:xfrm>
            <a:off x="833053" y="4337267"/>
            <a:ext cx="1073845" cy="40626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製紙系</a:t>
            </a:r>
          </a:p>
        </p:txBody>
      </p:sp>
      <p:sp>
        <p:nvSpPr>
          <p:cNvPr id="9" name="正方形/長方形 8">
            <a:extLst>
              <a:ext uri="{FF2B5EF4-FFF2-40B4-BE49-F238E27FC236}">
                <a16:creationId xmlns:a16="http://schemas.microsoft.com/office/drawing/2014/main" id="{EDA317AF-709E-9D50-73E9-BC548BDB6A18}"/>
              </a:ext>
            </a:extLst>
          </p:cNvPr>
          <p:cNvSpPr/>
          <p:nvPr/>
        </p:nvSpPr>
        <p:spPr>
          <a:xfrm>
            <a:off x="833053" y="4928420"/>
            <a:ext cx="1073845" cy="71972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その他</a:t>
            </a:r>
          </a:p>
        </p:txBody>
      </p:sp>
      <p:sp>
        <p:nvSpPr>
          <p:cNvPr id="14" name="テキスト ボックス 13">
            <a:extLst>
              <a:ext uri="{FF2B5EF4-FFF2-40B4-BE49-F238E27FC236}">
                <a16:creationId xmlns:a16="http://schemas.microsoft.com/office/drawing/2014/main" id="{F3A07F2B-A804-E17B-0E5A-58E8CDED45E9}"/>
              </a:ext>
            </a:extLst>
          </p:cNvPr>
          <p:cNvSpPr txBox="1"/>
          <p:nvPr/>
        </p:nvSpPr>
        <p:spPr>
          <a:xfrm>
            <a:off x="2116927" y="2762479"/>
            <a:ext cx="2518510" cy="646331"/>
          </a:xfrm>
          <a:prstGeom prst="rect">
            <a:avLst/>
          </a:prstGeom>
          <a:noFill/>
        </p:spPr>
        <p:txBody>
          <a:bodyPr wrap="square" rtlCol="0">
            <a:spAutoFit/>
          </a:bodyPr>
          <a:lstStyle/>
          <a:p>
            <a:r>
              <a:rPr kumimoji="1" lang="ja-JP" altLang="en-US" dirty="0"/>
              <a:t>製材工場残材：</a:t>
            </a:r>
            <a:r>
              <a:rPr kumimoji="1" lang="en-US" altLang="ja-JP" dirty="0"/>
              <a:t>95%</a:t>
            </a:r>
          </a:p>
          <a:p>
            <a:r>
              <a:rPr kumimoji="1" lang="ja-JP" altLang="en-US" dirty="0"/>
              <a:t>建設発生木材：</a:t>
            </a:r>
            <a:r>
              <a:rPr kumimoji="1" lang="en-US" altLang="ja-JP" dirty="0"/>
              <a:t>90%</a:t>
            </a:r>
            <a:endParaRPr kumimoji="1" lang="ja-JP" altLang="en-US" dirty="0"/>
          </a:p>
        </p:txBody>
      </p:sp>
      <p:sp>
        <p:nvSpPr>
          <p:cNvPr id="15" name="テキスト ボックス 14">
            <a:extLst>
              <a:ext uri="{FF2B5EF4-FFF2-40B4-BE49-F238E27FC236}">
                <a16:creationId xmlns:a16="http://schemas.microsoft.com/office/drawing/2014/main" id="{83FC32FC-7D09-C995-59A8-F470EACFBD1F}"/>
              </a:ext>
            </a:extLst>
          </p:cNvPr>
          <p:cNvSpPr txBox="1"/>
          <p:nvPr/>
        </p:nvSpPr>
        <p:spPr>
          <a:xfrm>
            <a:off x="5208874" y="2777868"/>
            <a:ext cx="3137338" cy="61555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森林</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（林地残材、間伐材、未利用樹）</a:t>
            </a:r>
            <a:endParaRPr kumimoji="1" lang="ja-JP" altLang="en-US" dirty="0"/>
          </a:p>
        </p:txBody>
      </p:sp>
      <p:sp>
        <p:nvSpPr>
          <p:cNvPr id="16" name="テキスト ボックス 15">
            <a:extLst>
              <a:ext uri="{FF2B5EF4-FFF2-40B4-BE49-F238E27FC236}">
                <a16:creationId xmlns:a16="http://schemas.microsoft.com/office/drawing/2014/main" id="{563D3A38-D472-1967-40F0-1F4D30F41FD6}"/>
              </a:ext>
            </a:extLst>
          </p:cNvPr>
          <p:cNvSpPr txBox="1"/>
          <p:nvPr/>
        </p:nvSpPr>
        <p:spPr>
          <a:xfrm>
            <a:off x="9162813" y="2900978"/>
            <a:ext cx="1952632" cy="369332"/>
          </a:xfrm>
          <a:prstGeom prst="rect">
            <a:avLst/>
          </a:prstGeom>
          <a:noFill/>
        </p:spPr>
        <p:txBody>
          <a:bodyPr wrap="square" rtlCol="0">
            <a:spAutoFit/>
          </a:bodyPr>
          <a:lstStyle/>
          <a:p>
            <a:r>
              <a:rPr kumimoji="1" lang="ja-JP" altLang="en-US" dirty="0"/>
              <a:t>短周期栽培木材</a:t>
            </a:r>
          </a:p>
        </p:txBody>
      </p:sp>
      <p:sp>
        <p:nvSpPr>
          <p:cNvPr id="17" name="テキスト ボックス 16">
            <a:extLst>
              <a:ext uri="{FF2B5EF4-FFF2-40B4-BE49-F238E27FC236}">
                <a16:creationId xmlns:a16="http://schemas.microsoft.com/office/drawing/2014/main" id="{69A55C33-9327-8844-C129-520687B2C7F6}"/>
              </a:ext>
            </a:extLst>
          </p:cNvPr>
          <p:cNvSpPr txBox="1"/>
          <p:nvPr/>
        </p:nvSpPr>
        <p:spPr>
          <a:xfrm>
            <a:off x="9162813" y="3714505"/>
            <a:ext cx="1952632" cy="369332"/>
          </a:xfrm>
          <a:prstGeom prst="rect">
            <a:avLst/>
          </a:prstGeom>
          <a:noFill/>
        </p:spPr>
        <p:txBody>
          <a:bodyPr wrap="square" rtlCol="0">
            <a:spAutoFit/>
          </a:bodyPr>
          <a:lstStyle/>
          <a:p>
            <a:r>
              <a:rPr kumimoji="1" lang="ja-JP" altLang="en-US" dirty="0"/>
              <a:t>牧草、水草、海草</a:t>
            </a:r>
          </a:p>
        </p:txBody>
      </p:sp>
      <p:sp>
        <p:nvSpPr>
          <p:cNvPr id="18" name="テキスト ボックス 17">
            <a:extLst>
              <a:ext uri="{FF2B5EF4-FFF2-40B4-BE49-F238E27FC236}">
                <a16:creationId xmlns:a16="http://schemas.microsoft.com/office/drawing/2014/main" id="{86245838-AF75-9CF2-F932-E8FB077F2286}"/>
              </a:ext>
            </a:extLst>
          </p:cNvPr>
          <p:cNvSpPr txBox="1"/>
          <p:nvPr/>
        </p:nvSpPr>
        <p:spPr>
          <a:xfrm>
            <a:off x="2189142" y="4178315"/>
            <a:ext cx="2518510" cy="646331"/>
          </a:xfrm>
          <a:prstGeom prst="rect">
            <a:avLst/>
          </a:prstGeom>
          <a:noFill/>
        </p:spPr>
        <p:txBody>
          <a:bodyPr wrap="square" rtlCol="0">
            <a:spAutoFit/>
          </a:bodyPr>
          <a:lstStyle/>
          <a:p>
            <a:r>
              <a:rPr kumimoji="1" lang="ja-JP" altLang="en-US" dirty="0"/>
              <a:t>古紙：</a:t>
            </a:r>
            <a:r>
              <a:rPr kumimoji="1" lang="en-US" altLang="ja-JP" dirty="0"/>
              <a:t>80%</a:t>
            </a:r>
          </a:p>
          <a:p>
            <a:r>
              <a:rPr kumimoji="1" lang="ja-JP" altLang="en-US" dirty="0"/>
              <a:t>黒液：</a:t>
            </a:r>
            <a:r>
              <a:rPr kumimoji="1" lang="en-US" altLang="ja-JP" dirty="0"/>
              <a:t>100%</a:t>
            </a:r>
          </a:p>
        </p:txBody>
      </p:sp>
      <p:sp>
        <p:nvSpPr>
          <p:cNvPr id="19" name="テキスト ボックス 18">
            <a:extLst>
              <a:ext uri="{FF2B5EF4-FFF2-40B4-BE49-F238E27FC236}">
                <a16:creationId xmlns:a16="http://schemas.microsoft.com/office/drawing/2014/main" id="{DA30046F-3AE2-5AFD-3B3C-9409DA425D5F}"/>
              </a:ext>
            </a:extLst>
          </p:cNvPr>
          <p:cNvSpPr txBox="1"/>
          <p:nvPr/>
        </p:nvSpPr>
        <p:spPr>
          <a:xfrm>
            <a:off x="2082231" y="4915323"/>
            <a:ext cx="2651894" cy="8617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家畜排せつ物：</a:t>
            </a:r>
            <a:r>
              <a:rPr kumimoji="1" lang="en-US" altLang="ja-JP" sz="1600" dirty="0"/>
              <a:t>90%</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生活排水：</a:t>
            </a:r>
            <a:r>
              <a:rPr kumimoji="1" lang="en-US" altLang="ja-JP" sz="1600" dirty="0"/>
              <a:t>77%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食品廃棄物：</a:t>
            </a:r>
            <a:r>
              <a:rPr kumimoji="1" lang="en-US" altLang="ja-JP" sz="1600" dirty="0"/>
              <a:t>27%</a:t>
            </a:r>
            <a:endParaRPr kumimoji="1" lang="ja-JP" altLang="en-US" sz="1600" dirty="0"/>
          </a:p>
        </p:txBody>
      </p:sp>
      <p:sp>
        <p:nvSpPr>
          <p:cNvPr id="20" name="テキスト ボックス 19">
            <a:extLst>
              <a:ext uri="{FF2B5EF4-FFF2-40B4-BE49-F238E27FC236}">
                <a16:creationId xmlns:a16="http://schemas.microsoft.com/office/drawing/2014/main" id="{D041FA21-53FB-6729-0947-DBEBBD231DB9}"/>
              </a:ext>
            </a:extLst>
          </p:cNvPr>
          <p:cNvSpPr txBox="1"/>
          <p:nvPr/>
        </p:nvSpPr>
        <p:spPr>
          <a:xfrm>
            <a:off x="5414316" y="4980505"/>
            <a:ext cx="2726454" cy="61555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農業残渣</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（稲作残渣、麦わら、バガス）</a:t>
            </a:r>
          </a:p>
        </p:txBody>
      </p:sp>
      <p:sp>
        <p:nvSpPr>
          <p:cNvPr id="21" name="テキスト ボックス 20">
            <a:extLst>
              <a:ext uri="{FF2B5EF4-FFF2-40B4-BE49-F238E27FC236}">
                <a16:creationId xmlns:a16="http://schemas.microsoft.com/office/drawing/2014/main" id="{8B7981B1-BB46-E8B2-990B-34D2B372C0C6}"/>
              </a:ext>
            </a:extLst>
          </p:cNvPr>
          <p:cNvSpPr txBox="1"/>
          <p:nvPr/>
        </p:nvSpPr>
        <p:spPr>
          <a:xfrm>
            <a:off x="8651193" y="5103615"/>
            <a:ext cx="2975873" cy="369332"/>
          </a:xfrm>
          <a:prstGeom prst="rect">
            <a:avLst/>
          </a:prstGeom>
          <a:noFill/>
        </p:spPr>
        <p:txBody>
          <a:bodyPr wrap="square" rtlCol="0">
            <a:spAutoFit/>
          </a:bodyPr>
          <a:lstStyle/>
          <a:p>
            <a:r>
              <a:rPr kumimoji="1" lang="ja-JP" altLang="en-US" dirty="0"/>
              <a:t>藻類、糖・でんぷん、植物油</a:t>
            </a:r>
          </a:p>
        </p:txBody>
      </p:sp>
      <p:sp>
        <p:nvSpPr>
          <p:cNvPr id="22" name="テキスト ボックス 21">
            <a:extLst>
              <a:ext uri="{FF2B5EF4-FFF2-40B4-BE49-F238E27FC236}">
                <a16:creationId xmlns:a16="http://schemas.microsoft.com/office/drawing/2014/main" id="{A1580EB1-7E57-F2AE-0E5F-604ED0ECC98E}"/>
              </a:ext>
            </a:extLst>
          </p:cNvPr>
          <p:cNvSpPr txBox="1"/>
          <p:nvPr/>
        </p:nvSpPr>
        <p:spPr>
          <a:xfrm>
            <a:off x="2189142" y="1678572"/>
            <a:ext cx="2518510" cy="646331"/>
          </a:xfrm>
          <a:prstGeom prst="rect">
            <a:avLst/>
          </a:prstGeom>
          <a:noFill/>
        </p:spPr>
        <p:txBody>
          <a:bodyPr wrap="square" rtlCol="0">
            <a:spAutoFit/>
          </a:bodyPr>
          <a:lstStyle/>
          <a:p>
            <a:r>
              <a:rPr kumimoji="1" lang="ja-JP" altLang="en-US" dirty="0"/>
              <a:t>処分義務あり、</a:t>
            </a:r>
            <a:endParaRPr kumimoji="1" lang="en-US" altLang="ja-JP" dirty="0"/>
          </a:p>
          <a:p>
            <a:r>
              <a:rPr kumimoji="1" lang="ja-JP" altLang="en-US" dirty="0"/>
              <a:t>処分コストが高い</a:t>
            </a:r>
          </a:p>
        </p:txBody>
      </p:sp>
      <p:sp>
        <p:nvSpPr>
          <p:cNvPr id="23" name="テキスト ボックス 22">
            <a:extLst>
              <a:ext uri="{FF2B5EF4-FFF2-40B4-BE49-F238E27FC236}">
                <a16:creationId xmlns:a16="http://schemas.microsoft.com/office/drawing/2014/main" id="{4061F82F-A16A-FE98-06F8-AD32A44A056A}"/>
              </a:ext>
            </a:extLst>
          </p:cNvPr>
          <p:cNvSpPr txBox="1"/>
          <p:nvPr/>
        </p:nvSpPr>
        <p:spPr>
          <a:xfrm>
            <a:off x="5518288" y="1678572"/>
            <a:ext cx="2518510" cy="646331"/>
          </a:xfrm>
          <a:prstGeom prst="rect">
            <a:avLst/>
          </a:prstGeom>
          <a:noFill/>
        </p:spPr>
        <p:txBody>
          <a:bodyPr wrap="square" rtlCol="0">
            <a:spAutoFit/>
          </a:bodyPr>
          <a:lstStyle/>
          <a:p>
            <a:r>
              <a:rPr kumimoji="1" lang="ja-JP" altLang="en-US" dirty="0"/>
              <a:t>処分義務なし、</a:t>
            </a:r>
            <a:endParaRPr kumimoji="1" lang="en-US" altLang="ja-JP" dirty="0"/>
          </a:p>
          <a:p>
            <a:r>
              <a:rPr kumimoji="1" lang="ja-JP" altLang="en-US" dirty="0"/>
              <a:t>収集コストが高い</a:t>
            </a:r>
          </a:p>
        </p:txBody>
      </p:sp>
      <p:sp>
        <p:nvSpPr>
          <p:cNvPr id="24" name="テキスト ボックス 23">
            <a:extLst>
              <a:ext uri="{FF2B5EF4-FFF2-40B4-BE49-F238E27FC236}">
                <a16:creationId xmlns:a16="http://schemas.microsoft.com/office/drawing/2014/main" id="{9153209A-0DA0-C157-1911-CAAAC38A7918}"/>
              </a:ext>
            </a:extLst>
          </p:cNvPr>
          <p:cNvSpPr txBox="1"/>
          <p:nvPr/>
        </p:nvSpPr>
        <p:spPr>
          <a:xfrm>
            <a:off x="8879874" y="1678572"/>
            <a:ext cx="2518510" cy="646331"/>
          </a:xfrm>
          <a:prstGeom prst="rect">
            <a:avLst/>
          </a:prstGeom>
          <a:noFill/>
        </p:spPr>
        <p:txBody>
          <a:bodyPr wrap="square" rtlCol="0">
            <a:spAutoFit/>
          </a:bodyPr>
          <a:lstStyle/>
          <a:p>
            <a:r>
              <a:rPr kumimoji="1" lang="ja-JP" altLang="en-US" dirty="0"/>
              <a:t>エネルギー利用を目的に栽培</a:t>
            </a:r>
          </a:p>
        </p:txBody>
      </p:sp>
      <p:sp>
        <p:nvSpPr>
          <p:cNvPr id="27" name="正方形/長方形 26">
            <a:extLst>
              <a:ext uri="{FF2B5EF4-FFF2-40B4-BE49-F238E27FC236}">
                <a16:creationId xmlns:a16="http://schemas.microsoft.com/office/drawing/2014/main" id="{FEE387B8-94B3-B120-BE2B-54F3C1572AC3}"/>
              </a:ext>
            </a:extLst>
          </p:cNvPr>
          <p:cNvSpPr/>
          <p:nvPr/>
        </p:nvSpPr>
        <p:spPr>
          <a:xfrm>
            <a:off x="178062" y="1798605"/>
            <a:ext cx="1728836"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特徴</a:t>
            </a:r>
          </a:p>
        </p:txBody>
      </p:sp>
      <p:sp>
        <p:nvSpPr>
          <p:cNvPr id="28" name="正方形/長方形 27">
            <a:extLst>
              <a:ext uri="{FF2B5EF4-FFF2-40B4-BE49-F238E27FC236}">
                <a16:creationId xmlns:a16="http://schemas.microsoft.com/office/drawing/2014/main" id="{42CA9D9E-A7C6-0170-F3DF-0D0AD0F20249}"/>
              </a:ext>
            </a:extLst>
          </p:cNvPr>
          <p:cNvSpPr/>
          <p:nvPr/>
        </p:nvSpPr>
        <p:spPr>
          <a:xfrm>
            <a:off x="193983" y="2669124"/>
            <a:ext cx="423518" cy="299964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代表例</a:t>
            </a:r>
          </a:p>
        </p:txBody>
      </p:sp>
      <p:sp>
        <p:nvSpPr>
          <p:cNvPr id="29" name="テキスト ボックス 28">
            <a:extLst>
              <a:ext uri="{FF2B5EF4-FFF2-40B4-BE49-F238E27FC236}">
                <a16:creationId xmlns:a16="http://schemas.microsoft.com/office/drawing/2014/main" id="{1F4B2947-34E6-546F-34EC-DCCEAA70B21F}"/>
              </a:ext>
            </a:extLst>
          </p:cNvPr>
          <p:cNvSpPr txBox="1"/>
          <p:nvPr/>
        </p:nvSpPr>
        <p:spPr>
          <a:xfrm>
            <a:off x="6401891" y="5802801"/>
            <a:ext cx="55218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※NEDO </a:t>
            </a:r>
            <a:r>
              <a:rPr kumimoji="1" lang="ja-JP" altLang="en-US" dirty="0"/>
              <a:t>再生可能エネルギー技術白書 第</a:t>
            </a:r>
            <a:r>
              <a:rPr kumimoji="1" lang="en-US" altLang="ja-JP" dirty="0"/>
              <a:t>2</a:t>
            </a:r>
            <a:r>
              <a:rPr kumimoji="1" lang="ja-JP" altLang="en-US" dirty="0"/>
              <a:t>版 </a:t>
            </a:r>
            <a:r>
              <a:rPr kumimoji="1" lang="en-US" altLang="ja-JP" dirty="0"/>
              <a:t>(2014)</a:t>
            </a:r>
            <a:endParaRPr kumimoji="1" lang="ja-JP" altLang="en-US" dirty="0"/>
          </a:p>
        </p:txBody>
      </p:sp>
      <p:sp>
        <p:nvSpPr>
          <p:cNvPr id="30" name="テキスト ボックス 29">
            <a:extLst>
              <a:ext uri="{FF2B5EF4-FFF2-40B4-BE49-F238E27FC236}">
                <a16:creationId xmlns:a16="http://schemas.microsoft.com/office/drawing/2014/main" id="{6F79AC5A-D5A5-DD82-8E01-E8B8C6C4307D}"/>
              </a:ext>
            </a:extLst>
          </p:cNvPr>
          <p:cNvSpPr txBox="1"/>
          <p:nvPr/>
        </p:nvSpPr>
        <p:spPr>
          <a:xfrm>
            <a:off x="3697501" y="4204629"/>
            <a:ext cx="1292395" cy="307777"/>
          </a:xfrm>
          <a:prstGeom prst="rect">
            <a:avLst/>
          </a:prstGeom>
          <a:noFill/>
        </p:spPr>
        <p:txBody>
          <a:bodyPr wrap="square" rtlCol="0">
            <a:spAutoFit/>
          </a:bodyPr>
          <a:lstStyle/>
          <a:p>
            <a:r>
              <a:rPr kumimoji="1" lang="ja-JP" altLang="en-US" sz="1400" dirty="0"/>
              <a:t>製紙汚泥</a:t>
            </a:r>
          </a:p>
        </p:txBody>
      </p:sp>
      <p:sp>
        <p:nvSpPr>
          <p:cNvPr id="31" name="テキスト ボックス 30">
            <a:extLst>
              <a:ext uri="{FF2B5EF4-FFF2-40B4-BE49-F238E27FC236}">
                <a16:creationId xmlns:a16="http://schemas.microsoft.com/office/drawing/2014/main" id="{1DD92357-DCD2-065E-084B-D60541DE9B5B}"/>
              </a:ext>
            </a:extLst>
          </p:cNvPr>
          <p:cNvSpPr txBox="1"/>
          <p:nvPr/>
        </p:nvSpPr>
        <p:spPr>
          <a:xfrm>
            <a:off x="3482977" y="2415021"/>
            <a:ext cx="1604514" cy="307777"/>
          </a:xfrm>
          <a:prstGeom prst="rect">
            <a:avLst/>
          </a:prstGeom>
          <a:noFill/>
        </p:spPr>
        <p:txBody>
          <a:bodyPr wrap="square" rtlCol="0">
            <a:spAutoFit/>
          </a:bodyPr>
          <a:lstStyle/>
          <a:p>
            <a:r>
              <a:rPr kumimoji="1" lang="ja-JP" altLang="en-US" sz="1400" dirty="0"/>
              <a:t>数値は利用率</a:t>
            </a:r>
          </a:p>
        </p:txBody>
      </p:sp>
    </p:spTree>
    <p:extLst>
      <p:ext uri="{BB962C8B-B14F-4D97-AF65-F5344CB8AC3E}">
        <p14:creationId xmlns:p14="http://schemas.microsoft.com/office/powerpoint/2010/main" val="3673451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E7ED794-519B-4410-8A30-59841D1FF7AA}"/>
              </a:ext>
            </a:extLst>
          </p:cNvPr>
          <p:cNvPicPr>
            <a:picLocks noChangeAspect="1"/>
          </p:cNvPicPr>
          <p:nvPr/>
        </p:nvPicPr>
        <p:blipFill>
          <a:blip r:embed="rId3"/>
          <a:stretch>
            <a:fillRect/>
          </a:stretch>
        </p:blipFill>
        <p:spPr>
          <a:xfrm>
            <a:off x="5452870" y="1722171"/>
            <a:ext cx="6358792" cy="4371669"/>
          </a:xfrm>
          <a:prstGeom prst="rect">
            <a:avLst/>
          </a:prstGeom>
        </p:spPr>
      </p:pic>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バイオ燃料：エネルギーとしての利用</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sp>
        <p:nvSpPr>
          <p:cNvPr id="13" name="テキスト ボックス 12">
            <a:extLst>
              <a:ext uri="{FF2B5EF4-FFF2-40B4-BE49-F238E27FC236}">
                <a16:creationId xmlns:a16="http://schemas.microsoft.com/office/drawing/2014/main" id="{D0AD64C4-152C-4148-9D32-1F55ECAE245A}"/>
              </a:ext>
            </a:extLst>
          </p:cNvPr>
          <p:cNvSpPr txBox="1"/>
          <p:nvPr/>
        </p:nvSpPr>
        <p:spPr>
          <a:xfrm>
            <a:off x="1544204" y="1821488"/>
            <a:ext cx="2465399" cy="369332"/>
          </a:xfrm>
          <a:prstGeom prst="rect">
            <a:avLst/>
          </a:prstGeom>
          <a:noFill/>
        </p:spPr>
        <p:txBody>
          <a:bodyPr wrap="square" rtlCol="0">
            <a:spAutoFit/>
          </a:bodyPr>
          <a:lstStyle/>
          <a:p>
            <a:pPr algn="ctr"/>
            <a:r>
              <a:rPr kumimoji="1" lang="ja-JP" altLang="en-US" b="1" dirty="0"/>
              <a:t>エネルギー利用の流れ</a:t>
            </a:r>
          </a:p>
        </p:txBody>
      </p:sp>
      <p:pic>
        <p:nvPicPr>
          <p:cNvPr id="4" name="図 3">
            <a:extLst>
              <a:ext uri="{FF2B5EF4-FFF2-40B4-BE49-F238E27FC236}">
                <a16:creationId xmlns:a16="http://schemas.microsoft.com/office/drawing/2014/main" id="{DDA194A8-BA0D-CEAB-8A49-B330A55F9895}"/>
              </a:ext>
            </a:extLst>
          </p:cNvPr>
          <p:cNvPicPr>
            <a:picLocks noChangeAspect="1"/>
          </p:cNvPicPr>
          <p:nvPr/>
        </p:nvPicPr>
        <p:blipFill>
          <a:blip r:embed="rId4"/>
          <a:stretch>
            <a:fillRect/>
          </a:stretch>
        </p:blipFill>
        <p:spPr>
          <a:xfrm>
            <a:off x="185650" y="2382957"/>
            <a:ext cx="5182509" cy="2793945"/>
          </a:xfrm>
          <a:prstGeom prst="rect">
            <a:avLst/>
          </a:prstGeom>
        </p:spPr>
      </p:pic>
      <p:sp>
        <p:nvSpPr>
          <p:cNvPr id="2" name="テキスト ボックス 1">
            <a:extLst>
              <a:ext uri="{FF2B5EF4-FFF2-40B4-BE49-F238E27FC236}">
                <a16:creationId xmlns:a16="http://schemas.microsoft.com/office/drawing/2014/main" id="{BEB23D2D-D88E-6478-A270-4E95385758B4}"/>
              </a:ext>
            </a:extLst>
          </p:cNvPr>
          <p:cNvSpPr txBox="1"/>
          <p:nvPr/>
        </p:nvSpPr>
        <p:spPr>
          <a:xfrm>
            <a:off x="7031798" y="1452156"/>
            <a:ext cx="2924127" cy="369332"/>
          </a:xfrm>
          <a:prstGeom prst="rect">
            <a:avLst/>
          </a:prstGeom>
          <a:noFill/>
        </p:spPr>
        <p:txBody>
          <a:bodyPr wrap="square" rtlCol="0">
            <a:spAutoFit/>
          </a:bodyPr>
          <a:lstStyle/>
          <a:p>
            <a:pPr algn="ctr"/>
            <a:r>
              <a:rPr kumimoji="1" lang="ja-JP" altLang="en-US" b="1" dirty="0"/>
              <a:t>炭化水素燃料への変換例</a:t>
            </a:r>
          </a:p>
        </p:txBody>
      </p:sp>
    </p:spTree>
    <p:extLst>
      <p:ext uri="{BB962C8B-B14F-4D97-AF65-F5344CB8AC3E}">
        <p14:creationId xmlns:p14="http://schemas.microsoft.com/office/powerpoint/2010/main" val="1253658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バイオ燃料の分類</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en-US" altLang="ja-JP" sz="1600" b="1" dirty="0">
                <a:solidFill>
                  <a:schemeClr val="bg1"/>
                </a:solidFill>
              </a:rPr>
              <a:t>2. </a:t>
            </a:r>
            <a:r>
              <a:rPr kumimoji="1" lang="ja-JP" altLang="en-US" sz="1600" b="1" dirty="0">
                <a:solidFill>
                  <a:schemeClr val="bg1"/>
                </a:solidFill>
              </a:rPr>
              <a:t>調査活動</a:t>
            </a:r>
          </a:p>
        </p:txBody>
      </p:sp>
      <p:sp>
        <p:nvSpPr>
          <p:cNvPr id="6" name="正方形/長方形 5">
            <a:extLst>
              <a:ext uri="{FF2B5EF4-FFF2-40B4-BE49-F238E27FC236}">
                <a16:creationId xmlns:a16="http://schemas.microsoft.com/office/drawing/2014/main" id="{0E080138-ACF7-4B39-BACA-4FBB27CB64EF}"/>
              </a:ext>
            </a:extLst>
          </p:cNvPr>
          <p:cNvSpPr/>
          <p:nvPr/>
        </p:nvSpPr>
        <p:spPr>
          <a:xfrm>
            <a:off x="304987" y="3868486"/>
            <a:ext cx="3370185"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リグノセルロース系バイオマス</a:t>
            </a:r>
          </a:p>
        </p:txBody>
      </p:sp>
      <p:graphicFrame>
        <p:nvGraphicFramePr>
          <p:cNvPr id="2" name="表 4">
            <a:extLst>
              <a:ext uri="{FF2B5EF4-FFF2-40B4-BE49-F238E27FC236}">
                <a16:creationId xmlns:a16="http://schemas.microsoft.com/office/drawing/2014/main" id="{E60A5D50-45B4-4FC2-A4E7-55A3F3552F3F}"/>
              </a:ext>
            </a:extLst>
          </p:cNvPr>
          <p:cNvGraphicFramePr>
            <a:graphicFrameLocks noGrp="1"/>
          </p:cNvGraphicFramePr>
          <p:nvPr>
            <p:extLst>
              <p:ext uri="{D42A27DB-BD31-4B8C-83A1-F6EECF244321}">
                <p14:modId xmlns:p14="http://schemas.microsoft.com/office/powerpoint/2010/main" val="3432880156"/>
              </p:ext>
            </p:extLst>
          </p:nvPr>
        </p:nvGraphicFramePr>
        <p:xfrm>
          <a:off x="2032000" y="4518023"/>
          <a:ext cx="8128000" cy="1483360"/>
        </p:xfrm>
        <a:graphic>
          <a:graphicData uri="http://schemas.openxmlformats.org/drawingml/2006/table">
            <a:tbl>
              <a:tblPr firstRow="1" bandRow="1">
                <a:tableStyleId>{5C22544A-7EE6-4342-B048-85BDC9FD1C3A}</a:tableStyleId>
              </a:tblPr>
              <a:tblGrid>
                <a:gridCol w="965200">
                  <a:extLst>
                    <a:ext uri="{9D8B030D-6E8A-4147-A177-3AD203B41FA5}">
                      <a16:colId xmlns:a16="http://schemas.microsoft.com/office/drawing/2014/main" val="3005696890"/>
                    </a:ext>
                  </a:extLst>
                </a:gridCol>
                <a:gridCol w="990600">
                  <a:extLst>
                    <a:ext uri="{9D8B030D-6E8A-4147-A177-3AD203B41FA5}">
                      <a16:colId xmlns:a16="http://schemas.microsoft.com/office/drawing/2014/main" val="2632185948"/>
                    </a:ext>
                  </a:extLst>
                </a:gridCol>
                <a:gridCol w="5105400">
                  <a:extLst>
                    <a:ext uri="{9D8B030D-6E8A-4147-A177-3AD203B41FA5}">
                      <a16:colId xmlns:a16="http://schemas.microsoft.com/office/drawing/2014/main" val="3151593350"/>
                    </a:ext>
                  </a:extLst>
                </a:gridCol>
                <a:gridCol w="1066800">
                  <a:extLst>
                    <a:ext uri="{9D8B030D-6E8A-4147-A177-3AD203B41FA5}">
                      <a16:colId xmlns:a16="http://schemas.microsoft.com/office/drawing/2014/main" val="435981150"/>
                    </a:ext>
                  </a:extLst>
                </a:gridCol>
              </a:tblGrid>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108995501"/>
                  </a:ext>
                </a:extLst>
              </a:tr>
              <a:tr h="370840">
                <a:tc>
                  <a:txBody>
                    <a:bodyPr/>
                    <a:lstStyle/>
                    <a:p>
                      <a:r>
                        <a:rPr kumimoji="1" lang="ja-JP" altLang="en-US" dirty="0"/>
                        <a:t>木質系</a:t>
                      </a:r>
                    </a:p>
                  </a:txBody>
                  <a:tcPr/>
                </a:tc>
                <a:tc>
                  <a:txBody>
                    <a:bodyPr/>
                    <a:lstStyle/>
                    <a:p>
                      <a:r>
                        <a:rPr kumimoji="1" lang="ja-JP" altLang="en-US" dirty="0"/>
                        <a:t>ハード</a:t>
                      </a:r>
                    </a:p>
                  </a:txBody>
                  <a:tcPr/>
                </a:tc>
                <a:tc>
                  <a:txBody>
                    <a:bodyPr/>
                    <a:lstStyle/>
                    <a:p>
                      <a:r>
                        <a:rPr kumimoji="1" lang="ja-JP" altLang="en-US" dirty="0"/>
                        <a:t>ユーカリ材、スギ材、建築廃材</a:t>
                      </a:r>
                    </a:p>
                  </a:txBody>
                  <a:tcPr/>
                </a:tc>
                <a:tc>
                  <a:txBody>
                    <a:bodyPr/>
                    <a:lstStyle/>
                    <a:p>
                      <a:endParaRPr kumimoji="1" lang="ja-JP" altLang="en-US"/>
                    </a:p>
                  </a:txBody>
                  <a:tcPr/>
                </a:tc>
                <a:extLst>
                  <a:ext uri="{0D108BD9-81ED-4DB2-BD59-A6C34878D82A}">
                    <a16:rowId xmlns:a16="http://schemas.microsoft.com/office/drawing/2014/main" val="1197936465"/>
                  </a:ext>
                </a:extLst>
              </a:tr>
              <a:tr h="370840">
                <a:tc>
                  <a:txBody>
                    <a:bodyPr/>
                    <a:lstStyle/>
                    <a:p>
                      <a:r>
                        <a:rPr kumimoji="1" lang="ja-JP" altLang="en-US" dirty="0"/>
                        <a:t>草本系</a:t>
                      </a:r>
                    </a:p>
                  </a:txBody>
                  <a:tcPr/>
                </a:tc>
                <a:tc>
                  <a:txBody>
                    <a:bodyPr/>
                    <a:lstStyle/>
                    <a:p>
                      <a:r>
                        <a:rPr kumimoji="1" lang="ja-JP" altLang="en-US" dirty="0"/>
                        <a:t>ソフト</a:t>
                      </a:r>
                    </a:p>
                  </a:txBody>
                  <a:tcPr/>
                </a:tc>
                <a:tc>
                  <a:txBody>
                    <a:bodyPr/>
                    <a:lstStyle/>
                    <a:p>
                      <a:r>
                        <a:rPr kumimoji="1" lang="ja-JP" altLang="en-US" dirty="0"/>
                        <a:t>ネピアグラス、サトウキビパガス、コーンストーバ、稲わら</a:t>
                      </a:r>
                    </a:p>
                  </a:txBody>
                  <a:tcPr/>
                </a:tc>
                <a:tc>
                  <a:txBody>
                    <a:bodyPr/>
                    <a:lstStyle/>
                    <a:p>
                      <a:endParaRPr kumimoji="1" lang="ja-JP" altLang="en-US"/>
                    </a:p>
                  </a:txBody>
                  <a:tcPr/>
                </a:tc>
                <a:extLst>
                  <a:ext uri="{0D108BD9-81ED-4DB2-BD59-A6C34878D82A}">
                    <a16:rowId xmlns:a16="http://schemas.microsoft.com/office/drawing/2014/main" val="2591407123"/>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296139729"/>
                  </a:ext>
                </a:extLst>
              </a:tr>
            </a:tbl>
          </a:graphicData>
        </a:graphic>
      </p:graphicFrame>
      <p:graphicFrame>
        <p:nvGraphicFramePr>
          <p:cNvPr id="13" name="表 4">
            <a:extLst>
              <a:ext uri="{FF2B5EF4-FFF2-40B4-BE49-F238E27FC236}">
                <a16:creationId xmlns:a16="http://schemas.microsoft.com/office/drawing/2014/main" id="{95626A72-8902-4E2C-A575-E86608577BED}"/>
              </a:ext>
            </a:extLst>
          </p:cNvPr>
          <p:cNvGraphicFramePr>
            <a:graphicFrameLocks noGrp="1"/>
          </p:cNvGraphicFramePr>
          <p:nvPr>
            <p:extLst>
              <p:ext uri="{D42A27DB-BD31-4B8C-83A1-F6EECF244321}">
                <p14:modId xmlns:p14="http://schemas.microsoft.com/office/powerpoint/2010/main" val="1120782828"/>
              </p:ext>
            </p:extLst>
          </p:nvPr>
        </p:nvGraphicFramePr>
        <p:xfrm>
          <a:off x="720785" y="1633039"/>
          <a:ext cx="10888037" cy="1752600"/>
        </p:xfrm>
        <a:graphic>
          <a:graphicData uri="http://schemas.openxmlformats.org/drawingml/2006/table">
            <a:tbl>
              <a:tblPr firstRow="1" bandRow="1">
                <a:tableStyleId>{5C22544A-7EE6-4342-B048-85BDC9FD1C3A}</a:tableStyleId>
              </a:tblPr>
              <a:tblGrid>
                <a:gridCol w="1101471">
                  <a:extLst>
                    <a:ext uri="{9D8B030D-6E8A-4147-A177-3AD203B41FA5}">
                      <a16:colId xmlns:a16="http://schemas.microsoft.com/office/drawing/2014/main" val="3005696890"/>
                    </a:ext>
                  </a:extLst>
                </a:gridCol>
                <a:gridCol w="3295272">
                  <a:extLst>
                    <a:ext uri="{9D8B030D-6E8A-4147-A177-3AD203B41FA5}">
                      <a16:colId xmlns:a16="http://schemas.microsoft.com/office/drawing/2014/main" val="2632185948"/>
                    </a:ext>
                  </a:extLst>
                </a:gridCol>
                <a:gridCol w="3266320">
                  <a:extLst>
                    <a:ext uri="{9D8B030D-6E8A-4147-A177-3AD203B41FA5}">
                      <a16:colId xmlns:a16="http://schemas.microsoft.com/office/drawing/2014/main" val="3151593350"/>
                    </a:ext>
                  </a:extLst>
                </a:gridCol>
                <a:gridCol w="1612487">
                  <a:extLst>
                    <a:ext uri="{9D8B030D-6E8A-4147-A177-3AD203B41FA5}">
                      <a16:colId xmlns:a16="http://schemas.microsoft.com/office/drawing/2014/main" val="435981150"/>
                    </a:ext>
                  </a:extLst>
                </a:gridCol>
                <a:gridCol w="1612487">
                  <a:extLst>
                    <a:ext uri="{9D8B030D-6E8A-4147-A177-3AD203B41FA5}">
                      <a16:colId xmlns:a16="http://schemas.microsoft.com/office/drawing/2014/main" val="2110607254"/>
                    </a:ext>
                  </a:extLst>
                </a:gridCol>
              </a:tblGrid>
              <a:tr h="370840">
                <a:tc>
                  <a:txBody>
                    <a:bodyPr/>
                    <a:lstStyle/>
                    <a:p>
                      <a:r>
                        <a:rPr kumimoji="1" lang="ja-JP" altLang="en-US" dirty="0"/>
                        <a:t>世代</a:t>
                      </a:r>
                    </a:p>
                  </a:txBody>
                  <a:tcPr/>
                </a:tc>
                <a:tc>
                  <a:txBody>
                    <a:bodyPr/>
                    <a:lstStyle/>
                    <a:p>
                      <a:r>
                        <a:rPr kumimoji="1" lang="ja-JP" altLang="en-US" dirty="0"/>
                        <a:t>代表</a:t>
                      </a:r>
                    </a:p>
                  </a:txBody>
                  <a:tcPr/>
                </a:tc>
                <a:tc>
                  <a:txBody>
                    <a:bodyPr/>
                    <a:lstStyle/>
                    <a:p>
                      <a:r>
                        <a:rPr kumimoji="1" lang="ja-JP" altLang="en-US" dirty="0"/>
                        <a:t>バイオマス原料</a:t>
                      </a:r>
                    </a:p>
                  </a:txBody>
                  <a:tcPr/>
                </a:tc>
                <a:tc>
                  <a:txBody>
                    <a:bodyPr/>
                    <a:lstStyle/>
                    <a:p>
                      <a:r>
                        <a:rPr kumimoji="1" lang="ja-JP" altLang="en-US" dirty="0"/>
                        <a:t>可食／非食</a:t>
                      </a:r>
                    </a:p>
                  </a:txBody>
                  <a:tcPr/>
                </a:tc>
                <a:tc>
                  <a:txBody>
                    <a:bodyPr/>
                    <a:lstStyle/>
                    <a:p>
                      <a:r>
                        <a:rPr kumimoji="1" lang="ja-JP" altLang="en-US" dirty="0"/>
                        <a:t>木材との競合</a:t>
                      </a:r>
                    </a:p>
                  </a:txBody>
                  <a:tcPr/>
                </a:tc>
                <a:extLst>
                  <a:ext uri="{0D108BD9-81ED-4DB2-BD59-A6C34878D82A}">
                    <a16:rowId xmlns:a16="http://schemas.microsoft.com/office/drawing/2014/main" val="3108995501"/>
                  </a:ext>
                </a:extLst>
              </a:tr>
              <a:tr h="370840">
                <a:tc>
                  <a:txBody>
                    <a:bodyPr/>
                    <a:lstStyle/>
                    <a:p>
                      <a:r>
                        <a:rPr kumimoji="1" lang="ja-JP" altLang="en-US" dirty="0"/>
                        <a:t>第</a:t>
                      </a:r>
                      <a:r>
                        <a:rPr kumimoji="1" lang="en-US" altLang="ja-JP" dirty="0"/>
                        <a:t>1</a:t>
                      </a:r>
                      <a:r>
                        <a:rPr kumimoji="1" lang="ja-JP" altLang="en-US" dirty="0"/>
                        <a:t>世代</a:t>
                      </a:r>
                    </a:p>
                  </a:txBody>
                  <a:tcPr/>
                </a:tc>
                <a:tc>
                  <a:txBody>
                    <a:bodyPr/>
                    <a:lstStyle/>
                    <a:p>
                      <a:r>
                        <a:rPr kumimoji="1" lang="ja-JP" altLang="en-US" dirty="0"/>
                        <a:t>植物由来バイオエタノール／ディーゼル</a:t>
                      </a:r>
                    </a:p>
                  </a:txBody>
                  <a:tcPr/>
                </a:tc>
                <a:tc>
                  <a:txBody>
                    <a:bodyPr/>
                    <a:lstStyle/>
                    <a:p>
                      <a:r>
                        <a:rPr kumimoji="1" lang="ja-JP" altLang="en-US" dirty="0"/>
                        <a:t>植物由来の糖質、デンプン、油、</a:t>
                      </a:r>
                      <a:endParaRPr kumimoji="1" lang="en-US" altLang="ja-JP" dirty="0"/>
                    </a:p>
                    <a:p>
                      <a:r>
                        <a:rPr kumimoji="1" lang="ja-JP" altLang="en-US" dirty="0"/>
                        <a:t>脂肪酸メチルエステル（</a:t>
                      </a:r>
                      <a:r>
                        <a:rPr kumimoji="1" lang="en-US" altLang="ja-JP" dirty="0"/>
                        <a:t>FAME</a:t>
                      </a:r>
                      <a:r>
                        <a:rPr kumimoji="1" lang="ja-JP" altLang="en-US" dirty="0"/>
                        <a:t>）</a:t>
                      </a:r>
                    </a:p>
                  </a:txBody>
                  <a:tcPr/>
                </a:tc>
                <a:tc>
                  <a:txBody>
                    <a:bodyPr/>
                    <a:lstStyle/>
                    <a:p>
                      <a:r>
                        <a:rPr kumimoji="1" lang="ja-JP" altLang="en-US" dirty="0"/>
                        <a:t>可食</a:t>
                      </a:r>
                    </a:p>
                  </a:txBody>
                  <a:tcPr/>
                </a:tc>
                <a:tc>
                  <a:txBody>
                    <a:bodyPr/>
                    <a:lstStyle/>
                    <a:p>
                      <a:r>
                        <a:rPr kumimoji="1" lang="ja-JP" altLang="en-US" dirty="0"/>
                        <a:t>未使用</a:t>
                      </a:r>
                    </a:p>
                  </a:txBody>
                  <a:tcPr/>
                </a:tc>
                <a:extLst>
                  <a:ext uri="{0D108BD9-81ED-4DB2-BD59-A6C34878D82A}">
                    <a16:rowId xmlns:a16="http://schemas.microsoft.com/office/drawing/2014/main" val="1197936465"/>
                  </a:ext>
                </a:extLst>
              </a:tr>
              <a:tr h="370840">
                <a:tc>
                  <a:txBody>
                    <a:bodyPr/>
                    <a:lstStyle/>
                    <a:p>
                      <a:r>
                        <a:rPr kumimoji="1" lang="ja-JP" altLang="en-US" dirty="0"/>
                        <a:t>第</a:t>
                      </a:r>
                      <a:r>
                        <a:rPr kumimoji="1" lang="en-US" altLang="ja-JP" dirty="0"/>
                        <a:t>2</a:t>
                      </a:r>
                      <a:r>
                        <a:rPr kumimoji="1" lang="ja-JP" altLang="en-US" dirty="0"/>
                        <a:t>世代</a:t>
                      </a:r>
                    </a:p>
                  </a:txBody>
                  <a:tcPr/>
                </a:tc>
                <a:tc>
                  <a:txBody>
                    <a:bodyPr/>
                    <a:lstStyle/>
                    <a:p>
                      <a:r>
                        <a:rPr kumimoji="1" lang="ja-JP" altLang="en-US" dirty="0"/>
                        <a:t>セルロース系バイオエタノール</a:t>
                      </a:r>
                    </a:p>
                  </a:txBody>
                  <a:tcPr/>
                </a:tc>
                <a:tc>
                  <a:txBody>
                    <a:bodyPr/>
                    <a:lstStyle/>
                    <a:p>
                      <a:r>
                        <a:rPr kumimoji="1" lang="ja-JP" altLang="en-US" dirty="0"/>
                        <a:t>リグノセルロース</a:t>
                      </a:r>
                    </a:p>
                  </a:txBody>
                  <a:tcPr/>
                </a:tc>
                <a:tc>
                  <a:txBody>
                    <a:bodyPr/>
                    <a:lstStyle/>
                    <a:p>
                      <a:r>
                        <a:rPr kumimoji="1" lang="ja-JP" altLang="en-US" dirty="0"/>
                        <a:t>非食</a:t>
                      </a:r>
                    </a:p>
                  </a:txBody>
                  <a:tcPr/>
                </a:tc>
                <a:tc>
                  <a:txBody>
                    <a:bodyPr/>
                    <a:lstStyle/>
                    <a:p>
                      <a:r>
                        <a:rPr kumimoji="1" lang="ja-JP" altLang="en-US" dirty="0"/>
                        <a:t>使用</a:t>
                      </a:r>
                    </a:p>
                  </a:txBody>
                  <a:tcPr/>
                </a:tc>
                <a:extLst>
                  <a:ext uri="{0D108BD9-81ED-4DB2-BD59-A6C34878D82A}">
                    <a16:rowId xmlns:a16="http://schemas.microsoft.com/office/drawing/2014/main" val="2591407123"/>
                  </a:ext>
                </a:extLst>
              </a:tr>
              <a:tr h="370840">
                <a:tc>
                  <a:txBody>
                    <a:bodyPr/>
                    <a:lstStyle/>
                    <a:p>
                      <a:r>
                        <a:rPr kumimoji="1" lang="ja-JP" altLang="en-US" dirty="0"/>
                        <a:t>第</a:t>
                      </a:r>
                      <a:r>
                        <a:rPr kumimoji="1" lang="en-US" altLang="ja-JP" dirty="0"/>
                        <a:t>3</a:t>
                      </a:r>
                      <a:r>
                        <a:rPr kumimoji="1" lang="ja-JP" altLang="en-US" dirty="0"/>
                        <a:t>世代</a:t>
                      </a:r>
                    </a:p>
                  </a:txBody>
                  <a:tcPr/>
                </a:tc>
                <a:tc>
                  <a:txBody>
                    <a:bodyPr/>
                    <a:lstStyle/>
                    <a:p>
                      <a:r>
                        <a:rPr kumimoji="1" lang="ja-JP" altLang="en-US" dirty="0"/>
                        <a:t>炭化水素系バイオ燃料</a:t>
                      </a:r>
                    </a:p>
                  </a:txBody>
                  <a:tcPr/>
                </a:tc>
                <a:tc>
                  <a:txBody>
                    <a:bodyPr/>
                    <a:lstStyle/>
                    <a:p>
                      <a:r>
                        <a:rPr kumimoji="1" lang="ja-JP" altLang="en-US" dirty="0"/>
                        <a:t>藻類</a:t>
                      </a:r>
                    </a:p>
                  </a:txBody>
                  <a:tcPr/>
                </a:tc>
                <a:tc>
                  <a:txBody>
                    <a:bodyPr/>
                    <a:lstStyle/>
                    <a:p>
                      <a:r>
                        <a:rPr kumimoji="1" lang="ja-JP" altLang="en-US" dirty="0"/>
                        <a:t>非食</a:t>
                      </a:r>
                    </a:p>
                  </a:txBody>
                  <a:tcPr/>
                </a:tc>
                <a:tc>
                  <a:txBody>
                    <a:bodyPr/>
                    <a:lstStyle/>
                    <a:p>
                      <a:r>
                        <a:rPr kumimoji="1" lang="ja-JP" altLang="en-US" dirty="0"/>
                        <a:t>未使用</a:t>
                      </a:r>
                    </a:p>
                  </a:txBody>
                  <a:tcPr/>
                </a:tc>
                <a:extLst>
                  <a:ext uri="{0D108BD9-81ED-4DB2-BD59-A6C34878D82A}">
                    <a16:rowId xmlns:a16="http://schemas.microsoft.com/office/drawing/2014/main" val="2296139729"/>
                  </a:ext>
                </a:extLst>
              </a:tr>
            </a:tbl>
          </a:graphicData>
        </a:graphic>
      </p:graphicFrame>
    </p:spTree>
    <p:extLst>
      <p:ext uri="{BB962C8B-B14F-4D97-AF65-F5344CB8AC3E}">
        <p14:creationId xmlns:p14="http://schemas.microsoft.com/office/powerpoint/2010/main" val="184465634"/>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10191</TotalTime>
  <Words>3460</Words>
  <Application>Microsoft Office PowerPoint</Application>
  <PresentationFormat>ワイド画面</PresentationFormat>
  <Paragraphs>393</Paragraphs>
  <Slides>17</Slides>
  <Notes>13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Meiryo UI</vt:lpstr>
      <vt:lpstr>游ゴシック</vt:lpstr>
      <vt:lpstr>Arial</vt:lpstr>
      <vt:lpstr>Wingdings</vt:lpstr>
      <vt:lpstr>Yokogawa_Template_Standard</vt:lpstr>
      <vt:lpstr>進捗報告</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Hara, Mariko (M.Hara@yokogawa.com)</dc:creator>
  <cp:lastModifiedBy>熊谷 渉</cp:lastModifiedBy>
  <cp:revision>793</cp:revision>
  <dcterms:created xsi:type="dcterms:W3CDTF">2022-01-30T23:54:04Z</dcterms:created>
  <dcterms:modified xsi:type="dcterms:W3CDTF">2023-01-14T11:11:50Z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103fc50-f95d-49bb-8c65-b0d4cdcf5706_Enabled">
    <vt:lpwstr>true</vt:lpwstr>
  </property>
  <property fmtid="{D5CDD505-2E9C-101B-9397-08002B2CF9AE}" pid="3" name="MSIP_Label_5103fc50-f95d-49bb-8c65-b0d4cdcf5706_SetDate">
    <vt:lpwstr>2022-10-05T06:27:10Z</vt:lpwstr>
  </property>
  <property fmtid="{D5CDD505-2E9C-101B-9397-08002B2CF9AE}" pid="4" name="MSIP_Label_5103fc50-f95d-49bb-8c65-b0d4cdcf5706_Method">
    <vt:lpwstr>Privileged</vt:lpwstr>
  </property>
  <property fmtid="{D5CDD505-2E9C-101B-9397-08002B2CF9AE}" pid="5" name="MSIP_Label_5103fc50-f95d-49bb-8c65-b0d4cdcf5706_Name">
    <vt:lpwstr>Confidential</vt:lpwstr>
  </property>
  <property fmtid="{D5CDD505-2E9C-101B-9397-08002B2CF9AE}" pid="6" name="MSIP_Label_5103fc50-f95d-49bb-8c65-b0d4cdcf5706_SiteId">
    <vt:lpwstr>0da2a83b-13d9-4a35-965f-ec53a220ed9d</vt:lpwstr>
  </property>
  <property fmtid="{D5CDD505-2E9C-101B-9397-08002B2CF9AE}" pid="7" name="MSIP_Label_5103fc50-f95d-49bb-8c65-b0d4cdcf5706_ActionId">
    <vt:lpwstr>67f0e68a-5589-4f82-8457-8d6a62ce1fe5</vt:lpwstr>
  </property>
  <property fmtid="{D5CDD505-2E9C-101B-9397-08002B2CF9AE}" pid="8" name="MSIP_Label_5103fc50-f95d-49bb-8c65-b0d4cdcf5706_ContentBits">
    <vt:lpwstr>0</vt:lpwstr>
  </property>
</Properties>
</file>