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0"/>
  </p:notesMasterIdLst>
  <p:sldIdLst>
    <p:sldId id="257" r:id="rId2"/>
    <p:sldId id="258" r:id="rId3"/>
    <p:sldId id="3351" r:id="rId4"/>
    <p:sldId id="3912" r:id="rId5"/>
    <p:sldId id="3939" r:id="rId6"/>
    <p:sldId id="3941" r:id="rId7"/>
    <p:sldId id="1543" r:id="rId8"/>
    <p:sldId id="1315" r:id="rId9"/>
    <p:sldId id="1323" r:id="rId10"/>
    <p:sldId id="1457" r:id="rId11"/>
    <p:sldId id="1541" r:id="rId12"/>
    <p:sldId id="1540" r:id="rId13"/>
    <p:sldId id="1533" r:id="rId14"/>
    <p:sldId id="1536" r:id="rId15"/>
    <p:sldId id="1561" r:id="rId16"/>
    <p:sldId id="1535" r:id="rId17"/>
    <p:sldId id="1542" r:id="rId18"/>
    <p:sldId id="1320" r:id="rId19"/>
    <p:sldId id="292" r:id="rId20"/>
    <p:sldId id="3942" r:id="rId21"/>
    <p:sldId id="3943" r:id="rId22"/>
    <p:sldId id="3944" r:id="rId23"/>
    <p:sldId id="3945" r:id="rId24"/>
    <p:sldId id="3946" r:id="rId25"/>
    <p:sldId id="3947" r:id="rId26"/>
    <p:sldId id="3948" r:id="rId27"/>
    <p:sldId id="3949" r:id="rId28"/>
    <p:sldId id="3950" r:id="rId29"/>
    <p:sldId id="1563" r:id="rId30"/>
    <p:sldId id="1562" r:id="rId31"/>
    <p:sldId id="3951" r:id="rId32"/>
    <p:sldId id="3952" r:id="rId33"/>
    <p:sldId id="1447" r:id="rId34"/>
    <p:sldId id="3938" r:id="rId35"/>
    <p:sldId id="1443" r:id="rId36"/>
    <p:sldId id="3932" r:id="rId37"/>
    <p:sldId id="1477" r:id="rId38"/>
    <p:sldId id="1520" r:id="rId39"/>
    <p:sldId id="1445" r:id="rId40"/>
    <p:sldId id="3915" r:id="rId41"/>
    <p:sldId id="3928" r:id="rId42"/>
    <p:sldId id="3937" r:id="rId43"/>
    <p:sldId id="3916" r:id="rId44"/>
    <p:sldId id="3929" r:id="rId45"/>
    <p:sldId id="3917" r:id="rId46"/>
    <p:sldId id="1368" r:id="rId47"/>
    <p:sldId id="1426" r:id="rId48"/>
    <p:sldId id="142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12"/>
          </p14:sldIdLst>
        </p14:section>
        <p14:section name="伊崎さん&amp;橋本さん＆熊谷" id="{275A05A9-AE50-42F2-A73B-D53445E53AE1}">
          <p14:sldIdLst>
            <p14:sldId id="3939"/>
            <p14:sldId id="3941"/>
          </p14:sldIdLst>
        </p14:section>
        <p14:section name="原さん" id="{7925AA7B-9C77-4FFC-8A05-9E95D5DF24F1}">
          <p14:sldIdLst>
            <p14:sldId id="1543"/>
            <p14:sldId id="1315"/>
            <p14:sldId id="1323"/>
            <p14:sldId id="1457"/>
            <p14:sldId id="1541"/>
            <p14:sldId id="1540"/>
            <p14:sldId id="1533"/>
            <p14:sldId id="1536"/>
            <p14:sldId id="1561"/>
            <p14:sldId id="1535"/>
            <p14:sldId id="1542"/>
            <p14:sldId id="1320"/>
            <p14:sldId id="292"/>
            <p14:sldId id="3942"/>
            <p14:sldId id="3943"/>
            <p14:sldId id="3944"/>
            <p14:sldId id="3945"/>
            <p14:sldId id="3946"/>
            <p14:sldId id="3947"/>
            <p14:sldId id="3948"/>
            <p14:sldId id="3949"/>
            <p14:sldId id="3950"/>
            <p14:sldId id="1563"/>
            <p14:sldId id="1562"/>
            <p14:sldId id="3951"/>
            <p14:sldId id="3952"/>
          </p14:sldIdLst>
        </p14:section>
        <p14:section name="ピックアップ" id="{128A8FCB-DFA5-4C45-89AA-CD59DC760C81}">
          <p14:sldIdLst>
            <p14:sldId id="1447"/>
            <p14:sldId id="3938"/>
            <p14:sldId id="1443"/>
            <p14:sldId id="3932"/>
            <p14:sldId id="1477"/>
            <p14:sldId id="1520"/>
            <p14:sldId id="1445"/>
            <p14:sldId id="3915"/>
            <p14:sldId id="3928"/>
            <p14:sldId id="3937"/>
            <p14:sldId id="3916"/>
            <p14:sldId id="3929"/>
            <p14:sldId id="3917"/>
            <p14:sldId id="1368"/>
            <p14:sldId id="1426"/>
            <p14:sldId id="14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8E991-0AD7-4606-BE32-1C1DB8B32E00}" v="19" dt="2022-11-27T13:51:34.6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3514" autoAdjust="0"/>
  </p:normalViewPr>
  <p:slideViewPr>
    <p:cSldViewPr snapToGrid="0">
      <p:cViewPr varScale="1">
        <p:scale>
          <a:sx n="62" d="100"/>
          <a:sy n="62" d="100"/>
        </p:scale>
        <p:origin x="784"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F0896B06-A46D-4498-9F9D-7F6D97B6F604}"/>
    <pc:docChg chg="undo custSel addSld delSld modSld sldOrd modSection">
      <pc:chgData name="Izaki, Fumiaki (Fumiaki.Izaki@yokogawa.com)" userId="bc875e88-d07c-472c-8ef4-4be80e510a87" providerId="ADAL" clId="{F0896B06-A46D-4498-9F9D-7F6D97B6F604}" dt="2022-10-25T03:58:58.392" v="5005" actId="17846"/>
      <pc:docMkLst>
        <pc:docMk/>
      </pc:docMkLst>
      <pc:sldChg chg="delSp modSp mod ord">
        <pc:chgData name="Izaki, Fumiaki (Fumiaki.Izaki@yokogawa.com)" userId="bc875e88-d07c-472c-8ef4-4be80e510a87" providerId="ADAL" clId="{F0896B06-A46D-4498-9F9D-7F6D97B6F604}" dt="2022-10-25T01:58:18.102" v="5004" actId="478"/>
        <pc:sldMkLst>
          <pc:docMk/>
          <pc:sldMk cId="4250072153" sldId="258"/>
        </pc:sldMkLst>
        <pc:spChg chg="del">
          <ac:chgData name="Izaki, Fumiaki (Fumiaki.Izaki@yokogawa.com)" userId="bc875e88-d07c-472c-8ef4-4be80e510a87" providerId="ADAL" clId="{F0896B06-A46D-4498-9F9D-7F6D97B6F604}" dt="2022-10-25T01:58:18.102" v="5004" actId="478"/>
          <ac:spMkLst>
            <pc:docMk/>
            <pc:sldMk cId="4250072153" sldId="258"/>
            <ac:spMk id="2" creationId="{47AA45AE-668B-423B-AC97-A10463D17F08}"/>
          </ac:spMkLst>
        </pc:spChg>
        <pc:spChg chg="mod">
          <ac:chgData name="Izaki, Fumiaki (Fumiaki.Izaki@yokogawa.com)" userId="bc875e88-d07c-472c-8ef4-4be80e510a87" providerId="ADAL" clId="{F0896B06-A46D-4498-9F9D-7F6D97B6F604}" dt="2022-10-25T01:32:32.727" v="4306" actId="20577"/>
          <ac:spMkLst>
            <pc:docMk/>
            <pc:sldMk cId="4250072153" sldId="258"/>
            <ac:spMk id="7" creationId="{30D573C7-3195-41C8-8416-FCF3699C7A73}"/>
          </ac:spMkLst>
        </pc:spChg>
      </pc:sldChg>
      <pc:sldChg chg="addSp modSp mod">
        <pc:chgData name="Izaki, Fumiaki (Fumiaki.Izaki@yokogawa.com)" userId="bc875e88-d07c-472c-8ef4-4be80e510a87" providerId="ADAL" clId="{F0896B06-A46D-4498-9F9D-7F6D97B6F604}" dt="2022-10-25T01:13:43.415" v="3575" actId="1076"/>
        <pc:sldMkLst>
          <pc:docMk/>
          <pc:sldMk cId="2000822823" sldId="1442"/>
        </pc:sldMkLst>
        <pc:spChg chg="add mod">
          <ac:chgData name="Izaki, Fumiaki (Fumiaki.Izaki@yokogawa.com)" userId="bc875e88-d07c-472c-8ef4-4be80e510a87" providerId="ADAL" clId="{F0896B06-A46D-4498-9F9D-7F6D97B6F604}" dt="2022-10-25T01:13:43.415" v="3575" actId="1076"/>
          <ac:spMkLst>
            <pc:docMk/>
            <pc:sldMk cId="2000822823" sldId="1442"/>
            <ac:spMk id="43" creationId="{3336DEC6-9CFD-4FAD-872C-1B92A3912CF8}"/>
          </ac:spMkLst>
        </pc:spChg>
      </pc:sldChg>
      <pc:sldChg chg="addSp modSp mod">
        <pc:chgData name="Izaki, Fumiaki (Fumiaki.Izaki@yokogawa.com)" userId="bc875e88-d07c-472c-8ef4-4be80e510a87" providerId="ADAL" clId="{F0896B06-A46D-4498-9F9D-7F6D97B6F604}" dt="2022-10-25T01:13:21.120" v="3571" actId="1076"/>
        <pc:sldMkLst>
          <pc:docMk/>
          <pc:sldMk cId="3450875681" sldId="1520"/>
        </pc:sldMkLst>
        <pc:spChg chg="add mod">
          <ac:chgData name="Izaki, Fumiaki (Fumiaki.Izaki@yokogawa.com)" userId="bc875e88-d07c-472c-8ef4-4be80e510a87" providerId="ADAL" clId="{F0896B06-A46D-4498-9F9D-7F6D97B6F604}" dt="2022-10-25T01:13:21.120" v="3571" actId="1076"/>
          <ac:spMkLst>
            <pc:docMk/>
            <pc:sldMk cId="3450875681" sldId="1520"/>
            <ac:spMk id="124" creationId="{58CD12CB-0910-4533-B006-71BAFBD25D71}"/>
          </ac:spMkLst>
        </pc:spChg>
      </pc:sldChg>
      <pc:sldChg chg="addSp delSp modSp mod">
        <pc:chgData name="Izaki, Fumiaki (Fumiaki.Izaki@yokogawa.com)" userId="bc875e88-d07c-472c-8ef4-4be80e510a87" providerId="ADAL" clId="{F0896B06-A46D-4498-9F9D-7F6D97B6F604}" dt="2022-10-25T01:51:26.055" v="5003" actId="20577"/>
        <pc:sldMkLst>
          <pc:docMk/>
          <pc:sldMk cId="3117749695" sldId="1523"/>
        </pc:sldMkLst>
        <pc:spChg chg="add del mod">
          <ac:chgData name="Izaki, Fumiaki (Fumiaki.Izaki@yokogawa.com)" userId="bc875e88-d07c-472c-8ef4-4be80e510a87" providerId="ADAL" clId="{F0896B06-A46D-4498-9F9D-7F6D97B6F604}" dt="2022-10-25T01:46:40.835" v="4675" actId="478"/>
          <ac:spMkLst>
            <pc:docMk/>
            <pc:sldMk cId="3117749695" sldId="1523"/>
            <ac:spMk id="14" creationId="{34E92912-0ADF-42A3-8CCE-C6EEDFD9062B}"/>
          </ac:spMkLst>
        </pc:spChg>
        <pc:spChg chg="add mod">
          <ac:chgData name="Izaki, Fumiaki (Fumiaki.Izaki@yokogawa.com)" userId="bc875e88-d07c-472c-8ef4-4be80e510a87" providerId="ADAL" clId="{F0896B06-A46D-4498-9F9D-7F6D97B6F604}" dt="2022-10-25T01:13:32.370" v="3573" actId="1076"/>
          <ac:spMkLst>
            <pc:docMk/>
            <pc:sldMk cId="3117749695" sldId="1523"/>
            <ac:spMk id="15" creationId="{1B9A268A-7A56-4588-A695-92F6F4D084B0}"/>
          </ac:spMkLst>
        </pc:spChg>
        <pc:spChg chg="add mod">
          <ac:chgData name="Izaki, Fumiaki (Fumiaki.Izaki@yokogawa.com)" userId="bc875e88-d07c-472c-8ef4-4be80e510a87" providerId="ADAL" clId="{F0896B06-A46D-4498-9F9D-7F6D97B6F604}" dt="2022-10-25T01:51:26.055" v="5003" actId="20577"/>
          <ac:spMkLst>
            <pc:docMk/>
            <pc:sldMk cId="3117749695" sldId="1523"/>
            <ac:spMk id="17" creationId="{1CBA45F1-FDF8-410A-B688-2DD7C8779278}"/>
          </ac:spMkLst>
        </pc:spChg>
      </pc:sldChg>
      <pc:sldChg chg="addSp modSp mod">
        <pc:chgData name="Izaki, Fumiaki (Fumiaki.Izaki@yokogawa.com)" userId="bc875e88-d07c-472c-8ef4-4be80e510a87" providerId="ADAL" clId="{F0896B06-A46D-4498-9F9D-7F6D97B6F604}" dt="2022-10-25T01:13:27.090" v="3572" actId="1076"/>
        <pc:sldMkLst>
          <pc:docMk/>
          <pc:sldMk cId="1823104948" sldId="1551"/>
        </pc:sldMkLst>
        <pc:spChg chg="add mod">
          <ac:chgData name="Izaki, Fumiaki (Fumiaki.Izaki@yokogawa.com)" userId="bc875e88-d07c-472c-8ef4-4be80e510a87" providerId="ADAL" clId="{F0896B06-A46D-4498-9F9D-7F6D97B6F604}" dt="2022-10-25T01:13:27.090" v="3572" actId="1076"/>
          <ac:spMkLst>
            <pc:docMk/>
            <pc:sldMk cId="1823104948" sldId="1551"/>
            <ac:spMk id="15" creationId="{4B4F5BC6-6DD6-4060-9744-22D6871DC885}"/>
          </ac:spMkLst>
        </pc:spChg>
      </pc:sldChg>
      <pc:sldChg chg="addSp modSp mod">
        <pc:chgData name="Izaki, Fumiaki (Fumiaki.Izaki@yokogawa.com)" userId="bc875e88-d07c-472c-8ef4-4be80e510a87" providerId="ADAL" clId="{F0896B06-A46D-4498-9F9D-7F6D97B6F604}" dt="2022-10-25T01:13:13.168" v="3570" actId="1076"/>
        <pc:sldMkLst>
          <pc:docMk/>
          <pc:sldMk cId="3120141393" sldId="1553"/>
        </pc:sldMkLst>
        <pc:spChg chg="add mod">
          <ac:chgData name="Izaki, Fumiaki (Fumiaki.Izaki@yokogawa.com)" userId="bc875e88-d07c-472c-8ef4-4be80e510a87" providerId="ADAL" clId="{F0896B06-A46D-4498-9F9D-7F6D97B6F604}" dt="2022-10-25T01:13:13.168" v="3570" actId="1076"/>
          <ac:spMkLst>
            <pc:docMk/>
            <pc:sldMk cId="3120141393" sldId="1553"/>
            <ac:spMk id="4" creationId="{900A8664-0B39-4AF6-8B94-7CA16232A172}"/>
          </ac:spMkLst>
        </pc:spChg>
      </pc:sldChg>
      <pc:sldChg chg="addSp modSp mod">
        <pc:chgData name="Izaki, Fumiaki (Fumiaki.Izaki@yokogawa.com)" userId="bc875e88-d07c-472c-8ef4-4be80e510a87" providerId="ADAL" clId="{F0896B06-A46D-4498-9F9D-7F6D97B6F604}" dt="2022-10-25T01:40:05.873" v="4485" actId="20577"/>
        <pc:sldMkLst>
          <pc:docMk/>
          <pc:sldMk cId="1671543431" sldId="3351"/>
        </pc:sldMkLst>
        <pc:spChg chg="add mod">
          <ac:chgData name="Izaki, Fumiaki (Fumiaki.Izaki@yokogawa.com)" userId="bc875e88-d07c-472c-8ef4-4be80e510a87" providerId="ADAL" clId="{F0896B06-A46D-4498-9F9D-7F6D97B6F604}" dt="2022-10-24T07:32:19.934" v="1442" actId="207"/>
          <ac:spMkLst>
            <pc:docMk/>
            <pc:sldMk cId="1671543431" sldId="3351"/>
            <ac:spMk id="4" creationId="{FFB2DFEE-2A50-49C6-BF12-227313650257}"/>
          </ac:spMkLst>
        </pc:spChg>
        <pc:spChg chg="add mod">
          <ac:chgData name="Izaki, Fumiaki (Fumiaki.Izaki@yokogawa.com)" userId="bc875e88-d07c-472c-8ef4-4be80e510a87" providerId="ADAL" clId="{F0896B06-A46D-4498-9F9D-7F6D97B6F604}" dt="2022-10-24T07:32:24.973" v="1443" actId="207"/>
          <ac:spMkLst>
            <pc:docMk/>
            <pc:sldMk cId="1671543431" sldId="3351"/>
            <ac:spMk id="16" creationId="{0EB4DFFA-169B-4BBE-94C0-315D2A067316}"/>
          </ac:spMkLst>
        </pc:spChg>
        <pc:spChg chg="mod">
          <ac:chgData name="Izaki, Fumiaki (Fumiaki.Izaki@yokogawa.com)" userId="bc875e88-d07c-472c-8ef4-4be80e510a87" providerId="ADAL" clId="{F0896B06-A46D-4498-9F9D-7F6D97B6F604}" dt="2022-10-24T04:46:30.365" v="26" actId="20577"/>
          <ac:spMkLst>
            <pc:docMk/>
            <pc:sldMk cId="1671543431" sldId="3351"/>
            <ac:spMk id="35" creationId="{D1A9255F-2813-4A15-8FEB-56CD73EB0885}"/>
          </ac:spMkLst>
        </pc:spChg>
        <pc:spChg chg="mod">
          <ac:chgData name="Izaki, Fumiaki (Fumiaki.Izaki@yokogawa.com)" userId="bc875e88-d07c-472c-8ef4-4be80e510a87" providerId="ADAL" clId="{F0896B06-A46D-4498-9F9D-7F6D97B6F604}" dt="2022-10-25T01:07:43.069" v="3452" actId="20577"/>
          <ac:spMkLst>
            <pc:docMk/>
            <pc:sldMk cId="1671543431" sldId="3351"/>
            <ac:spMk id="36" creationId="{75352B7F-64E6-4E36-B917-CE6799A1901B}"/>
          </ac:spMkLst>
        </pc:spChg>
        <pc:spChg chg="mod">
          <ac:chgData name="Izaki, Fumiaki (Fumiaki.Izaki@yokogawa.com)" userId="bc875e88-d07c-472c-8ef4-4be80e510a87" providerId="ADAL" clId="{F0896B06-A46D-4498-9F9D-7F6D97B6F604}" dt="2022-10-24T04:46:23.493" v="1"/>
          <ac:spMkLst>
            <pc:docMk/>
            <pc:sldMk cId="1671543431" sldId="3351"/>
            <ac:spMk id="37" creationId="{2C50AF44-5B5F-4DB6-88BE-4BB214360E2E}"/>
          </ac:spMkLst>
        </pc:spChg>
        <pc:graphicFrameChg chg="mod modGraphic">
          <ac:chgData name="Izaki, Fumiaki (Fumiaki.Izaki@yokogawa.com)" userId="bc875e88-d07c-472c-8ef4-4be80e510a87" providerId="ADAL" clId="{F0896B06-A46D-4498-9F9D-7F6D97B6F604}" dt="2022-10-25T01:40:05.873" v="4485" actId="20577"/>
          <ac:graphicFrameMkLst>
            <pc:docMk/>
            <pc:sldMk cId="1671543431" sldId="3351"/>
            <ac:graphicFrameMk id="15" creationId="{2BFA6FB4-E607-47A4-9BE5-89D5719034D1}"/>
          </ac:graphicFrameMkLst>
        </pc:graphicFrameChg>
      </pc:sldChg>
      <pc:sldChg chg="addSp delSp modSp mod">
        <pc:chgData name="Izaki, Fumiaki (Fumiaki.Izaki@yokogawa.com)" userId="bc875e88-d07c-472c-8ef4-4be80e510a87" providerId="ADAL" clId="{F0896B06-A46D-4498-9F9D-7F6D97B6F604}" dt="2022-10-25T01:09:29.877" v="3530" actId="20577"/>
        <pc:sldMkLst>
          <pc:docMk/>
          <pc:sldMk cId="387889080" sldId="3912"/>
        </pc:sldMkLst>
        <pc:spChg chg="add del mod">
          <ac:chgData name="Izaki, Fumiaki (Fumiaki.Izaki@yokogawa.com)" userId="bc875e88-d07c-472c-8ef4-4be80e510a87" providerId="ADAL" clId="{F0896B06-A46D-4498-9F9D-7F6D97B6F604}" dt="2022-10-24T05:48:12.587" v="106"/>
          <ac:spMkLst>
            <pc:docMk/>
            <pc:sldMk cId="387889080" sldId="3912"/>
            <ac:spMk id="23" creationId="{5A913168-7DAC-41E1-831A-1A8E8387394C}"/>
          </ac:spMkLst>
        </pc:spChg>
        <pc:spChg chg="add del mod">
          <ac:chgData name="Izaki, Fumiaki (Fumiaki.Izaki@yokogawa.com)" userId="bc875e88-d07c-472c-8ef4-4be80e510a87" providerId="ADAL" clId="{F0896B06-A46D-4498-9F9D-7F6D97B6F604}" dt="2022-10-24T05:48:12.587" v="106"/>
          <ac:spMkLst>
            <pc:docMk/>
            <pc:sldMk cId="387889080" sldId="3912"/>
            <ac:spMk id="24" creationId="{A1E5CFFB-BE1A-4B38-B7ED-11B3D4B93B25}"/>
          </ac:spMkLst>
        </pc:spChg>
        <pc:spChg chg="add mod">
          <ac:chgData name="Izaki, Fumiaki (Fumiaki.Izaki@yokogawa.com)" userId="bc875e88-d07c-472c-8ef4-4be80e510a87" providerId="ADAL" clId="{F0896B06-A46D-4498-9F9D-7F6D97B6F604}" dt="2022-10-24T06:28:53.759" v="905" actId="1076"/>
          <ac:spMkLst>
            <pc:docMk/>
            <pc:sldMk cId="387889080" sldId="3912"/>
            <ac:spMk id="25" creationId="{ED35174B-7489-4556-B6DD-4A9CF0F7663B}"/>
          </ac:spMkLst>
        </pc:spChg>
        <pc:spChg chg="add mod">
          <ac:chgData name="Izaki, Fumiaki (Fumiaki.Izaki@yokogawa.com)" userId="bc875e88-d07c-472c-8ef4-4be80e510a87" providerId="ADAL" clId="{F0896B06-A46D-4498-9F9D-7F6D97B6F604}" dt="2022-10-24T05:55:59.184" v="245" actId="1035"/>
          <ac:spMkLst>
            <pc:docMk/>
            <pc:sldMk cId="387889080" sldId="3912"/>
            <ac:spMk id="26" creationId="{C4F3F163-2133-4611-9272-C80C520A8DD9}"/>
          </ac:spMkLst>
        </pc:spChg>
        <pc:spChg chg="add mod">
          <ac:chgData name="Izaki, Fumiaki (Fumiaki.Izaki@yokogawa.com)" userId="bc875e88-d07c-472c-8ef4-4be80e510a87" providerId="ADAL" clId="{F0896B06-A46D-4498-9F9D-7F6D97B6F604}" dt="2022-10-24T06:10:27.625" v="628" actId="1076"/>
          <ac:spMkLst>
            <pc:docMk/>
            <pc:sldMk cId="387889080" sldId="3912"/>
            <ac:spMk id="27" creationId="{7724E443-F279-4F70-9FE6-CE359D2D89E5}"/>
          </ac:spMkLst>
        </pc:spChg>
        <pc:spChg chg="add del mod">
          <ac:chgData name="Izaki, Fumiaki (Fumiaki.Izaki@yokogawa.com)" userId="bc875e88-d07c-472c-8ef4-4be80e510a87" providerId="ADAL" clId="{F0896B06-A46D-4498-9F9D-7F6D97B6F604}" dt="2022-10-24T06:20:15.830" v="641" actId="478"/>
          <ac:spMkLst>
            <pc:docMk/>
            <pc:sldMk cId="387889080" sldId="3912"/>
            <ac:spMk id="28" creationId="{19BE4A70-041B-469F-8501-B358FC6E192F}"/>
          </ac:spMkLst>
        </pc:spChg>
        <pc:spChg chg="add mod">
          <ac:chgData name="Izaki, Fumiaki (Fumiaki.Izaki@yokogawa.com)" userId="bc875e88-d07c-472c-8ef4-4be80e510a87" providerId="ADAL" clId="{F0896B06-A46D-4498-9F9D-7F6D97B6F604}" dt="2022-10-24T06:31:16.618" v="987" actId="1035"/>
          <ac:spMkLst>
            <pc:docMk/>
            <pc:sldMk cId="387889080" sldId="3912"/>
            <ac:spMk id="30" creationId="{4087AF69-74AB-47A2-92F2-52A3E5E194A7}"/>
          </ac:spMkLst>
        </pc:spChg>
        <pc:spChg chg="add mod">
          <ac:chgData name="Izaki, Fumiaki (Fumiaki.Izaki@yokogawa.com)" userId="bc875e88-d07c-472c-8ef4-4be80e510a87" providerId="ADAL" clId="{F0896B06-A46D-4498-9F9D-7F6D97B6F604}" dt="2022-10-24T06:31:16.618" v="987" actId="1035"/>
          <ac:spMkLst>
            <pc:docMk/>
            <pc:sldMk cId="387889080" sldId="3912"/>
            <ac:spMk id="31" creationId="{90EBA169-C1A1-4524-AF54-A7944007D9C2}"/>
          </ac:spMkLst>
        </pc:spChg>
        <pc:spChg chg="add mod">
          <ac:chgData name="Izaki, Fumiaki (Fumiaki.Izaki@yokogawa.com)" userId="bc875e88-d07c-472c-8ef4-4be80e510a87" providerId="ADAL" clId="{F0896B06-A46D-4498-9F9D-7F6D97B6F604}" dt="2022-10-24T07:09:57.781" v="1319" actId="1076"/>
          <ac:spMkLst>
            <pc:docMk/>
            <pc:sldMk cId="387889080" sldId="3912"/>
            <ac:spMk id="32" creationId="{CF9E453E-5A2A-424A-BBC3-F303BA3A506E}"/>
          </ac:spMkLst>
        </pc:spChg>
        <pc:spChg chg="add del mod">
          <ac:chgData name="Izaki, Fumiaki (Fumiaki.Izaki@yokogawa.com)" userId="bc875e88-d07c-472c-8ef4-4be80e510a87" providerId="ADAL" clId="{F0896B06-A46D-4498-9F9D-7F6D97B6F604}" dt="2022-10-24T05:49:24.005" v="161" actId="478"/>
          <ac:spMkLst>
            <pc:docMk/>
            <pc:sldMk cId="387889080" sldId="3912"/>
            <ac:spMk id="33" creationId="{3F410A40-DCBA-427E-A6A8-F5F49D1A1B41}"/>
          </ac:spMkLst>
        </pc:spChg>
        <pc:spChg chg="add mod">
          <ac:chgData name="Izaki, Fumiaki (Fumiaki.Izaki@yokogawa.com)" userId="bc875e88-d07c-472c-8ef4-4be80e510a87" providerId="ADAL" clId="{F0896B06-A46D-4498-9F9D-7F6D97B6F604}" dt="2022-10-24T06:00:35.293" v="393" actId="1035"/>
          <ac:spMkLst>
            <pc:docMk/>
            <pc:sldMk cId="387889080" sldId="3912"/>
            <ac:spMk id="36" creationId="{04CC50B7-30FD-4CBD-B1B8-72D99D9219A2}"/>
          </ac:spMkLst>
        </pc:spChg>
        <pc:spChg chg="add mod ord">
          <ac:chgData name="Izaki, Fumiaki (Fumiaki.Izaki@yokogawa.com)" userId="bc875e88-d07c-472c-8ef4-4be80e510a87" providerId="ADAL" clId="{F0896B06-A46D-4498-9F9D-7F6D97B6F604}" dt="2022-10-24T07:28:24.247" v="1348" actId="166"/>
          <ac:spMkLst>
            <pc:docMk/>
            <pc:sldMk cId="387889080" sldId="3912"/>
            <ac:spMk id="39" creationId="{3EF70BD1-3EA4-4999-B850-68B487BFAE75}"/>
          </ac:spMkLst>
        </pc:spChg>
        <pc:spChg chg="add mod">
          <ac:chgData name="Izaki, Fumiaki (Fumiaki.Izaki@yokogawa.com)" userId="bc875e88-d07c-472c-8ef4-4be80e510a87" providerId="ADAL" clId="{F0896B06-A46D-4498-9F9D-7F6D97B6F604}" dt="2022-10-24T07:18:29.975" v="1338" actId="1076"/>
          <ac:spMkLst>
            <pc:docMk/>
            <pc:sldMk cId="387889080" sldId="3912"/>
            <ac:spMk id="42" creationId="{0362AD05-BA28-4446-9403-70BD5899FAF5}"/>
          </ac:spMkLst>
        </pc:spChg>
        <pc:spChg chg="add mod">
          <ac:chgData name="Izaki, Fumiaki (Fumiaki.Izaki@yokogawa.com)" userId="bc875e88-d07c-472c-8ef4-4be80e510a87" providerId="ADAL" clId="{F0896B06-A46D-4498-9F9D-7F6D97B6F604}" dt="2022-10-24T07:18:26.020" v="1337" actId="1076"/>
          <ac:spMkLst>
            <pc:docMk/>
            <pc:sldMk cId="387889080" sldId="3912"/>
            <ac:spMk id="44" creationId="{DE62768A-6519-4FB0-8D7B-568AE1C5DEF6}"/>
          </ac:spMkLst>
        </pc:spChg>
        <pc:spChg chg="add mod">
          <ac:chgData name="Izaki, Fumiaki (Fumiaki.Izaki@yokogawa.com)" userId="bc875e88-d07c-472c-8ef4-4be80e510a87" providerId="ADAL" clId="{F0896B06-A46D-4498-9F9D-7F6D97B6F604}" dt="2022-10-24T07:19:27.626" v="1346" actId="1076"/>
          <ac:spMkLst>
            <pc:docMk/>
            <pc:sldMk cId="387889080" sldId="3912"/>
            <ac:spMk id="48" creationId="{D55997C9-E284-4C1E-9C3A-535E299FBE5D}"/>
          </ac:spMkLst>
        </pc:spChg>
        <pc:spChg chg="add mod">
          <ac:chgData name="Izaki, Fumiaki (Fumiaki.Izaki@yokogawa.com)" userId="bc875e88-d07c-472c-8ef4-4be80e510a87" providerId="ADAL" clId="{F0896B06-A46D-4498-9F9D-7F6D97B6F604}" dt="2022-10-24T07:17:11.068" v="1332" actId="1076"/>
          <ac:spMkLst>
            <pc:docMk/>
            <pc:sldMk cId="387889080" sldId="3912"/>
            <ac:spMk id="49" creationId="{936929AF-EE36-4DFF-9F4C-6FE4291CF48E}"/>
          </ac:spMkLst>
        </pc:spChg>
        <pc:spChg chg="add mod">
          <ac:chgData name="Izaki, Fumiaki (Fumiaki.Izaki@yokogawa.com)" userId="bc875e88-d07c-472c-8ef4-4be80e510a87" providerId="ADAL" clId="{F0896B06-A46D-4498-9F9D-7F6D97B6F604}" dt="2022-10-24T07:08:29.826" v="1310" actId="1076"/>
          <ac:spMkLst>
            <pc:docMk/>
            <pc:sldMk cId="387889080" sldId="3912"/>
            <ac:spMk id="51" creationId="{72E75E43-C047-44D7-943D-9137F76FE78D}"/>
          </ac:spMkLst>
        </pc:spChg>
        <pc:spChg chg="add mod">
          <ac:chgData name="Izaki, Fumiaki (Fumiaki.Izaki@yokogawa.com)" userId="bc875e88-d07c-472c-8ef4-4be80e510a87" providerId="ADAL" clId="{F0896B06-A46D-4498-9F9D-7F6D97B6F604}" dt="2022-10-24T07:08:48.922" v="1313" actId="1076"/>
          <ac:spMkLst>
            <pc:docMk/>
            <pc:sldMk cId="387889080" sldId="3912"/>
            <ac:spMk id="55" creationId="{950E46D4-C31F-4067-B0E3-1B8EA027134A}"/>
          </ac:spMkLst>
        </pc:spChg>
        <pc:spChg chg="add mod">
          <ac:chgData name="Izaki, Fumiaki (Fumiaki.Izaki@yokogawa.com)" userId="bc875e88-d07c-472c-8ef4-4be80e510a87" providerId="ADAL" clId="{F0896B06-A46D-4498-9F9D-7F6D97B6F604}" dt="2022-10-24T07:08:53.828" v="1314" actId="1076"/>
          <ac:spMkLst>
            <pc:docMk/>
            <pc:sldMk cId="387889080" sldId="3912"/>
            <ac:spMk id="56" creationId="{31590927-467E-4B95-9E14-613C5CB9BD57}"/>
          </ac:spMkLst>
        </pc:spChg>
        <pc:spChg chg="add mod">
          <ac:chgData name="Izaki, Fumiaki (Fumiaki.Izaki@yokogawa.com)" userId="bc875e88-d07c-472c-8ef4-4be80e510a87" providerId="ADAL" clId="{F0896B06-A46D-4498-9F9D-7F6D97B6F604}" dt="2022-10-24T07:15:54.553" v="1323" actId="1076"/>
          <ac:spMkLst>
            <pc:docMk/>
            <pc:sldMk cId="387889080" sldId="3912"/>
            <ac:spMk id="57" creationId="{E0E3B152-C4D6-46E8-B10C-2CF12861FB09}"/>
          </ac:spMkLst>
        </pc:spChg>
        <pc:spChg chg="add mod">
          <ac:chgData name="Izaki, Fumiaki (Fumiaki.Izaki@yokogawa.com)" userId="bc875e88-d07c-472c-8ef4-4be80e510a87" providerId="ADAL" clId="{F0896B06-A46D-4498-9F9D-7F6D97B6F604}" dt="2022-10-24T07:16:23.043" v="1327" actId="1076"/>
          <ac:spMkLst>
            <pc:docMk/>
            <pc:sldMk cId="387889080" sldId="3912"/>
            <ac:spMk id="60" creationId="{F0CF7087-8B13-49D8-A84E-A4E1ABD9E2E2}"/>
          </ac:spMkLst>
        </pc:spChg>
        <pc:spChg chg="add mod">
          <ac:chgData name="Izaki, Fumiaki (Fumiaki.Izaki@yokogawa.com)" userId="bc875e88-d07c-472c-8ef4-4be80e510a87" providerId="ADAL" clId="{F0896B06-A46D-4498-9F9D-7F6D97B6F604}" dt="2022-10-24T07:16:12.316" v="1325" actId="1076"/>
          <ac:spMkLst>
            <pc:docMk/>
            <pc:sldMk cId="387889080" sldId="3912"/>
            <ac:spMk id="61" creationId="{A5786BA5-5793-4302-BCA6-1C08742EFAB3}"/>
          </ac:spMkLst>
        </pc:spChg>
        <pc:spChg chg="add mod">
          <ac:chgData name="Izaki, Fumiaki (Fumiaki.Izaki@yokogawa.com)" userId="bc875e88-d07c-472c-8ef4-4be80e510a87" providerId="ADAL" clId="{F0896B06-A46D-4498-9F9D-7F6D97B6F604}" dt="2022-10-24T07:16:17.883" v="1326" actId="1076"/>
          <ac:spMkLst>
            <pc:docMk/>
            <pc:sldMk cId="387889080" sldId="3912"/>
            <ac:spMk id="62" creationId="{845E1CCB-7E1D-4219-AC96-204354C2898F}"/>
          </ac:spMkLst>
        </pc:spChg>
        <pc:spChg chg="add mod">
          <ac:chgData name="Izaki, Fumiaki (Fumiaki.Izaki@yokogawa.com)" userId="bc875e88-d07c-472c-8ef4-4be80e510a87" providerId="ADAL" clId="{F0896B06-A46D-4498-9F9D-7F6D97B6F604}" dt="2022-10-24T06:28:32.783" v="903" actId="1076"/>
          <ac:spMkLst>
            <pc:docMk/>
            <pc:sldMk cId="387889080" sldId="3912"/>
            <ac:spMk id="64" creationId="{AF4408F0-D7BB-40C0-A964-8AA6B1379A05}"/>
          </ac:spMkLst>
        </pc:spChg>
        <pc:spChg chg="mod">
          <ac:chgData name="Izaki, Fumiaki (Fumiaki.Izaki@yokogawa.com)" userId="bc875e88-d07c-472c-8ef4-4be80e510a87" providerId="ADAL" clId="{F0896B06-A46D-4498-9F9D-7F6D97B6F604}" dt="2022-10-24T06:28:49.692" v="904" actId="1076"/>
          <ac:spMkLst>
            <pc:docMk/>
            <pc:sldMk cId="387889080" sldId="3912"/>
            <ac:spMk id="65" creationId="{52C3EEC4-018E-48F8-AAA0-362A0823B284}"/>
          </ac:spMkLst>
        </pc:spChg>
        <pc:spChg chg="mod">
          <ac:chgData name="Izaki, Fumiaki (Fumiaki.Izaki@yokogawa.com)" userId="bc875e88-d07c-472c-8ef4-4be80e510a87" providerId="ADAL" clId="{F0896B06-A46D-4498-9F9D-7F6D97B6F604}" dt="2022-10-24T05:55:59.184" v="245" actId="1035"/>
          <ac:spMkLst>
            <pc:docMk/>
            <pc:sldMk cId="387889080" sldId="3912"/>
            <ac:spMk id="66" creationId="{8F4D717F-9250-42A3-B262-EEA19BBE3486}"/>
          </ac:spMkLst>
        </pc:spChg>
        <pc:spChg chg="add mod">
          <ac:chgData name="Izaki, Fumiaki (Fumiaki.Izaki@yokogawa.com)" userId="bc875e88-d07c-472c-8ef4-4be80e510a87" providerId="ADAL" clId="{F0896B06-A46D-4498-9F9D-7F6D97B6F604}" dt="2022-10-24T06:28:32.783" v="903" actId="1076"/>
          <ac:spMkLst>
            <pc:docMk/>
            <pc:sldMk cId="387889080" sldId="3912"/>
            <ac:spMk id="67" creationId="{B2E2F2B2-9E69-4144-ADED-014D00DE2550}"/>
          </ac:spMkLst>
        </pc:spChg>
        <pc:spChg chg="add mod">
          <ac:chgData name="Izaki, Fumiaki (Fumiaki.Izaki@yokogawa.com)" userId="bc875e88-d07c-472c-8ef4-4be80e510a87" providerId="ADAL" clId="{F0896B06-A46D-4498-9F9D-7F6D97B6F604}" dt="2022-10-24T06:29:14.872" v="909" actId="1076"/>
          <ac:spMkLst>
            <pc:docMk/>
            <pc:sldMk cId="387889080" sldId="3912"/>
            <ac:spMk id="68" creationId="{CC269DC3-FE0A-4E02-A0B9-C181BEAE02C0}"/>
          </ac:spMkLst>
        </pc:spChg>
        <pc:spChg chg="add mod">
          <ac:chgData name="Izaki, Fumiaki (Fumiaki.Izaki@yokogawa.com)" userId="bc875e88-d07c-472c-8ef4-4be80e510a87" providerId="ADAL" clId="{F0896B06-A46D-4498-9F9D-7F6D97B6F604}" dt="2022-10-24T07:16:32.735" v="1328" actId="1076"/>
          <ac:spMkLst>
            <pc:docMk/>
            <pc:sldMk cId="387889080" sldId="3912"/>
            <ac:spMk id="69" creationId="{B7900DFB-CEF3-47D1-863B-986A5E2B0E2C}"/>
          </ac:spMkLst>
        </pc:spChg>
        <pc:spChg chg="add mod">
          <ac:chgData name="Izaki, Fumiaki (Fumiaki.Izaki@yokogawa.com)" userId="bc875e88-d07c-472c-8ef4-4be80e510a87" providerId="ADAL" clId="{F0896B06-A46D-4498-9F9D-7F6D97B6F604}" dt="2022-10-24T06:29:53.954" v="965" actId="1076"/>
          <ac:spMkLst>
            <pc:docMk/>
            <pc:sldMk cId="387889080" sldId="3912"/>
            <ac:spMk id="70" creationId="{92D7CE74-AC26-48A0-964B-7D4281457DE5}"/>
          </ac:spMkLst>
        </pc:spChg>
        <pc:spChg chg="add mod">
          <ac:chgData name="Izaki, Fumiaki (Fumiaki.Izaki@yokogawa.com)" userId="bc875e88-d07c-472c-8ef4-4be80e510a87" providerId="ADAL" clId="{F0896B06-A46D-4498-9F9D-7F6D97B6F604}" dt="2022-10-24T07:19:07.948" v="1343" actId="1076"/>
          <ac:spMkLst>
            <pc:docMk/>
            <pc:sldMk cId="387889080" sldId="3912"/>
            <ac:spMk id="73" creationId="{569E7594-7638-4F67-B78B-AF185F8714F1}"/>
          </ac:spMkLst>
        </pc:spChg>
        <pc:spChg chg="mod ord">
          <ac:chgData name="Izaki, Fumiaki (Fumiaki.Izaki@yokogawa.com)" userId="bc875e88-d07c-472c-8ef4-4be80e510a87" providerId="ADAL" clId="{F0896B06-A46D-4498-9F9D-7F6D97B6F604}" dt="2022-10-24T07:28:14.203" v="1347" actId="166"/>
          <ac:spMkLst>
            <pc:docMk/>
            <pc:sldMk cId="387889080" sldId="3912"/>
            <ac:spMk id="74" creationId="{1B59156C-1D52-4AFB-9669-CD456774F96F}"/>
          </ac:spMkLst>
        </pc:spChg>
        <pc:spChg chg="add mod">
          <ac:chgData name="Izaki, Fumiaki (Fumiaki.Izaki@yokogawa.com)" userId="bc875e88-d07c-472c-8ef4-4be80e510a87" providerId="ADAL" clId="{F0896B06-A46D-4498-9F9D-7F6D97B6F604}" dt="2022-10-24T07:19:07.948" v="1343" actId="1076"/>
          <ac:spMkLst>
            <pc:docMk/>
            <pc:sldMk cId="387889080" sldId="3912"/>
            <ac:spMk id="75" creationId="{EFB27794-FDEB-48F7-9B2C-EEE319501A13}"/>
          </ac:spMkLst>
        </pc:spChg>
        <pc:spChg chg="add mod">
          <ac:chgData name="Izaki, Fumiaki (Fumiaki.Izaki@yokogawa.com)" userId="bc875e88-d07c-472c-8ef4-4be80e510a87" providerId="ADAL" clId="{F0896B06-A46D-4498-9F9D-7F6D97B6F604}" dt="2022-10-24T07:19:07.948" v="1343" actId="1076"/>
          <ac:spMkLst>
            <pc:docMk/>
            <pc:sldMk cId="387889080" sldId="3912"/>
            <ac:spMk id="76" creationId="{C937FD45-29DF-4F33-BE71-F27EA7F7B024}"/>
          </ac:spMkLst>
        </pc:spChg>
        <pc:spChg chg="add mod">
          <ac:chgData name="Izaki, Fumiaki (Fumiaki.Izaki@yokogawa.com)" userId="bc875e88-d07c-472c-8ef4-4be80e510a87" providerId="ADAL" clId="{F0896B06-A46D-4498-9F9D-7F6D97B6F604}" dt="2022-10-24T07:19:18.970" v="1344" actId="1076"/>
          <ac:spMkLst>
            <pc:docMk/>
            <pc:sldMk cId="387889080" sldId="3912"/>
            <ac:spMk id="78" creationId="{A9F33B73-0062-40FD-A8EC-503492F0248B}"/>
          </ac:spMkLst>
        </pc:spChg>
        <pc:spChg chg="add mod">
          <ac:chgData name="Izaki, Fumiaki (Fumiaki.Izaki@yokogawa.com)" userId="bc875e88-d07c-472c-8ef4-4be80e510a87" providerId="ADAL" clId="{F0896B06-A46D-4498-9F9D-7F6D97B6F604}" dt="2022-10-25T01:09:04.858" v="3516" actId="14100"/>
          <ac:spMkLst>
            <pc:docMk/>
            <pc:sldMk cId="387889080" sldId="3912"/>
            <ac:spMk id="81" creationId="{64D5DB98-1D41-46F0-A83D-A40FF910A428}"/>
          </ac:spMkLst>
        </pc:spChg>
        <pc:spChg chg="add mod">
          <ac:chgData name="Izaki, Fumiaki (Fumiaki.Izaki@yokogawa.com)" userId="bc875e88-d07c-472c-8ef4-4be80e510a87" providerId="ADAL" clId="{F0896B06-A46D-4498-9F9D-7F6D97B6F604}" dt="2022-10-25T01:09:11.568" v="3524" actId="14100"/>
          <ac:spMkLst>
            <pc:docMk/>
            <pc:sldMk cId="387889080" sldId="3912"/>
            <ac:spMk id="82" creationId="{9850F5C7-60CC-4998-ADEC-9855C05ACB8C}"/>
          </ac:spMkLst>
        </pc:spChg>
        <pc:spChg chg="mod">
          <ac:chgData name="Izaki, Fumiaki (Fumiaki.Izaki@yokogawa.com)" userId="bc875e88-d07c-472c-8ef4-4be80e510a87" providerId="ADAL" clId="{F0896B06-A46D-4498-9F9D-7F6D97B6F604}" dt="2022-10-24T07:16:06.887" v="1324" actId="1076"/>
          <ac:spMkLst>
            <pc:docMk/>
            <pc:sldMk cId="387889080" sldId="3912"/>
            <ac:spMk id="103" creationId="{1370F971-7C71-43FA-9AEE-93435B59322B}"/>
          </ac:spMkLst>
        </pc:spChg>
        <pc:spChg chg="mod">
          <ac:chgData name="Izaki, Fumiaki (Fumiaki.Izaki@yokogawa.com)" userId="bc875e88-d07c-472c-8ef4-4be80e510a87" providerId="ADAL" clId="{F0896B06-A46D-4498-9F9D-7F6D97B6F604}" dt="2022-10-24T07:08:38.828" v="1312" actId="1076"/>
          <ac:spMkLst>
            <pc:docMk/>
            <pc:sldMk cId="387889080" sldId="3912"/>
            <ac:spMk id="104" creationId="{1C8FB9C3-C729-4DD2-861D-4B57EDC8F428}"/>
          </ac:spMkLst>
        </pc:spChg>
        <pc:spChg chg="del mod">
          <ac:chgData name="Izaki, Fumiaki (Fumiaki.Izaki@yokogawa.com)" userId="bc875e88-d07c-472c-8ef4-4be80e510a87" providerId="ADAL" clId="{F0896B06-A46D-4498-9F9D-7F6D97B6F604}" dt="2022-10-24T05:46:37.915" v="50" actId="478"/>
          <ac:spMkLst>
            <pc:docMk/>
            <pc:sldMk cId="387889080" sldId="3912"/>
            <ac:spMk id="105" creationId="{9782B821-C5A9-435A-958D-DCFE218CEE21}"/>
          </ac:spMkLst>
        </pc:spChg>
        <pc:graphicFrameChg chg="mod modGraphic">
          <ac:chgData name="Izaki, Fumiaki (Fumiaki.Izaki@yokogawa.com)" userId="bc875e88-d07c-472c-8ef4-4be80e510a87" providerId="ADAL" clId="{F0896B06-A46D-4498-9F9D-7F6D97B6F604}" dt="2022-10-25T01:09:29.877" v="3530" actId="20577"/>
          <ac:graphicFrameMkLst>
            <pc:docMk/>
            <pc:sldMk cId="387889080" sldId="3912"/>
            <ac:graphicFrameMk id="8" creationId="{6AB381DB-49DE-4623-ADDD-FBF21AB4D812}"/>
          </ac:graphicFrameMkLst>
        </pc:graphicFrameChg>
        <pc:cxnChg chg="mod">
          <ac:chgData name="Izaki, Fumiaki (Fumiaki.Izaki@yokogawa.com)" userId="bc875e88-d07c-472c-8ef4-4be80e510a87" providerId="ADAL" clId="{F0896B06-A46D-4498-9F9D-7F6D97B6F604}" dt="2022-10-24T07:17:31.631" v="1334" actId="14100"/>
          <ac:cxnSpMkLst>
            <pc:docMk/>
            <pc:sldMk cId="387889080" sldId="3912"/>
            <ac:cxnSpMk id="7" creationId="{877D9682-AAA5-4DF9-BFE1-ED908004A21B}"/>
          </ac:cxnSpMkLst>
        </pc:cxnChg>
        <pc:cxnChg chg="add del mod">
          <ac:chgData name="Izaki, Fumiaki (Fumiaki.Izaki@yokogawa.com)" userId="bc875e88-d07c-472c-8ef4-4be80e510a87" providerId="ADAL" clId="{F0896B06-A46D-4498-9F9D-7F6D97B6F604}" dt="2022-10-24T06:20:18.216" v="642" actId="478"/>
          <ac:cxnSpMkLst>
            <pc:docMk/>
            <pc:sldMk cId="387889080" sldId="3912"/>
            <ac:cxnSpMk id="15" creationId="{D3F5B47F-6726-486B-97EB-89016757DACA}"/>
          </ac:cxnSpMkLst>
        </pc:cxnChg>
        <pc:cxnChg chg="add del mod">
          <ac:chgData name="Izaki, Fumiaki (Fumiaki.Izaki@yokogawa.com)" userId="bc875e88-d07c-472c-8ef4-4be80e510a87" providerId="ADAL" clId="{F0896B06-A46D-4498-9F9D-7F6D97B6F604}" dt="2022-10-24T06:20:13.719" v="640" actId="478"/>
          <ac:cxnSpMkLst>
            <pc:docMk/>
            <pc:sldMk cId="387889080" sldId="3912"/>
            <ac:cxnSpMk id="21" creationId="{BAB4AA14-A377-429B-AE0F-CA9BA4462699}"/>
          </ac:cxnSpMkLst>
        </pc:cxnChg>
        <pc:cxnChg chg="add mod">
          <ac:chgData name="Izaki, Fumiaki (Fumiaki.Izaki@yokogawa.com)" userId="bc875e88-d07c-472c-8ef4-4be80e510a87" providerId="ADAL" clId="{F0896B06-A46D-4498-9F9D-7F6D97B6F604}" dt="2022-10-24T06:26:24.516" v="858" actId="1076"/>
          <ac:cxnSpMkLst>
            <pc:docMk/>
            <pc:sldMk cId="387889080" sldId="3912"/>
            <ac:cxnSpMk id="22" creationId="{6C964568-BDE0-49C8-BC29-C4BCA87E422C}"/>
          </ac:cxnSpMkLst>
        </pc:cxnChg>
        <pc:cxnChg chg="add del mod">
          <ac:chgData name="Izaki, Fumiaki (Fumiaki.Izaki@yokogawa.com)" userId="bc875e88-d07c-472c-8ef4-4be80e510a87" providerId="ADAL" clId="{F0896B06-A46D-4498-9F9D-7F6D97B6F604}" dt="2022-10-24T05:49:22.012" v="160" actId="478"/>
          <ac:cxnSpMkLst>
            <pc:docMk/>
            <pc:sldMk cId="387889080" sldId="3912"/>
            <ac:cxnSpMk id="29" creationId="{377BBF2C-87F7-47D4-A5E8-C2C45FB85954}"/>
          </ac:cxnSpMkLst>
        </pc:cxnChg>
        <pc:cxnChg chg="add mod">
          <ac:chgData name="Izaki, Fumiaki (Fumiaki.Izaki@yokogawa.com)" userId="bc875e88-d07c-472c-8ef4-4be80e510a87" providerId="ADAL" clId="{F0896B06-A46D-4498-9F9D-7F6D97B6F604}" dt="2022-10-24T06:00:35.293" v="393" actId="1035"/>
          <ac:cxnSpMkLst>
            <pc:docMk/>
            <pc:sldMk cId="387889080" sldId="3912"/>
            <ac:cxnSpMk id="34" creationId="{87D20E16-13B8-4EA4-8070-A9FF51652C81}"/>
          </ac:cxnSpMkLst>
        </pc:cxnChg>
        <pc:cxnChg chg="add mod">
          <ac:chgData name="Izaki, Fumiaki (Fumiaki.Izaki@yokogawa.com)" userId="bc875e88-d07c-472c-8ef4-4be80e510a87" providerId="ADAL" clId="{F0896B06-A46D-4498-9F9D-7F6D97B6F604}" dt="2022-10-24T07:18:40.295" v="1341" actId="14100"/>
          <ac:cxnSpMkLst>
            <pc:docMk/>
            <pc:sldMk cId="387889080" sldId="3912"/>
            <ac:cxnSpMk id="37" creationId="{6F91BF22-8597-4439-8E4C-951262DBAF31}"/>
          </ac:cxnSpMkLst>
        </pc:cxnChg>
        <pc:cxnChg chg="add mod">
          <ac:chgData name="Izaki, Fumiaki (Fumiaki.Izaki@yokogawa.com)" userId="bc875e88-d07c-472c-8ef4-4be80e510a87" providerId="ADAL" clId="{F0896B06-A46D-4498-9F9D-7F6D97B6F604}" dt="2022-10-24T07:18:08.959" v="1335" actId="1076"/>
          <ac:cxnSpMkLst>
            <pc:docMk/>
            <pc:sldMk cId="387889080" sldId="3912"/>
            <ac:cxnSpMk id="40" creationId="{4785730F-C35B-4F0C-A762-5070AB8D5F66}"/>
          </ac:cxnSpMkLst>
        </pc:cxnChg>
        <pc:cxnChg chg="add mod">
          <ac:chgData name="Izaki, Fumiaki (Fumiaki.Izaki@yokogawa.com)" userId="bc875e88-d07c-472c-8ef4-4be80e510a87" providerId="ADAL" clId="{F0896B06-A46D-4498-9F9D-7F6D97B6F604}" dt="2022-10-24T07:18:15.918" v="1336" actId="1076"/>
          <ac:cxnSpMkLst>
            <pc:docMk/>
            <pc:sldMk cId="387889080" sldId="3912"/>
            <ac:cxnSpMk id="43" creationId="{55309BF2-6F65-438F-92A7-81939C3F9E9B}"/>
          </ac:cxnSpMkLst>
        </pc:cxnChg>
        <pc:cxnChg chg="add mod">
          <ac:chgData name="Izaki, Fumiaki (Fumiaki.Izaki@yokogawa.com)" userId="bc875e88-d07c-472c-8ef4-4be80e510a87" providerId="ADAL" clId="{F0896B06-A46D-4498-9F9D-7F6D97B6F604}" dt="2022-10-24T07:19:23.202" v="1345" actId="1076"/>
          <ac:cxnSpMkLst>
            <pc:docMk/>
            <pc:sldMk cId="387889080" sldId="3912"/>
            <ac:cxnSpMk id="46" creationId="{5D9E461C-692D-4A1A-AC3B-A92D870F634F}"/>
          </ac:cxnSpMkLst>
        </pc:cxnChg>
        <pc:cxnChg chg="add mod">
          <ac:chgData name="Izaki, Fumiaki (Fumiaki.Izaki@yokogawa.com)" userId="bc875e88-d07c-472c-8ef4-4be80e510a87" providerId="ADAL" clId="{F0896B06-A46D-4498-9F9D-7F6D97B6F604}" dt="2022-10-24T07:17:16.110" v="1333" actId="1076"/>
          <ac:cxnSpMkLst>
            <pc:docMk/>
            <pc:sldMk cId="387889080" sldId="3912"/>
            <ac:cxnSpMk id="50" creationId="{531C7A1E-64AF-4309-8303-BA1D8A6F5793}"/>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52" creationId="{FD65834A-53F2-4D07-A1F7-EB912B7316D4}"/>
          </ac:cxnSpMkLst>
        </pc:cxnChg>
        <pc:cxnChg chg="add mod">
          <ac:chgData name="Izaki, Fumiaki (Fumiaki.Izaki@yokogawa.com)" userId="bc875e88-d07c-472c-8ef4-4be80e510a87" providerId="ADAL" clId="{F0896B06-A46D-4498-9F9D-7F6D97B6F604}" dt="2022-10-24T06:28:32.783" v="903" actId="1076"/>
          <ac:cxnSpMkLst>
            <pc:docMk/>
            <pc:sldMk cId="387889080" sldId="3912"/>
            <ac:cxnSpMk id="63" creationId="{E018CF95-EE58-4B24-A74C-DF8FA3B40D3D}"/>
          </ac:cxnSpMkLst>
        </pc:cxnChg>
        <pc:cxnChg chg="add mod">
          <ac:chgData name="Izaki, Fumiaki (Fumiaki.Izaki@yokogawa.com)" userId="bc875e88-d07c-472c-8ef4-4be80e510a87" providerId="ADAL" clId="{F0896B06-A46D-4498-9F9D-7F6D97B6F604}" dt="2022-10-24T07:17:03.813" v="1331" actId="1076"/>
          <ac:cxnSpMkLst>
            <pc:docMk/>
            <pc:sldMk cId="387889080" sldId="3912"/>
            <ac:cxnSpMk id="71" creationId="{CF250FE7-208A-436A-9AA9-5681F2789594}"/>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72" creationId="{C70A7DF1-625D-4E66-A676-8069549A2BF6}"/>
          </ac:cxnSpMkLst>
        </pc:cxnChg>
        <pc:cxnChg chg="add mod">
          <ac:chgData name="Izaki, Fumiaki (Fumiaki.Izaki@yokogawa.com)" userId="bc875e88-d07c-472c-8ef4-4be80e510a87" providerId="ADAL" clId="{F0896B06-A46D-4498-9F9D-7F6D97B6F604}" dt="2022-10-24T07:18:58.594" v="1342" actId="1076"/>
          <ac:cxnSpMkLst>
            <pc:docMk/>
            <pc:sldMk cId="387889080" sldId="3912"/>
            <ac:cxnSpMk id="77" creationId="{7D7155E7-7D13-46FE-AAA0-7FFB31C2588D}"/>
          </ac:cxnSpMkLst>
        </pc:cxnChg>
        <pc:cxnChg chg="mod">
          <ac:chgData name="Izaki, Fumiaki (Fumiaki.Izaki@yokogawa.com)" userId="bc875e88-d07c-472c-8ef4-4be80e510a87" providerId="ADAL" clId="{F0896B06-A46D-4498-9F9D-7F6D97B6F604}" dt="2022-10-24T07:03:51.440" v="1174" actId="14100"/>
          <ac:cxnSpMkLst>
            <pc:docMk/>
            <pc:sldMk cId="387889080" sldId="3912"/>
            <ac:cxnSpMk id="99" creationId="{6DAEC829-557F-4D19-9397-017685A41A43}"/>
          </ac:cxnSpMkLst>
        </pc:cxnChg>
        <pc:cxnChg chg="mod">
          <ac:chgData name="Izaki, Fumiaki (Fumiaki.Izaki@yokogawa.com)" userId="bc875e88-d07c-472c-8ef4-4be80e510a87" providerId="ADAL" clId="{F0896B06-A46D-4498-9F9D-7F6D97B6F604}" dt="2022-10-24T07:16:38.546" v="1329" actId="1076"/>
          <ac:cxnSpMkLst>
            <pc:docMk/>
            <pc:sldMk cId="387889080" sldId="3912"/>
            <ac:cxnSpMk id="102" creationId="{7EE4EE3F-75B7-4769-9BFF-628C5CA47AB3}"/>
          </ac:cxnSpMkLst>
        </pc:cxnChg>
      </pc:sldChg>
      <pc:sldChg chg="addSp delSp modSp new del mod modClrScheme chgLayout">
        <pc:chgData name="Izaki, Fumiaki (Fumiaki.Izaki@yokogawa.com)" userId="bc875e88-d07c-472c-8ef4-4be80e510a87" providerId="ADAL" clId="{F0896B06-A46D-4498-9F9D-7F6D97B6F604}" dt="2022-10-25T01:24:47.632" v="3580" actId="47"/>
        <pc:sldMkLst>
          <pc:docMk/>
          <pc:sldMk cId="2203750256" sldId="3913"/>
        </pc:sldMkLst>
        <pc:spChg chg="del mod ord">
          <ac:chgData name="Izaki, Fumiaki (Fumiaki.Izaki@yokogawa.com)" userId="bc875e88-d07c-472c-8ef4-4be80e510a87" providerId="ADAL" clId="{F0896B06-A46D-4498-9F9D-7F6D97B6F604}" dt="2022-10-25T01:24:25.306" v="3577" actId="700"/>
          <ac:spMkLst>
            <pc:docMk/>
            <pc:sldMk cId="2203750256" sldId="3913"/>
            <ac:spMk id="2" creationId="{E6F654BD-16C0-4074-8FB8-20FA8E1A542B}"/>
          </ac:spMkLst>
        </pc:spChg>
        <pc:spChg chg="mod ord">
          <ac:chgData name="Izaki, Fumiaki (Fumiaki.Izaki@yokogawa.com)" userId="bc875e88-d07c-472c-8ef4-4be80e510a87" providerId="ADAL" clId="{F0896B06-A46D-4498-9F9D-7F6D97B6F604}" dt="2022-10-25T01:24:25.306" v="3577" actId="700"/>
          <ac:spMkLst>
            <pc:docMk/>
            <pc:sldMk cId="2203750256" sldId="3913"/>
            <ac:spMk id="3" creationId="{3593DAFE-CDD2-4404-B951-7C263EADE7F5}"/>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4" creationId="{A294792C-FBF7-44EE-A6F2-3CB073A80ACB}"/>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5" creationId="{42CA2200-C1B9-4AB6-B874-A5531FF1898E}"/>
          </ac:spMkLst>
        </pc:spChg>
      </pc:sldChg>
    </pc:docChg>
  </pc:docChgLst>
  <pc:docChgLst>
    <pc:chgData name="Izaki, Fumiaki (Fumiaki.Izaki@yokogawa.com)" userId="bc875e88-d07c-472c-8ef4-4be80e510a87" providerId="ADAL" clId="{D768E991-0AD7-4606-BE32-1C1DB8B32E00}"/>
    <pc:docChg chg="undo custSel addSld delSld modSld sldOrd modSection">
      <pc:chgData name="Izaki, Fumiaki (Fumiaki.Izaki@yokogawa.com)" userId="bc875e88-d07c-472c-8ef4-4be80e510a87" providerId="ADAL" clId="{D768E991-0AD7-4606-BE32-1C1DB8B32E00}" dt="2022-11-28T00:30:54.712" v="3425" actId="404"/>
      <pc:docMkLst>
        <pc:docMk/>
      </pc:docMkLst>
      <pc:sldChg chg="modSp mod">
        <pc:chgData name="Izaki, Fumiaki (Fumiaki.Izaki@yokogawa.com)" userId="bc875e88-d07c-472c-8ef4-4be80e510a87" providerId="ADAL" clId="{D768E991-0AD7-4606-BE32-1C1DB8B32E00}" dt="2022-11-27T12:41:41.766" v="22" actId="20577"/>
        <pc:sldMkLst>
          <pc:docMk/>
          <pc:sldMk cId="581480645" sldId="257"/>
        </pc:sldMkLst>
        <pc:spChg chg="mod">
          <ac:chgData name="Izaki, Fumiaki (Fumiaki.Izaki@yokogawa.com)" userId="bc875e88-d07c-472c-8ef4-4be80e510a87" providerId="ADAL" clId="{D768E991-0AD7-4606-BE32-1C1DB8B32E00}" dt="2022-11-27T12:41:30.918" v="3" actId="20577"/>
          <ac:spMkLst>
            <pc:docMk/>
            <pc:sldMk cId="581480645" sldId="257"/>
            <ac:spMk id="2" creationId="{E32585D2-A100-49A4-8BD6-71C2FF205380}"/>
          </ac:spMkLst>
        </pc:spChg>
        <pc:spChg chg="mod">
          <ac:chgData name="Izaki, Fumiaki (Fumiaki.Izaki@yokogawa.com)" userId="bc875e88-d07c-472c-8ef4-4be80e510a87" providerId="ADAL" clId="{D768E991-0AD7-4606-BE32-1C1DB8B32E00}" dt="2022-11-27T12:41:41.766" v="22" actId="20577"/>
          <ac:spMkLst>
            <pc:docMk/>
            <pc:sldMk cId="581480645" sldId="257"/>
            <ac:spMk id="5" creationId="{528A07FD-4A01-42BF-B0D6-370779F7CC7F}"/>
          </ac:spMkLst>
        </pc:spChg>
      </pc:sldChg>
      <pc:sldChg chg="modSp mod">
        <pc:chgData name="Izaki, Fumiaki (Fumiaki.Izaki@yokogawa.com)" userId="bc875e88-d07c-472c-8ef4-4be80e510a87" providerId="ADAL" clId="{D768E991-0AD7-4606-BE32-1C1DB8B32E00}" dt="2022-11-28T00:22:28.668" v="3407" actId="20577"/>
        <pc:sldMkLst>
          <pc:docMk/>
          <pc:sldMk cId="4250072153" sldId="258"/>
        </pc:sldMkLst>
        <pc:spChg chg="mod">
          <ac:chgData name="Izaki, Fumiaki (Fumiaki.Izaki@yokogawa.com)" userId="bc875e88-d07c-472c-8ef4-4be80e510a87" providerId="ADAL" clId="{D768E991-0AD7-4606-BE32-1C1DB8B32E00}" dt="2022-11-27T12:41:51.728" v="24" actId="20577"/>
          <ac:spMkLst>
            <pc:docMk/>
            <pc:sldMk cId="4250072153" sldId="258"/>
            <ac:spMk id="5" creationId="{B51BC0EB-0719-4841-A8A1-3C87C64AB2A3}"/>
          </ac:spMkLst>
        </pc:spChg>
        <pc:spChg chg="mod">
          <ac:chgData name="Izaki, Fumiaki (Fumiaki.Izaki@yokogawa.com)" userId="bc875e88-d07c-472c-8ef4-4be80e510a87" providerId="ADAL" clId="{D768E991-0AD7-4606-BE32-1C1DB8B32E00}" dt="2022-11-28T00:22:28.668" v="3407" actId="20577"/>
          <ac:spMkLst>
            <pc:docMk/>
            <pc:sldMk cId="4250072153" sldId="258"/>
            <ac:spMk id="7" creationId="{30D573C7-3195-41C8-8416-FCF3699C7A73}"/>
          </ac:spMkLst>
        </pc:spChg>
      </pc:sldChg>
      <pc:sldChg chg="del">
        <pc:chgData name="Izaki, Fumiaki (Fumiaki.Izaki@yokogawa.com)" userId="bc875e88-d07c-472c-8ef4-4be80e510a87" providerId="ADAL" clId="{D768E991-0AD7-4606-BE32-1C1DB8B32E00}" dt="2022-11-27T12:42:03.350" v="25" actId="47"/>
        <pc:sldMkLst>
          <pc:docMk/>
          <pc:sldMk cId="2390802018" sldId="1315"/>
        </pc:sldMkLst>
      </pc:sldChg>
      <pc:sldChg chg="del">
        <pc:chgData name="Izaki, Fumiaki (Fumiaki.Izaki@yokogawa.com)" userId="bc875e88-d07c-472c-8ef4-4be80e510a87" providerId="ADAL" clId="{D768E991-0AD7-4606-BE32-1C1DB8B32E00}" dt="2022-11-27T12:42:03.350" v="25" actId="47"/>
        <pc:sldMkLst>
          <pc:docMk/>
          <pc:sldMk cId="2738694127" sldId="1320"/>
        </pc:sldMkLst>
      </pc:sldChg>
      <pc:sldChg chg="del">
        <pc:chgData name="Izaki, Fumiaki (Fumiaki.Izaki@yokogawa.com)" userId="bc875e88-d07c-472c-8ef4-4be80e510a87" providerId="ADAL" clId="{D768E991-0AD7-4606-BE32-1C1DB8B32E00}" dt="2022-11-27T12:42:03.350" v="25" actId="47"/>
        <pc:sldMkLst>
          <pc:docMk/>
          <pc:sldMk cId="1582420261" sldId="1323"/>
        </pc:sldMkLst>
      </pc:sldChg>
      <pc:sldChg chg="del">
        <pc:chgData name="Izaki, Fumiaki (Fumiaki.Izaki@yokogawa.com)" userId="bc875e88-d07c-472c-8ef4-4be80e510a87" providerId="ADAL" clId="{D768E991-0AD7-4606-BE32-1C1DB8B32E00}" dt="2022-11-27T12:59:38.003" v="27" actId="47"/>
        <pc:sldMkLst>
          <pc:docMk/>
          <pc:sldMk cId="2000822823" sldId="1442"/>
        </pc:sldMkLst>
      </pc:sldChg>
      <pc:sldChg chg="del">
        <pc:chgData name="Izaki, Fumiaki (Fumiaki.Izaki@yokogawa.com)" userId="bc875e88-d07c-472c-8ef4-4be80e510a87" providerId="ADAL" clId="{D768E991-0AD7-4606-BE32-1C1DB8B32E00}" dt="2022-11-27T12:42:03.350" v="25" actId="47"/>
        <pc:sldMkLst>
          <pc:docMk/>
          <pc:sldMk cId="4061037397" sldId="1457"/>
        </pc:sldMkLst>
      </pc:sldChg>
      <pc:sldChg chg="del">
        <pc:chgData name="Izaki, Fumiaki (Fumiaki.Izaki@yokogawa.com)" userId="bc875e88-d07c-472c-8ef4-4be80e510a87" providerId="ADAL" clId="{D768E991-0AD7-4606-BE32-1C1DB8B32E00}" dt="2022-11-27T12:59:38.003" v="27" actId="47"/>
        <pc:sldMkLst>
          <pc:docMk/>
          <pc:sldMk cId="3450875681" sldId="1520"/>
        </pc:sldMkLst>
      </pc:sldChg>
      <pc:sldChg chg="del">
        <pc:chgData name="Izaki, Fumiaki (Fumiaki.Izaki@yokogawa.com)" userId="bc875e88-d07c-472c-8ef4-4be80e510a87" providerId="ADAL" clId="{D768E991-0AD7-4606-BE32-1C1DB8B32E00}" dt="2022-11-27T12:59:38.003" v="27" actId="47"/>
        <pc:sldMkLst>
          <pc:docMk/>
          <pc:sldMk cId="3117749695" sldId="1523"/>
        </pc:sldMkLst>
      </pc:sldChg>
      <pc:sldChg chg="del">
        <pc:chgData name="Izaki, Fumiaki (Fumiaki.Izaki@yokogawa.com)" userId="bc875e88-d07c-472c-8ef4-4be80e510a87" providerId="ADAL" clId="{D768E991-0AD7-4606-BE32-1C1DB8B32E00}" dt="2022-11-27T12:42:03.350" v="25" actId="47"/>
        <pc:sldMkLst>
          <pc:docMk/>
          <pc:sldMk cId="915048137" sldId="1535"/>
        </pc:sldMkLst>
      </pc:sldChg>
      <pc:sldChg chg="del">
        <pc:chgData name="Izaki, Fumiaki (Fumiaki.Izaki@yokogawa.com)" userId="bc875e88-d07c-472c-8ef4-4be80e510a87" providerId="ADAL" clId="{D768E991-0AD7-4606-BE32-1C1DB8B32E00}" dt="2022-11-27T12:42:03.350" v="25" actId="47"/>
        <pc:sldMkLst>
          <pc:docMk/>
          <pc:sldMk cId="3897602811" sldId="1536"/>
        </pc:sldMkLst>
      </pc:sldChg>
      <pc:sldChg chg="del">
        <pc:chgData name="Izaki, Fumiaki (Fumiaki.Izaki@yokogawa.com)" userId="bc875e88-d07c-472c-8ef4-4be80e510a87" providerId="ADAL" clId="{D768E991-0AD7-4606-BE32-1C1DB8B32E00}" dt="2022-11-27T12:42:03.350" v="25" actId="47"/>
        <pc:sldMkLst>
          <pc:docMk/>
          <pc:sldMk cId="1926581369" sldId="1540"/>
        </pc:sldMkLst>
      </pc:sldChg>
      <pc:sldChg chg="del">
        <pc:chgData name="Izaki, Fumiaki (Fumiaki.Izaki@yokogawa.com)" userId="bc875e88-d07c-472c-8ef4-4be80e510a87" providerId="ADAL" clId="{D768E991-0AD7-4606-BE32-1C1DB8B32E00}" dt="2022-11-27T12:42:03.350" v="25" actId="47"/>
        <pc:sldMkLst>
          <pc:docMk/>
          <pc:sldMk cId="2564650067" sldId="1541"/>
        </pc:sldMkLst>
      </pc:sldChg>
      <pc:sldChg chg="del">
        <pc:chgData name="Izaki, Fumiaki (Fumiaki.Izaki@yokogawa.com)" userId="bc875e88-d07c-472c-8ef4-4be80e510a87" providerId="ADAL" clId="{D768E991-0AD7-4606-BE32-1C1DB8B32E00}" dt="2022-11-27T12:42:03.350" v="25" actId="47"/>
        <pc:sldMkLst>
          <pc:docMk/>
          <pc:sldMk cId="1014986100" sldId="1542"/>
        </pc:sldMkLst>
      </pc:sldChg>
      <pc:sldChg chg="del">
        <pc:chgData name="Izaki, Fumiaki (Fumiaki.Izaki@yokogawa.com)" userId="bc875e88-d07c-472c-8ef4-4be80e510a87" providerId="ADAL" clId="{D768E991-0AD7-4606-BE32-1C1DB8B32E00}" dt="2022-11-27T12:42:03.350" v="25" actId="47"/>
        <pc:sldMkLst>
          <pc:docMk/>
          <pc:sldMk cId="1514217085" sldId="1543"/>
        </pc:sldMkLst>
      </pc:sldChg>
      <pc:sldChg chg="del">
        <pc:chgData name="Izaki, Fumiaki (Fumiaki.Izaki@yokogawa.com)" userId="bc875e88-d07c-472c-8ef4-4be80e510a87" providerId="ADAL" clId="{D768E991-0AD7-4606-BE32-1C1DB8B32E00}" dt="2022-11-27T12:59:38.003" v="27" actId="47"/>
        <pc:sldMkLst>
          <pc:docMk/>
          <pc:sldMk cId="1823104948" sldId="1551"/>
        </pc:sldMkLst>
      </pc:sldChg>
      <pc:sldChg chg="del">
        <pc:chgData name="Izaki, Fumiaki (Fumiaki.Izaki@yokogawa.com)" userId="bc875e88-d07c-472c-8ef4-4be80e510a87" providerId="ADAL" clId="{D768E991-0AD7-4606-BE32-1C1DB8B32E00}" dt="2022-11-27T12:59:38.003" v="27" actId="47"/>
        <pc:sldMkLst>
          <pc:docMk/>
          <pc:sldMk cId="3120141393" sldId="1553"/>
        </pc:sldMkLst>
      </pc:sldChg>
      <pc:sldChg chg="addSp delSp modSp mod">
        <pc:chgData name="Izaki, Fumiaki (Fumiaki.Izaki@yokogawa.com)" userId="bc875e88-d07c-472c-8ef4-4be80e510a87" providerId="ADAL" clId="{D768E991-0AD7-4606-BE32-1C1DB8B32E00}" dt="2022-11-27T13:47:46.027" v="1806" actId="20577"/>
        <pc:sldMkLst>
          <pc:docMk/>
          <pc:sldMk cId="1671543431" sldId="3351"/>
        </pc:sldMkLst>
        <pc:spChg chg="mod">
          <ac:chgData name="Izaki, Fumiaki (Fumiaki.Izaki@yokogawa.com)" userId="bc875e88-d07c-472c-8ef4-4be80e510a87" providerId="ADAL" clId="{D768E991-0AD7-4606-BE32-1C1DB8B32E00}" dt="2022-11-27T13:36:23.590" v="1392" actId="20577"/>
          <ac:spMkLst>
            <pc:docMk/>
            <pc:sldMk cId="1671543431" sldId="3351"/>
            <ac:spMk id="2" creationId="{D9949A1B-4EC9-46F0-B82B-FA915887559B}"/>
          </ac:spMkLst>
        </pc:spChg>
        <pc:spChg chg="mod">
          <ac:chgData name="Izaki, Fumiaki (Fumiaki.Izaki@yokogawa.com)" userId="bc875e88-d07c-472c-8ef4-4be80e510a87" providerId="ADAL" clId="{D768E991-0AD7-4606-BE32-1C1DB8B32E00}" dt="2022-11-27T13:26:21.235" v="740" actId="113"/>
          <ac:spMkLst>
            <pc:docMk/>
            <pc:sldMk cId="1671543431" sldId="3351"/>
            <ac:spMk id="4" creationId="{FFB2DFEE-2A50-49C6-BF12-227313650257}"/>
          </ac:spMkLst>
        </pc:spChg>
        <pc:spChg chg="mod">
          <ac:chgData name="Izaki, Fumiaki (Fumiaki.Izaki@yokogawa.com)" userId="bc875e88-d07c-472c-8ef4-4be80e510a87" providerId="ADAL" clId="{D768E991-0AD7-4606-BE32-1C1DB8B32E00}" dt="2022-11-27T13:26:25.500" v="741" actId="113"/>
          <ac:spMkLst>
            <pc:docMk/>
            <pc:sldMk cId="1671543431" sldId="3351"/>
            <ac:spMk id="16" creationId="{0EB4DFFA-169B-4BBE-94C0-315D2A067316}"/>
          </ac:spMkLst>
        </pc:spChg>
        <pc:spChg chg="add mod">
          <ac:chgData name="Izaki, Fumiaki (Fumiaki.Izaki@yokogawa.com)" userId="bc875e88-d07c-472c-8ef4-4be80e510a87" providerId="ADAL" clId="{D768E991-0AD7-4606-BE32-1C1DB8B32E00}" dt="2022-11-27T13:26:43.728" v="756" actId="1036"/>
          <ac:spMkLst>
            <pc:docMk/>
            <pc:sldMk cId="1671543431" sldId="3351"/>
            <ac:spMk id="17" creationId="{5E7ED576-DB88-4519-B42C-FF90A8E47689}"/>
          </ac:spMkLst>
        </pc:spChg>
        <pc:spChg chg="add del mod">
          <ac:chgData name="Izaki, Fumiaki (Fumiaki.Izaki@yokogawa.com)" userId="bc875e88-d07c-472c-8ef4-4be80e510a87" providerId="ADAL" clId="{D768E991-0AD7-4606-BE32-1C1DB8B32E00}" dt="2022-11-27T13:25:57.874" v="733" actId="478"/>
          <ac:spMkLst>
            <pc:docMk/>
            <pc:sldMk cId="1671543431" sldId="3351"/>
            <ac:spMk id="18" creationId="{FC43498A-C79B-4B1A-953E-751D93644D12}"/>
          </ac:spMkLst>
        </pc:spChg>
        <pc:spChg chg="add del mod">
          <ac:chgData name="Izaki, Fumiaki (Fumiaki.Izaki@yokogawa.com)" userId="bc875e88-d07c-472c-8ef4-4be80e510a87" providerId="ADAL" clId="{D768E991-0AD7-4606-BE32-1C1DB8B32E00}" dt="2022-11-27T13:26:00.318" v="734" actId="478"/>
          <ac:spMkLst>
            <pc:docMk/>
            <pc:sldMk cId="1671543431" sldId="3351"/>
            <ac:spMk id="19" creationId="{8973288C-DC99-4B69-96E1-9C288E669DB7}"/>
          </ac:spMkLst>
        </pc:spChg>
        <pc:spChg chg="add del mod">
          <ac:chgData name="Izaki, Fumiaki (Fumiaki.Izaki@yokogawa.com)" userId="bc875e88-d07c-472c-8ef4-4be80e510a87" providerId="ADAL" clId="{D768E991-0AD7-4606-BE32-1C1DB8B32E00}" dt="2022-11-27T13:26:03.191" v="735" actId="478"/>
          <ac:spMkLst>
            <pc:docMk/>
            <pc:sldMk cId="1671543431" sldId="3351"/>
            <ac:spMk id="20" creationId="{88B1D14A-D5FD-4000-921C-AE5000C7E05C}"/>
          </ac:spMkLst>
        </pc:spChg>
        <pc:spChg chg="add mod">
          <ac:chgData name="Izaki, Fumiaki (Fumiaki.Izaki@yokogawa.com)" userId="bc875e88-d07c-472c-8ef4-4be80e510a87" providerId="ADAL" clId="{D768E991-0AD7-4606-BE32-1C1DB8B32E00}" dt="2022-11-27T13:26:55.114" v="795" actId="1038"/>
          <ac:spMkLst>
            <pc:docMk/>
            <pc:sldMk cId="1671543431" sldId="3351"/>
            <ac:spMk id="21" creationId="{EE844C28-097E-4AA3-9877-01509657D8B8}"/>
          </ac:spMkLst>
        </pc:spChg>
        <pc:spChg chg="add del mod">
          <ac:chgData name="Izaki, Fumiaki (Fumiaki.Izaki@yokogawa.com)" userId="bc875e88-d07c-472c-8ef4-4be80e510a87" providerId="ADAL" clId="{D768E991-0AD7-4606-BE32-1C1DB8B32E00}" dt="2022-11-27T13:27:52.290" v="798" actId="478"/>
          <ac:spMkLst>
            <pc:docMk/>
            <pc:sldMk cId="1671543431" sldId="3351"/>
            <ac:spMk id="22" creationId="{7B1E1EB8-3BE0-4055-A601-ED150EC86504}"/>
          </ac:spMkLst>
        </pc:spChg>
        <pc:spChg chg="mod">
          <ac:chgData name="Izaki, Fumiaki (Fumiaki.Izaki@yokogawa.com)" userId="bc875e88-d07c-472c-8ef4-4be80e510a87" providerId="ADAL" clId="{D768E991-0AD7-4606-BE32-1C1DB8B32E00}" dt="2022-11-27T13:36:36.679" v="1394" actId="207"/>
          <ac:spMkLst>
            <pc:docMk/>
            <pc:sldMk cId="1671543431" sldId="3351"/>
            <ac:spMk id="34" creationId="{77C6E15D-5AF8-4B58-9040-E0889CFDEE19}"/>
          </ac:spMkLst>
        </pc:spChg>
        <pc:spChg chg="mod">
          <ac:chgData name="Izaki, Fumiaki (Fumiaki.Izaki@yokogawa.com)" userId="bc875e88-d07c-472c-8ef4-4be80e510a87" providerId="ADAL" clId="{D768E991-0AD7-4606-BE32-1C1DB8B32E00}" dt="2022-11-27T13:36:41.810" v="1395" actId="207"/>
          <ac:spMkLst>
            <pc:docMk/>
            <pc:sldMk cId="1671543431" sldId="3351"/>
            <ac:spMk id="35" creationId="{D1A9255F-2813-4A15-8FEB-56CD73EB0885}"/>
          </ac:spMkLst>
        </pc:spChg>
        <pc:graphicFrameChg chg="mod modGraphic">
          <ac:chgData name="Izaki, Fumiaki (Fumiaki.Izaki@yokogawa.com)" userId="bc875e88-d07c-472c-8ef4-4be80e510a87" providerId="ADAL" clId="{D768E991-0AD7-4606-BE32-1C1DB8B32E00}" dt="2022-11-27T13:47:46.027" v="1806"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D768E991-0AD7-4606-BE32-1C1DB8B32E00}" dt="2022-11-27T13:32:48.034" v="1207"/>
          <ac:graphicFrameMkLst>
            <pc:docMk/>
            <pc:sldMk cId="1671543431" sldId="3351"/>
            <ac:graphicFrameMk id="27" creationId="{5C78AD6D-389F-4774-A346-A39D0E299A93}"/>
          </ac:graphicFrameMkLst>
        </pc:graphicFrameChg>
      </pc:sldChg>
      <pc:sldChg chg="modSp mod">
        <pc:chgData name="Izaki, Fumiaki (Fumiaki.Izaki@yokogawa.com)" userId="bc875e88-d07c-472c-8ef4-4be80e510a87" providerId="ADAL" clId="{D768E991-0AD7-4606-BE32-1C1DB8B32E00}" dt="2022-11-27T12:59:12.899" v="26" actId="1076"/>
        <pc:sldMkLst>
          <pc:docMk/>
          <pc:sldMk cId="387889080" sldId="3912"/>
        </pc:sldMkLst>
        <pc:cxnChg chg="mod">
          <ac:chgData name="Izaki, Fumiaki (Fumiaki.Izaki@yokogawa.com)" userId="bc875e88-d07c-472c-8ef4-4be80e510a87" providerId="ADAL" clId="{D768E991-0AD7-4606-BE32-1C1DB8B32E00}" dt="2022-11-27T12:59:12.899" v="26" actId="1076"/>
          <ac:cxnSpMkLst>
            <pc:docMk/>
            <pc:sldMk cId="387889080" sldId="3912"/>
            <ac:cxnSpMk id="7" creationId="{877D9682-AAA5-4DF9-BFE1-ED908004A21B}"/>
          </ac:cxnSpMkLst>
        </pc:cxnChg>
      </pc:sldChg>
      <pc:sldChg chg="new del">
        <pc:chgData name="Izaki, Fumiaki (Fumiaki.Izaki@yokogawa.com)" userId="bc875e88-d07c-472c-8ef4-4be80e510a87" providerId="ADAL" clId="{D768E991-0AD7-4606-BE32-1C1DB8B32E00}" dt="2022-11-27T13:51:31.786" v="1808" actId="47"/>
        <pc:sldMkLst>
          <pc:docMk/>
          <pc:sldMk cId="2876650062" sldId="3913"/>
        </pc:sldMkLst>
      </pc:sldChg>
      <pc:sldChg chg="del">
        <pc:chgData name="Izaki, Fumiaki (Fumiaki.Izaki@yokogawa.com)" userId="bc875e88-d07c-472c-8ef4-4be80e510a87" providerId="ADAL" clId="{D768E991-0AD7-4606-BE32-1C1DB8B32E00}" dt="2022-11-27T13:56:26.068" v="1880" actId="47"/>
        <pc:sldMkLst>
          <pc:docMk/>
          <pc:sldMk cId="2505417513" sldId="3933"/>
        </pc:sldMkLst>
      </pc:sldChg>
      <pc:sldChg chg="modSp mod ord">
        <pc:chgData name="Izaki, Fumiaki (Fumiaki.Izaki@yokogawa.com)" userId="bc875e88-d07c-472c-8ef4-4be80e510a87" providerId="ADAL" clId="{D768E991-0AD7-4606-BE32-1C1DB8B32E00}" dt="2022-11-28T00:23:46.653" v="3420"/>
        <pc:sldMkLst>
          <pc:docMk/>
          <pc:sldMk cId="393906318" sldId="3937"/>
        </pc:sldMkLst>
        <pc:spChg chg="mod">
          <ac:chgData name="Izaki, Fumiaki (Fumiaki.Izaki@yokogawa.com)" userId="bc875e88-d07c-472c-8ef4-4be80e510a87" providerId="ADAL" clId="{D768E991-0AD7-4606-BE32-1C1DB8B32E00}" dt="2022-11-28T00:23:38.083" v="3418" actId="20577"/>
          <ac:spMkLst>
            <pc:docMk/>
            <pc:sldMk cId="393906318" sldId="3937"/>
            <ac:spMk id="4" creationId="{EDAEC0AB-DF2D-4CF0-80EB-EB6638C14812}"/>
          </ac:spMkLst>
        </pc:spChg>
        <pc:spChg chg="mod">
          <ac:chgData name="Izaki, Fumiaki (Fumiaki.Izaki@yokogawa.com)" userId="bc875e88-d07c-472c-8ef4-4be80e510a87" providerId="ADAL" clId="{D768E991-0AD7-4606-BE32-1C1DB8B32E00}" dt="2022-11-27T13:55:44.095" v="1879" actId="1038"/>
          <ac:spMkLst>
            <pc:docMk/>
            <pc:sldMk cId="393906318" sldId="3937"/>
            <ac:spMk id="52" creationId="{ED437824-34EE-4A0F-AA77-B934B08240C7}"/>
          </ac:spMkLst>
        </pc:spChg>
        <pc:spChg chg="mod">
          <ac:chgData name="Izaki, Fumiaki (Fumiaki.Izaki@yokogawa.com)" userId="bc875e88-d07c-472c-8ef4-4be80e510a87" providerId="ADAL" clId="{D768E991-0AD7-4606-BE32-1C1DB8B32E00}" dt="2022-11-27T13:59:02.459" v="1943" actId="20577"/>
          <ac:spMkLst>
            <pc:docMk/>
            <pc:sldMk cId="393906318" sldId="3937"/>
            <ac:spMk id="54" creationId="{209DF494-CE07-4D7C-BD9F-DD45647C3FAB}"/>
          </ac:spMkLst>
        </pc:spChg>
      </pc:sldChg>
      <pc:sldChg chg="addSp delSp modSp new mod modClrScheme chgLayout">
        <pc:chgData name="Izaki, Fumiaki (Fumiaki.Izaki@yokogawa.com)" userId="bc875e88-d07c-472c-8ef4-4be80e510a87" providerId="ADAL" clId="{D768E991-0AD7-4606-BE32-1C1DB8B32E00}" dt="2022-11-28T00:30:54.712" v="3425" actId="404"/>
        <pc:sldMkLst>
          <pc:docMk/>
          <pc:sldMk cId="688151214" sldId="3938"/>
        </pc:sldMkLst>
        <pc:spChg chg="del mod ord">
          <ac:chgData name="Izaki, Fumiaki (Fumiaki.Izaki@yokogawa.com)" userId="bc875e88-d07c-472c-8ef4-4be80e510a87" providerId="ADAL" clId="{D768E991-0AD7-4606-BE32-1C1DB8B32E00}" dt="2022-11-28T00:23:28.025" v="3409" actId="700"/>
          <ac:spMkLst>
            <pc:docMk/>
            <pc:sldMk cId="688151214" sldId="3938"/>
            <ac:spMk id="2" creationId="{746A03FA-E245-4744-8741-420E28B2A9A8}"/>
          </ac:spMkLst>
        </pc:spChg>
        <pc:spChg chg="mod ord">
          <ac:chgData name="Izaki, Fumiaki (Fumiaki.Izaki@yokogawa.com)" userId="bc875e88-d07c-472c-8ef4-4be80e510a87" providerId="ADAL" clId="{D768E991-0AD7-4606-BE32-1C1DB8B32E00}" dt="2022-11-28T00:23:28.025" v="3409" actId="700"/>
          <ac:spMkLst>
            <pc:docMk/>
            <pc:sldMk cId="688151214" sldId="3938"/>
            <ac:spMk id="3" creationId="{200F7422-D8BD-4401-ACDB-CEF2836216E9}"/>
          </ac:spMkLst>
        </pc:spChg>
        <pc:spChg chg="add mod ord">
          <ac:chgData name="Izaki, Fumiaki (Fumiaki.Izaki@yokogawa.com)" userId="bc875e88-d07c-472c-8ef4-4be80e510a87" providerId="ADAL" clId="{D768E991-0AD7-4606-BE32-1C1DB8B32E00}" dt="2022-11-28T00:30:54.712" v="3425" actId="404"/>
          <ac:spMkLst>
            <pc:docMk/>
            <pc:sldMk cId="688151214" sldId="3938"/>
            <ac:spMk id="4" creationId="{A32043F0-ADA7-4B4C-AF0F-95D5F75BFB6E}"/>
          </ac:spMkLst>
        </pc:spChg>
      </pc:sldChg>
    </pc:docChg>
  </pc:docChgLst>
  <pc:docChgLst>
    <pc:chgData name="Izaki, Fumiaki (Fumiaki.Izaki@yokogawa.com)" userId="bc875e88-d07c-472c-8ef4-4be80e510a87" providerId="ADAL" clId="{5814206D-6432-4A44-97BA-670B87E76D9E}"/>
    <pc:docChg chg="modSld">
      <pc:chgData name="Izaki, Fumiaki (Fumiaki.Izaki@yokogawa.com)" userId="bc875e88-d07c-472c-8ef4-4be80e510a87" providerId="ADAL" clId="{5814206D-6432-4A44-97BA-670B87E76D9E}" dt="2022-08-23T12:50:52.250" v="3" actId="20577"/>
      <pc:docMkLst>
        <pc:docMk/>
      </pc:docMkLst>
      <pc:sldChg chg="modSp mod">
        <pc:chgData name="Izaki, Fumiaki (Fumiaki.Izaki@yokogawa.com)" userId="bc875e88-d07c-472c-8ef4-4be80e510a87" providerId="ADAL" clId="{5814206D-6432-4A44-97BA-670B87E76D9E}" dt="2022-08-23T12:50:52.250" v="3" actId="20577"/>
        <pc:sldMkLst>
          <pc:docMk/>
          <pc:sldMk cId="4250072153" sldId="258"/>
        </pc:sldMkLst>
        <pc:spChg chg="mod">
          <ac:chgData name="Izaki, Fumiaki (Fumiaki.Izaki@yokogawa.com)" userId="bc875e88-d07c-472c-8ef4-4be80e510a87" providerId="ADAL" clId="{5814206D-6432-4A44-97BA-670B87E76D9E}" dt="2022-08-23T12:50:52.250" v="3" actId="20577"/>
          <ac:spMkLst>
            <pc:docMk/>
            <pc:sldMk cId="4250072153" sldId="258"/>
            <ac:spMk id="5" creationId="{B51BC0EB-0719-4841-A8A1-3C87C64AB2A3}"/>
          </ac:spMkLst>
        </pc:spChg>
      </pc:sldChg>
    </pc:docChg>
  </pc:docChgLst>
  <pc:docChgLst>
    <pc:chgData name="Izaki, Fumiaki (Fumiaki.Izaki@yokogawa.com)" userId="bc875e88-d07c-472c-8ef4-4be80e510a87" providerId="ADAL" clId="{8910B659-7737-4EDA-A31A-88AC797F4557}"/>
    <pc:docChg chg="undo custSel delSld modSld modSection">
      <pc:chgData name="Izaki, Fumiaki (Fumiaki.Izaki@yokogawa.com)" userId="bc875e88-d07c-472c-8ef4-4be80e510a87" providerId="ADAL" clId="{8910B659-7737-4EDA-A31A-88AC797F4557}" dt="2022-09-25T14:07:33.876" v="2104" actId="1038"/>
      <pc:docMkLst>
        <pc:docMk/>
      </pc:docMkLst>
      <pc:sldChg chg="del">
        <pc:chgData name="Izaki, Fumiaki (Fumiaki.Izaki@yokogawa.com)" userId="bc875e88-d07c-472c-8ef4-4be80e510a87" providerId="ADAL" clId="{8910B659-7737-4EDA-A31A-88AC797F4557}" dt="2022-09-25T12:38:18.928" v="2" actId="47"/>
        <pc:sldMkLst>
          <pc:docMk/>
          <pc:sldMk cId="136811311" sldId="256"/>
        </pc:sldMkLst>
      </pc:sldChg>
      <pc:sldChg chg="modSp mod">
        <pc:chgData name="Izaki, Fumiaki (Fumiaki.Izaki@yokogawa.com)" userId="bc875e88-d07c-472c-8ef4-4be80e510a87" providerId="ADAL" clId="{8910B659-7737-4EDA-A31A-88AC797F4557}" dt="2022-09-25T12:49:59.713" v="21" actId="20577"/>
        <pc:sldMkLst>
          <pc:docMk/>
          <pc:sldMk cId="581480645" sldId="257"/>
        </pc:sldMkLst>
        <pc:spChg chg="mod">
          <ac:chgData name="Izaki, Fumiaki (Fumiaki.Izaki@yokogawa.com)" userId="bc875e88-d07c-472c-8ef4-4be80e510a87" providerId="ADAL" clId="{8910B659-7737-4EDA-A31A-88AC797F4557}" dt="2022-09-25T12:49:50.582" v="4" actId="20577"/>
          <ac:spMkLst>
            <pc:docMk/>
            <pc:sldMk cId="581480645" sldId="257"/>
            <ac:spMk id="2" creationId="{E32585D2-A100-49A4-8BD6-71C2FF205380}"/>
          </ac:spMkLst>
        </pc:spChg>
        <pc:spChg chg="mod">
          <ac:chgData name="Izaki, Fumiaki (Fumiaki.Izaki@yokogawa.com)" userId="bc875e88-d07c-472c-8ef4-4be80e510a87" providerId="ADAL" clId="{8910B659-7737-4EDA-A31A-88AC797F4557}" dt="2022-09-25T12:49:59.713" v="21" actId="20577"/>
          <ac:spMkLst>
            <pc:docMk/>
            <pc:sldMk cId="581480645" sldId="257"/>
            <ac:spMk id="5" creationId="{528A07FD-4A01-42BF-B0D6-370779F7CC7F}"/>
          </ac:spMkLst>
        </pc:spChg>
      </pc:sldChg>
      <pc:sldChg chg="addSp delSp modSp mod">
        <pc:chgData name="Izaki, Fumiaki (Fumiaki.Izaki@yokogawa.com)" userId="bc875e88-d07c-472c-8ef4-4be80e510a87" providerId="ADAL" clId="{8910B659-7737-4EDA-A31A-88AC797F4557}" dt="2022-09-25T14:06:55.618" v="2102" actId="20577"/>
        <pc:sldMkLst>
          <pc:docMk/>
          <pc:sldMk cId="4250072153" sldId="258"/>
        </pc:sldMkLst>
        <pc:spChg chg="add del mod">
          <ac:chgData name="Izaki, Fumiaki (Fumiaki.Izaki@yokogawa.com)" userId="bc875e88-d07c-472c-8ef4-4be80e510a87" providerId="ADAL" clId="{8910B659-7737-4EDA-A31A-88AC797F4557}" dt="2022-09-25T14:00:50.296" v="1824" actId="1076"/>
          <ac:spMkLst>
            <pc:docMk/>
            <pc:sldMk cId="4250072153" sldId="258"/>
            <ac:spMk id="2" creationId="{47AA45AE-668B-423B-AC97-A10463D17F08}"/>
          </ac:spMkLst>
        </pc:spChg>
        <pc:spChg chg="mod">
          <ac:chgData name="Izaki, Fumiaki (Fumiaki.Izaki@yokogawa.com)" userId="bc875e88-d07c-472c-8ef4-4be80e510a87" providerId="ADAL" clId="{8910B659-7737-4EDA-A31A-88AC797F4557}" dt="2022-09-25T12:51:54.477" v="61" actId="20577"/>
          <ac:spMkLst>
            <pc:docMk/>
            <pc:sldMk cId="4250072153" sldId="258"/>
            <ac:spMk id="5" creationId="{B51BC0EB-0719-4841-A8A1-3C87C64AB2A3}"/>
          </ac:spMkLst>
        </pc:spChg>
        <pc:spChg chg="mod">
          <ac:chgData name="Izaki, Fumiaki (Fumiaki.Izaki@yokogawa.com)" userId="bc875e88-d07c-472c-8ef4-4be80e510a87" providerId="ADAL" clId="{8910B659-7737-4EDA-A31A-88AC797F4557}" dt="2022-09-25T14:06:55.618" v="2102" actId="20577"/>
          <ac:spMkLst>
            <pc:docMk/>
            <pc:sldMk cId="4250072153" sldId="258"/>
            <ac:spMk id="7" creationId="{30D573C7-3195-41C8-8416-FCF3699C7A73}"/>
          </ac:spMkLst>
        </pc:spChg>
      </pc:sldChg>
      <pc:sldChg chg="del">
        <pc:chgData name="Izaki, Fumiaki (Fumiaki.Izaki@yokogawa.com)" userId="bc875e88-d07c-472c-8ef4-4be80e510a87" providerId="ADAL" clId="{8910B659-7737-4EDA-A31A-88AC797F4557}" dt="2022-09-25T12:38:18.928" v="2" actId="47"/>
        <pc:sldMkLst>
          <pc:docMk/>
          <pc:sldMk cId="1615834141" sldId="259"/>
        </pc:sldMkLst>
      </pc:sldChg>
      <pc:sldChg chg="del">
        <pc:chgData name="Izaki, Fumiaki (Fumiaki.Izaki@yokogawa.com)" userId="bc875e88-d07c-472c-8ef4-4be80e510a87" providerId="ADAL" clId="{8910B659-7737-4EDA-A31A-88AC797F4557}" dt="2022-09-25T12:38:18.928" v="2" actId="47"/>
        <pc:sldMkLst>
          <pc:docMk/>
          <pc:sldMk cId="3097089752" sldId="260"/>
        </pc:sldMkLst>
      </pc:sldChg>
      <pc:sldChg chg="del">
        <pc:chgData name="Izaki, Fumiaki (Fumiaki.Izaki@yokogawa.com)" userId="bc875e88-d07c-472c-8ef4-4be80e510a87" providerId="ADAL" clId="{8910B659-7737-4EDA-A31A-88AC797F4557}" dt="2022-09-25T12:38:18.928" v="2" actId="47"/>
        <pc:sldMkLst>
          <pc:docMk/>
          <pc:sldMk cId="3392266425" sldId="261"/>
        </pc:sldMkLst>
      </pc:sldChg>
      <pc:sldChg chg="del">
        <pc:chgData name="Izaki, Fumiaki (Fumiaki.Izaki@yokogawa.com)" userId="bc875e88-d07c-472c-8ef4-4be80e510a87" providerId="ADAL" clId="{8910B659-7737-4EDA-A31A-88AC797F4557}" dt="2022-09-25T12:38:14.825" v="1" actId="47"/>
        <pc:sldMkLst>
          <pc:docMk/>
          <pc:sldMk cId="2538294317" sldId="292"/>
        </pc:sldMkLst>
      </pc:sldChg>
      <pc:sldChg chg="del">
        <pc:chgData name="Izaki, Fumiaki (Fumiaki.Izaki@yokogawa.com)" userId="bc875e88-d07c-472c-8ef4-4be80e510a87" providerId="ADAL" clId="{8910B659-7737-4EDA-A31A-88AC797F4557}" dt="2022-09-25T12:38:14.825" v="1" actId="47"/>
        <pc:sldMkLst>
          <pc:docMk/>
          <pc:sldMk cId="2653484439" sldId="1221"/>
        </pc:sldMkLst>
      </pc:sldChg>
      <pc:sldChg chg="del">
        <pc:chgData name="Izaki, Fumiaki (Fumiaki.Izaki@yokogawa.com)" userId="bc875e88-d07c-472c-8ef4-4be80e510a87" providerId="ADAL" clId="{8910B659-7737-4EDA-A31A-88AC797F4557}" dt="2022-09-25T12:38:14.825" v="1" actId="47"/>
        <pc:sldMkLst>
          <pc:docMk/>
          <pc:sldMk cId="1192469499" sldId="1228"/>
        </pc:sldMkLst>
      </pc:sldChg>
      <pc:sldChg chg="del">
        <pc:chgData name="Izaki, Fumiaki (Fumiaki.Izaki@yokogawa.com)" userId="bc875e88-d07c-472c-8ef4-4be80e510a87" providerId="ADAL" clId="{8910B659-7737-4EDA-A31A-88AC797F4557}" dt="2022-09-25T12:38:14.825" v="1" actId="47"/>
        <pc:sldMkLst>
          <pc:docMk/>
          <pc:sldMk cId="3140181707" sldId="1233"/>
        </pc:sldMkLst>
      </pc:sldChg>
      <pc:sldChg chg="del">
        <pc:chgData name="Izaki, Fumiaki (Fumiaki.Izaki@yokogawa.com)" userId="bc875e88-d07c-472c-8ef4-4be80e510a87" providerId="ADAL" clId="{8910B659-7737-4EDA-A31A-88AC797F4557}" dt="2022-09-25T12:38:11.484" v="0" actId="47"/>
        <pc:sldMkLst>
          <pc:docMk/>
          <pc:sldMk cId="1967685088" sldId="1314"/>
        </pc:sldMkLst>
      </pc:sldChg>
      <pc:sldChg chg="del">
        <pc:chgData name="Izaki, Fumiaki (Fumiaki.Izaki@yokogawa.com)" userId="bc875e88-d07c-472c-8ef4-4be80e510a87" providerId="ADAL" clId="{8910B659-7737-4EDA-A31A-88AC797F4557}" dt="2022-09-25T12:38:11.484" v="0" actId="47"/>
        <pc:sldMkLst>
          <pc:docMk/>
          <pc:sldMk cId="2390802018" sldId="1315"/>
        </pc:sldMkLst>
      </pc:sldChg>
      <pc:sldChg chg="del">
        <pc:chgData name="Izaki, Fumiaki (Fumiaki.Izaki@yokogawa.com)" userId="bc875e88-d07c-472c-8ef4-4be80e510a87" providerId="ADAL" clId="{8910B659-7737-4EDA-A31A-88AC797F4557}" dt="2022-09-25T12:38:11.484" v="0" actId="47"/>
        <pc:sldMkLst>
          <pc:docMk/>
          <pc:sldMk cId="2738694127" sldId="1320"/>
        </pc:sldMkLst>
      </pc:sldChg>
      <pc:sldChg chg="del">
        <pc:chgData name="Izaki, Fumiaki (Fumiaki.Izaki@yokogawa.com)" userId="bc875e88-d07c-472c-8ef4-4be80e510a87" providerId="ADAL" clId="{8910B659-7737-4EDA-A31A-88AC797F4557}" dt="2022-09-25T12:38:11.484" v="0" actId="47"/>
        <pc:sldMkLst>
          <pc:docMk/>
          <pc:sldMk cId="1582420261" sldId="1323"/>
        </pc:sldMkLst>
      </pc:sldChg>
      <pc:sldChg chg="del">
        <pc:chgData name="Izaki, Fumiaki (Fumiaki.Izaki@yokogawa.com)" userId="bc875e88-d07c-472c-8ef4-4be80e510a87" providerId="ADAL" clId="{8910B659-7737-4EDA-A31A-88AC797F4557}" dt="2022-09-25T12:38:11.484" v="0" actId="47"/>
        <pc:sldMkLst>
          <pc:docMk/>
          <pc:sldMk cId="2216125580" sldId="1445"/>
        </pc:sldMkLst>
      </pc:sldChg>
      <pc:sldChg chg="del">
        <pc:chgData name="Izaki, Fumiaki (Fumiaki.Izaki@yokogawa.com)" userId="bc875e88-d07c-472c-8ef4-4be80e510a87" providerId="ADAL" clId="{8910B659-7737-4EDA-A31A-88AC797F4557}" dt="2022-09-25T12:38:14.825" v="1" actId="47"/>
        <pc:sldMkLst>
          <pc:docMk/>
          <pc:sldMk cId="1196085625" sldId="1450"/>
        </pc:sldMkLst>
      </pc:sldChg>
      <pc:sldChg chg="del">
        <pc:chgData name="Izaki, Fumiaki (Fumiaki.Izaki@yokogawa.com)" userId="bc875e88-d07c-472c-8ef4-4be80e510a87" providerId="ADAL" clId="{8910B659-7737-4EDA-A31A-88AC797F4557}" dt="2022-09-25T12:38:18.928" v="2" actId="47"/>
        <pc:sldMkLst>
          <pc:docMk/>
          <pc:sldMk cId="1288620662" sldId="1451"/>
        </pc:sldMkLst>
      </pc:sldChg>
      <pc:sldChg chg="del">
        <pc:chgData name="Izaki, Fumiaki (Fumiaki.Izaki@yokogawa.com)" userId="bc875e88-d07c-472c-8ef4-4be80e510a87" providerId="ADAL" clId="{8910B659-7737-4EDA-A31A-88AC797F4557}" dt="2022-09-25T12:38:11.484" v="0" actId="47"/>
        <pc:sldMkLst>
          <pc:docMk/>
          <pc:sldMk cId="1476127086" sldId="1452"/>
        </pc:sldMkLst>
      </pc:sldChg>
      <pc:sldChg chg="del">
        <pc:chgData name="Izaki, Fumiaki (Fumiaki.Izaki@yokogawa.com)" userId="bc875e88-d07c-472c-8ef4-4be80e510a87" providerId="ADAL" clId="{8910B659-7737-4EDA-A31A-88AC797F4557}" dt="2022-09-25T12:38:11.484" v="0" actId="47"/>
        <pc:sldMkLst>
          <pc:docMk/>
          <pc:sldMk cId="3751091285" sldId="1453"/>
        </pc:sldMkLst>
      </pc:sldChg>
      <pc:sldChg chg="del">
        <pc:chgData name="Izaki, Fumiaki (Fumiaki.Izaki@yokogawa.com)" userId="bc875e88-d07c-472c-8ef4-4be80e510a87" providerId="ADAL" clId="{8910B659-7737-4EDA-A31A-88AC797F4557}" dt="2022-09-25T12:38:11.484" v="0" actId="47"/>
        <pc:sldMkLst>
          <pc:docMk/>
          <pc:sldMk cId="3250433901" sldId="1454"/>
        </pc:sldMkLst>
      </pc:sldChg>
      <pc:sldChg chg="addSp modSp mod">
        <pc:chgData name="Izaki, Fumiaki (Fumiaki.Izaki@yokogawa.com)" userId="bc875e88-d07c-472c-8ef4-4be80e510a87" providerId="ADAL" clId="{8910B659-7737-4EDA-A31A-88AC797F4557}" dt="2022-09-25T13:45:18.618" v="850" actId="20577"/>
        <pc:sldMkLst>
          <pc:docMk/>
          <pc:sldMk cId="1671543431" sldId="3351"/>
        </pc:sldMkLst>
        <pc:spChg chg="mod">
          <ac:chgData name="Izaki, Fumiaki (Fumiaki.Izaki@yokogawa.com)" userId="bc875e88-d07c-472c-8ef4-4be80e510a87" providerId="ADAL" clId="{8910B659-7737-4EDA-A31A-88AC797F4557}" dt="2022-09-25T12:50:05.629" v="23" actId="20577"/>
          <ac:spMkLst>
            <pc:docMk/>
            <pc:sldMk cId="1671543431" sldId="3351"/>
            <ac:spMk id="2" creationId="{D9949A1B-4EC9-46F0-B82B-FA915887559B}"/>
          </ac:spMkLst>
        </pc:spChg>
        <pc:graphicFrameChg chg="mod modGraphic">
          <ac:chgData name="Izaki, Fumiaki (Fumiaki.Izaki@yokogawa.com)" userId="bc875e88-d07c-472c-8ef4-4be80e510a87" providerId="ADAL" clId="{8910B659-7737-4EDA-A31A-88AC797F4557}" dt="2022-09-25T13:45:18.618" v="850"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8910B659-7737-4EDA-A31A-88AC797F4557}" dt="2022-09-25T13:45:06.696" v="844"/>
          <ac:graphicFrameMkLst>
            <pc:docMk/>
            <pc:sldMk cId="1671543431" sldId="3351"/>
            <ac:graphicFrameMk id="16" creationId="{3BD05C36-F2C1-4803-A057-97B269DE35E4}"/>
          </ac:graphicFrameMkLst>
        </pc:graphicFrameChg>
      </pc:sldChg>
      <pc:sldChg chg="modSp mod">
        <pc:chgData name="Izaki, Fumiaki (Fumiaki.Izaki@yokogawa.com)" userId="bc875e88-d07c-472c-8ef4-4be80e510a87" providerId="ADAL" clId="{8910B659-7737-4EDA-A31A-88AC797F4557}" dt="2022-09-25T14:07:33.876" v="2104" actId="1038"/>
        <pc:sldMkLst>
          <pc:docMk/>
          <pc:sldMk cId="387889080" sldId="3912"/>
        </pc:sldMkLst>
        <pc:spChg chg="mod">
          <ac:chgData name="Izaki, Fumiaki (Fumiaki.Izaki@yokogawa.com)" userId="bc875e88-d07c-472c-8ef4-4be80e510a87" providerId="ADAL" clId="{8910B659-7737-4EDA-A31A-88AC797F4557}" dt="2022-09-25T12:51:33.348" v="57" actId="1076"/>
          <ac:spMkLst>
            <pc:docMk/>
            <pc:sldMk cId="387889080" sldId="3912"/>
            <ac:spMk id="65" creationId="{52C3EEC4-018E-48F8-AAA0-362A0823B284}"/>
          </ac:spMkLst>
        </pc:spChg>
        <pc:spChg chg="mod">
          <ac:chgData name="Izaki, Fumiaki (Fumiaki.Izaki@yokogawa.com)" userId="bc875e88-d07c-472c-8ef4-4be80e510a87" providerId="ADAL" clId="{8910B659-7737-4EDA-A31A-88AC797F4557}" dt="2022-09-25T12:50:33.935" v="50" actId="1037"/>
          <ac:spMkLst>
            <pc:docMk/>
            <pc:sldMk cId="387889080" sldId="3912"/>
            <ac:spMk id="66" creationId="{8F4D717F-9250-42A3-B262-EEA19BBE3486}"/>
          </ac:spMkLst>
        </pc:spChg>
        <pc:cxnChg chg="mod">
          <ac:chgData name="Izaki, Fumiaki (Fumiaki.Izaki@yokogawa.com)" userId="bc875e88-d07c-472c-8ef4-4be80e510a87" providerId="ADAL" clId="{8910B659-7737-4EDA-A31A-88AC797F4557}" dt="2022-09-25T14:07:33.876" v="2104" actId="1038"/>
          <ac:cxnSpMkLst>
            <pc:docMk/>
            <pc:sldMk cId="387889080" sldId="3912"/>
            <ac:cxnSpMk id="7" creationId="{877D9682-AAA5-4DF9-BFE1-ED908004A2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SDS-PAGE</a:t>
            </a:r>
            <a:r>
              <a:rPr kumimoji="1" lang="ja-JP" altLang="en-US" dirty="0"/>
              <a:t>、発現誘導の条件は、</a:t>
            </a:r>
            <a:r>
              <a:rPr kumimoji="1" lang="en-US" altLang="ja-JP" dirty="0"/>
              <a:t>2</a:t>
            </a:r>
            <a:r>
              <a:rPr kumimoji="1" lang="ja-JP" altLang="en-US" dirty="0"/>
              <a:t>枚前のスライドを参照</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260201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171172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分</a:t>
            </a:r>
            <a:r>
              <a:rPr kumimoji="1" lang="en-US" altLang="ja-JP" dirty="0"/>
              <a:t>30</a:t>
            </a:r>
            <a:r>
              <a:rPr kumimoji="1" lang="ja-JP" altLang="en-US" dirty="0"/>
              <a:t>秒（</a:t>
            </a:r>
            <a:r>
              <a:rPr kumimoji="1" lang="en-US" altLang="ja-JP" dirty="0"/>
              <a:t>30</a:t>
            </a:r>
            <a:r>
              <a:rPr kumimoji="1" lang="ja-JP" altLang="en-US" dirty="0"/>
              <a:t>秒）</a:t>
            </a:r>
            <a:endParaRPr kumimoji="1" lang="en-US" altLang="ja-JP" dirty="0"/>
          </a:p>
          <a:p>
            <a:r>
              <a:rPr kumimoji="1" lang="en-US" altLang="ja-JP" dirty="0"/>
              <a:t>LR1</a:t>
            </a:r>
            <a:r>
              <a:rPr kumimoji="1" lang="ja-JP" altLang="en-US" dirty="0"/>
              <a:t>の時に想定した設計の方法論を書いたのが、ここにある図になります。</a:t>
            </a:r>
          </a:p>
          <a:p>
            <a:r>
              <a:rPr kumimoji="1" lang="ja-JP" altLang="en-US" dirty="0"/>
              <a:t>タンパク質の側鎖と呼ばれる部分構造の変更、足場と呼ばれるタンパク質の骨格を決める主鎖構造の設計、分子への結合機能や触媒機能を担保する部分構造の設計や足場構造への埋め込みなどです。</a:t>
            </a:r>
          </a:p>
          <a:p>
            <a:r>
              <a:rPr kumimoji="1" lang="ja-JP" altLang="en-US" dirty="0"/>
              <a:t>その中でも最も基本となる側鎖の改変から着手し、計算機での設計・評価と実験的評価による、設計プロトコルがどの程度機能するものなのかフィージビリティスタディとして取り組むことにしました。</a:t>
            </a:r>
          </a:p>
          <a:p>
            <a:r>
              <a:rPr kumimoji="1" lang="ja-JP" altLang="en-US" dirty="0"/>
              <a:t>具体的には天然のセルロース結合性タンパク質の立体構造情報をもとに、セルロース結合性という機能や骨格構造を大きく変えることなく側鎖構造を変更して、新たなセルロース結合性タンパク質を作り出せるか検証することに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37</a:t>
            </a:fld>
            <a:endParaRPr kumimoji="1" lang="ja-JP" altLang="en-US"/>
          </a:p>
        </p:txBody>
      </p:sp>
    </p:spTree>
    <p:extLst>
      <p:ext uri="{BB962C8B-B14F-4D97-AF65-F5344CB8AC3E}">
        <p14:creationId xmlns:p14="http://schemas.microsoft.com/office/powerpoint/2010/main" val="2117279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分</a:t>
            </a:r>
            <a:r>
              <a:rPr kumimoji="1" lang="en-US" altLang="ja-JP" dirty="0"/>
              <a:t>30</a:t>
            </a:r>
            <a:r>
              <a:rPr kumimoji="1" lang="ja-JP" altLang="en-US" dirty="0"/>
              <a:t>秒（</a:t>
            </a:r>
            <a:r>
              <a:rPr kumimoji="1" lang="en-US" altLang="ja-JP" dirty="0"/>
              <a:t>60</a:t>
            </a:r>
            <a:r>
              <a:rPr kumimoji="1" lang="ja-JP" altLang="en-US" dirty="0"/>
              <a:t>秒）</a:t>
            </a:r>
            <a:endParaRPr kumimoji="1" lang="en-US" altLang="ja-JP" dirty="0"/>
          </a:p>
          <a:p>
            <a:r>
              <a:rPr kumimoji="1" lang="ja-JP" altLang="en-US" dirty="0"/>
              <a:t>最後に、プロジェクトの進め方という観点からテーマの現状について見ていきます。</a:t>
            </a:r>
            <a:endParaRPr kumimoji="1" lang="en-US" altLang="ja-JP" dirty="0"/>
          </a:p>
          <a:p>
            <a:r>
              <a:rPr kumimoji="1" lang="ja-JP" altLang="en-US" dirty="0"/>
              <a:t>本テーマはバイオ系物質生産の鍵となるタンパク質設計技術に注目して活動してきましたが、その要素技術開発だけでは今後の展開が難しいと考えています。</a:t>
            </a:r>
            <a:endParaRPr kumimoji="1" lang="en-US" altLang="ja-JP" dirty="0"/>
          </a:p>
          <a:p>
            <a:r>
              <a:rPr kumimoji="1" lang="ja-JP" altLang="en-US" dirty="0"/>
              <a:t>バイオ系物質生産技術のバリューチェーンを考えたときに、タンパク質設計技術だけでは技術開発自体も難しく、その下流にある細胞設計や培養・発酵技術、更に生産した酵素をもとにした物質生産技術まで視野に入れた上で上手く活動していく必要があると考えています。将来的には設計技術を駆使して設計した分子に対して特許を取ることになると考えていますが、そのときにも、左の図で示す、狭義の設計技術領域ではなく、広義の技術領域での取り組みが不可欠だと考えています。</a:t>
            </a:r>
            <a:endParaRPr kumimoji="1" lang="en-US" altLang="ja-JP" dirty="0"/>
          </a:p>
          <a:p>
            <a:r>
              <a:rPr kumimoji="1" lang="ja-JP" altLang="en-US" dirty="0"/>
              <a:t>そのため、バイオ系物質生産技術のバリューチェーンを意識しつつ、酵素・物質生産技術の特許獲得を目指す研究開発ロードマップを書き、その上でテーマの中で要素技術の開発を行っていくことが必要だ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151277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2022</a:t>
            </a:r>
            <a:r>
              <a:rPr lang="ja-JP" altLang="en-US" dirty="0"/>
              <a:t>年</a:t>
            </a:r>
            <a:r>
              <a:rPr lang="en-US" altLang="ja-JP" dirty="0"/>
              <a:t>12</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5319443" y="1300482"/>
            <a:ext cx="3117547" cy="167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768111"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の取り組み内容</a:t>
                      </a:r>
                    </a:p>
                  </a:txBody>
                  <a:tcPr/>
                </a:tc>
                <a:tc>
                  <a:txBody>
                    <a:bodyPr/>
                    <a:lstStyle/>
                    <a:p>
                      <a:pPr algn="ctr"/>
                      <a:r>
                        <a:rPr kumimoji="1" lang="ja-JP" altLang="en-US" dirty="0"/>
                        <a:t>今後の実験内容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lstStyle/>
          <a:p>
            <a:r>
              <a:rPr lang="ja-JP" altLang="en-US" dirty="0"/>
              <a:t>東京大学で実施予定の実験</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720666"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720055"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734172"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245520"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270965"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270966"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24715"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724715"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724715"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実施予定の</a:t>
            </a:r>
            <a:r>
              <a:rPr kumimoji="1" lang="en-US" altLang="ja-JP" sz="2400" b="1" dirty="0">
                <a:solidFill>
                  <a:schemeClr val="accent1"/>
                </a:solidFill>
              </a:rPr>
              <a:t>3</a:t>
            </a:r>
            <a:r>
              <a:rPr kumimoji="1" lang="ja-JP" altLang="en-US" sz="2400" b="1" dirty="0">
                <a:solidFill>
                  <a:schemeClr val="accent1"/>
                </a:solidFill>
              </a:rPr>
              <a:t>つの実験のうち、対象②、④に関する実験の準備を進めた。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791952"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796696"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06103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lang="ja-JP" altLang="en-US" dirty="0"/>
              <a:t>東京大学での実験 実施</a:t>
            </a:r>
            <a:r>
              <a:rPr kumimoji="1" lang="ja-JP" altLang="en-US" dirty="0"/>
              <a:t>スケジュール</a:t>
            </a: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74592"/>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no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5997843"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510121"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188862"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95032"/>
            <a:ext cx="12192000" cy="461665"/>
          </a:xfrm>
          <a:prstGeom prst="rect">
            <a:avLst/>
          </a:prstGeom>
          <a:noFill/>
        </p:spPr>
        <p:txBody>
          <a:bodyPr wrap="square" rtlCol="0">
            <a:spAutoFit/>
          </a:bodyPr>
          <a:lstStyle/>
          <a:p>
            <a:pPr algn="ctr"/>
            <a:r>
              <a:rPr kumimoji="1" lang="ja-JP" altLang="en-US" sz="2400" b="1" dirty="0">
                <a:solidFill>
                  <a:schemeClr val="accent1"/>
                </a:solidFill>
              </a:rPr>
              <a:t>実施予定の</a:t>
            </a:r>
            <a:r>
              <a:rPr kumimoji="1" lang="en-US" altLang="ja-JP" sz="2400" b="1" dirty="0">
                <a:solidFill>
                  <a:schemeClr val="accent1"/>
                </a:solidFill>
              </a:rPr>
              <a:t>3</a:t>
            </a:r>
            <a:r>
              <a:rPr kumimoji="1" lang="ja-JP" altLang="en-US" sz="2400" b="1" dirty="0">
                <a:solidFill>
                  <a:schemeClr val="accent1"/>
                </a:solidFill>
              </a:rPr>
              <a:t>つの実験のうち、対象②、④に関する実験の準備を進めた。</a:t>
            </a:r>
            <a:endParaRPr kumimoji="1" lang="en-US" altLang="ja-JP" sz="2400" b="1" dirty="0">
              <a:solidFill>
                <a:schemeClr val="accent1"/>
              </a:solidFill>
            </a:endParaRP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36921"/>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5929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44172"/>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0395"/>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7318106" y="2326891"/>
            <a:ext cx="1192955" cy="369332"/>
          </a:xfrm>
          <a:prstGeom prst="rect">
            <a:avLst/>
          </a:prstGeom>
          <a:noFill/>
          <a:ln w="9525">
            <a:noFill/>
          </a:ln>
        </p:spPr>
        <p:txBody>
          <a:bodyPr wrap="none" rtlCol="0">
            <a:spAutoFit/>
          </a:bodyPr>
          <a:lstStyle/>
          <a:p>
            <a:r>
              <a:rPr kumimoji="1" lang="en-US" altLang="ja-JP" b="1" dirty="0">
                <a:solidFill>
                  <a:srgbClr val="FF0000"/>
                </a:solidFill>
              </a:rPr>
              <a:t>2</a:t>
            </a:r>
            <a:r>
              <a:rPr kumimoji="1" lang="ja-JP" altLang="en-US" b="1" dirty="0">
                <a:solidFill>
                  <a:srgbClr val="FF0000"/>
                </a:solidFill>
              </a:rPr>
              <a:t>まで完了</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314482" y="5339823"/>
            <a:ext cx="1165704" cy="369332"/>
          </a:xfrm>
          <a:prstGeom prst="rect">
            <a:avLst/>
          </a:prstGeom>
          <a:noFill/>
          <a:ln w="9525">
            <a:noFill/>
          </a:ln>
        </p:spPr>
        <p:txBody>
          <a:bodyPr wrap="none" rtlCol="0">
            <a:spAutoFit/>
          </a:bodyPr>
          <a:lstStyle/>
          <a:p>
            <a:r>
              <a:rPr kumimoji="1" lang="en-US" altLang="ja-JP" b="1" dirty="0">
                <a:solidFill>
                  <a:srgbClr val="FF0000"/>
                </a:solidFill>
              </a:rPr>
              <a:t>2</a:t>
            </a:r>
            <a:r>
              <a:rPr kumimoji="1" lang="ja-JP" altLang="en-US" b="1" dirty="0">
                <a:solidFill>
                  <a:srgbClr val="FF0000"/>
                </a:solidFill>
              </a:rPr>
              <a:t>まで完了</a:t>
            </a:r>
          </a:p>
        </p:txBody>
      </p:sp>
    </p:spTree>
    <p:extLst>
      <p:ext uri="{BB962C8B-B14F-4D97-AF65-F5344CB8AC3E}">
        <p14:creationId xmlns:p14="http://schemas.microsoft.com/office/powerpoint/2010/main" val="256465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lstStyle/>
          <a:p>
            <a:r>
              <a:rPr kumimoji="1" lang="ja-JP" altLang="en-US" dirty="0"/>
              <a:t>対象②　設計</a:t>
            </a:r>
            <a:r>
              <a:rPr kumimoji="1" lang="en-US" altLang="ja-JP" dirty="0"/>
              <a:t>CBD</a:t>
            </a:r>
            <a:r>
              <a:rPr kumimoji="1" lang="ja-JP" altLang="en-US" dirty="0"/>
              <a:t>を含むセルロース分解酵素の合成・評価</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ボックス 4">
            <a:extLst>
              <a:ext uri="{FF2B5EF4-FFF2-40B4-BE49-F238E27FC236}">
                <a16:creationId xmlns:a16="http://schemas.microsoft.com/office/drawing/2014/main" id="{45B0294A-926A-4AB0-836D-C8F71AAB3E75}"/>
              </a:ext>
            </a:extLst>
          </p:cNvPr>
          <p:cNvSpPr txBox="1"/>
          <p:nvPr/>
        </p:nvSpPr>
        <p:spPr>
          <a:xfrm>
            <a:off x="501702" y="1354673"/>
            <a:ext cx="820506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対象②</a:t>
            </a:r>
            <a:r>
              <a:rPr kumimoji="1" lang="ja-JP" altLang="en-US" b="1" dirty="0"/>
              <a:t>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r>
              <a:rPr kumimoji="1" lang="ja-JP" altLang="en-US" dirty="0"/>
              <a:t>（</a:t>
            </a:r>
            <a:r>
              <a:rPr kumimoji="1" lang="en-US" altLang="ja-JP" dirty="0"/>
              <a:t>2Q</a:t>
            </a:r>
            <a:r>
              <a:rPr kumimoji="1" lang="ja-JP" altLang="en-US" dirty="0"/>
              <a:t>の実験で活性を確認したセルロース分解酵素）</a:t>
            </a:r>
          </a:p>
        </p:txBody>
      </p:sp>
      <p:sp>
        <p:nvSpPr>
          <p:cNvPr id="6" name="テキスト ボックス 5">
            <a:extLst>
              <a:ext uri="{FF2B5EF4-FFF2-40B4-BE49-F238E27FC236}">
                <a16:creationId xmlns:a16="http://schemas.microsoft.com/office/drawing/2014/main" id="{8C5CAF14-9B5F-40B7-B4C2-2EBDAC237091}"/>
              </a:ext>
            </a:extLst>
          </p:cNvPr>
          <p:cNvSpPr txBox="1"/>
          <p:nvPr/>
        </p:nvSpPr>
        <p:spPr>
          <a:xfrm>
            <a:off x="501702" y="904553"/>
            <a:ext cx="931857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a:t>
            </a:r>
            <a:r>
              <a:rPr kumimoji="1" lang="en-US" altLang="ja-JP" dirty="0"/>
              <a:t>CBD</a:t>
            </a:r>
            <a:r>
              <a:rPr kumimoji="1" lang="ja-JP" altLang="en-US" dirty="0"/>
              <a:t>をサブモジュールとして持つセルロース分解酵素を合成・評価できるかを確認する。</a:t>
            </a:r>
            <a:endParaRPr kumimoji="1" lang="en-US" altLang="ja-JP" dirty="0"/>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552520" y="2610430"/>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604645" y="3065937"/>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552520" y="3068608"/>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nvGrpSpPr>
          <p:cNvPr id="18" name="グループ化 17">
            <a:extLst>
              <a:ext uri="{FF2B5EF4-FFF2-40B4-BE49-F238E27FC236}">
                <a16:creationId xmlns:a16="http://schemas.microsoft.com/office/drawing/2014/main" id="{51F11650-2379-4794-BB1D-BD014625D9BE}"/>
              </a:ext>
            </a:extLst>
          </p:cNvPr>
          <p:cNvGrpSpPr/>
          <p:nvPr/>
        </p:nvGrpSpPr>
        <p:grpSpPr>
          <a:xfrm>
            <a:off x="7638027" y="4272444"/>
            <a:ext cx="3276448" cy="1053152"/>
            <a:chOff x="8261325" y="3893332"/>
            <a:chExt cx="3276448" cy="1053152"/>
          </a:xfrm>
        </p:grpSpPr>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272444"/>
            <a:ext cx="2136166" cy="1053151"/>
            <a:chOff x="2252875" y="3814653"/>
            <a:chExt cx="2136166" cy="1053151"/>
          </a:xfrm>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275230"/>
            <a:ext cx="1895461" cy="1053151"/>
            <a:chOff x="2252875" y="3814654"/>
            <a:chExt cx="1895461" cy="1053151"/>
          </a:xfrm>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275230"/>
            <a:ext cx="1895461" cy="1053151"/>
            <a:chOff x="2252875" y="3814654"/>
            <a:chExt cx="1895461" cy="1053151"/>
          </a:xfrm>
          <a:solidFill>
            <a:schemeClr val="accent2"/>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555818"/>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99020"/>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86705"/>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86705"/>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86705"/>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86705"/>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276504"/>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87979"/>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59" name="グループ化 58">
            <a:extLst>
              <a:ext uri="{FF2B5EF4-FFF2-40B4-BE49-F238E27FC236}">
                <a16:creationId xmlns:a16="http://schemas.microsoft.com/office/drawing/2014/main" id="{16165FB3-66F1-49A9-B1B4-D9C48CBFC9FA}"/>
              </a:ext>
            </a:extLst>
          </p:cNvPr>
          <p:cNvGrpSpPr/>
          <p:nvPr/>
        </p:nvGrpSpPr>
        <p:grpSpPr>
          <a:xfrm>
            <a:off x="5869358" y="2349736"/>
            <a:ext cx="2914192" cy="1072875"/>
            <a:chOff x="120172" y="1944857"/>
            <a:chExt cx="291419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2" name="グループ化 61">
            <a:extLst>
              <a:ext uri="{FF2B5EF4-FFF2-40B4-BE49-F238E27FC236}">
                <a16:creationId xmlns:a16="http://schemas.microsoft.com/office/drawing/2014/main" id="{49475D5A-5400-4402-AE6B-A3D71026CD66}"/>
              </a:ext>
            </a:extLst>
          </p:cNvPr>
          <p:cNvGrpSpPr/>
          <p:nvPr/>
        </p:nvGrpSpPr>
        <p:grpSpPr>
          <a:xfrm>
            <a:off x="6238387" y="2441517"/>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7290512" y="2897024"/>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6238387" y="2899695"/>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992987" y="2392144"/>
            <a:ext cx="1723549" cy="523220"/>
          </a:xfrm>
          <a:prstGeom prst="rect">
            <a:avLst/>
          </a:prstGeom>
          <a:noFill/>
        </p:spPr>
        <p:txBody>
          <a:bodyPr wrap="none" rtlCol="0">
            <a:spAutoFit/>
          </a:bodyPr>
          <a:lstStyle/>
          <a:p>
            <a:r>
              <a:rPr kumimoji="1" lang="ja-JP" altLang="en-US" sz="1400" b="1" dirty="0">
                <a:solidFill>
                  <a:srgbClr val="00CCFF"/>
                </a:solidFill>
              </a:rPr>
              <a:t>結合ドメイン</a:t>
            </a:r>
            <a:r>
              <a:rPr kumimoji="1" lang="ja-JP" altLang="en-US" sz="1400" dirty="0"/>
              <a:t>を</a:t>
            </a:r>
            <a:endParaRPr kumimoji="1" lang="en-US" altLang="ja-JP" sz="1400" dirty="0"/>
          </a:p>
          <a:p>
            <a:r>
              <a:rPr kumimoji="1" lang="ja-JP" altLang="en-US" sz="1400" b="1" dirty="0">
                <a:solidFill>
                  <a:schemeClr val="accent1"/>
                </a:solidFill>
              </a:rPr>
              <a:t>設計</a:t>
            </a:r>
            <a:r>
              <a:rPr kumimoji="1" lang="en-US" altLang="ja-JP" sz="1400" b="1" dirty="0">
                <a:solidFill>
                  <a:schemeClr val="accent1"/>
                </a:solidFill>
              </a:rPr>
              <a:t>CBD</a:t>
            </a:r>
            <a:r>
              <a:rPr kumimoji="1" lang="ja-JP" altLang="en-US" sz="1400" dirty="0"/>
              <a:t>に入れ替え</a:t>
            </a:r>
          </a:p>
        </p:txBody>
      </p:sp>
      <p:sp>
        <p:nvSpPr>
          <p:cNvPr id="71" name="テキスト ボックス 70">
            <a:extLst>
              <a:ext uri="{FF2B5EF4-FFF2-40B4-BE49-F238E27FC236}">
                <a16:creationId xmlns:a16="http://schemas.microsoft.com/office/drawing/2014/main" id="{3871F94E-8AE3-4E7F-8FF3-D45E55077CBA}"/>
              </a:ext>
            </a:extLst>
          </p:cNvPr>
          <p:cNvSpPr txBox="1"/>
          <p:nvPr/>
        </p:nvSpPr>
        <p:spPr>
          <a:xfrm>
            <a:off x="8716485" y="2672411"/>
            <a:ext cx="2460930" cy="523220"/>
          </a:xfrm>
          <a:prstGeom prst="rect">
            <a:avLst/>
          </a:prstGeom>
          <a:noFill/>
        </p:spPr>
        <p:txBody>
          <a:bodyPr wrap="none" rtlCol="0">
            <a:spAutoFit/>
          </a:bodyPr>
          <a:lstStyle/>
          <a:p>
            <a:r>
              <a:rPr kumimoji="1" lang="en-US" altLang="ja-JP" sz="1400" dirty="0"/>
              <a:t>24</a:t>
            </a:r>
            <a:r>
              <a:rPr kumimoji="1" lang="ja-JP" altLang="en-US" sz="1400" dirty="0"/>
              <a:t>種類の設計</a:t>
            </a:r>
            <a:r>
              <a:rPr kumimoji="1" lang="en-US" altLang="ja-JP" sz="1400" dirty="0"/>
              <a:t>CBD</a:t>
            </a:r>
            <a:r>
              <a:rPr kumimoji="1" lang="ja-JP" altLang="en-US" sz="1400" dirty="0"/>
              <a:t>を含む</a:t>
            </a:r>
            <a:endParaRPr kumimoji="1" lang="en-US" altLang="ja-JP" sz="1400" dirty="0"/>
          </a:p>
          <a:p>
            <a:r>
              <a:rPr kumimoji="1" lang="ja-JP" altLang="en-US" sz="1400" dirty="0"/>
              <a:t>セルロース分解酵素を合成評価</a:t>
            </a:r>
            <a:endParaRPr kumimoji="1" lang="en-US" altLang="ja-JP" sz="1400" dirty="0"/>
          </a:p>
        </p:txBody>
      </p:sp>
      <p:sp>
        <p:nvSpPr>
          <p:cNvPr id="73" name="矢印: 右 72">
            <a:extLst>
              <a:ext uri="{FF2B5EF4-FFF2-40B4-BE49-F238E27FC236}">
                <a16:creationId xmlns:a16="http://schemas.microsoft.com/office/drawing/2014/main" id="{1FB4EDBD-762F-4416-B741-3B081027806E}"/>
              </a:ext>
            </a:extLst>
          </p:cNvPr>
          <p:cNvSpPr/>
          <p:nvPr/>
        </p:nvSpPr>
        <p:spPr>
          <a:xfrm>
            <a:off x="3911783" y="2950445"/>
            <a:ext cx="1923389" cy="27699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3BA8AAC4-E305-44F2-ABCB-C351F398C737}"/>
              </a:ext>
            </a:extLst>
          </p:cNvPr>
          <p:cNvSpPr txBox="1"/>
          <p:nvPr/>
        </p:nvSpPr>
        <p:spPr>
          <a:xfrm>
            <a:off x="3516926" y="5339282"/>
            <a:ext cx="1210652" cy="369332"/>
          </a:xfrm>
          <a:prstGeom prst="rect">
            <a:avLst/>
          </a:prstGeom>
          <a:noFill/>
        </p:spPr>
        <p:txBody>
          <a:bodyPr wrap="none" rtlCol="0">
            <a:spAutoFit/>
          </a:bodyPr>
          <a:lstStyle/>
          <a:p>
            <a:r>
              <a:rPr kumimoji="1" lang="en-US" altLang="ja-JP" b="1" dirty="0">
                <a:solidFill>
                  <a:srgbClr val="FF0000"/>
                </a:solidFill>
              </a:rPr>
              <a:t>11/21</a:t>
            </a:r>
            <a:r>
              <a:rPr kumimoji="1" lang="ja-JP" altLang="en-US" b="1" dirty="0">
                <a:solidFill>
                  <a:srgbClr val="FF0000"/>
                </a:solidFill>
              </a:rPr>
              <a:t>完了</a:t>
            </a: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765626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酵母を用いて設計</a:t>
            </a:r>
            <a:r>
              <a:rPr kumimoji="1" lang="en-US" altLang="ja-JP" dirty="0"/>
              <a:t>CBD</a:t>
            </a:r>
            <a:r>
              <a:rPr kumimoji="1" lang="ja-JP" altLang="en-US" dirty="0"/>
              <a:t>を含むセルロース分解酵素を合成する。</a:t>
            </a:r>
          </a:p>
        </p:txBody>
      </p:sp>
      <p:sp>
        <p:nvSpPr>
          <p:cNvPr id="69" name="テキスト ボックス 68">
            <a:extLst>
              <a:ext uri="{FF2B5EF4-FFF2-40B4-BE49-F238E27FC236}">
                <a16:creationId xmlns:a16="http://schemas.microsoft.com/office/drawing/2014/main" id="{BE9DC6A9-8DA1-4301-8645-22684B37E57F}"/>
              </a:ext>
            </a:extLst>
          </p:cNvPr>
          <p:cNvSpPr txBox="1"/>
          <p:nvPr/>
        </p:nvSpPr>
        <p:spPr>
          <a:xfrm>
            <a:off x="485619" y="1860155"/>
            <a:ext cx="1085425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設計</a:t>
            </a:r>
            <a:r>
              <a:rPr kumimoji="1" lang="en-US" altLang="ja-JP" dirty="0"/>
              <a:t>CBD</a:t>
            </a:r>
            <a:r>
              <a:rPr kumimoji="1" lang="ja-JP" altLang="en-US" dirty="0"/>
              <a:t>を含むセルロース分解酵素を酵母（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272907"/>
            <a:ext cx="1374017" cy="1050818"/>
          </a:xfrm>
          <a:prstGeom prst="chevron">
            <a:avLst>
              <a:gd name="adj" fmla="val 35660"/>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89564"/>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Tree>
    <p:extLst>
      <p:ext uri="{BB962C8B-B14F-4D97-AF65-F5344CB8AC3E}">
        <p14:creationId xmlns:p14="http://schemas.microsoft.com/office/powerpoint/2010/main" val="192658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4135547"/>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4135547"/>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4138333"/>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4138333"/>
            <a:ext cx="1895461" cy="1053151"/>
            <a:chOff x="2252875" y="3814654"/>
            <a:chExt cx="1895461" cy="1053151"/>
          </a:xfrm>
          <a:solidFill>
            <a:schemeClr val="accent2"/>
          </a:solidFill>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対象④　発現・活性の確認</a:t>
            </a:r>
          </a:p>
        </p:txBody>
      </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2027123" y="1842201"/>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TrCel7A</a:t>
              </a:r>
              <a:endParaRPr kumimoji="1" lang="ja-JP" altLang="en-US" sz="1600" b="1"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4138333"/>
            <a:ext cx="1895461" cy="1053151"/>
            <a:chOff x="2252875" y="3814654"/>
            <a:chExt cx="1895461" cy="1053151"/>
          </a:xfrm>
          <a:solidFill>
            <a:schemeClr val="accent2">
              <a:lumMod val="20000"/>
              <a:lumOff val="80000"/>
            </a:schemeClr>
          </a:solidFill>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grp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662123"/>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74980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749808"/>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749808"/>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749808"/>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749808"/>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b="1" dirty="0">
                <a:solidFill>
                  <a:srgbClr val="00CCFF"/>
                </a:solidFill>
              </a:rPr>
              <a:t>TrCel7A</a:t>
            </a:r>
            <a:endParaRPr kumimoji="1" lang="ja-JP" altLang="en-US" b="1" dirty="0">
              <a:solidFill>
                <a:srgbClr val="00CCFF"/>
              </a:solidFill>
            </a:endParaRPr>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560341"/>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7862313" y="1699263"/>
            <a:ext cx="184731" cy="276999"/>
          </a:xfrm>
          <a:prstGeom prst="rect">
            <a:avLst/>
          </a:prstGeom>
          <a:noFill/>
        </p:spPr>
        <p:txBody>
          <a:bodyPr wrap="none" rtlCol="0">
            <a:spAutoFit/>
          </a:bodyPr>
          <a:lstStyle/>
          <a:p>
            <a:endParaRPr kumimoji="1" lang="ja-JP" altLang="en-US" sz="12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485619" y="2882923"/>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63" name="テキスト ボックス 62">
            <a:extLst>
              <a:ext uri="{FF2B5EF4-FFF2-40B4-BE49-F238E27FC236}">
                <a16:creationId xmlns:a16="http://schemas.microsoft.com/office/drawing/2014/main" id="{AAED18B9-AA86-450C-B3C1-BD88ECB8706D}"/>
              </a:ext>
            </a:extLst>
          </p:cNvPr>
          <p:cNvSpPr txBox="1"/>
          <p:nvPr/>
        </p:nvSpPr>
        <p:spPr>
          <a:xfrm>
            <a:off x="4112977" y="5203816"/>
            <a:ext cx="1210652" cy="369332"/>
          </a:xfrm>
          <a:prstGeom prst="rect">
            <a:avLst/>
          </a:prstGeom>
          <a:noFill/>
        </p:spPr>
        <p:txBody>
          <a:bodyPr wrap="none" rtlCol="0">
            <a:spAutoFit/>
          </a:bodyPr>
          <a:lstStyle/>
          <a:p>
            <a:r>
              <a:rPr kumimoji="1" lang="en-US" altLang="ja-JP" b="1" dirty="0">
                <a:solidFill>
                  <a:srgbClr val="FF0000"/>
                </a:solidFill>
              </a:rPr>
              <a:t>11/21</a:t>
            </a:r>
            <a:r>
              <a:rPr kumimoji="1" lang="ja-JP" altLang="en-US" b="1" dirty="0">
                <a:solidFill>
                  <a:srgbClr val="FF0000"/>
                </a:solidFill>
              </a:rPr>
              <a:t>完了</a:t>
            </a:r>
          </a:p>
        </p:txBody>
      </p:sp>
      <p:sp>
        <p:nvSpPr>
          <p:cNvPr id="66" name="テキスト ボックス 65">
            <a:extLst>
              <a:ext uri="{FF2B5EF4-FFF2-40B4-BE49-F238E27FC236}">
                <a16:creationId xmlns:a16="http://schemas.microsoft.com/office/drawing/2014/main" id="{18E5F591-B3C2-4B9C-8399-5066E129BA03}"/>
              </a:ext>
            </a:extLst>
          </p:cNvPr>
          <p:cNvSpPr txBox="1"/>
          <p:nvPr/>
        </p:nvSpPr>
        <p:spPr>
          <a:xfrm>
            <a:off x="502374" y="5790749"/>
            <a:ext cx="672331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酵母を用いてセルロース分解酵素の合成を実施する。</a:t>
            </a:r>
          </a:p>
        </p:txBody>
      </p:sp>
      <p:sp>
        <p:nvSpPr>
          <p:cNvPr id="67" name="テキスト ボックス 66">
            <a:extLst>
              <a:ext uri="{FF2B5EF4-FFF2-40B4-BE49-F238E27FC236}">
                <a16:creationId xmlns:a16="http://schemas.microsoft.com/office/drawing/2014/main" id="{7224403C-AB4A-4F83-8078-BF9D32C07B2D}"/>
              </a:ext>
            </a:extLst>
          </p:cNvPr>
          <p:cNvSpPr txBox="1"/>
          <p:nvPr/>
        </p:nvSpPr>
        <p:spPr>
          <a:xfrm>
            <a:off x="8054185" y="6335171"/>
            <a:ext cx="3867304"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2" name="テキスト ボックス 81">
            <a:extLst>
              <a:ext uri="{FF2B5EF4-FFF2-40B4-BE49-F238E27FC236}">
                <a16:creationId xmlns:a16="http://schemas.microsoft.com/office/drawing/2014/main" id="{72040853-3FFA-42DF-92B1-239AFE882523}"/>
              </a:ext>
            </a:extLst>
          </p:cNvPr>
          <p:cNvSpPr txBox="1"/>
          <p:nvPr/>
        </p:nvSpPr>
        <p:spPr>
          <a:xfrm>
            <a:off x="3038138" y="2334420"/>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83" name="テキスト ボックス 82">
            <a:extLst>
              <a:ext uri="{FF2B5EF4-FFF2-40B4-BE49-F238E27FC236}">
                <a16:creationId xmlns:a16="http://schemas.microsoft.com/office/drawing/2014/main" id="{F1BADDC9-6339-42D6-87B0-A25DC648CA84}"/>
              </a:ext>
            </a:extLst>
          </p:cNvPr>
          <p:cNvSpPr txBox="1"/>
          <p:nvPr/>
        </p:nvSpPr>
        <p:spPr>
          <a:xfrm>
            <a:off x="1986013" y="2337091"/>
            <a:ext cx="1107996" cy="307777"/>
          </a:xfrm>
          <a:prstGeom prst="rect">
            <a:avLst/>
          </a:prstGeom>
          <a:noFill/>
        </p:spPr>
        <p:txBody>
          <a:bodyPr wrap="none" rtlCol="0">
            <a:spAutoFit/>
          </a:bodyPr>
          <a:lstStyle/>
          <a:p>
            <a:r>
              <a:rPr kumimoji="1" lang="ja-JP" altLang="en-US" sz="1400" b="1" dirty="0">
                <a:solidFill>
                  <a:srgbClr val="00CCFF"/>
                </a:solidFill>
              </a:rPr>
              <a:t>触媒ドメイン</a:t>
            </a:r>
          </a:p>
        </p:txBody>
      </p:sp>
      <p:sp>
        <p:nvSpPr>
          <p:cNvPr id="84" name="テキスト ボックス 83">
            <a:extLst>
              <a:ext uri="{FF2B5EF4-FFF2-40B4-BE49-F238E27FC236}">
                <a16:creationId xmlns:a16="http://schemas.microsoft.com/office/drawing/2014/main" id="{5E3ECAE7-1A86-40AC-B295-DAF4BFB19CC8}"/>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Tree>
    <p:extLst>
      <p:ext uri="{BB962C8B-B14F-4D97-AF65-F5344CB8AC3E}">
        <p14:creationId xmlns:p14="http://schemas.microsoft.com/office/powerpoint/2010/main" val="429246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ja-JP" altLang="en-US" dirty="0"/>
              <a:t>対象②</a:t>
            </a:r>
            <a:br>
              <a:rPr kumimoji="1" lang="en-US" altLang="ja-JP" dirty="0"/>
            </a:br>
            <a:r>
              <a:rPr kumimoji="1" lang="en-US" altLang="ja-JP" dirty="0"/>
              <a:t>TeCel7A-TrCBM1</a:t>
            </a:r>
            <a:r>
              <a:rPr kumimoji="1" lang="ja-JP" altLang="en-US" dirty="0"/>
              <a:t> </a:t>
            </a:r>
            <a:r>
              <a:rPr lang="ja-JP" altLang="en-US" dirty="0"/>
              <a:t>設計</a:t>
            </a:r>
            <a:r>
              <a:rPr lang="en-US" altLang="ja-JP" dirty="0"/>
              <a:t>CBD</a:t>
            </a:r>
            <a:r>
              <a:rPr lang="ja-JP" altLang="en-US" dirty="0"/>
              <a:t>入れ替え 詳細</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14</a:t>
            </a:fld>
            <a:endParaRPr kumimoji="1" lang="ja-JP" altLang="en-US" dirty="0"/>
          </a:p>
        </p:txBody>
      </p:sp>
      <p:pic>
        <p:nvPicPr>
          <p:cNvPr id="13" name="図 12">
            <a:extLst>
              <a:ext uri="{FF2B5EF4-FFF2-40B4-BE49-F238E27FC236}">
                <a16:creationId xmlns:a16="http://schemas.microsoft.com/office/drawing/2014/main" id="{4B0050DF-FC8B-4112-9DA5-52039B41352D}"/>
              </a:ext>
            </a:extLst>
          </p:cNvPr>
          <p:cNvPicPr>
            <a:picLocks noChangeAspect="1"/>
          </p:cNvPicPr>
          <p:nvPr/>
        </p:nvPicPr>
        <p:blipFill>
          <a:blip r:embed="rId2"/>
          <a:stretch>
            <a:fillRect/>
          </a:stretch>
        </p:blipFill>
        <p:spPr>
          <a:xfrm>
            <a:off x="1329635" y="1593128"/>
            <a:ext cx="9141942" cy="4524659"/>
          </a:xfrm>
          <a:prstGeom prst="rect">
            <a:avLst/>
          </a:prstGeom>
          <a:ln>
            <a:solidFill>
              <a:schemeClr val="tx1"/>
            </a:solidFill>
          </a:ln>
        </p:spPr>
      </p:pic>
      <p:sp>
        <p:nvSpPr>
          <p:cNvPr id="69" name="テキスト ボックス 68">
            <a:extLst>
              <a:ext uri="{FF2B5EF4-FFF2-40B4-BE49-F238E27FC236}">
                <a16:creationId xmlns:a16="http://schemas.microsoft.com/office/drawing/2014/main" id="{FA505C86-928D-4902-B154-A2F6238FA4F7}"/>
              </a:ext>
            </a:extLst>
          </p:cNvPr>
          <p:cNvSpPr txBox="1"/>
          <p:nvPr/>
        </p:nvSpPr>
        <p:spPr>
          <a:xfrm>
            <a:off x="0" y="801837"/>
            <a:ext cx="12192000" cy="707886"/>
          </a:xfrm>
          <a:prstGeom prst="rect">
            <a:avLst/>
          </a:prstGeom>
          <a:noFill/>
        </p:spPr>
        <p:txBody>
          <a:bodyPr wrap="square" rtlCol="0">
            <a:spAutoFit/>
          </a:bodyPr>
          <a:lstStyle/>
          <a:p>
            <a:pPr algn="ctr"/>
            <a:r>
              <a:rPr kumimoji="1" lang="ja-JP" altLang="en-US" sz="2000" b="1" dirty="0">
                <a:solidFill>
                  <a:schemeClr val="accent1"/>
                </a:solidFill>
              </a:rPr>
              <a:t>作成したプラスミドの遺伝子配列を</a:t>
            </a:r>
            <a:r>
              <a:rPr kumimoji="1" lang="en-US" altLang="ja-JP" sz="2000" b="1" dirty="0">
                <a:solidFill>
                  <a:schemeClr val="accent1"/>
                </a:solidFill>
              </a:rPr>
              <a:t>DNA</a:t>
            </a:r>
            <a:r>
              <a:rPr kumimoji="1" lang="ja-JP" altLang="en-US" sz="2000" b="1" dirty="0">
                <a:solidFill>
                  <a:schemeClr val="accent1"/>
                </a:solidFill>
              </a:rPr>
              <a:t>シーケンスで確認した。</a:t>
            </a:r>
            <a:endParaRPr kumimoji="1" lang="en-US" altLang="ja-JP" sz="2000" b="1" dirty="0">
              <a:solidFill>
                <a:schemeClr val="accent1"/>
              </a:solidFill>
            </a:endParaRPr>
          </a:p>
          <a:p>
            <a:pPr algn="ctr"/>
            <a:r>
              <a:rPr kumimoji="1" lang="ja-JP" altLang="en-US" sz="2000" b="1" dirty="0">
                <a:solidFill>
                  <a:schemeClr val="accent1"/>
                </a:solidFill>
              </a:rPr>
              <a:t>→</a:t>
            </a:r>
            <a:r>
              <a:rPr kumimoji="1" lang="en-US" altLang="ja-JP" sz="2000" b="1" dirty="0">
                <a:solidFill>
                  <a:schemeClr val="accent1"/>
                </a:solidFill>
              </a:rPr>
              <a:t>24</a:t>
            </a:r>
            <a:r>
              <a:rPr kumimoji="1" lang="ja-JP" altLang="en-US" sz="2000" b="1" dirty="0">
                <a:solidFill>
                  <a:schemeClr val="accent1"/>
                </a:solidFill>
              </a:rPr>
              <a:t>種類すべての設計</a:t>
            </a:r>
            <a:r>
              <a:rPr kumimoji="1" lang="en-US" altLang="ja-JP" sz="2000" b="1" dirty="0">
                <a:solidFill>
                  <a:schemeClr val="accent1"/>
                </a:solidFill>
              </a:rPr>
              <a:t>CBD</a:t>
            </a:r>
            <a:r>
              <a:rPr kumimoji="1" lang="ja-JP" altLang="en-US" sz="2000" b="1" dirty="0">
                <a:solidFill>
                  <a:schemeClr val="accent1"/>
                </a:solidFill>
              </a:rPr>
              <a:t>で想定通りの配列だった。</a:t>
            </a:r>
            <a:endParaRPr kumimoji="1" lang="en-US" altLang="ja-JP" sz="2000" b="1" dirty="0">
              <a:solidFill>
                <a:schemeClr val="accent1"/>
              </a:solidFill>
            </a:endParaRPr>
          </a:p>
        </p:txBody>
      </p:sp>
      <p:cxnSp>
        <p:nvCxnSpPr>
          <p:cNvPr id="16" name="直線コネクタ 15">
            <a:extLst>
              <a:ext uri="{FF2B5EF4-FFF2-40B4-BE49-F238E27FC236}">
                <a16:creationId xmlns:a16="http://schemas.microsoft.com/office/drawing/2014/main" id="{8872CF01-C4DB-4E7F-BF95-DBA8C4D636C8}"/>
              </a:ext>
            </a:extLst>
          </p:cNvPr>
          <p:cNvCxnSpPr/>
          <p:nvPr/>
        </p:nvCxnSpPr>
        <p:spPr>
          <a:xfrm>
            <a:off x="9429220" y="4400208"/>
            <a:ext cx="0" cy="5561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5A3E21F-CB65-41B7-A478-CDF8ABC15BB2}"/>
              </a:ext>
            </a:extLst>
          </p:cNvPr>
          <p:cNvCxnSpPr>
            <a:cxnSpLocks/>
          </p:cNvCxnSpPr>
          <p:nvPr/>
        </p:nvCxnSpPr>
        <p:spPr>
          <a:xfrm flipH="1">
            <a:off x="8950023" y="4956389"/>
            <a:ext cx="47919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59CAB54-5983-4F3F-BCC7-61D5C894F302}"/>
              </a:ext>
            </a:extLst>
          </p:cNvPr>
          <p:cNvSpPr txBox="1"/>
          <p:nvPr/>
        </p:nvSpPr>
        <p:spPr>
          <a:xfrm>
            <a:off x="9447696" y="4617835"/>
            <a:ext cx="1005403" cy="338554"/>
          </a:xfrm>
          <a:prstGeom prst="rect">
            <a:avLst/>
          </a:prstGeom>
          <a:noFill/>
        </p:spPr>
        <p:txBody>
          <a:bodyPr wrap="none" rtlCol="0">
            <a:spAutoFit/>
          </a:bodyPr>
          <a:lstStyle/>
          <a:p>
            <a:r>
              <a:rPr kumimoji="1" lang="ja-JP" altLang="en-US" sz="1600" b="1" dirty="0">
                <a:solidFill>
                  <a:srgbClr val="FF0000"/>
                </a:solidFill>
              </a:rPr>
              <a:t>先月実施</a:t>
            </a:r>
          </a:p>
        </p:txBody>
      </p:sp>
      <p:sp>
        <p:nvSpPr>
          <p:cNvPr id="85" name="テキスト ボックス 84">
            <a:extLst>
              <a:ext uri="{FF2B5EF4-FFF2-40B4-BE49-F238E27FC236}">
                <a16:creationId xmlns:a16="http://schemas.microsoft.com/office/drawing/2014/main" id="{2E627DB6-E0A1-473A-A4EF-27F238316B54}"/>
              </a:ext>
            </a:extLst>
          </p:cNvPr>
          <p:cNvSpPr txBox="1"/>
          <p:nvPr/>
        </p:nvSpPr>
        <p:spPr>
          <a:xfrm>
            <a:off x="9447696" y="5095595"/>
            <a:ext cx="1005403" cy="338554"/>
          </a:xfrm>
          <a:prstGeom prst="rect">
            <a:avLst/>
          </a:prstGeom>
          <a:noFill/>
        </p:spPr>
        <p:txBody>
          <a:bodyPr wrap="none" rtlCol="0">
            <a:spAutoFit/>
          </a:bodyPr>
          <a:lstStyle/>
          <a:p>
            <a:r>
              <a:rPr kumimoji="1" lang="ja-JP" altLang="en-US" sz="1600" b="1" dirty="0">
                <a:solidFill>
                  <a:srgbClr val="FF0000"/>
                </a:solidFill>
              </a:rPr>
              <a:t>今月実施</a:t>
            </a:r>
          </a:p>
        </p:txBody>
      </p:sp>
    </p:spTree>
    <p:extLst>
      <p:ext uri="{BB962C8B-B14F-4D97-AF65-F5344CB8AC3E}">
        <p14:creationId xmlns:p14="http://schemas.microsoft.com/office/powerpoint/2010/main" val="389760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対象②、④</a:t>
            </a:r>
            <a:br>
              <a:rPr lang="en-US" altLang="ja-JP" dirty="0"/>
            </a:br>
            <a:r>
              <a:rPr lang="ja-JP" altLang="en-US" dirty="0"/>
              <a:t>酵母へ形質転換　詳細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pic>
        <p:nvPicPr>
          <p:cNvPr id="25" name="図 24">
            <a:extLst>
              <a:ext uri="{FF2B5EF4-FFF2-40B4-BE49-F238E27FC236}">
                <a16:creationId xmlns:a16="http://schemas.microsoft.com/office/drawing/2014/main" id="{DB814AB1-557A-49EB-9754-F961A43059DD}"/>
              </a:ext>
            </a:extLst>
          </p:cNvPr>
          <p:cNvPicPr>
            <a:picLocks noChangeAspect="1"/>
          </p:cNvPicPr>
          <p:nvPr/>
        </p:nvPicPr>
        <p:blipFill>
          <a:blip r:embed="rId3"/>
          <a:stretch>
            <a:fillRect/>
          </a:stretch>
        </p:blipFill>
        <p:spPr>
          <a:xfrm>
            <a:off x="1629724" y="1761534"/>
            <a:ext cx="9211101" cy="4229203"/>
          </a:xfrm>
          <a:prstGeom prst="rect">
            <a:avLst/>
          </a:prstGeom>
          <a:ln>
            <a:solidFill>
              <a:schemeClr val="tx1"/>
            </a:solidFill>
          </a:ln>
        </p:spPr>
      </p:pic>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707886"/>
          </a:xfrm>
          <a:prstGeom prst="rect">
            <a:avLst/>
          </a:prstGeom>
          <a:noFill/>
        </p:spPr>
        <p:txBody>
          <a:bodyPr wrap="square" rtlCol="0">
            <a:spAutoFit/>
          </a:bodyPr>
          <a:lstStyle/>
          <a:p>
            <a:pPr algn="ctr"/>
            <a:r>
              <a:rPr kumimoji="1" lang="ja-JP" altLang="en-US" sz="2000" b="1" dirty="0">
                <a:solidFill>
                  <a:schemeClr val="accent1"/>
                </a:solidFill>
              </a:rPr>
              <a:t>エレクトロポレーション法を用いて、プラスミドを酵母（</a:t>
            </a:r>
            <a:r>
              <a:rPr kumimoji="1" lang="en-US" altLang="ja-JP" sz="2000" b="1" i="1" dirty="0">
                <a:solidFill>
                  <a:schemeClr val="accent1"/>
                </a:solidFill>
              </a:rPr>
              <a:t>Pichia pastoris </a:t>
            </a:r>
            <a:r>
              <a:rPr kumimoji="1" lang="en-US" altLang="ja-JP" sz="2000" b="1" dirty="0">
                <a:solidFill>
                  <a:schemeClr val="accent1"/>
                </a:solidFill>
              </a:rPr>
              <a:t>KM71H</a:t>
            </a:r>
            <a:r>
              <a:rPr kumimoji="1" lang="ja-JP" altLang="en-US" sz="2000" b="1" dirty="0">
                <a:solidFill>
                  <a:schemeClr val="accent1"/>
                </a:solidFill>
              </a:rPr>
              <a:t>）へ導入した。</a:t>
            </a:r>
            <a:endParaRPr kumimoji="1" lang="en-US" altLang="ja-JP" sz="2000" b="1" dirty="0">
              <a:solidFill>
                <a:schemeClr val="accent1"/>
              </a:solidFill>
            </a:endParaRPr>
          </a:p>
          <a:p>
            <a:pPr algn="ctr"/>
            <a:r>
              <a:rPr kumimoji="1" lang="ja-JP" altLang="en-US" sz="2000" b="1" dirty="0">
                <a:solidFill>
                  <a:schemeClr val="accent1"/>
                </a:solidFill>
              </a:rPr>
              <a:t>→対象②、④のすべてでコロニーを確認した。</a:t>
            </a:r>
          </a:p>
        </p:txBody>
      </p:sp>
      <p:sp>
        <p:nvSpPr>
          <p:cNvPr id="30" name="テキスト ボックス 29">
            <a:extLst>
              <a:ext uri="{FF2B5EF4-FFF2-40B4-BE49-F238E27FC236}">
                <a16:creationId xmlns:a16="http://schemas.microsoft.com/office/drawing/2014/main" id="{FF575BDC-6A3C-41B7-965C-CDBB55C364CC}"/>
              </a:ext>
            </a:extLst>
          </p:cNvPr>
          <p:cNvSpPr txBox="1"/>
          <p:nvPr/>
        </p:nvSpPr>
        <p:spPr>
          <a:xfrm>
            <a:off x="3342545" y="5638401"/>
            <a:ext cx="1428596" cy="261610"/>
          </a:xfrm>
          <a:prstGeom prst="rect">
            <a:avLst/>
          </a:prstGeom>
          <a:noFill/>
        </p:spPr>
        <p:txBody>
          <a:bodyPr wrap="none" rtlCol="0">
            <a:spAutoFit/>
          </a:bodyPr>
          <a:lstStyle/>
          <a:p>
            <a:r>
              <a:rPr kumimoji="1" lang="en-US" altLang="ja-JP" sz="1100" dirty="0"/>
              <a:t>※</a:t>
            </a:r>
            <a:r>
              <a:rPr kumimoji="1" lang="ja-JP" altLang="en-US" sz="1100" dirty="0"/>
              <a:t>遺伝子合成で作成</a:t>
            </a:r>
          </a:p>
        </p:txBody>
      </p:sp>
      <p:sp>
        <p:nvSpPr>
          <p:cNvPr id="68" name="テキスト ボックス 67">
            <a:extLst>
              <a:ext uri="{FF2B5EF4-FFF2-40B4-BE49-F238E27FC236}">
                <a16:creationId xmlns:a16="http://schemas.microsoft.com/office/drawing/2014/main" id="{435E4F5F-7D69-4ACB-9E61-A13BB10ED057}"/>
              </a:ext>
            </a:extLst>
          </p:cNvPr>
          <p:cNvSpPr txBox="1"/>
          <p:nvPr/>
        </p:nvSpPr>
        <p:spPr>
          <a:xfrm>
            <a:off x="2989884" y="3844333"/>
            <a:ext cx="1781257" cy="261610"/>
          </a:xfrm>
          <a:prstGeom prst="rect">
            <a:avLst/>
          </a:prstGeom>
          <a:noFill/>
        </p:spPr>
        <p:txBody>
          <a:bodyPr wrap="none" rtlCol="0">
            <a:spAutoFit/>
          </a:bodyPr>
          <a:lstStyle/>
          <a:p>
            <a:pPr algn="r"/>
            <a:r>
              <a:rPr kumimoji="1" lang="en-US" altLang="ja-JP" sz="1100" dirty="0"/>
              <a:t>※</a:t>
            </a:r>
            <a:r>
              <a:rPr kumimoji="1" lang="ja-JP" altLang="en-US" sz="1100" dirty="0"/>
              <a:t>作成方法は前ページ参照</a:t>
            </a:r>
          </a:p>
        </p:txBody>
      </p:sp>
      <p:sp>
        <p:nvSpPr>
          <p:cNvPr id="4" name="テキスト ボックス 3">
            <a:extLst>
              <a:ext uri="{FF2B5EF4-FFF2-40B4-BE49-F238E27FC236}">
                <a16:creationId xmlns:a16="http://schemas.microsoft.com/office/drawing/2014/main" id="{21B208EC-29CF-4EE9-8479-C54158FFA04D}"/>
              </a:ext>
            </a:extLst>
          </p:cNvPr>
          <p:cNvSpPr txBox="1"/>
          <p:nvPr/>
        </p:nvSpPr>
        <p:spPr>
          <a:xfrm>
            <a:off x="6834433" y="5361402"/>
            <a:ext cx="338554" cy="276999"/>
          </a:xfrm>
          <a:prstGeom prst="rect">
            <a:avLst/>
          </a:prstGeom>
          <a:noFill/>
        </p:spPr>
        <p:txBody>
          <a:bodyPr wrap="none" rtlCol="0">
            <a:spAutoFit/>
          </a:bodyPr>
          <a:lstStyle/>
          <a:p>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1A1D353B-1458-4EAE-A0DB-1DB62AF19E63}"/>
              </a:ext>
            </a:extLst>
          </p:cNvPr>
          <p:cNvSpPr txBox="1"/>
          <p:nvPr/>
        </p:nvSpPr>
        <p:spPr>
          <a:xfrm>
            <a:off x="7891806" y="5990737"/>
            <a:ext cx="3158237" cy="276999"/>
          </a:xfrm>
          <a:prstGeom prst="rect">
            <a:avLst/>
          </a:prstGeom>
          <a:noFill/>
        </p:spPr>
        <p:txBody>
          <a:bodyPr wrap="none" rtlCol="0">
            <a:spAutoFit/>
          </a:bodyPr>
          <a:lstStyle/>
          <a:p>
            <a:r>
              <a:rPr kumimoji="1" lang="en-US" altLang="ja-JP" sz="1200" dirty="0"/>
              <a:t>※</a:t>
            </a:r>
            <a:r>
              <a:rPr kumimoji="1" lang="ja-JP" altLang="en-US" sz="1200" dirty="0"/>
              <a:t>実際は目的遺伝子がゲノムに挿入されている。</a:t>
            </a:r>
          </a:p>
        </p:txBody>
      </p:sp>
    </p:spTree>
    <p:extLst>
      <p:ext uri="{BB962C8B-B14F-4D97-AF65-F5344CB8AC3E}">
        <p14:creationId xmlns:p14="http://schemas.microsoft.com/office/powerpoint/2010/main" val="411337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対象</a:t>
            </a:r>
            <a:r>
              <a:rPr kumimoji="1" lang="ja-JP" altLang="en-US" dirty="0"/>
              <a:t>② </a:t>
            </a:r>
            <a:r>
              <a:rPr kumimoji="1" lang="en-US" altLang="ja-JP" dirty="0"/>
              <a:t>TeCel7A-TrCBM1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91504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 name="吹き出し: 角を丸めた四角形 107">
            <a:extLst>
              <a:ext uri="{FF2B5EF4-FFF2-40B4-BE49-F238E27FC236}">
                <a16:creationId xmlns:a16="http://schemas.microsoft.com/office/drawing/2014/main" id="{E8969D96-5741-47DE-8A2E-BF1ED4EDAE28}"/>
              </a:ext>
            </a:extLst>
          </p:cNvPr>
          <p:cNvSpPr/>
          <p:nvPr/>
        </p:nvSpPr>
        <p:spPr>
          <a:xfrm>
            <a:off x="377918" y="4014780"/>
            <a:ext cx="3261575" cy="1967742"/>
          </a:xfrm>
          <a:prstGeom prst="wedgeRoundRectCallout">
            <a:avLst>
              <a:gd name="adj1" fmla="val -15910"/>
              <a:gd name="adj2" fmla="val -75202"/>
              <a:gd name="adj3" fmla="val 16667"/>
            </a:avLst>
          </a:prstGeom>
          <a:solidFill>
            <a:schemeClr val="bg1"/>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246C9588-7851-434D-B90E-2B9FFDAC64BE}"/>
              </a:ext>
            </a:extLst>
          </p:cNvPr>
          <p:cNvSpPr/>
          <p:nvPr/>
        </p:nvSpPr>
        <p:spPr>
          <a:xfrm>
            <a:off x="632824" y="2776537"/>
            <a:ext cx="2207418" cy="350044"/>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酵母でのタンパク質合成（約</a:t>
            </a:r>
            <a:r>
              <a:rPr lang="en-US" altLang="ja-JP" dirty="0"/>
              <a:t>1</a:t>
            </a:r>
            <a:r>
              <a:rPr lang="ja-JP" altLang="en-US" dirty="0"/>
              <a:t>週間） </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5" name="円柱 4">
            <a:extLst>
              <a:ext uri="{FF2B5EF4-FFF2-40B4-BE49-F238E27FC236}">
                <a16:creationId xmlns:a16="http://schemas.microsoft.com/office/drawing/2014/main" id="{C707FD6C-CBEF-45A5-8251-E9024A94C32E}"/>
              </a:ext>
            </a:extLst>
          </p:cNvPr>
          <p:cNvSpPr/>
          <p:nvPr/>
        </p:nvSpPr>
        <p:spPr>
          <a:xfrm>
            <a:off x="632824" y="2469355"/>
            <a:ext cx="2207418" cy="657225"/>
          </a:xfrm>
          <a:prstGeom prst="can">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1696F61-0CEB-4552-A79F-77F97C9341EC}"/>
              </a:ext>
            </a:extLst>
          </p:cNvPr>
          <p:cNvSpPr/>
          <p:nvPr/>
        </p:nvSpPr>
        <p:spPr>
          <a:xfrm>
            <a:off x="1090022" y="2912268"/>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A57A9870-62DC-42AB-85F7-18CF419B444E}"/>
              </a:ext>
            </a:extLst>
          </p:cNvPr>
          <p:cNvSpPr/>
          <p:nvPr/>
        </p:nvSpPr>
        <p:spPr>
          <a:xfrm>
            <a:off x="1249566" y="2986084"/>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5F8671F5-1DA6-4E24-909C-36C6F2144AAE}"/>
              </a:ext>
            </a:extLst>
          </p:cNvPr>
          <p:cNvSpPr/>
          <p:nvPr/>
        </p:nvSpPr>
        <p:spPr>
          <a:xfrm>
            <a:off x="1406729" y="287892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0278C935-1AD4-4A9E-B75D-3C69EECE75A1}"/>
              </a:ext>
            </a:extLst>
          </p:cNvPr>
          <p:cNvSpPr/>
          <p:nvPr/>
        </p:nvSpPr>
        <p:spPr>
          <a:xfrm>
            <a:off x="1544841" y="29884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4545929E-86CB-4851-8DC6-9256F4FAA1B8}"/>
              </a:ext>
            </a:extLst>
          </p:cNvPr>
          <p:cNvSpPr/>
          <p:nvPr/>
        </p:nvSpPr>
        <p:spPr>
          <a:xfrm>
            <a:off x="1973470" y="290273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D8F800AC-A7D8-4741-8961-B1E5E24ECC52}"/>
              </a:ext>
            </a:extLst>
          </p:cNvPr>
          <p:cNvSpPr/>
          <p:nvPr/>
        </p:nvSpPr>
        <p:spPr>
          <a:xfrm>
            <a:off x="1744868" y="294560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02557F1E-2B99-412F-BAA1-766242E15DF6}"/>
              </a:ext>
            </a:extLst>
          </p:cNvPr>
          <p:cNvSpPr/>
          <p:nvPr/>
        </p:nvSpPr>
        <p:spPr>
          <a:xfrm>
            <a:off x="1594849" y="285273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53F76305-36DB-4300-993E-1B1355DEA664}"/>
              </a:ext>
            </a:extLst>
          </p:cNvPr>
          <p:cNvSpPr/>
          <p:nvPr/>
        </p:nvSpPr>
        <p:spPr>
          <a:xfrm>
            <a:off x="2280651" y="28741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D9B14587-A631-4913-BCE6-9B0FEDDAE561}"/>
              </a:ext>
            </a:extLst>
          </p:cNvPr>
          <p:cNvSpPr/>
          <p:nvPr/>
        </p:nvSpPr>
        <p:spPr>
          <a:xfrm>
            <a:off x="2116347" y="2945601"/>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1167240F-F286-46AB-A472-6F9F17DD02FE}"/>
              </a:ext>
            </a:extLst>
          </p:cNvPr>
          <p:cNvSpPr/>
          <p:nvPr/>
        </p:nvSpPr>
        <p:spPr>
          <a:xfrm>
            <a:off x="2480675" y="2952747"/>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05293B3-4E25-4248-A846-6BDBB3C8BF25}"/>
              </a:ext>
            </a:extLst>
          </p:cNvPr>
          <p:cNvSpPr/>
          <p:nvPr/>
        </p:nvSpPr>
        <p:spPr>
          <a:xfrm>
            <a:off x="830468" y="293131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4" name="グループ化 43">
            <a:extLst>
              <a:ext uri="{FF2B5EF4-FFF2-40B4-BE49-F238E27FC236}">
                <a16:creationId xmlns:a16="http://schemas.microsoft.com/office/drawing/2014/main" id="{6B49A81F-CDB5-434C-8411-32ABD2211F49}"/>
              </a:ext>
            </a:extLst>
          </p:cNvPr>
          <p:cNvGrpSpPr/>
          <p:nvPr/>
        </p:nvGrpSpPr>
        <p:grpSpPr>
          <a:xfrm>
            <a:off x="4237670" y="1907376"/>
            <a:ext cx="400050" cy="1514475"/>
            <a:chOff x="5395913" y="1639491"/>
            <a:chExt cx="400050" cy="1514475"/>
          </a:xfrm>
        </p:grpSpPr>
        <p:sp>
          <p:nvSpPr>
            <p:cNvPr id="45" name="円柱 44">
              <a:extLst>
                <a:ext uri="{FF2B5EF4-FFF2-40B4-BE49-F238E27FC236}">
                  <a16:creationId xmlns:a16="http://schemas.microsoft.com/office/drawing/2014/main" id="{F8F06216-568F-4F0D-876B-6531ADB24A0D}"/>
                </a:ext>
              </a:extLst>
            </p:cNvPr>
            <p:cNvSpPr/>
            <p:nvPr/>
          </p:nvSpPr>
          <p:spPr>
            <a:xfrm>
              <a:off x="5395913" y="2722956"/>
              <a:ext cx="400050" cy="431010"/>
            </a:xfrm>
            <a:prstGeom prst="can">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円柱 45">
              <a:extLst>
                <a:ext uri="{FF2B5EF4-FFF2-40B4-BE49-F238E27FC236}">
                  <a16:creationId xmlns:a16="http://schemas.microsoft.com/office/drawing/2014/main" id="{C47F0ECE-3DB6-41F4-8258-D81D8C6012F6}"/>
                </a:ext>
              </a:extLst>
            </p:cNvPr>
            <p:cNvSpPr/>
            <p:nvPr/>
          </p:nvSpPr>
          <p:spPr>
            <a:xfrm>
              <a:off x="5395913" y="1639491"/>
              <a:ext cx="400050" cy="1507331"/>
            </a:xfrm>
            <a:prstGeom prst="ca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8" name="図 47">
            <a:extLst>
              <a:ext uri="{FF2B5EF4-FFF2-40B4-BE49-F238E27FC236}">
                <a16:creationId xmlns:a16="http://schemas.microsoft.com/office/drawing/2014/main" id="{30DB4C22-5993-41AB-B980-52FCA1F41DD0}"/>
              </a:ext>
            </a:extLst>
          </p:cNvPr>
          <p:cNvPicPr>
            <a:picLocks noChangeAspect="1"/>
          </p:cNvPicPr>
          <p:nvPr/>
        </p:nvPicPr>
        <p:blipFill rotWithShape="1">
          <a:blip r:embed="rId3">
            <a:duotone>
              <a:schemeClr val="bg2">
                <a:shade val="45000"/>
                <a:satMod val="135000"/>
              </a:schemeClr>
              <a:prstClr val="white"/>
            </a:duotone>
          </a:blip>
          <a:srcRect l="47187"/>
          <a:stretch/>
        </p:blipFill>
        <p:spPr>
          <a:xfrm rot="17710386">
            <a:off x="2780709" y="1572483"/>
            <a:ext cx="1162335" cy="993734"/>
          </a:xfrm>
          <a:prstGeom prst="rect">
            <a:avLst/>
          </a:prstGeom>
        </p:spPr>
      </p:pic>
      <p:sp>
        <p:nvSpPr>
          <p:cNvPr id="49" name="テキスト ボックス 48">
            <a:extLst>
              <a:ext uri="{FF2B5EF4-FFF2-40B4-BE49-F238E27FC236}">
                <a16:creationId xmlns:a16="http://schemas.microsoft.com/office/drawing/2014/main" id="{A17F7223-D0F9-4819-8559-048F9ACD090E}"/>
              </a:ext>
            </a:extLst>
          </p:cNvPr>
          <p:cNvSpPr txBox="1"/>
          <p:nvPr/>
        </p:nvSpPr>
        <p:spPr>
          <a:xfrm>
            <a:off x="2319512" y="1405437"/>
            <a:ext cx="1148071" cy="307777"/>
          </a:xfrm>
          <a:prstGeom prst="rect">
            <a:avLst/>
          </a:prstGeom>
          <a:noFill/>
        </p:spPr>
        <p:txBody>
          <a:bodyPr wrap="none" rtlCol="0">
            <a:spAutoFit/>
          </a:bodyPr>
          <a:lstStyle/>
          <a:p>
            <a:pPr algn="ctr"/>
            <a:r>
              <a:rPr kumimoji="1" lang="ja-JP" altLang="en-US" sz="1400" dirty="0"/>
              <a:t>コロニーを拾う</a:t>
            </a:r>
            <a:endParaRPr kumimoji="1" lang="en-US" altLang="ja-JP" sz="1400" dirty="0"/>
          </a:p>
        </p:txBody>
      </p:sp>
      <p:sp>
        <p:nvSpPr>
          <p:cNvPr id="50" name="テキスト ボックス 49">
            <a:extLst>
              <a:ext uri="{FF2B5EF4-FFF2-40B4-BE49-F238E27FC236}">
                <a16:creationId xmlns:a16="http://schemas.microsoft.com/office/drawing/2014/main" id="{B35B277B-7EED-41F2-BBA9-47ED666AB02F}"/>
              </a:ext>
            </a:extLst>
          </p:cNvPr>
          <p:cNvSpPr txBox="1"/>
          <p:nvPr/>
        </p:nvSpPr>
        <p:spPr>
          <a:xfrm>
            <a:off x="3842830" y="3542116"/>
            <a:ext cx="1252266" cy="523220"/>
          </a:xfrm>
          <a:prstGeom prst="rect">
            <a:avLst/>
          </a:prstGeom>
          <a:noFill/>
        </p:spPr>
        <p:txBody>
          <a:bodyPr wrap="none" rtlCol="0">
            <a:spAutoFit/>
          </a:bodyPr>
          <a:lstStyle/>
          <a:p>
            <a:pPr algn="ctr"/>
            <a:r>
              <a:rPr kumimoji="1" lang="en-US" altLang="ja-JP" sz="1400" dirty="0"/>
              <a:t>YPG</a:t>
            </a:r>
            <a:r>
              <a:rPr kumimoji="1" lang="ja-JP" altLang="en-US" sz="1400" dirty="0"/>
              <a:t>培地</a:t>
            </a:r>
            <a:endParaRPr kumimoji="1" lang="en-US" altLang="ja-JP" sz="1400" dirty="0"/>
          </a:p>
          <a:p>
            <a:pPr algn="ctr"/>
            <a:r>
              <a:rPr kumimoji="1" lang="en-US" altLang="ja-JP" sz="1400" dirty="0"/>
              <a:t>(Zeocin</a:t>
            </a:r>
            <a:r>
              <a:rPr kumimoji="1" lang="ja-JP" altLang="en-US" sz="1400" dirty="0"/>
              <a:t>入り）</a:t>
            </a:r>
            <a:endParaRPr kumimoji="1" lang="en-US" altLang="ja-JP" sz="1400" dirty="0"/>
          </a:p>
        </p:txBody>
      </p:sp>
      <p:sp>
        <p:nvSpPr>
          <p:cNvPr id="51" name="矢印: 下 50">
            <a:extLst>
              <a:ext uri="{FF2B5EF4-FFF2-40B4-BE49-F238E27FC236}">
                <a16:creationId xmlns:a16="http://schemas.microsoft.com/office/drawing/2014/main" id="{E3E5E906-54EB-435F-AC4E-A4AFC1F200FA}"/>
              </a:ext>
            </a:extLst>
          </p:cNvPr>
          <p:cNvSpPr/>
          <p:nvPr/>
        </p:nvSpPr>
        <p:spPr>
          <a:xfrm rot="16200000">
            <a:off x="5276261" y="2074153"/>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B7E79DE6-17C2-4EC7-8B27-2FCC9E3FC67C}"/>
              </a:ext>
            </a:extLst>
          </p:cNvPr>
          <p:cNvSpPr txBox="1"/>
          <p:nvPr/>
        </p:nvSpPr>
        <p:spPr>
          <a:xfrm>
            <a:off x="5094547" y="1920926"/>
            <a:ext cx="723275" cy="307777"/>
          </a:xfrm>
          <a:prstGeom prst="rect">
            <a:avLst/>
          </a:prstGeom>
          <a:noFill/>
        </p:spPr>
        <p:txBody>
          <a:bodyPr wrap="none" rtlCol="0">
            <a:spAutoFit/>
          </a:bodyPr>
          <a:lstStyle/>
          <a:p>
            <a:pPr algn="ctr"/>
            <a:r>
              <a:rPr kumimoji="1" lang="ja-JP" altLang="en-US" sz="1400" dirty="0"/>
              <a:t>前培養</a:t>
            </a:r>
            <a:endParaRPr kumimoji="1" lang="en-US" altLang="ja-JP" sz="1400" dirty="0"/>
          </a:p>
        </p:txBody>
      </p:sp>
      <p:sp>
        <p:nvSpPr>
          <p:cNvPr id="53" name="テキスト ボックス 52">
            <a:extLst>
              <a:ext uri="{FF2B5EF4-FFF2-40B4-BE49-F238E27FC236}">
                <a16:creationId xmlns:a16="http://schemas.microsoft.com/office/drawing/2014/main" id="{62B6A410-B320-4C73-8911-44B4E2D7A38F}"/>
              </a:ext>
            </a:extLst>
          </p:cNvPr>
          <p:cNvSpPr txBox="1"/>
          <p:nvPr/>
        </p:nvSpPr>
        <p:spPr>
          <a:xfrm>
            <a:off x="5044228" y="2807555"/>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grpSp>
        <p:nvGrpSpPr>
          <p:cNvPr id="65" name="グループ化 64">
            <a:extLst>
              <a:ext uri="{FF2B5EF4-FFF2-40B4-BE49-F238E27FC236}">
                <a16:creationId xmlns:a16="http://schemas.microsoft.com/office/drawing/2014/main" id="{66120161-DBD1-4D60-855C-F0A1C0D2C301}"/>
              </a:ext>
            </a:extLst>
          </p:cNvPr>
          <p:cNvGrpSpPr/>
          <p:nvPr/>
        </p:nvGrpSpPr>
        <p:grpSpPr>
          <a:xfrm>
            <a:off x="9793727" y="1445518"/>
            <a:ext cx="1743759" cy="2205048"/>
            <a:chOff x="8365511" y="1328738"/>
            <a:chExt cx="1743759" cy="2205048"/>
          </a:xfrm>
        </p:grpSpPr>
        <p:sp>
          <p:nvSpPr>
            <p:cNvPr id="66" name="楕円 65">
              <a:extLst>
                <a:ext uri="{FF2B5EF4-FFF2-40B4-BE49-F238E27FC236}">
                  <a16:creationId xmlns:a16="http://schemas.microsoft.com/office/drawing/2014/main" id="{675A5777-5F99-409E-A58B-7EA3D0DA2B63}"/>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5566289-096A-4995-84FB-A811C8912D30}"/>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台形 67">
              <a:extLst>
                <a:ext uri="{FF2B5EF4-FFF2-40B4-BE49-F238E27FC236}">
                  <a16:creationId xmlns:a16="http://schemas.microsoft.com/office/drawing/2014/main" id="{22505945-30F0-4EB8-B57A-7DA6A6127416}"/>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descr="図形&#10;&#10;低い精度で自動的に生成された説明">
              <a:extLst>
                <a:ext uri="{FF2B5EF4-FFF2-40B4-BE49-F238E27FC236}">
                  <a16:creationId xmlns:a16="http://schemas.microsoft.com/office/drawing/2014/main" id="{E0099706-1010-4439-8702-6CBA38F707D9}"/>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 t="34982" r="51017"/>
            <a:stretch/>
          </p:blipFill>
          <p:spPr>
            <a:xfrm>
              <a:off x="8365511" y="1495389"/>
              <a:ext cx="1535727" cy="2038397"/>
            </a:xfrm>
            <a:prstGeom prst="rect">
              <a:avLst/>
            </a:prstGeom>
          </p:spPr>
        </p:pic>
        <p:sp>
          <p:nvSpPr>
            <p:cNvPr id="70" name="正方形/長方形 69">
              <a:extLst>
                <a:ext uri="{FF2B5EF4-FFF2-40B4-BE49-F238E27FC236}">
                  <a16:creationId xmlns:a16="http://schemas.microsoft.com/office/drawing/2014/main" id="{9703AE06-9B31-442E-B63B-D3F66E46A911}"/>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1" name="テキスト ボックス 70">
            <a:extLst>
              <a:ext uri="{FF2B5EF4-FFF2-40B4-BE49-F238E27FC236}">
                <a16:creationId xmlns:a16="http://schemas.microsoft.com/office/drawing/2014/main" id="{C0B5EB7E-99D1-4E71-86D0-B86CF6C03980}"/>
              </a:ext>
            </a:extLst>
          </p:cNvPr>
          <p:cNvSpPr txBox="1"/>
          <p:nvPr/>
        </p:nvSpPr>
        <p:spPr>
          <a:xfrm>
            <a:off x="10195795" y="3677958"/>
            <a:ext cx="784189" cy="307777"/>
          </a:xfrm>
          <a:prstGeom prst="rect">
            <a:avLst/>
          </a:prstGeom>
          <a:noFill/>
        </p:spPr>
        <p:txBody>
          <a:bodyPr wrap="none" rtlCol="0">
            <a:spAutoFit/>
          </a:bodyPr>
          <a:lstStyle/>
          <a:p>
            <a:pPr algn="ctr"/>
            <a:r>
              <a:rPr kumimoji="1" lang="en-US" altLang="ja-JP" sz="1400" dirty="0"/>
              <a:t>YP</a:t>
            </a:r>
            <a:r>
              <a:rPr kumimoji="1" lang="ja-JP" altLang="en-US" sz="1400" dirty="0"/>
              <a:t>培地</a:t>
            </a:r>
            <a:endParaRPr kumimoji="1" lang="en-US" altLang="ja-JP" sz="1400" dirty="0"/>
          </a:p>
        </p:txBody>
      </p:sp>
      <p:sp>
        <p:nvSpPr>
          <p:cNvPr id="72" name="矢印: 下 71">
            <a:extLst>
              <a:ext uri="{FF2B5EF4-FFF2-40B4-BE49-F238E27FC236}">
                <a16:creationId xmlns:a16="http://schemas.microsoft.com/office/drawing/2014/main" id="{F5293437-2BAC-426C-A15C-06D3038AB5E9}"/>
              </a:ext>
            </a:extLst>
          </p:cNvPr>
          <p:cNvSpPr/>
          <p:nvPr/>
        </p:nvSpPr>
        <p:spPr>
          <a:xfrm rot="16200000">
            <a:off x="8028826"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0E885D28-7CEA-4174-8D7C-E7429B29C7B2}"/>
              </a:ext>
            </a:extLst>
          </p:cNvPr>
          <p:cNvSpPr txBox="1"/>
          <p:nvPr/>
        </p:nvSpPr>
        <p:spPr>
          <a:xfrm>
            <a:off x="7799854" y="1915461"/>
            <a:ext cx="723275" cy="307777"/>
          </a:xfrm>
          <a:prstGeom prst="rect">
            <a:avLst/>
          </a:prstGeom>
          <a:noFill/>
        </p:spPr>
        <p:txBody>
          <a:bodyPr wrap="none" rtlCol="0">
            <a:spAutoFit/>
          </a:bodyPr>
          <a:lstStyle/>
          <a:p>
            <a:pPr algn="ctr"/>
            <a:r>
              <a:rPr kumimoji="1" lang="ja-JP" altLang="en-US" sz="1400" dirty="0"/>
              <a:t>本培養</a:t>
            </a:r>
            <a:endParaRPr kumimoji="1" lang="en-US" altLang="ja-JP" sz="1400" dirty="0"/>
          </a:p>
        </p:txBody>
      </p:sp>
      <p:sp>
        <p:nvSpPr>
          <p:cNvPr id="74" name="テキスト ボックス 73">
            <a:extLst>
              <a:ext uri="{FF2B5EF4-FFF2-40B4-BE49-F238E27FC236}">
                <a16:creationId xmlns:a16="http://schemas.microsoft.com/office/drawing/2014/main" id="{2041ECA1-91ED-4B2A-B7F9-FFAE2FD761F2}"/>
              </a:ext>
            </a:extLst>
          </p:cNvPr>
          <p:cNvSpPr txBox="1"/>
          <p:nvPr/>
        </p:nvSpPr>
        <p:spPr>
          <a:xfrm>
            <a:off x="7691346" y="2803452"/>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sp>
        <p:nvSpPr>
          <p:cNvPr id="75" name="矢印: 下 74">
            <a:extLst>
              <a:ext uri="{FF2B5EF4-FFF2-40B4-BE49-F238E27FC236}">
                <a16:creationId xmlns:a16="http://schemas.microsoft.com/office/drawing/2014/main" id="{3EC484F3-3800-4C74-9B82-91859DC178E6}"/>
              </a:ext>
            </a:extLst>
          </p:cNvPr>
          <p:cNvSpPr/>
          <p:nvPr/>
        </p:nvSpPr>
        <p:spPr>
          <a:xfrm rot="16200000">
            <a:off x="9088801"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1DAB2B5D-6FDB-4985-90E7-142E51D38FA5}"/>
              </a:ext>
            </a:extLst>
          </p:cNvPr>
          <p:cNvSpPr txBox="1"/>
          <p:nvPr/>
        </p:nvSpPr>
        <p:spPr>
          <a:xfrm>
            <a:off x="8770059" y="1915461"/>
            <a:ext cx="902811" cy="307777"/>
          </a:xfrm>
          <a:prstGeom prst="rect">
            <a:avLst/>
          </a:prstGeom>
          <a:noFill/>
        </p:spPr>
        <p:txBody>
          <a:bodyPr wrap="none" rtlCol="0">
            <a:spAutoFit/>
          </a:bodyPr>
          <a:lstStyle/>
          <a:p>
            <a:pPr algn="ctr"/>
            <a:r>
              <a:rPr kumimoji="1" lang="ja-JP" altLang="en-US" sz="1400" dirty="0"/>
              <a:t>培地交換</a:t>
            </a:r>
            <a:endParaRPr kumimoji="1" lang="en-US" altLang="ja-JP" sz="1400" dirty="0"/>
          </a:p>
        </p:txBody>
      </p:sp>
      <p:sp>
        <p:nvSpPr>
          <p:cNvPr id="80" name="矢印: 下 79">
            <a:extLst>
              <a:ext uri="{FF2B5EF4-FFF2-40B4-BE49-F238E27FC236}">
                <a16:creationId xmlns:a16="http://schemas.microsoft.com/office/drawing/2014/main" id="{ED3EE9AE-221F-475E-AE18-53BE9EF0BACE}"/>
              </a:ext>
            </a:extLst>
          </p:cNvPr>
          <p:cNvSpPr/>
          <p:nvPr/>
        </p:nvSpPr>
        <p:spPr>
          <a:xfrm>
            <a:off x="10430578" y="4159729"/>
            <a:ext cx="376233" cy="90280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E3DDCD9E-F563-4F38-A89B-B082DAD646ED}"/>
              </a:ext>
            </a:extLst>
          </p:cNvPr>
          <p:cNvSpPr txBox="1"/>
          <p:nvPr/>
        </p:nvSpPr>
        <p:spPr>
          <a:xfrm>
            <a:off x="7063419" y="4328209"/>
            <a:ext cx="3555275" cy="523220"/>
          </a:xfrm>
          <a:prstGeom prst="rect">
            <a:avLst/>
          </a:prstGeom>
          <a:noFill/>
        </p:spPr>
        <p:txBody>
          <a:bodyPr wrap="square" rtlCol="0">
            <a:spAutoFit/>
          </a:bodyPr>
          <a:lstStyle/>
          <a:p>
            <a:r>
              <a:rPr kumimoji="1" lang="ja-JP" altLang="en-US" sz="1400" dirty="0"/>
              <a:t>メタノール添加培地サンプリング（</a:t>
            </a:r>
            <a:r>
              <a:rPr kumimoji="1" lang="en-US" altLang="ja-JP" sz="1400" dirty="0"/>
              <a:t>24</a:t>
            </a:r>
            <a:r>
              <a:rPr kumimoji="1" lang="ja-JP" altLang="en-US" sz="1400" dirty="0"/>
              <a:t>時間ごと）</a:t>
            </a:r>
            <a:endParaRPr kumimoji="1" lang="en-US" altLang="ja-JP" sz="1400" dirty="0"/>
          </a:p>
          <a:p>
            <a:r>
              <a:rPr kumimoji="1" lang="en-US" altLang="ja-JP" sz="1400" dirty="0"/>
              <a:t>Bradford</a:t>
            </a:r>
            <a:r>
              <a:rPr kumimoji="1" lang="ja-JP" altLang="en-US" sz="1400" dirty="0"/>
              <a:t>法で分泌タンパク質を定量</a:t>
            </a:r>
          </a:p>
        </p:txBody>
      </p:sp>
      <p:sp>
        <p:nvSpPr>
          <p:cNvPr id="82" name="テキスト ボックス 81">
            <a:extLst>
              <a:ext uri="{FF2B5EF4-FFF2-40B4-BE49-F238E27FC236}">
                <a16:creationId xmlns:a16="http://schemas.microsoft.com/office/drawing/2014/main" id="{1CC019A2-E528-4F34-B84C-BA7E6E9F3CAB}"/>
              </a:ext>
            </a:extLst>
          </p:cNvPr>
          <p:cNvSpPr txBox="1"/>
          <p:nvPr/>
        </p:nvSpPr>
        <p:spPr>
          <a:xfrm>
            <a:off x="9309100" y="5163542"/>
            <a:ext cx="2504981" cy="830997"/>
          </a:xfrm>
          <a:prstGeom prst="rect">
            <a:avLst/>
          </a:prstGeom>
          <a:noFill/>
        </p:spPr>
        <p:txBody>
          <a:bodyPr wrap="none" rtlCol="0">
            <a:spAutoFit/>
          </a:bodyPr>
          <a:lstStyle/>
          <a:p>
            <a:pPr algn="ctr"/>
            <a:r>
              <a:rPr kumimoji="1" lang="ja-JP" altLang="en-US" sz="1600" dirty="0"/>
              <a:t>遠心、粗酵素液を獲得</a:t>
            </a:r>
            <a:endParaRPr kumimoji="1" lang="en-US" altLang="ja-JP" sz="1600" dirty="0"/>
          </a:p>
          <a:p>
            <a:pPr marL="285750" indent="-285750">
              <a:buFont typeface="Wingdings" panose="05000000000000000000" pitchFamily="2" charset="2"/>
              <a:buChar char="l"/>
            </a:pPr>
            <a:r>
              <a:rPr kumimoji="1" lang="en-US" altLang="ja-JP" sz="1600" dirty="0"/>
              <a:t>SDS-PAGE</a:t>
            </a:r>
            <a:r>
              <a:rPr kumimoji="1" lang="ja-JP" altLang="en-US" sz="1600" dirty="0"/>
              <a:t>で発現確認</a:t>
            </a:r>
            <a:endParaRPr kumimoji="1" lang="en-US" altLang="ja-JP" sz="1600" dirty="0"/>
          </a:p>
          <a:p>
            <a:pPr marL="285750" indent="-285750">
              <a:buFont typeface="Wingdings" panose="05000000000000000000" pitchFamily="2" charset="2"/>
              <a:buChar char="l"/>
            </a:pPr>
            <a:r>
              <a:rPr kumimoji="1" lang="ja-JP" altLang="en-US" sz="1600" dirty="0"/>
              <a:t>粗酵素反応で活性確認</a:t>
            </a:r>
            <a:endParaRPr kumimoji="1" lang="en-US" altLang="ja-JP" sz="1600" dirty="0"/>
          </a:p>
        </p:txBody>
      </p:sp>
      <p:sp>
        <p:nvSpPr>
          <p:cNvPr id="98" name="テキスト ボックス 97">
            <a:extLst>
              <a:ext uri="{FF2B5EF4-FFF2-40B4-BE49-F238E27FC236}">
                <a16:creationId xmlns:a16="http://schemas.microsoft.com/office/drawing/2014/main" id="{8F254427-E2A7-430B-B25A-D0D56F0E4589}"/>
              </a:ext>
            </a:extLst>
          </p:cNvPr>
          <p:cNvSpPr txBox="1"/>
          <p:nvPr/>
        </p:nvSpPr>
        <p:spPr>
          <a:xfrm>
            <a:off x="982163" y="3179301"/>
            <a:ext cx="1444626" cy="307777"/>
          </a:xfrm>
          <a:prstGeom prst="rect">
            <a:avLst/>
          </a:prstGeom>
          <a:noFill/>
        </p:spPr>
        <p:txBody>
          <a:bodyPr wrap="none" rtlCol="0">
            <a:spAutoFit/>
          </a:bodyPr>
          <a:lstStyle/>
          <a:p>
            <a:r>
              <a:rPr lang="ja-JP" altLang="en-US" sz="1400" dirty="0">
                <a:latin typeface="-apple-system"/>
              </a:rPr>
              <a:t>形質転換</a:t>
            </a:r>
            <a:r>
              <a:rPr lang="ja-JP" altLang="en-US" sz="1400" b="0" i="0" dirty="0">
                <a:effectLst/>
                <a:latin typeface="-apple-system"/>
              </a:rPr>
              <a:t>プレート</a:t>
            </a:r>
            <a:endParaRPr lang="en-US" altLang="ja-JP" sz="1400" dirty="0">
              <a:latin typeface="-apple-system"/>
            </a:endParaRPr>
          </a:p>
        </p:txBody>
      </p:sp>
      <p:sp>
        <p:nvSpPr>
          <p:cNvPr id="93" name="楕円 92">
            <a:extLst>
              <a:ext uri="{FF2B5EF4-FFF2-40B4-BE49-F238E27FC236}">
                <a16:creationId xmlns:a16="http://schemas.microsoft.com/office/drawing/2014/main" id="{6C80E5B1-3DA8-4CCF-8511-A02706EDA6D5}"/>
              </a:ext>
            </a:extLst>
          </p:cNvPr>
          <p:cNvSpPr/>
          <p:nvPr/>
        </p:nvSpPr>
        <p:spPr>
          <a:xfrm>
            <a:off x="10158820"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95" name="グループ化 94">
            <a:extLst>
              <a:ext uri="{FF2B5EF4-FFF2-40B4-BE49-F238E27FC236}">
                <a16:creationId xmlns:a16="http://schemas.microsoft.com/office/drawing/2014/main" id="{A476CB73-1D3C-4D9F-9337-A4929BE61050}"/>
              </a:ext>
            </a:extLst>
          </p:cNvPr>
          <p:cNvGrpSpPr/>
          <p:nvPr/>
        </p:nvGrpSpPr>
        <p:grpSpPr>
          <a:xfrm>
            <a:off x="6002115" y="1445518"/>
            <a:ext cx="1743759" cy="2205048"/>
            <a:chOff x="8365511" y="1328738"/>
            <a:chExt cx="1743759" cy="2205048"/>
          </a:xfrm>
        </p:grpSpPr>
        <p:sp>
          <p:nvSpPr>
            <p:cNvPr id="96" name="楕円 95">
              <a:extLst>
                <a:ext uri="{FF2B5EF4-FFF2-40B4-BE49-F238E27FC236}">
                  <a16:creationId xmlns:a16="http://schemas.microsoft.com/office/drawing/2014/main" id="{4AF11AD5-EDCC-4BE7-99E9-A6E213624B1F}"/>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352CDAF9-B242-4569-85FB-6E6A6A58A45C}"/>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台形 98">
              <a:extLst>
                <a:ext uri="{FF2B5EF4-FFF2-40B4-BE49-F238E27FC236}">
                  <a16:creationId xmlns:a16="http://schemas.microsoft.com/office/drawing/2014/main" id="{0CD101EB-9F8C-46B4-A86C-60CF9AC2B48C}"/>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0" name="図 99" descr="図形&#10;&#10;低い精度で自動的に生成された説明">
              <a:extLst>
                <a:ext uri="{FF2B5EF4-FFF2-40B4-BE49-F238E27FC236}">
                  <a16:creationId xmlns:a16="http://schemas.microsoft.com/office/drawing/2014/main" id="{8ADBFA8E-C45F-4694-9FA1-F5D90113787F}"/>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 t="34982" r="51017"/>
            <a:stretch/>
          </p:blipFill>
          <p:spPr>
            <a:xfrm>
              <a:off x="8365511" y="1495389"/>
              <a:ext cx="1535727" cy="2038397"/>
            </a:xfrm>
            <a:prstGeom prst="rect">
              <a:avLst/>
            </a:prstGeom>
          </p:spPr>
        </p:pic>
        <p:sp>
          <p:nvSpPr>
            <p:cNvPr id="101" name="正方形/長方形 100">
              <a:extLst>
                <a:ext uri="{FF2B5EF4-FFF2-40B4-BE49-F238E27FC236}">
                  <a16:creationId xmlns:a16="http://schemas.microsoft.com/office/drawing/2014/main" id="{AB532088-AE1E-47FB-88D1-1D825E7E17EB}"/>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3" name="テキスト ボックス 102">
            <a:extLst>
              <a:ext uri="{FF2B5EF4-FFF2-40B4-BE49-F238E27FC236}">
                <a16:creationId xmlns:a16="http://schemas.microsoft.com/office/drawing/2014/main" id="{19F6B238-5362-4255-9777-87FD52DC9E3C}"/>
              </a:ext>
            </a:extLst>
          </p:cNvPr>
          <p:cNvSpPr txBox="1"/>
          <p:nvPr/>
        </p:nvSpPr>
        <p:spPr>
          <a:xfrm>
            <a:off x="6334453" y="3677958"/>
            <a:ext cx="923651" cy="307777"/>
          </a:xfrm>
          <a:prstGeom prst="rect">
            <a:avLst/>
          </a:prstGeom>
          <a:noFill/>
        </p:spPr>
        <p:txBody>
          <a:bodyPr wrap="none" rtlCol="0">
            <a:spAutoFit/>
          </a:bodyPr>
          <a:lstStyle/>
          <a:p>
            <a:pPr algn="ctr"/>
            <a:r>
              <a:rPr kumimoji="1" lang="en-US" altLang="ja-JP" sz="1400" dirty="0"/>
              <a:t>YPG</a:t>
            </a:r>
            <a:r>
              <a:rPr kumimoji="1" lang="ja-JP" altLang="en-US" sz="1400" dirty="0"/>
              <a:t>培地</a:t>
            </a:r>
            <a:endParaRPr kumimoji="1" lang="en-US" altLang="ja-JP" sz="1400" dirty="0"/>
          </a:p>
        </p:txBody>
      </p:sp>
      <p:sp>
        <p:nvSpPr>
          <p:cNvPr id="105" name="楕円 104">
            <a:extLst>
              <a:ext uri="{FF2B5EF4-FFF2-40B4-BE49-F238E27FC236}">
                <a16:creationId xmlns:a16="http://schemas.microsoft.com/office/drawing/2014/main" id="{3C6FA936-B7E4-47B1-BC77-13EEB040DA54}"/>
              </a:ext>
            </a:extLst>
          </p:cNvPr>
          <p:cNvSpPr/>
          <p:nvPr/>
        </p:nvSpPr>
        <p:spPr>
          <a:xfrm>
            <a:off x="6367208"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四角形: 角を丸くする 77">
            <a:extLst>
              <a:ext uri="{FF2B5EF4-FFF2-40B4-BE49-F238E27FC236}">
                <a16:creationId xmlns:a16="http://schemas.microsoft.com/office/drawing/2014/main" id="{5ADEE29F-FF7B-42C6-BA9D-6C642BED3C68}"/>
              </a:ext>
            </a:extLst>
          </p:cNvPr>
          <p:cNvSpPr/>
          <p:nvPr/>
        </p:nvSpPr>
        <p:spPr>
          <a:xfrm>
            <a:off x="930481" y="4260689"/>
            <a:ext cx="2279643" cy="940880"/>
          </a:xfrm>
          <a:prstGeom prst="roundRect">
            <a:avLst>
              <a:gd name="adj" fmla="val 10576"/>
            </a:avLst>
          </a:prstGeom>
          <a:solidFill>
            <a:srgbClr val="FFE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B454E31C-DD08-4E85-A0A9-F03F12851B07}"/>
              </a:ext>
            </a:extLst>
          </p:cNvPr>
          <p:cNvSpPr txBox="1"/>
          <p:nvPr/>
        </p:nvSpPr>
        <p:spPr>
          <a:xfrm>
            <a:off x="898770" y="4837433"/>
            <a:ext cx="2456122" cy="307777"/>
          </a:xfrm>
          <a:prstGeom prst="rect">
            <a:avLst/>
          </a:prstGeom>
          <a:noFill/>
        </p:spPr>
        <p:txBody>
          <a:bodyPr wrap="none" rtlCol="0">
            <a:spAutoFit/>
          </a:bodyPr>
          <a:lstStyle/>
          <a:p>
            <a:r>
              <a:rPr kumimoji="1" lang="ja-JP" altLang="en-US" sz="1400" dirty="0"/>
              <a:t>酵母</a:t>
            </a:r>
            <a:r>
              <a:rPr kumimoji="1" lang="en-US" altLang="ja-JP" sz="1400" dirty="0"/>
              <a:t> </a:t>
            </a:r>
            <a:r>
              <a:rPr kumimoji="1" lang="en-US" altLang="ja-JP" sz="1400" i="1" dirty="0"/>
              <a:t>Pichia pastoris </a:t>
            </a:r>
            <a:r>
              <a:rPr kumimoji="1" lang="en-US" altLang="ja-JP" sz="1400" dirty="0"/>
              <a:t>KM71H</a:t>
            </a:r>
            <a:endParaRPr kumimoji="1" lang="ja-JP" altLang="en-US" sz="1400" dirty="0"/>
          </a:p>
        </p:txBody>
      </p:sp>
      <p:sp>
        <p:nvSpPr>
          <p:cNvPr id="106" name="フリーフォーム: 図形 105">
            <a:extLst>
              <a:ext uri="{FF2B5EF4-FFF2-40B4-BE49-F238E27FC236}">
                <a16:creationId xmlns:a16="http://schemas.microsoft.com/office/drawing/2014/main" id="{9DDC486D-849D-45C7-84E2-361D468DBA8D}"/>
              </a:ext>
            </a:extLst>
          </p:cNvPr>
          <p:cNvSpPr/>
          <p:nvPr/>
        </p:nvSpPr>
        <p:spPr>
          <a:xfrm>
            <a:off x="1965648" y="4522125"/>
            <a:ext cx="871559" cy="304791"/>
          </a:xfrm>
          <a:custGeom>
            <a:avLst/>
            <a:gdLst>
              <a:gd name="connsiteX0" fmla="*/ 155329 w 446986"/>
              <a:gd name="connsiteY0" fmla="*/ 305708 h 458108"/>
              <a:gd name="connsiteX1" fmla="*/ 69190 w 446986"/>
              <a:gd name="connsiteY1" fmla="*/ 299081 h 458108"/>
              <a:gd name="connsiteX2" fmla="*/ 49312 w 446986"/>
              <a:gd name="connsiteY2" fmla="*/ 292455 h 458108"/>
              <a:gd name="connsiteX3" fmla="*/ 29433 w 446986"/>
              <a:gd name="connsiteY3" fmla="*/ 252699 h 458108"/>
              <a:gd name="connsiteX4" fmla="*/ 16181 w 446986"/>
              <a:gd name="connsiteY4" fmla="*/ 232821 h 458108"/>
              <a:gd name="connsiteX5" fmla="*/ 9555 w 446986"/>
              <a:gd name="connsiteY5" fmla="*/ 106925 h 458108"/>
              <a:gd name="connsiteX6" fmla="*/ 22807 w 446986"/>
              <a:gd name="connsiteY6" fmla="*/ 87047 h 458108"/>
              <a:gd name="connsiteX7" fmla="*/ 62564 w 446986"/>
              <a:gd name="connsiteY7" fmla="*/ 67168 h 458108"/>
              <a:gd name="connsiteX8" fmla="*/ 102320 w 446986"/>
              <a:gd name="connsiteY8" fmla="*/ 53916 h 458108"/>
              <a:gd name="connsiteX9" fmla="*/ 221590 w 446986"/>
              <a:gd name="connsiteY9" fmla="*/ 73795 h 458108"/>
              <a:gd name="connsiteX10" fmla="*/ 241468 w 446986"/>
              <a:gd name="connsiteY10" fmla="*/ 87047 h 458108"/>
              <a:gd name="connsiteX11" fmla="*/ 267973 w 446986"/>
              <a:gd name="connsiteY11" fmla="*/ 126803 h 458108"/>
              <a:gd name="connsiteX12" fmla="*/ 281225 w 446986"/>
              <a:gd name="connsiteY12" fmla="*/ 186438 h 458108"/>
              <a:gd name="connsiteX13" fmla="*/ 267973 w 446986"/>
              <a:gd name="connsiteY13" fmla="*/ 272577 h 458108"/>
              <a:gd name="connsiteX14" fmla="*/ 261346 w 446986"/>
              <a:gd name="connsiteY14" fmla="*/ 292455 h 458108"/>
              <a:gd name="connsiteX15" fmla="*/ 248094 w 446986"/>
              <a:gd name="connsiteY15" fmla="*/ 305708 h 458108"/>
              <a:gd name="connsiteX16" fmla="*/ 208338 w 446986"/>
              <a:gd name="connsiteY16" fmla="*/ 345464 h 458108"/>
              <a:gd name="connsiteX17" fmla="*/ 188460 w 446986"/>
              <a:gd name="connsiteY17" fmla="*/ 365342 h 458108"/>
              <a:gd name="connsiteX18" fmla="*/ 175207 w 446986"/>
              <a:gd name="connsiteY18" fmla="*/ 385221 h 458108"/>
              <a:gd name="connsiteX19" fmla="*/ 128825 w 446986"/>
              <a:gd name="connsiteY19" fmla="*/ 405099 h 458108"/>
              <a:gd name="connsiteX20" fmla="*/ 102320 w 446986"/>
              <a:gd name="connsiteY20" fmla="*/ 424977 h 458108"/>
              <a:gd name="connsiteX21" fmla="*/ 75816 w 446986"/>
              <a:gd name="connsiteY21" fmla="*/ 292455 h 458108"/>
              <a:gd name="connsiteX22" fmla="*/ 89068 w 446986"/>
              <a:gd name="connsiteY22" fmla="*/ 252699 h 458108"/>
              <a:gd name="connsiteX23" fmla="*/ 122199 w 446986"/>
              <a:gd name="connsiteY23" fmla="*/ 206316 h 458108"/>
              <a:gd name="connsiteX24" fmla="*/ 142077 w 446986"/>
              <a:gd name="connsiteY24" fmla="*/ 199690 h 458108"/>
              <a:gd name="connsiteX25" fmla="*/ 155329 w 446986"/>
              <a:gd name="connsiteY25" fmla="*/ 179812 h 458108"/>
              <a:gd name="connsiteX26" fmla="*/ 248094 w 446986"/>
              <a:gd name="connsiteY26" fmla="*/ 179812 h 458108"/>
              <a:gd name="connsiteX27" fmla="*/ 274599 w 446986"/>
              <a:gd name="connsiteY27" fmla="*/ 219568 h 458108"/>
              <a:gd name="connsiteX28" fmla="*/ 287851 w 446986"/>
              <a:gd name="connsiteY28" fmla="*/ 239447 h 458108"/>
              <a:gd name="connsiteX29" fmla="*/ 281225 w 446986"/>
              <a:gd name="connsiteY29" fmla="*/ 378595 h 458108"/>
              <a:gd name="connsiteX30" fmla="*/ 254720 w 446986"/>
              <a:gd name="connsiteY30" fmla="*/ 418351 h 458108"/>
              <a:gd name="connsiteX31" fmla="*/ 248094 w 446986"/>
              <a:gd name="connsiteY31" fmla="*/ 438229 h 458108"/>
              <a:gd name="connsiteX32" fmla="*/ 208338 w 446986"/>
              <a:gd name="connsiteY32" fmla="*/ 458108 h 458108"/>
              <a:gd name="connsiteX33" fmla="*/ 195086 w 446986"/>
              <a:gd name="connsiteY33" fmla="*/ 444855 h 458108"/>
              <a:gd name="connsiteX34" fmla="*/ 181833 w 446986"/>
              <a:gd name="connsiteY34" fmla="*/ 405099 h 458108"/>
              <a:gd name="connsiteX35" fmla="*/ 168581 w 446986"/>
              <a:gd name="connsiteY35" fmla="*/ 385221 h 458108"/>
              <a:gd name="connsiteX36" fmla="*/ 181833 w 446986"/>
              <a:gd name="connsiteY36" fmla="*/ 265951 h 458108"/>
              <a:gd name="connsiteX37" fmla="*/ 195086 w 446986"/>
              <a:gd name="connsiteY37" fmla="*/ 246073 h 458108"/>
              <a:gd name="connsiteX38" fmla="*/ 228216 w 446986"/>
              <a:gd name="connsiteY38" fmla="*/ 179812 h 458108"/>
              <a:gd name="connsiteX39" fmla="*/ 261346 w 446986"/>
              <a:gd name="connsiteY39" fmla="*/ 146681 h 458108"/>
              <a:gd name="connsiteX40" fmla="*/ 314355 w 446986"/>
              <a:gd name="connsiteY40" fmla="*/ 166560 h 458108"/>
              <a:gd name="connsiteX41" fmla="*/ 327607 w 446986"/>
              <a:gd name="connsiteY41" fmla="*/ 186438 h 458108"/>
              <a:gd name="connsiteX42" fmla="*/ 347486 w 446986"/>
              <a:gd name="connsiteY42" fmla="*/ 199690 h 458108"/>
              <a:gd name="connsiteX43" fmla="*/ 373990 w 446986"/>
              <a:gd name="connsiteY43" fmla="*/ 259325 h 458108"/>
              <a:gd name="connsiteX44" fmla="*/ 380616 w 446986"/>
              <a:gd name="connsiteY44" fmla="*/ 279203 h 458108"/>
              <a:gd name="connsiteX45" fmla="*/ 367364 w 446986"/>
              <a:gd name="connsiteY45" fmla="*/ 338838 h 458108"/>
              <a:gd name="connsiteX46" fmla="*/ 354112 w 446986"/>
              <a:gd name="connsiteY46" fmla="*/ 358716 h 458108"/>
              <a:gd name="connsiteX47" fmla="*/ 334233 w 446986"/>
              <a:gd name="connsiteY47" fmla="*/ 378595 h 458108"/>
              <a:gd name="connsiteX48" fmla="*/ 307729 w 446986"/>
              <a:gd name="connsiteY48" fmla="*/ 385221 h 458108"/>
              <a:gd name="connsiteX49" fmla="*/ 254720 w 446986"/>
              <a:gd name="connsiteY49" fmla="*/ 378595 h 458108"/>
              <a:gd name="connsiteX50" fmla="*/ 228216 w 446986"/>
              <a:gd name="connsiteY50" fmla="*/ 345464 h 458108"/>
              <a:gd name="connsiteX51" fmla="*/ 214964 w 446986"/>
              <a:gd name="connsiteY51" fmla="*/ 325586 h 458108"/>
              <a:gd name="connsiteX52" fmla="*/ 201712 w 446986"/>
              <a:gd name="connsiteY52" fmla="*/ 279203 h 458108"/>
              <a:gd name="connsiteX53" fmla="*/ 208338 w 446986"/>
              <a:gd name="connsiteY53" fmla="*/ 226195 h 458108"/>
              <a:gd name="connsiteX54" fmla="*/ 214964 w 446986"/>
              <a:gd name="connsiteY54" fmla="*/ 206316 h 458108"/>
              <a:gd name="connsiteX55" fmla="*/ 254720 w 446986"/>
              <a:gd name="connsiteY55" fmla="*/ 166560 h 458108"/>
              <a:gd name="connsiteX56" fmla="*/ 274599 w 446986"/>
              <a:gd name="connsiteY56" fmla="*/ 159934 h 458108"/>
              <a:gd name="connsiteX57" fmla="*/ 287851 w 446986"/>
              <a:gd name="connsiteY57" fmla="*/ 146681 h 458108"/>
              <a:gd name="connsiteX58" fmla="*/ 367364 w 446986"/>
              <a:gd name="connsiteY58" fmla="*/ 146681 h 458108"/>
              <a:gd name="connsiteX59" fmla="*/ 387242 w 446986"/>
              <a:gd name="connsiteY59" fmla="*/ 153308 h 458108"/>
              <a:gd name="connsiteX60" fmla="*/ 426999 w 446986"/>
              <a:gd name="connsiteY60" fmla="*/ 179812 h 458108"/>
              <a:gd name="connsiteX61" fmla="*/ 446877 w 446986"/>
              <a:gd name="connsiteY61" fmla="*/ 219568 h 458108"/>
              <a:gd name="connsiteX62" fmla="*/ 413746 w 446986"/>
              <a:gd name="connsiteY62" fmla="*/ 252699 h 458108"/>
              <a:gd name="connsiteX63" fmla="*/ 387242 w 446986"/>
              <a:gd name="connsiteY63" fmla="*/ 259325 h 458108"/>
              <a:gd name="connsiteX64" fmla="*/ 234842 w 446986"/>
              <a:gd name="connsiteY64" fmla="*/ 265951 h 458108"/>
              <a:gd name="connsiteX65" fmla="*/ 201712 w 446986"/>
              <a:gd name="connsiteY65" fmla="*/ 259325 h 458108"/>
              <a:gd name="connsiteX66" fmla="*/ 188460 w 446986"/>
              <a:gd name="connsiteY66" fmla="*/ 239447 h 458108"/>
              <a:gd name="connsiteX67" fmla="*/ 175207 w 446986"/>
              <a:gd name="connsiteY67" fmla="*/ 193064 h 458108"/>
              <a:gd name="connsiteX68" fmla="*/ 181833 w 446986"/>
              <a:gd name="connsiteY68" fmla="*/ 106925 h 458108"/>
              <a:gd name="connsiteX69" fmla="*/ 214964 w 446986"/>
              <a:gd name="connsiteY69" fmla="*/ 80421 h 458108"/>
              <a:gd name="connsiteX70" fmla="*/ 241468 w 446986"/>
              <a:gd name="connsiteY70" fmla="*/ 73795 h 458108"/>
              <a:gd name="connsiteX71" fmla="*/ 314355 w 446986"/>
              <a:gd name="connsiteY71" fmla="*/ 53916 h 458108"/>
              <a:gd name="connsiteX72" fmla="*/ 407120 w 446986"/>
              <a:gd name="connsiteY72" fmla="*/ 60542 h 458108"/>
              <a:gd name="connsiteX73" fmla="*/ 420373 w 446986"/>
              <a:gd name="connsiteY73" fmla="*/ 73795 h 458108"/>
              <a:gd name="connsiteX74" fmla="*/ 433625 w 446986"/>
              <a:gd name="connsiteY74" fmla="*/ 113551 h 458108"/>
              <a:gd name="connsiteX75" fmla="*/ 426999 w 446986"/>
              <a:gd name="connsiteY75" fmla="*/ 159934 h 458108"/>
              <a:gd name="connsiteX76" fmla="*/ 387242 w 446986"/>
              <a:gd name="connsiteY76" fmla="*/ 173186 h 458108"/>
              <a:gd name="connsiteX77" fmla="*/ 228216 w 446986"/>
              <a:gd name="connsiteY77" fmla="*/ 153308 h 458108"/>
              <a:gd name="connsiteX78" fmla="*/ 214964 w 446986"/>
              <a:gd name="connsiteY78" fmla="*/ 140055 h 458108"/>
              <a:gd name="connsiteX79" fmla="*/ 221590 w 446986"/>
              <a:gd name="connsiteY79" fmla="*/ 20786 h 458108"/>
              <a:gd name="connsiteX80" fmla="*/ 234842 w 446986"/>
              <a:gd name="connsiteY80" fmla="*/ 908 h 458108"/>
              <a:gd name="connsiteX81" fmla="*/ 294477 w 446986"/>
              <a:gd name="connsiteY81" fmla="*/ 7534 h 458108"/>
              <a:gd name="connsiteX82" fmla="*/ 334233 w 446986"/>
              <a:gd name="connsiteY82" fmla="*/ 27412 h 458108"/>
              <a:gd name="connsiteX83" fmla="*/ 340860 w 446986"/>
              <a:gd name="connsiteY83" fmla="*/ 47290 h 458108"/>
              <a:gd name="connsiteX84" fmla="*/ 334233 w 446986"/>
              <a:gd name="connsiteY84" fmla="*/ 133429 h 458108"/>
              <a:gd name="connsiteX85" fmla="*/ 314355 w 446986"/>
              <a:gd name="connsiteY85" fmla="*/ 153308 h 458108"/>
              <a:gd name="connsiteX86" fmla="*/ 301103 w 446986"/>
              <a:gd name="connsiteY86" fmla="*/ 173186 h 458108"/>
              <a:gd name="connsiteX87" fmla="*/ 261346 w 446986"/>
              <a:gd name="connsiteY87" fmla="*/ 186438 h 458108"/>
              <a:gd name="connsiteX88" fmla="*/ 241468 w 446986"/>
              <a:gd name="connsiteY88" fmla="*/ 199690 h 458108"/>
              <a:gd name="connsiteX89" fmla="*/ 221590 w 446986"/>
              <a:gd name="connsiteY89" fmla="*/ 206316 h 458108"/>
              <a:gd name="connsiteX90" fmla="*/ 122199 w 446986"/>
              <a:gd name="connsiteY90" fmla="*/ 226195 h 458108"/>
              <a:gd name="connsiteX91" fmla="*/ 102320 w 446986"/>
              <a:gd name="connsiteY91" fmla="*/ 239447 h 458108"/>
              <a:gd name="connsiteX92" fmla="*/ 82442 w 446986"/>
              <a:gd name="connsiteY92" fmla="*/ 279203 h 458108"/>
              <a:gd name="connsiteX93" fmla="*/ 89068 w 446986"/>
              <a:gd name="connsiteY93" fmla="*/ 318960 h 458108"/>
              <a:gd name="connsiteX94" fmla="*/ 108946 w 446986"/>
              <a:gd name="connsiteY94" fmla="*/ 325586 h 458108"/>
              <a:gd name="connsiteX95" fmla="*/ 188460 w 446986"/>
              <a:gd name="connsiteY95" fmla="*/ 318960 h 458108"/>
              <a:gd name="connsiteX96" fmla="*/ 181833 w 446986"/>
              <a:gd name="connsiteY96" fmla="*/ 239447 h 458108"/>
              <a:gd name="connsiteX97" fmla="*/ 175207 w 446986"/>
              <a:gd name="connsiteY97" fmla="*/ 219568 h 458108"/>
              <a:gd name="connsiteX98" fmla="*/ 135451 w 446986"/>
              <a:gd name="connsiteY98" fmla="*/ 193064 h 458108"/>
              <a:gd name="connsiteX99" fmla="*/ 115573 w 446986"/>
              <a:gd name="connsiteY99" fmla="*/ 173186 h 458108"/>
              <a:gd name="connsiteX100" fmla="*/ 95694 w 446986"/>
              <a:gd name="connsiteY100" fmla="*/ 166560 h 458108"/>
              <a:gd name="connsiteX101" fmla="*/ 75816 w 446986"/>
              <a:gd name="connsiteY101" fmla="*/ 153308 h 458108"/>
              <a:gd name="connsiteX102" fmla="*/ 42686 w 446986"/>
              <a:gd name="connsiteY102" fmla="*/ 120177 h 458108"/>
              <a:gd name="connsiteX103" fmla="*/ 36060 w 446986"/>
              <a:gd name="connsiteY103" fmla="*/ 60542 h 458108"/>
              <a:gd name="connsiteX104" fmla="*/ 55938 w 446986"/>
              <a:gd name="connsiteY104" fmla="*/ 40664 h 458108"/>
              <a:gd name="connsiteX105" fmla="*/ 122199 w 446986"/>
              <a:gd name="connsiteY105" fmla="*/ 47290 h 458108"/>
              <a:gd name="connsiteX106" fmla="*/ 142077 w 446986"/>
              <a:gd name="connsiteY106" fmla="*/ 67168 h 458108"/>
              <a:gd name="connsiteX107" fmla="*/ 161955 w 446986"/>
              <a:gd name="connsiteY107" fmla="*/ 80421 h 458108"/>
              <a:gd name="connsiteX108" fmla="*/ 175207 w 446986"/>
              <a:gd name="connsiteY108" fmla="*/ 100299 h 458108"/>
              <a:gd name="connsiteX109" fmla="*/ 214964 w 446986"/>
              <a:gd name="connsiteY109" fmla="*/ 153308 h 458108"/>
              <a:gd name="connsiteX110" fmla="*/ 214964 w 446986"/>
              <a:gd name="connsiteY110" fmla="*/ 206316 h 45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6986" h="458108">
                <a:moveTo>
                  <a:pt x="155329" y="305708"/>
                </a:moveTo>
                <a:cubicBezTo>
                  <a:pt x="126616" y="303499"/>
                  <a:pt x="97765" y="302653"/>
                  <a:pt x="69190" y="299081"/>
                </a:cubicBezTo>
                <a:cubicBezTo>
                  <a:pt x="62260" y="298215"/>
                  <a:pt x="54766" y="296818"/>
                  <a:pt x="49312" y="292455"/>
                </a:cubicBezTo>
                <a:cubicBezTo>
                  <a:pt x="33490" y="279797"/>
                  <a:pt x="37435" y="268702"/>
                  <a:pt x="29433" y="252699"/>
                </a:cubicBezTo>
                <a:cubicBezTo>
                  <a:pt x="25871" y="245576"/>
                  <a:pt x="20598" y="239447"/>
                  <a:pt x="16181" y="232821"/>
                </a:cubicBezTo>
                <a:cubicBezTo>
                  <a:pt x="-2742" y="176049"/>
                  <a:pt x="-5224" y="185747"/>
                  <a:pt x="9555" y="106925"/>
                </a:cubicBezTo>
                <a:cubicBezTo>
                  <a:pt x="11023" y="99098"/>
                  <a:pt x="17832" y="93265"/>
                  <a:pt x="22807" y="87047"/>
                </a:cubicBezTo>
                <a:cubicBezTo>
                  <a:pt x="38492" y="67442"/>
                  <a:pt x="35842" y="75185"/>
                  <a:pt x="62564" y="67168"/>
                </a:cubicBezTo>
                <a:cubicBezTo>
                  <a:pt x="75944" y="63154"/>
                  <a:pt x="102320" y="53916"/>
                  <a:pt x="102320" y="53916"/>
                </a:cubicBezTo>
                <a:cubicBezTo>
                  <a:pt x="125054" y="55810"/>
                  <a:pt x="193736" y="55226"/>
                  <a:pt x="221590" y="73795"/>
                </a:cubicBezTo>
                <a:lnTo>
                  <a:pt x="241468" y="87047"/>
                </a:lnTo>
                <a:cubicBezTo>
                  <a:pt x="250303" y="100299"/>
                  <a:pt x="264850" y="111185"/>
                  <a:pt x="267973" y="126803"/>
                </a:cubicBezTo>
                <a:cubicBezTo>
                  <a:pt x="276385" y="168864"/>
                  <a:pt x="271867" y="149008"/>
                  <a:pt x="281225" y="186438"/>
                </a:cubicBezTo>
                <a:cubicBezTo>
                  <a:pt x="275886" y="234491"/>
                  <a:pt x="278406" y="236064"/>
                  <a:pt x="267973" y="272577"/>
                </a:cubicBezTo>
                <a:cubicBezTo>
                  <a:pt x="266054" y="279293"/>
                  <a:pt x="264940" y="286466"/>
                  <a:pt x="261346" y="292455"/>
                </a:cubicBezTo>
                <a:cubicBezTo>
                  <a:pt x="258132" y="297812"/>
                  <a:pt x="251997" y="300830"/>
                  <a:pt x="248094" y="305708"/>
                </a:cubicBezTo>
                <a:cubicBezTo>
                  <a:pt x="209923" y="353423"/>
                  <a:pt x="267274" y="294947"/>
                  <a:pt x="208338" y="345464"/>
                </a:cubicBezTo>
                <a:cubicBezTo>
                  <a:pt x="201223" y="351562"/>
                  <a:pt x="194459" y="358143"/>
                  <a:pt x="188460" y="365342"/>
                </a:cubicBezTo>
                <a:cubicBezTo>
                  <a:pt x="183362" y="371460"/>
                  <a:pt x="181325" y="380123"/>
                  <a:pt x="175207" y="385221"/>
                </a:cubicBezTo>
                <a:cubicBezTo>
                  <a:pt x="164290" y="394318"/>
                  <a:pt x="142635" y="400496"/>
                  <a:pt x="128825" y="405099"/>
                </a:cubicBezTo>
                <a:cubicBezTo>
                  <a:pt x="119990" y="411725"/>
                  <a:pt x="113101" y="422581"/>
                  <a:pt x="102320" y="424977"/>
                </a:cubicBezTo>
                <a:cubicBezTo>
                  <a:pt x="26657" y="441791"/>
                  <a:pt x="73545" y="311382"/>
                  <a:pt x="75816" y="292455"/>
                </a:cubicBezTo>
                <a:cubicBezTo>
                  <a:pt x="77480" y="278586"/>
                  <a:pt x="84651" y="265951"/>
                  <a:pt x="89068" y="252699"/>
                </a:cubicBezTo>
                <a:cubicBezTo>
                  <a:pt x="95251" y="234150"/>
                  <a:pt x="98616" y="214177"/>
                  <a:pt x="122199" y="206316"/>
                </a:cubicBezTo>
                <a:lnTo>
                  <a:pt x="142077" y="199690"/>
                </a:lnTo>
                <a:cubicBezTo>
                  <a:pt x="146494" y="193064"/>
                  <a:pt x="148703" y="184229"/>
                  <a:pt x="155329" y="179812"/>
                </a:cubicBezTo>
                <a:cubicBezTo>
                  <a:pt x="177260" y="165192"/>
                  <a:pt x="236409" y="178644"/>
                  <a:pt x="248094" y="179812"/>
                </a:cubicBezTo>
                <a:lnTo>
                  <a:pt x="274599" y="219568"/>
                </a:lnTo>
                <a:lnTo>
                  <a:pt x="287851" y="239447"/>
                </a:lnTo>
                <a:cubicBezTo>
                  <a:pt x="285642" y="285830"/>
                  <a:pt x="289681" y="332936"/>
                  <a:pt x="281225" y="378595"/>
                </a:cubicBezTo>
                <a:cubicBezTo>
                  <a:pt x="278325" y="394256"/>
                  <a:pt x="254720" y="418351"/>
                  <a:pt x="254720" y="418351"/>
                </a:cubicBezTo>
                <a:cubicBezTo>
                  <a:pt x="252511" y="424977"/>
                  <a:pt x="252457" y="432775"/>
                  <a:pt x="248094" y="438229"/>
                </a:cubicBezTo>
                <a:cubicBezTo>
                  <a:pt x="238753" y="449905"/>
                  <a:pt x="221432" y="453743"/>
                  <a:pt x="208338" y="458108"/>
                </a:cubicBezTo>
                <a:cubicBezTo>
                  <a:pt x="203921" y="453690"/>
                  <a:pt x="197880" y="450443"/>
                  <a:pt x="195086" y="444855"/>
                </a:cubicBezTo>
                <a:cubicBezTo>
                  <a:pt x="188839" y="432361"/>
                  <a:pt x="189582" y="416722"/>
                  <a:pt x="181833" y="405099"/>
                </a:cubicBezTo>
                <a:lnTo>
                  <a:pt x="168581" y="385221"/>
                </a:lnTo>
                <a:cubicBezTo>
                  <a:pt x="169408" y="372812"/>
                  <a:pt x="166024" y="297567"/>
                  <a:pt x="181833" y="265951"/>
                </a:cubicBezTo>
                <a:cubicBezTo>
                  <a:pt x="185395" y="258828"/>
                  <a:pt x="190668" y="252699"/>
                  <a:pt x="195086" y="246073"/>
                </a:cubicBezTo>
                <a:cubicBezTo>
                  <a:pt x="202568" y="216145"/>
                  <a:pt x="201919" y="206110"/>
                  <a:pt x="228216" y="179812"/>
                </a:cubicBezTo>
                <a:lnTo>
                  <a:pt x="261346" y="146681"/>
                </a:lnTo>
                <a:cubicBezTo>
                  <a:pt x="279177" y="151139"/>
                  <a:pt x="299506" y="154186"/>
                  <a:pt x="314355" y="166560"/>
                </a:cubicBezTo>
                <a:cubicBezTo>
                  <a:pt x="320473" y="171658"/>
                  <a:pt x="321976" y="180807"/>
                  <a:pt x="327607" y="186438"/>
                </a:cubicBezTo>
                <a:cubicBezTo>
                  <a:pt x="333238" y="192069"/>
                  <a:pt x="340860" y="195273"/>
                  <a:pt x="347486" y="199690"/>
                </a:cubicBezTo>
                <a:cubicBezTo>
                  <a:pt x="368487" y="231191"/>
                  <a:pt x="358220" y="212013"/>
                  <a:pt x="373990" y="259325"/>
                </a:cubicBezTo>
                <a:lnTo>
                  <a:pt x="380616" y="279203"/>
                </a:lnTo>
                <a:cubicBezTo>
                  <a:pt x="378071" y="294473"/>
                  <a:pt x="375520" y="322526"/>
                  <a:pt x="367364" y="338838"/>
                </a:cubicBezTo>
                <a:cubicBezTo>
                  <a:pt x="363803" y="345961"/>
                  <a:pt x="359210" y="352598"/>
                  <a:pt x="354112" y="358716"/>
                </a:cubicBezTo>
                <a:cubicBezTo>
                  <a:pt x="348113" y="365915"/>
                  <a:pt x="342369" y="373946"/>
                  <a:pt x="334233" y="378595"/>
                </a:cubicBezTo>
                <a:cubicBezTo>
                  <a:pt x="326326" y="383113"/>
                  <a:pt x="316564" y="383012"/>
                  <a:pt x="307729" y="385221"/>
                </a:cubicBezTo>
                <a:cubicBezTo>
                  <a:pt x="290059" y="383012"/>
                  <a:pt x="271900" y="383281"/>
                  <a:pt x="254720" y="378595"/>
                </a:cubicBezTo>
                <a:cubicBezTo>
                  <a:pt x="228854" y="371540"/>
                  <a:pt x="237515" y="364063"/>
                  <a:pt x="228216" y="345464"/>
                </a:cubicBezTo>
                <a:cubicBezTo>
                  <a:pt x="224655" y="338341"/>
                  <a:pt x="218525" y="332709"/>
                  <a:pt x="214964" y="325586"/>
                </a:cubicBezTo>
                <a:cubicBezTo>
                  <a:pt x="210211" y="316079"/>
                  <a:pt x="203835" y="287696"/>
                  <a:pt x="201712" y="279203"/>
                </a:cubicBezTo>
                <a:cubicBezTo>
                  <a:pt x="203921" y="261534"/>
                  <a:pt x="205153" y="243715"/>
                  <a:pt x="208338" y="226195"/>
                </a:cubicBezTo>
                <a:cubicBezTo>
                  <a:pt x="209587" y="219323"/>
                  <a:pt x="210676" y="211829"/>
                  <a:pt x="214964" y="206316"/>
                </a:cubicBezTo>
                <a:cubicBezTo>
                  <a:pt x="226470" y="191523"/>
                  <a:pt x="236940" y="172486"/>
                  <a:pt x="254720" y="166560"/>
                </a:cubicBezTo>
                <a:lnTo>
                  <a:pt x="274599" y="159934"/>
                </a:lnTo>
                <a:cubicBezTo>
                  <a:pt x="279016" y="155516"/>
                  <a:pt x="282494" y="149895"/>
                  <a:pt x="287851" y="146681"/>
                </a:cubicBezTo>
                <a:cubicBezTo>
                  <a:pt x="312133" y="132111"/>
                  <a:pt x="342512" y="143920"/>
                  <a:pt x="367364" y="146681"/>
                </a:cubicBezTo>
                <a:cubicBezTo>
                  <a:pt x="373990" y="148890"/>
                  <a:pt x="381136" y="149916"/>
                  <a:pt x="387242" y="153308"/>
                </a:cubicBezTo>
                <a:cubicBezTo>
                  <a:pt x="401165" y="161043"/>
                  <a:pt x="426999" y="179812"/>
                  <a:pt x="426999" y="179812"/>
                </a:cubicBezTo>
                <a:cubicBezTo>
                  <a:pt x="431859" y="187102"/>
                  <a:pt x="448491" y="208272"/>
                  <a:pt x="446877" y="219568"/>
                </a:cubicBezTo>
                <a:cubicBezTo>
                  <a:pt x="442989" y="246783"/>
                  <a:pt x="434166" y="246865"/>
                  <a:pt x="413746" y="252699"/>
                </a:cubicBezTo>
                <a:cubicBezTo>
                  <a:pt x="404990" y="255201"/>
                  <a:pt x="396324" y="258652"/>
                  <a:pt x="387242" y="259325"/>
                </a:cubicBezTo>
                <a:cubicBezTo>
                  <a:pt x="336533" y="263081"/>
                  <a:pt x="285642" y="263742"/>
                  <a:pt x="234842" y="265951"/>
                </a:cubicBezTo>
                <a:cubicBezTo>
                  <a:pt x="223799" y="263742"/>
                  <a:pt x="211490" y="264913"/>
                  <a:pt x="201712" y="259325"/>
                </a:cubicBezTo>
                <a:cubicBezTo>
                  <a:pt x="194798" y="255374"/>
                  <a:pt x="192021" y="246570"/>
                  <a:pt x="188460" y="239447"/>
                </a:cubicBezTo>
                <a:cubicBezTo>
                  <a:pt x="183705" y="229938"/>
                  <a:pt x="177331" y="201561"/>
                  <a:pt x="175207" y="193064"/>
                </a:cubicBezTo>
                <a:cubicBezTo>
                  <a:pt x="177416" y="164351"/>
                  <a:pt x="176185" y="135164"/>
                  <a:pt x="181833" y="106925"/>
                </a:cubicBezTo>
                <a:cubicBezTo>
                  <a:pt x="183169" y="100247"/>
                  <a:pt x="212257" y="81581"/>
                  <a:pt x="214964" y="80421"/>
                </a:cubicBezTo>
                <a:cubicBezTo>
                  <a:pt x="223334" y="76834"/>
                  <a:pt x="232746" y="76412"/>
                  <a:pt x="241468" y="73795"/>
                </a:cubicBezTo>
                <a:cubicBezTo>
                  <a:pt x="308724" y="53617"/>
                  <a:pt x="253971" y="65993"/>
                  <a:pt x="314355" y="53916"/>
                </a:cubicBezTo>
                <a:cubicBezTo>
                  <a:pt x="345277" y="56125"/>
                  <a:pt x="376651" y="54829"/>
                  <a:pt x="407120" y="60542"/>
                </a:cubicBezTo>
                <a:cubicBezTo>
                  <a:pt x="413261" y="61693"/>
                  <a:pt x="417579" y="68207"/>
                  <a:pt x="420373" y="73795"/>
                </a:cubicBezTo>
                <a:cubicBezTo>
                  <a:pt x="426620" y="86289"/>
                  <a:pt x="433625" y="113551"/>
                  <a:pt x="433625" y="113551"/>
                </a:cubicBezTo>
                <a:cubicBezTo>
                  <a:pt x="431416" y="129012"/>
                  <a:pt x="436588" y="147606"/>
                  <a:pt x="426999" y="159934"/>
                </a:cubicBezTo>
                <a:cubicBezTo>
                  <a:pt x="418423" y="170961"/>
                  <a:pt x="387242" y="173186"/>
                  <a:pt x="387242" y="173186"/>
                </a:cubicBezTo>
                <a:cubicBezTo>
                  <a:pt x="300617" y="169061"/>
                  <a:pt x="276359" y="191824"/>
                  <a:pt x="228216" y="153308"/>
                </a:cubicBezTo>
                <a:cubicBezTo>
                  <a:pt x="223338" y="149405"/>
                  <a:pt x="219381" y="144473"/>
                  <a:pt x="214964" y="140055"/>
                </a:cubicBezTo>
                <a:cubicBezTo>
                  <a:pt x="217173" y="100299"/>
                  <a:pt x="215959" y="60203"/>
                  <a:pt x="221590" y="20786"/>
                </a:cubicBezTo>
                <a:cubicBezTo>
                  <a:pt x="222716" y="12903"/>
                  <a:pt x="227007" y="2333"/>
                  <a:pt x="234842" y="908"/>
                </a:cubicBezTo>
                <a:cubicBezTo>
                  <a:pt x="254520" y="-2670"/>
                  <a:pt x="274599" y="5325"/>
                  <a:pt x="294477" y="7534"/>
                </a:cubicBezTo>
                <a:cubicBezTo>
                  <a:pt x="307572" y="11899"/>
                  <a:pt x="324891" y="15735"/>
                  <a:pt x="334233" y="27412"/>
                </a:cubicBezTo>
                <a:cubicBezTo>
                  <a:pt x="338596" y="32866"/>
                  <a:pt x="338651" y="40664"/>
                  <a:pt x="340860" y="47290"/>
                </a:cubicBezTo>
                <a:cubicBezTo>
                  <a:pt x="338651" y="76003"/>
                  <a:pt x="341218" y="105491"/>
                  <a:pt x="334233" y="133429"/>
                </a:cubicBezTo>
                <a:cubicBezTo>
                  <a:pt x="331960" y="142520"/>
                  <a:pt x="320354" y="146109"/>
                  <a:pt x="314355" y="153308"/>
                </a:cubicBezTo>
                <a:cubicBezTo>
                  <a:pt x="309257" y="159426"/>
                  <a:pt x="307856" y="168965"/>
                  <a:pt x="301103" y="173186"/>
                </a:cubicBezTo>
                <a:cubicBezTo>
                  <a:pt x="289257" y="180590"/>
                  <a:pt x="261346" y="186438"/>
                  <a:pt x="261346" y="186438"/>
                </a:cubicBezTo>
                <a:cubicBezTo>
                  <a:pt x="254720" y="190855"/>
                  <a:pt x="248591" y="196129"/>
                  <a:pt x="241468" y="199690"/>
                </a:cubicBezTo>
                <a:cubicBezTo>
                  <a:pt x="235221" y="202814"/>
                  <a:pt x="228328" y="204478"/>
                  <a:pt x="221590" y="206316"/>
                </a:cubicBezTo>
                <a:cubicBezTo>
                  <a:pt x="165361" y="221651"/>
                  <a:pt x="176381" y="218454"/>
                  <a:pt x="122199" y="226195"/>
                </a:cubicBezTo>
                <a:cubicBezTo>
                  <a:pt x="115573" y="230612"/>
                  <a:pt x="107951" y="233816"/>
                  <a:pt x="102320" y="239447"/>
                </a:cubicBezTo>
                <a:cubicBezTo>
                  <a:pt x="89476" y="252291"/>
                  <a:pt x="87831" y="263036"/>
                  <a:pt x="82442" y="279203"/>
                </a:cubicBezTo>
                <a:cubicBezTo>
                  <a:pt x="84651" y="292455"/>
                  <a:pt x="82402" y="307295"/>
                  <a:pt x="89068" y="318960"/>
                </a:cubicBezTo>
                <a:cubicBezTo>
                  <a:pt x="92533" y="325024"/>
                  <a:pt x="101962" y="325586"/>
                  <a:pt x="108946" y="325586"/>
                </a:cubicBezTo>
                <a:cubicBezTo>
                  <a:pt x="135543" y="325586"/>
                  <a:pt x="161955" y="321169"/>
                  <a:pt x="188460" y="318960"/>
                </a:cubicBezTo>
                <a:cubicBezTo>
                  <a:pt x="186251" y="292456"/>
                  <a:pt x="185348" y="265810"/>
                  <a:pt x="181833" y="239447"/>
                </a:cubicBezTo>
                <a:cubicBezTo>
                  <a:pt x="180910" y="232524"/>
                  <a:pt x="180146" y="224507"/>
                  <a:pt x="175207" y="219568"/>
                </a:cubicBezTo>
                <a:cubicBezTo>
                  <a:pt x="163945" y="208306"/>
                  <a:pt x="146713" y="204326"/>
                  <a:pt x="135451" y="193064"/>
                </a:cubicBezTo>
                <a:cubicBezTo>
                  <a:pt x="128825" y="186438"/>
                  <a:pt x="123370" y="178384"/>
                  <a:pt x="115573" y="173186"/>
                </a:cubicBezTo>
                <a:cubicBezTo>
                  <a:pt x="109761" y="169312"/>
                  <a:pt x="102320" y="168769"/>
                  <a:pt x="95694" y="166560"/>
                </a:cubicBezTo>
                <a:cubicBezTo>
                  <a:pt x="89068" y="162143"/>
                  <a:pt x="81809" y="158552"/>
                  <a:pt x="75816" y="153308"/>
                </a:cubicBezTo>
                <a:cubicBezTo>
                  <a:pt x="64062" y="143023"/>
                  <a:pt x="42686" y="120177"/>
                  <a:pt x="42686" y="120177"/>
                </a:cubicBezTo>
                <a:cubicBezTo>
                  <a:pt x="34586" y="95878"/>
                  <a:pt x="21334" y="82631"/>
                  <a:pt x="36060" y="60542"/>
                </a:cubicBezTo>
                <a:cubicBezTo>
                  <a:pt x="41258" y="52745"/>
                  <a:pt x="49312" y="47290"/>
                  <a:pt x="55938" y="40664"/>
                </a:cubicBezTo>
                <a:cubicBezTo>
                  <a:pt x="78025" y="42873"/>
                  <a:pt x="100983" y="40762"/>
                  <a:pt x="122199" y="47290"/>
                </a:cubicBezTo>
                <a:cubicBezTo>
                  <a:pt x="131155" y="50046"/>
                  <a:pt x="134878" y="61169"/>
                  <a:pt x="142077" y="67168"/>
                </a:cubicBezTo>
                <a:cubicBezTo>
                  <a:pt x="148195" y="72266"/>
                  <a:pt x="155329" y="76003"/>
                  <a:pt x="161955" y="80421"/>
                </a:cubicBezTo>
                <a:cubicBezTo>
                  <a:pt x="166372" y="87047"/>
                  <a:pt x="170232" y="94081"/>
                  <a:pt x="175207" y="100299"/>
                </a:cubicBezTo>
                <a:cubicBezTo>
                  <a:pt x="187967" y="116249"/>
                  <a:pt x="214964" y="130186"/>
                  <a:pt x="214964" y="153308"/>
                </a:cubicBezTo>
                <a:lnTo>
                  <a:pt x="214964" y="206316"/>
                </a:lnTo>
              </a:path>
            </a:pathLst>
          </a:cu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04CEBE6-2410-4A44-9823-FBF7CFB2F3DD}"/>
              </a:ext>
            </a:extLst>
          </p:cNvPr>
          <p:cNvSpPr txBox="1"/>
          <p:nvPr/>
        </p:nvSpPr>
        <p:spPr>
          <a:xfrm>
            <a:off x="1156157" y="5284619"/>
            <a:ext cx="2433680" cy="523220"/>
          </a:xfrm>
          <a:prstGeom prst="rect">
            <a:avLst/>
          </a:prstGeom>
          <a:noFill/>
        </p:spPr>
        <p:txBody>
          <a:bodyPr wrap="none" rtlCol="0">
            <a:spAutoFit/>
          </a:bodyPr>
          <a:lstStyle/>
          <a:p>
            <a:r>
              <a:rPr kumimoji="1" lang="ja-JP" altLang="en-US" sz="1400" dirty="0"/>
              <a:t>プラスミド</a:t>
            </a:r>
            <a:endParaRPr kumimoji="1" lang="en-US" altLang="ja-JP" sz="1400" dirty="0"/>
          </a:p>
          <a:p>
            <a:r>
              <a:rPr kumimoji="1" lang="en-US" altLang="ja-JP" sz="1400" dirty="0"/>
              <a:t>…</a:t>
            </a:r>
            <a:r>
              <a:rPr kumimoji="1" lang="ja-JP" altLang="en-US" sz="1400" dirty="0"/>
              <a:t>目的遺伝子の入った</a:t>
            </a:r>
            <a:r>
              <a:rPr kumimoji="1" lang="en-US" altLang="ja-JP" sz="1400" dirty="0" err="1"/>
              <a:t>pPICz</a:t>
            </a:r>
            <a:r>
              <a:rPr kumimoji="1" lang="en-US" altLang="ja-JP" sz="1400" dirty="0"/>
              <a:t>α</a:t>
            </a:r>
          </a:p>
        </p:txBody>
      </p:sp>
      <p:sp>
        <p:nvSpPr>
          <p:cNvPr id="77" name="正方形/長方形 76">
            <a:extLst>
              <a:ext uri="{FF2B5EF4-FFF2-40B4-BE49-F238E27FC236}">
                <a16:creationId xmlns:a16="http://schemas.microsoft.com/office/drawing/2014/main" id="{8A03E35B-CE2C-4009-B532-26950746729E}"/>
              </a:ext>
            </a:extLst>
          </p:cNvPr>
          <p:cNvSpPr/>
          <p:nvPr/>
        </p:nvSpPr>
        <p:spPr>
          <a:xfrm>
            <a:off x="10016940" y="-528081"/>
            <a:ext cx="3092512"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1CB403BC-7694-467B-8A39-F94CFF8D0500}"/>
              </a:ext>
            </a:extLst>
          </p:cNvPr>
          <p:cNvSpPr/>
          <p:nvPr/>
        </p:nvSpPr>
        <p:spPr>
          <a:xfrm>
            <a:off x="2264851" y="917051"/>
            <a:ext cx="348526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28F2CC93-D1E0-4C7A-90CB-CB876AB10455}"/>
              </a:ext>
            </a:extLst>
          </p:cNvPr>
          <p:cNvSpPr/>
          <p:nvPr/>
        </p:nvSpPr>
        <p:spPr>
          <a:xfrm>
            <a:off x="374305" y="915938"/>
            <a:ext cx="178326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F2DB0858-ADBC-4BA2-B6FC-3D069338B4C6}"/>
              </a:ext>
            </a:extLst>
          </p:cNvPr>
          <p:cNvSpPr txBox="1"/>
          <p:nvPr/>
        </p:nvSpPr>
        <p:spPr>
          <a:xfrm>
            <a:off x="2678304" y="922243"/>
            <a:ext cx="2611977" cy="369332"/>
          </a:xfrm>
          <a:prstGeom prst="rect">
            <a:avLst/>
          </a:prstGeom>
          <a:noFill/>
        </p:spPr>
        <p:txBody>
          <a:bodyPr wrap="square" rtlCol="0">
            <a:spAutoFit/>
          </a:bodyPr>
          <a:lstStyle/>
          <a:p>
            <a:pPr algn="ctr"/>
            <a:r>
              <a:rPr kumimoji="1" lang="en-US" altLang="ja-JP" dirty="0"/>
              <a:t>1. </a:t>
            </a:r>
            <a:r>
              <a:rPr kumimoji="1" lang="ja-JP" altLang="en-US" dirty="0"/>
              <a:t>前培養</a:t>
            </a:r>
          </a:p>
        </p:txBody>
      </p:sp>
      <p:sp>
        <p:nvSpPr>
          <p:cNvPr id="110" name="テキスト ボックス 109">
            <a:extLst>
              <a:ext uri="{FF2B5EF4-FFF2-40B4-BE49-F238E27FC236}">
                <a16:creationId xmlns:a16="http://schemas.microsoft.com/office/drawing/2014/main" id="{34ED33C0-9532-45B7-A284-EF0CB50A63CB}"/>
              </a:ext>
            </a:extLst>
          </p:cNvPr>
          <p:cNvSpPr txBox="1"/>
          <p:nvPr/>
        </p:nvSpPr>
        <p:spPr>
          <a:xfrm>
            <a:off x="607868" y="914435"/>
            <a:ext cx="1316142" cy="369332"/>
          </a:xfrm>
          <a:prstGeom prst="rect">
            <a:avLst/>
          </a:prstGeom>
          <a:noFill/>
        </p:spPr>
        <p:txBody>
          <a:bodyPr wrap="square" rtlCol="0">
            <a:spAutoFit/>
          </a:bodyPr>
          <a:lstStyle/>
          <a:p>
            <a:pPr algn="ctr"/>
            <a:r>
              <a:rPr kumimoji="1" lang="ja-JP" altLang="en-US" dirty="0"/>
              <a:t>形質転換</a:t>
            </a:r>
          </a:p>
        </p:txBody>
      </p:sp>
      <p:sp>
        <p:nvSpPr>
          <p:cNvPr id="113" name="正方形/長方形 112">
            <a:extLst>
              <a:ext uri="{FF2B5EF4-FFF2-40B4-BE49-F238E27FC236}">
                <a16:creationId xmlns:a16="http://schemas.microsoft.com/office/drawing/2014/main" id="{5641397B-B0DF-441A-B23A-414DB86A434C}"/>
              </a:ext>
            </a:extLst>
          </p:cNvPr>
          <p:cNvSpPr/>
          <p:nvPr/>
        </p:nvSpPr>
        <p:spPr>
          <a:xfrm>
            <a:off x="5836080" y="924454"/>
            <a:ext cx="2757255"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CF93C999-E1E8-4752-A150-5331769CF345}"/>
              </a:ext>
            </a:extLst>
          </p:cNvPr>
          <p:cNvSpPr txBox="1"/>
          <p:nvPr/>
        </p:nvSpPr>
        <p:spPr>
          <a:xfrm>
            <a:off x="5934062" y="921647"/>
            <a:ext cx="2611977" cy="369332"/>
          </a:xfrm>
          <a:prstGeom prst="rect">
            <a:avLst/>
          </a:prstGeom>
          <a:noFill/>
        </p:spPr>
        <p:txBody>
          <a:bodyPr wrap="square" rtlCol="0">
            <a:spAutoFit/>
          </a:bodyPr>
          <a:lstStyle/>
          <a:p>
            <a:pPr algn="ctr"/>
            <a:r>
              <a:rPr kumimoji="1" lang="en-US" altLang="ja-JP" dirty="0"/>
              <a:t>2. </a:t>
            </a:r>
            <a:r>
              <a:rPr kumimoji="1" lang="ja-JP" altLang="en-US" dirty="0"/>
              <a:t>本培養</a:t>
            </a:r>
          </a:p>
        </p:txBody>
      </p:sp>
      <p:sp>
        <p:nvSpPr>
          <p:cNvPr id="115" name="正方形/長方形 114">
            <a:extLst>
              <a:ext uri="{FF2B5EF4-FFF2-40B4-BE49-F238E27FC236}">
                <a16:creationId xmlns:a16="http://schemas.microsoft.com/office/drawing/2014/main" id="{89C3A2A5-8B1E-47ED-B4B7-5C1858CB387A}"/>
              </a:ext>
            </a:extLst>
          </p:cNvPr>
          <p:cNvSpPr/>
          <p:nvPr/>
        </p:nvSpPr>
        <p:spPr>
          <a:xfrm>
            <a:off x="8667301" y="924454"/>
            <a:ext cx="325377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3E14C664-3279-4837-AEE3-3EBBFAB8497A}"/>
              </a:ext>
            </a:extLst>
          </p:cNvPr>
          <p:cNvSpPr txBox="1"/>
          <p:nvPr/>
        </p:nvSpPr>
        <p:spPr>
          <a:xfrm>
            <a:off x="8951219" y="914435"/>
            <a:ext cx="2611977" cy="369332"/>
          </a:xfrm>
          <a:prstGeom prst="rect">
            <a:avLst/>
          </a:prstGeom>
          <a:noFill/>
        </p:spPr>
        <p:txBody>
          <a:bodyPr wrap="square" rtlCol="0">
            <a:spAutoFit/>
          </a:bodyPr>
          <a:lstStyle/>
          <a:p>
            <a:pPr algn="ctr"/>
            <a:r>
              <a:rPr kumimoji="1" lang="en-US" altLang="ja-JP" dirty="0"/>
              <a:t>3. </a:t>
            </a:r>
            <a:r>
              <a:rPr kumimoji="1" lang="ja-JP" altLang="en-US" dirty="0"/>
              <a:t>発現誘導</a:t>
            </a:r>
          </a:p>
        </p:txBody>
      </p:sp>
      <p:sp>
        <p:nvSpPr>
          <p:cNvPr id="79" name="テキスト ボックス 78">
            <a:extLst>
              <a:ext uri="{FF2B5EF4-FFF2-40B4-BE49-F238E27FC236}">
                <a16:creationId xmlns:a16="http://schemas.microsoft.com/office/drawing/2014/main" id="{3BC9AD51-4FF9-4C2E-AF71-A52A761B10CA}"/>
              </a:ext>
            </a:extLst>
          </p:cNvPr>
          <p:cNvSpPr txBox="1"/>
          <p:nvPr/>
        </p:nvSpPr>
        <p:spPr>
          <a:xfrm>
            <a:off x="9387191" y="407833"/>
            <a:ext cx="2839239" cy="307777"/>
          </a:xfrm>
          <a:prstGeom prst="rect">
            <a:avLst/>
          </a:prstGeom>
          <a:noFill/>
        </p:spPr>
        <p:txBody>
          <a:bodyPr wrap="none" rtlCol="0">
            <a:spAutoFit/>
          </a:bodyPr>
          <a:lstStyle/>
          <a:p>
            <a:pPr algn="ctr"/>
            <a:r>
              <a:rPr kumimoji="1" lang="en-US" altLang="ja-JP" sz="1400" dirty="0">
                <a:solidFill>
                  <a:schemeClr val="bg1"/>
                </a:solidFill>
              </a:rPr>
              <a:t>※</a:t>
            </a:r>
            <a:r>
              <a:rPr kumimoji="1" lang="ja-JP" altLang="en-US" sz="1400" dirty="0">
                <a:solidFill>
                  <a:schemeClr val="bg1"/>
                </a:solidFill>
              </a:rPr>
              <a:t>培地の体積は実験によって異なる。</a:t>
            </a:r>
            <a:endParaRPr kumimoji="1" lang="en-US" altLang="ja-JP" sz="1400" dirty="0">
              <a:solidFill>
                <a:schemeClr val="bg1"/>
              </a:solidFill>
            </a:endParaRPr>
          </a:p>
        </p:txBody>
      </p:sp>
      <p:pic>
        <p:nvPicPr>
          <p:cNvPr id="83" name="図 82">
            <a:extLst>
              <a:ext uri="{FF2B5EF4-FFF2-40B4-BE49-F238E27FC236}">
                <a16:creationId xmlns:a16="http://schemas.microsoft.com/office/drawing/2014/main" id="{13ED3840-DA64-44D1-AA3F-3EC77E4025B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243086" y="4270368"/>
            <a:ext cx="643834" cy="638901"/>
          </a:xfrm>
          <a:prstGeom prst="rect">
            <a:avLst/>
          </a:prstGeom>
        </p:spPr>
      </p:pic>
      <p:pic>
        <p:nvPicPr>
          <p:cNvPr id="84" name="図 83">
            <a:extLst>
              <a:ext uri="{FF2B5EF4-FFF2-40B4-BE49-F238E27FC236}">
                <a16:creationId xmlns:a16="http://schemas.microsoft.com/office/drawing/2014/main" id="{4F70EEBC-DC6D-4395-8E6D-A5F29E2B5CE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605732" y="5261904"/>
            <a:ext cx="643834" cy="638901"/>
          </a:xfrm>
          <a:prstGeom prst="rect">
            <a:avLst/>
          </a:prstGeom>
        </p:spPr>
      </p:pic>
      <p:sp>
        <p:nvSpPr>
          <p:cNvPr id="85" name="テキスト ボックス 84">
            <a:extLst>
              <a:ext uri="{FF2B5EF4-FFF2-40B4-BE49-F238E27FC236}">
                <a16:creationId xmlns:a16="http://schemas.microsoft.com/office/drawing/2014/main" id="{25EC04D8-FDE7-4EE0-9E9F-4B49BD4C3059}"/>
              </a:ext>
            </a:extLst>
          </p:cNvPr>
          <p:cNvSpPr txBox="1"/>
          <p:nvPr/>
        </p:nvSpPr>
        <p:spPr>
          <a:xfrm>
            <a:off x="547712" y="6005237"/>
            <a:ext cx="3158237" cy="276999"/>
          </a:xfrm>
          <a:prstGeom prst="rect">
            <a:avLst/>
          </a:prstGeom>
          <a:noFill/>
        </p:spPr>
        <p:txBody>
          <a:bodyPr wrap="none" rtlCol="0">
            <a:spAutoFit/>
          </a:bodyPr>
          <a:lstStyle/>
          <a:p>
            <a:r>
              <a:rPr kumimoji="1" lang="en-US" altLang="ja-JP" sz="1200" dirty="0"/>
              <a:t>※</a:t>
            </a:r>
            <a:r>
              <a:rPr kumimoji="1" lang="ja-JP" altLang="en-US" sz="1200" dirty="0"/>
              <a:t>実際は目的遺伝子がゲノムに挿入されている。</a:t>
            </a:r>
          </a:p>
        </p:txBody>
      </p:sp>
      <p:sp>
        <p:nvSpPr>
          <p:cNvPr id="86" name="テキスト ボックス 85">
            <a:extLst>
              <a:ext uri="{FF2B5EF4-FFF2-40B4-BE49-F238E27FC236}">
                <a16:creationId xmlns:a16="http://schemas.microsoft.com/office/drawing/2014/main" id="{0F2A8692-7063-4BA5-9562-A813004A9716}"/>
              </a:ext>
            </a:extLst>
          </p:cNvPr>
          <p:cNvSpPr txBox="1"/>
          <p:nvPr/>
        </p:nvSpPr>
        <p:spPr>
          <a:xfrm>
            <a:off x="3033519" y="4687576"/>
            <a:ext cx="338554" cy="276999"/>
          </a:xfrm>
          <a:prstGeom prst="rect">
            <a:avLst/>
          </a:prstGeom>
          <a:noFill/>
        </p:spPr>
        <p:txBody>
          <a:bodyPr wrap="none" rtlCol="0">
            <a:spAutoFit/>
          </a:bodyPr>
          <a:lstStyle/>
          <a:p>
            <a:r>
              <a:rPr kumimoji="1" lang="en-US" altLang="ja-JP" sz="1200" dirty="0"/>
              <a:t>※</a:t>
            </a:r>
            <a:endParaRPr kumimoji="1" lang="ja-JP" altLang="en-US" sz="1200" dirty="0"/>
          </a:p>
        </p:txBody>
      </p:sp>
    </p:spTree>
    <p:extLst>
      <p:ext uri="{BB962C8B-B14F-4D97-AF65-F5344CB8AC3E}">
        <p14:creationId xmlns:p14="http://schemas.microsoft.com/office/powerpoint/2010/main" val="101498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lstStyle/>
          <a:p>
            <a:r>
              <a:rPr lang="ja-JP" altLang="en-US" dirty="0"/>
              <a:t>まとめと次月の予定</a:t>
            </a:r>
            <a:endParaRPr kumimoji="1" lang="ja-JP" altLang="en-US"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276042"/>
          </a:xfrm>
        </p:spPr>
        <p:txBody>
          <a:bodyPr/>
          <a:lstStyle/>
          <a:p>
            <a:r>
              <a:rPr kumimoji="1" lang="ja-JP" altLang="en-US" sz="2400" b="1" dirty="0">
                <a:solidFill>
                  <a:schemeClr val="accent1"/>
                </a:solidFill>
              </a:rPr>
              <a:t>まとめ</a:t>
            </a:r>
            <a:endParaRPr kumimoji="1" lang="en-US" altLang="ja-JP" sz="2400" b="1" dirty="0">
              <a:solidFill>
                <a:schemeClr val="accent1"/>
              </a:solidFill>
            </a:endParaRPr>
          </a:p>
          <a:p>
            <a:pPr marL="342900" indent="-342900">
              <a:buFont typeface="Wingdings" panose="05000000000000000000" pitchFamily="2" charset="2"/>
              <a:buChar char="n"/>
            </a:pPr>
            <a:r>
              <a:rPr lang="ja-JP" altLang="en-US" sz="2400" dirty="0"/>
              <a:t>東京大学で実施中の実験を進め、タンパク質合成に必要な作業が完了した。</a:t>
            </a:r>
            <a:endParaRPr lang="en-US" altLang="ja-JP" sz="2400" dirty="0"/>
          </a:p>
          <a:p>
            <a:pPr marL="342900" indent="-342900">
              <a:buFont typeface="Wingdings" panose="05000000000000000000" pitchFamily="2" charset="2"/>
              <a:buChar char="n"/>
            </a:pPr>
            <a:r>
              <a:rPr lang="ja-JP" altLang="en-US" sz="2000" dirty="0"/>
              <a:t>対象②</a:t>
            </a:r>
            <a:r>
              <a:rPr lang="en-US" altLang="ja-JP" sz="2000" dirty="0"/>
              <a:t>TeCel7A-TrCBM1</a:t>
            </a:r>
            <a:r>
              <a:rPr lang="ja-JP" altLang="en-US" sz="2000" dirty="0"/>
              <a:t>：先月作成したプラスミドを</a:t>
            </a:r>
            <a:r>
              <a:rPr lang="en-US" altLang="ja-JP" sz="2000" dirty="0"/>
              <a:t>DNA</a:t>
            </a:r>
            <a:r>
              <a:rPr lang="ja-JP" altLang="en-US" sz="2000" dirty="0"/>
              <a:t>シーケンスで配列を確認した。作成した　プラスミドを用いて、酵母を形質転換した。</a:t>
            </a:r>
          </a:p>
          <a:p>
            <a:pPr marL="342900" indent="-342900">
              <a:buFont typeface="Wingdings" panose="05000000000000000000" pitchFamily="2" charset="2"/>
              <a:buChar char="n"/>
            </a:pPr>
            <a:r>
              <a:rPr lang="ja-JP" altLang="en-US" sz="2000" dirty="0"/>
              <a:t>対象④</a:t>
            </a:r>
            <a:r>
              <a:rPr lang="en-US" altLang="ja-JP" sz="2000" dirty="0"/>
              <a:t>TrCel7A</a:t>
            </a:r>
            <a:r>
              <a:rPr lang="ja-JP" altLang="en-US" sz="2000" dirty="0"/>
              <a:t>：遺伝子合成したプラスミドを用いて、酵母を形質転換した。</a:t>
            </a:r>
            <a:endParaRPr lang="en-US" altLang="ja-JP" sz="2400" dirty="0"/>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：タンパク質合成</a:t>
            </a:r>
          </a:p>
          <a:p>
            <a:pPr marL="342900" indent="-342900">
              <a:buFont typeface="Wingdings" panose="05000000000000000000" pitchFamily="2" charset="2"/>
              <a:buChar char="n"/>
            </a:pPr>
            <a:r>
              <a:rPr lang="ja-JP" altLang="en-US" sz="2400" dirty="0"/>
              <a:t>対象③</a:t>
            </a:r>
            <a:r>
              <a:rPr lang="en-US" altLang="ja-JP" sz="2400" dirty="0"/>
              <a:t>PcCel7D</a:t>
            </a:r>
            <a:r>
              <a:rPr lang="ja-JP" altLang="en-US" sz="2400" dirty="0"/>
              <a:t>：ファーメンターでの合成準備</a:t>
            </a:r>
          </a:p>
          <a:p>
            <a:pPr marL="342900" indent="-342900">
              <a:buFont typeface="Wingdings" panose="05000000000000000000" pitchFamily="2" charset="2"/>
              <a:buChar char="n"/>
            </a:pPr>
            <a:r>
              <a:rPr lang="ja-JP" altLang="en-US" sz="2400" dirty="0"/>
              <a:t>対象④</a:t>
            </a:r>
            <a:r>
              <a:rPr lang="en-US" altLang="ja-JP" sz="2400" dirty="0"/>
              <a:t>TrCel7A</a:t>
            </a:r>
            <a:r>
              <a:rPr lang="ja-JP" altLang="en-US" sz="2400" dirty="0"/>
              <a:t>：タンパク質合成</a:t>
            </a:r>
          </a:p>
        </p:txBody>
      </p:sp>
    </p:spTree>
    <p:extLst>
      <p:ext uri="{BB962C8B-B14F-4D97-AF65-F5344CB8AC3E}">
        <p14:creationId xmlns:p14="http://schemas.microsoft.com/office/powerpoint/2010/main" val="273869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353961" y="1071366"/>
            <a:ext cx="11653820" cy="4160201"/>
          </a:xfrm>
        </p:spPr>
        <p:txBody>
          <a:bodyPr/>
          <a:lstStyle/>
          <a:p>
            <a:r>
              <a:rPr lang="ja-JP" altLang="en-US" sz="2800" dirty="0"/>
              <a:t>共同研究の成果報告書の一部を作成した。</a:t>
            </a:r>
            <a:endParaRPr lang="en-US" altLang="ja-JP" sz="2800" dirty="0"/>
          </a:p>
          <a:p>
            <a:pPr lvl="1"/>
            <a:r>
              <a:rPr lang="ja-JP" altLang="en-US" sz="2400" dirty="0"/>
              <a:t>全体版も完成した。契約終了時に、下期の</a:t>
            </a:r>
            <a:r>
              <a:rPr lang="en-US" altLang="ja-JP" sz="2400" dirty="0"/>
              <a:t>Wet</a:t>
            </a:r>
            <a:r>
              <a:rPr lang="ja-JP" altLang="en-US" sz="2400" dirty="0"/>
              <a:t>実験内容を追加し、改版する。</a:t>
            </a:r>
            <a:endParaRPr lang="en-US" altLang="ja-JP" sz="2400" dirty="0"/>
          </a:p>
          <a:p>
            <a:r>
              <a:rPr lang="ja-JP" altLang="en-US" sz="2800" dirty="0"/>
              <a:t>テーマクローズに伴い、社内向け研究成果報告書（各パート詳細版）を作成した。</a:t>
            </a:r>
            <a:endParaRPr lang="en-US" altLang="ja-JP" sz="2800" dirty="0"/>
          </a:p>
          <a:p>
            <a:pPr lvl="1"/>
            <a:r>
              <a:rPr lang="en-US" altLang="ja-JP" sz="2400" dirty="0"/>
              <a:t>SMM-BD18-INV-10H-022_</a:t>
            </a:r>
            <a:r>
              <a:rPr lang="ja-JP" altLang="en-US" sz="2400" dirty="0"/>
              <a:t>研究成果報告書</a:t>
            </a:r>
            <a:r>
              <a:rPr lang="en-US" altLang="ja-JP" sz="2400" dirty="0"/>
              <a:t>_</a:t>
            </a:r>
            <a:r>
              <a:rPr lang="ja-JP" altLang="en-US" sz="2400" dirty="0"/>
              <a:t>タンパク質候補の机上生成</a:t>
            </a:r>
            <a:endParaRPr lang="en-US" altLang="ja-JP" sz="2400" dirty="0"/>
          </a:p>
          <a:p>
            <a:pPr lvl="1"/>
            <a:r>
              <a:rPr lang="en-US" altLang="ja-JP" sz="2400" dirty="0"/>
              <a:t>SMM-BD18-INV-10H-023_</a:t>
            </a:r>
            <a:r>
              <a:rPr lang="ja-JP" altLang="en-US" sz="2400" dirty="0"/>
              <a:t>研究成果報告書</a:t>
            </a:r>
            <a:r>
              <a:rPr lang="en-US" altLang="ja-JP" sz="2400" dirty="0"/>
              <a:t>_</a:t>
            </a:r>
            <a:r>
              <a:rPr lang="ja-JP" altLang="en-US" sz="2400" dirty="0"/>
              <a:t>特徴抽出</a:t>
            </a:r>
            <a:endParaRPr lang="en-US" altLang="ja-JP" sz="2400" dirty="0"/>
          </a:p>
          <a:p>
            <a:pPr lvl="2">
              <a:spcBef>
                <a:spcPts val="1200"/>
              </a:spcBef>
              <a:buFont typeface="Wingdings" panose="05000000000000000000" pitchFamily="2" charset="2"/>
              <a:buChar char="Ø"/>
            </a:pPr>
            <a:r>
              <a:rPr lang="ja-JP" altLang="en-US" sz="2000" dirty="0"/>
              <a:t>作成途中だが、全体版に必要な分は作成完了した。</a:t>
            </a:r>
            <a:endParaRPr lang="en-US" altLang="ja-JP" sz="2400" dirty="0"/>
          </a:p>
          <a:p>
            <a:pPr lvl="1"/>
            <a:r>
              <a:rPr lang="en-US" altLang="ja-JP" sz="2400" dirty="0"/>
              <a:t>SMM-BD18-INV-10H-028_</a:t>
            </a:r>
            <a:r>
              <a:rPr lang="ja-JP" altLang="en-US" sz="2400" dirty="0"/>
              <a:t>研究成果報告書</a:t>
            </a:r>
            <a:r>
              <a:rPr lang="en-US" altLang="ja-JP" sz="2400" dirty="0"/>
              <a:t>_</a:t>
            </a:r>
            <a:r>
              <a:rPr lang="en-US" altLang="ja-JP" sz="2400" dirty="0" err="1"/>
              <a:t>AlphaFold</a:t>
            </a:r>
            <a:r>
              <a:rPr lang="ja-JP" altLang="en-US" sz="2400" dirty="0"/>
              <a:t>による変異体評価</a:t>
            </a:r>
            <a:endParaRPr lang="en-US" altLang="ja-JP" sz="2400" dirty="0"/>
          </a:p>
          <a:p>
            <a:r>
              <a:rPr lang="ja-JP" altLang="en-US" sz="2800" dirty="0"/>
              <a:t>下期調査活動計画について、承認いただいた。</a:t>
            </a:r>
            <a:endParaRPr lang="en-US" altLang="ja-JP" sz="2800" dirty="0"/>
          </a:p>
          <a:p>
            <a:pPr lvl="1"/>
            <a:r>
              <a:rPr lang="en-US" altLang="ja-JP" sz="2400" dirty="0"/>
              <a:t>2022</a:t>
            </a:r>
            <a:r>
              <a:rPr lang="ja-JP" altLang="en-US" sz="2400" dirty="0"/>
              <a:t>年</a:t>
            </a:r>
            <a:r>
              <a:rPr lang="en-US" altLang="ja-JP" sz="2400" dirty="0"/>
              <a:t>12</a:t>
            </a:r>
            <a:r>
              <a:rPr lang="ja-JP" altLang="en-US" sz="2400" dirty="0"/>
              <a:t>月～</a:t>
            </a:r>
            <a:r>
              <a:rPr lang="en-US" altLang="ja-JP" sz="2400" dirty="0"/>
              <a:t>2023</a:t>
            </a:r>
            <a:r>
              <a:rPr lang="ja-JP" altLang="en-US" sz="2400" dirty="0"/>
              <a:t>年</a:t>
            </a:r>
            <a:r>
              <a:rPr lang="en-US" altLang="ja-JP" sz="2400" dirty="0"/>
              <a:t>3</a:t>
            </a:r>
            <a:r>
              <a:rPr lang="ja-JP" altLang="en-US" sz="2400" dirty="0"/>
              <a:t>月の期間は、熊谷が代理でリードする予定。</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12</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sz="1800" dirty="0">
                <a:latin typeface="Arial"/>
                <a:ea typeface="Meiryo UI"/>
              </a:rPr>
              <a:t>テーマの研究開発報告書　</a:t>
            </a:r>
            <a:r>
              <a:rPr lang="ja-JP" altLang="en-US" sz="1800" dirty="0">
                <a:latin typeface="Arial"/>
                <a:ea typeface="Meiryo UI"/>
              </a:rPr>
              <a:t>登録</a:t>
            </a:r>
            <a:r>
              <a:rPr kumimoji="1" lang="ja-JP" altLang="en-US" sz="1800" dirty="0">
                <a:latin typeface="Arial"/>
                <a:ea typeface="Meiryo UI"/>
              </a:rPr>
              <a:t>完了</a:t>
            </a:r>
            <a:endParaRPr kumimoji="1" lang="en-US" altLang="ja-JP" sz="1800" dirty="0">
              <a:latin typeface="Arial"/>
              <a:ea typeface="Meiryo UI"/>
            </a:endParaRPr>
          </a:p>
          <a:p>
            <a:pPr lvl="1"/>
            <a:r>
              <a:rPr lang="ja-JP" altLang="en-US" sz="1800" dirty="0">
                <a:latin typeface="Arial"/>
                <a:ea typeface="Meiryo UI"/>
              </a:rPr>
              <a:t>テーマ「人工酵素設計」中止後に予定していた後処理　完了</a:t>
            </a:r>
            <a:endParaRPr kumimoji="1" lang="en-US" altLang="ja-JP" sz="1800" dirty="0">
              <a:latin typeface="Arial"/>
              <a:ea typeface="Meiryo UI"/>
            </a:endParaRPr>
          </a:p>
          <a:p>
            <a:pPr lvl="1"/>
            <a:r>
              <a:rPr kumimoji="1" lang="ja-JP" altLang="en-US" sz="1800" dirty="0">
                <a:latin typeface="Arial"/>
                <a:ea typeface="Meiryo UI"/>
              </a:rPr>
              <a:t>次期テーマに向けた調査活動　調査項目・計画　修正</a:t>
            </a:r>
            <a:endParaRPr lang="en-US" altLang="ja-JP" sz="1800" dirty="0"/>
          </a:p>
          <a:p>
            <a:endParaRPr lang="en-US" altLang="ja-JP" sz="1800" dirty="0"/>
          </a:p>
          <a:p>
            <a:r>
              <a:rPr lang="ja-JP" altLang="en-US" sz="1800" dirty="0"/>
              <a:t>東京大学共同研究　活動レビュー</a:t>
            </a:r>
            <a:endParaRPr lang="en-US" altLang="ja-JP" sz="1800" dirty="0"/>
          </a:p>
          <a:p>
            <a:pPr lvl="1"/>
            <a:r>
              <a:rPr lang="ja-JP" altLang="en-US" sz="1600" dirty="0"/>
              <a:t>活動レビュー（</a:t>
            </a:r>
            <a:r>
              <a:rPr lang="en-US" altLang="ja-JP" sz="1600" dirty="0"/>
              <a:t>11/25</a:t>
            </a:r>
            <a:r>
              <a:rPr lang="ja-JP" altLang="en-US" sz="1600" dirty="0"/>
              <a:t>）　議事録　文書登録　完了</a:t>
            </a:r>
            <a:endParaRPr lang="en-US" altLang="ja-JP" sz="1600" dirty="0"/>
          </a:p>
          <a:p>
            <a:r>
              <a:rPr lang="ja-JP" altLang="en-US" sz="1800" dirty="0"/>
              <a:t>テーマ「人工酵素設計」の後処理</a:t>
            </a:r>
            <a:endParaRPr lang="en-US" altLang="ja-JP" sz="1800" dirty="0"/>
          </a:p>
          <a:p>
            <a:pPr lvl="1"/>
            <a:r>
              <a:rPr lang="ja-JP" altLang="en-US" sz="1600" dirty="0"/>
              <a:t>研究開発報告書（全体版） 文書登録　完了</a:t>
            </a:r>
            <a:endParaRPr lang="en-US" altLang="ja-JP" sz="1600" dirty="0"/>
          </a:p>
          <a:p>
            <a:pPr lvl="1"/>
            <a:r>
              <a:rPr lang="ja-JP" altLang="en-US" sz="1600" dirty="0"/>
              <a:t>研究成果報告書（個別版）「分子シミュレーションによる機能性の机上評価」  文書登録　完了</a:t>
            </a:r>
            <a:endParaRPr lang="en-US" altLang="ja-JP" sz="1400" dirty="0"/>
          </a:p>
          <a:p>
            <a:r>
              <a:rPr lang="ja-JP" altLang="en-US" sz="1800" dirty="0"/>
              <a:t>次期テーマに向けた調査活動</a:t>
            </a:r>
            <a:endParaRPr lang="en-US" altLang="ja-JP" sz="1800" dirty="0"/>
          </a:p>
          <a:p>
            <a:pPr lvl="1"/>
            <a:r>
              <a:rPr lang="ja-JP" altLang="en-US" sz="1600" dirty="0"/>
              <a:t>セルラーゼ合成・活性評価実験（東京大学 森林化学研究室 五十嵐先生・砂川先生）、詳細は原さんの月報を参照。</a:t>
            </a:r>
            <a:endParaRPr lang="en-US" altLang="ja-JP" sz="1600" dirty="0"/>
          </a:p>
          <a:p>
            <a:pPr lvl="1"/>
            <a:r>
              <a:rPr lang="ja-JP" altLang="en-US" sz="1600" dirty="0"/>
              <a:t>伊崎さんから引き継いだが、現状を踏まえて、調査項目・計画を修正した（</a:t>
            </a:r>
            <a:r>
              <a:rPr lang="en-US" altLang="ja-JP" sz="1600" dirty="0"/>
              <a:t>12/15</a:t>
            </a:r>
            <a:r>
              <a:rPr lang="ja-JP" altLang="en-US" sz="1600" dirty="0"/>
              <a:t>）。</a:t>
            </a:r>
            <a:endParaRPr lang="en-US" altLang="ja-JP" sz="1600"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3Q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 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8</a:t>
            </a:r>
            <a:r>
              <a:rPr kumimoji="1" lang="en-US" altLang="ja-JP" sz="1400" dirty="0">
                <a:latin typeface="Arial"/>
                <a:ea typeface="Meiryo UI"/>
              </a:rPr>
              <a:t>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：タンパク質を合成し、発現・活性を確認する</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70%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：タンパク質を合成し、発現・活性を確認する。</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0" lang="ja-JP" altLang="en-US" sz="1400" b="0" i="0" u="none" strike="noStrike" kern="1200" cap="none" spc="0" normalizeH="0" baseline="0" noProof="0" dirty="0">
                <a:ln>
                  <a:noFill/>
                </a:ln>
                <a:effectLst/>
                <a:uLnTx/>
                <a:uFillTx/>
                <a:latin typeface="Arial"/>
                <a:ea typeface="Meiryo UI"/>
                <a:cs typeface="+mn-cs"/>
              </a:rPr>
              <a:t>：</a:t>
            </a:r>
            <a:r>
              <a:rPr lang="en-US" altLang="ja-JP" sz="1400" b="0" i="0" u="none" strike="noStrike" kern="1200" cap="none" spc="0" normalizeH="0" baseline="0" noProof="0" dirty="0">
                <a:ln>
                  <a:noFill/>
                </a:ln>
                <a:effectLst/>
                <a:uLnTx/>
                <a:uFillTx/>
                <a:latin typeface="Arial"/>
                <a:ea typeface="Meiryo UI"/>
                <a:cs typeface="+mn-cs"/>
              </a:rPr>
              <a:t>70</a:t>
            </a:r>
            <a:r>
              <a:rPr kumimoji="1" lang="en-US" altLang="ja-JP" sz="1400" b="0" i="0" u="none" strike="noStrike" kern="1200" cap="none" spc="0" normalizeH="0" baseline="0" noProof="0" dirty="0">
                <a:ln>
                  <a:noFill/>
                </a:ln>
                <a:effectLst/>
                <a:uLnTx/>
                <a:uFillTx/>
                <a:latin typeface="Arial"/>
                <a:ea typeface="Meiryo UI"/>
                <a:cs typeface="+mn-cs"/>
              </a:rPr>
              <a:t>%】</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kumimoji="0" lang="en-US" altLang="ja-JP" sz="1400" dirty="0">
                <a:latin typeface="Arial"/>
                <a:ea typeface="Meiryo UI"/>
              </a:rPr>
              <a:t>TeCel7A-TrCBM1</a:t>
            </a:r>
            <a:r>
              <a:rPr kumimoji="0" lang="ja-JP" altLang="en-US" sz="1400" dirty="0">
                <a:latin typeface="Arial"/>
                <a:ea typeface="Meiryo UI"/>
              </a:rPr>
              <a:t>を用いた実験では、</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a:t>
            </a:r>
            <a:r>
              <a:rPr lang="en-US" altLang="ja-JP" sz="1400" i="1" dirty="0">
                <a:latin typeface="Arial"/>
                <a:ea typeface="Meiryo UI"/>
              </a:rPr>
              <a:t>Pichia pastoris </a:t>
            </a:r>
            <a:r>
              <a:rPr lang="en-US" altLang="ja-JP" sz="1400" dirty="0">
                <a:latin typeface="Arial"/>
                <a:ea typeface="Meiryo UI"/>
              </a:rPr>
              <a:t>KM71H</a:t>
            </a:r>
            <a:r>
              <a:rPr lang="ja-JP" altLang="en-US" sz="1400" dirty="0">
                <a:latin typeface="Arial"/>
                <a:ea typeface="Meiryo UI"/>
              </a:rPr>
              <a:t>）で合成した。その際、コントロールとして</a:t>
            </a:r>
            <a:r>
              <a:rPr lang="en-US" altLang="ja-JP" sz="1400" dirty="0">
                <a:latin typeface="Arial"/>
                <a:ea typeface="Meiryo UI"/>
              </a:rPr>
              <a:t>TeCel7A-TrCBM1</a:t>
            </a:r>
            <a:r>
              <a:rPr lang="ja-JP" altLang="en-US" sz="1400" dirty="0">
                <a:latin typeface="Arial"/>
                <a:ea typeface="Meiryo UI"/>
              </a:rPr>
              <a:t>（ポジティブコントロール）、空ベクター（ネガティブコントロール、目的遺伝子を含まないプラスミドが導入された形質転換体）も同様に合成した</a:t>
            </a:r>
            <a:r>
              <a:rPr kumimoji="0" lang="ja-JP" altLang="en-US" sz="1400" dirty="0">
                <a:latin typeface="Arial"/>
                <a:ea typeface="Meiryo UI"/>
              </a:rPr>
              <a:t>。タンパク質の発現誘導は、</a:t>
            </a:r>
            <a:r>
              <a:rPr kumimoji="0" lang="en-US" altLang="ja-JP" sz="1400" dirty="0">
                <a:latin typeface="Arial"/>
                <a:ea typeface="Meiryo UI"/>
              </a:rPr>
              <a:t>96-deep well plate</a:t>
            </a:r>
            <a:r>
              <a:rPr kumimoji="0" lang="ja-JP" altLang="en-US" sz="1400" dirty="0">
                <a:latin typeface="Arial"/>
                <a:ea typeface="Meiryo UI"/>
              </a:rPr>
              <a:t>上で</a:t>
            </a:r>
            <a:r>
              <a:rPr kumimoji="0" lang="en-US" altLang="ja-JP" sz="1400" dirty="0">
                <a:latin typeface="Arial"/>
                <a:ea typeface="Meiryo UI"/>
              </a:rPr>
              <a:t>400 µL</a:t>
            </a:r>
            <a:r>
              <a:rPr kumimoji="0" lang="ja-JP" altLang="en-US" sz="1400" dirty="0">
                <a:latin typeface="Arial"/>
                <a:ea typeface="Meiryo UI"/>
              </a:rPr>
              <a:t>の培養液で実施した。</a:t>
            </a:r>
            <a:r>
              <a:rPr lang="ja-JP" altLang="en-US" sz="1400" dirty="0"/>
              <a:t>培養液は吸引ろ過によって菌体とセルロース分解酵素を含む培地（粗酵素液）に分離した。</a:t>
            </a:r>
            <a:r>
              <a:rPr kumimoji="0" lang="ja-JP" altLang="en-US" sz="1400" dirty="0">
                <a:latin typeface="Arial"/>
                <a:ea typeface="Meiryo UI"/>
              </a:rPr>
              <a:t>粗酵素液を</a:t>
            </a:r>
            <a:r>
              <a:rPr kumimoji="0" lang="en-US" altLang="ja-JP" sz="1400" dirty="0">
                <a:latin typeface="Arial"/>
                <a:ea typeface="Meiryo UI"/>
              </a:rPr>
              <a:t>SDS-PAGE</a:t>
            </a:r>
            <a:r>
              <a:rPr kumimoji="0" lang="ja-JP" altLang="en-US" sz="1400" dirty="0">
                <a:latin typeface="Arial"/>
                <a:ea typeface="Meiryo UI"/>
              </a:rPr>
              <a:t>で分析した結果、</a:t>
            </a:r>
            <a:r>
              <a:rPr kumimoji="0" lang="en-US" altLang="ja-JP" sz="1400" dirty="0">
                <a:latin typeface="Arial"/>
                <a:ea typeface="Meiryo UI"/>
              </a:rPr>
              <a:t>23</a:t>
            </a:r>
            <a:r>
              <a:rPr kumimoji="0" lang="ja-JP" altLang="en-US" sz="1400" dirty="0">
                <a:latin typeface="Arial"/>
                <a:ea typeface="Meiryo UI"/>
              </a:rPr>
              <a:t>種類</a:t>
            </a:r>
            <a:r>
              <a:rPr lang="ja-JP" altLang="en-US" sz="1400" dirty="0">
                <a:latin typeface="Arial"/>
                <a:ea typeface="Meiryo UI"/>
              </a:rPr>
              <a:t>の</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で推定分子量付近にバンドが見られた。バンドを確認できなかった</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a:t>
            </a:r>
            <a:r>
              <a:rPr lang="en-US" altLang="ja-JP" sz="1400" dirty="0">
                <a:latin typeface="Arial"/>
                <a:ea typeface="Meiryo UI"/>
              </a:rPr>
              <a:t>No.274</a:t>
            </a:r>
            <a:r>
              <a:rPr lang="ja-JP" altLang="en-US" sz="1400" dirty="0">
                <a:latin typeface="Arial"/>
                <a:ea typeface="Meiryo UI"/>
              </a:rPr>
              <a:t>）は、コムギ胚芽無細胞合成系でも発現できなかったサンプルだった。そのため、導入した変異に発現しにくい原因があると考えられる。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kumimoji="0" lang="en-US" altLang="ja-JP" sz="1400" dirty="0">
                <a:latin typeface="Arial"/>
                <a:ea typeface="Meiryo UI"/>
              </a:rPr>
              <a:t> TrCel7A</a:t>
            </a:r>
            <a:r>
              <a:rPr kumimoji="0" lang="ja-JP" altLang="en-US" sz="1400" dirty="0">
                <a:latin typeface="Arial"/>
                <a:ea typeface="Meiryo UI"/>
              </a:rPr>
              <a:t>を用いた実験では、</a:t>
            </a:r>
            <a:r>
              <a:rPr kumimoji="0" lang="en-US" altLang="ja-JP" sz="1400" dirty="0">
                <a:latin typeface="Arial"/>
                <a:ea typeface="Meiryo UI"/>
              </a:rPr>
              <a:t>TrCel7A</a:t>
            </a:r>
            <a:r>
              <a:rPr lang="ja-JP" altLang="en-US" sz="1400" dirty="0">
                <a:latin typeface="Arial"/>
                <a:ea typeface="Meiryo UI"/>
              </a:rPr>
              <a:t>を酵母で合成した。合成は</a:t>
            </a:r>
            <a:r>
              <a:rPr lang="en-US" altLang="ja-JP" sz="1400" dirty="0">
                <a:latin typeface="Arial"/>
                <a:ea typeface="Meiryo UI"/>
              </a:rPr>
              <a:t>8</a:t>
            </a:r>
            <a:r>
              <a:rPr lang="ja-JP" altLang="en-US" sz="1400" dirty="0">
                <a:latin typeface="Arial"/>
                <a:ea typeface="Meiryo UI"/>
              </a:rPr>
              <a:t>月度月報と同様の手法で実施した。粗酵素液を</a:t>
            </a:r>
            <a:r>
              <a:rPr lang="en-US" altLang="ja-JP" sz="1400" dirty="0">
                <a:latin typeface="Arial"/>
                <a:ea typeface="Meiryo UI"/>
              </a:rPr>
              <a:t>SDS-PAGE</a:t>
            </a:r>
            <a:r>
              <a:rPr lang="ja-JP" altLang="en-US" sz="1400" dirty="0">
                <a:latin typeface="Arial"/>
                <a:ea typeface="Meiryo UI"/>
              </a:rPr>
              <a:t>で分析した結果、目的分子量付近にバンドが見られた。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対象②、④ともにバンドはあったものの薄いサンプルもあるため、現在実施中の粗酵素反応の結果と合わせてタンパク質発現・活性の有無を判断する。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対象④</a:t>
            </a:r>
            <a:r>
              <a:rPr lang="en-US" altLang="ja-JP" sz="1400" dirty="0">
                <a:latin typeface="Arial"/>
                <a:ea typeface="Meiryo UI"/>
              </a:rPr>
              <a:t>TrCel7A</a:t>
            </a:r>
            <a:r>
              <a:rPr kumimoji="1" lang="ja-JP" altLang="en-US" sz="1400" b="0" i="0" u="none" strike="noStrike" kern="1200" cap="none" spc="0" normalizeH="0" baseline="0" noProof="0" dirty="0">
                <a:ln>
                  <a:noFill/>
                </a:ln>
                <a:effectLst/>
                <a:uLnTx/>
                <a:uFillTx/>
                <a:latin typeface="Arial"/>
                <a:ea typeface="Meiryo UI"/>
                <a:cs typeface="+mn-cs"/>
              </a:rPr>
              <a:t>を用いた実験：</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12</a:t>
            </a:r>
            <a:r>
              <a:rPr kumimoji="1" lang="ja-JP" altLang="en-US" dirty="0"/>
              <a:t>月度の活動（</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2-1. </a:t>
            </a: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：設計</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40</a:t>
            </a:r>
            <a:r>
              <a:rPr kumimoji="1" lang="en-US" altLang="ja-JP" sz="1400" b="0" i="0" u="none" strike="noStrike" kern="1200" cap="none" spc="0" normalizeH="0" baseline="0" noProof="0" dirty="0">
                <a:ln>
                  <a:noFill/>
                </a:ln>
                <a:effectLst/>
                <a:uLnTx/>
                <a:uFillTx/>
                <a:latin typeface="Arial"/>
                <a:ea typeface="Meiryo UI"/>
                <a:cs typeface="+mn-cs"/>
              </a:rPr>
              <a:t>%→</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 （評価実施中） </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2-3. </a:t>
            </a:r>
            <a:r>
              <a:rPr kumimoji="1" lang="ja-JP" altLang="en-US" sz="1400" b="0" i="0" u="none" strike="noStrike" kern="1200" cap="none" spc="0" normalizeH="0" baseline="0" noProof="0" dirty="0">
                <a:ln>
                  <a:noFill/>
                </a:ln>
                <a:effectLst/>
                <a:uLnTx/>
                <a:uFillTx/>
                <a:latin typeface="Arial"/>
                <a:ea typeface="Meiryo UI"/>
                <a:cs typeface="+mn-cs"/>
              </a:rPr>
              <a:t>対象④</a:t>
            </a:r>
            <a:r>
              <a:rPr kumimoji="1" lang="en-US" altLang="ja-JP" sz="1400" b="0" i="0" u="none" strike="noStrike" kern="1200" cap="none" spc="0" normalizeH="0" baseline="0" noProof="0" dirty="0">
                <a:ln>
                  <a:noFill/>
                </a:ln>
                <a:effectLst/>
                <a:uLnTx/>
                <a:uFillTx/>
                <a:latin typeface="Arial"/>
                <a:ea typeface="Meiryo UI"/>
                <a:cs typeface="+mn-cs"/>
              </a:rPr>
              <a:t>TrCel7A</a:t>
            </a:r>
            <a:r>
              <a:rPr kumimoji="1"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 </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kumimoji="0" lang="ja-JP" altLang="en-US" sz="1400" b="0" i="0" u="none" strike="noStrike" kern="1200" cap="none" spc="0" normalizeH="0" baseline="0" noProof="0" dirty="0">
                <a:ln>
                  <a:noFill/>
                </a:ln>
                <a:effectLst/>
                <a:uLnTx/>
                <a:uFillTx/>
                <a:latin typeface="Arial"/>
                <a:ea typeface="Meiryo UI"/>
                <a:cs typeface="+mn-cs"/>
              </a:rPr>
              <a:t>対象②</a:t>
            </a:r>
            <a:r>
              <a:rPr kumimoji="0" lang="en-US" altLang="ja-JP" sz="1400" b="0" i="0" u="none" strike="noStrike" kern="1200" cap="none" spc="0" normalizeH="0" baseline="0" noProof="0" dirty="0">
                <a:ln>
                  <a:noFill/>
                </a:ln>
                <a:effectLst/>
                <a:uLnTx/>
                <a:uFillTx/>
                <a:latin typeface="Arial"/>
                <a:ea typeface="Meiryo UI"/>
                <a:cs typeface="+mn-cs"/>
              </a:rPr>
              <a:t>TeCel7A-TrCBM1</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kumimoji="0" lang="ja-JP" altLang="en-US" sz="1400" b="0" i="0" u="none" strike="noStrike" kern="1200" cap="none" spc="0" normalizeH="0" baseline="0" noProof="0" dirty="0">
                <a:ln>
                  <a:noFill/>
                </a:ln>
                <a:effectLst/>
                <a:uLnTx/>
                <a:uFillTx/>
                <a:latin typeface="Arial"/>
                <a:ea typeface="Meiryo UI"/>
                <a:cs typeface="+mn-cs"/>
              </a:rPr>
              <a:t>対象④</a:t>
            </a:r>
            <a:r>
              <a:rPr kumimoji="0" lang="en-US" altLang="ja-JP" sz="1400" b="0" i="0" u="none" strike="noStrike" kern="1200" cap="none" spc="0" normalizeH="0" baseline="0" noProof="0" dirty="0">
                <a:ln>
                  <a:noFill/>
                </a:ln>
                <a:effectLst/>
                <a:uLnTx/>
                <a:uFillTx/>
                <a:latin typeface="Arial"/>
                <a:ea typeface="Meiryo UI"/>
                <a:cs typeface="+mn-cs"/>
              </a:rPr>
              <a:t>TrCel7A</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a:t>
            </a:r>
            <a:r>
              <a:rPr kumimoji="1" lang="ja-JP" altLang="en-US" sz="1400" b="0" i="0" u="none" strike="noStrike" kern="1200" cap="none" spc="0" normalizeH="0" baseline="0" noProof="0" dirty="0">
                <a:ln>
                  <a:noFill/>
                </a:ln>
                <a:effectLst/>
                <a:uLnTx/>
                <a:uFillTx/>
                <a:latin typeface="Arial"/>
                <a:ea typeface="Meiryo UI"/>
                <a:cs typeface="+mn-cs"/>
              </a:rPr>
              <a:t> 対象②</a:t>
            </a:r>
            <a:r>
              <a:rPr kumimoji="1" lang="en-US" altLang="ja-JP" sz="1400" b="0" i="0" u="none" strike="noStrike" kern="1200" cap="none" spc="0" normalizeH="0" baseline="0" noProof="0" dirty="0">
                <a:ln>
                  <a:noFill/>
                </a:ln>
                <a:effectLst/>
                <a:uLnTx/>
                <a:uFillTx/>
                <a:latin typeface="Arial"/>
                <a:ea typeface="Meiryo UI"/>
                <a:cs typeface="+mn-cs"/>
              </a:rPr>
              <a:t>TeCel7A-TrCBM1 </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a:t>
            </a: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：ファーメンターでの合成</a:t>
            </a:r>
            <a:r>
              <a:rPr kumimoji="0" lang="ja-JP" altLang="en-US" sz="1400" dirty="0">
                <a:latin typeface="Arial"/>
                <a:ea typeface="Meiryo UI"/>
              </a:rPr>
              <a:t>準備</a:t>
            </a:r>
            <a:endParaRPr kumimoji="0" lang="en-US" altLang="ja-JP" sz="1400" b="0" i="0" u="none" strike="noStrike" kern="1200" cap="none" spc="0" normalizeH="0" baseline="0" noProof="0" dirty="0">
              <a:ln>
                <a:noFill/>
              </a:ln>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 ：粗酵素反応、</a:t>
            </a:r>
            <a:r>
              <a:rPr lang="en-US" altLang="ja-JP" sz="1400" dirty="0">
                <a:latin typeface="Arial"/>
                <a:ea typeface="Meiryo UI"/>
              </a:rPr>
              <a:t>HPLC</a:t>
            </a:r>
            <a:r>
              <a:rPr lang="ja-JP" altLang="en-US" sz="1400" dirty="0">
                <a:latin typeface="Arial"/>
                <a:ea typeface="Meiryo UI"/>
              </a:rPr>
              <a:t>を用いて反応物を分析</a:t>
            </a:r>
          </a:p>
          <a:p>
            <a:pPr marL="457200" lvl="1" indent="0" defTabSz="914400">
              <a:buNone/>
              <a:defRPr/>
            </a:pPr>
            <a:endParaRPr kumimoji="1" lang="en-US" altLang="ja-JP" sz="1400" b="0" i="0" u="none" strike="noStrike" kern="1200" cap="none" spc="0" normalizeH="0" baseline="0" noProof="0" dirty="0">
              <a:ln>
                <a:noFill/>
              </a:ln>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620311" y="2902292"/>
            <a:ext cx="5181212" cy="1446550"/>
          </a:xfrm>
          <a:prstGeom prst="rect">
            <a:avLst/>
          </a:prstGeom>
          <a:noFill/>
        </p:spPr>
        <p:txBody>
          <a:bodyPr wrap="square" rtlCol="0">
            <a:spAutoFit/>
          </a:bodyPr>
          <a:lstStyle/>
          <a:p>
            <a:r>
              <a:rPr kumimoji="1" lang="en-US" altLang="ja-JP" sz="2000" b="1" dirty="0">
                <a:solidFill>
                  <a:schemeClr val="accent1"/>
                </a:solidFill>
              </a:rPr>
              <a:t>12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東京大学で実施中の実験を進めた。</a:t>
            </a:r>
            <a:endParaRPr kumimoji="1" lang="en-US" altLang="ja-JP" sz="2000" dirty="0">
              <a:solidFill>
                <a:schemeClr val="accent1"/>
              </a:solidFill>
            </a:endParaRPr>
          </a:p>
          <a:p>
            <a:pPr lvl="1"/>
            <a:r>
              <a:rPr kumimoji="1" lang="en-US" altLang="ja-JP" sz="2000" dirty="0">
                <a:solidFill>
                  <a:schemeClr val="accent1"/>
                </a:solidFill>
              </a:rPr>
              <a:t>…</a:t>
            </a:r>
            <a:r>
              <a:rPr kumimoji="1" lang="ja-JP" altLang="en-US" sz="2000" dirty="0">
                <a:solidFill>
                  <a:schemeClr val="accent1"/>
                </a:solidFill>
              </a:rPr>
              <a:t>実施予定の</a:t>
            </a:r>
            <a:r>
              <a:rPr kumimoji="1" lang="en-US" altLang="ja-JP" sz="2000" dirty="0">
                <a:solidFill>
                  <a:schemeClr val="accent1"/>
                </a:solidFill>
              </a:rPr>
              <a:t>3</a:t>
            </a:r>
            <a:r>
              <a:rPr kumimoji="1" lang="ja-JP" altLang="en-US" sz="2000" dirty="0">
                <a:solidFill>
                  <a:schemeClr val="accent1"/>
                </a:solidFill>
              </a:rPr>
              <a:t>つの実験のうち、</a:t>
            </a:r>
            <a:r>
              <a:rPr kumimoji="1" lang="en-US" altLang="ja-JP" sz="2000" dirty="0">
                <a:solidFill>
                  <a:schemeClr val="accent1"/>
                </a:solidFill>
              </a:rPr>
              <a:t>2</a:t>
            </a:r>
            <a:r>
              <a:rPr kumimoji="1" lang="ja-JP" altLang="en-US" sz="2000" dirty="0">
                <a:solidFill>
                  <a:schemeClr val="accent1"/>
                </a:solidFill>
              </a:rPr>
              <a:t>つの実験の</a:t>
            </a:r>
            <a:endParaRPr kumimoji="1" lang="en-US" altLang="ja-JP" sz="2000" dirty="0">
              <a:solidFill>
                <a:schemeClr val="accent1"/>
              </a:solidFill>
            </a:endParaRPr>
          </a:p>
          <a:p>
            <a:pPr lvl="1"/>
            <a:r>
              <a:rPr kumimoji="1" lang="ja-JP" altLang="en-US" sz="2000" dirty="0">
                <a:solidFill>
                  <a:schemeClr val="accent1"/>
                </a:solidFill>
              </a:rPr>
              <a:t>　 タンパク質合成を完了し、発現を確認した。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22</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2534852" y="1327574"/>
            <a:ext cx="1501294" cy="98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の取り組み内容</a:t>
                      </a:r>
                    </a:p>
                  </a:txBody>
                  <a:tcPr/>
                </a:tc>
                <a:tc>
                  <a:txBody>
                    <a:bodyPr/>
                    <a:lstStyle/>
                    <a:p>
                      <a:pPr algn="ctr"/>
                      <a:r>
                        <a:rPr kumimoji="1" lang="ja-JP" altLang="en-US" dirty="0"/>
                        <a:t>今後の実験内容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lstStyle/>
          <a:p>
            <a:r>
              <a:rPr lang="ja-JP" altLang="en-US" dirty="0"/>
              <a:t>東京大学で実施予定の実験</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820966"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0966"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20966"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対象②、④のタンパク質を合成し、発現確認を実施した。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888203"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892947"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91490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lang="ja-JP" altLang="en-US" dirty="0"/>
              <a:t>東京大学での実験 実施</a:t>
            </a:r>
            <a:r>
              <a:rPr kumimoji="1" lang="ja-JP" altLang="en-US" dirty="0"/>
              <a:t>スケジュール</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74592"/>
            <a:ext cx="371061" cy="1477328"/>
          </a:xfrm>
          <a:prstGeom prst="rect">
            <a:avLst/>
          </a:prstGeom>
          <a:solidFill>
            <a:schemeClr val="bg1"/>
          </a:solidFill>
        </p:spPr>
        <p:txBody>
          <a:bodyPr wrap="square" rtlCol="0">
            <a:spAutoFit/>
          </a:bodyPr>
          <a:lstStyle/>
          <a:p>
            <a:pPr algn="ctr"/>
            <a:r>
              <a:rPr kumimoji="1" lang="ja-JP" altLang="en-US" dirty="0"/>
              <a:t>報告書作成</a:t>
            </a: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95032"/>
            <a:ext cx="12192000"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対象②、④のタンパク質合成を完了し、発現確認を実施した。</a:t>
            </a:r>
            <a:endParaRPr kumimoji="1" lang="en-US" altLang="ja-JP" sz="2400" b="1" dirty="0">
              <a:solidFill>
                <a:schemeClr val="accent1"/>
              </a:solidFill>
            </a:endParaRP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066011" y="5339182"/>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36921"/>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5929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44172"/>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0395"/>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113035" y="2326891"/>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06" name="テキスト ボックス 105">
            <a:extLst>
              <a:ext uri="{FF2B5EF4-FFF2-40B4-BE49-F238E27FC236}">
                <a16:creationId xmlns:a16="http://schemas.microsoft.com/office/drawing/2014/main" id="{9F3542AF-979C-48A8-8545-1F0A2083D739}"/>
              </a:ext>
            </a:extLst>
          </p:cNvPr>
          <p:cNvSpPr txBox="1"/>
          <p:nvPr/>
        </p:nvSpPr>
        <p:spPr>
          <a:xfrm>
            <a:off x="7267434" y="3505669"/>
            <a:ext cx="364202" cy="307777"/>
          </a:xfrm>
          <a:prstGeom prst="rect">
            <a:avLst/>
          </a:prstGeom>
          <a:noFill/>
          <a:ln w="9525">
            <a:noFill/>
          </a:ln>
        </p:spPr>
        <p:txBody>
          <a:bodyPr wrap="none" rtlCol="0">
            <a:spAutoFit/>
          </a:bodyPr>
          <a:lstStyle/>
          <a:p>
            <a:r>
              <a:rPr kumimoji="1" lang="en-US" altLang="ja-JP" sz="1400" b="1" dirty="0"/>
              <a:t>※</a:t>
            </a:r>
            <a:endParaRPr kumimoji="1" lang="ja-JP" altLang="en-US" sz="1400" b="1" dirty="0"/>
          </a:p>
        </p:txBody>
      </p:sp>
      <p:sp>
        <p:nvSpPr>
          <p:cNvPr id="107" name="テキスト ボックス 106">
            <a:extLst>
              <a:ext uri="{FF2B5EF4-FFF2-40B4-BE49-F238E27FC236}">
                <a16:creationId xmlns:a16="http://schemas.microsoft.com/office/drawing/2014/main" id="{9E44887C-39E9-463E-89A2-862243A229D6}"/>
              </a:ext>
            </a:extLst>
          </p:cNvPr>
          <p:cNvSpPr txBox="1"/>
          <p:nvPr/>
        </p:nvSpPr>
        <p:spPr>
          <a:xfrm>
            <a:off x="8206615" y="6517962"/>
            <a:ext cx="3985385"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未着手、対象②④の状況によって開始時期を決定</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spTree>
    <p:extLst>
      <p:ext uri="{BB962C8B-B14F-4D97-AF65-F5344CB8AC3E}">
        <p14:creationId xmlns:p14="http://schemas.microsoft.com/office/powerpoint/2010/main" val="259602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lstStyle/>
          <a:p>
            <a:r>
              <a:rPr kumimoji="1" lang="ja-JP" altLang="en-US" dirty="0"/>
              <a:t>対象②　設計</a:t>
            </a:r>
            <a:r>
              <a:rPr kumimoji="1" lang="en-US" altLang="ja-JP" dirty="0"/>
              <a:t>CBD</a:t>
            </a:r>
            <a:r>
              <a:rPr kumimoji="1" lang="ja-JP" altLang="en-US" dirty="0"/>
              <a:t>を含むセルロース分解酵素の合成・評価</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5" name="テキスト ボックス 4">
            <a:extLst>
              <a:ext uri="{FF2B5EF4-FFF2-40B4-BE49-F238E27FC236}">
                <a16:creationId xmlns:a16="http://schemas.microsoft.com/office/drawing/2014/main" id="{45B0294A-926A-4AB0-836D-C8F71AAB3E75}"/>
              </a:ext>
            </a:extLst>
          </p:cNvPr>
          <p:cNvSpPr txBox="1"/>
          <p:nvPr/>
        </p:nvSpPr>
        <p:spPr>
          <a:xfrm>
            <a:off x="501702" y="1354673"/>
            <a:ext cx="820506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対象②</a:t>
            </a:r>
            <a:r>
              <a:rPr kumimoji="1" lang="ja-JP" altLang="en-US" b="1" dirty="0"/>
              <a:t>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r>
              <a:rPr kumimoji="1" lang="ja-JP" altLang="en-US" dirty="0"/>
              <a:t>（</a:t>
            </a:r>
            <a:r>
              <a:rPr kumimoji="1" lang="en-US" altLang="ja-JP" dirty="0"/>
              <a:t>2Q</a:t>
            </a:r>
            <a:r>
              <a:rPr kumimoji="1" lang="ja-JP" altLang="en-US" dirty="0"/>
              <a:t>の実験で活性を確認したセルロース分解酵素）</a:t>
            </a:r>
          </a:p>
        </p:txBody>
      </p:sp>
      <p:sp>
        <p:nvSpPr>
          <p:cNvPr id="6" name="テキスト ボックス 5">
            <a:extLst>
              <a:ext uri="{FF2B5EF4-FFF2-40B4-BE49-F238E27FC236}">
                <a16:creationId xmlns:a16="http://schemas.microsoft.com/office/drawing/2014/main" id="{8C5CAF14-9B5F-40B7-B4C2-2EBDAC237091}"/>
              </a:ext>
            </a:extLst>
          </p:cNvPr>
          <p:cNvSpPr txBox="1"/>
          <p:nvPr/>
        </p:nvSpPr>
        <p:spPr>
          <a:xfrm>
            <a:off x="501702" y="904553"/>
            <a:ext cx="931857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a:t>
            </a:r>
            <a:r>
              <a:rPr kumimoji="1" lang="en-US" altLang="ja-JP" dirty="0"/>
              <a:t>CBD</a:t>
            </a:r>
            <a:r>
              <a:rPr kumimoji="1" lang="ja-JP" altLang="en-US" dirty="0"/>
              <a:t>をサブモジュールとして持つセルロース分解酵素を合成・評価できるかを確認する。</a:t>
            </a:r>
            <a:endParaRPr kumimoji="1" lang="en-US" altLang="ja-JP" dirty="0"/>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552520" y="2610430"/>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604645" y="3065937"/>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552520" y="3068608"/>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平行四辺形 6">
            <a:extLst>
              <a:ext uri="{FF2B5EF4-FFF2-40B4-BE49-F238E27FC236}">
                <a16:creationId xmlns:a16="http://schemas.microsoft.com/office/drawing/2014/main" id="{08D2044D-80EC-473C-9B97-5A0277D3257A}"/>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189943"/>
            <a:ext cx="2136166" cy="1053151"/>
            <a:chOff x="2252875" y="3814653"/>
            <a:chExt cx="2136166" cy="1053151"/>
          </a:xfrm>
          <a:solidFill>
            <a:schemeClr val="accent2"/>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192729"/>
            <a:ext cx="1895461" cy="1053151"/>
            <a:chOff x="2252875" y="3814654"/>
            <a:chExt cx="1895461" cy="1053151"/>
          </a:xfrm>
          <a:solidFill>
            <a:schemeClr val="accent2"/>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473317"/>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59" name="グループ化 58">
            <a:extLst>
              <a:ext uri="{FF2B5EF4-FFF2-40B4-BE49-F238E27FC236}">
                <a16:creationId xmlns:a16="http://schemas.microsoft.com/office/drawing/2014/main" id="{16165FB3-66F1-49A9-B1B4-D9C48CBFC9FA}"/>
              </a:ext>
            </a:extLst>
          </p:cNvPr>
          <p:cNvGrpSpPr/>
          <p:nvPr/>
        </p:nvGrpSpPr>
        <p:grpSpPr>
          <a:xfrm>
            <a:off x="5869358" y="2349736"/>
            <a:ext cx="2914192" cy="1072875"/>
            <a:chOff x="120172" y="1944857"/>
            <a:chExt cx="291419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2" name="グループ化 61">
            <a:extLst>
              <a:ext uri="{FF2B5EF4-FFF2-40B4-BE49-F238E27FC236}">
                <a16:creationId xmlns:a16="http://schemas.microsoft.com/office/drawing/2014/main" id="{49475D5A-5400-4402-AE6B-A3D71026CD66}"/>
              </a:ext>
            </a:extLst>
          </p:cNvPr>
          <p:cNvGrpSpPr/>
          <p:nvPr/>
        </p:nvGrpSpPr>
        <p:grpSpPr>
          <a:xfrm>
            <a:off x="6238387" y="2441517"/>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7290512" y="2897024"/>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6238387" y="2899695"/>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992987" y="2392144"/>
            <a:ext cx="1723549" cy="523220"/>
          </a:xfrm>
          <a:prstGeom prst="rect">
            <a:avLst/>
          </a:prstGeom>
          <a:noFill/>
        </p:spPr>
        <p:txBody>
          <a:bodyPr wrap="none" rtlCol="0">
            <a:spAutoFit/>
          </a:bodyPr>
          <a:lstStyle/>
          <a:p>
            <a:r>
              <a:rPr kumimoji="1" lang="ja-JP" altLang="en-US" sz="1400" b="1" dirty="0">
                <a:solidFill>
                  <a:srgbClr val="00CCFF"/>
                </a:solidFill>
              </a:rPr>
              <a:t>結合ドメイン</a:t>
            </a:r>
            <a:r>
              <a:rPr kumimoji="1" lang="ja-JP" altLang="en-US" sz="1400" dirty="0"/>
              <a:t>を</a:t>
            </a:r>
            <a:endParaRPr kumimoji="1" lang="en-US" altLang="ja-JP" sz="1400" dirty="0"/>
          </a:p>
          <a:p>
            <a:r>
              <a:rPr kumimoji="1" lang="ja-JP" altLang="en-US" sz="1400" b="1" dirty="0">
                <a:solidFill>
                  <a:schemeClr val="accent1"/>
                </a:solidFill>
              </a:rPr>
              <a:t>設計</a:t>
            </a:r>
            <a:r>
              <a:rPr kumimoji="1" lang="en-US" altLang="ja-JP" sz="1400" b="1" dirty="0">
                <a:solidFill>
                  <a:schemeClr val="accent1"/>
                </a:solidFill>
              </a:rPr>
              <a:t>CBD</a:t>
            </a:r>
            <a:r>
              <a:rPr kumimoji="1" lang="ja-JP" altLang="en-US" sz="1400" dirty="0"/>
              <a:t>に入れ替え</a:t>
            </a:r>
          </a:p>
        </p:txBody>
      </p:sp>
      <p:sp>
        <p:nvSpPr>
          <p:cNvPr id="71" name="テキスト ボックス 70">
            <a:extLst>
              <a:ext uri="{FF2B5EF4-FFF2-40B4-BE49-F238E27FC236}">
                <a16:creationId xmlns:a16="http://schemas.microsoft.com/office/drawing/2014/main" id="{3871F94E-8AE3-4E7F-8FF3-D45E55077CBA}"/>
              </a:ext>
            </a:extLst>
          </p:cNvPr>
          <p:cNvSpPr txBox="1"/>
          <p:nvPr/>
        </p:nvSpPr>
        <p:spPr>
          <a:xfrm>
            <a:off x="8716485" y="2672411"/>
            <a:ext cx="2460930" cy="523220"/>
          </a:xfrm>
          <a:prstGeom prst="rect">
            <a:avLst/>
          </a:prstGeom>
          <a:noFill/>
        </p:spPr>
        <p:txBody>
          <a:bodyPr wrap="none" rtlCol="0">
            <a:spAutoFit/>
          </a:bodyPr>
          <a:lstStyle/>
          <a:p>
            <a:r>
              <a:rPr kumimoji="1" lang="en-US" altLang="ja-JP" sz="1400" dirty="0"/>
              <a:t>24</a:t>
            </a:r>
            <a:r>
              <a:rPr kumimoji="1" lang="ja-JP" altLang="en-US" sz="1400" dirty="0"/>
              <a:t>種類の設計</a:t>
            </a:r>
            <a:r>
              <a:rPr kumimoji="1" lang="en-US" altLang="ja-JP" sz="1400" dirty="0"/>
              <a:t>CBD</a:t>
            </a:r>
            <a:r>
              <a:rPr kumimoji="1" lang="ja-JP" altLang="en-US" sz="1400" dirty="0"/>
              <a:t>を含む</a:t>
            </a:r>
            <a:endParaRPr kumimoji="1" lang="en-US" altLang="ja-JP" sz="1400" dirty="0"/>
          </a:p>
          <a:p>
            <a:r>
              <a:rPr kumimoji="1" lang="ja-JP" altLang="en-US" sz="1400" dirty="0"/>
              <a:t>セルロース分解酵素を合成評価</a:t>
            </a:r>
            <a:endParaRPr kumimoji="1" lang="en-US" altLang="ja-JP" sz="1400" dirty="0"/>
          </a:p>
        </p:txBody>
      </p:sp>
      <p:sp>
        <p:nvSpPr>
          <p:cNvPr id="73" name="矢印: 右 72">
            <a:extLst>
              <a:ext uri="{FF2B5EF4-FFF2-40B4-BE49-F238E27FC236}">
                <a16:creationId xmlns:a16="http://schemas.microsoft.com/office/drawing/2014/main" id="{1FB4EDBD-762F-4416-B741-3B081027806E}"/>
              </a:ext>
            </a:extLst>
          </p:cNvPr>
          <p:cNvSpPr/>
          <p:nvPr/>
        </p:nvSpPr>
        <p:spPr>
          <a:xfrm>
            <a:off x="3911783" y="2950445"/>
            <a:ext cx="1923389" cy="27699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69" name="テキスト ボックス 68">
            <a:extLst>
              <a:ext uri="{FF2B5EF4-FFF2-40B4-BE49-F238E27FC236}">
                <a16:creationId xmlns:a16="http://schemas.microsoft.com/office/drawing/2014/main" id="{BE9DC6A9-8DA1-4301-8645-22684B37E57F}"/>
              </a:ext>
            </a:extLst>
          </p:cNvPr>
          <p:cNvSpPr txBox="1"/>
          <p:nvPr/>
        </p:nvSpPr>
        <p:spPr>
          <a:xfrm>
            <a:off x="485619" y="1860155"/>
            <a:ext cx="1085425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設計</a:t>
            </a:r>
            <a:r>
              <a:rPr kumimoji="1" lang="en-US" altLang="ja-JP" dirty="0"/>
              <a:t>CBD</a:t>
            </a:r>
            <a:r>
              <a:rPr kumimoji="1" lang="ja-JP" altLang="en-US" dirty="0"/>
              <a:t>を含むセルロース分解酵素を酵母（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 name="テキスト ボックス 7">
            <a:extLst>
              <a:ext uri="{FF2B5EF4-FFF2-40B4-BE49-F238E27FC236}">
                <a16:creationId xmlns:a16="http://schemas.microsoft.com/office/drawing/2014/main" id="{3B342A9F-026D-4E62-A38F-52D2CD78F125}"/>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Tree>
    <p:extLst>
      <p:ext uri="{BB962C8B-B14F-4D97-AF65-F5344CB8AC3E}">
        <p14:creationId xmlns:p14="http://schemas.microsoft.com/office/powerpoint/2010/main" val="3309587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対象④　発現・活性の確認</a:t>
            </a:r>
          </a:p>
        </p:txBody>
      </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2027123" y="1842201"/>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TrCel7A</a:t>
              </a:r>
              <a:endParaRPr kumimoji="1" lang="ja-JP" altLang="en-US" sz="1600" b="1"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b="1" dirty="0">
                <a:solidFill>
                  <a:srgbClr val="00CCFF"/>
                </a:solidFill>
              </a:rPr>
              <a:t>TrCel7A</a:t>
            </a:r>
            <a:endParaRPr kumimoji="1" lang="ja-JP" altLang="en-US" b="1" dirty="0">
              <a:solidFill>
                <a:srgbClr val="00CCFF"/>
              </a:solidFill>
            </a:endParaRPr>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47906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7862313" y="1699263"/>
            <a:ext cx="184731" cy="276999"/>
          </a:xfrm>
          <a:prstGeom prst="rect">
            <a:avLst/>
          </a:prstGeom>
          <a:noFill/>
        </p:spPr>
        <p:txBody>
          <a:bodyPr wrap="none" rtlCol="0">
            <a:spAutoFit/>
          </a:bodyPr>
          <a:lstStyle/>
          <a:p>
            <a:endParaRPr kumimoji="1" lang="ja-JP" altLang="en-US" sz="12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485619" y="2882923"/>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67" name="テキスト ボックス 66">
            <a:extLst>
              <a:ext uri="{FF2B5EF4-FFF2-40B4-BE49-F238E27FC236}">
                <a16:creationId xmlns:a16="http://schemas.microsoft.com/office/drawing/2014/main" id="{7224403C-AB4A-4F83-8078-BF9D32C07B2D}"/>
              </a:ext>
            </a:extLst>
          </p:cNvPr>
          <p:cNvSpPr txBox="1"/>
          <p:nvPr/>
        </p:nvSpPr>
        <p:spPr>
          <a:xfrm>
            <a:off x="8054185" y="6335171"/>
            <a:ext cx="3867304"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2" name="テキスト ボックス 81">
            <a:extLst>
              <a:ext uri="{FF2B5EF4-FFF2-40B4-BE49-F238E27FC236}">
                <a16:creationId xmlns:a16="http://schemas.microsoft.com/office/drawing/2014/main" id="{72040853-3FFA-42DF-92B1-239AFE882523}"/>
              </a:ext>
            </a:extLst>
          </p:cNvPr>
          <p:cNvSpPr txBox="1"/>
          <p:nvPr/>
        </p:nvSpPr>
        <p:spPr>
          <a:xfrm>
            <a:off x="3038138" y="2334420"/>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83" name="テキスト ボックス 82">
            <a:extLst>
              <a:ext uri="{FF2B5EF4-FFF2-40B4-BE49-F238E27FC236}">
                <a16:creationId xmlns:a16="http://schemas.microsoft.com/office/drawing/2014/main" id="{F1BADDC9-6339-42D6-87B0-A25DC648CA84}"/>
              </a:ext>
            </a:extLst>
          </p:cNvPr>
          <p:cNvSpPr txBox="1"/>
          <p:nvPr/>
        </p:nvSpPr>
        <p:spPr>
          <a:xfrm>
            <a:off x="1986013" y="2337091"/>
            <a:ext cx="1107996" cy="307777"/>
          </a:xfrm>
          <a:prstGeom prst="rect">
            <a:avLst/>
          </a:prstGeom>
          <a:noFill/>
        </p:spPr>
        <p:txBody>
          <a:bodyPr wrap="none" rtlCol="0">
            <a:spAutoFit/>
          </a:bodyPr>
          <a:lstStyle/>
          <a:p>
            <a:r>
              <a:rPr kumimoji="1" lang="ja-JP" altLang="en-US" sz="1400" b="1" dirty="0">
                <a:solidFill>
                  <a:srgbClr val="00CCFF"/>
                </a:solidFill>
              </a:rPr>
              <a:t>触媒ドメイン</a:t>
            </a:r>
          </a:p>
        </p:txBody>
      </p:sp>
      <p:sp>
        <p:nvSpPr>
          <p:cNvPr id="84" name="テキスト ボックス 83">
            <a:extLst>
              <a:ext uri="{FF2B5EF4-FFF2-40B4-BE49-F238E27FC236}">
                <a16:creationId xmlns:a16="http://schemas.microsoft.com/office/drawing/2014/main" id="{5E3ECAE7-1A86-40AC-B295-DAF4BFB19CC8}"/>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4" name="テキスト ボックス 43">
            <a:extLst>
              <a:ext uri="{FF2B5EF4-FFF2-40B4-BE49-F238E27FC236}">
                <a16:creationId xmlns:a16="http://schemas.microsoft.com/office/drawing/2014/main" id="{EEFA00C7-85D4-4E3D-ABBC-6C94B7E9535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45" name="フローチャート: 他ページ結合子 44">
            <a:extLst>
              <a:ext uri="{FF2B5EF4-FFF2-40B4-BE49-F238E27FC236}">
                <a16:creationId xmlns:a16="http://schemas.microsoft.com/office/drawing/2014/main" id="{C9CCC123-6367-4E5F-A22D-33CE09AC8816}"/>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正方形/長方形 45">
            <a:extLst>
              <a:ext uri="{FF2B5EF4-FFF2-40B4-BE49-F238E27FC236}">
                <a16:creationId xmlns:a16="http://schemas.microsoft.com/office/drawing/2014/main" id="{5C2586F5-A295-440F-B017-8120B0F65B7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5458B1D9-3BD4-4EF4-9486-52FA4B87BDF6}"/>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48" name="直線コネクタ 47">
            <a:extLst>
              <a:ext uri="{FF2B5EF4-FFF2-40B4-BE49-F238E27FC236}">
                <a16:creationId xmlns:a16="http://schemas.microsoft.com/office/drawing/2014/main" id="{E376AD73-BF49-4A43-B127-C2BEE4CC6172}"/>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CDCE566-5A46-4EC2-9EF8-31D5F17E85F9}"/>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平行四辺形 49">
            <a:extLst>
              <a:ext uri="{FF2B5EF4-FFF2-40B4-BE49-F238E27FC236}">
                <a16:creationId xmlns:a16="http://schemas.microsoft.com/office/drawing/2014/main" id="{F94F03DB-533E-4606-98AC-2BEF26437854}"/>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200043A2-D63E-4D74-8788-06D252FE2999}"/>
              </a:ext>
            </a:extLst>
          </p:cNvPr>
          <p:cNvGrpSpPr/>
          <p:nvPr/>
        </p:nvGrpSpPr>
        <p:grpSpPr>
          <a:xfrm>
            <a:off x="6323087" y="4189943"/>
            <a:ext cx="2136166" cy="1053151"/>
            <a:chOff x="2252875" y="3814653"/>
            <a:chExt cx="2136166" cy="1053151"/>
          </a:xfrm>
          <a:solidFill>
            <a:schemeClr val="accent2"/>
          </a:solidFill>
        </p:grpSpPr>
        <p:sp>
          <p:nvSpPr>
            <p:cNvPr id="52" name="フローチャート: 他ページ結合子 51">
              <a:extLst>
                <a:ext uri="{FF2B5EF4-FFF2-40B4-BE49-F238E27FC236}">
                  <a16:creationId xmlns:a16="http://schemas.microsoft.com/office/drawing/2014/main" id="{8E1E3316-5956-4485-9620-A0A9868D5E76}"/>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テキスト ボックス 52">
              <a:extLst>
                <a:ext uri="{FF2B5EF4-FFF2-40B4-BE49-F238E27FC236}">
                  <a16:creationId xmlns:a16="http://schemas.microsoft.com/office/drawing/2014/main" id="{3D42FCE2-29B2-4256-8C9B-CED2CD66767C}"/>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54" name="グループ化 53">
            <a:extLst>
              <a:ext uri="{FF2B5EF4-FFF2-40B4-BE49-F238E27FC236}">
                <a16:creationId xmlns:a16="http://schemas.microsoft.com/office/drawing/2014/main" id="{BFA497A3-2998-4398-9430-F5B3E98FEAFF}"/>
              </a:ext>
            </a:extLst>
          </p:cNvPr>
          <p:cNvGrpSpPr/>
          <p:nvPr/>
        </p:nvGrpSpPr>
        <p:grpSpPr>
          <a:xfrm>
            <a:off x="4807044" y="4192729"/>
            <a:ext cx="1895461" cy="1053151"/>
            <a:chOff x="2252875" y="3814654"/>
            <a:chExt cx="1895461" cy="1053151"/>
          </a:xfrm>
          <a:solidFill>
            <a:schemeClr val="accent2"/>
          </a:solidFill>
        </p:grpSpPr>
        <p:sp>
          <p:nvSpPr>
            <p:cNvPr id="55" name="フローチャート: 他ページ結合子 54">
              <a:extLst>
                <a:ext uri="{FF2B5EF4-FFF2-40B4-BE49-F238E27FC236}">
                  <a16:creationId xmlns:a16="http://schemas.microsoft.com/office/drawing/2014/main" id="{B941254C-AF7A-4686-8C4B-6D91F2F852F3}"/>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6" name="テキスト ボックス 55">
              <a:extLst>
                <a:ext uri="{FF2B5EF4-FFF2-40B4-BE49-F238E27FC236}">
                  <a16:creationId xmlns:a16="http://schemas.microsoft.com/office/drawing/2014/main" id="{374A1080-1A31-4C09-9741-6CAD06F879E2}"/>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59" name="グループ化 58">
            <a:extLst>
              <a:ext uri="{FF2B5EF4-FFF2-40B4-BE49-F238E27FC236}">
                <a16:creationId xmlns:a16="http://schemas.microsoft.com/office/drawing/2014/main" id="{D1770619-30A1-4D79-93E0-A9A9BC27717F}"/>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60" name="フローチャート: 他ページ結合子 59">
              <a:extLst>
                <a:ext uri="{FF2B5EF4-FFF2-40B4-BE49-F238E27FC236}">
                  <a16:creationId xmlns:a16="http://schemas.microsoft.com/office/drawing/2014/main" id="{D9A62582-1B42-4FD0-9E45-B84F93AD2859}"/>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1" name="テキスト ボックス 60">
              <a:extLst>
                <a:ext uri="{FF2B5EF4-FFF2-40B4-BE49-F238E27FC236}">
                  <a16:creationId xmlns:a16="http://schemas.microsoft.com/office/drawing/2014/main" id="{D1AEDF2B-03F4-4FB4-AD99-855C9BE7F67C}"/>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cxnSp>
        <p:nvCxnSpPr>
          <p:cNvPr id="62" name="直線コネクタ 61">
            <a:extLst>
              <a:ext uri="{FF2B5EF4-FFF2-40B4-BE49-F238E27FC236}">
                <a16:creationId xmlns:a16="http://schemas.microsoft.com/office/drawing/2014/main" id="{3A79878F-F2FF-4F20-9F22-3986429E107E}"/>
              </a:ext>
            </a:extLst>
          </p:cNvPr>
          <p:cNvCxnSpPr>
            <a:cxnSpLocks/>
            <a:stCxn id="52" idx="2"/>
            <a:endCxn id="45"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868D447-FCCE-43D0-9C41-B9BDEC70E62D}"/>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65" name="テキスト ボックス 64">
            <a:extLst>
              <a:ext uri="{FF2B5EF4-FFF2-40B4-BE49-F238E27FC236}">
                <a16:creationId xmlns:a16="http://schemas.microsoft.com/office/drawing/2014/main" id="{A1F2EC4A-6BDF-4A78-9952-E362DCF7D73E}"/>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69" name="テキスト ボックス 68">
            <a:extLst>
              <a:ext uri="{FF2B5EF4-FFF2-40B4-BE49-F238E27FC236}">
                <a16:creationId xmlns:a16="http://schemas.microsoft.com/office/drawing/2014/main" id="{F94D29A2-958D-4FBA-9845-25A3CA216E03}"/>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70" name="テキスト ボックス 69">
            <a:extLst>
              <a:ext uri="{FF2B5EF4-FFF2-40B4-BE49-F238E27FC236}">
                <a16:creationId xmlns:a16="http://schemas.microsoft.com/office/drawing/2014/main" id="{6741EE18-9A5D-47C4-8E73-EA1D77A2FC0D}"/>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71" name="グループ化 70">
            <a:extLst>
              <a:ext uri="{FF2B5EF4-FFF2-40B4-BE49-F238E27FC236}">
                <a16:creationId xmlns:a16="http://schemas.microsoft.com/office/drawing/2014/main" id="{7B306755-A645-4A8A-9419-A39C10FB100B}"/>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72" name="フローチャート: 他ページ結合子 71">
              <a:extLst>
                <a:ext uri="{FF2B5EF4-FFF2-40B4-BE49-F238E27FC236}">
                  <a16:creationId xmlns:a16="http://schemas.microsoft.com/office/drawing/2014/main" id="{1058FAE5-4BF1-452B-B0F8-79EF31361ECD}"/>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3" name="テキスト ボックス 72">
              <a:extLst>
                <a:ext uri="{FF2B5EF4-FFF2-40B4-BE49-F238E27FC236}">
                  <a16:creationId xmlns:a16="http://schemas.microsoft.com/office/drawing/2014/main" id="{0E2A76FE-D3DD-4D9E-A82C-C0D595FE4B82}"/>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76" name="テキスト ボックス 75">
            <a:extLst>
              <a:ext uri="{FF2B5EF4-FFF2-40B4-BE49-F238E27FC236}">
                <a16:creationId xmlns:a16="http://schemas.microsoft.com/office/drawing/2014/main" id="{274C3864-D393-4B08-8D68-9013FFC8D28E}"/>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77" name="矢印: 山形 76">
            <a:extLst>
              <a:ext uri="{FF2B5EF4-FFF2-40B4-BE49-F238E27FC236}">
                <a16:creationId xmlns:a16="http://schemas.microsoft.com/office/drawing/2014/main" id="{BEC751B4-C038-4293-B718-52BC72EFA152}"/>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5658185A-6932-4CC2-9AEF-5FB81F909F74}"/>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79" name="テキスト ボックス 78">
            <a:extLst>
              <a:ext uri="{FF2B5EF4-FFF2-40B4-BE49-F238E27FC236}">
                <a16:creationId xmlns:a16="http://schemas.microsoft.com/office/drawing/2014/main" id="{A624E187-5737-469B-B58C-B227C6B46448}"/>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0" name="テキスト ボックス 79">
            <a:extLst>
              <a:ext uri="{FF2B5EF4-FFF2-40B4-BE49-F238E27FC236}">
                <a16:creationId xmlns:a16="http://schemas.microsoft.com/office/drawing/2014/main" id="{CF8208F2-B2F8-473D-AFC4-4ECE35C40CBC}"/>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Tree>
    <p:extLst>
      <p:ext uri="{BB962C8B-B14F-4D97-AF65-F5344CB8AC3E}">
        <p14:creationId xmlns:p14="http://schemas.microsoft.com/office/powerpoint/2010/main" val="19193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BEA8AD15-C882-4419-9D5F-EEB6DD37579B}"/>
              </a:ext>
            </a:extLst>
          </p:cNvPr>
          <p:cNvSpPr/>
          <p:nvPr/>
        </p:nvSpPr>
        <p:spPr>
          <a:xfrm>
            <a:off x="47413" y="801837"/>
            <a:ext cx="12144587" cy="6056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ja-JP" altLang="en-US" dirty="0"/>
              <a:t>対象②、④</a:t>
            </a:r>
            <a:br>
              <a:rPr kumimoji="1" lang="en-US" altLang="ja-JP" dirty="0"/>
            </a:br>
            <a:r>
              <a:rPr kumimoji="1" lang="en-US" altLang="ja-JP" dirty="0"/>
              <a:t>SDS-PAGE</a:t>
            </a:r>
            <a:r>
              <a:rPr kumimoji="1" lang="ja-JP" altLang="en-US" dirty="0"/>
              <a:t>によるタンパク質発現の確認</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27</a:t>
            </a:fld>
            <a:endParaRPr kumimoji="1" lang="ja-JP" altLang="en-US" dirty="0"/>
          </a:p>
        </p:txBody>
      </p:sp>
      <p:sp>
        <p:nvSpPr>
          <p:cNvPr id="69" name="テキスト ボックス 68">
            <a:extLst>
              <a:ext uri="{FF2B5EF4-FFF2-40B4-BE49-F238E27FC236}">
                <a16:creationId xmlns:a16="http://schemas.microsoft.com/office/drawing/2014/main" id="{FA505C86-928D-4902-B154-A2F6238FA4F7}"/>
              </a:ext>
            </a:extLst>
          </p:cNvPr>
          <p:cNvSpPr txBox="1"/>
          <p:nvPr/>
        </p:nvSpPr>
        <p:spPr>
          <a:xfrm>
            <a:off x="1652710" y="795107"/>
            <a:ext cx="4443290" cy="707886"/>
          </a:xfrm>
          <a:prstGeom prst="rect">
            <a:avLst/>
          </a:prstGeom>
          <a:noFill/>
        </p:spPr>
        <p:txBody>
          <a:bodyPr wrap="square" rtlCol="0">
            <a:spAutoFit/>
          </a:bodyPr>
          <a:lstStyle/>
          <a:p>
            <a:r>
              <a:rPr kumimoji="1" lang="ja-JP" altLang="en-US" sz="2000" b="1" dirty="0">
                <a:solidFill>
                  <a:schemeClr val="accent1"/>
                </a:solidFill>
              </a:rPr>
              <a:t>ほぼすべての</a:t>
            </a:r>
            <a:r>
              <a:rPr kumimoji="1" lang="en-US" altLang="ja-JP" sz="2000" b="1" dirty="0">
                <a:solidFill>
                  <a:schemeClr val="accent1"/>
                </a:solidFill>
              </a:rPr>
              <a:t>TeCel7A-</a:t>
            </a:r>
            <a:r>
              <a:rPr kumimoji="1" lang="ja-JP" altLang="en-US" sz="2000" b="1" dirty="0">
                <a:solidFill>
                  <a:schemeClr val="accent1"/>
                </a:solidFill>
              </a:rPr>
              <a:t>設計</a:t>
            </a:r>
            <a:r>
              <a:rPr kumimoji="1" lang="en-US" altLang="ja-JP" sz="2000" b="1" dirty="0">
                <a:solidFill>
                  <a:schemeClr val="accent1"/>
                </a:solidFill>
              </a:rPr>
              <a:t>CBD</a:t>
            </a:r>
            <a:r>
              <a:rPr kumimoji="1" lang="ja-JP" altLang="en-US" sz="2000" b="1" dirty="0">
                <a:solidFill>
                  <a:schemeClr val="accent1"/>
                </a:solidFill>
              </a:rPr>
              <a:t>で</a:t>
            </a:r>
            <a:endParaRPr kumimoji="1" lang="en-US" altLang="ja-JP" sz="2000" b="1" dirty="0">
              <a:solidFill>
                <a:schemeClr val="accent1"/>
              </a:solidFill>
            </a:endParaRPr>
          </a:p>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sp>
        <p:nvSpPr>
          <p:cNvPr id="10" name="テキスト ボックス 9">
            <a:extLst>
              <a:ext uri="{FF2B5EF4-FFF2-40B4-BE49-F238E27FC236}">
                <a16:creationId xmlns:a16="http://schemas.microsoft.com/office/drawing/2014/main" id="{5E1B14A7-667A-4F0F-A6CF-9052F10E7760}"/>
              </a:ext>
            </a:extLst>
          </p:cNvPr>
          <p:cNvSpPr txBox="1"/>
          <p:nvPr/>
        </p:nvSpPr>
        <p:spPr>
          <a:xfrm>
            <a:off x="8056896" y="801837"/>
            <a:ext cx="4135103" cy="400110"/>
          </a:xfrm>
          <a:prstGeom prst="rect">
            <a:avLst/>
          </a:prstGeom>
          <a:noFill/>
        </p:spPr>
        <p:txBody>
          <a:bodyPr wrap="square" rtlCol="0">
            <a:spAutoFit/>
          </a:bodyPr>
          <a:lstStyle/>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pic>
        <p:nvPicPr>
          <p:cNvPr id="5" name="図 4">
            <a:extLst>
              <a:ext uri="{FF2B5EF4-FFF2-40B4-BE49-F238E27FC236}">
                <a16:creationId xmlns:a16="http://schemas.microsoft.com/office/drawing/2014/main" id="{18FA9193-4AA5-438A-B0BC-E7AAC0CC3DE6}"/>
              </a:ext>
            </a:extLst>
          </p:cNvPr>
          <p:cNvPicPr>
            <a:picLocks noChangeAspect="1"/>
          </p:cNvPicPr>
          <p:nvPr/>
        </p:nvPicPr>
        <p:blipFill>
          <a:blip r:embed="rId3"/>
          <a:stretch>
            <a:fillRect/>
          </a:stretch>
        </p:blipFill>
        <p:spPr>
          <a:xfrm>
            <a:off x="1144270" y="1480576"/>
            <a:ext cx="4761464" cy="1842672"/>
          </a:xfrm>
          <a:prstGeom prst="rect">
            <a:avLst/>
          </a:prstGeom>
        </p:spPr>
      </p:pic>
      <p:pic>
        <p:nvPicPr>
          <p:cNvPr id="7" name="図 6">
            <a:extLst>
              <a:ext uri="{FF2B5EF4-FFF2-40B4-BE49-F238E27FC236}">
                <a16:creationId xmlns:a16="http://schemas.microsoft.com/office/drawing/2014/main" id="{118BC2B9-EB72-4BCE-ADC4-4FA188079FCB}"/>
              </a:ext>
            </a:extLst>
          </p:cNvPr>
          <p:cNvPicPr>
            <a:picLocks noChangeAspect="1"/>
          </p:cNvPicPr>
          <p:nvPr/>
        </p:nvPicPr>
        <p:blipFill rotWithShape="1">
          <a:blip r:embed="rId4"/>
          <a:srcRect l="9902"/>
          <a:stretch/>
        </p:blipFill>
        <p:spPr>
          <a:xfrm>
            <a:off x="1079838" y="3429000"/>
            <a:ext cx="4834591" cy="1990714"/>
          </a:xfrm>
          <a:prstGeom prst="rect">
            <a:avLst/>
          </a:prstGeom>
        </p:spPr>
      </p:pic>
      <p:pic>
        <p:nvPicPr>
          <p:cNvPr id="119" name="図 118">
            <a:extLst>
              <a:ext uri="{FF2B5EF4-FFF2-40B4-BE49-F238E27FC236}">
                <a16:creationId xmlns:a16="http://schemas.microsoft.com/office/drawing/2014/main" id="{40963CDA-1559-4B73-BBFD-8A54EFF52152}"/>
              </a:ext>
            </a:extLst>
          </p:cNvPr>
          <p:cNvPicPr>
            <a:picLocks noChangeAspect="1"/>
          </p:cNvPicPr>
          <p:nvPr/>
        </p:nvPicPr>
        <p:blipFill>
          <a:blip r:embed="rId5"/>
          <a:stretch>
            <a:fillRect/>
          </a:stretch>
        </p:blipFill>
        <p:spPr>
          <a:xfrm>
            <a:off x="8403799" y="1360768"/>
            <a:ext cx="1778427" cy="2088004"/>
          </a:xfrm>
          <a:prstGeom prst="rect">
            <a:avLst/>
          </a:prstGeom>
        </p:spPr>
      </p:pic>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10274535" y="2537855"/>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5778193" y="2401994"/>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5778193" y="4424357"/>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8276615" y="194221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6" name="テキスト ボックス 125">
            <a:extLst>
              <a:ext uri="{FF2B5EF4-FFF2-40B4-BE49-F238E27FC236}">
                <a16:creationId xmlns:a16="http://schemas.microsoft.com/office/drawing/2014/main" id="{322DB50F-85B9-4A13-9114-A990F02ED54D}"/>
              </a:ext>
            </a:extLst>
          </p:cNvPr>
          <p:cNvSpPr txBox="1"/>
          <p:nvPr/>
        </p:nvSpPr>
        <p:spPr>
          <a:xfrm>
            <a:off x="7250002" y="4261758"/>
            <a:ext cx="4086020" cy="1615827"/>
          </a:xfrm>
          <a:prstGeom prst="rect">
            <a:avLst/>
          </a:prstGeom>
          <a:noFill/>
        </p:spPr>
        <p:txBody>
          <a:bodyPr wrap="square" rtlCol="0">
            <a:spAutoFit/>
          </a:bodyPr>
          <a:lstStyle/>
          <a:p>
            <a:r>
              <a:rPr kumimoji="1" lang="en-US" altLang="ja-JP" sz="900" dirty="0">
                <a:solidFill>
                  <a:prstClr val="black"/>
                </a:solidFill>
                <a:latin typeface="Arial"/>
                <a:ea typeface="Meiryo UI"/>
              </a:rPr>
              <a:t>【</a:t>
            </a:r>
            <a:r>
              <a:rPr kumimoji="1" lang="ja-JP" altLang="en-US" sz="900" dirty="0">
                <a:solidFill>
                  <a:prstClr val="black"/>
                </a:solidFill>
                <a:latin typeface="Arial"/>
                <a:ea typeface="Meiryo UI"/>
              </a:rPr>
              <a:t>発現ベクター、宿主</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発現ベクター：</a:t>
            </a:r>
            <a:r>
              <a:rPr kumimoji="1" lang="en-US" altLang="ja-JP" sz="900" dirty="0" err="1">
                <a:solidFill>
                  <a:prstClr val="black"/>
                </a:solidFill>
                <a:latin typeface="Arial"/>
                <a:ea typeface="Meiryo UI"/>
              </a:rPr>
              <a:t>pPICZ</a:t>
            </a:r>
            <a:r>
              <a:rPr kumimoji="1" lang="en-US" altLang="ja-JP" sz="900" dirty="0">
                <a:solidFill>
                  <a:prstClr val="black"/>
                </a:solidFill>
                <a:latin typeface="Arial"/>
                <a:ea typeface="Meiryo UI"/>
              </a:rPr>
              <a:t>α</a:t>
            </a:r>
          </a:p>
          <a:p>
            <a:r>
              <a:rPr kumimoji="1" lang="ja-JP" altLang="en-US" sz="900" i="1" dirty="0">
                <a:solidFill>
                  <a:prstClr val="black"/>
                </a:solidFill>
                <a:latin typeface="Arial"/>
                <a:ea typeface="Meiryo UI"/>
              </a:rPr>
              <a:t>宿主：</a:t>
            </a:r>
            <a:r>
              <a:rPr kumimoji="1" lang="en-US" altLang="ja-JP" sz="900" i="1" dirty="0">
                <a:solidFill>
                  <a:prstClr val="black"/>
                </a:solidFill>
                <a:latin typeface="Arial"/>
                <a:ea typeface="Meiryo UI"/>
              </a:rPr>
              <a:t>Pichia pastoris </a:t>
            </a:r>
            <a:r>
              <a:rPr kumimoji="1" lang="en-US" altLang="ja-JP" sz="900" dirty="0">
                <a:solidFill>
                  <a:prstClr val="black"/>
                </a:solidFill>
                <a:latin typeface="Arial"/>
                <a:ea typeface="Meiryo UI"/>
              </a:rPr>
              <a:t>KM71H</a:t>
            </a:r>
          </a:p>
          <a:p>
            <a:endParaRPr kumimoji="1" lang="en-US" altLang="ja-JP" sz="900" dirty="0">
              <a:solidFill>
                <a:prstClr val="black"/>
              </a:solidFill>
              <a:latin typeface="Arial"/>
              <a:ea typeface="Meiryo UI"/>
            </a:endParaRPr>
          </a:p>
          <a:p>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条件</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ゲル（</a:t>
            </a:r>
            <a:r>
              <a:rPr kumimoji="1" lang="en-US" altLang="ja-JP" sz="900" dirty="0">
                <a:solidFill>
                  <a:prstClr val="black"/>
                </a:solidFill>
                <a:latin typeface="Arial"/>
                <a:ea typeface="Meiryo UI"/>
              </a:rPr>
              <a:t>12%</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泳動条件：</a:t>
            </a:r>
            <a:r>
              <a:rPr kumimoji="1" lang="en-US" altLang="ja-JP" sz="900" dirty="0">
                <a:solidFill>
                  <a:prstClr val="black"/>
                </a:solidFill>
                <a:latin typeface="Arial"/>
                <a:ea typeface="Meiryo UI"/>
              </a:rPr>
              <a:t>250V, 60</a:t>
            </a:r>
            <a:r>
              <a:rPr kumimoji="1" lang="ja-JP" altLang="en-US" sz="900" dirty="0">
                <a:solidFill>
                  <a:prstClr val="black"/>
                </a:solidFill>
                <a:latin typeface="Arial"/>
                <a:ea typeface="Meiryo UI"/>
              </a:rPr>
              <a:t>分間</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サンプル：</a:t>
            </a:r>
            <a:r>
              <a:rPr kumimoji="1" lang="en-US" altLang="ja-JP" sz="900" dirty="0">
                <a:solidFill>
                  <a:prstClr val="black"/>
                </a:solidFill>
                <a:latin typeface="Arial"/>
                <a:ea typeface="Meiryo UI"/>
              </a:rPr>
              <a:t>20 ul-</a:t>
            </a:r>
            <a:r>
              <a:rPr kumimoji="1" lang="ja-JP" altLang="en-US" sz="900" dirty="0">
                <a:solidFill>
                  <a:prstClr val="black"/>
                </a:solidFill>
                <a:latin typeface="Arial"/>
                <a:ea typeface="Meiryo UI"/>
              </a:rPr>
              <a:t>培地上清</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BSA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0.5 mg/mL</a:t>
            </a:r>
            <a:r>
              <a:rPr kumimoji="1" lang="ja-JP" altLang="en-US" sz="900" dirty="0">
                <a:solidFill>
                  <a:prstClr val="black"/>
                </a:solidFill>
                <a:latin typeface="Arial"/>
                <a:ea typeface="Meiryo UI"/>
              </a:rPr>
              <a:t>を</a:t>
            </a:r>
            <a:r>
              <a:rPr kumimoji="1" lang="en-US" altLang="ja-JP" sz="900" dirty="0">
                <a:solidFill>
                  <a:prstClr val="black"/>
                </a:solidFill>
                <a:latin typeface="Arial"/>
                <a:ea typeface="Meiryo UI"/>
              </a:rPr>
              <a:t>20 ul</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M</a:t>
            </a:r>
            <a:r>
              <a:rPr kumimoji="1" lang="ja-JP" altLang="en-US" sz="900" dirty="0">
                <a:solidFill>
                  <a:prstClr val="black"/>
                </a:solidFill>
                <a:latin typeface="Arial"/>
                <a:ea typeface="Meiryo UI"/>
              </a:rPr>
              <a:t>（マーカー）：</a:t>
            </a:r>
            <a:r>
              <a:rPr kumimoji="1" lang="en-US" altLang="ja-JP" sz="900" dirty="0" err="1"/>
              <a:t>Prestained</a:t>
            </a:r>
            <a:r>
              <a:rPr kumimoji="1" lang="en-US" altLang="ja-JP" sz="900" dirty="0"/>
              <a:t> Protein Standards</a:t>
            </a:r>
            <a:r>
              <a:rPr kumimoji="1" lang="ja-JP" altLang="en-US" sz="900" dirty="0"/>
              <a:t>（</a:t>
            </a:r>
            <a:r>
              <a:rPr kumimoji="1" lang="en-US" altLang="ja-JP" sz="900" dirty="0"/>
              <a:t>BIO-RAD</a:t>
            </a:r>
            <a:r>
              <a:rPr kumimoji="1" lang="ja-JP" altLang="en-US" sz="900" dirty="0"/>
              <a:t>）</a:t>
            </a:r>
            <a:r>
              <a:rPr kumimoji="1" lang="en-US" altLang="ja-JP" sz="900" dirty="0">
                <a:solidFill>
                  <a:prstClr val="black"/>
                </a:solidFill>
                <a:latin typeface="Arial"/>
                <a:ea typeface="Meiryo UI"/>
              </a:rPr>
              <a:t>2 ul</a:t>
            </a:r>
          </a:p>
          <a:p>
            <a:r>
              <a:rPr kumimoji="1" lang="en-US" altLang="ja-JP" sz="900" dirty="0">
                <a:solidFill>
                  <a:prstClr val="black"/>
                </a:solidFill>
                <a:latin typeface="Arial"/>
                <a:ea typeface="Meiryo UI"/>
              </a:rPr>
              <a:t> </a:t>
            </a:r>
            <a:r>
              <a:rPr kumimoji="1" lang="ja-JP" altLang="en-US" sz="900" dirty="0">
                <a:solidFill>
                  <a:prstClr val="black"/>
                </a:solidFill>
                <a:latin typeface="Arial"/>
                <a:ea typeface="Meiryo UI"/>
              </a:rPr>
              <a:t> 矢印：推定分子量、</a:t>
            </a:r>
            <a:r>
              <a:rPr kumimoji="1" lang="en-US" altLang="ja-JP" sz="900" dirty="0">
                <a:solidFill>
                  <a:prstClr val="black"/>
                </a:solidFill>
                <a:latin typeface="Arial"/>
                <a:ea typeface="Meiryo UI"/>
              </a:rPr>
              <a:t>TeCel7A-TrCBM1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55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 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54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p:txBody>
      </p:sp>
      <p:sp>
        <p:nvSpPr>
          <p:cNvPr id="128" name="テキスト ボックス 127">
            <a:extLst>
              <a:ext uri="{FF2B5EF4-FFF2-40B4-BE49-F238E27FC236}">
                <a16:creationId xmlns:a16="http://schemas.microsoft.com/office/drawing/2014/main" id="{FB1D5D68-7055-44D2-B466-0980DE9D1E4E}"/>
              </a:ext>
            </a:extLst>
          </p:cNvPr>
          <p:cNvSpPr txBox="1"/>
          <p:nvPr/>
        </p:nvSpPr>
        <p:spPr>
          <a:xfrm>
            <a:off x="7179734"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対象④</a:t>
            </a:r>
          </a:p>
        </p:txBody>
      </p:sp>
      <p:sp>
        <p:nvSpPr>
          <p:cNvPr id="129" name="テキスト ボックス 128">
            <a:extLst>
              <a:ext uri="{FF2B5EF4-FFF2-40B4-BE49-F238E27FC236}">
                <a16:creationId xmlns:a16="http://schemas.microsoft.com/office/drawing/2014/main" id="{68BB6DA2-77B0-4341-BC17-C3A932C5313E}"/>
              </a:ext>
            </a:extLst>
          </p:cNvPr>
          <p:cNvSpPr txBox="1"/>
          <p:nvPr/>
        </p:nvSpPr>
        <p:spPr>
          <a:xfrm>
            <a:off x="775547"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対象②</a:t>
            </a:r>
          </a:p>
        </p:txBody>
      </p: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1424116" y="5450854"/>
            <a:ext cx="5136342" cy="738664"/>
          </a:xfrm>
          <a:prstGeom prst="rect">
            <a:avLst/>
          </a:prstGeom>
          <a:noFill/>
        </p:spPr>
        <p:txBody>
          <a:bodyPr wrap="none" rtlCol="0">
            <a:spAutoFit/>
          </a:bodyPr>
          <a:lstStyle/>
          <a:p>
            <a:r>
              <a:rPr kumimoji="1" lang="en-US" altLang="ja-JP" sz="1400" dirty="0">
                <a:solidFill>
                  <a:schemeClr val="accent4"/>
                </a:solidFill>
              </a:rPr>
              <a:t>TeCel7A-</a:t>
            </a:r>
            <a:r>
              <a:rPr kumimoji="1" lang="ja-JP" altLang="en-US" sz="1400" dirty="0">
                <a:solidFill>
                  <a:schemeClr val="accent4"/>
                </a:solidFill>
              </a:rPr>
              <a:t>設計</a:t>
            </a:r>
            <a:r>
              <a:rPr kumimoji="1" lang="en-US" altLang="ja-JP" sz="1400" dirty="0">
                <a:solidFill>
                  <a:schemeClr val="accent4"/>
                </a:solidFill>
              </a:rPr>
              <a:t>CBD No.274</a:t>
            </a:r>
          </a:p>
          <a:p>
            <a:r>
              <a:rPr kumimoji="1" lang="en-US" altLang="ja-JP" sz="1400" dirty="0"/>
              <a:t>…</a:t>
            </a:r>
            <a:r>
              <a:rPr kumimoji="1" lang="ja-JP" altLang="en-US" sz="1400" dirty="0"/>
              <a:t>唯一バンドを確認できなったサンプル</a:t>
            </a:r>
            <a:endParaRPr kumimoji="1" lang="en-US" altLang="ja-JP" sz="1400" dirty="0"/>
          </a:p>
          <a:p>
            <a:r>
              <a:rPr kumimoji="1" lang="ja-JP" altLang="en-US" sz="1400" dirty="0"/>
              <a:t>　 無細胞合成系でも発現できなかったため、変異自体に原因がある？</a:t>
            </a:r>
          </a:p>
        </p:txBody>
      </p:sp>
      <p:sp>
        <p:nvSpPr>
          <p:cNvPr id="132" name="テキスト ボックス 131">
            <a:extLst>
              <a:ext uri="{FF2B5EF4-FFF2-40B4-BE49-F238E27FC236}">
                <a16:creationId xmlns:a16="http://schemas.microsoft.com/office/drawing/2014/main" id="{65C18969-0CD6-4694-A4B6-4406CFE32F98}"/>
              </a:ext>
            </a:extLst>
          </p:cNvPr>
          <p:cNvSpPr txBox="1"/>
          <p:nvPr/>
        </p:nvSpPr>
        <p:spPr>
          <a:xfrm>
            <a:off x="23706" y="6268928"/>
            <a:ext cx="12192000" cy="400110"/>
          </a:xfrm>
          <a:prstGeom prst="rect">
            <a:avLst/>
          </a:prstGeom>
          <a:noFill/>
        </p:spPr>
        <p:txBody>
          <a:bodyPr wrap="square" rtlCol="0">
            <a:spAutoFit/>
          </a:bodyPr>
          <a:lstStyle/>
          <a:p>
            <a:pPr algn="ctr"/>
            <a:r>
              <a:rPr kumimoji="1" lang="ja-JP" altLang="en-US" sz="2000" b="1" dirty="0">
                <a:solidFill>
                  <a:schemeClr val="accent1"/>
                </a:solidFill>
              </a:rPr>
              <a:t>対象②、④：現在実施中の粗酵素反応の結果と合わせて発現・活性の有無を判断する。</a:t>
            </a:r>
            <a:endParaRPr kumimoji="1" lang="en-US" altLang="ja-JP" sz="2000" b="1" dirty="0">
              <a:solidFill>
                <a:schemeClr val="accent1"/>
              </a:solidFill>
            </a:endParaRPr>
          </a:p>
        </p:txBody>
      </p:sp>
    </p:spTree>
    <p:extLst>
      <p:ext uri="{BB962C8B-B14F-4D97-AF65-F5344CB8AC3E}">
        <p14:creationId xmlns:p14="http://schemas.microsoft.com/office/powerpoint/2010/main" val="2602678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補足：対象②</a:t>
            </a:r>
            <a:r>
              <a:rPr lang="en-US" altLang="ja-JP" dirty="0"/>
              <a:t>TeCel7A-</a:t>
            </a:r>
            <a:r>
              <a:rPr lang="ja-JP" altLang="en-US" dirty="0"/>
              <a:t>設計</a:t>
            </a:r>
            <a:r>
              <a:rPr lang="en-US" altLang="ja-JP" dirty="0"/>
              <a:t>CBD</a:t>
            </a:r>
            <a:br>
              <a:rPr lang="en-US" altLang="ja-JP" dirty="0"/>
            </a:br>
            <a:r>
              <a:rPr lang="ja-JP" altLang="en-US" dirty="0"/>
              <a:t> タンパク質合成方法</a:t>
            </a:r>
            <a:endParaRPr lang="en-US" dirty="0"/>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96-deep well plate</a:t>
            </a:r>
            <a:r>
              <a:rPr kumimoji="1" lang="ja-JP" altLang="en-US" sz="2000" b="1" dirty="0">
                <a:solidFill>
                  <a:schemeClr val="accent1"/>
                </a:solidFill>
              </a:rPr>
              <a:t>で計</a:t>
            </a:r>
            <a:r>
              <a:rPr kumimoji="1" lang="en-US" altLang="ja-JP" sz="2000" b="1" dirty="0">
                <a:solidFill>
                  <a:schemeClr val="accent1"/>
                </a:solidFill>
              </a:rPr>
              <a:t>26</a:t>
            </a:r>
            <a:r>
              <a:rPr kumimoji="1" lang="ja-JP" altLang="en-US" sz="2000" b="1" dirty="0">
                <a:solidFill>
                  <a:schemeClr val="accent1"/>
                </a:solidFill>
              </a:rPr>
              <a:t>種類　のタンパク質の発現を誘導した。</a:t>
            </a:r>
          </a:p>
        </p:txBody>
      </p:sp>
      <p:sp>
        <p:nvSpPr>
          <p:cNvPr id="10" name="正方形/長方形 9">
            <a:extLst>
              <a:ext uri="{FF2B5EF4-FFF2-40B4-BE49-F238E27FC236}">
                <a16:creationId xmlns:a16="http://schemas.microsoft.com/office/drawing/2014/main" id="{B4498A54-B814-4F03-BBE0-0CEF76B81954}"/>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743059A2-A7A7-47B6-912D-5015A22F6E0B}"/>
              </a:ext>
            </a:extLst>
          </p:cNvPr>
          <p:cNvPicPr>
            <a:picLocks noChangeAspect="1"/>
          </p:cNvPicPr>
          <p:nvPr/>
        </p:nvPicPr>
        <p:blipFill>
          <a:blip r:embed="rId3"/>
          <a:stretch>
            <a:fillRect/>
          </a:stretch>
        </p:blipFill>
        <p:spPr>
          <a:xfrm>
            <a:off x="1314026" y="1509663"/>
            <a:ext cx="9667748" cy="4314075"/>
          </a:xfrm>
          <a:prstGeom prst="rect">
            <a:avLst/>
          </a:prstGeom>
        </p:spPr>
      </p:pic>
      <p:sp>
        <p:nvSpPr>
          <p:cNvPr id="13" name="テキスト ボックス 12">
            <a:extLst>
              <a:ext uri="{FF2B5EF4-FFF2-40B4-BE49-F238E27FC236}">
                <a16:creationId xmlns:a16="http://schemas.microsoft.com/office/drawing/2014/main" id="{139D2464-C035-4D65-AA36-C73697179297}"/>
              </a:ext>
            </a:extLst>
          </p:cNvPr>
          <p:cNvSpPr txBox="1"/>
          <p:nvPr/>
        </p:nvSpPr>
        <p:spPr>
          <a:xfrm>
            <a:off x="5969252" y="887146"/>
            <a:ext cx="397934" cy="307777"/>
          </a:xfrm>
          <a:prstGeom prst="rect">
            <a:avLst/>
          </a:prstGeom>
          <a:noFill/>
        </p:spPr>
        <p:txBody>
          <a:bodyPr wrap="square">
            <a:spAutoFit/>
          </a:bodyPr>
          <a:lstStyle/>
          <a:p>
            <a:r>
              <a:rPr kumimoji="1" lang="en-US" altLang="ja-JP" sz="1400" b="1" dirty="0">
                <a:solidFill>
                  <a:schemeClr val="accent1"/>
                </a:solidFill>
              </a:rPr>
              <a:t>※</a:t>
            </a:r>
            <a:endParaRPr lang="ja-JP" altLang="en-US" sz="1400" b="1" dirty="0">
              <a:solidFill>
                <a:schemeClr val="accent1"/>
              </a:solidFill>
            </a:endParaRPr>
          </a:p>
        </p:txBody>
      </p:sp>
      <p:sp>
        <p:nvSpPr>
          <p:cNvPr id="14" name="テキスト ボックス 13">
            <a:extLst>
              <a:ext uri="{FF2B5EF4-FFF2-40B4-BE49-F238E27FC236}">
                <a16:creationId xmlns:a16="http://schemas.microsoft.com/office/drawing/2014/main" id="{E7FA2D45-5F1C-433F-ACFD-CB59B91F5A66}"/>
              </a:ext>
            </a:extLst>
          </p:cNvPr>
          <p:cNvSpPr txBox="1"/>
          <p:nvPr/>
        </p:nvSpPr>
        <p:spPr>
          <a:xfrm>
            <a:off x="4723900" y="6003513"/>
            <a:ext cx="7193280" cy="523220"/>
          </a:xfrm>
          <a:prstGeom prst="rect">
            <a:avLst/>
          </a:prstGeom>
          <a:solidFill>
            <a:schemeClr val="bg1"/>
          </a:solidFill>
        </p:spPr>
        <p:txBody>
          <a:bodyPr wrap="square">
            <a:spAutoFit/>
          </a:bodyPr>
          <a:lstStyle/>
          <a:p>
            <a:r>
              <a:rPr kumimoji="1" lang="en-US" altLang="ja-JP" sz="1400" dirty="0"/>
              <a:t>※</a:t>
            </a:r>
            <a:r>
              <a:rPr kumimoji="1" lang="en-US" altLang="ja-JP" sz="1400" dirty="0">
                <a:solidFill>
                  <a:schemeClr val="accent4"/>
                </a:solidFill>
              </a:rPr>
              <a:t>TeCel7A</a:t>
            </a:r>
            <a:r>
              <a:rPr kumimoji="1" lang="en-US" altLang="ja-JP" sz="1400" dirty="0"/>
              <a:t>-</a:t>
            </a:r>
            <a:r>
              <a:rPr kumimoji="1" lang="en-US" altLang="ja-JP" sz="1400" dirty="0">
                <a:solidFill>
                  <a:srgbClr val="00CCFF"/>
                </a:solidFill>
              </a:rPr>
              <a:t>TrCBM1</a:t>
            </a:r>
            <a:r>
              <a:rPr kumimoji="1" lang="ja-JP" altLang="en-US" sz="1400" dirty="0"/>
              <a:t>（ポジティブコントロール）</a:t>
            </a:r>
            <a:r>
              <a:rPr kumimoji="1" lang="en-US" altLang="ja-JP" sz="1400" dirty="0"/>
              <a:t>,</a:t>
            </a:r>
            <a:r>
              <a:rPr kumimoji="1" lang="ja-JP" altLang="en-US" sz="1400" dirty="0"/>
              <a:t> </a:t>
            </a:r>
            <a:r>
              <a:rPr kumimoji="1" lang="en-US" altLang="ja-JP" sz="1400" dirty="0">
                <a:solidFill>
                  <a:schemeClr val="accent4"/>
                </a:solidFill>
              </a:rPr>
              <a:t>TeCel7A</a:t>
            </a:r>
            <a:r>
              <a:rPr kumimoji="1" lang="en-US" altLang="ja-JP" sz="1400" dirty="0"/>
              <a:t>-</a:t>
            </a:r>
            <a:r>
              <a:rPr kumimoji="1" lang="ja-JP" altLang="en-US" sz="1400" dirty="0">
                <a:solidFill>
                  <a:schemeClr val="accent1"/>
                </a:solidFill>
              </a:rPr>
              <a:t>設計</a:t>
            </a:r>
            <a:r>
              <a:rPr kumimoji="1" lang="en-US" altLang="ja-JP" sz="1400" dirty="0">
                <a:solidFill>
                  <a:schemeClr val="accent1"/>
                </a:solidFill>
              </a:rPr>
              <a:t>CBD</a:t>
            </a:r>
            <a:r>
              <a:rPr kumimoji="1" lang="en-US" altLang="ja-JP" sz="1400" dirty="0"/>
              <a:t>24</a:t>
            </a:r>
            <a:r>
              <a:rPr kumimoji="1" lang="ja-JP" altLang="en-US" sz="1400" dirty="0"/>
              <a:t>種類</a:t>
            </a:r>
            <a:r>
              <a:rPr kumimoji="1" lang="en-US" altLang="ja-JP" sz="1400" dirty="0"/>
              <a:t>, </a:t>
            </a:r>
          </a:p>
          <a:p>
            <a:r>
              <a:rPr kumimoji="1" lang="ja-JP" altLang="en-US" sz="1400" dirty="0"/>
              <a:t>　 空ベクター（ネガティブコントロール、目的遺伝子を含まないプラスミドを酵母に形質転換したもの）</a:t>
            </a:r>
            <a:endParaRPr kumimoji="1" lang="en-US" altLang="ja-JP" sz="1400" dirty="0"/>
          </a:p>
        </p:txBody>
      </p:sp>
      <p:sp>
        <p:nvSpPr>
          <p:cNvPr id="17" name="テキスト ボックス 16">
            <a:extLst>
              <a:ext uri="{FF2B5EF4-FFF2-40B4-BE49-F238E27FC236}">
                <a16:creationId xmlns:a16="http://schemas.microsoft.com/office/drawing/2014/main" id="{933570C0-1EF3-41BE-ABA9-0F2ADA006575}"/>
              </a:ext>
            </a:extLst>
          </p:cNvPr>
          <p:cNvSpPr txBox="1"/>
          <p:nvPr/>
        </p:nvSpPr>
        <p:spPr>
          <a:xfrm>
            <a:off x="10393559" y="3163344"/>
            <a:ext cx="655949"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400 µL</a:t>
            </a:r>
            <a:endParaRPr kumimoji="1" lang="ja-JP" altLang="en-US" sz="12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Tree>
    <p:extLst>
      <p:ext uri="{BB962C8B-B14F-4D97-AF65-F5344CB8AC3E}">
        <p14:creationId xmlns:p14="http://schemas.microsoft.com/office/powerpoint/2010/main" val="297653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23E9C-3281-46A2-A28D-697ECD8EA2F4}"/>
              </a:ext>
            </a:extLst>
          </p:cNvPr>
          <p:cNvSpPr>
            <a:spLocks noGrp="1"/>
          </p:cNvSpPr>
          <p:nvPr>
            <p:ph type="title"/>
          </p:nvPr>
        </p:nvSpPr>
        <p:spPr/>
        <p:txBody>
          <a:bodyPr>
            <a:normAutofit fontScale="90000"/>
          </a:bodyPr>
          <a:lstStyle/>
          <a:p>
            <a:r>
              <a:rPr kumimoji="1" lang="ja-JP" altLang="en-US" dirty="0"/>
              <a:t>補足：対象②</a:t>
            </a:r>
            <a:r>
              <a:rPr kumimoji="1" lang="en-US" altLang="ja-JP" dirty="0"/>
              <a:t>TeCel7A-</a:t>
            </a:r>
            <a:r>
              <a:rPr kumimoji="1" lang="ja-JP" altLang="en-US" dirty="0"/>
              <a:t>設計</a:t>
            </a:r>
            <a:r>
              <a:rPr kumimoji="1" lang="en-US" altLang="ja-JP" dirty="0"/>
              <a:t>CBD, </a:t>
            </a:r>
            <a:r>
              <a:rPr kumimoji="1" lang="ja-JP" altLang="en-US" dirty="0"/>
              <a:t>対象④</a:t>
            </a:r>
            <a:r>
              <a:rPr kumimoji="1" lang="en-US" altLang="ja-JP" dirty="0"/>
              <a:t>TrCel7A</a:t>
            </a:r>
            <a:br>
              <a:rPr kumimoji="1" lang="en-US" altLang="ja-JP" dirty="0"/>
            </a:br>
            <a:r>
              <a:rPr kumimoji="1" lang="ja-JP" altLang="en-US" dirty="0"/>
              <a:t>　すべての</a:t>
            </a:r>
            <a:r>
              <a:rPr lang="en-US" altLang="ja-JP" dirty="0"/>
              <a:t>SDS-PAGE</a:t>
            </a:r>
            <a:r>
              <a:rPr lang="ja-JP" altLang="en-US" dirty="0"/>
              <a:t>結果</a:t>
            </a:r>
            <a:endParaRPr kumimoji="1" lang="ja-JP" altLang="en-US" dirty="0"/>
          </a:p>
        </p:txBody>
      </p:sp>
      <p:sp>
        <p:nvSpPr>
          <p:cNvPr id="3" name="スライド番号プレースホルダー 2">
            <a:extLst>
              <a:ext uri="{FF2B5EF4-FFF2-40B4-BE49-F238E27FC236}">
                <a16:creationId xmlns:a16="http://schemas.microsoft.com/office/drawing/2014/main" id="{E290DFD4-C06C-4A66-AFA6-5D80A45A5291}"/>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pic>
        <p:nvPicPr>
          <p:cNvPr id="5" name="図 4">
            <a:extLst>
              <a:ext uri="{FF2B5EF4-FFF2-40B4-BE49-F238E27FC236}">
                <a16:creationId xmlns:a16="http://schemas.microsoft.com/office/drawing/2014/main" id="{9E7368BE-E815-446A-B040-06D09617A550}"/>
              </a:ext>
            </a:extLst>
          </p:cNvPr>
          <p:cNvPicPr>
            <a:picLocks noChangeAspect="1"/>
          </p:cNvPicPr>
          <p:nvPr/>
        </p:nvPicPr>
        <p:blipFill>
          <a:blip r:embed="rId3"/>
          <a:stretch>
            <a:fillRect/>
          </a:stretch>
        </p:blipFill>
        <p:spPr>
          <a:xfrm>
            <a:off x="1645534" y="954382"/>
            <a:ext cx="4450466" cy="5090601"/>
          </a:xfrm>
          <a:prstGeom prst="rect">
            <a:avLst/>
          </a:prstGeom>
        </p:spPr>
      </p:pic>
      <p:pic>
        <p:nvPicPr>
          <p:cNvPr id="6" name="図 5">
            <a:extLst>
              <a:ext uri="{FF2B5EF4-FFF2-40B4-BE49-F238E27FC236}">
                <a16:creationId xmlns:a16="http://schemas.microsoft.com/office/drawing/2014/main" id="{CF27A89A-3116-4428-9332-B7AE76A24B88}"/>
              </a:ext>
            </a:extLst>
          </p:cNvPr>
          <p:cNvPicPr>
            <a:picLocks noChangeAspect="1"/>
          </p:cNvPicPr>
          <p:nvPr/>
        </p:nvPicPr>
        <p:blipFill>
          <a:blip r:embed="rId4"/>
          <a:stretch>
            <a:fillRect/>
          </a:stretch>
        </p:blipFill>
        <p:spPr>
          <a:xfrm>
            <a:off x="6217117" y="954382"/>
            <a:ext cx="4035902" cy="3340898"/>
          </a:xfrm>
          <a:prstGeom prst="rect">
            <a:avLst/>
          </a:prstGeom>
        </p:spPr>
      </p:pic>
    </p:spTree>
    <p:extLst>
      <p:ext uri="{BB962C8B-B14F-4D97-AF65-F5344CB8AC3E}">
        <p14:creationId xmlns:p14="http://schemas.microsoft.com/office/powerpoint/2010/main" val="420783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2022</a:t>
            </a:r>
            <a:r>
              <a:rPr lang="ja-JP" altLang="en-US" dirty="0"/>
              <a:t>年</a:t>
            </a:r>
            <a:r>
              <a:rPr lang="en-US" altLang="ja-JP" dirty="0"/>
              <a:t>12</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3243394555"/>
              </p:ext>
            </p:extLst>
          </p:nvPr>
        </p:nvGraphicFramePr>
        <p:xfrm>
          <a:off x="334330" y="2522270"/>
          <a:ext cx="11582850" cy="3701029"/>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来月の予定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以下、作成・文書登録完了</a:t>
                      </a:r>
                      <a:endParaRPr kumimoji="1" lang="en-US" altLang="ja-JP" sz="1200" dirty="0">
                        <a:solidFill>
                          <a:schemeClr val="tx1"/>
                        </a:solidFill>
                      </a:endParaRPr>
                    </a:p>
                    <a:p>
                      <a:r>
                        <a:rPr kumimoji="1" lang="ja-JP" altLang="en-US" sz="1200" dirty="0">
                          <a:solidFill>
                            <a:schemeClr val="tx1"/>
                          </a:solidFill>
                        </a:rPr>
                        <a:t>・テーマ全体の報告書</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・個別技術の報告書（橋本さん担当分１件）</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en-US" altLang="ja-JP" sz="1200" dirty="0"/>
                        <a:t>2023/03</a:t>
                      </a:r>
                      <a:r>
                        <a:rPr kumimoji="1" lang="ja-JP" altLang="en-US" sz="1200" dirty="0"/>
                        <a:t>時点で調査活動内容を追記し、最終版を提出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2023/03</a:t>
                      </a:r>
                      <a:r>
                        <a:rPr kumimoji="1" lang="ja-JP" altLang="en-US" sz="1200" kern="1200" dirty="0">
                          <a:solidFill>
                            <a:schemeClr val="dk1"/>
                          </a:solidFill>
                          <a:effectLst/>
                          <a:latin typeface="+mn-lt"/>
                          <a:ea typeface="+mn-ea"/>
                          <a:cs typeface="+mn-cs"/>
                        </a:rPr>
                        <a:t>に最終版を提出予定）</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40</a:t>
                      </a:r>
                      <a:r>
                        <a:rPr kumimoji="1" lang="ja-JP" altLang="en-US" sz="1600" b="1" dirty="0">
                          <a:solidFill>
                            <a:schemeClr val="tx1"/>
                          </a:solidFill>
                        </a:rPr>
                        <a:t>→</a:t>
                      </a:r>
                      <a:r>
                        <a:rPr kumimoji="1" lang="en-US" altLang="ja-JP" sz="1600" b="1" dirty="0">
                          <a:solidFill>
                            <a:schemeClr val="tx1"/>
                          </a:solidFill>
                        </a:rPr>
                        <a:t>70%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対象②、④について発現確認（変異体含め）</a:t>
                      </a:r>
                      <a:endParaRPr kumimoji="1" lang="en-US" altLang="ja-JP" sz="1200" dirty="0">
                        <a:solidFill>
                          <a:schemeClr val="tx1"/>
                        </a:solidFill>
                      </a:endParaRPr>
                    </a:p>
                  </a:txBody>
                  <a:tcPr/>
                </a:tc>
                <a:tc>
                  <a:txBody>
                    <a:bodyPr/>
                    <a:lstStyle/>
                    <a:p>
                      <a:r>
                        <a:rPr kumimoji="1" lang="en-US" altLang="ja-JP" sz="1200" dirty="0"/>
                        <a:t>96</a:t>
                      </a:r>
                      <a:r>
                        <a:rPr kumimoji="1" lang="ja-JP" altLang="en-US" sz="1200" dirty="0"/>
                        <a:t>ディープウェルプレートを用いた酵母でのタンパク質合成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対象②、対象④の活性確認</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対象③の評価実験着手</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機能性タンパク質設計技術調査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endParaRPr kumimoji="1" lang="ja-JP" altLang="en-US" sz="1600" b="1" dirty="0">
                        <a:solidFill>
                          <a:schemeClr val="tx1"/>
                        </a:solidFill>
                      </a:endParaRPr>
                    </a:p>
                  </a:txBody>
                  <a:tcPr/>
                </a:tc>
                <a:tc>
                  <a:txBody>
                    <a:bodyPr/>
                    <a:lstStyle/>
                    <a:p>
                      <a:r>
                        <a:rPr kumimoji="1" lang="ja-JP" altLang="en-US" sz="1200" dirty="0">
                          <a:solidFill>
                            <a:schemeClr val="tx1"/>
                          </a:solidFill>
                        </a:rPr>
                        <a:t>調査計画修正に伴い、削除した（</a:t>
                      </a:r>
                      <a:r>
                        <a:rPr kumimoji="1" lang="en-US" altLang="ja-JP" sz="1200" dirty="0">
                          <a:solidFill>
                            <a:schemeClr val="tx1"/>
                          </a:solidFill>
                        </a:rPr>
                        <a:t>12/15</a:t>
                      </a:r>
                      <a:r>
                        <a:rPr kumimoji="1" lang="ja-JP" altLang="en-US" sz="1200" dirty="0">
                          <a:solidFill>
                            <a:schemeClr val="tx1"/>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ja-JP"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r>
                        <a:rPr kumimoji="1" lang="ja-JP" altLang="en-US" sz="1600" b="1" dirty="0">
                          <a:solidFill>
                            <a:schemeClr val="tx1"/>
                          </a:solidFill>
                        </a:rPr>
                        <a:t>→</a:t>
                      </a:r>
                      <a:r>
                        <a:rPr kumimoji="1" lang="en-US" altLang="ja-JP" sz="1600" b="1" dirty="0">
                          <a:solidFill>
                            <a:schemeClr val="tx1"/>
                          </a:solidFill>
                        </a:rPr>
                        <a:t>15%</a:t>
                      </a:r>
                      <a:endParaRPr kumimoji="1" lang="ja-JP" altLang="en-US" sz="1600" b="1" dirty="0">
                        <a:solidFill>
                          <a:schemeClr val="tx1"/>
                        </a:solidFill>
                      </a:endParaRPr>
                    </a:p>
                  </a:txBody>
                  <a:tcPr/>
                </a:tc>
                <a:tc>
                  <a:txBody>
                    <a:bodyPr/>
                    <a:lstStyle/>
                    <a:p>
                      <a:r>
                        <a:rPr kumimoji="1" lang="ja-JP" altLang="en-US" sz="1200" dirty="0">
                          <a:solidFill>
                            <a:schemeClr val="tx1"/>
                          </a:solidFill>
                        </a:rPr>
                        <a:t>調査計画修正に伴い、一部変更（</a:t>
                      </a:r>
                      <a:r>
                        <a:rPr kumimoji="1" lang="en-US" altLang="ja-JP" sz="1200" dirty="0">
                          <a:solidFill>
                            <a:schemeClr val="tx1"/>
                          </a:solidFill>
                        </a:rPr>
                        <a:t>12/15</a:t>
                      </a:r>
                      <a:r>
                        <a:rPr kumimoji="1" lang="ja-JP" altLang="en-US" sz="1200" dirty="0">
                          <a:solidFill>
                            <a:schemeClr val="tx1"/>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技術調査</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補足：対象④</a:t>
            </a:r>
            <a:r>
              <a:rPr lang="en-US" altLang="ja-JP" dirty="0"/>
              <a:t>TrCel7A</a:t>
            </a:r>
            <a:br>
              <a:rPr lang="en-US" altLang="ja-JP" dirty="0"/>
            </a:br>
            <a:r>
              <a:rPr lang="en-US" altLang="ja-JP" dirty="0"/>
              <a:t> </a:t>
            </a:r>
            <a:r>
              <a:rPr lang="ja-JP" altLang="en-US" dirty="0"/>
              <a:t>タンパク質合成方法、タンパク質濃度結果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500 mL</a:t>
            </a:r>
            <a:r>
              <a:rPr kumimoji="1" lang="ja-JP" altLang="en-US" sz="2000" b="1" dirty="0">
                <a:solidFill>
                  <a:schemeClr val="accent1"/>
                </a:solidFill>
              </a:rPr>
              <a:t>容フラスコで</a:t>
            </a:r>
            <a:r>
              <a:rPr kumimoji="1" lang="en-US" altLang="ja-JP" sz="2000" b="1" dirty="0">
                <a:solidFill>
                  <a:schemeClr val="accent1"/>
                </a:solidFill>
              </a:rPr>
              <a:t>TrCel7A</a:t>
            </a:r>
            <a:r>
              <a:rPr kumimoji="1" lang="ja-JP" altLang="en-US" sz="2000" b="1" dirty="0">
                <a:solidFill>
                  <a:schemeClr val="accent1"/>
                </a:solidFill>
              </a:rPr>
              <a:t>の発現を誘導した。</a:t>
            </a:r>
          </a:p>
        </p:txBody>
      </p:sp>
      <p:pic>
        <p:nvPicPr>
          <p:cNvPr id="4" name="図 3">
            <a:extLst>
              <a:ext uri="{FF2B5EF4-FFF2-40B4-BE49-F238E27FC236}">
                <a16:creationId xmlns:a16="http://schemas.microsoft.com/office/drawing/2014/main" id="{B85BBDAE-B660-4618-87F7-3D78F60848D3}"/>
              </a:ext>
            </a:extLst>
          </p:cNvPr>
          <p:cNvPicPr>
            <a:picLocks noChangeAspect="1"/>
          </p:cNvPicPr>
          <p:nvPr/>
        </p:nvPicPr>
        <p:blipFill>
          <a:blip r:embed="rId3"/>
          <a:stretch>
            <a:fillRect/>
          </a:stretch>
        </p:blipFill>
        <p:spPr>
          <a:xfrm>
            <a:off x="1001744" y="1414634"/>
            <a:ext cx="10159812" cy="4557326"/>
          </a:xfrm>
          <a:prstGeom prst="rect">
            <a:avLst/>
          </a:prstGeom>
        </p:spPr>
      </p:pic>
      <p:sp>
        <p:nvSpPr>
          <p:cNvPr id="5" name="正方形/長方形 4">
            <a:extLst>
              <a:ext uri="{FF2B5EF4-FFF2-40B4-BE49-F238E27FC236}">
                <a16:creationId xmlns:a16="http://schemas.microsoft.com/office/drawing/2014/main" id="{45389E07-09BD-4658-BA5A-9C20EF24C5E3}"/>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descr="グラフィカル ユーザー インターフェイス&#10;&#10;中程度の精度で自動的に生成された説明">
            <a:extLst>
              <a:ext uri="{FF2B5EF4-FFF2-40B4-BE49-F238E27FC236}">
                <a16:creationId xmlns:a16="http://schemas.microsoft.com/office/drawing/2014/main" id="{4841D573-9544-424D-975D-4398834BC582}"/>
              </a:ext>
            </a:extLst>
          </p:cNvPr>
          <p:cNvPicPr>
            <a:picLocks noChangeAspect="1"/>
          </p:cNvPicPr>
          <p:nvPr/>
        </p:nvPicPr>
        <p:blipFill rotWithShape="1">
          <a:blip r:embed="rId4">
            <a:extLst>
              <a:ext uri="{28A0092B-C50C-407E-A947-70E740481C1C}">
                <a14:useLocalDpi xmlns:a14="http://schemas.microsoft.com/office/drawing/2010/main" val="0"/>
              </a:ext>
            </a:extLst>
          </a:blip>
          <a:srcRect l="-669" t="13165" r="47466" b="-995"/>
          <a:stretch/>
        </p:blipFill>
        <p:spPr>
          <a:xfrm>
            <a:off x="4152535" y="4566733"/>
            <a:ext cx="2349865" cy="1228621"/>
          </a:xfrm>
          <a:prstGeom prst="rect">
            <a:avLst/>
          </a:prstGeom>
        </p:spPr>
      </p:pic>
      <p:sp>
        <p:nvSpPr>
          <p:cNvPr id="10" name="テキスト ボックス 9">
            <a:extLst>
              <a:ext uri="{FF2B5EF4-FFF2-40B4-BE49-F238E27FC236}">
                <a16:creationId xmlns:a16="http://schemas.microsoft.com/office/drawing/2014/main" id="{BC612108-02F9-40C2-AB7B-5E3EEC23A9C4}"/>
              </a:ext>
            </a:extLst>
          </p:cNvPr>
          <p:cNvSpPr txBox="1"/>
          <p:nvPr/>
        </p:nvSpPr>
        <p:spPr>
          <a:xfrm>
            <a:off x="4691348" y="4295074"/>
            <a:ext cx="1664238" cy="261610"/>
          </a:xfrm>
          <a:prstGeom prst="rect">
            <a:avLst/>
          </a:prstGeom>
          <a:noFill/>
        </p:spPr>
        <p:txBody>
          <a:bodyPr wrap="none" rtlCol="0">
            <a:spAutoFit/>
          </a:bodyPr>
          <a:lstStyle/>
          <a:p>
            <a:r>
              <a:rPr kumimoji="1" lang="en-US" altLang="ja-JP" sz="1100" dirty="0">
                <a:latin typeface="Arial"/>
                <a:ea typeface="Meiryo UI"/>
              </a:rPr>
              <a:t>TrCel7A</a:t>
            </a:r>
            <a:r>
              <a:rPr kumimoji="1" lang="ja-JP" altLang="en-US" sz="1100" dirty="0">
                <a:latin typeface="Arial"/>
                <a:ea typeface="Meiryo UI"/>
              </a:rPr>
              <a:t>のタンパク質濃度</a:t>
            </a:r>
          </a:p>
        </p:txBody>
      </p:sp>
      <p:sp>
        <p:nvSpPr>
          <p:cNvPr id="7" name="テキスト ボックス 6">
            <a:extLst>
              <a:ext uri="{FF2B5EF4-FFF2-40B4-BE49-F238E27FC236}">
                <a16:creationId xmlns:a16="http://schemas.microsoft.com/office/drawing/2014/main" id="{46F06AAE-7D4A-4964-A2F8-BD9CC11815E4}"/>
              </a:ext>
            </a:extLst>
          </p:cNvPr>
          <p:cNvSpPr txBox="1"/>
          <p:nvPr/>
        </p:nvSpPr>
        <p:spPr>
          <a:xfrm>
            <a:off x="4224554" y="4303576"/>
            <a:ext cx="466794" cy="261610"/>
          </a:xfrm>
          <a:prstGeom prst="rect">
            <a:avLst/>
          </a:prstGeom>
          <a:solidFill>
            <a:schemeClr val="accent4"/>
          </a:solidFill>
        </p:spPr>
        <p:txBody>
          <a:bodyPr wrap="none" rtlCol="0">
            <a:spAutoFit/>
          </a:bodyPr>
          <a:lstStyle/>
          <a:p>
            <a:r>
              <a:rPr kumimoji="1" lang="ja-JP" altLang="en-US" sz="1100" dirty="0">
                <a:solidFill>
                  <a:schemeClr val="bg1"/>
                </a:solidFill>
              </a:rPr>
              <a:t>結果</a:t>
            </a:r>
          </a:p>
        </p:txBody>
      </p:sp>
      <p:sp>
        <p:nvSpPr>
          <p:cNvPr id="15" name="吹き出し: 角を丸めた四角形 14">
            <a:extLst>
              <a:ext uri="{FF2B5EF4-FFF2-40B4-BE49-F238E27FC236}">
                <a16:creationId xmlns:a16="http://schemas.microsoft.com/office/drawing/2014/main" id="{F3FB64AB-7EF5-4438-9F82-4049C04E826A}"/>
              </a:ext>
            </a:extLst>
          </p:cNvPr>
          <p:cNvSpPr/>
          <p:nvPr/>
        </p:nvSpPr>
        <p:spPr>
          <a:xfrm>
            <a:off x="3962400" y="4169754"/>
            <a:ext cx="2809126" cy="1682406"/>
          </a:xfrm>
          <a:prstGeom prst="wedgeRoundRectCallout">
            <a:avLst>
              <a:gd name="adj1" fmla="val 54066"/>
              <a:gd name="adj2" fmla="val -16062"/>
              <a:gd name="adj3" fmla="val 1666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F1D7DA7C-371A-42D4-9672-748E1C452201}"/>
              </a:ext>
            </a:extLst>
          </p:cNvPr>
          <p:cNvSpPr/>
          <p:nvPr/>
        </p:nvSpPr>
        <p:spPr>
          <a:xfrm>
            <a:off x="3793067" y="3693297"/>
            <a:ext cx="1368213" cy="4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a:extLst>
              <a:ext uri="{FF2B5EF4-FFF2-40B4-BE49-F238E27FC236}">
                <a16:creationId xmlns:a16="http://schemas.microsoft.com/office/drawing/2014/main" id="{EAF794D4-95F4-4005-8AB4-9A482463A440}"/>
              </a:ext>
            </a:extLst>
          </p:cNvPr>
          <p:cNvPicPr>
            <a:picLocks noChangeAspect="1"/>
          </p:cNvPicPr>
          <p:nvPr/>
        </p:nvPicPr>
        <p:blipFill>
          <a:blip r:embed="rId5"/>
          <a:stretch>
            <a:fillRect/>
          </a:stretch>
        </p:blipFill>
        <p:spPr>
          <a:xfrm>
            <a:off x="4014358" y="3621739"/>
            <a:ext cx="925630" cy="419531"/>
          </a:xfrm>
          <a:prstGeom prst="rect">
            <a:avLst/>
          </a:prstGeom>
        </p:spPr>
      </p:pic>
      <p:sp>
        <p:nvSpPr>
          <p:cNvPr id="19" name="テキスト ボックス 18">
            <a:extLst>
              <a:ext uri="{FF2B5EF4-FFF2-40B4-BE49-F238E27FC236}">
                <a16:creationId xmlns:a16="http://schemas.microsoft.com/office/drawing/2014/main" id="{99CE8FBA-8917-40BD-938A-C3774A9E7ABA}"/>
              </a:ext>
            </a:extLst>
          </p:cNvPr>
          <p:cNvSpPr txBox="1"/>
          <p:nvPr/>
        </p:nvSpPr>
        <p:spPr>
          <a:xfrm>
            <a:off x="10515225" y="3160074"/>
            <a:ext cx="646331"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 mL</a:t>
            </a:r>
            <a:endParaRPr kumimoji="1" lang="ja-JP" altLang="en-US" sz="1200" dirty="0"/>
          </a:p>
        </p:txBody>
      </p:sp>
    </p:spTree>
    <p:extLst>
      <p:ext uri="{BB962C8B-B14F-4D97-AF65-F5344CB8AC3E}">
        <p14:creationId xmlns:p14="http://schemas.microsoft.com/office/powerpoint/2010/main" val="307804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対象</a:t>
            </a:r>
            <a:r>
              <a:rPr kumimoji="1" lang="ja-JP" altLang="en-US" dirty="0"/>
              <a:t>② </a:t>
            </a:r>
            <a:r>
              <a:rPr kumimoji="1" lang="en-US" altLang="ja-JP" dirty="0"/>
              <a:t>TeCel7A-TrCBM1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52127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lstStyle/>
          <a:p>
            <a:r>
              <a:rPr lang="ja-JP" altLang="en-US" dirty="0"/>
              <a:t>まとめと次月の予定</a:t>
            </a:r>
            <a:endParaRPr kumimoji="1" lang="ja-JP" altLang="en-US"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5162439"/>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東京大学で対象②</a:t>
            </a:r>
            <a:r>
              <a:rPr lang="en-US" altLang="ja-JP" sz="2400" dirty="0"/>
              <a:t>TeCel7A</a:t>
            </a:r>
            <a:r>
              <a:rPr lang="ja-JP" altLang="en-US" sz="2400" dirty="0"/>
              <a:t>（触媒ドメイン）</a:t>
            </a:r>
            <a:r>
              <a:rPr lang="en-US" altLang="ja-JP" sz="2400" dirty="0"/>
              <a:t>-TrCBM1</a:t>
            </a:r>
            <a:r>
              <a:rPr lang="ja-JP" altLang="en-US" sz="2400" dirty="0"/>
              <a:t>（結合ドメイン）、対象④</a:t>
            </a:r>
            <a:r>
              <a:rPr lang="en-US" altLang="ja-JP" sz="2400" dirty="0"/>
              <a:t>TrCel7A</a:t>
            </a:r>
            <a:r>
              <a:rPr lang="ja-JP" altLang="en-US" sz="2400" dirty="0"/>
              <a:t>を用いた実験を進めた。</a:t>
            </a:r>
          </a:p>
          <a:p>
            <a:pPr marL="342900" indent="-342900">
              <a:buFont typeface="Wingdings" panose="05000000000000000000" pitchFamily="2" charset="2"/>
              <a:buChar char="n"/>
            </a:pPr>
            <a:r>
              <a:rPr lang="ja-JP" altLang="en-US" sz="2000" dirty="0"/>
              <a:t>対象②：</a:t>
            </a:r>
            <a:r>
              <a:rPr lang="en-US" altLang="ja-JP" sz="2000" dirty="0"/>
              <a:t>24</a:t>
            </a:r>
            <a:r>
              <a:rPr lang="ja-JP" altLang="en-US" sz="2000" dirty="0"/>
              <a:t>種類の設計</a:t>
            </a:r>
            <a:r>
              <a:rPr lang="en-US" altLang="ja-JP" sz="2000" dirty="0"/>
              <a:t>CBD</a:t>
            </a:r>
            <a:r>
              <a:rPr lang="ja-JP" altLang="en-US" sz="2000" dirty="0"/>
              <a:t>を含むセルロース分解酵素（</a:t>
            </a:r>
            <a:r>
              <a:rPr lang="en-US" altLang="ja-JP" sz="2000" dirty="0"/>
              <a:t>TeCel7A-</a:t>
            </a:r>
            <a:r>
              <a:rPr lang="ja-JP" altLang="en-US" sz="2000" dirty="0"/>
              <a:t>設計</a:t>
            </a:r>
            <a:r>
              <a:rPr lang="en-US" altLang="ja-JP" sz="2000" dirty="0"/>
              <a:t>CBD</a:t>
            </a:r>
            <a:r>
              <a:rPr lang="ja-JP" altLang="en-US" sz="2000" dirty="0"/>
              <a:t>）を酵母を用いて合成した。</a:t>
            </a:r>
            <a:r>
              <a:rPr lang="en-US" altLang="ja-JP" sz="2000" dirty="0"/>
              <a:t>SDS-PAGE</a:t>
            </a:r>
            <a:r>
              <a:rPr lang="ja-JP" altLang="en-US" sz="2000" dirty="0"/>
              <a:t>では、</a:t>
            </a:r>
            <a:r>
              <a:rPr lang="en-US" altLang="ja-JP" sz="2000" dirty="0"/>
              <a:t>23</a:t>
            </a:r>
            <a:r>
              <a:rPr lang="ja-JP" altLang="en-US" sz="2000" dirty="0"/>
              <a:t>種類のセルロース分解酵素で推定分子量付近にバンドを確認した。</a:t>
            </a:r>
          </a:p>
          <a:p>
            <a:pPr marL="342900" indent="-342900">
              <a:buFont typeface="Wingdings" panose="05000000000000000000" pitchFamily="2" charset="2"/>
              <a:buChar char="n"/>
            </a:pPr>
            <a:r>
              <a:rPr lang="ja-JP" altLang="en-US" sz="2000" dirty="0"/>
              <a:t>対象④：</a:t>
            </a:r>
            <a:r>
              <a:rPr lang="en-US" altLang="ja-JP" sz="2000" dirty="0"/>
              <a:t>TrCel7A</a:t>
            </a:r>
            <a:r>
              <a:rPr lang="ja-JP" altLang="en-US" sz="2000" dirty="0"/>
              <a:t>を酵母を用いて合成した。</a:t>
            </a:r>
            <a:r>
              <a:rPr lang="en-US" altLang="ja-JP" sz="2000" dirty="0"/>
              <a:t>SDS-PAGE</a:t>
            </a:r>
            <a:r>
              <a:rPr lang="ja-JP" altLang="en-US" sz="2000" dirty="0"/>
              <a:t>では、推定分子量付近にバンドを確認した。</a:t>
            </a:r>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：粗酵素反応、</a:t>
            </a:r>
            <a:r>
              <a:rPr lang="en-US" altLang="ja-JP" sz="2400" dirty="0"/>
              <a:t>HPLC</a:t>
            </a:r>
            <a:r>
              <a:rPr lang="ja-JP" altLang="en-US" sz="2400" dirty="0"/>
              <a:t>を用いて反応物を分析</a:t>
            </a:r>
            <a:endParaRPr lang="en-US" altLang="ja-JP" sz="2400" dirty="0"/>
          </a:p>
          <a:p>
            <a:pPr marL="342900" indent="-342900">
              <a:buFont typeface="Wingdings" panose="05000000000000000000" pitchFamily="2" charset="2"/>
              <a:buChar char="n"/>
            </a:pPr>
            <a:r>
              <a:rPr lang="ja-JP" altLang="en-US" sz="2400" dirty="0"/>
              <a:t>対象③</a:t>
            </a:r>
            <a:r>
              <a:rPr lang="en-US" altLang="ja-JP" sz="2400" dirty="0"/>
              <a:t>PcCel7D</a:t>
            </a:r>
            <a:r>
              <a:rPr lang="ja-JP" altLang="en-US" sz="2400" dirty="0"/>
              <a:t>：ファーメンターでの合成準備</a:t>
            </a:r>
          </a:p>
          <a:p>
            <a:pPr marL="342900" indent="-342900">
              <a:buFont typeface="Wingdings" panose="05000000000000000000" pitchFamily="2" charset="2"/>
              <a:buChar char="n"/>
            </a:pPr>
            <a:r>
              <a:rPr lang="ja-JP" altLang="en-US" sz="2400" dirty="0"/>
              <a:t>対象④</a:t>
            </a:r>
            <a:r>
              <a:rPr lang="en-US" altLang="ja-JP" sz="2400" dirty="0"/>
              <a:t>TrCel7A</a:t>
            </a:r>
            <a:r>
              <a:rPr lang="ja-JP" altLang="en-US" sz="2400" dirty="0"/>
              <a:t>：粗酵素反応、</a:t>
            </a:r>
            <a:r>
              <a:rPr lang="en-US" altLang="ja-JP" sz="2400" dirty="0"/>
              <a:t>HPLC</a:t>
            </a:r>
            <a:r>
              <a:rPr lang="ja-JP" altLang="en-US" sz="2400" dirty="0"/>
              <a:t>を用いて反応物を分析</a:t>
            </a:r>
          </a:p>
        </p:txBody>
      </p:sp>
    </p:spTree>
    <p:extLst>
      <p:ext uri="{BB962C8B-B14F-4D97-AF65-F5344CB8AC3E}">
        <p14:creationId xmlns:p14="http://schemas.microsoft.com/office/powerpoint/2010/main" val="10949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33</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ja-JP" altLang="en-US" sz="2800" dirty="0"/>
              <a:t>次期テーマに向けた調査活動</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34</a:t>
            </a:fld>
            <a:endParaRPr kumimoji="1" lang="ja-JP" altLang="en-US"/>
          </a:p>
        </p:txBody>
      </p:sp>
    </p:spTree>
    <p:extLst>
      <p:ext uri="{BB962C8B-B14F-4D97-AF65-F5344CB8AC3E}">
        <p14:creationId xmlns:p14="http://schemas.microsoft.com/office/powerpoint/2010/main" val="4152831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p:txBody>
          <a:bodyPr>
            <a:normAutofit fontScale="90000"/>
          </a:bodyPr>
          <a:lstStyle/>
          <a:p>
            <a:r>
              <a:rPr kumimoji="1" lang="ja-JP" altLang="en-US" sz="1600" dirty="0"/>
              <a:t>人工酵素設計振り返り（</a:t>
            </a:r>
            <a:r>
              <a:rPr kumimoji="1" lang="en-US" altLang="ja-JP" sz="1600" dirty="0"/>
              <a:t>2019/12 - 2022/10</a:t>
            </a:r>
            <a:r>
              <a:rPr kumimoji="1" lang="ja-JP" altLang="en-US" sz="1600" dirty="0"/>
              <a:t>）</a:t>
            </a:r>
            <a:br>
              <a:rPr kumimoji="1" lang="en-US" altLang="ja-JP" sz="3100" dirty="0"/>
            </a:br>
            <a:r>
              <a:rPr kumimoji="1" lang="ja-JP" altLang="en-US" dirty="0"/>
              <a:t>バイオ系物質生産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AEF1B7C5-CADE-4144-BDA1-FEA50646D7DB}"/>
              </a:ext>
            </a:extLst>
          </p:cNvPr>
          <p:cNvSpPr>
            <a:spLocks noGrp="1"/>
          </p:cNvSpPr>
          <p:nvPr>
            <p:ph type="body" sz="quarter" idx="11"/>
          </p:nvPr>
        </p:nvSpPr>
        <p:spPr>
          <a:xfrm>
            <a:off x="517055" y="1071367"/>
            <a:ext cx="11341887" cy="2181136"/>
          </a:xfrm>
        </p:spPr>
        <p:txBody>
          <a:bodyPr/>
          <a:lstStyle/>
          <a:p>
            <a:r>
              <a:rPr lang="ja-JP" altLang="en-US" dirty="0"/>
              <a:t>酵素・生物触媒を使うバイオ系物質生産に着目するのは・・・</a:t>
            </a:r>
            <a:endParaRPr lang="en-US" altLang="ja-JP" dirty="0"/>
          </a:p>
          <a:p>
            <a:pPr marL="1062038" lvl="1" indent="-342900">
              <a:buFont typeface="Wingdings" panose="05000000000000000000" pitchFamily="2" charset="2"/>
              <a:buChar char="Ø"/>
            </a:pPr>
            <a:r>
              <a:rPr lang="ja-JP" altLang="en-US" dirty="0"/>
              <a:t>再生可能資源、特にバイオマスを活用するため</a:t>
            </a:r>
            <a:endParaRPr lang="en-US" altLang="ja-JP" dirty="0"/>
          </a:p>
          <a:p>
            <a:pPr marL="1062038" lvl="1" indent="-342900">
              <a:buFont typeface="Wingdings" panose="05000000000000000000" pitchFamily="2" charset="2"/>
              <a:buChar char="Ø"/>
            </a:pPr>
            <a:r>
              <a:rPr lang="ja-JP" altLang="en-US" dirty="0"/>
              <a:t>物質生産プロセスにおける、環境負荷低減と経済性の両立を追求するため</a:t>
            </a:r>
            <a:endParaRPr lang="en-US" altLang="ja-JP" dirty="0"/>
          </a:p>
        </p:txBody>
      </p:sp>
      <p:sp>
        <p:nvSpPr>
          <p:cNvPr id="5" name="テキスト ボックス 4">
            <a:extLst>
              <a:ext uri="{FF2B5EF4-FFF2-40B4-BE49-F238E27FC236}">
                <a16:creationId xmlns:a16="http://schemas.microsoft.com/office/drawing/2014/main" id="{94B52A9E-7639-4C8C-835E-45036761DF1F}"/>
              </a:ext>
            </a:extLst>
          </p:cNvPr>
          <p:cNvSpPr txBox="1"/>
          <p:nvPr/>
        </p:nvSpPr>
        <p:spPr>
          <a:xfrm>
            <a:off x="1367656" y="3112275"/>
            <a:ext cx="2220480" cy="369332"/>
          </a:xfrm>
          <a:prstGeom prst="rect">
            <a:avLst/>
          </a:prstGeom>
          <a:noFill/>
        </p:spPr>
        <p:txBody>
          <a:bodyPr wrap="none" rtlCol="0">
            <a:spAutoFit/>
          </a:bodyPr>
          <a:lstStyle/>
          <a:p>
            <a:r>
              <a:rPr kumimoji="1" lang="ja-JP" altLang="en-US" dirty="0"/>
              <a:t>化石資源由来の原料</a:t>
            </a:r>
          </a:p>
        </p:txBody>
      </p:sp>
      <p:sp>
        <p:nvSpPr>
          <p:cNvPr id="8" name="テキスト ボックス 7">
            <a:extLst>
              <a:ext uri="{FF2B5EF4-FFF2-40B4-BE49-F238E27FC236}">
                <a16:creationId xmlns:a16="http://schemas.microsoft.com/office/drawing/2014/main" id="{4AEF5A61-8A3D-4594-AF5F-E2518BD3EBA5}"/>
              </a:ext>
            </a:extLst>
          </p:cNvPr>
          <p:cNvSpPr txBox="1"/>
          <p:nvPr/>
        </p:nvSpPr>
        <p:spPr>
          <a:xfrm>
            <a:off x="4708661" y="2985937"/>
            <a:ext cx="3201517" cy="646331"/>
          </a:xfrm>
          <a:prstGeom prst="rect">
            <a:avLst/>
          </a:prstGeom>
          <a:noFill/>
        </p:spPr>
        <p:txBody>
          <a:bodyPr wrap="none" rtlCol="0">
            <a:spAutoFit/>
          </a:bodyPr>
          <a:lstStyle/>
          <a:p>
            <a:r>
              <a:rPr kumimoji="1" lang="ja-JP" altLang="en-US" dirty="0"/>
              <a:t>化石資源を効率良く使う</a:t>
            </a:r>
            <a:endParaRPr kumimoji="1" lang="en-US" altLang="ja-JP" dirty="0"/>
          </a:p>
          <a:p>
            <a:r>
              <a:rPr kumimoji="1" lang="ja-JP" altLang="en-US" dirty="0"/>
              <a:t>経済性の高い洗練されたプロセス</a:t>
            </a:r>
          </a:p>
        </p:txBody>
      </p:sp>
      <p:sp>
        <p:nvSpPr>
          <p:cNvPr id="10" name="テキスト ボックス 9">
            <a:extLst>
              <a:ext uri="{FF2B5EF4-FFF2-40B4-BE49-F238E27FC236}">
                <a16:creationId xmlns:a16="http://schemas.microsoft.com/office/drawing/2014/main" id="{56D335E1-155F-4CDB-8595-666FDAB7C0CA}"/>
              </a:ext>
            </a:extLst>
          </p:cNvPr>
          <p:cNvSpPr txBox="1"/>
          <p:nvPr/>
        </p:nvSpPr>
        <p:spPr>
          <a:xfrm>
            <a:off x="1484906" y="4643685"/>
            <a:ext cx="2186817" cy="646331"/>
          </a:xfrm>
          <a:prstGeom prst="rect">
            <a:avLst/>
          </a:prstGeom>
          <a:noFill/>
        </p:spPr>
        <p:txBody>
          <a:bodyPr wrap="none" rtlCol="0">
            <a:spAutoFit/>
          </a:bodyPr>
          <a:lstStyle/>
          <a:p>
            <a:r>
              <a:rPr kumimoji="1" lang="ja-JP" altLang="en-US" dirty="0"/>
              <a:t>再生可能資源由来</a:t>
            </a:r>
            <a:endParaRPr kumimoji="1" lang="en-US" altLang="ja-JP" dirty="0"/>
          </a:p>
          <a:p>
            <a:r>
              <a:rPr kumimoji="1" lang="ja-JP" altLang="en-US" dirty="0"/>
              <a:t>（バイオマス）の原料</a:t>
            </a:r>
          </a:p>
        </p:txBody>
      </p:sp>
      <p:sp>
        <p:nvSpPr>
          <p:cNvPr id="12" name="テキスト ボックス 11">
            <a:extLst>
              <a:ext uri="{FF2B5EF4-FFF2-40B4-BE49-F238E27FC236}">
                <a16:creationId xmlns:a16="http://schemas.microsoft.com/office/drawing/2014/main" id="{EB4F7B46-76F5-455B-BAB7-EA38E5429B55}"/>
              </a:ext>
            </a:extLst>
          </p:cNvPr>
          <p:cNvSpPr txBox="1"/>
          <p:nvPr/>
        </p:nvSpPr>
        <p:spPr>
          <a:xfrm>
            <a:off x="4985740" y="4839834"/>
            <a:ext cx="2424062" cy="369332"/>
          </a:xfrm>
          <a:prstGeom prst="rect">
            <a:avLst/>
          </a:prstGeom>
          <a:noFill/>
        </p:spPr>
        <p:txBody>
          <a:bodyPr wrap="none" rtlCol="0">
            <a:spAutoFit/>
          </a:bodyPr>
          <a:lstStyle/>
          <a:p>
            <a:r>
              <a:rPr kumimoji="1" lang="ja-JP" altLang="en-US" u="sng" dirty="0"/>
              <a:t>環境負荷の低いプロセス</a:t>
            </a:r>
            <a:endParaRPr kumimoji="1" lang="en-US" altLang="ja-JP" u="sng" dirty="0"/>
          </a:p>
        </p:txBody>
      </p:sp>
      <p:sp>
        <p:nvSpPr>
          <p:cNvPr id="19" name="テキスト ボックス 18">
            <a:extLst>
              <a:ext uri="{FF2B5EF4-FFF2-40B4-BE49-F238E27FC236}">
                <a16:creationId xmlns:a16="http://schemas.microsoft.com/office/drawing/2014/main" id="{81699727-C92F-4558-95F4-AB2DE41F63C5}"/>
              </a:ext>
            </a:extLst>
          </p:cNvPr>
          <p:cNvSpPr txBox="1"/>
          <p:nvPr/>
        </p:nvSpPr>
        <p:spPr>
          <a:xfrm>
            <a:off x="9073739" y="4013784"/>
            <a:ext cx="2082621" cy="369332"/>
          </a:xfrm>
          <a:prstGeom prst="rect">
            <a:avLst/>
          </a:prstGeom>
          <a:noFill/>
        </p:spPr>
        <p:txBody>
          <a:bodyPr wrap="none" rtlCol="0">
            <a:spAutoFit/>
          </a:bodyPr>
          <a:lstStyle/>
          <a:p>
            <a:r>
              <a:rPr kumimoji="1" lang="ja-JP" altLang="en-US" dirty="0"/>
              <a:t>燃料、化成品、</a:t>
            </a:r>
            <a:r>
              <a:rPr kumimoji="1" lang="en-US" altLang="ja-JP" dirty="0"/>
              <a:t>etc..</a:t>
            </a:r>
            <a:endParaRPr kumimoji="1" lang="ja-JP" altLang="en-US" dirty="0"/>
          </a:p>
        </p:txBody>
      </p:sp>
      <p:sp>
        <p:nvSpPr>
          <p:cNvPr id="32" name="矢印: ストライプ 31">
            <a:extLst>
              <a:ext uri="{FF2B5EF4-FFF2-40B4-BE49-F238E27FC236}">
                <a16:creationId xmlns:a16="http://schemas.microsoft.com/office/drawing/2014/main" id="{2E9BBF08-7440-49B8-B0BD-6E413EB776F1}"/>
              </a:ext>
            </a:extLst>
          </p:cNvPr>
          <p:cNvSpPr/>
          <p:nvPr/>
        </p:nvSpPr>
        <p:spPr>
          <a:xfrm rot="5400000">
            <a:off x="4155684" y="3969588"/>
            <a:ext cx="396240" cy="484632"/>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E1A25F53-D777-4E8B-9BE6-1A49A375A79C}"/>
              </a:ext>
            </a:extLst>
          </p:cNvPr>
          <p:cNvSpPr txBox="1"/>
          <p:nvPr/>
        </p:nvSpPr>
        <p:spPr>
          <a:xfrm>
            <a:off x="4964901" y="3878090"/>
            <a:ext cx="2465740" cy="646331"/>
          </a:xfrm>
          <a:prstGeom prst="rect">
            <a:avLst/>
          </a:prstGeom>
          <a:noFill/>
        </p:spPr>
        <p:txBody>
          <a:bodyPr wrap="none" rtlCol="0">
            <a:spAutoFit/>
          </a:bodyPr>
          <a:lstStyle/>
          <a:p>
            <a:r>
              <a:rPr kumimoji="1" lang="ja-JP" altLang="en-US" u="sng" dirty="0"/>
              <a:t>依存や完全移行ではなく</a:t>
            </a:r>
            <a:endParaRPr kumimoji="1" lang="en-US" altLang="ja-JP" u="sng" dirty="0"/>
          </a:p>
          <a:p>
            <a:r>
              <a:rPr kumimoji="1" lang="ja-JP" altLang="en-US" u="sng" dirty="0"/>
              <a:t>上手いバランスを考える</a:t>
            </a:r>
          </a:p>
        </p:txBody>
      </p:sp>
      <p:sp>
        <p:nvSpPr>
          <p:cNvPr id="6" name="矢印: 右 5">
            <a:extLst>
              <a:ext uri="{FF2B5EF4-FFF2-40B4-BE49-F238E27FC236}">
                <a16:creationId xmlns:a16="http://schemas.microsoft.com/office/drawing/2014/main" id="{7098B8EA-23CD-4125-9D91-FBC492BDD64F}"/>
              </a:ext>
            </a:extLst>
          </p:cNvPr>
          <p:cNvSpPr/>
          <p:nvPr/>
        </p:nvSpPr>
        <p:spPr>
          <a:xfrm>
            <a:off x="3945276" y="3054625"/>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右 19">
            <a:extLst>
              <a:ext uri="{FF2B5EF4-FFF2-40B4-BE49-F238E27FC236}">
                <a16:creationId xmlns:a16="http://schemas.microsoft.com/office/drawing/2014/main" id="{DFF09130-0CE4-4AC5-B9C5-C3EE708EA7BB}"/>
              </a:ext>
            </a:extLst>
          </p:cNvPr>
          <p:cNvSpPr/>
          <p:nvPr/>
        </p:nvSpPr>
        <p:spPr>
          <a:xfrm>
            <a:off x="394527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 20">
            <a:extLst>
              <a:ext uri="{FF2B5EF4-FFF2-40B4-BE49-F238E27FC236}">
                <a16:creationId xmlns:a16="http://schemas.microsoft.com/office/drawing/2014/main" id="{1DCC180D-8B7A-41D5-81A0-F563F7D1CEDD}"/>
              </a:ext>
            </a:extLst>
          </p:cNvPr>
          <p:cNvSpPr/>
          <p:nvPr/>
        </p:nvSpPr>
        <p:spPr>
          <a:xfrm>
            <a:off x="8409545" y="3051569"/>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0CA992D9-15D5-43F2-854F-F041C7973ED9}"/>
              </a:ext>
            </a:extLst>
          </p:cNvPr>
          <p:cNvSpPr/>
          <p:nvPr/>
        </p:nvSpPr>
        <p:spPr>
          <a:xfrm>
            <a:off x="840954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BA3320A6-0D6A-4111-8C2A-A7FC9F7871A6}"/>
              </a:ext>
            </a:extLst>
          </p:cNvPr>
          <p:cNvSpPr txBox="1"/>
          <p:nvPr/>
        </p:nvSpPr>
        <p:spPr>
          <a:xfrm>
            <a:off x="2971609" y="5801206"/>
            <a:ext cx="6740948" cy="369332"/>
          </a:xfrm>
          <a:prstGeom prst="rect">
            <a:avLst/>
          </a:prstGeom>
          <a:noFill/>
        </p:spPr>
        <p:txBody>
          <a:bodyPr wrap="none" rtlCol="0">
            <a:spAutoFit/>
          </a:bodyPr>
          <a:lstStyle/>
          <a:p>
            <a:r>
              <a:rPr kumimoji="1" lang="ja-JP" altLang="en-US" b="1" u="sng" dirty="0">
                <a:highlight>
                  <a:srgbClr val="FFFF00"/>
                </a:highlight>
              </a:rPr>
              <a:t>酵素・生物触媒</a:t>
            </a:r>
            <a:r>
              <a:rPr kumimoji="1" lang="ja-JP" altLang="en-US" b="1" u="sng" dirty="0"/>
              <a:t>を使ったバイオ系物質生産</a:t>
            </a:r>
            <a:r>
              <a:rPr kumimoji="1" lang="ja-JP" altLang="en-US" sz="1400" u="sng" dirty="0"/>
              <a:t>（原料がバイオマスとは限らない）</a:t>
            </a:r>
            <a:endParaRPr kumimoji="1" lang="en-US" altLang="ja-JP" u="sng" dirty="0"/>
          </a:p>
        </p:txBody>
      </p:sp>
      <p:cxnSp>
        <p:nvCxnSpPr>
          <p:cNvPr id="14" name="直線コネクタ 13">
            <a:extLst>
              <a:ext uri="{FF2B5EF4-FFF2-40B4-BE49-F238E27FC236}">
                <a16:creationId xmlns:a16="http://schemas.microsoft.com/office/drawing/2014/main" id="{36411DBF-14BA-477A-AB7E-C40CA45CF6BB}"/>
              </a:ext>
            </a:extLst>
          </p:cNvPr>
          <p:cNvCxnSpPr>
            <a:stCxn id="12" idx="2"/>
          </p:cNvCxnSpPr>
          <p:nvPr/>
        </p:nvCxnSpPr>
        <p:spPr>
          <a:xfrm flipH="1">
            <a:off x="6096000" y="5209166"/>
            <a:ext cx="101771" cy="57746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67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764093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BAC62-9A72-45A6-85FA-BE60BEB66B76}"/>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人工酵素設計</a:t>
            </a:r>
            <a:endParaRPr kumimoji="1" lang="ja-JP" altLang="en-US" dirty="0"/>
          </a:p>
        </p:txBody>
      </p:sp>
      <p:sp>
        <p:nvSpPr>
          <p:cNvPr id="3" name="スライド番号プレースホルダー 2">
            <a:extLst>
              <a:ext uri="{FF2B5EF4-FFF2-40B4-BE49-F238E27FC236}">
                <a16:creationId xmlns:a16="http://schemas.microsoft.com/office/drawing/2014/main" id="{8CD82246-2C6F-41D8-9686-9E1ADE8BBBB4}"/>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14" name="角丸四角形 8">
            <a:extLst>
              <a:ext uri="{FF2B5EF4-FFF2-40B4-BE49-F238E27FC236}">
                <a16:creationId xmlns:a16="http://schemas.microsoft.com/office/drawing/2014/main" id="{FB4AE18C-0BB8-49E8-A98B-595613AFDF09}"/>
              </a:ext>
            </a:extLst>
          </p:cNvPr>
          <p:cNvSpPr/>
          <p:nvPr/>
        </p:nvSpPr>
        <p:spPr>
          <a:xfrm>
            <a:off x="640924" y="2807438"/>
            <a:ext cx="6977103" cy="3327541"/>
          </a:xfrm>
          <a:prstGeom prst="roundRect">
            <a:avLst>
              <a:gd name="adj" fmla="val 8693"/>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580B133C-55BA-45B9-AB94-F39B2DDB32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421" y="3156345"/>
            <a:ext cx="3932359" cy="2379183"/>
          </a:xfrm>
          <a:prstGeom prst="rect">
            <a:avLst/>
          </a:prstGeom>
        </p:spPr>
      </p:pic>
      <p:cxnSp>
        <p:nvCxnSpPr>
          <p:cNvPr id="16" name="直線矢印コネクタ 15">
            <a:extLst>
              <a:ext uri="{FF2B5EF4-FFF2-40B4-BE49-F238E27FC236}">
                <a16:creationId xmlns:a16="http://schemas.microsoft.com/office/drawing/2014/main" id="{B27E7441-EC58-4837-8BE5-DEEDD3F1379E}"/>
              </a:ext>
            </a:extLst>
          </p:cNvPr>
          <p:cNvCxnSpPr>
            <a:cxnSpLocks/>
          </p:cNvCxnSpPr>
          <p:nvPr/>
        </p:nvCxnSpPr>
        <p:spPr>
          <a:xfrm flipV="1">
            <a:off x="7608552" y="4471208"/>
            <a:ext cx="1525616" cy="779316"/>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8BDED213-5FA4-4625-8D69-7B2826D570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4756" y="2843203"/>
            <a:ext cx="5365691" cy="3137565"/>
          </a:xfrm>
          <a:prstGeom prst="rect">
            <a:avLst/>
          </a:prstGeom>
        </p:spPr>
      </p:pic>
      <p:sp>
        <p:nvSpPr>
          <p:cNvPr id="19" name="テキスト ボックス 18">
            <a:extLst>
              <a:ext uri="{FF2B5EF4-FFF2-40B4-BE49-F238E27FC236}">
                <a16:creationId xmlns:a16="http://schemas.microsoft.com/office/drawing/2014/main" id="{3BE3C1C3-BADC-4E70-990C-A5EB3DFA99CF}"/>
              </a:ext>
            </a:extLst>
          </p:cNvPr>
          <p:cNvSpPr txBox="1"/>
          <p:nvPr/>
        </p:nvSpPr>
        <p:spPr>
          <a:xfrm>
            <a:off x="3457520" y="2966561"/>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20" name="テキスト ボックス 19">
            <a:extLst>
              <a:ext uri="{FF2B5EF4-FFF2-40B4-BE49-F238E27FC236}">
                <a16:creationId xmlns:a16="http://schemas.microsoft.com/office/drawing/2014/main" id="{3E73A50F-9DB3-4A0C-9136-290C455E3EE7}"/>
              </a:ext>
            </a:extLst>
          </p:cNvPr>
          <p:cNvSpPr txBox="1"/>
          <p:nvPr/>
        </p:nvSpPr>
        <p:spPr>
          <a:xfrm>
            <a:off x="4355684" y="2966561"/>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21" name="テキスト ボックス 20">
            <a:extLst>
              <a:ext uri="{FF2B5EF4-FFF2-40B4-BE49-F238E27FC236}">
                <a16:creationId xmlns:a16="http://schemas.microsoft.com/office/drawing/2014/main" id="{0C350687-B197-4E4E-B9BB-F2EFFAC87E87}"/>
              </a:ext>
            </a:extLst>
          </p:cNvPr>
          <p:cNvSpPr txBox="1"/>
          <p:nvPr/>
        </p:nvSpPr>
        <p:spPr>
          <a:xfrm>
            <a:off x="5261662" y="2966561"/>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22" name="テキスト ボックス 21">
            <a:extLst>
              <a:ext uri="{FF2B5EF4-FFF2-40B4-BE49-F238E27FC236}">
                <a16:creationId xmlns:a16="http://schemas.microsoft.com/office/drawing/2014/main" id="{8FADC977-9A08-4AAE-9D66-91B68F14E7BF}"/>
              </a:ext>
            </a:extLst>
          </p:cNvPr>
          <p:cNvSpPr txBox="1"/>
          <p:nvPr/>
        </p:nvSpPr>
        <p:spPr>
          <a:xfrm>
            <a:off x="10540091" y="5190217"/>
            <a:ext cx="351378" cy="369332"/>
          </a:xfrm>
          <a:prstGeom prst="rect">
            <a:avLst/>
          </a:prstGeom>
          <a:noFill/>
        </p:spPr>
        <p:txBody>
          <a:bodyPr wrap="none" rtlCol="0">
            <a:spAutoFit/>
          </a:bodyPr>
          <a:lstStyle/>
          <a:p>
            <a:r>
              <a:rPr lang="en-US" altLang="ja-JP" b="1" dirty="0">
                <a:solidFill>
                  <a:srgbClr val="C00000"/>
                </a:solidFill>
              </a:rPr>
              <a:t>D</a:t>
            </a:r>
            <a:endParaRPr kumimoji="1" lang="ja-JP" altLang="en-US" b="1" dirty="0">
              <a:solidFill>
                <a:srgbClr val="C00000"/>
              </a:solidFill>
            </a:endParaRPr>
          </a:p>
        </p:txBody>
      </p:sp>
      <p:sp>
        <p:nvSpPr>
          <p:cNvPr id="23" name="テキスト ボックス 22">
            <a:extLst>
              <a:ext uri="{FF2B5EF4-FFF2-40B4-BE49-F238E27FC236}">
                <a16:creationId xmlns:a16="http://schemas.microsoft.com/office/drawing/2014/main" id="{C3F69EAD-19AB-47DD-A853-B326948FB3EF}"/>
              </a:ext>
            </a:extLst>
          </p:cNvPr>
          <p:cNvSpPr txBox="1"/>
          <p:nvPr/>
        </p:nvSpPr>
        <p:spPr>
          <a:xfrm>
            <a:off x="6159157" y="4109826"/>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24" name="テキスト ボックス 23">
            <a:extLst>
              <a:ext uri="{FF2B5EF4-FFF2-40B4-BE49-F238E27FC236}">
                <a16:creationId xmlns:a16="http://schemas.microsoft.com/office/drawing/2014/main" id="{57169412-BC10-44CC-9EA4-4FAF68C0BB37}"/>
              </a:ext>
            </a:extLst>
          </p:cNvPr>
          <p:cNvSpPr txBox="1"/>
          <p:nvPr/>
        </p:nvSpPr>
        <p:spPr>
          <a:xfrm>
            <a:off x="4556230" y="4109826"/>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25" name="テキスト ボックス 24">
            <a:extLst>
              <a:ext uri="{FF2B5EF4-FFF2-40B4-BE49-F238E27FC236}">
                <a16:creationId xmlns:a16="http://schemas.microsoft.com/office/drawing/2014/main" id="{41900617-DA63-4E1D-8FFD-2E6ABA670865}"/>
              </a:ext>
            </a:extLst>
          </p:cNvPr>
          <p:cNvSpPr txBox="1"/>
          <p:nvPr/>
        </p:nvSpPr>
        <p:spPr>
          <a:xfrm>
            <a:off x="2741517" y="4135710"/>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26" name="テキスト ボックス 25">
            <a:extLst>
              <a:ext uri="{FF2B5EF4-FFF2-40B4-BE49-F238E27FC236}">
                <a16:creationId xmlns:a16="http://schemas.microsoft.com/office/drawing/2014/main" id="{91086F5D-FFC7-40B8-9E0B-006314B02D17}"/>
              </a:ext>
            </a:extLst>
          </p:cNvPr>
          <p:cNvSpPr txBox="1"/>
          <p:nvPr/>
        </p:nvSpPr>
        <p:spPr>
          <a:xfrm>
            <a:off x="712834" y="4312009"/>
            <a:ext cx="1260281" cy="523220"/>
          </a:xfrm>
          <a:prstGeom prst="rect">
            <a:avLst/>
          </a:prstGeom>
          <a:noFill/>
        </p:spPr>
        <p:txBody>
          <a:bodyPr wrap="none" rtlCol="0">
            <a:spAutoFit/>
          </a:bodyPr>
          <a:lstStyle/>
          <a:p>
            <a:pPr algn="ctr"/>
            <a:r>
              <a:rPr kumimoji="1" lang="ja-JP" altLang="en-US" sz="1400" b="1"/>
              <a:t>設計プロトコル</a:t>
            </a:r>
            <a:endParaRPr kumimoji="1" lang="en-US" altLang="ja-JP" sz="1400" b="1" dirty="0"/>
          </a:p>
          <a:p>
            <a:pPr algn="ctr"/>
            <a:r>
              <a:rPr kumimoji="1" lang="ja-JP" altLang="en-US" sz="1400" b="1"/>
              <a:t>概念図</a:t>
            </a:r>
          </a:p>
        </p:txBody>
      </p:sp>
      <p:sp>
        <p:nvSpPr>
          <p:cNvPr id="27" name="テキスト ボックス 26">
            <a:extLst>
              <a:ext uri="{FF2B5EF4-FFF2-40B4-BE49-F238E27FC236}">
                <a16:creationId xmlns:a16="http://schemas.microsoft.com/office/drawing/2014/main" id="{7982DF01-FC76-4E45-BD92-DAACF896B6B4}"/>
              </a:ext>
            </a:extLst>
          </p:cNvPr>
          <p:cNvSpPr txBox="1"/>
          <p:nvPr/>
        </p:nvSpPr>
        <p:spPr>
          <a:xfrm>
            <a:off x="8968176" y="2718084"/>
            <a:ext cx="1162498" cy="430887"/>
          </a:xfrm>
          <a:prstGeom prst="rect">
            <a:avLst/>
          </a:prstGeom>
          <a:noFill/>
        </p:spPr>
        <p:txBody>
          <a:bodyPr wrap="none" rtlCol="0">
            <a:spAutoFit/>
          </a:bodyPr>
          <a:lstStyle/>
          <a:p>
            <a:r>
              <a:rPr kumimoji="1" lang="ja-JP" altLang="en-US" sz="1100" b="1"/>
              <a:t>思い描いている</a:t>
            </a:r>
            <a:endParaRPr kumimoji="1" lang="en-US" altLang="ja-JP" sz="1100" b="1" dirty="0"/>
          </a:p>
          <a:p>
            <a:r>
              <a:rPr kumimoji="1" lang="ja-JP" altLang="en-US" sz="1100" b="1"/>
              <a:t>技術コンセプト図</a:t>
            </a:r>
          </a:p>
        </p:txBody>
      </p:sp>
      <p:sp>
        <p:nvSpPr>
          <p:cNvPr id="6" name="テキスト プレースホルダー 5">
            <a:extLst>
              <a:ext uri="{FF2B5EF4-FFF2-40B4-BE49-F238E27FC236}">
                <a16:creationId xmlns:a16="http://schemas.microsoft.com/office/drawing/2014/main" id="{D305801F-C392-4E6F-9827-B1695C4C0C33}"/>
              </a:ext>
            </a:extLst>
          </p:cNvPr>
          <p:cNvSpPr>
            <a:spLocks noGrp="1"/>
          </p:cNvSpPr>
          <p:nvPr>
            <p:ph type="body" sz="quarter" idx="11"/>
          </p:nvPr>
        </p:nvSpPr>
        <p:spPr>
          <a:xfrm>
            <a:off x="517055" y="911436"/>
            <a:ext cx="11341887" cy="1695849"/>
          </a:xfrm>
        </p:spPr>
        <p:txBody>
          <a:bodyPr/>
          <a:lstStyle/>
          <a:p>
            <a:r>
              <a:rPr lang="ja-JP" altLang="en-US" sz="2000" dirty="0"/>
              <a:t>研究試作を通じてタンパク質の改変、設計の実現可能性を検証。テーマを通じて以下の技術的課題が判明した。</a:t>
            </a:r>
          </a:p>
          <a:p>
            <a:pPr marL="285750" indent="-285750">
              <a:buFont typeface="Wingdings" panose="05000000000000000000" pitchFamily="2" charset="2"/>
              <a:buChar char="Ø"/>
            </a:pPr>
            <a:r>
              <a:rPr lang="en-US" altLang="ja-JP" sz="1600" b="0" dirty="0">
                <a:solidFill>
                  <a:schemeClr val="tx1"/>
                </a:solidFill>
              </a:rPr>
              <a:t>A</a:t>
            </a:r>
            <a:r>
              <a:rPr lang="ja-JP" altLang="en-US" sz="1600" b="0" dirty="0">
                <a:solidFill>
                  <a:schemeClr val="tx1"/>
                </a:solidFill>
              </a:rPr>
              <a:t>：目的タンパク質・酵素らしさを考慮するための構造的特徴の抽出技術やタンパク質構造・配列生成技術が未熟</a:t>
            </a:r>
          </a:p>
          <a:p>
            <a:pPr marL="285750" indent="-285750">
              <a:buFont typeface="Wingdings" panose="05000000000000000000" pitchFamily="2" charset="2"/>
              <a:buChar char="Ø"/>
            </a:pPr>
            <a:r>
              <a:rPr lang="en-US" altLang="ja-JP" sz="1600" b="0" dirty="0">
                <a:solidFill>
                  <a:schemeClr val="tx1"/>
                </a:solidFill>
              </a:rPr>
              <a:t>B</a:t>
            </a:r>
            <a:r>
              <a:rPr lang="ja-JP" altLang="en-US" sz="1600" b="0" dirty="0">
                <a:solidFill>
                  <a:schemeClr val="tx1"/>
                </a:solidFill>
              </a:rPr>
              <a:t>、</a:t>
            </a:r>
            <a:r>
              <a:rPr lang="en-US" altLang="ja-JP" sz="1600" b="0" dirty="0">
                <a:solidFill>
                  <a:schemeClr val="tx1"/>
                </a:solidFill>
              </a:rPr>
              <a:t>C</a:t>
            </a:r>
            <a:r>
              <a:rPr lang="ja-JP" altLang="en-US" sz="1600" b="0" dirty="0">
                <a:solidFill>
                  <a:schemeClr val="tx1"/>
                </a:solidFill>
              </a:rPr>
              <a:t>：分子シミュレーション等による評価・スクリーニングは現状困難。ただし、計算機の進化によって今後解消されるかも。</a:t>
            </a:r>
            <a:endParaRPr lang="en-US" altLang="ja-JP" sz="1600" b="0" dirty="0">
              <a:solidFill>
                <a:schemeClr val="tx1"/>
              </a:solidFill>
            </a:endParaRPr>
          </a:p>
          <a:p>
            <a:pPr marL="285750" indent="-285750">
              <a:buFont typeface="Wingdings" panose="05000000000000000000" pitchFamily="2" charset="2"/>
              <a:buChar char="Ø"/>
            </a:pPr>
            <a:r>
              <a:rPr lang="en-US" altLang="ja-JP" sz="1600" b="0" dirty="0">
                <a:solidFill>
                  <a:schemeClr val="tx1"/>
                </a:solidFill>
              </a:rPr>
              <a:t>D</a:t>
            </a:r>
            <a:r>
              <a:rPr lang="ja-JP" altLang="en-US" sz="1600" b="0" dirty="0">
                <a:solidFill>
                  <a:schemeClr val="tx1"/>
                </a:solidFill>
              </a:rPr>
              <a:t>：計算機上で設計・評価する候補数に対して、取り扱える数が圧倒的に少ない。</a:t>
            </a:r>
            <a:endParaRPr lang="en-US" altLang="ja-JP" sz="1600" b="0" dirty="0">
              <a:solidFill>
                <a:schemeClr val="tx1"/>
              </a:solidFill>
            </a:endParaRPr>
          </a:p>
        </p:txBody>
      </p:sp>
    </p:spTree>
    <p:extLst>
      <p:ext uri="{BB962C8B-B14F-4D97-AF65-F5344CB8AC3E}">
        <p14:creationId xmlns:p14="http://schemas.microsoft.com/office/powerpoint/2010/main" val="3065024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テキスト ボックス 259">
            <a:extLst>
              <a:ext uri="{FF2B5EF4-FFF2-40B4-BE49-F238E27FC236}">
                <a16:creationId xmlns:a16="http://schemas.microsoft.com/office/drawing/2014/main" id="{D264A889-C357-48E6-9970-FA1FE5D3CBC6}"/>
              </a:ext>
            </a:extLst>
          </p:cNvPr>
          <p:cNvSpPr txBox="1"/>
          <p:nvPr/>
        </p:nvSpPr>
        <p:spPr>
          <a:xfrm>
            <a:off x="346750" y="4148072"/>
            <a:ext cx="4583409" cy="1817840"/>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59" name="テキスト ボックス 258">
            <a:extLst>
              <a:ext uri="{FF2B5EF4-FFF2-40B4-BE49-F238E27FC236}">
                <a16:creationId xmlns:a16="http://schemas.microsoft.com/office/drawing/2014/main" id="{476BFF06-3DD4-4D23-AB30-392A335065B9}"/>
              </a:ext>
            </a:extLst>
          </p:cNvPr>
          <p:cNvSpPr txBox="1"/>
          <p:nvPr/>
        </p:nvSpPr>
        <p:spPr>
          <a:xfrm>
            <a:off x="539987" y="4339366"/>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 name="タイトル 1">
            <a:extLst>
              <a:ext uri="{FF2B5EF4-FFF2-40B4-BE49-F238E27FC236}">
                <a16:creationId xmlns:a16="http://schemas.microsoft.com/office/drawing/2014/main" id="{46DF7542-E5FF-437E-91AC-8649969EED59}"/>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技術開発課題以外の気づき</a:t>
            </a:r>
            <a:endParaRPr kumimoji="1" lang="ja-JP" altLang="en-US" dirty="0"/>
          </a:p>
        </p:txBody>
      </p:sp>
      <p:sp>
        <p:nvSpPr>
          <p:cNvPr id="3" name="スライド番号プレースホルダー 2">
            <a:extLst>
              <a:ext uri="{FF2B5EF4-FFF2-40B4-BE49-F238E27FC236}">
                <a16:creationId xmlns:a16="http://schemas.microsoft.com/office/drawing/2014/main" id="{670E0CBB-21CC-43E5-B5C0-2F91FD2CCAC2}"/>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テキスト プレースホルダー 3">
            <a:extLst>
              <a:ext uri="{FF2B5EF4-FFF2-40B4-BE49-F238E27FC236}">
                <a16:creationId xmlns:a16="http://schemas.microsoft.com/office/drawing/2014/main" id="{E9DFCEC7-EAD4-42EA-8719-78C8A032F160}"/>
              </a:ext>
            </a:extLst>
          </p:cNvPr>
          <p:cNvSpPr>
            <a:spLocks noGrp="1"/>
          </p:cNvSpPr>
          <p:nvPr>
            <p:ph type="body" sz="quarter" idx="11"/>
          </p:nvPr>
        </p:nvSpPr>
        <p:spPr>
          <a:xfrm>
            <a:off x="396658" y="854236"/>
            <a:ext cx="11520522" cy="719171"/>
          </a:xfrm>
        </p:spPr>
        <p:txBody>
          <a:bodyPr/>
          <a:lstStyle/>
          <a:p>
            <a:r>
              <a:rPr lang="ja-JP" altLang="en-US" sz="1800" dirty="0">
                <a:highlight>
                  <a:srgbClr val="FFFF00"/>
                </a:highlight>
              </a:rPr>
              <a:t>酵素・タンパク質設計に関する要素技術開発だけでは今後の展開を考えづらい。</a:t>
            </a:r>
            <a:endParaRPr lang="en-US" altLang="ja-JP" sz="1800" dirty="0">
              <a:highlight>
                <a:srgbClr val="FFFF00"/>
              </a:highlight>
            </a:endParaRPr>
          </a:p>
          <a:p>
            <a:r>
              <a:rPr lang="ja-JP" altLang="en-US" sz="1800" dirty="0"/>
              <a:t>物質生産技術との接続まで意識し、将来的に酵素・物質生産技術</a:t>
            </a:r>
            <a:r>
              <a:rPr lang="en-US" altLang="ja-JP" sz="1800" dirty="0"/>
              <a:t>IP</a:t>
            </a:r>
            <a:r>
              <a:rPr lang="ja-JP" altLang="en-US" sz="1800" dirty="0"/>
              <a:t>の獲得を目指す</a:t>
            </a:r>
            <a:r>
              <a:rPr lang="ja-JP" altLang="en-US" sz="1800" dirty="0">
                <a:highlight>
                  <a:srgbClr val="FFFF00"/>
                </a:highlight>
              </a:rPr>
              <a:t>研究開発ロードマップが必要。</a:t>
            </a:r>
          </a:p>
        </p:txBody>
      </p:sp>
      <p:sp>
        <p:nvSpPr>
          <p:cNvPr id="75" name="四角形: 角を丸くする 74">
            <a:extLst>
              <a:ext uri="{FF2B5EF4-FFF2-40B4-BE49-F238E27FC236}">
                <a16:creationId xmlns:a16="http://schemas.microsoft.com/office/drawing/2014/main" id="{3791FC5D-33D0-4BB7-99F0-C951CB95E4EA}"/>
              </a:ext>
            </a:extLst>
          </p:cNvPr>
          <p:cNvSpPr/>
          <p:nvPr/>
        </p:nvSpPr>
        <p:spPr>
          <a:xfrm>
            <a:off x="7168145" y="3202751"/>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6" name="四角形: 角を丸くする 75">
            <a:extLst>
              <a:ext uri="{FF2B5EF4-FFF2-40B4-BE49-F238E27FC236}">
                <a16:creationId xmlns:a16="http://schemas.microsoft.com/office/drawing/2014/main" id="{BBCABA00-4516-416D-8C71-4D7037DD9E23}"/>
              </a:ext>
            </a:extLst>
          </p:cNvPr>
          <p:cNvSpPr/>
          <p:nvPr/>
        </p:nvSpPr>
        <p:spPr>
          <a:xfrm>
            <a:off x="10564334" y="3966682"/>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80" name="四角形: 角を丸くする 79">
            <a:extLst>
              <a:ext uri="{FF2B5EF4-FFF2-40B4-BE49-F238E27FC236}">
                <a16:creationId xmlns:a16="http://schemas.microsoft.com/office/drawing/2014/main" id="{78914A7C-A93F-4EA8-B2AA-636C13A2A81F}"/>
              </a:ext>
            </a:extLst>
          </p:cNvPr>
          <p:cNvSpPr/>
          <p:nvPr/>
        </p:nvSpPr>
        <p:spPr>
          <a:xfrm>
            <a:off x="7311619" y="3767089"/>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1" name="四角形: 角を丸くする 80">
            <a:extLst>
              <a:ext uri="{FF2B5EF4-FFF2-40B4-BE49-F238E27FC236}">
                <a16:creationId xmlns:a16="http://schemas.microsoft.com/office/drawing/2014/main" id="{497B5035-FE39-4C03-B894-905CAEE9F0A9}"/>
              </a:ext>
            </a:extLst>
          </p:cNvPr>
          <p:cNvSpPr/>
          <p:nvPr/>
        </p:nvSpPr>
        <p:spPr>
          <a:xfrm>
            <a:off x="7324992" y="4680157"/>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B42A3283-AB27-4765-8558-53B13C1CAA36}"/>
              </a:ext>
            </a:extLst>
          </p:cNvPr>
          <p:cNvSpPr/>
          <p:nvPr/>
        </p:nvSpPr>
        <p:spPr>
          <a:xfrm>
            <a:off x="10641449" y="353243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3" name="四角形: 角を丸くする 82">
            <a:extLst>
              <a:ext uri="{FF2B5EF4-FFF2-40B4-BE49-F238E27FC236}">
                <a16:creationId xmlns:a16="http://schemas.microsoft.com/office/drawing/2014/main" id="{6E594294-9F82-4561-BC4F-C8C01A55F757}"/>
              </a:ext>
            </a:extLst>
          </p:cNvPr>
          <p:cNvSpPr/>
          <p:nvPr/>
        </p:nvSpPr>
        <p:spPr>
          <a:xfrm>
            <a:off x="10636321" y="3209852"/>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4" name="四角形: 角を丸くする 83">
            <a:extLst>
              <a:ext uri="{FF2B5EF4-FFF2-40B4-BE49-F238E27FC236}">
                <a16:creationId xmlns:a16="http://schemas.microsoft.com/office/drawing/2014/main" id="{C02AADC9-BD7D-4E0E-97C3-438095C88A5B}"/>
              </a:ext>
            </a:extLst>
          </p:cNvPr>
          <p:cNvSpPr/>
          <p:nvPr/>
        </p:nvSpPr>
        <p:spPr>
          <a:xfrm>
            <a:off x="10674232" y="4585268"/>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5" name="四角形: 角を丸くする 84">
            <a:extLst>
              <a:ext uri="{FF2B5EF4-FFF2-40B4-BE49-F238E27FC236}">
                <a16:creationId xmlns:a16="http://schemas.microsoft.com/office/drawing/2014/main" id="{CD90E2AE-F554-4AD9-8227-3D2C4197E463}"/>
              </a:ext>
            </a:extLst>
          </p:cNvPr>
          <p:cNvSpPr/>
          <p:nvPr/>
        </p:nvSpPr>
        <p:spPr>
          <a:xfrm>
            <a:off x="10678097" y="4282865"/>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6" name="四角形: 角を丸くする 85">
            <a:extLst>
              <a:ext uri="{FF2B5EF4-FFF2-40B4-BE49-F238E27FC236}">
                <a16:creationId xmlns:a16="http://schemas.microsoft.com/office/drawing/2014/main" id="{F95668CF-B48F-4E7B-BB0B-4B7330F982C0}"/>
              </a:ext>
            </a:extLst>
          </p:cNvPr>
          <p:cNvSpPr/>
          <p:nvPr/>
        </p:nvSpPr>
        <p:spPr>
          <a:xfrm>
            <a:off x="10674232" y="49150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9077CAC2-7470-4C71-A11D-D88839461F21}"/>
              </a:ext>
            </a:extLst>
          </p:cNvPr>
          <p:cNvSpPr/>
          <p:nvPr/>
        </p:nvSpPr>
        <p:spPr>
          <a:xfrm>
            <a:off x="10563261" y="5462057"/>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8" name="テキスト ボックス 219">
            <a:extLst>
              <a:ext uri="{FF2B5EF4-FFF2-40B4-BE49-F238E27FC236}">
                <a16:creationId xmlns:a16="http://schemas.microsoft.com/office/drawing/2014/main" id="{0412565D-0EB2-4ABA-8C9E-68B2BA6281B2}"/>
              </a:ext>
            </a:extLst>
          </p:cNvPr>
          <p:cNvSpPr txBox="1"/>
          <p:nvPr/>
        </p:nvSpPr>
        <p:spPr>
          <a:xfrm>
            <a:off x="7377009" y="3285406"/>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89" name="テキスト ボックス 220">
            <a:extLst>
              <a:ext uri="{FF2B5EF4-FFF2-40B4-BE49-F238E27FC236}">
                <a16:creationId xmlns:a16="http://schemas.microsoft.com/office/drawing/2014/main" id="{4DAA7F33-7B58-4E20-9AE7-DCD12D6319DA}"/>
              </a:ext>
            </a:extLst>
          </p:cNvPr>
          <p:cNvSpPr txBox="1"/>
          <p:nvPr/>
        </p:nvSpPr>
        <p:spPr>
          <a:xfrm>
            <a:off x="10617552" y="3994734"/>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90" name="直線矢印コネクタ 89">
            <a:extLst>
              <a:ext uri="{FF2B5EF4-FFF2-40B4-BE49-F238E27FC236}">
                <a16:creationId xmlns:a16="http://schemas.microsoft.com/office/drawing/2014/main" id="{B1049266-DE27-4106-ADFD-D3DB7E32C2F5}"/>
              </a:ext>
            </a:extLst>
          </p:cNvPr>
          <p:cNvCxnSpPr>
            <a:cxnSpLocks/>
          </p:cNvCxnSpPr>
          <p:nvPr/>
        </p:nvCxnSpPr>
        <p:spPr>
          <a:xfrm>
            <a:off x="9514159" y="3624970"/>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C142D32D-1BA0-41F1-8ACD-F95E3F21B795}"/>
              </a:ext>
            </a:extLst>
          </p:cNvPr>
          <p:cNvCxnSpPr>
            <a:cxnSpLocks/>
          </p:cNvCxnSpPr>
          <p:nvPr/>
        </p:nvCxnSpPr>
        <p:spPr>
          <a:xfrm flipH="1">
            <a:off x="9505271" y="3700039"/>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223">
            <a:extLst>
              <a:ext uri="{FF2B5EF4-FFF2-40B4-BE49-F238E27FC236}">
                <a16:creationId xmlns:a16="http://schemas.microsoft.com/office/drawing/2014/main" id="{DFF2ED11-3CBD-4056-8F90-C7C9DCCFE63C}"/>
              </a:ext>
            </a:extLst>
          </p:cNvPr>
          <p:cNvSpPr txBox="1"/>
          <p:nvPr/>
        </p:nvSpPr>
        <p:spPr>
          <a:xfrm>
            <a:off x="9805075" y="3500667"/>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64" name="テキスト ボックス 225">
            <a:extLst>
              <a:ext uri="{FF2B5EF4-FFF2-40B4-BE49-F238E27FC236}">
                <a16:creationId xmlns:a16="http://schemas.microsoft.com/office/drawing/2014/main" id="{431CCB7B-1AF5-43AA-9E0F-14179D5B8769}"/>
              </a:ext>
            </a:extLst>
          </p:cNvPr>
          <p:cNvSpPr txBox="1"/>
          <p:nvPr/>
        </p:nvSpPr>
        <p:spPr>
          <a:xfrm>
            <a:off x="9791701" y="366119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65" name="直線矢印コネクタ 164">
            <a:extLst>
              <a:ext uri="{FF2B5EF4-FFF2-40B4-BE49-F238E27FC236}">
                <a16:creationId xmlns:a16="http://schemas.microsoft.com/office/drawing/2014/main" id="{EC131109-5957-40BA-A42B-2FF5A7A99AEC}"/>
              </a:ext>
            </a:extLst>
          </p:cNvPr>
          <p:cNvCxnSpPr>
            <a:cxnSpLocks/>
          </p:cNvCxnSpPr>
          <p:nvPr/>
        </p:nvCxnSpPr>
        <p:spPr>
          <a:xfrm>
            <a:off x="9372666" y="5125462"/>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テキスト ボックス 228">
            <a:extLst>
              <a:ext uri="{FF2B5EF4-FFF2-40B4-BE49-F238E27FC236}">
                <a16:creationId xmlns:a16="http://schemas.microsoft.com/office/drawing/2014/main" id="{D6B79791-FD30-460D-9036-45BC63507225}"/>
              </a:ext>
            </a:extLst>
          </p:cNvPr>
          <p:cNvSpPr txBox="1"/>
          <p:nvPr/>
        </p:nvSpPr>
        <p:spPr>
          <a:xfrm>
            <a:off x="9602510" y="499041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69" name="直線矢印コネクタ 168">
            <a:extLst>
              <a:ext uri="{FF2B5EF4-FFF2-40B4-BE49-F238E27FC236}">
                <a16:creationId xmlns:a16="http://schemas.microsoft.com/office/drawing/2014/main" id="{8B5E064A-0DAF-4810-9D09-02AA0AA1240C}"/>
              </a:ext>
            </a:extLst>
          </p:cNvPr>
          <p:cNvCxnSpPr>
            <a:cxnSpLocks/>
          </p:cNvCxnSpPr>
          <p:nvPr/>
        </p:nvCxnSpPr>
        <p:spPr>
          <a:xfrm flipV="1">
            <a:off x="9505271" y="4767521"/>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テキスト ボックス 232">
            <a:extLst>
              <a:ext uri="{FF2B5EF4-FFF2-40B4-BE49-F238E27FC236}">
                <a16:creationId xmlns:a16="http://schemas.microsoft.com/office/drawing/2014/main" id="{2B9C60A3-D6DA-4785-AFD2-11A0990DDE9F}"/>
              </a:ext>
            </a:extLst>
          </p:cNvPr>
          <p:cNvSpPr txBox="1"/>
          <p:nvPr/>
        </p:nvSpPr>
        <p:spPr>
          <a:xfrm>
            <a:off x="9693843" y="4624416"/>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73" name="直線矢印コネクタ 172">
            <a:extLst>
              <a:ext uri="{FF2B5EF4-FFF2-40B4-BE49-F238E27FC236}">
                <a16:creationId xmlns:a16="http://schemas.microsoft.com/office/drawing/2014/main" id="{0CFD862C-86B0-47A4-B094-0718E68BB4F1}"/>
              </a:ext>
            </a:extLst>
          </p:cNvPr>
          <p:cNvCxnSpPr>
            <a:cxnSpLocks/>
            <a:stCxn id="76" idx="2"/>
            <a:endCxn id="87" idx="0"/>
          </p:cNvCxnSpPr>
          <p:nvPr/>
        </p:nvCxnSpPr>
        <p:spPr>
          <a:xfrm flipH="1">
            <a:off x="11188917" y="5272462"/>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235">
            <a:extLst>
              <a:ext uri="{FF2B5EF4-FFF2-40B4-BE49-F238E27FC236}">
                <a16:creationId xmlns:a16="http://schemas.microsoft.com/office/drawing/2014/main" id="{F41AF830-0A88-4EE5-8982-78FB2386D92C}"/>
              </a:ext>
            </a:extLst>
          </p:cNvPr>
          <p:cNvSpPr txBox="1"/>
          <p:nvPr/>
        </p:nvSpPr>
        <p:spPr>
          <a:xfrm>
            <a:off x="11171060" y="5254220"/>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75" name="直線矢印コネクタ 174">
            <a:extLst>
              <a:ext uri="{FF2B5EF4-FFF2-40B4-BE49-F238E27FC236}">
                <a16:creationId xmlns:a16="http://schemas.microsoft.com/office/drawing/2014/main" id="{B67C72B8-39A2-4BAA-9C89-7F89DE742CA2}"/>
              </a:ext>
            </a:extLst>
          </p:cNvPr>
          <p:cNvCxnSpPr>
            <a:cxnSpLocks/>
          </p:cNvCxnSpPr>
          <p:nvPr/>
        </p:nvCxnSpPr>
        <p:spPr>
          <a:xfrm flipV="1">
            <a:off x="9375909" y="5569469"/>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238">
            <a:extLst>
              <a:ext uri="{FF2B5EF4-FFF2-40B4-BE49-F238E27FC236}">
                <a16:creationId xmlns:a16="http://schemas.microsoft.com/office/drawing/2014/main" id="{7571C253-374D-49C4-9F87-C9F2B450ACD0}"/>
              </a:ext>
            </a:extLst>
          </p:cNvPr>
          <p:cNvSpPr txBox="1"/>
          <p:nvPr/>
        </p:nvSpPr>
        <p:spPr>
          <a:xfrm>
            <a:off x="9667405" y="5437568"/>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86" name="直線矢印コネクタ 185">
            <a:extLst>
              <a:ext uri="{FF2B5EF4-FFF2-40B4-BE49-F238E27FC236}">
                <a16:creationId xmlns:a16="http://schemas.microsoft.com/office/drawing/2014/main" id="{FA227F7E-76C9-453A-9508-485412554F2F}"/>
              </a:ext>
            </a:extLst>
          </p:cNvPr>
          <p:cNvCxnSpPr>
            <a:cxnSpLocks/>
            <a:stCxn id="80" idx="3"/>
          </p:cNvCxnSpPr>
          <p:nvPr/>
        </p:nvCxnSpPr>
        <p:spPr>
          <a:xfrm>
            <a:off x="8475447" y="3915935"/>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BE9757F7-6CB6-4193-9C7E-E89404DD646C}"/>
              </a:ext>
            </a:extLst>
          </p:cNvPr>
          <p:cNvCxnSpPr>
            <a:cxnSpLocks/>
            <a:stCxn id="81" idx="3"/>
          </p:cNvCxnSpPr>
          <p:nvPr/>
        </p:nvCxnSpPr>
        <p:spPr>
          <a:xfrm flipV="1">
            <a:off x="8476409" y="4827222"/>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四角形: 角を丸くする 188">
            <a:extLst>
              <a:ext uri="{FF2B5EF4-FFF2-40B4-BE49-F238E27FC236}">
                <a16:creationId xmlns:a16="http://schemas.microsoft.com/office/drawing/2014/main" id="{01472712-F58D-44A8-9909-E4E162908347}"/>
              </a:ext>
            </a:extLst>
          </p:cNvPr>
          <p:cNvSpPr/>
          <p:nvPr/>
        </p:nvSpPr>
        <p:spPr>
          <a:xfrm>
            <a:off x="7324992" y="5633370"/>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3A1AAC1-3CEE-4D11-B93E-60A0DFDBF60F}"/>
              </a:ext>
            </a:extLst>
          </p:cNvPr>
          <p:cNvCxnSpPr>
            <a:cxnSpLocks/>
            <a:stCxn id="189" idx="3"/>
          </p:cNvCxnSpPr>
          <p:nvPr/>
        </p:nvCxnSpPr>
        <p:spPr>
          <a:xfrm flipV="1">
            <a:off x="8475447" y="5776938"/>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C36362AC-156F-47E6-8ACC-08C9732A93D2}"/>
              </a:ext>
            </a:extLst>
          </p:cNvPr>
          <p:cNvCxnSpPr>
            <a:cxnSpLocks/>
          </p:cNvCxnSpPr>
          <p:nvPr/>
        </p:nvCxnSpPr>
        <p:spPr>
          <a:xfrm>
            <a:off x="9376384" y="4378335"/>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テキスト ボックス 260">
            <a:extLst>
              <a:ext uri="{FF2B5EF4-FFF2-40B4-BE49-F238E27FC236}">
                <a16:creationId xmlns:a16="http://schemas.microsoft.com/office/drawing/2014/main" id="{4AC0DFFB-598C-44A1-9623-66F17426CCDE}"/>
              </a:ext>
            </a:extLst>
          </p:cNvPr>
          <p:cNvSpPr txBox="1"/>
          <p:nvPr/>
        </p:nvSpPr>
        <p:spPr>
          <a:xfrm>
            <a:off x="9601912" y="424148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97" name="直線矢印コネクタ 196">
            <a:extLst>
              <a:ext uri="{FF2B5EF4-FFF2-40B4-BE49-F238E27FC236}">
                <a16:creationId xmlns:a16="http://schemas.microsoft.com/office/drawing/2014/main" id="{AC5F4995-D5CE-45D2-BF3F-3374DEF15314}"/>
              </a:ext>
            </a:extLst>
          </p:cNvPr>
          <p:cNvCxnSpPr>
            <a:cxnSpLocks/>
          </p:cNvCxnSpPr>
          <p:nvPr/>
        </p:nvCxnSpPr>
        <p:spPr>
          <a:xfrm>
            <a:off x="9385190" y="3341766"/>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264">
            <a:extLst>
              <a:ext uri="{FF2B5EF4-FFF2-40B4-BE49-F238E27FC236}">
                <a16:creationId xmlns:a16="http://schemas.microsoft.com/office/drawing/2014/main" id="{40F1BE73-B3EE-4017-A9B5-F6507E67CB6C}"/>
              </a:ext>
            </a:extLst>
          </p:cNvPr>
          <p:cNvSpPr txBox="1"/>
          <p:nvPr/>
        </p:nvSpPr>
        <p:spPr>
          <a:xfrm>
            <a:off x="9607264" y="3185017"/>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01" name="直線矢印コネクタ 200">
            <a:extLst>
              <a:ext uri="{FF2B5EF4-FFF2-40B4-BE49-F238E27FC236}">
                <a16:creationId xmlns:a16="http://schemas.microsoft.com/office/drawing/2014/main" id="{7470EC7F-E5B2-4704-BABE-FE62E6B35F0A}"/>
              </a:ext>
            </a:extLst>
          </p:cNvPr>
          <p:cNvCxnSpPr>
            <a:cxnSpLocks/>
          </p:cNvCxnSpPr>
          <p:nvPr/>
        </p:nvCxnSpPr>
        <p:spPr>
          <a:xfrm flipV="1">
            <a:off x="9517527" y="4028243"/>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テキスト ボックス 268">
            <a:extLst>
              <a:ext uri="{FF2B5EF4-FFF2-40B4-BE49-F238E27FC236}">
                <a16:creationId xmlns:a16="http://schemas.microsoft.com/office/drawing/2014/main" id="{CCFD9298-5EC2-4A2E-BA8B-62E72B6C6E34}"/>
              </a:ext>
            </a:extLst>
          </p:cNvPr>
          <p:cNvSpPr txBox="1"/>
          <p:nvPr/>
        </p:nvSpPr>
        <p:spPr>
          <a:xfrm>
            <a:off x="9706090" y="3895719"/>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205" name="コネクタ: カギ線 204">
            <a:extLst>
              <a:ext uri="{FF2B5EF4-FFF2-40B4-BE49-F238E27FC236}">
                <a16:creationId xmlns:a16="http://schemas.microsoft.com/office/drawing/2014/main" id="{6407AADE-EBD9-4EAA-8833-A685F304F255}"/>
              </a:ext>
            </a:extLst>
          </p:cNvPr>
          <p:cNvCxnSpPr>
            <a:stCxn id="83" idx="3"/>
            <a:endCxn id="76" idx="0"/>
          </p:cNvCxnSpPr>
          <p:nvPr/>
        </p:nvCxnSpPr>
        <p:spPr>
          <a:xfrm flipH="1">
            <a:off x="11189990" y="3328797"/>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グループ化 205">
            <a:extLst>
              <a:ext uri="{FF2B5EF4-FFF2-40B4-BE49-F238E27FC236}">
                <a16:creationId xmlns:a16="http://schemas.microsoft.com/office/drawing/2014/main" id="{0BAF8BAE-B14E-4D78-995E-A553B4390B52}"/>
              </a:ext>
            </a:extLst>
          </p:cNvPr>
          <p:cNvGrpSpPr/>
          <p:nvPr/>
        </p:nvGrpSpPr>
        <p:grpSpPr>
          <a:xfrm>
            <a:off x="9419958" y="3700039"/>
            <a:ext cx="91712" cy="329300"/>
            <a:chOff x="4389466" y="1803142"/>
            <a:chExt cx="74336" cy="249165"/>
          </a:xfrm>
        </p:grpSpPr>
        <p:cxnSp>
          <p:nvCxnSpPr>
            <p:cNvPr id="207" name="直線コネクタ 206">
              <a:extLst>
                <a:ext uri="{FF2B5EF4-FFF2-40B4-BE49-F238E27FC236}">
                  <a16:creationId xmlns:a16="http://schemas.microsoft.com/office/drawing/2014/main" id="{AA87ED67-852C-4E6C-B44D-18C6E3FD283C}"/>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0B87610-F8D6-4FDF-AD2E-7ADA418915C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513F7FC2-7EA6-46E3-A89F-544C0E15BC4E}"/>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0" name="コネクタ: カギ線 209">
            <a:extLst>
              <a:ext uri="{FF2B5EF4-FFF2-40B4-BE49-F238E27FC236}">
                <a16:creationId xmlns:a16="http://schemas.microsoft.com/office/drawing/2014/main" id="{A3311DF2-CC0F-4B70-8CF8-599C7C5DC18D}"/>
              </a:ext>
            </a:extLst>
          </p:cNvPr>
          <p:cNvCxnSpPr>
            <a:cxnSpLocks/>
            <a:endCxn id="81" idx="0"/>
          </p:cNvCxnSpPr>
          <p:nvPr/>
        </p:nvCxnSpPr>
        <p:spPr>
          <a:xfrm rot="10800000" flipV="1">
            <a:off x="7900701" y="4270020"/>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コネクタ: カギ線 210">
            <a:extLst>
              <a:ext uri="{FF2B5EF4-FFF2-40B4-BE49-F238E27FC236}">
                <a16:creationId xmlns:a16="http://schemas.microsoft.com/office/drawing/2014/main" id="{27C8B0F8-B54F-4706-A479-0C6333F1DD59}"/>
              </a:ext>
            </a:extLst>
          </p:cNvPr>
          <p:cNvCxnSpPr>
            <a:cxnSpLocks/>
            <a:endCxn id="189" idx="0"/>
          </p:cNvCxnSpPr>
          <p:nvPr/>
        </p:nvCxnSpPr>
        <p:spPr>
          <a:xfrm rot="10800000" flipV="1">
            <a:off x="7900220" y="5193621"/>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D65AD0BA-E243-42D3-B453-C40DCE0D97EE}"/>
              </a:ext>
            </a:extLst>
          </p:cNvPr>
          <p:cNvCxnSpPr>
            <a:cxnSpLocks/>
          </p:cNvCxnSpPr>
          <p:nvPr/>
        </p:nvCxnSpPr>
        <p:spPr>
          <a:xfrm>
            <a:off x="9499589" y="5884717"/>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テキスト ボックス 279">
            <a:extLst>
              <a:ext uri="{FF2B5EF4-FFF2-40B4-BE49-F238E27FC236}">
                <a16:creationId xmlns:a16="http://schemas.microsoft.com/office/drawing/2014/main" id="{0154C078-2FDD-4C87-9D8B-5D4FC5F53631}"/>
              </a:ext>
            </a:extLst>
          </p:cNvPr>
          <p:cNvSpPr txBox="1"/>
          <p:nvPr/>
        </p:nvSpPr>
        <p:spPr>
          <a:xfrm>
            <a:off x="9697002" y="5750115"/>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216" name="テキスト ボックス 281">
            <a:extLst>
              <a:ext uri="{FF2B5EF4-FFF2-40B4-BE49-F238E27FC236}">
                <a16:creationId xmlns:a16="http://schemas.microsoft.com/office/drawing/2014/main" id="{C49CF3B5-9B52-4C80-838C-EFBFE7FEE081}"/>
              </a:ext>
            </a:extLst>
          </p:cNvPr>
          <p:cNvSpPr txBox="1"/>
          <p:nvPr/>
        </p:nvSpPr>
        <p:spPr>
          <a:xfrm>
            <a:off x="11348333" y="3815493"/>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09" name="角丸四角形 17">
            <a:extLst>
              <a:ext uri="{FF2B5EF4-FFF2-40B4-BE49-F238E27FC236}">
                <a16:creationId xmlns:a16="http://schemas.microsoft.com/office/drawing/2014/main" id="{65700031-436D-4A19-8A6F-0ECBF9A8CA92}"/>
              </a:ext>
            </a:extLst>
          </p:cNvPr>
          <p:cNvSpPr/>
          <p:nvPr/>
        </p:nvSpPr>
        <p:spPr>
          <a:xfrm>
            <a:off x="2608505" y="485266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110" name="角丸四角形 17">
            <a:extLst>
              <a:ext uri="{FF2B5EF4-FFF2-40B4-BE49-F238E27FC236}">
                <a16:creationId xmlns:a16="http://schemas.microsoft.com/office/drawing/2014/main" id="{FE572B1F-5B51-4D5E-BDF8-EF5F5E196242}"/>
              </a:ext>
            </a:extLst>
          </p:cNvPr>
          <p:cNvSpPr/>
          <p:nvPr/>
        </p:nvSpPr>
        <p:spPr>
          <a:xfrm>
            <a:off x="3808584" y="485486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111" name="角丸四角形 17">
            <a:extLst>
              <a:ext uri="{FF2B5EF4-FFF2-40B4-BE49-F238E27FC236}">
                <a16:creationId xmlns:a16="http://schemas.microsoft.com/office/drawing/2014/main" id="{96E4B3A2-A893-4CE7-B45E-F54BC30301BC}"/>
              </a:ext>
            </a:extLst>
          </p:cNvPr>
          <p:cNvSpPr/>
          <p:nvPr/>
        </p:nvSpPr>
        <p:spPr>
          <a:xfrm>
            <a:off x="5040056" y="485267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12" name="角丸四角形 17">
            <a:extLst>
              <a:ext uri="{FF2B5EF4-FFF2-40B4-BE49-F238E27FC236}">
                <a16:creationId xmlns:a16="http://schemas.microsoft.com/office/drawing/2014/main" id="{932C34DB-4BF2-4BA2-9444-B9A292AB6E21}"/>
              </a:ext>
            </a:extLst>
          </p:cNvPr>
          <p:cNvSpPr/>
          <p:nvPr/>
        </p:nvSpPr>
        <p:spPr>
          <a:xfrm>
            <a:off x="6270775" y="48539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3" name="角丸四角形 17">
            <a:extLst>
              <a:ext uri="{FF2B5EF4-FFF2-40B4-BE49-F238E27FC236}">
                <a16:creationId xmlns:a16="http://schemas.microsoft.com/office/drawing/2014/main" id="{6698CBEB-E671-4A17-B5D5-CC15FD9AC6D2}"/>
              </a:ext>
            </a:extLst>
          </p:cNvPr>
          <p:cNvSpPr/>
          <p:nvPr/>
        </p:nvSpPr>
        <p:spPr>
          <a:xfrm>
            <a:off x="1394091" y="485266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0" name="直線矢印コネクタ 9">
            <a:extLst>
              <a:ext uri="{FF2B5EF4-FFF2-40B4-BE49-F238E27FC236}">
                <a16:creationId xmlns:a16="http://schemas.microsoft.com/office/drawing/2014/main" id="{990E0AA2-D570-410B-AE8D-77ECEA558124}"/>
              </a:ext>
            </a:extLst>
          </p:cNvPr>
          <p:cNvCxnSpPr>
            <a:cxnSpLocks/>
            <a:stCxn id="113" idx="3"/>
            <a:endCxn id="158" idx="2"/>
          </p:cNvCxnSpPr>
          <p:nvPr/>
        </p:nvCxnSpPr>
        <p:spPr>
          <a:xfrm flipV="1">
            <a:off x="1993502" y="5051994"/>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CAB11CF8-F0B1-40D7-B040-1215B3E62A16}"/>
              </a:ext>
            </a:extLst>
          </p:cNvPr>
          <p:cNvCxnSpPr>
            <a:cxnSpLocks/>
            <a:stCxn id="109" idx="3"/>
          </p:cNvCxnSpPr>
          <p:nvPr/>
        </p:nvCxnSpPr>
        <p:spPr>
          <a:xfrm flipV="1">
            <a:off x="3207916" y="5045609"/>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CC3693EA-A221-4550-B944-E0E63D265EF3}"/>
              </a:ext>
            </a:extLst>
          </p:cNvPr>
          <p:cNvCxnSpPr>
            <a:cxnSpLocks/>
            <a:stCxn id="110" idx="3"/>
          </p:cNvCxnSpPr>
          <p:nvPr/>
        </p:nvCxnSpPr>
        <p:spPr>
          <a:xfrm>
            <a:off x="4407995" y="5055412"/>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42E8C4C0-DFAD-4500-BDD0-4B64E50B32F6}"/>
              </a:ext>
            </a:extLst>
          </p:cNvPr>
          <p:cNvCxnSpPr>
            <a:cxnSpLocks/>
            <a:stCxn id="111" idx="3"/>
            <a:endCxn id="222" idx="2"/>
          </p:cNvCxnSpPr>
          <p:nvPr/>
        </p:nvCxnSpPr>
        <p:spPr>
          <a:xfrm>
            <a:off x="5639467" y="5053217"/>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5" name="角丸四角形 17">
            <a:extLst>
              <a:ext uri="{FF2B5EF4-FFF2-40B4-BE49-F238E27FC236}">
                <a16:creationId xmlns:a16="http://schemas.microsoft.com/office/drawing/2014/main" id="{F6E45266-EA89-4B31-B836-CCD1689FF2F7}"/>
              </a:ext>
            </a:extLst>
          </p:cNvPr>
          <p:cNvSpPr/>
          <p:nvPr/>
        </p:nvSpPr>
        <p:spPr>
          <a:xfrm>
            <a:off x="2875218" y="3328663"/>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26" name="直線矢印コネクタ 125">
            <a:extLst>
              <a:ext uri="{FF2B5EF4-FFF2-40B4-BE49-F238E27FC236}">
                <a16:creationId xmlns:a16="http://schemas.microsoft.com/office/drawing/2014/main" id="{F9C52C31-1A29-43CD-BAFD-39142EB9A1ED}"/>
              </a:ext>
            </a:extLst>
          </p:cNvPr>
          <p:cNvCxnSpPr>
            <a:cxnSpLocks/>
            <a:stCxn id="143" idx="3"/>
            <a:endCxn id="125" idx="1"/>
          </p:cNvCxnSpPr>
          <p:nvPr/>
        </p:nvCxnSpPr>
        <p:spPr>
          <a:xfrm>
            <a:off x="2692586" y="3527119"/>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9" name="円/楕円 23">
            <a:extLst>
              <a:ext uri="{FF2B5EF4-FFF2-40B4-BE49-F238E27FC236}">
                <a16:creationId xmlns:a16="http://schemas.microsoft.com/office/drawing/2014/main" id="{2227CD47-5F05-4DD7-A70E-FEE16C056139}"/>
              </a:ext>
            </a:extLst>
          </p:cNvPr>
          <p:cNvSpPr/>
          <p:nvPr/>
        </p:nvSpPr>
        <p:spPr>
          <a:xfrm>
            <a:off x="3650863" y="3374593"/>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30" name="直線矢印コネクタ 129">
            <a:extLst>
              <a:ext uri="{FF2B5EF4-FFF2-40B4-BE49-F238E27FC236}">
                <a16:creationId xmlns:a16="http://schemas.microsoft.com/office/drawing/2014/main" id="{31680506-444B-48B4-B624-17E4A8C007DE}"/>
              </a:ext>
            </a:extLst>
          </p:cNvPr>
          <p:cNvCxnSpPr>
            <a:cxnSpLocks/>
            <a:stCxn id="125" idx="3"/>
            <a:endCxn id="129" idx="2"/>
          </p:cNvCxnSpPr>
          <p:nvPr/>
        </p:nvCxnSpPr>
        <p:spPr>
          <a:xfrm flipV="1">
            <a:off x="3474629" y="3528327"/>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EB90EF5-0B26-4A54-BEC0-537F2753BEEF}"/>
              </a:ext>
            </a:extLst>
          </p:cNvPr>
          <p:cNvSpPr txBox="1"/>
          <p:nvPr/>
        </p:nvSpPr>
        <p:spPr>
          <a:xfrm>
            <a:off x="514808" y="3103250"/>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144" name="テキスト ボックス 143">
            <a:extLst>
              <a:ext uri="{FF2B5EF4-FFF2-40B4-BE49-F238E27FC236}">
                <a16:creationId xmlns:a16="http://schemas.microsoft.com/office/drawing/2014/main" id="{EF0A3862-23C3-4D77-81F8-FF50C9B834EB}"/>
              </a:ext>
            </a:extLst>
          </p:cNvPr>
          <p:cNvSpPr txBox="1"/>
          <p:nvPr/>
        </p:nvSpPr>
        <p:spPr>
          <a:xfrm>
            <a:off x="2189614" y="4268900"/>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145" name="円/楕円 10">
            <a:extLst>
              <a:ext uri="{FF2B5EF4-FFF2-40B4-BE49-F238E27FC236}">
                <a16:creationId xmlns:a16="http://schemas.microsoft.com/office/drawing/2014/main" id="{0718AC96-BCB2-4DD3-AF3D-2D60CAA84BC3}"/>
              </a:ext>
            </a:extLst>
          </p:cNvPr>
          <p:cNvSpPr/>
          <p:nvPr/>
        </p:nvSpPr>
        <p:spPr>
          <a:xfrm>
            <a:off x="3382214" y="4790241"/>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146" name="円/楕円 10">
            <a:extLst>
              <a:ext uri="{FF2B5EF4-FFF2-40B4-BE49-F238E27FC236}">
                <a16:creationId xmlns:a16="http://schemas.microsoft.com/office/drawing/2014/main" id="{EE344354-F845-4D32-ADD9-3F7C9FA981AF}"/>
              </a:ext>
            </a:extLst>
          </p:cNvPr>
          <p:cNvSpPr/>
          <p:nvPr/>
        </p:nvSpPr>
        <p:spPr>
          <a:xfrm>
            <a:off x="3381700" y="5089379"/>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147" name="コンテンツ プレースホルダー 8" descr="もみの木">
            <a:extLst>
              <a:ext uri="{FF2B5EF4-FFF2-40B4-BE49-F238E27FC236}">
                <a16:creationId xmlns:a16="http://schemas.microsoft.com/office/drawing/2014/main" id="{051BD56C-7E7F-4191-9B73-FAD726D60D5B}"/>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974" y="3400562"/>
            <a:ext cx="252000" cy="252000"/>
          </a:xfrm>
          <a:prstGeom prst="rect">
            <a:avLst/>
          </a:prstGeom>
        </p:spPr>
      </p:pic>
      <p:pic>
        <p:nvPicPr>
          <p:cNvPr id="148" name="グラフィックス 147" descr="落葉樹">
            <a:extLst>
              <a:ext uri="{FF2B5EF4-FFF2-40B4-BE49-F238E27FC236}">
                <a16:creationId xmlns:a16="http://schemas.microsoft.com/office/drawing/2014/main" id="{67B19788-35F0-4E4C-8194-E10708B364F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2037" y="3394551"/>
            <a:ext cx="252000" cy="252000"/>
          </a:xfrm>
          <a:prstGeom prst="rect">
            <a:avLst/>
          </a:prstGeom>
        </p:spPr>
      </p:pic>
      <p:pic>
        <p:nvPicPr>
          <p:cNvPr id="149" name="グラフィックス 148" descr="トウモロコシ">
            <a:extLst>
              <a:ext uri="{FF2B5EF4-FFF2-40B4-BE49-F238E27FC236}">
                <a16:creationId xmlns:a16="http://schemas.microsoft.com/office/drawing/2014/main" id="{166D1768-F29F-46A0-A8E7-09AFC6BC8BF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60383" y="3415594"/>
            <a:ext cx="252000" cy="252000"/>
          </a:xfrm>
          <a:prstGeom prst="rect">
            <a:avLst/>
          </a:prstGeom>
        </p:spPr>
      </p:pic>
      <p:pic>
        <p:nvPicPr>
          <p:cNvPr id="150" name="グラフィックス 149" descr="海藻 単色塗りつぶし">
            <a:extLst>
              <a:ext uri="{FF2B5EF4-FFF2-40B4-BE49-F238E27FC236}">
                <a16:creationId xmlns:a16="http://schemas.microsoft.com/office/drawing/2014/main" id="{290E5167-63A6-4D3C-BCD2-9C05CBBF76A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044415" y="3418963"/>
            <a:ext cx="288000" cy="288000"/>
          </a:xfrm>
          <a:prstGeom prst="rect">
            <a:avLst/>
          </a:prstGeom>
        </p:spPr>
      </p:pic>
      <p:cxnSp>
        <p:nvCxnSpPr>
          <p:cNvPr id="155" name="直線矢印コネクタ 154">
            <a:extLst>
              <a:ext uri="{FF2B5EF4-FFF2-40B4-BE49-F238E27FC236}">
                <a16:creationId xmlns:a16="http://schemas.microsoft.com/office/drawing/2014/main" id="{D4EA85F0-3CCD-4379-8452-4815B95AC800}"/>
              </a:ext>
            </a:extLst>
          </p:cNvPr>
          <p:cNvCxnSpPr>
            <a:cxnSpLocks/>
            <a:endCxn id="110" idx="1"/>
          </p:cNvCxnSpPr>
          <p:nvPr/>
        </p:nvCxnSpPr>
        <p:spPr>
          <a:xfrm>
            <a:off x="3626026" y="5055412"/>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円/楕円 10">
            <a:extLst>
              <a:ext uri="{FF2B5EF4-FFF2-40B4-BE49-F238E27FC236}">
                <a16:creationId xmlns:a16="http://schemas.microsoft.com/office/drawing/2014/main" id="{7AD782C1-825B-437B-9CB9-8ECD31F3F2A0}"/>
              </a:ext>
            </a:extLst>
          </p:cNvPr>
          <p:cNvSpPr/>
          <p:nvPr/>
        </p:nvSpPr>
        <p:spPr>
          <a:xfrm>
            <a:off x="2174715" y="49243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160" name="直線矢印コネクタ 159">
            <a:extLst>
              <a:ext uri="{FF2B5EF4-FFF2-40B4-BE49-F238E27FC236}">
                <a16:creationId xmlns:a16="http://schemas.microsoft.com/office/drawing/2014/main" id="{A0D768D5-41B9-4D8B-8513-3FB9606F3E8C}"/>
              </a:ext>
            </a:extLst>
          </p:cNvPr>
          <p:cNvCxnSpPr>
            <a:cxnSpLocks/>
            <a:stCxn id="158" idx="6"/>
            <a:endCxn id="109" idx="1"/>
          </p:cNvCxnSpPr>
          <p:nvPr/>
        </p:nvCxnSpPr>
        <p:spPr>
          <a:xfrm>
            <a:off x="2432565" y="5051994"/>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41" name="グループ化 340">
            <a:extLst>
              <a:ext uri="{FF2B5EF4-FFF2-40B4-BE49-F238E27FC236}">
                <a16:creationId xmlns:a16="http://schemas.microsoft.com/office/drawing/2014/main" id="{3A65C403-AEB5-4DD3-B8CB-38025646C39D}"/>
              </a:ext>
            </a:extLst>
          </p:cNvPr>
          <p:cNvGrpSpPr/>
          <p:nvPr/>
        </p:nvGrpSpPr>
        <p:grpSpPr>
          <a:xfrm>
            <a:off x="4594416" y="4784472"/>
            <a:ext cx="272263" cy="589216"/>
            <a:chOff x="4476266" y="4259239"/>
            <a:chExt cx="272263" cy="589216"/>
          </a:xfrm>
        </p:grpSpPr>
        <p:sp>
          <p:nvSpPr>
            <p:cNvPr id="219" name="円/楕円 23">
              <a:extLst>
                <a:ext uri="{FF2B5EF4-FFF2-40B4-BE49-F238E27FC236}">
                  <a16:creationId xmlns:a16="http://schemas.microsoft.com/office/drawing/2014/main" id="{69119FA4-DBFA-4920-8B15-A69F0E5DDB08}"/>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220" name="円/楕円 41">
              <a:extLst>
                <a:ext uri="{FF2B5EF4-FFF2-40B4-BE49-F238E27FC236}">
                  <a16:creationId xmlns:a16="http://schemas.microsoft.com/office/drawing/2014/main" id="{C0C2C295-DAEB-46BB-BAFD-F370B9070955}"/>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221" name="直線矢印コネクタ 220">
            <a:extLst>
              <a:ext uri="{FF2B5EF4-FFF2-40B4-BE49-F238E27FC236}">
                <a16:creationId xmlns:a16="http://schemas.microsoft.com/office/drawing/2014/main" id="{904D4F48-62EE-4782-B617-5F787FE80ED5}"/>
              </a:ext>
            </a:extLst>
          </p:cNvPr>
          <p:cNvCxnSpPr>
            <a:cxnSpLocks/>
            <a:stCxn id="260" idx="3"/>
            <a:endCxn id="111" idx="1"/>
          </p:cNvCxnSpPr>
          <p:nvPr/>
        </p:nvCxnSpPr>
        <p:spPr>
          <a:xfrm flipV="1">
            <a:off x="4930159" y="5053217"/>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円/楕円 23">
            <a:extLst>
              <a:ext uri="{FF2B5EF4-FFF2-40B4-BE49-F238E27FC236}">
                <a16:creationId xmlns:a16="http://schemas.microsoft.com/office/drawing/2014/main" id="{A00FC52A-7565-4EF9-885B-39BB0B7337FC}"/>
              </a:ext>
            </a:extLst>
          </p:cNvPr>
          <p:cNvSpPr/>
          <p:nvPr/>
        </p:nvSpPr>
        <p:spPr>
          <a:xfrm>
            <a:off x="5819900" y="4918816"/>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223" name="直線矢印コネクタ 222">
            <a:extLst>
              <a:ext uri="{FF2B5EF4-FFF2-40B4-BE49-F238E27FC236}">
                <a16:creationId xmlns:a16="http://schemas.microsoft.com/office/drawing/2014/main" id="{3F708F54-595C-4409-89C6-6248417430FF}"/>
              </a:ext>
            </a:extLst>
          </p:cNvPr>
          <p:cNvCxnSpPr>
            <a:cxnSpLocks/>
            <a:stCxn id="222" idx="6"/>
            <a:endCxn id="112" idx="1"/>
          </p:cNvCxnSpPr>
          <p:nvPr/>
        </p:nvCxnSpPr>
        <p:spPr>
          <a:xfrm>
            <a:off x="6092163" y="5053217"/>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カギ線 69">
            <a:extLst>
              <a:ext uri="{FF2B5EF4-FFF2-40B4-BE49-F238E27FC236}">
                <a16:creationId xmlns:a16="http://schemas.microsoft.com/office/drawing/2014/main" id="{1B538212-3331-4E32-9926-6E8BCE99E273}"/>
              </a:ext>
            </a:extLst>
          </p:cNvPr>
          <p:cNvCxnSpPr>
            <a:cxnSpLocks/>
            <a:stCxn id="129" idx="6"/>
            <a:endCxn id="111" idx="0"/>
          </p:cNvCxnSpPr>
          <p:nvPr/>
        </p:nvCxnSpPr>
        <p:spPr>
          <a:xfrm>
            <a:off x="3962289" y="3528327"/>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6A51839E-DC44-4CD4-A460-EBE297625326}"/>
              </a:ext>
            </a:extLst>
          </p:cNvPr>
          <p:cNvCxnSpPr>
            <a:stCxn id="129" idx="4"/>
            <a:endCxn id="110" idx="0"/>
          </p:cNvCxnSpPr>
          <p:nvPr/>
        </p:nvCxnSpPr>
        <p:spPr>
          <a:xfrm rot="16200000" flipH="1">
            <a:off x="3371030" y="4117606"/>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BDA6008E-92D5-4AF8-84F8-15ADBFBFE3B8}"/>
              </a:ext>
            </a:extLst>
          </p:cNvPr>
          <p:cNvCxnSpPr>
            <a:stCxn id="144" idx="2"/>
            <a:endCxn id="109" idx="0"/>
          </p:cNvCxnSpPr>
          <p:nvPr/>
        </p:nvCxnSpPr>
        <p:spPr>
          <a:xfrm>
            <a:off x="2908211" y="4684077"/>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a:extLst>
              <a:ext uri="{FF2B5EF4-FFF2-40B4-BE49-F238E27FC236}">
                <a16:creationId xmlns:a16="http://schemas.microsoft.com/office/drawing/2014/main" id="{63FE5249-D8DE-4FE7-AC13-12C0BF09F27D}"/>
              </a:ext>
            </a:extLst>
          </p:cNvPr>
          <p:cNvSpPr txBox="1"/>
          <p:nvPr/>
        </p:nvSpPr>
        <p:spPr>
          <a:xfrm>
            <a:off x="1211219" y="3658287"/>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244" name="テキスト ボックス 243">
            <a:extLst>
              <a:ext uri="{FF2B5EF4-FFF2-40B4-BE49-F238E27FC236}">
                <a16:creationId xmlns:a16="http://schemas.microsoft.com/office/drawing/2014/main" id="{F57A7902-A310-4DF3-BF30-913CF4F9513F}"/>
              </a:ext>
            </a:extLst>
          </p:cNvPr>
          <p:cNvSpPr txBox="1"/>
          <p:nvPr/>
        </p:nvSpPr>
        <p:spPr>
          <a:xfrm>
            <a:off x="574877" y="3657916"/>
            <a:ext cx="628698" cy="200055"/>
          </a:xfrm>
          <a:prstGeom prst="rect">
            <a:avLst/>
          </a:prstGeom>
          <a:noFill/>
        </p:spPr>
        <p:txBody>
          <a:bodyPr wrap="none" rtlCol="0">
            <a:spAutoFit/>
          </a:bodyPr>
          <a:lstStyle/>
          <a:p>
            <a:r>
              <a:rPr kumimoji="1" lang="ja-JP" altLang="en-US" sz="700" dirty="0"/>
              <a:t>セルロース系</a:t>
            </a:r>
          </a:p>
        </p:txBody>
      </p:sp>
      <p:sp>
        <p:nvSpPr>
          <p:cNvPr id="245" name="テキスト ボックス 244">
            <a:extLst>
              <a:ext uri="{FF2B5EF4-FFF2-40B4-BE49-F238E27FC236}">
                <a16:creationId xmlns:a16="http://schemas.microsoft.com/office/drawing/2014/main" id="{6AE642A8-074D-4E64-BF2A-B965E8A7AC7B}"/>
              </a:ext>
            </a:extLst>
          </p:cNvPr>
          <p:cNvSpPr txBox="1"/>
          <p:nvPr/>
        </p:nvSpPr>
        <p:spPr>
          <a:xfrm>
            <a:off x="1701161" y="3653259"/>
            <a:ext cx="1003801" cy="200055"/>
          </a:xfrm>
          <a:prstGeom prst="rect">
            <a:avLst/>
          </a:prstGeom>
          <a:noFill/>
        </p:spPr>
        <p:txBody>
          <a:bodyPr wrap="none" rtlCol="0">
            <a:spAutoFit/>
          </a:bodyPr>
          <a:lstStyle/>
          <a:p>
            <a:r>
              <a:rPr kumimoji="1" lang="ja-JP" altLang="en-US" sz="700" dirty="0"/>
              <a:t>藻類、植物プランクトン</a:t>
            </a:r>
          </a:p>
        </p:txBody>
      </p:sp>
      <p:sp>
        <p:nvSpPr>
          <p:cNvPr id="252" name="フローチャート: 磁気ディスク 251">
            <a:extLst>
              <a:ext uri="{FF2B5EF4-FFF2-40B4-BE49-F238E27FC236}">
                <a16:creationId xmlns:a16="http://schemas.microsoft.com/office/drawing/2014/main" id="{E2CDC8D1-9B79-48BA-ABCF-CFA9EDCB484C}"/>
              </a:ext>
            </a:extLst>
          </p:cNvPr>
          <p:cNvSpPr/>
          <p:nvPr/>
        </p:nvSpPr>
        <p:spPr>
          <a:xfrm>
            <a:off x="643678" y="4495407"/>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253" name="直線矢印コネクタ 252">
            <a:extLst>
              <a:ext uri="{FF2B5EF4-FFF2-40B4-BE49-F238E27FC236}">
                <a16:creationId xmlns:a16="http://schemas.microsoft.com/office/drawing/2014/main" id="{E674406E-A7BA-4872-BBB1-4D2BD0946F01}"/>
              </a:ext>
            </a:extLst>
          </p:cNvPr>
          <p:cNvCxnSpPr>
            <a:cxnSpLocks/>
            <a:stCxn id="259" idx="3"/>
            <a:endCxn id="113" idx="1"/>
          </p:cNvCxnSpPr>
          <p:nvPr/>
        </p:nvCxnSpPr>
        <p:spPr>
          <a:xfrm>
            <a:off x="1218410" y="5052836"/>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磁気ディスク 256">
            <a:extLst>
              <a:ext uri="{FF2B5EF4-FFF2-40B4-BE49-F238E27FC236}">
                <a16:creationId xmlns:a16="http://schemas.microsoft.com/office/drawing/2014/main" id="{CE71DC8E-B0F0-44A8-8C17-32DC71E10A30}"/>
              </a:ext>
            </a:extLst>
          </p:cNvPr>
          <p:cNvSpPr/>
          <p:nvPr/>
        </p:nvSpPr>
        <p:spPr>
          <a:xfrm>
            <a:off x="643678" y="4888961"/>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258" name="フローチャート: 磁気ディスク 257">
            <a:extLst>
              <a:ext uri="{FF2B5EF4-FFF2-40B4-BE49-F238E27FC236}">
                <a16:creationId xmlns:a16="http://schemas.microsoft.com/office/drawing/2014/main" id="{89C36A51-E740-4DE4-A428-9A1ED2FD25D1}"/>
              </a:ext>
            </a:extLst>
          </p:cNvPr>
          <p:cNvSpPr/>
          <p:nvPr/>
        </p:nvSpPr>
        <p:spPr>
          <a:xfrm>
            <a:off x="643677" y="528472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349" name="テキスト ボックス 348">
            <a:extLst>
              <a:ext uri="{FF2B5EF4-FFF2-40B4-BE49-F238E27FC236}">
                <a16:creationId xmlns:a16="http://schemas.microsoft.com/office/drawing/2014/main" id="{DB27A695-7EC5-4EF3-975B-208F1CD48601}"/>
              </a:ext>
            </a:extLst>
          </p:cNvPr>
          <p:cNvSpPr txBox="1"/>
          <p:nvPr/>
        </p:nvSpPr>
        <p:spPr>
          <a:xfrm>
            <a:off x="2018646" y="5760809"/>
            <a:ext cx="3042821" cy="261610"/>
          </a:xfrm>
          <a:prstGeom prst="rect">
            <a:avLst/>
          </a:prstGeom>
          <a:noFill/>
        </p:spPr>
        <p:txBody>
          <a:bodyPr wrap="none" rtlCol="0">
            <a:spAutoFit/>
          </a:bodyPr>
          <a:lstStyle/>
          <a:p>
            <a:r>
              <a:rPr kumimoji="1" lang="ja-JP" altLang="en-US" sz="1100" dirty="0"/>
              <a:t>広義の酵素・タンパク質設計技術・</a:t>
            </a:r>
            <a:r>
              <a:rPr kumimoji="1" lang="en-US" altLang="ja-JP" sz="1100" dirty="0"/>
              <a:t>IP</a:t>
            </a:r>
            <a:r>
              <a:rPr kumimoji="1" lang="ja-JP" altLang="en-US" sz="1100" dirty="0"/>
              <a:t>の関連領域</a:t>
            </a:r>
          </a:p>
        </p:txBody>
      </p:sp>
      <p:cxnSp>
        <p:nvCxnSpPr>
          <p:cNvPr id="351" name="直線コネクタ 350">
            <a:extLst>
              <a:ext uri="{FF2B5EF4-FFF2-40B4-BE49-F238E27FC236}">
                <a16:creationId xmlns:a16="http://schemas.microsoft.com/office/drawing/2014/main" id="{2F679C02-2DF1-4834-BC2A-10B8B0DEA79E}"/>
              </a:ext>
            </a:extLst>
          </p:cNvPr>
          <p:cNvCxnSpPr>
            <a:cxnSpLocks/>
          </p:cNvCxnSpPr>
          <p:nvPr/>
        </p:nvCxnSpPr>
        <p:spPr>
          <a:xfrm>
            <a:off x="329514" y="2827139"/>
            <a:ext cx="6591610" cy="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29D17F8F-77A0-45F8-8DF7-9CCE36D9CE25}"/>
              </a:ext>
            </a:extLst>
          </p:cNvPr>
          <p:cNvCxnSpPr>
            <a:cxnSpLocks/>
          </p:cNvCxnSpPr>
          <p:nvPr/>
        </p:nvCxnSpPr>
        <p:spPr>
          <a:xfrm>
            <a:off x="346750" y="4108445"/>
            <a:ext cx="2194168" cy="5265"/>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DEDAACD-5150-47EC-A220-08F8E485F07D}"/>
              </a:ext>
            </a:extLst>
          </p:cNvPr>
          <p:cNvCxnSpPr>
            <a:cxnSpLocks/>
          </p:cNvCxnSpPr>
          <p:nvPr/>
        </p:nvCxnSpPr>
        <p:spPr>
          <a:xfrm flipH="1" flipV="1">
            <a:off x="338574" y="2859079"/>
            <a:ext cx="11785" cy="124050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0C806C9-2A57-4264-8C3E-87A79F54BEB3}"/>
              </a:ext>
            </a:extLst>
          </p:cNvPr>
          <p:cNvCxnSpPr>
            <a:cxnSpLocks/>
          </p:cNvCxnSpPr>
          <p:nvPr/>
        </p:nvCxnSpPr>
        <p:spPr>
          <a:xfrm flipH="1">
            <a:off x="2545293" y="4106535"/>
            <a:ext cx="0" cy="165977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D4260620-D11D-452A-97D7-610D1DE01AC2}"/>
              </a:ext>
            </a:extLst>
          </p:cNvPr>
          <p:cNvCxnSpPr>
            <a:cxnSpLocks/>
          </p:cNvCxnSpPr>
          <p:nvPr/>
        </p:nvCxnSpPr>
        <p:spPr>
          <a:xfrm flipV="1">
            <a:off x="2540918" y="5745789"/>
            <a:ext cx="4413665" cy="2051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99E1AE40-2C59-45DF-B582-BF20192AB639}"/>
              </a:ext>
            </a:extLst>
          </p:cNvPr>
          <p:cNvCxnSpPr>
            <a:cxnSpLocks/>
          </p:cNvCxnSpPr>
          <p:nvPr/>
        </p:nvCxnSpPr>
        <p:spPr>
          <a:xfrm>
            <a:off x="6921124" y="2859079"/>
            <a:ext cx="17857" cy="288671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4" name="テキスト ボックス 283">
            <a:extLst>
              <a:ext uri="{FF2B5EF4-FFF2-40B4-BE49-F238E27FC236}">
                <a16:creationId xmlns:a16="http://schemas.microsoft.com/office/drawing/2014/main" id="{6C504B2D-268E-4FD9-A5BD-C153310E1CBD}"/>
              </a:ext>
            </a:extLst>
          </p:cNvPr>
          <p:cNvSpPr txBox="1"/>
          <p:nvPr/>
        </p:nvSpPr>
        <p:spPr>
          <a:xfrm>
            <a:off x="5035770" y="2881114"/>
            <a:ext cx="1914307" cy="261610"/>
          </a:xfrm>
          <a:prstGeom prst="rect">
            <a:avLst/>
          </a:prstGeom>
          <a:noFill/>
        </p:spPr>
        <p:txBody>
          <a:bodyPr wrap="none" rtlCol="0">
            <a:spAutoFit/>
          </a:bodyPr>
          <a:lstStyle/>
          <a:p>
            <a:r>
              <a:rPr kumimoji="1" lang="ja-JP" altLang="en-US" sz="1100" dirty="0"/>
              <a:t>物質生産技術・</a:t>
            </a:r>
            <a:r>
              <a:rPr kumimoji="1" lang="en-US" altLang="ja-JP" sz="1100" dirty="0"/>
              <a:t>IP</a:t>
            </a:r>
            <a:r>
              <a:rPr kumimoji="1" lang="ja-JP" altLang="en-US" sz="1100" dirty="0"/>
              <a:t>の関連領域</a:t>
            </a:r>
          </a:p>
        </p:txBody>
      </p:sp>
      <p:sp>
        <p:nvSpPr>
          <p:cNvPr id="286" name="テキスト ボックス 285">
            <a:extLst>
              <a:ext uri="{FF2B5EF4-FFF2-40B4-BE49-F238E27FC236}">
                <a16:creationId xmlns:a16="http://schemas.microsoft.com/office/drawing/2014/main" id="{B0FA5A8D-5D0D-4F79-A7E9-73AF810A52BB}"/>
              </a:ext>
            </a:extLst>
          </p:cNvPr>
          <p:cNvSpPr txBox="1"/>
          <p:nvPr/>
        </p:nvSpPr>
        <p:spPr>
          <a:xfrm>
            <a:off x="451634" y="4276795"/>
            <a:ext cx="2031842" cy="1500143"/>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87" name="テキスト ボックス 286">
            <a:extLst>
              <a:ext uri="{FF2B5EF4-FFF2-40B4-BE49-F238E27FC236}">
                <a16:creationId xmlns:a16="http://schemas.microsoft.com/office/drawing/2014/main" id="{7F134DB2-C3C3-42C7-AA2C-B5884231FA8F}"/>
              </a:ext>
            </a:extLst>
          </p:cNvPr>
          <p:cNvSpPr txBox="1"/>
          <p:nvPr/>
        </p:nvSpPr>
        <p:spPr>
          <a:xfrm>
            <a:off x="7244928" y="3228309"/>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352" name="テキスト ボックス 351">
            <a:extLst>
              <a:ext uri="{FF2B5EF4-FFF2-40B4-BE49-F238E27FC236}">
                <a16:creationId xmlns:a16="http://schemas.microsoft.com/office/drawing/2014/main" id="{0294389F-3699-42FD-ADE0-C1468986260B}"/>
              </a:ext>
            </a:extLst>
          </p:cNvPr>
          <p:cNvSpPr txBox="1"/>
          <p:nvPr/>
        </p:nvSpPr>
        <p:spPr>
          <a:xfrm>
            <a:off x="7254069" y="4615370"/>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cxnSp>
        <p:nvCxnSpPr>
          <p:cNvPr id="97" name="直線コネクタ 96">
            <a:extLst>
              <a:ext uri="{FF2B5EF4-FFF2-40B4-BE49-F238E27FC236}">
                <a16:creationId xmlns:a16="http://schemas.microsoft.com/office/drawing/2014/main" id="{23910602-EB59-4CCA-B75C-BA331F18E22A}"/>
              </a:ext>
            </a:extLst>
          </p:cNvPr>
          <p:cNvCxnSpPr>
            <a:cxnSpLocks/>
            <a:endCxn id="352" idx="1"/>
          </p:cNvCxnSpPr>
          <p:nvPr/>
        </p:nvCxnSpPr>
        <p:spPr>
          <a:xfrm>
            <a:off x="6930313" y="4630616"/>
            <a:ext cx="323756" cy="387271"/>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560D05A5-73D2-4676-B9CA-F1E668E073A3}"/>
              </a:ext>
            </a:extLst>
          </p:cNvPr>
          <p:cNvCxnSpPr>
            <a:cxnSpLocks/>
            <a:stCxn id="287" idx="1"/>
          </p:cNvCxnSpPr>
          <p:nvPr/>
        </p:nvCxnSpPr>
        <p:spPr>
          <a:xfrm flipH="1">
            <a:off x="4930158" y="3905220"/>
            <a:ext cx="2314770" cy="410137"/>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995934D7-5D9A-4322-90C2-E098A9D45A40}"/>
              </a:ext>
            </a:extLst>
          </p:cNvPr>
          <p:cNvSpPr txBox="1"/>
          <p:nvPr/>
        </p:nvSpPr>
        <p:spPr>
          <a:xfrm>
            <a:off x="7147394" y="1697610"/>
            <a:ext cx="2454518" cy="307777"/>
          </a:xfrm>
          <a:prstGeom prst="rect">
            <a:avLst/>
          </a:prstGeom>
          <a:noFill/>
        </p:spPr>
        <p:txBody>
          <a:bodyPr wrap="none" rtlCol="0">
            <a:spAutoFit/>
          </a:bodyPr>
          <a:lstStyle/>
          <a:p>
            <a:r>
              <a:rPr kumimoji="1" lang="ja-JP" altLang="en-US" sz="1400" b="1" dirty="0"/>
              <a:t>要素技術・</a:t>
            </a:r>
            <a:r>
              <a:rPr kumimoji="1" lang="en-US" altLang="ja-JP" sz="1400" b="1" dirty="0"/>
              <a:t>IP</a:t>
            </a:r>
            <a:r>
              <a:rPr kumimoji="1" lang="ja-JP" altLang="en-US" sz="1400" b="1" dirty="0"/>
              <a:t>・ステークホルダー</a:t>
            </a:r>
          </a:p>
        </p:txBody>
      </p:sp>
      <p:sp>
        <p:nvSpPr>
          <p:cNvPr id="354" name="テキスト ボックス 353">
            <a:extLst>
              <a:ext uri="{FF2B5EF4-FFF2-40B4-BE49-F238E27FC236}">
                <a16:creationId xmlns:a16="http://schemas.microsoft.com/office/drawing/2014/main" id="{8F970063-32DF-4959-87CD-6A193530B2EF}"/>
              </a:ext>
            </a:extLst>
          </p:cNvPr>
          <p:cNvSpPr txBox="1"/>
          <p:nvPr/>
        </p:nvSpPr>
        <p:spPr>
          <a:xfrm>
            <a:off x="514808" y="1662526"/>
            <a:ext cx="3268844" cy="307777"/>
          </a:xfrm>
          <a:prstGeom prst="rect">
            <a:avLst/>
          </a:prstGeom>
          <a:noFill/>
        </p:spPr>
        <p:txBody>
          <a:bodyPr wrap="none" rtlCol="0">
            <a:spAutoFit/>
          </a:bodyPr>
          <a:lstStyle/>
          <a:p>
            <a:r>
              <a:rPr kumimoji="1" lang="ja-JP" altLang="en-US" sz="1400" b="1" dirty="0"/>
              <a:t>バイオ系物質生産技術のバリューチェーン</a:t>
            </a:r>
            <a:r>
              <a:rPr kumimoji="1" lang="en-US" altLang="ja-JP" sz="1400" b="1" dirty="0"/>
              <a:t>*</a:t>
            </a:r>
            <a:endParaRPr kumimoji="1" lang="ja-JP" altLang="en-US" sz="1400" b="1" dirty="0"/>
          </a:p>
        </p:txBody>
      </p:sp>
      <p:cxnSp>
        <p:nvCxnSpPr>
          <p:cNvPr id="355" name="直線コネクタ 354">
            <a:extLst>
              <a:ext uri="{FF2B5EF4-FFF2-40B4-BE49-F238E27FC236}">
                <a16:creationId xmlns:a16="http://schemas.microsoft.com/office/drawing/2014/main" id="{5004D51F-2E21-46AB-94C9-DC54868CC3CF}"/>
              </a:ext>
            </a:extLst>
          </p:cNvPr>
          <p:cNvCxnSpPr>
            <a:cxnSpLocks/>
          </p:cNvCxnSpPr>
          <p:nvPr/>
        </p:nvCxnSpPr>
        <p:spPr>
          <a:xfrm>
            <a:off x="525527" y="195513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2AABD640-310E-403B-99DB-C86E3FA62F60}"/>
              </a:ext>
            </a:extLst>
          </p:cNvPr>
          <p:cNvCxnSpPr>
            <a:cxnSpLocks/>
          </p:cNvCxnSpPr>
          <p:nvPr/>
        </p:nvCxnSpPr>
        <p:spPr>
          <a:xfrm>
            <a:off x="7120469" y="1999661"/>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7" name="テキスト ボックス 356">
            <a:extLst>
              <a:ext uri="{FF2B5EF4-FFF2-40B4-BE49-F238E27FC236}">
                <a16:creationId xmlns:a16="http://schemas.microsoft.com/office/drawing/2014/main" id="{DFBEC4CA-0C0F-47C8-B704-083395D5DED2}"/>
              </a:ext>
            </a:extLst>
          </p:cNvPr>
          <p:cNvSpPr txBox="1"/>
          <p:nvPr/>
        </p:nvSpPr>
        <p:spPr>
          <a:xfrm>
            <a:off x="451634" y="2030443"/>
            <a:ext cx="6399509" cy="769441"/>
          </a:xfrm>
          <a:prstGeom prst="rect">
            <a:avLst/>
          </a:prstGeom>
          <a:noFill/>
        </p:spPr>
        <p:txBody>
          <a:bodyPr wrap="none" rtlCol="0">
            <a:spAutoFit/>
          </a:bodyPr>
          <a:lstStyle/>
          <a:p>
            <a:r>
              <a:rPr kumimoji="1" lang="ja-JP" altLang="en-US" sz="1100" dirty="0"/>
              <a:t>・分子設計・細胞設計・細胞培養</a:t>
            </a:r>
            <a:r>
              <a:rPr kumimoji="1" lang="en-US" altLang="ja-JP" sz="1100" dirty="0"/>
              <a:t>/</a:t>
            </a:r>
            <a:r>
              <a:rPr kumimoji="1" lang="ja-JP" altLang="en-US" sz="1100" dirty="0"/>
              <a:t>発酵は相互に強い結びつきがあり、実際には不可分である。</a:t>
            </a:r>
            <a:endParaRPr kumimoji="1" lang="en-US" altLang="ja-JP" sz="1100" dirty="0"/>
          </a:p>
          <a:p>
            <a:r>
              <a:rPr kumimoji="1" lang="ja-JP" altLang="en-US" sz="1100" dirty="0"/>
              <a:t>・</a:t>
            </a:r>
            <a:r>
              <a:rPr kumimoji="1" lang="ja-JP" altLang="en-US" sz="1100" dirty="0">
                <a:solidFill>
                  <a:srgbClr val="FF0000"/>
                </a:solidFill>
              </a:rPr>
              <a:t>酵素・タンパク質設計は狭義ではなく広義（一部物質生産技術含む）にとらえて技術開発を進めることになる</a:t>
            </a:r>
            <a:r>
              <a:rPr kumimoji="1" lang="ja-JP" altLang="en-US" sz="1100" dirty="0"/>
              <a:t>。</a:t>
            </a:r>
            <a:endParaRPr kumimoji="1" lang="en-US" altLang="ja-JP" sz="1100" dirty="0"/>
          </a:p>
          <a:p>
            <a:r>
              <a:rPr kumimoji="1" lang="ja-JP" altLang="en-US" sz="1100" dirty="0"/>
              <a:t>・設計対象が変わっても、</a:t>
            </a:r>
            <a:r>
              <a:rPr kumimoji="1" lang="ja-JP" altLang="en-US" sz="1100" dirty="0">
                <a:solidFill>
                  <a:srgbClr val="FF0000"/>
                </a:solidFill>
              </a:rPr>
              <a:t>対象分子固有の話を除き、共通の要素技術は横展開が可能</a:t>
            </a:r>
            <a:r>
              <a:rPr kumimoji="1" lang="ja-JP" altLang="en-US" sz="1100" dirty="0"/>
              <a:t>。</a:t>
            </a:r>
            <a:endParaRPr kumimoji="1" lang="en-US" altLang="ja-JP" sz="1100" dirty="0"/>
          </a:p>
          <a:p>
            <a:r>
              <a:rPr kumimoji="1" lang="ja-JP" altLang="en-US" sz="1100" dirty="0"/>
              <a:t>・物質生産技術との接続まで視野に入れると技術開発の視野が広がる・価値提供の手段が増える。</a:t>
            </a:r>
          </a:p>
        </p:txBody>
      </p:sp>
      <p:sp>
        <p:nvSpPr>
          <p:cNvPr id="358" name="テキスト ボックス 357">
            <a:extLst>
              <a:ext uri="{FF2B5EF4-FFF2-40B4-BE49-F238E27FC236}">
                <a16:creationId xmlns:a16="http://schemas.microsoft.com/office/drawing/2014/main" id="{4FFAC91B-AC99-47F6-A82A-D8E3D7589EC1}"/>
              </a:ext>
            </a:extLst>
          </p:cNvPr>
          <p:cNvSpPr txBox="1"/>
          <p:nvPr/>
        </p:nvSpPr>
        <p:spPr>
          <a:xfrm>
            <a:off x="7119203" y="2053873"/>
            <a:ext cx="4695370" cy="938719"/>
          </a:xfrm>
          <a:prstGeom prst="rect">
            <a:avLst/>
          </a:prstGeom>
          <a:noFill/>
        </p:spPr>
        <p:txBody>
          <a:bodyPr wrap="square" rtlCol="0">
            <a:spAutoFit/>
          </a:bodyPr>
          <a:lstStyle/>
          <a:p>
            <a:r>
              <a:rPr kumimoji="1" lang="ja-JP" altLang="en-US" sz="1100" dirty="0"/>
              <a:t>・</a:t>
            </a:r>
            <a:r>
              <a:rPr kumimoji="1" lang="ja-JP" altLang="en-US" sz="1100" dirty="0">
                <a:solidFill>
                  <a:srgbClr val="FF0000"/>
                </a:solidFill>
              </a:rPr>
              <a:t>酵素</a:t>
            </a:r>
            <a:r>
              <a:rPr kumimoji="1" lang="en-US" altLang="ja-JP" sz="1100" dirty="0">
                <a:solidFill>
                  <a:srgbClr val="FF0000"/>
                </a:solidFill>
              </a:rPr>
              <a:t>IP</a:t>
            </a:r>
            <a:r>
              <a:rPr kumimoji="1" lang="ja-JP" altLang="en-US" sz="1100" dirty="0">
                <a:solidFill>
                  <a:srgbClr val="FF0000"/>
                </a:solidFill>
              </a:rPr>
              <a:t>は広義の酵素・タンパク質設計技術の取り組みが不可欠</a:t>
            </a:r>
            <a:r>
              <a:rPr kumimoji="1" lang="ja-JP" altLang="en-US" sz="1100" dirty="0"/>
              <a:t>である。</a:t>
            </a:r>
            <a:endParaRPr kumimoji="1" lang="en-US" altLang="ja-JP" sz="1100" dirty="0"/>
          </a:p>
          <a:p>
            <a:r>
              <a:rPr kumimoji="1" lang="ja-JP" altLang="en-US" sz="1100" dirty="0"/>
              <a:t>・酵素</a:t>
            </a:r>
            <a:r>
              <a:rPr kumimoji="1" lang="en-US" altLang="ja-JP" sz="1100" dirty="0"/>
              <a:t>IP</a:t>
            </a:r>
            <a:r>
              <a:rPr kumimoji="1" lang="ja-JP" altLang="en-US" sz="1100" dirty="0"/>
              <a:t>や酵素設計技術により、</a:t>
            </a:r>
            <a:r>
              <a:rPr kumimoji="1" lang="ja-JP" altLang="en-US" sz="1100" dirty="0">
                <a:solidFill>
                  <a:srgbClr val="FF0000"/>
                </a:solidFill>
              </a:rPr>
              <a:t>設計分子・レシピのライセンス供与、研究開発受託へと展開できる可能性</a:t>
            </a:r>
            <a:r>
              <a:rPr kumimoji="1" lang="ja-JP" altLang="en-US" sz="1100" dirty="0"/>
              <a:t>が出てくる。</a:t>
            </a:r>
            <a:endParaRPr kumimoji="1" lang="en-US" altLang="ja-JP" sz="1100" dirty="0"/>
          </a:p>
          <a:p>
            <a:r>
              <a:rPr kumimoji="1" lang="ja-JP" altLang="en-US" sz="1100" dirty="0"/>
              <a:t>・物質生産技術系・</a:t>
            </a:r>
            <a:r>
              <a:rPr kumimoji="1" lang="en-US" altLang="ja-JP" sz="1100" dirty="0"/>
              <a:t>IP</a:t>
            </a:r>
            <a:r>
              <a:rPr kumimoji="1" lang="ja-JP" altLang="en-US" sz="1100" dirty="0"/>
              <a:t>まで視野に入れると、製造方法のライセンス供与、自ら大規模製造を手掛ける可能性まで出てくる</a:t>
            </a:r>
            <a:endParaRPr kumimoji="1" lang="en-US" altLang="ja-JP" sz="1100" dirty="0"/>
          </a:p>
        </p:txBody>
      </p:sp>
      <p:sp>
        <p:nvSpPr>
          <p:cNvPr id="123" name="テキスト ボックス 122">
            <a:extLst>
              <a:ext uri="{FF2B5EF4-FFF2-40B4-BE49-F238E27FC236}">
                <a16:creationId xmlns:a16="http://schemas.microsoft.com/office/drawing/2014/main" id="{6E9C7A1A-C5D5-44AE-8A0F-A6A6FE9665DD}"/>
              </a:ext>
            </a:extLst>
          </p:cNvPr>
          <p:cNvSpPr txBox="1"/>
          <p:nvPr/>
        </p:nvSpPr>
        <p:spPr>
          <a:xfrm>
            <a:off x="11207148" y="2945056"/>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5" name="テキスト ボックス 4">
            <a:extLst>
              <a:ext uri="{FF2B5EF4-FFF2-40B4-BE49-F238E27FC236}">
                <a16:creationId xmlns:a16="http://schemas.microsoft.com/office/drawing/2014/main" id="{291EB591-AFB1-4B0C-8A7E-47AEB7B9B4DB}"/>
              </a:ext>
            </a:extLst>
          </p:cNvPr>
          <p:cNvSpPr txBox="1"/>
          <p:nvPr/>
        </p:nvSpPr>
        <p:spPr>
          <a:xfrm>
            <a:off x="276140" y="6093242"/>
            <a:ext cx="1354858" cy="200055"/>
          </a:xfrm>
          <a:prstGeom prst="rect">
            <a:avLst/>
          </a:prstGeom>
          <a:noFill/>
        </p:spPr>
        <p:txBody>
          <a:bodyPr wrap="none" rtlCol="0">
            <a:spAutoFit/>
          </a:bodyPr>
          <a:lstStyle/>
          <a:p>
            <a:r>
              <a:rPr kumimoji="1" lang="en-US" altLang="ja-JP" sz="700" dirty="0"/>
              <a:t>*YIS</a:t>
            </a:r>
            <a:r>
              <a:rPr kumimoji="1" lang="ja-JP" altLang="en-US" sz="700" dirty="0"/>
              <a:t>野島さん資料から一部改変</a:t>
            </a:r>
          </a:p>
        </p:txBody>
      </p:sp>
      <p:sp>
        <p:nvSpPr>
          <p:cNvPr id="285" name="テキスト ボックス 284">
            <a:extLst>
              <a:ext uri="{FF2B5EF4-FFF2-40B4-BE49-F238E27FC236}">
                <a16:creationId xmlns:a16="http://schemas.microsoft.com/office/drawing/2014/main" id="{1E0DF6DB-0F42-428E-8E3E-520B59992EE1}"/>
              </a:ext>
            </a:extLst>
          </p:cNvPr>
          <p:cNvSpPr txBox="1"/>
          <p:nvPr/>
        </p:nvSpPr>
        <p:spPr>
          <a:xfrm>
            <a:off x="372543" y="5583290"/>
            <a:ext cx="2190023" cy="215444"/>
          </a:xfrm>
          <a:prstGeom prst="rect">
            <a:avLst/>
          </a:prstGeom>
          <a:noFill/>
        </p:spPr>
        <p:txBody>
          <a:bodyPr wrap="none" rtlCol="0">
            <a:spAutoFit/>
          </a:bodyPr>
          <a:lstStyle/>
          <a:p>
            <a:r>
              <a:rPr kumimoji="1" lang="ja-JP" altLang="en-US" sz="800" dirty="0"/>
              <a:t>狭義の酵素・タンパク質設計技術・</a:t>
            </a:r>
            <a:r>
              <a:rPr kumimoji="1" lang="en-US" altLang="ja-JP" sz="800" dirty="0"/>
              <a:t>IP</a:t>
            </a:r>
            <a:r>
              <a:rPr kumimoji="1" lang="ja-JP" altLang="en-US" sz="800" dirty="0"/>
              <a:t>の関連領域</a:t>
            </a:r>
          </a:p>
        </p:txBody>
      </p:sp>
      <p:sp>
        <p:nvSpPr>
          <p:cNvPr id="182" name="正方形/長方形 181">
            <a:extLst>
              <a:ext uri="{FF2B5EF4-FFF2-40B4-BE49-F238E27FC236}">
                <a16:creationId xmlns:a16="http://schemas.microsoft.com/office/drawing/2014/main" id="{96DA87C2-E3D6-4F78-A908-B84EC3BF43EC}"/>
              </a:ext>
            </a:extLst>
          </p:cNvPr>
          <p:cNvSpPr/>
          <p:nvPr/>
        </p:nvSpPr>
        <p:spPr>
          <a:xfrm>
            <a:off x="8689361" y="3249691"/>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79" name="テキスト ボックス 240">
            <a:extLst>
              <a:ext uri="{FF2B5EF4-FFF2-40B4-BE49-F238E27FC236}">
                <a16:creationId xmlns:a16="http://schemas.microsoft.com/office/drawing/2014/main" id="{DB07BE49-EEB0-48F7-AF6A-1A5D9CCB8233}"/>
              </a:ext>
            </a:extLst>
          </p:cNvPr>
          <p:cNvSpPr txBox="1"/>
          <p:nvPr/>
        </p:nvSpPr>
        <p:spPr>
          <a:xfrm>
            <a:off x="8716726" y="3596443"/>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80" name="テキスト ボックス 241">
            <a:extLst>
              <a:ext uri="{FF2B5EF4-FFF2-40B4-BE49-F238E27FC236}">
                <a16:creationId xmlns:a16="http://schemas.microsoft.com/office/drawing/2014/main" id="{243A0421-67F4-4D2E-ABFE-AFF0C6209987}"/>
              </a:ext>
            </a:extLst>
          </p:cNvPr>
          <p:cNvSpPr txBox="1"/>
          <p:nvPr/>
        </p:nvSpPr>
        <p:spPr>
          <a:xfrm>
            <a:off x="8752932" y="4181270"/>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81" name="テキスト ボックス 242">
            <a:extLst>
              <a:ext uri="{FF2B5EF4-FFF2-40B4-BE49-F238E27FC236}">
                <a16:creationId xmlns:a16="http://schemas.microsoft.com/office/drawing/2014/main" id="{66E121C5-F51B-4C15-A213-89F29AA2FA3A}"/>
              </a:ext>
            </a:extLst>
          </p:cNvPr>
          <p:cNvSpPr txBox="1"/>
          <p:nvPr/>
        </p:nvSpPr>
        <p:spPr>
          <a:xfrm>
            <a:off x="8765689" y="3911650"/>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83" name="テキスト ボックス 246">
            <a:extLst>
              <a:ext uri="{FF2B5EF4-FFF2-40B4-BE49-F238E27FC236}">
                <a16:creationId xmlns:a16="http://schemas.microsoft.com/office/drawing/2014/main" id="{F2DCEDF7-1E57-4167-942C-562B1B237D1C}"/>
              </a:ext>
            </a:extLst>
          </p:cNvPr>
          <p:cNvSpPr txBox="1"/>
          <p:nvPr/>
        </p:nvSpPr>
        <p:spPr>
          <a:xfrm>
            <a:off x="8692048" y="3361271"/>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4" name="正方形/長方形 183">
            <a:extLst>
              <a:ext uri="{FF2B5EF4-FFF2-40B4-BE49-F238E27FC236}">
                <a16:creationId xmlns:a16="http://schemas.microsoft.com/office/drawing/2014/main" id="{68FAD1F6-A477-4772-8CFB-CD72F3F8A2A1}"/>
              </a:ext>
            </a:extLst>
          </p:cNvPr>
          <p:cNvSpPr/>
          <p:nvPr/>
        </p:nvSpPr>
        <p:spPr>
          <a:xfrm>
            <a:off x="8681599" y="4641431"/>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85" name="テキスト ボックス 249">
            <a:extLst>
              <a:ext uri="{FF2B5EF4-FFF2-40B4-BE49-F238E27FC236}">
                <a16:creationId xmlns:a16="http://schemas.microsoft.com/office/drawing/2014/main" id="{ED1600E0-D14F-47CE-A441-2326B59B0BB9}"/>
              </a:ext>
            </a:extLst>
          </p:cNvPr>
          <p:cNvSpPr txBox="1"/>
          <p:nvPr/>
        </p:nvSpPr>
        <p:spPr>
          <a:xfrm>
            <a:off x="8668462" y="4672724"/>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7" name="テキスト ボックス 251">
            <a:extLst>
              <a:ext uri="{FF2B5EF4-FFF2-40B4-BE49-F238E27FC236}">
                <a16:creationId xmlns:a16="http://schemas.microsoft.com/office/drawing/2014/main" id="{1A098713-57D7-4548-A5C5-3089502BC7EF}"/>
              </a:ext>
            </a:extLst>
          </p:cNvPr>
          <p:cNvSpPr txBox="1"/>
          <p:nvPr/>
        </p:nvSpPr>
        <p:spPr>
          <a:xfrm>
            <a:off x="8631829" y="5002012"/>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190" name="正方形/長方形 189">
            <a:extLst>
              <a:ext uri="{FF2B5EF4-FFF2-40B4-BE49-F238E27FC236}">
                <a16:creationId xmlns:a16="http://schemas.microsoft.com/office/drawing/2014/main" id="{87E0E822-23FC-433E-B8B1-9B353D522E28}"/>
              </a:ext>
            </a:extLst>
          </p:cNvPr>
          <p:cNvSpPr/>
          <p:nvPr/>
        </p:nvSpPr>
        <p:spPr>
          <a:xfrm>
            <a:off x="8679809" y="5494212"/>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1" name="テキスト ボックス 255">
            <a:extLst>
              <a:ext uri="{FF2B5EF4-FFF2-40B4-BE49-F238E27FC236}">
                <a16:creationId xmlns:a16="http://schemas.microsoft.com/office/drawing/2014/main" id="{C3B347D7-A156-4344-A509-2F995B0123B9}"/>
              </a:ext>
            </a:extLst>
          </p:cNvPr>
          <p:cNvSpPr txBox="1"/>
          <p:nvPr/>
        </p:nvSpPr>
        <p:spPr>
          <a:xfrm>
            <a:off x="8674683" y="5665078"/>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20835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600" dirty="0"/>
              <a:t>人工酵素設計振り返り（</a:t>
            </a:r>
            <a:r>
              <a:rPr lang="en-US" altLang="ja-JP" sz="1600" dirty="0"/>
              <a:t>2019/12 - 2022/10</a:t>
            </a:r>
            <a:r>
              <a:rPr lang="ja-JP" altLang="en-US" sz="1600" dirty="0"/>
              <a:t>）</a:t>
            </a:r>
            <a:br>
              <a:rPr lang="en-US" altLang="ja-JP" dirty="0"/>
            </a:br>
            <a:r>
              <a:rPr lang="ja-JP" altLang="en-US" dirty="0"/>
              <a:t>参考：再生可能資源の活用・バイオ系物質生産と</a:t>
            </a:r>
            <a:r>
              <a:rPr lang="en-US" altLang="ja-JP" dirty="0"/>
              <a:t>YOKOGAWA</a:t>
            </a:r>
            <a:r>
              <a:rPr lang="ja-JP" altLang="en-US" dirty="0"/>
              <a:t> </a:t>
            </a:r>
            <a:r>
              <a:rPr lang="en-US" altLang="ja-JP" dirty="0"/>
              <a:t>R&amp;D</a:t>
            </a:r>
            <a:r>
              <a:rPr lang="ja-JP" altLang="en-US" dirty="0"/>
              <a:t>の状況</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25027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3093224951"/>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3380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54" name="星: 5 pt 53">
            <a:extLst>
              <a:ext uri="{FF2B5EF4-FFF2-40B4-BE49-F238E27FC236}">
                <a16:creationId xmlns:a16="http://schemas.microsoft.com/office/drawing/2014/main" id="{EC381165-A82E-432E-B7A3-A4B9DC5F2622}"/>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E6E5CEA7-98B1-4B39-A7E3-01A4F5925897}"/>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59" name="テキスト ボックス 58">
            <a:extLst>
              <a:ext uri="{FF2B5EF4-FFF2-40B4-BE49-F238E27FC236}">
                <a16:creationId xmlns:a16="http://schemas.microsoft.com/office/drawing/2014/main" id="{70C080F1-8E39-4271-9448-E5DFE08494FB}"/>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調査活動計画の</a:t>
            </a:r>
            <a:r>
              <a:rPr lang="ja-JP" altLang="en-US" dirty="0"/>
              <a:t>サマリ</a:t>
            </a:r>
            <a:endParaRPr kumimoji="1" lang="ja-JP" altLang="en-US" dirty="0"/>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3171125"/>
          </a:xfrm>
        </p:spPr>
        <p:txBody>
          <a:bodyPr/>
          <a:lstStyle/>
          <a:p>
            <a:pPr marL="457200" indent="-457200">
              <a:buFont typeface="Wingdings" panose="05000000000000000000" pitchFamily="2" charset="2"/>
              <a:buChar char="n"/>
            </a:pPr>
            <a:r>
              <a:rPr kumimoji="1" lang="ja-JP" altLang="en-US" dirty="0"/>
              <a:t>次期テーマ企画のための調査活動を計画</a:t>
            </a:r>
            <a:endParaRPr kumimoji="1" lang="en-US" altLang="ja-JP" dirty="0"/>
          </a:p>
          <a:p>
            <a:pPr marL="798513" lvl="1" indent="-457200">
              <a:buFont typeface="Wingdings" panose="05000000000000000000" pitchFamily="2" charset="2"/>
              <a:buChar char="n"/>
            </a:pPr>
            <a:r>
              <a:rPr lang="ja-JP" altLang="en-US" dirty="0"/>
              <a:t>次期テーマ</a:t>
            </a:r>
            <a:r>
              <a:rPr lang="en-US" altLang="ja-JP" dirty="0"/>
              <a:t>LR0</a:t>
            </a:r>
            <a:r>
              <a:rPr lang="ja-JP" altLang="en-US" dirty="0"/>
              <a:t>は</a:t>
            </a:r>
            <a:r>
              <a:rPr lang="en-US" altLang="ja-JP" dirty="0"/>
              <a:t>FY23</a:t>
            </a:r>
            <a:r>
              <a:rPr lang="ja-JP" altLang="en-US" dirty="0"/>
              <a:t>上期開催予定</a:t>
            </a:r>
            <a:endParaRPr lang="en-US" altLang="ja-JP" dirty="0"/>
          </a:p>
          <a:p>
            <a:pPr marL="798513" lvl="1" indent="-457200">
              <a:buFont typeface="Wingdings" panose="05000000000000000000" pitchFamily="2" charset="2"/>
              <a:buChar char="n"/>
            </a:pPr>
            <a:r>
              <a:rPr lang="ja-JP" altLang="en-US" dirty="0"/>
              <a:t>調査活動は</a:t>
            </a:r>
            <a:r>
              <a:rPr lang="en-US" altLang="ja-JP" dirty="0"/>
              <a:t>FY22</a:t>
            </a:r>
            <a:r>
              <a:rPr lang="ja-JP" altLang="en-US" dirty="0"/>
              <a:t>下期実施予定</a:t>
            </a:r>
            <a:endParaRPr lang="en-US" altLang="ja-JP" dirty="0"/>
          </a:p>
          <a:p>
            <a:pPr marL="457200" indent="-457200">
              <a:buFont typeface="Wingdings" panose="05000000000000000000" pitchFamily="2" charset="2"/>
              <a:buChar char="n"/>
            </a:pPr>
            <a:r>
              <a:rPr lang="ja-JP" altLang="en-US" dirty="0"/>
              <a:t>調査活動</a:t>
            </a:r>
            <a:endParaRPr lang="en-US" altLang="ja-JP" dirty="0"/>
          </a:p>
          <a:p>
            <a:pPr lvl="1"/>
            <a:endParaRPr lang="en-US" altLang="ja-JP" dirty="0"/>
          </a:p>
          <a:p>
            <a:pPr marL="457200" indent="-457200">
              <a:buFont typeface="Wingdings" panose="05000000000000000000" pitchFamily="2" charset="2"/>
              <a:buChar char="n"/>
            </a:pPr>
            <a:endParaRPr lang="en-US" altLang="ja-JP" dirty="0"/>
          </a:p>
          <a:p>
            <a:pPr marL="457200" indent="-457200">
              <a:buFont typeface="Wingdings" panose="05000000000000000000" pitchFamily="2" charset="2"/>
              <a:buChar char="n"/>
            </a:pPr>
            <a:endParaRPr lang="en-US" altLang="ja-JP" dirty="0"/>
          </a:p>
          <a:p>
            <a:pPr marL="798513" lvl="1" indent="-457200">
              <a:buFont typeface="Wingdings" panose="05000000000000000000" pitchFamily="2" charset="2"/>
              <a:buChar char="n"/>
            </a:pPr>
            <a:endParaRPr kumimoji="1" lang="ja-JP" altLang="en-US"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a:t>Confidential</a:t>
            </a:r>
            <a:endParaRPr kumimoji="1" lang="ja-JP" altLang="en-US" dirty="0"/>
          </a:p>
        </p:txBody>
      </p:sp>
      <p:cxnSp>
        <p:nvCxnSpPr>
          <p:cNvPr id="6" name="直線コネクタ 5">
            <a:extLst>
              <a:ext uri="{FF2B5EF4-FFF2-40B4-BE49-F238E27FC236}">
                <a16:creationId xmlns:a16="http://schemas.microsoft.com/office/drawing/2014/main" id="{E76CBDCC-3F4F-4379-8956-821E025254C7}"/>
              </a:ext>
            </a:extLst>
          </p:cNvPr>
          <p:cNvCxnSpPr>
            <a:cxnSpLocks/>
          </p:cNvCxnSpPr>
          <p:nvPr/>
        </p:nvCxnSpPr>
        <p:spPr>
          <a:xfrm>
            <a:off x="705468" y="3037467"/>
            <a:ext cx="3464511"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D5EB7FE-7262-4509-BE10-A7006BFD77D8}"/>
              </a:ext>
            </a:extLst>
          </p:cNvPr>
          <p:cNvSpPr txBox="1"/>
          <p:nvPr/>
        </p:nvSpPr>
        <p:spPr>
          <a:xfrm>
            <a:off x="849719" y="2702337"/>
            <a:ext cx="3228769" cy="307777"/>
          </a:xfrm>
          <a:prstGeom prst="rect">
            <a:avLst/>
          </a:prstGeom>
          <a:noFill/>
        </p:spPr>
        <p:txBody>
          <a:bodyPr wrap="none" rtlCol="0">
            <a:spAutoFit/>
          </a:bodyPr>
          <a:lstStyle/>
          <a:p>
            <a:r>
              <a:rPr kumimoji="1" lang="ja-JP" altLang="en-US" sz="1400" b="1" dirty="0"/>
              <a:t>活動①　機能性タンパク質設計技術調査</a:t>
            </a:r>
          </a:p>
        </p:txBody>
      </p:sp>
      <p:cxnSp>
        <p:nvCxnSpPr>
          <p:cNvPr id="8" name="直線コネクタ 7">
            <a:extLst>
              <a:ext uri="{FF2B5EF4-FFF2-40B4-BE49-F238E27FC236}">
                <a16:creationId xmlns:a16="http://schemas.microsoft.com/office/drawing/2014/main" id="{AE427D73-C76A-43F5-B050-BC7EAC78F833}"/>
              </a:ext>
            </a:extLst>
          </p:cNvPr>
          <p:cNvCxnSpPr>
            <a:cxnSpLocks/>
          </p:cNvCxnSpPr>
          <p:nvPr/>
        </p:nvCxnSpPr>
        <p:spPr>
          <a:xfrm flipV="1">
            <a:off x="714993" y="4008506"/>
            <a:ext cx="4907186" cy="27239"/>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B6B68D-803F-4AE9-91BD-E08576C10C3D}"/>
              </a:ext>
            </a:extLst>
          </p:cNvPr>
          <p:cNvSpPr txBox="1"/>
          <p:nvPr/>
        </p:nvSpPr>
        <p:spPr>
          <a:xfrm>
            <a:off x="849719" y="3700729"/>
            <a:ext cx="4772460" cy="307777"/>
          </a:xfrm>
          <a:prstGeom prst="rect">
            <a:avLst/>
          </a:prstGeom>
          <a:noFill/>
        </p:spPr>
        <p:txBody>
          <a:bodyPr wrap="none" rtlCol="0">
            <a:spAutoFit/>
          </a:bodyPr>
          <a:lstStyle/>
          <a:p>
            <a:r>
              <a:rPr kumimoji="1" lang="ja-JP" altLang="en-US" sz="1400" b="1" dirty="0"/>
              <a:t>活動②　セルロース分解酵素</a:t>
            </a:r>
            <a:r>
              <a:rPr kumimoji="1" lang="en-US" altLang="ja-JP" sz="1400" b="1" dirty="0"/>
              <a:t>*</a:t>
            </a:r>
            <a:r>
              <a:rPr kumimoji="1" lang="ja-JP" altLang="en-US" sz="1400" b="1" dirty="0"/>
              <a:t>の合成・評価の実施可能性確認</a:t>
            </a:r>
          </a:p>
        </p:txBody>
      </p:sp>
      <p:cxnSp>
        <p:nvCxnSpPr>
          <p:cNvPr id="10" name="直線コネクタ 9">
            <a:extLst>
              <a:ext uri="{FF2B5EF4-FFF2-40B4-BE49-F238E27FC236}">
                <a16:creationId xmlns:a16="http://schemas.microsoft.com/office/drawing/2014/main" id="{250CDA38-DB31-4A57-91A7-CE7EDC464F6A}"/>
              </a:ext>
            </a:extLst>
          </p:cNvPr>
          <p:cNvCxnSpPr>
            <a:cxnSpLocks/>
          </p:cNvCxnSpPr>
          <p:nvPr/>
        </p:nvCxnSpPr>
        <p:spPr>
          <a:xfrm>
            <a:off x="762181" y="5050743"/>
            <a:ext cx="5007998"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A30B9C9-B14B-42D1-A1D4-27B3C3E9AFA8}"/>
              </a:ext>
            </a:extLst>
          </p:cNvPr>
          <p:cNvSpPr txBox="1"/>
          <p:nvPr/>
        </p:nvSpPr>
        <p:spPr>
          <a:xfrm>
            <a:off x="849719" y="4720820"/>
            <a:ext cx="4838184" cy="307777"/>
          </a:xfrm>
          <a:prstGeom prst="rect">
            <a:avLst/>
          </a:prstGeom>
          <a:noFill/>
        </p:spPr>
        <p:txBody>
          <a:bodyPr wrap="none" rtlCol="0">
            <a:spAutoFit/>
          </a:bodyPr>
          <a:lstStyle/>
          <a:p>
            <a:r>
              <a:rPr kumimoji="1" lang="ja-JP" altLang="en-US" sz="1400" b="1" dirty="0"/>
              <a:t>活動③　「バイオ系物質生産」アプリケーション・周辺技術の調査</a:t>
            </a:r>
          </a:p>
        </p:txBody>
      </p:sp>
      <p:sp>
        <p:nvSpPr>
          <p:cNvPr id="12" name="テキスト ボックス 11">
            <a:extLst>
              <a:ext uri="{FF2B5EF4-FFF2-40B4-BE49-F238E27FC236}">
                <a16:creationId xmlns:a16="http://schemas.microsoft.com/office/drawing/2014/main" id="{65AE3856-7E70-4D40-BA59-1A5D01DDE60E}"/>
              </a:ext>
            </a:extLst>
          </p:cNvPr>
          <p:cNvSpPr txBox="1"/>
          <p:nvPr/>
        </p:nvSpPr>
        <p:spPr>
          <a:xfrm>
            <a:off x="914554" y="3047752"/>
            <a:ext cx="7883890" cy="646331"/>
          </a:xfrm>
          <a:prstGeom prst="rect">
            <a:avLst/>
          </a:prstGeom>
          <a:noFill/>
        </p:spPr>
        <p:txBody>
          <a:bodyPr wrap="none" rtlCol="0">
            <a:spAutoFit/>
          </a:bodyPr>
          <a:lstStyle/>
          <a:p>
            <a:r>
              <a:rPr kumimoji="1" lang="ja-JP" altLang="en-US" sz="1200" dirty="0"/>
              <a:t>概要：構造予測結果により、定義した機能モチーフを評価する方法、主鎖構造の生成方法の検証。</a:t>
            </a:r>
            <a:endParaRPr kumimoji="1" lang="en-US" altLang="ja-JP" sz="1200" dirty="0"/>
          </a:p>
          <a:p>
            <a:r>
              <a:rPr kumimoji="1" lang="ja-JP" altLang="en-US" sz="1200" dirty="0"/>
              <a:t>期待：検証対象の手法により候補配列を準備できている、本テーマの実験データを活用して手法の有効性の評価ができている。</a:t>
            </a:r>
            <a:endParaRPr kumimoji="1" lang="en-US" altLang="ja-JP" sz="1200" dirty="0"/>
          </a:p>
          <a:p>
            <a:r>
              <a:rPr kumimoji="1" lang="ja-JP" altLang="en-US" sz="1200" dirty="0"/>
              <a:t>成果物：報告書</a:t>
            </a:r>
            <a:endParaRPr kumimoji="1" lang="en-US" altLang="ja-JP" sz="1200" dirty="0"/>
          </a:p>
        </p:txBody>
      </p:sp>
      <p:sp>
        <p:nvSpPr>
          <p:cNvPr id="13" name="テキスト ボックス 12">
            <a:extLst>
              <a:ext uri="{FF2B5EF4-FFF2-40B4-BE49-F238E27FC236}">
                <a16:creationId xmlns:a16="http://schemas.microsoft.com/office/drawing/2014/main" id="{6E73F147-6C4D-4B39-A786-25FF4C5DABE2}"/>
              </a:ext>
            </a:extLst>
          </p:cNvPr>
          <p:cNvSpPr txBox="1"/>
          <p:nvPr/>
        </p:nvSpPr>
        <p:spPr>
          <a:xfrm>
            <a:off x="914554" y="4041148"/>
            <a:ext cx="5903026" cy="646331"/>
          </a:xfrm>
          <a:prstGeom prst="rect">
            <a:avLst/>
          </a:prstGeom>
          <a:noFill/>
        </p:spPr>
        <p:txBody>
          <a:bodyPr wrap="none" rtlCol="0">
            <a:spAutoFit/>
          </a:bodyPr>
          <a:lstStyle/>
          <a:p>
            <a:r>
              <a:rPr kumimoji="1" lang="ja-JP" altLang="en-US" sz="1200" dirty="0"/>
              <a:t>概要：設計</a:t>
            </a:r>
            <a:r>
              <a:rPr kumimoji="1" lang="en-US" altLang="ja-JP" sz="1200" dirty="0"/>
              <a:t>CBD</a:t>
            </a:r>
            <a:r>
              <a:rPr kumimoji="1" lang="ja-JP" altLang="en-US" sz="1200" dirty="0"/>
              <a:t>をサブモジュールとしてもつセルロース分解酵素を合成・評価できるか確認。</a:t>
            </a:r>
            <a:endParaRPr kumimoji="1" lang="en-US" altLang="ja-JP" sz="1200" dirty="0"/>
          </a:p>
          <a:p>
            <a:r>
              <a:rPr kumimoji="1" lang="ja-JP" altLang="en-US" sz="1200" dirty="0"/>
              <a:t>期待：セルロース分解酵素の</a:t>
            </a:r>
            <a:r>
              <a:rPr kumimoji="1" lang="en-US" altLang="ja-JP" sz="1200" dirty="0"/>
              <a:t>Wet</a:t>
            </a:r>
            <a:r>
              <a:rPr kumimoji="1" lang="ja-JP" altLang="en-US" sz="1200" dirty="0"/>
              <a:t>評価のプロトコルを理解し、実施に必要な準備ができている。</a:t>
            </a:r>
            <a:endParaRPr kumimoji="1" lang="en-US" altLang="ja-JP" sz="1200" dirty="0"/>
          </a:p>
          <a:p>
            <a:r>
              <a:rPr kumimoji="1" lang="ja-JP" altLang="en-US" sz="1200" dirty="0"/>
              <a:t>成果物：報告書</a:t>
            </a:r>
            <a:endParaRPr kumimoji="1" lang="en-US" altLang="ja-JP" sz="1200" dirty="0"/>
          </a:p>
        </p:txBody>
      </p:sp>
      <p:sp>
        <p:nvSpPr>
          <p:cNvPr id="14" name="テキスト ボックス 13">
            <a:extLst>
              <a:ext uri="{FF2B5EF4-FFF2-40B4-BE49-F238E27FC236}">
                <a16:creationId xmlns:a16="http://schemas.microsoft.com/office/drawing/2014/main" id="{102FC0EC-1B40-4513-B358-CE79F69B8ADE}"/>
              </a:ext>
            </a:extLst>
          </p:cNvPr>
          <p:cNvSpPr txBox="1"/>
          <p:nvPr/>
        </p:nvSpPr>
        <p:spPr>
          <a:xfrm>
            <a:off x="914554" y="5127797"/>
            <a:ext cx="10184370" cy="1015663"/>
          </a:xfrm>
          <a:prstGeom prst="rect">
            <a:avLst/>
          </a:prstGeom>
          <a:noFill/>
        </p:spPr>
        <p:txBody>
          <a:bodyPr wrap="square" rtlCol="0">
            <a:spAutoFit/>
          </a:bodyPr>
          <a:lstStyle/>
          <a:p>
            <a:r>
              <a:rPr kumimoji="1" lang="ja-JP" altLang="en-US" sz="1200" dirty="0"/>
              <a:t>概要：バイオ系の物質生産技術のバリューチェーン上に含まれる広義の酵素設計技術・</a:t>
            </a:r>
            <a:r>
              <a:rPr kumimoji="1" lang="en-US" altLang="ja-JP" sz="1200" dirty="0"/>
              <a:t>IP</a:t>
            </a:r>
            <a:r>
              <a:rPr kumimoji="1" lang="ja-JP" altLang="en-US" sz="1200" dirty="0"/>
              <a:t>の関連領域について調査し、</a:t>
            </a:r>
            <a:endParaRPr kumimoji="1" lang="en-US" altLang="ja-JP" sz="1200" dirty="0"/>
          </a:p>
          <a:p>
            <a:r>
              <a:rPr kumimoji="1" lang="ja-JP" altLang="en-US" sz="1200" dirty="0"/>
              <a:t>テーマ化する可能性のあるトピックスを洗い出す。対象のバイオプロセスは「バイオマスリファイナリ・</a:t>
            </a:r>
            <a:endParaRPr kumimoji="1" lang="en-US" altLang="ja-JP" sz="1200" dirty="0"/>
          </a:p>
          <a:p>
            <a:r>
              <a:rPr kumimoji="1" lang="ja-JP" altLang="en-US" sz="1200" dirty="0"/>
              <a:t>バイオマス分解による発酵可能な糖の取り出し」にピン止めして調査する。</a:t>
            </a:r>
            <a:endParaRPr kumimoji="1" lang="en-US" altLang="ja-JP" sz="1200" dirty="0"/>
          </a:p>
          <a:p>
            <a:r>
              <a:rPr kumimoji="1" lang="ja-JP" altLang="en-US" sz="1200" dirty="0"/>
              <a:t>期待：「バイオ系物質生産」の研究開発の進め方・テーマとなりうるトピックス（</a:t>
            </a:r>
            <a:r>
              <a:rPr kumimoji="1" lang="en-US" altLang="ja-JP" sz="1200" dirty="0"/>
              <a:t>LR0</a:t>
            </a:r>
            <a:r>
              <a:rPr kumimoji="1" lang="ja-JP" altLang="en-US" sz="1200" dirty="0"/>
              <a:t>相当）を示すことができる。</a:t>
            </a:r>
            <a:endParaRPr kumimoji="1" lang="en-US" altLang="ja-JP" sz="1200" dirty="0"/>
          </a:p>
          <a:p>
            <a:r>
              <a:rPr kumimoji="1" lang="ja-JP" altLang="en-US" sz="1200" dirty="0"/>
              <a:t>成果物：報告書</a:t>
            </a:r>
            <a:endParaRPr kumimoji="1" lang="en-US" altLang="ja-JP" sz="1200" dirty="0"/>
          </a:p>
        </p:txBody>
      </p:sp>
      <p:sp>
        <p:nvSpPr>
          <p:cNvPr id="18" name="右中かっこ 17">
            <a:extLst>
              <a:ext uri="{FF2B5EF4-FFF2-40B4-BE49-F238E27FC236}">
                <a16:creationId xmlns:a16="http://schemas.microsoft.com/office/drawing/2014/main" id="{370E601F-EDB2-40C3-A3CF-D2343C2F8572}"/>
              </a:ext>
            </a:extLst>
          </p:cNvPr>
          <p:cNvSpPr/>
          <p:nvPr/>
        </p:nvSpPr>
        <p:spPr>
          <a:xfrm>
            <a:off x="8632263" y="2856225"/>
            <a:ext cx="332361" cy="1585117"/>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3BAE237-82CB-4654-B8A0-A7CB9525D2B0}"/>
              </a:ext>
            </a:extLst>
          </p:cNvPr>
          <p:cNvSpPr txBox="1"/>
          <p:nvPr/>
        </p:nvSpPr>
        <p:spPr>
          <a:xfrm>
            <a:off x="9303787" y="3485285"/>
            <a:ext cx="902811" cy="307777"/>
          </a:xfrm>
          <a:prstGeom prst="rect">
            <a:avLst/>
          </a:prstGeom>
          <a:noFill/>
        </p:spPr>
        <p:txBody>
          <a:bodyPr wrap="none" rtlCol="0">
            <a:spAutoFit/>
          </a:bodyPr>
          <a:lstStyle/>
          <a:p>
            <a:r>
              <a:rPr kumimoji="1" lang="ja-JP" altLang="en-US" sz="1400" dirty="0"/>
              <a:t>技術調査</a:t>
            </a:r>
          </a:p>
        </p:txBody>
      </p:sp>
      <p:sp>
        <p:nvSpPr>
          <p:cNvPr id="20" name="テキスト ボックス 19">
            <a:extLst>
              <a:ext uri="{FF2B5EF4-FFF2-40B4-BE49-F238E27FC236}">
                <a16:creationId xmlns:a16="http://schemas.microsoft.com/office/drawing/2014/main" id="{7510C62E-9996-413E-A2C2-34196F3C4411}"/>
              </a:ext>
            </a:extLst>
          </p:cNvPr>
          <p:cNvSpPr txBox="1"/>
          <p:nvPr/>
        </p:nvSpPr>
        <p:spPr>
          <a:xfrm>
            <a:off x="9303787" y="5263413"/>
            <a:ext cx="2183611" cy="523220"/>
          </a:xfrm>
          <a:prstGeom prst="rect">
            <a:avLst/>
          </a:prstGeom>
          <a:noFill/>
        </p:spPr>
        <p:txBody>
          <a:bodyPr wrap="none" rtlCol="0">
            <a:spAutoFit/>
          </a:bodyPr>
          <a:lstStyle/>
          <a:p>
            <a:r>
              <a:rPr kumimoji="1" lang="ja-JP" altLang="en-US" sz="1400" dirty="0"/>
              <a:t>研究開発ロードマップの検討</a:t>
            </a:r>
            <a:endParaRPr kumimoji="1" lang="en-US" altLang="ja-JP" sz="1400" dirty="0"/>
          </a:p>
          <a:p>
            <a:r>
              <a:rPr kumimoji="1" lang="ja-JP" altLang="en-US" sz="1400" dirty="0"/>
              <a:t>アプリケーションの調査</a:t>
            </a:r>
            <a:endParaRPr kumimoji="1" lang="en-US" altLang="ja-JP" sz="1400" dirty="0"/>
          </a:p>
        </p:txBody>
      </p:sp>
      <p:sp>
        <p:nvSpPr>
          <p:cNvPr id="21" name="右中かっこ 20">
            <a:extLst>
              <a:ext uri="{FF2B5EF4-FFF2-40B4-BE49-F238E27FC236}">
                <a16:creationId xmlns:a16="http://schemas.microsoft.com/office/drawing/2014/main" id="{D060B88A-96A8-4642-85FD-7ABA912AC5FC}"/>
              </a:ext>
            </a:extLst>
          </p:cNvPr>
          <p:cNvSpPr/>
          <p:nvPr/>
        </p:nvSpPr>
        <p:spPr>
          <a:xfrm>
            <a:off x="8642073" y="4877910"/>
            <a:ext cx="332361" cy="114944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727290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調査活動の分担</a:t>
            </a:r>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793551"/>
          </a:xfrm>
        </p:spPr>
        <p:txBody>
          <a:bodyPr/>
          <a:lstStyle/>
          <a:p>
            <a:pPr marL="457200" indent="-457200">
              <a:buFont typeface="Wingdings" panose="05000000000000000000" pitchFamily="2" charset="2"/>
              <a:buChar char="n"/>
            </a:pPr>
            <a:r>
              <a:rPr kumimoji="1" lang="ja-JP" altLang="en-US" dirty="0"/>
              <a:t>下記の分担を予定している。</a:t>
            </a:r>
            <a:endParaRPr kumimoji="1" lang="en-US" altLang="ja-JP" dirty="0"/>
          </a:p>
          <a:p>
            <a:pPr marL="798513" lvl="1" indent="-457200">
              <a:buFont typeface="Wingdings" panose="05000000000000000000" pitchFamily="2" charset="2"/>
              <a:buChar char="n"/>
            </a:pPr>
            <a:r>
              <a:rPr lang="ja-JP" altLang="en-US" sz="1800" dirty="0"/>
              <a:t>伊﨑が</a:t>
            </a:r>
            <a:r>
              <a:rPr lang="en-US" altLang="ja-JP" sz="1800" dirty="0"/>
              <a:t>12</a:t>
            </a:r>
            <a:r>
              <a:rPr lang="ja-JP" altLang="en-US" sz="1800" dirty="0"/>
              <a:t>月</a:t>
            </a:r>
            <a:r>
              <a:rPr lang="en-US" altLang="ja-JP" sz="1800" dirty="0"/>
              <a:t>M</a:t>
            </a:r>
            <a:r>
              <a:rPr lang="ja-JP" altLang="en-US" sz="1800" dirty="0"/>
              <a:t>以降休職する都合上、熊谷さんに引継ぎ</a:t>
            </a:r>
            <a:endParaRPr lang="en-US" altLang="ja-JP" sz="1800"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a:t>Confidential</a:t>
            </a:r>
            <a:endParaRPr kumimoji="1" lang="ja-JP" altLang="en-US" dirty="0"/>
          </a:p>
        </p:txBody>
      </p:sp>
      <p:graphicFrame>
        <p:nvGraphicFramePr>
          <p:cNvPr id="15" name="表 15">
            <a:extLst>
              <a:ext uri="{FF2B5EF4-FFF2-40B4-BE49-F238E27FC236}">
                <a16:creationId xmlns:a16="http://schemas.microsoft.com/office/drawing/2014/main" id="{398F4D78-DBD3-4845-B90E-C87AC53BFDFF}"/>
              </a:ext>
            </a:extLst>
          </p:cNvPr>
          <p:cNvGraphicFramePr>
            <a:graphicFrameLocks noGrp="1"/>
          </p:cNvGraphicFramePr>
          <p:nvPr/>
        </p:nvGraphicFramePr>
        <p:xfrm>
          <a:off x="548768" y="2572583"/>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熊谷、橋本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伊﨑、熊谷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伊﨑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12/M</a:t>
                      </a:r>
                      <a:r>
                        <a:rPr kumimoji="1" lang="ja-JP" altLang="en-US" dirty="0"/>
                        <a:t>～熊谷さんが引継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1079606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EC0AB-DF2D-4CF0-80EB-EB6638C14812}"/>
              </a:ext>
            </a:extLst>
          </p:cNvPr>
          <p:cNvSpPr>
            <a:spLocks noGrp="1"/>
          </p:cNvSpPr>
          <p:nvPr>
            <p:ph type="title"/>
          </p:nvPr>
        </p:nvSpPr>
        <p:spPr/>
        <p:txBody>
          <a:bodyPr/>
          <a:lstStyle/>
          <a:p>
            <a:r>
              <a:rPr lang="ja-JP" altLang="en-US" dirty="0"/>
              <a:t>参考：今後の育児休職・休暇計画（伊﨑、</a:t>
            </a:r>
            <a:r>
              <a:rPr lang="en-US" altLang="ja-JP" dirty="0"/>
              <a:t>2022</a:t>
            </a:r>
            <a:r>
              <a:rPr lang="ja-JP" altLang="en-US" dirty="0"/>
              <a:t>年</a:t>
            </a:r>
            <a:r>
              <a:rPr lang="en-US" altLang="ja-JP" dirty="0"/>
              <a:t>11</a:t>
            </a:r>
            <a:r>
              <a:rPr lang="ja-JP" altLang="en-US" dirty="0"/>
              <a:t>月</a:t>
            </a:r>
            <a:r>
              <a:rPr lang="en-US" altLang="ja-JP" dirty="0"/>
              <a:t>11</a:t>
            </a:r>
            <a:r>
              <a:rPr lang="ja-JP" altLang="en-US" dirty="0"/>
              <a:t>日時点）</a:t>
            </a:r>
          </a:p>
        </p:txBody>
      </p:sp>
      <p:sp>
        <p:nvSpPr>
          <p:cNvPr id="3" name="スライド番号プレースホルダー 2">
            <a:extLst>
              <a:ext uri="{FF2B5EF4-FFF2-40B4-BE49-F238E27FC236}">
                <a16:creationId xmlns:a16="http://schemas.microsoft.com/office/drawing/2014/main" id="{183E6C87-B312-4A32-B965-41656DE050BB}"/>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5" name="矢印: 右 4">
            <a:extLst>
              <a:ext uri="{FF2B5EF4-FFF2-40B4-BE49-F238E27FC236}">
                <a16:creationId xmlns:a16="http://schemas.microsoft.com/office/drawing/2014/main" id="{DF1B1372-BACF-4E2E-9714-D8B65C264DEF}"/>
              </a:ext>
            </a:extLst>
          </p:cNvPr>
          <p:cNvSpPr/>
          <p:nvPr/>
        </p:nvSpPr>
        <p:spPr>
          <a:xfrm>
            <a:off x="517055" y="1315992"/>
            <a:ext cx="11210347" cy="501042"/>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cxnSp>
        <p:nvCxnSpPr>
          <p:cNvPr id="6" name="直線コネクタ 5">
            <a:extLst>
              <a:ext uri="{FF2B5EF4-FFF2-40B4-BE49-F238E27FC236}">
                <a16:creationId xmlns:a16="http://schemas.microsoft.com/office/drawing/2014/main" id="{22748BE4-8F8F-4178-A214-151110C0FB4B}"/>
              </a:ext>
            </a:extLst>
          </p:cNvPr>
          <p:cNvCxnSpPr>
            <a:cxnSpLocks/>
          </p:cNvCxnSpPr>
          <p:nvPr/>
        </p:nvCxnSpPr>
        <p:spPr>
          <a:xfrm>
            <a:off x="517055" y="1460403"/>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99796B8-9EC6-4E59-82AF-106EC9C0E6E0}"/>
              </a:ext>
            </a:extLst>
          </p:cNvPr>
          <p:cNvCxnSpPr>
            <a:cxnSpLocks/>
          </p:cNvCxnSpPr>
          <p:nvPr/>
        </p:nvCxnSpPr>
        <p:spPr>
          <a:xfrm>
            <a:off x="2955524"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DB29A8E-48C2-40D6-A022-9C45E8A99AFB}"/>
              </a:ext>
            </a:extLst>
          </p:cNvPr>
          <p:cNvCxnSpPr>
            <a:cxnSpLocks/>
          </p:cNvCxnSpPr>
          <p:nvPr/>
        </p:nvCxnSpPr>
        <p:spPr>
          <a:xfrm>
            <a:off x="5393993"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2974762-3029-4BAF-AF2E-D77F041AA798}"/>
              </a:ext>
            </a:extLst>
          </p:cNvPr>
          <p:cNvCxnSpPr>
            <a:cxnSpLocks/>
          </p:cNvCxnSpPr>
          <p:nvPr/>
        </p:nvCxnSpPr>
        <p:spPr>
          <a:xfrm>
            <a:off x="7894669"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A4F0431-2FF7-4B0A-BBE7-8882F3DFBCE5}"/>
              </a:ext>
            </a:extLst>
          </p:cNvPr>
          <p:cNvCxnSpPr>
            <a:cxnSpLocks/>
          </p:cNvCxnSpPr>
          <p:nvPr/>
        </p:nvCxnSpPr>
        <p:spPr>
          <a:xfrm>
            <a:off x="10333138" y="1443231"/>
            <a:ext cx="0" cy="450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E6598D-5190-4623-90CD-95BF0FDE7679}"/>
              </a:ext>
            </a:extLst>
          </p:cNvPr>
          <p:cNvSpPr txBox="1"/>
          <p:nvPr/>
        </p:nvSpPr>
        <p:spPr>
          <a:xfrm>
            <a:off x="1366112" y="118768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2Q</a:t>
            </a:r>
            <a:endParaRPr kumimoji="1" lang="ja-JP" altLang="en-US" sz="2400" dirty="0">
              <a:solidFill>
                <a:srgbClr val="000000"/>
              </a:solidFill>
              <a:latin typeface="Arial"/>
              <a:ea typeface="Meiryo UI"/>
            </a:endParaRPr>
          </a:p>
        </p:txBody>
      </p:sp>
      <p:sp>
        <p:nvSpPr>
          <p:cNvPr id="12" name="テキスト ボックス 11">
            <a:extLst>
              <a:ext uri="{FF2B5EF4-FFF2-40B4-BE49-F238E27FC236}">
                <a16:creationId xmlns:a16="http://schemas.microsoft.com/office/drawing/2014/main" id="{28B8C7C8-DF35-4AED-A764-71CDFB47FD52}"/>
              </a:ext>
            </a:extLst>
          </p:cNvPr>
          <p:cNvSpPr txBox="1"/>
          <p:nvPr/>
        </p:nvSpPr>
        <p:spPr>
          <a:xfrm>
            <a:off x="3838286" y="117555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3Q</a:t>
            </a:r>
            <a:endParaRPr kumimoji="1" lang="ja-JP" altLang="en-US" sz="2400" dirty="0">
              <a:solidFill>
                <a:srgbClr val="000000"/>
              </a:solidFill>
              <a:latin typeface="Arial"/>
              <a:ea typeface="Meiryo UI"/>
            </a:endParaRPr>
          </a:p>
        </p:txBody>
      </p:sp>
      <p:sp>
        <p:nvSpPr>
          <p:cNvPr id="13" name="テキスト ボックス 12">
            <a:extLst>
              <a:ext uri="{FF2B5EF4-FFF2-40B4-BE49-F238E27FC236}">
                <a16:creationId xmlns:a16="http://schemas.microsoft.com/office/drawing/2014/main" id="{85368C59-57A1-454B-A9E4-44BA85F10E06}"/>
              </a:ext>
            </a:extLst>
          </p:cNvPr>
          <p:cNvSpPr txBox="1"/>
          <p:nvPr/>
        </p:nvSpPr>
        <p:spPr>
          <a:xfrm>
            <a:off x="6276754" y="1187685"/>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4Q</a:t>
            </a:r>
            <a:endParaRPr kumimoji="1" lang="ja-JP" altLang="en-US" sz="2400" dirty="0">
              <a:solidFill>
                <a:srgbClr val="000000"/>
              </a:solidFill>
              <a:latin typeface="Arial"/>
              <a:ea typeface="Meiryo UI"/>
            </a:endParaRPr>
          </a:p>
        </p:txBody>
      </p:sp>
      <p:sp>
        <p:nvSpPr>
          <p:cNvPr id="14" name="テキスト ボックス 13">
            <a:extLst>
              <a:ext uri="{FF2B5EF4-FFF2-40B4-BE49-F238E27FC236}">
                <a16:creationId xmlns:a16="http://schemas.microsoft.com/office/drawing/2014/main" id="{982A8FFA-01E6-4429-8BC3-4D9A4CEF1C72}"/>
              </a:ext>
            </a:extLst>
          </p:cNvPr>
          <p:cNvSpPr txBox="1"/>
          <p:nvPr/>
        </p:nvSpPr>
        <p:spPr>
          <a:xfrm>
            <a:off x="8777429" y="1182510"/>
            <a:ext cx="595035"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1Q</a:t>
            </a:r>
            <a:endParaRPr kumimoji="1" lang="ja-JP" altLang="en-US" sz="2400" dirty="0">
              <a:solidFill>
                <a:srgbClr val="000000"/>
              </a:solidFill>
              <a:latin typeface="Arial"/>
              <a:ea typeface="Meiryo UI"/>
            </a:endParaRPr>
          </a:p>
        </p:txBody>
      </p:sp>
      <p:sp>
        <p:nvSpPr>
          <p:cNvPr id="19" name="矢印: 右 18">
            <a:extLst>
              <a:ext uri="{FF2B5EF4-FFF2-40B4-BE49-F238E27FC236}">
                <a16:creationId xmlns:a16="http://schemas.microsoft.com/office/drawing/2014/main" id="{BE66230A-9D65-4AF4-9CA1-6D19360966CA}"/>
              </a:ext>
            </a:extLst>
          </p:cNvPr>
          <p:cNvSpPr/>
          <p:nvPr/>
        </p:nvSpPr>
        <p:spPr>
          <a:xfrm>
            <a:off x="5187099" y="3991712"/>
            <a:ext cx="325297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21" name="テキスト ボックス 20">
            <a:extLst>
              <a:ext uri="{FF2B5EF4-FFF2-40B4-BE49-F238E27FC236}">
                <a16:creationId xmlns:a16="http://schemas.microsoft.com/office/drawing/2014/main" id="{527F862E-8FDE-4D14-B65F-13963C51844D}"/>
              </a:ext>
            </a:extLst>
          </p:cNvPr>
          <p:cNvSpPr txBox="1"/>
          <p:nvPr/>
        </p:nvSpPr>
        <p:spPr>
          <a:xfrm>
            <a:off x="6069975" y="4115275"/>
            <a:ext cx="1479892"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育児休職（約</a:t>
            </a:r>
            <a:r>
              <a:rPr kumimoji="1" lang="en-US" altLang="ja-JP" sz="1050" dirty="0">
                <a:solidFill>
                  <a:srgbClr val="000000"/>
                </a:solidFill>
                <a:latin typeface="Arial"/>
                <a:ea typeface="Meiryo UI"/>
              </a:rPr>
              <a:t>4</a:t>
            </a:r>
            <a:r>
              <a:rPr kumimoji="1" lang="ja-JP" altLang="en-US" sz="1050" dirty="0">
                <a:solidFill>
                  <a:srgbClr val="000000"/>
                </a:solidFill>
                <a:latin typeface="Arial"/>
                <a:ea typeface="Meiryo UI"/>
              </a:rPr>
              <a:t>カ月）</a:t>
            </a:r>
          </a:p>
        </p:txBody>
      </p:sp>
      <p:sp>
        <p:nvSpPr>
          <p:cNvPr id="46" name="テキスト ボックス 45">
            <a:extLst>
              <a:ext uri="{FF2B5EF4-FFF2-40B4-BE49-F238E27FC236}">
                <a16:creationId xmlns:a16="http://schemas.microsoft.com/office/drawing/2014/main" id="{672844A4-0657-406F-B5ED-E3924F281604}"/>
              </a:ext>
            </a:extLst>
          </p:cNvPr>
          <p:cNvSpPr txBox="1"/>
          <p:nvPr/>
        </p:nvSpPr>
        <p:spPr>
          <a:xfrm>
            <a:off x="5053143" y="3854754"/>
            <a:ext cx="537327" cy="261610"/>
          </a:xfrm>
          <a:prstGeom prst="rect">
            <a:avLst/>
          </a:prstGeom>
          <a:noFill/>
        </p:spPr>
        <p:txBody>
          <a:bodyPr wrap="none" rtlCol="0">
            <a:spAutoFit/>
          </a:bodyPr>
          <a:lstStyle/>
          <a:p>
            <a:r>
              <a:rPr kumimoji="1" lang="en-US" altLang="ja-JP" sz="1100" dirty="0"/>
              <a:t>12/27</a:t>
            </a:r>
            <a:endParaRPr kumimoji="1" lang="ja-JP" altLang="en-US" sz="1100" dirty="0"/>
          </a:p>
        </p:txBody>
      </p:sp>
      <p:sp>
        <p:nvSpPr>
          <p:cNvPr id="52" name="テキスト ボックス 51">
            <a:extLst>
              <a:ext uri="{FF2B5EF4-FFF2-40B4-BE49-F238E27FC236}">
                <a16:creationId xmlns:a16="http://schemas.microsoft.com/office/drawing/2014/main" id="{ED437824-34EE-4A0F-AA77-B934B08240C7}"/>
              </a:ext>
            </a:extLst>
          </p:cNvPr>
          <p:cNvSpPr txBox="1"/>
          <p:nvPr/>
        </p:nvSpPr>
        <p:spPr>
          <a:xfrm>
            <a:off x="1432073" y="2793810"/>
            <a:ext cx="1661032" cy="307777"/>
          </a:xfrm>
          <a:prstGeom prst="rect">
            <a:avLst/>
          </a:prstGeom>
          <a:solidFill>
            <a:schemeClr val="bg1"/>
          </a:solidFill>
          <a:ln>
            <a:solidFill>
              <a:schemeClr val="accent6"/>
            </a:solidFill>
          </a:ln>
        </p:spPr>
        <p:txBody>
          <a:bodyPr wrap="none" rtlCol="0">
            <a:spAutoFit/>
          </a:bodyPr>
          <a:lstStyle/>
          <a:p>
            <a:r>
              <a:rPr kumimoji="1" lang="ja-JP" altLang="en-US" sz="1400" dirty="0"/>
              <a:t>妻の職場復帰のため</a:t>
            </a:r>
            <a:endParaRPr kumimoji="1" lang="en-US" altLang="ja-JP" sz="1400" dirty="0"/>
          </a:p>
        </p:txBody>
      </p:sp>
      <p:sp>
        <p:nvSpPr>
          <p:cNvPr id="54" name="テキスト ボックス 53">
            <a:extLst>
              <a:ext uri="{FF2B5EF4-FFF2-40B4-BE49-F238E27FC236}">
                <a16:creationId xmlns:a16="http://schemas.microsoft.com/office/drawing/2014/main" id="{209DF494-CE07-4D7C-BD9F-DD45647C3FAB}"/>
              </a:ext>
            </a:extLst>
          </p:cNvPr>
          <p:cNvSpPr txBox="1"/>
          <p:nvPr/>
        </p:nvSpPr>
        <p:spPr>
          <a:xfrm>
            <a:off x="3459513" y="2763633"/>
            <a:ext cx="7649851" cy="523220"/>
          </a:xfrm>
          <a:prstGeom prst="rect">
            <a:avLst/>
          </a:prstGeom>
          <a:noFill/>
        </p:spPr>
        <p:txBody>
          <a:bodyPr wrap="none" rtlCol="0">
            <a:spAutoFit/>
          </a:bodyPr>
          <a:lstStyle/>
          <a:p>
            <a:r>
              <a:rPr kumimoji="1" lang="ja-JP" altLang="en-US" sz="1400" dirty="0"/>
              <a:t>妻が</a:t>
            </a:r>
            <a:r>
              <a:rPr kumimoji="1" lang="en-US" altLang="ja-JP" sz="1400" dirty="0"/>
              <a:t>12</a:t>
            </a:r>
            <a:r>
              <a:rPr kumimoji="1" lang="ja-JP" altLang="en-US" sz="1400" dirty="0"/>
              <a:t>月中旬から職場復帰予定のため、育児休職（２回目）を取得したい。</a:t>
            </a:r>
            <a:endParaRPr kumimoji="1" lang="en-US" altLang="ja-JP" sz="1400" dirty="0"/>
          </a:p>
          <a:p>
            <a:r>
              <a:rPr kumimoji="1" lang="ja-JP" altLang="en-US" sz="1400" dirty="0"/>
              <a:t>保育園は</a:t>
            </a:r>
            <a:r>
              <a:rPr kumimoji="1" lang="en-US" altLang="ja-JP" sz="1400" dirty="0"/>
              <a:t>2023</a:t>
            </a:r>
            <a:r>
              <a:rPr kumimoji="1" lang="ja-JP" altLang="en-US" sz="1400" dirty="0"/>
              <a:t>年</a:t>
            </a:r>
            <a:r>
              <a:rPr kumimoji="1" lang="en-US" altLang="ja-JP" sz="1400" dirty="0"/>
              <a:t>4</a:t>
            </a:r>
            <a:r>
              <a:rPr kumimoji="1" lang="ja-JP" altLang="en-US" sz="1400" dirty="0"/>
              <a:t>月入園を想定（最初の１か月弱は慣らし</a:t>
            </a:r>
            <a:r>
              <a:rPr kumimoji="1" lang="ja-JP" altLang="en-US" sz="1400"/>
              <a:t>保育期間のため５月から始動を想定）</a:t>
            </a:r>
            <a:r>
              <a:rPr kumimoji="1" lang="ja-JP" altLang="en-US" sz="1400" dirty="0"/>
              <a:t>。</a:t>
            </a:r>
            <a:endParaRPr kumimoji="1" lang="en-US" altLang="ja-JP" sz="1400" dirty="0"/>
          </a:p>
        </p:txBody>
      </p:sp>
      <p:cxnSp>
        <p:nvCxnSpPr>
          <p:cNvPr id="63" name="直線矢印コネクタ 62">
            <a:extLst>
              <a:ext uri="{FF2B5EF4-FFF2-40B4-BE49-F238E27FC236}">
                <a16:creationId xmlns:a16="http://schemas.microsoft.com/office/drawing/2014/main" id="{40746708-19FB-49B2-94C2-5000369BCD36}"/>
              </a:ext>
            </a:extLst>
          </p:cNvPr>
          <p:cNvCxnSpPr/>
          <p:nvPr/>
        </p:nvCxnSpPr>
        <p:spPr>
          <a:xfrm>
            <a:off x="232947" y="2104760"/>
            <a:ext cx="1152000" cy="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63962983-A93C-409C-85B7-21F0FC13B8AD}"/>
              </a:ext>
            </a:extLst>
          </p:cNvPr>
          <p:cNvCxnSpPr>
            <a:cxnSpLocks/>
          </p:cNvCxnSpPr>
          <p:nvPr/>
        </p:nvCxnSpPr>
        <p:spPr>
          <a:xfrm>
            <a:off x="1423825" y="2105081"/>
            <a:ext cx="3388336"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E1A64B1A-7A45-404C-891C-7397D9B45FD1}"/>
              </a:ext>
            </a:extLst>
          </p:cNvPr>
          <p:cNvSpPr txBox="1"/>
          <p:nvPr/>
        </p:nvSpPr>
        <p:spPr>
          <a:xfrm>
            <a:off x="6016304" y="1788667"/>
            <a:ext cx="1813317" cy="276999"/>
          </a:xfrm>
          <a:prstGeom prst="rect">
            <a:avLst/>
          </a:prstGeom>
          <a:noFill/>
        </p:spPr>
        <p:txBody>
          <a:bodyPr wrap="none" rtlCol="0">
            <a:spAutoFit/>
          </a:bodyPr>
          <a:lstStyle/>
          <a:p>
            <a:r>
              <a:rPr kumimoji="1" lang="ja-JP" altLang="en-US" sz="1200" dirty="0"/>
              <a:t>育児休職（</a:t>
            </a:r>
            <a:r>
              <a:rPr kumimoji="1" lang="en-US" altLang="ja-JP" sz="1200" dirty="0"/>
              <a:t>+</a:t>
            </a:r>
            <a:r>
              <a:rPr kumimoji="1" lang="ja-JP" altLang="en-US" sz="1200" dirty="0"/>
              <a:t>有給休暇）</a:t>
            </a:r>
          </a:p>
        </p:txBody>
      </p:sp>
      <p:sp>
        <p:nvSpPr>
          <p:cNvPr id="69" name="テキスト ボックス 68">
            <a:extLst>
              <a:ext uri="{FF2B5EF4-FFF2-40B4-BE49-F238E27FC236}">
                <a16:creationId xmlns:a16="http://schemas.microsoft.com/office/drawing/2014/main" id="{9133A3FE-0D13-42F0-A4D0-089B4F49A333}"/>
              </a:ext>
            </a:extLst>
          </p:cNvPr>
          <p:cNvSpPr txBox="1"/>
          <p:nvPr/>
        </p:nvSpPr>
        <p:spPr>
          <a:xfrm>
            <a:off x="408554" y="1788667"/>
            <a:ext cx="800219" cy="276999"/>
          </a:xfrm>
          <a:prstGeom prst="rect">
            <a:avLst/>
          </a:prstGeom>
          <a:noFill/>
        </p:spPr>
        <p:txBody>
          <a:bodyPr wrap="none" rtlCol="0">
            <a:spAutoFit/>
          </a:bodyPr>
          <a:lstStyle/>
          <a:p>
            <a:r>
              <a:rPr kumimoji="1" lang="ja-JP" altLang="en-US" sz="1200" dirty="0"/>
              <a:t>育児休職</a:t>
            </a:r>
          </a:p>
        </p:txBody>
      </p:sp>
      <p:sp>
        <p:nvSpPr>
          <p:cNvPr id="70" name="テキスト ボックス 69">
            <a:extLst>
              <a:ext uri="{FF2B5EF4-FFF2-40B4-BE49-F238E27FC236}">
                <a16:creationId xmlns:a16="http://schemas.microsoft.com/office/drawing/2014/main" id="{3B922BAC-E51B-43E1-B383-33E6676499F8}"/>
              </a:ext>
            </a:extLst>
          </p:cNvPr>
          <p:cNvSpPr txBox="1"/>
          <p:nvPr/>
        </p:nvSpPr>
        <p:spPr>
          <a:xfrm>
            <a:off x="2555415" y="1788667"/>
            <a:ext cx="800219" cy="276999"/>
          </a:xfrm>
          <a:prstGeom prst="rect">
            <a:avLst/>
          </a:prstGeom>
          <a:noFill/>
        </p:spPr>
        <p:txBody>
          <a:bodyPr wrap="none" rtlCol="0">
            <a:spAutoFit/>
          </a:bodyPr>
          <a:lstStyle/>
          <a:p>
            <a:r>
              <a:rPr kumimoji="1" lang="ja-JP" altLang="en-US" sz="1200" dirty="0"/>
              <a:t>通常勤務</a:t>
            </a:r>
          </a:p>
        </p:txBody>
      </p:sp>
      <p:sp>
        <p:nvSpPr>
          <p:cNvPr id="78" name="テキスト ボックス 77">
            <a:extLst>
              <a:ext uri="{FF2B5EF4-FFF2-40B4-BE49-F238E27FC236}">
                <a16:creationId xmlns:a16="http://schemas.microsoft.com/office/drawing/2014/main" id="{A2ECD7FC-F16E-4324-B8A2-58D0C960E0BC}"/>
              </a:ext>
            </a:extLst>
          </p:cNvPr>
          <p:cNvSpPr txBox="1"/>
          <p:nvPr/>
        </p:nvSpPr>
        <p:spPr>
          <a:xfrm>
            <a:off x="1362576" y="2206989"/>
            <a:ext cx="540533" cy="261610"/>
          </a:xfrm>
          <a:prstGeom prst="rect">
            <a:avLst/>
          </a:prstGeom>
          <a:noFill/>
        </p:spPr>
        <p:txBody>
          <a:bodyPr wrap="none" rtlCol="0">
            <a:spAutoFit/>
          </a:bodyPr>
          <a:lstStyle/>
          <a:p>
            <a:r>
              <a:rPr kumimoji="1" lang="en-US" altLang="ja-JP" sz="1100" dirty="0"/>
              <a:t>7/26~</a:t>
            </a:r>
            <a:endParaRPr kumimoji="1" lang="ja-JP" altLang="en-US" sz="1100" dirty="0"/>
          </a:p>
        </p:txBody>
      </p:sp>
      <p:sp>
        <p:nvSpPr>
          <p:cNvPr id="79" name="テキスト ボックス 78">
            <a:extLst>
              <a:ext uri="{FF2B5EF4-FFF2-40B4-BE49-F238E27FC236}">
                <a16:creationId xmlns:a16="http://schemas.microsoft.com/office/drawing/2014/main" id="{FA419ADA-B4C6-4820-8242-AEE650ADE752}"/>
              </a:ext>
            </a:extLst>
          </p:cNvPr>
          <p:cNvSpPr txBox="1"/>
          <p:nvPr/>
        </p:nvSpPr>
        <p:spPr>
          <a:xfrm>
            <a:off x="4837120" y="2204378"/>
            <a:ext cx="619080" cy="261610"/>
          </a:xfrm>
          <a:prstGeom prst="rect">
            <a:avLst/>
          </a:prstGeom>
          <a:noFill/>
        </p:spPr>
        <p:txBody>
          <a:bodyPr wrap="none" rtlCol="0">
            <a:spAutoFit/>
          </a:bodyPr>
          <a:lstStyle/>
          <a:p>
            <a:r>
              <a:rPr kumimoji="1" lang="en-US" altLang="ja-JP" sz="1100" dirty="0"/>
              <a:t>12/19~</a:t>
            </a:r>
            <a:endParaRPr kumimoji="1" lang="ja-JP" altLang="en-US" sz="1100" dirty="0"/>
          </a:p>
        </p:txBody>
      </p:sp>
      <p:sp>
        <p:nvSpPr>
          <p:cNvPr id="83" name="テキスト ボックス 82">
            <a:extLst>
              <a:ext uri="{FF2B5EF4-FFF2-40B4-BE49-F238E27FC236}">
                <a16:creationId xmlns:a16="http://schemas.microsoft.com/office/drawing/2014/main" id="{2BA4D550-2F57-4094-BD59-8ADD346794DE}"/>
              </a:ext>
            </a:extLst>
          </p:cNvPr>
          <p:cNvSpPr txBox="1"/>
          <p:nvPr/>
        </p:nvSpPr>
        <p:spPr>
          <a:xfrm>
            <a:off x="3501553" y="752425"/>
            <a:ext cx="1263487"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FY2022</a:t>
            </a:r>
            <a:endParaRPr kumimoji="1" lang="ja-JP" altLang="en-US" sz="2400" dirty="0">
              <a:solidFill>
                <a:srgbClr val="000000"/>
              </a:solidFill>
              <a:latin typeface="Arial"/>
              <a:ea typeface="Meiryo UI"/>
            </a:endParaRPr>
          </a:p>
        </p:txBody>
      </p:sp>
      <p:sp>
        <p:nvSpPr>
          <p:cNvPr id="51" name="テキスト ボックス 50">
            <a:extLst>
              <a:ext uri="{FF2B5EF4-FFF2-40B4-BE49-F238E27FC236}">
                <a16:creationId xmlns:a16="http://schemas.microsoft.com/office/drawing/2014/main" id="{4159B834-936A-4B24-8CA7-611B830246D9}"/>
              </a:ext>
            </a:extLst>
          </p:cNvPr>
          <p:cNvSpPr txBox="1"/>
          <p:nvPr/>
        </p:nvSpPr>
        <p:spPr>
          <a:xfrm>
            <a:off x="8440074" y="742651"/>
            <a:ext cx="1263487" cy="461665"/>
          </a:xfrm>
          <a:prstGeom prst="rect">
            <a:avLst/>
          </a:prstGeom>
          <a:noFill/>
        </p:spPr>
        <p:txBody>
          <a:bodyPr wrap="none" rtlCol="0">
            <a:spAutoFit/>
          </a:bodyPr>
          <a:lstStyle/>
          <a:p>
            <a:pPr defTabSz="914400"/>
            <a:r>
              <a:rPr kumimoji="1" lang="en-US" altLang="ja-JP" sz="2400" dirty="0">
                <a:solidFill>
                  <a:srgbClr val="000000"/>
                </a:solidFill>
                <a:latin typeface="Arial"/>
                <a:ea typeface="Meiryo UI"/>
              </a:rPr>
              <a:t>FY2023</a:t>
            </a:r>
            <a:endParaRPr kumimoji="1" lang="ja-JP" altLang="en-US" sz="2400" dirty="0">
              <a:solidFill>
                <a:srgbClr val="000000"/>
              </a:solidFill>
              <a:latin typeface="Arial"/>
              <a:ea typeface="Meiryo UI"/>
            </a:endParaRPr>
          </a:p>
        </p:txBody>
      </p:sp>
      <p:cxnSp>
        <p:nvCxnSpPr>
          <p:cNvPr id="57" name="直線矢印コネクタ 56">
            <a:extLst>
              <a:ext uri="{FF2B5EF4-FFF2-40B4-BE49-F238E27FC236}">
                <a16:creationId xmlns:a16="http://schemas.microsoft.com/office/drawing/2014/main" id="{B3C2F793-591D-43A4-BB99-9917C21900AB}"/>
              </a:ext>
            </a:extLst>
          </p:cNvPr>
          <p:cNvCxnSpPr>
            <a:cxnSpLocks/>
          </p:cNvCxnSpPr>
          <p:nvPr/>
        </p:nvCxnSpPr>
        <p:spPr>
          <a:xfrm flipV="1">
            <a:off x="8743425" y="2105081"/>
            <a:ext cx="2290335" cy="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3563989-74F4-498C-8BF7-51EB9337A4E5}"/>
              </a:ext>
            </a:extLst>
          </p:cNvPr>
          <p:cNvSpPr txBox="1"/>
          <p:nvPr/>
        </p:nvSpPr>
        <p:spPr>
          <a:xfrm>
            <a:off x="9415141" y="1799901"/>
            <a:ext cx="800219" cy="276999"/>
          </a:xfrm>
          <a:prstGeom prst="rect">
            <a:avLst/>
          </a:prstGeom>
          <a:noFill/>
        </p:spPr>
        <p:txBody>
          <a:bodyPr wrap="none" rtlCol="0">
            <a:spAutoFit/>
          </a:bodyPr>
          <a:lstStyle/>
          <a:p>
            <a:r>
              <a:rPr kumimoji="1" lang="ja-JP" altLang="en-US" sz="1200" dirty="0"/>
              <a:t>通常勤務</a:t>
            </a:r>
          </a:p>
        </p:txBody>
      </p:sp>
      <p:sp>
        <p:nvSpPr>
          <p:cNvPr id="60" name="テキスト ボックス 59">
            <a:extLst>
              <a:ext uri="{FF2B5EF4-FFF2-40B4-BE49-F238E27FC236}">
                <a16:creationId xmlns:a16="http://schemas.microsoft.com/office/drawing/2014/main" id="{4C02DE97-BA29-4180-9358-B06D5546CDDD}"/>
              </a:ext>
            </a:extLst>
          </p:cNvPr>
          <p:cNvSpPr txBox="1"/>
          <p:nvPr/>
        </p:nvSpPr>
        <p:spPr>
          <a:xfrm>
            <a:off x="8707882" y="2212923"/>
            <a:ext cx="461986" cy="261610"/>
          </a:xfrm>
          <a:prstGeom prst="rect">
            <a:avLst/>
          </a:prstGeom>
          <a:noFill/>
        </p:spPr>
        <p:txBody>
          <a:bodyPr wrap="none" rtlCol="0">
            <a:spAutoFit/>
          </a:bodyPr>
          <a:lstStyle/>
          <a:p>
            <a:r>
              <a:rPr kumimoji="1" lang="en-US" altLang="ja-JP" sz="1100"/>
              <a:t>5/8~</a:t>
            </a:r>
            <a:endParaRPr kumimoji="1" lang="ja-JP" altLang="en-US" sz="1100" dirty="0"/>
          </a:p>
        </p:txBody>
      </p:sp>
      <p:cxnSp>
        <p:nvCxnSpPr>
          <p:cNvPr id="61" name="直線矢印コネクタ 60">
            <a:extLst>
              <a:ext uri="{FF2B5EF4-FFF2-40B4-BE49-F238E27FC236}">
                <a16:creationId xmlns:a16="http://schemas.microsoft.com/office/drawing/2014/main" id="{F3C4816A-536D-4D24-902B-BA2F533944CB}"/>
              </a:ext>
            </a:extLst>
          </p:cNvPr>
          <p:cNvCxnSpPr>
            <a:cxnSpLocks/>
          </p:cNvCxnSpPr>
          <p:nvPr/>
        </p:nvCxnSpPr>
        <p:spPr>
          <a:xfrm>
            <a:off x="4907280" y="2104899"/>
            <a:ext cx="3780000" cy="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EE723D5B-5A47-42DB-BF8C-819F9DAE20B1}"/>
              </a:ext>
            </a:extLst>
          </p:cNvPr>
          <p:cNvSpPr/>
          <p:nvPr/>
        </p:nvSpPr>
        <p:spPr>
          <a:xfrm>
            <a:off x="8423100" y="4450433"/>
            <a:ext cx="322876"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0" name="矢印: 右 79">
            <a:extLst>
              <a:ext uri="{FF2B5EF4-FFF2-40B4-BE49-F238E27FC236}">
                <a16:creationId xmlns:a16="http://schemas.microsoft.com/office/drawing/2014/main" id="{2272B281-D345-4E6F-A210-10C5FA6080CA}"/>
              </a:ext>
            </a:extLst>
          </p:cNvPr>
          <p:cNvSpPr/>
          <p:nvPr/>
        </p:nvSpPr>
        <p:spPr>
          <a:xfrm>
            <a:off x="4837192" y="3567094"/>
            <a:ext cx="322876"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1" name="テキスト ボックス 80">
            <a:extLst>
              <a:ext uri="{FF2B5EF4-FFF2-40B4-BE49-F238E27FC236}">
                <a16:creationId xmlns:a16="http://schemas.microsoft.com/office/drawing/2014/main" id="{24276887-C4E7-46E4-89B2-7C47F6EC1658}"/>
              </a:ext>
            </a:extLst>
          </p:cNvPr>
          <p:cNvSpPr txBox="1"/>
          <p:nvPr/>
        </p:nvSpPr>
        <p:spPr>
          <a:xfrm>
            <a:off x="4543498" y="3434809"/>
            <a:ext cx="537327" cy="261610"/>
          </a:xfrm>
          <a:prstGeom prst="rect">
            <a:avLst/>
          </a:prstGeom>
          <a:noFill/>
        </p:spPr>
        <p:txBody>
          <a:bodyPr wrap="none" rtlCol="0">
            <a:spAutoFit/>
          </a:bodyPr>
          <a:lstStyle/>
          <a:p>
            <a:r>
              <a:rPr kumimoji="1" lang="en-US" altLang="ja-JP" sz="1100" dirty="0"/>
              <a:t>12/19</a:t>
            </a:r>
            <a:endParaRPr kumimoji="1" lang="ja-JP" altLang="en-US" sz="1100" dirty="0"/>
          </a:p>
        </p:txBody>
      </p:sp>
      <p:sp>
        <p:nvSpPr>
          <p:cNvPr id="82" name="テキスト ボックス 81">
            <a:extLst>
              <a:ext uri="{FF2B5EF4-FFF2-40B4-BE49-F238E27FC236}">
                <a16:creationId xmlns:a16="http://schemas.microsoft.com/office/drawing/2014/main" id="{0D3E53F9-A806-4595-A77D-04F3ED5903E5}"/>
              </a:ext>
            </a:extLst>
          </p:cNvPr>
          <p:cNvSpPr txBox="1"/>
          <p:nvPr/>
        </p:nvSpPr>
        <p:spPr>
          <a:xfrm>
            <a:off x="8176279" y="4378623"/>
            <a:ext cx="458780" cy="261610"/>
          </a:xfrm>
          <a:prstGeom prst="rect">
            <a:avLst/>
          </a:prstGeom>
          <a:noFill/>
        </p:spPr>
        <p:txBody>
          <a:bodyPr wrap="none" rtlCol="0">
            <a:spAutoFit/>
          </a:bodyPr>
          <a:lstStyle/>
          <a:p>
            <a:r>
              <a:rPr kumimoji="1" lang="en-US" altLang="ja-JP" sz="1100" dirty="0"/>
              <a:t>4/17</a:t>
            </a:r>
            <a:endParaRPr kumimoji="1" lang="ja-JP" altLang="en-US" sz="1100" dirty="0"/>
          </a:p>
        </p:txBody>
      </p:sp>
      <p:sp>
        <p:nvSpPr>
          <p:cNvPr id="84" name="テキスト ボックス 83">
            <a:extLst>
              <a:ext uri="{FF2B5EF4-FFF2-40B4-BE49-F238E27FC236}">
                <a16:creationId xmlns:a16="http://schemas.microsoft.com/office/drawing/2014/main" id="{C21EE121-1BE0-4262-A7D5-FA7CE006A8B3}"/>
              </a:ext>
            </a:extLst>
          </p:cNvPr>
          <p:cNvSpPr txBox="1"/>
          <p:nvPr/>
        </p:nvSpPr>
        <p:spPr>
          <a:xfrm>
            <a:off x="8583597" y="4378623"/>
            <a:ext cx="458780" cy="261610"/>
          </a:xfrm>
          <a:prstGeom prst="rect">
            <a:avLst/>
          </a:prstGeom>
          <a:noFill/>
        </p:spPr>
        <p:txBody>
          <a:bodyPr wrap="none" rtlCol="0">
            <a:spAutoFit/>
          </a:bodyPr>
          <a:lstStyle/>
          <a:p>
            <a:r>
              <a:rPr kumimoji="1" lang="en-US" altLang="ja-JP" sz="1100" dirty="0"/>
              <a:t>4/28</a:t>
            </a:r>
            <a:endParaRPr kumimoji="1" lang="ja-JP" altLang="en-US" sz="1100" dirty="0"/>
          </a:p>
        </p:txBody>
      </p:sp>
      <p:sp>
        <p:nvSpPr>
          <p:cNvPr id="85" name="テキスト ボックス 84">
            <a:extLst>
              <a:ext uri="{FF2B5EF4-FFF2-40B4-BE49-F238E27FC236}">
                <a16:creationId xmlns:a16="http://schemas.microsoft.com/office/drawing/2014/main" id="{5039147C-CF0A-4BEA-BCEA-9CE1650435A6}"/>
              </a:ext>
            </a:extLst>
          </p:cNvPr>
          <p:cNvSpPr txBox="1"/>
          <p:nvPr/>
        </p:nvSpPr>
        <p:spPr>
          <a:xfrm>
            <a:off x="8197501" y="4598193"/>
            <a:ext cx="1412566"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有給休暇（</a:t>
            </a:r>
            <a:r>
              <a:rPr kumimoji="1" lang="en-US" altLang="ja-JP" sz="1050" dirty="0">
                <a:solidFill>
                  <a:srgbClr val="000000"/>
                </a:solidFill>
                <a:latin typeface="Arial"/>
                <a:ea typeface="Meiryo UI"/>
              </a:rPr>
              <a:t>10</a:t>
            </a:r>
            <a:r>
              <a:rPr kumimoji="1" lang="ja-JP" altLang="en-US" sz="1050" dirty="0">
                <a:solidFill>
                  <a:srgbClr val="000000"/>
                </a:solidFill>
                <a:latin typeface="Arial"/>
                <a:ea typeface="Meiryo UI"/>
              </a:rPr>
              <a:t>日分）</a:t>
            </a:r>
          </a:p>
        </p:txBody>
      </p:sp>
      <p:sp>
        <p:nvSpPr>
          <p:cNvPr id="86" name="テキスト ボックス 85">
            <a:extLst>
              <a:ext uri="{FF2B5EF4-FFF2-40B4-BE49-F238E27FC236}">
                <a16:creationId xmlns:a16="http://schemas.microsoft.com/office/drawing/2014/main" id="{7DD06D26-6695-40D4-ADEB-5B406973CB08}"/>
              </a:ext>
            </a:extLst>
          </p:cNvPr>
          <p:cNvSpPr txBox="1"/>
          <p:nvPr/>
        </p:nvSpPr>
        <p:spPr>
          <a:xfrm>
            <a:off x="4631840" y="3693227"/>
            <a:ext cx="1337226"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有給休暇（</a:t>
            </a:r>
            <a:r>
              <a:rPr kumimoji="1" lang="en-US" altLang="ja-JP" sz="1050" dirty="0">
                <a:solidFill>
                  <a:srgbClr val="000000"/>
                </a:solidFill>
                <a:latin typeface="Arial"/>
                <a:ea typeface="Meiryo UI"/>
              </a:rPr>
              <a:t>7</a:t>
            </a:r>
            <a:r>
              <a:rPr kumimoji="1" lang="ja-JP" altLang="en-US" sz="1050" dirty="0">
                <a:solidFill>
                  <a:srgbClr val="000000"/>
                </a:solidFill>
                <a:latin typeface="Arial"/>
                <a:ea typeface="Meiryo UI"/>
              </a:rPr>
              <a:t>日分）</a:t>
            </a:r>
          </a:p>
        </p:txBody>
      </p:sp>
      <p:sp>
        <p:nvSpPr>
          <p:cNvPr id="87" name="矢印: 右 86">
            <a:extLst>
              <a:ext uri="{FF2B5EF4-FFF2-40B4-BE49-F238E27FC236}">
                <a16:creationId xmlns:a16="http://schemas.microsoft.com/office/drawing/2014/main" id="{88164354-C303-4F00-A4D8-6AF8F91828A1}"/>
              </a:ext>
            </a:extLst>
          </p:cNvPr>
          <p:cNvSpPr/>
          <p:nvPr/>
        </p:nvSpPr>
        <p:spPr>
          <a:xfrm>
            <a:off x="7894669" y="5637884"/>
            <a:ext cx="325297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88" name="テキスト ボックス 87">
            <a:extLst>
              <a:ext uri="{FF2B5EF4-FFF2-40B4-BE49-F238E27FC236}">
                <a16:creationId xmlns:a16="http://schemas.microsoft.com/office/drawing/2014/main" id="{3329D08B-2DA9-43D9-B23A-B3F6703B4315}"/>
              </a:ext>
            </a:extLst>
          </p:cNvPr>
          <p:cNvSpPr txBox="1"/>
          <p:nvPr/>
        </p:nvSpPr>
        <p:spPr>
          <a:xfrm>
            <a:off x="8777545" y="5761447"/>
            <a:ext cx="1778051"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保育園（</a:t>
            </a:r>
            <a:r>
              <a:rPr kumimoji="1" lang="en-US" altLang="ja-JP" sz="1050" dirty="0">
                <a:solidFill>
                  <a:srgbClr val="000000"/>
                </a:solidFill>
                <a:latin typeface="Arial"/>
                <a:ea typeface="Meiryo UI"/>
              </a:rPr>
              <a:t>4</a:t>
            </a:r>
            <a:r>
              <a:rPr kumimoji="1" lang="ja-JP" altLang="en-US" sz="1050" dirty="0">
                <a:solidFill>
                  <a:srgbClr val="000000"/>
                </a:solidFill>
                <a:latin typeface="Arial"/>
                <a:ea typeface="Meiryo UI"/>
              </a:rPr>
              <a:t>月は慣らし保育）</a:t>
            </a:r>
          </a:p>
        </p:txBody>
      </p:sp>
      <p:sp>
        <p:nvSpPr>
          <p:cNvPr id="89" name="テキスト ボックス 88">
            <a:extLst>
              <a:ext uri="{FF2B5EF4-FFF2-40B4-BE49-F238E27FC236}">
                <a16:creationId xmlns:a16="http://schemas.microsoft.com/office/drawing/2014/main" id="{3C637270-3C49-4F2B-AC83-8F225C07A0ED}"/>
              </a:ext>
            </a:extLst>
          </p:cNvPr>
          <p:cNvSpPr txBox="1"/>
          <p:nvPr/>
        </p:nvSpPr>
        <p:spPr>
          <a:xfrm>
            <a:off x="7760713" y="5500926"/>
            <a:ext cx="380232" cy="261610"/>
          </a:xfrm>
          <a:prstGeom prst="rect">
            <a:avLst/>
          </a:prstGeom>
          <a:noFill/>
        </p:spPr>
        <p:txBody>
          <a:bodyPr wrap="none" rtlCol="0">
            <a:spAutoFit/>
          </a:bodyPr>
          <a:lstStyle/>
          <a:p>
            <a:r>
              <a:rPr kumimoji="1" lang="en-US" altLang="ja-JP" sz="1100" dirty="0"/>
              <a:t>4/1</a:t>
            </a:r>
            <a:endParaRPr kumimoji="1" lang="ja-JP" altLang="en-US" sz="1100" dirty="0"/>
          </a:p>
        </p:txBody>
      </p:sp>
      <p:sp>
        <p:nvSpPr>
          <p:cNvPr id="90" name="矢印: 右 89">
            <a:extLst>
              <a:ext uri="{FF2B5EF4-FFF2-40B4-BE49-F238E27FC236}">
                <a16:creationId xmlns:a16="http://schemas.microsoft.com/office/drawing/2014/main" id="{3D5213BD-95DA-45E1-B594-F4EE6DFB0676}"/>
              </a:ext>
            </a:extLst>
          </p:cNvPr>
          <p:cNvSpPr/>
          <p:nvPr/>
        </p:nvSpPr>
        <p:spPr>
          <a:xfrm>
            <a:off x="496773" y="5078139"/>
            <a:ext cx="4315388"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91" name="テキスト ボックス 90">
            <a:extLst>
              <a:ext uri="{FF2B5EF4-FFF2-40B4-BE49-F238E27FC236}">
                <a16:creationId xmlns:a16="http://schemas.microsoft.com/office/drawing/2014/main" id="{F1AA4320-42D4-400B-8CD4-5181B527808E}"/>
              </a:ext>
            </a:extLst>
          </p:cNvPr>
          <p:cNvSpPr txBox="1"/>
          <p:nvPr/>
        </p:nvSpPr>
        <p:spPr>
          <a:xfrm>
            <a:off x="1969858" y="5221167"/>
            <a:ext cx="947695"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妻　育児休職</a:t>
            </a:r>
          </a:p>
        </p:txBody>
      </p:sp>
      <p:sp>
        <p:nvSpPr>
          <p:cNvPr id="93" name="矢印: 右 92">
            <a:extLst>
              <a:ext uri="{FF2B5EF4-FFF2-40B4-BE49-F238E27FC236}">
                <a16:creationId xmlns:a16="http://schemas.microsoft.com/office/drawing/2014/main" id="{ED694D0A-E345-4F96-BB12-D20C4DC35947}"/>
              </a:ext>
            </a:extLst>
          </p:cNvPr>
          <p:cNvSpPr/>
          <p:nvPr/>
        </p:nvSpPr>
        <p:spPr>
          <a:xfrm>
            <a:off x="4907279" y="5094431"/>
            <a:ext cx="6240353" cy="501042"/>
          </a:xfrm>
          <a:prstGeom prst="rightArrow">
            <a:avLst>
              <a:gd name="adj1" fmla="val 50000"/>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ja-JP" altLang="en-US">
              <a:solidFill>
                <a:srgbClr val="FFFFFF"/>
              </a:solidFill>
              <a:latin typeface="Arial"/>
              <a:ea typeface="Meiryo UI"/>
            </a:endParaRPr>
          </a:p>
        </p:txBody>
      </p:sp>
      <p:sp>
        <p:nvSpPr>
          <p:cNvPr id="94" name="テキスト ボックス 93">
            <a:extLst>
              <a:ext uri="{FF2B5EF4-FFF2-40B4-BE49-F238E27FC236}">
                <a16:creationId xmlns:a16="http://schemas.microsoft.com/office/drawing/2014/main" id="{DBA9A918-D101-4E82-9BE2-DF3AAF42A999}"/>
              </a:ext>
            </a:extLst>
          </p:cNvPr>
          <p:cNvSpPr txBox="1"/>
          <p:nvPr/>
        </p:nvSpPr>
        <p:spPr>
          <a:xfrm>
            <a:off x="7420821" y="5216905"/>
            <a:ext cx="947695" cy="253916"/>
          </a:xfrm>
          <a:prstGeom prst="rect">
            <a:avLst/>
          </a:prstGeom>
          <a:noFill/>
        </p:spPr>
        <p:txBody>
          <a:bodyPr wrap="none" rtlCol="0">
            <a:spAutoFit/>
          </a:bodyPr>
          <a:lstStyle/>
          <a:p>
            <a:pPr defTabSz="914400"/>
            <a:r>
              <a:rPr kumimoji="1" lang="ja-JP" altLang="en-US" sz="1050" dirty="0">
                <a:solidFill>
                  <a:srgbClr val="000000"/>
                </a:solidFill>
                <a:latin typeface="Arial"/>
                <a:ea typeface="Meiryo UI"/>
              </a:rPr>
              <a:t>妻　通常勤務</a:t>
            </a:r>
          </a:p>
        </p:txBody>
      </p:sp>
      <p:cxnSp>
        <p:nvCxnSpPr>
          <p:cNvPr id="29" name="直線コネクタ 28">
            <a:extLst>
              <a:ext uri="{FF2B5EF4-FFF2-40B4-BE49-F238E27FC236}">
                <a16:creationId xmlns:a16="http://schemas.microsoft.com/office/drawing/2014/main" id="{D5908C2C-7D62-4156-9DA6-E77EB60A5741}"/>
              </a:ext>
            </a:extLst>
          </p:cNvPr>
          <p:cNvCxnSpPr/>
          <p:nvPr/>
        </p:nvCxnSpPr>
        <p:spPr>
          <a:xfrm>
            <a:off x="232947" y="4951475"/>
            <a:ext cx="11375876" cy="0"/>
          </a:xfrm>
          <a:prstGeom prst="line">
            <a:avLst/>
          </a:prstGeom>
          <a:ln w="12700">
            <a:solidFill>
              <a:schemeClr val="bg1">
                <a:lumMod val="8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C9B99FC2-E705-4C8E-B4B5-2D577E4D30A6}"/>
              </a:ext>
            </a:extLst>
          </p:cNvPr>
          <p:cNvSpPr txBox="1"/>
          <p:nvPr/>
        </p:nvSpPr>
        <p:spPr>
          <a:xfrm>
            <a:off x="7866284" y="4110313"/>
            <a:ext cx="458780" cy="261610"/>
          </a:xfrm>
          <a:prstGeom prst="rect">
            <a:avLst/>
          </a:prstGeom>
          <a:noFill/>
        </p:spPr>
        <p:txBody>
          <a:bodyPr wrap="none" rtlCol="0">
            <a:spAutoFit/>
          </a:bodyPr>
          <a:lstStyle/>
          <a:p>
            <a:r>
              <a:rPr kumimoji="1" lang="en-US" altLang="ja-JP" sz="1100" dirty="0"/>
              <a:t>4/16</a:t>
            </a:r>
            <a:endParaRPr kumimoji="1" lang="ja-JP" altLang="en-US" sz="1100" dirty="0"/>
          </a:p>
        </p:txBody>
      </p:sp>
      <p:sp>
        <p:nvSpPr>
          <p:cNvPr id="48" name="テキスト ボックス 47">
            <a:extLst>
              <a:ext uri="{FF2B5EF4-FFF2-40B4-BE49-F238E27FC236}">
                <a16:creationId xmlns:a16="http://schemas.microsoft.com/office/drawing/2014/main" id="{49CCCFEF-CE16-4515-9B4D-0ED03E9E48E4}"/>
              </a:ext>
            </a:extLst>
          </p:cNvPr>
          <p:cNvSpPr txBox="1"/>
          <p:nvPr/>
        </p:nvSpPr>
        <p:spPr>
          <a:xfrm>
            <a:off x="5198425" y="4121322"/>
            <a:ext cx="537327" cy="261610"/>
          </a:xfrm>
          <a:prstGeom prst="rect">
            <a:avLst/>
          </a:prstGeom>
          <a:noFill/>
        </p:spPr>
        <p:txBody>
          <a:bodyPr wrap="none" rtlCol="0">
            <a:spAutoFit/>
          </a:bodyPr>
          <a:lstStyle/>
          <a:p>
            <a:r>
              <a:rPr kumimoji="1" lang="en-US" altLang="ja-JP" sz="1100" dirty="0"/>
              <a:t>12/28</a:t>
            </a:r>
            <a:endParaRPr kumimoji="1" lang="ja-JP" altLang="en-US" sz="1100" dirty="0"/>
          </a:p>
        </p:txBody>
      </p:sp>
    </p:spTree>
    <p:extLst>
      <p:ext uri="{BB962C8B-B14F-4D97-AF65-F5344CB8AC3E}">
        <p14:creationId xmlns:p14="http://schemas.microsoft.com/office/powerpoint/2010/main" val="181090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機能性タンパク質設計手法の調査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61796" y="1028343"/>
            <a:ext cx="10382504" cy="4247317"/>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指定の機能モチーフをもつタンパク質の設計技術</a:t>
            </a:r>
            <a:r>
              <a:rPr kumimoji="1" lang="ja-JP" altLang="en-US" dirty="0"/>
              <a:t>開発をテーマ化可能か確認。</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dirty="0"/>
              <a:t>近年報告されている手法をセルロース結合性タンパク質設計問題に適用し実際の実力を把握する。</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r>
              <a:rPr kumimoji="1" lang="en-US" altLang="ja-JP" dirty="0"/>
              <a:t>	</a:t>
            </a:r>
            <a:r>
              <a:rPr kumimoji="1" lang="ja-JP" altLang="en-US" dirty="0"/>
              <a:t>以下の参考文献を参考に、</a:t>
            </a:r>
            <a:r>
              <a:rPr kumimoji="1" lang="en-US" altLang="ja-JP" dirty="0"/>
              <a:t>CBD</a:t>
            </a:r>
            <a:r>
              <a:rPr kumimoji="1" lang="ja-JP" altLang="en-US" dirty="0"/>
              <a:t>の設計問題に適用した際の結果や課題を明らかにする。</a:t>
            </a:r>
            <a:endParaRPr kumimoji="1" lang="en-US" altLang="ja-JP" dirty="0"/>
          </a:p>
          <a:p>
            <a:endParaRPr kumimoji="1" lang="en-US" altLang="ja-JP" dirty="0"/>
          </a:p>
          <a:p>
            <a:pPr marL="742950" lvl="1" indent="-285750">
              <a:buFont typeface="Arial" panose="020B0604020202020204" pitchFamily="34" charset="0"/>
              <a:buChar char="•"/>
            </a:pPr>
            <a:r>
              <a:rPr kumimoji="1" lang="ja-JP" altLang="en-US" b="1" dirty="0">
                <a:solidFill>
                  <a:schemeClr val="accent1"/>
                </a:solidFill>
              </a:rPr>
              <a:t>”</a:t>
            </a:r>
            <a:r>
              <a:rPr kumimoji="1" lang="en-US" altLang="ja-JP" b="1" dirty="0">
                <a:solidFill>
                  <a:schemeClr val="accent1"/>
                </a:solidFill>
              </a:rPr>
              <a:t>Scaffolding protein functional sites using deep learning</a:t>
            </a:r>
            <a:r>
              <a:rPr kumimoji="1" lang="ja-JP" altLang="en-US" b="1" dirty="0">
                <a:solidFill>
                  <a:schemeClr val="accent1"/>
                </a:solidFill>
              </a:rPr>
              <a:t>“</a:t>
            </a:r>
            <a:r>
              <a:rPr kumimoji="1" lang="en-US" altLang="ja-JP" dirty="0"/>
              <a:t>	</a:t>
            </a:r>
          </a:p>
          <a:p>
            <a:pPr marL="1200150" lvl="2" indent="-285750">
              <a:buFont typeface="Arial" panose="020B0604020202020204" pitchFamily="34" charset="0"/>
              <a:buChar char="•"/>
            </a:pPr>
            <a:r>
              <a:rPr kumimoji="1" lang="ja-JP" altLang="en-US" dirty="0"/>
              <a:t>深層学習ベースの結合モチーフを有するタンパク質設計手法の信頼度を評価する。</a:t>
            </a:r>
            <a:endParaRPr kumimoji="1" lang="en-US" altLang="ja-JP" dirty="0"/>
          </a:p>
          <a:p>
            <a:pPr marL="1200150" lvl="2" indent="-285750">
              <a:buFont typeface="Arial" panose="020B0604020202020204" pitchFamily="34" charset="0"/>
              <a:buChar char="•"/>
            </a:pPr>
            <a:r>
              <a:rPr kumimoji="1" lang="ja-JP" altLang="en-US" dirty="0"/>
              <a:t>天然タンパク質を部分改変する</a:t>
            </a:r>
            <a:r>
              <a:rPr kumimoji="1" lang="en-US" altLang="ja-JP" dirty="0"/>
              <a:t>Rosetta</a:t>
            </a:r>
            <a:r>
              <a:rPr kumimoji="1" lang="ja-JP" altLang="en-US" dirty="0"/>
              <a:t>で設計した構造と比較する。</a:t>
            </a:r>
            <a:endParaRPr kumimoji="1" lang="en-US" altLang="ja-JP" dirty="0"/>
          </a:p>
          <a:p>
            <a:pPr marL="742950" lvl="1" indent="-285750">
              <a:buFont typeface="Arial" panose="020B0604020202020204" pitchFamily="34" charset="0"/>
              <a:buChar char="•"/>
            </a:pPr>
            <a:r>
              <a:rPr kumimoji="1" lang="ja-JP" altLang="en-US" b="1" dirty="0">
                <a:solidFill>
                  <a:schemeClr val="accent1"/>
                </a:solidFill>
              </a:rPr>
              <a:t>“</a:t>
            </a:r>
            <a:r>
              <a:rPr kumimoji="1" lang="en-US" altLang="ja-JP" b="1" dirty="0">
                <a:solidFill>
                  <a:schemeClr val="accent1"/>
                </a:solidFill>
              </a:rPr>
              <a:t>Robust deep learning-based protein sequence design using </a:t>
            </a:r>
            <a:r>
              <a:rPr kumimoji="1" lang="en-US" altLang="ja-JP" b="1" dirty="0" err="1">
                <a:solidFill>
                  <a:schemeClr val="accent1"/>
                </a:solidFill>
              </a:rPr>
              <a:t>ProteinMPNN</a:t>
            </a:r>
            <a:r>
              <a:rPr kumimoji="1" lang="ja-JP" altLang="en-US" b="1" dirty="0">
                <a:solidFill>
                  <a:schemeClr val="accent1"/>
                </a:solidFill>
              </a:rPr>
              <a:t>”</a:t>
            </a:r>
            <a:endParaRPr kumimoji="1" lang="en-US" altLang="ja-JP" b="1" dirty="0">
              <a:solidFill>
                <a:schemeClr val="accent1"/>
              </a:solidFill>
            </a:endParaRPr>
          </a:p>
          <a:p>
            <a:pPr marL="1200150" lvl="2" indent="-285750">
              <a:buFont typeface="Arial" panose="020B0604020202020204" pitchFamily="34" charset="0"/>
              <a:buChar char="•"/>
            </a:pPr>
            <a:r>
              <a:rPr kumimoji="1" lang="ja-JP" altLang="en-US" dirty="0"/>
              <a:t>深層学習に基づくタンパク質配列設計法</a:t>
            </a:r>
            <a:r>
              <a:rPr kumimoji="1" lang="en-US" altLang="ja-JP" dirty="0" err="1"/>
              <a:t>ProteinMPNN</a:t>
            </a:r>
            <a:r>
              <a:rPr kumimoji="1" lang="ja-JP" altLang="en-US" dirty="0"/>
              <a:t>を</a:t>
            </a:r>
            <a:r>
              <a:rPr kumimoji="1" lang="en-US" altLang="ja-JP" dirty="0"/>
              <a:t>CBD</a:t>
            </a:r>
            <a:r>
              <a:rPr kumimoji="1" lang="ja-JP" altLang="en-US" dirty="0"/>
              <a:t>設計問題に適用する。</a:t>
            </a:r>
            <a:endParaRPr kumimoji="1" lang="en-US" altLang="ja-JP" dirty="0"/>
          </a:p>
          <a:p>
            <a:pPr lvl="2"/>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
        <p:nvSpPr>
          <p:cNvPr id="5" name="テキスト ボックス 4">
            <a:extLst>
              <a:ext uri="{FF2B5EF4-FFF2-40B4-BE49-F238E27FC236}">
                <a16:creationId xmlns:a16="http://schemas.microsoft.com/office/drawing/2014/main" id="{756CC306-F05B-4625-9F82-4AB091FD3100}"/>
              </a:ext>
            </a:extLst>
          </p:cNvPr>
          <p:cNvSpPr txBox="1"/>
          <p:nvPr/>
        </p:nvSpPr>
        <p:spPr>
          <a:xfrm>
            <a:off x="874986" y="5829657"/>
            <a:ext cx="8044190" cy="338554"/>
          </a:xfrm>
          <a:prstGeom prst="rect">
            <a:avLst/>
          </a:prstGeom>
          <a:noFill/>
        </p:spPr>
        <p:txBody>
          <a:bodyPr wrap="none" rtlCol="0">
            <a:spAutoFit/>
          </a:bodyPr>
          <a:lstStyle/>
          <a:p>
            <a:r>
              <a:rPr kumimoji="1" lang="ja-JP" altLang="en-US" sz="1600" dirty="0"/>
              <a:t>近年、タンパク質設計の領域は、</a:t>
            </a:r>
            <a:r>
              <a:rPr kumimoji="1" lang="en-US" altLang="ja-JP" sz="1600" dirty="0"/>
              <a:t>ML/DL</a:t>
            </a:r>
            <a:r>
              <a:rPr kumimoji="1" lang="ja-JP" altLang="en-US" sz="1600" dirty="0"/>
              <a:t>の実践の場と化している。（</a:t>
            </a:r>
            <a:r>
              <a:rPr kumimoji="1" lang="en-US" altLang="ja-JP" sz="1600" dirty="0"/>
              <a:t>Google, Meta</a:t>
            </a:r>
            <a:r>
              <a:rPr kumimoji="1" lang="ja-JP" altLang="en-US" sz="1600" dirty="0"/>
              <a:t>などの参入）</a:t>
            </a:r>
          </a:p>
        </p:txBody>
      </p:sp>
    </p:spTree>
    <p:extLst>
      <p:ext uri="{BB962C8B-B14F-4D97-AF65-F5344CB8AC3E}">
        <p14:creationId xmlns:p14="http://schemas.microsoft.com/office/powerpoint/2010/main" val="2655894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5C30A-AB5C-4EA2-8C7C-BADCB2BD2218}"/>
              </a:ext>
            </a:extLst>
          </p:cNvPr>
          <p:cNvSpPr>
            <a:spLocks noGrp="1"/>
          </p:cNvSpPr>
          <p:nvPr>
            <p:ph type="title"/>
          </p:nvPr>
        </p:nvSpPr>
        <p:spPr/>
        <p:txBody>
          <a:bodyPr>
            <a:normAutofit fontScale="90000"/>
          </a:bodyPr>
          <a:lstStyle/>
          <a:p>
            <a:r>
              <a:rPr lang="ja-JP" altLang="en-US" sz="1600" dirty="0"/>
              <a:t>機能性タンパク質設計手法の調査　補足</a:t>
            </a:r>
            <a:r>
              <a:rPr lang="en-US" altLang="ja-JP" sz="1600" dirty="0"/>
              <a:t>1</a:t>
            </a:r>
            <a:br>
              <a:rPr lang="en-US" altLang="ja-JP" dirty="0"/>
            </a:br>
            <a:r>
              <a:rPr lang="ja-JP" altLang="en-US" dirty="0"/>
              <a:t>「</a:t>
            </a:r>
            <a:r>
              <a:rPr kumimoji="1" lang="ja-JP" altLang="en-US" dirty="0"/>
              <a:t>機能性タンパク質設計手法の調査」詳細</a:t>
            </a:r>
          </a:p>
        </p:txBody>
      </p:sp>
      <p:sp>
        <p:nvSpPr>
          <p:cNvPr id="3" name="スライド番号プレースホルダー 2">
            <a:extLst>
              <a:ext uri="{FF2B5EF4-FFF2-40B4-BE49-F238E27FC236}">
                <a16:creationId xmlns:a16="http://schemas.microsoft.com/office/drawing/2014/main" id="{58785873-C445-43F9-8CC9-6BEF59163533}"/>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5" name="フッター プレースホルダー 4">
            <a:extLst>
              <a:ext uri="{FF2B5EF4-FFF2-40B4-BE49-F238E27FC236}">
                <a16:creationId xmlns:a16="http://schemas.microsoft.com/office/drawing/2014/main" id="{61E9D99C-D6DB-4C86-8774-E648502A7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a:t>Confidential</a:t>
            </a:r>
            <a:endParaRPr kumimoji="1" lang="ja-JP" altLang="en-US" dirty="0"/>
          </a:p>
        </p:txBody>
      </p:sp>
      <p:sp>
        <p:nvSpPr>
          <p:cNvPr id="8" name="テキスト ボックス 7">
            <a:extLst>
              <a:ext uri="{FF2B5EF4-FFF2-40B4-BE49-F238E27FC236}">
                <a16:creationId xmlns:a16="http://schemas.microsoft.com/office/drawing/2014/main" id="{57E6001F-0BEE-478B-835E-EC95AADF6E9F}"/>
              </a:ext>
            </a:extLst>
          </p:cNvPr>
          <p:cNvSpPr txBox="1"/>
          <p:nvPr/>
        </p:nvSpPr>
        <p:spPr>
          <a:xfrm>
            <a:off x="7880855" y="3848267"/>
            <a:ext cx="1401715" cy="584775"/>
          </a:xfrm>
          <a:prstGeom prst="rect">
            <a:avLst/>
          </a:prstGeom>
          <a:noFill/>
        </p:spPr>
        <p:txBody>
          <a:bodyPr wrap="square" rtlCol="0">
            <a:spAutoFit/>
          </a:bodyPr>
          <a:lstStyle/>
          <a:p>
            <a:pPr algn="ctr"/>
            <a:r>
              <a:rPr kumimoji="1" lang="ja-JP" altLang="en-US" sz="1600" dirty="0"/>
              <a:t>バイオマス分解酵素</a:t>
            </a:r>
            <a:endParaRPr kumimoji="1" lang="en-US" altLang="ja-JP" sz="1600" dirty="0"/>
          </a:p>
        </p:txBody>
      </p:sp>
      <p:sp>
        <p:nvSpPr>
          <p:cNvPr id="9" name="テキスト ボックス 8">
            <a:extLst>
              <a:ext uri="{FF2B5EF4-FFF2-40B4-BE49-F238E27FC236}">
                <a16:creationId xmlns:a16="http://schemas.microsoft.com/office/drawing/2014/main" id="{C2590E3F-9A80-46F8-A2F0-F22DDEAA994C}"/>
              </a:ext>
            </a:extLst>
          </p:cNvPr>
          <p:cNvSpPr txBox="1"/>
          <p:nvPr/>
        </p:nvSpPr>
        <p:spPr>
          <a:xfrm>
            <a:off x="343986" y="1831374"/>
            <a:ext cx="3305175" cy="646331"/>
          </a:xfrm>
          <a:prstGeom prst="rect">
            <a:avLst/>
          </a:prstGeom>
          <a:noFill/>
        </p:spPr>
        <p:txBody>
          <a:bodyPr wrap="square" rtlCol="0">
            <a:spAutoFit/>
          </a:bodyPr>
          <a:lstStyle/>
          <a:p>
            <a:pPr algn="ctr"/>
            <a:r>
              <a:rPr kumimoji="1" lang="ja-JP" altLang="en-US" dirty="0"/>
              <a:t>機能性モチーフの足場タンパク質をゼロベースで生成</a:t>
            </a:r>
          </a:p>
        </p:txBody>
      </p:sp>
      <p:sp>
        <p:nvSpPr>
          <p:cNvPr id="10" name="テキスト ボックス 9">
            <a:extLst>
              <a:ext uri="{FF2B5EF4-FFF2-40B4-BE49-F238E27FC236}">
                <a16:creationId xmlns:a16="http://schemas.microsoft.com/office/drawing/2014/main" id="{86444EF3-F121-48F4-AF7F-E09BBD061F4E}"/>
              </a:ext>
            </a:extLst>
          </p:cNvPr>
          <p:cNvSpPr txBox="1"/>
          <p:nvPr/>
        </p:nvSpPr>
        <p:spPr>
          <a:xfrm>
            <a:off x="413212" y="5329368"/>
            <a:ext cx="3305175" cy="646331"/>
          </a:xfrm>
          <a:prstGeom prst="rect">
            <a:avLst/>
          </a:prstGeom>
          <a:noFill/>
        </p:spPr>
        <p:txBody>
          <a:bodyPr wrap="square" rtlCol="0">
            <a:spAutoFit/>
          </a:bodyPr>
          <a:lstStyle/>
          <a:p>
            <a:r>
              <a:rPr kumimoji="1" lang="en-US" altLang="ja-JP" dirty="0"/>
              <a:t>Rosetta</a:t>
            </a:r>
            <a:r>
              <a:rPr kumimoji="1" lang="ja-JP" altLang="en-US" sz="1600" dirty="0"/>
              <a:t>（天然タンパク質を部分改変する方法）</a:t>
            </a:r>
            <a:r>
              <a:rPr kumimoji="1" lang="ja-JP" altLang="en-US" dirty="0"/>
              <a:t>の設計構造と比較</a:t>
            </a:r>
          </a:p>
        </p:txBody>
      </p:sp>
      <p:sp>
        <p:nvSpPr>
          <p:cNvPr id="11" name="テキスト ボックス 10">
            <a:extLst>
              <a:ext uri="{FF2B5EF4-FFF2-40B4-BE49-F238E27FC236}">
                <a16:creationId xmlns:a16="http://schemas.microsoft.com/office/drawing/2014/main" id="{2351222A-8710-4655-9455-62FAC1312A42}"/>
              </a:ext>
            </a:extLst>
          </p:cNvPr>
          <p:cNvSpPr txBox="1"/>
          <p:nvPr/>
        </p:nvSpPr>
        <p:spPr>
          <a:xfrm>
            <a:off x="4092184" y="1831374"/>
            <a:ext cx="3305175" cy="369332"/>
          </a:xfrm>
          <a:prstGeom prst="rect">
            <a:avLst/>
          </a:prstGeom>
          <a:noFill/>
        </p:spPr>
        <p:txBody>
          <a:bodyPr wrap="square" rtlCol="0">
            <a:spAutoFit/>
          </a:bodyPr>
          <a:lstStyle/>
          <a:p>
            <a:pPr algn="ctr"/>
            <a:r>
              <a:rPr kumimoji="1" lang="ja-JP" altLang="en-US" dirty="0"/>
              <a:t>構造から配列の可能性を提示</a:t>
            </a:r>
          </a:p>
        </p:txBody>
      </p:sp>
      <p:pic>
        <p:nvPicPr>
          <p:cNvPr id="12" name="図 11">
            <a:extLst>
              <a:ext uri="{FF2B5EF4-FFF2-40B4-BE49-F238E27FC236}">
                <a16:creationId xmlns:a16="http://schemas.microsoft.com/office/drawing/2014/main" id="{53A30936-E9E8-4780-A208-13AA75703A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562" y="2927051"/>
            <a:ext cx="3702025" cy="2286139"/>
          </a:xfrm>
          <a:prstGeom prst="rect">
            <a:avLst/>
          </a:prstGeom>
        </p:spPr>
      </p:pic>
      <p:sp>
        <p:nvSpPr>
          <p:cNvPr id="13" name="テキスト ボックス 12">
            <a:extLst>
              <a:ext uri="{FF2B5EF4-FFF2-40B4-BE49-F238E27FC236}">
                <a16:creationId xmlns:a16="http://schemas.microsoft.com/office/drawing/2014/main" id="{26201DBF-D0A3-4ACA-866B-543E1BC0BAF5}"/>
              </a:ext>
            </a:extLst>
          </p:cNvPr>
          <p:cNvSpPr txBox="1"/>
          <p:nvPr/>
        </p:nvSpPr>
        <p:spPr>
          <a:xfrm>
            <a:off x="881752" y="3251005"/>
            <a:ext cx="1299152" cy="261610"/>
          </a:xfrm>
          <a:prstGeom prst="rect">
            <a:avLst/>
          </a:prstGeom>
          <a:noFill/>
        </p:spPr>
        <p:txBody>
          <a:bodyPr wrap="square" rtlCol="0">
            <a:spAutoFit/>
          </a:bodyPr>
          <a:lstStyle/>
          <a:p>
            <a:pPr algn="ctr"/>
            <a:r>
              <a:rPr kumimoji="1" lang="en-US" altLang="ja-JP" sz="1100" dirty="0"/>
              <a:t>Neural Network</a:t>
            </a:r>
            <a:endParaRPr kumimoji="1" lang="ja-JP" altLang="en-US" sz="1100" dirty="0"/>
          </a:p>
        </p:txBody>
      </p:sp>
      <p:sp>
        <p:nvSpPr>
          <p:cNvPr id="14" name="テキスト ボックス 13">
            <a:extLst>
              <a:ext uri="{FF2B5EF4-FFF2-40B4-BE49-F238E27FC236}">
                <a16:creationId xmlns:a16="http://schemas.microsoft.com/office/drawing/2014/main" id="{29791EEF-E533-4A5F-AB6B-7FB47AB3BE76}"/>
              </a:ext>
            </a:extLst>
          </p:cNvPr>
          <p:cNvSpPr txBox="1"/>
          <p:nvPr/>
        </p:nvSpPr>
        <p:spPr>
          <a:xfrm>
            <a:off x="4112404" y="2382359"/>
            <a:ext cx="3070071" cy="307777"/>
          </a:xfrm>
          <a:prstGeom prst="rect">
            <a:avLst/>
          </a:prstGeom>
          <a:noFill/>
        </p:spPr>
        <p:txBody>
          <a:bodyPr wrap="none" rtlCol="0">
            <a:spAutoFit/>
          </a:bodyPr>
          <a:lstStyle/>
          <a:p>
            <a:pPr algn="ctr"/>
            <a:r>
              <a:rPr kumimoji="1" lang="ja-JP" altLang="en-US" sz="1400" dirty="0"/>
              <a:t>構造からアミノ酸残基の確率密度を予測</a:t>
            </a:r>
          </a:p>
        </p:txBody>
      </p:sp>
      <p:pic>
        <p:nvPicPr>
          <p:cNvPr id="15" name="図 14">
            <a:extLst>
              <a:ext uri="{FF2B5EF4-FFF2-40B4-BE49-F238E27FC236}">
                <a16:creationId xmlns:a16="http://schemas.microsoft.com/office/drawing/2014/main" id="{C7C6380F-8349-4E51-BA2C-704D982485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120759" y="2742093"/>
            <a:ext cx="2888932" cy="1355670"/>
          </a:xfrm>
          <a:prstGeom prst="rect">
            <a:avLst/>
          </a:prstGeom>
        </p:spPr>
      </p:pic>
      <p:pic>
        <p:nvPicPr>
          <p:cNvPr id="17" name="図 16" descr="時計 が含まれている画像&#10;&#10;自動的に生成された説明">
            <a:extLst>
              <a:ext uri="{FF2B5EF4-FFF2-40B4-BE49-F238E27FC236}">
                <a16:creationId xmlns:a16="http://schemas.microsoft.com/office/drawing/2014/main" id="{37880C17-6DAA-44BA-85FA-32EB31820DF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35427" y="4840221"/>
            <a:ext cx="2720912" cy="1152822"/>
          </a:xfrm>
          <a:prstGeom prst="rect">
            <a:avLst/>
          </a:prstGeom>
        </p:spPr>
      </p:pic>
      <p:pic>
        <p:nvPicPr>
          <p:cNvPr id="18" name="図 17" descr="グラフィカル ユーザー インターフェイス&#10;&#10;自動的に生成された説明">
            <a:extLst>
              <a:ext uri="{FF2B5EF4-FFF2-40B4-BE49-F238E27FC236}">
                <a16:creationId xmlns:a16="http://schemas.microsoft.com/office/drawing/2014/main" id="{7FCBE8E6-43B0-4E96-AAA6-D44F073A66F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036296" y="4801537"/>
            <a:ext cx="292359" cy="1256751"/>
          </a:xfrm>
          <a:prstGeom prst="rect">
            <a:avLst/>
          </a:prstGeom>
        </p:spPr>
      </p:pic>
      <p:sp>
        <p:nvSpPr>
          <p:cNvPr id="19" name="テキスト ボックス 18">
            <a:extLst>
              <a:ext uri="{FF2B5EF4-FFF2-40B4-BE49-F238E27FC236}">
                <a16:creationId xmlns:a16="http://schemas.microsoft.com/office/drawing/2014/main" id="{87FF45AE-9FFE-4029-8DA3-2AA3C50381BE}"/>
              </a:ext>
            </a:extLst>
          </p:cNvPr>
          <p:cNvSpPr txBox="1"/>
          <p:nvPr/>
        </p:nvSpPr>
        <p:spPr>
          <a:xfrm>
            <a:off x="7303881" y="5062689"/>
            <a:ext cx="369332" cy="707886"/>
          </a:xfrm>
          <a:prstGeom prst="rect">
            <a:avLst/>
          </a:prstGeom>
          <a:noFill/>
        </p:spPr>
        <p:txBody>
          <a:bodyPr vert="vert" wrap="none" rtlCol="0">
            <a:spAutoFit/>
          </a:bodyPr>
          <a:lstStyle/>
          <a:p>
            <a:pPr algn="ctr"/>
            <a:r>
              <a:rPr kumimoji="1" lang="ja-JP" altLang="en-US" sz="1200" dirty="0"/>
              <a:t>確率密度</a:t>
            </a:r>
            <a:endParaRPr kumimoji="1" lang="en-US" altLang="ja-JP" sz="1200" dirty="0"/>
          </a:p>
        </p:txBody>
      </p:sp>
      <p:sp>
        <p:nvSpPr>
          <p:cNvPr id="20" name="テキスト ボックス 19">
            <a:extLst>
              <a:ext uri="{FF2B5EF4-FFF2-40B4-BE49-F238E27FC236}">
                <a16:creationId xmlns:a16="http://schemas.microsoft.com/office/drawing/2014/main" id="{57720F88-7056-4922-9AB6-8BE70F3A3942}"/>
              </a:ext>
            </a:extLst>
          </p:cNvPr>
          <p:cNvSpPr txBox="1"/>
          <p:nvPr/>
        </p:nvSpPr>
        <p:spPr>
          <a:xfrm>
            <a:off x="3899292" y="5033721"/>
            <a:ext cx="369332" cy="861774"/>
          </a:xfrm>
          <a:prstGeom prst="rect">
            <a:avLst/>
          </a:prstGeom>
          <a:noFill/>
        </p:spPr>
        <p:txBody>
          <a:bodyPr vert="vert270" wrap="none" rtlCol="0">
            <a:spAutoFit/>
          </a:bodyPr>
          <a:lstStyle/>
          <a:p>
            <a:pPr algn="ctr"/>
            <a:r>
              <a:rPr kumimoji="1" lang="ja-JP" altLang="en-US" sz="1200" dirty="0"/>
              <a:t>アミノ酸残基</a:t>
            </a:r>
            <a:endParaRPr kumimoji="1" lang="en-US" altLang="ja-JP" sz="1200" dirty="0"/>
          </a:p>
        </p:txBody>
      </p:sp>
      <p:sp>
        <p:nvSpPr>
          <p:cNvPr id="21" name="テキスト ボックス 20">
            <a:extLst>
              <a:ext uri="{FF2B5EF4-FFF2-40B4-BE49-F238E27FC236}">
                <a16:creationId xmlns:a16="http://schemas.microsoft.com/office/drawing/2014/main" id="{DCBA67BE-3DEF-4C47-9C8D-68A73A807D7D}"/>
              </a:ext>
            </a:extLst>
          </p:cNvPr>
          <p:cNvSpPr txBox="1"/>
          <p:nvPr/>
        </p:nvSpPr>
        <p:spPr>
          <a:xfrm>
            <a:off x="5275095" y="4563222"/>
            <a:ext cx="800219" cy="276999"/>
          </a:xfrm>
          <a:prstGeom prst="rect">
            <a:avLst/>
          </a:prstGeom>
          <a:noFill/>
        </p:spPr>
        <p:txBody>
          <a:bodyPr vert="horz" wrap="none" rtlCol="0">
            <a:spAutoFit/>
          </a:bodyPr>
          <a:lstStyle/>
          <a:p>
            <a:pPr algn="ctr"/>
            <a:r>
              <a:rPr kumimoji="1" lang="ja-JP" altLang="en-US" sz="1200" dirty="0"/>
              <a:t>配列位置</a:t>
            </a:r>
            <a:endParaRPr kumimoji="1" lang="en-US" altLang="ja-JP" sz="1200" dirty="0"/>
          </a:p>
        </p:txBody>
      </p:sp>
      <p:sp>
        <p:nvSpPr>
          <p:cNvPr id="22" name="テキスト ボックス 21">
            <a:extLst>
              <a:ext uri="{FF2B5EF4-FFF2-40B4-BE49-F238E27FC236}">
                <a16:creationId xmlns:a16="http://schemas.microsoft.com/office/drawing/2014/main" id="{D42C14EE-67C7-4EEF-BFCB-5B396EE96B14}"/>
              </a:ext>
            </a:extLst>
          </p:cNvPr>
          <p:cNvSpPr txBox="1"/>
          <p:nvPr/>
        </p:nvSpPr>
        <p:spPr>
          <a:xfrm>
            <a:off x="3794186" y="4339047"/>
            <a:ext cx="1584005" cy="276999"/>
          </a:xfrm>
          <a:prstGeom prst="rect">
            <a:avLst/>
          </a:prstGeom>
          <a:noFill/>
        </p:spPr>
        <p:txBody>
          <a:bodyPr vert="horz" wrap="square" rtlCol="0">
            <a:spAutoFit/>
          </a:bodyPr>
          <a:lstStyle/>
          <a:p>
            <a:pPr algn="ctr"/>
            <a:r>
              <a:rPr kumimoji="1" lang="en-US" altLang="ja-JP" sz="1200" dirty="0"/>
              <a:t>2cbh</a:t>
            </a:r>
            <a:r>
              <a:rPr kumimoji="1" lang="ja-JP" altLang="en-US" sz="1200" dirty="0"/>
              <a:t>の配列予測結果</a:t>
            </a:r>
            <a:endParaRPr kumimoji="1" lang="en-US" altLang="ja-JP" sz="1200" dirty="0"/>
          </a:p>
        </p:txBody>
      </p:sp>
      <p:sp>
        <p:nvSpPr>
          <p:cNvPr id="24" name="テキスト ボックス 23">
            <a:extLst>
              <a:ext uri="{FF2B5EF4-FFF2-40B4-BE49-F238E27FC236}">
                <a16:creationId xmlns:a16="http://schemas.microsoft.com/office/drawing/2014/main" id="{B434C3F2-312A-482B-A185-4E86A6FC7635}"/>
              </a:ext>
            </a:extLst>
          </p:cNvPr>
          <p:cNvSpPr txBox="1"/>
          <p:nvPr/>
        </p:nvSpPr>
        <p:spPr>
          <a:xfrm>
            <a:off x="743242" y="1111166"/>
            <a:ext cx="6101888" cy="400110"/>
          </a:xfrm>
          <a:prstGeom prst="rect">
            <a:avLst/>
          </a:prstGeom>
          <a:noFill/>
        </p:spPr>
        <p:txBody>
          <a:bodyPr wrap="square" rtlCol="0">
            <a:spAutoFit/>
          </a:bodyPr>
          <a:lstStyle/>
          <a:p>
            <a:pPr algn="ctr"/>
            <a:r>
              <a:rPr kumimoji="1" lang="en-US" altLang="ja-JP" sz="2000" b="1" dirty="0"/>
              <a:t>CBD</a:t>
            </a:r>
            <a:r>
              <a:rPr kumimoji="1" lang="ja-JP" altLang="en-US" sz="2000" b="1" dirty="0"/>
              <a:t>の設計問題に適用し、現状と課題を明らかにする。</a:t>
            </a:r>
            <a:endParaRPr kumimoji="1" lang="en-US" altLang="ja-JP" sz="2000" b="1" dirty="0"/>
          </a:p>
        </p:txBody>
      </p:sp>
      <p:sp>
        <p:nvSpPr>
          <p:cNvPr id="25" name="テキスト ボックス 24">
            <a:extLst>
              <a:ext uri="{FF2B5EF4-FFF2-40B4-BE49-F238E27FC236}">
                <a16:creationId xmlns:a16="http://schemas.microsoft.com/office/drawing/2014/main" id="{A2CA126E-29BD-40FC-BD19-5DDA80EAB27C}"/>
              </a:ext>
            </a:extLst>
          </p:cNvPr>
          <p:cNvSpPr txBox="1"/>
          <p:nvPr/>
        </p:nvSpPr>
        <p:spPr>
          <a:xfrm>
            <a:off x="7886238" y="1111166"/>
            <a:ext cx="4164292" cy="400110"/>
          </a:xfrm>
          <a:prstGeom prst="rect">
            <a:avLst/>
          </a:prstGeom>
          <a:noFill/>
        </p:spPr>
        <p:txBody>
          <a:bodyPr wrap="square" rtlCol="0">
            <a:spAutoFit/>
          </a:bodyPr>
          <a:lstStyle/>
          <a:p>
            <a:r>
              <a:rPr kumimoji="1" lang="ja-JP" altLang="en-US" sz="2000" b="1" dirty="0"/>
              <a:t>これらの技術の適用分野を調査する。</a:t>
            </a:r>
            <a:endParaRPr kumimoji="1" lang="en-US" altLang="ja-JP" sz="2000" b="1" dirty="0"/>
          </a:p>
        </p:txBody>
      </p:sp>
      <p:sp>
        <p:nvSpPr>
          <p:cNvPr id="27" name="テキスト ボックス 26">
            <a:extLst>
              <a:ext uri="{FF2B5EF4-FFF2-40B4-BE49-F238E27FC236}">
                <a16:creationId xmlns:a16="http://schemas.microsoft.com/office/drawing/2014/main" id="{019C5E84-793B-4775-9535-A909153843B1}"/>
              </a:ext>
            </a:extLst>
          </p:cNvPr>
          <p:cNvSpPr txBox="1"/>
          <p:nvPr/>
        </p:nvSpPr>
        <p:spPr>
          <a:xfrm>
            <a:off x="9282570" y="3848267"/>
            <a:ext cx="1401715" cy="584775"/>
          </a:xfrm>
          <a:prstGeom prst="rect">
            <a:avLst/>
          </a:prstGeom>
          <a:noFill/>
        </p:spPr>
        <p:txBody>
          <a:bodyPr wrap="square" rtlCol="0">
            <a:spAutoFit/>
          </a:bodyPr>
          <a:lstStyle/>
          <a:p>
            <a:pPr algn="ctr"/>
            <a:r>
              <a:rPr kumimoji="1" lang="en-US" altLang="ja-JP" sz="1600" dirty="0"/>
              <a:t>PET</a:t>
            </a:r>
            <a:r>
              <a:rPr kumimoji="1" lang="ja-JP" altLang="en-US" sz="1600" dirty="0"/>
              <a:t>分解</a:t>
            </a:r>
            <a:endParaRPr kumimoji="1" lang="en-US" altLang="ja-JP" sz="1600" dirty="0"/>
          </a:p>
          <a:p>
            <a:pPr algn="ctr"/>
            <a:r>
              <a:rPr kumimoji="1" lang="ja-JP" altLang="en-US" sz="1600" dirty="0"/>
              <a:t>酵素</a:t>
            </a:r>
            <a:endParaRPr kumimoji="1" lang="en-US" altLang="ja-JP" sz="1600" dirty="0"/>
          </a:p>
        </p:txBody>
      </p:sp>
      <p:sp>
        <p:nvSpPr>
          <p:cNvPr id="28" name="テキスト ボックス 27">
            <a:extLst>
              <a:ext uri="{FF2B5EF4-FFF2-40B4-BE49-F238E27FC236}">
                <a16:creationId xmlns:a16="http://schemas.microsoft.com/office/drawing/2014/main" id="{7DD14912-DAE7-4B18-9FD9-4B31DE43670E}"/>
              </a:ext>
            </a:extLst>
          </p:cNvPr>
          <p:cNvSpPr txBox="1"/>
          <p:nvPr/>
        </p:nvSpPr>
        <p:spPr>
          <a:xfrm>
            <a:off x="10711022" y="3848267"/>
            <a:ext cx="1401715" cy="584775"/>
          </a:xfrm>
          <a:prstGeom prst="rect">
            <a:avLst/>
          </a:prstGeom>
          <a:noFill/>
        </p:spPr>
        <p:txBody>
          <a:bodyPr wrap="square" rtlCol="0">
            <a:spAutoFit/>
          </a:bodyPr>
          <a:lstStyle/>
          <a:p>
            <a:pPr algn="ctr"/>
            <a:r>
              <a:rPr kumimoji="1" lang="ja-JP" altLang="en-US" sz="1600" dirty="0"/>
              <a:t>基質結合性</a:t>
            </a:r>
            <a:endParaRPr kumimoji="1" lang="en-US" altLang="ja-JP" sz="1600" dirty="0"/>
          </a:p>
          <a:p>
            <a:pPr algn="ctr"/>
            <a:r>
              <a:rPr kumimoji="1" lang="ja-JP" altLang="en-US" sz="1600" dirty="0"/>
              <a:t>ペプチド</a:t>
            </a:r>
            <a:endParaRPr kumimoji="1" lang="en-US" altLang="ja-JP" sz="1600" dirty="0"/>
          </a:p>
        </p:txBody>
      </p:sp>
      <p:sp>
        <p:nvSpPr>
          <p:cNvPr id="29" name="テキスト ボックス 28">
            <a:extLst>
              <a:ext uri="{FF2B5EF4-FFF2-40B4-BE49-F238E27FC236}">
                <a16:creationId xmlns:a16="http://schemas.microsoft.com/office/drawing/2014/main" id="{2D5A76CE-FC00-4759-9E39-4F20BBD8B6CF}"/>
              </a:ext>
            </a:extLst>
          </p:cNvPr>
          <p:cNvSpPr txBox="1"/>
          <p:nvPr/>
        </p:nvSpPr>
        <p:spPr>
          <a:xfrm>
            <a:off x="8303648" y="1616933"/>
            <a:ext cx="3305175" cy="646331"/>
          </a:xfrm>
          <a:prstGeom prst="rect">
            <a:avLst/>
          </a:prstGeom>
          <a:noFill/>
        </p:spPr>
        <p:txBody>
          <a:bodyPr wrap="square" rtlCol="0">
            <a:spAutoFit/>
          </a:bodyPr>
          <a:lstStyle/>
          <a:p>
            <a:pPr algn="ctr"/>
            <a:r>
              <a:rPr kumimoji="1" lang="en-US" altLang="ja-JP" dirty="0"/>
              <a:t>CBD</a:t>
            </a:r>
            <a:r>
              <a:rPr kumimoji="1" lang="ja-JP" altLang="en-US" dirty="0"/>
              <a:t>設計以外に、</a:t>
            </a:r>
            <a:endParaRPr kumimoji="1" lang="en-US" altLang="ja-JP" dirty="0"/>
          </a:p>
          <a:p>
            <a:pPr algn="ctr"/>
            <a:r>
              <a:rPr kumimoji="1" lang="ja-JP" altLang="en-US" dirty="0"/>
              <a:t>期待される適用分野はあるのか？</a:t>
            </a:r>
          </a:p>
        </p:txBody>
      </p:sp>
      <p:sp>
        <p:nvSpPr>
          <p:cNvPr id="33" name="正方形/長方形 32">
            <a:extLst>
              <a:ext uri="{FF2B5EF4-FFF2-40B4-BE49-F238E27FC236}">
                <a16:creationId xmlns:a16="http://schemas.microsoft.com/office/drawing/2014/main" id="{6BA2D129-C121-4BA0-94CF-AEFFA2D6656C}"/>
              </a:ext>
            </a:extLst>
          </p:cNvPr>
          <p:cNvSpPr/>
          <p:nvPr/>
        </p:nvSpPr>
        <p:spPr>
          <a:xfrm>
            <a:off x="7854118" y="511794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バイオマス</a:t>
            </a:r>
            <a:endParaRPr kumimoji="1" lang="en-US" altLang="ja-JP" dirty="0">
              <a:solidFill>
                <a:schemeClr val="bg1"/>
              </a:solidFill>
            </a:endParaRPr>
          </a:p>
          <a:p>
            <a:pPr algn="ctr"/>
            <a:r>
              <a:rPr kumimoji="1" lang="ja-JP" altLang="en-US" dirty="0">
                <a:solidFill>
                  <a:schemeClr val="bg1"/>
                </a:solidFill>
              </a:rPr>
              <a:t>リファイナリ</a:t>
            </a:r>
          </a:p>
        </p:txBody>
      </p:sp>
      <p:sp>
        <p:nvSpPr>
          <p:cNvPr id="34" name="正方形/長方形 33">
            <a:extLst>
              <a:ext uri="{FF2B5EF4-FFF2-40B4-BE49-F238E27FC236}">
                <a16:creationId xmlns:a16="http://schemas.microsoft.com/office/drawing/2014/main" id="{AAEBD10F-6237-49C1-A53F-CE25F9D93B43}"/>
              </a:ext>
            </a:extLst>
          </p:cNvPr>
          <p:cNvSpPr/>
          <p:nvPr/>
        </p:nvSpPr>
        <p:spPr>
          <a:xfrm>
            <a:off x="9282570" y="510738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PET</a:t>
            </a:r>
            <a:r>
              <a:rPr kumimoji="1" lang="ja-JP" altLang="en-US" sz="1600" dirty="0">
                <a:solidFill>
                  <a:schemeClr val="bg1"/>
                </a:solidFill>
              </a:rPr>
              <a:t>リサイクル</a:t>
            </a:r>
          </a:p>
        </p:txBody>
      </p:sp>
      <p:sp>
        <p:nvSpPr>
          <p:cNvPr id="35" name="正方形/長方形 34">
            <a:extLst>
              <a:ext uri="{FF2B5EF4-FFF2-40B4-BE49-F238E27FC236}">
                <a16:creationId xmlns:a16="http://schemas.microsoft.com/office/drawing/2014/main" id="{6F1FC61E-C27A-41E4-BB29-C4624FBD6748}"/>
              </a:ext>
            </a:extLst>
          </p:cNvPr>
          <p:cNvSpPr/>
          <p:nvPr/>
        </p:nvSpPr>
        <p:spPr>
          <a:xfrm>
            <a:off x="10711022" y="5107380"/>
            <a:ext cx="1401715" cy="584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創薬</a:t>
            </a:r>
          </a:p>
        </p:txBody>
      </p:sp>
      <p:sp>
        <p:nvSpPr>
          <p:cNvPr id="36" name="テキスト ボックス 35">
            <a:extLst>
              <a:ext uri="{FF2B5EF4-FFF2-40B4-BE49-F238E27FC236}">
                <a16:creationId xmlns:a16="http://schemas.microsoft.com/office/drawing/2014/main" id="{F69B63BD-9F3A-4AF9-8467-AA5E23F2F236}"/>
              </a:ext>
            </a:extLst>
          </p:cNvPr>
          <p:cNvSpPr txBox="1"/>
          <p:nvPr/>
        </p:nvSpPr>
        <p:spPr>
          <a:xfrm>
            <a:off x="7811493" y="2785205"/>
            <a:ext cx="1618257" cy="338554"/>
          </a:xfrm>
          <a:prstGeom prst="rect">
            <a:avLst/>
          </a:prstGeom>
          <a:noFill/>
        </p:spPr>
        <p:txBody>
          <a:bodyPr wrap="square" rtlCol="0">
            <a:spAutoFit/>
          </a:bodyPr>
          <a:lstStyle/>
          <a:p>
            <a:pPr algn="ctr"/>
            <a:r>
              <a:rPr kumimoji="1" lang="ja-JP" altLang="en-US" sz="1600" dirty="0"/>
              <a:t>触媒機能</a:t>
            </a:r>
            <a:endParaRPr kumimoji="1" lang="en-US" altLang="ja-JP" sz="1600" dirty="0"/>
          </a:p>
        </p:txBody>
      </p:sp>
      <p:sp>
        <p:nvSpPr>
          <p:cNvPr id="37" name="テキスト ボックス 36">
            <a:extLst>
              <a:ext uri="{FF2B5EF4-FFF2-40B4-BE49-F238E27FC236}">
                <a16:creationId xmlns:a16="http://schemas.microsoft.com/office/drawing/2014/main" id="{4BEEC83D-87D1-4A11-B78E-450BF7384A9D}"/>
              </a:ext>
            </a:extLst>
          </p:cNvPr>
          <p:cNvSpPr txBox="1"/>
          <p:nvPr/>
        </p:nvSpPr>
        <p:spPr>
          <a:xfrm>
            <a:off x="9222733" y="2785205"/>
            <a:ext cx="1401715" cy="338554"/>
          </a:xfrm>
          <a:prstGeom prst="rect">
            <a:avLst/>
          </a:prstGeom>
          <a:noFill/>
        </p:spPr>
        <p:txBody>
          <a:bodyPr wrap="square" rtlCol="0">
            <a:spAutoFit/>
          </a:bodyPr>
          <a:lstStyle/>
          <a:p>
            <a:pPr algn="ctr"/>
            <a:r>
              <a:rPr kumimoji="1" lang="ja-JP" altLang="en-US" sz="1600" dirty="0"/>
              <a:t>熱安定性</a:t>
            </a:r>
            <a:endParaRPr kumimoji="1" lang="en-US" altLang="ja-JP" sz="1600" dirty="0"/>
          </a:p>
        </p:txBody>
      </p:sp>
      <p:sp>
        <p:nvSpPr>
          <p:cNvPr id="38" name="テキスト ボックス 37">
            <a:extLst>
              <a:ext uri="{FF2B5EF4-FFF2-40B4-BE49-F238E27FC236}">
                <a16:creationId xmlns:a16="http://schemas.microsoft.com/office/drawing/2014/main" id="{3E905CA7-26D4-458B-8FF5-2F17CE2FFD02}"/>
              </a:ext>
            </a:extLst>
          </p:cNvPr>
          <p:cNvSpPr txBox="1"/>
          <p:nvPr/>
        </p:nvSpPr>
        <p:spPr>
          <a:xfrm>
            <a:off x="10651185" y="2785205"/>
            <a:ext cx="1401715" cy="338554"/>
          </a:xfrm>
          <a:prstGeom prst="rect">
            <a:avLst/>
          </a:prstGeom>
          <a:noFill/>
        </p:spPr>
        <p:txBody>
          <a:bodyPr wrap="square" rtlCol="0">
            <a:spAutoFit/>
          </a:bodyPr>
          <a:lstStyle/>
          <a:p>
            <a:pPr algn="ctr"/>
            <a:r>
              <a:rPr kumimoji="1" lang="ja-JP" altLang="en-US" sz="1600" dirty="0"/>
              <a:t>標的結合</a:t>
            </a:r>
            <a:endParaRPr kumimoji="1" lang="en-US" altLang="ja-JP" sz="1600" dirty="0"/>
          </a:p>
        </p:txBody>
      </p:sp>
    </p:spTree>
    <p:extLst>
      <p:ext uri="{BB962C8B-B14F-4D97-AF65-F5344CB8AC3E}">
        <p14:creationId xmlns:p14="http://schemas.microsoft.com/office/powerpoint/2010/main" val="187010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アプリケーション・周辺技術の調査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44098" y="1028343"/>
            <a:ext cx="10382504" cy="34163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「バイオ系物質生産」の研究開発ロードマップの初版作成、次期テーマの検討。</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sz="1800" dirty="0"/>
              <a:t>「バイオ系物質生産」の研究開発の進め方・テーマとなりうるトピックス（</a:t>
            </a:r>
            <a:r>
              <a:rPr kumimoji="1" lang="en-US" altLang="ja-JP" sz="1800" dirty="0"/>
              <a:t>LR0</a:t>
            </a:r>
            <a:r>
              <a:rPr kumimoji="1" lang="ja-JP" altLang="en-US" sz="1800" dirty="0"/>
              <a:t>相当）を示すことができる。</a:t>
            </a:r>
            <a:endParaRPr kumimoji="1" lang="en-US" altLang="ja-JP" b="1" dirty="0">
              <a:solidFill>
                <a:schemeClr val="accent1"/>
              </a:solidFill>
            </a:endParaRPr>
          </a:p>
          <a:p>
            <a:pPr marL="285750" indent="-285750">
              <a:buFont typeface="Wingdings" panose="05000000000000000000" pitchFamily="2" charset="2"/>
              <a:buChar char="n"/>
            </a:pP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pPr lvl="1"/>
            <a:r>
              <a:rPr kumimoji="1" lang="ja-JP" altLang="en-US" dirty="0"/>
              <a:t>バイオ系の物質生産技術のバリューチェーン上に含まれる広義の酵素設計技術・</a:t>
            </a:r>
            <a:r>
              <a:rPr kumimoji="1" lang="en-US" altLang="ja-JP" dirty="0"/>
              <a:t>IP</a:t>
            </a:r>
            <a:r>
              <a:rPr kumimoji="1" lang="ja-JP" altLang="en-US" dirty="0"/>
              <a:t>の関連領域について調査し、テーマ化できる可能性のあるトピックスを洗い出す。</a:t>
            </a:r>
            <a:endParaRPr kumimoji="1" lang="en-US" altLang="ja-JP" dirty="0"/>
          </a:p>
          <a:p>
            <a:pPr lvl="1"/>
            <a:r>
              <a:rPr kumimoji="1" lang="ja-JP" altLang="en-US" dirty="0"/>
              <a:t>対象のバイオプロセスは「バイオマスリファイナリ・バイオマス分解による発酵可能な糖の取り出し」にピン止めして調査。</a:t>
            </a:r>
            <a:endParaRPr kumimoji="1" lang="en-US" altLang="ja-JP" b="1" dirty="0">
              <a:solidFill>
                <a:schemeClr val="accent1"/>
              </a:solidFill>
            </a:endParaRPr>
          </a:p>
          <a:p>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月（伊﨑が復職後の</a:t>
            </a:r>
            <a:r>
              <a:rPr kumimoji="1" lang="en-US" altLang="ja-JP" dirty="0"/>
              <a:t>FY23</a:t>
            </a:r>
            <a:r>
              <a:rPr kumimoji="1" lang="ja-JP" altLang="en-US" dirty="0"/>
              <a:t>以降に再度実施の可能性あり）</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Tree>
    <p:extLst>
      <p:ext uri="{BB962C8B-B14F-4D97-AF65-F5344CB8AC3E}">
        <p14:creationId xmlns:p14="http://schemas.microsoft.com/office/powerpoint/2010/main" val="2894795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600" dirty="0"/>
              <a:t>アプリケーション・周辺技術の調査</a:t>
            </a:r>
            <a:br>
              <a:rPr kumimoji="1" lang="en-US" altLang="ja-JP" sz="2400" dirty="0"/>
            </a:br>
            <a:r>
              <a:rPr kumimoji="1" lang="ja-JP" altLang="en-US" sz="2400" dirty="0"/>
              <a:t>参考：バイオマスリファイナリ</a:t>
            </a:r>
            <a:r>
              <a:rPr lang="ja-JP" altLang="en-US" sz="2400" dirty="0"/>
              <a:t>の課題</a:t>
            </a:r>
            <a:endParaRPr kumimoji="1" lang="ja-JP" altLang="en-US" sz="24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189508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参考：バイオマス分解酵素の課題</a:t>
            </a:r>
            <a:endParaRPr kumimoji="1" lang="ja-JP" altLang="en-US" sz="24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8FAD-058D-46D8-BC75-CBFC0EFF5ACD}"/>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参考：リグノセルロース系バイオマスの産業応用上の課題に焦点を当てた設計・改変</a:t>
            </a:r>
            <a:endParaRPr kumimoji="1" lang="ja-JP" altLang="en-US" sz="2400" dirty="0"/>
          </a:p>
        </p:txBody>
      </p:sp>
      <p:sp>
        <p:nvSpPr>
          <p:cNvPr id="3" name="スライド番号プレースホルダー 2">
            <a:extLst>
              <a:ext uri="{FF2B5EF4-FFF2-40B4-BE49-F238E27FC236}">
                <a16:creationId xmlns:a16="http://schemas.microsoft.com/office/drawing/2014/main" id="{2DFE2960-F028-4ABE-8C32-0A116B757D07}"/>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853C5361-E024-47B2-A41F-397B131CB03D}"/>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dirty="0"/>
              <a:t>課題の例</a:t>
            </a:r>
            <a:endParaRPr lang="en-US" altLang="ja-JP" dirty="0"/>
          </a:p>
          <a:p>
            <a:pPr marL="1062038" lvl="1" indent="-342900"/>
            <a:r>
              <a:rPr lang="ja-JP" altLang="en-US" dirty="0"/>
              <a:t>酵素の分解効率をあげる</a:t>
            </a:r>
            <a:endParaRPr lang="en-US" altLang="ja-JP" dirty="0"/>
          </a:p>
          <a:p>
            <a:pPr marL="1543050" lvl="2" indent="-342900">
              <a:buFont typeface="Wingdings" panose="05000000000000000000" pitchFamily="2" charset="2"/>
              <a:buChar char="Ø"/>
            </a:pPr>
            <a:r>
              <a:rPr lang="ja-JP" altLang="en-US" dirty="0"/>
              <a:t>参考文献：</a:t>
            </a:r>
            <a:r>
              <a:rPr lang="en-US" altLang="ja-JP" dirty="0"/>
              <a:t>Bridging the Micro-Macro Gap between Single-Molecular Behavior and Bulk Hydrolysis Properties of Cellulase</a:t>
            </a:r>
          </a:p>
          <a:p>
            <a:pPr marL="1543050" lvl="2" indent="-342900">
              <a:buFont typeface="Wingdings" panose="05000000000000000000" pitchFamily="2" charset="2"/>
              <a:buChar char="Ø"/>
            </a:pPr>
            <a:r>
              <a:rPr lang="ja-JP" altLang="en-US" dirty="0"/>
              <a:t>セルロース結合性ドメインのサイズを大きくすることで生産的な結合が非生産的な酵素に邪魔されないようにする</a:t>
            </a:r>
            <a:endParaRPr lang="en-US" altLang="ja-JP" dirty="0"/>
          </a:p>
          <a:p>
            <a:pPr marL="1543050" lvl="2" indent="-342900">
              <a:buFont typeface="Wingdings" panose="05000000000000000000" pitchFamily="2" charset="2"/>
              <a:buChar char="Ø"/>
            </a:pPr>
            <a:endParaRPr lang="en-US" altLang="ja-JP" dirty="0"/>
          </a:p>
          <a:p>
            <a:pPr marL="1062038" lvl="1" indent="-342900"/>
            <a:r>
              <a:rPr lang="ja-JP" altLang="en-US" dirty="0"/>
              <a:t>酵素の再利用性を高める</a:t>
            </a:r>
            <a:endParaRPr lang="en-US" altLang="ja-JP" dirty="0"/>
          </a:p>
          <a:p>
            <a:pPr marL="1485900" lvl="2">
              <a:buFont typeface="Wingdings" panose="05000000000000000000" pitchFamily="2" charset="2"/>
              <a:buChar char="Ø"/>
            </a:pPr>
            <a:r>
              <a:rPr lang="ja-JP" altLang="en-US" dirty="0"/>
              <a:t>　参考文献：</a:t>
            </a:r>
            <a:r>
              <a:rPr lang="en-US" altLang="ja-JP" dirty="0"/>
              <a:t>Salt-Switchable Artificial Cellulase Regulated by a DNA Aptamer</a:t>
            </a:r>
          </a:p>
          <a:p>
            <a:pPr marL="1485900" lvl="2">
              <a:buFont typeface="Wingdings" panose="05000000000000000000" pitchFamily="2" charset="2"/>
              <a:buChar char="Ø"/>
            </a:pPr>
            <a:r>
              <a:rPr kumimoji="1" lang="ja-JP" altLang="en-US" dirty="0"/>
              <a:t>　刺激応答で結合性を変化させることで、酵素の再利用性を高める</a:t>
            </a:r>
            <a:endParaRPr kumimoji="1" lang="en-US" altLang="ja-JP" dirty="0"/>
          </a:p>
          <a:p>
            <a:pPr marL="1176338" lvl="1" indent="-457200"/>
            <a:endParaRPr lang="en-US" altLang="ja-JP" dirty="0"/>
          </a:p>
          <a:p>
            <a:pPr marL="1176338" lvl="1" indent="-457200"/>
            <a:r>
              <a:rPr lang="ja-JP" altLang="en-US" dirty="0"/>
              <a:t>非特異的な結合を減らす</a:t>
            </a:r>
            <a:endParaRPr kumimoji="1" lang="en-US" altLang="ja-JP" dirty="0"/>
          </a:p>
          <a:p>
            <a:pPr marL="1657350" lvl="2" indent="-457200">
              <a:buFont typeface="Wingdings" panose="05000000000000000000" pitchFamily="2" charset="2"/>
              <a:buChar char="Ø"/>
            </a:pPr>
            <a:r>
              <a:rPr lang="ja-JP" altLang="en-US" dirty="0"/>
              <a:t>参考文献：</a:t>
            </a:r>
            <a:r>
              <a:rPr lang="en-US" altLang="ja-JP" dirty="0"/>
              <a:t>Supercharged Cellulases Show Reduced Non-Productive Binding, But Enhanced Activity, on Pretreated Lignocellulosic Biomass </a:t>
            </a:r>
          </a:p>
          <a:p>
            <a:pPr marL="1657350" lvl="2" indent="-457200">
              <a:buFont typeface="Wingdings" panose="05000000000000000000" pitchFamily="2" charset="2"/>
              <a:buChar char="Ø"/>
            </a:pPr>
            <a:r>
              <a:rPr lang="ja-JP" altLang="en-US" dirty="0"/>
              <a:t>結合ドメイン表面が負電荷となるように改変することでリグニンへの非特異的吸着を減らし、分解効率を高める</a:t>
            </a:r>
            <a:endParaRPr kumimoji="1" lang="en-US" altLang="ja-JP" dirty="0"/>
          </a:p>
          <a:p>
            <a:pPr marL="1176338" lvl="1" indent="-457200"/>
            <a:endParaRPr lang="en-US" altLang="ja-JP" dirty="0"/>
          </a:p>
          <a:p>
            <a:pPr marL="1176338" lvl="1" indent="-457200"/>
            <a:r>
              <a:rPr kumimoji="1" lang="ja-JP" altLang="en-US" dirty="0"/>
              <a:t>その他・・・</a:t>
            </a:r>
          </a:p>
        </p:txBody>
      </p:sp>
    </p:spTree>
    <p:extLst>
      <p:ext uri="{BB962C8B-B14F-4D97-AF65-F5344CB8AC3E}">
        <p14:creationId xmlns:p14="http://schemas.microsoft.com/office/powerpoint/2010/main" val="167322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normAutofit/>
          </a:bodyPr>
          <a:lstStyle/>
          <a:p>
            <a:r>
              <a:rPr lang="en-US" altLang="ja-JP" dirty="0"/>
              <a:t>12</a:t>
            </a:r>
            <a:r>
              <a:rPr lang="ja-JP" altLang="en-US" dirty="0"/>
              <a:t>月度の活動概要（伊崎）</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796160"/>
            <a:ext cx="11341887" cy="5419165"/>
          </a:xfrm>
        </p:spPr>
        <p:txBody>
          <a:bodyPr/>
          <a:lstStyle/>
          <a:p>
            <a:r>
              <a:rPr lang="ja-JP" altLang="en-US" sz="1800" dirty="0"/>
              <a:t>東京大学共同研究　活動レビュー（</a:t>
            </a:r>
            <a:r>
              <a:rPr lang="en-US" altLang="ja-JP" sz="1800" dirty="0"/>
              <a:t>11/25</a:t>
            </a:r>
            <a:r>
              <a:rPr lang="ja-JP" altLang="en-US" sz="1800" dirty="0"/>
              <a:t>）</a:t>
            </a:r>
            <a:endParaRPr lang="en-US" altLang="ja-JP" sz="1800" dirty="0"/>
          </a:p>
          <a:p>
            <a:pPr marL="341313" lvl="1" indent="0">
              <a:buNone/>
            </a:pPr>
            <a:r>
              <a:rPr lang="ja-JP" altLang="en-US" sz="1400" dirty="0"/>
              <a:t>議事録　文書登録　完了　（</a:t>
            </a:r>
            <a:r>
              <a:rPr lang="ja-JP" altLang="en-US" sz="1200" dirty="0"/>
              <a:t>議事録：</a:t>
            </a:r>
            <a:r>
              <a:rPr lang="en-US" altLang="ja-JP" sz="1200" dirty="0"/>
              <a:t>SMM-BD18-INV-10G-019</a:t>
            </a:r>
            <a:r>
              <a:rPr lang="ja-JP" altLang="en-US" sz="1200" dirty="0"/>
              <a:t>）</a:t>
            </a:r>
            <a:endParaRPr lang="en-US" altLang="ja-JP" sz="1800" dirty="0"/>
          </a:p>
          <a:p>
            <a:r>
              <a:rPr lang="ja-JP" altLang="en-US" sz="1800" dirty="0"/>
              <a:t>テーマ「人工酵素設計」の後処理</a:t>
            </a:r>
            <a:endParaRPr lang="en-US" altLang="ja-JP" sz="1800" dirty="0"/>
          </a:p>
          <a:p>
            <a:pPr marL="341313" lvl="1" indent="0">
              <a:buNone/>
            </a:pPr>
            <a:r>
              <a:rPr lang="ja-JP" altLang="en-US" sz="1400" dirty="0"/>
              <a:t>テーマ中止後に予定していた後処理　完了</a:t>
            </a:r>
            <a:endParaRPr lang="en-US" altLang="ja-JP" sz="1400" dirty="0"/>
          </a:p>
          <a:p>
            <a:pPr lvl="1"/>
            <a:r>
              <a:rPr lang="ja-JP" altLang="en-US" sz="1400" dirty="0"/>
              <a:t>研究開発報告書 文書登録　完了（</a:t>
            </a:r>
            <a:r>
              <a:rPr lang="ja-JP" altLang="en-US" sz="1100" dirty="0"/>
              <a:t>報告書：</a:t>
            </a:r>
            <a:r>
              <a:rPr lang="en-US" altLang="ja-JP" sz="1100" dirty="0"/>
              <a:t>SMM-BD18-INV-10K-001</a:t>
            </a:r>
            <a:r>
              <a:rPr lang="ja-JP" altLang="en-US" sz="1100" dirty="0"/>
              <a:t>）</a:t>
            </a:r>
            <a:endParaRPr lang="en-US" altLang="ja-JP" sz="1100" dirty="0"/>
          </a:p>
          <a:p>
            <a:pPr lvl="1"/>
            <a:r>
              <a:rPr lang="ja-JP" altLang="en-US" sz="1400" dirty="0"/>
              <a:t>研究開発報告書 </a:t>
            </a:r>
            <a:r>
              <a:rPr lang="en-US" altLang="ja-JP" sz="1400" dirty="0"/>
              <a:t>1on1</a:t>
            </a:r>
            <a:r>
              <a:rPr lang="ja-JP" altLang="en-US" sz="1400" dirty="0"/>
              <a:t>（</a:t>
            </a:r>
            <a:r>
              <a:rPr lang="en-US" altLang="ja-JP" sz="1400" dirty="0"/>
              <a:t>11/30 </a:t>
            </a:r>
            <a:r>
              <a:rPr lang="ja-JP" altLang="en-US" sz="1400" dirty="0"/>
              <a:t>野口さん）</a:t>
            </a:r>
            <a:endParaRPr lang="en-US" altLang="ja-JP" sz="1400" dirty="0"/>
          </a:p>
          <a:p>
            <a:pPr lvl="1"/>
            <a:r>
              <a:rPr lang="ja-JP" altLang="en-US" sz="1400" dirty="0"/>
              <a:t>研究成果報告書「分子シミュレーションによる機能性の机上評価」（橋本さん作成）　照査</a:t>
            </a:r>
            <a:endParaRPr lang="en-US" altLang="ja-JP" sz="1200" dirty="0"/>
          </a:p>
          <a:p>
            <a:r>
              <a:rPr lang="ja-JP" altLang="en-US" sz="1800" dirty="0"/>
              <a:t>次期テーマに向けた調査活動</a:t>
            </a:r>
            <a:endParaRPr lang="en-US" altLang="ja-JP" sz="1800" dirty="0"/>
          </a:p>
          <a:p>
            <a:pPr lvl="1"/>
            <a:r>
              <a:rPr lang="ja-JP" altLang="en-US" sz="1400" dirty="0"/>
              <a:t>アプリケーションや周辺技術調査に関する調査計画の検討、相談（</a:t>
            </a:r>
            <a:r>
              <a:rPr lang="en-US" altLang="ja-JP" sz="1400" dirty="0"/>
              <a:t>11/30</a:t>
            </a:r>
            <a:r>
              <a:rPr lang="ja-JP" altLang="en-US" sz="1400" dirty="0"/>
              <a:t>、</a:t>
            </a:r>
            <a:r>
              <a:rPr lang="en-US" altLang="ja-JP" sz="1400" dirty="0"/>
              <a:t>12/7</a:t>
            </a:r>
            <a:r>
              <a:rPr lang="ja-JP" altLang="en-US" sz="1400" dirty="0"/>
              <a:t>）</a:t>
            </a:r>
            <a:endParaRPr lang="en-US" altLang="ja-JP" sz="1400" dirty="0"/>
          </a:p>
          <a:p>
            <a:r>
              <a:rPr lang="en-US" altLang="ja-JP" sz="1800" dirty="0"/>
              <a:t>JBA</a:t>
            </a:r>
            <a:r>
              <a:rPr lang="ja-JP" altLang="en-US" sz="1800" dirty="0"/>
              <a:t>セミナー</a:t>
            </a:r>
            <a:endParaRPr lang="en-US" altLang="ja-JP" sz="1800" dirty="0"/>
          </a:p>
          <a:p>
            <a:pPr lvl="1"/>
            <a:r>
              <a:rPr lang="ja-JP" altLang="en-US" sz="1400" dirty="0"/>
              <a:t>「バイオ素材百花繚乱</a:t>
            </a:r>
            <a:r>
              <a:rPr lang="en-US" altLang="ja-JP" sz="1400" dirty="0"/>
              <a:t>17</a:t>
            </a:r>
            <a:r>
              <a:rPr lang="ja-JP" altLang="en-US" sz="1400" dirty="0"/>
              <a:t>～</a:t>
            </a:r>
            <a:r>
              <a:rPr lang="en-US" altLang="ja-JP" sz="1400" dirty="0"/>
              <a:t>SDGs</a:t>
            </a:r>
            <a:r>
              <a:rPr lang="ja-JP" altLang="en-US" sz="1400" dirty="0"/>
              <a:t>への道」（</a:t>
            </a:r>
            <a:r>
              <a:rPr lang="en-US" altLang="ja-JP" sz="1400" dirty="0"/>
              <a:t>11/30</a:t>
            </a:r>
            <a:r>
              <a:rPr lang="ja-JP" altLang="en-US" sz="1400" dirty="0"/>
              <a:t>）</a:t>
            </a:r>
            <a:endParaRPr lang="en-US" altLang="ja-JP" sz="1200" dirty="0"/>
          </a:p>
          <a:p>
            <a:r>
              <a:rPr lang="ja-JP" altLang="en-US" sz="1800" dirty="0"/>
              <a:t>休職前の身辺整理</a:t>
            </a:r>
            <a:endParaRPr lang="en-US" altLang="ja-JP" sz="1800" dirty="0"/>
          </a:p>
          <a:p>
            <a:pPr lvl="1"/>
            <a:r>
              <a:rPr lang="en-US" altLang="ja-JP" sz="1400" dirty="0"/>
              <a:t>Rosetta</a:t>
            </a:r>
            <a:r>
              <a:rPr lang="ja-JP" altLang="en-US" sz="1400" dirty="0"/>
              <a:t>の更新手続き</a:t>
            </a:r>
            <a:endParaRPr lang="en-US" altLang="ja-JP" sz="1400" dirty="0"/>
          </a:p>
          <a:p>
            <a:pPr lvl="1"/>
            <a:r>
              <a:rPr lang="en-US" altLang="ja-JP" sz="1400" dirty="0"/>
              <a:t>Y-amazon</a:t>
            </a:r>
            <a:r>
              <a:rPr lang="ja-JP" altLang="en-US" sz="1400" dirty="0"/>
              <a:t>インスタンス解約手続き</a:t>
            </a:r>
            <a:endParaRPr lang="en-US" altLang="ja-JP" sz="1400" dirty="0"/>
          </a:p>
          <a:p>
            <a:pPr lvl="1"/>
            <a:r>
              <a:rPr lang="ja-JP" altLang="en-US" sz="1400" dirty="0"/>
              <a:t>引継ぎ関連</a:t>
            </a:r>
            <a:endParaRPr lang="en-US" altLang="ja-JP" sz="1400" dirty="0"/>
          </a:p>
        </p:txBody>
      </p:sp>
      <p:sp>
        <p:nvSpPr>
          <p:cNvPr id="6" name="四角形: 角を丸くする 5">
            <a:extLst>
              <a:ext uri="{FF2B5EF4-FFF2-40B4-BE49-F238E27FC236}">
                <a16:creationId xmlns:a16="http://schemas.microsoft.com/office/drawing/2014/main" id="{CE8353A2-D461-44C9-9C58-6C974CA7285D}"/>
              </a:ext>
            </a:extLst>
          </p:cNvPr>
          <p:cNvSpPr/>
          <p:nvPr/>
        </p:nvSpPr>
        <p:spPr>
          <a:xfrm>
            <a:off x="7187074" y="796159"/>
            <a:ext cx="3039492" cy="759371"/>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育児休暇</a:t>
            </a:r>
            <a:endParaRPr lang="en-US" altLang="ja-JP" sz="1600" dirty="0">
              <a:solidFill>
                <a:schemeClr val="tx1"/>
              </a:solidFill>
              <a:latin typeface="+mn-ea"/>
            </a:endParaRPr>
          </a:p>
          <a:p>
            <a:r>
              <a:rPr lang="en-US" altLang="ja-JP" sz="1600" dirty="0">
                <a:solidFill>
                  <a:schemeClr val="tx1"/>
                </a:solidFill>
                <a:latin typeface="+mn-ea"/>
              </a:rPr>
              <a:t>2022/12/19 – 2023/5/7</a:t>
            </a:r>
            <a:endParaRPr lang="ja-JP" altLang="en-US" sz="1600" dirty="0">
              <a:solidFill>
                <a:schemeClr val="tx1"/>
              </a:solidFill>
              <a:latin typeface="+mn-ea"/>
            </a:endParaRPr>
          </a:p>
        </p:txBody>
      </p:sp>
    </p:spTree>
    <p:extLst>
      <p:ext uri="{BB962C8B-B14F-4D97-AF65-F5344CB8AC3E}">
        <p14:creationId xmlns:p14="http://schemas.microsoft.com/office/powerpoint/2010/main" val="89042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12</a:t>
            </a:r>
            <a:r>
              <a:rPr lang="ja-JP" altLang="en-US" dirty="0"/>
              <a:t>月度の活動概要</a:t>
            </a:r>
            <a:r>
              <a:rPr kumimoji="1" lang="ja-JP" altLang="en-US" dirty="0"/>
              <a:t>（橋本＆熊谷）</a:t>
            </a:r>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kumimoji="1" lang="ja-JP" altLang="en-US" dirty="0"/>
              <a:t>橋本</a:t>
            </a:r>
            <a:endParaRPr kumimoji="1" lang="en-US" altLang="ja-JP" dirty="0"/>
          </a:p>
          <a:p>
            <a:pPr lvl="1"/>
            <a:r>
              <a:rPr kumimoji="1" lang="ja-JP" altLang="en-US" dirty="0"/>
              <a:t>研究テーマ成果報告書 文書登録</a:t>
            </a:r>
            <a:endParaRPr kumimoji="1" lang="en-US" altLang="ja-JP" dirty="0"/>
          </a:p>
          <a:p>
            <a:pPr lvl="2">
              <a:buFont typeface="Wingdings" panose="05000000000000000000" pitchFamily="2" charset="2"/>
              <a:buChar char="Ø"/>
            </a:pPr>
            <a:r>
              <a:rPr lang="ja-JP" altLang="en-US" sz="1800" dirty="0"/>
              <a:t>「</a:t>
            </a:r>
            <a:r>
              <a:rPr kumimoji="1" lang="ja-JP" altLang="en-US" sz="1800" dirty="0"/>
              <a:t>研究成果報告書 分子シミュレーションによる機能性の机上評価</a:t>
            </a:r>
            <a:r>
              <a:rPr lang="ja-JP" altLang="en-US" sz="1800" dirty="0"/>
              <a:t>」を</a:t>
            </a:r>
            <a:r>
              <a:rPr kumimoji="1" lang="ja-JP" altLang="en-US" sz="1800" dirty="0"/>
              <a:t>作成　文書登録完了</a:t>
            </a:r>
            <a:br>
              <a:rPr kumimoji="1" lang="en-US" altLang="ja-JP" sz="1800" dirty="0"/>
            </a:br>
            <a:r>
              <a:rPr kumimoji="1" lang="ja-JP" altLang="en-US" sz="1800" dirty="0"/>
              <a:t>（文書番号：</a:t>
            </a:r>
            <a:r>
              <a:rPr kumimoji="1" lang="en-US" altLang="ja-JP" sz="1800" dirty="0"/>
              <a:t>SMM-BD18-INV-10H-024</a:t>
            </a:r>
            <a:r>
              <a:rPr kumimoji="1" lang="ja-JP" altLang="en-US" sz="1800" dirty="0"/>
              <a:t>）</a:t>
            </a:r>
            <a:endParaRPr kumimoji="1" lang="en-US" altLang="ja-JP" sz="1800" dirty="0"/>
          </a:p>
          <a:p>
            <a:pPr lvl="1"/>
            <a:endParaRPr lang="en-US" altLang="ja-JP" dirty="0"/>
          </a:p>
          <a:p>
            <a:r>
              <a:rPr lang="ja-JP" altLang="en-US" dirty="0"/>
              <a:t>熊谷</a:t>
            </a:r>
            <a:endParaRPr lang="en-US" altLang="ja-JP" dirty="0"/>
          </a:p>
          <a:p>
            <a:pPr lvl="1"/>
            <a:r>
              <a:rPr kumimoji="1" lang="ja-JP" altLang="en-US" dirty="0"/>
              <a:t>伊崎さんから調査活動の引継</a:t>
            </a:r>
            <a:endParaRPr kumimoji="1" lang="en-US" altLang="ja-JP" dirty="0"/>
          </a:p>
          <a:p>
            <a:pPr lvl="1"/>
            <a:r>
              <a:rPr kumimoji="1" lang="ja-JP" altLang="en-US" dirty="0"/>
              <a:t>調査活動</a:t>
            </a:r>
            <a:r>
              <a:rPr lang="ja-JP" altLang="en-US" dirty="0"/>
              <a:t> 項目・計画 修正</a:t>
            </a:r>
            <a:r>
              <a:rPr kumimoji="1" lang="ja-JP" altLang="en-US" dirty="0"/>
              <a:t>（ピックアップに掲載）</a:t>
            </a:r>
            <a:endParaRPr kumimoji="1" lang="en-US" altLang="ja-JP" dirty="0"/>
          </a:p>
        </p:txBody>
      </p:sp>
    </p:spTree>
    <p:extLst>
      <p:ext uri="{BB962C8B-B14F-4D97-AF65-F5344CB8AC3E}">
        <p14:creationId xmlns:p14="http://schemas.microsoft.com/office/powerpoint/2010/main" val="358711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316612" y="767643"/>
            <a:ext cx="11633096" cy="6124754"/>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FY22</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）の合成・評価</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3Q</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lang="ja-JP" altLang="en-US" sz="1400" dirty="0">
                <a:solidFill>
                  <a:prstClr val="black"/>
                </a:solidFill>
                <a:latin typeface="Arial"/>
                <a:ea typeface="Meiryo UI"/>
              </a:rPr>
              <a:t>対象②</a:t>
            </a:r>
            <a:r>
              <a:rPr lang="en-US" altLang="ja-JP" sz="1400" dirty="0">
                <a:solidFill>
                  <a:prstClr val="black"/>
                </a:solidFill>
                <a:latin typeface="Arial"/>
                <a:ea typeface="Meiryo UI"/>
              </a:rPr>
              <a:t>TeCel7A-TrCBM1</a:t>
            </a:r>
            <a:r>
              <a:rPr lang="ja-JP" altLang="en-US" sz="1400" dirty="0">
                <a:solidFill>
                  <a:prstClr val="black"/>
                </a:solidFill>
                <a:latin typeface="Arial"/>
                <a:ea typeface="Meiryo UI"/>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20 %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（合成準備完了）</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進捗：未着手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0 %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1400" dirty="0">
                <a:solidFill>
                  <a:prstClr val="black"/>
                </a:solidFill>
                <a:latin typeface="Arial"/>
                <a:ea typeface="Meiryo UI"/>
              </a:rPr>
              <a:t>40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（合成準備完了）</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今月の目標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lang="ja-JP" altLang="en-US" sz="1400" dirty="0">
                <a:solidFill>
                  <a:prstClr val="black"/>
                </a:solidFill>
                <a:latin typeface="Arial"/>
                <a:ea typeface="Meiryo UI"/>
              </a:rPr>
              <a:t>対象②</a:t>
            </a:r>
            <a:r>
              <a:rPr lang="en-US" altLang="ja-JP" sz="1400" dirty="0">
                <a:solidFill>
                  <a:prstClr val="black"/>
                </a:solidFill>
                <a:latin typeface="Arial"/>
                <a:ea typeface="Meiryo UI"/>
              </a:rPr>
              <a:t>TeCel7A-TrCBM1</a:t>
            </a:r>
            <a:r>
              <a:rPr lang="ja-JP" altLang="en-US" sz="1400" dirty="0">
                <a:solidFill>
                  <a:prstClr val="black"/>
                </a:solidFill>
                <a:latin typeface="Arial"/>
                <a:ea typeface="Meiryo UI"/>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プラスミドを獲得し、酵母</a:t>
            </a:r>
            <a:r>
              <a:rPr kumimoji="0" lang="ja-JP" altLang="en-US" sz="1400" dirty="0">
                <a:solidFill>
                  <a:prstClr val="black"/>
                </a:solidFill>
              </a:rPr>
              <a:t>（</a:t>
            </a:r>
            <a:r>
              <a:rPr kumimoji="0" lang="en-US" altLang="ja-JP" sz="1400" i="1" dirty="0">
                <a:solidFill>
                  <a:prstClr val="black"/>
                </a:solidFill>
              </a:rPr>
              <a:t>Pichia pastoris</a:t>
            </a:r>
            <a:r>
              <a:rPr kumimoji="0" lang="en-US" altLang="ja-JP" sz="1400" dirty="0">
                <a:solidFill>
                  <a:prstClr val="black"/>
                </a:solidFill>
              </a:rPr>
              <a:t> KM71H</a:t>
            </a:r>
            <a:r>
              <a:rPr kumimoji="0" lang="ja-JP" altLang="en-US" sz="1400" dirty="0">
                <a:solidFill>
                  <a:prstClr val="black"/>
                </a:solidFill>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dirty="0">
                <a:solidFill>
                  <a:prstClr val="black"/>
                </a:solidFill>
                <a:latin typeface="Arial"/>
                <a:ea typeface="Meiryo UI"/>
              </a:rPr>
              <a:t>100%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a:t>
            </a:r>
            <a:r>
              <a:rPr kumimoji="0" lang="ja-JP" altLang="en-US" sz="1400" dirty="0">
                <a:solidFill>
                  <a:prstClr val="black"/>
                </a:solidFill>
                <a:latin typeface="Arial"/>
                <a:ea typeface="Meiryo UI"/>
              </a:rPr>
              <a:t>酵母</a:t>
            </a:r>
            <a:r>
              <a:rPr kumimoji="0" lang="ja-JP" altLang="en-US" sz="1400" dirty="0">
                <a:solidFill>
                  <a:prstClr val="black"/>
                </a:solidFill>
              </a:rPr>
              <a:t>（</a:t>
            </a:r>
            <a:r>
              <a:rPr kumimoji="0" lang="en-US" altLang="ja-JP" sz="1400" i="1" dirty="0">
                <a:solidFill>
                  <a:prstClr val="black"/>
                </a:solidFill>
              </a:rPr>
              <a:t>Pichia pastoris</a:t>
            </a:r>
            <a:r>
              <a:rPr kumimoji="0" lang="en-US" altLang="ja-JP" sz="1400" dirty="0">
                <a:solidFill>
                  <a:prstClr val="black"/>
                </a:solidFill>
              </a:rPr>
              <a:t> KM71H</a:t>
            </a:r>
            <a:r>
              <a:rPr kumimoji="0" lang="ja-JP" altLang="en-US" sz="1400" dirty="0">
                <a:solidFill>
                  <a:prstClr val="black"/>
                </a:solidFill>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en-US" altLang="ja-JP" sz="1400" dirty="0">
                <a:solidFill>
                  <a:prstClr val="black"/>
                </a:solidFill>
                <a:latin typeface="Arial"/>
                <a:ea typeface="Meiryo UI"/>
              </a:rPr>
              <a:t>10</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サマリ</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742950" lvl="1" indent="-285750">
              <a:buFont typeface="Arial" panose="020B0604020202020204" pitchFamily="34" charset="0"/>
              <a:buChar char="•"/>
              <a:defRPr/>
            </a:pPr>
            <a:r>
              <a:rPr lang="ja-JP" altLang="en-US" sz="1400" dirty="0"/>
              <a:t>東京大学で実施中の実験を進め、タンパク質合成に必要な作業が完了した。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a:buFont typeface="Arial" panose="020B0604020202020204" pitchFamily="34" charset="0"/>
              <a:buChar char="•"/>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を含むセルロース分解酵素の合成・評価実験を</a:t>
            </a:r>
            <a:r>
              <a:rPr lang="ja-JP" altLang="en-US" sz="1400" dirty="0">
                <a:solidFill>
                  <a:prstClr val="black"/>
                </a:solidFill>
                <a:latin typeface="Arial"/>
                <a:ea typeface="Meiryo UI"/>
              </a:rPr>
              <a:t>進めた</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。先月作成したプラスミドを</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DNA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シーケンスで配列を確認した。プラスミドを用いて、酵母</a:t>
            </a:r>
            <a:r>
              <a:rPr kumimoji="0" lang="ja-JP" altLang="en-US" sz="1400" dirty="0">
                <a:solidFill>
                  <a:prstClr val="black"/>
                </a:solidFill>
              </a:rPr>
              <a:t>を形質転換した。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a:buFont typeface="Arial" panose="020B0604020202020204" pitchFamily="34" charset="0"/>
              <a:buChar char="•"/>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の実験を開始した。遺伝子合成したプラスミドを用いて、</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ja-JP" altLang="en-US" sz="1400" dirty="0">
                <a:solidFill>
                  <a:prstClr val="black"/>
                </a:solidFill>
              </a:rPr>
              <a:t>を形質転換した</a:t>
            </a:r>
            <a:r>
              <a:rPr lang="ja-JP" altLang="en-US" sz="1400" dirty="0">
                <a:solidFill>
                  <a:prstClr val="black"/>
                </a:solidFill>
                <a:latin typeface="Arial"/>
                <a:ea typeface="Meiryo UI"/>
              </a:rPr>
              <a:t>。</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詳細</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　東京大学で実施予定の</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3</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つの実験のうち、</a:t>
            </a:r>
            <a:r>
              <a:rPr kumimoji="0" lang="ja-JP" altLang="en-US" sz="1400" dirty="0">
                <a:solidFill>
                  <a:prstClr val="black"/>
                </a:solidFill>
                <a:latin typeface="Arial"/>
                <a:ea typeface="Meiryo UI"/>
              </a:rPr>
              <a:t>対象②</a:t>
            </a:r>
            <a:r>
              <a:rPr kumimoji="0" lang="en-US" altLang="ja-JP" sz="1400" dirty="0">
                <a:solidFill>
                  <a:prstClr val="black"/>
                </a:solidFill>
                <a:latin typeface="Arial"/>
                <a:ea typeface="Meiryo UI"/>
              </a:rPr>
              <a:t>TeCel7A</a:t>
            </a:r>
            <a:r>
              <a:rPr kumimoji="0" lang="ja-JP" altLang="en-US" sz="1400" dirty="0">
                <a:solidFill>
                  <a:prstClr val="black"/>
                </a:solidFill>
                <a:latin typeface="Arial"/>
                <a:ea typeface="Meiryo UI"/>
              </a:rPr>
              <a:t>（触媒ドメイン）</a:t>
            </a:r>
            <a:r>
              <a:rPr kumimoji="0" lang="en-US" altLang="ja-JP" sz="1400" dirty="0">
                <a:solidFill>
                  <a:prstClr val="black"/>
                </a:solidFill>
                <a:latin typeface="Arial"/>
                <a:ea typeface="Meiryo UI"/>
              </a:rPr>
              <a:t>-TrCBM1</a:t>
            </a:r>
            <a:r>
              <a:rPr kumimoji="0" lang="ja-JP" altLang="en-US" sz="1400" dirty="0">
                <a:solidFill>
                  <a:prstClr val="black"/>
                </a:solidFill>
                <a:latin typeface="Arial"/>
                <a:ea typeface="Meiryo UI"/>
              </a:rPr>
              <a:t>（結合ドメイン）、対象④</a:t>
            </a:r>
            <a:r>
              <a:rPr kumimoji="0" lang="en-US" altLang="ja-JP" sz="1400" dirty="0">
                <a:solidFill>
                  <a:prstClr val="black"/>
                </a:solidFill>
                <a:latin typeface="Arial"/>
                <a:ea typeface="Meiryo UI"/>
              </a:rPr>
              <a:t>TrCel7A</a:t>
            </a:r>
            <a:r>
              <a:rPr kumimoji="0" lang="ja-JP" altLang="en-US" sz="1400" dirty="0">
                <a:solidFill>
                  <a:prstClr val="black"/>
                </a:solidFill>
                <a:latin typeface="Arial"/>
                <a:ea typeface="Meiryo UI"/>
              </a:rPr>
              <a:t>を用いた実験を進めた。</a:t>
            </a:r>
            <a:endParaRPr kumimoji="0" lang="en-US" altLang="ja-JP" sz="1400" dirty="0">
              <a:solidFill>
                <a:prstClr val="black"/>
              </a:solidFill>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prstClr val="black"/>
                </a:solidFill>
                <a:latin typeface="Arial"/>
                <a:ea typeface="Meiryo UI"/>
              </a:rPr>
              <a:t>　</a:t>
            </a:r>
            <a:r>
              <a:rPr kumimoji="0" lang="ja-JP" altLang="en-US" sz="1400" dirty="0">
                <a:solidFill>
                  <a:prstClr val="black"/>
                </a:solidFill>
                <a:latin typeface="Arial"/>
                <a:ea typeface="Meiryo UI"/>
              </a:rPr>
              <a:t>対象②</a:t>
            </a:r>
            <a:r>
              <a:rPr kumimoji="0" lang="en-US" altLang="ja-JP" sz="1400" dirty="0">
                <a:solidFill>
                  <a:prstClr val="black"/>
                </a:solidFill>
                <a:latin typeface="Arial"/>
                <a:ea typeface="Meiryo UI"/>
              </a:rPr>
              <a:t>TeCel7A-TrCBM1</a:t>
            </a:r>
            <a:r>
              <a:rPr kumimoji="0" lang="ja-JP" altLang="en-US" sz="1400" dirty="0">
                <a:solidFill>
                  <a:prstClr val="black"/>
                </a:solidFill>
                <a:latin typeface="Arial"/>
                <a:ea typeface="Meiryo UI"/>
              </a:rPr>
              <a:t>を用いた実験では、</a:t>
            </a:r>
            <a:r>
              <a:rPr kumimoji="0" lang="en-US" altLang="ja-JP" sz="1400" dirty="0">
                <a:solidFill>
                  <a:prstClr val="black"/>
                </a:solidFill>
                <a:latin typeface="Arial"/>
                <a:ea typeface="Meiryo UI"/>
              </a:rPr>
              <a:t>TrCBM1</a:t>
            </a:r>
            <a:r>
              <a:rPr kumimoji="0" lang="ja-JP" altLang="en-US" sz="1400" dirty="0">
                <a:solidFill>
                  <a:prstClr val="black"/>
                </a:solidFill>
                <a:latin typeface="Arial"/>
                <a:ea typeface="Meiryo UI"/>
              </a:rPr>
              <a:t>を設計</a:t>
            </a:r>
            <a:r>
              <a:rPr kumimoji="0" lang="en-US" altLang="ja-JP" sz="1400" dirty="0">
                <a:solidFill>
                  <a:prstClr val="black"/>
                </a:solidFill>
                <a:latin typeface="Arial"/>
                <a:ea typeface="Meiryo UI"/>
              </a:rPr>
              <a:t>CBD</a:t>
            </a:r>
            <a:r>
              <a:rPr kumimoji="0" lang="ja-JP" altLang="en-US" sz="1400" dirty="0">
                <a:solidFill>
                  <a:prstClr val="black"/>
                </a:solidFill>
                <a:latin typeface="Arial"/>
                <a:ea typeface="Meiryo UI"/>
              </a:rPr>
              <a:t>に入れ替えたセルロース分解酵素を合成・評価する。</a:t>
            </a:r>
            <a:r>
              <a:rPr kumimoji="0" lang="en-US" altLang="ja-JP" sz="1400" dirty="0">
                <a:solidFill>
                  <a:prstClr val="black"/>
                </a:solidFill>
                <a:latin typeface="Arial"/>
                <a:ea typeface="Meiryo UI"/>
              </a:rPr>
              <a:t>DNA</a:t>
            </a:r>
            <a:r>
              <a:rPr kumimoji="0" lang="ja-JP" altLang="en-US" sz="1400" dirty="0">
                <a:solidFill>
                  <a:prstClr val="black"/>
                </a:solidFill>
                <a:latin typeface="Arial"/>
                <a:ea typeface="Meiryo UI"/>
              </a:rPr>
              <a:t>シーケンスを用いて、先月作成したプラスミドの遺伝子配列を確認した。</a:t>
            </a:r>
            <a:r>
              <a:rPr kumimoji="0" lang="en-US" altLang="ja-JP" sz="1400" dirty="0">
                <a:solidFill>
                  <a:prstClr val="black"/>
                </a:solidFill>
                <a:latin typeface="Arial"/>
                <a:ea typeface="Meiryo UI"/>
              </a:rPr>
              <a:t>24</a:t>
            </a:r>
            <a:r>
              <a:rPr kumimoji="0" lang="ja-JP" altLang="en-US" sz="1400" dirty="0">
                <a:solidFill>
                  <a:prstClr val="black"/>
                </a:solidFill>
                <a:latin typeface="Arial"/>
                <a:ea typeface="Meiryo UI"/>
              </a:rPr>
              <a:t>種類</a:t>
            </a:r>
            <a:r>
              <a:rPr lang="ja-JP" altLang="en-US" sz="1400" dirty="0">
                <a:solidFill>
                  <a:prstClr val="black"/>
                </a:solidFill>
                <a:latin typeface="Arial"/>
                <a:ea typeface="Meiryo UI"/>
              </a:rPr>
              <a:t>すべて</a:t>
            </a:r>
            <a:r>
              <a:rPr kumimoji="0" lang="ja-JP" altLang="en-US" sz="1400" dirty="0">
                <a:solidFill>
                  <a:prstClr val="black"/>
                </a:solidFill>
                <a:latin typeface="Arial"/>
                <a:ea typeface="Meiryo UI"/>
              </a:rPr>
              <a:t>の</a:t>
            </a:r>
            <a:r>
              <a:rPr lang="ja-JP" altLang="en-US" sz="1400" dirty="0">
                <a:solidFill>
                  <a:prstClr val="black"/>
                </a:solidFill>
                <a:latin typeface="Arial"/>
                <a:ea typeface="Meiryo UI"/>
              </a:rPr>
              <a:t>設計</a:t>
            </a:r>
            <a:r>
              <a:rPr lang="en-US" altLang="ja-JP" sz="1400" dirty="0">
                <a:solidFill>
                  <a:prstClr val="black"/>
                </a:solidFill>
                <a:latin typeface="Arial"/>
                <a:ea typeface="Meiryo UI"/>
              </a:rPr>
              <a:t>CBD</a:t>
            </a:r>
            <a:r>
              <a:rPr lang="ja-JP" altLang="en-US" sz="1400" dirty="0">
                <a:solidFill>
                  <a:prstClr val="black"/>
                </a:solidFill>
                <a:latin typeface="Arial"/>
                <a:ea typeface="Meiryo UI"/>
              </a:rPr>
              <a:t>で</a:t>
            </a:r>
            <a:r>
              <a:rPr kumimoji="0" lang="ja-JP" altLang="en-US" sz="1400" dirty="0">
                <a:solidFill>
                  <a:prstClr val="black"/>
                </a:solidFill>
                <a:latin typeface="Arial"/>
                <a:ea typeface="Meiryo UI"/>
              </a:rPr>
              <a:t>想定通りの配列だった。</a:t>
            </a:r>
            <a:r>
              <a:rPr kumimoji="0" lang="ja-JP" altLang="en-US" sz="1400" dirty="0">
                <a:solidFill>
                  <a:prstClr val="black"/>
                </a:solidFill>
              </a:rPr>
              <a:t>エレクトロポレーション法を用いて、</a:t>
            </a:r>
            <a:r>
              <a:rPr kumimoji="0" lang="ja-JP" altLang="en-US" sz="1400" dirty="0">
                <a:solidFill>
                  <a:prstClr val="black"/>
                </a:solidFill>
                <a:latin typeface="Arial"/>
                <a:ea typeface="Meiryo UI"/>
              </a:rPr>
              <a:t>作成したプラスミドを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ja-JP" altLang="en-US" sz="1400" dirty="0">
                <a:solidFill>
                  <a:prstClr val="black"/>
                </a:solidFill>
              </a:rPr>
              <a:t>に導入した。</a:t>
            </a:r>
            <a:r>
              <a:rPr kumimoji="0" lang="en-US" altLang="ja-JP" sz="1400" dirty="0">
                <a:solidFill>
                  <a:prstClr val="black"/>
                </a:solidFill>
              </a:rPr>
              <a:t>24</a:t>
            </a:r>
            <a:r>
              <a:rPr kumimoji="0" lang="ja-JP" altLang="en-US" sz="1400" dirty="0">
                <a:solidFill>
                  <a:prstClr val="black"/>
                </a:solidFill>
              </a:rPr>
              <a:t>種類すべてでコロニー</a:t>
            </a:r>
            <a:r>
              <a:rPr lang="ja-JP" altLang="en-US" sz="1400" dirty="0">
                <a:solidFill>
                  <a:prstClr val="black"/>
                </a:solidFill>
              </a:rPr>
              <a:t>（目的プラスミドを含むと思われる酵母の菌体）</a:t>
            </a:r>
            <a:r>
              <a:rPr kumimoji="0" lang="ja-JP" altLang="en-US" sz="1400" dirty="0">
                <a:solidFill>
                  <a:prstClr val="black"/>
                </a:solidFill>
              </a:rPr>
              <a:t>を確認した。</a:t>
            </a:r>
            <a:endParaRPr lang="en-US" altLang="ja-JP" sz="1400" dirty="0">
              <a:solidFill>
                <a:prstClr val="black"/>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solidFill>
                  <a:prstClr val="black"/>
                </a:solidFill>
                <a:latin typeface="Arial"/>
                <a:ea typeface="Meiryo UI"/>
              </a:rPr>
              <a:t>　対象④</a:t>
            </a:r>
            <a:r>
              <a:rPr kumimoji="0" lang="en-US" altLang="ja-JP" sz="1400" dirty="0">
                <a:solidFill>
                  <a:prstClr val="black"/>
                </a:solidFill>
                <a:latin typeface="Arial"/>
                <a:ea typeface="Meiryo UI"/>
              </a:rPr>
              <a:t> TrCel7A</a:t>
            </a:r>
            <a:r>
              <a:rPr kumimoji="0" lang="ja-JP" altLang="en-US" sz="1400" dirty="0">
                <a:solidFill>
                  <a:prstClr val="black"/>
                </a:solidFill>
                <a:latin typeface="Arial"/>
                <a:ea typeface="Meiryo UI"/>
              </a:rPr>
              <a:t>を用いた実験では、酵母で合成し、活性を測定する。</a:t>
            </a:r>
            <a:r>
              <a:rPr kumimoji="0" lang="ja-JP" altLang="en-US" sz="1400" dirty="0">
                <a:solidFill>
                  <a:prstClr val="black"/>
                </a:solidFill>
              </a:rPr>
              <a:t>エレクトロポレーション法を用いて、 </a:t>
            </a:r>
            <a:r>
              <a:rPr kumimoji="0" lang="en-US" altLang="ja-JP" sz="1400" dirty="0">
                <a:solidFill>
                  <a:prstClr val="black"/>
                </a:solidFill>
                <a:latin typeface="Arial"/>
                <a:ea typeface="Meiryo UI"/>
              </a:rPr>
              <a:t>9</a:t>
            </a:r>
            <a:r>
              <a:rPr kumimoji="0" lang="ja-JP" altLang="en-US" sz="1400" dirty="0">
                <a:solidFill>
                  <a:prstClr val="black"/>
                </a:solidFill>
                <a:latin typeface="Arial"/>
                <a:ea typeface="Meiryo UI"/>
              </a:rPr>
              <a:t>月に遺伝子合成したプラスミドを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lang="ja-JP" altLang="en-US" sz="1400" b="0" i="0" u="none" strike="noStrike" kern="1200" cap="none" spc="0" normalizeH="0" baseline="0" noProof="0" dirty="0">
                <a:ln>
                  <a:noFill/>
                </a:ln>
                <a:solidFill>
                  <a:prstClr val="black"/>
                </a:solidFill>
                <a:effectLst/>
                <a:uLnTx/>
                <a:uFillTx/>
                <a:latin typeface="Arial"/>
                <a:ea typeface="Meiryo UI"/>
                <a:cs typeface="+mn-cs"/>
              </a:rPr>
              <a:t>に導入</a:t>
            </a:r>
            <a:r>
              <a:rPr kumimoji="0" lang="ja-JP" altLang="en-US" sz="1400" dirty="0">
                <a:solidFill>
                  <a:prstClr val="black"/>
                </a:solidFill>
              </a:rPr>
              <a:t>した。対象②と同様にコロニーを確認した。</a:t>
            </a:r>
            <a:endParaRPr lang="en-US" altLang="ja-JP" sz="1400" dirty="0">
              <a:solidFill>
                <a:prstClr val="black"/>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solidFill>
                  <a:prstClr val="black"/>
                </a:solidFill>
              </a:rPr>
              <a:t>　酵母への形質転換で、対象②・④を用いた実験のタンパク質合成に必要な準備はすべて完了した。</a:t>
            </a:r>
            <a:endParaRPr kumimoji="0" lang="en-US" altLang="ja-JP" sz="1400" dirty="0">
              <a:solidFill>
                <a:prstClr val="black"/>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次月の予定</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を用いた実験：</a:t>
            </a:r>
            <a:r>
              <a:rPr lang="ja-JP" altLang="en-US" sz="1400" dirty="0">
                <a:solidFill>
                  <a:prstClr val="black"/>
                </a:solidFill>
                <a:latin typeface="Arial"/>
                <a:ea typeface="Meiryo UI"/>
              </a:rPr>
              <a:t>タンパク質合成</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 を用いた実験：タンパク質合成</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11</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151421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11</a:t>
            </a:r>
            <a:r>
              <a:rPr kumimoji="1" lang="ja-JP" altLang="en-US" dirty="0"/>
              <a:t>月度の活動（</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：設計</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20 %→40%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（合成準備完了） </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進捗：未着手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TrCel7A</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0 %→40%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（合成準備完了） </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TeCel7A-TrCBM1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プラスミドを獲得し、酵母（</a:t>
            </a:r>
            <a:r>
              <a:rPr kumimoji="0" lang="en-US" altLang="ja-JP" sz="1400" b="0" i="1" u="none" strike="noStrike" kern="1200" cap="none" spc="0" normalizeH="0" baseline="0" noProof="0" dirty="0">
                <a:ln>
                  <a:noFill/>
                </a:ln>
                <a:solidFill>
                  <a:prstClr val="black"/>
                </a:solidFill>
                <a:effectLst/>
                <a:uLnTx/>
                <a:uFillTx/>
                <a:latin typeface="Arial"/>
                <a:ea typeface="Meiryo UI"/>
                <a:cs typeface="+mn-cs"/>
              </a:rPr>
              <a:t>Pichia pastoris </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KM71H</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100%】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TrCel7A</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en-US" altLang="ja-JP" sz="1400" b="0" i="1" u="none" strike="noStrike" kern="1200" cap="none" spc="0" normalizeH="0" baseline="0" noProof="0" dirty="0">
                <a:ln>
                  <a:noFill/>
                </a:ln>
                <a:solidFill>
                  <a:prstClr val="black"/>
                </a:solidFill>
                <a:effectLst/>
                <a:uLnTx/>
                <a:uFillTx/>
                <a:latin typeface="Arial"/>
                <a:ea typeface="Meiryo UI"/>
                <a:cs typeface="+mn-cs"/>
              </a:rPr>
              <a:t>Pichia pastoris </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KM71H</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100%】</a:t>
            </a:r>
          </a:p>
          <a:p>
            <a:r>
              <a:rPr lang="ja-JP" altLang="en-US" sz="1800" b="1" dirty="0"/>
              <a:t>今月の報告</a:t>
            </a:r>
            <a:endParaRPr lang="en-US" altLang="ja-JP" sz="1800" b="1" dirty="0"/>
          </a:p>
          <a:p>
            <a:pPr marL="742950" lvl="1" indent="-285750" defTabSz="457200">
              <a:lnSpc>
                <a:spcPct val="100000"/>
              </a:lnSpc>
              <a:spcBef>
                <a:spcPts val="0"/>
              </a:spcBef>
              <a:defRPr/>
            </a:pPr>
            <a:r>
              <a:rPr lang="ja-JP" altLang="en-US" sz="1400" dirty="0"/>
              <a:t>東京大学で実施中の実験を進め、タンパク質合成に必要な作業が完了した。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defTabSz="457200">
              <a:lnSpc>
                <a:spcPct val="100000"/>
              </a:lnSpc>
              <a:spcBef>
                <a:spcPts val="0"/>
              </a:spcBef>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を含むセルロース分解酵素の合成・評価実験を進めた。先月作成したプラスミドを</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DNA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シーケンスで配列を確認した。作成したプラスミドを用いて、酵母</a:t>
            </a:r>
            <a:r>
              <a:rPr kumimoji="0" lang="ja-JP" altLang="en-US" sz="1400" dirty="0">
                <a:solidFill>
                  <a:prstClr val="black"/>
                </a:solidFill>
                <a:latin typeface="Arial"/>
                <a:ea typeface="Meiryo UI"/>
              </a:rPr>
              <a:t>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形質転換した。</a:t>
            </a:r>
          </a:p>
          <a:p>
            <a:pPr marL="1200150" lvl="2" indent="-285750" defTabSz="457200">
              <a:lnSpc>
                <a:spcPct val="100000"/>
              </a:lnSpc>
              <a:spcBef>
                <a:spcPts val="0"/>
              </a:spcBef>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TrCel7A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の実験を開始した。遺伝子合成したプラスミドを用いて、酵母を形質転換した。</a:t>
            </a:r>
            <a:endParaRPr lang="en-US" altLang="ja-JP" sz="1400" dirty="0"/>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lang="ja-JP" altLang="en-US" sz="1400" dirty="0">
                <a:solidFill>
                  <a:prstClr val="black"/>
                </a:solidFill>
                <a:latin typeface="Arial"/>
                <a:ea typeface="Meiryo UI"/>
              </a:rPr>
              <a:t>タンパク質合成</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：ファーメンターでの合成</a:t>
            </a:r>
            <a:r>
              <a:rPr kumimoji="0" lang="ja-JP" altLang="en-US" sz="1400" dirty="0">
                <a:solidFill>
                  <a:prstClr val="black"/>
                </a:solidFill>
                <a:latin typeface="Arial"/>
                <a:ea typeface="Meiryo UI"/>
              </a:rPr>
              <a:t>準備</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 ：タンパク質合成</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239080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302650"/>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818340" y="2603268"/>
            <a:ext cx="4709873" cy="1963480"/>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826570" y="2916040"/>
            <a:ext cx="4567632" cy="1138773"/>
          </a:xfrm>
          <a:prstGeom prst="rect">
            <a:avLst/>
          </a:prstGeom>
          <a:noFill/>
        </p:spPr>
        <p:txBody>
          <a:bodyPr wrap="square" rtlCol="0">
            <a:spAutoFit/>
          </a:bodyPr>
          <a:lstStyle/>
          <a:p>
            <a:r>
              <a:rPr kumimoji="1" lang="en-US" altLang="ja-JP" sz="2000" b="1" dirty="0">
                <a:solidFill>
                  <a:schemeClr val="accent1"/>
                </a:solidFill>
              </a:rPr>
              <a:t>10</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　　　タンパク質合成に必要な作業を完了した。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158242026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1166</TotalTime>
  <Words>9093</Words>
  <Application>Microsoft Office PowerPoint</Application>
  <PresentationFormat>ワイド画面</PresentationFormat>
  <Paragraphs>1210</Paragraphs>
  <Slides>48</Slides>
  <Notes>24</Notes>
  <HiddenSlides>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-apple-system</vt:lpstr>
      <vt:lpstr>Meiryo UI</vt:lpstr>
      <vt:lpstr>游ゴシック</vt:lpstr>
      <vt:lpstr>Arial</vt:lpstr>
      <vt:lpstr>Wingdings</vt:lpstr>
      <vt:lpstr>Yokogawa_Template_Standard</vt:lpstr>
      <vt:lpstr>2022年12月度 月末報告</vt:lpstr>
      <vt:lpstr>12月度の活動概要</vt:lpstr>
      <vt:lpstr>2022年12月次報告＜人工酵素設計＞</vt:lpstr>
      <vt:lpstr>FY22下期業務計画</vt:lpstr>
      <vt:lpstr>12月度の活動概要（伊崎）</vt:lpstr>
      <vt:lpstr>12月度の活動概要（橋本＆熊谷）</vt:lpstr>
      <vt:lpstr>11月度の活動・詳細（Wet実験；原茉）</vt:lpstr>
      <vt:lpstr>11月度の活動（Wet実験；原茉）</vt:lpstr>
      <vt:lpstr>2022年度　研究スケジュール</vt:lpstr>
      <vt:lpstr>東京大学で実施予定の実験</vt:lpstr>
      <vt:lpstr>東京大学での実験 実施スケジュール</vt:lpstr>
      <vt:lpstr>対象②　設計CBDを含むセルロース分解酵素の合成・評価</vt:lpstr>
      <vt:lpstr>対象④　発現・活性の確認</vt:lpstr>
      <vt:lpstr>対象② TeCel7A-TrCBM1 設計CBD入れ替え 詳細</vt:lpstr>
      <vt:lpstr>対象②、④ 酵母へ形質転換　詳細</vt:lpstr>
      <vt:lpstr>補足 　対象② TeCel7A-TrCBM1 設計CBD</vt:lpstr>
      <vt:lpstr>補足 　酵母でのタンパク質合成（約1週間） </vt:lpstr>
      <vt:lpstr>まとめと次月の予定</vt:lpstr>
      <vt:lpstr>サマリ</vt:lpstr>
      <vt:lpstr>12月度の活動・詳細（Wet実験；原茉）</vt:lpstr>
      <vt:lpstr>12月度の活動（Wet実験；原茉）</vt:lpstr>
      <vt:lpstr>2022年度　研究スケジュール</vt:lpstr>
      <vt:lpstr>東京大学で実施予定の実験</vt:lpstr>
      <vt:lpstr>東京大学での実験 実施スケジュール</vt:lpstr>
      <vt:lpstr>対象②　設計CBDを含むセルロース分解酵素の合成・評価</vt:lpstr>
      <vt:lpstr>対象④　発現・活性の確認</vt:lpstr>
      <vt:lpstr>対象②、④ SDS-PAGEによるタンパク質発現の確認</vt:lpstr>
      <vt:lpstr>補足：対象②TeCel7A-設計CBD  タンパク質合成方法</vt:lpstr>
      <vt:lpstr>補足：対象②TeCel7A-設計CBD, 対象④TrCel7A 　すべてのSDS-PAGE結果</vt:lpstr>
      <vt:lpstr>補足：対象④TrCel7A  タンパク質合成方法、タンパク質濃度結果</vt:lpstr>
      <vt:lpstr>補足 　対象② TeCel7A-TrCBM1 設計CBD</vt:lpstr>
      <vt:lpstr>まとめと次月の予定</vt:lpstr>
      <vt:lpstr>PowerPoint プレゼンテーション</vt:lpstr>
      <vt:lpstr>次期テーマに向けた調査活動</vt:lpstr>
      <vt:lpstr>人工酵素設計振り返り（2019/12 - 2022/10） バイオ系物質生産</vt:lpstr>
      <vt:lpstr>人工酵素設計振り返り（2019/12 - 2022/10） 酵素・生物触媒</vt:lpstr>
      <vt:lpstr>人工酵素設計振り返り（2019/12 - 2022/10） 人工酵素設計</vt:lpstr>
      <vt:lpstr>人工酵素設計振り返り（2019/12 - 2022/10） 技術開発課題以外の気づき</vt:lpstr>
      <vt:lpstr>人工酵素設計振り返り（2019/12 - 2022/10） 参考：再生可能資源の活用・バイオ系物質生産とYOKOGAWA R&amp;Dの状況</vt:lpstr>
      <vt:lpstr>調査活動計画のサマリ</vt:lpstr>
      <vt:lpstr>調査活動の分担</vt:lpstr>
      <vt:lpstr>参考：今後の育児休職・休暇計画（伊﨑、2022年11月11日時点）</vt:lpstr>
      <vt:lpstr>機能性タンパク質設計手法の調査</vt:lpstr>
      <vt:lpstr>機能性タンパク質設計手法の調査　補足1 「機能性タンパク質設計手法の調査」詳細</vt:lpstr>
      <vt:lpstr>アプリケーション・周辺技術の調査</vt:lpstr>
      <vt:lpstr>アプリケーション・周辺技術の調査 参考：バイオマスリファイナリの課題</vt:lpstr>
      <vt:lpstr>アプリケーション・周辺技術の調査 参考：バイオマス分解酵素の課題</vt:lpstr>
      <vt:lpstr>アプリケーション・周辺技術の調査 参考：リグノセルロース系バイオマスの産業応用上の課題に焦点を当てた設計・改変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164</cp:revision>
  <dcterms:created xsi:type="dcterms:W3CDTF">2022-07-27T01:29:24Z</dcterms:created>
  <dcterms:modified xsi:type="dcterms:W3CDTF">2022-12-19T11:02:37Z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