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sldIdLst>
    <p:sldId id="257" r:id="rId2"/>
    <p:sldId id="258" r:id="rId3"/>
    <p:sldId id="3351" r:id="rId4"/>
    <p:sldId id="3965" r:id="rId5"/>
    <p:sldId id="3941" r:id="rId6"/>
    <p:sldId id="3974" r:id="rId7"/>
    <p:sldId id="3943" r:id="rId8"/>
    <p:sldId id="3942" r:id="rId9"/>
    <p:sldId id="3944" r:id="rId10"/>
    <p:sldId id="3945" r:id="rId11"/>
    <p:sldId id="3946" r:id="rId12"/>
    <p:sldId id="3972" r:id="rId13"/>
    <p:sldId id="3958" r:id="rId14"/>
    <p:sldId id="3953" r:id="rId15"/>
    <p:sldId id="3982" r:id="rId16"/>
    <p:sldId id="3983" r:id="rId17"/>
    <p:sldId id="3952" r:id="rId18"/>
    <p:sldId id="1447" r:id="rId19"/>
    <p:sldId id="3971" r:id="rId20"/>
    <p:sldId id="3960" r:id="rId21"/>
    <p:sldId id="3979" r:id="rId22"/>
    <p:sldId id="3980" r:id="rId23"/>
    <p:sldId id="142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全体" id="{8C2C0DA4-DE1E-4C75-AC80-65E205D2FA74}">
          <p14:sldIdLst>
            <p14:sldId id="257"/>
            <p14:sldId id="258"/>
            <p14:sldId id="3351"/>
            <p14:sldId id="3965"/>
            <p14:sldId id="3941"/>
          </p14:sldIdLst>
        </p14:section>
        <p14:section name="実験" id="{7925AA7B-9C77-4FFC-8A05-9E95D5DF24F1}">
          <p14:sldIdLst>
            <p14:sldId id="3974"/>
            <p14:sldId id="3943"/>
            <p14:sldId id="3942"/>
            <p14:sldId id="3944"/>
            <p14:sldId id="3945"/>
            <p14:sldId id="3946"/>
            <p14:sldId id="3972"/>
            <p14:sldId id="3958"/>
            <p14:sldId id="3953"/>
            <p14:sldId id="3982"/>
            <p14:sldId id="3983"/>
            <p14:sldId id="3952"/>
            <p14:sldId id="1447"/>
          </p14:sldIdLst>
        </p14:section>
        <p14:section name="補足" id="{C2931B32-4EB1-47D3-95D8-6EA0C7A3AA4E}">
          <p14:sldIdLst>
            <p14:sldId id="3971"/>
            <p14:sldId id="3960"/>
            <p14:sldId id="3979"/>
            <p14:sldId id="3980"/>
            <p14:sldId id="142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gi, Takeyuki (Takeyuki.Mogi@yokogawa.com)" initials="MT(" lastIdx="2" clrIdx="0">
    <p:extLst>
      <p:ext uri="{19B8F6BF-5375-455C-9EA6-DF929625EA0E}">
        <p15:presenceInfo xmlns:p15="http://schemas.microsoft.com/office/powerpoint/2012/main" userId="Mogi, Takeyuki (Takeyuki.Mogi@yokogawa.com)" providerId="None"/>
      </p:ext>
    </p:extLst>
  </p:cmAuthor>
  <p:cmAuthor id="2" name="Kumagai, Wataru (Wataru.Kumagai@yokogawa.com)" initials="KW(" lastIdx="1" clrIdx="1">
    <p:extLst>
      <p:ext uri="{19B8F6BF-5375-455C-9EA6-DF929625EA0E}">
        <p15:presenceInfo xmlns:p15="http://schemas.microsoft.com/office/powerpoint/2012/main" userId="S::Wataru.Kumagai@yokogawa.com::996f4868-2760-40fd-bb2f-cfc05db50e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83108" autoAdjust="0"/>
  </p:normalViewPr>
  <p:slideViewPr>
    <p:cSldViewPr snapToGrid="0">
      <p:cViewPr varScale="1">
        <p:scale>
          <a:sx n="55" d="100"/>
          <a:sy n="55" d="100"/>
        </p:scale>
        <p:origin x="1052" y="4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049591783401788"/>
          <c:y val="3.5325770047006086E-2"/>
          <c:w val="0.83019082913666575"/>
          <c:h val="0.83213037458865158"/>
        </c:manualLayout>
      </c:layout>
      <c:scatterChart>
        <c:scatterStyle val="lineMarker"/>
        <c:varyColors val="0"/>
        <c:ser>
          <c:idx val="0"/>
          <c:order val="0"/>
          <c:spPr>
            <a:ln w="25400" cap="rnd">
              <a:noFill/>
              <a:round/>
            </a:ln>
            <a:effectLst/>
          </c:spPr>
          <c:marker>
            <c:symbol val="circle"/>
            <c:size val="5"/>
            <c:spPr>
              <a:solidFill>
                <a:schemeClr val="accent1"/>
              </a:solidFill>
              <a:ln w="9525">
                <a:noFill/>
              </a:ln>
              <a:effectLst/>
            </c:spPr>
          </c:marker>
          <c:dPt>
            <c:idx val="0"/>
            <c:marker>
              <c:symbol val="circle"/>
              <c:size val="5"/>
              <c:spPr>
                <a:solidFill>
                  <a:schemeClr val="accent1">
                    <a:lumMod val="50000"/>
                  </a:schemeClr>
                </a:solidFill>
                <a:ln w="9525">
                  <a:noFill/>
                </a:ln>
                <a:effectLst/>
              </c:spPr>
            </c:marker>
            <c:bubble3D val="0"/>
            <c:extLst>
              <c:ext xmlns:c16="http://schemas.microsoft.com/office/drawing/2014/chart" uri="{C3380CC4-5D6E-409C-BE32-E72D297353CC}">
                <c16:uniqueId val="{00000000-E371-4A8C-9123-FD631EB91D6F}"/>
              </c:ext>
            </c:extLst>
          </c:dPt>
          <c:dPt>
            <c:idx val="1"/>
            <c:marker>
              <c:symbol val="circle"/>
              <c:size val="5"/>
              <c:spPr>
                <a:solidFill>
                  <a:srgbClr val="FF0000"/>
                </a:solidFill>
                <a:ln w="9525">
                  <a:noFill/>
                </a:ln>
                <a:effectLst/>
              </c:spPr>
            </c:marker>
            <c:bubble3D val="0"/>
            <c:extLst>
              <c:ext xmlns:c16="http://schemas.microsoft.com/office/drawing/2014/chart" uri="{C3380CC4-5D6E-409C-BE32-E72D297353CC}">
                <c16:uniqueId val="{00000001-E371-4A8C-9123-FD631EB91D6F}"/>
              </c:ext>
            </c:extLst>
          </c:dPt>
          <c:dPt>
            <c:idx val="2"/>
            <c:marker>
              <c:symbol val="circle"/>
              <c:size val="5"/>
              <c:spPr>
                <a:solidFill>
                  <a:srgbClr val="FF0000"/>
                </a:solidFill>
                <a:ln w="9525">
                  <a:noFill/>
                </a:ln>
                <a:effectLst/>
              </c:spPr>
            </c:marker>
            <c:bubble3D val="0"/>
            <c:extLst>
              <c:ext xmlns:c16="http://schemas.microsoft.com/office/drawing/2014/chart" uri="{C3380CC4-5D6E-409C-BE32-E72D297353CC}">
                <c16:uniqueId val="{00000002-E371-4A8C-9123-FD631EB91D6F}"/>
              </c:ext>
            </c:extLst>
          </c:dPt>
          <c:dPt>
            <c:idx val="3"/>
            <c:marker>
              <c:symbol val="circle"/>
              <c:size val="5"/>
              <c:spPr>
                <a:solidFill>
                  <a:srgbClr val="FF0000"/>
                </a:solidFill>
                <a:ln w="9525">
                  <a:noFill/>
                </a:ln>
                <a:effectLst/>
              </c:spPr>
            </c:marker>
            <c:bubble3D val="0"/>
            <c:extLst>
              <c:ext xmlns:c16="http://schemas.microsoft.com/office/drawing/2014/chart" uri="{C3380CC4-5D6E-409C-BE32-E72D297353CC}">
                <c16:uniqueId val="{00000003-E371-4A8C-9123-FD631EB91D6F}"/>
              </c:ext>
            </c:extLst>
          </c:dPt>
          <c:dPt>
            <c:idx val="4"/>
            <c:marker>
              <c:symbol val="circle"/>
              <c:size val="5"/>
              <c:spPr>
                <a:solidFill>
                  <a:srgbClr val="FF0000"/>
                </a:solidFill>
                <a:ln w="9525">
                  <a:noFill/>
                </a:ln>
                <a:effectLst/>
              </c:spPr>
            </c:marker>
            <c:bubble3D val="0"/>
            <c:extLst>
              <c:ext xmlns:c16="http://schemas.microsoft.com/office/drawing/2014/chart" uri="{C3380CC4-5D6E-409C-BE32-E72D297353CC}">
                <c16:uniqueId val="{00000004-E371-4A8C-9123-FD631EB91D6F}"/>
              </c:ext>
            </c:extLst>
          </c:dPt>
          <c:dPt>
            <c:idx val="5"/>
            <c:marker>
              <c:symbol val="circle"/>
              <c:size val="5"/>
              <c:spPr>
                <a:solidFill>
                  <a:srgbClr val="FF0000"/>
                </a:solidFill>
                <a:ln w="9525">
                  <a:noFill/>
                </a:ln>
                <a:effectLst/>
              </c:spPr>
            </c:marker>
            <c:bubble3D val="0"/>
            <c:extLst>
              <c:ext xmlns:c16="http://schemas.microsoft.com/office/drawing/2014/chart" uri="{C3380CC4-5D6E-409C-BE32-E72D297353CC}">
                <c16:uniqueId val="{00000005-E371-4A8C-9123-FD631EB91D6F}"/>
              </c:ext>
            </c:extLst>
          </c:dPt>
          <c:dPt>
            <c:idx val="6"/>
            <c:marker>
              <c:symbol val="circle"/>
              <c:size val="5"/>
              <c:spPr>
                <a:solidFill>
                  <a:srgbClr val="FF0000"/>
                </a:solidFill>
                <a:ln w="9525">
                  <a:noFill/>
                </a:ln>
                <a:effectLst/>
              </c:spPr>
            </c:marker>
            <c:bubble3D val="0"/>
            <c:extLst>
              <c:ext xmlns:c16="http://schemas.microsoft.com/office/drawing/2014/chart" uri="{C3380CC4-5D6E-409C-BE32-E72D297353CC}">
                <c16:uniqueId val="{00000006-E371-4A8C-9123-FD631EB91D6F}"/>
              </c:ext>
            </c:extLst>
          </c:dPt>
          <c:dPt>
            <c:idx val="7"/>
            <c:marker>
              <c:symbol val="circle"/>
              <c:size val="5"/>
              <c:spPr>
                <a:solidFill>
                  <a:srgbClr val="FF0000"/>
                </a:solidFill>
                <a:ln w="9525">
                  <a:noFill/>
                </a:ln>
                <a:effectLst/>
              </c:spPr>
            </c:marker>
            <c:bubble3D val="0"/>
            <c:extLst>
              <c:ext xmlns:c16="http://schemas.microsoft.com/office/drawing/2014/chart" uri="{C3380CC4-5D6E-409C-BE32-E72D297353CC}">
                <c16:uniqueId val="{00000007-E371-4A8C-9123-FD631EB91D6F}"/>
              </c:ext>
            </c:extLst>
          </c:dPt>
          <c:dPt>
            <c:idx val="8"/>
            <c:marker>
              <c:symbol val="circle"/>
              <c:size val="5"/>
              <c:spPr>
                <a:solidFill>
                  <a:srgbClr val="FF0000"/>
                </a:solidFill>
                <a:ln w="9525">
                  <a:noFill/>
                </a:ln>
                <a:effectLst/>
              </c:spPr>
            </c:marker>
            <c:bubble3D val="0"/>
            <c:extLst>
              <c:ext xmlns:c16="http://schemas.microsoft.com/office/drawing/2014/chart" uri="{C3380CC4-5D6E-409C-BE32-E72D297353CC}">
                <c16:uniqueId val="{00000008-E371-4A8C-9123-FD631EB91D6F}"/>
              </c:ext>
            </c:extLst>
          </c:dPt>
          <c:dPt>
            <c:idx val="9"/>
            <c:marker>
              <c:symbol val="circle"/>
              <c:size val="5"/>
              <c:spPr>
                <a:solidFill>
                  <a:srgbClr val="FF0000"/>
                </a:solidFill>
                <a:ln w="9525">
                  <a:noFill/>
                </a:ln>
                <a:effectLst/>
              </c:spPr>
            </c:marker>
            <c:bubble3D val="0"/>
            <c:extLst>
              <c:ext xmlns:c16="http://schemas.microsoft.com/office/drawing/2014/chart" uri="{C3380CC4-5D6E-409C-BE32-E72D297353CC}">
                <c16:uniqueId val="{00000009-E371-4A8C-9123-FD631EB91D6F}"/>
              </c:ext>
            </c:extLst>
          </c:dPt>
          <c:dPt>
            <c:idx val="10"/>
            <c:marker>
              <c:symbol val="circle"/>
              <c:size val="5"/>
              <c:spPr>
                <a:solidFill>
                  <a:schemeClr val="accent4"/>
                </a:solidFill>
                <a:ln w="9525">
                  <a:noFill/>
                </a:ln>
                <a:effectLst/>
              </c:spPr>
            </c:marker>
            <c:bubble3D val="0"/>
            <c:extLst>
              <c:ext xmlns:c16="http://schemas.microsoft.com/office/drawing/2014/chart" uri="{C3380CC4-5D6E-409C-BE32-E72D297353CC}">
                <c16:uniqueId val="{0000000A-E371-4A8C-9123-FD631EB91D6F}"/>
              </c:ext>
            </c:extLst>
          </c:dPt>
          <c:dPt>
            <c:idx val="11"/>
            <c:marker>
              <c:symbol val="circle"/>
              <c:size val="5"/>
              <c:spPr>
                <a:solidFill>
                  <a:srgbClr val="FF0000"/>
                </a:solidFill>
                <a:ln w="9525">
                  <a:noFill/>
                </a:ln>
                <a:effectLst/>
              </c:spPr>
            </c:marker>
            <c:bubble3D val="0"/>
            <c:extLst>
              <c:ext xmlns:c16="http://schemas.microsoft.com/office/drawing/2014/chart" uri="{C3380CC4-5D6E-409C-BE32-E72D297353CC}">
                <c16:uniqueId val="{0000000B-E371-4A8C-9123-FD631EB91D6F}"/>
              </c:ext>
            </c:extLst>
          </c:dPt>
          <c:dPt>
            <c:idx val="12"/>
            <c:marker>
              <c:symbol val="circle"/>
              <c:size val="5"/>
              <c:spPr>
                <a:solidFill>
                  <a:srgbClr val="FF0000"/>
                </a:solidFill>
                <a:ln w="9525">
                  <a:noFill/>
                </a:ln>
                <a:effectLst/>
              </c:spPr>
            </c:marker>
            <c:bubble3D val="0"/>
            <c:extLst>
              <c:ext xmlns:c16="http://schemas.microsoft.com/office/drawing/2014/chart" uri="{C3380CC4-5D6E-409C-BE32-E72D297353CC}">
                <c16:uniqueId val="{0000000C-E371-4A8C-9123-FD631EB91D6F}"/>
              </c:ext>
            </c:extLst>
          </c:dPt>
          <c:dPt>
            <c:idx val="13"/>
            <c:marker>
              <c:symbol val="circle"/>
              <c:size val="5"/>
              <c:spPr>
                <a:solidFill>
                  <a:srgbClr val="FF0000"/>
                </a:solidFill>
                <a:ln w="9525">
                  <a:noFill/>
                </a:ln>
                <a:effectLst/>
              </c:spPr>
            </c:marker>
            <c:bubble3D val="0"/>
            <c:extLst>
              <c:ext xmlns:c16="http://schemas.microsoft.com/office/drawing/2014/chart" uri="{C3380CC4-5D6E-409C-BE32-E72D297353CC}">
                <c16:uniqueId val="{0000000D-E371-4A8C-9123-FD631EB91D6F}"/>
              </c:ext>
            </c:extLst>
          </c:dPt>
          <c:dPt>
            <c:idx val="14"/>
            <c:marker>
              <c:symbol val="circle"/>
              <c:size val="5"/>
              <c:spPr>
                <a:solidFill>
                  <a:schemeClr val="accent6"/>
                </a:solidFill>
                <a:ln w="9525">
                  <a:noFill/>
                </a:ln>
                <a:effectLst/>
              </c:spPr>
            </c:marker>
            <c:bubble3D val="0"/>
            <c:extLst>
              <c:ext xmlns:c16="http://schemas.microsoft.com/office/drawing/2014/chart" uri="{C3380CC4-5D6E-409C-BE32-E72D297353CC}">
                <c16:uniqueId val="{0000000E-E371-4A8C-9123-FD631EB91D6F}"/>
              </c:ext>
            </c:extLst>
          </c:dPt>
          <c:dPt>
            <c:idx val="15"/>
            <c:marker>
              <c:symbol val="circle"/>
              <c:size val="5"/>
              <c:spPr>
                <a:solidFill>
                  <a:schemeClr val="accent4"/>
                </a:solidFill>
                <a:ln w="9525">
                  <a:noFill/>
                </a:ln>
                <a:effectLst/>
              </c:spPr>
            </c:marker>
            <c:bubble3D val="0"/>
            <c:extLst>
              <c:ext xmlns:c16="http://schemas.microsoft.com/office/drawing/2014/chart" uri="{C3380CC4-5D6E-409C-BE32-E72D297353CC}">
                <c16:uniqueId val="{0000000F-E371-4A8C-9123-FD631EB91D6F}"/>
              </c:ext>
            </c:extLst>
          </c:dPt>
          <c:dPt>
            <c:idx val="16"/>
            <c:marker>
              <c:symbol val="circle"/>
              <c:size val="5"/>
              <c:spPr>
                <a:solidFill>
                  <a:schemeClr val="accent6"/>
                </a:solidFill>
                <a:ln w="9525">
                  <a:noFill/>
                </a:ln>
                <a:effectLst/>
              </c:spPr>
            </c:marker>
            <c:bubble3D val="0"/>
            <c:extLst>
              <c:ext xmlns:c16="http://schemas.microsoft.com/office/drawing/2014/chart" uri="{C3380CC4-5D6E-409C-BE32-E72D297353CC}">
                <c16:uniqueId val="{00000010-E371-4A8C-9123-FD631EB91D6F}"/>
              </c:ext>
            </c:extLst>
          </c:dPt>
          <c:dPt>
            <c:idx val="17"/>
            <c:marker>
              <c:symbol val="circle"/>
              <c:size val="5"/>
              <c:spPr>
                <a:solidFill>
                  <a:schemeClr val="accent6"/>
                </a:solidFill>
                <a:ln w="9525">
                  <a:noFill/>
                </a:ln>
                <a:effectLst/>
              </c:spPr>
            </c:marker>
            <c:bubble3D val="0"/>
            <c:extLst>
              <c:ext xmlns:c16="http://schemas.microsoft.com/office/drawing/2014/chart" uri="{C3380CC4-5D6E-409C-BE32-E72D297353CC}">
                <c16:uniqueId val="{00000011-E371-4A8C-9123-FD631EB91D6F}"/>
              </c:ext>
            </c:extLst>
          </c:dPt>
          <c:dPt>
            <c:idx val="18"/>
            <c:marker>
              <c:symbol val="circle"/>
              <c:size val="5"/>
              <c:spPr>
                <a:solidFill>
                  <a:schemeClr val="accent6"/>
                </a:solidFill>
                <a:ln w="9525">
                  <a:noFill/>
                </a:ln>
                <a:effectLst/>
              </c:spPr>
            </c:marker>
            <c:bubble3D val="0"/>
            <c:extLst>
              <c:ext xmlns:c16="http://schemas.microsoft.com/office/drawing/2014/chart" uri="{C3380CC4-5D6E-409C-BE32-E72D297353CC}">
                <c16:uniqueId val="{00000012-E371-4A8C-9123-FD631EB91D6F}"/>
              </c:ext>
            </c:extLst>
          </c:dPt>
          <c:dPt>
            <c:idx val="19"/>
            <c:marker>
              <c:symbol val="circle"/>
              <c:size val="5"/>
              <c:spPr>
                <a:solidFill>
                  <a:schemeClr val="accent6"/>
                </a:solidFill>
                <a:ln w="9525">
                  <a:noFill/>
                </a:ln>
                <a:effectLst/>
              </c:spPr>
            </c:marker>
            <c:bubble3D val="0"/>
            <c:extLst>
              <c:ext xmlns:c16="http://schemas.microsoft.com/office/drawing/2014/chart" uri="{C3380CC4-5D6E-409C-BE32-E72D297353CC}">
                <c16:uniqueId val="{00000013-E371-4A8C-9123-FD631EB91D6F}"/>
              </c:ext>
            </c:extLst>
          </c:dPt>
          <c:dPt>
            <c:idx val="20"/>
            <c:marker>
              <c:symbol val="circle"/>
              <c:size val="5"/>
              <c:spPr>
                <a:solidFill>
                  <a:schemeClr val="accent6"/>
                </a:solidFill>
                <a:ln w="9525">
                  <a:noFill/>
                </a:ln>
                <a:effectLst/>
              </c:spPr>
            </c:marker>
            <c:bubble3D val="0"/>
            <c:extLst>
              <c:ext xmlns:c16="http://schemas.microsoft.com/office/drawing/2014/chart" uri="{C3380CC4-5D6E-409C-BE32-E72D297353CC}">
                <c16:uniqueId val="{00000014-E371-4A8C-9123-FD631EB91D6F}"/>
              </c:ext>
            </c:extLst>
          </c:dPt>
          <c:dPt>
            <c:idx val="21"/>
            <c:marker>
              <c:symbol val="circle"/>
              <c:size val="5"/>
              <c:spPr>
                <a:solidFill>
                  <a:schemeClr val="accent6"/>
                </a:solidFill>
                <a:ln w="9525">
                  <a:noFill/>
                </a:ln>
                <a:effectLst/>
              </c:spPr>
            </c:marker>
            <c:bubble3D val="0"/>
            <c:extLst>
              <c:ext xmlns:c16="http://schemas.microsoft.com/office/drawing/2014/chart" uri="{C3380CC4-5D6E-409C-BE32-E72D297353CC}">
                <c16:uniqueId val="{00000015-E371-4A8C-9123-FD631EB91D6F}"/>
              </c:ext>
            </c:extLst>
          </c:dPt>
          <c:dPt>
            <c:idx val="22"/>
            <c:marker>
              <c:symbol val="circle"/>
              <c:size val="5"/>
              <c:spPr>
                <a:solidFill>
                  <a:schemeClr val="accent6"/>
                </a:solidFill>
                <a:ln w="9525">
                  <a:noFill/>
                </a:ln>
                <a:effectLst/>
              </c:spPr>
            </c:marker>
            <c:bubble3D val="0"/>
            <c:extLst>
              <c:ext xmlns:c16="http://schemas.microsoft.com/office/drawing/2014/chart" uri="{C3380CC4-5D6E-409C-BE32-E72D297353CC}">
                <c16:uniqueId val="{00000016-E371-4A8C-9123-FD631EB91D6F}"/>
              </c:ext>
            </c:extLst>
          </c:dPt>
          <c:dPt>
            <c:idx val="23"/>
            <c:marker>
              <c:symbol val="circle"/>
              <c:size val="5"/>
              <c:spPr>
                <a:solidFill>
                  <a:srgbClr val="FF0000"/>
                </a:solidFill>
                <a:ln w="9525">
                  <a:noFill/>
                </a:ln>
                <a:effectLst/>
              </c:spPr>
            </c:marker>
            <c:bubble3D val="0"/>
            <c:extLst>
              <c:ext xmlns:c16="http://schemas.microsoft.com/office/drawing/2014/chart" uri="{C3380CC4-5D6E-409C-BE32-E72D297353CC}">
                <c16:uniqueId val="{00000017-E371-4A8C-9123-FD631EB91D6F}"/>
              </c:ext>
            </c:extLst>
          </c:dPt>
          <c:dPt>
            <c:idx val="24"/>
            <c:marker>
              <c:symbol val="circle"/>
              <c:size val="5"/>
              <c:spPr>
                <a:solidFill>
                  <a:srgbClr val="FF0000"/>
                </a:solidFill>
                <a:ln w="9525">
                  <a:noFill/>
                </a:ln>
                <a:effectLst/>
              </c:spPr>
            </c:marker>
            <c:bubble3D val="0"/>
            <c:extLst>
              <c:ext xmlns:c16="http://schemas.microsoft.com/office/drawing/2014/chart" uri="{C3380CC4-5D6E-409C-BE32-E72D297353CC}">
                <c16:uniqueId val="{00000018-E371-4A8C-9123-FD631EB91D6F}"/>
              </c:ext>
            </c:extLst>
          </c:dPt>
          <c:dPt>
            <c:idx val="25"/>
            <c:marker>
              <c:symbol val="circle"/>
              <c:size val="5"/>
              <c:spPr>
                <a:solidFill>
                  <a:schemeClr val="accent5"/>
                </a:solidFill>
                <a:ln w="9525">
                  <a:noFill/>
                </a:ln>
                <a:effectLst/>
              </c:spPr>
            </c:marker>
            <c:bubble3D val="0"/>
            <c:extLst>
              <c:ext xmlns:c16="http://schemas.microsoft.com/office/drawing/2014/chart" uri="{C3380CC4-5D6E-409C-BE32-E72D297353CC}">
                <c16:uniqueId val="{00000019-E371-4A8C-9123-FD631EB91D6F}"/>
              </c:ext>
            </c:extLst>
          </c:dPt>
          <c:dLbls>
            <c:dLbl>
              <c:idx val="0"/>
              <c:layout>
                <c:manualLayout>
                  <c:x val="-2.1796688235963313E-2"/>
                  <c:y val="-3.1467303992542495E-2"/>
                </c:manualLayout>
              </c:layout>
              <c:tx>
                <c:rich>
                  <a:bodyPr/>
                  <a:lstStyle/>
                  <a:p>
                    <a:fld id="{91FA7BF1-8C69-46B2-813F-4D39C24980ED}"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E371-4A8C-9123-FD631EB91D6F}"/>
                </c:ext>
              </c:extLst>
            </c:dLbl>
            <c:dLbl>
              <c:idx val="1"/>
              <c:tx>
                <c:rich>
                  <a:bodyPr/>
                  <a:lstStyle/>
                  <a:p>
                    <a:fld id="{D7BBCCCE-DC99-46B1-B107-8487368633C6}"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E371-4A8C-9123-FD631EB91D6F}"/>
                </c:ext>
              </c:extLst>
            </c:dLbl>
            <c:dLbl>
              <c:idx val="2"/>
              <c:tx>
                <c:rich>
                  <a:bodyPr/>
                  <a:lstStyle/>
                  <a:p>
                    <a:fld id="{37117527-0A7A-4AC9-80B2-799CE74B3A5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E371-4A8C-9123-FD631EB91D6F}"/>
                </c:ext>
              </c:extLst>
            </c:dLbl>
            <c:dLbl>
              <c:idx val="3"/>
              <c:tx>
                <c:rich>
                  <a:bodyPr/>
                  <a:lstStyle/>
                  <a:p>
                    <a:fld id="{213AEC68-FC57-498C-A249-38155B464CC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E371-4A8C-9123-FD631EB91D6F}"/>
                </c:ext>
              </c:extLst>
            </c:dLbl>
            <c:dLbl>
              <c:idx val="4"/>
              <c:tx>
                <c:rich>
                  <a:bodyPr/>
                  <a:lstStyle/>
                  <a:p>
                    <a:fld id="{E0B21E13-BC43-4A50-92E5-52B8A135FC24}"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E371-4A8C-9123-FD631EB91D6F}"/>
                </c:ext>
              </c:extLst>
            </c:dLbl>
            <c:dLbl>
              <c:idx val="5"/>
              <c:layout>
                <c:manualLayout>
                  <c:x val="-9.7042696324587414E-3"/>
                  <c:y val="-1.3860923403172146E-2"/>
                </c:manualLayout>
              </c:layout>
              <c:tx>
                <c:rich>
                  <a:bodyPr/>
                  <a:lstStyle/>
                  <a:p>
                    <a:fld id="{166B6916-4769-4ACF-AA82-7573E93CE3EB}"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E371-4A8C-9123-FD631EB91D6F}"/>
                </c:ext>
              </c:extLst>
            </c:dLbl>
            <c:dLbl>
              <c:idx val="6"/>
              <c:layout>
                <c:manualLayout>
                  <c:x val="-2.5961467328396909E-2"/>
                  <c:y val="-1.6389258017810746E-2"/>
                </c:manualLayout>
              </c:layout>
              <c:tx>
                <c:rich>
                  <a:bodyPr/>
                  <a:lstStyle/>
                  <a:p>
                    <a:fld id="{AE2F8F33-2992-4D26-86C3-52882C4ADEE5}"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E371-4A8C-9123-FD631EB91D6F}"/>
                </c:ext>
              </c:extLst>
            </c:dLbl>
            <c:dLbl>
              <c:idx val="7"/>
              <c:tx>
                <c:rich>
                  <a:bodyPr/>
                  <a:lstStyle/>
                  <a:p>
                    <a:fld id="{97FD72CB-3BCC-4AB9-98E5-19CD6950AF77}"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E371-4A8C-9123-FD631EB91D6F}"/>
                </c:ext>
              </c:extLst>
            </c:dLbl>
            <c:dLbl>
              <c:idx val="8"/>
              <c:tx>
                <c:rich>
                  <a:bodyPr/>
                  <a:lstStyle/>
                  <a:p>
                    <a:fld id="{F9407CFA-94E9-408C-8B4E-7E14B766471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E371-4A8C-9123-FD631EB91D6F}"/>
                </c:ext>
              </c:extLst>
            </c:dLbl>
            <c:dLbl>
              <c:idx val="9"/>
              <c:layout>
                <c:manualLayout>
                  <c:x val="-3.1263203992975809E-2"/>
                  <c:y val="-2.1391737241912772E-2"/>
                </c:manualLayout>
              </c:layout>
              <c:tx>
                <c:rich>
                  <a:bodyPr/>
                  <a:lstStyle/>
                  <a:p>
                    <a:fld id="{6A7595E2-0653-482E-8380-969D65A87F3D}"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E371-4A8C-9123-FD631EB91D6F}"/>
                </c:ext>
              </c:extLst>
            </c:dLbl>
            <c:dLbl>
              <c:idx val="10"/>
              <c:layout>
                <c:manualLayout>
                  <c:x val="-8.2425386417955774E-3"/>
                  <c:y val="-1.1346740160038341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E0FB020D-FACE-48BF-8167-0DA429516894}" type="CELLRANGE">
                      <a:rPr lang="en-US" altLang="ja-JP"/>
                      <a:pPr>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r"/>
              <c:showLegendKey val="0"/>
              <c:showVal val="0"/>
              <c:showCatName val="0"/>
              <c:showSerName val="0"/>
              <c:showPercent val="0"/>
              <c:showBubbleSize val="0"/>
              <c:extLst>
                <c:ext xmlns:c15="http://schemas.microsoft.com/office/drawing/2012/chart" uri="{CE6537A1-D6FC-4f65-9D91-7224C49458BB}">
                  <c15:layout>
                    <c:manualLayout>
                      <c:w val="4.0108204340401722E-2"/>
                      <c:h val="4.530236617148297E-2"/>
                    </c:manualLayout>
                  </c15:layout>
                  <c15:dlblFieldTable/>
                  <c15:showDataLabelsRange val="1"/>
                </c:ext>
                <c:ext xmlns:c16="http://schemas.microsoft.com/office/drawing/2014/chart" uri="{C3380CC4-5D6E-409C-BE32-E72D297353CC}">
                  <c16:uniqueId val="{0000000A-E371-4A8C-9123-FD631EB91D6F}"/>
                </c:ext>
              </c:extLst>
            </c:dLbl>
            <c:dLbl>
              <c:idx val="11"/>
              <c:layout>
                <c:manualLayout>
                  <c:x val="-3.126320399297574E-2"/>
                  <c:y val="-1.8872845554255432E-2"/>
                </c:manualLayout>
              </c:layout>
              <c:tx>
                <c:rich>
                  <a:bodyPr/>
                  <a:lstStyle/>
                  <a:p>
                    <a:fld id="{347B82DA-FBFA-49DE-8574-498D74CA65AB}"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E371-4A8C-9123-FD631EB91D6F}"/>
                </c:ext>
              </c:extLst>
            </c:dLbl>
            <c:dLbl>
              <c:idx val="12"/>
              <c:tx>
                <c:rich>
                  <a:bodyPr/>
                  <a:lstStyle/>
                  <a:p>
                    <a:fld id="{74A275CB-248C-4075-9A9B-FA567F27EC3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E371-4A8C-9123-FD631EB91D6F}"/>
                </c:ext>
              </c:extLst>
            </c:dLbl>
            <c:dLbl>
              <c:idx val="13"/>
              <c:tx>
                <c:rich>
                  <a:bodyPr/>
                  <a:lstStyle/>
                  <a:p>
                    <a:fld id="{77B4525A-1378-4390-9A7B-493170E2BF48}"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E371-4A8C-9123-FD631EB91D6F}"/>
                </c:ext>
              </c:extLst>
            </c:dLbl>
            <c:dLbl>
              <c:idx val="14"/>
              <c:tx>
                <c:rich>
                  <a:bodyPr/>
                  <a:lstStyle/>
                  <a:p>
                    <a:fld id="{A0378A1A-AC05-4D6E-8D26-51BCAB69F9B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E371-4A8C-9123-FD631EB91D6F}"/>
                </c:ext>
              </c:extLst>
            </c:dLbl>
            <c:dLbl>
              <c:idx val="15"/>
              <c:layout>
                <c:manualLayout>
                  <c:x val="-1.2302902504749021E-2"/>
                  <c:y val="-2.1431723799715172E-2"/>
                </c:manualLayout>
              </c:layout>
              <c:tx>
                <c:rich>
                  <a:bodyPr/>
                  <a:lstStyle/>
                  <a:p>
                    <a:fld id="{9BD5477C-C50A-4C6E-94FA-D9E68CCA412C}"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E371-4A8C-9123-FD631EB91D6F}"/>
                </c:ext>
              </c:extLst>
            </c:dLbl>
            <c:dLbl>
              <c:idx val="16"/>
              <c:layout>
                <c:manualLayout>
                  <c:x val="-3.6704232001608592E-2"/>
                  <c:y val="-2.6474146651064175E-2"/>
                </c:manualLayout>
              </c:layout>
              <c:tx>
                <c:rich>
                  <a:bodyPr/>
                  <a:lstStyle/>
                  <a:p>
                    <a:fld id="{3FC477F4-D5ED-4B43-96E4-FE951955D85B}"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E371-4A8C-9123-FD631EB91D6F}"/>
                </c:ext>
              </c:extLst>
            </c:dLbl>
            <c:dLbl>
              <c:idx val="17"/>
              <c:tx>
                <c:rich>
                  <a:bodyPr/>
                  <a:lstStyle/>
                  <a:p>
                    <a:fld id="{E0A0421A-219A-480D-A230-88AB93CC040E}"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E371-4A8C-9123-FD631EB91D6F}"/>
                </c:ext>
              </c:extLst>
            </c:dLbl>
            <c:dLbl>
              <c:idx val="18"/>
              <c:tx>
                <c:rich>
                  <a:bodyPr/>
                  <a:lstStyle/>
                  <a:p>
                    <a:fld id="{725B3A81-422A-47F8-B210-03C911A2783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E371-4A8C-9123-FD631EB91D6F}"/>
                </c:ext>
              </c:extLst>
            </c:dLbl>
            <c:dLbl>
              <c:idx val="19"/>
              <c:layout>
                <c:manualLayout>
                  <c:x val="-3.1263203992975809E-2"/>
                  <c:y val="-2.1391737241912862E-2"/>
                </c:manualLayout>
              </c:layout>
              <c:tx>
                <c:rich>
                  <a:bodyPr/>
                  <a:lstStyle/>
                  <a:p>
                    <a:fld id="{CDDA9E07-7715-4C9B-A38A-7E72DEF555B1}"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E371-4A8C-9123-FD631EB91D6F}"/>
                </c:ext>
              </c:extLst>
            </c:dLbl>
            <c:dLbl>
              <c:idx val="20"/>
              <c:tx>
                <c:rich>
                  <a:bodyPr/>
                  <a:lstStyle/>
                  <a:p>
                    <a:fld id="{56D4E2FE-F3C2-439B-BB46-F7AE690E55E6}"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E371-4A8C-9123-FD631EB91D6F}"/>
                </c:ext>
              </c:extLst>
            </c:dLbl>
            <c:dLbl>
              <c:idx val="21"/>
              <c:tx>
                <c:rich>
                  <a:bodyPr/>
                  <a:lstStyle/>
                  <a:p>
                    <a:fld id="{07B7F671-8ABB-426D-AAA8-168B05F7A645}"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E371-4A8C-9123-FD631EB91D6F}"/>
                </c:ext>
              </c:extLst>
            </c:dLbl>
            <c:dLbl>
              <c:idx val="22"/>
              <c:tx>
                <c:rich>
                  <a:bodyPr/>
                  <a:lstStyle/>
                  <a:p>
                    <a:fld id="{3E498CB2-0E24-4965-903A-2FF9678A0E0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E371-4A8C-9123-FD631EB91D6F}"/>
                </c:ext>
              </c:extLst>
            </c:dLbl>
            <c:dLbl>
              <c:idx val="23"/>
              <c:tx>
                <c:rich>
                  <a:bodyPr/>
                  <a:lstStyle/>
                  <a:p>
                    <a:fld id="{1183A210-7861-43CD-96FC-227B90D6E1D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E371-4A8C-9123-FD631EB91D6F}"/>
                </c:ext>
              </c:extLst>
            </c:dLbl>
            <c:dLbl>
              <c:idx val="24"/>
              <c:layout>
                <c:manualLayout>
                  <c:x val="-3.1263203992975809E-2"/>
                  <c:y val="-1.8872845554255339E-2"/>
                </c:manualLayout>
              </c:layout>
              <c:tx>
                <c:rich>
                  <a:bodyPr/>
                  <a:lstStyle/>
                  <a:p>
                    <a:fld id="{B799EC72-AE2D-440B-94DA-6339D6DF7FFA}"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E371-4A8C-9123-FD631EB91D6F}"/>
                </c:ext>
              </c:extLst>
            </c:dLbl>
            <c:dLbl>
              <c:idx val="25"/>
              <c:tx>
                <c:rich>
                  <a:bodyPr/>
                  <a:lstStyle/>
                  <a:p>
                    <a:fld id="{61E6BB10-036D-4A60-AD7A-5354E8EA638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E371-4A8C-9123-FD631EB91D6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ug-protein）'!$D$6:$D$31</c:f>
              <c:numCache>
                <c:formatCode>0.00</c:formatCode>
                <c:ptCount val="26"/>
                <c:pt idx="0">
                  <c:v>8.6868102596499828</c:v>
                </c:pt>
                <c:pt idx="1">
                  <c:v>8.5171050582003431</c:v>
                </c:pt>
                <c:pt idx="2">
                  <c:v>7.2888108166004875</c:v>
                </c:pt>
                <c:pt idx="3">
                  <c:v>9.6926648955652936</c:v>
                </c:pt>
                <c:pt idx="4">
                  <c:v>7.5433312133284192</c:v>
                </c:pt>
                <c:pt idx="5">
                  <c:v>7.8827511762517117</c:v>
                </c:pt>
                <c:pt idx="6">
                  <c:v>8.1320726868798658</c:v>
                </c:pt>
                <c:pt idx="7">
                  <c:v>7.8070438622847442</c:v>
                </c:pt>
                <c:pt idx="8">
                  <c:v>6.4715148972322938</c:v>
                </c:pt>
                <c:pt idx="9">
                  <c:v>6.7063063904661204</c:v>
                </c:pt>
                <c:pt idx="10">
                  <c:v>9.2522435983515461</c:v>
                </c:pt>
                <c:pt idx="11">
                  <c:v>6.6884917756210625</c:v>
                </c:pt>
                <c:pt idx="12">
                  <c:v>7.7786858453865575</c:v>
                </c:pt>
                <c:pt idx="13">
                  <c:v>5.466064517674603</c:v>
                </c:pt>
                <c:pt idx="14">
                  <c:v>8.8654601532931228</c:v>
                </c:pt>
                <c:pt idx="15">
                  <c:v>7.9625060314067824</c:v>
                </c:pt>
                <c:pt idx="16">
                  <c:v>9.4440937032218972</c:v>
                </c:pt>
                <c:pt idx="17">
                  <c:v>9.6983987171052259</c:v>
                </c:pt>
                <c:pt idx="18">
                  <c:v>8.8470263111138596</c:v>
                </c:pt>
                <c:pt idx="19">
                  <c:v>8.6772477588050574</c:v>
                </c:pt>
                <c:pt idx="20">
                  <c:v>13.967141616401156</c:v>
                </c:pt>
                <c:pt idx="21">
                  <c:v>10.249880578210307</c:v>
                </c:pt>
                <c:pt idx="22">
                  <c:v>14.906634831707514</c:v>
                </c:pt>
                <c:pt idx="23">
                  <c:v>10.569416434262495</c:v>
                </c:pt>
                <c:pt idx="24">
                  <c:v>6.7135072426191433</c:v>
                </c:pt>
                <c:pt idx="25">
                  <c:v>12.316429410436733</c:v>
                </c:pt>
              </c:numCache>
            </c:numRef>
          </c:xVal>
          <c:yVal>
            <c:numRef>
              <c:f>'まとめ（nmol ug-protein）'!$F$6:$F$31</c:f>
              <c:numCache>
                <c:formatCode>0.00</c:formatCode>
                <c:ptCount val="26"/>
                <c:pt idx="0">
                  <c:v>3.2068747696648958</c:v>
                </c:pt>
                <c:pt idx="1">
                  <c:v>4.1567771576131562</c:v>
                </c:pt>
                <c:pt idx="2">
                  <c:v>3.6974423939710217</c:v>
                </c:pt>
                <c:pt idx="3">
                  <c:v>5.8492217225208165</c:v>
                </c:pt>
                <c:pt idx="4">
                  <c:v>3.6258541311681314</c:v>
                </c:pt>
                <c:pt idx="5">
                  <c:v>3.4740255032297287</c:v>
                </c:pt>
                <c:pt idx="6">
                  <c:v>3.4503119940366633</c:v>
                </c:pt>
                <c:pt idx="7">
                  <c:v>4.0779730284101072</c:v>
                </c:pt>
                <c:pt idx="8">
                  <c:v>4.1880222636357631</c:v>
                </c:pt>
                <c:pt idx="9">
                  <c:v>3.9105292196546841</c:v>
                </c:pt>
                <c:pt idx="10">
                  <c:v>3.8890199184674805</c:v>
                </c:pt>
                <c:pt idx="11">
                  <c:v>3.2493469344766033</c:v>
                </c:pt>
                <c:pt idx="12">
                  <c:v>2.0250504128653839</c:v>
                </c:pt>
                <c:pt idx="13">
                  <c:v>3.8971318742912584</c:v>
                </c:pt>
                <c:pt idx="14">
                  <c:v>4.7566468254413223</c:v>
                </c:pt>
                <c:pt idx="15">
                  <c:v>3.6071680452159325</c:v>
                </c:pt>
                <c:pt idx="16">
                  <c:v>3.8280167625078931</c:v>
                </c:pt>
                <c:pt idx="17">
                  <c:v>4.3223028407819912</c:v>
                </c:pt>
                <c:pt idx="18">
                  <c:v>4.2634311110887042</c:v>
                </c:pt>
                <c:pt idx="19">
                  <c:v>3.1850445554414826</c:v>
                </c:pt>
                <c:pt idx="20">
                  <c:v>4.2959256863660924</c:v>
                </c:pt>
                <c:pt idx="21">
                  <c:v>3.3755400149545842</c:v>
                </c:pt>
                <c:pt idx="22">
                  <c:v>7.1073183884153437</c:v>
                </c:pt>
                <c:pt idx="23">
                  <c:v>4.8651988786423468</c:v>
                </c:pt>
                <c:pt idx="24">
                  <c:v>3.6545424476302695</c:v>
                </c:pt>
                <c:pt idx="25">
                  <c:v>6.6487819261443235</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E371-4A8C-9123-FD631EB91D6F}"/>
            </c:ext>
          </c:extLst>
        </c:ser>
        <c:dLbls>
          <c:dLblPos val="t"/>
          <c:showLegendKey val="0"/>
          <c:showVal val="1"/>
          <c:showCatName val="0"/>
          <c:showSerName val="0"/>
          <c:showPercent val="0"/>
          <c:showBubbleSize val="0"/>
        </c:dLbls>
        <c:axId val="645182960"/>
        <c:axId val="645181976"/>
      </c:scatterChart>
      <c:valAx>
        <c:axId val="6451829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ltLang="ja-JP" sz="900"/>
                  <a:t>Glucose yield</a:t>
                </a:r>
                <a:r>
                  <a:rPr lang="en-US" altLang="ja-JP" sz="900" baseline="0"/>
                  <a:t> from PASC (nmol/µg-protein)</a:t>
                </a:r>
                <a:endParaRPr lang="ja-JP" altLang="en-US" sz="900"/>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5181976"/>
        <c:crosses val="autoZero"/>
        <c:crossBetween val="midCat"/>
      </c:valAx>
      <c:valAx>
        <c:axId val="645181976"/>
        <c:scaling>
          <c:orientation val="minMax"/>
          <c:max val="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ltLang="ja-JP" sz="900"/>
                  <a:t>Glucose</a:t>
                </a:r>
                <a:r>
                  <a:rPr lang="en-US" altLang="ja-JP" sz="900" b="0" i="0" u="none" strike="noStrike" baseline="0">
                    <a:effectLst/>
                  </a:rPr>
                  <a:t> yield </a:t>
                </a:r>
                <a:r>
                  <a:rPr lang="en-US" altLang="ja-JP" sz="900" baseline="0"/>
                  <a:t> from crystalline cellulose (</a:t>
                </a:r>
                <a:r>
                  <a:rPr lang="en-US" altLang="ja-JP" sz="900" b="0" i="0" u="none" strike="noStrike" baseline="0">
                    <a:effectLst/>
                  </a:rPr>
                  <a:t>nmol/µg-protein</a:t>
                </a:r>
                <a:r>
                  <a:rPr lang="en-US" altLang="ja-JP" sz="900" baseline="0"/>
                  <a:t>)</a:t>
                </a:r>
                <a:endParaRPr lang="ja-JP" altLang="en-US" sz="90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2023/3/24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highlight>
                <a:srgbClr val="FFFF00"/>
              </a:highlight>
            </a:endParaRPr>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3232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194255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4213394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998009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③ー１は、セルラーゼ製剤という特定用途に対して、実現方法、技術、特許状況を調べる項目です。</a:t>
            </a:r>
            <a:endParaRPr kumimoji="1" lang="en-US" altLang="ja-JP" dirty="0"/>
          </a:p>
          <a:p>
            <a:r>
              <a:rPr kumimoji="1" lang="ja-JP" altLang="en-US" dirty="0"/>
              <a:t>セルラーゼ製剤は、製造プロセス中でバイオマスから加水分解して糖に変換する、糖化工程で使用されます。</a:t>
            </a:r>
            <a:endParaRPr kumimoji="1" lang="en-US" altLang="ja-JP" dirty="0"/>
          </a:p>
          <a:p>
            <a:r>
              <a:rPr kumimoji="1" lang="ja-JP" altLang="en-US" dirty="0"/>
              <a:t>セルラーゼ製剤は、基質への吸着や分解などの機能を持った複数の酵素をカクテルとして混合させて、糖化性能を高めたものです。</a:t>
            </a:r>
            <a:endParaRPr kumimoji="1" lang="en-US" altLang="ja-JP" dirty="0"/>
          </a:p>
          <a:p>
            <a:r>
              <a:rPr kumimoji="1" lang="ja-JP" altLang="en-US" dirty="0"/>
              <a:t>一方、統合プロセス化技術</a:t>
            </a:r>
            <a:r>
              <a:rPr kumimoji="1" lang="en-US" altLang="ja-JP" dirty="0"/>
              <a:t>CBP</a:t>
            </a:r>
            <a:r>
              <a:rPr kumimoji="1" lang="ja-JP" altLang="en-US" dirty="0"/>
              <a:t>もあります。これは、微生物に機能を付与することで、前処理・糖化・発酵プロセスを統合することを狙っています。</a:t>
            </a:r>
            <a:endParaRPr kumimoji="1" lang="en-US" altLang="ja-JP" dirty="0"/>
          </a:p>
          <a:p>
            <a:r>
              <a:rPr kumimoji="1" lang="ja-JP" altLang="en-US" dirty="0"/>
              <a:t>このように、バイオマス分解から製造するプロセスの上で、セルラーゼ製剤や</a:t>
            </a:r>
            <a:r>
              <a:rPr kumimoji="1" lang="en-US" altLang="ja-JP" dirty="0"/>
              <a:t>CBP</a:t>
            </a:r>
            <a:r>
              <a:rPr kumimoji="1" lang="ja-JP" altLang="en-US" dirty="0"/>
              <a:t>の役割や期待度を明らかにしたいと考えています。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3304715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処理はバイオマス資源の種類と関連が深いと考えたため、バイオマス資源の分類についても調査しました。一般的に廃棄物系か未利用系かという軸と、可食性の軸で分類できます。近年は、食糧競合の観点から、未利用／資源作物かつ非食用部のリグノセルロース系バイオマスが注目されています。リグノセルロース系バイオマスは、森林残材や農業残渣、栽培木材などが含ま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1161370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グノセルロースは、セルロースとヘミセルロースとリグニンなどで構成されますが、その組成はバイオマスの種類によって異なります。木質系はリグニンが多く、地上の草本系はヘミセルロースが多いです。水生植物は、それ以外のタンパク質や灰汁が多いです。このため、木質系はリグニンを分解・除去するための前処理、草本系はヘミセルロースを効率的に利用する前処理、水生植物はその他の成分を抽出・再利用する技術など、組成によって前処理を適切に使い分けるのがポイントになっていることがわかり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128859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4</a:t>
            </a:fld>
            <a:endParaRPr kumimoji="1" lang="ja-JP" altLang="en-US"/>
          </a:p>
        </p:txBody>
      </p:sp>
    </p:spTree>
    <p:extLst>
      <p:ext uri="{BB962C8B-B14F-4D97-AF65-F5344CB8AC3E}">
        <p14:creationId xmlns:p14="http://schemas.microsoft.com/office/powerpoint/2010/main" val="266103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TeCel7A-TrCBM1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TeCel7A</a:t>
            </a:r>
            <a:r>
              <a:rPr kumimoji="1" lang="ja-JP" altLang="en-US" dirty="0"/>
              <a:t>由来の触媒ドメインと</a:t>
            </a:r>
            <a:r>
              <a:rPr kumimoji="1" lang="en-US" altLang="ja-JP" dirty="0"/>
              <a:t>TrCel7A</a:t>
            </a:r>
            <a:r>
              <a:rPr kumimoji="1" lang="ja-JP" altLang="en-US" dirty="0"/>
              <a:t>由来の結合ドメインのキメラ。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Te</a:t>
            </a:r>
            <a:r>
              <a:rPr kumimoji="1" lang="en-US" altLang="ja-JP" dirty="0"/>
              <a:t>=</a:t>
            </a:r>
            <a:r>
              <a:rPr kumimoji="1" lang="en-US" altLang="ja-JP" dirty="0" err="1"/>
              <a:t>Talaromyces</a:t>
            </a:r>
            <a:r>
              <a:rPr kumimoji="1" lang="en-US" altLang="ja-JP" dirty="0"/>
              <a:t> </a:t>
            </a:r>
            <a:r>
              <a:rPr kumimoji="1" lang="en-US" altLang="ja-JP" dirty="0" err="1"/>
              <a:t>emersonii</a:t>
            </a:r>
            <a:r>
              <a:rPr kumimoji="1" lang="en-US" altLang="ja-JP" dirty="0"/>
              <a:t>,</a:t>
            </a:r>
            <a:r>
              <a:rPr kumimoji="1" lang="ja-JP" altLang="en-US" dirty="0"/>
              <a:t>糸状菌</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335057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4Q</a:t>
            </a:r>
            <a:r>
              <a:rPr kumimoji="1" lang="ja-JP" altLang="en-US" dirty="0"/>
              <a:t>目標</a:t>
            </a:r>
            <a:endParaRPr kumimoji="1" lang="en-US" altLang="ja-JP" dirty="0"/>
          </a:p>
          <a:p>
            <a:r>
              <a:rPr kumimoji="1" lang="en-US" altLang="ja-JP" dirty="0"/>
              <a:t>2-1. </a:t>
            </a:r>
            <a:r>
              <a:rPr kumimoji="1" lang="ja-JP" altLang="en-US" dirty="0"/>
              <a:t>予備検討まで完了で</a:t>
            </a:r>
            <a:r>
              <a:rPr kumimoji="1" lang="en-US" altLang="ja-JP" dirty="0"/>
              <a:t>30%</a:t>
            </a:r>
            <a:r>
              <a:rPr kumimoji="1" lang="ja-JP" altLang="en-US" dirty="0"/>
              <a:t>、活性測定完了で</a:t>
            </a:r>
            <a:r>
              <a:rPr kumimoji="1" lang="en-US" altLang="ja-JP" dirty="0"/>
              <a:t>100%</a:t>
            </a:r>
            <a:r>
              <a:rPr kumimoji="1" lang="ja-JP" altLang="en-US" dirty="0"/>
              <a:t>（グルコース定量までできたら</a:t>
            </a:r>
            <a:r>
              <a:rPr kumimoji="1" lang="en-US" altLang="ja-JP" dirty="0"/>
              <a:t>80%</a:t>
            </a:r>
            <a:r>
              <a:rPr kumimoji="1" lang="ja-JP" altLang="en-US" dirty="0"/>
              <a:t>・さらに</a:t>
            </a:r>
            <a:r>
              <a:rPr kumimoji="1" lang="en-US" altLang="ja-JP" dirty="0"/>
              <a:t>HPLC</a:t>
            </a:r>
            <a:r>
              <a:rPr kumimoji="1" lang="ja-JP" altLang="en-US" dirty="0"/>
              <a:t>もできたら</a:t>
            </a:r>
            <a:r>
              <a:rPr kumimoji="1" lang="en-US" altLang="ja-JP" dirty="0"/>
              <a:t>100%</a:t>
            </a:r>
            <a:r>
              <a:rPr kumimoji="1" lang="ja-JP" altLang="en-US" dirty="0"/>
              <a:t>）</a:t>
            </a:r>
            <a:endParaRPr kumimoji="1" lang="en-US" altLang="ja-JP" dirty="0"/>
          </a:p>
          <a:p>
            <a:r>
              <a:rPr kumimoji="1" lang="en-US" altLang="ja-JP" dirty="0"/>
              <a:t>2-2. </a:t>
            </a:r>
            <a:r>
              <a:rPr kumimoji="1" lang="ja-JP" altLang="en-US" dirty="0"/>
              <a:t>ファーメンターでのタンパク質合成完了で</a:t>
            </a:r>
            <a:r>
              <a:rPr kumimoji="1" lang="en-US" altLang="ja-JP" dirty="0"/>
              <a:t>50%</a:t>
            </a:r>
            <a:r>
              <a:rPr kumimoji="1" lang="ja-JP" altLang="en-US" dirty="0"/>
              <a:t>、発現確認完了で</a:t>
            </a:r>
            <a:r>
              <a:rPr kumimoji="1" lang="en-US" altLang="ja-JP" dirty="0"/>
              <a:t>75%</a:t>
            </a:r>
            <a:r>
              <a:rPr kumimoji="1" lang="ja-JP" altLang="en-US" dirty="0"/>
              <a:t>、活性測定完了で</a:t>
            </a:r>
            <a:r>
              <a:rPr kumimoji="1" lang="en-US" altLang="ja-JP" dirty="0"/>
              <a:t>100%</a:t>
            </a:r>
          </a:p>
          <a:p>
            <a:r>
              <a:rPr kumimoji="1" lang="en-US" altLang="ja-JP" dirty="0"/>
              <a:t>…</a:t>
            </a:r>
            <a:r>
              <a:rPr kumimoji="1" lang="ja-JP" altLang="en-US" dirty="0"/>
              <a:t>活性測定は完了したが議論はできていないため、</a:t>
            </a:r>
            <a:r>
              <a:rPr kumimoji="1" lang="en-US" altLang="ja-JP" dirty="0"/>
              <a:t>80%</a:t>
            </a:r>
            <a:r>
              <a:rPr kumimoji="1" lang="ja-JP" altLang="en-US" dirty="0"/>
              <a:t>とした。</a:t>
            </a:r>
            <a:endParaRPr kumimoji="1" lang="en-US" altLang="ja-JP" dirty="0"/>
          </a:p>
          <a:p>
            <a:r>
              <a:rPr kumimoji="1" lang="en-US" altLang="ja-JP" dirty="0"/>
              <a:t>2-3. 2-1</a:t>
            </a:r>
            <a:r>
              <a:rPr kumimoji="1" lang="ja-JP" altLang="en-US" dirty="0"/>
              <a:t>と同様。</a:t>
            </a:r>
            <a:endParaRPr kumimoji="1" lang="en-US" altLang="ja-JP" dirty="0"/>
          </a:p>
          <a:p>
            <a:r>
              <a:rPr kumimoji="1" lang="en-US" altLang="ja-JP" dirty="0"/>
              <a:t>…HPLC</a:t>
            </a:r>
            <a:r>
              <a:rPr kumimoji="1" lang="ja-JP" altLang="en-US" dirty="0"/>
              <a:t>で分析中のため、</a:t>
            </a:r>
            <a:r>
              <a:rPr kumimoji="1" lang="en-US" altLang="ja-JP" dirty="0"/>
              <a:t>80%</a:t>
            </a:r>
            <a:r>
              <a:rPr kumimoji="1" lang="ja-JP" altLang="en-US" dirty="0"/>
              <a:t>とした。</a:t>
            </a:r>
            <a:endParaRPr kumimoji="1" lang="en-US" altLang="ja-JP" dirty="0"/>
          </a:p>
          <a:p>
            <a:endParaRPr kumimoji="1" lang="en-US" altLang="ja-JP" dirty="0"/>
          </a:p>
          <a:p>
            <a:r>
              <a:rPr kumimoji="1" lang="ja-JP" altLang="en-US" dirty="0"/>
              <a:t>今月の目標</a:t>
            </a:r>
            <a:endParaRPr kumimoji="1" lang="en-US" altLang="ja-JP" sz="1200" b="0" i="0" u="none" strike="noStrike" kern="1200" cap="none" spc="0" normalizeH="0" baseline="0" dirty="0">
              <a:ln>
                <a:noFill/>
              </a:ln>
              <a:effectLst/>
              <a:uLnTx/>
              <a:uFillTx/>
              <a:latin typeface="+mn-lt"/>
              <a:ea typeface="+mn-ea"/>
              <a:cs typeface="+mn-cs"/>
            </a:endParaRPr>
          </a:p>
          <a:p>
            <a:r>
              <a:rPr kumimoji="0" lang="en-US" altLang="ja-JP" sz="1200" b="0" i="0" u="none" strike="noStrike" kern="1200" cap="none" spc="0" normalizeH="0" baseline="0" noProof="0" dirty="0">
                <a:ln>
                  <a:noFill/>
                </a:ln>
                <a:effectLst/>
                <a:uLnTx/>
                <a:uFillTx/>
                <a:latin typeface="Arial"/>
                <a:ea typeface="Meiryo UI"/>
                <a:cs typeface="+mn-cs"/>
              </a:rPr>
              <a:t>2-1. </a:t>
            </a:r>
            <a:r>
              <a:rPr kumimoji="0" lang="ja-JP" altLang="en-US" sz="1200" b="0" i="0" u="none" strike="noStrike" kern="1200" cap="none" spc="0" normalizeH="0" baseline="0" noProof="0" dirty="0">
                <a:ln>
                  <a:noFill/>
                </a:ln>
                <a:effectLst/>
                <a:uLnTx/>
                <a:uFillTx/>
                <a:latin typeface="Arial"/>
                <a:ea typeface="Meiryo UI"/>
                <a:cs typeface="+mn-cs"/>
              </a:rPr>
              <a:t>対象②：合成したタンパク質の活性を評価する </a:t>
            </a:r>
            <a:r>
              <a:rPr kumimoji="0" lang="en-US" altLang="ja-JP" sz="1200" b="0" i="0" u="none" strike="noStrike" kern="1200" cap="none" spc="0" normalizeH="0" baseline="0" noProof="0" dirty="0">
                <a:ln>
                  <a:noFill/>
                </a:ln>
                <a:effectLst/>
                <a:uLnTx/>
                <a:uFillTx/>
                <a:latin typeface="Arial"/>
                <a:ea typeface="Meiryo UI"/>
                <a:cs typeface="+mn-cs"/>
              </a:rPr>
              <a:t>【</a:t>
            </a:r>
            <a:r>
              <a:rPr kumimoji="0" lang="ja-JP" altLang="en-US" sz="1200" b="0" i="0" u="none" strike="noStrike" kern="1200" cap="none" spc="0" normalizeH="0" baseline="0" noProof="0" dirty="0">
                <a:ln>
                  <a:noFill/>
                </a:ln>
                <a:effectLst/>
                <a:uLnTx/>
                <a:uFillTx/>
                <a:latin typeface="Arial"/>
                <a:ea typeface="Meiryo UI"/>
                <a:cs typeface="+mn-cs"/>
              </a:rPr>
              <a:t>進捗：</a:t>
            </a:r>
            <a:r>
              <a:rPr kumimoji="0" lang="en-US" altLang="ja-JP" sz="1200" b="0" i="0" u="none" strike="noStrike" kern="1200" cap="none" spc="0" normalizeH="0" baseline="0" noProof="0" dirty="0">
                <a:ln>
                  <a:noFill/>
                </a:ln>
                <a:effectLst/>
                <a:uLnTx/>
                <a:uFillTx/>
                <a:latin typeface="Arial"/>
                <a:ea typeface="Meiryo UI"/>
                <a:cs typeface="+mn-cs"/>
              </a:rPr>
              <a:t>80%】</a:t>
            </a:r>
          </a:p>
          <a:p>
            <a:r>
              <a:rPr kumimoji="0" lang="en-US" altLang="ja-JP" sz="1200" b="0" i="0" u="none" strike="noStrike" kern="1200" cap="none" spc="0" normalizeH="0" baseline="0" noProof="0" dirty="0">
                <a:ln>
                  <a:noFill/>
                </a:ln>
                <a:effectLst/>
                <a:uLnTx/>
                <a:uFillTx/>
                <a:latin typeface="Arial"/>
                <a:ea typeface="Meiryo UI"/>
                <a:cs typeface="+mn-cs"/>
              </a:rPr>
              <a:t>…</a:t>
            </a:r>
            <a:r>
              <a:rPr kumimoji="0" lang="ja-JP" altLang="en-US" sz="1200" b="0" i="0" u="none" strike="noStrike" kern="1200" cap="none" spc="0" normalizeH="0" baseline="0" noProof="0" dirty="0">
                <a:ln>
                  <a:noFill/>
                </a:ln>
                <a:effectLst/>
                <a:uLnTx/>
                <a:uFillTx/>
                <a:latin typeface="Arial"/>
                <a:ea typeface="Meiryo UI"/>
                <a:cs typeface="+mn-cs"/>
              </a:rPr>
              <a:t>吸光度を用いた評価は終了したが、結果の考察ができていないため。</a:t>
            </a:r>
            <a:endParaRPr kumimoji="0" lang="en-US" altLang="ja-JP" sz="1200" b="0" i="0" u="none" strike="noStrike" kern="1200" cap="none" spc="0" normalizeH="0" baseline="0" noProof="0" dirty="0">
              <a:ln>
                <a:noFill/>
              </a:ln>
              <a:effectLst/>
              <a:uLnTx/>
              <a:uFillTx/>
              <a:latin typeface="Arial"/>
              <a:ea typeface="Meiryo UI"/>
              <a:cs typeface="+mn-cs"/>
            </a:endParaRPr>
          </a:p>
          <a:p>
            <a:r>
              <a:rPr kumimoji="0" lang="en-US" altLang="ja-JP" sz="1200" b="0" i="0" u="none" strike="noStrike" kern="1200" cap="none" spc="0" normalizeH="0" baseline="0" noProof="0" dirty="0">
                <a:ln>
                  <a:noFill/>
                </a:ln>
                <a:effectLst/>
                <a:uLnTx/>
                <a:uFillTx/>
                <a:latin typeface="Arial"/>
                <a:ea typeface="Meiryo UI"/>
                <a:cs typeface="+mn-cs"/>
              </a:rPr>
              <a:t>2-2, 3. </a:t>
            </a:r>
            <a:r>
              <a:rPr kumimoji="0" lang="ja-JP" altLang="en-US" sz="1200" b="0" i="0" u="none" strike="noStrike" kern="1200" cap="none" spc="0" normalizeH="0" baseline="0" noProof="0" dirty="0">
                <a:ln>
                  <a:noFill/>
                </a:ln>
                <a:effectLst/>
                <a:uLnTx/>
                <a:uFillTx/>
                <a:latin typeface="Arial"/>
                <a:ea typeface="Meiryo UI"/>
                <a:cs typeface="+mn-cs"/>
              </a:rPr>
              <a:t>対象③④：合成したタンパク質の活性を確認する </a:t>
            </a:r>
            <a:r>
              <a:rPr kumimoji="0" lang="en-US" altLang="ja-JP" sz="1200" b="0" i="0" u="none" strike="noStrike" kern="1200" cap="none" spc="0" normalizeH="0" baseline="0" noProof="0" dirty="0">
                <a:ln>
                  <a:noFill/>
                </a:ln>
                <a:effectLst/>
                <a:uLnTx/>
                <a:uFillTx/>
                <a:latin typeface="Arial"/>
                <a:ea typeface="Meiryo UI"/>
                <a:cs typeface="+mn-cs"/>
              </a:rPr>
              <a:t>【</a:t>
            </a:r>
            <a:r>
              <a:rPr kumimoji="0" lang="ja-JP" altLang="en-US" sz="1200" b="0" i="0" u="none" strike="noStrike" kern="1200" cap="none" spc="0" normalizeH="0" baseline="0" noProof="0" dirty="0">
                <a:ln>
                  <a:noFill/>
                </a:ln>
                <a:effectLst/>
                <a:uLnTx/>
                <a:uFillTx/>
                <a:latin typeface="Arial"/>
                <a:ea typeface="Meiryo UI"/>
                <a:cs typeface="+mn-cs"/>
              </a:rPr>
              <a:t>進捗：</a:t>
            </a:r>
            <a:r>
              <a:rPr kumimoji="0" lang="en-US" altLang="ja-JP" sz="1200" b="0" i="0" u="none" strike="noStrike" kern="1200" cap="none" spc="0" normalizeH="0" baseline="0" noProof="0" dirty="0">
                <a:ln>
                  <a:noFill/>
                </a:ln>
                <a:effectLst/>
                <a:uLnTx/>
                <a:uFillTx/>
                <a:latin typeface="Arial"/>
                <a:ea typeface="Meiryo UI"/>
                <a:cs typeface="+mn-cs"/>
              </a:rPr>
              <a:t>50%】</a:t>
            </a:r>
          </a:p>
          <a:p>
            <a:r>
              <a:rPr kumimoji="0" lang="en-US" altLang="ja-JP" sz="1200" b="0" i="0" u="none" strike="noStrike" kern="1200" cap="none" spc="0" normalizeH="0" baseline="0" noProof="0" dirty="0">
                <a:ln>
                  <a:noFill/>
                </a:ln>
                <a:effectLst/>
                <a:uLnTx/>
                <a:uFillTx/>
                <a:latin typeface="Arial"/>
                <a:ea typeface="Meiryo UI"/>
                <a:cs typeface="+mn-cs"/>
              </a:rPr>
              <a:t>…</a:t>
            </a:r>
            <a:r>
              <a:rPr kumimoji="0" lang="ja-JP" altLang="en-US" sz="1200" b="0" i="0" u="none" strike="noStrike" kern="1200" cap="none" spc="0" normalizeH="0" baseline="0" noProof="0" dirty="0">
                <a:ln>
                  <a:noFill/>
                </a:ln>
                <a:effectLst/>
                <a:uLnTx/>
                <a:uFillTx/>
                <a:latin typeface="Arial"/>
                <a:ea typeface="Meiryo UI"/>
                <a:cs typeface="+mn-cs"/>
              </a:rPr>
              <a:t>対象③</a:t>
            </a:r>
            <a:r>
              <a:rPr kumimoji="0" lang="en-US" altLang="ja-JP" sz="1200" b="0" i="0" u="none" strike="noStrike" kern="1200" cap="none" spc="0" normalizeH="0" baseline="0" noProof="0" dirty="0">
                <a:ln>
                  <a:noFill/>
                </a:ln>
                <a:effectLst/>
                <a:uLnTx/>
                <a:uFillTx/>
                <a:latin typeface="Arial"/>
                <a:ea typeface="Meiryo UI"/>
                <a:cs typeface="+mn-cs"/>
              </a:rPr>
              <a:t>PcCel7D</a:t>
            </a:r>
            <a:r>
              <a:rPr kumimoji="0" lang="ja-JP" altLang="en-US" sz="1200" b="0" i="0" u="none" strike="noStrike" kern="1200" cap="none" spc="0" normalizeH="0" baseline="0" noProof="0" dirty="0">
                <a:ln>
                  <a:noFill/>
                </a:ln>
                <a:effectLst/>
                <a:uLnTx/>
                <a:uFillTx/>
                <a:latin typeface="Arial"/>
                <a:ea typeface="Meiryo UI"/>
                <a:cs typeface="+mn-cs"/>
              </a:rPr>
              <a:t>は</a:t>
            </a:r>
            <a:r>
              <a:rPr kumimoji="0" lang="en-US" altLang="ja-JP" sz="1200" b="0" i="0" u="none" strike="noStrike" kern="1200" cap="none" spc="0" normalizeH="0" baseline="0" noProof="0" dirty="0">
                <a:ln>
                  <a:noFill/>
                </a:ln>
                <a:effectLst/>
                <a:uLnTx/>
                <a:uFillTx/>
                <a:latin typeface="Arial"/>
                <a:ea typeface="Meiryo UI"/>
                <a:cs typeface="+mn-cs"/>
              </a:rPr>
              <a:t>HPLC</a:t>
            </a:r>
            <a:r>
              <a:rPr kumimoji="0" lang="ja-JP" altLang="en-US" sz="1200" b="0" i="0" u="none" strike="noStrike" kern="1200" cap="none" spc="0" normalizeH="0" baseline="0" noProof="0" dirty="0">
                <a:ln>
                  <a:noFill/>
                </a:ln>
                <a:effectLst/>
                <a:uLnTx/>
                <a:uFillTx/>
                <a:latin typeface="Arial"/>
                <a:ea typeface="Meiryo UI"/>
                <a:cs typeface="+mn-cs"/>
              </a:rPr>
              <a:t>の結果をもとに活性があると判断できたが、対象④</a:t>
            </a:r>
            <a:r>
              <a:rPr kumimoji="0" lang="en-US" altLang="ja-JP" sz="1200" b="0" i="0" u="none" strike="noStrike" kern="1200" cap="none" spc="0" normalizeH="0" baseline="0" noProof="0" dirty="0">
                <a:ln>
                  <a:noFill/>
                </a:ln>
                <a:effectLst/>
                <a:uLnTx/>
                <a:uFillTx/>
                <a:latin typeface="Arial"/>
                <a:ea typeface="Meiryo UI"/>
                <a:cs typeface="+mn-cs"/>
              </a:rPr>
              <a:t>TrCel7A</a:t>
            </a:r>
            <a:r>
              <a:rPr kumimoji="0" lang="ja-JP" altLang="en-US" sz="1200" b="0" i="0" u="none" strike="noStrike" kern="1200" cap="none" spc="0" normalizeH="0" baseline="0" noProof="0" dirty="0">
                <a:ln>
                  <a:noFill/>
                </a:ln>
                <a:effectLst/>
                <a:uLnTx/>
                <a:uFillTx/>
                <a:latin typeface="Arial"/>
                <a:ea typeface="Meiryo UI"/>
                <a:cs typeface="+mn-cs"/>
              </a:rPr>
              <a:t>は活性の有無の判断はできていないため。</a:t>
            </a:r>
            <a:endParaRPr kumimoji="0" lang="en-US" altLang="ja-JP" sz="1200" b="0" i="0" u="none" strike="noStrike" kern="1200" cap="none" spc="0" normalizeH="0" baseline="0" noProof="0" dirty="0">
              <a:ln>
                <a:noFill/>
              </a:ln>
              <a:effectLst/>
              <a:uLnTx/>
              <a:uFillTx/>
              <a:latin typeface="Arial"/>
              <a:ea typeface="Meiryo UI"/>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4BF75D-FAA7-4C74-927E-D481AAC481B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80919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276139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使用するセルロース分解酵素は、対象②</a:t>
            </a:r>
            <a:r>
              <a:rPr kumimoji="1" lang="en-US" altLang="ja-JP" dirty="0"/>
              <a:t>TeCel7A</a:t>
            </a:r>
            <a:r>
              <a:rPr kumimoji="1" lang="ja-JP" altLang="en-US" dirty="0"/>
              <a:t>（触媒ドメイン）</a:t>
            </a:r>
            <a:r>
              <a:rPr kumimoji="1" lang="en-US" altLang="ja-JP" dirty="0"/>
              <a:t>-TrCBM1</a:t>
            </a:r>
            <a:r>
              <a:rPr kumimoji="1" lang="ja-JP" altLang="en-US" dirty="0"/>
              <a:t>（結合ドメイン）、対象③</a:t>
            </a:r>
            <a:r>
              <a:rPr kumimoji="1" lang="en-US" altLang="ja-JP" dirty="0"/>
              <a:t>PcCel7D</a:t>
            </a:r>
            <a:r>
              <a:rPr kumimoji="1" lang="ja-JP" altLang="en-US" dirty="0"/>
              <a:t>、対象④</a:t>
            </a:r>
            <a:r>
              <a:rPr kumimoji="1" lang="en-US" altLang="ja-JP" dirty="0"/>
              <a:t>TeCel7A</a:t>
            </a:r>
            <a:r>
              <a:rPr kumimoji="1" lang="ja-JP" altLang="en-US" dirty="0"/>
              <a:t>である。それぞれのセルロース分解酵素で実験内容は異なる。なお、対象①</a:t>
            </a:r>
            <a:r>
              <a:rPr kumimoji="1" lang="en-US" altLang="ja-JP" dirty="0"/>
              <a:t>PcCel6A</a:t>
            </a:r>
            <a:r>
              <a:rPr kumimoji="1" lang="ja-JP" altLang="en-US" dirty="0"/>
              <a:t>は、</a:t>
            </a:r>
            <a:r>
              <a:rPr kumimoji="1" lang="en-US" altLang="ja-JP" dirty="0"/>
              <a:t>Cel7</a:t>
            </a:r>
            <a:r>
              <a:rPr kumimoji="1" lang="ja-JP" altLang="en-US" dirty="0"/>
              <a:t>（対象②③）の発現が確認できない場合の対象として選択していた。</a:t>
            </a:r>
            <a:r>
              <a:rPr kumimoji="1" lang="en-US" altLang="ja-JP" dirty="0"/>
              <a:t>2Q</a:t>
            </a:r>
            <a:r>
              <a:rPr kumimoji="1" lang="ja-JP" altLang="en-US" dirty="0"/>
              <a:t>の実験で</a:t>
            </a:r>
            <a:r>
              <a:rPr kumimoji="1" lang="en-US" altLang="ja-JP" dirty="0"/>
              <a:t>Cel7</a:t>
            </a:r>
            <a:r>
              <a:rPr kumimoji="1" lang="ja-JP" altLang="en-US" dirty="0"/>
              <a:t>の発現・活性を確認したため、対象①は実験の対象としなかった。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383378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502628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59337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7369697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Month DD, YYYY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5D2-A100-49A4-8BD6-71C2FF205380}"/>
              </a:ext>
            </a:extLst>
          </p:cNvPr>
          <p:cNvSpPr>
            <a:spLocks noGrp="1"/>
          </p:cNvSpPr>
          <p:nvPr>
            <p:ph type="ctrTitle"/>
          </p:nvPr>
        </p:nvSpPr>
        <p:spPr/>
        <p:txBody>
          <a:bodyPr/>
          <a:lstStyle/>
          <a:p>
            <a:r>
              <a:rPr lang="en-US" altLang="ja-JP" dirty="0"/>
              <a:t>2023</a:t>
            </a:r>
            <a:r>
              <a:rPr lang="ja-JP" altLang="en-US" dirty="0"/>
              <a:t>年</a:t>
            </a:r>
            <a:r>
              <a:rPr lang="en-US" altLang="ja-JP" dirty="0"/>
              <a:t>3</a:t>
            </a:r>
            <a:r>
              <a:rPr lang="ja-JP" altLang="en-US" dirty="0"/>
              <a:t>月度 月末報告</a:t>
            </a:r>
          </a:p>
        </p:txBody>
      </p:sp>
      <p:sp>
        <p:nvSpPr>
          <p:cNvPr id="3" name="テキスト プレースホルダー 2">
            <a:extLst>
              <a:ext uri="{FF2B5EF4-FFF2-40B4-BE49-F238E27FC236}">
                <a16:creationId xmlns:a16="http://schemas.microsoft.com/office/drawing/2014/main" id="{04A58CA2-7555-4E24-BE65-DB901159D534}"/>
              </a:ext>
            </a:extLst>
          </p:cNvPr>
          <p:cNvSpPr>
            <a:spLocks noGrp="1"/>
          </p:cNvSpPr>
          <p:nvPr>
            <p:ph type="body" sz="quarter" idx="13"/>
          </p:nvPr>
        </p:nvSpPr>
        <p:spPr/>
        <p:txBody>
          <a:bodyPr/>
          <a:lstStyle/>
          <a:p>
            <a:r>
              <a:rPr lang="ja-JP" altLang="en-US" dirty="0"/>
              <a:t>橋本 凌</a:t>
            </a:r>
            <a:endParaRPr lang="ja-JP" altLang="en-US" dirty="0">
              <a:latin typeface="+mn-ea"/>
            </a:endParaRPr>
          </a:p>
        </p:txBody>
      </p:sp>
      <p:sp>
        <p:nvSpPr>
          <p:cNvPr id="4" name="テキスト プレースホルダー 3">
            <a:extLst>
              <a:ext uri="{FF2B5EF4-FFF2-40B4-BE49-F238E27FC236}">
                <a16:creationId xmlns:a16="http://schemas.microsoft.com/office/drawing/2014/main" id="{B1597C4E-EC9A-427A-8423-C259737CB082}"/>
              </a:ext>
            </a:extLst>
          </p:cNvPr>
          <p:cNvSpPr>
            <a:spLocks noGrp="1"/>
          </p:cNvSpPr>
          <p:nvPr>
            <p:ph type="body" sz="quarter" idx="14"/>
          </p:nvPr>
        </p:nvSpPr>
        <p:spPr/>
        <p:txBody>
          <a:bodyPr/>
          <a:lstStyle/>
          <a:p>
            <a:r>
              <a:rPr kumimoji="1" lang="ja-JP" altLang="en-US" dirty="0"/>
              <a:t>ライフ研究開発部 バイオエンジニアリング</a:t>
            </a:r>
            <a:r>
              <a:rPr kumimoji="1" lang="en-US" altLang="ja-JP" dirty="0"/>
              <a:t>Gr.</a:t>
            </a:r>
            <a:endParaRPr kumimoji="1" lang="ja-JP" altLang="en-US" dirty="0"/>
          </a:p>
        </p:txBody>
      </p:sp>
      <p:sp>
        <p:nvSpPr>
          <p:cNvPr id="8" name="テキスト プレースホルダー 6">
            <a:extLst>
              <a:ext uri="{FF2B5EF4-FFF2-40B4-BE49-F238E27FC236}">
                <a16:creationId xmlns:a16="http://schemas.microsoft.com/office/drawing/2014/main" id="{71BE93F8-9DEB-4213-897F-C6188B7F439C}"/>
              </a:ext>
            </a:extLst>
          </p:cNvPr>
          <p:cNvSpPr>
            <a:spLocks noGrp="1"/>
          </p:cNvSpPr>
          <p:nvPr>
            <p:ph type="body" sz="quarter" idx="15"/>
          </p:nvPr>
        </p:nvSpPr>
        <p:spPr>
          <a:xfrm>
            <a:off x="5264403" y="5787336"/>
            <a:ext cx="3867622" cy="267216"/>
          </a:xfrm>
        </p:spPr>
        <p:txBody>
          <a:bodyPr/>
          <a:lstStyle/>
          <a:p>
            <a:r>
              <a:rPr lang="en-US" altLang="ja-JP" dirty="0"/>
              <a:t>2023</a:t>
            </a:r>
            <a:r>
              <a:rPr lang="ja-JP" altLang="en-US" dirty="0"/>
              <a:t>年</a:t>
            </a:r>
            <a:r>
              <a:rPr lang="en-US" altLang="ja-JP" dirty="0"/>
              <a:t>3</a:t>
            </a:r>
            <a:r>
              <a:rPr lang="ja-JP" altLang="en-US" dirty="0"/>
              <a:t>月</a:t>
            </a:r>
            <a:r>
              <a:rPr lang="en-US" altLang="ja-JP" dirty="0"/>
              <a:t>27</a:t>
            </a:r>
            <a:r>
              <a:rPr lang="ja-JP" altLang="en-US" dirty="0"/>
              <a:t>日</a:t>
            </a:r>
          </a:p>
        </p:txBody>
      </p:sp>
      <p:sp>
        <p:nvSpPr>
          <p:cNvPr id="9" name="サブタイトル 1">
            <a:extLst>
              <a:ext uri="{FF2B5EF4-FFF2-40B4-BE49-F238E27FC236}">
                <a16:creationId xmlns:a16="http://schemas.microsoft.com/office/drawing/2014/main" id="{7AFF3275-AE0D-4AD8-90FD-301A10F6C28F}"/>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58148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表 41">
            <a:extLst>
              <a:ext uri="{FF2B5EF4-FFF2-40B4-BE49-F238E27FC236}">
                <a16:creationId xmlns:a16="http://schemas.microsoft.com/office/drawing/2014/main" id="{B855E0AC-BF74-4280-AE92-05011931D0BE}"/>
              </a:ext>
            </a:extLst>
          </p:cNvPr>
          <p:cNvGraphicFramePr>
            <a:graphicFrameLocks noGrp="1"/>
          </p:cNvGraphicFramePr>
          <p:nvPr/>
        </p:nvGraphicFramePr>
        <p:xfrm>
          <a:off x="1864362" y="2049383"/>
          <a:ext cx="8328182"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390115">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tc>
                <a:tc>
                  <a:txBody>
                    <a:bodyPr/>
                    <a:lstStyle/>
                    <a:p>
                      <a:pPr algn="ctr"/>
                      <a:r>
                        <a:rPr kumimoji="1" lang="en-US" altLang="ja-JP" dirty="0"/>
                        <a:t>2Q</a:t>
                      </a:r>
                      <a:r>
                        <a:rPr kumimoji="1" lang="ja-JP" altLang="en-US" dirty="0"/>
                        <a:t>　実験結果</a:t>
                      </a:r>
                    </a:p>
                  </a:txBody>
                  <a:tcPr/>
                </a:tc>
                <a:tc>
                  <a:txBody>
                    <a:bodyPr/>
                    <a:lstStyle/>
                    <a:p>
                      <a:pPr algn="ctr"/>
                      <a:r>
                        <a:rPr kumimoji="1" lang="en-US" altLang="ja-JP" dirty="0"/>
                        <a:t>3Q</a:t>
                      </a:r>
                      <a:r>
                        <a:rPr kumimoji="1" lang="ja-JP" altLang="en-US" dirty="0"/>
                        <a:t>・</a:t>
                      </a:r>
                      <a:r>
                        <a:rPr kumimoji="1" lang="en-US" altLang="ja-JP" dirty="0"/>
                        <a:t>4Q</a:t>
                      </a:r>
                      <a:r>
                        <a:rPr kumimoji="1" lang="ja-JP" altLang="en-US" dirty="0"/>
                        <a:t>　実験内容</a:t>
                      </a:r>
                    </a:p>
                  </a:txBody>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algn="l"/>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604314066"/>
                  </a:ext>
                </a:extLst>
              </a:tr>
            </a:tbl>
          </a:graphicData>
        </a:graphic>
      </p:graphicFrame>
      <p:sp>
        <p:nvSpPr>
          <p:cNvPr id="2" name="タイトル 1">
            <a:extLst>
              <a:ext uri="{FF2B5EF4-FFF2-40B4-BE49-F238E27FC236}">
                <a16:creationId xmlns:a16="http://schemas.microsoft.com/office/drawing/2014/main" id="{9521B57C-D0F1-4172-8CF6-471FD94DFBF6}"/>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kumimoji="1" lang="ja-JP" altLang="en-US" sz="2700" dirty="0"/>
              <a:t>実験</a:t>
            </a:r>
            <a:r>
              <a:rPr lang="ja-JP" altLang="en-US" sz="2700" dirty="0"/>
              <a:t>概要</a:t>
            </a:r>
            <a:endParaRPr kumimoji="1" lang="ja-JP" altLang="en-US" dirty="0"/>
          </a:p>
        </p:txBody>
      </p:sp>
      <p:sp>
        <p:nvSpPr>
          <p:cNvPr id="3" name="スライド番号プレースホルダー 2">
            <a:extLst>
              <a:ext uri="{FF2B5EF4-FFF2-40B4-BE49-F238E27FC236}">
                <a16:creationId xmlns:a16="http://schemas.microsoft.com/office/drawing/2014/main" id="{F1D28613-66D8-4012-BD16-AF0BEFF7BC72}"/>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grpSp>
        <p:nvGrpSpPr>
          <p:cNvPr id="14" name="グループ化 13">
            <a:extLst>
              <a:ext uri="{FF2B5EF4-FFF2-40B4-BE49-F238E27FC236}">
                <a16:creationId xmlns:a16="http://schemas.microsoft.com/office/drawing/2014/main" id="{F17D54BB-6598-430B-AE98-4B5C1E02A94C}"/>
              </a:ext>
            </a:extLst>
          </p:cNvPr>
          <p:cNvGrpSpPr/>
          <p:nvPr/>
        </p:nvGrpSpPr>
        <p:grpSpPr>
          <a:xfrm>
            <a:off x="1816917" y="3827452"/>
            <a:ext cx="3503028" cy="848612"/>
            <a:chOff x="6087731" y="2230527"/>
            <a:chExt cx="3503028" cy="848612"/>
          </a:xfrm>
        </p:grpSpPr>
        <p:sp>
          <p:nvSpPr>
            <p:cNvPr id="15" name="矢印: 五方向 14">
              <a:extLst>
                <a:ext uri="{FF2B5EF4-FFF2-40B4-BE49-F238E27FC236}">
                  <a16:creationId xmlns:a16="http://schemas.microsoft.com/office/drawing/2014/main" id="{760397E0-65B1-46A9-8F99-FF650D06843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6" name="テキスト ボックス 15">
              <a:extLst>
                <a:ext uri="{FF2B5EF4-FFF2-40B4-BE49-F238E27FC236}">
                  <a16:creationId xmlns:a16="http://schemas.microsoft.com/office/drawing/2014/main" id="{4B549F32-DEF2-4897-A2A6-F11A253CF7A2}"/>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7" name="グループ化 16">
              <a:extLst>
                <a:ext uri="{FF2B5EF4-FFF2-40B4-BE49-F238E27FC236}">
                  <a16:creationId xmlns:a16="http://schemas.microsoft.com/office/drawing/2014/main" id="{CC5B729D-96D9-4DB7-8752-582222678231}"/>
                </a:ext>
              </a:extLst>
            </p:cNvPr>
            <p:cNvGrpSpPr/>
            <p:nvPr/>
          </p:nvGrpSpPr>
          <p:grpSpPr>
            <a:xfrm>
              <a:off x="6987607" y="2316702"/>
              <a:ext cx="2107835" cy="484033"/>
              <a:chOff x="6564390" y="1162574"/>
              <a:chExt cx="2107835" cy="484033"/>
            </a:xfrm>
          </p:grpSpPr>
          <p:sp>
            <p:nvSpPr>
              <p:cNvPr id="19" name="フローチャート: 端子 18">
                <a:extLst>
                  <a:ext uri="{FF2B5EF4-FFF2-40B4-BE49-F238E27FC236}">
                    <a16:creationId xmlns:a16="http://schemas.microsoft.com/office/drawing/2014/main" id="{BFCA4E78-2618-4EC8-8394-CD34001863A8}"/>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0" name="正方形/長方形 19">
                <a:extLst>
                  <a:ext uri="{FF2B5EF4-FFF2-40B4-BE49-F238E27FC236}">
                    <a16:creationId xmlns:a16="http://schemas.microsoft.com/office/drawing/2014/main" id="{F3FBEB48-7580-483B-98EC-6930D1F99B52}"/>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21" name="直線コネクタ 20">
                <a:extLst>
                  <a:ext uri="{FF2B5EF4-FFF2-40B4-BE49-F238E27FC236}">
                    <a16:creationId xmlns:a16="http://schemas.microsoft.com/office/drawing/2014/main" id="{BE96D522-340D-4ACA-9FF0-A9061208E9EE}"/>
                  </a:ext>
                </a:extLst>
              </p:cNvPr>
              <p:cNvCxnSpPr>
                <a:cxnSpLocks/>
                <a:endCxn id="20"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テキスト ボックス 17">
              <a:extLst>
                <a:ext uri="{FF2B5EF4-FFF2-40B4-BE49-F238E27FC236}">
                  <a16:creationId xmlns:a16="http://schemas.microsoft.com/office/drawing/2014/main" id="{9535BCA7-0C19-4225-B981-7ABE6C63D1B5}"/>
                </a:ext>
              </a:extLst>
            </p:cNvPr>
            <p:cNvSpPr txBox="1"/>
            <p:nvPr/>
          </p:nvSpPr>
          <p:spPr>
            <a:xfrm>
              <a:off x="6087731" y="238287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23" name="グループ化 22">
            <a:extLst>
              <a:ext uri="{FF2B5EF4-FFF2-40B4-BE49-F238E27FC236}">
                <a16:creationId xmlns:a16="http://schemas.microsoft.com/office/drawing/2014/main" id="{21222B2C-2E1F-471F-BDE9-D70E0A19519A}"/>
              </a:ext>
            </a:extLst>
          </p:cNvPr>
          <p:cNvGrpSpPr/>
          <p:nvPr/>
        </p:nvGrpSpPr>
        <p:grpSpPr>
          <a:xfrm>
            <a:off x="1816306" y="5006324"/>
            <a:ext cx="3494586" cy="848612"/>
            <a:chOff x="6096173" y="2230527"/>
            <a:chExt cx="3494586" cy="848612"/>
          </a:xfrm>
        </p:grpSpPr>
        <p:sp>
          <p:nvSpPr>
            <p:cNvPr id="24" name="矢印: 五方向 23">
              <a:extLst>
                <a:ext uri="{FF2B5EF4-FFF2-40B4-BE49-F238E27FC236}">
                  <a16:creationId xmlns:a16="http://schemas.microsoft.com/office/drawing/2014/main" id="{7D9ABB53-1D25-486B-A541-2252F83CBA1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5" name="テキスト ボックス 24">
              <a:extLst>
                <a:ext uri="{FF2B5EF4-FFF2-40B4-BE49-F238E27FC236}">
                  <a16:creationId xmlns:a16="http://schemas.microsoft.com/office/drawing/2014/main" id="{D78C3E77-E361-438D-9034-21A4A4114871}"/>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26" name="グループ化 25">
              <a:extLst>
                <a:ext uri="{FF2B5EF4-FFF2-40B4-BE49-F238E27FC236}">
                  <a16:creationId xmlns:a16="http://schemas.microsoft.com/office/drawing/2014/main" id="{CB995950-A4E5-4BCE-9E9B-DEDF05017EEC}"/>
                </a:ext>
              </a:extLst>
            </p:cNvPr>
            <p:cNvGrpSpPr/>
            <p:nvPr/>
          </p:nvGrpSpPr>
          <p:grpSpPr>
            <a:xfrm>
              <a:off x="6987607" y="2316702"/>
              <a:ext cx="2107835" cy="484033"/>
              <a:chOff x="6564390" y="1162574"/>
              <a:chExt cx="2107835" cy="484033"/>
            </a:xfrm>
          </p:grpSpPr>
          <p:sp>
            <p:nvSpPr>
              <p:cNvPr id="28" name="フローチャート: 端子 27">
                <a:extLst>
                  <a:ext uri="{FF2B5EF4-FFF2-40B4-BE49-F238E27FC236}">
                    <a16:creationId xmlns:a16="http://schemas.microsoft.com/office/drawing/2014/main" id="{4BDF5149-4778-4FFF-B293-B21934159670}"/>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AFFBFD63-D07C-4EF4-9499-08F5DEADB000}"/>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A48EC579-15A8-481B-AC59-BF410624CE68}"/>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C0919D94-5DBA-4363-A8C4-6F2980612657}"/>
                </a:ext>
              </a:extLst>
            </p:cNvPr>
            <p:cNvSpPr txBox="1"/>
            <p:nvPr/>
          </p:nvSpPr>
          <p:spPr>
            <a:xfrm>
              <a:off x="6096173" y="2376884"/>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④</a:t>
              </a:r>
            </a:p>
          </p:txBody>
        </p:sp>
      </p:grpSp>
      <p:grpSp>
        <p:nvGrpSpPr>
          <p:cNvPr id="5" name="グループ化 4">
            <a:extLst>
              <a:ext uri="{FF2B5EF4-FFF2-40B4-BE49-F238E27FC236}">
                <a16:creationId xmlns:a16="http://schemas.microsoft.com/office/drawing/2014/main" id="{17E7BC2E-45CA-4ABE-ABA6-5D3AD13DDA88}"/>
              </a:ext>
            </a:extLst>
          </p:cNvPr>
          <p:cNvGrpSpPr/>
          <p:nvPr/>
        </p:nvGrpSpPr>
        <p:grpSpPr>
          <a:xfrm>
            <a:off x="1830423" y="2627965"/>
            <a:ext cx="3495079" cy="849140"/>
            <a:chOff x="2546832" y="2231325"/>
            <a:chExt cx="3495079" cy="849140"/>
          </a:xfrm>
        </p:grpSpPr>
        <p:grpSp>
          <p:nvGrpSpPr>
            <p:cNvPr id="6" name="グループ化 5">
              <a:extLst>
                <a:ext uri="{FF2B5EF4-FFF2-40B4-BE49-F238E27FC236}">
                  <a16:creationId xmlns:a16="http://schemas.microsoft.com/office/drawing/2014/main" id="{C6F1D135-AF26-4E7E-A448-1C246D2C0135}"/>
                </a:ext>
              </a:extLst>
            </p:cNvPr>
            <p:cNvGrpSpPr/>
            <p:nvPr/>
          </p:nvGrpSpPr>
          <p:grpSpPr>
            <a:xfrm>
              <a:off x="3127719" y="2231325"/>
              <a:ext cx="2914192" cy="849140"/>
              <a:chOff x="166659" y="1950464"/>
              <a:chExt cx="2914192" cy="849140"/>
            </a:xfrm>
          </p:grpSpPr>
          <p:sp>
            <p:nvSpPr>
              <p:cNvPr id="12" name="矢印: 五方向 11">
                <a:extLst>
                  <a:ext uri="{FF2B5EF4-FFF2-40B4-BE49-F238E27FC236}">
                    <a16:creationId xmlns:a16="http://schemas.microsoft.com/office/drawing/2014/main" id="{2E00EE92-17B2-41CC-8F15-BC053CA5CBEC}"/>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3" name="テキスト ボックス 12">
                <a:extLst>
                  <a:ext uri="{FF2B5EF4-FFF2-40B4-BE49-F238E27FC236}">
                    <a16:creationId xmlns:a16="http://schemas.microsoft.com/office/drawing/2014/main" id="{DC5DB120-B25F-4A58-8E68-3C5CF38342E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7" name="グループ化 6">
              <a:extLst>
                <a:ext uri="{FF2B5EF4-FFF2-40B4-BE49-F238E27FC236}">
                  <a16:creationId xmlns:a16="http://schemas.microsoft.com/office/drawing/2014/main" id="{888E58AA-544E-40FE-91F4-682D8EB86F96}"/>
                </a:ext>
              </a:extLst>
            </p:cNvPr>
            <p:cNvGrpSpPr/>
            <p:nvPr/>
          </p:nvGrpSpPr>
          <p:grpSpPr>
            <a:xfrm>
              <a:off x="3450261" y="2317499"/>
              <a:ext cx="2076455" cy="484033"/>
              <a:chOff x="6595770" y="1162574"/>
              <a:chExt cx="2076455" cy="484033"/>
            </a:xfrm>
          </p:grpSpPr>
          <p:sp>
            <p:nvSpPr>
              <p:cNvPr id="9" name="フローチャート: 端子 8">
                <a:extLst>
                  <a:ext uri="{FF2B5EF4-FFF2-40B4-BE49-F238E27FC236}">
                    <a16:creationId xmlns:a16="http://schemas.microsoft.com/office/drawing/2014/main" id="{72F27DC8-3417-4F73-B15B-F633F03A3027}"/>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0" name="正方形/長方形 9">
                <a:extLst>
                  <a:ext uri="{FF2B5EF4-FFF2-40B4-BE49-F238E27FC236}">
                    <a16:creationId xmlns:a16="http://schemas.microsoft.com/office/drawing/2014/main" id="{30A4022C-7153-4D36-BB7B-A73924983E3D}"/>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1" name="直線コネクタ 10">
                <a:extLst>
                  <a:ext uri="{FF2B5EF4-FFF2-40B4-BE49-F238E27FC236}">
                    <a16:creationId xmlns:a16="http://schemas.microsoft.com/office/drawing/2014/main" id="{81A31C8C-4088-46B6-93D2-4075ABAAE497}"/>
                  </a:ext>
                </a:extLst>
              </p:cNvPr>
              <p:cNvCxnSpPr>
                <a:cxnSpLocks/>
                <a:endCxn id="1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テキスト ボックス 7">
              <a:extLst>
                <a:ext uri="{FF2B5EF4-FFF2-40B4-BE49-F238E27FC236}">
                  <a16:creationId xmlns:a16="http://schemas.microsoft.com/office/drawing/2014/main" id="{E3DC29AC-DD61-4EE5-BBDB-2B4729A45281}"/>
                </a:ext>
              </a:extLst>
            </p:cNvPr>
            <p:cNvSpPr txBox="1"/>
            <p:nvPr/>
          </p:nvSpPr>
          <p:spPr>
            <a:xfrm>
              <a:off x="2546832" y="234229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②</a:t>
              </a:r>
            </a:p>
          </p:txBody>
        </p:sp>
      </p:grpSp>
      <p:sp>
        <p:nvSpPr>
          <p:cNvPr id="22" name="テキスト ボックス 21">
            <a:extLst>
              <a:ext uri="{FF2B5EF4-FFF2-40B4-BE49-F238E27FC236}">
                <a16:creationId xmlns:a16="http://schemas.microsoft.com/office/drawing/2014/main" id="{424BAA35-A1E6-4785-A484-FDDBF9CA42CC}"/>
              </a:ext>
            </a:extLst>
          </p:cNvPr>
          <p:cNvSpPr txBox="1"/>
          <p:nvPr/>
        </p:nvSpPr>
        <p:spPr>
          <a:xfrm>
            <a:off x="5341771" y="2753998"/>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38" name="テキスト ボックス 37">
            <a:extLst>
              <a:ext uri="{FF2B5EF4-FFF2-40B4-BE49-F238E27FC236}">
                <a16:creationId xmlns:a16="http://schemas.microsoft.com/office/drawing/2014/main" id="{BCB21354-4E31-4077-9705-D5BD3886D22E}"/>
              </a:ext>
            </a:extLst>
          </p:cNvPr>
          <p:cNvSpPr txBox="1"/>
          <p:nvPr/>
        </p:nvSpPr>
        <p:spPr>
          <a:xfrm>
            <a:off x="5367216" y="3822405"/>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43" name="テキスト ボックス 42">
            <a:extLst>
              <a:ext uri="{FF2B5EF4-FFF2-40B4-BE49-F238E27FC236}">
                <a16:creationId xmlns:a16="http://schemas.microsoft.com/office/drawing/2014/main" id="{AB43662A-A7D1-4C3B-8E6D-88E7D800CDA1}"/>
              </a:ext>
            </a:extLst>
          </p:cNvPr>
          <p:cNvSpPr txBox="1"/>
          <p:nvPr/>
        </p:nvSpPr>
        <p:spPr>
          <a:xfrm>
            <a:off x="5367217" y="4989799"/>
            <a:ext cx="2379228" cy="923330"/>
          </a:xfrm>
          <a:prstGeom prst="rect">
            <a:avLst/>
          </a:prstGeom>
          <a:noFill/>
        </p:spPr>
        <p:txBody>
          <a:bodyPr wrap="square">
            <a:spAutoFit/>
          </a:bodyPr>
          <a:lstStyle/>
          <a:p>
            <a:pPr algn="l"/>
            <a:r>
              <a:rPr kumimoji="1" lang="ja-JP" altLang="en-US" sz="1800" dirty="0"/>
              <a:t>発現が難しいと思われたため、実施せず。</a:t>
            </a:r>
            <a:endParaRPr kumimoji="1" lang="en-US" altLang="ja-JP" sz="1800" dirty="0"/>
          </a:p>
          <a:p>
            <a:pPr algn="l"/>
            <a:r>
              <a:rPr kumimoji="1" lang="ja-JP" altLang="en-US" sz="1800" dirty="0"/>
              <a:t>（代わりに②を実施）</a:t>
            </a:r>
            <a:endParaRPr kumimoji="1" lang="en-US" altLang="ja-JP" sz="1800" dirty="0"/>
          </a:p>
        </p:txBody>
      </p:sp>
      <p:sp>
        <p:nvSpPr>
          <p:cNvPr id="44" name="テキスト ボックス 43">
            <a:extLst>
              <a:ext uri="{FF2B5EF4-FFF2-40B4-BE49-F238E27FC236}">
                <a16:creationId xmlns:a16="http://schemas.microsoft.com/office/drawing/2014/main" id="{139B246D-3B5D-40A3-8998-5FE0961B5C6E}"/>
              </a:ext>
            </a:extLst>
          </p:cNvPr>
          <p:cNvSpPr txBox="1"/>
          <p:nvPr/>
        </p:nvSpPr>
        <p:spPr>
          <a:xfrm>
            <a:off x="7768590" y="2630887"/>
            <a:ext cx="2681052" cy="8925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設計</a:t>
            </a:r>
            <a:r>
              <a:rPr kumimoji="1" lang="en-US" altLang="ja-JP" sz="1800" dirty="0"/>
              <a:t>CBD</a:t>
            </a:r>
            <a:r>
              <a:rPr kumimoji="1" lang="ja-JP" altLang="en-US" sz="1800" dirty="0"/>
              <a:t>を含む酵素の</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合成・評価</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酵素の活性評価（吸光度）</a:t>
            </a:r>
            <a:endParaRPr kumimoji="1" lang="en-US" altLang="ja-JP" sz="1600" dirty="0"/>
          </a:p>
        </p:txBody>
      </p:sp>
      <p:sp>
        <p:nvSpPr>
          <p:cNvPr id="45" name="テキスト ボックス 44">
            <a:extLst>
              <a:ext uri="{FF2B5EF4-FFF2-40B4-BE49-F238E27FC236}">
                <a16:creationId xmlns:a16="http://schemas.microsoft.com/office/drawing/2014/main" id="{EE78122B-C4CA-4CDB-958C-563A8CE3BB65}"/>
              </a:ext>
            </a:extLst>
          </p:cNvPr>
          <p:cNvSpPr txBox="1"/>
          <p:nvPr/>
        </p:nvSpPr>
        <p:spPr>
          <a:xfrm>
            <a:off x="7827704" y="3837794"/>
            <a:ext cx="2681053" cy="892552"/>
          </a:xfrm>
          <a:prstGeom prst="rect">
            <a:avLst/>
          </a:prstGeom>
          <a:noFill/>
        </p:spPr>
        <p:txBody>
          <a:bodyPr wrap="square">
            <a:spAutoFit/>
          </a:bodyPr>
          <a:lstStyle/>
          <a:p>
            <a:pPr algn="l"/>
            <a:r>
              <a:rPr kumimoji="1" lang="ja-JP" altLang="en-US" dirty="0"/>
              <a:t>ファーメンターで合成、</a:t>
            </a:r>
            <a:endParaRPr kumimoji="1" lang="en-US" altLang="ja-JP" dirty="0"/>
          </a:p>
          <a:p>
            <a:pPr algn="l"/>
            <a:r>
              <a:rPr kumimoji="1" lang="ja-JP" altLang="en-US" dirty="0"/>
              <a:t>活性を再度確認</a:t>
            </a:r>
            <a:endParaRPr kumimoji="1" lang="en-US" altLang="ja-JP" dirty="0"/>
          </a:p>
          <a:p>
            <a:r>
              <a:rPr kumimoji="1" lang="ja-JP" altLang="en-US" sz="1600" dirty="0"/>
              <a:t>酵素の活性確認（</a:t>
            </a:r>
            <a:r>
              <a:rPr kumimoji="1" lang="en-US" altLang="ja-JP" sz="1600" dirty="0"/>
              <a:t>HPLC</a:t>
            </a:r>
            <a:r>
              <a:rPr kumimoji="1" lang="ja-JP" altLang="en-US" sz="1600" dirty="0"/>
              <a:t>）</a:t>
            </a:r>
            <a:endParaRPr kumimoji="1" lang="en-US" altLang="ja-JP" sz="1600" dirty="0"/>
          </a:p>
        </p:txBody>
      </p:sp>
      <p:sp>
        <p:nvSpPr>
          <p:cNvPr id="46" name="テキスト ボックス 45">
            <a:extLst>
              <a:ext uri="{FF2B5EF4-FFF2-40B4-BE49-F238E27FC236}">
                <a16:creationId xmlns:a16="http://schemas.microsoft.com/office/drawing/2014/main" id="{C961E223-389D-4799-A51E-A6861198F163}"/>
              </a:ext>
            </a:extLst>
          </p:cNvPr>
          <p:cNvSpPr txBox="1"/>
          <p:nvPr/>
        </p:nvSpPr>
        <p:spPr>
          <a:xfrm>
            <a:off x="7810912" y="5125063"/>
            <a:ext cx="2626735" cy="61555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発現・活性を確認</a:t>
            </a:r>
            <a:endParaRPr kumimoji="1" lang="en-US" altLang="ja-JP" sz="1800" dirty="0"/>
          </a:p>
          <a:p>
            <a:pPr defTabSz="914400">
              <a:defRPr/>
            </a:pPr>
            <a:r>
              <a:rPr kumimoji="1" lang="ja-JP" altLang="en-US" sz="1600" dirty="0"/>
              <a:t>酵素の活性確認（</a:t>
            </a:r>
            <a:r>
              <a:rPr kumimoji="1" lang="en-US" altLang="ja-JP" sz="1600" dirty="0"/>
              <a:t>HPLC</a:t>
            </a:r>
            <a:r>
              <a:rPr kumimoji="1" lang="ja-JP" altLang="en-US" sz="1600" dirty="0"/>
              <a:t>）</a:t>
            </a:r>
            <a:endParaRPr kumimoji="1" lang="en-US" altLang="ja-JP" sz="1600" dirty="0"/>
          </a:p>
        </p:txBody>
      </p:sp>
      <p:sp>
        <p:nvSpPr>
          <p:cNvPr id="47" name="テキスト ボックス 46">
            <a:extLst>
              <a:ext uri="{FF2B5EF4-FFF2-40B4-BE49-F238E27FC236}">
                <a16:creationId xmlns:a16="http://schemas.microsoft.com/office/drawing/2014/main" id="{04C11E46-ED09-405D-81F6-CDAEB77FB010}"/>
              </a:ext>
            </a:extLst>
          </p:cNvPr>
          <p:cNvSpPr txBox="1"/>
          <p:nvPr/>
        </p:nvSpPr>
        <p:spPr>
          <a:xfrm>
            <a:off x="1" y="1039113"/>
            <a:ext cx="12192000" cy="1200329"/>
          </a:xfrm>
          <a:prstGeom prst="rect">
            <a:avLst/>
          </a:prstGeom>
          <a:noFill/>
        </p:spPr>
        <p:txBody>
          <a:bodyPr wrap="square" rtlCol="0">
            <a:spAutoFit/>
          </a:bodyPr>
          <a:lstStyle/>
          <a:p>
            <a:pPr algn="ctr"/>
            <a:r>
              <a:rPr kumimoji="1" lang="ja-JP" altLang="en-US" sz="2400" b="1" dirty="0">
                <a:solidFill>
                  <a:schemeClr val="accent1"/>
                </a:solidFill>
              </a:rPr>
              <a:t>今月の進捗</a:t>
            </a:r>
            <a:r>
              <a:rPr kumimoji="1" lang="en-US" altLang="ja-JP" sz="2400" b="1" dirty="0">
                <a:solidFill>
                  <a:schemeClr val="accent1"/>
                </a:solidFill>
              </a:rPr>
              <a:t>	</a:t>
            </a:r>
            <a:r>
              <a:rPr kumimoji="1" lang="ja-JP" altLang="en-US" sz="2400" b="1" dirty="0">
                <a:solidFill>
                  <a:schemeClr val="accent1"/>
                </a:solidFill>
              </a:rPr>
              <a:t>対象②：酵素の活性評価（吸光度）</a:t>
            </a:r>
          </a:p>
          <a:p>
            <a:pPr algn="ctr"/>
            <a:r>
              <a:rPr kumimoji="1" lang="ja-JP" altLang="en-US" sz="2400" b="1" dirty="0">
                <a:solidFill>
                  <a:schemeClr val="accent1"/>
                </a:solidFill>
              </a:rPr>
              <a:t>	</a:t>
            </a:r>
            <a:r>
              <a:rPr kumimoji="1" lang="en-US" altLang="ja-JP" sz="2400" b="1" dirty="0">
                <a:solidFill>
                  <a:schemeClr val="accent1"/>
                </a:solidFill>
              </a:rPr>
              <a:t>			</a:t>
            </a:r>
            <a:r>
              <a:rPr kumimoji="1" lang="ja-JP" altLang="en-US" sz="2400" b="1" dirty="0">
                <a:solidFill>
                  <a:schemeClr val="accent1"/>
                </a:solidFill>
              </a:rPr>
              <a:t>　対象③④：酵素の活性確認（</a:t>
            </a:r>
            <a:r>
              <a:rPr kumimoji="1" lang="en-US" altLang="ja-JP" sz="2400" b="1" dirty="0">
                <a:solidFill>
                  <a:schemeClr val="accent1"/>
                </a:solidFill>
              </a:rPr>
              <a:t>HPLC</a:t>
            </a:r>
            <a:r>
              <a:rPr kumimoji="1" lang="ja-JP" altLang="en-US" sz="2400" b="1" dirty="0">
                <a:solidFill>
                  <a:schemeClr val="accent1"/>
                </a:solidFill>
              </a:rPr>
              <a:t>）</a:t>
            </a:r>
          </a:p>
          <a:p>
            <a:pPr algn="ctr"/>
            <a:endParaRPr kumimoji="1" lang="en-US" altLang="ja-JP" sz="2400" b="1" dirty="0">
              <a:solidFill>
                <a:schemeClr val="accent1"/>
              </a:solidFill>
            </a:endParaRPr>
          </a:p>
        </p:txBody>
      </p:sp>
      <p:sp>
        <p:nvSpPr>
          <p:cNvPr id="4" name="テキスト ボックス 3">
            <a:extLst>
              <a:ext uri="{FF2B5EF4-FFF2-40B4-BE49-F238E27FC236}">
                <a16:creationId xmlns:a16="http://schemas.microsoft.com/office/drawing/2014/main" id="{106EF420-F71C-57BD-93ED-E739C27F6AEF}"/>
              </a:ext>
            </a:extLst>
          </p:cNvPr>
          <p:cNvSpPr txBox="1"/>
          <p:nvPr/>
        </p:nvSpPr>
        <p:spPr>
          <a:xfrm>
            <a:off x="9190682" y="783047"/>
            <a:ext cx="2893741" cy="307777"/>
          </a:xfrm>
          <a:prstGeom prst="rect">
            <a:avLst/>
          </a:prstGeom>
          <a:noFill/>
          <a:ln w="9525">
            <a:noFill/>
          </a:ln>
        </p:spPr>
        <p:txBody>
          <a:bodyPr wrap="none" rtlCol="0">
            <a:spAutoFit/>
          </a:bodyPr>
          <a:lstStyle/>
          <a:p>
            <a:pPr algn="r"/>
            <a:r>
              <a:rPr kumimoji="1" lang="en-US" altLang="ja-JP" sz="1400" dirty="0"/>
              <a:t>※</a:t>
            </a:r>
            <a:r>
              <a:rPr kumimoji="1" lang="ja-JP" altLang="en-US" sz="1400" dirty="0"/>
              <a:t>東京大学 </a:t>
            </a:r>
            <a:r>
              <a:rPr lang="ja-JP" altLang="en-US" sz="1400" dirty="0"/>
              <a:t>森林化学研究室</a:t>
            </a:r>
            <a:r>
              <a:rPr kumimoji="1" lang="ja-JP" altLang="en-US" sz="1400" dirty="0"/>
              <a:t>で実施</a:t>
            </a:r>
          </a:p>
        </p:txBody>
      </p:sp>
    </p:spTree>
    <p:extLst>
      <p:ext uri="{BB962C8B-B14F-4D97-AF65-F5344CB8AC3E}">
        <p14:creationId xmlns:p14="http://schemas.microsoft.com/office/powerpoint/2010/main" val="369149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20D1D11-7374-4A2E-B422-A7E10FDDE543}"/>
              </a:ext>
            </a:extLst>
          </p:cNvPr>
          <p:cNvSpPr/>
          <p:nvPr/>
        </p:nvSpPr>
        <p:spPr>
          <a:xfrm>
            <a:off x="0" y="867531"/>
            <a:ext cx="12192000" cy="586554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0" name="正方形/長方形 109">
            <a:extLst>
              <a:ext uri="{FF2B5EF4-FFF2-40B4-BE49-F238E27FC236}">
                <a16:creationId xmlns:a16="http://schemas.microsoft.com/office/drawing/2014/main" id="{5A327105-F971-42DD-B698-A45A70E70A6A}"/>
              </a:ext>
            </a:extLst>
          </p:cNvPr>
          <p:cNvSpPr/>
          <p:nvPr/>
        </p:nvSpPr>
        <p:spPr>
          <a:xfrm>
            <a:off x="105935" y="190120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8" name="正方形/長方形 27">
            <a:extLst>
              <a:ext uri="{FF2B5EF4-FFF2-40B4-BE49-F238E27FC236}">
                <a16:creationId xmlns:a16="http://schemas.microsoft.com/office/drawing/2014/main" id="{29AA39BC-0E0D-4AB3-B1AE-2A0D82AC8F45}"/>
              </a:ext>
            </a:extLst>
          </p:cNvPr>
          <p:cNvSpPr/>
          <p:nvPr/>
        </p:nvSpPr>
        <p:spPr>
          <a:xfrm>
            <a:off x="108059" y="190703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108059" y="4931041"/>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108059" y="3416010"/>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95" name="直線コネクタ 94">
            <a:extLst>
              <a:ext uri="{FF2B5EF4-FFF2-40B4-BE49-F238E27FC236}">
                <a16:creationId xmlns:a16="http://schemas.microsoft.com/office/drawing/2014/main" id="{521957AC-8864-45ED-B054-6474E60004F4}"/>
              </a:ext>
            </a:extLst>
          </p:cNvPr>
          <p:cNvCxnSpPr>
            <a:cxnSpLocks/>
          </p:cNvCxnSpPr>
          <p:nvPr/>
        </p:nvCxnSpPr>
        <p:spPr>
          <a:xfrm>
            <a:off x="10257072" y="1902561"/>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実験</a:t>
            </a:r>
            <a:r>
              <a:rPr kumimoji="1" lang="ja-JP" altLang="en-US" sz="2700" dirty="0"/>
              <a:t>計画・進捗</a:t>
            </a:r>
          </a:p>
        </p:txBody>
      </p:sp>
      <p:sp>
        <p:nvSpPr>
          <p:cNvPr id="52" name="正方形/長方形 51">
            <a:extLst>
              <a:ext uri="{FF2B5EF4-FFF2-40B4-BE49-F238E27FC236}">
                <a16:creationId xmlns:a16="http://schemas.microsoft.com/office/drawing/2014/main" id="{EAA3D936-1780-46BE-9411-3643CE84D5CC}"/>
              </a:ext>
            </a:extLst>
          </p:cNvPr>
          <p:cNvSpPr/>
          <p:nvPr/>
        </p:nvSpPr>
        <p:spPr>
          <a:xfrm>
            <a:off x="11426480" y="1760057"/>
            <a:ext cx="655756" cy="4676203"/>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149130" y="3473412"/>
            <a:ext cx="3087809" cy="1268355"/>
            <a:chOff x="6502950" y="1810784"/>
            <a:chExt cx="3087809" cy="126835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502950" y="1810784"/>
              <a:ext cx="1877437" cy="369332"/>
            </a:xfrm>
            <a:prstGeom prst="rect">
              <a:avLst/>
            </a:prstGeom>
            <a:noFill/>
          </p:spPr>
          <p:txBody>
            <a:bodyPr wrap="none" rtlCol="0">
              <a:spAutoFit/>
            </a:bodyPr>
            <a:lstStyle/>
            <a:p>
              <a:pPr algn="ctr"/>
              <a:r>
                <a:rPr kumimoji="1" lang="ja-JP" altLang="en-US" dirty="0"/>
                <a:t>対象③ </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181875" y="5027756"/>
            <a:ext cx="3069149" cy="1235648"/>
            <a:chOff x="6521610" y="1843491"/>
            <a:chExt cx="3069149" cy="1235648"/>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521610" y="1843491"/>
              <a:ext cx="1813382" cy="369332"/>
            </a:xfrm>
            <a:prstGeom prst="rect">
              <a:avLst/>
            </a:prstGeom>
            <a:noFill/>
          </p:spPr>
          <p:txBody>
            <a:bodyPr wrap="none" rtlCol="0">
              <a:spAutoFit/>
            </a:bodyPr>
            <a:lstStyle/>
            <a:p>
              <a:pPr algn="ctr"/>
              <a:r>
                <a:rPr kumimoji="1" lang="ja-JP" altLang="en-US" dirty="0"/>
                <a:t>対象④ </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118917" y="2003625"/>
            <a:ext cx="3109462" cy="1233702"/>
            <a:chOff x="2932449" y="1846763"/>
            <a:chExt cx="3109462" cy="1233702"/>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932449" y="1846763"/>
              <a:ext cx="2886303" cy="369332"/>
            </a:xfrm>
            <a:prstGeom prst="rect">
              <a:avLst/>
            </a:prstGeom>
            <a:noFill/>
          </p:spPr>
          <p:txBody>
            <a:bodyPr wrap="none" rtlCol="0">
              <a:spAutoFit/>
            </a:bodyPr>
            <a:lstStyle/>
            <a:p>
              <a:pPr algn="ctr"/>
              <a:r>
                <a:rPr kumimoji="1" lang="ja-JP" altLang="en-US" dirty="0"/>
                <a:t>対象②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100" name="正方形/長方形 99">
            <a:extLst>
              <a:ext uri="{FF2B5EF4-FFF2-40B4-BE49-F238E27FC236}">
                <a16:creationId xmlns:a16="http://schemas.microsoft.com/office/drawing/2014/main" id="{C5116FA7-51FB-4E1E-BE78-422293DACB2E}"/>
              </a:ext>
            </a:extLst>
          </p:cNvPr>
          <p:cNvSpPr/>
          <p:nvPr/>
        </p:nvSpPr>
        <p:spPr>
          <a:xfrm>
            <a:off x="105935" y="1558668"/>
            <a:ext cx="309572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使用するセルロース分解酵素</a:t>
            </a:r>
          </a:p>
        </p:txBody>
      </p:sp>
      <p:sp>
        <p:nvSpPr>
          <p:cNvPr id="6" name="矢印: 右 5">
            <a:extLst>
              <a:ext uri="{FF2B5EF4-FFF2-40B4-BE49-F238E27FC236}">
                <a16:creationId xmlns:a16="http://schemas.microsoft.com/office/drawing/2014/main" id="{F67B5126-02CC-45A8-A7C6-D9BBA3148420}"/>
              </a:ext>
            </a:extLst>
          </p:cNvPr>
          <p:cNvSpPr/>
          <p:nvPr/>
        </p:nvSpPr>
        <p:spPr>
          <a:xfrm>
            <a:off x="3442246" y="1468564"/>
            <a:ext cx="8639990"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417121" y="1569561"/>
            <a:ext cx="543739" cy="369332"/>
          </a:xfrm>
          <a:prstGeom prst="rect">
            <a:avLst/>
          </a:prstGeom>
          <a:noFill/>
        </p:spPr>
        <p:txBody>
          <a:bodyPr wrap="none" rtlCol="0">
            <a:spAutoFit/>
          </a:bodyPr>
          <a:lstStyle/>
          <a:p>
            <a:pPr algn="ctr"/>
            <a:r>
              <a:rPr kumimoji="1" lang="en-US" altLang="ja-JP" b="1" dirty="0">
                <a:solidFill>
                  <a:schemeClr val="bg1"/>
                </a:solidFill>
              </a:rPr>
              <a:t>9</a:t>
            </a:r>
            <a:r>
              <a:rPr kumimoji="1" lang="ja-JP" altLang="en-US" b="1" dirty="0">
                <a:solidFill>
                  <a:schemeClr val="bg1"/>
                </a:solidFill>
              </a:rPr>
              <a:t>月</a:t>
            </a: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699207" y="1575391"/>
            <a:ext cx="671979" cy="369332"/>
          </a:xfrm>
          <a:prstGeom prst="rect">
            <a:avLst/>
          </a:prstGeom>
          <a:noFill/>
        </p:spPr>
        <p:txBody>
          <a:bodyPr wrap="none" rtlCol="0">
            <a:spAutoFit/>
          </a:bodyPr>
          <a:lstStyle/>
          <a:p>
            <a:pPr algn="ctr"/>
            <a:r>
              <a:rPr kumimoji="1" lang="en-US" altLang="ja-JP" b="1" dirty="0">
                <a:solidFill>
                  <a:schemeClr val="bg1"/>
                </a:solidFill>
              </a:rPr>
              <a:t>10</a:t>
            </a:r>
            <a:r>
              <a:rPr kumimoji="1" lang="ja-JP" altLang="en-US" b="1" dirty="0">
                <a:solidFill>
                  <a:schemeClr val="bg1"/>
                </a:solidFill>
              </a:rPr>
              <a:t>月</a:t>
            </a: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6201042" y="1569712"/>
            <a:ext cx="659219" cy="369332"/>
          </a:xfrm>
          <a:prstGeom prst="rect">
            <a:avLst/>
          </a:prstGeom>
          <a:noFill/>
        </p:spPr>
        <p:txBody>
          <a:bodyPr wrap="none" rtlCol="0">
            <a:spAutoFit/>
          </a:bodyPr>
          <a:lstStyle/>
          <a:p>
            <a:pPr algn="ctr"/>
            <a:r>
              <a:rPr kumimoji="1" lang="en-US" altLang="ja-JP" b="1" dirty="0">
                <a:solidFill>
                  <a:schemeClr val="bg1"/>
                </a:solidFill>
              </a:rPr>
              <a:t>11</a:t>
            </a:r>
            <a:r>
              <a:rPr kumimoji="1" lang="ja-JP" altLang="en-US" b="1" dirty="0">
                <a:solidFill>
                  <a:schemeClr val="bg1"/>
                </a:solidFill>
              </a:rPr>
              <a:t>月</a:t>
            </a: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7706543" y="1576167"/>
            <a:ext cx="671979" cy="369332"/>
          </a:xfrm>
          <a:prstGeom prst="rect">
            <a:avLst/>
          </a:prstGeom>
          <a:noFill/>
        </p:spPr>
        <p:txBody>
          <a:bodyPr wrap="none" rtlCol="0">
            <a:spAutoFit/>
          </a:bodyPr>
          <a:lstStyle/>
          <a:p>
            <a:pPr algn="ctr"/>
            <a:r>
              <a:rPr kumimoji="1" lang="en-US" altLang="ja-JP" b="1" dirty="0">
                <a:solidFill>
                  <a:schemeClr val="bg1"/>
                </a:solidFill>
              </a:rPr>
              <a:t>12</a:t>
            </a:r>
            <a:r>
              <a:rPr kumimoji="1" lang="ja-JP" altLang="en-US" b="1" dirty="0">
                <a:solidFill>
                  <a:schemeClr val="bg1"/>
                </a:solidFill>
              </a:rPr>
              <a:t>月</a:t>
            </a:r>
          </a:p>
        </p:txBody>
      </p:sp>
      <p:sp>
        <p:nvSpPr>
          <p:cNvPr id="57" name="テキスト ボックス 56">
            <a:extLst>
              <a:ext uri="{FF2B5EF4-FFF2-40B4-BE49-F238E27FC236}">
                <a16:creationId xmlns:a16="http://schemas.microsoft.com/office/drawing/2014/main" id="{9CF50A9C-51E4-4B8F-876F-FBB8D4BFE45D}"/>
              </a:ext>
            </a:extLst>
          </p:cNvPr>
          <p:cNvSpPr txBox="1"/>
          <p:nvPr/>
        </p:nvSpPr>
        <p:spPr>
          <a:xfrm>
            <a:off x="8992767" y="1576167"/>
            <a:ext cx="543739" cy="369332"/>
          </a:xfrm>
          <a:prstGeom prst="rect">
            <a:avLst/>
          </a:prstGeom>
          <a:noFill/>
        </p:spPr>
        <p:txBody>
          <a:bodyPr wrap="none" rtlCol="0">
            <a:spAutoFit/>
          </a:bodyPr>
          <a:lstStyle/>
          <a:p>
            <a:pPr algn="ctr"/>
            <a:r>
              <a:rPr kumimoji="1" lang="en-US" altLang="ja-JP" b="1" dirty="0">
                <a:solidFill>
                  <a:schemeClr val="bg1"/>
                </a:solidFill>
              </a:rPr>
              <a:t>1</a:t>
            </a:r>
            <a:r>
              <a:rPr kumimoji="1" lang="ja-JP" altLang="en-US" b="1" dirty="0">
                <a:solidFill>
                  <a:schemeClr val="bg1"/>
                </a:solidFill>
              </a:rPr>
              <a:t>月</a:t>
            </a:r>
          </a:p>
        </p:txBody>
      </p:sp>
      <p:sp>
        <p:nvSpPr>
          <p:cNvPr id="58" name="テキスト ボックス 57">
            <a:extLst>
              <a:ext uri="{FF2B5EF4-FFF2-40B4-BE49-F238E27FC236}">
                <a16:creationId xmlns:a16="http://schemas.microsoft.com/office/drawing/2014/main" id="{A3B4A11B-AF1A-40DD-B839-7E815FC0D48E}"/>
              </a:ext>
            </a:extLst>
          </p:cNvPr>
          <p:cNvSpPr txBox="1"/>
          <p:nvPr/>
        </p:nvSpPr>
        <p:spPr>
          <a:xfrm>
            <a:off x="11470335" y="1575391"/>
            <a:ext cx="543739" cy="369332"/>
          </a:xfrm>
          <a:prstGeom prst="rect">
            <a:avLst/>
          </a:prstGeom>
          <a:noFill/>
        </p:spPr>
        <p:txBody>
          <a:bodyPr wrap="none" rtlCol="0">
            <a:spAutoFit/>
          </a:bodyPr>
          <a:lstStyle/>
          <a:p>
            <a:pPr algn="ctr"/>
            <a:r>
              <a:rPr kumimoji="1" lang="en-US" altLang="ja-JP" b="1" dirty="0">
                <a:solidFill>
                  <a:schemeClr val="bg1"/>
                </a:solidFill>
              </a:rPr>
              <a:t>3</a:t>
            </a:r>
            <a:r>
              <a:rPr kumimoji="1" lang="ja-JP" altLang="en-US" b="1" dirty="0">
                <a:solidFill>
                  <a:schemeClr val="bg1"/>
                </a:solidFill>
              </a:rPr>
              <a:t>月</a:t>
            </a:r>
          </a:p>
        </p:txBody>
      </p:sp>
      <p:sp>
        <p:nvSpPr>
          <p:cNvPr id="9" name="テキスト ボックス 8">
            <a:extLst>
              <a:ext uri="{FF2B5EF4-FFF2-40B4-BE49-F238E27FC236}">
                <a16:creationId xmlns:a16="http://schemas.microsoft.com/office/drawing/2014/main" id="{8E4B7355-34D2-4379-94EE-E9E2CD208BBD}"/>
              </a:ext>
            </a:extLst>
          </p:cNvPr>
          <p:cNvSpPr txBox="1"/>
          <p:nvPr/>
        </p:nvSpPr>
        <p:spPr>
          <a:xfrm>
            <a:off x="4731258" y="1256151"/>
            <a:ext cx="1107996" cy="369332"/>
          </a:xfrm>
          <a:prstGeom prst="rect">
            <a:avLst/>
          </a:prstGeom>
          <a:noFill/>
        </p:spPr>
        <p:txBody>
          <a:bodyPr wrap="none" rtlCol="0">
            <a:spAutoFit/>
          </a:bodyPr>
          <a:lstStyle/>
          <a:p>
            <a:r>
              <a:rPr kumimoji="1" lang="en-US" altLang="ja-JP" b="1" dirty="0">
                <a:solidFill>
                  <a:schemeClr val="bg2">
                    <a:lumMod val="75000"/>
                  </a:schemeClr>
                </a:solidFill>
              </a:rPr>
              <a:t>FY22 3Q</a:t>
            </a:r>
          </a:p>
        </p:txBody>
      </p:sp>
      <p:sp>
        <p:nvSpPr>
          <p:cNvPr id="59" name="テキスト ボックス 58">
            <a:extLst>
              <a:ext uri="{FF2B5EF4-FFF2-40B4-BE49-F238E27FC236}">
                <a16:creationId xmlns:a16="http://schemas.microsoft.com/office/drawing/2014/main" id="{D5DA2E08-49B7-4FA8-AC7B-4ED299828C46}"/>
              </a:ext>
            </a:extLst>
          </p:cNvPr>
          <p:cNvSpPr txBox="1"/>
          <p:nvPr/>
        </p:nvSpPr>
        <p:spPr>
          <a:xfrm>
            <a:off x="9047324" y="1260792"/>
            <a:ext cx="1415326" cy="369332"/>
          </a:xfrm>
          <a:prstGeom prst="rect">
            <a:avLst/>
          </a:prstGeom>
          <a:noFill/>
        </p:spPr>
        <p:txBody>
          <a:bodyPr wrap="square" rtlCol="0">
            <a:spAutoFit/>
          </a:bodyPr>
          <a:lstStyle/>
          <a:p>
            <a:r>
              <a:rPr kumimoji="1" lang="en-US" altLang="ja-JP" b="1" dirty="0">
                <a:solidFill>
                  <a:schemeClr val="bg2">
                    <a:lumMod val="75000"/>
                  </a:schemeClr>
                </a:solidFill>
              </a:rPr>
              <a:t>FY22 4Q</a:t>
            </a:r>
          </a:p>
        </p:txBody>
      </p:sp>
      <p:cxnSp>
        <p:nvCxnSpPr>
          <p:cNvPr id="7" name="直線コネクタ 6">
            <a:extLst>
              <a:ext uri="{FF2B5EF4-FFF2-40B4-BE49-F238E27FC236}">
                <a16:creationId xmlns:a16="http://schemas.microsoft.com/office/drawing/2014/main" id="{4F5A923E-38B7-40D5-A0B6-FABBF274D846}"/>
              </a:ext>
            </a:extLst>
          </p:cNvPr>
          <p:cNvCxnSpPr>
            <a:cxnSpLocks/>
          </p:cNvCxnSpPr>
          <p:nvPr/>
        </p:nvCxnSpPr>
        <p:spPr>
          <a:xfrm>
            <a:off x="4845062" y="189511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9E430E1-BEAA-4F32-B7E0-47B8F1D5A355}"/>
              </a:ext>
            </a:extLst>
          </p:cNvPr>
          <p:cNvCxnSpPr>
            <a:cxnSpLocks/>
          </p:cNvCxnSpPr>
          <p:nvPr/>
        </p:nvCxnSpPr>
        <p:spPr>
          <a:xfrm>
            <a:off x="3435473" y="1907033"/>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6C166F89-084F-427B-977F-4E7B718AAA01}"/>
              </a:ext>
            </a:extLst>
          </p:cNvPr>
          <p:cNvCxnSpPr>
            <a:cxnSpLocks/>
          </p:cNvCxnSpPr>
          <p:nvPr/>
        </p:nvCxnSpPr>
        <p:spPr>
          <a:xfrm>
            <a:off x="6305971" y="189432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E44F8697-D086-43FD-AAD8-AD99850234BE}"/>
              </a:ext>
            </a:extLst>
          </p:cNvPr>
          <p:cNvCxnSpPr>
            <a:cxnSpLocks/>
          </p:cNvCxnSpPr>
          <p:nvPr/>
        </p:nvCxnSpPr>
        <p:spPr>
          <a:xfrm>
            <a:off x="7789971" y="189348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EC7ACFD-CC68-4382-AA26-E9BD80C82632}"/>
              </a:ext>
            </a:extLst>
          </p:cNvPr>
          <p:cNvCxnSpPr>
            <a:cxnSpLocks/>
          </p:cNvCxnSpPr>
          <p:nvPr/>
        </p:nvCxnSpPr>
        <p:spPr>
          <a:xfrm>
            <a:off x="9045505" y="189348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50EFD1EE-BA9D-4976-83DB-3E187292414C}"/>
              </a:ext>
            </a:extLst>
          </p:cNvPr>
          <p:cNvSpPr txBox="1"/>
          <p:nvPr/>
        </p:nvSpPr>
        <p:spPr>
          <a:xfrm>
            <a:off x="3344747" y="5022819"/>
            <a:ext cx="2635707"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発現・活性の確認</a:t>
            </a:r>
            <a:endParaRPr kumimoji="1" lang="en-US" altLang="ja-JP" sz="1800" b="1" dirty="0"/>
          </a:p>
        </p:txBody>
      </p:sp>
      <p:sp>
        <p:nvSpPr>
          <p:cNvPr id="90" name="矢印: 五方向 89">
            <a:extLst>
              <a:ext uri="{FF2B5EF4-FFF2-40B4-BE49-F238E27FC236}">
                <a16:creationId xmlns:a16="http://schemas.microsoft.com/office/drawing/2014/main" id="{80ADE09E-AF53-4BC2-823B-02C7A5379BBD}"/>
              </a:ext>
            </a:extLst>
          </p:cNvPr>
          <p:cNvSpPr/>
          <p:nvPr/>
        </p:nvSpPr>
        <p:spPr>
          <a:xfrm>
            <a:off x="3445052" y="5511159"/>
            <a:ext cx="1376668" cy="729383"/>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テキスト ボックス 78">
            <a:extLst>
              <a:ext uri="{FF2B5EF4-FFF2-40B4-BE49-F238E27FC236}">
                <a16:creationId xmlns:a16="http://schemas.microsoft.com/office/drawing/2014/main" id="{135430C2-7AB7-464C-9502-70C831B04AEE}"/>
              </a:ext>
            </a:extLst>
          </p:cNvPr>
          <p:cNvSpPr txBox="1"/>
          <p:nvPr/>
        </p:nvSpPr>
        <p:spPr>
          <a:xfrm>
            <a:off x="4411144" y="535973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16" name="矢印: 五方向 115">
            <a:extLst>
              <a:ext uri="{FF2B5EF4-FFF2-40B4-BE49-F238E27FC236}">
                <a16:creationId xmlns:a16="http://schemas.microsoft.com/office/drawing/2014/main" id="{0301AD22-A1B0-464E-A24E-9F10B9A2906A}"/>
              </a:ext>
            </a:extLst>
          </p:cNvPr>
          <p:cNvSpPr/>
          <p:nvPr/>
        </p:nvSpPr>
        <p:spPr>
          <a:xfrm>
            <a:off x="8392468" y="5498368"/>
            <a:ext cx="3015355"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8" name="テキスト ボックス 117">
            <a:extLst>
              <a:ext uri="{FF2B5EF4-FFF2-40B4-BE49-F238E27FC236}">
                <a16:creationId xmlns:a16="http://schemas.microsoft.com/office/drawing/2014/main" id="{BDE1CEC2-C0C9-44BD-964D-0A1F35DBDC4E}"/>
              </a:ext>
            </a:extLst>
          </p:cNvPr>
          <p:cNvSpPr txBox="1"/>
          <p:nvPr/>
        </p:nvSpPr>
        <p:spPr>
          <a:xfrm>
            <a:off x="9106551" y="5620742"/>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9" name="テキスト ボックス 118">
            <a:extLst>
              <a:ext uri="{FF2B5EF4-FFF2-40B4-BE49-F238E27FC236}">
                <a16:creationId xmlns:a16="http://schemas.microsoft.com/office/drawing/2014/main" id="{172B7F07-2C58-4B7E-A142-4EDA7DE99892}"/>
              </a:ext>
            </a:extLst>
          </p:cNvPr>
          <p:cNvSpPr txBox="1"/>
          <p:nvPr/>
        </p:nvSpPr>
        <p:spPr>
          <a:xfrm>
            <a:off x="3461858" y="5744518"/>
            <a:ext cx="1281120" cy="307777"/>
          </a:xfrm>
          <a:prstGeom prst="rect">
            <a:avLst/>
          </a:prstGeom>
          <a:noFill/>
        </p:spPr>
        <p:txBody>
          <a:bodyPr wrap="none" rtlCol="0">
            <a:spAutoFit/>
          </a:bodyPr>
          <a:lstStyle/>
          <a:p>
            <a:r>
              <a:rPr kumimoji="1" lang="en-US" altLang="ja-JP" sz="1400" b="1" dirty="0">
                <a:solidFill>
                  <a:schemeClr val="accent1"/>
                </a:solidFill>
              </a:rPr>
              <a:t>1. </a:t>
            </a:r>
            <a:r>
              <a:rPr kumimoji="1" lang="ja-JP" altLang="en-US" sz="1400" dirty="0"/>
              <a:t>遺伝子合成</a:t>
            </a:r>
            <a:endParaRPr kumimoji="1" lang="en-US" altLang="ja-JP" sz="1400" dirty="0"/>
          </a:p>
        </p:txBody>
      </p:sp>
      <p:sp>
        <p:nvSpPr>
          <p:cNvPr id="122" name="矢印: 五方向 121">
            <a:extLst>
              <a:ext uri="{FF2B5EF4-FFF2-40B4-BE49-F238E27FC236}">
                <a16:creationId xmlns:a16="http://schemas.microsoft.com/office/drawing/2014/main" id="{E187DE98-0E0E-4484-8ECC-DBC6CEC9CCCE}"/>
              </a:ext>
            </a:extLst>
          </p:cNvPr>
          <p:cNvSpPr/>
          <p:nvPr/>
        </p:nvSpPr>
        <p:spPr>
          <a:xfrm>
            <a:off x="6841456" y="5502508"/>
            <a:ext cx="1544819" cy="738034"/>
          </a:xfrm>
          <a:prstGeom prst="homePlate">
            <a:avLst>
              <a:gd name="adj" fmla="val 21836"/>
            </a:avLst>
          </a:prstGeom>
          <a:solidFill>
            <a:srgbClr val="FFF6CC"/>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3" name="テキスト ボックス 122">
            <a:extLst>
              <a:ext uri="{FF2B5EF4-FFF2-40B4-BE49-F238E27FC236}">
                <a16:creationId xmlns:a16="http://schemas.microsoft.com/office/drawing/2014/main" id="{082AB2EE-3E20-4EE0-8786-4F1C17C438EC}"/>
              </a:ext>
            </a:extLst>
          </p:cNvPr>
          <p:cNvSpPr txBox="1"/>
          <p:nvPr/>
        </p:nvSpPr>
        <p:spPr>
          <a:xfrm>
            <a:off x="6785471" y="5637387"/>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92" name="テキスト ボックス 91">
            <a:extLst>
              <a:ext uri="{FF2B5EF4-FFF2-40B4-BE49-F238E27FC236}">
                <a16:creationId xmlns:a16="http://schemas.microsoft.com/office/drawing/2014/main" id="{0E65E9FF-B4E7-4BFA-961C-6BCC847016A3}"/>
              </a:ext>
            </a:extLst>
          </p:cNvPr>
          <p:cNvSpPr txBox="1"/>
          <p:nvPr/>
        </p:nvSpPr>
        <p:spPr>
          <a:xfrm>
            <a:off x="8000208" y="535973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4" name="テキスト ボックス 93">
            <a:extLst>
              <a:ext uri="{FF2B5EF4-FFF2-40B4-BE49-F238E27FC236}">
                <a16:creationId xmlns:a16="http://schemas.microsoft.com/office/drawing/2014/main" id="{61F63646-E24F-4A99-84E6-46EE9A45045E}"/>
              </a:ext>
            </a:extLst>
          </p:cNvPr>
          <p:cNvSpPr txBox="1"/>
          <p:nvPr/>
        </p:nvSpPr>
        <p:spPr>
          <a:xfrm>
            <a:off x="10546468" y="5359738"/>
            <a:ext cx="1005403" cy="369332"/>
          </a:xfrm>
          <a:prstGeom prst="rect">
            <a:avLst/>
          </a:prstGeom>
          <a:noFill/>
          <a:ln w="9525">
            <a:noFill/>
          </a:ln>
        </p:spPr>
        <p:txBody>
          <a:bodyPr wrap="none" rtlCol="0">
            <a:spAutoFit/>
          </a:bodyPr>
          <a:lstStyle/>
          <a:p>
            <a:r>
              <a:rPr kumimoji="1" lang="en-US" altLang="ja-JP" b="1" dirty="0">
                <a:solidFill>
                  <a:srgbClr val="FF0000"/>
                </a:solidFill>
              </a:rPr>
              <a:t>5</a:t>
            </a:r>
            <a:r>
              <a:rPr kumimoji="1" lang="ja-JP" altLang="en-US" b="1" dirty="0">
                <a:solidFill>
                  <a:srgbClr val="FF0000"/>
                </a:solidFill>
              </a:rPr>
              <a:t>実施中</a:t>
            </a: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3344747" y="3512195"/>
            <a:ext cx="4302585" cy="369332"/>
          </a:xfrm>
          <a:prstGeom prst="rect">
            <a:avLst/>
          </a:prstGeom>
          <a:solidFill>
            <a:schemeClr val="bg1"/>
          </a:solidFill>
        </p:spPr>
        <p:txBody>
          <a:bodyPr wrap="square">
            <a:spAutoFit/>
          </a:bodyPr>
          <a:lstStyle/>
          <a:p>
            <a:pPr marL="285750" indent="-285750" algn="l">
              <a:buFont typeface="Wingdings" panose="05000000000000000000" pitchFamily="2" charset="2"/>
              <a:buChar char="n"/>
            </a:pPr>
            <a:r>
              <a:rPr kumimoji="1" lang="ja-JP" altLang="en-US" sz="1800" b="1" dirty="0"/>
              <a:t>ファーメンターで合成、活性を再度確認</a:t>
            </a:r>
            <a:endParaRPr kumimoji="1" lang="en-US" altLang="ja-JP" sz="1800" b="1" dirty="0"/>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3344747" y="2013747"/>
            <a:ext cx="4439712"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sp>
        <p:nvSpPr>
          <p:cNvPr id="45" name="矢印: 五方向 44">
            <a:extLst>
              <a:ext uri="{FF2B5EF4-FFF2-40B4-BE49-F238E27FC236}">
                <a16:creationId xmlns:a16="http://schemas.microsoft.com/office/drawing/2014/main" id="{0EE6998E-6B87-4C69-88EB-1CBB3383CAD4}"/>
              </a:ext>
            </a:extLst>
          </p:cNvPr>
          <p:cNvSpPr/>
          <p:nvPr/>
        </p:nvSpPr>
        <p:spPr>
          <a:xfrm>
            <a:off x="3442246" y="2460276"/>
            <a:ext cx="1387527" cy="738035"/>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4846805" y="2460277"/>
            <a:ext cx="1994651" cy="738034"/>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93" name="矢印: 五方向 92">
            <a:extLst>
              <a:ext uri="{FF2B5EF4-FFF2-40B4-BE49-F238E27FC236}">
                <a16:creationId xmlns:a16="http://schemas.microsoft.com/office/drawing/2014/main" id="{28B3E983-2667-4F34-B635-EE27B1B95A5C}"/>
              </a:ext>
            </a:extLst>
          </p:cNvPr>
          <p:cNvSpPr/>
          <p:nvPr/>
        </p:nvSpPr>
        <p:spPr>
          <a:xfrm>
            <a:off x="8386274" y="2468369"/>
            <a:ext cx="302154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テキスト ボックス 2">
            <a:extLst>
              <a:ext uri="{FF2B5EF4-FFF2-40B4-BE49-F238E27FC236}">
                <a16:creationId xmlns:a16="http://schemas.microsoft.com/office/drawing/2014/main" id="{2B362B71-1E4F-4FA7-92B1-AAEF81817515}"/>
              </a:ext>
            </a:extLst>
          </p:cNvPr>
          <p:cNvSpPr txBox="1"/>
          <p:nvPr/>
        </p:nvSpPr>
        <p:spPr>
          <a:xfrm>
            <a:off x="4457117" y="22919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8" name="テキスト ボックス 7">
            <a:extLst>
              <a:ext uri="{FF2B5EF4-FFF2-40B4-BE49-F238E27FC236}">
                <a16:creationId xmlns:a16="http://schemas.microsoft.com/office/drawing/2014/main" id="{515FB352-F6FD-4CB0-95B6-822DFC5C670E}"/>
              </a:ext>
            </a:extLst>
          </p:cNvPr>
          <p:cNvSpPr txBox="1"/>
          <p:nvPr/>
        </p:nvSpPr>
        <p:spPr>
          <a:xfrm>
            <a:off x="3385158" y="2588475"/>
            <a:ext cx="1558440" cy="523220"/>
          </a:xfrm>
          <a:prstGeom prst="rect">
            <a:avLst/>
          </a:prstGeom>
          <a:noFill/>
        </p:spPr>
        <p:txBody>
          <a:bodyPr wrap="none" rtlCol="0">
            <a:spAutoFit/>
          </a:bodyPr>
          <a:lstStyle/>
          <a:p>
            <a:r>
              <a:rPr kumimoji="1" lang="en-US" altLang="ja-JP" sz="1400" b="1" dirty="0">
                <a:solidFill>
                  <a:schemeClr val="accent1"/>
                </a:solidFill>
              </a:rPr>
              <a:t>1-1. </a:t>
            </a:r>
            <a:r>
              <a:rPr kumimoji="1" lang="ja-JP" altLang="en-US" sz="1400" dirty="0"/>
              <a:t>遺伝子合成、</a:t>
            </a:r>
            <a:endParaRPr kumimoji="1" lang="en-US" altLang="ja-JP" sz="1400" dirty="0"/>
          </a:p>
          <a:p>
            <a:r>
              <a:rPr kumimoji="1" lang="ja-JP" altLang="en-US" sz="1400" dirty="0"/>
              <a:t>    プライマー設計</a:t>
            </a:r>
          </a:p>
        </p:txBody>
      </p:sp>
      <p:sp>
        <p:nvSpPr>
          <p:cNvPr id="102" name="テキスト ボックス 101">
            <a:extLst>
              <a:ext uri="{FF2B5EF4-FFF2-40B4-BE49-F238E27FC236}">
                <a16:creationId xmlns:a16="http://schemas.microsoft.com/office/drawing/2014/main" id="{C10BF21F-4068-4E2C-80B2-7E858B24B1FB}"/>
              </a:ext>
            </a:extLst>
          </p:cNvPr>
          <p:cNvSpPr txBox="1"/>
          <p:nvPr/>
        </p:nvSpPr>
        <p:spPr>
          <a:xfrm>
            <a:off x="4874003" y="2678079"/>
            <a:ext cx="1939954" cy="307777"/>
          </a:xfrm>
          <a:prstGeom prst="rect">
            <a:avLst/>
          </a:prstGeom>
          <a:noFill/>
        </p:spPr>
        <p:txBody>
          <a:bodyPr wrap="none" rtlCol="0">
            <a:spAutoFit/>
          </a:bodyPr>
          <a:lstStyle/>
          <a:p>
            <a:pPr algn="ctr"/>
            <a:r>
              <a:rPr kumimoji="1" lang="en-US" altLang="ja-JP" sz="1400" b="1" dirty="0">
                <a:solidFill>
                  <a:schemeClr val="accent1"/>
                </a:solidFill>
              </a:rPr>
              <a:t>1-2. </a:t>
            </a:r>
            <a:r>
              <a:rPr kumimoji="1" lang="ja-JP" altLang="en-US" sz="1400" dirty="0"/>
              <a:t>設計</a:t>
            </a:r>
            <a:r>
              <a:rPr kumimoji="1" lang="en-US" altLang="ja-JP" sz="1400" dirty="0"/>
              <a:t>CBD</a:t>
            </a:r>
            <a:r>
              <a:rPr kumimoji="1" lang="ja-JP" altLang="en-US" sz="1400" dirty="0"/>
              <a:t>入れ替え</a:t>
            </a:r>
          </a:p>
        </p:txBody>
      </p:sp>
      <p:sp>
        <p:nvSpPr>
          <p:cNvPr id="105" name="テキスト ボックス 104">
            <a:extLst>
              <a:ext uri="{FF2B5EF4-FFF2-40B4-BE49-F238E27FC236}">
                <a16:creationId xmlns:a16="http://schemas.microsoft.com/office/drawing/2014/main" id="{02AE8787-B8EE-4ED0-B6BB-2762A7168AE3}"/>
              </a:ext>
            </a:extLst>
          </p:cNvPr>
          <p:cNvSpPr txBox="1"/>
          <p:nvPr/>
        </p:nvSpPr>
        <p:spPr>
          <a:xfrm>
            <a:off x="9101194" y="259143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20" name="矢印: 五方向 119">
            <a:extLst>
              <a:ext uri="{FF2B5EF4-FFF2-40B4-BE49-F238E27FC236}">
                <a16:creationId xmlns:a16="http://schemas.microsoft.com/office/drawing/2014/main" id="{18BB5730-5E64-4F26-B8D9-49AA168CC8C2}"/>
              </a:ext>
            </a:extLst>
          </p:cNvPr>
          <p:cNvSpPr/>
          <p:nvPr/>
        </p:nvSpPr>
        <p:spPr>
          <a:xfrm>
            <a:off x="6842348" y="2465360"/>
            <a:ext cx="1544819" cy="738034"/>
          </a:xfrm>
          <a:prstGeom prst="homePlate">
            <a:avLst>
              <a:gd name="adj" fmla="val 21836"/>
            </a:avLst>
          </a:prstGeom>
          <a:solidFill>
            <a:srgbClr val="FFF6CC"/>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4" name="テキスト ボックス 103">
            <a:extLst>
              <a:ext uri="{FF2B5EF4-FFF2-40B4-BE49-F238E27FC236}">
                <a16:creationId xmlns:a16="http://schemas.microsoft.com/office/drawing/2014/main" id="{D78CB30D-7580-426D-90E5-5E6556F779B2}"/>
              </a:ext>
            </a:extLst>
          </p:cNvPr>
          <p:cNvSpPr txBox="1"/>
          <p:nvPr/>
        </p:nvSpPr>
        <p:spPr>
          <a:xfrm>
            <a:off x="6786363" y="2600239"/>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89" name="テキスト ボックス 88">
            <a:extLst>
              <a:ext uri="{FF2B5EF4-FFF2-40B4-BE49-F238E27FC236}">
                <a16:creationId xmlns:a16="http://schemas.microsoft.com/office/drawing/2014/main" id="{BE12544E-CCE4-453A-9217-3E28D3C7090F}"/>
              </a:ext>
            </a:extLst>
          </p:cNvPr>
          <p:cNvSpPr txBox="1"/>
          <p:nvPr/>
        </p:nvSpPr>
        <p:spPr>
          <a:xfrm>
            <a:off x="10545406" y="2291927"/>
            <a:ext cx="1005403" cy="369332"/>
          </a:xfrm>
          <a:prstGeom prst="rect">
            <a:avLst/>
          </a:prstGeom>
          <a:noFill/>
          <a:ln w="9525">
            <a:noFill/>
          </a:ln>
        </p:spPr>
        <p:txBody>
          <a:bodyPr wrap="none" rtlCol="0">
            <a:spAutoFit/>
          </a:bodyPr>
          <a:lstStyle/>
          <a:p>
            <a:r>
              <a:rPr kumimoji="1" lang="en-US" altLang="ja-JP" b="1" dirty="0">
                <a:solidFill>
                  <a:srgbClr val="FF0000"/>
                </a:solidFill>
              </a:rPr>
              <a:t>5</a:t>
            </a:r>
            <a:r>
              <a:rPr kumimoji="1" lang="ja-JP" altLang="en-US" b="1" dirty="0">
                <a:solidFill>
                  <a:srgbClr val="FF0000"/>
                </a:solidFill>
              </a:rPr>
              <a:t>実施中</a:t>
            </a:r>
          </a:p>
        </p:txBody>
      </p:sp>
      <p:sp>
        <p:nvSpPr>
          <p:cNvPr id="96" name="テキスト ボックス 95">
            <a:extLst>
              <a:ext uri="{FF2B5EF4-FFF2-40B4-BE49-F238E27FC236}">
                <a16:creationId xmlns:a16="http://schemas.microsoft.com/office/drawing/2014/main" id="{13523AB4-5F6B-468F-AE4E-0671C7C30A6B}"/>
              </a:ext>
            </a:extLst>
          </p:cNvPr>
          <p:cNvSpPr txBox="1"/>
          <p:nvPr/>
        </p:nvSpPr>
        <p:spPr>
          <a:xfrm>
            <a:off x="6493097" y="22919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7" name="テキスト ボックス 96">
            <a:extLst>
              <a:ext uri="{FF2B5EF4-FFF2-40B4-BE49-F238E27FC236}">
                <a16:creationId xmlns:a16="http://schemas.microsoft.com/office/drawing/2014/main" id="{BBEE6768-A649-4472-88AD-7C55E444FE4C}"/>
              </a:ext>
            </a:extLst>
          </p:cNvPr>
          <p:cNvSpPr txBox="1"/>
          <p:nvPr/>
        </p:nvSpPr>
        <p:spPr>
          <a:xfrm>
            <a:off x="8037860" y="22919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6" name="正方形/長方形 15">
            <a:extLst>
              <a:ext uri="{FF2B5EF4-FFF2-40B4-BE49-F238E27FC236}">
                <a16:creationId xmlns:a16="http://schemas.microsoft.com/office/drawing/2014/main" id="{63F96705-1070-4F7B-96D1-A770D81762FC}"/>
              </a:ext>
            </a:extLst>
          </p:cNvPr>
          <p:cNvSpPr/>
          <p:nvPr/>
        </p:nvSpPr>
        <p:spPr>
          <a:xfrm>
            <a:off x="10923786" y="845446"/>
            <a:ext cx="176339" cy="2610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AFE99AB8-9539-4391-9689-CB880E368423}"/>
              </a:ext>
            </a:extLst>
          </p:cNvPr>
          <p:cNvSpPr txBox="1"/>
          <p:nvPr/>
        </p:nvSpPr>
        <p:spPr>
          <a:xfrm>
            <a:off x="11033551" y="830315"/>
            <a:ext cx="1048685" cy="307777"/>
          </a:xfrm>
          <a:prstGeom prst="rect">
            <a:avLst/>
          </a:prstGeom>
          <a:noFill/>
        </p:spPr>
        <p:txBody>
          <a:bodyPr wrap="none" rtlCol="0">
            <a:spAutoFit/>
          </a:bodyPr>
          <a:lstStyle/>
          <a:p>
            <a:r>
              <a:rPr kumimoji="1" lang="ja-JP" altLang="en-US" sz="1400" dirty="0"/>
              <a:t>今月の進捗</a:t>
            </a:r>
          </a:p>
        </p:txBody>
      </p:sp>
      <p:cxnSp>
        <p:nvCxnSpPr>
          <p:cNvPr id="107" name="直線コネクタ 106">
            <a:extLst>
              <a:ext uri="{FF2B5EF4-FFF2-40B4-BE49-F238E27FC236}">
                <a16:creationId xmlns:a16="http://schemas.microsoft.com/office/drawing/2014/main" id="{08961226-4D56-4C87-BC2E-AECF3ED3EDDF}"/>
              </a:ext>
            </a:extLst>
          </p:cNvPr>
          <p:cNvCxnSpPr>
            <a:cxnSpLocks/>
          </p:cNvCxnSpPr>
          <p:nvPr/>
        </p:nvCxnSpPr>
        <p:spPr>
          <a:xfrm>
            <a:off x="11168823" y="1893486"/>
            <a:ext cx="0" cy="4540363"/>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矢印: 五方向 111">
            <a:extLst>
              <a:ext uri="{FF2B5EF4-FFF2-40B4-BE49-F238E27FC236}">
                <a16:creationId xmlns:a16="http://schemas.microsoft.com/office/drawing/2014/main" id="{51ED011F-B524-4D9F-86CA-FE19DD660E9C}"/>
              </a:ext>
            </a:extLst>
          </p:cNvPr>
          <p:cNvSpPr/>
          <p:nvPr/>
        </p:nvSpPr>
        <p:spPr>
          <a:xfrm>
            <a:off x="9637654" y="3952477"/>
            <a:ext cx="1770670"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テキスト ボックス 113">
            <a:extLst>
              <a:ext uri="{FF2B5EF4-FFF2-40B4-BE49-F238E27FC236}">
                <a16:creationId xmlns:a16="http://schemas.microsoft.com/office/drawing/2014/main" id="{D77EEDCD-4EBF-49A6-81B5-82DD1BEC0B76}"/>
              </a:ext>
            </a:extLst>
          </p:cNvPr>
          <p:cNvSpPr txBox="1"/>
          <p:nvPr/>
        </p:nvSpPr>
        <p:spPr>
          <a:xfrm>
            <a:off x="9718176" y="3972370"/>
            <a:ext cx="1579278" cy="738664"/>
          </a:xfrm>
          <a:prstGeom prst="rect">
            <a:avLst/>
          </a:prstGeom>
          <a:noFill/>
        </p:spPr>
        <p:txBody>
          <a:bodyPr wrap="none" rtlCol="0">
            <a:spAutoFit/>
          </a:bodyPr>
          <a:lstStyle/>
          <a:p>
            <a:r>
              <a:rPr kumimoji="1" lang="en-US" altLang="ja-JP" sz="1400" b="1" dirty="0">
                <a:solidFill>
                  <a:schemeClr val="accent1"/>
                </a:solidFill>
              </a:rPr>
              <a:t>3. </a:t>
            </a:r>
            <a:r>
              <a:rPr kumimoji="1" lang="ja-JP" altLang="en-US" sz="1400" dirty="0"/>
              <a:t>培養、発現誘導</a:t>
            </a:r>
          </a:p>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06" name="テキスト ボックス 105">
            <a:extLst>
              <a:ext uri="{FF2B5EF4-FFF2-40B4-BE49-F238E27FC236}">
                <a16:creationId xmlns:a16="http://schemas.microsoft.com/office/drawing/2014/main" id="{B750371A-A7CB-4A89-B7B1-80DD4A7E85E3}"/>
              </a:ext>
            </a:extLst>
          </p:cNvPr>
          <p:cNvSpPr txBox="1"/>
          <p:nvPr/>
        </p:nvSpPr>
        <p:spPr>
          <a:xfrm>
            <a:off x="10545406" y="3725710"/>
            <a:ext cx="1005403" cy="369332"/>
          </a:xfrm>
          <a:prstGeom prst="rect">
            <a:avLst/>
          </a:prstGeom>
          <a:noFill/>
          <a:ln w="9525">
            <a:noFill/>
          </a:ln>
        </p:spPr>
        <p:txBody>
          <a:bodyPr wrap="none" rtlCol="0">
            <a:spAutoFit/>
          </a:bodyPr>
          <a:lstStyle/>
          <a:p>
            <a:r>
              <a:rPr kumimoji="1" lang="en-US" altLang="ja-JP" b="1" dirty="0">
                <a:solidFill>
                  <a:srgbClr val="FF0000"/>
                </a:solidFill>
              </a:rPr>
              <a:t>5</a:t>
            </a:r>
            <a:r>
              <a:rPr kumimoji="1" lang="ja-JP" altLang="en-US" b="1" dirty="0">
                <a:solidFill>
                  <a:srgbClr val="FF0000"/>
                </a:solidFill>
              </a:rPr>
              <a:t>実施中</a:t>
            </a: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568536" y="2192173"/>
            <a:ext cx="371061" cy="1477328"/>
          </a:xfrm>
          <a:prstGeom prst="rect">
            <a:avLst/>
          </a:prstGeom>
          <a:solidFill>
            <a:schemeClr val="bg1"/>
          </a:solidFill>
        </p:spPr>
        <p:txBody>
          <a:bodyPr wrap="square" rtlCol="0">
            <a:spAutoFit/>
          </a:bodyPr>
          <a:lstStyle/>
          <a:p>
            <a:pPr algn="ctr"/>
            <a:r>
              <a:rPr kumimoji="1" lang="ja-JP" altLang="en-US" dirty="0"/>
              <a:t>報告書作成</a:t>
            </a:r>
          </a:p>
        </p:txBody>
      </p:sp>
      <p:cxnSp>
        <p:nvCxnSpPr>
          <p:cNvPr id="108" name="直線コネクタ 107">
            <a:extLst>
              <a:ext uri="{FF2B5EF4-FFF2-40B4-BE49-F238E27FC236}">
                <a16:creationId xmlns:a16="http://schemas.microsoft.com/office/drawing/2014/main" id="{B9862813-C36D-47EA-8C7E-69E9A026764F}"/>
              </a:ext>
            </a:extLst>
          </p:cNvPr>
          <p:cNvCxnSpPr>
            <a:cxnSpLocks/>
          </p:cNvCxnSpPr>
          <p:nvPr/>
        </p:nvCxnSpPr>
        <p:spPr>
          <a:xfrm>
            <a:off x="11409999" y="1899199"/>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42564E95-6DFF-4EE2-A430-F456FA6DD258}"/>
              </a:ext>
            </a:extLst>
          </p:cNvPr>
          <p:cNvSpPr txBox="1"/>
          <p:nvPr/>
        </p:nvSpPr>
        <p:spPr>
          <a:xfrm>
            <a:off x="10187124" y="1578394"/>
            <a:ext cx="543740" cy="369332"/>
          </a:xfrm>
          <a:prstGeom prst="rect">
            <a:avLst/>
          </a:prstGeom>
          <a:noFill/>
        </p:spPr>
        <p:txBody>
          <a:bodyPr wrap="none" rtlCol="0">
            <a:spAutoFit/>
          </a:bodyPr>
          <a:lstStyle/>
          <a:p>
            <a:pPr algn="ctr"/>
            <a:r>
              <a:rPr kumimoji="1" lang="en-US" altLang="ja-JP" b="1" dirty="0">
                <a:solidFill>
                  <a:schemeClr val="bg1"/>
                </a:solidFill>
              </a:rPr>
              <a:t>2</a:t>
            </a:r>
            <a:r>
              <a:rPr kumimoji="1" lang="ja-JP" altLang="en-US" b="1" dirty="0">
                <a:solidFill>
                  <a:schemeClr val="bg1"/>
                </a:solidFill>
              </a:rPr>
              <a:t>月</a:t>
            </a:r>
          </a:p>
        </p:txBody>
      </p:sp>
    </p:spTree>
    <p:extLst>
      <p:ext uri="{BB962C8B-B14F-4D97-AF65-F5344CB8AC3E}">
        <p14:creationId xmlns:p14="http://schemas.microsoft.com/office/powerpoint/2010/main" val="259602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グループ化 75">
            <a:extLst>
              <a:ext uri="{FF2B5EF4-FFF2-40B4-BE49-F238E27FC236}">
                <a16:creationId xmlns:a16="http://schemas.microsoft.com/office/drawing/2014/main" id="{F312212B-BF51-4063-A04F-89D68BA554E3}"/>
              </a:ext>
            </a:extLst>
          </p:cNvPr>
          <p:cNvGrpSpPr/>
          <p:nvPr/>
        </p:nvGrpSpPr>
        <p:grpSpPr>
          <a:xfrm>
            <a:off x="8024636" y="3407883"/>
            <a:ext cx="3276448" cy="1053152"/>
            <a:chOff x="8261325" y="3893332"/>
            <a:chExt cx="3276448" cy="1053152"/>
          </a:xfrm>
          <a:solidFill>
            <a:schemeClr val="bg2">
              <a:lumMod val="20000"/>
              <a:lumOff val="80000"/>
            </a:schemeClr>
          </a:solidFill>
        </p:grpSpPr>
        <p:sp>
          <p:nvSpPr>
            <p:cNvPr id="81" name="フローチャート: 他ページ結合子 80">
              <a:extLst>
                <a:ext uri="{FF2B5EF4-FFF2-40B4-BE49-F238E27FC236}">
                  <a16:creationId xmlns:a16="http://schemas.microsoft.com/office/drawing/2014/main" id="{CAC7A185-9336-473D-AF50-464E6F19D006}"/>
                </a:ext>
              </a:extLst>
            </p:cNvPr>
            <p:cNvSpPr/>
            <p:nvPr/>
          </p:nvSpPr>
          <p:spPr>
            <a:xfrm rot="16200000">
              <a:off x="10063467" y="3472177"/>
              <a:ext cx="1053152" cy="1895461"/>
            </a:xfrm>
            <a:prstGeom prst="flowChartOffpage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1"/>
                </a:solidFill>
              </a:endParaRPr>
            </a:p>
          </p:txBody>
        </p:sp>
        <p:sp>
          <p:nvSpPr>
            <p:cNvPr id="85" name="正方形/長方形 84">
              <a:extLst>
                <a:ext uri="{FF2B5EF4-FFF2-40B4-BE49-F238E27FC236}">
                  <a16:creationId xmlns:a16="http://schemas.microsoft.com/office/drawing/2014/main" id="{A439FA7F-83EC-4B2E-BE4A-8C063C16C60D}"/>
                </a:ext>
              </a:extLst>
            </p:cNvPr>
            <p:cNvSpPr/>
            <p:nvPr/>
          </p:nvSpPr>
          <p:spPr>
            <a:xfrm>
              <a:off x="8261325" y="3893332"/>
              <a:ext cx="2869009" cy="10531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86" name="テキスト ボックス 85">
              <a:extLst>
                <a:ext uri="{FF2B5EF4-FFF2-40B4-BE49-F238E27FC236}">
                  <a16:creationId xmlns:a16="http://schemas.microsoft.com/office/drawing/2014/main" id="{633337E8-1C7C-4304-A659-7684841345AD}"/>
                </a:ext>
              </a:extLst>
            </p:cNvPr>
            <p:cNvSpPr txBox="1"/>
            <p:nvPr/>
          </p:nvSpPr>
          <p:spPr>
            <a:xfrm>
              <a:off x="8877025" y="4517422"/>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87" name="テキスト ボックス 86">
              <a:extLst>
                <a:ext uri="{FF2B5EF4-FFF2-40B4-BE49-F238E27FC236}">
                  <a16:creationId xmlns:a16="http://schemas.microsoft.com/office/drawing/2014/main" id="{3D59899A-AC80-4DA2-9898-31ED9562B67B}"/>
                </a:ext>
              </a:extLst>
            </p:cNvPr>
            <p:cNvSpPr txBox="1"/>
            <p:nvPr/>
          </p:nvSpPr>
          <p:spPr>
            <a:xfrm>
              <a:off x="8877025" y="4003858"/>
              <a:ext cx="2253309" cy="338554"/>
            </a:xfrm>
            <a:prstGeom prst="rect">
              <a:avLst/>
            </a:prstGeom>
            <a:noFill/>
          </p:spPr>
          <p:txBody>
            <a:bodyPr wrap="none" rtlCol="0">
              <a:spAutoFit/>
            </a:bodyPr>
            <a:lstStyle/>
            <a:p>
              <a:pPr algn="ctr"/>
              <a:r>
                <a:rPr kumimoji="1" lang="ja-JP" altLang="en-US" sz="1600" dirty="0"/>
                <a:t>発現確認</a:t>
              </a:r>
              <a:r>
                <a:rPr kumimoji="1" lang="en-US" altLang="ja-JP" sz="1600" dirty="0"/>
                <a:t>…SDS-PAGE</a:t>
              </a:r>
            </a:p>
          </p:txBody>
        </p:sp>
        <p:cxnSp>
          <p:nvCxnSpPr>
            <p:cNvPr id="88" name="直線コネクタ 87">
              <a:extLst>
                <a:ext uri="{FF2B5EF4-FFF2-40B4-BE49-F238E27FC236}">
                  <a16:creationId xmlns:a16="http://schemas.microsoft.com/office/drawing/2014/main" id="{0A3A4F6E-D378-4333-8B3B-868089772966}"/>
                </a:ext>
              </a:extLst>
            </p:cNvPr>
            <p:cNvCxnSpPr>
              <a:cxnSpLocks/>
            </p:cNvCxnSpPr>
            <p:nvPr/>
          </p:nvCxnSpPr>
          <p:spPr>
            <a:xfrm>
              <a:off x="11130334" y="3899534"/>
              <a:ext cx="0" cy="1046950"/>
            </a:xfrm>
            <a:prstGeom prst="line">
              <a:avLst/>
            </a:prstGeom>
            <a:grpFill/>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EA7A5A73-25B8-4500-A7BE-6A3CC0ACD8E0}"/>
                </a:ext>
              </a:extLst>
            </p:cNvPr>
            <p:cNvCxnSpPr/>
            <p:nvPr/>
          </p:nvCxnSpPr>
          <p:spPr>
            <a:xfrm flipH="1">
              <a:off x="10940415" y="4946484"/>
              <a:ext cx="217170" cy="0"/>
            </a:xfrm>
            <a:prstGeom prst="line">
              <a:avLst/>
            </a:prstGeom>
            <a:grpFill/>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0" name="矢印: 五方向 59">
            <a:extLst>
              <a:ext uri="{FF2B5EF4-FFF2-40B4-BE49-F238E27FC236}">
                <a16:creationId xmlns:a16="http://schemas.microsoft.com/office/drawing/2014/main" id="{C9ECE12F-567B-403B-A980-5FB56E71102B}"/>
              </a:ext>
            </a:extLst>
          </p:cNvPr>
          <p:cNvSpPr/>
          <p:nvPr/>
        </p:nvSpPr>
        <p:spPr>
          <a:xfrm>
            <a:off x="1219492" y="1827893"/>
            <a:ext cx="5183036" cy="84421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7" name="テキスト ボックス 16">
            <a:extLst>
              <a:ext uri="{FF2B5EF4-FFF2-40B4-BE49-F238E27FC236}">
                <a16:creationId xmlns:a16="http://schemas.microsoft.com/office/drawing/2014/main" id="{0E4A7874-610A-40B8-B656-135666538FD9}"/>
              </a:ext>
            </a:extLst>
          </p:cNvPr>
          <p:cNvSpPr txBox="1"/>
          <p:nvPr/>
        </p:nvSpPr>
        <p:spPr>
          <a:xfrm>
            <a:off x="8034410" y="6335846"/>
            <a:ext cx="4160939" cy="461665"/>
          </a:xfrm>
          <a:prstGeom prst="rect">
            <a:avLst/>
          </a:prstGeom>
          <a:solidFill>
            <a:schemeClr val="bg1"/>
          </a:solidFill>
        </p:spPr>
        <p:txBody>
          <a:bodyPr wrap="square" rtlCol="0">
            <a:spAutoFit/>
          </a:bodyPr>
          <a:lstStyle/>
          <a:p>
            <a:r>
              <a:rPr kumimoji="1" lang="ja-JP" altLang="en-US" sz="1200" dirty="0"/>
              <a:t>酵母</a:t>
            </a:r>
            <a:r>
              <a:rPr kumimoji="1" lang="ja-JP" altLang="en-US" sz="1200" i="1" dirty="0"/>
              <a:t>：</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t>（メタノール資化酵母）</a:t>
            </a:r>
            <a:endParaRPr kumimoji="1" lang="en-US" altLang="ja-JP" sz="1200" dirty="0"/>
          </a:p>
          <a:p>
            <a:r>
              <a:rPr kumimoji="1" lang="ja-JP" altLang="en-US" sz="1200" dirty="0"/>
              <a:t>発現ベクター：</a:t>
            </a:r>
            <a:r>
              <a:rPr kumimoji="1" lang="en-US" altLang="ja-JP" sz="1200" dirty="0" err="1"/>
              <a:t>pPICZ</a:t>
            </a:r>
            <a:r>
              <a:rPr kumimoji="1" lang="en-US" altLang="ja-JP" sz="1200" dirty="0"/>
              <a:t>α</a:t>
            </a:r>
            <a:endParaRPr kumimoji="1" lang="ja-JP" altLang="en-US" sz="1200" dirty="0"/>
          </a:p>
        </p:txBody>
      </p:sp>
      <p:sp>
        <p:nvSpPr>
          <p:cNvPr id="2" name="タイトル 1">
            <a:extLst>
              <a:ext uri="{FF2B5EF4-FFF2-40B4-BE49-F238E27FC236}">
                <a16:creationId xmlns:a16="http://schemas.microsoft.com/office/drawing/2014/main" id="{949C1DF7-B6CA-4407-85CC-6136C931B173}"/>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実験内容</a:t>
            </a:r>
            <a:endParaRPr kumimoji="1" lang="ja-JP" altLang="en-US" dirty="0"/>
          </a:p>
        </p:txBody>
      </p:sp>
      <p:sp>
        <p:nvSpPr>
          <p:cNvPr id="3" name="スライド番号プレースホルダー 2">
            <a:extLst>
              <a:ext uri="{FF2B5EF4-FFF2-40B4-BE49-F238E27FC236}">
                <a16:creationId xmlns:a16="http://schemas.microsoft.com/office/drawing/2014/main" id="{EFA32363-7BBD-48BF-8C96-A6DB63C7ACB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grpSp>
        <p:nvGrpSpPr>
          <p:cNvPr id="11" name="グループ化 10">
            <a:extLst>
              <a:ext uri="{FF2B5EF4-FFF2-40B4-BE49-F238E27FC236}">
                <a16:creationId xmlns:a16="http://schemas.microsoft.com/office/drawing/2014/main" id="{D48C1BEB-5F57-42C1-A68A-107FFE10D9E5}"/>
              </a:ext>
            </a:extLst>
          </p:cNvPr>
          <p:cNvGrpSpPr/>
          <p:nvPr/>
        </p:nvGrpSpPr>
        <p:grpSpPr>
          <a:xfrm>
            <a:off x="1355034" y="1919793"/>
            <a:ext cx="2076455" cy="484033"/>
            <a:chOff x="6595770" y="1162574"/>
            <a:chExt cx="2076455" cy="484033"/>
          </a:xfrm>
        </p:grpSpPr>
        <p:sp>
          <p:nvSpPr>
            <p:cNvPr id="12" name="フローチャート: 端子 11">
              <a:extLst>
                <a:ext uri="{FF2B5EF4-FFF2-40B4-BE49-F238E27FC236}">
                  <a16:creationId xmlns:a16="http://schemas.microsoft.com/office/drawing/2014/main" id="{5988BAB7-6A62-4914-B99E-2BAD4F6B2C02}"/>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3" name="正方形/長方形 12">
              <a:extLst>
                <a:ext uri="{FF2B5EF4-FFF2-40B4-BE49-F238E27FC236}">
                  <a16:creationId xmlns:a16="http://schemas.microsoft.com/office/drawing/2014/main" id="{4F551A06-E970-40E4-B4AD-34981030A4B3}"/>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4" name="直線コネクタ 13">
              <a:extLst>
                <a:ext uri="{FF2B5EF4-FFF2-40B4-BE49-F238E27FC236}">
                  <a16:creationId xmlns:a16="http://schemas.microsoft.com/office/drawing/2014/main" id="{241F7635-5FCB-4BCA-9559-123E20998AF5}"/>
                </a:ext>
              </a:extLst>
            </p:cNvPr>
            <p:cNvCxnSpPr>
              <a:cxnSpLocks/>
              <a:endCxn id="13"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テキスト ボックス 14">
            <a:extLst>
              <a:ext uri="{FF2B5EF4-FFF2-40B4-BE49-F238E27FC236}">
                <a16:creationId xmlns:a16="http://schemas.microsoft.com/office/drawing/2014/main" id="{3317EA0B-0965-485A-98DD-FA6A3F2D3A69}"/>
              </a:ext>
            </a:extLst>
          </p:cNvPr>
          <p:cNvSpPr txBox="1"/>
          <p:nvPr/>
        </p:nvSpPr>
        <p:spPr>
          <a:xfrm>
            <a:off x="2407159" y="2375526"/>
            <a:ext cx="1058303" cy="307777"/>
          </a:xfrm>
          <a:prstGeom prst="rect">
            <a:avLst/>
          </a:prstGeom>
          <a:noFill/>
        </p:spPr>
        <p:txBody>
          <a:bodyPr wrap="none" rtlCol="0">
            <a:spAutoFit/>
          </a:bodyPr>
          <a:lstStyle/>
          <a:p>
            <a:r>
              <a:rPr kumimoji="1" lang="ja-JP" altLang="en-US" sz="1400" dirty="0">
                <a:solidFill>
                  <a:srgbClr val="00CCFF"/>
                </a:solidFill>
              </a:rPr>
              <a:t>結合ドメイン</a:t>
            </a:r>
          </a:p>
        </p:txBody>
      </p:sp>
      <p:sp>
        <p:nvSpPr>
          <p:cNvPr id="16" name="テキスト ボックス 15">
            <a:extLst>
              <a:ext uri="{FF2B5EF4-FFF2-40B4-BE49-F238E27FC236}">
                <a16:creationId xmlns:a16="http://schemas.microsoft.com/office/drawing/2014/main" id="{33F92CA7-7090-466D-B6A4-5C4D25121D0E}"/>
              </a:ext>
            </a:extLst>
          </p:cNvPr>
          <p:cNvSpPr txBox="1"/>
          <p:nvPr/>
        </p:nvSpPr>
        <p:spPr>
          <a:xfrm>
            <a:off x="1355034" y="2378197"/>
            <a:ext cx="1058303" cy="307777"/>
          </a:xfrm>
          <a:prstGeom prst="rect">
            <a:avLst/>
          </a:prstGeom>
          <a:noFill/>
        </p:spPr>
        <p:txBody>
          <a:bodyPr wrap="none" rtlCol="0">
            <a:spAutoFit/>
          </a:bodyPr>
          <a:lstStyle/>
          <a:p>
            <a:r>
              <a:rPr kumimoji="1" lang="ja-JP" altLang="en-US" sz="1400" dirty="0">
                <a:solidFill>
                  <a:srgbClr val="FF0000"/>
                </a:solidFill>
              </a:rPr>
              <a:t>触媒ドメイン</a:t>
            </a:r>
          </a:p>
        </p:txBody>
      </p:sp>
      <p:grpSp>
        <p:nvGrpSpPr>
          <p:cNvPr id="25" name="グループ化 24">
            <a:extLst>
              <a:ext uri="{FF2B5EF4-FFF2-40B4-BE49-F238E27FC236}">
                <a16:creationId xmlns:a16="http://schemas.microsoft.com/office/drawing/2014/main" id="{D290F675-5662-487F-9308-F66F4B3EA034}"/>
              </a:ext>
            </a:extLst>
          </p:cNvPr>
          <p:cNvGrpSpPr/>
          <p:nvPr/>
        </p:nvGrpSpPr>
        <p:grpSpPr>
          <a:xfrm>
            <a:off x="6647941" y="3407883"/>
            <a:ext cx="2136166" cy="1053151"/>
            <a:chOff x="2252875" y="3814653"/>
            <a:chExt cx="2136166" cy="1053151"/>
          </a:xfrm>
          <a:solidFill>
            <a:srgbClr val="FFF6CC"/>
          </a:solidFill>
        </p:grpSpPr>
        <p:sp>
          <p:nvSpPr>
            <p:cNvPr id="26" name="フローチャート: 他ページ結合子 25">
              <a:extLst>
                <a:ext uri="{FF2B5EF4-FFF2-40B4-BE49-F238E27FC236}">
                  <a16:creationId xmlns:a16="http://schemas.microsoft.com/office/drawing/2014/main" id="{0FEB73F8-72F0-40EA-955B-5113C8D879DF}"/>
                </a:ext>
              </a:extLst>
            </p:cNvPr>
            <p:cNvSpPr/>
            <p:nvPr/>
          </p:nvSpPr>
          <p:spPr>
            <a:xfrm rot="16200000">
              <a:off x="2794382" y="3273146"/>
              <a:ext cx="1053151" cy="2136166"/>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テキスト ボックス 26">
              <a:extLst>
                <a:ext uri="{FF2B5EF4-FFF2-40B4-BE49-F238E27FC236}">
                  <a16:creationId xmlns:a16="http://schemas.microsoft.com/office/drawing/2014/main" id="{9A590A83-2EB4-4816-89DF-52483E76B126}"/>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28" name="グループ化 27">
            <a:extLst>
              <a:ext uri="{FF2B5EF4-FFF2-40B4-BE49-F238E27FC236}">
                <a16:creationId xmlns:a16="http://schemas.microsoft.com/office/drawing/2014/main" id="{4D49B787-7D7B-40C7-B965-9F3F1C2249A2}"/>
              </a:ext>
            </a:extLst>
          </p:cNvPr>
          <p:cNvGrpSpPr/>
          <p:nvPr/>
        </p:nvGrpSpPr>
        <p:grpSpPr>
          <a:xfrm>
            <a:off x="5131898" y="3410669"/>
            <a:ext cx="1895461" cy="1053151"/>
            <a:chOff x="2252875" y="3814654"/>
            <a:chExt cx="1895461" cy="1053151"/>
          </a:xfrm>
          <a:solidFill>
            <a:srgbClr val="FFF6CC"/>
          </a:solidFill>
        </p:grpSpPr>
        <p:sp>
          <p:nvSpPr>
            <p:cNvPr id="29" name="フローチャート: 他ページ結合子 28">
              <a:extLst>
                <a:ext uri="{FF2B5EF4-FFF2-40B4-BE49-F238E27FC236}">
                  <a16:creationId xmlns:a16="http://schemas.microsoft.com/office/drawing/2014/main" id="{FFC4D426-FAEC-4180-BF78-2FBC7D0E10ED}"/>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22A3AEC6-E925-414F-AA67-13C7270C1953}"/>
                </a:ext>
              </a:extLst>
            </p:cNvPr>
            <p:cNvSpPr txBox="1"/>
            <p:nvPr/>
          </p:nvSpPr>
          <p:spPr>
            <a:xfrm>
              <a:off x="2774215" y="4056325"/>
              <a:ext cx="1005403" cy="584775"/>
            </a:xfrm>
            <a:prstGeom prst="rect">
              <a:avLst/>
            </a:prstGeom>
            <a:grp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31" name="グループ化 30">
            <a:extLst>
              <a:ext uri="{FF2B5EF4-FFF2-40B4-BE49-F238E27FC236}">
                <a16:creationId xmlns:a16="http://schemas.microsoft.com/office/drawing/2014/main" id="{849BB06B-EE94-4D73-99E8-8FA744F2A042}"/>
              </a:ext>
            </a:extLst>
          </p:cNvPr>
          <p:cNvGrpSpPr/>
          <p:nvPr/>
        </p:nvGrpSpPr>
        <p:grpSpPr>
          <a:xfrm>
            <a:off x="3604926" y="3410669"/>
            <a:ext cx="1895461" cy="1053151"/>
            <a:chOff x="2252875" y="3814654"/>
            <a:chExt cx="1895461" cy="1053151"/>
          </a:xfrm>
          <a:solidFill>
            <a:schemeClr val="accent2">
              <a:lumMod val="20000"/>
              <a:lumOff val="80000"/>
            </a:schemeClr>
          </a:solidFill>
        </p:grpSpPr>
        <p:sp>
          <p:nvSpPr>
            <p:cNvPr id="32" name="フローチャート: 他ページ結合子 31">
              <a:extLst>
                <a:ext uri="{FF2B5EF4-FFF2-40B4-BE49-F238E27FC236}">
                  <a16:creationId xmlns:a16="http://schemas.microsoft.com/office/drawing/2014/main" id="{0B7EE3B8-1769-4422-AA5D-E6AC513291BA}"/>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テキスト ボックス 32">
              <a:extLst>
                <a:ext uri="{FF2B5EF4-FFF2-40B4-BE49-F238E27FC236}">
                  <a16:creationId xmlns:a16="http://schemas.microsoft.com/office/drawing/2014/main" id="{2747A904-F620-41FE-9BD1-762D0DFAF42F}"/>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34" name="テキスト ボックス 33">
            <a:extLst>
              <a:ext uri="{FF2B5EF4-FFF2-40B4-BE49-F238E27FC236}">
                <a16:creationId xmlns:a16="http://schemas.microsoft.com/office/drawing/2014/main" id="{C5CAA1F6-D892-47A0-83E2-53F0B0260723}"/>
              </a:ext>
            </a:extLst>
          </p:cNvPr>
          <p:cNvSpPr txBox="1"/>
          <p:nvPr/>
        </p:nvSpPr>
        <p:spPr>
          <a:xfrm>
            <a:off x="328329" y="3123629"/>
            <a:ext cx="1404552" cy="400110"/>
          </a:xfrm>
          <a:prstGeom prst="rect">
            <a:avLst/>
          </a:prstGeom>
          <a:noFill/>
        </p:spPr>
        <p:txBody>
          <a:bodyPr wrap="none" rtlCol="0">
            <a:spAutoFit/>
          </a:bodyPr>
          <a:lstStyle/>
          <a:p>
            <a:r>
              <a:rPr kumimoji="1" lang="ja-JP" altLang="en-US" sz="2000" b="1" dirty="0">
                <a:solidFill>
                  <a:schemeClr val="accent1"/>
                </a:solidFill>
              </a:rPr>
              <a:t>実験の流れ</a:t>
            </a:r>
          </a:p>
        </p:txBody>
      </p:sp>
      <p:cxnSp>
        <p:nvCxnSpPr>
          <p:cNvPr id="35" name="直線コネクタ 34">
            <a:extLst>
              <a:ext uri="{FF2B5EF4-FFF2-40B4-BE49-F238E27FC236}">
                <a16:creationId xmlns:a16="http://schemas.microsoft.com/office/drawing/2014/main" id="{6F9BF745-9DF5-43B4-9194-50085E8FE37C}"/>
              </a:ext>
            </a:extLst>
          </p:cNvPr>
          <p:cNvCxnSpPr>
            <a:cxnSpLocks/>
            <a:stCxn id="26" idx="2"/>
          </p:cNvCxnSpPr>
          <p:nvPr/>
        </p:nvCxnSpPr>
        <p:spPr>
          <a:xfrm>
            <a:off x="8784107" y="3934459"/>
            <a:ext cx="245522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BB34E2-D489-49B5-9732-42F5FD7553B8}"/>
              </a:ext>
            </a:extLst>
          </p:cNvPr>
          <p:cNvSpPr txBox="1"/>
          <p:nvPr/>
        </p:nvSpPr>
        <p:spPr>
          <a:xfrm>
            <a:off x="3649259" y="3022144"/>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37" name="テキスト ボックス 36">
            <a:extLst>
              <a:ext uri="{FF2B5EF4-FFF2-40B4-BE49-F238E27FC236}">
                <a16:creationId xmlns:a16="http://schemas.microsoft.com/office/drawing/2014/main" id="{37537FAB-AD4D-4A66-97EA-88F213B540A8}"/>
              </a:ext>
            </a:extLst>
          </p:cNvPr>
          <p:cNvSpPr txBox="1"/>
          <p:nvPr/>
        </p:nvSpPr>
        <p:spPr>
          <a:xfrm>
            <a:off x="5147936" y="3022144"/>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38" name="テキスト ボックス 37">
            <a:extLst>
              <a:ext uri="{FF2B5EF4-FFF2-40B4-BE49-F238E27FC236}">
                <a16:creationId xmlns:a16="http://schemas.microsoft.com/office/drawing/2014/main" id="{9F4786D5-CCB4-4FAA-B1F7-7340524337F6}"/>
              </a:ext>
            </a:extLst>
          </p:cNvPr>
          <p:cNvSpPr txBox="1"/>
          <p:nvPr/>
        </p:nvSpPr>
        <p:spPr>
          <a:xfrm>
            <a:off x="6648113" y="3022144"/>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39" name="テキスト ボックス 38">
            <a:extLst>
              <a:ext uri="{FF2B5EF4-FFF2-40B4-BE49-F238E27FC236}">
                <a16:creationId xmlns:a16="http://schemas.microsoft.com/office/drawing/2014/main" id="{E52270F5-56EB-43C9-A10E-64B1343102D8}"/>
              </a:ext>
            </a:extLst>
          </p:cNvPr>
          <p:cNvSpPr txBox="1"/>
          <p:nvPr/>
        </p:nvSpPr>
        <p:spPr>
          <a:xfrm>
            <a:off x="8338395" y="3022144"/>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sp>
        <p:nvSpPr>
          <p:cNvPr id="44" name="フローチャート: 他ページ結合子 43">
            <a:extLst>
              <a:ext uri="{FF2B5EF4-FFF2-40B4-BE49-F238E27FC236}">
                <a16:creationId xmlns:a16="http://schemas.microsoft.com/office/drawing/2014/main" id="{94A0D61E-0F89-401B-933B-346F77E477F3}"/>
              </a:ext>
            </a:extLst>
          </p:cNvPr>
          <p:cNvSpPr/>
          <p:nvPr/>
        </p:nvSpPr>
        <p:spPr>
          <a:xfrm rot="16200000">
            <a:off x="2510038" y="2990788"/>
            <a:ext cx="1053151" cy="1895461"/>
          </a:xfrm>
          <a:prstGeom prst="flowChartOffpageConnector">
            <a:avLst/>
          </a:prstGeom>
          <a:solidFill>
            <a:schemeClr val="accent2">
              <a:lumMod val="20000"/>
              <a:lumOff val="8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6" name="テキスト ボックス 45">
            <a:extLst>
              <a:ext uri="{FF2B5EF4-FFF2-40B4-BE49-F238E27FC236}">
                <a16:creationId xmlns:a16="http://schemas.microsoft.com/office/drawing/2014/main" id="{CE83C464-D590-4B45-99BD-448621C4A169}"/>
              </a:ext>
            </a:extLst>
          </p:cNvPr>
          <p:cNvSpPr txBox="1"/>
          <p:nvPr/>
        </p:nvSpPr>
        <p:spPr>
          <a:xfrm>
            <a:off x="1993281" y="3023418"/>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grpSp>
        <p:nvGrpSpPr>
          <p:cNvPr id="62" name="グループ化 61">
            <a:extLst>
              <a:ext uri="{FF2B5EF4-FFF2-40B4-BE49-F238E27FC236}">
                <a16:creationId xmlns:a16="http://schemas.microsoft.com/office/drawing/2014/main" id="{49475D5A-5400-4402-AE6B-A3D71026CD66}"/>
              </a:ext>
            </a:extLst>
          </p:cNvPr>
          <p:cNvGrpSpPr/>
          <p:nvPr/>
        </p:nvGrpSpPr>
        <p:grpSpPr>
          <a:xfrm>
            <a:off x="4120923" y="1908824"/>
            <a:ext cx="2076455" cy="484033"/>
            <a:chOff x="6595770" y="1162574"/>
            <a:chExt cx="2076455" cy="484033"/>
          </a:xfrm>
        </p:grpSpPr>
        <p:sp>
          <p:nvSpPr>
            <p:cNvPr id="63" name="フローチャート: 端子 62">
              <a:extLst>
                <a:ext uri="{FF2B5EF4-FFF2-40B4-BE49-F238E27FC236}">
                  <a16:creationId xmlns:a16="http://schemas.microsoft.com/office/drawing/2014/main" id="{3D0102E9-B2F3-4FAF-93D4-0D02CF145891}"/>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64" name="正方形/長方形 63">
              <a:extLst>
                <a:ext uri="{FF2B5EF4-FFF2-40B4-BE49-F238E27FC236}">
                  <a16:creationId xmlns:a16="http://schemas.microsoft.com/office/drawing/2014/main" id="{B6E0904D-8B19-4A1C-9EF4-3369D306B8A1}"/>
                </a:ext>
              </a:extLst>
            </p:cNvPr>
            <p:cNvSpPr/>
            <p:nvPr/>
          </p:nvSpPr>
          <p:spPr>
            <a:xfrm>
              <a:off x="7712282" y="1404591"/>
              <a:ext cx="959943" cy="242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dirty="0">
                  <a:solidFill>
                    <a:schemeClr val="bg1"/>
                  </a:solidFill>
                </a:rPr>
                <a:t>設計</a:t>
              </a:r>
              <a:r>
                <a:rPr kumimoji="1" lang="en-US" altLang="ja-JP" sz="1600" dirty="0">
                  <a:solidFill>
                    <a:schemeClr val="bg1"/>
                  </a:solidFill>
                </a:rPr>
                <a:t>CBD</a:t>
              </a:r>
              <a:endParaRPr kumimoji="1" lang="ja-JP" altLang="en-US" sz="1600" dirty="0">
                <a:solidFill>
                  <a:schemeClr val="bg1"/>
                </a:solidFill>
              </a:endParaRPr>
            </a:p>
          </p:txBody>
        </p:sp>
        <p:cxnSp>
          <p:nvCxnSpPr>
            <p:cNvPr id="65" name="直線コネクタ 64">
              <a:extLst>
                <a:ext uri="{FF2B5EF4-FFF2-40B4-BE49-F238E27FC236}">
                  <a16:creationId xmlns:a16="http://schemas.microsoft.com/office/drawing/2014/main" id="{E0094156-867A-418C-9B94-5E4D050290A8}"/>
                </a:ext>
              </a:extLst>
            </p:cNvPr>
            <p:cNvCxnSpPr>
              <a:cxnSpLocks/>
              <a:endCxn id="64"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6" name="テキスト ボックス 65">
            <a:extLst>
              <a:ext uri="{FF2B5EF4-FFF2-40B4-BE49-F238E27FC236}">
                <a16:creationId xmlns:a16="http://schemas.microsoft.com/office/drawing/2014/main" id="{E41DFD38-4D4F-43FD-B19A-A11987BA2469}"/>
              </a:ext>
            </a:extLst>
          </p:cNvPr>
          <p:cNvSpPr txBox="1"/>
          <p:nvPr/>
        </p:nvSpPr>
        <p:spPr>
          <a:xfrm>
            <a:off x="5173048" y="2364331"/>
            <a:ext cx="1058303" cy="307777"/>
          </a:xfrm>
          <a:prstGeom prst="rect">
            <a:avLst/>
          </a:prstGeom>
          <a:noFill/>
        </p:spPr>
        <p:txBody>
          <a:bodyPr wrap="none" rtlCol="0">
            <a:spAutoFit/>
          </a:bodyPr>
          <a:lstStyle/>
          <a:p>
            <a:r>
              <a:rPr kumimoji="1" lang="ja-JP" altLang="en-US" sz="1400" dirty="0">
                <a:solidFill>
                  <a:schemeClr val="accent1"/>
                </a:solidFill>
              </a:rPr>
              <a:t>結合ドメイン</a:t>
            </a:r>
          </a:p>
        </p:txBody>
      </p:sp>
      <p:sp>
        <p:nvSpPr>
          <p:cNvPr id="67" name="テキスト ボックス 66">
            <a:extLst>
              <a:ext uri="{FF2B5EF4-FFF2-40B4-BE49-F238E27FC236}">
                <a16:creationId xmlns:a16="http://schemas.microsoft.com/office/drawing/2014/main" id="{406249A1-3FF3-4E1E-8FDD-37BB11D018D8}"/>
              </a:ext>
            </a:extLst>
          </p:cNvPr>
          <p:cNvSpPr txBox="1"/>
          <p:nvPr/>
        </p:nvSpPr>
        <p:spPr>
          <a:xfrm>
            <a:off x="4095641" y="2366662"/>
            <a:ext cx="1058303" cy="307777"/>
          </a:xfrm>
          <a:prstGeom prst="rect">
            <a:avLst/>
          </a:prstGeom>
          <a:noFill/>
        </p:spPr>
        <p:txBody>
          <a:bodyPr wrap="none" rtlCol="0">
            <a:spAutoFit/>
          </a:bodyPr>
          <a:lstStyle/>
          <a:p>
            <a:r>
              <a:rPr kumimoji="1" lang="ja-JP" altLang="en-US" sz="1400" dirty="0">
                <a:solidFill>
                  <a:srgbClr val="FF0000"/>
                </a:solidFill>
              </a:rPr>
              <a:t>触媒ドメイン</a:t>
            </a:r>
          </a:p>
        </p:txBody>
      </p:sp>
      <p:sp>
        <p:nvSpPr>
          <p:cNvPr id="68" name="テキスト ボックス 67">
            <a:extLst>
              <a:ext uri="{FF2B5EF4-FFF2-40B4-BE49-F238E27FC236}">
                <a16:creationId xmlns:a16="http://schemas.microsoft.com/office/drawing/2014/main" id="{7D366EF3-D4DF-4C9A-80B9-E24A63965AA6}"/>
              </a:ext>
            </a:extLst>
          </p:cNvPr>
          <p:cNvSpPr txBox="1"/>
          <p:nvPr/>
        </p:nvSpPr>
        <p:spPr>
          <a:xfrm>
            <a:off x="3492771" y="1920498"/>
            <a:ext cx="543739" cy="307777"/>
          </a:xfrm>
          <a:prstGeom prst="rect">
            <a:avLst/>
          </a:prstGeom>
          <a:noFill/>
        </p:spPr>
        <p:txBody>
          <a:bodyPr wrap="none" rtlCol="0">
            <a:spAutoFit/>
          </a:bodyPr>
          <a:lstStyle/>
          <a:p>
            <a:r>
              <a:rPr kumimoji="1" lang="ja-JP" altLang="en-US" sz="1400" dirty="0"/>
              <a:t>置換</a:t>
            </a:r>
          </a:p>
        </p:txBody>
      </p:sp>
      <p:sp>
        <p:nvSpPr>
          <p:cNvPr id="73" name="矢印: 右 72">
            <a:extLst>
              <a:ext uri="{FF2B5EF4-FFF2-40B4-BE49-F238E27FC236}">
                <a16:creationId xmlns:a16="http://schemas.microsoft.com/office/drawing/2014/main" id="{1FB4EDBD-762F-4416-B741-3B081027806E}"/>
              </a:ext>
            </a:extLst>
          </p:cNvPr>
          <p:cNvSpPr/>
          <p:nvPr/>
        </p:nvSpPr>
        <p:spPr>
          <a:xfrm>
            <a:off x="3581291" y="2268519"/>
            <a:ext cx="418585" cy="15635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1528EAEB-7328-413E-9DA1-C5AF06547D95}"/>
              </a:ext>
            </a:extLst>
          </p:cNvPr>
          <p:cNvSpPr txBox="1"/>
          <p:nvPr/>
        </p:nvSpPr>
        <p:spPr>
          <a:xfrm>
            <a:off x="5159572" y="6241271"/>
            <a:ext cx="304649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err="1">
                <a:ln>
                  <a:noFill/>
                </a:ln>
                <a:solidFill>
                  <a:srgbClr val="FF0000"/>
                </a:solidFill>
                <a:effectLst/>
                <a:uLnTx/>
                <a:uFillTx/>
                <a:latin typeface="Meiryo UI"/>
                <a:ea typeface="Meiryo UI"/>
                <a:cs typeface="+mn-cs"/>
              </a:rPr>
              <a:t>Te</a:t>
            </a:r>
            <a:r>
              <a:rPr kumimoji="1" lang="ja-JP" altLang="en-US" sz="1200" i="0" u="none" strike="noStrike" kern="1200" cap="none" spc="0" normalizeH="0" baseline="0" noProof="0" dirty="0">
                <a:ln>
                  <a:noFill/>
                </a:ln>
                <a:solidFill>
                  <a:srgbClr val="FF0000"/>
                </a:solidFill>
                <a:effectLst/>
                <a:uLnTx/>
                <a:uFillTx/>
                <a:latin typeface="Meiryo UI"/>
                <a:ea typeface="Meiryo UI"/>
                <a:cs typeface="+mn-cs"/>
              </a:rPr>
              <a:t>：</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Talaromyces</a:t>
            </a:r>
            <a:r>
              <a:rPr kumimoji="1" lang="en-US" altLang="ja-JP" sz="1200" i="1" u="none" strike="noStrike" kern="1200" cap="none" spc="0" normalizeH="0" baseline="0" noProof="0" dirty="0">
                <a:ln>
                  <a:noFill/>
                </a:ln>
                <a:solidFill>
                  <a:srgbClr val="FF0000"/>
                </a:solidFill>
                <a:effectLst/>
                <a:uLnTx/>
                <a:uFillTx/>
                <a:latin typeface="Meiryo UI"/>
                <a:ea typeface="Meiryo UI"/>
                <a:cs typeface="+mn-cs"/>
              </a:rPr>
              <a:t> </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emersonii</a:t>
            </a:r>
            <a:endParaRPr kumimoji="1" lang="en-US" altLang="ja-JP" sz="1200" i="1" u="none"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200"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200"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200"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200" i="1" u="none" strike="noStrike" kern="1200" cap="none" spc="0" normalizeH="0" baseline="0" noProof="0" dirty="0">
              <a:ln>
                <a:noFill/>
              </a:ln>
              <a:solidFill>
                <a:srgbClr val="00CCFF"/>
              </a:solidFill>
              <a:effectLst/>
              <a:uLnTx/>
              <a:uFillTx/>
              <a:latin typeface="Meiryo UI"/>
              <a:ea typeface="Meiryo UI"/>
              <a:cs typeface="+mn-cs"/>
            </a:endParaRPr>
          </a:p>
          <a:p>
            <a:pPr defTabSz="914400">
              <a:defRPr/>
            </a:pPr>
            <a:r>
              <a:rPr kumimoji="1" lang="en-US" altLang="ja-JP" sz="1200"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Pc</a:t>
            </a:r>
            <a:r>
              <a:rPr kumimoji="1" lang="ja-JP" altLang="en-US" sz="1200"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a:t>
            </a:r>
            <a:r>
              <a:rPr kumimoji="1" lang="en-US" altLang="ja-JP" sz="1200"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Phanerochaete</a:t>
            </a:r>
            <a:r>
              <a:rPr kumimoji="1" lang="en-US" altLang="ja-JP" sz="1200"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 </a:t>
            </a:r>
            <a:r>
              <a:rPr kumimoji="1" lang="en-US" altLang="ja-JP" sz="1200"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chrysosporium</a:t>
            </a:r>
            <a:endParaRPr kumimoji="1" lang="en-US" altLang="ja-JP" sz="1200" dirty="0"/>
          </a:p>
        </p:txBody>
      </p:sp>
      <p:sp>
        <p:nvSpPr>
          <p:cNvPr id="18" name="矢印: 五方向 17">
            <a:extLst>
              <a:ext uri="{FF2B5EF4-FFF2-40B4-BE49-F238E27FC236}">
                <a16:creationId xmlns:a16="http://schemas.microsoft.com/office/drawing/2014/main" id="{5A3696EC-E9CC-8B33-1091-035ACA16078C}"/>
              </a:ext>
            </a:extLst>
          </p:cNvPr>
          <p:cNvSpPr/>
          <p:nvPr/>
        </p:nvSpPr>
        <p:spPr>
          <a:xfrm>
            <a:off x="9200938" y="1827547"/>
            <a:ext cx="2713795" cy="84456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grpSp>
        <p:nvGrpSpPr>
          <p:cNvPr id="41" name="グループ化 40">
            <a:extLst>
              <a:ext uri="{FF2B5EF4-FFF2-40B4-BE49-F238E27FC236}">
                <a16:creationId xmlns:a16="http://schemas.microsoft.com/office/drawing/2014/main" id="{3641F681-85B4-16C9-2A83-0F4806255965}"/>
              </a:ext>
            </a:extLst>
          </p:cNvPr>
          <p:cNvGrpSpPr/>
          <p:nvPr/>
        </p:nvGrpSpPr>
        <p:grpSpPr>
          <a:xfrm>
            <a:off x="9511372" y="1919793"/>
            <a:ext cx="2107835" cy="665396"/>
            <a:chOff x="6564390" y="1162574"/>
            <a:chExt cx="2107835" cy="484033"/>
          </a:xfrm>
        </p:grpSpPr>
        <p:sp>
          <p:nvSpPr>
            <p:cNvPr id="48" name="フローチャート: 端子 47">
              <a:extLst>
                <a:ext uri="{FF2B5EF4-FFF2-40B4-BE49-F238E27FC236}">
                  <a16:creationId xmlns:a16="http://schemas.microsoft.com/office/drawing/2014/main" id="{630C7F7E-F2D8-C51A-B060-1B6CAF71F67B}"/>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49" name="正方形/長方形 48">
              <a:extLst>
                <a:ext uri="{FF2B5EF4-FFF2-40B4-BE49-F238E27FC236}">
                  <a16:creationId xmlns:a16="http://schemas.microsoft.com/office/drawing/2014/main" id="{45C7B727-85A3-EBE7-252A-2DEACDD9D27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50" name="直線コネクタ 49">
              <a:extLst>
                <a:ext uri="{FF2B5EF4-FFF2-40B4-BE49-F238E27FC236}">
                  <a16:creationId xmlns:a16="http://schemas.microsoft.com/office/drawing/2014/main" id="{AC2413DF-E922-6B4C-789C-E2D0066B5F51}"/>
                </a:ext>
              </a:extLst>
            </p:cNvPr>
            <p:cNvCxnSpPr>
              <a:cxnSpLocks/>
              <a:endCxn id="4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5B2560B9-3DEA-300A-FE97-0EA5376D73E7}"/>
              </a:ext>
            </a:extLst>
          </p:cNvPr>
          <p:cNvSpPr txBox="1"/>
          <p:nvPr/>
        </p:nvSpPr>
        <p:spPr>
          <a:xfrm>
            <a:off x="3155662" y="857427"/>
            <a:ext cx="1397708" cy="400110"/>
          </a:xfrm>
          <a:prstGeom prst="rect">
            <a:avLst/>
          </a:prstGeom>
          <a:noFill/>
        </p:spPr>
        <p:txBody>
          <a:bodyPr wrap="square" rtlCol="0">
            <a:spAutoFit/>
          </a:bodyPr>
          <a:lstStyle/>
          <a:p>
            <a:pPr algn="ctr"/>
            <a:r>
              <a:rPr kumimoji="1" lang="ja-JP" altLang="en-US" sz="2000" b="1" dirty="0">
                <a:solidFill>
                  <a:schemeClr val="accent1"/>
                </a:solidFill>
              </a:rPr>
              <a:t>対象②</a:t>
            </a:r>
          </a:p>
        </p:txBody>
      </p:sp>
      <p:sp>
        <p:nvSpPr>
          <p:cNvPr id="75" name="テキスト ボックス 74">
            <a:extLst>
              <a:ext uri="{FF2B5EF4-FFF2-40B4-BE49-F238E27FC236}">
                <a16:creationId xmlns:a16="http://schemas.microsoft.com/office/drawing/2014/main" id="{00418C4B-2C2A-916F-B06C-D2F2C9C8EAA9}"/>
              </a:ext>
            </a:extLst>
          </p:cNvPr>
          <p:cNvSpPr txBox="1"/>
          <p:nvPr/>
        </p:nvSpPr>
        <p:spPr>
          <a:xfrm>
            <a:off x="9866950" y="867907"/>
            <a:ext cx="1397708" cy="400110"/>
          </a:xfrm>
          <a:prstGeom prst="rect">
            <a:avLst/>
          </a:prstGeom>
          <a:noFill/>
        </p:spPr>
        <p:txBody>
          <a:bodyPr wrap="square" rtlCol="0">
            <a:spAutoFit/>
          </a:bodyPr>
          <a:lstStyle/>
          <a:p>
            <a:pPr algn="ctr"/>
            <a:r>
              <a:rPr kumimoji="1" lang="ja-JP" altLang="en-US" sz="2000" b="1" dirty="0">
                <a:solidFill>
                  <a:schemeClr val="accent1"/>
                </a:solidFill>
              </a:rPr>
              <a:t>対象④</a:t>
            </a:r>
          </a:p>
        </p:txBody>
      </p:sp>
      <p:sp>
        <p:nvSpPr>
          <p:cNvPr id="77" name="テキスト ボックス 76">
            <a:extLst>
              <a:ext uri="{FF2B5EF4-FFF2-40B4-BE49-F238E27FC236}">
                <a16:creationId xmlns:a16="http://schemas.microsoft.com/office/drawing/2014/main" id="{65022A91-BE65-9C08-BD8D-84C79651EFA3}"/>
              </a:ext>
            </a:extLst>
          </p:cNvPr>
          <p:cNvSpPr txBox="1"/>
          <p:nvPr/>
        </p:nvSpPr>
        <p:spPr>
          <a:xfrm>
            <a:off x="202413" y="1272227"/>
            <a:ext cx="869576" cy="400110"/>
          </a:xfrm>
          <a:prstGeom prst="rect">
            <a:avLst/>
          </a:prstGeom>
          <a:noFill/>
        </p:spPr>
        <p:txBody>
          <a:bodyPr wrap="square" rtlCol="0">
            <a:spAutoFit/>
          </a:bodyPr>
          <a:lstStyle/>
          <a:p>
            <a:pPr algn="ctr"/>
            <a:r>
              <a:rPr kumimoji="1" lang="ja-JP" altLang="en-US" sz="2000" b="1" dirty="0">
                <a:solidFill>
                  <a:schemeClr val="accent1"/>
                </a:solidFill>
              </a:rPr>
              <a:t>目的</a:t>
            </a:r>
          </a:p>
        </p:txBody>
      </p:sp>
      <p:sp>
        <p:nvSpPr>
          <p:cNvPr id="78" name="テキスト ボックス 77">
            <a:extLst>
              <a:ext uri="{FF2B5EF4-FFF2-40B4-BE49-F238E27FC236}">
                <a16:creationId xmlns:a16="http://schemas.microsoft.com/office/drawing/2014/main" id="{D9F78D4C-3B9C-B596-7B67-9D96F537CA4F}"/>
              </a:ext>
            </a:extLst>
          </p:cNvPr>
          <p:cNvSpPr txBox="1"/>
          <p:nvPr/>
        </p:nvSpPr>
        <p:spPr>
          <a:xfrm>
            <a:off x="1167472" y="1282394"/>
            <a:ext cx="5183038" cy="369332"/>
          </a:xfrm>
          <a:prstGeom prst="rect">
            <a:avLst/>
          </a:prstGeom>
          <a:noFill/>
        </p:spPr>
        <p:txBody>
          <a:bodyPr wrap="square" rtlCol="0">
            <a:spAutoFit/>
          </a:bodyPr>
          <a:lstStyle/>
          <a:p>
            <a:pPr algn="ctr"/>
            <a:r>
              <a:rPr kumimoji="1" lang="ja-JP" altLang="en-US" dirty="0"/>
              <a:t>設計</a:t>
            </a:r>
            <a:r>
              <a:rPr kumimoji="1" lang="en-US" altLang="ja-JP" dirty="0"/>
              <a:t>CBM</a:t>
            </a:r>
            <a:r>
              <a:rPr kumimoji="1" lang="ja-JP" altLang="en-US" dirty="0"/>
              <a:t>を含む酵素（</a:t>
            </a:r>
            <a:r>
              <a:rPr kumimoji="1" lang="en-US" altLang="ja-JP" dirty="0"/>
              <a:t>24</a:t>
            </a:r>
            <a:r>
              <a:rPr kumimoji="1" lang="ja-JP" altLang="en-US" dirty="0"/>
              <a:t>種）の発現・活性確認</a:t>
            </a:r>
            <a:endParaRPr kumimoji="1" lang="en-US" altLang="ja-JP" dirty="0"/>
          </a:p>
        </p:txBody>
      </p:sp>
      <p:sp>
        <p:nvSpPr>
          <p:cNvPr id="79" name="テキスト ボックス 78">
            <a:extLst>
              <a:ext uri="{FF2B5EF4-FFF2-40B4-BE49-F238E27FC236}">
                <a16:creationId xmlns:a16="http://schemas.microsoft.com/office/drawing/2014/main" id="{D9A4EE4E-C293-821D-5B59-D01F8E4E4796}"/>
              </a:ext>
            </a:extLst>
          </p:cNvPr>
          <p:cNvSpPr txBox="1"/>
          <p:nvPr/>
        </p:nvSpPr>
        <p:spPr>
          <a:xfrm>
            <a:off x="8994514" y="1284978"/>
            <a:ext cx="3126642" cy="369332"/>
          </a:xfrm>
          <a:prstGeom prst="rect">
            <a:avLst/>
          </a:prstGeom>
          <a:noFill/>
        </p:spPr>
        <p:txBody>
          <a:bodyPr wrap="square" rtlCol="0">
            <a:spAutoFit/>
          </a:bodyPr>
          <a:lstStyle/>
          <a:p>
            <a:pPr algn="ctr"/>
            <a:r>
              <a:rPr kumimoji="1" lang="en-US" altLang="ja-JP" dirty="0"/>
              <a:t>TrCel7A</a:t>
            </a:r>
            <a:r>
              <a:rPr kumimoji="1" lang="ja-JP" altLang="en-US" dirty="0"/>
              <a:t>の発現・活性確認</a:t>
            </a:r>
            <a:endParaRPr kumimoji="1" lang="en-US" altLang="ja-JP" dirty="0"/>
          </a:p>
        </p:txBody>
      </p:sp>
      <p:sp>
        <p:nvSpPr>
          <p:cNvPr id="80" name="テキスト ボックス 79">
            <a:extLst>
              <a:ext uri="{FF2B5EF4-FFF2-40B4-BE49-F238E27FC236}">
                <a16:creationId xmlns:a16="http://schemas.microsoft.com/office/drawing/2014/main" id="{5A93EE2C-8F4D-702F-4817-97B206E23BB0}"/>
              </a:ext>
            </a:extLst>
          </p:cNvPr>
          <p:cNvSpPr txBox="1"/>
          <p:nvPr/>
        </p:nvSpPr>
        <p:spPr>
          <a:xfrm>
            <a:off x="202413" y="2159340"/>
            <a:ext cx="869576" cy="400110"/>
          </a:xfrm>
          <a:prstGeom prst="rect">
            <a:avLst/>
          </a:prstGeom>
          <a:noFill/>
        </p:spPr>
        <p:txBody>
          <a:bodyPr wrap="square" rtlCol="0">
            <a:spAutoFit/>
          </a:bodyPr>
          <a:lstStyle/>
          <a:p>
            <a:pPr algn="ctr"/>
            <a:r>
              <a:rPr kumimoji="1" lang="ja-JP" altLang="en-US" sz="2000" b="1" dirty="0">
                <a:solidFill>
                  <a:schemeClr val="accent1"/>
                </a:solidFill>
              </a:rPr>
              <a:t>対象</a:t>
            </a:r>
          </a:p>
        </p:txBody>
      </p:sp>
      <p:sp>
        <p:nvSpPr>
          <p:cNvPr id="84" name="テキスト ボックス 83">
            <a:extLst>
              <a:ext uri="{FF2B5EF4-FFF2-40B4-BE49-F238E27FC236}">
                <a16:creationId xmlns:a16="http://schemas.microsoft.com/office/drawing/2014/main" id="{046CA119-7C8B-4784-A00D-A13ABAA01153}"/>
              </a:ext>
            </a:extLst>
          </p:cNvPr>
          <p:cNvSpPr txBox="1"/>
          <p:nvPr/>
        </p:nvSpPr>
        <p:spPr>
          <a:xfrm>
            <a:off x="1289857" y="2687249"/>
            <a:ext cx="2332185" cy="276999"/>
          </a:xfrm>
          <a:prstGeom prst="rect">
            <a:avLst/>
          </a:prstGeom>
          <a:noFill/>
        </p:spPr>
        <p:txBody>
          <a:bodyPr wrap="square" rtlCol="0">
            <a:spAutoFit/>
          </a:bodyPr>
          <a:lstStyle/>
          <a:p>
            <a:pPr algn="ctr"/>
            <a:r>
              <a:rPr kumimoji="1" lang="en-US" altLang="ja-JP" sz="1200" dirty="0"/>
              <a:t>※2Q</a:t>
            </a:r>
            <a:r>
              <a:rPr kumimoji="1" lang="ja-JP" altLang="en-US" sz="1200" dirty="0"/>
              <a:t>の実験で活性を確認した</a:t>
            </a:r>
            <a:endParaRPr kumimoji="1" lang="en-US" altLang="ja-JP" sz="1200" dirty="0"/>
          </a:p>
        </p:txBody>
      </p:sp>
      <p:sp>
        <p:nvSpPr>
          <p:cNvPr id="71" name="テキスト ボックス 46">
            <a:extLst>
              <a:ext uri="{FF2B5EF4-FFF2-40B4-BE49-F238E27FC236}">
                <a16:creationId xmlns:a16="http://schemas.microsoft.com/office/drawing/2014/main" id="{6850B8A5-A2F3-49A6-B15F-CD2A095242A8}"/>
              </a:ext>
            </a:extLst>
          </p:cNvPr>
          <p:cNvSpPr txBox="1"/>
          <p:nvPr/>
        </p:nvSpPr>
        <p:spPr>
          <a:xfrm>
            <a:off x="2843617" y="3522846"/>
            <a:ext cx="990025"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1600" dirty="0"/>
              <a:t>設計</a:t>
            </a:r>
            <a:r>
              <a:rPr kumimoji="1" lang="en-US" altLang="ja-JP" sz="1600" dirty="0"/>
              <a:t>CBD</a:t>
            </a:r>
          </a:p>
          <a:p>
            <a:pPr algn="ctr"/>
            <a:r>
              <a:rPr kumimoji="1" lang="ja-JP" altLang="en-US" sz="1600" dirty="0"/>
              <a:t>入れ替え</a:t>
            </a:r>
          </a:p>
        </p:txBody>
      </p:sp>
      <p:sp>
        <p:nvSpPr>
          <p:cNvPr id="72" name="テキスト ボックス 44">
            <a:extLst>
              <a:ext uri="{FF2B5EF4-FFF2-40B4-BE49-F238E27FC236}">
                <a16:creationId xmlns:a16="http://schemas.microsoft.com/office/drawing/2014/main" id="{8565817D-3B45-4B36-8FEA-A69E67B90070}"/>
              </a:ext>
            </a:extLst>
          </p:cNvPr>
          <p:cNvSpPr txBox="1"/>
          <p:nvPr/>
        </p:nvSpPr>
        <p:spPr>
          <a:xfrm>
            <a:off x="2095304" y="3676658"/>
            <a:ext cx="800219" cy="58477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1600" dirty="0"/>
              <a:t>遺伝子</a:t>
            </a:r>
            <a:endParaRPr kumimoji="1" lang="en-US" altLang="ja-JP" sz="1600" dirty="0"/>
          </a:p>
          <a:p>
            <a:pPr algn="ctr"/>
            <a:r>
              <a:rPr kumimoji="1" lang="ja-JP" altLang="en-US" sz="1600" dirty="0"/>
              <a:t>合成</a:t>
            </a:r>
          </a:p>
        </p:txBody>
      </p:sp>
      <p:sp>
        <p:nvSpPr>
          <p:cNvPr id="90" name="テキスト ボックス 89">
            <a:extLst>
              <a:ext uri="{FF2B5EF4-FFF2-40B4-BE49-F238E27FC236}">
                <a16:creationId xmlns:a16="http://schemas.microsoft.com/office/drawing/2014/main" id="{6D7D8124-BDF2-40A3-AA4D-07C8BF1333A1}"/>
              </a:ext>
            </a:extLst>
          </p:cNvPr>
          <p:cNvSpPr txBox="1"/>
          <p:nvPr/>
        </p:nvSpPr>
        <p:spPr>
          <a:xfrm>
            <a:off x="7070052" y="862804"/>
            <a:ext cx="1397708" cy="400110"/>
          </a:xfrm>
          <a:prstGeom prst="rect">
            <a:avLst/>
          </a:prstGeom>
          <a:noFill/>
        </p:spPr>
        <p:txBody>
          <a:bodyPr wrap="square" rtlCol="0">
            <a:spAutoFit/>
          </a:bodyPr>
          <a:lstStyle/>
          <a:p>
            <a:pPr algn="ctr"/>
            <a:r>
              <a:rPr kumimoji="1" lang="ja-JP" altLang="en-US" sz="2000" b="1" dirty="0">
                <a:solidFill>
                  <a:schemeClr val="accent1"/>
                </a:solidFill>
              </a:rPr>
              <a:t>対象③</a:t>
            </a:r>
          </a:p>
        </p:txBody>
      </p:sp>
      <p:sp>
        <p:nvSpPr>
          <p:cNvPr id="91" name="テキスト ボックス 90">
            <a:extLst>
              <a:ext uri="{FF2B5EF4-FFF2-40B4-BE49-F238E27FC236}">
                <a16:creationId xmlns:a16="http://schemas.microsoft.com/office/drawing/2014/main" id="{43687A9B-5994-4CED-8234-518AD1663B21}"/>
              </a:ext>
            </a:extLst>
          </p:cNvPr>
          <p:cNvSpPr txBox="1"/>
          <p:nvPr/>
        </p:nvSpPr>
        <p:spPr>
          <a:xfrm>
            <a:off x="6468236" y="1279089"/>
            <a:ext cx="2584002" cy="369332"/>
          </a:xfrm>
          <a:prstGeom prst="rect">
            <a:avLst/>
          </a:prstGeom>
          <a:noFill/>
        </p:spPr>
        <p:txBody>
          <a:bodyPr wrap="square" rtlCol="0">
            <a:spAutoFit/>
          </a:bodyPr>
          <a:lstStyle/>
          <a:p>
            <a:pPr algn="ctr"/>
            <a:r>
              <a:rPr kumimoji="1" lang="en-US" altLang="ja-JP" dirty="0"/>
              <a:t>PcCel7D</a:t>
            </a:r>
            <a:r>
              <a:rPr kumimoji="1" lang="ja-JP" altLang="en-US" dirty="0"/>
              <a:t>の活性の確認</a:t>
            </a:r>
            <a:endParaRPr kumimoji="1" lang="en-US" altLang="ja-JP" dirty="0"/>
          </a:p>
        </p:txBody>
      </p:sp>
      <p:sp>
        <p:nvSpPr>
          <p:cNvPr id="93" name="矢印: 五方向 92">
            <a:extLst>
              <a:ext uri="{FF2B5EF4-FFF2-40B4-BE49-F238E27FC236}">
                <a16:creationId xmlns:a16="http://schemas.microsoft.com/office/drawing/2014/main" id="{3ACC3443-675E-4039-80CF-1117A70CEA4F}"/>
              </a:ext>
            </a:extLst>
          </p:cNvPr>
          <p:cNvSpPr/>
          <p:nvPr/>
        </p:nvSpPr>
        <p:spPr>
          <a:xfrm>
            <a:off x="6443565" y="1823496"/>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grpSp>
        <p:nvGrpSpPr>
          <p:cNvPr id="95" name="グループ化 94">
            <a:extLst>
              <a:ext uri="{FF2B5EF4-FFF2-40B4-BE49-F238E27FC236}">
                <a16:creationId xmlns:a16="http://schemas.microsoft.com/office/drawing/2014/main" id="{07941E06-8343-4289-9BF9-78DE970C2CDA}"/>
              </a:ext>
            </a:extLst>
          </p:cNvPr>
          <p:cNvGrpSpPr/>
          <p:nvPr/>
        </p:nvGrpSpPr>
        <p:grpSpPr>
          <a:xfrm>
            <a:off x="6753040" y="1909671"/>
            <a:ext cx="2107835" cy="675518"/>
            <a:chOff x="6564390" y="1162574"/>
            <a:chExt cx="2107835" cy="484033"/>
          </a:xfrm>
        </p:grpSpPr>
        <p:sp>
          <p:nvSpPr>
            <p:cNvPr id="96" name="フローチャート: 端子 95">
              <a:extLst>
                <a:ext uri="{FF2B5EF4-FFF2-40B4-BE49-F238E27FC236}">
                  <a16:creationId xmlns:a16="http://schemas.microsoft.com/office/drawing/2014/main" id="{15590032-C494-4994-80C8-607881B942C6}"/>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97" name="正方形/長方形 96">
              <a:extLst>
                <a:ext uri="{FF2B5EF4-FFF2-40B4-BE49-F238E27FC236}">
                  <a16:creationId xmlns:a16="http://schemas.microsoft.com/office/drawing/2014/main" id="{D4C58A1D-0438-4152-AC63-15EBBBD790F7}"/>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98" name="直線コネクタ 97">
              <a:extLst>
                <a:ext uri="{FF2B5EF4-FFF2-40B4-BE49-F238E27FC236}">
                  <a16:creationId xmlns:a16="http://schemas.microsoft.com/office/drawing/2014/main" id="{7314E094-206C-4622-84D5-D6F521592968}"/>
                </a:ext>
              </a:extLst>
            </p:cNvPr>
            <p:cNvCxnSpPr>
              <a:cxnSpLocks/>
              <a:endCxn id="97"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9" name="テキスト ボックス 98">
            <a:extLst>
              <a:ext uri="{FF2B5EF4-FFF2-40B4-BE49-F238E27FC236}">
                <a16:creationId xmlns:a16="http://schemas.microsoft.com/office/drawing/2014/main" id="{E8305962-DEBD-4E1C-96C7-B8006052CAAF}"/>
              </a:ext>
            </a:extLst>
          </p:cNvPr>
          <p:cNvSpPr txBox="1"/>
          <p:nvPr/>
        </p:nvSpPr>
        <p:spPr>
          <a:xfrm>
            <a:off x="350172" y="4596043"/>
            <a:ext cx="1155131" cy="400110"/>
          </a:xfrm>
          <a:prstGeom prst="rect">
            <a:avLst/>
          </a:prstGeom>
          <a:noFill/>
        </p:spPr>
        <p:txBody>
          <a:bodyPr wrap="square" rtlCol="0">
            <a:spAutoFit/>
          </a:bodyPr>
          <a:lstStyle/>
          <a:p>
            <a:pPr algn="ctr"/>
            <a:r>
              <a:rPr kumimoji="1" lang="ja-JP" altLang="en-US" sz="2000" dirty="0">
                <a:solidFill>
                  <a:schemeClr val="accent1"/>
                </a:solidFill>
              </a:rPr>
              <a:t>対象②</a:t>
            </a:r>
          </a:p>
        </p:txBody>
      </p:sp>
      <p:sp>
        <p:nvSpPr>
          <p:cNvPr id="100" name="テキスト ボックス 99">
            <a:extLst>
              <a:ext uri="{FF2B5EF4-FFF2-40B4-BE49-F238E27FC236}">
                <a16:creationId xmlns:a16="http://schemas.microsoft.com/office/drawing/2014/main" id="{E011E44A-018E-425D-B1D2-86C37DE2BFA6}"/>
              </a:ext>
            </a:extLst>
          </p:cNvPr>
          <p:cNvSpPr txBox="1"/>
          <p:nvPr/>
        </p:nvSpPr>
        <p:spPr>
          <a:xfrm>
            <a:off x="357821" y="5674538"/>
            <a:ext cx="1155131" cy="400110"/>
          </a:xfrm>
          <a:prstGeom prst="rect">
            <a:avLst/>
          </a:prstGeom>
          <a:noFill/>
        </p:spPr>
        <p:txBody>
          <a:bodyPr wrap="square" rtlCol="0">
            <a:spAutoFit/>
          </a:bodyPr>
          <a:lstStyle/>
          <a:p>
            <a:pPr algn="ctr"/>
            <a:r>
              <a:rPr kumimoji="1" lang="ja-JP" altLang="en-US" sz="2000" dirty="0">
                <a:solidFill>
                  <a:schemeClr val="accent1"/>
                </a:solidFill>
              </a:rPr>
              <a:t>対象④</a:t>
            </a:r>
          </a:p>
        </p:txBody>
      </p:sp>
      <p:sp>
        <p:nvSpPr>
          <p:cNvPr id="101" name="テキスト ボックス 100">
            <a:extLst>
              <a:ext uri="{FF2B5EF4-FFF2-40B4-BE49-F238E27FC236}">
                <a16:creationId xmlns:a16="http://schemas.microsoft.com/office/drawing/2014/main" id="{C6582BF8-0114-4906-8D3C-C2539BA6C112}"/>
              </a:ext>
            </a:extLst>
          </p:cNvPr>
          <p:cNvSpPr txBox="1"/>
          <p:nvPr/>
        </p:nvSpPr>
        <p:spPr>
          <a:xfrm>
            <a:off x="357821" y="5146361"/>
            <a:ext cx="1155131" cy="400110"/>
          </a:xfrm>
          <a:prstGeom prst="rect">
            <a:avLst/>
          </a:prstGeom>
          <a:noFill/>
        </p:spPr>
        <p:txBody>
          <a:bodyPr wrap="square" rtlCol="0">
            <a:spAutoFit/>
          </a:bodyPr>
          <a:lstStyle/>
          <a:p>
            <a:pPr algn="ctr"/>
            <a:r>
              <a:rPr kumimoji="1" lang="ja-JP" altLang="en-US" sz="2000" dirty="0">
                <a:solidFill>
                  <a:schemeClr val="accent1"/>
                </a:solidFill>
              </a:rPr>
              <a:t>対象③</a:t>
            </a:r>
          </a:p>
        </p:txBody>
      </p:sp>
      <p:sp>
        <p:nvSpPr>
          <p:cNvPr id="102" name="テキスト ボックス 101">
            <a:extLst>
              <a:ext uri="{FF2B5EF4-FFF2-40B4-BE49-F238E27FC236}">
                <a16:creationId xmlns:a16="http://schemas.microsoft.com/office/drawing/2014/main" id="{0DFFA20C-2CEA-438A-9B2F-29E220D2E776}"/>
              </a:ext>
            </a:extLst>
          </p:cNvPr>
          <p:cNvSpPr txBox="1"/>
          <p:nvPr/>
        </p:nvSpPr>
        <p:spPr>
          <a:xfrm>
            <a:off x="8674966" y="4586138"/>
            <a:ext cx="2383968" cy="369332"/>
          </a:xfrm>
          <a:prstGeom prst="rect">
            <a:avLst/>
          </a:prstGeom>
          <a:noFill/>
        </p:spPr>
        <p:txBody>
          <a:bodyPr wrap="square" rtlCol="0">
            <a:spAutoFit/>
          </a:bodyPr>
          <a:lstStyle/>
          <a:p>
            <a:pPr algn="ctr"/>
            <a:r>
              <a:rPr kumimoji="1" lang="ja-JP" altLang="en-US" dirty="0">
                <a:solidFill>
                  <a:srgbClr val="FF0000"/>
                </a:solidFill>
              </a:rPr>
              <a:t>吸光度による評価完了</a:t>
            </a:r>
            <a:endParaRPr kumimoji="1" lang="en-US" altLang="ja-JP" dirty="0">
              <a:solidFill>
                <a:srgbClr val="FF0000"/>
              </a:solidFill>
            </a:endParaRPr>
          </a:p>
        </p:txBody>
      </p:sp>
      <p:sp>
        <p:nvSpPr>
          <p:cNvPr id="105" name="テキスト ボックス 104">
            <a:extLst>
              <a:ext uri="{FF2B5EF4-FFF2-40B4-BE49-F238E27FC236}">
                <a16:creationId xmlns:a16="http://schemas.microsoft.com/office/drawing/2014/main" id="{50E560CC-7BC0-49D1-B6FE-DC78EF502ABB}"/>
              </a:ext>
            </a:extLst>
          </p:cNvPr>
          <p:cNvSpPr txBox="1"/>
          <p:nvPr/>
        </p:nvSpPr>
        <p:spPr>
          <a:xfrm>
            <a:off x="2791818" y="4428270"/>
            <a:ext cx="1132367" cy="276999"/>
          </a:xfrm>
          <a:prstGeom prst="rect">
            <a:avLst/>
          </a:prstGeom>
          <a:noFill/>
        </p:spPr>
        <p:txBody>
          <a:bodyPr wrap="square" rtlCol="0">
            <a:spAutoFit/>
          </a:bodyPr>
          <a:lstStyle/>
          <a:p>
            <a:pPr algn="ctr"/>
            <a:r>
              <a:rPr kumimoji="1" lang="en-US" altLang="ja-JP" sz="1200" dirty="0"/>
              <a:t>※</a:t>
            </a:r>
            <a:r>
              <a:rPr kumimoji="1" lang="ja-JP" altLang="en-US" sz="1200" dirty="0"/>
              <a:t>対象②のみ</a:t>
            </a:r>
            <a:endParaRPr kumimoji="1" lang="en-US" altLang="ja-JP" sz="1200" dirty="0"/>
          </a:p>
        </p:txBody>
      </p:sp>
      <p:sp>
        <p:nvSpPr>
          <p:cNvPr id="106" name="テキスト ボックス 105">
            <a:extLst>
              <a:ext uri="{FF2B5EF4-FFF2-40B4-BE49-F238E27FC236}">
                <a16:creationId xmlns:a16="http://schemas.microsoft.com/office/drawing/2014/main" id="{B2138D35-9E3E-4852-90EF-0EA86AF6FE39}"/>
              </a:ext>
            </a:extLst>
          </p:cNvPr>
          <p:cNvSpPr txBox="1"/>
          <p:nvPr/>
        </p:nvSpPr>
        <p:spPr>
          <a:xfrm>
            <a:off x="6858648" y="5074523"/>
            <a:ext cx="1282723" cy="369332"/>
          </a:xfrm>
          <a:prstGeom prst="rect">
            <a:avLst/>
          </a:prstGeom>
          <a:noFill/>
        </p:spPr>
        <p:txBody>
          <a:bodyPr wrap="none" rtlCol="0">
            <a:spAutoFit/>
          </a:bodyPr>
          <a:lstStyle/>
          <a:p>
            <a:r>
              <a:rPr kumimoji="1" lang="en-US" altLang="ja-JP" dirty="0">
                <a:solidFill>
                  <a:srgbClr val="FF0000"/>
                </a:solidFill>
              </a:rPr>
              <a:t>1/27</a:t>
            </a:r>
            <a:r>
              <a:rPr kumimoji="1" lang="ja-JP" altLang="en-US" dirty="0">
                <a:solidFill>
                  <a:srgbClr val="FF0000"/>
                </a:solidFill>
              </a:rPr>
              <a:t>に完了</a:t>
            </a:r>
            <a:endParaRPr kumimoji="1" lang="en-US" altLang="ja-JP" dirty="0">
              <a:solidFill>
                <a:srgbClr val="FF0000"/>
              </a:solidFill>
            </a:endParaRPr>
          </a:p>
        </p:txBody>
      </p:sp>
      <p:sp>
        <p:nvSpPr>
          <p:cNvPr id="107" name="テキスト ボックス 106">
            <a:extLst>
              <a:ext uri="{FF2B5EF4-FFF2-40B4-BE49-F238E27FC236}">
                <a16:creationId xmlns:a16="http://schemas.microsoft.com/office/drawing/2014/main" id="{AFC03E23-D47F-4AE6-9E6F-E046754754AA}"/>
              </a:ext>
            </a:extLst>
          </p:cNvPr>
          <p:cNvSpPr txBox="1"/>
          <p:nvPr/>
        </p:nvSpPr>
        <p:spPr>
          <a:xfrm>
            <a:off x="8338395" y="5074523"/>
            <a:ext cx="3052952" cy="369332"/>
          </a:xfrm>
          <a:prstGeom prst="rect">
            <a:avLst/>
          </a:prstGeom>
          <a:noFill/>
        </p:spPr>
        <p:txBody>
          <a:bodyPr wrap="none" rtlCol="0">
            <a:spAutoFit/>
          </a:bodyPr>
          <a:lstStyle/>
          <a:p>
            <a:r>
              <a:rPr kumimoji="1" lang="en-US" altLang="ja-JP" dirty="0">
                <a:solidFill>
                  <a:srgbClr val="FF0000"/>
                </a:solidFill>
              </a:rPr>
              <a:t>SDS-PAGE</a:t>
            </a:r>
            <a:r>
              <a:rPr kumimoji="1" lang="ja-JP" altLang="en-US" dirty="0">
                <a:solidFill>
                  <a:srgbClr val="FF0000"/>
                </a:solidFill>
              </a:rPr>
              <a:t>、</a:t>
            </a:r>
            <a:r>
              <a:rPr kumimoji="1" lang="en-US" altLang="ja-JP" dirty="0">
                <a:solidFill>
                  <a:srgbClr val="FF0000"/>
                </a:solidFill>
              </a:rPr>
              <a:t>HPLC</a:t>
            </a:r>
            <a:r>
              <a:rPr kumimoji="1" lang="ja-JP" altLang="en-US" dirty="0">
                <a:solidFill>
                  <a:srgbClr val="FF0000"/>
                </a:solidFill>
              </a:rPr>
              <a:t>分析完了</a:t>
            </a:r>
            <a:endParaRPr kumimoji="1" lang="en-US" altLang="ja-JP" dirty="0">
              <a:solidFill>
                <a:srgbClr val="FF0000"/>
              </a:solidFill>
            </a:endParaRPr>
          </a:p>
        </p:txBody>
      </p:sp>
      <p:cxnSp>
        <p:nvCxnSpPr>
          <p:cNvPr id="109" name="直線矢印コネクタ 108">
            <a:extLst>
              <a:ext uri="{FF2B5EF4-FFF2-40B4-BE49-F238E27FC236}">
                <a16:creationId xmlns:a16="http://schemas.microsoft.com/office/drawing/2014/main" id="{0A6FA10D-63D3-4653-9768-633EAC1F2B0D}"/>
              </a:ext>
            </a:extLst>
          </p:cNvPr>
          <p:cNvCxnSpPr>
            <a:cxnSpLocks/>
          </p:cNvCxnSpPr>
          <p:nvPr/>
        </p:nvCxnSpPr>
        <p:spPr>
          <a:xfrm flipH="1">
            <a:off x="6630875" y="5456590"/>
            <a:ext cx="1686221" cy="8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3DF8213C-5867-498A-B299-99AA9EAE3A91}"/>
              </a:ext>
            </a:extLst>
          </p:cNvPr>
          <p:cNvCxnSpPr>
            <a:cxnSpLocks/>
          </p:cNvCxnSpPr>
          <p:nvPr/>
        </p:nvCxnSpPr>
        <p:spPr>
          <a:xfrm flipH="1">
            <a:off x="8420274" y="5456590"/>
            <a:ext cx="28808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0938CC32-24D3-4E3A-987C-E2B048115565}"/>
              </a:ext>
            </a:extLst>
          </p:cNvPr>
          <p:cNvCxnSpPr>
            <a:cxnSpLocks/>
          </p:cNvCxnSpPr>
          <p:nvPr/>
        </p:nvCxnSpPr>
        <p:spPr>
          <a:xfrm flipH="1">
            <a:off x="8420274" y="4935874"/>
            <a:ext cx="28808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09D4ACED-2253-435C-B53B-E3F605AD9EED}"/>
              </a:ext>
            </a:extLst>
          </p:cNvPr>
          <p:cNvSpPr txBox="1"/>
          <p:nvPr/>
        </p:nvSpPr>
        <p:spPr>
          <a:xfrm>
            <a:off x="6877324" y="1554015"/>
            <a:ext cx="1752205" cy="276999"/>
          </a:xfrm>
          <a:prstGeom prst="rect">
            <a:avLst/>
          </a:prstGeom>
          <a:noFill/>
        </p:spPr>
        <p:txBody>
          <a:bodyPr wrap="square" rtlCol="0">
            <a:spAutoFit/>
          </a:bodyPr>
          <a:lstStyle/>
          <a:p>
            <a:pPr algn="ctr"/>
            <a:r>
              <a:rPr kumimoji="1" lang="ja-JP" altLang="en-US" sz="1200" dirty="0"/>
              <a:t>ファーメンターで大量合成</a:t>
            </a:r>
            <a:endParaRPr kumimoji="1" lang="en-US" altLang="ja-JP" sz="1200" dirty="0"/>
          </a:p>
        </p:txBody>
      </p:sp>
      <p:sp>
        <p:nvSpPr>
          <p:cNvPr id="113" name="テキスト ボックス 112">
            <a:extLst>
              <a:ext uri="{FF2B5EF4-FFF2-40B4-BE49-F238E27FC236}">
                <a16:creationId xmlns:a16="http://schemas.microsoft.com/office/drawing/2014/main" id="{C78FB682-B561-42F1-AA3B-B8DD10C37D67}"/>
              </a:ext>
            </a:extLst>
          </p:cNvPr>
          <p:cNvSpPr txBox="1"/>
          <p:nvPr/>
        </p:nvSpPr>
        <p:spPr>
          <a:xfrm>
            <a:off x="8135180" y="5674271"/>
            <a:ext cx="3436406" cy="369332"/>
          </a:xfrm>
          <a:prstGeom prst="rect">
            <a:avLst/>
          </a:prstGeom>
          <a:noFill/>
        </p:spPr>
        <p:txBody>
          <a:bodyPr wrap="square" rtlCol="0">
            <a:spAutoFit/>
          </a:bodyPr>
          <a:lstStyle/>
          <a:p>
            <a:pPr algn="ctr"/>
            <a:r>
              <a:rPr kumimoji="1" lang="en-US" altLang="ja-JP" dirty="0"/>
              <a:t>HPLC</a:t>
            </a:r>
            <a:r>
              <a:rPr kumimoji="1" lang="ja-JP" altLang="en-US" dirty="0"/>
              <a:t>で酵素反応液を分析中</a:t>
            </a:r>
          </a:p>
        </p:txBody>
      </p:sp>
      <p:cxnSp>
        <p:nvCxnSpPr>
          <p:cNvPr id="114" name="直線矢印コネクタ 113">
            <a:extLst>
              <a:ext uri="{FF2B5EF4-FFF2-40B4-BE49-F238E27FC236}">
                <a16:creationId xmlns:a16="http://schemas.microsoft.com/office/drawing/2014/main" id="{2B9EF511-050E-4F0A-9BBF-7C6D35F29C2D}"/>
              </a:ext>
            </a:extLst>
          </p:cNvPr>
          <p:cNvCxnSpPr>
            <a:cxnSpLocks/>
          </p:cNvCxnSpPr>
          <p:nvPr/>
        </p:nvCxnSpPr>
        <p:spPr>
          <a:xfrm flipH="1">
            <a:off x="8438311" y="6061585"/>
            <a:ext cx="28808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29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C1DF7-B6CA-4407-85CC-6136C931B173}"/>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実験結果：対象②</a:t>
            </a:r>
            <a:r>
              <a:rPr kumimoji="1" lang="en-US" altLang="ja-JP" dirty="0"/>
              <a:t>TeCel7A-TrCBM1 / </a:t>
            </a:r>
            <a:r>
              <a:rPr kumimoji="1" lang="ja-JP" altLang="en-US" dirty="0"/>
              <a:t>設計</a:t>
            </a:r>
            <a:r>
              <a:rPr kumimoji="1" lang="en-US" altLang="ja-JP" dirty="0"/>
              <a:t>CBD</a:t>
            </a:r>
            <a:r>
              <a:rPr kumimoji="1" lang="ja-JP" altLang="en-US" dirty="0"/>
              <a:t>　吸光度</a:t>
            </a:r>
          </a:p>
        </p:txBody>
      </p:sp>
      <p:sp>
        <p:nvSpPr>
          <p:cNvPr id="3" name="スライド番号プレースホルダー 2">
            <a:extLst>
              <a:ext uri="{FF2B5EF4-FFF2-40B4-BE49-F238E27FC236}">
                <a16:creationId xmlns:a16="http://schemas.microsoft.com/office/drawing/2014/main" id="{EFA32363-7BBD-48BF-8C96-A6DB63C7ACB5}"/>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56" name="テキスト ボックス 55">
            <a:extLst>
              <a:ext uri="{FF2B5EF4-FFF2-40B4-BE49-F238E27FC236}">
                <a16:creationId xmlns:a16="http://schemas.microsoft.com/office/drawing/2014/main" id="{CC17E2DA-96C5-4B94-98EB-7650CB5E8954}"/>
              </a:ext>
            </a:extLst>
          </p:cNvPr>
          <p:cNvSpPr txBox="1"/>
          <p:nvPr/>
        </p:nvSpPr>
        <p:spPr>
          <a:xfrm>
            <a:off x="599427" y="1304034"/>
            <a:ext cx="4785284" cy="3570208"/>
          </a:xfrm>
          <a:prstGeom prst="rect">
            <a:avLst/>
          </a:prstGeom>
          <a:noFill/>
        </p:spPr>
        <p:txBody>
          <a:bodyPr wrap="none" rtlCol="0">
            <a:spAutoFit/>
          </a:bodyPr>
          <a:lstStyle/>
          <a:p>
            <a:pPr marL="342900" indent="-342900">
              <a:buAutoNum type="arabicPeriod"/>
            </a:pPr>
            <a:r>
              <a:rPr kumimoji="1" lang="ja-JP" altLang="en-US" dirty="0"/>
              <a:t>酵素反応（</a:t>
            </a:r>
            <a:r>
              <a:rPr kumimoji="1" lang="en-US" altLang="ja-JP" dirty="0"/>
              <a:t>30</a:t>
            </a:r>
            <a:r>
              <a:rPr kumimoji="1" lang="ja-JP" altLang="en-US" dirty="0"/>
              <a:t>℃、</a:t>
            </a:r>
            <a:r>
              <a:rPr kumimoji="1" lang="en-US" altLang="ja-JP" dirty="0"/>
              <a:t>8</a:t>
            </a:r>
            <a:r>
              <a:rPr kumimoji="1" lang="ja-JP" altLang="en-US" dirty="0"/>
              <a:t>時間、</a:t>
            </a:r>
            <a:r>
              <a:rPr kumimoji="1" lang="en-US" altLang="ja-JP" dirty="0"/>
              <a:t>1000 rpm</a:t>
            </a:r>
            <a:r>
              <a:rPr kumimoji="1" lang="ja-JP" altLang="en-US" dirty="0"/>
              <a:t>）</a:t>
            </a:r>
            <a:endParaRPr kumimoji="1" lang="en-US" altLang="ja-JP" dirty="0"/>
          </a:p>
          <a:p>
            <a:pPr lvl="1"/>
            <a:r>
              <a:rPr kumimoji="1" lang="en-US" altLang="ja-JP" sz="1600" dirty="0"/>
              <a:t>…</a:t>
            </a:r>
            <a:r>
              <a:rPr kumimoji="1" lang="ja-JP" altLang="en-US" sz="1600" dirty="0"/>
              <a:t>酵素液と</a:t>
            </a:r>
            <a:r>
              <a:rPr kumimoji="1" lang="ja-JP" altLang="en-US" sz="1600" u="sng" dirty="0"/>
              <a:t>セルロース懸濁液</a:t>
            </a:r>
            <a:r>
              <a:rPr kumimoji="1" lang="ja-JP" altLang="en-US" sz="1600" dirty="0"/>
              <a:t>を混合</a:t>
            </a:r>
            <a:endParaRPr kumimoji="1" lang="en-US" altLang="ja-JP" sz="1600" dirty="0"/>
          </a:p>
          <a:p>
            <a:pPr lvl="1"/>
            <a:r>
              <a:rPr kumimoji="1" lang="en-US" altLang="ja-JP" dirty="0"/>
              <a:t>			</a:t>
            </a:r>
            <a:r>
              <a:rPr kumimoji="1" lang="en-US" altLang="ja-JP" sz="1600" dirty="0"/>
              <a:t>PASC</a:t>
            </a:r>
            <a:r>
              <a:rPr kumimoji="1" lang="ja-JP" altLang="en-US" sz="1600" dirty="0"/>
              <a:t>、結晶セルロース</a:t>
            </a:r>
            <a:endParaRPr kumimoji="1" lang="en-US" altLang="ja-JP" sz="1600" dirty="0"/>
          </a:p>
          <a:p>
            <a:pPr marL="342900" indent="-342900">
              <a:buAutoNum type="arabicPeriod"/>
            </a:pPr>
            <a:endParaRPr kumimoji="1" lang="en-US" altLang="ja-JP" sz="800" dirty="0"/>
          </a:p>
          <a:p>
            <a:pPr marL="342900" indent="-342900">
              <a:buAutoNum type="arabicPeriod"/>
            </a:pPr>
            <a:endParaRPr kumimoji="1" lang="en-US" altLang="ja-JP" sz="800" dirty="0"/>
          </a:p>
          <a:p>
            <a:pPr marL="342900" indent="-342900">
              <a:buAutoNum type="arabicPeriod"/>
            </a:pPr>
            <a:r>
              <a:rPr kumimoji="1" lang="en-US" altLang="ja-JP" dirty="0"/>
              <a:t>β-glucosidase</a:t>
            </a:r>
            <a:r>
              <a:rPr kumimoji="1" lang="ja-JP" altLang="en-US" dirty="0"/>
              <a:t>反応</a:t>
            </a:r>
            <a:endParaRPr kumimoji="1" lang="en-US" altLang="ja-JP" dirty="0"/>
          </a:p>
          <a:p>
            <a:pPr lvl="1"/>
            <a:r>
              <a:rPr kumimoji="1" lang="ja-JP" altLang="en-US" sz="1600" dirty="0"/>
              <a:t>・生成物（主にセロビオース）をグルコースに分解</a:t>
            </a:r>
            <a:endParaRPr kumimoji="1" lang="en-US" altLang="ja-JP" sz="1600" dirty="0"/>
          </a:p>
          <a:p>
            <a:pPr lvl="1"/>
            <a:endParaRPr kumimoji="1" lang="en-US" altLang="ja-JP" dirty="0"/>
          </a:p>
          <a:p>
            <a:pPr lvl="1"/>
            <a:endParaRPr kumimoji="1" lang="en-US" altLang="ja-JP" dirty="0"/>
          </a:p>
          <a:p>
            <a:pPr lvl="1"/>
            <a:endParaRPr kumimoji="1" lang="en-US" altLang="ja-JP" dirty="0"/>
          </a:p>
          <a:p>
            <a:pPr lvl="1"/>
            <a:endParaRPr kumimoji="1" lang="en-US" altLang="ja-JP" dirty="0"/>
          </a:p>
          <a:p>
            <a:pPr marL="342900" indent="-342900">
              <a:buAutoNum type="arabicPeriod"/>
            </a:pPr>
            <a:r>
              <a:rPr kumimoji="1" lang="ja-JP" altLang="en-US" dirty="0"/>
              <a:t>吸光度</a:t>
            </a:r>
            <a:r>
              <a:rPr kumimoji="1" lang="en-US" altLang="ja-JP" dirty="0"/>
              <a:t>505 nm</a:t>
            </a:r>
            <a:r>
              <a:rPr kumimoji="1" lang="ja-JP" altLang="en-US" dirty="0"/>
              <a:t>を測定し、グルコース量を算出</a:t>
            </a:r>
            <a:endParaRPr kumimoji="1" lang="en-US" altLang="ja-JP" dirty="0"/>
          </a:p>
          <a:p>
            <a:pPr lvl="1"/>
            <a:r>
              <a:rPr kumimoji="1" lang="ja-JP" altLang="en-US" sz="1600" dirty="0"/>
              <a:t>・キット（</a:t>
            </a:r>
            <a:r>
              <a:rPr kumimoji="1" lang="en-US" altLang="ja-JP" sz="1600" dirty="0"/>
              <a:t>Glucose CII Test Wako</a:t>
            </a:r>
            <a:r>
              <a:rPr kumimoji="1" lang="ja-JP" altLang="en-US" sz="1600" dirty="0"/>
              <a:t>）を使用</a:t>
            </a:r>
            <a:endParaRPr kumimoji="1" lang="en-US" altLang="ja-JP" sz="1600" dirty="0"/>
          </a:p>
          <a:p>
            <a:pPr lvl="1"/>
            <a:r>
              <a:rPr kumimoji="1" lang="ja-JP" altLang="en-US" sz="1600" dirty="0"/>
              <a:t>・発色試薬と反応液を混合、吸光度</a:t>
            </a:r>
            <a:r>
              <a:rPr kumimoji="1" lang="en-US" altLang="ja-JP" sz="1600" dirty="0"/>
              <a:t>505 nm</a:t>
            </a:r>
            <a:r>
              <a:rPr kumimoji="1" lang="ja-JP" altLang="en-US" sz="1600" dirty="0"/>
              <a:t>測定</a:t>
            </a:r>
          </a:p>
        </p:txBody>
      </p:sp>
      <p:grpSp>
        <p:nvGrpSpPr>
          <p:cNvPr id="57" name="グループ化 56">
            <a:extLst>
              <a:ext uri="{FF2B5EF4-FFF2-40B4-BE49-F238E27FC236}">
                <a16:creationId xmlns:a16="http://schemas.microsoft.com/office/drawing/2014/main" id="{99CD9C0C-1CCF-4512-B9DB-A6999166BD94}"/>
              </a:ext>
            </a:extLst>
          </p:cNvPr>
          <p:cNvGrpSpPr/>
          <p:nvPr/>
        </p:nvGrpSpPr>
        <p:grpSpPr>
          <a:xfrm>
            <a:off x="2228358" y="5120171"/>
            <a:ext cx="436748" cy="261753"/>
            <a:chOff x="4668416" y="1905164"/>
            <a:chExt cx="436748" cy="261753"/>
          </a:xfrm>
        </p:grpSpPr>
        <p:sp>
          <p:nvSpPr>
            <p:cNvPr id="69" name="六角形 68">
              <a:extLst>
                <a:ext uri="{FF2B5EF4-FFF2-40B4-BE49-F238E27FC236}">
                  <a16:creationId xmlns:a16="http://schemas.microsoft.com/office/drawing/2014/main" id="{7E6C3B57-20EB-4A39-805D-A07C84DCDE02}"/>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E5056D9A-118A-4C67-BCFA-96D464C5310A}"/>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75" name="グループ化 74">
            <a:extLst>
              <a:ext uri="{FF2B5EF4-FFF2-40B4-BE49-F238E27FC236}">
                <a16:creationId xmlns:a16="http://schemas.microsoft.com/office/drawing/2014/main" id="{F4F59B2F-DEC5-4023-B064-AA70D5E87C70}"/>
              </a:ext>
            </a:extLst>
          </p:cNvPr>
          <p:cNvGrpSpPr/>
          <p:nvPr/>
        </p:nvGrpSpPr>
        <p:grpSpPr>
          <a:xfrm>
            <a:off x="2584676" y="5348973"/>
            <a:ext cx="436748" cy="261753"/>
            <a:chOff x="4668416" y="1905164"/>
            <a:chExt cx="436748" cy="261753"/>
          </a:xfrm>
        </p:grpSpPr>
        <p:sp>
          <p:nvSpPr>
            <p:cNvPr id="76" name="六角形 75">
              <a:extLst>
                <a:ext uri="{FF2B5EF4-FFF2-40B4-BE49-F238E27FC236}">
                  <a16:creationId xmlns:a16="http://schemas.microsoft.com/office/drawing/2014/main" id="{A9AECD71-5BC9-491E-B400-A6F838DFBCC8}"/>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テキスト ボックス 76">
              <a:extLst>
                <a:ext uri="{FF2B5EF4-FFF2-40B4-BE49-F238E27FC236}">
                  <a16:creationId xmlns:a16="http://schemas.microsoft.com/office/drawing/2014/main" id="{25F4E827-E514-4C4E-9CE4-794492C64909}"/>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78" name="グループ化 77">
            <a:extLst>
              <a:ext uri="{FF2B5EF4-FFF2-40B4-BE49-F238E27FC236}">
                <a16:creationId xmlns:a16="http://schemas.microsoft.com/office/drawing/2014/main" id="{9F1C0A7E-D421-4AF3-97F2-CD041D0EC426}"/>
              </a:ext>
            </a:extLst>
          </p:cNvPr>
          <p:cNvGrpSpPr/>
          <p:nvPr/>
        </p:nvGrpSpPr>
        <p:grpSpPr>
          <a:xfrm>
            <a:off x="1935308" y="3197015"/>
            <a:ext cx="806326" cy="262039"/>
            <a:chOff x="11329228" y="1278916"/>
            <a:chExt cx="806326" cy="262039"/>
          </a:xfrm>
        </p:grpSpPr>
        <p:sp>
          <p:nvSpPr>
            <p:cNvPr id="79" name="六角形 78">
              <a:extLst>
                <a:ext uri="{FF2B5EF4-FFF2-40B4-BE49-F238E27FC236}">
                  <a16:creationId xmlns:a16="http://schemas.microsoft.com/office/drawing/2014/main" id="{274AF6BB-657B-4E5D-A56E-E66A72CCE974}"/>
                </a:ext>
              </a:extLst>
            </p:cNvPr>
            <p:cNvSpPr/>
            <p:nvPr/>
          </p:nvSpPr>
          <p:spPr>
            <a:xfrm>
              <a:off x="11381765" y="1293661"/>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テキスト ボックス 79">
              <a:extLst>
                <a:ext uri="{FF2B5EF4-FFF2-40B4-BE49-F238E27FC236}">
                  <a16:creationId xmlns:a16="http://schemas.microsoft.com/office/drawing/2014/main" id="{33B56A3B-9619-4B34-87F0-E71F5A9A7345}"/>
                </a:ext>
              </a:extLst>
            </p:cNvPr>
            <p:cNvSpPr txBox="1"/>
            <p:nvPr/>
          </p:nvSpPr>
          <p:spPr>
            <a:xfrm>
              <a:off x="11329228" y="1279202"/>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nvGrpSpPr>
            <p:cNvPr id="81" name="グループ化 80">
              <a:extLst>
                <a:ext uri="{FF2B5EF4-FFF2-40B4-BE49-F238E27FC236}">
                  <a16:creationId xmlns:a16="http://schemas.microsoft.com/office/drawing/2014/main" id="{E4124728-FDD9-4B0C-AC25-CC1DE105E8E2}"/>
                </a:ext>
              </a:extLst>
            </p:cNvPr>
            <p:cNvGrpSpPr/>
            <p:nvPr/>
          </p:nvGrpSpPr>
          <p:grpSpPr>
            <a:xfrm>
              <a:off x="11698806" y="1278916"/>
              <a:ext cx="436748" cy="261753"/>
              <a:chOff x="4668416" y="1905164"/>
              <a:chExt cx="436748" cy="261753"/>
            </a:xfrm>
          </p:grpSpPr>
          <p:sp>
            <p:nvSpPr>
              <p:cNvPr id="83" name="六角形 82">
                <a:extLst>
                  <a:ext uri="{FF2B5EF4-FFF2-40B4-BE49-F238E27FC236}">
                    <a16:creationId xmlns:a16="http://schemas.microsoft.com/office/drawing/2014/main" id="{FCACA5F8-5162-4F2B-B79C-CE01A583B2EB}"/>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9FB59F9-324D-404C-BDBD-6E624B493347}"/>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cxnSp>
          <p:nvCxnSpPr>
            <p:cNvPr id="82" name="直線コネクタ 81">
              <a:extLst>
                <a:ext uri="{FF2B5EF4-FFF2-40B4-BE49-F238E27FC236}">
                  <a16:creationId xmlns:a16="http://schemas.microsoft.com/office/drawing/2014/main" id="{35593B36-0737-4D7B-AE85-8759FCC70035}"/>
                </a:ext>
              </a:extLst>
            </p:cNvPr>
            <p:cNvCxnSpPr>
              <a:cxnSpLocks/>
            </p:cNvCxnSpPr>
            <p:nvPr/>
          </p:nvCxnSpPr>
          <p:spPr>
            <a:xfrm>
              <a:off x="11650082" y="1417022"/>
              <a:ext cx="116592" cy="0"/>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B31C6536-EFE1-4DA9-9612-A268089E175A}"/>
              </a:ext>
            </a:extLst>
          </p:cNvPr>
          <p:cNvGrpSpPr/>
          <p:nvPr/>
        </p:nvGrpSpPr>
        <p:grpSpPr>
          <a:xfrm>
            <a:off x="2802288" y="3418009"/>
            <a:ext cx="806326" cy="262039"/>
            <a:chOff x="11329228" y="1278916"/>
            <a:chExt cx="806326" cy="262039"/>
          </a:xfrm>
        </p:grpSpPr>
        <p:sp>
          <p:nvSpPr>
            <p:cNvPr id="86" name="六角形 85">
              <a:extLst>
                <a:ext uri="{FF2B5EF4-FFF2-40B4-BE49-F238E27FC236}">
                  <a16:creationId xmlns:a16="http://schemas.microsoft.com/office/drawing/2014/main" id="{9DDD5832-D176-4C6F-B5E4-CF8860AD4083}"/>
                </a:ext>
              </a:extLst>
            </p:cNvPr>
            <p:cNvSpPr/>
            <p:nvPr/>
          </p:nvSpPr>
          <p:spPr>
            <a:xfrm>
              <a:off x="11381765" y="1293661"/>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テキスト ボックス 86">
              <a:extLst>
                <a:ext uri="{FF2B5EF4-FFF2-40B4-BE49-F238E27FC236}">
                  <a16:creationId xmlns:a16="http://schemas.microsoft.com/office/drawing/2014/main" id="{0C1E3F20-07A3-4FE1-973E-3B0A6AA7A51B}"/>
                </a:ext>
              </a:extLst>
            </p:cNvPr>
            <p:cNvSpPr txBox="1"/>
            <p:nvPr/>
          </p:nvSpPr>
          <p:spPr>
            <a:xfrm>
              <a:off x="11329228" y="1279202"/>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nvGrpSpPr>
            <p:cNvPr id="88" name="グループ化 87">
              <a:extLst>
                <a:ext uri="{FF2B5EF4-FFF2-40B4-BE49-F238E27FC236}">
                  <a16:creationId xmlns:a16="http://schemas.microsoft.com/office/drawing/2014/main" id="{B59BE982-835A-4EDF-B7D6-CB35810EF0B3}"/>
                </a:ext>
              </a:extLst>
            </p:cNvPr>
            <p:cNvGrpSpPr/>
            <p:nvPr/>
          </p:nvGrpSpPr>
          <p:grpSpPr>
            <a:xfrm>
              <a:off x="11698806" y="1278916"/>
              <a:ext cx="436748" cy="261753"/>
              <a:chOff x="4668416" y="1905164"/>
              <a:chExt cx="436748" cy="261753"/>
            </a:xfrm>
          </p:grpSpPr>
          <p:sp>
            <p:nvSpPr>
              <p:cNvPr id="90" name="六角形 89">
                <a:extLst>
                  <a:ext uri="{FF2B5EF4-FFF2-40B4-BE49-F238E27FC236}">
                    <a16:creationId xmlns:a16="http://schemas.microsoft.com/office/drawing/2014/main" id="{F45C749D-E096-48FE-BAF0-1CDF9269E280}"/>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テキスト ボックス 90">
                <a:extLst>
                  <a:ext uri="{FF2B5EF4-FFF2-40B4-BE49-F238E27FC236}">
                    <a16:creationId xmlns:a16="http://schemas.microsoft.com/office/drawing/2014/main" id="{DBC8F372-9CB5-417D-8BDF-69F87B0BD5E0}"/>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cxnSp>
          <p:nvCxnSpPr>
            <p:cNvPr id="89" name="直線コネクタ 88">
              <a:extLst>
                <a:ext uri="{FF2B5EF4-FFF2-40B4-BE49-F238E27FC236}">
                  <a16:creationId xmlns:a16="http://schemas.microsoft.com/office/drawing/2014/main" id="{613B6FF7-6967-476B-9FE3-39FB784B48F1}"/>
                </a:ext>
              </a:extLst>
            </p:cNvPr>
            <p:cNvCxnSpPr>
              <a:cxnSpLocks/>
            </p:cNvCxnSpPr>
            <p:nvPr/>
          </p:nvCxnSpPr>
          <p:spPr>
            <a:xfrm>
              <a:off x="11650082" y="1417022"/>
              <a:ext cx="116592" cy="0"/>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2" name="グループ化 91">
            <a:extLst>
              <a:ext uri="{FF2B5EF4-FFF2-40B4-BE49-F238E27FC236}">
                <a16:creationId xmlns:a16="http://schemas.microsoft.com/office/drawing/2014/main" id="{F30144A8-F735-4215-9994-3B7EA3556ADE}"/>
              </a:ext>
            </a:extLst>
          </p:cNvPr>
          <p:cNvGrpSpPr/>
          <p:nvPr/>
        </p:nvGrpSpPr>
        <p:grpSpPr>
          <a:xfrm>
            <a:off x="3609376" y="3189350"/>
            <a:ext cx="806326" cy="262039"/>
            <a:chOff x="11329228" y="1278916"/>
            <a:chExt cx="806326" cy="262039"/>
          </a:xfrm>
        </p:grpSpPr>
        <p:sp>
          <p:nvSpPr>
            <p:cNvPr id="93" name="六角形 92">
              <a:extLst>
                <a:ext uri="{FF2B5EF4-FFF2-40B4-BE49-F238E27FC236}">
                  <a16:creationId xmlns:a16="http://schemas.microsoft.com/office/drawing/2014/main" id="{EFB12FE2-1B8E-41A0-80AF-E5D377EC4D5C}"/>
                </a:ext>
              </a:extLst>
            </p:cNvPr>
            <p:cNvSpPr/>
            <p:nvPr/>
          </p:nvSpPr>
          <p:spPr>
            <a:xfrm>
              <a:off x="11381765" y="1293661"/>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3D78C989-9AF2-488F-BF0C-BBB0AD69FBBE}"/>
                </a:ext>
              </a:extLst>
            </p:cNvPr>
            <p:cNvSpPr txBox="1"/>
            <p:nvPr/>
          </p:nvSpPr>
          <p:spPr>
            <a:xfrm>
              <a:off x="11329228" y="1279202"/>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nvGrpSpPr>
            <p:cNvPr id="95" name="グループ化 94">
              <a:extLst>
                <a:ext uri="{FF2B5EF4-FFF2-40B4-BE49-F238E27FC236}">
                  <a16:creationId xmlns:a16="http://schemas.microsoft.com/office/drawing/2014/main" id="{41C5D073-1E4F-4461-8583-665A6A809101}"/>
                </a:ext>
              </a:extLst>
            </p:cNvPr>
            <p:cNvGrpSpPr/>
            <p:nvPr/>
          </p:nvGrpSpPr>
          <p:grpSpPr>
            <a:xfrm>
              <a:off x="11698806" y="1278916"/>
              <a:ext cx="436748" cy="261753"/>
              <a:chOff x="4668416" y="1905164"/>
              <a:chExt cx="436748" cy="261753"/>
            </a:xfrm>
          </p:grpSpPr>
          <p:sp>
            <p:nvSpPr>
              <p:cNvPr id="97" name="六角形 96">
                <a:extLst>
                  <a:ext uri="{FF2B5EF4-FFF2-40B4-BE49-F238E27FC236}">
                    <a16:creationId xmlns:a16="http://schemas.microsoft.com/office/drawing/2014/main" id="{B44CAE4F-7E1C-4E92-8073-321E3236D00D}"/>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8" name="テキスト ボックス 97">
                <a:extLst>
                  <a:ext uri="{FF2B5EF4-FFF2-40B4-BE49-F238E27FC236}">
                    <a16:creationId xmlns:a16="http://schemas.microsoft.com/office/drawing/2014/main" id="{4BCFCE1E-5C77-410D-BE22-30818ECA26D4}"/>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cxnSp>
          <p:nvCxnSpPr>
            <p:cNvPr id="96" name="直線コネクタ 95">
              <a:extLst>
                <a:ext uri="{FF2B5EF4-FFF2-40B4-BE49-F238E27FC236}">
                  <a16:creationId xmlns:a16="http://schemas.microsoft.com/office/drawing/2014/main" id="{80B5D00F-CA15-4900-B500-72B30B588FB6}"/>
                </a:ext>
              </a:extLst>
            </p:cNvPr>
            <p:cNvCxnSpPr>
              <a:cxnSpLocks/>
            </p:cNvCxnSpPr>
            <p:nvPr/>
          </p:nvCxnSpPr>
          <p:spPr>
            <a:xfrm>
              <a:off x="11650082" y="1417022"/>
              <a:ext cx="116592" cy="0"/>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69CAB3A8-01DF-4309-99F5-DDA86611D2EE}"/>
              </a:ext>
            </a:extLst>
          </p:cNvPr>
          <p:cNvGrpSpPr/>
          <p:nvPr/>
        </p:nvGrpSpPr>
        <p:grpSpPr>
          <a:xfrm>
            <a:off x="2816310" y="5085299"/>
            <a:ext cx="436748" cy="261753"/>
            <a:chOff x="4668416" y="1905164"/>
            <a:chExt cx="436748" cy="261753"/>
          </a:xfrm>
        </p:grpSpPr>
        <p:sp>
          <p:nvSpPr>
            <p:cNvPr id="100" name="六角形 99">
              <a:extLst>
                <a:ext uri="{FF2B5EF4-FFF2-40B4-BE49-F238E27FC236}">
                  <a16:creationId xmlns:a16="http://schemas.microsoft.com/office/drawing/2014/main" id="{3D35631D-3642-466E-9428-0277BFE8B230}"/>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1" name="テキスト ボックス 100">
              <a:extLst>
                <a:ext uri="{FF2B5EF4-FFF2-40B4-BE49-F238E27FC236}">
                  <a16:creationId xmlns:a16="http://schemas.microsoft.com/office/drawing/2014/main" id="{F5A3FA73-C084-4CE2-B08A-F8801894431A}"/>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102" name="グループ化 101">
            <a:extLst>
              <a:ext uri="{FF2B5EF4-FFF2-40B4-BE49-F238E27FC236}">
                <a16:creationId xmlns:a16="http://schemas.microsoft.com/office/drawing/2014/main" id="{32CE17C3-B923-4384-9974-02E9E7BA31D4}"/>
              </a:ext>
            </a:extLst>
          </p:cNvPr>
          <p:cNvGrpSpPr/>
          <p:nvPr/>
        </p:nvGrpSpPr>
        <p:grpSpPr>
          <a:xfrm>
            <a:off x="3172628" y="5314101"/>
            <a:ext cx="436748" cy="261753"/>
            <a:chOff x="4668416" y="1905164"/>
            <a:chExt cx="436748" cy="261753"/>
          </a:xfrm>
        </p:grpSpPr>
        <p:sp>
          <p:nvSpPr>
            <p:cNvPr id="103" name="六角形 102">
              <a:extLst>
                <a:ext uri="{FF2B5EF4-FFF2-40B4-BE49-F238E27FC236}">
                  <a16:creationId xmlns:a16="http://schemas.microsoft.com/office/drawing/2014/main" id="{CAA96BF6-D333-4DB1-A536-31E964139C3D}"/>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テキスト ボックス 103">
              <a:extLst>
                <a:ext uri="{FF2B5EF4-FFF2-40B4-BE49-F238E27FC236}">
                  <a16:creationId xmlns:a16="http://schemas.microsoft.com/office/drawing/2014/main" id="{3D7B1AF8-8AD8-4B0A-BEC6-1675685207F5}"/>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105" name="グループ化 104">
            <a:extLst>
              <a:ext uri="{FF2B5EF4-FFF2-40B4-BE49-F238E27FC236}">
                <a16:creationId xmlns:a16="http://schemas.microsoft.com/office/drawing/2014/main" id="{21C3593B-8C7E-4EA1-8DF2-6C87FD467A16}"/>
              </a:ext>
            </a:extLst>
          </p:cNvPr>
          <p:cNvGrpSpPr/>
          <p:nvPr/>
        </p:nvGrpSpPr>
        <p:grpSpPr>
          <a:xfrm>
            <a:off x="3510480" y="5085156"/>
            <a:ext cx="436748" cy="261753"/>
            <a:chOff x="4668416" y="1905164"/>
            <a:chExt cx="436748" cy="261753"/>
          </a:xfrm>
        </p:grpSpPr>
        <p:sp>
          <p:nvSpPr>
            <p:cNvPr id="106" name="六角形 105">
              <a:extLst>
                <a:ext uri="{FF2B5EF4-FFF2-40B4-BE49-F238E27FC236}">
                  <a16:creationId xmlns:a16="http://schemas.microsoft.com/office/drawing/2014/main" id="{C51ADF1B-84EA-4F7E-8F2A-916D6D7A7C9C}"/>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テキスト ボックス 106">
              <a:extLst>
                <a:ext uri="{FF2B5EF4-FFF2-40B4-BE49-F238E27FC236}">
                  <a16:creationId xmlns:a16="http://schemas.microsoft.com/office/drawing/2014/main" id="{2D89F678-1BD4-4352-ADFB-C00A4F670497}"/>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108" name="グループ化 107">
            <a:extLst>
              <a:ext uri="{FF2B5EF4-FFF2-40B4-BE49-F238E27FC236}">
                <a16:creationId xmlns:a16="http://schemas.microsoft.com/office/drawing/2014/main" id="{419283FE-9304-4BA8-97FC-FA5E64279D6A}"/>
              </a:ext>
            </a:extLst>
          </p:cNvPr>
          <p:cNvGrpSpPr/>
          <p:nvPr/>
        </p:nvGrpSpPr>
        <p:grpSpPr>
          <a:xfrm>
            <a:off x="3866798" y="5313958"/>
            <a:ext cx="436748" cy="261753"/>
            <a:chOff x="4668416" y="1905164"/>
            <a:chExt cx="436748" cy="261753"/>
          </a:xfrm>
        </p:grpSpPr>
        <p:sp>
          <p:nvSpPr>
            <p:cNvPr id="109" name="六角形 108">
              <a:extLst>
                <a:ext uri="{FF2B5EF4-FFF2-40B4-BE49-F238E27FC236}">
                  <a16:creationId xmlns:a16="http://schemas.microsoft.com/office/drawing/2014/main" id="{7751EBEC-AED8-4339-A693-CCE4B08A15B9}"/>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0" name="テキスト ボックス 109">
              <a:extLst>
                <a:ext uri="{FF2B5EF4-FFF2-40B4-BE49-F238E27FC236}">
                  <a16:creationId xmlns:a16="http://schemas.microsoft.com/office/drawing/2014/main" id="{8FC47A52-DD47-48E7-9BA1-91C445430667}"/>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sp>
        <p:nvSpPr>
          <p:cNvPr id="111" name="テキスト ボックス 110">
            <a:extLst>
              <a:ext uri="{FF2B5EF4-FFF2-40B4-BE49-F238E27FC236}">
                <a16:creationId xmlns:a16="http://schemas.microsoft.com/office/drawing/2014/main" id="{CE10B6D0-B186-4C09-B829-850E821EE3F1}"/>
              </a:ext>
            </a:extLst>
          </p:cNvPr>
          <p:cNvSpPr txBox="1"/>
          <p:nvPr/>
        </p:nvSpPr>
        <p:spPr>
          <a:xfrm>
            <a:off x="293536" y="834463"/>
            <a:ext cx="1858201"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方法（概要）</a:t>
            </a:r>
          </a:p>
        </p:txBody>
      </p:sp>
      <p:sp>
        <p:nvSpPr>
          <p:cNvPr id="4" name="テキスト ボックス 3">
            <a:extLst>
              <a:ext uri="{FF2B5EF4-FFF2-40B4-BE49-F238E27FC236}">
                <a16:creationId xmlns:a16="http://schemas.microsoft.com/office/drawing/2014/main" id="{2A3060A9-48CA-4A20-BBE6-EA8410DF5B27}"/>
              </a:ext>
            </a:extLst>
          </p:cNvPr>
          <p:cNvSpPr txBox="1"/>
          <p:nvPr/>
        </p:nvSpPr>
        <p:spPr>
          <a:xfrm>
            <a:off x="1239962" y="5786482"/>
            <a:ext cx="3358612" cy="369332"/>
          </a:xfrm>
          <a:prstGeom prst="rect">
            <a:avLst/>
          </a:prstGeom>
          <a:noFill/>
        </p:spPr>
        <p:txBody>
          <a:bodyPr wrap="none" rtlCol="0">
            <a:spAutoFit/>
          </a:bodyPr>
          <a:lstStyle/>
          <a:p>
            <a:r>
              <a:rPr kumimoji="1" lang="ja-JP" altLang="en-US" b="1" dirty="0">
                <a:solidFill>
                  <a:schemeClr val="accent1"/>
                </a:solidFill>
              </a:rPr>
              <a:t>酵素活性をグルコースの量で評価</a:t>
            </a:r>
          </a:p>
        </p:txBody>
      </p:sp>
      <p:graphicFrame>
        <p:nvGraphicFramePr>
          <p:cNvPr id="112" name="グラフ 111">
            <a:extLst>
              <a:ext uri="{FF2B5EF4-FFF2-40B4-BE49-F238E27FC236}">
                <a16:creationId xmlns:a16="http://schemas.microsoft.com/office/drawing/2014/main" id="{6503B21E-F479-45DF-A3FC-F8BA7DFAFE73}"/>
              </a:ext>
            </a:extLst>
          </p:cNvPr>
          <p:cNvGraphicFramePr>
            <a:graphicFrameLocks/>
          </p:cNvGraphicFramePr>
          <p:nvPr/>
        </p:nvGraphicFramePr>
        <p:xfrm>
          <a:off x="6043090" y="1304034"/>
          <a:ext cx="4186258" cy="3621626"/>
        </p:xfrm>
        <a:graphic>
          <a:graphicData uri="http://schemas.openxmlformats.org/drawingml/2006/chart">
            <c:chart xmlns:c="http://schemas.openxmlformats.org/drawingml/2006/chart" xmlns:r="http://schemas.openxmlformats.org/officeDocument/2006/relationships" r:id="rId2"/>
          </a:graphicData>
        </a:graphic>
      </p:graphicFrame>
      <p:sp>
        <p:nvSpPr>
          <p:cNvPr id="113" name="テキスト ボックス 112">
            <a:extLst>
              <a:ext uri="{FF2B5EF4-FFF2-40B4-BE49-F238E27FC236}">
                <a16:creationId xmlns:a16="http://schemas.microsoft.com/office/drawing/2014/main" id="{5DECD559-9F42-431E-8C29-840571831A9B}"/>
              </a:ext>
            </a:extLst>
          </p:cNvPr>
          <p:cNvSpPr txBox="1"/>
          <p:nvPr/>
        </p:nvSpPr>
        <p:spPr>
          <a:xfrm>
            <a:off x="10094666" y="2558408"/>
            <a:ext cx="2146742" cy="1261884"/>
          </a:xfrm>
          <a:prstGeom prst="rect">
            <a:avLst/>
          </a:prstGeom>
          <a:noFill/>
        </p:spPr>
        <p:txBody>
          <a:bodyPr wrap="none" rtlCol="0">
            <a:spAutoFit/>
          </a:bodyPr>
          <a:lstStyle/>
          <a:p>
            <a:r>
              <a:rPr lang="ja-JP" altLang="en-US" sz="900" dirty="0">
                <a:solidFill>
                  <a:srgbClr val="002060"/>
                </a:solidFill>
                <a:latin typeface="Calibri" panose="020F0502020204030204"/>
                <a:ea typeface="游ゴシック" panose="020B0400000000000000" pitchFamily="50" charset="-128"/>
              </a:rPr>
              <a:t>●野生型（</a:t>
            </a:r>
            <a:r>
              <a:rPr lang="en-US" altLang="ja-JP" sz="900" dirty="0">
                <a:solidFill>
                  <a:prstClr val="black"/>
                </a:solidFill>
                <a:latin typeface="Calibri" panose="020F0502020204030204"/>
                <a:ea typeface="游ゴシック" panose="020B0400000000000000" pitchFamily="50" charset="-128"/>
              </a:rPr>
              <a:t>TeCel7A-TrCBM1</a:t>
            </a:r>
            <a:r>
              <a:rPr lang="ja-JP" altLang="en-US" sz="900" dirty="0">
                <a:solidFill>
                  <a:prstClr val="black"/>
                </a:solidFill>
                <a:latin typeface="Calibri" panose="020F0502020204030204"/>
                <a:ea typeface="游ゴシック" panose="020B0400000000000000" pitchFamily="50" charset="-128"/>
              </a:rPr>
              <a:t>）</a:t>
            </a:r>
            <a:endParaRPr lang="en-US" altLang="ja-JP" sz="900" dirty="0">
              <a:solidFill>
                <a:prstClr val="black"/>
              </a:solidFill>
              <a:latin typeface="Calibri" panose="020F0502020204030204"/>
              <a:ea typeface="游ゴシック" panose="020B0400000000000000" pitchFamily="50" charset="-128"/>
            </a:endParaRPr>
          </a:p>
          <a:p>
            <a:endParaRPr lang="en-US" altLang="ja-JP" sz="400" dirty="0">
              <a:solidFill>
                <a:prstClr val="black"/>
              </a:solidFill>
              <a:latin typeface="Calibri" panose="020F0502020204030204"/>
              <a:ea typeface="游ゴシック" panose="020B0400000000000000" pitchFamily="50" charset="-128"/>
            </a:endParaRPr>
          </a:p>
          <a:p>
            <a:r>
              <a:rPr lang="ja-JP" altLang="en-US" sz="900" dirty="0">
                <a:solidFill>
                  <a:srgbClr val="70AD47"/>
                </a:solidFill>
                <a:latin typeface="Calibri" panose="020F0502020204030204"/>
                <a:ea typeface="游ゴシック" panose="020B0400000000000000" pitchFamily="50" charset="-128"/>
              </a:rPr>
              <a:t>●</a:t>
            </a:r>
            <a:r>
              <a:rPr lang="ja-JP" altLang="en-US" sz="900" dirty="0">
                <a:solidFill>
                  <a:prstClr val="black"/>
                </a:solidFill>
                <a:latin typeface="Calibri" panose="020F0502020204030204"/>
                <a:ea typeface="游ゴシック" panose="020B0400000000000000" pitchFamily="50" charset="-128"/>
              </a:rPr>
              <a:t>変異体（セルロース結合能あり</a:t>
            </a:r>
            <a:r>
              <a:rPr lang="en-US" altLang="ja-JP" sz="700" dirty="0">
                <a:solidFill>
                  <a:prstClr val="black"/>
                </a:solidFill>
                <a:latin typeface="Calibri" panose="020F0502020204030204"/>
                <a:ea typeface="游ゴシック" panose="020B0400000000000000" pitchFamily="50" charset="-128"/>
              </a:rPr>
              <a:t>※</a:t>
            </a:r>
            <a:r>
              <a:rPr lang="ja-JP" altLang="en-US" sz="900" dirty="0">
                <a:solidFill>
                  <a:prstClr val="black"/>
                </a:solidFill>
                <a:latin typeface="Calibri" panose="020F0502020204030204"/>
                <a:ea typeface="游ゴシック" panose="020B0400000000000000" pitchFamily="50" charset="-128"/>
              </a:rPr>
              <a:t>）</a:t>
            </a:r>
            <a:endParaRPr lang="en-US" altLang="ja-JP" sz="900" dirty="0">
              <a:solidFill>
                <a:prstClr val="black"/>
              </a:solidFill>
              <a:latin typeface="Calibri" panose="020F0502020204030204"/>
              <a:ea typeface="游ゴシック" panose="020B0400000000000000" pitchFamily="50" charset="-128"/>
            </a:endParaRPr>
          </a:p>
          <a:p>
            <a:r>
              <a:rPr lang="ja-JP" altLang="en-US" sz="900" dirty="0">
                <a:solidFill>
                  <a:srgbClr val="FFC000"/>
                </a:solidFill>
                <a:latin typeface="Calibri" panose="020F0502020204030204"/>
                <a:ea typeface="游ゴシック" panose="020B0400000000000000" pitchFamily="50" charset="-128"/>
              </a:rPr>
              <a:t>●</a:t>
            </a:r>
            <a:r>
              <a:rPr lang="ja-JP" altLang="en-US" sz="900" dirty="0">
                <a:solidFill>
                  <a:prstClr val="black"/>
                </a:solidFill>
                <a:latin typeface="Calibri" panose="020F0502020204030204"/>
                <a:ea typeface="游ゴシック" panose="020B0400000000000000" pitchFamily="50" charset="-128"/>
              </a:rPr>
              <a:t>変異体（セルロース結合能中間</a:t>
            </a:r>
            <a:r>
              <a:rPr lang="en-US" altLang="ja-JP" sz="700" dirty="0">
                <a:solidFill>
                  <a:prstClr val="black"/>
                </a:solidFill>
                <a:latin typeface="Calibri" panose="020F0502020204030204"/>
                <a:ea typeface="游ゴシック" panose="020B0400000000000000" pitchFamily="50" charset="-128"/>
              </a:rPr>
              <a:t>※</a:t>
            </a:r>
            <a:r>
              <a:rPr lang="en-US" altLang="ja-JP" sz="900" dirty="0">
                <a:solidFill>
                  <a:prstClr val="black"/>
                </a:solidFill>
                <a:latin typeface="Calibri" panose="020F0502020204030204"/>
                <a:ea typeface="游ゴシック" panose="020B0400000000000000" pitchFamily="50" charset="-128"/>
              </a:rPr>
              <a:t> </a:t>
            </a:r>
            <a:r>
              <a:rPr lang="ja-JP" altLang="en-US" sz="900" dirty="0">
                <a:solidFill>
                  <a:prstClr val="black"/>
                </a:solidFill>
                <a:latin typeface="Calibri" panose="020F0502020204030204"/>
                <a:ea typeface="游ゴシック" panose="020B0400000000000000" pitchFamily="50" charset="-128"/>
              </a:rPr>
              <a:t>）</a:t>
            </a:r>
            <a:endParaRPr lang="en-US" altLang="ja-JP" sz="900" dirty="0">
              <a:solidFill>
                <a:srgbClr val="FFC000"/>
              </a:solidFill>
              <a:latin typeface="Calibri" panose="020F0502020204030204"/>
              <a:ea typeface="游ゴシック" panose="020B0400000000000000" pitchFamily="50" charset="-128"/>
            </a:endParaRPr>
          </a:p>
          <a:p>
            <a:r>
              <a:rPr lang="ja-JP" altLang="en-US" sz="900" dirty="0">
                <a:solidFill>
                  <a:srgbClr val="FF0000"/>
                </a:solidFill>
                <a:latin typeface="Calibri" panose="020F0502020204030204"/>
                <a:ea typeface="游ゴシック" panose="020B0400000000000000" pitchFamily="50" charset="-128"/>
              </a:rPr>
              <a:t>●</a:t>
            </a:r>
            <a:r>
              <a:rPr lang="ja-JP" altLang="en-US" sz="900" dirty="0">
                <a:solidFill>
                  <a:prstClr val="black"/>
                </a:solidFill>
                <a:latin typeface="Calibri" panose="020F0502020204030204"/>
                <a:ea typeface="游ゴシック" panose="020B0400000000000000" pitchFamily="50" charset="-128"/>
              </a:rPr>
              <a:t>変異体（セルロース結合能なし</a:t>
            </a:r>
            <a:r>
              <a:rPr lang="en-US" altLang="ja-JP" sz="700" dirty="0">
                <a:solidFill>
                  <a:prstClr val="black"/>
                </a:solidFill>
                <a:latin typeface="Calibri" panose="020F0502020204030204"/>
                <a:ea typeface="游ゴシック" panose="020B0400000000000000" pitchFamily="50" charset="-128"/>
              </a:rPr>
              <a:t>※</a:t>
            </a:r>
            <a:r>
              <a:rPr lang="en-US" altLang="ja-JP" sz="900" dirty="0">
                <a:solidFill>
                  <a:prstClr val="black"/>
                </a:solidFill>
                <a:latin typeface="Calibri" panose="020F0502020204030204"/>
                <a:ea typeface="游ゴシック" panose="020B0400000000000000" pitchFamily="50" charset="-128"/>
              </a:rPr>
              <a:t> </a:t>
            </a:r>
            <a:r>
              <a:rPr lang="ja-JP" altLang="en-US" sz="900" dirty="0">
                <a:solidFill>
                  <a:prstClr val="black"/>
                </a:solidFill>
                <a:latin typeface="Calibri" panose="020F0502020204030204"/>
                <a:ea typeface="游ゴシック" panose="020B0400000000000000" pitchFamily="50" charset="-128"/>
              </a:rPr>
              <a:t>）</a:t>
            </a:r>
            <a:endParaRPr lang="en-US" altLang="ja-JP" sz="900" dirty="0">
              <a:solidFill>
                <a:srgbClr val="FF0000"/>
              </a:solidFill>
              <a:latin typeface="Calibri" panose="020F0502020204030204"/>
              <a:ea typeface="游ゴシック" panose="020B0400000000000000" pitchFamily="50" charset="-128"/>
            </a:endParaRPr>
          </a:p>
          <a:p>
            <a:endParaRPr lang="en-US" altLang="ja-JP" sz="900" dirty="0">
              <a:solidFill>
                <a:prstClr val="black"/>
              </a:solidFill>
              <a:latin typeface="Calibri" panose="020F0502020204030204"/>
              <a:ea typeface="游ゴシック" panose="020B0400000000000000" pitchFamily="50" charset="-128"/>
            </a:endParaRPr>
          </a:p>
          <a:p>
            <a:r>
              <a:rPr lang="ja-JP" altLang="en-US" sz="900" dirty="0">
                <a:solidFill>
                  <a:srgbClr val="5B9BD5"/>
                </a:solidFill>
                <a:latin typeface="Calibri" panose="020F0502020204030204"/>
                <a:ea typeface="游ゴシック" panose="020B0400000000000000" pitchFamily="50" charset="-128"/>
              </a:rPr>
              <a:t>●</a:t>
            </a:r>
            <a:r>
              <a:rPr lang="en-US" altLang="ja-JP" sz="900" dirty="0">
                <a:solidFill>
                  <a:prstClr val="black"/>
                </a:solidFill>
                <a:latin typeface="Calibri" panose="020F0502020204030204"/>
                <a:ea typeface="游ゴシック" panose="020B0400000000000000" pitchFamily="50" charset="-128"/>
              </a:rPr>
              <a:t>TrCel7A</a:t>
            </a:r>
            <a:r>
              <a:rPr lang="ja-JP" altLang="en-US" sz="900" dirty="0">
                <a:solidFill>
                  <a:prstClr val="black"/>
                </a:solidFill>
                <a:latin typeface="Calibri" panose="020F0502020204030204"/>
                <a:ea typeface="游ゴシック" panose="020B0400000000000000" pitchFamily="50" charset="-128"/>
              </a:rPr>
              <a:t>（フラスコ培養）</a:t>
            </a:r>
            <a:endParaRPr lang="en-US" altLang="ja-JP" sz="900" dirty="0">
              <a:solidFill>
                <a:prstClr val="black"/>
              </a:solidFill>
              <a:latin typeface="Calibri" panose="020F0502020204030204"/>
              <a:ea typeface="游ゴシック" panose="020B0400000000000000" pitchFamily="50" charset="-128"/>
            </a:endParaRPr>
          </a:p>
          <a:p>
            <a:endParaRPr lang="en-US" altLang="ja-JP" sz="900" dirty="0">
              <a:solidFill>
                <a:prstClr val="black"/>
              </a:solidFill>
              <a:latin typeface="Calibri" panose="020F0502020204030204"/>
              <a:ea typeface="游ゴシック" panose="020B0400000000000000" pitchFamily="50" charset="-128"/>
            </a:endParaRPr>
          </a:p>
          <a:p>
            <a:r>
              <a:rPr lang="en-US" altLang="ja-JP" sz="900" dirty="0">
                <a:solidFill>
                  <a:prstClr val="black"/>
                </a:solidFill>
                <a:latin typeface="Calibri" panose="020F0502020204030204"/>
                <a:ea typeface="游ゴシック" panose="020B0400000000000000" pitchFamily="50" charset="-128"/>
              </a:rPr>
              <a:t>N=3,</a:t>
            </a:r>
            <a:r>
              <a:rPr lang="ja-JP" altLang="en-US" sz="900" dirty="0">
                <a:solidFill>
                  <a:prstClr val="black"/>
                </a:solidFill>
                <a:latin typeface="Calibri" panose="020F0502020204030204"/>
                <a:ea typeface="游ゴシック" panose="020B0400000000000000" pitchFamily="50" charset="-128"/>
              </a:rPr>
              <a:t>　</a:t>
            </a:r>
            <a:r>
              <a:rPr lang="en-US" altLang="ja-JP" sz="900" dirty="0">
                <a:solidFill>
                  <a:prstClr val="black"/>
                </a:solidFill>
                <a:latin typeface="Calibri" panose="020F0502020204030204"/>
                <a:ea typeface="游ゴシック" panose="020B0400000000000000" pitchFamily="50" charset="-128"/>
              </a:rPr>
              <a:t>37</a:t>
            </a:r>
            <a:r>
              <a:rPr lang="ja-JP" altLang="en-US" sz="900" dirty="0">
                <a:solidFill>
                  <a:prstClr val="black"/>
                </a:solidFill>
                <a:latin typeface="Calibri" panose="020F0502020204030204"/>
                <a:ea typeface="游ゴシック" panose="020B0400000000000000" pitchFamily="50" charset="-128"/>
              </a:rPr>
              <a:t>℃</a:t>
            </a:r>
            <a:r>
              <a:rPr lang="en-US" altLang="ja-JP" sz="900" dirty="0">
                <a:solidFill>
                  <a:prstClr val="black"/>
                </a:solidFill>
                <a:latin typeface="Calibri" panose="020F0502020204030204"/>
                <a:ea typeface="游ゴシック" panose="020B0400000000000000" pitchFamily="50" charset="-128"/>
              </a:rPr>
              <a:t>, 8</a:t>
            </a:r>
            <a:r>
              <a:rPr lang="ja-JP" altLang="en-US" sz="900" dirty="0">
                <a:solidFill>
                  <a:prstClr val="black"/>
                </a:solidFill>
                <a:latin typeface="Calibri" panose="020F0502020204030204"/>
                <a:ea typeface="游ゴシック" panose="020B0400000000000000" pitchFamily="50" charset="-128"/>
              </a:rPr>
              <a:t>時間で反応</a:t>
            </a:r>
            <a:endParaRPr lang="en-US" altLang="ja-JP" sz="900" dirty="0">
              <a:solidFill>
                <a:prstClr val="black"/>
              </a:solidFill>
              <a:latin typeface="Calibri" panose="020F0502020204030204"/>
              <a:ea typeface="游ゴシック" panose="020B0400000000000000" pitchFamily="50" charset="-128"/>
            </a:endParaRPr>
          </a:p>
        </p:txBody>
      </p:sp>
      <p:sp>
        <p:nvSpPr>
          <p:cNvPr id="115" name="テキスト ボックス 114">
            <a:extLst>
              <a:ext uri="{FF2B5EF4-FFF2-40B4-BE49-F238E27FC236}">
                <a16:creationId xmlns:a16="http://schemas.microsoft.com/office/drawing/2014/main" id="{9D5AA603-2BA0-469D-9C97-FAE2097D34CA}"/>
              </a:ext>
            </a:extLst>
          </p:cNvPr>
          <p:cNvSpPr txBox="1"/>
          <p:nvPr/>
        </p:nvSpPr>
        <p:spPr>
          <a:xfrm>
            <a:off x="5546254" y="829303"/>
            <a:ext cx="6785832"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結果：</a:t>
            </a:r>
            <a:r>
              <a:rPr kumimoji="1" lang="en-US" altLang="ja-JP" b="1" dirty="0">
                <a:solidFill>
                  <a:schemeClr val="accent1"/>
                </a:solidFill>
              </a:rPr>
              <a:t>1 µg</a:t>
            </a:r>
            <a:r>
              <a:rPr kumimoji="1" lang="ja-JP" altLang="en-US" b="1" dirty="0">
                <a:solidFill>
                  <a:schemeClr val="accent1"/>
                </a:solidFill>
              </a:rPr>
              <a:t>タンパク質あたりのグルコース量（</a:t>
            </a:r>
            <a:r>
              <a:rPr kumimoji="1" lang="en-US" altLang="ja-JP" b="1" dirty="0">
                <a:solidFill>
                  <a:schemeClr val="accent1"/>
                </a:solidFill>
              </a:rPr>
              <a:t>nmol/µg-protein</a:t>
            </a:r>
            <a:r>
              <a:rPr kumimoji="1" lang="ja-JP" altLang="en-US" b="1" dirty="0">
                <a:solidFill>
                  <a:schemeClr val="accent1"/>
                </a:solidFill>
              </a:rPr>
              <a:t>）</a:t>
            </a:r>
          </a:p>
        </p:txBody>
      </p:sp>
      <p:sp>
        <p:nvSpPr>
          <p:cNvPr id="116" name="テキスト ボックス 115">
            <a:extLst>
              <a:ext uri="{FF2B5EF4-FFF2-40B4-BE49-F238E27FC236}">
                <a16:creationId xmlns:a16="http://schemas.microsoft.com/office/drawing/2014/main" id="{8F49688C-573B-4023-8220-81C5DD133AB2}"/>
              </a:ext>
            </a:extLst>
          </p:cNvPr>
          <p:cNvSpPr txBox="1"/>
          <p:nvPr/>
        </p:nvSpPr>
        <p:spPr>
          <a:xfrm>
            <a:off x="6353899" y="5440096"/>
            <a:ext cx="4814138" cy="646331"/>
          </a:xfrm>
          <a:prstGeom prst="rect">
            <a:avLst/>
          </a:prstGeom>
          <a:noFill/>
        </p:spPr>
        <p:txBody>
          <a:bodyPr wrap="none" rtlCol="0">
            <a:spAutoFit/>
          </a:bodyPr>
          <a:lstStyle/>
          <a:p>
            <a:r>
              <a:rPr kumimoji="1" lang="ja-JP" altLang="en-US" b="1" dirty="0">
                <a:solidFill>
                  <a:schemeClr val="accent1"/>
                </a:solidFill>
              </a:rPr>
              <a:t>評価結果より、特徴的な変異体が出てきた。</a:t>
            </a:r>
            <a:endParaRPr kumimoji="1" lang="en-US" altLang="ja-JP" b="1" dirty="0">
              <a:solidFill>
                <a:schemeClr val="accent1"/>
              </a:solidFill>
            </a:endParaRPr>
          </a:p>
          <a:p>
            <a:r>
              <a:rPr kumimoji="1" lang="ja-JP" altLang="en-US" b="1" dirty="0">
                <a:solidFill>
                  <a:schemeClr val="accent1"/>
                </a:solidFill>
              </a:rPr>
              <a:t>結果の考察は、</a:t>
            </a:r>
            <a:r>
              <a:rPr kumimoji="1" lang="en-US" altLang="ja-JP" b="1" dirty="0">
                <a:solidFill>
                  <a:schemeClr val="accent1"/>
                </a:solidFill>
              </a:rPr>
              <a:t>2/17</a:t>
            </a:r>
            <a:r>
              <a:rPr kumimoji="1" lang="ja-JP" altLang="en-US" b="1" dirty="0">
                <a:solidFill>
                  <a:schemeClr val="accent1"/>
                </a:solidFill>
              </a:rPr>
              <a:t>打ち合わせ以降に議論する。</a:t>
            </a:r>
            <a:endParaRPr kumimoji="1" lang="en-US" altLang="ja-JP" b="1" dirty="0">
              <a:solidFill>
                <a:schemeClr val="accent1"/>
              </a:solidFill>
            </a:endParaRPr>
          </a:p>
        </p:txBody>
      </p:sp>
      <p:sp>
        <p:nvSpPr>
          <p:cNvPr id="5" name="テキスト ボックス 4">
            <a:extLst>
              <a:ext uri="{FF2B5EF4-FFF2-40B4-BE49-F238E27FC236}">
                <a16:creationId xmlns:a16="http://schemas.microsoft.com/office/drawing/2014/main" id="{1B1D74D0-2F6D-4C5B-A837-063B7A65B030}"/>
              </a:ext>
            </a:extLst>
          </p:cNvPr>
          <p:cNvSpPr txBox="1"/>
          <p:nvPr/>
        </p:nvSpPr>
        <p:spPr>
          <a:xfrm rot="16200000">
            <a:off x="4288772" y="2739620"/>
            <a:ext cx="3196709" cy="307777"/>
          </a:xfrm>
          <a:prstGeom prst="rect">
            <a:avLst/>
          </a:prstGeom>
          <a:noFill/>
        </p:spPr>
        <p:txBody>
          <a:bodyPr wrap="none" rtlCol="0">
            <a:spAutoFit/>
          </a:bodyPr>
          <a:lstStyle/>
          <a:p>
            <a:r>
              <a:rPr kumimoji="1" lang="ja-JP" altLang="en-US" sz="1400" dirty="0"/>
              <a:t>グルコース量（基質：結晶性セルロース）</a:t>
            </a:r>
          </a:p>
        </p:txBody>
      </p:sp>
      <p:sp>
        <p:nvSpPr>
          <p:cNvPr id="51" name="テキスト ボックス 50">
            <a:extLst>
              <a:ext uri="{FF2B5EF4-FFF2-40B4-BE49-F238E27FC236}">
                <a16:creationId xmlns:a16="http://schemas.microsoft.com/office/drawing/2014/main" id="{33B3D216-7A3D-42B4-AC47-3A83D67D2CD6}"/>
              </a:ext>
            </a:extLst>
          </p:cNvPr>
          <p:cNvSpPr txBox="1"/>
          <p:nvPr/>
        </p:nvSpPr>
        <p:spPr>
          <a:xfrm>
            <a:off x="6879057" y="4813722"/>
            <a:ext cx="3196709" cy="307777"/>
          </a:xfrm>
          <a:prstGeom prst="rect">
            <a:avLst/>
          </a:prstGeom>
          <a:noFill/>
        </p:spPr>
        <p:txBody>
          <a:bodyPr wrap="none" rtlCol="0">
            <a:spAutoFit/>
          </a:bodyPr>
          <a:lstStyle/>
          <a:p>
            <a:r>
              <a:rPr kumimoji="1" lang="ja-JP" altLang="en-US" sz="1400" dirty="0"/>
              <a:t>グルコース量（基質：非晶性セルロース）</a:t>
            </a:r>
          </a:p>
        </p:txBody>
      </p:sp>
    </p:spTree>
    <p:extLst>
      <p:ext uri="{BB962C8B-B14F-4D97-AF65-F5344CB8AC3E}">
        <p14:creationId xmlns:p14="http://schemas.microsoft.com/office/powerpoint/2010/main" val="159309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9F168EE-5DF1-4C28-B1D2-5A070FBE49FC}"/>
              </a:ext>
            </a:extLst>
          </p:cNvPr>
          <p:cNvSpPr/>
          <p:nvPr/>
        </p:nvSpPr>
        <p:spPr>
          <a:xfrm>
            <a:off x="101600" y="819573"/>
            <a:ext cx="11988800" cy="5913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63" name="テキスト ボックス 62">
            <a:extLst>
              <a:ext uri="{FF2B5EF4-FFF2-40B4-BE49-F238E27FC236}">
                <a16:creationId xmlns:a16="http://schemas.microsoft.com/office/drawing/2014/main" id="{85A57996-8124-45ED-98D9-DBAFED75F7A6}"/>
              </a:ext>
            </a:extLst>
          </p:cNvPr>
          <p:cNvSpPr txBox="1"/>
          <p:nvPr/>
        </p:nvSpPr>
        <p:spPr>
          <a:xfrm>
            <a:off x="1408852" y="819573"/>
            <a:ext cx="10458027" cy="923330"/>
          </a:xfrm>
          <a:prstGeom prst="rect">
            <a:avLst/>
          </a:prstGeom>
          <a:noFill/>
        </p:spPr>
        <p:txBody>
          <a:bodyPr wrap="square">
            <a:spAutoFit/>
          </a:bodyPr>
          <a:lstStyle/>
          <a:p>
            <a:r>
              <a:rPr lang="en-US" altLang="ja-JP" b="1" dirty="0">
                <a:solidFill>
                  <a:schemeClr val="accent1"/>
                </a:solidFill>
              </a:rPr>
              <a:t>SDS-PAGE</a:t>
            </a:r>
            <a:r>
              <a:rPr lang="ja-JP" altLang="en-US" b="1" dirty="0">
                <a:solidFill>
                  <a:schemeClr val="accent1"/>
                </a:solidFill>
              </a:rPr>
              <a:t>により、目的サイズ付近にバンドを確認した。</a:t>
            </a:r>
          </a:p>
          <a:p>
            <a:r>
              <a:rPr lang="ja-JP" altLang="en-US" b="1" dirty="0">
                <a:solidFill>
                  <a:schemeClr val="accent1"/>
                </a:solidFill>
              </a:rPr>
              <a:t>ただ、近い位置に目的以外のタンパク質（＝ </a:t>
            </a:r>
            <a:r>
              <a:rPr lang="en-US" altLang="ja-JP" b="1" i="1" dirty="0">
                <a:solidFill>
                  <a:schemeClr val="accent1"/>
                </a:solidFill>
              </a:rPr>
              <a:t>Pichia pastoris</a:t>
            </a:r>
            <a:r>
              <a:rPr lang="ja-JP" altLang="en-US" b="1" dirty="0">
                <a:solidFill>
                  <a:schemeClr val="accent1"/>
                </a:solidFill>
              </a:rPr>
              <a:t>内在性のタンパク質）のバンドも出るため、</a:t>
            </a:r>
            <a:endParaRPr lang="en-US" altLang="ja-JP" b="1" dirty="0">
              <a:solidFill>
                <a:schemeClr val="accent1"/>
              </a:solidFill>
            </a:endParaRPr>
          </a:p>
          <a:p>
            <a:r>
              <a:rPr lang="ja-JP" altLang="en-US" b="1" dirty="0">
                <a:solidFill>
                  <a:schemeClr val="accent1"/>
                </a:solidFill>
              </a:rPr>
              <a:t>酵素反応の結果（次ページ）と合わせて、発現の有無を判断した。</a:t>
            </a:r>
          </a:p>
        </p:txBody>
      </p:sp>
      <p:grpSp>
        <p:nvGrpSpPr>
          <p:cNvPr id="17" name="グループ化 16">
            <a:extLst>
              <a:ext uri="{FF2B5EF4-FFF2-40B4-BE49-F238E27FC236}">
                <a16:creationId xmlns:a16="http://schemas.microsoft.com/office/drawing/2014/main" id="{43942859-49AB-4FD2-B714-7C0C62E46232}"/>
              </a:ext>
            </a:extLst>
          </p:cNvPr>
          <p:cNvGrpSpPr/>
          <p:nvPr/>
        </p:nvGrpSpPr>
        <p:grpSpPr>
          <a:xfrm>
            <a:off x="1790576" y="1910238"/>
            <a:ext cx="3980977" cy="5004684"/>
            <a:chOff x="6277327" y="1766212"/>
            <a:chExt cx="3980977" cy="5004684"/>
          </a:xfrm>
        </p:grpSpPr>
        <p:pic>
          <p:nvPicPr>
            <p:cNvPr id="68" name="図 67">
              <a:extLst>
                <a:ext uri="{FF2B5EF4-FFF2-40B4-BE49-F238E27FC236}">
                  <a16:creationId xmlns:a16="http://schemas.microsoft.com/office/drawing/2014/main" id="{CABCAFA7-8E2D-4091-8273-E57369404784}"/>
                </a:ext>
              </a:extLst>
            </p:cNvPr>
            <p:cNvPicPr>
              <a:picLocks noChangeAspect="1"/>
            </p:cNvPicPr>
            <p:nvPr/>
          </p:nvPicPr>
          <p:blipFill rotWithShape="1">
            <a:blip r:embed="rId3"/>
            <a:srcRect l="53086"/>
            <a:stretch/>
          </p:blipFill>
          <p:spPr>
            <a:xfrm>
              <a:off x="6897205" y="2140230"/>
              <a:ext cx="3361099" cy="4630666"/>
            </a:xfrm>
            <a:prstGeom prst="rect">
              <a:avLst/>
            </a:prstGeom>
          </p:spPr>
        </p:pic>
        <p:sp>
          <p:nvSpPr>
            <p:cNvPr id="15" name="テキスト ボックス 14">
              <a:extLst>
                <a:ext uri="{FF2B5EF4-FFF2-40B4-BE49-F238E27FC236}">
                  <a16:creationId xmlns:a16="http://schemas.microsoft.com/office/drawing/2014/main" id="{3410FFAF-BA91-4A25-8A1A-F3B51B8303D6}"/>
                </a:ext>
              </a:extLst>
            </p:cNvPr>
            <p:cNvSpPr txBox="1"/>
            <p:nvPr/>
          </p:nvSpPr>
          <p:spPr>
            <a:xfrm>
              <a:off x="6277327" y="1766212"/>
              <a:ext cx="1502334" cy="369332"/>
            </a:xfrm>
            <a:prstGeom prst="rect">
              <a:avLst/>
            </a:prstGeom>
            <a:noFill/>
          </p:spPr>
          <p:txBody>
            <a:bodyPr wrap="none" rtlCol="0">
              <a:spAutoFit/>
            </a:bodyPr>
            <a:lstStyle/>
            <a:p>
              <a:r>
                <a:rPr kumimoji="1" lang="en-US" altLang="ja-JP" dirty="0"/>
                <a:t>【</a:t>
              </a:r>
              <a:r>
                <a:rPr kumimoji="1" lang="ja-JP" altLang="en-US" dirty="0"/>
                <a:t>実験の流れ</a:t>
              </a:r>
              <a:r>
                <a:rPr kumimoji="1" lang="en-US" altLang="ja-JP" dirty="0"/>
                <a:t>】</a:t>
              </a:r>
              <a:endParaRPr kumimoji="1" lang="ja-JP" altLang="en-US" dirty="0"/>
            </a:p>
          </p:txBody>
        </p:sp>
      </p:grpSp>
      <p:grpSp>
        <p:nvGrpSpPr>
          <p:cNvPr id="16" name="グループ化 15">
            <a:extLst>
              <a:ext uri="{FF2B5EF4-FFF2-40B4-BE49-F238E27FC236}">
                <a16:creationId xmlns:a16="http://schemas.microsoft.com/office/drawing/2014/main" id="{55B617AB-5322-4E22-9C12-934D5D49552A}"/>
              </a:ext>
            </a:extLst>
          </p:cNvPr>
          <p:cNvGrpSpPr/>
          <p:nvPr/>
        </p:nvGrpSpPr>
        <p:grpSpPr>
          <a:xfrm>
            <a:off x="5820943" y="1867812"/>
            <a:ext cx="4186858" cy="4671100"/>
            <a:chOff x="1374049" y="1766212"/>
            <a:chExt cx="4186858" cy="4671100"/>
          </a:xfrm>
        </p:grpSpPr>
        <p:pic>
          <p:nvPicPr>
            <p:cNvPr id="6" name="図 5">
              <a:extLst>
                <a:ext uri="{FF2B5EF4-FFF2-40B4-BE49-F238E27FC236}">
                  <a16:creationId xmlns:a16="http://schemas.microsoft.com/office/drawing/2014/main" id="{A028C1DD-CE4B-474C-90F0-F08FD8693692}"/>
                </a:ext>
              </a:extLst>
            </p:cNvPr>
            <p:cNvPicPr>
              <a:picLocks noChangeAspect="1"/>
            </p:cNvPicPr>
            <p:nvPr/>
          </p:nvPicPr>
          <p:blipFill rotWithShape="1">
            <a:blip r:embed="rId3"/>
            <a:srcRect r="47529"/>
            <a:stretch/>
          </p:blipFill>
          <p:spPr>
            <a:xfrm>
              <a:off x="2140374" y="2223822"/>
              <a:ext cx="3420533" cy="4213490"/>
            </a:xfrm>
            <a:prstGeom prst="rect">
              <a:avLst/>
            </a:prstGeom>
          </p:spPr>
        </p:pic>
        <p:cxnSp>
          <p:nvCxnSpPr>
            <p:cNvPr id="13" name="直線矢印コネクタ 12">
              <a:extLst>
                <a:ext uri="{FF2B5EF4-FFF2-40B4-BE49-F238E27FC236}">
                  <a16:creationId xmlns:a16="http://schemas.microsoft.com/office/drawing/2014/main" id="{FDD698C2-4309-44F4-BDD2-1875E8FC3855}"/>
                </a:ext>
              </a:extLst>
            </p:cNvPr>
            <p:cNvCxnSpPr>
              <a:cxnSpLocks/>
            </p:cNvCxnSpPr>
            <p:nvPr/>
          </p:nvCxnSpPr>
          <p:spPr>
            <a:xfrm flipH="1">
              <a:off x="4836161" y="3715249"/>
              <a:ext cx="264159"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95ABD323-3D4A-41E4-B17C-4BCE409D5EA3}"/>
                </a:ext>
              </a:extLst>
            </p:cNvPr>
            <p:cNvSpPr txBox="1"/>
            <p:nvPr/>
          </p:nvSpPr>
          <p:spPr>
            <a:xfrm>
              <a:off x="1374049" y="1766212"/>
              <a:ext cx="2115194" cy="369332"/>
            </a:xfrm>
            <a:prstGeom prst="rect">
              <a:avLst/>
            </a:prstGeom>
            <a:noFill/>
          </p:spPr>
          <p:txBody>
            <a:bodyPr wrap="none" rtlCol="0">
              <a:spAutoFit/>
            </a:bodyPr>
            <a:lstStyle/>
            <a:p>
              <a:r>
                <a:rPr kumimoji="1" lang="en-US" altLang="ja-JP" dirty="0"/>
                <a:t>【SDS-PAGE</a:t>
              </a:r>
              <a:r>
                <a:rPr kumimoji="1" lang="ja-JP" altLang="en-US" dirty="0"/>
                <a:t>結果</a:t>
              </a:r>
              <a:r>
                <a:rPr kumimoji="1" lang="en-US" altLang="ja-JP" dirty="0"/>
                <a:t>】</a:t>
              </a:r>
              <a:endParaRPr kumimoji="1" lang="ja-JP" altLang="en-US" dirty="0"/>
            </a:p>
          </p:txBody>
        </p:sp>
      </p:grpSp>
      <p:sp>
        <p:nvSpPr>
          <p:cNvPr id="19" name="タイトル 1">
            <a:extLst>
              <a:ext uri="{FF2B5EF4-FFF2-40B4-BE49-F238E27FC236}">
                <a16:creationId xmlns:a16="http://schemas.microsoft.com/office/drawing/2014/main" id="{E47CEB7D-0E19-488F-A59F-15284CB253F8}"/>
              </a:ext>
            </a:extLst>
          </p:cNvPr>
          <p:cNvSpPr>
            <a:spLocks noGrp="1"/>
          </p:cNvSpPr>
          <p:nvPr>
            <p:ph type="title"/>
          </p:nvPr>
        </p:nvSpPr>
        <p:spPr>
          <a:xfrm>
            <a:off x="517055" y="124922"/>
            <a:ext cx="11400125" cy="518094"/>
          </a:xfrm>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実験結果：対象③</a:t>
            </a:r>
            <a:r>
              <a:rPr kumimoji="1" lang="en-US" altLang="ja-JP" dirty="0"/>
              <a:t>PcCel7D</a:t>
            </a:r>
            <a:r>
              <a:rPr kumimoji="1" lang="ja-JP" altLang="en-US" dirty="0"/>
              <a:t>　</a:t>
            </a:r>
            <a:r>
              <a:rPr kumimoji="1" lang="en-US" altLang="ja-JP" dirty="0"/>
              <a:t>SDS-PAGE</a:t>
            </a:r>
            <a:endParaRPr kumimoji="1" lang="ja-JP" altLang="en-US" dirty="0"/>
          </a:p>
        </p:txBody>
      </p:sp>
      <p:sp>
        <p:nvSpPr>
          <p:cNvPr id="8" name="テキスト ボックス 7">
            <a:extLst>
              <a:ext uri="{FF2B5EF4-FFF2-40B4-BE49-F238E27FC236}">
                <a16:creationId xmlns:a16="http://schemas.microsoft.com/office/drawing/2014/main" id="{3147E8D5-5D64-40B9-B1DA-727C530B1F17}"/>
              </a:ext>
            </a:extLst>
          </p:cNvPr>
          <p:cNvSpPr txBox="1"/>
          <p:nvPr/>
        </p:nvSpPr>
        <p:spPr>
          <a:xfrm>
            <a:off x="9547214" y="3632183"/>
            <a:ext cx="1564852" cy="369332"/>
          </a:xfrm>
          <a:prstGeom prst="rect">
            <a:avLst/>
          </a:prstGeom>
          <a:noFill/>
        </p:spPr>
        <p:txBody>
          <a:bodyPr wrap="none" rtlCol="0">
            <a:spAutoFit/>
          </a:bodyPr>
          <a:lstStyle/>
          <a:p>
            <a:pPr algn="ctr"/>
            <a:r>
              <a:rPr kumimoji="1" lang="ja-JP" altLang="en-US" dirty="0">
                <a:solidFill>
                  <a:srgbClr val="FF0000"/>
                </a:solidFill>
              </a:rPr>
              <a:t>目的タンパク質</a:t>
            </a:r>
          </a:p>
        </p:txBody>
      </p:sp>
    </p:spTree>
    <p:extLst>
      <p:ext uri="{BB962C8B-B14F-4D97-AF65-F5344CB8AC3E}">
        <p14:creationId xmlns:p14="http://schemas.microsoft.com/office/powerpoint/2010/main" val="3233097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線コネクタ 44">
            <a:extLst>
              <a:ext uri="{FF2B5EF4-FFF2-40B4-BE49-F238E27FC236}">
                <a16:creationId xmlns:a16="http://schemas.microsoft.com/office/drawing/2014/main" id="{DC805933-AD19-4DF7-95A3-768C0010CE02}"/>
              </a:ext>
            </a:extLst>
          </p:cNvPr>
          <p:cNvCxnSpPr>
            <a:cxnSpLocks/>
          </p:cNvCxnSpPr>
          <p:nvPr/>
        </p:nvCxnSpPr>
        <p:spPr>
          <a:xfrm flipV="1">
            <a:off x="3646695" y="1906392"/>
            <a:ext cx="0" cy="3890808"/>
          </a:xfrm>
          <a:prstGeom prst="line">
            <a:avLst/>
          </a:prstGeom>
          <a:ln>
            <a:solidFill>
              <a:schemeClr val="accent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図 4">
            <a:extLst>
              <a:ext uri="{FF2B5EF4-FFF2-40B4-BE49-F238E27FC236}">
                <a16:creationId xmlns:a16="http://schemas.microsoft.com/office/drawing/2014/main" id="{EB9BCF3C-0332-4AE3-AF14-58FD616562C1}"/>
              </a:ext>
            </a:extLst>
          </p:cNvPr>
          <p:cNvPicPr>
            <a:picLocks noChangeAspect="1"/>
          </p:cNvPicPr>
          <p:nvPr/>
        </p:nvPicPr>
        <p:blipFill>
          <a:blip r:embed="rId3">
            <a:clrChange>
              <a:clrFrom>
                <a:srgbClr val="000000">
                  <a:alpha val="0"/>
                </a:srgbClr>
              </a:clrFrom>
              <a:clrTo>
                <a:srgbClr val="000000">
                  <a:alpha val="0"/>
                </a:srgbClr>
              </a:clrTo>
            </a:clrChange>
          </a:blip>
          <a:stretch>
            <a:fillRect/>
          </a:stretch>
        </p:blipFill>
        <p:spPr>
          <a:xfrm>
            <a:off x="2350489" y="1466749"/>
            <a:ext cx="5395428" cy="1652159"/>
          </a:xfrm>
          <a:prstGeom prst="rect">
            <a:avLst/>
          </a:prstGeom>
        </p:spPr>
      </p:pic>
      <p:pic>
        <p:nvPicPr>
          <p:cNvPr id="6" name="図 5">
            <a:extLst>
              <a:ext uri="{FF2B5EF4-FFF2-40B4-BE49-F238E27FC236}">
                <a16:creationId xmlns:a16="http://schemas.microsoft.com/office/drawing/2014/main" id="{FDE08BFD-EC65-48E2-B8E8-0E04F8787B47}"/>
              </a:ext>
            </a:extLst>
          </p:cNvPr>
          <p:cNvPicPr>
            <a:picLocks noChangeAspect="1"/>
          </p:cNvPicPr>
          <p:nvPr/>
        </p:nvPicPr>
        <p:blipFill>
          <a:blip r:embed="rId4">
            <a:clrChange>
              <a:clrFrom>
                <a:srgbClr val="000000">
                  <a:alpha val="0"/>
                </a:srgbClr>
              </a:clrFrom>
              <a:clrTo>
                <a:srgbClr val="000000">
                  <a:alpha val="0"/>
                </a:srgbClr>
              </a:clrTo>
            </a:clrChange>
          </a:blip>
          <a:stretch>
            <a:fillRect/>
          </a:stretch>
        </p:blipFill>
        <p:spPr>
          <a:xfrm>
            <a:off x="2350489" y="3083886"/>
            <a:ext cx="5395428" cy="1457070"/>
          </a:xfrm>
          <a:prstGeom prst="rect">
            <a:avLst/>
          </a:prstGeom>
        </p:spPr>
      </p:pic>
      <p:pic>
        <p:nvPicPr>
          <p:cNvPr id="13" name="図 12">
            <a:extLst>
              <a:ext uri="{FF2B5EF4-FFF2-40B4-BE49-F238E27FC236}">
                <a16:creationId xmlns:a16="http://schemas.microsoft.com/office/drawing/2014/main" id="{7C27107F-9001-43F7-A449-AD342080CB57}"/>
              </a:ext>
            </a:extLst>
          </p:cNvPr>
          <p:cNvPicPr>
            <a:picLocks noChangeAspect="1"/>
          </p:cNvPicPr>
          <p:nvPr/>
        </p:nvPicPr>
        <p:blipFill>
          <a:blip r:embed="rId5">
            <a:clrChange>
              <a:clrFrom>
                <a:srgbClr val="000000">
                  <a:alpha val="0"/>
                </a:srgbClr>
              </a:clrFrom>
              <a:clrTo>
                <a:srgbClr val="000000">
                  <a:alpha val="0"/>
                </a:srgbClr>
              </a:clrTo>
            </a:clrChange>
          </a:blip>
          <a:stretch>
            <a:fillRect/>
          </a:stretch>
        </p:blipFill>
        <p:spPr>
          <a:xfrm>
            <a:off x="2323159" y="4539446"/>
            <a:ext cx="5422758" cy="1532784"/>
          </a:xfrm>
          <a:prstGeom prst="rect">
            <a:avLst/>
          </a:prstGeom>
        </p:spPr>
      </p:pic>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実験結果：対象③</a:t>
            </a:r>
            <a:r>
              <a:rPr kumimoji="1" lang="en-US" altLang="ja-JP" dirty="0"/>
              <a:t>PcCel7D</a:t>
            </a:r>
            <a:r>
              <a:rPr kumimoji="1" lang="ja-JP" altLang="en-US" dirty="0"/>
              <a:t>　</a:t>
            </a:r>
            <a:r>
              <a:rPr kumimoji="1" lang="en-US" altLang="ja-JP" dirty="0"/>
              <a:t>HPLC</a:t>
            </a:r>
            <a:r>
              <a:rPr lang="ja-JP" altLang="en-US" dirty="0"/>
              <a:t>（基質：非晶性セルロース）</a:t>
            </a:r>
            <a:endParaRPr kumimoji="1" lang="ja-JP" altLang="en-US" dirty="0"/>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70" name="テキスト ボックス 69">
            <a:extLst>
              <a:ext uri="{FF2B5EF4-FFF2-40B4-BE49-F238E27FC236}">
                <a16:creationId xmlns:a16="http://schemas.microsoft.com/office/drawing/2014/main" id="{3D9DF647-81BB-4D3F-8C82-035000453A1D}"/>
              </a:ext>
            </a:extLst>
          </p:cNvPr>
          <p:cNvSpPr txBox="1"/>
          <p:nvPr/>
        </p:nvSpPr>
        <p:spPr>
          <a:xfrm>
            <a:off x="1035517" y="852020"/>
            <a:ext cx="10272948" cy="400110"/>
          </a:xfrm>
          <a:prstGeom prst="rect">
            <a:avLst/>
          </a:prstGeom>
          <a:noFill/>
        </p:spPr>
        <p:txBody>
          <a:bodyPr wrap="square" rtlCol="0">
            <a:spAutoFit/>
          </a:bodyPr>
          <a:lstStyle/>
          <a:p>
            <a:r>
              <a:rPr kumimoji="1" lang="ja-JP" altLang="en-US" sz="2000" b="1" dirty="0">
                <a:solidFill>
                  <a:srgbClr val="FF0000"/>
                </a:solidFill>
              </a:rPr>
              <a:t>従来は困難だと予想されていた手法</a:t>
            </a:r>
            <a:r>
              <a:rPr kumimoji="1" lang="ja-JP" altLang="en-US" sz="2000" b="1" dirty="0">
                <a:solidFill>
                  <a:schemeClr val="accent1"/>
                </a:solidFill>
              </a:rPr>
              <a:t>で、酵母による</a:t>
            </a:r>
            <a:r>
              <a:rPr kumimoji="1" lang="en-US" altLang="ja-JP" sz="2000" b="1" dirty="0">
                <a:solidFill>
                  <a:schemeClr val="accent1"/>
                </a:solidFill>
              </a:rPr>
              <a:t>PcCel7D</a:t>
            </a:r>
            <a:r>
              <a:rPr kumimoji="1" lang="ja-JP" altLang="en-US" sz="2000" b="1" dirty="0">
                <a:solidFill>
                  <a:schemeClr val="accent1"/>
                </a:solidFill>
              </a:rPr>
              <a:t>の合成が可能であると判断できる。</a:t>
            </a:r>
            <a:endParaRPr kumimoji="1" lang="en-US" altLang="ja-JP" sz="2000" b="1" dirty="0">
              <a:solidFill>
                <a:schemeClr val="accent1"/>
              </a:solidFill>
            </a:endParaRPr>
          </a:p>
        </p:txBody>
      </p:sp>
      <p:sp>
        <p:nvSpPr>
          <p:cNvPr id="9" name="テキスト ボックス 8">
            <a:extLst>
              <a:ext uri="{FF2B5EF4-FFF2-40B4-BE49-F238E27FC236}">
                <a16:creationId xmlns:a16="http://schemas.microsoft.com/office/drawing/2014/main" id="{DD4EAC9D-6F29-4B14-8F83-FAA8E9F23303}"/>
              </a:ext>
            </a:extLst>
          </p:cNvPr>
          <p:cNvSpPr txBox="1"/>
          <p:nvPr/>
        </p:nvSpPr>
        <p:spPr>
          <a:xfrm>
            <a:off x="192056" y="1566597"/>
            <a:ext cx="1666767"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酵素：</a:t>
            </a:r>
            <a:r>
              <a:rPr kumimoji="1" lang="en-US" altLang="ja-JP" b="1" i="0" u="none" strike="noStrike" kern="0" cap="none" spc="0" normalizeH="0" baseline="0" noProof="0" dirty="0">
                <a:ln>
                  <a:noFill/>
                </a:ln>
                <a:solidFill>
                  <a:srgbClr val="FF0000"/>
                </a:solidFill>
                <a:effectLst/>
                <a:uLnTx/>
                <a:uFillTx/>
                <a:latin typeface="Calibri" panose="020F0502020204030204"/>
                <a:ea typeface="游ゴシック" panose="020B0400000000000000" pitchFamily="50" charset="-128"/>
              </a:rPr>
              <a:t>PcCel7D</a:t>
            </a:r>
            <a:r>
              <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　基質：</a:t>
            </a:r>
            <a:r>
              <a:rPr kumimoji="1" lang="en-US" altLang="ja-JP"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PASC</a:t>
            </a:r>
            <a:endPar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15C4C5E9-E633-47BD-8895-1A44BBC60FF4}"/>
              </a:ext>
            </a:extLst>
          </p:cNvPr>
          <p:cNvSpPr txBox="1"/>
          <p:nvPr/>
        </p:nvSpPr>
        <p:spPr>
          <a:xfrm>
            <a:off x="192056" y="3177666"/>
            <a:ext cx="150085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酵素：</a:t>
            </a:r>
            <a:r>
              <a:rPr kumimoji="1" lang="en-US" altLang="ja-JP"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water</a:t>
            </a:r>
            <a:r>
              <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　基質：</a:t>
            </a:r>
            <a:r>
              <a:rPr kumimoji="1" lang="en-US" altLang="ja-JP"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PASC</a:t>
            </a:r>
            <a:endPar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endParaRPr>
          </a:p>
        </p:txBody>
      </p:sp>
      <p:sp>
        <p:nvSpPr>
          <p:cNvPr id="36" name="テキスト ボックス 35">
            <a:extLst>
              <a:ext uri="{FF2B5EF4-FFF2-40B4-BE49-F238E27FC236}">
                <a16:creationId xmlns:a16="http://schemas.microsoft.com/office/drawing/2014/main" id="{65F1E8E8-97E4-4C39-9681-0BA03D19C85D}"/>
              </a:ext>
            </a:extLst>
          </p:cNvPr>
          <p:cNvSpPr txBox="1"/>
          <p:nvPr/>
        </p:nvSpPr>
        <p:spPr>
          <a:xfrm>
            <a:off x="248572" y="4653595"/>
            <a:ext cx="60625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rPr>
              <a:t>STD </a:t>
            </a:r>
            <a:endParaRPr kumimoji="1" lang="ja-JP" altLang="en-US" b="1" i="0" u="none" strike="noStrike" kern="0" cap="none" spc="0" normalizeH="0" baseline="0" noProof="0" dirty="0">
              <a:ln>
                <a:noFill/>
              </a:ln>
              <a:solidFill>
                <a:prstClr val="black"/>
              </a:solidFill>
              <a:effectLst/>
              <a:uLnTx/>
              <a:uFillTx/>
              <a:latin typeface="Calibri" panose="020F0502020204030204"/>
              <a:ea typeface="游ゴシック" panose="020B0400000000000000" pitchFamily="50" charset="-128"/>
            </a:endParaRPr>
          </a:p>
        </p:txBody>
      </p:sp>
      <p:sp>
        <p:nvSpPr>
          <p:cNvPr id="4" name="テキスト ボックス 3">
            <a:extLst>
              <a:ext uri="{FF2B5EF4-FFF2-40B4-BE49-F238E27FC236}">
                <a16:creationId xmlns:a16="http://schemas.microsoft.com/office/drawing/2014/main" id="{7AD194FD-2DEE-49E3-8A38-17718D168424}"/>
              </a:ext>
            </a:extLst>
          </p:cNvPr>
          <p:cNvSpPr txBox="1"/>
          <p:nvPr/>
        </p:nvSpPr>
        <p:spPr>
          <a:xfrm>
            <a:off x="3537405" y="1631267"/>
            <a:ext cx="731290" cy="276999"/>
          </a:xfrm>
          <a:prstGeom prst="rect">
            <a:avLst/>
          </a:prstGeom>
          <a:noFill/>
        </p:spPr>
        <p:txBody>
          <a:bodyPr wrap="none" rtlCol="0">
            <a:spAutoFit/>
          </a:bodyPr>
          <a:lstStyle/>
          <a:p>
            <a:pPr algn="ctr"/>
            <a:r>
              <a:rPr kumimoji="1" lang="ja-JP" altLang="en-US" sz="1200" b="1" dirty="0">
                <a:solidFill>
                  <a:schemeClr val="accent2"/>
                </a:solidFill>
              </a:rPr>
              <a:t>生成物</a:t>
            </a:r>
            <a:r>
              <a:rPr kumimoji="1" lang="en-US" altLang="ja-JP" sz="1200" b="1" dirty="0">
                <a:solidFill>
                  <a:schemeClr val="accent2"/>
                </a:solidFill>
              </a:rPr>
              <a:t>2</a:t>
            </a:r>
          </a:p>
        </p:txBody>
      </p:sp>
      <p:sp>
        <p:nvSpPr>
          <p:cNvPr id="50" name="テキスト ボックス 49">
            <a:extLst>
              <a:ext uri="{FF2B5EF4-FFF2-40B4-BE49-F238E27FC236}">
                <a16:creationId xmlns:a16="http://schemas.microsoft.com/office/drawing/2014/main" id="{30F7B9C6-2BBE-4390-A126-D5A931E4C7BF}"/>
              </a:ext>
            </a:extLst>
          </p:cNvPr>
          <p:cNvSpPr txBox="1"/>
          <p:nvPr/>
        </p:nvSpPr>
        <p:spPr>
          <a:xfrm>
            <a:off x="7843713" y="1566597"/>
            <a:ext cx="3443756" cy="2677656"/>
          </a:xfrm>
          <a:prstGeom prst="rect">
            <a:avLst/>
          </a:prstGeom>
          <a:noFill/>
          <a:ln>
            <a:noFill/>
          </a:ln>
        </p:spPr>
        <p:txBody>
          <a:bodyPr wrap="square" rtlCol="0">
            <a:spAutoFit/>
          </a:bodyPr>
          <a:lstStyle/>
          <a:p>
            <a:pPr marL="171450" indent="-171450">
              <a:buFont typeface="Wingdings" panose="05000000000000000000" pitchFamily="2" charset="2"/>
              <a:buChar char="Ø"/>
            </a:pPr>
            <a:r>
              <a:rPr kumimoji="1" lang="ja-JP" altLang="en-US" sz="1200" b="1" dirty="0"/>
              <a:t>酵素反応条件</a:t>
            </a:r>
            <a:r>
              <a:rPr kumimoji="1" lang="ja-JP" altLang="en-US" sz="1200" dirty="0"/>
              <a:t>（</a:t>
            </a:r>
            <a:r>
              <a:rPr kumimoji="1" lang="en-US" altLang="ja-JP" sz="1200" dirty="0"/>
              <a:t>37</a:t>
            </a:r>
            <a:r>
              <a:rPr kumimoji="1" lang="ja-JP" altLang="en-US" sz="1200" dirty="0"/>
              <a:t>℃、</a:t>
            </a:r>
            <a:r>
              <a:rPr kumimoji="1" lang="en-US" altLang="ja-JP" sz="1200" dirty="0"/>
              <a:t>3</a:t>
            </a:r>
            <a:r>
              <a:rPr kumimoji="1" lang="ja-JP" altLang="en-US" sz="1200" dirty="0"/>
              <a:t>日間反応）</a:t>
            </a:r>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pPr marL="171450" indent="-171450">
              <a:buFont typeface="Wingdings" panose="05000000000000000000" pitchFamily="2" charset="2"/>
              <a:buChar char="Ø"/>
            </a:pPr>
            <a:r>
              <a:rPr kumimoji="1" lang="ja-JP" altLang="en-US" sz="1200" b="1" dirty="0"/>
              <a:t>酵素液</a:t>
            </a:r>
            <a:endParaRPr kumimoji="1" lang="en-US" altLang="ja-JP" sz="1200" b="1" dirty="0"/>
          </a:p>
          <a:p>
            <a:r>
              <a:rPr kumimoji="1" lang="ja-JP" altLang="en-US" sz="1200" dirty="0"/>
              <a:t>・</a:t>
            </a:r>
            <a:r>
              <a:rPr kumimoji="1" lang="en-US" altLang="ja-JP" sz="1200" dirty="0"/>
              <a:t>PcCel7D</a:t>
            </a:r>
            <a:r>
              <a:rPr kumimoji="1" lang="ja-JP" altLang="en-US" sz="1200" dirty="0"/>
              <a:t>（濃縮・脱塩後）</a:t>
            </a:r>
            <a:endParaRPr kumimoji="1" lang="en-US" altLang="ja-JP" sz="1200" dirty="0"/>
          </a:p>
          <a:p>
            <a:r>
              <a:rPr kumimoji="1" lang="ja-JP" altLang="en-US" sz="1200" dirty="0"/>
              <a:t>・</a:t>
            </a:r>
            <a:r>
              <a:rPr kumimoji="1" lang="en-US" altLang="ja-JP" sz="1200" dirty="0"/>
              <a:t>water</a:t>
            </a:r>
          </a:p>
          <a:p>
            <a:endParaRPr kumimoji="1" lang="en-US" altLang="ja-JP" sz="1200" dirty="0"/>
          </a:p>
          <a:p>
            <a:pPr marL="171450" indent="-171450">
              <a:buFont typeface="Wingdings" panose="05000000000000000000" pitchFamily="2" charset="2"/>
              <a:buChar char="Ø"/>
            </a:pPr>
            <a:r>
              <a:rPr kumimoji="1" lang="ja-JP" altLang="en-US" sz="1200" b="1" dirty="0"/>
              <a:t>基質</a:t>
            </a:r>
            <a:endParaRPr kumimoji="1" lang="en-US" altLang="ja-JP" sz="1200" b="1" dirty="0"/>
          </a:p>
          <a:p>
            <a:r>
              <a:rPr kumimoji="1" lang="ja-JP" altLang="en-US" sz="1200" dirty="0"/>
              <a:t>・</a:t>
            </a:r>
            <a:r>
              <a:rPr kumimoji="1" lang="en-US" altLang="ja-JP" sz="1200" dirty="0"/>
              <a:t>PASC</a:t>
            </a:r>
            <a:r>
              <a:rPr kumimoji="1" lang="ja-JP" altLang="en-US" sz="1200" dirty="0"/>
              <a:t>（</a:t>
            </a:r>
            <a:r>
              <a:rPr kumimoji="1" lang="en-US" altLang="ja-JP" sz="1200" dirty="0"/>
              <a:t>0.857%</a:t>
            </a:r>
            <a:r>
              <a:rPr kumimoji="1" lang="ja-JP" altLang="en-US" sz="1200" dirty="0"/>
              <a:t>）</a:t>
            </a:r>
            <a:endParaRPr kumimoji="1" lang="en-US" altLang="ja-JP" sz="1200" dirty="0"/>
          </a:p>
          <a:p>
            <a:r>
              <a:rPr kumimoji="1" lang="ja-JP" altLang="en-US" sz="1200" dirty="0"/>
              <a:t>・</a:t>
            </a:r>
            <a:r>
              <a:rPr kumimoji="1" lang="en-US" altLang="ja-JP" sz="1200" dirty="0"/>
              <a:t>Crystalline cellulose</a:t>
            </a:r>
            <a:r>
              <a:rPr kumimoji="1" lang="ja-JP" altLang="en-US" sz="1200" dirty="0"/>
              <a:t>（</a:t>
            </a:r>
            <a:r>
              <a:rPr kumimoji="1" lang="en-US" altLang="ja-JP" sz="1200" dirty="0"/>
              <a:t>0.2%, Cladophora</a:t>
            </a:r>
            <a:r>
              <a:rPr kumimoji="1" lang="ja-JP" altLang="en-US" sz="1200" dirty="0"/>
              <a:t>由来）</a:t>
            </a:r>
            <a:endParaRPr kumimoji="1" lang="en-US" altLang="ja-JP" sz="1200" dirty="0"/>
          </a:p>
          <a:p>
            <a:r>
              <a:rPr kumimoji="1" lang="ja-JP" altLang="en-US" sz="1200" dirty="0"/>
              <a:t>・</a:t>
            </a:r>
            <a:r>
              <a:rPr kumimoji="1" lang="en-US" altLang="ja-JP" sz="1200" dirty="0"/>
              <a:t>water</a:t>
            </a:r>
          </a:p>
        </p:txBody>
      </p:sp>
      <p:sp>
        <p:nvSpPr>
          <p:cNvPr id="51" name="テキスト ボックス 50">
            <a:extLst>
              <a:ext uri="{FF2B5EF4-FFF2-40B4-BE49-F238E27FC236}">
                <a16:creationId xmlns:a16="http://schemas.microsoft.com/office/drawing/2014/main" id="{48DE5F7B-6DFC-428F-B352-C2DB04E4A271}"/>
              </a:ext>
            </a:extLst>
          </p:cNvPr>
          <p:cNvSpPr txBox="1"/>
          <p:nvPr/>
        </p:nvSpPr>
        <p:spPr>
          <a:xfrm>
            <a:off x="8639072" y="4574171"/>
            <a:ext cx="2602104" cy="830997"/>
          </a:xfrm>
          <a:prstGeom prst="rect">
            <a:avLst/>
          </a:prstGeom>
          <a:noFill/>
        </p:spPr>
        <p:txBody>
          <a:bodyPr wrap="square" rtlCol="0">
            <a:spAutoFit/>
          </a:bodyPr>
          <a:lstStyle/>
          <a:p>
            <a:r>
              <a:rPr kumimoji="1" lang="en-US" altLang="ja-JP" sz="1200" dirty="0"/>
              <a:t>STD</a:t>
            </a:r>
            <a:r>
              <a:rPr kumimoji="1" lang="ja-JP" altLang="en-US" sz="1200" dirty="0"/>
              <a:t>ピーク（各終濃度：</a:t>
            </a:r>
            <a:r>
              <a:rPr kumimoji="1" lang="en-US" altLang="ja-JP" sz="1200" dirty="0"/>
              <a:t>100 µM</a:t>
            </a:r>
            <a:r>
              <a:rPr kumimoji="1" lang="ja-JP" altLang="en-US" sz="1200" dirty="0"/>
              <a:t>）</a:t>
            </a:r>
            <a:endParaRPr kumimoji="1" lang="en-US" altLang="ja-JP" sz="1200" dirty="0"/>
          </a:p>
          <a:p>
            <a:r>
              <a:rPr kumimoji="1" lang="ja-JP" altLang="en-US" sz="1200" dirty="0"/>
              <a:t>　</a:t>
            </a:r>
            <a:r>
              <a:rPr kumimoji="1" lang="en-US" altLang="ja-JP" sz="1200" dirty="0">
                <a:solidFill>
                  <a:schemeClr val="accent1"/>
                </a:solidFill>
              </a:rPr>
              <a:t>1</a:t>
            </a:r>
            <a:r>
              <a:rPr kumimoji="1" lang="ja-JP" altLang="en-US" sz="1200" dirty="0"/>
              <a:t>：</a:t>
            </a:r>
            <a:r>
              <a:rPr kumimoji="1" lang="en-US" altLang="ja-JP" sz="1200" dirty="0"/>
              <a:t>D-(+)-Glucose</a:t>
            </a:r>
          </a:p>
          <a:p>
            <a:r>
              <a:rPr kumimoji="1" lang="ja-JP" altLang="en-US" sz="1200" dirty="0"/>
              <a:t>　</a:t>
            </a:r>
            <a:r>
              <a:rPr kumimoji="1" lang="en-US" altLang="ja-JP" sz="1200" dirty="0">
                <a:solidFill>
                  <a:schemeClr val="accent1"/>
                </a:solidFill>
              </a:rPr>
              <a:t>2</a:t>
            </a:r>
            <a:r>
              <a:rPr kumimoji="1" lang="ja-JP" altLang="en-US" sz="1200" dirty="0"/>
              <a:t>：</a:t>
            </a:r>
            <a:r>
              <a:rPr kumimoji="1" lang="en-US" altLang="ja-JP" sz="1200" dirty="0"/>
              <a:t>D-(+)-Cellobiose</a:t>
            </a:r>
          </a:p>
          <a:p>
            <a:r>
              <a:rPr kumimoji="1" lang="ja-JP" altLang="en-US" sz="1200" dirty="0">
                <a:solidFill>
                  <a:schemeClr val="accent1"/>
                </a:solidFill>
              </a:rPr>
              <a:t>　</a:t>
            </a:r>
            <a:r>
              <a:rPr kumimoji="1" lang="en-US" altLang="ja-JP" sz="1200" dirty="0">
                <a:solidFill>
                  <a:schemeClr val="accent1"/>
                </a:solidFill>
              </a:rPr>
              <a:t>3</a:t>
            </a:r>
            <a:r>
              <a:rPr kumimoji="1" lang="ja-JP" altLang="en-US" sz="1200" dirty="0"/>
              <a:t>：</a:t>
            </a:r>
            <a:r>
              <a:rPr kumimoji="1" lang="en-US" altLang="ja-JP" sz="1200" dirty="0"/>
              <a:t>D-(+)-</a:t>
            </a:r>
            <a:r>
              <a:rPr kumimoji="1" lang="en-US" altLang="ja-JP" sz="1200" dirty="0" err="1"/>
              <a:t>Cellotriose</a:t>
            </a:r>
            <a:endParaRPr kumimoji="1" lang="en-US" altLang="ja-JP" sz="1200" dirty="0"/>
          </a:p>
        </p:txBody>
      </p:sp>
      <p:sp>
        <p:nvSpPr>
          <p:cNvPr id="52" name="テキスト ボックス 51">
            <a:extLst>
              <a:ext uri="{FF2B5EF4-FFF2-40B4-BE49-F238E27FC236}">
                <a16:creationId xmlns:a16="http://schemas.microsoft.com/office/drawing/2014/main" id="{8B6FF435-15D9-4E71-BE32-DADF1EDAF675}"/>
              </a:ext>
            </a:extLst>
          </p:cNvPr>
          <p:cNvSpPr txBox="1"/>
          <p:nvPr/>
        </p:nvSpPr>
        <p:spPr>
          <a:xfrm>
            <a:off x="8639071" y="5342387"/>
            <a:ext cx="2414751" cy="646331"/>
          </a:xfrm>
          <a:prstGeom prst="rect">
            <a:avLst/>
          </a:prstGeom>
          <a:noFill/>
        </p:spPr>
        <p:txBody>
          <a:bodyPr wrap="square">
            <a:spAutoFit/>
          </a:bodyPr>
          <a:lstStyle/>
          <a:p>
            <a:r>
              <a:rPr kumimoji="1" lang="ja-JP" altLang="en-US" sz="1200" dirty="0"/>
              <a:t>　</a:t>
            </a:r>
            <a:r>
              <a:rPr kumimoji="1" lang="en-US" altLang="ja-JP" sz="1200" dirty="0">
                <a:solidFill>
                  <a:schemeClr val="accent1"/>
                </a:solidFill>
              </a:rPr>
              <a:t>4</a:t>
            </a:r>
            <a:r>
              <a:rPr kumimoji="1" lang="ja-JP" altLang="en-US" sz="1200" dirty="0"/>
              <a:t>：</a:t>
            </a:r>
            <a:r>
              <a:rPr kumimoji="1" lang="en-US" altLang="ja-JP" sz="1200" dirty="0"/>
              <a:t>D-(+)-</a:t>
            </a:r>
            <a:r>
              <a:rPr kumimoji="1" lang="en-US" altLang="ja-JP" sz="1200" dirty="0" err="1"/>
              <a:t>Cellotetraose</a:t>
            </a:r>
            <a:endParaRPr kumimoji="1" lang="en-US" altLang="ja-JP" sz="1200" dirty="0"/>
          </a:p>
          <a:p>
            <a:r>
              <a:rPr kumimoji="1" lang="ja-JP" altLang="en-US" sz="1200" dirty="0"/>
              <a:t>　</a:t>
            </a:r>
            <a:r>
              <a:rPr kumimoji="1" lang="en-US" altLang="ja-JP" sz="1200" dirty="0">
                <a:solidFill>
                  <a:schemeClr val="accent1"/>
                </a:solidFill>
              </a:rPr>
              <a:t>5</a:t>
            </a:r>
            <a:r>
              <a:rPr kumimoji="1" lang="ja-JP" altLang="en-US" sz="1200" dirty="0"/>
              <a:t>：</a:t>
            </a:r>
            <a:r>
              <a:rPr kumimoji="1" lang="en-US" altLang="ja-JP" sz="1200" dirty="0"/>
              <a:t>D-(+)-</a:t>
            </a:r>
            <a:r>
              <a:rPr kumimoji="1" lang="en-US" altLang="ja-JP" sz="1200" dirty="0" err="1"/>
              <a:t>Cellopentaose</a:t>
            </a:r>
            <a:endParaRPr kumimoji="1" lang="en-US" altLang="ja-JP" sz="1200" dirty="0"/>
          </a:p>
          <a:p>
            <a:r>
              <a:rPr kumimoji="1" lang="ja-JP" altLang="en-US" sz="1200" dirty="0"/>
              <a:t>　</a:t>
            </a:r>
            <a:r>
              <a:rPr kumimoji="1" lang="en-US" altLang="ja-JP" sz="1200" dirty="0">
                <a:solidFill>
                  <a:schemeClr val="accent1"/>
                </a:solidFill>
              </a:rPr>
              <a:t>6</a:t>
            </a:r>
            <a:r>
              <a:rPr kumimoji="1" lang="ja-JP" altLang="en-US" sz="1200" dirty="0"/>
              <a:t>：</a:t>
            </a:r>
            <a:r>
              <a:rPr kumimoji="1" lang="en-US" altLang="ja-JP" sz="1200" dirty="0"/>
              <a:t>D-(+)-</a:t>
            </a:r>
            <a:r>
              <a:rPr kumimoji="1" lang="en-US" altLang="ja-JP" sz="1200" dirty="0" err="1"/>
              <a:t>Cellohexaose</a:t>
            </a:r>
            <a:endParaRPr kumimoji="1" lang="en-US" altLang="ja-JP" sz="1200" dirty="0"/>
          </a:p>
        </p:txBody>
      </p:sp>
      <p:sp>
        <p:nvSpPr>
          <p:cNvPr id="33" name="テキスト ボックス 32">
            <a:extLst>
              <a:ext uri="{FF2B5EF4-FFF2-40B4-BE49-F238E27FC236}">
                <a16:creationId xmlns:a16="http://schemas.microsoft.com/office/drawing/2014/main" id="{FB02400A-7D84-4EEE-ACBB-6C1052F48618}"/>
              </a:ext>
            </a:extLst>
          </p:cNvPr>
          <p:cNvSpPr txBox="1"/>
          <p:nvPr/>
        </p:nvSpPr>
        <p:spPr>
          <a:xfrm rot="16200000">
            <a:off x="1484192" y="5029412"/>
            <a:ext cx="1287709" cy="307777"/>
          </a:xfrm>
          <a:prstGeom prst="rect">
            <a:avLst/>
          </a:prstGeom>
          <a:noFill/>
          <a:ln>
            <a:noFill/>
          </a:ln>
        </p:spPr>
        <p:txBody>
          <a:bodyPr wrap="square" rtlCol="0">
            <a:spAutoFit/>
          </a:bodyPr>
          <a:lstStyle/>
          <a:p>
            <a:pPr algn="ctr"/>
            <a:r>
              <a:rPr kumimoji="1" lang="en-US" altLang="ja-JP" sz="1400" dirty="0"/>
              <a:t>Intensity[µV]</a:t>
            </a:r>
          </a:p>
        </p:txBody>
      </p:sp>
      <p:sp>
        <p:nvSpPr>
          <p:cNvPr id="46" name="テキスト ボックス 45">
            <a:extLst>
              <a:ext uri="{FF2B5EF4-FFF2-40B4-BE49-F238E27FC236}">
                <a16:creationId xmlns:a16="http://schemas.microsoft.com/office/drawing/2014/main" id="{1FCECFF2-C4E1-4CFD-BC7E-CA7EE444BA9D}"/>
              </a:ext>
            </a:extLst>
          </p:cNvPr>
          <p:cNvSpPr txBox="1"/>
          <p:nvPr/>
        </p:nvSpPr>
        <p:spPr>
          <a:xfrm>
            <a:off x="4466440" y="5943109"/>
            <a:ext cx="1195422" cy="276999"/>
          </a:xfrm>
          <a:prstGeom prst="rect">
            <a:avLst/>
          </a:prstGeom>
          <a:noFill/>
          <a:ln>
            <a:noFill/>
          </a:ln>
        </p:spPr>
        <p:txBody>
          <a:bodyPr wrap="square" rtlCol="0">
            <a:spAutoFit/>
          </a:bodyPr>
          <a:lstStyle/>
          <a:p>
            <a:pPr algn="ctr"/>
            <a:r>
              <a:rPr kumimoji="1" lang="en-US" altLang="ja-JP" sz="1200" dirty="0"/>
              <a:t>Time [min]</a:t>
            </a:r>
          </a:p>
        </p:txBody>
      </p:sp>
      <p:sp>
        <p:nvSpPr>
          <p:cNvPr id="47" name="テキスト ボックス 46">
            <a:extLst>
              <a:ext uri="{FF2B5EF4-FFF2-40B4-BE49-F238E27FC236}">
                <a16:creationId xmlns:a16="http://schemas.microsoft.com/office/drawing/2014/main" id="{7A52B1BD-F01B-400E-97D3-37C2CD587CFC}"/>
              </a:ext>
            </a:extLst>
          </p:cNvPr>
          <p:cNvSpPr txBox="1"/>
          <p:nvPr/>
        </p:nvSpPr>
        <p:spPr>
          <a:xfrm>
            <a:off x="4402865" y="4381524"/>
            <a:ext cx="1195422" cy="276999"/>
          </a:xfrm>
          <a:prstGeom prst="rect">
            <a:avLst/>
          </a:prstGeom>
          <a:noFill/>
          <a:ln>
            <a:noFill/>
          </a:ln>
        </p:spPr>
        <p:txBody>
          <a:bodyPr wrap="square" rtlCol="0">
            <a:spAutoFit/>
          </a:bodyPr>
          <a:lstStyle/>
          <a:p>
            <a:pPr algn="ctr"/>
            <a:r>
              <a:rPr kumimoji="1" lang="en-US" altLang="ja-JP" sz="1200" dirty="0"/>
              <a:t>Time [min]</a:t>
            </a:r>
          </a:p>
        </p:txBody>
      </p:sp>
      <p:sp>
        <p:nvSpPr>
          <p:cNvPr id="54" name="テキスト ボックス 53">
            <a:extLst>
              <a:ext uri="{FF2B5EF4-FFF2-40B4-BE49-F238E27FC236}">
                <a16:creationId xmlns:a16="http://schemas.microsoft.com/office/drawing/2014/main" id="{16C3C400-197C-4DC2-8536-DCA9160D87AA}"/>
              </a:ext>
            </a:extLst>
          </p:cNvPr>
          <p:cNvSpPr txBox="1"/>
          <p:nvPr/>
        </p:nvSpPr>
        <p:spPr>
          <a:xfrm>
            <a:off x="4347857" y="2968903"/>
            <a:ext cx="1195422" cy="276999"/>
          </a:xfrm>
          <a:prstGeom prst="rect">
            <a:avLst/>
          </a:prstGeom>
          <a:noFill/>
          <a:ln>
            <a:noFill/>
          </a:ln>
        </p:spPr>
        <p:txBody>
          <a:bodyPr wrap="square" rtlCol="0">
            <a:spAutoFit/>
          </a:bodyPr>
          <a:lstStyle/>
          <a:p>
            <a:pPr algn="ctr"/>
            <a:r>
              <a:rPr kumimoji="1" lang="en-US" altLang="ja-JP" sz="1200" dirty="0"/>
              <a:t>Time [min]</a:t>
            </a:r>
          </a:p>
        </p:txBody>
      </p:sp>
      <p:sp>
        <p:nvSpPr>
          <p:cNvPr id="55" name="テキスト ボックス 54">
            <a:extLst>
              <a:ext uri="{FF2B5EF4-FFF2-40B4-BE49-F238E27FC236}">
                <a16:creationId xmlns:a16="http://schemas.microsoft.com/office/drawing/2014/main" id="{48B009F8-DBCA-4549-B8AB-0476F1015A27}"/>
              </a:ext>
            </a:extLst>
          </p:cNvPr>
          <p:cNvSpPr txBox="1"/>
          <p:nvPr/>
        </p:nvSpPr>
        <p:spPr>
          <a:xfrm rot="16200000">
            <a:off x="1485157" y="3562643"/>
            <a:ext cx="1287709" cy="307777"/>
          </a:xfrm>
          <a:prstGeom prst="rect">
            <a:avLst/>
          </a:prstGeom>
          <a:noFill/>
          <a:ln>
            <a:noFill/>
          </a:ln>
        </p:spPr>
        <p:txBody>
          <a:bodyPr wrap="square" rtlCol="0">
            <a:spAutoFit/>
          </a:bodyPr>
          <a:lstStyle/>
          <a:p>
            <a:pPr algn="ctr"/>
            <a:r>
              <a:rPr kumimoji="1" lang="en-US" altLang="ja-JP" sz="1400" dirty="0"/>
              <a:t>Intensity[µV]</a:t>
            </a:r>
          </a:p>
        </p:txBody>
      </p:sp>
      <p:sp>
        <p:nvSpPr>
          <p:cNvPr id="56" name="テキスト ボックス 55">
            <a:extLst>
              <a:ext uri="{FF2B5EF4-FFF2-40B4-BE49-F238E27FC236}">
                <a16:creationId xmlns:a16="http://schemas.microsoft.com/office/drawing/2014/main" id="{A5F2DA0B-CE06-4032-BDCA-3805E2DFF204}"/>
              </a:ext>
            </a:extLst>
          </p:cNvPr>
          <p:cNvSpPr txBox="1"/>
          <p:nvPr/>
        </p:nvSpPr>
        <p:spPr>
          <a:xfrm rot="16200000">
            <a:off x="1489674" y="2005869"/>
            <a:ext cx="1287709" cy="307777"/>
          </a:xfrm>
          <a:prstGeom prst="rect">
            <a:avLst/>
          </a:prstGeom>
          <a:noFill/>
          <a:ln>
            <a:noFill/>
          </a:ln>
        </p:spPr>
        <p:txBody>
          <a:bodyPr wrap="square" rtlCol="0">
            <a:spAutoFit/>
          </a:bodyPr>
          <a:lstStyle/>
          <a:p>
            <a:pPr algn="ctr"/>
            <a:r>
              <a:rPr kumimoji="1" lang="en-US" altLang="ja-JP" sz="1400" dirty="0"/>
              <a:t>Intensity[µV]</a:t>
            </a:r>
          </a:p>
        </p:txBody>
      </p:sp>
      <p:cxnSp>
        <p:nvCxnSpPr>
          <p:cNvPr id="57" name="直線コネクタ 56">
            <a:extLst>
              <a:ext uri="{FF2B5EF4-FFF2-40B4-BE49-F238E27FC236}">
                <a16:creationId xmlns:a16="http://schemas.microsoft.com/office/drawing/2014/main" id="{E3579EE9-C543-4D2C-AD17-952EDB07FC9C}"/>
              </a:ext>
            </a:extLst>
          </p:cNvPr>
          <p:cNvCxnSpPr>
            <a:cxnSpLocks/>
          </p:cNvCxnSpPr>
          <p:nvPr/>
        </p:nvCxnSpPr>
        <p:spPr>
          <a:xfrm flipV="1">
            <a:off x="3451855" y="1797162"/>
            <a:ext cx="0" cy="3983898"/>
          </a:xfrm>
          <a:prstGeom prst="line">
            <a:avLst/>
          </a:prstGeom>
          <a:ln>
            <a:solidFill>
              <a:schemeClr val="tx1">
                <a:lumMod val="75000"/>
                <a:lumOff val="2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5C55B7E-F1EC-46F9-BA3C-95DE74E34ACB}"/>
              </a:ext>
            </a:extLst>
          </p:cNvPr>
          <p:cNvSpPr txBox="1"/>
          <p:nvPr/>
        </p:nvSpPr>
        <p:spPr>
          <a:xfrm>
            <a:off x="2727063" y="1556831"/>
            <a:ext cx="875988" cy="275376"/>
          </a:xfrm>
          <a:prstGeom prst="rect">
            <a:avLst/>
          </a:prstGeom>
          <a:noFill/>
        </p:spPr>
        <p:txBody>
          <a:bodyPr wrap="square" rtlCol="0">
            <a:spAutoFit/>
          </a:bodyPr>
          <a:lstStyle/>
          <a:p>
            <a:pPr algn="ctr"/>
            <a:r>
              <a:rPr kumimoji="1" lang="ja-JP" altLang="en-US" sz="1200" b="1" dirty="0"/>
              <a:t>生成物</a:t>
            </a:r>
            <a:r>
              <a:rPr kumimoji="1" lang="en-US" altLang="ja-JP" sz="1200" b="1" dirty="0"/>
              <a:t>1</a:t>
            </a:r>
          </a:p>
        </p:txBody>
      </p:sp>
      <p:cxnSp>
        <p:nvCxnSpPr>
          <p:cNvPr id="59" name="直線コネクタ 58">
            <a:extLst>
              <a:ext uri="{FF2B5EF4-FFF2-40B4-BE49-F238E27FC236}">
                <a16:creationId xmlns:a16="http://schemas.microsoft.com/office/drawing/2014/main" id="{E7F823E8-6CB0-440E-A953-CAFF7D4FB994}"/>
              </a:ext>
            </a:extLst>
          </p:cNvPr>
          <p:cNvCxnSpPr>
            <a:cxnSpLocks/>
          </p:cNvCxnSpPr>
          <p:nvPr/>
        </p:nvCxnSpPr>
        <p:spPr>
          <a:xfrm flipV="1">
            <a:off x="3951497" y="2210567"/>
            <a:ext cx="0" cy="3570493"/>
          </a:xfrm>
          <a:prstGeom prst="line">
            <a:avLst/>
          </a:prstGeom>
          <a:ln>
            <a:solidFill>
              <a:schemeClr val="accent3"/>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65C8AAA2-AFC9-47A9-9542-AF9606879C4D}"/>
              </a:ext>
            </a:extLst>
          </p:cNvPr>
          <p:cNvSpPr txBox="1"/>
          <p:nvPr/>
        </p:nvSpPr>
        <p:spPr>
          <a:xfrm>
            <a:off x="3860940" y="1968733"/>
            <a:ext cx="731290" cy="276999"/>
          </a:xfrm>
          <a:prstGeom prst="rect">
            <a:avLst/>
          </a:prstGeom>
          <a:noFill/>
        </p:spPr>
        <p:txBody>
          <a:bodyPr wrap="none" rtlCol="0">
            <a:spAutoFit/>
          </a:bodyPr>
          <a:lstStyle/>
          <a:p>
            <a:pPr algn="ctr"/>
            <a:r>
              <a:rPr kumimoji="1" lang="ja-JP" altLang="en-US" sz="1200" b="1" dirty="0">
                <a:solidFill>
                  <a:schemeClr val="accent3"/>
                </a:solidFill>
              </a:rPr>
              <a:t>生成物</a:t>
            </a:r>
            <a:r>
              <a:rPr kumimoji="1" lang="en-US" altLang="ja-JP" sz="1200" b="1" dirty="0">
                <a:solidFill>
                  <a:schemeClr val="accent3"/>
                </a:solidFill>
              </a:rPr>
              <a:t>3</a:t>
            </a:r>
          </a:p>
        </p:txBody>
      </p:sp>
      <p:cxnSp>
        <p:nvCxnSpPr>
          <p:cNvPr id="61" name="直線コネクタ 60">
            <a:extLst>
              <a:ext uri="{FF2B5EF4-FFF2-40B4-BE49-F238E27FC236}">
                <a16:creationId xmlns:a16="http://schemas.microsoft.com/office/drawing/2014/main" id="{72E56EBB-EFC1-45A5-949B-DB41439FE249}"/>
              </a:ext>
            </a:extLst>
          </p:cNvPr>
          <p:cNvCxnSpPr>
            <a:cxnSpLocks/>
          </p:cNvCxnSpPr>
          <p:nvPr/>
        </p:nvCxnSpPr>
        <p:spPr>
          <a:xfrm flipV="1">
            <a:off x="4414543" y="2444829"/>
            <a:ext cx="0" cy="3313081"/>
          </a:xfrm>
          <a:prstGeom prst="line">
            <a:avLst/>
          </a:prstGeom>
          <a:ln>
            <a:solidFill>
              <a:schemeClr val="accent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CA5BE695-F205-4C3D-80B1-5ABD1AEA5B63}"/>
              </a:ext>
            </a:extLst>
          </p:cNvPr>
          <p:cNvSpPr txBox="1"/>
          <p:nvPr/>
        </p:nvSpPr>
        <p:spPr>
          <a:xfrm>
            <a:off x="4372935" y="2204995"/>
            <a:ext cx="731290" cy="276999"/>
          </a:xfrm>
          <a:prstGeom prst="rect">
            <a:avLst/>
          </a:prstGeom>
          <a:noFill/>
        </p:spPr>
        <p:txBody>
          <a:bodyPr wrap="none" rtlCol="0">
            <a:spAutoFit/>
          </a:bodyPr>
          <a:lstStyle/>
          <a:p>
            <a:pPr algn="ctr"/>
            <a:r>
              <a:rPr kumimoji="1" lang="ja-JP" altLang="en-US" sz="1200" b="1" dirty="0">
                <a:solidFill>
                  <a:schemeClr val="accent4"/>
                </a:solidFill>
              </a:rPr>
              <a:t>生成物</a:t>
            </a:r>
            <a:r>
              <a:rPr kumimoji="1" lang="en-US" altLang="ja-JP" sz="1200" b="1" dirty="0">
                <a:solidFill>
                  <a:schemeClr val="accent4"/>
                </a:solidFill>
              </a:rPr>
              <a:t>4</a:t>
            </a:r>
          </a:p>
        </p:txBody>
      </p:sp>
      <p:cxnSp>
        <p:nvCxnSpPr>
          <p:cNvPr id="63" name="直線コネクタ 62">
            <a:extLst>
              <a:ext uri="{FF2B5EF4-FFF2-40B4-BE49-F238E27FC236}">
                <a16:creationId xmlns:a16="http://schemas.microsoft.com/office/drawing/2014/main" id="{389BA634-2E40-4D35-8C70-10CCF91C481B}"/>
              </a:ext>
            </a:extLst>
          </p:cNvPr>
          <p:cNvCxnSpPr>
            <a:cxnSpLocks/>
          </p:cNvCxnSpPr>
          <p:nvPr/>
        </p:nvCxnSpPr>
        <p:spPr>
          <a:xfrm flipV="1">
            <a:off x="4877589" y="4889327"/>
            <a:ext cx="0" cy="907873"/>
          </a:xfrm>
          <a:prstGeom prst="line">
            <a:avLst/>
          </a:prstGeom>
          <a:ln>
            <a:solidFill>
              <a:schemeClr val="accent5"/>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5DE6198-6508-4F81-800B-B15B8B583F1F}"/>
              </a:ext>
            </a:extLst>
          </p:cNvPr>
          <p:cNvSpPr txBox="1"/>
          <p:nvPr/>
        </p:nvSpPr>
        <p:spPr>
          <a:xfrm>
            <a:off x="4500369" y="4666721"/>
            <a:ext cx="731290" cy="276999"/>
          </a:xfrm>
          <a:prstGeom prst="rect">
            <a:avLst/>
          </a:prstGeom>
          <a:noFill/>
        </p:spPr>
        <p:txBody>
          <a:bodyPr wrap="none" rtlCol="0">
            <a:spAutoFit/>
          </a:bodyPr>
          <a:lstStyle/>
          <a:p>
            <a:pPr algn="ctr"/>
            <a:r>
              <a:rPr kumimoji="1" lang="ja-JP" altLang="en-US" sz="1200" b="1" dirty="0">
                <a:solidFill>
                  <a:schemeClr val="accent5"/>
                </a:solidFill>
              </a:rPr>
              <a:t>生成物</a:t>
            </a:r>
            <a:r>
              <a:rPr kumimoji="1" lang="en-US" altLang="ja-JP" sz="1200" b="1" dirty="0">
                <a:solidFill>
                  <a:schemeClr val="accent5"/>
                </a:solidFill>
              </a:rPr>
              <a:t>5</a:t>
            </a:r>
          </a:p>
        </p:txBody>
      </p:sp>
      <p:cxnSp>
        <p:nvCxnSpPr>
          <p:cNvPr id="65" name="直線コネクタ 64">
            <a:extLst>
              <a:ext uri="{FF2B5EF4-FFF2-40B4-BE49-F238E27FC236}">
                <a16:creationId xmlns:a16="http://schemas.microsoft.com/office/drawing/2014/main" id="{D26F0A8E-16EE-4570-BBEF-788CB537A29A}"/>
              </a:ext>
            </a:extLst>
          </p:cNvPr>
          <p:cNvCxnSpPr>
            <a:cxnSpLocks/>
          </p:cNvCxnSpPr>
          <p:nvPr/>
        </p:nvCxnSpPr>
        <p:spPr>
          <a:xfrm flipV="1">
            <a:off x="5191826" y="4861612"/>
            <a:ext cx="0" cy="907873"/>
          </a:xfrm>
          <a:prstGeom prst="line">
            <a:avLst/>
          </a:prstGeom>
          <a:ln>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6C1CAC3F-1121-4F9D-80D5-EB45F7BBC5E9}"/>
              </a:ext>
            </a:extLst>
          </p:cNvPr>
          <p:cNvSpPr txBox="1"/>
          <p:nvPr/>
        </p:nvSpPr>
        <p:spPr>
          <a:xfrm>
            <a:off x="5177634" y="4667482"/>
            <a:ext cx="731290" cy="276999"/>
          </a:xfrm>
          <a:prstGeom prst="rect">
            <a:avLst/>
          </a:prstGeom>
          <a:noFill/>
        </p:spPr>
        <p:txBody>
          <a:bodyPr wrap="none" rtlCol="0">
            <a:spAutoFit/>
          </a:bodyPr>
          <a:lstStyle/>
          <a:p>
            <a:pPr algn="ctr"/>
            <a:r>
              <a:rPr kumimoji="1" lang="ja-JP" altLang="en-US" sz="1200" b="1" dirty="0">
                <a:solidFill>
                  <a:schemeClr val="tx2"/>
                </a:solidFill>
              </a:rPr>
              <a:t>生成物</a:t>
            </a:r>
            <a:r>
              <a:rPr kumimoji="1" lang="en-US" altLang="ja-JP" sz="1200" b="1" dirty="0">
                <a:solidFill>
                  <a:schemeClr val="tx2"/>
                </a:solidFill>
              </a:rPr>
              <a:t>6</a:t>
            </a:r>
          </a:p>
        </p:txBody>
      </p:sp>
      <p:graphicFrame>
        <p:nvGraphicFramePr>
          <p:cNvPr id="67" name="表 24">
            <a:extLst>
              <a:ext uri="{FF2B5EF4-FFF2-40B4-BE49-F238E27FC236}">
                <a16:creationId xmlns:a16="http://schemas.microsoft.com/office/drawing/2014/main" id="{EF2200AF-1D29-4948-B64D-5E0D308360BA}"/>
              </a:ext>
            </a:extLst>
          </p:cNvPr>
          <p:cNvGraphicFramePr>
            <a:graphicFrameLocks noGrp="1"/>
          </p:cNvGraphicFramePr>
          <p:nvPr>
            <p:extLst>
              <p:ext uri="{D42A27DB-BD31-4B8C-83A1-F6EECF244321}">
                <p14:modId xmlns:p14="http://schemas.microsoft.com/office/powerpoint/2010/main" val="1233141846"/>
              </p:ext>
            </p:extLst>
          </p:nvPr>
        </p:nvGraphicFramePr>
        <p:xfrm>
          <a:off x="8052058" y="1889762"/>
          <a:ext cx="3825070" cy="518160"/>
        </p:xfrm>
        <a:graphic>
          <a:graphicData uri="http://schemas.openxmlformats.org/drawingml/2006/table">
            <a:tbl>
              <a:tblPr firstRow="1" bandRow="1">
                <a:tableStyleId>{5C22544A-7EE6-4342-B048-85BDC9FD1C3A}</a:tableStyleId>
              </a:tblPr>
              <a:tblGrid>
                <a:gridCol w="626270">
                  <a:extLst>
                    <a:ext uri="{9D8B030D-6E8A-4147-A177-3AD203B41FA5}">
                      <a16:colId xmlns:a16="http://schemas.microsoft.com/office/drawing/2014/main" val="719098251"/>
                    </a:ext>
                  </a:extLst>
                </a:gridCol>
                <a:gridCol w="639760">
                  <a:extLst>
                    <a:ext uri="{9D8B030D-6E8A-4147-A177-3AD203B41FA5}">
                      <a16:colId xmlns:a16="http://schemas.microsoft.com/office/drawing/2014/main" val="3332980767"/>
                    </a:ext>
                  </a:extLst>
                </a:gridCol>
                <a:gridCol w="639760">
                  <a:extLst>
                    <a:ext uri="{9D8B030D-6E8A-4147-A177-3AD203B41FA5}">
                      <a16:colId xmlns:a16="http://schemas.microsoft.com/office/drawing/2014/main" val="2411617629"/>
                    </a:ext>
                  </a:extLst>
                </a:gridCol>
                <a:gridCol w="639760">
                  <a:extLst>
                    <a:ext uri="{9D8B030D-6E8A-4147-A177-3AD203B41FA5}">
                      <a16:colId xmlns:a16="http://schemas.microsoft.com/office/drawing/2014/main" val="2415532521"/>
                    </a:ext>
                  </a:extLst>
                </a:gridCol>
                <a:gridCol w="639760">
                  <a:extLst>
                    <a:ext uri="{9D8B030D-6E8A-4147-A177-3AD203B41FA5}">
                      <a16:colId xmlns:a16="http://schemas.microsoft.com/office/drawing/2014/main" val="3356902080"/>
                    </a:ext>
                  </a:extLst>
                </a:gridCol>
                <a:gridCol w="639760">
                  <a:extLst>
                    <a:ext uri="{9D8B030D-6E8A-4147-A177-3AD203B41FA5}">
                      <a16:colId xmlns:a16="http://schemas.microsoft.com/office/drawing/2014/main" val="2565026334"/>
                    </a:ext>
                  </a:extLst>
                </a:gridCol>
              </a:tblGrid>
              <a:tr h="0">
                <a:tc>
                  <a:txBody>
                    <a:bodyPr/>
                    <a:lstStyle/>
                    <a:p>
                      <a:r>
                        <a:rPr kumimoji="1" lang="ja-JP" altLang="en-US" sz="1100" b="1" dirty="0">
                          <a:solidFill>
                            <a:schemeClr val="bg1"/>
                          </a:solidFill>
                        </a:rPr>
                        <a:t>液体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100" b="0" dirty="0">
                          <a:solidFill>
                            <a:schemeClr val="tx1"/>
                          </a:solidFill>
                        </a:rPr>
                        <a:t>酵素液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b="0" dirty="0">
                          <a:solidFill>
                            <a:schemeClr val="tx1"/>
                          </a:solidFill>
                        </a:rPr>
                        <a:t>バッファ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b="0" dirty="0">
                          <a:solidFill>
                            <a:schemeClr val="tx1"/>
                          </a:solidFill>
                        </a:rPr>
                        <a:t>基質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b="0" dirty="0">
                          <a:solidFill>
                            <a:schemeClr val="tx1"/>
                          </a:solidFill>
                        </a:rPr>
                        <a:t>Water</a:t>
                      </a:r>
                      <a:endParaRPr kumimoji="1" lang="ja-JP"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b="0" dirty="0">
                          <a:solidFill>
                            <a:schemeClr val="tx1"/>
                          </a:solidFill>
                        </a:rPr>
                        <a:t>Total</a:t>
                      </a:r>
                      <a:endParaRPr kumimoji="1" lang="ja-JP"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9202997"/>
                  </a:ext>
                </a:extLst>
              </a:tr>
              <a:tr h="0">
                <a:tc>
                  <a:txBody>
                    <a:bodyPr/>
                    <a:lstStyle/>
                    <a:p>
                      <a:r>
                        <a:rPr kumimoji="1" lang="ja-JP" altLang="en-US" sz="1100" b="1" dirty="0">
                          <a:solidFill>
                            <a:schemeClr val="bg1"/>
                          </a:solidFill>
                        </a:rPr>
                        <a:t>内訳量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100" dirty="0"/>
                        <a:t>100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50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250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500 </a:t>
                      </a:r>
                      <a:r>
                        <a:rPr kumimoji="1" lang="en-US" altLang="ja-JP" sz="1100" dirty="0" err="1"/>
                        <a:t>μL</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7117978"/>
                  </a:ext>
                </a:extLst>
              </a:tr>
            </a:tbl>
          </a:graphicData>
        </a:graphic>
      </p:graphicFrame>
      <p:sp>
        <p:nvSpPr>
          <p:cNvPr id="25" name="右中かっこ 24">
            <a:extLst>
              <a:ext uri="{FF2B5EF4-FFF2-40B4-BE49-F238E27FC236}">
                <a16:creationId xmlns:a16="http://schemas.microsoft.com/office/drawing/2014/main" id="{FEDF040E-46BE-48F8-AC1E-A975923AD963}"/>
              </a:ext>
            </a:extLst>
          </p:cNvPr>
          <p:cNvSpPr/>
          <p:nvPr/>
        </p:nvSpPr>
        <p:spPr>
          <a:xfrm rot="19005814">
            <a:off x="4665748" y="1310629"/>
            <a:ext cx="231126" cy="115345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A2DF757-99D9-43C5-A61E-22B24B600E3E}"/>
              </a:ext>
            </a:extLst>
          </p:cNvPr>
          <p:cNvSpPr txBox="1"/>
          <p:nvPr/>
        </p:nvSpPr>
        <p:spPr>
          <a:xfrm>
            <a:off x="4996215" y="1695642"/>
            <a:ext cx="1608133" cy="276999"/>
          </a:xfrm>
          <a:prstGeom prst="rect">
            <a:avLst/>
          </a:prstGeom>
          <a:noFill/>
        </p:spPr>
        <p:txBody>
          <a:bodyPr wrap="none" rtlCol="0">
            <a:spAutoFit/>
          </a:bodyPr>
          <a:lstStyle/>
          <a:p>
            <a:pPr algn="ctr"/>
            <a:r>
              <a:rPr kumimoji="1" lang="ja-JP" altLang="en-US" sz="1200" b="1" dirty="0">
                <a:solidFill>
                  <a:schemeClr val="accent1"/>
                </a:solidFill>
              </a:rPr>
              <a:t>目的生成物</a:t>
            </a:r>
            <a:r>
              <a:rPr kumimoji="1" lang="en-US" altLang="ja-JP" sz="1200" b="1" dirty="0">
                <a:solidFill>
                  <a:schemeClr val="accent1"/>
                </a:solidFill>
              </a:rPr>
              <a:t>2-4</a:t>
            </a:r>
            <a:r>
              <a:rPr kumimoji="1" lang="ja-JP" altLang="en-US" sz="1200" b="1" dirty="0">
                <a:solidFill>
                  <a:schemeClr val="accent1"/>
                </a:solidFill>
              </a:rPr>
              <a:t>を確認</a:t>
            </a:r>
            <a:endParaRPr kumimoji="1" lang="en-US" altLang="ja-JP" sz="1200" b="1" dirty="0">
              <a:solidFill>
                <a:schemeClr val="accent1"/>
              </a:solidFill>
            </a:endParaRPr>
          </a:p>
        </p:txBody>
      </p:sp>
    </p:spTree>
    <p:extLst>
      <p:ext uri="{BB962C8B-B14F-4D97-AF65-F5344CB8AC3E}">
        <p14:creationId xmlns:p14="http://schemas.microsoft.com/office/powerpoint/2010/main" val="3726266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実験結果：変異体活性能の評価</a:t>
            </a:r>
            <a:r>
              <a:rPr lang="ja-JP" altLang="en-US" dirty="0"/>
              <a:t>イメージ</a:t>
            </a:r>
            <a:endParaRPr kumimoji="1" lang="ja-JP" altLang="en-US" dirty="0"/>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35" name="テキスト プレースホルダー 3">
            <a:extLst>
              <a:ext uri="{FF2B5EF4-FFF2-40B4-BE49-F238E27FC236}">
                <a16:creationId xmlns:a16="http://schemas.microsoft.com/office/drawing/2014/main" id="{F121BB61-08E0-4B51-B6FF-C924D4DFAFD8}"/>
              </a:ext>
            </a:extLst>
          </p:cNvPr>
          <p:cNvSpPr>
            <a:spLocks noGrp="1"/>
          </p:cNvSpPr>
          <p:nvPr>
            <p:ph type="body" sz="quarter" idx="11"/>
          </p:nvPr>
        </p:nvSpPr>
        <p:spPr>
          <a:xfrm>
            <a:off x="366581" y="947542"/>
            <a:ext cx="11650516" cy="546574"/>
          </a:xfrm>
        </p:spPr>
        <p:txBody>
          <a:bodyPr/>
          <a:lstStyle/>
          <a:p>
            <a:pPr marL="457200" indent="-457200">
              <a:buClr>
                <a:schemeClr val="accent1"/>
              </a:buClr>
              <a:buFont typeface="Wingdings" panose="05000000000000000000" pitchFamily="2" charset="2"/>
              <a:buChar char="n"/>
            </a:pPr>
            <a:r>
              <a:rPr lang="ja-JP" altLang="en-US" sz="2800" dirty="0">
                <a:solidFill>
                  <a:schemeClr val="tx1"/>
                </a:solidFill>
              </a:rPr>
              <a:t>下記の関係を明らかにすれば、活性能のヒット率を評価できると考えられる。</a:t>
            </a:r>
            <a:endParaRPr kumimoji="1" lang="en-US" altLang="ja-JP" sz="2800" dirty="0">
              <a:solidFill>
                <a:schemeClr val="tx1"/>
              </a:solidFill>
            </a:endParaRPr>
          </a:p>
        </p:txBody>
      </p:sp>
      <p:sp>
        <p:nvSpPr>
          <p:cNvPr id="37" name="テキスト ボックス 36">
            <a:extLst>
              <a:ext uri="{FF2B5EF4-FFF2-40B4-BE49-F238E27FC236}">
                <a16:creationId xmlns:a16="http://schemas.microsoft.com/office/drawing/2014/main" id="{C7BA25B8-3820-4239-903B-93B3673EA310}"/>
              </a:ext>
            </a:extLst>
          </p:cNvPr>
          <p:cNvSpPr txBox="1"/>
          <p:nvPr/>
        </p:nvSpPr>
        <p:spPr>
          <a:xfrm>
            <a:off x="517056" y="5762438"/>
            <a:ext cx="11253235" cy="369332"/>
          </a:xfrm>
          <a:prstGeom prst="rect">
            <a:avLst/>
          </a:prstGeom>
          <a:noFill/>
        </p:spPr>
        <p:txBody>
          <a:bodyPr wrap="square">
            <a:spAutoFit/>
          </a:bodyPr>
          <a:lstStyle/>
          <a:p>
            <a:pPr algn="ctr"/>
            <a:r>
              <a:rPr lang="ja-JP" altLang="en-US" dirty="0">
                <a:solidFill>
                  <a:schemeClr val="accent1"/>
                </a:solidFill>
              </a:rPr>
              <a:t>結合能評価を軸に、大幅な</a:t>
            </a:r>
            <a:r>
              <a:rPr lang="en-US" altLang="ja-JP" dirty="0">
                <a:solidFill>
                  <a:schemeClr val="accent1"/>
                </a:solidFill>
              </a:rPr>
              <a:t>CBD</a:t>
            </a:r>
            <a:r>
              <a:rPr lang="ja-JP" altLang="en-US" dirty="0">
                <a:solidFill>
                  <a:schemeClr val="accent1"/>
                </a:solidFill>
              </a:rPr>
              <a:t>改変体を設計することは、有用なセルラーゼの候補生成において効果的。</a:t>
            </a:r>
            <a:endParaRPr lang="en-US" altLang="ja-JP" dirty="0">
              <a:solidFill>
                <a:schemeClr val="accent1"/>
              </a:solidFill>
            </a:endParaRPr>
          </a:p>
        </p:txBody>
      </p:sp>
      <p:sp>
        <p:nvSpPr>
          <p:cNvPr id="38" name="二等辺三角形 37">
            <a:extLst>
              <a:ext uri="{FF2B5EF4-FFF2-40B4-BE49-F238E27FC236}">
                <a16:creationId xmlns:a16="http://schemas.microsoft.com/office/drawing/2014/main" id="{346D8F69-E5DD-45A7-BC79-33D019905483}"/>
              </a:ext>
            </a:extLst>
          </p:cNvPr>
          <p:cNvSpPr/>
          <p:nvPr/>
        </p:nvSpPr>
        <p:spPr>
          <a:xfrm flipV="1">
            <a:off x="1567400" y="4250377"/>
            <a:ext cx="1002160" cy="18107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テキスト ボックス 38">
            <a:extLst>
              <a:ext uri="{FF2B5EF4-FFF2-40B4-BE49-F238E27FC236}">
                <a16:creationId xmlns:a16="http://schemas.microsoft.com/office/drawing/2014/main" id="{4D7600E6-39B6-4D86-A2D6-CA48DD87C4BB}"/>
              </a:ext>
            </a:extLst>
          </p:cNvPr>
          <p:cNvSpPr txBox="1"/>
          <p:nvPr/>
        </p:nvSpPr>
        <p:spPr>
          <a:xfrm>
            <a:off x="6725120" y="5382438"/>
            <a:ext cx="1351609" cy="307777"/>
          </a:xfrm>
          <a:prstGeom prst="rect">
            <a:avLst/>
          </a:prstGeom>
          <a:noFill/>
        </p:spPr>
        <p:txBody>
          <a:bodyPr wrap="square">
            <a:spAutoFit/>
          </a:bodyPr>
          <a:lstStyle/>
          <a:p>
            <a:pPr algn="ctr"/>
            <a:r>
              <a:rPr lang="ja-JP" altLang="en-US" sz="1400" dirty="0"/>
              <a:t>示唆されること</a:t>
            </a:r>
          </a:p>
        </p:txBody>
      </p:sp>
      <p:cxnSp>
        <p:nvCxnSpPr>
          <p:cNvPr id="40" name="直線矢印コネクタ 39">
            <a:extLst>
              <a:ext uri="{FF2B5EF4-FFF2-40B4-BE49-F238E27FC236}">
                <a16:creationId xmlns:a16="http://schemas.microsoft.com/office/drawing/2014/main" id="{E1F476F6-363D-48B6-AFD6-EC475C192E3B}"/>
              </a:ext>
            </a:extLst>
          </p:cNvPr>
          <p:cNvCxnSpPr/>
          <p:nvPr/>
        </p:nvCxnSpPr>
        <p:spPr>
          <a:xfrm flipV="1">
            <a:off x="1095375" y="2181225"/>
            <a:ext cx="0" cy="1495425"/>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6C467BA-90BA-4CE7-99D8-ABB835E8F9DC}"/>
              </a:ext>
            </a:extLst>
          </p:cNvPr>
          <p:cNvCxnSpPr>
            <a:cxnSpLocks/>
          </p:cNvCxnSpPr>
          <p:nvPr/>
        </p:nvCxnSpPr>
        <p:spPr>
          <a:xfrm flipV="1">
            <a:off x="1095375" y="3670996"/>
            <a:ext cx="2171700" cy="1"/>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61631681-CBFA-451F-8082-C04B3FFBF80E}"/>
              </a:ext>
            </a:extLst>
          </p:cNvPr>
          <p:cNvSpPr/>
          <p:nvPr/>
        </p:nvSpPr>
        <p:spPr>
          <a:xfrm>
            <a:off x="1281064" y="3785224"/>
            <a:ext cx="1670082" cy="2679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計算機／結合能スコア</a:t>
            </a:r>
          </a:p>
        </p:txBody>
      </p:sp>
      <p:sp>
        <p:nvSpPr>
          <p:cNvPr id="43" name="テキスト ボックス 42">
            <a:extLst>
              <a:ext uri="{FF2B5EF4-FFF2-40B4-BE49-F238E27FC236}">
                <a16:creationId xmlns:a16="http://schemas.microsoft.com/office/drawing/2014/main" id="{EBBBADD0-B8BC-4307-A25A-0DF147F123B4}"/>
              </a:ext>
            </a:extLst>
          </p:cNvPr>
          <p:cNvSpPr txBox="1"/>
          <p:nvPr/>
        </p:nvSpPr>
        <p:spPr>
          <a:xfrm>
            <a:off x="183680" y="1643074"/>
            <a:ext cx="3756490" cy="307777"/>
          </a:xfrm>
          <a:prstGeom prst="rect">
            <a:avLst/>
          </a:prstGeom>
          <a:noFill/>
        </p:spPr>
        <p:txBody>
          <a:bodyPr wrap="square">
            <a:spAutoFit/>
          </a:bodyPr>
          <a:lstStyle/>
          <a:p>
            <a:r>
              <a:rPr lang="ja-JP" altLang="en-US" sz="1400" dirty="0"/>
              <a:t>①：結合能について、計算機と</a:t>
            </a:r>
            <a:r>
              <a:rPr lang="en-US" altLang="ja-JP" sz="1400" dirty="0"/>
              <a:t>Wet</a:t>
            </a:r>
            <a:r>
              <a:rPr lang="ja-JP" altLang="en-US" sz="1400" dirty="0"/>
              <a:t>の関係を確認</a:t>
            </a:r>
            <a:endParaRPr lang="en-US" altLang="ja-JP" sz="1400" dirty="0"/>
          </a:p>
        </p:txBody>
      </p:sp>
      <p:sp>
        <p:nvSpPr>
          <p:cNvPr id="44" name="テキスト ボックス 43">
            <a:extLst>
              <a:ext uri="{FF2B5EF4-FFF2-40B4-BE49-F238E27FC236}">
                <a16:creationId xmlns:a16="http://schemas.microsoft.com/office/drawing/2014/main" id="{19F8807E-AAC5-452C-9B3A-6E26806594F1}"/>
              </a:ext>
            </a:extLst>
          </p:cNvPr>
          <p:cNvSpPr txBox="1"/>
          <p:nvPr/>
        </p:nvSpPr>
        <p:spPr>
          <a:xfrm>
            <a:off x="-123825" y="4537869"/>
            <a:ext cx="4654502" cy="584775"/>
          </a:xfrm>
          <a:prstGeom prst="rect">
            <a:avLst/>
          </a:prstGeom>
          <a:noFill/>
        </p:spPr>
        <p:txBody>
          <a:bodyPr wrap="square">
            <a:spAutoFit/>
          </a:bodyPr>
          <a:lstStyle/>
          <a:p>
            <a:pPr algn="ctr"/>
            <a:r>
              <a:rPr lang="ja-JP" altLang="en-US" sz="1600" dirty="0"/>
              <a:t>計算機上で設計</a:t>
            </a:r>
            <a:r>
              <a:rPr lang="en-US" altLang="ja-JP" sz="1600" dirty="0"/>
              <a:t>CBD</a:t>
            </a:r>
            <a:r>
              <a:rPr lang="ja-JP" altLang="en-US" sz="1600" dirty="0"/>
              <a:t>の結合能を評価することは、</a:t>
            </a:r>
            <a:endParaRPr lang="en-US" altLang="ja-JP" sz="1600" dirty="0"/>
          </a:p>
          <a:p>
            <a:pPr algn="ctr"/>
            <a:r>
              <a:rPr lang="ja-JP" altLang="en-US" sz="1600" dirty="0"/>
              <a:t>大まかな結合能のスクリーニング効率に効果がある</a:t>
            </a:r>
          </a:p>
        </p:txBody>
      </p:sp>
      <p:sp>
        <p:nvSpPr>
          <p:cNvPr id="48" name="四角形: 角を丸くする 47">
            <a:extLst>
              <a:ext uri="{FF2B5EF4-FFF2-40B4-BE49-F238E27FC236}">
                <a16:creationId xmlns:a16="http://schemas.microsoft.com/office/drawing/2014/main" id="{49F41049-4363-4484-AF7A-EF0E382C1701}"/>
              </a:ext>
            </a:extLst>
          </p:cNvPr>
          <p:cNvSpPr/>
          <p:nvPr/>
        </p:nvSpPr>
        <p:spPr>
          <a:xfrm>
            <a:off x="674536" y="2150940"/>
            <a:ext cx="287461" cy="149542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1200" dirty="0">
                <a:solidFill>
                  <a:schemeClr val="tx1"/>
                </a:solidFill>
              </a:rPr>
              <a:t>Wet</a:t>
            </a:r>
            <a:r>
              <a:rPr kumimoji="1" lang="ja-JP" altLang="en-US" sz="1200" dirty="0">
                <a:solidFill>
                  <a:schemeClr val="tx1"/>
                </a:solidFill>
              </a:rPr>
              <a:t>／結合能ラベル</a:t>
            </a:r>
          </a:p>
        </p:txBody>
      </p:sp>
      <p:sp>
        <p:nvSpPr>
          <p:cNvPr id="49" name="テキスト ボックス 48">
            <a:extLst>
              <a:ext uri="{FF2B5EF4-FFF2-40B4-BE49-F238E27FC236}">
                <a16:creationId xmlns:a16="http://schemas.microsoft.com/office/drawing/2014/main" id="{16C24AA8-E9F3-43FA-9705-D50F50CEB2E3}"/>
              </a:ext>
            </a:extLst>
          </p:cNvPr>
          <p:cNvSpPr txBox="1"/>
          <p:nvPr/>
        </p:nvSpPr>
        <p:spPr>
          <a:xfrm>
            <a:off x="2693836" y="3224444"/>
            <a:ext cx="1050606" cy="307777"/>
          </a:xfrm>
          <a:prstGeom prst="rect">
            <a:avLst/>
          </a:prstGeom>
          <a:noFill/>
        </p:spPr>
        <p:txBody>
          <a:bodyPr wrap="square">
            <a:spAutoFit/>
          </a:bodyPr>
          <a:lstStyle/>
          <a:p>
            <a:pPr algn="ctr"/>
            <a:r>
              <a:rPr lang="ja-JP" altLang="en-US" sz="1400" dirty="0">
                <a:solidFill>
                  <a:schemeClr val="bg1">
                    <a:lumMod val="50000"/>
                  </a:schemeClr>
                </a:solidFill>
              </a:rPr>
              <a:t>結合力弱</a:t>
            </a:r>
          </a:p>
        </p:txBody>
      </p:sp>
      <p:sp>
        <p:nvSpPr>
          <p:cNvPr id="53" name="テキスト ボックス 52">
            <a:extLst>
              <a:ext uri="{FF2B5EF4-FFF2-40B4-BE49-F238E27FC236}">
                <a16:creationId xmlns:a16="http://schemas.microsoft.com/office/drawing/2014/main" id="{5406EB1D-2CC5-420C-8E89-7E2F8F2FDCFA}"/>
              </a:ext>
            </a:extLst>
          </p:cNvPr>
          <p:cNvSpPr txBox="1"/>
          <p:nvPr/>
        </p:nvSpPr>
        <p:spPr>
          <a:xfrm>
            <a:off x="2693836" y="2353866"/>
            <a:ext cx="1050606" cy="307777"/>
          </a:xfrm>
          <a:prstGeom prst="rect">
            <a:avLst/>
          </a:prstGeom>
          <a:noFill/>
        </p:spPr>
        <p:txBody>
          <a:bodyPr wrap="square">
            <a:spAutoFit/>
          </a:bodyPr>
          <a:lstStyle/>
          <a:p>
            <a:pPr algn="ctr"/>
            <a:r>
              <a:rPr lang="ja-JP" altLang="en-US" sz="1400" dirty="0">
                <a:solidFill>
                  <a:schemeClr val="bg1">
                    <a:lumMod val="50000"/>
                  </a:schemeClr>
                </a:solidFill>
              </a:rPr>
              <a:t>結合力強</a:t>
            </a:r>
          </a:p>
        </p:txBody>
      </p:sp>
      <p:sp>
        <p:nvSpPr>
          <p:cNvPr id="69" name="テキスト ボックス 68">
            <a:extLst>
              <a:ext uri="{FF2B5EF4-FFF2-40B4-BE49-F238E27FC236}">
                <a16:creationId xmlns:a16="http://schemas.microsoft.com/office/drawing/2014/main" id="{F5BA4A89-83DD-46C3-A048-378E9E3211F8}"/>
              </a:ext>
            </a:extLst>
          </p:cNvPr>
          <p:cNvSpPr txBox="1"/>
          <p:nvPr/>
        </p:nvSpPr>
        <p:spPr>
          <a:xfrm>
            <a:off x="3933819" y="1643074"/>
            <a:ext cx="4419606" cy="307777"/>
          </a:xfrm>
          <a:prstGeom prst="rect">
            <a:avLst/>
          </a:prstGeom>
          <a:noFill/>
        </p:spPr>
        <p:txBody>
          <a:bodyPr wrap="square">
            <a:spAutoFit/>
          </a:bodyPr>
          <a:lstStyle/>
          <a:p>
            <a:r>
              <a:rPr lang="ja-JP" altLang="en-US" sz="1400" dirty="0"/>
              <a:t>②：</a:t>
            </a:r>
            <a:r>
              <a:rPr lang="en-US" altLang="ja-JP" sz="1400" dirty="0"/>
              <a:t> Wet</a:t>
            </a:r>
            <a:r>
              <a:rPr lang="ja-JP" altLang="en-US" sz="1400" dirty="0"/>
              <a:t>の結合能について、ラベルと定量値の関係を確認</a:t>
            </a:r>
            <a:endParaRPr lang="en-US" altLang="ja-JP" sz="1400" dirty="0"/>
          </a:p>
        </p:txBody>
      </p:sp>
      <p:cxnSp>
        <p:nvCxnSpPr>
          <p:cNvPr id="71" name="直線コネクタ 70">
            <a:extLst>
              <a:ext uri="{FF2B5EF4-FFF2-40B4-BE49-F238E27FC236}">
                <a16:creationId xmlns:a16="http://schemas.microsoft.com/office/drawing/2014/main" id="{B702FEFD-2DF6-45BD-9C49-A08B221A0607}"/>
              </a:ext>
            </a:extLst>
          </p:cNvPr>
          <p:cNvCxnSpPr>
            <a:cxnSpLocks/>
          </p:cNvCxnSpPr>
          <p:nvPr/>
        </p:nvCxnSpPr>
        <p:spPr>
          <a:xfrm flipH="1">
            <a:off x="69331" y="2027188"/>
            <a:ext cx="3950596"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288D19F-E836-48E4-858D-EAB8F60DCAA7}"/>
              </a:ext>
            </a:extLst>
          </p:cNvPr>
          <p:cNvCxnSpPr>
            <a:cxnSpLocks/>
          </p:cNvCxnSpPr>
          <p:nvPr/>
        </p:nvCxnSpPr>
        <p:spPr>
          <a:xfrm flipH="1">
            <a:off x="4136506" y="2027188"/>
            <a:ext cx="3950596"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202BC0D7-4FE2-4DC9-99E6-06B711C3D1C9}"/>
              </a:ext>
            </a:extLst>
          </p:cNvPr>
          <p:cNvSpPr txBox="1"/>
          <p:nvPr/>
        </p:nvSpPr>
        <p:spPr>
          <a:xfrm>
            <a:off x="8260607" y="1643074"/>
            <a:ext cx="3756490" cy="307777"/>
          </a:xfrm>
          <a:prstGeom prst="rect">
            <a:avLst/>
          </a:prstGeom>
          <a:noFill/>
        </p:spPr>
        <p:txBody>
          <a:bodyPr wrap="square">
            <a:spAutoFit/>
          </a:bodyPr>
          <a:lstStyle/>
          <a:p>
            <a:r>
              <a:rPr lang="ja-JP" altLang="en-US" sz="1400" dirty="0"/>
              <a:t>③：</a:t>
            </a:r>
            <a:r>
              <a:rPr lang="en-US" altLang="ja-JP" sz="1400" dirty="0"/>
              <a:t> Wet</a:t>
            </a:r>
            <a:r>
              <a:rPr lang="ja-JP" altLang="en-US" sz="1400" dirty="0"/>
              <a:t>について、結合能と活性能の関係を確認</a:t>
            </a:r>
            <a:endParaRPr lang="en-US" altLang="ja-JP" sz="1400" dirty="0"/>
          </a:p>
        </p:txBody>
      </p:sp>
      <p:cxnSp>
        <p:nvCxnSpPr>
          <p:cNvPr id="74" name="直線コネクタ 73">
            <a:extLst>
              <a:ext uri="{FF2B5EF4-FFF2-40B4-BE49-F238E27FC236}">
                <a16:creationId xmlns:a16="http://schemas.microsoft.com/office/drawing/2014/main" id="{2DEE8372-B3C2-4804-831A-B2D12B7DA3ED}"/>
              </a:ext>
            </a:extLst>
          </p:cNvPr>
          <p:cNvCxnSpPr>
            <a:cxnSpLocks/>
          </p:cNvCxnSpPr>
          <p:nvPr/>
        </p:nvCxnSpPr>
        <p:spPr>
          <a:xfrm flipH="1">
            <a:off x="8263269" y="2027188"/>
            <a:ext cx="3758687"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0C8F53F4-1E46-447F-82BC-B098162A7B2F}"/>
              </a:ext>
            </a:extLst>
          </p:cNvPr>
          <p:cNvCxnSpPr/>
          <p:nvPr/>
        </p:nvCxnSpPr>
        <p:spPr>
          <a:xfrm flipV="1">
            <a:off x="5229225" y="2181224"/>
            <a:ext cx="0" cy="1495425"/>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4BF92E19-EF76-42FA-8A6F-8B98C2075949}"/>
              </a:ext>
            </a:extLst>
          </p:cNvPr>
          <p:cNvCxnSpPr>
            <a:cxnSpLocks/>
          </p:cNvCxnSpPr>
          <p:nvPr/>
        </p:nvCxnSpPr>
        <p:spPr>
          <a:xfrm flipV="1">
            <a:off x="5229225" y="3670995"/>
            <a:ext cx="2171700" cy="1"/>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7" name="四角形: 角を丸くする 76">
            <a:extLst>
              <a:ext uri="{FF2B5EF4-FFF2-40B4-BE49-F238E27FC236}">
                <a16:creationId xmlns:a16="http://schemas.microsoft.com/office/drawing/2014/main" id="{E4F486A6-B272-4540-83E3-9C711B7851E9}"/>
              </a:ext>
            </a:extLst>
          </p:cNvPr>
          <p:cNvSpPr/>
          <p:nvPr/>
        </p:nvSpPr>
        <p:spPr>
          <a:xfrm>
            <a:off x="5414914" y="3785223"/>
            <a:ext cx="1670082" cy="2679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Wet</a:t>
            </a:r>
            <a:r>
              <a:rPr kumimoji="1" lang="ja-JP" altLang="en-US" sz="1200" dirty="0">
                <a:solidFill>
                  <a:schemeClr val="tx1"/>
                </a:solidFill>
              </a:rPr>
              <a:t>／結合能ラベル</a:t>
            </a:r>
          </a:p>
        </p:txBody>
      </p:sp>
      <p:sp>
        <p:nvSpPr>
          <p:cNvPr id="78" name="四角形: 角を丸くする 77">
            <a:extLst>
              <a:ext uri="{FF2B5EF4-FFF2-40B4-BE49-F238E27FC236}">
                <a16:creationId xmlns:a16="http://schemas.microsoft.com/office/drawing/2014/main" id="{3FE414A6-AB36-49B4-80A6-5AFD123972CE}"/>
              </a:ext>
            </a:extLst>
          </p:cNvPr>
          <p:cNvSpPr/>
          <p:nvPr/>
        </p:nvSpPr>
        <p:spPr>
          <a:xfrm>
            <a:off x="4808386" y="2150939"/>
            <a:ext cx="287461" cy="149542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1200" dirty="0">
                <a:solidFill>
                  <a:schemeClr val="tx1"/>
                </a:solidFill>
              </a:rPr>
              <a:t>Wet</a:t>
            </a:r>
            <a:r>
              <a:rPr kumimoji="1" lang="ja-JP" altLang="en-US" sz="1200" dirty="0">
                <a:solidFill>
                  <a:schemeClr val="tx1"/>
                </a:solidFill>
              </a:rPr>
              <a:t>／定量結合能</a:t>
            </a:r>
          </a:p>
        </p:txBody>
      </p:sp>
      <p:sp>
        <p:nvSpPr>
          <p:cNvPr id="79" name="テキスト ボックス 78">
            <a:extLst>
              <a:ext uri="{FF2B5EF4-FFF2-40B4-BE49-F238E27FC236}">
                <a16:creationId xmlns:a16="http://schemas.microsoft.com/office/drawing/2014/main" id="{4563725D-46D5-4C7C-992D-A29D909BEB81}"/>
              </a:ext>
            </a:extLst>
          </p:cNvPr>
          <p:cNvSpPr txBox="1"/>
          <p:nvPr/>
        </p:nvSpPr>
        <p:spPr>
          <a:xfrm>
            <a:off x="5122711" y="2110018"/>
            <a:ext cx="1050606" cy="307777"/>
          </a:xfrm>
          <a:prstGeom prst="rect">
            <a:avLst/>
          </a:prstGeom>
          <a:noFill/>
        </p:spPr>
        <p:txBody>
          <a:bodyPr wrap="square">
            <a:spAutoFit/>
          </a:bodyPr>
          <a:lstStyle/>
          <a:p>
            <a:pPr algn="ctr"/>
            <a:r>
              <a:rPr lang="ja-JP" altLang="en-US" sz="1400" dirty="0">
                <a:solidFill>
                  <a:schemeClr val="bg1">
                    <a:lumMod val="50000"/>
                  </a:schemeClr>
                </a:solidFill>
              </a:rPr>
              <a:t>結合力弱</a:t>
            </a:r>
          </a:p>
        </p:txBody>
      </p:sp>
      <p:sp>
        <p:nvSpPr>
          <p:cNvPr id="80" name="テキスト ボックス 79">
            <a:extLst>
              <a:ext uri="{FF2B5EF4-FFF2-40B4-BE49-F238E27FC236}">
                <a16:creationId xmlns:a16="http://schemas.microsoft.com/office/drawing/2014/main" id="{38EB3C52-9E4A-487E-B527-5094FCEF8085}"/>
              </a:ext>
            </a:extLst>
          </p:cNvPr>
          <p:cNvSpPr txBox="1"/>
          <p:nvPr/>
        </p:nvSpPr>
        <p:spPr>
          <a:xfrm>
            <a:off x="6559693" y="2105322"/>
            <a:ext cx="1050606" cy="307777"/>
          </a:xfrm>
          <a:prstGeom prst="rect">
            <a:avLst/>
          </a:prstGeom>
          <a:noFill/>
        </p:spPr>
        <p:txBody>
          <a:bodyPr wrap="square">
            <a:spAutoFit/>
          </a:bodyPr>
          <a:lstStyle/>
          <a:p>
            <a:pPr algn="ctr"/>
            <a:r>
              <a:rPr lang="ja-JP" altLang="en-US" sz="1400" dirty="0">
                <a:solidFill>
                  <a:schemeClr val="bg1">
                    <a:lumMod val="50000"/>
                  </a:schemeClr>
                </a:solidFill>
              </a:rPr>
              <a:t>結合力強</a:t>
            </a:r>
          </a:p>
        </p:txBody>
      </p:sp>
      <p:cxnSp>
        <p:nvCxnSpPr>
          <p:cNvPr id="81" name="直線矢印コネクタ 80">
            <a:extLst>
              <a:ext uri="{FF2B5EF4-FFF2-40B4-BE49-F238E27FC236}">
                <a16:creationId xmlns:a16="http://schemas.microsoft.com/office/drawing/2014/main" id="{FEFBEDCA-08D8-4B90-836E-0C17F06AA38D}"/>
              </a:ext>
            </a:extLst>
          </p:cNvPr>
          <p:cNvCxnSpPr/>
          <p:nvPr/>
        </p:nvCxnSpPr>
        <p:spPr>
          <a:xfrm flipV="1">
            <a:off x="9181924" y="2176147"/>
            <a:ext cx="0" cy="1495425"/>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BA0DDCBE-DA59-43E0-B49E-B3F514B60555}"/>
              </a:ext>
            </a:extLst>
          </p:cNvPr>
          <p:cNvCxnSpPr>
            <a:cxnSpLocks/>
          </p:cNvCxnSpPr>
          <p:nvPr/>
        </p:nvCxnSpPr>
        <p:spPr>
          <a:xfrm flipV="1">
            <a:off x="9181924" y="3665918"/>
            <a:ext cx="2171700" cy="1"/>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3" name="四角形: 角を丸くする 82">
            <a:extLst>
              <a:ext uri="{FF2B5EF4-FFF2-40B4-BE49-F238E27FC236}">
                <a16:creationId xmlns:a16="http://schemas.microsoft.com/office/drawing/2014/main" id="{970D1F69-CD50-405E-9973-FF3A9B6D4316}"/>
              </a:ext>
            </a:extLst>
          </p:cNvPr>
          <p:cNvSpPr/>
          <p:nvPr/>
        </p:nvSpPr>
        <p:spPr>
          <a:xfrm>
            <a:off x="9367613" y="3780146"/>
            <a:ext cx="1670082" cy="2679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Wet</a:t>
            </a:r>
            <a:r>
              <a:rPr kumimoji="1" lang="ja-JP" altLang="en-US" sz="1200" dirty="0">
                <a:solidFill>
                  <a:schemeClr val="tx1"/>
                </a:solidFill>
              </a:rPr>
              <a:t>／定量結合能</a:t>
            </a:r>
          </a:p>
        </p:txBody>
      </p:sp>
      <p:sp>
        <p:nvSpPr>
          <p:cNvPr id="84" name="四角形: 角を丸くする 83">
            <a:extLst>
              <a:ext uri="{FF2B5EF4-FFF2-40B4-BE49-F238E27FC236}">
                <a16:creationId xmlns:a16="http://schemas.microsoft.com/office/drawing/2014/main" id="{BE4B5015-915F-417B-811D-7E169F20B91C}"/>
              </a:ext>
            </a:extLst>
          </p:cNvPr>
          <p:cNvSpPr/>
          <p:nvPr/>
        </p:nvSpPr>
        <p:spPr>
          <a:xfrm>
            <a:off x="8761085" y="2145862"/>
            <a:ext cx="287461" cy="149542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1200" dirty="0">
                <a:solidFill>
                  <a:schemeClr val="tx1"/>
                </a:solidFill>
              </a:rPr>
              <a:t>Wet</a:t>
            </a:r>
            <a:r>
              <a:rPr kumimoji="1" lang="ja-JP" altLang="en-US" sz="1200" dirty="0">
                <a:solidFill>
                  <a:schemeClr val="tx1"/>
                </a:solidFill>
              </a:rPr>
              <a:t>／活性能</a:t>
            </a:r>
          </a:p>
        </p:txBody>
      </p:sp>
      <p:sp>
        <p:nvSpPr>
          <p:cNvPr id="85" name="二等辺三角形 84">
            <a:extLst>
              <a:ext uri="{FF2B5EF4-FFF2-40B4-BE49-F238E27FC236}">
                <a16:creationId xmlns:a16="http://schemas.microsoft.com/office/drawing/2014/main" id="{03EDF3C2-B2CB-42B7-851F-F86B3EBCF542}"/>
              </a:ext>
            </a:extLst>
          </p:cNvPr>
          <p:cNvSpPr/>
          <p:nvPr/>
        </p:nvSpPr>
        <p:spPr>
          <a:xfrm flipV="1">
            <a:off x="5799150" y="4250377"/>
            <a:ext cx="1002160" cy="18107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7D32B3C5-CD2D-4156-BD48-73E23C39CEFA}"/>
              </a:ext>
            </a:extLst>
          </p:cNvPr>
          <p:cNvSpPr txBox="1"/>
          <p:nvPr/>
        </p:nvSpPr>
        <p:spPr>
          <a:xfrm>
            <a:off x="4241276" y="4537869"/>
            <a:ext cx="4293125" cy="584775"/>
          </a:xfrm>
          <a:prstGeom prst="rect">
            <a:avLst/>
          </a:prstGeom>
          <a:noFill/>
        </p:spPr>
        <p:txBody>
          <a:bodyPr wrap="square">
            <a:spAutoFit/>
          </a:bodyPr>
          <a:lstStyle/>
          <a:p>
            <a:pPr algn="ctr"/>
            <a:r>
              <a:rPr lang="en-US" altLang="ja-JP" sz="1600" dirty="0"/>
              <a:t>Wet</a:t>
            </a:r>
            <a:r>
              <a:rPr lang="ja-JP" altLang="en-US" sz="1600" dirty="0"/>
              <a:t>で設計</a:t>
            </a:r>
            <a:r>
              <a:rPr lang="en-US" altLang="ja-JP" sz="1600" dirty="0"/>
              <a:t>CBD</a:t>
            </a:r>
            <a:r>
              <a:rPr lang="ja-JP" altLang="en-US" sz="1600" dirty="0"/>
              <a:t>の結合能ラベルを評価することは、</a:t>
            </a:r>
            <a:endParaRPr lang="en-US" altLang="ja-JP" sz="1600" dirty="0"/>
          </a:p>
          <a:p>
            <a:pPr algn="ctr"/>
            <a:r>
              <a:rPr lang="ja-JP" altLang="en-US" sz="1600" dirty="0"/>
              <a:t>詳細な結合能のスクリーニング効率に効果がある</a:t>
            </a:r>
          </a:p>
        </p:txBody>
      </p:sp>
      <p:sp>
        <p:nvSpPr>
          <p:cNvPr id="87" name="二等辺三角形 86">
            <a:extLst>
              <a:ext uri="{FF2B5EF4-FFF2-40B4-BE49-F238E27FC236}">
                <a16:creationId xmlns:a16="http://schemas.microsoft.com/office/drawing/2014/main" id="{CDF7404C-5AAB-461D-887E-33A14ADA5028}"/>
              </a:ext>
            </a:extLst>
          </p:cNvPr>
          <p:cNvSpPr/>
          <p:nvPr/>
        </p:nvSpPr>
        <p:spPr>
          <a:xfrm flipV="1">
            <a:off x="9770856" y="4258791"/>
            <a:ext cx="1002160" cy="18107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A33A8C6C-3E96-4A88-9B78-0A40B83CE6B8}"/>
              </a:ext>
            </a:extLst>
          </p:cNvPr>
          <p:cNvSpPr txBox="1"/>
          <p:nvPr/>
        </p:nvSpPr>
        <p:spPr>
          <a:xfrm>
            <a:off x="8336808" y="4546283"/>
            <a:ext cx="3800858" cy="584775"/>
          </a:xfrm>
          <a:prstGeom prst="rect">
            <a:avLst/>
          </a:prstGeom>
          <a:noFill/>
        </p:spPr>
        <p:txBody>
          <a:bodyPr wrap="square">
            <a:spAutoFit/>
          </a:bodyPr>
          <a:lstStyle/>
          <a:p>
            <a:pPr algn="ctr"/>
            <a:r>
              <a:rPr lang="en-US" altLang="ja-JP" sz="1600" dirty="0"/>
              <a:t>Wet</a:t>
            </a:r>
            <a:r>
              <a:rPr lang="ja-JP" altLang="en-US" sz="1600" dirty="0"/>
              <a:t>で設計</a:t>
            </a:r>
            <a:r>
              <a:rPr lang="en-US" altLang="ja-JP" sz="1600" dirty="0"/>
              <a:t>CBD</a:t>
            </a:r>
            <a:r>
              <a:rPr lang="ja-JP" altLang="en-US" sz="1600" dirty="0"/>
              <a:t>の結合能を評価することは、</a:t>
            </a:r>
            <a:endParaRPr lang="en-US" altLang="ja-JP" sz="1600" dirty="0"/>
          </a:p>
          <a:p>
            <a:pPr algn="ctr"/>
            <a:r>
              <a:rPr lang="ja-JP" altLang="en-US" sz="1600" dirty="0"/>
              <a:t>活性能のスクリーニング効率に効果がある</a:t>
            </a:r>
          </a:p>
        </p:txBody>
      </p:sp>
      <p:sp>
        <p:nvSpPr>
          <p:cNvPr id="89" name="二等辺三角形 88">
            <a:extLst>
              <a:ext uri="{FF2B5EF4-FFF2-40B4-BE49-F238E27FC236}">
                <a16:creationId xmlns:a16="http://schemas.microsoft.com/office/drawing/2014/main" id="{23DBA13C-371B-46BE-84BF-AAF16667DF32}"/>
              </a:ext>
            </a:extLst>
          </p:cNvPr>
          <p:cNvSpPr/>
          <p:nvPr/>
        </p:nvSpPr>
        <p:spPr>
          <a:xfrm flipV="1">
            <a:off x="5591674" y="5499654"/>
            <a:ext cx="1002160" cy="18107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楕円 89">
            <a:extLst>
              <a:ext uri="{FF2B5EF4-FFF2-40B4-BE49-F238E27FC236}">
                <a16:creationId xmlns:a16="http://schemas.microsoft.com/office/drawing/2014/main" id="{6F8E6559-A4B0-4791-B157-EB04A3173216}"/>
              </a:ext>
            </a:extLst>
          </p:cNvPr>
          <p:cNvSpPr/>
          <p:nvPr/>
        </p:nvSpPr>
        <p:spPr>
          <a:xfrm>
            <a:off x="1236368" y="245758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楕円 90">
            <a:extLst>
              <a:ext uri="{FF2B5EF4-FFF2-40B4-BE49-F238E27FC236}">
                <a16:creationId xmlns:a16="http://schemas.microsoft.com/office/drawing/2014/main" id="{7D63CFA7-6F82-4FD9-98F5-DA67F3C105C4}"/>
              </a:ext>
            </a:extLst>
          </p:cNvPr>
          <p:cNvSpPr/>
          <p:nvPr/>
        </p:nvSpPr>
        <p:spPr>
          <a:xfrm>
            <a:off x="1388768" y="245758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2" name="楕円 91">
            <a:extLst>
              <a:ext uri="{FF2B5EF4-FFF2-40B4-BE49-F238E27FC236}">
                <a16:creationId xmlns:a16="http://schemas.microsoft.com/office/drawing/2014/main" id="{0F43ECC9-7FCB-4ED3-9B9C-1AC04489758B}"/>
              </a:ext>
            </a:extLst>
          </p:cNvPr>
          <p:cNvSpPr/>
          <p:nvPr/>
        </p:nvSpPr>
        <p:spPr>
          <a:xfrm>
            <a:off x="1760314" y="2884920"/>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3" name="楕円 92">
            <a:extLst>
              <a:ext uri="{FF2B5EF4-FFF2-40B4-BE49-F238E27FC236}">
                <a16:creationId xmlns:a16="http://schemas.microsoft.com/office/drawing/2014/main" id="{3A19A86D-E03C-4846-BB22-14DBAF3DFC46}"/>
              </a:ext>
            </a:extLst>
          </p:cNvPr>
          <p:cNvSpPr/>
          <p:nvPr/>
        </p:nvSpPr>
        <p:spPr>
          <a:xfrm>
            <a:off x="2396607" y="3304318"/>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楕円 93">
            <a:extLst>
              <a:ext uri="{FF2B5EF4-FFF2-40B4-BE49-F238E27FC236}">
                <a16:creationId xmlns:a16="http://schemas.microsoft.com/office/drawing/2014/main" id="{D543FE3C-C13A-49D9-8548-C5221EF9194E}"/>
              </a:ext>
            </a:extLst>
          </p:cNvPr>
          <p:cNvSpPr/>
          <p:nvPr/>
        </p:nvSpPr>
        <p:spPr>
          <a:xfrm>
            <a:off x="2577582" y="3304318"/>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5" name="楕円 94">
            <a:extLst>
              <a:ext uri="{FF2B5EF4-FFF2-40B4-BE49-F238E27FC236}">
                <a16:creationId xmlns:a16="http://schemas.microsoft.com/office/drawing/2014/main" id="{632C7170-09C7-4939-9796-F5758309A1A7}"/>
              </a:ext>
            </a:extLst>
          </p:cNvPr>
          <p:cNvSpPr/>
          <p:nvPr/>
        </p:nvSpPr>
        <p:spPr>
          <a:xfrm>
            <a:off x="1922239" y="2884920"/>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6" name="楕円 95">
            <a:extLst>
              <a:ext uri="{FF2B5EF4-FFF2-40B4-BE49-F238E27FC236}">
                <a16:creationId xmlns:a16="http://schemas.microsoft.com/office/drawing/2014/main" id="{7991E15E-BD75-4054-BE07-F5C73FB24D5A}"/>
              </a:ext>
            </a:extLst>
          </p:cNvPr>
          <p:cNvSpPr/>
          <p:nvPr/>
        </p:nvSpPr>
        <p:spPr>
          <a:xfrm>
            <a:off x="1522189" y="3304318"/>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楕円 96">
            <a:extLst>
              <a:ext uri="{FF2B5EF4-FFF2-40B4-BE49-F238E27FC236}">
                <a16:creationId xmlns:a16="http://schemas.microsoft.com/office/drawing/2014/main" id="{853123FA-CD02-4F66-8990-C231005F02CE}"/>
              </a:ext>
            </a:extLst>
          </p:cNvPr>
          <p:cNvSpPr/>
          <p:nvPr/>
        </p:nvSpPr>
        <p:spPr>
          <a:xfrm>
            <a:off x="2303239" y="3304318"/>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8" name="楕円 97">
            <a:extLst>
              <a:ext uri="{FF2B5EF4-FFF2-40B4-BE49-F238E27FC236}">
                <a16:creationId xmlns:a16="http://schemas.microsoft.com/office/drawing/2014/main" id="{60D7A8BF-BCA5-463F-B4A2-5A85EA00E646}"/>
              </a:ext>
            </a:extLst>
          </p:cNvPr>
          <p:cNvSpPr/>
          <p:nvPr/>
        </p:nvSpPr>
        <p:spPr>
          <a:xfrm>
            <a:off x="1798414" y="245758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9" name="楕円 98">
            <a:extLst>
              <a:ext uri="{FF2B5EF4-FFF2-40B4-BE49-F238E27FC236}">
                <a16:creationId xmlns:a16="http://schemas.microsoft.com/office/drawing/2014/main" id="{99D602D8-9239-476F-B393-9409F118EB9E}"/>
              </a:ext>
            </a:extLst>
          </p:cNvPr>
          <p:cNvSpPr/>
          <p:nvPr/>
        </p:nvSpPr>
        <p:spPr>
          <a:xfrm rot="5400000">
            <a:off x="7007489" y="2497181"/>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0" name="楕円 99">
            <a:extLst>
              <a:ext uri="{FF2B5EF4-FFF2-40B4-BE49-F238E27FC236}">
                <a16:creationId xmlns:a16="http://schemas.microsoft.com/office/drawing/2014/main" id="{098EBFE9-A8FE-4A32-9DFB-337D24A18DA8}"/>
              </a:ext>
            </a:extLst>
          </p:cNvPr>
          <p:cNvSpPr/>
          <p:nvPr/>
        </p:nvSpPr>
        <p:spPr>
          <a:xfrm rot="5400000">
            <a:off x="7007489" y="2649581"/>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1" name="楕円 100">
            <a:extLst>
              <a:ext uri="{FF2B5EF4-FFF2-40B4-BE49-F238E27FC236}">
                <a16:creationId xmlns:a16="http://schemas.microsoft.com/office/drawing/2014/main" id="{FD13A748-B0C1-4F0A-A140-74480E3D9158}"/>
              </a:ext>
            </a:extLst>
          </p:cNvPr>
          <p:cNvSpPr/>
          <p:nvPr/>
        </p:nvSpPr>
        <p:spPr>
          <a:xfrm rot="5400000">
            <a:off x="6284879" y="2944927"/>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楕円 101">
            <a:extLst>
              <a:ext uri="{FF2B5EF4-FFF2-40B4-BE49-F238E27FC236}">
                <a16:creationId xmlns:a16="http://schemas.microsoft.com/office/drawing/2014/main" id="{9F0FD3D3-F1FF-4BDF-9B38-4F50182A5F79}"/>
              </a:ext>
            </a:extLst>
          </p:cNvPr>
          <p:cNvSpPr/>
          <p:nvPr/>
        </p:nvSpPr>
        <p:spPr>
          <a:xfrm rot="5400000">
            <a:off x="5522581" y="3219270"/>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楕円 102">
            <a:extLst>
              <a:ext uri="{FF2B5EF4-FFF2-40B4-BE49-F238E27FC236}">
                <a16:creationId xmlns:a16="http://schemas.microsoft.com/office/drawing/2014/main" id="{48BBE3FC-D706-45A7-8462-09DB20146C28}"/>
              </a:ext>
            </a:extLst>
          </p:cNvPr>
          <p:cNvSpPr/>
          <p:nvPr/>
        </p:nvSpPr>
        <p:spPr>
          <a:xfrm rot="5400000">
            <a:off x="5522581" y="340024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楕円 103">
            <a:extLst>
              <a:ext uri="{FF2B5EF4-FFF2-40B4-BE49-F238E27FC236}">
                <a16:creationId xmlns:a16="http://schemas.microsoft.com/office/drawing/2014/main" id="{C49EFC3A-0E72-4658-BCD6-72FDE530755B}"/>
              </a:ext>
            </a:extLst>
          </p:cNvPr>
          <p:cNvSpPr/>
          <p:nvPr/>
        </p:nvSpPr>
        <p:spPr>
          <a:xfrm rot="5400000">
            <a:off x="6284879" y="3106852"/>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楕円 104">
            <a:extLst>
              <a:ext uri="{FF2B5EF4-FFF2-40B4-BE49-F238E27FC236}">
                <a16:creationId xmlns:a16="http://schemas.microsoft.com/office/drawing/2014/main" id="{AC121C64-B388-493E-9AF5-EE4898EC72E0}"/>
              </a:ext>
            </a:extLst>
          </p:cNvPr>
          <p:cNvSpPr/>
          <p:nvPr/>
        </p:nvSpPr>
        <p:spPr>
          <a:xfrm rot="5400000">
            <a:off x="5522581" y="2563927"/>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6" name="楕円 105">
            <a:extLst>
              <a:ext uri="{FF2B5EF4-FFF2-40B4-BE49-F238E27FC236}">
                <a16:creationId xmlns:a16="http://schemas.microsoft.com/office/drawing/2014/main" id="{D603242E-8EAD-4D7C-B9C0-78AC701E4860}"/>
              </a:ext>
            </a:extLst>
          </p:cNvPr>
          <p:cNvSpPr/>
          <p:nvPr/>
        </p:nvSpPr>
        <p:spPr>
          <a:xfrm rot="5400000">
            <a:off x="5522581" y="3125902"/>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楕円 106">
            <a:extLst>
              <a:ext uri="{FF2B5EF4-FFF2-40B4-BE49-F238E27FC236}">
                <a16:creationId xmlns:a16="http://schemas.microsoft.com/office/drawing/2014/main" id="{022753A8-27C8-41EC-BAE4-4927F28E68CE}"/>
              </a:ext>
            </a:extLst>
          </p:cNvPr>
          <p:cNvSpPr/>
          <p:nvPr/>
        </p:nvSpPr>
        <p:spPr>
          <a:xfrm rot="5400000">
            <a:off x="7007489" y="3059227"/>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楕円 107">
            <a:extLst>
              <a:ext uri="{FF2B5EF4-FFF2-40B4-BE49-F238E27FC236}">
                <a16:creationId xmlns:a16="http://schemas.microsoft.com/office/drawing/2014/main" id="{041EE06C-9CF7-4092-A895-7451526FF512}"/>
              </a:ext>
            </a:extLst>
          </p:cNvPr>
          <p:cNvSpPr/>
          <p:nvPr/>
        </p:nvSpPr>
        <p:spPr>
          <a:xfrm rot="5400000">
            <a:off x="10822835" y="2629204"/>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楕円 108">
            <a:extLst>
              <a:ext uri="{FF2B5EF4-FFF2-40B4-BE49-F238E27FC236}">
                <a16:creationId xmlns:a16="http://schemas.microsoft.com/office/drawing/2014/main" id="{8C69F11E-8DE0-4576-88CF-84612A028CF3}"/>
              </a:ext>
            </a:extLst>
          </p:cNvPr>
          <p:cNvSpPr/>
          <p:nvPr/>
        </p:nvSpPr>
        <p:spPr>
          <a:xfrm rot="5400000">
            <a:off x="9882052" y="320615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0" name="楕円 109">
            <a:extLst>
              <a:ext uri="{FF2B5EF4-FFF2-40B4-BE49-F238E27FC236}">
                <a16:creationId xmlns:a16="http://schemas.microsoft.com/office/drawing/2014/main" id="{D35CCE57-E982-4851-ADD5-F33ED640F003}"/>
              </a:ext>
            </a:extLst>
          </p:cNvPr>
          <p:cNvSpPr/>
          <p:nvPr/>
        </p:nvSpPr>
        <p:spPr>
          <a:xfrm rot="5400000">
            <a:off x="9656887" y="3067390"/>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楕円 110">
            <a:extLst>
              <a:ext uri="{FF2B5EF4-FFF2-40B4-BE49-F238E27FC236}">
                <a16:creationId xmlns:a16="http://schemas.microsoft.com/office/drawing/2014/main" id="{C9F72E76-F334-477B-A054-B7E078CE5395}"/>
              </a:ext>
            </a:extLst>
          </p:cNvPr>
          <p:cNvSpPr/>
          <p:nvPr/>
        </p:nvSpPr>
        <p:spPr>
          <a:xfrm rot="5400000">
            <a:off x="10527996" y="272227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 name="楕円 111">
            <a:extLst>
              <a:ext uri="{FF2B5EF4-FFF2-40B4-BE49-F238E27FC236}">
                <a16:creationId xmlns:a16="http://schemas.microsoft.com/office/drawing/2014/main" id="{C7044D77-DC61-4D7B-9909-01844DA58837}"/>
              </a:ext>
            </a:extLst>
          </p:cNvPr>
          <p:cNvSpPr/>
          <p:nvPr/>
        </p:nvSpPr>
        <p:spPr>
          <a:xfrm rot="5400000">
            <a:off x="10239284" y="2923859"/>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3" name="楕円 112">
            <a:extLst>
              <a:ext uri="{FF2B5EF4-FFF2-40B4-BE49-F238E27FC236}">
                <a16:creationId xmlns:a16="http://schemas.microsoft.com/office/drawing/2014/main" id="{331AA733-82BE-4158-8F16-4D3A1A7FED62}"/>
              </a:ext>
            </a:extLst>
          </p:cNvPr>
          <p:cNvSpPr/>
          <p:nvPr/>
        </p:nvSpPr>
        <p:spPr>
          <a:xfrm rot="5400000">
            <a:off x="10763190" y="2337479"/>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楕円 113">
            <a:extLst>
              <a:ext uri="{FF2B5EF4-FFF2-40B4-BE49-F238E27FC236}">
                <a16:creationId xmlns:a16="http://schemas.microsoft.com/office/drawing/2014/main" id="{B7FAF55B-FFF6-4DCD-87F2-FCDE522FD05B}"/>
              </a:ext>
            </a:extLst>
          </p:cNvPr>
          <p:cNvSpPr/>
          <p:nvPr/>
        </p:nvSpPr>
        <p:spPr>
          <a:xfrm rot="5400000">
            <a:off x="10017158" y="2807446"/>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楕円 114">
            <a:extLst>
              <a:ext uri="{FF2B5EF4-FFF2-40B4-BE49-F238E27FC236}">
                <a16:creationId xmlns:a16="http://schemas.microsoft.com/office/drawing/2014/main" id="{73CFA63E-6BEE-428B-8283-B16F290157D5}"/>
              </a:ext>
            </a:extLst>
          </p:cNvPr>
          <p:cNvSpPr/>
          <p:nvPr/>
        </p:nvSpPr>
        <p:spPr>
          <a:xfrm rot="5400000">
            <a:off x="10386877" y="2568779"/>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楕円 115">
            <a:extLst>
              <a:ext uri="{FF2B5EF4-FFF2-40B4-BE49-F238E27FC236}">
                <a16:creationId xmlns:a16="http://schemas.microsoft.com/office/drawing/2014/main" id="{19C454BA-73E9-4644-B931-58806419F62E}"/>
              </a:ext>
            </a:extLst>
          </p:cNvPr>
          <p:cNvSpPr/>
          <p:nvPr/>
        </p:nvSpPr>
        <p:spPr>
          <a:xfrm rot="5400000">
            <a:off x="10896569" y="3147672"/>
            <a:ext cx="126000" cy="126000"/>
          </a:xfrm>
          <a:prstGeom prst="ellips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 name="楕円 116">
            <a:extLst>
              <a:ext uri="{FF2B5EF4-FFF2-40B4-BE49-F238E27FC236}">
                <a16:creationId xmlns:a16="http://schemas.microsoft.com/office/drawing/2014/main" id="{D885A214-9C07-4425-847A-79A01D509990}"/>
              </a:ext>
            </a:extLst>
          </p:cNvPr>
          <p:cNvSpPr/>
          <p:nvPr/>
        </p:nvSpPr>
        <p:spPr>
          <a:xfrm rot="5400000">
            <a:off x="9618331" y="2392477"/>
            <a:ext cx="126000" cy="126000"/>
          </a:xfrm>
          <a:prstGeom prst="ellips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8" name="テキスト ボックス 117">
            <a:extLst>
              <a:ext uri="{FF2B5EF4-FFF2-40B4-BE49-F238E27FC236}">
                <a16:creationId xmlns:a16="http://schemas.microsoft.com/office/drawing/2014/main" id="{9466B96D-420F-45A7-AF9C-E70F929C9BFE}"/>
              </a:ext>
            </a:extLst>
          </p:cNvPr>
          <p:cNvSpPr txBox="1"/>
          <p:nvPr/>
        </p:nvSpPr>
        <p:spPr>
          <a:xfrm>
            <a:off x="10214016" y="3345270"/>
            <a:ext cx="1670081" cy="276999"/>
          </a:xfrm>
          <a:prstGeom prst="rect">
            <a:avLst/>
          </a:prstGeom>
          <a:noFill/>
        </p:spPr>
        <p:txBody>
          <a:bodyPr wrap="square">
            <a:spAutoFit/>
          </a:bodyPr>
          <a:lstStyle/>
          <a:p>
            <a:pPr algn="ctr"/>
            <a:r>
              <a:rPr lang="ja-JP" altLang="en-US" sz="1200" dirty="0">
                <a:solidFill>
                  <a:schemeClr val="accent1">
                    <a:lumMod val="60000"/>
                    <a:lumOff val="40000"/>
                  </a:schemeClr>
                </a:solidFill>
              </a:rPr>
              <a:t>傾向から外れた変異体</a:t>
            </a:r>
          </a:p>
        </p:txBody>
      </p:sp>
      <p:sp>
        <p:nvSpPr>
          <p:cNvPr id="119" name="左中かっこ 118">
            <a:extLst>
              <a:ext uri="{FF2B5EF4-FFF2-40B4-BE49-F238E27FC236}">
                <a16:creationId xmlns:a16="http://schemas.microsoft.com/office/drawing/2014/main" id="{2DB3CB3C-C108-4311-BE8D-050CA8503D9F}"/>
              </a:ext>
            </a:extLst>
          </p:cNvPr>
          <p:cNvSpPr/>
          <p:nvPr/>
        </p:nvSpPr>
        <p:spPr>
          <a:xfrm rot="16200000">
            <a:off x="5988159" y="-621357"/>
            <a:ext cx="227913" cy="1173350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3A75858F-A295-4D07-B5F1-88682BF21CCE}"/>
              </a:ext>
            </a:extLst>
          </p:cNvPr>
          <p:cNvSpPr txBox="1"/>
          <p:nvPr/>
        </p:nvSpPr>
        <p:spPr>
          <a:xfrm>
            <a:off x="3042328" y="3791507"/>
            <a:ext cx="1795684" cy="415498"/>
          </a:xfrm>
          <a:prstGeom prst="rect">
            <a:avLst/>
          </a:prstGeom>
          <a:noFill/>
        </p:spPr>
        <p:txBody>
          <a:bodyPr wrap="none" rtlCol="0">
            <a:spAutoFit/>
          </a:bodyPr>
          <a:lstStyle/>
          <a:p>
            <a:r>
              <a:rPr kumimoji="1" lang="ja-JP" altLang="en-US" sz="1050" b="1" dirty="0"/>
              <a:t>スクリーニングによりヒット率は</a:t>
            </a:r>
            <a:endParaRPr kumimoji="1" lang="en-US" altLang="ja-JP" sz="1050" b="1" dirty="0"/>
          </a:p>
          <a:p>
            <a:r>
              <a:rPr kumimoji="1" lang="en-US" altLang="ja-JP" sz="1050" b="1" dirty="0"/>
              <a:t>31%</a:t>
            </a:r>
            <a:r>
              <a:rPr kumimoji="1" lang="ja-JP" altLang="en-US" sz="1050" b="1" dirty="0"/>
              <a:t>→最大</a:t>
            </a:r>
            <a:r>
              <a:rPr kumimoji="1" lang="en-US" altLang="ja-JP" sz="1050" b="1" dirty="0"/>
              <a:t>45%</a:t>
            </a:r>
            <a:r>
              <a:rPr kumimoji="1" lang="ja-JP" altLang="en-US" sz="1050" b="1" dirty="0"/>
              <a:t>に向上</a:t>
            </a:r>
          </a:p>
        </p:txBody>
      </p:sp>
      <p:sp>
        <p:nvSpPr>
          <p:cNvPr id="121" name="テキスト ボックス 120">
            <a:extLst>
              <a:ext uri="{FF2B5EF4-FFF2-40B4-BE49-F238E27FC236}">
                <a16:creationId xmlns:a16="http://schemas.microsoft.com/office/drawing/2014/main" id="{AB09A80C-F722-47FE-9B14-D7ECBAE4A147}"/>
              </a:ext>
            </a:extLst>
          </p:cNvPr>
          <p:cNvSpPr txBox="1"/>
          <p:nvPr/>
        </p:nvSpPr>
        <p:spPr>
          <a:xfrm>
            <a:off x="8761085" y="183781"/>
            <a:ext cx="3156095" cy="338554"/>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FF0000"/>
                </a:solidFill>
                <a:effectLst/>
                <a:uLnTx/>
                <a:uFillTx/>
                <a:latin typeface="Arial"/>
                <a:ea typeface="Meiryo UI"/>
                <a:cs typeface="+mn-cs"/>
              </a:rPr>
              <a:t>2</a:t>
            </a:r>
            <a:r>
              <a:rPr kumimoji="1" lang="ja-JP" altLang="en-US" sz="1600" b="0" i="0" u="none" strike="noStrike" kern="1200" cap="none" spc="0" normalizeH="0" baseline="0" noProof="0" dirty="0">
                <a:ln>
                  <a:noFill/>
                </a:ln>
                <a:solidFill>
                  <a:srgbClr val="FF0000"/>
                </a:solidFill>
                <a:effectLst/>
                <a:uLnTx/>
                <a:uFillTx/>
                <a:latin typeface="Arial"/>
                <a:ea typeface="Meiryo UI"/>
                <a:cs typeface="+mn-cs"/>
              </a:rPr>
              <a:t>月</a:t>
            </a:r>
            <a:r>
              <a:rPr kumimoji="1" lang="en-US" altLang="ja-JP" sz="1600" b="0" i="0" u="none" strike="noStrike" kern="1200" cap="none" spc="0" normalizeH="0" baseline="0" noProof="0" dirty="0">
                <a:ln>
                  <a:noFill/>
                </a:ln>
                <a:solidFill>
                  <a:srgbClr val="FF0000"/>
                </a:solidFill>
                <a:effectLst/>
                <a:uLnTx/>
                <a:uFillTx/>
                <a:latin typeface="Arial"/>
                <a:ea typeface="Meiryo UI"/>
                <a:cs typeface="+mn-cs"/>
              </a:rPr>
              <a:t>17</a:t>
            </a:r>
            <a:r>
              <a:rPr kumimoji="1" lang="ja-JP" altLang="en-US" sz="1600" b="0" i="0" u="none" strike="noStrike" kern="1200" cap="none" spc="0" normalizeH="0" baseline="0" noProof="0" dirty="0">
                <a:ln>
                  <a:noFill/>
                </a:ln>
                <a:solidFill>
                  <a:srgbClr val="FF0000"/>
                </a:solidFill>
                <a:effectLst/>
                <a:uLnTx/>
                <a:uFillTx/>
                <a:latin typeface="Arial"/>
                <a:ea typeface="Meiryo UI"/>
                <a:cs typeface="+mn-cs"/>
              </a:rPr>
              <a:t>日 東大砂川先生に報告済</a:t>
            </a:r>
          </a:p>
        </p:txBody>
      </p:sp>
    </p:spTree>
    <p:extLst>
      <p:ext uri="{BB962C8B-B14F-4D97-AF65-F5344CB8AC3E}">
        <p14:creationId xmlns:p14="http://schemas.microsoft.com/office/powerpoint/2010/main" val="64526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B5878-612F-46DF-A93A-C28481F2067F}"/>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まとめと次月の予定</a:t>
            </a:r>
            <a:endParaRPr kumimoji="1" lang="ja-JP" altLang="en-US" sz="2700" dirty="0"/>
          </a:p>
        </p:txBody>
      </p:sp>
      <p:sp>
        <p:nvSpPr>
          <p:cNvPr id="3" name="スライド番号プレースホルダー 2">
            <a:extLst>
              <a:ext uri="{FF2B5EF4-FFF2-40B4-BE49-F238E27FC236}">
                <a16:creationId xmlns:a16="http://schemas.microsoft.com/office/drawing/2014/main" id="{24DDE00C-3CEE-4610-AF79-A1A573FA3B3A}"/>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dirty="0"/>
          </a:p>
        </p:txBody>
      </p:sp>
      <p:sp>
        <p:nvSpPr>
          <p:cNvPr id="4" name="テキスト プレースホルダー 3">
            <a:extLst>
              <a:ext uri="{FF2B5EF4-FFF2-40B4-BE49-F238E27FC236}">
                <a16:creationId xmlns:a16="http://schemas.microsoft.com/office/drawing/2014/main" id="{D1E5DC22-1C71-414B-BA48-D31396CB2803}"/>
              </a:ext>
            </a:extLst>
          </p:cNvPr>
          <p:cNvSpPr>
            <a:spLocks noGrp="1"/>
          </p:cNvSpPr>
          <p:nvPr>
            <p:ph type="body" sz="quarter" idx="11"/>
          </p:nvPr>
        </p:nvSpPr>
        <p:spPr>
          <a:xfrm>
            <a:off x="871384" y="966143"/>
            <a:ext cx="10449232" cy="4727961"/>
          </a:xfrm>
        </p:spPr>
        <p:txBody>
          <a:bodyPr/>
          <a:lstStyle/>
          <a:p>
            <a:r>
              <a:rPr kumimoji="1" lang="ja-JP" altLang="en-US" sz="2400" b="1" dirty="0"/>
              <a:t>まとめ</a:t>
            </a:r>
            <a:endParaRPr kumimoji="1" lang="en-US" altLang="ja-JP" sz="2400" b="1" dirty="0"/>
          </a:p>
          <a:p>
            <a:pPr marL="342900" indent="-342900">
              <a:buFont typeface="Wingdings" panose="05000000000000000000" pitchFamily="2" charset="2"/>
              <a:buChar char="n"/>
            </a:pPr>
            <a:r>
              <a:rPr lang="ja-JP" altLang="en-US" sz="2400" dirty="0"/>
              <a:t>東京大学で</a:t>
            </a:r>
            <a:r>
              <a:rPr lang="en-US" altLang="ja-JP" sz="2400" dirty="0"/>
              <a:t>3</a:t>
            </a:r>
            <a:r>
              <a:rPr lang="ja-JP" altLang="en-US" sz="2400" dirty="0"/>
              <a:t>つの実験を進めた。</a:t>
            </a:r>
          </a:p>
          <a:p>
            <a:pPr marL="684213" lvl="1" indent="-342900">
              <a:buFont typeface="Wingdings" panose="05000000000000000000" pitchFamily="2" charset="2"/>
              <a:buChar char="Ø"/>
            </a:pPr>
            <a:r>
              <a:rPr lang="ja-JP" altLang="en-US" sz="1800" dirty="0">
                <a:solidFill>
                  <a:schemeClr val="accent1"/>
                </a:solidFill>
              </a:rPr>
              <a:t>対象②：野生型</a:t>
            </a:r>
            <a:r>
              <a:rPr lang="en-US" altLang="ja-JP" sz="1800" dirty="0">
                <a:solidFill>
                  <a:schemeClr val="accent1"/>
                </a:solidFill>
              </a:rPr>
              <a:t>TeCel7A-TrCBM1</a:t>
            </a:r>
            <a:r>
              <a:rPr lang="ja-JP" altLang="en-US" sz="1800" dirty="0">
                <a:solidFill>
                  <a:schemeClr val="accent1"/>
                </a:solidFill>
              </a:rPr>
              <a:t>および変異体</a:t>
            </a:r>
            <a:r>
              <a:rPr lang="en-US" altLang="ja-JP" sz="1800" dirty="0">
                <a:solidFill>
                  <a:schemeClr val="accent1"/>
                </a:solidFill>
              </a:rPr>
              <a:t>24</a:t>
            </a:r>
            <a:r>
              <a:rPr lang="ja-JP" altLang="en-US" sz="1800" dirty="0">
                <a:solidFill>
                  <a:schemeClr val="accent1"/>
                </a:solidFill>
              </a:rPr>
              <a:t>種類を吸光度を用いた方法で評価した。評価結果より、特徴的な変異体が出てきた。結果の考察は、</a:t>
            </a:r>
            <a:r>
              <a:rPr lang="en-US" altLang="ja-JP" sz="1800" dirty="0">
                <a:solidFill>
                  <a:schemeClr val="accent1"/>
                </a:solidFill>
              </a:rPr>
              <a:t>2/17</a:t>
            </a:r>
            <a:r>
              <a:rPr lang="ja-JP" altLang="en-US" sz="1800" dirty="0">
                <a:solidFill>
                  <a:schemeClr val="accent1"/>
                </a:solidFill>
              </a:rPr>
              <a:t>東大との打ち合わせ以降に議論する。</a:t>
            </a:r>
            <a:endParaRPr lang="en-US" altLang="ja-JP" sz="1800" dirty="0">
              <a:solidFill>
                <a:schemeClr val="accent1"/>
              </a:solidFill>
            </a:endParaRPr>
          </a:p>
          <a:p>
            <a:pPr marL="684213" lvl="1" indent="-342900">
              <a:buFont typeface="Wingdings" panose="05000000000000000000" pitchFamily="2" charset="2"/>
              <a:buChar char="Ø"/>
            </a:pPr>
            <a:endParaRPr lang="ja-JP" altLang="en-US" sz="800" dirty="0">
              <a:solidFill>
                <a:schemeClr val="accent1"/>
              </a:solidFill>
            </a:endParaRPr>
          </a:p>
          <a:p>
            <a:pPr marL="684213" lvl="1" indent="-342900">
              <a:buFont typeface="Wingdings" panose="05000000000000000000" pitchFamily="2" charset="2"/>
              <a:buChar char="Ø"/>
            </a:pPr>
            <a:r>
              <a:rPr lang="ja-JP" altLang="en-US" sz="1800" dirty="0">
                <a:solidFill>
                  <a:schemeClr val="accent1"/>
                </a:solidFill>
              </a:rPr>
              <a:t>対象③：酵素反応で目的生成物を確認した。酵母による</a:t>
            </a:r>
            <a:r>
              <a:rPr lang="en-US" altLang="ja-JP" sz="1800" dirty="0">
                <a:solidFill>
                  <a:schemeClr val="accent1"/>
                </a:solidFill>
              </a:rPr>
              <a:t>PcCel7D</a:t>
            </a:r>
            <a:r>
              <a:rPr lang="ja-JP" altLang="en-US" sz="1800" dirty="0">
                <a:solidFill>
                  <a:schemeClr val="accent1"/>
                </a:solidFill>
              </a:rPr>
              <a:t>の合成は可能であると考えられる。</a:t>
            </a:r>
            <a:endParaRPr lang="en-US" altLang="ja-JP" sz="1800" dirty="0">
              <a:solidFill>
                <a:schemeClr val="accent1"/>
              </a:solidFill>
            </a:endParaRPr>
          </a:p>
          <a:p>
            <a:pPr marL="684213" lvl="1" indent="-342900">
              <a:buFont typeface="Wingdings" panose="05000000000000000000" pitchFamily="2" charset="2"/>
              <a:buChar char="Ø"/>
            </a:pPr>
            <a:endParaRPr lang="ja-JP" altLang="en-US" sz="800" dirty="0">
              <a:solidFill>
                <a:schemeClr val="accent1"/>
              </a:solidFill>
            </a:endParaRPr>
          </a:p>
          <a:p>
            <a:pPr marL="684213" lvl="1" indent="-342900">
              <a:buFont typeface="Wingdings" panose="05000000000000000000" pitchFamily="2" charset="2"/>
              <a:buChar char="Ø"/>
            </a:pPr>
            <a:r>
              <a:rPr lang="ja-JP" altLang="en-US" sz="1800" dirty="0">
                <a:solidFill>
                  <a:schemeClr val="accent1"/>
                </a:solidFill>
              </a:rPr>
              <a:t>対象④：合成したタンパク質の活性を</a:t>
            </a:r>
            <a:r>
              <a:rPr lang="en-US" altLang="ja-JP" sz="1800" dirty="0">
                <a:solidFill>
                  <a:schemeClr val="accent1"/>
                </a:solidFill>
              </a:rPr>
              <a:t>HPLC</a:t>
            </a:r>
            <a:r>
              <a:rPr lang="ja-JP" altLang="en-US" sz="1800" dirty="0">
                <a:solidFill>
                  <a:schemeClr val="accent1"/>
                </a:solidFill>
              </a:rPr>
              <a:t>で確認中。</a:t>
            </a:r>
            <a:endParaRPr lang="en-US" altLang="ja-JP" sz="1800" dirty="0">
              <a:solidFill>
                <a:schemeClr val="accent1"/>
              </a:solidFill>
            </a:endParaRPr>
          </a:p>
          <a:p>
            <a:pPr indent="-360000">
              <a:buFont typeface="Wingdings" panose="05000000000000000000" pitchFamily="2" charset="2"/>
              <a:buChar char="n"/>
            </a:pPr>
            <a:r>
              <a:rPr lang="ja-JP" altLang="en-US" sz="2400" dirty="0"/>
              <a:t>東大砂川先生にテーマ概要や実験のまとめ方を説明し、コメントいただいた。</a:t>
            </a:r>
            <a:endParaRPr lang="en-US" altLang="ja-JP" sz="2400" dirty="0"/>
          </a:p>
          <a:p>
            <a:endParaRPr lang="en-US" altLang="ja-JP" sz="2400" dirty="0"/>
          </a:p>
          <a:p>
            <a:r>
              <a:rPr lang="ja-JP" altLang="en-US" sz="2400" dirty="0"/>
              <a:t>次月の予定</a:t>
            </a:r>
            <a:r>
              <a:rPr lang="ja-JP" altLang="en-US" sz="2000" dirty="0"/>
              <a:t>（実験が終わり次第、報告書作成に着手）</a:t>
            </a:r>
            <a:endParaRPr lang="en-US" altLang="ja-JP" sz="2000" dirty="0"/>
          </a:p>
          <a:p>
            <a:pPr marL="342900" indent="-342900">
              <a:buFont typeface="Wingdings" panose="05000000000000000000" pitchFamily="2" charset="2"/>
              <a:buChar char="n"/>
            </a:pPr>
            <a:r>
              <a:rPr lang="ja-JP" altLang="en-US" sz="2400" dirty="0"/>
              <a:t>東大で実施している実験完了、結果について議論</a:t>
            </a:r>
          </a:p>
          <a:p>
            <a:pPr marL="342900" indent="-342900">
              <a:buFont typeface="Wingdings" panose="05000000000000000000" pitchFamily="2" charset="2"/>
              <a:buChar char="n"/>
            </a:pPr>
            <a:r>
              <a:rPr lang="ja-JP" altLang="en-US" sz="2400" dirty="0"/>
              <a:t>報告書作成</a:t>
            </a:r>
          </a:p>
        </p:txBody>
      </p:sp>
    </p:spTree>
    <p:extLst>
      <p:ext uri="{BB962C8B-B14F-4D97-AF65-F5344CB8AC3E}">
        <p14:creationId xmlns:p14="http://schemas.microsoft.com/office/powerpoint/2010/main" val="10949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8E2352E-0249-4DBF-90F1-E0F886995814}"/>
              </a:ext>
            </a:extLst>
          </p:cNvPr>
          <p:cNvSpPr>
            <a:spLocks noGrp="1"/>
          </p:cNvSpPr>
          <p:nvPr>
            <p:ph type="sldNum" sz="quarter" idx="11"/>
          </p:nvPr>
        </p:nvSpPr>
        <p:spPr/>
        <p:txBody>
          <a:bodyPr/>
          <a:lstStyle/>
          <a:p>
            <a:fld id="{584EAAFE-CFE5-40AD-8E95-5BFF290DC5CF}" type="slidenum">
              <a:rPr kumimoji="1" lang="ja-JP" altLang="en-US" smtClean="0"/>
              <a:pPr/>
              <a:t>18</a:t>
            </a:fld>
            <a:endParaRPr kumimoji="1" lang="ja-JP" altLang="en-US"/>
          </a:p>
        </p:txBody>
      </p:sp>
      <p:sp>
        <p:nvSpPr>
          <p:cNvPr id="5" name="テキスト プレースホルダー 4">
            <a:extLst>
              <a:ext uri="{FF2B5EF4-FFF2-40B4-BE49-F238E27FC236}">
                <a16:creationId xmlns:a16="http://schemas.microsoft.com/office/drawing/2014/main" id="{7132759D-D5A2-40F1-9C9C-E541C056B1ED}"/>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1716724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04692"/>
            <a:ext cx="11170120" cy="753558"/>
          </a:xfrm>
        </p:spPr>
        <p:txBody>
          <a:bodyPr/>
          <a:lstStyle/>
          <a:p>
            <a:pPr marL="457200" indent="-457200"/>
            <a:r>
              <a:rPr lang="ja-JP" altLang="en-US" sz="2800" dirty="0"/>
              <a:t>下記の軸で、データ同士の関係を明らかにすることを考えている。</a:t>
            </a:r>
            <a:endParaRPr lang="en-US" altLang="ja-JP" sz="2800" dirty="0"/>
          </a:p>
          <a:p>
            <a:pPr marL="709613" lvl="1" indent="-457200"/>
            <a:r>
              <a:rPr lang="ja-JP" altLang="en-US" sz="2400" dirty="0"/>
              <a:t>今回の東大実験は、右下の枠に該当する</a:t>
            </a:r>
            <a:endParaRPr kumimoji="1" lang="en-US" altLang="ja-JP" sz="2400" dirty="0"/>
          </a:p>
        </p:txBody>
      </p:sp>
      <p:sp>
        <p:nvSpPr>
          <p:cNvPr id="42" name="正方形/長方形 41">
            <a:extLst>
              <a:ext uri="{FF2B5EF4-FFF2-40B4-BE49-F238E27FC236}">
                <a16:creationId xmlns:a16="http://schemas.microsoft.com/office/drawing/2014/main" id="{F1067699-610A-489B-BE61-695F33CC8D6F}"/>
              </a:ext>
            </a:extLst>
          </p:cNvPr>
          <p:cNvSpPr/>
          <p:nvPr/>
        </p:nvSpPr>
        <p:spPr>
          <a:xfrm>
            <a:off x="669455" y="3494935"/>
            <a:ext cx="3199575" cy="7959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セルロース結晶に対する結合能</a:t>
            </a:r>
            <a:endParaRPr kumimoji="1" lang="en-US" altLang="ja-JP" b="1" dirty="0">
              <a:solidFill>
                <a:schemeClr val="bg1"/>
              </a:solidFill>
            </a:endParaRPr>
          </a:p>
          <a:p>
            <a:pPr algn="r"/>
            <a:r>
              <a:rPr kumimoji="1" lang="ja-JP" altLang="en-US" sz="1600" b="1" dirty="0">
                <a:solidFill>
                  <a:schemeClr val="bg1"/>
                </a:solidFill>
              </a:rPr>
              <a:t>（</a:t>
            </a:r>
            <a:r>
              <a:rPr kumimoji="1" lang="en-US" altLang="ja-JP" sz="1600" b="1" dirty="0">
                <a:solidFill>
                  <a:schemeClr val="bg1"/>
                </a:solidFill>
              </a:rPr>
              <a:t>CBD</a:t>
            </a:r>
            <a:r>
              <a:rPr kumimoji="1" lang="ja-JP" altLang="en-US" sz="1600" b="1" dirty="0">
                <a:solidFill>
                  <a:schemeClr val="bg1"/>
                </a:solidFill>
              </a:rPr>
              <a:t>として）</a:t>
            </a:r>
            <a:endParaRPr kumimoji="1" lang="ja-JP" altLang="en-US" b="1" dirty="0">
              <a:solidFill>
                <a:schemeClr val="bg1"/>
              </a:solidFill>
            </a:endParaRPr>
          </a:p>
        </p:txBody>
      </p:sp>
      <p:sp>
        <p:nvSpPr>
          <p:cNvPr id="43" name="正方形/長方形 42">
            <a:extLst>
              <a:ext uri="{FF2B5EF4-FFF2-40B4-BE49-F238E27FC236}">
                <a16:creationId xmlns:a16="http://schemas.microsoft.com/office/drawing/2014/main" id="{75BC19DF-6E8A-491A-802F-FB2A967A4C1C}"/>
              </a:ext>
            </a:extLst>
          </p:cNvPr>
          <p:cNvSpPr/>
          <p:nvPr/>
        </p:nvSpPr>
        <p:spPr>
          <a:xfrm>
            <a:off x="669454" y="4549895"/>
            <a:ext cx="3199576" cy="7959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セルロース結晶に対する活性能</a:t>
            </a:r>
            <a:endParaRPr kumimoji="1" lang="en-US" altLang="ja-JP" b="1" dirty="0">
              <a:solidFill>
                <a:schemeClr val="bg1"/>
              </a:solidFill>
            </a:endParaRPr>
          </a:p>
          <a:p>
            <a:pPr algn="r"/>
            <a:r>
              <a:rPr kumimoji="1" lang="ja-JP" altLang="en-US" sz="1600" b="1" dirty="0">
                <a:solidFill>
                  <a:schemeClr val="bg1"/>
                </a:solidFill>
              </a:rPr>
              <a:t>（セルラーゼとして）</a:t>
            </a:r>
            <a:endParaRPr kumimoji="1" lang="ja-JP" altLang="en-US" b="1" dirty="0">
              <a:solidFill>
                <a:schemeClr val="bg1"/>
              </a:solidFill>
            </a:endParaRPr>
          </a:p>
        </p:txBody>
      </p:sp>
      <p:sp>
        <p:nvSpPr>
          <p:cNvPr id="44" name="正方形/長方形 43">
            <a:extLst>
              <a:ext uri="{FF2B5EF4-FFF2-40B4-BE49-F238E27FC236}">
                <a16:creationId xmlns:a16="http://schemas.microsoft.com/office/drawing/2014/main" id="{36699587-FC5C-4DF8-AFA8-7A16283666D5}"/>
              </a:ext>
            </a:extLst>
          </p:cNvPr>
          <p:cNvSpPr/>
          <p:nvPr/>
        </p:nvSpPr>
        <p:spPr>
          <a:xfrm>
            <a:off x="3986737" y="2689519"/>
            <a:ext cx="2918888" cy="55720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計算機上の評価</a:t>
            </a:r>
          </a:p>
        </p:txBody>
      </p:sp>
      <p:sp>
        <p:nvSpPr>
          <p:cNvPr id="45" name="正方形/長方形 44">
            <a:extLst>
              <a:ext uri="{FF2B5EF4-FFF2-40B4-BE49-F238E27FC236}">
                <a16:creationId xmlns:a16="http://schemas.microsoft.com/office/drawing/2014/main" id="{99974A86-3905-4384-9D30-943AB9CFF26F}"/>
              </a:ext>
            </a:extLst>
          </p:cNvPr>
          <p:cNvSpPr/>
          <p:nvPr/>
        </p:nvSpPr>
        <p:spPr>
          <a:xfrm>
            <a:off x="6972300" y="2689519"/>
            <a:ext cx="4896541" cy="55720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Wet</a:t>
            </a:r>
            <a:r>
              <a:rPr kumimoji="1" lang="ja-JP" altLang="en-US" b="1" dirty="0">
                <a:solidFill>
                  <a:schemeClr val="bg1"/>
                </a:solidFill>
              </a:rPr>
              <a:t>上の評価</a:t>
            </a:r>
          </a:p>
        </p:txBody>
      </p:sp>
      <p:sp>
        <p:nvSpPr>
          <p:cNvPr id="49" name="テキスト ボックス 48">
            <a:extLst>
              <a:ext uri="{FF2B5EF4-FFF2-40B4-BE49-F238E27FC236}">
                <a16:creationId xmlns:a16="http://schemas.microsoft.com/office/drawing/2014/main" id="{7B42A5FE-4347-476E-90DA-F1C9BFE92D81}"/>
              </a:ext>
            </a:extLst>
          </p:cNvPr>
          <p:cNvSpPr txBox="1"/>
          <p:nvPr/>
        </p:nvSpPr>
        <p:spPr>
          <a:xfrm>
            <a:off x="4612837" y="4780327"/>
            <a:ext cx="1777907" cy="338554"/>
          </a:xfrm>
          <a:prstGeom prst="rect">
            <a:avLst/>
          </a:prstGeom>
          <a:noFill/>
        </p:spPr>
        <p:txBody>
          <a:bodyPr wrap="square">
            <a:spAutoFit/>
          </a:bodyPr>
          <a:lstStyle/>
          <a:p>
            <a:pPr algn="ctr"/>
            <a:r>
              <a:rPr lang="ja-JP" altLang="en-US" sz="1600" dirty="0">
                <a:solidFill>
                  <a:schemeClr val="bg1">
                    <a:lumMod val="50000"/>
                  </a:schemeClr>
                </a:solidFill>
              </a:rPr>
              <a:t>無し</a:t>
            </a:r>
          </a:p>
        </p:txBody>
      </p:sp>
      <p:cxnSp>
        <p:nvCxnSpPr>
          <p:cNvPr id="8" name="直線矢印コネクタ 7">
            <a:extLst>
              <a:ext uri="{FF2B5EF4-FFF2-40B4-BE49-F238E27FC236}">
                <a16:creationId xmlns:a16="http://schemas.microsoft.com/office/drawing/2014/main" id="{E2425C4F-13E3-43C1-95C0-44992BDB0C50}"/>
              </a:ext>
            </a:extLst>
          </p:cNvPr>
          <p:cNvCxnSpPr>
            <a:cxnSpLocks/>
            <a:stCxn id="5" idx="3"/>
            <a:endCxn id="38" idx="1"/>
          </p:cNvCxnSpPr>
          <p:nvPr/>
        </p:nvCxnSpPr>
        <p:spPr>
          <a:xfrm flipV="1">
            <a:off x="6485532" y="3923039"/>
            <a:ext cx="633643" cy="9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A5E71DD7-BCB0-4A4D-95C9-43604F132133}"/>
              </a:ext>
            </a:extLst>
          </p:cNvPr>
          <p:cNvSpPr txBox="1"/>
          <p:nvPr/>
        </p:nvSpPr>
        <p:spPr>
          <a:xfrm>
            <a:off x="6573878" y="3477674"/>
            <a:ext cx="485643" cy="338554"/>
          </a:xfrm>
          <a:prstGeom prst="rect">
            <a:avLst/>
          </a:prstGeom>
          <a:noFill/>
        </p:spPr>
        <p:txBody>
          <a:bodyPr wrap="square">
            <a:spAutoFit/>
          </a:bodyPr>
          <a:lstStyle/>
          <a:p>
            <a:pPr algn="ctr"/>
            <a:r>
              <a:rPr lang="ja-JP" altLang="en-US" sz="1600" dirty="0"/>
              <a:t>①</a:t>
            </a:r>
          </a:p>
        </p:txBody>
      </p:sp>
      <p:cxnSp>
        <p:nvCxnSpPr>
          <p:cNvPr id="54" name="直線矢印コネクタ 53">
            <a:extLst>
              <a:ext uri="{FF2B5EF4-FFF2-40B4-BE49-F238E27FC236}">
                <a16:creationId xmlns:a16="http://schemas.microsoft.com/office/drawing/2014/main" id="{916F8B44-76ED-4048-AD03-1C4EA27DFD82}"/>
              </a:ext>
            </a:extLst>
          </p:cNvPr>
          <p:cNvCxnSpPr>
            <a:cxnSpLocks/>
            <a:stCxn id="53" idx="2"/>
            <a:endCxn id="59" idx="0"/>
          </p:cNvCxnSpPr>
          <p:nvPr/>
        </p:nvCxnSpPr>
        <p:spPr>
          <a:xfrm flipH="1">
            <a:off x="9420570" y="4170798"/>
            <a:ext cx="1333614" cy="531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AE96D9B7-E7F1-41C7-9A11-62A286A09862}"/>
              </a:ext>
            </a:extLst>
          </p:cNvPr>
          <p:cNvCxnSpPr>
            <a:cxnSpLocks/>
            <a:stCxn id="53" idx="1"/>
            <a:endCxn id="38" idx="3"/>
          </p:cNvCxnSpPr>
          <p:nvPr/>
        </p:nvCxnSpPr>
        <p:spPr>
          <a:xfrm flipH="1" flipV="1">
            <a:off x="9148000" y="3923039"/>
            <a:ext cx="591771" cy="23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2DE79530-C459-4CFA-AD42-5661C5ED3013}"/>
              </a:ext>
            </a:extLst>
          </p:cNvPr>
          <p:cNvSpPr txBox="1"/>
          <p:nvPr/>
        </p:nvSpPr>
        <p:spPr>
          <a:xfrm>
            <a:off x="9205150" y="3477674"/>
            <a:ext cx="485643" cy="338554"/>
          </a:xfrm>
          <a:prstGeom prst="rect">
            <a:avLst/>
          </a:prstGeom>
          <a:noFill/>
        </p:spPr>
        <p:txBody>
          <a:bodyPr wrap="square">
            <a:spAutoFit/>
          </a:bodyPr>
          <a:lstStyle/>
          <a:p>
            <a:pPr algn="ctr"/>
            <a:r>
              <a:rPr lang="ja-JP" altLang="en-US" sz="1600" dirty="0"/>
              <a:t>②</a:t>
            </a:r>
          </a:p>
        </p:txBody>
      </p:sp>
      <p:sp>
        <p:nvSpPr>
          <p:cNvPr id="57" name="テキスト ボックス 56">
            <a:extLst>
              <a:ext uri="{FF2B5EF4-FFF2-40B4-BE49-F238E27FC236}">
                <a16:creationId xmlns:a16="http://schemas.microsoft.com/office/drawing/2014/main" id="{DDC8177F-928F-47C9-A998-93F994A3F28D}"/>
              </a:ext>
            </a:extLst>
          </p:cNvPr>
          <p:cNvSpPr txBox="1"/>
          <p:nvPr/>
        </p:nvSpPr>
        <p:spPr>
          <a:xfrm>
            <a:off x="10192160" y="4316600"/>
            <a:ext cx="485643" cy="338554"/>
          </a:xfrm>
          <a:prstGeom prst="rect">
            <a:avLst/>
          </a:prstGeom>
          <a:noFill/>
        </p:spPr>
        <p:txBody>
          <a:bodyPr wrap="square">
            <a:spAutoFit/>
          </a:bodyPr>
          <a:lstStyle/>
          <a:p>
            <a:pPr algn="ctr"/>
            <a:r>
              <a:rPr lang="ja-JP" altLang="en-US" sz="1600" dirty="0"/>
              <a:t>③</a:t>
            </a:r>
          </a:p>
        </p:txBody>
      </p:sp>
      <p:sp>
        <p:nvSpPr>
          <p:cNvPr id="60" name="矢印: 上下 59">
            <a:extLst>
              <a:ext uri="{FF2B5EF4-FFF2-40B4-BE49-F238E27FC236}">
                <a16:creationId xmlns:a16="http://schemas.microsoft.com/office/drawing/2014/main" id="{D46CA3A5-448F-4365-99C5-F05B78438149}"/>
              </a:ext>
            </a:extLst>
          </p:cNvPr>
          <p:cNvSpPr/>
          <p:nvPr/>
        </p:nvSpPr>
        <p:spPr>
          <a:xfrm rot="17363501">
            <a:off x="7341370" y="3635650"/>
            <a:ext cx="177626" cy="173480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4BD8EBFE-4D78-49E5-A65D-524FDB09790B}"/>
              </a:ext>
            </a:extLst>
          </p:cNvPr>
          <p:cNvSpPr txBox="1"/>
          <p:nvPr/>
        </p:nvSpPr>
        <p:spPr>
          <a:xfrm>
            <a:off x="5764262" y="5485913"/>
            <a:ext cx="2901718" cy="584775"/>
          </a:xfrm>
          <a:prstGeom prst="rect">
            <a:avLst/>
          </a:prstGeom>
          <a:noFill/>
        </p:spPr>
        <p:txBody>
          <a:bodyPr wrap="square">
            <a:spAutoFit/>
          </a:bodyPr>
          <a:lstStyle/>
          <a:p>
            <a:pPr algn="ctr"/>
            <a:r>
              <a:rPr lang="ja-JP" altLang="en-US" sz="1600" dirty="0"/>
              <a:t>最終的にはこの関係がどの程度の精度で成立するのか？</a:t>
            </a:r>
          </a:p>
        </p:txBody>
      </p:sp>
      <p:sp>
        <p:nvSpPr>
          <p:cNvPr id="31" name="タイトル 1">
            <a:extLst>
              <a:ext uri="{FF2B5EF4-FFF2-40B4-BE49-F238E27FC236}">
                <a16:creationId xmlns:a16="http://schemas.microsoft.com/office/drawing/2014/main" id="{7F63FD77-B919-4A48-99F6-E543BD25E934}"/>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評価の軸</a:t>
            </a:r>
          </a:p>
        </p:txBody>
      </p:sp>
      <p:sp>
        <p:nvSpPr>
          <p:cNvPr id="32" name="テキスト ボックス 31">
            <a:extLst>
              <a:ext uri="{FF2B5EF4-FFF2-40B4-BE49-F238E27FC236}">
                <a16:creationId xmlns:a16="http://schemas.microsoft.com/office/drawing/2014/main" id="{70A76EA1-5D75-4B8C-AC70-B51C522C9F6C}"/>
              </a:ext>
            </a:extLst>
          </p:cNvPr>
          <p:cNvSpPr txBox="1"/>
          <p:nvPr/>
        </p:nvSpPr>
        <p:spPr>
          <a:xfrm>
            <a:off x="571985" y="-20771"/>
            <a:ext cx="3799990" cy="338554"/>
          </a:xfrm>
          <a:prstGeom prst="rect">
            <a:avLst/>
          </a:prstGeom>
          <a:noFill/>
        </p:spPr>
        <p:txBody>
          <a:bodyPr wrap="square" rtlCol="0">
            <a:spAutoFit/>
          </a:bodyPr>
          <a:lstStyle/>
          <a:p>
            <a:r>
              <a:rPr kumimoji="1" lang="ja-JP" altLang="en-US" sz="1600" b="1" dirty="0">
                <a:solidFill>
                  <a:schemeClr val="bg1"/>
                </a:solidFill>
              </a:rPr>
              <a:t>補足：</a:t>
            </a:r>
            <a:r>
              <a:rPr kumimoji="1" lang="en-US" altLang="ja-JP" sz="1600" b="1" dirty="0">
                <a:solidFill>
                  <a:schemeClr val="bg1"/>
                </a:solidFill>
              </a:rPr>
              <a:t>Wet</a:t>
            </a:r>
            <a:r>
              <a:rPr kumimoji="1" lang="ja-JP" altLang="en-US" sz="1600" b="1" dirty="0">
                <a:solidFill>
                  <a:schemeClr val="bg1"/>
                </a:solidFill>
              </a:rPr>
              <a:t>実験</a:t>
            </a:r>
          </a:p>
        </p:txBody>
      </p:sp>
      <p:sp>
        <p:nvSpPr>
          <p:cNvPr id="33" name="テキスト ボックス 32">
            <a:extLst>
              <a:ext uri="{FF2B5EF4-FFF2-40B4-BE49-F238E27FC236}">
                <a16:creationId xmlns:a16="http://schemas.microsoft.com/office/drawing/2014/main" id="{9604EDA0-3C85-4FA6-830E-FD4B891F05DC}"/>
              </a:ext>
            </a:extLst>
          </p:cNvPr>
          <p:cNvSpPr txBox="1"/>
          <p:nvPr/>
        </p:nvSpPr>
        <p:spPr>
          <a:xfrm>
            <a:off x="119419" y="3718222"/>
            <a:ext cx="461665" cy="1569660"/>
          </a:xfrm>
          <a:prstGeom prst="rect">
            <a:avLst/>
          </a:prstGeom>
          <a:noFill/>
        </p:spPr>
        <p:txBody>
          <a:bodyPr vert="eaVert" wrap="square">
            <a:spAutoFit/>
          </a:bodyPr>
          <a:lstStyle/>
          <a:p>
            <a:pPr algn="ctr"/>
            <a:r>
              <a:rPr lang="ja-JP" altLang="en-US" dirty="0"/>
              <a:t>データの種類</a:t>
            </a:r>
          </a:p>
        </p:txBody>
      </p:sp>
      <p:sp>
        <p:nvSpPr>
          <p:cNvPr id="35" name="テキスト ボックス 34">
            <a:extLst>
              <a:ext uri="{FF2B5EF4-FFF2-40B4-BE49-F238E27FC236}">
                <a16:creationId xmlns:a16="http://schemas.microsoft.com/office/drawing/2014/main" id="{D0CB0249-B48D-42F3-A18E-5A7246E8B8D2}"/>
              </a:ext>
            </a:extLst>
          </p:cNvPr>
          <p:cNvSpPr txBox="1"/>
          <p:nvPr/>
        </p:nvSpPr>
        <p:spPr>
          <a:xfrm>
            <a:off x="6697573" y="2203744"/>
            <a:ext cx="2074952" cy="369332"/>
          </a:xfrm>
          <a:prstGeom prst="rect">
            <a:avLst/>
          </a:prstGeom>
          <a:noFill/>
        </p:spPr>
        <p:txBody>
          <a:bodyPr wrap="square">
            <a:spAutoFit/>
          </a:bodyPr>
          <a:lstStyle/>
          <a:p>
            <a:pPr algn="ctr"/>
            <a:r>
              <a:rPr lang="ja-JP" altLang="en-US" dirty="0"/>
              <a:t>実験／評価環境</a:t>
            </a:r>
          </a:p>
        </p:txBody>
      </p:sp>
      <p:sp>
        <p:nvSpPr>
          <p:cNvPr id="5" name="四角形: 角を丸くする 4">
            <a:extLst>
              <a:ext uri="{FF2B5EF4-FFF2-40B4-BE49-F238E27FC236}">
                <a16:creationId xmlns:a16="http://schemas.microsoft.com/office/drawing/2014/main" id="{5A3D005C-CE36-44F8-B85C-6879BAA53090}"/>
              </a:ext>
            </a:extLst>
          </p:cNvPr>
          <p:cNvSpPr/>
          <p:nvPr/>
        </p:nvSpPr>
        <p:spPr>
          <a:xfrm>
            <a:off x="4456707" y="3678525"/>
            <a:ext cx="2028825" cy="49085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計算機／結合能</a:t>
            </a:r>
          </a:p>
        </p:txBody>
      </p:sp>
      <p:sp>
        <p:nvSpPr>
          <p:cNvPr id="38" name="四角形: 角を丸くする 37">
            <a:extLst>
              <a:ext uri="{FF2B5EF4-FFF2-40B4-BE49-F238E27FC236}">
                <a16:creationId xmlns:a16="http://schemas.microsoft.com/office/drawing/2014/main" id="{60F23C59-112C-47DA-BEAF-A63D38DC895D}"/>
              </a:ext>
            </a:extLst>
          </p:cNvPr>
          <p:cNvSpPr/>
          <p:nvPr/>
        </p:nvSpPr>
        <p:spPr>
          <a:xfrm>
            <a:off x="7119175" y="3677610"/>
            <a:ext cx="2028825" cy="49085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Wet</a:t>
            </a:r>
            <a:r>
              <a:rPr kumimoji="1" lang="ja-JP" altLang="en-US" sz="1600" dirty="0">
                <a:solidFill>
                  <a:schemeClr val="tx1"/>
                </a:solidFill>
              </a:rPr>
              <a:t>／結合能ラベル</a:t>
            </a:r>
          </a:p>
        </p:txBody>
      </p:sp>
      <p:sp>
        <p:nvSpPr>
          <p:cNvPr id="53" name="四角形: 角を丸くする 52">
            <a:extLst>
              <a:ext uri="{FF2B5EF4-FFF2-40B4-BE49-F238E27FC236}">
                <a16:creationId xmlns:a16="http://schemas.microsoft.com/office/drawing/2014/main" id="{6F949C17-2FBC-4556-A8BA-444CC598B21A}"/>
              </a:ext>
            </a:extLst>
          </p:cNvPr>
          <p:cNvSpPr/>
          <p:nvPr/>
        </p:nvSpPr>
        <p:spPr>
          <a:xfrm>
            <a:off x="9739771" y="3679940"/>
            <a:ext cx="2028825" cy="49085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Wet</a:t>
            </a:r>
            <a:r>
              <a:rPr kumimoji="1" lang="ja-JP" altLang="en-US" sz="1600" dirty="0">
                <a:solidFill>
                  <a:schemeClr val="tx1"/>
                </a:solidFill>
              </a:rPr>
              <a:t>／定量結合能</a:t>
            </a:r>
          </a:p>
        </p:txBody>
      </p:sp>
      <p:sp>
        <p:nvSpPr>
          <p:cNvPr id="59" name="四角形: 角を丸くする 58">
            <a:extLst>
              <a:ext uri="{FF2B5EF4-FFF2-40B4-BE49-F238E27FC236}">
                <a16:creationId xmlns:a16="http://schemas.microsoft.com/office/drawing/2014/main" id="{101B84BB-EEAA-4FF3-9933-387C9E2726A6}"/>
              </a:ext>
            </a:extLst>
          </p:cNvPr>
          <p:cNvSpPr/>
          <p:nvPr/>
        </p:nvSpPr>
        <p:spPr>
          <a:xfrm>
            <a:off x="8406157" y="4702420"/>
            <a:ext cx="2028825" cy="49085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Wet</a:t>
            </a:r>
            <a:r>
              <a:rPr kumimoji="1" lang="ja-JP" altLang="en-US" sz="1600" dirty="0">
                <a:solidFill>
                  <a:schemeClr val="tx1"/>
                </a:solidFill>
              </a:rPr>
              <a:t>／活性能</a:t>
            </a:r>
          </a:p>
        </p:txBody>
      </p:sp>
      <p:sp>
        <p:nvSpPr>
          <p:cNvPr id="65" name="テキスト ボックス 64">
            <a:extLst>
              <a:ext uri="{FF2B5EF4-FFF2-40B4-BE49-F238E27FC236}">
                <a16:creationId xmlns:a16="http://schemas.microsoft.com/office/drawing/2014/main" id="{18CE5429-5F30-4992-B0E3-94C6ECD4D988}"/>
              </a:ext>
            </a:extLst>
          </p:cNvPr>
          <p:cNvSpPr txBox="1"/>
          <p:nvPr/>
        </p:nvSpPr>
        <p:spPr>
          <a:xfrm>
            <a:off x="5356261" y="4177794"/>
            <a:ext cx="1217617" cy="319826"/>
          </a:xfrm>
          <a:prstGeom prst="rect">
            <a:avLst/>
          </a:prstGeom>
          <a:noFill/>
        </p:spPr>
        <p:txBody>
          <a:bodyPr wrap="square">
            <a:spAutoFit/>
          </a:bodyPr>
          <a:lstStyle/>
          <a:p>
            <a:pPr algn="ctr"/>
            <a:r>
              <a:rPr lang="ja-JP" altLang="en-US" sz="1400" dirty="0">
                <a:solidFill>
                  <a:schemeClr val="accent2"/>
                </a:solidFill>
              </a:rPr>
              <a:t>社内実施済</a:t>
            </a:r>
          </a:p>
        </p:txBody>
      </p:sp>
      <p:sp>
        <p:nvSpPr>
          <p:cNvPr id="66" name="テキスト ボックス 65">
            <a:extLst>
              <a:ext uri="{FF2B5EF4-FFF2-40B4-BE49-F238E27FC236}">
                <a16:creationId xmlns:a16="http://schemas.microsoft.com/office/drawing/2014/main" id="{E7D7ADE4-DBD2-4251-9C17-6FB243A2FEF4}"/>
              </a:ext>
            </a:extLst>
          </p:cNvPr>
          <p:cNvSpPr txBox="1"/>
          <p:nvPr/>
        </p:nvSpPr>
        <p:spPr>
          <a:xfrm>
            <a:off x="10619060" y="4177794"/>
            <a:ext cx="1217617" cy="319826"/>
          </a:xfrm>
          <a:prstGeom prst="rect">
            <a:avLst/>
          </a:prstGeom>
          <a:noFill/>
        </p:spPr>
        <p:txBody>
          <a:bodyPr wrap="square">
            <a:spAutoFit/>
          </a:bodyPr>
          <a:lstStyle/>
          <a:p>
            <a:pPr algn="ctr"/>
            <a:r>
              <a:rPr lang="ja-JP" altLang="en-US" sz="1400" dirty="0">
                <a:solidFill>
                  <a:schemeClr val="accent2"/>
                </a:solidFill>
              </a:rPr>
              <a:t>社内実施済</a:t>
            </a:r>
          </a:p>
        </p:txBody>
      </p:sp>
      <p:sp>
        <p:nvSpPr>
          <p:cNvPr id="67" name="テキスト ボックス 66">
            <a:extLst>
              <a:ext uri="{FF2B5EF4-FFF2-40B4-BE49-F238E27FC236}">
                <a16:creationId xmlns:a16="http://schemas.microsoft.com/office/drawing/2014/main" id="{F23B9471-2722-4DC5-9A00-D87D1438E4E8}"/>
              </a:ext>
            </a:extLst>
          </p:cNvPr>
          <p:cNvSpPr txBox="1"/>
          <p:nvPr/>
        </p:nvSpPr>
        <p:spPr>
          <a:xfrm>
            <a:off x="8080810" y="4177794"/>
            <a:ext cx="1217617" cy="319826"/>
          </a:xfrm>
          <a:prstGeom prst="rect">
            <a:avLst/>
          </a:prstGeom>
          <a:noFill/>
        </p:spPr>
        <p:txBody>
          <a:bodyPr wrap="square">
            <a:spAutoFit/>
          </a:bodyPr>
          <a:lstStyle/>
          <a:p>
            <a:pPr algn="ctr"/>
            <a:r>
              <a:rPr lang="ja-JP" altLang="en-US" sz="1400" dirty="0">
                <a:solidFill>
                  <a:schemeClr val="accent2"/>
                </a:solidFill>
              </a:rPr>
              <a:t>社内実施済</a:t>
            </a:r>
          </a:p>
        </p:txBody>
      </p:sp>
      <p:sp>
        <p:nvSpPr>
          <p:cNvPr id="68" name="テキスト ボックス 67">
            <a:extLst>
              <a:ext uri="{FF2B5EF4-FFF2-40B4-BE49-F238E27FC236}">
                <a16:creationId xmlns:a16="http://schemas.microsoft.com/office/drawing/2014/main" id="{672A8E77-E416-46F6-B681-35D60CB17BC1}"/>
              </a:ext>
            </a:extLst>
          </p:cNvPr>
          <p:cNvSpPr txBox="1"/>
          <p:nvPr/>
        </p:nvSpPr>
        <p:spPr>
          <a:xfrm>
            <a:off x="9262666" y="5186776"/>
            <a:ext cx="1217617" cy="307777"/>
          </a:xfrm>
          <a:prstGeom prst="rect">
            <a:avLst/>
          </a:prstGeom>
          <a:noFill/>
        </p:spPr>
        <p:txBody>
          <a:bodyPr wrap="square">
            <a:spAutoFit/>
          </a:bodyPr>
          <a:lstStyle/>
          <a:p>
            <a:pPr algn="ctr"/>
            <a:r>
              <a:rPr lang="ja-JP" altLang="en-US" sz="1400" dirty="0">
                <a:solidFill>
                  <a:schemeClr val="accent4"/>
                </a:solidFill>
              </a:rPr>
              <a:t>東大で実施中</a:t>
            </a:r>
          </a:p>
        </p:txBody>
      </p:sp>
      <p:sp>
        <p:nvSpPr>
          <p:cNvPr id="29" name="テキスト ボックス 28">
            <a:extLst>
              <a:ext uri="{FF2B5EF4-FFF2-40B4-BE49-F238E27FC236}">
                <a16:creationId xmlns:a16="http://schemas.microsoft.com/office/drawing/2014/main" id="{0E2A3412-20E5-43B1-BC19-58796971DC68}"/>
              </a:ext>
            </a:extLst>
          </p:cNvPr>
          <p:cNvSpPr txBox="1"/>
          <p:nvPr/>
        </p:nvSpPr>
        <p:spPr>
          <a:xfrm>
            <a:off x="8761085" y="183781"/>
            <a:ext cx="3156095" cy="338554"/>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FF0000"/>
                </a:solidFill>
                <a:effectLst/>
                <a:uLnTx/>
                <a:uFillTx/>
                <a:latin typeface="Arial"/>
                <a:ea typeface="Meiryo UI"/>
                <a:cs typeface="+mn-cs"/>
              </a:rPr>
              <a:t>2</a:t>
            </a:r>
            <a:r>
              <a:rPr kumimoji="1" lang="ja-JP" altLang="en-US" sz="1600" b="0" i="0" u="none" strike="noStrike" kern="1200" cap="none" spc="0" normalizeH="0" baseline="0" noProof="0" dirty="0">
                <a:ln>
                  <a:noFill/>
                </a:ln>
                <a:solidFill>
                  <a:srgbClr val="FF0000"/>
                </a:solidFill>
                <a:effectLst/>
                <a:uLnTx/>
                <a:uFillTx/>
                <a:latin typeface="Arial"/>
                <a:ea typeface="Meiryo UI"/>
                <a:cs typeface="+mn-cs"/>
              </a:rPr>
              <a:t>月</a:t>
            </a:r>
            <a:r>
              <a:rPr kumimoji="1" lang="en-US" altLang="ja-JP" sz="1600" b="0" i="0" u="none" strike="noStrike" kern="1200" cap="none" spc="0" normalizeH="0" baseline="0" noProof="0" dirty="0">
                <a:ln>
                  <a:noFill/>
                </a:ln>
                <a:solidFill>
                  <a:srgbClr val="FF0000"/>
                </a:solidFill>
                <a:effectLst/>
                <a:uLnTx/>
                <a:uFillTx/>
                <a:latin typeface="Arial"/>
                <a:ea typeface="Meiryo UI"/>
                <a:cs typeface="+mn-cs"/>
              </a:rPr>
              <a:t>17</a:t>
            </a:r>
            <a:r>
              <a:rPr kumimoji="1" lang="ja-JP" altLang="en-US" sz="1600" b="0" i="0" u="none" strike="noStrike" kern="1200" cap="none" spc="0" normalizeH="0" baseline="0" noProof="0" dirty="0">
                <a:ln>
                  <a:noFill/>
                </a:ln>
                <a:solidFill>
                  <a:srgbClr val="FF0000"/>
                </a:solidFill>
                <a:effectLst/>
                <a:uLnTx/>
                <a:uFillTx/>
                <a:latin typeface="Arial"/>
                <a:ea typeface="Meiryo UI"/>
                <a:cs typeface="+mn-cs"/>
              </a:rPr>
              <a:t>日 東大砂川先生に報告済</a:t>
            </a:r>
          </a:p>
        </p:txBody>
      </p:sp>
    </p:spTree>
    <p:extLst>
      <p:ext uri="{BB962C8B-B14F-4D97-AF65-F5344CB8AC3E}">
        <p14:creationId xmlns:p14="http://schemas.microsoft.com/office/powerpoint/2010/main" val="159760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51BC0EB-0719-4841-A8A1-3C87C64AB2A3}"/>
              </a:ext>
            </a:extLst>
          </p:cNvPr>
          <p:cNvSpPr>
            <a:spLocks noGrp="1"/>
          </p:cNvSpPr>
          <p:nvPr>
            <p:ph type="title"/>
          </p:nvPr>
        </p:nvSpPr>
        <p:spPr/>
        <p:txBody>
          <a:bodyPr/>
          <a:lstStyle/>
          <a:p>
            <a:r>
              <a:rPr lang="en-US" altLang="ja-JP" dirty="0"/>
              <a:t>3</a:t>
            </a:r>
            <a:r>
              <a:rPr lang="ja-JP" altLang="en-US" dirty="0"/>
              <a:t>月度の活動概要</a:t>
            </a:r>
          </a:p>
        </p:txBody>
      </p:sp>
      <p:sp>
        <p:nvSpPr>
          <p:cNvPr id="3" name="スライド番号プレースホルダー 2">
            <a:extLst>
              <a:ext uri="{FF2B5EF4-FFF2-40B4-BE49-F238E27FC236}">
                <a16:creationId xmlns:a16="http://schemas.microsoft.com/office/drawing/2014/main" id="{EAE05257-5488-45F6-AFFA-927AB95515AA}"/>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6">
            <a:extLst>
              <a:ext uri="{FF2B5EF4-FFF2-40B4-BE49-F238E27FC236}">
                <a16:creationId xmlns:a16="http://schemas.microsoft.com/office/drawing/2014/main" id="{30D573C7-3195-41C8-8416-FCF3699C7A73}"/>
              </a:ext>
            </a:extLst>
          </p:cNvPr>
          <p:cNvSpPr>
            <a:spLocks noGrp="1"/>
          </p:cNvSpPr>
          <p:nvPr>
            <p:ph type="body" sz="quarter" idx="11"/>
          </p:nvPr>
        </p:nvSpPr>
        <p:spPr>
          <a:xfrm>
            <a:off x="517055" y="838200"/>
            <a:ext cx="11341887" cy="5419165"/>
          </a:xfrm>
        </p:spPr>
        <p:txBody>
          <a:bodyPr/>
          <a:lstStyle/>
          <a:p>
            <a:pPr marL="0" indent="0">
              <a:buNone/>
            </a:pPr>
            <a:r>
              <a:rPr lang="ja-JP" altLang="en-US" sz="2800" dirty="0"/>
              <a:t>サマリ：</a:t>
            </a:r>
            <a:endParaRPr lang="en-US" altLang="ja-JP" sz="2800" dirty="0"/>
          </a:p>
          <a:p>
            <a:pPr lvl="1"/>
            <a:r>
              <a:rPr kumimoji="1" lang="ja-JP" altLang="en-US" dirty="0">
                <a:latin typeface="Arial"/>
                <a:ea typeface="Meiryo UI"/>
              </a:rPr>
              <a:t>次期テーマに向けた調査活動：評価実験・技術調査</a:t>
            </a:r>
            <a:endParaRPr kumimoji="1" lang="en-US" altLang="ja-JP" dirty="0">
              <a:latin typeface="Arial"/>
              <a:ea typeface="Meiryo UI"/>
            </a:endParaRPr>
          </a:p>
          <a:p>
            <a:pPr lvl="1"/>
            <a:r>
              <a:rPr lang="ja-JP" altLang="en-US" dirty="0"/>
              <a:t>東大共同研究　成果報告（</a:t>
            </a:r>
            <a:r>
              <a:rPr lang="en-US" altLang="ja-JP" dirty="0"/>
              <a:t>3</a:t>
            </a:r>
            <a:r>
              <a:rPr lang="ja-JP" altLang="en-US" dirty="0"/>
              <a:t>月</a:t>
            </a:r>
            <a:r>
              <a:rPr lang="en-US" altLang="ja-JP" dirty="0"/>
              <a:t>29</a:t>
            </a:r>
            <a:r>
              <a:rPr lang="ja-JP" altLang="en-US" dirty="0"/>
              <a:t>日予定）</a:t>
            </a:r>
            <a:endParaRPr lang="en-US" altLang="ja-JP" dirty="0"/>
          </a:p>
          <a:p>
            <a:endParaRPr lang="en-US" altLang="ja-JP" sz="2000" dirty="0"/>
          </a:p>
          <a:p>
            <a:r>
              <a:rPr lang="ja-JP" altLang="en-US" dirty="0"/>
              <a:t>次期テーマに向けた調査活動</a:t>
            </a:r>
            <a:endParaRPr lang="en-US" altLang="ja-JP" dirty="0"/>
          </a:p>
          <a:p>
            <a:pPr lvl="1"/>
            <a:r>
              <a:rPr lang="ja-JP" altLang="en-US" dirty="0"/>
              <a:t>セルラーゼ合成・活性評価実験を完了した。（東京大学 森林化学研究室 五十嵐先生・砂川先生）</a:t>
            </a:r>
            <a:endParaRPr lang="en-US" altLang="ja-JP" dirty="0"/>
          </a:p>
          <a:p>
            <a:pPr lvl="2">
              <a:spcBef>
                <a:spcPts val="1200"/>
              </a:spcBef>
              <a:buFont typeface="Wingdings" panose="05000000000000000000" pitchFamily="2" charset="2"/>
              <a:buChar char="Ø"/>
            </a:pPr>
            <a:r>
              <a:rPr lang="ja-JP" altLang="en-US" sz="1800" dirty="0"/>
              <a:t>詳細は原さんの月報を参照。</a:t>
            </a:r>
            <a:endParaRPr lang="en-US" altLang="ja-JP" sz="1800" dirty="0"/>
          </a:p>
          <a:p>
            <a:pPr lvl="1"/>
            <a:r>
              <a:rPr lang="ja-JP" altLang="en-US" dirty="0"/>
              <a:t>東大 五十嵐先生・清水先生との共同研究契約満了を迎えるため、成果報告資料を作成した。</a:t>
            </a:r>
            <a:endParaRPr lang="en-US" altLang="ja-JP" dirty="0"/>
          </a:p>
        </p:txBody>
      </p:sp>
    </p:spTree>
    <p:extLst>
      <p:ext uri="{BB962C8B-B14F-4D97-AF65-F5344CB8AC3E}">
        <p14:creationId xmlns:p14="http://schemas.microsoft.com/office/powerpoint/2010/main" val="425007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矢印: 五方向 52">
            <a:extLst>
              <a:ext uri="{FF2B5EF4-FFF2-40B4-BE49-F238E27FC236}">
                <a16:creationId xmlns:a16="http://schemas.microsoft.com/office/drawing/2014/main" id="{589BD5DC-FB7C-4FA5-AC8A-431AB542B35E}"/>
              </a:ext>
            </a:extLst>
          </p:cNvPr>
          <p:cNvSpPr/>
          <p:nvPr/>
        </p:nvSpPr>
        <p:spPr>
          <a:xfrm>
            <a:off x="7336606" y="4801870"/>
            <a:ext cx="4624984" cy="1301477"/>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2" name="矢印: 五方向 51">
            <a:extLst>
              <a:ext uri="{FF2B5EF4-FFF2-40B4-BE49-F238E27FC236}">
                <a16:creationId xmlns:a16="http://schemas.microsoft.com/office/drawing/2014/main" id="{3D5B532C-CDA5-4F77-9AC1-13E9B2EB36CA}"/>
              </a:ext>
            </a:extLst>
          </p:cNvPr>
          <p:cNvSpPr/>
          <p:nvPr/>
        </p:nvSpPr>
        <p:spPr>
          <a:xfrm>
            <a:off x="7336606" y="1694016"/>
            <a:ext cx="4624984" cy="298057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補足：調査活動</a:t>
            </a:r>
            <a:br>
              <a:rPr kumimoji="1" lang="en-US" altLang="ja-JP" sz="2700" dirty="0"/>
            </a:br>
            <a:r>
              <a:rPr lang="ja-JP" altLang="en-US" sz="2700" dirty="0"/>
              <a:t>バイオマス分解における</a:t>
            </a:r>
            <a:r>
              <a:rPr kumimoji="1" lang="ja-JP" altLang="en-US" sz="2700" dirty="0"/>
              <a:t>セルラーゼ製剤の位置づけ</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特定用途に対する実現方法、技術、特許状況を調べる。</a:t>
            </a:r>
            <a:endParaRPr lang="en-US" altLang="ja-JP" sz="1800" dirty="0">
              <a:solidFill>
                <a:schemeClr val="accent1"/>
              </a:solidFill>
            </a:endParaRPr>
          </a:p>
        </p:txBody>
      </p:sp>
      <p:pic>
        <p:nvPicPr>
          <p:cNvPr id="4" name="図 3">
            <a:extLst>
              <a:ext uri="{FF2B5EF4-FFF2-40B4-BE49-F238E27FC236}">
                <a16:creationId xmlns:a16="http://schemas.microsoft.com/office/drawing/2014/main" id="{429E38E5-F1FF-4749-87D0-8F4BC486DA78}"/>
              </a:ext>
            </a:extLst>
          </p:cNvPr>
          <p:cNvPicPr>
            <a:picLocks noChangeAspect="1"/>
          </p:cNvPicPr>
          <p:nvPr/>
        </p:nvPicPr>
        <p:blipFill>
          <a:blip r:embed="rId3"/>
          <a:stretch>
            <a:fillRect/>
          </a:stretch>
        </p:blipFill>
        <p:spPr>
          <a:xfrm>
            <a:off x="352850" y="2415885"/>
            <a:ext cx="6444557" cy="3405203"/>
          </a:xfrm>
          <a:prstGeom prst="rect">
            <a:avLst/>
          </a:prstGeom>
        </p:spPr>
      </p:pic>
      <p:sp>
        <p:nvSpPr>
          <p:cNvPr id="22" name="テキスト ボックス 21">
            <a:extLst>
              <a:ext uri="{FF2B5EF4-FFF2-40B4-BE49-F238E27FC236}">
                <a16:creationId xmlns:a16="http://schemas.microsoft.com/office/drawing/2014/main" id="{DF114A77-1E2E-45DB-B10F-EAD7743BADC0}"/>
              </a:ext>
            </a:extLst>
          </p:cNvPr>
          <p:cNvSpPr txBox="1"/>
          <p:nvPr/>
        </p:nvSpPr>
        <p:spPr>
          <a:xfrm>
            <a:off x="1262636" y="2046553"/>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23" name="テキスト ボックス 22">
            <a:extLst>
              <a:ext uri="{FF2B5EF4-FFF2-40B4-BE49-F238E27FC236}">
                <a16:creationId xmlns:a16="http://schemas.microsoft.com/office/drawing/2014/main" id="{89C3906A-93FB-4883-AEFE-F448B6E931AC}"/>
              </a:ext>
            </a:extLst>
          </p:cNvPr>
          <p:cNvSpPr txBox="1"/>
          <p:nvPr/>
        </p:nvSpPr>
        <p:spPr>
          <a:xfrm>
            <a:off x="7680889" y="4333391"/>
            <a:ext cx="1913462" cy="307777"/>
          </a:xfrm>
          <a:prstGeom prst="rect">
            <a:avLst/>
          </a:prstGeom>
          <a:noFill/>
        </p:spPr>
        <p:txBody>
          <a:bodyPr wrap="square" rtlCol="0">
            <a:spAutoFit/>
          </a:bodyPr>
          <a:lstStyle/>
          <a:p>
            <a:r>
              <a:rPr kumimoji="1" lang="ja-JP" altLang="en-US" sz="1400" dirty="0"/>
              <a:t>セロビオースを加水分解</a:t>
            </a:r>
          </a:p>
        </p:txBody>
      </p:sp>
      <p:sp>
        <p:nvSpPr>
          <p:cNvPr id="24" name="テキスト ボックス 23">
            <a:extLst>
              <a:ext uri="{FF2B5EF4-FFF2-40B4-BE49-F238E27FC236}">
                <a16:creationId xmlns:a16="http://schemas.microsoft.com/office/drawing/2014/main" id="{0778CA78-6DEE-48F4-8B2C-D38CDB468B25}"/>
              </a:ext>
            </a:extLst>
          </p:cNvPr>
          <p:cNvSpPr txBox="1"/>
          <p:nvPr/>
        </p:nvSpPr>
        <p:spPr>
          <a:xfrm>
            <a:off x="8118490" y="1783417"/>
            <a:ext cx="3182281" cy="369332"/>
          </a:xfrm>
          <a:prstGeom prst="rect">
            <a:avLst/>
          </a:prstGeom>
          <a:noFill/>
        </p:spPr>
        <p:txBody>
          <a:bodyPr wrap="none" rtlCol="0">
            <a:spAutoFit/>
          </a:bodyPr>
          <a:lstStyle/>
          <a:p>
            <a:r>
              <a:rPr kumimoji="1" lang="ja-JP" altLang="en-US" dirty="0"/>
              <a:t>セルラーゼ製剤（複合酵素系）</a:t>
            </a:r>
          </a:p>
        </p:txBody>
      </p:sp>
      <p:pic>
        <p:nvPicPr>
          <p:cNvPr id="26" name="グラフィックス 25" descr="ビーカー 枠線">
            <a:extLst>
              <a:ext uri="{FF2B5EF4-FFF2-40B4-BE49-F238E27FC236}">
                <a16:creationId xmlns:a16="http://schemas.microsoft.com/office/drawing/2014/main" id="{49F9B23E-264A-4CA5-B784-1A1D0BB526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596" y="2929144"/>
            <a:ext cx="914400" cy="914400"/>
          </a:xfrm>
          <a:prstGeom prst="rect">
            <a:avLst/>
          </a:prstGeom>
        </p:spPr>
      </p:pic>
      <p:sp>
        <p:nvSpPr>
          <p:cNvPr id="27" name="テキスト ボックス 26">
            <a:extLst>
              <a:ext uri="{FF2B5EF4-FFF2-40B4-BE49-F238E27FC236}">
                <a16:creationId xmlns:a16="http://schemas.microsoft.com/office/drawing/2014/main" id="{6F429688-2F08-43EB-93FF-B9C953670D3F}"/>
              </a:ext>
            </a:extLst>
          </p:cNvPr>
          <p:cNvSpPr txBox="1"/>
          <p:nvPr/>
        </p:nvSpPr>
        <p:spPr>
          <a:xfrm>
            <a:off x="7693245" y="2137906"/>
            <a:ext cx="3978607" cy="338554"/>
          </a:xfrm>
          <a:prstGeom prst="rect">
            <a:avLst/>
          </a:prstGeom>
          <a:noFill/>
        </p:spPr>
        <p:txBody>
          <a:bodyPr wrap="square" rtlCol="0">
            <a:spAutoFit/>
          </a:bodyPr>
          <a:lstStyle/>
          <a:p>
            <a:r>
              <a:rPr kumimoji="1" lang="ja-JP" altLang="en-US" sz="1600" dirty="0"/>
              <a:t>複数の酵素を混合させて、糖化性能を高める</a:t>
            </a:r>
          </a:p>
        </p:txBody>
      </p:sp>
      <p:sp>
        <p:nvSpPr>
          <p:cNvPr id="29" name="正方形/長方形 28">
            <a:extLst>
              <a:ext uri="{FF2B5EF4-FFF2-40B4-BE49-F238E27FC236}">
                <a16:creationId xmlns:a16="http://schemas.microsoft.com/office/drawing/2014/main" id="{21B713D0-BAC0-4385-8555-A0F5D14DD2E3}"/>
              </a:ext>
            </a:extLst>
          </p:cNvPr>
          <p:cNvSpPr/>
          <p:nvPr/>
        </p:nvSpPr>
        <p:spPr>
          <a:xfrm>
            <a:off x="7744723" y="2537430"/>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30" name="正方形/長方形 29">
            <a:extLst>
              <a:ext uri="{FF2B5EF4-FFF2-40B4-BE49-F238E27FC236}">
                <a16:creationId xmlns:a16="http://schemas.microsoft.com/office/drawing/2014/main" id="{D3EE8F42-9F01-4447-B50C-D6DA1B878237}"/>
              </a:ext>
            </a:extLst>
          </p:cNvPr>
          <p:cNvSpPr/>
          <p:nvPr/>
        </p:nvSpPr>
        <p:spPr>
          <a:xfrm>
            <a:off x="7744723" y="3209491"/>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p>
        </p:txBody>
      </p:sp>
      <p:sp>
        <p:nvSpPr>
          <p:cNvPr id="31" name="正方形/長方形 30">
            <a:extLst>
              <a:ext uri="{FF2B5EF4-FFF2-40B4-BE49-F238E27FC236}">
                <a16:creationId xmlns:a16="http://schemas.microsoft.com/office/drawing/2014/main" id="{64BAE327-6C03-40C1-9532-B54B1E84BE09}"/>
              </a:ext>
            </a:extLst>
          </p:cNvPr>
          <p:cNvSpPr/>
          <p:nvPr/>
        </p:nvSpPr>
        <p:spPr>
          <a:xfrm>
            <a:off x="7744723" y="395837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32" name="楕円 31">
            <a:extLst>
              <a:ext uri="{FF2B5EF4-FFF2-40B4-BE49-F238E27FC236}">
                <a16:creationId xmlns:a16="http://schemas.microsoft.com/office/drawing/2014/main" id="{B8C95F82-12C3-4700-B257-F13F5667760F}"/>
              </a:ext>
            </a:extLst>
          </p:cNvPr>
          <p:cNvSpPr/>
          <p:nvPr/>
        </p:nvSpPr>
        <p:spPr>
          <a:xfrm>
            <a:off x="10024041" y="3298341"/>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a:extLst>
              <a:ext uri="{FF2B5EF4-FFF2-40B4-BE49-F238E27FC236}">
                <a16:creationId xmlns:a16="http://schemas.microsoft.com/office/drawing/2014/main" id="{4F881FC1-875F-45E0-B917-E2EB92204EC2}"/>
              </a:ext>
            </a:extLst>
          </p:cNvPr>
          <p:cNvCxnSpPr>
            <a:stCxn id="30" idx="3"/>
            <a:endCxn id="32" idx="2"/>
          </p:cNvCxnSpPr>
          <p:nvPr/>
        </p:nvCxnSpPr>
        <p:spPr>
          <a:xfrm>
            <a:off x="9242097" y="3384491"/>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0D5EF09-8421-4AD8-AEEB-5995F0B5B452}"/>
              </a:ext>
            </a:extLst>
          </p:cNvPr>
          <p:cNvCxnSpPr>
            <a:cxnSpLocks/>
            <a:stCxn id="29" idx="3"/>
            <a:endCxn id="32" idx="1"/>
          </p:cNvCxnSpPr>
          <p:nvPr/>
        </p:nvCxnSpPr>
        <p:spPr>
          <a:xfrm>
            <a:off x="9242097" y="2712430"/>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8CAB7A4-CC8F-4814-9C30-CE2AE34C6E1B}"/>
              </a:ext>
            </a:extLst>
          </p:cNvPr>
          <p:cNvCxnSpPr>
            <a:cxnSpLocks/>
            <a:stCxn id="31" idx="3"/>
            <a:endCxn id="32" idx="3"/>
          </p:cNvCxnSpPr>
          <p:nvPr/>
        </p:nvCxnSpPr>
        <p:spPr>
          <a:xfrm flipV="1">
            <a:off x="9242097" y="3451981"/>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A7ED175-1479-4380-A9F4-8B539930C700}"/>
              </a:ext>
            </a:extLst>
          </p:cNvPr>
          <p:cNvCxnSpPr>
            <a:cxnSpLocks/>
            <a:stCxn id="32" idx="6"/>
            <a:endCxn id="26" idx="1"/>
          </p:cNvCxnSpPr>
          <p:nvPr/>
        </p:nvCxnSpPr>
        <p:spPr>
          <a:xfrm flipV="1">
            <a:off x="10204041" y="3386344"/>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AA7E150-0BD8-488F-9C63-E1E9E72E9CC1}"/>
              </a:ext>
            </a:extLst>
          </p:cNvPr>
          <p:cNvSpPr txBox="1"/>
          <p:nvPr/>
        </p:nvSpPr>
        <p:spPr>
          <a:xfrm>
            <a:off x="10407846" y="2568033"/>
            <a:ext cx="1229899" cy="338554"/>
          </a:xfrm>
          <a:prstGeom prst="rect">
            <a:avLst/>
          </a:prstGeom>
          <a:noFill/>
        </p:spPr>
        <p:txBody>
          <a:bodyPr wrap="square" rtlCol="0">
            <a:spAutoFit/>
          </a:bodyPr>
          <a:lstStyle/>
          <a:p>
            <a:r>
              <a:rPr kumimoji="1" lang="ja-JP" altLang="en-US" sz="1600" dirty="0"/>
              <a:t>酵素カクテル</a:t>
            </a:r>
          </a:p>
        </p:txBody>
      </p:sp>
      <p:sp>
        <p:nvSpPr>
          <p:cNvPr id="48" name="テキスト ボックス 47">
            <a:extLst>
              <a:ext uri="{FF2B5EF4-FFF2-40B4-BE49-F238E27FC236}">
                <a16:creationId xmlns:a16="http://schemas.microsoft.com/office/drawing/2014/main" id="{A6DAB392-F2A2-4A03-9F45-F393D844796E}"/>
              </a:ext>
            </a:extLst>
          </p:cNvPr>
          <p:cNvSpPr txBox="1"/>
          <p:nvPr/>
        </p:nvSpPr>
        <p:spPr>
          <a:xfrm>
            <a:off x="7693245" y="2867007"/>
            <a:ext cx="1453661"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49" name="テキスト ボックス 48">
            <a:extLst>
              <a:ext uri="{FF2B5EF4-FFF2-40B4-BE49-F238E27FC236}">
                <a16:creationId xmlns:a16="http://schemas.microsoft.com/office/drawing/2014/main" id="{44327120-F24A-4EAE-BE54-5D138CA42115}"/>
              </a:ext>
            </a:extLst>
          </p:cNvPr>
          <p:cNvSpPr txBox="1"/>
          <p:nvPr/>
        </p:nvSpPr>
        <p:spPr>
          <a:xfrm>
            <a:off x="7693245" y="3578272"/>
            <a:ext cx="1497374" cy="307777"/>
          </a:xfrm>
          <a:prstGeom prst="rect">
            <a:avLst/>
          </a:prstGeom>
          <a:noFill/>
        </p:spPr>
        <p:txBody>
          <a:bodyPr wrap="square" rtlCol="0">
            <a:spAutoFit/>
          </a:bodyPr>
          <a:lstStyle/>
          <a:p>
            <a:r>
              <a:rPr kumimoji="1" lang="ja-JP" altLang="en-US" sz="1400" dirty="0"/>
              <a:t>末端から分解</a:t>
            </a:r>
            <a:endParaRPr kumimoji="1" lang="en-US" altLang="ja-JP" sz="1400" dirty="0"/>
          </a:p>
        </p:txBody>
      </p:sp>
      <p:sp>
        <p:nvSpPr>
          <p:cNvPr id="50" name="テキスト ボックス 49">
            <a:extLst>
              <a:ext uri="{FF2B5EF4-FFF2-40B4-BE49-F238E27FC236}">
                <a16:creationId xmlns:a16="http://schemas.microsoft.com/office/drawing/2014/main" id="{920AE31E-AC56-4BD2-94F1-1B0C59A744E1}"/>
              </a:ext>
            </a:extLst>
          </p:cNvPr>
          <p:cNvSpPr txBox="1"/>
          <p:nvPr/>
        </p:nvSpPr>
        <p:spPr>
          <a:xfrm>
            <a:off x="8254560" y="4935295"/>
            <a:ext cx="2981907" cy="369332"/>
          </a:xfrm>
          <a:prstGeom prst="rect">
            <a:avLst/>
          </a:prstGeom>
          <a:noFill/>
        </p:spPr>
        <p:txBody>
          <a:bodyPr wrap="none" rtlCol="0">
            <a:spAutoFit/>
          </a:bodyPr>
          <a:lstStyle/>
          <a:p>
            <a:r>
              <a:rPr kumimoji="1" lang="ja-JP" altLang="en-US" dirty="0"/>
              <a:t>統合プロセス化技術（</a:t>
            </a:r>
            <a:r>
              <a:rPr kumimoji="1" lang="en-US" altLang="ja-JP" dirty="0"/>
              <a:t>CBP</a:t>
            </a:r>
            <a:r>
              <a:rPr kumimoji="1" lang="ja-JP" altLang="en-US" dirty="0"/>
              <a:t>）</a:t>
            </a:r>
          </a:p>
        </p:txBody>
      </p:sp>
      <p:sp>
        <p:nvSpPr>
          <p:cNvPr id="51" name="テキスト ボックス 50">
            <a:extLst>
              <a:ext uri="{FF2B5EF4-FFF2-40B4-BE49-F238E27FC236}">
                <a16:creationId xmlns:a16="http://schemas.microsoft.com/office/drawing/2014/main" id="{E7196E10-0D59-48A3-8F7C-DBAC25B9EF5A}"/>
              </a:ext>
            </a:extLst>
          </p:cNvPr>
          <p:cNvSpPr txBox="1"/>
          <p:nvPr/>
        </p:nvSpPr>
        <p:spPr>
          <a:xfrm>
            <a:off x="7656945" y="5377940"/>
            <a:ext cx="3978607" cy="584775"/>
          </a:xfrm>
          <a:prstGeom prst="rect">
            <a:avLst/>
          </a:prstGeom>
          <a:noFill/>
        </p:spPr>
        <p:txBody>
          <a:bodyPr wrap="square" rtlCol="0">
            <a:spAutoFit/>
          </a:bodyPr>
          <a:lstStyle/>
          <a:p>
            <a:r>
              <a:rPr kumimoji="1" lang="ja-JP" altLang="en-US" sz="1600" dirty="0"/>
              <a:t>微生物に機能を付与することで、前処理・糖化・発酵プロセスを統合する</a:t>
            </a:r>
          </a:p>
        </p:txBody>
      </p:sp>
      <p:cxnSp>
        <p:nvCxnSpPr>
          <p:cNvPr id="54" name="直線矢印コネクタ 53">
            <a:extLst>
              <a:ext uri="{FF2B5EF4-FFF2-40B4-BE49-F238E27FC236}">
                <a16:creationId xmlns:a16="http://schemas.microsoft.com/office/drawing/2014/main" id="{F52E73AC-7551-4AF1-BA0E-FFFAD7287D3E}"/>
              </a:ext>
            </a:extLst>
          </p:cNvPr>
          <p:cNvCxnSpPr>
            <a:cxnSpLocks/>
            <a:stCxn id="4" idx="3"/>
            <a:endCxn id="52" idx="1"/>
          </p:cNvCxnSpPr>
          <p:nvPr/>
        </p:nvCxnSpPr>
        <p:spPr>
          <a:xfrm flipV="1">
            <a:off x="6797407" y="3184303"/>
            <a:ext cx="539199" cy="9341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4CCE640-29B2-410F-AC84-148690D430C6}"/>
              </a:ext>
            </a:extLst>
          </p:cNvPr>
          <p:cNvCxnSpPr>
            <a:cxnSpLocks/>
            <a:stCxn id="4" idx="3"/>
            <a:endCxn id="53" idx="1"/>
          </p:cNvCxnSpPr>
          <p:nvPr/>
        </p:nvCxnSpPr>
        <p:spPr>
          <a:xfrm>
            <a:off x="6797407" y="4118487"/>
            <a:ext cx="539199" cy="133412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8479991-9F01-4CAB-A3AF-4F05168560E6}"/>
              </a:ext>
            </a:extLst>
          </p:cNvPr>
          <p:cNvSpPr txBox="1"/>
          <p:nvPr/>
        </p:nvSpPr>
        <p:spPr>
          <a:xfrm>
            <a:off x="3263055" y="1555975"/>
            <a:ext cx="4073551" cy="369332"/>
          </a:xfrm>
          <a:prstGeom prst="rect">
            <a:avLst/>
          </a:prstGeom>
          <a:noFill/>
        </p:spPr>
        <p:txBody>
          <a:bodyPr wrap="none" rtlCol="0">
            <a:spAutoFit/>
          </a:bodyPr>
          <a:lstStyle/>
          <a:p>
            <a:r>
              <a:rPr kumimoji="1" lang="ja-JP" altLang="en-US" dirty="0"/>
              <a:t>セルラーゼ製剤と</a:t>
            </a:r>
            <a:r>
              <a:rPr kumimoji="1" lang="en-US" altLang="ja-JP" dirty="0"/>
              <a:t>CBP</a:t>
            </a:r>
            <a:r>
              <a:rPr kumimoji="1" lang="ja-JP" altLang="en-US" dirty="0"/>
              <a:t>の役割・期待度は？</a:t>
            </a:r>
          </a:p>
        </p:txBody>
      </p:sp>
      <p:sp>
        <p:nvSpPr>
          <p:cNvPr id="63" name="テキスト ボックス 62">
            <a:extLst>
              <a:ext uri="{FF2B5EF4-FFF2-40B4-BE49-F238E27FC236}">
                <a16:creationId xmlns:a16="http://schemas.microsoft.com/office/drawing/2014/main" id="{F4705B81-3D08-4916-A369-58B5E521986C}"/>
              </a:ext>
            </a:extLst>
          </p:cNvPr>
          <p:cNvSpPr txBox="1"/>
          <p:nvPr/>
        </p:nvSpPr>
        <p:spPr>
          <a:xfrm>
            <a:off x="9938634" y="4347952"/>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Tree>
    <p:extLst>
      <p:ext uri="{BB962C8B-B14F-4D97-AF65-F5344CB8AC3E}">
        <p14:creationId xmlns:p14="http://schemas.microsoft.com/office/powerpoint/2010/main" val="35855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4B2246DD-F684-4A8D-A006-C17424D65131}"/>
              </a:ext>
            </a:extLst>
          </p:cNvPr>
          <p:cNvSpPr/>
          <p:nvPr/>
        </p:nvSpPr>
        <p:spPr>
          <a:xfrm>
            <a:off x="4870492" y="2791465"/>
            <a:ext cx="4098844" cy="128821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2FE48CB0-6076-4E48-AF98-ED6CBB7B15C1}"/>
              </a:ext>
            </a:extLst>
          </p:cNvPr>
          <p:cNvSpPr/>
          <p:nvPr/>
        </p:nvSpPr>
        <p:spPr>
          <a:xfrm>
            <a:off x="4827759" y="4970346"/>
            <a:ext cx="4141577" cy="1096563"/>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補足：調査活動</a:t>
            </a:r>
            <a:br>
              <a:rPr kumimoji="1" lang="en-US" altLang="ja-JP" sz="2700" dirty="0"/>
            </a:br>
            <a:r>
              <a:rPr lang="ja-JP" altLang="en-US" sz="2700" dirty="0"/>
              <a:t>バイオマス資源の分類</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6" name="テキスト プレースホルダー 5">
            <a:extLst>
              <a:ext uri="{FF2B5EF4-FFF2-40B4-BE49-F238E27FC236}">
                <a16:creationId xmlns:a16="http://schemas.microsoft.com/office/drawing/2014/main" id="{35C2058B-43BA-4AAA-889B-88A62A9FD559}"/>
              </a:ext>
            </a:extLst>
          </p:cNvPr>
          <p:cNvSpPr>
            <a:spLocks noGrp="1"/>
          </p:cNvSpPr>
          <p:nvPr>
            <p:ph type="body" sz="quarter" idx="11"/>
          </p:nvPr>
        </p:nvSpPr>
        <p:spPr>
          <a:xfrm>
            <a:off x="517055" y="1071624"/>
            <a:ext cx="11341887" cy="653794"/>
          </a:xfrm>
        </p:spPr>
        <p:txBody>
          <a:bodyPr/>
          <a:lstStyle/>
          <a:p>
            <a:r>
              <a:rPr lang="ja-JP" altLang="en-US" dirty="0"/>
              <a:t>未利用／資源作物系かつ非食用部のリグノセルロース系バイオマスが注目されている。</a:t>
            </a:r>
          </a:p>
        </p:txBody>
      </p:sp>
      <p:sp>
        <p:nvSpPr>
          <p:cNvPr id="33" name="テキスト ボックス 32">
            <a:extLst>
              <a:ext uri="{FF2B5EF4-FFF2-40B4-BE49-F238E27FC236}">
                <a16:creationId xmlns:a16="http://schemas.microsoft.com/office/drawing/2014/main" id="{197E3E7B-6C20-4138-BF38-E75D7DB80FED}"/>
              </a:ext>
            </a:extLst>
          </p:cNvPr>
          <p:cNvSpPr txBox="1"/>
          <p:nvPr/>
        </p:nvSpPr>
        <p:spPr>
          <a:xfrm>
            <a:off x="4840331" y="5176153"/>
            <a:ext cx="439965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麦わら、稲わら、稲もみ殻、</a:t>
            </a:r>
            <a:r>
              <a:rPr kumimoji="1" lang="en-US" altLang="ja-JP" sz="1600" dirty="0"/>
              <a:t> PKS</a:t>
            </a:r>
            <a:r>
              <a:rPr kumimoji="1" lang="ja-JP" altLang="en-US" sz="1600" dirty="0"/>
              <a:t>・</a:t>
            </a:r>
            <a:r>
              <a:rPr kumimoji="1" lang="en-US" altLang="ja-JP" sz="1600" dirty="0"/>
              <a:t>EFB</a:t>
            </a:r>
            <a:r>
              <a:rPr kumimoji="1" lang="ja-JP" altLang="en-US" sz="1400" dirty="0"/>
              <a:t>（パーム）</a:t>
            </a:r>
            <a:endParaRPr kumimoji="1" lang="en-US" altLang="ja-JP" sz="1600" dirty="0"/>
          </a:p>
        </p:txBody>
      </p:sp>
      <p:sp>
        <p:nvSpPr>
          <p:cNvPr id="36" name="テキスト ボックス 35">
            <a:extLst>
              <a:ext uri="{FF2B5EF4-FFF2-40B4-BE49-F238E27FC236}">
                <a16:creationId xmlns:a16="http://schemas.microsoft.com/office/drawing/2014/main" id="{61307483-A9BD-4F83-8603-25A39AF5BC8E}"/>
              </a:ext>
            </a:extLst>
          </p:cNvPr>
          <p:cNvSpPr txBox="1"/>
          <p:nvPr/>
        </p:nvSpPr>
        <p:spPr>
          <a:xfrm>
            <a:off x="5011105" y="3015630"/>
            <a:ext cx="3300651" cy="338554"/>
          </a:xfrm>
          <a:prstGeom prst="rect">
            <a:avLst/>
          </a:prstGeom>
          <a:noFill/>
        </p:spPr>
        <p:txBody>
          <a:bodyPr wrap="square" rtlCol="0">
            <a:spAutoFit/>
          </a:bodyPr>
          <a:lstStyle/>
          <a:p>
            <a:r>
              <a:rPr kumimoji="1" lang="ja-JP" altLang="en-US" sz="1600" dirty="0"/>
              <a:t>糖</a:t>
            </a:r>
            <a:r>
              <a:rPr kumimoji="1" lang="ja-JP" altLang="en-US" sz="1400" dirty="0"/>
              <a:t>（さとうきび、てんさい）</a:t>
            </a:r>
          </a:p>
        </p:txBody>
      </p:sp>
      <p:sp>
        <p:nvSpPr>
          <p:cNvPr id="37" name="正方形/長方形 36">
            <a:extLst>
              <a:ext uri="{FF2B5EF4-FFF2-40B4-BE49-F238E27FC236}">
                <a16:creationId xmlns:a16="http://schemas.microsoft.com/office/drawing/2014/main" id="{1FEC4C51-4C0E-4AE7-A9B9-867E4EACC96A}"/>
              </a:ext>
            </a:extLst>
          </p:cNvPr>
          <p:cNvSpPr/>
          <p:nvPr/>
        </p:nvSpPr>
        <p:spPr>
          <a:xfrm>
            <a:off x="4807111" y="4360630"/>
            <a:ext cx="1444015" cy="3109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森林残材</a:t>
            </a:r>
          </a:p>
        </p:txBody>
      </p:sp>
      <p:sp>
        <p:nvSpPr>
          <p:cNvPr id="39" name="正方形/長方形 38">
            <a:extLst>
              <a:ext uri="{FF2B5EF4-FFF2-40B4-BE49-F238E27FC236}">
                <a16:creationId xmlns:a16="http://schemas.microsoft.com/office/drawing/2014/main" id="{3CB07F1D-CECB-4FFB-93F7-367F8579F0D1}"/>
              </a:ext>
            </a:extLst>
          </p:cNvPr>
          <p:cNvSpPr/>
          <p:nvPr/>
        </p:nvSpPr>
        <p:spPr>
          <a:xfrm>
            <a:off x="9858820" y="4347023"/>
            <a:ext cx="1512727" cy="3501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栽培木材</a:t>
            </a:r>
          </a:p>
        </p:txBody>
      </p:sp>
      <p:sp>
        <p:nvSpPr>
          <p:cNvPr id="40" name="正方形/長方形 39">
            <a:extLst>
              <a:ext uri="{FF2B5EF4-FFF2-40B4-BE49-F238E27FC236}">
                <a16:creationId xmlns:a16="http://schemas.microsoft.com/office/drawing/2014/main" id="{29D42637-7423-44A6-9B37-203DF1E5D568}"/>
              </a:ext>
            </a:extLst>
          </p:cNvPr>
          <p:cNvSpPr/>
          <p:nvPr/>
        </p:nvSpPr>
        <p:spPr>
          <a:xfrm>
            <a:off x="9848079" y="5131999"/>
            <a:ext cx="1534209" cy="3280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水生植物</a:t>
            </a:r>
          </a:p>
        </p:txBody>
      </p:sp>
      <p:sp>
        <p:nvSpPr>
          <p:cNvPr id="42" name="テキスト ボックス 41">
            <a:extLst>
              <a:ext uri="{FF2B5EF4-FFF2-40B4-BE49-F238E27FC236}">
                <a16:creationId xmlns:a16="http://schemas.microsoft.com/office/drawing/2014/main" id="{BAEBDF50-D0FB-4F75-9CE6-0801B5AE9BAF}"/>
              </a:ext>
            </a:extLst>
          </p:cNvPr>
          <p:cNvSpPr txBox="1"/>
          <p:nvPr/>
        </p:nvSpPr>
        <p:spPr>
          <a:xfrm>
            <a:off x="5000831" y="3346373"/>
            <a:ext cx="3586063" cy="338554"/>
          </a:xfrm>
          <a:prstGeom prst="rect">
            <a:avLst/>
          </a:prstGeom>
          <a:noFill/>
        </p:spPr>
        <p:txBody>
          <a:bodyPr wrap="square" rtlCol="0">
            <a:spAutoFit/>
          </a:bodyPr>
          <a:lstStyle/>
          <a:p>
            <a:r>
              <a:rPr kumimoji="1" lang="ja-JP" altLang="en-US" sz="1600" dirty="0"/>
              <a:t>デンプン</a:t>
            </a:r>
            <a:r>
              <a:rPr kumimoji="1" lang="ja-JP" altLang="en-US" sz="1400" dirty="0"/>
              <a:t>（とうもろこし、さつまいも、キャッサバ）</a:t>
            </a:r>
            <a:endParaRPr kumimoji="1" lang="ja-JP" altLang="en-US" sz="1600" dirty="0"/>
          </a:p>
        </p:txBody>
      </p:sp>
      <p:sp>
        <p:nvSpPr>
          <p:cNvPr id="43" name="テキスト ボックス 42">
            <a:extLst>
              <a:ext uri="{FF2B5EF4-FFF2-40B4-BE49-F238E27FC236}">
                <a16:creationId xmlns:a16="http://schemas.microsoft.com/office/drawing/2014/main" id="{774AB624-0E46-41DB-B436-8CC54F81FBAC}"/>
              </a:ext>
            </a:extLst>
          </p:cNvPr>
          <p:cNvSpPr txBox="1"/>
          <p:nvPr/>
        </p:nvSpPr>
        <p:spPr>
          <a:xfrm>
            <a:off x="5000831" y="3667831"/>
            <a:ext cx="3454797" cy="338554"/>
          </a:xfrm>
          <a:prstGeom prst="rect">
            <a:avLst/>
          </a:prstGeom>
          <a:noFill/>
        </p:spPr>
        <p:txBody>
          <a:bodyPr wrap="square" rtlCol="0">
            <a:spAutoFit/>
          </a:bodyPr>
          <a:lstStyle/>
          <a:p>
            <a:r>
              <a:rPr kumimoji="1" lang="ja-JP" altLang="en-US" sz="1600" dirty="0"/>
              <a:t>油脂</a:t>
            </a:r>
            <a:r>
              <a:rPr kumimoji="1" lang="ja-JP" altLang="en-US" sz="1400" dirty="0"/>
              <a:t>（菜種、ひまわり、大豆、パーム）</a:t>
            </a:r>
            <a:endParaRPr kumimoji="1" lang="ja-JP" altLang="en-US" sz="1600" dirty="0"/>
          </a:p>
        </p:txBody>
      </p:sp>
      <p:sp>
        <p:nvSpPr>
          <p:cNvPr id="46" name="正方形/長方形 45">
            <a:extLst>
              <a:ext uri="{FF2B5EF4-FFF2-40B4-BE49-F238E27FC236}">
                <a16:creationId xmlns:a16="http://schemas.microsoft.com/office/drawing/2014/main" id="{74944D4B-8806-4947-A4D7-6C3926BA4D75}"/>
              </a:ext>
            </a:extLst>
          </p:cNvPr>
          <p:cNvSpPr/>
          <p:nvPr/>
        </p:nvSpPr>
        <p:spPr>
          <a:xfrm>
            <a:off x="531091" y="4323320"/>
            <a:ext cx="486047" cy="17540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非食用部</a:t>
            </a:r>
            <a:endParaRPr kumimoji="1" lang="ja-JP" altLang="en-US" dirty="0">
              <a:solidFill>
                <a:schemeClr val="bg1"/>
              </a:solidFill>
            </a:endParaRPr>
          </a:p>
        </p:txBody>
      </p:sp>
      <p:sp>
        <p:nvSpPr>
          <p:cNvPr id="47" name="正方形/長方形 46">
            <a:extLst>
              <a:ext uri="{FF2B5EF4-FFF2-40B4-BE49-F238E27FC236}">
                <a16:creationId xmlns:a16="http://schemas.microsoft.com/office/drawing/2014/main" id="{21BD68E8-5877-480B-8DD5-0988D5AAC667}"/>
              </a:ext>
            </a:extLst>
          </p:cNvPr>
          <p:cNvSpPr/>
          <p:nvPr/>
        </p:nvSpPr>
        <p:spPr>
          <a:xfrm>
            <a:off x="9839442" y="4749794"/>
            <a:ext cx="1551483"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栽培草本</a:t>
            </a:r>
          </a:p>
        </p:txBody>
      </p:sp>
      <p:sp>
        <p:nvSpPr>
          <p:cNvPr id="55" name="正方形/長方形 54">
            <a:extLst>
              <a:ext uri="{FF2B5EF4-FFF2-40B4-BE49-F238E27FC236}">
                <a16:creationId xmlns:a16="http://schemas.microsoft.com/office/drawing/2014/main" id="{26A52536-0AFF-4389-A112-A05913BFBCF1}"/>
              </a:ext>
            </a:extLst>
          </p:cNvPr>
          <p:cNvSpPr/>
          <p:nvPr/>
        </p:nvSpPr>
        <p:spPr>
          <a:xfrm>
            <a:off x="531091" y="2586397"/>
            <a:ext cx="486047" cy="163288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可食性</a:t>
            </a:r>
            <a:endParaRPr kumimoji="1" lang="ja-JP" altLang="en-US" dirty="0">
              <a:solidFill>
                <a:schemeClr val="bg1"/>
              </a:solidFill>
            </a:endParaRPr>
          </a:p>
        </p:txBody>
      </p:sp>
      <p:sp>
        <p:nvSpPr>
          <p:cNvPr id="58" name="正方形/長方形 57">
            <a:extLst>
              <a:ext uri="{FF2B5EF4-FFF2-40B4-BE49-F238E27FC236}">
                <a16:creationId xmlns:a16="http://schemas.microsoft.com/office/drawing/2014/main" id="{00B0A85C-D2C6-48F7-942E-995C93AE96E6}"/>
              </a:ext>
            </a:extLst>
          </p:cNvPr>
          <p:cNvSpPr/>
          <p:nvPr/>
        </p:nvSpPr>
        <p:spPr>
          <a:xfrm>
            <a:off x="9848079" y="5564785"/>
            <a:ext cx="1534209" cy="3280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微細藻類</a:t>
            </a:r>
          </a:p>
        </p:txBody>
      </p:sp>
      <p:sp>
        <p:nvSpPr>
          <p:cNvPr id="59" name="正方形/長方形 58">
            <a:extLst>
              <a:ext uri="{FF2B5EF4-FFF2-40B4-BE49-F238E27FC236}">
                <a16:creationId xmlns:a16="http://schemas.microsoft.com/office/drawing/2014/main" id="{29F24AB1-9A7E-43E2-87E2-FBEC44C77CB0}"/>
              </a:ext>
            </a:extLst>
          </p:cNvPr>
          <p:cNvSpPr/>
          <p:nvPr/>
        </p:nvSpPr>
        <p:spPr>
          <a:xfrm>
            <a:off x="1818526" y="1651989"/>
            <a:ext cx="2650732" cy="45655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廃棄物系</a:t>
            </a:r>
          </a:p>
        </p:txBody>
      </p:sp>
      <p:sp>
        <p:nvSpPr>
          <p:cNvPr id="60" name="正方形/長方形 59">
            <a:extLst>
              <a:ext uri="{FF2B5EF4-FFF2-40B4-BE49-F238E27FC236}">
                <a16:creationId xmlns:a16="http://schemas.microsoft.com/office/drawing/2014/main" id="{84E300F9-D9A5-4C17-A636-C5EB64380ECC}"/>
              </a:ext>
            </a:extLst>
          </p:cNvPr>
          <p:cNvSpPr/>
          <p:nvPr/>
        </p:nvSpPr>
        <p:spPr>
          <a:xfrm>
            <a:off x="4650425" y="1651896"/>
            <a:ext cx="4688781" cy="4547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未利用系</a:t>
            </a:r>
          </a:p>
        </p:txBody>
      </p:sp>
      <p:sp>
        <p:nvSpPr>
          <p:cNvPr id="61" name="テキスト ボックス 60">
            <a:extLst>
              <a:ext uri="{FF2B5EF4-FFF2-40B4-BE49-F238E27FC236}">
                <a16:creationId xmlns:a16="http://schemas.microsoft.com/office/drawing/2014/main" id="{444843F6-D7A5-4AEC-874E-9F623EA9C76B}"/>
              </a:ext>
            </a:extLst>
          </p:cNvPr>
          <p:cNvSpPr txBox="1"/>
          <p:nvPr/>
        </p:nvSpPr>
        <p:spPr>
          <a:xfrm>
            <a:off x="4840332" y="5432134"/>
            <a:ext cx="3255701" cy="338554"/>
          </a:xfrm>
          <a:prstGeom prst="rect">
            <a:avLst/>
          </a:prstGeom>
          <a:noFill/>
        </p:spPr>
        <p:txBody>
          <a:bodyPr wrap="square" rtlCol="0">
            <a:spAutoFit/>
          </a:bodyPr>
          <a:lstStyle/>
          <a:p>
            <a:r>
              <a:rPr kumimoji="1" lang="ja-JP" altLang="en-US" sz="1600" dirty="0"/>
              <a:t>バガス</a:t>
            </a:r>
            <a:r>
              <a:rPr kumimoji="1" lang="ja-JP" altLang="en-US" sz="1400" dirty="0"/>
              <a:t>（サトウキビ、スイートソルガム）、</a:t>
            </a:r>
            <a:endParaRPr kumimoji="1" lang="ja-JP" altLang="en-US" sz="1600" dirty="0"/>
          </a:p>
        </p:txBody>
      </p:sp>
      <p:sp>
        <p:nvSpPr>
          <p:cNvPr id="64" name="テキスト ボックス 63">
            <a:extLst>
              <a:ext uri="{FF2B5EF4-FFF2-40B4-BE49-F238E27FC236}">
                <a16:creationId xmlns:a16="http://schemas.microsoft.com/office/drawing/2014/main" id="{2330FFF8-2167-4A54-8FC6-1CEC8800ED8D}"/>
              </a:ext>
            </a:extLst>
          </p:cNvPr>
          <p:cNvSpPr txBox="1"/>
          <p:nvPr/>
        </p:nvSpPr>
        <p:spPr>
          <a:xfrm>
            <a:off x="4840331" y="5715662"/>
            <a:ext cx="3746563" cy="338554"/>
          </a:xfrm>
          <a:prstGeom prst="rect">
            <a:avLst/>
          </a:prstGeom>
          <a:noFill/>
        </p:spPr>
        <p:txBody>
          <a:bodyPr wrap="square" rtlCol="0">
            <a:spAutoFit/>
          </a:bodyPr>
          <a:lstStyle/>
          <a:p>
            <a:r>
              <a:rPr kumimoji="1" lang="ja-JP" altLang="en-US" sz="1600" dirty="0"/>
              <a:t>ストーバ</a:t>
            </a:r>
            <a:r>
              <a:rPr kumimoji="1" lang="ja-JP" altLang="en-US" sz="1400" dirty="0"/>
              <a:t>（とうもろこし）、キャッサバパルプ</a:t>
            </a:r>
          </a:p>
        </p:txBody>
      </p:sp>
      <p:sp>
        <p:nvSpPr>
          <p:cNvPr id="65" name="正方形/長方形 64">
            <a:extLst>
              <a:ext uri="{FF2B5EF4-FFF2-40B4-BE49-F238E27FC236}">
                <a16:creationId xmlns:a16="http://schemas.microsoft.com/office/drawing/2014/main" id="{899FF5BB-FDA1-4B92-99BE-69E3972DC739}"/>
              </a:ext>
            </a:extLst>
          </p:cNvPr>
          <p:cNvSpPr/>
          <p:nvPr/>
        </p:nvSpPr>
        <p:spPr>
          <a:xfrm>
            <a:off x="4716117" y="2619988"/>
            <a:ext cx="116417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農産資源</a:t>
            </a:r>
          </a:p>
        </p:txBody>
      </p:sp>
      <p:sp>
        <p:nvSpPr>
          <p:cNvPr id="68" name="正方形/長方形 67">
            <a:extLst>
              <a:ext uri="{FF2B5EF4-FFF2-40B4-BE49-F238E27FC236}">
                <a16:creationId xmlns:a16="http://schemas.microsoft.com/office/drawing/2014/main" id="{E2E562F7-7ACF-453E-BB5D-BFF9AD38F093}"/>
              </a:ext>
            </a:extLst>
          </p:cNvPr>
          <p:cNvSpPr/>
          <p:nvPr/>
        </p:nvSpPr>
        <p:spPr>
          <a:xfrm>
            <a:off x="4807111" y="4790346"/>
            <a:ext cx="1444015"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農業残渣</a:t>
            </a:r>
          </a:p>
        </p:txBody>
      </p:sp>
      <p:sp>
        <p:nvSpPr>
          <p:cNvPr id="69" name="テキスト ボックス 68">
            <a:extLst>
              <a:ext uri="{FF2B5EF4-FFF2-40B4-BE49-F238E27FC236}">
                <a16:creationId xmlns:a16="http://schemas.microsoft.com/office/drawing/2014/main" id="{D2527DBD-E2F4-484D-91DD-071ED6C2347C}"/>
              </a:ext>
            </a:extLst>
          </p:cNvPr>
          <p:cNvSpPr txBox="1"/>
          <p:nvPr/>
        </p:nvSpPr>
        <p:spPr>
          <a:xfrm>
            <a:off x="284901" y="6265087"/>
            <a:ext cx="6387737"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※METI </a:t>
            </a:r>
            <a:r>
              <a:rPr lang="ja-JP" altLang="en-US" sz="1600" dirty="0"/>
              <a:t>バイオマス燃料の安定調達・持続可能性等に係る調査（</a:t>
            </a:r>
            <a:r>
              <a:rPr lang="en-US" altLang="ja-JP" sz="1600" dirty="0"/>
              <a:t>2018</a:t>
            </a:r>
            <a:r>
              <a:rPr lang="ja-JP" altLang="en-US" sz="1600" dirty="0"/>
              <a:t>）</a:t>
            </a:r>
            <a:endParaRPr kumimoji="1" lang="ja-JP" altLang="en-US" sz="1600" dirty="0"/>
          </a:p>
        </p:txBody>
      </p:sp>
      <p:sp>
        <p:nvSpPr>
          <p:cNvPr id="70" name="テキスト ボックス 69">
            <a:extLst>
              <a:ext uri="{FF2B5EF4-FFF2-40B4-BE49-F238E27FC236}">
                <a16:creationId xmlns:a16="http://schemas.microsoft.com/office/drawing/2014/main" id="{5DC2A521-05D5-4AB0-8BFC-EFADCAF78A35}"/>
              </a:ext>
            </a:extLst>
          </p:cNvPr>
          <p:cNvSpPr txBox="1"/>
          <p:nvPr/>
        </p:nvSpPr>
        <p:spPr>
          <a:xfrm>
            <a:off x="10169460" y="5928652"/>
            <a:ext cx="14288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（第三世代）</a:t>
            </a:r>
          </a:p>
        </p:txBody>
      </p:sp>
      <p:sp>
        <p:nvSpPr>
          <p:cNvPr id="72" name="正方形/長方形 71">
            <a:extLst>
              <a:ext uri="{FF2B5EF4-FFF2-40B4-BE49-F238E27FC236}">
                <a16:creationId xmlns:a16="http://schemas.microsoft.com/office/drawing/2014/main" id="{F7646A27-33C4-44A8-9991-E714DB2176AA}"/>
              </a:ext>
            </a:extLst>
          </p:cNvPr>
          <p:cNvSpPr/>
          <p:nvPr/>
        </p:nvSpPr>
        <p:spPr>
          <a:xfrm>
            <a:off x="9503596" y="1651896"/>
            <a:ext cx="2324523" cy="4547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資源作物系</a:t>
            </a:r>
          </a:p>
        </p:txBody>
      </p:sp>
      <p:sp>
        <p:nvSpPr>
          <p:cNvPr id="73" name="正方形/長方形 72">
            <a:extLst>
              <a:ext uri="{FF2B5EF4-FFF2-40B4-BE49-F238E27FC236}">
                <a16:creationId xmlns:a16="http://schemas.microsoft.com/office/drawing/2014/main" id="{8E1B4D3B-54C9-41B9-97B6-2A95B5484EDA}"/>
              </a:ext>
            </a:extLst>
          </p:cNvPr>
          <p:cNvSpPr/>
          <p:nvPr/>
        </p:nvSpPr>
        <p:spPr>
          <a:xfrm>
            <a:off x="2136385" y="4380655"/>
            <a:ext cx="1410787" cy="36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廃木材</a:t>
            </a:r>
          </a:p>
        </p:txBody>
      </p:sp>
      <p:sp>
        <p:nvSpPr>
          <p:cNvPr id="74" name="正方形/長方形 73">
            <a:extLst>
              <a:ext uri="{FF2B5EF4-FFF2-40B4-BE49-F238E27FC236}">
                <a16:creationId xmlns:a16="http://schemas.microsoft.com/office/drawing/2014/main" id="{FB889422-66F0-489A-BD28-0C097108139B}"/>
              </a:ext>
            </a:extLst>
          </p:cNvPr>
          <p:cNvSpPr/>
          <p:nvPr/>
        </p:nvSpPr>
        <p:spPr>
          <a:xfrm>
            <a:off x="2141127" y="4838288"/>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畜産廃棄</a:t>
            </a:r>
          </a:p>
        </p:txBody>
      </p:sp>
      <p:sp>
        <p:nvSpPr>
          <p:cNvPr id="75" name="正方形/長方形 74">
            <a:extLst>
              <a:ext uri="{FF2B5EF4-FFF2-40B4-BE49-F238E27FC236}">
                <a16:creationId xmlns:a16="http://schemas.microsoft.com/office/drawing/2014/main" id="{1AB92140-05ED-40BA-83B6-6AD6B74D0DA1}"/>
              </a:ext>
            </a:extLst>
          </p:cNvPr>
          <p:cNvSpPr/>
          <p:nvPr/>
        </p:nvSpPr>
        <p:spPr>
          <a:xfrm>
            <a:off x="2148943" y="5728805"/>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製紙廃棄</a:t>
            </a:r>
          </a:p>
        </p:txBody>
      </p:sp>
      <p:sp>
        <p:nvSpPr>
          <p:cNvPr id="76" name="正方形/長方形 75">
            <a:extLst>
              <a:ext uri="{FF2B5EF4-FFF2-40B4-BE49-F238E27FC236}">
                <a16:creationId xmlns:a16="http://schemas.microsoft.com/office/drawing/2014/main" id="{1146D1C0-EAC3-45F2-B6D1-23A417361D01}"/>
              </a:ext>
            </a:extLst>
          </p:cNvPr>
          <p:cNvSpPr/>
          <p:nvPr/>
        </p:nvSpPr>
        <p:spPr>
          <a:xfrm>
            <a:off x="2141127" y="2912277"/>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食品廃棄物</a:t>
            </a:r>
          </a:p>
        </p:txBody>
      </p:sp>
      <p:sp>
        <p:nvSpPr>
          <p:cNvPr id="77" name="正方形/長方形 76">
            <a:extLst>
              <a:ext uri="{FF2B5EF4-FFF2-40B4-BE49-F238E27FC236}">
                <a16:creationId xmlns:a16="http://schemas.microsoft.com/office/drawing/2014/main" id="{E72F79A1-0BB4-407D-B465-24BA2BF920E9}"/>
              </a:ext>
            </a:extLst>
          </p:cNvPr>
          <p:cNvSpPr/>
          <p:nvPr/>
        </p:nvSpPr>
        <p:spPr>
          <a:xfrm>
            <a:off x="2148943" y="5286210"/>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生活排水</a:t>
            </a:r>
          </a:p>
        </p:txBody>
      </p:sp>
      <p:sp>
        <p:nvSpPr>
          <p:cNvPr id="79" name="テキスト ボックス 78">
            <a:extLst>
              <a:ext uri="{FF2B5EF4-FFF2-40B4-BE49-F238E27FC236}">
                <a16:creationId xmlns:a16="http://schemas.microsoft.com/office/drawing/2014/main" id="{979C3A8E-674F-4E39-958F-9304345D4BBC}"/>
              </a:ext>
            </a:extLst>
          </p:cNvPr>
          <p:cNvSpPr txBox="1"/>
          <p:nvPr/>
        </p:nvSpPr>
        <p:spPr>
          <a:xfrm>
            <a:off x="1609637" y="2553319"/>
            <a:ext cx="3000592" cy="307777"/>
          </a:xfrm>
          <a:prstGeom prst="rect">
            <a:avLst/>
          </a:prstGeom>
          <a:noFill/>
        </p:spPr>
        <p:txBody>
          <a:bodyPr wrap="square" rtlCol="0">
            <a:spAutoFit/>
          </a:bodyPr>
          <a:lstStyle/>
          <a:p>
            <a:pPr algn="ctr"/>
            <a:r>
              <a:rPr kumimoji="1" lang="ja-JP" altLang="en-US" sz="1400" dirty="0"/>
              <a:t>（生活廃棄以外は利用率が高い</a:t>
            </a:r>
            <a:r>
              <a:rPr kumimoji="1" lang="ja-JP" altLang="en-US" sz="1200" dirty="0"/>
              <a:t>）</a:t>
            </a:r>
          </a:p>
        </p:txBody>
      </p:sp>
      <p:sp>
        <p:nvSpPr>
          <p:cNvPr id="80" name="テキスト ボックス 79">
            <a:extLst>
              <a:ext uri="{FF2B5EF4-FFF2-40B4-BE49-F238E27FC236}">
                <a16:creationId xmlns:a16="http://schemas.microsoft.com/office/drawing/2014/main" id="{33DA988B-82E0-4E83-A2D1-55BC47B5749B}"/>
              </a:ext>
            </a:extLst>
          </p:cNvPr>
          <p:cNvSpPr txBox="1"/>
          <p:nvPr/>
        </p:nvSpPr>
        <p:spPr>
          <a:xfrm>
            <a:off x="1045618" y="2751617"/>
            <a:ext cx="400110" cy="1348800"/>
          </a:xfrm>
          <a:prstGeom prst="rect">
            <a:avLst/>
          </a:prstGeom>
          <a:noFill/>
        </p:spPr>
        <p:txBody>
          <a:bodyPr vert="eaVert" wrap="square" rtlCol="0">
            <a:spAutoFit/>
          </a:bodyPr>
          <a:lstStyle/>
          <a:p>
            <a:pPr algn="ctr"/>
            <a:r>
              <a:rPr kumimoji="1" lang="ja-JP" altLang="en-US" sz="1400" dirty="0"/>
              <a:t>食糧競合可能性</a:t>
            </a:r>
          </a:p>
        </p:txBody>
      </p:sp>
      <p:sp>
        <p:nvSpPr>
          <p:cNvPr id="81" name="テキスト ボックス 80">
            <a:extLst>
              <a:ext uri="{FF2B5EF4-FFF2-40B4-BE49-F238E27FC236}">
                <a16:creationId xmlns:a16="http://schemas.microsoft.com/office/drawing/2014/main" id="{B583DE91-C862-45AE-8BC7-7E8E6F8AE877}"/>
              </a:ext>
            </a:extLst>
          </p:cNvPr>
          <p:cNvSpPr txBox="1"/>
          <p:nvPr/>
        </p:nvSpPr>
        <p:spPr>
          <a:xfrm>
            <a:off x="1045618" y="4611810"/>
            <a:ext cx="400110" cy="1348800"/>
          </a:xfrm>
          <a:prstGeom prst="rect">
            <a:avLst/>
          </a:prstGeom>
          <a:noFill/>
        </p:spPr>
        <p:txBody>
          <a:bodyPr vert="eaVert" wrap="square" rtlCol="0">
            <a:spAutoFit/>
          </a:bodyPr>
          <a:lstStyle/>
          <a:p>
            <a:pPr algn="ctr"/>
            <a:r>
              <a:rPr kumimoji="1" lang="ja-JP" altLang="en-US" sz="1400" dirty="0"/>
              <a:t>第二世代燃料</a:t>
            </a:r>
          </a:p>
        </p:txBody>
      </p:sp>
      <p:sp>
        <p:nvSpPr>
          <p:cNvPr id="82" name="テキスト ボックス 81">
            <a:extLst>
              <a:ext uri="{FF2B5EF4-FFF2-40B4-BE49-F238E27FC236}">
                <a16:creationId xmlns:a16="http://schemas.microsoft.com/office/drawing/2014/main" id="{17BB809D-B285-45BB-BCB5-1E1CDA88E4F2}"/>
              </a:ext>
            </a:extLst>
          </p:cNvPr>
          <p:cNvSpPr txBox="1"/>
          <p:nvPr/>
        </p:nvSpPr>
        <p:spPr>
          <a:xfrm>
            <a:off x="1515314" y="2186240"/>
            <a:ext cx="3221517" cy="338554"/>
          </a:xfrm>
          <a:prstGeom prst="rect">
            <a:avLst/>
          </a:prstGeom>
          <a:noFill/>
        </p:spPr>
        <p:txBody>
          <a:bodyPr wrap="square" rtlCol="0">
            <a:spAutoFit/>
          </a:bodyPr>
          <a:lstStyle/>
          <a:p>
            <a:pPr algn="ctr"/>
            <a:r>
              <a:rPr kumimoji="1" lang="ja-JP" altLang="en-US" sz="1600" dirty="0"/>
              <a:t>処分義務あり、処分コストが高い</a:t>
            </a:r>
          </a:p>
        </p:txBody>
      </p:sp>
      <p:sp>
        <p:nvSpPr>
          <p:cNvPr id="83" name="テキスト ボックス 82">
            <a:extLst>
              <a:ext uri="{FF2B5EF4-FFF2-40B4-BE49-F238E27FC236}">
                <a16:creationId xmlns:a16="http://schemas.microsoft.com/office/drawing/2014/main" id="{D23F990D-0C00-4C59-8122-E0EEBDE68751}"/>
              </a:ext>
            </a:extLst>
          </p:cNvPr>
          <p:cNvSpPr txBox="1"/>
          <p:nvPr/>
        </p:nvSpPr>
        <p:spPr>
          <a:xfrm>
            <a:off x="5347102" y="2167717"/>
            <a:ext cx="3295426" cy="338554"/>
          </a:xfrm>
          <a:prstGeom prst="rect">
            <a:avLst/>
          </a:prstGeom>
          <a:noFill/>
        </p:spPr>
        <p:txBody>
          <a:bodyPr wrap="square" rtlCol="0">
            <a:spAutoFit/>
          </a:bodyPr>
          <a:lstStyle/>
          <a:p>
            <a:pPr algn="ctr"/>
            <a:r>
              <a:rPr kumimoji="1" lang="ja-JP" altLang="en-US" sz="1600" dirty="0"/>
              <a:t>処分義務なし、収集コストが高い</a:t>
            </a:r>
          </a:p>
        </p:txBody>
      </p:sp>
      <p:sp>
        <p:nvSpPr>
          <p:cNvPr id="84" name="テキスト ボックス 83">
            <a:extLst>
              <a:ext uri="{FF2B5EF4-FFF2-40B4-BE49-F238E27FC236}">
                <a16:creationId xmlns:a16="http://schemas.microsoft.com/office/drawing/2014/main" id="{7678C3EC-63B9-44E7-8148-AD7B3EBC64AB}"/>
              </a:ext>
            </a:extLst>
          </p:cNvPr>
          <p:cNvSpPr txBox="1"/>
          <p:nvPr/>
        </p:nvSpPr>
        <p:spPr>
          <a:xfrm>
            <a:off x="9293336" y="2197846"/>
            <a:ext cx="2643412" cy="338554"/>
          </a:xfrm>
          <a:prstGeom prst="rect">
            <a:avLst/>
          </a:prstGeom>
          <a:noFill/>
        </p:spPr>
        <p:txBody>
          <a:bodyPr wrap="square" rtlCol="0">
            <a:spAutoFit/>
          </a:bodyPr>
          <a:lstStyle/>
          <a:p>
            <a:pPr algn="ctr"/>
            <a:r>
              <a:rPr kumimoji="1" lang="ja-JP" altLang="en-US" sz="1600" dirty="0"/>
              <a:t>エネルギー利用を目的に栽培</a:t>
            </a:r>
          </a:p>
        </p:txBody>
      </p:sp>
      <p:sp>
        <p:nvSpPr>
          <p:cNvPr id="9" name="L 字 8">
            <a:extLst>
              <a:ext uri="{FF2B5EF4-FFF2-40B4-BE49-F238E27FC236}">
                <a16:creationId xmlns:a16="http://schemas.microsoft.com/office/drawing/2014/main" id="{6B1AEDEC-F284-4ABC-B594-A1876ED1C601}"/>
              </a:ext>
            </a:extLst>
          </p:cNvPr>
          <p:cNvSpPr/>
          <p:nvPr/>
        </p:nvSpPr>
        <p:spPr>
          <a:xfrm flipV="1">
            <a:off x="4660700" y="4245659"/>
            <a:ext cx="7093614" cy="1941480"/>
          </a:xfrm>
          <a:prstGeom prst="corner">
            <a:avLst>
              <a:gd name="adj1" fmla="val 65062"/>
              <a:gd name="adj2" fmla="val 236764"/>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3A77C921-71E5-4D1C-A38E-0D5BEA861494}"/>
              </a:ext>
            </a:extLst>
          </p:cNvPr>
          <p:cNvSpPr txBox="1"/>
          <p:nvPr/>
        </p:nvSpPr>
        <p:spPr>
          <a:xfrm>
            <a:off x="10356238" y="3822500"/>
            <a:ext cx="14288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リグノセルロース</a:t>
            </a:r>
          </a:p>
        </p:txBody>
      </p:sp>
      <p:sp>
        <p:nvSpPr>
          <p:cNvPr id="87" name="テキスト ボックス 86">
            <a:extLst>
              <a:ext uri="{FF2B5EF4-FFF2-40B4-BE49-F238E27FC236}">
                <a16:creationId xmlns:a16="http://schemas.microsoft.com/office/drawing/2014/main" id="{8B4DD813-B517-46DF-88A7-53BEA1DA6B7D}"/>
              </a:ext>
            </a:extLst>
          </p:cNvPr>
          <p:cNvSpPr txBox="1"/>
          <p:nvPr/>
        </p:nvSpPr>
        <p:spPr>
          <a:xfrm>
            <a:off x="284901" y="6533608"/>
            <a:ext cx="4699974"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※NEDO</a:t>
            </a:r>
            <a:r>
              <a:rPr lang="ja-JP" altLang="en-US" sz="1600" dirty="0"/>
              <a:t>バイオマス活用推進基本計画 </a:t>
            </a:r>
            <a:r>
              <a:rPr kumimoji="1" lang="en-US" altLang="ja-JP" sz="1600" dirty="0"/>
              <a:t>(2016)</a:t>
            </a:r>
            <a:endParaRPr kumimoji="1" lang="ja-JP" altLang="en-US" sz="1600" dirty="0"/>
          </a:p>
        </p:txBody>
      </p:sp>
    </p:spTree>
    <p:extLst>
      <p:ext uri="{BB962C8B-B14F-4D97-AF65-F5344CB8AC3E}">
        <p14:creationId xmlns:p14="http://schemas.microsoft.com/office/powerpoint/2010/main" val="13879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補足：調査活動</a:t>
            </a:r>
            <a:br>
              <a:rPr kumimoji="1" lang="en-US" altLang="ja-JP" sz="2700" dirty="0"/>
            </a:br>
            <a:r>
              <a:rPr kumimoji="1" lang="ja-JP" altLang="en-US" sz="2700" dirty="0"/>
              <a:t>リグノセルロース系</a:t>
            </a:r>
            <a:r>
              <a:rPr lang="ja-JP" altLang="en-US" sz="2700" dirty="0"/>
              <a:t>バイオマスの組成と前処理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6" name="テキスト プレースホルダー 5">
            <a:extLst>
              <a:ext uri="{FF2B5EF4-FFF2-40B4-BE49-F238E27FC236}">
                <a16:creationId xmlns:a16="http://schemas.microsoft.com/office/drawing/2014/main" id="{35C2058B-43BA-4AAA-889B-88A62A9FD559}"/>
              </a:ext>
            </a:extLst>
          </p:cNvPr>
          <p:cNvSpPr>
            <a:spLocks noGrp="1"/>
          </p:cNvSpPr>
          <p:nvPr>
            <p:ph type="body" sz="quarter" idx="11"/>
          </p:nvPr>
        </p:nvSpPr>
        <p:spPr>
          <a:xfrm>
            <a:off x="517055" y="1119378"/>
            <a:ext cx="11341887" cy="653794"/>
          </a:xfrm>
        </p:spPr>
        <p:txBody>
          <a:bodyPr/>
          <a:lstStyle/>
          <a:p>
            <a:r>
              <a:rPr lang="ja-JP" altLang="en-US" dirty="0"/>
              <a:t>バイオマスの組成によって、前処理を適切に使い分けるのがポイント。</a:t>
            </a:r>
          </a:p>
        </p:txBody>
      </p:sp>
      <p:sp>
        <p:nvSpPr>
          <p:cNvPr id="69" name="テキスト ボックス 68">
            <a:extLst>
              <a:ext uri="{FF2B5EF4-FFF2-40B4-BE49-F238E27FC236}">
                <a16:creationId xmlns:a16="http://schemas.microsoft.com/office/drawing/2014/main" id="{D2527DBD-E2F4-484D-91DD-071ED6C2347C}"/>
              </a:ext>
            </a:extLst>
          </p:cNvPr>
          <p:cNvSpPr txBox="1"/>
          <p:nvPr/>
        </p:nvSpPr>
        <p:spPr>
          <a:xfrm>
            <a:off x="284901" y="6269789"/>
            <a:ext cx="6387737" cy="338554"/>
          </a:xfrm>
          <a:prstGeom prst="rect">
            <a:avLst/>
          </a:prstGeom>
          <a:solidFill>
            <a:schemeClr val="bg1"/>
          </a:solidFill>
        </p:spPr>
        <p:txBody>
          <a:bodyPr wrap="square" rtlCol="0">
            <a:spAutoFit/>
          </a:bodyPr>
          <a:lstStyle/>
          <a:p>
            <a:r>
              <a:rPr kumimoji="1" lang="en-US" altLang="ja-JP" sz="1600" dirty="0"/>
              <a:t>※</a:t>
            </a:r>
            <a:r>
              <a:rPr kumimoji="1" lang="ja-JP" altLang="en-US" sz="1600" dirty="0"/>
              <a:t>リグニンの系統学的進化と多様性（</a:t>
            </a:r>
            <a:r>
              <a:rPr kumimoji="1" lang="en-US" altLang="ja-JP" sz="1600" dirty="0"/>
              <a:t>2017</a:t>
            </a:r>
            <a:r>
              <a:rPr kumimoji="1" lang="ja-JP" altLang="en-US" sz="1600" dirty="0"/>
              <a:t>）</a:t>
            </a:r>
          </a:p>
        </p:txBody>
      </p:sp>
      <p:sp>
        <p:nvSpPr>
          <p:cNvPr id="87" name="テキスト ボックス 86">
            <a:extLst>
              <a:ext uri="{FF2B5EF4-FFF2-40B4-BE49-F238E27FC236}">
                <a16:creationId xmlns:a16="http://schemas.microsoft.com/office/drawing/2014/main" id="{8B4DD813-B517-46DF-88A7-53BEA1DA6B7D}"/>
              </a:ext>
            </a:extLst>
          </p:cNvPr>
          <p:cNvSpPr txBox="1"/>
          <p:nvPr/>
        </p:nvSpPr>
        <p:spPr>
          <a:xfrm>
            <a:off x="284901" y="6529878"/>
            <a:ext cx="4699974" cy="338554"/>
          </a:xfrm>
          <a:prstGeom prst="rect">
            <a:avLst/>
          </a:prstGeom>
          <a:solidFill>
            <a:schemeClr val="bg1"/>
          </a:solidFill>
        </p:spPr>
        <p:txBody>
          <a:bodyPr wrap="square" rtlCol="0">
            <a:spAutoFit/>
          </a:bodyPr>
          <a:lstStyle/>
          <a:p>
            <a:r>
              <a:rPr kumimoji="1" lang="en-US" altLang="ja-JP" sz="1600" dirty="0"/>
              <a:t>※</a:t>
            </a:r>
            <a:r>
              <a:rPr kumimoji="1" lang="ja-JP" altLang="en-US" sz="1600" dirty="0"/>
              <a:t>植物と人を支える細胞壁の科学（</a:t>
            </a:r>
            <a:r>
              <a:rPr kumimoji="1" lang="en-US" altLang="ja-JP" sz="1600" dirty="0"/>
              <a:t>2017</a:t>
            </a:r>
            <a:r>
              <a:rPr kumimoji="1" lang="ja-JP" altLang="en-US" sz="1600" dirty="0"/>
              <a:t>）</a:t>
            </a:r>
          </a:p>
        </p:txBody>
      </p:sp>
      <p:sp>
        <p:nvSpPr>
          <p:cNvPr id="44" name="正方形/長方形 43">
            <a:extLst>
              <a:ext uri="{FF2B5EF4-FFF2-40B4-BE49-F238E27FC236}">
                <a16:creationId xmlns:a16="http://schemas.microsoft.com/office/drawing/2014/main" id="{23E8BDCC-FE2F-4161-B284-B6A866187640}"/>
              </a:ext>
            </a:extLst>
          </p:cNvPr>
          <p:cNvSpPr/>
          <p:nvPr/>
        </p:nvSpPr>
        <p:spPr>
          <a:xfrm>
            <a:off x="239257" y="3528226"/>
            <a:ext cx="1989696" cy="138132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種子植物</a:t>
            </a:r>
          </a:p>
        </p:txBody>
      </p:sp>
      <p:sp>
        <p:nvSpPr>
          <p:cNvPr id="48" name="正方形/長方形 47">
            <a:extLst>
              <a:ext uri="{FF2B5EF4-FFF2-40B4-BE49-F238E27FC236}">
                <a16:creationId xmlns:a16="http://schemas.microsoft.com/office/drawing/2014/main" id="{31F581A1-07E5-4F39-A8EF-42E93B41ED4E}"/>
              </a:ext>
            </a:extLst>
          </p:cNvPr>
          <p:cNvSpPr/>
          <p:nvPr/>
        </p:nvSpPr>
        <p:spPr>
          <a:xfrm>
            <a:off x="241606" y="3050091"/>
            <a:ext cx="1989696" cy="37317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藻類（海洋）</a:t>
            </a:r>
          </a:p>
        </p:txBody>
      </p:sp>
      <p:sp>
        <p:nvSpPr>
          <p:cNvPr id="53" name="正方形/長方形 52">
            <a:extLst>
              <a:ext uri="{FF2B5EF4-FFF2-40B4-BE49-F238E27FC236}">
                <a16:creationId xmlns:a16="http://schemas.microsoft.com/office/drawing/2014/main" id="{E053F235-B06C-467E-950F-4A38A89D3B6B}"/>
              </a:ext>
            </a:extLst>
          </p:cNvPr>
          <p:cNvSpPr/>
          <p:nvPr/>
        </p:nvSpPr>
        <p:spPr>
          <a:xfrm>
            <a:off x="8990419" y="3029543"/>
            <a:ext cx="1551483" cy="4021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海藻</a:t>
            </a:r>
          </a:p>
        </p:txBody>
      </p:sp>
      <p:sp>
        <p:nvSpPr>
          <p:cNvPr id="54" name="正方形/長方形 53">
            <a:extLst>
              <a:ext uri="{FF2B5EF4-FFF2-40B4-BE49-F238E27FC236}">
                <a16:creationId xmlns:a16="http://schemas.microsoft.com/office/drawing/2014/main" id="{7818DEC2-81C7-4AB0-A101-51DF8593E6E3}"/>
              </a:ext>
            </a:extLst>
          </p:cNvPr>
          <p:cNvSpPr/>
          <p:nvPr/>
        </p:nvSpPr>
        <p:spPr>
          <a:xfrm>
            <a:off x="2744233" y="3512643"/>
            <a:ext cx="2364766"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スギ・ヒノキ</a:t>
            </a:r>
          </a:p>
        </p:txBody>
      </p:sp>
      <p:sp>
        <p:nvSpPr>
          <p:cNvPr id="56" name="正方形/長方形 55">
            <a:extLst>
              <a:ext uri="{FF2B5EF4-FFF2-40B4-BE49-F238E27FC236}">
                <a16:creationId xmlns:a16="http://schemas.microsoft.com/office/drawing/2014/main" id="{EC0577CD-4617-4E9A-A6A3-1B38369ADA18}"/>
              </a:ext>
            </a:extLst>
          </p:cNvPr>
          <p:cNvSpPr/>
          <p:nvPr/>
        </p:nvSpPr>
        <p:spPr>
          <a:xfrm>
            <a:off x="2743691" y="4020399"/>
            <a:ext cx="2365308"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ブナ・ポプラ・プラタナス</a:t>
            </a:r>
          </a:p>
        </p:txBody>
      </p:sp>
      <p:sp>
        <p:nvSpPr>
          <p:cNvPr id="62" name="正方形/長方形 61">
            <a:extLst>
              <a:ext uri="{FF2B5EF4-FFF2-40B4-BE49-F238E27FC236}">
                <a16:creationId xmlns:a16="http://schemas.microsoft.com/office/drawing/2014/main" id="{C6DBA709-D6B2-44A0-A01D-0117DBF05B73}"/>
              </a:ext>
            </a:extLst>
          </p:cNvPr>
          <p:cNvSpPr/>
          <p:nvPr/>
        </p:nvSpPr>
        <p:spPr>
          <a:xfrm>
            <a:off x="9009468" y="3988941"/>
            <a:ext cx="1551483" cy="40214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淡水草</a:t>
            </a:r>
          </a:p>
        </p:txBody>
      </p:sp>
      <p:sp>
        <p:nvSpPr>
          <p:cNvPr id="63" name="正方形/長方形 62">
            <a:extLst>
              <a:ext uri="{FF2B5EF4-FFF2-40B4-BE49-F238E27FC236}">
                <a16:creationId xmlns:a16="http://schemas.microsoft.com/office/drawing/2014/main" id="{970AEF10-8511-4E7E-9549-347598023DF1}"/>
              </a:ext>
            </a:extLst>
          </p:cNvPr>
          <p:cNvSpPr/>
          <p:nvPr/>
        </p:nvSpPr>
        <p:spPr>
          <a:xfrm>
            <a:off x="5685718" y="3513733"/>
            <a:ext cx="2838905" cy="41553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イネ科</a:t>
            </a:r>
          </a:p>
        </p:txBody>
      </p:sp>
      <p:sp>
        <p:nvSpPr>
          <p:cNvPr id="66" name="テキスト ボックス 65">
            <a:extLst>
              <a:ext uri="{FF2B5EF4-FFF2-40B4-BE49-F238E27FC236}">
                <a16:creationId xmlns:a16="http://schemas.microsoft.com/office/drawing/2014/main" id="{2758D0F7-4B65-49C5-A3A8-90003EC2F763}"/>
              </a:ext>
            </a:extLst>
          </p:cNvPr>
          <p:cNvSpPr txBox="1"/>
          <p:nvPr/>
        </p:nvSpPr>
        <p:spPr>
          <a:xfrm>
            <a:off x="5533318" y="3929269"/>
            <a:ext cx="2059013" cy="523220"/>
          </a:xfrm>
          <a:prstGeom prst="rect">
            <a:avLst/>
          </a:prstGeom>
          <a:noFill/>
        </p:spPr>
        <p:txBody>
          <a:bodyPr wrap="square" rtlCol="0">
            <a:spAutoFit/>
          </a:bodyPr>
          <a:lstStyle/>
          <a:p>
            <a:r>
              <a:rPr kumimoji="1" lang="ja-JP" altLang="en-US" sz="1400" dirty="0"/>
              <a:t>エリアンサス、ネピアグラス、スイッチグラス</a:t>
            </a:r>
          </a:p>
        </p:txBody>
      </p:sp>
      <p:sp>
        <p:nvSpPr>
          <p:cNvPr id="90" name="正方形/長方形 89">
            <a:extLst>
              <a:ext uri="{FF2B5EF4-FFF2-40B4-BE49-F238E27FC236}">
                <a16:creationId xmlns:a16="http://schemas.microsoft.com/office/drawing/2014/main" id="{59BB5847-8F5C-4B71-8C50-6494B660BBE0}"/>
              </a:ext>
            </a:extLst>
          </p:cNvPr>
          <p:cNvSpPr/>
          <p:nvPr/>
        </p:nvSpPr>
        <p:spPr>
          <a:xfrm>
            <a:off x="2494278" y="2061831"/>
            <a:ext cx="2862023" cy="3608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木質系</a:t>
            </a:r>
            <a:r>
              <a:rPr kumimoji="1" lang="ja-JP" altLang="en-US" dirty="0">
                <a:solidFill>
                  <a:schemeClr val="bg1"/>
                </a:solidFill>
              </a:rPr>
              <a:t>（ハード）</a:t>
            </a:r>
            <a:endParaRPr kumimoji="1" lang="ja-JP" altLang="en-US" sz="2000" dirty="0">
              <a:solidFill>
                <a:schemeClr val="bg1"/>
              </a:solidFill>
            </a:endParaRPr>
          </a:p>
        </p:txBody>
      </p:sp>
      <p:sp>
        <p:nvSpPr>
          <p:cNvPr id="91" name="正方形/長方形 90">
            <a:extLst>
              <a:ext uri="{FF2B5EF4-FFF2-40B4-BE49-F238E27FC236}">
                <a16:creationId xmlns:a16="http://schemas.microsoft.com/office/drawing/2014/main" id="{AE0A75B9-147F-440C-94D3-820084BDAC64}"/>
              </a:ext>
            </a:extLst>
          </p:cNvPr>
          <p:cNvSpPr/>
          <p:nvPr/>
        </p:nvSpPr>
        <p:spPr>
          <a:xfrm>
            <a:off x="5662599" y="2061831"/>
            <a:ext cx="2862024" cy="3608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地上草本系</a:t>
            </a:r>
            <a:r>
              <a:rPr kumimoji="1" lang="ja-JP" altLang="en-US" dirty="0">
                <a:solidFill>
                  <a:schemeClr val="bg1"/>
                </a:solidFill>
              </a:rPr>
              <a:t>（ソフト）</a:t>
            </a:r>
            <a:endParaRPr kumimoji="1" lang="ja-JP" altLang="en-US" sz="2000" dirty="0">
              <a:solidFill>
                <a:schemeClr val="bg1"/>
              </a:solidFill>
            </a:endParaRPr>
          </a:p>
        </p:txBody>
      </p:sp>
      <p:sp>
        <p:nvSpPr>
          <p:cNvPr id="93" name="正方形/長方形 92">
            <a:extLst>
              <a:ext uri="{FF2B5EF4-FFF2-40B4-BE49-F238E27FC236}">
                <a16:creationId xmlns:a16="http://schemas.microsoft.com/office/drawing/2014/main" id="{E73EADBB-370C-4D33-86E5-3F221D96E7E7}"/>
              </a:ext>
            </a:extLst>
          </p:cNvPr>
          <p:cNvSpPr/>
          <p:nvPr/>
        </p:nvSpPr>
        <p:spPr>
          <a:xfrm>
            <a:off x="2743177" y="4519403"/>
            <a:ext cx="2364766" cy="373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竹</a:t>
            </a:r>
          </a:p>
        </p:txBody>
      </p:sp>
      <p:sp>
        <p:nvSpPr>
          <p:cNvPr id="94" name="正方形/長方形 93">
            <a:extLst>
              <a:ext uri="{FF2B5EF4-FFF2-40B4-BE49-F238E27FC236}">
                <a16:creationId xmlns:a16="http://schemas.microsoft.com/office/drawing/2014/main" id="{F84F82DF-433B-494B-A12D-DEDF726CAD25}"/>
              </a:ext>
            </a:extLst>
          </p:cNvPr>
          <p:cNvSpPr/>
          <p:nvPr/>
        </p:nvSpPr>
        <p:spPr>
          <a:xfrm>
            <a:off x="5685718" y="4493711"/>
            <a:ext cx="2838905" cy="3926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ヤシ科</a:t>
            </a:r>
          </a:p>
        </p:txBody>
      </p:sp>
      <p:sp>
        <p:nvSpPr>
          <p:cNvPr id="95" name="テキスト ボックス 94">
            <a:extLst>
              <a:ext uri="{FF2B5EF4-FFF2-40B4-BE49-F238E27FC236}">
                <a16:creationId xmlns:a16="http://schemas.microsoft.com/office/drawing/2014/main" id="{E35341A7-2C05-4CD5-9334-F0C6A48CAAC8}"/>
              </a:ext>
            </a:extLst>
          </p:cNvPr>
          <p:cNvSpPr txBox="1"/>
          <p:nvPr/>
        </p:nvSpPr>
        <p:spPr>
          <a:xfrm>
            <a:off x="7467863" y="3929269"/>
            <a:ext cx="1470090" cy="523220"/>
          </a:xfrm>
          <a:prstGeom prst="rect">
            <a:avLst/>
          </a:prstGeom>
          <a:noFill/>
        </p:spPr>
        <p:txBody>
          <a:bodyPr wrap="square" rtlCol="0">
            <a:spAutoFit/>
          </a:bodyPr>
          <a:lstStyle/>
          <a:p>
            <a:r>
              <a:rPr kumimoji="1" lang="ja-JP" altLang="en-US" sz="1400" dirty="0"/>
              <a:t>稲わら、麦わら、バガス、ストーバー</a:t>
            </a:r>
            <a:endParaRPr kumimoji="1" lang="en-US" altLang="ja-JP" sz="1400" dirty="0"/>
          </a:p>
        </p:txBody>
      </p:sp>
      <p:sp>
        <p:nvSpPr>
          <p:cNvPr id="96" name="テキスト ボックス 95">
            <a:extLst>
              <a:ext uri="{FF2B5EF4-FFF2-40B4-BE49-F238E27FC236}">
                <a16:creationId xmlns:a16="http://schemas.microsoft.com/office/drawing/2014/main" id="{9E50B144-83A5-4B04-A099-CD815950A293}"/>
              </a:ext>
            </a:extLst>
          </p:cNvPr>
          <p:cNvSpPr txBox="1"/>
          <p:nvPr/>
        </p:nvSpPr>
        <p:spPr>
          <a:xfrm>
            <a:off x="2715101" y="2526753"/>
            <a:ext cx="2420374" cy="338554"/>
          </a:xfrm>
          <a:prstGeom prst="rect">
            <a:avLst/>
          </a:prstGeom>
          <a:noFill/>
        </p:spPr>
        <p:txBody>
          <a:bodyPr wrap="square" rtlCol="0">
            <a:spAutoFit/>
          </a:bodyPr>
          <a:lstStyle/>
          <a:p>
            <a:pPr algn="ctr"/>
            <a:r>
              <a:rPr kumimoji="1" lang="en-US" altLang="ja-JP" sz="1600" dirty="0"/>
              <a:t>45%</a:t>
            </a:r>
            <a:r>
              <a:rPr kumimoji="1" lang="ja-JP" altLang="en-US" sz="1600" dirty="0"/>
              <a:t>／</a:t>
            </a:r>
            <a:r>
              <a:rPr kumimoji="1" lang="en-US" altLang="ja-JP" sz="1600" dirty="0"/>
              <a:t>20%</a:t>
            </a:r>
            <a:r>
              <a:rPr kumimoji="1" lang="ja-JP" altLang="en-US" sz="1600" dirty="0"/>
              <a:t>／</a:t>
            </a:r>
            <a:r>
              <a:rPr kumimoji="1" lang="en-US" altLang="ja-JP" sz="1600" dirty="0"/>
              <a:t>30</a:t>
            </a:r>
            <a:r>
              <a:rPr kumimoji="1" lang="ja-JP" altLang="en-US" sz="1600" dirty="0"/>
              <a:t>％／</a:t>
            </a:r>
            <a:r>
              <a:rPr kumimoji="1" lang="en-US" altLang="ja-JP" sz="1600" dirty="0"/>
              <a:t>5%</a:t>
            </a:r>
            <a:endParaRPr kumimoji="1" lang="ja-JP" altLang="en-US" sz="1600" dirty="0"/>
          </a:p>
        </p:txBody>
      </p:sp>
      <p:sp>
        <p:nvSpPr>
          <p:cNvPr id="97" name="テキスト ボックス 96">
            <a:extLst>
              <a:ext uri="{FF2B5EF4-FFF2-40B4-BE49-F238E27FC236}">
                <a16:creationId xmlns:a16="http://schemas.microsoft.com/office/drawing/2014/main" id="{F252313A-3628-4441-99F0-F5C391B625A5}"/>
              </a:ext>
            </a:extLst>
          </p:cNvPr>
          <p:cNvSpPr txBox="1"/>
          <p:nvPr/>
        </p:nvSpPr>
        <p:spPr>
          <a:xfrm>
            <a:off x="5762913" y="2526753"/>
            <a:ext cx="2648696" cy="338554"/>
          </a:xfrm>
          <a:prstGeom prst="rect">
            <a:avLst/>
          </a:prstGeom>
          <a:noFill/>
        </p:spPr>
        <p:txBody>
          <a:bodyPr wrap="square" rtlCol="0">
            <a:spAutoFit/>
          </a:bodyPr>
          <a:lstStyle/>
          <a:p>
            <a:pPr algn="ctr"/>
            <a:r>
              <a:rPr kumimoji="1" lang="en-US" altLang="ja-JP" sz="1600" dirty="0"/>
              <a:t>40%</a:t>
            </a:r>
            <a:r>
              <a:rPr kumimoji="1" lang="ja-JP" altLang="en-US" sz="1600" dirty="0"/>
              <a:t>／</a:t>
            </a:r>
            <a:r>
              <a:rPr kumimoji="1" lang="en-US" altLang="ja-JP" sz="1600" dirty="0"/>
              <a:t>30%</a:t>
            </a:r>
            <a:r>
              <a:rPr kumimoji="1" lang="ja-JP" altLang="en-US" sz="1600" dirty="0"/>
              <a:t>／</a:t>
            </a:r>
            <a:r>
              <a:rPr kumimoji="1" lang="en-US" altLang="ja-JP" sz="1600" dirty="0"/>
              <a:t>20</a:t>
            </a:r>
            <a:r>
              <a:rPr kumimoji="1" lang="ja-JP" altLang="en-US" sz="1600" dirty="0"/>
              <a:t>％／</a:t>
            </a:r>
            <a:r>
              <a:rPr kumimoji="1" lang="en-US" altLang="ja-JP" sz="1600" dirty="0"/>
              <a:t>10%</a:t>
            </a:r>
            <a:endParaRPr kumimoji="1" lang="ja-JP" altLang="en-US" sz="1600" dirty="0"/>
          </a:p>
        </p:txBody>
      </p:sp>
      <p:sp>
        <p:nvSpPr>
          <p:cNvPr id="98" name="正方形/長方形 97">
            <a:extLst>
              <a:ext uri="{FF2B5EF4-FFF2-40B4-BE49-F238E27FC236}">
                <a16:creationId xmlns:a16="http://schemas.microsoft.com/office/drawing/2014/main" id="{7AED3221-91CD-407B-A90B-0CE4AB727EE6}"/>
              </a:ext>
            </a:extLst>
          </p:cNvPr>
          <p:cNvSpPr/>
          <p:nvPr/>
        </p:nvSpPr>
        <p:spPr>
          <a:xfrm>
            <a:off x="241606" y="2456253"/>
            <a:ext cx="1989696" cy="48751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組成</a:t>
            </a:r>
          </a:p>
        </p:txBody>
      </p:sp>
      <p:sp>
        <p:nvSpPr>
          <p:cNvPr id="99" name="テキスト ボックス 98">
            <a:extLst>
              <a:ext uri="{FF2B5EF4-FFF2-40B4-BE49-F238E27FC236}">
                <a16:creationId xmlns:a16="http://schemas.microsoft.com/office/drawing/2014/main" id="{21DC7880-173A-44EC-A415-B19BC616ECCC}"/>
              </a:ext>
            </a:extLst>
          </p:cNvPr>
          <p:cNvSpPr txBox="1"/>
          <p:nvPr/>
        </p:nvSpPr>
        <p:spPr>
          <a:xfrm>
            <a:off x="7828558" y="1635082"/>
            <a:ext cx="4363442" cy="338554"/>
          </a:xfrm>
          <a:prstGeom prst="rect">
            <a:avLst/>
          </a:prstGeom>
          <a:noFill/>
        </p:spPr>
        <p:txBody>
          <a:bodyPr wrap="square" rtlCol="0">
            <a:spAutoFit/>
          </a:bodyPr>
          <a:lstStyle/>
          <a:p>
            <a:pPr algn="ctr"/>
            <a:r>
              <a:rPr kumimoji="1" lang="ja-JP" altLang="en-US" sz="1600" dirty="0"/>
              <a:t>（セルロース／ヘミセルロース／リグニン／その他）</a:t>
            </a:r>
          </a:p>
        </p:txBody>
      </p:sp>
      <p:sp>
        <p:nvSpPr>
          <p:cNvPr id="100" name="正方形/長方形 99">
            <a:extLst>
              <a:ext uri="{FF2B5EF4-FFF2-40B4-BE49-F238E27FC236}">
                <a16:creationId xmlns:a16="http://schemas.microsoft.com/office/drawing/2014/main" id="{2E6D18B0-D458-4C66-B086-A861C6345B48}"/>
              </a:ext>
            </a:extLst>
          </p:cNvPr>
          <p:cNvSpPr/>
          <p:nvPr/>
        </p:nvSpPr>
        <p:spPr>
          <a:xfrm>
            <a:off x="8954213" y="2070240"/>
            <a:ext cx="2862024" cy="3608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水生植物</a:t>
            </a:r>
          </a:p>
        </p:txBody>
      </p:sp>
      <p:sp>
        <p:nvSpPr>
          <p:cNvPr id="102" name="テキスト ボックス 101">
            <a:extLst>
              <a:ext uri="{FF2B5EF4-FFF2-40B4-BE49-F238E27FC236}">
                <a16:creationId xmlns:a16="http://schemas.microsoft.com/office/drawing/2014/main" id="{453EF76F-7168-4A0F-9CE3-D9482DE207B9}"/>
              </a:ext>
            </a:extLst>
          </p:cNvPr>
          <p:cNvSpPr txBox="1"/>
          <p:nvPr/>
        </p:nvSpPr>
        <p:spPr>
          <a:xfrm>
            <a:off x="9091720" y="3423268"/>
            <a:ext cx="2612821" cy="338554"/>
          </a:xfrm>
          <a:prstGeom prst="rect">
            <a:avLst/>
          </a:prstGeom>
          <a:noFill/>
        </p:spPr>
        <p:txBody>
          <a:bodyPr wrap="square" rtlCol="0">
            <a:spAutoFit/>
          </a:bodyPr>
          <a:lstStyle/>
          <a:p>
            <a:pPr algn="ctr"/>
            <a:r>
              <a:rPr kumimoji="1" lang="en-US" altLang="ja-JP" sz="1600" dirty="0"/>
              <a:t>5%</a:t>
            </a:r>
            <a:r>
              <a:rPr kumimoji="1" lang="ja-JP" altLang="en-US" sz="1600" dirty="0"/>
              <a:t>／</a:t>
            </a:r>
            <a:r>
              <a:rPr kumimoji="1" lang="en-US" altLang="ja-JP" sz="1600" dirty="0"/>
              <a:t>35%</a:t>
            </a:r>
            <a:r>
              <a:rPr kumimoji="1" lang="ja-JP" altLang="en-US" sz="1600" dirty="0"/>
              <a:t>／</a:t>
            </a:r>
            <a:r>
              <a:rPr kumimoji="1" lang="en-US" altLang="ja-JP" sz="1600" dirty="0"/>
              <a:t>10</a:t>
            </a:r>
            <a:r>
              <a:rPr kumimoji="1" lang="ja-JP" altLang="en-US" sz="1600" dirty="0"/>
              <a:t>％／</a:t>
            </a:r>
            <a:r>
              <a:rPr kumimoji="1" lang="en-US" altLang="ja-JP" sz="1600" dirty="0"/>
              <a:t>50%</a:t>
            </a:r>
            <a:endParaRPr kumimoji="1" lang="ja-JP" altLang="en-US" sz="1600" dirty="0"/>
          </a:p>
        </p:txBody>
      </p:sp>
      <p:sp>
        <p:nvSpPr>
          <p:cNvPr id="103" name="テキスト ボックス 102">
            <a:extLst>
              <a:ext uri="{FF2B5EF4-FFF2-40B4-BE49-F238E27FC236}">
                <a16:creationId xmlns:a16="http://schemas.microsoft.com/office/drawing/2014/main" id="{00CED0B6-73EC-42F3-8FF6-373BA44AE1CE}"/>
              </a:ext>
            </a:extLst>
          </p:cNvPr>
          <p:cNvSpPr txBox="1"/>
          <p:nvPr/>
        </p:nvSpPr>
        <p:spPr>
          <a:xfrm>
            <a:off x="9090402" y="4445478"/>
            <a:ext cx="2612821" cy="338554"/>
          </a:xfrm>
          <a:prstGeom prst="rect">
            <a:avLst/>
          </a:prstGeom>
          <a:noFill/>
        </p:spPr>
        <p:txBody>
          <a:bodyPr wrap="square" rtlCol="0">
            <a:spAutoFit/>
          </a:bodyPr>
          <a:lstStyle/>
          <a:p>
            <a:pPr algn="ctr"/>
            <a:r>
              <a:rPr kumimoji="1" lang="en-US" altLang="ja-JP" sz="1600" dirty="0"/>
              <a:t>25%</a:t>
            </a:r>
            <a:r>
              <a:rPr kumimoji="1" lang="ja-JP" altLang="en-US" sz="1600" dirty="0"/>
              <a:t>／</a:t>
            </a:r>
            <a:r>
              <a:rPr kumimoji="1" lang="en-US" altLang="ja-JP" sz="1600" dirty="0"/>
              <a:t>25%</a:t>
            </a:r>
            <a:r>
              <a:rPr kumimoji="1" lang="ja-JP" altLang="en-US" sz="1600" dirty="0"/>
              <a:t>／</a:t>
            </a:r>
            <a:r>
              <a:rPr kumimoji="1" lang="en-US" altLang="ja-JP" sz="1600" dirty="0"/>
              <a:t>10</a:t>
            </a:r>
            <a:r>
              <a:rPr kumimoji="1" lang="ja-JP" altLang="en-US" sz="1600" dirty="0"/>
              <a:t>％／</a:t>
            </a:r>
            <a:r>
              <a:rPr kumimoji="1" lang="en-US" altLang="ja-JP" sz="1600" dirty="0"/>
              <a:t>40%</a:t>
            </a:r>
            <a:endParaRPr kumimoji="1" lang="ja-JP" altLang="en-US" sz="1600" dirty="0"/>
          </a:p>
        </p:txBody>
      </p:sp>
      <p:sp>
        <p:nvSpPr>
          <p:cNvPr id="104" name="テキスト ボックス 103">
            <a:extLst>
              <a:ext uri="{FF2B5EF4-FFF2-40B4-BE49-F238E27FC236}">
                <a16:creationId xmlns:a16="http://schemas.microsoft.com/office/drawing/2014/main" id="{66C7CCA9-4CC6-48A7-93E0-8F1BA825793B}"/>
              </a:ext>
            </a:extLst>
          </p:cNvPr>
          <p:cNvSpPr txBox="1"/>
          <p:nvPr/>
        </p:nvSpPr>
        <p:spPr>
          <a:xfrm>
            <a:off x="2494279" y="5399428"/>
            <a:ext cx="2838010" cy="338554"/>
          </a:xfrm>
          <a:prstGeom prst="rect">
            <a:avLst/>
          </a:prstGeom>
          <a:noFill/>
        </p:spPr>
        <p:txBody>
          <a:bodyPr wrap="square" rtlCol="0">
            <a:spAutoFit/>
          </a:bodyPr>
          <a:lstStyle/>
          <a:p>
            <a:pPr algn="ctr"/>
            <a:r>
              <a:rPr kumimoji="1" lang="ja-JP" altLang="en-US" sz="1600" dirty="0"/>
              <a:t>リグニンを分解・除去する前処理</a:t>
            </a:r>
          </a:p>
        </p:txBody>
      </p:sp>
      <p:sp>
        <p:nvSpPr>
          <p:cNvPr id="105" name="テキスト ボックス 104">
            <a:extLst>
              <a:ext uri="{FF2B5EF4-FFF2-40B4-BE49-F238E27FC236}">
                <a16:creationId xmlns:a16="http://schemas.microsoft.com/office/drawing/2014/main" id="{CB219C33-D6B8-4206-82FF-1DF332D45394}"/>
              </a:ext>
            </a:extLst>
          </p:cNvPr>
          <p:cNvSpPr txBox="1"/>
          <p:nvPr/>
        </p:nvSpPr>
        <p:spPr>
          <a:xfrm>
            <a:off x="5824168" y="5399428"/>
            <a:ext cx="2669880" cy="584775"/>
          </a:xfrm>
          <a:prstGeom prst="rect">
            <a:avLst/>
          </a:prstGeom>
          <a:noFill/>
        </p:spPr>
        <p:txBody>
          <a:bodyPr wrap="square" rtlCol="0">
            <a:spAutoFit/>
          </a:bodyPr>
          <a:lstStyle/>
          <a:p>
            <a:pPr algn="ctr"/>
            <a:r>
              <a:rPr kumimoji="1" lang="ja-JP" altLang="en-US" sz="1600" dirty="0"/>
              <a:t>ヘミセルロースを効率的に利用する前処理</a:t>
            </a:r>
          </a:p>
        </p:txBody>
      </p:sp>
      <p:sp>
        <p:nvSpPr>
          <p:cNvPr id="106" name="テキスト ボックス 105">
            <a:extLst>
              <a:ext uri="{FF2B5EF4-FFF2-40B4-BE49-F238E27FC236}">
                <a16:creationId xmlns:a16="http://schemas.microsoft.com/office/drawing/2014/main" id="{990DBACF-E185-4657-A78D-A90712E73850}"/>
              </a:ext>
            </a:extLst>
          </p:cNvPr>
          <p:cNvSpPr txBox="1"/>
          <p:nvPr/>
        </p:nvSpPr>
        <p:spPr>
          <a:xfrm>
            <a:off x="8987942" y="5522538"/>
            <a:ext cx="2804114" cy="338554"/>
          </a:xfrm>
          <a:prstGeom prst="rect">
            <a:avLst/>
          </a:prstGeom>
          <a:noFill/>
        </p:spPr>
        <p:txBody>
          <a:bodyPr wrap="square" rtlCol="0">
            <a:spAutoFit/>
          </a:bodyPr>
          <a:lstStyle/>
          <a:p>
            <a:pPr algn="ctr"/>
            <a:r>
              <a:rPr kumimoji="1" lang="ja-JP" altLang="en-US" sz="1600" dirty="0"/>
              <a:t>タンパク質・灰汁の抽出・再利用</a:t>
            </a:r>
          </a:p>
        </p:txBody>
      </p:sp>
      <p:sp>
        <p:nvSpPr>
          <p:cNvPr id="2" name="二等辺三角形 1">
            <a:extLst>
              <a:ext uri="{FF2B5EF4-FFF2-40B4-BE49-F238E27FC236}">
                <a16:creationId xmlns:a16="http://schemas.microsoft.com/office/drawing/2014/main" id="{6BDAA1B1-F1D3-40D2-AE83-44067CBC9FFB}"/>
              </a:ext>
            </a:extLst>
          </p:cNvPr>
          <p:cNvSpPr/>
          <p:nvPr/>
        </p:nvSpPr>
        <p:spPr>
          <a:xfrm flipV="1">
            <a:off x="3406545" y="5080744"/>
            <a:ext cx="1037485" cy="19143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二等辺三角形 106">
            <a:extLst>
              <a:ext uri="{FF2B5EF4-FFF2-40B4-BE49-F238E27FC236}">
                <a16:creationId xmlns:a16="http://schemas.microsoft.com/office/drawing/2014/main" id="{80DF2368-4F1B-4C78-8F3B-C608C79F3F1E}"/>
              </a:ext>
            </a:extLst>
          </p:cNvPr>
          <p:cNvSpPr/>
          <p:nvPr/>
        </p:nvSpPr>
        <p:spPr>
          <a:xfrm flipV="1">
            <a:off x="6640366" y="5080744"/>
            <a:ext cx="1037485" cy="19143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二等辺三角形 107">
            <a:extLst>
              <a:ext uri="{FF2B5EF4-FFF2-40B4-BE49-F238E27FC236}">
                <a16:creationId xmlns:a16="http://schemas.microsoft.com/office/drawing/2014/main" id="{EC12EE20-BB40-48B8-BF99-239007847861}"/>
              </a:ext>
            </a:extLst>
          </p:cNvPr>
          <p:cNvSpPr/>
          <p:nvPr/>
        </p:nvSpPr>
        <p:spPr>
          <a:xfrm flipV="1">
            <a:off x="9866482" y="5080743"/>
            <a:ext cx="1037485" cy="19143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237938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2628C-4CC9-4256-8DFB-F1E7C09F825E}"/>
              </a:ext>
            </a:extLst>
          </p:cNvPr>
          <p:cNvSpPr>
            <a:spLocks noGrp="1"/>
          </p:cNvSpPr>
          <p:nvPr>
            <p:ph type="title"/>
          </p:nvPr>
        </p:nvSpPr>
        <p:spPr/>
        <p:txBody>
          <a:bodyPr>
            <a:normAutofit fontScale="90000"/>
          </a:bodyPr>
          <a:lstStyle/>
          <a:p>
            <a:r>
              <a:rPr lang="ja-JP" altLang="en-US" sz="1800" dirty="0"/>
              <a:t>補足：調査活動</a:t>
            </a:r>
            <a:br>
              <a:rPr lang="en-US" altLang="ja-JP" sz="1800" dirty="0"/>
            </a:br>
            <a:r>
              <a:rPr lang="ja-JP" altLang="en-US" sz="2700" dirty="0"/>
              <a:t>バイオマス分解酵素の課題</a:t>
            </a:r>
            <a:endParaRPr kumimoji="1" lang="ja-JP" altLang="en-US" sz="2700" dirty="0"/>
          </a:p>
        </p:txBody>
      </p:sp>
      <p:sp>
        <p:nvSpPr>
          <p:cNvPr id="3" name="スライド番号プレースホルダー 2">
            <a:extLst>
              <a:ext uri="{FF2B5EF4-FFF2-40B4-BE49-F238E27FC236}">
                <a16:creationId xmlns:a16="http://schemas.microsoft.com/office/drawing/2014/main" id="{0E61104E-1FD7-45D1-A053-5FD19097C58F}"/>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4" name="テキスト プレースホルダー 3">
            <a:extLst>
              <a:ext uri="{FF2B5EF4-FFF2-40B4-BE49-F238E27FC236}">
                <a16:creationId xmlns:a16="http://schemas.microsoft.com/office/drawing/2014/main" id="{8B9F1CF0-70BE-4E09-9D53-CE18FEF32B48}"/>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sz="2000" dirty="0"/>
              <a:t>リグノセルロース系バイオマスからの燃料や化学品原料の変換過程では、バイオマスを加水分解して糖を得る糖化工程がボトルネック</a:t>
            </a:r>
            <a:endParaRPr lang="en-US" altLang="ja-JP" sz="2000" dirty="0"/>
          </a:p>
          <a:p>
            <a:pPr marL="1062038" lvl="1" indent="-342900">
              <a:buFont typeface="Wingdings" panose="05000000000000000000" pitchFamily="2" charset="2"/>
              <a:buChar char="Ø"/>
            </a:pPr>
            <a:r>
              <a:rPr lang="ja-JP" altLang="en-US" sz="1400" dirty="0"/>
              <a:t>原料によって化学組成が若干異なる、高結晶性・重合性などの特徴から、難分解性</a:t>
            </a:r>
            <a:endParaRPr lang="en-US" altLang="ja-JP" sz="1400" dirty="0"/>
          </a:p>
          <a:p>
            <a:pPr marL="1062038" lvl="1" indent="-342900">
              <a:buFont typeface="Wingdings" panose="05000000000000000000" pitchFamily="2" charset="2"/>
              <a:buChar char="Ø"/>
            </a:pPr>
            <a:r>
              <a:rPr lang="ja-JP" altLang="en-US" sz="1400" dirty="0"/>
              <a:t>完全に糖化するためには複数種の酵素が必要で、酵素製剤はそれらのカクテル</a:t>
            </a:r>
            <a:endParaRPr lang="en-US" altLang="ja-JP" sz="1400" dirty="0"/>
          </a:p>
          <a:p>
            <a:pPr marL="1062038" lvl="1" indent="-342900">
              <a:buFont typeface="Wingdings" panose="05000000000000000000" pitchFamily="2" charset="2"/>
              <a:buChar char="Ø"/>
            </a:pPr>
            <a:r>
              <a:rPr lang="ja-JP" altLang="en-US" sz="1400" dirty="0"/>
              <a:t>加水分解の効率は個々の酵素の特性と酵素カクテルの混合比率に依存</a:t>
            </a:r>
            <a:endParaRPr lang="en-US" altLang="ja-JP" sz="1400" dirty="0"/>
          </a:p>
          <a:p>
            <a:pPr marL="1062038" lvl="1" indent="-342900">
              <a:buFont typeface="Wingdings" panose="05000000000000000000" pitchFamily="2" charset="2"/>
              <a:buChar char="Ø"/>
            </a:pPr>
            <a:r>
              <a:rPr lang="ja-JP" altLang="en-US" sz="1400" dirty="0"/>
              <a:t>物理的・化学的処理を前処理として施す</a:t>
            </a:r>
            <a:endParaRPr lang="en-US" altLang="ja-JP" sz="1400" dirty="0"/>
          </a:p>
          <a:p>
            <a:pPr marL="342900" indent="-342900">
              <a:buFont typeface="Wingdings" panose="05000000000000000000" pitchFamily="2" charset="2"/>
              <a:buChar char="n"/>
            </a:pPr>
            <a:r>
              <a:rPr lang="ja-JP" altLang="en-US" sz="2000" dirty="0"/>
              <a:t>酵素による糖化の課題</a:t>
            </a:r>
            <a:endParaRPr lang="en-US" altLang="ja-JP" sz="1400" dirty="0"/>
          </a:p>
          <a:p>
            <a:pPr marL="1062038" lvl="1" indent="-342900">
              <a:buFont typeface="Wingdings" panose="05000000000000000000" pitchFamily="2" charset="2"/>
              <a:buChar char="Ø"/>
            </a:pPr>
            <a:r>
              <a:rPr lang="ja-JP" altLang="en-US" sz="1400" dirty="0"/>
              <a:t>既存の酵素のままでは、スケールを大きくしようとすると大量の酵素が必要となる</a:t>
            </a:r>
            <a:endParaRPr lang="en-US" altLang="ja-JP" sz="1400" dirty="0"/>
          </a:p>
          <a:p>
            <a:pPr marL="1062038" lvl="1" indent="-342900">
              <a:buFont typeface="Wingdings" panose="05000000000000000000" pitchFamily="2" charset="2"/>
              <a:buChar char="Ø"/>
            </a:pPr>
            <a:r>
              <a:rPr lang="ja-JP" altLang="en-US" sz="1400" dirty="0"/>
              <a:t>基質への非特異的吸着により酵素が阻害されたり、酵素の再利用が困難となる</a:t>
            </a:r>
            <a:endParaRPr lang="en-US" altLang="ja-JP" sz="1400" dirty="0"/>
          </a:p>
          <a:p>
            <a:pPr marL="1062038" lvl="1" indent="-342900">
              <a:buFont typeface="Wingdings" panose="05000000000000000000" pitchFamily="2" charset="2"/>
              <a:buChar char="Ø"/>
            </a:pPr>
            <a:r>
              <a:rPr lang="ja-JP" altLang="en-US" sz="1400" dirty="0"/>
              <a:t>基質が固体であり、酵素のアクセスが制限され、反応効率が上がらない</a:t>
            </a:r>
            <a:endParaRPr lang="en-US" altLang="ja-JP" sz="1400" dirty="0"/>
          </a:p>
          <a:p>
            <a:pPr marL="1062038" lvl="1" indent="-342900">
              <a:buFont typeface="Wingdings" panose="05000000000000000000" pitchFamily="2" charset="2"/>
              <a:buChar char="Ø"/>
            </a:pPr>
            <a:r>
              <a:rPr lang="ja-JP" altLang="en-US" sz="1400" dirty="0"/>
              <a:t>酵素濃度に対して反応速度が飽和し、反応効率が上がらない</a:t>
            </a:r>
            <a:endParaRPr lang="en-US" altLang="ja-JP" sz="1400" dirty="0"/>
          </a:p>
          <a:p>
            <a:pPr marL="342900" indent="-342900">
              <a:buFont typeface="Wingdings" panose="05000000000000000000" pitchFamily="2" charset="2"/>
              <a:buChar char="n"/>
            </a:pPr>
            <a:r>
              <a:rPr lang="ja-JP" altLang="en-US" sz="2000" dirty="0"/>
              <a:t>酵素カクテルで使用されている個々の酵素の機能向上を設計目標とする</a:t>
            </a:r>
            <a:endParaRPr lang="en-US" altLang="ja-JP" sz="2000" dirty="0"/>
          </a:p>
          <a:p>
            <a:pPr marL="1062038" lvl="1" indent="-342900">
              <a:buFont typeface="Wingdings" panose="05000000000000000000" pitchFamily="2" charset="2"/>
              <a:buChar char="Ø"/>
            </a:pPr>
            <a:r>
              <a:rPr lang="ja-JP" altLang="en-US" sz="1600" dirty="0"/>
              <a:t>触媒ドメインではなく、結合ドメインの改良や代替分子（ペプチド、</a:t>
            </a:r>
            <a:r>
              <a:rPr lang="en-US" altLang="ja-JP" sz="1600" dirty="0"/>
              <a:t>DNA</a:t>
            </a:r>
            <a:r>
              <a:rPr lang="ja-JP" altLang="en-US" sz="1600" dirty="0"/>
              <a:t>アプタマー）の設計・探索もいくつか例がある</a:t>
            </a:r>
            <a:endParaRPr lang="en-US" altLang="ja-JP" sz="1600" dirty="0"/>
          </a:p>
          <a:p>
            <a:pPr marL="1062038" lvl="1" indent="-342900">
              <a:buFont typeface="Wingdings" panose="05000000000000000000" pitchFamily="2" charset="2"/>
              <a:buChar char="Ø"/>
            </a:pPr>
            <a:endParaRPr lang="en-US" altLang="ja-JP" sz="1600" dirty="0"/>
          </a:p>
          <a:p>
            <a:endParaRPr kumimoji="1" lang="ja-JP" altLang="en-US" dirty="0"/>
          </a:p>
        </p:txBody>
      </p:sp>
    </p:spTree>
    <p:extLst>
      <p:ext uri="{BB962C8B-B14F-4D97-AF65-F5344CB8AC3E}">
        <p14:creationId xmlns:p14="http://schemas.microsoft.com/office/powerpoint/2010/main" val="296916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949A1B-4EC9-46F0-B82B-FA915887559B}"/>
              </a:ext>
            </a:extLst>
          </p:cNvPr>
          <p:cNvSpPr>
            <a:spLocks noGrp="1"/>
          </p:cNvSpPr>
          <p:nvPr>
            <p:ph type="title"/>
          </p:nvPr>
        </p:nvSpPr>
        <p:spPr>
          <a:ln>
            <a:noFill/>
          </a:ln>
        </p:spPr>
        <p:txBody>
          <a:bodyPr/>
          <a:lstStyle/>
          <a:p>
            <a:r>
              <a:rPr lang="en-US" altLang="ja-JP" dirty="0"/>
              <a:t>2023</a:t>
            </a:r>
            <a:r>
              <a:rPr lang="ja-JP" altLang="en-US" dirty="0"/>
              <a:t>年</a:t>
            </a:r>
            <a:r>
              <a:rPr lang="en-US" altLang="ja-JP" dirty="0"/>
              <a:t>3</a:t>
            </a:r>
            <a:r>
              <a:rPr lang="ja-JP" altLang="en-US" dirty="0"/>
              <a:t>月次</a:t>
            </a:r>
            <a:r>
              <a:rPr lang="zh-TW" altLang="en-US" dirty="0"/>
              <a:t>報告</a:t>
            </a:r>
            <a:r>
              <a:rPr lang="ja-JP" altLang="en-US" dirty="0"/>
              <a:t>＜人工酵素設計</a:t>
            </a:r>
            <a:r>
              <a:rPr lang="zh-TW" altLang="en-US" dirty="0"/>
              <a:t>＞</a:t>
            </a:r>
            <a:endParaRPr kumimoji="1" lang="ja-JP" altLang="en-US" dirty="0"/>
          </a:p>
        </p:txBody>
      </p:sp>
      <p:sp>
        <p:nvSpPr>
          <p:cNvPr id="3" name="スライド番号プレースホルダー 2">
            <a:extLst>
              <a:ext uri="{FF2B5EF4-FFF2-40B4-BE49-F238E27FC236}">
                <a16:creationId xmlns:a16="http://schemas.microsoft.com/office/drawing/2014/main" id="{6CC9BA05-DA39-46A1-81DB-8FBC19AD1FBE}"/>
              </a:ext>
            </a:extLst>
          </p:cNvPr>
          <p:cNvSpPr>
            <a:spLocks noGrp="1"/>
          </p:cNvSpPr>
          <p:nvPr>
            <p:ph type="sldNum" sz="quarter" idx="10"/>
          </p:nvPr>
        </p:nvSpPr>
        <p:spPr/>
        <p:txBody>
          <a:bodyPr/>
          <a:lstStyle/>
          <a:p>
            <a:fld id="{336047B0-28A3-4E6B-B788-3893CBF6298A}" type="slidenum">
              <a:rPr lang="ja-JP" altLang="en-US" smtClean="0"/>
              <a:pPr/>
              <a:t>3</a:t>
            </a:fld>
            <a:endParaRPr lang="ja-JP" altLang="en-US"/>
          </a:p>
        </p:txBody>
      </p:sp>
      <p:graphicFrame>
        <p:nvGraphicFramePr>
          <p:cNvPr id="15" name="表 5">
            <a:extLst>
              <a:ext uri="{FF2B5EF4-FFF2-40B4-BE49-F238E27FC236}">
                <a16:creationId xmlns:a16="http://schemas.microsoft.com/office/drawing/2014/main" id="{2BFA6FB4-E607-47A4-9BE5-89D5719034D1}"/>
              </a:ext>
            </a:extLst>
          </p:cNvPr>
          <p:cNvGraphicFramePr>
            <a:graphicFrameLocks noGrp="1"/>
          </p:cNvGraphicFramePr>
          <p:nvPr>
            <p:extLst>
              <p:ext uri="{D42A27DB-BD31-4B8C-83A1-F6EECF244321}">
                <p14:modId xmlns:p14="http://schemas.microsoft.com/office/powerpoint/2010/main" val="1762797920"/>
              </p:ext>
            </p:extLst>
          </p:nvPr>
        </p:nvGraphicFramePr>
        <p:xfrm>
          <a:off x="334330" y="2522270"/>
          <a:ext cx="11582850" cy="3301004"/>
        </p:xfrm>
        <a:graphic>
          <a:graphicData uri="http://schemas.openxmlformats.org/drawingml/2006/table">
            <a:tbl>
              <a:tblPr firstRow="1" bandRow="1">
                <a:tableStyleId>{5C22544A-7EE6-4342-B048-85BDC9FD1C3A}</a:tableStyleId>
              </a:tblPr>
              <a:tblGrid>
                <a:gridCol w="3233623">
                  <a:extLst>
                    <a:ext uri="{9D8B030D-6E8A-4147-A177-3AD203B41FA5}">
                      <a16:colId xmlns:a16="http://schemas.microsoft.com/office/drawing/2014/main" val="3132965093"/>
                    </a:ext>
                  </a:extLst>
                </a:gridCol>
                <a:gridCol w="1386463">
                  <a:extLst>
                    <a:ext uri="{9D8B030D-6E8A-4147-A177-3AD203B41FA5}">
                      <a16:colId xmlns:a16="http://schemas.microsoft.com/office/drawing/2014/main" val="3355639984"/>
                    </a:ext>
                  </a:extLst>
                </a:gridCol>
                <a:gridCol w="2260933">
                  <a:extLst>
                    <a:ext uri="{9D8B030D-6E8A-4147-A177-3AD203B41FA5}">
                      <a16:colId xmlns:a16="http://schemas.microsoft.com/office/drawing/2014/main" val="1683457742"/>
                    </a:ext>
                  </a:extLst>
                </a:gridCol>
                <a:gridCol w="2102400">
                  <a:extLst>
                    <a:ext uri="{9D8B030D-6E8A-4147-A177-3AD203B41FA5}">
                      <a16:colId xmlns:a16="http://schemas.microsoft.com/office/drawing/2014/main" val="3542154825"/>
                    </a:ext>
                  </a:extLst>
                </a:gridCol>
                <a:gridCol w="2599431">
                  <a:extLst>
                    <a:ext uri="{9D8B030D-6E8A-4147-A177-3AD203B41FA5}">
                      <a16:colId xmlns:a16="http://schemas.microsoft.com/office/drawing/2014/main" val="2564520005"/>
                    </a:ext>
                  </a:extLst>
                </a:gridCol>
              </a:tblGrid>
              <a:tr h="239268">
                <a:tc>
                  <a:txBody>
                    <a:bodyPr/>
                    <a:lstStyle/>
                    <a:p>
                      <a:pPr algn="ctr"/>
                      <a:r>
                        <a:rPr kumimoji="1" lang="ja-JP" altLang="en-US" dirty="0"/>
                        <a:t>マイルストン</a:t>
                      </a:r>
                    </a:p>
                  </a:txBody>
                  <a:tcPr/>
                </a:tc>
                <a:tc>
                  <a:txBody>
                    <a:bodyPr/>
                    <a:lstStyle/>
                    <a:p>
                      <a:r>
                        <a:rPr kumimoji="1" lang="ja-JP" altLang="en-US" dirty="0"/>
                        <a:t>進捗率</a:t>
                      </a:r>
                    </a:p>
                  </a:txBody>
                  <a:tcPr/>
                </a:tc>
                <a:tc>
                  <a:txBody>
                    <a:bodyPr/>
                    <a:lstStyle/>
                    <a:p>
                      <a:r>
                        <a:rPr kumimoji="1" lang="ja-JP" altLang="en-US" dirty="0"/>
                        <a:t>今月の進捗</a:t>
                      </a:r>
                    </a:p>
                  </a:txBody>
                  <a:tcPr/>
                </a:tc>
                <a:tc>
                  <a:txBody>
                    <a:bodyPr/>
                    <a:lstStyle/>
                    <a:p>
                      <a:r>
                        <a:rPr kumimoji="1" lang="ja-JP" altLang="en-US" dirty="0"/>
                        <a:t>課題</a:t>
                      </a:r>
                    </a:p>
                  </a:txBody>
                  <a:tcPr/>
                </a:tc>
                <a:tc>
                  <a:txBody>
                    <a:bodyPr/>
                    <a:lstStyle/>
                    <a:p>
                      <a:r>
                        <a:rPr kumimoji="1" lang="ja-JP" altLang="en-US" dirty="0"/>
                        <a:t>来期の予定</a:t>
                      </a:r>
                    </a:p>
                  </a:txBody>
                  <a:tcPr/>
                </a:tc>
                <a:extLst>
                  <a:ext uri="{0D108BD9-81ED-4DB2-BD59-A6C34878D82A}">
                    <a16:rowId xmlns:a16="http://schemas.microsoft.com/office/drawing/2014/main" val="1715714061"/>
                  </a:ext>
                </a:extLst>
              </a:tr>
              <a:tr h="3482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Phase2</a:t>
                      </a:r>
                      <a:r>
                        <a:rPr lang="ja-JP" altLang="en-US" sz="1200" dirty="0">
                          <a:solidFill>
                            <a:schemeClr val="tx1"/>
                          </a:solidFill>
                          <a:latin typeface="+mn-ea"/>
                        </a:rPr>
                        <a:t>残件の完了（</a:t>
                      </a:r>
                      <a:r>
                        <a:rPr lang="en-US" altLang="ja-JP" sz="1200" dirty="0">
                          <a:solidFill>
                            <a:schemeClr val="tx1"/>
                          </a:solidFill>
                          <a:latin typeface="+mn-ea"/>
                        </a:rPr>
                        <a:t>Wet</a:t>
                      </a:r>
                      <a:r>
                        <a:rPr lang="ja-JP" altLang="en-US" sz="1200" dirty="0">
                          <a:solidFill>
                            <a:schemeClr val="tx1"/>
                          </a:solidFill>
                          <a:latin typeface="+mn-ea"/>
                        </a:rPr>
                        <a:t>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518797161"/>
                  </a:ext>
                </a:extLst>
              </a:tr>
              <a:tr h="292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LR2</a:t>
                      </a:r>
                      <a:r>
                        <a:rPr lang="ja-JP" altLang="en-US" sz="1200" dirty="0">
                          <a:solidFill>
                            <a:schemeClr val="tx1"/>
                          </a:solidFill>
                          <a:latin typeface="+mn-ea"/>
                        </a:rPr>
                        <a:t>審査開催・準備</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922232791"/>
                  </a:ext>
                </a:extLst>
              </a:tr>
              <a:tr h="422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研究開発報告書作成・文書登録</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なし</a:t>
                      </a:r>
                    </a:p>
                  </a:txBody>
                  <a:tcPr/>
                </a:tc>
                <a:extLst>
                  <a:ext uri="{0D108BD9-81ED-4DB2-BD59-A6C34878D82A}">
                    <a16:rowId xmlns:a16="http://schemas.microsoft.com/office/drawing/2014/main" val="2167423098"/>
                  </a:ext>
                </a:extLst>
              </a:tr>
              <a:tr h="425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東京大学共同研究契約（</a:t>
                      </a:r>
                      <a:r>
                        <a:rPr lang="en-US" altLang="ja-JP" sz="1200" dirty="0">
                          <a:solidFill>
                            <a:schemeClr val="tx1"/>
                          </a:solidFill>
                          <a:latin typeface="+mn-ea"/>
                        </a:rPr>
                        <a:t>- 2023/3/E</a:t>
                      </a:r>
                      <a:r>
                        <a:rPr lang="ja-JP" altLang="en-US" sz="1200" dirty="0">
                          <a:solidFill>
                            <a:schemeClr val="tx1"/>
                          </a:solidFill>
                          <a:latin typeface="+mn-ea"/>
                        </a:rPr>
                        <a:t>）</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FY20-22</a:t>
                      </a:r>
                      <a:r>
                        <a:rPr lang="ja-JP" altLang="en-US" sz="1200" dirty="0">
                          <a:solidFill>
                            <a:schemeClr val="tx1"/>
                          </a:solidFill>
                          <a:latin typeface="+mn-ea"/>
                        </a:rPr>
                        <a:t>活動報告書作成・レビュー</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95%</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kern="1200" dirty="0">
                          <a:solidFill>
                            <a:schemeClr val="dk1"/>
                          </a:solidFill>
                          <a:effectLst/>
                          <a:latin typeface="+mn-lt"/>
                          <a:ea typeface="+mn-ea"/>
                          <a:cs typeface="+mn-cs"/>
                        </a:rPr>
                        <a:t>共同研究成果報告書に追記・提出予定</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4265703668"/>
                  </a:ext>
                </a:extLst>
              </a:tr>
              <a:tr h="442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次期テーマに向けた調査活動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セルロース分解酵素の合成・評価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100%</a:t>
                      </a:r>
                      <a:endParaRPr kumimoji="1" lang="ja-JP" altLang="en-US" sz="1600" b="1" dirty="0">
                        <a:solidFill>
                          <a:schemeClr val="tx1"/>
                        </a:solidFill>
                      </a:endParaRPr>
                    </a:p>
                  </a:txBody>
                  <a:tcPr/>
                </a:tc>
                <a:tc>
                  <a:txBody>
                    <a:bodyPr/>
                    <a:lstStyle/>
                    <a:p>
                      <a:r>
                        <a:rPr kumimoji="1" lang="ja-JP" altLang="en-US" sz="1200" b="0" i="0" u="none" strike="noStrike" kern="1200" cap="none" spc="0" normalizeH="0" baseline="0" noProof="0" dirty="0">
                          <a:ln>
                            <a:noFill/>
                          </a:ln>
                          <a:solidFill>
                            <a:prstClr val="black"/>
                          </a:solidFill>
                          <a:effectLst/>
                          <a:uLnTx/>
                          <a:uFillTx/>
                          <a:latin typeface="+mn-lt"/>
                          <a:ea typeface="+mn-ea"/>
                          <a:cs typeface="+mn-cs"/>
                        </a:rPr>
                        <a:t>全ての対象で合成・活性評価を完了した。</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r>
                        <a:rPr kumimoji="1" lang="ja-JP" altLang="en-US" sz="1200" dirty="0"/>
                        <a:t>なし</a:t>
                      </a:r>
                      <a:endParaRPr kumimoji="1" lang="en-US" altLang="ja-JP"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p>
                  </a:txBody>
                  <a:tcPr/>
                </a:tc>
                <a:extLst>
                  <a:ext uri="{0D108BD9-81ED-4DB2-BD59-A6C34878D82A}">
                    <a16:rowId xmlns:a16="http://schemas.microsoft.com/office/drawing/2014/main" val="4294496935"/>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strike="sngStrike" dirty="0">
                          <a:solidFill>
                            <a:schemeClr val="tx1"/>
                          </a:solidFill>
                          <a:latin typeface="+mn-ea"/>
                        </a:rPr>
                        <a:t>次期テーマに向けた調査活動</a:t>
                      </a:r>
                      <a:endParaRPr lang="en-US" altLang="ja-JP" sz="1200" strike="sngStrike"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strike="sngStrike" dirty="0">
                          <a:solidFill>
                            <a:schemeClr val="tx1"/>
                          </a:solidFill>
                          <a:latin typeface="+mn-ea"/>
                        </a:rPr>
                        <a:t>機能性タンパク質設計技術調査</a:t>
                      </a:r>
                      <a:endParaRPr lang="en-GB" altLang="ja-JP" sz="1200" strike="sngStrike" dirty="0">
                        <a:solidFill>
                          <a:schemeClr val="tx1"/>
                        </a:solidFill>
                        <a:latin typeface="+mn-ea"/>
                      </a:endParaRPr>
                    </a:p>
                  </a:txBody>
                  <a:tcPr/>
                </a:tc>
                <a:tc>
                  <a:txBody>
                    <a:bodyPr/>
                    <a:lstStyle/>
                    <a:p>
                      <a:r>
                        <a:rPr kumimoji="1" lang="en-US" altLang="ja-JP" sz="1600" b="1" strike="sngStrike" dirty="0">
                          <a:solidFill>
                            <a:schemeClr val="tx1"/>
                          </a:solidFill>
                        </a:rPr>
                        <a:t>10%</a:t>
                      </a:r>
                      <a:endParaRPr kumimoji="1" lang="ja-JP" altLang="en-US" sz="1600" b="1" strike="sngStrike" dirty="0">
                        <a:solidFill>
                          <a:schemeClr val="tx1"/>
                        </a:solidFill>
                      </a:endParaRPr>
                    </a:p>
                  </a:txBody>
                  <a:tcPr/>
                </a:tc>
                <a:tc>
                  <a:txBody>
                    <a:bodyPr/>
                    <a:lstStyle/>
                    <a:p>
                      <a:r>
                        <a:rPr kumimoji="1" lang="ja-JP" altLang="en-US" sz="1200" strike="sngStrike" dirty="0">
                          <a:solidFill>
                            <a:schemeClr val="tx1"/>
                          </a:solidFill>
                        </a:rPr>
                        <a:t>調査計画修正に伴い、今期計画から削除した（</a:t>
                      </a:r>
                      <a:r>
                        <a:rPr kumimoji="1" lang="en-US" altLang="ja-JP" sz="1200" strike="sngStrike" dirty="0">
                          <a:solidFill>
                            <a:schemeClr val="tx1"/>
                          </a:solidFill>
                        </a:rPr>
                        <a:t>12/15</a:t>
                      </a:r>
                      <a:r>
                        <a:rPr kumimoji="1" lang="ja-JP" altLang="en-US" sz="1200" strike="sngStrike" dirty="0">
                          <a:solidFill>
                            <a:schemeClr val="tx1"/>
                          </a:solidFill>
                        </a:rPr>
                        <a:t>）</a:t>
                      </a:r>
                    </a:p>
                  </a:txBody>
                  <a:tcPr/>
                </a:tc>
                <a:tc>
                  <a:txBody>
                    <a:bodyPr/>
                    <a:lstStyle/>
                    <a:p>
                      <a:r>
                        <a:rPr kumimoji="1" lang="ja-JP" altLang="en-US" sz="1200" strike="sngStrike"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trike="sngStrike" kern="1200" dirty="0">
                          <a:solidFill>
                            <a:schemeClr val="dk1"/>
                          </a:solidFill>
                          <a:effectLst/>
                          <a:latin typeface="+mn-lt"/>
                          <a:ea typeface="+mn-ea"/>
                          <a:cs typeface="+mn-cs"/>
                        </a:rPr>
                        <a:t>なし</a:t>
                      </a:r>
                      <a:endParaRPr kumimoji="1" lang="ja-JP" altLang="ja-JP" sz="1200" strike="sngStrike" kern="1200" dirty="0">
                        <a:solidFill>
                          <a:schemeClr val="dk1"/>
                        </a:solidFill>
                        <a:effectLst/>
                        <a:latin typeface="+mn-lt"/>
                        <a:ea typeface="+mn-ea"/>
                        <a:cs typeface="+mn-cs"/>
                      </a:endParaRPr>
                    </a:p>
                  </a:txBody>
                  <a:tcPr/>
                </a:tc>
                <a:extLst>
                  <a:ext uri="{0D108BD9-81ED-4DB2-BD59-A6C34878D82A}">
                    <a16:rowId xmlns:a16="http://schemas.microsoft.com/office/drawing/2014/main" val="718279547"/>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アプリケーション・周辺技術調査</a:t>
                      </a:r>
                      <a:endParaRPr lang="en-GB" altLang="ja-JP" sz="1200" dirty="0">
                        <a:solidFill>
                          <a:schemeClr val="tx1"/>
                        </a:solidFill>
                        <a:latin typeface="+mn-ea"/>
                      </a:endParaRPr>
                    </a:p>
                  </a:txBody>
                  <a:tcPr/>
                </a:tc>
                <a:tc>
                  <a:txBody>
                    <a:bodyPr/>
                    <a:lstStyle/>
                    <a:p>
                      <a:r>
                        <a:rPr kumimoji="1" lang="en-US" altLang="ja-JP" sz="1600" b="1" dirty="0">
                          <a:solidFill>
                            <a:srgbClr val="FF0000"/>
                          </a:solidFill>
                        </a:rPr>
                        <a:t>50%</a:t>
                      </a:r>
                      <a:endParaRPr kumimoji="1" lang="ja-JP" altLang="en-US" sz="1600" b="1" dirty="0">
                        <a:solidFill>
                          <a:srgbClr val="FF0000"/>
                        </a:solidFill>
                      </a:endParaRPr>
                    </a:p>
                  </a:txBody>
                  <a:tcPr/>
                </a:tc>
                <a:tc>
                  <a:txBody>
                    <a:bodyPr/>
                    <a:lstStyle/>
                    <a:p>
                      <a:r>
                        <a:rPr kumimoji="1" lang="ja-JP" altLang="en-US" sz="1200" dirty="0">
                          <a:solidFill>
                            <a:schemeClr val="tx1"/>
                          </a:solidFill>
                        </a:rPr>
                        <a:t>なし</a:t>
                      </a:r>
                    </a:p>
                  </a:txBody>
                  <a:tcPr/>
                </a:tc>
                <a:tc>
                  <a:txBody>
                    <a:bodyPr/>
                    <a:lstStyle/>
                    <a:p>
                      <a:r>
                        <a:rPr kumimoji="1" lang="ja-JP" altLang="en-US" sz="1200" dirty="0"/>
                        <a:t>バイオマス分解を軸にした、業界・技術・市場調査</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他テーマ優先のため、</a:t>
                      </a:r>
                      <a:r>
                        <a:rPr kumimoji="1" lang="en-US" altLang="ja-JP" sz="1200" kern="1200" dirty="0">
                          <a:solidFill>
                            <a:schemeClr val="dk1"/>
                          </a:solidFill>
                          <a:effectLst/>
                          <a:latin typeface="+mn-lt"/>
                          <a:ea typeface="+mn-ea"/>
                          <a:cs typeface="+mn-cs"/>
                        </a:rPr>
                        <a:t>4</a:t>
                      </a:r>
                      <a:r>
                        <a:rPr kumimoji="1" lang="ja-JP" altLang="en-US" sz="1200" kern="1200" dirty="0">
                          <a:solidFill>
                            <a:schemeClr val="dk1"/>
                          </a:solidFill>
                          <a:effectLst/>
                          <a:latin typeface="+mn-lt"/>
                          <a:ea typeface="+mn-ea"/>
                          <a:cs typeface="+mn-cs"/>
                        </a:rPr>
                        <a:t>月の予定なし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1978811703"/>
                  </a:ext>
                </a:extLst>
              </a:tr>
            </a:tbl>
          </a:graphicData>
        </a:graphic>
      </p:graphicFrame>
      <p:sp>
        <p:nvSpPr>
          <p:cNvPr id="23" name="四角形: 角を丸くする 22">
            <a:extLst>
              <a:ext uri="{FF2B5EF4-FFF2-40B4-BE49-F238E27FC236}">
                <a16:creationId xmlns:a16="http://schemas.microsoft.com/office/drawing/2014/main" id="{C2F42008-E841-45EC-AF6D-DC78854EEF7B}"/>
              </a:ext>
            </a:extLst>
          </p:cNvPr>
          <p:cNvSpPr/>
          <p:nvPr/>
        </p:nvSpPr>
        <p:spPr>
          <a:xfrm>
            <a:off x="747006" y="1349409"/>
            <a:ext cx="1955782" cy="287177"/>
          </a:xfrm>
          <a:prstGeom prst="roundRect">
            <a:avLst>
              <a:gd name="adj" fmla="val 9970"/>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ja-JP" altLang="en-US" sz="1400" dirty="0">
                <a:solidFill>
                  <a:schemeClr val="tx1"/>
                </a:solidFill>
                <a:latin typeface="+mn-ea"/>
              </a:rPr>
              <a:t>１</a:t>
            </a:r>
            <a:r>
              <a:rPr lang="en-US" altLang="ja-JP" sz="1400" dirty="0">
                <a:solidFill>
                  <a:schemeClr val="tx1"/>
                </a:solidFill>
                <a:latin typeface="+mn-ea"/>
              </a:rPr>
              <a:t>Q</a:t>
            </a:r>
            <a:endParaRPr kumimoji="1" lang="ja-JP" altLang="en-US" sz="1400" dirty="0">
              <a:solidFill>
                <a:schemeClr val="tx1"/>
              </a:solidFill>
              <a:latin typeface="+mn-ea"/>
            </a:endParaRPr>
          </a:p>
        </p:txBody>
      </p:sp>
      <p:sp>
        <p:nvSpPr>
          <p:cNvPr id="24" name="四角形: 角を丸くする 23">
            <a:extLst>
              <a:ext uri="{FF2B5EF4-FFF2-40B4-BE49-F238E27FC236}">
                <a16:creationId xmlns:a16="http://schemas.microsoft.com/office/drawing/2014/main" id="{6C696969-4DC2-4D00-9E1F-0D2BAFE624C2}"/>
              </a:ext>
            </a:extLst>
          </p:cNvPr>
          <p:cNvSpPr/>
          <p:nvPr/>
        </p:nvSpPr>
        <p:spPr>
          <a:xfrm>
            <a:off x="3651101" y="1344942"/>
            <a:ext cx="1955782" cy="287177"/>
          </a:xfrm>
          <a:prstGeom prst="roundRect">
            <a:avLst>
              <a:gd name="adj" fmla="val 7458"/>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2Q</a:t>
            </a:r>
            <a:endParaRPr kumimoji="1" lang="ja-JP" altLang="en-US" sz="1400" dirty="0">
              <a:solidFill>
                <a:schemeClr val="tx1"/>
              </a:solidFill>
              <a:latin typeface="+mn-ea"/>
            </a:endParaRPr>
          </a:p>
        </p:txBody>
      </p:sp>
      <p:sp>
        <p:nvSpPr>
          <p:cNvPr id="25" name="四角形: 角を丸くする 24">
            <a:extLst>
              <a:ext uri="{FF2B5EF4-FFF2-40B4-BE49-F238E27FC236}">
                <a16:creationId xmlns:a16="http://schemas.microsoft.com/office/drawing/2014/main" id="{45818BB3-884E-49BE-9E54-8214C8514D6A}"/>
              </a:ext>
            </a:extLst>
          </p:cNvPr>
          <p:cNvSpPr/>
          <p:nvPr/>
        </p:nvSpPr>
        <p:spPr>
          <a:xfrm>
            <a:off x="6585119" y="1344942"/>
            <a:ext cx="1955782" cy="287177"/>
          </a:xfrm>
          <a:prstGeom prst="roundRect">
            <a:avLst>
              <a:gd name="adj" fmla="val 6621"/>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3Q</a:t>
            </a:r>
          </a:p>
        </p:txBody>
      </p:sp>
      <p:sp>
        <p:nvSpPr>
          <p:cNvPr id="26" name="四角形: 角を丸くする 25">
            <a:extLst>
              <a:ext uri="{FF2B5EF4-FFF2-40B4-BE49-F238E27FC236}">
                <a16:creationId xmlns:a16="http://schemas.microsoft.com/office/drawing/2014/main" id="{FDCDF4E2-FF6D-4634-9291-E6AA41AE9F4A}"/>
              </a:ext>
            </a:extLst>
          </p:cNvPr>
          <p:cNvSpPr/>
          <p:nvPr/>
        </p:nvSpPr>
        <p:spPr>
          <a:xfrm>
            <a:off x="9495418" y="1355340"/>
            <a:ext cx="1955782" cy="287177"/>
          </a:xfrm>
          <a:prstGeom prst="roundRect">
            <a:avLst>
              <a:gd name="adj" fmla="val 4946"/>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altLang="ja-JP" sz="1400" dirty="0">
                <a:solidFill>
                  <a:schemeClr val="tx1"/>
                </a:solidFill>
                <a:latin typeface="+mn-ea"/>
              </a:rPr>
              <a:t>4Q</a:t>
            </a:r>
            <a:endParaRPr kumimoji="1" lang="en-US" altLang="ja-JP" sz="1400" dirty="0">
              <a:solidFill>
                <a:schemeClr val="tx1"/>
              </a:solidFill>
              <a:latin typeface="+mn-ea"/>
            </a:endParaRPr>
          </a:p>
        </p:txBody>
      </p:sp>
      <p:sp>
        <p:nvSpPr>
          <p:cNvPr id="34" name="四角形: 角を丸くする 33">
            <a:extLst>
              <a:ext uri="{FF2B5EF4-FFF2-40B4-BE49-F238E27FC236}">
                <a16:creationId xmlns:a16="http://schemas.microsoft.com/office/drawing/2014/main" id="{77C6E15D-5AF8-4B58-9040-E0889CFDEE19}"/>
              </a:ext>
            </a:extLst>
          </p:cNvPr>
          <p:cNvSpPr/>
          <p:nvPr/>
        </p:nvSpPr>
        <p:spPr>
          <a:xfrm>
            <a:off x="334329" y="1638757"/>
            <a:ext cx="2781137" cy="806732"/>
          </a:xfrm>
          <a:prstGeom prst="roundRect">
            <a:avLst>
              <a:gd name="adj" fmla="val 9970"/>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Phase2</a:t>
            </a:r>
            <a:r>
              <a:rPr lang="ja-JP" altLang="en-US" sz="1200" dirty="0">
                <a:solidFill>
                  <a:schemeClr val="tx1"/>
                </a:solidFill>
                <a:latin typeface="+mn-ea"/>
              </a:rPr>
              <a:t>残件　完了</a:t>
            </a:r>
            <a:endParaRPr lang="en-US" altLang="ja-JP" sz="1200" dirty="0">
              <a:solidFill>
                <a:schemeClr val="tx1"/>
              </a:solidFill>
              <a:latin typeface="+mn-ea"/>
            </a:endParaRPr>
          </a:p>
          <a:p>
            <a:r>
              <a:rPr lang="ja-JP" altLang="en-US" sz="1200" dirty="0">
                <a:solidFill>
                  <a:schemeClr val="tx1"/>
                </a:solidFill>
                <a:latin typeface="+mn-ea"/>
              </a:rPr>
              <a:t>・ドキュメント作成　完了</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5" name="四角形: 角を丸くする 34">
            <a:extLst>
              <a:ext uri="{FF2B5EF4-FFF2-40B4-BE49-F238E27FC236}">
                <a16:creationId xmlns:a16="http://schemas.microsoft.com/office/drawing/2014/main" id="{D1A9255F-2813-4A15-8FEB-56CD73EB0885}"/>
              </a:ext>
            </a:extLst>
          </p:cNvPr>
          <p:cNvSpPr/>
          <p:nvPr/>
        </p:nvSpPr>
        <p:spPr>
          <a:xfrm>
            <a:off x="3250466" y="1638757"/>
            <a:ext cx="2781137" cy="806732"/>
          </a:xfrm>
          <a:prstGeom prst="roundRect">
            <a:avLst>
              <a:gd name="adj" fmla="val 7458"/>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LR2</a:t>
            </a:r>
            <a:r>
              <a:rPr lang="ja-JP" altLang="en-US" sz="1200" dirty="0">
                <a:solidFill>
                  <a:schemeClr val="tx1"/>
                </a:solidFill>
                <a:latin typeface="+mn-ea"/>
              </a:rPr>
              <a:t>開催（テーマの中止）</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6" name="四角形: 角を丸くする 35">
            <a:extLst>
              <a:ext uri="{FF2B5EF4-FFF2-40B4-BE49-F238E27FC236}">
                <a16:creationId xmlns:a16="http://schemas.microsoft.com/office/drawing/2014/main" id="{75352B7F-64E6-4E36-B917-CE6799A1901B}"/>
              </a:ext>
            </a:extLst>
          </p:cNvPr>
          <p:cNvSpPr/>
          <p:nvPr/>
        </p:nvSpPr>
        <p:spPr>
          <a:xfrm>
            <a:off x="6166603" y="1638756"/>
            <a:ext cx="2781137" cy="806732"/>
          </a:xfrm>
          <a:prstGeom prst="roundRect">
            <a:avLst>
              <a:gd name="adj" fmla="val 6621"/>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US" altLang="ja-JP" sz="1200" dirty="0">
              <a:solidFill>
                <a:schemeClr val="tx1"/>
              </a:solidFill>
              <a:latin typeface="+mn-ea"/>
            </a:endParaRPr>
          </a:p>
        </p:txBody>
      </p:sp>
      <p:sp>
        <p:nvSpPr>
          <p:cNvPr id="37" name="四角形: 角を丸くする 36">
            <a:extLst>
              <a:ext uri="{FF2B5EF4-FFF2-40B4-BE49-F238E27FC236}">
                <a16:creationId xmlns:a16="http://schemas.microsoft.com/office/drawing/2014/main" id="{2C50AF44-5B5F-4DB6-88BE-4BB214360E2E}"/>
              </a:ext>
            </a:extLst>
          </p:cNvPr>
          <p:cNvSpPr/>
          <p:nvPr/>
        </p:nvSpPr>
        <p:spPr>
          <a:xfrm>
            <a:off x="9082740" y="1638756"/>
            <a:ext cx="2781137" cy="806732"/>
          </a:xfrm>
          <a:prstGeom prst="roundRect">
            <a:avLst>
              <a:gd name="adj" fmla="val 4946"/>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GB" altLang="ja-JP" sz="1200" dirty="0">
              <a:solidFill>
                <a:schemeClr val="tx1"/>
              </a:solidFill>
              <a:latin typeface="+mn-ea"/>
            </a:endParaRPr>
          </a:p>
        </p:txBody>
      </p:sp>
      <p:sp>
        <p:nvSpPr>
          <p:cNvPr id="38" name="テキスト ボックス 37">
            <a:extLst>
              <a:ext uri="{FF2B5EF4-FFF2-40B4-BE49-F238E27FC236}">
                <a16:creationId xmlns:a16="http://schemas.microsoft.com/office/drawing/2014/main" id="{6CD434B1-80CF-4127-B6E3-ACF91AFEB9DE}"/>
              </a:ext>
            </a:extLst>
          </p:cNvPr>
          <p:cNvSpPr txBox="1"/>
          <p:nvPr/>
        </p:nvSpPr>
        <p:spPr>
          <a:xfrm>
            <a:off x="517055" y="812911"/>
            <a:ext cx="11263815" cy="584775"/>
          </a:xfrm>
          <a:prstGeom prst="rect">
            <a:avLst/>
          </a:prstGeom>
          <a:noFill/>
        </p:spPr>
        <p:txBody>
          <a:bodyPr wrap="square" rtlCol="0">
            <a:spAutoFit/>
          </a:bodyPr>
          <a:lstStyle/>
          <a:p>
            <a:r>
              <a:rPr lang="en-US" altLang="ja-JP" b="1" dirty="0">
                <a:latin typeface="+mn-ea"/>
              </a:rPr>
              <a:t>【</a:t>
            </a:r>
            <a:r>
              <a:rPr kumimoji="1" lang="en-US" altLang="ja-JP" b="1" dirty="0">
                <a:latin typeface="+mn-ea"/>
              </a:rPr>
              <a:t>FY22</a:t>
            </a:r>
            <a:r>
              <a:rPr kumimoji="1" lang="ja-JP" altLang="en-US" b="1" dirty="0">
                <a:latin typeface="+mn-ea"/>
              </a:rPr>
              <a:t>目標</a:t>
            </a:r>
            <a:r>
              <a:rPr kumimoji="1" lang="en-US" altLang="ja-JP" b="1" dirty="0">
                <a:latin typeface="+mn-ea"/>
              </a:rPr>
              <a:t>】</a:t>
            </a:r>
          </a:p>
          <a:p>
            <a:r>
              <a:rPr kumimoji="1" lang="en-US" altLang="ja-JP" sz="1400" u="sng" dirty="0">
                <a:latin typeface="+mn-ea"/>
              </a:rPr>
              <a:t>LR2</a:t>
            </a:r>
            <a:r>
              <a:rPr kumimoji="1" lang="ja-JP" altLang="en-US" sz="1400" u="sng" dirty="0">
                <a:latin typeface="+mn-ea"/>
              </a:rPr>
              <a:t>実施、次期テーマの起動</a:t>
            </a:r>
            <a:endParaRPr kumimoji="1" lang="en-US" altLang="ja-JP" u="sng" dirty="0">
              <a:latin typeface="+mn-ea"/>
            </a:endParaRPr>
          </a:p>
        </p:txBody>
      </p:sp>
      <p:sp>
        <p:nvSpPr>
          <p:cNvPr id="39" name="正方形/長方形 38">
            <a:extLst>
              <a:ext uri="{FF2B5EF4-FFF2-40B4-BE49-F238E27FC236}">
                <a16:creationId xmlns:a16="http://schemas.microsoft.com/office/drawing/2014/main" id="{BF8E0B7F-F5B1-418C-9DAC-020FD915CD7F}"/>
              </a:ext>
            </a:extLst>
          </p:cNvPr>
          <p:cNvSpPr/>
          <p:nvPr/>
        </p:nvSpPr>
        <p:spPr>
          <a:xfrm>
            <a:off x="8015717" y="822530"/>
            <a:ext cx="4077507" cy="307777"/>
          </a:xfrm>
          <a:prstGeom prst="rect">
            <a:avLst/>
          </a:prstGeom>
        </p:spPr>
        <p:txBody>
          <a:bodyPr wrap="square">
            <a:spAutoFit/>
          </a:bodyPr>
          <a:lstStyle/>
          <a:p>
            <a:r>
              <a:rPr lang="ja-JP" altLang="en-US" sz="1400" b="1" dirty="0"/>
              <a:t>黒字</a:t>
            </a:r>
            <a:r>
              <a:rPr lang="ja-JP" altLang="en-US" sz="1400" dirty="0"/>
              <a:t>：予定通り　</a:t>
            </a:r>
            <a:r>
              <a:rPr lang="ja-JP" altLang="en-US" sz="1400" b="1" dirty="0">
                <a:solidFill>
                  <a:srgbClr val="FF0000"/>
                </a:solidFill>
              </a:rPr>
              <a:t>赤字</a:t>
            </a:r>
            <a:r>
              <a:rPr lang="ja-JP" altLang="en-US" sz="1400" dirty="0">
                <a:solidFill>
                  <a:srgbClr val="FF0000"/>
                </a:solidFill>
              </a:rPr>
              <a:t>：遅れあり　</a:t>
            </a:r>
            <a:r>
              <a:rPr lang="ja-JP" altLang="en-US" sz="1400" b="1" dirty="0">
                <a:solidFill>
                  <a:srgbClr val="0000FF"/>
                </a:solidFill>
              </a:rPr>
              <a:t>青字</a:t>
            </a:r>
            <a:r>
              <a:rPr lang="ja-JP" altLang="en-US" sz="1400" dirty="0">
                <a:solidFill>
                  <a:srgbClr val="0000FF"/>
                </a:solidFill>
              </a:rPr>
              <a:t>：前倒し　</a:t>
            </a:r>
          </a:p>
        </p:txBody>
      </p:sp>
      <p:sp>
        <p:nvSpPr>
          <p:cNvPr id="4" name="楕円 3">
            <a:extLst>
              <a:ext uri="{FF2B5EF4-FFF2-40B4-BE49-F238E27FC236}">
                <a16:creationId xmlns:a16="http://schemas.microsoft.com/office/drawing/2014/main" id="{FFB2DFEE-2A50-49C6-BF12-227313650257}"/>
              </a:ext>
            </a:extLst>
          </p:cNvPr>
          <p:cNvSpPr>
            <a:spLocks noChangeAspect="1"/>
          </p:cNvSpPr>
          <p:nvPr/>
        </p:nvSpPr>
        <p:spPr>
          <a:xfrm>
            <a:off x="2642966"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6" name="楕円 15">
            <a:extLst>
              <a:ext uri="{FF2B5EF4-FFF2-40B4-BE49-F238E27FC236}">
                <a16:creationId xmlns:a16="http://schemas.microsoft.com/office/drawing/2014/main" id="{0EB4DFFA-169B-4BBE-94C0-315D2A067316}"/>
              </a:ext>
            </a:extLst>
          </p:cNvPr>
          <p:cNvSpPr>
            <a:spLocks noChangeAspect="1"/>
          </p:cNvSpPr>
          <p:nvPr/>
        </p:nvSpPr>
        <p:spPr>
          <a:xfrm>
            <a:off x="5567825"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7" name="楕円 16">
            <a:extLst>
              <a:ext uri="{FF2B5EF4-FFF2-40B4-BE49-F238E27FC236}">
                <a16:creationId xmlns:a16="http://schemas.microsoft.com/office/drawing/2014/main" id="{5E7ED576-DB88-4519-B42C-FF90A8E47689}"/>
              </a:ext>
            </a:extLst>
          </p:cNvPr>
          <p:cNvSpPr>
            <a:spLocks noChangeAspect="1"/>
          </p:cNvSpPr>
          <p:nvPr/>
        </p:nvSpPr>
        <p:spPr>
          <a:xfrm>
            <a:off x="4600242" y="2909673"/>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C00000"/>
                </a:solidFill>
              </a:rPr>
              <a:t>済</a:t>
            </a:r>
            <a:endParaRPr kumimoji="1" lang="ja-JP" altLang="en-US" sz="1600" b="1" dirty="0">
              <a:solidFill>
                <a:srgbClr val="C00000"/>
              </a:solidFill>
            </a:endParaRPr>
          </a:p>
        </p:txBody>
      </p:sp>
      <p:sp>
        <p:nvSpPr>
          <p:cNvPr id="21" name="楕円 20">
            <a:extLst>
              <a:ext uri="{FF2B5EF4-FFF2-40B4-BE49-F238E27FC236}">
                <a16:creationId xmlns:a16="http://schemas.microsoft.com/office/drawing/2014/main" id="{EE844C28-097E-4AA3-9877-01509657D8B8}"/>
              </a:ext>
            </a:extLst>
          </p:cNvPr>
          <p:cNvSpPr>
            <a:spLocks noChangeAspect="1"/>
          </p:cNvSpPr>
          <p:nvPr/>
        </p:nvSpPr>
        <p:spPr>
          <a:xfrm>
            <a:off x="4600242" y="3259298"/>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
        <p:nvSpPr>
          <p:cNvPr id="19" name="楕円 18">
            <a:extLst>
              <a:ext uri="{FF2B5EF4-FFF2-40B4-BE49-F238E27FC236}">
                <a16:creationId xmlns:a16="http://schemas.microsoft.com/office/drawing/2014/main" id="{8D8572A9-DE04-4017-A15F-E3D95E94D932}"/>
              </a:ext>
            </a:extLst>
          </p:cNvPr>
          <p:cNvSpPr>
            <a:spLocks noChangeAspect="1"/>
          </p:cNvSpPr>
          <p:nvPr/>
        </p:nvSpPr>
        <p:spPr>
          <a:xfrm>
            <a:off x="4600242" y="3579865"/>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
        <p:nvSpPr>
          <p:cNvPr id="20" name="楕円 19">
            <a:extLst>
              <a:ext uri="{FF2B5EF4-FFF2-40B4-BE49-F238E27FC236}">
                <a16:creationId xmlns:a16="http://schemas.microsoft.com/office/drawing/2014/main" id="{3A919117-80A1-468E-966D-A6A3EE8F5686}"/>
              </a:ext>
            </a:extLst>
          </p:cNvPr>
          <p:cNvSpPr>
            <a:spLocks noChangeAspect="1"/>
          </p:cNvSpPr>
          <p:nvPr/>
        </p:nvSpPr>
        <p:spPr>
          <a:xfrm>
            <a:off x="8488939"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22" name="楕円 21">
            <a:extLst>
              <a:ext uri="{FF2B5EF4-FFF2-40B4-BE49-F238E27FC236}">
                <a16:creationId xmlns:a16="http://schemas.microsoft.com/office/drawing/2014/main" id="{4691189C-A676-4B28-ACDB-CE65A5FC5CF3}"/>
              </a:ext>
            </a:extLst>
          </p:cNvPr>
          <p:cNvSpPr>
            <a:spLocks noChangeAspect="1"/>
          </p:cNvSpPr>
          <p:nvPr/>
        </p:nvSpPr>
        <p:spPr>
          <a:xfrm>
            <a:off x="11428823"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27" name="楕円 26">
            <a:extLst>
              <a:ext uri="{FF2B5EF4-FFF2-40B4-BE49-F238E27FC236}">
                <a16:creationId xmlns:a16="http://schemas.microsoft.com/office/drawing/2014/main" id="{B3B14F04-A39A-4A06-9F17-02A07765A1AC}"/>
              </a:ext>
            </a:extLst>
          </p:cNvPr>
          <p:cNvSpPr>
            <a:spLocks noChangeAspect="1"/>
          </p:cNvSpPr>
          <p:nvPr/>
        </p:nvSpPr>
        <p:spPr>
          <a:xfrm>
            <a:off x="4602170" y="4484619"/>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Tree>
    <p:extLst>
      <p:ext uri="{BB962C8B-B14F-4D97-AF65-F5344CB8AC3E}">
        <p14:creationId xmlns:p14="http://schemas.microsoft.com/office/powerpoint/2010/main" val="167154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B467B-E8F5-46CD-9887-C3F72AAA3AFA}"/>
              </a:ext>
            </a:extLst>
          </p:cNvPr>
          <p:cNvSpPr>
            <a:spLocks noGrp="1"/>
          </p:cNvSpPr>
          <p:nvPr>
            <p:ph type="title"/>
          </p:nvPr>
        </p:nvSpPr>
        <p:spPr/>
        <p:txBody>
          <a:bodyPr/>
          <a:lstStyle/>
          <a:p>
            <a:r>
              <a:rPr lang="en-US" altLang="ja-JP" dirty="0"/>
              <a:t>FY22 4Q</a:t>
            </a:r>
            <a:r>
              <a:rPr lang="ja-JP" altLang="en-US" dirty="0"/>
              <a:t>業務計画</a:t>
            </a:r>
            <a:endParaRPr kumimoji="1" lang="ja-JP" altLang="en-US" dirty="0"/>
          </a:p>
        </p:txBody>
      </p:sp>
      <p:graphicFrame>
        <p:nvGraphicFramePr>
          <p:cNvPr id="79" name="表 78">
            <a:extLst>
              <a:ext uri="{FF2B5EF4-FFF2-40B4-BE49-F238E27FC236}">
                <a16:creationId xmlns:a16="http://schemas.microsoft.com/office/drawing/2014/main" id="{9B66C435-F186-4BA3-A6EC-62E7DF51EB52}"/>
              </a:ext>
            </a:extLst>
          </p:cNvPr>
          <p:cNvGraphicFramePr>
            <a:graphicFrameLocks noGrp="1"/>
          </p:cNvGraphicFramePr>
          <p:nvPr>
            <p:extLst>
              <p:ext uri="{D42A27DB-BD31-4B8C-83A1-F6EECF244321}">
                <p14:modId xmlns:p14="http://schemas.microsoft.com/office/powerpoint/2010/main" val="187823606"/>
              </p:ext>
            </p:extLst>
          </p:nvPr>
        </p:nvGraphicFramePr>
        <p:xfrm>
          <a:off x="184220" y="795390"/>
          <a:ext cx="11535730" cy="4041548"/>
        </p:xfrm>
        <a:graphic>
          <a:graphicData uri="http://schemas.openxmlformats.org/drawingml/2006/table">
            <a:tbl>
              <a:tblPr firstRow="1" bandRow="1">
                <a:tableStyleId>{5C22544A-7EE6-4342-B048-85BDC9FD1C3A}</a:tableStyleId>
              </a:tblPr>
              <a:tblGrid>
                <a:gridCol w="2463730">
                  <a:extLst>
                    <a:ext uri="{9D8B030D-6E8A-4147-A177-3AD203B41FA5}">
                      <a16:colId xmlns:a16="http://schemas.microsoft.com/office/drawing/2014/main" val="2002885420"/>
                    </a:ext>
                  </a:extLst>
                </a:gridCol>
                <a:gridCol w="756000">
                  <a:extLst>
                    <a:ext uri="{9D8B030D-6E8A-4147-A177-3AD203B41FA5}">
                      <a16:colId xmlns:a16="http://schemas.microsoft.com/office/drawing/2014/main" val="1606740087"/>
                    </a:ext>
                  </a:extLst>
                </a:gridCol>
                <a:gridCol w="756000">
                  <a:extLst>
                    <a:ext uri="{9D8B030D-6E8A-4147-A177-3AD203B41FA5}">
                      <a16:colId xmlns:a16="http://schemas.microsoft.com/office/drawing/2014/main" val="16484658"/>
                    </a:ext>
                  </a:extLst>
                </a:gridCol>
                <a:gridCol w="756000">
                  <a:extLst>
                    <a:ext uri="{9D8B030D-6E8A-4147-A177-3AD203B41FA5}">
                      <a16:colId xmlns:a16="http://schemas.microsoft.com/office/drawing/2014/main" val="646221046"/>
                    </a:ext>
                  </a:extLst>
                </a:gridCol>
                <a:gridCol w="756000">
                  <a:extLst>
                    <a:ext uri="{9D8B030D-6E8A-4147-A177-3AD203B41FA5}">
                      <a16:colId xmlns:a16="http://schemas.microsoft.com/office/drawing/2014/main" val="1419657036"/>
                    </a:ext>
                  </a:extLst>
                </a:gridCol>
                <a:gridCol w="756000">
                  <a:extLst>
                    <a:ext uri="{9D8B030D-6E8A-4147-A177-3AD203B41FA5}">
                      <a16:colId xmlns:a16="http://schemas.microsoft.com/office/drawing/2014/main" val="2055360398"/>
                    </a:ext>
                  </a:extLst>
                </a:gridCol>
                <a:gridCol w="756000">
                  <a:extLst>
                    <a:ext uri="{9D8B030D-6E8A-4147-A177-3AD203B41FA5}">
                      <a16:colId xmlns:a16="http://schemas.microsoft.com/office/drawing/2014/main" val="3877023983"/>
                    </a:ext>
                  </a:extLst>
                </a:gridCol>
                <a:gridCol w="756000">
                  <a:extLst>
                    <a:ext uri="{9D8B030D-6E8A-4147-A177-3AD203B41FA5}">
                      <a16:colId xmlns:a16="http://schemas.microsoft.com/office/drawing/2014/main" val="2006247985"/>
                    </a:ext>
                  </a:extLst>
                </a:gridCol>
                <a:gridCol w="756000">
                  <a:extLst>
                    <a:ext uri="{9D8B030D-6E8A-4147-A177-3AD203B41FA5}">
                      <a16:colId xmlns:a16="http://schemas.microsoft.com/office/drawing/2014/main" val="3467147575"/>
                    </a:ext>
                  </a:extLst>
                </a:gridCol>
                <a:gridCol w="756000">
                  <a:extLst>
                    <a:ext uri="{9D8B030D-6E8A-4147-A177-3AD203B41FA5}">
                      <a16:colId xmlns:a16="http://schemas.microsoft.com/office/drawing/2014/main" val="1778469355"/>
                    </a:ext>
                  </a:extLst>
                </a:gridCol>
                <a:gridCol w="756000">
                  <a:extLst>
                    <a:ext uri="{9D8B030D-6E8A-4147-A177-3AD203B41FA5}">
                      <a16:colId xmlns:a16="http://schemas.microsoft.com/office/drawing/2014/main" val="2135167648"/>
                    </a:ext>
                  </a:extLst>
                </a:gridCol>
                <a:gridCol w="756000">
                  <a:extLst>
                    <a:ext uri="{9D8B030D-6E8A-4147-A177-3AD203B41FA5}">
                      <a16:colId xmlns:a16="http://schemas.microsoft.com/office/drawing/2014/main" val="3113686247"/>
                    </a:ext>
                  </a:extLst>
                </a:gridCol>
                <a:gridCol w="756000">
                  <a:extLst>
                    <a:ext uri="{9D8B030D-6E8A-4147-A177-3AD203B41FA5}">
                      <a16:colId xmlns:a16="http://schemas.microsoft.com/office/drawing/2014/main" val="4211045012"/>
                    </a:ext>
                  </a:extLst>
                </a:gridCol>
              </a:tblGrid>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latin typeface="+mj-lt"/>
                        </a:rPr>
                        <a:t>項目</a:t>
                      </a:r>
                      <a:endParaRPr kumimoji="1" lang="en-US" altLang="ja-JP" sz="1600" b="1" dirty="0">
                        <a:solidFill>
                          <a:schemeClr val="bg1"/>
                        </a:solidFill>
                        <a:latin typeface="+mj-lt"/>
                      </a:endParaRPr>
                    </a:p>
                  </a:txBody>
                  <a:tcPr anchor="ctr">
                    <a:lnB w="12700" cap="flat" cmpd="sng" algn="ctr">
                      <a:solidFill>
                        <a:schemeClr val="tx1"/>
                      </a:solidFill>
                      <a:prstDash val="solid"/>
                      <a:round/>
                      <a:headEnd type="none" w="med" len="med"/>
                      <a:tailEnd type="none" w="med" len="med"/>
                    </a:lnB>
                    <a:solidFill>
                      <a:srgbClr val="00316C"/>
                    </a:solidFill>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lnB w="12700" cap="flat" cmpd="sng" algn="ctr">
                      <a:solidFill>
                        <a:schemeClr val="tx1"/>
                      </a:solidFill>
                      <a:prstDash val="solid"/>
                      <a:round/>
                      <a:headEnd type="none" w="med" len="med"/>
                      <a:tailEnd type="none" w="med" len="med"/>
                    </a:lnB>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lnB w="12700" cap="flat" cmpd="sng" algn="ctr">
                      <a:solidFill>
                        <a:schemeClr val="tx1"/>
                      </a:solidFill>
                      <a:prstDash val="solid"/>
                      <a:round/>
                      <a:headEnd type="none" w="med" len="med"/>
                      <a:tailEnd type="none" w="med" len="med"/>
                    </a:lnB>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lnB w="12700" cap="flat" cmpd="sng" algn="ctr">
                      <a:solidFill>
                        <a:schemeClr val="tx1"/>
                      </a:solidFill>
                      <a:prstDash val="solid"/>
                      <a:round/>
                      <a:headEnd type="none" w="med" len="med"/>
                      <a:tailEnd type="none" w="med" len="med"/>
                    </a:lnB>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8780013"/>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3525652"/>
                  </a:ext>
                </a:extLst>
              </a:tr>
            </a:tbl>
          </a:graphicData>
        </a:graphic>
      </p:graphicFrame>
      <p:cxnSp>
        <p:nvCxnSpPr>
          <p:cNvPr id="80" name="直線矢印コネクタ 79">
            <a:extLst>
              <a:ext uri="{FF2B5EF4-FFF2-40B4-BE49-F238E27FC236}">
                <a16:creationId xmlns:a16="http://schemas.microsoft.com/office/drawing/2014/main" id="{0E2C41FB-C8F9-4BD1-8E91-2941B202FE89}"/>
              </a:ext>
            </a:extLst>
          </p:cNvPr>
          <p:cNvCxnSpPr>
            <a:cxnSpLocks/>
          </p:cNvCxnSpPr>
          <p:nvPr/>
        </p:nvCxnSpPr>
        <p:spPr>
          <a:xfrm flipV="1">
            <a:off x="2648671" y="3382929"/>
            <a:ext cx="5293336" cy="169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3" name="直線コネクタ 82">
            <a:extLst>
              <a:ext uri="{FF2B5EF4-FFF2-40B4-BE49-F238E27FC236}">
                <a16:creationId xmlns:a16="http://schemas.microsoft.com/office/drawing/2014/main" id="{16F051FD-165E-4C0A-B3FD-EB7C64F1EC20}"/>
              </a:ext>
            </a:extLst>
          </p:cNvPr>
          <p:cNvCxnSpPr>
            <a:cxnSpLocks/>
          </p:cNvCxnSpPr>
          <p:nvPr/>
        </p:nvCxnSpPr>
        <p:spPr>
          <a:xfrm>
            <a:off x="11053943" y="1160950"/>
            <a:ext cx="0" cy="3675988"/>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567F3DBF-1AF3-4453-85B4-86E5C1BF88D7}"/>
              </a:ext>
            </a:extLst>
          </p:cNvPr>
          <p:cNvSpPr txBox="1"/>
          <p:nvPr/>
        </p:nvSpPr>
        <p:spPr>
          <a:xfrm>
            <a:off x="11330622" y="1445197"/>
            <a:ext cx="396262" cy="261610"/>
          </a:xfrm>
          <a:prstGeom prst="rect">
            <a:avLst/>
          </a:prstGeom>
          <a:noFill/>
        </p:spPr>
        <p:txBody>
          <a:bodyPr wrap="none" rtlCol="0">
            <a:spAutoFit/>
          </a:bodyPr>
          <a:lstStyle/>
          <a:p>
            <a:r>
              <a:rPr kumimoji="1" lang="en-US" altLang="ja-JP" sz="1100" dirty="0"/>
              <a:t>3/E</a:t>
            </a:r>
          </a:p>
        </p:txBody>
      </p:sp>
      <p:sp>
        <p:nvSpPr>
          <p:cNvPr id="85" name="星: 5 pt 84">
            <a:extLst>
              <a:ext uri="{FF2B5EF4-FFF2-40B4-BE49-F238E27FC236}">
                <a16:creationId xmlns:a16="http://schemas.microsoft.com/office/drawing/2014/main" id="{8843599F-BF26-4A71-9D51-8AE7404DB5DB}"/>
              </a:ext>
            </a:extLst>
          </p:cNvPr>
          <p:cNvSpPr>
            <a:spLocks noChangeAspect="1"/>
          </p:cNvSpPr>
          <p:nvPr/>
        </p:nvSpPr>
        <p:spPr>
          <a:xfrm>
            <a:off x="11215324" y="1479771"/>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E125BC2A-BA59-41B3-9669-922971B272F2}"/>
              </a:ext>
            </a:extLst>
          </p:cNvPr>
          <p:cNvSpPr txBox="1"/>
          <p:nvPr/>
        </p:nvSpPr>
        <p:spPr>
          <a:xfrm>
            <a:off x="10461091" y="1196018"/>
            <a:ext cx="1755564" cy="276999"/>
          </a:xfrm>
          <a:prstGeom prst="rect">
            <a:avLst/>
          </a:prstGeom>
          <a:noFill/>
        </p:spPr>
        <p:txBody>
          <a:bodyPr wrap="square" rtlCol="0">
            <a:spAutoFit/>
          </a:bodyPr>
          <a:lstStyle/>
          <a:p>
            <a:pPr algn="ctr"/>
            <a:r>
              <a:rPr kumimoji="1" lang="ja-JP" altLang="en-US" sz="1200" b="1" dirty="0"/>
              <a:t>共同研究　活動レビュー</a:t>
            </a:r>
            <a:endParaRPr kumimoji="1" lang="en-US" altLang="ja-JP" sz="1200" b="1" dirty="0"/>
          </a:p>
        </p:txBody>
      </p:sp>
      <p:cxnSp>
        <p:nvCxnSpPr>
          <p:cNvPr id="87" name="直線矢印コネクタ 86">
            <a:extLst>
              <a:ext uri="{FF2B5EF4-FFF2-40B4-BE49-F238E27FC236}">
                <a16:creationId xmlns:a16="http://schemas.microsoft.com/office/drawing/2014/main" id="{4567861C-51BA-49FF-9B2B-EA09E3186D84}"/>
              </a:ext>
            </a:extLst>
          </p:cNvPr>
          <p:cNvCxnSpPr>
            <a:cxnSpLocks/>
          </p:cNvCxnSpPr>
          <p:nvPr/>
        </p:nvCxnSpPr>
        <p:spPr>
          <a:xfrm>
            <a:off x="9473645" y="3383775"/>
            <a:ext cx="1702344"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8" name="テキスト ボックス 87">
            <a:extLst>
              <a:ext uri="{FF2B5EF4-FFF2-40B4-BE49-F238E27FC236}">
                <a16:creationId xmlns:a16="http://schemas.microsoft.com/office/drawing/2014/main" id="{D7022663-C943-4DE5-BB1E-3D3BE7344DD6}"/>
              </a:ext>
            </a:extLst>
          </p:cNvPr>
          <p:cNvSpPr txBox="1"/>
          <p:nvPr/>
        </p:nvSpPr>
        <p:spPr>
          <a:xfrm>
            <a:off x="9306024" y="3026911"/>
            <a:ext cx="1829347" cy="261610"/>
          </a:xfrm>
          <a:prstGeom prst="rect">
            <a:avLst/>
          </a:prstGeom>
          <a:noFill/>
        </p:spPr>
        <p:txBody>
          <a:bodyPr wrap="none" rtlCol="0">
            <a:spAutoFit/>
          </a:bodyPr>
          <a:lstStyle/>
          <a:p>
            <a:r>
              <a:rPr kumimoji="1" lang="ja-JP" altLang="en-US" sz="1100" b="1" dirty="0"/>
              <a:t>共同研究成果報告書　作成</a:t>
            </a:r>
          </a:p>
        </p:txBody>
      </p:sp>
      <p:cxnSp>
        <p:nvCxnSpPr>
          <p:cNvPr id="89" name="直線矢印コネクタ 88">
            <a:extLst>
              <a:ext uri="{FF2B5EF4-FFF2-40B4-BE49-F238E27FC236}">
                <a16:creationId xmlns:a16="http://schemas.microsoft.com/office/drawing/2014/main" id="{4601E10B-5D63-4236-9099-263B3FFC4F1C}"/>
              </a:ext>
            </a:extLst>
          </p:cNvPr>
          <p:cNvCxnSpPr>
            <a:cxnSpLocks/>
          </p:cNvCxnSpPr>
          <p:nvPr/>
        </p:nvCxnSpPr>
        <p:spPr>
          <a:xfrm>
            <a:off x="2648671" y="4384028"/>
            <a:ext cx="151582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0" name="テキスト ボックス 89">
            <a:extLst>
              <a:ext uri="{FF2B5EF4-FFF2-40B4-BE49-F238E27FC236}">
                <a16:creationId xmlns:a16="http://schemas.microsoft.com/office/drawing/2014/main" id="{0DCAC69F-38BB-416C-A97A-397A181D8BA5}"/>
              </a:ext>
            </a:extLst>
          </p:cNvPr>
          <p:cNvSpPr txBox="1"/>
          <p:nvPr/>
        </p:nvSpPr>
        <p:spPr>
          <a:xfrm>
            <a:off x="10233418" y="1640125"/>
            <a:ext cx="418704" cy="261610"/>
          </a:xfrm>
          <a:prstGeom prst="rect">
            <a:avLst/>
          </a:prstGeom>
          <a:noFill/>
        </p:spPr>
        <p:txBody>
          <a:bodyPr wrap="none" rtlCol="0">
            <a:spAutoFit/>
          </a:bodyPr>
          <a:lstStyle/>
          <a:p>
            <a:r>
              <a:rPr kumimoji="1" lang="en-US" altLang="ja-JP" sz="1100" dirty="0"/>
              <a:t>3/M</a:t>
            </a:r>
          </a:p>
        </p:txBody>
      </p:sp>
      <p:sp>
        <p:nvSpPr>
          <p:cNvPr id="91" name="星: 5 pt 90">
            <a:extLst>
              <a:ext uri="{FF2B5EF4-FFF2-40B4-BE49-F238E27FC236}">
                <a16:creationId xmlns:a16="http://schemas.microsoft.com/office/drawing/2014/main" id="{8040937A-55EA-4CBF-8F70-717C160BD330}"/>
              </a:ext>
            </a:extLst>
          </p:cNvPr>
          <p:cNvSpPr>
            <a:spLocks noChangeAspect="1"/>
          </p:cNvSpPr>
          <p:nvPr/>
        </p:nvSpPr>
        <p:spPr>
          <a:xfrm>
            <a:off x="10118120" y="1674699"/>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2" name="テキスト ボックス 91">
            <a:extLst>
              <a:ext uri="{FF2B5EF4-FFF2-40B4-BE49-F238E27FC236}">
                <a16:creationId xmlns:a16="http://schemas.microsoft.com/office/drawing/2014/main" id="{C1E722B5-33AA-4C81-90B7-945C93B1DEAF}"/>
              </a:ext>
            </a:extLst>
          </p:cNvPr>
          <p:cNvSpPr txBox="1"/>
          <p:nvPr/>
        </p:nvSpPr>
        <p:spPr>
          <a:xfrm>
            <a:off x="9494113" y="1424616"/>
            <a:ext cx="1508034" cy="276999"/>
          </a:xfrm>
          <a:prstGeom prst="rect">
            <a:avLst/>
          </a:prstGeom>
          <a:noFill/>
        </p:spPr>
        <p:txBody>
          <a:bodyPr wrap="square" rtlCol="0">
            <a:spAutoFit/>
          </a:bodyPr>
          <a:lstStyle/>
          <a:p>
            <a:pPr algn="ctr"/>
            <a:r>
              <a:rPr kumimoji="1" lang="ja-JP" altLang="en-US" sz="1200" b="1" dirty="0"/>
              <a:t>調査活動　レビュー</a:t>
            </a:r>
          </a:p>
        </p:txBody>
      </p:sp>
      <p:sp>
        <p:nvSpPr>
          <p:cNvPr id="93" name="テキスト ボックス 92">
            <a:extLst>
              <a:ext uri="{FF2B5EF4-FFF2-40B4-BE49-F238E27FC236}">
                <a16:creationId xmlns:a16="http://schemas.microsoft.com/office/drawing/2014/main" id="{66031D33-3F65-4E39-A44A-6A64B03D95C7}"/>
              </a:ext>
            </a:extLst>
          </p:cNvPr>
          <p:cNvSpPr txBox="1"/>
          <p:nvPr/>
        </p:nvSpPr>
        <p:spPr>
          <a:xfrm>
            <a:off x="10283219" y="4034944"/>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94" name="テキスト ボックス 93">
            <a:extLst>
              <a:ext uri="{FF2B5EF4-FFF2-40B4-BE49-F238E27FC236}">
                <a16:creationId xmlns:a16="http://schemas.microsoft.com/office/drawing/2014/main" id="{8DD3E02E-118F-4C21-B79E-474DAF89860C}"/>
              </a:ext>
            </a:extLst>
          </p:cNvPr>
          <p:cNvSpPr txBox="1"/>
          <p:nvPr/>
        </p:nvSpPr>
        <p:spPr>
          <a:xfrm>
            <a:off x="2861856" y="4029767"/>
            <a:ext cx="1092642" cy="271965"/>
          </a:xfrm>
          <a:prstGeom prst="rect">
            <a:avLst/>
          </a:prstGeom>
          <a:noFill/>
        </p:spPr>
        <p:txBody>
          <a:bodyPr wrap="square" rtlCol="0">
            <a:spAutoFit/>
          </a:bodyPr>
          <a:lstStyle/>
          <a:p>
            <a:r>
              <a:rPr kumimoji="1" lang="ja-JP" altLang="en-US" sz="1100" b="1" dirty="0"/>
              <a:t>文献リスト作成</a:t>
            </a:r>
          </a:p>
        </p:txBody>
      </p:sp>
      <p:cxnSp>
        <p:nvCxnSpPr>
          <p:cNvPr id="95" name="直線矢印コネクタ 94">
            <a:extLst>
              <a:ext uri="{FF2B5EF4-FFF2-40B4-BE49-F238E27FC236}">
                <a16:creationId xmlns:a16="http://schemas.microsoft.com/office/drawing/2014/main" id="{AA490322-303C-482F-8589-9E0CDE40D43F}"/>
              </a:ext>
            </a:extLst>
          </p:cNvPr>
          <p:cNvCxnSpPr>
            <a:cxnSpLocks/>
          </p:cNvCxnSpPr>
          <p:nvPr/>
        </p:nvCxnSpPr>
        <p:spPr>
          <a:xfrm flipV="1">
            <a:off x="8724106" y="2449091"/>
            <a:ext cx="2176163"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6" name="テキスト ボックス 95">
            <a:extLst>
              <a:ext uri="{FF2B5EF4-FFF2-40B4-BE49-F238E27FC236}">
                <a16:creationId xmlns:a16="http://schemas.microsoft.com/office/drawing/2014/main" id="{79761669-A623-4585-ABDE-50FE37594F4C}"/>
              </a:ext>
            </a:extLst>
          </p:cNvPr>
          <p:cNvSpPr txBox="1"/>
          <p:nvPr/>
        </p:nvSpPr>
        <p:spPr>
          <a:xfrm>
            <a:off x="3218870" y="3041356"/>
            <a:ext cx="3279937" cy="276999"/>
          </a:xfrm>
          <a:prstGeom prst="rect">
            <a:avLst/>
          </a:prstGeom>
          <a:noFill/>
        </p:spPr>
        <p:txBody>
          <a:bodyPr wrap="square" rtlCol="0">
            <a:spAutoFit/>
          </a:bodyPr>
          <a:lstStyle/>
          <a:p>
            <a:pPr algn="ctr"/>
            <a:r>
              <a:rPr kumimoji="1" lang="ja-JP" altLang="en-US" sz="1200" b="1" dirty="0"/>
              <a:t>セルロース分解酵素合成・評価（</a:t>
            </a:r>
            <a:r>
              <a:rPr kumimoji="1" lang="en-US" altLang="ja-JP" sz="1200" b="1" dirty="0"/>
              <a:t>3</a:t>
            </a:r>
            <a:r>
              <a:rPr kumimoji="1" lang="ja-JP" altLang="en-US" sz="1200" b="1" dirty="0"/>
              <a:t>つの実験）</a:t>
            </a:r>
          </a:p>
        </p:txBody>
      </p:sp>
      <p:cxnSp>
        <p:nvCxnSpPr>
          <p:cNvPr id="97" name="直線矢印コネクタ 96">
            <a:extLst>
              <a:ext uri="{FF2B5EF4-FFF2-40B4-BE49-F238E27FC236}">
                <a16:creationId xmlns:a16="http://schemas.microsoft.com/office/drawing/2014/main" id="{98197E76-EB55-408C-A5B6-5D7095C8FCEC}"/>
              </a:ext>
            </a:extLst>
          </p:cNvPr>
          <p:cNvCxnSpPr>
            <a:cxnSpLocks/>
          </p:cNvCxnSpPr>
          <p:nvPr/>
        </p:nvCxnSpPr>
        <p:spPr>
          <a:xfrm flipV="1">
            <a:off x="4164496" y="4379388"/>
            <a:ext cx="5215336" cy="928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8" name="テキスト ボックス 97">
            <a:extLst>
              <a:ext uri="{FF2B5EF4-FFF2-40B4-BE49-F238E27FC236}">
                <a16:creationId xmlns:a16="http://schemas.microsoft.com/office/drawing/2014/main" id="{11B478A7-85BC-44C2-9E6B-8C9D5E5A2F95}"/>
              </a:ext>
            </a:extLst>
          </p:cNvPr>
          <p:cNvSpPr txBox="1"/>
          <p:nvPr/>
        </p:nvSpPr>
        <p:spPr>
          <a:xfrm>
            <a:off x="6247810" y="4034944"/>
            <a:ext cx="1228385" cy="261610"/>
          </a:xfrm>
          <a:prstGeom prst="rect">
            <a:avLst/>
          </a:prstGeom>
          <a:noFill/>
        </p:spPr>
        <p:txBody>
          <a:bodyPr wrap="square" rtlCol="0">
            <a:spAutoFit/>
          </a:bodyPr>
          <a:lstStyle/>
          <a:p>
            <a:r>
              <a:rPr kumimoji="1" lang="ja-JP" altLang="en-US" sz="1100" b="1" dirty="0"/>
              <a:t>技術・課題まとめ</a:t>
            </a:r>
          </a:p>
        </p:txBody>
      </p:sp>
      <p:cxnSp>
        <p:nvCxnSpPr>
          <p:cNvPr id="105" name="直線矢印コネクタ 104">
            <a:extLst>
              <a:ext uri="{FF2B5EF4-FFF2-40B4-BE49-F238E27FC236}">
                <a16:creationId xmlns:a16="http://schemas.microsoft.com/office/drawing/2014/main" id="{888B0996-E425-445E-A50E-18983885DCA6}"/>
              </a:ext>
            </a:extLst>
          </p:cNvPr>
          <p:cNvCxnSpPr>
            <a:cxnSpLocks/>
          </p:cNvCxnSpPr>
          <p:nvPr/>
        </p:nvCxnSpPr>
        <p:spPr>
          <a:xfrm>
            <a:off x="7957962" y="3383775"/>
            <a:ext cx="151582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6" name="テキスト ボックス 105">
            <a:extLst>
              <a:ext uri="{FF2B5EF4-FFF2-40B4-BE49-F238E27FC236}">
                <a16:creationId xmlns:a16="http://schemas.microsoft.com/office/drawing/2014/main" id="{537B1156-1F17-443D-BAB6-242DFDE10648}"/>
              </a:ext>
            </a:extLst>
          </p:cNvPr>
          <p:cNvSpPr txBox="1"/>
          <p:nvPr/>
        </p:nvSpPr>
        <p:spPr>
          <a:xfrm>
            <a:off x="8105079" y="3026911"/>
            <a:ext cx="1228385" cy="261610"/>
          </a:xfrm>
          <a:prstGeom prst="rect">
            <a:avLst/>
          </a:prstGeom>
          <a:noFill/>
        </p:spPr>
        <p:txBody>
          <a:bodyPr wrap="square" rtlCol="0">
            <a:spAutoFit/>
          </a:bodyPr>
          <a:lstStyle/>
          <a:p>
            <a:pPr algn="ctr"/>
            <a:r>
              <a:rPr kumimoji="1" lang="ja-JP" altLang="en-US" sz="1100" b="1" dirty="0"/>
              <a:t>実験結果まとめ</a:t>
            </a:r>
          </a:p>
        </p:txBody>
      </p:sp>
      <p:sp>
        <p:nvSpPr>
          <p:cNvPr id="107" name="テキスト ボックス 106">
            <a:extLst>
              <a:ext uri="{FF2B5EF4-FFF2-40B4-BE49-F238E27FC236}">
                <a16:creationId xmlns:a16="http://schemas.microsoft.com/office/drawing/2014/main" id="{692CA3F8-1642-43C1-AB6A-6AD33E689743}"/>
              </a:ext>
            </a:extLst>
          </p:cNvPr>
          <p:cNvSpPr txBox="1"/>
          <p:nvPr/>
        </p:nvSpPr>
        <p:spPr>
          <a:xfrm>
            <a:off x="8870545" y="2067752"/>
            <a:ext cx="1843774" cy="261610"/>
          </a:xfrm>
          <a:prstGeom prst="rect">
            <a:avLst/>
          </a:prstGeom>
          <a:noFill/>
        </p:spPr>
        <p:txBody>
          <a:bodyPr wrap="none" rtlCol="0">
            <a:spAutoFit/>
          </a:bodyPr>
          <a:lstStyle/>
          <a:p>
            <a:r>
              <a:rPr kumimoji="1" lang="ja-JP" altLang="en-US" sz="1100" b="1" dirty="0"/>
              <a:t>共同研究レビュー資料　作成</a:t>
            </a:r>
          </a:p>
        </p:txBody>
      </p:sp>
      <p:cxnSp>
        <p:nvCxnSpPr>
          <p:cNvPr id="108" name="直線矢印コネクタ 107">
            <a:extLst>
              <a:ext uri="{FF2B5EF4-FFF2-40B4-BE49-F238E27FC236}">
                <a16:creationId xmlns:a16="http://schemas.microsoft.com/office/drawing/2014/main" id="{3C80417B-2AC9-476F-9E48-7AA5214EA8FE}"/>
              </a:ext>
            </a:extLst>
          </p:cNvPr>
          <p:cNvCxnSpPr>
            <a:cxnSpLocks/>
          </p:cNvCxnSpPr>
          <p:nvPr/>
        </p:nvCxnSpPr>
        <p:spPr>
          <a:xfrm flipV="1">
            <a:off x="10981854" y="4379388"/>
            <a:ext cx="78582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9" name="テキスト ボックス 108">
            <a:extLst>
              <a:ext uri="{FF2B5EF4-FFF2-40B4-BE49-F238E27FC236}">
                <a16:creationId xmlns:a16="http://schemas.microsoft.com/office/drawing/2014/main" id="{C507AECF-74A2-4A2F-896B-934663AF94F8}"/>
              </a:ext>
            </a:extLst>
          </p:cNvPr>
          <p:cNvSpPr txBox="1"/>
          <p:nvPr/>
        </p:nvSpPr>
        <p:spPr>
          <a:xfrm>
            <a:off x="10544082" y="1729747"/>
            <a:ext cx="1755555" cy="461665"/>
          </a:xfrm>
          <a:prstGeom prst="rect">
            <a:avLst/>
          </a:prstGeom>
          <a:noFill/>
        </p:spPr>
        <p:txBody>
          <a:bodyPr wrap="square" rtlCol="0">
            <a:spAutoFit/>
          </a:bodyPr>
          <a:lstStyle/>
          <a:p>
            <a:pPr algn="ctr"/>
            <a:r>
              <a:rPr kumimoji="1" lang="ja-JP" altLang="en-US" sz="1200" dirty="0"/>
              <a:t>五十嵐先生・清水先生・砂川先生</a:t>
            </a:r>
          </a:p>
        </p:txBody>
      </p:sp>
    </p:spTree>
    <p:extLst>
      <p:ext uri="{BB962C8B-B14F-4D97-AF65-F5344CB8AC3E}">
        <p14:creationId xmlns:p14="http://schemas.microsoft.com/office/powerpoint/2010/main" val="3453741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22C7-53D9-40DC-827A-6F0F394BFC61}"/>
              </a:ext>
            </a:extLst>
          </p:cNvPr>
          <p:cNvSpPr>
            <a:spLocks noGrp="1"/>
          </p:cNvSpPr>
          <p:nvPr>
            <p:ph type="title"/>
          </p:nvPr>
        </p:nvSpPr>
        <p:spPr/>
        <p:txBody>
          <a:bodyPr/>
          <a:lstStyle/>
          <a:p>
            <a:r>
              <a:rPr lang="en-US" altLang="ja-JP" dirty="0"/>
              <a:t>3</a:t>
            </a:r>
            <a:r>
              <a:rPr lang="ja-JP" altLang="en-US" dirty="0"/>
              <a:t>月度の活動概要（個別）</a:t>
            </a:r>
            <a:endParaRPr kumimoji="1" lang="ja-JP" altLang="en-US" dirty="0"/>
          </a:p>
        </p:txBody>
      </p:sp>
      <p:sp>
        <p:nvSpPr>
          <p:cNvPr id="3" name="スライド番号プレースホルダー 2">
            <a:extLst>
              <a:ext uri="{FF2B5EF4-FFF2-40B4-BE49-F238E27FC236}">
                <a16:creationId xmlns:a16="http://schemas.microsoft.com/office/drawing/2014/main" id="{49C42DE7-9132-4E33-ACD8-7D13F7411E9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853C7A4D-3855-407C-A03B-1E2587D80AC4}"/>
              </a:ext>
            </a:extLst>
          </p:cNvPr>
          <p:cNvSpPr>
            <a:spLocks noGrp="1"/>
          </p:cNvSpPr>
          <p:nvPr>
            <p:ph type="body" sz="quarter" idx="11"/>
          </p:nvPr>
        </p:nvSpPr>
        <p:spPr/>
        <p:txBody>
          <a:bodyPr/>
          <a:lstStyle/>
          <a:p>
            <a:r>
              <a:rPr lang="ja-JP" altLang="en-US" dirty="0"/>
              <a:t>セルラーゼの合成・活性評価実験（東大）：原</a:t>
            </a:r>
            <a:endParaRPr lang="en-US" altLang="ja-JP" dirty="0"/>
          </a:p>
          <a:p>
            <a:pPr lvl="1"/>
            <a:r>
              <a:rPr lang="ja-JP" altLang="en-US" dirty="0"/>
              <a:t>全ての対象について、合成・活性評価実験を完了した。</a:t>
            </a:r>
            <a:endParaRPr lang="en-US" altLang="ja-JP" dirty="0"/>
          </a:p>
          <a:p>
            <a:pPr lvl="1"/>
            <a:r>
              <a:rPr lang="ja-JP" altLang="en-US" dirty="0"/>
              <a:t>下半期に実施した実験内容を、共同研究報告書に追記した。</a:t>
            </a:r>
            <a:endParaRPr lang="en-US" altLang="ja-JP" dirty="0"/>
          </a:p>
          <a:p>
            <a:endParaRPr kumimoji="1" lang="en-US" altLang="ja-JP" dirty="0"/>
          </a:p>
          <a:p>
            <a:r>
              <a:rPr kumimoji="1" lang="ja-JP" altLang="en-US" dirty="0"/>
              <a:t>東大</a:t>
            </a:r>
            <a:r>
              <a:rPr lang="ja-JP" altLang="en-US" dirty="0"/>
              <a:t> 共同研究レビュー：熊谷</a:t>
            </a:r>
            <a:endParaRPr lang="en-US" altLang="ja-JP" dirty="0"/>
          </a:p>
          <a:p>
            <a:pPr lvl="1"/>
            <a:r>
              <a:rPr lang="ja-JP" altLang="en-US" dirty="0"/>
              <a:t>ている。</a:t>
            </a:r>
            <a:endParaRPr lang="en-US" altLang="ja-JP" dirty="0"/>
          </a:p>
          <a:p>
            <a:endParaRPr lang="en-US" altLang="ja-JP" dirty="0"/>
          </a:p>
        </p:txBody>
      </p:sp>
      <p:sp>
        <p:nvSpPr>
          <p:cNvPr id="5" name="四角形: 角を丸くする 4">
            <a:extLst>
              <a:ext uri="{FF2B5EF4-FFF2-40B4-BE49-F238E27FC236}">
                <a16:creationId xmlns:a16="http://schemas.microsoft.com/office/drawing/2014/main" id="{4BDD6898-EE10-4E08-9136-23E2EEBD7173}"/>
              </a:ext>
            </a:extLst>
          </p:cNvPr>
          <p:cNvSpPr/>
          <p:nvPr/>
        </p:nvSpPr>
        <p:spPr>
          <a:xfrm>
            <a:off x="8321337" y="4958282"/>
            <a:ext cx="3537605" cy="837549"/>
          </a:xfrm>
          <a:prstGeom prst="roundRect">
            <a:avLst>
              <a:gd name="adj" fmla="val 9970"/>
            </a:avLst>
          </a:prstGeom>
          <a:solidFill>
            <a:schemeClr val="accent2">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600" dirty="0">
                <a:solidFill>
                  <a:schemeClr val="tx1"/>
                </a:solidFill>
                <a:latin typeface="+mn-ea"/>
              </a:rPr>
              <a:t>伊崎：育児休暇</a:t>
            </a:r>
            <a:endParaRPr lang="en-US" altLang="ja-JP" sz="1600" dirty="0">
              <a:solidFill>
                <a:schemeClr val="tx1"/>
              </a:solidFill>
              <a:latin typeface="+mn-ea"/>
            </a:endParaRPr>
          </a:p>
          <a:p>
            <a:r>
              <a:rPr lang="ja-JP" altLang="en-US" sz="1600" dirty="0">
                <a:solidFill>
                  <a:schemeClr val="tx1"/>
                </a:solidFill>
                <a:latin typeface="+mn-ea"/>
              </a:rPr>
              <a:t>　　　</a:t>
            </a:r>
            <a:r>
              <a:rPr lang="en-US" altLang="ja-JP" sz="1600" dirty="0">
                <a:solidFill>
                  <a:schemeClr val="tx1"/>
                </a:solidFill>
                <a:latin typeface="+mn-ea"/>
              </a:rPr>
              <a:t>2022/12/19 – 2023/5/7</a:t>
            </a:r>
          </a:p>
          <a:p>
            <a:r>
              <a:rPr lang="ja-JP" altLang="en-US" sz="1600" dirty="0">
                <a:solidFill>
                  <a:schemeClr val="tx1"/>
                </a:solidFill>
                <a:latin typeface="+mn-ea"/>
              </a:rPr>
              <a:t>橋本：</a:t>
            </a:r>
            <a:r>
              <a:rPr lang="en-US" altLang="ja-JP" sz="1600" dirty="0">
                <a:solidFill>
                  <a:schemeClr val="tx1"/>
                </a:solidFill>
                <a:latin typeface="+mn-ea"/>
              </a:rPr>
              <a:t>QCI</a:t>
            </a:r>
            <a:r>
              <a:rPr lang="ja-JP" altLang="en-US" sz="1600" dirty="0">
                <a:solidFill>
                  <a:schemeClr val="tx1"/>
                </a:solidFill>
                <a:latin typeface="+mn-ea"/>
              </a:rPr>
              <a:t>に注力のため進捗無し</a:t>
            </a:r>
            <a:endParaRPr lang="en-US" altLang="ja-JP" sz="1600" dirty="0">
              <a:solidFill>
                <a:schemeClr val="tx1"/>
              </a:solidFill>
              <a:latin typeface="+mn-ea"/>
            </a:endParaRPr>
          </a:p>
        </p:txBody>
      </p:sp>
    </p:spTree>
    <p:extLst>
      <p:ext uri="{BB962C8B-B14F-4D97-AF65-F5344CB8AC3E}">
        <p14:creationId xmlns:p14="http://schemas.microsoft.com/office/powerpoint/2010/main" val="358711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32043F0-ADA7-4B4C-AF0F-95D5F75BFB6E}"/>
              </a:ext>
            </a:extLst>
          </p:cNvPr>
          <p:cNvSpPr>
            <a:spLocks noGrp="1"/>
          </p:cNvSpPr>
          <p:nvPr>
            <p:ph type="title"/>
          </p:nvPr>
        </p:nvSpPr>
        <p:spPr/>
        <p:txBody>
          <a:bodyPr>
            <a:normAutofit/>
          </a:bodyPr>
          <a:lstStyle/>
          <a:p>
            <a:r>
              <a:rPr lang="en-US" altLang="ja-JP" sz="2800" dirty="0"/>
              <a:t>Wet</a:t>
            </a:r>
            <a:r>
              <a:rPr lang="ja-JP" altLang="en-US" sz="2800" dirty="0"/>
              <a:t>実験</a:t>
            </a:r>
          </a:p>
        </p:txBody>
      </p:sp>
      <p:sp>
        <p:nvSpPr>
          <p:cNvPr id="3" name="スライド番号プレースホルダー 2">
            <a:extLst>
              <a:ext uri="{FF2B5EF4-FFF2-40B4-BE49-F238E27FC236}">
                <a16:creationId xmlns:a16="http://schemas.microsoft.com/office/drawing/2014/main" id="{200F7422-D8BD-4401-ACDB-CEF2836216E9}"/>
              </a:ext>
            </a:extLst>
          </p:cNvPr>
          <p:cNvSpPr>
            <a:spLocks noGrp="1"/>
          </p:cNvSpPr>
          <p:nvPr>
            <p:ph type="sldNum" sz="quarter" idx="12"/>
          </p:nvPr>
        </p:nvSpPr>
        <p:spPr/>
        <p:txBody>
          <a:bodyPr/>
          <a:lstStyle/>
          <a:p>
            <a:fld id="{584EAAFE-CFE5-40AD-8E95-5BFF290DC5CF}" type="slidenum">
              <a:rPr kumimoji="1" lang="ja-JP" altLang="en-US" smtClean="0"/>
              <a:pPr/>
              <a:t>6</a:t>
            </a:fld>
            <a:endParaRPr kumimoji="1" lang="ja-JP" altLang="en-US"/>
          </a:p>
        </p:txBody>
      </p:sp>
    </p:spTree>
    <p:extLst>
      <p:ext uri="{BB962C8B-B14F-4D97-AF65-F5344CB8AC3E}">
        <p14:creationId xmlns:p14="http://schemas.microsoft.com/office/powerpoint/2010/main" val="367040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FC507-3D5D-467B-AFC3-2377C61D02E0}"/>
              </a:ext>
            </a:extLst>
          </p:cNvPr>
          <p:cNvSpPr>
            <a:spLocks noGrp="1"/>
          </p:cNvSpPr>
          <p:nvPr>
            <p:ph type="title"/>
          </p:nvPr>
        </p:nvSpPr>
        <p:spPr/>
        <p:txBody>
          <a:bodyPr/>
          <a:lstStyle/>
          <a:p>
            <a:r>
              <a:rPr kumimoji="1" lang="en-US" altLang="ja-JP" dirty="0"/>
              <a:t>2</a:t>
            </a:r>
            <a:r>
              <a:rPr kumimoji="1" lang="ja-JP" altLang="en-US" dirty="0"/>
              <a:t>月度の活動概要（</a:t>
            </a:r>
            <a:r>
              <a:rPr kumimoji="1" lang="en-US" altLang="ja-JP" dirty="0"/>
              <a:t>Wet</a:t>
            </a:r>
            <a:r>
              <a:rPr kumimoji="1" lang="ja-JP" altLang="en-US" dirty="0"/>
              <a:t>実験；原</a:t>
            </a:r>
            <a:r>
              <a:rPr lang="ja-JP" altLang="en-US" sz="1600" dirty="0"/>
              <a:t>茉</a:t>
            </a:r>
            <a:r>
              <a:rPr kumimoji="1" lang="ja-JP" altLang="en-US" dirty="0"/>
              <a:t>）</a:t>
            </a:r>
          </a:p>
        </p:txBody>
      </p:sp>
      <p:sp>
        <p:nvSpPr>
          <p:cNvPr id="3" name="スライド番号プレースホルダー 2">
            <a:extLst>
              <a:ext uri="{FF2B5EF4-FFF2-40B4-BE49-F238E27FC236}">
                <a16:creationId xmlns:a16="http://schemas.microsoft.com/office/drawing/2014/main" id="{5ED3D7E8-6E4F-4B6E-B177-0E62C760FE7F}"/>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コンテンツ プレースホルダー 2">
            <a:extLst>
              <a:ext uri="{FF2B5EF4-FFF2-40B4-BE49-F238E27FC236}">
                <a16:creationId xmlns:a16="http://schemas.microsoft.com/office/drawing/2014/main" id="{72841BB7-2AAC-4204-A62D-DD32383062E3}"/>
              </a:ext>
            </a:extLst>
          </p:cNvPr>
          <p:cNvSpPr txBox="1">
            <a:spLocks/>
          </p:cNvSpPr>
          <p:nvPr/>
        </p:nvSpPr>
        <p:spPr>
          <a:xfrm>
            <a:off x="1425918" y="881734"/>
            <a:ext cx="9885549" cy="5705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b="1" dirty="0"/>
              <a:t>FY22</a:t>
            </a:r>
            <a:r>
              <a:rPr lang="ja-JP" altLang="en-US" sz="1800" b="1" dirty="0"/>
              <a:t>目標</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1. </a:t>
            </a:r>
            <a:r>
              <a:rPr kumimoji="1" lang="ja-JP" altLang="en-US" sz="1400" dirty="0">
                <a:latin typeface="Arial"/>
                <a:ea typeface="Meiryo UI"/>
              </a:rPr>
              <a:t>設計セルロース結合ドメイン（</a:t>
            </a:r>
            <a:r>
              <a:rPr kumimoji="1" lang="en-US" altLang="ja-JP" sz="1400" dirty="0">
                <a:latin typeface="Arial"/>
                <a:ea typeface="Meiryo UI"/>
              </a:rPr>
              <a:t>CBD</a:t>
            </a:r>
            <a:r>
              <a:rPr kumimoji="1" lang="ja-JP" altLang="en-US" sz="1400" dirty="0">
                <a:latin typeface="Arial"/>
                <a:ea typeface="Meiryo UI"/>
              </a:rPr>
              <a:t>）の合成・評価</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2. </a:t>
            </a:r>
            <a:r>
              <a:rPr kumimoji="1" lang="ja-JP" altLang="en-US" sz="1400" dirty="0">
                <a:latin typeface="Arial"/>
                <a:ea typeface="Meiryo UI"/>
              </a:rPr>
              <a:t>セルロース分解酵素の合成・評価</a:t>
            </a:r>
            <a:endParaRPr lang="en-US" altLang="ja-JP" sz="1400" dirty="0"/>
          </a:p>
          <a:p>
            <a:r>
              <a:rPr lang="en-US" altLang="ja-JP" sz="2000" b="1" dirty="0"/>
              <a:t>4Q</a:t>
            </a:r>
            <a:r>
              <a:rPr lang="ja-JP" altLang="en-US" sz="2000" b="1" dirty="0"/>
              <a:t>の目標</a:t>
            </a:r>
            <a:endParaRPr lang="en-US" altLang="ja-JP" sz="2000"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設計</a:t>
            </a:r>
            <a:r>
              <a:rPr kumimoji="0" lang="en-US" altLang="ja-JP" sz="1400" b="0" i="0" u="none" strike="noStrike" kern="1200" cap="none" spc="0" normalizeH="0" baseline="0" noProof="0" dirty="0">
                <a:ln>
                  <a:noFill/>
                </a:ln>
                <a:effectLst/>
                <a:uLnTx/>
                <a:uFillTx/>
                <a:latin typeface="Arial"/>
                <a:ea typeface="Meiryo UI"/>
                <a:cs typeface="+mn-cs"/>
              </a:rPr>
              <a:t>CBD</a:t>
            </a:r>
            <a:r>
              <a:rPr kumimoji="0" lang="ja-JP" altLang="en-US" sz="1400" b="0" i="0" u="none" strike="noStrike" kern="1200" cap="none" spc="0" normalizeH="0" baseline="0" noProof="0" dirty="0">
                <a:ln>
                  <a:noFill/>
                </a:ln>
                <a:effectLst/>
                <a:uLnTx/>
                <a:uFillTx/>
                <a:latin typeface="Arial"/>
                <a:ea typeface="Meiryo UI"/>
                <a:cs typeface="+mn-cs"/>
              </a:rPr>
              <a:t>を含むセルロース分解酵素を評価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zh-TW" altLang="en-US" sz="1400" b="0" i="0" u="none" strike="noStrike" kern="1200" cap="none" spc="0" normalizeH="0" baseline="0" noProof="0" dirty="0">
                <a:ln>
                  <a:noFill/>
                </a:ln>
                <a:effectLst/>
                <a:uLnTx/>
                <a:uFillTx/>
                <a:latin typeface="Arial"/>
                <a:ea typeface="Meiryo UI"/>
                <a:cs typeface="+mn-cs"/>
              </a:rPr>
              <a:t>進捗： </a:t>
            </a:r>
            <a:r>
              <a:rPr kumimoji="1" lang="en-US" altLang="zh-TW" sz="1400" b="0" i="0" u="none" strike="noStrike" kern="1200" cap="none" spc="0" normalizeH="0" baseline="0" noProof="0" dirty="0">
                <a:ln>
                  <a:noFill/>
                </a:ln>
                <a:effectLst/>
                <a:uLnTx/>
                <a:uFillTx/>
                <a:latin typeface="Arial"/>
                <a:ea typeface="Meiryo UI"/>
                <a:cs typeface="+mn-cs"/>
              </a:rPr>
              <a:t>30%→80%</a:t>
            </a:r>
            <a:r>
              <a:rPr kumimoji="1" lang="zh-TW" altLang="en-US" sz="1400" b="0" i="0" u="none" strike="noStrike" kern="1200" cap="none" spc="0" normalizeH="0" baseline="0" noProof="0" dirty="0">
                <a:ln>
                  <a:noFill/>
                </a:ln>
                <a:effectLst/>
                <a:uLnTx/>
                <a:uFillTx/>
                <a:latin typeface="Arial"/>
                <a:ea typeface="Meiryo UI"/>
                <a:cs typeface="+mn-cs"/>
              </a:rPr>
              <a:t>（評価済）</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defTabSz="914400">
              <a:buNone/>
              <a:defRPr/>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zh-TW" sz="1400" dirty="0">
                <a:latin typeface="Arial"/>
                <a:ea typeface="Meiryo UI"/>
              </a:rPr>
              <a:t>25%→80 %</a:t>
            </a:r>
            <a:r>
              <a:rPr kumimoji="1" lang="zh-TW" altLang="en-US" sz="1400" dirty="0">
                <a:latin typeface="Arial"/>
                <a:ea typeface="Meiryo UI"/>
              </a:rPr>
              <a:t>（活性確認</a:t>
            </a:r>
            <a:r>
              <a:rPr kumimoji="1" lang="ja-JP" altLang="en-US" sz="1400" dirty="0">
                <a:latin typeface="Arial"/>
                <a:ea typeface="Meiryo UI"/>
              </a:rPr>
              <a:t>完了）</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defTabSz="914400">
              <a:buNone/>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：合成した酵素を</a:t>
            </a:r>
            <a:r>
              <a:rPr kumimoji="0" lang="ja-JP" altLang="en-US" sz="1400" b="0" i="0" u="none" strike="noStrike" kern="1200" cap="none" spc="0" normalizeH="0" baseline="0" noProof="0" dirty="0">
                <a:ln>
                  <a:noFill/>
                </a:ln>
                <a:effectLst/>
                <a:uLnTx/>
                <a:uFillTx/>
                <a:latin typeface="Arial"/>
                <a:ea typeface="Meiryo UI"/>
                <a:cs typeface="+mn-cs"/>
              </a:rPr>
              <a:t>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en-US" altLang="zh-TW" sz="1400" b="0" i="0" u="none" strike="noStrike" kern="1200" cap="none" spc="0" normalizeH="0" baseline="0" noProof="0" dirty="0">
                <a:ln>
                  <a:noFill/>
                </a:ln>
                <a:effectLst/>
                <a:uLnTx/>
                <a:uFillTx/>
                <a:latin typeface="Arial"/>
                <a:ea typeface="Meiryo UI"/>
                <a:cs typeface="+mn-cs"/>
              </a:rPr>
              <a:t>30%→60%</a:t>
            </a:r>
            <a:r>
              <a:rPr kumimoji="1" lang="zh-TW" altLang="en-US" sz="1400" b="0" i="0" u="none" strike="noStrike" kern="1200" cap="none" spc="0" normalizeH="0" baseline="0" noProof="0" dirty="0">
                <a:ln>
                  <a:noFill/>
                </a:ln>
                <a:effectLst/>
                <a:uLnTx/>
                <a:uFillTx/>
                <a:latin typeface="Arial"/>
                <a:ea typeface="Meiryo UI"/>
                <a:cs typeface="+mn-cs"/>
              </a:rPr>
              <a:t>（活性確認中）</a:t>
            </a:r>
            <a:r>
              <a:rPr kumimoji="1" lang="en-US" altLang="ja-JP" sz="1400" b="0" i="0" u="none" strike="noStrike" kern="1200" cap="none" spc="0" normalizeH="0" baseline="0" noProof="0" dirty="0">
                <a:ln>
                  <a:noFill/>
                </a:ln>
                <a:effectLst/>
                <a:uLnTx/>
                <a:uFillTx/>
                <a:latin typeface="Arial"/>
                <a:ea typeface="Meiryo UI"/>
                <a:cs typeface="+mn-cs"/>
              </a:rPr>
              <a:t>】</a:t>
            </a:r>
          </a:p>
          <a:p>
            <a:r>
              <a:rPr lang="ja-JP" altLang="en-US" sz="1800" b="1" dirty="0"/>
              <a:t>今月の目標</a:t>
            </a:r>
            <a:endParaRPr lang="en-US" altLang="ja-JP" sz="1400" dirty="0"/>
          </a:p>
          <a:p>
            <a:pPr marL="457200" lvl="1" indent="0">
              <a:buNone/>
              <a:defRPr/>
            </a:pPr>
            <a:r>
              <a:rPr kumimoji="0" lang="en-US" altLang="ja-JP" sz="1400" b="0" i="0" u="none" strike="noStrike" kern="1200" cap="none" spc="0" normalizeH="0" baseline="0" noProof="0" dirty="0">
                <a:ln>
                  <a:noFill/>
                </a:ln>
                <a:effectLst/>
                <a:uLnTx/>
                <a:uFillTx/>
                <a:latin typeface="Arial"/>
                <a:ea typeface="Meiryo UI"/>
                <a:cs typeface="+mn-cs"/>
              </a:rPr>
              <a:t>2-</a:t>
            </a:r>
            <a:r>
              <a:rPr lang="en-US" altLang="ja-JP" sz="1400" dirty="0">
                <a:latin typeface="Arial"/>
                <a:ea typeface="Meiryo UI"/>
              </a:rPr>
              <a:t>1. </a:t>
            </a:r>
            <a:r>
              <a:rPr lang="ja-JP" altLang="en-US" sz="1400" dirty="0">
                <a:latin typeface="Arial"/>
                <a:ea typeface="Meiryo UI"/>
              </a:rPr>
              <a:t>対象②：</a:t>
            </a:r>
            <a:r>
              <a:rPr kumimoji="0" lang="ja-JP" altLang="en-US" sz="1400" b="0" i="0" u="none" strike="noStrike" kern="1200" cap="none" spc="0" normalizeH="0" baseline="0" noProof="0" dirty="0">
                <a:ln>
                  <a:noFill/>
                </a:ln>
                <a:effectLst/>
                <a:uLnTx/>
                <a:uFillTx/>
                <a:latin typeface="Arial"/>
                <a:ea typeface="Meiryo UI"/>
                <a:cs typeface="+mn-cs"/>
              </a:rPr>
              <a:t>合成した</a:t>
            </a:r>
            <a:r>
              <a:rPr kumimoji="0" lang="ja-JP" altLang="en-US" sz="1400" dirty="0">
                <a:latin typeface="Arial"/>
                <a:ea typeface="Meiryo UI"/>
              </a:rPr>
              <a:t>タンパク質の活性を</a:t>
            </a:r>
            <a:r>
              <a:rPr kumimoji="0" lang="ja-JP" altLang="en-US" sz="1400" b="0" i="0" u="none" strike="noStrike" kern="1200" cap="none" spc="0" normalizeH="0" baseline="0" noProof="0" dirty="0">
                <a:ln>
                  <a:noFill/>
                </a:ln>
                <a:effectLst/>
                <a:uLnTx/>
                <a:uFillTx/>
                <a:latin typeface="Arial"/>
                <a:ea typeface="Meiryo UI"/>
                <a:cs typeface="+mn-cs"/>
              </a:rPr>
              <a:t>評価する </a:t>
            </a:r>
            <a:r>
              <a:rPr lang="en-US" altLang="ja-JP" sz="1400" dirty="0">
                <a:latin typeface="Arial"/>
                <a:ea typeface="Meiryo UI"/>
              </a:rPr>
              <a:t>【</a:t>
            </a:r>
            <a:r>
              <a:rPr lang="ja-JP" altLang="en-US" sz="1400" dirty="0">
                <a:latin typeface="Arial"/>
                <a:ea typeface="Meiryo UI"/>
              </a:rPr>
              <a:t>進捗：</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2-2, 3. </a:t>
            </a:r>
            <a:r>
              <a:rPr kumimoji="0" lang="ja-JP" altLang="en-US" sz="1400" b="0" i="0" u="none" strike="noStrike" kern="1200" cap="none" spc="0" normalizeH="0" baseline="0" noProof="0" dirty="0">
                <a:ln>
                  <a:noFill/>
                </a:ln>
                <a:effectLst/>
                <a:uLnTx/>
                <a:uFillTx/>
                <a:latin typeface="Arial"/>
                <a:ea typeface="Meiryo UI"/>
                <a:cs typeface="+mn-cs"/>
              </a:rPr>
              <a:t>対象③④：合成したタンパク質の活性を確認する</a:t>
            </a:r>
            <a:r>
              <a:rPr lang="ja-JP" altLang="en-US" sz="1400" dirty="0">
                <a:latin typeface="Arial"/>
                <a:ea typeface="Meiryo UI"/>
              </a:rPr>
              <a:t> </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lang="en-US" altLang="ja-JP" sz="1400" dirty="0">
                <a:latin typeface="Arial"/>
                <a:ea typeface="Meiryo UI"/>
              </a:rPr>
              <a:t>50</a:t>
            </a:r>
            <a:r>
              <a:rPr kumimoji="0" lang="en-US" altLang="ja-JP" sz="1400" b="0" i="0" u="none" strike="noStrike" kern="1200" cap="none" spc="0" normalizeH="0" baseline="0" noProof="0" dirty="0">
                <a:ln>
                  <a:noFill/>
                </a:ln>
                <a:effectLst/>
                <a:uLnTx/>
                <a:uFillTx/>
                <a:latin typeface="Arial"/>
                <a:ea typeface="Meiryo UI"/>
                <a:cs typeface="+mn-cs"/>
              </a:rPr>
              <a:t>%】</a:t>
            </a:r>
          </a:p>
          <a:p>
            <a:r>
              <a:rPr lang="ja-JP" altLang="en-US" sz="1800" b="1" dirty="0"/>
              <a:t>今月の報告</a:t>
            </a:r>
            <a:endParaRPr lang="en-US" altLang="ja-JP" sz="1800" b="1" dirty="0"/>
          </a:p>
          <a:p>
            <a:pPr marL="742950" lvl="1" indent="-285750">
              <a:buFont typeface="Arial" panose="020B0604020202020204" pitchFamily="34" charset="0"/>
              <a:buChar char="•"/>
              <a:defRPr/>
            </a:pPr>
            <a:r>
              <a:rPr kumimoji="0" lang="ja-JP" altLang="en-US" sz="1400" dirty="0">
                <a:latin typeface="Arial"/>
                <a:ea typeface="Meiryo UI"/>
              </a:rPr>
              <a:t>東京大学で</a:t>
            </a:r>
            <a:r>
              <a:rPr kumimoji="0" lang="en-US" altLang="ja-JP" sz="1400" dirty="0">
                <a:latin typeface="Arial"/>
                <a:ea typeface="Meiryo UI"/>
              </a:rPr>
              <a:t>3</a:t>
            </a:r>
            <a:r>
              <a:rPr kumimoji="0" lang="ja-JP" altLang="en-US" sz="1400" dirty="0">
                <a:latin typeface="Arial"/>
                <a:ea typeface="Meiryo UI"/>
              </a:rPr>
              <a:t>つの実験を進めた。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対象②：野生型</a:t>
            </a:r>
            <a:r>
              <a:rPr lang="en-US" altLang="ja-JP" sz="1400" dirty="0">
                <a:latin typeface="Arial"/>
                <a:ea typeface="Meiryo UI"/>
              </a:rPr>
              <a:t>TeCel7A-TrCBM1</a:t>
            </a:r>
            <a:r>
              <a:rPr lang="ja-JP" altLang="en-US" sz="1400" dirty="0">
                <a:latin typeface="Arial"/>
                <a:ea typeface="Meiryo UI"/>
              </a:rPr>
              <a:t>および変異体</a:t>
            </a:r>
            <a:r>
              <a:rPr lang="en-US" altLang="ja-JP" sz="1400" dirty="0">
                <a:latin typeface="Arial"/>
                <a:ea typeface="Meiryo UI"/>
              </a:rPr>
              <a:t>24</a:t>
            </a:r>
            <a:r>
              <a:rPr lang="ja-JP" altLang="en-US" sz="1400" dirty="0">
                <a:latin typeface="Arial"/>
                <a:ea typeface="Meiryo UI"/>
              </a:rPr>
              <a:t>種類を吸光度を用いた方法で評価した。評価結果より、特徴的な変異体が出てきた。結果の考察は、</a:t>
            </a:r>
            <a:r>
              <a:rPr lang="en-US" altLang="ja-JP" sz="1400" dirty="0">
                <a:latin typeface="Arial"/>
                <a:ea typeface="Meiryo UI"/>
              </a:rPr>
              <a:t>2/17</a:t>
            </a:r>
            <a:r>
              <a:rPr lang="ja-JP" altLang="en-US" sz="1400" dirty="0">
                <a:latin typeface="Arial"/>
                <a:ea typeface="Meiryo UI"/>
              </a:rPr>
              <a:t>東大との打ち合わせ以降に議論する。</a:t>
            </a:r>
          </a:p>
          <a:p>
            <a:pPr marL="1200150" lvl="2" indent="-285750">
              <a:buFont typeface="Arial" panose="020B0604020202020204" pitchFamily="34" charset="0"/>
              <a:buChar char="•"/>
              <a:defRPr/>
            </a:pPr>
            <a:r>
              <a:rPr lang="ja-JP" altLang="en-US" sz="1400" dirty="0">
                <a:latin typeface="Arial"/>
                <a:ea typeface="Meiryo UI"/>
              </a:rPr>
              <a:t>対象③：酵素反応で目的生成物を確認した。酵母による</a:t>
            </a:r>
            <a:r>
              <a:rPr lang="en-US" altLang="ja-JP" sz="1400" dirty="0">
                <a:latin typeface="Arial"/>
                <a:ea typeface="Meiryo UI"/>
              </a:rPr>
              <a:t>PcCel7D</a:t>
            </a:r>
            <a:r>
              <a:rPr lang="ja-JP" altLang="en-US" sz="1400" dirty="0">
                <a:latin typeface="Arial"/>
                <a:ea typeface="Meiryo UI"/>
              </a:rPr>
              <a:t>の合成は可能であると考えられる。</a:t>
            </a:r>
          </a:p>
          <a:p>
            <a:pPr marL="1200150" lvl="2" indent="-285750">
              <a:buFont typeface="Arial" panose="020B0604020202020204" pitchFamily="34" charset="0"/>
              <a:buChar char="•"/>
              <a:defRPr/>
            </a:pPr>
            <a:r>
              <a:rPr lang="ja-JP" altLang="en-US" sz="1400" dirty="0">
                <a:latin typeface="Arial"/>
                <a:ea typeface="Meiryo UI"/>
              </a:rPr>
              <a:t>対象④：合成したタンパク質の活性を</a:t>
            </a:r>
            <a:r>
              <a:rPr lang="en-US" altLang="ja-JP" sz="1400" dirty="0">
                <a:latin typeface="Arial"/>
                <a:ea typeface="Meiryo UI"/>
              </a:rPr>
              <a:t>HPLC</a:t>
            </a:r>
            <a:r>
              <a:rPr lang="ja-JP" altLang="en-US" sz="1400" dirty="0">
                <a:latin typeface="Arial"/>
                <a:ea typeface="Meiryo UI"/>
              </a:rPr>
              <a:t>で確認中。</a:t>
            </a:r>
          </a:p>
          <a:p>
            <a:r>
              <a:rPr lang="ja-JP" altLang="en-US" sz="1800" b="1" dirty="0"/>
              <a:t>次月の予定</a:t>
            </a:r>
            <a:endParaRPr lang="en-US" altLang="ja-JP" sz="1400" b="1" dirty="0"/>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東大で実施している実験完了、結果について議論</a:t>
            </a:r>
            <a:endParaRPr kumimoji="0"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報告書作成</a:t>
            </a:r>
          </a:p>
        </p:txBody>
      </p:sp>
      <p:sp>
        <p:nvSpPr>
          <p:cNvPr id="7" name="テキスト ボックス 6">
            <a:extLst>
              <a:ext uri="{FF2B5EF4-FFF2-40B4-BE49-F238E27FC236}">
                <a16:creationId xmlns:a16="http://schemas.microsoft.com/office/drawing/2014/main" id="{3F794199-4308-449B-8B9B-EA3A7A36F693}"/>
              </a:ext>
            </a:extLst>
          </p:cNvPr>
          <p:cNvSpPr txBox="1"/>
          <p:nvPr/>
        </p:nvSpPr>
        <p:spPr>
          <a:xfrm>
            <a:off x="9468067" y="825389"/>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77945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70974D9-0004-4B6B-9185-22B072E7F17C}"/>
              </a:ext>
            </a:extLst>
          </p:cNvPr>
          <p:cNvSpPr/>
          <p:nvPr/>
        </p:nvSpPr>
        <p:spPr>
          <a:xfrm>
            <a:off x="119270" y="5950226"/>
            <a:ext cx="11888511"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F1F080B9-7950-4183-991E-4DF03466F34C}"/>
              </a:ext>
            </a:extLst>
          </p:cNvPr>
          <p:cNvSpPr txBox="1"/>
          <p:nvPr/>
        </p:nvSpPr>
        <p:spPr>
          <a:xfrm>
            <a:off x="285632" y="741400"/>
            <a:ext cx="11633096" cy="6124754"/>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FY22</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1. </a:t>
            </a:r>
            <a:r>
              <a:rPr kumimoji="1" lang="ja-JP" altLang="en-US" sz="1400" b="0" i="0" u="none" strike="noStrike" kern="1200" cap="none" spc="0" normalizeH="0" baseline="0" noProof="0" dirty="0">
                <a:ln>
                  <a:noFill/>
                </a:ln>
                <a:effectLst/>
                <a:uLnTx/>
                <a:uFillTx/>
                <a:latin typeface="Arial"/>
                <a:ea typeface="Meiryo UI"/>
                <a:cs typeface="+mn-cs"/>
              </a:rPr>
              <a:t>設計セルロース結合ドメイン（</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 </a:t>
            </a:r>
            <a:r>
              <a:rPr kumimoji="1" lang="ja-JP" altLang="en-US" sz="1400" b="0" i="0" u="none" strike="noStrike" kern="1200" cap="none" spc="0" normalizeH="0" baseline="0" noProof="0" dirty="0">
                <a:ln>
                  <a:noFill/>
                </a:ln>
                <a:effectLst/>
                <a:uLnTx/>
                <a:uFillTx/>
                <a:latin typeface="Arial"/>
                <a:ea typeface="Meiryo UI"/>
                <a:cs typeface="+mn-cs"/>
              </a:rPr>
              <a:t>セルロース分解酵素の合成・評価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dirty="0">
                <a:latin typeface="Arial"/>
                <a:ea typeface="Meiryo UI"/>
              </a:rPr>
              <a:t>4</a:t>
            </a:r>
            <a:r>
              <a:rPr kumimoji="1" lang="en-US" altLang="ja-JP" sz="1400" b="0" i="0" u="none" strike="noStrike" kern="1200" cap="none" spc="0" normalizeH="0" baseline="0" noProof="0" dirty="0">
                <a:ln>
                  <a:noFill/>
                </a:ln>
                <a:effectLst/>
                <a:uLnTx/>
                <a:uFillTx/>
                <a:latin typeface="Arial"/>
                <a:ea typeface="Meiryo UI"/>
                <a:cs typeface="+mn-cs"/>
              </a:rPr>
              <a:t>Q</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設計</a:t>
            </a:r>
            <a:r>
              <a:rPr kumimoji="0" lang="en-US" altLang="ja-JP" sz="1400" b="0" i="0" u="none" strike="noStrike" kern="1200" cap="none" spc="0" normalizeH="0" baseline="0" noProof="0" dirty="0">
                <a:ln>
                  <a:noFill/>
                </a:ln>
                <a:effectLst/>
                <a:uLnTx/>
                <a:uFillTx/>
                <a:latin typeface="Arial"/>
                <a:ea typeface="Meiryo UI"/>
                <a:cs typeface="+mn-cs"/>
              </a:rPr>
              <a:t>CBD</a:t>
            </a:r>
            <a:r>
              <a:rPr kumimoji="0" lang="ja-JP" altLang="en-US" sz="1400" b="0" i="0" u="none" strike="noStrike" kern="1200" cap="none" spc="0" normalizeH="0" baseline="0" noProof="0" dirty="0">
                <a:ln>
                  <a:noFill/>
                </a:ln>
                <a:effectLst/>
                <a:uLnTx/>
                <a:uFillTx/>
                <a:latin typeface="Arial"/>
                <a:ea typeface="Meiryo UI"/>
                <a:cs typeface="+mn-cs"/>
              </a:rPr>
              <a:t>を含むセルロース分解酵素を評価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zh-TW" altLang="en-US" sz="1400" b="0" i="0" u="none" strike="noStrike" kern="1200" cap="none" spc="0" normalizeH="0" baseline="0" noProof="0" dirty="0">
                <a:ln>
                  <a:noFill/>
                </a:ln>
                <a:effectLst/>
                <a:uLnTx/>
                <a:uFillTx/>
                <a:latin typeface="Arial"/>
                <a:ea typeface="Meiryo UI"/>
                <a:cs typeface="+mn-cs"/>
              </a:rPr>
              <a:t>進捗： </a:t>
            </a:r>
            <a:r>
              <a:rPr kumimoji="1" lang="en-US" altLang="zh-TW" sz="1400" b="0" i="0" u="none" strike="noStrike" kern="1200" cap="none" spc="0" normalizeH="0" baseline="0" noProof="0" dirty="0">
                <a:ln>
                  <a:noFill/>
                </a:ln>
                <a:effectLst/>
                <a:uLnTx/>
                <a:uFillTx/>
                <a:latin typeface="Arial"/>
                <a:ea typeface="Meiryo UI"/>
                <a:cs typeface="+mn-cs"/>
              </a:rPr>
              <a:t>30%→80%</a:t>
            </a:r>
            <a:r>
              <a:rPr kumimoji="1" lang="zh-TW" altLang="en-US" sz="1400" b="0" i="0" u="none" strike="noStrike" kern="1200" cap="none" spc="0" normalizeH="0" baseline="0" noProof="0" dirty="0">
                <a:ln>
                  <a:noFill/>
                </a:ln>
                <a:effectLst/>
                <a:uLnTx/>
                <a:uFillTx/>
                <a:latin typeface="Arial"/>
                <a:ea typeface="Meiryo UI"/>
                <a:cs typeface="+mn-cs"/>
              </a:rPr>
              <a:t>（評価済）</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zh-TW" sz="1400" dirty="0">
                <a:latin typeface="Arial"/>
                <a:ea typeface="Meiryo UI"/>
              </a:rPr>
              <a:t>25 %→80 %</a:t>
            </a:r>
            <a:r>
              <a:rPr kumimoji="1" lang="zh-TW" altLang="en-US" sz="1400" dirty="0">
                <a:latin typeface="Arial"/>
                <a:ea typeface="Meiryo UI"/>
              </a:rPr>
              <a:t>（活性確認</a:t>
            </a:r>
            <a:r>
              <a:rPr kumimoji="1" lang="ja-JP" altLang="en-US" sz="1400" dirty="0">
                <a:latin typeface="Arial"/>
                <a:ea typeface="Meiryo UI"/>
              </a:rPr>
              <a:t>完了）</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：合成した酵素を</a:t>
            </a:r>
            <a:r>
              <a:rPr kumimoji="0" lang="ja-JP" altLang="en-US" sz="1400" b="0" i="0" u="none" strike="noStrike" kern="1200" cap="none" spc="0" normalizeH="0" baseline="0" noProof="0" dirty="0">
                <a:ln>
                  <a:noFill/>
                </a:ln>
                <a:effectLst/>
                <a:uLnTx/>
                <a:uFillTx/>
                <a:latin typeface="Arial"/>
                <a:ea typeface="Meiryo UI"/>
                <a:cs typeface="+mn-cs"/>
              </a:rPr>
              <a:t>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en-US" altLang="zh-TW" sz="1400" b="0" i="0" u="none" strike="noStrike" kern="1200" cap="none" spc="0" normalizeH="0" baseline="0" noProof="0" dirty="0">
                <a:ln>
                  <a:noFill/>
                </a:ln>
                <a:effectLst/>
                <a:uLnTx/>
                <a:uFillTx/>
                <a:latin typeface="Arial"/>
                <a:ea typeface="Meiryo UI"/>
                <a:cs typeface="+mn-cs"/>
              </a:rPr>
              <a:t>30 %→80%</a:t>
            </a:r>
            <a:r>
              <a:rPr kumimoji="1" lang="zh-TW" altLang="en-US" sz="1400" b="0" i="0" u="none" strike="noStrike" kern="1200" cap="none" spc="0" normalizeH="0" baseline="0" noProof="0" dirty="0">
                <a:ln>
                  <a:noFill/>
                </a:ln>
                <a:effectLst/>
                <a:uLnTx/>
                <a:uFillTx/>
                <a:latin typeface="Arial"/>
                <a:ea typeface="Meiryo UI"/>
                <a:cs typeface="+mn-cs"/>
              </a:rPr>
              <a:t>（活性確認中）</a:t>
            </a:r>
            <a:r>
              <a:rPr kumimoji="1" lang="en-US" altLang="ja-JP" sz="1400" b="0" i="0" u="none" strike="noStrike" kern="1200" cap="none" spc="0" normalizeH="0" baseline="0" noProof="0" dirty="0">
                <a:ln>
                  <a:noFill/>
                </a:ln>
                <a:effectLst/>
                <a:uLnTx/>
                <a:uFillTx/>
                <a:latin typeface="Arial"/>
                <a:ea typeface="Meiryo UI"/>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今月の目標</a:t>
            </a:r>
            <a:endParaRPr kumimoji="1" lang="en-US" altLang="ja-JP" sz="1400" b="0" i="0" u="none" strike="noStrike" kern="1200" cap="none" spc="0" normalizeH="0" baseline="0" noProof="0" dirty="0">
              <a:ln>
                <a:noFill/>
              </a:ln>
              <a:effectLst/>
              <a:uLnTx/>
              <a:uFillTx/>
              <a:latin typeface="Arial"/>
              <a:ea typeface="Meiryo UI"/>
              <a:cs typeface="+mn-cs"/>
            </a:endParaRPr>
          </a:p>
          <a:p>
            <a:pPr lvl="1">
              <a:defRPr/>
            </a:pPr>
            <a:r>
              <a:rPr kumimoji="0" lang="en-US" altLang="ja-JP" sz="1400" b="0" i="0" u="none" strike="noStrike" kern="1200" cap="none" spc="0" normalizeH="0" baseline="0" noProof="0" dirty="0">
                <a:ln>
                  <a:noFill/>
                </a:ln>
                <a:effectLst/>
                <a:uLnTx/>
                <a:uFillTx/>
                <a:latin typeface="Arial"/>
                <a:ea typeface="Meiryo UI"/>
                <a:cs typeface="+mn-cs"/>
              </a:rPr>
              <a:t>2-</a:t>
            </a:r>
            <a:r>
              <a:rPr lang="en-US" altLang="ja-JP" sz="1400" dirty="0">
                <a:latin typeface="Arial"/>
                <a:ea typeface="Meiryo UI"/>
              </a:rPr>
              <a:t>1. </a:t>
            </a:r>
            <a:r>
              <a:rPr lang="ja-JP" altLang="en-US" sz="1400" dirty="0">
                <a:latin typeface="Arial"/>
                <a:ea typeface="Meiryo UI"/>
              </a:rPr>
              <a:t>対象②：</a:t>
            </a:r>
            <a:r>
              <a:rPr kumimoji="0" lang="ja-JP" altLang="en-US" sz="1400" b="0" i="0" u="none" strike="noStrike" kern="1200" cap="none" spc="0" normalizeH="0" baseline="0" noProof="0" dirty="0">
                <a:ln>
                  <a:noFill/>
                </a:ln>
                <a:effectLst/>
                <a:uLnTx/>
                <a:uFillTx/>
                <a:latin typeface="Arial"/>
                <a:ea typeface="Meiryo UI"/>
                <a:cs typeface="+mn-cs"/>
              </a:rPr>
              <a:t>合成した</a:t>
            </a:r>
            <a:r>
              <a:rPr kumimoji="0" lang="ja-JP" altLang="en-US" sz="1400" dirty="0">
                <a:latin typeface="Arial"/>
                <a:ea typeface="Meiryo UI"/>
              </a:rPr>
              <a:t>タンパク質の活性を</a:t>
            </a:r>
            <a:r>
              <a:rPr kumimoji="0" lang="ja-JP" altLang="en-US" sz="1400" b="0" i="0" u="none" strike="noStrike" kern="1200" cap="none" spc="0" normalizeH="0" baseline="0" noProof="0" dirty="0">
                <a:ln>
                  <a:noFill/>
                </a:ln>
                <a:effectLst/>
                <a:uLnTx/>
                <a:uFillTx/>
                <a:latin typeface="Arial"/>
                <a:ea typeface="Meiryo UI"/>
                <a:cs typeface="+mn-cs"/>
              </a:rPr>
              <a:t>評価する </a:t>
            </a:r>
            <a:r>
              <a:rPr lang="en-US" altLang="ja-JP" sz="1400" dirty="0">
                <a:latin typeface="Arial"/>
                <a:ea typeface="Meiryo UI"/>
              </a:rPr>
              <a:t>【</a:t>
            </a:r>
            <a:r>
              <a:rPr lang="ja-JP" altLang="en-US" sz="1400" dirty="0">
                <a:latin typeface="Arial"/>
                <a:ea typeface="Meiryo UI"/>
              </a:rPr>
              <a:t>進捗：</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2-2, 3. </a:t>
            </a:r>
            <a:r>
              <a:rPr kumimoji="0" lang="ja-JP" altLang="en-US" sz="1400" b="0" i="0" u="none" strike="noStrike" kern="1200" cap="none" spc="0" normalizeH="0" baseline="0" noProof="0" dirty="0">
                <a:ln>
                  <a:noFill/>
                </a:ln>
                <a:effectLst/>
                <a:uLnTx/>
                <a:uFillTx/>
                <a:latin typeface="Arial"/>
                <a:ea typeface="Meiryo UI"/>
                <a:cs typeface="+mn-cs"/>
              </a:rPr>
              <a:t>対象③④：合成したタンパク質の活性を確認する</a:t>
            </a:r>
            <a:r>
              <a:rPr lang="ja-JP" altLang="en-US" sz="1400" dirty="0">
                <a:latin typeface="Arial"/>
                <a:ea typeface="Meiryo UI"/>
              </a:rPr>
              <a:t> </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lang="en-US" altLang="ja-JP" sz="1400" dirty="0">
                <a:latin typeface="Arial"/>
                <a:ea typeface="Meiryo UI"/>
              </a:rPr>
              <a:t>50</a:t>
            </a:r>
            <a:r>
              <a:rPr kumimoji="0" lang="en-US" altLang="ja-JP" sz="1400" b="0" i="0" u="none" strike="noStrike" kern="1200" cap="none" spc="0" normalizeH="0" baseline="0" noProof="0" dirty="0">
                <a:ln>
                  <a:noFill/>
                </a:ln>
                <a:effectLst/>
                <a:uLnTx/>
                <a:uFillTx/>
                <a:latin typeface="Arial"/>
                <a:ea typeface="Meiryo UI"/>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サマリ</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lvl="1" indent="-285750">
              <a:buFont typeface="Arial" panose="020B0604020202020204" pitchFamily="34" charset="0"/>
              <a:buChar char="•"/>
              <a:defRPr/>
            </a:pPr>
            <a:r>
              <a:rPr kumimoji="0" lang="ja-JP" altLang="en-US" sz="1400" dirty="0">
                <a:latin typeface="Arial"/>
                <a:ea typeface="Meiryo UI"/>
              </a:rPr>
              <a:t>東京大学で</a:t>
            </a:r>
            <a:r>
              <a:rPr kumimoji="0" lang="en-US" altLang="ja-JP" sz="1400" dirty="0">
                <a:latin typeface="Arial"/>
                <a:ea typeface="Meiryo UI"/>
              </a:rPr>
              <a:t>3</a:t>
            </a:r>
            <a:r>
              <a:rPr kumimoji="0" lang="ja-JP" altLang="en-US" sz="1400" dirty="0">
                <a:latin typeface="Arial"/>
                <a:ea typeface="Meiryo UI"/>
              </a:rPr>
              <a:t>つの実験を進めた。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対象②：野生型</a:t>
            </a:r>
            <a:r>
              <a:rPr lang="en-US" altLang="ja-JP" sz="1400" dirty="0">
                <a:latin typeface="Arial"/>
                <a:ea typeface="Meiryo UI"/>
              </a:rPr>
              <a:t>TeCel7A-TrCBM1</a:t>
            </a:r>
            <a:r>
              <a:rPr lang="ja-JP" altLang="en-US" sz="1400" dirty="0">
                <a:latin typeface="Arial"/>
                <a:ea typeface="Meiryo UI"/>
              </a:rPr>
              <a:t>および変異体</a:t>
            </a:r>
            <a:r>
              <a:rPr lang="en-US" altLang="ja-JP" sz="1400" dirty="0">
                <a:latin typeface="Arial"/>
                <a:ea typeface="Meiryo UI"/>
              </a:rPr>
              <a:t>24</a:t>
            </a:r>
            <a:r>
              <a:rPr lang="ja-JP" altLang="en-US" sz="1400" dirty="0">
                <a:latin typeface="Arial"/>
                <a:ea typeface="Meiryo UI"/>
              </a:rPr>
              <a:t>種類を吸光度を用いた方法で評価した。評価結果より、特徴的な変異体が出てきた。結果の考察は、</a:t>
            </a:r>
            <a:r>
              <a:rPr lang="en-US" altLang="ja-JP" sz="1400" dirty="0">
                <a:latin typeface="Arial"/>
                <a:ea typeface="Meiryo UI"/>
              </a:rPr>
              <a:t>2/17</a:t>
            </a:r>
            <a:r>
              <a:rPr lang="ja-JP" altLang="en-US" sz="1400" dirty="0">
                <a:latin typeface="Arial"/>
                <a:ea typeface="Meiryo UI"/>
              </a:rPr>
              <a:t>東大との打ち合わせ以降に議論する。</a:t>
            </a:r>
          </a:p>
          <a:p>
            <a:pPr marL="1200150" lvl="2" indent="-285750">
              <a:buFont typeface="Arial" panose="020B0604020202020204" pitchFamily="34" charset="0"/>
              <a:buChar char="•"/>
              <a:defRPr/>
            </a:pPr>
            <a:r>
              <a:rPr lang="ja-JP" altLang="en-US" sz="1400" dirty="0">
                <a:latin typeface="Arial"/>
                <a:ea typeface="Meiryo UI"/>
              </a:rPr>
              <a:t>対象③：酵素反応で目的生成物を確認した。酵母による</a:t>
            </a:r>
            <a:r>
              <a:rPr lang="en-US" altLang="ja-JP" sz="1400" dirty="0">
                <a:latin typeface="Arial"/>
                <a:ea typeface="Meiryo UI"/>
              </a:rPr>
              <a:t>PcCel7D</a:t>
            </a:r>
            <a:r>
              <a:rPr lang="ja-JP" altLang="en-US" sz="1400" dirty="0">
                <a:latin typeface="Arial"/>
                <a:ea typeface="Meiryo UI"/>
              </a:rPr>
              <a:t>の合成は可能であると考えられる。</a:t>
            </a:r>
            <a:endParaRPr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対象④：合成したタンパク質の活性を</a:t>
            </a:r>
            <a:r>
              <a:rPr lang="en-US" altLang="ja-JP" sz="1400" dirty="0">
                <a:latin typeface="Arial"/>
                <a:ea typeface="Meiryo UI"/>
              </a:rPr>
              <a:t>HPLC</a:t>
            </a:r>
            <a:r>
              <a:rPr lang="ja-JP" altLang="en-US" sz="1400" dirty="0">
                <a:latin typeface="Arial"/>
                <a:ea typeface="Meiryo UI"/>
              </a:rPr>
              <a:t>で確認中。</a:t>
            </a:r>
            <a:endParaRPr kumimoji="0"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詳細</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a:t>
            </a:r>
            <a:r>
              <a:rPr kumimoji="0" lang="ja-JP" altLang="en-US" sz="1400" dirty="0">
                <a:latin typeface="Arial"/>
                <a:ea typeface="Meiryo UI"/>
              </a:rPr>
              <a:t>対象②</a:t>
            </a:r>
            <a:r>
              <a:rPr lang="ja-JP" altLang="en-US" sz="1400" dirty="0">
                <a:latin typeface="Arial"/>
                <a:ea typeface="Meiryo UI"/>
              </a:rPr>
              <a:t>：野生型</a:t>
            </a:r>
            <a:r>
              <a:rPr lang="en-US" altLang="ja-JP" sz="1400" dirty="0">
                <a:latin typeface="Arial"/>
                <a:ea typeface="Meiryo UI"/>
              </a:rPr>
              <a:t>TeCel7A-TrCBM1</a:t>
            </a:r>
            <a:r>
              <a:rPr lang="ja-JP" altLang="en-US" sz="1400" dirty="0">
                <a:latin typeface="Arial"/>
                <a:ea typeface="Meiryo UI"/>
              </a:rPr>
              <a:t>および変異体</a:t>
            </a:r>
            <a:r>
              <a:rPr lang="en-US" altLang="ja-JP" sz="1400" dirty="0">
                <a:latin typeface="Arial"/>
                <a:ea typeface="Meiryo UI"/>
              </a:rPr>
              <a:t>24</a:t>
            </a:r>
            <a:r>
              <a:rPr lang="ja-JP" altLang="en-US" sz="1400" dirty="0">
                <a:latin typeface="Arial"/>
                <a:ea typeface="Meiryo UI"/>
              </a:rPr>
              <a:t>種類を評価した。生成物をグルコースに分解し、吸光度をもとに算出したグルコース量で酵素の活性を評価した。評価結果より、特徴的な変異体が出てきた。結果の考察は</a:t>
            </a:r>
            <a:r>
              <a:rPr lang="en-US" altLang="ja-JP" sz="1400" dirty="0">
                <a:latin typeface="Arial"/>
                <a:ea typeface="Meiryo UI"/>
              </a:rPr>
              <a:t>2/17</a:t>
            </a:r>
            <a:r>
              <a:rPr lang="ja-JP" altLang="en-US" sz="1400" dirty="0">
                <a:latin typeface="Arial"/>
                <a:ea typeface="Meiryo UI"/>
              </a:rPr>
              <a:t>の砂川先生との打ち合わせ以降に議論する。</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dirty="0">
                <a:latin typeface="Arial"/>
                <a:ea typeface="Meiryo UI"/>
              </a:rPr>
              <a:t>　対象</a:t>
            </a:r>
            <a:r>
              <a:rPr lang="ja-JP" altLang="en-US" sz="1400" dirty="0">
                <a:latin typeface="Arial"/>
                <a:ea typeface="Meiryo UI"/>
              </a:rPr>
              <a:t>③：</a:t>
            </a:r>
            <a:r>
              <a:rPr kumimoji="0" lang="en-US" altLang="ja-JP" sz="1400" dirty="0">
                <a:latin typeface="Arial"/>
                <a:ea typeface="Meiryo UI"/>
              </a:rPr>
              <a:t> </a:t>
            </a:r>
            <a:r>
              <a:rPr kumimoji="0" lang="ja-JP" altLang="en-US" sz="1400" dirty="0">
                <a:latin typeface="Arial"/>
                <a:ea typeface="Meiryo UI"/>
              </a:rPr>
              <a:t>先月ファーメンターで合成した</a:t>
            </a:r>
            <a:r>
              <a:rPr kumimoji="0" lang="en-US" altLang="ja-JP" sz="1400" dirty="0">
                <a:latin typeface="Arial"/>
                <a:ea typeface="Meiryo UI"/>
              </a:rPr>
              <a:t>PcCel7D</a:t>
            </a:r>
            <a:r>
              <a:rPr lang="ja-JP" altLang="en-US" sz="1400" dirty="0">
                <a:latin typeface="Arial"/>
                <a:ea typeface="Meiryo UI"/>
              </a:rPr>
              <a:t>の発現・活性確認をした。</a:t>
            </a:r>
            <a:r>
              <a:rPr lang="en-US" altLang="ja-JP" sz="1400" dirty="0">
                <a:latin typeface="Arial"/>
                <a:ea typeface="Meiryo UI"/>
              </a:rPr>
              <a:t>SDS-PAGE</a:t>
            </a:r>
            <a:r>
              <a:rPr lang="ja-JP" altLang="en-US" sz="1400" dirty="0">
                <a:latin typeface="Arial"/>
                <a:ea typeface="Meiryo UI"/>
              </a:rPr>
              <a:t>による発現タンパク質の分析では、目的サイズ付近にバンドを確認した。ただ、近い位置に目的以外のタンパク質（</a:t>
            </a:r>
            <a:r>
              <a:rPr lang="en-US" altLang="ja-JP" sz="1400" i="1" dirty="0">
                <a:latin typeface="Arial"/>
                <a:ea typeface="Meiryo UI"/>
              </a:rPr>
              <a:t>Pichia pastoris</a:t>
            </a:r>
            <a:r>
              <a:rPr lang="ja-JP" altLang="en-US" sz="1400" dirty="0">
                <a:latin typeface="Arial"/>
                <a:ea typeface="Meiryo UI"/>
              </a:rPr>
              <a:t>内在性タンパク質）のバンドも出るため、酵素反応の結果と合わせて発現の有無を判断した。酵素反応の</a:t>
            </a:r>
            <a:r>
              <a:rPr lang="en-US" altLang="ja-JP" sz="1400" dirty="0">
                <a:latin typeface="Arial"/>
                <a:ea typeface="Meiryo UI"/>
              </a:rPr>
              <a:t>HPLC</a:t>
            </a:r>
            <a:r>
              <a:rPr lang="ja-JP" altLang="en-US" sz="1400" dirty="0">
                <a:latin typeface="Arial"/>
                <a:ea typeface="Meiryo UI"/>
              </a:rPr>
              <a:t>分析の結果より、目的生成物（セロビオース、セロトリオース、セロテトラオース）を確認した。酵母による</a:t>
            </a:r>
            <a:r>
              <a:rPr lang="en-US" altLang="ja-JP" sz="1400" dirty="0">
                <a:latin typeface="Arial"/>
                <a:ea typeface="Meiryo UI"/>
              </a:rPr>
              <a:t>PcCel7D</a:t>
            </a:r>
            <a:r>
              <a:rPr lang="ja-JP" altLang="en-US" sz="1400" dirty="0">
                <a:latin typeface="Arial"/>
                <a:ea typeface="Meiryo UI"/>
              </a:rPr>
              <a:t>の合成が可能であると判断した。今まで困難と思われていた手法で合成可能であると考えられる。</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dirty="0">
                <a:latin typeface="Arial"/>
                <a:ea typeface="Meiryo UI"/>
              </a:rPr>
              <a:t>　対象④：</a:t>
            </a:r>
            <a:r>
              <a:rPr lang="en-US" altLang="ja-JP" sz="1400" dirty="0">
                <a:latin typeface="Arial"/>
                <a:ea typeface="Meiryo UI"/>
              </a:rPr>
              <a:t>TrCel7A</a:t>
            </a:r>
            <a:r>
              <a:rPr lang="ja-JP" altLang="en-US" sz="1400" dirty="0">
                <a:latin typeface="Arial"/>
                <a:ea typeface="Meiryo UI"/>
              </a:rPr>
              <a:t>を用いた酵素反応液を</a:t>
            </a:r>
            <a:r>
              <a:rPr lang="en-US" altLang="ja-JP" sz="1400" dirty="0">
                <a:latin typeface="Arial"/>
                <a:ea typeface="Meiryo UI"/>
              </a:rPr>
              <a:t>HPLC</a:t>
            </a:r>
            <a:r>
              <a:rPr lang="ja-JP" altLang="en-US" sz="1400" dirty="0">
                <a:latin typeface="Arial"/>
                <a:ea typeface="Meiryo UI"/>
              </a:rPr>
              <a:t>で分析している。</a:t>
            </a:r>
            <a:r>
              <a:rPr lang="en-US" altLang="ja-JP" sz="1400" dirty="0">
                <a:latin typeface="Arial"/>
                <a:ea typeface="Meiryo UI"/>
              </a:rPr>
              <a:t>HPLC</a:t>
            </a:r>
            <a:r>
              <a:rPr lang="ja-JP" altLang="en-US" sz="1400" dirty="0">
                <a:latin typeface="Arial"/>
                <a:ea typeface="Meiryo UI"/>
              </a:rPr>
              <a:t>の結果をもとに発現や活性の有無を判断する。</a:t>
            </a:r>
            <a:endParaRPr kumimoji="0" lang="en-US" altLang="ja-JP" sz="14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次月の予定</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東大で実施している実験完了、結果について議論</a:t>
            </a:r>
            <a:endParaRPr kumimoji="0"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報告書作成</a:t>
            </a: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a:bodyPr>
          <a:lstStyle/>
          <a:p>
            <a:r>
              <a:rPr lang="en-US" altLang="ja-JP" dirty="0"/>
              <a:t>2</a:t>
            </a:r>
            <a:r>
              <a:rPr kumimoji="1" lang="ja-JP" altLang="en-US" dirty="0"/>
              <a:t>月度の活動・詳細（</a:t>
            </a:r>
            <a:r>
              <a:rPr kumimoji="1" lang="en-US" altLang="ja-JP" dirty="0"/>
              <a:t>Wet</a:t>
            </a:r>
            <a:r>
              <a:rPr kumimoji="1" lang="ja-JP" altLang="en-US" dirty="0"/>
              <a:t>実験；原</a:t>
            </a:r>
            <a:r>
              <a:rPr kumimoji="1" lang="ja-JP" altLang="en-US" sz="2000" dirty="0"/>
              <a:t>茉</a:t>
            </a:r>
            <a:r>
              <a:rPr kumimoji="1" lang="ja-JP" altLang="en-US"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4EAAFE-CFE5-40AD-8E95-5BFF290DC5CF}" type="slidenum">
              <a:rPr kumimoji="1" lang="ja-JP" altLang="en-US" sz="1100" b="1" i="0" u="none" strike="noStrike" kern="1200" cap="none" spc="0" normalizeH="0" baseline="0" noProof="0" smtClean="0">
                <a:ln>
                  <a:noFill/>
                </a:ln>
                <a:solidFill>
                  <a:prstClr val="black"/>
                </a:solidFill>
                <a:effectLst/>
                <a:uLnTx/>
                <a:uFillTx/>
                <a:latin typeface="Arial"/>
                <a:ea typeface="Meiryo UI"/>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100" b="1" i="0" u="none" strike="noStrike" kern="1200" cap="none" spc="0" normalizeH="0" baseline="0" noProof="0">
              <a:ln>
                <a:noFill/>
              </a:ln>
              <a:solidFill>
                <a:prstClr val="black"/>
              </a:solidFill>
              <a:effectLst/>
              <a:uLnTx/>
              <a:uFillTx/>
              <a:latin typeface="Arial"/>
              <a:ea typeface="Meiryo UI"/>
              <a:cs typeface="+mn-cs"/>
            </a:endParaRPr>
          </a:p>
        </p:txBody>
      </p:sp>
      <p:sp>
        <p:nvSpPr>
          <p:cNvPr id="4" name="テキスト ボックス 3">
            <a:extLst>
              <a:ext uri="{FF2B5EF4-FFF2-40B4-BE49-F238E27FC236}">
                <a16:creationId xmlns:a16="http://schemas.microsoft.com/office/drawing/2014/main" id="{4240478C-46A2-413E-915F-FACC9A95419B}"/>
              </a:ext>
            </a:extLst>
          </p:cNvPr>
          <p:cNvSpPr txBox="1"/>
          <p:nvPr/>
        </p:nvSpPr>
        <p:spPr>
          <a:xfrm>
            <a:off x="10179968" y="230080"/>
            <a:ext cx="1737212" cy="307777"/>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0000"/>
                </a:solidFill>
                <a:effectLst/>
                <a:uLnTx/>
                <a:uFillTx/>
                <a:latin typeface="Arial"/>
                <a:ea typeface="Meiryo UI"/>
                <a:cs typeface="+mn-cs"/>
              </a:rPr>
              <a:t>（ワード文書相当）</a:t>
            </a:r>
          </a:p>
        </p:txBody>
      </p:sp>
      <p:sp>
        <p:nvSpPr>
          <p:cNvPr id="7" name="テキスト ボックス 6">
            <a:extLst>
              <a:ext uri="{FF2B5EF4-FFF2-40B4-BE49-F238E27FC236}">
                <a16:creationId xmlns:a16="http://schemas.microsoft.com/office/drawing/2014/main" id="{355C6A76-EE9B-4C85-9AAB-3943130FAE6F}"/>
              </a:ext>
            </a:extLst>
          </p:cNvPr>
          <p:cNvSpPr txBox="1"/>
          <p:nvPr/>
        </p:nvSpPr>
        <p:spPr>
          <a:xfrm>
            <a:off x="9594814" y="748174"/>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92295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F42A97F-6536-4148-8121-B685D8B71351}"/>
              </a:ext>
            </a:extLst>
          </p:cNvPr>
          <p:cNvSpPr/>
          <p:nvPr/>
        </p:nvSpPr>
        <p:spPr>
          <a:xfrm>
            <a:off x="47413" y="846882"/>
            <a:ext cx="11960368" cy="588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正方形/長方形 53">
            <a:extLst>
              <a:ext uri="{FF2B5EF4-FFF2-40B4-BE49-F238E27FC236}">
                <a16:creationId xmlns:a16="http://schemas.microsoft.com/office/drawing/2014/main" id="{799B7B85-9B1C-42AB-8540-D489DD2C76F5}"/>
              </a:ext>
            </a:extLst>
          </p:cNvPr>
          <p:cNvSpPr/>
          <p:nvPr/>
        </p:nvSpPr>
        <p:spPr>
          <a:xfrm>
            <a:off x="6081736"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5" name="正方形/長方形 54">
            <a:extLst>
              <a:ext uri="{FF2B5EF4-FFF2-40B4-BE49-F238E27FC236}">
                <a16:creationId xmlns:a16="http://schemas.microsoft.com/office/drawing/2014/main" id="{1144067C-42A9-42F4-AAA3-D4FAF16287AB}"/>
              </a:ext>
            </a:extLst>
          </p:cNvPr>
          <p:cNvSpPr/>
          <p:nvPr/>
        </p:nvSpPr>
        <p:spPr>
          <a:xfrm>
            <a:off x="8926892" y="1036327"/>
            <a:ext cx="2845445" cy="5334423"/>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ABB611CE-25A4-4BA7-BCDA-FA01C9217B8E}"/>
              </a:ext>
            </a:extLst>
          </p:cNvPr>
          <p:cNvSpPr/>
          <p:nvPr/>
        </p:nvSpPr>
        <p:spPr>
          <a:xfrm>
            <a:off x="3239128"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a:xfrm>
            <a:off x="517055" y="124922"/>
            <a:ext cx="11400125" cy="518094"/>
          </a:xfrm>
        </p:spPr>
        <p:txBody>
          <a:bodyPr>
            <a:normAutofit fontScale="90000"/>
          </a:bodyPr>
          <a:lstStyle/>
          <a:p>
            <a:r>
              <a:rPr lang="en-US" altLang="ja-JP" sz="1800" dirty="0"/>
              <a:t>Wet</a:t>
            </a:r>
            <a:r>
              <a:rPr lang="ja-JP" altLang="en-US" sz="1800" dirty="0"/>
              <a:t>実験</a:t>
            </a:r>
            <a:br>
              <a:rPr kumimoji="1" lang="en-US" altLang="ja-JP" sz="3100" dirty="0"/>
            </a:br>
            <a:r>
              <a:rPr kumimoji="1" lang="en-US" altLang="ja-JP" dirty="0"/>
              <a:t>2022</a:t>
            </a:r>
            <a:r>
              <a:rPr kumimoji="1" lang="ja-JP" altLang="en-US" dirty="0"/>
              <a:t>年度　研究スケジュール</a:t>
            </a:r>
          </a:p>
        </p:txBody>
      </p:sp>
      <p:sp>
        <p:nvSpPr>
          <p:cNvPr id="16" name="正方形/長方形 15">
            <a:extLst>
              <a:ext uri="{FF2B5EF4-FFF2-40B4-BE49-F238E27FC236}">
                <a16:creationId xmlns:a16="http://schemas.microsoft.com/office/drawing/2014/main" id="{1FC49B25-416B-418A-B124-89D6E0897935}"/>
              </a:ext>
            </a:extLst>
          </p:cNvPr>
          <p:cNvSpPr/>
          <p:nvPr/>
        </p:nvSpPr>
        <p:spPr>
          <a:xfrm>
            <a:off x="465438" y="117486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五方向 19">
            <a:extLst>
              <a:ext uri="{FF2B5EF4-FFF2-40B4-BE49-F238E27FC236}">
                <a16:creationId xmlns:a16="http://schemas.microsoft.com/office/drawing/2014/main" id="{81EBAAAC-116E-4CEB-BB9A-0F6B37AD954D}"/>
              </a:ext>
            </a:extLst>
          </p:cNvPr>
          <p:cNvSpPr/>
          <p:nvPr/>
        </p:nvSpPr>
        <p:spPr>
          <a:xfrm>
            <a:off x="464560" y="2188483"/>
            <a:ext cx="1491780"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2" name="矢印: 五方向 21">
            <a:extLst>
              <a:ext uri="{FF2B5EF4-FFF2-40B4-BE49-F238E27FC236}">
                <a16:creationId xmlns:a16="http://schemas.microsoft.com/office/drawing/2014/main" id="{0B535FC7-324A-4982-8363-76336F14D129}"/>
              </a:ext>
            </a:extLst>
          </p:cNvPr>
          <p:cNvSpPr/>
          <p:nvPr/>
        </p:nvSpPr>
        <p:spPr>
          <a:xfrm>
            <a:off x="1957202" y="2187126"/>
            <a:ext cx="1340708"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3" name="矢印: 五方向 22">
            <a:extLst>
              <a:ext uri="{FF2B5EF4-FFF2-40B4-BE49-F238E27FC236}">
                <a16:creationId xmlns:a16="http://schemas.microsoft.com/office/drawing/2014/main" id="{858DEA70-85D0-4AB2-8547-5E89122A890E}"/>
              </a:ext>
            </a:extLst>
          </p:cNvPr>
          <p:cNvSpPr/>
          <p:nvPr/>
        </p:nvSpPr>
        <p:spPr>
          <a:xfrm>
            <a:off x="1956341" y="3399440"/>
            <a:ext cx="4117968" cy="648000"/>
          </a:xfrm>
          <a:prstGeom prst="homePlate">
            <a:avLst/>
          </a:prstGeom>
          <a:solidFill>
            <a:srgbClr val="FFF6CC"/>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8" name="テキスト ボックス 27">
            <a:extLst>
              <a:ext uri="{FF2B5EF4-FFF2-40B4-BE49-F238E27FC236}">
                <a16:creationId xmlns:a16="http://schemas.microsoft.com/office/drawing/2014/main" id="{85A2B0D7-3339-45A4-87F2-1980522B0918}"/>
              </a:ext>
            </a:extLst>
          </p:cNvPr>
          <p:cNvSpPr txBox="1"/>
          <p:nvPr/>
        </p:nvSpPr>
        <p:spPr>
          <a:xfrm>
            <a:off x="438221" y="1789118"/>
            <a:ext cx="3847528" cy="369332"/>
          </a:xfrm>
          <a:prstGeom prst="rect">
            <a:avLst/>
          </a:prstGeom>
          <a:noFill/>
        </p:spPr>
        <p:txBody>
          <a:bodyPr wrap="none" rtlCol="0">
            <a:spAutoFit/>
          </a:bodyPr>
          <a:lstStyle/>
          <a:p>
            <a:r>
              <a:rPr kumimoji="1" lang="en-US" altLang="ja-JP" b="1" dirty="0">
                <a:solidFill>
                  <a:schemeClr val="accent1"/>
                </a:solidFill>
              </a:rPr>
              <a:t>1-1.</a:t>
            </a:r>
            <a:r>
              <a:rPr kumimoji="1" lang="ja-JP" altLang="en-US" b="1" dirty="0">
                <a:solidFill>
                  <a:schemeClr val="accent1"/>
                </a:solidFill>
              </a:rPr>
              <a:t> テクノプロ委託試験の再現性確認</a:t>
            </a:r>
          </a:p>
        </p:txBody>
      </p:sp>
      <p:sp>
        <p:nvSpPr>
          <p:cNvPr id="29" name="テキスト ボックス 28">
            <a:extLst>
              <a:ext uri="{FF2B5EF4-FFF2-40B4-BE49-F238E27FC236}">
                <a16:creationId xmlns:a16="http://schemas.microsoft.com/office/drawing/2014/main" id="{D320E8D4-5254-4D69-B8C3-78945514AADD}"/>
              </a:ext>
            </a:extLst>
          </p:cNvPr>
          <p:cNvSpPr txBox="1"/>
          <p:nvPr/>
        </p:nvSpPr>
        <p:spPr>
          <a:xfrm>
            <a:off x="438221" y="3038383"/>
            <a:ext cx="4466287" cy="369332"/>
          </a:xfrm>
          <a:prstGeom prst="rect">
            <a:avLst/>
          </a:prstGeom>
          <a:noFill/>
        </p:spPr>
        <p:txBody>
          <a:bodyPr wrap="none" rtlCol="0">
            <a:spAutoFit/>
          </a:bodyPr>
          <a:lstStyle/>
          <a:p>
            <a:r>
              <a:rPr kumimoji="1" lang="en-US" altLang="ja-JP" b="1" dirty="0">
                <a:solidFill>
                  <a:schemeClr val="accent1"/>
                </a:solidFill>
              </a:rPr>
              <a:t>1-2. CBD</a:t>
            </a:r>
            <a:r>
              <a:rPr kumimoji="1" lang="ja-JP" altLang="en-US" b="1" dirty="0">
                <a:solidFill>
                  <a:schemeClr val="accent1"/>
                </a:solidFill>
              </a:rPr>
              <a:t>の評価：結合率による定量的評価</a:t>
            </a:r>
          </a:p>
        </p:txBody>
      </p:sp>
      <p:sp>
        <p:nvSpPr>
          <p:cNvPr id="35" name="テキスト ボックス 34">
            <a:extLst>
              <a:ext uri="{FF2B5EF4-FFF2-40B4-BE49-F238E27FC236}">
                <a16:creationId xmlns:a16="http://schemas.microsoft.com/office/drawing/2014/main" id="{48DB45F7-1054-4EAD-AAF2-AA6125C70147}"/>
              </a:ext>
            </a:extLst>
          </p:cNvPr>
          <p:cNvSpPr txBox="1"/>
          <p:nvPr/>
        </p:nvSpPr>
        <p:spPr>
          <a:xfrm>
            <a:off x="2272526" y="3545896"/>
            <a:ext cx="3368587" cy="369332"/>
          </a:xfrm>
          <a:prstGeom prst="rect">
            <a:avLst/>
          </a:prstGeom>
          <a:noFill/>
        </p:spPr>
        <p:txBody>
          <a:bodyPr wrap="square" rtlCol="0">
            <a:spAutoFit/>
          </a:bodyPr>
          <a:lstStyle/>
          <a:p>
            <a:r>
              <a:rPr kumimoji="1" lang="ja-JP" altLang="en-US" dirty="0">
                <a:solidFill>
                  <a:schemeClr val="accent1"/>
                </a:solidFill>
              </a:rPr>
              <a:t>未評価の設計</a:t>
            </a:r>
            <a:r>
              <a:rPr kumimoji="1" lang="en-US" altLang="ja-JP" dirty="0">
                <a:solidFill>
                  <a:schemeClr val="accent1"/>
                </a:solidFill>
              </a:rPr>
              <a:t>CBD</a:t>
            </a:r>
            <a:r>
              <a:rPr kumimoji="1" lang="ja-JP" altLang="en-US" dirty="0">
                <a:solidFill>
                  <a:schemeClr val="accent1"/>
                </a:solidFill>
              </a:rPr>
              <a:t>の合成・評価</a:t>
            </a:r>
          </a:p>
        </p:txBody>
      </p:sp>
      <p:sp>
        <p:nvSpPr>
          <p:cNvPr id="36" name="テキスト ボックス 35">
            <a:extLst>
              <a:ext uri="{FF2B5EF4-FFF2-40B4-BE49-F238E27FC236}">
                <a16:creationId xmlns:a16="http://schemas.microsoft.com/office/drawing/2014/main" id="{297F548E-DAA0-4BF3-9722-230BB3FD3D4C}"/>
              </a:ext>
            </a:extLst>
          </p:cNvPr>
          <p:cNvSpPr txBox="1"/>
          <p:nvPr/>
        </p:nvSpPr>
        <p:spPr>
          <a:xfrm>
            <a:off x="1979939" y="2188970"/>
            <a:ext cx="1133644" cy="646331"/>
          </a:xfrm>
          <a:prstGeom prst="rect">
            <a:avLst/>
          </a:prstGeom>
          <a:noFill/>
        </p:spPr>
        <p:txBody>
          <a:bodyPr wrap="none" rtlCol="0">
            <a:spAutoFit/>
          </a:bodyPr>
          <a:lstStyle/>
          <a:p>
            <a:pPr algn="ctr"/>
            <a:r>
              <a:rPr kumimoji="1" lang="ja-JP" altLang="en-US" dirty="0">
                <a:solidFill>
                  <a:schemeClr val="accent1"/>
                </a:solidFill>
              </a:rPr>
              <a:t>設計</a:t>
            </a:r>
            <a:r>
              <a:rPr kumimoji="1" lang="en-US" altLang="ja-JP" dirty="0">
                <a:solidFill>
                  <a:schemeClr val="accent1"/>
                </a:solidFill>
              </a:rPr>
              <a:t>CBD</a:t>
            </a:r>
          </a:p>
          <a:p>
            <a:pPr algn="ctr"/>
            <a:r>
              <a:rPr kumimoji="1" lang="ja-JP" altLang="en-US" dirty="0">
                <a:solidFill>
                  <a:schemeClr val="accent1"/>
                </a:solidFill>
              </a:rPr>
              <a:t>簡易評価</a:t>
            </a:r>
          </a:p>
        </p:txBody>
      </p:sp>
      <p:sp>
        <p:nvSpPr>
          <p:cNvPr id="37" name="テキスト ボックス 36">
            <a:extLst>
              <a:ext uri="{FF2B5EF4-FFF2-40B4-BE49-F238E27FC236}">
                <a16:creationId xmlns:a16="http://schemas.microsoft.com/office/drawing/2014/main" id="{21EC272E-13BC-499C-94D7-C3811DE2C09F}"/>
              </a:ext>
            </a:extLst>
          </p:cNvPr>
          <p:cNvSpPr txBox="1"/>
          <p:nvPr/>
        </p:nvSpPr>
        <p:spPr>
          <a:xfrm>
            <a:off x="299114" y="2221365"/>
            <a:ext cx="1620957" cy="584775"/>
          </a:xfrm>
          <a:prstGeom prst="rect">
            <a:avLst/>
          </a:prstGeom>
          <a:noFill/>
        </p:spPr>
        <p:txBody>
          <a:bodyPr wrap="none" rtlCol="0">
            <a:spAutoFit/>
          </a:bodyPr>
          <a:lstStyle/>
          <a:p>
            <a:pPr algn="ctr"/>
            <a:r>
              <a:rPr kumimoji="1" lang="en-US" altLang="ja-JP" dirty="0">
                <a:solidFill>
                  <a:schemeClr val="accent1"/>
                </a:solidFill>
              </a:rPr>
              <a:t>CBD</a:t>
            </a:r>
            <a:r>
              <a:rPr kumimoji="1" lang="ja-JP" altLang="en-US" dirty="0">
                <a:solidFill>
                  <a:schemeClr val="accent1"/>
                </a:solidFill>
              </a:rPr>
              <a:t>合成</a:t>
            </a:r>
            <a:endParaRPr kumimoji="1" lang="en-US" altLang="ja-JP" dirty="0">
              <a:solidFill>
                <a:schemeClr val="accent1"/>
              </a:solidFill>
            </a:endParaRPr>
          </a:p>
          <a:p>
            <a:pPr algn="ctr"/>
            <a:r>
              <a:rPr kumimoji="1" lang="ja-JP" altLang="en-US" sz="1400" dirty="0">
                <a:solidFill>
                  <a:schemeClr val="accent1"/>
                </a:solidFill>
              </a:rPr>
              <a:t>（無細胞合成系）</a:t>
            </a:r>
          </a:p>
        </p:txBody>
      </p:sp>
      <p:sp>
        <p:nvSpPr>
          <p:cNvPr id="38" name="テキスト ボックス 37">
            <a:extLst>
              <a:ext uri="{FF2B5EF4-FFF2-40B4-BE49-F238E27FC236}">
                <a16:creationId xmlns:a16="http://schemas.microsoft.com/office/drawing/2014/main" id="{56FEF86B-99AB-4438-A27E-9EE75D87A976}"/>
              </a:ext>
            </a:extLst>
          </p:cNvPr>
          <p:cNvSpPr txBox="1"/>
          <p:nvPr/>
        </p:nvSpPr>
        <p:spPr>
          <a:xfrm>
            <a:off x="446174" y="1393605"/>
            <a:ext cx="7080785" cy="461665"/>
          </a:xfrm>
          <a:prstGeom prst="rect">
            <a:avLst/>
          </a:prstGeom>
          <a:noFill/>
        </p:spPr>
        <p:txBody>
          <a:bodyPr wrap="none" rtlCol="0">
            <a:spAutoFit/>
          </a:bodyPr>
          <a:lstStyle/>
          <a:p>
            <a:r>
              <a:rPr kumimoji="1" lang="en-US" altLang="ja-JP" sz="2400" b="1" dirty="0">
                <a:solidFill>
                  <a:schemeClr val="accent1"/>
                </a:solidFill>
              </a:rPr>
              <a:t>1.</a:t>
            </a:r>
            <a:r>
              <a:rPr kumimoji="1" lang="ja-JP" altLang="en-US" sz="2400" b="1" dirty="0">
                <a:solidFill>
                  <a:schemeClr val="accent1"/>
                </a:solidFill>
              </a:rPr>
              <a:t>　設計セルロース結合ドメイン（</a:t>
            </a:r>
            <a:r>
              <a:rPr kumimoji="1" lang="en-US" altLang="ja-JP" sz="2400" b="1" dirty="0">
                <a:solidFill>
                  <a:schemeClr val="accent1"/>
                </a:solidFill>
              </a:rPr>
              <a:t>CBD</a:t>
            </a:r>
            <a:r>
              <a:rPr kumimoji="1" lang="ja-JP" altLang="en-US" sz="2400" b="1" dirty="0">
                <a:solidFill>
                  <a:schemeClr val="accent1"/>
                </a:solidFill>
              </a:rPr>
              <a:t>）の合成・評価</a:t>
            </a:r>
          </a:p>
        </p:txBody>
      </p:sp>
      <p:sp>
        <p:nvSpPr>
          <p:cNvPr id="39" name="テキスト ボックス 38">
            <a:extLst>
              <a:ext uri="{FF2B5EF4-FFF2-40B4-BE49-F238E27FC236}">
                <a16:creationId xmlns:a16="http://schemas.microsoft.com/office/drawing/2014/main" id="{8DE9A2AA-B91A-4778-8428-10F93BA64ACB}"/>
              </a:ext>
            </a:extLst>
          </p:cNvPr>
          <p:cNvSpPr txBox="1"/>
          <p:nvPr/>
        </p:nvSpPr>
        <p:spPr>
          <a:xfrm>
            <a:off x="467781" y="4771558"/>
            <a:ext cx="4828566" cy="461665"/>
          </a:xfrm>
          <a:prstGeom prst="rect">
            <a:avLst/>
          </a:prstGeom>
          <a:noFill/>
        </p:spPr>
        <p:txBody>
          <a:bodyPr wrap="none" rtlCol="0">
            <a:spAutoFit/>
          </a:bodyPr>
          <a:lstStyle/>
          <a:p>
            <a:r>
              <a:rPr kumimoji="1" lang="en-US" altLang="ja-JP" sz="2400" b="1" dirty="0">
                <a:solidFill>
                  <a:srgbClr val="002060"/>
                </a:solidFill>
              </a:rPr>
              <a:t>2.</a:t>
            </a:r>
            <a:r>
              <a:rPr kumimoji="1" lang="ja-JP" altLang="en-US" sz="2400" b="1" dirty="0">
                <a:solidFill>
                  <a:srgbClr val="002060"/>
                </a:solidFill>
              </a:rPr>
              <a:t>　セルロース分解酵素の合成・評価</a:t>
            </a:r>
          </a:p>
        </p:txBody>
      </p:sp>
      <p:sp>
        <p:nvSpPr>
          <p:cNvPr id="41" name="矢印: 五方向 40">
            <a:extLst>
              <a:ext uri="{FF2B5EF4-FFF2-40B4-BE49-F238E27FC236}">
                <a16:creationId xmlns:a16="http://schemas.microsoft.com/office/drawing/2014/main" id="{AFA515EE-3CA5-497F-A790-43A15901F963}"/>
              </a:ext>
            </a:extLst>
          </p:cNvPr>
          <p:cNvSpPr/>
          <p:nvPr/>
        </p:nvSpPr>
        <p:spPr>
          <a:xfrm>
            <a:off x="1956340" y="5249290"/>
            <a:ext cx="4122532" cy="648000"/>
          </a:xfrm>
          <a:prstGeom prst="homePlate">
            <a:avLst/>
          </a:prstGeom>
          <a:solidFill>
            <a:srgbClr val="FFF6CC"/>
          </a:solidFill>
          <a:ln w="31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63F4456-2B8F-477C-BE6A-4CCB0E9D9FEB}"/>
              </a:ext>
            </a:extLst>
          </p:cNvPr>
          <p:cNvSpPr txBox="1"/>
          <p:nvPr/>
        </p:nvSpPr>
        <p:spPr>
          <a:xfrm>
            <a:off x="2272526" y="5396088"/>
            <a:ext cx="3246402" cy="369332"/>
          </a:xfrm>
          <a:prstGeom prst="rect">
            <a:avLst/>
          </a:prstGeom>
          <a:noFill/>
        </p:spPr>
        <p:txBody>
          <a:bodyPr wrap="none" rtlCol="0">
            <a:spAutoFit/>
          </a:bodyPr>
          <a:lstStyle/>
          <a:p>
            <a:pPr algn="ctr"/>
            <a:r>
              <a:rPr kumimoji="1" lang="ja-JP" altLang="en-US" dirty="0">
                <a:solidFill>
                  <a:srgbClr val="002060"/>
                </a:solidFill>
              </a:rPr>
              <a:t>セルロース分解酵素の合成・評価</a:t>
            </a:r>
          </a:p>
        </p:txBody>
      </p:sp>
      <p:sp>
        <p:nvSpPr>
          <p:cNvPr id="45" name="テキスト ボックス 44">
            <a:extLst>
              <a:ext uri="{FF2B5EF4-FFF2-40B4-BE49-F238E27FC236}">
                <a16:creationId xmlns:a16="http://schemas.microsoft.com/office/drawing/2014/main" id="{6BD41CB0-D6AA-4A8D-B7A1-E3B606AB17C8}"/>
              </a:ext>
            </a:extLst>
          </p:cNvPr>
          <p:cNvSpPr txBox="1"/>
          <p:nvPr/>
        </p:nvSpPr>
        <p:spPr>
          <a:xfrm>
            <a:off x="3141798" y="4045647"/>
            <a:ext cx="1335622" cy="338554"/>
          </a:xfrm>
          <a:prstGeom prst="rect">
            <a:avLst/>
          </a:prstGeom>
          <a:noFill/>
        </p:spPr>
        <p:txBody>
          <a:bodyPr wrap="none" rtlCol="0">
            <a:spAutoFit/>
          </a:bodyPr>
          <a:lstStyle/>
          <a:p>
            <a:r>
              <a:rPr kumimoji="1" lang="en-US" altLang="ja-JP" sz="1600" dirty="0">
                <a:solidFill>
                  <a:schemeClr val="accent1"/>
                </a:solidFill>
              </a:rPr>
              <a:t>6</a:t>
            </a:r>
            <a:r>
              <a:rPr kumimoji="1" lang="ja-JP" altLang="en-US" sz="1600" dirty="0">
                <a:solidFill>
                  <a:schemeClr val="accent1"/>
                </a:solidFill>
              </a:rPr>
              <a:t>・</a:t>
            </a:r>
            <a:r>
              <a:rPr kumimoji="1" lang="en-US" altLang="ja-JP" sz="1600" dirty="0">
                <a:solidFill>
                  <a:schemeClr val="accent1"/>
                </a:solidFill>
              </a:rPr>
              <a:t>7</a:t>
            </a:r>
            <a:r>
              <a:rPr kumimoji="1" lang="ja-JP" altLang="en-US" sz="1600" dirty="0">
                <a:solidFill>
                  <a:schemeClr val="accent1"/>
                </a:solidFill>
              </a:rPr>
              <a:t>月度月報</a:t>
            </a:r>
            <a:endParaRPr kumimoji="1" lang="en-US" altLang="ja-JP" sz="1600" dirty="0">
              <a:solidFill>
                <a:schemeClr val="accent1"/>
              </a:solidFill>
            </a:endParaRPr>
          </a:p>
        </p:txBody>
      </p:sp>
      <p:sp>
        <p:nvSpPr>
          <p:cNvPr id="46" name="テキスト ボックス 45">
            <a:extLst>
              <a:ext uri="{FF2B5EF4-FFF2-40B4-BE49-F238E27FC236}">
                <a16:creationId xmlns:a16="http://schemas.microsoft.com/office/drawing/2014/main" id="{DB48EDE0-E2DA-449B-93C4-61F3AD67DAD5}"/>
              </a:ext>
            </a:extLst>
          </p:cNvPr>
          <p:cNvSpPr txBox="1"/>
          <p:nvPr/>
        </p:nvSpPr>
        <p:spPr>
          <a:xfrm>
            <a:off x="2043233" y="2798432"/>
            <a:ext cx="1119217" cy="338554"/>
          </a:xfrm>
          <a:prstGeom prst="rect">
            <a:avLst/>
          </a:prstGeom>
          <a:noFill/>
        </p:spPr>
        <p:txBody>
          <a:bodyPr wrap="none" rtlCol="0">
            <a:spAutoFit/>
          </a:bodyPr>
          <a:lstStyle/>
          <a:p>
            <a:r>
              <a:rPr kumimoji="1" lang="en-US" altLang="ja-JP" sz="1600" dirty="0">
                <a:solidFill>
                  <a:schemeClr val="accent1"/>
                </a:solidFill>
              </a:rPr>
              <a:t>4</a:t>
            </a:r>
            <a:r>
              <a:rPr kumimoji="1" lang="ja-JP" altLang="en-US" sz="1600" dirty="0">
                <a:solidFill>
                  <a:schemeClr val="accent1"/>
                </a:solidFill>
              </a:rPr>
              <a:t>月度月報</a:t>
            </a:r>
          </a:p>
        </p:txBody>
      </p:sp>
      <p:sp>
        <p:nvSpPr>
          <p:cNvPr id="6" name="矢印: 右 5">
            <a:extLst>
              <a:ext uri="{FF2B5EF4-FFF2-40B4-BE49-F238E27FC236}">
                <a16:creationId xmlns:a16="http://schemas.microsoft.com/office/drawing/2014/main" id="{F67B5126-02CC-45A8-A7C6-D9BBA3148420}"/>
              </a:ext>
            </a:extLst>
          </p:cNvPr>
          <p:cNvSpPr/>
          <p:nvPr/>
        </p:nvSpPr>
        <p:spPr>
          <a:xfrm>
            <a:off x="467766" y="773414"/>
            <a:ext cx="11304571" cy="516864"/>
          </a:xfrm>
          <a:prstGeom prst="rightArrow">
            <a:avLst>
              <a:gd name="adj1" fmla="val 50000"/>
              <a:gd name="adj2" fmla="val 66698"/>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1576445" y="846882"/>
            <a:ext cx="492443" cy="369332"/>
          </a:xfrm>
          <a:prstGeom prst="rect">
            <a:avLst/>
          </a:prstGeom>
          <a:noFill/>
        </p:spPr>
        <p:txBody>
          <a:bodyPr wrap="none" rtlCol="0">
            <a:spAutoFit/>
          </a:bodyPr>
          <a:lstStyle/>
          <a:p>
            <a:r>
              <a:rPr kumimoji="1" lang="en-US" altLang="ja-JP" b="1" dirty="0">
                <a:solidFill>
                  <a:schemeClr val="bg1"/>
                </a:solidFill>
              </a:rPr>
              <a:t>1Q</a:t>
            </a:r>
            <a:endParaRPr kumimoji="1" lang="ja-JP" altLang="en-US" b="1" dirty="0">
              <a:solidFill>
                <a:schemeClr val="bg1"/>
              </a:solidFill>
            </a:endParaRP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415807" y="846882"/>
            <a:ext cx="492443" cy="369332"/>
          </a:xfrm>
          <a:prstGeom prst="rect">
            <a:avLst/>
          </a:prstGeom>
          <a:noFill/>
        </p:spPr>
        <p:txBody>
          <a:bodyPr wrap="none" rtlCol="0">
            <a:spAutoFit/>
          </a:bodyPr>
          <a:lstStyle/>
          <a:p>
            <a:r>
              <a:rPr kumimoji="1" lang="en-US" altLang="ja-JP" b="1" dirty="0">
                <a:solidFill>
                  <a:schemeClr val="bg1"/>
                </a:solidFill>
              </a:rPr>
              <a:t>2Q</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7231672" y="848581"/>
            <a:ext cx="492443" cy="369332"/>
          </a:xfrm>
          <a:prstGeom prst="rect">
            <a:avLst/>
          </a:prstGeom>
          <a:noFill/>
        </p:spPr>
        <p:txBody>
          <a:bodyPr wrap="none" rtlCol="0">
            <a:spAutoFit/>
          </a:bodyPr>
          <a:lstStyle/>
          <a:p>
            <a:r>
              <a:rPr kumimoji="1" lang="en-US" altLang="ja-JP" b="1" dirty="0">
                <a:solidFill>
                  <a:schemeClr val="bg1"/>
                </a:solidFill>
              </a:rPr>
              <a:t>3Q</a:t>
            </a:r>
            <a:endParaRPr kumimoji="1" lang="ja-JP" altLang="en-US" b="1" dirty="0">
              <a:solidFill>
                <a:schemeClr val="bg1"/>
              </a:solidFill>
            </a:endParaRP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10005386" y="848581"/>
            <a:ext cx="492443" cy="369332"/>
          </a:xfrm>
          <a:prstGeom prst="rect">
            <a:avLst/>
          </a:prstGeom>
          <a:noFill/>
        </p:spPr>
        <p:txBody>
          <a:bodyPr wrap="none" rtlCol="0">
            <a:spAutoFit/>
          </a:bodyPr>
          <a:lstStyle/>
          <a:p>
            <a:r>
              <a:rPr kumimoji="1" lang="en-US" altLang="ja-JP" b="1" dirty="0">
                <a:solidFill>
                  <a:schemeClr val="bg1"/>
                </a:solidFill>
              </a:rPr>
              <a:t>4Q</a:t>
            </a:r>
            <a:endParaRPr kumimoji="1" lang="ja-JP" altLang="en-US" b="1" dirty="0">
              <a:solidFill>
                <a:schemeClr val="bg1"/>
              </a:solidFill>
            </a:endParaRPr>
          </a:p>
        </p:txBody>
      </p:sp>
      <p:sp>
        <p:nvSpPr>
          <p:cNvPr id="48" name="テキスト ボックス 47">
            <a:extLst>
              <a:ext uri="{FF2B5EF4-FFF2-40B4-BE49-F238E27FC236}">
                <a16:creationId xmlns:a16="http://schemas.microsoft.com/office/drawing/2014/main" id="{4CF407E5-7C8B-42A5-8F4C-1A15AD142F3A}"/>
              </a:ext>
            </a:extLst>
          </p:cNvPr>
          <p:cNvSpPr txBox="1"/>
          <p:nvPr/>
        </p:nvSpPr>
        <p:spPr>
          <a:xfrm>
            <a:off x="577465" y="2803262"/>
            <a:ext cx="1119217" cy="338554"/>
          </a:xfrm>
          <a:prstGeom prst="rect">
            <a:avLst/>
          </a:prstGeom>
          <a:noFill/>
        </p:spPr>
        <p:txBody>
          <a:bodyPr wrap="none" rtlCol="0">
            <a:spAutoFit/>
          </a:bodyPr>
          <a:lstStyle/>
          <a:p>
            <a:r>
              <a:rPr kumimoji="1" lang="en-US" altLang="ja-JP" sz="1600" dirty="0">
                <a:solidFill>
                  <a:schemeClr val="accent1"/>
                </a:solidFill>
              </a:rPr>
              <a:t>5</a:t>
            </a:r>
            <a:r>
              <a:rPr kumimoji="1" lang="ja-JP" altLang="en-US" sz="1600" dirty="0">
                <a:solidFill>
                  <a:schemeClr val="accent1"/>
                </a:solidFill>
              </a:rPr>
              <a:t>月度月報</a:t>
            </a:r>
          </a:p>
        </p:txBody>
      </p:sp>
      <p:sp>
        <p:nvSpPr>
          <p:cNvPr id="49" name="テキスト ボックス 48">
            <a:extLst>
              <a:ext uri="{FF2B5EF4-FFF2-40B4-BE49-F238E27FC236}">
                <a16:creationId xmlns:a16="http://schemas.microsoft.com/office/drawing/2014/main" id="{91AFFDA7-7E3D-4794-9B11-AA96FB6F5359}"/>
              </a:ext>
            </a:extLst>
          </p:cNvPr>
          <p:cNvSpPr txBox="1"/>
          <p:nvPr/>
        </p:nvSpPr>
        <p:spPr>
          <a:xfrm>
            <a:off x="3157038" y="5884821"/>
            <a:ext cx="1335622" cy="338554"/>
          </a:xfrm>
          <a:prstGeom prst="rect">
            <a:avLst/>
          </a:prstGeom>
          <a:noFill/>
        </p:spPr>
        <p:txBody>
          <a:bodyPr wrap="none" rtlCol="0">
            <a:spAutoFit/>
          </a:bodyPr>
          <a:lstStyle/>
          <a:p>
            <a:r>
              <a:rPr kumimoji="1" lang="en-US" altLang="ja-JP" sz="1600" dirty="0">
                <a:solidFill>
                  <a:schemeClr val="accent1"/>
                </a:solidFill>
              </a:rPr>
              <a:t>8</a:t>
            </a:r>
            <a:r>
              <a:rPr kumimoji="1" lang="ja-JP" altLang="en-US" sz="1600" dirty="0">
                <a:solidFill>
                  <a:schemeClr val="accent1"/>
                </a:solidFill>
              </a:rPr>
              <a:t>・</a:t>
            </a:r>
            <a:r>
              <a:rPr kumimoji="1" lang="en-US" altLang="ja-JP" sz="1600" dirty="0">
                <a:solidFill>
                  <a:schemeClr val="accent1"/>
                </a:solidFill>
              </a:rPr>
              <a:t>9</a:t>
            </a:r>
            <a:r>
              <a:rPr kumimoji="1" lang="ja-JP" altLang="en-US" sz="1600" dirty="0">
                <a:solidFill>
                  <a:schemeClr val="accent1"/>
                </a:solidFill>
              </a:rPr>
              <a:t>月度月報</a:t>
            </a:r>
            <a:endParaRPr kumimoji="1" lang="en-US" altLang="ja-JP" sz="1600" dirty="0">
              <a:solidFill>
                <a:schemeClr val="accent1"/>
              </a:solidFill>
            </a:endParaRPr>
          </a:p>
        </p:txBody>
      </p:sp>
      <p:sp>
        <p:nvSpPr>
          <p:cNvPr id="56" name="スライド番号プレースホルダー 2">
            <a:extLst>
              <a:ext uri="{FF2B5EF4-FFF2-40B4-BE49-F238E27FC236}">
                <a16:creationId xmlns:a16="http://schemas.microsoft.com/office/drawing/2014/main" id="{8A2040C7-5A12-4F11-84B3-DBBC3AAA008C}"/>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9</a:t>
            </a:fld>
            <a:endParaRPr kumimoji="1" lang="ja-JP" altLang="en-US"/>
          </a:p>
        </p:txBody>
      </p:sp>
      <p:sp>
        <p:nvSpPr>
          <p:cNvPr id="43" name="テキスト ボックス 42">
            <a:extLst>
              <a:ext uri="{FF2B5EF4-FFF2-40B4-BE49-F238E27FC236}">
                <a16:creationId xmlns:a16="http://schemas.microsoft.com/office/drawing/2014/main" id="{FCEB4CFE-5833-48EE-8DC0-F38F1AB7B342}"/>
              </a:ext>
            </a:extLst>
          </p:cNvPr>
          <p:cNvSpPr txBox="1"/>
          <p:nvPr/>
        </p:nvSpPr>
        <p:spPr>
          <a:xfrm>
            <a:off x="5722689" y="5211422"/>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44" name="テキスト ボックス 43">
            <a:extLst>
              <a:ext uri="{FF2B5EF4-FFF2-40B4-BE49-F238E27FC236}">
                <a16:creationId xmlns:a16="http://schemas.microsoft.com/office/drawing/2014/main" id="{8162C7C4-C8D6-445C-AE14-B72010059AA8}"/>
              </a:ext>
            </a:extLst>
          </p:cNvPr>
          <p:cNvSpPr txBox="1"/>
          <p:nvPr/>
        </p:nvSpPr>
        <p:spPr>
          <a:xfrm>
            <a:off x="5722752" y="3359960"/>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1" name="テキスト ボックス 50">
            <a:extLst>
              <a:ext uri="{FF2B5EF4-FFF2-40B4-BE49-F238E27FC236}">
                <a16:creationId xmlns:a16="http://schemas.microsoft.com/office/drawing/2014/main" id="{91B0AD75-80F5-4DBE-90B9-818C296E97FC}"/>
              </a:ext>
            </a:extLst>
          </p:cNvPr>
          <p:cNvSpPr txBox="1"/>
          <p:nvPr/>
        </p:nvSpPr>
        <p:spPr>
          <a:xfrm>
            <a:off x="2945185"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2" name="テキスト ボックス 51">
            <a:extLst>
              <a:ext uri="{FF2B5EF4-FFF2-40B4-BE49-F238E27FC236}">
                <a16:creationId xmlns:a16="http://schemas.microsoft.com/office/drawing/2014/main" id="{EB1CC844-87B8-4333-B314-D95ED4B54CCB}"/>
              </a:ext>
            </a:extLst>
          </p:cNvPr>
          <p:cNvSpPr txBox="1"/>
          <p:nvPr/>
        </p:nvSpPr>
        <p:spPr>
          <a:xfrm>
            <a:off x="1552582" y="2122395"/>
            <a:ext cx="415498" cy="369332"/>
          </a:xfrm>
          <a:prstGeom prst="rect">
            <a:avLst/>
          </a:prstGeom>
          <a:noFill/>
        </p:spPr>
        <p:txBody>
          <a:bodyPr wrap="none" rtlCol="0">
            <a:spAutoFit/>
          </a:bodyPr>
          <a:lstStyle/>
          <a:p>
            <a:r>
              <a:rPr kumimoji="1" lang="ja-JP" altLang="en-US" b="1" dirty="0">
                <a:solidFill>
                  <a:srgbClr val="FF0000"/>
                </a:solidFill>
              </a:rPr>
              <a:t>済</a:t>
            </a:r>
          </a:p>
        </p:txBody>
      </p:sp>
      <p:cxnSp>
        <p:nvCxnSpPr>
          <p:cNvPr id="5" name="直線コネクタ 4">
            <a:extLst>
              <a:ext uri="{FF2B5EF4-FFF2-40B4-BE49-F238E27FC236}">
                <a16:creationId xmlns:a16="http://schemas.microsoft.com/office/drawing/2014/main" id="{7552DF88-EDF0-48C9-BD73-23D0DCD99F3E}"/>
              </a:ext>
            </a:extLst>
          </p:cNvPr>
          <p:cNvCxnSpPr/>
          <p:nvPr/>
        </p:nvCxnSpPr>
        <p:spPr>
          <a:xfrm>
            <a:off x="10817142" y="1173599"/>
            <a:ext cx="0" cy="5172418"/>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矢印: 五方向 25">
            <a:extLst>
              <a:ext uri="{FF2B5EF4-FFF2-40B4-BE49-F238E27FC236}">
                <a16:creationId xmlns:a16="http://schemas.microsoft.com/office/drawing/2014/main" id="{3CD179CF-2A06-41AB-8081-8E6451349C06}"/>
              </a:ext>
            </a:extLst>
          </p:cNvPr>
          <p:cNvSpPr/>
          <p:nvPr/>
        </p:nvSpPr>
        <p:spPr>
          <a:xfrm>
            <a:off x="6081735" y="5242234"/>
            <a:ext cx="5690601" cy="648000"/>
          </a:xfrm>
          <a:prstGeom prst="homePlate">
            <a:avLst/>
          </a:prstGeom>
          <a:solidFill>
            <a:schemeClr val="accent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FE04A6CB-0262-4F03-9C5A-D0AEA50ACD98}"/>
              </a:ext>
            </a:extLst>
          </p:cNvPr>
          <p:cNvSpPr txBox="1"/>
          <p:nvPr/>
        </p:nvSpPr>
        <p:spPr>
          <a:xfrm>
            <a:off x="7066590" y="5250959"/>
            <a:ext cx="3720890" cy="646331"/>
          </a:xfrm>
          <a:prstGeom prst="rect">
            <a:avLst/>
          </a:prstGeom>
          <a:noFill/>
        </p:spPr>
        <p:txBody>
          <a:bodyPr wrap="none" rtlCol="0">
            <a:spAutoFit/>
          </a:bodyPr>
          <a:lstStyle/>
          <a:p>
            <a:pPr algn="ctr"/>
            <a:r>
              <a:rPr kumimoji="1" lang="ja-JP" altLang="en-US" dirty="0">
                <a:solidFill>
                  <a:schemeClr val="accent1"/>
                </a:solidFill>
              </a:rPr>
              <a:t>セルロース分解酵素（設計</a:t>
            </a:r>
            <a:r>
              <a:rPr kumimoji="1" lang="en-US" altLang="ja-JP" dirty="0">
                <a:solidFill>
                  <a:schemeClr val="accent1"/>
                </a:solidFill>
              </a:rPr>
              <a:t>CBD</a:t>
            </a:r>
            <a:r>
              <a:rPr kumimoji="1" lang="ja-JP" altLang="en-US" dirty="0">
                <a:solidFill>
                  <a:schemeClr val="accent1"/>
                </a:solidFill>
              </a:rPr>
              <a:t>含）</a:t>
            </a:r>
            <a:endParaRPr kumimoji="1" lang="en-US" altLang="ja-JP" dirty="0">
              <a:solidFill>
                <a:schemeClr val="accent1"/>
              </a:solidFill>
            </a:endParaRPr>
          </a:p>
          <a:p>
            <a:pPr algn="ctr"/>
            <a:r>
              <a:rPr kumimoji="1" lang="ja-JP" altLang="en-US" dirty="0">
                <a:solidFill>
                  <a:schemeClr val="accent1"/>
                </a:solidFill>
              </a:rPr>
              <a:t>合成・評価</a:t>
            </a:r>
          </a:p>
        </p:txBody>
      </p:sp>
      <p:sp>
        <p:nvSpPr>
          <p:cNvPr id="8" name="二等辺三角形 7">
            <a:extLst>
              <a:ext uri="{FF2B5EF4-FFF2-40B4-BE49-F238E27FC236}">
                <a16:creationId xmlns:a16="http://schemas.microsoft.com/office/drawing/2014/main" id="{A0386968-5CDC-4AAF-BF0B-659D17AAF1C6}"/>
              </a:ext>
            </a:extLst>
          </p:cNvPr>
          <p:cNvSpPr/>
          <p:nvPr/>
        </p:nvSpPr>
        <p:spPr>
          <a:xfrm rot="13548490">
            <a:off x="9822516" y="4288902"/>
            <a:ext cx="256524" cy="863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吹き出し: 角を丸めた四角形 39">
            <a:extLst>
              <a:ext uri="{FF2B5EF4-FFF2-40B4-BE49-F238E27FC236}">
                <a16:creationId xmlns:a16="http://schemas.microsoft.com/office/drawing/2014/main" id="{3F5FC226-E627-4232-AC4D-B66BDD814F6D}"/>
              </a:ext>
            </a:extLst>
          </p:cNvPr>
          <p:cNvSpPr/>
          <p:nvPr/>
        </p:nvSpPr>
        <p:spPr>
          <a:xfrm>
            <a:off x="6612082" y="2821378"/>
            <a:ext cx="5212440" cy="1731622"/>
          </a:xfrm>
          <a:prstGeom prst="wedgeRoundRectCallout">
            <a:avLst>
              <a:gd name="adj1" fmla="val -49184"/>
              <a:gd name="adj2" fmla="val 26842"/>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E75F7786-78ED-492E-9A5D-7B223C5522E9}"/>
              </a:ext>
            </a:extLst>
          </p:cNvPr>
          <p:cNvSpPr txBox="1"/>
          <p:nvPr/>
        </p:nvSpPr>
        <p:spPr>
          <a:xfrm>
            <a:off x="6923639" y="2945297"/>
            <a:ext cx="4845861" cy="1446550"/>
          </a:xfrm>
          <a:prstGeom prst="rect">
            <a:avLst/>
          </a:prstGeom>
          <a:noFill/>
        </p:spPr>
        <p:txBody>
          <a:bodyPr wrap="square" rtlCol="0">
            <a:spAutoFit/>
          </a:bodyPr>
          <a:lstStyle/>
          <a:p>
            <a:r>
              <a:rPr kumimoji="1" lang="en-US" altLang="ja-JP" sz="2000" b="1" dirty="0">
                <a:solidFill>
                  <a:schemeClr val="accent1"/>
                </a:solidFill>
              </a:rPr>
              <a:t>2</a:t>
            </a:r>
            <a:r>
              <a:rPr kumimoji="1" lang="ja-JP" altLang="en-US" sz="2000" b="1" dirty="0">
                <a:solidFill>
                  <a:schemeClr val="accent1"/>
                </a:solidFill>
              </a:rPr>
              <a:t>月度月報 報告内容</a:t>
            </a:r>
            <a:endParaRPr kumimoji="1" lang="en-US" altLang="ja-JP" sz="2000" b="1" dirty="0">
              <a:solidFill>
                <a:schemeClr val="accent1"/>
              </a:solidFill>
            </a:endParaRPr>
          </a:p>
          <a:p>
            <a:endParaRPr kumimoji="1" lang="en-US" altLang="ja-JP" sz="800" dirty="0">
              <a:solidFill>
                <a:schemeClr val="accent1"/>
              </a:solidFill>
            </a:endParaRPr>
          </a:p>
          <a:p>
            <a:pPr marL="342900" indent="-342900">
              <a:buFont typeface="Arial" panose="020B0604020202020204" pitchFamily="34" charset="0"/>
              <a:buChar char="•"/>
            </a:pPr>
            <a:r>
              <a:rPr kumimoji="1" lang="ja-JP" altLang="en-US" sz="2000" dirty="0">
                <a:solidFill>
                  <a:schemeClr val="accent1"/>
                </a:solidFill>
              </a:rPr>
              <a:t>東京大学で</a:t>
            </a:r>
            <a:r>
              <a:rPr kumimoji="1" lang="en-US" altLang="ja-JP" sz="2000" dirty="0">
                <a:solidFill>
                  <a:schemeClr val="accent1"/>
                </a:solidFill>
              </a:rPr>
              <a:t>3</a:t>
            </a:r>
            <a:r>
              <a:rPr kumimoji="1" lang="ja-JP" altLang="en-US" sz="2000" dirty="0">
                <a:solidFill>
                  <a:schemeClr val="accent1"/>
                </a:solidFill>
              </a:rPr>
              <a:t>つの実験を進めた。</a:t>
            </a:r>
            <a:endParaRPr kumimoji="1" lang="en-US" altLang="ja-JP" sz="2000" dirty="0">
              <a:solidFill>
                <a:schemeClr val="accent1"/>
              </a:solidFill>
            </a:endParaRPr>
          </a:p>
          <a:p>
            <a:r>
              <a:rPr kumimoji="1" lang="en-US" altLang="ja-JP" sz="2000" dirty="0">
                <a:solidFill>
                  <a:schemeClr val="accent1"/>
                </a:solidFill>
              </a:rPr>
              <a:t>	</a:t>
            </a:r>
            <a:r>
              <a:rPr kumimoji="1" lang="ja-JP" altLang="en-US" sz="2000" dirty="0">
                <a:solidFill>
                  <a:schemeClr val="accent1"/>
                </a:solidFill>
              </a:rPr>
              <a:t>対象②：酵素の活性評価（吸光度）</a:t>
            </a:r>
            <a:endParaRPr kumimoji="1" lang="en-US" altLang="ja-JP" sz="2000" dirty="0">
              <a:solidFill>
                <a:schemeClr val="accent1"/>
              </a:solidFill>
            </a:endParaRPr>
          </a:p>
          <a:p>
            <a:r>
              <a:rPr kumimoji="1" lang="en-US" altLang="ja-JP" sz="2000" dirty="0">
                <a:solidFill>
                  <a:schemeClr val="accent1"/>
                </a:solidFill>
              </a:rPr>
              <a:t>	</a:t>
            </a:r>
            <a:r>
              <a:rPr kumimoji="1" lang="ja-JP" altLang="en-US" sz="2000" dirty="0">
                <a:solidFill>
                  <a:schemeClr val="accent1"/>
                </a:solidFill>
              </a:rPr>
              <a:t>対象③④：酵素の活性確認（</a:t>
            </a:r>
            <a:r>
              <a:rPr kumimoji="1" lang="en-US" altLang="ja-JP" sz="2000" dirty="0">
                <a:solidFill>
                  <a:schemeClr val="accent1"/>
                </a:solidFill>
              </a:rPr>
              <a:t>HPLC</a:t>
            </a:r>
            <a:r>
              <a:rPr kumimoji="1" lang="ja-JP" altLang="en-US" sz="2000" dirty="0">
                <a:solidFill>
                  <a:schemeClr val="accent1"/>
                </a:solidFill>
              </a:rPr>
              <a:t>）</a:t>
            </a:r>
          </a:p>
        </p:txBody>
      </p:sp>
      <p:sp>
        <p:nvSpPr>
          <p:cNvPr id="53" name="テキスト ボックス 52">
            <a:extLst>
              <a:ext uri="{FF2B5EF4-FFF2-40B4-BE49-F238E27FC236}">
                <a16:creationId xmlns:a16="http://schemas.microsoft.com/office/drawing/2014/main" id="{454E9E22-5F94-4F8B-A7D2-F97541D7BF2A}"/>
              </a:ext>
            </a:extLst>
          </p:cNvPr>
          <p:cNvSpPr txBox="1"/>
          <p:nvPr/>
        </p:nvSpPr>
        <p:spPr>
          <a:xfrm>
            <a:off x="10947359" y="5209844"/>
            <a:ext cx="877163" cy="369332"/>
          </a:xfrm>
          <a:prstGeom prst="rect">
            <a:avLst/>
          </a:prstGeom>
          <a:noFill/>
        </p:spPr>
        <p:txBody>
          <a:bodyPr wrap="none" rtlCol="0">
            <a:spAutoFit/>
          </a:bodyPr>
          <a:lstStyle/>
          <a:p>
            <a:r>
              <a:rPr kumimoji="1" lang="ja-JP" altLang="en-US" b="1" dirty="0">
                <a:solidFill>
                  <a:srgbClr val="FF0000"/>
                </a:solidFill>
              </a:rPr>
              <a:t>実施中</a:t>
            </a:r>
          </a:p>
        </p:txBody>
      </p:sp>
    </p:spTree>
    <p:extLst>
      <p:ext uri="{BB962C8B-B14F-4D97-AF65-F5344CB8AC3E}">
        <p14:creationId xmlns:p14="http://schemas.microsoft.com/office/powerpoint/2010/main" val="233859472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Yokogawa_Standard_PPTtemplate_2021N</Template>
  <TotalTime>2039</TotalTime>
  <Words>4499</Words>
  <Application>Microsoft Office PowerPoint</Application>
  <PresentationFormat>ワイド画面</PresentationFormat>
  <Paragraphs>671</Paragraphs>
  <Slides>23</Slides>
  <Notes>15</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Meiryo UI</vt:lpstr>
      <vt:lpstr>游ゴシック</vt:lpstr>
      <vt:lpstr>Arial</vt:lpstr>
      <vt:lpstr>Calibri</vt:lpstr>
      <vt:lpstr>Wingdings</vt:lpstr>
      <vt:lpstr>Yokogawa_Template_Standard</vt:lpstr>
      <vt:lpstr>2023年3月度 月末報告</vt:lpstr>
      <vt:lpstr>3月度の活動概要</vt:lpstr>
      <vt:lpstr>2023年3月次報告＜人工酵素設計＞</vt:lpstr>
      <vt:lpstr>FY22 4Q業務計画</vt:lpstr>
      <vt:lpstr>3月度の活動概要（個別）</vt:lpstr>
      <vt:lpstr>Wet実験</vt:lpstr>
      <vt:lpstr>2月度の活動概要（Wet実験；原茉）</vt:lpstr>
      <vt:lpstr>2月度の活動・詳細（Wet実験；原茉）</vt:lpstr>
      <vt:lpstr>Wet実験 2022年度　研究スケジュール</vt:lpstr>
      <vt:lpstr>Wet実験：セルロース分解酵素の合成・評価実験 実験概要</vt:lpstr>
      <vt:lpstr>Wet実験：セルロース分解酵素の合成・評価実験 実験計画・進捗</vt:lpstr>
      <vt:lpstr>Wet実験：セルロース分解酵素の合成・評価実験 実験内容</vt:lpstr>
      <vt:lpstr>Wet実験：セルロース分解酵素の合成・評価実験 実験結果：対象②TeCel7A-TrCBM1 / 設計CBD　吸光度</vt:lpstr>
      <vt:lpstr>Wet実験：セルロース分解酵素の合成・評価実験 実験結果：対象③PcCel7D　SDS-PAGE</vt:lpstr>
      <vt:lpstr>Wet実験：セルロース分解酵素の合成・評価実験 実験結果：対象③PcCel7D　HPLC（基質：非晶性セルロース）</vt:lpstr>
      <vt:lpstr>Wet実験：セルロース分解酵素の合成・評価実験 実験結果：変異体活性能の評価イメージ</vt:lpstr>
      <vt:lpstr>Wet実験：セルロース分解酵素の合成・評価実験 まとめと次月の予定</vt:lpstr>
      <vt:lpstr>PowerPoint プレゼンテーション</vt:lpstr>
      <vt:lpstr>PowerPoint プレゼンテーション</vt:lpstr>
      <vt:lpstr>補足：調査活動 バイオマス分解におけるセルラーゼ製剤の位置づけ</vt:lpstr>
      <vt:lpstr>補足：調査活動 バイオマス資源の分類</vt:lpstr>
      <vt:lpstr>補足：調査活動 リグノセルロース系バイオマスの組成と前処理</vt:lpstr>
      <vt:lpstr>補足：調査活動 バイオマス分解酵素の課題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2022年7月度 人工酵素設計　月報</dc:title>
  <dc:creator>Hashimoto, Himuro (Himuro.Hashimoto@yokogawa.com)</dc:creator>
  <cp:lastModifiedBy>Kumagai, Wataru (Wataru.Kumagai@yokogawa.com)</cp:lastModifiedBy>
  <cp:revision>384</cp:revision>
  <dcterms:created xsi:type="dcterms:W3CDTF">2022-07-27T01:29:24Z</dcterms:created>
  <dcterms:modified xsi:type="dcterms:W3CDTF">2023-03-24T07:12:52Z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2022-12-19T09:27:51Z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3da15cf6-25f5-4490-a174-b216f37552e9</vt:lpwstr>
  </property>
  <property fmtid="{D5CDD505-2E9C-101B-9397-08002B2CF9AE}" pid="8" name="MSIP_Label_69b5a962-1a7a-4bf8-819d-07a170110954_ContentBits">
    <vt:lpwstr>0</vt:lpwstr>
  </property>
</Properties>
</file>