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8"/>
  </p:notesMasterIdLst>
  <p:sldIdLst>
    <p:sldId id="269" r:id="rId2"/>
    <p:sldId id="3965" r:id="rId3"/>
    <p:sldId id="3962" r:id="rId4"/>
    <p:sldId id="3967" r:id="rId5"/>
    <p:sldId id="3970" r:id="rId6"/>
    <p:sldId id="3968" r:id="rId7"/>
    <p:sldId id="3969" r:id="rId8"/>
    <p:sldId id="3971" r:id="rId9"/>
    <p:sldId id="3972" r:id="rId10"/>
    <p:sldId id="3973" r:id="rId11"/>
    <p:sldId id="3951" r:id="rId12"/>
    <p:sldId id="3959" r:id="rId13"/>
    <p:sldId id="3960" r:id="rId14"/>
    <p:sldId id="3961" r:id="rId15"/>
    <p:sldId id="3963" r:id="rId16"/>
    <p:sldId id="39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本編" id="{6915B375-9249-444F-BABA-6184E1BDF3EC}">
          <p14:sldIdLst>
            <p14:sldId id="269"/>
            <p14:sldId id="3965"/>
            <p14:sldId id="3962"/>
            <p14:sldId id="3967"/>
            <p14:sldId id="3970"/>
            <p14:sldId id="3968"/>
            <p14:sldId id="3969"/>
            <p14:sldId id="3971"/>
            <p14:sldId id="3972"/>
            <p14:sldId id="3973"/>
            <p14:sldId id="3951"/>
          </p14:sldIdLst>
        </p14:section>
        <p14:section name="補足" id="{C2931B32-4EB1-47D3-95D8-6EA0C7A3AA4E}">
          <p14:sldIdLst>
            <p14:sldId id="3959"/>
            <p14:sldId id="3960"/>
            <p14:sldId id="3961"/>
            <p14:sldId id="3963"/>
            <p14:sldId id="396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a, Mariko (M.Hara@yokogawa.com)" initials="HM(" lastIdx="1" clrIdx="0">
    <p:extLst>
      <p:ext uri="{19B8F6BF-5375-455C-9EA6-DF929625EA0E}">
        <p15:presenceInfo xmlns:p15="http://schemas.microsoft.com/office/powerpoint/2012/main" userId="S-1-5-21-1078081533-1275210071-682003330-333704" providerId="AD"/>
      </p:ext>
    </p:extLst>
  </p:cmAuthor>
  <p:cmAuthor id="2" name="Mogi, Takeyuki (Takeyuki.Mogi@yokogawa.com)" initials="MT(" lastIdx="11" clrIdx="1">
    <p:extLst>
      <p:ext uri="{19B8F6BF-5375-455C-9EA6-DF929625EA0E}">
        <p15:presenceInfo xmlns:p15="http://schemas.microsoft.com/office/powerpoint/2012/main" userId="Mogi, Takeyuki (Takeyuki.Mogi@yokogawa.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888A"/>
    <a:srgbClr val="00CCFF"/>
    <a:srgbClr val="6C7A7E"/>
    <a:srgbClr val="95A0A4"/>
    <a:srgbClr val="FFF6CC"/>
    <a:srgbClr val="E6E6E6"/>
    <a:srgbClr val="C55A11"/>
    <a:srgbClr val="FFFFFF"/>
    <a:srgbClr val="595959"/>
    <a:srgbClr val="8E93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8" autoAdjust="0"/>
    <p:restoredTop sz="93784" autoAdjust="0"/>
  </p:normalViewPr>
  <p:slideViewPr>
    <p:cSldViewPr snapToGrid="0">
      <p:cViewPr varScale="1">
        <p:scale>
          <a:sx n="51" d="100"/>
          <a:sy n="51" d="100"/>
        </p:scale>
        <p:origin x="52" y="324"/>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2023/2/10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③ー１は、セルラーゼ製剤という特定用途に対して、実現方法、技術、特許状況を調べる項目です。</a:t>
            </a:r>
            <a:endParaRPr kumimoji="1" lang="en-US" altLang="ja-JP" dirty="0"/>
          </a:p>
          <a:p>
            <a:r>
              <a:rPr kumimoji="1" lang="ja-JP" altLang="en-US" dirty="0"/>
              <a:t>セルラーゼ製剤は、製造プロセス中でバイオマスから加水分解して糖に変換する、糖化工程で使用されます。</a:t>
            </a:r>
            <a:endParaRPr kumimoji="1" lang="en-US" altLang="ja-JP" dirty="0"/>
          </a:p>
          <a:p>
            <a:r>
              <a:rPr kumimoji="1" lang="ja-JP" altLang="en-US" dirty="0"/>
              <a:t>セルラーゼ製剤は、基質への吸着や分解などの機能を持った複数の酵素をカクテルとして混合させて、糖化性能を高めたものです。</a:t>
            </a:r>
            <a:endParaRPr kumimoji="1" lang="en-US" altLang="ja-JP" dirty="0"/>
          </a:p>
          <a:p>
            <a:r>
              <a:rPr kumimoji="1" lang="ja-JP" altLang="en-US" dirty="0"/>
              <a:t>一方、統合プロセス化技術</a:t>
            </a:r>
            <a:r>
              <a:rPr kumimoji="1" lang="en-US" altLang="ja-JP" dirty="0"/>
              <a:t>CBP</a:t>
            </a:r>
            <a:r>
              <a:rPr kumimoji="1" lang="ja-JP" altLang="en-US" dirty="0"/>
              <a:t>もあります。これは、微生物に機能を付与することで、前処理・糖化・発酵プロセスを統合することを狙っています。</a:t>
            </a:r>
            <a:endParaRPr kumimoji="1" lang="en-US" altLang="ja-JP" dirty="0"/>
          </a:p>
          <a:p>
            <a:r>
              <a:rPr kumimoji="1" lang="ja-JP" altLang="en-US" dirty="0"/>
              <a:t>このように、バイオマス分解から製造するプロセスの上で、セルラーゼ製剤や</a:t>
            </a:r>
            <a:r>
              <a:rPr kumimoji="1" lang="en-US" altLang="ja-JP" dirty="0"/>
              <a:t>CBP</a:t>
            </a:r>
            <a:r>
              <a:rPr kumimoji="1" lang="ja-JP" altLang="en-US" dirty="0"/>
              <a:t>の役割や期待度を明らかにしたいと考えています。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13</a:t>
            </a:fld>
            <a:endParaRPr kumimoji="1" lang="ja-JP" altLang="en-US"/>
          </a:p>
        </p:txBody>
      </p:sp>
    </p:spTree>
    <p:extLst>
      <p:ext uri="{BB962C8B-B14F-4D97-AF65-F5344CB8AC3E}">
        <p14:creationId xmlns:p14="http://schemas.microsoft.com/office/powerpoint/2010/main" val="3304715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セルラーゼ製剤にフォーカスする中で、人工酵素設計技術の適用価値を探ることも目的です。</a:t>
            </a:r>
            <a:endParaRPr kumimoji="1" lang="en-US" altLang="ja-JP" dirty="0"/>
          </a:p>
          <a:p>
            <a:r>
              <a:rPr kumimoji="1" lang="ja-JP" altLang="en-US" dirty="0"/>
              <a:t>論文や特許を調査することで、セルラーゼ製剤開発における方法や性能、課題を調べたり、業界構造を調べようと考えています。</a:t>
            </a:r>
            <a:endParaRPr kumimoji="1" lang="en-US" altLang="ja-JP" dirty="0"/>
          </a:p>
          <a:p>
            <a:r>
              <a:rPr kumimoji="1" lang="ja-JP" altLang="en-US" dirty="0"/>
              <a:t>その中で、セルラーゼの人工設計技術がどのような優位性があるのかを整理します。</a:t>
            </a:r>
            <a:endParaRPr kumimoji="1" lang="en-US" altLang="ja-JP" dirty="0"/>
          </a:p>
          <a:p>
            <a:r>
              <a:rPr kumimoji="1" lang="ja-JP" altLang="en-US" dirty="0"/>
              <a:t>これは、酵素改変の報告事例もいくつかありますが、糖化工程全体では、カクテル混合比率や前処理、酵素濃度と反応速度の関係など、様々な課題があげられます。</a:t>
            </a:r>
            <a:endParaRPr kumimoji="1" lang="en-US" altLang="ja-JP" dirty="0"/>
          </a:p>
          <a:p>
            <a:r>
              <a:rPr kumimoji="1" lang="ja-JP" altLang="en-US" dirty="0"/>
              <a:t>この課題の中で、酵素を高度に改変・設計する技術の優位性はどれだけあるのかを俯瞰して見定めたいと考えています。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14</a:t>
            </a:fld>
            <a:endParaRPr kumimoji="1" lang="ja-JP" altLang="en-US"/>
          </a:p>
        </p:txBody>
      </p:sp>
    </p:spTree>
    <p:extLst>
      <p:ext uri="{BB962C8B-B14F-4D97-AF65-F5344CB8AC3E}">
        <p14:creationId xmlns:p14="http://schemas.microsoft.com/office/powerpoint/2010/main" val="1236370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③ー２は、もっと俯瞰した、高い視座での調査です。</a:t>
            </a:r>
            <a:endParaRPr kumimoji="1" lang="en-US" altLang="ja-JP" dirty="0"/>
          </a:p>
          <a:p>
            <a:r>
              <a:rPr kumimoji="1" lang="ja-JP" altLang="en-US" dirty="0"/>
              <a:t>バイオ系物質生産は多様な目的があって、イノベでもいくつか関連テーマがあります。</a:t>
            </a:r>
            <a:endParaRPr kumimoji="1" lang="en-US" altLang="ja-JP" dirty="0"/>
          </a:p>
          <a:p>
            <a:r>
              <a:rPr kumimoji="1" lang="ja-JP" altLang="en-US" dirty="0"/>
              <a:t>しかし、右図のような共通するバリューチェーンを想定すると、設計技術は共通性が高く、適用される可能性があります。</a:t>
            </a:r>
            <a:endParaRPr kumimoji="1" lang="en-US" altLang="ja-JP" dirty="0"/>
          </a:p>
          <a:p>
            <a:r>
              <a:rPr kumimoji="1" lang="ja-JP" altLang="en-US" dirty="0"/>
              <a:t>一方、これまでのテーマでは、設計技術単体では到達できない何かしらの壁があり、実験技術を含めて、他にも必要な要素があることを実感しました。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15</a:t>
            </a:fld>
            <a:endParaRPr kumimoji="1" lang="ja-JP" altLang="en-US"/>
          </a:p>
        </p:txBody>
      </p:sp>
    </p:spTree>
    <p:extLst>
      <p:ext uri="{BB962C8B-B14F-4D97-AF65-F5344CB8AC3E}">
        <p14:creationId xmlns:p14="http://schemas.microsoft.com/office/powerpoint/2010/main" val="3234932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16</a:t>
            </a:fld>
            <a:endParaRPr kumimoji="1" lang="ja-JP" altLang="en-US"/>
          </a:p>
        </p:txBody>
      </p:sp>
    </p:spTree>
    <p:extLst>
      <p:ext uri="{BB962C8B-B14F-4D97-AF65-F5344CB8AC3E}">
        <p14:creationId xmlns:p14="http://schemas.microsoft.com/office/powerpoint/2010/main" val="19684456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09231E36-000A-4969-A168-0F1B75FF52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F7E50B1A-EDDF-4306-B3B5-B6095F7179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42275096-8A81-49A7-B153-9B738CDAB8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96E6E29D-D91D-445E-879B-31231B7AA9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D8DAE340-0847-4A82-A5BC-2F1B7FFB61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4FC9BBD2-3DBB-4433-A9BB-4D7FF43B64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90A4B28F-5810-41D5-BB01-521D19515B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
        <p:nvSpPr>
          <p:cNvPr id="3" name="フッター プレースホルダー 3">
            <a:extLst>
              <a:ext uri="{FF2B5EF4-FFF2-40B4-BE49-F238E27FC236}">
                <a16:creationId xmlns:a16="http://schemas.microsoft.com/office/drawing/2014/main" id="{5D750266-08AA-49F1-AE2E-353B83F1D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84C9F4A0-4F02-4E54-B31B-5310478CB0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2" name="フッター プレースホルダー 3">
            <a:extLst>
              <a:ext uri="{FF2B5EF4-FFF2-40B4-BE49-F238E27FC236}">
                <a16:creationId xmlns:a16="http://schemas.microsoft.com/office/drawing/2014/main" id="{D32599B8-52FC-4469-922B-D3C0E23FC0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C74DC99B-2FB6-4A01-A95C-D3AB5DE82E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F07F56C6-6239-4E32-9CEE-B1A978E53E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094A75E6-8DF7-4689-A930-A6D24D1930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487508" y="6356350"/>
            <a:ext cx="3121314" cy="338554"/>
          </a:xfrm>
          <a:prstGeom prst="rect">
            <a:avLst/>
          </a:prstGeom>
          <a:noFill/>
        </p:spPr>
        <p:txBody>
          <a:bodyPr wrap="square">
            <a:spAutoFit/>
          </a:bodyPr>
          <a:lstStyle/>
          <a:p>
            <a:pPr algn="r"/>
            <a:r>
              <a:rPr lang="en-US" altLang="ja-JP" sz="800" dirty="0">
                <a:solidFill>
                  <a:schemeClr val="bg1">
                    <a:lumMod val="75000"/>
                  </a:schemeClr>
                </a:solidFill>
              </a:rPr>
              <a:t>| FY22</a:t>
            </a:r>
            <a:r>
              <a:rPr lang="ja-JP" altLang="en-US" sz="800" dirty="0">
                <a:solidFill>
                  <a:schemeClr val="bg1">
                    <a:lumMod val="75000"/>
                  </a:schemeClr>
                </a:solidFill>
              </a:rPr>
              <a:t>人工酵素設計　進捗報告</a:t>
            </a:r>
            <a:r>
              <a:rPr lang="en-US" altLang="ja-JP" sz="800" dirty="0">
                <a:solidFill>
                  <a:schemeClr val="bg1">
                    <a:lumMod val="75000"/>
                  </a:schemeClr>
                </a:solidFill>
              </a:rPr>
              <a:t>| February 9, 2023 |  </a:t>
            </a:r>
          </a:p>
          <a:p>
            <a:pPr algn="r"/>
            <a:r>
              <a:rPr lang="en-US" altLang="ja-JP" sz="800" dirty="0">
                <a:solidFill>
                  <a:schemeClr val="bg1">
                    <a:lumMod val="75000"/>
                  </a:schemeClr>
                </a:solidFill>
              </a:rPr>
              <a:t>© Yokogawa Electric Corporation</a:t>
            </a:r>
          </a:p>
        </p:txBody>
      </p:sp>
      <p:sp>
        <p:nvSpPr>
          <p:cNvPr id="4" name="フッター プレースホルダー 3">
            <a:extLst>
              <a:ext uri="{FF2B5EF4-FFF2-40B4-BE49-F238E27FC236}">
                <a16:creationId xmlns:a16="http://schemas.microsoft.com/office/drawing/2014/main" id="{4F4D62FC-5EA9-4788-9208-D108D1EA70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1.sv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共同研究 打ち合わせ資料</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渉、原 茉莉子、橋本 凌、生田目 哲二</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YHQ MK</a:t>
            </a:r>
            <a:r>
              <a:rPr lang="ja-JP" altLang="en-US" dirty="0"/>
              <a:t>本部 イノベーションセンター</a:t>
            </a:r>
            <a:endParaRPr lang="en-US" altLang="ja-JP"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2</a:t>
            </a:r>
            <a:r>
              <a:rPr lang="ja-JP" altLang="en-US" dirty="0"/>
              <a:t>月</a:t>
            </a:r>
            <a:r>
              <a:rPr lang="en-US" altLang="ja-JP" dirty="0"/>
              <a:t>17</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solidFill>
              </a:rPr>
              <a:t>2022</a:t>
            </a:r>
            <a:r>
              <a:rPr lang="ja-JP" altLang="en-US" sz="2400" dirty="0">
                <a:solidFill>
                  <a:schemeClr val="bg1"/>
                </a:solidFill>
              </a:rPr>
              <a:t>年度東京大学</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来期の東大実験については</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947542"/>
            <a:ext cx="11170120" cy="753558"/>
          </a:xfrm>
        </p:spPr>
        <p:txBody>
          <a:bodyPr/>
          <a:lstStyle/>
          <a:p>
            <a:pPr marL="457200" indent="-457200"/>
            <a:r>
              <a:rPr lang="ja-JP" altLang="en-US" sz="2800" dirty="0"/>
              <a:t>実験上の課題があるなら、改善するような実験系を試す。</a:t>
            </a:r>
            <a:endParaRPr lang="en-US" altLang="ja-JP" sz="2800" dirty="0"/>
          </a:p>
          <a:p>
            <a:pPr marL="709613" lvl="1" indent="-457200"/>
            <a:r>
              <a:rPr lang="ja-JP" altLang="en-US" sz="2400" dirty="0"/>
              <a:t>前ページの課題を整理してから判断。</a:t>
            </a:r>
            <a:endParaRPr lang="en-US" altLang="ja-JP" sz="2400" dirty="0"/>
          </a:p>
          <a:p>
            <a:pPr marL="457200" indent="-457200"/>
            <a:r>
              <a:rPr lang="ja-JP" altLang="en-US" sz="2800" dirty="0"/>
              <a:t>バイオマス分解を想定した課題があれば、合致した実験を試す。</a:t>
            </a:r>
            <a:endParaRPr lang="en-US" altLang="ja-JP" sz="2800" dirty="0"/>
          </a:p>
          <a:p>
            <a:pPr marL="709613" lvl="1" indent="-457200"/>
            <a:r>
              <a:rPr lang="ja-JP" altLang="en-US" sz="2400" dirty="0"/>
              <a:t>例：リグニンが多いバイオマスを想定したときは、リグニン耐性のセルラーゼが必要など。</a:t>
            </a:r>
            <a:r>
              <a:rPr lang="ja-JP" altLang="en-US" dirty="0"/>
              <a:t>（非生産的結合を回避するなど、もう少し機能獲得に直結した方向のデザイン）</a:t>
            </a:r>
            <a:endParaRPr lang="en-US" altLang="ja-JP" dirty="0"/>
          </a:p>
          <a:p>
            <a:pPr marL="709613" lvl="1" indent="-457200"/>
            <a:r>
              <a:rPr lang="ja-JP" altLang="en-US" sz="2400" dirty="0"/>
              <a:t>ただし、これはテーマの現状上、方向性を定められていない。</a:t>
            </a:r>
            <a:endParaRPr lang="en-US" altLang="ja-JP" sz="2800" dirty="0"/>
          </a:p>
          <a:p>
            <a:pPr marL="457200" indent="-457200"/>
            <a:r>
              <a:rPr lang="ja-JP" altLang="en-US" sz="2800" dirty="0"/>
              <a:t>上記の課題が提示できないなら、チームの工数／テーマの現状を考慮し、東大実験をシームレスに実施する必要性は低いと思われる。</a:t>
            </a:r>
            <a:endParaRPr lang="en-US" altLang="ja-JP" sz="2400" dirty="0"/>
          </a:p>
          <a:p>
            <a:pPr marL="709613" lvl="1" indent="-457200"/>
            <a:r>
              <a:rPr lang="en-US" altLang="ja-JP" sz="2400" dirty="0"/>
              <a:t>3</a:t>
            </a:r>
            <a:r>
              <a:rPr lang="ja-JP" altLang="en-US" sz="2400" dirty="0"/>
              <a:t>月までに、実施中の文献調査結果に基づいて、来期の東大実験内容を提示するのは困難だと思われる。</a:t>
            </a:r>
            <a:endParaRPr lang="en-US" altLang="ja-JP" sz="2400" dirty="0"/>
          </a:p>
          <a:p>
            <a:pPr marL="709613" lvl="1" indent="-457200"/>
            <a:r>
              <a:rPr lang="ja-JP" altLang="en-US" sz="2400" dirty="0"/>
              <a:t>現状を素直に説明し、体制とスタンスを立て直してから依頼するのが妥当かも。</a:t>
            </a:r>
            <a:endParaRPr lang="en-US" altLang="ja-JP" sz="2400" dirty="0"/>
          </a:p>
        </p:txBody>
      </p:sp>
    </p:spTree>
    <p:extLst>
      <p:ext uri="{BB962C8B-B14F-4D97-AF65-F5344CB8AC3E}">
        <p14:creationId xmlns:p14="http://schemas.microsoft.com/office/powerpoint/2010/main" val="1807174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988BD2D-070A-419A-9744-FEC20A4444F5}"/>
              </a:ext>
            </a:extLst>
          </p:cNvPr>
          <p:cNvSpPr>
            <a:spLocks noGrp="1"/>
          </p:cNvSpPr>
          <p:nvPr>
            <p:ph type="sldNum" sz="quarter" idx="11"/>
          </p:nvPr>
        </p:nvSpPr>
        <p:spPr/>
        <p:txBody>
          <a:bodyPr/>
          <a:lstStyle/>
          <a:p>
            <a:fld id="{584EAAFE-CFE5-40AD-8E95-5BFF290DC5CF}" type="slidenum">
              <a:rPr kumimoji="1" lang="ja-JP" altLang="en-US" smtClean="0"/>
              <a:pPr/>
              <a:t>11</a:t>
            </a:fld>
            <a:endParaRPr kumimoji="1" lang="ja-JP" altLang="en-US"/>
          </a:p>
        </p:txBody>
      </p:sp>
      <p:sp>
        <p:nvSpPr>
          <p:cNvPr id="4" name="テキスト プレースホルダー 3">
            <a:extLst>
              <a:ext uri="{FF2B5EF4-FFF2-40B4-BE49-F238E27FC236}">
                <a16:creationId xmlns:a16="http://schemas.microsoft.com/office/drawing/2014/main" id="{5501B8AA-6467-482E-AC29-39530B3DC4D2}"/>
              </a:ext>
            </a:extLst>
          </p:cNvPr>
          <p:cNvSpPr>
            <a:spLocks noGrp="1"/>
          </p:cNvSpPr>
          <p:nvPr>
            <p:ph type="body" sz="quarter" idx="12"/>
          </p:nvPr>
        </p:nvSpPr>
        <p:spPr/>
        <p:txBody>
          <a:bodyPr/>
          <a:lstStyle/>
          <a:p>
            <a:endParaRPr lang="ja-JP" altLang="en-US"/>
          </a:p>
        </p:txBody>
      </p:sp>
    </p:spTree>
    <p:extLst>
      <p:ext uri="{BB962C8B-B14F-4D97-AF65-F5344CB8AC3E}">
        <p14:creationId xmlns:p14="http://schemas.microsoft.com/office/powerpoint/2010/main" val="2789773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8"/>
            <a:ext cx="11170120" cy="575888"/>
          </a:xfrm>
        </p:spPr>
        <p:txBody>
          <a:bodyPr/>
          <a:lstStyle/>
          <a:p>
            <a:pPr marL="457200" indent="-457200">
              <a:buFont typeface="Wingdings" panose="05000000000000000000" pitchFamily="2" charset="2"/>
              <a:buChar char="n"/>
            </a:pPr>
            <a:r>
              <a:rPr kumimoji="1" lang="en-US" altLang="ja-JP" sz="2800" dirty="0">
                <a:solidFill>
                  <a:schemeClr val="accent1"/>
                </a:solidFill>
              </a:rPr>
              <a:t>FY22</a:t>
            </a:r>
            <a:r>
              <a:rPr kumimoji="1" lang="ja-JP" altLang="en-US" sz="2800" dirty="0">
                <a:solidFill>
                  <a:schemeClr val="accent1"/>
                </a:solidFill>
              </a:rPr>
              <a:t>下期の調査は、相互関連性と優先度が高い項目に限定する。</a:t>
            </a:r>
            <a:endParaRPr lang="en-US" altLang="ja-JP" sz="1800" dirty="0">
              <a:solidFill>
                <a:schemeClr val="accent1"/>
              </a:solidFill>
            </a:endParaRPr>
          </a:p>
        </p:txBody>
      </p:sp>
      <p:sp>
        <p:nvSpPr>
          <p:cNvPr id="2" name="正方形/長方形 1">
            <a:extLst>
              <a:ext uri="{FF2B5EF4-FFF2-40B4-BE49-F238E27FC236}">
                <a16:creationId xmlns:a16="http://schemas.microsoft.com/office/drawing/2014/main" id="{F2194457-9556-42A1-886A-657DF2908DEE}"/>
              </a:ext>
            </a:extLst>
          </p:cNvPr>
          <p:cNvSpPr/>
          <p:nvPr/>
        </p:nvSpPr>
        <p:spPr>
          <a:xfrm>
            <a:off x="589196" y="2035922"/>
            <a:ext cx="4497154" cy="42835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②セルロース分解酵素の実験検証</a:t>
            </a:r>
          </a:p>
        </p:txBody>
      </p:sp>
      <p:sp>
        <p:nvSpPr>
          <p:cNvPr id="9" name="正方形/長方形 8">
            <a:extLst>
              <a:ext uri="{FF2B5EF4-FFF2-40B4-BE49-F238E27FC236}">
                <a16:creationId xmlns:a16="http://schemas.microsoft.com/office/drawing/2014/main" id="{FE282B96-CEA2-4154-AEF4-E2B3E42F264F}"/>
              </a:ext>
            </a:extLst>
          </p:cNvPr>
          <p:cNvSpPr/>
          <p:nvPr/>
        </p:nvSpPr>
        <p:spPr>
          <a:xfrm>
            <a:off x="6789971" y="2035922"/>
            <a:ext cx="4497154" cy="42835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③ー１セルラーゼ製剤の調査</a:t>
            </a:r>
          </a:p>
        </p:txBody>
      </p:sp>
      <p:sp>
        <p:nvSpPr>
          <p:cNvPr id="11" name="正方形/長方形 10">
            <a:extLst>
              <a:ext uri="{FF2B5EF4-FFF2-40B4-BE49-F238E27FC236}">
                <a16:creationId xmlns:a16="http://schemas.microsoft.com/office/drawing/2014/main" id="{B0D900E2-77B1-42E7-BF3B-6F6977E5EE0F}"/>
              </a:ext>
            </a:extLst>
          </p:cNvPr>
          <p:cNvSpPr/>
          <p:nvPr/>
        </p:nvSpPr>
        <p:spPr>
          <a:xfrm>
            <a:off x="3547385" y="4615630"/>
            <a:ext cx="4791695" cy="42835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③ー２バイオ系物質生産における要素技術調査</a:t>
            </a:r>
          </a:p>
        </p:txBody>
      </p:sp>
      <p:sp>
        <p:nvSpPr>
          <p:cNvPr id="12" name="テキスト ボックス 11">
            <a:extLst>
              <a:ext uri="{FF2B5EF4-FFF2-40B4-BE49-F238E27FC236}">
                <a16:creationId xmlns:a16="http://schemas.microsoft.com/office/drawing/2014/main" id="{C7C0D27B-2CE9-4EED-B06E-220486F54052}"/>
              </a:ext>
            </a:extLst>
          </p:cNvPr>
          <p:cNvSpPr txBox="1"/>
          <p:nvPr/>
        </p:nvSpPr>
        <p:spPr>
          <a:xfrm>
            <a:off x="545128" y="2614965"/>
            <a:ext cx="4935967" cy="369332"/>
          </a:xfrm>
          <a:prstGeom prst="rect">
            <a:avLst/>
          </a:prstGeom>
          <a:noFill/>
        </p:spPr>
        <p:txBody>
          <a:bodyPr wrap="none" rtlCol="0">
            <a:spAutoFit/>
          </a:bodyPr>
          <a:lstStyle/>
          <a:p>
            <a:r>
              <a:rPr kumimoji="1" lang="ja-JP" altLang="en-US" dirty="0"/>
              <a:t>設計</a:t>
            </a:r>
            <a:r>
              <a:rPr kumimoji="1" lang="en-US" altLang="ja-JP" dirty="0"/>
              <a:t>CBD</a:t>
            </a:r>
            <a:r>
              <a:rPr kumimoji="1" lang="ja-JP" altLang="en-US" dirty="0"/>
              <a:t>を含む酵素の合成・評価の可能性を検証</a:t>
            </a:r>
          </a:p>
        </p:txBody>
      </p:sp>
      <p:sp>
        <p:nvSpPr>
          <p:cNvPr id="13" name="テキスト ボックス 12">
            <a:extLst>
              <a:ext uri="{FF2B5EF4-FFF2-40B4-BE49-F238E27FC236}">
                <a16:creationId xmlns:a16="http://schemas.microsoft.com/office/drawing/2014/main" id="{ABBE04FD-190F-43B8-989F-1473273CA8AD}"/>
              </a:ext>
            </a:extLst>
          </p:cNvPr>
          <p:cNvSpPr txBox="1"/>
          <p:nvPr/>
        </p:nvSpPr>
        <p:spPr>
          <a:xfrm>
            <a:off x="545128" y="2984071"/>
            <a:ext cx="4791696" cy="369332"/>
          </a:xfrm>
          <a:prstGeom prst="rect">
            <a:avLst/>
          </a:prstGeom>
          <a:noFill/>
        </p:spPr>
        <p:txBody>
          <a:bodyPr wrap="none" rtlCol="0">
            <a:spAutoFit/>
          </a:bodyPr>
          <a:lstStyle/>
          <a:p>
            <a:r>
              <a:rPr kumimoji="1" lang="ja-JP" altLang="en-US" dirty="0"/>
              <a:t>設計</a:t>
            </a:r>
            <a:r>
              <a:rPr kumimoji="1" lang="en-US" altLang="ja-JP" dirty="0"/>
              <a:t>CBD</a:t>
            </a:r>
            <a:r>
              <a:rPr kumimoji="1" lang="ja-JP" altLang="en-US" dirty="0"/>
              <a:t>とセルロース分解活性との関係性の検証</a:t>
            </a:r>
          </a:p>
        </p:txBody>
      </p:sp>
      <p:sp>
        <p:nvSpPr>
          <p:cNvPr id="14" name="テキスト ボックス 13">
            <a:extLst>
              <a:ext uri="{FF2B5EF4-FFF2-40B4-BE49-F238E27FC236}">
                <a16:creationId xmlns:a16="http://schemas.microsoft.com/office/drawing/2014/main" id="{50A5CA0C-035E-43B4-BB0C-F3162D1643E3}"/>
              </a:ext>
            </a:extLst>
          </p:cNvPr>
          <p:cNvSpPr txBox="1"/>
          <p:nvPr/>
        </p:nvSpPr>
        <p:spPr>
          <a:xfrm>
            <a:off x="1294208" y="3357167"/>
            <a:ext cx="4155700" cy="338554"/>
          </a:xfrm>
          <a:prstGeom prst="rect">
            <a:avLst/>
          </a:prstGeom>
          <a:noFill/>
        </p:spPr>
        <p:txBody>
          <a:bodyPr wrap="square" rtlCol="0">
            <a:spAutoFit/>
          </a:bodyPr>
          <a:lstStyle/>
          <a:p>
            <a:r>
              <a:rPr kumimoji="1" lang="en-US" altLang="ja-JP" sz="1600" dirty="0" err="1"/>
              <a:t>Te</a:t>
            </a:r>
            <a:r>
              <a:rPr kumimoji="1" lang="en-US" altLang="ja-JP" sz="1600" dirty="0"/>
              <a:t>-Tr Cel7A</a:t>
            </a:r>
            <a:r>
              <a:rPr kumimoji="1" lang="ja-JP" altLang="en-US" sz="1600" dirty="0"/>
              <a:t>、</a:t>
            </a:r>
            <a:r>
              <a:rPr kumimoji="1" lang="en-US" altLang="ja-JP" sz="1600" dirty="0"/>
              <a:t>PcCel7D</a:t>
            </a:r>
            <a:r>
              <a:rPr kumimoji="1" lang="ja-JP" altLang="en-US" sz="1600" dirty="0"/>
              <a:t>、</a:t>
            </a:r>
            <a:r>
              <a:rPr kumimoji="1" lang="en-US" altLang="ja-JP" sz="1600" dirty="0"/>
              <a:t>TrCel7A</a:t>
            </a:r>
            <a:r>
              <a:rPr kumimoji="1" lang="ja-JP" altLang="en-US" sz="1400" dirty="0"/>
              <a:t>（＠</a:t>
            </a:r>
            <a:r>
              <a:rPr kumimoji="1" lang="en-US" altLang="ja-JP" sz="1400" dirty="0"/>
              <a:t>Pichia</a:t>
            </a:r>
            <a:r>
              <a:rPr kumimoji="1" lang="ja-JP" altLang="en-US" sz="1400" dirty="0"/>
              <a:t>）</a:t>
            </a:r>
          </a:p>
        </p:txBody>
      </p:sp>
      <p:sp>
        <p:nvSpPr>
          <p:cNvPr id="15" name="テキスト ボックス 14">
            <a:extLst>
              <a:ext uri="{FF2B5EF4-FFF2-40B4-BE49-F238E27FC236}">
                <a16:creationId xmlns:a16="http://schemas.microsoft.com/office/drawing/2014/main" id="{5F327FAB-3B9D-4DB0-9480-2970AEAB562A}"/>
              </a:ext>
            </a:extLst>
          </p:cNvPr>
          <p:cNvSpPr txBox="1"/>
          <p:nvPr/>
        </p:nvSpPr>
        <p:spPr>
          <a:xfrm>
            <a:off x="7156383" y="2571951"/>
            <a:ext cx="4038865" cy="923330"/>
          </a:xfrm>
          <a:prstGeom prst="rect">
            <a:avLst/>
          </a:prstGeom>
          <a:noFill/>
        </p:spPr>
        <p:txBody>
          <a:bodyPr wrap="square" rtlCol="0">
            <a:spAutoFit/>
          </a:bodyPr>
          <a:lstStyle/>
          <a:p>
            <a:r>
              <a:rPr kumimoji="1" lang="ja-JP" altLang="en-US" dirty="0"/>
              <a:t>（長期的には他の市場も想定するが）</a:t>
            </a:r>
            <a:endParaRPr kumimoji="1" lang="en-US" altLang="ja-JP" dirty="0"/>
          </a:p>
          <a:p>
            <a:r>
              <a:rPr kumimoji="1" lang="ja-JP" altLang="en-US" dirty="0"/>
              <a:t>セルラーゼ製剤開発にフォーカスしたときに、セルラーゼを人工設計する価値を探る</a:t>
            </a:r>
          </a:p>
        </p:txBody>
      </p:sp>
      <p:cxnSp>
        <p:nvCxnSpPr>
          <p:cNvPr id="6" name="直線矢印コネクタ 5">
            <a:extLst>
              <a:ext uri="{FF2B5EF4-FFF2-40B4-BE49-F238E27FC236}">
                <a16:creationId xmlns:a16="http://schemas.microsoft.com/office/drawing/2014/main" id="{65D31A15-9409-4695-86B6-C7B6450FBE9A}"/>
              </a:ext>
            </a:extLst>
          </p:cNvPr>
          <p:cNvCxnSpPr/>
          <p:nvPr/>
        </p:nvCxnSpPr>
        <p:spPr>
          <a:xfrm>
            <a:off x="5380892" y="2321199"/>
            <a:ext cx="112468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04140406-188C-47EB-B941-50A8A30384DD}"/>
              </a:ext>
            </a:extLst>
          </p:cNvPr>
          <p:cNvSpPr txBox="1"/>
          <p:nvPr/>
        </p:nvSpPr>
        <p:spPr>
          <a:xfrm>
            <a:off x="5294658" y="1946444"/>
            <a:ext cx="1297150" cy="369332"/>
          </a:xfrm>
          <a:prstGeom prst="rect">
            <a:avLst/>
          </a:prstGeom>
          <a:noFill/>
        </p:spPr>
        <p:txBody>
          <a:bodyPr wrap="none" rtlCol="0">
            <a:spAutoFit/>
          </a:bodyPr>
          <a:lstStyle/>
          <a:p>
            <a:r>
              <a:rPr kumimoji="1" lang="ja-JP" altLang="en-US" b="1" dirty="0">
                <a:solidFill>
                  <a:schemeClr val="accent1"/>
                </a:solidFill>
              </a:rPr>
              <a:t>関係が深い</a:t>
            </a:r>
          </a:p>
        </p:txBody>
      </p:sp>
      <p:sp>
        <p:nvSpPr>
          <p:cNvPr id="8" name="二等辺三角形 7">
            <a:extLst>
              <a:ext uri="{FF2B5EF4-FFF2-40B4-BE49-F238E27FC236}">
                <a16:creationId xmlns:a16="http://schemas.microsoft.com/office/drawing/2014/main" id="{C77AE99F-6E2B-4778-8AAA-96BAEACE045F}"/>
              </a:ext>
            </a:extLst>
          </p:cNvPr>
          <p:cNvSpPr/>
          <p:nvPr/>
        </p:nvSpPr>
        <p:spPr>
          <a:xfrm flipV="1">
            <a:off x="5343834" y="4033780"/>
            <a:ext cx="1217846" cy="235152"/>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3A3A576B-1C6E-4352-9EFC-A672C50506C9}"/>
              </a:ext>
            </a:extLst>
          </p:cNvPr>
          <p:cNvSpPr txBox="1"/>
          <p:nvPr/>
        </p:nvSpPr>
        <p:spPr>
          <a:xfrm>
            <a:off x="6652733" y="3941108"/>
            <a:ext cx="1717137" cy="369332"/>
          </a:xfrm>
          <a:prstGeom prst="rect">
            <a:avLst/>
          </a:prstGeom>
          <a:noFill/>
        </p:spPr>
        <p:txBody>
          <a:bodyPr wrap="none" rtlCol="0">
            <a:spAutoFit/>
          </a:bodyPr>
          <a:lstStyle/>
          <a:p>
            <a:r>
              <a:rPr kumimoji="1" lang="ja-JP" altLang="en-US" b="1" dirty="0">
                <a:solidFill>
                  <a:schemeClr val="accent1"/>
                </a:solidFill>
              </a:rPr>
              <a:t>発展の位置づけ</a:t>
            </a:r>
          </a:p>
        </p:txBody>
      </p:sp>
      <p:sp>
        <p:nvSpPr>
          <p:cNvPr id="18" name="テキスト ボックス 17">
            <a:extLst>
              <a:ext uri="{FF2B5EF4-FFF2-40B4-BE49-F238E27FC236}">
                <a16:creationId xmlns:a16="http://schemas.microsoft.com/office/drawing/2014/main" id="{3F391651-DC85-4C20-A5A3-39A1FDD46C84}"/>
              </a:ext>
            </a:extLst>
          </p:cNvPr>
          <p:cNvSpPr txBox="1"/>
          <p:nvPr/>
        </p:nvSpPr>
        <p:spPr>
          <a:xfrm>
            <a:off x="3941734" y="5117757"/>
            <a:ext cx="4155666" cy="646331"/>
          </a:xfrm>
          <a:prstGeom prst="rect">
            <a:avLst/>
          </a:prstGeom>
          <a:noFill/>
        </p:spPr>
        <p:txBody>
          <a:bodyPr wrap="square" rtlCol="0">
            <a:spAutoFit/>
          </a:bodyPr>
          <a:lstStyle/>
          <a:p>
            <a:r>
              <a:rPr kumimoji="1" lang="ja-JP" altLang="en-US" dirty="0"/>
              <a:t>バイオ系物質生産における、探索ではない人工設計アプローチの価値を探る</a:t>
            </a:r>
          </a:p>
        </p:txBody>
      </p:sp>
      <p:sp>
        <p:nvSpPr>
          <p:cNvPr id="20" name="テキスト ボックス 19">
            <a:extLst>
              <a:ext uri="{FF2B5EF4-FFF2-40B4-BE49-F238E27FC236}">
                <a16:creationId xmlns:a16="http://schemas.microsoft.com/office/drawing/2014/main" id="{906FE4BB-464C-4257-A3CA-17905A36317C}"/>
              </a:ext>
            </a:extLst>
          </p:cNvPr>
          <p:cNvSpPr txBox="1"/>
          <p:nvPr/>
        </p:nvSpPr>
        <p:spPr>
          <a:xfrm>
            <a:off x="9860316" y="3530085"/>
            <a:ext cx="1486304" cy="369332"/>
          </a:xfrm>
          <a:prstGeom prst="rect">
            <a:avLst/>
          </a:prstGeom>
          <a:noFill/>
        </p:spPr>
        <p:txBody>
          <a:bodyPr wrap="none" rtlCol="0">
            <a:spAutoFit/>
          </a:bodyPr>
          <a:lstStyle/>
          <a:p>
            <a:r>
              <a:rPr kumimoji="1" lang="ja-JP" altLang="en-US" dirty="0">
                <a:solidFill>
                  <a:schemeClr val="accent4"/>
                </a:solidFill>
              </a:rPr>
              <a:t>優先度が高い</a:t>
            </a:r>
          </a:p>
        </p:txBody>
      </p:sp>
      <p:sp>
        <p:nvSpPr>
          <p:cNvPr id="21" name="テキスト ボックス 20">
            <a:extLst>
              <a:ext uri="{FF2B5EF4-FFF2-40B4-BE49-F238E27FC236}">
                <a16:creationId xmlns:a16="http://schemas.microsoft.com/office/drawing/2014/main" id="{2AACCE39-4E6E-427A-B2BC-5B295506666C}"/>
              </a:ext>
            </a:extLst>
          </p:cNvPr>
          <p:cNvSpPr txBox="1"/>
          <p:nvPr/>
        </p:nvSpPr>
        <p:spPr>
          <a:xfrm>
            <a:off x="8393949" y="4898139"/>
            <a:ext cx="3523231" cy="646331"/>
          </a:xfrm>
          <a:prstGeom prst="rect">
            <a:avLst/>
          </a:prstGeom>
          <a:noFill/>
        </p:spPr>
        <p:txBody>
          <a:bodyPr wrap="square" rtlCol="0">
            <a:spAutoFit/>
          </a:bodyPr>
          <a:lstStyle/>
          <a:p>
            <a:r>
              <a:rPr kumimoji="1" lang="ja-JP" altLang="en-US" dirty="0">
                <a:solidFill>
                  <a:schemeClr val="tx1">
                    <a:lumMod val="50000"/>
                    <a:lumOff val="50000"/>
                  </a:schemeClr>
                </a:solidFill>
              </a:rPr>
              <a:t>優先度は低いが、次期テーマを見据えて、少し着手しておきたい</a:t>
            </a:r>
          </a:p>
        </p:txBody>
      </p:sp>
      <p:sp>
        <p:nvSpPr>
          <p:cNvPr id="19" name="テキスト ボックス 18">
            <a:extLst>
              <a:ext uri="{FF2B5EF4-FFF2-40B4-BE49-F238E27FC236}">
                <a16:creationId xmlns:a16="http://schemas.microsoft.com/office/drawing/2014/main" id="{0DDD5F5F-409A-439E-B9E6-1135373EEF86}"/>
              </a:ext>
            </a:extLst>
          </p:cNvPr>
          <p:cNvSpPr txBox="1"/>
          <p:nvPr/>
        </p:nvSpPr>
        <p:spPr>
          <a:xfrm>
            <a:off x="545128" y="3730265"/>
            <a:ext cx="2137124" cy="369332"/>
          </a:xfrm>
          <a:prstGeom prst="rect">
            <a:avLst/>
          </a:prstGeom>
          <a:noFill/>
        </p:spPr>
        <p:txBody>
          <a:bodyPr wrap="none" rtlCol="0">
            <a:spAutoFit/>
          </a:bodyPr>
          <a:lstStyle/>
          <a:p>
            <a:r>
              <a:rPr kumimoji="1" lang="ja-JP" altLang="en-US" dirty="0">
                <a:solidFill>
                  <a:schemeClr val="accent1"/>
                </a:solidFill>
              </a:rPr>
              <a:t>東大での実験が該当</a:t>
            </a:r>
          </a:p>
        </p:txBody>
      </p:sp>
      <p:sp>
        <p:nvSpPr>
          <p:cNvPr id="22" name="タイトル 1">
            <a:extLst>
              <a:ext uri="{FF2B5EF4-FFF2-40B4-BE49-F238E27FC236}">
                <a16:creationId xmlns:a16="http://schemas.microsoft.com/office/drawing/2014/main" id="{CD3E101C-68C6-4E9C-9AF3-3A527A43D6DB}"/>
              </a:ext>
            </a:extLst>
          </p:cNvPr>
          <p:cNvSpPr txBox="1">
            <a:spLocks/>
          </p:cNvSpPr>
          <p:nvPr/>
        </p:nvSpPr>
        <p:spPr>
          <a:xfrm>
            <a:off x="517055" y="239225"/>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調査範囲</a:t>
            </a:r>
          </a:p>
        </p:txBody>
      </p:sp>
      <p:sp>
        <p:nvSpPr>
          <p:cNvPr id="23" name="テキスト ボックス 22">
            <a:extLst>
              <a:ext uri="{FF2B5EF4-FFF2-40B4-BE49-F238E27FC236}">
                <a16:creationId xmlns:a16="http://schemas.microsoft.com/office/drawing/2014/main" id="{1D4921F7-F845-4070-9E5E-268780F0AC07}"/>
              </a:ext>
            </a:extLst>
          </p:cNvPr>
          <p:cNvSpPr txBox="1"/>
          <p:nvPr/>
        </p:nvSpPr>
        <p:spPr>
          <a:xfrm>
            <a:off x="571984" y="-20412"/>
            <a:ext cx="2836193"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202840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矢印: 五方向 52">
            <a:extLst>
              <a:ext uri="{FF2B5EF4-FFF2-40B4-BE49-F238E27FC236}">
                <a16:creationId xmlns:a16="http://schemas.microsoft.com/office/drawing/2014/main" id="{589BD5DC-FB7C-4FA5-AC8A-431AB542B35E}"/>
              </a:ext>
            </a:extLst>
          </p:cNvPr>
          <p:cNvSpPr/>
          <p:nvPr/>
        </p:nvSpPr>
        <p:spPr>
          <a:xfrm>
            <a:off x="7336606" y="4801870"/>
            <a:ext cx="4624984" cy="1301477"/>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52" name="矢印: 五方向 51">
            <a:extLst>
              <a:ext uri="{FF2B5EF4-FFF2-40B4-BE49-F238E27FC236}">
                <a16:creationId xmlns:a16="http://schemas.microsoft.com/office/drawing/2014/main" id="{3D5B532C-CDA5-4F77-9AC1-13E9B2EB36CA}"/>
              </a:ext>
            </a:extLst>
          </p:cNvPr>
          <p:cNvSpPr/>
          <p:nvPr/>
        </p:nvSpPr>
        <p:spPr>
          <a:xfrm>
            <a:off x="7336606" y="1694016"/>
            <a:ext cx="4624984" cy="298057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8"/>
            <a:ext cx="11170120" cy="575888"/>
          </a:xfrm>
        </p:spPr>
        <p:txBody>
          <a:bodyPr/>
          <a:lstStyle/>
          <a:p>
            <a:pPr marL="457200" indent="-457200">
              <a:buFont typeface="Wingdings" panose="05000000000000000000" pitchFamily="2" charset="2"/>
              <a:buChar char="n"/>
            </a:pPr>
            <a:r>
              <a:rPr kumimoji="1" lang="ja-JP" altLang="en-US" sz="2800" dirty="0">
                <a:solidFill>
                  <a:schemeClr val="accent1"/>
                </a:solidFill>
              </a:rPr>
              <a:t>特定用途に対する実現方法、技術、特許状況を調べる。</a:t>
            </a:r>
            <a:endParaRPr lang="en-US" altLang="ja-JP" sz="1800" dirty="0">
              <a:solidFill>
                <a:schemeClr val="accent1"/>
              </a:solidFill>
            </a:endParaRPr>
          </a:p>
        </p:txBody>
      </p:sp>
      <p:pic>
        <p:nvPicPr>
          <p:cNvPr id="4" name="図 3">
            <a:extLst>
              <a:ext uri="{FF2B5EF4-FFF2-40B4-BE49-F238E27FC236}">
                <a16:creationId xmlns:a16="http://schemas.microsoft.com/office/drawing/2014/main" id="{429E38E5-F1FF-4749-87D0-8F4BC486DA78}"/>
              </a:ext>
            </a:extLst>
          </p:cNvPr>
          <p:cNvPicPr>
            <a:picLocks noChangeAspect="1"/>
          </p:cNvPicPr>
          <p:nvPr/>
        </p:nvPicPr>
        <p:blipFill>
          <a:blip r:embed="rId3"/>
          <a:stretch>
            <a:fillRect/>
          </a:stretch>
        </p:blipFill>
        <p:spPr>
          <a:xfrm>
            <a:off x="352850" y="2415885"/>
            <a:ext cx="6444557" cy="3405203"/>
          </a:xfrm>
          <a:prstGeom prst="rect">
            <a:avLst/>
          </a:prstGeom>
        </p:spPr>
      </p:pic>
      <p:sp>
        <p:nvSpPr>
          <p:cNvPr id="22" name="テキスト ボックス 21">
            <a:extLst>
              <a:ext uri="{FF2B5EF4-FFF2-40B4-BE49-F238E27FC236}">
                <a16:creationId xmlns:a16="http://schemas.microsoft.com/office/drawing/2014/main" id="{DF114A77-1E2E-45DB-B10F-EAD7743BADC0}"/>
              </a:ext>
            </a:extLst>
          </p:cNvPr>
          <p:cNvSpPr txBox="1"/>
          <p:nvPr/>
        </p:nvSpPr>
        <p:spPr>
          <a:xfrm>
            <a:off x="1262636" y="2046553"/>
            <a:ext cx="4624984" cy="369332"/>
          </a:xfrm>
          <a:prstGeom prst="rect">
            <a:avLst/>
          </a:prstGeom>
          <a:noFill/>
        </p:spPr>
        <p:txBody>
          <a:bodyPr wrap="none" rtlCol="0">
            <a:spAutoFit/>
          </a:bodyPr>
          <a:lstStyle/>
          <a:p>
            <a:r>
              <a:rPr kumimoji="1" lang="ja-JP" altLang="en-US" dirty="0"/>
              <a:t>バイオマス由来の化成品・燃料等の製造プロセス</a:t>
            </a:r>
          </a:p>
        </p:txBody>
      </p:sp>
      <p:sp>
        <p:nvSpPr>
          <p:cNvPr id="23" name="テキスト ボックス 22">
            <a:extLst>
              <a:ext uri="{FF2B5EF4-FFF2-40B4-BE49-F238E27FC236}">
                <a16:creationId xmlns:a16="http://schemas.microsoft.com/office/drawing/2014/main" id="{89C3906A-93FB-4883-AEFE-F448B6E931AC}"/>
              </a:ext>
            </a:extLst>
          </p:cNvPr>
          <p:cNvSpPr txBox="1"/>
          <p:nvPr/>
        </p:nvSpPr>
        <p:spPr>
          <a:xfrm>
            <a:off x="7680889" y="4333391"/>
            <a:ext cx="1913462" cy="307777"/>
          </a:xfrm>
          <a:prstGeom prst="rect">
            <a:avLst/>
          </a:prstGeom>
          <a:noFill/>
        </p:spPr>
        <p:txBody>
          <a:bodyPr wrap="square" rtlCol="0">
            <a:spAutoFit/>
          </a:bodyPr>
          <a:lstStyle/>
          <a:p>
            <a:r>
              <a:rPr kumimoji="1" lang="ja-JP" altLang="en-US" sz="1400" dirty="0"/>
              <a:t>セロビオースを加水分解</a:t>
            </a:r>
          </a:p>
        </p:txBody>
      </p:sp>
      <p:sp>
        <p:nvSpPr>
          <p:cNvPr id="24" name="テキスト ボックス 23">
            <a:extLst>
              <a:ext uri="{FF2B5EF4-FFF2-40B4-BE49-F238E27FC236}">
                <a16:creationId xmlns:a16="http://schemas.microsoft.com/office/drawing/2014/main" id="{0778CA78-6DEE-48F4-8B2C-D38CDB468B25}"/>
              </a:ext>
            </a:extLst>
          </p:cNvPr>
          <p:cNvSpPr txBox="1"/>
          <p:nvPr/>
        </p:nvSpPr>
        <p:spPr>
          <a:xfrm>
            <a:off x="8118490" y="1783417"/>
            <a:ext cx="3182281" cy="369332"/>
          </a:xfrm>
          <a:prstGeom prst="rect">
            <a:avLst/>
          </a:prstGeom>
          <a:noFill/>
        </p:spPr>
        <p:txBody>
          <a:bodyPr wrap="none" rtlCol="0">
            <a:spAutoFit/>
          </a:bodyPr>
          <a:lstStyle/>
          <a:p>
            <a:r>
              <a:rPr kumimoji="1" lang="ja-JP" altLang="en-US" dirty="0"/>
              <a:t>セルラーゼ製剤（複合酵素系）</a:t>
            </a:r>
          </a:p>
        </p:txBody>
      </p:sp>
      <p:pic>
        <p:nvPicPr>
          <p:cNvPr id="26" name="グラフィックス 25" descr="ビーカー 枠線">
            <a:extLst>
              <a:ext uri="{FF2B5EF4-FFF2-40B4-BE49-F238E27FC236}">
                <a16:creationId xmlns:a16="http://schemas.microsoft.com/office/drawing/2014/main" id="{49F9B23E-264A-4CA5-B784-1A1D0BB526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65596" y="2929144"/>
            <a:ext cx="914400" cy="914400"/>
          </a:xfrm>
          <a:prstGeom prst="rect">
            <a:avLst/>
          </a:prstGeom>
        </p:spPr>
      </p:pic>
      <p:sp>
        <p:nvSpPr>
          <p:cNvPr id="27" name="テキスト ボックス 26">
            <a:extLst>
              <a:ext uri="{FF2B5EF4-FFF2-40B4-BE49-F238E27FC236}">
                <a16:creationId xmlns:a16="http://schemas.microsoft.com/office/drawing/2014/main" id="{6F429688-2F08-43EB-93FF-B9C953670D3F}"/>
              </a:ext>
            </a:extLst>
          </p:cNvPr>
          <p:cNvSpPr txBox="1"/>
          <p:nvPr/>
        </p:nvSpPr>
        <p:spPr>
          <a:xfrm>
            <a:off x="7693245" y="2137906"/>
            <a:ext cx="3978607" cy="338554"/>
          </a:xfrm>
          <a:prstGeom prst="rect">
            <a:avLst/>
          </a:prstGeom>
          <a:noFill/>
        </p:spPr>
        <p:txBody>
          <a:bodyPr wrap="square" rtlCol="0">
            <a:spAutoFit/>
          </a:bodyPr>
          <a:lstStyle/>
          <a:p>
            <a:r>
              <a:rPr kumimoji="1" lang="ja-JP" altLang="en-US" sz="1600" dirty="0"/>
              <a:t>複数の酵素を混合させて、糖化性能を高める</a:t>
            </a:r>
          </a:p>
        </p:txBody>
      </p:sp>
      <p:sp>
        <p:nvSpPr>
          <p:cNvPr id="29" name="正方形/長方形 28">
            <a:extLst>
              <a:ext uri="{FF2B5EF4-FFF2-40B4-BE49-F238E27FC236}">
                <a16:creationId xmlns:a16="http://schemas.microsoft.com/office/drawing/2014/main" id="{21B713D0-BAC0-4385-8555-A0F5D14DD2E3}"/>
              </a:ext>
            </a:extLst>
          </p:cNvPr>
          <p:cNvSpPr/>
          <p:nvPr/>
        </p:nvSpPr>
        <p:spPr>
          <a:xfrm>
            <a:off x="7744723" y="2537430"/>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エンドグルカナーゼ</a:t>
            </a:r>
          </a:p>
        </p:txBody>
      </p:sp>
      <p:sp>
        <p:nvSpPr>
          <p:cNvPr id="30" name="正方形/長方形 29">
            <a:extLst>
              <a:ext uri="{FF2B5EF4-FFF2-40B4-BE49-F238E27FC236}">
                <a16:creationId xmlns:a16="http://schemas.microsoft.com/office/drawing/2014/main" id="{D3EE8F42-9F01-4447-B50C-D6DA1B878237}"/>
              </a:ext>
            </a:extLst>
          </p:cNvPr>
          <p:cNvSpPr/>
          <p:nvPr/>
        </p:nvSpPr>
        <p:spPr>
          <a:xfrm>
            <a:off x="7744723" y="3209491"/>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セロビオヒドラーゼ</a:t>
            </a:r>
          </a:p>
        </p:txBody>
      </p:sp>
      <p:sp>
        <p:nvSpPr>
          <p:cNvPr id="31" name="正方形/長方形 30">
            <a:extLst>
              <a:ext uri="{FF2B5EF4-FFF2-40B4-BE49-F238E27FC236}">
                <a16:creationId xmlns:a16="http://schemas.microsoft.com/office/drawing/2014/main" id="{64BAE327-6C03-40C1-9532-B54B1E84BE09}"/>
              </a:ext>
            </a:extLst>
          </p:cNvPr>
          <p:cNvSpPr/>
          <p:nvPr/>
        </p:nvSpPr>
        <p:spPr>
          <a:xfrm>
            <a:off x="7744723" y="3958376"/>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β-</a:t>
            </a:r>
            <a:r>
              <a:rPr kumimoji="1" lang="ja-JP" altLang="en-US" sz="1400" dirty="0">
                <a:solidFill>
                  <a:schemeClr val="bg1"/>
                </a:solidFill>
              </a:rPr>
              <a:t>グルコシダーゼ</a:t>
            </a:r>
          </a:p>
        </p:txBody>
      </p:sp>
      <p:sp>
        <p:nvSpPr>
          <p:cNvPr id="32" name="楕円 31">
            <a:extLst>
              <a:ext uri="{FF2B5EF4-FFF2-40B4-BE49-F238E27FC236}">
                <a16:creationId xmlns:a16="http://schemas.microsoft.com/office/drawing/2014/main" id="{B8C95F82-12C3-4700-B257-F13F5667760F}"/>
              </a:ext>
            </a:extLst>
          </p:cNvPr>
          <p:cNvSpPr/>
          <p:nvPr/>
        </p:nvSpPr>
        <p:spPr>
          <a:xfrm>
            <a:off x="10024041" y="3298341"/>
            <a:ext cx="180000" cy="180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 name="直線矢印コネクタ 33">
            <a:extLst>
              <a:ext uri="{FF2B5EF4-FFF2-40B4-BE49-F238E27FC236}">
                <a16:creationId xmlns:a16="http://schemas.microsoft.com/office/drawing/2014/main" id="{4F881FC1-875F-45E0-B917-E2EB92204EC2}"/>
              </a:ext>
            </a:extLst>
          </p:cNvPr>
          <p:cNvCxnSpPr>
            <a:stCxn id="30" idx="3"/>
            <a:endCxn id="32" idx="2"/>
          </p:cNvCxnSpPr>
          <p:nvPr/>
        </p:nvCxnSpPr>
        <p:spPr>
          <a:xfrm>
            <a:off x="9242097" y="3384491"/>
            <a:ext cx="781944" cy="385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90D5EF09-8421-4AD8-AEEB-5995F0B5B452}"/>
              </a:ext>
            </a:extLst>
          </p:cNvPr>
          <p:cNvCxnSpPr>
            <a:cxnSpLocks/>
            <a:stCxn id="29" idx="3"/>
            <a:endCxn id="32" idx="1"/>
          </p:cNvCxnSpPr>
          <p:nvPr/>
        </p:nvCxnSpPr>
        <p:spPr>
          <a:xfrm>
            <a:off x="9242097" y="2712430"/>
            <a:ext cx="808304" cy="61227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F8CAB7A4-CC8F-4814-9C30-CE2AE34C6E1B}"/>
              </a:ext>
            </a:extLst>
          </p:cNvPr>
          <p:cNvCxnSpPr>
            <a:cxnSpLocks/>
            <a:stCxn id="31" idx="3"/>
            <a:endCxn id="32" idx="3"/>
          </p:cNvCxnSpPr>
          <p:nvPr/>
        </p:nvCxnSpPr>
        <p:spPr>
          <a:xfrm flipV="1">
            <a:off x="9242097" y="3451981"/>
            <a:ext cx="808304" cy="68139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CA7ED175-1479-4380-A9F4-8B539930C700}"/>
              </a:ext>
            </a:extLst>
          </p:cNvPr>
          <p:cNvCxnSpPr>
            <a:cxnSpLocks/>
            <a:stCxn id="32" idx="6"/>
            <a:endCxn id="26" idx="1"/>
          </p:cNvCxnSpPr>
          <p:nvPr/>
        </p:nvCxnSpPr>
        <p:spPr>
          <a:xfrm flipV="1">
            <a:off x="10204041" y="3386344"/>
            <a:ext cx="361555" cy="1997"/>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FAA7E150-0BD8-488F-9C63-E1E9E72E9CC1}"/>
              </a:ext>
            </a:extLst>
          </p:cNvPr>
          <p:cNvSpPr txBox="1"/>
          <p:nvPr/>
        </p:nvSpPr>
        <p:spPr>
          <a:xfrm>
            <a:off x="10407846" y="2568033"/>
            <a:ext cx="1229899" cy="338554"/>
          </a:xfrm>
          <a:prstGeom prst="rect">
            <a:avLst/>
          </a:prstGeom>
          <a:noFill/>
        </p:spPr>
        <p:txBody>
          <a:bodyPr wrap="square" rtlCol="0">
            <a:spAutoFit/>
          </a:bodyPr>
          <a:lstStyle/>
          <a:p>
            <a:r>
              <a:rPr kumimoji="1" lang="ja-JP" altLang="en-US" sz="1600" dirty="0"/>
              <a:t>酵素カクテル</a:t>
            </a:r>
          </a:p>
        </p:txBody>
      </p:sp>
      <p:sp>
        <p:nvSpPr>
          <p:cNvPr id="48" name="テキスト ボックス 47">
            <a:extLst>
              <a:ext uri="{FF2B5EF4-FFF2-40B4-BE49-F238E27FC236}">
                <a16:creationId xmlns:a16="http://schemas.microsoft.com/office/drawing/2014/main" id="{A6DAB392-F2A2-4A03-9F45-F393D844796E}"/>
              </a:ext>
            </a:extLst>
          </p:cNvPr>
          <p:cNvSpPr txBox="1"/>
          <p:nvPr/>
        </p:nvSpPr>
        <p:spPr>
          <a:xfrm>
            <a:off x="7693245" y="2867007"/>
            <a:ext cx="1453661" cy="307777"/>
          </a:xfrm>
          <a:prstGeom prst="rect">
            <a:avLst/>
          </a:prstGeom>
          <a:noFill/>
        </p:spPr>
        <p:txBody>
          <a:bodyPr wrap="square" rtlCol="0">
            <a:spAutoFit/>
          </a:bodyPr>
          <a:lstStyle/>
          <a:p>
            <a:r>
              <a:rPr kumimoji="1" lang="ja-JP" altLang="en-US" sz="1400" dirty="0"/>
              <a:t>セルロースを切断</a:t>
            </a:r>
            <a:endParaRPr kumimoji="1" lang="en-US" altLang="ja-JP" sz="1400" dirty="0"/>
          </a:p>
        </p:txBody>
      </p:sp>
      <p:sp>
        <p:nvSpPr>
          <p:cNvPr id="49" name="テキスト ボックス 48">
            <a:extLst>
              <a:ext uri="{FF2B5EF4-FFF2-40B4-BE49-F238E27FC236}">
                <a16:creationId xmlns:a16="http://schemas.microsoft.com/office/drawing/2014/main" id="{44327120-F24A-4EAE-BE54-5D138CA42115}"/>
              </a:ext>
            </a:extLst>
          </p:cNvPr>
          <p:cNvSpPr txBox="1"/>
          <p:nvPr/>
        </p:nvSpPr>
        <p:spPr>
          <a:xfrm>
            <a:off x="7693245" y="3578272"/>
            <a:ext cx="1497374" cy="307777"/>
          </a:xfrm>
          <a:prstGeom prst="rect">
            <a:avLst/>
          </a:prstGeom>
          <a:noFill/>
        </p:spPr>
        <p:txBody>
          <a:bodyPr wrap="square" rtlCol="0">
            <a:spAutoFit/>
          </a:bodyPr>
          <a:lstStyle/>
          <a:p>
            <a:r>
              <a:rPr kumimoji="1" lang="ja-JP" altLang="en-US" sz="1400" dirty="0"/>
              <a:t>末端から分解</a:t>
            </a:r>
            <a:endParaRPr kumimoji="1" lang="en-US" altLang="ja-JP" sz="1400" dirty="0"/>
          </a:p>
        </p:txBody>
      </p:sp>
      <p:sp>
        <p:nvSpPr>
          <p:cNvPr id="50" name="テキスト ボックス 49">
            <a:extLst>
              <a:ext uri="{FF2B5EF4-FFF2-40B4-BE49-F238E27FC236}">
                <a16:creationId xmlns:a16="http://schemas.microsoft.com/office/drawing/2014/main" id="{920AE31E-AC56-4BD2-94F1-1B0C59A744E1}"/>
              </a:ext>
            </a:extLst>
          </p:cNvPr>
          <p:cNvSpPr txBox="1"/>
          <p:nvPr/>
        </p:nvSpPr>
        <p:spPr>
          <a:xfrm>
            <a:off x="8254560" y="4935295"/>
            <a:ext cx="2981907" cy="369332"/>
          </a:xfrm>
          <a:prstGeom prst="rect">
            <a:avLst/>
          </a:prstGeom>
          <a:noFill/>
        </p:spPr>
        <p:txBody>
          <a:bodyPr wrap="none" rtlCol="0">
            <a:spAutoFit/>
          </a:bodyPr>
          <a:lstStyle/>
          <a:p>
            <a:r>
              <a:rPr kumimoji="1" lang="ja-JP" altLang="en-US" dirty="0"/>
              <a:t>統合プロセス化技術（</a:t>
            </a:r>
            <a:r>
              <a:rPr kumimoji="1" lang="en-US" altLang="ja-JP" dirty="0"/>
              <a:t>CBP</a:t>
            </a:r>
            <a:r>
              <a:rPr kumimoji="1" lang="ja-JP" altLang="en-US" dirty="0"/>
              <a:t>）</a:t>
            </a:r>
          </a:p>
        </p:txBody>
      </p:sp>
      <p:sp>
        <p:nvSpPr>
          <p:cNvPr id="51" name="テキスト ボックス 50">
            <a:extLst>
              <a:ext uri="{FF2B5EF4-FFF2-40B4-BE49-F238E27FC236}">
                <a16:creationId xmlns:a16="http://schemas.microsoft.com/office/drawing/2014/main" id="{E7196E10-0D59-48A3-8F7C-DBAC25B9EF5A}"/>
              </a:ext>
            </a:extLst>
          </p:cNvPr>
          <p:cNvSpPr txBox="1"/>
          <p:nvPr/>
        </p:nvSpPr>
        <p:spPr>
          <a:xfrm>
            <a:off x="7656945" y="5377940"/>
            <a:ext cx="3978607" cy="584775"/>
          </a:xfrm>
          <a:prstGeom prst="rect">
            <a:avLst/>
          </a:prstGeom>
          <a:noFill/>
        </p:spPr>
        <p:txBody>
          <a:bodyPr wrap="square" rtlCol="0">
            <a:spAutoFit/>
          </a:bodyPr>
          <a:lstStyle/>
          <a:p>
            <a:r>
              <a:rPr kumimoji="1" lang="ja-JP" altLang="en-US" sz="1600" dirty="0"/>
              <a:t>微生物に機能を付与することで、前処理・糖化・発酵プロセスを統合する</a:t>
            </a:r>
          </a:p>
        </p:txBody>
      </p:sp>
      <p:cxnSp>
        <p:nvCxnSpPr>
          <p:cNvPr id="54" name="直線矢印コネクタ 53">
            <a:extLst>
              <a:ext uri="{FF2B5EF4-FFF2-40B4-BE49-F238E27FC236}">
                <a16:creationId xmlns:a16="http://schemas.microsoft.com/office/drawing/2014/main" id="{F52E73AC-7551-4AF1-BA0E-FFFAD7287D3E}"/>
              </a:ext>
            </a:extLst>
          </p:cNvPr>
          <p:cNvCxnSpPr>
            <a:cxnSpLocks/>
            <a:stCxn id="4" idx="3"/>
            <a:endCxn id="52" idx="1"/>
          </p:cNvCxnSpPr>
          <p:nvPr/>
        </p:nvCxnSpPr>
        <p:spPr>
          <a:xfrm flipV="1">
            <a:off x="6797407" y="3184303"/>
            <a:ext cx="539199" cy="93418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64CCE640-29B2-410F-AC84-148690D430C6}"/>
              </a:ext>
            </a:extLst>
          </p:cNvPr>
          <p:cNvCxnSpPr>
            <a:cxnSpLocks/>
            <a:stCxn id="4" idx="3"/>
            <a:endCxn id="53" idx="1"/>
          </p:cNvCxnSpPr>
          <p:nvPr/>
        </p:nvCxnSpPr>
        <p:spPr>
          <a:xfrm>
            <a:off x="6797407" y="4118487"/>
            <a:ext cx="539199" cy="133412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18479991-9F01-4CAB-A3AF-4F05168560E6}"/>
              </a:ext>
            </a:extLst>
          </p:cNvPr>
          <p:cNvSpPr txBox="1"/>
          <p:nvPr/>
        </p:nvSpPr>
        <p:spPr>
          <a:xfrm>
            <a:off x="3263055" y="1555975"/>
            <a:ext cx="4073551" cy="369332"/>
          </a:xfrm>
          <a:prstGeom prst="rect">
            <a:avLst/>
          </a:prstGeom>
          <a:noFill/>
        </p:spPr>
        <p:txBody>
          <a:bodyPr wrap="none" rtlCol="0">
            <a:spAutoFit/>
          </a:bodyPr>
          <a:lstStyle/>
          <a:p>
            <a:r>
              <a:rPr kumimoji="1" lang="ja-JP" altLang="en-US" dirty="0"/>
              <a:t>セルラーゼ製剤と</a:t>
            </a:r>
            <a:r>
              <a:rPr kumimoji="1" lang="en-US" altLang="ja-JP" dirty="0"/>
              <a:t>CBP</a:t>
            </a:r>
            <a:r>
              <a:rPr kumimoji="1" lang="ja-JP" altLang="en-US" dirty="0"/>
              <a:t>の役割・期待度は？</a:t>
            </a:r>
          </a:p>
        </p:txBody>
      </p:sp>
      <p:sp>
        <p:nvSpPr>
          <p:cNvPr id="63" name="テキスト ボックス 62">
            <a:extLst>
              <a:ext uri="{FF2B5EF4-FFF2-40B4-BE49-F238E27FC236}">
                <a16:creationId xmlns:a16="http://schemas.microsoft.com/office/drawing/2014/main" id="{F4705B81-3D08-4916-A369-58B5E521986C}"/>
              </a:ext>
            </a:extLst>
          </p:cNvPr>
          <p:cNvSpPr txBox="1"/>
          <p:nvPr/>
        </p:nvSpPr>
        <p:spPr>
          <a:xfrm>
            <a:off x="9938634" y="4347952"/>
            <a:ext cx="2184437" cy="307777"/>
          </a:xfrm>
          <a:prstGeom prst="rect">
            <a:avLst/>
          </a:prstGeom>
          <a:noFill/>
        </p:spPr>
        <p:txBody>
          <a:bodyPr wrap="square" rtlCol="0">
            <a:spAutoFit/>
          </a:bodyPr>
          <a:lstStyle/>
          <a:p>
            <a:r>
              <a:rPr kumimoji="1" lang="en-US" altLang="ja-JP" sz="1400" dirty="0"/>
              <a:t>※</a:t>
            </a:r>
            <a:r>
              <a:rPr kumimoji="1" lang="ja-JP" altLang="en-US" sz="1400" dirty="0"/>
              <a:t>副次的な添加物もある</a:t>
            </a:r>
          </a:p>
        </p:txBody>
      </p:sp>
      <p:sp>
        <p:nvSpPr>
          <p:cNvPr id="33" name="タイトル 1">
            <a:extLst>
              <a:ext uri="{FF2B5EF4-FFF2-40B4-BE49-F238E27FC236}">
                <a16:creationId xmlns:a16="http://schemas.microsoft.com/office/drawing/2014/main" id="{B117ADC0-0987-416F-BF2F-B423D87E5A36}"/>
              </a:ext>
            </a:extLst>
          </p:cNvPr>
          <p:cNvSpPr txBox="1">
            <a:spLocks/>
          </p:cNvSpPr>
          <p:nvPr/>
        </p:nvSpPr>
        <p:spPr>
          <a:xfrm>
            <a:off x="517056" y="239531"/>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バイオマス分解におけるセルラーゼ製剤の位置づけ</a:t>
            </a:r>
          </a:p>
        </p:txBody>
      </p:sp>
      <p:sp>
        <p:nvSpPr>
          <p:cNvPr id="36" name="テキスト ボックス 35">
            <a:extLst>
              <a:ext uri="{FF2B5EF4-FFF2-40B4-BE49-F238E27FC236}">
                <a16:creationId xmlns:a16="http://schemas.microsoft.com/office/drawing/2014/main" id="{CCA20EF9-FD0D-4759-B7CC-CD296DCDA72A}"/>
              </a:ext>
            </a:extLst>
          </p:cNvPr>
          <p:cNvSpPr txBox="1"/>
          <p:nvPr/>
        </p:nvSpPr>
        <p:spPr>
          <a:xfrm>
            <a:off x="571985" y="-20106"/>
            <a:ext cx="2836193"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358554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矢印: 五方向 45">
            <a:extLst>
              <a:ext uri="{FF2B5EF4-FFF2-40B4-BE49-F238E27FC236}">
                <a16:creationId xmlns:a16="http://schemas.microsoft.com/office/drawing/2014/main" id="{8DA2944B-0304-4197-A339-CD3ECD6A5655}"/>
              </a:ext>
            </a:extLst>
          </p:cNvPr>
          <p:cNvSpPr/>
          <p:nvPr/>
        </p:nvSpPr>
        <p:spPr>
          <a:xfrm>
            <a:off x="1851749" y="2236421"/>
            <a:ext cx="8206650" cy="1047611"/>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8"/>
            <a:ext cx="11170120" cy="575888"/>
          </a:xfrm>
        </p:spPr>
        <p:txBody>
          <a:bodyPr/>
          <a:lstStyle/>
          <a:p>
            <a:pPr marL="457200" indent="-457200">
              <a:buFont typeface="Wingdings" panose="05000000000000000000" pitchFamily="2" charset="2"/>
              <a:buChar char="n"/>
            </a:pPr>
            <a:r>
              <a:rPr kumimoji="1" lang="ja-JP" altLang="en-US" sz="2800" dirty="0">
                <a:solidFill>
                  <a:schemeClr val="accent1"/>
                </a:solidFill>
              </a:rPr>
              <a:t>セルラーゼ製剤における人工酵素設計技術の適用価値を探る。</a:t>
            </a:r>
            <a:endParaRPr kumimoji="1" lang="en-US" altLang="ja-JP" dirty="0"/>
          </a:p>
          <a:p>
            <a:pPr marL="457200" indent="-457200"/>
            <a:endParaRPr kumimoji="1" lang="en-US" altLang="ja-JP" sz="2800" dirty="0">
              <a:solidFill>
                <a:schemeClr val="accent1"/>
              </a:solidFill>
            </a:endParaRPr>
          </a:p>
        </p:txBody>
      </p:sp>
      <p:sp>
        <p:nvSpPr>
          <p:cNvPr id="28" name="正方形/長方形 27">
            <a:extLst>
              <a:ext uri="{FF2B5EF4-FFF2-40B4-BE49-F238E27FC236}">
                <a16:creationId xmlns:a16="http://schemas.microsoft.com/office/drawing/2014/main" id="{BCF297A7-9AF8-47C9-A281-8F55B660CBDF}"/>
              </a:ext>
            </a:extLst>
          </p:cNvPr>
          <p:cNvSpPr/>
          <p:nvPr/>
        </p:nvSpPr>
        <p:spPr>
          <a:xfrm>
            <a:off x="4932114" y="2348842"/>
            <a:ext cx="1787112"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開発</a:t>
            </a:r>
          </a:p>
        </p:txBody>
      </p:sp>
      <p:sp>
        <p:nvSpPr>
          <p:cNvPr id="33" name="正方形/長方形 32">
            <a:extLst>
              <a:ext uri="{FF2B5EF4-FFF2-40B4-BE49-F238E27FC236}">
                <a16:creationId xmlns:a16="http://schemas.microsoft.com/office/drawing/2014/main" id="{E31692C8-6DA4-4674-8BD6-CB669A142A4E}"/>
              </a:ext>
            </a:extLst>
          </p:cNvPr>
          <p:cNvSpPr/>
          <p:nvPr/>
        </p:nvSpPr>
        <p:spPr>
          <a:xfrm>
            <a:off x="2154027" y="2348842"/>
            <a:ext cx="1787112"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供給</a:t>
            </a:r>
          </a:p>
        </p:txBody>
      </p:sp>
      <p:sp>
        <p:nvSpPr>
          <p:cNvPr id="36" name="正方形/長方形 35">
            <a:extLst>
              <a:ext uri="{FF2B5EF4-FFF2-40B4-BE49-F238E27FC236}">
                <a16:creationId xmlns:a16="http://schemas.microsoft.com/office/drawing/2014/main" id="{775F7B4F-A9B0-42D3-85EA-E5B834D2CC92}"/>
              </a:ext>
            </a:extLst>
          </p:cNvPr>
          <p:cNvSpPr/>
          <p:nvPr/>
        </p:nvSpPr>
        <p:spPr>
          <a:xfrm>
            <a:off x="7954041" y="2348842"/>
            <a:ext cx="1787112"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ユーザ</a:t>
            </a:r>
          </a:p>
        </p:txBody>
      </p:sp>
      <p:sp>
        <p:nvSpPr>
          <p:cNvPr id="37" name="二等辺三角形 36">
            <a:extLst>
              <a:ext uri="{FF2B5EF4-FFF2-40B4-BE49-F238E27FC236}">
                <a16:creationId xmlns:a16="http://schemas.microsoft.com/office/drawing/2014/main" id="{02F433BE-F4CA-49E7-9655-352D8F0EF005}"/>
              </a:ext>
            </a:extLst>
          </p:cNvPr>
          <p:cNvSpPr/>
          <p:nvPr/>
        </p:nvSpPr>
        <p:spPr>
          <a:xfrm rot="16200000" flipV="1">
            <a:off x="4236329" y="2319986"/>
            <a:ext cx="407936" cy="46397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chemeClr val="tx1"/>
              </a:solidFill>
            </a:endParaRPr>
          </a:p>
        </p:txBody>
      </p:sp>
      <p:sp>
        <p:nvSpPr>
          <p:cNvPr id="39" name="二等辺三角形 38">
            <a:extLst>
              <a:ext uri="{FF2B5EF4-FFF2-40B4-BE49-F238E27FC236}">
                <a16:creationId xmlns:a16="http://schemas.microsoft.com/office/drawing/2014/main" id="{C994758C-1454-4C64-915D-B010B9C16ABE}"/>
              </a:ext>
            </a:extLst>
          </p:cNvPr>
          <p:cNvSpPr/>
          <p:nvPr/>
        </p:nvSpPr>
        <p:spPr>
          <a:xfrm rot="16200000" flipV="1">
            <a:off x="7174692" y="2319986"/>
            <a:ext cx="407936" cy="46397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chemeClr val="tx1"/>
              </a:solidFill>
            </a:endParaRPr>
          </a:p>
        </p:txBody>
      </p:sp>
      <p:sp>
        <p:nvSpPr>
          <p:cNvPr id="40" name="テキスト ボックス 39">
            <a:extLst>
              <a:ext uri="{FF2B5EF4-FFF2-40B4-BE49-F238E27FC236}">
                <a16:creationId xmlns:a16="http://schemas.microsoft.com/office/drawing/2014/main" id="{F56C083C-D52A-4CA8-AE34-5939044743B3}"/>
              </a:ext>
            </a:extLst>
          </p:cNvPr>
          <p:cNvSpPr txBox="1"/>
          <p:nvPr/>
        </p:nvSpPr>
        <p:spPr>
          <a:xfrm>
            <a:off x="4232123" y="2845157"/>
            <a:ext cx="3187091" cy="369332"/>
          </a:xfrm>
          <a:prstGeom prst="rect">
            <a:avLst/>
          </a:prstGeom>
          <a:noFill/>
        </p:spPr>
        <p:txBody>
          <a:bodyPr wrap="none" rtlCol="0">
            <a:spAutoFit/>
          </a:bodyPr>
          <a:lstStyle/>
          <a:p>
            <a:r>
              <a:rPr kumimoji="1" lang="ja-JP" altLang="en-US" dirty="0"/>
              <a:t>①現在の方法、性能、課題は？</a:t>
            </a:r>
          </a:p>
        </p:txBody>
      </p:sp>
      <p:sp>
        <p:nvSpPr>
          <p:cNvPr id="42" name="テキスト ボックス 41">
            <a:extLst>
              <a:ext uri="{FF2B5EF4-FFF2-40B4-BE49-F238E27FC236}">
                <a16:creationId xmlns:a16="http://schemas.microsoft.com/office/drawing/2014/main" id="{39ADE6F6-B86A-46BB-934C-6EADAF942DC0}"/>
              </a:ext>
            </a:extLst>
          </p:cNvPr>
          <p:cNvSpPr txBox="1"/>
          <p:nvPr/>
        </p:nvSpPr>
        <p:spPr>
          <a:xfrm>
            <a:off x="1851749" y="1867089"/>
            <a:ext cx="2371162" cy="369332"/>
          </a:xfrm>
          <a:prstGeom prst="rect">
            <a:avLst/>
          </a:prstGeom>
          <a:noFill/>
        </p:spPr>
        <p:txBody>
          <a:bodyPr wrap="none" rtlCol="0">
            <a:spAutoFit/>
          </a:bodyPr>
          <a:lstStyle/>
          <a:p>
            <a:r>
              <a:rPr kumimoji="1" lang="ja-JP" altLang="en-US" b="1" dirty="0"/>
              <a:t>セルラーゼ製剤のフロー</a:t>
            </a:r>
          </a:p>
        </p:txBody>
      </p:sp>
      <p:sp>
        <p:nvSpPr>
          <p:cNvPr id="44" name="テキスト ボックス 43">
            <a:extLst>
              <a:ext uri="{FF2B5EF4-FFF2-40B4-BE49-F238E27FC236}">
                <a16:creationId xmlns:a16="http://schemas.microsoft.com/office/drawing/2014/main" id="{A33A27A7-ADD1-4CBD-A93D-DBC29CB68D31}"/>
              </a:ext>
            </a:extLst>
          </p:cNvPr>
          <p:cNvSpPr txBox="1"/>
          <p:nvPr/>
        </p:nvSpPr>
        <p:spPr>
          <a:xfrm>
            <a:off x="7704874" y="1828469"/>
            <a:ext cx="2417650" cy="369332"/>
          </a:xfrm>
          <a:prstGeom prst="rect">
            <a:avLst/>
          </a:prstGeom>
          <a:noFill/>
        </p:spPr>
        <p:txBody>
          <a:bodyPr wrap="none" rtlCol="0">
            <a:spAutoFit/>
          </a:bodyPr>
          <a:lstStyle/>
          <a:p>
            <a:r>
              <a:rPr kumimoji="1" lang="ja-JP" altLang="en-US" dirty="0"/>
              <a:t>②現在の業界構造は？</a:t>
            </a:r>
          </a:p>
        </p:txBody>
      </p:sp>
      <p:sp>
        <p:nvSpPr>
          <p:cNvPr id="6" name="矢印: 下 5">
            <a:extLst>
              <a:ext uri="{FF2B5EF4-FFF2-40B4-BE49-F238E27FC236}">
                <a16:creationId xmlns:a16="http://schemas.microsoft.com/office/drawing/2014/main" id="{A982B8CC-8933-47C3-9228-90A54BA6B7EF}"/>
              </a:ext>
            </a:extLst>
          </p:cNvPr>
          <p:cNvSpPr/>
          <p:nvPr/>
        </p:nvSpPr>
        <p:spPr>
          <a:xfrm>
            <a:off x="5424836" y="3416152"/>
            <a:ext cx="801666" cy="298387"/>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テキスト ボックス 53">
            <a:extLst>
              <a:ext uri="{FF2B5EF4-FFF2-40B4-BE49-F238E27FC236}">
                <a16:creationId xmlns:a16="http://schemas.microsoft.com/office/drawing/2014/main" id="{E9AA69AC-95FF-40D2-AA28-9F97B388C3E3}"/>
              </a:ext>
            </a:extLst>
          </p:cNvPr>
          <p:cNvSpPr txBox="1"/>
          <p:nvPr/>
        </p:nvSpPr>
        <p:spPr>
          <a:xfrm>
            <a:off x="2918463" y="3820970"/>
            <a:ext cx="5814412" cy="400110"/>
          </a:xfrm>
          <a:prstGeom prst="rect">
            <a:avLst/>
          </a:prstGeom>
          <a:noFill/>
        </p:spPr>
        <p:txBody>
          <a:bodyPr wrap="none" rtlCol="0">
            <a:spAutoFit/>
          </a:bodyPr>
          <a:lstStyle/>
          <a:p>
            <a:r>
              <a:rPr kumimoji="1" lang="ja-JP" altLang="en-US" sz="2000" b="1" dirty="0"/>
              <a:t>セルラーゼの人工設計技術はどんな優位性があるか？</a:t>
            </a:r>
          </a:p>
        </p:txBody>
      </p:sp>
      <p:sp>
        <p:nvSpPr>
          <p:cNvPr id="55" name="テキスト ボックス 54">
            <a:extLst>
              <a:ext uri="{FF2B5EF4-FFF2-40B4-BE49-F238E27FC236}">
                <a16:creationId xmlns:a16="http://schemas.microsoft.com/office/drawing/2014/main" id="{004CD573-9AAB-4809-AD44-863BEFB1533D}"/>
              </a:ext>
            </a:extLst>
          </p:cNvPr>
          <p:cNvSpPr txBox="1"/>
          <p:nvPr/>
        </p:nvSpPr>
        <p:spPr>
          <a:xfrm>
            <a:off x="821155" y="4454788"/>
            <a:ext cx="3236784" cy="369332"/>
          </a:xfrm>
          <a:prstGeom prst="rect">
            <a:avLst/>
          </a:prstGeom>
          <a:noFill/>
        </p:spPr>
        <p:txBody>
          <a:bodyPr wrap="none" rtlCol="0">
            <a:spAutoFit/>
          </a:bodyPr>
          <a:lstStyle/>
          <a:p>
            <a:r>
              <a:rPr kumimoji="1" lang="ja-JP" altLang="en-US" dirty="0"/>
              <a:t>酵素改変の報告事例があるが</a:t>
            </a:r>
            <a:r>
              <a:rPr kumimoji="1" lang="en-US" altLang="ja-JP" dirty="0"/>
              <a:t>…</a:t>
            </a:r>
            <a:endParaRPr kumimoji="1" lang="ja-JP" altLang="en-US" dirty="0"/>
          </a:p>
        </p:txBody>
      </p:sp>
      <p:sp>
        <p:nvSpPr>
          <p:cNvPr id="56" name="テキスト ボックス 55">
            <a:extLst>
              <a:ext uri="{FF2B5EF4-FFF2-40B4-BE49-F238E27FC236}">
                <a16:creationId xmlns:a16="http://schemas.microsoft.com/office/drawing/2014/main" id="{C990949A-0DD1-4925-AE2B-B1F3AB7833EE}"/>
              </a:ext>
            </a:extLst>
          </p:cNvPr>
          <p:cNvSpPr txBox="1"/>
          <p:nvPr/>
        </p:nvSpPr>
        <p:spPr>
          <a:xfrm>
            <a:off x="851879" y="4912256"/>
            <a:ext cx="3805850" cy="830997"/>
          </a:xfrm>
          <a:prstGeom prst="rect">
            <a:avLst/>
          </a:prstGeom>
          <a:noFill/>
        </p:spPr>
        <p:txBody>
          <a:bodyPr wrap="none" rtlCol="0">
            <a:spAutoFit/>
          </a:bodyPr>
          <a:lstStyle/>
          <a:p>
            <a:pPr marL="285750" indent="-285750">
              <a:buFont typeface="Wingdings" panose="05000000000000000000" pitchFamily="2" charset="2"/>
              <a:buChar char="Ø"/>
            </a:pPr>
            <a:r>
              <a:rPr kumimoji="1" lang="en-US" altLang="ja-JP" sz="1600" dirty="0"/>
              <a:t>CBD</a:t>
            </a:r>
            <a:r>
              <a:rPr kumimoji="1" lang="ja-JP" altLang="en-US" sz="1600" dirty="0"/>
              <a:t>サイズアップで、分解効率を向上</a:t>
            </a:r>
            <a:endParaRPr kumimoji="1" lang="en-US" altLang="ja-JP" sz="1600" dirty="0"/>
          </a:p>
          <a:p>
            <a:pPr marL="285750" indent="-285750">
              <a:buFont typeface="Wingdings" panose="05000000000000000000" pitchFamily="2" charset="2"/>
              <a:buChar char="Ø"/>
            </a:pPr>
            <a:r>
              <a:rPr kumimoji="1" lang="ja-JP" altLang="en-US" sz="1600" dirty="0"/>
              <a:t>刺激応答で、再利用性を向上</a:t>
            </a:r>
            <a:endParaRPr kumimoji="1" lang="en-US" altLang="ja-JP" sz="1600" dirty="0"/>
          </a:p>
          <a:p>
            <a:pPr marL="285750" indent="-285750">
              <a:buFont typeface="Wingdings" panose="05000000000000000000" pitchFamily="2" charset="2"/>
              <a:buChar char="Ø"/>
            </a:pPr>
            <a:r>
              <a:rPr kumimoji="1" lang="ja-JP" altLang="en-US" sz="1600" dirty="0"/>
              <a:t>表面電荷改変で、非特異的結合を削減</a:t>
            </a:r>
          </a:p>
        </p:txBody>
      </p:sp>
      <p:sp>
        <p:nvSpPr>
          <p:cNvPr id="59" name="テキスト ボックス 58">
            <a:extLst>
              <a:ext uri="{FF2B5EF4-FFF2-40B4-BE49-F238E27FC236}">
                <a16:creationId xmlns:a16="http://schemas.microsoft.com/office/drawing/2014/main" id="{532DDE7A-CCB4-4890-8A66-4D53CEA71AB6}"/>
              </a:ext>
            </a:extLst>
          </p:cNvPr>
          <p:cNvSpPr txBox="1"/>
          <p:nvPr/>
        </p:nvSpPr>
        <p:spPr>
          <a:xfrm>
            <a:off x="5466340" y="4454788"/>
            <a:ext cx="3869970" cy="369332"/>
          </a:xfrm>
          <a:prstGeom prst="rect">
            <a:avLst/>
          </a:prstGeom>
          <a:noFill/>
        </p:spPr>
        <p:txBody>
          <a:bodyPr wrap="none" rtlCol="0">
            <a:spAutoFit/>
          </a:bodyPr>
          <a:lstStyle/>
          <a:p>
            <a:r>
              <a:rPr kumimoji="1" lang="ja-JP" altLang="en-US" dirty="0"/>
              <a:t>糖化工程全体では、様々な課題がある</a:t>
            </a:r>
          </a:p>
        </p:txBody>
      </p:sp>
      <p:sp>
        <p:nvSpPr>
          <p:cNvPr id="60" name="テキスト ボックス 59">
            <a:extLst>
              <a:ext uri="{FF2B5EF4-FFF2-40B4-BE49-F238E27FC236}">
                <a16:creationId xmlns:a16="http://schemas.microsoft.com/office/drawing/2014/main" id="{8C0AF795-DE25-4B1C-9480-883615772419}"/>
              </a:ext>
            </a:extLst>
          </p:cNvPr>
          <p:cNvSpPr txBox="1"/>
          <p:nvPr/>
        </p:nvSpPr>
        <p:spPr>
          <a:xfrm>
            <a:off x="5480117" y="4912255"/>
            <a:ext cx="5840060" cy="830997"/>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600" dirty="0"/>
              <a:t>カクテル混合比率も、加水分解効率に影響</a:t>
            </a:r>
            <a:endParaRPr kumimoji="1" lang="en-US" altLang="ja-JP" sz="1600" dirty="0"/>
          </a:p>
          <a:p>
            <a:pPr marL="285750" indent="-285750">
              <a:buFont typeface="Wingdings" panose="05000000000000000000" pitchFamily="2" charset="2"/>
              <a:buChar char="Ø"/>
            </a:pPr>
            <a:r>
              <a:rPr kumimoji="1" lang="ja-JP" altLang="en-US" sz="1600" dirty="0"/>
              <a:t>前処理として、物理的・化学的処理を施す</a:t>
            </a:r>
            <a:endParaRPr kumimoji="1" lang="en-US" altLang="ja-JP" sz="1600" dirty="0"/>
          </a:p>
          <a:p>
            <a:pPr marL="285750" indent="-285750">
              <a:buFont typeface="Wingdings" panose="05000000000000000000" pitchFamily="2" charset="2"/>
              <a:buChar char="Ø"/>
            </a:pPr>
            <a:r>
              <a:rPr kumimoji="1" lang="ja-JP" altLang="en-US" sz="1600" dirty="0"/>
              <a:t>酵素濃度に対して反応速度が飽和すると、反応効率に限界が来る</a:t>
            </a:r>
          </a:p>
        </p:txBody>
      </p:sp>
      <p:sp>
        <p:nvSpPr>
          <p:cNvPr id="20" name="タイトル 1">
            <a:extLst>
              <a:ext uri="{FF2B5EF4-FFF2-40B4-BE49-F238E27FC236}">
                <a16:creationId xmlns:a16="http://schemas.microsoft.com/office/drawing/2014/main" id="{B8B26849-9961-4BDE-8163-3F233F790897}"/>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セルラーゼ製剤のための技術調査</a:t>
            </a:r>
          </a:p>
        </p:txBody>
      </p:sp>
      <p:sp>
        <p:nvSpPr>
          <p:cNvPr id="21" name="テキスト ボックス 20">
            <a:extLst>
              <a:ext uri="{FF2B5EF4-FFF2-40B4-BE49-F238E27FC236}">
                <a16:creationId xmlns:a16="http://schemas.microsoft.com/office/drawing/2014/main" id="{55F2CBC8-17D9-4DA5-B7A7-55CB51CA9059}"/>
              </a:ext>
            </a:extLst>
          </p:cNvPr>
          <p:cNvSpPr txBox="1"/>
          <p:nvPr/>
        </p:nvSpPr>
        <p:spPr>
          <a:xfrm>
            <a:off x="571985" y="-20771"/>
            <a:ext cx="2836193"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3133882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1011743"/>
            <a:ext cx="11170120" cy="575888"/>
          </a:xfrm>
        </p:spPr>
        <p:txBody>
          <a:bodyPr/>
          <a:lstStyle/>
          <a:p>
            <a:pPr marL="457200" indent="-457200">
              <a:buFont typeface="Wingdings" panose="05000000000000000000" pitchFamily="2" charset="2"/>
              <a:buChar char="n"/>
            </a:pPr>
            <a:r>
              <a:rPr lang="ja-JP" altLang="en-US" sz="2800" dirty="0">
                <a:solidFill>
                  <a:schemeClr val="accent1"/>
                </a:solidFill>
              </a:rPr>
              <a:t>多様な</a:t>
            </a:r>
            <a:r>
              <a:rPr kumimoji="1" lang="ja-JP" altLang="en-US" sz="2800" dirty="0">
                <a:solidFill>
                  <a:schemeClr val="accent1"/>
                </a:solidFill>
              </a:rPr>
              <a:t>目的達成のプロセスで、設計技術の適用可能性が予想される。</a:t>
            </a:r>
            <a:endParaRPr kumimoji="1" lang="en-US" altLang="ja-JP" sz="2800" dirty="0">
              <a:solidFill>
                <a:schemeClr val="accent1"/>
              </a:solidFill>
            </a:endParaRPr>
          </a:p>
          <a:p>
            <a:pPr marL="457200" indent="-457200">
              <a:buFont typeface="Wingdings" panose="05000000000000000000" pitchFamily="2" charset="2"/>
              <a:buChar char="n"/>
            </a:pPr>
            <a:r>
              <a:rPr lang="ja-JP" altLang="en-US" sz="2800" dirty="0">
                <a:solidFill>
                  <a:schemeClr val="accent1"/>
                </a:solidFill>
              </a:rPr>
              <a:t>一方、設計技術単体では到達できない「何か」があり、それを探りたい。</a:t>
            </a:r>
            <a:endParaRPr kumimoji="1" lang="en-US" altLang="ja-JP" dirty="0"/>
          </a:p>
        </p:txBody>
      </p:sp>
      <p:grpSp>
        <p:nvGrpSpPr>
          <p:cNvPr id="20" name="グループ化 19">
            <a:extLst>
              <a:ext uri="{FF2B5EF4-FFF2-40B4-BE49-F238E27FC236}">
                <a16:creationId xmlns:a16="http://schemas.microsoft.com/office/drawing/2014/main" id="{EFFACE7B-46B8-48AF-8CE1-7B439EA8B407}"/>
              </a:ext>
            </a:extLst>
          </p:cNvPr>
          <p:cNvGrpSpPr/>
          <p:nvPr/>
        </p:nvGrpSpPr>
        <p:grpSpPr>
          <a:xfrm>
            <a:off x="5529180" y="2867211"/>
            <a:ext cx="6478601" cy="2744353"/>
            <a:chOff x="5426061" y="3105919"/>
            <a:chExt cx="6478601" cy="2744353"/>
          </a:xfrm>
        </p:grpSpPr>
        <p:sp>
          <p:nvSpPr>
            <p:cNvPr id="21" name="テキスト ボックス 20">
              <a:extLst>
                <a:ext uri="{FF2B5EF4-FFF2-40B4-BE49-F238E27FC236}">
                  <a16:creationId xmlns:a16="http://schemas.microsoft.com/office/drawing/2014/main" id="{20EB4791-2639-416E-8785-6606D2DE7EED}"/>
                </a:ext>
              </a:extLst>
            </p:cNvPr>
            <p:cNvSpPr txBox="1"/>
            <p:nvPr/>
          </p:nvSpPr>
          <p:spPr>
            <a:xfrm>
              <a:off x="5574463" y="4342035"/>
              <a:ext cx="678423" cy="1426939"/>
            </a:xfrm>
            <a:prstGeom prst="rect">
              <a:avLst/>
            </a:prstGeom>
            <a:solidFill>
              <a:schemeClr val="bg1">
                <a:lumMod val="95000"/>
              </a:schemeClr>
            </a:solidFill>
            <a:ln w="9525">
              <a:noFill/>
              <a:prstDash val="dash"/>
            </a:ln>
          </p:spPr>
          <p:txBody>
            <a:bodyPr wrap="square" rtlCol="0">
              <a:noAutofit/>
            </a:bodyPr>
            <a:lstStyle/>
            <a:p>
              <a:pPr algn="ctr"/>
              <a:endParaRPr lang="zh-TW" altLang="en-US" sz="600" dirty="0"/>
            </a:p>
          </p:txBody>
        </p:sp>
        <p:sp>
          <p:nvSpPr>
            <p:cNvPr id="22" name="角丸四角形 17">
              <a:extLst>
                <a:ext uri="{FF2B5EF4-FFF2-40B4-BE49-F238E27FC236}">
                  <a16:creationId xmlns:a16="http://schemas.microsoft.com/office/drawing/2014/main" id="{C18BE48E-5AE2-4E13-9DB4-234110AE6DB3}"/>
                </a:ext>
              </a:extLst>
            </p:cNvPr>
            <p:cNvSpPr/>
            <p:nvPr/>
          </p:nvSpPr>
          <p:spPr>
            <a:xfrm>
              <a:off x="7642981" y="4855338"/>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細胞設計</a:t>
              </a:r>
              <a:endParaRPr kumimoji="1" lang="en-US" altLang="ja-JP" sz="700" dirty="0">
                <a:solidFill>
                  <a:schemeClr val="tx1"/>
                </a:solidFill>
              </a:endParaRPr>
            </a:p>
          </p:txBody>
        </p:sp>
        <p:sp>
          <p:nvSpPr>
            <p:cNvPr id="23" name="角丸四角形 17">
              <a:extLst>
                <a:ext uri="{FF2B5EF4-FFF2-40B4-BE49-F238E27FC236}">
                  <a16:creationId xmlns:a16="http://schemas.microsoft.com/office/drawing/2014/main" id="{95A78853-8D3D-42E9-B446-2D865F0808C4}"/>
                </a:ext>
              </a:extLst>
            </p:cNvPr>
            <p:cNvSpPr/>
            <p:nvPr/>
          </p:nvSpPr>
          <p:spPr>
            <a:xfrm>
              <a:off x="8843060" y="4857535"/>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細胞培養</a:t>
              </a:r>
              <a:endParaRPr kumimoji="1" lang="en-US" altLang="ja-JP" sz="700" dirty="0">
                <a:solidFill>
                  <a:schemeClr val="tx1"/>
                </a:solidFill>
              </a:endParaRPr>
            </a:p>
            <a:p>
              <a:pPr algn="ctr"/>
              <a:r>
                <a:rPr kumimoji="1" lang="ja-JP" altLang="en-US" sz="700" dirty="0">
                  <a:solidFill>
                    <a:schemeClr val="tx1"/>
                  </a:solidFill>
                </a:rPr>
                <a:t>発酵</a:t>
              </a:r>
              <a:endParaRPr kumimoji="1" lang="en-US" altLang="ja-JP" sz="700" dirty="0">
                <a:solidFill>
                  <a:schemeClr val="tx1"/>
                </a:solidFill>
              </a:endParaRPr>
            </a:p>
          </p:txBody>
        </p:sp>
        <p:sp>
          <p:nvSpPr>
            <p:cNvPr id="24" name="角丸四角形 17">
              <a:extLst>
                <a:ext uri="{FF2B5EF4-FFF2-40B4-BE49-F238E27FC236}">
                  <a16:creationId xmlns:a16="http://schemas.microsoft.com/office/drawing/2014/main" id="{9E4D3687-C45E-4353-BD61-92699F2BFFE0}"/>
                </a:ext>
              </a:extLst>
            </p:cNvPr>
            <p:cNvSpPr/>
            <p:nvPr/>
          </p:nvSpPr>
          <p:spPr>
            <a:xfrm>
              <a:off x="10074532" y="4855340"/>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化学品中間体の製造</a:t>
              </a:r>
              <a:endParaRPr kumimoji="1" lang="en-US" altLang="ja-JP" sz="700" dirty="0">
                <a:solidFill>
                  <a:schemeClr val="tx1"/>
                </a:solidFill>
              </a:endParaRPr>
            </a:p>
          </p:txBody>
        </p:sp>
        <p:sp>
          <p:nvSpPr>
            <p:cNvPr id="25" name="角丸四角形 17">
              <a:extLst>
                <a:ext uri="{FF2B5EF4-FFF2-40B4-BE49-F238E27FC236}">
                  <a16:creationId xmlns:a16="http://schemas.microsoft.com/office/drawing/2014/main" id="{40E99CF6-B6EC-4172-B7F3-B7FF00EBCAA6}"/>
                </a:ext>
              </a:extLst>
            </p:cNvPr>
            <p:cNvSpPr/>
            <p:nvPr/>
          </p:nvSpPr>
          <p:spPr>
            <a:xfrm>
              <a:off x="11305251" y="4856606"/>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機能性製品の製造</a:t>
              </a:r>
              <a:endParaRPr kumimoji="1" lang="en-US" altLang="ja-JP" sz="700" dirty="0">
                <a:solidFill>
                  <a:schemeClr val="tx1"/>
                </a:solidFill>
              </a:endParaRPr>
            </a:p>
          </p:txBody>
        </p:sp>
        <p:sp>
          <p:nvSpPr>
            <p:cNvPr id="26" name="角丸四角形 17">
              <a:extLst>
                <a:ext uri="{FF2B5EF4-FFF2-40B4-BE49-F238E27FC236}">
                  <a16:creationId xmlns:a16="http://schemas.microsoft.com/office/drawing/2014/main" id="{73331E0B-687A-47B1-950E-3391AFF471E6}"/>
                </a:ext>
              </a:extLst>
            </p:cNvPr>
            <p:cNvSpPr/>
            <p:nvPr/>
          </p:nvSpPr>
          <p:spPr>
            <a:xfrm>
              <a:off x="6428567" y="4855337"/>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分子設計</a:t>
              </a:r>
              <a:endParaRPr kumimoji="1" lang="en-US" altLang="ja-JP" sz="700" dirty="0">
                <a:solidFill>
                  <a:schemeClr val="tx1"/>
                </a:solidFill>
              </a:endParaRPr>
            </a:p>
          </p:txBody>
        </p:sp>
        <p:cxnSp>
          <p:nvCxnSpPr>
            <p:cNvPr id="27" name="直線矢印コネクタ 26">
              <a:extLst>
                <a:ext uri="{FF2B5EF4-FFF2-40B4-BE49-F238E27FC236}">
                  <a16:creationId xmlns:a16="http://schemas.microsoft.com/office/drawing/2014/main" id="{CE2E80EE-FC28-4E4A-B6E7-14A6E50E3E88}"/>
                </a:ext>
              </a:extLst>
            </p:cNvPr>
            <p:cNvCxnSpPr>
              <a:cxnSpLocks/>
              <a:stCxn id="26" idx="3"/>
              <a:endCxn id="53" idx="2"/>
            </p:cNvCxnSpPr>
            <p:nvPr/>
          </p:nvCxnSpPr>
          <p:spPr>
            <a:xfrm flipV="1">
              <a:off x="7027978" y="5054663"/>
              <a:ext cx="181213" cy="122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27588DFC-9FCA-499A-A29B-7CA7B7CD97E2}"/>
                </a:ext>
              </a:extLst>
            </p:cNvPr>
            <p:cNvCxnSpPr>
              <a:cxnSpLocks/>
              <a:stCxn id="22" idx="3"/>
            </p:cNvCxnSpPr>
            <p:nvPr/>
          </p:nvCxnSpPr>
          <p:spPr>
            <a:xfrm flipV="1">
              <a:off x="8242392" y="5048278"/>
              <a:ext cx="172400" cy="760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3EA438FF-A458-4252-AAC8-D62917243F12}"/>
                </a:ext>
              </a:extLst>
            </p:cNvPr>
            <p:cNvCxnSpPr>
              <a:cxnSpLocks/>
              <a:stCxn id="23" idx="3"/>
            </p:cNvCxnSpPr>
            <p:nvPr/>
          </p:nvCxnSpPr>
          <p:spPr>
            <a:xfrm>
              <a:off x="9442471" y="5058081"/>
              <a:ext cx="16712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0BE66F75-994C-4BC4-A119-0B4E535C40CB}"/>
                </a:ext>
              </a:extLst>
            </p:cNvPr>
            <p:cNvCxnSpPr>
              <a:cxnSpLocks/>
              <a:stCxn id="24" idx="3"/>
              <a:endCxn id="62" idx="2"/>
            </p:cNvCxnSpPr>
            <p:nvPr/>
          </p:nvCxnSpPr>
          <p:spPr>
            <a:xfrm>
              <a:off x="10673943" y="5055886"/>
              <a:ext cx="180433"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角丸四角形 17">
              <a:extLst>
                <a:ext uri="{FF2B5EF4-FFF2-40B4-BE49-F238E27FC236}">
                  <a16:creationId xmlns:a16="http://schemas.microsoft.com/office/drawing/2014/main" id="{3BC7B2D0-F730-4E60-8AEF-644C8902EFA4}"/>
                </a:ext>
              </a:extLst>
            </p:cNvPr>
            <p:cNvSpPr/>
            <p:nvPr/>
          </p:nvSpPr>
          <p:spPr>
            <a:xfrm>
              <a:off x="7909694" y="3331332"/>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バイオマス前処理</a:t>
              </a:r>
              <a:endParaRPr kumimoji="1" lang="en-US" altLang="ja-JP" sz="700" dirty="0">
                <a:solidFill>
                  <a:schemeClr val="tx1"/>
                </a:solidFill>
              </a:endParaRPr>
            </a:p>
          </p:txBody>
        </p:sp>
        <p:cxnSp>
          <p:nvCxnSpPr>
            <p:cNvPr id="34" name="直線矢印コネクタ 33">
              <a:extLst>
                <a:ext uri="{FF2B5EF4-FFF2-40B4-BE49-F238E27FC236}">
                  <a16:creationId xmlns:a16="http://schemas.microsoft.com/office/drawing/2014/main" id="{23F1A896-EDCF-4940-8FD6-D1FEF0D0B764}"/>
                </a:ext>
              </a:extLst>
            </p:cNvPr>
            <p:cNvCxnSpPr>
              <a:cxnSpLocks/>
              <a:stCxn id="41" idx="3"/>
              <a:endCxn id="32" idx="1"/>
            </p:cNvCxnSpPr>
            <p:nvPr/>
          </p:nvCxnSpPr>
          <p:spPr>
            <a:xfrm>
              <a:off x="7727062" y="3529788"/>
              <a:ext cx="182632" cy="209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円/楕円 23">
              <a:extLst>
                <a:ext uri="{FF2B5EF4-FFF2-40B4-BE49-F238E27FC236}">
                  <a16:creationId xmlns:a16="http://schemas.microsoft.com/office/drawing/2014/main" id="{A806333B-77E4-442F-B72F-809146C8114D}"/>
                </a:ext>
              </a:extLst>
            </p:cNvPr>
            <p:cNvSpPr/>
            <p:nvPr/>
          </p:nvSpPr>
          <p:spPr>
            <a:xfrm>
              <a:off x="8685339" y="3377262"/>
              <a:ext cx="311426" cy="307467"/>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700" dirty="0">
                  <a:solidFill>
                    <a:schemeClr val="tx1"/>
                  </a:solidFill>
                </a:rPr>
                <a:t>前処理済</a:t>
              </a:r>
              <a:endParaRPr kumimoji="1" lang="en-US" altLang="ja-JP" sz="700" dirty="0">
                <a:solidFill>
                  <a:schemeClr val="tx1"/>
                </a:solidFill>
              </a:endParaRPr>
            </a:p>
            <a:p>
              <a:pPr algn="ctr"/>
              <a:r>
                <a:rPr kumimoji="1" lang="ja-JP" altLang="en-US" sz="700" dirty="0">
                  <a:solidFill>
                    <a:schemeClr val="tx1"/>
                  </a:solidFill>
                </a:rPr>
                <a:t>バイオマス</a:t>
              </a:r>
              <a:endParaRPr kumimoji="1" lang="en-US" altLang="ja-JP" sz="700" dirty="0">
                <a:solidFill>
                  <a:schemeClr val="tx1"/>
                </a:solidFill>
              </a:endParaRPr>
            </a:p>
          </p:txBody>
        </p:sp>
        <p:cxnSp>
          <p:nvCxnSpPr>
            <p:cNvPr id="38" name="直線矢印コネクタ 37">
              <a:extLst>
                <a:ext uri="{FF2B5EF4-FFF2-40B4-BE49-F238E27FC236}">
                  <a16:creationId xmlns:a16="http://schemas.microsoft.com/office/drawing/2014/main" id="{9F6F7F36-A5E0-4ED5-B432-85B78165540D}"/>
                </a:ext>
              </a:extLst>
            </p:cNvPr>
            <p:cNvCxnSpPr>
              <a:cxnSpLocks/>
              <a:stCxn id="32" idx="3"/>
              <a:endCxn id="35" idx="2"/>
            </p:cNvCxnSpPr>
            <p:nvPr/>
          </p:nvCxnSpPr>
          <p:spPr>
            <a:xfrm flipV="1">
              <a:off x="8509105" y="3530996"/>
              <a:ext cx="176234" cy="88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87B0B4F1-867D-4F85-9A94-A1AB9BF1560F}"/>
                </a:ext>
              </a:extLst>
            </p:cNvPr>
            <p:cNvSpPr txBox="1"/>
            <p:nvPr/>
          </p:nvSpPr>
          <p:spPr>
            <a:xfrm>
              <a:off x="5549284" y="3105919"/>
              <a:ext cx="2177778" cy="847738"/>
            </a:xfrm>
            <a:prstGeom prst="rect">
              <a:avLst/>
            </a:prstGeom>
            <a:solidFill>
              <a:schemeClr val="bg1">
                <a:lumMod val="95000"/>
              </a:schemeClr>
            </a:solidFill>
            <a:ln w="9525">
              <a:noFill/>
              <a:prstDash val="dash"/>
            </a:ln>
          </p:spPr>
          <p:txBody>
            <a:bodyPr wrap="square" rtlCol="0">
              <a:noAutofit/>
            </a:bodyPr>
            <a:lstStyle/>
            <a:p>
              <a:pPr algn="ctr"/>
              <a:r>
                <a:rPr lang="ja-JP" altLang="en-US" sz="800" dirty="0"/>
                <a:t>バイオマス原料</a:t>
              </a:r>
              <a:endParaRPr lang="en-US" altLang="ja-JP" sz="800" dirty="0"/>
            </a:p>
            <a:p>
              <a:endParaRPr lang="en-US" altLang="ja-JP" sz="700" dirty="0">
                <a:solidFill>
                  <a:schemeClr val="tx2">
                    <a:lumMod val="60000"/>
                    <a:lumOff val="40000"/>
                  </a:schemeClr>
                </a:solidFill>
              </a:endParaRPr>
            </a:p>
          </p:txBody>
        </p:sp>
        <p:sp>
          <p:nvSpPr>
            <p:cNvPr id="43" name="テキスト ボックス 42">
              <a:extLst>
                <a:ext uri="{FF2B5EF4-FFF2-40B4-BE49-F238E27FC236}">
                  <a16:creationId xmlns:a16="http://schemas.microsoft.com/office/drawing/2014/main" id="{21218242-B4B0-44CE-A943-CC020F4419F5}"/>
                </a:ext>
              </a:extLst>
            </p:cNvPr>
            <p:cNvSpPr txBox="1"/>
            <p:nvPr/>
          </p:nvSpPr>
          <p:spPr>
            <a:xfrm>
              <a:off x="7224090" y="4271569"/>
              <a:ext cx="1437193" cy="415177"/>
            </a:xfrm>
            <a:prstGeom prst="rect">
              <a:avLst/>
            </a:prstGeom>
            <a:solidFill>
              <a:schemeClr val="bg1">
                <a:lumMod val="95000"/>
              </a:schemeClr>
            </a:solidFill>
            <a:ln w="9525">
              <a:noFill/>
              <a:prstDash val="dash"/>
            </a:ln>
          </p:spPr>
          <p:txBody>
            <a:bodyPr wrap="square" rtlCol="0">
              <a:noAutofit/>
            </a:bodyPr>
            <a:lstStyle/>
            <a:p>
              <a:pPr algn="ctr"/>
              <a:r>
                <a:rPr lang="ja-JP" altLang="en-US" sz="700" dirty="0"/>
                <a:t>細胞</a:t>
              </a:r>
              <a:endParaRPr lang="en-US" altLang="ja-JP" sz="700" dirty="0"/>
            </a:p>
            <a:p>
              <a:pPr algn="ctr"/>
              <a:r>
                <a:rPr lang="ja-JP" altLang="en-US" sz="600" dirty="0"/>
                <a:t>藻類</a:t>
              </a:r>
              <a:r>
                <a:rPr lang="en-US" altLang="ja-JP" sz="600" dirty="0"/>
                <a:t>, </a:t>
              </a:r>
              <a:r>
                <a:rPr lang="ja-JP" altLang="en-US" sz="600" dirty="0"/>
                <a:t>酵母</a:t>
              </a:r>
              <a:r>
                <a:rPr lang="en-US" altLang="ja-JP" sz="600" dirty="0"/>
                <a:t>, </a:t>
              </a:r>
              <a:r>
                <a:rPr lang="ja-JP" altLang="en-US" sz="600" dirty="0"/>
                <a:t>動物細胞</a:t>
              </a:r>
              <a:endParaRPr lang="zh-TW" altLang="en-US" sz="600" dirty="0"/>
            </a:p>
            <a:p>
              <a:pPr algn="ctr"/>
              <a:r>
                <a:rPr lang="en-US" altLang="ja-JP" sz="600" dirty="0" err="1"/>
                <a:t>iPS</a:t>
              </a:r>
              <a:r>
                <a:rPr lang="ja-JP" altLang="en-US" sz="600" dirty="0"/>
                <a:t>細胞</a:t>
              </a:r>
              <a:r>
                <a:rPr lang="en-US" altLang="zh-TW" sz="600" dirty="0"/>
                <a:t>, </a:t>
              </a:r>
              <a:r>
                <a:rPr lang="ja-JP" altLang="en-US" sz="600" dirty="0"/>
                <a:t>大腸菌</a:t>
              </a:r>
              <a:endParaRPr lang="zh-TW" altLang="en-US" sz="600" dirty="0"/>
            </a:p>
          </p:txBody>
        </p:sp>
        <p:sp>
          <p:nvSpPr>
            <p:cNvPr id="45" name="円/楕円 10">
              <a:extLst>
                <a:ext uri="{FF2B5EF4-FFF2-40B4-BE49-F238E27FC236}">
                  <a16:creationId xmlns:a16="http://schemas.microsoft.com/office/drawing/2014/main" id="{EC3F8091-998A-417D-9869-FF5AB08BAE62}"/>
                </a:ext>
              </a:extLst>
            </p:cNvPr>
            <p:cNvSpPr/>
            <p:nvPr/>
          </p:nvSpPr>
          <p:spPr>
            <a:xfrm>
              <a:off x="8416690" y="4792910"/>
              <a:ext cx="257850" cy="255368"/>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細胞</a:t>
              </a:r>
            </a:p>
          </p:txBody>
        </p:sp>
        <p:sp>
          <p:nvSpPr>
            <p:cNvPr id="47" name="円/楕円 10">
              <a:extLst>
                <a:ext uri="{FF2B5EF4-FFF2-40B4-BE49-F238E27FC236}">
                  <a16:creationId xmlns:a16="http://schemas.microsoft.com/office/drawing/2014/main" id="{71E795DA-2C5E-4ECB-81B6-84CA35AA8533}"/>
                </a:ext>
              </a:extLst>
            </p:cNvPr>
            <p:cNvSpPr/>
            <p:nvPr/>
          </p:nvSpPr>
          <p:spPr>
            <a:xfrm>
              <a:off x="8416176" y="5092048"/>
              <a:ext cx="257850" cy="255368"/>
            </a:xfrm>
            <a:prstGeom prst="ellipse">
              <a:avLst/>
            </a:prstGeom>
            <a:ln/>
          </p:spPr>
          <p:style>
            <a:lnRef idx="1">
              <a:schemeClr val="accent4"/>
            </a:lnRef>
            <a:fillRef idx="3">
              <a:schemeClr val="accent4"/>
            </a:fillRef>
            <a:effectRef idx="2">
              <a:schemeClr val="accent4"/>
            </a:effectRef>
            <a:fontRef idx="minor">
              <a:schemeClr val="lt1"/>
            </a:fontRef>
          </p:style>
          <p:txBody>
            <a:bodyPr wrap="none" rtlCol="0" anchor="ctr"/>
            <a:lstStyle/>
            <a:p>
              <a:pPr algn="ctr"/>
              <a:r>
                <a:rPr kumimoji="1" lang="ja-JP" altLang="en-US" sz="700" dirty="0">
                  <a:solidFill>
                    <a:schemeClr val="tx1"/>
                  </a:solidFill>
                </a:rPr>
                <a:t>培地</a:t>
              </a:r>
            </a:p>
          </p:txBody>
        </p:sp>
        <p:pic>
          <p:nvPicPr>
            <p:cNvPr id="48" name="コンテンツ プレースホルダー 8" descr="もみの木">
              <a:extLst>
                <a:ext uri="{FF2B5EF4-FFF2-40B4-BE49-F238E27FC236}">
                  <a16:creationId xmlns:a16="http://schemas.microsoft.com/office/drawing/2014/main" id="{24453807-989D-4E5C-9606-AE96A503A7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58450" y="3403231"/>
              <a:ext cx="252000" cy="252000"/>
            </a:xfrm>
            <a:prstGeom prst="rect">
              <a:avLst/>
            </a:prstGeom>
          </p:spPr>
        </p:pic>
        <p:pic>
          <p:nvPicPr>
            <p:cNvPr id="49" name="グラフィックス 48" descr="落葉樹">
              <a:extLst>
                <a:ext uri="{FF2B5EF4-FFF2-40B4-BE49-F238E27FC236}">
                  <a16:creationId xmlns:a16="http://schemas.microsoft.com/office/drawing/2014/main" id="{0966E055-83DF-4167-9A1B-74187DEEFD4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26513" y="3397220"/>
              <a:ext cx="252000" cy="252000"/>
            </a:xfrm>
            <a:prstGeom prst="rect">
              <a:avLst/>
            </a:prstGeom>
          </p:spPr>
        </p:pic>
        <p:pic>
          <p:nvPicPr>
            <p:cNvPr id="50" name="グラフィックス 49" descr="トウモロコシ">
              <a:extLst>
                <a:ext uri="{FF2B5EF4-FFF2-40B4-BE49-F238E27FC236}">
                  <a16:creationId xmlns:a16="http://schemas.microsoft.com/office/drawing/2014/main" id="{EDD59113-3DCD-410B-AE41-5EFCDFE63E7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94859" y="3418263"/>
              <a:ext cx="252000" cy="252000"/>
            </a:xfrm>
            <a:prstGeom prst="rect">
              <a:avLst/>
            </a:prstGeom>
          </p:spPr>
        </p:pic>
        <p:pic>
          <p:nvPicPr>
            <p:cNvPr id="51" name="グラフィックス 50" descr="海藻 単色塗りつぶし">
              <a:extLst>
                <a:ext uri="{FF2B5EF4-FFF2-40B4-BE49-F238E27FC236}">
                  <a16:creationId xmlns:a16="http://schemas.microsoft.com/office/drawing/2014/main" id="{AD6243F5-B70A-44F1-AD09-9D47B9BB99E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78891" y="3421632"/>
              <a:ext cx="288000" cy="288000"/>
            </a:xfrm>
            <a:prstGeom prst="rect">
              <a:avLst/>
            </a:prstGeom>
          </p:spPr>
        </p:pic>
        <p:cxnSp>
          <p:nvCxnSpPr>
            <p:cNvPr id="52" name="直線矢印コネクタ 51">
              <a:extLst>
                <a:ext uri="{FF2B5EF4-FFF2-40B4-BE49-F238E27FC236}">
                  <a16:creationId xmlns:a16="http://schemas.microsoft.com/office/drawing/2014/main" id="{BA0E808F-DA1C-44AE-A0CC-F50A86E6E74C}"/>
                </a:ext>
              </a:extLst>
            </p:cNvPr>
            <p:cNvCxnSpPr>
              <a:cxnSpLocks/>
              <a:endCxn id="23" idx="1"/>
            </p:cNvCxnSpPr>
            <p:nvPr/>
          </p:nvCxnSpPr>
          <p:spPr>
            <a:xfrm>
              <a:off x="8660502" y="5058081"/>
              <a:ext cx="18255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 name="円/楕円 10">
              <a:extLst>
                <a:ext uri="{FF2B5EF4-FFF2-40B4-BE49-F238E27FC236}">
                  <a16:creationId xmlns:a16="http://schemas.microsoft.com/office/drawing/2014/main" id="{058D55C7-4302-420C-B0EB-6EC3CFEDD88A}"/>
                </a:ext>
              </a:extLst>
            </p:cNvPr>
            <p:cNvSpPr/>
            <p:nvPr/>
          </p:nvSpPr>
          <p:spPr>
            <a:xfrm>
              <a:off x="7209191" y="4926979"/>
              <a:ext cx="257850" cy="255368"/>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endParaRPr kumimoji="1" lang="en-US" altLang="ja-JP" sz="700" dirty="0">
                <a:solidFill>
                  <a:schemeClr val="tx1"/>
                </a:solidFill>
              </a:endParaRPr>
            </a:p>
            <a:p>
              <a:pPr algn="ctr"/>
              <a:r>
                <a:rPr kumimoji="1" lang="ja-JP" altLang="en-US" sz="700" dirty="0">
                  <a:solidFill>
                    <a:schemeClr val="tx1"/>
                  </a:solidFill>
                </a:rPr>
                <a:t>情報</a:t>
              </a:r>
            </a:p>
          </p:txBody>
        </p:sp>
        <p:cxnSp>
          <p:nvCxnSpPr>
            <p:cNvPr id="57" name="直線矢印コネクタ 56">
              <a:extLst>
                <a:ext uri="{FF2B5EF4-FFF2-40B4-BE49-F238E27FC236}">
                  <a16:creationId xmlns:a16="http://schemas.microsoft.com/office/drawing/2014/main" id="{C78F205A-5027-415F-9BEE-F001B85C1222}"/>
                </a:ext>
              </a:extLst>
            </p:cNvPr>
            <p:cNvCxnSpPr>
              <a:cxnSpLocks/>
              <a:stCxn id="53" idx="6"/>
              <a:endCxn id="22" idx="1"/>
            </p:cNvCxnSpPr>
            <p:nvPr/>
          </p:nvCxnSpPr>
          <p:spPr>
            <a:xfrm>
              <a:off x="7467041" y="5054663"/>
              <a:ext cx="175940" cy="122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58" name="グループ化 57">
              <a:extLst>
                <a:ext uri="{FF2B5EF4-FFF2-40B4-BE49-F238E27FC236}">
                  <a16:creationId xmlns:a16="http://schemas.microsoft.com/office/drawing/2014/main" id="{CDAC0170-39E3-44A4-8726-29218885E6A0}"/>
                </a:ext>
              </a:extLst>
            </p:cNvPr>
            <p:cNvGrpSpPr/>
            <p:nvPr/>
          </p:nvGrpSpPr>
          <p:grpSpPr>
            <a:xfrm>
              <a:off x="9628892" y="4787141"/>
              <a:ext cx="272263" cy="589216"/>
              <a:chOff x="4476266" y="4259239"/>
              <a:chExt cx="272263" cy="589216"/>
            </a:xfrm>
          </p:grpSpPr>
          <p:sp>
            <p:nvSpPr>
              <p:cNvPr id="75" name="円/楕円 23">
                <a:extLst>
                  <a:ext uri="{FF2B5EF4-FFF2-40B4-BE49-F238E27FC236}">
                    <a16:creationId xmlns:a16="http://schemas.microsoft.com/office/drawing/2014/main" id="{9843DB65-6967-436A-ABB5-75801FF43EF3}"/>
                  </a:ext>
                </a:extLst>
              </p:cNvPr>
              <p:cNvSpPr/>
              <p:nvPr/>
            </p:nvSpPr>
            <p:spPr>
              <a:xfrm>
                <a:off x="4476266" y="4579654"/>
                <a:ext cx="272263" cy="268801"/>
              </a:xfrm>
              <a:prstGeom prst="ellipse">
                <a:avLst/>
              </a:prstGeom>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sz="700" dirty="0">
                    <a:solidFill>
                      <a:schemeClr val="tx1"/>
                    </a:solidFill>
                  </a:rPr>
                  <a:t>バイオ</a:t>
                </a:r>
                <a:endParaRPr lang="en-US" altLang="ja-JP" sz="700" dirty="0">
                  <a:solidFill>
                    <a:schemeClr val="tx1"/>
                  </a:solidFill>
                </a:endParaRPr>
              </a:p>
              <a:p>
                <a:pPr algn="ctr"/>
                <a:r>
                  <a:rPr kumimoji="1" lang="ja-JP" altLang="en-US" sz="700" dirty="0">
                    <a:solidFill>
                      <a:schemeClr val="tx1"/>
                    </a:solidFill>
                  </a:rPr>
                  <a:t>マテリアル</a:t>
                </a:r>
                <a:endParaRPr kumimoji="1" lang="en-US" altLang="ja-JP" sz="700" dirty="0">
                  <a:solidFill>
                    <a:schemeClr val="tx1"/>
                  </a:solidFill>
                </a:endParaRPr>
              </a:p>
            </p:txBody>
          </p:sp>
          <p:sp>
            <p:nvSpPr>
              <p:cNvPr id="76" name="円/楕円 41">
                <a:extLst>
                  <a:ext uri="{FF2B5EF4-FFF2-40B4-BE49-F238E27FC236}">
                    <a16:creationId xmlns:a16="http://schemas.microsoft.com/office/drawing/2014/main" id="{3B041ABC-EEA7-4308-BD5A-E22F754E60E7}"/>
                  </a:ext>
                </a:extLst>
              </p:cNvPr>
              <p:cNvSpPr/>
              <p:nvPr/>
            </p:nvSpPr>
            <p:spPr>
              <a:xfrm>
                <a:off x="4487496" y="4259239"/>
                <a:ext cx="257850" cy="255368"/>
              </a:xfrm>
              <a:prstGeom prst="ellipse">
                <a:avLst/>
              </a:prstGeom>
              <a:ln/>
            </p:spPr>
            <p:style>
              <a:lnRef idx="1">
                <a:schemeClr val="accent3"/>
              </a:lnRef>
              <a:fillRef idx="3">
                <a:schemeClr val="accent3"/>
              </a:fillRef>
              <a:effectRef idx="2">
                <a:schemeClr val="accent3"/>
              </a:effectRef>
              <a:fontRef idx="minor">
                <a:schemeClr val="lt1"/>
              </a:fontRef>
            </p:style>
            <p:txBody>
              <a:bodyPr wrap="none" rtlCol="0" anchor="ctr"/>
              <a:lstStyle/>
              <a:p>
                <a:pPr algn="ctr"/>
                <a:r>
                  <a:rPr kumimoji="1" lang="ja-JP" altLang="en-US" sz="700" dirty="0">
                    <a:solidFill>
                      <a:schemeClr val="tx1"/>
                    </a:solidFill>
                  </a:rPr>
                  <a:t>酵素</a:t>
                </a:r>
                <a:endParaRPr kumimoji="1" lang="ja-JP" altLang="en-US" sz="200" dirty="0">
                  <a:solidFill>
                    <a:schemeClr val="tx1"/>
                  </a:solidFill>
                </a:endParaRPr>
              </a:p>
            </p:txBody>
          </p:sp>
        </p:grpSp>
        <p:cxnSp>
          <p:nvCxnSpPr>
            <p:cNvPr id="61" name="直線矢印コネクタ 60">
              <a:extLst>
                <a:ext uri="{FF2B5EF4-FFF2-40B4-BE49-F238E27FC236}">
                  <a16:creationId xmlns:a16="http://schemas.microsoft.com/office/drawing/2014/main" id="{D960A9E2-0C2B-465A-914A-DF843DA5DACA}"/>
                </a:ext>
              </a:extLst>
            </p:cNvPr>
            <p:cNvCxnSpPr>
              <a:cxnSpLocks/>
              <a:endCxn id="24" idx="1"/>
            </p:cNvCxnSpPr>
            <p:nvPr/>
          </p:nvCxnSpPr>
          <p:spPr>
            <a:xfrm flipV="1">
              <a:off x="9964635" y="5055886"/>
              <a:ext cx="109897" cy="377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2" name="円/楕円 23">
              <a:extLst>
                <a:ext uri="{FF2B5EF4-FFF2-40B4-BE49-F238E27FC236}">
                  <a16:creationId xmlns:a16="http://schemas.microsoft.com/office/drawing/2014/main" id="{4B4F922B-3ED3-4BF5-8B04-E7151547F657}"/>
                </a:ext>
              </a:extLst>
            </p:cNvPr>
            <p:cNvSpPr/>
            <p:nvPr/>
          </p:nvSpPr>
          <p:spPr>
            <a:xfrm>
              <a:off x="10854376" y="4921485"/>
              <a:ext cx="272263" cy="268801"/>
            </a:xfrm>
            <a:prstGeom prst="ellipse">
              <a:avLst/>
            </a:prstGeom>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sz="700" dirty="0">
                  <a:solidFill>
                    <a:schemeClr val="tx1"/>
                  </a:solidFill>
                </a:rPr>
                <a:t>バイオ</a:t>
              </a:r>
              <a:endParaRPr lang="en-US" altLang="ja-JP" sz="700" dirty="0">
                <a:solidFill>
                  <a:schemeClr val="tx1"/>
                </a:solidFill>
              </a:endParaRPr>
            </a:p>
            <a:p>
              <a:pPr algn="ctr"/>
              <a:r>
                <a:rPr kumimoji="1" lang="ja-JP" altLang="en-US" sz="700" dirty="0">
                  <a:solidFill>
                    <a:schemeClr val="tx1"/>
                  </a:solidFill>
                </a:rPr>
                <a:t>マテリアル</a:t>
              </a:r>
              <a:endParaRPr kumimoji="1" lang="en-US" altLang="ja-JP" sz="700" dirty="0">
                <a:solidFill>
                  <a:schemeClr val="tx1"/>
                </a:solidFill>
              </a:endParaRPr>
            </a:p>
          </p:txBody>
        </p:sp>
        <p:cxnSp>
          <p:nvCxnSpPr>
            <p:cNvPr id="63" name="直線矢印コネクタ 62">
              <a:extLst>
                <a:ext uri="{FF2B5EF4-FFF2-40B4-BE49-F238E27FC236}">
                  <a16:creationId xmlns:a16="http://schemas.microsoft.com/office/drawing/2014/main" id="{08396E06-C364-42B1-BFEB-A78C7D283955}"/>
                </a:ext>
              </a:extLst>
            </p:cNvPr>
            <p:cNvCxnSpPr>
              <a:cxnSpLocks/>
              <a:stCxn id="62" idx="6"/>
              <a:endCxn id="25" idx="1"/>
            </p:cNvCxnSpPr>
            <p:nvPr/>
          </p:nvCxnSpPr>
          <p:spPr>
            <a:xfrm>
              <a:off x="11126639" y="5055886"/>
              <a:ext cx="178612" cy="126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コネクタ: カギ線 63">
              <a:extLst>
                <a:ext uri="{FF2B5EF4-FFF2-40B4-BE49-F238E27FC236}">
                  <a16:creationId xmlns:a16="http://schemas.microsoft.com/office/drawing/2014/main" id="{AA8FAAF7-AF25-40F3-93C7-1B0E05328BBB}"/>
                </a:ext>
              </a:extLst>
            </p:cNvPr>
            <p:cNvCxnSpPr>
              <a:cxnSpLocks/>
              <a:stCxn id="35" idx="6"/>
              <a:endCxn id="24" idx="0"/>
            </p:cNvCxnSpPr>
            <p:nvPr/>
          </p:nvCxnSpPr>
          <p:spPr>
            <a:xfrm>
              <a:off x="8996765" y="3530996"/>
              <a:ext cx="1377473" cy="1324344"/>
            </a:xfrm>
            <a:prstGeom prst="bentConnector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CBB1D476-BA7C-4AA4-A53C-B249A9E6BB7B}"/>
                </a:ext>
              </a:extLst>
            </p:cNvPr>
            <p:cNvCxnSpPr>
              <a:cxnSpLocks/>
              <a:stCxn id="35" idx="4"/>
              <a:endCxn id="23" idx="0"/>
            </p:cNvCxnSpPr>
            <p:nvPr/>
          </p:nvCxnSpPr>
          <p:spPr>
            <a:xfrm rot="16200000" flipH="1">
              <a:off x="8405506" y="4120275"/>
              <a:ext cx="1172806" cy="301714"/>
            </a:xfrm>
            <a:prstGeom prst="bentConnector3">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09224E74-C481-4171-AF51-0E523D433190}"/>
                </a:ext>
              </a:extLst>
            </p:cNvPr>
            <p:cNvCxnSpPr>
              <a:cxnSpLocks/>
              <a:stCxn id="43" idx="2"/>
              <a:endCxn id="22" idx="0"/>
            </p:cNvCxnSpPr>
            <p:nvPr/>
          </p:nvCxnSpPr>
          <p:spPr>
            <a:xfrm>
              <a:off x="7942687" y="4686746"/>
              <a:ext cx="0" cy="16859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7" name="テキスト ボックス 66">
              <a:extLst>
                <a:ext uri="{FF2B5EF4-FFF2-40B4-BE49-F238E27FC236}">
                  <a16:creationId xmlns:a16="http://schemas.microsoft.com/office/drawing/2014/main" id="{955AAB26-287E-4A9F-9E68-B2D2B41664D5}"/>
                </a:ext>
              </a:extLst>
            </p:cNvPr>
            <p:cNvSpPr txBox="1"/>
            <p:nvPr/>
          </p:nvSpPr>
          <p:spPr>
            <a:xfrm>
              <a:off x="6245695" y="3660956"/>
              <a:ext cx="550151" cy="200055"/>
            </a:xfrm>
            <a:prstGeom prst="rect">
              <a:avLst/>
            </a:prstGeom>
            <a:noFill/>
          </p:spPr>
          <p:txBody>
            <a:bodyPr wrap="none" rtlCol="0">
              <a:spAutoFit/>
            </a:bodyPr>
            <a:lstStyle/>
            <a:p>
              <a:r>
                <a:rPr lang="ja-JP" altLang="en-US" sz="700" dirty="0"/>
                <a:t>デンプン系</a:t>
              </a:r>
              <a:endParaRPr kumimoji="1" lang="ja-JP" altLang="en-US" sz="700" dirty="0"/>
            </a:p>
          </p:txBody>
        </p:sp>
        <p:sp>
          <p:nvSpPr>
            <p:cNvPr id="68" name="テキスト ボックス 67">
              <a:extLst>
                <a:ext uri="{FF2B5EF4-FFF2-40B4-BE49-F238E27FC236}">
                  <a16:creationId xmlns:a16="http://schemas.microsoft.com/office/drawing/2014/main" id="{677A7DB7-2DF1-4350-84B3-13F4E7B0C50C}"/>
                </a:ext>
              </a:extLst>
            </p:cNvPr>
            <p:cNvSpPr txBox="1"/>
            <p:nvPr/>
          </p:nvSpPr>
          <p:spPr>
            <a:xfrm>
              <a:off x="5609353" y="3660585"/>
              <a:ext cx="628698" cy="200055"/>
            </a:xfrm>
            <a:prstGeom prst="rect">
              <a:avLst/>
            </a:prstGeom>
            <a:noFill/>
          </p:spPr>
          <p:txBody>
            <a:bodyPr wrap="none" rtlCol="0">
              <a:spAutoFit/>
            </a:bodyPr>
            <a:lstStyle/>
            <a:p>
              <a:r>
                <a:rPr kumimoji="1" lang="ja-JP" altLang="en-US" sz="700" dirty="0"/>
                <a:t>セルロース系</a:t>
              </a:r>
            </a:p>
          </p:txBody>
        </p:sp>
        <p:sp>
          <p:nvSpPr>
            <p:cNvPr id="69" name="テキスト ボックス 68">
              <a:extLst>
                <a:ext uri="{FF2B5EF4-FFF2-40B4-BE49-F238E27FC236}">
                  <a16:creationId xmlns:a16="http://schemas.microsoft.com/office/drawing/2014/main" id="{EE9855A2-09D3-41B5-82FD-DA4AEA82D5F9}"/>
                </a:ext>
              </a:extLst>
            </p:cNvPr>
            <p:cNvSpPr txBox="1"/>
            <p:nvPr/>
          </p:nvSpPr>
          <p:spPr>
            <a:xfrm>
              <a:off x="6735637" y="3655928"/>
              <a:ext cx="1003801" cy="200055"/>
            </a:xfrm>
            <a:prstGeom prst="rect">
              <a:avLst/>
            </a:prstGeom>
            <a:noFill/>
          </p:spPr>
          <p:txBody>
            <a:bodyPr wrap="none" rtlCol="0">
              <a:spAutoFit/>
            </a:bodyPr>
            <a:lstStyle/>
            <a:p>
              <a:r>
                <a:rPr kumimoji="1" lang="ja-JP" altLang="en-US" sz="700" dirty="0"/>
                <a:t>藻類、植物プランクトン</a:t>
              </a:r>
            </a:p>
          </p:txBody>
        </p:sp>
        <p:sp>
          <p:nvSpPr>
            <p:cNvPr id="70" name="フローチャート: 磁気ディスク 69">
              <a:extLst>
                <a:ext uri="{FF2B5EF4-FFF2-40B4-BE49-F238E27FC236}">
                  <a16:creationId xmlns:a16="http://schemas.microsoft.com/office/drawing/2014/main" id="{82B4FE51-AF4D-48B2-A767-7E9CE69184FB}"/>
                </a:ext>
              </a:extLst>
            </p:cNvPr>
            <p:cNvSpPr/>
            <p:nvPr/>
          </p:nvSpPr>
          <p:spPr>
            <a:xfrm>
              <a:off x="5678154" y="4498076"/>
              <a:ext cx="477493"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配列</a:t>
              </a:r>
              <a:r>
                <a:rPr kumimoji="1" lang="en-US" altLang="ja-JP" sz="500" dirty="0">
                  <a:solidFill>
                    <a:schemeClr val="tx1"/>
                  </a:solidFill>
                </a:rPr>
                <a:t>DB</a:t>
              </a:r>
            </a:p>
          </p:txBody>
        </p:sp>
        <p:cxnSp>
          <p:nvCxnSpPr>
            <p:cNvPr id="71" name="直線矢印コネクタ 70">
              <a:extLst>
                <a:ext uri="{FF2B5EF4-FFF2-40B4-BE49-F238E27FC236}">
                  <a16:creationId xmlns:a16="http://schemas.microsoft.com/office/drawing/2014/main" id="{497AC056-5698-431D-B6FD-3F8F165F275A}"/>
                </a:ext>
              </a:extLst>
            </p:cNvPr>
            <p:cNvCxnSpPr>
              <a:cxnSpLocks/>
              <a:stCxn id="21" idx="3"/>
              <a:endCxn id="26" idx="1"/>
            </p:cNvCxnSpPr>
            <p:nvPr/>
          </p:nvCxnSpPr>
          <p:spPr>
            <a:xfrm>
              <a:off x="6252886" y="5055505"/>
              <a:ext cx="175681" cy="37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2" name="フローチャート: 磁気ディスク 71">
              <a:extLst>
                <a:ext uri="{FF2B5EF4-FFF2-40B4-BE49-F238E27FC236}">
                  <a16:creationId xmlns:a16="http://schemas.microsoft.com/office/drawing/2014/main" id="{F93035BC-0A7C-4252-B63C-7F301E3C5BD4}"/>
                </a:ext>
              </a:extLst>
            </p:cNvPr>
            <p:cNvSpPr/>
            <p:nvPr/>
          </p:nvSpPr>
          <p:spPr>
            <a:xfrm>
              <a:off x="5678154" y="4891630"/>
              <a:ext cx="477494"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立体構造</a:t>
              </a:r>
              <a:endParaRPr kumimoji="1" lang="en-US" altLang="ja-JP" sz="500" dirty="0">
                <a:solidFill>
                  <a:schemeClr val="tx1"/>
                </a:solidFill>
              </a:endParaRPr>
            </a:p>
            <a:p>
              <a:pPr algn="ctr"/>
              <a:r>
                <a:rPr kumimoji="1" lang="en-US" altLang="ja-JP" sz="500" dirty="0">
                  <a:solidFill>
                    <a:schemeClr val="tx1"/>
                  </a:solidFill>
                </a:rPr>
                <a:t>DB</a:t>
              </a:r>
            </a:p>
          </p:txBody>
        </p:sp>
        <p:sp>
          <p:nvSpPr>
            <p:cNvPr id="73" name="フローチャート: 磁気ディスク 72">
              <a:extLst>
                <a:ext uri="{FF2B5EF4-FFF2-40B4-BE49-F238E27FC236}">
                  <a16:creationId xmlns:a16="http://schemas.microsoft.com/office/drawing/2014/main" id="{CFB3EA18-9C8D-4A9D-AF27-67593217B68D}"/>
                </a:ext>
              </a:extLst>
            </p:cNvPr>
            <p:cNvSpPr/>
            <p:nvPr/>
          </p:nvSpPr>
          <p:spPr>
            <a:xfrm>
              <a:off x="5678153" y="5287389"/>
              <a:ext cx="477494"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物理化学的性質</a:t>
              </a:r>
              <a:endParaRPr kumimoji="1" lang="en-US" altLang="ja-JP" sz="500" dirty="0">
                <a:solidFill>
                  <a:schemeClr val="tx1"/>
                </a:solidFill>
              </a:endParaRPr>
            </a:p>
            <a:p>
              <a:pPr algn="ctr"/>
              <a:r>
                <a:rPr kumimoji="1" lang="en-US" altLang="ja-JP" sz="500" dirty="0">
                  <a:solidFill>
                    <a:schemeClr val="tx1"/>
                  </a:solidFill>
                </a:rPr>
                <a:t>DB</a:t>
              </a:r>
            </a:p>
          </p:txBody>
        </p:sp>
        <p:sp>
          <p:nvSpPr>
            <p:cNvPr id="74" name="テキスト ボックス 73">
              <a:extLst>
                <a:ext uri="{FF2B5EF4-FFF2-40B4-BE49-F238E27FC236}">
                  <a16:creationId xmlns:a16="http://schemas.microsoft.com/office/drawing/2014/main" id="{0462D07F-DD6F-4098-8D0E-13EA28750F86}"/>
                </a:ext>
              </a:extLst>
            </p:cNvPr>
            <p:cNvSpPr txBox="1"/>
            <p:nvPr/>
          </p:nvSpPr>
          <p:spPr>
            <a:xfrm>
              <a:off x="5426061" y="4159043"/>
              <a:ext cx="4538573" cy="1691229"/>
            </a:xfrm>
            <a:prstGeom prst="rect">
              <a:avLst/>
            </a:prstGeom>
            <a:noFill/>
            <a:ln w="12700">
              <a:solidFill>
                <a:srgbClr val="C00000"/>
              </a:solidFill>
              <a:prstDash val="sysDot"/>
            </a:ln>
          </p:spPr>
          <p:txBody>
            <a:bodyPr wrap="square" rtlCol="0">
              <a:noAutofit/>
            </a:bodyPr>
            <a:lstStyle/>
            <a:p>
              <a:pPr algn="ctr"/>
              <a:endParaRPr lang="zh-TW" altLang="en-US" sz="600" dirty="0"/>
            </a:p>
          </p:txBody>
        </p:sp>
      </p:grpSp>
      <p:pic>
        <p:nvPicPr>
          <p:cNvPr id="77" name="図 76">
            <a:extLst>
              <a:ext uri="{FF2B5EF4-FFF2-40B4-BE49-F238E27FC236}">
                <a16:creationId xmlns:a16="http://schemas.microsoft.com/office/drawing/2014/main" id="{D60DD19C-F442-4282-992F-77ACF715DBB7}"/>
              </a:ext>
            </a:extLst>
          </p:cNvPr>
          <p:cNvPicPr>
            <a:picLocks noChangeAspect="1"/>
          </p:cNvPicPr>
          <p:nvPr/>
        </p:nvPicPr>
        <p:blipFill>
          <a:blip r:embed="rId11"/>
          <a:stretch>
            <a:fillRect/>
          </a:stretch>
        </p:blipFill>
        <p:spPr>
          <a:xfrm>
            <a:off x="225701" y="3899729"/>
            <a:ext cx="3832660" cy="2155871"/>
          </a:xfrm>
          <a:prstGeom prst="rect">
            <a:avLst/>
          </a:prstGeom>
        </p:spPr>
      </p:pic>
      <p:sp>
        <p:nvSpPr>
          <p:cNvPr id="78" name="二等辺三角形 77">
            <a:extLst>
              <a:ext uri="{FF2B5EF4-FFF2-40B4-BE49-F238E27FC236}">
                <a16:creationId xmlns:a16="http://schemas.microsoft.com/office/drawing/2014/main" id="{34F509C9-71D0-4470-B27A-C12C93413B53}"/>
              </a:ext>
            </a:extLst>
          </p:cNvPr>
          <p:cNvSpPr/>
          <p:nvPr/>
        </p:nvSpPr>
        <p:spPr>
          <a:xfrm rot="16200000" flipV="1">
            <a:off x="4396674" y="3944936"/>
            <a:ext cx="927976" cy="281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テキスト ボックス 78">
            <a:extLst>
              <a:ext uri="{FF2B5EF4-FFF2-40B4-BE49-F238E27FC236}">
                <a16:creationId xmlns:a16="http://schemas.microsoft.com/office/drawing/2014/main" id="{802A47B7-4D5A-49E4-8E2B-60FD477A189E}"/>
              </a:ext>
            </a:extLst>
          </p:cNvPr>
          <p:cNvSpPr txBox="1"/>
          <p:nvPr/>
        </p:nvSpPr>
        <p:spPr>
          <a:xfrm>
            <a:off x="4051197" y="2832466"/>
            <a:ext cx="1629031" cy="646331"/>
          </a:xfrm>
          <a:prstGeom prst="rect">
            <a:avLst/>
          </a:prstGeom>
          <a:noFill/>
        </p:spPr>
        <p:txBody>
          <a:bodyPr wrap="square" rtlCol="0">
            <a:spAutoFit/>
          </a:bodyPr>
          <a:lstStyle/>
          <a:p>
            <a:r>
              <a:rPr kumimoji="1" lang="ja-JP" altLang="en-US" b="1" dirty="0">
                <a:solidFill>
                  <a:schemeClr val="accent1"/>
                </a:solidFill>
              </a:rPr>
              <a:t>適用する上での共通プロセス</a:t>
            </a:r>
          </a:p>
        </p:txBody>
      </p:sp>
      <p:sp>
        <p:nvSpPr>
          <p:cNvPr id="80" name="テキスト ボックス 79">
            <a:extLst>
              <a:ext uri="{FF2B5EF4-FFF2-40B4-BE49-F238E27FC236}">
                <a16:creationId xmlns:a16="http://schemas.microsoft.com/office/drawing/2014/main" id="{16F6CA51-9A98-4E34-9D41-E5A2892CADFA}"/>
              </a:ext>
            </a:extLst>
          </p:cNvPr>
          <p:cNvSpPr txBox="1"/>
          <p:nvPr/>
        </p:nvSpPr>
        <p:spPr>
          <a:xfrm>
            <a:off x="7111446" y="2387464"/>
            <a:ext cx="2909771" cy="307777"/>
          </a:xfrm>
          <a:prstGeom prst="rect">
            <a:avLst/>
          </a:prstGeom>
          <a:noFill/>
        </p:spPr>
        <p:txBody>
          <a:bodyPr wrap="none" rtlCol="0">
            <a:spAutoFit/>
          </a:bodyPr>
          <a:lstStyle/>
          <a:p>
            <a:r>
              <a:rPr kumimoji="1" lang="ja-JP" altLang="en-US" sz="1400" b="1" dirty="0"/>
              <a:t>バイオ系物質生産のバリューチェーン</a:t>
            </a:r>
          </a:p>
        </p:txBody>
      </p:sp>
      <p:sp>
        <p:nvSpPr>
          <p:cNvPr id="82" name="テキスト ボックス 81">
            <a:extLst>
              <a:ext uri="{FF2B5EF4-FFF2-40B4-BE49-F238E27FC236}">
                <a16:creationId xmlns:a16="http://schemas.microsoft.com/office/drawing/2014/main" id="{2AD6EF98-BF58-41FD-94A6-5F35F4432329}"/>
              </a:ext>
            </a:extLst>
          </p:cNvPr>
          <p:cNvSpPr txBox="1"/>
          <p:nvPr/>
        </p:nvSpPr>
        <p:spPr>
          <a:xfrm>
            <a:off x="71670" y="2181799"/>
            <a:ext cx="4070345" cy="1323439"/>
          </a:xfrm>
          <a:prstGeom prst="rect">
            <a:avLst/>
          </a:prstGeom>
          <a:noFill/>
        </p:spPr>
        <p:txBody>
          <a:bodyPr wrap="none" rtlCol="0">
            <a:spAutoFit/>
          </a:bodyPr>
          <a:lstStyle/>
          <a:p>
            <a:pPr marL="285750" indent="-285750">
              <a:buFont typeface="Wingdings" panose="05000000000000000000" pitchFamily="2" charset="2"/>
              <a:buChar char="u"/>
            </a:pPr>
            <a:r>
              <a:rPr kumimoji="1" lang="ja-JP" altLang="en-US" sz="1600" dirty="0"/>
              <a:t>有用なタンパク質の生産</a:t>
            </a:r>
            <a:endParaRPr kumimoji="1" lang="en-US" altLang="ja-JP" sz="1600" dirty="0"/>
          </a:p>
          <a:p>
            <a:pPr marL="742950" lvl="1" indent="-285750">
              <a:buFont typeface="Wingdings" panose="05000000000000000000" pitchFamily="2" charset="2"/>
              <a:buChar char="Ø"/>
            </a:pPr>
            <a:r>
              <a:rPr kumimoji="1" lang="ja-JP" altLang="en-US" sz="1600" dirty="0"/>
              <a:t>抗体医薬品製造、酵素生産</a:t>
            </a:r>
            <a:endParaRPr kumimoji="1" lang="en-US" altLang="ja-JP" sz="1600" dirty="0"/>
          </a:p>
          <a:p>
            <a:pPr marL="285750" indent="-285750">
              <a:buFont typeface="Wingdings" panose="05000000000000000000" pitchFamily="2" charset="2"/>
              <a:buChar char="u"/>
            </a:pPr>
            <a:r>
              <a:rPr kumimoji="1" lang="ja-JP" altLang="en-US" sz="1600" dirty="0"/>
              <a:t>有用な目的化合物の生産</a:t>
            </a:r>
            <a:endParaRPr kumimoji="1" lang="en-US" altLang="ja-JP" sz="1600" dirty="0"/>
          </a:p>
          <a:p>
            <a:pPr marL="742950" lvl="1" indent="-285750">
              <a:buFont typeface="Wingdings" panose="05000000000000000000" pitchFamily="2" charset="2"/>
              <a:buChar char="Ø"/>
            </a:pPr>
            <a:r>
              <a:rPr kumimoji="1" lang="ja-JP" altLang="en-US" sz="1600" dirty="0"/>
              <a:t>微細藻類によるアスタキサンチンの合成</a:t>
            </a:r>
            <a:endParaRPr kumimoji="1" lang="en-US" altLang="ja-JP" sz="1600" dirty="0"/>
          </a:p>
          <a:p>
            <a:pPr marL="742950" lvl="1" indent="-285750">
              <a:buFont typeface="Wingdings" panose="05000000000000000000" pitchFamily="2" charset="2"/>
              <a:buChar char="Ø"/>
            </a:pPr>
            <a:r>
              <a:rPr kumimoji="1" lang="ja-JP" altLang="en-US" sz="1600" dirty="0"/>
              <a:t>バイオメタネーション</a:t>
            </a:r>
            <a:endParaRPr kumimoji="1" lang="en-US" altLang="ja-JP" sz="1600" dirty="0"/>
          </a:p>
        </p:txBody>
      </p:sp>
      <p:sp>
        <p:nvSpPr>
          <p:cNvPr id="83" name="テキスト ボックス 82">
            <a:extLst>
              <a:ext uri="{FF2B5EF4-FFF2-40B4-BE49-F238E27FC236}">
                <a16:creationId xmlns:a16="http://schemas.microsoft.com/office/drawing/2014/main" id="{AAFEB118-01C9-46F3-8E9F-0046713EFEAB}"/>
              </a:ext>
            </a:extLst>
          </p:cNvPr>
          <p:cNvSpPr txBox="1"/>
          <p:nvPr/>
        </p:nvSpPr>
        <p:spPr>
          <a:xfrm>
            <a:off x="362772" y="3548098"/>
            <a:ext cx="3504486" cy="338554"/>
          </a:xfrm>
          <a:prstGeom prst="rect">
            <a:avLst/>
          </a:prstGeom>
          <a:noFill/>
        </p:spPr>
        <p:txBody>
          <a:bodyPr wrap="none" rtlCol="0">
            <a:spAutoFit/>
          </a:bodyPr>
          <a:lstStyle/>
          <a:p>
            <a:r>
              <a:rPr kumimoji="1" lang="ja-JP" altLang="en-US" sz="1600" b="1" dirty="0"/>
              <a:t>社内の関連テーマ</a:t>
            </a:r>
            <a:r>
              <a:rPr kumimoji="1" lang="ja-JP" altLang="en-US" sz="1400" b="1" dirty="0"/>
              <a:t>（詳細は補足スライド）</a:t>
            </a:r>
            <a:endParaRPr kumimoji="1" lang="ja-JP" altLang="en-US" sz="1600" b="1" dirty="0"/>
          </a:p>
        </p:txBody>
      </p:sp>
      <p:sp>
        <p:nvSpPr>
          <p:cNvPr id="54" name="タイトル 1">
            <a:extLst>
              <a:ext uri="{FF2B5EF4-FFF2-40B4-BE49-F238E27FC236}">
                <a16:creationId xmlns:a16="http://schemas.microsoft.com/office/drawing/2014/main" id="{FC14E84E-A2FF-4EEE-BADF-3BB179D9C4BF}"/>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バイオ系物質生産における要素技術調査</a:t>
            </a:r>
          </a:p>
        </p:txBody>
      </p:sp>
      <p:sp>
        <p:nvSpPr>
          <p:cNvPr id="55" name="テキスト ボックス 54">
            <a:extLst>
              <a:ext uri="{FF2B5EF4-FFF2-40B4-BE49-F238E27FC236}">
                <a16:creationId xmlns:a16="http://schemas.microsoft.com/office/drawing/2014/main" id="{A0E5A220-3791-4613-8A9C-EC4F5786C146}"/>
              </a:ext>
            </a:extLst>
          </p:cNvPr>
          <p:cNvSpPr txBox="1"/>
          <p:nvPr/>
        </p:nvSpPr>
        <p:spPr>
          <a:xfrm>
            <a:off x="571985" y="-20771"/>
            <a:ext cx="2836193"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725336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8"/>
            <a:ext cx="11170120" cy="575888"/>
          </a:xfrm>
        </p:spPr>
        <p:txBody>
          <a:bodyPr/>
          <a:lstStyle/>
          <a:p>
            <a:pPr marL="457200" indent="-457200">
              <a:buFont typeface="Wingdings" panose="05000000000000000000" pitchFamily="2" charset="2"/>
              <a:buChar char="n"/>
            </a:pPr>
            <a:r>
              <a:rPr kumimoji="1" lang="ja-JP" altLang="en-US" sz="2800" dirty="0">
                <a:solidFill>
                  <a:schemeClr val="accent1"/>
                </a:solidFill>
              </a:rPr>
              <a:t>共通プロセスにおける必要な技術候補を調査する。</a:t>
            </a:r>
            <a:endParaRPr kumimoji="1" lang="en-US" altLang="ja-JP" dirty="0"/>
          </a:p>
          <a:p>
            <a:pPr marL="457200" indent="-457200"/>
            <a:endParaRPr kumimoji="1" lang="en-US" altLang="ja-JP" sz="2800" dirty="0">
              <a:solidFill>
                <a:schemeClr val="accent1"/>
              </a:solidFill>
            </a:endParaRPr>
          </a:p>
        </p:txBody>
      </p:sp>
      <p:pic>
        <p:nvPicPr>
          <p:cNvPr id="54" name="図 53">
            <a:extLst>
              <a:ext uri="{FF2B5EF4-FFF2-40B4-BE49-F238E27FC236}">
                <a16:creationId xmlns:a16="http://schemas.microsoft.com/office/drawing/2014/main" id="{8B3F9E59-DD2B-49A4-A045-64BC5B08ABCD}"/>
              </a:ext>
            </a:extLst>
          </p:cNvPr>
          <p:cNvPicPr>
            <a:picLocks noChangeAspect="1"/>
          </p:cNvPicPr>
          <p:nvPr/>
        </p:nvPicPr>
        <p:blipFill>
          <a:blip r:embed="rId3"/>
          <a:stretch>
            <a:fillRect/>
          </a:stretch>
        </p:blipFill>
        <p:spPr>
          <a:xfrm>
            <a:off x="517055" y="2421183"/>
            <a:ext cx="5305689" cy="2984450"/>
          </a:xfrm>
          <a:prstGeom prst="rect">
            <a:avLst/>
          </a:prstGeom>
        </p:spPr>
      </p:pic>
      <p:pic>
        <p:nvPicPr>
          <p:cNvPr id="55" name="図 54">
            <a:extLst>
              <a:ext uri="{FF2B5EF4-FFF2-40B4-BE49-F238E27FC236}">
                <a16:creationId xmlns:a16="http://schemas.microsoft.com/office/drawing/2014/main" id="{F03A3C8F-52DB-43CE-B581-BBB67677A879}"/>
              </a:ext>
            </a:extLst>
          </p:cNvPr>
          <p:cNvPicPr>
            <a:picLocks noChangeAspect="1"/>
          </p:cNvPicPr>
          <p:nvPr/>
        </p:nvPicPr>
        <p:blipFill>
          <a:blip r:embed="rId4"/>
          <a:stretch>
            <a:fillRect/>
          </a:stretch>
        </p:blipFill>
        <p:spPr>
          <a:xfrm>
            <a:off x="6096000" y="2421183"/>
            <a:ext cx="5305689" cy="2984450"/>
          </a:xfrm>
          <a:prstGeom prst="rect">
            <a:avLst/>
          </a:prstGeom>
        </p:spPr>
      </p:pic>
      <p:sp>
        <p:nvSpPr>
          <p:cNvPr id="56" name="テキスト ボックス 55">
            <a:extLst>
              <a:ext uri="{FF2B5EF4-FFF2-40B4-BE49-F238E27FC236}">
                <a16:creationId xmlns:a16="http://schemas.microsoft.com/office/drawing/2014/main" id="{04FEC480-0620-4062-8BE9-63432B200949}"/>
              </a:ext>
            </a:extLst>
          </p:cNvPr>
          <p:cNvSpPr txBox="1"/>
          <p:nvPr/>
        </p:nvSpPr>
        <p:spPr>
          <a:xfrm>
            <a:off x="1154636" y="1712301"/>
            <a:ext cx="3758325" cy="646331"/>
          </a:xfrm>
          <a:prstGeom prst="rect">
            <a:avLst/>
          </a:prstGeom>
          <a:noFill/>
        </p:spPr>
        <p:txBody>
          <a:bodyPr wrap="square" rtlCol="0">
            <a:spAutoFit/>
          </a:bodyPr>
          <a:lstStyle/>
          <a:p>
            <a:pPr algn="ctr"/>
            <a:r>
              <a:rPr kumimoji="1" lang="ja-JP" altLang="en-US" dirty="0"/>
              <a:t>生物触媒・酵素製剤を見据えたときの設計アプローチの価値・位置づけ</a:t>
            </a:r>
          </a:p>
        </p:txBody>
      </p:sp>
      <p:sp>
        <p:nvSpPr>
          <p:cNvPr id="59" name="テキスト ボックス 58">
            <a:extLst>
              <a:ext uri="{FF2B5EF4-FFF2-40B4-BE49-F238E27FC236}">
                <a16:creationId xmlns:a16="http://schemas.microsoft.com/office/drawing/2014/main" id="{FB18C19E-9435-4656-AEE9-63828AEFC369}"/>
              </a:ext>
            </a:extLst>
          </p:cNvPr>
          <p:cNvSpPr txBox="1"/>
          <p:nvPr/>
        </p:nvSpPr>
        <p:spPr>
          <a:xfrm>
            <a:off x="6382833" y="1925485"/>
            <a:ext cx="4732022" cy="369332"/>
          </a:xfrm>
          <a:prstGeom prst="rect">
            <a:avLst/>
          </a:prstGeom>
          <a:noFill/>
        </p:spPr>
        <p:txBody>
          <a:bodyPr wrap="square" rtlCol="0">
            <a:spAutoFit/>
          </a:bodyPr>
          <a:lstStyle/>
          <a:p>
            <a:pPr algn="ctr"/>
            <a:r>
              <a:rPr kumimoji="1" lang="ja-JP" altLang="en-US" dirty="0"/>
              <a:t>より高い視座から見た時の構成技術の整理</a:t>
            </a:r>
          </a:p>
        </p:txBody>
      </p:sp>
      <p:sp>
        <p:nvSpPr>
          <p:cNvPr id="60" name="テキスト ボックス 59">
            <a:extLst>
              <a:ext uri="{FF2B5EF4-FFF2-40B4-BE49-F238E27FC236}">
                <a16:creationId xmlns:a16="http://schemas.microsoft.com/office/drawing/2014/main" id="{CD4FF690-8347-4E61-9725-1DD2E2EFAC6F}"/>
              </a:ext>
            </a:extLst>
          </p:cNvPr>
          <p:cNvSpPr txBox="1"/>
          <p:nvPr/>
        </p:nvSpPr>
        <p:spPr>
          <a:xfrm>
            <a:off x="6442453" y="5482517"/>
            <a:ext cx="4800599" cy="646331"/>
          </a:xfrm>
          <a:prstGeom prst="rect">
            <a:avLst/>
          </a:prstGeom>
          <a:noFill/>
        </p:spPr>
        <p:txBody>
          <a:bodyPr wrap="square" rtlCol="0">
            <a:spAutoFit/>
          </a:bodyPr>
          <a:lstStyle/>
          <a:p>
            <a:r>
              <a:rPr kumimoji="1" lang="ja-JP" altLang="en-US" dirty="0"/>
              <a:t>例：反応経路・酵素遺伝子の未知／既知状況に適した技術の使い分けなど</a:t>
            </a:r>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バイオ系物質生産における要素技術調査</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601465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概要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947542"/>
            <a:ext cx="11170120" cy="793551"/>
          </a:xfrm>
        </p:spPr>
        <p:txBody>
          <a:bodyPr/>
          <a:lstStyle/>
          <a:p>
            <a:pPr marL="457200" indent="-457200"/>
            <a:r>
              <a:rPr kumimoji="1" lang="en-US" altLang="ja-JP" sz="2800" dirty="0"/>
              <a:t>2</a:t>
            </a:r>
            <a:r>
              <a:rPr kumimoji="1" lang="ja-JP" altLang="en-US" sz="2800" dirty="0"/>
              <a:t>月末月報提出を下記に定めた。</a:t>
            </a:r>
            <a:endParaRPr kumimoji="1" lang="en-US" altLang="ja-JP" sz="2800" dirty="0"/>
          </a:p>
          <a:p>
            <a:pPr marL="709613" lvl="1" indent="-457200"/>
            <a:r>
              <a:rPr kumimoji="1" lang="en-US" altLang="ja-JP" sz="2400" dirty="0"/>
              <a:t>16</a:t>
            </a:r>
            <a:r>
              <a:rPr kumimoji="1" lang="ja-JP" altLang="en-US" sz="2400" dirty="0"/>
              <a:t>日（木）メンバー月報、</a:t>
            </a:r>
            <a:r>
              <a:rPr kumimoji="1" lang="en-US" altLang="ja-JP" sz="2400" dirty="0"/>
              <a:t>17</a:t>
            </a:r>
            <a:r>
              <a:rPr kumimoji="1" lang="ja-JP" altLang="en-US" sz="2400" dirty="0"/>
              <a:t>日（金）チーム月報（</a:t>
            </a:r>
            <a:r>
              <a:rPr kumimoji="1" lang="en-US" altLang="ja-JP" sz="2400" dirty="0"/>
              <a:t>20</a:t>
            </a:r>
            <a:r>
              <a:rPr kumimoji="1" lang="ja-JP" altLang="en-US" sz="2400" dirty="0"/>
              <a:t>日が</a:t>
            </a:r>
            <a:r>
              <a:rPr kumimoji="1" lang="en-US" altLang="ja-JP" sz="2400" dirty="0"/>
              <a:t>Gr.</a:t>
            </a:r>
            <a:r>
              <a:rPr kumimoji="1" lang="ja-JP" altLang="en-US" sz="2400" dirty="0"/>
              <a:t>月報）</a:t>
            </a:r>
            <a:endParaRPr kumimoji="1" lang="en-US" altLang="ja-JP" sz="2400" dirty="0"/>
          </a:p>
          <a:p>
            <a:pPr marL="457200" indent="-457200"/>
            <a:endParaRPr lang="en-US" altLang="ja-JP" sz="2800" dirty="0"/>
          </a:p>
          <a:p>
            <a:pPr marL="457200" indent="-457200"/>
            <a:r>
              <a:rPr kumimoji="1" lang="ja-JP" altLang="en-US" sz="2800" dirty="0"/>
              <a:t>原さんから東大実験の進捗を聞いた。</a:t>
            </a:r>
            <a:endParaRPr kumimoji="1" lang="en-US" altLang="ja-JP" sz="2800" dirty="0"/>
          </a:p>
          <a:p>
            <a:pPr marL="457200" indent="-457200"/>
            <a:r>
              <a:rPr lang="ja-JP" altLang="en-US" sz="2800" dirty="0"/>
              <a:t>東大実験結果を</a:t>
            </a:r>
            <a:r>
              <a:rPr kumimoji="1" lang="ja-JP" altLang="en-US" sz="2800" dirty="0"/>
              <a:t>評価するときの考えについて整理した。</a:t>
            </a:r>
            <a:endParaRPr kumimoji="1" lang="en-US" altLang="ja-JP" sz="2800" dirty="0"/>
          </a:p>
        </p:txBody>
      </p:sp>
    </p:spTree>
    <p:extLst>
      <p:ext uri="{BB962C8B-B14F-4D97-AF65-F5344CB8AC3E}">
        <p14:creationId xmlns:p14="http://schemas.microsoft.com/office/powerpoint/2010/main" val="2435331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東大実験で示したいこと</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947542"/>
            <a:ext cx="11170120" cy="1509908"/>
          </a:xfrm>
        </p:spPr>
        <p:txBody>
          <a:bodyPr/>
          <a:lstStyle/>
          <a:p>
            <a:pPr marL="457200" indent="-457200"/>
            <a:r>
              <a:rPr kumimoji="1" lang="ja-JP" altLang="en-US" sz="2800" dirty="0"/>
              <a:t>バイオマス分解を想定している、旧テーマの目的におおよそ沿っている。</a:t>
            </a:r>
            <a:endParaRPr kumimoji="1" lang="en-US" altLang="ja-JP" sz="2800" dirty="0"/>
          </a:p>
          <a:p>
            <a:pPr marL="457200" indent="-457200"/>
            <a:r>
              <a:rPr lang="ja-JP" altLang="en-US" sz="2800" dirty="0"/>
              <a:t>よって、今期の成果は、旧テーマの仮説に対して、今回の実験でどれだけ明らかになったのかをまとめた内容が中心となる。</a:t>
            </a:r>
            <a:endParaRPr lang="en-US" altLang="ja-JP" sz="2800" dirty="0"/>
          </a:p>
        </p:txBody>
      </p:sp>
    </p:spTree>
    <p:extLst>
      <p:ext uri="{BB962C8B-B14F-4D97-AF65-F5344CB8AC3E}">
        <p14:creationId xmlns:p14="http://schemas.microsoft.com/office/powerpoint/2010/main" val="3194132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旧テーマの仮説</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947542"/>
            <a:ext cx="11170120" cy="753558"/>
          </a:xfrm>
        </p:spPr>
        <p:txBody>
          <a:bodyPr/>
          <a:lstStyle/>
          <a:p>
            <a:pPr marL="457200" indent="-457200"/>
            <a:r>
              <a:rPr lang="ja-JP" altLang="en-US" sz="2800" dirty="0"/>
              <a:t>新規かつ有用な酵素の候補を、効率的に設計できるか？</a:t>
            </a:r>
            <a:endParaRPr kumimoji="1" lang="en-US" altLang="ja-JP" sz="2800" dirty="0"/>
          </a:p>
        </p:txBody>
      </p:sp>
      <p:cxnSp>
        <p:nvCxnSpPr>
          <p:cNvPr id="6" name="直線コネクタ 5">
            <a:extLst>
              <a:ext uri="{FF2B5EF4-FFF2-40B4-BE49-F238E27FC236}">
                <a16:creationId xmlns:a16="http://schemas.microsoft.com/office/drawing/2014/main" id="{2A53B141-D558-4FAE-9E2A-41E7DA9846B4}"/>
              </a:ext>
            </a:extLst>
          </p:cNvPr>
          <p:cNvCxnSpPr>
            <a:cxnSpLocks/>
          </p:cNvCxnSpPr>
          <p:nvPr/>
        </p:nvCxnSpPr>
        <p:spPr>
          <a:xfrm>
            <a:off x="7408610" y="3020006"/>
            <a:ext cx="0" cy="2696899"/>
          </a:xfrm>
          <a:prstGeom prst="line">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94DB9AD0-ED01-4EC2-9356-B88F28C47C20}"/>
              </a:ext>
            </a:extLst>
          </p:cNvPr>
          <p:cNvCxnSpPr>
            <a:cxnSpLocks/>
          </p:cNvCxnSpPr>
          <p:nvPr/>
        </p:nvCxnSpPr>
        <p:spPr>
          <a:xfrm>
            <a:off x="9107870" y="3047579"/>
            <a:ext cx="0" cy="2696899"/>
          </a:xfrm>
          <a:prstGeom prst="line">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145815C6-90A3-4ED4-9A31-78287C821308}"/>
              </a:ext>
            </a:extLst>
          </p:cNvPr>
          <p:cNvSpPr txBox="1"/>
          <p:nvPr/>
        </p:nvSpPr>
        <p:spPr>
          <a:xfrm>
            <a:off x="1572461" y="3924540"/>
            <a:ext cx="2727790" cy="369332"/>
          </a:xfrm>
          <a:prstGeom prst="rect">
            <a:avLst/>
          </a:prstGeom>
          <a:noFill/>
        </p:spPr>
        <p:txBody>
          <a:bodyPr wrap="square" rtlCol="0">
            <a:spAutoFit/>
          </a:bodyPr>
          <a:lstStyle/>
          <a:p>
            <a:pPr algn="ctr"/>
            <a:r>
              <a:rPr kumimoji="1" lang="ja-JP" altLang="en-US" b="1" dirty="0"/>
              <a:t>デザインの有用性</a:t>
            </a:r>
          </a:p>
        </p:txBody>
      </p:sp>
      <p:sp>
        <p:nvSpPr>
          <p:cNvPr id="10" name="テキスト ボックス 9">
            <a:extLst>
              <a:ext uri="{FF2B5EF4-FFF2-40B4-BE49-F238E27FC236}">
                <a16:creationId xmlns:a16="http://schemas.microsoft.com/office/drawing/2014/main" id="{6200EC9D-6B71-4971-9426-30B6C28F98F5}"/>
              </a:ext>
            </a:extLst>
          </p:cNvPr>
          <p:cNvSpPr txBox="1"/>
          <p:nvPr/>
        </p:nvSpPr>
        <p:spPr>
          <a:xfrm>
            <a:off x="1741067" y="1742249"/>
            <a:ext cx="2468756" cy="369332"/>
          </a:xfrm>
          <a:prstGeom prst="rect">
            <a:avLst/>
          </a:prstGeom>
          <a:noFill/>
        </p:spPr>
        <p:txBody>
          <a:bodyPr wrap="square" rtlCol="0">
            <a:spAutoFit/>
          </a:bodyPr>
          <a:lstStyle/>
          <a:p>
            <a:pPr algn="ctr"/>
            <a:r>
              <a:rPr kumimoji="1" lang="ja-JP" altLang="en-US" b="1" dirty="0"/>
              <a:t>デザインの新規性</a:t>
            </a:r>
          </a:p>
        </p:txBody>
      </p:sp>
      <p:sp>
        <p:nvSpPr>
          <p:cNvPr id="11" name="テキスト ボックス 10">
            <a:extLst>
              <a:ext uri="{FF2B5EF4-FFF2-40B4-BE49-F238E27FC236}">
                <a16:creationId xmlns:a16="http://schemas.microsoft.com/office/drawing/2014/main" id="{8D72B8CE-5964-4B55-9867-18592B6474BB}"/>
              </a:ext>
            </a:extLst>
          </p:cNvPr>
          <p:cNvSpPr txBox="1"/>
          <p:nvPr/>
        </p:nvSpPr>
        <p:spPr>
          <a:xfrm>
            <a:off x="549887" y="4479063"/>
            <a:ext cx="4867821" cy="861774"/>
          </a:xfrm>
          <a:prstGeom prst="rect">
            <a:avLst/>
          </a:prstGeom>
          <a:noFill/>
        </p:spPr>
        <p:txBody>
          <a:bodyPr wrap="square" rtlCol="0">
            <a:spAutoFit/>
          </a:bodyPr>
          <a:lstStyle/>
          <a:p>
            <a:pPr marL="342900" indent="-342900">
              <a:buFont typeface="Wingdings" panose="05000000000000000000" pitchFamily="2" charset="2"/>
              <a:buChar char="Ø"/>
            </a:pPr>
            <a:r>
              <a:rPr kumimoji="1" lang="ja-JP" altLang="en-US" sz="1600" dirty="0"/>
              <a:t>対象基質に対する特異的な結合性</a:t>
            </a:r>
            <a:endParaRPr kumimoji="1" lang="en-US" altLang="ja-JP" sz="1400" dirty="0"/>
          </a:p>
          <a:p>
            <a:pPr marL="342900" indent="-342900">
              <a:buFont typeface="Wingdings" panose="05000000000000000000" pitchFamily="2" charset="2"/>
              <a:buChar char="Ø"/>
            </a:pPr>
            <a:r>
              <a:rPr kumimoji="1" lang="ja-JP" altLang="en-US" sz="1600" dirty="0"/>
              <a:t>対象基質の分解効率</a:t>
            </a:r>
            <a:endParaRPr kumimoji="1" lang="en-US" altLang="ja-JP" sz="1600" dirty="0"/>
          </a:p>
          <a:p>
            <a:pPr marL="342900" indent="-342900">
              <a:buFont typeface="Wingdings" panose="05000000000000000000" pitchFamily="2" charset="2"/>
              <a:buChar char="Ø"/>
            </a:pPr>
            <a:r>
              <a:rPr kumimoji="1" lang="ja-JP" altLang="en-US" sz="1600" dirty="0"/>
              <a:t>熱安定性</a:t>
            </a:r>
            <a:endParaRPr kumimoji="1" lang="en-US" altLang="ja-JP" sz="1600" dirty="0"/>
          </a:p>
        </p:txBody>
      </p:sp>
      <p:sp>
        <p:nvSpPr>
          <p:cNvPr id="12" name="テキスト ボックス 11">
            <a:extLst>
              <a:ext uri="{FF2B5EF4-FFF2-40B4-BE49-F238E27FC236}">
                <a16:creationId xmlns:a16="http://schemas.microsoft.com/office/drawing/2014/main" id="{F251D8B7-9DB2-4D26-9C3A-2E2DA570DB46}"/>
              </a:ext>
            </a:extLst>
          </p:cNvPr>
          <p:cNvSpPr txBox="1"/>
          <p:nvPr/>
        </p:nvSpPr>
        <p:spPr>
          <a:xfrm>
            <a:off x="553127" y="2364480"/>
            <a:ext cx="4780223" cy="861774"/>
          </a:xfrm>
          <a:prstGeom prst="rect">
            <a:avLst/>
          </a:prstGeom>
          <a:noFill/>
        </p:spPr>
        <p:txBody>
          <a:bodyPr wrap="square" rtlCol="0">
            <a:spAutoFit/>
          </a:bodyPr>
          <a:lstStyle/>
          <a:p>
            <a:pPr marL="342900" indent="-342900">
              <a:buFont typeface="Wingdings" panose="05000000000000000000" pitchFamily="2" charset="2"/>
              <a:buChar char="Ø"/>
            </a:pPr>
            <a:r>
              <a:rPr kumimoji="1" lang="ja-JP" altLang="en-US" sz="1600" dirty="0"/>
              <a:t>酵素の利用制限を回避</a:t>
            </a:r>
            <a:endParaRPr kumimoji="1" lang="en-US" altLang="ja-JP" sz="1600" dirty="0"/>
          </a:p>
          <a:p>
            <a:pPr marL="342900" indent="-342900">
              <a:buFont typeface="Wingdings" panose="05000000000000000000" pitchFamily="2" charset="2"/>
              <a:buChar char="Ø"/>
            </a:pPr>
            <a:r>
              <a:rPr kumimoji="1" lang="ja-JP" altLang="en-US" sz="1600" dirty="0"/>
              <a:t>機能可能性を天然物の範囲に狭め過ぎない</a:t>
            </a:r>
            <a:endParaRPr kumimoji="1" lang="en-US" altLang="ja-JP" sz="1600" dirty="0"/>
          </a:p>
          <a:p>
            <a:pPr marL="342900" indent="-342900">
              <a:buFont typeface="Wingdings" panose="05000000000000000000" pitchFamily="2" charset="2"/>
              <a:buChar char="Ø"/>
            </a:pPr>
            <a:r>
              <a:rPr kumimoji="1" lang="ja-JP" altLang="en-US" sz="1600" dirty="0"/>
              <a:t>人間による発見・探索限界からの脱却</a:t>
            </a:r>
          </a:p>
        </p:txBody>
      </p:sp>
      <p:cxnSp>
        <p:nvCxnSpPr>
          <p:cNvPr id="13" name="直線コネクタ 12">
            <a:extLst>
              <a:ext uri="{FF2B5EF4-FFF2-40B4-BE49-F238E27FC236}">
                <a16:creationId xmlns:a16="http://schemas.microsoft.com/office/drawing/2014/main" id="{A1043438-F155-424C-9CFF-3D78EC1F8CDE}"/>
              </a:ext>
            </a:extLst>
          </p:cNvPr>
          <p:cNvCxnSpPr>
            <a:cxnSpLocks/>
          </p:cNvCxnSpPr>
          <p:nvPr/>
        </p:nvCxnSpPr>
        <p:spPr>
          <a:xfrm flipH="1">
            <a:off x="637486" y="2193278"/>
            <a:ext cx="4780222" cy="0"/>
          </a:xfrm>
          <a:prstGeom prst="line">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AACF4BC6-9F2C-45E6-9BEB-B16E304C9463}"/>
              </a:ext>
            </a:extLst>
          </p:cNvPr>
          <p:cNvCxnSpPr>
            <a:cxnSpLocks/>
          </p:cNvCxnSpPr>
          <p:nvPr/>
        </p:nvCxnSpPr>
        <p:spPr>
          <a:xfrm flipH="1">
            <a:off x="548160" y="4385365"/>
            <a:ext cx="4780222" cy="0"/>
          </a:xfrm>
          <a:prstGeom prst="line">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 name="グループ化 14">
            <a:extLst>
              <a:ext uri="{FF2B5EF4-FFF2-40B4-BE49-F238E27FC236}">
                <a16:creationId xmlns:a16="http://schemas.microsoft.com/office/drawing/2014/main" id="{5B23CCD3-6AB8-4362-92EF-CDFD350A9339}"/>
              </a:ext>
            </a:extLst>
          </p:cNvPr>
          <p:cNvGrpSpPr>
            <a:grpSpLocks noChangeAspect="1"/>
          </p:cNvGrpSpPr>
          <p:nvPr/>
        </p:nvGrpSpPr>
        <p:grpSpPr>
          <a:xfrm>
            <a:off x="5584107" y="2622991"/>
            <a:ext cx="6064565" cy="3002880"/>
            <a:chOff x="1726885" y="1846789"/>
            <a:chExt cx="8476586" cy="4197196"/>
          </a:xfrm>
        </p:grpSpPr>
        <p:sp>
          <p:nvSpPr>
            <p:cNvPr id="16" name="正方形/長方形 15">
              <a:extLst>
                <a:ext uri="{FF2B5EF4-FFF2-40B4-BE49-F238E27FC236}">
                  <a16:creationId xmlns:a16="http://schemas.microsoft.com/office/drawing/2014/main" id="{BB45360D-7CAF-4A28-B87C-BCEFFE085653}"/>
                </a:ext>
              </a:extLst>
            </p:cNvPr>
            <p:cNvSpPr/>
            <p:nvPr/>
          </p:nvSpPr>
          <p:spPr>
            <a:xfrm>
              <a:off x="2979497" y="2463643"/>
              <a:ext cx="2108951" cy="2557657"/>
            </a:xfrm>
            <a:prstGeom prst="rect">
              <a:avLst/>
            </a:prstGeom>
            <a:noFill/>
            <a:ln w="28575">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endParaRPr>
            </a:p>
          </p:txBody>
        </p:sp>
        <p:sp>
          <p:nvSpPr>
            <p:cNvPr id="17" name="正方形/長方形 16">
              <a:extLst>
                <a:ext uri="{FF2B5EF4-FFF2-40B4-BE49-F238E27FC236}">
                  <a16:creationId xmlns:a16="http://schemas.microsoft.com/office/drawing/2014/main" id="{EDB5DE15-4AC1-45D6-ABB2-17DB84729786}"/>
                </a:ext>
              </a:extLst>
            </p:cNvPr>
            <p:cNvSpPr/>
            <p:nvPr/>
          </p:nvSpPr>
          <p:spPr>
            <a:xfrm>
              <a:off x="4408170" y="4392745"/>
              <a:ext cx="5362513" cy="1651235"/>
            </a:xfrm>
            <a:prstGeom prst="rect">
              <a:avLst/>
            </a:prstGeom>
            <a:noFill/>
            <a:ln w="19050">
              <a:solidFill>
                <a:schemeClr val="accent3"/>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endParaRPr>
            </a:p>
          </p:txBody>
        </p:sp>
        <p:cxnSp>
          <p:nvCxnSpPr>
            <p:cNvPr id="18" name="直線コネクタ 17">
              <a:extLst>
                <a:ext uri="{FF2B5EF4-FFF2-40B4-BE49-F238E27FC236}">
                  <a16:creationId xmlns:a16="http://schemas.microsoft.com/office/drawing/2014/main" id="{E35455C3-CFFF-4555-B499-84EC660EB91D}"/>
                </a:ext>
              </a:extLst>
            </p:cNvPr>
            <p:cNvCxnSpPr>
              <a:cxnSpLocks/>
            </p:cNvCxnSpPr>
            <p:nvPr/>
          </p:nvCxnSpPr>
          <p:spPr>
            <a:xfrm>
              <a:off x="2943776" y="2402954"/>
              <a:ext cx="0" cy="3641031"/>
            </a:xfrm>
            <a:prstGeom prst="line">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30230C12-AECE-4A94-9B6D-3C8C0761EDD3}"/>
                </a:ext>
              </a:extLst>
            </p:cNvPr>
            <p:cNvCxnSpPr>
              <a:cxnSpLocks/>
            </p:cNvCxnSpPr>
            <p:nvPr/>
          </p:nvCxnSpPr>
          <p:spPr>
            <a:xfrm flipH="1">
              <a:off x="2943776" y="2407786"/>
              <a:ext cx="6826942" cy="0"/>
            </a:xfrm>
            <a:prstGeom prst="line">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7C036DA2-DBE1-4491-9CC6-93009F0F55B6}"/>
                </a:ext>
              </a:extLst>
            </p:cNvPr>
            <p:cNvSpPr txBox="1"/>
            <p:nvPr/>
          </p:nvSpPr>
          <p:spPr>
            <a:xfrm>
              <a:off x="5519517" y="1846789"/>
              <a:ext cx="1675458" cy="322639"/>
            </a:xfrm>
            <a:prstGeom prst="rect">
              <a:avLst/>
            </a:prstGeom>
            <a:noFill/>
          </p:spPr>
          <p:txBody>
            <a:bodyPr wrap="square" rtlCol="0">
              <a:spAutoFit/>
            </a:bodyPr>
            <a:lstStyle/>
            <a:p>
              <a:pPr algn="ctr"/>
              <a:r>
                <a:rPr kumimoji="1" lang="ja-JP" altLang="en-US" sz="900" b="1" dirty="0"/>
                <a:t>デザインの新規性</a:t>
              </a:r>
            </a:p>
          </p:txBody>
        </p:sp>
        <p:sp>
          <p:nvSpPr>
            <p:cNvPr id="21" name="テキスト ボックス 20">
              <a:extLst>
                <a:ext uri="{FF2B5EF4-FFF2-40B4-BE49-F238E27FC236}">
                  <a16:creationId xmlns:a16="http://schemas.microsoft.com/office/drawing/2014/main" id="{EC6C53F8-9E3C-4D69-8DBC-FA139338E050}"/>
                </a:ext>
              </a:extLst>
            </p:cNvPr>
            <p:cNvSpPr txBox="1"/>
            <p:nvPr/>
          </p:nvSpPr>
          <p:spPr>
            <a:xfrm>
              <a:off x="2273830" y="3368129"/>
              <a:ext cx="451695" cy="1619784"/>
            </a:xfrm>
            <a:prstGeom prst="rect">
              <a:avLst/>
            </a:prstGeom>
            <a:noFill/>
          </p:spPr>
          <p:txBody>
            <a:bodyPr vert="vert270" wrap="square" rtlCol="0">
              <a:spAutoFit/>
            </a:bodyPr>
            <a:lstStyle/>
            <a:p>
              <a:pPr algn="ctr"/>
              <a:r>
                <a:rPr kumimoji="1" lang="ja-JP" altLang="en-US" sz="900" b="1" dirty="0"/>
                <a:t>デザインの有用性</a:t>
              </a:r>
            </a:p>
          </p:txBody>
        </p:sp>
        <p:sp>
          <p:nvSpPr>
            <p:cNvPr id="22" name="テキスト ボックス 21">
              <a:extLst>
                <a:ext uri="{FF2B5EF4-FFF2-40B4-BE49-F238E27FC236}">
                  <a16:creationId xmlns:a16="http://schemas.microsoft.com/office/drawing/2014/main" id="{7F4EABAD-94FD-4312-80B7-5FBC6DEEA5FC}"/>
                </a:ext>
              </a:extLst>
            </p:cNvPr>
            <p:cNvSpPr txBox="1"/>
            <p:nvPr/>
          </p:nvSpPr>
          <p:spPr>
            <a:xfrm>
              <a:off x="8577173" y="1848951"/>
              <a:ext cx="1494691" cy="322639"/>
            </a:xfrm>
            <a:prstGeom prst="rect">
              <a:avLst/>
            </a:prstGeom>
            <a:noFill/>
          </p:spPr>
          <p:txBody>
            <a:bodyPr wrap="square" rtlCol="0">
              <a:spAutoFit/>
            </a:bodyPr>
            <a:lstStyle/>
            <a:p>
              <a:pPr algn="ctr"/>
              <a:r>
                <a:rPr kumimoji="1" lang="ja-JP" altLang="en-US" sz="900" dirty="0"/>
                <a:t>既知配列から遠い</a:t>
              </a:r>
            </a:p>
          </p:txBody>
        </p:sp>
        <p:sp>
          <p:nvSpPr>
            <p:cNvPr id="23" name="テキスト ボックス 22">
              <a:extLst>
                <a:ext uri="{FF2B5EF4-FFF2-40B4-BE49-F238E27FC236}">
                  <a16:creationId xmlns:a16="http://schemas.microsoft.com/office/drawing/2014/main" id="{C0F0A140-11C5-4756-BF18-7E7419512797}"/>
                </a:ext>
              </a:extLst>
            </p:cNvPr>
            <p:cNvSpPr txBox="1"/>
            <p:nvPr/>
          </p:nvSpPr>
          <p:spPr>
            <a:xfrm>
              <a:off x="2867398" y="1865883"/>
              <a:ext cx="1566683" cy="322639"/>
            </a:xfrm>
            <a:prstGeom prst="rect">
              <a:avLst/>
            </a:prstGeom>
            <a:noFill/>
          </p:spPr>
          <p:txBody>
            <a:bodyPr wrap="square" rtlCol="0">
              <a:spAutoFit/>
            </a:bodyPr>
            <a:lstStyle/>
            <a:p>
              <a:pPr algn="ctr"/>
              <a:r>
                <a:rPr kumimoji="1" lang="ja-JP" altLang="en-US" sz="900" dirty="0"/>
                <a:t>既知配列に近い</a:t>
              </a:r>
            </a:p>
          </p:txBody>
        </p:sp>
        <p:sp>
          <p:nvSpPr>
            <p:cNvPr id="24" name="テキスト ボックス 23">
              <a:extLst>
                <a:ext uri="{FF2B5EF4-FFF2-40B4-BE49-F238E27FC236}">
                  <a16:creationId xmlns:a16="http://schemas.microsoft.com/office/drawing/2014/main" id="{9CE9C988-58AC-428E-94F6-48255BB3266C}"/>
                </a:ext>
              </a:extLst>
            </p:cNvPr>
            <p:cNvSpPr txBox="1"/>
            <p:nvPr/>
          </p:nvSpPr>
          <p:spPr>
            <a:xfrm>
              <a:off x="1726885" y="2490712"/>
              <a:ext cx="1136850" cy="322639"/>
            </a:xfrm>
            <a:prstGeom prst="rect">
              <a:avLst/>
            </a:prstGeom>
            <a:noFill/>
          </p:spPr>
          <p:txBody>
            <a:bodyPr wrap="square" rtlCol="0">
              <a:spAutoFit/>
            </a:bodyPr>
            <a:lstStyle/>
            <a:p>
              <a:pPr algn="ctr"/>
              <a:r>
                <a:rPr kumimoji="1" lang="ja-JP" altLang="en-US" sz="900" dirty="0"/>
                <a:t>機能無し</a:t>
              </a:r>
            </a:p>
          </p:txBody>
        </p:sp>
        <p:sp>
          <p:nvSpPr>
            <p:cNvPr id="25" name="テキスト ボックス 24">
              <a:extLst>
                <a:ext uri="{FF2B5EF4-FFF2-40B4-BE49-F238E27FC236}">
                  <a16:creationId xmlns:a16="http://schemas.microsoft.com/office/drawing/2014/main" id="{2FED6642-0215-482D-B612-53440D4FF7EF}"/>
                </a:ext>
              </a:extLst>
            </p:cNvPr>
            <p:cNvSpPr txBox="1"/>
            <p:nvPr/>
          </p:nvSpPr>
          <p:spPr>
            <a:xfrm>
              <a:off x="1726885" y="5630952"/>
              <a:ext cx="1136850" cy="322639"/>
            </a:xfrm>
            <a:prstGeom prst="rect">
              <a:avLst/>
            </a:prstGeom>
            <a:noFill/>
          </p:spPr>
          <p:txBody>
            <a:bodyPr wrap="square" rtlCol="0">
              <a:spAutoFit/>
            </a:bodyPr>
            <a:lstStyle/>
            <a:p>
              <a:pPr algn="ctr"/>
              <a:r>
                <a:rPr kumimoji="1" lang="ja-JP" altLang="en-US" sz="900" dirty="0"/>
                <a:t>機能有り</a:t>
              </a:r>
            </a:p>
          </p:txBody>
        </p:sp>
        <p:sp>
          <p:nvSpPr>
            <p:cNvPr id="26" name="テキスト ボックス 25">
              <a:extLst>
                <a:ext uri="{FF2B5EF4-FFF2-40B4-BE49-F238E27FC236}">
                  <a16:creationId xmlns:a16="http://schemas.microsoft.com/office/drawing/2014/main" id="{7F30C412-74D7-4F35-A5A6-DE2F427FC42B}"/>
                </a:ext>
              </a:extLst>
            </p:cNvPr>
            <p:cNvSpPr txBox="1"/>
            <p:nvPr/>
          </p:nvSpPr>
          <p:spPr>
            <a:xfrm>
              <a:off x="6791908" y="4509825"/>
              <a:ext cx="595035" cy="322639"/>
            </a:xfrm>
            <a:prstGeom prst="rect">
              <a:avLst/>
            </a:prstGeom>
            <a:noFill/>
          </p:spPr>
          <p:txBody>
            <a:bodyPr wrap="square" rtlCol="0">
              <a:spAutoFit/>
            </a:bodyPr>
            <a:lstStyle/>
            <a:p>
              <a:pPr algn="ctr"/>
              <a:r>
                <a:rPr kumimoji="1" lang="ja-JP" altLang="en-US" sz="900" b="1" dirty="0"/>
                <a:t>理想</a:t>
              </a:r>
            </a:p>
          </p:txBody>
        </p:sp>
        <p:sp>
          <p:nvSpPr>
            <p:cNvPr id="27" name="テキスト ボックス 26">
              <a:extLst>
                <a:ext uri="{FF2B5EF4-FFF2-40B4-BE49-F238E27FC236}">
                  <a16:creationId xmlns:a16="http://schemas.microsoft.com/office/drawing/2014/main" id="{7B4D5FC8-9248-4ECE-B7D0-D307C33C6D06}"/>
                </a:ext>
              </a:extLst>
            </p:cNvPr>
            <p:cNvSpPr txBox="1"/>
            <p:nvPr/>
          </p:nvSpPr>
          <p:spPr>
            <a:xfrm>
              <a:off x="3197201" y="2844316"/>
              <a:ext cx="1550985" cy="322639"/>
            </a:xfrm>
            <a:prstGeom prst="rect">
              <a:avLst/>
            </a:prstGeom>
            <a:noFill/>
          </p:spPr>
          <p:txBody>
            <a:bodyPr wrap="square" rtlCol="0">
              <a:spAutoFit/>
            </a:bodyPr>
            <a:lstStyle/>
            <a:p>
              <a:pPr algn="ctr"/>
              <a:r>
                <a:rPr kumimoji="1" lang="ja-JP" altLang="en-US" sz="900" b="1" dirty="0"/>
                <a:t>本テーマの現状</a:t>
              </a:r>
            </a:p>
          </p:txBody>
        </p:sp>
        <p:sp>
          <p:nvSpPr>
            <p:cNvPr id="28" name="テキスト ボックス 27">
              <a:extLst>
                <a:ext uri="{FF2B5EF4-FFF2-40B4-BE49-F238E27FC236}">
                  <a16:creationId xmlns:a16="http://schemas.microsoft.com/office/drawing/2014/main" id="{414BAB09-E8D7-4772-A015-F9B969140A8E}"/>
                </a:ext>
              </a:extLst>
            </p:cNvPr>
            <p:cNvSpPr txBox="1"/>
            <p:nvPr/>
          </p:nvSpPr>
          <p:spPr>
            <a:xfrm>
              <a:off x="8787699" y="2107587"/>
              <a:ext cx="1415772" cy="301131"/>
            </a:xfrm>
            <a:prstGeom prst="rect">
              <a:avLst/>
            </a:prstGeom>
            <a:noFill/>
          </p:spPr>
          <p:txBody>
            <a:bodyPr wrap="square" rtlCol="0">
              <a:spAutoFit/>
            </a:bodyPr>
            <a:lstStyle/>
            <a:p>
              <a:pPr algn="ctr"/>
              <a:r>
                <a:rPr kumimoji="1" lang="ja-JP" altLang="en-US" sz="800" dirty="0"/>
                <a:t>（斬新な設計）</a:t>
              </a:r>
            </a:p>
          </p:txBody>
        </p:sp>
        <p:sp>
          <p:nvSpPr>
            <p:cNvPr id="29" name="テキスト ボックス 28">
              <a:extLst>
                <a:ext uri="{FF2B5EF4-FFF2-40B4-BE49-F238E27FC236}">
                  <a16:creationId xmlns:a16="http://schemas.microsoft.com/office/drawing/2014/main" id="{A08B652A-CA1C-48FF-803B-FB6098F5D7BF}"/>
                </a:ext>
              </a:extLst>
            </p:cNvPr>
            <p:cNvSpPr txBox="1"/>
            <p:nvPr/>
          </p:nvSpPr>
          <p:spPr>
            <a:xfrm>
              <a:off x="2807784" y="2105798"/>
              <a:ext cx="1415772" cy="301131"/>
            </a:xfrm>
            <a:prstGeom prst="rect">
              <a:avLst/>
            </a:prstGeom>
            <a:noFill/>
          </p:spPr>
          <p:txBody>
            <a:bodyPr wrap="square" rtlCol="0">
              <a:spAutoFit/>
            </a:bodyPr>
            <a:lstStyle/>
            <a:p>
              <a:pPr algn="ctr"/>
              <a:r>
                <a:rPr kumimoji="1" lang="ja-JP" altLang="en-US" sz="800" dirty="0"/>
                <a:t>（堅実な設計）</a:t>
              </a:r>
            </a:p>
          </p:txBody>
        </p:sp>
        <p:sp>
          <p:nvSpPr>
            <p:cNvPr id="30" name="テキスト ボックス 29">
              <a:extLst>
                <a:ext uri="{FF2B5EF4-FFF2-40B4-BE49-F238E27FC236}">
                  <a16:creationId xmlns:a16="http://schemas.microsoft.com/office/drawing/2014/main" id="{9019EEA0-CF6E-433F-8726-D2B5E417959B}"/>
                </a:ext>
              </a:extLst>
            </p:cNvPr>
            <p:cNvSpPr txBox="1"/>
            <p:nvPr/>
          </p:nvSpPr>
          <p:spPr>
            <a:xfrm>
              <a:off x="3633862" y="2440246"/>
              <a:ext cx="800219" cy="279622"/>
            </a:xfrm>
            <a:prstGeom prst="rect">
              <a:avLst/>
            </a:prstGeom>
            <a:noFill/>
          </p:spPr>
          <p:txBody>
            <a:bodyPr wrap="square" rtlCol="0">
              <a:spAutoFit/>
            </a:bodyPr>
            <a:lstStyle/>
            <a:p>
              <a:pPr algn="ctr"/>
              <a:r>
                <a:rPr kumimoji="1" lang="ja-JP" altLang="en-US" sz="700" dirty="0"/>
                <a:t>側鎖改変</a:t>
              </a:r>
            </a:p>
          </p:txBody>
        </p:sp>
        <p:sp>
          <p:nvSpPr>
            <p:cNvPr id="31" name="テキスト ボックス 30">
              <a:extLst>
                <a:ext uri="{FF2B5EF4-FFF2-40B4-BE49-F238E27FC236}">
                  <a16:creationId xmlns:a16="http://schemas.microsoft.com/office/drawing/2014/main" id="{CD9FACFD-6090-4FBA-A978-46FF02A4BBBB}"/>
                </a:ext>
              </a:extLst>
            </p:cNvPr>
            <p:cNvSpPr txBox="1"/>
            <p:nvPr/>
          </p:nvSpPr>
          <p:spPr>
            <a:xfrm>
              <a:off x="5533943" y="2440246"/>
              <a:ext cx="1646607" cy="279622"/>
            </a:xfrm>
            <a:prstGeom prst="rect">
              <a:avLst/>
            </a:prstGeom>
            <a:noFill/>
          </p:spPr>
          <p:txBody>
            <a:bodyPr wrap="square" rtlCol="0">
              <a:spAutoFit/>
            </a:bodyPr>
            <a:lstStyle/>
            <a:p>
              <a:pPr algn="ctr"/>
              <a:r>
                <a:rPr kumimoji="1" lang="ja-JP" altLang="en-US" sz="700" dirty="0"/>
                <a:t>配列長固定・足場生成</a:t>
              </a:r>
            </a:p>
          </p:txBody>
        </p:sp>
        <p:sp>
          <p:nvSpPr>
            <p:cNvPr id="32" name="テキスト ボックス 31">
              <a:extLst>
                <a:ext uri="{FF2B5EF4-FFF2-40B4-BE49-F238E27FC236}">
                  <a16:creationId xmlns:a16="http://schemas.microsoft.com/office/drawing/2014/main" id="{7B1455C3-3591-44DC-A3E4-8CE2C2A4C00B}"/>
                </a:ext>
              </a:extLst>
            </p:cNvPr>
            <p:cNvSpPr txBox="1"/>
            <p:nvPr/>
          </p:nvSpPr>
          <p:spPr>
            <a:xfrm>
              <a:off x="7869658" y="2440246"/>
              <a:ext cx="1646607" cy="279622"/>
            </a:xfrm>
            <a:prstGeom prst="rect">
              <a:avLst/>
            </a:prstGeom>
            <a:noFill/>
          </p:spPr>
          <p:txBody>
            <a:bodyPr wrap="square" rtlCol="0">
              <a:spAutoFit/>
            </a:bodyPr>
            <a:lstStyle/>
            <a:p>
              <a:pPr algn="ctr"/>
              <a:r>
                <a:rPr kumimoji="1" lang="ja-JP" altLang="en-US" sz="700" dirty="0"/>
                <a:t>配列長可変・足場生成</a:t>
              </a:r>
            </a:p>
          </p:txBody>
        </p:sp>
        <p:sp>
          <p:nvSpPr>
            <p:cNvPr id="33" name="テキスト ボックス 32">
              <a:extLst>
                <a:ext uri="{FF2B5EF4-FFF2-40B4-BE49-F238E27FC236}">
                  <a16:creationId xmlns:a16="http://schemas.microsoft.com/office/drawing/2014/main" id="{D930B392-C364-41E6-B4D7-1E95039AADD6}"/>
                </a:ext>
              </a:extLst>
            </p:cNvPr>
            <p:cNvSpPr txBox="1"/>
            <p:nvPr/>
          </p:nvSpPr>
          <p:spPr>
            <a:xfrm>
              <a:off x="2990325" y="5461675"/>
              <a:ext cx="1148649" cy="322639"/>
            </a:xfrm>
            <a:prstGeom prst="rect">
              <a:avLst/>
            </a:prstGeom>
            <a:noFill/>
          </p:spPr>
          <p:txBody>
            <a:bodyPr wrap="square" rtlCol="0">
              <a:spAutoFit/>
            </a:bodyPr>
            <a:lstStyle/>
            <a:p>
              <a:pPr algn="ctr"/>
              <a:r>
                <a:rPr kumimoji="1" lang="en-US" altLang="ja-JP" sz="900" b="1" dirty="0"/>
                <a:t>Wild-Type</a:t>
              </a:r>
              <a:endParaRPr kumimoji="1" lang="ja-JP" altLang="en-US" sz="900" b="1" dirty="0"/>
            </a:p>
          </p:txBody>
        </p:sp>
        <p:sp>
          <p:nvSpPr>
            <p:cNvPr id="34" name="吹き出し: 四角形 33">
              <a:extLst>
                <a:ext uri="{FF2B5EF4-FFF2-40B4-BE49-F238E27FC236}">
                  <a16:creationId xmlns:a16="http://schemas.microsoft.com/office/drawing/2014/main" id="{5DAAED74-5EC1-4D6E-A09E-4EA964CF6EF1}"/>
                </a:ext>
              </a:extLst>
            </p:cNvPr>
            <p:cNvSpPr/>
            <p:nvPr/>
          </p:nvSpPr>
          <p:spPr>
            <a:xfrm>
              <a:off x="4985215" y="5201907"/>
              <a:ext cx="4341092" cy="670473"/>
            </a:xfrm>
            <a:prstGeom prst="wedgeRectCallout">
              <a:avLst>
                <a:gd name="adj1" fmla="val 2411"/>
                <a:gd name="adj2" fmla="val -94782"/>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目標の機能性を確実に実現しながら、</a:t>
              </a:r>
              <a:endParaRPr kumimoji="1" lang="en-US" altLang="ja-JP" sz="1000" dirty="0">
                <a:solidFill>
                  <a:schemeClr val="tx1"/>
                </a:solidFill>
              </a:endParaRPr>
            </a:p>
            <a:p>
              <a:pPr algn="ctr"/>
              <a:r>
                <a:rPr kumimoji="1" lang="ja-JP" altLang="en-US" sz="1000" dirty="0">
                  <a:solidFill>
                    <a:schemeClr val="tx1"/>
                  </a:solidFill>
                </a:rPr>
                <a:t>既知のタンパク質とは異なる新規性・有用性を追い求める</a:t>
              </a:r>
            </a:p>
          </p:txBody>
        </p:sp>
        <p:sp>
          <p:nvSpPr>
            <p:cNvPr id="35" name="吹き出し: 四角形 34">
              <a:extLst>
                <a:ext uri="{FF2B5EF4-FFF2-40B4-BE49-F238E27FC236}">
                  <a16:creationId xmlns:a16="http://schemas.microsoft.com/office/drawing/2014/main" id="{24A47AAF-F981-4ACF-A1DF-ADF1D1A8AE45}"/>
                </a:ext>
              </a:extLst>
            </p:cNvPr>
            <p:cNvSpPr/>
            <p:nvPr/>
          </p:nvSpPr>
          <p:spPr>
            <a:xfrm>
              <a:off x="5180677" y="3041074"/>
              <a:ext cx="3686400" cy="670473"/>
            </a:xfrm>
            <a:prstGeom prst="wedgeRectCallout">
              <a:avLst>
                <a:gd name="adj1" fmla="val -69535"/>
                <a:gd name="adj2" fmla="val 39756"/>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rPr>
                <a:t>WT</a:t>
              </a:r>
              <a:r>
                <a:rPr kumimoji="1" lang="ja-JP" altLang="en-US" sz="1000" dirty="0">
                  <a:solidFill>
                    <a:schemeClr val="tx1"/>
                  </a:solidFill>
                </a:rPr>
                <a:t>から側鎖を一部改変する範囲で探索。</a:t>
              </a:r>
              <a:endParaRPr kumimoji="1" lang="en-US" altLang="ja-JP" sz="1000" dirty="0">
                <a:solidFill>
                  <a:schemeClr val="tx1"/>
                </a:solidFill>
              </a:endParaRPr>
            </a:p>
            <a:p>
              <a:pPr algn="ctr"/>
              <a:r>
                <a:rPr kumimoji="1" lang="ja-JP" altLang="en-US" sz="1000" dirty="0">
                  <a:solidFill>
                    <a:schemeClr val="tx1"/>
                  </a:solidFill>
                </a:rPr>
                <a:t>機能性の机上評価が難しく、有用性の高い</a:t>
              </a:r>
              <a:endParaRPr kumimoji="1" lang="en-US" altLang="ja-JP" sz="1000" dirty="0">
                <a:solidFill>
                  <a:schemeClr val="tx1"/>
                </a:solidFill>
              </a:endParaRPr>
            </a:p>
            <a:p>
              <a:pPr algn="ctr"/>
              <a:r>
                <a:rPr kumimoji="1" lang="ja-JP" altLang="en-US" sz="1000" dirty="0">
                  <a:solidFill>
                    <a:schemeClr val="tx1"/>
                  </a:solidFill>
                </a:rPr>
                <a:t>候補の設計効率が低い</a:t>
              </a:r>
            </a:p>
          </p:txBody>
        </p:sp>
      </p:grpSp>
      <p:sp>
        <p:nvSpPr>
          <p:cNvPr id="36" name="テキスト ボックス 35">
            <a:extLst>
              <a:ext uri="{FF2B5EF4-FFF2-40B4-BE49-F238E27FC236}">
                <a16:creationId xmlns:a16="http://schemas.microsoft.com/office/drawing/2014/main" id="{C1B3F47B-0F85-43DB-B9B8-86183381E33B}"/>
              </a:ext>
            </a:extLst>
          </p:cNvPr>
          <p:cNvSpPr txBox="1"/>
          <p:nvPr/>
        </p:nvSpPr>
        <p:spPr>
          <a:xfrm>
            <a:off x="1646705" y="3382559"/>
            <a:ext cx="4009983" cy="338554"/>
          </a:xfrm>
          <a:prstGeom prst="rect">
            <a:avLst/>
          </a:prstGeom>
          <a:noFill/>
        </p:spPr>
        <p:txBody>
          <a:bodyPr wrap="square">
            <a:spAutoFit/>
          </a:bodyPr>
          <a:lstStyle/>
          <a:p>
            <a:r>
              <a:rPr lang="ja-JP" altLang="en-US" sz="1600" dirty="0"/>
              <a:t>タンパク質候補を生成（</a:t>
            </a:r>
            <a:r>
              <a:rPr lang="en-US" altLang="ja-JP" sz="1600" dirty="0"/>
              <a:t>A</a:t>
            </a:r>
            <a:r>
              <a:rPr lang="ja-JP" altLang="en-US" sz="1600" dirty="0"/>
              <a:t>）により実現</a:t>
            </a:r>
          </a:p>
        </p:txBody>
      </p:sp>
      <p:sp>
        <p:nvSpPr>
          <p:cNvPr id="37" name="テキスト ボックス 36">
            <a:extLst>
              <a:ext uri="{FF2B5EF4-FFF2-40B4-BE49-F238E27FC236}">
                <a16:creationId xmlns:a16="http://schemas.microsoft.com/office/drawing/2014/main" id="{72EB8DE4-76DF-4BF2-B80B-03ED8C098CB4}"/>
              </a:ext>
            </a:extLst>
          </p:cNvPr>
          <p:cNvSpPr txBox="1"/>
          <p:nvPr/>
        </p:nvSpPr>
        <p:spPr>
          <a:xfrm>
            <a:off x="1709547" y="5515903"/>
            <a:ext cx="3874560" cy="338554"/>
          </a:xfrm>
          <a:prstGeom prst="rect">
            <a:avLst/>
          </a:prstGeom>
          <a:noFill/>
        </p:spPr>
        <p:txBody>
          <a:bodyPr wrap="square">
            <a:spAutoFit/>
          </a:bodyPr>
          <a:lstStyle/>
          <a:p>
            <a:r>
              <a:rPr lang="ja-JP" altLang="en-US" sz="1600" dirty="0"/>
              <a:t>機能性の机上評価（</a:t>
            </a:r>
            <a:r>
              <a:rPr lang="en-US" altLang="ja-JP" sz="1600" dirty="0"/>
              <a:t>B,C</a:t>
            </a:r>
            <a:r>
              <a:rPr lang="ja-JP" altLang="en-US" sz="1600" dirty="0"/>
              <a:t>）により実現</a:t>
            </a:r>
          </a:p>
        </p:txBody>
      </p:sp>
      <p:sp>
        <p:nvSpPr>
          <p:cNvPr id="38" name="矢印: 右 37">
            <a:extLst>
              <a:ext uri="{FF2B5EF4-FFF2-40B4-BE49-F238E27FC236}">
                <a16:creationId xmlns:a16="http://schemas.microsoft.com/office/drawing/2014/main" id="{AECABACE-5C45-4E88-B940-D4C560D65424}"/>
              </a:ext>
            </a:extLst>
          </p:cNvPr>
          <p:cNvSpPr/>
          <p:nvPr/>
        </p:nvSpPr>
        <p:spPr>
          <a:xfrm>
            <a:off x="1327977" y="3332328"/>
            <a:ext cx="282714" cy="436959"/>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9" name="矢印: 右 38">
            <a:extLst>
              <a:ext uri="{FF2B5EF4-FFF2-40B4-BE49-F238E27FC236}">
                <a16:creationId xmlns:a16="http://schemas.microsoft.com/office/drawing/2014/main" id="{B0AC5672-99C7-43C2-9F42-F17F806074A8}"/>
              </a:ext>
            </a:extLst>
          </p:cNvPr>
          <p:cNvSpPr/>
          <p:nvPr/>
        </p:nvSpPr>
        <p:spPr>
          <a:xfrm>
            <a:off x="1327977" y="5455046"/>
            <a:ext cx="282714" cy="436959"/>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0" name="テキスト ボックス 39">
            <a:extLst>
              <a:ext uri="{FF2B5EF4-FFF2-40B4-BE49-F238E27FC236}">
                <a16:creationId xmlns:a16="http://schemas.microsoft.com/office/drawing/2014/main" id="{8560C28A-0135-4EDC-BFC9-23B4DA63508E}"/>
              </a:ext>
            </a:extLst>
          </p:cNvPr>
          <p:cNvSpPr txBox="1"/>
          <p:nvPr/>
        </p:nvSpPr>
        <p:spPr>
          <a:xfrm>
            <a:off x="6898934" y="5741921"/>
            <a:ext cx="1064715" cy="230832"/>
          </a:xfrm>
          <a:prstGeom prst="rect">
            <a:avLst/>
          </a:prstGeom>
          <a:noFill/>
        </p:spPr>
        <p:txBody>
          <a:bodyPr wrap="none" rtlCol="0">
            <a:spAutoFit/>
          </a:bodyPr>
          <a:lstStyle/>
          <a:p>
            <a:r>
              <a:rPr kumimoji="1" lang="ja-JP" altLang="en-US" sz="900" b="1" dirty="0">
                <a:solidFill>
                  <a:schemeClr val="accent6"/>
                </a:solidFill>
              </a:rPr>
              <a:t>改変率</a:t>
            </a:r>
            <a:r>
              <a:rPr kumimoji="1" lang="en-US" altLang="ja-JP" sz="900" b="1" dirty="0">
                <a:solidFill>
                  <a:schemeClr val="accent6"/>
                </a:solidFill>
              </a:rPr>
              <a:t>10%</a:t>
            </a:r>
            <a:r>
              <a:rPr kumimoji="1" lang="ja-JP" altLang="en-US" sz="900" b="1" dirty="0">
                <a:solidFill>
                  <a:schemeClr val="accent6"/>
                </a:solidFill>
              </a:rPr>
              <a:t>ライン</a:t>
            </a:r>
          </a:p>
        </p:txBody>
      </p:sp>
      <p:sp>
        <p:nvSpPr>
          <p:cNvPr id="41" name="テキスト ボックス 40">
            <a:extLst>
              <a:ext uri="{FF2B5EF4-FFF2-40B4-BE49-F238E27FC236}">
                <a16:creationId xmlns:a16="http://schemas.microsoft.com/office/drawing/2014/main" id="{7AA2ECA9-9410-4123-86B0-FF9F62E54C51}"/>
              </a:ext>
            </a:extLst>
          </p:cNvPr>
          <p:cNvSpPr txBox="1"/>
          <p:nvPr/>
        </p:nvSpPr>
        <p:spPr>
          <a:xfrm>
            <a:off x="8568875" y="5759260"/>
            <a:ext cx="1064715" cy="230832"/>
          </a:xfrm>
          <a:prstGeom prst="rect">
            <a:avLst/>
          </a:prstGeom>
          <a:noFill/>
        </p:spPr>
        <p:txBody>
          <a:bodyPr wrap="none" rtlCol="0">
            <a:spAutoFit/>
          </a:bodyPr>
          <a:lstStyle/>
          <a:p>
            <a:r>
              <a:rPr kumimoji="1" lang="ja-JP" altLang="en-US" sz="900" b="1" dirty="0">
                <a:solidFill>
                  <a:schemeClr val="accent6"/>
                </a:solidFill>
              </a:rPr>
              <a:t>改変率</a:t>
            </a:r>
            <a:r>
              <a:rPr kumimoji="1" lang="en-US" altLang="ja-JP" sz="900" b="1" dirty="0">
                <a:solidFill>
                  <a:schemeClr val="accent6"/>
                </a:solidFill>
              </a:rPr>
              <a:t>70%</a:t>
            </a:r>
            <a:r>
              <a:rPr kumimoji="1" lang="ja-JP" altLang="en-US" sz="900" b="1" dirty="0">
                <a:solidFill>
                  <a:schemeClr val="accent6"/>
                </a:solidFill>
              </a:rPr>
              <a:t>ライン</a:t>
            </a:r>
          </a:p>
        </p:txBody>
      </p:sp>
      <p:sp>
        <p:nvSpPr>
          <p:cNvPr id="42" name="テキスト ボックス 41">
            <a:extLst>
              <a:ext uri="{FF2B5EF4-FFF2-40B4-BE49-F238E27FC236}">
                <a16:creationId xmlns:a16="http://schemas.microsoft.com/office/drawing/2014/main" id="{EC9BDC1E-7896-4181-93C3-9375F82E20FE}"/>
              </a:ext>
            </a:extLst>
          </p:cNvPr>
          <p:cNvSpPr txBox="1"/>
          <p:nvPr/>
        </p:nvSpPr>
        <p:spPr>
          <a:xfrm>
            <a:off x="6291553" y="1897009"/>
            <a:ext cx="5407249" cy="461665"/>
          </a:xfrm>
          <a:prstGeom prst="rect">
            <a:avLst/>
          </a:prstGeom>
          <a:noFill/>
        </p:spPr>
        <p:txBody>
          <a:bodyPr wrap="none" rtlCol="0">
            <a:spAutoFit/>
          </a:bodyPr>
          <a:lstStyle/>
          <a:p>
            <a:r>
              <a:rPr kumimoji="1" lang="ja-JP" altLang="en-US" sz="1200" dirty="0"/>
              <a:t>現在の技術でも</a:t>
            </a:r>
            <a:r>
              <a:rPr kumimoji="1" lang="en-US" altLang="ja-JP" sz="1200" dirty="0"/>
              <a:t>Wild type</a:t>
            </a:r>
            <a:r>
              <a:rPr kumimoji="1" lang="ja-JP" altLang="en-US" sz="1200" dirty="0"/>
              <a:t>から</a:t>
            </a:r>
            <a:r>
              <a:rPr kumimoji="1" lang="en-US" altLang="ja-JP" sz="1200" dirty="0"/>
              <a:t>10-30%</a:t>
            </a:r>
            <a:r>
              <a:rPr kumimoji="1" lang="ja-JP" altLang="en-US" sz="1200" dirty="0"/>
              <a:t>の改変（</a:t>
            </a:r>
            <a:r>
              <a:rPr kumimoji="1" lang="en-US" altLang="ja-JP" sz="1200" dirty="0"/>
              <a:t>3-13</a:t>
            </a:r>
            <a:r>
              <a:rPr kumimoji="1" lang="ja-JP" altLang="en-US" sz="1200" dirty="0"/>
              <a:t>残基</a:t>
            </a:r>
            <a:r>
              <a:rPr kumimoji="1" lang="en-US" altLang="ja-JP" sz="1200" dirty="0"/>
              <a:t>/36</a:t>
            </a:r>
            <a:r>
              <a:rPr kumimoji="1" lang="ja-JP" altLang="en-US" sz="1200" dirty="0"/>
              <a:t>残基の改変）は可能。</a:t>
            </a:r>
            <a:endParaRPr kumimoji="1" lang="en-US" altLang="ja-JP" sz="1200" dirty="0"/>
          </a:p>
          <a:p>
            <a:r>
              <a:rPr kumimoji="1" lang="ja-JP" altLang="en-US" sz="1200" dirty="0"/>
              <a:t>ただし、「機能性の机上評価」が難しく、理想とのギャップを埋めるのは困難。</a:t>
            </a:r>
          </a:p>
        </p:txBody>
      </p:sp>
      <p:sp>
        <p:nvSpPr>
          <p:cNvPr id="43" name="矢印: 右 42">
            <a:extLst>
              <a:ext uri="{FF2B5EF4-FFF2-40B4-BE49-F238E27FC236}">
                <a16:creationId xmlns:a16="http://schemas.microsoft.com/office/drawing/2014/main" id="{0E2B18A7-795B-45FA-9000-0C83EB036736}"/>
              </a:ext>
            </a:extLst>
          </p:cNvPr>
          <p:cNvSpPr/>
          <p:nvPr/>
        </p:nvSpPr>
        <p:spPr>
          <a:xfrm rot="1587973">
            <a:off x="7680859" y="4290429"/>
            <a:ext cx="585784" cy="55418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888832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設計対象にフォーカスした仮説</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7"/>
            <a:ext cx="10931994" cy="753558"/>
          </a:xfrm>
        </p:spPr>
        <p:txBody>
          <a:bodyPr/>
          <a:lstStyle/>
          <a:p>
            <a:pPr marL="457200" indent="-457200"/>
            <a:r>
              <a:rPr lang="en-US" altLang="ja-JP" sz="2800" dirty="0"/>
              <a:t>CBD</a:t>
            </a:r>
            <a:r>
              <a:rPr lang="ja-JP" altLang="en-US" sz="2800" dirty="0"/>
              <a:t>の改変率</a:t>
            </a:r>
            <a:r>
              <a:rPr lang="ja-JP" altLang="en-US" dirty="0"/>
              <a:t>（新規性）</a:t>
            </a:r>
            <a:r>
              <a:rPr lang="ja-JP" altLang="en-US" sz="2800" dirty="0"/>
              <a:t>を上げても、機能</a:t>
            </a:r>
            <a:r>
              <a:rPr lang="ja-JP" altLang="en-US" dirty="0"/>
              <a:t>（有用性）</a:t>
            </a:r>
            <a:r>
              <a:rPr lang="ja-JP" altLang="en-US" sz="2800" dirty="0"/>
              <a:t>を強化・維持したセルラーゼを効率的に設計できるのか？</a:t>
            </a:r>
            <a:endParaRPr kumimoji="1" lang="en-US" altLang="ja-JP" sz="2800" dirty="0"/>
          </a:p>
        </p:txBody>
      </p:sp>
      <p:grpSp>
        <p:nvGrpSpPr>
          <p:cNvPr id="11" name="グループ化 10">
            <a:extLst>
              <a:ext uri="{FF2B5EF4-FFF2-40B4-BE49-F238E27FC236}">
                <a16:creationId xmlns:a16="http://schemas.microsoft.com/office/drawing/2014/main" id="{7BA06C5E-39E8-469A-B4D3-25065035A802}"/>
              </a:ext>
            </a:extLst>
          </p:cNvPr>
          <p:cNvGrpSpPr/>
          <p:nvPr/>
        </p:nvGrpSpPr>
        <p:grpSpPr>
          <a:xfrm>
            <a:off x="7327585" y="2587374"/>
            <a:ext cx="2914192" cy="1072875"/>
            <a:chOff x="120172" y="1944857"/>
            <a:chExt cx="2914192" cy="1072875"/>
          </a:xfrm>
        </p:grpSpPr>
        <p:sp>
          <p:nvSpPr>
            <p:cNvPr id="12" name="矢印: 五方向 11">
              <a:extLst>
                <a:ext uri="{FF2B5EF4-FFF2-40B4-BE49-F238E27FC236}">
                  <a16:creationId xmlns:a16="http://schemas.microsoft.com/office/drawing/2014/main" id="{934CD5A5-99B4-458C-A5ED-16A9B3D35653}"/>
                </a:ext>
              </a:extLst>
            </p:cNvPr>
            <p:cNvSpPr/>
            <p:nvPr/>
          </p:nvSpPr>
          <p:spPr>
            <a:xfrm>
              <a:off x="166492" y="1944857"/>
              <a:ext cx="2713795" cy="1072875"/>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3" name="テキスト ボックス 12">
              <a:extLst>
                <a:ext uri="{FF2B5EF4-FFF2-40B4-BE49-F238E27FC236}">
                  <a16:creationId xmlns:a16="http://schemas.microsoft.com/office/drawing/2014/main" id="{EF46F976-95B8-45A5-8C90-06EFC8A0A0D7}"/>
                </a:ext>
              </a:extLst>
            </p:cNvPr>
            <p:cNvSpPr txBox="1"/>
            <p:nvPr/>
          </p:nvSpPr>
          <p:spPr>
            <a:xfrm>
              <a:off x="120172" y="2740457"/>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酵母（発現宿主</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14" name="グループ化 13">
            <a:extLst>
              <a:ext uri="{FF2B5EF4-FFF2-40B4-BE49-F238E27FC236}">
                <a16:creationId xmlns:a16="http://schemas.microsoft.com/office/drawing/2014/main" id="{A1578BDE-E971-4EDA-AEF1-7C6D17EDB036}"/>
              </a:ext>
            </a:extLst>
          </p:cNvPr>
          <p:cNvGrpSpPr/>
          <p:nvPr/>
        </p:nvGrpSpPr>
        <p:grpSpPr>
          <a:xfrm>
            <a:off x="7696614" y="2679155"/>
            <a:ext cx="2076455" cy="484033"/>
            <a:chOff x="6595770" y="1162574"/>
            <a:chExt cx="2076455" cy="484033"/>
          </a:xfrm>
        </p:grpSpPr>
        <p:sp>
          <p:nvSpPr>
            <p:cNvPr id="15" name="フローチャート: 端子 14">
              <a:extLst>
                <a:ext uri="{FF2B5EF4-FFF2-40B4-BE49-F238E27FC236}">
                  <a16:creationId xmlns:a16="http://schemas.microsoft.com/office/drawing/2014/main" id="{7B6B3100-54FF-4BF1-BA88-FFA23DA73FB7}"/>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16" name="正方形/長方形 15">
              <a:extLst>
                <a:ext uri="{FF2B5EF4-FFF2-40B4-BE49-F238E27FC236}">
                  <a16:creationId xmlns:a16="http://schemas.microsoft.com/office/drawing/2014/main" id="{B80DB712-1B6C-40A2-B87D-C617CFBEBC17}"/>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17" name="直線コネクタ 16">
              <a:extLst>
                <a:ext uri="{FF2B5EF4-FFF2-40B4-BE49-F238E27FC236}">
                  <a16:creationId xmlns:a16="http://schemas.microsoft.com/office/drawing/2014/main" id="{1F7A111A-D314-40CF-9F29-60A94C869207}"/>
                </a:ext>
              </a:extLst>
            </p:cNvPr>
            <p:cNvCxnSpPr>
              <a:cxnSpLocks/>
              <a:endCxn id="16"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8" name="テキスト ボックス 17">
            <a:extLst>
              <a:ext uri="{FF2B5EF4-FFF2-40B4-BE49-F238E27FC236}">
                <a16:creationId xmlns:a16="http://schemas.microsoft.com/office/drawing/2014/main" id="{717EC3D9-8700-4FF6-BBDA-AB90D12092A4}"/>
              </a:ext>
            </a:extLst>
          </p:cNvPr>
          <p:cNvSpPr txBox="1"/>
          <p:nvPr/>
        </p:nvSpPr>
        <p:spPr>
          <a:xfrm>
            <a:off x="8748739" y="3134662"/>
            <a:ext cx="1107996" cy="307777"/>
          </a:xfrm>
          <a:prstGeom prst="rect">
            <a:avLst/>
          </a:prstGeom>
          <a:noFill/>
        </p:spPr>
        <p:txBody>
          <a:bodyPr wrap="none" rtlCol="0">
            <a:spAutoFit/>
          </a:bodyPr>
          <a:lstStyle/>
          <a:p>
            <a:r>
              <a:rPr kumimoji="1" lang="ja-JP" altLang="en-US" sz="1400" b="1" dirty="0">
                <a:solidFill>
                  <a:srgbClr val="00CCFF"/>
                </a:solidFill>
              </a:rPr>
              <a:t>結合ドメイン</a:t>
            </a:r>
          </a:p>
        </p:txBody>
      </p:sp>
      <p:sp>
        <p:nvSpPr>
          <p:cNvPr id="19" name="テキスト ボックス 18">
            <a:extLst>
              <a:ext uri="{FF2B5EF4-FFF2-40B4-BE49-F238E27FC236}">
                <a16:creationId xmlns:a16="http://schemas.microsoft.com/office/drawing/2014/main" id="{1F736A8B-3D4D-4EB7-BA8D-6C8E0C8BDC79}"/>
              </a:ext>
            </a:extLst>
          </p:cNvPr>
          <p:cNvSpPr txBox="1"/>
          <p:nvPr/>
        </p:nvSpPr>
        <p:spPr>
          <a:xfrm>
            <a:off x="7696614" y="3137333"/>
            <a:ext cx="1107996" cy="307777"/>
          </a:xfrm>
          <a:prstGeom prst="rect">
            <a:avLst/>
          </a:prstGeom>
          <a:noFill/>
        </p:spPr>
        <p:txBody>
          <a:bodyPr wrap="none" rtlCol="0">
            <a:spAutoFit/>
          </a:bodyPr>
          <a:lstStyle/>
          <a:p>
            <a:r>
              <a:rPr kumimoji="1" lang="ja-JP" altLang="en-US" sz="1400" b="1" dirty="0">
                <a:solidFill>
                  <a:srgbClr val="FF0000"/>
                </a:solidFill>
              </a:rPr>
              <a:t>触媒ドメイン</a:t>
            </a:r>
          </a:p>
        </p:txBody>
      </p:sp>
      <p:grpSp>
        <p:nvGrpSpPr>
          <p:cNvPr id="20" name="グループ化 19">
            <a:extLst>
              <a:ext uri="{FF2B5EF4-FFF2-40B4-BE49-F238E27FC236}">
                <a16:creationId xmlns:a16="http://schemas.microsoft.com/office/drawing/2014/main" id="{E887FC5E-F813-45F0-A228-33E010D38856}"/>
              </a:ext>
            </a:extLst>
          </p:cNvPr>
          <p:cNvGrpSpPr/>
          <p:nvPr/>
        </p:nvGrpSpPr>
        <p:grpSpPr>
          <a:xfrm>
            <a:off x="7307656" y="4147841"/>
            <a:ext cx="2914192" cy="1072875"/>
            <a:chOff x="120172" y="1944857"/>
            <a:chExt cx="2914192" cy="1072875"/>
          </a:xfrm>
        </p:grpSpPr>
        <p:sp>
          <p:nvSpPr>
            <p:cNvPr id="21" name="矢印: 五方向 20">
              <a:extLst>
                <a:ext uri="{FF2B5EF4-FFF2-40B4-BE49-F238E27FC236}">
                  <a16:creationId xmlns:a16="http://schemas.microsoft.com/office/drawing/2014/main" id="{AE5F9EE9-68C5-403C-9069-215560C13559}"/>
                </a:ext>
              </a:extLst>
            </p:cNvPr>
            <p:cNvSpPr/>
            <p:nvPr/>
          </p:nvSpPr>
          <p:spPr>
            <a:xfrm>
              <a:off x="166492" y="1944857"/>
              <a:ext cx="2713795" cy="1072875"/>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22" name="テキスト ボックス 21">
              <a:extLst>
                <a:ext uri="{FF2B5EF4-FFF2-40B4-BE49-F238E27FC236}">
                  <a16:creationId xmlns:a16="http://schemas.microsoft.com/office/drawing/2014/main" id="{8111F7D7-C247-4CDD-BABE-58F68E74C86A}"/>
                </a:ext>
              </a:extLst>
            </p:cNvPr>
            <p:cNvSpPr txBox="1"/>
            <p:nvPr/>
          </p:nvSpPr>
          <p:spPr>
            <a:xfrm>
              <a:off x="120172" y="2740457"/>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酵母（発現宿主</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23" name="グループ化 22">
            <a:extLst>
              <a:ext uri="{FF2B5EF4-FFF2-40B4-BE49-F238E27FC236}">
                <a16:creationId xmlns:a16="http://schemas.microsoft.com/office/drawing/2014/main" id="{D020CBEF-B240-4B6D-9DD0-EF9C9279EB63}"/>
              </a:ext>
            </a:extLst>
          </p:cNvPr>
          <p:cNvGrpSpPr/>
          <p:nvPr/>
        </p:nvGrpSpPr>
        <p:grpSpPr>
          <a:xfrm>
            <a:off x="7676685" y="4239622"/>
            <a:ext cx="2076455" cy="484033"/>
            <a:chOff x="6595770" y="1162574"/>
            <a:chExt cx="2076455" cy="484033"/>
          </a:xfrm>
        </p:grpSpPr>
        <p:sp>
          <p:nvSpPr>
            <p:cNvPr id="24" name="フローチャート: 端子 23">
              <a:extLst>
                <a:ext uri="{FF2B5EF4-FFF2-40B4-BE49-F238E27FC236}">
                  <a16:creationId xmlns:a16="http://schemas.microsoft.com/office/drawing/2014/main" id="{AB93551B-44D7-46F8-8E48-EB2B00BFDA65}"/>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25" name="正方形/長方形 24">
              <a:extLst>
                <a:ext uri="{FF2B5EF4-FFF2-40B4-BE49-F238E27FC236}">
                  <a16:creationId xmlns:a16="http://schemas.microsoft.com/office/drawing/2014/main" id="{3E4A5003-471C-4B87-B917-8BB244987BF2}"/>
                </a:ext>
              </a:extLst>
            </p:cNvPr>
            <p:cNvSpPr/>
            <p:nvPr/>
          </p:nvSpPr>
          <p:spPr>
            <a:xfrm>
              <a:off x="7712282" y="1404591"/>
              <a:ext cx="959943" cy="242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600" dirty="0">
                  <a:solidFill>
                    <a:schemeClr val="bg1"/>
                  </a:solidFill>
                </a:rPr>
                <a:t>設計</a:t>
              </a:r>
              <a:r>
                <a:rPr kumimoji="1" lang="en-US" altLang="ja-JP" sz="1600" dirty="0">
                  <a:solidFill>
                    <a:schemeClr val="bg1"/>
                  </a:solidFill>
                </a:rPr>
                <a:t>CBD</a:t>
              </a:r>
              <a:endParaRPr kumimoji="1" lang="ja-JP" altLang="en-US" sz="1600" dirty="0">
                <a:solidFill>
                  <a:schemeClr val="bg1"/>
                </a:solidFill>
              </a:endParaRPr>
            </a:p>
          </p:txBody>
        </p:sp>
        <p:cxnSp>
          <p:nvCxnSpPr>
            <p:cNvPr id="26" name="直線コネクタ 25">
              <a:extLst>
                <a:ext uri="{FF2B5EF4-FFF2-40B4-BE49-F238E27FC236}">
                  <a16:creationId xmlns:a16="http://schemas.microsoft.com/office/drawing/2014/main" id="{13DD5EEF-0AF7-4C85-B0DE-A208DBF51303}"/>
                </a:ext>
              </a:extLst>
            </p:cNvPr>
            <p:cNvCxnSpPr>
              <a:cxnSpLocks/>
              <a:endCxn id="25"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テキスト ボックス 26">
            <a:extLst>
              <a:ext uri="{FF2B5EF4-FFF2-40B4-BE49-F238E27FC236}">
                <a16:creationId xmlns:a16="http://schemas.microsoft.com/office/drawing/2014/main" id="{A96A1261-A6ED-437B-9E33-98FB82426B73}"/>
              </a:ext>
            </a:extLst>
          </p:cNvPr>
          <p:cNvSpPr txBox="1"/>
          <p:nvPr/>
        </p:nvSpPr>
        <p:spPr>
          <a:xfrm>
            <a:off x="8728810" y="4695129"/>
            <a:ext cx="1107996" cy="307777"/>
          </a:xfrm>
          <a:prstGeom prst="rect">
            <a:avLst/>
          </a:prstGeom>
          <a:noFill/>
        </p:spPr>
        <p:txBody>
          <a:bodyPr wrap="none" rtlCol="0">
            <a:spAutoFit/>
          </a:bodyPr>
          <a:lstStyle/>
          <a:p>
            <a:r>
              <a:rPr kumimoji="1" lang="ja-JP" altLang="en-US" sz="1400" b="1" dirty="0">
                <a:solidFill>
                  <a:schemeClr val="accent1"/>
                </a:solidFill>
              </a:rPr>
              <a:t>結合ドメイン</a:t>
            </a:r>
          </a:p>
        </p:txBody>
      </p:sp>
      <p:sp>
        <p:nvSpPr>
          <p:cNvPr id="28" name="テキスト ボックス 27">
            <a:extLst>
              <a:ext uri="{FF2B5EF4-FFF2-40B4-BE49-F238E27FC236}">
                <a16:creationId xmlns:a16="http://schemas.microsoft.com/office/drawing/2014/main" id="{544B55D1-32D8-4E74-BE01-141571734735}"/>
              </a:ext>
            </a:extLst>
          </p:cNvPr>
          <p:cNvSpPr txBox="1"/>
          <p:nvPr/>
        </p:nvSpPr>
        <p:spPr>
          <a:xfrm>
            <a:off x="7676685" y="4697800"/>
            <a:ext cx="1107996" cy="307777"/>
          </a:xfrm>
          <a:prstGeom prst="rect">
            <a:avLst/>
          </a:prstGeom>
          <a:noFill/>
        </p:spPr>
        <p:txBody>
          <a:bodyPr wrap="none" rtlCol="0">
            <a:spAutoFit/>
          </a:bodyPr>
          <a:lstStyle/>
          <a:p>
            <a:r>
              <a:rPr kumimoji="1" lang="ja-JP" altLang="en-US" sz="1400" b="1" dirty="0">
                <a:solidFill>
                  <a:srgbClr val="FF0000"/>
                </a:solidFill>
              </a:rPr>
              <a:t>触媒ドメイン</a:t>
            </a:r>
          </a:p>
        </p:txBody>
      </p:sp>
      <p:sp>
        <p:nvSpPr>
          <p:cNvPr id="29" name="テキスト ボックス 28">
            <a:extLst>
              <a:ext uri="{FF2B5EF4-FFF2-40B4-BE49-F238E27FC236}">
                <a16:creationId xmlns:a16="http://schemas.microsoft.com/office/drawing/2014/main" id="{05B0924B-187F-4450-BE16-930A586F748A}"/>
              </a:ext>
            </a:extLst>
          </p:cNvPr>
          <p:cNvSpPr txBox="1"/>
          <p:nvPr/>
        </p:nvSpPr>
        <p:spPr>
          <a:xfrm>
            <a:off x="10067771" y="3642297"/>
            <a:ext cx="1723549" cy="523220"/>
          </a:xfrm>
          <a:prstGeom prst="rect">
            <a:avLst/>
          </a:prstGeom>
          <a:noFill/>
        </p:spPr>
        <p:txBody>
          <a:bodyPr wrap="none" rtlCol="0">
            <a:spAutoFit/>
          </a:bodyPr>
          <a:lstStyle/>
          <a:p>
            <a:r>
              <a:rPr kumimoji="1" lang="ja-JP" altLang="en-US" sz="1400" dirty="0"/>
              <a:t>結合ドメインを</a:t>
            </a:r>
            <a:endParaRPr kumimoji="1" lang="en-US" altLang="ja-JP" sz="1400" dirty="0"/>
          </a:p>
          <a:p>
            <a:r>
              <a:rPr kumimoji="1" lang="ja-JP" altLang="en-US" sz="1400" dirty="0"/>
              <a:t>設計</a:t>
            </a:r>
            <a:r>
              <a:rPr kumimoji="1" lang="en-US" altLang="ja-JP" sz="1400" dirty="0"/>
              <a:t>CBD</a:t>
            </a:r>
            <a:r>
              <a:rPr kumimoji="1" lang="ja-JP" altLang="en-US" sz="1400" dirty="0"/>
              <a:t>に入れ替え</a:t>
            </a:r>
          </a:p>
        </p:txBody>
      </p:sp>
      <p:sp>
        <p:nvSpPr>
          <p:cNvPr id="35" name="矢印: 右 34">
            <a:extLst>
              <a:ext uri="{FF2B5EF4-FFF2-40B4-BE49-F238E27FC236}">
                <a16:creationId xmlns:a16="http://schemas.microsoft.com/office/drawing/2014/main" id="{428D3EAB-45EE-411B-9C4F-0712C559DB24}"/>
              </a:ext>
            </a:extLst>
          </p:cNvPr>
          <p:cNvSpPr/>
          <p:nvPr/>
        </p:nvSpPr>
        <p:spPr>
          <a:xfrm rot="5400000">
            <a:off x="8559002" y="3742589"/>
            <a:ext cx="381760" cy="369134"/>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6" name="図 35">
            <a:extLst>
              <a:ext uri="{FF2B5EF4-FFF2-40B4-BE49-F238E27FC236}">
                <a16:creationId xmlns:a16="http://schemas.microsoft.com/office/drawing/2014/main" id="{671D8AB1-78C2-4B9E-B0D4-BD7A5505B5E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63664" y="3204873"/>
            <a:ext cx="3649641" cy="1661842"/>
          </a:xfrm>
          <a:prstGeom prst="rect">
            <a:avLst/>
          </a:prstGeom>
        </p:spPr>
      </p:pic>
      <p:sp>
        <p:nvSpPr>
          <p:cNvPr id="37" name="テキスト ボックス 36">
            <a:extLst>
              <a:ext uri="{FF2B5EF4-FFF2-40B4-BE49-F238E27FC236}">
                <a16:creationId xmlns:a16="http://schemas.microsoft.com/office/drawing/2014/main" id="{7AA694A8-CFD8-4E5F-B0CF-543B2AF6E941}"/>
              </a:ext>
            </a:extLst>
          </p:cNvPr>
          <p:cNvSpPr txBox="1"/>
          <p:nvPr/>
        </p:nvSpPr>
        <p:spPr>
          <a:xfrm>
            <a:off x="1409799" y="4897274"/>
            <a:ext cx="2359941" cy="369332"/>
          </a:xfrm>
          <a:prstGeom prst="rect">
            <a:avLst/>
          </a:prstGeom>
          <a:noFill/>
        </p:spPr>
        <p:txBody>
          <a:bodyPr wrap="none" rtlCol="0">
            <a:spAutoFit/>
          </a:bodyPr>
          <a:lstStyle/>
          <a:p>
            <a:r>
              <a:rPr kumimoji="1" lang="ja-JP" altLang="en-US" dirty="0"/>
              <a:t>触媒タンパク質（</a:t>
            </a:r>
            <a:r>
              <a:rPr kumimoji="1" lang="en-US" altLang="ja-JP" dirty="0"/>
              <a:t>CD</a:t>
            </a:r>
            <a:r>
              <a:rPr kumimoji="1" lang="ja-JP" altLang="en-US" dirty="0"/>
              <a:t>）</a:t>
            </a:r>
          </a:p>
        </p:txBody>
      </p:sp>
      <p:sp>
        <p:nvSpPr>
          <p:cNvPr id="38" name="テキスト ボックス 37">
            <a:extLst>
              <a:ext uri="{FF2B5EF4-FFF2-40B4-BE49-F238E27FC236}">
                <a16:creationId xmlns:a16="http://schemas.microsoft.com/office/drawing/2014/main" id="{412A11D4-B829-4655-8B40-BABC47C2B4C8}"/>
              </a:ext>
            </a:extLst>
          </p:cNvPr>
          <p:cNvSpPr txBox="1"/>
          <p:nvPr/>
        </p:nvSpPr>
        <p:spPr>
          <a:xfrm>
            <a:off x="4149599" y="4897274"/>
            <a:ext cx="2513830" cy="369332"/>
          </a:xfrm>
          <a:prstGeom prst="rect">
            <a:avLst/>
          </a:prstGeom>
          <a:noFill/>
        </p:spPr>
        <p:txBody>
          <a:bodyPr wrap="none" rtlCol="0">
            <a:spAutoFit/>
          </a:bodyPr>
          <a:lstStyle/>
          <a:p>
            <a:r>
              <a:rPr lang="ja-JP" altLang="en-US" dirty="0"/>
              <a:t>結合タンパク質（</a:t>
            </a:r>
            <a:r>
              <a:rPr lang="en-US" altLang="ja-JP" dirty="0"/>
              <a:t>CBD</a:t>
            </a:r>
            <a:r>
              <a:rPr lang="ja-JP" altLang="en-US" dirty="0"/>
              <a:t>）</a:t>
            </a:r>
            <a:endParaRPr kumimoji="1" lang="ja-JP" altLang="en-US" dirty="0"/>
          </a:p>
        </p:txBody>
      </p:sp>
      <p:sp>
        <p:nvSpPr>
          <p:cNvPr id="39" name="テキスト ボックス 38">
            <a:extLst>
              <a:ext uri="{FF2B5EF4-FFF2-40B4-BE49-F238E27FC236}">
                <a16:creationId xmlns:a16="http://schemas.microsoft.com/office/drawing/2014/main" id="{B0798A64-8B4C-4F2B-94D8-18CFFFF08FF5}"/>
              </a:ext>
            </a:extLst>
          </p:cNvPr>
          <p:cNvSpPr txBox="1"/>
          <p:nvPr/>
        </p:nvSpPr>
        <p:spPr>
          <a:xfrm>
            <a:off x="1288842" y="2550738"/>
            <a:ext cx="4485587" cy="646331"/>
          </a:xfrm>
          <a:prstGeom prst="rect">
            <a:avLst/>
          </a:prstGeom>
          <a:noFill/>
        </p:spPr>
        <p:txBody>
          <a:bodyPr wrap="none" rtlCol="0">
            <a:spAutoFit/>
          </a:bodyPr>
          <a:lstStyle/>
          <a:p>
            <a:r>
              <a:rPr kumimoji="1" lang="ja-JP" altLang="en-US" b="1" u="sng" dirty="0"/>
              <a:t>設計対象</a:t>
            </a:r>
            <a:endParaRPr kumimoji="1" lang="en-US" altLang="ja-JP" b="1" u="sng" dirty="0"/>
          </a:p>
          <a:p>
            <a:r>
              <a:rPr kumimoji="1" lang="ja-JP" altLang="en-US" dirty="0"/>
              <a:t>セルロース分解酵素 </a:t>
            </a:r>
            <a:r>
              <a:rPr kumimoji="1" lang="en-US" altLang="ja-JP" dirty="0"/>
              <a:t>TrCel7A</a:t>
            </a:r>
            <a:r>
              <a:rPr kumimoji="1" lang="ja-JP" altLang="en-US" dirty="0"/>
              <a:t>の結合タンパク質</a:t>
            </a:r>
          </a:p>
        </p:txBody>
      </p:sp>
      <p:sp>
        <p:nvSpPr>
          <p:cNvPr id="40" name="楕円 39">
            <a:extLst>
              <a:ext uri="{FF2B5EF4-FFF2-40B4-BE49-F238E27FC236}">
                <a16:creationId xmlns:a16="http://schemas.microsoft.com/office/drawing/2014/main" id="{F8B8C91E-2914-4CEC-85C6-E6642A405022}"/>
              </a:ext>
            </a:extLst>
          </p:cNvPr>
          <p:cNvSpPr/>
          <p:nvPr/>
        </p:nvSpPr>
        <p:spPr>
          <a:xfrm>
            <a:off x="3747646" y="3832992"/>
            <a:ext cx="1564852" cy="1082140"/>
          </a:xfrm>
          <a:prstGeom prst="ellipse">
            <a:avLst/>
          </a:prstGeom>
          <a:noFill/>
          <a:ln w="38100">
            <a:solidFill>
              <a:srgbClr val="B6080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945291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134447"/>
            <a:ext cx="11400125" cy="518094"/>
          </a:xfrm>
        </p:spPr>
        <p:txBody>
          <a:bodyPr/>
          <a:lstStyle/>
          <a:p>
            <a:r>
              <a:rPr lang="ja-JP" altLang="en-US" dirty="0"/>
              <a:t>酵素設計の戦略・システム</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947542"/>
            <a:ext cx="11170120" cy="753558"/>
          </a:xfrm>
        </p:spPr>
        <p:txBody>
          <a:bodyPr/>
          <a:lstStyle/>
          <a:p>
            <a:pPr marL="457200" indent="-457200"/>
            <a:r>
              <a:rPr lang="ja-JP" altLang="en-US" sz="2800" dirty="0"/>
              <a:t>大幅に改変したデザインをサンプリングし、計算機と</a:t>
            </a:r>
            <a:r>
              <a:rPr lang="en-US" altLang="ja-JP" sz="2800" dirty="0"/>
              <a:t>Wet</a:t>
            </a:r>
            <a:r>
              <a:rPr lang="ja-JP" altLang="en-US" sz="2800" dirty="0"/>
              <a:t>のスクリーニングによって、有用な候補を得ることを想定していた。</a:t>
            </a:r>
            <a:endParaRPr kumimoji="1" lang="en-US" altLang="ja-JP" sz="2800" dirty="0"/>
          </a:p>
        </p:txBody>
      </p:sp>
      <p:sp>
        <p:nvSpPr>
          <p:cNvPr id="37" name="テキスト ボックス 36">
            <a:extLst>
              <a:ext uri="{FF2B5EF4-FFF2-40B4-BE49-F238E27FC236}">
                <a16:creationId xmlns:a16="http://schemas.microsoft.com/office/drawing/2014/main" id="{72EB8DE4-76DF-4BF2-B80B-03ED8C098CB4}"/>
              </a:ext>
            </a:extLst>
          </p:cNvPr>
          <p:cNvSpPr txBox="1"/>
          <p:nvPr/>
        </p:nvSpPr>
        <p:spPr>
          <a:xfrm>
            <a:off x="3397564" y="3410555"/>
            <a:ext cx="2412179" cy="338554"/>
          </a:xfrm>
          <a:prstGeom prst="rect">
            <a:avLst/>
          </a:prstGeom>
          <a:noFill/>
        </p:spPr>
        <p:txBody>
          <a:bodyPr wrap="square">
            <a:spAutoFit/>
          </a:bodyPr>
          <a:lstStyle/>
          <a:p>
            <a:r>
              <a:rPr lang="ja-JP" altLang="en-US" sz="1600" dirty="0"/>
              <a:t>機械学習などで特徴抽出</a:t>
            </a:r>
          </a:p>
        </p:txBody>
      </p:sp>
      <p:sp>
        <p:nvSpPr>
          <p:cNvPr id="2" name="正方形/長方形 1">
            <a:extLst>
              <a:ext uri="{FF2B5EF4-FFF2-40B4-BE49-F238E27FC236}">
                <a16:creationId xmlns:a16="http://schemas.microsoft.com/office/drawing/2014/main" id="{E5B085FA-F58B-4619-B417-933764BD3EDE}"/>
              </a:ext>
            </a:extLst>
          </p:cNvPr>
          <p:cNvSpPr/>
          <p:nvPr/>
        </p:nvSpPr>
        <p:spPr>
          <a:xfrm>
            <a:off x="817465" y="5146579"/>
            <a:ext cx="3667125" cy="4920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計算機上で候補設計</a:t>
            </a:r>
          </a:p>
        </p:txBody>
      </p:sp>
      <p:sp>
        <p:nvSpPr>
          <p:cNvPr id="44" name="正方形/長方形 43">
            <a:extLst>
              <a:ext uri="{FF2B5EF4-FFF2-40B4-BE49-F238E27FC236}">
                <a16:creationId xmlns:a16="http://schemas.microsoft.com/office/drawing/2014/main" id="{23836291-0462-440F-8B39-488DA072F960}"/>
              </a:ext>
            </a:extLst>
          </p:cNvPr>
          <p:cNvSpPr/>
          <p:nvPr/>
        </p:nvSpPr>
        <p:spPr>
          <a:xfrm>
            <a:off x="817465" y="3907170"/>
            <a:ext cx="3667125" cy="4920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最適化問題の定式化</a:t>
            </a:r>
          </a:p>
        </p:txBody>
      </p:sp>
      <p:cxnSp>
        <p:nvCxnSpPr>
          <p:cNvPr id="45" name="直線矢印コネクタ 44">
            <a:extLst>
              <a:ext uri="{FF2B5EF4-FFF2-40B4-BE49-F238E27FC236}">
                <a16:creationId xmlns:a16="http://schemas.microsoft.com/office/drawing/2014/main" id="{1460722E-0258-46B0-9429-F61D478134C8}"/>
              </a:ext>
            </a:extLst>
          </p:cNvPr>
          <p:cNvCxnSpPr>
            <a:stCxn id="44" idx="2"/>
            <a:endCxn id="2" idx="0"/>
          </p:cNvCxnSpPr>
          <p:nvPr/>
        </p:nvCxnSpPr>
        <p:spPr>
          <a:xfrm>
            <a:off x="2651028" y="4399171"/>
            <a:ext cx="0" cy="747408"/>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7" name="正方形/長方形 46">
            <a:extLst>
              <a:ext uri="{FF2B5EF4-FFF2-40B4-BE49-F238E27FC236}">
                <a16:creationId xmlns:a16="http://schemas.microsoft.com/office/drawing/2014/main" id="{19606D21-68D5-4050-B92F-41BF473C5EB4}"/>
              </a:ext>
            </a:extLst>
          </p:cNvPr>
          <p:cNvSpPr/>
          <p:nvPr/>
        </p:nvSpPr>
        <p:spPr>
          <a:xfrm>
            <a:off x="2770091" y="2772673"/>
            <a:ext cx="1714498" cy="4920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データを集約</a:t>
            </a:r>
          </a:p>
        </p:txBody>
      </p:sp>
      <p:sp>
        <p:nvSpPr>
          <p:cNvPr id="48" name="正方形/長方形 47">
            <a:extLst>
              <a:ext uri="{FF2B5EF4-FFF2-40B4-BE49-F238E27FC236}">
                <a16:creationId xmlns:a16="http://schemas.microsoft.com/office/drawing/2014/main" id="{6F1EAED8-9A4E-4CD7-A325-58A7333561DB}"/>
              </a:ext>
            </a:extLst>
          </p:cNvPr>
          <p:cNvSpPr/>
          <p:nvPr/>
        </p:nvSpPr>
        <p:spPr>
          <a:xfrm>
            <a:off x="817465" y="2772673"/>
            <a:ext cx="1714498" cy="4920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知見を活用</a:t>
            </a:r>
          </a:p>
        </p:txBody>
      </p:sp>
      <p:sp>
        <p:nvSpPr>
          <p:cNvPr id="49" name="テキスト ボックス 48">
            <a:extLst>
              <a:ext uri="{FF2B5EF4-FFF2-40B4-BE49-F238E27FC236}">
                <a16:creationId xmlns:a16="http://schemas.microsoft.com/office/drawing/2014/main" id="{5EED1E04-E0F9-4DB0-91CC-022900873F62}"/>
              </a:ext>
            </a:extLst>
          </p:cNvPr>
          <p:cNvSpPr txBox="1"/>
          <p:nvPr/>
        </p:nvSpPr>
        <p:spPr>
          <a:xfrm>
            <a:off x="2841222" y="4600524"/>
            <a:ext cx="1643366" cy="338554"/>
          </a:xfrm>
          <a:prstGeom prst="rect">
            <a:avLst/>
          </a:prstGeom>
          <a:noFill/>
        </p:spPr>
        <p:txBody>
          <a:bodyPr wrap="square">
            <a:spAutoFit/>
          </a:bodyPr>
          <a:lstStyle/>
          <a:p>
            <a:r>
              <a:rPr lang="ja-JP" altLang="en-US" sz="1600" dirty="0"/>
              <a:t>計算機上で実装</a:t>
            </a:r>
          </a:p>
        </p:txBody>
      </p:sp>
      <p:cxnSp>
        <p:nvCxnSpPr>
          <p:cNvPr id="50" name="直線矢印コネクタ 49">
            <a:extLst>
              <a:ext uri="{FF2B5EF4-FFF2-40B4-BE49-F238E27FC236}">
                <a16:creationId xmlns:a16="http://schemas.microsoft.com/office/drawing/2014/main" id="{5C6A2875-D08C-46C1-BD0C-B56279A83916}"/>
              </a:ext>
            </a:extLst>
          </p:cNvPr>
          <p:cNvCxnSpPr>
            <a:cxnSpLocks/>
            <a:stCxn id="48" idx="2"/>
            <a:endCxn id="44" idx="0"/>
          </p:cNvCxnSpPr>
          <p:nvPr/>
        </p:nvCxnSpPr>
        <p:spPr>
          <a:xfrm>
            <a:off x="1674714" y="3264674"/>
            <a:ext cx="976314" cy="642496"/>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F6B35DB1-1568-40AB-8EF5-DC5388312FD9}"/>
              </a:ext>
            </a:extLst>
          </p:cNvPr>
          <p:cNvCxnSpPr>
            <a:cxnSpLocks/>
            <a:stCxn id="47" idx="2"/>
            <a:endCxn id="44" idx="0"/>
          </p:cNvCxnSpPr>
          <p:nvPr/>
        </p:nvCxnSpPr>
        <p:spPr>
          <a:xfrm flipH="1">
            <a:off x="2651028" y="3264674"/>
            <a:ext cx="976312" cy="642496"/>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25B3AEF2-4D6B-4002-A14D-A280114D6E3C}"/>
              </a:ext>
            </a:extLst>
          </p:cNvPr>
          <p:cNvCxnSpPr>
            <a:cxnSpLocks/>
            <a:stCxn id="2" idx="3"/>
            <a:endCxn id="65" idx="1"/>
          </p:cNvCxnSpPr>
          <p:nvPr/>
        </p:nvCxnSpPr>
        <p:spPr>
          <a:xfrm flipV="1">
            <a:off x="4484590" y="5392579"/>
            <a:ext cx="1884730" cy="1"/>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381C3941-1496-4672-B2BC-DE9469EC8B12}"/>
              </a:ext>
            </a:extLst>
          </p:cNvPr>
          <p:cNvSpPr txBox="1"/>
          <p:nvPr/>
        </p:nvSpPr>
        <p:spPr>
          <a:xfrm>
            <a:off x="4750985" y="5476654"/>
            <a:ext cx="1457935" cy="338554"/>
          </a:xfrm>
          <a:prstGeom prst="rect">
            <a:avLst/>
          </a:prstGeom>
          <a:noFill/>
        </p:spPr>
        <p:txBody>
          <a:bodyPr wrap="square">
            <a:spAutoFit/>
          </a:bodyPr>
          <a:lstStyle/>
          <a:p>
            <a:pPr algn="ctr"/>
            <a:r>
              <a:rPr lang="ja-JP" altLang="en-US" sz="1600" dirty="0"/>
              <a:t>サンプリング</a:t>
            </a:r>
          </a:p>
        </p:txBody>
      </p:sp>
      <p:sp>
        <p:nvSpPr>
          <p:cNvPr id="65" name="正方形/長方形 64">
            <a:extLst>
              <a:ext uri="{FF2B5EF4-FFF2-40B4-BE49-F238E27FC236}">
                <a16:creationId xmlns:a16="http://schemas.microsoft.com/office/drawing/2014/main" id="{E4D98076-F381-4DE6-AB31-953B02CBA49C}"/>
              </a:ext>
            </a:extLst>
          </p:cNvPr>
          <p:cNvSpPr/>
          <p:nvPr/>
        </p:nvSpPr>
        <p:spPr>
          <a:xfrm>
            <a:off x="6369320" y="5146578"/>
            <a:ext cx="2755165" cy="4920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計算機上でスクリーニング</a:t>
            </a:r>
          </a:p>
        </p:txBody>
      </p:sp>
      <p:sp>
        <p:nvSpPr>
          <p:cNvPr id="69" name="テキスト ボックス 68">
            <a:extLst>
              <a:ext uri="{FF2B5EF4-FFF2-40B4-BE49-F238E27FC236}">
                <a16:creationId xmlns:a16="http://schemas.microsoft.com/office/drawing/2014/main" id="{A726636E-74DF-478B-BA02-7B51B394C797}"/>
              </a:ext>
            </a:extLst>
          </p:cNvPr>
          <p:cNvSpPr txBox="1"/>
          <p:nvPr/>
        </p:nvSpPr>
        <p:spPr>
          <a:xfrm>
            <a:off x="5068469" y="2591453"/>
            <a:ext cx="822966" cy="338554"/>
          </a:xfrm>
          <a:prstGeom prst="rect">
            <a:avLst/>
          </a:prstGeom>
          <a:noFill/>
        </p:spPr>
        <p:txBody>
          <a:bodyPr wrap="square">
            <a:spAutoFit/>
          </a:bodyPr>
          <a:lstStyle/>
          <a:p>
            <a:pPr algn="ctr"/>
            <a:r>
              <a:rPr lang="ja-JP" altLang="en-US" sz="1600" dirty="0"/>
              <a:t>追加</a:t>
            </a:r>
          </a:p>
        </p:txBody>
      </p:sp>
      <p:sp>
        <p:nvSpPr>
          <p:cNvPr id="71" name="正方形/長方形 70">
            <a:extLst>
              <a:ext uri="{FF2B5EF4-FFF2-40B4-BE49-F238E27FC236}">
                <a16:creationId xmlns:a16="http://schemas.microsoft.com/office/drawing/2014/main" id="{64D68556-94C6-46E1-ACA3-82788BC04354}"/>
              </a:ext>
            </a:extLst>
          </p:cNvPr>
          <p:cNvSpPr/>
          <p:nvPr/>
        </p:nvSpPr>
        <p:spPr>
          <a:xfrm>
            <a:off x="6369318" y="3945553"/>
            <a:ext cx="2755165" cy="4920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Wet</a:t>
            </a:r>
            <a:r>
              <a:rPr kumimoji="1" lang="ja-JP" altLang="en-US" dirty="0">
                <a:solidFill>
                  <a:schemeClr val="tx1"/>
                </a:solidFill>
              </a:rPr>
              <a:t>実験でスクリーニング</a:t>
            </a:r>
          </a:p>
        </p:txBody>
      </p:sp>
      <p:cxnSp>
        <p:nvCxnSpPr>
          <p:cNvPr id="72" name="直線矢印コネクタ 71">
            <a:extLst>
              <a:ext uri="{FF2B5EF4-FFF2-40B4-BE49-F238E27FC236}">
                <a16:creationId xmlns:a16="http://schemas.microsoft.com/office/drawing/2014/main" id="{CD4869C4-2649-4054-86AB-3E5E5094A713}"/>
              </a:ext>
            </a:extLst>
          </p:cNvPr>
          <p:cNvCxnSpPr>
            <a:cxnSpLocks/>
            <a:stCxn id="65" idx="0"/>
            <a:endCxn id="71" idx="2"/>
          </p:cNvCxnSpPr>
          <p:nvPr/>
        </p:nvCxnSpPr>
        <p:spPr>
          <a:xfrm flipH="1" flipV="1">
            <a:off x="7746901" y="4437554"/>
            <a:ext cx="2" cy="709024"/>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6" name="正方形/長方形 75">
            <a:extLst>
              <a:ext uri="{FF2B5EF4-FFF2-40B4-BE49-F238E27FC236}">
                <a16:creationId xmlns:a16="http://schemas.microsoft.com/office/drawing/2014/main" id="{DE5A5FCF-E950-43B3-ACA2-416AE5480DF6}"/>
              </a:ext>
            </a:extLst>
          </p:cNvPr>
          <p:cNvSpPr/>
          <p:nvPr/>
        </p:nvSpPr>
        <p:spPr>
          <a:xfrm>
            <a:off x="6368228" y="2774539"/>
            <a:ext cx="2748579" cy="4920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Wet</a:t>
            </a:r>
            <a:r>
              <a:rPr kumimoji="1" lang="ja-JP" altLang="en-US" dirty="0">
                <a:solidFill>
                  <a:schemeClr val="tx1"/>
                </a:solidFill>
              </a:rPr>
              <a:t>実験の評価データ</a:t>
            </a:r>
          </a:p>
        </p:txBody>
      </p:sp>
      <p:cxnSp>
        <p:nvCxnSpPr>
          <p:cNvPr id="77" name="直線矢印コネクタ 76">
            <a:extLst>
              <a:ext uri="{FF2B5EF4-FFF2-40B4-BE49-F238E27FC236}">
                <a16:creationId xmlns:a16="http://schemas.microsoft.com/office/drawing/2014/main" id="{F2BCCF6B-7AE5-4FA9-A3AC-0AB3C74D2674}"/>
              </a:ext>
            </a:extLst>
          </p:cNvPr>
          <p:cNvCxnSpPr>
            <a:cxnSpLocks/>
            <a:stCxn id="71" idx="0"/>
            <a:endCxn id="76" idx="2"/>
          </p:cNvCxnSpPr>
          <p:nvPr/>
        </p:nvCxnSpPr>
        <p:spPr>
          <a:xfrm flipH="1" flipV="1">
            <a:off x="7742518" y="3266540"/>
            <a:ext cx="4383" cy="679013"/>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9784E5EA-5E69-4B6F-8610-2BF99B157F42}"/>
              </a:ext>
            </a:extLst>
          </p:cNvPr>
          <p:cNvCxnSpPr>
            <a:cxnSpLocks/>
            <a:stCxn id="76" idx="1"/>
            <a:endCxn id="47" idx="3"/>
          </p:cNvCxnSpPr>
          <p:nvPr/>
        </p:nvCxnSpPr>
        <p:spPr>
          <a:xfrm flipH="1" flipV="1">
            <a:off x="4484589" y="3018674"/>
            <a:ext cx="1883639" cy="1866"/>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8E0C7919-A9E9-4632-8C41-673E5BED6EF1}"/>
              </a:ext>
            </a:extLst>
          </p:cNvPr>
          <p:cNvCxnSpPr>
            <a:cxnSpLocks/>
            <a:stCxn id="104" idx="2"/>
            <a:endCxn id="47" idx="0"/>
          </p:cNvCxnSpPr>
          <p:nvPr/>
        </p:nvCxnSpPr>
        <p:spPr>
          <a:xfrm>
            <a:off x="3627340" y="2458830"/>
            <a:ext cx="0" cy="313843"/>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a:extLst>
              <a:ext uri="{FF2B5EF4-FFF2-40B4-BE49-F238E27FC236}">
                <a16:creationId xmlns:a16="http://schemas.microsoft.com/office/drawing/2014/main" id="{122D4486-2274-4C7E-ADC4-745730B8172D}"/>
              </a:ext>
            </a:extLst>
          </p:cNvPr>
          <p:cNvCxnSpPr>
            <a:cxnSpLocks/>
            <a:stCxn id="76" idx="3"/>
          </p:cNvCxnSpPr>
          <p:nvPr/>
        </p:nvCxnSpPr>
        <p:spPr>
          <a:xfrm flipV="1">
            <a:off x="9116807" y="3013684"/>
            <a:ext cx="1027147" cy="6856"/>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3" name="正方形/長方形 102">
            <a:extLst>
              <a:ext uri="{FF2B5EF4-FFF2-40B4-BE49-F238E27FC236}">
                <a16:creationId xmlns:a16="http://schemas.microsoft.com/office/drawing/2014/main" id="{298A92E7-4544-401B-B473-2F64D29FD1E7}"/>
              </a:ext>
            </a:extLst>
          </p:cNvPr>
          <p:cNvSpPr/>
          <p:nvPr/>
        </p:nvSpPr>
        <p:spPr>
          <a:xfrm>
            <a:off x="10150888" y="2783131"/>
            <a:ext cx="1457935" cy="4920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暫定候補</a:t>
            </a:r>
          </a:p>
        </p:txBody>
      </p:sp>
      <p:sp>
        <p:nvSpPr>
          <p:cNvPr id="104" name="正方形/長方形 103">
            <a:extLst>
              <a:ext uri="{FF2B5EF4-FFF2-40B4-BE49-F238E27FC236}">
                <a16:creationId xmlns:a16="http://schemas.microsoft.com/office/drawing/2014/main" id="{A199E43B-45F8-4663-8253-C86395516164}"/>
              </a:ext>
            </a:extLst>
          </p:cNvPr>
          <p:cNvSpPr/>
          <p:nvPr/>
        </p:nvSpPr>
        <p:spPr>
          <a:xfrm>
            <a:off x="2770091" y="1966829"/>
            <a:ext cx="1714498" cy="4920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Public DB</a:t>
            </a:r>
            <a:endParaRPr kumimoji="1" lang="ja-JP" altLang="en-US" dirty="0">
              <a:solidFill>
                <a:schemeClr val="tx1"/>
              </a:solidFill>
            </a:endParaRPr>
          </a:p>
        </p:txBody>
      </p:sp>
      <p:sp>
        <p:nvSpPr>
          <p:cNvPr id="108" name="正方形/長方形 107">
            <a:extLst>
              <a:ext uri="{FF2B5EF4-FFF2-40B4-BE49-F238E27FC236}">
                <a16:creationId xmlns:a16="http://schemas.microsoft.com/office/drawing/2014/main" id="{B7E11164-4B30-4FB6-8E5E-527A05EE2AAE}"/>
              </a:ext>
            </a:extLst>
          </p:cNvPr>
          <p:cNvSpPr/>
          <p:nvPr/>
        </p:nvSpPr>
        <p:spPr>
          <a:xfrm>
            <a:off x="690448" y="1866901"/>
            <a:ext cx="4012326" cy="3962398"/>
          </a:xfrm>
          <a:prstGeom prst="rect">
            <a:avLst/>
          </a:prstGeom>
          <a:noFill/>
          <a:ln>
            <a:solidFill>
              <a:schemeClr val="accent3"/>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9" name="テキスト ボックス 108">
            <a:extLst>
              <a:ext uri="{FF2B5EF4-FFF2-40B4-BE49-F238E27FC236}">
                <a16:creationId xmlns:a16="http://schemas.microsoft.com/office/drawing/2014/main" id="{A2DC3DA0-BBDA-4B68-82DF-C015DC770C5A}"/>
              </a:ext>
            </a:extLst>
          </p:cNvPr>
          <p:cNvSpPr txBox="1"/>
          <p:nvPr/>
        </p:nvSpPr>
        <p:spPr>
          <a:xfrm>
            <a:off x="559063" y="5875148"/>
            <a:ext cx="4143709" cy="338554"/>
          </a:xfrm>
          <a:prstGeom prst="rect">
            <a:avLst/>
          </a:prstGeom>
          <a:noFill/>
        </p:spPr>
        <p:txBody>
          <a:bodyPr wrap="square">
            <a:spAutoFit/>
          </a:bodyPr>
          <a:lstStyle/>
          <a:p>
            <a:pPr algn="ctr"/>
            <a:r>
              <a:rPr lang="en-US" altLang="ja-JP" sz="1600" dirty="0">
                <a:solidFill>
                  <a:schemeClr val="accent3"/>
                </a:solidFill>
              </a:rPr>
              <a:t>Rosetta</a:t>
            </a:r>
            <a:r>
              <a:rPr lang="ja-JP" altLang="en-US" sz="1600" dirty="0">
                <a:solidFill>
                  <a:schemeClr val="accent3"/>
                </a:solidFill>
              </a:rPr>
              <a:t>の上位最適化で、大幅な改変を想定</a:t>
            </a:r>
          </a:p>
        </p:txBody>
      </p:sp>
    </p:spTree>
    <p:extLst>
      <p:ext uri="{BB962C8B-B14F-4D97-AF65-F5344CB8AC3E}">
        <p14:creationId xmlns:p14="http://schemas.microsoft.com/office/powerpoint/2010/main" val="4197306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設計システムにおける懸念点</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947542"/>
            <a:ext cx="11170120" cy="753558"/>
          </a:xfrm>
        </p:spPr>
        <p:txBody>
          <a:bodyPr/>
          <a:lstStyle/>
          <a:p>
            <a:pPr marL="457200" indent="-457200"/>
            <a:r>
              <a:rPr lang="ja-JP" altLang="en-US" sz="2800" dirty="0"/>
              <a:t>①サンプリング、②机上評価、③</a:t>
            </a:r>
            <a:r>
              <a:rPr lang="en-US" altLang="ja-JP" sz="2800" dirty="0"/>
              <a:t>Wet</a:t>
            </a:r>
            <a:r>
              <a:rPr lang="ja-JP" altLang="en-US" sz="2800" dirty="0"/>
              <a:t>評価の</a:t>
            </a:r>
            <a:r>
              <a:rPr lang="en-US" altLang="ja-JP" sz="2800" dirty="0"/>
              <a:t>3</a:t>
            </a:r>
            <a:r>
              <a:rPr lang="ja-JP" altLang="en-US" sz="2800" dirty="0"/>
              <a:t>点が主な課題だった。</a:t>
            </a:r>
            <a:endParaRPr kumimoji="1" lang="en-US" altLang="ja-JP" sz="2800" dirty="0"/>
          </a:p>
        </p:txBody>
      </p:sp>
      <p:pic>
        <p:nvPicPr>
          <p:cNvPr id="4" name="図 3">
            <a:extLst>
              <a:ext uri="{FF2B5EF4-FFF2-40B4-BE49-F238E27FC236}">
                <a16:creationId xmlns:a16="http://schemas.microsoft.com/office/drawing/2014/main" id="{2168F6CE-541D-4F00-86CB-62ADF89FEFDA}"/>
              </a:ext>
            </a:extLst>
          </p:cNvPr>
          <p:cNvPicPr>
            <a:picLocks noChangeAspect="1"/>
          </p:cNvPicPr>
          <p:nvPr/>
        </p:nvPicPr>
        <p:blipFill>
          <a:blip r:embed="rId2"/>
          <a:stretch>
            <a:fillRect/>
          </a:stretch>
        </p:blipFill>
        <p:spPr>
          <a:xfrm>
            <a:off x="1703973" y="1692323"/>
            <a:ext cx="8784053" cy="3527188"/>
          </a:xfrm>
          <a:prstGeom prst="rect">
            <a:avLst/>
          </a:prstGeom>
        </p:spPr>
      </p:pic>
      <p:sp>
        <p:nvSpPr>
          <p:cNvPr id="6" name="吹き出し: 角を丸めた四角形 5">
            <a:extLst>
              <a:ext uri="{FF2B5EF4-FFF2-40B4-BE49-F238E27FC236}">
                <a16:creationId xmlns:a16="http://schemas.microsoft.com/office/drawing/2014/main" id="{E9621523-9BB1-474D-BAF1-319500C7661E}"/>
              </a:ext>
            </a:extLst>
          </p:cNvPr>
          <p:cNvSpPr/>
          <p:nvPr/>
        </p:nvSpPr>
        <p:spPr>
          <a:xfrm>
            <a:off x="303798" y="5421420"/>
            <a:ext cx="4877802" cy="714564"/>
          </a:xfrm>
          <a:prstGeom prst="wedgeRoundRectCallout">
            <a:avLst>
              <a:gd name="adj1" fmla="val 30284"/>
              <a:gd name="adj2" fmla="val -85461"/>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特徴抽出の限界などの理由から、サンプリング時点で良質なものを多く得るのは、あまり期待していない</a:t>
            </a:r>
          </a:p>
        </p:txBody>
      </p:sp>
      <p:sp>
        <p:nvSpPr>
          <p:cNvPr id="34" name="吹き出し: 角を丸めた四角形 33">
            <a:extLst>
              <a:ext uri="{FF2B5EF4-FFF2-40B4-BE49-F238E27FC236}">
                <a16:creationId xmlns:a16="http://schemas.microsoft.com/office/drawing/2014/main" id="{56EF5AA6-90E9-46AF-A06E-B81AF7608AC3}"/>
              </a:ext>
            </a:extLst>
          </p:cNvPr>
          <p:cNvSpPr/>
          <p:nvPr/>
        </p:nvSpPr>
        <p:spPr>
          <a:xfrm>
            <a:off x="6539975" y="5099228"/>
            <a:ext cx="5268327" cy="714564"/>
          </a:xfrm>
          <a:prstGeom prst="wedgeRoundRectCallout">
            <a:avLst>
              <a:gd name="adj1" fmla="val -34383"/>
              <a:gd name="adj2" fmla="val -7479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ドッキング／分子動力学シミュレーション、</a:t>
            </a:r>
            <a:r>
              <a:rPr kumimoji="1" lang="en-US" altLang="ja-JP" dirty="0">
                <a:solidFill>
                  <a:schemeClr val="tx1"/>
                </a:solidFill>
              </a:rPr>
              <a:t>AlphaFold2</a:t>
            </a:r>
            <a:r>
              <a:rPr kumimoji="1" lang="ja-JP" altLang="en-US" dirty="0">
                <a:solidFill>
                  <a:schemeClr val="tx1"/>
                </a:solidFill>
              </a:rPr>
              <a:t>を用いたが、多様かつ高精度な評価には限界がある</a:t>
            </a:r>
          </a:p>
        </p:txBody>
      </p:sp>
      <p:sp>
        <p:nvSpPr>
          <p:cNvPr id="35" name="吹き出し: 角を丸めた四角形 34">
            <a:extLst>
              <a:ext uri="{FF2B5EF4-FFF2-40B4-BE49-F238E27FC236}">
                <a16:creationId xmlns:a16="http://schemas.microsoft.com/office/drawing/2014/main" id="{86F1594E-80E8-4B87-8A84-C9E485F3AFDD}"/>
              </a:ext>
            </a:extLst>
          </p:cNvPr>
          <p:cNvSpPr/>
          <p:nvPr/>
        </p:nvSpPr>
        <p:spPr>
          <a:xfrm>
            <a:off x="7896225" y="3791488"/>
            <a:ext cx="4200525" cy="402566"/>
          </a:xfrm>
          <a:prstGeom prst="wedgeRoundRectCallout">
            <a:avLst>
              <a:gd name="adj1" fmla="val -33861"/>
              <a:gd name="adj2" fmla="val -8989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ここがどの程度できるのか？が不透明だった</a:t>
            </a:r>
          </a:p>
        </p:txBody>
      </p:sp>
    </p:spTree>
    <p:extLst>
      <p:ext uri="{BB962C8B-B14F-4D97-AF65-F5344CB8AC3E}">
        <p14:creationId xmlns:p14="http://schemas.microsoft.com/office/powerpoint/2010/main" val="525785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機能評価の軸</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947542"/>
            <a:ext cx="11170120" cy="753558"/>
          </a:xfrm>
        </p:spPr>
        <p:txBody>
          <a:bodyPr/>
          <a:lstStyle/>
          <a:p>
            <a:pPr marL="457200" indent="-457200"/>
            <a:r>
              <a:rPr lang="ja-JP" altLang="en-US" sz="2800" dirty="0"/>
              <a:t>下記の関係を明らかにすれば、一定の価値を示唆できると考えられる。</a:t>
            </a:r>
            <a:endParaRPr kumimoji="1" lang="en-US" altLang="ja-JP" sz="2800" dirty="0"/>
          </a:p>
        </p:txBody>
      </p:sp>
      <p:sp>
        <p:nvSpPr>
          <p:cNvPr id="42" name="正方形/長方形 41">
            <a:extLst>
              <a:ext uri="{FF2B5EF4-FFF2-40B4-BE49-F238E27FC236}">
                <a16:creationId xmlns:a16="http://schemas.microsoft.com/office/drawing/2014/main" id="{F1067699-610A-489B-BE61-695F33CC8D6F}"/>
              </a:ext>
            </a:extLst>
          </p:cNvPr>
          <p:cNvSpPr/>
          <p:nvPr/>
        </p:nvSpPr>
        <p:spPr>
          <a:xfrm>
            <a:off x="380658" y="2491188"/>
            <a:ext cx="3333750" cy="40661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セルロース結晶に対する結合能</a:t>
            </a:r>
          </a:p>
        </p:txBody>
      </p:sp>
      <p:sp>
        <p:nvSpPr>
          <p:cNvPr id="43" name="正方形/長方形 42">
            <a:extLst>
              <a:ext uri="{FF2B5EF4-FFF2-40B4-BE49-F238E27FC236}">
                <a16:creationId xmlns:a16="http://schemas.microsoft.com/office/drawing/2014/main" id="{75BC19DF-6E8A-491A-802F-FB2A967A4C1C}"/>
              </a:ext>
            </a:extLst>
          </p:cNvPr>
          <p:cNvSpPr/>
          <p:nvPr/>
        </p:nvSpPr>
        <p:spPr>
          <a:xfrm>
            <a:off x="380657" y="3536623"/>
            <a:ext cx="3333750" cy="40661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セルロース結晶に対する活性能</a:t>
            </a:r>
          </a:p>
        </p:txBody>
      </p:sp>
      <p:sp>
        <p:nvSpPr>
          <p:cNvPr id="44" name="正方形/長方形 43">
            <a:extLst>
              <a:ext uri="{FF2B5EF4-FFF2-40B4-BE49-F238E27FC236}">
                <a16:creationId xmlns:a16="http://schemas.microsoft.com/office/drawing/2014/main" id="{36699587-FC5C-4DF8-AFA8-7A16283666D5}"/>
              </a:ext>
            </a:extLst>
          </p:cNvPr>
          <p:cNvSpPr/>
          <p:nvPr/>
        </p:nvSpPr>
        <p:spPr>
          <a:xfrm>
            <a:off x="3948350" y="1701100"/>
            <a:ext cx="3030682" cy="36964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計算機上の評価</a:t>
            </a:r>
          </a:p>
        </p:txBody>
      </p:sp>
      <p:sp>
        <p:nvSpPr>
          <p:cNvPr id="45" name="正方形/長方形 44">
            <a:extLst>
              <a:ext uri="{FF2B5EF4-FFF2-40B4-BE49-F238E27FC236}">
                <a16:creationId xmlns:a16="http://schemas.microsoft.com/office/drawing/2014/main" id="{99974A86-3905-4384-9D30-943AB9CFF26F}"/>
              </a:ext>
            </a:extLst>
          </p:cNvPr>
          <p:cNvSpPr/>
          <p:nvPr/>
        </p:nvSpPr>
        <p:spPr>
          <a:xfrm>
            <a:off x="7574985" y="1701100"/>
            <a:ext cx="4033838" cy="36964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Wet</a:t>
            </a:r>
            <a:r>
              <a:rPr kumimoji="1" lang="ja-JP" altLang="en-US" b="1" dirty="0">
                <a:solidFill>
                  <a:schemeClr val="bg1"/>
                </a:solidFill>
              </a:rPr>
              <a:t>上の評価</a:t>
            </a:r>
          </a:p>
        </p:txBody>
      </p:sp>
      <p:sp>
        <p:nvSpPr>
          <p:cNvPr id="46" name="テキスト ボックス 45">
            <a:extLst>
              <a:ext uri="{FF2B5EF4-FFF2-40B4-BE49-F238E27FC236}">
                <a16:creationId xmlns:a16="http://schemas.microsoft.com/office/drawing/2014/main" id="{8C30093E-27B1-41DB-915D-1A21B1C30FC3}"/>
              </a:ext>
            </a:extLst>
          </p:cNvPr>
          <p:cNvSpPr txBox="1"/>
          <p:nvPr/>
        </p:nvSpPr>
        <p:spPr>
          <a:xfrm>
            <a:off x="4574737" y="2512106"/>
            <a:ext cx="1777907" cy="338554"/>
          </a:xfrm>
          <a:prstGeom prst="rect">
            <a:avLst/>
          </a:prstGeom>
          <a:noFill/>
        </p:spPr>
        <p:txBody>
          <a:bodyPr wrap="square">
            <a:spAutoFit/>
          </a:bodyPr>
          <a:lstStyle/>
          <a:p>
            <a:pPr algn="ctr"/>
            <a:r>
              <a:rPr lang="ja-JP" altLang="en-US" sz="1600"/>
              <a:t>計算機／結合能</a:t>
            </a:r>
            <a:endParaRPr lang="ja-JP" altLang="en-US" sz="1600" dirty="0"/>
          </a:p>
        </p:txBody>
      </p:sp>
      <p:sp>
        <p:nvSpPr>
          <p:cNvPr id="47" name="テキスト ボックス 46">
            <a:extLst>
              <a:ext uri="{FF2B5EF4-FFF2-40B4-BE49-F238E27FC236}">
                <a16:creationId xmlns:a16="http://schemas.microsoft.com/office/drawing/2014/main" id="{6A74B64D-AFD1-4015-8A59-D287BB42CE33}"/>
              </a:ext>
            </a:extLst>
          </p:cNvPr>
          <p:cNvSpPr txBox="1"/>
          <p:nvPr/>
        </p:nvSpPr>
        <p:spPr>
          <a:xfrm>
            <a:off x="7511335" y="2512106"/>
            <a:ext cx="1938276" cy="338554"/>
          </a:xfrm>
          <a:prstGeom prst="rect">
            <a:avLst/>
          </a:prstGeom>
          <a:noFill/>
        </p:spPr>
        <p:txBody>
          <a:bodyPr wrap="square">
            <a:spAutoFit/>
          </a:bodyPr>
          <a:lstStyle/>
          <a:p>
            <a:pPr algn="ctr"/>
            <a:r>
              <a:rPr lang="en-US" altLang="ja-JP" sz="1600" dirty="0"/>
              <a:t>Wet</a:t>
            </a:r>
            <a:r>
              <a:rPr lang="ja-JP" altLang="en-US" sz="1600" dirty="0"/>
              <a:t>／結合能ラベル</a:t>
            </a:r>
          </a:p>
        </p:txBody>
      </p:sp>
      <p:sp>
        <p:nvSpPr>
          <p:cNvPr id="48" name="テキスト ボックス 47">
            <a:extLst>
              <a:ext uri="{FF2B5EF4-FFF2-40B4-BE49-F238E27FC236}">
                <a16:creationId xmlns:a16="http://schemas.microsoft.com/office/drawing/2014/main" id="{339C15DB-3711-48E2-BABB-C6B0CABFC4D0}"/>
              </a:ext>
            </a:extLst>
          </p:cNvPr>
          <p:cNvSpPr txBox="1"/>
          <p:nvPr/>
        </p:nvSpPr>
        <p:spPr>
          <a:xfrm>
            <a:off x="9881384" y="2512106"/>
            <a:ext cx="1777907" cy="338554"/>
          </a:xfrm>
          <a:prstGeom prst="rect">
            <a:avLst/>
          </a:prstGeom>
          <a:noFill/>
        </p:spPr>
        <p:txBody>
          <a:bodyPr wrap="square">
            <a:spAutoFit/>
          </a:bodyPr>
          <a:lstStyle/>
          <a:p>
            <a:pPr algn="ctr"/>
            <a:r>
              <a:rPr lang="en-US" altLang="ja-JP" sz="1600" dirty="0"/>
              <a:t>Wet</a:t>
            </a:r>
            <a:r>
              <a:rPr lang="ja-JP" altLang="en-US" sz="1600" dirty="0"/>
              <a:t>／定量結合能</a:t>
            </a:r>
          </a:p>
        </p:txBody>
      </p:sp>
      <p:sp>
        <p:nvSpPr>
          <p:cNvPr id="49" name="テキスト ボックス 48">
            <a:extLst>
              <a:ext uri="{FF2B5EF4-FFF2-40B4-BE49-F238E27FC236}">
                <a16:creationId xmlns:a16="http://schemas.microsoft.com/office/drawing/2014/main" id="{7B42A5FE-4347-476E-90DA-F1C9BFE92D81}"/>
              </a:ext>
            </a:extLst>
          </p:cNvPr>
          <p:cNvSpPr txBox="1"/>
          <p:nvPr/>
        </p:nvSpPr>
        <p:spPr>
          <a:xfrm>
            <a:off x="4574737" y="3570652"/>
            <a:ext cx="1777907" cy="338554"/>
          </a:xfrm>
          <a:prstGeom prst="rect">
            <a:avLst/>
          </a:prstGeom>
          <a:noFill/>
        </p:spPr>
        <p:txBody>
          <a:bodyPr wrap="square">
            <a:spAutoFit/>
          </a:bodyPr>
          <a:lstStyle/>
          <a:p>
            <a:pPr algn="ctr"/>
            <a:r>
              <a:rPr lang="ja-JP" altLang="en-US" sz="1600" dirty="0">
                <a:solidFill>
                  <a:schemeClr val="bg1">
                    <a:lumMod val="50000"/>
                  </a:schemeClr>
                </a:solidFill>
              </a:rPr>
              <a:t>無し</a:t>
            </a:r>
          </a:p>
        </p:txBody>
      </p:sp>
      <p:sp>
        <p:nvSpPr>
          <p:cNvPr id="41" name="テキスト ボックス 40">
            <a:extLst>
              <a:ext uri="{FF2B5EF4-FFF2-40B4-BE49-F238E27FC236}">
                <a16:creationId xmlns:a16="http://schemas.microsoft.com/office/drawing/2014/main" id="{6A27B29E-7871-42DF-AEB6-6F09E15C18B8}"/>
              </a:ext>
            </a:extLst>
          </p:cNvPr>
          <p:cNvSpPr txBox="1"/>
          <p:nvPr/>
        </p:nvSpPr>
        <p:spPr>
          <a:xfrm>
            <a:off x="8702950" y="3570652"/>
            <a:ext cx="1777907" cy="338554"/>
          </a:xfrm>
          <a:prstGeom prst="rect">
            <a:avLst/>
          </a:prstGeom>
          <a:noFill/>
        </p:spPr>
        <p:txBody>
          <a:bodyPr wrap="square">
            <a:spAutoFit/>
          </a:bodyPr>
          <a:lstStyle/>
          <a:p>
            <a:pPr algn="ctr"/>
            <a:r>
              <a:rPr lang="en-US" altLang="ja-JP" sz="1600" dirty="0"/>
              <a:t>Wet</a:t>
            </a:r>
            <a:r>
              <a:rPr lang="ja-JP" altLang="en-US" sz="1600" dirty="0"/>
              <a:t>／活性能</a:t>
            </a:r>
          </a:p>
        </p:txBody>
      </p:sp>
      <p:sp>
        <p:nvSpPr>
          <p:cNvPr id="50" name="テキスト ボックス 49">
            <a:extLst>
              <a:ext uri="{FF2B5EF4-FFF2-40B4-BE49-F238E27FC236}">
                <a16:creationId xmlns:a16="http://schemas.microsoft.com/office/drawing/2014/main" id="{E002616B-7642-434D-9240-E7BC946CAFD2}"/>
              </a:ext>
            </a:extLst>
          </p:cNvPr>
          <p:cNvSpPr txBox="1"/>
          <p:nvPr/>
        </p:nvSpPr>
        <p:spPr>
          <a:xfrm>
            <a:off x="2064987" y="2081680"/>
            <a:ext cx="1777907" cy="338554"/>
          </a:xfrm>
          <a:prstGeom prst="rect">
            <a:avLst/>
          </a:prstGeom>
          <a:noFill/>
        </p:spPr>
        <p:txBody>
          <a:bodyPr wrap="square">
            <a:spAutoFit/>
          </a:bodyPr>
          <a:lstStyle/>
          <a:p>
            <a:pPr algn="ctr"/>
            <a:r>
              <a:rPr lang="ja-JP" altLang="en-US" sz="1600" dirty="0"/>
              <a:t>（</a:t>
            </a:r>
            <a:r>
              <a:rPr lang="en-US" altLang="ja-JP" sz="1600" dirty="0"/>
              <a:t>CBD</a:t>
            </a:r>
            <a:r>
              <a:rPr lang="ja-JP" altLang="en-US" sz="1600" dirty="0"/>
              <a:t>として）</a:t>
            </a:r>
          </a:p>
        </p:txBody>
      </p:sp>
      <p:sp>
        <p:nvSpPr>
          <p:cNvPr id="51" name="テキスト ボックス 50">
            <a:extLst>
              <a:ext uri="{FF2B5EF4-FFF2-40B4-BE49-F238E27FC236}">
                <a16:creationId xmlns:a16="http://schemas.microsoft.com/office/drawing/2014/main" id="{0759C893-A989-439B-94D9-D8774402D826}"/>
              </a:ext>
            </a:extLst>
          </p:cNvPr>
          <p:cNvSpPr txBox="1"/>
          <p:nvPr/>
        </p:nvSpPr>
        <p:spPr>
          <a:xfrm>
            <a:off x="1869145" y="3109067"/>
            <a:ext cx="1972041" cy="338554"/>
          </a:xfrm>
          <a:prstGeom prst="rect">
            <a:avLst/>
          </a:prstGeom>
          <a:noFill/>
        </p:spPr>
        <p:txBody>
          <a:bodyPr wrap="square">
            <a:spAutoFit/>
          </a:bodyPr>
          <a:lstStyle/>
          <a:p>
            <a:pPr algn="ctr"/>
            <a:r>
              <a:rPr lang="ja-JP" altLang="en-US" sz="1600" dirty="0"/>
              <a:t>（セルラーゼとして）</a:t>
            </a:r>
          </a:p>
        </p:txBody>
      </p:sp>
      <p:cxnSp>
        <p:nvCxnSpPr>
          <p:cNvPr id="8" name="直線矢印コネクタ 7">
            <a:extLst>
              <a:ext uri="{FF2B5EF4-FFF2-40B4-BE49-F238E27FC236}">
                <a16:creationId xmlns:a16="http://schemas.microsoft.com/office/drawing/2014/main" id="{E2425C4F-13E3-43C1-95C0-44992BDB0C50}"/>
              </a:ext>
            </a:extLst>
          </p:cNvPr>
          <p:cNvCxnSpPr>
            <a:cxnSpLocks/>
            <a:stCxn id="46" idx="3"/>
            <a:endCxn id="47" idx="1"/>
          </p:cNvCxnSpPr>
          <p:nvPr/>
        </p:nvCxnSpPr>
        <p:spPr>
          <a:xfrm>
            <a:off x="6352644" y="2681383"/>
            <a:ext cx="115869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A5E71DD7-BCB0-4A4D-95C9-43604F132133}"/>
              </a:ext>
            </a:extLst>
          </p:cNvPr>
          <p:cNvSpPr txBox="1"/>
          <p:nvPr/>
        </p:nvSpPr>
        <p:spPr>
          <a:xfrm>
            <a:off x="6707635" y="2342829"/>
            <a:ext cx="485643" cy="338554"/>
          </a:xfrm>
          <a:prstGeom prst="rect">
            <a:avLst/>
          </a:prstGeom>
          <a:noFill/>
        </p:spPr>
        <p:txBody>
          <a:bodyPr wrap="square">
            <a:spAutoFit/>
          </a:bodyPr>
          <a:lstStyle/>
          <a:p>
            <a:pPr algn="ctr"/>
            <a:r>
              <a:rPr lang="ja-JP" altLang="en-US" sz="1600" dirty="0"/>
              <a:t>①</a:t>
            </a:r>
          </a:p>
        </p:txBody>
      </p:sp>
      <p:cxnSp>
        <p:nvCxnSpPr>
          <p:cNvPr id="54" name="直線矢印コネクタ 53">
            <a:extLst>
              <a:ext uri="{FF2B5EF4-FFF2-40B4-BE49-F238E27FC236}">
                <a16:creationId xmlns:a16="http://schemas.microsoft.com/office/drawing/2014/main" id="{916F8B44-76ED-4048-AD03-1C4EA27DFD82}"/>
              </a:ext>
            </a:extLst>
          </p:cNvPr>
          <p:cNvCxnSpPr>
            <a:cxnSpLocks/>
          </p:cNvCxnSpPr>
          <p:nvPr/>
        </p:nvCxnSpPr>
        <p:spPr>
          <a:xfrm flipH="1">
            <a:off x="9591903" y="2850660"/>
            <a:ext cx="949834" cy="7199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AE96D9B7-E7F1-41C7-9A11-62A286A09862}"/>
              </a:ext>
            </a:extLst>
          </p:cNvPr>
          <p:cNvCxnSpPr>
            <a:cxnSpLocks/>
            <a:stCxn id="48" idx="1"/>
            <a:endCxn id="47" idx="3"/>
          </p:cNvCxnSpPr>
          <p:nvPr/>
        </p:nvCxnSpPr>
        <p:spPr>
          <a:xfrm flipH="1">
            <a:off x="9449611" y="2681383"/>
            <a:ext cx="4317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2DE79530-C459-4CFA-AD42-5661C5ED3013}"/>
              </a:ext>
            </a:extLst>
          </p:cNvPr>
          <p:cNvSpPr txBox="1"/>
          <p:nvPr/>
        </p:nvSpPr>
        <p:spPr>
          <a:xfrm>
            <a:off x="9422675" y="2240025"/>
            <a:ext cx="485643" cy="338554"/>
          </a:xfrm>
          <a:prstGeom prst="rect">
            <a:avLst/>
          </a:prstGeom>
          <a:noFill/>
        </p:spPr>
        <p:txBody>
          <a:bodyPr wrap="square">
            <a:spAutoFit/>
          </a:bodyPr>
          <a:lstStyle/>
          <a:p>
            <a:pPr algn="ctr"/>
            <a:r>
              <a:rPr lang="ja-JP" altLang="en-US" sz="1600" dirty="0"/>
              <a:t>②</a:t>
            </a:r>
          </a:p>
        </p:txBody>
      </p:sp>
      <p:sp>
        <p:nvSpPr>
          <p:cNvPr id="57" name="テキスト ボックス 56">
            <a:extLst>
              <a:ext uri="{FF2B5EF4-FFF2-40B4-BE49-F238E27FC236}">
                <a16:creationId xmlns:a16="http://schemas.microsoft.com/office/drawing/2014/main" id="{DDC8177F-928F-47C9-A998-93F994A3F28D}"/>
              </a:ext>
            </a:extLst>
          </p:cNvPr>
          <p:cNvSpPr txBox="1"/>
          <p:nvPr/>
        </p:nvSpPr>
        <p:spPr>
          <a:xfrm>
            <a:off x="10056094" y="3177195"/>
            <a:ext cx="485643" cy="338554"/>
          </a:xfrm>
          <a:prstGeom prst="rect">
            <a:avLst/>
          </a:prstGeom>
          <a:noFill/>
        </p:spPr>
        <p:txBody>
          <a:bodyPr wrap="square">
            <a:spAutoFit/>
          </a:bodyPr>
          <a:lstStyle/>
          <a:p>
            <a:pPr algn="ctr"/>
            <a:r>
              <a:rPr lang="ja-JP" altLang="en-US" sz="1600" dirty="0"/>
              <a:t>③</a:t>
            </a:r>
          </a:p>
        </p:txBody>
      </p:sp>
      <p:sp>
        <p:nvSpPr>
          <p:cNvPr id="58" name="テキスト ボックス 57">
            <a:extLst>
              <a:ext uri="{FF2B5EF4-FFF2-40B4-BE49-F238E27FC236}">
                <a16:creationId xmlns:a16="http://schemas.microsoft.com/office/drawing/2014/main" id="{4CD7F8BA-B64B-4D4B-A2E4-81492CC899CE}"/>
              </a:ext>
            </a:extLst>
          </p:cNvPr>
          <p:cNvSpPr txBox="1"/>
          <p:nvPr/>
        </p:nvSpPr>
        <p:spPr>
          <a:xfrm>
            <a:off x="517055" y="4667082"/>
            <a:ext cx="11253235" cy="369332"/>
          </a:xfrm>
          <a:prstGeom prst="rect">
            <a:avLst/>
          </a:prstGeom>
          <a:noFill/>
        </p:spPr>
        <p:txBody>
          <a:bodyPr wrap="square">
            <a:spAutoFit/>
          </a:bodyPr>
          <a:lstStyle/>
          <a:p>
            <a:pPr algn="ctr"/>
            <a:r>
              <a:rPr lang="ja-JP" altLang="en-US" dirty="0">
                <a:solidFill>
                  <a:schemeClr val="accent1"/>
                </a:solidFill>
              </a:rPr>
              <a:t>大幅に改変した</a:t>
            </a:r>
            <a:r>
              <a:rPr lang="en-US" altLang="ja-JP" dirty="0">
                <a:solidFill>
                  <a:schemeClr val="accent1"/>
                </a:solidFill>
              </a:rPr>
              <a:t>CBD</a:t>
            </a:r>
            <a:r>
              <a:rPr lang="ja-JP" altLang="en-US" dirty="0">
                <a:solidFill>
                  <a:schemeClr val="accent1"/>
                </a:solidFill>
              </a:rPr>
              <a:t>でも、計算機上で結合能を評価することは、実際の活性能の評価に大まかな関係がある。</a:t>
            </a:r>
            <a:endParaRPr lang="en-US" altLang="ja-JP" dirty="0">
              <a:solidFill>
                <a:schemeClr val="accent1"/>
              </a:solidFill>
            </a:endParaRPr>
          </a:p>
        </p:txBody>
      </p:sp>
      <p:sp>
        <p:nvSpPr>
          <p:cNvPr id="60" name="矢印: 上下 59">
            <a:extLst>
              <a:ext uri="{FF2B5EF4-FFF2-40B4-BE49-F238E27FC236}">
                <a16:creationId xmlns:a16="http://schemas.microsoft.com/office/drawing/2014/main" id="{D46CA3A5-448F-4365-99C5-F05B78438149}"/>
              </a:ext>
            </a:extLst>
          </p:cNvPr>
          <p:cNvSpPr/>
          <p:nvPr/>
        </p:nvSpPr>
        <p:spPr>
          <a:xfrm rot="17280498">
            <a:off x="7590481" y="2287468"/>
            <a:ext cx="159996" cy="2032053"/>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テキスト ボックス 60">
            <a:extLst>
              <a:ext uri="{FF2B5EF4-FFF2-40B4-BE49-F238E27FC236}">
                <a16:creationId xmlns:a16="http://schemas.microsoft.com/office/drawing/2014/main" id="{4BD8EBFE-4D78-49E5-A65D-524FDB09790B}"/>
              </a:ext>
            </a:extLst>
          </p:cNvPr>
          <p:cNvSpPr txBox="1"/>
          <p:nvPr/>
        </p:nvSpPr>
        <p:spPr>
          <a:xfrm>
            <a:off x="5966057" y="3714953"/>
            <a:ext cx="2901718" cy="584775"/>
          </a:xfrm>
          <a:prstGeom prst="rect">
            <a:avLst/>
          </a:prstGeom>
          <a:noFill/>
        </p:spPr>
        <p:txBody>
          <a:bodyPr wrap="square">
            <a:spAutoFit/>
          </a:bodyPr>
          <a:lstStyle/>
          <a:p>
            <a:pPr algn="ctr"/>
            <a:r>
              <a:rPr lang="ja-JP" altLang="en-US" sz="1600" dirty="0"/>
              <a:t>最終的にはこの関係がどの程度の精度で成立するのか？</a:t>
            </a:r>
          </a:p>
        </p:txBody>
      </p:sp>
      <p:sp>
        <p:nvSpPr>
          <p:cNvPr id="62" name="テキスト ボックス 61">
            <a:extLst>
              <a:ext uri="{FF2B5EF4-FFF2-40B4-BE49-F238E27FC236}">
                <a16:creationId xmlns:a16="http://schemas.microsoft.com/office/drawing/2014/main" id="{5790E0A6-87B1-4C3F-9FB5-A3822B81FAD6}"/>
              </a:ext>
            </a:extLst>
          </p:cNvPr>
          <p:cNvSpPr txBox="1"/>
          <p:nvPr/>
        </p:nvSpPr>
        <p:spPr>
          <a:xfrm>
            <a:off x="469381" y="5628650"/>
            <a:ext cx="11253235" cy="369332"/>
          </a:xfrm>
          <a:prstGeom prst="rect">
            <a:avLst/>
          </a:prstGeom>
          <a:noFill/>
        </p:spPr>
        <p:txBody>
          <a:bodyPr wrap="square">
            <a:spAutoFit/>
          </a:bodyPr>
          <a:lstStyle/>
          <a:p>
            <a:pPr algn="ctr"/>
            <a:r>
              <a:rPr lang="ja-JP" altLang="en-US" dirty="0">
                <a:solidFill>
                  <a:schemeClr val="accent1"/>
                </a:solidFill>
              </a:rPr>
              <a:t>計算機上で結合能評価を軸に、大幅な</a:t>
            </a:r>
            <a:r>
              <a:rPr lang="en-US" altLang="ja-JP" dirty="0">
                <a:solidFill>
                  <a:schemeClr val="accent1"/>
                </a:solidFill>
              </a:rPr>
              <a:t>CBD</a:t>
            </a:r>
            <a:r>
              <a:rPr lang="ja-JP" altLang="en-US" dirty="0">
                <a:solidFill>
                  <a:schemeClr val="accent1"/>
                </a:solidFill>
              </a:rPr>
              <a:t>改変体を設計することは、有用なセルラーゼの候補生成においても効果的。</a:t>
            </a:r>
            <a:endParaRPr lang="en-US" altLang="ja-JP" dirty="0">
              <a:solidFill>
                <a:schemeClr val="accent1"/>
              </a:solidFill>
            </a:endParaRPr>
          </a:p>
        </p:txBody>
      </p:sp>
      <p:sp>
        <p:nvSpPr>
          <p:cNvPr id="63" name="二等辺三角形 62">
            <a:extLst>
              <a:ext uri="{FF2B5EF4-FFF2-40B4-BE49-F238E27FC236}">
                <a16:creationId xmlns:a16="http://schemas.microsoft.com/office/drawing/2014/main" id="{F7753024-17E2-42F9-BE64-9A5BAF58C8FA}"/>
              </a:ext>
            </a:extLst>
          </p:cNvPr>
          <p:cNvSpPr/>
          <p:nvPr/>
        </p:nvSpPr>
        <p:spPr>
          <a:xfrm flipV="1">
            <a:off x="5594919" y="5193068"/>
            <a:ext cx="1002160" cy="249749"/>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テキスト ボックス 63">
            <a:extLst>
              <a:ext uri="{FF2B5EF4-FFF2-40B4-BE49-F238E27FC236}">
                <a16:creationId xmlns:a16="http://schemas.microsoft.com/office/drawing/2014/main" id="{85487DA0-1542-459F-B2B8-B1FB22B7B42C}"/>
              </a:ext>
            </a:extLst>
          </p:cNvPr>
          <p:cNvSpPr txBox="1"/>
          <p:nvPr/>
        </p:nvSpPr>
        <p:spPr>
          <a:xfrm>
            <a:off x="6756012" y="5126879"/>
            <a:ext cx="1637945" cy="338554"/>
          </a:xfrm>
          <a:prstGeom prst="rect">
            <a:avLst/>
          </a:prstGeom>
          <a:noFill/>
        </p:spPr>
        <p:txBody>
          <a:bodyPr wrap="square">
            <a:spAutoFit/>
          </a:bodyPr>
          <a:lstStyle/>
          <a:p>
            <a:pPr algn="ctr"/>
            <a:r>
              <a:rPr lang="ja-JP" altLang="en-US" sz="1600" dirty="0"/>
              <a:t>示唆されること</a:t>
            </a:r>
          </a:p>
        </p:txBody>
      </p:sp>
      <p:sp>
        <p:nvSpPr>
          <p:cNvPr id="28" name="テキスト ボックス 27">
            <a:extLst>
              <a:ext uri="{FF2B5EF4-FFF2-40B4-BE49-F238E27FC236}">
                <a16:creationId xmlns:a16="http://schemas.microsoft.com/office/drawing/2014/main" id="{631F2D91-177C-40D9-89F0-F34EC6D20A17}"/>
              </a:ext>
            </a:extLst>
          </p:cNvPr>
          <p:cNvSpPr txBox="1"/>
          <p:nvPr/>
        </p:nvSpPr>
        <p:spPr>
          <a:xfrm>
            <a:off x="581524" y="4328528"/>
            <a:ext cx="3259662" cy="338554"/>
          </a:xfrm>
          <a:prstGeom prst="rect">
            <a:avLst/>
          </a:prstGeom>
          <a:noFill/>
        </p:spPr>
        <p:txBody>
          <a:bodyPr wrap="square">
            <a:spAutoFit/>
          </a:bodyPr>
          <a:lstStyle/>
          <a:p>
            <a:r>
              <a:rPr lang="ja-JP" altLang="en-US" sz="1600" dirty="0"/>
              <a:t>（改変はあまり戦略的でないが）</a:t>
            </a:r>
            <a:endParaRPr lang="en-US" altLang="ja-JP" dirty="0"/>
          </a:p>
        </p:txBody>
      </p:sp>
    </p:spTree>
    <p:extLst>
      <p:ext uri="{BB962C8B-B14F-4D97-AF65-F5344CB8AC3E}">
        <p14:creationId xmlns:p14="http://schemas.microsoft.com/office/powerpoint/2010/main" val="1597602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東大実験を通じて得たいこと</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947542"/>
            <a:ext cx="11170120" cy="753558"/>
          </a:xfrm>
        </p:spPr>
        <p:txBody>
          <a:bodyPr/>
          <a:lstStyle/>
          <a:p>
            <a:pPr marL="457200" indent="-457200"/>
            <a:r>
              <a:rPr lang="ja-JP" altLang="en-US" sz="2800" dirty="0"/>
              <a:t>旧テーマの延長線上の仮説を検証し、実験としての課題を抽出したい。</a:t>
            </a:r>
            <a:endParaRPr lang="en-US" altLang="ja-JP" sz="2800" dirty="0"/>
          </a:p>
          <a:p>
            <a:pPr marL="709613" lvl="1" indent="-457200"/>
            <a:r>
              <a:rPr lang="en-US" altLang="ja-JP" sz="2400" dirty="0"/>
              <a:t>CBD</a:t>
            </a:r>
            <a:r>
              <a:rPr lang="ja-JP" altLang="en-US" sz="2400" dirty="0"/>
              <a:t>を改変したサンプルについて、机上の結合能と</a:t>
            </a:r>
            <a:r>
              <a:rPr lang="en-US" altLang="ja-JP" sz="2400" dirty="0"/>
              <a:t>Wet</a:t>
            </a:r>
            <a:r>
              <a:rPr lang="ja-JP" altLang="en-US" sz="2400" dirty="0"/>
              <a:t>の活性能の関係（あるいはその間の関係）を明らかにすること。</a:t>
            </a:r>
            <a:endParaRPr lang="en-US" altLang="ja-JP" sz="2400" dirty="0"/>
          </a:p>
          <a:p>
            <a:pPr marL="709613" lvl="1" indent="-457200"/>
            <a:r>
              <a:rPr lang="en-US" altLang="ja-JP" sz="2400" dirty="0"/>
              <a:t>Tr-Cel7A</a:t>
            </a:r>
            <a:r>
              <a:rPr lang="ja-JP" altLang="en-US" sz="2400" dirty="0"/>
              <a:t>の</a:t>
            </a:r>
            <a:r>
              <a:rPr lang="en-US" altLang="ja-JP" sz="2400" dirty="0"/>
              <a:t>CBD</a:t>
            </a:r>
            <a:r>
              <a:rPr lang="ja-JP" altLang="en-US" sz="2400" dirty="0"/>
              <a:t>改変体を評価する上での、課題を明らかにすること。</a:t>
            </a:r>
            <a:endParaRPr lang="en-US" altLang="ja-JP" sz="2400" dirty="0"/>
          </a:p>
          <a:p>
            <a:pPr lvl="2">
              <a:buFont typeface="Wingdings" panose="05000000000000000000" pitchFamily="2" charset="2"/>
              <a:buChar char="Ø"/>
            </a:pPr>
            <a:r>
              <a:rPr lang="ja-JP" altLang="en-US" sz="2000" dirty="0"/>
              <a:t>宿主の違いでも差が大きく出る、やり直しが何度も必要など</a:t>
            </a:r>
            <a:endParaRPr lang="en-US" altLang="ja-JP" sz="2000" dirty="0"/>
          </a:p>
          <a:p>
            <a:pPr marL="457200" indent="-457200"/>
            <a:r>
              <a:rPr lang="ja-JP" altLang="en-US" sz="2800" dirty="0"/>
              <a:t>今後の可能性に関連する、実験としての課題を抽出したい。</a:t>
            </a:r>
            <a:endParaRPr lang="en-US" altLang="ja-JP" sz="2800" dirty="0"/>
          </a:p>
          <a:p>
            <a:pPr marL="709613" lvl="1" indent="-457200"/>
            <a:r>
              <a:rPr lang="ja-JP" altLang="en-US" sz="2400" dirty="0"/>
              <a:t>他の用途を考えたときでも、他のセルラーゼ／酵素を改変・机上評価した後、</a:t>
            </a:r>
            <a:r>
              <a:rPr lang="en-US" altLang="ja-JP" sz="2400" dirty="0"/>
              <a:t>Wet</a:t>
            </a:r>
            <a:r>
              <a:rPr lang="ja-JP" altLang="en-US" sz="2400" dirty="0"/>
              <a:t>評価するフローが想定される。</a:t>
            </a:r>
            <a:endParaRPr lang="en-US" altLang="ja-JP" sz="2400" dirty="0"/>
          </a:p>
          <a:p>
            <a:pPr marL="709613" lvl="1" indent="-457200"/>
            <a:r>
              <a:rPr lang="ja-JP" altLang="en-US" sz="2400" dirty="0"/>
              <a:t>今回検討した評価系を、他の用途に応用するときの課題を明らかにすること。</a:t>
            </a:r>
            <a:endParaRPr lang="en-US" altLang="ja-JP" sz="2400" dirty="0"/>
          </a:p>
          <a:p>
            <a:pPr lvl="2">
              <a:buFont typeface="Wingdings" panose="05000000000000000000" pitchFamily="2" charset="2"/>
              <a:buChar char="Ø"/>
            </a:pPr>
            <a:r>
              <a:rPr lang="ja-JP" altLang="en-US" sz="2000" dirty="0"/>
              <a:t>同様の方法論で対応できるのか？それともどこかを変える必要があるのか？</a:t>
            </a:r>
            <a:endParaRPr lang="en-US" altLang="ja-JP" sz="2000" dirty="0"/>
          </a:p>
          <a:p>
            <a:pPr lvl="2">
              <a:buFont typeface="Wingdings" panose="05000000000000000000" pitchFamily="2" charset="2"/>
              <a:buChar char="Ø"/>
            </a:pPr>
            <a:r>
              <a:rPr lang="ja-JP" altLang="en-US" sz="2000" dirty="0"/>
              <a:t>別の課題は考えられるか？（対象を変える度に、宿主選別／評価検討にかなり時間がかかる、評価数に限界があるなど）</a:t>
            </a:r>
            <a:endParaRPr lang="en-US" altLang="ja-JP" sz="2000" dirty="0"/>
          </a:p>
        </p:txBody>
      </p:sp>
    </p:spTree>
    <p:extLst>
      <p:ext uri="{BB962C8B-B14F-4D97-AF65-F5344CB8AC3E}">
        <p14:creationId xmlns:p14="http://schemas.microsoft.com/office/powerpoint/2010/main" val="3478143069"/>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11308</TotalTime>
  <Words>2395</Words>
  <Application>Microsoft Office PowerPoint</Application>
  <PresentationFormat>ワイド画面</PresentationFormat>
  <Paragraphs>266</Paragraphs>
  <Slides>16</Slides>
  <Notes>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16</vt:i4>
      </vt:variant>
    </vt:vector>
  </HeadingPairs>
  <TitlesOfParts>
    <vt:vector size="21" baseType="lpstr">
      <vt:lpstr>Meiryo UI</vt:lpstr>
      <vt:lpstr>游ゴシック</vt:lpstr>
      <vt:lpstr>Arial</vt:lpstr>
      <vt:lpstr>Wingdings</vt:lpstr>
      <vt:lpstr>Yokogawa_Template_Standard</vt:lpstr>
      <vt:lpstr>共同研究 打ち合わせ資料</vt:lpstr>
      <vt:lpstr>概要</vt:lpstr>
      <vt:lpstr>東大実験で示したいこと</vt:lpstr>
      <vt:lpstr>旧テーマの仮説</vt:lpstr>
      <vt:lpstr>設計対象にフォーカスした仮説</vt:lpstr>
      <vt:lpstr>酵素設計の戦略・システム</vt:lpstr>
      <vt:lpstr>設計システムにおける懸念点</vt:lpstr>
      <vt:lpstr>機能評価の軸</vt:lpstr>
      <vt:lpstr>東大実験を通じて得たいこと</vt:lpstr>
      <vt:lpstr>来期の東大実験については</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Hara, Mariko (M.Hara@yokogawa.com)</dc:creator>
  <cp:lastModifiedBy>Kumagai, Wataru (Wataru.Kumagai@yokogawa.com)</cp:lastModifiedBy>
  <cp:revision>1037</cp:revision>
  <dcterms:created xsi:type="dcterms:W3CDTF">2022-01-30T23:54:04Z</dcterms:created>
  <dcterms:modified xsi:type="dcterms:W3CDTF">2023-02-10T11:11:56Z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103fc50-f95d-49bb-8c65-b0d4cdcf5706_Enabled">
    <vt:lpwstr>true</vt:lpwstr>
  </property>
  <property fmtid="{D5CDD505-2E9C-101B-9397-08002B2CF9AE}" pid="3" name="MSIP_Label_5103fc50-f95d-49bb-8c65-b0d4cdcf5706_SetDate">
    <vt:lpwstr>2022-10-05T06:27:10Z</vt:lpwstr>
  </property>
  <property fmtid="{D5CDD505-2E9C-101B-9397-08002B2CF9AE}" pid="4" name="MSIP_Label_5103fc50-f95d-49bb-8c65-b0d4cdcf5706_Method">
    <vt:lpwstr>Privileged</vt:lpwstr>
  </property>
  <property fmtid="{D5CDD505-2E9C-101B-9397-08002B2CF9AE}" pid="5" name="MSIP_Label_5103fc50-f95d-49bb-8c65-b0d4cdcf5706_Name">
    <vt:lpwstr>Confidential</vt:lpwstr>
  </property>
  <property fmtid="{D5CDD505-2E9C-101B-9397-08002B2CF9AE}" pid="6" name="MSIP_Label_5103fc50-f95d-49bb-8c65-b0d4cdcf5706_SiteId">
    <vt:lpwstr>0da2a83b-13d9-4a35-965f-ec53a220ed9d</vt:lpwstr>
  </property>
  <property fmtid="{D5CDD505-2E9C-101B-9397-08002B2CF9AE}" pid="7" name="MSIP_Label_5103fc50-f95d-49bb-8c65-b0d4cdcf5706_ActionId">
    <vt:lpwstr>67f0e68a-5589-4f82-8457-8d6a62ce1fe5</vt:lpwstr>
  </property>
  <property fmtid="{D5CDD505-2E9C-101B-9397-08002B2CF9AE}" pid="8" name="MSIP_Label_5103fc50-f95d-49bb-8c65-b0d4cdcf5706_ContentBits">
    <vt:lpwstr>0</vt:lpwstr>
  </property>
</Properties>
</file>