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5"/>
  </p:notesMasterIdLst>
  <p:sldIdLst>
    <p:sldId id="838841095" r:id="rId5"/>
    <p:sldId id="269" r:id="rId6"/>
    <p:sldId id="838841019" r:id="rId7"/>
    <p:sldId id="273" r:id="rId8"/>
    <p:sldId id="838841050" r:id="rId9"/>
    <p:sldId id="838841091" r:id="rId10"/>
    <p:sldId id="838841089" r:id="rId11"/>
    <p:sldId id="838841090" r:id="rId12"/>
    <p:sldId id="838841062" r:id="rId13"/>
    <p:sldId id="838841064" r:id="rId14"/>
    <p:sldId id="838841039" r:id="rId15"/>
    <p:sldId id="838841053" r:id="rId16"/>
    <p:sldId id="838841032" r:id="rId17"/>
    <p:sldId id="838841046" r:id="rId18"/>
    <p:sldId id="838840999" r:id="rId19"/>
    <p:sldId id="838841026" r:id="rId20"/>
    <p:sldId id="838841092" r:id="rId21"/>
    <p:sldId id="838841093" r:id="rId22"/>
    <p:sldId id="838841094"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kuyama, Hiroyuki (Hiroyuki.Okuyama@yokogawa.com)" initials="OH(" lastIdx="1" clrIdx="0">
    <p:extLst>
      <p:ext uri="{19B8F6BF-5375-455C-9EA6-DF929625EA0E}">
        <p15:presenceInfo xmlns:p15="http://schemas.microsoft.com/office/powerpoint/2012/main" userId="S::Hiroyuki.Okuyama@yokogawa.com::88e01b1a-62fe-48ac-a9e4-d2f97b255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CC"/>
    <a:srgbClr val="CCECFF"/>
    <a:srgbClr val="66FFFF"/>
    <a:srgbClr val="FFCCFF"/>
    <a:srgbClr val="E6E6E6"/>
    <a:srgbClr val="95A0A4"/>
    <a:srgbClr val="8E9393"/>
    <a:srgbClr val="8E93AE"/>
    <a:srgbClr val="3A9A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18" autoAdjust="0"/>
  </p:normalViewPr>
  <p:slideViewPr>
    <p:cSldViewPr snapToGrid="0">
      <p:cViewPr varScale="1">
        <p:scale>
          <a:sx n="57" d="100"/>
          <a:sy n="57" d="100"/>
        </p:scale>
        <p:origin x="368" y="4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30615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a:t>Presentation title here</a:t>
            </a:r>
            <a:endParaRPr kumimoji="1" lang="ja-JP" altLang="en-US"/>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a:t>Presenter Name</a:t>
            </a:r>
            <a:endParaRPr kumimoji="1" lang="ja-JP" altLang="en-US"/>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a:t>Profile</a:t>
            </a:r>
          </a:p>
          <a:p>
            <a:pPr lvl="0"/>
            <a:r>
              <a:rPr kumimoji="1" lang="en-US" altLang="ja-JP"/>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a:t>Month DD, YYYY</a:t>
            </a:r>
            <a:endParaRPr kumimoji="1" lang="ja-JP" altLang="en-US"/>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a:t>
            </a:r>
            <a:r>
              <a:rPr kumimoji="1" lang="ja-JP" altLang="en-US"/>
              <a:t> （</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a:t>Bullets</a:t>
            </a:r>
            <a:r>
              <a:rPr kumimoji="1" lang="ja-JP" altLang="en-US"/>
              <a:t> </a:t>
            </a:r>
            <a:r>
              <a:rPr kumimoji="1" lang="en-US" altLang="ja-JP"/>
              <a:t>level 1 24pt.</a:t>
            </a:r>
            <a:r>
              <a:rPr kumimoji="1" lang="ja-JP" altLang="en-US"/>
              <a:t>（</a:t>
            </a:r>
            <a:r>
              <a:rPr kumimoji="1" lang="en-US" altLang="ja-JP"/>
              <a:t>Bullets level</a:t>
            </a:r>
            <a:r>
              <a:rPr kumimoji="1" lang="ja-JP" altLang="en-US"/>
              <a:t>の変更はインデントボタンを押してください。</a:t>
            </a:r>
            <a:r>
              <a:rPr kumimoji="1" lang="en-US" altLang="ja-JP"/>
              <a:t>Press the indent button to change the bullet level.</a:t>
            </a:r>
            <a:r>
              <a:rPr kumimoji="1" lang="ja-JP" altLang="en-US"/>
              <a:t>）</a:t>
            </a:r>
            <a:endParaRPr kumimoji="1" lang="en-US" altLang="ja-JP"/>
          </a:p>
          <a:p>
            <a:pPr lvl="1"/>
            <a:r>
              <a:rPr kumimoji="1" lang="en-US" altLang="ja-JP"/>
              <a:t>Bullets level 2 </a:t>
            </a:r>
          </a:p>
          <a:p>
            <a:pPr lvl="2"/>
            <a:r>
              <a:rPr kumimoji="1" lang="en-US" altLang="ja-JP"/>
              <a:t>Bullets level 3 </a:t>
            </a:r>
            <a:endParaRPr kumimoji="1" lang="ja-JP" altLang="en-US"/>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a:t>コンテンツを挿入（テキスト、グラフ、図など）</a:t>
            </a:r>
            <a:r>
              <a:rPr kumimoji="1" lang="en-US" altLang="ja-JP"/>
              <a:t>/ Contents area (Text, Chart, Image) </a:t>
            </a:r>
            <a:endParaRPr kumimoji="1" lang="ja-JP" altLang="en-US"/>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a:t>Bullets</a:t>
            </a:r>
            <a:r>
              <a:rPr kumimoji="1" lang="ja-JP" altLang="en-US"/>
              <a:t> </a:t>
            </a:r>
            <a:r>
              <a:rPr kumimoji="1" lang="en-US" altLang="ja-JP"/>
              <a:t>level 1 24pt.</a:t>
            </a:r>
            <a:r>
              <a:rPr kumimoji="1" lang="ja-JP" altLang="en-US"/>
              <a:t>（</a:t>
            </a:r>
            <a:r>
              <a:rPr kumimoji="1" lang="en-US" altLang="ja-JP"/>
              <a:t>Bullets level</a:t>
            </a:r>
            <a:r>
              <a:rPr kumimoji="1" lang="ja-JP" altLang="en-US"/>
              <a:t>の変更はインデントボタンを押してください。　</a:t>
            </a:r>
            <a:r>
              <a:rPr kumimoji="1" lang="en-US" altLang="ja-JP"/>
              <a:t>Press the indent button to change the bullet level.</a:t>
            </a:r>
            <a:r>
              <a:rPr kumimoji="1" lang="ja-JP" altLang="en-US"/>
              <a:t>）</a:t>
            </a:r>
            <a:endParaRPr kumimoji="1" lang="en-US" altLang="ja-JP"/>
          </a:p>
          <a:p>
            <a:pPr lvl="1"/>
            <a:r>
              <a:rPr kumimoji="1" lang="en-US" altLang="ja-JP"/>
              <a:t>Bullets level 2 </a:t>
            </a:r>
          </a:p>
          <a:p>
            <a:pPr lvl="2"/>
            <a:r>
              <a:rPr kumimoji="1" lang="en-US" altLang="ja-JP"/>
              <a:t>Bullets level 3 </a:t>
            </a:r>
            <a:endParaRPr kumimoji="1" lang="ja-JP" altLang="en-US"/>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a:t>Contents area (Text, Chart, Image</a:t>
            </a:r>
            <a:r>
              <a:rPr kumimoji="1" lang="ja-JP" altLang="en-US"/>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a:t>Bullets</a:t>
            </a:r>
            <a:r>
              <a:rPr kumimoji="1" lang="ja-JP" altLang="en-US"/>
              <a:t> </a:t>
            </a:r>
            <a:r>
              <a:rPr kumimoji="1" lang="en-US" altLang="ja-JP"/>
              <a:t>level 1 24pt.</a:t>
            </a:r>
            <a:r>
              <a:rPr kumimoji="1" lang="ja-JP" altLang="en-US"/>
              <a:t>（</a:t>
            </a:r>
            <a:r>
              <a:rPr kumimoji="1" lang="en-US" altLang="ja-JP"/>
              <a:t>Bullets level</a:t>
            </a:r>
            <a:r>
              <a:rPr kumimoji="1" lang="ja-JP" altLang="en-US"/>
              <a:t>の変更はインデントボタンを押してください。</a:t>
            </a:r>
            <a:r>
              <a:rPr kumimoji="1" lang="en-US" altLang="ja-JP"/>
              <a:t>Press the indent button to change the bullet level.</a:t>
            </a:r>
            <a:r>
              <a:rPr kumimoji="1" lang="ja-JP" altLang="en-US"/>
              <a:t>）</a:t>
            </a:r>
            <a:endParaRPr kumimoji="1" lang="en-US" altLang="ja-JP"/>
          </a:p>
          <a:p>
            <a:pPr lvl="1"/>
            <a:r>
              <a:rPr kumimoji="1" lang="en-US" altLang="ja-JP"/>
              <a:t>Bullets level 2 </a:t>
            </a:r>
            <a:r>
              <a:rPr kumimoji="1" lang="ja-JP" altLang="en-US"/>
              <a:t>箇条書きレベル</a:t>
            </a:r>
            <a:r>
              <a:rPr kumimoji="1" lang="en-US" altLang="ja-JP"/>
              <a:t>2</a:t>
            </a:r>
          </a:p>
          <a:p>
            <a:pPr lvl="2"/>
            <a:r>
              <a:rPr kumimoji="1" lang="en-US" altLang="ja-JP"/>
              <a:t>Bullets level 3 </a:t>
            </a:r>
            <a:r>
              <a:rPr kumimoji="1" lang="ja-JP" altLang="en-US"/>
              <a:t>箇条書きレベル</a:t>
            </a:r>
            <a:r>
              <a:rPr kumimoji="1" lang="en-US" altLang="ja-JP"/>
              <a:t>3</a:t>
            </a:r>
            <a:endParaRPr kumimoji="1" lang="ja-JP" altLang="en-US"/>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a:t>Bullets</a:t>
            </a:r>
            <a:r>
              <a:rPr kumimoji="1" lang="ja-JP" altLang="en-US"/>
              <a:t> </a:t>
            </a:r>
            <a:r>
              <a:rPr kumimoji="1" lang="en-US" altLang="ja-JP"/>
              <a:t>level 1 24pt.</a:t>
            </a:r>
            <a:r>
              <a:rPr kumimoji="1" lang="ja-JP" altLang="en-US"/>
              <a:t>（</a:t>
            </a:r>
            <a:r>
              <a:rPr kumimoji="1" lang="en-US" altLang="ja-JP"/>
              <a:t>Bullets level</a:t>
            </a:r>
            <a:r>
              <a:rPr kumimoji="1" lang="ja-JP" altLang="en-US"/>
              <a:t>の変更はインデントボタンを押してください。</a:t>
            </a:r>
            <a:r>
              <a:rPr kumimoji="1" lang="en-US" altLang="ja-JP"/>
              <a:t>Press the indent button to change the bullet level.</a:t>
            </a:r>
            <a:r>
              <a:rPr kumimoji="1" lang="ja-JP" altLang="en-US"/>
              <a:t>）</a:t>
            </a:r>
            <a:endParaRPr kumimoji="1" lang="en-US" altLang="ja-JP"/>
          </a:p>
          <a:p>
            <a:pPr lvl="1"/>
            <a:r>
              <a:rPr kumimoji="1" lang="en-US" altLang="ja-JP"/>
              <a:t>Bullets level 2 </a:t>
            </a:r>
          </a:p>
          <a:p>
            <a:pPr lvl="2"/>
            <a:r>
              <a:rPr kumimoji="1" lang="en-US" altLang="ja-JP"/>
              <a:t>Bullets level 3 </a:t>
            </a:r>
            <a:endParaRPr kumimoji="1" lang="ja-JP" altLang="en-US"/>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a:t>コンテンツを挿入（テキスト、グラフ、図など）</a:t>
            </a:r>
            <a:r>
              <a:rPr kumimoji="1" lang="en-US" altLang="ja-JP"/>
              <a:t> /  Contents area (Text, Chart, Image) </a:t>
            </a:r>
            <a:endParaRPr kumimoji="1" lang="ja-JP" altLang="en-US"/>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a:t>Bullets</a:t>
            </a:r>
            <a:r>
              <a:rPr kumimoji="1" lang="ja-JP" altLang="en-US"/>
              <a:t> </a:t>
            </a:r>
            <a:r>
              <a:rPr kumimoji="1" lang="en-US" altLang="ja-JP"/>
              <a:t>level 1 24pt.</a:t>
            </a:r>
            <a:r>
              <a:rPr kumimoji="1" lang="ja-JP" altLang="en-US"/>
              <a:t> （</a:t>
            </a:r>
            <a:r>
              <a:rPr kumimoji="1" lang="en-US" altLang="ja-JP"/>
              <a:t>Bullets level</a:t>
            </a:r>
            <a:r>
              <a:rPr kumimoji="1" lang="ja-JP" altLang="en-US"/>
              <a:t>の変更はインデントボタンを押してください。</a:t>
            </a:r>
            <a:r>
              <a:rPr kumimoji="1" lang="en-US" altLang="ja-JP"/>
              <a:t>Press the indent button to change the bullet level.</a:t>
            </a:r>
            <a:r>
              <a:rPr kumimoji="1" lang="ja-JP" altLang="en-US"/>
              <a:t>）</a:t>
            </a:r>
            <a:endParaRPr kumimoji="1" lang="en-US" altLang="ja-JP"/>
          </a:p>
          <a:p>
            <a:pPr lvl="1"/>
            <a:r>
              <a:rPr kumimoji="1" lang="en-US" altLang="ja-JP"/>
              <a:t>Bullets level 2 </a:t>
            </a:r>
          </a:p>
          <a:p>
            <a:pPr lvl="2"/>
            <a:r>
              <a:rPr kumimoji="1" lang="en-US" altLang="ja-JP"/>
              <a:t>Bullets level 3 </a:t>
            </a:r>
            <a:endParaRPr kumimoji="1" lang="ja-JP" altLang="en-US"/>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a:t>Contents area (Text, Chart, Image) </a:t>
            </a:r>
            <a:endParaRPr kumimoji="1" lang="ja-JP" altLang="en-US"/>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a:t>Bullets</a:t>
            </a:r>
            <a:r>
              <a:rPr kumimoji="1" lang="ja-JP" altLang="en-US"/>
              <a:t> </a:t>
            </a:r>
            <a:r>
              <a:rPr kumimoji="1" lang="en-US" altLang="ja-JP"/>
              <a:t>level 1 </a:t>
            </a:r>
            <a:r>
              <a:rPr kumimoji="1" lang="ja-JP" altLang="en-US"/>
              <a:t>（</a:t>
            </a:r>
            <a:r>
              <a:rPr kumimoji="1" lang="en-US" altLang="ja-JP"/>
              <a:t>Bullets level</a:t>
            </a:r>
            <a:r>
              <a:rPr kumimoji="1" lang="ja-JP" altLang="en-US"/>
              <a:t>の変更はインデントボタンを押してください。</a:t>
            </a:r>
            <a:r>
              <a:rPr kumimoji="1" lang="en-US" altLang="ja-JP"/>
              <a:t>Press the indent button to change the bullet level.</a:t>
            </a:r>
            <a:r>
              <a:rPr kumimoji="1" lang="ja-JP" altLang="en-US"/>
              <a:t>）</a:t>
            </a:r>
            <a:endParaRPr kumimoji="1" lang="en-US" altLang="ja-JP"/>
          </a:p>
          <a:p>
            <a:pPr lvl="1"/>
            <a:r>
              <a:rPr kumimoji="1" lang="en-US" altLang="ja-JP"/>
              <a:t>Bullets level 2 </a:t>
            </a:r>
            <a:endParaRPr kumimoji="1" lang="ja-JP" altLang="en-US"/>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a:t>コンテンツを挿入　</a:t>
            </a:r>
            <a:r>
              <a:rPr kumimoji="1" lang="en-US" altLang="ja-JP"/>
              <a:t>/  Contents area (Text, Chart, Image) </a:t>
            </a:r>
            <a:endParaRPr kumimoji="1" lang="ja-JP" altLang="en-US"/>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a:t>説明文挿入 </a:t>
            </a:r>
            <a:r>
              <a:rPr kumimoji="1" lang="en-US" altLang="ja-JP"/>
              <a:t>/ Description</a:t>
            </a:r>
            <a:r>
              <a:rPr kumimoji="1" lang="ja-JP" altLang="en-US"/>
              <a:t>　</a:t>
            </a:r>
            <a:r>
              <a:rPr kumimoji="1" lang="en-US" altLang="ja-JP"/>
              <a:t>text </a:t>
            </a:r>
            <a:r>
              <a:rPr kumimoji="1" lang="ja-JP" altLang="en-US"/>
              <a:t>　</a:t>
            </a:r>
            <a:r>
              <a:rPr kumimoji="1" lang="en-US" altLang="ja-JP"/>
              <a:t>20pt.</a:t>
            </a:r>
            <a:endParaRPr kumimoji="1" lang="ja-JP" altLang="en-US"/>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a:t>コンテンツを挿入　</a:t>
            </a:r>
            <a:r>
              <a:rPr kumimoji="1" lang="en-US" altLang="ja-JP"/>
              <a:t>/  Contents area (Text, Chart, Image) </a:t>
            </a:r>
            <a:endParaRPr kumimoji="1" lang="ja-JP" altLang="en-US"/>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a:t>Ending comment</a:t>
            </a:r>
            <a:endParaRPr kumimoji="1" lang="ja-JP" altLang="en-US"/>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a:t>Separator</a:t>
            </a:r>
            <a:r>
              <a:rPr kumimoji="1" lang="ja-JP" altLang="en-US"/>
              <a:t> </a:t>
            </a:r>
            <a:r>
              <a:rPr kumimoji="1" lang="en-US" altLang="ja-JP"/>
              <a:t>Title Here</a:t>
            </a:r>
            <a:endParaRPr kumimoji="1" lang="ja-JP" altLang="en-US"/>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a:t>Separator</a:t>
            </a:r>
            <a:r>
              <a:rPr kumimoji="1" lang="ja-JP" altLang="en-US"/>
              <a:t> </a:t>
            </a:r>
            <a:r>
              <a:rPr kumimoji="1" lang="en-US" altLang="ja-JP"/>
              <a:t>Title Here</a:t>
            </a:r>
            <a:endParaRPr kumimoji="1" lang="ja-JP" altLang="en-US"/>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a:t>Agenda Here</a:t>
            </a:r>
            <a:endParaRPr kumimoji="1" lang="ja-JP" altLang="en-US"/>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a:latin typeface="+mn-lt"/>
              </a:rPr>
              <a:t>High Lighted Contents</a:t>
            </a:r>
          </a:p>
          <a:p>
            <a:pPr lvl="0"/>
            <a:endParaRPr kumimoji="1" lang="ja-JP" altLang="en-US"/>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lvl1pPr>
              <a:defRPr b="0"/>
            </a:lvl1p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a:t>Main text 28pt.</a:t>
            </a:r>
            <a:r>
              <a:rPr kumimoji="1" lang="ja-JP" altLang="en-US"/>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a:t>Main text 28pt.</a:t>
            </a:r>
            <a:r>
              <a:rPr kumimoji="1" lang="ja-JP" altLang="en-US"/>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a:t>コンテンツを挿入（テキスト、グラフ、図など）</a:t>
            </a:r>
            <a:r>
              <a:rPr kumimoji="1" lang="en-US" altLang="ja-JP"/>
              <a:t>/ Contents area (Text, Chart, Image) </a:t>
            </a:r>
            <a:endParaRPr kumimoji="1" lang="ja-JP" altLang="en-US"/>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a:t>Main text 28pt.</a:t>
            </a:r>
            <a:r>
              <a:rPr kumimoji="1" lang="ja-JP" altLang="en-US"/>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a:t>Contents area (Text, Chart, Image)</a:t>
            </a:r>
            <a:endParaRPr kumimoji="1" lang="ja-JP" altLang="en-US"/>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a:t>Page Title 28pt. </a:t>
            </a:r>
            <a:r>
              <a:rPr kumimoji="1" lang="ja-JP" altLang="en-US"/>
              <a:t>（</a:t>
            </a:r>
            <a:r>
              <a:rPr kumimoji="1" lang="en-US" altLang="ja-JP"/>
              <a:t>1</a:t>
            </a:r>
            <a:r>
              <a:rPr kumimoji="1" lang="ja-JP" altLang="en-US"/>
              <a:t>行 </a:t>
            </a:r>
            <a:r>
              <a:rPr kumimoji="1" lang="en-US" altLang="ja-JP"/>
              <a:t>/ 1 line</a:t>
            </a:r>
            <a:r>
              <a:rPr kumimoji="1" lang="ja-JP" altLang="en-US"/>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a:t>Bullets</a:t>
            </a:r>
            <a:r>
              <a:rPr kumimoji="1" lang="ja-JP" altLang="en-US"/>
              <a:t> </a:t>
            </a:r>
            <a:r>
              <a:rPr kumimoji="1" lang="en-US" altLang="ja-JP"/>
              <a:t>level 1 24pt.</a:t>
            </a:r>
            <a:r>
              <a:rPr kumimoji="1" lang="ja-JP" altLang="en-US"/>
              <a:t>（</a:t>
            </a:r>
            <a:r>
              <a:rPr kumimoji="1" lang="en-US" altLang="ja-JP"/>
              <a:t>Bullets level</a:t>
            </a:r>
            <a:r>
              <a:rPr kumimoji="1" lang="ja-JP" altLang="en-US"/>
              <a:t>の変更はインデントボタンを押してください。　</a:t>
            </a:r>
            <a:r>
              <a:rPr kumimoji="1" lang="en-US" altLang="ja-JP"/>
              <a:t>Press the indent button to change the bullet level.</a:t>
            </a:r>
            <a:r>
              <a:rPr kumimoji="1" lang="ja-JP" altLang="en-US"/>
              <a:t>）</a:t>
            </a:r>
            <a:endParaRPr kumimoji="1" lang="en-US" altLang="ja-JP"/>
          </a:p>
          <a:p>
            <a:pPr lvl="1"/>
            <a:r>
              <a:rPr kumimoji="1" lang="en-US" altLang="ja-JP"/>
              <a:t>Bullets level 2 </a:t>
            </a:r>
          </a:p>
          <a:p>
            <a:pPr lvl="2"/>
            <a:r>
              <a:rPr kumimoji="1" lang="en-US" altLang="ja-JP"/>
              <a:t>Bullets level 3 </a:t>
            </a:r>
            <a:endParaRPr kumimoji="1" lang="ja-JP" altLang="en-US"/>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Slide Number Placeholder 5"/>
          <p:cNvSpPr>
            <a:spLocks noGrp="1"/>
          </p:cNvSpPr>
          <p:nvPr>
            <p:ph type="sldNum" sz="quarter" idx="4"/>
          </p:nvPr>
        </p:nvSpPr>
        <p:spPr>
          <a:xfrm>
            <a:off x="11674603" y="6356350"/>
            <a:ext cx="398958" cy="365125"/>
          </a:xfrm>
          <a:prstGeom prst="rect">
            <a:avLst/>
          </a:prstGeom>
        </p:spPr>
        <p:txBody>
          <a:bodyPr vert="horz" wrap="none" lIns="91440" tIns="45720" rIns="91440" bIns="45720" rtlCol="0" anchor="ctr"/>
          <a:lstStyle>
            <a:lvl1pPr algn="r">
              <a:defRPr sz="1100" b="0">
                <a:solidFill>
                  <a:schemeClr val="tx1"/>
                </a:solidFill>
                <a:latin typeface="+mn-lt"/>
              </a:defRPr>
            </a:lvl1pPr>
          </a:lstStyle>
          <a:p>
            <a:fld id="{584EAAFE-CFE5-40AD-8E95-5BFF290DC5CF}" type="slidenum">
              <a:rPr kumimoji="1" lang="ja-JP" altLang="en-US" smtClean="0"/>
              <a:pPr/>
              <a:t>‹#›</a:t>
            </a:fld>
            <a:endParaRPr kumimoji="1" lang="ja-JP" altLang="en-US"/>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716403" y="6356350"/>
            <a:ext cx="3122649" cy="338554"/>
          </a:xfrm>
          <a:prstGeom prst="rect">
            <a:avLst/>
          </a:prstGeom>
          <a:noFill/>
        </p:spPr>
        <p:txBody>
          <a:bodyPr wrap="square">
            <a:spAutoFit/>
          </a:bodyPr>
          <a:lstStyle/>
          <a:p>
            <a:pPr algn="r"/>
            <a:r>
              <a:rPr lang="en-US" altLang="ja-JP" sz="800" dirty="0">
                <a:solidFill>
                  <a:schemeClr val="tx1">
                    <a:lumMod val="65000"/>
                    <a:lumOff val="35000"/>
                  </a:schemeClr>
                </a:solidFill>
              </a:rPr>
              <a:t>| </a:t>
            </a:r>
            <a:r>
              <a:rPr lang="ja-JP" altLang="en-US" sz="800" dirty="0">
                <a:solidFill>
                  <a:schemeClr val="tx1">
                    <a:lumMod val="65000"/>
                    <a:lumOff val="35000"/>
                  </a:schemeClr>
                </a:solidFill>
              </a:rPr>
              <a:t> </a:t>
            </a:r>
            <a:r>
              <a:rPr lang="en-US" altLang="ja-JP" sz="800" dirty="0">
                <a:solidFill>
                  <a:schemeClr val="tx1">
                    <a:lumMod val="65000"/>
                    <a:lumOff val="35000"/>
                  </a:schemeClr>
                </a:solidFill>
              </a:rPr>
              <a:t>FY22</a:t>
            </a:r>
            <a:r>
              <a:rPr lang="ja-JP" altLang="en-US" sz="800" dirty="0">
                <a:solidFill>
                  <a:schemeClr val="tx1">
                    <a:lumMod val="65000"/>
                    <a:lumOff val="35000"/>
                  </a:schemeClr>
                </a:solidFill>
              </a:rPr>
              <a:t> イノベ</a:t>
            </a:r>
            <a:r>
              <a:rPr lang="en-US" altLang="ja-JP" sz="800" dirty="0">
                <a:solidFill>
                  <a:schemeClr val="tx1">
                    <a:lumMod val="65000"/>
                    <a:lumOff val="35000"/>
                  </a:schemeClr>
                </a:solidFill>
              </a:rPr>
              <a:t>C</a:t>
            </a:r>
            <a:r>
              <a:rPr lang="ja-JP" altLang="en-US" sz="800" dirty="0">
                <a:solidFill>
                  <a:schemeClr val="tx1">
                    <a:lumMod val="65000"/>
                    <a:lumOff val="35000"/>
                  </a:schemeClr>
                </a:solidFill>
              </a:rPr>
              <a:t> 期末レビュー</a:t>
            </a:r>
            <a:r>
              <a:rPr lang="en-US" altLang="ja-JP" sz="800" dirty="0">
                <a:solidFill>
                  <a:schemeClr val="tx1">
                    <a:lumMod val="65000"/>
                    <a:lumOff val="35000"/>
                  </a:schemeClr>
                </a:solidFill>
              </a:rPr>
              <a:t> </a:t>
            </a:r>
            <a:r>
              <a:rPr lang="ja-JP" altLang="en-US" sz="800" dirty="0">
                <a:solidFill>
                  <a:schemeClr val="tx1">
                    <a:lumMod val="65000"/>
                    <a:lumOff val="35000"/>
                  </a:schemeClr>
                </a:solidFill>
              </a:rPr>
              <a:t> </a:t>
            </a:r>
            <a:r>
              <a:rPr lang="en-US" altLang="ja-JP" sz="800" dirty="0">
                <a:solidFill>
                  <a:schemeClr val="tx1">
                    <a:lumMod val="65000"/>
                    <a:lumOff val="35000"/>
                  </a:schemeClr>
                </a:solidFill>
              </a:rPr>
              <a:t>| </a:t>
            </a:r>
            <a:r>
              <a:rPr lang="ja-JP" altLang="en-US" sz="800" dirty="0">
                <a:solidFill>
                  <a:schemeClr val="tx1">
                    <a:lumMod val="65000"/>
                    <a:lumOff val="35000"/>
                  </a:schemeClr>
                </a:solidFill>
              </a:rPr>
              <a:t> </a:t>
            </a:r>
            <a:r>
              <a:rPr lang="en-US" altLang="ja-JP" sz="800" dirty="0">
                <a:solidFill>
                  <a:schemeClr val="tx1">
                    <a:lumMod val="65000"/>
                    <a:lumOff val="35000"/>
                  </a:schemeClr>
                </a:solidFill>
              </a:rPr>
              <a:t>2023</a:t>
            </a:r>
            <a:r>
              <a:rPr lang="ja-JP" altLang="en-US" sz="800" dirty="0">
                <a:solidFill>
                  <a:schemeClr val="tx1">
                    <a:lumMod val="65000"/>
                    <a:lumOff val="35000"/>
                  </a:schemeClr>
                </a:solidFill>
              </a:rPr>
              <a:t>年 </a:t>
            </a:r>
            <a:r>
              <a:rPr lang="en-US" altLang="ja-JP" sz="800" dirty="0">
                <a:solidFill>
                  <a:schemeClr val="tx1">
                    <a:lumMod val="65000"/>
                    <a:lumOff val="35000"/>
                  </a:schemeClr>
                </a:solidFill>
              </a:rPr>
              <a:t>3</a:t>
            </a:r>
            <a:r>
              <a:rPr lang="ja-JP" altLang="en-US" sz="800" dirty="0">
                <a:solidFill>
                  <a:schemeClr val="tx1">
                    <a:lumMod val="65000"/>
                    <a:lumOff val="35000"/>
                  </a:schemeClr>
                </a:solidFill>
              </a:rPr>
              <a:t>月 </a:t>
            </a:r>
            <a:r>
              <a:rPr lang="en-US" altLang="ja-JP" sz="800" dirty="0">
                <a:solidFill>
                  <a:schemeClr val="tx1">
                    <a:lumMod val="65000"/>
                    <a:lumOff val="35000"/>
                  </a:schemeClr>
                </a:solidFill>
              </a:rPr>
              <a:t>14</a:t>
            </a:r>
            <a:r>
              <a:rPr lang="ja-JP" altLang="en-US" sz="800" dirty="0">
                <a:solidFill>
                  <a:schemeClr val="tx1">
                    <a:lumMod val="65000"/>
                    <a:lumOff val="35000"/>
                  </a:schemeClr>
                </a:solidFill>
              </a:rPr>
              <a:t>日</a:t>
            </a:r>
            <a:r>
              <a:rPr lang="en-US" altLang="ja-JP" sz="800" dirty="0">
                <a:solidFill>
                  <a:schemeClr val="tx1">
                    <a:lumMod val="65000"/>
                    <a:lumOff val="35000"/>
                  </a:schemeClr>
                </a:solidFill>
              </a:rPr>
              <a:t> </a:t>
            </a:r>
            <a:r>
              <a:rPr lang="ja-JP" altLang="en-US" sz="800" dirty="0">
                <a:solidFill>
                  <a:schemeClr val="tx1">
                    <a:lumMod val="65000"/>
                    <a:lumOff val="35000"/>
                  </a:schemeClr>
                </a:solidFill>
              </a:rPr>
              <a:t> </a:t>
            </a:r>
            <a:r>
              <a:rPr lang="en-US" altLang="ja-JP" sz="800" dirty="0">
                <a:solidFill>
                  <a:schemeClr val="tx1">
                    <a:lumMod val="65000"/>
                    <a:lumOff val="35000"/>
                  </a:schemeClr>
                </a:solidFill>
              </a:rPr>
              <a:t>|  </a:t>
            </a:r>
          </a:p>
          <a:p>
            <a:pPr algn="r"/>
            <a:r>
              <a:rPr lang="en-US" altLang="ja-JP" sz="800" dirty="0">
                <a:solidFill>
                  <a:schemeClr val="tx1">
                    <a:lumMod val="65000"/>
                    <a:lumOff val="3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lstStyle/>
          <a:p>
            <a:r>
              <a:rPr lang="ja-JP" altLang="en-US" dirty="0">
                <a:latin typeface="+mj-ea"/>
              </a:rPr>
              <a:t>記載要領</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a:t>
            </a:fld>
            <a:endParaRPr kumimoji="1" lang="ja-JP" altLang="en-US"/>
          </a:p>
        </p:txBody>
      </p:sp>
      <p:sp>
        <p:nvSpPr>
          <p:cNvPr id="8" name="正方形/長方形 7">
            <a:extLst>
              <a:ext uri="{FF2B5EF4-FFF2-40B4-BE49-F238E27FC236}">
                <a16:creationId xmlns:a16="http://schemas.microsoft.com/office/drawing/2014/main" id="{AAC0D81F-A1EF-498D-8969-63F8BCEAAC6B}"/>
              </a:ext>
            </a:extLst>
          </p:cNvPr>
          <p:cNvSpPr/>
          <p:nvPr/>
        </p:nvSpPr>
        <p:spPr>
          <a:xfrm>
            <a:off x="287577" y="785008"/>
            <a:ext cx="11652548" cy="5441289"/>
          </a:xfrm>
          <a:prstGeom prst="rect">
            <a:avLst/>
          </a:prstGeom>
          <a:solidFill>
            <a:srgbClr val="FFFFFF"/>
          </a:solidFill>
          <a:ln w="12700" cap="flat" cmpd="sng" algn="ctr">
            <a:noFill/>
            <a:prstDash val="solid"/>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１．期末レビュー 部総括</a:t>
            </a: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715963" marR="0" lvl="0" indent="-2651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a:ln>
                  <a:noFill/>
                </a:ln>
                <a:solidFill>
                  <a:srgbClr val="000000"/>
                </a:solidFill>
                <a:effectLst/>
                <a:uLnTx/>
                <a:uFillTx/>
                <a:latin typeface="Meiryo UI"/>
                <a:ea typeface="Meiryo UI"/>
                <a:cs typeface="+mn-cs"/>
              </a:rPr>
              <a:t>部としての総括を記載してください。</a:t>
            </a:r>
            <a:endParaRPr kumimoji="0" lang="en-US" altLang="ja-JP" sz="1800" b="0" i="0" u="none" strike="noStrike" kern="0" cap="none" spc="0" normalizeH="0" baseline="0" noProof="0" dirty="0">
              <a:ln>
                <a:noFill/>
              </a:ln>
              <a:solidFill>
                <a:srgbClr val="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２．固定経費 予算ヒアリングからの差異</a:t>
            </a: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719138"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i="0" u="none" strike="noStrike" kern="0" cap="none" spc="0" normalizeH="0" baseline="0" noProof="0" dirty="0">
                <a:ln>
                  <a:noFill/>
                </a:ln>
                <a:effectLst/>
                <a:uLnTx/>
                <a:uFillTx/>
                <a:latin typeface="Meiryo UI"/>
                <a:ea typeface="Meiryo UI"/>
                <a:cs typeface="+mn-cs"/>
              </a:rPr>
              <a:t>部全体の固定経費の差異状況と、予算ヒアリング見込と期末レビュー見込の差異が大きい主な研究テーマを幾つか記載する。</a:t>
            </a:r>
            <a:endParaRPr kumimoji="0" lang="en-US" altLang="ja-JP" sz="1800" i="0" u="none" strike="noStrike" kern="0" cap="none" spc="0" normalizeH="0" baseline="0" noProof="0" dirty="0">
              <a:ln>
                <a:noFill/>
              </a:ln>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b="1" kern="0" dirty="0">
              <a:solidFill>
                <a:srgbClr val="00316C">
                  <a:lumMod val="60000"/>
                  <a:lumOff val="40000"/>
                </a:srgbClr>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３．期末レビュー　研究テーマ・探索活動 総括</a:t>
            </a: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各テーマに関して活動結果を一行でコメントし、それぞれの活動内容を記載してください。</a:t>
            </a: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b="1" kern="0" dirty="0">
                <a:solidFill>
                  <a:srgbClr val="00316C">
                    <a:lumMod val="60000"/>
                    <a:lumOff val="40000"/>
                  </a:srgbClr>
                </a:solidFill>
                <a:latin typeface="Meiryo UI"/>
                <a:ea typeface="Meiryo UI"/>
              </a:rPr>
              <a:t>４</a:t>
            </a:r>
            <a:r>
              <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 </a:t>
            </a:r>
            <a:r>
              <a:rPr kumimoji="0" lang="ja-JP" altLang="en-US"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下期テーマ　活動評価</a:t>
            </a: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各テーマの活動評価をお願いします。</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b="1" kern="0" dirty="0">
                <a:solidFill>
                  <a:srgbClr val="00316C">
                    <a:lumMod val="60000"/>
                    <a:lumOff val="40000"/>
                  </a:srgbClr>
                </a:solidFill>
                <a:latin typeface="Meiryo UI"/>
                <a:ea typeface="Meiryo UI"/>
              </a:rPr>
              <a:t>５</a:t>
            </a:r>
            <a:r>
              <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 </a:t>
            </a:r>
            <a:r>
              <a:rPr kumimoji="0" lang="ja-JP" altLang="en-US"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下期レビュー 研究テーマ別</a:t>
            </a: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簡素化するため予算ヒアリング（</a:t>
            </a:r>
            <a:r>
              <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rPr>
              <a:t>1/17</a:t>
            </a: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）の</a:t>
            </a:r>
            <a:r>
              <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rPr>
              <a:t>FY22</a:t>
            </a: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見込をそのまま載せてあります。</a:t>
            </a: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それ以降の変化や修正・追加等は費用も含めて、</a:t>
            </a:r>
            <a:r>
              <a:rPr kumimoji="0" lang="ja-JP" altLang="en-US" sz="1800" b="0" i="0" u="none" strike="noStrike" kern="0" cap="none" spc="0" normalizeH="0" baseline="0" noProof="0" dirty="0">
                <a:ln>
                  <a:noFill/>
                </a:ln>
                <a:solidFill>
                  <a:srgbClr val="FF0000"/>
                </a:solidFill>
                <a:effectLst/>
                <a:uLnTx/>
                <a:uFillTx/>
                <a:latin typeface="Meiryo UI"/>
                <a:ea typeface="Meiryo UI"/>
                <a:cs typeface="+mn-cs"/>
              </a:rPr>
              <a:t>赤字加筆</a:t>
            </a: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と</a:t>
            </a:r>
            <a:r>
              <a:rPr kumimoji="0" lang="ja-JP" altLang="en-US" sz="1800" b="0" i="0" u="none" strike="sngStrike" kern="0" cap="none" spc="0" normalizeH="0" baseline="0" noProof="0" dirty="0">
                <a:ln>
                  <a:noFill/>
                </a:ln>
                <a:solidFill>
                  <a:srgbClr val="FF0000"/>
                </a:solidFill>
                <a:effectLst/>
                <a:uLnTx/>
                <a:uFillTx/>
                <a:latin typeface="Meiryo UI"/>
                <a:ea typeface="Meiryo UI"/>
                <a:cs typeface="+mn-cs"/>
              </a:rPr>
              <a:t>取り消し線</a:t>
            </a:r>
            <a:r>
              <a:rPr kumimoji="0" lang="ja-JP" altLang="en-US" sz="1800" b="0" i="0" u="none" strike="noStrike" kern="0" cap="none" spc="0" normalizeH="0" baseline="0" noProof="0" dirty="0">
                <a:ln>
                  <a:noFill/>
                </a:ln>
                <a:solidFill>
                  <a:srgbClr val="000000"/>
                </a:solidFill>
                <a:effectLst/>
                <a:uLnTx/>
                <a:uFillTx/>
                <a:latin typeface="Meiryo UI"/>
                <a:ea typeface="Meiryo UI"/>
                <a:cs typeface="+mn-cs"/>
              </a:rPr>
              <a:t>で明確になるよう記載してください。</a:t>
            </a: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b="1" kern="0" dirty="0">
                <a:solidFill>
                  <a:srgbClr val="00316C">
                    <a:lumMod val="60000"/>
                    <a:lumOff val="40000"/>
                  </a:srgbClr>
                </a:solidFill>
                <a:latin typeface="Meiryo UI"/>
                <a:ea typeface="Meiryo UI"/>
              </a:rPr>
              <a:t>６</a:t>
            </a:r>
            <a:r>
              <a:rPr kumimoji="0" lang="ja-JP" altLang="en-US"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rPr>
              <a:t>．最後に</a:t>
            </a:r>
            <a:endParaRPr kumimoji="0" lang="en-US" altLang="ja-JP" sz="1800" b="1" i="0" u="none" strike="noStrike" kern="0" cap="none" spc="0" normalizeH="0" baseline="0" noProof="0" dirty="0">
              <a:ln>
                <a:noFill/>
              </a:ln>
              <a:solidFill>
                <a:srgbClr val="00316C">
                  <a:lumMod val="60000"/>
                  <a:lumOff val="40000"/>
                </a:srgbClr>
              </a:solidFill>
              <a:effectLst/>
              <a:uLnTx/>
              <a:uFillTx/>
              <a:latin typeface="Meiryo UI"/>
              <a:ea typeface="Meiryo UI"/>
              <a:cs typeface="+mn-cs"/>
            </a:endParaRP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800" b="0" i="0" u="none" strike="noStrike" kern="0" cap="none" spc="0" normalizeH="0" baseline="0" noProof="0" dirty="0">
                <a:ln>
                  <a:noFill/>
                </a:ln>
                <a:solidFill>
                  <a:sysClr val="windowText" lastClr="000000"/>
                </a:solidFill>
                <a:effectLst/>
                <a:uLnTx/>
                <a:uFillTx/>
                <a:latin typeface="Meiryo UI"/>
                <a:ea typeface="Meiryo UI"/>
                <a:cs typeface="+mn-cs"/>
              </a:rPr>
              <a:t>資料が完成したとき，この記載要領ページを削除してください。</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ysClr val="windowText" lastClr="000000"/>
              </a:solidFill>
              <a:effectLst/>
              <a:uLnTx/>
              <a:uFillTx/>
              <a:latin typeface="Meiryo UI"/>
              <a:ea typeface="Meiryo UI"/>
              <a:cs typeface="+mn-cs"/>
            </a:endParaRPr>
          </a:p>
        </p:txBody>
      </p:sp>
    </p:spTree>
    <p:extLst>
      <p:ext uri="{BB962C8B-B14F-4D97-AF65-F5344CB8AC3E}">
        <p14:creationId xmlns:p14="http://schemas.microsoft.com/office/powerpoint/2010/main" val="272058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1" name="タイトル 1">
            <a:extLst>
              <a:ext uri="{FF2B5EF4-FFF2-40B4-BE49-F238E27FC236}">
                <a16:creationId xmlns:a16="http://schemas.microsoft.com/office/drawing/2014/main" id="{C1F16F0D-7674-42DA-9F9D-4858DC25D72C}"/>
              </a:ext>
            </a:extLst>
          </p:cNvPr>
          <p:cNvSpPr>
            <a:spLocks noGrp="1"/>
          </p:cNvSpPr>
          <p:nvPr>
            <p:ph type="title"/>
          </p:nvPr>
        </p:nvSpPr>
        <p:spPr>
          <a:xfrm>
            <a:off x="540000" y="108000"/>
            <a:ext cx="11400125" cy="540000"/>
          </a:xfrm>
        </p:spPr>
        <p:txBody>
          <a:bodyPr>
            <a:normAutofit/>
          </a:bodyPr>
          <a:lstStyle/>
          <a:p>
            <a:r>
              <a:rPr lang="en-US" altLang="ja-JP" dirty="0">
                <a:latin typeface="+mj-ea"/>
              </a:rPr>
              <a:t>5-2.</a:t>
            </a:r>
            <a:r>
              <a:rPr lang="ja-JP" altLang="en-US" dirty="0">
                <a:latin typeface="+mj-ea"/>
              </a:rPr>
              <a:t> 研究テーマ別 レビュー・成果</a:t>
            </a:r>
            <a:endParaRPr lang="en-US" dirty="0">
              <a:solidFill>
                <a:srgbClr val="FFFF00"/>
              </a:solidFill>
              <a:latin typeface="+mj-ea"/>
            </a:endParaRPr>
          </a:p>
        </p:txBody>
      </p:sp>
      <p:sp>
        <p:nvSpPr>
          <p:cNvPr id="4" name="テキスト ボックス 3">
            <a:extLst>
              <a:ext uri="{FF2B5EF4-FFF2-40B4-BE49-F238E27FC236}">
                <a16:creationId xmlns:a16="http://schemas.microsoft.com/office/drawing/2014/main" id="{1CA7E491-776B-42EB-AB6B-33A4FB742B72}"/>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ja-JP" altLang="en-US" sz="1600" b="1" dirty="0">
                <a:solidFill>
                  <a:srgbClr val="FFFF00"/>
                </a:solidFill>
                <a:latin typeface="+mj-ea"/>
                <a:ea typeface="+mj-ea"/>
              </a:rPr>
              <a:t>特殊ペプチド化学合成ソリューション      </a:t>
            </a:r>
            <a:r>
              <a:rPr lang="ja-JP" altLang="en-US" sz="1600" b="1" dirty="0">
                <a:solidFill>
                  <a:schemeClr val="bg1"/>
                </a:solidFill>
                <a:latin typeface="+mj-ea"/>
                <a:ea typeface="+mj-ea"/>
              </a:rPr>
              <a:t>リーダー：久保大輔    テーマ番号：</a:t>
            </a:r>
            <a:r>
              <a:rPr lang="en-US" altLang="ja-JP" sz="1600" b="1" dirty="0">
                <a:solidFill>
                  <a:schemeClr val="bg1"/>
                </a:solidFill>
                <a:latin typeface="+mj-ea"/>
                <a:ea typeface="+mj-ea"/>
              </a:rPr>
              <a:t>RR14-RBD-18</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1127</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FE06A46B-86BE-45D3-93DA-13585F922961}"/>
              </a:ext>
            </a:extLst>
          </p:cNvPr>
          <p:cNvGraphicFramePr>
            <a:graphicFrameLocks noGrp="1"/>
          </p:cNvGraphicFramePr>
          <p:nvPr>
            <p:extLst>
              <p:ext uri="{D42A27DB-BD31-4B8C-83A1-F6EECF244321}">
                <p14:modId xmlns:p14="http://schemas.microsoft.com/office/powerpoint/2010/main" val="1637504950"/>
              </p:ext>
            </p:extLst>
          </p:nvPr>
        </p:nvGraphicFramePr>
        <p:xfrm>
          <a:off x="198783" y="1255804"/>
          <a:ext cx="11828397" cy="4916984"/>
        </p:xfrm>
        <a:graphic>
          <a:graphicData uri="http://schemas.openxmlformats.org/drawingml/2006/table">
            <a:tbl>
              <a:tblPr firstRow="1" bandRow="1">
                <a:tableStyleId>{BC89EF96-8CEA-46FF-86C4-4CE0E7609802}</a:tableStyleId>
              </a:tblPr>
              <a:tblGrid>
                <a:gridCol w="4871985">
                  <a:extLst>
                    <a:ext uri="{9D8B030D-6E8A-4147-A177-3AD203B41FA5}">
                      <a16:colId xmlns:a16="http://schemas.microsoft.com/office/drawing/2014/main" val="3007365010"/>
                    </a:ext>
                  </a:extLst>
                </a:gridCol>
                <a:gridCol w="5215083">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dirty="0">
                          <a:solidFill>
                            <a:schemeClr val="accent1"/>
                          </a:solidFill>
                          <a:latin typeface="+mj-ea"/>
                          <a:ea typeface="+mj-ea"/>
                        </a:rPr>
                        <a:t>レビュー・成果</a:t>
                      </a:r>
                      <a:endParaRPr kumimoji="1" lang="ja-JP" altLang="en-US" sz="1200" b="0" kern="1200" dirty="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POC</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装置での</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Icatibant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全長全保護体を合成し、バッチとの生産性比較を実施</a:t>
                      </a: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調達部品の選定、発注を完了し、研究試作機のを構築を完了する</a:t>
                      </a: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原材料残の検出・検量モデルをフロー合成に適用し、バリデーションを完了</a:t>
                      </a: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研究試作機の要求仕様について</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社と合意し、開発仕様を作成</a:t>
                      </a: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末までの共同開発スケジュールの確定と</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社との共同開発契約の締結</a:t>
                      </a: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発明提案あるいはワンシートの提出目標件数</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件</a:t>
                      </a: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その他</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FY21</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末に構築した</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POC</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装置を改良させる形で研究試作機の構築に着手し、構築中の研究試作機を用いて、</a:t>
                      </a:r>
                      <a:r>
                        <a:rPr kumimoji="1" lang="en-US" altLang="ja-JP" sz="1100" kern="1200" dirty="0" err="1">
                          <a:solidFill>
                            <a:schemeClr val="dk1"/>
                          </a:solidFill>
                          <a:effectLst/>
                          <a:latin typeface="メイリオ" panose="020B0604030504040204" pitchFamily="50" charset="-128"/>
                          <a:ea typeface="メイリオ" panose="020B0604030504040204" pitchFamily="50" charset="-128"/>
                          <a:cs typeface="+mn-cs"/>
                        </a:rPr>
                        <a:t>Icatibant</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(10</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残基</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の全長全保護体の合成が出来た。</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HPLC</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純度は</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84.5%</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であった。ここで課題として</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7</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残基目以降での圧力上昇がある事がわかった。バッチとの生産性比較については今後着手</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研究試作機の作成に必要なポンプ、流量計等のセンサー、水溶カートリッジ、バッファタンクなどの選定</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一部設計</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、発注について全て完了。液面レベル計測、制御の実装完了、研究試作機の合成部、抽出部の構築を完了した。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フローセルによる実験系を確立し</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NIR</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データ取得を行い</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PLS</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回帰分析による残存量推定が可能である事を確認した。より精度の向上を目的とした検討を実施中。バリデーションは未達</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研究試作機の、その先の</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non-GMP/GMP</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機の要求仕様について</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PS</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社と合意し、ドキュメント作成</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(SMM-RDDZ-584)</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。それに基づき研究試作機の作成を開始できた。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FY23</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末までの共同開発スケジュールについて</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PS</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と合意し、それを含む共同開発契約の締結を終了した。また</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FY24</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以降のスケジュール内容についての協議を開始した。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提出目標件数</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10</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件に対し</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9</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件実施済み、</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FY23</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末までに目標達成予定</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FY21</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末までに行った</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者共同研究の内容についてまとめ、論文投稿しアクセプト。温度センサーの内容についても論文投稿中。</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ICH Q13</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ガイドライン案の運用方法について他社との検討内容について学会発表を実施</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52.4</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41.4</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42.6</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38.6</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95.0</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b="1" kern="1200" dirty="0">
                          <a:solidFill>
                            <a:schemeClr val="dk1"/>
                          </a:solidFill>
                          <a:effectLst/>
                          <a:highlight>
                            <a:srgbClr val="FFFF00"/>
                          </a:highlight>
                          <a:latin typeface="メイリオ" panose="020B0604030504040204" pitchFamily="50" charset="-128"/>
                          <a:ea typeface="メイリオ" panose="020B0604030504040204" pitchFamily="50" charset="-128"/>
                          <a:cs typeface="+mn-cs"/>
                        </a:rPr>
                        <a:t>80.0</a:t>
                      </a:r>
                    </a:p>
                  </a:txBody>
                  <a:tcPr anchor="ctr">
                    <a:solidFill>
                      <a:schemeClr val="bg1"/>
                    </a:solidFill>
                  </a:tcPr>
                </a:tc>
                <a:extLst>
                  <a:ext uri="{0D108BD9-81ED-4DB2-BD59-A6C34878D82A}">
                    <a16:rowId xmlns:a16="http://schemas.microsoft.com/office/drawing/2014/main" val="10001"/>
                  </a:ext>
                </a:extLst>
              </a:tr>
            </a:tbl>
          </a:graphicData>
        </a:graphic>
      </p:graphicFrame>
      <p:sp>
        <p:nvSpPr>
          <p:cNvPr id="6" name="テキスト ボックス 5">
            <a:extLst>
              <a:ext uri="{FF2B5EF4-FFF2-40B4-BE49-F238E27FC236}">
                <a16:creationId xmlns:a16="http://schemas.microsoft.com/office/drawing/2014/main" id="{419E4993-D1E4-4AC3-884F-C32B8F458DD1}"/>
              </a:ext>
            </a:extLst>
          </p:cNvPr>
          <p:cNvSpPr txBox="1"/>
          <p:nvPr/>
        </p:nvSpPr>
        <p:spPr>
          <a:xfrm>
            <a:off x="3437117" y="6345062"/>
            <a:ext cx="8436965" cy="338554"/>
          </a:xfrm>
          <a:prstGeom prst="rect">
            <a:avLst/>
          </a:prstGeom>
          <a:solidFill>
            <a:schemeClr val="bg1"/>
          </a:solidFill>
          <a:ln>
            <a:solidFill>
              <a:schemeClr val="tx1"/>
            </a:solidFill>
          </a:ln>
        </p:spPr>
        <p:txBody>
          <a:bodyPr wrap="square">
            <a:spAutoFit/>
          </a:bodyPr>
          <a:lstStyle/>
          <a:p>
            <a:r>
              <a:rPr kumimoji="1" lang="en-US" altLang="ja-JP" sz="1600">
                <a:solidFill>
                  <a:schemeClr val="dk1"/>
                </a:solidFill>
                <a:latin typeface="メイリオ" panose="020B0604030504040204" pitchFamily="50" charset="-128"/>
                <a:ea typeface="メイリオ" panose="020B0604030504040204" pitchFamily="50" charset="-128"/>
              </a:rPr>
              <a:t>1127</a:t>
            </a:r>
            <a:r>
              <a:rPr kumimoji="1" lang="ja-JP" altLang="en-US" sz="1600">
                <a:solidFill>
                  <a:schemeClr val="dk1"/>
                </a:solidFill>
                <a:latin typeface="メイリオ" panose="020B0604030504040204" pitchFamily="50" charset="-128"/>
                <a:ea typeface="メイリオ" panose="020B0604030504040204" pitchFamily="50" charset="-128"/>
              </a:rPr>
              <a:t>固定経費の元々の予定は</a:t>
            </a:r>
            <a:r>
              <a:rPr kumimoji="1" lang="en-US" altLang="ja-JP" sz="1600">
                <a:solidFill>
                  <a:schemeClr val="dk1"/>
                </a:solidFill>
                <a:latin typeface="メイリオ" panose="020B0604030504040204" pitchFamily="50" charset="-128"/>
                <a:ea typeface="メイリオ" panose="020B0604030504040204" pitchFamily="50" charset="-128"/>
              </a:rPr>
              <a:t>\95M</a:t>
            </a:r>
            <a:r>
              <a:rPr kumimoji="1" lang="ja-JP" altLang="en-US" sz="1600">
                <a:solidFill>
                  <a:schemeClr val="dk1"/>
                </a:solidFill>
                <a:latin typeface="メイリオ" panose="020B0604030504040204" pitchFamily="50" charset="-128"/>
                <a:ea typeface="メイリオ" panose="020B0604030504040204" pitchFamily="50" charset="-128"/>
              </a:rPr>
              <a:t>であるが、</a:t>
            </a:r>
            <a:r>
              <a:rPr kumimoji="1" lang="en-US" altLang="ja-JP" sz="1600"/>
              <a:t> 10/24</a:t>
            </a:r>
            <a:r>
              <a:rPr kumimoji="1" lang="ja-JP" altLang="en-US" sz="1600"/>
              <a:t>に</a:t>
            </a:r>
            <a:r>
              <a:rPr kumimoji="1" lang="en-US" altLang="ja-JP" sz="1600"/>
              <a:t>\15M</a:t>
            </a:r>
            <a:r>
              <a:rPr kumimoji="1" lang="ja-JP" altLang="en-US" sz="1600"/>
              <a:t>削減依頼があり </a:t>
            </a:r>
            <a:r>
              <a:rPr kumimoji="1" lang="en-US" altLang="ja-JP" sz="1600"/>
              <a:t>\80M</a:t>
            </a:r>
            <a:r>
              <a:rPr kumimoji="1" lang="ja-JP" altLang="en-US" sz="1600"/>
              <a:t>としている</a:t>
            </a:r>
            <a:endParaRPr lang="ja-JP" altLang="en-US" sz="1600"/>
          </a:p>
        </p:txBody>
      </p:sp>
    </p:spTree>
    <p:extLst>
      <p:ext uri="{BB962C8B-B14F-4D97-AF65-F5344CB8AC3E}">
        <p14:creationId xmlns:p14="http://schemas.microsoft.com/office/powerpoint/2010/main" val="58585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5-3.</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ボックス 3">
            <a:extLst>
              <a:ext uri="{FF2B5EF4-FFF2-40B4-BE49-F238E27FC236}">
                <a16:creationId xmlns:a16="http://schemas.microsoft.com/office/drawing/2014/main" id="{A7314DC4-B628-4E42-9091-6A77BF9D1C2C}"/>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ja-JP" altLang="en-US" sz="1600" b="1" dirty="0">
                <a:solidFill>
                  <a:srgbClr val="FFFF00"/>
                </a:solidFill>
                <a:latin typeface="+mj-ea"/>
                <a:ea typeface="+mj-ea"/>
              </a:rPr>
              <a:t>パーフュージョン（</a:t>
            </a:r>
            <a:r>
              <a:rPr lang="en-US" altLang="ja-JP" sz="1600" b="1" dirty="0">
                <a:solidFill>
                  <a:srgbClr val="FFFF00"/>
                </a:solidFill>
                <a:latin typeface="+mj-ea"/>
                <a:ea typeface="+mj-ea"/>
              </a:rPr>
              <a:t>PF</a:t>
            </a:r>
            <a:r>
              <a:rPr lang="ja-JP" altLang="en-US" sz="1600" b="1" dirty="0">
                <a:solidFill>
                  <a:srgbClr val="FFFF00"/>
                </a:solidFill>
                <a:latin typeface="+mj-ea"/>
                <a:ea typeface="+mj-ea"/>
              </a:rPr>
              <a:t>）培養制御      </a:t>
            </a:r>
            <a:r>
              <a:rPr lang="ja-JP" altLang="en-US" sz="1600" b="1" dirty="0">
                <a:solidFill>
                  <a:schemeClr val="bg1"/>
                </a:solidFill>
                <a:latin typeface="+mj-ea"/>
                <a:ea typeface="+mj-ea"/>
              </a:rPr>
              <a:t>リーダー：生田目    テーマ番号：</a:t>
            </a:r>
            <a:r>
              <a:rPr lang="en-US" altLang="ja-JP" sz="1600" b="1" dirty="0">
                <a:solidFill>
                  <a:schemeClr val="bg1"/>
                </a:solidFill>
                <a:latin typeface="+mj-ea"/>
                <a:ea typeface="+mj-ea"/>
              </a:rPr>
              <a:t>BD18-INV-05</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1701</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A0D7342B-4965-462E-A2EB-3EA99D6AF37D}"/>
              </a:ext>
            </a:extLst>
          </p:cNvPr>
          <p:cNvGraphicFramePr>
            <a:graphicFrameLocks noGrp="1"/>
          </p:cNvGraphicFramePr>
          <p:nvPr/>
        </p:nvGraphicFramePr>
        <p:xfrm>
          <a:off x="198783" y="1255804"/>
          <a:ext cx="11828397" cy="4871713"/>
        </p:xfrm>
        <a:graphic>
          <a:graphicData uri="http://schemas.openxmlformats.org/drawingml/2006/table">
            <a:tbl>
              <a:tblPr firstRow="1" bandRow="1">
                <a:tableStyleId>{BC89EF96-8CEA-46FF-86C4-4CE0E7609802}</a:tableStyleId>
              </a:tblPr>
              <a:tblGrid>
                <a:gridCol w="4871985">
                  <a:extLst>
                    <a:ext uri="{9D8B030D-6E8A-4147-A177-3AD203B41FA5}">
                      <a16:colId xmlns:a16="http://schemas.microsoft.com/office/drawing/2014/main" val="3007365010"/>
                    </a:ext>
                  </a:extLst>
                </a:gridCol>
                <a:gridCol w="5215083">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テーマ目標：</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457200" lvl="1"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静的／動的な運転を可能にする</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PF</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培養向け計測・制御技術の開発</a:t>
                      </a:r>
                    </a:p>
                    <a:p>
                      <a:pPr marL="228600" indent="-228600" algn="l">
                        <a:buFont typeface="Wingdings" panose="05000000000000000000" pitchFamily="2" charset="2"/>
                        <a:buChar char="ü"/>
                      </a:pPr>
                      <a:endParaRPr kumimoji="1" lang="ja-JP" altLang="en-US"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年間計画：</a:t>
                      </a:r>
                    </a:p>
                    <a:p>
                      <a:pPr marL="457200" lvl="1" indent="0" algn="l">
                        <a:buFont typeface="Wingdings" panose="05000000000000000000" pitchFamily="2" charset="2"/>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．制御安定化</a:t>
                      </a:r>
                    </a:p>
                    <a:p>
                      <a:pPr marL="809625" lvl="2" indent="-228600" algn="l">
                        <a:buFont typeface="Wingdings" panose="05000000000000000000" pitchFamily="2" charset="2"/>
                        <a:buChar char="Ø"/>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制御シミュレータ構築</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984250" lvl="1" indent="0" algn="l">
                        <a:buFont typeface="Wingdings" panose="05000000000000000000" pitchFamily="2" charset="2"/>
                        <a:buNone/>
                        <a:tabLst>
                          <a:tab pos="984250" algn="l"/>
                        </a:tabLst>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Wet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実験ベースの試行錯誤的な条件検討を削減するため、机上で制御条件を検討できるシミュレータを構築する。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809625" lvl="1" indent="-228600" algn="l">
                        <a:buFont typeface="Wingdings" panose="05000000000000000000" pitchFamily="2" charset="2"/>
                        <a:buChar char="Ø"/>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モデルベースト制御系設計によるパラメータ調整</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914400" lvl="2" indent="0" algn="l">
                        <a:buFont typeface="Wingdings" panose="05000000000000000000" pitchFamily="2" charset="2"/>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細胞特性や培養条件に合わせて体系的なパラメータ調整を可能にする手法の立案。</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914400" lvl="2" indent="0" algn="l">
                        <a:buFont typeface="Wingdings" panose="05000000000000000000" pitchFamily="2" charset="2"/>
                        <a:buNone/>
                      </a:pPr>
                      <a:endParaRPr kumimoji="1" lang="ja-JP" altLang="en-US" sz="1100" kern="1200">
                        <a:solidFill>
                          <a:schemeClr val="dk1"/>
                        </a:solidFill>
                        <a:effectLst/>
                        <a:latin typeface="メイリオ" panose="020B0604030504040204" pitchFamily="50" charset="-128"/>
                        <a:ea typeface="メイリオ" panose="020B0604030504040204" pitchFamily="50" charset="-128"/>
                        <a:cs typeface="+mn-cs"/>
                      </a:endParaRPr>
                    </a:p>
                    <a:p>
                      <a:pPr marL="457200" lvl="1" indent="0" algn="l">
                        <a:buFont typeface="Wingdings" panose="05000000000000000000" pitchFamily="2" charset="2"/>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．インラインセンサ精度向上</a:t>
                      </a:r>
                    </a:p>
                    <a:p>
                      <a:pPr marL="809625" lvl="1" indent="-228600" algn="l">
                        <a:buFont typeface="Wingdings" panose="05000000000000000000" pitchFamily="2" charset="2"/>
                        <a:buChar char="Ø"/>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近赤外分光法（</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NIRs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）の予測精度向上</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984250" lvl="2"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温度変化などの環境変動に頑健な検量モデル構築</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809625" lvl="1" indent="-228600" algn="l">
                        <a:buFont typeface="Wingdings" panose="05000000000000000000" pitchFamily="2" charset="2"/>
                        <a:buChar char="Ø"/>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誘電分光法（インピーダンスセンサ）の予測精度向上</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984250" lvl="2"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培養後半のドリフトに関する原因解析と対策</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984250" lvl="2"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4445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３．</a:t>
                      </a:r>
                      <a:r>
                        <a:rPr kumimoji="1" lang="ja-JP" altLang="en-US" sz="1100"/>
                        <a:t>提供価値の再定義を含めた研究シナリオの見直し</a:t>
                      </a:r>
                      <a:endParaRPr kumimoji="1" lang="en-US" altLang="ja-JP" sz="1100"/>
                    </a:p>
                    <a:p>
                      <a:pPr marL="444500" lvl="1" indent="0" algn="l">
                        <a:buFont typeface="Wingdings" panose="05000000000000000000" pitchFamily="2" charset="2"/>
                        <a:buNone/>
                      </a:pPr>
                      <a:endParaRPr kumimoji="1" lang="ja-JP" altLang="en-US"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1100">
                          <a:solidFill>
                            <a:schemeClr val="tx1"/>
                          </a:solidFill>
                        </a:rPr>
                        <a:t>サマリ：</a:t>
                      </a:r>
                      <a:endParaRPr lang="en-US" altLang="ja-JP" sz="1100">
                        <a:solidFill>
                          <a:schemeClr val="tx1"/>
                        </a:solidFill>
                      </a:endParaRPr>
                    </a:p>
                    <a:p>
                      <a:pPr marL="182563"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100">
                          <a:solidFill>
                            <a:schemeClr val="tx1"/>
                          </a:solidFill>
                        </a:rPr>
                        <a:t>各要素技術開発は進展し、当初想定していた自動培養システムが概ね構築できた。ただし、制御対象や目標設定については見直しが必要であり、生産量や品質を直接制御する取組みに変えていきたい事から、本テーマの中止を決断した。</a:t>
                      </a:r>
                      <a:endParaRPr kumimoji="1" lang="en-US" altLang="ja-JP" sz="1100" kern="1200">
                        <a:solidFill>
                          <a:schemeClr val="tx1"/>
                        </a:solidFill>
                        <a:effectLst/>
                        <a:latin typeface="メイリオ" panose="020B0604030504040204" pitchFamily="50" charset="-128"/>
                        <a:ea typeface="メイリオ" panose="020B0604030504040204" pitchFamily="50" charset="-128"/>
                        <a:cs typeface="+mn-cs"/>
                      </a:endParaRPr>
                    </a:p>
                    <a:p>
                      <a:pPr marL="0" indent="0" algn="l">
                        <a:buFont typeface="+mj-lt"/>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mj-lt"/>
                        <a:buAutoNum type="arabicPeriod"/>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mj-lt"/>
                        <a:buAutoNum type="arabicPeriod"/>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制御安定化</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制御パラメータ最適化における試行錯誤を無くす取組みとして、部分的モデルマッチング法を適用する事で制御パラメータの体系的な調整を実現できる手法を考案した。（知財化、論文化予定）</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Wet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実験をある程度模擬できる培養用の制御シミュレータを構築した。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上記により導出された制御パラメータを試作機に反映させる事で、１つの細胞株においてテーマ目標の数値（定常特性と過渡特性）を達成した。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lvl="0" indent="-228600" algn="l">
                        <a:buFont typeface="+mj-lt"/>
                        <a:buAutoNum type="arabicPeriod"/>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インラインセンサ精度向上</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NIR</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の検量モデル構築の方法を工夫する事で、グルコース濃度についての目標精度</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RMSEP</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0.35g/L</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を達成した。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インピーダンスセンサのドリフト原因について解析し、凝集細胞と付着細胞の影響であると結論づけた。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lvl="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lvl="0" indent="-228600" algn="l">
                        <a:buFont typeface="+mj-lt"/>
                        <a:buAutoNum type="arabicPeriod" startAt="3"/>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研究シナリオの見直し</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ESACT2022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の発表などを通して、</a:t>
                      </a:r>
                      <a:r>
                        <a:rPr lang="ja-JP" altLang="en-US" sz="1100"/>
                        <a:t>目標再設定の必要性を認識したため、本テーマの中止を決断した。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14.3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17.0</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10.7</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13.7</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25.0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30.7</a:t>
                      </a:r>
                    </a:p>
                  </a:txBody>
                  <a:tcPr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705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5-4.</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ボックス 3">
            <a:extLst>
              <a:ext uri="{FF2B5EF4-FFF2-40B4-BE49-F238E27FC236}">
                <a16:creationId xmlns:a16="http://schemas.microsoft.com/office/drawing/2014/main" id="{D38CF4DB-BC0E-4A26-876C-B1E689940ECF}"/>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ja-JP" altLang="en-US" sz="1600" b="1" dirty="0">
                <a:solidFill>
                  <a:srgbClr val="FFFF00"/>
                </a:solidFill>
                <a:latin typeface="+mj-ea"/>
                <a:ea typeface="+mj-ea"/>
              </a:rPr>
              <a:t>人工酵素設計      </a:t>
            </a:r>
            <a:r>
              <a:rPr lang="ja-JP" altLang="en-US" sz="1600" b="1" dirty="0">
                <a:solidFill>
                  <a:schemeClr val="bg1"/>
                </a:solidFill>
                <a:latin typeface="+mj-ea"/>
                <a:ea typeface="+mj-ea"/>
              </a:rPr>
              <a:t>リーダー：伊﨑文晃（熊谷渉）　　テーマ番号：</a:t>
            </a:r>
            <a:r>
              <a:rPr lang="en-US" altLang="ja-JP" sz="1600" b="1" dirty="0">
                <a:solidFill>
                  <a:schemeClr val="bg1"/>
                </a:solidFill>
                <a:latin typeface="+mj-ea"/>
                <a:ea typeface="+mj-ea"/>
              </a:rPr>
              <a:t>BD18-INV-10</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2354</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DDB43409-19A3-419D-BD5E-16AF4315C06B}"/>
              </a:ext>
            </a:extLst>
          </p:cNvPr>
          <p:cNvGraphicFramePr>
            <a:graphicFrameLocks noGrp="1"/>
          </p:cNvGraphicFramePr>
          <p:nvPr/>
        </p:nvGraphicFramePr>
        <p:xfrm>
          <a:off x="198783" y="1255804"/>
          <a:ext cx="11828397" cy="4916984"/>
        </p:xfrm>
        <a:graphic>
          <a:graphicData uri="http://schemas.openxmlformats.org/drawingml/2006/table">
            <a:tbl>
              <a:tblPr firstRow="1" bandRow="1">
                <a:tableStyleId>{BC89EF96-8CEA-46FF-86C4-4CE0E7609802}</a:tableStyleId>
              </a:tblPr>
              <a:tblGrid>
                <a:gridCol w="4871985">
                  <a:extLst>
                    <a:ext uri="{9D8B030D-6E8A-4147-A177-3AD203B41FA5}">
                      <a16:colId xmlns:a16="http://schemas.microsoft.com/office/drawing/2014/main" val="3007365010"/>
                    </a:ext>
                  </a:extLst>
                </a:gridCol>
                <a:gridCol w="5215083">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＜サマリ＞多様な実験を進めて設計プロトコル評価を進めて、具体的な設計課題とアプリケーションを特定し、</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審査を通過する。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1Q</a:t>
                      </a: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共同研究</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Ph.3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契約（</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FY22/04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天然タンパク質のアミノ酸配列類似度が</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以下のセルロース結合性タンパク質変異体の創製（</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達成目標）</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共同研究先等の協力を得てセルロース結合性の詳細評価・熱分析・熱測定・分光学的測定・立体構造解析を実施</a:t>
                      </a: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審査実施（</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FY22/06</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2Q</a:t>
                      </a: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分子結合機能部位をゼロベース設計の実施可能性を調査（</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達成目標）</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成果の</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Exit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向けの適用可能性評価</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国際会議での技術動向調査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3Q</a:t>
                      </a: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審査（</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FY22/12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までに特定したアプリケーションごとに具体的な設計課題を特定</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国際会議での技術動向調査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4Q</a:t>
                      </a: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具体的なタンパク質設計課題とアプリケーションについてテーマ化</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＜サマリ＞</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でテーマを中止したが、仮の設計プロトコルによる探索から実験的評価まで一通り完了させて、</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目標を達成。人工設計技術・評価系の知見・課題に基づき、次期テーマ探索のための調査活動を実施した。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共同研究</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Ph.3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契約（</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FY22/04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研究へのアドバイスだけでなく、東京大学大学院農学生命科学研究科五十嵐研究室に派遣して実験を実施し、実験指導をいただいた。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FY21~22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の共同研究に関する研究成果報告書を提出した。（</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FY22/10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審査（研究開発テーマの中止）実施（</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FY22/10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設計プロトコルの核となる「機能性（特定セルロース結合性）の机上評価」に目途が立たなかったため。</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テーマクローズに伴い、下期の社内</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Wet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実験も中止したため、試験研究費実績が計画よりも大きく不足する見込み。</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審査までの研究成果（～</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FY22/10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天然タンパク質とは配列類似度が最大</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異なる変異体候補を複数獲得。</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社内／共同研究先で、設計セルラーゼの合成・セルロース結合性評価・酵素活性の</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Wet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実験を実施し、評価系の知見・課題を獲得。</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Rosetta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、ドッキング・分子動力学シミュレーションなどの先端技術を一通り試して組み合わせたことで、設計技術の知見・課題を獲得。</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上記の全個別技術について研究成果報告書を提出。</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次期テーマ探索のための調査活動を実施（</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FY22/11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学術論文を調査し、過去テーマ以外の最先端設計技術の情報を得た。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バイオマス分解に使用するセルラーゼ製剤開発に関する技術・特許・業界構造を調査。</a:t>
                      </a:r>
                    </a:p>
                    <a:p>
                      <a:pPr marL="360000" indent="-228600" algn="l">
                        <a:buFont typeface="Arial" panose="020B0604020202020204" pitchFamily="34" charset="0"/>
                        <a:buChar cha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社内連携活動として微細藻類を用いたバイオ産業プラットフォーム構想の中でのシード探索活動の一環で行われている、微細藻類向け新規ゲノム編集酵素の探索技術について調査活動に参画。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10.0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8.9</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17.0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5.1</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27.0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14.0</a:t>
                      </a:r>
                    </a:p>
                  </a:txBody>
                  <a:tcPr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022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5-5.</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ボックス 3">
            <a:extLst>
              <a:ext uri="{FF2B5EF4-FFF2-40B4-BE49-F238E27FC236}">
                <a16:creationId xmlns:a16="http://schemas.microsoft.com/office/drawing/2014/main" id="{D606DF2D-BC4C-4265-ADF2-8300EF4A8C02}"/>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en-US" altLang="ja-JP" sz="1600" b="1" dirty="0" err="1">
                <a:solidFill>
                  <a:srgbClr val="FFFF00"/>
                </a:solidFill>
                <a:latin typeface="+mj-ea"/>
                <a:ea typeface="+mj-ea"/>
              </a:rPr>
              <a:t>SensorCell</a:t>
            </a:r>
            <a:r>
              <a:rPr lang="ja-JP" altLang="en-US" sz="1600" b="1" dirty="0">
                <a:solidFill>
                  <a:srgbClr val="FFFF00"/>
                </a:solidFill>
                <a:latin typeface="+mj-ea"/>
                <a:ea typeface="+mj-ea"/>
              </a:rPr>
              <a:t>＋</a:t>
            </a:r>
            <a:r>
              <a:rPr lang="ja-JP" altLang="en-US" sz="1600" b="1" dirty="0">
                <a:solidFill>
                  <a:schemeClr val="bg1"/>
                </a:solidFill>
                <a:latin typeface="+mj-ea"/>
                <a:ea typeface="+mj-ea"/>
              </a:rPr>
              <a:t>      リーダー：茂木    テーマ番号：</a:t>
            </a:r>
            <a:r>
              <a:rPr lang="en-US" altLang="ja-JP" sz="1600" b="1" dirty="0">
                <a:solidFill>
                  <a:schemeClr val="bg1"/>
                </a:solidFill>
                <a:latin typeface="+mj-ea"/>
                <a:ea typeface="+mj-ea"/>
              </a:rPr>
              <a:t>BD16-INV-05</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1665</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71AB64F2-06DB-4CE7-BADB-F4827F5432CB}"/>
              </a:ext>
            </a:extLst>
          </p:cNvPr>
          <p:cNvGraphicFramePr>
            <a:graphicFrameLocks noGrp="1"/>
          </p:cNvGraphicFramePr>
          <p:nvPr>
            <p:extLst>
              <p:ext uri="{D42A27DB-BD31-4B8C-83A1-F6EECF244321}">
                <p14:modId xmlns:p14="http://schemas.microsoft.com/office/powerpoint/2010/main" val="4184922076"/>
              </p:ext>
            </p:extLst>
          </p:nvPr>
        </p:nvGraphicFramePr>
        <p:xfrm>
          <a:off x="198783" y="1255804"/>
          <a:ext cx="11828397" cy="4871713"/>
        </p:xfrm>
        <a:graphic>
          <a:graphicData uri="http://schemas.openxmlformats.org/drawingml/2006/table">
            <a:tbl>
              <a:tblPr firstRow="1" bandRow="1">
                <a:tableStyleId>{BC89EF96-8CEA-46FF-86C4-4CE0E7609802}</a:tableStyleId>
              </a:tblPr>
              <a:tblGrid>
                <a:gridCol w="4048097">
                  <a:extLst>
                    <a:ext uri="{9D8B030D-6E8A-4147-A177-3AD203B41FA5}">
                      <a16:colId xmlns:a16="http://schemas.microsoft.com/office/drawing/2014/main" val="3007365010"/>
                    </a:ext>
                  </a:extLst>
                </a:gridCol>
                <a:gridCol w="6038971">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テーマ全体のリニューアルを検討し、新たに</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LR</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プロセスを起動する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1Q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これまでの活動まとめ　</a:t>
                      </a: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2Q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リニューアル方向性の検討、机上調査</a:t>
                      </a: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3Q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リニューアル方針の決定　</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4Q LR0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実施</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ja-JP" altLang="en-US"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細胞機能計測</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Step2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を完了し、報告書にまとめる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1Q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肝分化効率評価</a:t>
                      </a: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2Q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データ分析</a:t>
                      </a: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3Q F.S.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報告会実施</a:t>
                      </a:r>
                    </a:p>
                    <a:p>
                      <a:pPr marL="0" indent="0" algn="l">
                        <a:buFont typeface="Wingdings" panose="05000000000000000000" pitchFamily="2" charset="2"/>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4Q </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報告書作成</a:t>
                      </a: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リニューアル方針の決定</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　</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　</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Gate</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クローズ</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MTG</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を開催して、リニューアルすることと決定した。細胞が利用される</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6</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つの領域に分類し、培養肉、エクソソーム等、机上で調査を行った。まだ再生医療よりもアーリーフェーズであり、課題は多いものの市場立上りに関して不確実性が高いことが分かった。そこで、量産化技術を軸に再生医療市場への取組を再度進めることとした。細胞機能計測</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Step2</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の</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F.S.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で明らかになった課題を中心に、ビジネス仮説のたたき台を作成した。</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LR0</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に向け、インタビュー調査の準備まで完了した。</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見込み</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)4Q</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中に</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LR0</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を実施する。</a:t>
                      </a:r>
                      <a:endParaRPr kumimoji="1" lang="en-US" altLang="ja-JP" sz="1100" kern="120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ja-JP" altLang="en-US" sz="1100" kern="1200">
                        <a:solidFill>
                          <a:schemeClr val="tx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細胞機能計測</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Step2</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の</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F.S.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の完了</a:t>
                      </a:r>
                      <a:endParaRPr kumimoji="1" lang="en-US" altLang="ja-JP" sz="1100" kern="1200">
                        <a:solidFill>
                          <a:schemeClr val="tx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F.S.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から、当初想定した目的細胞（肝細胞）への分化能を反映しているマーカー候補を抽出することはできなかったが、肝分化必要因子候補群、細胞生産プロセスにおける課題（気付き）等、発展研究のためのシーズが得られた。</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F.S.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遂行に伴い、</a:t>
                      </a:r>
                      <a:r>
                        <a:rPr kumimoji="1" lang="en-US" altLang="ja-JP" sz="1100" kern="1200" err="1">
                          <a:solidFill>
                            <a:schemeClr val="tx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細胞培養の種々のプロトコル（オンフィーダー培養、フィーダーフリー培養、フィーダーフリー化処理）、</a:t>
                      </a:r>
                      <a:r>
                        <a:rPr kumimoji="1" lang="en-US" altLang="ja-JP" sz="1100" kern="1200" err="1">
                          <a:solidFill>
                            <a:schemeClr val="tx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細胞から肝細胞への分化プロトコル、分化評価プロトコル、肝芽細胞培養プロトコルをそれぞれ横河版プロトコルとして確立した。また、</a:t>
                      </a:r>
                      <a:r>
                        <a:rPr kumimoji="1" lang="en-US" altLang="ja-JP" sz="1100" kern="1200" err="1">
                          <a:solidFill>
                            <a:schemeClr val="tx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細胞６株のエクソソーム含有</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miRNA</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マイクロアレイ解析データ及びプロテオミクス解析データ、肝分化効率データを得た。更に肝分化評価過程において、</a:t>
                      </a:r>
                      <a:r>
                        <a:rPr kumimoji="1" lang="en-US" altLang="ja-JP" sz="1100" kern="1200" err="1">
                          <a:solidFill>
                            <a:schemeClr val="tx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細胞由来肝芽細胞</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1</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株の樹立に成功した。これらの実験を通して、</a:t>
                      </a:r>
                      <a:r>
                        <a:rPr kumimoji="1" lang="en-US" altLang="ja-JP" sz="1100" kern="1200" err="1">
                          <a:solidFill>
                            <a:schemeClr val="tx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細胞の分化誘導実験が行える環境を構築した。</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見込み</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報告書の作成し、</a:t>
                      </a:r>
                      <a:r>
                        <a:rPr kumimoji="1" lang="en-US" altLang="ja-JP" sz="1100" kern="1200">
                          <a:solidFill>
                            <a:schemeClr val="tx1"/>
                          </a:solidFill>
                          <a:effectLst/>
                          <a:latin typeface="メイリオ" panose="020B0604030504040204" pitchFamily="50" charset="-128"/>
                          <a:ea typeface="メイリオ" panose="020B0604030504040204" pitchFamily="50" charset="-128"/>
                          <a:cs typeface="+mn-cs"/>
                        </a:rPr>
                        <a:t>Global EDMS</a:t>
                      </a:r>
                      <a:r>
                        <a:rPr kumimoji="1" lang="ja-JP" altLang="en-US" sz="1100" kern="1200">
                          <a:solidFill>
                            <a:schemeClr val="tx1"/>
                          </a:solidFill>
                          <a:effectLst/>
                          <a:latin typeface="メイリオ" panose="020B0604030504040204" pitchFamily="50" charset="-128"/>
                          <a:ea typeface="メイリオ" panose="020B0604030504040204" pitchFamily="50" charset="-128"/>
                          <a:cs typeface="+mn-cs"/>
                        </a:rPr>
                        <a:t>へ登録を行うことでアセット化を完了する。</a:t>
                      </a:r>
                      <a:endParaRPr kumimoji="1" lang="en-US" altLang="ja-JP" sz="1100" kern="1200">
                        <a:solidFill>
                          <a:schemeClr val="tx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8.0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4.9</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0.0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3.1</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8.0</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8.0</a:t>
                      </a:r>
                    </a:p>
                  </a:txBody>
                  <a:tcPr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8868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5-6.</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ボックス 3">
            <a:extLst>
              <a:ext uri="{FF2B5EF4-FFF2-40B4-BE49-F238E27FC236}">
                <a16:creationId xmlns:a16="http://schemas.microsoft.com/office/drawing/2014/main" id="{B00D04AA-4BB3-4996-8433-36B7D1F9F150}"/>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ja-JP" altLang="en-US" sz="1600" b="1" dirty="0">
                <a:solidFill>
                  <a:srgbClr val="FFFF00"/>
                </a:solidFill>
                <a:latin typeface="+mj-ea"/>
                <a:ea typeface="+mj-ea"/>
              </a:rPr>
              <a:t>細胞機能計測</a:t>
            </a:r>
            <a:r>
              <a:rPr lang="en-US" altLang="ja-JP" sz="1600" b="1" dirty="0">
                <a:solidFill>
                  <a:srgbClr val="FFFF00"/>
                </a:solidFill>
                <a:latin typeface="+mj-ea"/>
                <a:ea typeface="+mj-ea"/>
              </a:rPr>
              <a:t>Step1</a:t>
            </a:r>
            <a:r>
              <a:rPr lang="ja-JP" altLang="en-US" sz="1600" b="1" dirty="0">
                <a:solidFill>
                  <a:srgbClr val="FFFF00"/>
                </a:solidFill>
                <a:latin typeface="+mj-ea"/>
                <a:ea typeface="+mj-ea"/>
              </a:rPr>
              <a:t>     </a:t>
            </a:r>
            <a:r>
              <a:rPr lang="ja-JP" altLang="en-US" sz="1600" b="1" dirty="0">
                <a:solidFill>
                  <a:schemeClr val="bg1"/>
                </a:solidFill>
                <a:latin typeface="+mj-ea"/>
                <a:ea typeface="+mj-ea"/>
              </a:rPr>
              <a:t>リーダー：秋吉竜太郎    テーマ番号： </a:t>
            </a:r>
            <a:r>
              <a:rPr lang="en-US" altLang="ja-JP" sz="1600" b="1" dirty="0">
                <a:solidFill>
                  <a:schemeClr val="bg1"/>
                </a:solidFill>
                <a:latin typeface="+mj-ea"/>
                <a:ea typeface="+mj-ea"/>
              </a:rPr>
              <a:t>BD16-INV-05</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2281</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61E0FA4B-9F6B-43A3-ACB4-4B19C015400B}"/>
              </a:ext>
            </a:extLst>
          </p:cNvPr>
          <p:cNvGraphicFramePr>
            <a:graphicFrameLocks noGrp="1"/>
          </p:cNvGraphicFramePr>
          <p:nvPr>
            <p:extLst>
              <p:ext uri="{D42A27DB-BD31-4B8C-83A1-F6EECF244321}">
                <p14:modId xmlns:p14="http://schemas.microsoft.com/office/powerpoint/2010/main" val="133234267"/>
              </p:ext>
            </p:extLst>
          </p:nvPr>
        </p:nvGraphicFramePr>
        <p:xfrm>
          <a:off x="198783" y="1255804"/>
          <a:ext cx="11828397" cy="4871713"/>
        </p:xfrm>
        <a:graphic>
          <a:graphicData uri="http://schemas.openxmlformats.org/drawingml/2006/table">
            <a:tbl>
              <a:tblPr firstRow="1" bandRow="1">
                <a:tableStyleId>{BC89EF96-8CEA-46FF-86C4-4CE0E7609802}</a:tableStyleId>
              </a:tblPr>
              <a:tblGrid>
                <a:gridCol w="3814417">
                  <a:extLst>
                    <a:ext uri="{9D8B030D-6E8A-4147-A177-3AD203B41FA5}">
                      <a16:colId xmlns:a16="http://schemas.microsoft.com/office/drawing/2014/main" val="3007365010"/>
                    </a:ext>
                  </a:extLst>
                </a:gridCol>
                <a:gridCol w="6272651">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細胞を対象として、</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AI</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画像識別技術を利用した細胞株識別および細胞同等性評価の実現を目指す</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Ø"/>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【SBX</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社連携</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細胞の画像から未分化状態を予測する</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AI</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を開発する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685800" lvl="1" indent="-228600" algn="l">
                        <a:buFont typeface="Wingdings" panose="05000000000000000000" pitchFamily="2" charset="2"/>
                        <a:buChar char="Ø"/>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KYOT-pjt】iPS-CarT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細胞の製造工程における</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細胞の継代間差識別および造血幹細胞の細胞状態を評価する</a:t>
                      </a: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【SBX</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社連携</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細胞を処理することで、未分化逸脱させる条件を検討し、</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条件（貧栄養</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条件、物理刺激</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条件）が決定された。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【SBX</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社連携</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RNAseq</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データの詳細な解析から、未分化状態および未分化逸脱時の</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細胞形態と相関の高い遺伝子群（細胞分裂およびミトコンドリア活性など）が抽出され、細胞形態から未分化状態を予測できるという仮説を裏付けるデータが得られた。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【SBX</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社連携</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細胞の画像を解析することで、</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qPCR, FCM, </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RNAseq</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で評価された未分化状態を予測できる</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AI</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モデルが得られた。ベストモデルでは、</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FCM</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実測値に対して、</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Precision, Recall, F1 score</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が</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のモデルが完成している。本成果を用いることで、細胞製造において、画像から非破壊かつ高精度で未分化状態を予測可能になる。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【KYOT-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pjt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株識別</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AI</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を応用することで、</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細胞の継代間差識別を行い、</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Recall 0.9</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以上で</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5</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継代目までの</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細胞の識別に成功した。細胞製造時の</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iPS</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細胞の品質管理に適用可能な成果である。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【KYOT-</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pjt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造血幹細胞の細胞形態を解析することで、</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FCM</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実測値と</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90%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以上の一致率で造血幹細胞比率を予測することに成功した。キリン社・東洋製罐社・横河の役員が出席するステアリングコミッティでは、細胞状態評価のブレークスルーになり得る成果とのコメントが得られてい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知財</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「細胞形状を画像解析することで、全細胞に占める造血幹細胞の比率を高精度に予測する方法」を出願予定（</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中）</a:t>
                      </a:r>
                    </a:p>
                    <a:p>
                      <a:pPr marL="228600" indent="-228600" algn="l">
                        <a:buFont typeface="Wingdings" panose="05000000000000000000" pitchFamily="2" charset="2"/>
                        <a:buChar char="ü"/>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7.2</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8.0</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14.8</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15.8</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22.0</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23.8</a:t>
                      </a:r>
                    </a:p>
                  </a:txBody>
                  <a:tcPr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246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5-7.</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ボックス 3">
            <a:extLst>
              <a:ext uri="{FF2B5EF4-FFF2-40B4-BE49-F238E27FC236}">
                <a16:creationId xmlns:a16="http://schemas.microsoft.com/office/drawing/2014/main" id="{414DE610-58F5-4E83-90A5-B0E741601ABA}"/>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ja-JP" altLang="en-US" sz="1600" b="1" dirty="0">
                <a:solidFill>
                  <a:srgbClr val="FFFF00"/>
                </a:solidFill>
                <a:latin typeface="+mj-ea"/>
                <a:ea typeface="+mj-ea"/>
              </a:rPr>
              <a:t>感染零</a:t>
            </a:r>
            <a:r>
              <a:rPr lang="ja-JP" altLang="en-US" sz="1600" b="1" dirty="0">
                <a:solidFill>
                  <a:schemeClr val="bg1"/>
                </a:solidFill>
                <a:latin typeface="+mj-ea"/>
                <a:ea typeface="+mj-ea"/>
              </a:rPr>
              <a:t>     リーダー：秋吉竜太郎    テーマ番号： </a:t>
            </a:r>
            <a:r>
              <a:rPr lang="en-US" altLang="ja-JP" sz="1600" b="1" dirty="0">
                <a:solidFill>
                  <a:schemeClr val="bg1"/>
                </a:solidFill>
                <a:latin typeface="+mj-ea"/>
                <a:ea typeface="+mj-ea"/>
              </a:rPr>
              <a:t>BD20-INV-02</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2395</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C2C723E7-9D5B-487B-B52E-809BEE7B9BDE}"/>
              </a:ext>
            </a:extLst>
          </p:cNvPr>
          <p:cNvGraphicFramePr>
            <a:graphicFrameLocks noGrp="1"/>
          </p:cNvGraphicFramePr>
          <p:nvPr>
            <p:extLst>
              <p:ext uri="{D42A27DB-BD31-4B8C-83A1-F6EECF244321}">
                <p14:modId xmlns:p14="http://schemas.microsoft.com/office/powerpoint/2010/main" val="934219097"/>
              </p:ext>
            </p:extLst>
          </p:nvPr>
        </p:nvGraphicFramePr>
        <p:xfrm>
          <a:off x="198783" y="1255804"/>
          <a:ext cx="11828397" cy="4871713"/>
        </p:xfrm>
        <a:graphic>
          <a:graphicData uri="http://schemas.openxmlformats.org/drawingml/2006/table">
            <a:tbl>
              <a:tblPr firstRow="1" bandRow="1">
                <a:tableStyleId>{BC89EF96-8CEA-46FF-86C4-4CE0E7609802}</a:tableStyleId>
              </a:tblPr>
              <a:tblGrid>
                <a:gridCol w="3034747">
                  <a:extLst>
                    <a:ext uri="{9D8B030D-6E8A-4147-A177-3AD203B41FA5}">
                      <a16:colId xmlns:a16="http://schemas.microsoft.com/office/drawing/2014/main" val="3007365010"/>
                    </a:ext>
                  </a:extLst>
                </a:gridCol>
                <a:gridCol w="7052321">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酵素の遺伝子工学的改変による</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酵素法の検出限界の向上と高速化</a:t>
                      </a: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実検体（唾液）を使用した</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酵素法による標的タンパク質（</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BSA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）の検出限界値の決定</a:t>
                      </a: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PPDK</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酵素を遺伝子工学的に改変し、従来品の</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6</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倍の活性を有する</a:t>
                      </a: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E.histlytica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由来</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PPDK</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酵素変異体を獲得した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界面活性剤を添加した緩衝液による洗浄で、唾液中の不純物（</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ATP</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）を</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酵素法に影響ないレベルまで除去可能であることを確認した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検出限界値の算出において、シグナル強度が減少する現象が発生し、その原因が想定外の</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PPDK</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酵素の逆反応であることを明らかにした。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上記の逆反応を、</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酵素法の増幅用酵素をピルビン酸キナーゼから、クレアチンキナーゼに変更することで解決可能であることを明らかにした。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BSA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の検出限界値の決定については、逆反応問題の解決に時間を要したため、</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2022</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年中の算出には至らなかった。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l">
                        <a:buFont typeface="Wingdings" panose="05000000000000000000" pitchFamily="2" charset="2"/>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5.0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1.6</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5.0</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8.4</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10.0</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10.0</a:t>
                      </a:r>
                    </a:p>
                  </a:txBody>
                  <a:tcPr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098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5-8.</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ボックス 3">
            <a:extLst>
              <a:ext uri="{FF2B5EF4-FFF2-40B4-BE49-F238E27FC236}">
                <a16:creationId xmlns:a16="http://schemas.microsoft.com/office/drawing/2014/main" id="{895DFE7D-3CE5-4309-A78E-D0D3AD775558}"/>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テーマ名：</a:t>
            </a:r>
            <a:r>
              <a:rPr lang="en-US" altLang="ja-JP" sz="1600" b="1" dirty="0">
                <a:solidFill>
                  <a:srgbClr val="FFFF00"/>
                </a:solidFill>
                <a:latin typeface="+mj-ea"/>
                <a:ea typeface="+mj-ea"/>
              </a:rPr>
              <a:t>BCM</a:t>
            </a:r>
            <a:r>
              <a:rPr lang="ja-JP" altLang="en-US" sz="1600" b="1" dirty="0">
                <a:solidFill>
                  <a:srgbClr val="FFFF00"/>
                </a:solidFill>
                <a:latin typeface="+mj-ea"/>
                <a:ea typeface="+mj-ea"/>
              </a:rPr>
              <a:t>関連 </a:t>
            </a:r>
            <a:r>
              <a:rPr lang="en-US" altLang="ja-JP" sz="1600" b="1" dirty="0">
                <a:solidFill>
                  <a:schemeClr val="bg1"/>
                </a:solidFill>
                <a:latin typeface="+mj-ea"/>
                <a:ea typeface="+mj-ea"/>
              </a:rPr>
              <a:t>2</a:t>
            </a:r>
            <a:r>
              <a:rPr lang="ja-JP" altLang="en-US" sz="1600" b="1" dirty="0">
                <a:solidFill>
                  <a:schemeClr val="bg1"/>
                </a:solidFill>
                <a:latin typeface="+mj-ea"/>
                <a:ea typeface="+mj-ea"/>
              </a:rPr>
              <a:t>テーマリーダー：三森</a:t>
            </a:r>
            <a:r>
              <a:rPr lang="en-US" altLang="ja-JP" sz="1600" b="1" dirty="0">
                <a:solidFill>
                  <a:schemeClr val="bg1"/>
                </a:solidFill>
                <a:latin typeface="+mj-ea"/>
                <a:ea typeface="+mj-ea"/>
              </a:rPr>
              <a:t>/</a:t>
            </a:r>
            <a:r>
              <a:rPr lang="ja-JP" altLang="en-US" sz="1600" b="1" dirty="0">
                <a:solidFill>
                  <a:schemeClr val="bg1"/>
                </a:solidFill>
                <a:latin typeface="+mj-ea"/>
                <a:ea typeface="+mj-ea"/>
              </a:rPr>
              <a:t>内野    テーマ番号：</a:t>
            </a:r>
            <a:r>
              <a:rPr lang="en-US" altLang="ja-JP" sz="1600" b="1" dirty="0">
                <a:solidFill>
                  <a:schemeClr val="bg1"/>
                </a:solidFill>
                <a:latin typeface="+mj-ea"/>
                <a:ea typeface="+mj-ea"/>
              </a:rPr>
              <a:t>BD20-INV-03/BD20-INV-14    </a:t>
            </a:r>
            <a:r>
              <a:rPr lang="ja-JP" altLang="en-US" sz="1600" b="1" dirty="0">
                <a:solidFill>
                  <a:schemeClr val="bg1"/>
                </a:solidFill>
                <a:latin typeface="+mj-ea"/>
                <a:ea typeface="+mj-ea"/>
              </a:rPr>
              <a:t>部門コード：</a:t>
            </a:r>
            <a:r>
              <a:rPr lang="en-US" altLang="ja-JP" sz="1600" b="1" dirty="0">
                <a:solidFill>
                  <a:schemeClr val="bg1"/>
                </a:solidFill>
                <a:latin typeface="+mj-ea"/>
                <a:ea typeface="+mj-ea"/>
              </a:rPr>
              <a:t>0244</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140BDE97-400C-44D8-B6B6-F4FEADA0F0C9}"/>
              </a:ext>
            </a:extLst>
          </p:cNvPr>
          <p:cNvGraphicFramePr>
            <a:graphicFrameLocks noGrp="1"/>
          </p:cNvGraphicFramePr>
          <p:nvPr>
            <p:extLst>
              <p:ext uri="{D42A27DB-BD31-4B8C-83A1-F6EECF244321}">
                <p14:modId xmlns:p14="http://schemas.microsoft.com/office/powerpoint/2010/main" val="1475047394"/>
              </p:ext>
            </p:extLst>
          </p:nvPr>
        </p:nvGraphicFramePr>
        <p:xfrm>
          <a:off x="198783" y="1070872"/>
          <a:ext cx="11828397" cy="4871713"/>
        </p:xfrm>
        <a:graphic>
          <a:graphicData uri="http://schemas.openxmlformats.org/drawingml/2006/table">
            <a:tbl>
              <a:tblPr firstRow="1" bandRow="1">
                <a:tableStyleId>{BC89EF96-8CEA-46FF-86C4-4CE0E7609802}</a:tableStyleId>
              </a:tblPr>
              <a:tblGrid>
                <a:gridCol w="2981739">
                  <a:extLst>
                    <a:ext uri="{9D8B030D-6E8A-4147-A177-3AD203B41FA5}">
                      <a16:colId xmlns:a16="http://schemas.microsoft.com/office/drawing/2014/main" val="3007365010"/>
                    </a:ext>
                  </a:extLst>
                </a:gridCol>
                <a:gridCol w="7105329">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r>
                        <a:rPr kumimoji="1" lang="en-US" altLang="ja-JP" sz="1100" kern="1200" dirty="0" err="1">
                          <a:solidFill>
                            <a:schemeClr val="dk1"/>
                          </a:solidFill>
                          <a:effectLst/>
                          <a:latin typeface="メイリオ" panose="020B0604030504040204" pitchFamily="50" charset="-128"/>
                          <a:ea typeface="メイリオ" panose="020B0604030504040204" pitchFamily="50" charset="-128"/>
                          <a:cs typeface="+mn-cs"/>
                        </a:rPr>
                        <a:t>pBCM</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の事業インキュベーションとして，外部仕様の策定とその実証を完了し，</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PR1</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審査の承認を得る</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dirty="0" err="1">
                          <a:solidFill>
                            <a:schemeClr val="dk1"/>
                          </a:solidFill>
                          <a:effectLst/>
                          <a:latin typeface="メイリオ" panose="020B0604030504040204" pitchFamily="50" charset="-128"/>
                          <a:ea typeface="メイリオ" panose="020B0604030504040204" pitchFamily="50" charset="-128"/>
                          <a:cs typeface="+mn-cs"/>
                        </a:rPr>
                        <a:t>pBCM</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において外部機関での妥当性検証と試作品による社外</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PoC</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を完了し，</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LR</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審査の承認を得る</a:t>
                      </a: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ウェット技術の深掘り開発を進める</a:t>
                      </a:r>
                    </a:p>
                    <a:p>
                      <a:pPr marL="228600" indent="-228600" algn="l">
                        <a:buFont typeface="Wingdings" panose="05000000000000000000" pitchFamily="2" charset="2"/>
                        <a:buChar char="ü"/>
                      </a:pPr>
                      <a:r>
                        <a:rPr kumimoji="1" lang="en-US" altLang="ja-JP" sz="1100" kern="1200" dirty="0" err="1">
                          <a:solidFill>
                            <a:schemeClr val="dk1"/>
                          </a:solidFill>
                          <a:effectLst/>
                          <a:latin typeface="メイリオ" panose="020B0604030504040204" pitchFamily="50" charset="-128"/>
                          <a:ea typeface="メイリオ" panose="020B0604030504040204" pitchFamily="50" charset="-128"/>
                          <a:cs typeface="+mn-cs"/>
                        </a:rPr>
                        <a:t>pBCM</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の新規ビジネス創出のため，社外連携・共創活動を強化することにより用途展開開発と商材のサプライチェーン（</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SC</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）を構築する</a:t>
                      </a:r>
                    </a:p>
                    <a:p>
                      <a:pPr marL="228600" indent="-228600" algn="l">
                        <a:buFont typeface="Wingdings" panose="05000000000000000000" pitchFamily="2" charset="2"/>
                        <a:buChar char="ü"/>
                      </a:pPr>
                      <a:r>
                        <a:rPr kumimoji="1" lang="en-US" altLang="ja-JP" sz="1100" kern="1200" dirty="0" err="1">
                          <a:solidFill>
                            <a:schemeClr val="dk1"/>
                          </a:solidFill>
                          <a:effectLst/>
                          <a:latin typeface="メイリオ" panose="020B0604030504040204" pitchFamily="50" charset="-128"/>
                          <a:ea typeface="メイリオ" panose="020B0604030504040204" pitchFamily="50" charset="-128"/>
                          <a:cs typeface="+mn-cs"/>
                        </a:rPr>
                        <a:t>pBCM</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BCMs</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の知財</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3</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点セットの更新</a:t>
                      </a: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知財提案</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10</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件，出願</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3</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件，学会発表</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件，展示会</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件，論文</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報</a:t>
                      </a:r>
                    </a:p>
                    <a:p>
                      <a:pPr marL="0" indent="0" algn="l">
                        <a:buFont typeface="Wingdings" panose="05000000000000000000" pitchFamily="2" charset="2"/>
                        <a:buNone/>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BCM</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検査システム外部仕様書を発行し，その後に改定を経て第</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版を発行した。これにより，事業部側の理解も深まり協業体制の強化に繋がった。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LBHQ</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との協業により，読取り装置リニューアル仕様策定完了。リニューアル試作に着手し，</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FY23Q1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にリニューアルバージョンの試作品が完成予定。来期に計画している</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PoC</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のハード面での準備に目処がついた。</a:t>
                      </a:r>
                    </a:p>
                    <a:p>
                      <a:pPr marL="228600" indent="-228600" algn="l">
                        <a:buFont typeface="Wingdings" panose="05000000000000000000" pitchFamily="2" charset="2"/>
                        <a:buChar char="ü"/>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AOAC</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と契約を締結し認証活動を開始した。製品化前の状態では認証取得は難しいことが明らかとなったが，製品化後に速やかに認証取得が進められる準備を整えることができた。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100" kern="1200" err="1">
                          <a:solidFill>
                            <a:schemeClr val="dk1"/>
                          </a:solidFill>
                          <a:effectLst/>
                          <a:latin typeface="メイリオ" panose="020B0604030504040204" pitchFamily="50" charset="-128"/>
                          <a:ea typeface="メイリオ" panose="020B0604030504040204" pitchFamily="50" charset="-128"/>
                          <a:cs typeface="+mn-cs"/>
                        </a:rPr>
                        <a:t>BioEtOH</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領域において</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PoC</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を実施した。コンタミ管理レベルの不一致から継続した事業展開にはすぐには繋がらないと判断した。一方でお客様からのユーザビリティなどに関する知見を得た。これらを基に，発酵領域での事業開発を継続す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有芽胞プローブの再設計と動作確認およびプロセスコントロールの追加開発を完了した。さらに，カビ</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胞子からの検出を確認した。この結果をお客様と共有し，</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PoC</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実施の価値があることを確認した。オンサイトでの技術検証につなげ，事業開発と併行して製品化に寄与する開発になった。</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第一参入市場として設定した製薬領域においてお客様との連携を強化し，実現場での検査体制の確認を進めた。これにより，製薬領域での実状を把握した。得られた知見を基に来期に事業提案を進める。</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HTP</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チューブ，縦型シャーレについて社外委託先と協業を開始し，量産フェーズの検討を開始できた。</a:t>
                      </a:r>
                    </a:p>
                    <a:p>
                      <a:pPr marL="228600" indent="-228600" algn="l">
                        <a:buFont typeface="Wingdings" panose="05000000000000000000" pitchFamily="2" charset="2"/>
                        <a:buChar char="ü"/>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重要商材である横河オリジナルの</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DNA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アレイ，凍結乾燥試薬について量産の目処をつけた。さらに，</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DNA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アレイについては，先行してスポット済</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DNA</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アレイの保管試験を開始し，主な劣化要因を絞り込んだ。これにより製品の品質管理項目設定に繋がる。</a:t>
                      </a:r>
                    </a:p>
                    <a:p>
                      <a:pPr marL="228600" indent="-228600" algn="l">
                        <a:buFont typeface="Wingdings" panose="05000000000000000000" pitchFamily="2" charset="2"/>
                        <a:buChar char="ü"/>
                      </a:pPr>
                      <a:r>
                        <a:rPr kumimoji="1" lang="zh-CN" altLang="en-US" sz="1100" kern="1200">
                          <a:solidFill>
                            <a:schemeClr val="dk1"/>
                          </a:solidFill>
                          <a:effectLst/>
                          <a:latin typeface="メイリオ" panose="020B0604030504040204" pitchFamily="50" charset="-128"/>
                          <a:ea typeface="メイリオ" panose="020B0604030504040204" pitchFamily="50" charset="-128"/>
                          <a:cs typeface="+mn-cs"/>
                        </a:rPr>
                        <a:t>発明提案</a:t>
                      </a:r>
                      <a:r>
                        <a:rPr kumimoji="1" lang="en-US" altLang="zh-CN"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10(</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完了</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)+5(</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予定</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zh-CN" altLang="en-US" sz="1100" kern="1200">
                          <a:solidFill>
                            <a:schemeClr val="dk1"/>
                          </a:solidFill>
                          <a:effectLst/>
                          <a:latin typeface="メイリオ" panose="020B0604030504040204" pitchFamily="50" charset="-128"/>
                          <a:ea typeface="メイリオ" panose="020B0604030504040204" pitchFamily="50" charset="-128"/>
                          <a:cs typeface="+mn-cs"/>
                        </a:rPr>
                        <a:t>，出願</a:t>
                      </a:r>
                      <a:r>
                        <a:rPr kumimoji="1" lang="en-US" altLang="zh-CN" sz="1100" kern="1200">
                          <a:solidFill>
                            <a:schemeClr val="dk1"/>
                          </a:solidFill>
                          <a:effectLst/>
                          <a:latin typeface="メイリオ" panose="020B0604030504040204" pitchFamily="50" charset="-128"/>
                          <a:ea typeface="メイリオ" panose="020B0604030504040204" pitchFamily="50" charset="-128"/>
                          <a:cs typeface="+mn-cs"/>
                        </a:rPr>
                        <a:t>×2</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完了</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)+4(</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予定</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r>
                        <a:rPr kumimoji="1" lang="zh-CN" altLang="en-US" sz="1100" kern="1200">
                          <a:solidFill>
                            <a:schemeClr val="dk1"/>
                          </a:solidFill>
                          <a:effectLst/>
                          <a:latin typeface="メイリオ" panose="020B0604030504040204" pitchFamily="50" charset="-128"/>
                          <a:ea typeface="メイリオ" panose="020B0604030504040204" pitchFamily="50" charset="-128"/>
                          <a:cs typeface="+mn-cs"/>
                        </a:rPr>
                        <a:t>，展示会</a:t>
                      </a:r>
                      <a:r>
                        <a:rPr kumimoji="1" lang="en-US" altLang="zh-CN" sz="1100" kern="1200">
                          <a:solidFill>
                            <a:schemeClr val="dk1"/>
                          </a:solidFill>
                          <a:effectLst/>
                          <a:latin typeface="メイリオ" panose="020B0604030504040204" pitchFamily="50" charset="-128"/>
                          <a:ea typeface="メイリオ" panose="020B0604030504040204" pitchFamily="50" charset="-128"/>
                          <a:cs typeface="+mn-cs"/>
                        </a:rPr>
                        <a:t>×1</a:t>
                      </a:r>
                      <a:r>
                        <a:rPr kumimoji="1" lang="zh-CN" altLang="en-US" sz="1100" kern="1200">
                          <a:solidFill>
                            <a:schemeClr val="dk1"/>
                          </a:solidFill>
                          <a:effectLst/>
                          <a:latin typeface="メイリオ" panose="020B0604030504040204" pitchFamily="50" charset="-128"/>
                          <a:ea typeface="メイリオ" panose="020B0604030504040204" pitchFamily="50" charset="-128"/>
                          <a:cs typeface="+mn-cs"/>
                        </a:rPr>
                        <a:t>，学会発表</a:t>
                      </a:r>
                      <a:r>
                        <a:rPr kumimoji="1" lang="en-US" altLang="zh-CN"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2+1(</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a:t>
                      </a: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月予定</a:t>
                      </a: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a:t>
                      </a:r>
                      <a:endParaRPr kumimoji="1" lang="en-US" altLang="zh-CN" sz="1100" kern="120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12.0</a:t>
                      </a: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21.6</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33.6</a:t>
                      </a:r>
                    </a:p>
                    <a:p>
                      <a:pPr marL="0" indent="0" algn="r">
                        <a:buFont typeface="+mj-lt"/>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16.7</a:t>
                      </a: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17.6</a:t>
                      </a:r>
                    </a:p>
                    <a:p>
                      <a:pPr marL="0" marR="0" lvl="0" indent="0" algn="r" defTabSz="914400" rtl="0" eaLnBrk="1" fontAlgn="auto" latinLnBrk="0" hangingPunct="1">
                        <a:lnSpc>
                          <a:spcPct val="100000"/>
                        </a:lnSpc>
                        <a:spcBef>
                          <a:spcPts val="0"/>
                        </a:spcBef>
                        <a:spcAft>
                          <a:spcPts val="0"/>
                        </a:spcAft>
                        <a:buClrTx/>
                        <a:buSzTx/>
                        <a:buFont typeface="+mj-lt"/>
                        <a:buNone/>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34.3</a:t>
                      </a:r>
                    </a:p>
                  </a:txBody>
                  <a:tcPr anchor="ctr">
                    <a:solidFill>
                      <a:schemeClr val="bg1"/>
                    </a:solidFill>
                  </a:tcPr>
                </a:tc>
                <a:tc>
                  <a:txBody>
                    <a:bodyPr/>
                    <a:lstStyle/>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12.9</a:t>
                      </a: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16.4</a:t>
                      </a: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29.3</a:t>
                      </a:r>
                    </a:p>
                    <a:p>
                      <a:pPr marL="0" indent="0" algn="r">
                        <a:buFont typeface="+mj-lt"/>
                        <a:buNone/>
                      </a:pP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12.1</a:t>
                      </a: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16.5</a:t>
                      </a:r>
                    </a:p>
                    <a:p>
                      <a:pPr marL="0" marR="0" lvl="0" indent="0" algn="r" defTabSz="914400" rtl="0" eaLnBrk="1" fontAlgn="auto" latinLnBrk="0" hangingPunct="1">
                        <a:lnSpc>
                          <a:spcPct val="100000"/>
                        </a:lnSpc>
                        <a:spcBef>
                          <a:spcPts val="0"/>
                        </a:spcBef>
                        <a:spcAft>
                          <a:spcPts val="0"/>
                        </a:spcAft>
                        <a:buClrTx/>
                        <a:buSzTx/>
                        <a:buFont typeface="+mj-lt"/>
                        <a:buNone/>
                        <a:tabLst/>
                        <a:defRPr/>
                      </a:pPr>
                      <a:r>
                        <a:rPr kumimoji="1" lang="ja-JP" altLang="en-US" sz="1100" kern="120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a:solidFill>
                            <a:schemeClr val="dk1"/>
                          </a:solidFill>
                          <a:effectLst/>
                          <a:latin typeface="メイリオ" panose="020B0604030504040204" pitchFamily="50" charset="-128"/>
                          <a:ea typeface="メイリオ" panose="020B0604030504040204" pitchFamily="50" charset="-128"/>
                          <a:cs typeface="+mn-cs"/>
                        </a:rPr>
                        <a:t>28.7</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25.0</a:t>
                      </a: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38.0</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63.0</a:t>
                      </a:r>
                    </a:p>
                    <a:p>
                      <a:pPr marL="0" indent="0" algn="r">
                        <a:buFont typeface="+mj-lt"/>
                        <a:buNone/>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28.8</a:t>
                      </a: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34.1</a:t>
                      </a:r>
                    </a:p>
                    <a:p>
                      <a:pPr marL="0" marR="0" lvl="0" indent="0" algn="r" defTabSz="914400" rtl="0" eaLnBrk="1" fontAlgn="auto" latinLnBrk="0" hangingPunct="1">
                        <a:lnSpc>
                          <a:spcPct val="100000"/>
                        </a:lnSpc>
                        <a:spcBef>
                          <a:spcPts val="0"/>
                        </a:spcBef>
                        <a:spcAft>
                          <a:spcPts val="0"/>
                        </a:spcAft>
                        <a:buClrTx/>
                        <a:buSzTx/>
                        <a:buFont typeface="+mj-lt"/>
                        <a:buNone/>
                        <a:tabLst/>
                        <a:defRPr/>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63.0</a:t>
                      </a:r>
                    </a:p>
                  </a:txBody>
                  <a:tcPr anchor="ctr">
                    <a:solidFill>
                      <a:schemeClr val="bg1"/>
                    </a:solidFill>
                  </a:tcPr>
                </a:tc>
                <a:extLst>
                  <a:ext uri="{0D108BD9-81ED-4DB2-BD59-A6C34878D82A}">
                    <a16:rowId xmlns:a16="http://schemas.microsoft.com/office/drawing/2014/main" val="10001"/>
                  </a:ext>
                </a:extLst>
              </a:tr>
            </a:tbl>
          </a:graphicData>
        </a:graphic>
      </p:graphicFrame>
      <p:sp>
        <p:nvSpPr>
          <p:cNvPr id="6" name="吹き出し: 四角形 5">
            <a:extLst>
              <a:ext uri="{FF2B5EF4-FFF2-40B4-BE49-F238E27FC236}">
                <a16:creationId xmlns:a16="http://schemas.microsoft.com/office/drawing/2014/main" id="{A7454E01-D1C8-4C04-BE6A-D28EBBF16943}"/>
              </a:ext>
            </a:extLst>
          </p:cNvPr>
          <p:cNvSpPr/>
          <p:nvPr/>
        </p:nvSpPr>
        <p:spPr>
          <a:xfrm>
            <a:off x="10801438" y="5227851"/>
            <a:ext cx="1138687" cy="796925"/>
          </a:xfrm>
          <a:prstGeom prst="wedgeRectCallout">
            <a:avLst>
              <a:gd name="adj1" fmla="val -18455"/>
              <a:gd name="adj2" fmla="val -92236"/>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a:solidFill>
                  <a:schemeClr val="tx1"/>
                </a:solidFill>
                <a:latin typeface="+mn-ea"/>
              </a:rPr>
              <a:t>上段：</a:t>
            </a:r>
            <a:r>
              <a:rPr lang="en-US" altLang="ja-JP" sz="900">
                <a:solidFill>
                  <a:schemeClr val="tx1"/>
                </a:solidFill>
                <a:latin typeface="+mn-ea"/>
              </a:rPr>
              <a:t>0244</a:t>
            </a:r>
          </a:p>
          <a:p>
            <a:r>
              <a:rPr lang="ja-JP" altLang="en-US" sz="900">
                <a:solidFill>
                  <a:schemeClr val="tx1"/>
                </a:solidFill>
                <a:latin typeface="+mn-ea"/>
              </a:rPr>
              <a:t>下段：</a:t>
            </a:r>
            <a:r>
              <a:rPr lang="en-US" altLang="ja-JP" sz="900">
                <a:solidFill>
                  <a:schemeClr val="tx1"/>
                </a:solidFill>
                <a:latin typeface="+mn-ea"/>
              </a:rPr>
              <a:t>2174</a:t>
            </a:r>
          </a:p>
          <a:p>
            <a:r>
              <a:rPr lang="en-US" altLang="ja-JP" sz="900">
                <a:solidFill>
                  <a:schemeClr val="tx1"/>
                </a:solidFill>
                <a:latin typeface="+mn-ea"/>
              </a:rPr>
              <a:t>--</a:t>
            </a:r>
          </a:p>
          <a:p>
            <a:r>
              <a:rPr lang="ja-JP" altLang="en-US" sz="900">
                <a:solidFill>
                  <a:schemeClr val="tx1"/>
                </a:solidFill>
                <a:latin typeface="+mn-ea"/>
              </a:rPr>
              <a:t>合計</a:t>
            </a:r>
            <a:endParaRPr lang="en-US" altLang="ja-JP" sz="900">
              <a:solidFill>
                <a:schemeClr val="tx1"/>
              </a:solidFill>
              <a:latin typeface="+mn-ea"/>
            </a:endParaRPr>
          </a:p>
          <a:p>
            <a:pPr algn="ctr"/>
            <a:endParaRPr kumimoji="1" lang="ja-JP" altLang="en-US" sz="900"/>
          </a:p>
        </p:txBody>
      </p:sp>
    </p:spTree>
    <p:extLst>
      <p:ext uri="{BB962C8B-B14F-4D97-AF65-F5344CB8AC3E}">
        <p14:creationId xmlns:p14="http://schemas.microsoft.com/office/powerpoint/2010/main" val="175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ja-JP" altLang="en-US" dirty="0">
                <a:latin typeface="+mj-ea"/>
              </a:rPr>
              <a:t>６</a:t>
            </a:r>
            <a:r>
              <a:rPr lang="en-US" altLang="ja-JP" dirty="0">
                <a:latin typeface="+mj-ea"/>
              </a:rPr>
              <a:t>.</a:t>
            </a:r>
            <a:r>
              <a:rPr lang="ja-JP" altLang="en-US" dirty="0">
                <a:latin typeface="+mj-ea"/>
              </a:rPr>
              <a:t> 研究テーマ </a:t>
            </a:r>
            <a:r>
              <a:rPr lang="en-US" altLang="ja-JP" dirty="0">
                <a:solidFill>
                  <a:srgbClr val="FFFF00"/>
                </a:solidFill>
                <a:latin typeface="+mj-ea"/>
              </a:rPr>
              <a:t>FY23</a:t>
            </a:r>
            <a:r>
              <a:rPr lang="ja-JP" altLang="en-US" dirty="0">
                <a:latin typeface="+mj-ea"/>
              </a:rPr>
              <a:t> 審査予定日・中間報告会の日程</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13806"/>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sp>
        <p:nvSpPr>
          <p:cNvPr id="7" name="テキスト ボックス 6">
            <a:extLst>
              <a:ext uri="{FF2B5EF4-FFF2-40B4-BE49-F238E27FC236}">
                <a16:creationId xmlns:a16="http://schemas.microsoft.com/office/drawing/2014/main" id="{D38C3543-5193-4FEE-B61E-ABDEB2317A6D}"/>
              </a:ext>
            </a:extLst>
          </p:cNvPr>
          <p:cNvSpPr txBox="1"/>
          <p:nvPr/>
        </p:nvSpPr>
        <p:spPr>
          <a:xfrm>
            <a:off x="5303696" y="475849"/>
            <a:ext cx="6404317" cy="307777"/>
          </a:xfrm>
          <a:prstGeom prst="rect">
            <a:avLst/>
          </a:prstGeom>
          <a:noFill/>
        </p:spPr>
        <p:txBody>
          <a:bodyPr wrap="none" rtlCol="0">
            <a:spAutoFit/>
          </a:bodyPr>
          <a:lstStyle/>
          <a:p>
            <a:pPr defTabSz="914400"/>
            <a:r>
              <a:rPr kumimoji="1" lang="en-US" altLang="ja-JP" sz="1400" dirty="0">
                <a:solidFill>
                  <a:srgbClr val="FFFF00"/>
                </a:solidFill>
                <a:latin typeface="+mj-ea"/>
                <a:ea typeface="+mj-ea"/>
              </a:rPr>
              <a:t>1</a:t>
            </a:r>
            <a:r>
              <a:rPr kumimoji="1" lang="ja-JP" altLang="en-US" sz="1400" dirty="0">
                <a:solidFill>
                  <a:srgbClr val="FFFF00"/>
                </a:solidFill>
                <a:latin typeface="+mj-ea"/>
                <a:ea typeface="+mj-ea"/>
              </a:rPr>
              <a:t>ページに収まりきらないときはこのページをコピーして複数ページに亘って記載してください。</a:t>
            </a:r>
          </a:p>
        </p:txBody>
      </p:sp>
      <p:graphicFrame>
        <p:nvGraphicFramePr>
          <p:cNvPr id="11" name="コンテンツ プレースホルダー 5">
            <a:extLst>
              <a:ext uri="{FF2B5EF4-FFF2-40B4-BE49-F238E27FC236}">
                <a16:creationId xmlns:a16="http://schemas.microsoft.com/office/drawing/2014/main" id="{66AE3185-7E24-4143-A9D8-144434297812}"/>
              </a:ext>
            </a:extLst>
          </p:cNvPr>
          <p:cNvGraphicFramePr>
            <a:graphicFrameLocks/>
          </p:cNvGraphicFramePr>
          <p:nvPr>
            <p:extLst>
              <p:ext uri="{D42A27DB-BD31-4B8C-83A1-F6EECF244321}">
                <p14:modId xmlns:p14="http://schemas.microsoft.com/office/powerpoint/2010/main" val="1363596735"/>
              </p:ext>
            </p:extLst>
          </p:nvPr>
        </p:nvGraphicFramePr>
        <p:xfrm>
          <a:off x="354109" y="974467"/>
          <a:ext cx="11586016" cy="5101800"/>
        </p:xfrm>
        <a:graphic>
          <a:graphicData uri="http://schemas.openxmlformats.org/drawingml/2006/table">
            <a:tbl>
              <a:tblPr firstRow="1" bandRow="1"/>
              <a:tblGrid>
                <a:gridCol w="3097260">
                  <a:extLst>
                    <a:ext uri="{9D8B030D-6E8A-4147-A177-3AD203B41FA5}">
                      <a16:colId xmlns:a16="http://schemas.microsoft.com/office/drawing/2014/main" val="20000"/>
                    </a:ext>
                  </a:extLst>
                </a:gridCol>
                <a:gridCol w="707704">
                  <a:extLst>
                    <a:ext uri="{9D8B030D-6E8A-4147-A177-3AD203B41FA5}">
                      <a16:colId xmlns:a16="http://schemas.microsoft.com/office/drawing/2014/main" val="20003"/>
                    </a:ext>
                  </a:extLst>
                </a:gridCol>
                <a:gridCol w="707704">
                  <a:extLst>
                    <a:ext uri="{9D8B030D-6E8A-4147-A177-3AD203B41FA5}">
                      <a16:colId xmlns:a16="http://schemas.microsoft.com/office/drawing/2014/main" val="20004"/>
                    </a:ext>
                  </a:extLst>
                </a:gridCol>
                <a:gridCol w="707704">
                  <a:extLst>
                    <a:ext uri="{9D8B030D-6E8A-4147-A177-3AD203B41FA5}">
                      <a16:colId xmlns:a16="http://schemas.microsoft.com/office/drawing/2014/main" val="20005"/>
                    </a:ext>
                  </a:extLst>
                </a:gridCol>
                <a:gridCol w="707704">
                  <a:extLst>
                    <a:ext uri="{9D8B030D-6E8A-4147-A177-3AD203B41FA5}">
                      <a16:colId xmlns:a16="http://schemas.microsoft.com/office/drawing/2014/main" val="20006"/>
                    </a:ext>
                  </a:extLst>
                </a:gridCol>
                <a:gridCol w="707704">
                  <a:extLst>
                    <a:ext uri="{9D8B030D-6E8A-4147-A177-3AD203B41FA5}">
                      <a16:colId xmlns:a16="http://schemas.microsoft.com/office/drawing/2014/main" val="194338132"/>
                    </a:ext>
                  </a:extLst>
                </a:gridCol>
                <a:gridCol w="707704">
                  <a:extLst>
                    <a:ext uri="{9D8B030D-6E8A-4147-A177-3AD203B41FA5}">
                      <a16:colId xmlns:a16="http://schemas.microsoft.com/office/drawing/2014/main" val="1507529532"/>
                    </a:ext>
                  </a:extLst>
                </a:gridCol>
                <a:gridCol w="707704">
                  <a:extLst>
                    <a:ext uri="{9D8B030D-6E8A-4147-A177-3AD203B41FA5}">
                      <a16:colId xmlns:a16="http://schemas.microsoft.com/office/drawing/2014/main" val="2200487051"/>
                    </a:ext>
                  </a:extLst>
                </a:gridCol>
                <a:gridCol w="707704">
                  <a:extLst>
                    <a:ext uri="{9D8B030D-6E8A-4147-A177-3AD203B41FA5}">
                      <a16:colId xmlns:a16="http://schemas.microsoft.com/office/drawing/2014/main" val="207621116"/>
                    </a:ext>
                  </a:extLst>
                </a:gridCol>
                <a:gridCol w="707704">
                  <a:extLst>
                    <a:ext uri="{9D8B030D-6E8A-4147-A177-3AD203B41FA5}">
                      <a16:colId xmlns:a16="http://schemas.microsoft.com/office/drawing/2014/main" val="2487777645"/>
                    </a:ext>
                  </a:extLst>
                </a:gridCol>
                <a:gridCol w="707704">
                  <a:extLst>
                    <a:ext uri="{9D8B030D-6E8A-4147-A177-3AD203B41FA5}">
                      <a16:colId xmlns:a16="http://schemas.microsoft.com/office/drawing/2014/main" val="279422135"/>
                    </a:ext>
                  </a:extLst>
                </a:gridCol>
                <a:gridCol w="707704">
                  <a:extLst>
                    <a:ext uri="{9D8B030D-6E8A-4147-A177-3AD203B41FA5}">
                      <a16:colId xmlns:a16="http://schemas.microsoft.com/office/drawing/2014/main" val="20008"/>
                    </a:ext>
                  </a:extLst>
                </a:gridCol>
                <a:gridCol w="704012">
                  <a:extLst>
                    <a:ext uri="{9D8B030D-6E8A-4147-A177-3AD203B41FA5}">
                      <a16:colId xmlns:a16="http://schemas.microsoft.com/office/drawing/2014/main" val="20009"/>
                    </a:ext>
                  </a:extLst>
                </a:gridCol>
              </a:tblGrid>
              <a:tr h="191540">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fontAlgn="ctr"/>
                      <a:r>
                        <a:rPr lang="ja-JP" altLang="en-US" sz="1100" b="1" u="none" strike="noStrike" dirty="0">
                          <a:solidFill>
                            <a:schemeClr val="accent1"/>
                          </a:solidFill>
                          <a:effectLst/>
                          <a:latin typeface="+mn-ea"/>
                          <a:ea typeface="+mn-ea"/>
                        </a:rPr>
                        <a:t>研究テーマ名</a:t>
                      </a:r>
                      <a:endParaRPr lang="ja-JP" altLang="en-US" sz="1100" b="1" i="0" u="none" strike="noStrike" dirty="0">
                        <a:solidFill>
                          <a:schemeClr val="accent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en-US" altLang="ja-JP" sz="1100" b="1" dirty="0">
                          <a:solidFill>
                            <a:schemeClr val="accent1"/>
                          </a:solidFill>
                          <a:latin typeface="+mn-ea"/>
                          <a:ea typeface="+mn-ea"/>
                        </a:rPr>
                        <a:t>4</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en-US" altLang="ja-JP" sz="1100" b="1" dirty="0">
                          <a:solidFill>
                            <a:schemeClr val="accent1"/>
                          </a:solidFill>
                          <a:latin typeface="+mn-ea"/>
                          <a:ea typeface="+mn-ea"/>
                        </a:rPr>
                        <a:t>5</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1"/>
                          </a:solidFill>
                          <a:latin typeface="+mn-ea"/>
                          <a:ea typeface="+mn-ea"/>
                        </a:rPr>
                        <a:t>6</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en-US" altLang="ja-JP" sz="1100" b="1" dirty="0">
                          <a:solidFill>
                            <a:schemeClr val="accent1"/>
                          </a:solidFill>
                          <a:latin typeface="+mn-ea"/>
                          <a:ea typeface="+mn-ea"/>
                        </a:rPr>
                        <a:t>7</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en-US" altLang="ja-JP" sz="1100" b="1" dirty="0">
                          <a:solidFill>
                            <a:schemeClr val="accent1"/>
                          </a:solidFill>
                          <a:latin typeface="+mn-ea"/>
                          <a:ea typeface="+mn-ea"/>
                        </a:rPr>
                        <a:t>8</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1"/>
                          </a:solidFill>
                          <a:latin typeface="+mn-ea"/>
                          <a:ea typeface="+mn-ea"/>
                        </a:rPr>
                        <a:t>9</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1"/>
                          </a:solidFill>
                          <a:latin typeface="+mn-ea"/>
                          <a:ea typeface="+mn-ea"/>
                        </a:rPr>
                        <a:t>10</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1"/>
                          </a:solidFill>
                          <a:latin typeface="+mn-ea"/>
                          <a:ea typeface="+mn-ea"/>
                        </a:rPr>
                        <a:t>11</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1"/>
                          </a:solidFill>
                          <a:latin typeface="+mn-ea"/>
                          <a:ea typeface="+mn-ea"/>
                        </a:rPr>
                        <a:t>12</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1"/>
                          </a:solidFill>
                          <a:latin typeface="+mn-ea"/>
                          <a:ea typeface="+mn-ea"/>
                        </a:rPr>
                        <a:t>1</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en-US" altLang="ja-JP" sz="1100" b="1" dirty="0">
                          <a:solidFill>
                            <a:schemeClr val="accent1"/>
                          </a:solidFill>
                          <a:latin typeface="+mn-ea"/>
                          <a:ea typeface="+mn-ea"/>
                        </a:rPr>
                        <a:t>2</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en-US" altLang="ja-JP" sz="1100" b="1" dirty="0">
                          <a:solidFill>
                            <a:schemeClr val="accent1"/>
                          </a:solidFill>
                          <a:latin typeface="+mn-ea"/>
                          <a:ea typeface="+mn-ea"/>
                        </a:rPr>
                        <a:t>3</a:t>
                      </a:r>
                      <a:r>
                        <a:rPr kumimoji="1" lang="ja-JP" altLang="en-US" sz="1100" b="1" dirty="0">
                          <a:solidFill>
                            <a:schemeClr val="accent1"/>
                          </a:solidFill>
                          <a:latin typeface="+mn-ea"/>
                          <a:ea typeface="+mn-ea"/>
                        </a:rPr>
                        <a:t>月</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extLst>
                  <a:ext uri="{0D108BD9-81ED-4DB2-BD59-A6C34878D82A}">
                    <a16:rowId xmlns:a16="http://schemas.microsoft.com/office/drawing/2014/main" val="10000"/>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dirty="0">
                        <a:latin typeface="+mn-ea"/>
                        <a:ea typeface="+mn-ea"/>
                      </a:endParaRPr>
                    </a:p>
                  </a:txBody>
                  <a:tcPr marL="9525" marR="9525" marT="9525"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en-US" altLang="ja-JP" sz="1200" b="0" baseline="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rgbClr val="FF0000"/>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rgbClr val="FF0000"/>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dirty="0">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43819824"/>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55684675"/>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02239403"/>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37939267"/>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36228090"/>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4867394"/>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79889159"/>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79547725"/>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78377975"/>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3968948"/>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10656327"/>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46492721"/>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89497044"/>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6448566"/>
                  </a:ext>
                </a:extLst>
              </a:tr>
              <a:tr h="20984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tc>
                  <a:txBody>
                    <a:bodyPr/>
                    <a:lstStyle/>
                    <a:p>
                      <a:pPr algn="ctr"/>
                      <a:endParaRPr kumimoji="1" lang="ja-JP" altLang="en-US" sz="1200" b="0" dirty="0">
                        <a:solidFill>
                          <a:schemeClr val="tx1"/>
                        </a:solidFill>
                        <a:latin typeface="+mn-ea"/>
                        <a:ea typeface="+mn-ea"/>
                      </a:endParaRPr>
                    </a:p>
                  </a:txBody>
                  <a:tcPr marL="36000" marR="36000" marT="36000" marB="3600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27580483"/>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7419323"/>
                  </a:ext>
                </a:extLst>
              </a:tr>
              <a:tr h="209849">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600" b="0" i="0" u="none" strike="noStrike" dirty="0">
                        <a:solidFill>
                          <a:schemeClr val="tx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200" b="0" dirty="0">
                        <a:solidFill>
                          <a:schemeClr val="tx1"/>
                        </a:solidFill>
                        <a:latin typeface="+mn-ea"/>
                        <a:ea typeface="+mn-ea"/>
                      </a:endParaRPr>
                    </a:p>
                  </a:txBody>
                  <a:tcPr marL="36000" marR="36000" marT="36000" marB="3600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02348468"/>
                  </a:ext>
                </a:extLst>
              </a:tr>
            </a:tbl>
          </a:graphicData>
        </a:graphic>
      </p:graphicFrame>
    </p:spTree>
    <p:extLst>
      <p:ext uri="{BB962C8B-B14F-4D97-AF65-F5344CB8AC3E}">
        <p14:creationId xmlns:p14="http://schemas.microsoft.com/office/powerpoint/2010/main" val="84319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ja-JP" altLang="en-US" dirty="0">
                <a:latin typeface="+mj-ea"/>
              </a:rPr>
              <a:t>７</a:t>
            </a:r>
            <a:r>
              <a:rPr lang="en-US" altLang="ja-JP" dirty="0">
                <a:latin typeface="+mj-ea"/>
              </a:rPr>
              <a:t>.</a:t>
            </a:r>
            <a:r>
              <a:rPr lang="ja-JP" altLang="en-US" dirty="0">
                <a:latin typeface="+mj-ea"/>
              </a:rPr>
              <a:t> 展示会出展 </a:t>
            </a:r>
            <a:r>
              <a:rPr lang="en-US" altLang="ja-JP" dirty="0">
                <a:solidFill>
                  <a:srgbClr val="FFFF00"/>
                </a:solidFill>
                <a:latin typeface="+mj-ea"/>
              </a:rPr>
              <a:t>FY22</a:t>
            </a:r>
            <a:r>
              <a:rPr lang="ja-JP" altLang="en-US" dirty="0">
                <a:solidFill>
                  <a:srgbClr val="FFFF00"/>
                </a:solidFill>
                <a:latin typeface="+mj-ea"/>
              </a:rPr>
              <a:t> </a:t>
            </a:r>
            <a:r>
              <a:rPr lang="ja-JP" altLang="en-US" dirty="0">
                <a:latin typeface="+mj-ea"/>
              </a:rPr>
              <a:t>実績・見込（年間）</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13806"/>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sp>
        <p:nvSpPr>
          <p:cNvPr id="8" name="テキスト ボックス 7">
            <a:extLst>
              <a:ext uri="{FF2B5EF4-FFF2-40B4-BE49-F238E27FC236}">
                <a16:creationId xmlns:a16="http://schemas.microsoft.com/office/drawing/2014/main" id="{84DFC52C-E2BB-4FA5-9308-6F1253568883}"/>
              </a:ext>
            </a:extLst>
          </p:cNvPr>
          <p:cNvSpPr txBox="1"/>
          <p:nvPr/>
        </p:nvSpPr>
        <p:spPr>
          <a:xfrm>
            <a:off x="7418715" y="432774"/>
            <a:ext cx="4129657" cy="307777"/>
          </a:xfrm>
          <a:prstGeom prst="rect">
            <a:avLst/>
          </a:prstGeom>
          <a:noFill/>
        </p:spPr>
        <p:txBody>
          <a:bodyPr wrap="none" rtlCol="0">
            <a:spAutoFit/>
          </a:bodyPr>
          <a:lstStyle/>
          <a:p>
            <a:pPr defTabSz="914400"/>
            <a:r>
              <a:rPr kumimoji="1" lang="ja-JP" altLang="en-US" sz="1400" dirty="0">
                <a:solidFill>
                  <a:srgbClr val="FFFF00"/>
                </a:solidFill>
                <a:latin typeface="Meiryo UI"/>
              </a:rPr>
              <a:t>社長等に配信する「期末報告書」の記載に利用します。</a:t>
            </a:r>
          </a:p>
        </p:txBody>
      </p:sp>
      <p:graphicFrame>
        <p:nvGraphicFramePr>
          <p:cNvPr id="9" name="表 8">
            <a:extLst>
              <a:ext uri="{FF2B5EF4-FFF2-40B4-BE49-F238E27FC236}">
                <a16:creationId xmlns:a16="http://schemas.microsoft.com/office/drawing/2014/main" id="{CC60F712-B139-41BA-9DAB-846D26BFDF11}"/>
              </a:ext>
            </a:extLst>
          </p:cNvPr>
          <p:cNvGraphicFramePr>
            <a:graphicFrameLocks noGrp="1"/>
          </p:cNvGraphicFramePr>
          <p:nvPr>
            <p:extLst>
              <p:ext uri="{D42A27DB-BD31-4B8C-83A1-F6EECF244321}">
                <p14:modId xmlns:p14="http://schemas.microsoft.com/office/powerpoint/2010/main" val="4089485785"/>
              </p:ext>
            </p:extLst>
          </p:nvPr>
        </p:nvGraphicFramePr>
        <p:xfrm>
          <a:off x="180000" y="913236"/>
          <a:ext cx="11829119" cy="5161249"/>
        </p:xfrm>
        <a:graphic>
          <a:graphicData uri="http://schemas.openxmlformats.org/drawingml/2006/table">
            <a:tbl>
              <a:tblPr firstRow="1" firstCol="1"/>
              <a:tblGrid>
                <a:gridCol w="2808103">
                  <a:extLst>
                    <a:ext uri="{9D8B030D-6E8A-4147-A177-3AD203B41FA5}">
                      <a16:colId xmlns:a16="http://schemas.microsoft.com/office/drawing/2014/main" val="4121136346"/>
                    </a:ext>
                  </a:extLst>
                </a:gridCol>
                <a:gridCol w="1932650">
                  <a:extLst>
                    <a:ext uri="{9D8B030D-6E8A-4147-A177-3AD203B41FA5}">
                      <a16:colId xmlns:a16="http://schemas.microsoft.com/office/drawing/2014/main" val="850109080"/>
                    </a:ext>
                  </a:extLst>
                </a:gridCol>
                <a:gridCol w="1464876">
                  <a:extLst>
                    <a:ext uri="{9D8B030D-6E8A-4147-A177-3AD203B41FA5}">
                      <a16:colId xmlns:a16="http://schemas.microsoft.com/office/drawing/2014/main" val="3718108492"/>
                    </a:ext>
                  </a:extLst>
                </a:gridCol>
                <a:gridCol w="2380120">
                  <a:extLst>
                    <a:ext uri="{9D8B030D-6E8A-4147-A177-3AD203B41FA5}">
                      <a16:colId xmlns:a16="http://schemas.microsoft.com/office/drawing/2014/main" val="3350605264"/>
                    </a:ext>
                  </a:extLst>
                </a:gridCol>
                <a:gridCol w="1765226">
                  <a:extLst>
                    <a:ext uri="{9D8B030D-6E8A-4147-A177-3AD203B41FA5}">
                      <a16:colId xmlns:a16="http://schemas.microsoft.com/office/drawing/2014/main" val="3186258980"/>
                    </a:ext>
                  </a:extLst>
                </a:gridCol>
                <a:gridCol w="1478144">
                  <a:extLst>
                    <a:ext uri="{9D8B030D-6E8A-4147-A177-3AD203B41FA5}">
                      <a16:colId xmlns:a16="http://schemas.microsoft.com/office/drawing/2014/main" val="752375554"/>
                    </a:ext>
                  </a:extLst>
                </a:gridCol>
              </a:tblGrid>
              <a:tr h="210876">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0" dirty="0">
                          <a:solidFill>
                            <a:schemeClr val="accent1"/>
                          </a:solidFill>
                          <a:effectLst/>
                          <a:latin typeface="+mn-ea"/>
                          <a:ea typeface="+mn-ea"/>
                          <a:cs typeface="+mn-cs"/>
                        </a:rPr>
                        <a:t>展示会名</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開催場所</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テーマ</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展示物、ソリューション</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形態</a:t>
                      </a:r>
                      <a:endParaRPr lang="en-US" alt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sz="1400" b="1" kern="0" dirty="0">
                          <a:solidFill>
                            <a:schemeClr val="accent1"/>
                          </a:solidFill>
                          <a:effectLst/>
                          <a:latin typeface="+mn-ea"/>
                          <a:ea typeface="+mn-ea"/>
                        </a:rPr>
                        <a:t>期間</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extLst>
                  <a:ext uri="{0D108BD9-81ED-4DB2-BD59-A6C34878D82A}">
                    <a16:rowId xmlns:a16="http://schemas.microsoft.com/office/drawing/2014/main" val="1950044063"/>
                  </a:ext>
                </a:extLst>
              </a:tr>
              <a:tr h="414673">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114935" indent="-114935" algn="l">
                        <a:lnSpc>
                          <a:spcPct val="90000"/>
                        </a:lnSpc>
                        <a:spcAft>
                          <a:spcPts val="0"/>
                        </a:spcAft>
                      </a:pPr>
                      <a:r>
                        <a:rPr lang="en-US" altLang="ja-JP" sz="1400" dirty="0">
                          <a:latin typeface="+mn-ea"/>
                          <a:ea typeface="+mn-ea"/>
                        </a:rPr>
                        <a:t>×××××××××</a:t>
                      </a:r>
                      <a:endParaRPr kumimoji="1"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lang="en-US" altLang="ja-JP" sz="1400" dirty="0">
                          <a:latin typeface="+mn-ea"/>
                          <a:ea typeface="+mn-ea"/>
                        </a:rPr>
                        <a:t>×××××××</a:t>
                      </a: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lang="en-US" altLang="ja-JP" sz="1400" dirty="0">
                          <a:latin typeface="+mn-ea"/>
                          <a:ea typeface="+mn-ea"/>
                        </a:rPr>
                        <a:t>×××</a:t>
                      </a: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algn="ctr" defTabSz="914400" rtl="0" eaLnBrk="1" latinLnBrk="0" hangingPunct="1">
                        <a:lnSpc>
                          <a:spcPct val="90000"/>
                        </a:lnSpc>
                        <a:spcAft>
                          <a:spcPts val="0"/>
                        </a:spcAft>
                      </a:pPr>
                      <a:r>
                        <a:rPr lang="en-US" altLang="ja-JP" sz="1400" dirty="0">
                          <a:latin typeface="+mn-ea"/>
                          <a:ea typeface="+mn-ea"/>
                        </a:rPr>
                        <a:t>×××××××××</a:t>
                      </a:r>
                      <a:endParaRPr kumimoji="1"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lang="en-US" altLang="ja-JP" sz="1400" dirty="0">
                          <a:latin typeface="+mn-ea"/>
                          <a:ea typeface="+mn-ea"/>
                        </a:rPr>
                        <a:t>×××××</a:t>
                      </a:r>
                      <a:endParaRPr lang="en-US" alt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kumimoji="1" lang="en-US" altLang="ja-JP" sz="1400" b="0" kern="1200" dirty="0">
                          <a:solidFill>
                            <a:schemeClr val="tx1"/>
                          </a:solidFill>
                          <a:effectLst/>
                          <a:latin typeface="+mn-ea"/>
                          <a:ea typeface="+mn-ea"/>
                          <a:cs typeface="+mn-cs"/>
                        </a:rPr>
                        <a:t>YY/MM/DD-mm/</a:t>
                      </a:r>
                      <a:r>
                        <a:rPr kumimoji="1" lang="en-US" altLang="ja-JP" sz="1400" b="0" kern="1200" dirty="0" err="1">
                          <a:solidFill>
                            <a:schemeClr val="tx1"/>
                          </a:solidFill>
                          <a:effectLst/>
                          <a:latin typeface="+mn-ea"/>
                          <a:ea typeface="+mn-ea"/>
                          <a:cs typeface="+mn-cs"/>
                        </a:rPr>
                        <a:t>dd</a:t>
                      </a:r>
                      <a:endParaRPr lang="ja-JP" sz="1400" b="0" kern="100" dirty="0">
                        <a:solidFill>
                          <a:schemeClr val="tx1"/>
                        </a:solidFill>
                        <a:effectLst/>
                        <a:latin typeface="+mn-ea"/>
                        <a:ea typeface="+mn-ea"/>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639186385"/>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1270"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797788825"/>
                  </a:ext>
                </a:extLst>
              </a:tr>
              <a:tr h="417388">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2332959663"/>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1679721660"/>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b="1"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4230614617"/>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855121997"/>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4146826438"/>
                  </a:ext>
                </a:extLst>
              </a:tr>
              <a:tr h="374392">
                <a:tc>
                  <a:txBody>
                    <a:body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1421329771"/>
                  </a:ext>
                </a:extLst>
              </a:tr>
              <a:tr h="374392">
                <a:tc>
                  <a:txBody>
                    <a:body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899213654"/>
                  </a:ext>
                </a:extLst>
              </a:tr>
              <a:tr h="374392">
                <a:tc>
                  <a:txBody>
                    <a:body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73786732"/>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004639459"/>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b="1"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1153746633"/>
                  </a:ext>
                </a:extLst>
              </a:tr>
              <a:tr h="37439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269303919"/>
                  </a:ext>
                </a:extLst>
              </a:tr>
            </a:tbl>
          </a:graphicData>
        </a:graphic>
      </p:graphicFrame>
    </p:spTree>
    <p:extLst>
      <p:ext uri="{BB962C8B-B14F-4D97-AF65-F5344CB8AC3E}">
        <p14:creationId xmlns:p14="http://schemas.microsoft.com/office/powerpoint/2010/main" val="270035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ja-JP" altLang="en-US" dirty="0">
                <a:latin typeface="+mj-ea"/>
              </a:rPr>
              <a:t>８</a:t>
            </a:r>
            <a:r>
              <a:rPr lang="en-US" altLang="ja-JP" dirty="0">
                <a:latin typeface="+mj-ea"/>
              </a:rPr>
              <a:t>.</a:t>
            </a:r>
            <a:r>
              <a:rPr lang="ja-JP" altLang="en-US" dirty="0">
                <a:latin typeface="+mj-ea"/>
              </a:rPr>
              <a:t> 学会発表 </a:t>
            </a:r>
            <a:r>
              <a:rPr lang="en-US" altLang="ja-JP" dirty="0">
                <a:solidFill>
                  <a:srgbClr val="FFFF00"/>
                </a:solidFill>
                <a:latin typeface="+mj-ea"/>
              </a:rPr>
              <a:t>FY22</a:t>
            </a:r>
            <a:r>
              <a:rPr lang="ja-JP" altLang="en-US" dirty="0">
                <a:solidFill>
                  <a:srgbClr val="FFFF00"/>
                </a:solidFill>
                <a:latin typeface="+mj-ea"/>
              </a:rPr>
              <a:t> </a:t>
            </a:r>
            <a:r>
              <a:rPr lang="ja-JP" altLang="en-US" dirty="0">
                <a:latin typeface="+mj-ea"/>
              </a:rPr>
              <a:t>実績・見込（年間）</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3173"/>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sp>
        <p:nvSpPr>
          <p:cNvPr id="8" name="テキスト ボックス 7">
            <a:extLst>
              <a:ext uri="{FF2B5EF4-FFF2-40B4-BE49-F238E27FC236}">
                <a16:creationId xmlns:a16="http://schemas.microsoft.com/office/drawing/2014/main" id="{84DFC52C-E2BB-4FA5-9308-6F1253568883}"/>
              </a:ext>
            </a:extLst>
          </p:cNvPr>
          <p:cNvSpPr txBox="1"/>
          <p:nvPr/>
        </p:nvSpPr>
        <p:spPr>
          <a:xfrm>
            <a:off x="7418715" y="432774"/>
            <a:ext cx="4129657" cy="307777"/>
          </a:xfrm>
          <a:prstGeom prst="rect">
            <a:avLst/>
          </a:prstGeom>
          <a:noFill/>
        </p:spPr>
        <p:txBody>
          <a:bodyPr wrap="none" rtlCol="0">
            <a:spAutoFit/>
          </a:bodyPr>
          <a:lstStyle/>
          <a:p>
            <a:pPr defTabSz="914400"/>
            <a:r>
              <a:rPr kumimoji="1" lang="ja-JP" altLang="en-US" sz="1400" dirty="0">
                <a:solidFill>
                  <a:srgbClr val="FFFF00"/>
                </a:solidFill>
                <a:latin typeface="Meiryo UI"/>
              </a:rPr>
              <a:t>社長等に配信する「期末報告書」の記載に利用します。</a:t>
            </a:r>
          </a:p>
        </p:txBody>
      </p:sp>
      <p:graphicFrame>
        <p:nvGraphicFramePr>
          <p:cNvPr id="7" name="表 6">
            <a:extLst>
              <a:ext uri="{FF2B5EF4-FFF2-40B4-BE49-F238E27FC236}">
                <a16:creationId xmlns:a16="http://schemas.microsoft.com/office/drawing/2014/main" id="{A17221CB-5056-4ADD-B331-98C529B1AE81}"/>
              </a:ext>
            </a:extLst>
          </p:cNvPr>
          <p:cNvGraphicFramePr>
            <a:graphicFrameLocks noGrp="1"/>
          </p:cNvGraphicFramePr>
          <p:nvPr>
            <p:extLst>
              <p:ext uri="{D42A27DB-BD31-4B8C-83A1-F6EECF244321}">
                <p14:modId xmlns:p14="http://schemas.microsoft.com/office/powerpoint/2010/main" val="3110140751"/>
              </p:ext>
            </p:extLst>
          </p:nvPr>
        </p:nvGraphicFramePr>
        <p:xfrm>
          <a:off x="180000" y="913237"/>
          <a:ext cx="11822348" cy="5013493"/>
        </p:xfrm>
        <a:graphic>
          <a:graphicData uri="http://schemas.openxmlformats.org/drawingml/2006/table">
            <a:tbl>
              <a:tblPr firstRow="1" firstCol="1"/>
              <a:tblGrid>
                <a:gridCol w="2806496">
                  <a:extLst>
                    <a:ext uri="{9D8B030D-6E8A-4147-A177-3AD203B41FA5}">
                      <a16:colId xmlns:a16="http://schemas.microsoft.com/office/drawing/2014/main" val="4121136346"/>
                    </a:ext>
                  </a:extLst>
                </a:gridCol>
                <a:gridCol w="1702845">
                  <a:extLst>
                    <a:ext uri="{9D8B030D-6E8A-4147-A177-3AD203B41FA5}">
                      <a16:colId xmlns:a16="http://schemas.microsoft.com/office/drawing/2014/main" val="850109080"/>
                    </a:ext>
                  </a:extLst>
                </a:gridCol>
                <a:gridCol w="1692736">
                  <a:extLst>
                    <a:ext uri="{9D8B030D-6E8A-4147-A177-3AD203B41FA5}">
                      <a16:colId xmlns:a16="http://schemas.microsoft.com/office/drawing/2014/main" val="3718108492"/>
                    </a:ext>
                  </a:extLst>
                </a:gridCol>
                <a:gridCol w="2477137">
                  <a:extLst>
                    <a:ext uri="{9D8B030D-6E8A-4147-A177-3AD203B41FA5}">
                      <a16:colId xmlns:a16="http://schemas.microsoft.com/office/drawing/2014/main" val="3350605264"/>
                    </a:ext>
                  </a:extLst>
                </a:gridCol>
                <a:gridCol w="1665836">
                  <a:extLst>
                    <a:ext uri="{9D8B030D-6E8A-4147-A177-3AD203B41FA5}">
                      <a16:colId xmlns:a16="http://schemas.microsoft.com/office/drawing/2014/main" val="3186258980"/>
                    </a:ext>
                  </a:extLst>
                </a:gridCol>
                <a:gridCol w="1477298">
                  <a:extLst>
                    <a:ext uri="{9D8B030D-6E8A-4147-A177-3AD203B41FA5}">
                      <a16:colId xmlns:a16="http://schemas.microsoft.com/office/drawing/2014/main" val="752375554"/>
                    </a:ext>
                  </a:extLst>
                </a:gridCol>
              </a:tblGrid>
              <a:tr h="240385">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0" dirty="0">
                          <a:solidFill>
                            <a:schemeClr val="accent1"/>
                          </a:solidFill>
                          <a:effectLst/>
                          <a:latin typeface="+mn-ea"/>
                          <a:ea typeface="+mn-ea"/>
                          <a:cs typeface="+mn-cs"/>
                        </a:rPr>
                        <a:t>学会名</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開催場所</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テーマ</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学会　研究発表会　名</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altLang="en-US" sz="1400" b="1" kern="100" dirty="0">
                          <a:solidFill>
                            <a:schemeClr val="accent1"/>
                          </a:solidFill>
                          <a:effectLst/>
                          <a:latin typeface="+mn-ea"/>
                          <a:ea typeface="+mn-ea"/>
                          <a:cs typeface="Times New Roman" panose="02020603050405020304" pitchFamily="18" charset="0"/>
                        </a:rPr>
                        <a:t>形態</a:t>
                      </a:r>
                      <a:endParaRPr lang="en-US" alt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lnSpc>
                          <a:spcPct val="90000"/>
                        </a:lnSpc>
                        <a:spcAft>
                          <a:spcPts val="0"/>
                        </a:spcAft>
                      </a:pPr>
                      <a:r>
                        <a:rPr lang="ja-JP" sz="1400" b="1" kern="0" dirty="0">
                          <a:solidFill>
                            <a:schemeClr val="accent1"/>
                          </a:solidFill>
                          <a:effectLst/>
                          <a:latin typeface="+mn-ea"/>
                          <a:ea typeface="+mn-ea"/>
                        </a:rPr>
                        <a:t>期間</a:t>
                      </a:r>
                      <a:endParaRPr lang="ja-JP" sz="1400" b="1" kern="100" dirty="0">
                        <a:solidFill>
                          <a:schemeClr val="accent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extLst>
                  <a:ext uri="{0D108BD9-81ED-4DB2-BD59-A6C34878D82A}">
                    <a16:rowId xmlns:a16="http://schemas.microsoft.com/office/drawing/2014/main" val="1950044063"/>
                  </a:ext>
                </a:extLst>
              </a:tr>
              <a:tr h="456273">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114935" indent="-114935" algn="l">
                        <a:lnSpc>
                          <a:spcPct val="90000"/>
                        </a:lnSpc>
                        <a:spcAft>
                          <a:spcPts val="0"/>
                        </a:spcAft>
                      </a:pPr>
                      <a:r>
                        <a:rPr lang="en-US" altLang="ja-JP" sz="1400" dirty="0">
                          <a:latin typeface="+mn-ea"/>
                          <a:ea typeface="+mn-ea"/>
                        </a:rPr>
                        <a:t>×××××××××</a:t>
                      </a:r>
                      <a:endParaRPr kumimoji="1"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lang="en-US" altLang="ja-JP" sz="1400" dirty="0">
                          <a:latin typeface="+mn-ea"/>
                          <a:ea typeface="+mn-ea"/>
                        </a:rPr>
                        <a:t>×××××××</a:t>
                      </a: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lang="en-US" altLang="ja-JP" sz="1400" dirty="0">
                          <a:latin typeface="+mn-ea"/>
                          <a:ea typeface="+mn-ea"/>
                        </a:rPr>
                        <a:t>×××</a:t>
                      </a: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algn="ctr" defTabSz="914400" rtl="0" eaLnBrk="1" latinLnBrk="0" hangingPunct="1">
                        <a:lnSpc>
                          <a:spcPct val="90000"/>
                        </a:lnSpc>
                        <a:spcAft>
                          <a:spcPts val="0"/>
                        </a:spcAft>
                      </a:pPr>
                      <a:r>
                        <a:rPr lang="en-US" altLang="ja-JP" sz="1400" dirty="0">
                          <a:latin typeface="+mn-ea"/>
                          <a:ea typeface="+mn-ea"/>
                        </a:rPr>
                        <a:t>×××××××××</a:t>
                      </a:r>
                      <a:endParaRPr kumimoji="1"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lang="en-US" altLang="ja-JP" sz="1400" dirty="0">
                          <a:latin typeface="+mn-ea"/>
                          <a:ea typeface="+mn-ea"/>
                        </a:rPr>
                        <a:t>×××××</a:t>
                      </a:r>
                      <a:endParaRPr lang="en-US" alt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r>
                        <a:rPr kumimoji="1" lang="en-US" altLang="ja-JP" sz="1400" b="0" kern="1200" dirty="0">
                          <a:solidFill>
                            <a:schemeClr val="tx1"/>
                          </a:solidFill>
                          <a:effectLst/>
                          <a:latin typeface="+mn-ea"/>
                          <a:ea typeface="+mn-ea"/>
                          <a:cs typeface="+mn-cs"/>
                        </a:rPr>
                        <a:t>YY/MM/DD-mm/</a:t>
                      </a:r>
                      <a:r>
                        <a:rPr kumimoji="1" lang="en-US" altLang="ja-JP" sz="1400" b="0" kern="1200" dirty="0" err="1">
                          <a:solidFill>
                            <a:schemeClr val="tx1"/>
                          </a:solidFill>
                          <a:effectLst/>
                          <a:latin typeface="+mn-ea"/>
                          <a:ea typeface="+mn-ea"/>
                          <a:cs typeface="+mn-cs"/>
                        </a:rPr>
                        <a:t>dd</a:t>
                      </a:r>
                      <a:endParaRPr lang="ja-JP" sz="1400" b="0" kern="100" dirty="0">
                        <a:solidFill>
                          <a:schemeClr val="tx1"/>
                        </a:solidFill>
                        <a:effectLst/>
                        <a:latin typeface="+mn-ea"/>
                        <a:ea typeface="+mn-ea"/>
                      </a:endParaRPr>
                    </a:p>
                  </a:txBody>
                  <a:tcPr marL="68580" marR="68580" marT="0"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639186385"/>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marL="1270"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797788825"/>
                  </a:ext>
                </a:extLst>
              </a:tr>
              <a:tr h="475797">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2332959663"/>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1679721660"/>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b="1"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4230614617"/>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855121997"/>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4146826438"/>
                  </a:ext>
                </a:extLst>
              </a:tr>
              <a:tr h="426782">
                <a:tc>
                  <a:txBody>
                    <a:body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ap="flat" cmpd="sng" algn="ctr">
                      <a:solidFill>
                        <a:srgbClr val="00316C"/>
                      </a:solidFill>
                      <a:prstDash val="solid"/>
                      <a:round/>
                      <a:headEnd type="none" w="med" len="med"/>
                      <a:tailEnd type="none" w="med" len="med"/>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tc>
                  <a:txBody>
                    <a:body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ap="flat" cmpd="sng" algn="ctr">
                      <a:solidFill>
                        <a:srgbClr val="00316C"/>
                      </a:solidFill>
                      <a:prstDash val="solid"/>
                      <a:round/>
                      <a:headEnd type="none" w="med" len="med"/>
                      <a:tailEnd type="none" w="med" len="med"/>
                    </a:lnL>
                    <a:lnR w="12700" cmpd="sng">
                      <a:solidFill>
                        <a:srgbClr val="00316C"/>
                      </a:solidFill>
                    </a:lnR>
                    <a:lnT w="12700" cap="flat" cmpd="sng" algn="ctr">
                      <a:solidFill>
                        <a:srgbClr val="00316C"/>
                      </a:solidFill>
                      <a:prstDash val="solid"/>
                      <a:round/>
                      <a:headEnd type="none" w="med" len="med"/>
                      <a:tailEnd type="none" w="med" len="med"/>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988354802"/>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3004639459"/>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b="1"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1153746633"/>
                  </a:ext>
                </a:extLst>
              </a:tr>
              <a:tr h="426782">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l">
                        <a:lnSpc>
                          <a:spcPct val="90000"/>
                        </a:lnSpc>
                        <a:spcAft>
                          <a:spcPts val="0"/>
                        </a:spcAft>
                      </a:pPr>
                      <a:endParaRPr lang="ja-JP" sz="1400" b="0" kern="100" dirty="0">
                        <a:solidFill>
                          <a:schemeClr val="tx1"/>
                        </a:solidFill>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r">
                        <a:lnSpc>
                          <a:spcPct val="90000"/>
                        </a:lnSpc>
                        <a:spcAft>
                          <a:spcPts val="0"/>
                        </a:spcAft>
                      </a:pPr>
                      <a:endParaRPr lang="en-US" altLang="ja-JP" sz="1400" b="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lnSpc>
                          <a:spcPct val="90000"/>
                        </a:lnSpc>
                        <a:spcAft>
                          <a:spcPts val="0"/>
                        </a:spcAft>
                      </a:pPr>
                      <a:endParaRPr lang="ja-JP" sz="1400" kern="100" dirty="0">
                        <a:effectLst/>
                        <a:latin typeface="+mn-ea"/>
                        <a:ea typeface="+mn-ea"/>
                        <a:cs typeface="Times New Roman" panose="02020603050405020304" pitchFamily="18" charset="0"/>
                      </a:endParaRPr>
                    </a:p>
                  </a:txBody>
                  <a:tcPr marL="68580" marR="68580" marT="0"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noFill/>
                  </a:tcPr>
                </a:tc>
                <a:extLst>
                  <a:ext uri="{0D108BD9-81ED-4DB2-BD59-A6C34878D82A}">
                    <a16:rowId xmlns:a16="http://schemas.microsoft.com/office/drawing/2014/main" val="269303919"/>
                  </a:ext>
                </a:extLst>
              </a:tr>
            </a:tbl>
          </a:graphicData>
        </a:graphic>
      </p:graphicFrame>
    </p:spTree>
    <p:extLst>
      <p:ext uri="{BB962C8B-B14F-4D97-AF65-F5344CB8AC3E}">
        <p14:creationId xmlns:p14="http://schemas.microsoft.com/office/powerpoint/2010/main" val="256204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a:xfrm>
            <a:off x="5141843" y="1868557"/>
            <a:ext cx="6818243" cy="2902225"/>
          </a:xfrm>
        </p:spPr>
        <p:txBody>
          <a:bodyPr>
            <a:normAutofit/>
          </a:bodyPr>
          <a:lstStyle/>
          <a:p>
            <a:pPr>
              <a:lnSpc>
                <a:spcPct val="140000"/>
              </a:lnSpc>
            </a:pPr>
            <a:r>
              <a:rPr lang="en-US" altLang="ja-JP" sz="3600" dirty="0">
                <a:latin typeface="+mj-ea"/>
              </a:rPr>
              <a:t>FY22</a:t>
            </a:r>
            <a:r>
              <a:rPr lang="ja-JP" altLang="en-US" sz="3600" dirty="0">
                <a:latin typeface="+mj-ea"/>
              </a:rPr>
              <a:t> イノベ</a:t>
            </a:r>
            <a:r>
              <a:rPr lang="en-US" altLang="ja-JP" sz="3600" dirty="0">
                <a:latin typeface="+mj-ea"/>
              </a:rPr>
              <a:t>C</a:t>
            </a:r>
            <a:r>
              <a:rPr lang="ja-JP" altLang="en-US" sz="3600" dirty="0">
                <a:latin typeface="+mj-ea"/>
              </a:rPr>
              <a:t> 期末レビュー</a:t>
            </a:r>
            <a:br>
              <a:rPr lang="en-US" altLang="ja-JP" sz="3600" dirty="0">
                <a:latin typeface="+mj-ea"/>
              </a:rPr>
            </a:br>
            <a:r>
              <a:rPr lang="ja-JP" altLang="en-US" sz="3600" dirty="0">
                <a:solidFill>
                  <a:srgbClr val="FFFF00"/>
                </a:solidFill>
                <a:latin typeface="+mj-ea"/>
              </a:rPr>
              <a:t>＜ライフ研究開発部＞</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14729" y="4876800"/>
            <a:ext cx="6745357" cy="1458685"/>
          </a:xfrm>
        </p:spPr>
        <p:txBody>
          <a:bodyPr/>
          <a:lstStyle/>
          <a:p>
            <a:r>
              <a:rPr lang="ja-JP" altLang="en-US" sz="2400" b="0" dirty="0">
                <a:latin typeface="+mj-ea"/>
                <a:ea typeface="+mj-ea"/>
              </a:rPr>
              <a:t>日時：</a:t>
            </a:r>
            <a:r>
              <a:rPr lang="en-US" altLang="ja-JP" sz="2400" b="0" dirty="0">
                <a:latin typeface="+mj-ea"/>
                <a:ea typeface="+mj-ea"/>
              </a:rPr>
              <a:t>2023</a:t>
            </a:r>
            <a:r>
              <a:rPr lang="ja-JP" altLang="en-US" sz="2400" b="0" dirty="0">
                <a:latin typeface="+mj-ea"/>
                <a:ea typeface="+mj-ea"/>
              </a:rPr>
              <a:t>年</a:t>
            </a:r>
            <a:r>
              <a:rPr lang="en-US" altLang="ja-JP" sz="2400" b="0" dirty="0">
                <a:latin typeface="+mj-ea"/>
                <a:ea typeface="+mj-ea"/>
              </a:rPr>
              <a:t>3</a:t>
            </a:r>
            <a:r>
              <a:rPr lang="ja-JP" altLang="en-US" sz="2400" b="0" dirty="0">
                <a:latin typeface="+mj-ea"/>
                <a:ea typeface="+mj-ea"/>
              </a:rPr>
              <a:t>月</a:t>
            </a:r>
            <a:r>
              <a:rPr lang="en-US" altLang="ja-JP" sz="2400" b="0" dirty="0">
                <a:latin typeface="+mj-ea"/>
                <a:ea typeface="+mj-ea"/>
              </a:rPr>
              <a:t>14</a:t>
            </a:r>
            <a:r>
              <a:rPr lang="ja-JP" altLang="en-US" sz="2400" b="0" dirty="0">
                <a:latin typeface="+mj-ea"/>
                <a:ea typeface="+mj-ea"/>
              </a:rPr>
              <a:t>日（火）</a:t>
            </a:r>
            <a:r>
              <a:rPr lang="en-US" altLang="ja-JP" sz="2400" b="0" dirty="0">
                <a:latin typeface="+mj-ea"/>
                <a:ea typeface="+mj-ea"/>
              </a:rPr>
              <a:t>by</a:t>
            </a:r>
            <a:r>
              <a:rPr lang="ja-JP" altLang="en-US" sz="2400" b="0" dirty="0">
                <a:latin typeface="+mj-ea"/>
                <a:ea typeface="+mj-ea"/>
              </a:rPr>
              <a:t> </a:t>
            </a:r>
            <a:r>
              <a:rPr lang="en-US" altLang="ja-JP" sz="2400" b="0" dirty="0">
                <a:latin typeface="+mj-ea"/>
                <a:ea typeface="+mj-ea"/>
              </a:rPr>
              <a:t>Teams</a:t>
            </a:r>
          </a:p>
          <a:p>
            <a:r>
              <a:rPr lang="ja-JP" altLang="en-US" sz="2400" b="0" dirty="0">
                <a:latin typeface="+mj-ea"/>
                <a:ea typeface="+mj-ea"/>
              </a:rPr>
              <a:t>部署：ライフ研究開発部</a:t>
            </a:r>
            <a:endParaRPr lang="en-US" altLang="ja-JP" sz="2400" b="0" dirty="0">
              <a:latin typeface="+mj-ea"/>
              <a:ea typeface="+mj-ea"/>
            </a:endParaRPr>
          </a:p>
          <a:p>
            <a:r>
              <a:rPr lang="ja-JP" altLang="en-US" sz="2400" b="0" dirty="0">
                <a:latin typeface="+mj-ea"/>
                <a:ea typeface="+mj-ea"/>
              </a:rPr>
              <a:t>氏名：伊藤 英之助</a:t>
            </a:r>
            <a:endParaRPr lang="en-US" altLang="ja-JP" sz="2400" b="0" dirty="0">
              <a:latin typeface="+mj-ea"/>
              <a:ea typeface="+mj-ea"/>
            </a:endParaRPr>
          </a:p>
        </p:txBody>
      </p:sp>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20</a:t>
            </a:fld>
            <a:endParaRPr lang="ja-JP" altLang="en-US"/>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lstStyle/>
          <a:p>
            <a:r>
              <a:rPr lang="ja-JP" altLang="en-US">
                <a:latin typeface="+mj-ea"/>
              </a:rPr>
              <a:t>発表タイムテーブル</a:t>
            </a:r>
            <a:endParaRPr lang="en-US">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pic>
        <p:nvPicPr>
          <p:cNvPr id="5" name="図 4">
            <a:extLst>
              <a:ext uri="{FF2B5EF4-FFF2-40B4-BE49-F238E27FC236}">
                <a16:creationId xmlns:a16="http://schemas.microsoft.com/office/drawing/2014/main" id="{CCD52E89-8DE6-4652-B0AF-DC905EC68FFA}"/>
              </a:ext>
            </a:extLst>
          </p:cNvPr>
          <p:cNvPicPr>
            <a:picLocks noChangeAspect="1"/>
          </p:cNvPicPr>
          <p:nvPr/>
        </p:nvPicPr>
        <p:blipFill>
          <a:blip r:embed="rId2"/>
          <a:stretch>
            <a:fillRect/>
          </a:stretch>
        </p:blipFill>
        <p:spPr>
          <a:xfrm>
            <a:off x="1412461" y="959401"/>
            <a:ext cx="9179642" cy="5090215"/>
          </a:xfrm>
          <a:prstGeom prst="rect">
            <a:avLst/>
          </a:prstGeom>
        </p:spPr>
      </p:pic>
    </p:spTree>
    <p:extLst>
      <p:ext uri="{BB962C8B-B14F-4D97-AF65-F5344CB8AC3E}">
        <p14:creationId xmlns:p14="http://schemas.microsoft.com/office/powerpoint/2010/main" val="159497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0D03D-1524-46BB-9CDB-309D0340C1D1}"/>
              </a:ext>
            </a:extLst>
          </p:cNvPr>
          <p:cNvSpPr>
            <a:spLocks noGrp="1"/>
          </p:cNvSpPr>
          <p:nvPr>
            <p:ph type="title"/>
          </p:nvPr>
        </p:nvSpPr>
        <p:spPr>
          <a:xfrm>
            <a:off x="631178" y="565122"/>
            <a:ext cx="8060367" cy="580013"/>
          </a:xfrm>
        </p:spPr>
        <p:txBody>
          <a:bodyPr/>
          <a:lstStyle/>
          <a:p>
            <a:r>
              <a:rPr kumimoji="1" lang="ja-JP" altLang="en-US" dirty="0">
                <a:solidFill>
                  <a:srgbClr val="0070C0"/>
                </a:solidFill>
              </a:rPr>
              <a:t>目次</a:t>
            </a:r>
          </a:p>
        </p:txBody>
      </p:sp>
      <p:sp>
        <p:nvSpPr>
          <p:cNvPr id="3" name="スライド番号プレースホルダー 2">
            <a:extLst>
              <a:ext uri="{FF2B5EF4-FFF2-40B4-BE49-F238E27FC236}">
                <a16:creationId xmlns:a16="http://schemas.microsoft.com/office/drawing/2014/main" id="{8838AFA3-0F66-4DA7-BABC-E44EB0962D37}"/>
              </a:ext>
            </a:extLst>
          </p:cNvPr>
          <p:cNvSpPr>
            <a:spLocks noGrp="1"/>
          </p:cNvSpPr>
          <p:nvPr>
            <p:ph type="sldNum" sz="quarter" idx="12"/>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E40EB40F-6E6B-4E5A-ADA7-016A5182EA32}"/>
              </a:ext>
            </a:extLst>
          </p:cNvPr>
          <p:cNvSpPr>
            <a:spLocks noGrp="1"/>
          </p:cNvSpPr>
          <p:nvPr>
            <p:ph type="body" sz="quarter" idx="13"/>
          </p:nvPr>
        </p:nvSpPr>
        <p:spPr>
          <a:xfrm>
            <a:off x="701944" y="1377246"/>
            <a:ext cx="7989601" cy="4231592"/>
          </a:xfrm>
        </p:spPr>
        <p:txBody>
          <a:bodyPr>
            <a:normAutofit lnSpcReduction="10000"/>
          </a:bodyPr>
          <a:lstStyle/>
          <a:p>
            <a:pPr>
              <a:lnSpc>
                <a:spcPct val="120000"/>
              </a:lnSpc>
            </a:pPr>
            <a:r>
              <a:rPr lang="ja-JP" altLang="en-US" sz="2400" dirty="0">
                <a:latin typeface="+mj-ea"/>
                <a:ea typeface="+mj-ea"/>
                <a:cs typeface="Meiryo UI" panose="020B0604030504040204" pitchFamily="50" charset="-128"/>
              </a:rPr>
              <a:t>期末レビュー　部総括</a:t>
            </a:r>
            <a:endParaRPr lang="en-US" altLang="ja-JP" sz="2400" dirty="0">
              <a:latin typeface="+mj-ea"/>
              <a:ea typeface="+mj-ea"/>
              <a:cs typeface="Meiryo UI" panose="020B0604030504040204" pitchFamily="50" charset="-128"/>
            </a:endParaRPr>
          </a:p>
          <a:p>
            <a:pPr>
              <a:lnSpc>
                <a:spcPct val="120000"/>
              </a:lnSpc>
            </a:pPr>
            <a:r>
              <a:rPr lang="ja-JP" altLang="en-US" sz="2400" dirty="0">
                <a:latin typeface="+mj-ea"/>
                <a:ea typeface="+mj-ea"/>
                <a:cs typeface="Meiryo UI" panose="020B0604030504040204" pitchFamily="50" charset="-128"/>
              </a:rPr>
              <a:t>固定経費</a:t>
            </a:r>
            <a:r>
              <a:rPr lang="en-US" altLang="ja-JP" sz="2400" dirty="0">
                <a:latin typeface="+mj-ea"/>
                <a:ea typeface="+mj-ea"/>
                <a:cs typeface="Meiryo UI" panose="020B0604030504040204" pitchFamily="50" charset="-128"/>
              </a:rPr>
              <a:t>	</a:t>
            </a:r>
            <a:r>
              <a:rPr lang="ja-JP" altLang="en-US" sz="2400" dirty="0">
                <a:latin typeface="+mj-ea"/>
                <a:ea typeface="+mj-ea"/>
                <a:cs typeface="Meiryo UI" panose="020B0604030504040204" pitchFamily="50" charset="-128"/>
              </a:rPr>
              <a:t>   </a:t>
            </a:r>
            <a:r>
              <a:rPr lang="ja-JP" altLang="en-US" sz="1400" dirty="0">
                <a:latin typeface="+mj-ea"/>
                <a:ea typeface="+mj-ea"/>
                <a:cs typeface="Meiryo UI" panose="020B0604030504040204" pitchFamily="50" charset="-128"/>
              </a:rPr>
              <a:t> </a:t>
            </a:r>
            <a:r>
              <a:rPr lang="ja-JP" altLang="en-US" sz="2400" dirty="0">
                <a:latin typeface="+mj-ea"/>
                <a:ea typeface="+mj-ea"/>
                <a:cs typeface="Meiryo UI" panose="020B0604030504040204" pitchFamily="50" charset="-128"/>
              </a:rPr>
              <a:t>下期 予算ヒアリングからの差異</a:t>
            </a:r>
            <a:endParaRPr lang="en-US" altLang="ja-JP" sz="2400" dirty="0">
              <a:latin typeface="+mj-ea"/>
              <a:ea typeface="+mj-ea"/>
              <a:cs typeface="Meiryo UI" panose="020B0604030504040204" pitchFamily="50" charset="-128"/>
            </a:endParaRPr>
          </a:p>
          <a:p>
            <a:pPr>
              <a:lnSpc>
                <a:spcPct val="120000"/>
              </a:lnSpc>
            </a:pPr>
            <a:r>
              <a:rPr lang="ja-JP" altLang="en-US" sz="2400" dirty="0">
                <a:latin typeface="+mj-ea"/>
                <a:ea typeface="+mj-ea"/>
                <a:cs typeface="Meiryo UI" panose="020B0604030504040204" pitchFamily="50" charset="-128"/>
              </a:rPr>
              <a:t>期末レビュー  研究テーマ・探索活動 総括</a:t>
            </a:r>
            <a:endParaRPr lang="en-US" altLang="ja-JP" sz="2400" dirty="0">
              <a:latin typeface="+mj-ea"/>
              <a:ea typeface="+mj-ea"/>
              <a:cs typeface="Meiryo UI" panose="020B0604030504040204" pitchFamily="50" charset="-128"/>
            </a:endParaRPr>
          </a:p>
          <a:p>
            <a:pPr>
              <a:lnSpc>
                <a:spcPct val="120000"/>
              </a:lnSpc>
            </a:pPr>
            <a:r>
              <a:rPr lang="ja-JP" altLang="en-US" sz="2400" dirty="0">
                <a:latin typeface="+mj-ea"/>
                <a:ea typeface="+mj-ea"/>
                <a:cs typeface="Meiryo UI" panose="020B0604030504040204" pitchFamily="50" charset="-128"/>
              </a:rPr>
              <a:t>下期</a:t>
            </a:r>
            <a:r>
              <a:rPr lang="ja-JP" altLang="en-US" sz="2400" dirty="0">
                <a:latin typeface="+mj-ea"/>
                <a:ea typeface="+mj-ea"/>
              </a:rPr>
              <a:t>テーマ　  活動評価</a:t>
            </a:r>
            <a:endParaRPr lang="en-US" altLang="ja-JP" sz="2400" dirty="0">
              <a:latin typeface="+mj-ea"/>
              <a:ea typeface="+mj-ea"/>
              <a:cs typeface="Meiryo UI" panose="020B0604030504040204" pitchFamily="50" charset="-128"/>
            </a:endParaRPr>
          </a:p>
          <a:p>
            <a:pPr>
              <a:lnSpc>
                <a:spcPct val="120000"/>
              </a:lnSpc>
            </a:pPr>
            <a:r>
              <a:rPr lang="ja-JP" altLang="en-US" sz="2400" dirty="0">
                <a:latin typeface="+mj-ea"/>
                <a:ea typeface="+mj-ea"/>
                <a:cs typeface="Meiryo UI" panose="020B0604030504040204" pitchFamily="50" charset="-128"/>
              </a:rPr>
              <a:t>下期レビュー  研究テーマ別</a:t>
            </a:r>
            <a:endParaRPr lang="en-US" altLang="ja-JP" sz="2400" dirty="0">
              <a:latin typeface="+mj-ea"/>
              <a:ea typeface="+mj-ea"/>
              <a:cs typeface="Meiryo UI" panose="020B0604030504040204" pitchFamily="50" charset="-128"/>
            </a:endParaRPr>
          </a:p>
          <a:p>
            <a:pPr>
              <a:lnSpc>
                <a:spcPct val="120000"/>
              </a:lnSpc>
            </a:pPr>
            <a:r>
              <a:rPr lang="ja-JP" altLang="en-US" sz="2400" dirty="0">
                <a:latin typeface="+mj-ea"/>
                <a:ea typeface="+mj-ea"/>
                <a:cs typeface="Meiryo UI" panose="020B0604030504040204" pitchFamily="50" charset="-128"/>
              </a:rPr>
              <a:t>研究テーマ    </a:t>
            </a:r>
            <a:r>
              <a:rPr lang="en-US" altLang="ja-JP" sz="2400" dirty="0">
                <a:latin typeface="+mj-ea"/>
                <a:ea typeface="+mj-ea"/>
                <a:cs typeface="Meiryo UI" panose="020B0604030504040204" pitchFamily="50" charset="-128"/>
              </a:rPr>
              <a:t>FY23 </a:t>
            </a:r>
            <a:r>
              <a:rPr lang="ja-JP" altLang="en-US" sz="2400" dirty="0">
                <a:latin typeface="+mj-ea"/>
                <a:ea typeface="+mj-ea"/>
                <a:cs typeface="Meiryo UI" panose="020B0604030504040204" pitchFamily="50" charset="-128"/>
              </a:rPr>
              <a:t>審査予定日・中間報告会の日程</a:t>
            </a:r>
            <a:endParaRPr lang="en-US" altLang="ja-JP" sz="2400" dirty="0">
              <a:latin typeface="+mj-ea"/>
              <a:ea typeface="+mj-ea"/>
              <a:cs typeface="Meiryo UI" panose="020B0604030504040204" pitchFamily="50" charset="-128"/>
            </a:endParaRPr>
          </a:p>
          <a:p>
            <a:pPr>
              <a:lnSpc>
                <a:spcPct val="120000"/>
              </a:lnSpc>
            </a:pPr>
            <a:r>
              <a:rPr lang="zh-TW" altLang="en-US" sz="2400" dirty="0">
                <a:latin typeface="+mj-ea"/>
                <a:ea typeface="+mj-ea"/>
                <a:cs typeface="Meiryo UI" panose="020B0604030504040204" pitchFamily="50" charset="-128"/>
              </a:rPr>
              <a:t>展示会出展</a:t>
            </a:r>
            <a:r>
              <a:rPr lang="ja-JP" altLang="en-US" sz="2400" dirty="0">
                <a:latin typeface="+mj-ea"/>
                <a:ea typeface="+mj-ea"/>
                <a:cs typeface="Meiryo UI" panose="020B0604030504040204" pitchFamily="50" charset="-128"/>
              </a:rPr>
              <a:t>  </a:t>
            </a:r>
            <a:r>
              <a:rPr lang="en-US" altLang="zh-TW" sz="2400" dirty="0">
                <a:latin typeface="+mj-ea"/>
                <a:ea typeface="+mj-ea"/>
                <a:cs typeface="Meiryo UI" panose="020B0604030504040204" pitchFamily="50" charset="-128"/>
              </a:rPr>
              <a:t>FY2</a:t>
            </a:r>
            <a:r>
              <a:rPr lang="en-US" altLang="ja-JP" sz="2400" dirty="0">
                <a:latin typeface="+mj-ea"/>
                <a:ea typeface="+mj-ea"/>
                <a:cs typeface="Meiryo UI" panose="020B0604030504040204" pitchFamily="50" charset="-128"/>
              </a:rPr>
              <a:t>2</a:t>
            </a:r>
            <a:r>
              <a:rPr lang="zh-TW" altLang="en-US" sz="2400" dirty="0">
                <a:latin typeface="+mj-ea"/>
                <a:ea typeface="+mj-ea"/>
                <a:cs typeface="Meiryo UI" panose="020B0604030504040204" pitchFamily="50" charset="-128"/>
              </a:rPr>
              <a:t>実績（年間）</a:t>
            </a:r>
            <a:endParaRPr lang="en-US" altLang="zh-TW" sz="2400" dirty="0">
              <a:latin typeface="+mj-ea"/>
              <a:ea typeface="+mj-ea"/>
              <a:cs typeface="Meiryo UI" panose="020B0604030504040204" pitchFamily="50" charset="-128"/>
            </a:endParaRPr>
          </a:p>
          <a:p>
            <a:pPr>
              <a:lnSpc>
                <a:spcPct val="120000"/>
              </a:lnSpc>
            </a:pPr>
            <a:r>
              <a:rPr lang="ja-JP" altLang="en-US" sz="2400" dirty="0">
                <a:latin typeface="+mj-ea"/>
                <a:ea typeface="+mj-ea"/>
                <a:cs typeface="Meiryo UI" panose="020B0604030504040204" pitchFamily="50" charset="-128"/>
              </a:rPr>
              <a:t>学会発表     </a:t>
            </a:r>
            <a:r>
              <a:rPr lang="en-US" altLang="ja-JP" sz="2400" dirty="0">
                <a:latin typeface="+mj-ea"/>
                <a:ea typeface="+mj-ea"/>
                <a:cs typeface="Meiryo UI" panose="020B0604030504040204" pitchFamily="50" charset="-128"/>
              </a:rPr>
              <a:t>FY22</a:t>
            </a:r>
            <a:r>
              <a:rPr lang="ja-JP" altLang="en-US" sz="2400" dirty="0">
                <a:latin typeface="+mj-ea"/>
                <a:ea typeface="+mj-ea"/>
                <a:cs typeface="Meiryo UI" panose="020B0604030504040204" pitchFamily="50" charset="-128"/>
              </a:rPr>
              <a:t>実績（年間）</a:t>
            </a:r>
            <a:endParaRPr lang="en-US" altLang="ja-JP" sz="2400" dirty="0">
              <a:latin typeface="+mj-ea"/>
              <a:ea typeface="+mj-ea"/>
              <a:cs typeface="Meiryo UI" panose="020B0604030504040204" pitchFamily="50" charset="-128"/>
            </a:endParaRPr>
          </a:p>
        </p:txBody>
      </p:sp>
    </p:spTree>
    <p:extLst>
      <p:ext uri="{BB962C8B-B14F-4D97-AF65-F5344CB8AC3E}">
        <p14:creationId xmlns:p14="http://schemas.microsoft.com/office/powerpoint/2010/main" val="261853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lstStyle/>
          <a:p>
            <a:r>
              <a:rPr lang="ja-JP" altLang="en-US" dirty="0">
                <a:latin typeface="+mj-ea"/>
              </a:rPr>
              <a:t>１</a:t>
            </a:r>
            <a:r>
              <a:rPr lang="en-US" altLang="ja-JP" dirty="0">
                <a:latin typeface="+mj-ea"/>
              </a:rPr>
              <a:t>.</a:t>
            </a:r>
            <a:r>
              <a:rPr lang="ja-JP" altLang="en-US" dirty="0">
                <a:latin typeface="+mj-ea"/>
              </a:rPr>
              <a:t> 期末レビュー 部の総括</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18093"/>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sp>
        <p:nvSpPr>
          <p:cNvPr id="6" name="正方形/長方形 5">
            <a:extLst>
              <a:ext uri="{FF2B5EF4-FFF2-40B4-BE49-F238E27FC236}">
                <a16:creationId xmlns:a16="http://schemas.microsoft.com/office/drawing/2014/main" id="{01D3C0D5-E06B-46ED-9048-5DB6A0B093EC}"/>
              </a:ext>
            </a:extLst>
          </p:cNvPr>
          <p:cNvSpPr/>
          <p:nvPr/>
        </p:nvSpPr>
        <p:spPr>
          <a:xfrm>
            <a:off x="271014" y="887037"/>
            <a:ext cx="8281132" cy="369332"/>
          </a:xfrm>
          <a:prstGeom prst="rect">
            <a:avLst/>
          </a:prstGeom>
        </p:spPr>
        <p:txBody>
          <a:bodyPr wrap="square">
            <a:spAutoFit/>
          </a:bodyPr>
          <a:lstStyle/>
          <a:p>
            <a:pPr defTabSz="914400" fontAlgn="ctr"/>
            <a:r>
              <a:rPr kumimoji="1" lang="ja-JP" altLang="en-US" dirty="0">
                <a:solidFill>
                  <a:srgbClr val="000000"/>
                </a:solidFill>
                <a:latin typeface="Meiryo UI"/>
              </a:rPr>
              <a:t>部としての総括をフリーフォーマットで記載してください。</a:t>
            </a:r>
          </a:p>
        </p:txBody>
      </p:sp>
      <p:sp>
        <p:nvSpPr>
          <p:cNvPr id="7" name="テキスト ボックス 6">
            <a:extLst>
              <a:ext uri="{FF2B5EF4-FFF2-40B4-BE49-F238E27FC236}">
                <a16:creationId xmlns:a16="http://schemas.microsoft.com/office/drawing/2014/main" id="{D38C3543-5193-4FEE-B61E-ABDEB2317A6D}"/>
              </a:ext>
            </a:extLst>
          </p:cNvPr>
          <p:cNvSpPr txBox="1"/>
          <p:nvPr/>
        </p:nvSpPr>
        <p:spPr>
          <a:xfrm>
            <a:off x="5303696" y="414205"/>
            <a:ext cx="6404317" cy="307777"/>
          </a:xfrm>
          <a:prstGeom prst="rect">
            <a:avLst/>
          </a:prstGeom>
          <a:noFill/>
        </p:spPr>
        <p:txBody>
          <a:bodyPr wrap="none" rtlCol="0">
            <a:spAutoFit/>
          </a:bodyPr>
          <a:lstStyle/>
          <a:p>
            <a:pPr defTabSz="914400"/>
            <a:r>
              <a:rPr kumimoji="1" lang="en-US" altLang="ja-JP" sz="1400" dirty="0">
                <a:solidFill>
                  <a:srgbClr val="FFFF00"/>
                </a:solidFill>
                <a:latin typeface="+mj-ea"/>
                <a:ea typeface="+mj-ea"/>
              </a:rPr>
              <a:t>1</a:t>
            </a:r>
            <a:r>
              <a:rPr kumimoji="1" lang="ja-JP" altLang="en-US" sz="1400" dirty="0">
                <a:solidFill>
                  <a:srgbClr val="FFFF00"/>
                </a:solidFill>
                <a:latin typeface="+mj-ea"/>
                <a:ea typeface="+mj-ea"/>
              </a:rPr>
              <a:t>ページに収まりきらないときはこのページをコピーして複数ページに亘って記載してください。</a:t>
            </a:r>
          </a:p>
        </p:txBody>
      </p:sp>
    </p:spTree>
    <p:extLst>
      <p:ext uri="{BB962C8B-B14F-4D97-AF65-F5344CB8AC3E}">
        <p14:creationId xmlns:p14="http://schemas.microsoft.com/office/powerpoint/2010/main" val="372443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lstStyle/>
          <a:p>
            <a:r>
              <a:rPr lang="ja-JP" altLang="en-US" dirty="0">
                <a:latin typeface="+mj-ea"/>
              </a:rPr>
              <a:t>２</a:t>
            </a:r>
            <a:r>
              <a:rPr lang="en-US" altLang="ja-JP" dirty="0">
                <a:latin typeface="+mj-ea"/>
              </a:rPr>
              <a:t>.</a:t>
            </a:r>
            <a:r>
              <a:rPr lang="ja-JP" altLang="en-US" dirty="0">
                <a:latin typeface="+mj-ea"/>
              </a:rPr>
              <a:t> 固定経費 下期 予算ヒアリングからの差異</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4841"/>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graphicFrame>
        <p:nvGraphicFramePr>
          <p:cNvPr id="5" name="表 7">
            <a:extLst>
              <a:ext uri="{FF2B5EF4-FFF2-40B4-BE49-F238E27FC236}">
                <a16:creationId xmlns:a16="http://schemas.microsoft.com/office/drawing/2014/main" id="{F7AD03F7-017C-48DE-91D8-94B02BC4FC04}"/>
              </a:ext>
            </a:extLst>
          </p:cNvPr>
          <p:cNvGraphicFramePr>
            <a:graphicFrameLocks noGrp="1"/>
          </p:cNvGraphicFramePr>
          <p:nvPr>
            <p:extLst>
              <p:ext uri="{D42A27DB-BD31-4B8C-83A1-F6EECF244321}">
                <p14:modId xmlns:p14="http://schemas.microsoft.com/office/powerpoint/2010/main" val="4082378351"/>
              </p:ext>
            </p:extLst>
          </p:nvPr>
        </p:nvGraphicFramePr>
        <p:xfrm>
          <a:off x="326490" y="1773729"/>
          <a:ext cx="11613635" cy="4246880"/>
        </p:xfrm>
        <a:graphic>
          <a:graphicData uri="http://schemas.openxmlformats.org/drawingml/2006/table">
            <a:tbl>
              <a:tblPr firstRow="1" bandRow="1">
                <a:tableStyleId>{BC89EF96-8CEA-46FF-86C4-4CE0E7609802}</a:tableStyleId>
              </a:tblPr>
              <a:tblGrid>
                <a:gridCol w="2950967">
                  <a:extLst>
                    <a:ext uri="{9D8B030D-6E8A-4147-A177-3AD203B41FA5}">
                      <a16:colId xmlns:a16="http://schemas.microsoft.com/office/drawing/2014/main" val="3284644187"/>
                    </a:ext>
                  </a:extLst>
                </a:gridCol>
                <a:gridCol w="1694487">
                  <a:extLst>
                    <a:ext uri="{9D8B030D-6E8A-4147-A177-3AD203B41FA5}">
                      <a16:colId xmlns:a16="http://schemas.microsoft.com/office/drawing/2014/main" val="671255098"/>
                    </a:ext>
                  </a:extLst>
                </a:gridCol>
                <a:gridCol w="2322727">
                  <a:extLst>
                    <a:ext uri="{9D8B030D-6E8A-4147-A177-3AD203B41FA5}">
                      <a16:colId xmlns:a16="http://schemas.microsoft.com/office/drawing/2014/main" val="919176213"/>
                    </a:ext>
                  </a:extLst>
                </a:gridCol>
                <a:gridCol w="2322727">
                  <a:extLst>
                    <a:ext uri="{9D8B030D-6E8A-4147-A177-3AD203B41FA5}">
                      <a16:colId xmlns:a16="http://schemas.microsoft.com/office/drawing/2014/main" val="2917906741"/>
                    </a:ext>
                  </a:extLst>
                </a:gridCol>
                <a:gridCol w="2322727">
                  <a:extLst>
                    <a:ext uri="{9D8B030D-6E8A-4147-A177-3AD203B41FA5}">
                      <a16:colId xmlns:a16="http://schemas.microsoft.com/office/drawing/2014/main" val="2161443651"/>
                    </a:ext>
                  </a:extLst>
                </a:gridCol>
              </a:tblGrid>
              <a:tr h="0">
                <a:tc>
                  <a:txBody>
                    <a:bodyPr/>
                    <a:lstStyle/>
                    <a:p>
                      <a:pPr algn="ctr"/>
                      <a:r>
                        <a:rPr kumimoji="1" lang="ja-JP" altLang="en-US" dirty="0">
                          <a:solidFill>
                            <a:schemeClr val="accent1"/>
                          </a:solidFill>
                          <a:latin typeface="+mn-ea"/>
                          <a:ea typeface="+mn-ea"/>
                        </a:rPr>
                        <a:t>部全体</a:t>
                      </a:r>
                    </a:p>
                  </a:txBody>
                  <a:tcPr anchor="ctr">
                    <a:solidFill>
                      <a:srgbClr val="CCECFF"/>
                    </a:solidFill>
                  </a:tcPr>
                </a:tc>
                <a:tc>
                  <a:txBody>
                    <a:bodyPr/>
                    <a:lstStyle/>
                    <a:p>
                      <a:pPr algn="ctr"/>
                      <a:r>
                        <a:rPr kumimoji="1" lang="ja-JP" altLang="en-US" dirty="0">
                          <a:solidFill>
                            <a:schemeClr val="accent1"/>
                          </a:solidFill>
                          <a:latin typeface="+mn-ea"/>
                          <a:ea typeface="+mn-ea"/>
                        </a:rPr>
                        <a:t>下期計画</a:t>
                      </a:r>
                    </a:p>
                  </a:txBody>
                  <a:tcPr anchor="ctr">
                    <a:solidFill>
                      <a:srgbClr val="CCECFF"/>
                    </a:solidFill>
                  </a:tcPr>
                </a:tc>
                <a:tc>
                  <a:txBody>
                    <a:bodyPr/>
                    <a:lstStyle/>
                    <a:p>
                      <a:pPr algn="ctr"/>
                      <a:r>
                        <a:rPr kumimoji="1" lang="ja-JP" altLang="en-US" dirty="0">
                          <a:solidFill>
                            <a:schemeClr val="accent1"/>
                          </a:solidFill>
                          <a:latin typeface="+mn-ea"/>
                          <a:ea typeface="+mn-ea"/>
                        </a:rPr>
                        <a:t>予算ヒアリング見込</a:t>
                      </a:r>
                    </a:p>
                  </a:txBody>
                  <a:tcPr anchor="ctr">
                    <a:solidFill>
                      <a:srgbClr val="CCECFF"/>
                    </a:solidFill>
                  </a:tcPr>
                </a:tc>
                <a:tc>
                  <a:txBody>
                    <a:bodyPr/>
                    <a:lstStyle/>
                    <a:p>
                      <a:pPr algn="ctr"/>
                      <a:r>
                        <a:rPr kumimoji="1" lang="ja-JP" altLang="en-US" dirty="0">
                          <a:solidFill>
                            <a:schemeClr val="accent1"/>
                          </a:solidFill>
                          <a:latin typeface="+mn-ea"/>
                          <a:ea typeface="+mn-ea"/>
                        </a:rPr>
                        <a:t>期末レビュー見込</a:t>
                      </a:r>
                    </a:p>
                  </a:txBody>
                  <a:tcPr anchor="ctr">
                    <a:solidFill>
                      <a:schemeClr val="accent1">
                        <a:lumMod val="40000"/>
                        <a:lumOff val="60000"/>
                      </a:schemeClr>
                    </a:solidFill>
                  </a:tcPr>
                </a:tc>
                <a:tc>
                  <a:txBody>
                    <a:bodyPr/>
                    <a:lstStyle/>
                    <a:p>
                      <a:pPr algn="ctr"/>
                      <a:r>
                        <a:rPr kumimoji="1" lang="ja-JP" altLang="en-US" dirty="0">
                          <a:solidFill>
                            <a:schemeClr val="accent1"/>
                          </a:solidFill>
                          <a:latin typeface="+mn-ea"/>
                          <a:ea typeface="+mn-ea"/>
                        </a:rPr>
                        <a:t>予算ヒアリングと</a:t>
                      </a:r>
                      <a:endParaRPr kumimoji="1" lang="en-US" altLang="ja-JP" dirty="0">
                        <a:solidFill>
                          <a:schemeClr val="accent1"/>
                        </a:solidFill>
                        <a:latin typeface="+mn-ea"/>
                        <a:ea typeface="+mn-ea"/>
                      </a:endParaRPr>
                    </a:p>
                    <a:p>
                      <a:pPr algn="ctr"/>
                      <a:r>
                        <a:rPr kumimoji="1" lang="ja-JP" altLang="en-US" dirty="0">
                          <a:solidFill>
                            <a:schemeClr val="accent1"/>
                          </a:solidFill>
                          <a:latin typeface="+mn-ea"/>
                          <a:ea typeface="+mn-ea"/>
                        </a:rPr>
                        <a:t>期末レビューの差異</a:t>
                      </a:r>
                    </a:p>
                  </a:txBody>
                  <a:tcPr anchor="ctr">
                    <a:solidFill>
                      <a:srgbClr val="CCECFF"/>
                    </a:solidFill>
                  </a:tcPr>
                </a:tc>
                <a:extLst>
                  <a:ext uri="{0D108BD9-81ED-4DB2-BD59-A6C34878D82A}">
                    <a16:rowId xmlns:a16="http://schemas.microsoft.com/office/drawing/2014/main" val="1214332509"/>
                  </a:ext>
                </a:extLst>
              </a:tr>
              <a:tr h="370840">
                <a:tc>
                  <a:txBody>
                    <a:bodyPr/>
                    <a:lstStyle/>
                    <a:p>
                      <a:pPr algn="ctr"/>
                      <a:r>
                        <a:rPr kumimoji="1" lang="ja-JP" altLang="en-US" dirty="0"/>
                        <a:t>ライフ研究開発部</a:t>
                      </a:r>
                    </a:p>
                  </a:txBody>
                  <a:tcPr>
                    <a:solidFill>
                      <a:schemeClr val="bg1"/>
                    </a:solidFill>
                  </a:tcPr>
                </a:tc>
                <a:tc>
                  <a:txBody>
                    <a:bodyPr/>
                    <a:lstStyle/>
                    <a:p>
                      <a:pPr algn="r"/>
                      <a:r>
                        <a:rPr kumimoji="1" lang="en-US" altLang="ja-JP" dirty="0">
                          <a:latin typeface="+mj-ea"/>
                          <a:ea typeface="+mj-ea"/>
                        </a:rPr>
                        <a:t>151M\</a:t>
                      </a:r>
                    </a:p>
                  </a:txBody>
                  <a:tcPr>
                    <a:solidFill>
                      <a:schemeClr val="bg1"/>
                    </a:solidFill>
                  </a:tcPr>
                </a:tc>
                <a:tc>
                  <a:txBody>
                    <a:bodyPr/>
                    <a:lstStyle/>
                    <a:p>
                      <a:pPr algn="r"/>
                      <a:r>
                        <a:rPr kumimoji="1" lang="en-US" altLang="ja-JP">
                          <a:latin typeface="+mj-ea"/>
                          <a:ea typeface="+mj-ea"/>
                        </a:rPr>
                        <a:t>145M\</a:t>
                      </a:r>
                      <a:endParaRPr kumimoji="1" lang="ja-JP" altLang="en-US" dirty="0">
                        <a:latin typeface="+mj-ea"/>
                        <a:ea typeface="+mj-ea"/>
                      </a:endParaRPr>
                    </a:p>
                  </a:txBody>
                  <a:tcPr>
                    <a:solidFill>
                      <a:schemeClr val="bg1"/>
                    </a:solidFill>
                  </a:tcPr>
                </a:tc>
                <a:tc>
                  <a:txBody>
                    <a:bodyPr/>
                    <a:lstStyle/>
                    <a:p>
                      <a:pPr algn="r"/>
                      <a:endParaRPr kumimoji="1" lang="ja-JP" altLang="en-US" dirty="0">
                        <a:latin typeface="+mj-ea"/>
                        <a:ea typeface="+mj-ea"/>
                      </a:endParaRPr>
                    </a:p>
                  </a:txBody>
                  <a:tcPr>
                    <a:solidFill>
                      <a:schemeClr val="bg1"/>
                    </a:solidFill>
                  </a:tcPr>
                </a:tc>
                <a:tc>
                  <a:txBody>
                    <a:bodyPr/>
                    <a:lstStyle/>
                    <a:p>
                      <a:pPr algn="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894999462"/>
                  </a:ext>
                </a:extLst>
              </a:tr>
              <a:tr h="370840">
                <a:tc gridSpan="5">
                  <a:txBody>
                    <a:bodyPr/>
                    <a:lstStyle/>
                    <a:p>
                      <a:endParaRPr kumimoji="1" lang="ja-JP" altLang="en-US" dirty="0"/>
                    </a:p>
                  </a:txBody>
                  <a:tcPr>
                    <a:lnL w="12700" cmpd="sng">
                      <a:noFill/>
                    </a:lnL>
                    <a:lnR w="12700" cmpd="sng">
                      <a:noFill/>
                    </a:lnR>
                    <a:solidFill>
                      <a:schemeClr val="bg1"/>
                    </a:solidFill>
                  </a:tcPr>
                </a:tc>
                <a:tc hMerge="1">
                  <a:txBody>
                    <a:bodyPr/>
                    <a:lstStyle/>
                    <a:p>
                      <a:endParaRPr kumimoji="1" lang="ja-JP" altLang="en-US" dirty="0"/>
                    </a:p>
                  </a:txBody>
                  <a:tcPr>
                    <a:solidFill>
                      <a:schemeClr val="bg1"/>
                    </a:solidFill>
                  </a:tcPr>
                </a:tc>
                <a:tc hMerge="1">
                  <a:txBody>
                    <a:bodyPr/>
                    <a:lstStyle/>
                    <a:p>
                      <a:endParaRPr kumimoji="1" lang="ja-JP" altLang="en-US" dirty="0"/>
                    </a:p>
                  </a:txBody>
                  <a:tcPr>
                    <a:solidFill>
                      <a:schemeClr val="bg1"/>
                    </a:solidFill>
                  </a:tcPr>
                </a:tc>
                <a:tc hMerge="1">
                  <a:txBody>
                    <a:bodyPr/>
                    <a:lstStyle/>
                    <a:p>
                      <a:endParaRPr kumimoji="1" lang="ja-JP" altLang="en-US" dirty="0"/>
                    </a:p>
                  </a:txBody>
                  <a:tcPr>
                    <a:solidFill>
                      <a:schemeClr val="bg1"/>
                    </a:solidFill>
                  </a:tcPr>
                </a:tc>
                <a:tc hMerge="1">
                  <a:txBody>
                    <a:bodyPr/>
                    <a:lstStyle/>
                    <a:p>
                      <a:endParaRPr kumimoji="1" lang="ja-JP" altLang="en-US" dirty="0"/>
                    </a:p>
                  </a:txBody>
                  <a:tcPr>
                    <a:solidFill>
                      <a:schemeClr val="bg1"/>
                    </a:solidFill>
                  </a:tcPr>
                </a:tc>
                <a:extLst>
                  <a:ext uri="{0D108BD9-81ED-4DB2-BD59-A6C34878D82A}">
                    <a16:rowId xmlns:a16="http://schemas.microsoft.com/office/drawing/2014/main" val="3311857583"/>
                  </a:ext>
                </a:extLst>
              </a:tr>
              <a:tr h="370840">
                <a:tc>
                  <a:txBody>
                    <a:bodyPr/>
                    <a:lstStyle/>
                    <a:p>
                      <a:pPr algn="ctr"/>
                      <a:r>
                        <a:rPr kumimoji="1" lang="ja-JP" altLang="en-US" b="1" dirty="0">
                          <a:solidFill>
                            <a:schemeClr val="accent1"/>
                          </a:solidFill>
                          <a:latin typeface="+mj-ea"/>
                          <a:ea typeface="+mj-ea"/>
                        </a:rPr>
                        <a:t>主な研究テーマ・探索活動</a:t>
                      </a:r>
                    </a:p>
                  </a:txBody>
                  <a:tcPr anchor="ctr">
                    <a:solidFill>
                      <a:srgbClr val="CCECFF"/>
                    </a:solidFill>
                  </a:tcPr>
                </a:tc>
                <a:tc>
                  <a:txBody>
                    <a:bodyPr/>
                    <a:lstStyle/>
                    <a:p>
                      <a:pPr algn="ctr"/>
                      <a:r>
                        <a:rPr kumimoji="1" lang="ja-JP" altLang="en-US" b="1" dirty="0">
                          <a:solidFill>
                            <a:schemeClr val="accent1"/>
                          </a:solidFill>
                          <a:latin typeface="+mj-ea"/>
                          <a:ea typeface="+mj-ea"/>
                        </a:rPr>
                        <a:t>下期計画</a:t>
                      </a:r>
                    </a:p>
                  </a:txBody>
                  <a:tcPr anchor="ctr">
                    <a:solidFill>
                      <a:srgbClr val="CCECFF"/>
                    </a:solidFill>
                  </a:tcPr>
                </a:tc>
                <a:tc>
                  <a:txBody>
                    <a:bodyPr/>
                    <a:lstStyle/>
                    <a:p>
                      <a:pPr algn="ctr"/>
                      <a:r>
                        <a:rPr kumimoji="1" lang="ja-JP" altLang="en-US" b="1" dirty="0">
                          <a:solidFill>
                            <a:schemeClr val="accent1"/>
                          </a:solidFill>
                          <a:latin typeface="+mj-ea"/>
                          <a:ea typeface="+mj-ea"/>
                        </a:rPr>
                        <a:t>予算ヒアリング見込</a:t>
                      </a:r>
                    </a:p>
                  </a:txBody>
                  <a:tcPr anchor="ctr">
                    <a:solidFill>
                      <a:srgbClr val="CCECFF"/>
                    </a:solidFill>
                  </a:tcPr>
                </a:tc>
                <a:tc>
                  <a:txBody>
                    <a:bodyPr/>
                    <a:lstStyle/>
                    <a:p>
                      <a:pPr algn="ctr"/>
                      <a:r>
                        <a:rPr kumimoji="1" lang="ja-JP" altLang="en-US" b="1" dirty="0">
                          <a:solidFill>
                            <a:schemeClr val="accent1"/>
                          </a:solidFill>
                          <a:latin typeface="+mj-ea"/>
                          <a:ea typeface="+mj-ea"/>
                        </a:rPr>
                        <a:t>期末レビュー見込</a:t>
                      </a:r>
                    </a:p>
                  </a:txBody>
                  <a:tcPr anchor="ctr">
                    <a:solidFill>
                      <a:schemeClr val="accent1">
                        <a:lumMod val="40000"/>
                        <a:lumOff val="60000"/>
                      </a:schemeClr>
                    </a:solidFill>
                  </a:tcPr>
                </a:tc>
                <a:tc>
                  <a:txBody>
                    <a:bodyPr/>
                    <a:lstStyle/>
                    <a:p>
                      <a:pPr algn="ctr"/>
                      <a:r>
                        <a:rPr kumimoji="1" lang="ja-JP" altLang="en-US" b="1" dirty="0">
                          <a:solidFill>
                            <a:schemeClr val="accent1"/>
                          </a:solidFill>
                          <a:latin typeface="+mj-ea"/>
                          <a:ea typeface="+mj-ea"/>
                        </a:rPr>
                        <a:t>予算ヒアリングと</a:t>
                      </a:r>
                      <a:endParaRPr kumimoji="1" lang="en-US" altLang="ja-JP" b="1" dirty="0">
                        <a:solidFill>
                          <a:schemeClr val="accent1"/>
                        </a:solidFill>
                        <a:latin typeface="+mj-ea"/>
                        <a:ea typeface="+mj-ea"/>
                      </a:endParaRPr>
                    </a:p>
                    <a:p>
                      <a:pPr algn="ctr"/>
                      <a:r>
                        <a:rPr kumimoji="1" lang="ja-JP" altLang="en-US" b="1" dirty="0">
                          <a:solidFill>
                            <a:schemeClr val="accent1"/>
                          </a:solidFill>
                          <a:latin typeface="+mj-ea"/>
                          <a:ea typeface="+mj-ea"/>
                        </a:rPr>
                        <a:t>期末レビューの差異</a:t>
                      </a:r>
                    </a:p>
                  </a:txBody>
                  <a:tcPr anchor="ctr">
                    <a:solidFill>
                      <a:srgbClr val="CCECFF"/>
                    </a:solidFill>
                  </a:tcPr>
                </a:tc>
                <a:extLst>
                  <a:ext uri="{0D108BD9-81ED-4DB2-BD59-A6C34878D82A}">
                    <a16:rowId xmlns:a16="http://schemas.microsoft.com/office/drawing/2014/main" val="4118044201"/>
                  </a:ext>
                </a:extLst>
              </a:tr>
              <a:tr h="370840">
                <a:tc>
                  <a:txBody>
                    <a:bodyPr/>
                    <a:lstStyle/>
                    <a:p>
                      <a:pPr algn="ctr"/>
                      <a:r>
                        <a:rPr kumimoji="1" lang="ja-JP" altLang="en-US" dirty="0"/>
                        <a:t>人工酵素設計</a:t>
                      </a:r>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extLst>
                  <a:ext uri="{0D108BD9-81ED-4DB2-BD59-A6C34878D82A}">
                    <a16:rowId xmlns:a16="http://schemas.microsoft.com/office/drawing/2014/main" val="2538863805"/>
                  </a:ext>
                </a:extLst>
              </a:tr>
              <a:tr h="370840">
                <a:tc>
                  <a:txBody>
                    <a:bodyPr/>
                    <a:lstStyle/>
                    <a:p>
                      <a:pPr algn="ctr"/>
                      <a:endParaRPr kumimoji="1" lang="ja-JP" altLang="en-US" dirty="0"/>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extLst>
                  <a:ext uri="{0D108BD9-81ED-4DB2-BD59-A6C34878D82A}">
                    <a16:rowId xmlns:a16="http://schemas.microsoft.com/office/drawing/2014/main" val="2068869318"/>
                  </a:ext>
                </a:extLst>
              </a:tr>
              <a:tr h="370840">
                <a:tc>
                  <a:txBody>
                    <a:bodyPr/>
                    <a:lstStyle/>
                    <a:p>
                      <a:pPr algn="ctr"/>
                      <a:endParaRPr kumimoji="1" lang="ja-JP" altLang="en-US" dirty="0"/>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extLst>
                  <a:ext uri="{0D108BD9-81ED-4DB2-BD59-A6C34878D82A}">
                    <a16:rowId xmlns:a16="http://schemas.microsoft.com/office/drawing/2014/main" val="436195622"/>
                  </a:ext>
                </a:extLst>
              </a:tr>
              <a:tr h="370840">
                <a:tc>
                  <a:txBody>
                    <a:bodyPr/>
                    <a:lstStyle/>
                    <a:p>
                      <a:pPr algn="ctr"/>
                      <a:endParaRPr kumimoji="1" lang="ja-JP" altLang="en-US" dirty="0"/>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extLst>
                  <a:ext uri="{0D108BD9-81ED-4DB2-BD59-A6C34878D82A}">
                    <a16:rowId xmlns:a16="http://schemas.microsoft.com/office/drawing/2014/main" val="3630985036"/>
                  </a:ext>
                </a:extLst>
              </a:tr>
              <a:tr h="370840">
                <a:tc>
                  <a:txBody>
                    <a:bodyPr/>
                    <a:lstStyle/>
                    <a:p>
                      <a:pPr algn="ctr"/>
                      <a:endParaRPr kumimoji="1" lang="ja-JP" altLang="en-US" dirty="0"/>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extLst>
                  <a:ext uri="{0D108BD9-81ED-4DB2-BD59-A6C34878D82A}">
                    <a16:rowId xmlns:a16="http://schemas.microsoft.com/office/drawing/2014/main" val="3215199848"/>
                  </a:ext>
                </a:extLst>
              </a:tr>
              <a:tr h="370840">
                <a:tc>
                  <a:txBody>
                    <a:bodyPr/>
                    <a:lstStyle/>
                    <a:p>
                      <a:pPr algn="ctr"/>
                      <a:endParaRPr kumimoji="1" lang="ja-JP" altLang="en-US" dirty="0"/>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a:p>
                  </a:txBody>
                  <a:tcPr>
                    <a:solidFill>
                      <a:schemeClr val="bg1"/>
                    </a:solidFill>
                  </a:tcPr>
                </a:tc>
                <a:tc>
                  <a:txBody>
                    <a:bodyPr/>
                    <a:lstStyle/>
                    <a:p>
                      <a:endParaRPr kumimoji="1" lang="ja-JP" altLang="en-US" dirty="0"/>
                    </a:p>
                  </a:txBody>
                  <a:tcPr>
                    <a:solidFill>
                      <a:schemeClr val="bg1"/>
                    </a:solidFill>
                  </a:tcPr>
                </a:tc>
                <a:tc>
                  <a:txBody>
                    <a:bodyPr/>
                    <a:lstStyle/>
                    <a:p>
                      <a:endParaRPr kumimoji="1" lang="ja-JP" altLang="en-US" dirty="0"/>
                    </a:p>
                  </a:txBody>
                  <a:tcPr>
                    <a:solidFill>
                      <a:schemeClr val="bg1"/>
                    </a:solidFill>
                  </a:tcPr>
                </a:tc>
                <a:extLst>
                  <a:ext uri="{0D108BD9-81ED-4DB2-BD59-A6C34878D82A}">
                    <a16:rowId xmlns:a16="http://schemas.microsoft.com/office/drawing/2014/main" val="3295717486"/>
                  </a:ext>
                </a:extLst>
              </a:tr>
            </a:tbl>
          </a:graphicData>
        </a:graphic>
      </p:graphicFrame>
      <p:sp>
        <p:nvSpPr>
          <p:cNvPr id="8" name="テキスト ボックス 7">
            <a:extLst>
              <a:ext uri="{FF2B5EF4-FFF2-40B4-BE49-F238E27FC236}">
                <a16:creationId xmlns:a16="http://schemas.microsoft.com/office/drawing/2014/main" id="{FADEB04F-2577-4211-A8EF-B99BAB3FEF6C}"/>
              </a:ext>
            </a:extLst>
          </p:cNvPr>
          <p:cNvSpPr txBox="1"/>
          <p:nvPr/>
        </p:nvSpPr>
        <p:spPr>
          <a:xfrm>
            <a:off x="246978" y="898095"/>
            <a:ext cx="11911893" cy="646331"/>
          </a:xfrm>
          <a:prstGeom prst="rect">
            <a:avLst/>
          </a:prstGeom>
          <a:noFill/>
        </p:spPr>
        <p:txBody>
          <a:bodyPr wrap="square" rtlCol="0">
            <a:spAutoFit/>
          </a:bodyPr>
          <a:lstStyle/>
          <a:p>
            <a:r>
              <a:rPr kumimoji="1" lang="ja-JP" altLang="en-US" dirty="0"/>
              <a:t>１）部全体として、固定経費の差異状況を記載する。単位は</a:t>
            </a:r>
            <a:r>
              <a:rPr kumimoji="1" lang="en-US" altLang="ja-JP" dirty="0"/>
              <a:t>M¥</a:t>
            </a:r>
            <a:r>
              <a:rPr kumimoji="1" lang="ja-JP" altLang="en-US" dirty="0"/>
              <a:t>で小数点以下四捨五入</a:t>
            </a:r>
            <a:endParaRPr kumimoji="1" lang="en-US" altLang="ja-JP" dirty="0"/>
          </a:p>
          <a:p>
            <a:r>
              <a:rPr kumimoji="1" lang="ja-JP" altLang="en-US" dirty="0"/>
              <a:t>２）予算ヒアリング見込と期末レビュー見込の差異が大きい主な研究テーマを幾つか記載する。単位は</a:t>
            </a:r>
            <a:r>
              <a:rPr kumimoji="1" lang="en-US" altLang="ja-JP" dirty="0"/>
              <a:t>M¥</a:t>
            </a:r>
            <a:r>
              <a:rPr kumimoji="1" lang="ja-JP" altLang="en-US" dirty="0"/>
              <a:t>で小数点以下四捨五入</a:t>
            </a:r>
          </a:p>
        </p:txBody>
      </p:sp>
    </p:spTree>
    <p:extLst>
      <p:ext uri="{BB962C8B-B14F-4D97-AF65-F5344CB8AC3E}">
        <p14:creationId xmlns:p14="http://schemas.microsoft.com/office/powerpoint/2010/main" val="290460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lstStyle/>
          <a:p>
            <a:r>
              <a:rPr lang="ja-JP" altLang="en-US" dirty="0">
                <a:latin typeface="+mj-ea"/>
              </a:rPr>
              <a:t>３</a:t>
            </a:r>
            <a:r>
              <a:rPr lang="en-US" altLang="ja-JP" dirty="0">
                <a:latin typeface="+mj-ea"/>
              </a:rPr>
              <a:t>.</a:t>
            </a:r>
            <a:r>
              <a:rPr lang="ja-JP" altLang="en-US" dirty="0">
                <a:latin typeface="+mj-ea"/>
              </a:rPr>
              <a:t> 期末レビュー 研究テーマ・探索活動の総括</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18093"/>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sp>
        <p:nvSpPr>
          <p:cNvPr id="7" name="テキスト ボックス 6">
            <a:extLst>
              <a:ext uri="{FF2B5EF4-FFF2-40B4-BE49-F238E27FC236}">
                <a16:creationId xmlns:a16="http://schemas.microsoft.com/office/drawing/2014/main" id="{D38C3543-5193-4FEE-B61E-ABDEB2317A6D}"/>
              </a:ext>
            </a:extLst>
          </p:cNvPr>
          <p:cNvSpPr txBox="1"/>
          <p:nvPr/>
        </p:nvSpPr>
        <p:spPr>
          <a:xfrm>
            <a:off x="5303696" y="475849"/>
            <a:ext cx="6404317" cy="307777"/>
          </a:xfrm>
          <a:prstGeom prst="rect">
            <a:avLst/>
          </a:prstGeom>
          <a:noFill/>
        </p:spPr>
        <p:txBody>
          <a:bodyPr wrap="none" rtlCol="0">
            <a:spAutoFit/>
          </a:bodyPr>
          <a:lstStyle/>
          <a:p>
            <a:pPr defTabSz="914400"/>
            <a:r>
              <a:rPr kumimoji="1" lang="en-US" altLang="ja-JP" sz="1400" dirty="0">
                <a:solidFill>
                  <a:srgbClr val="FFFF00"/>
                </a:solidFill>
                <a:latin typeface="+mj-ea"/>
                <a:ea typeface="+mj-ea"/>
              </a:rPr>
              <a:t>1</a:t>
            </a:r>
            <a:r>
              <a:rPr kumimoji="1" lang="ja-JP" altLang="en-US" sz="1400" dirty="0">
                <a:solidFill>
                  <a:srgbClr val="FFFF00"/>
                </a:solidFill>
                <a:latin typeface="+mj-ea"/>
                <a:ea typeface="+mj-ea"/>
              </a:rPr>
              <a:t>ページに収まりきらないときはこのページをコピーして複数ページに亘って記載してください。</a:t>
            </a:r>
          </a:p>
        </p:txBody>
      </p:sp>
      <p:sp>
        <p:nvSpPr>
          <p:cNvPr id="8" name="正方形/長方形 7">
            <a:extLst>
              <a:ext uri="{FF2B5EF4-FFF2-40B4-BE49-F238E27FC236}">
                <a16:creationId xmlns:a16="http://schemas.microsoft.com/office/drawing/2014/main" id="{600D3FDB-1D69-46A9-86C5-AEA69C205B00}"/>
              </a:ext>
            </a:extLst>
          </p:cNvPr>
          <p:cNvSpPr/>
          <p:nvPr/>
        </p:nvSpPr>
        <p:spPr>
          <a:xfrm>
            <a:off x="271014" y="887037"/>
            <a:ext cx="11740986" cy="5201424"/>
          </a:xfrm>
          <a:prstGeom prst="rect">
            <a:avLst/>
          </a:prstGeom>
        </p:spPr>
        <p:txBody>
          <a:bodyPr wrap="square">
            <a:spAutoFit/>
          </a:bodyPr>
          <a:lstStyle/>
          <a:p>
            <a:pPr defTabSz="914400" fontAlgn="ctr"/>
            <a:r>
              <a:rPr kumimoji="1" lang="ja-JP" altLang="en-US" b="1" dirty="0">
                <a:solidFill>
                  <a:srgbClr val="00316C">
                    <a:lumMod val="60000"/>
                    <a:lumOff val="40000"/>
                  </a:srgbClr>
                </a:solidFill>
                <a:latin typeface="Meiryo UI"/>
              </a:rPr>
              <a:t>人工酵素設計</a:t>
            </a:r>
            <a:endParaRPr kumimoji="1" lang="en-US" altLang="ja-JP" b="1" dirty="0">
              <a:solidFill>
                <a:srgbClr val="00316C">
                  <a:lumMod val="60000"/>
                  <a:lumOff val="40000"/>
                </a:srgbClr>
              </a:solidFill>
              <a:latin typeface="Meiryo UI"/>
            </a:endParaRPr>
          </a:p>
          <a:p>
            <a:pPr defTabSz="914400" fontAlgn="ctr"/>
            <a:r>
              <a:rPr kumimoji="1" lang="ja-JP" altLang="en-US" b="1" dirty="0">
                <a:solidFill>
                  <a:srgbClr val="000000"/>
                </a:solidFill>
                <a:latin typeface="Meiryo UI"/>
              </a:rPr>
              <a:t>この行に総括を一言でコメントする</a:t>
            </a:r>
          </a:p>
          <a:p>
            <a:pPr marL="261937" lvl="1" defTabSz="914400" fontAlgn="ctr"/>
            <a:r>
              <a:rPr kumimoji="1" lang="ja-JP" altLang="en-US" sz="1600" dirty="0">
                <a:solidFill>
                  <a:srgbClr val="000000"/>
                </a:solidFill>
                <a:latin typeface="Meiryo UI"/>
              </a:rPr>
              <a:t>事業：</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defRPr/>
            </a:pPr>
            <a:r>
              <a:rPr kumimoji="1" lang="ja-JP" altLang="en-US" sz="1600" dirty="0">
                <a:solidFill>
                  <a:srgbClr val="000000"/>
                </a:solidFill>
                <a:latin typeface="Meiryo UI"/>
              </a:rPr>
              <a:t>技術：</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r>
              <a:rPr kumimoji="1" lang="ja-JP" altLang="en-US" sz="1600" dirty="0">
                <a:solidFill>
                  <a:srgbClr val="000000"/>
                </a:solidFill>
                <a:latin typeface="Meiryo UI"/>
              </a:rPr>
              <a:t>知財：</a:t>
            </a:r>
            <a:r>
              <a:rPr kumimoji="1" lang="en-US" altLang="ja-JP" sz="1600" dirty="0">
                <a:solidFill>
                  <a:srgbClr val="000000"/>
                </a:solidFill>
                <a:latin typeface="Meiryo UI"/>
              </a:rPr>
              <a:t>×××××××××</a:t>
            </a:r>
            <a:endParaRPr kumimoji="1" lang="ja-JP" altLang="en-US" sz="1600" b="1" dirty="0">
              <a:solidFill>
                <a:sysClr val="windowText" lastClr="000000"/>
              </a:solidFill>
              <a:latin typeface="Meiryo UI"/>
            </a:endParaRPr>
          </a:p>
          <a:p>
            <a:pPr marL="261937" lvl="1" defTabSz="914400" fontAlgn="ctr">
              <a:defRPr/>
            </a:pPr>
            <a:r>
              <a:rPr kumimoji="1" lang="ja-JP" altLang="en-US" sz="1600" dirty="0">
                <a:solidFill>
                  <a:srgbClr val="000000"/>
                </a:solidFill>
                <a:latin typeface="Meiryo UI"/>
              </a:rPr>
              <a:t>進捗：</a:t>
            </a:r>
            <a:r>
              <a:rPr kumimoji="1" lang="en-US" altLang="ja-JP" sz="1600" dirty="0">
                <a:solidFill>
                  <a:srgbClr val="000000"/>
                </a:solidFill>
                <a:latin typeface="Meiryo UI"/>
              </a:rPr>
              <a:t>×××××××××</a:t>
            </a:r>
          </a:p>
          <a:p>
            <a:pPr marL="261937" lvl="1" defTabSz="914400" fontAlgn="ctr">
              <a:defRPr/>
            </a:pPr>
            <a:endParaRPr kumimoji="1" lang="en-US" altLang="ja-JP" sz="1600" dirty="0">
              <a:solidFill>
                <a:srgbClr val="000000"/>
              </a:solidFill>
              <a:latin typeface="Meiryo UI"/>
            </a:endParaRPr>
          </a:p>
          <a:p>
            <a:pPr defTabSz="914400" fontAlgn="ctr"/>
            <a:r>
              <a:rPr kumimoji="1" lang="en-US" altLang="ja-JP" b="1" dirty="0">
                <a:solidFill>
                  <a:srgbClr val="00316C">
                    <a:lumMod val="60000"/>
                    <a:lumOff val="40000"/>
                  </a:srgbClr>
                </a:solidFill>
                <a:latin typeface="Meiryo UI"/>
              </a:rPr>
              <a:t>×××××</a:t>
            </a:r>
            <a:r>
              <a:rPr kumimoji="1" lang="ja-JP" altLang="en-US" b="1" dirty="0">
                <a:solidFill>
                  <a:srgbClr val="00316C">
                    <a:lumMod val="60000"/>
                    <a:lumOff val="40000"/>
                  </a:srgbClr>
                </a:solidFill>
                <a:latin typeface="Meiryo UI"/>
              </a:rPr>
              <a:t>テーマ名</a:t>
            </a:r>
            <a:endParaRPr kumimoji="1" lang="en-US" altLang="ja-JP" b="1" dirty="0">
              <a:solidFill>
                <a:srgbClr val="00316C">
                  <a:lumMod val="60000"/>
                  <a:lumOff val="40000"/>
                </a:srgbClr>
              </a:solidFill>
              <a:latin typeface="Meiryo UI"/>
            </a:endParaRPr>
          </a:p>
          <a:p>
            <a:pPr defTabSz="914400" fontAlgn="ctr">
              <a:defRPr/>
            </a:pPr>
            <a:r>
              <a:rPr kumimoji="1" lang="ja-JP" altLang="en-US" b="1" dirty="0">
                <a:solidFill>
                  <a:srgbClr val="000000"/>
                </a:solidFill>
                <a:latin typeface="Meiryo UI"/>
              </a:rPr>
              <a:t>この行に総括を一言でコメントする</a:t>
            </a:r>
            <a:endParaRPr kumimoji="1" lang="ja-JP" altLang="en-US" b="1" dirty="0">
              <a:solidFill>
                <a:srgbClr val="00316C">
                  <a:lumMod val="60000"/>
                  <a:lumOff val="40000"/>
                </a:srgbClr>
              </a:solidFill>
              <a:latin typeface="Meiryo UI"/>
            </a:endParaRPr>
          </a:p>
          <a:p>
            <a:pPr marL="261937" lvl="1" defTabSz="914400" fontAlgn="ctr"/>
            <a:r>
              <a:rPr kumimoji="1" lang="ja-JP" altLang="en-US" sz="1600" dirty="0">
                <a:solidFill>
                  <a:srgbClr val="000000"/>
                </a:solidFill>
                <a:latin typeface="Meiryo UI"/>
              </a:rPr>
              <a:t>事業：</a:t>
            </a:r>
            <a:r>
              <a:rPr kumimoji="1" lang="en-US" altLang="ja-JP" sz="1600" dirty="0">
                <a:solidFill>
                  <a:srgbClr val="000000"/>
                </a:solidFill>
                <a:latin typeface="Meiryo UI"/>
              </a:rPr>
              <a:t>×××××××××</a:t>
            </a:r>
          </a:p>
          <a:p>
            <a:pPr marL="261937" lvl="1" defTabSz="914400" fontAlgn="ctr"/>
            <a:r>
              <a:rPr kumimoji="1" lang="ja-JP" altLang="en-US" sz="1600" dirty="0">
                <a:solidFill>
                  <a:srgbClr val="000000"/>
                </a:solidFill>
                <a:latin typeface="Meiryo UI"/>
              </a:rPr>
              <a:t>技術：</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r>
              <a:rPr kumimoji="1" lang="ja-JP" altLang="en-US" sz="1600" dirty="0">
                <a:solidFill>
                  <a:srgbClr val="000000"/>
                </a:solidFill>
                <a:latin typeface="Meiryo UI"/>
              </a:rPr>
              <a:t>知財：</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r>
              <a:rPr kumimoji="1" lang="ja-JP" altLang="en-US" sz="1600" dirty="0">
                <a:solidFill>
                  <a:srgbClr val="000000"/>
                </a:solidFill>
                <a:latin typeface="Meiryo UI"/>
              </a:rPr>
              <a:t>進捗：</a:t>
            </a:r>
            <a:r>
              <a:rPr kumimoji="1" lang="en-US" altLang="ja-JP" sz="1600" dirty="0">
                <a:solidFill>
                  <a:srgbClr val="000000"/>
                </a:solidFill>
                <a:latin typeface="Meiryo UI"/>
              </a:rPr>
              <a:t>×××××××××</a:t>
            </a:r>
          </a:p>
          <a:p>
            <a:pPr marL="444500" lvl="1" indent="-182563" defTabSz="914400" fontAlgn="ctr">
              <a:buFont typeface="Arial" panose="020B0604020202020204" pitchFamily="34" charset="0"/>
              <a:buChar char="•"/>
            </a:pPr>
            <a:endParaRPr kumimoji="1" lang="en-US" altLang="ja-JP" sz="1600" dirty="0">
              <a:solidFill>
                <a:srgbClr val="000000"/>
              </a:solidFill>
              <a:latin typeface="Meiryo UI"/>
            </a:endParaRPr>
          </a:p>
          <a:p>
            <a:pPr defTabSz="914400" fontAlgn="ctr"/>
            <a:r>
              <a:rPr kumimoji="1" lang="en-US" altLang="ja-JP" b="1" dirty="0">
                <a:solidFill>
                  <a:srgbClr val="00316C">
                    <a:lumMod val="60000"/>
                    <a:lumOff val="40000"/>
                  </a:srgbClr>
                </a:solidFill>
                <a:latin typeface="Meiryo UI"/>
              </a:rPr>
              <a:t>×××××</a:t>
            </a:r>
            <a:r>
              <a:rPr kumimoji="1" lang="ja-JP" altLang="en-US" b="1" dirty="0">
                <a:solidFill>
                  <a:srgbClr val="00316C">
                    <a:lumMod val="60000"/>
                    <a:lumOff val="40000"/>
                  </a:srgbClr>
                </a:solidFill>
                <a:latin typeface="Meiryo UI"/>
              </a:rPr>
              <a:t>テーマ名</a:t>
            </a:r>
            <a:endParaRPr kumimoji="1" lang="en-US" altLang="ja-JP" b="1" dirty="0">
              <a:solidFill>
                <a:srgbClr val="00316C">
                  <a:lumMod val="60000"/>
                  <a:lumOff val="40000"/>
                </a:srgbClr>
              </a:solidFill>
              <a:latin typeface="Meiryo UI"/>
            </a:endParaRPr>
          </a:p>
          <a:p>
            <a:pPr defTabSz="914400" fontAlgn="ctr">
              <a:defRPr/>
            </a:pPr>
            <a:r>
              <a:rPr kumimoji="1" lang="ja-JP" altLang="en-US" b="1" dirty="0">
                <a:solidFill>
                  <a:srgbClr val="000000"/>
                </a:solidFill>
                <a:latin typeface="Meiryo UI"/>
              </a:rPr>
              <a:t>この行に総括を一言でコメントする</a:t>
            </a:r>
            <a:endParaRPr kumimoji="1" lang="ja-JP" altLang="en-US" b="1" dirty="0">
              <a:solidFill>
                <a:srgbClr val="00316C">
                  <a:lumMod val="60000"/>
                  <a:lumOff val="40000"/>
                </a:srgbClr>
              </a:solidFill>
              <a:latin typeface="Meiryo UI"/>
            </a:endParaRPr>
          </a:p>
          <a:p>
            <a:pPr marL="261937" lvl="1" defTabSz="914400" fontAlgn="ctr"/>
            <a:r>
              <a:rPr kumimoji="1" lang="ja-JP" altLang="en-US" sz="1600" dirty="0">
                <a:solidFill>
                  <a:srgbClr val="000000"/>
                </a:solidFill>
                <a:latin typeface="Meiryo UI"/>
              </a:rPr>
              <a:t>事業：</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r>
              <a:rPr kumimoji="1" lang="ja-JP" altLang="en-US" sz="1600" dirty="0">
                <a:solidFill>
                  <a:srgbClr val="000000"/>
                </a:solidFill>
                <a:latin typeface="Meiryo UI"/>
              </a:rPr>
              <a:t>技術：</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r>
              <a:rPr kumimoji="1" lang="ja-JP" altLang="en-US" sz="1600" dirty="0">
                <a:solidFill>
                  <a:srgbClr val="000000"/>
                </a:solidFill>
                <a:latin typeface="Meiryo UI"/>
              </a:rPr>
              <a:t>知財：</a:t>
            </a:r>
            <a:r>
              <a:rPr kumimoji="1" lang="en-US" altLang="ja-JP" sz="1600" dirty="0">
                <a:solidFill>
                  <a:srgbClr val="000000"/>
                </a:solidFill>
                <a:latin typeface="Meiryo UI"/>
              </a:rPr>
              <a:t>×××××××××</a:t>
            </a:r>
            <a:endParaRPr kumimoji="1" lang="ja-JP" altLang="en-US" sz="1600" dirty="0">
              <a:solidFill>
                <a:srgbClr val="000000"/>
              </a:solidFill>
              <a:latin typeface="Meiryo UI"/>
            </a:endParaRPr>
          </a:p>
          <a:p>
            <a:pPr marL="261937" lvl="1" defTabSz="914400" fontAlgn="ctr"/>
            <a:r>
              <a:rPr kumimoji="1" lang="ja-JP" altLang="en-US" sz="1600" dirty="0">
                <a:solidFill>
                  <a:srgbClr val="000000"/>
                </a:solidFill>
                <a:latin typeface="Meiryo UI"/>
              </a:rPr>
              <a:t>進捗：</a:t>
            </a:r>
            <a:r>
              <a:rPr kumimoji="1" lang="en-US" altLang="ja-JP" sz="1600" dirty="0">
                <a:solidFill>
                  <a:srgbClr val="000000"/>
                </a:solidFill>
                <a:latin typeface="Meiryo UI"/>
              </a:rPr>
              <a:t>×××××××××</a:t>
            </a:r>
            <a:endParaRPr kumimoji="1" lang="ja-JP" altLang="en-US" sz="1600" dirty="0">
              <a:solidFill>
                <a:srgbClr val="000000"/>
              </a:solidFill>
              <a:latin typeface="Meiryo UI"/>
            </a:endParaRPr>
          </a:p>
        </p:txBody>
      </p:sp>
      <p:cxnSp>
        <p:nvCxnSpPr>
          <p:cNvPr id="9" name="直線コネクタ 8">
            <a:extLst>
              <a:ext uri="{FF2B5EF4-FFF2-40B4-BE49-F238E27FC236}">
                <a16:creationId xmlns:a16="http://schemas.microsoft.com/office/drawing/2014/main" id="{44B35E98-2F4F-441F-A4A2-3DDFD0FE83A8}"/>
              </a:ext>
            </a:extLst>
          </p:cNvPr>
          <p:cNvCxnSpPr/>
          <p:nvPr/>
        </p:nvCxnSpPr>
        <p:spPr>
          <a:xfrm>
            <a:off x="180000" y="2607398"/>
            <a:ext cx="11880000" cy="0"/>
          </a:xfrm>
          <a:prstGeom prst="line">
            <a:avLst/>
          </a:prstGeom>
          <a:noFill/>
          <a:ln w="9525" cap="flat" cmpd="sng" algn="ctr">
            <a:solidFill>
              <a:srgbClr val="00316C">
                <a:lumMod val="60000"/>
                <a:lumOff val="40000"/>
              </a:srgbClr>
            </a:solidFill>
            <a:prstDash val="solid"/>
          </a:ln>
          <a:effectLst/>
        </p:spPr>
      </p:cxnSp>
      <p:cxnSp>
        <p:nvCxnSpPr>
          <p:cNvPr id="11" name="直線コネクタ 10">
            <a:extLst>
              <a:ext uri="{FF2B5EF4-FFF2-40B4-BE49-F238E27FC236}">
                <a16:creationId xmlns:a16="http://schemas.microsoft.com/office/drawing/2014/main" id="{83637E44-7C09-489E-A261-42C374299B3D}"/>
              </a:ext>
            </a:extLst>
          </p:cNvPr>
          <p:cNvCxnSpPr/>
          <p:nvPr/>
        </p:nvCxnSpPr>
        <p:spPr>
          <a:xfrm>
            <a:off x="198838" y="4372844"/>
            <a:ext cx="11880000" cy="0"/>
          </a:xfrm>
          <a:prstGeom prst="line">
            <a:avLst/>
          </a:prstGeom>
          <a:noFill/>
          <a:ln w="9525" cap="flat" cmpd="sng" algn="ctr">
            <a:solidFill>
              <a:srgbClr val="00316C">
                <a:lumMod val="60000"/>
                <a:lumOff val="40000"/>
              </a:srgbClr>
            </a:solidFill>
            <a:prstDash val="solid"/>
          </a:ln>
          <a:effectLst/>
        </p:spPr>
      </p:cxnSp>
    </p:spTree>
    <p:extLst>
      <p:ext uri="{BB962C8B-B14F-4D97-AF65-F5344CB8AC3E}">
        <p14:creationId xmlns:p14="http://schemas.microsoft.com/office/powerpoint/2010/main" val="121540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lstStyle/>
          <a:p>
            <a:r>
              <a:rPr lang="ja-JP" altLang="en-US" dirty="0">
                <a:latin typeface="+mj-ea"/>
              </a:rPr>
              <a:t>４</a:t>
            </a:r>
            <a:r>
              <a:rPr lang="en-US" altLang="ja-JP" dirty="0">
                <a:latin typeface="+mj-ea"/>
              </a:rPr>
              <a:t>.</a:t>
            </a:r>
            <a:r>
              <a:rPr lang="ja-JP" altLang="en-US" dirty="0">
                <a:latin typeface="+mj-ea"/>
              </a:rPr>
              <a:t> 下期テーマ 活動評価</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ボックス 3">
            <a:extLst>
              <a:ext uri="{FF2B5EF4-FFF2-40B4-BE49-F238E27FC236}">
                <a16:creationId xmlns:a16="http://schemas.microsoft.com/office/drawing/2014/main" id="{4756A5BB-F3C7-479F-A987-1BAE2FA3451A}"/>
              </a:ext>
            </a:extLst>
          </p:cNvPr>
          <p:cNvSpPr txBox="1"/>
          <p:nvPr/>
        </p:nvSpPr>
        <p:spPr>
          <a:xfrm>
            <a:off x="11084004" y="-4841"/>
            <a:ext cx="1107996" cy="369332"/>
          </a:xfrm>
          <a:prstGeom prst="rect">
            <a:avLst/>
          </a:prstGeom>
          <a:solidFill>
            <a:srgbClr val="CCECFF"/>
          </a:solidFill>
        </p:spPr>
        <p:txBody>
          <a:bodyPr wrap="none" rtlCol="0">
            <a:spAutoFit/>
          </a:bodyPr>
          <a:lstStyle/>
          <a:p>
            <a:r>
              <a:rPr kumimoji="1" lang="ja-JP" altLang="en-US" dirty="0">
                <a:solidFill>
                  <a:schemeClr val="accent1">
                    <a:lumMod val="60000"/>
                    <a:lumOff val="40000"/>
                  </a:schemeClr>
                </a:solidFill>
              </a:rPr>
              <a:t>部長発表</a:t>
            </a:r>
          </a:p>
        </p:txBody>
      </p:sp>
      <p:sp>
        <p:nvSpPr>
          <p:cNvPr id="7" name="テキスト ボックス 6">
            <a:extLst>
              <a:ext uri="{FF2B5EF4-FFF2-40B4-BE49-F238E27FC236}">
                <a16:creationId xmlns:a16="http://schemas.microsoft.com/office/drawing/2014/main" id="{D38C3543-5193-4FEE-B61E-ABDEB2317A6D}"/>
              </a:ext>
            </a:extLst>
          </p:cNvPr>
          <p:cNvSpPr txBox="1"/>
          <p:nvPr/>
        </p:nvSpPr>
        <p:spPr>
          <a:xfrm>
            <a:off x="5303696" y="475849"/>
            <a:ext cx="6404317" cy="307777"/>
          </a:xfrm>
          <a:prstGeom prst="rect">
            <a:avLst/>
          </a:prstGeom>
          <a:noFill/>
        </p:spPr>
        <p:txBody>
          <a:bodyPr wrap="none" rtlCol="0">
            <a:spAutoFit/>
          </a:bodyPr>
          <a:lstStyle/>
          <a:p>
            <a:pPr defTabSz="914400"/>
            <a:r>
              <a:rPr kumimoji="1" lang="en-US" altLang="ja-JP" sz="1400" dirty="0">
                <a:solidFill>
                  <a:srgbClr val="FFFF00"/>
                </a:solidFill>
                <a:latin typeface="+mj-ea"/>
                <a:ea typeface="+mj-ea"/>
              </a:rPr>
              <a:t>1</a:t>
            </a:r>
            <a:r>
              <a:rPr kumimoji="1" lang="ja-JP" altLang="en-US" sz="1400" dirty="0">
                <a:solidFill>
                  <a:srgbClr val="FFFF00"/>
                </a:solidFill>
                <a:latin typeface="+mj-ea"/>
                <a:ea typeface="+mj-ea"/>
              </a:rPr>
              <a:t>ページに収まりきらないときはこのページをコピーして複数ページに亘って記載してください。</a:t>
            </a:r>
          </a:p>
        </p:txBody>
      </p:sp>
      <p:sp>
        <p:nvSpPr>
          <p:cNvPr id="10" name="コンテンツ プレースホルダー 1">
            <a:extLst>
              <a:ext uri="{FF2B5EF4-FFF2-40B4-BE49-F238E27FC236}">
                <a16:creationId xmlns:a16="http://schemas.microsoft.com/office/drawing/2014/main" id="{4A661F5E-24C6-4829-90DA-893A657AA1C5}"/>
              </a:ext>
            </a:extLst>
          </p:cNvPr>
          <p:cNvSpPr txBox="1">
            <a:spLocks/>
          </p:cNvSpPr>
          <p:nvPr/>
        </p:nvSpPr>
        <p:spPr>
          <a:xfrm>
            <a:off x="172015" y="835115"/>
            <a:ext cx="8799969" cy="4935539"/>
          </a:xfrm>
          <a:prstGeom prst="rect">
            <a:avLst/>
          </a:prstGeom>
        </p:spPr>
        <p:txBody>
          <a:bodyPr>
            <a:norm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F1BC1A"/>
              </a:buClr>
              <a:buSzTx/>
              <a:buFont typeface="Wingdings" panose="05000000000000000000" pitchFamily="2" charset="2"/>
              <a:buNone/>
              <a:tabLst/>
              <a:defRPr/>
            </a:pP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graphicFrame>
        <p:nvGraphicFramePr>
          <p:cNvPr id="12" name="表 11">
            <a:extLst>
              <a:ext uri="{FF2B5EF4-FFF2-40B4-BE49-F238E27FC236}">
                <a16:creationId xmlns:a16="http://schemas.microsoft.com/office/drawing/2014/main" id="{FA5D019F-C3F9-45CF-88F1-8E2AB4704317}"/>
              </a:ext>
            </a:extLst>
          </p:cNvPr>
          <p:cNvGraphicFramePr>
            <a:graphicFrameLocks noGrp="1"/>
          </p:cNvGraphicFramePr>
          <p:nvPr>
            <p:extLst>
              <p:ext uri="{D42A27DB-BD31-4B8C-83A1-F6EECF244321}">
                <p14:modId xmlns:p14="http://schemas.microsoft.com/office/powerpoint/2010/main" val="916277110"/>
              </p:ext>
            </p:extLst>
          </p:nvPr>
        </p:nvGraphicFramePr>
        <p:xfrm>
          <a:off x="304739" y="896759"/>
          <a:ext cx="11635385" cy="4368592"/>
        </p:xfrm>
        <a:graphic>
          <a:graphicData uri="http://schemas.openxmlformats.org/drawingml/2006/table">
            <a:tbl>
              <a:tblPr firstRow="1" bandRow="1"/>
              <a:tblGrid>
                <a:gridCol w="5266033">
                  <a:extLst>
                    <a:ext uri="{9D8B030D-6E8A-4147-A177-3AD203B41FA5}">
                      <a16:colId xmlns:a16="http://schemas.microsoft.com/office/drawing/2014/main" val="20000"/>
                    </a:ext>
                  </a:extLst>
                </a:gridCol>
                <a:gridCol w="1652745">
                  <a:extLst>
                    <a:ext uri="{9D8B030D-6E8A-4147-A177-3AD203B41FA5}">
                      <a16:colId xmlns:a16="http://schemas.microsoft.com/office/drawing/2014/main" val="20001"/>
                    </a:ext>
                  </a:extLst>
                </a:gridCol>
                <a:gridCol w="1575424">
                  <a:extLst>
                    <a:ext uri="{9D8B030D-6E8A-4147-A177-3AD203B41FA5}">
                      <a16:colId xmlns:a16="http://schemas.microsoft.com/office/drawing/2014/main" val="20002"/>
                    </a:ext>
                  </a:extLst>
                </a:gridCol>
                <a:gridCol w="1527098">
                  <a:extLst>
                    <a:ext uri="{9D8B030D-6E8A-4147-A177-3AD203B41FA5}">
                      <a16:colId xmlns:a16="http://schemas.microsoft.com/office/drawing/2014/main" val="20003"/>
                    </a:ext>
                  </a:extLst>
                </a:gridCol>
                <a:gridCol w="1614085">
                  <a:extLst>
                    <a:ext uri="{9D8B030D-6E8A-4147-A177-3AD203B41FA5}">
                      <a16:colId xmlns:a16="http://schemas.microsoft.com/office/drawing/2014/main" val="20004"/>
                    </a:ext>
                  </a:extLst>
                </a:gridCol>
              </a:tblGrid>
              <a:tr h="386789">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fontAlgn="ctr"/>
                      <a:r>
                        <a:rPr lang="en-US" altLang="ja-JP" sz="1600" b="1" u="none" strike="noStrike" dirty="0">
                          <a:solidFill>
                            <a:schemeClr val="accent1"/>
                          </a:solidFill>
                          <a:effectLst/>
                          <a:latin typeface="+mn-ea"/>
                          <a:ea typeface="+mn-ea"/>
                        </a:rPr>
                        <a:t> </a:t>
                      </a:r>
                      <a:r>
                        <a:rPr lang="ja-JP" altLang="en-US" sz="1600" b="1" u="none" strike="noStrike" dirty="0">
                          <a:solidFill>
                            <a:schemeClr val="accent1"/>
                          </a:solidFill>
                          <a:effectLst/>
                          <a:latin typeface="+mn-ea"/>
                          <a:ea typeface="+mn-ea"/>
                        </a:rPr>
                        <a:t>研究テーマ名</a:t>
                      </a:r>
                      <a:endParaRPr lang="ja-JP" altLang="en-US" sz="1600" b="1" i="0" u="none" strike="noStrike" dirty="0">
                        <a:solidFill>
                          <a:schemeClr val="accent1"/>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ja-JP" altLang="en-US" sz="1600" b="1" dirty="0">
                          <a:ln>
                            <a:noFill/>
                          </a:ln>
                          <a:solidFill>
                            <a:schemeClr val="accent1"/>
                          </a:solidFill>
                          <a:latin typeface="+mn-ea"/>
                          <a:ea typeface="+mn-ea"/>
                        </a:rPr>
                        <a:t>顧客要求</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ja-JP" altLang="en-US" sz="1600" b="1" dirty="0">
                          <a:ln>
                            <a:noFill/>
                          </a:ln>
                          <a:solidFill>
                            <a:schemeClr val="accent1"/>
                          </a:solidFill>
                          <a:latin typeface="+mn-ea"/>
                          <a:ea typeface="+mn-ea"/>
                        </a:rPr>
                        <a:t>技術開発</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ja-JP" altLang="en-US" sz="1600" b="1" kern="1200" dirty="0">
                          <a:ln>
                            <a:noFill/>
                          </a:ln>
                          <a:solidFill>
                            <a:schemeClr val="accent1"/>
                          </a:solidFill>
                          <a:latin typeface="+mn-ea"/>
                          <a:ea typeface="+mn-ea"/>
                        </a:rPr>
                        <a:t>知財活動</a:t>
                      </a:r>
                      <a:endParaRPr kumimoji="1" lang="ja-JP" altLang="en-US" sz="1600" b="1" kern="1200" dirty="0">
                        <a:ln>
                          <a:noFill/>
                        </a:ln>
                        <a:solidFill>
                          <a:schemeClr val="accent1"/>
                        </a:solidFill>
                        <a:latin typeface="+mn-ea"/>
                        <a:ea typeface="+mn-ea"/>
                        <a:cs typeface="+mn-cs"/>
                      </a:endParaRP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tc>
                  <a:txBody>
                    <a:bodyPr/>
                    <a:lstStyle>
                      <a:lvl1pPr marL="0" algn="l" defTabSz="914400" rtl="0" eaLnBrk="1" latinLnBrk="0" hangingPunct="1">
                        <a:defRPr kumimoji="1" sz="1800" b="1" kern="1200">
                          <a:solidFill>
                            <a:schemeClr val="tx1"/>
                          </a:solidFill>
                          <a:latin typeface="Arial"/>
                          <a:ea typeface="Meiryo UI"/>
                        </a:defRPr>
                      </a:lvl1pPr>
                      <a:lvl2pPr marL="457200" algn="l" defTabSz="914400" rtl="0" eaLnBrk="1" latinLnBrk="0" hangingPunct="1">
                        <a:defRPr kumimoji="1" sz="1800" b="1" kern="1200">
                          <a:solidFill>
                            <a:schemeClr val="tx1"/>
                          </a:solidFill>
                          <a:latin typeface="Arial"/>
                          <a:ea typeface="Meiryo UI"/>
                        </a:defRPr>
                      </a:lvl2pPr>
                      <a:lvl3pPr marL="914400" algn="l" defTabSz="914400" rtl="0" eaLnBrk="1" latinLnBrk="0" hangingPunct="1">
                        <a:defRPr kumimoji="1" sz="1800" b="1" kern="1200">
                          <a:solidFill>
                            <a:schemeClr val="tx1"/>
                          </a:solidFill>
                          <a:latin typeface="Arial"/>
                          <a:ea typeface="Meiryo UI"/>
                        </a:defRPr>
                      </a:lvl3pPr>
                      <a:lvl4pPr marL="1371600" algn="l" defTabSz="914400" rtl="0" eaLnBrk="1" latinLnBrk="0" hangingPunct="1">
                        <a:defRPr kumimoji="1" sz="1800" b="1" kern="1200">
                          <a:solidFill>
                            <a:schemeClr val="tx1"/>
                          </a:solidFill>
                          <a:latin typeface="Arial"/>
                          <a:ea typeface="Meiryo UI"/>
                        </a:defRPr>
                      </a:lvl4pPr>
                      <a:lvl5pPr marL="1828800" algn="l" defTabSz="914400" rtl="0" eaLnBrk="1" latinLnBrk="0" hangingPunct="1">
                        <a:defRPr kumimoji="1" sz="1800" b="1" kern="1200">
                          <a:solidFill>
                            <a:schemeClr val="tx1"/>
                          </a:solidFill>
                          <a:latin typeface="Arial"/>
                          <a:ea typeface="Meiryo UI"/>
                        </a:defRPr>
                      </a:lvl5pPr>
                      <a:lvl6pPr marL="2286000" algn="l" defTabSz="914400" rtl="0" eaLnBrk="1" latinLnBrk="0" hangingPunct="1">
                        <a:defRPr kumimoji="1" sz="1800" b="1" kern="1200">
                          <a:solidFill>
                            <a:schemeClr val="tx1"/>
                          </a:solidFill>
                          <a:latin typeface="Arial"/>
                          <a:ea typeface="Meiryo UI"/>
                        </a:defRPr>
                      </a:lvl6pPr>
                      <a:lvl7pPr marL="2743200" algn="l" defTabSz="914400" rtl="0" eaLnBrk="1" latinLnBrk="0" hangingPunct="1">
                        <a:defRPr kumimoji="1" sz="1800" b="1" kern="1200">
                          <a:solidFill>
                            <a:schemeClr val="tx1"/>
                          </a:solidFill>
                          <a:latin typeface="Arial"/>
                          <a:ea typeface="Meiryo UI"/>
                        </a:defRPr>
                      </a:lvl7pPr>
                      <a:lvl8pPr marL="3200400" algn="l" defTabSz="914400" rtl="0" eaLnBrk="1" latinLnBrk="0" hangingPunct="1">
                        <a:defRPr kumimoji="1" sz="1800" b="1" kern="1200">
                          <a:solidFill>
                            <a:schemeClr val="tx1"/>
                          </a:solidFill>
                          <a:latin typeface="Arial"/>
                          <a:ea typeface="Meiryo UI"/>
                        </a:defRPr>
                      </a:lvl8pPr>
                      <a:lvl9pPr marL="3657600" algn="l" defTabSz="914400" rtl="0" eaLnBrk="1" latinLnBrk="0" hangingPunct="1">
                        <a:defRPr kumimoji="1" sz="1800" b="1" kern="1200">
                          <a:solidFill>
                            <a:schemeClr val="tx1"/>
                          </a:solidFill>
                          <a:latin typeface="Arial"/>
                          <a:ea typeface="Meiryo UI"/>
                        </a:defRPr>
                      </a:lvl9pPr>
                    </a:lstStyle>
                    <a:p>
                      <a:pPr algn="ctr"/>
                      <a:r>
                        <a:rPr kumimoji="1" lang="ja-JP" altLang="en-US" sz="1600" b="1" dirty="0">
                          <a:ln>
                            <a:noFill/>
                          </a:ln>
                          <a:solidFill>
                            <a:schemeClr val="accent1"/>
                          </a:solidFill>
                          <a:latin typeface="+mn-ea"/>
                          <a:ea typeface="+mn-ea"/>
                        </a:rPr>
                        <a:t>進捗（計画比）</a:t>
                      </a:r>
                    </a:p>
                  </a:txBody>
                  <a:tcPr anchor="ctr">
                    <a:lnL w="12700" cmpd="sng">
                      <a:solidFill>
                        <a:srgbClr val="00316C"/>
                      </a:solidFill>
                    </a:lnL>
                    <a:lnR w="12700" cmpd="sng">
                      <a:solidFill>
                        <a:srgbClr val="00316C"/>
                      </a:solidFill>
                    </a:lnR>
                    <a:lnT w="12700" cmpd="sng">
                      <a:solidFill>
                        <a:srgbClr val="00316C"/>
                      </a:solidFill>
                    </a:lnT>
                    <a:lnB w="25400" cmpd="sng">
                      <a:solidFill>
                        <a:srgbClr val="00316C"/>
                      </a:solidFill>
                    </a:lnB>
                    <a:lnTlToBr w="12700" cmpd="sng">
                      <a:noFill/>
                      <a:prstDash val="solid"/>
                    </a:lnTlToBr>
                    <a:lnBlToTr w="12700" cmpd="sng">
                      <a:noFill/>
                      <a:prstDash val="solid"/>
                    </a:lnBlToTr>
                    <a:solidFill>
                      <a:srgbClr val="CCECFF"/>
                    </a:solidFill>
                  </a:tcPr>
                </a:tc>
                <a:extLst>
                  <a:ext uri="{0D108BD9-81ED-4DB2-BD59-A6C34878D82A}">
                    <a16:rowId xmlns:a16="http://schemas.microsoft.com/office/drawing/2014/main" val="10000"/>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lvl="0" indent="0" algn="ctr" fontAlgn="ctr">
                        <a:buFontTx/>
                        <a:buNone/>
                      </a:pPr>
                      <a:r>
                        <a:rPr lang="ja-JP" altLang="en-US" sz="1600" b="1" i="0" u="none" strike="noStrike" dirty="0">
                          <a:solidFill>
                            <a:srgbClr val="FF0000"/>
                          </a:solidFill>
                          <a:effectLst/>
                          <a:latin typeface="+mn-ea"/>
                          <a:ea typeface="+mn-ea"/>
                        </a:rPr>
                        <a:t>人工酵素設計</a:t>
                      </a:r>
                    </a:p>
                  </a:txBody>
                  <a:tcPr marL="9525" marR="9525" marT="9525" marB="0"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254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i="0" u="none" strike="noStrike"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lvl="0" indent="0" algn="ctr" fontAlgn="ctr">
                        <a:buFontTx/>
                        <a:buNone/>
                      </a:pPr>
                      <a:endParaRPr lang="ja-JP" altLang="en-US" sz="1600" b="1" i="0" u="none" strike="noStrike"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i="0" u="none" strike="noStrike"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solidFill>
                          <a:schemeClr val="tx1">
                            <a:lumMod val="65000"/>
                            <a:lumOff val="35000"/>
                          </a:schemeClr>
                        </a:solidFill>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i="0" u="none" strike="noStrike"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71902">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1600" b="1" i="0" u="none" strike="noStrike" dirty="0">
                        <a:solidFill>
                          <a:srgbClr val="FF0000"/>
                        </a:solidFill>
                        <a:effectLst/>
                        <a:latin typeface="+mn-ea"/>
                        <a:ea typeface="+mn-ea"/>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alpha val="34118"/>
                      </a:srgbClr>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0" dirty="0">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634685">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marL="0" lvl="0" indent="0" algn="ctr" fontAlgn="ctr">
                        <a:buFontTx/>
                        <a:buNone/>
                      </a:pPr>
                      <a:r>
                        <a:rPr kumimoji="1" lang="ja-JP" altLang="en-US" sz="1600" b="0" u="none" strike="noStrike" kern="1200" dirty="0">
                          <a:solidFill>
                            <a:schemeClr val="accent1"/>
                          </a:solidFill>
                          <a:effectLst/>
                          <a:latin typeface="+mn-ea"/>
                          <a:ea typeface="+mn-ea"/>
                        </a:rPr>
                        <a:t>項目ごと評価</a:t>
                      </a:r>
                      <a:endParaRPr kumimoji="1" lang="en-US" altLang="ja-JP" sz="1600" b="0" u="none" strike="noStrike" kern="1200" dirty="0">
                        <a:solidFill>
                          <a:schemeClr val="accent1"/>
                        </a:solidFill>
                        <a:effectLst/>
                        <a:latin typeface="+mn-ea"/>
                        <a:ea typeface="+mn-ea"/>
                      </a:endParaRPr>
                    </a:p>
                    <a:p>
                      <a:pPr marL="0" lvl="0" indent="0" algn="ctr" fontAlgn="ctr">
                        <a:buFontTx/>
                        <a:buNone/>
                      </a:pPr>
                      <a:r>
                        <a:rPr kumimoji="1" lang="ja-JP" altLang="en-US" sz="1600" b="0" u="none" strike="noStrike" kern="1200" dirty="0">
                          <a:solidFill>
                            <a:schemeClr val="accent1"/>
                          </a:solidFill>
                          <a:effectLst/>
                          <a:latin typeface="+mn-ea"/>
                          <a:ea typeface="+mn-ea"/>
                        </a:rPr>
                        <a:t>（達成度：平均値／５点満点）</a:t>
                      </a:r>
                      <a:endParaRPr kumimoji="1" lang="ja-JP" altLang="en-US" sz="1600" b="0" i="0" u="none" strike="noStrike" kern="1200" dirty="0">
                        <a:solidFill>
                          <a:schemeClr val="accent1"/>
                        </a:solidFill>
                        <a:effectLst/>
                        <a:latin typeface="+mn-ea"/>
                        <a:ea typeface="+mn-ea"/>
                        <a:cs typeface="+mn-cs"/>
                      </a:endParaRPr>
                    </a:p>
                  </a:txBody>
                  <a:tcPr marL="9525" marR="9525" marT="9525" marB="0"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1" dirty="0">
                        <a:solidFill>
                          <a:srgbClr val="0000FF"/>
                        </a:solidFill>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1" dirty="0">
                        <a:solidFill>
                          <a:srgbClr val="0000FF"/>
                        </a:solidFill>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1" dirty="0">
                        <a:solidFill>
                          <a:srgbClr val="FF0000"/>
                        </a:solidFill>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kumimoji="1" sz="1800" kern="1200">
                          <a:solidFill>
                            <a:schemeClr val="tx1"/>
                          </a:solidFill>
                          <a:latin typeface="Arial"/>
                          <a:ea typeface="Meiryo UI"/>
                        </a:defRPr>
                      </a:lvl1pPr>
                      <a:lvl2pPr marL="457200" algn="l" defTabSz="914400" rtl="0" eaLnBrk="1" latinLnBrk="0" hangingPunct="1">
                        <a:defRPr kumimoji="1" sz="1800" kern="1200">
                          <a:solidFill>
                            <a:schemeClr val="tx1"/>
                          </a:solidFill>
                          <a:latin typeface="Arial"/>
                          <a:ea typeface="Meiryo UI"/>
                        </a:defRPr>
                      </a:lvl2pPr>
                      <a:lvl3pPr marL="914400" algn="l" defTabSz="914400" rtl="0" eaLnBrk="1" latinLnBrk="0" hangingPunct="1">
                        <a:defRPr kumimoji="1" sz="1800" kern="1200">
                          <a:solidFill>
                            <a:schemeClr val="tx1"/>
                          </a:solidFill>
                          <a:latin typeface="Arial"/>
                          <a:ea typeface="Meiryo UI"/>
                        </a:defRPr>
                      </a:lvl3pPr>
                      <a:lvl4pPr marL="1371600" algn="l" defTabSz="914400" rtl="0" eaLnBrk="1" latinLnBrk="0" hangingPunct="1">
                        <a:defRPr kumimoji="1" sz="1800" kern="1200">
                          <a:solidFill>
                            <a:schemeClr val="tx1"/>
                          </a:solidFill>
                          <a:latin typeface="Arial"/>
                          <a:ea typeface="Meiryo UI"/>
                        </a:defRPr>
                      </a:lvl4pPr>
                      <a:lvl5pPr marL="1828800" algn="l" defTabSz="914400" rtl="0" eaLnBrk="1" latinLnBrk="0" hangingPunct="1">
                        <a:defRPr kumimoji="1" sz="1800" kern="1200">
                          <a:solidFill>
                            <a:schemeClr val="tx1"/>
                          </a:solidFill>
                          <a:latin typeface="Arial"/>
                          <a:ea typeface="Meiryo UI"/>
                        </a:defRPr>
                      </a:lvl5pPr>
                      <a:lvl6pPr marL="2286000" algn="l" defTabSz="914400" rtl="0" eaLnBrk="1" latinLnBrk="0" hangingPunct="1">
                        <a:defRPr kumimoji="1" sz="1800" kern="1200">
                          <a:solidFill>
                            <a:schemeClr val="tx1"/>
                          </a:solidFill>
                          <a:latin typeface="Arial"/>
                          <a:ea typeface="Meiryo UI"/>
                        </a:defRPr>
                      </a:lvl6pPr>
                      <a:lvl7pPr marL="2743200" algn="l" defTabSz="914400" rtl="0" eaLnBrk="1" latinLnBrk="0" hangingPunct="1">
                        <a:defRPr kumimoji="1" sz="1800" kern="1200">
                          <a:solidFill>
                            <a:schemeClr val="tx1"/>
                          </a:solidFill>
                          <a:latin typeface="Arial"/>
                          <a:ea typeface="Meiryo UI"/>
                        </a:defRPr>
                      </a:lvl7pPr>
                      <a:lvl8pPr marL="3200400" algn="l" defTabSz="914400" rtl="0" eaLnBrk="1" latinLnBrk="0" hangingPunct="1">
                        <a:defRPr kumimoji="1" sz="1800" kern="1200">
                          <a:solidFill>
                            <a:schemeClr val="tx1"/>
                          </a:solidFill>
                          <a:latin typeface="Arial"/>
                          <a:ea typeface="Meiryo UI"/>
                        </a:defRPr>
                      </a:lvl8pPr>
                      <a:lvl9pPr marL="3657600" algn="l" defTabSz="914400" rtl="0" eaLnBrk="1" latinLnBrk="0" hangingPunct="1">
                        <a:defRPr kumimoji="1" sz="1800" kern="1200">
                          <a:solidFill>
                            <a:schemeClr val="tx1"/>
                          </a:solidFill>
                          <a:latin typeface="Arial"/>
                          <a:ea typeface="Meiryo UI"/>
                        </a:defRPr>
                      </a:lvl9pPr>
                    </a:lstStyle>
                    <a:p>
                      <a:pPr algn="ctr"/>
                      <a:endParaRPr kumimoji="1" lang="ja-JP" altLang="en-US" sz="1600" b="1" dirty="0">
                        <a:solidFill>
                          <a:srgbClr val="0000FF"/>
                        </a:solidFill>
                        <a:latin typeface="+mn-ea"/>
                        <a:ea typeface="+mn-ea"/>
                      </a:endParaRPr>
                    </a:p>
                  </a:txBody>
                  <a:tcPr anchor="ctr">
                    <a:lnL w="12700" cmpd="sng">
                      <a:solidFill>
                        <a:srgbClr val="00316C"/>
                      </a:solidFill>
                    </a:lnL>
                    <a:lnR w="12700" cmpd="sng">
                      <a:solidFill>
                        <a:srgbClr val="00316C"/>
                      </a:solidFill>
                    </a:lnR>
                    <a:lnT w="12700" cmpd="sng">
                      <a:solidFill>
                        <a:srgbClr val="00316C"/>
                      </a:solidFill>
                    </a:lnT>
                    <a:lnB w="12700" cmpd="sng">
                      <a:solidFill>
                        <a:srgbClr val="00316C"/>
                      </a:solid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10"/>
                  </a:ext>
                </a:extLst>
              </a:tr>
            </a:tbl>
          </a:graphicData>
        </a:graphic>
      </p:graphicFrame>
      <p:sp>
        <p:nvSpPr>
          <p:cNvPr id="13" name="正方形/長方形 12">
            <a:extLst>
              <a:ext uri="{FF2B5EF4-FFF2-40B4-BE49-F238E27FC236}">
                <a16:creationId xmlns:a16="http://schemas.microsoft.com/office/drawing/2014/main" id="{AC694C18-8E83-4E0B-B2DF-771C7DACB2CA}"/>
              </a:ext>
            </a:extLst>
          </p:cNvPr>
          <p:cNvSpPr/>
          <p:nvPr/>
        </p:nvSpPr>
        <p:spPr>
          <a:xfrm>
            <a:off x="1278020" y="5350603"/>
            <a:ext cx="5843105" cy="954107"/>
          </a:xfrm>
          <a:prstGeom prst="rect">
            <a:avLst/>
          </a:prstGeom>
          <a:noFill/>
          <a:ln w="9525" cap="flat" cmpd="sng" algn="ctr">
            <a:noFill/>
            <a:prstDash val="solid"/>
          </a:ln>
          <a:effectLst/>
        </p:spPr>
        <p:txBody>
          <a:bodyPr wrap="square">
            <a:spAutoFit/>
          </a:bodyPr>
          <a:lstStyle/>
          <a:p>
            <a:pPr marL="179388" marR="0" lvl="1"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Arial"/>
                <a:ea typeface="Meiryo UI"/>
                <a:cs typeface="+mn-cs"/>
              </a:rPr>
              <a:t>顧客要求：市場・顧客の要求を調査し開発仕様に反映している</a:t>
            </a:r>
          </a:p>
          <a:p>
            <a:pPr marL="179388" marR="0" lvl="1"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Arial"/>
                <a:ea typeface="Meiryo UI"/>
                <a:cs typeface="+mn-cs"/>
              </a:rPr>
              <a:t>技術開発：優位性確保に向けて新規技術を取り込んでいる</a:t>
            </a:r>
          </a:p>
          <a:p>
            <a:pPr marL="179388" marR="0" lvl="1"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Arial"/>
                <a:ea typeface="Meiryo UI"/>
                <a:cs typeface="+mn-cs"/>
              </a:rPr>
              <a:t>知財活動：設定したポートフォリオとロードマップに従い知財化が進んでいる</a:t>
            </a:r>
          </a:p>
          <a:p>
            <a:pPr marL="179388" marR="0" lvl="1"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Arial"/>
                <a:ea typeface="Meiryo UI"/>
                <a:cs typeface="+mn-cs"/>
              </a:rPr>
              <a:t>進捗　　　：年初計画に対しての進捗</a:t>
            </a:r>
          </a:p>
        </p:txBody>
      </p:sp>
      <p:sp>
        <p:nvSpPr>
          <p:cNvPr id="14" name="正方形/長方形 13">
            <a:extLst>
              <a:ext uri="{FF2B5EF4-FFF2-40B4-BE49-F238E27FC236}">
                <a16:creationId xmlns:a16="http://schemas.microsoft.com/office/drawing/2014/main" id="{C6F6AA61-3ABE-41E7-9CCF-8E55CDEB0824}"/>
              </a:ext>
            </a:extLst>
          </p:cNvPr>
          <p:cNvSpPr/>
          <p:nvPr/>
        </p:nvSpPr>
        <p:spPr>
          <a:xfrm>
            <a:off x="250655" y="5390824"/>
            <a:ext cx="948726" cy="307777"/>
          </a:xfrm>
          <a:prstGeom prst="rect">
            <a:avLst/>
          </a:prstGeom>
          <a:noFill/>
          <a:ln w="9525" cap="flat" cmpd="sng" algn="ctr">
            <a:no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Arial"/>
                <a:ea typeface="Meiryo UI"/>
                <a:cs typeface="+mn-cs"/>
              </a:rPr>
              <a:t>評価視点</a:t>
            </a:r>
          </a:p>
        </p:txBody>
      </p:sp>
      <p:sp>
        <p:nvSpPr>
          <p:cNvPr id="15" name="正方形/長方形 14">
            <a:extLst>
              <a:ext uri="{FF2B5EF4-FFF2-40B4-BE49-F238E27FC236}">
                <a16:creationId xmlns:a16="http://schemas.microsoft.com/office/drawing/2014/main" id="{B8AE35C2-3A12-44EB-9811-92A9BDF514A4}"/>
              </a:ext>
            </a:extLst>
          </p:cNvPr>
          <p:cNvSpPr/>
          <p:nvPr/>
        </p:nvSpPr>
        <p:spPr>
          <a:xfrm>
            <a:off x="6757323" y="5350603"/>
            <a:ext cx="1054461" cy="800219"/>
          </a:xfrm>
          <a:prstGeom prst="rect">
            <a:avLst/>
          </a:prstGeom>
          <a:noFill/>
          <a:ln w="9525" cap="flat" cmpd="sng" algn="ctr">
            <a:noFill/>
            <a:prstDash val="solid"/>
          </a:ln>
          <a:effectLst/>
        </p:spPr>
        <p:txBody>
          <a:bodyPr wrap="square">
            <a:spAutoFit/>
          </a:bodyPr>
          <a:lstStyle/>
          <a:p>
            <a:pPr marL="179388" marR="0" lvl="1"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5</a:t>
            </a:r>
          </a:p>
          <a:p>
            <a:pPr marL="179388" marR="0" lvl="1"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3</a:t>
            </a:r>
          </a:p>
          <a:p>
            <a:pPr marL="179388" marR="0" lvl="1"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4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0926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40000" y="108000"/>
            <a:ext cx="11400125" cy="540000"/>
          </a:xfrm>
        </p:spPr>
        <p:txBody>
          <a:bodyPr>
            <a:normAutofit/>
          </a:bodyPr>
          <a:lstStyle/>
          <a:p>
            <a:r>
              <a:rPr lang="en-US" altLang="ja-JP" dirty="0">
                <a:latin typeface="+mj-ea"/>
              </a:rPr>
              <a:t>5-1.</a:t>
            </a:r>
            <a:r>
              <a:rPr lang="ja-JP" altLang="en-US" dirty="0">
                <a:latin typeface="+mj-ea"/>
              </a:rPr>
              <a:t> 研究テーマ別 レビュー・成果</a:t>
            </a:r>
            <a:endParaRPr lang="en-US" dirty="0">
              <a:solidFill>
                <a:srgbClr val="FFFF00"/>
              </a:solidFill>
              <a:latin typeface="+mj-ea"/>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ボックス 3">
            <a:extLst>
              <a:ext uri="{FF2B5EF4-FFF2-40B4-BE49-F238E27FC236}">
                <a16:creationId xmlns:a16="http://schemas.microsoft.com/office/drawing/2014/main" id="{D5CC2C27-73C5-481A-951B-F741172CB438}"/>
              </a:ext>
            </a:extLst>
          </p:cNvPr>
          <p:cNvSpPr txBox="1"/>
          <p:nvPr/>
        </p:nvSpPr>
        <p:spPr>
          <a:xfrm>
            <a:off x="0" y="730483"/>
            <a:ext cx="12192000" cy="338554"/>
          </a:xfrm>
          <a:prstGeom prst="rect">
            <a:avLst/>
          </a:prstGeom>
          <a:solidFill>
            <a:schemeClr val="accent1">
              <a:lumMod val="60000"/>
              <a:lumOff val="40000"/>
            </a:schemeClr>
          </a:solidFill>
        </p:spPr>
        <p:txBody>
          <a:bodyPr wrap="square" rtlCol="0">
            <a:spAutoFit/>
          </a:bodyPr>
          <a:lstStyle/>
          <a:p>
            <a:r>
              <a:rPr lang="ja-JP" altLang="en-US" sz="1600" b="1" dirty="0">
                <a:solidFill>
                  <a:schemeClr val="bg1"/>
                </a:solidFill>
                <a:latin typeface="+mj-ea"/>
                <a:ea typeface="+mj-ea"/>
              </a:rPr>
              <a:t>  テーマ名：</a:t>
            </a:r>
            <a:r>
              <a:rPr lang="ja-JP" altLang="en-US" sz="1600" b="1" dirty="0">
                <a:solidFill>
                  <a:srgbClr val="FFFF00"/>
                </a:solidFill>
                <a:latin typeface="+mj-ea"/>
                <a:ea typeface="+mj-ea"/>
              </a:rPr>
              <a:t>大塚化学との協業　</a:t>
            </a:r>
            <a:r>
              <a:rPr lang="en-US" altLang="ja-JP" sz="1600" b="1" dirty="0">
                <a:solidFill>
                  <a:srgbClr val="FFFF00"/>
                </a:solidFill>
                <a:latin typeface="+mj-ea"/>
                <a:ea typeface="+mj-ea"/>
              </a:rPr>
              <a:t>OCC</a:t>
            </a:r>
            <a:r>
              <a:rPr lang="ja-JP" altLang="en-US" sz="1600" b="1" dirty="0">
                <a:solidFill>
                  <a:srgbClr val="FFFF00"/>
                </a:solidFill>
                <a:latin typeface="+mj-ea"/>
                <a:ea typeface="+mj-ea"/>
              </a:rPr>
              <a:t>      </a:t>
            </a:r>
            <a:r>
              <a:rPr lang="ja-JP" altLang="en-US" sz="1600" b="1" dirty="0">
                <a:solidFill>
                  <a:schemeClr val="bg1"/>
                </a:solidFill>
                <a:latin typeface="+mj-ea"/>
                <a:ea typeface="+mj-ea"/>
              </a:rPr>
              <a:t>リーダー：伊藤英之助    テーマ番号：</a:t>
            </a:r>
            <a:r>
              <a:rPr lang="en-US" altLang="ja-JP" sz="1600" b="1" dirty="0" err="1">
                <a:solidFill>
                  <a:schemeClr val="bg1"/>
                </a:solidFill>
                <a:latin typeface="+mj-ea"/>
                <a:ea typeface="+mj-ea"/>
              </a:rPr>
              <a:t>xxxx</a:t>
            </a:r>
            <a:r>
              <a:rPr lang="en-US" altLang="ja-JP" sz="1600" b="1" dirty="0">
                <a:solidFill>
                  <a:schemeClr val="bg1"/>
                </a:solidFill>
                <a:latin typeface="+mj-ea"/>
                <a:ea typeface="+mj-ea"/>
              </a:rPr>
              <a:t>-xxx-xx</a:t>
            </a:r>
            <a:r>
              <a:rPr lang="ja-JP" altLang="en-US" sz="1600" b="1" dirty="0">
                <a:solidFill>
                  <a:schemeClr val="bg1"/>
                </a:solidFill>
                <a:latin typeface="+mj-ea"/>
                <a:ea typeface="+mj-ea"/>
              </a:rPr>
              <a:t>    部門コード：</a:t>
            </a:r>
            <a:r>
              <a:rPr lang="en-US" altLang="ja-JP" sz="1600" b="1" dirty="0">
                <a:solidFill>
                  <a:schemeClr val="bg1"/>
                </a:solidFill>
                <a:latin typeface="+mj-ea"/>
                <a:ea typeface="+mj-ea"/>
              </a:rPr>
              <a:t>2103</a:t>
            </a:r>
            <a:r>
              <a:rPr lang="ja-JP" altLang="en-US" sz="1600" b="1" dirty="0">
                <a:solidFill>
                  <a:schemeClr val="bg1"/>
                </a:solidFill>
                <a:latin typeface="+mj-ea"/>
                <a:ea typeface="+mj-ea"/>
              </a:rPr>
              <a:t>　　　　　　　　　　　　　　　　　　　　　　　　　</a:t>
            </a:r>
            <a:endParaRPr lang="en-US" altLang="ja-JP" sz="1400" b="1" dirty="0">
              <a:solidFill>
                <a:schemeClr val="bg1"/>
              </a:solidFill>
              <a:latin typeface="+mj-ea"/>
              <a:ea typeface="+mj-ea"/>
            </a:endParaRPr>
          </a:p>
        </p:txBody>
      </p:sp>
      <p:graphicFrame>
        <p:nvGraphicFramePr>
          <p:cNvPr id="5" name="表 4">
            <a:extLst>
              <a:ext uri="{FF2B5EF4-FFF2-40B4-BE49-F238E27FC236}">
                <a16:creationId xmlns:a16="http://schemas.microsoft.com/office/drawing/2014/main" id="{4F99633A-AE3F-4BE4-B675-66F2978BDF76}"/>
              </a:ext>
            </a:extLst>
          </p:cNvPr>
          <p:cNvGraphicFramePr>
            <a:graphicFrameLocks noGrp="1"/>
          </p:cNvGraphicFramePr>
          <p:nvPr>
            <p:extLst>
              <p:ext uri="{D42A27DB-BD31-4B8C-83A1-F6EECF244321}">
                <p14:modId xmlns:p14="http://schemas.microsoft.com/office/powerpoint/2010/main" val="3673514811"/>
              </p:ext>
            </p:extLst>
          </p:nvPr>
        </p:nvGraphicFramePr>
        <p:xfrm>
          <a:off x="198783" y="1255804"/>
          <a:ext cx="11828397" cy="4871713"/>
        </p:xfrm>
        <a:graphic>
          <a:graphicData uri="http://schemas.openxmlformats.org/drawingml/2006/table">
            <a:tbl>
              <a:tblPr firstRow="1" bandRow="1">
                <a:tableStyleId>{BC89EF96-8CEA-46FF-86C4-4CE0E7609802}</a:tableStyleId>
              </a:tblPr>
              <a:tblGrid>
                <a:gridCol w="4871985">
                  <a:extLst>
                    <a:ext uri="{9D8B030D-6E8A-4147-A177-3AD203B41FA5}">
                      <a16:colId xmlns:a16="http://schemas.microsoft.com/office/drawing/2014/main" val="3007365010"/>
                    </a:ext>
                  </a:extLst>
                </a:gridCol>
                <a:gridCol w="5215083">
                  <a:extLst>
                    <a:ext uri="{9D8B030D-6E8A-4147-A177-3AD203B41FA5}">
                      <a16:colId xmlns:a16="http://schemas.microsoft.com/office/drawing/2014/main" val="20002"/>
                    </a:ext>
                  </a:extLst>
                </a:gridCol>
                <a:gridCol w="593672">
                  <a:extLst>
                    <a:ext uri="{9D8B030D-6E8A-4147-A177-3AD203B41FA5}">
                      <a16:colId xmlns:a16="http://schemas.microsoft.com/office/drawing/2014/main" val="2124707407"/>
                    </a:ext>
                  </a:extLst>
                </a:gridCol>
                <a:gridCol w="593672">
                  <a:extLst>
                    <a:ext uri="{9D8B030D-6E8A-4147-A177-3AD203B41FA5}">
                      <a16:colId xmlns:a16="http://schemas.microsoft.com/office/drawing/2014/main" val="1687828317"/>
                    </a:ext>
                  </a:extLst>
                </a:gridCol>
                <a:gridCol w="553985">
                  <a:extLst>
                    <a:ext uri="{9D8B030D-6E8A-4147-A177-3AD203B41FA5}">
                      <a16:colId xmlns:a16="http://schemas.microsoft.com/office/drawing/2014/main" val="4007087552"/>
                    </a:ext>
                  </a:extLst>
                </a:gridCol>
              </a:tblGrid>
              <a:tr h="466904">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年間計画</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レビュー・成果</a:t>
                      </a:r>
                      <a:endParaRPr kumimoji="1" lang="ja-JP" altLang="en-US" sz="1200" b="0" kern="1200">
                        <a:solidFill>
                          <a:schemeClr val="accent1"/>
                        </a:solidFill>
                        <a:latin typeface="+mj-ea"/>
                        <a:ea typeface="+mj-ea"/>
                        <a:cs typeface="+mn-cs"/>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上期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実績</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下期</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en-US" altLang="ja-JP" sz="1200" b="0" kern="1200">
                        <a:solidFill>
                          <a:schemeClr val="accent1"/>
                        </a:solidFill>
                        <a:latin typeface="+mj-ea"/>
                        <a:ea typeface="+mj-ea"/>
                      </a:endParaRPr>
                    </a:p>
                  </a:txBody>
                  <a:tcPr anchor="ctr">
                    <a:solidFill>
                      <a:srgbClr val="CCECFF"/>
                    </a:solidFill>
                  </a:tcPr>
                </a:tc>
                <a:tc>
                  <a:txBody>
                    <a:bodyPr/>
                    <a:lstStyle/>
                    <a:p>
                      <a:pPr marL="0" indent="0" algn="ctr" defTabSz="914400" rtl="0" eaLnBrk="1" latinLnBrk="0" hangingPunct="1">
                        <a:buFont typeface="+mj-lt"/>
                        <a:buNone/>
                      </a:pPr>
                      <a:r>
                        <a:rPr kumimoji="1" lang="ja-JP" altLang="en-US" sz="1200" kern="1200">
                          <a:solidFill>
                            <a:schemeClr val="accent1"/>
                          </a:solidFill>
                          <a:latin typeface="+mj-ea"/>
                          <a:ea typeface="+mj-ea"/>
                        </a:rPr>
                        <a:t>年間</a:t>
                      </a:r>
                      <a:endParaRPr kumimoji="1" lang="en-US" altLang="ja-JP" sz="1200" kern="1200">
                        <a:solidFill>
                          <a:schemeClr val="accent1"/>
                        </a:solidFill>
                        <a:latin typeface="+mj-ea"/>
                        <a:ea typeface="+mj-ea"/>
                      </a:endParaRPr>
                    </a:p>
                    <a:p>
                      <a:pPr marL="0" indent="0" algn="ctr" defTabSz="914400" rtl="0" eaLnBrk="1" latinLnBrk="0" hangingPunct="1">
                        <a:buFont typeface="+mj-lt"/>
                        <a:buNone/>
                      </a:pPr>
                      <a:r>
                        <a:rPr kumimoji="1" lang="ja-JP" altLang="en-US" sz="1200" kern="1200">
                          <a:solidFill>
                            <a:schemeClr val="accent1"/>
                          </a:solidFill>
                          <a:latin typeface="+mj-ea"/>
                          <a:ea typeface="+mj-ea"/>
                        </a:rPr>
                        <a:t>見込</a:t>
                      </a:r>
                      <a:endParaRPr kumimoji="1" lang="ja-JP" altLang="en-US" sz="1200" b="0" kern="1200">
                        <a:solidFill>
                          <a:schemeClr val="accent1"/>
                        </a:solidFill>
                        <a:latin typeface="+mj-ea"/>
                        <a:ea typeface="+mj-ea"/>
                        <a:cs typeface="+mn-cs"/>
                      </a:endParaRPr>
                    </a:p>
                  </a:txBody>
                  <a:tcPr anchor="ctr">
                    <a:solidFill>
                      <a:srgbClr val="CCECFF"/>
                    </a:solidFill>
                  </a:tcPr>
                </a:tc>
                <a:extLst>
                  <a:ext uri="{0D108BD9-81ED-4DB2-BD59-A6C34878D82A}">
                    <a16:rowId xmlns:a16="http://schemas.microsoft.com/office/drawing/2014/main" val="2812828426"/>
                  </a:ext>
                </a:extLst>
              </a:tr>
              <a:tr h="4404809">
                <a:tc>
                  <a:txBody>
                    <a:bodyPr/>
                    <a:lstStyle/>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分光センサ、温度センサを協業先のフロー装置に実装する</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協業先の</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GMP</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エリア内で、</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GMP</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適合のために分光センサ、温度センサの最適化</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固相合成の保護基脱離検出方法の確立</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事業化シナリオを作成する</a:t>
                      </a: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協業による知財と、単独知財とに分けて迅速に出願する</a:t>
                      </a:r>
                    </a:p>
                    <a:p>
                      <a:pPr marL="228600" indent="-228600" algn="l">
                        <a:buFont typeface="Wingdings" panose="05000000000000000000" pitchFamily="2" charset="2"/>
                        <a:buChar char="ü"/>
                      </a:pPr>
                      <a:endPar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分光センシングによる反応目的物のインラインモニタリングの初期結果を取得した、定量精度１％という目標値を達成した。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温度センサの試作を行い、性能試験および信頼性評価を行い、目標とする温度測定誤差</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±1</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度以下を達成した。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新たなターゲット物質の追加による課題抽出を行い、分光装置のスペックを決定した。</a:t>
                      </a:r>
                    </a:p>
                    <a:p>
                      <a:pPr marL="0" indent="0" algn="l">
                        <a:buFont typeface="Wingdings" panose="05000000000000000000" pitchFamily="2" charset="2"/>
                        <a:buNone/>
                      </a:pPr>
                      <a:endPar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GMP</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エリアでの運用のためのシステムの課題を洗い出し、導入システム等の検討を行った。</a:t>
                      </a:r>
                    </a:p>
                    <a:p>
                      <a:pPr marL="228600" indent="-228600" algn="l">
                        <a:buFont typeface="Wingdings" panose="05000000000000000000" pitchFamily="2" charset="2"/>
                        <a:buChar char="ü"/>
                      </a:pPr>
                      <a:endPar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顕微ラマン分光法によるラマンタグのビーズ内分布を測定し、ラマンタグを検出できることがわかった。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量子化学計算によるラマンスペクトルの帰属を開始した。</a:t>
                      </a:r>
                    </a:p>
                    <a:p>
                      <a:pPr marL="228600" indent="-228600" algn="l">
                        <a:buFont typeface="Wingdings" panose="05000000000000000000" pitchFamily="2" charset="2"/>
                        <a:buChar char="ü"/>
                      </a:pPr>
                      <a:endPar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事業化のブループリントを作成した。</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事業の枠組みを相手先と構築した。</a:t>
                      </a: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分光（村山）は、知財等提案書提出済み、</a:t>
                      </a: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9</a:t>
                      </a: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月に単願にて出願完了、ワンシート提出済み。</a:t>
                      </a:r>
                    </a:p>
                    <a:p>
                      <a:pPr marL="228600" indent="-228600" algn="l">
                        <a:buFont typeface="Wingdings" panose="05000000000000000000" pitchFamily="2" charset="2"/>
                        <a:buChar char="ü"/>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温度（伊藤俊）は、ワンシート提出済み。</a:t>
                      </a:r>
                    </a:p>
                    <a:p>
                      <a:pPr marL="228600" indent="-228600" algn="l">
                        <a:buFont typeface="Wingdings" panose="05000000000000000000" pitchFamily="2" charset="2"/>
                        <a:buChar char="ü"/>
                      </a:pP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txBody>
                  <a:tcP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46.5</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実績</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28.7</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23.5</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38.5</a:t>
                      </a:r>
                    </a:p>
                  </a:txBody>
                  <a:tcPr anchor="ctr">
                    <a:solidFill>
                      <a:schemeClr val="bg1"/>
                    </a:solidFill>
                  </a:tcPr>
                </a:tc>
                <a:tc>
                  <a:txBody>
                    <a:bodyPr/>
                    <a:lstStyle/>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計画</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rPr>
                        <a:t>70.0</a:t>
                      </a: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ーー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ja-JP" altLang="en-US" sz="1100" kern="1200" dirty="0">
                          <a:solidFill>
                            <a:schemeClr val="dk1"/>
                          </a:solidFill>
                          <a:effectLst/>
                          <a:latin typeface="メイリオ" panose="020B0604030504040204" pitchFamily="50" charset="-128"/>
                          <a:ea typeface="メイリオ" panose="020B0604030504040204" pitchFamily="50" charset="-128"/>
                          <a:cs typeface="+mn-cs"/>
                        </a:rPr>
                        <a:t>見込</a:t>
                      </a:r>
                      <a:endParaRPr kumimoji="1" lang="en-US" altLang="ja-JP" sz="1100" kern="1200" dirty="0">
                        <a:solidFill>
                          <a:schemeClr val="dk1"/>
                        </a:solidFill>
                        <a:effectLst/>
                        <a:latin typeface="メイリオ" panose="020B0604030504040204" pitchFamily="50" charset="-128"/>
                        <a:ea typeface="メイリオ" panose="020B0604030504040204" pitchFamily="50" charset="-128"/>
                        <a:cs typeface="+mn-cs"/>
                      </a:endParaRPr>
                    </a:p>
                    <a:p>
                      <a:pPr marL="0" indent="0" algn="r">
                        <a:buFont typeface="+mj-lt"/>
                        <a:buNone/>
                      </a:pPr>
                      <a:r>
                        <a:rPr kumimoji="1" lang="en-US" altLang="ja-JP" sz="1100" b="0" kern="1200" dirty="0">
                          <a:solidFill>
                            <a:schemeClr val="dk1"/>
                          </a:solidFill>
                          <a:effectLst/>
                          <a:latin typeface="メイリオ" panose="020B0604030504040204" pitchFamily="50" charset="-128"/>
                          <a:ea typeface="メイリオ" panose="020B0604030504040204" pitchFamily="50" charset="-128"/>
                          <a:cs typeface="+mn-cs"/>
                        </a:rPr>
                        <a:t>56.7</a:t>
                      </a:r>
                    </a:p>
                  </a:txBody>
                  <a:tcPr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2006352"/>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836E872A050364AB0333037B5E2C203" ma:contentTypeVersion="10" ma:contentTypeDescription="新しいドキュメントを作成します。" ma:contentTypeScope="" ma:versionID="fdf0f67f0f41fe39d23a63691d8433c7">
  <xsd:schema xmlns:xsd="http://www.w3.org/2001/XMLSchema" xmlns:xs="http://www.w3.org/2001/XMLSchema" xmlns:p="http://schemas.microsoft.com/office/2006/metadata/properties" xmlns:ns2="3869f26f-632d-4ed4-b94f-a14583e6cd8f" xmlns:ns3="7cbc638f-592c-4e0f-b59e-89c45979bff1" targetNamespace="http://schemas.microsoft.com/office/2006/metadata/properties" ma:root="true" ma:fieldsID="3f1823782200cf7b75807450a4ddd4fb" ns2:_="" ns3:_="">
    <xsd:import namespace="3869f26f-632d-4ed4-b94f-a14583e6cd8f"/>
    <xsd:import namespace="7cbc638f-592c-4e0f-b59e-89c45979bff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9f26f-632d-4ed4-b94f-a14583e6cd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1544ce0e-bc4d-44dc-a621-d15e15badbea"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bc638f-592c-4e0f-b59e-89c45979bff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4cc2a790-9499-4926-82fc-2ef6e86efccc}" ma:internalName="TaxCatchAll" ma:showField="CatchAllData" ma:web="7cbc638f-592c-4e0f-b59e-89c45979bf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869f26f-632d-4ed4-b94f-a14583e6cd8f">
      <Terms xmlns="http://schemas.microsoft.com/office/infopath/2007/PartnerControls"/>
    </lcf76f155ced4ddcb4097134ff3c332f>
    <TaxCatchAll xmlns="7cbc638f-592c-4e0f-b59e-89c45979bff1" xsi:nil="true"/>
  </documentManagement>
</p:properties>
</file>

<file path=customXml/itemProps1.xml><?xml version="1.0" encoding="utf-8"?>
<ds:datastoreItem xmlns:ds="http://schemas.openxmlformats.org/officeDocument/2006/customXml" ds:itemID="{9ADE6C54-9A41-4575-9837-0F662794BC4B}">
  <ds:schemaRefs>
    <ds:schemaRef ds:uri="3869f26f-632d-4ed4-b94f-a14583e6cd8f"/>
    <ds:schemaRef ds:uri="7cbc638f-592c-4e0f-b59e-89c45979bf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7B69EC6-A192-4780-85EB-FC4DE4769C8B}">
  <ds:schemaRefs>
    <ds:schemaRef ds:uri="http://schemas.microsoft.com/sharepoint/v3/contenttype/forms"/>
  </ds:schemaRefs>
</ds:datastoreItem>
</file>

<file path=customXml/itemProps3.xml><?xml version="1.0" encoding="utf-8"?>
<ds:datastoreItem xmlns:ds="http://schemas.openxmlformats.org/officeDocument/2006/customXml" ds:itemID="{BFD3A079-FAB6-4787-9871-FC866C6C3F64}">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cbc638f-592c-4e0f-b59e-89c45979bff1"/>
    <ds:schemaRef ds:uri="http://schemas.microsoft.com/office/2006/documentManagement/types"/>
    <ds:schemaRef ds:uri="3869f26f-632d-4ed4-b94f-a14583e6cd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414</TotalTime>
  <Words>4497</Words>
  <Application>Microsoft Office PowerPoint</Application>
  <PresentationFormat>ワイド画面</PresentationFormat>
  <Paragraphs>569</Paragraphs>
  <Slides>20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Meiryo UI</vt:lpstr>
      <vt:lpstr>メイリオ</vt:lpstr>
      <vt:lpstr>游ゴシック</vt:lpstr>
      <vt:lpstr>Arial</vt:lpstr>
      <vt:lpstr>Wingdings</vt:lpstr>
      <vt:lpstr>Yokogawa_Template_Standard</vt:lpstr>
      <vt:lpstr>記載要領</vt:lpstr>
      <vt:lpstr>FY22 イノベC 期末レビュー ＜ライフ研究開発部＞</vt:lpstr>
      <vt:lpstr>発表タイムテーブル</vt:lpstr>
      <vt:lpstr>目次</vt:lpstr>
      <vt:lpstr>１. 期末レビュー 部の総括</vt:lpstr>
      <vt:lpstr>２. 固定経費 下期 予算ヒアリングからの差異</vt:lpstr>
      <vt:lpstr>３. 期末レビュー 研究テーマ・探索活動の総括</vt:lpstr>
      <vt:lpstr>４. 下期テーマ 活動評価</vt:lpstr>
      <vt:lpstr>5-1. 研究テーマ別 レビュー・成果</vt:lpstr>
      <vt:lpstr>5-2. 研究テーマ別 レビュー・成果</vt:lpstr>
      <vt:lpstr>5-3. 研究テーマ別 レビュー・成果</vt:lpstr>
      <vt:lpstr>5-4. 研究テーマ別 レビュー・成果</vt:lpstr>
      <vt:lpstr>5-5. 研究テーマ別 レビュー・成果</vt:lpstr>
      <vt:lpstr>5-6. 研究テーマ別 レビュー・成果</vt:lpstr>
      <vt:lpstr>5-7. 研究テーマ別 レビュー・成果</vt:lpstr>
      <vt:lpstr>5-8. 研究テーマ別 レビュー・成果</vt:lpstr>
      <vt:lpstr>６. 研究テーマ FY23 審査予定日・中間報告会の日程</vt:lpstr>
      <vt:lpstr>７. 展示会出展 FY22 実績・見込（年間）</vt:lpstr>
      <vt:lpstr>８. 学会発表 FY22 実績・見込（年間）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Hirose, Saori (Saori.Hirose@yokogawa.com)</dc:creator>
  <cp:lastModifiedBy>Kumagai, Wataru (Wataru.Kumagai@yokogawa.com)</cp:lastModifiedBy>
  <cp:revision>41</cp:revision>
  <dcterms:created xsi:type="dcterms:W3CDTF">2021-11-17T10:11:32Z</dcterms:created>
  <dcterms:modified xsi:type="dcterms:W3CDTF">2023-02-27T11:50:32Z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2022-08-18T02:24:29Z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6a0ad937-edf2-4843-8498-d97446e30315</vt:lpwstr>
  </property>
  <property fmtid="{D5CDD505-2E9C-101B-9397-08002B2CF9AE}" pid="8" name="MSIP_Label_69b5a962-1a7a-4bf8-819d-07a170110954_ContentBits">
    <vt:lpwstr>0</vt:lpwstr>
  </property>
  <property fmtid="{D5CDD505-2E9C-101B-9397-08002B2CF9AE}" pid="9" name="ContentTypeId">
    <vt:lpwstr>0x010100F836E872A050364AB0333037B5E2C203</vt:lpwstr>
  </property>
  <property fmtid="{D5CDD505-2E9C-101B-9397-08002B2CF9AE}" pid="10" name="MediaServiceImageTags">
    <vt:lpwstr/>
  </property>
</Properties>
</file>