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3"/>
  </p:notesMasterIdLst>
  <p:sldIdLst>
    <p:sldId id="269" r:id="rId2"/>
    <p:sldId id="399" r:id="rId3"/>
    <p:sldId id="366" r:id="rId4"/>
    <p:sldId id="360" r:id="rId5"/>
    <p:sldId id="396" r:id="rId6"/>
    <p:sldId id="389" r:id="rId7"/>
    <p:sldId id="392" r:id="rId8"/>
    <p:sldId id="391" r:id="rId9"/>
    <p:sldId id="393" r:id="rId10"/>
    <p:sldId id="397" r:id="rId11"/>
    <p:sldId id="400" r:id="rId12"/>
    <p:sldId id="401" r:id="rId13"/>
    <p:sldId id="403" r:id="rId14"/>
    <p:sldId id="402" r:id="rId15"/>
    <p:sldId id="395" r:id="rId16"/>
    <p:sldId id="394" r:id="rId17"/>
    <p:sldId id="398" r:id="rId18"/>
    <p:sldId id="338" r:id="rId19"/>
    <p:sldId id="362" r:id="rId20"/>
    <p:sldId id="361" r:id="rId21"/>
    <p:sldId id="364" r:id="rId22"/>
    <p:sldId id="363" r:id="rId23"/>
    <p:sldId id="365" r:id="rId24"/>
    <p:sldId id="367" r:id="rId25"/>
    <p:sldId id="372" r:id="rId26"/>
    <p:sldId id="368" r:id="rId27"/>
    <p:sldId id="373" r:id="rId28"/>
    <p:sldId id="382" r:id="rId29"/>
    <p:sldId id="374" r:id="rId30"/>
    <p:sldId id="380" r:id="rId31"/>
    <p:sldId id="378" r:id="rId32"/>
    <p:sldId id="379" r:id="rId33"/>
    <p:sldId id="375" r:id="rId34"/>
    <p:sldId id="383" r:id="rId35"/>
    <p:sldId id="376" r:id="rId36"/>
    <p:sldId id="384" r:id="rId37"/>
    <p:sldId id="388" r:id="rId38"/>
    <p:sldId id="377" r:id="rId39"/>
    <p:sldId id="381" r:id="rId40"/>
    <p:sldId id="296" r:id="rId41"/>
    <p:sldId id="28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C700E-79E7-43D1-B32C-ED015C828C0F}" v="3" dt="2023-01-23T15:14:46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0B4C700E-79E7-43D1-B32C-ED015C828C0F}"/>
    <pc:docChg chg="custSel addSld modSld">
      <pc:chgData name="熊谷 渉" userId="b7a4e8598c9bd55e" providerId="LiveId" clId="{0B4C700E-79E7-43D1-B32C-ED015C828C0F}" dt="2023-01-23T17:02:44.212" v="1113" actId="20577"/>
      <pc:docMkLst>
        <pc:docMk/>
      </pc:docMkLst>
      <pc:sldChg chg="modSp mod">
        <pc:chgData name="熊谷 渉" userId="b7a4e8598c9bd55e" providerId="LiveId" clId="{0B4C700E-79E7-43D1-B32C-ED015C828C0F}" dt="2023-01-23T15:01:59.424" v="42" actId="20577"/>
        <pc:sldMkLst>
          <pc:docMk/>
          <pc:sldMk cId="1852153746" sldId="269"/>
        </pc:sldMkLst>
        <pc:spChg chg="mod">
          <ac:chgData name="熊谷 渉" userId="b7a4e8598c9bd55e" providerId="LiveId" clId="{0B4C700E-79E7-43D1-B32C-ED015C828C0F}" dt="2023-01-23T15:01:48.672" v="36" actId="20577"/>
          <ac:spMkLst>
            <pc:docMk/>
            <pc:sldMk cId="1852153746" sldId="269"/>
            <ac:spMk id="4" creationId="{F0E2552A-DDB9-40EF-BF0E-3C852FB057ED}"/>
          </ac:spMkLst>
        </pc:spChg>
        <pc:spChg chg="mod">
          <ac:chgData name="熊谷 渉" userId="b7a4e8598c9bd55e" providerId="LiveId" clId="{0B4C700E-79E7-43D1-B32C-ED015C828C0F}" dt="2023-01-23T15:01:59.424" v="42" actId="20577"/>
          <ac:spMkLst>
            <pc:docMk/>
            <pc:sldMk cId="1852153746" sldId="269"/>
            <ac:spMk id="7" creationId="{22282EF1-087D-4A23-B09D-4F88CE396B79}"/>
          </ac:spMkLst>
        </pc:spChg>
      </pc:sldChg>
      <pc:sldChg chg="delSp modSp mod">
        <pc:chgData name="熊谷 渉" userId="b7a4e8598c9bd55e" providerId="LiveId" clId="{0B4C700E-79E7-43D1-B32C-ED015C828C0F}" dt="2023-01-23T16:44:18.884" v="952" actId="20577"/>
        <pc:sldMkLst>
          <pc:docMk/>
          <pc:sldMk cId="2142065642" sldId="360"/>
        </pc:sldMkLst>
        <pc:spChg chg="mod">
          <ac:chgData name="熊谷 渉" userId="b7a4e8598c9bd55e" providerId="LiveId" clId="{0B4C700E-79E7-43D1-B32C-ED015C828C0F}" dt="2023-01-23T15:03:20.324" v="63" actId="20577"/>
          <ac:spMkLst>
            <pc:docMk/>
            <pc:sldMk cId="2142065642" sldId="360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5:03:07.157" v="46" actId="20577"/>
          <ac:spMkLst>
            <pc:docMk/>
            <pc:sldMk cId="2142065642" sldId="360"/>
            <ac:spMk id="8" creationId="{7E7292E2-FDCA-420C-BABF-1E6510C0104D}"/>
          </ac:spMkLst>
        </pc:spChg>
        <pc:spChg chg="del">
          <ac:chgData name="熊谷 渉" userId="b7a4e8598c9bd55e" providerId="LiveId" clId="{0B4C700E-79E7-43D1-B32C-ED015C828C0F}" dt="2023-01-23T15:06:14.770" v="281" actId="478"/>
          <ac:spMkLst>
            <pc:docMk/>
            <pc:sldMk cId="2142065642" sldId="360"/>
            <ac:spMk id="12" creationId="{7D336199-A87E-42B6-8AC9-E575F084AB13}"/>
          </ac:spMkLst>
        </pc:spChg>
        <pc:spChg chg="del">
          <ac:chgData name="熊谷 渉" userId="b7a4e8598c9bd55e" providerId="LiveId" clId="{0B4C700E-79E7-43D1-B32C-ED015C828C0F}" dt="2023-01-23T15:06:11.962" v="280" actId="478"/>
          <ac:spMkLst>
            <pc:docMk/>
            <pc:sldMk cId="2142065642" sldId="360"/>
            <ac:spMk id="13" creationId="{2343436D-C0F0-4020-A709-AF1280A62A41}"/>
          </ac:spMkLst>
        </pc:spChg>
        <pc:spChg chg="mod">
          <ac:chgData name="熊谷 渉" userId="b7a4e8598c9bd55e" providerId="LiveId" clId="{0B4C700E-79E7-43D1-B32C-ED015C828C0F}" dt="2023-01-23T16:44:18.884" v="952" actId="20577"/>
          <ac:spMkLst>
            <pc:docMk/>
            <pc:sldMk cId="2142065642" sldId="360"/>
            <ac:spMk id="14" creationId="{E87AC5CB-0891-46ED-86C5-FF795F031FB1}"/>
          </ac:spMkLst>
        </pc:spChg>
        <pc:spChg chg="del">
          <ac:chgData name="熊谷 渉" userId="b7a4e8598c9bd55e" providerId="LiveId" clId="{0B4C700E-79E7-43D1-B32C-ED015C828C0F}" dt="2023-01-23T15:06:08.409" v="278" actId="478"/>
          <ac:spMkLst>
            <pc:docMk/>
            <pc:sldMk cId="2142065642" sldId="360"/>
            <ac:spMk id="15" creationId="{93A97B2F-E347-4E74-B7DF-F344215E00D0}"/>
          </ac:spMkLst>
        </pc:spChg>
        <pc:spChg chg="del">
          <ac:chgData name="熊谷 渉" userId="b7a4e8598c9bd55e" providerId="LiveId" clId="{0B4C700E-79E7-43D1-B32C-ED015C828C0F}" dt="2023-01-23T15:06:10.346" v="279" actId="478"/>
          <ac:spMkLst>
            <pc:docMk/>
            <pc:sldMk cId="2142065642" sldId="360"/>
            <ac:spMk id="16" creationId="{A79DFF3E-5FBC-4D92-9B0E-6FC6ADF16F8C}"/>
          </ac:spMkLst>
        </pc:spChg>
        <pc:graphicFrameChg chg="del">
          <ac:chgData name="熊谷 渉" userId="b7a4e8598c9bd55e" providerId="LiveId" clId="{0B4C700E-79E7-43D1-B32C-ED015C828C0F}" dt="2023-01-23T15:03:26.363" v="65" actId="478"/>
          <ac:graphicFrameMkLst>
            <pc:docMk/>
            <pc:sldMk cId="2142065642" sldId="360"/>
            <ac:graphicFrameMk id="10" creationId="{E378017C-8AD0-4AC6-8C7A-D07C8A586234}"/>
          </ac:graphicFrameMkLst>
        </pc:graphicFrameChg>
        <pc:picChg chg="del">
          <ac:chgData name="熊谷 渉" userId="b7a4e8598c9bd55e" providerId="LiveId" clId="{0B4C700E-79E7-43D1-B32C-ED015C828C0F}" dt="2023-01-23T15:03:23.355" v="64" actId="478"/>
          <ac:picMkLst>
            <pc:docMk/>
            <pc:sldMk cId="2142065642" sldId="360"/>
            <ac:picMk id="5" creationId="{8A46E080-B5F8-4BEF-967E-F1FBD441D5F2}"/>
          </ac:picMkLst>
        </pc:picChg>
      </pc:sldChg>
      <pc:sldChg chg="delSp modSp add mod">
        <pc:chgData name="熊谷 渉" userId="b7a4e8598c9bd55e" providerId="LiveId" clId="{0B4C700E-79E7-43D1-B32C-ED015C828C0F}" dt="2023-01-23T17:02:44.212" v="1113" actId="20577"/>
        <pc:sldMkLst>
          <pc:docMk/>
          <pc:sldMk cId="3931065962" sldId="389"/>
        </pc:sldMkLst>
        <pc:spChg chg="mod">
          <ac:chgData name="熊谷 渉" userId="b7a4e8598c9bd55e" providerId="LiveId" clId="{0B4C700E-79E7-43D1-B32C-ED015C828C0F}" dt="2023-01-23T15:07:11.516" v="338" actId="20577"/>
          <ac:spMkLst>
            <pc:docMk/>
            <pc:sldMk cId="3931065962" sldId="389"/>
            <ac:spMk id="2" creationId="{3DF058F9-220C-494C-A522-7EB3101CCCC4}"/>
          </ac:spMkLst>
        </pc:spChg>
        <pc:spChg chg="del">
          <ac:chgData name="熊谷 渉" userId="b7a4e8598c9bd55e" providerId="LiveId" clId="{0B4C700E-79E7-43D1-B32C-ED015C828C0F}" dt="2023-01-23T15:04:54.871" v="272" actId="478"/>
          <ac:spMkLst>
            <pc:docMk/>
            <pc:sldMk cId="3931065962" sldId="389"/>
            <ac:spMk id="12" creationId="{7D336199-A87E-42B6-8AC9-E575F084AB13}"/>
          </ac:spMkLst>
        </pc:spChg>
        <pc:spChg chg="del mod">
          <ac:chgData name="熊谷 渉" userId="b7a4e8598c9bd55e" providerId="LiveId" clId="{0B4C700E-79E7-43D1-B32C-ED015C828C0F}" dt="2023-01-23T15:05:16.397" v="275" actId="478"/>
          <ac:spMkLst>
            <pc:docMk/>
            <pc:sldMk cId="3931065962" sldId="389"/>
            <ac:spMk id="13" creationId="{2343436D-C0F0-4020-A709-AF1280A62A41}"/>
          </ac:spMkLst>
        </pc:spChg>
        <pc:spChg chg="mod">
          <ac:chgData name="熊谷 渉" userId="b7a4e8598c9bd55e" providerId="LiveId" clId="{0B4C700E-79E7-43D1-B32C-ED015C828C0F}" dt="2023-01-23T17:02:44.212" v="1113" actId="20577"/>
          <ac:spMkLst>
            <pc:docMk/>
            <pc:sldMk cId="3931065962" sldId="389"/>
            <ac:spMk id="14" creationId="{E87AC5CB-0891-46ED-86C5-FF795F031FB1}"/>
          </ac:spMkLst>
        </pc:spChg>
        <pc:spChg chg="del mod">
          <ac:chgData name="熊谷 渉" userId="b7a4e8598c9bd55e" providerId="LiveId" clId="{0B4C700E-79E7-43D1-B32C-ED015C828C0F}" dt="2023-01-23T15:04:51.379" v="271" actId="478"/>
          <ac:spMkLst>
            <pc:docMk/>
            <pc:sldMk cId="3931065962" sldId="389"/>
            <ac:spMk id="15" creationId="{93A97B2F-E347-4E74-B7DF-F344215E00D0}"/>
          </ac:spMkLst>
        </pc:spChg>
        <pc:spChg chg="del">
          <ac:chgData name="熊谷 渉" userId="b7a4e8598c9bd55e" providerId="LiveId" clId="{0B4C700E-79E7-43D1-B32C-ED015C828C0F}" dt="2023-01-23T15:04:56.554" v="273" actId="478"/>
          <ac:spMkLst>
            <pc:docMk/>
            <pc:sldMk cId="3931065962" sldId="389"/>
            <ac:spMk id="16" creationId="{A79DFF3E-5FBC-4D92-9B0E-6FC6ADF16F8C}"/>
          </ac:spMkLst>
        </pc:spChg>
        <pc:spChg chg="del">
          <ac:chgData name="熊谷 渉" userId="b7a4e8598c9bd55e" providerId="LiveId" clId="{0B4C700E-79E7-43D1-B32C-ED015C828C0F}" dt="2023-01-23T15:05:36.586" v="276" actId="478"/>
          <ac:spMkLst>
            <pc:docMk/>
            <pc:sldMk cId="3931065962" sldId="389"/>
            <ac:spMk id="17" creationId="{5047C8FB-2CF9-4888-8976-E940FB5A0D05}"/>
          </ac:spMkLst>
        </pc:spChg>
        <pc:spChg chg="del">
          <ac:chgData name="熊谷 渉" userId="b7a4e8598c9bd55e" providerId="LiveId" clId="{0B4C700E-79E7-43D1-B32C-ED015C828C0F}" dt="2023-01-23T15:05:36.586" v="276" actId="478"/>
          <ac:spMkLst>
            <pc:docMk/>
            <pc:sldMk cId="3931065962" sldId="389"/>
            <ac:spMk id="18" creationId="{28E7DF62-E453-44E8-A582-6155ADB14B4D}"/>
          </ac:spMkLst>
        </pc:spChg>
      </pc:sldChg>
      <pc:sldChg chg="modSp add mod">
        <pc:chgData name="熊谷 渉" userId="b7a4e8598c9bd55e" providerId="LiveId" clId="{0B4C700E-79E7-43D1-B32C-ED015C828C0F}" dt="2023-01-23T16:58:56.944" v="1064" actId="20577"/>
        <pc:sldMkLst>
          <pc:docMk/>
          <pc:sldMk cId="1250689138" sldId="390"/>
        </pc:sldMkLst>
        <pc:spChg chg="mod">
          <ac:chgData name="熊谷 渉" userId="b7a4e8598c9bd55e" providerId="LiveId" clId="{0B4C700E-79E7-43D1-B32C-ED015C828C0F}" dt="2023-01-23T15:10:05.333" v="350" actId="20577"/>
          <ac:spMkLst>
            <pc:docMk/>
            <pc:sldMk cId="1250689138" sldId="390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6:58:56.944" v="1064" actId="20577"/>
          <ac:spMkLst>
            <pc:docMk/>
            <pc:sldMk cId="1250689138" sldId="390"/>
            <ac:spMk id="14" creationId="{E87AC5CB-0891-46ED-86C5-FF795F031FB1}"/>
          </ac:spMkLst>
        </pc:spChg>
      </pc:sldChg>
      <pc:sldChg chg="modSp add mod">
        <pc:chgData name="熊谷 渉" userId="b7a4e8598c9bd55e" providerId="LiveId" clId="{0B4C700E-79E7-43D1-B32C-ED015C828C0F}" dt="2023-01-23T15:20:08.220" v="828" actId="20577"/>
        <pc:sldMkLst>
          <pc:docMk/>
          <pc:sldMk cId="3991412471" sldId="391"/>
        </pc:sldMkLst>
        <pc:spChg chg="mod">
          <ac:chgData name="熊谷 渉" userId="b7a4e8598c9bd55e" providerId="LiveId" clId="{0B4C700E-79E7-43D1-B32C-ED015C828C0F}" dt="2023-01-23T15:14:49.869" v="581" actId="20577"/>
          <ac:spMkLst>
            <pc:docMk/>
            <pc:sldMk cId="3991412471" sldId="391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5:20:08.220" v="828" actId="20577"/>
          <ac:spMkLst>
            <pc:docMk/>
            <pc:sldMk cId="3991412471" sldId="391"/>
            <ac:spMk id="14" creationId="{E87AC5CB-0891-46ED-86C5-FF795F031F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09 21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svg"/><Relationship Id="rId7" Type="http://schemas.openxmlformats.org/officeDocument/2006/relationships/image" Target="../media/image110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5" Type="http://schemas.openxmlformats.org/officeDocument/2006/relationships/image" Target="../media/image108.svg"/><Relationship Id="rId4" Type="http://schemas.openxmlformats.org/officeDocument/2006/relationships/image" Target="../media/image107.png"/><Relationship Id="rId9" Type="http://schemas.openxmlformats.org/officeDocument/2006/relationships/image" Target="../media/image112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0.svg"/><Relationship Id="rId18" Type="http://schemas.openxmlformats.org/officeDocument/2006/relationships/image" Target="../media/image121.png"/><Relationship Id="rId3" Type="http://schemas.openxmlformats.org/officeDocument/2006/relationships/image" Target="../media/image114.png"/><Relationship Id="rId7" Type="http://schemas.openxmlformats.org/officeDocument/2006/relationships/image" Target="../media/image116.svg"/><Relationship Id="rId12" Type="http://schemas.openxmlformats.org/officeDocument/2006/relationships/image" Target="../media/image119.png"/><Relationship Id="rId17" Type="http://schemas.openxmlformats.org/officeDocument/2006/relationships/image" Target="../media/image110.svg"/><Relationship Id="rId2" Type="http://schemas.openxmlformats.org/officeDocument/2006/relationships/image" Target="../media/image113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11" Type="http://schemas.openxmlformats.org/officeDocument/2006/relationships/image" Target="../media/image112.svg"/><Relationship Id="rId5" Type="http://schemas.openxmlformats.org/officeDocument/2006/relationships/image" Target="../media/image106.svg"/><Relationship Id="rId15" Type="http://schemas.openxmlformats.org/officeDocument/2006/relationships/image" Target="../media/image108.svg"/><Relationship Id="rId10" Type="http://schemas.openxmlformats.org/officeDocument/2006/relationships/image" Target="../media/image111.png"/><Relationship Id="rId19" Type="http://schemas.openxmlformats.org/officeDocument/2006/relationships/image" Target="../media/image122.svg"/><Relationship Id="rId4" Type="http://schemas.openxmlformats.org/officeDocument/2006/relationships/image" Target="../media/image105.png"/><Relationship Id="rId9" Type="http://schemas.openxmlformats.org/officeDocument/2006/relationships/image" Target="../media/image118.svg"/><Relationship Id="rId14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0.png"/><Relationship Id="rId4" Type="http://schemas.openxmlformats.org/officeDocument/2006/relationships/image" Target="../media/image30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圏論の基本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1</a:t>
            </a:r>
            <a:r>
              <a:rPr lang="ja-JP" altLang="en-US" dirty="0"/>
              <a:t>月</a:t>
            </a:r>
            <a:r>
              <a:rPr lang="en-US" altLang="ja-JP" dirty="0"/>
              <a:t>26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関数、写像、変換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矢印の呼び方は様々あるが、「写像」を使っておく。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準備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矢印の例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50F22F2-8B61-4655-AF82-F469669A365A}"/>
              </a:ext>
            </a:extLst>
          </p:cNvPr>
          <p:cNvSpPr/>
          <p:nvPr/>
        </p:nvSpPr>
        <p:spPr>
          <a:xfrm>
            <a:off x="1602630" y="3516740"/>
            <a:ext cx="3143249" cy="17496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8E09D42-5E99-4EF3-B711-FB455FC24FA4}"/>
              </a:ext>
            </a:extLst>
          </p:cNvPr>
          <p:cNvSpPr/>
          <p:nvPr/>
        </p:nvSpPr>
        <p:spPr>
          <a:xfrm>
            <a:off x="2440830" y="3894752"/>
            <a:ext cx="2305050" cy="1352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C49248D-F943-4EBA-8361-AD7FE13D9C3F}"/>
              </a:ext>
            </a:extLst>
          </p:cNvPr>
          <p:cNvSpPr/>
          <p:nvPr/>
        </p:nvSpPr>
        <p:spPr>
          <a:xfrm>
            <a:off x="3077232" y="4516322"/>
            <a:ext cx="1668647" cy="750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A7FAB3-1521-4C90-AE19-C4F469CFE581}"/>
              </a:ext>
            </a:extLst>
          </p:cNvPr>
          <p:cNvSpPr txBox="1"/>
          <p:nvPr/>
        </p:nvSpPr>
        <p:spPr>
          <a:xfrm>
            <a:off x="3480360" y="4700686"/>
            <a:ext cx="84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変換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D9D3E0-B9DB-4A68-B31C-48A4B93D98CB}"/>
              </a:ext>
            </a:extLst>
          </p:cNvPr>
          <p:cNvSpPr txBox="1"/>
          <p:nvPr/>
        </p:nvSpPr>
        <p:spPr>
          <a:xfrm>
            <a:off x="2335608" y="4040072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関数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AE09BC-D0D6-4A23-99A6-D25580ED83E3}"/>
              </a:ext>
            </a:extLst>
          </p:cNvPr>
          <p:cNvSpPr txBox="1"/>
          <p:nvPr/>
        </p:nvSpPr>
        <p:spPr>
          <a:xfrm>
            <a:off x="1500837" y="3563822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写像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A0F1E9-1FF0-4804-9A44-4C63DB3E7950}"/>
              </a:ext>
            </a:extLst>
          </p:cNvPr>
          <p:cNvSpPr txBox="1"/>
          <p:nvPr/>
        </p:nvSpPr>
        <p:spPr>
          <a:xfrm>
            <a:off x="1735335" y="5465131"/>
            <a:ext cx="2609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※</a:t>
            </a:r>
            <a:r>
              <a:rPr lang="ja-JP" altLang="en-US" sz="1600" dirty="0"/>
              <a:t>同一視する場合もある</a:t>
            </a:r>
            <a:endParaRPr kumimoji="1" lang="ja-JP" altLang="en-US" sz="1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5D0A1A-EE8C-4BB9-9715-95320994202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4325472" y="4885352"/>
            <a:ext cx="1536033" cy="9132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D6F216-46AA-47E4-AB27-BE10A4403E3A}"/>
              </a:ext>
            </a:extLst>
          </p:cNvPr>
          <p:cNvSpPr txBox="1"/>
          <p:nvPr/>
        </p:nvSpPr>
        <p:spPr>
          <a:xfrm>
            <a:off x="5861505" y="5613928"/>
            <a:ext cx="322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自分自身の集合への写像を指す</a:t>
            </a:r>
            <a:endParaRPr kumimoji="1" lang="ja-JP" altLang="en-US" sz="16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B9B490A-BEAE-4099-A852-0C0CD38B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591" y="3874729"/>
            <a:ext cx="1732209" cy="1716462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71F4264-5913-4A3D-ACB1-D26E49DDB6AC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3460452" y="4104568"/>
            <a:ext cx="2309485" cy="1201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F852A5-E702-4CE7-948B-B32548BF6000}"/>
              </a:ext>
            </a:extLst>
          </p:cNvPr>
          <p:cNvSpPr txBox="1"/>
          <p:nvPr/>
        </p:nvSpPr>
        <p:spPr>
          <a:xfrm>
            <a:off x="5769937" y="3919902"/>
            <a:ext cx="36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二つの変数（値）の間の対応を示す</a:t>
            </a:r>
            <a:endParaRPr kumimoji="1" lang="ja-JP" altLang="en-US" sz="16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435FBB0-71BC-4163-8601-6D7F01494F35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 flipV="1">
            <a:off x="2625681" y="3328130"/>
            <a:ext cx="3080147" cy="4203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0CBFA4-47B4-49B4-93B9-A0118E667957}"/>
              </a:ext>
            </a:extLst>
          </p:cNvPr>
          <p:cNvSpPr txBox="1"/>
          <p:nvPr/>
        </p:nvSpPr>
        <p:spPr>
          <a:xfrm>
            <a:off x="5705828" y="3143464"/>
            <a:ext cx="307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二つの集合の間の対応を示す</a:t>
            </a:r>
            <a:endParaRPr kumimoji="1" lang="ja-JP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88F5C42-99D2-4799-8AB6-BB84D9807892}"/>
                  </a:ext>
                </a:extLst>
              </p:cNvPr>
              <p:cNvSpPr txBox="1"/>
              <p:nvPr/>
            </p:nvSpPr>
            <p:spPr>
              <a:xfrm>
                <a:off x="2781299" y="1857790"/>
                <a:ext cx="1270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88F5C42-99D2-4799-8AB6-BB84D9807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99" y="1857790"/>
                <a:ext cx="1270155" cy="369332"/>
              </a:xfrm>
              <a:prstGeom prst="rect">
                <a:avLst/>
              </a:prstGeom>
              <a:blipFill>
                <a:blip r:embed="rId3"/>
                <a:stretch>
                  <a:fillRect l="-4785" r="-7656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/>
              <p:nvPr/>
            </p:nvSpPr>
            <p:spPr>
              <a:xfrm>
                <a:off x="6593254" y="1863566"/>
                <a:ext cx="25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54" y="1863566"/>
                <a:ext cx="257763" cy="369332"/>
              </a:xfrm>
              <a:prstGeom prst="rect">
                <a:avLst/>
              </a:prstGeom>
              <a:blipFill>
                <a:blip r:embed="rId4"/>
                <a:stretch>
                  <a:fillRect l="-14286" r="-9524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/>
              <p:nvPr/>
            </p:nvSpPr>
            <p:spPr>
              <a:xfrm>
                <a:off x="8395328" y="1862772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328" y="1862772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5581" r="-23256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C665F61-6907-42F0-882D-F49B1CC3E315}"/>
              </a:ext>
            </a:extLst>
          </p:cNvPr>
          <p:cNvCxnSpPr>
            <a:cxnSpLocks/>
          </p:cNvCxnSpPr>
          <p:nvPr/>
        </p:nvCxnSpPr>
        <p:spPr>
          <a:xfrm flipV="1">
            <a:off x="6965317" y="2042456"/>
            <a:ext cx="1235708" cy="5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CCC053D-2EE2-40A2-BEB4-E1C2B04297A0}"/>
              </a:ext>
            </a:extLst>
          </p:cNvPr>
          <p:cNvSpPr txBox="1"/>
          <p:nvPr/>
        </p:nvSpPr>
        <p:spPr>
          <a:xfrm>
            <a:off x="6641449" y="2325475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図式</a:t>
            </a:r>
            <a:endParaRPr kumimoji="1" lang="ja-JP" altLang="en-US" sz="1600" dirty="0"/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FC7A7BD0-A378-4653-99D3-5472FA07FACF}"/>
              </a:ext>
            </a:extLst>
          </p:cNvPr>
          <p:cNvSpPr/>
          <p:nvPr/>
        </p:nvSpPr>
        <p:spPr>
          <a:xfrm rot="5400000">
            <a:off x="5146647" y="1904312"/>
            <a:ext cx="692836" cy="4255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7F8DCB0-E158-4E24-BC66-C213EBD18E41}"/>
              </a:ext>
            </a:extLst>
          </p:cNvPr>
          <p:cNvSpPr txBox="1"/>
          <p:nvPr/>
        </p:nvSpPr>
        <p:spPr>
          <a:xfrm>
            <a:off x="2781299" y="2325475"/>
            <a:ext cx="103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数式</a:t>
            </a:r>
            <a:endParaRPr kumimoji="1" lang="ja-JP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/>
              <p:nvPr/>
            </p:nvSpPr>
            <p:spPr>
              <a:xfrm>
                <a:off x="7452302" y="1557369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02" y="1557369"/>
                <a:ext cx="261738" cy="369332"/>
              </a:xfrm>
              <a:prstGeom prst="rect">
                <a:avLst/>
              </a:prstGeom>
              <a:blipFill>
                <a:blip r:embed="rId6"/>
                <a:stretch>
                  <a:fillRect l="-37209" r="-34884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5852278-4EBC-46C9-9EC5-2FECCC7F2C91}"/>
                  </a:ext>
                </a:extLst>
              </p:cNvPr>
              <p:cNvSpPr txBox="1"/>
              <p:nvPr/>
            </p:nvSpPr>
            <p:spPr>
              <a:xfrm>
                <a:off x="2019201" y="2972050"/>
                <a:ext cx="231010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b="1" dirty="0"/>
                  <a:t>の呼び方</a:t>
                </a:r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5852278-4EBC-46C9-9EC5-2FECCC7F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201" y="2972050"/>
                <a:ext cx="2310106" cy="392993"/>
              </a:xfrm>
              <a:prstGeom prst="rect">
                <a:avLst/>
              </a:prstGeom>
              <a:blipFill>
                <a:blip r:embed="rId7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 73">
                <a:extLst>
                  <a:ext uri="{FF2B5EF4-FFF2-40B4-BE49-F238E27FC236}">
                    <a16:creationId xmlns:a16="http://schemas.microsoft.com/office/drawing/2014/main" id="{0C65B406-5C43-425C-9672-9C49D8D171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886424"/>
                  </p:ext>
                </p:extLst>
              </p:nvPr>
            </p:nvGraphicFramePr>
            <p:xfrm>
              <a:off x="6677630" y="4505773"/>
              <a:ext cx="207282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64">
                      <a:extLst>
                        <a:ext uri="{9D8B030D-6E8A-4147-A177-3AD203B41FA5}">
                          <a16:colId xmlns:a16="http://schemas.microsoft.com/office/drawing/2014/main" val="1339265497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4235049480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3398637418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514451661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17108083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5550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4880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 73">
                <a:extLst>
                  <a:ext uri="{FF2B5EF4-FFF2-40B4-BE49-F238E27FC236}">
                    <a16:creationId xmlns:a16="http://schemas.microsoft.com/office/drawing/2014/main" id="{0C65B406-5C43-425C-9672-9C49D8D171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886424"/>
                  </p:ext>
                </p:extLst>
              </p:nvPr>
            </p:nvGraphicFramePr>
            <p:xfrm>
              <a:off x="6677630" y="4505773"/>
              <a:ext cx="207282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64">
                      <a:extLst>
                        <a:ext uri="{9D8B030D-6E8A-4147-A177-3AD203B41FA5}">
                          <a16:colId xmlns:a16="http://schemas.microsoft.com/office/drawing/2014/main" val="1339265497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4235049480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3398637418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514451661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17108083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71" t="-4918" r="-404412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5550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71" t="-104918" r="-40441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4880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480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集合と写像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要素同士の対応関係 を 集合の対応関係として見る。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準備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矢印の例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/>
              <p:nvPr/>
            </p:nvSpPr>
            <p:spPr>
              <a:xfrm>
                <a:off x="6764911" y="5026301"/>
                <a:ext cx="827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11" y="5026301"/>
                <a:ext cx="827342" cy="369332"/>
              </a:xfrm>
              <a:prstGeom prst="rect">
                <a:avLst/>
              </a:prstGeom>
              <a:blipFill>
                <a:blip r:embed="rId2"/>
                <a:stretch>
                  <a:fillRect l="-3704" r="-6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/>
              <p:nvPr/>
            </p:nvSpPr>
            <p:spPr>
              <a:xfrm>
                <a:off x="9106470" y="4996719"/>
                <a:ext cx="818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470" y="4996719"/>
                <a:ext cx="818494" cy="369332"/>
              </a:xfrm>
              <a:prstGeom prst="rect">
                <a:avLst/>
              </a:prstGeom>
              <a:blipFill>
                <a:blip r:embed="rId3"/>
                <a:stretch>
                  <a:fillRect l="-8209" r="-597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C665F61-6907-42F0-882D-F49B1CC3E315}"/>
              </a:ext>
            </a:extLst>
          </p:cNvPr>
          <p:cNvCxnSpPr>
            <a:cxnSpLocks/>
          </p:cNvCxnSpPr>
          <p:nvPr/>
        </p:nvCxnSpPr>
        <p:spPr>
          <a:xfrm flipV="1">
            <a:off x="7705014" y="5205985"/>
            <a:ext cx="1235708" cy="5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CCC053D-2EE2-40A2-BEB4-E1C2B04297A0}"/>
              </a:ext>
            </a:extLst>
          </p:cNvPr>
          <p:cNvSpPr txBox="1"/>
          <p:nvPr/>
        </p:nvSpPr>
        <p:spPr>
          <a:xfrm>
            <a:off x="7374773" y="4450579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図式</a:t>
            </a:r>
            <a:endParaRPr kumimoji="1" lang="ja-JP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/>
              <p:nvPr/>
            </p:nvSpPr>
            <p:spPr>
              <a:xfrm>
                <a:off x="8191999" y="4825673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999" y="4825673"/>
                <a:ext cx="219098" cy="307777"/>
              </a:xfrm>
              <a:prstGeom prst="rect">
                <a:avLst/>
              </a:prstGeom>
              <a:blipFill>
                <a:blip r:embed="rId4"/>
                <a:stretch>
                  <a:fillRect l="-38889" r="-33333"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72E55A5-9052-4828-A13C-912C22DE9928}"/>
                  </a:ext>
                </a:extLst>
              </p:cNvPr>
              <p:cNvSpPr txBox="1"/>
              <p:nvPr/>
            </p:nvSpPr>
            <p:spPr>
              <a:xfrm>
                <a:off x="4811141" y="4956585"/>
                <a:ext cx="1185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72E55A5-9052-4828-A13C-912C22DE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141" y="4956585"/>
                <a:ext cx="1185196" cy="369332"/>
              </a:xfrm>
              <a:prstGeom prst="rect">
                <a:avLst/>
              </a:prstGeom>
              <a:blipFill>
                <a:blip r:embed="rId5"/>
                <a:stretch>
                  <a:fillRect l="-7692" r="-4615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28B44332-2CD7-4F4A-B2AD-317762C96B0C}"/>
              </a:ext>
            </a:extLst>
          </p:cNvPr>
          <p:cNvSpPr/>
          <p:nvPr/>
        </p:nvSpPr>
        <p:spPr>
          <a:xfrm rot="10800000">
            <a:off x="5397779" y="4064915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FBAB0EF-412C-417E-A298-C7D858788C8E}"/>
                  </a:ext>
                </a:extLst>
              </p:cNvPr>
              <p:cNvSpPr txBox="1"/>
              <p:nvPr/>
            </p:nvSpPr>
            <p:spPr>
              <a:xfrm>
                <a:off x="4768804" y="5654576"/>
                <a:ext cx="1225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FBAB0EF-412C-417E-A298-C7D858788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804" y="5654576"/>
                <a:ext cx="1225720" cy="369332"/>
              </a:xfrm>
              <a:prstGeom prst="rect">
                <a:avLst/>
              </a:prstGeom>
              <a:blipFill>
                <a:blip r:embed="rId6"/>
                <a:stretch>
                  <a:fillRect l="-7463" r="-447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3FF4DA7-B529-49DE-A6AC-31BED13EF7D6}"/>
              </a:ext>
            </a:extLst>
          </p:cNvPr>
          <p:cNvSpPr txBox="1"/>
          <p:nvPr/>
        </p:nvSpPr>
        <p:spPr>
          <a:xfrm>
            <a:off x="4623508" y="4466317"/>
            <a:ext cx="16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写像らしい表記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/>
              <p:nvPr/>
            </p:nvSpPr>
            <p:spPr>
              <a:xfrm>
                <a:off x="1928098" y="1651783"/>
                <a:ext cx="269541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600" dirty="0"/>
                  <a:t>（定義域）</a:t>
                </a: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098" y="1651783"/>
                <a:ext cx="2695410" cy="362984"/>
              </a:xfrm>
              <a:prstGeom prst="rect">
                <a:avLst/>
              </a:prstGeom>
              <a:blipFill>
                <a:blip r:embed="rId7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2D894AAE-1566-48DA-AD6C-A8AE31390B3B}"/>
              </a:ext>
            </a:extLst>
          </p:cNvPr>
          <p:cNvSpPr/>
          <p:nvPr/>
        </p:nvSpPr>
        <p:spPr>
          <a:xfrm>
            <a:off x="1760530" y="2058134"/>
            <a:ext cx="3030546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1A6D5645-BA0E-4403-AD88-50EEDC637890}"/>
              </a:ext>
            </a:extLst>
          </p:cNvPr>
          <p:cNvSpPr/>
          <p:nvPr/>
        </p:nvSpPr>
        <p:spPr>
          <a:xfrm>
            <a:off x="7033061" y="2058134"/>
            <a:ext cx="3320613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E062090-FD20-41E4-BE00-A110C65A31EA}"/>
              </a:ext>
            </a:extLst>
          </p:cNvPr>
          <p:cNvCxnSpPr>
            <a:cxnSpLocks/>
          </p:cNvCxnSpPr>
          <p:nvPr/>
        </p:nvCxnSpPr>
        <p:spPr>
          <a:xfrm>
            <a:off x="4981409" y="2759928"/>
            <a:ext cx="19146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/>
              <p:nvPr/>
            </p:nvSpPr>
            <p:spPr>
              <a:xfrm>
                <a:off x="5807083" y="2208764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83" y="2208764"/>
                <a:ext cx="261738" cy="369332"/>
              </a:xfrm>
              <a:prstGeom prst="rect">
                <a:avLst/>
              </a:prstGeom>
              <a:blipFill>
                <a:blip r:embed="rId8"/>
                <a:stretch>
                  <a:fillRect l="-39535" r="-32558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E242B61-8C43-4453-ABF9-608CAC30C770}"/>
                  </a:ext>
                </a:extLst>
              </p:cNvPr>
              <p:cNvSpPr txBox="1"/>
              <p:nvPr/>
            </p:nvSpPr>
            <p:spPr>
              <a:xfrm>
                <a:off x="7568494" y="1637273"/>
                <a:ext cx="2360274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600" dirty="0"/>
                  <a:t>（終域）</a:t>
                </a: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E242B61-8C43-4453-ABF9-608CAC30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94" y="1637273"/>
                <a:ext cx="2360274" cy="362984"/>
              </a:xfrm>
              <a:prstGeom prst="rect">
                <a:avLst/>
              </a:prstGeom>
              <a:blipFill>
                <a:blip r:embed="rId9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90D1148-E88B-40FA-84D0-4E840EE23F51}"/>
                  </a:ext>
                </a:extLst>
              </p:cNvPr>
              <p:cNvSpPr txBox="1"/>
              <p:nvPr/>
            </p:nvSpPr>
            <p:spPr>
              <a:xfrm>
                <a:off x="3897709" y="3620408"/>
                <a:ext cx="827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90D1148-E88B-40FA-84D0-4E840EE23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09" y="3620408"/>
                <a:ext cx="827342" cy="369332"/>
              </a:xfrm>
              <a:prstGeom prst="rect">
                <a:avLst/>
              </a:prstGeom>
              <a:blipFill>
                <a:blip r:embed="rId10"/>
                <a:stretch>
                  <a:fillRect l="-2941" r="-661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DE26882-82F3-41D2-B8B7-3981BCAAFC20}"/>
                  </a:ext>
                </a:extLst>
              </p:cNvPr>
              <p:cNvSpPr txBox="1"/>
              <p:nvPr/>
            </p:nvSpPr>
            <p:spPr>
              <a:xfrm>
                <a:off x="9769481" y="3590452"/>
                <a:ext cx="8145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DE26882-82F3-41D2-B8B7-3981BCAA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481" y="3590452"/>
                <a:ext cx="814518" cy="369332"/>
              </a:xfrm>
              <a:prstGeom prst="rect">
                <a:avLst/>
              </a:prstGeom>
              <a:blipFill>
                <a:blip r:embed="rId11"/>
                <a:stretch>
                  <a:fillRect l="-8271" r="-6767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173C2C0-11E1-49D6-A07E-49DCFAD0D20B}"/>
                  </a:ext>
                </a:extLst>
              </p:cNvPr>
              <p:cNvSpPr txBox="1"/>
              <p:nvPr/>
            </p:nvSpPr>
            <p:spPr>
              <a:xfrm>
                <a:off x="2128392" y="2208764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173C2C0-11E1-49D6-A07E-49DCFAD0D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392" y="2208764"/>
                <a:ext cx="261738" cy="369332"/>
              </a:xfrm>
              <a:prstGeom prst="rect">
                <a:avLst/>
              </a:prstGeom>
              <a:blipFill>
                <a:blip r:embed="rId12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E662DBD-09B3-43AF-9781-AC18F5F4A417}"/>
                  </a:ext>
                </a:extLst>
              </p:cNvPr>
              <p:cNvSpPr txBox="1"/>
              <p:nvPr/>
            </p:nvSpPr>
            <p:spPr>
              <a:xfrm>
                <a:off x="2740770" y="219580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E662DBD-09B3-43AF-9781-AC18F5F4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770" y="2195807"/>
                <a:ext cx="261738" cy="369332"/>
              </a:xfrm>
              <a:prstGeom prst="rect">
                <a:avLst/>
              </a:prstGeom>
              <a:blipFill>
                <a:blip r:embed="rId13"/>
                <a:stretch>
                  <a:fillRect l="-23256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FD73E5-D8FE-40FE-AB7C-F9966CE8B3A9}"/>
                  </a:ext>
                </a:extLst>
              </p:cNvPr>
              <p:cNvSpPr txBox="1"/>
              <p:nvPr/>
            </p:nvSpPr>
            <p:spPr>
              <a:xfrm>
                <a:off x="3427736" y="219580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FD73E5-D8FE-40FE-AB7C-F9966CE8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736" y="2195807"/>
                <a:ext cx="261738" cy="369332"/>
              </a:xfrm>
              <a:prstGeom prst="rect">
                <a:avLst/>
              </a:prstGeom>
              <a:blipFill>
                <a:blip r:embed="rId14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7438D2A-43E2-4EC1-8723-493F3E8EF0AE}"/>
                  </a:ext>
                </a:extLst>
              </p:cNvPr>
              <p:cNvSpPr txBox="1"/>
              <p:nvPr/>
            </p:nvSpPr>
            <p:spPr>
              <a:xfrm>
                <a:off x="4049642" y="219580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7438D2A-43E2-4EC1-8723-493F3E8EF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642" y="2195807"/>
                <a:ext cx="261738" cy="369332"/>
              </a:xfrm>
              <a:prstGeom prst="rect">
                <a:avLst/>
              </a:prstGeom>
              <a:blipFill>
                <a:blip r:embed="rId15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2C83840C-D462-46C0-8D18-9ECD15E7B58C}"/>
                  </a:ext>
                </a:extLst>
              </p:cNvPr>
              <p:cNvSpPr txBox="1"/>
              <p:nvPr/>
            </p:nvSpPr>
            <p:spPr>
              <a:xfrm>
                <a:off x="7420786" y="2221721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2C83840C-D462-46C0-8D18-9ECD15E7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86" y="2221721"/>
                <a:ext cx="484107" cy="369332"/>
              </a:xfrm>
              <a:prstGeom prst="rect">
                <a:avLst/>
              </a:prstGeom>
              <a:blipFill>
                <a:blip r:embed="rId16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2F6E29E-ABEF-49D7-AE51-648610B3EB7D}"/>
                  </a:ext>
                </a:extLst>
              </p:cNvPr>
              <p:cNvSpPr txBox="1"/>
              <p:nvPr/>
            </p:nvSpPr>
            <p:spPr>
              <a:xfrm>
                <a:off x="8033164" y="2208764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2F6E29E-ABEF-49D7-AE51-648610B3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64" y="2208764"/>
                <a:ext cx="484107" cy="369332"/>
              </a:xfrm>
              <a:prstGeom prst="rect">
                <a:avLst/>
              </a:prstGeom>
              <a:blipFill>
                <a:blip r:embed="rId17"/>
                <a:stretch>
                  <a:fillRect l="-2532" r="-12658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B611127A-B0FB-42CE-B750-BD3FA6C0D0CC}"/>
                  </a:ext>
                </a:extLst>
              </p:cNvPr>
              <p:cNvSpPr txBox="1"/>
              <p:nvPr/>
            </p:nvSpPr>
            <p:spPr>
              <a:xfrm>
                <a:off x="8720130" y="2208764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B611127A-B0FB-42CE-B750-BD3FA6C0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130" y="2208764"/>
                <a:ext cx="484107" cy="369332"/>
              </a:xfrm>
              <a:prstGeom prst="rect">
                <a:avLst/>
              </a:prstGeom>
              <a:blipFill>
                <a:blip r:embed="rId18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4199348-17A3-4256-8B80-346BCCD4138E}"/>
                  </a:ext>
                </a:extLst>
              </p:cNvPr>
              <p:cNvSpPr txBox="1"/>
              <p:nvPr/>
            </p:nvSpPr>
            <p:spPr>
              <a:xfrm>
                <a:off x="9360492" y="2208764"/>
                <a:ext cx="501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4199348-17A3-4256-8B80-346BCCD41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492" y="2208764"/>
                <a:ext cx="501740" cy="369332"/>
              </a:xfrm>
              <a:prstGeom prst="rect">
                <a:avLst/>
              </a:prstGeom>
              <a:blipFill>
                <a:blip r:embed="rId19"/>
                <a:stretch>
                  <a:fillRect r="-1097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5E18B534-2D21-4CF0-9D7B-101AC386F0CE}"/>
                  </a:ext>
                </a:extLst>
              </p:cNvPr>
              <p:cNvSpPr txBox="1"/>
              <p:nvPr/>
            </p:nvSpPr>
            <p:spPr>
              <a:xfrm>
                <a:off x="2017207" y="2859008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5E18B534-2D21-4CF0-9D7B-101AC386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07" y="2859008"/>
                <a:ext cx="484107" cy="369332"/>
              </a:xfrm>
              <a:prstGeom prst="rect">
                <a:avLst/>
              </a:prstGeom>
              <a:blipFill>
                <a:blip r:embed="rId20"/>
                <a:stretch>
                  <a:fillRect l="-2532" r="-12658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C212C4F-625A-440B-89B8-A40A128D9AE2}"/>
                  </a:ext>
                </a:extLst>
              </p:cNvPr>
              <p:cNvSpPr txBox="1"/>
              <p:nvPr/>
            </p:nvSpPr>
            <p:spPr>
              <a:xfrm>
                <a:off x="2596448" y="2859008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C212C4F-625A-440B-89B8-A40A128D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448" y="2859008"/>
                <a:ext cx="484107" cy="369332"/>
              </a:xfrm>
              <a:prstGeom prst="rect">
                <a:avLst/>
              </a:prstGeom>
              <a:blipFill>
                <a:blip r:embed="rId21"/>
                <a:stretch>
                  <a:fillRect l="-2532" r="-12658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AA1400D3-0D4A-47BC-8E7A-FB5ADF3EDC6D}"/>
                  </a:ext>
                </a:extLst>
              </p:cNvPr>
              <p:cNvSpPr txBox="1"/>
              <p:nvPr/>
            </p:nvSpPr>
            <p:spPr>
              <a:xfrm>
                <a:off x="3281769" y="2859008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AA1400D3-0D4A-47BC-8E7A-FB5ADF3ED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769" y="2859008"/>
                <a:ext cx="575479" cy="369332"/>
              </a:xfrm>
              <a:prstGeom prst="rect">
                <a:avLst/>
              </a:prstGeom>
              <a:blipFill>
                <a:blip r:embed="rId22"/>
                <a:stretch>
                  <a:fillRect l="-10526" r="-11579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C3E51BD-BD6F-4415-822D-39A837B75FAF}"/>
                  </a:ext>
                </a:extLst>
              </p:cNvPr>
              <p:cNvSpPr txBox="1"/>
              <p:nvPr/>
            </p:nvSpPr>
            <p:spPr>
              <a:xfrm>
                <a:off x="3913808" y="2859008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C3E51BD-BD6F-4415-822D-39A837B75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808" y="2859008"/>
                <a:ext cx="575479" cy="369332"/>
              </a:xfrm>
              <a:prstGeom prst="rect">
                <a:avLst/>
              </a:prstGeom>
              <a:blipFill>
                <a:blip r:embed="rId23"/>
                <a:stretch>
                  <a:fillRect l="-10638" r="-12766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0483F6B-A0FD-46FF-978D-673442769856}"/>
                  </a:ext>
                </a:extLst>
              </p:cNvPr>
              <p:cNvSpPr txBox="1"/>
              <p:nvPr/>
            </p:nvSpPr>
            <p:spPr>
              <a:xfrm>
                <a:off x="7352160" y="2868296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0483F6B-A0FD-46FF-978D-673442769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160" y="2868296"/>
                <a:ext cx="254877" cy="369332"/>
              </a:xfrm>
              <a:prstGeom prst="rect">
                <a:avLst/>
              </a:prstGeom>
              <a:blipFill>
                <a:blip r:embed="rId24"/>
                <a:stretch>
                  <a:fillRect l="-23810" r="-2619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36ACE99E-E7F0-4DAA-A65A-76502DA35F68}"/>
                  </a:ext>
                </a:extLst>
              </p:cNvPr>
              <p:cNvSpPr txBox="1"/>
              <p:nvPr/>
            </p:nvSpPr>
            <p:spPr>
              <a:xfrm>
                <a:off x="7931401" y="2868296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36ACE99E-E7F0-4DAA-A65A-76502DA3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401" y="2868296"/>
                <a:ext cx="254877" cy="369332"/>
              </a:xfrm>
              <a:prstGeom prst="rect">
                <a:avLst/>
              </a:prstGeom>
              <a:blipFill>
                <a:blip r:embed="rId25"/>
                <a:stretch>
                  <a:fillRect l="-23810" r="-2619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340B22-4025-4B41-A62C-4C05AF7E72E0}"/>
                  </a:ext>
                </a:extLst>
              </p:cNvPr>
              <p:cNvSpPr txBox="1"/>
              <p:nvPr/>
            </p:nvSpPr>
            <p:spPr>
              <a:xfrm>
                <a:off x="8364287" y="2868296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340B22-4025-4B41-A62C-4C05AF7E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87" y="2868296"/>
                <a:ext cx="804707" cy="369332"/>
              </a:xfrm>
              <a:prstGeom prst="rect">
                <a:avLst/>
              </a:prstGeom>
              <a:blipFill>
                <a:blip r:embed="rId26"/>
                <a:stretch>
                  <a:fillRect l="-758" r="-8333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B71DCE25-2C30-4B43-BF5D-31EAEE971030}"/>
                  </a:ext>
                </a:extLst>
              </p:cNvPr>
              <p:cNvSpPr txBox="1"/>
              <p:nvPr/>
            </p:nvSpPr>
            <p:spPr>
              <a:xfrm>
                <a:off x="9242310" y="2851096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B71DCE25-2C30-4B43-BF5D-31EAEE971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10" y="2851096"/>
                <a:ext cx="804707" cy="369332"/>
              </a:xfrm>
              <a:prstGeom prst="rect">
                <a:avLst/>
              </a:prstGeom>
              <a:blipFill>
                <a:blip r:embed="rId27"/>
                <a:stretch>
                  <a:fillRect l="-758" r="-8333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E1F6696-2981-48C0-A7D2-1B6AB63FA8C6}"/>
                  </a:ext>
                </a:extLst>
              </p:cNvPr>
              <p:cNvSpPr txBox="1"/>
              <p:nvPr/>
            </p:nvSpPr>
            <p:spPr>
              <a:xfrm>
                <a:off x="757216" y="3597672"/>
                <a:ext cx="232333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要素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1600" dirty="0"/>
                  <a:t>が集合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1600" dirty="0"/>
                  <a:t>に含まれる</a:t>
                </a: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E1F6696-2981-48C0-A7D2-1B6AB63F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16" y="3597672"/>
                <a:ext cx="2323339" cy="392993"/>
              </a:xfrm>
              <a:prstGeom prst="rect">
                <a:avLst/>
              </a:prstGeom>
              <a:blipFill>
                <a:blip r:embed="rId28"/>
                <a:stretch>
                  <a:fillRect l="-525" r="-787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9F10E44D-F0F8-468D-9BDF-E59DED2EF093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2259261" y="3228340"/>
            <a:ext cx="1606160" cy="389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50AA9B5-312A-4FC7-8FF9-3FA00F857F7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838502" y="3228340"/>
            <a:ext cx="992002" cy="3768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C45D779E-F681-446D-A081-507970D4A0DB}"/>
              </a:ext>
            </a:extLst>
          </p:cNvPr>
          <p:cNvCxnSpPr>
            <a:cxnSpLocks/>
          </p:cNvCxnSpPr>
          <p:nvPr/>
        </p:nvCxnSpPr>
        <p:spPr>
          <a:xfrm>
            <a:off x="3408179" y="3220428"/>
            <a:ext cx="442768" cy="4311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44B0DC14-E8EC-48B2-B8F0-9F6AB4CE81A3}"/>
              </a:ext>
            </a:extLst>
          </p:cNvPr>
          <p:cNvCxnSpPr>
            <a:cxnSpLocks/>
          </p:cNvCxnSpPr>
          <p:nvPr/>
        </p:nvCxnSpPr>
        <p:spPr>
          <a:xfrm flipH="1">
            <a:off x="3869887" y="3220428"/>
            <a:ext cx="179755" cy="3729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176864F3-4364-4DA2-B76A-00FA770FCB33}"/>
                  </a:ext>
                </a:extLst>
              </p:cNvPr>
              <p:cNvSpPr txBox="1"/>
              <p:nvPr/>
            </p:nvSpPr>
            <p:spPr>
              <a:xfrm>
                <a:off x="3253908" y="3609502"/>
                <a:ext cx="4039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176864F3-4364-4DA2-B76A-00FA770FC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08" y="3609502"/>
                <a:ext cx="403957" cy="369332"/>
              </a:xfrm>
              <a:prstGeom prst="rect">
                <a:avLst/>
              </a:prstGeom>
              <a:blipFill>
                <a:blip r:embed="rId29"/>
                <a:stretch>
                  <a:fillRect l="-10606" r="-10606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740A25D-DC22-4840-9648-E9C3CDDDC1CE}"/>
                  </a:ext>
                </a:extLst>
              </p:cNvPr>
              <p:cNvSpPr txBox="1"/>
              <p:nvPr/>
            </p:nvSpPr>
            <p:spPr>
              <a:xfrm>
                <a:off x="6501169" y="3600041"/>
                <a:ext cx="232333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要素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1600" dirty="0"/>
                  <a:t>が集合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1600" dirty="0"/>
                  <a:t>に含まれる</a:t>
                </a:r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740A25D-DC22-4840-9648-E9C3CDDD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169" y="3600041"/>
                <a:ext cx="2323339" cy="392993"/>
              </a:xfrm>
              <a:prstGeom prst="rect">
                <a:avLst/>
              </a:prstGeom>
              <a:blipFill>
                <a:blip r:embed="rId30"/>
                <a:stretch>
                  <a:fillRect l="-524" r="-524" b="-171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8E22FC-FAB6-45E7-9D1E-B45BCC2524F7}"/>
                  </a:ext>
                </a:extLst>
              </p:cNvPr>
              <p:cNvSpPr txBox="1"/>
              <p:nvPr/>
            </p:nvSpPr>
            <p:spPr>
              <a:xfrm>
                <a:off x="9040331" y="3609502"/>
                <a:ext cx="4039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8E22FC-FAB6-45E7-9D1E-B45BCC252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331" y="3609502"/>
                <a:ext cx="403957" cy="369332"/>
              </a:xfrm>
              <a:prstGeom prst="rect">
                <a:avLst/>
              </a:prstGeom>
              <a:blipFill>
                <a:blip r:embed="rId31"/>
                <a:stretch>
                  <a:fillRect l="-10606" r="-10606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A5C9B329-1D06-4368-9E32-CE4BA94F44D2}"/>
              </a:ext>
            </a:extLst>
          </p:cNvPr>
          <p:cNvCxnSpPr>
            <a:cxnSpLocks/>
          </p:cNvCxnSpPr>
          <p:nvPr/>
        </p:nvCxnSpPr>
        <p:spPr>
          <a:xfrm>
            <a:off x="7618997" y="3247076"/>
            <a:ext cx="2169751" cy="3433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E83EE61-B15C-4C14-8327-55351F3F5AA6}"/>
              </a:ext>
            </a:extLst>
          </p:cNvPr>
          <p:cNvCxnSpPr>
            <a:cxnSpLocks/>
          </p:cNvCxnSpPr>
          <p:nvPr/>
        </p:nvCxnSpPr>
        <p:spPr>
          <a:xfrm>
            <a:off x="8198238" y="3247076"/>
            <a:ext cx="1529640" cy="322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F75F2A3-49ED-4EBD-ACA8-14F9EB6BB0B3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8766641" y="3237628"/>
            <a:ext cx="1022107" cy="322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82E21E89-AB98-41FB-BC8B-B3CB71352896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9644664" y="3220428"/>
            <a:ext cx="166429" cy="377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/>
              <p:nvPr/>
            </p:nvSpPr>
            <p:spPr>
              <a:xfrm>
                <a:off x="7235749" y="5640025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749" y="5640025"/>
                <a:ext cx="291234" cy="369332"/>
              </a:xfrm>
              <a:prstGeom prst="rect">
                <a:avLst/>
              </a:prstGeom>
              <a:blipFill>
                <a:blip r:embed="rId32"/>
                <a:stretch>
                  <a:fillRect l="-22917" r="-166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/>
              <p:nvPr/>
            </p:nvSpPr>
            <p:spPr>
              <a:xfrm>
                <a:off x="9100749" y="5615425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749" y="5615425"/>
                <a:ext cx="278410" cy="369332"/>
              </a:xfrm>
              <a:prstGeom prst="rect">
                <a:avLst/>
              </a:prstGeom>
              <a:blipFill>
                <a:blip r:embed="rId33"/>
                <a:stretch>
                  <a:fillRect l="-23913" r="-1739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B9D30AA-6CC6-4B8B-ABB4-97666580076C}"/>
              </a:ext>
            </a:extLst>
          </p:cNvPr>
          <p:cNvCxnSpPr>
            <a:cxnSpLocks/>
          </p:cNvCxnSpPr>
          <p:nvPr/>
        </p:nvCxnSpPr>
        <p:spPr>
          <a:xfrm flipV="1">
            <a:off x="7699293" y="5824691"/>
            <a:ext cx="1235708" cy="5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72EDCF16-581E-4A6A-A48D-61DADF8F0A7C}"/>
                  </a:ext>
                </a:extLst>
              </p:cNvPr>
              <p:cNvSpPr txBox="1"/>
              <p:nvPr/>
            </p:nvSpPr>
            <p:spPr>
              <a:xfrm>
                <a:off x="8186278" y="5434854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72EDCF16-581E-4A6A-A48D-61DADF8F0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278" y="5434854"/>
                <a:ext cx="219098" cy="307777"/>
              </a:xfrm>
              <a:prstGeom prst="rect">
                <a:avLst/>
              </a:prstGeom>
              <a:blipFill>
                <a:blip r:embed="rId34"/>
                <a:stretch>
                  <a:fillRect l="-38889" r="-33333"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0632B1B-32F9-4661-963B-F7D6046BAFD5}"/>
              </a:ext>
            </a:extLst>
          </p:cNvPr>
          <p:cNvSpPr txBox="1"/>
          <p:nvPr/>
        </p:nvSpPr>
        <p:spPr>
          <a:xfrm>
            <a:off x="1594491" y="4470059"/>
            <a:ext cx="16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関数らしい表記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547E9A61-78E3-4078-87A6-D7D65923F07E}"/>
                  </a:ext>
                </a:extLst>
              </p:cNvPr>
              <p:cNvSpPr txBox="1"/>
              <p:nvPr/>
            </p:nvSpPr>
            <p:spPr>
              <a:xfrm>
                <a:off x="1853248" y="5246093"/>
                <a:ext cx="1270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547E9A61-78E3-4078-87A6-D7D65923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248" y="5246093"/>
                <a:ext cx="1270155" cy="369332"/>
              </a:xfrm>
              <a:prstGeom prst="rect">
                <a:avLst/>
              </a:prstGeom>
              <a:blipFill>
                <a:blip r:embed="rId35"/>
                <a:stretch>
                  <a:fillRect l="-4808" r="-8173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AC9D59D-1939-45F5-8468-04CB9F2C9784}"/>
              </a:ext>
            </a:extLst>
          </p:cNvPr>
          <p:cNvSpPr txBox="1"/>
          <p:nvPr/>
        </p:nvSpPr>
        <p:spPr>
          <a:xfrm>
            <a:off x="3621288" y="5025277"/>
            <a:ext cx="116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要素の対応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AA68858-6F87-4964-B28D-2E68FCCCD02B}"/>
              </a:ext>
            </a:extLst>
          </p:cNvPr>
          <p:cNvSpPr txBox="1"/>
          <p:nvPr/>
        </p:nvSpPr>
        <p:spPr>
          <a:xfrm>
            <a:off x="3630560" y="5708936"/>
            <a:ext cx="116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集合の対応</a:t>
            </a:r>
          </a:p>
        </p:txBody>
      </p:sp>
    </p:spTree>
    <p:extLst>
      <p:ext uri="{BB962C8B-B14F-4D97-AF65-F5344CB8AC3E}">
        <p14:creationId xmlns:p14="http://schemas.microsoft.com/office/powerpoint/2010/main" val="211629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写像の合成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矢印は統合できることがある</a:t>
            </a:r>
            <a:r>
              <a:rPr lang="ja-JP" altLang="en-US" dirty="0"/>
              <a:t>（経路に依らず、同じ結果になる）</a:t>
            </a:r>
            <a:r>
              <a:rPr lang="ja-JP" altLang="en-US" sz="2800" dirty="0"/>
              <a:t>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準備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矢印の例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/>
              <p:nvPr/>
            </p:nvSpPr>
            <p:spPr>
              <a:xfrm>
                <a:off x="1703007" y="2242860"/>
                <a:ext cx="925917" cy="33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ja-JP" altLang="en-US" sz="1600" dirty="0"/>
                        <m:t>要素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07" y="2242860"/>
                <a:ext cx="925917" cy="338811"/>
              </a:xfrm>
              <a:prstGeom prst="rect">
                <a:avLst/>
              </a:prstGeom>
              <a:blipFill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E062090-FD20-41E4-BE00-A110C65A31EA}"/>
              </a:ext>
            </a:extLst>
          </p:cNvPr>
          <p:cNvCxnSpPr>
            <a:cxnSpLocks/>
          </p:cNvCxnSpPr>
          <p:nvPr/>
        </p:nvCxnSpPr>
        <p:spPr>
          <a:xfrm>
            <a:off x="3589316" y="2733904"/>
            <a:ext cx="10807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/>
              <p:nvPr/>
            </p:nvSpPr>
            <p:spPr>
              <a:xfrm>
                <a:off x="3704933" y="2247998"/>
                <a:ext cx="8406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933" y="2247998"/>
                <a:ext cx="840679" cy="307777"/>
              </a:xfrm>
              <a:prstGeom prst="rect">
                <a:avLst/>
              </a:prstGeom>
              <a:blipFill>
                <a:blip r:embed="rId3"/>
                <a:stretch>
                  <a:fillRect l="-6522" r="-434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5EE4764C-DACB-40E0-8928-C48246A9D84F}"/>
                  </a:ext>
                </a:extLst>
              </p:cNvPr>
              <p:cNvSpPr txBox="1"/>
              <p:nvPr/>
            </p:nvSpPr>
            <p:spPr>
              <a:xfrm>
                <a:off x="964377" y="1645597"/>
                <a:ext cx="1496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5EE4764C-DACB-40E0-8928-C48246A9D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77" y="1645597"/>
                <a:ext cx="1496312" cy="369332"/>
              </a:xfrm>
              <a:prstGeom prst="rect">
                <a:avLst/>
              </a:prstGeom>
              <a:blipFill>
                <a:blip r:embed="rId4"/>
                <a:stretch>
                  <a:fillRect l="-2033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C91E821-3502-42A4-BB1D-C433C3B9E1B9}"/>
              </a:ext>
            </a:extLst>
          </p:cNvPr>
          <p:cNvSpPr txBox="1"/>
          <p:nvPr/>
        </p:nvSpPr>
        <p:spPr>
          <a:xfrm>
            <a:off x="892076" y="2592943"/>
            <a:ext cx="25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(0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の間の実数集合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/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6E73A33-D460-402A-B69B-AEBA58D7AAF9}"/>
              </a:ext>
            </a:extLst>
          </p:cNvPr>
          <p:cNvCxnSpPr>
            <a:cxnSpLocks/>
          </p:cNvCxnSpPr>
          <p:nvPr/>
        </p:nvCxnSpPr>
        <p:spPr>
          <a:xfrm flipV="1">
            <a:off x="6373330" y="5312996"/>
            <a:ext cx="1590628" cy="2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/>
              <p:nvPr/>
            </p:nvSpPr>
            <p:spPr>
              <a:xfrm>
                <a:off x="7022769" y="4850991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769" y="4850991"/>
                <a:ext cx="263918" cy="369332"/>
              </a:xfrm>
              <a:prstGeom prst="rect">
                <a:avLst/>
              </a:prstGeom>
              <a:blipFill>
                <a:blip r:embed="rId6"/>
                <a:stretch>
                  <a:fillRect l="-37209" r="-34884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D70AE01D-BFE1-4F8E-A53F-72EB0198B187}"/>
                  </a:ext>
                </a:extLst>
              </p:cNvPr>
              <p:cNvSpPr txBox="1"/>
              <p:nvPr/>
            </p:nvSpPr>
            <p:spPr>
              <a:xfrm>
                <a:off x="6030076" y="1614820"/>
                <a:ext cx="925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[0,2]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D70AE01D-BFE1-4F8E-A53F-72EB0198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076" y="1614820"/>
                <a:ext cx="92591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4150760-5EC8-46E6-BCA1-AC6B64147285}"/>
                  </a:ext>
                </a:extLst>
              </p:cNvPr>
              <p:cNvSpPr txBox="1"/>
              <p:nvPr/>
            </p:nvSpPr>
            <p:spPr>
              <a:xfrm>
                <a:off x="5157513" y="1645597"/>
                <a:ext cx="844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4150760-5EC8-46E6-BCA1-AC6B64147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513" y="1645597"/>
                <a:ext cx="844630" cy="369332"/>
              </a:xfrm>
              <a:prstGeom prst="rect">
                <a:avLst/>
              </a:prstGeom>
              <a:blipFill>
                <a:blip r:embed="rId8"/>
                <a:stretch>
                  <a:fillRect l="-2878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CD380E3-6E12-45F4-B16F-3A6C71F672D3}"/>
              </a:ext>
            </a:extLst>
          </p:cNvPr>
          <p:cNvSpPr txBox="1"/>
          <p:nvPr/>
        </p:nvSpPr>
        <p:spPr>
          <a:xfrm>
            <a:off x="4801928" y="2592943"/>
            <a:ext cx="25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(0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の間の実数集合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A310E4D-CF5E-4131-9B05-4FE7257389C2}"/>
              </a:ext>
            </a:extLst>
          </p:cNvPr>
          <p:cNvCxnSpPr>
            <a:cxnSpLocks/>
          </p:cNvCxnSpPr>
          <p:nvPr/>
        </p:nvCxnSpPr>
        <p:spPr>
          <a:xfrm>
            <a:off x="7477429" y="2680716"/>
            <a:ext cx="10807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A46CA57F-3977-40C2-9277-FCBC2D55996F}"/>
                  </a:ext>
                </a:extLst>
              </p:cNvPr>
              <p:cNvSpPr txBox="1"/>
              <p:nvPr/>
            </p:nvSpPr>
            <p:spPr>
              <a:xfrm>
                <a:off x="7429416" y="2247402"/>
                <a:ext cx="11308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A46CA57F-3977-40C2-9277-FCBC2D55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16" y="2247402"/>
                <a:ext cx="1130822" cy="307777"/>
              </a:xfrm>
              <a:prstGeom prst="rect">
                <a:avLst/>
              </a:prstGeom>
              <a:blipFill>
                <a:blip r:embed="rId9"/>
                <a:stretch>
                  <a:fillRect l="-2162" r="-4324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174D4B6-DAD6-4960-BAD5-D0B006773D38}"/>
                  </a:ext>
                </a:extLst>
              </p:cNvPr>
              <p:cNvSpPr txBox="1"/>
              <p:nvPr/>
            </p:nvSpPr>
            <p:spPr>
              <a:xfrm>
                <a:off x="8826181" y="1651977"/>
                <a:ext cx="146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174D4B6-DAD6-4960-BAD5-D0B006773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181" y="1651977"/>
                <a:ext cx="1467558" cy="369332"/>
              </a:xfrm>
              <a:prstGeom prst="rect">
                <a:avLst/>
              </a:prstGeom>
              <a:blipFill>
                <a:blip r:embed="rId10"/>
                <a:stretch>
                  <a:fillRect l="-2905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F463859-70B8-4B6D-B4EE-16FD9C622386}"/>
              </a:ext>
            </a:extLst>
          </p:cNvPr>
          <p:cNvSpPr txBox="1"/>
          <p:nvPr/>
        </p:nvSpPr>
        <p:spPr>
          <a:xfrm>
            <a:off x="8611928" y="2594982"/>
            <a:ext cx="25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(1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の間の実数集合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188E036-5483-4C8F-BEB5-89F1933508B8}"/>
                  </a:ext>
                </a:extLst>
              </p:cNvPr>
              <p:cNvSpPr txBox="1"/>
              <p:nvPr/>
            </p:nvSpPr>
            <p:spPr>
              <a:xfrm>
                <a:off x="10111990" y="1618446"/>
                <a:ext cx="925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[1,3]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188E036-5483-4C8F-BEB5-89F193350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990" y="1618446"/>
                <a:ext cx="925917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5C5C708-9EB8-416C-95BE-97EC056B0D12}"/>
              </a:ext>
            </a:extLst>
          </p:cNvPr>
          <p:cNvGrpSpPr/>
          <p:nvPr/>
        </p:nvGrpSpPr>
        <p:grpSpPr>
          <a:xfrm>
            <a:off x="1112887" y="3118926"/>
            <a:ext cx="2106160" cy="406684"/>
            <a:chOff x="1112887" y="3204651"/>
            <a:chExt cx="2106160" cy="406684"/>
          </a:xfrm>
        </p:grpSpPr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C9F61802-BEE5-482E-AF2C-F65A5182F007}"/>
                </a:ext>
              </a:extLst>
            </p:cNvPr>
            <p:cNvCxnSpPr>
              <a:cxnSpLocks/>
            </p:cNvCxnSpPr>
            <p:nvPr/>
          </p:nvCxnSpPr>
          <p:spPr>
            <a:xfrm>
              <a:off x="1112887" y="3210575"/>
              <a:ext cx="21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32BC990B-43B0-4812-B39F-25F466944DDE}"/>
                    </a:ext>
                  </a:extLst>
                </p:cNvPr>
                <p:cNvSpPr txBox="1"/>
                <p:nvPr/>
              </p:nvSpPr>
              <p:spPr>
                <a:xfrm>
                  <a:off x="1210898" y="3210575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32BC990B-43B0-4812-B39F-25F466944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898" y="3210575"/>
                  <a:ext cx="341678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89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5C7A03AB-0397-47D0-8889-8A1ECFD4981A}"/>
                    </a:ext>
                  </a:extLst>
                </p:cNvPr>
                <p:cNvSpPr txBox="1"/>
                <p:nvPr/>
              </p:nvSpPr>
              <p:spPr>
                <a:xfrm>
                  <a:off x="1727072" y="3210575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5C7A03AB-0397-47D0-8889-8A1ECFD49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072" y="3210575"/>
                  <a:ext cx="341678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0F5440FF-66E6-4D1F-9F51-70F1450CA46E}"/>
                    </a:ext>
                  </a:extLst>
                </p:cNvPr>
                <p:cNvSpPr txBox="1"/>
                <p:nvPr/>
              </p:nvSpPr>
              <p:spPr>
                <a:xfrm>
                  <a:off x="2319447" y="3211225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0F5440FF-66E6-4D1F-9F51-70F1450CA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447" y="3211225"/>
                  <a:ext cx="341678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70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B97EDCB3-DE27-41A8-9BD6-2C6DEF3FD155}"/>
                    </a:ext>
                  </a:extLst>
                </p:cNvPr>
                <p:cNvSpPr txBox="1"/>
                <p:nvPr/>
              </p:nvSpPr>
              <p:spPr>
                <a:xfrm>
                  <a:off x="2868055" y="3204651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B97EDCB3-DE27-41A8-9BD6-2C6DEF3FD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055" y="3204651"/>
                  <a:ext cx="341678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70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43DFFE9-C1DE-4018-887A-BAC8931614A7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37" y="3210575"/>
              <a:ext cx="516174" cy="0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3B1EF43-716D-42CE-ACA2-9482188716C7}"/>
              </a:ext>
            </a:extLst>
          </p:cNvPr>
          <p:cNvGrpSpPr/>
          <p:nvPr/>
        </p:nvGrpSpPr>
        <p:grpSpPr>
          <a:xfrm>
            <a:off x="4914323" y="3109401"/>
            <a:ext cx="2106160" cy="408985"/>
            <a:chOff x="4914323" y="3195126"/>
            <a:chExt cx="2106160" cy="408985"/>
          </a:xfrm>
        </p:grpSpPr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F025C0EA-EA8D-4217-9959-48A3A5A964E2}"/>
                </a:ext>
              </a:extLst>
            </p:cNvPr>
            <p:cNvCxnSpPr>
              <a:cxnSpLocks/>
            </p:cNvCxnSpPr>
            <p:nvPr/>
          </p:nvCxnSpPr>
          <p:spPr>
            <a:xfrm>
              <a:off x="4914323" y="3204001"/>
              <a:ext cx="21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69BBB15B-D5F8-4BF6-BF11-2614532DE03B}"/>
                    </a:ext>
                  </a:extLst>
                </p:cNvPr>
                <p:cNvSpPr txBox="1"/>
                <p:nvPr/>
              </p:nvSpPr>
              <p:spPr>
                <a:xfrm>
                  <a:off x="5012334" y="3204001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69BBB15B-D5F8-4BF6-BF11-2614532DE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334" y="3204001"/>
                  <a:ext cx="341678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2C06DE87-037E-40C1-BD70-0CF23C29AF02}"/>
                    </a:ext>
                  </a:extLst>
                </p:cNvPr>
                <p:cNvSpPr txBox="1"/>
                <p:nvPr/>
              </p:nvSpPr>
              <p:spPr>
                <a:xfrm>
                  <a:off x="5528508" y="3204001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2C06DE87-037E-40C1-BD70-0CF23C29A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508" y="3204001"/>
                  <a:ext cx="341678" cy="400110"/>
                </a:xfrm>
                <a:prstGeom prst="rect">
                  <a:avLst/>
                </a:prstGeom>
                <a:blipFill>
                  <a:blip r:embed="rId17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47C65328-E493-4DDD-A397-7C718641F65B}"/>
                    </a:ext>
                  </a:extLst>
                </p:cNvPr>
                <p:cNvSpPr txBox="1"/>
                <p:nvPr/>
              </p:nvSpPr>
              <p:spPr>
                <a:xfrm>
                  <a:off x="6120883" y="319512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47C65328-E493-4DDD-A397-7C718641F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83" y="3195126"/>
                  <a:ext cx="341678" cy="400110"/>
                </a:xfrm>
                <a:prstGeom prst="rect">
                  <a:avLst/>
                </a:prstGeom>
                <a:blipFill>
                  <a:blip r:embed="rId18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2AE0C257-D234-4659-B7CB-8B61AC1CC3A1}"/>
                    </a:ext>
                  </a:extLst>
                </p:cNvPr>
                <p:cNvSpPr txBox="1"/>
                <p:nvPr/>
              </p:nvSpPr>
              <p:spPr>
                <a:xfrm>
                  <a:off x="6669491" y="3198077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2AE0C257-D234-4659-B7CB-8B61AC1CC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491" y="3198077"/>
                  <a:ext cx="341678" cy="400110"/>
                </a:xfrm>
                <a:prstGeom prst="rect">
                  <a:avLst/>
                </a:prstGeom>
                <a:blipFill>
                  <a:blip r:embed="rId19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807685-A6A0-4F7A-A50E-915BC9C368E2}"/>
                </a:ext>
              </a:extLst>
            </p:cNvPr>
            <p:cNvCxnSpPr>
              <a:cxnSpLocks/>
              <a:stCxn id="105" idx="0"/>
              <a:endCxn id="115" idx="0"/>
            </p:cNvCxnSpPr>
            <p:nvPr/>
          </p:nvCxnSpPr>
          <p:spPr>
            <a:xfrm flipV="1">
              <a:off x="5183173" y="3195126"/>
              <a:ext cx="1108549" cy="8875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17A4DA2-9302-442D-BB01-CEA866E6E6D4}"/>
              </a:ext>
            </a:extLst>
          </p:cNvPr>
          <p:cNvGrpSpPr/>
          <p:nvPr/>
        </p:nvGrpSpPr>
        <p:grpSpPr>
          <a:xfrm>
            <a:off x="8798352" y="3121827"/>
            <a:ext cx="2106160" cy="406684"/>
            <a:chOff x="8798352" y="3207552"/>
            <a:chExt cx="2106160" cy="406684"/>
          </a:xfrm>
        </p:grpSpPr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7C63B7D7-2EDA-48A8-86CE-2C4BA1D2863B}"/>
                </a:ext>
              </a:extLst>
            </p:cNvPr>
            <p:cNvCxnSpPr>
              <a:cxnSpLocks/>
            </p:cNvCxnSpPr>
            <p:nvPr/>
          </p:nvCxnSpPr>
          <p:spPr>
            <a:xfrm>
              <a:off x="8798352" y="3213476"/>
              <a:ext cx="21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969D397A-FE02-41FA-B1B9-C792D40FA7CC}"/>
                    </a:ext>
                  </a:extLst>
                </p:cNvPr>
                <p:cNvSpPr txBox="1"/>
                <p:nvPr/>
              </p:nvSpPr>
              <p:spPr>
                <a:xfrm>
                  <a:off x="8896363" y="321347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969D397A-FE02-41FA-B1B9-C792D40FA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6363" y="3213476"/>
                  <a:ext cx="341678" cy="400110"/>
                </a:xfrm>
                <a:prstGeom prst="rect">
                  <a:avLst/>
                </a:prstGeom>
                <a:blipFill>
                  <a:blip r:embed="rId20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5B45ECEB-BFF3-4515-84CC-B97283CE0334}"/>
                    </a:ext>
                  </a:extLst>
                </p:cNvPr>
                <p:cNvSpPr txBox="1"/>
                <p:nvPr/>
              </p:nvSpPr>
              <p:spPr>
                <a:xfrm>
                  <a:off x="9412537" y="321347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5B45ECEB-BFF3-4515-84CC-B97283CE0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537" y="3213476"/>
                  <a:ext cx="341678" cy="400110"/>
                </a:xfrm>
                <a:prstGeom prst="rect">
                  <a:avLst/>
                </a:prstGeom>
                <a:blipFill>
                  <a:blip r:embed="rId21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17D2FB7E-0F77-4A9A-A148-F69DF3BFCB30}"/>
                    </a:ext>
                  </a:extLst>
                </p:cNvPr>
                <p:cNvSpPr txBox="1"/>
                <p:nvPr/>
              </p:nvSpPr>
              <p:spPr>
                <a:xfrm>
                  <a:off x="10004912" y="321412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17D2FB7E-0F77-4A9A-A148-F69DF3BFC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4912" y="3214126"/>
                  <a:ext cx="341678" cy="400110"/>
                </a:xfrm>
                <a:prstGeom prst="rect">
                  <a:avLst/>
                </a:prstGeom>
                <a:blipFill>
                  <a:blip r:embed="rId2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5ED27695-7C04-4D46-8E92-8B37F3D9F88F}"/>
                    </a:ext>
                  </a:extLst>
                </p:cNvPr>
                <p:cNvSpPr txBox="1"/>
                <p:nvPr/>
              </p:nvSpPr>
              <p:spPr>
                <a:xfrm>
                  <a:off x="10553520" y="3207552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5ED27695-7C04-4D46-8E92-8B37F3D9F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3520" y="3207552"/>
                  <a:ext cx="341678" cy="400110"/>
                </a:xfrm>
                <a:prstGeom prst="rect">
                  <a:avLst/>
                </a:prstGeom>
                <a:blipFill>
                  <a:blip r:embed="rId2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47C060C7-9AC9-4BA0-9B47-8F2D326E1D0B}"/>
                </a:ext>
              </a:extLst>
            </p:cNvPr>
            <p:cNvCxnSpPr>
              <a:cxnSpLocks/>
              <a:stCxn id="119" idx="0"/>
              <a:endCxn id="121" idx="0"/>
            </p:cNvCxnSpPr>
            <p:nvPr/>
          </p:nvCxnSpPr>
          <p:spPr>
            <a:xfrm flipV="1">
              <a:off x="9583376" y="3207552"/>
              <a:ext cx="1140983" cy="5924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1978BB1A-00D8-4E6E-B992-797485C0A681}"/>
              </a:ext>
            </a:extLst>
          </p:cNvPr>
          <p:cNvCxnSpPr>
            <a:cxnSpLocks/>
            <a:stCxn id="125" idx="2"/>
            <a:endCxn id="127" idx="2"/>
          </p:cNvCxnSpPr>
          <p:nvPr/>
        </p:nvCxnSpPr>
        <p:spPr>
          <a:xfrm rot="5400000" flipH="1" flipV="1">
            <a:off x="6020167" y="-344689"/>
            <a:ext cx="26721" cy="7735122"/>
          </a:xfrm>
          <a:prstGeom prst="bentConnector3">
            <a:avLst>
              <a:gd name="adj1" fmla="val -53469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2BDD87F9-7652-4CA3-9634-D099F363809B}"/>
              </a:ext>
            </a:extLst>
          </p:cNvPr>
          <p:cNvSpPr/>
          <p:nvPr/>
        </p:nvSpPr>
        <p:spPr>
          <a:xfrm>
            <a:off x="904820" y="2120603"/>
            <a:ext cx="2522293" cy="1415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48F61C87-3019-4933-9831-DCEF316429B6}"/>
              </a:ext>
            </a:extLst>
          </p:cNvPr>
          <p:cNvSpPr/>
          <p:nvPr/>
        </p:nvSpPr>
        <p:spPr>
          <a:xfrm>
            <a:off x="4810348" y="2064765"/>
            <a:ext cx="2522293" cy="1415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36D3E906-9BFB-49A3-B3F3-4CF1E9997E38}"/>
              </a:ext>
            </a:extLst>
          </p:cNvPr>
          <p:cNvSpPr/>
          <p:nvPr/>
        </p:nvSpPr>
        <p:spPr>
          <a:xfrm>
            <a:off x="8639942" y="2093882"/>
            <a:ext cx="2522293" cy="1415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08FCC7C6-2A06-4CD9-A399-A33A0ACEF255}"/>
                  </a:ext>
                </a:extLst>
              </p:cNvPr>
              <p:cNvSpPr txBox="1"/>
              <p:nvPr/>
            </p:nvSpPr>
            <p:spPr>
              <a:xfrm>
                <a:off x="5111926" y="3742885"/>
                <a:ext cx="18857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08FCC7C6-2A06-4CD9-A399-A33A0ACE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926" y="3742885"/>
                <a:ext cx="1885740" cy="307777"/>
              </a:xfrm>
              <a:prstGeom prst="rect">
                <a:avLst/>
              </a:prstGeom>
              <a:blipFill>
                <a:blip r:embed="rId2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4AEC2824-46DE-4F8F-9128-211F39F56342}"/>
                  </a:ext>
                </a:extLst>
              </p:cNvPr>
              <p:cNvSpPr txBox="1"/>
              <p:nvPr/>
            </p:nvSpPr>
            <p:spPr>
              <a:xfrm>
                <a:off x="2319447" y="1614820"/>
                <a:ext cx="925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4AEC2824-46DE-4F8F-9128-211F39F56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47" y="1614820"/>
                <a:ext cx="925917" cy="400110"/>
              </a:xfrm>
              <a:prstGeom prst="rect">
                <a:avLst/>
              </a:prstGeom>
              <a:blipFill>
                <a:blip r:embed="rId2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0C4B003-B612-40ED-B501-54CB1C2CF08B}"/>
                  </a:ext>
                </a:extLst>
              </p:cNvPr>
              <p:cNvSpPr txBox="1"/>
              <p:nvPr/>
            </p:nvSpPr>
            <p:spPr>
              <a:xfrm>
                <a:off x="5633041" y="2213382"/>
                <a:ext cx="925917" cy="33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ja-JP" altLang="en-US" sz="1600" dirty="0" smtClean="0"/>
                        <m:t>要素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0C4B003-B612-40ED-B501-54CB1C2CF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041" y="2213382"/>
                <a:ext cx="925917" cy="338811"/>
              </a:xfrm>
              <a:prstGeom prst="rect">
                <a:avLst/>
              </a:prstGeom>
              <a:blipFill>
                <a:blip r:embed="rId2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DA3B5843-B322-44D4-A625-8FA3B310AB40}"/>
                  </a:ext>
                </a:extLst>
              </p:cNvPr>
              <p:cNvSpPr txBox="1"/>
              <p:nvPr/>
            </p:nvSpPr>
            <p:spPr>
              <a:xfrm>
                <a:off x="9469085" y="2204818"/>
                <a:ext cx="925917" cy="33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ja-JP" altLang="en-US" sz="1600" dirty="0" smtClean="0"/>
                        <m:t>要素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DA3B5843-B322-44D4-A625-8FA3B310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085" y="2204818"/>
                <a:ext cx="925917" cy="338811"/>
              </a:xfrm>
              <a:prstGeom prst="rect">
                <a:avLst/>
              </a:prstGeom>
              <a:blipFill>
                <a:blip r:embed="rId2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03A51B7-80B9-4120-A26C-11597B5BE3F8}"/>
                  </a:ext>
                </a:extLst>
              </p:cNvPr>
              <p:cNvSpPr txBox="1"/>
              <p:nvPr/>
            </p:nvSpPr>
            <p:spPr>
              <a:xfrm>
                <a:off x="7963958" y="5085697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03A51B7-80B9-4120-A26C-11597B5B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958" y="5085697"/>
                <a:ext cx="925917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/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97086FC7-C46E-4F97-B2AC-FB0D4DE6ACDD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 flipV="1">
            <a:off x="8889875" y="5312996"/>
            <a:ext cx="1582748" cy="35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48AEE656-21A8-49D4-8732-73823A664646}"/>
                  </a:ext>
                </a:extLst>
              </p:cNvPr>
              <p:cNvSpPr txBox="1"/>
              <p:nvPr/>
            </p:nvSpPr>
            <p:spPr>
              <a:xfrm>
                <a:off x="9542609" y="4799583"/>
                <a:ext cx="277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48AEE656-21A8-49D4-8732-73823A66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609" y="4799583"/>
                <a:ext cx="277768" cy="369332"/>
              </a:xfrm>
              <a:prstGeom prst="rect">
                <a:avLst/>
              </a:prstGeom>
              <a:blipFill>
                <a:blip r:embed="rId30"/>
                <a:stretch>
                  <a:fillRect l="-23913" r="-2173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1816F05D-31BE-4BE7-A07D-BC20B3CDC0E9}"/>
              </a:ext>
            </a:extLst>
          </p:cNvPr>
          <p:cNvCxnSpPr>
            <a:cxnSpLocks/>
            <a:stCxn id="67" idx="2"/>
            <a:endCxn id="133" idx="2"/>
          </p:cNvCxnSpPr>
          <p:nvPr/>
        </p:nvCxnSpPr>
        <p:spPr>
          <a:xfrm rot="5400000" flipH="1" flipV="1">
            <a:off x="8420083" y="3034117"/>
            <a:ext cx="5787" cy="5025210"/>
          </a:xfrm>
          <a:prstGeom prst="bentConnector3">
            <a:avLst>
              <a:gd name="adj1" fmla="val -3950233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8754C59-E4A9-40FA-BDE5-B22D0AA1AD43}"/>
                  </a:ext>
                </a:extLst>
              </p:cNvPr>
              <p:cNvSpPr txBox="1"/>
              <p:nvPr/>
            </p:nvSpPr>
            <p:spPr>
              <a:xfrm>
                <a:off x="8207577" y="5854541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8754C59-E4A9-40FA-BDE5-B22D0AA1A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77" y="5854541"/>
                <a:ext cx="261738" cy="369332"/>
              </a:xfrm>
              <a:prstGeom prst="rect">
                <a:avLst/>
              </a:prstGeom>
              <a:blipFill>
                <a:blip r:embed="rId31"/>
                <a:stretch>
                  <a:fillRect l="-25581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9ABCF874-C1AF-4FE3-970C-782254A40BEC}"/>
                  </a:ext>
                </a:extLst>
              </p:cNvPr>
              <p:cNvSpPr txBox="1"/>
              <p:nvPr/>
            </p:nvSpPr>
            <p:spPr>
              <a:xfrm>
                <a:off x="3508488" y="4936371"/>
                <a:ext cx="1306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9ABCF874-C1AF-4FE3-970C-782254A40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88" y="4936371"/>
                <a:ext cx="1306768" cy="369332"/>
              </a:xfrm>
              <a:prstGeom prst="rect">
                <a:avLst/>
              </a:prstGeom>
              <a:blipFill>
                <a:blip r:embed="rId32"/>
                <a:stretch>
                  <a:fillRect l="-4673" r="-6075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38C461D6-77CE-41FD-BB40-DC0233DDBF4E}"/>
              </a:ext>
            </a:extLst>
          </p:cNvPr>
          <p:cNvSpPr txBox="1"/>
          <p:nvPr/>
        </p:nvSpPr>
        <p:spPr>
          <a:xfrm>
            <a:off x="7609172" y="4434859"/>
            <a:ext cx="145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可換図式</a:t>
            </a:r>
            <a:endParaRPr kumimoji="1" lang="ja-JP" altLang="en-US" b="1" dirty="0"/>
          </a:p>
        </p:txBody>
      </p:sp>
      <p:sp>
        <p:nvSpPr>
          <p:cNvPr id="142" name="二等辺三角形 141">
            <a:extLst>
              <a:ext uri="{FF2B5EF4-FFF2-40B4-BE49-F238E27FC236}">
                <a16:creationId xmlns:a16="http://schemas.microsoft.com/office/drawing/2014/main" id="{1AF483BB-DEE6-48F7-9E27-453FAB89AEE3}"/>
              </a:ext>
            </a:extLst>
          </p:cNvPr>
          <p:cNvSpPr/>
          <p:nvPr/>
        </p:nvSpPr>
        <p:spPr>
          <a:xfrm rot="10800000">
            <a:off x="5481363" y="4242756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6E6C946-E961-48D9-9498-1CFEFAE75004}"/>
                  </a:ext>
                </a:extLst>
              </p:cNvPr>
              <p:cNvSpPr txBox="1"/>
              <p:nvPr/>
            </p:nvSpPr>
            <p:spPr>
              <a:xfrm>
                <a:off x="843797" y="4967948"/>
                <a:ext cx="1718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6E6C946-E961-48D9-9498-1CFEFAE75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97" y="4967948"/>
                <a:ext cx="1718419" cy="369332"/>
              </a:xfrm>
              <a:prstGeom prst="rect">
                <a:avLst/>
              </a:prstGeom>
              <a:blipFill>
                <a:blip r:embed="rId33"/>
                <a:stretch>
                  <a:fillRect l="-709" r="-5319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F483D16-94A6-4BF0-B9CA-D600EE055B1B}"/>
              </a:ext>
            </a:extLst>
          </p:cNvPr>
          <p:cNvSpPr txBox="1"/>
          <p:nvPr/>
        </p:nvSpPr>
        <p:spPr>
          <a:xfrm>
            <a:off x="1381737" y="4438623"/>
            <a:ext cx="289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合成関数・合成写像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A974ADD-B7BA-458D-B05A-CBE2EC90CD21}"/>
                  </a:ext>
                </a:extLst>
              </p:cNvPr>
              <p:cNvSpPr txBox="1"/>
              <p:nvPr/>
            </p:nvSpPr>
            <p:spPr>
              <a:xfrm>
                <a:off x="3487911" y="5428059"/>
                <a:ext cx="1220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A974ADD-B7BA-458D-B05A-CBE2EC90C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1" y="5428059"/>
                <a:ext cx="1220334" cy="369332"/>
              </a:xfrm>
              <a:prstGeom prst="rect">
                <a:avLst/>
              </a:prstGeom>
              <a:blipFill>
                <a:blip r:embed="rId34"/>
                <a:stretch>
                  <a:fillRect l="-5000" r="-4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8277499-0EBD-4235-B33C-FC0F0B1003A4}"/>
                  </a:ext>
                </a:extLst>
              </p:cNvPr>
              <p:cNvSpPr txBox="1"/>
              <p:nvPr/>
            </p:nvSpPr>
            <p:spPr>
              <a:xfrm>
                <a:off x="823728" y="5410869"/>
                <a:ext cx="1244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8277499-0EBD-4235-B33C-FC0F0B10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28" y="5410869"/>
                <a:ext cx="1244507" cy="369332"/>
              </a:xfrm>
              <a:prstGeom prst="rect">
                <a:avLst/>
              </a:prstGeom>
              <a:blipFill>
                <a:blip r:embed="rId35"/>
                <a:stretch>
                  <a:fillRect l="-1961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2228859E-4419-4911-A018-FE3306C496D9}"/>
              </a:ext>
            </a:extLst>
          </p:cNvPr>
          <p:cNvSpPr txBox="1"/>
          <p:nvPr/>
        </p:nvSpPr>
        <p:spPr>
          <a:xfrm>
            <a:off x="689407" y="5893966"/>
            <a:ext cx="289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※</a:t>
            </a:r>
            <a:r>
              <a:rPr lang="ja-JP" altLang="en-US" sz="2000" dirty="0"/>
              <a:t>一般に交換はできない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688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ベクトルのノルムも写像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数値だけでなく、ベクトルの計算でも写像は現れる。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準備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矢印の例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2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C622F6F-E914-4824-BD63-31DC143B8F45}"/>
                  </a:ext>
                </a:extLst>
              </p:cNvPr>
              <p:cNvSpPr txBox="1"/>
              <p:nvPr/>
            </p:nvSpPr>
            <p:spPr>
              <a:xfrm>
                <a:off x="2675879" y="3329212"/>
                <a:ext cx="10992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=(1,2)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C622F6F-E914-4824-BD63-31DC143B8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879" y="3329212"/>
                <a:ext cx="1099212" cy="307777"/>
              </a:xfrm>
              <a:prstGeom prst="rect">
                <a:avLst/>
              </a:prstGeom>
              <a:blipFill>
                <a:blip r:embed="rId2"/>
                <a:stretch>
                  <a:fillRect l="-2778" r="-7778" b="-37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D26BC92-3846-4670-AECC-8BC6418C985E}"/>
                  </a:ext>
                </a:extLst>
              </p:cNvPr>
              <p:cNvSpPr txBox="1"/>
              <p:nvPr/>
            </p:nvSpPr>
            <p:spPr>
              <a:xfrm>
                <a:off x="6485879" y="3258575"/>
                <a:ext cx="249151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D26BC92-3846-4670-AECC-8BC6418C9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879" y="3258575"/>
                <a:ext cx="2491515" cy="381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D6C5D1C-9872-4551-B42F-091573B3642B}"/>
                  </a:ext>
                </a:extLst>
              </p:cNvPr>
              <p:cNvSpPr txBox="1"/>
              <p:nvPr/>
            </p:nvSpPr>
            <p:spPr>
              <a:xfrm>
                <a:off x="2477330" y="2114372"/>
                <a:ext cx="1496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D6C5D1C-9872-4551-B42F-091573B36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30" y="2114372"/>
                <a:ext cx="1496312" cy="369332"/>
              </a:xfrm>
              <a:prstGeom prst="rect">
                <a:avLst/>
              </a:prstGeom>
              <a:blipFill>
                <a:blip r:embed="rId4"/>
                <a:stretch>
                  <a:fillRect l="-2033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F581301-9CC6-428A-B980-B509171072A8}"/>
                  </a:ext>
                </a:extLst>
              </p:cNvPr>
              <p:cNvSpPr txBox="1"/>
              <p:nvPr/>
            </p:nvSpPr>
            <p:spPr>
              <a:xfrm>
                <a:off x="1837396" y="2496859"/>
                <a:ext cx="314156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次元の実数集合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F581301-9CC6-428A-B980-B5091710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96" y="2496859"/>
                <a:ext cx="3141562" cy="375552"/>
              </a:xfrm>
              <a:prstGeom prst="rect">
                <a:avLst/>
              </a:prstGeom>
              <a:blipFill>
                <a:blip r:embed="rId5"/>
                <a:stretch>
                  <a:fillRect t="-983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1FEED2-7ABA-4B6B-B7DF-2A8DB17B4EB7}"/>
                  </a:ext>
                </a:extLst>
              </p:cNvPr>
              <p:cNvSpPr txBox="1"/>
              <p:nvPr/>
            </p:nvSpPr>
            <p:spPr>
              <a:xfrm>
                <a:off x="7006906" y="2114372"/>
                <a:ext cx="146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1FEED2-7ABA-4B6B-B7DF-2A8DB17B4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906" y="2114372"/>
                <a:ext cx="1467558" cy="369332"/>
              </a:xfrm>
              <a:prstGeom prst="rect">
                <a:avLst/>
              </a:prstGeom>
              <a:blipFill>
                <a:blip r:embed="rId6"/>
                <a:stretch>
                  <a:fillRect l="-2490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2AB30D0-82AA-41B6-8F82-6ACB74F5CB45}"/>
                  </a:ext>
                </a:extLst>
              </p:cNvPr>
              <p:cNvSpPr txBox="1"/>
              <p:nvPr/>
            </p:nvSpPr>
            <p:spPr>
              <a:xfrm>
                <a:off x="6298581" y="2526292"/>
                <a:ext cx="2884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次元の実数集合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2AB30D0-82AA-41B6-8F82-6ACB74F5C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581" y="2526292"/>
                <a:ext cx="2884207" cy="369332"/>
              </a:xfrm>
              <a:prstGeom prst="rect">
                <a:avLst/>
              </a:prstGeom>
              <a:blipFill>
                <a:blip r:embed="rId7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AC111A-9D92-4BF3-ABEC-9B30AF3FA4BC}"/>
              </a:ext>
            </a:extLst>
          </p:cNvPr>
          <p:cNvSpPr txBox="1"/>
          <p:nvPr/>
        </p:nvSpPr>
        <p:spPr>
          <a:xfrm>
            <a:off x="1576667" y="3329212"/>
            <a:ext cx="109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ベクトル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F7D248-7442-4746-96C2-4556B17804F9}"/>
              </a:ext>
            </a:extLst>
          </p:cNvPr>
          <p:cNvSpPr txBox="1"/>
          <p:nvPr/>
        </p:nvSpPr>
        <p:spPr>
          <a:xfrm>
            <a:off x="5386667" y="3318827"/>
            <a:ext cx="109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ノルム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12FA6B-C3D3-4FA5-BA33-8C938D682B80}"/>
                  </a:ext>
                </a:extLst>
              </p:cNvPr>
              <p:cNvSpPr txBox="1"/>
              <p:nvPr/>
            </p:nvSpPr>
            <p:spPr>
              <a:xfrm>
                <a:off x="3038933" y="5024396"/>
                <a:ext cx="785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12FA6B-C3D3-4FA5-BA33-8C938D682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933" y="5024396"/>
                <a:ext cx="78553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FA175A6-18C2-425D-B3E1-192AAB304F06}"/>
                  </a:ext>
                </a:extLst>
              </p:cNvPr>
              <p:cNvSpPr txBox="1"/>
              <p:nvPr/>
            </p:nvSpPr>
            <p:spPr>
              <a:xfrm>
                <a:off x="7388283" y="5024397"/>
                <a:ext cx="717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FA175A6-18C2-425D-B3E1-192AAB304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283" y="5024397"/>
                <a:ext cx="71708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DDF293-3545-4446-B8C7-353982BBD004}"/>
              </a:ext>
            </a:extLst>
          </p:cNvPr>
          <p:cNvCxnSpPr>
            <a:cxnSpLocks/>
          </p:cNvCxnSpPr>
          <p:nvPr/>
        </p:nvCxnSpPr>
        <p:spPr>
          <a:xfrm flipV="1">
            <a:off x="4707953" y="5203918"/>
            <a:ext cx="1590628" cy="2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75FE73C-5E36-4C0B-88F7-3736966A4ED2}"/>
                  </a:ext>
                </a:extLst>
              </p:cNvPr>
              <p:cNvSpPr txBox="1"/>
              <p:nvPr/>
            </p:nvSpPr>
            <p:spPr>
              <a:xfrm>
                <a:off x="5357392" y="4741913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75FE73C-5E36-4C0B-88F7-3736966A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392" y="4741913"/>
                <a:ext cx="263918" cy="369332"/>
              </a:xfrm>
              <a:prstGeom prst="rect">
                <a:avLst/>
              </a:prstGeom>
              <a:blipFill>
                <a:blip r:embed="rId10"/>
                <a:stretch>
                  <a:fillRect l="-39535" r="-3255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6A1B1A9-39BE-4DCF-A775-E00DF726BEB9}"/>
                  </a:ext>
                </a:extLst>
              </p:cNvPr>
              <p:cNvSpPr txBox="1"/>
              <p:nvPr/>
            </p:nvSpPr>
            <p:spPr>
              <a:xfrm>
                <a:off x="4700163" y="4212246"/>
                <a:ext cx="15169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6A1B1A9-39BE-4DCF-A775-E00DF726B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63" y="4212246"/>
                <a:ext cx="1516954" cy="369332"/>
              </a:xfrm>
              <a:prstGeom prst="rect">
                <a:avLst/>
              </a:prstGeom>
              <a:blipFill>
                <a:blip r:embed="rId11"/>
                <a:stretch>
                  <a:fillRect l="-6024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09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線形代数における線形変換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行列はベクトルをベクトルに移す関数で、空間を座標系を変換する。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準備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矢印の例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2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58868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準備の流れ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関数と写像、変換、合成変換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線形代数における線形変換、閉じること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体・群・数学的構造体と代数的構造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準備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08026C-4383-4E45-9548-34F0215295C8}"/>
              </a:ext>
            </a:extLst>
          </p:cNvPr>
          <p:cNvSpPr txBox="1"/>
          <p:nvPr/>
        </p:nvSpPr>
        <p:spPr>
          <a:xfrm>
            <a:off x="7209622" y="2019754"/>
            <a:ext cx="367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https://zangiri.hatenablog.jp/entry/2020/06/02/220147#%E3%81%BE%E3%81%88%E3%81%8C%E3%81%8D</a:t>
            </a:r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4490B-9C8B-466C-B095-B3D02C99B0A4}"/>
              </a:ext>
            </a:extLst>
          </p:cNvPr>
          <p:cNvSpPr txBox="1"/>
          <p:nvPr/>
        </p:nvSpPr>
        <p:spPr>
          <a:xfrm>
            <a:off x="7209622" y="3743779"/>
            <a:ext cx="3672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https://ibisml.org/ibis2021/files/2021/11/katsumata_ibis2021.pdf</a:t>
            </a:r>
            <a:endParaRPr kumimoji="1" lang="ja-JP" altLang="en-US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62B236-03DB-40D2-BF3C-3AA481954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8"/>
          <a:stretch/>
        </p:blipFill>
        <p:spPr>
          <a:xfrm>
            <a:off x="517056" y="2619918"/>
            <a:ext cx="5651516" cy="35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1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圏の定義、射と対象、可換図式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関手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関手圏・自然変換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米田の補題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随伴</a:t>
            </a: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Kan</a:t>
            </a:r>
            <a:r>
              <a:rPr lang="ja-JP" altLang="en-US" sz="2800" dirty="0"/>
              <a:t>拡張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モナド・コモナド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圏論</a:t>
            </a:r>
          </a:p>
        </p:txBody>
      </p:sp>
    </p:spTree>
    <p:extLst>
      <p:ext uri="{BB962C8B-B14F-4D97-AF65-F5344CB8AC3E}">
        <p14:creationId xmlns:p14="http://schemas.microsoft.com/office/powerpoint/2010/main" val="309007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圏の定義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圏論</a:t>
            </a:r>
          </a:p>
        </p:txBody>
      </p:sp>
    </p:spTree>
    <p:extLst>
      <p:ext uri="{BB962C8B-B14F-4D97-AF65-F5344CB8AC3E}">
        <p14:creationId xmlns:p14="http://schemas.microsoft.com/office/powerpoint/2010/main" val="177796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今回の内容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 err="1"/>
              <a:t>Nishika</a:t>
            </a:r>
            <a:r>
              <a:rPr lang="ja-JP" altLang="en-US" sz="2800" dirty="0"/>
              <a:t>コンペに参加してみた。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様々なデータ</a:t>
            </a:r>
            <a:r>
              <a:rPr lang="ja-JP" altLang="en-US" dirty="0"/>
              <a:t>（実数値／画像／自然言語）</a:t>
            </a:r>
            <a:r>
              <a:rPr lang="ja-JP" altLang="en-US" sz="2400" dirty="0"/>
              <a:t>・分析タスク</a:t>
            </a:r>
            <a:r>
              <a:rPr lang="ja-JP" altLang="en-US" dirty="0"/>
              <a:t>（予測／異常検知／画像認識）</a:t>
            </a:r>
            <a:r>
              <a:rPr lang="ja-JP" altLang="en-US" sz="2400" dirty="0"/>
              <a:t>がある</a:t>
            </a:r>
            <a:endParaRPr lang="en-US" altLang="ja-JP" sz="2400" dirty="0"/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88D0FC3E-D2E3-4A94-AC8B-8EC9B21F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25177"/>
              </p:ext>
            </p:extLst>
          </p:nvPr>
        </p:nvGraphicFramePr>
        <p:xfrm>
          <a:off x="317033" y="2208111"/>
          <a:ext cx="565785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405064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タスク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現在開催中／過去開催の例（計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個）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中古マンション価格予測</a:t>
                      </a:r>
                      <a:r>
                        <a:rPr kumimoji="1" lang="ja-JP" altLang="en-US" sz="1600" dirty="0"/>
                        <a:t>（各季節に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度？）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>
                          <a:solidFill>
                            <a:srgbClr val="FF0000"/>
                          </a:solidFill>
                        </a:rPr>
                        <a:t>生鮮野菜価格予測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800" dirty="0"/>
                        <a:t>web</a:t>
                      </a:r>
                      <a:r>
                        <a:rPr kumimoji="1" lang="ja-JP" altLang="en-US" sz="1800" dirty="0"/>
                        <a:t>小説のブックマーク数予測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リチウムイオン電池充電率予測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異常検知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熱交換器傷検知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ソフトウェア異常検知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フェイクニュース検知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航空機ターボエンジンの故障予知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画像認識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ケーブルコネクタ種類判別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類似商標画像検索</a:t>
                      </a:r>
                      <a:r>
                        <a:rPr kumimoji="1" lang="ja-JP" altLang="en-US" sz="1600" dirty="0"/>
                        <a:t>（特許庁）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49659DF6-F75A-4058-A612-3A6A9AD3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17" y="2358790"/>
            <a:ext cx="5657852" cy="372547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52031B-3E26-4A47-9009-F6745E41023B}"/>
              </a:ext>
            </a:extLst>
          </p:cNvPr>
          <p:cNvSpPr txBox="1"/>
          <p:nvPr/>
        </p:nvSpPr>
        <p:spPr>
          <a:xfrm>
            <a:off x="7209622" y="2019754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Nishika</a:t>
            </a:r>
            <a:r>
              <a:rPr lang="ja-JP" altLang="en-US" dirty="0"/>
              <a:t>コンペの概要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7EAC9D-FAF5-4D24-8397-F69BD3554ED1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546374-9B5B-495D-990B-04AF61F21592}"/>
              </a:ext>
            </a:extLst>
          </p:cNvPr>
          <p:cNvSpPr txBox="1"/>
          <p:nvPr/>
        </p:nvSpPr>
        <p:spPr>
          <a:xfrm>
            <a:off x="345606" y="5737666"/>
            <a:ext cx="577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過去開催でも、データをダウンロードし、手元で試すことが可能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65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コンペの流れ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配布データをもとに分析し、締切日までに必要データを提出。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配布データは基本公開データを使用する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別のデータを使用しても良いが、それらは別評価・締切となる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コンペ用途以外でのデータ使用は禁止</a:t>
            </a:r>
            <a:endParaRPr lang="en-US" altLang="ja-JP" sz="24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今回は</a:t>
            </a:r>
            <a:r>
              <a:rPr lang="en-US" altLang="ja-JP" sz="2000" dirty="0" err="1"/>
              <a:t>Nishika</a:t>
            </a:r>
            <a:r>
              <a:rPr lang="ja-JP" altLang="en-US" sz="2000" dirty="0"/>
              <a:t>主催なので、全てパブリックなデータ</a:t>
            </a:r>
            <a:endParaRPr lang="en-US" altLang="ja-JP" sz="2000" dirty="0"/>
          </a:p>
          <a:p>
            <a:pPr lvl="1">
              <a:defRPr/>
            </a:pP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回まで提出可、提出履歴の最良スコアで暫定ランクが決まる</a:t>
            </a:r>
            <a:endParaRPr lang="en-US" altLang="ja-JP" sz="2000" dirty="0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6EAD7DF-528B-41CA-AEA3-D94BD369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45248"/>
          <a:stretch/>
        </p:blipFill>
        <p:spPr>
          <a:xfrm>
            <a:off x="6536634" y="4484874"/>
            <a:ext cx="5580244" cy="16038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403094-A6EA-4418-955B-D0CB81EBDB39}"/>
              </a:ext>
            </a:extLst>
          </p:cNvPr>
          <p:cNvSpPr txBox="1"/>
          <p:nvPr/>
        </p:nvSpPr>
        <p:spPr>
          <a:xfrm>
            <a:off x="6673782" y="4083887"/>
            <a:ext cx="53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データのダウンロード・提出は、専用</a:t>
            </a:r>
            <a:r>
              <a:rPr lang="en-US" altLang="ja-JP" dirty="0"/>
              <a:t>web</a:t>
            </a:r>
            <a:r>
              <a:rPr lang="ja-JP" altLang="en-US" dirty="0"/>
              <a:t>サイト上で行う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34EE3F-1328-4068-A8FA-8E23EB43E55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1407A6-285A-4EB7-8478-9FF6B2CC7847}"/>
              </a:ext>
            </a:extLst>
          </p:cNvPr>
          <p:cNvSpPr txBox="1"/>
          <p:nvPr/>
        </p:nvSpPr>
        <p:spPr>
          <a:xfrm>
            <a:off x="1573426" y="4083887"/>
            <a:ext cx="339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約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人参加、賞金／賞品あり</a:t>
            </a:r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6334488-5318-45AA-94A3-3C35BCF30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55"/>
          <a:stretch/>
        </p:blipFill>
        <p:spPr>
          <a:xfrm>
            <a:off x="75122" y="4484874"/>
            <a:ext cx="6389699" cy="13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2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近況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773319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色んな分野の人に跨って、下記のプロジェクト・テーマを兼任している。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企画から実務まで、後輩／学生と進めることが多くなってきた。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そのまえに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7E18C9-AD42-4E3B-A86B-182699AE697E}"/>
              </a:ext>
            </a:extLst>
          </p:cNvPr>
          <p:cNvSpPr txBox="1"/>
          <p:nvPr/>
        </p:nvSpPr>
        <p:spPr>
          <a:xfrm>
            <a:off x="216317" y="3675793"/>
            <a:ext cx="19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人工酵素設計</a:t>
            </a:r>
            <a:endParaRPr kumimoji="1" lang="ja-JP" altLang="en-US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5D8284-0E3E-4A82-87B6-DE2C971CD787}"/>
              </a:ext>
            </a:extLst>
          </p:cNvPr>
          <p:cNvSpPr txBox="1"/>
          <p:nvPr/>
        </p:nvSpPr>
        <p:spPr>
          <a:xfrm>
            <a:off x="4209661" y="3675793"/>
            <a:ext cx="154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連携最適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610E0B5-A2DC-4A4A-BBEA-5BB4BB0024FC}"/>
              </a:ext>
            </a:extLst>
          </p:cNvPr>
          <p:cNvCxnSpPr>
            <a:cxnSpLocks/>
          </p:cNvCxnSpPr>
          <p:nvPr/>
        </p:nvCxnSpPr>
        <p:spPr>
          <a:xfrm flipH="1">
            <a:off x="4232842" y="4107493"/>
            <a:ext cx="366684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7870AC6-56BC-4077-B71A-F4409165E066}"/>
              </a:ext>
            </a:extLst>
          </p:cNvPr>
          <p:cNvCxnSpPr>
            <a:cxnSpLocks/>
          </p:cNvCxnSpPr>
          <p:nvPr/>
        </p:nvCxnSpPr>
        <p:spPr>
          <a:xfrm flipH="1" flipV="1">
            <a:off x="177533" y="4107493"/>
            <a:ext cx="39054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382E3E9-6B17-4399-8189-C868F489C35B}"/>
              </a:ext>
            </a:extLst>
          </p:cNvPr>
          <p:cNvCxnSpPr>
            <a:cxnSpLocks/>
          </p:cNvCxnSpPr>
          <p:nvPr/>
        </p:nvCxnSpPr>
        <p:spPr>
          <a:xfrm flipH="1" flipV="1">
            <a:off x="8008476" y="4107493"/>
            <a:ext cx="39054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CDF99C-C0F3-4F19-96CA-611765DAC3D6}"/>
              </a:ext>
            </a:extLst>
          </p:cNvPr>
          <p:cNvSpPr txBox="1"/>
          <p:nvPr/>
        </p:nvSpPr>
        <p:spPr>
          <a:xfrm>
            <a:off x="8112936" y="3675793"/>
            <a:ext cx="14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米国再生水</a:t>
            </a:r>
            <a:endParaRPr kumimoji="1" lang="ja-JP" altLang="en-US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EE8EC70-4DFB-4F26-87CC-0F079ECF7A19}"/>
              </a:ext>
            </a:extLst>
          </p:cNvPr>
          <p:cNvSpPr txBox="1"/>
          <p:nvPr/>
        </p:nvSpPr>
        <p:spPr>
          <a:xfrm>
            <a:off x="4525973" y="4353471"/>
            <a:ext cx="300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最適化技術の開発・検証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共同研究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498129D-1E31-4640-9F3D-EF9E590182C8}"/>
              </a:ext>
            </a:extLst>
          </p:cNvPr>
          <p:cNvSpPr txBox="1"/>
          <p:nvPr/>
        </p:nvSpPr>
        <p:spPr>
          <a:xfrm>
            <a:off x="177533" y="4353449"/>
            <a:ext cx="375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TL</a:t>
            </a:r>
            <a:r>
              <a:rPr kumimoji="1" lang="ja-JP" altLang="en-US" dirty="0"/>
              <a:t>代理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テーマ探索のための市場・技術調査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共同研究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7B1AC8-4B58-4CDA-98D7-218AE36E9374}"/>
              </a:ext>
            </a:extLst>
          </p:cNvPr>
          <p:cNvSpPr txBox="1"/>
          <p:nvPr/>
        </p:nvSpPr>
        <p:spPr>
          <a:xfrm>
            <a:off x="8382731" y="4343924"/>
            <a:ext cx="309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RO</a:t>
            </a:r>
            <a:r>
              <a:rPr kumimoji="1" lang="ja-JP" altLang="en-US" dirty="0"/>
              <a:t>膜のデータ解析・最適化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エンジン製作</a:t>
            </a:r>
            <a:endParaRPr kumimoji="1" lang="en-US" altLang="ja-JP" dirty="0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7DB06EC4-CA1F-45EE-8EDE-A6169B4B41FF}"/>
              </a:ext>
            </a:extLst>
          </p:cNvPr>
          <p:cNvSpPr/>
          <p:nvPr/>
        </p:nvSpPr>
        <p:spPr>
          <a:xfrm>
            <a:off x="2131906" y="3095625"/>
            <a:ext cx="7928188" cy="24175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84F884C-323C-4EBC-AE25-1D40903BD9D7}"/>
              </a:ext>
            </a:extLst>
          </p:cNvPr>
          <p:cNvSpPr txBox="1"/>
          <p:nvPr/>
        </p:nvSpPr>
        <p:spPr>
          <a:xfrm>
            <a:off x="1270756" y="2614166"/>
            <a:ext cx="19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企画寄り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78D74D0-BAC7-4812-B241-2905C716A9F4}"/>
              </a:ext>
            </a:extLst>
          </p:cNvPr>
          <p:cNvSpPr txBox="1"/>
          <p:nvPr/>
        </p:nvSpPr>
        <p:spPr>
          <a:xfrm>
            <a:off x="8938303" y="2614166"/>
            <a:ext cx="19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実務寄り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D498018-B08C-4E8A-89AE-180A139AD5BF}"/>
              </a:ext>
            </a:extLst>
          </p:cNvPr>
          <p:cNvSpPr txBox="1"/>
          <p:nvPr/>
        </p:nvSpPr>
        <p:spPr>
          <a:xfrm>
            <a:off x="1912376" y="3722678"/>
            <a:ext cx="216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バイオエンジニアリング</a:t>
            </a:r>
            <a:r>
              <a:rPr kumimoji="1" lang="en-US" altLang="ja-JP" sz="1600" dirty="0"/>
              <a:t>Gr.</a:t>
            </a:r>
            <a:endParaRPr kumimoji="1" lang="ja-JP" altLang="en-US" sz="16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C0901C-E73F-4D5B-860D-6558658E9C34}"/>
              </a:ext>
            </a:extLst>
          </p:cNvPr>
          <p:cNvSpPr txBox="1"/>
          <p:nvPr/>
        </p:nvSpPr>
        <p:spPr>
          <a:xfrm>
            <a:off x="9387763" y="3722678"/>
            <a:ext cx="267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ウォーターサステナビリティ</a:t>
            </a:r>
            <a:r>
              <a:rPr kumimoji="1" lang="en-US" altLang="ja-JP" sz="1600" dirty="0"/>
              <a:t>Gr.</a:t>
            </a:r>
            <a:endParaRPr kumimoji="1" lang="ja-JP" altLang="en-US" sz="16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E149ACD-EB18-4407-8EF5-8429B8A70A69}"/>
              </a:ext>
            </a:extLst>
          </p:cNvPr>
          <p:cNvSpPr txBox="1"/>
          <p:nvPr/>
        </p:nvSpPr>
        <p:spPr>
          <a:xfrm>
            <a:off x="5479505" y="3738067"/>
            <a:ext cx="243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オペレーショナルエクセレンス</a:t>
            </a:r>
            <a:r>
              <a:rPr kumimoji="1" lang="en-US" altLang="ja-JP" sz="1400" dirty="0"/>
              <a:t>Gr.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715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生鮮野菜価格予測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国内・海外各地から出荷されてくる野菜の販売価格を予測するタスク。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基本的に、販売価格は生産量に連動するため、</a:t>
            </a:r>
            <a:r>
              <a:rPr lang="ja-JP" altLang="en-US" sz="2400" u="sng" dirty="0">
                <a:uFill>
                  <a:solidFill>
                    <a:schemeClr val="accent2"/>
                  </a:solidFill>
                </a:uFill>
              </a:rPr>
              <a:t>生産地域の生育条件と時期</a:t>
            </a:r>
            <a:r>
              <a:rPr lang="ja-JP" altLang="en-US" sz="2400" dirty="0"/>
              <a:t>が因子になる</a:t>
            </a:r>
            <a:endParaRPr lang="en-US" altLang="zh-TW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28EF405-AA51-481D-A66F-3325A61B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52571"/>
              </p:ext>
            </p:extLst>
          </p:nvPr>
        </p:nvGraphicFramePr>
        <p:xfrm>
          <a:off x="3546465" y="2154269"/>
          <a:ext cx="8461316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6811919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予測情報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目的変数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東京都中央卸売市場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（大田市場）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の卸売価格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対象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ja-JP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ja-JP" altLang="en-US" sz="1800" b="1" dirty="0">
                          <a:solidFill>
                            <a:schemeClr val="tx1"/>
                          </a:solidFill>
                        </a:rPr>
                        <a:t>種類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レタス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予測期間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期間：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データ：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</a:rPr>
                        <a:t>日付・野菜の種類・生産地域のデータだけ</a:t>
                      </a:r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データ種類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（詳細は後で）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卸売データ：各野菜の価格・出荷地域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天候データ：各地域の天候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</a:tbl>
          </a:graphicData>
        </a:graphic>
      </p:graphicFrame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7947BCB-AA79-4EBC-94B5-4129B8611810}"/>
              </a:ext>
            </a:extLst>
          </p:cNvPr>
          <p:cNvSpPr/>
          <p:nvPr/>
        </p:nvSpPr>
        <p:spPr>
          <a:xfrm>
            <a:off x="7100746" y="5933299"/>
            <a:ext cx="4816434" cy="788176"/>
          </a:xfrm>
          <a:prstGeom prst="wedgeRoundRectCallout">
            <a:avLst>
              <a:gd name="adj1" fmla="val -33466"/>
              <a:gd name="adj2" fmla="val -78778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これらの形式が整っていないので、予測するにはデータハンドリングを頑張る必要がある</a:t>
            </a:r>
          </a:p>
        </p:txBody>
      </p:sp>
      <p:pic>
        <p:nvPicPr>
          <p:cNvPr id="10" name="グラフィックス 9" descr="ストア 単色塗りつぶし">
            <a:extLst>
              <a:ext uri="{FF2B5EF4-FFF2-40B4-BE49-F238E27FC236}">
                <a16:creationId xmlns:a16="http://schemas.microsoft.com/office/drawing/2014/main" id="{F8D78A80-A17E-421E-9D05-C68DEB49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244" y="4791913"/>
            <a:ext cx="819150" cy="819150"/>
          </a:xfrm>
          <a:prstGeom prst="rect">
            <a:avLst/>
          </a:prstGeom>
        </p:spPr>
      </p:pic>
      <p:pic>
        <p:nvPicPr>
          <p:cNvPr id="11" name="グラフィックス 10" descr="農業 枠線">
            <a:extLst>
              <a:ext uri="{FF2B5EF4-FFF2-40B4-BE49-F238E27FC236}">
                <a16:creationId xmlns:a16="http://schemas.microsoft.com/office/drawing/2014/main" id="{FBFB200A-61AB-4E06-9D80-21BD06A6C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524" y="2236330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657B6B-442A-4E07-A704-5F6BA7162156}"/>
              </a:ext>
            </a:extLst>
          </p:cNvPr>
          <p:cNvSpPr txBox="1"/>
          <p:nvPr/>
        </p:nvSpPr>
        <p:spPr>
          <a:xfrm>
            <a:off x="1104497" y="5498872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pic>
        <p:nvPicPr>
          <p:cNvPr id="13" name="グラフィックス 12" descr="ナス 単色塗りつぶし">
            <a:extLst>
              <a:ext uri="{FF2B5EF4-FFF2-40B4-BE49-F238E27FC236}">
                <a16:creationId xmlns:a16="http://schemas.microsoft.com/office/drawing/2014/main" id="{14DE407B-F8C4-4839-B7E2-D324909D8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7315" y="3583897"/>
            <a:ext cx="809047" cy="71844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883722-309B-40D1-AA96-145069BED05A}"/>
              </a:ext>
            </a:extLst>
          </p:cNvPr>
          <p:cNvSpPr txBox="1"/>
          <p:nvPr/>
        </p:nvSpPr>
        <p:spPr>
          <a:xfrm>
            <a:off x="595693" y="3682084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pic>
        <p:nvPicPr>
          <p:cNvPr id="16" name="グラフィックス 15" descr="トラック 単色塗りつぶし">
            <a:extLst>
              <a:ext uri="{FF2B5EF4-FFF2-40B4-BE49-F238E27FC236}">
                <a16:creationId xmlns:a16="http://schemas.microsoft.com/office/drawing/2014/main" id="{679D13D3-2558-4B5A-A0E1-FBAF80FC4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018" y="3842346"/>
            <a:ext cx="622199" cy="59821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C11FAA-A1CA-46B2-ABB8-255C33C8515D}"/>
              </a:ext>
            </a:extLst>
          </p:cNvPr>
          <p:cNvSpPr txBox="1"/>
          <p:nvPr/>
        </p:nvSpPr>
        <p:spPr>
          <a:xfrm>
            <a:off x="1104497" y="3121766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生産地域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80DB97-CD5F-49A9-A0E0-3A2FBC39E592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1753819" y="3460320"/>
            <a:ext cx="0" cy="13315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59FADD-EFF8-42D2-891A-D74C935D862F}"/>
              </a:ext>
            </a:extLst>
          </p:cNvPr>
          <p:cNvSpPr txBox="1"/>
          <p:nvPr/>
        </p:nvSpPr>
        <p:spPr>
          <a:xfrm>
            <a:off x="1699282" y="4235784"/>
            <a:ext cx="14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野菜の価格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594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98920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野菜毎に産地・日付が異なっている上に、産地が複数の場合もある。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81314"/>
              </p:ext>
            </p:extLst>
          </p:nvPr>
        </p:nvGraphicFramePr>
        <p:xfrm>
          <a:off x="414284" y="2185496"/>
          <a:ext cx="11323073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94524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野菜の種類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44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かぶ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ごぼう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れんこん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レタス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しゅんぎく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ブロッコリー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かぼちゃ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なす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さつまいも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さといも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たまねぎ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さやえんどう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なのはな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たけのこ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ふき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アスパラガス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とうもろこし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いんげん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えだまめ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まつたけ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オクラ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レイシにがうり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みずな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にら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えのきだけ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しめじ</a:t>
                      </a:r>
                      <a:endParaRPr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r>
                        <a:rPr kumimoji="1" lang="ja-JP" altLang="en-US" sz="1800" dirty="0"/>
                        <a:t>～</a:t>
                      </a:r>
                      <a:r>
                        <a:rPr kumimoji="1" lang="en-US" altLang="ja-JP" sz="1800" dirty="0"/>
                        <a:t>2022/04/30</a:t>
                      </a:r>
                      <a:r>
                        <a:rPr kumimoji="1" lang="ja-JP" altLang="en-US" sz="1800" dirty="0"/>
                        <a:t>（</a:t>
                      </a:r>
                      <a:r>
                        <a:rPr kumimoji="1" lang="en-US" altLang="ja-JP" sz="1800" b="1" dirty="0"/>
                        <a:t>17</a:t>
                      </a:r>
                      <a:r>
                        <a:rPr kumimoji="1" lang="ja-JP" altLang="en-US" sz="1800" b="1" dirty="0"/>
                        <a:t>年間だが、野菜の種類によって異なる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39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県名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国名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各地（全国各地）。ただし、複数産地の場合、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という表記。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709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各県（</a:t>
                      </a:r>
                      <a:r>
                        <a:rPr kumimoji="1" lang="en-US" altLang="ja-JP" sz="1800" dirty="0"/>
                        <a:t>32</a:t>
                      </a:r>
                      <a:r>
                        <a:rPr kumimoji="1" lang="ja-JP" altLang="en-US" sz="1800" dirty="0"/>
                        <a:t>）：青森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岩手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栃木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群馬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埼玉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神奈川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静岡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香川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愛媛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兵庫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北海道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各国（</a:t>
                      </a:r>
                      <a:r>
                        <a:rPr kumimoji="1" lang="en-US" altLang="ja-JP" sz="1800" dirty="0"/>
                        <a:t>7</a:t>
                      </a:r>
                      <a:r>
                        <a:rPr kumimoji="1" lang="ja-JP" altLang="en-US" sz="1800" dirty="0"/>
                        <a:t>）：日本各地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中国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アメリカ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カナダ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ニュージーランド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メキシコ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トンガ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販売数。ただし、複数産地の場合、各産販売数の合計。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sum(</a:t>
                      </a:r>
                      <a:r>
                        <a:rPr kumimoji="1" lang="ja-JP" altLang="en-US" sz="1800" dirty="0"/>
                        <a:t>千葉産の販売数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沖縄産の販売数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販売価格。ただし、複数産地の場合、各産販売価格の中央値。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median(</a:t>
                      </a:r>
                      <a:r>
                        <a:rPr kumimoji="1" lang="ja-JP" altLang="en-US" sz="1800" dirty="0"/>
                        <a:t>千葉産の販売価格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沖縄産の販売価格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A1D00FB-3405-48BC-8F31-EA9E950F323F}"/>
              </a:ext>
            </a:extLst>
          </p:cNvPr>
          <p:cNvSpPr/>
          <p:nvPr/>
        </p:nvSpPr>
        <p:spPr>
          <a:xfrm>
            <a:off x="9499693" y="1582872"/>
            <a:ext cx="2534511" cy="456200"/>
          </a:xfrm>
          <a:prstGeom prst="wedgeRoundRectCallout">
            <a:avLst>
              <a:gd name="adj1" fmla="val -32611"/>
              <a:gd name="adj2" fmla="val 93196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予測対象は</a:t>
            </a:r>
            <a:r>
              <a:rPr lang="en-US" altLang="ja-JP" dirty="0"/>
              <a:t>16</a:t>
            </a:r>
            <a:r>
              <a:rPr lang="ja-JP" altLang="en-US" dirty="0"/>
              <a:t>種類のみ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173CEDE5-7EB9-470F-AB7E-1BE5A2B4EE6C}"/>
              </a:ext>
            </a:extLst>
          </p:cNvPr>
          <p:cNvSpPr/>
          <p:nvPr/>
        </p:nvSpPr>
        <p:spPr>
          <a:xfrm>
            <a:off x="9499693" y="3114675"/>
            <a:ext cx="2534511" cy="456200"/>
          </a:xfrm>
          <a:prstGeom prst="wedgeRoundRectCallout">
            <a:avLst>
              <a:gd name="adj1" fmla="val -29980"/>
              <a:gd name="adj2" fmla="val 8066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単一と複数が混合</a:t>
            </a:r>
          </a:p>
        </p:txBody>
      </p:sp>
    </p:spTree>
    <p:extLst>
      <p:ext uri="{BB962C8B-B14F-4D97-AF65-F5344CB8AC3E}">
        <p14:creationId xmlns:p14="http://schemas.microsoft.com/office/powerpoint/2010/main" val="1722645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各野菜によって、期間・産地も異なっている。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64651"/>
              </p:ext>
            </p:extLst>
          </p:nvPr>
        </p:nvGraphicFramePr>
        <p:xfrm>
          <a:off x="3130813" y="1721319"/>
          <a:ext cx="847801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387665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61095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野菜の種類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201445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189660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840.0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218166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12320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48.5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11635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701607" y="30014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55B440-0769-4C28-94A8-6A3AC2E21514}"/>
              </a:ext>
            </a:extLst>
          </p:cNvPr>
          <p:cNvSpPr txBox="1"/>
          <p:nvPr/>
        </p:nvSpPr>
        <p:spPr>
          <a:xfrm>
            <a:off x="701607" y="5059398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800350" y="2143125"/>
            <a:ext cx="152400" cy="2085975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7CA50F0F-9346-43A2-A770-AAB27878107C}"/>
              </a:ext>
            </a:extLst>
          </p:cNvPr>
          <p:cNvSpPr/>
          <p:nvPr/>
        </p:nvSpPr>
        <p:spPr>
          <a:xfrm>
            <a:off x="2797438" y="4362450"/>
            <a:ext cx="152400" cy="176322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1350928" y="33837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97,782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0208B6-D158-48DC-9C65-6B58C90DA1A9}"/>
              </a:ext>
            </a:extLst>
          </p:cNvPr>
          <p:cNvSpPr txBox="1"/>
          <p:nvPr/>
        </p:nvSpPr>
        <p:spPr>
          <a:xfrm>
            <a:off x="1350927" y="54680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770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気温、降水量、日照時間、湿度、地域のデータ。</a:t>
            </a:r>
            <a:endParaRPr lang="en-US" altLang="ja-JP" dirty="0"/>
          </a:p>
          <a:p>
            <a:pPr>
              <a:defRPr/>
            </a:pP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44839"/>
              </p:ext>
            </p:extLst>
          </p:nvPr>
        </p:nvGraphicFramePr>
        <p:xfrm>
          <a:off x="434463" y="1540859"/>
          <a:ext cx="11323073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6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89751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2004/11/06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2022/04/30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年間、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その日の中で最高気温に到達した時刻（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17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その日の中で最低気温に到達した時刻（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降水量合計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4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日照時間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[hour]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平均湿度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[%]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地域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観測市名。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盛岡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仙台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水戸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宇都宮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前橋</a:t>
                      </a:r>
                      <a:r>
                        <a:rPr kumimoji="1" lang="en-US" altLang="ja-JP" sz="1800" dirty="0"/>
                        <a:t>,</a:t>
                      </a:r>
                      <a:r>
                        <a:rPr kumimoji="1" lang="ja-JP" altLang="en-US" sz="1800" dirty="0"/>
                        <a:t> 熊谷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甲府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横浜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浜松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名古屋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松山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那覇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帯広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00106"/>
              </p:ext>
            </p:extLst>
          </p:nvPr>
        </p:nvGraphicFramePr>
        <p:xfrm>
          <a:off x="2649571" y="1673694"/>
          <a:ext cx="926760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152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2040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299564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806012">
                  <a:extLst>
                    <a:ext uri="{9D8B030D-6E8A-4147-A177-3AD203B41FA5}">
                      <a16:colId xmlns:a16="http://schemas.microsoft.com/office/drawing/2014/main" val="2523341576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3025043769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189154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  <a:r>
                        <a:rPr kumimoji="1" lang="en-US" altLang="ja-JP" sz="1800" dirty="0"/>
                        <a:t>_time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最低気温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13.1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12:50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15.5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12:51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3.2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….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13:12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15:03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09:21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311082" y="34205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301908" y="2085975"/>
            <a:ext cx="146017" cy="397683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960403" y="38028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204,320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3697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A947A0-AD89-BF1B-F231-F2F41B182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" t="7421" r="2823" b="19404"/>
          <a:stretch/>
        </p:blipFill>
        <p:spPr>
          <a:xfrm>
            <a:off x="1730411" y="3993599"/>
            <a:ext cx="4284312" cy="12582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6D9AD7-0ADE-FE8B-AB35-AA16A1CA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76" y="2443457"/>
            <a:ext cx="684138" cy="684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主に各産地の生育条件と時期が、野菜の販売数・価格に影響すると思われる。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ストア 単色塗りつぶし">
            <a:extLst>
              <a:ext uri="{FF2B5EF4-FFF2-40B4-BE49-F238E27FC236}">
                <a16:creationId xmlns:a16="http://schemas.microsoft.com/office/drawing/2014/main" id="{96514EE5-B450-4947-8835-CD9CE51A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2326" y="3750295"/>
            <a:ext cx="819150" cy="819150"/>
          </a:xfrm>
          <a:prstGeom prst="rect">
            <a:avLst/>
          </a:prstGeom>
        </p:spPr>
      </p:pic>
      <p:pic>
        <p:nvPicPr>
          <p:cNvPr id="19" name="グラフィックス 18" descr="トウモロコシ 単色塗りつぶし">
            <a:extLst>
              <a:ext uri="{FF2B5EF4-FFF2-40B4-BE49-F238E27FC236}">
                <a16:creationId xmlns:a16="http://schemas.microsoft.com/office/drawing/2014/main" id="{75AEAA2B-2335-440E-A674-C45E8562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636" y="3831394"/>
            <a:ext cx="718443" cy="718443"/>
          </a:xfrm>
          <a:prstGeom prst="rect">
            <a:avLst/>
          </a:prstGeom>
        </p:spPr>
      </p:pic>
      <p:pic>
        <p:nvPicPr>
          <p:cNvPr id="21" name="グラフィックス 20" descr="収穫用のカゴ 単色塗りつぶし">
            <a:extLst>
              <a:ext uri="{FF2B5EF4-FFF2-40B4-BE49-F238E27FC236}">
                <a16:creationId xmlns:a16="http://schemas.microsoft.com/office/drawing/2014/main" id="{E2151AB4-4447-4373-A7FB-1A845D501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3020" y="4593047"/>
            <a:ext cx="715251" cy="715251"/>
          </a:xfrm>
          <a:prstGeom prst="rect">
            <a:avLst/>
          </a:prstGeom>
        </p:spPr>
      </p:pic>
      <p:pic>
        <p:nvPicPr>
          <p:cNvPr id="22" name="グラフィックス 21" descr="トラック 単色塗りつぶし">
            <a:extLst>
              <a:ext uri="{FF2B5EF4-FFF2-40B4-BE49-F238E27FC236}">
                <a16:creationId xmlns:a16="http://schemas.microsoft.com/office/drawing/2014/main" id="{0C51D8F8-50BC-4F32-B2DE-87185F875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99885" y="3737142"/>
            <a:ext cx="598217" cy="598217"/>
          </a:xfrm>
          <a:prstGeom prst="rect">
            <a:avLst/>
          </a:prstGeom>
        </p:spPr>
      </p:pic>
      <p:pic>
        <p:nvPicPr>
          <p:cNvPr id="28" name="グラフィックス 27" descr="晴れ時々曇り 枠線">
            <a:extLst>
              <a:ext uri="{FF2B5EF4-FFF2-40B4-BE49-F238E27FC236}">
                <a16:creationId xmlns:a16="http://schemas.microsoft.com/office/drawing/2014/main" id="{6113725B-C950-43D2-A28D-E10B6473D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4162" y="5301982"/>
            <a:ext cx="869225" cy="86922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55554D-095D-4ADA-B45C-7F052EE468A8}"/>
              </a:ext>
            </a:extLst>
          </p:cNvPr>
          <p:cNvSpPr txBox="1"/>
          <p:nvPr/>
        </p:nvSpPr>
        <p:spPr>
          <a:xfrm>
            <a:off x="8685162" y="3423121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5FCA94-6858-443A-8ECB-9EB1B7E789AC}"/>
              </a:ext>
            </a:extLst>
          </p:cNvPr>
          <p:cNvSpPr txBox="1"/>
          <p:nvPr/>
        </p:nvSpPr>
        <p:spPr>
          <a:xfrm>
            <a:off x="378381" y="3779368"/>
            <a:ext cx="8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栽培暦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10B1C8-FDC6-4F28-8053-02587C8F7266}"/>
              </a:ext>
            </a:extLst>
          </p:cNvPr>
          <p:cNvSpPr txBox="1"/>
          <p:nvPr/>
        </p:nvSpPr>
        <p:spPr>
          <a:xfrm>
            <a:off x="10121026" y="3046165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C</a:t>
            </a:r>
            <a:endParaRPr kumimoji="1" lang="ja-JP" altLang="en-US" sz="1400" dirty="0"/>
          </a:p>
        </p:txBody>
      </p:sp>
      <p:pic>
        <p:nvPicPr>
          <p:cNvPr id="34" name="グラフィックス 33" descr="農業 枠線">
            <a:extLst>
              <a:ext uri="{FF2B5EF4-FFF2-40B4-BE49-F238E27FC236}">
                <a16:creationId xmlns:a16="http://schemas.microsoft.com/office/drawing/2014/main" id="{471073DB-5D6B-4F95-A006-FD60A1689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136" y="2182396"/>
            <a:ext cx="914400" cy="9144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A23538-CE51-4086-A4F8-873D32C57CBF}"/>
              </a:ext>
            </a:extLst>
          </p:cNvPr>
          <p:cNvSpPr txBox="1"/>
          <p:nvPr/>
        </p:nvSpPr>
        <p:spPr>
          <a:xfrm>
            <a:off x="10121026" y="5714913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D</a:t>
            </a:r>
            <a:endParaRPr kumimoji="1" lang="ja-JP" altLang="en-US" sz="1400" dirty="0"/>
          </a:p>
        </p:txBody>
      </p:sp>
      <p:pic>
        <p:nvPicPr>
          <p:cNvPr id="36" name="グラフィックス 35" descr="農業 枠線">
            <a:extLst>
              <a:ext uri="{FF2B5EF4-FFF2-40B4-BE49-F238E27FC236}">
                <a16:creationId xmlns:a16="http://schemas.microsoft.com/office/drawing/2014/main" id="{D6DB03D0-0077-4364-9861-F25B1A672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13147" y="4816667"/>
            <a:ext cx="914400" cy="914400"/>
          </a:xfrm>
          <a:prstGeom prst="rect">
            <a:avLst/>
          </a:prstGeom>
        </p:spPr>
      </p:pic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426F414-D722-4927-BB47-2CFD55C517C8}"/>
              </a:ext>
            </a:extLst>
          </p:cNvPr>
          <p:cNvCxnSpPr>
            <a:cxnSpLocks/>
            <a:stCxn id="33" idx="2"/>
            <a:endCxn id="13" idx="3"/>
          </p:cNvCxnSpPr>
          <p:nvPr/>
        </p:nvCxnSpPr>
        <p:spPr>
          <a:xfrm rot="5400000">
            <a:off x="9853337" y="3242858"/>
            <a:ext cx="775151" cy="105887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F858B9-635B-4859-B542-FF2671D2D529}"/>
              </a:ext>
            </a:extLst>
          </p:cNvPr>
          <p:cNvSpPr txBox="1"/>
          <p:nvPr/>
        </p:nvSpPr>
        <p:spPr>
          <a:xfrm>
            <a:off x="2404100" y="1645400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野菜の生育プロセス</a:t>
            </a:r>
            <a:endParaRPr kumimoji="1" lang="ja-JP" altLang="en-US" sz="1600" dirty="0"/>
          </a:p>
        </p:txBody>
      </p:sp>
      <p:pic>
        <p:nvPicPr>
          <p:cNvPr id="46" name="グラフィックス 45" descr="ナス 単色塗りつぶし">
            <a:extLst>
              <a:ext uri="{FF2B5EF4-FFF2-40B4-BE49-F238E27FC236}">
                <a16:creationId xmlns:a16="http://schemas.microsoft.com/office/drawing/2014/main" id="{32A15351-47E7-43D4-9D3C-36B60D517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9948" y="3831394"/>
            <a:ext cx="718442" cy="718442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F3F720A-F78F-4EFC-B60B-B1DF46BAA093}"/>
              </a:ext>
            </a:extLst>
          </p:cNvPr>
          <p:cNvSpPr txBox="1"/>
          <p:nvPr/>
        </p:nvSpPr>
        <p:spPr>
          <a:xfrm>
            <a:off x="7560347" y="4456966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野菜①の価格</a:t>
            </a:r>
            <a:endParaRPr kumimoji="1" lang="ja-JP" altLang="en-US" sz="14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3ED6C86-B4A0-49ED-9B29-EB97335615B3}"/>
              </a:ext>
            </a:extLst>
          </p:cNvPr>
          <p:cNvCxnSpPr>
            <a:cxnSpLocks/>
            <a:stCxn id="36" idx="0"/>
            <a:endCxn id="13" idx="3"/>
          </p:cNvCxnSpPr>
          <p:nvPr/>
        </p:nvCxnSpPr>
        <p:spPr>
          <a:xfrm rot="16200000" flipV="1">
            <a:off x="9912514" y="3958833"/>
            <a:ext cx="656797" cy="105887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E23EAF-5D32-49B0-B99B-C8AFFD8C88DD}"/>
              </a:ext>
            </a:extLst>
          </p:cNvPr>
          <p:cNvSpPr txBox="1"/>
          <p:nvPr/>
        </p:nvSpPr>
        <p:spPr>
          <a:xfrm>
            <a:off x="9610310" y="4459521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野菜②の価格</a:t>
            </a:r>
            <a:endParaRPr kumimoji="1" lang="ja-JP" altLang="en-US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E27AC51-5D93-4C3B-A234-61213371F274}"/>
              </a:ext>
            </a:extLst>
          </p:cNvPr>
          <p:cNvSpPr txBox="1"/>
          <p:nvPr/>
        </p:nvSpPr>
        <p:spPr>
          <a:xfrm>
            <a:off x="7028391" y="3576880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1C22295-9B8A-4FC2-A000-A68E80D5105D}"/>
              </a:ext>
            </a:extLst>
          </p:cNvPr>
          <p:cNvSpPr txBox="1"/>
          <p:nvPr/>
        </p:nvSpPr>
        <p:spPr>
          <a:xfrm>
            <a:off x="10928438" y="3576880"/>
            <a:ext cx="59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C0C5FD-A566-4D00-8659-54C996087B28}"/>
              </a:ext>
            </a:extLst>
          </p:cNvPr>
          <p:cNvSpPr txBox="1"/>
          <p:nvPr/>
        </p:nvSpPr>
        <p:spPr>
          <a:xfrm>
            <a:off x="602990" y="5333823"/>
            <a:ext cx="8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天候</a:t>
            </a:r>
            <a:endParaRPr kumimoji="1" lang="ja-JP" altLang="en-US" sz="1600" dirty="0"/>
          </a:p>
        </p:txBody>
      </p:sp>
      <p:pic>
        <p:nvPicPr>
          <p:cNvPr id="52" name="グラフィックス 51" descr="農業 枠線">
            <a:extLst>
              <a:ext uri="{FF2B5EF4-FFF2-40B4-BE49-F238E27FC236}">
                <a16:creationId xmlns:a16="http://schemas.microsoft.com/office/drawing/2014/main" id="{E59D002A-E796-4EC8-9A30-EB1F9038F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4005" y="2182396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農業 枠線">
            <a:extLst>
              <a:ext uri="{FF2B5EF4-FFF2-40B4-BE49-F238E27FC236}">
                <a16:creationId xmlns:a16="http://schemas.microsoft.com/office/drawing/2014/main" id="{6AED3C3C-489C-43AB-9CD7-83FE26781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7016" y="4816667"/>
            <a:ext cx="914400" cy="91440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BEA155-B01A-4881-8FBD-4978A4E44758}"/>
              </a:ext>
            </a:extLst>
          </p:cNvPr>
          <p:cNvSpPr txBox="1"/>
          <p:nvPr/>
        </p:nvSpPr>
        <p:spPr>
          <a:xfrm>
            <a:off x="7271689" y="5704589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B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CBEE12-E479-4D85-A304-0532AB7B5CF9}"/>
              </a:ext>
            </a:extLst>
          </p:cNvPr>
          <p:cNvSpPr txBox="1"/>
          <p:nvPr/>
        </p:nvSpPr>
        <p:spPr>
          <a:xfrm>
            <a:off x="7264894" y="3037884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A</a:t>
            </a:r>
            <a:endParaRPr kumimoji="1" lang="ja-JP" altLang="en-US" sz="1400" dirty="0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8F5D0CC-4400-43C1-9650-1454B97B4B82}"/>
              </a:ext>
            </a:extLst>
          </p:cNvPr>
          <p:cNvCxnSpPr>
            <a:cxnSpLocks/>
            <a:stCxn id="55" idx="2"/>
            <a:endCxn id="13" idx="1"/>
          </p:cNvCxnSpPr>
          <p:nvPr/>
        </p:nvCxnSpPr>
        <p:spPr>
          <a:xfrm rot="16200000" flipH="1">
            <a:off x="8011555" y="3279099"/>
            <a:ext cx="783432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05B7A08-FEF8-4C57-8503-CFE7C6950D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4875" y="3999214"/>
            <a:ext cx="656797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グラフィックス 69" descr="トラック 単色塗りつぶし">
            <a:extLst>
              <a:ext uri="{FF2B5EF4-FFF2-40B4-BE49-F238E27FC236}">
                <a16:creationId xmlns:a16="http://schemas.microsoft.com/office/drawing/2014/main" id="{51467243-5C98-49AF-A389-E721DE66B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2716" y="3737142"/>
            <a:ext cx="622199" cy="598217"/>
          </a:xfrm>
          <a:prstGeom prst="rect">
            <a:avLst/>
          </a:prstGeom>
        </p:spPr>
      </p:pic>
      <p:pic>
        <p:nvPicPr>
          <p:cNvPr id="71" name="グラフィックス 70" descr="ナス 単色塗りつぶし">
            <a:extLst>
              <a:ext uri="{FF2B5EF4-FFF2-40B4-BE49-F238E27FC236}">
                <a16:creationId xmlns:a16="http://schemas.microsoft.com/office/drawing/2014/main" id="{0837E93A-EF48-466C-B1A7-F7E562827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79538" y="2429674"/>
            <a:ext cx="718442" cy="718442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F2C754-D52C-4300-A810-4F1DAC1ACCF9}"/>
              </a:ext>
            </a:extLst>
          </p:cNvPr>
          <p:cNvSpPr txBox="1"/>
          <p:nvPr/>
        </p:nvSpPr>
        <p:spPr>
          <a:xfrm>
            <a:off x="7952347" y="1643680"/>
            <a:ext cx="26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各産地からの出荷</a:t>
            </a:r>
            <a:endParaRPr kumimoji="1" lang="ja-JP" altLang="en-US" sz="1600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DA272C6-A3A5-4CDB-9B8C-F04AE16EFAC3}"/>
              </a:ext>
            </a:extLst>
          </p:cNvPr>
          <p:cNvCxnSpPr>
            <a:cxnSpLocks/>
          </p:cNvCxnSpPr>
          <p:nvPr/>
        </p:nvCxnSpPr>
        <p:spPr>
          <a:xfrm flipH="1">
            <a:off x="7121265" y="2060637"/>
            <a:ext cx="42965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B4C8DD-C1B5-4F13-9FC4-5A001C9081A9}"/>
              </a:ext>
            </a:extLst>
          </p:cNvPr>
          <p:cNvCxnSpPr>
            <a:cxnSpLocks/>
          </p:cNvCxnSpPr>
          <p:nvPr/>
        </p:nvCxnSpPr>
        <p:spPr>
          <a:xfrm flipH="1">
            <a:off x="638185" y="2060637"/>
            <a:ext cx="590549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116AC3B6-1795-439F-A249-50DD5D0D845B}"/>
              </a:ext>
            </a:extLst>
          </p:cNvPr>
          <p:cNvSpPr/>
          <p:nvPr/>
        </p:nvSpPr>
        <p:spPr>
          <a:xfrm rot="5400000">
            <a:off x="483585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6" name="グラフィックス 75" descr="トラック 単色塗りつぶし">
            <a:extLst>
              <a:ext uri="{FF2B5EF4-FFF2-40B4-BE49-F238E27FC236}">
                <a16:creationId xmlns:a16="http://schemas.microsoft.com/office/drawing/2014/main" id="{673493DC-EAA2-4DF7-9F43-A7C4A0227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128" y="2415690"/>
            <a:ext cx="776333" cy="74641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34B5AF-EA05-442C-A6CB-D178FC153195}"/>
              </a:ext>
            </a:extLst>
          </p:cNvPr>
          <p:cNvSpPr txBox="1"/>
          <p:nvPr/>
        </p:nvSpPr>
        <p:spPr>
          <a:xfrm>
            <a:off x="2126271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成熟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06D44A-B252-466E-84B3-EEBBC2E9CD72}"/>
              </a:ext>
            </a:extLst>
          </p:cNvPr>
          <p:cNvSpPr txBox="1"/>
          <p:nvPr/>
        </p:nvSpPr>
        <p:spPr>
          <a:xfrm>
            <a:off x="5282828" y="2145890"/>
            <a:ext cx="129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</a:t>
            </a:r>
          </a:p>
        </p:txBody>
      </p:sp>
      <p:pic>
        <p:nvPicPr>
          <p:cNvPr id="57" name="グラフィックス 56" descr="植物 枠線">
            <a:extLst>
              <a:ext uri="{FF2B5EF4-FFF2-40B4-BE49-F238E27FC236}">
                <a16:creationId xmlns:a16="http://schemas.microsoft.com/office/drawing/2014/main" id="{EA0FBD46-64A0-4201-A34F-9421496E92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2049" y="2429674"/>
            <a:ext cx="718442" cy="718442"/>
          </a:xfrm>
          <a:prstGeom prst="rect">
            <a:avLst/>
          </a:prstGeom>
        </p:spPr>
      </p:pic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4DDEFD67-38BC-4B3B-B9E6-AD65AA5168C5}"/>
              </a:ext>
            </a:extLst>
          </p:cNvPr>
          <p:cNvSpPr/>
          <p:nvPr/>
        </p:nvSpPr>
        <p:spPr>
          <a:xfrm rot="5400000">
            <a:off x="165826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5C6B3-5BEE-4715-8305-FF69437F8556}"/>
              </a:ext>
            </a:extLst>
          </p:cNvPr>
          <p:cNvSpPr txBox="1"/>
          <p:nvPr/>
        </p:nvSpPr>
        <p:spPr>
          <a:xfrm>
            <a:off x="728007" y="2145890"/>
            <a:ext cx="93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種まき</a:t>
            </a:r>
          </a:p>
        </p:txBody>
      </p:sp>
      <p:pic>
        <p:nvPicPr>
          <p:cNvPr id="81" name="グラフィックス 80" descr="農業 枠線">
            <a:extLst>
              <a:ext uri="{FF2B5EF4-FFF2-40B4-BE49-F238E27FC236}">
                <a16:creationId xmlns:a16="http://schemas.microsoft.com/office/drawing/2014/main" id="{68EE5DE4-BB14-4BB0-B01D-D10480C8E8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98833" y="5332221"/>
            <a:ext cx="808747" cy="808747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453AF26-56DE-44E6-8EF3-196D728613C1}"/>
              </a:ext>
            </a:extLst>
          </p:cNvPr>
          <p:cNvSpPr txBox="1"/>
          <p:nvPr/>
        </p:nvSpPr>
        <p:spPr>
          <a:xfrm>
            <a:off x="3663576" y="5331462"/>
            <a:ext cx="1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土壌・広さ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741D51-A264-4E16-8C9E-F59380AABD38}"/>
              </a:ext>
            </a:extLst>
          </p:cNvPr>
          <p:cNvSpPr txBox="1"/>
          <p:nvPr/>
        </p:nvSpPr>
        <p:spPr>
          <a:xfrm>
            <a:off x="3736014" y="3367865"/>
            <a:ext cx="103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2"/>
                </a:solidFill>
              </a:rPr>
              <a:t>一部廃棄</a:t>
            </a:r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E461F9A7-A412-49E7-AEE6-00829757495F}"/>
              </a:ext>
            </a:extLst>
          </p:cNvPr>
          <p:cNvSpPr/>
          <p:nvPr/>
        </p:nvSpPr>
        <p:spPr>
          <a:xfrm rot="10800000">
            <a:off x="3974844" y="3204722"/>
            <a:ext cx="564623" cy="15061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F865FB-9E78-8F6A-A53C-013B8388A4D7}"/>
              </a:ext>
            </a:extLst>
          </p:cNvPr>
          <p:cNvSpPr txBox="1"/>
          <p:nvPr/>
        </p:nvSpPr>
        <p:spPr>
          <a:xfrm>
            <a:off x="4210710" y="3753565"/>
            <a:ext cx="77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ピーク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E974ED-A232-4716-22F4-7101B16AF24C}"/>
              </a:ext>
            </a:extLst>
          </p:cNvPr>
          <p:cNvSpPr txBox="1"/>
          <p:nvPr/>
        </p:nvSpPr>
        <p:spPr>
          <a:xfrm>
            <a:off x="309461" y="4109704"/>
            <a:ext cx="15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（夏秋なす）</a:t>
            </a:r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3F4E839A-4BF8-64F0-F8AF-7F1EE9CB2A51}"/>
              </a:ext>
            </a:extLst>
          </p:cNvPr>
          <p:cNvSpPr/>
          <p:nvPr/>
        </p:nvSpPr>
        <p:spPr>
          <a:xfrm rot="5400000">
            <a:off x="3318118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DC396D-7BC6-F63D-D410-2C701803F500}"/>
              </a:ext>
            </a:extLst>
          </p:cNvPr>
          <p:cNvSpPr txBox="1"/>
          <p:nvPr/>
        </p:nvSpPr>
        <p:spPr>
          <a:xfrm>
            <a:off x="3665187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収穫・選定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8EC942-1D85-0579-F28A-4E564680305E}"/>
              </a:ext>
            </a:extLst>
          </p:cNvPr>
          <p:cNvSpPr txBox="1"/>
          <p:nvPr/>
        </p:nvSpPr>
        <p:spPr>
          <a:xfrm>
            <a:off x="1011749" y="3796574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時期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D633548-1116-8146-8601-59BDC9776C19}"/>
              </a:ext>
            </a:extLst>
          </p:cNvPr>
          <p:cNvSpPr txBox="1"/>
          <p:nvPr/>
        </p:nvSpPr>
        <p:spPr>
          <a:xfrm>
            <a:off x="5559955" y="5788205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地域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6866EE3-9F26-7B7F-981E-7237A0E1DFC6}"/>
              </a:ext>
            </a:extLst>
          </p:cNvPr>
          <p:cNvSpPr txBox="1"/>
          <p:nvPr/>
        </p:nvSpPr>
        <p:spPr>
          <a:xfrm>
            <a:off x="2179557" y="5596717"/>
            <a:ext cx="120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気温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降雨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日照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湿度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38950A-4EF5-37AA-429E-D992CA27FC21}"/>
              </a:ext>
            </a:extLst>
          </p:cNvPr>
          <p:cNvSpPr txBox="1"/>
          <p:nvPr/>
        </p:nvSpPr>
        <p:spPr>
          <a:xfrm>
            <a:off x="1701282" y="3780986"/>
            <a:ext cx="193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https://agripick.com/1532</a:t>
            </a:r>
            <a:endParaRPr kumimoji="1" lang="ja-JP" altLang="en-US" sz="11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784499-685D-9C45-3A25-BA66F8271EBE}"/>
              </a:ext>
            </a:extLst>
          </p:cNvPr>
          <p:cNvSpPr txBox="1"/>
          <p:nvPr/>
        </p:nvSpPr>
        <p:spPr>
          <a:xfrm>
            <a:off x="5045781" y="3074467"/>
            <a:ext cx="176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出荷～卸売：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日～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3377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各野菜の出荷量（価格）は、下記の因果関係にあると考えられる。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産地と時期：基本的な収穫量に影響する根本的な因子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生育期間の天候：毎年の収穫量</a:t>
            </a:r>
            <a:r>
              <a:rPr lang="ja-JP" altLang="en-US" dirty="0"/>
              <a:t>（廃棄量）</a:t>
            </a:r>
            <a:r>
              <a:rPr lang="ja-JP" altLang="en-US" sz="2400" dirty="0"/>
              <a:t>に影響する補足的な因子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319A27E-6DB0-471E-AB8B-362EC1FD9FC7}"/>
              </a:ext>
            </a:extLst>
          </p:cNvPr>
          <p:cNvSpPr/>
          <p:nvPr/>
        </p:nvSpPr>
        <p:spPr>
          <a:xfrm>
            <a:off x="5186361" y="3834365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D072DAA-E736-4A82-9243-01401688A89A}"/>
              </a:ext>
            </a:extLst>
          </p:cNvPr>
          <p:cNvSpPr/>
          <p:nvPr/>
        </p:nvSpPr>
        <p:spPr>
          <a:xfrm>
            <a:off x="5186363" y="2731338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5729EA7-4BFA-4496-96D0-CA36084BDC7D}"/>
              </a:ext>
            </a:extLst>
          </p:cNvPr>
          <p:cNvSpPr/>
          <p:nvPr/>
        </p:nvSpPr>
        <p:spPr>
          <a:xfrm>
            <a:off x="5186362" y="493186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6B679F-DD0F-4C54-B55E-1FD449B3A159}"/>
              </a:ext>
            </a:extLst>
          </p:cNvPr>
          <p:cNvSpPr/>
          <p:nvPr/>
        </p:nvSpPr>
        <p:spPr>
          <a:xfrm>
            <a:off x="8934450" y="3834366"/>
            <a:ext cx="1819275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出荷量</a:t>
            </a:r>
            <a:r>
              <a:rPr kumimoji="1" lang="ja-JP" altLang="en-US" sz="1600" dirty="0">
                <a:solidFill>
                  <a:schemeClr val="bg1"/>
                </a:solidFill>
              </a:rPr>
              <a:t>（価格）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444F016-2E98-4087-A95D-25BBCB96AB8C}"/>
              </a:ext>
            </a:extLst>
          </p:cNvPr>
          <p:cNvSpPr/>
          <p:nvPr/>
        </p:nvSpPr>
        <p:spPr>
          <a:xfrm>
            <a:off x="1323972" y="3274263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FC51229-1887-4902-B736-E76C1503D8E5}"/>
              </a:ext>
            </a:extLst>
          </p:cNvPr>
          <p:cNvSpPr/>
          <p:nvPr/>
        </p:nvSpPr>
        <p:spPr>
          <a:xfrm>
            <a:off x="1323975" y="437729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3C4C002-CA96-46BC-9C2A-E61CC749D7EB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3143250" y="4636338"/>
            <a:ext cx="2043112" cy="554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02BE543-3C28-4F77-9D88-41F0BD24CC87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143247" y="2990385"/>
            <a:ext cx="2043116" cy="5429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1A4B256-41F1-42AE-8587-4C7CC194C4A4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>
            <a:off x="3143247" y="3533310"/>
            <a:ext cx="2043114" cy="5601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B79733C-2A6F-4435-9638-D895277CF614}"/>
              </a:ext>
            </a:extLst>
          </p:cNvPr>
          <p:cNvCxnSpPr>
            <a:cxnSpLocks/>
            <a:stCxn id="55" idx="3"/>
            <a:endCxn id="48" idx="1"/>
          </p:cNvCxnSpPr>
          <p:nvPr/>
        </p:nvCxnSpPr>
        <p:spPr>
          <a:xfrm flipV="1">
            <a:off x="3143250" y="4093412"/>
            <a:ext cx="2043111" cy="542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073789E-39C0-40A8-B697-E459AD27601B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7005638" y="2990385"/>
            <a:ext cx="1928812" cy="1103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C5298CB-54AB-4E18-979C-D7F319C6D753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7005636" y="4093412"/>
            <a:ext cx="192881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4A6B23E9-4252-489C-AD63-618CAA5A258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7005637" y="4093413"/>
            <a:ext cx="1928813" cy="10974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49E6FDA-4B47-4B5D-AFCE-3E3F8ED5978A}"/>
              </a:ext>
            </a:extLst>
          </p:cNvPr>
          <p:cNvSpPr txBox="1"/>
          <p:nvPr/>
        </p:nvSpPr>
        <p:spPr>
          <a:xfrm>
            <a:off x="4860007" y="5474786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気温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降雨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日照時間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湿度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71FFD44-8105-4606-9A5D-7BB375857E79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3143247" y="3533310"/>
            <a:ext cx="2043115" cy="1657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99614ED-CD82-4529-B623-4CCC710ED980}"/>
              </a:ext>
            </a:extLst>
          </p:cNvPr>
          <p:cNvSpPr txBox="1"/>
          <p:nvPr/>
        </p:nvSpPr>
        <p:spPr>
          <a:xfrm>
            <a:off x="4586438" y="5784260"/>
            <a:ext cx="301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毎年の収穫量</a:t>
            </a:r>
            <a:r>
              <a:rPr kumimoji="1" lang="ja-JP" altLang="en-US" sz="1400" dirty="0">
                <a:solidFill>
                  <a:srgbClr val="FF0000"/>
                </a:solidFill>
              </a:rPr>
              <a:t>（廃棄量）</a:t>
            </a:r>
            <a:r>
              <a:rPr kumimoji="1" lang="ja-JP" altLang="en-US" sz="1600" dirty="0">
                <a:solidFill>
                  <a:srgbClr val="FF0000"/>
                </a:solidFill>
              </a:rPr>
              <a:t>に影響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EC94070-C156-424C-AFFB-3E00214B806D}"/>
              </a:ext>
            </a:extLst>
          </p:cNvPr>
          <p:cNvSpPr txBox="1"/>
          <p:nvPr/>
        </p:nvSpPr>
        <p:spPr>
          <a:xfrm>
            <a:off x="4859875" y="4343497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6F3EC2F-6751-46F5-9E23-0FC2EC65500F}"/>
              </a:ext>
            </a:extLst>
          </p:cNvPr>
          <p:cNvSpPr txBox="1"/>
          <p:nvPr/>
        </p:nvSpPr>
        <p:spPr>
          <a:xfrm>
            <a:off x="4859875" y="3274263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</p:spTree>
    <p:extLst>
      <p:ext uri="{BB962C8B-B14F-4D97-AF65-F5344CB8AC3E}">
        <p14:creationId xmlns:p14="http://schemas.microsoft.com/office/powerpoint/2010/main" val="3636922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72E42E8F-E6E4-4DED-890C-B02F53589485}"/>
              </a:ext>
            </a:extLst>
          </p:cNvPr>
          <p:cNvSpPr/>
          <p:nvPr/>
        </p:nvSpPr>
        <p:spPr>
          <a:xfrm>
            <a:off x="4370624" y="4340306"/>
            <a:ext cx="4177953" cy="172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138C59B-DE22-4A32-AEDE-A1D7E294F0B0}"/>
              </a:ext>
            </a:extLst>
          </p:cNvPr>
          <p:cNvSpPr/>
          <p:nvPr/>
        </p:nvSpPr>
        <p:spPr>
          <a:xfrm>
            <a:off x="4370624" y="2117732"/>
            <a:ext cx="4177953" cy="1701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産地と時期が根本因子だが、価格データが「複数産野菜価格の中央値」であることが厄介。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C52A3E4-956C-4FC8-87FF-DBBA624B66E4}"/>
              </a:ext>
            </a:extLst>
          </p:cNvPr>
          <p:cNvSpPr/>
          <p:nvPr/>
        </p:nvSpPr>
        <p:spPr>
          <a:xfrm>
            <a:off x="4867383" y="271887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CF69EA-36AB-47D0-882F-C688CAEF4427}"/>
              </a:ext>
            </a:extLst>
          </p:cNvPr>
          <p:cNvSpPr/>
          <p:nvPr/>
        </p:nvSpPr>
        <p:spPr>
          <a:xfrm>
            <a:off x="4867385" y="220480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9F5BC4-FB95-4CD1-8C20-1E6B93E604BB}"/>
              </a:ext>
            </a:extLst>
          </p:cNvPr>
          <p:cNvSpPr/>
          <p:nvPr/>
        </p:nvSpPr>
        <p:spPr>
          <a:xfrm>
            <a:off x="4867383" y="3240989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F84DC7C-28F2-4D36-ADA5-F15AE23B8BF0}"/>
              </a:ext>
            </a:extLst>
          </p:cNvPr>
          <p:cNvSpPr/>
          <p:nvPr/>
        </p:nvSpPr>
        <p:spPr>
          <a:xfrm>
            <a:off x="7501850" y="2718870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377CFAB-50B8-4AF9-9081-EE55BB5F1BA6}"/>
              </a:ext>
            </a:extLst>
          </p:cNvPr>
          <p:cNvSpPr/>
          <p:nvPr/>
        </p:nvSpPr>
        <p:spPr>
          <a:xfrm>
            <a:off x="1323973" y="2445071"/>
            <a:ext cx="1819275" cy="518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6EC9711-2797-4BCC-93BD-49840C0E2DAF}"/>
              </a:ext>
            </a:extLst>
          </p:cNvPr>
          <p:cNvCxnSpPr>
            <a:cxnSpLocks/>
            <a:stCxn id="84" idx="3"/>
            <a:endCxn id="24" idx="1"/>
          </p:cNvCxnSpPr>
          <p:nvPr/>
        </p:nvCxnSpPr>
        <p:spPr>
          <a:xfrm flipV="1">
            <a:off x="3143248" y="3500036"/>
            <a:ext cx="1724135" cy="213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30CFD1A-28FD-46C7-8F4D-823AA7C1C598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3143248" y="2463852"/>
            <a:ext cx="1724137" cy="240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99DCC9C-69D4-47B8-B516-5EC560A0D6C9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143248" y="2704118"/>
            <a:ext cx="1724135" cy="273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28FEDC2-16C4-4A0C-91AC-08933498F948}"/>
              </a:ext>
            </a:extLst>
          </p:cNvPr>
          <p:cNvCxnSpPr>
            <a:cxnSpLocks/>
            <a:stCxn id="84" idx="3"/>
            <a:endCxn id="22" idx="1"/>
          </p:cNvCxnSpPr>
          <p:nvPr/>
        </p:nvCxnSpPr>
        <p:spPr>
          <a:xfrm flipV="1">
            <a:off x="3143248" y="2977917"/>
            <a:ext cx="1724135" cy="26569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E2159AE-C085-4959-B1ED-8D2F6E1E77E8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686660" y="2463852"/>
            <a:ext cx="815190" cy="5140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37CADD0-7F65-4DDD-9A5A-ED82B8541DA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686658" y="2977917"/>
            <a:ext cx="815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644EF6-1685-400A-AA56-8D9C5659BA4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686658" y="2977917"/>
            <a:ext cx="815192" cy="522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5B9DAE4-A323-4348-B990-F77ADD905A6B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3143248" y="2704118"/>
            <a:ext cx="1724135" cy="795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9E25C5-0019-4195-AAD4-6A23BC36137D}"/>
              </a:ext>
            </a:extLst>
          </p:cNvPr>
          <p:cNvSpPr/>
          <p:nvPr/>
        </p:nvSpPr>
        <p:spPr>
          <a:xfrm>
            <a:off x="9579703" y="3637587"/>
            <a:ext cx="1668117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B0C35D-69BC-4BEB-8440-A00EB579DF70}"/>
              </a:ext>
            </a:extLst>
          </p:cNvPr>
          <p:cNvSpPr txBox="1"/>
          <p:nvPr/>
        </p:nvSpPr>
        <p:spPr>
          <a:xfrm>
            <a:off x="9441679" y="4183926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複数産地の中央値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ECB6C35-403C-4993-9B21-4C832C7875CF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8325936" y="2977917"/>
            <a:ext cx="1253767" cy="918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26C8D7C-D5BA-432B-BBEC-6F077EF5DFB6}"/>
              </a:ext>
            </a:extLst>
          </p:cNvPr>
          <p:cNvSpPr/>
          <p:nvPr/>
        </p:nvSpPr>
        <p:spPr>
          <a:xfrm>
            <a:off x="4867383" y="494484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6050630-15AF-445D-8FB2-970B4E4F1DB5}"/>
              </a:ext>
            </a:extLst>
          </p:cNvPr>
          <p:cNvSpPr/>
          <p:nvPr/>
        </p:nvSpPr>
        <p:spPr>
          <a:xfrm>
            <a:off x="4867385" y="443077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D2DD7C8-D3F9-4839-A8A8-B53578FFB3AE}"/>
              </a:ext>
            </a:extLst>
          </p:cNvPr>
          <p:cNvSpPr/>
          <p:nvPr/>
        </p:nvSpPr>
        <p:spPr>
          <a:xfrm>
            <a:off x="4867384" y="5467646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38EEA48-4D93-4349-85CE-9FEECF38166B}"/>
              </a:ext>
            </a:extLst>
          </p:cNvPr>
          <p:cNvSpPr/>
          <p:nvPr/>
        </p:nvSpPr>
        <p:spPr>
          <a:xfrm>
            <a:off x="7501850" y="4946167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C3DFA-5412-4CDA-B903-E6DED3423FAF}"/>
              </a:ext>
            </a:extLst>
          </p:cNvPr>
          <p:cNvSpPr/>
          <p:nvPr/>
        </p:nvSpPr>
        <p:spPr>
          <a:xfrm>
            <a:off x="1323974" y="3908117"/>
            <a:ext cx="1819275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F70A0F-30B6-45AD-9BEF-14016FFC55AE}"/>
              </a:ext>
            </a:extLst>
          </p:cNvPr>
          <p:cNvSpPr/>
          <p:nvPr/>
        </p:nvSpPr>
        <p:spPr>
          <a:xfrm>
            <a:off x="1323973" y="5375789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EFFC0A1-548C-47CE-BA6E-EE5F56F608E1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3143248" y="5634836"/>
            <a:ext cx="1724136" cy="918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26FF148D-1F92-49BD-B0FE-30999B6AFB18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3143249" y="4167164"/>
            <a:ext cx="1724136" cy="5226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ACA539-D952-4CA4-9AD0-FC8438EAB388}"/>
              </a:ext>
            </a:extLst>
          </p:cNvPr>
          <p:cNvCxnSpPr>
            <a:cxnSpLocks/>
            <a:stCxn id="83" idx="3"/>
            <a:endCxn id="77" idx="1"/>
          </p:cNvCxnSpPr>
          <p:nvPr/>
        </p:nvCxnSpPr>
        <p:spPr>
          <a:xfrm>
            <a:off x="3143249" y="4167164"/>
            <a:ext cx="1724134" cy="10367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322EFB6-42BB-457A-BFDB-0C8A035119C0}"/>
              </a:ext>
            </a:extLst>
          </p:cNvPr>
          <p:cNvCxnSpPr>
            <a:cxnSpLocks/>
            <a:stCxn id="84" idx="3"/>
            <a:endCxn id="77" idx="1"/>
          </p:cNvCxnSpPr>
          <p:nvPr/>
        </p:nvCxnSpPr>
        <p:spPr>
          <a:xfrm flipV="1">
            <a:off x="3143248" y="5203887"/>
            <a:ext cx="1724135" cy="4309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595D4EC-DC3B-4DE0-8ED5-4D23F6D6AA5F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86660" y="4689822"/>
            <a:ext cx="815190" cy="5153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D6DDEC85-CA21-4347-A316-ECF8B2161E2E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6686658" y="5203887"/>
            <a:ext cx="815192" cy="13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0D4C421-0D7D-4D1F-8917-B8C9CD73F8D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686659" y="5205214"/>
            <a:ext cx="815191" cy="521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125638F-D780-4669-906F-11B8DEAD1614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3143249" y="4167164"/>
            <a:ext cx="1724135" cy="15595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FCFD464-30F0-442A-BAA8-F86AF422BBDA}"/>
              </a:ext>
            </a:extLst>
          </p:cNvPr>
          <p:cNvCxnSpPr>
            <a:cxnSpLocks/>
            <a:stCxn id="82" idx="3"/>
            <a:endCxn id="41" idx="1"/>
          </p:cNvCxnSpPr>
          <p:nvPr/>
        </p:nvCxnSpPr>
        <p:spPr>
          <a:xfrm flipV="1">
            <a:off x="8325936" y="3896634"/>
            <a:ext cx="1253767" cy="13085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109F7BD-ED27-4F5D-863B-D46EA72560DA}"/>
              </a:ext>
            </a:extLst>
          </p:cNvPr>
          <p:cNvSpPr txBox="1"/>
          <p:nvPr/>
        </p:nvSpPr>
        <p:spPr>
          <a:xfrm>
            <a:off x="4263212" y="173933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A</a:t>
            </a:r>
            <a:r>
              <a:rPr kumimoji="1" lang="ja-JP" altLang="en-US" sz="1600" dirty="0"/>
              <a:t>特有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88DE50-54C0-46FA-8ADC-ADF21BCADC9E}"/>
              </a:ext>
            </a:extLst>
          </p:cNvPr>
          <p:cNvSpPr txBox="1"/>
          <p:nvPr/>
        </p:nvSpPr>
        <p:spPr>
          <a:xfrm>
            <a:off x="4263212" y="398425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B</a:t>
            </a:r>
            <a:r>
              <a:rPr kumimoji="1" lang="ja-JP" altLang="en-US" sz="1600" dirty="0"/>
              <a:t>特有</a:t>
            </a:r>
          </a:p>
        </p:txBody>
      </p:sp>
    </p:spTree>
    <p:extLst>
      <p:ext uri="{BB962C8B-B14F-4D97-AF65-F5344CB8AC3E}">
        <p14:creationId xmlns:p14="http://schemas.microsoft.com/office/powerpoint/2010/main" val="2464834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変数の組合せが様々考えられるが、各変数を追加して試す。</a:t>
            </a: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53" name="表 53">
            <a:extLst>
              <a:ext uri="{FF2B5EF4-FFF2-40B4-BE49-F238E27FC236}">
                <a16:creationId xmlns:a16="http://schemas.microsoft.com/office/drawing/2014/main" id="{F19BBBD4-B519-FD17-25FE-1239E0B5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904317"/>
              </p:ext>
            </p:extLst>
          </p:nvPr>
        </p:nvGraphicFramePr>
        <p:xfrm>
          <a:off x="292733" y="2361399"/>
          <a:ext cx="1160653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185">
                  <a:extLst>
                    <a:ext uri="{9D8B030D-6E8A-4147-A177-3AD203B41FA5}">
                      <a16:colId xmlns:a16="http://schemas.microsoft.com/office/drawing/2014/main" val="3382163756"/>
                    </a:ext>
                  </a:extLst>
                </a:gridCol>
                <a:gridCol w="4594711">
                  <a:extLst>
                    <a:ext uri="{9D8B030D-6E8A-4147-A177-3AD203B41FA5}">
                      <a16:colId xmlns:a16="http://schemas.microsoft.com/office/drawing/2014/main" val="1649100707"/>
                    </a:ext>
                  </a:extLst>
                </a:gridCol>
                <a:gridCol w="2369127">
                  <a:extLst>
                    <a:ext uri="{9D8B030D-6E8A-4147-A177-3AD203B41FA5}">
                      <a16:colId xmlns:a16="http://schemas.microsoft.com/office/drawing/2014/main" val="702744222"/>
                    </a:ext>
                  </a:extLst>
                </a:gridCol>
                <a:gridCol w="3446511">
                  <a:extLst>
                    <a:ext uri="{9D8B030D-6E8A-4147-A177-3AD203B41FA5}">
                      <a16:colId xmlns:a16="http://schemas.microsoft.com/office/drawing/2014/main" val="128941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予測方法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仮説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変数群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25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栽培暦と天候は、時期で大まかに決定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07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土壌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広さは、産地で決定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栽培暦と天候は、産地の影響もある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単一／複数産地の表現が必要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一部の野菜価格は、直近の価格と相関が強い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時期、産地、直近価格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直近価格はラグ特徴量として使用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94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各産地の天候は、生育期間の生育条件に影響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時期、産地、直近価格、</a:t>
                      </a:r>
                      <a:r>
                        <a:rPr kumimoji="1" lang="ja-JP" altLang="en-US" sz="1600" dirty="0"/>
                        <a:t>（出荷以前の）</a:t>
                      </a:r>
                      <a:r>
                        <a:rPr kumimoji="1" lang="ja-JP" altLang="en-US" dirty="0"/>
                        <a:t>天候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天候はラグ特徴量として使用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9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766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前処理①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予測対象の野菜種別（</a:t>
            </a:r>
            <a:r>
              <a:rPr lang="en-US" altLang="ja-JP" sz="2800" dirty="0"/>
              <a:t>18</a:t>
            </a:r>
            <a:r>
              <a:rPr lang="ja-JP" altLang="en-US" sz="2800" dirty="0"/>
              <a:t>）に合わせて、学習データの野菜種別を限定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天候データの「都市名」を「県名」に変換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「日本全国の天候」として「日本各地域の天候の平均」を計算し、追加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33096"/>
              </p:ext>
            </p:extLst>
          </p:nvPr>
        </p:nvGraphicFramePr>
        <p:xfrm>
          <a:off x="342625" y="3452025"/>
          <a:ext cx="574382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090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80977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52045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野菜種別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販売数合計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価格中央値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産地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201445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189660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840.0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218166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74211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39556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50973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3A370-E33F-431B-A510-2ABA4B263037}"/>
              </a:ext>
            </a:extLst>
          </p:cNvPr>
          <p:cNvSpPr txBox="1"/>
          <p:nvPr/>
        </p:nvSpPr>
        <p:spPr>
          <a:xfrm>
            <a:off x="1169443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卸売データ（学習データ）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4F20AD-96E0-44D0-915D-84FDA1685672}"/>
              </a:ext>
            </a:extLst>
          </p:cNvPr>
          <p:cNvSpPr txBox="1"/>
          <p:nvPr/>
        </p:nvSpPr>
        <p:spPr>
          <a:xfrm>
            <a:off x="3750720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61,062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graphicFrame>
        <p:nvGraphicFramePr>
          <p:cNvPr id="47" name="表 4">
            <a:extLst>
              <a:ext uri="{FF2B5EF4-FFF2-40B4-BE49-F238E27FC236}">
                <a16:creationId xmlns:a16="http://schemas.microsoft.com/office/drawing/2014/main" id="{0EC82A43-1977-4EC9-A53D-484E05672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63463"/>
              </p:ext>
            </p:extLst>
          </p:nvPr>
        </p:nvGraphicFramePr>
        <p:xfrm>
          <a:off x="6347202" y="3459117"/>
          <a:ext cx="54717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49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553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139062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68326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042289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13.1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15.5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738E2FB-BA08-496B-A0CF-A2AAF31951B0}"/>
              </a:ext>
            </a:extLst>
          </p:cNvPr>
          <p:cNvSpPr txBox="1"/>
          <p:nvPr/>
        </p:nvSpPr>
        <p:spPr>
          <a:xfrm>
            <a:off x="6872038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天候データ（学習データ）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F3D0762-931A-4C72-A932-32624D0C66B0}"/>
              </a:ext>
            </a:extLst>
          </p:cNvPr>
          <p:cNvSpPr txBox="1"/>
          <p:nvPr/>
        </p:nvSpPr>
        <p:spPr>
          <a:xfrm>
            <a:off x="9453315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210,706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540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5389-D381-414D-86B0-FB7E756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24D274-9703-4712-A2FE-BEC6EA2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70DA14-FE84-4F4B-A3F3-24F9C5802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en-US" altLang="ja-JP" dirty="0"/>
          </a:p>
          <a:p>
            <a:r>
              <a:rPr lang="ja-JP" altLang="en-US" dirty="0"/>
              <a:t>準備</a:t>
            </a:r>
            <a:endParaRPr lang="en-US" altLang="ja-JP" dirty="0"/>
          </a:p>
          <a:p>
            <a:r>
              <a:rPr kumimoji="1" lang="ja-JP" altLang="en-US" dirty="0"/>
              <a:t>圏論</a:t>
            </a:r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BA5045E-E281-4A84-93E0-3E6E7068074C}"/>
              </a:ext>
            </a:extLst>
          </p:cNvPr>
          <p:cNvSpPr txBox="1">
            <a:spLocks/>
          </p:cNvSpPr>
          <p:nvPr/>
        </p:nvSpPr>
        <p:spPr>
          <a:xfrm>
            <a:off x="663191" y="308079"/>
            <a:ext cx="8060367" cy="58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>
                <a:solidFill>
                  <a:schemeClr val="accent1"/>
                </a:solidFill>
              </a:rPr>
              <a:t>圏論の基本</a:t>
            </a:r>
          </a:p>
        </p:txBody>
      </p:sp>
    </p:spTree>
    <p:extLst>
      <p:ext uri="{BB962C8B-B14F-4D97-AF65-F5344CB8AC3E}">
        <p14:creationId xmlns:p14="http://schemas.microsoft.com/office/powerpoint/2010/main" val="3751262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前処理②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複数産地を</a:t>
            </a:r>
            <a:r>
              <a:rPr lang="en-US" altLang="ja-JP" sz="2800" dirty="0" err="1"/>
              <a:t>onehot</a:t>
            </a:r>
            <a:r>
              <a:rPr lang="en-US" altLang="ja-JP" sz="2800" dirty="0"/>
              <a:t>-encoding</a:t>
            </a:r>
            <a:r>
              <a:rPr lang="ja-JP" altLang="en-US" sz="2800" dirty="0"/>
              <a:t>した。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複数産地の天候データは、単体産地の天候データの平均とした。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494F2F7-CB43-B6C4-B348-207028885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91949"/>
              </p:ext>
            </p:extLst>
          </p:nvPr>
        </p:nvGraphicFramePr>
        <p:xfrm>
          <a:off x="619874" y="2795483"/>
          <a:ext cx="152400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青森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岩手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1" lang="ja-JP" altLang="en-US" sz="1800" dirty="0"/>
                        <a:t>青森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秋田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和歌山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188B75A-AE64-6F81-596B-A3EEA9FD4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52941"/>
              </p:ext>
            </p:extLst>
          </p:nvPr>
        </p:nvGraphicFramePr>
        <p:xfrm>
          <a:off x="3352797" y="2795483"/>
          <a:ext cx="810718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3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621436">
                  <a:extLst>
                    <a:ext uri="{9D8B030D-6E8A-4147-A177-3AD203B41FA5}">
                      <a16:colId xmlns:a16="http://schemas.microsoft.com/office/drawing/2014/main" val="3981598972"/>
                    </a:ext>
                  </a:extLst>
                </a:gridCol>
                <a:gridCol w="1621436">
                  <a:extLst>
                    <a:ext uri="{9D8B030D-6E8A-4147-A177-3AD203B41FA5}">
                      <a16:colId xmlns:a16="http://schemas.microsoft.com/office/drawing/2014/main" val="2532289959"/>
                    </a:ext>
                  </a:extLst>
                </a:gridCol>
                <a:gridCol w="1107001">
                  <a:extLst>
                    <a:ext uri="{9D8B030D-6E8A-4147-A177-3AD203B41FA5}">
                      <a16:colId xmlns:a16="http://schemas.microsoft.com/office/drawing/2014/main" val="3137090920"/>
                    </a:ext>
                  </a:extLst>
                </a:gridCol>
                <a:gridCol w="2135871">
                  <a:extLst>
                    <a:ext uri="{9D8B030D-6E8A-4147-A177-3AD203B41FA5}">
                      <a16:colId xmlns:a16="http://schemas.microsoft.com/office/drawing/2014/main" val="1990314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岩手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秋田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日本全国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</a:tbl>
          </a:graphicData>
        </a:graphic>
      </p:graphicFrame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FC88D985-6188-5E87-5430-48F5DC2B25AE}"/>
              </a:ext>
            </a:extLst>
          </p:cNvPr>
          <p:cNvSpPr/>
          <p:nvPr/>
        </p:nvSpPr>
        <p:spPr>
          <a:xfrm rot="5400000">
            <a:off x="2246110" y="3736725"/>
            <a:ext cx="910692" cy="33748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40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卸売のレコードは毎日でない（取引無しの日、市場が空いていないなど）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03705"/>
              </p:ext>
            </p:extLst>
          </p:nvPr>
        </p:nvGraphicFramePr>
        <p:xfrm>
          <a:off x="3116919" y="1495164"/>
          <a:ext cx="8598830" cy="476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74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1506401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7854475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792898071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12097749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9886358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01358702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54520627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937780528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876605913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32133360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62486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816597048"/>
                    </a:ext>
                  </a:extLst>
                </a:gridCol>
              </a:tblGrid>
              <a:tr h="11118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Broad_Bean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Cabbage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Carrot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Celery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err="1"/>
                        <a:t>Chinese_Cabbage</a:t>
                      </a:r>
                      <a:endParaRPr kumimoji="1" lang="en-US" altLang="ja-JP" sz="9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Cucumber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Green_Onion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err="1"/>
                        <a:t>Green_Pepper</a:t>
                      </a:r>
                      <a:endParaRPr kumimoji="1" lang="ja-JP" altLang="en-US" sz="11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Komatsuna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Lettuce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Mini_Tomato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Potato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Radish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Shiitake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Spinach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Tomato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4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6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7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8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60692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9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25139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05531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1539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12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93019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7DAFC1-421D-48DE-B608-BBF402AA36AE}"/>
              </a:ext>
            </a:extLst>
          </p:cNvPr>
          <p:cNvSpPr txBox="1"/>
          <p:nvPr/>
        </p:nvSpPr>
        <p:spPr>
          <a:xfrm>
            <a:off x="102643" y="2148869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月～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1BEDE5-2919-493A-9E05-174D08331D2A}"/>
              </a:ext>
            </a:extLst>
          </p:cNvPr>
          <p:cNvSpPr txBox="1"/>
          <p:nvPr/>
        </p:nvSpPr>
        <p:spPr>
          <a:xfrm>
            <a:off x="292036" y="2747831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</a:t>
            </a:r>
            <a:r>
              <a:rPr lang="ja-JP" altLang="en-US" dirty="0"/>
              <a:t>か月に約</a:t>
            </a:r>
            <a:r>
              <a:rPr lang="en-US" altLang="ja-JP" dirty="0"/>
              <a:t>20</a:t>
            </a:r>
            <a:r>
              <a:rPr lang="ja-JP" altLang="en-US" dirty="0"/>
              <a:t>日のデータ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A2F7A1-DE91-4176-8D56-2469A0EE2897}"/>
              </a:ext>
            </a:extLst>
          </p:cNvPr>
          <p:cNvSpPr txBox="1"/>
          <p:nvPr/>
        </p:nvSpPr>
        <p:spPr>
          <a:xfrm>
            <a:off x="292036" y="3240643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ソラマメは春が旬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2497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4851A9D0-3236-C330-9E03-34EEE8EB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0" y="2138032"/>
            <a:ext cx="2006763" cy="200266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DCE6B39-5B1A-A138-6D65-9FD5C7703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2" y="4262364"/>
            <a:ext cx="2010867" cy="200676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486E2BF-7952-DAB8-E8D7-DC468E0A9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97" y="2142666"/>
            <a:ext cx="2006765" cy="20067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一部の野菜価格は年間の傾向があるが、多くは年によって異なる。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数年前の価格よりも直近の価格のほうが近い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FC379-A3EA-4ADE-BED4-C7CACA239154}"/>
              </a:ext>
            </a:extLst>
          </p:cNvPr>
          <p:cNvSpPr txBox="1"/>
          <p:nvPr/>
        </p:nvSpPr>
        <p:spPr>
          <a:xfrm>
            <a:off x="490038" y="199287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/>
              <a:t>Spinach</a:t>
            </a:r>
            <a:endParaRPr kumimoji="1" lang="ja-JP" altLang="en-US" sz="1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4EA745-03D6-7A08-8BE4-7A90C13ED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3" y="2150869"/>
            <a:ext cx="2006763" cy="20067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133126-A046-B24F-21A1-572CB9D7A637}"/>
              </a:ext>
            </a:extLst>
          </p:cNvPr>
          <p:cNvSpPr txBox="1"/>
          <p:nvPr/>
        </p:nvSpPr>
        <p:spPr>
          <a:xfrm>
            <a:off x="2449680" y="199287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Cabbage</a:t>
            </a:r>
            <a:endParaRPr kumimoji="1" lang="ja-JP" altLang="en-US" sz="12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77CB3B6-0A21-7559-E288-8101332E9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56" y="2146767"/>
            <a:ext cx="2006764" cy="200676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2749C3-EBB4-0173-710C-CD4386D65647}"/>
              </a:ext>
            </a:extLst>
          </p:cNvPr>
          <p:cNvSpPr txBox="1"/>
          <p:nvPr/>
        </p:nvSpPr>
        <p:spPr>
          <a:xfrm>
            <a:off x="4429595" y="200297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Carrot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CE3D3E-0F18-3FFC-58CD-FB2245687BAB}"/>
              </a:ext>
            </a:extLst>
          </p:cNvPr>
          <p:cNvSpPr txBox="1"/>
          <p:nvPr/>
        </p:nvSpPr>
        <p:spPr>
          <a:xfrm>
            <a:off x="6436359" y="200802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Celery</a:t>
            </a:r>
            <a:endParaRPr kumimoji="1" lang="ja-JP" altLang="en-US" sz="12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6D4F484-179C-F809-0DA8-D246D1B04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06" y="2142666"/>
            <a:ext cx="2006765" cy="2006765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8AC929-FAE2-5497-6930-9F0661381B1B}"/>
              </a:ext>
            </a:extLst>
          </p:cNvPr>
          <p:cNvSpPr txBox="1"/>
          <p:nvPr/>
        </p:nvSpPr>
        <p:spPr>
          <a:xfrm>
            <a:off x="8396001" y="2020415"/>
            <a:ext cx="16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Chinese Cabbage</a:t>
            </a:r>
            <a:endParaRPr kumimoji="1" lang="ja-JP" altLang="en-US" sz="12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DD75332-62EA-9495-A286-99FA61D36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93" y="2130576"/>
            <a:ext cx="2018855" cy="2018855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6BC6E59-0352-E796-6B42-ED3A1C7351CA}"/>
              </a:ext>
            </a:extLst>
          </p:cNvPr>
          <p:cNvSpPr txBox="1"/>
          <p:nvPr/>
        </p:nvSpPr>
        <p:spPr>
          <a:xfrm>
            <a:off x="10334388" y="2024000"/>
            <a:ext cx="16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Cucumber</a:t>
            </a:r>
            <a:endParaRPr kumimoji="1" lang="ja-JP" altLang="en-US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B45BB8-1C99-06FF-4508-B2B2BE2A3876}"/>
              </a:ext>
            </a:extLst>
          </p:cNvPr>
          <p:cNvSpPr txBox="1"/>
          <p:nvPr/>
        </p:nvSpPr>
        <p:spPr>
          <a:xfrm>
            <a:off x="520480" y="4262364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Green Onion</a:t>
            </a:r>
            <a:endParaRPr kumimoji="1" lang="ja-JP" altLang="en-US" sz="12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761B9815-48AF-FFBC-5A9B-ED3BA1390F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94" y="4293964"/>
            <a:ext cx="1943562" cy="194356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1AF4BC-BCC9-57F1-EDE6-864F99B46234}"/>
              </a:ext>
            </a:extLst>
          </p:cNvPr>
          <p:cNvSpPr txBox="1"/>
          <p:nvPr/>
        </p:nvSpPr>
        <p:spPr>
          <a:xfrm>
            <a:off x="2449679" y="4263401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Green Pepper</a:t>
            </a:r>
            <a:endParaRPr kumimoji="1" lang="ja-JP" altLang="en-US" sz="1200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BF44D3FB-5B33-DA95-BD80-E23C05BE65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96" y="4259196"/>
            <a:ext cx="2006763" cy="2002668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B347C13-3209-2B2F-65E5-1ACFE6F02D66}"/>
              </a:ext>
            </a:extLst>
          </p:cNvPr>
          <p:cNvSpPr txBox="1"/>
          <p:nvPr/>
        </p:nvSpPr>
        <p:spPr>
          <a:xfrm>
            <a:off x="4429595" y="427400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/>
              <a:t>Komatsuna</a:t>
            </a:r>
            <a:endParaRPr kumimoji="1" lang="ja-JP" altLang="en-US" sz="1200" dirty="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DC847C4F-4ADF-C1F3-0350-0391672225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18" y="4266458"/>
            <a:ext cx="2006765" cy="2002669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602DF9-E3E9-2F5A-24A2-C2D5DC5C1187}"/>
              </a:ext>
            </a:extLst>
          </p:cNvPr>
          <p:cNvSpPr txBox="1"/>
          <p:nvPr/>
        </p:nvSpPr>
        <p:spPr>
          <a:xfrm>
            <a:off x="6436358" y="427054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Lettuce</a:t>
            </a:r>
            <a:endParaRPr kumimoji="1" lang="ja-JP" altLang="en-US" sz="120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C9B49FC1-2BB9-FE61-890D-B4575C77CD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81" y="4293963"/>
            <a:ext cx="2018854" cy="2014733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FF58663-9B0C-6A34-AC8A-352EB7B17E33}"/>
              </a:ext>
            </a:extLst>
          </p:cNvPr>
          <p:cNvSpPr txBox="1"/>
          <p:nvPr/>
        </p:nvSpPr>
        <p:spPr>
          <a:xfrm>
            <a:off x="8472004" y="4299941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Mini Tomato</a:t>
            </a:r>
            <a:endParaRPr kumimoji="1" lang="ja-JP" altLang="en-US" sz="1200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4F19B6F0-891E-2D30-F772-331F4C7B8E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828" y="4293963"/>
            <a:ext cx="1943563" cy="1943563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EDEAD6A-A7C0-4B50-FE40-D56351587582}"/>
              </a:ext>
            </a:extLst>
          </p:cNvPr>
          <p:cNvSpPr txBox="1"/>
          <p:nvPr/>
        </p:nvSpPr>
        <p:spPr>
          <a:xfrm>
            <a:off x="10382194" y="4293963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Potato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044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ラグ特徴量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前年の価格よりも直近の価格のほうが有効なので、価格のラグ特徴量（</a:t>
            </a:r>
            <a:r>
              <a:rPr lang="en-US" altLang="ja-JP" sz="2800" dirty="0"/>
              <a:t>1,2,3,6,9,12</a:t>
            </a:r>
            <a:r>
              <a:rPr lang="ja-JP" altLang="en-US" sz="2800" dirty="0"/>
              <a:t>ヶ月前）を入れる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先行指標となる天候が有効なので、天候のラグ特徴量（</a:t>
            </a:r>
            <a:r>
              <a:rPr lang="en-US" altLang="ja-JP" sz="2800" dirty="0"/>
              <a:t>1,2,3,6,9,12</a:t>
            </a:r>
            <a:r>
              <a:rPr lang="ja-JP" altLang="en-US" sz="2800" dirty="0"/>
              <a:t>ヶ月前）を入れる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B7A4B1-93AE-8D7D-375B-E627F4F99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98" y="3429000"/>
            <a:ext cx="3976010" cy="26282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A9E7D0-ED76-985C-84F1-6E2D04BDF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03" y="3429000"/>
            <a:ext cx="3976010" cy="262821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27ED30-172D-0177-FDB4-AEA70922AFAE}"/>
              </a:ext>
            </a:extLst>
          </p:cNvPr>
          <p:cNvSpPr txBox="1"/>
          <p:nvPr/>
        </p:nvSpPr>
        <p:spPr>
          <a:xfrm>
            <a:off x="7646455" y="3121223"/>
            <a:ext cx="158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Radish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77D05B-A8DF-867E-CD4B-BC4C44935B28}"/>
              </a:ext>
            </a:extLst>
          </p:cNvPr>
          <p:cNvSpPr txBox="1"/>
          <p:nvPr/>
        </p:nvSpPr>
        <p:spPr>
          <a:xfrm>
            <a:off x="2641621" y="3121223"/>
            <a:ext cx="158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Carrot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799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評価と提出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33577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評価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指標：予測期間の予測誤差</a:t>
            </a:r>
            <a:r>
              <a:rPr lang="en-US" altLang="ja-JP" sz="2400" dirty="0"/>
              <a:t>RMSPE</a:t>
            </a:r>
          </a:p>
          <a:p>
            <a:pPr lvl="1">
              <a:defRPr/>
            </a:pPr>
            <a:r>
              <a:rPr lang="en-US" altLang="ja-JP" sz="2400" dirty="0" err="1"/>
              <a:t>Nishika</a:t>
            </a:r>
            <a:r>
              <a:rPr lang="ja-JP" altLang="en-US" sz="2400" dirty="0"/>
              <a:t>上での評価スコア</a:t>
            </a:r>
            <a:endParaRPr lang="en-US" altLang="ja-JP" sz="24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暫定スコア：予測期間（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5</a:t>
            </a:r>
            <a:r>
              <a:rPr lang="ja-JP" altLang="en-US" sz="2000" dirty="0"/>
              <a:t>月）一部のスコア（提出の度に判明）</a:t>
            </a:r>
            <a:endParaRPr lang="en-US" altLang="ja-JP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最終スコア：予測期間（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5</a:t>
            </a:r>
            <a:r>
              <a:rPr lang="ja-JP" altLang="en-US" sz="2000" dirty="0"/>
              <a:t>月）全体のスコア（最終提出後に判明）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手元での評価スコア</a:t>
            </a:r>
            <a:endParaRPr lang="en-US" altLang="ja-JP" sz="24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検証スコア：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4</a:t>
            </a:r>
            <a:r>
              <a:rPr lang="ja-JP" altLang="en-US" sz="2000" dirty="0"/>
              <a:t>月のスコア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提出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フォーマットに沿ったデータをアップロード（</a:t>
            </a: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回まで）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提出履歴のデータは暫定スコアが評価される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最大</a:t>
            </a:r>
            <a:r>
              <a:rPr lang="en-US" altLang="ja-JP" sz="2400" dirty="0"/>
              <a:t>2</a:t>
            </a:r>
            <a:r>
              <a:rPr lang="ja-JP" altLang="en-US" sz="2400" dirty="0"/>
              <a:t>つまで「提出データ」に設定でき、良いスコアのほうが代表として暫定ランクが付けられる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F94C5B-803F-3CDD-7364-C5666CBE3DBC}"/>
                  </a:ext>
                </a:extLst>
              </p:cNvPr>
              <p:cNvSpPr txBox="1"/>
              <p:nvPr/>
            </p:nvSpPr>
            <p:spPr>
              <a:xfrm>
                <a:off x="5839166" y="1207638"/>
                <a:ext cx="3564181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RMSPE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[%]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F94C5B-803F-3CDD-7364-C5666CBE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66" y="1207638"/>
                <a:ext cx="3564181" cy="1077603"/>
              </a:xfrm>
              <a:prstGeom prst="rect">
                <a:avLst/>
              </a:prstGeom>
              <a:blipFill>
                <a:blip r:embed="rId2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68445E-D70A-EF0E-6319-156DE27EE04D}"/>
                  </a:ext>
                </a:extLst>
              </p:cNvPr>
              <p:cNvSpPr txBox="1"/>
              <p:nvPr/>
            </p:nvSpPr>
            <p:spPr>
              <a:xfrm>
                <a:off x="9837589" y="1400169"/>
                <a:ext cx="1929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：データ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の実績値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68445E-D70A-EF0E-6319-156DE27EE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89" y="1400169"/>
                <a:ext cx="1929631" cy="276999"/>
              </a:xfrm>
              <a:prstGeom prst="rect">
                <a:avLst/>
              </a:prstGeom>
              <a:blipFill>
                <a:blip r:embed="rId3"/>
                <a:stretch>
                  <a:fillRect l="-4430" t="-28889" r="-7278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0D716F-A454-6568-98B5-6DCCE8601903}"/>
                  </a:ext>
                </a:extLst>
              </p:cNvPr>
              <p:cNvSpPr txBox="1"/>
              <p:nvPr/>
            </p:nvSpPr>
            <p:spPr>
              <a:xfrm>
                <a:off x="9837589" y="1691070"/>
                <a:ext cx="1929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：データ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の予測値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0D716F-A454-6568-98B5-6DCCE860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89" y="1691070"/>
                <a:ext cx="1929631" cy="276999"/>
              </a:xfrm>
              <a:prstGeom prst="rect">
                <a:avLst/>
              </a:prstGeom>
              <a:blipFill>
                <a:blip r:embed="rId4"/>
                <a:stretch>
                  <a:fillRect l="-4430" t="-28261" r="-7278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7C74AAB3-7CBE-5671-756B-52E7EE0FBF17}"/>
              </a:ext>
            </a:extLst>
          </p:cNvPr>
          <p:cNvSpPr/>
          <p:nvPr/>
        </p:nvSpPr>
        <p:spPr>
          <a:xfrm>
            <a:off x="7695337" y="5147409"/>
            <a:ext cx="4312444" cy="431132"/>
          </a:xfrm>
          <a:prstGeom prst="wedgeRoundRectCallout">
            <a:avLst>
              <a:gd name="adj1" fmla="val -33635"/>
              <a:gd name="adj2" fmla="val 8523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締切を過ぎると、その</a:t>
            </a:r>
            <a:r>
              <a:rPr lang="en-US" altLang="ja-JP" dirty="0"/>
              <a:t>2</a:t>
            </a:r>
            <a:r>
              <a:rPr lang="ja-JP" altLang="en-US" dirty="0"/>
              <a:t>つが最終データとなる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140F7838-06F9-EF72-1126-1776A28BC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70567"/>
              </p:ext>
            </p:extLst>
          </p:nvPr>
        </p:nvGraphicFramePr>
        <p:xfrm>
          <a:off x="7373389" y="3595252"/>
          <a:ext cx="47404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94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65158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374578">
                  <a:extLst>
                    <a:ext uri="{9D8B030D-6E8A-4147-A177-3AD203B41FA5}">
                      <a16:colId xmlns:a16="http://schemas.microsoft.com/office/drawing/2014/main" val="722170109"/>
                    </a:ext>
                  </a:extLst>
                </a:gridCol>
                <a:gridCol w="1470548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2022/05/02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千葉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2022/05/06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千葉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2022/05/31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E7A5E6-08B0-3B37-68BD-7DB57094FF15}"/>
                  </a:ext>
                </a:extLst>
              </p:cNvPr>
              <p:cNvSpPr txBox="1"/>
              <p:nvPr/>
            </p:nvSpPr>
            <p:spPr>
              <a:xfrm>
                <a:off x="9214365" y="3278080"/>
                <a:ext cx="12743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1600" i="1" smtClean="0">
                        <a:latin typeface="Cambria Math" panose="02040503050406030204" pitchFamily="18" charset="0"/>
                      </a:rPr>
                      <m:t>提出</m:t>
                    </m:r>
                  </m:oMath>
                </a14:m>
                <a:r>
                  <a:rPr kumimoji="1" lang="ja-JP" altLang="en-US" sz="1600" dirty="0"/>
                  <a:t>フォーマット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E7A5E6-08B0-3B37-68BD-7DB57094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365" y="3278080"/>
                <a:ext cx="1274388" cy="246221"/>
              </a:xfrm>
              <a:prstGeom prst="rect">
                <a:avLst/>
              </a:prstGeom>
              <a:blipFill>
                <a:blip r:embed="rId5"/>
                <a:stretch>
                  <a:fillRect l="-7177" t="-27500" r="-7656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63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予測モデル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回帰木モデルを弱学習器としたアンサンブル学習を用いる。</a:t>
            </a:r>
            <a:endParaRPr lang="en-US" altLang="zh-TW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32EF0-A0FC-0BE8-184E-8206CEE38B37}"/>
              </a:ext>
            </a:extLst>
          </p:cNvPr>
          <p:cNvSpPr txBox="1"/>
          <p:nvPr/>
        </p:nvSpPr>
        <p:spPr>
          <a:xfrm>
            <a:off x="2058650" y="1765389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Random Forest</a:t>
            </a:r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931F2F-A73A-16BB-F84D-458E55A82D79}"/>
              </a:ext>
            </a:extLst>
          </p:cNvPr>
          <p:cNvSpPr txBox="1"/>
          <p:nvPr/>
        </p:nvSpPr>
        <p:spPr>
          <a:xfrm>
            <a:off x="7454379" y="1780687"/>
            <a:ext cx="34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Light GBM</a:t>
            </a:r>
            <a:r>
              <a:rPr lang="ja-JP" altLang="en-US" dirty="0"/>
              <a:t>（</a:t>
            </a:r>
            <a:r>
              <a:rPr lang="en-US" altLang="ja-JP" dirty="0"/>
              <a:t>Microsoft, 2016</a:t>
            </a:r>
            <a:r>
              <a:rPr lang="ja-JP" altLang="en-US" dirty="0"/>
              <a:t>）</a:t>
            </a:r>
            <a:endParaRPr kumimoji="1" lang="ja-JP" altLang="en-US" sz="16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EC63F26-E224-D5C6-E833-3CFBB0F39203}"/>
              </a:ext>
            </a:extLst>
          </p:cNvPr>
          <p:cNvCxnSpPr>
            <a:cxnSpLocks/>
          </p:cNvCxnSpPr>
          <p:nvPr/>
        </p:nvCxnSpPr>
        <p:spPr>
          <a:xfrm flipH="1">
            <a:off x="6337901" y="2174819"/>
            <a:ext cx="54704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344836A-A3FF-0C48-3A77-2DC0D880CBA7}"/>
              </a:ext>
            </a:extLst>
          </p:cNvPr>
          <p:cNvCxnSpPr>
            <a:cxnSpLocks/>
          </p:cNvCxnSpPr>
          <p:nvPr/>
        </p:nvCxnSpPr>
        <p:spPr>
          <a:xfrm flipH="1">
            <a:off x="476315" y="2174819"/>
            <a:ext cx="536862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0FB32-2927-592E-7BF4-E8C2D9E0D35A}"/>
              </a:ext>
            </a:extLst>
          </p:cNvPr>
          <p:cNvSpPr txBox="1"/>
          <p:nvPr/>
        </p:nvSpPr>
        <p:spPr>
          <a:xfrm>
            <a:off x="571984" y="2765016"/>
            <a:ext cx="33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Bootstrap Aggregating</a:t>
            </a:r>
            <a:r>
              <a:rPr kumimoji="1" lang="ja-JP" altLang="en-US" sz="1600" dirty="0"/>
              <a:t>（バギング）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D021D2-A045-4FAD-15D9-27AFA52392AA}"/>
              </a:ext>
            </a:extLst>
          </p:cNvPr>
          <p:cNvSpPr txBox="1"/>
          <p:nvPr/>
        </p:nvSpPr>
        <p:spPr>
          <a:xfrm>
            <a:off x="6826180" y="2815766"/>
            <a:ext cx="215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勾配ブースティング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FD7E4F-57BC-DE5D-9CCF-7DE4457C9018}"/>
              </a:ext>
            </a:extLst>
          </p:cNvPr>
          <p:cNvSpPr txBox="1"/>
          <p:nvPr/>
        </p:nvSpPr>
        <p:spPr>
          <a:xfrm>
            <a:off x="395815" y="3885969"/>
            <a:ext cx="368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学習データからランダムに抽出し、複数の木で学習し、それらの予測結果を平均する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23634A-8D90-595C-8A78-BD7FD48C7B46}"/>
              </a:ext>
            </a:extLst>
          </p:cNvPr>
          <p:cNvSpPr txBox="1"/>
          <p:nvPr/>
        </p:nvSpPr>
        <p:spPr>
          <a:xfrm>
            <a:off x="6217117" y="3730518"/>
            <a:ext cx="352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予測モデルの間違った予測に焦点を当て、重みを加味して次のモデルを改善する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DBEC45-BF57-E6CF-AF8D-A3F462001363}"/>
              </a:ext>
            </a:extLst>
          </p:cNvPr>
          <p:cNvSpPr txBox="1"/>
          <p:nvPr/>
        </p:nvSpPr>
        <p:spPr>
          <a:xfrm>
            <a:off x="956672" y="3182482"/>
            <a:ext cx="220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過学習を緩和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B8F84C-E93B-7B5E-F9F6-0BBE8AADEF74}"/>
              </a:ext>
            </a:extLst>
          </p:cNvPr>
          <p:cNvSpPr txBox="1"/>
          <p:nvPr/>
        </p:nvSpPr>
        <p:spPr>
          <a:xfrm>
            <a:off x="6781382" y="3187258"/>
            <a:ext cx="220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未学習を緩和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5295BE-3FB3-356E-F8AD-9D84F444384F}"/>
              </a:ext>
            </a:extLst>
          </p:cNvPr>
          <p:cNvSpPr txBox="1"/>
          <p:nvPr/>
        </p:nvSpPr>
        <p:spPr>
          <a:xfrm>
            <a:off x="7437369" y="2215903"/>
            <a:ext cx="32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Kaggle</a:t>
            </a:r>
            <a:r>
              <a:rPr lang="ja-JP" altLang="en-US" dirty="0"/>
              <a:t>などで多用される</a:t>
            </a:r>
            <a:endParaRPr kumimoji="1" lang="ja-JP" altLang="en-US" sz="16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F460B93-23EC-F906-7161-D6C5861B4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5" r="33512"/>
          <a:stretch/>
        </p:blipFill>
        <p:spPr>
          <a:xfrm>
            <a:off x="4129150" y="2762224"/>
            <a:ext cx="1768882" cy="237057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67FF814-92F6-F3AD-42D6-F46BB1F1C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81"/>
          <a:stretch/>
        </p:blipFill>
        <p:spPr>
          <a:xfrm>
            <a:off x="9913485" y="2758931"/>
            <a:ext cx="1768882" cy="2377157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186468-24A0-E5FB-6772-D2A4E018F5E4}"/>
              </a:ext>
            </a:extLst>
          </p:cNvPr>
          <p:cNvSpPr txBox="1"/>
          <p:nvPr/>
        </p:nvSpPr>
        <p:spPr>
          <a:xfrm>
            <a:off x="320374" y="5958251"/>
            <a:ext cx="403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https://www.codexa.net/lightgbm-beginner/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767207-D0D1-B218-ED76-DB6273D6F3DF}"/>
              </a:ext>
            </a:extLst>
          </p:cNvPr>
          <p:cNvSpPr txBox="1"/>
          <p:nvPr/>
        </p:nvSpPr>
        <p:spPr>
          <a:xfrm>
            <a:off x="6191948" y="4299603"/>
            <a:ext cx="352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（前の弱学習器の誤差を学習）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463D43-A340-31D0-8760-9C557D422D8D}"/>
              </a:ext>
            </a:extLst>
          </p:cNvPr>
          <p:cNvSpPr txBox="1"/>
          <p:nvPr/>
        </p:nvSpPr>
        <p:spPr>
          <a:xfrm>
            <a:off x="6284113" y="4842202"/>
            <a:ext cx="3236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特徴量をヒストグラム化することで、</a:t>
            </a:r>
            <a:endParaRPr kumimoji="1" lang="en-US" altLang="ja-JP" sz="1600" dirty="0"/>
          </a:p>
          <a:p>
            <a:r>
              <a:rPr kumimoji="1" lang="ja-JP" altLang="en-US" sz="1600" dirty="0"/>
              <a:t>計算コストを抑制</a:t>
            </a:r>
            <a:endParaRPr kumimoji="1" lang="en-US" altLang="ja-JP" sz="1600" dirty="0"/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 err="1"/>
              <a:t>XGBoost</a:t>
            </a:r>
            <a:r>
              <a:rPr kumimoji="1" lang="ja-JP" altLang="en-US" sz="1600" dirty="0"/>
              <a:t>よりも学習時間が短い）</a:t>
            </a:r>
          </a:p>
        </p:txBody>
      </p:sp>
    </p:spTree>
    <p:extLst>
      <p:ext uri="{BB962C8B-B14F-4D97-AF65-F5344CB8AC3E}">
        <p14:creationId xmlns:p14="http://schemas.microsoft.com/office/powerpoint/2010/main" val="3901276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A87E141D-FA99-452F-986E-CCE06586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05" y="1935496"/>
            <a:ext cx="2833309" cy="18695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予測結果（年月日、年月日／産地）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43A1397-2631-4A67-2AE6-87834BA46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77" y="1935496"/>
            <a:ext cx="2833309" cy="1869598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4EBFA9E-623E-606E-AA5D-CBF53BBA67A5}"/>
              </a:ext>
            </a:extLst>
          </p:cNvPr>
          <p:cNvSpPr txBox="1"/>
          <p:nvPr/>
        </p:nvSpPr>
        <p:spPr>
          <a:xfrm>
            <a:off x="3969723" y="756798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Random Forest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739601-0265-0C4C-EFC2-BE8AD10ECCF6}"/>
              </a:ext>
            </a:extLst>
          </p:cNvPr>
          <p:cNvSpPr txBox="1"/>
          <p:nvPr/>
        </p:nvSpPr>
        <p:spPr>
          <a:xfrm>
            <a:off x="8534741" y="756798"/>
            <a:ext cx="1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Light GBM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7387E0B-73EA-242A-0FF5-BDB0554AFB49}"/>
              </a:ext>
            </a:extLst>
          </p:cNvPr>
          <p:cNvSpPr txBox="1"/>
          <p:nvPr/>
        </p:nvSpPr>
        <p:spPr>
          <a:xfrm>
            <a:off x="809594" y="2080806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E56E105-5719-EE49-2015-0796307F85C1}"/>
              </a:ext>
            </a:extLst>
          </p:cNvPr>
          <p:cNvSpPr txBox="1"/>
          <p:nvPr/>
        </p:nvSpPr>
        <p:spPr>
          <a:xfrm>
            <a:off x="809594" y="143507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BD798D-B403-5577-6E1C-178EF7DED528}"/>
              </a:ext>
            </a:extLst>
          </p:cNvPr>
          <p:cNvSpPr txBox="1"/>
          <p:nvPr/>
        </p:nvSpPr>
        <p:spPr>
          <a:xfrm>
            <a:off x="7980977" y="1437214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20.9</a:t>
            </a:r>
            <a:endParaRPr kumimoji="1" lang="ja-JP" altLang="en-US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A8CC4-A1E2-5EEA-A21A-1BA5E6F72E1D}"/>
              </a:ext>
            </a:extLst>
          </p:cNvPr>
          <p:cNvSpPr txBox="1"/>
          <p:nvPr/>
        </p:nvSpPr>
        <p:spPr>
          <a:xfrm>
            <a:off x="4002604" y="1435070"/>
            <a:ext cx="2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23.9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FE0DD7-9E98-47AF-8D7D-69143641F428}"/>
              </a:ext>
            </a:extLst>
          </p:cNvPr>
          <p:cNvSpPr txBox="1"/>
          <p:nvPr/>
        </p:nvSpPr>
        <p:spPr>
          <a:xfrm>
            <a:off x="159326" y="791112"/>
            <a:ext cx="21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上側：年月日</a:t>
            </a:r>
            <a:endParaRPr kumimoji="1" lang="en-US" altLang="ja-JP" sz="1600" dirty="0"/>
          </a:p>
          <a:p>
            <a:r>
              <a:rPr kumimoji="1" lang="ja-JP" altLang="en-US" sz="1600" dirty="0"/>
              <a:t>下側：年月日／産地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EFBBE0-1B6A-4655-A76D-91B5D07771A1}"/>
              </a:ext>
            </a:extLst>
          </p:cNvPr>
          <p:cNvSpPr txBox="1"/>
          <p:nvPr/>
        </p:nvSpPr>
        <p:spPr>
          <a:xfrm>
            <a:off x="809594" y="451419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91D1441-3D01-4519-9DA3-E90B72CAE71B}"/>
              </a:ext>
            </a:extLst>
          </p:cNvPr>
          <p:cNvSpPr txBox="1"/>
          <p:nvPr/>
        </p:nvSpPr>
        <p:spPr>
          <a:xfrm>
            <a:off x="809594" y="3983662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B482EDC-4CC0-46AF-9B84-F3AF4BE234C9}"/>
              </a:ext>
            </a:extLst>
          </p:cNvPr>
          <p:cNvCxnSpPr>
            <a:cxnSpLocks/>
          </p:cNvCxnSpPr>
          <p:nvPr/>
        </p:nvCxnSpPr>
        <p:spPr>
          <a:xfrm flipH="1">
            <a:off x="314335" y="3862244"/>
            <a:ext cx="1145856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3EEE2A4-3271-4048-B573-4EA089FD692A}"/>
              </a:ext>
            </a:extLst>
          </p:cNvPr>
          <p:cNvSpPr txBox="1"/>
          <p:nvPr/>
        </p:nvSpPr>
        <p:spPr>
          <a:xfrm>
            <a:off x="8422586" y="3983662"/>
            <a:ext cx="19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18.6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08732B9-34B4-4908-A458-6F0A5439BFEB}"/>
              </a:ext>
            </a:extLst>
          </p:cNvPr>
          <p:cNvSpPr txBox="1"/>
          <p:nvPr/>
        </p:nvSpPr>
        <p:spPr>
          <a:xfrm>
            <a:off x="4097757" y="3983662"/>
            <a:ext cx="19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20.4</a:t>
            </a:r>
            <a:endParaRPr kumimoji="1" lang="ja-JP" altLang="en-US" sz="1600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29163760-2FF0-4B99-9F4F-5588CEC1A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77" y="4356931"/>
            <a:ext cx="2833309" cy="1869597"/>
          </a:xfrm>
          <a:prstGeom prst="rect">
            <a:avLst/>
          </a:prstGeom>
        </p:spPr>
      </p:pic>
      <p:pic>
        <p:nvPicPr>
          <p:cNvPr id="21" name="図 20" descr="グラフ, ヒストグラム&#10;&#10;自動的に生成された説明">
            <a:extLst>
              <a:ext uri="{FF2B5EF4-FFF2-40B4-BE49-F238E27FC236}">
                <a16:creationId xmlns:a16="http://schemas.microsoft.com/office/drawing/2014/main" id="{5D2D621B-1F5E-4BEA-828D-A1C499669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12" y="4349184"/>
            <a:ext cx="2834886" cy="18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6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予測結果（年月日</a:t>
            </a:r>
            <a:r>
              <a:rPr lang="en-US" altLang="ja-JP" dirty="0"/>
              <a:t>/</a:t>
            </a:r>
            <a:r>
              <a:rPr lang="ja-JP" altLang="en-US" dirty="0"/>
              <a:t>産地</a:t>
            </a:r>
            <a:r>
              <a:rPr lang="en-US" altLang="ja-JP" dirty="0"/>
              <a:t>/</a:t>
            </a:r>
            <a:r>
              <a:rPr lang="ja-JP" altLang="en-US" dirty="0"/>
              <a:t>過去価格、年月日</a:t>
            </a:r>
            <a:r>
              <a:rPr lang="en-US" altLang="ja-JP" dirty="0"/>
              <a:t>/</a:t>
            </a:r>
            <a:r>
              <a:rPr lang="ja-JP" altLang="en-US" dirty="0"/>
              <a:t>産地</a:t>
            </a:r>
            <a:r>
              <a:rPr lang="en-US" altLang="ja-JP" dirty="0"/>
              <a:t>/</a:t>
            </a:r>
            <a:r>
              <a:rPr lang="ja-JP" altLang="en-US" dirty="0"/>
              <a:t>過去価格</a:t>
            </a:r>
            <a:r>
              <a:rPr lang="en-US" altLang="ja-JP" dirty="0"/>
              <a:t>/</a:t>
            </a:r>
            <a:r>
              <a:rPr lang="ja-JP" altLang="en-US" dirty="0"/>
              <a:t>過去天候）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4EBFA9E-623E-606E-AA5D-CBF53BBA67A5}"/>
              </a:ext>
            </a:extLst>
          </p:cNvPr>
          <p:cNvSpPr txBox="1"/>
          <p:nvPr/>
        </p:nvSpPr>
        <p:spPr>
          <a:xfrm>
            <a:off x="3969723" y="756798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Random Forest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739601-0265-0C4C-EFC2-BE8AD10ECCF6}"/>
              </a:ext>
            </a:extLst>
          </p:cNvPr>
          <p:cNvSpPr txBox="1"/>
          <p:nvPr/>
        </p:nvSpPr>
        <p:spPr>
          <a:xfrm>
            <a:off x="8534741" y="756798"/>
            <a:ext cx="1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Light GBM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7387E0B-73EA-242A-0FF5-BDB0554AFB49}"/>
              </a:ext>
            </a:extLst>
          </p:cNvPr>
          <p:cNvSpPr txBox="1"/>
          <p:nvPr/>
        </p:nvSpPr>
        <p:spPr>
          <a:xfrm>
            <a:off x="809594" y="2080806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E56E105-5719-EE49-2015-0796307F85C1}"/>
              </a:ext>
            </a:extLst>
          </p:cNvPr>
          <p:cNvSpPr txBox="1"/>
          <p:nvPr/>
        </p:nvSpPr>
        <p:spPr>
          <a:xfrm>
            <a:off x="809594" y="143507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BD798D-B403-5577-6E1C-178EF7DED528}"/>
              </a:ext>
            </a:extLst>
          </p:cNvPr>
          <p:cNvSpPr txBox="1"/>
          <p:nvPr/>
        </p:nvSpPr>
        <p:spPr>
          <a:xfrm>
            <a:off x="7980977" y="1437214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20.5</a:t>
            </a:r>
            <a:endParaRPr kumimoji="1" lang="ja-JP" altLang="en-US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A8CC4-A1E2-5EEA-A21A-1BA5E6F72E1D}"/>
              </a:ext>
            </a:extLst>
          </p:cNvPr>
          <p:cNvSpPr txBox="1"/>
          <p:nvPr/>
        </p:nvSpPr>
        <p:spPr>
          <a:xfrm>
            <a:off x="4002604" y="1435070"/>
            <a:ext cx="2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25.3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FE0DD7-9E98-47AF-8D7D-69143641F428}"/>
              </a:ext>
            </a:extLst>
          </p:cNvPr>
          <p:cNvSpPr txBox="1"/>
          <p:nvPr/>
        </p:nvSpPr>
        <p:spPr>
          <a:xfrm>
            <a:off x="159325" y="791112"/>
            <a:ext cx="405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上側：年月日／産地／過去価格</a:t>
            </a:r>
            <a:endParaRPr kumimoji="1" lang="en-US" altLang="ja-JP" sz="1600" dirty="0"/>
          </a:p>
          <a:p>
            <a:r>
              <a:rPr kumimoji="1" lang="ja-JP" altLang="en-US" sz="1600" dirty="0"/>
              <a:t>下側：年月日／産地／過去価格／過去天候</a:t>
            </a:r>
            <a:endParaRPr kumimoji="1" lang="en-US" altLang="ja-JP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EFBBE0-1B6A-4655-A76D-91B5D07771A1}"/>
              </a:ext>
            </a:extLst>
          </p:cNvPr>
          <p:cNvSpPr txBox="1"/>
          <p:nvPr/>
        </p:nvSpPr>
        <p:spPr>
          <a:xfrm>
            <a:off x="809594" y="451419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91D1441-3D01-4519-9DA3-E90B72CAE71B}"/>
              </a:ext>
            </a:extLst>
          </p:cNvPr>
          <p:cNvSpPr txBox="1"/>
          <p:nvPr/>
        </p:nvSpPr>
        <p:spPr>
          <a:xfrm>
            <a:off x="809594" y="3983662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B482EDC-4CC0-46AF-9B84-F3AF4BE234C9}"/>
              </a:ext>
            </a:extLst>
          </p:cNvPr>
          <p:cNvCxnSpPr>
            <a:cxnSpLocks/>
          </p:cNvCxnSpPr>
          <p:nvPr/>
        </p:nvCxnSpPr>
        <p:spPr>
          <a:xfrm flipH="1">
            <a:off x="314335" y="3862244"/>
            <a:ext cx="1145856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3EEE2A4-3271-4048-B573-4EA089FD692A}"/>
              </a:ext>
            </a:extLst>
          </p:cNvPr>
          <p:cNvSpPr txBox="1"/>
          <p:nvPr/>
        </p:nvSpPr>
        <p:spPr>
          <a:xfrm>
            <a:off x="8422586" y="3983662"/>
            <a:ext cx="19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24.0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08732B9-34B4-4908-A458-6F0A5439BFEB}"/>
              </a:ext>
            </a:extLst>
          </p:cNvPr>
          <p:cNvSpPr txBox="1"/>
          <p:nvPr/>
        </p:nvSpPr>
        <p:spPr>
          <a:xfrm>
            <a:off x="4097757" y="3983662"/>
            <a:ext cx="19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23.7</a:t>
            </a:r>
            <a:endParaRPr kumimoji="1" lang="ja-JP" altLang="en-US" sz="1600" dirty="0"/>
          </a:p>
        </p:txBody>
      </p:sp>
      <p:pic>
        <p:nvPicPr>
          <p:cNvPr id="22" name="図 21" descr="グラフ, ヒストグラム&#10;&#10;自動的に生成された説明">
            <a:extLst>
              <a:ext uri="{FF2B5EF4-FFF2-40B4-BE49-F238E27FC236}">
                <a16:creationId xmlns:a16="http://schemas.microsoft.com/office/drawing/2014/main" id="{64C52B70-EFBC-4E45-9B72-EADEF0E37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83" y="1935496"/>
            <a:ext cx="2833303" cy="1869596"/>
          </a:xfrm>
          <a:prstGeom prst="rect">
            <a:avLst/>
          </a:prstGeom>
        </p:spPr>
      </p:pic>
      <p:pic>
        <p:nvPicPr>
          <p:cNvPr id="23" name="図 22" descr="グラフ, ヒストグラム&#10;&#10;自動的に生成された説明">
            <a:extLst>
              <a:ext uri="{FF2B5EF4-FFF2-40B4-BE49-F238E27FC236}">
                <a16:creationId xmlns:a16="http://schemas.microsoft.com/office/drawing/2014/main" id="{AE8ED0FB-AB4B-4BAA-9FD3-576C00381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05" y="1935496"/>
            <a:ext cx="2833303" cy="1869596"/>
          </a:xfrm>
          <a:prstGeom prst="rect">
            <a:avLst/>
          </a:prstGeom>
        </p:spPr>
      </p:pic>
      <p:pic>
        <p:nvPicPr>
          <p:cNvPr id="24" name="図 23" descr="グラフ, ヒストグラム&#10;&#10;自動的に生成された説明">
            <a:extLst>
              <a:ext uri="{FF2B5EF4-FFF2-40B4-BE49-F238E27FC236}">
                <a16:creationId xmlns:a16="http://schemas.microsoft.com/office/drawing/2014/main" id="{09CF663B-7BDF-4489-A11C-33E191C8B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79" y="4349184"/>
            <a:ext cx="2809809" cy="1847808"/>
          </a:xfrm>
          <a:prstGeom prst="rect">
            <a:avLst/>
          </a:prstGeom>
        </p:spPr>
      </p:pic>
      <p:pic>
        <p:nvPicPr>
          <p:cNvPr id="25" name="図 24" descr="グラフ, ヒストグラム&#10;&#10;自動的に生成された説明">
            <a:extLst>
              <a:ext uri="{FF2B5EF4-FFF2-40B4-BE49-F238E27FC236}">
                <a16:creationId xmlns:a16="http://schemas.microsoft.com/office/drawing/2014/main" id="{F6A99E90-1648-44C9-97E7-7C1C6A52B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07" y="4358528"/>
            <a:ext cx="2833301" cy="18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34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工夫した特徴量を使えば、基本的に暫定スコアは上がっていった。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064931F-D01F-49CF-ABD5-4F095388F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788"/>
              </p:ext>
            </p:extLst>
          </p:nvPr>
        </p:nvGraphicFramePr>
        <p:xfrm>
          <a:off x="517055" y="1994801"/>
          <a:ext cx="1102092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90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3514955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774359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686422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特徴量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手法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検証スコア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暫定スコア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計算時間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7.8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8.4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21.2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13.2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57.5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30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7.4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18.6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7.9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7.7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without tuning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3.0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1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24.0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7.6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10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056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最終結果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提出結果は</a:t>
            </a:r>
            <a:r>
              <a:rPr lang="en-US" altLang="ja-JP" sz="2800" dirty="0"/>
              <a:t>94</a:t>
            </a:r>
            <a:r>
              <a:rPr lang="ja-JP" altLang="en-US" sz="2800" dirty="0"/>
              <a:t>位だったが、他の結果を提出していれば</a:t>
            </a:r>
            <a:r>
              <a:rPr lang="en-US" altLang="ja-JP" sz="2800" dirty="0"/>
              <a:t>30</a:t>
            </a:r>
            <a:r>
              <a:rPr lang="ja-JP" altLang="en-US" sz="2800" dirty="0"/>
              <a:t>位くらいだった。</a:t>
            </a:r>
            <a:br>
              <a:rPr lang="en-US" altLang="ja-JP" sz="2800" dirty="0"/>
            </a:b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31BA16B4-6BFF-49C7-940F-B50FA54AC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41844"/>
              </p:ext>
            </p:extLst>
          </p:nvPr>
        </p:nvGraphicFramePr>
        <p:xfrm>
          <a:off x="517055" y="1994801"/>
          <a:ext cx="1102092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90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3514955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793409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686422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特徴量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手法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検証スコア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暫定スコア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最終スコア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22.0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21.2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16.9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15.8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30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18.6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15.1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without tuning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18.0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1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24.0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16.7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10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66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</a:t>
            </a:r>
            <a:r>
              <a:rPr lang="ja-JP" altLang="en-US" sz="2400" dirty="0"/>
              <a:t>（</a:t>
            </a:r>
            <a:r>
              <a:rPr lang="en-US" altLang="ja-JP" sz="2400" dirty="0"/>
              <a:t>Category Theory</a:t>
            </a:r>
            <a:r>
              <a:rPr lang="ja-JP" altLang="en-US" sz="2400" dirty="0"/>
              <a:t>）</a:t>
            </a:r>
            <a:r>
              <a:rPr lang="ja-JP" altLang="en-US" dirty="0"/>
              <a:t>とは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773319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「数学的構造体 と その間の関係」を圏</a:t>
            </a:r>
            <a:r>
              <a:rPr lang="ja-JP" altLang="en-US" dirty="0"/>
              <a:t>（</a:t>
            </a:r>
            <a:r>
              <a:rPr lang="en-US" altLang="ja-JP" dirty="0"/>
              <a:t>Category</a:t>
            </a:r>
            <a:r>
              <a:rPr lang="ja-JP" altLang="en-US" dirty="0"/>
              <a:t>）</a:t>
            </a:r>
            <a:r>
              <a:rPr lang="ja-JP" altLang="en-US" sz="2800" dirty="0"/>
              <a:t>として扱う。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「矢印の数学」と呼ばれる、図式が命！</a:t>
            </a:r>
            <a:endParaRPr lang="en-US" altLang="ja-JP" sz="2400" dirty="0"/>
          </a:p>
          <a:p>
            <a:pPr>
              <a:defRPr/>
            </a:pP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1026" name="Picture 2" descr="可換図式 - Wikipedia">
            <a:extLst>
              <a:ext uri="{FF2B5EF4-FFF2-40B4-BE49-F238E27FC236}">
                <a16:creationId xmlns:a16="http://schemas.microsoft.com/office/drawing/2014/main" id="{A224B580-BB15-4F87-83D0-F97468E0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10" y="2889681"/>
            <a:ext cx="2289841" cy="232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881524-2683-4506-A2DA-C34521A88E18}"/>
              </a:ext>
            </a:extLst>
          </p:cNvPr>
          <p:cNvSpPr txBox="1"/>
          <p:nvPr/>
        </p:nvSpPr>
        <p:spPr>
          <a:xfrm>
            <a:off x="8498056" y="5305289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図式の例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C7788-71E8-4D40-A45F-ED01B450BB69}"/>
              </a:ext>
            </a:extLst>
          </p:cNvPr>
          <p:cNvSpPr txBox="1"/>
          <p:nvPr/>
        </p:nvSpPr>
        <p:spPr>
          <a:xfrm>
            <a:off x="8891473" y="2324994"/>
            <a:ext cx="302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矢印＝関数、写像、変換</a:t>
            </a:r>
            <a:r>
              <a:rPr lang="en-US" altLang="ja-JP" dirty="0"/>
              <a:t>…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98EE6AC-5028-4F63-816E-1E53B95987BA}"/>
              </a:ext>
            </a:extLst>
          </p:cNvPr>
          <p:cNvSpPr/>
          <p:nvPr/>
        </p:nvSpPr>
        <p:spPr>
          <a:xfrm>
            <a:off x="1598196" y="2640706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体積 </a:t>
            </a:r>
            <a:r>
              <a:rPr kumimoji="1" lang="en-US" altLang="ja-JP" dirty="0">
                <a:solidFill>
                  <a:schemeClr val="bg1"/>
                </a:solidFill>
              </a:rPr>
              <a:t>[L]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1173FD7-727A-41F1-9D89-25B006071B24}"/>
              </a:ext>
            </a:extLst>
          </p:cNvPr>
          <p:cNvSpPr/>
          <p:nvPr/>
        </p:nvSpPr>
        <p:spPr>
          <a:xfrm>
            <a:off x="3799497" y="2640706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質量 </a:t>
            </a:r>
            <a:r>
              <a:rPr kumimoji="1" lang="en-US" altLang="ja-JP" dirty="0">
                <a:solidFill>
                  <a:schemeClr val="bg1"/>
                </a:solidFill>
              </a:rPr>
              <a:t>[g]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AA51AFB-9457-4478-9F0D-B2FC01F57EE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759339" y="2851257"/>
            <a:ext cx="10401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A6FF21-59AE-4A05-83D6-D9108DE35BA9}"/>
              </a:ext>
            </a:extLst>
          </p:cNvPr>
          <p:cNvSpPr txBox="1"/>
          <p:nvPr/>
        </p:nvSpPr>
        <p:spPr>
          <a:xfrm>
            <a:off x="2623307" y="2286894"/>
            <a:ext cx="12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密度 </a:t>
            </a:r>
            <a:r>
              <a:rPr lang="en-US" altLang="ja-JP" dirty="0"/>
              <a:t>[g/L]</a:t>
            </a:r>
            <a:endParaRPr kumimoji="1" lang="ja-JP" altLang="en-US" sz="16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DF590DD-450D-4DB3-8693-F00276A45542}"/>
              </a:ext>
            </a:extLst>
          </p:cNvPr>
          <p:cNvSpPr/>
          <p:nvPr/>
        </p:nvSpPr>
        <p:spPr>
          <a:xfrm>
            <a:off x="701133" y="3824198"/>
            <a:ext cx="1536892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物質量 </a:t>
            </a:r>
            <a:r>
              <a:rPr kumimoji="1" lang="en-US" altLang="ja-JP" dirty="0">
                <a:solidFill>
                  <a:schemeClr val="bg1"/>
                </a:solidFill>
              </a:rPr>
              <a:t>[mol]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D23F916-5047-4AB5-A03A-E159C337EE8A}"/>
              </a:ext>
            </a:extLst>
          </p:cNvPr>
          <p:cNvSpPr/>
          <p:nvPr/>
        </p:nvSpPr>
        <p:spPr>
          <a:xfrm>
            <a:off x="2929072" y="3824198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体積 </a:t>
            </a:r>
            <a:r>
              <a:rPr kumimoji="1" lang="en-US" altLang="ja-JP" dirty="0">
                <a:solidFill>
                  <a:schemeClr val="bg1"/>
                </a:solidFill>
              </a:rPr>
              <a:t>[L]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DFD72BF-6FDA-4843-B657-833F3D8597F1}"/>
              </a:ext>
            </a:extLst>
          </p:cNvPr>
          <p:cNvSpPr/>
          <p:nvPr/>
        </p:nvSpPr>
        <p:spPr>
          <a:xfrm>
            <a:off x="4854602" y="3824198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質量 </a:t>
            </a:r>
            <a:r>
              <a:rPr kumimoji="1" lang="en-US" altLang="ja-JP" dirty="0">
                <a:solidFill>
                  <a:schemeClr val="bg1"/>
                </a:solidFill>
              </a:rPr>
              <a:t>[g]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FF33FF5-E851-41D6-9063-DAC74AF31C5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090215" y="4034749"/>
            <a:ext cx="7643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D273623-905B-4A0D-8297-8C76EF197B1E}"/>
              </a:ext>
            </a:extLst>
          </p:cNvPr>
          <p:cNvSpPr txBox="1"/>
          <p:nvPr/>
        </p:nvSpPr>
        <p:spPr>
          <a:xfrm>
            <a:off x="3764530" y="3381287"/>
            <a:ext cx="12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密度 </a:t>
            </a:r>
            <a:r>
              <a:rPr lang="en-US" altLang="ja-JP" dirty="0"/>
              <a:t>[g/L]</a:t>
            </a:r>
            <a:endParaRPr kumimoji="1" lang="ja-JP" altLang="en-US" sz="16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B0BCDEC-9BD1-427A-AF71-22AA866ACE2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238025" y="4034749"/>
            <a:ext cx="691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DB710D1-39ED-4A59-AB83-E8984C8407AD}"/>
              </a:ext>
            </a:extLst>
          </p:cNvPr>
          <p:cNvSpPr txBox="1"/>
          <p:nvPr/>
        </p:nvSpPr>
        <p:spPr>
          <a:xfrm>
            <a:off x="1568615" y="3364433"/>
            <a:ext cx="198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モル体積 </a:t>
            </a:r>
            <a:r>
              <a:rPr lang="en-US" altLang="ja-JP" dirty="0"/>
              <a:t>[L/mol]</a:t>
            </a:r>
            <a:endParaRPr kumimoji="1" lang="ja-JP" altLang="en-US" sz="16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E9A650AA-96A9-4670-9216-FFF10557E1AF}"/>
              </a:ext>
            </a:extLst>
          </p:cNvPr>
          <p:cNvCxnSpPr>
            <a:cxnSpLocks/>
            <a:stCxn id="19" idx="2"/>
            <a:endCxn id="21" idx="2"/>
          </p:cNvCxnSpPr>
          <p:nvPr/>
        </p:nvCxnSpPr>
        <p:spPr>
          <a:xfrm rot="16200000" flipH="1">
            <a:off x="3452376" y="2262502"/>
            <a:ext cx="12700" cy="3965595"/>
          </a:xfrm>
          <a:prstGeom prst="bentConnector3">
            <a:avLst>
              <a:gd name="adj1" fmla="val 328572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957AD3-3817-4F69-B004-2AA9B0572159}"/>
              </a:ext>
            </a:extLst>
          </p:cNvPr>
          <p:cNvSpPr txBox="1"/>
          <p:nvPr/>
        </p:nvSpPr>
        <p:spPr>
          <a:xfrm>
            <a:off x="2516481" y="4290173"/>
            <a:ext cx="198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分子量 </a:t>
            </a:r>
            <a:r>
              <a:rPr lang="en-US" altLang="ja-JP" dirty="0"/>
              <a:t>[g/mol]</a:t>
            </a:r>
            <a:endParaRPr kumimoji="1" lang="ja-JP" altLang="en-US" sz="1600" dirty="0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21341482-C8A6-4A32-94A2-613CC29765D2}"/>
              </a:ext>
            </a:extLst>
          </p:cNvPr>
          <p:cNvSpPr/>
          <p:nvPr/>
        </p:nvSpPr>
        <p:spPr>
          <a:xfrm rot="5400000">
            <a:off x="6586367" y="3939835"/>
            <a:ext cx="1115820" cy="27281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26D35A0E-B7F0-4C5C-9E47-9BFB98DD246B}"/>
                  </a:ext>
                </a:extLst>
              </p:cNvPr>
              <p:cNvSpPr/>
              <p:nvPr/>
            </p:nvSpPr>
            <p:spPr>
              <a:xfrm>
                <a:off x="723045" y="5360639"/>
                <a:ext cx="2036294" cy="421102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bg1"/>
                    </a:solidFill>
                  </a:rPr>
                  <a:t>振り子の長さ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[m]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26D35A0E-B7F0-4C5C-9E47-9BFB98DD2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45" y="5360639"/>
                <a:ext cx="2036294" cy="421102"/>
              </a:xfrm>
              <a:prstGeom prst="roundRect">
                <a:avLst/>
              </a:prstGeom>
              <a:blipFill>
                <a:blip r:embed="rId3"/>
                <a:stretch>
                  <a:fillRect l="-298" b="-169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ACBE6D61-2288-403F-8117-CCCE1252CC51}"/>
                  </a:ext>
                </a:extLst>
              </p:cNvPr>
              <p:cNvSpPr/>
              <p:nvPr/>
            </p:nvSpPr>
            <p:spPr>
              <a:xfrm>
                <a:off x="3942493" y="5360639"/>
                <a:ext cx="2036294" cy="421102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bg1"/>
                    </a:solidFill>
                  </a:rPr>
                  <a:t>振り子の周期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[s]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ACBE6D61-2288-403F-8117-CCCE1252C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93" y="5360639"/>
                <a:ext cx="2036294" cy="421102"/>
              </a:xfrm>
              <a:prstGeom prst="roundRect">
                <a:avLst/>
              </a:prstGeom>
              <a:blipFill>
                <a:blip r:embed="rId4"/>
                <a:stretch>
                  <a:fillRect l="-298" b="-169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65DCD-0158-4009-B3A5-90597FB1E16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759339" y="5571190"/>
            <a:ext cx="118315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1344817-25BA-4DD1-8E38-46C07612D0D7}"/>
                  </a:ext>
                </a:extLst>
              </p:cNvPr>
              <p:cNvSpPr txBox="1"/>
              <p:nvPr/>
            </p:nvSpPr>
            <p:spPr>
              <a:xfrm>
                <a:off x="2887598" y="5012171"/>
                <a:ext cx="926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1344817-25BA-4DD1-8E38-46C07612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98" y="5012171"/>
                <a:ext cx="92663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8D3CB85-FC55-4BE7-A971-E86D5A0CC787}"/>
              </a:ext>
            </a:extLst>
          </p:cNvPr>
          <p:cNvSpPr txBox="1"/>
          <p:nvPr/>
        </p:nvSpPr>
        <p:spPr>
          <a:xfrm>
            <a:off x="273989" y="4877032"/>
            <a:ext cx="180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振り子の等時性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50D60D7-D026-4EF7-9E66-785E7E30D85A}"/>
                  </a:ext>
                </a:extLst>
              </p:cNvPr>
              <p:cNvSpPr txBox="1"/>
              <p:nvPr/>
            </p:nvSpPr>
            <p:spPr>
              <a:xfrm>
                <a:off x="2116612" y="5774844"/>
                <a:ext cx="2462238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ra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50D60D7-D026-4EF7-9E66-785E7E30D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612" y="5774844"/>
                <a:ext cx="2462238" cy="42774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9D38ADD-ADAC-48F5-B2BD-F09FAD382CC1}"/>
              </a:ext>
            </a:extLst>
          </p:cNvPr>
          <p:cNvSpPr txBox="1"/>
          <p:nvPr/>
        </p:nvSpPr>
        <p:spPr>
          <a:xfrm>
            <a:off x="5749949" y="2970337"/>
            <a:ext cx="269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関係に注目して図式化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2065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まとめ・感想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56CFA7-08C3-4C31-B52E-15BD695B6AB7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データ分析コンペに少し参加してみたら、</a:t>
            </a:r>
            <a:r>
              <a:rPr lang="en-US" altLang="ja-JP" sz="2800" dirty="0"/>
              <a:t>94</a:t>
            </a:r>
            <a:r>
              <a:rPr lang="ja-JP" altLang="en-US" sz="2800" dirty="0"/>
              <a:t>位になった。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予測結果を提出できたが、データハンドリングが面倒。工夫の余地がまだあったと思う。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その分、データハンドリングのテクニックは習得できるのだと思う</a:t>
            </a:r>
            <a:endParaRPr lang="en-US" altLang="ja-JP" dirty="0"/>
          </a:p>
          <a:p>
            <a:pPr>
              <a:defRPr/>
            </a:pPr>
            <a:r>
              <a:rPr lang="en-US" altLang="zh-TW" sz="2800" dirty="0"/>
              <a:t>Kaggle</a:t>
            </a:r>
            <a:r>
              <a:rPr lang="ja-JP" altLang="en-US" sz="2800" dirty="0"/>
              <a:t>に比べると、</a:t>
            </a:r>
            <a:r>
              <a:rPr lang="en-US" altLang="zh-TW" sz="2800" dirty="0" err="1"/>
              <a:t>Nishika</a:t>
            </a:r>
            <a:r>
              <a:rPr lang="ja-JP" altLang="en-US" sz="2800" dirty="0"/>
              <a:t>コンペは初級者向けのため、データ分析の練習としては結構良いと思う。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フリーのデータセット</a:t>
            </a:r>
            <a:r>
              <a:rPr lang="ja-JP" altLang="en-US" dirty="0"/>
              <a:t>（</a:t>
            </a:r>
            <a:r>
              <a:rPr lang="en-US" altLang="ja-JP" dirty="0"/>
              <a:t>MNIST</a:t>
            </a:r>
            <a:r>
              <a:rPr lang="ja-JP" altLang="en-US" dirty="0"/>
              <a:t>など）</a:t>
            </a:r>
            <a:r>
              <a:rPr lang="ja-JP" altLang="en-US" sz="2400" dirty="0"/>
              <a:t>よりもおもしろいデータセットとして用いて、より幅広いモデリング技術の検証が可能かも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ただし、精度改善には、モデルの学習だけでは決して閉じておらず、一定のデータハンドリングが前提だと思われる</a:t>
            </a:r>
            <a:r>
              <a:rPr lang="ja-JP" altLang="en-US" dirty="0"/>
              <a:t>（純粋な検証としては向かないかも）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圏論の歴史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抽象度が高い数学理論の一つ（数学の数学）。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数学の基礎を追求して生まれた概念、「数学とは矢印を引くことである」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1026" name="Picture 2" descr="可換図式 - Wikipedia">
            <a:extLst>
              <a:ext uri="{FF2B5EF4-FFF2-40B4-BE49-F238E27FC236}">
                <a16:creationId xmlns:a16="http://schemas.microsoft.com/office/drawing/2014/main" id="{A224B580-BB15-4F87-83D0-F97468E0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03" y="2543917"/>
            <a:ext cx="1293027" cy="131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25A68C-80FD-4BA8-8C94-1783039BCB3D}"/>
              </a:ext>
            </a:extLst>
          </p:cNvPr>
          <p:cNvSpPr txBox="1"/>
          <p:nvPr/>
        </p:nvSpPr>
        <p:spPr>
          <a:xfrm>
            <a:off x="4183175" y="5372554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Grothendieck</a:t>
            </a:r>
            <a:endParaRPr kumimoji="1" lang="ja-JP" altLang="en-US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96A358-D9BF-4CE4-8E8E-A06A5425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542801"/>
            <a:ext cx="2326300" cy="282975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762D88-C0BD-4A1B-91FF-0810B722AEA7}"/>
              </a:ext>
            </a:extLst>
          </p:cNvPr>
          <p:cNvSpPr txBox="1"/>
          <p:nvPr/>
        </p:nvSpPr>
        <p:spPr>
          <a:xfrm>
            <a:off x="2702286" y="5741886"/>
            <a:ext cx="484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代数幾何学全体を圏論で大幅に書き直そうとした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CD9F48-1EF0-4EAB-A160-4993DADB7437}"/>
              </a:ext>
            </a:extLst>
          </p:cNvPr>
          <p:cNvSpPr txBox="1"/>
          <p:nvPr/>
        </p:nvSpPr>
        <p:spPr>
          <a:xfrm>
            <a:off x="9621350" y="4365770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セミナー聴講者</a:t>
            </a:r>
            <a:endParaRPr kumimoji="1" lang="ja-JP" altLang="en-US" sz="1600" dirty="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D99B8F44-9D18-4F57-9A5B-4C5FC8209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6524" y="3451370"/>
            <a:ext cx="914400" cy="914400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1327563-B107-462F-87E0-F0E75A9CAC2F}"/>
              </a:ext>
            </a:extLst>
          </p:cNvPr>
          <p:cNvSpPr/>
          <p:nvPr/>
        </p:nvSpPr>
        <p:spPr>
          <a:xfrm>
            <a:off x="8029473" y="2782044"/>
            <a:ext cx="3476625" cy="450670"/>
          </a:xfrm>
          <a:prstGeom prst="wedgeRoundRectCallout">
            <a:avLst>
              <a:gd name="adj1" fmla="val 24148"/>
              <a:gd name="adj2" fmla="val 94705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その矢印はどんな仮定があるのか？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34372C4D-DAA0-43CD-9EFC-3B7014AF3281}"/>
              </a:ext>
            </a:extLst>
          </p:cNvPr>
          <p:cNvSpPr/>
          <p:nvPr/>
        </p:nvSpPr>
        <p:spPr>
          <a:xfrm>
            <a:off x="6681589" y="4051507"/>
            <a:ext cx="1976438" cy="450670"/>
          </a:xfrm>
          <a:prstGeom prst="wedgeRoundRectCallout">
            <a:avLst>
              <a:gd name="adj1" fmla="val -65415"/>
              <a:gd name="adj2" fmla="val -2982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何も仮定しない。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10203D-3E55-4D57-B203-B087AB4F8DC1}"/>
              </a:ext>
            </a:extLst>
          </p:cNvPr>
          <p:cNvSpPr txBox="1"/>
          <p:nvPr/>
        </p:nvSpPr>
        <p:spPr>
          <a:xfrm>
            <a:off x="5642370" y="2112629"/>
            <a:ext cx="425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抽象度の高さを物語る逸話</a:t>
            </a:r>
            <a:endParaRPr kumimoji="1" lang="ja-JP" altLang="en-US" sz="16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479376-9411-48F5-A225-AEC8DE1DBF7C}"/>
              </a:ext>
            </a:extLst>
          </p:cNvPr>
          <p:cNvSpPr txBox="1"/>
          <p:nvPr/>
        </p:nvSpPr>
        <p:spPr>
          <a:xfrm>
            <a:off x="427813" y="3523801"/>
            <a:ext cx="3295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Hilbert</a:t>
            </a:r>
            <a:r>
              <a:rPr kumimoji="1" lang="ja-JP" altLang="en-US" sz="1600" dirty="0"/>
              <a:t>プログラム（</a:t>
            </a:r>
            <a:r>
              <a:rPr kumimoji="1" lang="en-US" altLang="ja-JP" sz="1600" dirty="0"/>
              <a:t>1900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 err="1"/>
              <a:t>Bourbaki</a:t>
            </a:r>
            <a:r>
              <a:rPr kumimoji="1" lang="ja-JP" altLang="en-US" sz="1600" dirty="0"/>
              <a:t>「数学原論」（</a:t>
            </a:r>
            <a:r>
              <a:rPr kumimoji="1" lang="en-US" altLang="ja-JP" sz="1600" dirty="0"/>
              <a:t>1939</a:t>
            </a:r>
            <a:r>
              <a:rPr kumimoji="1" lang="ja-JP" altLang="en-US" sz="1600" dirty="0"/>
              <a:t>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151E2D-8302-4CEC-AD92-127E9921BBDE}"/>
              </a:ext>
            </a:extLst>
          </p:cNvPr>
          <p:cNvSpPr txBox="1"/>
          <p:nvPr/>
        </p:nvSpPr>
        <p:spPr>
          <a:xfrm>
            <a:off x="809543" y="2148940"/>
            <a:ext cx="24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現代数学の歴史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EA8830-32E0-4972-BDB4-767E296A09FF}"/>
              </a:ext>
            </a:extLst>
          </p:cNvPr>
          <p:cNvSpPr txBox="1"/>
          <p:nvPr/>
        </p:nvSpPr>
        <p:spPr>
          <a:xfrm>
            <a:off x="483259" y="2798044"/>
            <a:ext cx="3009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20</a:t>
            </a:r>
            <a:r>
              <a:rPr kumimoji="1" lang="ja-JP" altLang="en-US" sz="1600" dirty="0"/>
              <a:t>世紀から数学全体を形式化・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厳密化して、整理する動向が流行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624B648-0D84-4886-836E-37AC2B212FF2}"/>
              </a:ext>
            </a:extLst>
          </p:cNvPr>
          <p:cNvCxnSpPr>
            <a:cxnSpLocks/>
          </p:cNvCxnSpPr>
          <p:nvPr/>
        </p:nvCxnSpPr>
        <p:spPr>
          <a:xfrm flipH="1">
            <a:off x="321453" y="2495176"/>
            <a:ext cx="333349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4599FD2-61A5-44EB-BBAE-ABB3CBDDE13F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2482946"/>
            <a:ext cx="761055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84636348-4832-4A70-A61F-71FD048A63A5}"/>
              </a:ext>
            </a:extLst>
          </p:cNvPr>
          <p:cNvSpPr/>
          <p:nvPr/>
        </p:nvSpPr>
        <p:spPr>
          <a:xfrm rot="10800000">
            <a:off x="1430291" y="4365770"/>
            <a:ext cx="1115820" cy="27281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7BB6709-D24F-4139-9498-B262DEAE8810}"/>
              </a:ext>
            </a:extLst>
          </p:cNvPr>
          <p:cNvSpPr txBox="1"/>
          <p:nvPr/>
        </p:nvSpPr>
        <p:spPr>
          <a:xfrm>
            <a:off x="364074" y="4863637"/>
            <a:ext cx="322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集合・位相、代数幾何学、群論など、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様々な箇所で圏を用いて書ける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BF7AFE7-77BC-49F7-AF55-D29DCF24A293}"/>
              </a:ext>
            </a:extLst>
          </p:cNvPr>
          <p:cNvSpPr txBox="1"/>
          <p:nvPr/>
        </p:nvSpPr>
        <p:spPr>
          <a:xfrm>
            <a:off x="8068480" y="5340687"/>
            <a:ext cx="373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実際、圏の例は難しいものが多いが、</a:t>
            </a:r>
            <a:endParaRPr lang="en-US" altLang="ja-JP" dirty="0"/>
          </a:p>
          <a:p>
            <a:pPr algn="ctr"/>
            <a:r>
              <a:rPr lang="ja-JP" altLang="en-US" dirty="0"/>
              <a:t>今回はなるべく易しい例だけを扱う</a:t>
            </a:r>
            <a:endParaRPr kumimoji="1" lang="ja-JP" altLang="en-US" sz="16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4F92CFD1-E341-4BF0-9AC2-8E53E5C20ADB}"/>
              </a:ext>
            </a:extLst>
          </p:cNvPr>
          <p:cNvSpPr/>
          <p:nvPr/>
        </p:nvSpPr>
        <p:spPr>
          <a:xfrm>
            <a:off x="8096332" y="4671361"/>
            <a:ext cx="1200606" cy="450670"/>
          </a:xfrm>
          <a:prstGeom prst="wedgeRoundRectCallout">
            <a:avLst>
              <a:gd name="adj1" fmla="val 90035"/>
              <a:gd name="adj2" fmla="val -7226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141487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圏論の応用例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ネットワーク構造や概念の階層構造など、抽象度の高い関係性を整理するときに使われる。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CC0DA4-A958-4DCE-9BA6-5883FD6CC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5625" r="8375" b="1458"/>
          <a:stretch/>
        </p:blipFill>
        <p:spPr bwMode="auto">
          <a:xfrm>
            <a:off x="6996795" y="2995198"/>
            <a:ext cx="4079169" cy="26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34EC73-5DDA-4DF0-8B6B-2568C448D1A1}"/>
              </a:ext>
            </a:extLst>
          </p:cNvPr>
          <p:cNvSpPr txBox="1"/>
          <p:nvPr/>
        </p:nvSpPr>
        <p:spPr>
          <a:xfrm>
            <a:off x="6613116" y="2602598"/>
            <a:ext cx="484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「圏論と機械学習」をキーワードにした論文件数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FA0A084-8E88-4356-A982-1D0D39212E5F}"/>
              </a:ext>
            </a:extLst>
          </p:cNvPr>
          <p:cNvSpPr txBox="1"/>
          <p:nvPr/>
        </p:nvSpPr>
        <p:spPr>
          <a:xfrm>
            <a:off x="7964288" y="5876796"/>
            <a:ext cx="400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その他、哲学・言語学（意味論）など</a:t>
            </a:r>
            <a:r>
              <a:rPr lang="en-US" altLang="ja-JP" dirty="0"/>
              <a:t>…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510AC8-B6A9-4856-98E4-D4DBF39B33E5}"/>
              </a:ext>
            </a:extLst>
          </p:cNvPr>
          <p:cNvSpPr txBox="1"/>
          <p:nvPr/>
        </p:nvSpPr>
        <p:spPr>
          <a:xfrm>
            <a:off x="1141861" y="2030360"/>
            <a:ext cx="415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関数型プログラミング言語における型理論</a:t>
            </a:r>
            <a:endParaRPr kumimoji="1" lang="ja-JP" altLang="en-US" sz="16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1B236-61D3-414A-9B32-2918018137BB}"/>
              </a:ext>
            </a:extLst>
          </p:cNvPr>
          <p:cNvSpPr txBox="1"/>
          <p:nvPr/>
        </p:nvSpPr>
        <p:spPr>
          <a:xfrm>
            <a:off x="7678468" y="2034466"/>
            <a:ext cx="3092226" cy="38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機械学習理論の書き換え</a:t>
            </a:r>
            <a:endParaRPr kumimoji="1" lang="ja-JP" altLang="en-US" sz="1600" b="1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2495BCE-E074-470D-95FF-72B4944F6D8D}"/>
              </a:ext>
            </a:extLst>
          </p:cNvPr>
          <p:cNvCxnSpPr>
            <a:cxnSpLocks/>
          </p:cNvCxnSpPr>
          <p:nvPr/>
        </p:nvCxnSpPr>
        <p:spPr>
          <a:xfrm flipH="1">
            <a:off x="571984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8E17C45-0BA0-4522-84E4-57A2A23E5D81}"/>
              </a:ext>
            </a:extLst>
          </p:cNvPr>
          <p:cNvCxnSpPr>
            <a:cxnSpLocks/>
          </p:cNvCxnSpPr>
          <p:nvPr/>
        </p:nvCxnSpPr>
        <p:spPr>
          <a:xfrm flipH="1">
            <a:off x="6371589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7D5449-33A7-4884-9A71-868452DACC00}"/>
              </a:ext>
            </a:extLst>
          </p:cNvPr>
          <p:cNvSpPr txBox="1"/>
          <p:nvPr/>
        </p:nvSpPr>
        <p:spPr>
          <a:xfrm>
            <a:off x="519660" y="2577772"/>
            <a:ext cx="259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Web</a:t>
            </a:r>
            <a:r>
              <a:rPr lang="ja-JP" altLang="en-US" dirty="0"/>
              <a:t>プログラミング言語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FA32BD4-D6CC-48EA-802A-3292DDEC56BB}"/>
              </a:ext>
            </a:extLst>
          </p:cNvPr>
          <p:cNvSpPr txBox="1"/>
          <p:nvPr/>
        </p:nvSpPr>
        <p:spPr>
          <a:xfrm>
            <a:off x="517055" y="4125057"/>
            <a:ext cx="406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関数型（型付き）プログラミング言語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5FDF44-21CE-434A-9EAD-450154B77FD9}"/>
              </a:ext>
            </a:extLst>
          </p:cNvPr>
          <p:cNvSpPr txBox="1"/>
          <p:nvPr/>
        </p:nvSpPr>
        <p:spPr>
          <a:xfrm>
            <a:off x="517055" y="5620465"/>
            <a:ext cx="29625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b="1" dirty="0">
                <a:solidFill>
                  <a:schemeClr val="accent4"/>
                </a:solidFill>
              </a:rPr>
              <a:t>Haskell</a:t>
            </a:r>
          </a:p>
          <a:p>
            <a:pPr algn="r"/>
            <a:r>
              <a:rPr lang="ja-JP" altLang="en-US" sz="1600" dirty="0"/>
              <a:t>（圏論に強く影響を受けている）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597063-C100-4001-8440-E874EBBDA723}"/>
              </a:ext>
            </a:extLst>
          </p:cNvPr>
          <p:cNvSpPr txBox="1"/>
          <p:nvPr/>
        </p:nvSpPr>
        <p:spPr>
          <a:xfrm>
            <a:off x="3053398" y="2570149"/>
            <a:ext cx="113278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(1990</a:t>
            </a:r>
            <a:r>
              <a:rPr lang="ja-JP" altLang="en-US" dirty="0"/>
              <a:t>～</a:t>
            </a:r>
            <a:r>
              <a:rPr lang="en-US" altLang="ja-JP" dirty="0"/>
              <a:t>)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912966-026E-44BA-9FFA-B42FF201FB75}"/>
              </a:ext>
            </a:extLst>
          </p:cNvPr>
          <p:cNvSpPr txBox="1"/>
          <p:nvPr/>
        </p:nvSpPr>
        <p:spPr>
          <a:xfrm>
            <a:off x="4322356" y="4123169"/>
            <a:ext cx="113278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(2010</a:t>
            </a:r>
            <a:r>
              <a:rPr lang="ja-JP" altLang="en-US" dirty="0"/>
              <a:t>～</a:t>
            </a:r>
            <a:r>
              <a:rPr lang="en-US" altLang="ja-JP" dirty="0"/>
              <a:t>)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899F21-F161-4BB7-BC8B-3BE475B206B2}"/>
              </a:ext>
            </a:extLst>
          </p:cNvPr>
          <p:cNvSpPr txBox="1"/>
          <p:nvPr/>
        </p:nvSpPr>
        <p:spPr>
          <a:xfrm>
            <a:off x="872662" y="2944854"/>
            <a:ext cx="3829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インターネット普及期、サーバーサイド開発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9C65BD7-EFFC-41B6-886B-35AE3D17C648}"/>
              </a:ext>
            </a:extLst>
          </p:cNvPr>
          <p:cNvSpPr txBox="1"/>
          <p:nvPr/>
        </p:nvSpPr>
        <p:spPr>
          <a:xfrm>
            <a:off x="898757" y="4494558"/>
            <a:ext cx="423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スマートフォン普及期、フロントエンド大規模開発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3849C1C-1FB5-4635-9895-0C06B22C5D53}"/>
              </a:ext>
            </a:extLst>
          </p:cNvPr>
          <p:cNvSpPr txBox="1"/>
          <p:nvPr/>
        </p:nvSpPr>
        <p:spPr>
          <a:xfrm>
            <a:off x="992329" y="3563472"/>
            <a:ext cx="423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例）</a:t>
            </a:r>
            <a:r>
              <a:rPr kumimoji="1" lang="en-US" altLang="ja-JP" sz="1600" dirty="0"/>
              <a:t>Python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Ruby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Java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JavaScript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PHP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7EDE84-A975-4037-A10C-23CBF8C830AA}"/>
              </a:ext>
            </a:extLst>
          </p:cNvPr>
          <p:cNvSpPr txBox="1"/>
          <p:nvPr/>
        </p:nvSpPr>
        <p:spPr>
          <a:xfrm>
            <a:off x="992329" y="5202444"/>
            <a:ext cx="3829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例）</a:t>
            </a:r>
            <a:r>
              <a:rPr kumimoji="1" lang="en-US" altLang="ja-JP" sz="1600" dirty="0"/>
              <a:t>Rust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Kotlin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TypeScript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Swift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3E6101-7A7D-4B71-AEC9-A1BC0ED8CDF5}"/>
              </a:ext>
            </a:extLst>
          </p:cNvPr>
          <p:cNvSpPr txBox="1"/>
          <p:nvPr/>
        </p:nvSpPr>
        <p:spPr>
          <a:xfrm>
            <a:off x="883174" y="3240915"/>
            <a:ext cx="489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小規模アプリケーション開発、軽量なインタープリタ言語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C9DB01-675E-490A-9E85-763751A6B130}"/>
              </a:ext>
            </a:extLst>
          </p:cNvPr>
          <p:cNvSpPr txBox="1"/>
          <p:nvPr/>
        </p:nvSpPr>
        <p:spPr>
          <a:xfrm>
            <a:off x="891712" y="4844554"/>
            <a:ext cx="489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クライアントアプリも複雑な機能性、型付きで堅牢な言語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FB76BF-CD48-4064-A7DE-8ECB93F90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1" t="23589" r="34637" b="32933"/>
          <a:stretch/>
        </p:blipFill>
        <p:spPr>
          <a:xfrm>
            <a:off x="3473855" y="5575047"/>
            <a:ext cx="2862593" cy="120299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7989D1-3289-481B-A47C-41EE9EE41224}"/>
              </a:ext>
            </a:extLst>
          </p:cNvPr>
          <p:cNvSpPr txBox="1"/>
          <p:nvPr/>
        </p:nvSpPr>
        <p:spPr>
          <a:xfrm>
            <a:off x="7239468" y="5569573"/>
            <a:ext cx="484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D. </a:t>
            </a:r>
            <a:r>
              <a:rPr lang="en-US" altLang="ja-JP" sz="1200" dirty="0" err="1"/>
              <a:t>Shiebler</a:t>
            </a:r>
            <a:r>
              <a:rPr lang="en-US" altLang="ja-JP" sz="1200" dirty="0"/>
              <a:t> et al.: “Category Theory in Machine Learning” (2021)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3106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552C81C5-BBEF-4540-B4BE-CAA993174B31}"/>
              </a:ext>
            </a:extLst>
          </p:cNvPr>
          <p:cNvSpPr/>
          <p:nvPr/>
        </p:nvSpPr>
        <p:spPr>
          <a:xfrm>
            <a:off x="7697874" y="4432602"/>
            <a:ext cx="3045700" cy="9580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圏論を学ぶメリット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30100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抽象化・体系化・統一化が捗り、本質を見出せる。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CB2EAB-4762-442C-9FDA-B76A458ABC9B}"/>
              </a:ext>
            </a:extLst>
          </p:cNvPr>
          <p:cNvSpPr/>
          <p:nvPr/>
        </p:nvSpPr>
        <p:spPr>
          <a:xfrm>
            <a:off x="474178" y="4808123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EC67328-1792-4848-891E-4413BAE93643}"/>
              </a:ext>
            </a:extLst>
          </p:cNvPr>
          <p:cNvSpPr/>
          <p:nvPr/>
        </p:nvSpPr>
        <p:spPr>
          <a:xfrm>
            <a:off x="1944495" y="4808123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FE82315-4F85-4AC2-BB86-8C6E14731D8B}"/>
              </a:ext>
            </a:extLst>
          </p:cNvPr>
          <p:cNvSpPr/>
          <p:nvPr/>
        </p:nvSpPr>
        <p:spPr>
          <a:xfrm>
            <a:off x="3489842" y="4808123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D0A1866-1BD9-4CFD-840E-417B356DACE1}"/>
              </a:ext>
            </a:extLst>
          </p:cNvPr>
          <p:cNvSpPr/>
          <p:nvPr/>
        </p:nvSpPr>
        <p:spPr>
          <a:xfrm>
            <a:off x="2386357" y="3036553"/>
            <a:ext cx="1811572" cy="42110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抽象的概念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71DC082-E7AC-48A1-A572-E9A387BA26E7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1036600" y="3457655"/>
            <a:ext cx="2255543" cy="1350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95C8556-BA2B-4D8F-8FAC-EE9B9CB58F5C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2506917" y="3457655"/>
            <a:ext cx="785226" cy="1350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B9DE09-E13E-445E-9BB9-2F279ABD27B3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3292143" y="3457655"/>
            <a:ext cx="760121" cy="1350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A67A9FC-17E0-4D3B-8445-5CBA3818357B}"/>
              </a:ext>
            </a:extLst>
          </p:cNvPr>
          <p:cNvSpPr/>
          <p:nvPr/>
        </p:nvSpPr>
        <p:spPr>
          <a:xfrm>
            <a:off x="5035189" y="4808123"/>
            <a:ext cx="1124844" cy="4211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D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888E8AD-EEF3-4D23-B65D-D35310BB8FC8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>
            <a:off x="4197929" y="3247104"/>
            <a:ext cx="1399682" cy="15610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4F98639-2FB9-424A-BA3E-C246426DF4A7}"/>
              </a:ext>
            </a:extLst>
          </p:cNvPr>
          <p:cNvSpPr txBox="1"/>
          <p:nvPr/>
        </p:nvSpPr>
        <p:spPr>
          <a:xfrm>
            <a:off x="1100862" y="3891775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抽象化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A1B109-C95C-4EB0-8D7D-488F66C2F259}"/>
              </a:ext>
            </a:extLst>
          </p:cNvPr>
          <p:cNvSpPr txBox="1"/>
          <p:nvPr/>
        </p:nvSpPr>
        <p:spPr>
          <a:xfrm>
            <a:off x="4837490" y="3486558"/>
            <a:ext cx="112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新たな例を導出</a:t>
            </a:r>
            <a:endParaRPr kumimoji="1" lang="ja-JP" altLang="en-US" sz="16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A5A98D6-0650-488F-AE23-961549450B2A}"/>
              </a:ext>
            </a:extLst>
          </p:cNvPr>
          <p:cNvSpPr/>
          <p:nvPr/>
        </p:nvSpPr>
        <p:spPr>
          <a:xfrm>
            <a:off x="7697874" y="3218449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事象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C78534A-9298-4D47-A473-037696B9381B}"/>
              </a:ext>
            </a:extLst>
          </p:cNvPr>
          <p:cNvSpPr/>
          <p:nvPr/>
        </p:nvSpPr>
        <p:spPr>
          <a:xfrm>
            <a:off x="9798137" y="3486558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事象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BBBE8CF-0B75-40DF-999F-D270D78C863F}"/>
              </a:ext>
            </a:extLst>
          </p:cNvPr>
          <p:cNvSpPr/>
          <p:nvPr/>
        </p:nvSpPr>
        <p:spPr>
          <a:xfrm>
            <a:off x="7920678" y="4597572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事象</a:t>
            </a:r>
            <a:r>
              <a:rPr kumimoji="1" lang="en-US" altLang="ja-JP" dirty="0">
                <a:solidFill>
                  <a:schemeClr val="bg1"/>
                </a:solidFill>
              </a:rPr>
              <a:t>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C22C96B-B06C-43D9-9222-7CF238B631F5}"/>
              </a:ext>
            </a:extLst>
          </p:cNvPr>
          <p:cNvCxnSpPr>
            <a:cxnSpLocks/>
          </p:cNvCxnSpPr>
          <p:nvPr/>
        </p:nvCxnSpPr>
        <p:spPr>
          <a:xfrm flipH="1">
            <a:off x="571984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792E87-EF50-4F68-9619-2438426BC64B}"/>
              </a:ext>
            </a:extLst>
          </p:cNvPr>
          <p:cNvCxnSpPr>
            <a:cxnSpLocks/>
          </p:cNvCxnSpPr>
          <p:nvPr/>
        </p:nvCxnSpPr>
        <p:spPr>
          <a:xfrm flipH="1">
            <a:off x="6371589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A1FD7AB-C838-48E4-867E-3408747A01BB}"/>
              </a:ext>
            </a:extLst>
          </p:cNvPr>
          <p:cNvSpPr txBox="1"/>
          <p:nvPr/>
        </p:nvSpPr>
        <p:spPr>
          <a:xfrm>
            <a:off x="800327" y="2001738"/>
            <a:ext cx="49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共通点を見出すことで、物事の見通しが良くなる</a:t>
            </a:r>
            <a:endParaRPr kumimoji="1" lang="ja-JP" altLang="en-US" sz="16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D7824-0159-44CE-8240-BDA9C900BDF0}"/>
              </a:ext>
            </a:extLst>
          </p:cNvPr>
          <p:cNvSpPr txBox="1"/>
          <p:nvPr/>
        </p:nvSpPr>
        <p:spPr>
          <a:xfrm>
            <a:off x="6620622" y="2001738"/>
            <a:ext cx="49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複雑な関係から、包含・因果関係を見出せる</a:t>
            </a:r>
            <a:endParaRPr kumimoji="1" lang="ja-JP" altLang="en-US" sz="1600" b="1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0244C14-661D-4EFC-BA22-7D7EB28FAE3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8822718" y="3429000"/>
            <a:ext cx="975419" cy="2681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17F4C4E-D1A2-4E54-A62E-1C574515CA6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8260296" y="3639551"/>
            <a:ext cx="222804" cy="9580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C4F37C3-9AE6-47B3-B712-08C10F19F067}"/>
              </a:ext>
            </a:extLst>
          </p:cNvPr>
          <p:cNvSpPr txBox="1"/>
          <p:nvPr/>
        </p:nvSpPr>
        <p:spPr>
          <a:xfrm>
            <a:off x="9586160" y="4490160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事象</a:t>
            </a:r>
            <a:r>
              <a:rPr lang="en-US" altLang="ja-JP" dirty="0">
                <a:solidFill>
                  <a:schemeClr val="bg1"/>
                </a:solidFill>
              </a:rPr>
              <a:t>D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C8F3E0C-4D6C-441A-958F-8174DD39C465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8260296" y="3639551"/>
            <a:ext cx="960428" cy="7930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2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参考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稲見泰宏：「圏論とプログラミング」（</a:t>
            </a:r>
            <a:r>
              <a:rPr lang="en-US" altLang="ja-JP" sz="2800" dirty="0"/>
              <a:t>2020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西郷甲矢人：「圏論的な＜ものの見方・考え方＞入門」（</a:t>
            </a:r>
            <a:r>
              <a:rPr lang="en-US" altLang="ja-JP" sz="2800" dirty="0"/>
              <a:t>2021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西郷甲矢人：「圏論の地平線」（</a:t>
            </a:r>
            <a:r>
              <a:rPr lang="en-US" altLang="ja-JP" sz="2800" dirty="0"/>
              <a:t>2022</a:t>
            </a:r>
            <a:r>
              <a:rPr lang="ja-JP" altLang="en-US" sz="2800" dirty="0"/>
              <a:t>）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99141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準備の流れ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矢印の例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1. </a:t>
            </a:r>
            <a:r>
              <a:rPr lang="ja-JP" altLang="en-US" sz="2400" dirty="0"/>
              <a:t>関数と写像、変換、合成変換</a:t>
            </a:r>
            <a:endParaRPr lang="en-US" altLang="ja-JP" sz="2400" dirty="0"/>
          </a:p>
          <a:p>
            <a:pPr lvl="1">
              <a:defRPr/>
            </a:pPr>
            <a:r>
              <a:rPr lang="en-US" altLang="ja-JP" sz="2400" dirty="0"/>
              <a:t>2. </a:t>
            </a:r>
            <a:r>
              <a:rPr lang="ja-JP" altLang="en-US" sz="2400" dirty="0"/>
              <a:t>線形代数における線形変換、閉じること</a:t>
            </a:r>
            <a:endParaRPr lang="en-US" altLang="ja-JP" sz="2400" dirty="0"/>
          </a:p>
          <a:p>
            <a:pPr>
              <a:defRPr/>
            </a:pPr>
            <a:r>
              <a:rPr lang="ja-JP" altLang="en-US" sz="2800" dirty="0"/>
              <a:t>代数的構造体の例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体・群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準備</a:t>
            </a:r>
          </a:p>
        </p:txBody>
      </p:sp>
    </p:spTree>
    <p:extLst>
      <p:ext uri="{BB962C8B-B14F-4D97-AF65-F5344CB8AC3E}">
        <p14:creationId xmlns:p14="http://schemas.microsoft.com/office/powerpoint/2010/main" val="2443676012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6591</TotalTime>
  <Words>4430</Words>
  <Application>Microsoft Office PowerPoint</Application>
  <PresentationFormat>ワイド画面</PresentationFormat>
  <Paragraphs>1228</Paragraphs>
  <Slides>41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7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圏論の基本</vt:lpstr>
      <vt:lpstr>近況</vt:lpstr>
      <vt:lpstr>アジェンダ</vt:lpstr>
      <vt:lpstr>圏論（Category Theory）とは</vt:lpstr>
      <vt:lpstr>圏論の歴史</vt:lpstr>
      <vt:lpstr>圏論の応用例</vt:lpstr>
      <vt:lpstr>圏論を学ぶメリット</vt:lpstr>
      <vt:lpstr>参考</vt:lpstr>
      <vt:lpstr>準備の流れ</vt:lpstr>
      <vt:lpstr>関数、写像、変換</vt:lpstr>
      <vt:lpstr>集合と写像</vt:lpstr>
      <vt:lpstr>写像の合成</vt:lpstr>
      <vt:lpstr>ベクトルのノルムも写像</vt:lpstr>
      <vt:lpstr>線形代数における線形変換</vt:lpstr>
      <vt:lpstr>準備の流れ</vt:lpstr>
      <vt:lpstr>圏論の流れ</vt:lpstr>
      <vt:lpstr>圏の定義</vt:lpstr>
      <vt:lpstr>今回の内容</vt:lpstr>
      <vt:lpstr>コンペの流れ</vt:lpstr>
      <vt:lpstr>生鮮野菜価格予測</vt:lpstr>
      <vt:lpstr>卸売データ：列名</vt:lpstr>
      <vt:lpstr>卸売データ：レコード</vt:lpstr>
      <vt:lpstr>天候データ：列名</vt:lpstr>
      <vt:lpstr>天候データ：レコード</vt:lpstr>
      <vt:lpstr>仮説</vt:lpstr>
      <vt:lpstr>仮説</vt:lpstr>
      <vt:lpstr>仮説</vt:lpstr>
      <vt:lpstr>予測の方針</vt:lpstr>
      <vt:lpstr>前処理①</vt:lpstr>
      <vt:lpstr>前処理②</vt:lpstr>
      <vt:lpstr>可視化①</vt:lpstr>
      <vt:lpstr>可視化②</vt:lpstr>
      <vt:lpstr>ラグ特徴量</vt:lpstr>
      <vt:lpstr>評価と提出</vt:lpstr>
      <vt:lpstr>予測モデル</vt:lpstr>
      <vt:lpstr>予測結果（年月日、年月日／産地）</vt:lpstr>
      <vt:lpstr>予測結果（年月日/産地/過去価格、年月日/産地/過去価格/過去天候）</vt:lpstr>
      <vt:lpstr>予測結果まとめ</vt:lpstr>
      <vt:lpstr>最終結果</vt:lpstr>
      <vt:lpstr>まとめ・感想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776</cp:revision>
  <dcterms:created xsi:type="dcterms:W3CDTF">2022-01-26T00:23:42Z</dcterms:created>
  <dcterms:modified xsi:type="dcterms:W3CDTF">2023-01-24T11:30:01Z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2022-09-21T03:35:38Z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6f589cf2-17ad-440b-941f-5afec0099a76</vt:lpwstr>
  </property>
  <property fmtid="{D5CDD505-2E9C-101B-9397-08002B2CF9AE}" pid="8" name="MSIP_Label_69b5a962-1a7a-4bf8-819d-07a170110954_ContentBits">
    <vt:lpwstr>0</vt:lpwstr>
  </property>
</Properties>
</file>