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</p:sldMasterIdLst>
  <p:notesMasterIdLst>
    <p:notesMasterId r:id="rId7"/>
  </p:notesMasterIdLst>
  <p:handoutMasterIdLst>
    <p:handoutMasterId r:id="rId8"/>
  </p:handoutMasterIdLst>
  <p:sldIdLst>
    <p:sldId id="264" r:id="rId6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980" y="-346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03F7822-45CB-4EF6-BFE5-34407F0DC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04A9DC-F926-43CA-8550-60B476F9C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8623-0463-4C3D-A9D3-9453CDBEA917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AF38DD-2561-4198-AFB9-42284732D4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CB7689-FAF8-4D2D-A190-EA0B3EA90A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E7154-AC7A-4519-BED7-7431BE5A1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1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76FF-7F51-47FD-8253-9C27691AC83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CCCF-40B4-4FB2-8D6D-C4FCDD726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40A42D5C-640A-AE89-E230-4B3370B193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DCE01-7510-117F-CDE1-C420D257A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部署名（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行内での記述を推奨）</a:t>
            </a:r>
            <a:endParaRPr kumimoji="1" lang="en-US" altLang="ja-JP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3526959-6A46-77E3-A4BF-E075C7FCE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38913" y="377934"/>
            <a:ext cx="18160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ID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A926FDCA-75EA-DB80-EBE7-41F7EFE1EE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18582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90787123-232D-2AE3-2F07-ACCDED7E0E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8913" y="377934"/>
            <a:ext cx="18922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ID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DFB3AA-06B6-4EE4-D5BE-724D19781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2138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Department (1-2 line description recommended)</a:t>
            </a:r>
          </a:p>
          <a:p>
            <a:endParaRPr kumimoji="1" lang="en-US" altLang="ja-JP" dirty="0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49DA671-850A-4F0D-2540-68080F668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B72E0C3-AB66-5C2F-B00D-258D210097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3275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309-5A91-4309-8BAE-6907AEBB767C}"/>
              </a:ext>
            </a:extLst>
          </p:cNvPr>
          <p:cNvSpPr/>
          <p:nvPr userDrawn="1"/>
        </p:nvSpPr>
        <p:spPr>
          <a:xfrm>
            <a:off x="3" y="-50849"/>
            <a:ext cx="21383625" cy="4320001"/>
          </a:xfrm>
          <a:prstGeom prst="rect">
            <a:avLst/>
          </a:prstGeom>
          <a:solidFill>
            <a:srgbClr val="00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pic>
        <p:nvPicPr>
          <p:cNvPr id="8" name="図 7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504B5AB-0FC1-489B-9C1D-CC88360F9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3" r="3511"/>
          <a:stretch/>
        </p:blipFill>
        <p:spPr>
          <a:xfrm>
            <a:off x="6" y="699133"/>
            <a:ext cx="2071549" cy="2881312"/>
          </a:xfrm>
          <a:prstGeom prst="rect">
            <a:avLst/>
          </a:prstGeom>
        </p:spPr>
      </p:pic>
      <p:sp>
        <p:nvSpPr>
          <p:cNvPr id="13" name="タイトル プレースホルダー 12">
            <a:extLst>
              <a:ext uri="{FF2B5EF4-FFF2-40B4-BE49-F238E27FC236}">
                <a16:creationId xmlns:a16="http://schemas.microsoft.com/office/drawing/2014/main" id="{20149472-518F-40B6-B4EE-674BDD23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1497029"/>
            <a:ext cx="12929340" cy="128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124AD5B-B8C9-4AE0-9AE4-C10AF0C6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025" y="5171907"/>
            <a:ext cx="18443575" cy="2349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DC6E69-CD91-47C3-B3EE-B8900510F3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91812" y="29045425"/>
            <a:ext cx="5400000" cy="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2138192" rtl="0" eaLnBrk="1" latinLnBrk="0" hangingPunct="1">
        <a:lnSpc>
          <a:spcPct val="90000"/>
        </a:lnSpc>
        <a:spcBef>
          <a:spcPct val="0"/>
        </a:spcBef>
        <a:buNone/>
        <a:defRPr kumimoji="1" sz="5400" b="1" kern="1200">
          <a:solidFill>
            <a:schemeClr val="bg1"/>
          </a:solidFill>
          <a:latin typeface="Noto Sans JP" panose="020B0500000000000000" pitchFamily="34" charset="-128"/>
          <a:ea typeface="Noto Sans JP" panose="020B0500000000000000" pitchFamily="34" charset="-128"/>
          <a:cs typeface="+mj-cs"/>
        </a:defRPr>
      </a:lvl1pPr>
    </p:titleStyle>
    <p:bodyStyle>
      <a:lvl1pPr marL="534549" indent="-534549" algn="l" defTabSz="2138192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1pPr>
      <a:lvl2pPr marL="1603646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2pPr>
      <a:lvl3pPr marL="2672743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6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3pPr>
      <a:lvl4pPr marL="3741839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4pPr>
      <a:lvl5pPr marL="481093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5pPr>
      <a:lvl6pPr marL="588003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127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22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32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09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19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29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38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48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579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677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277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0787" y="28060639"/>
            <a:ext cx="699735" cy="161187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929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15207928" y="28060640"/>
            <a:ext cx="5152857" cy="52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| Document Number 12345 | Month DD, YYYY |  </a:t>
            </a:r>
          </a:p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3264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kumimoji="1"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84AF39D8-E7AF-3227-73E2-F1383245A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09" y="20612891"/>
            <a:ext cx="8265805" cy="6555226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08B3F6-91B5-9CDB-D2B1-647127C82F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スマートマニュファクチュアリングとシステムオブシステムズ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42460-F6BC-A75A-A2C9-7065111CD9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Project Design Div.</a:t>
            </a:r>
            <a:r>
              <a:rPr lang="en-US" altLang="ja-JP" dirty="0"/>
              <a:t>, </a:t>
            </a:r>
            <a:r>
              <a:rPr kumimoji="1" lang="en-US" altLang="ja-JP" dirty="0"/>
              <a:t>Innovation Center, Marketing HQ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A8160-CB9C-0CDE-061E-A790C7241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7FB3E-EA7C-21EA-F4BE-47894AE5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Smart Manufacturing and System of Systems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5C8344-9F41-A501-D5C6-02198D6F13B9}"/>
              </a:ext>
            </a:extLst>
          </p:cNvPr>
          <p:cNvSpPr txBox="1"/>
          <p:nvPr/>
        </p:nvSpPr>
        <p:spPr>
          <a:xfrm>
            <a:off x="958411" y="4713710"/>
            <a:ext cx="193934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YOKOGAWA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40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 of Systems</a:t>
            </a:r>
            <a:r>
              <a:rPr kumimoji="1" lang="en-US" altLang="ja-JP" sz="36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(SoS)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が社会実装された世界でのインテグレータとなり、</a:t>
            </a:r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SoS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の自律化・統合化による全体最適で価値創出を目指します。</a:t>
            </a:r>
            <a:endParaRPr kumimoji="1" lang="en-US" altLang="ja-JP" sz="44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A1E41BE-28B2-F60A-5A72-14E6342CE9C8}"/>
              </a:ext>
            </a:extLst>
          </p:cNvPr>
          <p:cNvCxnSpPr>
            <a:cxnSpLocks/>
          </p:cNvCxnSpPr>
          <p:nvPr/>
        </p:nvCxnSpPr>
        <p:spPr>
          <a:xfrm>
            <a:off x="1134873" y="11899572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DA247-7DBB-2213-EEC0-39570A43F257}"/>
              </a:ext>
            </a:extLst>
          </p:cNvPr>
          <p:cNvSpPr txBox="1"/>
          <p:nvPr/>
        </p:nvSpPr>
        <p:spPr>
          <a:xfrm flipH="1">
            <a:off x="1127056" y="12013444"/>
            <a:ext cx="16310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 of Systems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の事例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82E675-E1C6-FA74-52A4-F008182BEF9B}"/>
              </a:ext>
            </a:extLst>
          </p:cNvPr>
          <p:cNvCxnSpPr>
            <a:cxnSpLocks/>
          </p:cNvCxnSpPr>
          <p:nvPr/>
        </p:nvCxnSpPr>
        <p:spPr>
          <a:xfrm>
            <a:off x="1134873" y="12895552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938CF31-D839-E93B-3965-3822B5887B72}"/>
              </a:ext>
            </a:extLst>
          </p:cNvPr>
          <p:cNvCxnSpPr>
            <a:cxnSpLocks/>
          </p:cNvCxnSpPr>
          <p:nvPr/>
        </p:nvCxnSpPr>
        <p:spPr>
          <a:xfrm>
            <a:off x="1134873" y="18679375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A4B09A-ACC9-8797-BD5D-1476FD5A37D5}"/>
              </a:ext>
            </a:extLst>
          </p:cNvPr>
          <p:cNvSpPr txBox="1"/>
          <p:nvPr/>
        </p:nvSpPr>
        <p:spPr>
          <a:xfrm flipH="1">
            <a:off x="1127056" y="18850098"/>
            <a:ext cx="15306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System of Systems</a:t>
            </a: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インテグレータとしての展開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7AE6D7-821E-1EED-6597-B738A2BFF6FF}"/>
              </a:ext>
            </a:extLst>
          </p:cNvPr>
          <p:cNvCxnSpPr>
            <a:cxnSpLocks/>
          </p:cNvCxnSpPr>
          <p:nvPr/>
        </p:nvCxnSpPr>
        <p:spPr>
          <a:xfrm>
            <a:off x="1134873" y="19724226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50E77E-28C2-1D9D-F086-51731A98BE45}"/>
              </a:ext>
            </a:extLst>
          </p:cNvPr>
          <p:cNvSpPr txBox="1"/>
          <p:nvPr/>
        </p:nvSpPr>
        <p:spPr>
          <a:xfrm>
            <a:off x="995109" y="6219513"/>
            <a:ext cx="19533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206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YOKOGAWA will be a SoS integrator in society and create the value by autonomy, integration, and total optimization of SoS.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C79E31-24A0-F2A3-D2C7-DDA2FF83F65B}"/>
              </a:ext>
            </a:extLst>
          </p:cNvPr>
          <p:cNvSpPr txBox="1"/>
          <p:nvPr/>
        </p:nvSpPr>
        <p:spPr>
          <a:xfrm>
            <a:off x="1301058" y="27134179"/>
            <a:ext cx="482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中期経営計画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AG2023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から抜粋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F8B28673-EAAB-8951-3CAF-2F809B36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21" y="9385288"/>
            <a:ext cx="6484614" cy="2247238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9BB5C15-01BD-32C5-F16D-7C5D5103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58" y="14702394"/>
            <a:ext cx="9071348" cy="3642531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6FF53DC-4DF9-C5B2-8003-C6C2DC8DF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886" y="21672243"/>
            <a:ext cx="6664932" cy="617360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DE9C0521-E1B1-4A85-1382-A2F1BFFC8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406" y="14688421"/>
            <a:ext cx="9422014" cy="3898933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909B4DA-2B23-E520-F4BE-0B3F26AE4250}"/>
              </a:ext>
            </a:extLst>
          </p:cNvPr>
          <p:cNvSpPr txBox="1"/>
          <p:nvPr/>
        </p:nvSpPr>
        <p:spPr>
          <a:xfrm>
            <a:off x="1134873" y="27880160"/>
            <a:ext cx="184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[1]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M.W. Maier: “Architecting Principles for Systems-of-Systems, Systems Engineering,” Vol.1, No.4, pp.267-284 (1999)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91C0F6C-382E-3A3B-15C5-DBF38DF40F91}"/>
              </a:ext>
            </a:extLst>
          </p:cNvPr>
          <p:cNvSpPr txBox="1"/>
          <p:nvPr/>
        </p:nvSpPr>
        <p:spPr>
          <a:xfrm>
            <a:off x="775630" y="8281002"/>
            <a:ext cx="7195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運用的・管理的独立性を有する各要素システムが有機的に結合されたもの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[1]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A5BF45-90C3-15C8-F155-07F255067B2D}"/>
              </a:ext>
            </a:extLst>
          </p:cNvPr>
          <p:cNvSpPr txBox="1"/>
          <p:nvPr/>
        </p:nvSpPr>
        <p:spPr>
          <a:xfrm>
            <a:off x="1134873" y="13101795"/>
            <a:ext cx="1760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電力システム・鉄道システムは、要請承認型＋協力型のハイブリッドな</a:t>
            </a:r>
            <a:r>
              <a:rPr kumimoji="1" lang="en-US" altLang="ja-JP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SoS</a:t>
            </a:r>
            <a:r>
              <a:rPr kumimoji="1" lang="ja-JP" altLang="en-US" sz="3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構造をとる</a:t>
            </a:r>
            <a:endParaRPr kumimoji="1" lang="en-US" altLang="ja-JP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F4FFC2-447A-48B8-E6DC-6D22086F9210}"/>
              </a:ext>
            </a:extLst>
          </p:cNvPr>
          <p:cNvSpPr txBox="1"/>
          <p:nvPr/>
        </p:nvSpPr>
        <p:spPr>
          <a:xfrm>
            <a:off x="1127056" y="28336982"/>
            <a:ext cx="184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[2]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YJP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プレスリリース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: https://www.yokogawa.co.jp/news/press-releases/2015/2015-07-13-ja/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(2015)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361C03D4-1C92-57FA-E324-709D69263953}"/>
              </a:ext>
            </a:extLst>
          </p:cNvPr>
          <p:cNvSpPr/>
          <p:nvPr/>
        </p:nvSpPr>
        <p:spPr>
          <a:xfrm>
            <a:off x="16473665" y="25415924"/>
            <a:ext cx="3696103" cy="729350"/>
          </a:xfrm>
          <a:prstGeom prst="wedgeRoundRectCallout">
            <a:avLst>
              <a:gd name="adj1" fmla="val -91914"/>
              <a:gd name="adj2" fmla="val -37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Demand Response</a:t>
            </a:r>
            <a:r>
              <a:rPr kumimoji="1" lang="ja-JP" altLang="en-US" sz="2400" dirty="0"/>
              <a:t>／</a:t>
            </a:r>
            <a:r>
              <a:rPr kumimoji="1" lang="en-US" altLang="ja-JP" sz="2400" dirty="0"/>
              <a:t>Dynamic Pricing</a:t>
            </a:r>
            <a:r>
              <a:rPr kumimoji="1" lang="ja-JP" altLang="en-US" sz="2400" dirty="0"/>
              <a:t>を実施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E485D4C6-D438-5EE5-55B7-89C8D7F35CDA}"/>
              </a:ext>
            </a:extLst>
          </p:cNvPr>
          <p:cNvSpPr/>
          <p:nvPr/>
        </p:nvSpPr>
        <p:spPr>
          <a:xfrm>
            <a:off x="16466459" y="23129571"/>
            <a:ext cx="3696103" cy="648559"/>
          </a:xfrm>
          <a:prstGeom prst="wedgeRoundRectCallout">
            <a:avLst>
              <a:gd name="adj1" fmla="val -57848"/>
              <a:gd name="adj2" fmla="val -7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電力・ガス価格を参照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4C9CD1-326C-AD77-B456-7760D0D266A5}"/>
              </a:ext>
            </a:extLst>
          </p:cNvPr>
          <p:cNvSpPr txBox="1"/>
          <p:nvPr/>
        </p:nvSpPr>
        <p:spPr>
          <a:xfrm>
            <a:off x="10372406" y="20666232"/>
            <a:ext cx="9190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購入電力と自家発電設備由来の熱・電力を制御・最適化し、工業団地内の需要家に効率的にエネルギー供給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10C01-3C51-A70D-EDA4-C2211D8AFA60}"/>
              </a:ext>
            </a:extLst>
          </p:cNvPr>
          <p:cNvSpPr txBox="1"/>
          <p:nvPr/>
        </p:nvSpPr>
        <p:spPr>
          <a:xfrm>
            <a:off x="8465408" y="7767972"/>
            <a:ext cx="1086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利益相反する立場同士が、全体の目的のために「協調」する</a:t>
            </a:r>
            <a:endParaRPr kumimoji="1" lang="en-US" altLang="ja-JP" sz="3200" b="1" dirty="0">
              <a:solidFill>
                <a:srgbClr val="00206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D85A5DC-B828-DAA7-9BAD-22AE65928227}"/>
              </a:ext>
            </a:extLst>
          </p:cNvPr>
          <p:cNvSpPr/>
          <p:nvPr/>
        </p:nvSpPr>
        <p:spPr>
          <a:xfrm rot="5400000">
            <a:off x="4316903" y="3917256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System of Systems</a:t>
            </a:r>
            <a:r>
              <a:rPr kumimoji="1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eiryo UI"/>
                <a:cs typeface="+mn-cs"/>
              </a:rPr>
              <a:t>の学術的定義と分類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7C08CE01-EFF7-E0AC-F959-119728673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766" y="8635136"/>
            <a:ext cx="3072829" cy="287347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9B3BDA0-E0E5-2386-F867-9090BA2EB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8969" y="8635136"/>
            <a:ext cx="3258849" cy="295487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F91A1A7-F5A9-3682-7559-7380204C75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16072" y="8635136"/>
            <a:ext cx="3182985" cy="291135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DCA459F-2F8D-C478-9036-FDF6B09B4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07123" y="8635136"/>
            <a:ext cx="2933620" cy="2954877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79FCDA6-1244-FD10-3BEE-D3B45C175A47}"/>
              </a:ext>
            </a:extLst>
          </p:cNvPr>
          <p:cNvSpPr/>
          <p:nvPr/>
        </p:nvSpPr>
        <p:spPr>
          <a:xfrm rot="5400000">
            <a:off x="5471081" y="10345458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電力システムの事例</a:t>
            </a:r>
            <a:endParaRPr kumimoji="1" lang="ja-JP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A71ED6-C37A-4C76-E4C0-FDB3329BD41E}"/>
              </a:ext>
            </a:extLst>
          </p:cNvPr>
          <p:cNvSpPr/>
          <p:nvPr/>
        </p:nvSpPr>
        <p:spPr>
          <a:xfrm rot="5400000">
            <a:off x="14697092" y="10349432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鉄道の直通相互運転の事例</a:t>
            </a:r>
            <a:endParaRPr kumimoji="1" lang="ja-JP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7CCC965-A742-C0E6-0EC9-96FF7C90EE61}"/>
              </a:ext>
            </a:extLst>
          </p:cNvPr>
          <p:cNvSpPr/>
          <p:nvPr/>
        </p:nvSpPr>
        <p:spPr>
          <a:xfrm rot="5400000">
            <a:off x="4988340" y="16382463"/>
            <a:ext cx="731301" cy="7813847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kern="0" dirty="0">
                <a:solidFill>
                  <a:prstClr val="white"/>
                </a:solidFill>
                <a:latin typeface="Arial"/>
                <a:ea typeface="Meiryo UI"/>
              </a:rPr>
              <a:t>YOKOGAWA</a:t>
            </a: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の価値創造のコンセプト</a:t>
            </a:r>
            <a:endParaRPr kumimoji="1" lang="ja-JP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6A4762-9AC3-F3AA-4956-E39F5ED7CD69}"/>
              </a:ext>
            </a:extLst>
          </p:cNvPr>
          <p:cNvSpPr/>
          <p:nvPr/>
        </p:nvSpPr>
        <p:spPr>
          <a:xfrm rot="5400000">
            <a:off x="14528690" y="15382927"/>
            <a:ext cx="703653" cy="9785272"/>
          </a:xfrm>
          <a:prstGeom prst="rect">
            <a:avLst/>
          </a:prstGeom>
          <a:solidFill>
            <a:srgbClr val="00316C"/>
          </a:solidFill>
          <a:ln w="12700" cap="flat" cmpd="sng" algn="ctr">
            <a:solidFill>
              <a:srgbClr val="00316C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地域エネルギー管理システム</a:t>
            </a:r>
            <a:r>
              <a:rPr kumimoji="1" lang="en-US" altLang="ja-JP" sz="3200" b="1" kern="0" dirty="0">
                <a:solidFill>
                  <a:prstClr val="white"/>
                </a:solidFill>
                <a:latin typeface="Arial"/>
                <a:ea typeface="Meiryo UI"/>
              </a:rPr>
              <a:t>CEMS</a:t>
            </a: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事例（</a:t>
            </a:r>
            <a:r>
              <a:rPr kumimoji="1" lang="en-US" altLang="ja-JP" sz="3200" b="1" kern="0" dirty="0">
                <a:solidFill>
                  <a:prstClr val="white"/>
                </a:solidFill>
                <a:latin typeface="Arial"/>
                <a:ea typeface="Meiryo UI"/>
              </a:rPr>
              <a:t>F-Grid</a:t>
            </a:r>
            <a:r>
              <a:rPr kumimoji="1" lang="ja-JP" altLang="en-US" sz="3200" b="1" kern="0" dirty="0">
                <a:solidFill>
                  <a:prstClr val="white"/>
                </a:solidFill>
                <a:latin typeface="Arial"/>
                <a:ea typeface="Meiryo UI"/>
              </a:rPr>
              <a:t>）</a:t>
            </a:r>
            <a:r>
              <a:rPr kumimoji="1" lang="en-US" altLang="ja-JP" sz="2800" b="1" kern="0" dirty="0">
                <a:solidFill>
                  <a:prstClr val="white"/>
                </a:solidFill>
                <a:latin typeface="Arial"/>
                <a:ea typeface="Meiryo UI"/>
              </a:rPr>
              <a:t>[2]</a:t>
            </a:r>
            <a:endParaRPr kumimoji="1" lang="ja-JP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eiryo UI"/>
              <a:cs typeface="+mn-cs"/>
            </a:endParaRPr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CC3156DD-94D4-02F2-85C6-340C02AB6FF4}"/>
              </a:ext>
            </a:extLst>
          </p:cNvPr>
          <p:cNvSpPr txBox="1">
            <a:spLocks/>
          </p:cNvSpPr>
          <p:nvPr/>
        </p:nvSpPr>
        <p:spPr>
          <a:xfrm>
            <a:off x="14524269" y="2430015"/>
            <a:ext cx="4445397" cy="60961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2138192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kumimoji="1" sz="4000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1603646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5612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2pPr>
            <a:lvl3pPr marL="2672743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676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3pPr>
            <a:lvl4pPr marL="3741839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4pPr>
            <a:lvl5pPr marL="4810935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5pPr>
            <a:lvl6pPr marL="5880031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49127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18225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87321" indent="-534549" algn="l" defTabSz="2138192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Char char="•"/>
              <a:defRPr kumimoji="1"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熊谷 渉</a:t>
            </a:r>
            <a:r>
              <a:rPr lang="en-US" altLang="ja-JP" dirty="0"/>
              <a:t>, </a:t>
            </a:r>
            <a:r>
              <a:rPr lang="ja-JP" altLang="en-US" dirty="0"/>
              <a:t>鎌田 健一</a:t>
            </a:r>
          </a:p>
        </p:txBody>
      </p:sp>
    </p:spTree>
    <p:extLst>
      <p:ext uri="{BB962C8B-B14F-4D97-AF65-F5344CB8AC3E}">
        <p14:creationId xmlns:p14="http://schemas.microsoft.com/office/powerpoint/2010/main" val="1891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CBC9B6C9-4F70-41DF-9DE8-80BC7D6BD7E0}" vid="{1E0802AF-8E90-4FC9-94B4-176DEF00DF21}"/>
    </a:ext>
  </a:extLst>
</a:theme>
</file>

<file path=ppt/theme/theme2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65b0da-3923-412a-bd9e-a885fd01ec45">
      <Terms xmlns="http://schemas.microsoft.com/office/infopath/2007/PartnerControls"/>
    </lcf76f155ced4ddcb4097134ff3c332f>
    <TaxCatchAll xmlns="bba82a6b-987f-4b6b-9944-562fecf87e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448C5FFC96F44EAEE3111FF163657B" ma:contentTypeVersion="13" ma:contentTypeDescription="新しいドキュメントを作成します。" ma:contentTypeScope="" ma:versionID="94f08a28330df48e78664342f1e60637">
  <xsd:schema xmlns:xsd="http://www.w3.org/2001/XMLSchema" xmlns:xs="http://www.w3.org/2001/XMLSchema" xmlns:p="http://schemas.microsoft.com/office/2006/metadata/properties" xmlns:ns2="3465b0da-3923-412a-bd9e-a885fd01ec45" xmlns:ns3="bba82a6b-987f-4b6b-9944-562fecf87eef" targetNamespace="http://schemas.microsoft.com/office/2006/metadata/properties" ma:root="true" ma:fieldsID="ded8be28bba539a9bcdaf14e7fc74666" ns2:_="" ns3:_="">
    <xsd:import namespace="3465b0da-3923-412a-bd9e-a885fd01ec45"/>
    <xsd:import namespace="bba82a6b-987f-4b6b-9944-562fecf87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5b0da-3923-412a-bd9e-a885fd01e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1544ce0e-bc4d-44dc-a621-d15e15badb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2a6b-987f-4b6b-9944-562fecf87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05da04a-9b64-4527-9858-9ebc71df63e8}" ma:internalName="TaxCatchAll" ma:showField="CatchAllData" ma:web="bba82a6b-987f-4b6b-9944-562fecf87e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C4B38-CBDB-4A98-BBBD-AF3FAB746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69E23-0A64-4B1D-B2E6-9D9FE477B129}">
  <ds:schemaRefs>
    <ds:schemaRef ds:uri="3465b0da-3923-412a-bd9e-a885fd01ec45"/>
    <ds:schemaRef ds:uri="bba82a6b-987f-4b6b-9944-562fecf87e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811F42-E465-4FD6-BACF-1E9436392B68}">
  <ds:schemaRefs>
    <ds:schemaRef ds:uri="3465b0da-3923-412a-bd9e-a885fd01ec45"/>
    <ds:schemaRef ds:uri="bba82a6b-987f-4b6b-9944-562fecf87e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69b5a962-1a7a-4bf8-819d-07a170110954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A1縦型パネルFY23</Template>
  <TotalTime>591</TotalTime>
  <Words>287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Noto Sans JP</vt:lpstr>
      <vt:lpstr>游ゴシック</vt:lpstr>
      <vt:lpstr>Arial</vt:lpstr>
      <vt:lpstr>Calibri</vt:lpstr>
      <vt:lpstr>Wingdings</vt:lpstr>
      <vt:lpstr>Office テーマ</vt:lpstr>
      <vt:lpstr>Yokogawa_Template_Standard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Yokomizo, Tomofumi (Tomofumi.Yokomizo@yokogawa.com)</dc:creator>
  <cp:lastModifiedBy>Kumagai, Wataru (Wataru.Kumagai@yokogawa.com)</cp:lastModifiedBy>
  <cp:revision>23</cp:revision>
  <dcterms:created xsi:type="dcterms:W3CDTF">2023-08-31T08:35:56Z</dcterms:created>
  <dcterms:modified xsi:type="dcterms:W3CDTF">2023-11-22T07:26:31Z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0x010100E5337B0661C8774B8B9AF19ECA0DCC62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2023-08-31T08:35:58Z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043a8038-9e25-45ef-9eb3-961c544071c6</vt:lpwstr>
  </property>
  <property fmtid="{D5CDD505-2E9C-101B-9397-08002B2CF9AE}" pid="9" name="MSIP_Label_69b5a962-1a7a-4bf8-819d-07a170110954_ContentBits">
    <vt:lpwstr>0</vt:lpwstr>
  </property>
  <property fmtid="{D5CDD505-2E9C-101B-9397-08002B2CF9AE}" pid="10" name="MediaServiceImageTags">
    <vt:lpwstr/>
  </property>
</Properties>
</file>