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69" r:id="rId15"/>
    <p:sldId id="375" r:id="rId16"/>
    <p:sldId id="374" r:id="rId17"/>
    <p:sldId id="378" r:id="rId18"/>
    <p:sldId id="379" r:id="rId19"/>
    <p:sldId id="380" r:id="rId20"/>
    <p:sldId id="370" r:id="rId21"/>
    <p:sldId id="376" r:id="rId22"/>
    <p:sldId id="377" r:id="rId23"/>
    <p:sldId id="381" r:id="rId24"/>
    <p:sldId id="296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0" dt="2022-08-02T16:29:32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custSel modSld">
      <pc:chgData name="熊谷 渉" userId="b7a4e8598c9bd55e" providerId="LiveId" clId="{5BD6BAB2-6023-4E17-A038-93A6BB631A8B}" dt="2022-08-02T16:40:56.377" v="934" actId="1036"/>
      <pc:docMkLst>
        <pc:docMk/>
      </pc:docMkLst>
      <pc:sldChg chg="addSp delSp modSp mod">
        <pc:chgData name="熊谷 渉" userId="b7a4e8598c9bd55e" providerId="LiveId" clId="{5BD6BAB2-6023-4E17-A038-93A6BB631A8B}" dt="2022-08-02T16:40:56.377" v="934" actId="1036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8-02T16:26:57.428" v="766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04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変数の表現方法が様々考えられるが、最低限①②を試す。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F34674-96A7-4714-974D-D67FA40F73BF}"/>
              </a:ext>
            </a:extLst>
          </p:cNvPr>
          <p:cNvSpPr/>
          <p:nvPr/>
        </p:nvSpPr>
        <p:spPr>
          <a:xfrm>
            <a:off x="898469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DDEE66-C2AC-4FCE-927A-F22DAAD0ACC2}"/>
              </a:ext>
            </a:extLst>
          </p:cNvPr>
          <p:cNvSpPr txBox="1"/>
          <p:nvPr/>
        </p:nvSpPr>
        <p:spPr>
          <a:xfrm>
            <a:off x="749812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6814D25-F080-4B99-B9B7-EBB32F49F1F3}"/>
              </a:ext>
            </a:extLst>
          </p:cNvPr>
          <p:cNvCxnSpPr>
            <a:cxnSpLocks/>
            <a:stCxn id="31" idx="2"/>
            <a:endCxn id="76" idx="0"/>
          </p:cNvCxnSpPr>
          <p:nvPr/>
        </p:nvCxnSpPr>
        <p:spPr>
          <a:xfrm>
            <a:off x="1732527" y="3486251"/>
            <a:ext cx="189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2D1BD4-CA88-44FC-A9B8-C3680AAD0F8E}"/>
              </a:ext>
            </a:extLst>
          </p:cNvPr>
          <p:cNvSpPr/>
          <p:nvPr/>
        </p:nvSpPr>
        <p:spPr>
          <a:xfrm>
            <a:off x="898468" y="2968157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D2D0F9-414C-455E-A11B-DB9F1568ED54}"/>
              </a:ext>
            </a:extLst>
          </p:cNvPr>
          <p:cNvSpPr/>
          <p:nvPr/>
        </p:nvSpPr>
        <p:spPr>
          <a:xfrm>
            <a:off x="900367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643432-F632-459D-A684-32861065230E}"/>
              </a:ext>
            </a:extLst>
          </p:cNvPr>
          <p:cNvCxnSpPr>
            <a:cxnSpLocks/>
            <a:stCxn id="76" idx="2"/>
            <a:endCxn id="23" idx="0"/>
          </p:cNvCxnSpPr>
          <p:nvPr/>
        </p:nvCxnSpPr>
        <p:spPr>
          <a:xfrm flipH="1">
            <a:off x="1732528" y="4577391"/>
            <a:ext cx="1898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F896C54-1763-4240-8EB9-F58A17B3935B}"/>
              </a:ext>
            </a:extLst>
          </p:cNvPr>
          <p:cNvSpPr/>
          <p:nvPr/>
        </p:nvSpPr>
        <p:spPr>
          <a:xfrm>
            <a:off x="898468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予測方法①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7C86BFD-4C47-4CA9-BBD3-CD5DCF505B8B}"/>
              </a:ext>
            </a:extLst>
          </p:cNvPr>
          <p:cNvSpPr/>
          <p:nvPr/>
        </p:nvSpPr>
        <p:spPr>
          <a:xfrm>
            <a:off x="4236494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予測方法②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9D5042-EAC2-4E9F-9B97-2FF557749D3E}"/>
              </a:ext>
            </a:extLst>
          </p:cNvPr>
          <p:cNvSpPr/>
          <p:nvPr/>
        </p:nvSpPr>
        <p:spPr>
          <a:xfrm>
            <a:off x="4216316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25C98B-76E9-43E1-9814-95A026838702}"/>
              </a:ext>
            </a:extLst>
          </p:cNvPr>
          <p:cNvSpPr/>
          <p:nvPr/>
        </p:nvSpPr>
        <p:spPr>
          <a:xfrm>
            <a:off x="3663426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80621E0-F5A9-4FC1-87A7-174F32AF5CD3}"/>
              </a:ext>
            </a:extLst>
          </p:cNvPr>
          <p:cNvSpPr/>
          <p:nvPr/>
        </p:nvSpPr>
        <p:spPr>
          <a:xfrm>
            <a:off x="4216316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99E9C5-35D7-45C0-B46A-41CB0F52CCCC}"/>
              </a:ext>
            </a:extLst>
          </p:cNvPr>
          <p:cNvSpPr txBox="1"/>
          <p:nvPr/>
        </p:nvSpPr>
        <p:spPr>
          <a:xfrm>
            <a:off x="4077205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DE6F316-CBF4-4F4D-8EEA-19FFBE15A5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5050375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2869A6-5D4D-45CB-A7B7-C7BB8481D861}"/>
              </a:ext>
            </a:extLst>
          </p:cNvPr>
          <p:cNvSpPr/>
          <p:nvPr/>
        </p:nvSpPr>
        <p:spPr>
          <a:xfrm>
            <a:off x="5123718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6D995F5-8CC6-4F03-8559-7A3350071F92}"/>
              </a:ext>
            </a:extLst>
          </p:cNvPr>
          <p:cNvCxnSpPr>
            <a:cxnSpLocks/>
            <a:stCxn id="107" idx="2"/>
            <a:endCxn id="105" idx="0"/>
          </p:cNvCxnSpPr>
          <p:nvPr/>
        </p:nvCxnSpPr>
        <p:spPr>
          <a:xfrm>
            <a:off x="4288406" y="3486251"/>
            <a:ext cx="76196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7210BEBE-70C2-4CD1-AF7B-27AA3FD2AECD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 flipH="1">
            <a:off x="5050375" y="3486251"/>
            <a:ext cx="698323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5FEDC82-19EE-4391-91FF-E1A41BBDD917}"/>
              </a:ext>
            </a:extLst>
          </p:cNvPr>
          <p:cNvSpPr/>
          <p:nvPr/>
        </p:nvSpPr>
        <p:spPr>
          <a:xfrm>
            <a:off x="8514326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予測方法③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94B889F-1AD3-4893-A0C6-E48B26DD5424}"/>
              </a:ext>
            </a:extLst>
          </p:cNvPr>
          <p:cNvSpPr/>
          <p:nvPr/>
        </p:nvSpPr>
        <p:spPr>
          <a:xfrm>
            <a:off x="7268743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E8DCAA3-611D-4E97-BFEF-0F10BAC893EE}"/>
              </a:ext>
            </a:extLst>
          </p:cNvPr>
          <p:cNvSpPr/>
          <p:nvPr/>
        </p:nvSpPr>
        <p:spPr>
          <a:xfrm>
            <a:off x="8707769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7CBF5E9-1465-4D18-AFCC-A39672F6A70A}"/>
              </a:ext>
            </a:extLst>
          </p:cNvPr>
          <p:cNvSpPr/>
          <p:nvPr/>
        </p:nvSpPr>
        <p:spPr>
          <a:xfrm>
            <a:off x="10037811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683AB65-875A-404E-A31B-6FF6DDBC5524}"/>
              </a:ext>
            </a:extLst>
          </p:cNvPr>
          <p:cNvSpPr/>
          <p:nvPr/>
        </p:nvSpPr>
        <p:spPr>
          <a:xfrm>
            <a:off x="8493060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6C1731E-B375-47E3-9876-F3C04EECA15E}"/>
              </a:ext>
            </a:extLst>
          </p:cNvPr>
          <p:cNvSpPr/>
          <p:nvPr/>
        </p:nvSpPr>
        <p:spPr>
          <a:xfrm>
            <a:off x="8493060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1863DDE-55FC-44E3-BF29-68AA45376A0B}"/>
              </a:ext>
            </a:extLst>
          </p:cNvPr>
          <p:cNvSpPr txBox="1"/>
          <p:nvPr/>
        </p:nvSpPr>
        <p:spPr>
          <a:xfrm>
            <a:off x="8344403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E084A5D-30A9-4CAB-9767-8360AB1CC19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9327119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C478D32-A779-4CB6-8AA0-CDA16B91255A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9327119" y="3486251"/>
            <a:ext cx="1335672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4733F72-D052-45F8-9BD9-6400981E4D1D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893723" y="3486251"/>
            <a:ext cx="1433396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95BAD44D-B827-4195-89DD-0C4D280AC92D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 flipH="1">
            <a:off x="9327119" y="3486251"/>
            <a:ext cx="5630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48401F70-0258-47A5-BED1-5B94798C4EAF}"/>
              </a:ext>
            </a:extLst>
          </p:cNvPr>
          <p:cNvCxnSpPr>
            <a:cxnSpLocks/>
          </p:cNvCxnSpPr>
          <p:nvPr/>
        </p:nvCxnSpPr>
        <p:spPr>
          <a:xfrm flipH="1">
            <a:off x="661405" y="2162184"/>
            <a:ext cx="2142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8821DEBC-C4D0-4B10-8353-22AE3836E61A}"/>
              </a:ext>
            </a:extLst>
          </p:cNvPr>
          <p:cNvCxnSpPr>
            <a:cxnSpLocks/>
          </p:cNvCxnSpPr>
          <p:nvPr/>
        </p:nvCxnSpPr>
        <p:spPr>
          <a:xfrm flipH="1">
            <a:off x="3783268" y="2162184"/>
            <a:ext cx="25572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4A11DB41-4E67-4E1B-AD82-E46AD94599B0}"/>
              </a:ext>
            </a:extLst>
          </p:cNvPr>
          <p:cNvCxnSpPr>
            <a:cxnSpLocks/>
          </p:cNvCxnSpPr>
          <p:nvPr/>
        </p:nvCxnSpPr>
        <p:spPr>
          <a:xfrm flipH="1" flipV="1">
            <a:off x="7501795" y="2162184"/>
            <a:ext cx="38072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D4B422C3-F958-45A0-9136-16E0774D74AB}"/>
              </a:ext>
            </a:extLst>
          </p:cNvPr>
          <p:cNvSpPr txBox="1"/>
          <p:nvPr/>
        </p:nvSpPr>
        <p:spPr>
          <a:xfrm>
            <a:off x="480593" y="2266853"/>
            <a:ext cx="250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栽培暦と天候は、大まかには時期で決定される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E52BD30-63B3-4EED-926D-E09876BCD50D}"/>
              </a:ext>
            </a:extLst>
          </p:cNvPr>
          <p:cNvSpPr txBox="1"/>
          <p:nvPr/>
        </p:nvSpPr>
        <p:spPr>
          <a:xfrm>
            <a:off x="3460505" y="2266853"/>
            <a:ext cx="322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土壌・広さは産地で決定される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栽培暦と天候は、産地の影響もある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202A9A4-63E7-4ACF-9AEE-612194EA044E}"/>
              </a:ext>
            </a:extLst>
          </p:cNvPr>
          <p:cNvSpPr txBox="1"/>
          <p:nvPr/>
        </p:nvSpPr>
        <p:spPr>
          <a:xfrm>
            <a:off x="7153241" y="2266853"/>
            <a:ext cx="448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各産地の天候が、生育期間の生育条件に影響する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5AA957E-B051-44D0-8C36-88C023DCC098}"/>
              </a:ext>
            </a:extLst>
          </p:cNvPr>
          <p:cNvSpPr txBox="1"/>
          <p:nvPr/>
        </p:nvSpPr>
        <p:spPr>
          <a:xfrm>
            <a:off x="9828731" y="2758287"/>
            <a:ext cx="166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出荷以前の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A15BE0D6-E0BC-4408-8D0E-B74A23ADD701}"/>
              </a:ext>
            </a:extLst>
          </p:cNvPr>
          <p:cNvSpPr/>
          <p:nvPr/>
        </p:nvSpPr>
        <p:spPr>
          <a:xfrm>
            <a:off x="10233314" y="4031821"/>
            <a:ext cx="1884255" cy="573046"/>
          </a:xfrm>
          <a:prstGeom prst="wedgeRoundRectCallout">
            <a:avLst>
              <a:gd name="adj1" fmla="val -36626"/>
              <a:gd name="adj2" fmla="val -9420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価格と天候は</a:t>
            </a:r>
            <a:endParaRPr lang="en-US" altLang="ja-JP" dirty="0"/>
          </a:p>
          <a:p>
            <a:pPr algn="ctr"/>
            <a:r>
              <a:rPr lang="ja-JP" altLang="en-US" dirty="0"/>
              <a:t>時刻のズレがある</a:t>
            </a:r>
          </a:p>
        </p:txBody>
      </p:sp>
      <p:sp>
        <p:nvSpPr>
          <p:cNvPr id="182" name="吹き出し: 角を丸めた四角形 181">
            <a:extLst>
              <a:ext uri="{FF2B5EF4-FFF2-40B4-BE49-F238E27FC236}">
                <a16:creationId xmlns:a16="http://schemas.microsoft.com/office/drawing/2014/main" id="{03CC81A5-15E1-4419-8576-729CB6F4BD75}"/>
              </a:ext>
            </a:extLst>
          </p:cNvPr>
          <p:cNvSpPr/>
          <p:nvPr/>
        </p:nvSpPr>
        <p:spPr>
          <a:xfrm>
            <a:off x="5980735" y="4011544"/>
            <a:ext cx="2072451" cy="573046"/>
          </a:xfrm>
          <a:prstGeom prst="wedgeRoundRectCallout">
            <a:avLst>
              <a:gd name="adj1" fmla="val -41448"/>
              <a:gd name="adj2" fmla="val -110902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単一／複数産地の表現が必要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5DD02A2-071B-4771-8279-933E970C9B5F}"/>
              </a:ext>
            </a:extLst>
          </p:cNvPr>
          <p:cNvSpPr/>
          <p:nvPr/>
        </p:nvSpPr>
        <p:spPr>
          <a:xfrm>
            <a:off x="6251836" y="3227204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直近の価格</a:t>
            </a:r>
          </a:p>
        </p:txBody>
      </p:sp>
    </p:spTree>
    <p:extLst>
      <p:ext uri="{BB962C8B-B14F-4D97-AF65-F5344CB8AC3E}">
        <p14:creationId xmlns:p14="http://schemas.microsoft.com/office/powerpoint/2010/main" val="295738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国外の天候＝日本各地域の天候の平均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複数産地の天候＝各産地の天候の平均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前年の価格よりも直近の価格のほうが有効なので、価格のラグ特徴量（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先行指標となる天候が有効なので、天候のラグ特徴量（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64123"/>
              </p:ext>
            </p:extLst>
          </p:nvPr>
        </p:nvGraphicFramePr>
        <p:xfrm>
          <a:off x="3116919" y="1536729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3B3A92-36AD-4E74-AB82-B3C3F8EF2E4C}"/>
              </a:ext>
            </a:extLst>
          </p:cNvPr>
          <p:cNvSpPr txBox="1"/>
          <p:nvPr/>
        </p:nvSpPr>
        <p:spPr>
          <a:xfrm>
            <a:off x="571984" y="2357650"/>
            <a:ext cx="8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トレンド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54229" y="3244334"/>
            <a:ext cx="109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散布図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21.2062</a:t>
            </a:r>
            <a:r>
              <a:rPr lang="ja-JP" altLang="en-US" sz="2800" dirty="0"/>
              <a:t>（</a:t>
            </a:r>
            <a:r>
              <a:rPr lang="en-US" altLang="ja-JP" sz="2800" dirty="0"/>
              <a:t>206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32288"/>
              </p:ext>
            </p:extLst>
          </p:nvPr>
        </p:nvGraphicFramePr>
        <p:xfrm>
          <a:off x="765633" y="2049752"/>
          <a:ext cx="101881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637420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558985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23.9086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27.7911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20.3874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26.6556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27.1850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25.7993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66636" y="1476706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26.5714</a:t>
            </a:r>
            <a:r>
              <a:rPr lang="ja-JP" altLang="en-US" sz="2800" dirty="0"/>
              <a:t>（</a:t>
            </a:r>
            <a:r>
              <a:rPr lang="en-US" altLang="ja-JP" sz="2800" dirty="0"/>
              <a:t>248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551377"/>
              </p:ext>
            </p:extLst>
          </p:nvPr>
        </p:nvGraphicFramePr>
        <p:xfrm>
          <a:off x="765633" y="2049752"/>
          <a:ext cx="10620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637420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検証スコア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暫定スコア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最終スコア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66636" y="1476706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200</a:t>
            </a:r>
            <a:r>
              <a:rPr lang="ja-JP" altLang="en-US" sz="2800" dirty="0"/>
              <a:t>位くらいになった。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予測結果を提出できたが、データハンドリングが非常に面倒で、工夫の余地がまだあったと思う。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</a:t>
            </a:r>
            <a:r>
              <a:rPr lang="ja-JP" altLang="en-US" dirty="0"/>
              <a:t>（もう過ぎた）</a:t>
            </a:r>
            <a:r>
              <a:rPr lang="ja-JP" altLang="en-US" sz="2400" dirty="0"/>
              <a:t>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5666</TotalTime>
  <Words>2703</Words>
  <Application>Microsoft Office PowerPoint</Application>
  <PresentationFormat>ワイド画面</PresentationFormat>
  <Paragraphs>836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Meiryo UI</vt:lpstr>
      <vt:lpstr>游ゴシック</vt:lpstr>
      <vt:lpstr>Arial</vt:lpstr>
      <vt:lpstr>Calibri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予測の方針</vt:lpstr>
      <vt:lpstr>前処理①</vt:lpstr>
      <vt:lpstr>可視化①</vt:lpstr>
      <vt:lpstr>可視化②</vt:lpstr>
      <vt:lpstr>前処理②</vt:lpstr>
      <vt:lpstr>仮説</vt:lpstr>
      <vt:lpstr>仮説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652</cp:revision>
  <dcterms:created xsi:type="dcterms:W3CDTF">2022-01-26T00:23:42Z</dcterms:created>
  <dcterms:modified xsi:type="dcterms:W3CDTF">2022-08-05T10:06:05Z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2022-08-05T10:06:05Z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2</vt:lpwstr>
  </property>
</Properties>
</file>