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2"/>
  </p:notesMasterIdLst>
  <p:sldIdLst>
    <p:sldId id="269" r:id="rId2"/>
    <p:sldId id="539" r:id="rId3"/>
    <p:sldId id="542" r:id="rId4"/>
    <p:sldId id="543" r:id="rId5"/>
    <p:sldId id="292" r:id="rId6"/>
    <p:sldId id="540" r:id="rId7"/>
    <p:sldId id="541" r:id="rId8"/>
    <p:sldId id="544" r:id="rId9"/>
    <p:sldId id="545" r:id="rId10"/>
    <p:sldId id="546" r:id="rId11"/>
    <p:sldId id="547" r:id="rId12"/>
    <p:sldId id="286" r:id="rId13"/>
    <p:sldId id="467" r:id="rId14"/>
    <p:sldId id="446" r:id="rId15"/>
    <p:sldId id="464" r:id="rId16"/>
    <p:sldId id="312" r:id="rId17"/>
    <p:sldId id="274" r:id="rId18"/>
    <p:sldId id="290" r:id="rId19"/>
    <p:sldId id="332" r:id="rId20"/>
    <p:sldId id="33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67" d="100"/>
          <a:sy n="67" d="100"/>
        </p:scale>
        <p:origin x="480" y="40"/>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12</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3 31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70.png"/><Relationship Id="rId1" Type="http://schemas.openxmlformats.org/officeDocument/2006/relationships/slideLayout" Target="../slideLayouts/slideLayout12.xml"/><Relationship Id="rId6" Type="http://schemas.openxmlformats.org/officeDocument/2006/relationships/image" Target="../media/image1040.png"/><Relationship Id="rId5" Type="http://schemas.openxmlformats.org/officeDocument/2006/relationships/image" Target="../media/image910.png"/><Relationship Id="rId4" Type="http://schemas.openxmlformats.org/officeDocument/2006/relationships/image" Target="../media/image710.png"/></Relationships>
</file>

<file path=ppt/slides/_rels/slide14.xml.rels><?xml version="1.0" encoding="UTF-8" standalone="yes"?>
<Relationships xmlns="http://schemas.openxmlformats.org/package/2006/relationships"><Relationship Id="rId3" Type="http://schemas.openxmlformats.org/officeDocument/2006/relationships/image" Target="../media/image430.png"/><Relationship Id="rId7" Type="http://schemas.openxmlformats.org/officeDocument/2006/relationships/image" Target="../media/image7.png"/><Relationship Id="rId2" Type="http://schemas.openxmlformats.org/officeDocument/2006/relationships/image" Target="../media/image420.png"/><Relationship Id="rId1" Type="http://schemas.openxmlformats.org/officeDocument/2006/relationships/slideLayout" Target="../slideLayouts/slideLayout5.xml"/><Relationship Id="rId6" Type="http://schemas.openxmlformats.org/officeDocument/2006/relationships/image" Target="../media/image461.png"/><Relationship Id="rId5" Type="http://schemas.openxmlformats.org/officeDocument/2006/relationships/image" Target="../media/image450.png"/><Relationship Id="rId4" Type="http://schemas.openxmlformats.org/officeDocument/2006/relationships/image" Target="../media/image440.png"/></Relationships>
</file>

<file path=ppt/slides/_rels/slide15.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27.png"/><Relationship Id="rId3" Type="http://schemas.openxmlformats.org/officeDocument/2006/relationships/image" Target="../media/image101.png"/><Relationship Id="rId7" Type="http://schemas.openxmlformats.org/officeDocument/2006/relationships/image" Target="../media/image115.png"/><Relationship Id="rId12" Type="http://schemas.openxmlformats.org/officeDocument/2006/relationships/image" Target="../media/image124.png"/><Relationship Id="rId2" Type="http://schemas.openxmlformats.org/officeDocument/2006/relationships/image" Target="../media/image100.png"/><Relationship Id="rId1" Type="http://schemas.openxmlformats.org/officeDocument/2006/relationships/slideLayout" Target="../slideLayouts/slideLayout5.xml"/><Relationship Id="rId6" Type="http://schemas.openxmlformats.org/officeDocument/2006/relationships/image" Target="../media/image114.png"/><Relationship Id="rId11" Type="http://schemas.openxmlformats.org/officeDocument/2006/relationships/image" Target="../media/image123.png"/><Relationship Id="rId5" Type="http://schemas.openxmlformats.org/officeDocument/2006/relationships/image" Target="../media/image113.png"/><Relationship Id="rId15" Type="http://schemas.openxmlformats.org/officeDocument/2006/relationships/image" Target="../media/image129.png"/><Relationship Id="rId10" Type="http://schemas.openxmlformats.org/officeDocument/2006/relationships/image" Target="../media/image118.png"/><Relationship Id="rId4" Type="http://schemas.openxmlformats.org/officeDocument/2006/relationships/image" Target="../media/image104.png"/><Relationship Id="rId9" Type="http://schemas.openxmlformats.org/officeDocument/2006/relationships/image" Target="../media/image117.png"/><Relationship Id="rId14" Type="http://schemas.openxmlformats.org/officeDocument/2006/relationships/image" Target="../media/image1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第</a:t>
            </a:r>
            <a:r>
              <a:rPr lang="en-US" altLang="ja-JP" dirty="0"/>
              <a:t>6</a:t>
            </a:r>
            <a:r>
              <a:rPr lang="ja-JP" altLang="en-US" dirty="0"/>
              <a:t>回</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a:p>
            <a:r>
              <a:rPr lang="ja-JP" altLang="en-US" dirty="0"/>
              <a:t>プロジェクトデザイン部 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8</a:t>
            </a:r>
            <a:r>
              <a:rPr lang="ja-JP" altLang="en-US" dirty="0"/>
              <a:t>月</a:t>
            </a:r>
            <a:r>
              <a:rPr lang="en-US" altLang="ja-JP" dirty="0"/>
              <a:t>30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solidFill>
              </a:rPr>
              <a:t>SIC SoS</a:t>
            </a:r>
            <a:r>
              <a:rPr lang="ja-JP" altLang="en-US" sz="2400" dirty="0">
                <a:solidFill>
                  <a:schemeClr val="bg1"/>
                </a:solidFill>
              </a:rPr>
              <a:t>分科会</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の事例：電力インフラ</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電力システム改革：発送電分離・自由化によって、需要家の利便性を維持しつつ、複数事業者間の連携方法が必要。</a:t>
            </a:r>
            <a:endParaRPr lang="en-US" altLang="ja-JP" dirty="0"/>
          </a:p>
          <a:p>
            <a:r>
              <a:rPr lang="ja-JP" altLang="en-US" dirty="0"/>
              <a:t>再生可能エネルギーの導入：需要家を含めた分散型電源、自然の不確実性、供給側の脱炭素化のために、需給連携が必要。（デマンドレスポンス、</a:t>
            </a:r>
            <a:r>
              <a:rPr lang="en-US" altLang="ja-JP" dirty="0"/>
              <a:t>VPP</a:t>
            </a:r>
            <a:r>
              <a:rPr lang="ja-JP" altLang="en-US" dirty="0"/>
              <a:t>、</a:t>
            </a:r>
            <a:r>
              <a:rPr lang="en-US" altLang="ja-JP" dirty="0"/>
              <a:t>P2P</a:t>
            </a:r>
            <a:r>
              <a:rPr lang="ja-JP" altLang="en-US" dirty="0"/>
              <a:t>、</a:t>
            </a:r>
            <a:r>
              <a:rPr lang="en-US" altLang="ja-JP" dirty="0"/>
              <a:t>FPP</a:t>
            </a:r>
            <a:r>
              <a:rPr lang="ja-JP" altLang="en-US" dirty="0"/>
              <a:t>、</a:t>
            </a:r>
            <a:r>
              <a:rPr lang="en-US" altLang="ja-JP" dirty="0"/>
              <a:t>TES</a:t>
            </a:r>
            <a:r>
              <a:rPr lang="ja-JP" altLang="en-US" dirty="0"/>
              <a:t>）</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154710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の事例：鉄道の相互直通運転（相互乗入）の運行管理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全体の乗換混雑緩和のために、他社の車両を借りて、自社路線を自社の運転士が運転する。</a:t>
            </a:r>
            <a:endParaRPr lang="en-US" altLang="ja-JP" dirty="0"/>
          </a:p>
          <a:p>
            <a:r>
              <a:rPr lang="ja-JP" altLang="en-US" dirty="0"/>
              <a:t>運転距離や乗客数に応じて、事業者間の車両賃貸料金を抑えたり、運賃収入を分配する。</a:t>
            </a:r>
            <a:endParaRPr lang="en-US" altLang="ja-JP" dirty="0"/>
          </a:p>
          <a:p>
            <a:r>
              <a:rPr lang="ja-JP" altLang="en-US" dirty="0"/>
              <a:t>相互乗入区間のダイヤ改正は、事業者間の利害を調整しながら、多くの時間を要する。</a:t>
            </a:r>
            <a:endParaRPr lang="en-US" altLang="ja-JP" dirty="0"/>
          </a:p>
          <a:p>
            <a:r>
              <a:rPr lang="en-US" altLang="ja-JP" dirty="0"/>
              <a:t>5</a:t>
            </a:r>
            <a:r>
              <a:rPr lang="ja-JP" altLang="en-US" dirty="0"/>
              <a:t>社相互直通運転のための運行管理システム（東京メトロ、日立製作所）</a:t>
            </a:r>
            <a:endParaRPr lang="en-US" altLang="ja-JP" dirty="0"/>
          </a:p>
          <a:p>
            <a:endParaRPr lang="en-US" altLang="ja-JP" dirty="0"/>
          </a:p>
          <a:p>
            <a:r>
              <a:rPr lang="ja-JP" altLang="en-US" dirty="0"/>
              <a:t>要素システム間の境界における相互作用を厳密に設計している。</a:t>
            </a:r>
            <a:endParaRPr lang="en-US" altLang="ja-JP" dirty="0"/>
          </a:p>
        </p:txBody>
      </p:sp>
    </p:spTree>
    <p:extLst>
      <p:ext uri="{BB962C8B-B14F-4D97-AF65-F5344CB8AC3E}">
        <p14:creationId xmlns:p14="http://schemas.microsoft.com/office/powerpoint/2010/main" val="1561192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12</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制約対処法の分類</a:t>
            </a:r>
            <a:endParaRPr lang="en-US" dirty="0"/>
          </a:p>
        </p:txBody>
      </p:sp>
      <mc:AlternateContent xmlns:mc="http://schemas.openxmlformats.org/markup-compatibility/2006" xmlns:a14="http://schemas.microsoft.com/office/drawing/2010/main">
        <mc:Choice Requires="a14">
          <p:sp>
            <p:nvSpPr>
              <p:cNvPr id="52" name="テキスト プレースホルダー 2">
                <a:extLst>
                  <a:ext uri="{FF2B5EF4-FFF2-40B4-BE49-F238E27FC236}">
                    <a16:creationId xmlns:a16="http://schemas.microsoft.com/office/drawing/2014/main" id="{C9267424-E1F2-4834-9AAF-37679E5974BA}"/>
                  </a:ext>
                </a:extLst>
              </p:cNvPr>
              <p:cNvSpPr txBox="1">
                <a:spLocks/>
              </p:cNvSpPr>
              <p:nvPr/>
            </p:nvSpPr>
            <p:spPr>
              <a:xfrm>
                <a:off x="408178" y="1056209"/>
                <a:ext cx="11509002" cy="54297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oMath>
                </a14:m>
                <a:r>
                  <a:rPr lang="ja-JP" altLang="en-US" sz="2800" dirty="0"/>
                  <a:t>のトレードオフ領域の探索は多目的最適化ベースが有利。</a:t>
                </a:r>
                <a:endParaRPr lang="en-US" altLang="ja-JP" sz="2800" dirty="0"/>
              </a:p>
            </p:txBody>
          </p:sp>
        </mc:Choice>
        <mc:Fallback xmlns="">
          <p:sp>
            <p:nvSpPr>
              <p:cNvPr id="52" name="テキスト プレースホルダー 2">
                <a:extLst>
                  <a:ext uri="{FF2B5EF4-FFF2-40B4-BE49-F238E27FC236}">
                    <a16:creationId xmlns:a16="http://schemas.microsoft.com/office/drawing/2014/main" id="{C9267424-E1F2-4834-9AAF-37679E5974BA}"/>
                  </a:ext>
                </a:extLst>
              </p:cNvPr>
              <p:cNvSpPr txBox="1">
                <a:spLocks noRot="1" noChangeAspect="1" noMove="1" noResize="1" noEditPoints="1" noAdjustHandles="1" noChangeArrowheads="1" noChangeShapeType="1" noTextEdit="1"/>
              </p:cNvSpPr>
              <p:nvPr/>
            </p:nvSpPr>
            <p:spPr>
              <a:xfrm>
                <a:off x="408178" y="1056209"/>
                <a:ext cx="11509002" cy="542974"/>
              </a:xfrm>
              <a:prstGeom prst="rect">
                <a:avLst/>
              </a:prstGeom>
              <a:blipFill>
                <a:blip r:embed="rId3"/>
                <a:stretch>
                  <a:fillRect t="-20225" b="-17978"/>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80648425-8D2E-4A46-B123-B2E9CBD135E5}"/>
              </a:ext>
            </a:extLst>
          </p:cNvPr>
          <p:cNvSpPr txBox="1"/>
          <p:nvPr/>
        </p:nvSpPr>
        <p:spPr>
          <a:xfrm>
            <a:off x="4889893" y="4785554"/>
            <a:ext cx="1766917" cy="369332"/>
          </a:xfrm>
          <a:prstGeom prst="rect">
            <a:avLst/>
          </a:prstGeom>
          <a:noFill/>
        </p:spPr>
        <p:txBody>
          <a:bodyPr wrap="square" rtlCol="0">
            <a:spAutoFit/>
          </a:bodyPr>
          <a:lstStyle/>
          <a:p>
            <a:pPr algn="ctr"/>
            <a:r>
              <a:rPr kumimoji="1" lang="en-US" altLang="ja-JP" dirty="0">
                <a:solidFill>
                  <a:srgbClr val="FF0000"/>
                </a:solidFill>
              </a:rPr>
              <a:t>Feasibility Rule</a:t>
            </a:r>
            <a:r>
              <a:rPr kumimoji="1" lang="ja-JP" altLang="en-US" dirty="0"/>
              <a:t>、</a:t>
            </a:r>
          </a:p>
        </p:txBody>
      </p:sp>
      <p:sp>
        <p:nvSpPr>
          <p:cNvPr id="23" name="テキスト ボックス 22">
            <a:extLst>
              <a:ext uri="{FF2B5EF4-FFF2-40B4-BE49-F238E27FC236}">
                <a16:creationId xmlns:a16="http://schemas.microsoft.com/office/drawing/2014/main" id="{9A522F8C-993F-4CC6-A1FD-07068EA58406}"/>
              </a:ext>
            </a:extLst>
          </p:cNvPr>
          <p:cNvSpPr txBox="1"/>
          <p:nvPr/>
        </p:nvSpPr>
        <p:spPr>
          <a:xfrm>
            <a:off x="2408909" y="4623629"/>
            <a:ext cx="1916299" cy="369332"/>
          </a:xfrm>
          <a:prstGeom prst="rect">
            <a:avLst/>
          </a:prstGeom>
          <a:noFill/>
        </p:spPr>
        <p:txBody>
          <a:bodyPr wrap="square" rtlCol="0">
            <a:spAutoFit/>
          </a:bodyPr>
          <a:lstStyle/>
          <a:p>
            <a:pPr algn="ctr"/>
            <a:r>
              <a:rPr kumimoji="1" lang="en-US" altLang="ja-JP" dirty="0"/>
              <a:t>Death Penalty</a:t>
            </a:r>
            <a:r>
              <a:rPr kumimoji="1" lang="ja-JP" altLang="en-US" dirty="0"/>
              <a:t>、</a:t>
            </a:r>
          </a:p>
        </p:txBody>
      </p:sp>
      <p:sp>
        <p:nvSpPr>
          <p:cNvPr id="24" name="テキスト ボックス 23">
            <a:extLst>
              <a:ext uri="{FF2B5EF4-FFF2-40B4-BE49-F238E27FC236}">
                <a16:creationId xmlns:a16="http://schemas.microsoft.com/office/drawing/2014/main" id="{1BFD0BDB-B153-4E3B-8C3B-123ED229D81E}"/>
              </a:ext>
            </a:extLst>
          </p:cNvPr>
          <p:cNvSpPr txBox="1"/>
          <p:nvPr/>
        </p:nvSpPr>
        <p:spPr>
          <a:xfrm>
            <a:off x="8704965" y="4806714"/>
            <a:ext cx="1351994" cy="646331"/>
          </a:xfrm>
          <a:prstGeom prst="rect">
            <a:avLst/>
          </a:prstGeom>
          <a:noFill/>
        </p:spPr>
        <p:txBody>
          <a:bodyPr wrap="square" rtlCol="0">
            <a:spAutoFit/>
          </a:bodyPr>
          <a:lstStyle/>
          <a:p>
            <a:pPr algn="ctr"/>
            <a:r>
              <a:rPr kumimoji="1" lang="en-US" altLang="ja-JP" dirty="0"/>
              <a:t>Two-Phase Framework</a:t>
            </a:r>
            <a:endParaRPr kumimoji="1" lang="ja-JP" altLang="en-US" dirty="0"/>
          </a:p>
        </p:txBody>
      </p:sp>
      <p:sp>
        <p:nvSpPr>
          <p:cNvPr id="40" name="テキスト ボックス 39">
            <a:extLst>
              <a:ext uri="{FF2B5EF4-FFF2-40B4-BE49-F238E27FC236}">
                <a16:creationId xmlns:a16="http://schemas.microsoft.com/office/drawing/2014/main" id="{EE52DF4F-15AF-487E-97D0-BD727B7BD4F9}"/>
              </a:ext>
            </a:extLst>
          </p:cNvPr>
          <p:cNvSpPr txBox="1"/>
          <p:nvPr/>
        </p:nvSpPr>
        <p:spPr>
          <a:xfrm>
            <a:off x="2408909" y="4992304"/>
            <a:ext cx="1916299" cy="369332"/>
          </a:xfrm>
          <a:prstGeom prst="rect">
            <a:avLst/>
          </a:prstGeom>
          <a:noFill/>
        </p:spPr>
        <p:txBody>
          <a:bodyPr wrap="square" rtlCol="0">
            <a:spAutoFit/>
          </a:bodyPr>
          <a:lstStyle/>
          <a:p>
            <a:pPr algn="ctr"/>
            <a:r>
              <a:rPr kumimoji="1" lang="en-US" altLang="ja-JP" dirty="0"/>
              <a:t>Adaptive Penalty</a:t>
            </a:r>
            <a:endParaRPr kumimoji="1" lang="ja-JP" altLang="en-US" dirty="0"/>
          </a:p>
        </p:txBody>
      </p:sp>
      <p:sp>
        <p:nvSpPr>
          <p:cNvPr id="42" name="テキスト ボックス 41">
            <a:extLst>
              <a:ext uri="{FF2B5EF4-FFF2-40B4-BE49-F238E27FC236}">
                <a16:creationId xmlns:a16="http://schemas.microsoft.com/office/drawing/2014/main" id="{1D5E04A3-56D7-4EDB-9BEE-89B132DFFAE3}"/>
              </a:ext>
            </a:extLst>
          </p:cNvPr>
          <p:cNvSpPr txBox="1"/>
          <p:nvPr/>
        </p:nvSpPr>
        <p:spPr>
          <a:xfrm>
            <a:off x="10660355" y="4806714"/>
            <a:ext cx="1117341" cy="646331"/>
          </a:xfrm>
          <a:prstGeom prst="rect">
            <a:avLst/>
          </a:prstGeom>
          <a:noFill/>
        </p:spPr>
        <p:txBody>
          <a:bodyPr wrap="square" rtlCol="0">
            <a:spAutoFit/>
          </a:bodyPr>
          <a:lstStyle/>
          <a:p>
            <a:pPr algn="ctr"/>
            <a:r>
              <a:rPr kumimoji="1" lang="en-US" altLang="ja-JP" dirty="0">
                <a:solidFill>
                  <a:srgbClr val="FF0000"/>
                </a:solidFill>
              </a:rPr>
              <a:t>Adaptive MOEA/D</a:t>
            </a:r>
            <a:endParaRPr kumimoji="1" lang="ja-JP" altLang="en-US" dirty="0">
              <a:solidFill>
                <a:srgbClr val="FF0000"/>
              </a:solidFill>
            </a:endParaRPr>
          </a:p>
        </p:txBody>
      </p: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466A389F-447F-4B69-A5C3-E4AD21F18972}"/>
                  </a:ext>
                </a:extLst>
              </p:cNvPr>
              <p:cNvSpPr txBox="1"/>
              <p:nvPr/>
            </p:nvSpPr>
            <p:spPr>
              <a:xfrm>
                <a:off x="5413046" y="5154229"/>
                <a:ext cx="720610" cy="369332"/>
              </a:xfrm>
              <a:prstGeom prst="rect">
                <a:avLst/>
              </a:prstGeom>
              <a:noFill/>
            </p:spPr>
            <p:txBody>
              <a:bodyPr wrap="square" rtlCol="0">
                <a:spAutoFit/>
              </a:bodyPr>
              <a:lstStyle/>
              <a:p>
                <a:pPr algn="ctr"/>
                <a14:m>
                  <m:oMath xmlns:m="http://schemas.openxmlformats.org/officeDocument/2006/math">
                    <m:r>
                      <a:rPr kumimoji="1" lang="ja-JP" altLang="en-US" sz="1800" b="0" i="1" smtClean="0">
                        <a:latin typeface="Cambria Math" panose="02040503050406030204" pitchFamily="18" charset="0"/>
                      </a:rPr>
                      <m:t>𝜀</m:t>
                    </m:r>
                  </m:oMath>
                </a14:m>
                <a:r>
                  <a:rPr kumimoji="1" lang="en-US" altLang="ja-JP" dirty="0"/>
                  <a:t>CM</a:t>
                </a:r>
                <a:endParaRPr kumimoji="1" lang="ja-JP" altLang="en-US" dirty="0"/>
              </a:p>
            </p:txBody>
          </p:sp>
        </mc:Choice>
        <mc:Fallback xmlns="">
          <p:sp>
            <p:nvSpPr>
              <p:cNvPr id="44" name="テキスト ボックス 43">
                <a:extLst>
                  <a:ext uri="{FF2B5EF4-FFF2-40B4-BE49-F238E27FC236}">
                    <a16:creationId xmlns:a16="http://schemas.microsoft.com/office/drawing/2014/main" id="{466A389F-447F-4B69-A5C3-E4AD21F18972}"/>
                  </a:ext>
                </a:extLst>
              </p:cNvPr>
              <p:cNvSpPr txBox="1">
                <a:spLocks noRot="1" noChangeAspect="1" noMove="1" noResize="1" noEditPoints="1" noAdjustHandles="1" noChangeArrowheads="1" noChangeShapeType="1" noTextEdit="1"/>
              </p:cNvSpPr>
              <p:nvPr/>
            </p:nvSpPr>
            <p:spPr>
              <a:xfrm>
                <a:off x="5413046" y="5154229"/>
                <a:ext cx="720610" cy="369332"/>
              </a:xfrm>
              <a:prstGeom prst="rect">
                <a:avLst/>
              </a:prstGeom>
              <a:blipFill>
                <a:blip r:embed="rId4"/>
                <a:stretch>
                  <a:fillRect t="-10000" r="-2542" b="-26667"/>
                </a:stretch>
              </a:blipFill>
            </p:spPr>
            <p:txBody>
              <a:bodyPr/>
              <a:lstStyle/>
              <a:p>
                <a:r>
                  <a:rPr lang="ja-JP" altLang="en-US">
                    <a:noFill/>
                  </a:rPr>
                  <a:t> </a:t>
                </a:r>
              </a:p>
            </p:txBody>
          </p:sp>
        </mc:Fallback>
      </mc:AlternateContent>
      <p:sp>
        <p:nvSpPr>
          <p:cNvPr id="60" name="テキスト ボックス 59">
            <a:extLst>
              <a:ext uri="{FF2B5EF4-FFF2-40B4-BE49-F238E27FC236}">
                <a16:creationId xmlns:a16="http://schemas.microsoft.com/office/drawing/2014/main" id="{40426C4A-5568-4F24-B5F8-14ABAB94101B}"/>
              </a:ext>
            </a:extLst>
          </p:cNvPr>
          <p:cNvSpPr txBox="1"/>
          <p:nvPr/>
        </p:nvSpPr>
        <p:spPr>
          <a:xfrm>
            <a:off x="7019232" y="4785554"/>
            <a:ext cx="983365" cy="369332"/>
          </a:xfrm>
          <a:prstGeom prst="rect">
            <a:avLst/>
          </a:prstGeom>
          <a:noFill/>
        </p:spPr>
        <p:txBody>
          <a:bodyPr wrap="square" rtlCol="0">
            <a:spAutoFit/>
          </a:bodyPr>
          <a:lstStyle/>
          <a:p>
            <a:pPr algn="ctr"/>
            <a:r>
              <a:rPr kumimoji="1" lang="en-US" altLang="ja-JP" dirty="0"/>
              <a:t>MCR</a:t>
            </a:r>
            <a:endParaRPr kumimoji="1" lang="ja-JP" altLang="en-US" dirty="0"/>
          </a:p>
        </p:txBody>
      </p:sp>
      <p:sp>
        <p:nvSpPr>
          <p:cNvPr id="15" name="テキスト ボックス 14">
            <a:extLst>
              <a:ext uri="{FF2B5EF4-FFF2-40B4-BE49-F238E27FC236}">
                <a16:creationId xmlns:a16="http://schemas.microsoft.com/office/drawing/2014/main" id="{820BE8F3-F806-493F-B66D-19BA4B15CE6E}"/>
              </a:ext>
            </a:extLst>
          </p:cNvPr>
          <p:cNvSpPr txBox="1"/>
          <p:nvPr/>
        </p:nvSpPr>
        <p:spPr>
          <a:xfrm>
            <a:off x="571984" y="-20412"/>
            <a:ext cx="5257316"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 name="正方形/長方形 1">
            <a:extLst>
              <a:ext uri="{FF2B5EF4-FFF2-40B4-BE49-F238E27FC236}">
                <a16:creationId xmlns:a16="http://schemas.microsoft.com/office/drawing/2014/main" id="{C7F0CC70-F0E2-4CDE-B4CA-2D9678B8D830}"/>
              </a:ext>
            </a:extLst>
          </p:cNvPr>
          <p:cNvSpPr/>
          <p:nvPr/>
        </p:nvSpPr>
        <p:spPr>
          <a:xfrm>
            <a:off x="1933574" y="1856951"/>
            <a:ext cx="2866967"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ペナルティベース</a:t>
            </a:r>
            <a:endParaRPr kumimoji="1" lang="en-US" altLang="ja-JP" b="1" dirty="0">
              <a:solidFill>
                <a:schemeClr val="bg1"/>
              </a:solidFill>
            </a:endParaRPr>
          </a:p>
        </p:txBody>
      </p:sp>
      <p:sp>
        <p:nvSpPr>
          <p:cNvPr id="16" name="正方形/長方形 15">
            <a:extLst>
              <a:ext uri="{FF2B5EF4-FFF2-40B4-BE49-F238E27FC236}">
                <a16:creationId xmlns:a16="http://schemas.microsoft.com/office/drawing/2014/main" id="{836FA066-76C9-4CA8-B99A-57F383FCBD08}"/>
              </a:ext>
            </a:extLst>
          </p:cNvPr>
          <p:cNvSpPr/>
          <p:nvPr/>
        </p:nvSpPr>
        <p:spPr>
          <a:xfrm>
            <a:off x="4889308" y="1856951"/>
            <a:ext cx="3445068"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分離ベース</a:t>
            </a:r>
            <a:endParaRPr kumimoji="1" lang="en-US" altLang="ja-JP" b="1" dirty="0">
              <a:solidFill>
                <a:schemeClr val="bg1"/>
              </a:solidFill>
            </a:endParaRPr>
          </a:p>
        </p:txBody>
      </p:sp>
      <p:sp>
        <p:nvSpPr>
          <p:cNvPr id="17" name="正方形/長方形 16">
            <a:extLst>
              <a:ext uri="{FF2B5EF4-FFF2-40B4-BE49-F238E27FC236}">
                <a16:creationId xmlns:a16="http://schemas.microsoft.com/office/drawing/2014/main" id="{39566209-24AB-4394-B0F7-609B95FA0674}"/>
              </a:ext>
            </a:extLst>
          </p:cNvPr>
          <p:cNvSpPr/>
          <p:nvPr/>
        </p:nvSpPr>
        <p:spPr>
          <a:xfrm>
            <a:off x="8489816" y="1856951"/>
            <a:ext cx="3494039"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多目的最適化ベース</a:t>
            </a:r>
            <a:endParaRPr kumimoji="1" lang="en-US" altLang="ja-JP" b="1" dirty="0">
              <a:solidFill>
                <a:schemeClr val="bg1"/>
              </a:solidFill>
            </a:endParaRPr>
          </a:p>
        </p:txBody>
      </p:sp>
      <p:sp>
        <p:nvSpPr>
          <p:cNvPr id="20" name="正方形/長方形 19">
            <a:extLst>
              <a:ext uri="{FF2B5EF4-FFF2-40B4-BE49-F238E27FC236}">
                <a16:creationId xmlns:a16="http://schemas.microsoft.com/office/drawing/2014/main" id="{837DFE9E-A658-485D-BF74-60AB3DD9EA5B}"/>
              </a:ext>
            </a:extLst>
          </p:cNvPr>
          <p:cNvSpPr/>
          <p:nvPr/>
        </p:nvSpPr>
        <p:spPr>
          <a:xfrm>
            <a:off x="10368076" y="4362601"/>
            <a:ext cx="1615779" cy="34908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問題分割</a:t>
            </a:r>
          </a:p>
        </p:txBody>
      </p:sp>
      <p:sp>
        <p:nvSpPr>
          <p:cNvPr id="21" name="正方形/長方形 20">
            <a:extLst>
              <a:ext uri="{FF2B5EF4-FFF2-40B4-BE49-F238E27FC236}">
                <a16:creationId xmlns:a16="http://schemas.microsoft.com/office/drawing/2014/main" id="{27B1A8D3-CCBD-4E2E-831A-06C1CF28A53E}"/>
              </a:ext>
            </a:extLst>
          </p:cNvPr>
          <p:cNvSpPr/>
          <p:nvPr/>
        </p:nvSpPr>
        <p:spPr>
          <a:xfrm>
            <a:off x="8489816" y="4361871"/>
            <a:ext cx="1720267" cy="350544"/>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パレートランキング</a:t>
            </a:r>
          </a:p>
        </p:txBody>
      </p:sp>
      <p:sp>
        <p:nvSpPr>
          <p:cNvPr id="22" name="正方形/長方形 21">
            <a:extLst>
              <a:ext uri="{FF2B5EF4-FFF2-40B4-BE49-F238E27FC236}">
                <a16:creationId xmlns:a16="http://schemas.microsoft.com/office/drawing/2014/main" id="{8EC9F912-ED0F-4616-AC1F-E5FE652A0CA7}"/>
              </a:ext>
            </a:extLst>
          </p:cNvPr>
          <p:cNvSpPr/>
          <p:nvPr/>
        </p:nvSpPr>
        <p:spPr>
          <a:xfrm>
            <a:off x="6684416" y="4368207"/>
            <a:ext cx="1649960" cy="33787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ランキング</a:t>
            </a:r>
          </a:p>
        </p:txBody>
      </p:sp>
      <p:sp>
        <p:nvSpPr>
          <p:cNvPr id="25" name="正方形/長方形 24">
            <a:extLst>
              <a:ext uri="{FF2B5EF4-FFF2-40B4-BE49-F238E27FC236}">
                <a16:creationId xmlns:a16="http://schemas.microsoft.com/office/drawing/2014/main" id="{31693377-1EE6-4DD8-A645-2E6C2D78D2C4}"/>
              </a:ext>
            </a:extLst>
          </p:cNvPr>
          <p:cNvSpPr/>
          <p:nvPr/>
        </p:nvSpPr>
        <p:spPr>
          <a:xfrm>
            <a:off x="4889308" y="4372127"/>
            <a:ext cx="1680670" cy="33003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切替</a:t>
            </a:r>
          </a:p>
        </p:txBody>
      </p:sp>
      <p:sp>
        <p:nvSpPr>
          <p:cNvPr id="30" name="テキスト ボックス 29">
            <a:extLst>
              <a:ext uri="{FF2B5EF4-FFF2-40B4-BE49-F238E27FC236}">
                <a16:creationId xmlns:a16="http://schemas.microsoft.com/office/drawing/2014/main" id="{FC73A26F-BB0B-42BA-9116-BE0BED6D177C}"/>
              </a:ext>
            </a:extLst>
          </p:cNvPr>
          <p:cNvSpPr txBox="1"/>
          <p:nvPr/>
        </p:nvSpPr>
        <p:spPr>
          <a:xfrm>
            <a:off x="324224" y="2647221"/>
            <a:ext cx="1393326" cy="369332"/>
          </a:xfrm>
          <a:prstGeom prst="rect">
            <a:avLst/>
          </a:prstGeom>
          <a:noFill/>
        </p:spPr>
        <p:txBody>
          <a:bodyPr wrap="square" rtlCol="0">
            <a:spAutoFit/>
          </a:bodyPr>
          <a:lstStyle/>
          <a:p>
            <a:pPr algn="ctr"/>
            <a:r>
              <a:rPr kumimoji="1" lang="ja-JP" altLang="en-US" b="1" dirty="0"/>
              <a:t>方法</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6DF9008-A655-42F6-88D1-2E588EB880A3}"/>
                  </a:ext>
                </a:extLst>
              </p:cNvPr>
              <p:cNvSpPr txBox="1"/>
              <p:nvPr/>
            </p:nvSpPr>
            <p:spPr>
              <a:xfrm>
                <a:off x="2408909" y="2647221"/>
                <a:ext cx="1916299" cy="369332"/>
              </a:xfrm>
              <a:prstGeom prst="rect">
                <a:avLst/>
              </a:prstGeom>
              <a:noFill/>
            </p:spPr>
            <p:txBody>
              <a:bodyPr wrap="square" rtlCol="0">
                <a:spAutoFit/>
              </a:bodyPr>
              <a:lstStyle/>
              <a:p>
                <a:pPr algn="ctr"/>
                <a14:m>
                  <m:oMath xmlns:m="http://schemas.openxmlformats.org/officeDocument/2006/math">
                    <m:r>
                      <a:rPr kumimoji="1" lang="en-US" altLang="ja-JP" sz="1800" b="0" i="1" smtClean="0">
                        <a:solidFill>
                          <a:schemeClr val="tx1"/>
                        </a:solidFill>
                        <a:latin typeface="Cambria Math" panose="02040503050406030204" pitchFamily="18" charset="0"/>
                      </a:rPr>
                      <m:t>𝑓</m:t>
                    </m:r>
                    <m:r>
                      <a:rPr kumimoji="1" lang="en-US" altLang="ja-JP" sz="1800" b="0" i="1" smtClean="0">
                        <a:solidFill>
                          <a:schemeClr val="tx1"/>
                        </a:solidFill>
                        <a:latin typeface="Cambria Math" panose="02040503050406030204" pitchFamily="18" charset="0"/>
                      </a:rPr>
                      <m:t>+</m:t>
                    </m:r>
                    <m:r>
                      <a:rPr kumimoji="1" lang="en-US" altLang="ja-JP" sz="1800" b="0" i="1" smtClean="0">
                        <a:solidFill>
                          <a:schemeClr val="tx1"/>
                        </a:solidFill>
                        <a:latin typeface="Cambria Math" panose="02040503050406030204" pitchFamily="18" charset="0"/>
                      </a:rPr>
                      <m:t>𝑣</m:t>
                    </m:r>
                  </m:oMath>
                </a14:m>
                <a:r>
                  <a:rPr kumimoji="1" lang="ja-JP" altLang="en-US" dirty="0">
                    <a:solidFill>
                      <a:schemeClr val="tx1"/>
                    </a:solidFill>
                  </a:rPr>
                  <a:t>で評価</a:t>
                </a:r>
              </a:p>
            </p:txBody>
          </p:sp>
        </mc:Choice>
        <mc:Fallback xmlns="">
          <p:sp>
            <p:nvSpPr>
              <p:cNvPr id="31" name="テキスト ボックス 30">
                <a:extLst>
                  <a:ext uri="{FF2B5EF4-FFF2-40B4-BE49-F238E27FC236}">
                    <a16:creationId xmlns:a16="http://schemas.microsoft.com/office/drawing/2014/main" id="{A6DF9008-A655-42F6-88D1-2E588EB880A3}"/>
                  </a:ext>
                </a:extLst>
              </p:cNvPr>
              <p:cNvSpPr txBox="1">
                <a:spLocks noRot="1" noChangeAspect="1" noMove="1" noResize="1" noEditPoints="1" noAdjustHandles="1" noChangeArrowheads="1" noChangeShapeType="1" noTextEdit="1"/>
              </p:cNvSpPr>
              <p:nvPr/>
            </p:nvSpPr>
            <p:spPr>
              <a:xfrm>
                <a:off x="2408909" y="2647221"/>
                <a:ext cx="1916299" cy="369332"/>
              </a:xfrm>
              <a:prstGeom prst="rect">
                <a:avLst/>
              </a:prstGeom>
              <a:blipFill>
                <a:blip r:embed="rId5"/>
                <a:stretch>
                  <a:fillRect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75F8247D-461E-49C8-8006-E126172BB55D}"/>
                  </a:ext>
                </a:extLst>
              </p:cNvPr>
              <p:cNvSpPr txBox="1"/>
              <p:nvPr/>
            </p:nvSpPr>
            <p:spPr>
              <a:xfrm>
                <a:off x="5552486" y="2647221"/>
                <a:ext cx="2118709"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𝑓</m:t>
                    </m:r>
                  </m:oMath>
                </a14:m>
                <a:r>
                  <a:rPr kumimoji="1" lang="ja-JP" altLang="en-US" dirty="0">
                    <a:solidFill>
                      <a:schemeClr val="tx1"/>
                    </a:solidFill>
                  </a:rPr>
                  <a:t>と</a:t>
                </a:r>
                <a14:m>
                  <m:oMath xmlns:m="http://schemas.openxmlformats.org/officeDocument/2006/math">
                    <m:r>
                      <a:rPr kumimoji="1" lang="en-US" altLang="ja-JP" i="1">
                        <a:solidFill>
                          <a:schemeClr val="tx1"/>
                        </a:solidFill>
                        <a:latin typeface="Cambria Math" panose="02040503050406030204" pitchFamily="18" charset="0"/>
                      </a:rPr>
                      <m:t>𝑣</m:t>
                    </m:r>
                  </m:oMath>
                </a14:m>
                <a:r>
                  <a:rPr kumimoji="1" lang="ja-JP" altLang="en-US" dirty="0">
                    <a:solidFill>
                      <a:schemeClr val="tx1"/>
                    </a:solidFill>
                  </a:rPr>
                  <a:t>を分離して評価</a:t>
                </a:r>
              </a:p>
            </p:txBody>
          </p:sp>
        </mc:Choice>
        <mc:Fallback xmlns="">
          <p:sp>
            <p:nvSpPr>
              <p:cNvPr id="32" name="テキスト ボックス 31">
                <a:extLst>
                  <a:ext uri="{FF2B5EF4-FFF2-40B4-BE49-F238E27FC236}">
                    <a16:creationId xmlns:a16="http://schemas.microsoft.com/office/drawing/2014/main" id="{75F8247D-461E-49C8-8006-E126172BB55D}"/>
                  </a:ext>
                </a:extLst>
              </p:cNvPr>
              <p:cNvSpPr txBox="1">
                <a:spLocks noRot="1" noChangeAspect="1" noMove="1" noResize="1" noEditPoints="1" noAdjustHandles="1" noChangeArrowheads="1" noChangeShapeType="1" noTextEdit="1"/>
              </p:cNvSpPr>
              <p:nvPr/>
            </p:nvSpPr>
            <p:spPr>
              <a:xfrm>
                <a:off x="5552486" y="2647221"/>
                <a:ext cx="2118709" cy="369332"/>
              </a:xfrm>
              <a:prstGeom prst="rect">
                <a:avLst/>
              </a:prstGeom>
              <a:blipFill>
                <a:blip r:embed="rId6"/>
                <a:stretch>
                  <a:fillRect t="-8197" r="-576"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019A297A-D9F6-4E36-8EAD-A37E34570B5C}"/>
                  </a:ext>
                </a:extLst>
              </p:cNvPr>
              <p:cNvSpPr txBox="1"/>
              <p:nvPr/>
            </p:nvSpPr>
            <p:spPr>
              <a:xfrm>
                <a:off x="9110805" y="2647221"/>
                <a:ext cx="2300145" cy="369332"/>
              </a:xfrm>
              <a:prstGeom prst="rect">
                <a:avLst/>
              </a:prstGeom>
              <a:noFill/>
            </p:spPr>
            <p:txBody>
              <a:bodyPr wrap="square" rtlCol="0">
                <a:spAutoFit/>
              </a:bodyPr>
              <a:lstStyle/>
              <a:p>
                <a:pPr algn="ctr"/>
                <a14:m>
                  <m:oMath xmlns:m="http://schemas.openxmlformats.org/officeDocument/2006/math">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𝑓</m:t>
                    </m:r>
                    <m:r>
                      <a:rPr kumimoji="1" lang="en-US" altLang="ja-JP" i="1" smtClean="0">
                        <a:solidFill>
                          <a:schemeClr val="tx1"/>
                        </a:solidFill>
                        <a:latin typeface="Cambria Math" panose="02040503050406030204" pitchFamily="18" charset="0"/>
                      </a:rPr>
                      <m:t>,</m:t>
                    </m:r>
                    <m:r>
                      <a:rPr kumimoji="1" lang="en-US" altLang="ja-JP" i="1" smtClean="0">
                        <a:solidFill>
                          <a:schemeClr val="tx1"/>
                        </a:solidFill>
                        <a:latin typeface="Cambria Math" panose="02040503050406030204" pitchFamily="18" charset="0"/>
                      </a:rPr>
                      <m:t>𝑣</m:t>
                    </m:r>
                    <m:r>
                      <a:rPr kumimoji="1" lang="en-US" altLang="ja-JP" i="1" smtClean="0">
                        <a:solidFill>
                          <a:schemeClr val="tx1"/>
                        </a:solidFill>
                        <a:latin typeface="Cambria Math" panose="02040503050406030204" pitchFamily="18" charset="0"/>
                      </a:rPr>
                      <m:t>)</m:t>
                    </m:r>
                  </m:oMath>
                </a14:m>
                <a:r>
                  <a:rPr kumimoji="1" lang="ja-JP" altLang="en-US" dirty="0">
                    <a:solidFill>
                      <a:schemeClr val="tx1"/>
                    </a:solidFill>
                  </a:rPr>
                  <a:t>の二目的最適化</a:t>
                </a:r>
              </a:p>
            </p:txBody>
          </p:sp>
        </mc:Choice>
        <mc:Fallback xmlns="">
          <p:sp>
            <p:nvSpPr>
              <p:cNvPr id="33" name="テキスト ボックス 32">
                <a:extLst>
                  <a:ext uri="{FF2B5EF4-FFF2-40B4-BE49-F238E27FC236}">
                    <a16:creationId xmlns:a16="http://schemas.microsoft.com/office/drawing/2014/main" id="{019A297A-D9F6-4E36-8EAD-A37E34570B5C}"/>
                  </a:ext>
                </a:extLst>
              </p:cNvPr>
              <p:cNvSpPr txBox="1">
                <a:spLocks noRot="1" noChangeAspect="1" noMove="1" noResize="1" noEditPoints="1" noAdjustHandles="1" noChangeArrowheads="1" noChangeShapeType="1" noTextEdit="1"/>
              </p:cNvSpPr>
              <p:nvPr/>
            </p:nvSpPr>
            <p:spPr>
              <a:xfrm>
                <a:off x="9110805" y="2647221"/>
                <a:ext cx="2300145" cy="369332"/>
              </a:xfrm>
              <a:prstGeom prst="rect">
                <a:avLst/>
              </a:prstGeom>
              <a:blipFill>
                <a:blip r:embed="rId7"/>
                <a:stretch>
                  <a:fillRect l="-796" t="-8197" r="-2122" b="-24590"/>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862B4C24-19F0-4E6F-B799-B9D18CFAAFF0}"/>
              </a:ext>
            </a:extLst>
          </p:cNvPr>
          <p:cNvSpPr txBox="1"/>
          <p:nvPr/>
        </p:nvSpPr>
        <p:spPr>
          <a:xfrm>
            <a:off x="324224" y="4846113"/>
            <a:ext cx="1393326" cy="369332"/>
          </a:xfrm>
          <a:prstGeom prst="rect">
            <a:avLst/>
          </a:prstGeom>
          <a:noFill/>
        </p:spPr>
        <p:txBody>
          <a:bodyPr wrap="square" rtlCol="0">
            <a:spAutoFit/>
          </a:bodyPr>
          <a:lstStyle/>
          <a:p>
            <a:pPr algn="ctr"/>
            <a:r>
              <a:rPr kumimoji="1" lang="ja-JP" altLang="en-US" b="1" dirty="0"/>
              <a:t>例</a:t>
            </a:r>
          </a:p>
        </p:txBody>
      </p:sp>
      <p:cxnSp>
        <p:nvCxnSpPr>
          <p:cNvPr id="35" name="直線コネクタ 34">
            <a:extLst>
              <a:ext uri="{FF2B5EF4-FFF2-40B4-BE49-F238E27FC236}">
                <a16:creationId xmlns:a16="http://schemas.microsoft.com/office/drawing/2014/main" id="{38E10CEF-B226-405D-AA23-B34B4CC4DED3}"/>
              </a:ext>
            </a:extLst>
          </p:cNvPr>
          <p:cNvCxnSpPr>
            <a:cxnSpLocks/>
          </p:cNvCxnSpPr>
          <p:nvPr/>
        </p:nvCxnSpPr>
        <p:spPr>
          <a:xfrm flipH="1">
            <a:off x="304470" y="310105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8C6D809-C0AC-49A3-940B-D549E23E640B}"/>
              </a:ext>
            </a:extLst>
          </p:cNvPr>
          <p:cNvCxnSpPr>
            <a:cxnSpLocks/>
          </p:cNvCxnSpPr>
          <p:nvPr/>
        </p:nvCxnSpPr>
        <p:spPr>
          <a:xfrm flipH="1">
            <a:off x="251074" y="5662252"/>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95AE37CD-39B0-4B29-A051-3C254DD6C5DB}"/>
              </a:ext>
            </a:extLst>
          </p:cNvPr>
          <p:cNvSpPr txBox="1"/>
          <p:nvPr/>
        </p:nvSpPr>
        <p:spPr>
          <a:xfrm>
            <a:off x="251074" y="3422962"/>
            <a:ext cx="1539626" cy="584775"/>
          </a:xfrm>
          <a:prstGeom prst="rect">
            <a:avLst/>
          </a:prstGeom>
          <a:noFill/>
        </p:spPr>
        <p:txBody>
          <a:bodyPr wrap="square" rtlCol="0">
            <a:spAutoFit/>
          </a:bodyPr>
          <a:lstStyle/>
          <a:p>
            <a:pPr algn="ctr"/>
            <a:r>
              <a:rPr kumimoji="1" lang="ja-JP" altLang="en-US" sz="1600" b="1" dirty="0"/>
              <a:t>トレードオフ領域の探索効率</a:t>
            </a:r>
          </a:p>
        </p:txBody>
      </p:sp>
      <p:cxnSp>
        <p:nvCxnSpPr>
          <p:cNvPr id="39" name="直線コネクタ 38">
            <a:extLst>
              <a:ext uri="{FF2B5EF4-FFF2-40B4-BE49-F238E27FC236}">
                <a16:creationId xmlns:a16="http://schemas.microsoft.com/office/drawing/2014/main" id="{BDE24E3E-54D8-471D-B5BF-E6D71FE89FFB}"/>
              </a:ext>
            </a:extLst>
          </p:cNvPr>
          <p:cNvCxnSpPr>
            <a:cxnSpLocks/>
          </p:cNvCxnSpPr>
          <p:nvPr/>
        </p:nvCxnSpPr>
        <p:spPr>
          <a:xfrm flipH="1">
            <a:off x="304470" y="4072607"/>
            <a:ext cx="11825294"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CC99ED17-012C-4CFA-9573-FEFEE6E48FDD}"/>
              </a:ext>
            </a:extLst>
          </p:cNvPr>
          <p:cNvSpPr txBox="1"/>
          <p:nvPr/>
        </p:nvSpPr>
        <p:spPr>
          <a:xfrm>
            <a:off x="2409767" y="3530683"/>
            <a:ext cx="1916299" cy="369332"/>
          </a:xfrm>
          <a:prstGeom prst="rect">
            <a:avLst/>
          </a:prstGeom>
          <a:noFill/>
        </p:spPr>
        <p:txBody>
          <a:bodyPr wrap="square" rtlCol="0">
            <a:spAutoFit/>
          </a:bodyPr>
          <a:lstStyle/>
          <a:p>
            <a:pPr algn="ctr"/>
            <a:r>
              <a:rPr kumimoji="1" lang="ja-JP" altLang="en-US" dirty="0">
                <a:solidFill>
                  <a:schemeClr val="tx1"/>
                </a:solidFill>
              </a:rPr>
              <a:t>低</a:t>
            </a:r>
          </a:p>
        </p:txBody>
      </p:sp>
      <p:sp>
        <p:nvSpPr>
          <p:cNvPr id="43" name="テキスト ボックス 42">
            <a:extLst>
              <a:ext uri="{FF2B5EF4-FFF2-40B4-BE49-F238E27FC236}">
                <a16:creationId xmlns:a16="http://schemas.microsoft.com/office/drawing/2014/main" id="{EF819735-321B-4A85-A9F2-3BA58D287EC8}"/>
              </a:ext>
            </a:extLst>
          </p:cNvPr>
          <p:cNvSpPr txBox="1"/>
          <p:nvPr/>
        </p:nvSpPr>
        <p:spPr>
          <a:xfrm>
            <a:off x="5720632" y="3530683"/>
            <a:ext cx="1916299" cy="369332"/>
          </a:xfrm>
          <a:prstGeom prst="rect">
            <a:avLst/>
          </a:prstGeom>
          <a:noFill/>
        </p:spPr>
        <p:txBody>
          <a:bodyPr wrap="square" rtlCol="0">
            <a:spAutoFit/>
          </a:bodyPr>
          <a:lstStyle/>
          <a:p>
            <a:pPr algn="ctr"/>
            <a:r>
              <a:rPr kumimoji="1" lang="ja-JP" altLang="en-US" dirty="0">
                <a:solidFill>
                  <a:schemeClr val="tx1"/>
                </a:solidFill>
              </a:rPr>
              <a:t>中</a:t>
            </a:r>
          </a:p>
        </p:txBody>
      </p:sp>
      <p:sp>
        <p:nvSpPr>
          <p:cNvPr id="45" name="テキスト ボックス 44">
            <a:extLst>
              <a:ext uri="{FF2B5EF4-FFF2-40B4-BE49-F238E27FC236}">
                <a16:creationId xmlns:a16="http://schemas.microsoft.com/office/drawing/2014/main" id="{D6DD8EE1-FF2A-4A2F-AC19-ACECFC195FCE}"/>
              </a:ext>
            </a:extLst>
          </p:cNvPr>
          <p:cNvSpPr txBox="1"/>
          <p:nvPr/>
        </p:nvSpPr>
        <p:spPr>
          <a:xfrm>
            <a:off x="9302727" y="3530651"/>
            <a:ext cx="1916299" cy="369397"/>
          </a:xfrm>
          <a:prstGeom prst="rect">
            <a:avLst/>
          </a:prstGeom>
          <a:noFill/>
        </p:spPr>
        <p:txBody>
          <a:bodyPr wrap="square" rtlCol="0">
            <a:spAutoFit/>
          </a:bodyPr>
          <a:lstStyle/>
          <a:p>
            <a:pPr algn="ctr"/>
            <a:r>
              <a:rPr kumimoji="1" lang="ja-JP" altLang="en-US" dirty="0">
                <a:solidFill>
                  <a:schemeClr val="tx1"/>
                </a:solidFill>
              </a:rPr>
              <a:t>高</a:t>
            </a:r>
          </a:p>
        </p:txBody>
      </p:sp>
    </p:spTree>
    <p:extLst>
      <p:ext uri="{BB962C8B-B14F-4D97-AF65-F5344CB8AC3E}">
        <p14:creationId xmlns:p14="http://schemas.microsoft.com/office/powerpoint/2010/main" val="56926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最適化方法</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7267091" cy="338554"/>
          </a:xfrm>
          <a:prstGeom prst="rect">
            <a:avLst/>
          </a:prstGeom>
          <a:noFill/>
        </p:spPr>
        <p:txBody>
          <a:bodyPr wrap="square" rtlCol="0">
            <a:spAutoFit/>
          </a:bodyPr>
          <a:lstStyle/>
          <a:p>
            <a:r>
              <a:rPr kumimoji="1" lang="ja-JP" altLang="en-US" sz="1600" b="1" dirty="0">
                <a:solidFill>
                  <a:schemeClr val="bg1"/>
                </a:solidFill>
              </a:rPr>
              <a:t>補足：アルゴリズム</a:t>
            </a:r>
          </a:p>
        </p:txBody>
      </p:sp>
      <p:sp>
        <p:nvSpPr>
          <p:cNvPr id="28" name="テキスト プレースホルダー 2">
            <a:extLst>
              <a:ext uri="{FF2B5EF4-FFF2-40B4-BE49-F238E27FC236}">
                <a16:creationId xmlns:a16="http://schemas.microsoft.com/office/drawing/2014/main" id="{CE049596-26DB-4181-B335-6C4B911FA2A6}"/>
              </a:ext>
            </a:extLst>
          </p:cNvPr>
          <p:cNvSpPr txBox="1">
            <a:spLocks/>
          </p:cNvSpPr>
          <p:nvPr/>
        </p:nvSpPr>
        <p:spPr>
          <a:xfrm>
            <a:off x="408178" y="921833"/>
            <a:ext cx="11509002" cy="113237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多目的アプローチ以外に、制約違反量削減優先も採用した。</a:t>
            </a:r>
            <a:endParaRPr lang="en-US" altLang="ja-JP" sz="2800" dirty="0"/>
          </a:p>
          <a:p>
            <a:pPr lvl="1">
              <a:defRPr/>
            </a:pPr>
            <a:r>
              <a:rPr lang="ja-JP" altLang="en-US" sz="2400" dirty="0"/>
              <a:t>仮説：可能領域への収束の観点では、違反量削減で優秀な近傍生成を使うほうが有利</a:t>
            </a:r>
            <a:endParaRPr lang="en-US" altLang="ja-JP" sz="2400" dirty="0"/>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4AEB750-904F-47F9-A00C-5614F2A159BF}"/>
                  </a:ext>
                </a:extLst>
              </p:cNvPr>
              <p:cNvSpPr txBox="1"/>
              <p:nvPr/>
            </p:nvSpPr>
            <p:spPr>
              <a:xfrm>
                <a:off x="6588422" y="3611758"/>
                <a:ext cx="3406894" cy="523220"/>
              </a:xfrm>
              <a:prstGeom prst="rect">
                <a:avLst/>
              </a:prstGeom>
              <a:noFill/>
            </p:spPr>
            <p:txBody>
              <a:bodyPr wrap="square" rtlCol="0">
                <a:spAutoFit/>
              </a:bodyPr>
              <a:lstStyle/>
              <a:p>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b="1" dirty="0"/>
                  <a:t>よりも</a:t>
                </a:r>
                <a14:m>
                  <m:oMath xmlns:m="http://schemas.openxmlformats.org/officeDocument/2006/math">
                    <m:r>
                      <a:rPr kumimoji="1" lang="en-US" altLang="ja-JP" sz="1400" i="1">
                        <a:latin typeface="Cambria Math" panose="02040503050406030204" pitchFamily="18" charset="0"/>
                      </a:rPr>
                      <m:t>𝑣</m:t>
                    </m:r>
                  </m:oMath>
                </a14:m>
                <a:r>
                  <a:rPr kumimoji="1" lang="ja-JP" altLang="en-US" sz="1400" b="1" dirty="0"/>
                  <a:t>を優先して、解を選択する方法</a:t>
                </a:r>
                <a:endParaRPr kumimoji="1" lang="en-US" altLang="ja-JP" sz="1400" b="1" dirty="0"/>
              </a:p>
              <a:p>
                <a:r>
                  <a:rPr kumimoji="1" lang="ja-JP" altLang="en-US" sz="1400" b="1" dirty="0"/>
                  <a:t>基本的に可能領域への選択圧が強い</a:t>
                </a:r>
                <a:endParaRPr kumimoji="1" lang="en-US" altLang="ja-JP" sz="1400" b="1" dirty="0"/>
              </a:p>
            </p:txBody>
          </p:sp>
        </mc:Choice>
        <mc:Fallback xmlns="">
          <p:sp>
            <p:nvSpPr>
              <p:cNvPr id="29" name="テキスト ボックス 28">
                <a:extLst>
                  <a:ext uri="{FF2B5EF4-FFF2-40B4-BE49-F238E27FC236}">
                    <a16:creationId xmlns:a16="http://schemas.microsoft.com/office/drawing/2014/main" id="{84AEB750-904F-47F9-A00C-5614F2A159BF}"/>
                  </a:ext>
                </a:extLst>
              </p:cNvPr>
              <p:cNvSpPr txBox="1">
                <a:spLocks noRot="1" noChangeAspect="1" noMove="1" noResize="1" noEditPoints="1" noAdjustHandles="1" noChangeArrowheads="1" noChangeShapeType="1" noTextEdit="1"/>
              </p:cNvSpPr>
              <p:nvPr/>
            </p:nvSpPr>
            <p:spPr>
              <a:xfrm>
                <a:off x="6588422" y="3611758"/>
                <a:ext cx="3406894" cy="523220"/>
              </a:xfrm>
              <a:prstGeom prst="rect">
                <a:avLst/>
              </a:prstGeom>
              <a:blipFill>
                <a:blip r:embed="rId2"/>
                <a:stretch>
                  <a:fillRect l="-537" t="-1163"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9CD373F0-2167-44CC-9BBB-623949DC869B}"/>
                  </a:ext>
                </a:extLst>
              </p:cNvPr>
              <p:cNvSpPr txBox="1"/>
              <p:nvPr/>
            </p:nvSpPr>
            <p:spPr>
              <a:xfrm>
                <a:off x="5262104" y="4249167"/>
                <a:ext cx="3614554" cy="57291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sz="1400" i="1" smtClean="0">
                          <a:latin typeface="Cambria Math" panose="02040503050406030204" pitchFamily="18" charset="0"/>
                        </a:rPr>
                        <m:t>𝑆</m:t>
                      </m:r>
                      <m:d>
                        <m:dPr>
                          <m:ctrlPr>
                            <a:rPr kumimoji="1" lang="en-US" altLang="ja-JP" sz="1400" i="1" smtClean="0">
                              <a:latin typeface="Cambria Math" panose="02040503050406030204" pitchFamily="18" charset="0"/>
                            </a:rPr>
                          </m:ctrlPr>
                        </m:dPr>
                        <m:e>
                          <m:r>
                            <a:rPr kumimoji="1" lang="en-US" altLang="ja-JP" sz="1400" b="1" i="1" smtClean="0">
                              <a:latin typeface="Cambria Math" panose="02040503050406030204" pitchFamily="18" charset="0"/>
                            </a:rPr>
                            <m:t>𝒙</m:t>
                          </m:r>
                        </m:e>
                      </m:d>
                      <m:r>
                        <a:rPr kumimoji="1" lang="en-US" altLang="ja-JP" sz="1400" b="0" i="1" smtClean="0">
                          <a:latin typeface="Cambria Math" panose="02040503050406030204" pitchFamily="18" charset="0"/>
                        </a:rPr>
                        <m:t>&lt;</m:t>
                      </m:r>
                      <m:r>
                        <a:rPr kumimoji="1" lang="en-US" altLang="ja-JP" sz="1400" i="1">
                          <a:latin typeface="Cambria Math" panose="02040503050406030204" pitchFamily="18" charset="0"/>
                        </a:rPr>
                        <m:t>𝑆</m:t>
                      </m:r>
                      <m:r>
                        <a:rPr kumimoji="1" lang="en-US" altLang="ja-JP" sz="1400" i="1">
                          <a:latin typeface="Cambria Math" panose="02040503050406030204" pitchFamily="18" charset="0"/>
                        </a:rPr>
                        <m:t>(</m:t>
                      </m:r>
                      <m:r>
                        <a:rPr kumimoji="1" lang="en-US" altLang="ja-JP" sz="1400" b="1" i="1" smtClean="0">
                          <a:latin typeface="Cambria Math" panose="02040503050406030204" pitchFamily="18" charset="0"/>
                        </a:rPr>
                        <m:t>𝒚</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d>
                        <m:dPr>
                          <m:begChr m:val="{"/>
                          <m:endChr m:val=""/>
                          <m:ctrlPr>
                            <a:rPr kumimoji="1" lang="en-US" altLang="ja-JP" sz="1400" b="0" i="1" smtClean="0">
                              <a:latin typeface="Cambria Math" panose="02040503050406030204" pitchFamily="18" charset="0"/>
                            </a:rPr>
                          </m:ctrlPr>
                        </m:dPr>
                        <m:e>
                          <m:m>
                            <m:mPr>
                              <m:mcs>
                                <m:mc>
                                  <m:mcPr>
                                    <m:count m:val="1"/>
                                    <m:mcJc m:val="center"/>
                                  </m:mcPr>
                                </m:mc>
                              </m:mcs>
                              <m:ctrlPr>
                                <a:rPr kumimoji="1" lang="en-US" altLang="ja-JP" sz="1400" b="0" i="1" smtClean="0">
                                  <a:latin typeface="Cambria Math" panose="02040503050406030204" pitchFamily="18" charset="0"/>
                                </a:rPr>
                              </m:ctrlPr>
                            </m:mPr>
                            <m:mr>
                              <m:e>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r>
                              <m:e>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i="1">
                                    <a:latin typeface="Cambria Math" panose="02040503050406030204" pitchFamily="18" charset="0"/>
                                  </a:rPr>
                                  <m:t>&lt;</m:t>
                                </m:r>
                                <m:r>
                                  <a:rPr kumimoji="1" lang="en-US" altLang="ja-JP" sz="1400" b="0" i="1" smtClean="0">
                                    <a:latin typeface="Cambria Math" panose="02040503050406030204" pitchFamily="18" charset="0"/>
                                  </a:rPr>
                                  <m:t>𝑓</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𝒚</m:t>
                                    </m:r>
                                  </m:e>
                                </m:d>
                                <m:r>
                                  <a:rPr kumimoji="1" lang="en-US" altLang="ja-JP" sz="1400" b="0" i="1" smtClean="0">
                                    <a:latin typeface="Cambria Math" panose="02040503050406030204" pitchFamily="18" charset="0"/>
                                    <a:ea typeface="Cambria Math" panose="02040503050406030204" pitchFamily="18" charset="0"/>
                                  </a:rPr>
                                  <m:t>;</m:t>
                                </m:r>
                                <m:r>
                                  <a:rPr kumimoji="1" lang="en-US" altLang="ja-JP" sz="1400" b="0" i="1" smtClean="0">
                                    <a:latin typeface="Cambria Math" panose="02040503050406030204" pitchFamily="18" charset="0"/>
                                  </a:rPr>
                                  <m:t>𝑣</m:t>
                                </m:r>
                                <m:d>
                                  <m:dPr>
                                    <m:ctrlPr>
                                      <a:rPr kumimoji="1" lang="en-US" altLang="ja-JP" sz="1400" i="1">
                                        <a:latin typeface="Cambria Math" panose="02040503050406030204" pitchFamily="18" charset="0"/>
                                      </a:rPr>
                                    </m:ctrlPr>
                                  </m:dPr>
                                  <m:e>
                                    <m:r>
                                      <a:rPr kumimoji="1" lang="en-US" altLang="ja-JP" sz="1400" b="1" i="1">
                                        <a:latin typeface="Cambria Math" panose="02040503050406030204" pitchFamily="18" charset="0"/>
                                      </a:rPr>
                                      <m:t>𝒙</m:t>
                                    </m:r>
                                  </m:e>
                                </m:d>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i="1">
                                    <a:latin typeface="Cambria Math" panose="02040503050406030204" pitchFamily="18" charset="0"/>
                                  </a:rPr>
                                  <m:t>(</m:t>
                                </m:r>
                                <m:r>
                                  <a:rPr kumimoji="1" lang="en-US" altLang="ja-JP" sz="1400" b="1" i="1">
                                    <a:latin typeface="Cambria Math" panose="02040503050406030204" pitchFamily="18" charset="0"/>
                                  </a:rPr>
                                  <m:t>𝒚</m:t>
                                </m:r>
                                <m:r>
                                  <a:rPr kumimoji="1" lang="en-US" altLang="ja-JP" sz="1400" i="1">
                                    <a:latin typeface="Cambria Math" panose="02040503050406030204" pitchFamily="18" charset="0"/>
                                  </a:rPr>
                                  <m:t>)</m:t>
                                </m:r>
                              </m:e>
                            </m:mr>
                          </m:m>
                        </m:e>
                      </m:d>
                    </m:oMath>
                  </m:oMathPara>
                </a14:m>
                <a:endParaRPr kumimoji="1" lang="ja-JP" altLang="en-US" sz="1400" dirty="0"/>
              </a:p>
            </p:txBody>
          </p:sp>
        </mc:Choice>
        <mc:Fallback xmlns="">
          <p:sp>
            <p:nvSpPr>
              <p:cNvPr id="30" name="テキスト ボックス 29">
                <a:extLst>
                  <a:ext uri="{FF2B5EF4-FFF2-40B4-BE49-F238E27FC236}">
                    <a16:creationId xmlns:a16="http://schemas.microsoft.com/office/drawing/2014/main" id="{9CD373F0-2167-44CC-9BBB-623949DC869B}"/>
                  </a:ext>
                </a:extLst>
              </p:cNvPr>
              <p:cNvSpPr txBox="1">
                <a:spLocks noRot="1" noChangeAspect="1" noMove="1" noResize="1" noEditPoints="1" noAdjustHandles="1" noChangeArrowheads="1" noChangeShapeType="1" noTextEdit="1"/>
              </p:cNvSpPr>
              <p:nvPr/>
            </p:nvSpPr>
            <p:spPr>
              <a:xfrm>
                <a:off x="5262104" y="4249167"/>
                <a:ext cx="3614554" cy="572914"/>
              </a:xfrm>
              <a:prstGeom prst="rect">
                <a:avLst/>
              </a:prstGeom>
              <a:blipFill>
                <a:blip r:embed="rId3"/>
                <a:stretch>
                  <a:fillRect t="-179787" b="-264894"/>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B64DE453-CFCF-4371-8452-5EF083998C26}"/>
              </a:ext>
            </a:extLst>
          </p:cNvPr>
          <p:cNvSpPr txBox="1"/>
          <p:nvPr/>
        </p:nvSpPr>
        <p:spPr>
          <a:xfrm>
            <a:off x="7339011" y="3146168"/>
            <a:ext cx="1916299" cy="338554"/>
          </a:xfrm>
          <a:prstGeom prst="rect">
            <a:avLst/>
          </a:prstGeom>
          <a:noFill/>
        </p:spPr>
        <p:txBody>
          <a:bodyPr wrap="square" rtlCol="0">
            <a:spAutoFit/>
          </a:bodyPr>
          <a:lstStyle/>
          <a:p>
            <a:pPr algn="ctr"/>
            <a:r>
              <a:rPr kumimoji="1" lang="en-US" altLang="ja-JP" sz="1600" dirty="0"/>
              <a:t>Feasibility Rule</a:t>
            </a:r>
            <a:endParaRPr kumimoji="1" lang="ja-JP" altLang="en-US" sz="1600" dirty="0"/>
          </a:p>
        </p:txBody>
      </p:sp>
      <p:graphicFrame>
        <p:nvGraphicFramePr>
          <p:cNvPr id="32" name="表 31">
            <a:extLst>
              <a:ext uri="{FF2B5EF4-FFF2-40B4-BE49-F238E27FC236}">
                <a16:creationId xmlns:a16="http://schemas.microsoft.com/office/drawing/2014/main" id="{9FBBF7D2-18CB-4C80-9FCD-CD555EA1339C}"/>
              </a:ext>
            </a:extLst>
          </p:cNvPr>
          <p:cNvGraphicFramePr>
            <a:graphicFrameLocks noGrp="1"/>
          </p:cNvGraphicFramePr>
          <p:nvPr/>
        </p:nvGraphicFramePr>
        <p:xfrm>
          <a:off x="1026311" y="2001762"/>
          <a:ext cx="10156039" cy="1005840"/>
        </p:xfrm>
        <a:graphic>
          <a:graphicData uri="http://schemas.openxmlformats.org/drawingml/2006/table">
            <a:tbl>
              <a:tblPr firstRow="1" bandRow="1">
                <a:tableStyleId>{5C22544A-7EE6-4342-B048-85BDC9FD1C3A}</a:tableStyleId>
              </a:tblPr>
              <a:tblGrid>
                <a:gridCol w="2316960">
                  <a:extLst>
                    <a:ext uri="{9D8B030D-6E8A-4147-A177-3AD203B41FA5}">
                      <a16:colId xmlns:a16="http://schemas.microsoft.com/office/drawing/2014/main" val="937617659"/>
                    </a:ext>
                  </a:extLst>
                </a:gridCol>
                <a:gridCol w="3792872">
                  <a:extLst>
                    <a:ext uri="{9D8B030D-6E8A-4147-A177-3AD203B41FA5}">
                      <a16:colId xmlns:a16="http://schemas.microsoft.com/office/drawing/2014/main" val="2145614959"/>
                    </a:ext>
                  </a:extLst>
                </a:gridCol>
                <a:gridCol w="4046207">
                  <a:extLst>
                    <a:ext uri="{9D8B030D-6E8A-4147-A177-3AD203B41FA5}">
                      <a16:colId xmlns:a16="http://schemas.microsoft.com/office/drawing/2014/main" val="612450490"/>
                    </a:ext>
                  </a:extLst>
                </a:gridCol>
              </a:tblGrid>
              <a:tr h="246761">
                <a:tc>
                  <a:txBody>
                    <a:bodyPr/>
                    <a:lstStyle/>
                    <a:p>
                      <a:pPr algn="ctr"/>
                      <a:r>
                        <a:rPr kumimoji="1" lang="ja-JP" altLang="en-US" sz="1600" dirty="0"/>
                        <a:t>項目</a:t>
                      </a:r>
                      <a:endParaRPr kumimoji="1" lang="en-US" altLang="ja-JP"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Adaptive MOEA/D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適応型</a:t>
                      </a:r>
                      <a:r>
                        <a:rPr kumimoji="1" lang="en-US" altLang="ja-JP" sz="1600" dirty="0"/>
                        <a:t>PSO</a:t>
                      </a:r>
                      <a:r>
                        <a:rPr kumimoji="1" lang="ja-JP" altLang="en-US" sz="1600" dirty="0"/>
                        <a:t>／適応型</a:t>
                      </a:r>
                      <a:r>
                        <a:rPr kumimoji="1" lang="en-US" altLang="ja-JP" sz="1600" dirty="0"/>
                        <a:t>DE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解の評価・選択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多目的最適化（問題分割）</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Feasibility Rule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77559"/>
                  </a:ext>
                </a:extLst>
              </a:tr>
              <a:tr h="2467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600" dirty="0"/>
                        <a:t>実数値</a:t>
                      </a:r>
                      <a:r>
                        <a:rPr kumimoji="1" lang="en-US" altLang="ja-JP" sz="1600" dirty="0"/>
                        <a:t>GA</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Activity Feedback PSO</a:t>
                      </a:r>
                      <a:r>
                        <a:rPr kumimoji="1" lang="ja-JP" altLang="en-US" sz="1600" dirty="0"/>
                        <a:t>／</a:t>
                      </a:r>
                      <a:r>
                        <a:rPr kumimoji="1" lang="en-US" altLang="ja-JP" sz="1600" dirty="0"/>
                        <a:t>JADE</a:t>
                      </a:r>
                      <a:r>
                        <a:rPr kumimoji="1" lang="ja-JP" altLang="en-US" sz="1600" dirty="0"/>
                        <a:t>／</a:t>
                      </a:r>
                      <a:r>
                        <a:rPr kumimoji="1" lang="en-US" altLang="ja-JP" sz="1600" dirty="0"/>
                        <a:t>SHADE</a:t>
                      </a:r>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85195583"/>
                  </a:ext>
                </a:extLst>
              </a:tr>
            </a:tbl>
          </a:graphicData>
        </a:graphic>
      </p:graphicFrame>
      <p:sp>
        <p:nvSpPr>
          <p:cNvPr id="33" name="テキスト ボックス 32">
            <a:extLst>
              <a:ext uri="{FF2B5EF4-FFF2-40B4-BE49-F238E27FC236}">
                <a16:creationId xmlns:a16="http://schemas.microsoft.com/office/drawing/2014/main" id="{48EEC470-A37A-4B96-8BB0-F5110EA35D4E}"/>
              </a:ext>
            </a:extLst>
          </p:cNvPr>
          <p:cNvSpPr txBox="1"/>
          <p:nvPr/>
        </p:nvSpPr>
        <p:spPr>
          <a:xfrm>
            <a:off x="5407599" y="4995328"/>
            <a:ext cx="1748276" cy="307777"/>
          </a:xfrm>
          <a:prstGeom prst="rect">
            <a:avLst/>
          </a:prstGeom>
          <a:noFill/>
        </p:spPr>
        <p:txBody>
          <a:bodyPr wrap="square" rtlCol="0">
            <a:spAutoFit/>
          </a:bodyPr>
          <a:lstStyle/>
          <a:p>
            <a:r>
              <a:rPr kumimoji="1" lang="ja-JP" altLang="en-US" sz="1400" dirty="0"/>
              <a:t>違反解同士の比較</a:t>
            </a:r>
            <a:endParaRPr kumimoji="1" lang="en-US" altLang="ja-JP" sz="1400" dirty="0"/>
          </a:p>
        </p:txBody>
      </p:sp>
      <p:sp>
        <p:nvSpPr>
          <p:cNvPr id="34" name="左中かっこ 33">
            <a:extLst>
              <a:ext uri="{FF2B5EF4-FFF2-40B4-BE49-F238E27FC236}">
                <a16:creationId xmlns:a16="http://schemas.microsoft.com/office/drawing/2014/main" id="{5137A4E7-0673-4964-83D3-15CDCEC8DCC7}"/>
              </a:ext>
            </a:extLst>
          </p:cNvPr>
          <p:cNvSpPr/>
          <p:nvPr/>
        </p:nvSpPr>
        <p:spPr>
          <a:xfrm>
            <a:off x="5308146" y="5009617"/>
            <a:ext cx="66675" cy="100584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9671F751-8483-473C-B1D6-D530F16F80F6}"/>
              </a:ext>
            </a:extLst>
          </p:cNvPr>
          <p:cNvSpPr txBox="1"/>
          <p:nvPr/>
        </p:nvSpPr>
        <p:spPr>
          <a:xfrm>
            <a:off x="5407598" y="5349123"/>
            <a:ext cx="2002851" cy="307777"/>
          </a:xfrm>
          <a:prstGeom prst="rect">
            <a:avLst/>
          </a:prstGeom>
          <a:noFill/>
        </p:spPr>
        <p:txBody>
          <a:bodyPr wrap="square" rtlCol="0">
            <a:spAutoFit/>
          </a:bodyPr>
          <a:lstStyle/>
          <a:p>
            <a:r>
              <a:rPr kumimoji="1" lang="ja-JP" altLang="en-US" sz="1400" dirty="0"/>
              <a:t>可能解と違反解の比較</a:t>
            </a:r>
            <a:endParaRPr kumimoji="1" lang="en-US" altLang="ja-JP" sz="1400" dirty="0"/>
          </a:p>
        </p:txBody>
      </p:sp>
      <p:sp>
        <p:nvSpPr>
          <p:cNvPr id="57" name="テキスト ボックス 56">
            <a:extLst>
              <a:ext uri="{FF2B5EF4-FFF2-40B4-BE49-F238E27FC236}">
                <a16:creationId xmlns:a16="http://schemas.microsoft.com/office/drawing/2014/main" id="{845BC743-A2BD-4CC2-963A-CBB01107F093}"/>
              </a:ext>
            </a:extLst>
          </p:cNvPr>
          <p:cNvSpPr txBox="1"/>
          <p:nvPr/>
        </p:nvSpPr>
        <p:spPr>
          <a:xfrm>
            <a:off x="5407599" y="5702918"/>
            <a:ext cx="1748276" cy="307777"/>
          </a:xfrm>
          <a:prstGeom prst="rect">
            <a:avLst/>
          </a:prstGeom>
          <a:noFill/>
        </p:spPr>
        <p:txBody>
          <a:bodyPr wrap="square" rtlCol="0">
            <a:spAutoFit/>
          </a:bodyPr>
          <a:lstStyle/>
          <a:p>
            <a:r>
              <a:rPr kumimoji="1" lang="ja-JP" altLang="en-US" sz="1400" dirty="0"/>
              <a:t>可能解同士の比較</a:t>
            </a:r>
            <a:endParaRPr kumimoji="1" lang="en-US" altLang="ja-JP" sz="1400" dirty="0"/>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DCFA072A-C36B-48D2-BB39-02283C49FEA1}"/>
                  </a:ext>
                </a:extLst>
              </p:cNvPr>
              <p:cNvSpPr txBox="1"/>
              <p:nvPr/>
            </p:nvSpPr>
            <p:spPr>
              <a:xfrm>
                <a:off x="7308540" y="4995327"/>
                <a:ext cx="1787871" cy="307777"/>
              </a:xfrm>
              <a:prstGeom prst="rect">
                <a:avLst/>
              </a:prstGeom>
              <a:noFill/>
            </p:spPr>
            <p:txBody>
              <a:bodyPr wrap="square" rtlCol="0">
                <a:spAutoFit/>
              </a:bodyPr>
              <a:lstStyle/>
              <a:p>
                <a:r>
                  <a:rPr kumimoji="1" lang="ja-JP" altLang="en-US" sz="1400" dirty="0"/>
                  <a:t>⇒ </a:t>
                </a:r>
                <a14:m>
                  <m:oMath xmlns:m="http://schemas.openxmlformats.org/officeDocument/2006/math">
                    <m:r>
                      <a:rPr kumimoji="1" lang="en-US" altLang="ja-JP" sz="1400" b="0" i="1" smtClean="0">
                        <a:latin typeface="Cambria Math" panose="02040503050406030204" pitchFamily="18" charset="0"/>
                      </a:rPr>
                      <m:t>𝑣</m:t>
                    </m:r>
                  </m:oMath>
                </a14:m>
                <a:r>
                  <a:rPr kumimoji="1" lang="ja-JP" altLang="en-US" sz="1400" dirty="0"/>
                  <a:t>で比較・選択</a:t>
                </a:r>
              </a:p>
            </p:txBody>
          </p:sp>
        </mc:Choice>
        <mc:Fallback xmlns="">
          <p:sp>
            <p:nvSpPr>
              <p:cNvPr id="58" name="テキスト ボックス 57">
                <a:extLst>
                  <a:ext uri="{FF2B5EF4-FFF2-40B4-BE49-F238E27FC236}">
                    <a16:creationId xmlns:a16="http://schemas.microsoft.com/office/drawing/2014/main" id="{DCFA072A-C36B-48D2-BB39-02283C49FEA1}"/>
                  </a:ext>
                </a:extLst>
              </p:cNvPr>
              <p:cNvSpPr txBox="1">
                <a:spLocks noRot="1" noChangeAspect="1" noMove="1" noResize="1" noEditPoints="1" noAdjustHandles="1" noChangeArrowheads="1" noChangeShapeType="1" noTextEdit="1"/>
              </p:cNvSpPr>
              <p:nvPr/>
            </p:nvSpPr>
            <p:spPr>
              <a:xfrm>
                <a:off x="7308540" y="4995327"/>
                <a:ext cx="1787871" cy="307777"/>
              </a:xfrm>
              <a:prstGeom prst="rect">
                <a:avLst/>
              </a:prstGeom>
              <a:blipFill>
                <a:blip r:embed="rId4"/>
                <a:stretch>
                  <a:fillRect l="-1024" t="-3922" b="-19608"/>
                </a:stretch>
              </a:blipFill>
            </p:spPr>
            <p:txBody>
              <a:bodyPr/>
              <a:lstStyle/>
              <a:p>
                <a:r>
                  <a:rPr lang="ja-JP" altLang="en-US">
                    <a:noFill/>
                  </a:rPr>
                  <a:t> </a:t>
                </a:r>
              </a:p>
            </p:txBody>
          </p:sp>
        </mc:Fallback>
      </mc:AlternateContent>
      <p:sp>
        <p:nvSpPr>
          <p:cNvPr id="59" name="テキスト ボックス 58">
            <a:extLst>
              <a:ext uri="{FF2B5EF4-FFF2-40B4-BE49-F238E27FC236}">
                <a16:creationId xmlns:a16="http://schemas.microsoft.com/office/drawing/2014/main" id="{2143413C-53BB-4D36-B64B-2960C5F34802}"/>
              </a:ext>
            </a:extLst>
          </p:cNvPr>
          <p:cNvSpPr txBox="1"/>
          <p:nvPr/>
        </p:nvSpPr>
        <p:spPr>
          <a:xfrm>
            <a:off x="7308540" y="5343974"/>
            <a:ext cx="1681599" cy="307777"/>
          </a:xfrm>
          <a:prstGeom prst="rect">
            <a:avLst/>
          </a:prstGeom>
          <a:noFill/>
        </p:spPr>
        <p:txBody>
          <a:bodyPr wrap="square" rtlCol="0">
            <a:spAutoFit/>
          </a:bodyPr>
          <a:lstStyle/>
          <a:p>
            <a:r>
              <a:rPr kumimoji="1" lang="ja-JP" altLang="en-US" sz="1400" dirty="0"/>
              <a:t>⇒ 可能解を選択</a:t>
            </a:r>
          </a:p>
        </p:txBody>
      </p:sp>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E96C3A0E-D717-4C2D-8292-FABB48CEADC1}"/>
                  </a:ext>
                </a:extLst>
              </p:cNvPr>
              <p:cNvSpPr txBox="1"/>
              <p:nvPr/>
            </p:nvSpPr>
            <p:spPr>
              <a:xfrm>
                <a:off x="7308540" y="5702918"/>
                <a:ext cx="1966658" cy="307777"/>
              </a:xfrm>
              <a:prstGeom prst="rect">
                <a:avLst/>
              </a:prstGeom>
              <a:noFill/>
            </p:spPr>
            <p:txBody>
              <a:bodyPr wrap="square" rtlCol="0">
                <a:spAutoFit/>
              </a:bodyPr>
              <a:lstStyle/>
              <a:p>
                <a:r>
                  <a:rPr kumimoji="1" lang="ja-JP" altLang="en-US" sz="1400" dirty="0"/>
                  <a:t>⇒</a:t>
                </a:r>
                <a:r>
                  <a:rPr kumimoji="1" lang="en-US" altLang="ja-JP" sz="1400" b="0" dirty="0"/>
                  <a:t> </a:t>
                </a:r>
                <a14:m>
                  <m:oMath xmlns:m="http://schemas.openxmlformats.org/officeDocument/2006/math">
                    <m:r>
                      <a:rPr kumimoji="1" lang="en-US" altLang="ja-JP" sz="1400" b="0" i="1" smtClean="0">
                        <a:latin typeface="Cambria Math" panose="02040503050406030204" pitchFamily="18" charset="0"/>
                      </a:rPr>
                      <m:t>𝑓</m:t>
                    </m:r>
                  </m:oMath>
                </a14:m>
                <a:r>
                  <a:rPr kumimoji="1" lang="ja-JP" altLang="en-US" sz="1400" dirty="0"/>
                  <a:t>で比較・選択</a:t>
                </a:r>
              </a:p>
            </p:txBody>
          </p:sp>
        </mc:Choice>
        <mc:Fallback xmlns="">
          <p:sp>
            <p:nvSpPr>
              <p:cNvPr id="60" name="テキスト ボックス 59">
                <a:extLst>
                  <a:ext uri="{FF2B5EF4-FFF2-40B4-BE49-F238E27FC236}">
                    <a16:creationId xmlns:a16="http://schemas.microsoft.com/office/drawing/2014/main" id="{E96C3A0E-D717-4C2D-8292-FABB48CEADC1}"/>
                  </a:ext>
                </a:extLst>
              </p:cNvPr>
              <p:cNvSpPr txBox="1">
                <a:spLocks noRot="1" noChangeAspect="1" noMove="1" noResize="1" noEditPoints="1" noAdjustHandles="1" noChangeArrowheads="1" noChangeShapeType="1" noTextEdit="1"/>
              </p:cNvSpPr>
              <p:nvPr/>
            </p:nvSpPr>
            <p:spPr>
              <a:xfrm>
                <a:off x="7308540" y="5702918"/>
                <a:ext cx="1966658" cy="307777"/>
              </a:xfrm>
              <a:prstGeom prst="rect">
                <a:avLst/>
              </a:prstGeom>
              <a:blipFill>
                <a:blip r:embed="rId5"/>
                <a:stretch>
                  <a:fillRect l="-929" t="-6000" b="-20000"/>
                </a:stretch>
              </a:blipFill>
            </p:spPr>
            <p:txBody>
              <a:bodyPr/>
              <a:lstStyle/>
              <a:p>
                <a:r>
                  <a:rPr lang="ja-JP" altLang="en-US">
                    <a:noFill/>
                  </a:rPr>
                  <a:t> </a:t>
                </a:r>
              </a:p>
            </p:txBody>
          </p:sp>
        </mc:Fallback>
      </mc:AlternateContent>
      <p:cxnSp>
        <p:nvCxnSpPr>
          <p:cNvPr id="61" name="直線コネクタ 60">
            <a:extLst>
              <a:ext uri="{FF2B5EF4-FFF2-40B4-BE49-F238E27FC236}">
                <a16:creationId xmlns:a16="http://schemas.microsoft.com/office/drawing/2014/main" id="{4B4A9879-7879-49B4-9F82-CBAE4330D027}"/>
              </a:ext>
            </a:extLst>
          </p:cNvPr>
          <p:cNvCxnSpPr>
            <a:cxnSpLocks/>
          </p:cNvCxnSpPr>
          <p:nvPr/>
        </p:nvCxnSpPr>
        <p:spPr>
          <a:xfrm flipH="1">
            <a:off x="5231374" y="3494128"/>
            <a:ext cx="6095408"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2" name="テキスト ボックス 61">
            <a:extLst>
              <a:ext uri="{FF2B5EF4-FFF2-40B4-BE49-F238E27FC236}">
                <a16:creationId xmlns:a16="http://schemas.microsoft.com/office/drawing/2014/main" id="{0EBF8CA9-FB15-424B-B35D-AED7D1B5252A}"/>
              </a:ext>
            </a:extLst>
          </p:cNvPr>
          <p:cNvSpPr txBox="1"/>
          <p:nvPr/>
        </p:nvSpPr>
        <p:spPr>
          <a:xfrm>
            <a:off x="1852611" y="3146168"/>
            <a:ext cx="1916299" cy="338554"/>
          </a:xfrm>
          <a:prstGeom prst="rect">
            <a:avLst/>
          </a:prstGeom>
          <a:noFill/>
        </p:spPr>
        <p:txBody>
          <a:bodyPr wrap="square" rtlCol="0">
            <a:spAutoFit/>
          </a:bodyPr>
          <a:lstStyle/>
          <a:p>
            <a:pPr algn="ctr"/>
            <a:r>
              <a:rPr kumimoji="1" lang="en-US" altLang="ja-JP" sz="1600" dirty="0"/>
              <a:t>MOEA/D</a:t>
            </a:r>
            <a:endParaRPr kumimoji="1" lang="ja-JP" altLang="en-US" sz="1600" dirty="0"/>
          </a:p>
        </p:txBody>
      </p:sp>
      <p:cxnSp>
        <p:nvCxnSpPr>
          <p:cNvPr id="63" name="直線コネクタ 62">
            <a:extLst>
              <a:ext uri="{FF2B5EF4-FFF2-40B4-BE49-F238E27FC236}">
                <a16:creationId xmlns:a16="http://schemas.microsoft.com/office/drawing/2014/main" id="{68777B65-FAB5-4964-9417-99EC5099E6D2}"/>
              </a:ext>
            </a:extLst>
          </p:cNvPr>
          <p:cNvCxnSpPr>
            <a:cxnSpLocks/>
          </p:cNvCxnSpPr>
          <p:nvPr/>
        </p:nvCxnSpPr>
        <p:spPr>
          <a:xfrm flipH="1">
            <a:off x="720581" y="3494128"/>
            <a:ext cx="4163245"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74A8018A-95E6-4EEE-ABC8-76FE3E73776B}"/>
                  </a:ext>
                </a:extLst>
              </p:cNvPr>
              <p:cNvSpPr txBox="1"/>
              <p:nvPr/>
            </p:nvSpPr>
            <p:spPr>
              <a:xfrm>
                <a:off x="787903" y="3606519"/>
                <a:ext cx="4163244" cy="523220"/>
              </a:xfrm>
              <a:prstGeom prst="rect">
                <a:avLst/>
              </a:prstGeom>
              <a:noFill/>
            </p:spPr>
            <p:txBody>
              <a:bodyPr wrap="square" rtlCol="0">
                <a:spAutoFit/>
              </a:bodyPr>
              <a:lstStyle/>
              <a:p>
                <a:r>
                  <a:rPr kumimoji="1" lang="ja-JP" altLang="en-US" sz="1400" b="1" dirty="0"/>
                  <a:t>個体に異なる重みを与えて、部分問題に分割する方法</a:t>
                </a:r>
                <a:endParaRPr kumimoji="1" lang="en-US" altLang="ja-JP" sz="1400" b="1" dirty="0"/>
              </a:p>
              <a:p>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𝑣</m:t>
                    </m:r>
                    <m:r>
                      <a:rPr kumimoji="1" lang="en-US" altLang="ja-JP" sz="1400" b="0" i="1" smtClean="0">
                        <a:latin typeface="Cambria Math" panose="02040503050406030204" pitchFamily="18" charset="0"/>
                      </a:rPr>
                      <m:t>)</m:t>
                    </m:r>
                  </m:oMath>
                </a14:m>
                <a:r>
                  <a:rPr kumimoji="1" lang="ja-JP" altLang="en-US" sz="1400" b="1" dirty="0"/>
                  <a:t>のパレートフロンティアへの選択圧が強い</a:t>
                </a:r>
                <a:endParaRPr kumimoji="1" lang="en-US" altLang="ja-JP" sz="1400" b="1" dirty="0"/>
              </a:p>
            </p:txBody>
          </p:sp>
        </mc:Choice>
        <mc:Fallback xmlns="">
          <p:sp>
            <p:nvSpPr>
              <p:cNvPr id="64" name="テキスト ボックス 63">
                <a:extLst>
                  <a:ext uri="{FF2B5EF4-FFF2-40B4-BE49-F238E27FC236}">
                    <a16:creationId xmlns:a16="http://schemas.microsoft.com/office/drawing/2014/main" id="{74A8018A-95E6-4EEE-ABC8-76FE3E73776B}"/>
                  </a:ext>
                </a:extLst>
              </p:cNvPr>
              <p:cNvSpPr txBox="1">
                <a:spLocks noRot="1" noChangeAspect="1" noMove="1" noResize="1" noEditPoints="1" noAdjustHandles="1" noChangeArrowheads="1" noChangeShapeType="1" noTextEdit="1"/>
              </p:cNvSpPr>
              <p:nvPr/>
            </p:nvSpPr>
            <p:spPr>
              <a:xfrm>
                <a:off x="787903" y="3606519"/>
                <a:ext cx="4163244" cy="523220"/>
              </a:xfrm>
              <a:prstGeom prst="rect">
                <a:avLst/>
              </a:prstGeom>
              <a:blipFill>
                <a:blip r:embed="rId6"/>
                <a:stretch>
                  <a:fillRect l="-439" t="-2353" b="-11765"/>
                </a:stretch>
              </a:blipFill>
            </p:spPr>
            <p:txBody>
              <a:bodyPr/>
              <a:lstStyle/>
              <a:p>
                <a:r>
                  <a:rPr lang="ja-JP" altLang="en-US">
                    <a:noFill/>
                  </a:rPr>
                  <a:t> </a:t>
                </a:r>
              </a:p>
            </p:txBody>
          </p:sp>
        </mc:Fallback>
      </mc:AlternateContent>
      <p:pic>
        <p:nvPicPr>
          <p:cNvPr id="65" name="図 64">
            <a:extLst>
              <a:ext uri="{FF2B5EF4-FFF2-40B4-BE49-F238E27FC236}">
                <a16:creationId xmlns:a16="http://schemas.microsoft.com/office/drawing/2014/main" id="{9B6482BB-C0FD-4A0E-8E0B-0FD5B9504E3D}"/>
              </a:ext>
            </a:extLst>
          </p:cNvPr>
          <p:cNvPicPr>
            <a:picLocks noChangeAspect="1"/>
          </p:cNvPicPr>
          <p:nvPr/>
        </p:nvPicPr>
        <p:blipFill rotWithShape="1">
          <a:blip r:embed="rId7"/>
          <a:srcRect t="15970" r="49449" b="9674"/>
          <a:stretch/>
        </p:blipFill>
        <p:spPr>
          <a:xfrm>
            <a:off x="1547705" y="4173041"/>
            <a:ext cx="2164157" cy="1988486"/>
          </a:xfrm>
          <a:prstGeom prst="rect">
            <a:avLst/>
          </a:prstGeom>
        </p:spPr>
      </p:pic>
      <p:sp>
        <p:nvSpPr>
          <p:cNvPr id="66" name="楕円 65">
            <a:extLst>
              <a:ext uri="{FF2B5EF4-FFF2-40B4-BE49-F238E27FC236}">
                <a16:creationId xmlns:a16="http://schemas.microsoft.com/office/drawing/2014/main" id="{43602D1D-2029-4CCF-A529-C1400C24D103}"/>
              </a:ext>
            </a:extLst>
          </p:cNvPr>
          <p:cNvSpPr/>
          <p:nvPr/>
        </p:nvSpPr>
        <p:spPr>
          <a:xfrm>
            <a:off x="2776144" y="44030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テキスト ボックス 66">
            <a:extLst>
              <a:ext uri="{FF2B5EF4-FFF2-40B4-BE49-F238E27FC236}">
                <a16:creationId xmlns:a16="http://schemas.microsoft.com/office/drawing/2014/main" id="{63151F19-6E14-40EC-B91A-3BEA6B1BBD24}"/>
              </a:ext>
            </a:extLst>
          </p:cNvPr>
          <p:cNvSpPr txBox="1"/>
          <p:nvPr/>
        </p:nvSpPr>
        <p:spPr>
          <a:xfrm>
            <a:off x="3065531" y="4158479"/>
            <a:ext cx="646331" cy="276999"/>
          </a:xfrm>
          <a:prstGeom prst="rect">
            <a:avLst/>
          </a:prstGeom>
          <a:noFill/>
        </p:spPr>
        <p:txBody>
          <a:bodyPr wrap="none" rtlCol="0">
            <a:spAutoFit/>
          </a:bodyPr>
          <a:lstStyle/>
          <a:p>
            <a:r>
              <a:rPr kumimoji="1" lang="ja-JP" altLang="en-US" sz="1200" dirty="0"/>
              <a:t>探索点</a:t>
            </a:r>
          </a:p>
        </p:txBody>
      </p:sp>
      <p:sp>
        <p:nvSpPr>
          <p:cNvPr id="68" name="楕円 67">
            <a:extLst>
              <a:ext uri="{FF2B5EF4-FFF2-40B4-BE49-F238E27FC236}">
                <a16:creationId xmlns:a16="http://schemas.microsoft.com/office/drawing/2014/main" id="{B91F0D61-427E-43B2-852E-8BB3B42638D3}"/>
              </a:ext>
            </a:extLst>
          </p:cNvPr>
          <p:cNvSpPr/>
          <p:nvPr/>
        </p:nvSpPr>
        <p:spPr>
          <a:xfrm>
            <a:off x="2445777" y="46385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1001422E-E42A-4C09-BA9C-1A5ABFC3D40B}"/>
              </a:ext>
            </a:extLst>
          </p:cNvPr>
          <p:cNvSpPr/>
          <p:nvPr/>
        </p:nvSpPr>
        <p:spPr>
          <a:xfrm>
            <a:off x="3260751" y="464170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二等辺三角形 69">
            <a:extLst>
              <a:ext uri="{FF2B5EF4-FFF2-40B4-BE49-F238E27FC236}">
                <a16:creationId xmlns:a16="http://schemas.microsoft.com/office/drawing/2014/main" id="{AE901C88-F7B9-4056-9015-6EF93E4200FF}"/>
              </a:ext>
            </a:extLst>
          </p:cNvPr>
          <p:cNvSpPr/>
          <p:nvPr/>
        </p:nvSpPr>
        <p:spPr>
          <a:xfrm rot="13142737">
            <a:off x="2380581" y="5199698"/>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1B712183-BD01-4C03-A924-48C86F27DE57}"/>
              </a:ext>
            </a:extLst>
          </p:cNvPr>
          <p:cNvSpPr/>
          <p:nvPr/>
        </p:nvSpPr>
        <p:spPr>
          <a:xfrm>
            <a:off x="3414765" y="505928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2" name="楕円 71">
            <a:extLst>
              <a:ext uri="{FF2B5EF4-FFF2-40B4-BE49-F238E27FC236}">
                <a16:creationId xmlns:a16="http://schemas.microsoft.com/office/drawing/2014/main" id="{7D9827E4-3224-42BE-B21D-149EA996CDC1}"/>
              </a:ext>
            </a:extLst>
          </p:cNvPr>
          <p:cNvSpPr/>
          <p:nvPr/>
        </p:nvSpPr>
        <p:spPr>
          <a:xfrm>
            <a:off x="2917640" y="47680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73" name="図 72">
            <a:extLst>
              <a:ext uri="{FF2B5EF4-FFF2-40B4-BE49-F238E27FC236}">
                <a16:creationId xmlns:a16="http://schemas.microsoft.com/office/drawing/2014/main" id="{507AC4E1-B253-41C2-AB6C-67FB11943396}"/>
              </a:ext>
            </a:extLst>
          </p:cNvPr>
          <p:cNvPicPr>
            <a:picLocks noChangeAspect="1"/>
          </p:cNvPicPr>
          <p:nvPr/>
        </p:nvPicPr>
        <p:blipFill rotWithShape="1">
          <a:blip r:embed="rId7"/>
          <a:srcRect t="15970" r="49449" b="9674"/>
          <a:stretch/>
        </p:blipFill>
        <p:spPr>
          <a:xfrm>
            <a:off x="8865973" y="4173041"/>
            <a:ext cx="2164157" cy="1988486"/>
          </a:xfrm>
          <a:prstGeom prst="rect">
            <a:avLst/>
          </a:prstGeom>
        </p:spPr>
      </p:pic>
      <p:sp>
        <p:nvSpPr>
          <p:cNvPr id="74" name="楕円 73">
            <a:extLst>
              <a:ext uri="{FF2B5EF4-FFF2-40B4-BE49-F238E27FC236}">
                <a16:creationId xmlns:a16="http://schemas.microsoft.com/office/drawing/2014/main" id="{1CE11A7F-4A12-413C-87A6-46F14F5A2E76}"/>
              </a:ext>
            </a:extLst>
          </p:cNvPr>
          <p:cNvSpPr/>
          <p:nvPr/>
        </p:nvSpPr>
        <p:spPr>
          <a:xfrm>
            <a:off x="10091344" y="42982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BC1EA19C-E919-453D-AF65-DF34D291D06C}"/>
              </a:ext>
            </a:extLst>
          </p:cNvPr>
          <p:cNvSpPr/>
          <p:nvPr/>
        </p:nvSpPr>
        <p:spPr>
          <a:xfrm>
            <a:off x="9760977" y="4533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6" name="楕円 75">
            <a:extLst>
              <a:ext uri="{FF2B5EF4-FFF2-40B4-BE49-F238E27FC236}">
                <a16:creationId xmlns:a16="http://schemas.microsoft.com/office/drawing/2014/main" id="{B78C14DC-51E4-4CC4-B1CD-4A80F725481C}"/>
              </a:ext>
            </a:extLst>
          </p:cNvPr>
          <p:cNvSpPr/>
          <p:nvPr/>
        </p:nvSpPr>
        <p:spPr>
          <a:xfrm>
            <a:off x="10575951" y="45369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楕円 76">
            <a:extLst>
              <a:ext uri="{FF2B5EF4-FFF2-40B4-BE49-F238E27FC236}">
                <a16:creationId xmlns:a16="http://schemas.microsoft.com/office/drawing/2014/main" id="{F0D519CF-D5CF-4131-BAB2-97D815E60DA6}"/>
              </a:ext>
            </a:extLst>
          </p:cNvPr>
          <p:cNvSpPr/>
          <p:nvPr/>
        </p:nvSpPr>
        <p:spPr>
          <a:xfrm>
            <a:off x="10729965" y="495450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楕円 77">
            <a:extLst>
              <a:ext uri="{FF2B5EF4-FFF2-40B4-BE49-F238E27FC236}">
                <a16:creationId xmlns:a16="http://schemas.microsoft.com/office/drawing/2014/main" id="{A1EFA62C-A634-4027-8613-A16A65CF90A8}"/>
              </a:ext>
            </a:extLst>
          </p:cNvPr>
          <p:cNvSpPr/>
          <p:nvPr/>
        </p:nvSpPr>
        <p:spPr>
          <a:xfrm>
            <a:off x="10232840" y="46633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9" name="二等辺三角形 78">
            <a:extLst>
              <a:ext uri="{FF2B5EF4-FFF2-40B4-BE49-F238E27FC236}">
                <a16:creationId xmlns:a16="http://schemas.microsoft.com/office/drawing/2014/main" id="{F7C6796D-A677-4B2C-9555-F2802C37CB38}"/>
              </a:ext>
            </a:extLst>
          </p:cNvPr>
          <p:cNvSpPr/>
          <p:nvPr/>
        </p:nvSpPr>
        <p:spPr>
          <a:xfrm rot="10800000">
            <a:off x="9868977" y="5167284"/>
            <a:ext cx="791126" cy="179861"/>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テキスト ボックス 79">
            <a:extLst>
              <a:ext uri="{FF2B5EF4-FFF2-40B4-BE49-F238E27FC236}">
                <a16:creationId xmlns:a16="http://schemas.microsoft.com/office/drawing/2014/main" id="{6F90A929-0003-4FAC-8C08-DD88EF03B455}"/>
              </a:ext>
            </a:extLst>
          </p:cNvPr>
          <p:cNvSpPr txBox="1"/>
          <p:nvPr/>
        </p:nvSpPr>
        <p:spPr>
          <a:xfrm>
            <a:off x="10373132" y="4039711"/>
            <a:ext cx="646331" cy="276999"/>
          </a:xfrm>
          <a:prstGeom prst="rect">
            <a:avLst/>
          </a:prstGeom>
          <a:noFill/>
        </p:spPr>
        <p:txBody>
          <a:bodyPr wrap="none" rtlCol="0">
            <a:spAutoFit/>
          </a:bodyPr>
          <a:lstStyle/>
          <a:p>
            <a:r>
              <a:rPr kumimoji="1" lang="ja-JP" altLang="en-US" sz="1200" dirty="0"/>
              <a:t>探索点</a:t>
            </a:r>
          </a:p>
        </p:txBody>
      </p:sp>
    </p:spTree>
    <p:extLst>
      <p:ext uri="{BB962C8B-B14F-4D97-AF65-F5344CB8AC3E}">
        <p14:creationId xmlns:p14="http://schemas.microsoft.com/office/powerpoint/2010/main" val="29931741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先行研究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906408"/>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の突然変異前に、実数部とバイナリ部に分離させ、バイナリ部は論理和・論理積の演算で実施する</a:t>
            </a:r>
            <a:r>
              <a:rPr lang="en-US" altLang="ja-JP" sz="2800" dirty="0"/>
              <a:t>[3,4]</a:t>
            </a:r>
            <a:r>
              <a:rPr lang="ja-JP" altLang="en-US" sz="2800" dirty="0"/>
              <a:t>。</a:t>
            </a:r>
            <a:endParaRPr lang="en-US" altLang="ja-JP" sz="2800" dirty="0"/>
          </a:p>
        </p:txBody>
      </p:sp>
      <p:sp>
        <p:nvSpPr>
          <p:cNvPr id="4" name="テキスト ボックス 3">
            <a:extLst>
              <a:ext uri="{FF2B5EF4-FFF2-40B4-BE49-F238E27FC236}">
                <a16:creationId xmlns:a16="http://schemas.microsoft.com/office/drawing/2014/main" id="{54C30E4A-77B5-BD07-44C5-ED61949CD4D1}"/>
              </a:ext>
            </a:extLst>
          </p:cNvPr>
          <p:cNvSpPr txBox="1"/>
          <p:nvPr/>
        </p:nvSpPr>
        <p:spPr>
          <a:xfrm>
            <a:off x="571984" y="-20412"/>
            <a:ext cx="6660795" cy="338554"/>
          </a:xfrm>
          <a:prstGeom prst="rect">
            <a:avLst/>
          </a:prstGeom>
          <a:noFill/>
        </p:spPr>
        <p:txBody>
          <a:bodyPr wrap="square" rtlCol="0">
            <a:spAutoFit/>
          </a:bodyPr>
          <a:lstStyle/>
          <a:p>
            <a:r>
              <a:rPr kumimoji="1" lang="ja-JP" altLang="en-US" sz="1600" b="1" dirty="0">
                <a:solidFill>
                  <a:schemeClr val="bg1"/>
                </a:solidFill>
              </a:rPr>
              <a:t>補足：バイナリ変数の対処法</a:t>
            </a:r>
          </a:p>
        </p:txBody>
      </p:sp>
      <p:sp>
        <p:nvSpPr>
          <p:cNvPr id="5" name="テキスト ボックス 4">
            <a:extLst>
              <a:ext uri="{FF2B5EF4-FFF2-40B4-BE49-F238E27FC236}">
                <a16:creationId xmlns:a16="http://schemas.microsoft.com/office/drawing/2014/main" id="{1E40927A-754A-5820-CEBA-9C82FFB0532D}"/>
              </a:ext>
            </a:extLst>
          </p:cNvPr>
          <p:cNvSpPr txBox="1"/>
          <p:nvPr/>
        </p:nvSpPr>
        <p:spPr>
          <a:xfrm>
            <a:off x="289351" y="5759518"/>
            <a:ext cx="11073973" cy="523220"/>
          </a:xfrm>
          <a:prstGeom prst="rect">
            <a:avLst/>
          </a:prstGeom>
          <a:noFill/>
        </p:spPr>
        <p:txBody>
          <a:bodyPr wrap="square" rtlCol="0">
            <a:spAutoFit/>
          </a:bodyPr>
          <a:lstStyle/>
          <a:p>
            <a:r>
              <a:rPr kumimoji="1" lang="en-US" altLang="ja-JP" sz="1400" dirty="0"/>
              <a:t>[3] D. Jia et al.: “An Efficient Binary Differential Evolution with Parameter Adaptation” (2013)</a:t>
            </a:r>
          </a:p>
          <a:p>
            <a:r>
              <a:rPr kumimoji="1" lang="en-US" altLang="ja-JP" sz="1400" dirty="0"/>
              <a:t>[4] A.P. Engelbrecht et al.: “Binary Differential Evolution Strategies” IEEE CEC (2007)</a:t>
            </a:r>
            <a:endParaRPr kumimoji="1" lang="ja-JP" altLang="en-US" sz="1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1C69251-4F62-9279-ABFD-0F1E22FF894D}"/>
                  </a:ext>
                </a:extLst>
              </p:cNvPr>
              <p:cNvSpPr txBox="1"/>
              <p:nvPr/>
            </p:nvSpPr>
            <p:spPr>
              <a:xfrm>
                <a:off x="966230" y="4161395"/>
                <a:ext cx="2357176"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acc>
                            <m:accPr>
                              <m:chr m:val="̂"/>
                              <m:ctrlPr>
                                <a:rPr kumimoji="1" lang="en-US" altLang="ja-JP" i="1" smtClean="0">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b="0" i="1" smtClean="0">
                              <a:latin typeface="Cambria Math" panose="02040503050406030204" pitchFamily="18" charset="0"/>
                            </a:rPr>
                            <m:t>𝑖</m:t>
                          </m:r>
                        </m:sup>
                      </m:sSup>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𝐺</m:t>
                      </m:r>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𝒛</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1</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r>
                        <a:rPr kumimoji="1" lang="en-US" altLang="ja-JP" b="1" i="1" smtClean="0">
                          <a:latin typeface="Cambria Math" panose="02040503050406030204" pitchFamily="18" charset="0"/>
                        </a:rPr>
                        <m:t>𝑫</m:t>
                      </m:r>
                    </m:oMath>
                  </m:oMathPara>
                </a14:m>
                <a:endParaRPr kumimoji="1" lang="ja-JP" altLang="en-US" b="1" dirty="0"/>
              </a:p>
            </p:txBody>
          </p:sp>
        </mc:Choice>
        <mc:Fallback xmlns="">
          <p:sp>
            <p:nvSpPr>
              <p:cNvPr id="6" name="テキスト ボックス 5">
                <a:extLst>
                  <a:ext uri="{FF2B5EF4-FFF2-40B4-BE49-F238E27FC236}">
                    <a16:creationId xmlns:a16="http://schemas.microsoft.com/office/drawing/2014/main" id="{61C69251-4F62-9279-ABFD-0F1E22FF894D}"/>
                  </a:ext>
                </a:extLst>
              </p:cNvPr>
              <p:cNvSpPr txBox="1">
                <a:spLocks noRot="1" noChangeAspect="1" noMove="1" noResize="1" noEditPoints="1" noAdjustHandles="1" noChangeArrowheads="1" noChangeShapeType="1" noTextEdit="1"/>
              </p:cNvSpPr>
              <p:nvPr/>
            </p:nvSpPr>
            <p:spPr>
              <a:xfrm>
                <a:off x="966230" y="4161395"/>
                <a:ext cx="2357176" cy="378245"/>
              </a:xfrm>
              <a:prstGeom prst="rect">
                <a:avLst/>
              </a:prstGeom>
              <a:blipFill>
                <a:blip r:embed="rId2"/>
                <a:stretch>
                  <a:fillRect t="-1613" b="-14516"/>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D8F6A9A-D839-57CD-A848-FE27A0267C44}"/>
              </a:ext>
            </a:extLst>
          </p:cNvPr>
          <p:cNvSpPr txBox="1"/>
          <p:nvPr/>
        </p:nvSpPr>
        <p:spPr>
          <a:xfrm>
            <a:off x="458757" y="2028912"/>
            <a:ext cx="2821733" cy="400110"/>
          </a:xfrm>
          <a:prstGeom prst="rect">
            <a:avLst/>
          </a:prstGeom>
          <a:noFill/>
        </p:spPr>
        <p:txBody>
          <a:bodyPr wrap="square" rtlCol="0">
            <a:spAutoFit/>
          </a:bodyPr>
          <a:lstStyle/>
          <a:p>
            <a:r>
              <a:rPr kumimoji="1" lang="en-US" altLang="ja-JP" sz="2000" b="0" dirty="0"/>
              <a:t>Mutation: DE/rand/1[3]</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37DABB9-40F7-CD91-CE0C-645AC7C40ED7}"/>
                  </a:ext>
                </a:extLst>
              </p:cNvPr>
              <p:cNvSpPr txBox="1"/>
              <p:nvPr/>
            </p:nvSpPr>
            <p:spPr>
              <a:xfrm>
                <a:off x="966230" y="4470700"/>
                <a:ext cx="3453374" cy="38953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𝐷</m:t>
                          </m:r>
                        </m:e>
                        <m:sub>
                          <m:r>
                            <a:rPr kumimoji="1" lang="en-US" altLang="ja-JP" b="0" i="1" smtClean="0">
                              <a:latin typeface="Cambria Math" panose="02040503050406030204" pitchFamily="18" charset="0"/>
                            </a:rPr>
                            <m:t>𝑛</m:t>
                          </m:r>
                        </m:sub>
                      </m:sSub>
                      <m:r>
                        <a:rPr kumimoji="1" lang="en-US" altLang="ja-JP" b="0" i="1" smtClean="0">
                          <a:latin typeface="Cambria Math" panose="02040503050406030204" pitchFamily="18" charset="0"/>
                        </a:rPr>
                        <m:t>=</m:t>
                      </m:r>
                      <m:d>
                        <m:dPr>
                          <m:ctrlPr>
                            <a:rPr kumimoji="1" lang="en-US" altLang="ja-JP" i="1" smtClean="0">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𝐹</m:t>
                          </m:r>
                        </m:e>
                      </m:d>
                      <m:r>
                        <a:rPr kumimoji="1" lang="en-US" altLang="ja-JP" b="0" i="1" smtClean="0">
                          <a:latin typeface="Cambria Math" panose="02040503050406030204" pitchFamily="18" charset="0"/>
                        </a:rPr>
                        <m:t>&amp;(</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𝑧</m:t>
                          </m:r>
                        </m:e>
                        <m:sub>
                          <m:r>
                            <a:rPr kumimoji="1" lang="en-US" altLang="ja-JP" b="0" i="1" smtClean="0">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bSup>
                      <m:r>
                        <a:rPr kumimoji="1" lang="en-US" altLang="ja-JP" i="1" smtClean="0">
                          <a:latin typeface="Cambria Math" panose="02040503050406030204" pitchFamily="18" charset="0"/>
                        </a:rPr>
                        <m:t> </m:t>
                      </m:r>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sSubSup>
                        <m:sSubSupPr>
                          <m:ctrlPr>
                            <a:rPr kumimoji="1" lang="en-US" altLang="ja-JP" i="1">
                              <a:latin typeface="Cambria Math" panose="02040503050406030204" pitchFamily="18" charset="0"/>
                            </a:rPr>
                          </m:ctrlPr>
                        </m:sSubSupPr>
                        <m:e>
                          <m:r>
                            <a:rPr kumimoji="1" lang="en-US" altLang="ja-JP" b="0" i="1">
                              <a:latin typeface="Cambria Math" panose="02040503050406030204" pitchFamily="18" charset="0"/>
                            </a:rPr>
                            <m:t>𝑧</m:t>
                          </m:r>
                        </m:e>
                        <m:sub>
                          <m:r>
                            <a:rPr kumimoji="1" lang="en-US" altLang="ja-JP" i="1">
                              <a:latin typeface="Cambria Math" panose="02040503050406030204" pitchFamily="18" charset="0"/>
                            </a:rPr>
                            <m:t>𝑛</m:t>
                          </m:r>
                        </m:sub>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3</m:t>
                              </m:r>
                            </m:sub>
                          </m:sSub>
                        </m:sup>
                      </m:sSub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9" name="テキスト ボックス 8">
                <a:extLst>
                  <a:ext uri="{FF2B5EF4-FFF2-40B4-BE49-F238E27FC236}">
                    <a16:creationId xmlns:a16="http://schemas.microsoft.com/office/drawing/2014/main" id="{137DABB9-40F7-CD91-CE0C-645AC7C40ED7}"/>
                  </a:ext>
                </a:extLst>
              </p:cNvPr>
              <p:cNvSpPr txBox="1">
                <a:spLocks noRot="1" noChangeAspect="1" noMove="1" noResize="1" noEditPoints="1" noAdjustHandles="1" noChangeArrowheads="1" noChangeShapeType="1" noTextEdit="1"/>
              </p:cNvSpPr>
              <p:nvPr/>
            </p:nvSpPr>
            <p:spPr>
              <a:xfrm>
                <a:off x="966230" y="4470700"/>
                <a:ext cx="3453374" cy="389530"/>
              </a:xfrm>
              <a:prstGeom prst="rect">
                <a:avLst/>
              </a:prstGeom>
              <a:blipFill>
                <a:blip r:embed="rId3"/>
                <a:stretch>
                  <a:fillRect b="-1406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249C580E-B339-6276-868B-3D9BF2EF2E8E}"/>
                  </a:ext>
                </a:extLst>
              </p:cNvPr>
              <p:cNvSpPr txBox="1"/>
              <p:nvPr/>
            </p:nvSpPr>
            <p:spPr>
              <a:xfrm>
                <a:off x="458758" y="3836022"/>
                <a:ext cx="4142487" cy="378245"/>
              </a:xfrm>
              <a:prstGeom prst="rect">
                <a:avLst/>
              </a:prstGeom>
              <a:noFill/>
            </p:spPr>
            <p:txBody>
              <a:bodyPr wrap="square" rtlCol="0">
                <a:spAutoFit/>
              </a:bodyPr>
              <a:lstStyle/>
              <a:p>
                <a:r>
                  <a:rPr kumimoji="1" lang="ja-JP" altLang="en-US" b="1" dirty="0"/>
                  <a:t>バイナリ部の個体：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11" name="テキスト ボックス 10">
                <a:extLst>
                  <a:ext uri="{FF2B5EF4-FFF2-40B4-BE49-F238E27FC236}">
                    <a16:creationId xmlns:a16="http://schemas.microsoft.com/office/drawing/2014/main" id="{249C580E-B339-6276-868B-3D9BF2EF2E8E}"/>
                  </a:ext>
                </a:extLst>
              </p:cNvPr>
              <p:cNvSpPr txBox="1">
                <a:spLocks noRot="1" noChangeAspect="1" noMove="1" noResize="1" noEditPoints="1" noAdjustHandles="1" noChangeArrowheads="1" noChangeShapeType="1" noTextEdit="1"/>
              </p:cNvSpPr>
              <p:nvPr/>
            </p:nvSpPr>
            <p:spPr>
              <a:xfrm>
                <a:off x="458758" y="3836022"/>
                <a:ext cx="4142487" cy="378245"/>
              </a:xfrm>
              <a:prstGeom prst="rect">
                <a:avLst/>
              </a:prstGeom>
              <a:blipFill>
                <a:blip r:embed="rId4"/>
                <a:stretch>
                  <a:fillRect l="-1176" t="-6452"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F41E606-F437-C3AE-CE81-54F0FA2F12CA}"/>
                  </a:ext>
                </a:extLst>
              </p:cNvPr>
              <p:cNvSpPr txBox="1"/>
              <p:nvPr/>
            </p:nvSpPr>
            <p:spPr>
              <a:xfrm>
                <a:off x="451748" y="3113736"/>
                <a:ext cx="4142487" cy="378245"/>
              </a:xfrm>
              <a:prstGeom prst="rect">
                <a:avLst/>
              </a:prstGeom>
              <a:noFill/>
            </p:spPr>
            <p:txBody>
              <a:bodyPr wrap="square" rtlCol="0">
                <a:spAutoFit/>
              </a:bodyPr>
              <a:lstStyle/>
              <a:p>
                <a:r>
                  <a:rPr kumimoji="1" lang="ja-JP" altLang="en-US" b="1" dirty="0"/>
                  <a:t>実数部の個体：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12" name="テキスト ボックス 11">
                <a:extLst>
                  <a:ext uri="{FF2B5EF4-FFF2-40B4-BE49-F238E27FC236}">
                    <a16:creationId xmlns:a16="http://schemas.microsoft.com/office/drawing/2014/main" id="{FF41E606-F437-C3AE-CE81-54F0FA2F12CA}"/>
                  </a:ext>
                </a:extLst>
              </p:cNvPr>
              <p:cNvSpPr txBox="1">
                <a:spLocks noRot="1" noChangeAspect="1" noMove="1" noResize="1" noEditPoints="1" noAdjustHandles="1" noChangeArrowheads="1" noChangeShapeType="1" noTextEdit="1"/>
              </p:cNvSpPr>
              <p:nvPr/>
            </p:nvSpPr>
            <p:spPr>
              <a:xfrm>
                <a:off x="451748" y="3113736"/>
                <a:ext cx="4142487" cy="378245"/>
              </a:xfrm>
              <a:prstGeom prst="rect">
                <a:avLst/>
              </a:prstGeom>
              <a:blipFill>
                <a:blip r:embed="rId5"/>
                <a:stretch>
                  <a:fillRect l="-1176"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70B590-37C4-3E6F-6FBF-E16730CC985E}"/>
                  </a:ext>
                </a:extLst>
              </p:cNvPr>
              <p:cNvSpPr txBox="1"/>
              <p:nvPr/>
            </p:nvSpPr>
            <p:spPr>
              <a:xfrm>
                <a:off x="458758" y="2578082"/>
                <a:ext cx="2651595"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𝒙</m:t>
                        </m:r>
                      </m:e>
                      <m:sup>
                        <m:r>
                          <a:rPr kumimoji="1" lang="en-US" altLang="ja-JP" i="1">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oMath>
                </a14:m>
                <a:r>
                  <a:rPr kumimoji="1" lang="ja-JP" altLang="en-US" b="1" dirty="0"/>
                  <a:t>　</a:t>
                </a:r>
              </a:p>
            </p:txBody>
          </p:sp>
        </mc:Choice>
        <mc:Fallback xmlns="">
          <p:sp>
            <p:nvSpPr>
              <p:cNvPr id="13" name="テキスト ボックス 12">
                <a:extLst>
                  <a:ext uri="{FF2B5EF4-FFF2-40B4-BE49-F238E27FC236}">
                    <a16:creationId xmlns:a16="http://schemas.microsoft.com/office/drawing/2014/main" id="{4C70B590-37C4-3E6F-6FBF-E16730CC985E}"/>
                  </a:ext>
                </a:extLst>
              </p:cNvPr>
              <p:cNvSpPr txBox="1">
                <a:spLocks noRot="1" noChangeAspect="1" noMove="1" noResize="1" noEditPoints="1" noAdjustHandles="1" noChangeArrowheads="1" noChangeShapeType="1" noTextEdit="1"/>
              </p:cNvSpPr>
              <p:nvPr/>
            </p:nvSpPr>
            <p:spPr>
              <a:xfrm>
                <a:off x="458758" y="2578082"/>
                <a:ext cx="2651595" cy="378245"/>
              </a:xfrm>
              <a:prstGeom prst="rect">
                <a:avLst/>
              </a:prstGeom>
              <a:blipFill>
                <a:blip r:embed="rId6"/>
                <a:stretch>
                  <a:fillRect l="-1839"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DE67E2-83DB-9D64-CF45-AE470E6B1323}"/>
                  </a:ext>
                </a:extLst>
              </p:cNvPr>
              <p:cNvSpPr txBox="1"/>
              <p:nvPr/>
            </p:nvSpPr>
            <p:spPr>
              <a:xfrm>
                <a:off x="966230" y="3439459"/>
                <a:ext cx="4049721" cy="378245"/>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𝑼</m:t>
                          </m:r>
                        </m:e>
                        <m:sup>
                          <m:r>
                            <a:rPr kumimoji="1" lang="en-US" altLang="ja-JP" b="0" i="1" smtClean="0">
                              <a:latin typeface="Cambria Math" panose="02040503050406030204" pitchFamily="18" charset="0"/>
                            </a:rPr>
                            <m:t>𝑖</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𝐺</m:t>
                          </m:r>
                        </m:e>
                      </m:d>
                      <m:r>
                        <a:rPr kumimoji="1" lang="en-US" altLang="ja-JP" b="0" i="1" smtClean="0">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1</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𝐹</m:t>
                      </m:r>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i="1">
                                  <a:latin typeface="Cambria Math" panose="02040503050406030204" pitchFamily="18" charset="0"/>
                                </a:rPr>
                                <m:t>2</m:t>
                              </m:r>
                            </m:sub>
                          </m:sSub>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r>
                        <a:rPr kumimoji="1" lang="en-US" altLang="ja-JP" i="1">
                          <a:latin typeface="Cambria Math" panose="02040503050406030204" pitchFamily="18" charset="0"/>
                        </a:rPr>
                        <m:t>−</m:t>
                      </m:r>
                      <m:sSup>
                        <m:sSupPr>
                          <m:ctrlPr>
                            <a:rPr kumimoji="1" lang="en-US" altLang="ja-JP" i="1">
                              <a:latin typeface="Cambria Math" panose="02040503050406030204" pitchFamily="18" charset="0"/>
                            </a:rPr>
                          </m:ctrlPr>
                        </m:sSupPr>
                        <m:e>
                          <m:r>
                            <a:rPr kumimoji="1" lang="en-US" altLang="ja-JP" b="1" i="1" smtClean="0">
                              <a:latin typeface="Cambria Math" panose="02040503050406030204" pitchFamily="18" charset="0"/>
                            </a:rPr>
                            <m:t>𝑿</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𝑟</m:t>
                              </m:r>
                            </m:e>
                            <m:sub>
                              <m:r>
                                <a:rPr kumimoji="1" lang="en-US" altLang="ja-JP" b="0" i="1" smtClean="0">
                                  <a:latin typeface="Cambria Math" panose="02040503050406030204" pitchFamily="18" charset="0"/>
                                </a:rPr>
                                <m:t>3</m:t>
                              </m:r>
                            </m:sub>
                          </m:sSub>
                        </m:sup>
                      </m:sSup>
                      <m:r>
                        <a:rPr kumimoji="1" lang="en-US" altLang="ja-JP" i="1">
                          <a:latin typeface="Cambria Math" panose="02040503050406030204" pitchFamily="18" charset="0"/>
                        </a:rPr>
                        <m:t>(</m:t>
                      </m:r>
                      <m:r>
                        <a:rPr kumimoji="1" lang="en-US" altLang="ja-JP" i="1">
                          <a:latin typeface="Cambria Math" panose="02040503050406030204" pitchFamily="18" charset="0"/>
                        </a:rPr>
                        <m:t>𝐺</m:t>
                      </m:r>
                      <m:r>
                        <a:rPr kumimoji="1" lang="en-US" altLang="ja-JP" i="1">
                          <a:latin typeface="Cambria Math" panose="02040503050406030204" pitchFamily="18" charset="0"/>
                        </a:rPr>
                        <m:t>))</m:t>
                      </m:r>
                    </m:oMath>
                  </m:oMathPara>
                </a14:m>
                <a:endParaRPr kumimoji="1" lang="ja-JP" altLang="en-US" b="1" dirty="0"/>
              </a:p>
            </p:txBody>
          </p:sp>
        </mc:Choice>
        <mc:Fallback xmlns="">
          <p:sp>
            <p:nvSpPr>
              <p:cNvPr id="14" name="テキスト ボックス 13">
                <a:extLst>
                  <a:ext uri="{FF2B5EF4-FFF2-40B4-BE49-F238E27FC236}">
                    <a16:creationId xmlns:a16="http://schemas.microsoft.com/office/drawing/2014/main" id="{32DE67E2-83DB-9D64-CF45-AE470E6B1323}"/>
                  </a:ext>
                </a:extLst>
              </p:cNvPr>
              <p:cNvSpPr txBox="1">
                <a:spLocks noRot="1" noChangeAspect="1" noMove="1" noResize="1" noEditPoints="1" noAdjustHandles="1" noChangeArrowheads="1" noChangeShapeType="1" noTextEdit="1"/>
              </p:cNvSpPr>
              <p:nvPr/>
            </p:nvSpPr>
            <p:spPr>
              <a:xfrm>
                <a:off x="966230" y="3439459"/>
                <a:ext cx="4049721" cy="378245"/>
              </a:xfrm>
              <a:prstGeom prst="rect">
                <a:avLst/>
              </a:prstGeom>
              <a:blipFill>
                <a:blip r:embed="rId7"/>
                <a:stretch>
                  <a:fillRect b="-161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19C452AE-3DE8-C88B-86D8-46F625613397}"/>
                  </a:ext>
                </a:extLst>
              </p:cNvPr>
              <p:cNvSpPr txBox="1"/>
              <p:nvPr/>
            </p:nvSpPr>
            <p:spPr>
              <a:xfrm>
                <a:off x="491811" y="5331088"/>
                <a:ext cx="2597988" cy="378245"/>
              </a:xfrm>
              <a:prstGeom prst="rect">
                <a:avLst/>
              </a:prstGeom>
              <a:noFill/>
            </p:spPr>
            <p:txBody>
              <a:bodyPr wrap="square" rtlCol="0">
                <a:spAutoFit/>
              </a:bodyPr>
              <a:lstStyle/>
              <a:p>
                <a:r>
                  <a:rPr kumimoji="1" lang="ja-JP" altLang="en-US" b="1" dirty="0"/>
                  <a:t>混合変数の個体：</a:t>
                </a:r>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𝒖</m:t>
                        </m:r>
                      </m:e>
                      <m:sup>
                        <m:r>
                          <a:rPr kumimoji="1" lang="en-US" altLang="ja-JP" i="1">
                            <a:latin typeface="Cambria Math" panose="02040503050406030204" pitchFamily="18" charset="0"/>
                          </a:rPr>
                          <m:t>𝑖</m:t>
                        </m:r>
                      </m:sup>
                    </m:sSup>
                    <m:d>
                      <m:dPr>
                        <m:ctrlPr>
                          <a:rPr kumimoji="1" lang="en-US" altLang="ja-JP" i="1">
                            <a:latin typeface="Cambria Math" panose="02040503050406030204" pitchFamily="18" charset="0"/>
                          </a:rPr>
                        </m:ctrlPr>
                      </m:dPr>
                      <m:e>
                        <m:r>
                          <a:rPr kumimoji="1" lang="en-US" altLang="ja-JP" i="1">
                            <a:latin typeface="Cambria Math" panose="02040503050406030204" pitchFamily="18" charset="0"/>
                          </a:rPr>
                          <m:t>𝐺</m:t>
                        </m:r>
                      </m:e>
                    </m:d>
                  </m:oMath>
                </a14:m>
                <a:endParaRPr kumimoji="1" lang="ja-JP" altLang="en-US" b="1" dirty="0"/>
              </a:p>
            </p:txBody>
          </p:sp>
        </mc:Choice>
        <mc:Fallback xmlns="">
          <p:sp>
            <p:nvSpPr>
              <p:cNvPr id="17" name="テキスト ボックス 16">
                <a:extLst>
                  <a:ext uri="{FF2B5EF4-FFF2-40B4-BE49-F238E27FC236}">
                    <a16:creationId xmlns:a16="http://schemas.microsoft.com/office/drawing/2014/main" id="{19C452AE-3DE8-C88B-86D8-46F625613397}"/>
                  </a:ext>
                </a:extLst>
              </p:cNvPr>
              <p:cNvSpPr txBox="1">
                <a:spLocks noRot="1" noChangeAspect="1" noMove="1" noResize="1" noEditPoints="1" noAdjustHandles="1" noChangeArrowheads="1" noChangeShapeType="1" noTextEdit="1"/>
              </p:cNvSpPr>
              <p:nvPr/>
            </p:nvSpPr>
            <p:spPr>
              <a:xfrm>
                <a:off x="491811" y="5331088"/>
                <a:ext cx="2597988" cy="378245"/>
              </a:xfrm>
              <a:prstGeom prst="rect">
                <a:avLst/>
              </a:prstGeom>
              <a:blipFill>
                <a:blip r:embed="rId8"/>
                <a:stretch>
                  <a:fillRect l="-2113" t="-8065" b="-241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05ADD7B6-E602-4396-84AD-C86EB482E56C}"/>
                  </a:ext>
                </a:extLst>
              </p:cNvPr>
              <p:cNvSpPr txBox="1"/>
              <p:nvPr/>
            </p:nvSpPr>
            <p:spPr>
              <a:xfrm>
                <a:off x="4419604" y="4497467"/>
                <a:ext cx="1796852" cy="36933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i="1">
                              <a:latin typeface="Cambria Math" panose="02040503050406030204" pitchFamily="18" charset="0"/>
                            </a:rPr>
                            <m:t>𝜃</m:t>
                          </m:r>
                        </m:e>
                        <m:sub>
                          <m:r>
                            <a:rPr kumimoji="1" lang="en-US" altLang="ja-JP" i="1">
                              <a:latin typeface="Cambria Math" panose="02040503050406030204" pitchFamily="18" charset="0"/>
                            </a:rPr>
                            <m:t>𝑛</m:t>
                          </m:r>
                        </m:sub>
                      </m:sSub>
                      <m:r>
                        <a:rPr kumimoji="1" lang="en-US" altLang="ja-JP" i="1">
                          <a:latin typeface="Cambria Math" panose="02040503050406030204" pitchFamily="18" charset="0"/>
                          <a:ea typeface="Cambria Math" panose="02040503050406030204" pitchFamily="18" charset="0"/>
                        </a:rPr>
                        <m:t>~</m:t>
                      </m:r>
                      <m:r>
                        <a:rPr kumimoji="1" lang="en-US" altLang="ja-JP" i="1" smtClean="0">
                          <a:latin typeface="Cambria Math" panose="02040503050406030204" pitchFamily="18" charset="0"/>
                        </a:rPr>
                        <m:t>𝑟</m:t>
                      </m:r>
                      <m:r>
                        <a:rPr kumimoji="1" lang="en-US" altLang="ja-JP" b="0" i="1" smtClean="0">
                          <a:latin typeface="Cambria Math" panose="02040503050406030204" pitchFamily="18" charset="0"/>
                        </a:rPr>
                        <m:t>𝑎𝑛𝑑</m:t>
                      </m:r>
                      <m:r>
                        <a:rPr kumimoji="1" lang="en-US" altLang="ja-JP" b="0" i="1" smtClean="0">
                          <a:latin typeface="Cambria Math" panose="02040503050406030204" pitchFamily="18" charset="0"/>
                        </a:rPr>
                        <m:t>(0,1)</m:t>
                      </m:r>
                    </m:oMath>
                  </m:oMathPara>
                </a14:m>
                <a:endParaRPr kumimoji="1" lang="ja-JP" altLang="en-US" b="1" dirty="0"/>
              </a:p>
            </p:txBody>
          </p:sp>
        </mc:Choice>
        <mc:Fallback xmlns="">
          <p:sp>
            <p:nvSpPr>
              <p:cNvPr id="18" name="テキスト ボックス 17">
                <a:extLst>
                  <a:ext uri="{FF2B5EF4-FFF2-40B4-BE49-F238E27FC236}">
                    <a16:creationId xmlns:a16="http://schemas.microsoft.com/office/drawing/2014/main" id="{05ADD7B6-E602-4396-84AD-C86EB482E56C}"/>
                  </a:ext>
                </a:extLst>
              </p:cNvPr>
              <p:cNvSpPr txBox="1">
                <a:spLocks noRot="1" noChangeAspect="1" noMove="1" noResize="1" noEditPoints="1" noAdjustHandles="1" noChangeArrowheads="1" noChangeShapeType="1" noTextEdit="1"/>
              </p:cNvSpPr>
              <p:nvPr/>
            </p:nvSpPr>
            <p:spPr>
              <a:xfrm>
                <a:off x="4419604" y="4497467"/>
                <a:ext cx="1796852" cy="369332"/>
              </a:xfrm>
              <a:prstGeom prst="rect">
                <a:avLst/>
              </a:prstGeom>
              <a:blipFill>
                <a:blip r:embed="rId9"/>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𝟏</m:t>
                                    </m:r>
                                  </m:sub>
                                </m:sSub>
                                <m:r>
                                  <a:rPr kumimoji="1" lang="en-US" altLang="ja-JP" b="1" i="1" smtClean="0">
                                    <a:solidFill>
                                      <a:schemeClr val="bg1"/>
                                    </a:solidFill>
                                    <a:latin typeface="Cambria Math" panose="02040503050406030204" pitchFamily="18" charset="0"/>
                                  </a:rPr>
                                  <m:t>&amp;</m:t>
                                </m:r>
                                <m:sSub>
                                  <m:sSubPr>
                                    <m:ctrlPr>
                                      <a:rPr kumimoji="1" lang="en-US" altLang="ja-JP" b="1" i="1" smtClean="0">
                                        <a:solidFill>
                                          <a:schemeClr val="bg1"/>
                                        </a:solidFill>
                                        <a:latin typeface="Cambria Math" panose="02040503050406030204" pitchFamily="18" charset="0"/>
                                      </a:rPr>
                                    </m:ctrlPr>
                                  </m:sSubPr>
                                  <m:e>
                                    <m:r>
                                      <a:rPr kumimoji="1" lang="en-US" altLang="ja-JP" b="1" i="1" smtClean="0">
                                        <a:solidFill>
                                          <a:schemeClr val="bg1"/>
                                        </a:solidFill>
                                        <a:latin typeface="Cambria Math" panose="02040503050406030204" pitchFamily="18" charset="0"/>
                                      </a:rPr>
                                      <m:t>𝒙</m:t>
                                    </m:r>
                                  </m:e>
                                  <m:sub>
                                    <m:r>
                                      <a:rPr kumimoji="1" lang="en-US" altLang="ja-JP" b="1" i="1" smtClean="0">
                                        <a:solidFill>
                                          <a:schemeClr val="bg1"/>
                                        </a:solidFill>
                                        <a:latin typeface="Cambria Math" panose="02040503050406030204" pitchFamily="18" charset="0"/>
                                      </a:rPr>
                                      <m:t>𝟐</m:t>
                                    </m:r>
                                  </m:sub>
                                </m:sSub>
                              </m:oMath>
                            </m:oMathPara>
                          </a14:m>
                          <a:endParaRPr kumimoji="1" lang="ja-JP" altLang="en-US" b="1"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Choice>
        <mc:Fallback xmlns="">
          <p:graphicFrame>
            <p:nvGraphicFramePr>
              <p:cNvPr id="20" name="表 20">
                <a:extLst>
                  <a:ext uri="{FF2B5EF4-FFF2-40B4-BE49-F238E27FC236}">
                    <a16:creationId xmlns:a16="http://schemas.microsoft.com/office/drawing/2014/main" id="{C2FA2142-A54A-F21D-3D83-D91EAB365C0D}"/>
                  </a:ext>
                </a:extLst>
              </p:cNvPr>
              <p:cNvGraphicFramePr>
                <a:graphicFrameLocks noGrp="1"/>
              </p:cNvGraphicFramePr>
              <p:nvPr>
                <p:extLst>
                  <p:ext uri="{D42A27DB-BD31-4B8C-83A1-F6EECF244321}">
                    <p14:modId xmlns:p14="http://schemas.microsoft.com/office/powerpoint/2010/main" val="2376175"/>
                  </p:ext>
                </p:extLst>
              </p:nvPr>
            </p:nvGraphicFramePr>
            <p:xfrm>
              <a:off x="6970714" y="2791232"/>
              <a:ext cx="4600315" cy="1483360"/>
            </p:xfrm>
            <a:graphic>
              <a:graphicData uri="http://schemas.openxmlformats.org/drawingml/2006/table">
                <a:tbl>
                  <a:tblPr firstRow="1" bandRow="1">
                    <a:tableStyleId>{5C22544A-7EE6-4342-B048-85BDC9FD1C3A}</a:tableStyleId>
                  </a:tblPr>
                  <a:tblGrid>
                    <a:gridCol w="1000315">
                      <a:extLst>
                        <a:ext uri="{9D8B030D-6E8A-4147-A177-3AD203B41FA5}">
                          <a16:colId xmlns:a16="http://schemas.microsoft.com/office/drawing/2014/main" val="397220730"/>
                        </a:ext>
                      </a:extLst>
                    </a:gridCol>
                    <a:gridCol w="900000">
                      <a:extLst>
                        <a:ext uri="{9D8B030D-6E8A-4147-A177-3AD203B41FA5}">
                          <a16:colId xmlns:a16="http://schemas.microsoft.com/office/drawing/2014/main" val="1818206305"/>
                        </a:ext>
                      </a:extLst>
                    </a:gridCol>
                    <a:gridCol w="900000">
                      <a:extLst>
                        <a:ext uri="{9D8B030D-6E8A-4147-A177-3AD203B41FA5}">
                          <a16:colId xmlns:a16="http://schemas.microsoft.com/office/drawing/2014/main" val="209198849"/>
                        </a:ext>
                      </a:extLst>
                    </a:gridCol>
                    <a:gridCol w="900000">
                      <a:extLst>
                        <a:ext uri="{9D8B030D-6E8A-4147-A177-3AD203B41FA5}">
                          <a16:colId xmlns:a16="http://schemas.microsoft.com/office/drawing/2014/main" val="3092179246"/>
                        </a:ext>
                      </a:extLst>
                    </a:gridCol>
                    <a:gridCol w="900000">
                      <a:extLst>
                        <a:ext uri="{9D8B030D-6E8A-4147-A177-3AD203B41FA5}">
                          <a16:colId xmlns:a16="http://schemas.microsoft.com/office/drawing/2014/main" val="3278988290"/>
                        </a:ext>
                      </a:extLst>
                    </a:gridCol>
                  </a:tblGrid>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8197" r="-362195" b="-324590"/>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8223262"/>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106452" r="-362195" b="-219355"/>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350203"/>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209836" r="-362195" b="-1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863598"/>
                      </a:ext>
                    </a:extLst>
                  </a:tr>
                  <a:tr h="370840">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0"/>
                          <a:stretch>
                            <a:fillRect l="-610" t="-309836" r="-362195" b="-22951"/>
                          </a:stretch>
                        </a:blip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b="0" dirty="0">
                              <a:solidFill>
                                <a:schemeClr val="tx1"/>
                              </a:solidFill>
                            </a:rPr>
                            <a:t>1</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976449"/>
                      </a:ext>
                    </a:extLst>
                  </a:tr>
                </a:tbl>
              </a:graphicData>
            </a:graphic>
          </p:graphicFrame>
        </mc:Fallback>
      </mc:AlternateContent>
      <p:sp>
        <p:nvSpPr>
          <p:cNvPr id="21" name="テキスト ボックス 20">
            <a:extLst>
              <a:ext uri="{FF2B5EF4-FFF2-40B4-BE49-F238E27FC236}">
                <a16:creationId xmlns:a16="http://schemas.microsoft.com/office/drawing/2014/main" id="{E488C10F-8105-D7BA-9A2D-BC3CA1E83648}"/>
              </a:ext>
            </a:extLst>
          </p:cNvPr>
          <p:cNvSpPr txBox="1"/>
          <p:nvPr/>
        </p:nvSpPr>
        <p:spPr>
          <a:xfrm>
            <a:off x="7897480" y="2250978"/>
            <a:ext cx="2715980" cy="400110"/>
          </a:xfrm>
          <a:prstGeom prst="rect">
            <a:avLst/>
          </a:prstGeom>
          <a:noFill/>
        </p:spPr>
        <p:txBody>
          <a:bodyPr wrap="square" rtlCol="0">
            <a:spAutoFit/>
          </a:bodyPr>
          <a:lstStyle/>
          <a:p>
            <a:pPr algn="ctr"/>
            <a:r>
              <a:rPr kumimoji="1" lang="ja-JP" altLang="en-US" sz="2000" dirty="0"/>
              <a:t>真理値表</a:t>
            </a:r>
            <a:endParaRPr kumimoji="1" lang="en-US" altLang="ja-JP" sz="2000" b="0" dirty="0"/>
          </a:p>
        </p:txBody>
      </p:sp>
      <p:sp>
        <p:nvSpPr>
          <p:cNvPr id="22" name="テキスト ボックス 21">
            <a:extLst>
              <a:ext uri="{FF2B5EF4-FFF2-40B4-BE49-F238E27FC236}">
                <a16:creationId xmlns:a16="http://schemas.microsoft.com/office/drawing/2014/main" id="{0A69530E-778A-8146-767D-FA11061A4A5A}"/>
              </a:ext>
            </a:extLst>
          </p:cNvPr>
          <p:cNvSpPr txBox="1"/>
          <p:nvPr/>
        </p:nvSpPr>
        <p:spPr>
          <a:xfrm>
            <a:off x="6240676" y="4497467"/>
            <a:ext cx="5805030" cy="369332"/>
          </a:xfrm>
          <a:prstGeom prst="rect">
            <a:avLst/>
          </a:prstGeom>
          <a:noFill/>
        </p:spPr>
        <p:txBody>
          <a:bodyPr wrap="square" rtlCol="0">
            <a:spAutoFit/>
          </a:bodyPr>
          <a:lstStyle/>
          <a:p>
            <a:r>
              <a:rPr kumimoji="1" lang="ja-JP" altLang="en-US" b="1" dirty="0"/>
              <a:t>差分ベクトルを、</a:t>
            </a:r>
            <a:r>
              <a:rPr kumimoji="1" lang="en-US" altLang="ja-JP" b="1" dirty="0" err="1"/>
              <a:t>xor</a:t>
            </a:r>
            <a:r>
              <a:rPr kumimoji="1" lang="ja-JP" altLang="en-US" b="1" dirty="0"/>
              <a:t>で差分が出たときに</a:t>
            </a:r>
            <a:r>
              <a:rPr kumimoji="1" lang="en-US" altLang="ja-JP" b="1" dirty="0"/>
              <a:t>1</a:t>
            </a:r>
            <a:r>
              <a:rPr kumimoji="1" lang="ja-JP" altLang="en-US" b="1" dirty="0"/>
              <a:t>となるように表現</a:t>
            </a:r>
          </a:p>
        </p:txBody>
      </p:sp>
      <p:graphicFrame>
        <p:nvGraphicFramePr>
          <p:cNvPr id="10" name="表 14">
            <a:extLst>
              <a:ext uri="{FF2B5EF4-FFF2-40B4-BE49-F238E27FC236}">
                <a16:creationId xmlns:a16="http://schemas.microsoft.com/office/drawing/2014/main" id="{E2B882B1-C34D-48F8-B975-035A42C65082}"/>
              </a:ext>
            </a:extLst>
          </p:cNvPr>
          <p:cNvGraphicFramePr>
            <a:graphicFrameLocks noGrp="1"/>
          </p:cNvGraphicFramePr>
          <p:nvPr>
            <p:extLst>
              <p:ext uri="{D42A27DB-BD31-4B8C-83A1-F6EECF244321}">
                <p14:modId xmlns:p14="http://schemas.microsoft.com/office/powerpoint/2010/main" val="3938787360"/>
              </p:ext>
            </p:extLst>
          </p:nvPr>
        </p:nvGraphicFramePr>
        <p:xfrm>
          <a:off x="3174738" y="2605268"/>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F04DBD06-7AC5-4C27-8D9E-0FBD9E13B6C7}"/>
                  </a:ext>
                </a:extLst>
              </p:cNvPr>
              <p:cNvSpPr txBox="1"/>
              <p:nvPr/>
            </p:nvSpPr>
            <p:spPr>
              <a:xfrm>
                <a:off x="5862368" y="2056953"/>
                <a:ext cx="1796852" cy="338554"/>
              </a:xfrm>
              <a:prstGeom prst="rect">
                <a:avLst/>
              </a:prstGeom>
              <a:noFill/>
            </p:spPr>
            <p:txBody>
              <a:bodyPr wrap="square" rtlCol="0">
                <a:spAutoFit/>
              </a:bodyPr>
              <a:lstStyle/>
              <a:p>
                <a:r>
                  <a:rPr kumimoji="1" lang="en-US" altLang="ja-JP" sz="1600" dirty="0"/>
                  <a:t>(</a:t>
                </a:r>
                <a14:m>
                  <m:oMath xmlns:m="http://schemas.openxmlformats.org/officeDocument/2006/math">
                    <m:r>
                      <a:rPr kumimoji="1" lang="en-US" altLang="ja-JP" sz="1600" i="1">
                        <a:latin typeface="Cambria Math" panose="02040503050406030204" pitchFamily="18" charset="0"/>
                      </a:rPr>
                      <m:t>𝑁</m:t>
                    </m:r>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smtClean="0">
                            <a:latin typeface="Cambria Math" panose="02040503050406030204" pitchFamily="18" charset="0"/>
                            <a:ea typeface="Cambria Math" panose="02040503050406030204" pitchFamily="18" charset="0"/>
                          </a:rPr>
                          <m:t>ℝ</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𝑁</m:t>
                        </m:r>
                      </m:e>
                      <m:sub>
                        <m:r>
                          <a:rPr kumimoji="1" lang="en-US" altLang="ja-JP" sz="1600" i="1">
                            <a:latin typeface="Cambria Math" panose="02040503050406030204" pitchFamily="18" charset="0"/>
                            <a:ea typeface="Cambria Math" panose="02040503050406030204" pitchFamily="18" charset="0"/>
                          </a:rPr>
                          <m:t>ℤ</m:t>
                        </m:r>
                      </m:sub>
                    </m:sSub>
                    <m:r>
                      <a:rPr kumimoji="1" lang="en-US" altLang="ja-JP" sz="1600" i="1">
                        <a:latin typeface="Cambria Math" panose="02040503050406030204" pitchFamily="18" charset="0"/>
                        <a:ea typeface="Cambria Math" panose="02040503050406030204" pitchFamily="18" charset="0"/>
                      </a:rPr>
                      <m:t> </m:t>
                    </m:r>
                  </m:oMath>
                </a14:m>
                <a:r>
                  <a:rPr kumimoji="1" lang="en-US" altLang="ja-JP" sz="1600" b="1" dirty="0"/>
                  <a:t>)</a:t>
                </a:r>
                <a:endParaRPr kumimoji="1" lang="ja-JP" altLang="en-US" sz="1600" b="1" dirty="0"/>
              </a:p>
            </p:txBody>
          </p:sp>
        </mc:Choice>
        <mc:Fallback xmlns="">
          <p:sp>
            <p:nvSpPr>
              <p:cNvPr id="23" name="テキスト ボックス 22">
                <a:extLst>
                  <a:ext uri="{FF2B5EF4-FFF2-40B4-BE49-F238E27FC236}">
                    <a16:creationId xmlns:a16="http://schemas.microsoft.com/office/drawing/2014/main" id="{F04DBD06-7AC5-4C27-8D9E-0FBD9E13B6C7}"/>
                  </a:ext>
                </a:extLst>
              </p:cNvPr>
              <p:cNvSpPr txBox="1">
                <a:spLocks noRot="1" noChangeAspect="1" noMove="1" noResize="1" noEditPoints="1" noAdjustHandles="1" noChangeArrowheads="1" noChangeShapeType="1" noTextEdit="1"/>
              </p:cNvSpPr>
              <p:nvPr/>
            </p:nvSpPr>
            <p:spPr>
              <a:xfrm>
                <a:off x="5862368" y="2056953"/>
                <a:ext cx="1796852" cy="338554"/>
              </a:xfrm>
              <a:prstGeom prst="rect">
                <a:avLst/>
              </a:prstGeom>
              <a:blipFill>
                <a:blip r:embed="rId11"/>
                <a:stretch>
                  <a:fillRect l="-2041" t="-5357" b="-2142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F6AE792C-F5DF-4D11-A134-32C2DCD2A995}"/>
              </a:ext>
            </a:extLst>
          </p:cNvPr>
          <p:cNvSpPr/>
          <p:nvPr/>
        </p:nvSpPr>
        <p:spPr>
          <a:xfrm rot="5400000">
            <a:off x="3802717" y="1854336"/>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左中かっこ 23">
            <a:extLst>
              <a:ext uri="{FF2B5EF4-FFF2-40B4-BE49-F238E27FC236}">
                <a16:creationId xmlns:a16="http://schemas.microsoft.com/office/drawing/2014/main" id="{2D24A6FF-55AB-4F30-84CD-17B22804794A}"/>
              </a:ext>
            </a:extLst>
          </p:cNvPr>
          <p:cNvSpPr/>
          <p:nvPr/>
        </p:nvSpPr>
        <p:spPr>
          <a:xfrm rot="5400000">
            <a:off x="5145203" y="1854525"/>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8531FD7E-DB6D-40F6-8241-CAF5F9F7940B}"/>
                  </a:ext>
                </a:extLst>
              </p:cNvPr>
              <p:cNvSpPr txBox="1"/>
              <p:nvPr/>
            </p:nvSpPr>
            <p:spPr>
              <a:xfrm>
                <a:off x="3304711" y="2048040"/>
                <a:ext cx="1203799" cy="392557"/>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smtClean="0">
                            <a:latin typeface="Cambria Math" panose="02040503050406030204" pitchFamily="18" charset="0"/>
                          </a:rPr>
                          <m:t>𝑿</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25" name="テキスト ボックス 24">
                <a:extLst>
                  <a:ext uri="{FF2B5EF4-FFF2-40B4-BE49-F238E27FC236}">
                    <a16:creationId xmlns:a16="http://schemas.microsoft.com/office/drawing/2014/main" id="{8531FD7E-DB6D-40F6-8241-CAF5F9F7940B}"/>
                  </a:ext>
                </a:extLst>
              </p:cNvPr>
              <p:cNvSpPr txBox="1">
                <a:spLocks noRot="1" noChangeAspect="1" noMove="1" noResize="1" noEditPoints="1" noAdjustHandles="1" noChangeArrowheads="1" noChangeShapeType="1" noTextEdit="1"/>
              </p:cNvSpPr>
              <p:nvPr/>
            </p:nvSpPr>
            <p:spPr>
              <a:xfrm>
                <a:off x="3304711" y="2048040"/>
                <a:ext cx="1203799" cy="392557"/>
              </a:xfrm>
              <a:prstGeom prst="rect">
                <a:avLst/>
              </a:prstGeom>
              <a:blipFill>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5130794-E964-467E-97C6-18D830692988}"/>
                  </a:ext>
                </a:extLst>
              </p:cNvPr>
              <p:cNvSpPr txBox="1"/>
              <p:nvPr/>
            </p:nvSpPr>
            <p:spPr>
              <a:xfrm>
                <a:off x="4532730" y="2045924"/>
                <a:ext cx="1482937" cy="378246"/>
              </a:xfrm>
              <a:prstGeom prst="rect">
                <a:avLst/>
              </a:prstGeom>
              <a:noFill/>
            </p:spPr>
            <p:txBody>
              <a:bodyPr wrap="square" rtlCol="0">
                <a:spAutoFit/>
              </a:bodyPr>
              <a:lstStyle/>
              <a:p>
                <a14:m>
                  <m:oMath xmlns:m="http://schemas.openxmlformats.org/officeDocument/2006/math">
                    <m:sSup>
                      <m:sSupPr>
                        <m:ctrlPr>
                          <a:rPr kumimoji="1" lang="en-US" altLang="ja-JP" i="1" smtClean="0">
                            <a:latin typeface="Cambria Math" panose="02040503050406030204" pitchFamily="18" charset="0"/>
                          </a:rPr>
                        </m:ctrlPr>
                      </m:sSupPr>
                      <m:e>
                        <m:r>
                          <a:rPr kumimoji="1" lang="en-US" altLang="ja-JP" b="1" i="1">
                            <a:latin typeface="Cambria Math" panose="02040503050406030204" pitchFamily="18" charset="0"/>
                          </a:rPr>
                          <m:t>𝒛</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26" name="テキスト ボックス 25">
                <a:extLst>
                  <a:ext uri="{FF2B5EF4-FFF2-40B4-BE49-F238E27FC236}">
                    <a16:creationId xmlns:a16="http://schemas.microsoft.com/office/drawing/2014/main" id="{75130794-E964-467E-97C6-18D830692988}"/>
                  </a:ext>
                </a:extLst>
              </p:cNvPr>
              <p:cNvSpPr txBox="1">
                <a:spLocks noRot="1" noChangeAspect="1" noMove="1" noResize="1" noEditPoints="1" noAdjustHandles="1" noChangeArrowheads="1" noChangeShapeType="1" noTextEdit="1"/>
              </p:cNvSpPr>
              <p:nvPr/>
            </p:nvSpPr>
            <p:spPr>
              <a:xfrm>
                <a:off x="4532730" y="2045924"/>
                <a:ext cx="1482937" cy="378246"/>
              </a:xfrm>
              <a:prstGeom prst="rect">
                <a:avLst/>
              </a:prstGeom>
              <a:blipFill>
                <a:blip r:embed="rId13"/>
                <a:stretch>
                  <a:fillRect/>
                </a:stretch>
              </a:blipFill>
            </p:spPr>
            <p:txBody>
              <a:bodyPr/>
              <a:lstStyle/>
              <a:p>
                <a:r>
                  <a:rPr lang="ja-JP" altLang="en-US">
                    <a:noFill/>
                  </a:rPr>
                  <a:t> </a:t>
                </a:r>
              </a:p>
            </p:txBody>
          </p:sp>
        </mc:Fallback>
      </mc:AlternateContent>
      <p:graphicFrame>
        <p:nvGraphicFramePr>
          <p:cNvPr id="27" name="表 14">
            <a:extLst>
              <a:ext uri="{FF2B5EF4-FFF2-40B4-BE49-F238E27FC236}">
                <a16:creationId xmlns:a16="http://schemas.microsoft.com/office/drawing/2014/main" id="{28E57893-B99A-4E00-8F3B-A4A6A3A3D144}"/>
              </a:ext>
            </a:extLst>
          </p:cNvPr>
          <p:cNvGraphicFramePr>
            <a:graphicFrameLocks noGrp="1"/>
          </p:cNvGraphicFramePr>
          <p:nvPr>
            <p:extLst>
              <p:ext uri="{D42A27DB-BD31-4B8C-83A1-F6EECF244321}">
                <p14:modId xmlns:p14="http://schemas.microsoft.com/office/powerpoint/2010/main" val="1445097521"/>
              </p:ext>
            </p:extLst>
          </p:nvPr>
        </p:nvGraphicFramePr>
        <p:xfrm>
          <a:off x="3061612" y="5357634"/>
          <a:ext cx="2715984" cy="370840"/>
        </p:xfrm>
        <a:graphic>
          <a:graphicData uri="http://schemas.openxmlformats.org/drawingml/2006/table">
            <a:tbl>
              <a:tblPr firstRow="1" bandRow="1">
                <a:tableStyleId>{5C22544A-7EE6-4342-B048-85BDC9FD1C3A}</a:tableStyleId>
              </a:tblPr>
              <a:tblGrid>
                <a:gridCol w="339498">
                  <a:extLst>
                    <a:ext uri="{9D8B030D-6E8A-4147-A177-3AD203B41FA5}">
                      <a16:colId xmlns:a16="http://schemas.microsoft.com/office/drawing/2014/main" val="2608385675"/>
                    </a:ext>
                  </a:extLst>
                </a:gridCol>
                <a:gridCol w="339498">
                  <a:extLst>
                    <a:ext uri="{9D8B030D-6E8A-4147-A177-3AD203B41FA5}">
                      <a16:colId xmlns:a16="http://schemas.microsoft.com/office/drawing/2014/main" val="3237417495"/>
                    </a:ext>
                  </a:extLst>
                </a:gridCol>
                <a:gridCol w="339498">
                  <a:extLst>
                    <a:ext uri="{9D8B030D-6E8A-4147-A177-3AD203B41FA5}">
                      <a16:colId xmlns:a16="http://schemas.microsoft.com/office/drawing/2014/main" val="3342032940"/>
                    </a:ext>
                  </a:extLst>
                </a:gridCol>
                <a:gridCol w="339498">
                  <a:extLst>
                    <a:ext uri="{9D8B030D-6E8A-4147-A177-3AD203B41FA5}">
                      <a16:colId xmlns:a16="http://schemas.microsoft.com/office/drawing/2014/main" val="2051856965"/>
                    </a:ext>
                  </a:extLst>
                </a:gridCol>
                <a:gridCol w="339498">
                  <a:extLst>
                    <a:ext uri="{9D8B030D-6E8A-4147-A177-3AD203B41FA5}">
                      <a16:colId xmlns:a16="http://schemas.microsoft.com/office/drawing/2014/main" val="1208155781"/>
                    </a:ext>
                  </a:extLst>
                </a:gridCol>
                <a:gridCol w="339498">
                  <a:extLst>
                    <a:ext uri="{9D8B030D-6E8A-4147-A177-3AD203B41FA5}">
                      <a16:colId xmlns:a16="http://schemas.microsoft.com/office/drawing/2014/main" val="1450295517"/>
                    </a:ext>
                  </a:extLst>
                </a:gridCol>
                <a:gridCol w="339498">
                  <a:extLst>
                    <a:ext uri="{9D8B030D-6E8A-4147-A177-3AD203B41FA5}">
                      <a16:colId xmlns:a16="http://schemas.microsoft.com/office/drawing/2014/main" val="2901525942"/>
                    </a:ext>
                  </a:extLst>
                </a:gridCol>
                <a:gridCol w="339498">
                  <a:extLst>
                    <a:ext uri="{9D8B030D-6E8A-4147-A177-3AD203B41FA5}">
                      <a16:colId xmlns:a16="http://schemas.microsoft.com/office/drawing/2014/main" val="4227269188"/>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tc>
                  <a:txBody>
                    <a:bodyPr/>
                    <a:lstStyle/>
                    <a:p>
                      <a:endParaRPr kumimoji="1" lang="ja-JP" altLang="en-US" dirty="0"/>
                    </a:p>
                  </a:txBody>
                  <a:tcPr>
                    <a:solidFill>
                      <a:schemeClr val="accent2"/>
                    </a:solidFill>
                  </a:tcPr>
                </a:tc>
                <a:extLst>
                  <a:ext uri="{0D108BD9-81ED-4DB2-BD59-A6C34878D82A}">
                    <a16:rowId xmlns:a16="http://schemas.microsoft.com/office/drawing/2014/main" val="341670715"/>
                  </a:ext>
                </a:extLst>
              </a:tr>
            </a:tbl>
          </a:graphicData>
        </a:graphic>
      </p:graphicFrame>
      <p:sp>
        <p:nvSpPr>
          <p:cNvPr id="28" name="左中かっこ 27">
            <a:extLst>
              <a:ext uri="{FF2B5EF4-FFF2-40B4-BE49-F238E27FC236}">
                <a16:creationId xmlns:a16="http://schemas.microsoft.com/office/drawing/2014/main" id="{85169DDC-ACDF-4F54-A537-597C688A507F}"/>
              </a:ext>
            </a:extLst>
          </p:cNvPr>
          <p:cNvSpPr/>
          <p:nvPr/>
        </p:nvSpPr>
        <p:spPr>
          <a:xfrm rot="5400000">
            <a:off x="3689591" y="4663852"/>
            <a:ext cx="90866" cy="1290452"/>
          </a:xfrm>
          <a:prstGeom prst="leftBrac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左中かっこ 28">
            <a:extLst>
              <a:ext uri="{FF2B5EF4-FFF2-40B4-BE49-F238E27FC236}">
                <a16:creationId xmlns:a16="http://schemas.microsoft.com/office/drawing/2014/main" id="{E0E79546-3597-4677-988A-39B79BD2CC56}"/>
              </a:ext>
            </a:extLst>
          </p:cNvPr>
          <p:cNvSpPr/>
          <p:nvPr/>
        </p:nvSpPr>
        <p:spPr>
          <a:xfrm rot="5400000">
            <a:off x="5032077" y="4664041"/>
            <a:ext cx="90866" cy="1290452"/>
          </a:xfrm>
          <a:prstGeom prst="leftBrace">
            <a:avLst/>
          </a:prstGeom>
          <a:ln>
            <a:solidFill>
              <a:schemeClr val="accent2">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563C5D6-6C74-4F24-B58A-EB8320A53502}"/>
                  </a:ext>
                </a:extLst>
              </p:cNvPr>
              <p:cNvSpPr txBox="1"/>
              <p:nvPr/>
            </p:nvSpPr>
            <p:spPr>
              <a:xfrm>
                <a:off x="3191585" y="4857556"/>
                <a:ext cx="1203799" cy="392557"/>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r>
                          <a:rPr kumimoji="1" lang="en-US" altLang="ja-JP" b="1" i="1">
                            <a:latin typeface="Cambria Math" panose="02040503050406030204" pitchFamily="18" charset="0"/>
                          </a:rPr>
                          <m:t>𝑼</m:t>
                        </m:r>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i="1">
                            <a:latin typeface="Cambria Math" panose="02040503050406030204" pitchFamily="18" charset="0"/>
                            <a:ea typeface="Cambria Math" panose="02040503050406030204" pitchFamily="18" charset="0"/>
                          </a:rPr>
                          <m:t>ℝ</m:t>
                        </m:r>
                      </m:e>
                      <m:sup>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𝑁</m:t>
                            </m:r>
                          </m:e>
                          <m:sub>
                            <m:r>
                              <a:rPr kumimoji="1" lang="en-US" altLang="ja-JP" i="1">
                                <a:latin typeface="Cambria Math" panose="02040503050406030204" pitchFamily="18" charset="0"/>
                                <a:ea typeface="Cambria Math" panose="02040503050406030204" pitchFamily="18" charset="0"/>
                              </a:rPr>
                              <m:t>ℝ</m:t>
                            </m:r>
                          </m:sub>
                        </m:sSub>
                      </m:sup>
                    </m:sSup>
                  </m:oMath>
                </a14:m>
                <a:r>
                  <a:rPr kumimoji="1" lang="ja-JP" altLang="en-US" b="1" dirty="0"/>
                  <a:t>　</a:t>
                </a:r>
              </a:p>
            </p:txBody>
          </p:sp>
        </mc:Choice>
        <mc:Fallback xmlns="">
          <p:sp>
            <p:nvSpPr>
              <p:cNvPr id="30" name="テキスト ボックス 29">
                <a:extLst>
                  <a:ext uri="{FF2B5EF4-FFF2-40B4-BE49-F238E27FC236}">
                    <a16:creationId xmlns:a16="http://schemas.microsoft.com/office/drawing/2014/main" id="{E563C5D6-6C74-4F24-B58A-EB8320A53502}"/>
                  </a:ext>
                </a:extLst>
              </p:cNvPr>
              <p:cNvSpPr txBox="1">
                <a:spLocks noRot="1" noChangeAspect="1" noMove="1" noResize="1" noEditPoints="1" noAdjustHandles="1" noChangeArrowheads="1" noChangeShapeType="1" noTextEdit="1"/>
              </p:cNvSpPr>
              <p:nvPr/>
            </p:nvSpPr>
            <p:spPr>
              <a:xfrm>
                <a:off x="3191585" y="4857556"/>
                <a:ext cx="1203799" cy="392557"/>
              </a:xfrm>
              <a:prstGeom prst="rect">
                <a:avLst/>
              </a:prstGeom>
              <a:blipFill>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2E4EDD4E-6F08-4794-8B09-50AE634FC050}"/>
                  </a:ext>
                </a:extLst>
              </p:cNvPr>
              <p:cNvSpPr txBox="1"/>
              <p:nvPr/>
            </p:nvSpPr>
            <p:spPr>
              <a:xfrm>
                <a:off x="4419604" y="4855440"/>
                <a:ext cx="1482937" cy="378246"/>
              </a:xfrm>
              <a:prstGeom prst="rect">
                <a:avLst/>
              </a:prstGeom>
              <a:noFill/>
            </p:spPr>
            <p:txBody>
              <a:bodyPr wrap="square" rtlCol="0">
                <a:spAutoFit/>
              </a:bodyPr>
              <a:lstStyle/>
              <a:p>
                <a14:m>
                  <m:oMath xmlns:m="http://schemas.openxmlformats.org/officeDocument/2006/math">
                    <m:sSup>
                      <m:sSupPr>
                        <m:ctrlPr>
                          <a:rPr kumimoji="1" lang="en-US" altLang="ja-JP" i="1">
                            <a:latin typeface="Cambria Math" panose="02040503050406030204" pitchFamily="18" charset="0"/>
                          </a:rPr>
                        </m:ctrlPr>
                      </m:sSupPr>
                      <m:e>
                        <m:acc>
                          <m:accPr>
                            <m:chr m:val="̂"/>
                            <m:ctrlPr>
                              <a:rPr kumimoji="1" lang="en-US" altLang="ja-JP" i="1">
                                <a:latin typeface="Cambria Math" panose="02040503050406030204" pitchFamily="18" charset="0"/>
                              </a:rPr>
                            </m:ctrlPr>
                          </m:accPr>
                          <m:e>
                            <m:r>
                              <a:rPr kumimoji="1" lang="en-US" altLang="ja-JP" b="1" i="1">
                                <a:latin typeface="Cambria Math" panose="02040503050406030204" pitchFamily="18" charset="0"/>
                              </a:rPr>
                              <m:t>𝒛</m:t>
                            </m:r>
                          </m:e>
                        </m:acc>
                      </m:e>
                      <m:sup>
                        <m:r>
                          <a:rPr kumimoji="1" lang="en-US" altLang="ja-JP" i="1">
                            <a:latin typeface="Cambria Math" panose="02040503050406030204" pitchFamily="18" charset="0"/>
                          </a:rPr>
                          <m:t>𝑖</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0,1</m:t>
                            </m:r>
                          </m:e>
                        </m:d>
                      </m:e>
                      <m:sup>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ea typeface="Cambria Math" panose="02040503050406030204" pitchFamily="18" charset="0"/>
                              </a:rPr>
                              <m:t>ℤ</m:t>
                            </m:r>
                          </m:sub>
                        </m:sSub>
                      </m:sup>
                    </m:sSup>
                  </m:oMath>
                </a14:m>
                <a:r>
                  <a:rPr kumimoji="1" lang="ja-JP" altLang="en-US" b="1" dirty="0"/>
                  <a:t>　</a:t>
                </a:r>
              </a:p>
            </p:txBody>
          </p:sp>
        </mc:Choice>
        <mc:Fallback xmlns="">
          <p:sp>
            <p:nvSpPr>
              <p:cNvPr id="31" name="テキスト ボックス 30">
                <a:extLst>
                  <a:ext uri="{FF2B5EF4-FFF2-40B4-BE49-F238E27FC236}">
                    <a16:creationId xmlns:a16="http://schemas.microsoft.com/office/drawing/2014/main" id="{2E4EDD4E-6F08-4794-8B09-50AE634FC050}"/>
                  </a:ext>
                </a:extLst>
              </p:cNvPr>
              <p:cNvSpPr txBox="1">
                <a:spLocks noRot="1" noChangeAspect="1" noMove="1" noResize="1" noEditPoints="1" noAdjustHandles="1" noChangeArrowheads="1" noChangeShapeType="1" noTextEdit="1"/>
              </p:cNvSpPr>
              <p:nvPr/>
            </p:nvSpPr>
            <p:spPr>
              <a:xfrm>
                <a:off x="4419604" y="4855440"/>
                <a:ext cx="1482937" cy="378246"/>
              </a:xfrm>
              <a:prstGeom prst="rect">
                <a:avLst/>
              </a:prstGeom>
              <a:blipFill>
                <a:blip r:embed="rId15"/>
                <a:stretch>
                  <a:fillRect t="-158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5236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ED85FA-B9A2-4876-AE33-3CF012F1051B}"/>
              </a:ext>
            </a:extLst>
          </p:cNvPr>
          <p:cNvSpPr>
            <a:spLocks noGrp="1"/>
          </p:cNvSpPr>
          <p:nvPr>
            <p:ph type="title"/>
          </p:nvPr>
        </p:nvSpPr>
        <p:spPr/>
        <p:txBody>
          <a:bodyPr/>
          <a:lstStyle/>
          <a:p>
            <a:r>
              <a:rPr kumimoji="1" lang="en-US" altLang="ja-JP" dirty="0"/>
              <a:t>[LVMWD] RO System Configuration and Measurement Points</a:t>
            </a:r>
            <a:endParaRPr kumimoji="1" lang="ja-JP" altLang="en-US" dirty="0"/>
          </a:p>
        </p:txBody>
      </p:sp>
      <p:sp>
        <p:nvSpPr>
          <p:cNvPr id="3" name="スライド番号プレースホルダー 2">
            <a:extLst>
              <a:ext uri="{FF2B5EF4-FFF2-40B4-BE49-F238E27FC236}">
                <a16:creationId xmlns:a16="http://schemas.microsoft.com/office/drawing/2014/main" id="{479151EF-015B-47A0-A02E-55D89C5B3C66}"/>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grpSp>
        <p:nvGrpSpPr>
          <p:cNvPr id="5" name="グループ化 4">
            <a:extLst>
              <a:ext uri="{FF2B5EF4-FFF2-40B4-BE49-F238E27FC236}">
                <a16:creationId xmlns:a16="http://schemas.microsoft.com/office/drawing/2014/main" id="{7C6352F3-B2A0-4401-A806-F067AF1EF0B4}"/>
              </a:ext>
            </a:extLst>
          </p:cNvPr>
          <p:cNvGrpSpPr/>
          <p:nvPr/>
        </p:nvGrpSpPr>
        <p:grpSpPr>
          <a:xfrm>
            <a:off x="1633946" y="2296041"/>
            <a:ext cx="1703882" cy="464695"/>
            <a:chOff x="2495862" y="1266669"/>
            <a:chExt cx="1439056" cy="464695"/>
          </a:xfrm>
          <a:effectLst>
            <a:outerShdw blurRad="50800" dist="38100" dir="2700000" algn="tl" rotWithShape="0">
              <a:prstClr val="black">
                <a:alpha val="40000"/>
              </a:prstClr>
            </a:outerShdw>
          </a:effectLst>
        </p:grpSpPr>
        <p:sp>
          <p:nvSpPr>
            <p:cNvPr id="6" name="正方形/長方形 5">
              <a:extLst>
                <a:ext uri="{FF2B5EF4-FFF2-40B4-BE49-F238E27FC236}">
                  <a16:creationId xmlns:a16="http://schemas.microsoft.com/office/drawing/2014/main" id="{D37F03D8-2BBC-4B3A-B9DC-942EC0B14031}"/>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6D93D0B5-0BBF-4093-AEF7-21E3B92D996D}"/>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8" name="グループ化 7">
            <a:extLst>
              <a:ext uri="{FF2B5EF4-FFF2-40B4-BE49-F238E27FC236}">
                <a16:creationId xmlns:a16="http://schemas.microsoft.com/office/drawing/2014/main" id="{87C7D187-D80B-4482-917C-F868227175A9}"/>
              </a:ext>
            </a:extLst>
          </p:cNvPr>
          <p:cNvGrpSpPr/>
          <p:nvPr/>
        </p:nvGrpSpPr>
        <p:grpSpPr>
          <a:xfrm>
            <a:off x="2296010" y="3100512"/>
            <a:ext cx="1703882" cy="464695"/>
            <a:chOff x="2495862" y="1266669"/>
            <a:chExt cx="1439056" cy="464695"/>
          </a:xfrm>
          <a:effectLst>
            <a:outerShdw blurRad="50800" dist="38100" dir="2700000" algn="tl" rotWithShape="0">
              <a:prstClr val="black">
                <a:alpha val="40000"/>
              </a:prstClr>
            </a:outerShdw>
          </a:effectLst>
        </p:grpSpPr>
        <p:sp>
          <p:nvSpPr>
            <p:cNvPr id="9" name="正方形/長方形 8">
              <a:extLst>
                <a:ext uri="{FF2B5EF4-FFF2-40B4-BE49-F238E27FC236}">
                  <a16:creationId xmlns:a16="http://schemas.microsoft.com/office/drawing/2014/main" id="{51C30129-8B80-4988-BF88-C2EB0719D060}"/>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79F29E1-A2A9-4134-BAD7-F0A59405A624}"/>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571F7831-E058-4DE9-AB8A-6BE36316DCCB}"/>
              </a:ext>
            </a:extLst>
          </p:cNvPr>
          <p:cNvGrpSpPr/>
          <p:nvPr/>
        </p:nvGrpSpPr>
        <p:grpSpPr>
          <a:xfrm>
            <a:off x="2960722" y="3947455"/>
            <a:ext cx="1703882" cy="464695"/>
            <a:chOff x="2495862" y="1266669"/>
            <a:chExt cx="1439056" cy="464695"/>
          </a:xfrm>
          <a:effectLst>
            <a:outerShdw blurRad="50800" dist="38100" dir="2700000" algn="tl" rotWithShape="0">
              <a:prstClr val="black">
                <a:alpha val="40000"/>
              </a:prstClr>
            </a:outerShdw>
          </a:effectLst>
        </p:grpSpPr>
        <p:sp>
          <p:nvSpPr>
            <p:cNvPr id="12" name="正方形/長方形 11">
              <a:extLst>
                <a:ext uri="{FF2B5EF4-FFF2-40B4-BE49-F238E27FC236}">
                  <a16:creationId xmlns:a16="http://schemas.microsoft.com/office/drawing/2014/main" id="{960369CD-462C-44C5-9702-DA2B8A8BDCEF}"/>
                </a:ext>
              </a:extLst>
            </p:cNvPr>
            <p:cNvSpPr/>
            <p:nvPr/>
          </p:nvSpPr>
          <p:spPr>
            <a:xfrm>
              <a:off x="2495862" y="1266669"/>
              <a:ext cx="1439056" cy="464695"/>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3FF560B7-5F89-43BB-ADF2-514C44A2056C}"/>
                </a:ext>
              </a:extLst>
            </p:cNvPr>
            <p:cNvCxnSpPr>
              <a:cxnSpLocks/>
            </p:cNvCxnSpPr>
            <p:nvPr/>
          </p:nvCxnSpPr>
          <p:spPr>
            <a:xfrm>
              <a:off x="2495862" y="1274164"/>
              <a:ext cx="1439056" cy="4572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4" name="直線矢印コネクタ 13">
            <a:extLst>
              <a:ext uri="{FF2B5EF4-FFF2-40B4-BE49-F238E27FC236}">
                <a16:creationId xmlns:a16="http://schemas.microsoft.com/office/drawing/2014/main" id="{51A93A8E-669D-4D10-8C47-3CB8CF1410A2}"/>
              </a:ext>
            </a:extLst>
          </p:cNvPr>
          <p:cNvCxnSpPr>
            <a:cxnSpLocks/>
            <a:stCxn id="6" idx="1"/>
          </p:cNvCxnSpPr>
          <p:nvPr/>
        </p:nvCxnSpPr>
        <p:spPr>
          <a:xfrm flipH="1">
            <a:off x="352270" y="2528389"/>
            <a:ext cx="1281676"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7CB5E92A-787C-4D52-AE78-1190EAD1AE53}"/>
              </a:ext>
            </a:extLst>
          </p:cNvPr>
          <p:cNvCxnSpPr>
            <a:cxnSpLocks/>
            <a:endCxn id="6" idx="3"/>
          </p:cNvCxnSpPr>
          <p:nvPr/>
        </p:nvCxnSpPr>
        <p:spPr>
          <a:xfrm flipH="1">
            <a:off x="3337828" y="2528389"/>
            <a:ext cx="6870477"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コネクタ: カギ線 15">
            <a:extLst>
              <a:ext uri="{FF2B5EF4-FFF2-40B4-BE49-F238E27FC236}">
                <a16:creationId xmlns:a16="http://schemas.microsoft.com/office/drawing/2014/main" id="{40A0ADC8-4D16-4378-ADB0-ECB98F1B04ED}"/>
              </a:ext>
            </a:extLst>
          </p:cNvPr>
          <p:cNvCxnSpPr>
            <a:cxnSpLocks/>
            <a:stCxn id="9" idx="3"/>
          </p:cNvCxnSpPr>
          <p:nvPr/>
        </p:nvCxnSpPr>
        <p:spPr>
          <a:xfrm flipV="1">
            <a:off x="3999892" y="2517232"/>
            <a:ext cx="1727220" cy="815628"/>
          </a:xfrm>
          <a:prstGeom prst="bentConnector3">
            <a:avLst>
              <a:gd name="adj1" fmla="val 99903"/>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C33F29AF-E43C-448E-A7BC-9F06E76C5880}"/>
              </a:ext>
            </a:extLst>
          </p:cNvPr>
          <p:cNvCxnSpPr>
            <a:cxnSpLocks/>
          </p:cNvCxnSpPr>
          <p:nvPr/>
        </p:nvCxnSpPr>
        <p:spPr>
          <a:xfrm flipV="1">
            <a:off x="4664604" y="2532052"/>
            <a:ext cx="1724572" cy="1640256"/>
          </a:xfrm>
          <a:prstGeom prst="bentConnector3">
            <a:avLst>
              <a:gd name="adj1" fmla="val 99980"/>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8" name="コネクタ: カギ線 17">
            <a:extLst>
              <a:ext uri="{FF2B5EF4-FFF2-40B4-BE49-F238E27FC236}">
                <a16:creationId xmlns:a16="http://schemas.microsoft.com/office/drawing/2014/main" id="{09AB1A80-111B-4404-A6A0-87DE9D96568D}"/>
              </a:ext>
            </a:extLst>
          </p:cNvPr>
          <p:cNvCxnSpPr>
            <a:cxnSpLocks/>
          </p:cNvCxnSpPr>
          <p:nvPr/>
        </p:nvCxnSpPr>
        <p:spPr>
          <a:xfrm rot="16200000" flipH="1">
            <a:off x="1700285" y="2738860"/>
            <a:ext cx="576000"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コネクタ: カギ線 18">
            <a:extLst>
              <a:ext uri="{FF2B5EF4-FFF2-40B4-BE49-F238E27FC236}">
                <a16:creationId xmlns:a16="http://schemas.microsoft.com/office/drawing/2014/main" id="{FDCB6ADD-8385-4C70-8A9B-262EE9613063}"/>
              </a:ext>
            </a:extLst>
          </p:cNvPr>
          <p:cNvCxnSpPr>
            <a:cxnSpLocks/>
          </p:cNvCxnSpPr>
          <p:nvPr/>
        </p:nvCxnSpPr>
        <p:spPr>
          <a:xfrm rot="16200000" flipH="1">
            <a:off x="2344663" y="3566504"/>
            <a:ext cx="614596" cy="612000"/>
          </a:xfrm>
          <a:prstGeom prst="bentConnector2">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8647252D-FBDF-4B85-9391-6954B6B1FA23}"/>
              </a:ext>
            </a:extLst>
          </p:cNvPr>
          <p:cNvSpPr/>
          <p:nvPr/>
        </p:nvSpPr>
        <p:spPr>
          <a:xfrm>
            <a:off x="2235859" y="4062380"/>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21" name="フローチャート: 和接合 20">
            <a:extLst>
              <a:ext uri="{FF2B5EF4-FFF2-40B4-BE49-F238E27FC236}">
                <a16:creationId xmlns:a16="http://schemas.microsoft.com/office/drawing/2014/main" id="{4948E8BE-599B-4A6F-A69B-E51F16F3E25D}"/>
              </a:ext>
            </a:extLst>
          </p:cNvPr>
          <p:cNvSpPr/>
          <p:nvPr/>
        </p:nvSpPr>
        <p:spPr>
          <a:xfrm>
            <a:off x="699366" y="2399842"/>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和接合 21">
            <a:extLst>
              <a:ext uri="{FF2B5EF4-FFF2-40B4-BE49-F238E27FC236}">
                <a16:creationId xmlns:a16="http://schemas.microsoft.com/office/drawing/2014/main" id="{6C81DADB-01C4-43FA-9EA4-B707B479B741}"/>
              </a:ext>
            </a:extLst>
          </p:cNvPr>
          <p:cNvSpPr/>
          <p:nvPr/>
        </p:nvSpPr>
        <p:spPr>
          <a:xfrm>
            <a:off x="4165429" y="239341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和接合 22">
            <a:extLst>
              <a:ext uri="{FF2B5EF4-FFF2-40B4-BE49-F238E27FC236}">
                <a16:creationId xmlns:a16="http://schemas.microsoft.com/office/drawing/2014/main" id="{18125954-1EBC-4817-96B8-F251AEB7339A}"/>
              </a:ext>
            </a:extLst>
          </p:cNvPr>
          <p:cNvSpPr/>
          <p:nvPr/>
        </p:nvSpPr>
        <p:spPr>
          <a:xfrm>
            <a:off x="4809425" y="3193013"/>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ローチャート: 和接合 23">
            <a:extLst>
              <a:ext uri="{FF2B5EF4-FFF2-40B4-BE49-F238E27FC236}">
                <a16:creationId xmlns:a16="http://schemas.microsoft.com/office/drawing/2014/main" id="{8775F075-344E-4631-8141-3E00005BAE4C}"/>
              </a:ext>
            </a:extLst>
          </p:cNvPr>
          <p:cNvSpPr/>
          <p:nvPr/>
        </p:nvSpPr>
        <p:spPr>
          <a:xfrm>
            <a:off x="5494048" y="4039956"/>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5" name="直線矢印コネクタ 24">
            <a:extLst>
              <a:ext uri="{FF2B5EF4-FFF2-40B4-BE49-F238E27FC236}">
                <a16:creationId xmlns:a16="http://schemas.microsoft.com/office/drawing/2014/main" id="{0825DB26-621D-4B35-97B5-4BBC46C56158}"/>
              </a:ext>
            </a:extLst>
          </p:cNvPr>
          <p:cNvCxnSpPr>
            <a:cxnSpLocks/>
            <a:endCxn id="12" idx="2"/>
          </p:cNvCxnSpPr>
          <p:nvPr/>
        </p:nvCxnSpPr>
        <p:spPr>
          <a:xfrm flipV="1">
            <a:off x="3812663" y="4412150"/>
            <a:ext cx="0" cy="614595"/>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0AC1F11-BCED-4ECC-8033-0089EA9B6885}"/>
              </a:ext>
            </a:extLst>
          </p:cNvPr>
          <p:cNvSpPr txBox="1"/>
          <p:nvPr/>
        </p:nvSpPr>
        <p:spPr>
          <a:xfrm>
            <a:off x="223289" y="1449602"/>
            <a:ext cx="1906400" cy="938719"/>
          </a:xfrm>
          <a:prstGeom prst="rect">
            <a:avLst/>
          </a:prstGeom>
          <a:noFill/>
        </p:spPr>
        <p:txBody>
          <a:bodyPr wrap="square" rtlCol="0">
            <a:spAutoFit/>
          </a:bodyPr>
          <a:lstStyle/>
          <a:p>
            <a:r>
              <a:rPr kumimoji="1" lang="ja-JP" altLang="en-US" sz="1100" b="1" dirty="0"/>
              <a:t>・</a:t>
            </a:r>
            <a:r>
              <a:rPr kumimoji="1" lang="en-US" altLang="ja-JP" sz="1100" b="1" dirty="0"/>
              <a:t>Feed Free Chlorine</a:t>
            </a:r>
          </a:p>
          <a:p>
            <a:r>
              <a:rPr lang="ja-JP" altLang="en-US" sz="1100" b="1" dirty="0"/>
              <a:t>・</a:t>
            </a:r>
            <a:r>
              <a:rPr lang="en-US" altLang="ja-JP" sz="1100" b="1" dirty="0"/>
              <a:t>Feed Conductivity</a:t>
            </a:r>
          </a:p>
          <a:p>
            <a:r>
              <a:rPr kumimoji="1" lang="ja-JP" altLang="en-US" sz="1100" b="1" dirty="0"/>
              <a:t>・</a:t>
            </a:r>
            <a:r>
              <a:rPr kumimoji="1" lang="en-US" altLang="ja-JP" sz="1100" b="1" dirty="0"/>
              <a:t>Feed pH, TOC, Temp</a:t>
            </a:r>
          </a:p>
          <a:p>
            <a:r>
              <a:rPr lang="ja-JP" altLang="en-US" sz="1100" b="1" dirty="0"/>
              <a:t>・</a:t>
            </a:r>
            <a:r>
              <a:rPr lang="en-US" altLang="ja-JP" sz="1100" b="1" dirty="0"/>
              <a:t>Feed Pressure</a:t>
            </a:r>
          </a:p>
          <a:p>
            <a:r>
              <a:rPr lang="ja-JP" altLang="en-US" sz="1100" b="1" dirty="0"/>
              <a:t>・</a:t>
            </a:r>
            <a:r>
              <a:rPr lang="en-US" altLang="ja-JP" sz="1100" b="1" dirty="0"/>
              <a:t>Feed Flow (Calc)</a:t>
            </a:r>
            <a:endParaRPr kumimoji="1" lang="ja-JP" altLang="en-US" sz="1100" b="1" dirty="0"/>
          </a:p>
        </p:txBody>
      </p:sp>
      <p:sp>
        <p:nvSpPr>
          <p:cNvPr id="27" name="テキスト ボックス 26">
            <a:extLst>
              <a:ext uri="{FF2B5EF4-FFF2-40B4-BE49-F238E27FC236}">
                <a16:creationId xmlns:a16="http://schemas.microsoft.com/office/drawing/2014/main" id="{C1518087-6D69-46FE-B745-5E0EBF3E0777}"/>
              </a:ext>
            </a:extLst>
          </p:cNvPr>
          <p:cNvSpPr txBox="1"/>
          <p:nvPr/>
        </p:nvSpPr>
        <p:spPr>
          <a:xfrm>
            <a:off x="3292117" y="1962890"/>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8" name="テキスト ボックス 27">
            <a:extLst>
              <a:ext uri="{FF2B5EF4-FFF2-40B4-BE49-F238E27FC236}">
                <a16:creationId xmlns:a16="http://schemas.microsoft.com/office/drawing/2014/main" id="{2394A6A7-1F6F-41EF-A0FE-715BC100E785}"/>
              </a:ext>
            </a:extLst>
          </p:cNvPr>
          <p:cNvSpPr txBox="1"/>
          <p:nvPr/>
        </p:nvSpPr>
        <p:spPr>
          <a:xfrm>
            <a:off x="3907777" y="2782237"/>
            <a:ext cx="2014752" cy="430887"/>
          </a:xfrm>
          <a:prstGeom prst="rect">
            <a:avLst/>
          </a:prstGeom>
          <a:noFill/>
          <a:effectLst/>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29" name="テキスト ボックス 28">
            <a:extLst>
              <a:ext uri="{FF2B5EF4-FFF2-40B4-BE49-F238E27FC236}">
                <a16:creationId xmlns:a16="http://schemas.microsoft.com/office/drawing/2014/main" id="{B5A2AA03-3C6E-4F05-B5EA-B344F6CC9AD3}"/>
              </a:ext>
            </a:extLst>
          </p:cNvPr>
          <p:cNvSpPr txBox="1"/>
          <p:nvPr/>
        </p:nvSpPr>
        <p:spPr>
          <a:xfrm>
            <a:off x="4572680" y="3630168"/>
            <a:ext cx="2014752" cy="430887"/>
          </a:xfrm>
          <a:prstGeom prst="rect">
            <a:avLst/>
          </a:prstGeom>
          <a:noFill/>
        </p:spPr>
        <p:txBody>
          <a:bodyPr wrap="square" rtlCol="0">
            <a:spAutoFit/>
          </a:bodyPr>
          <a:lstStyle/>
          <a:p>
            <a:r>
              <a:rPr kumimoji="1" lang="ja-JP" altLang="en-US" sz="1100" b="1" dirty="0"/>
              <a:t>・</a:t>
            </a:r>
            <a:r>
              <a:rPr kumimoji="1" lang="en-US" altLang="ja-JP" sz="1100" b="1" dirty="0"/>
              <a:t>Permeate Flow</a:t>
            </a:r>
          </a:p>
          <a:p>
            <a:r>
              <a:rPr lang="ja-JP" altLang="en-US" sz="1100" b="1" dirty="0"/>
              <a:t>・</a:t>
            </a:r>
            <a:r>
              <a:rPr lang="en-US" altLang="ja-JP" sz="1100" b="1" dirty="0"/>
              <a:t>Permeate Conductivity</a:t>
            </a:r>
          </a:p>
        </p:txBody>
      </p:sp>
      <p:sp>
        <p:nvSpPr>
          <p:cNvPr id="30" name="フローチャート: 和接合 29">
            <a:extLst>
              <a:ext uri="{FF2B5EF4-FFF2-40B4-BE49-F238E27FC236}">
                <a16:creationId xmlns:a16="http://schemas.microsoft.com/office/drawing/2014/main" id="{950BCE8F-24F6-49F9-9FF8-6F5047D45660}"/>
              </a:ext>
            </a:extLst>
          </p:cNvPr>
          <p:cNvSpPr/>
          <p:nvPr/>
        </p:nvSpPr>
        <p:spPr>
          <a:xfrm>
            <a:off x="6750736" y="239341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360C4499-4444-4EDB-88EB-354B3CD17620}"/>
              </a:ext>
            </a:extLst>
          </p:cNvPr>
          <p:cNvSpPr txBox="1"/>
          <p:nvPr/>
        </p:nvSpPr>
        <p:spPr>
          <a:xfrm>
            <a:off x="5475712" y="1965390"/>
            <a:ext cx="2713954" cy="430887"/>
          </a:xfrm>
          <a:prstGeom prst="rect">
            <a:avLst/>
          </a:prstGeom>
          <a:noFill/>
        </p:spPr>
        <p:txBody>
          <a:bodyPr wrap="square" rtlCol="0">
            <a:spAutoFit/>
          </a:bodyPr>
          <a:lstStyle/>
          <a:p>
            <a:r>
              <a:rPr kumimoji="1" lang="ja-JP" altLang="en-US" sz="1100" b="1" dirty="0"/>
              <a:t>・</a:t>
            </a:r>
            <a:r>
              <a:rPr kumimoji="1" lang="en-US" altLang="ja-JP" sz="1100" b="1" dirty="0"/>
              <a:t>Combined Permeate TOC</a:t>
            </a:r>
          </a:p>
          <a:p>
            <a:r>
              <a:rPr lang="ja-JP" altLang="en-US" sz="1100" b="1" dirty="0"/>
              <a:t>・</a:t>
            </a:r>
            <a:r>
              <a:rPr lang="en-US" altLang="ja-JP" sz="1100" b="1" dirty="0"/>
              <a:t>Combined Permeate Conductivity</a:t>
            </a:r>
          </a:p>
        </p:txBody>
      </p:sp>
      <p:sp>
        <p:nvSpPr>
          <p:cNvPr id="32" name="フローチャート: 和接合 31">
            <a:extLst>
              <a:ext uri="{FF2B5EF4-FFF2-40B4-BE49-F238E27FC236}">
                <a16:creationId xmlns:a16="http://schemas.microsoft.com/office/drawing/2014/main" id="{628C0375-0574-4D27-83EA-37C56B616B46}"/>
              </a:ext>
            </a:extLst>
          </p:cNvPr>
          <p:cNvSpPr/>
          <p:nvPr/>
        </p:nvSpPr>
        <p:spPr>
          <a:xfrm>
            <a:off x="3689311" y="4587094"/>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2EDF2326-2A9E-4FA1-9B5C-211358100339}"/>
              </a:ext>
            </a:extLst>
          </p:cNvPr>
          <p:cNvSpPr txBox="1"/>
          <p:nvPr/>
        </p:nvSpPr>
        <p:spPr>
          <a:xfrm>
            <a:off x="3931844" y="4590011"/>
            <a:ext cx="2014752" cy="430887"/>
          </a:xfrm>
          <a:prstGeom prst="rect">
            <a:avLst/>
          </a:prstGeom>
          <a:noFill/>
        </p:spPr>
        <p:txBody>
          <a:bodyPr wrap="square" rtlCol="0">
            <a:spAutoFit/>
          </a:bodyPr>
          <a:lstStyle/>
          <a:p>
            <a:r>
              <a:rPr lang="ja-JP" altLang="en-US" sz="1100" b="1" dirty="0"/>
              <a:t>・</a:t>
            </a:r>
            <a:r>
              <a:rPr lang="en-US" altLang="ja-JP" sz="1100" b="1" dirty="0"/>
              <a:t>Concentrate Pressure</a:t>
            </a:r>
          </a:p>
          <a:p>
            <a:r>
              <a:rPr lang="ja-JP" altLang="en-US" sz="1100" b="1" dirty="0"/>
              <a:t>・</a:t>
            </a:r>
            <a:r>
              <a:rPr lang="en-US" altLang="ja-JP" sz="1100" b="1" dirty="0"/>
              <a:t>Concentrate</a:t>
            </a:r>
            <a:r>
              <a:rPr lang="ja-JP" altLang="en-US" sz="1100" b="1" dirty="0"/>
              <a:t> </a:t>
            </a:r>
            <a:r>
              <a:rPr lang="en-US" altLang="ja-JP" sz="1100" b="1" dirty="0"/>
              <a:t>Flow</a:t>
            </a:r>
          </a:p>
        </p:txBody>
      </p:sp>
      <p:sp>
        <p:nvSpPr>
          <p:cNvPr id="34" name="フローチャート: 和接合 33">
            <a:extLst>
              <a:ext uri="{FF2B5EF4-FFF2-40B4-BE49-F238E27FC236}">
                <a16:creationId xmlns:a16="http://schemas.microsoft.com/office/drawing/2014/main" id="{22D2BCA7-3989-41FC-B49C-605709C2FD84}"/>
              </a:ext>
            </a:extLst>
          </p:cNvPr>
          <p:cNvSpPr/>
          <p:nvPr/>
        </p:nvSpPr>
        <p:spPr>
          <a:xfrm>
            <a:off x="8694688" y="2387349"/>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FED0977E-4CFE-4938-8357-6FA73D84A215}"/>
              </a:ext>
            </a:extLst>
          </p:cNvPr>
          <p:cNvSpPr txBox="1"/>
          <p:nvPr/>
        </p:nvSpPr>
        <p:spPr>
          <a:xfrm>
            <a:off x="8009933" y="1449602"/>
            <a:ext cx="1756357" cy="938719"/>
          </a:xfrm>
          <a:prstGeom prst="rect">
            <a:avLst/>
          </a:prstGeom>
          <a:noFill/>
        </p:spPr>
        <p:txBody>
          <a:bodyPr wrap="square" rtlCol="0">
            <a:spAutoFit/>
          </a:bodyPr>
          <a:lstStyle/>
          <a:p>
            <a:r>
              <a:rPr kumimoji="1" lang="ja-JP" altLang="en-US" sz="1100" b="1" dirty="0"/>
              <a:t>・</a:t>
            </a:r>
            <a:r>
              <a:rPr lang="en-US" altLang="ja-JP" sz="1100" b="1" dirty="0"/>
              <a:t>Inlet Free Chlorine</a:t>
            </a:r>
            <a:endParaRPr kumimoji="1" lang="en-US" altLang="ja-JP" sz="1100" b="1" dirty="0"/>
          </a:p>
          <a:p>
            <a:r>
              <a:rPr lang="ja-JP" altLang="en-US" sz="1100" b="1" dirty="0"/>
              <a:t>・</a:t>
            </a:r>
            <a:r>
              <a:rPr lang="en-US" altLang="ja-JP" sz="1100" b="1" dirty="0"/>
              <a:t>Inlet Total Chlorine</a:t>
            </a:r>
          </a:p>
          <a:p>
            <a:r>
              <a:rPr lang="ja-JP" altLang="en-US" sz="1100" b="1" dirty="0"/>
              <a:t>・</a:t>
            </a:r>
            <a:r>
              <a:rPr lang="en-US" altLang="ja-JP" sz="1100" b="1" dirty="0"/>
              <a:t>Inlet pH</a:t>
            </a:r>
          </a:p>
          <a:p>
            <a:r>
              <a:rPr lang="ja-JP" altLang="en-US" sz="1100" b="1" dirty="0"/>
              <a:t>・</a:t>
            </a:r>
            <a:r>
              <a:rPr lang="en-US" altLang="ja-JP" sz="1100" b="1" dirty="0"/>
              <a:t>Inlet UVT</a:t>
            </a:r>
          </a:p>
          <a:p>
            <a:r>
              <a:rPr lang="ja-JP" altLang="en-US" sz="1100" b="1" dirty="0"/>
              <a:t>・</a:t>
            </a:r>
            <a:r>
              <a:rPr lang="en-US" altLang="ja-JP" sz="1100" b="1" dirty="0"/>
              <a:t>Inlet Flow</a:t>
            </a:r>
          </a:p>
        </p:txBody>
      </p:sp>
      <p:sp>
        <p:nvSpPr>
          <p:cNvPr id="36" name="正方形/長方形 35">
            <a:extLst>
              <a:ext uri="{FF2B5EF4-FFF2-40B4-BE49-F238E27FC236}">
                <a16:creationId xmlns:a16="http://schemas.microsoft.com/office/drawing/2014/main" id="{C7B7B9AA-461A-4BE3-8D99-439E42228FA3}"/>
              </a:ext>
            </a:extLst>
          </p:cNvPr>
          <p:cNvSpPr/>
          <p:nvPr/>
        </p:nvSpPr>
        <p:spPr>
          <a:xfrm>
            <a:off x="9421287" y="2296040"/>
            <a:ext cx="884453" cy="464695"/>
          </a:xfrm>
          <a:prstGeom prst="rect">
            <a:avLst/>
          </a:prstGeom>
          <a:solidFill>
            <a:schemeClr val="bg1"/>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lumMod val="65000"/>
                    <a:lumOff val="35000"/>
                  </a:schemeClr>
                </a:solidFill>
              </a:rPr>
              <a:t>UV</a:t>
            </a:r>
            <a:endParaRPr kumimoji="1" lang="ja-JP" altLang="en-US" b="1" dirty="0">
              <a:solidFill>
                <a:schemeClr val="tx1">
                  <a:lumMod val="65000"/>
                  <a:lumOff val="35000"/>
                </a:schemeClr>
              </a:solidFill>
            </a:endParaRPr>
          </a:p>
        </p:txBody>
      </p:sp>
      <p:cxnSp>
        <p:nvCxnSpPr>
          <p:cNvPr id="37" name="直線矢印コネクタ 36">
            <a:extLst>
              <a:ext uri="{FF2B5EF4-FFF2-40B4-BE49-F238E27FC236}">
                <a16:creationId xmlns:a16="http://schemas.microsoft.com/office/drawing/2014/main" id="{53BD4A12-7812-4D75-AB70-CD41837DA53D}"/>
              </a:ext>
            </a:extLst>
          </p:cNvPr>
          <p:cNvCxnSpPr>
            <a:cxnSpLocks/>
            <a:endCxn id="36" idx="3"/>
          </p:cNvCxnSpPr>
          <p:nvPr/>
        </p:nvCxnSpPr>
        <p:spPr>
          <a:xfrm flipH="1">
            <a:off x="10305740" y="2528388"/>
            <a:ext cx="1409078" cy="0"/>
          </a:xfrm>
          <a:prstGeom prst="straightConnector1">
            <a:avLst/>
          </a:prstGeom>
          <a:ln w="19050">
            <a:solidFill>
              <a:schemeClr val="accent5"/>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フローチャート: 和接合 37">
            <a:extLst>
              <a:ext uri="{FF2B5EF4-FFF2-40B4-BE49-F238E27FC236}">
                <a16:creationId xmlns:a16="http://schemas.microsoft.com/office/drawing/2014/main" id="{111F372A-02D8-49B7-B4B3-3BDC055E818F}"/>
              </a:ext>
            </a:extLst>
          </p:cNvPr>
          <p:cNvSpPr/>
          <p:nvPr/>
        </p:nvSpPr>
        <p:spPr>
          <a:xfrm>
            <a:off x="10794439" y="2404567"/>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9D6AFC3-F18C-4F01-9425-CBD2A842B71C}"/>
              </a:ext>
            </a:extLst>
          </p:cNvPr>
          <p:cNvSpPr txBox="1"/>
          <p:nvPr/>
        </p:nvSpPr>
        <p:spPr>
          <a:xfrm>
            <a:off x="10277308" y="1790170"/>
            <a:ext cx="1912478" cy="600164"/>
          </a:xfrm>
          <a:prstGeom prst="rect">
            <a:avLst/>
          </a:prstGeom>
          <a:noFill/>
        </p:spPr>
        <p:txBody>
          <a:bodyPr wrap="square" rtlCol="0">
            <a:spAutoFit/>
          </a:bodyPr>
          <a:lstStyle/>
          <a:p>
            <a:r>
              <a:rPr kumimoji="1" lang="ja-JP" altLang="en-US" sz="1100" b="1" dirty="0"/>
              <a:t>・</a:t>
            </a:r>
            <a:r>
              <a:rPr kumimoji="1" lang="en-US" altLang="ja-JP" sz="1100" b="1" dirty="0"/>
              <a:t>Outlet</a:t>
            </a:r>
            <a:r>
              <a:rPr lang="en-US" altLang="ja-JP" sz="1100" b="1" dirty="0"/>
              <a:t> Free Chlorine</a:t>
            </a:r>
            <a:endParaRPr kumimoji="1" lang="en-US" altLang="ja-JP" sz="1100" b="1" dirty="0"/>
          </a:p>
          <a:p>
            <a:r>
              <a:rPr lang="ja-JP" altLang="en-US" sz="1100" b="1" dirty="0"/>
              <a:t>・</a:t>
            </a:r>
            <a:r>
              <a:rPr lang="en-US" altLang="ja-JP" sz="1100" b="1" dirty="0"/>
              <a:t>Outlet Total Chlorine</a:t>
            </a:r>
          </a:p>
          <a:p>
            <a:r>
              <a:rPr lang="ja-JP" altLang="en-US" sz="1100" b="1" dirty="0"/>
              <a:t>・</a:t>
            </a:r>
            <a:r>
              <a:rPr lang="en-US" altLang="ja-JP" sz="1100" b="1" dirty="0"/>
              <a:t>Inlet UVT</a:t>
            </a:r>
          </a:p>
        </p:txBody>
      </p:sp>
      <p:sp>
        <p:nvSpPr>
          <p:cNvPr id="40" name="フローチャート: 和接合 39">
            <a:extLst>
              <a:ext uri="{FF2B5EF4-FFF2-40B4-BE49-F238E27FC236}">
                <a16:creationId xmlns:a16="http://schemas.microsoft.com/office/drawing/2014/main" id="{1C55EBEC-9B4D-4220-BD97-517D62BE5924}"/>
              </a:ext>
            </a:extLst>
          </p:cNvPr>
          <p:cNvSpPr/>
          <p:nvPr/>
        </p:nvSpPr>
        <p:spPr>
          <a:xfrm>
            <a:off x="9731159" y="276280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a:extLst>
              <a:ext uri="{FF2B5EF4-FFF2-40B4-BE49-F238E27FC236}">
                <a16:creationId xmlns:a16="http://schemas.microsoft.com/office/drawing/2014/main" id="{5C074BCF-78DA-4A6B-A21E-FD1EB17469CA}"/>
              </a:ext>
            </a:extLst>
          </p:cNvPr>
          <p:cNvSpPr txBox="1"/>
          <p:nvPr/>
        </p:nvSpPr>
        <p:spPr>
          <a:xfrm>
            <a:off x="9139393" y="3002207"/>
            <a:ext cx="2815264" cy="600164"/>
          </a:xfrm>
          <a:prstGeom prst="rect">
            <a:avLst/>
          </a:prstGeom>
          <a:noFill/>
        </p:spPr>
        <p:txBody>
          <a:bodyPr wrap="square" rtlCol="0">
            <a:spAutoFit/>
          </a:bodyPr>
          <a:lstStyle/>
          <a:p>
            <a:r>
              <a:rPr kumimoji="1" lang="ja-JP" altLang="en-US" sz="1100" b="1" dirty="0"/>
              <a:t>・</a:t>
            </a:r>
            <a:r>
              <a:rPr kumimoji="1" lang="en-US" altLang="ja-JP" sz="1100" b="1" dirty="0"/>
              <a:t>UV Dose</a:t>
            </a:r>
          </a:p>
          <a:p>
            <a:r>
              <a:rPr lang="ja-JP" altLang="en-US" sz="1100" b="1" dirty="0"/>
              <a:t>・</a:t>
            </a:r>
            <a:r>
              <a:rPr lang="en-US" altLang="ja-JP" sz="1100" b="1" dirty="0"/>
              <a:t>UV Intensity</a:t>
            </a:r>
          </a:p>
          <a:p>
            <a:r>
              <a:rPr lang="ja-JP" altLang="en-US" sz="1100" b="1" dirty="0"/>
              <a:t>・</a:t>
            </a:r>
            <a:r>
              <a:rPr lang="en-US" altLang="ja-JP" sz="1100" b="1" dirty="0"/>
              <a:t>UV Lamp Power (Constant 50%)</a:t>
            </a:r>
          </a:p>
        </p:txBody>
      </p:sp>
      <p:sp>
        <p:nvSpPr>
          <p:cNvPr id="43" name="テキスト ボックス 42">
            <a:extLst>
              <a:ext uri="{FF2B5EF4-FFF2-40B4-BE49-F238E27FC236}">
                <a16:creationId xmlns:a16="http://schemas.microsoft.com/office/drawing/2014/main" id="{4AF3109F-C531-43F4-8DD8-4F8252A1127E}"/>
              </a:ext>
            </a:extLst>
          </p:cNvPr>
          <p:cNvSpPr txBox="1"/>
          <p:nvPr/>
        </p:nvSpPr>
        <p:spPr>
          <a:xfrm>
            <a:off x="2073643" y="2272752"/>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1</a:t>
            </a:r>
            <a:r>
              <a:rPr kumimoji="1" lang="en-US" altLang="ja-JP" sz="1200" b="1" baseline="30000" dirty="0">
                <a:solidFill>
                  <a:schemeClr val="tx1">
                    <a:lumMod val="65000"/>
                    <a:lumOff val="35000"/>
                  </a:schemeClr>
                </a:solidFill>
              </a:rPr>
              <a:t>st</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4" name="テキスト ボックス 43">
            <a:extLst>
              <a:ext uri="{FF2B5EF4-FFF2-40B4-BE49-F238E27FC236}">
                <a16:creationId xmlns:a16="http://schemas.microsoft.com/office/drawing/2014/main" id="{D2BCE313-F0FB-4875-BDD8-92491FA0A07D}"/>
              </a:ext>
            </a:extLst>
          </p:cNvPr>
          <p:cNvSpPr txBox="1"/>
          <p:nvPr/>
        </p:nvSpPr>
        <p:spPr>
          <a:xfrm>
            <a:off x="2726761" y="3085303"/>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2</a:t>
            </a:r>
            <a:r>
              <a:rPr kumimoji="1" lang="en-US" altLang="ja-JP" sz="1200" b="1" baseline="30000" dirty="0">
                <a:solidFill>
                  <a:schemeClr val="tx1">
                    <a:lumMod val="65000"/>
                    <a:lumOff val="35000"/>
                  </a:schemeClr>
                </a:solidFill>
              </a:rPr>
              <a:t>nd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5" name="テキスト ボックス 44">
            <a:extLst>
              <a:ext uri="{FF2B5EF4-FFF2-40B4-BE49-F238E27FC236}">
                <a16:creationId xmlns:a16="http://schemas.microsoft.com/office/drawing/2014/main" id="{08A627C5-4CB0-42AD-8715-B1BCA3C83039}"/>
              </a:ext>
            </a:extLst>
          </p:cNvPr>
          <p:cNvSpPr txBox="1"/>
          <p:nvPr/>
        </p:nvSpPr>
        <p:spPr>
          <a:xfrm>
            <a:off x="3395054" y="3918856"/>
            <a:ext cx="1541493" cy="276999"/>
          </a:xfrm>
          <a:prstGeom prst="rect">
            <a:avLst/>
          </a:prstGeom>
          <a:noFill/>
        </p:spPr>
        <p:txBody>
          <a:bodyPr wrap="square" rtlCol="0">
            <a:spAutoFit/>
          </a:bodyPr>
          <a:lstStyle/>
          <a:p>
            <a:pPr algn="ctr"/>
            <a:r>
              <a:rPr kumimoji="1" lang="en-US" altLang="ja-JP" sz="1200" b="1" dirty="0">
                <a:solidFill>
                  <a:schemeClr val="tx1">
                    <a:lumMod val="65000"/>
                    <a:lumOff val="35000"/>
                  </a:schemeClr>
                </a:solidFill>
              </a:rPr>
              <a:t>RO 3</a:t>
            </a:r>
            <a:r>
              <a:rPr kumimoji="1" lang="en-US" altLang="ja-JP" sz="1200" b="1" baseline="30000" dirty="0">
                <a:solidFill>
                  <a:schemeClr val="tx1">
                    <a:lumMod val="65000"/>
                    <a:lumOff val="35000"/>
                  </a:schemeClr>
                </a:solidFill>
              </a:rPr>
              <a:t>rd</a:t>
            </a:r>
            <a:r>
              <a:rPr kumimoji="1" lang="en-US" altLang="ja-JP" sz="1200" b="1" dirty="0">
                <a:solidFill>
                  <a:schemeClr val="tx1">
                    <a:lumMod val="65000"/>
                    <a:lumOff val="35000"/>
                  </a:schemeClr>
                </a:solidFill>
              </a:rPr>
              <a:t> Stage</a:t>
            </a:r>
            <a:endParaRPr kumimoji="1" lang="ja-JP" altLang="en-US" sz="1200" b="1" dirty="0">
              <a:solidFill>
                <a:schemeClr val="tx1">
                  <a:lumMod val="65000"/>
                  <a:lumOff val="35000"/>
                </a:schemeClr>
              </a:solidFill>
            </a:endParaRPr>
          </a:p>
        </p:txBody>
      </p:sp>
      <p:sp>
        <p:nvSpPr>
          <p:cNvPr id="46" name="フローチャート: 和接合 45">
            <a:extLst>
              <a:ext uri="{FF2B5EF4-FFF2-40B4-BE49-F238E27FC236}">
                <a16:creationId xmlns:a16="http://schemas.microsoft.com/office/drawing/2014/main" id="{42083F9F-7AC1-483B-ABF4-642F47E06688}"/>
              </a:ext>
            </a:extLst>
          </p:cNvPr>
          <p:cNvSpPr/>
          <p:nvPr/>
        </p:nvSpPr>
        <p:spPr>
          <a:xfrm>
            <a:off x="1891961" y="3200505"/>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フローチャート: 和接合 46">
            <a:extLst>
              <a:ext uri="{FF2B5EF4-FFF2-40B4-BE49-F238E27FC236}">
                <a16:creationId xmlns:a16="http://schemas.microsoft.com/office/drawing/2014/main" id="{9F1B1A4E-0EEF-4852-A255-5AAA8EFB6E80}"/>
              </a:ext>
            </a:extLst>
          </p:cNvPr>
          <p:cNvSpPr/>
          <p:nvPr/>
        </p:nvSpPr>
        <p:spPr>
          <a:xfrm>
            <a:off x="2216146" y="368275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フローチャート: 和接合 47">
            <a:extLst>
              <a:ext uri="{FF2B5EF4-FFF2-40B4-BE49-F238E27FC236}">
                <a16:creationId xmlns:a16="http://schemas.microsoft.com/office/drawing/2014/main" id="{792E8AE6-1094-4309-A3C5-AE659235B1BC}"/>
              </a:ext>
            </a:extLst>
          </p:cNvPr>
          <p:cNvSpPr/>
          <p:nvPr/>
        </p:nvSpPr>
        <p:spPr>
          <a:xfrm>
            <a:off x="2563791" y="404986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A7DA287B-3F23-45B2-915D-037BE84F9B66}"/>
              </a:ext>
            </a:extLst>
          </p:cNvPr>
          <p:cNvSpPr txBox="1"/>
          <p:nvPr/>
        </p:nvSpPr>
        <p:spPr>
          <a:xfrm>
            <a:off x="1914765" y="2862518"/>
            <a:ext cx="1171318" cy="261610"/>
          </a:xfrm>
          <a:prstGeom prst="rect">
            <a:avLst/>
          </a:prstGeom>
          <a:noFill/>
        </p:spPr>
        <p:txBody>
          <a:bodyPr wrap="square" rtlCol="0">
            <a:spAutoFit/>
          </a:bodyPr>
          <a:lstStyle/>
          <a:p>
            <a:r>
              <a:rPr lang="en-US" altLang="ja-JP" sz="1100" b="1" dirty="0"/>
              <a:t>Feed Pressure</a:t>
            </a:r>
          </a:p>
        </p:txBody>
      </p:sp>
      <p:cxnSp>
        <p:nvCxnSpPr>
          <p:cNvPr id="50" name="直線コネクタ 49">
            <a:extLst>
              <a:ext uri="{FF2B5EF4-FFF2-40B4-BE49-F238E27FC236}">
                <a16:creationId xmlns:a16="http://schemas.microsoft.com/office/drawing/2014/main" id="{C92C4933-11C4-4D0D-992A-656FEF768ED3}"/>
              </a:ext>
            </a:extLst>
          </p:cNvPr>
          <p:cNvCxnSpPr>
            <a:cxnSpLocks/>
          </p:cNvCxnSpPr>
          <p:nvPr/>
        </p:nvCxnSpPr>
        <p:spPr>
          <a:xfrm flipH="1">
            <a:off x="2037509" y="3098015"/>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93D6C062-1C7D-41C7-808F-9E4CBD10398C}"/>
              </a:ext>
            </a:extLst>
          </p:cNvPr>
          <p:cNvSpPr txBox="1"/>
          <p:nvPr/>
        </p:nvSpPr>
        <p:spPr>
          <a:xfrm>
            <a:off x="418998" y="3709973"/>
            <a:ext cx="1869626" cy="261610"/>
          </a:xfrm>
          <a:prstGeom prst="rect">
            <a:avLst/>
          </a:prstGeom>
          <a:noFill/>
        </p:spPr>
        <p:txBody>
          <a:bodyPr wrap="square" rtlCol="0">
            <a:spAutoFit/>
          </a:bodyPr>
          <a:lstStyle/>
          <a:p>
            <a:r>
              <a:rPr lang="en-US" altLang="ja-JP" sz="1100" b="1" dirty="0"/>
              <a:t>Concentrate Pressure</a:t>
            </a:r>
          </a:p>
        </p:txBody>
      </p:sp>
      <p:sp>
        <p:nvSpPr>
          <p:cNvPr id="52" name="テキスト ボックス 51">
            <a:extLst>
              <a:ext uri="{FF2B5EF4-FFF2-40B4-BE49-F238E27FC236}">
                <a16:creationId xmlns:a16="http://schemas.microsoft.com/office/drawing/2014/main" id="{354AC7EE-733A-4BFA-B554-1F87049FAD73}"/>
              </a:ext>
            </a:extLst>
          </p:cNvPr>
          <p:cNvSpPr txBox="1"/>
          <p:nvPr/>
        </p:nvSpPr>
        <p:spPr>
          <a:xfrm>
            <a:off x="2591587" y="3702760"/>
            <a:ext cx="1171318" cy="261610"/>
          </a:xfrm>
          <a:prstGeom prst="rect">
            <a:avLst/>
          </a:prstGeom>
          <a:noFill/>
        </p:spPr>
        <p:txBody>
          <a:bodyPr wrap="square" rtlCol="0">
            <a:spAutoFit/>
          </a:bodyPr>
          <a:lstStyle/>
          <a:p>
            <a:r>
              <a:rPr lang="en-US" altLang="ja-JP" sz="1100" b="1" dirty="0"/>
              <a:t>Feed Pressure</a:t>
            </a:r>
          </a:p>
        </p:txBody>
      </p:sp>
      <p:cxnSp>
        <p:nvCxnSpPr>
          <p:cNvPr id="53" name="直線コネクタ 52">
            <a:extLst>
              <a:ext uri="{FF2B5EF4-FFF2-40B4-BE49-F238E27FC236}">
                <a16:creationId xmlns:a16="http://schemas.microsoft.com/office/drawing/2014/main" id="{5A392922-DC57-4308-B95C-9F4BF2C83B4C}"/>
              </a:ext>
            </a:extLst>
          </p:cNvPr>
          <p:cNvCxnSpPr>
            <a:cxnSpLocks/>
          </p:cNvCxnSpPr>
          <p:nvPr/>
        </p:nvCxnSpPr>
        <p:spPr>
          <a:xfrm flipH="1">
            <a:off x="2714331" y="3938257"/>
            <a:ext cx="113579" cy="108861"/>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4" name="楕円 53">
            <a:extLst>
              <a:ext uri="{FF2B5EF4-FFF2-40B4-BE49-F238E27FC236}">
                <a16:creationId xmlns:a16="http://schemas.microsoft.com/office/drawing/2014/main" id="{6DCD039F-972A-447F-B17F-CE12A7E41FBE}"/>
              </a:ext>
            </a:extLst>
          </p:cNvPr>
          <p:cNvSpPr/>
          <p:nvPr/>
        </p:nvSpPr>
        <p:spPr>
          <a:xfrm>
            <a:off x="325686" y="2411251"/>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5" name="吹き出し: 角を丸めた四角形 54">
            <a:extLst>
              <a:ext uri="{FF2B5EF4-FFF2-40B4-BE49-F238E27FC236}">
                <a16:creationId xmlns:a16="http://schemas.microsoft.com/office/drawing/2014/main" id="{BF0414F1-8564-408C-8D7C-EE6D616C15FC}"/>
              </a:ext>
            </a:extLst>
          </p:cNvPr>
          <p:cNvSpPr/>
          <p:nvPr/>
        </p:nvSpPr>
        <p:spPr>
          <a:xfrm>
            <a:off x="65053" y="2901720"/>
            <a:ext cx="1423896" cy="659237"/>
          </a:xfrm>
          <a:prstGeom prst="wedgeRoundRectCallout">
            <a:avLst>
              <a:gd name="adj1" fmla="val -23128"/>
              <a:gd name="adj2" fmla="val -80346"/>
              <a:gd name="adj3" fmla="val 16667"/>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rgbClr val="FF0000"/>
                </a:solidFill>
              </a:rPr>
              <a:t>This pump decides the feed flow to RO.</a:t>
            </a:r>
            <a:endParaRPr kumimoji="1" lang="ja-JP" altLang="en-US" sz="1200" dirty="0">
              <a:solidFill>
                <a:srgbClr val="FF0000"/>
              </a:solidFill>
            </a:endParaRPr>
          </a:p>
        </p:txBody>
      </p:sp>
      <p:grpSp>
        <p:nvGrpSpPr>
          <p:cNvPr id="56" name="グループ化 55">
            <a:extLst>
              <a:ext uri="{FF2B5EF4-FFF2-40B4-BE49-F238E27FC236}">
                <a16:creationId xmlns:a16="http://schemas.microsoft.com/office/drawing/2014/main" id="{C7B7F767-BAB4-4FF4-AF40-D4C75024D5C8}"/>
              </a:ext>
            </a:extLst>
          </p:cNvPr>
          <p:cNvGrpSpPr/>
          <p:nvPr/>
        </p:nvGrpSpPr>
        <p:grpSpPr>
          <a:xfrm>
            <a:off x="1423403" y="1948405"/>
            <a:ext cx="214673" cy="261610"/>
            <a:chOff x="3224663" y="253090"/>
            <a:chExt cx="241868" cy="294751"/>
          </a:xfrm>
        </p:grpSpPr>
        <p:sp>
          <p:nvSpPr>
            <p:cNvPr id="57" name="テキスト ボックス 56">
              <a:extLst>
                <a:ext uri="{FF2B5EF4-FFF2-40B4-BE49-F238E27FC236}">
                  <a16:creationId xmlns:a16="http://schemas.microsoft.com/office/drawing/2014/main" id="{7CBAA0CA-991A-4FB6-A963-09A530887BFF}"/>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58" name="楕円 57">
              <a:extLst>
                <a:ext uri="{FF2B5EF4-FFF2-40B4-BE49-F238E27FC236}">
                  <a16:creationId xmlns:a16="http://schemas.microsoft.com/office/drawing/2014/main" id="{DCC8531C-2276-4143-A3D8-598D0D9FB3A6}"/>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59" name="グループ化 58">
            <a:extLst>
              <a:ext uri="{FF2B5EF4-FFF2-40B4-BE49-F238E27FC236}">
                <a16:creationId xmlns:a16="http://schemas.microsoft.com/office/drawing/2014/main" id="{3E2068C8-8B5B-4A42-A288-FE39664EBF7E}"/>
              </a:ext>
            </a:extLst>
          </p:cNvPr>
          <p:cNvGrpSpPr/>
          <p:nvPr/>
        </p:nvGrpSpPr>
        <p:grpSpPr>
          <a:xfrm>
            <a:off x="2981239" y="2873285"/>
            <a:ext cx="214673" cy="261610"/>
            <a:chOff x="3224663" y="278422"/>
            <a:chExt cx="241868" cy="294751"/>
          </a:xfrm>
        </p:grpSpPr>
        <p:sp>
          <p:nvSpPr>
            <p:cNvPr id="60" name="テキスト ボックス 59">
              <a:extLst>
                <a:ext uri="{FF2B5EF4-FFF2-40B4-BE49-F238E27FC236}">
                  <a16:creationId xmlns:a16="http://schemas.microsoft.com/office/drawing/2014/main" id="{2BF3816C-0107-4875-8B00-9DF3F7FECA22}"/>
                </a:ext>
              </a:extLst>
            </p:cNvPr>
            <p:cNvSpPr txBox="1"/>
            <p:nvPr/>
          </p:nvSpPr>
          <p:spPr>
            <a:xfrm>
              <a:off x="3224663" y="278422"/>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61" name="楕円 60">
              <a:extLst>
                <a:ext uri="{FF2B5EF4-FFF2-40B4-BE49-F238E27FC236}">
                  <a16:creationId xmlns:a16="http://schemas.microsoft.com/office/drawing/2014/main" id="{A252B525-ED74-4438-B132-C26A00067C7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2" name="グループ化 61">
            <a:extLst>
              <a:ext uri="{FF2B5EF4-FFF2-40B4-BE49-F238E27FC236}">
                <a16:creationId xmlns:a16="http://schemas.microsoft.com/office/drawing/2014/main" id="{F8EEE9AA-036F-4F1E-ABF4-F0E9FD327687}"/>
              </a:ext>
            </a:extLst>
          </p:cNvPr>
          <p:cNvGrpSpPr/>
          <p:nvPr/>
        </p:nvGrpSpPr>
        <p:grpSpPr>
          <a:xfrm>
            <a:off x="1972982" y="3703149"/>
            <a:ext cx="214673" cy="261610"/>
            <a:chOff x="3224663" y="245402"/>
            <a:chExt cx="241868" cy="294751"/>
          </a:xfrm>
        </p:grpSpPr>
        <p:sp>
          <p:nvSpPr>
            <p:cNvPr id="63" name="テキスト ボックス 62">
              <a:extLst>
                <a:ext uri="{FF2B5EF4-FFF2-40B4-BE49-F238E27FC236}">
                  <a16:creationId xmlns:a16="http://schemas.microsoft.com/office/drawing/2014/main" id="{492FAAF1-A183-4D9B-9279-0AD75393F667}"/>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64" name="楕円 63">
              <a:extLst>
                <a:ext uri="{FF2B5EF4-FFF2-40B4-BE49-F238E27FC236}">
                  <a16:creationId xmlns:a16="http://schemas.microsoft.com/office/drawing/2014/main" id="{BED5AEFA-BDDB-47F5-899B-616766F823C5}"/>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5" name="グループ化 64">
            <a:extLst>
              <a:ext uri="{FF2B5EF4-FFF2-40B4-BE49-F238E27FC236}">
                <a16:creationId xmlns:a16="http://schemas.microsoft.com/office/drawing/2014/main" id="{BAF9EFBB-1EBB-48D8-A4A0-123FE933D041}"/>
              </a:ext>
            </a:extLst>
          </p:cNvPr>
          <p:cNvGrpSpPr/>
          <p:nvPr/>
        </p:nvGrpSpPr>
        <p:grpSpPr>
          <a:xfrm>
            <a:off x="3651664" y="3700996"/>
            <a:ext cx="214673" cy="261610"/>
            <a:chOff x="3224663" y="268466"/>
            <a:chExt cx="241868" cy="294751"/>
          </a:xfrm>
        </p:grpSpPr>
        <p:sp>
          <p:nvSpPr>
            <p:cNvPr id="66" name="テキスト ボックス 65">
              <a:extLst>
                <a:ext uri="{FF2B5EF4-FFF2-40B4-BE49-F238E27FC236}">
                  <a16:creationId xmlns:a16="http://schemas.microsoft.com/office/drawing/2014/main" id="{62136734-EE24-4E47-9176-E9123E803151}"/>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67" name="楕円 66">
              <a:extLst>
                <a:ext uri="{FF2B5EF4-FFF2-40B4-BE49-F238E27FC236}">
                  <a16:creationId xmlns:a16="http://schemas.microsoft.com/office/drawing/2014/main" id="{1AA13A88-32BD-48A5-9392-E23FBEA633FB}"/>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68" name="グループ化 67">
            <a:extLst>
              <a:ext uri="{FF2B5EF4-FFF2-40B4-BE49-F238E27FC236}">
                <a16:creationId xmlns:a16="http://schemas.microsoft.com/office/drawing/2014/main" id="{5BEBDDCC-5F26-4D7C-9690-02CD9A7048D3}"/>
              </a:ext>
            </a:extLst>
          </p:cNvPr>
          <p:cNvGrpSpPr/>
          <p:nvPr/>
        </p:nvGrpSpPr>
        <p:grpSpPr>
          <a:xfrm>
            <a:off x="5640053" y="4576543"/>
            <a:ext cx="214673" cy="261610"/>
            <a:chOff x="3224663" y="253090"/>
            <a:chExt cx="241868" cy="294751"/>
          </a:xfrm>
        </p:grpSpPr>
        <p:sp>
          <p:nvSpPr>
            <p:cNvPr id="69" name="テキスト ボックス 68">
              <a:extLst>
                <a:ext uri="{FF2B5EF4-FFF2-40B4-BE49-F238E27FC236}">
                  <a16:creationId xmlns:a16="http://schemas.microsoft.com/office/drawing/2014/main" id="{1104A89B-34E5-459C-A454-D9CD63F69E7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70" name="楕円 69">
              <a:extLst>
                <a:ext uri="{FF2B5EF4-FFF2-40B4-BE49-F238E27FC236}">
                  <a16:creationId xmlns:a16="http://schemas.microsoft.com/office/drawing/2014/main" id="{2FA499F8-3F3A-47DF-BC59-A0DF2C09A464}"/>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4" name="グループ化 3">
            <a:extLst>
              <a:ext uri="{FF2B5EF4-FFF2-40B4-BE49-F238E27FC236}">
                <a16:creationId xmlns:a16="http://schemas.microsoft.com/office/drawing/2014/main" id="{6FBB0DCF-276C-6671-46B3-DA548035E2FA}"/>
              </a:ext>
            </a:extLst>
          </p:cNvPr>
          <p:cNvGrpSpPr/>
          <p:nvPr/>
        </p:nvGrpSpPr>
        <p:grpSpPr>
          <a:xfrm>
            <a:off x="181804" y="4208593"/>
            <a:ext cx="2054056" cy="896299"/>
            <a:chOff x="181804" y="5328473"/>
            <a:chExt cx="2054056" cy="896299"/>
          </a:xfrm>
        </p:grpSpPr>
        <p:sp>
          <p:nvSpPr>
            <p:cNvPr id="71" name="テキスト ボックス 70">
              <a:extLst>
                <a:ext uri="{FF2B5EF4-FFF2-40B4-BE49-F238E27FC236}">
                  <a16:creationId xmlns:a16="http://schemas.microsoft.com/office/drawing/2014/main" id="{1014A79E-9A55-406F-96F4-892ACE419AB1}"/>
                </a:ext>
              </a:extLst>
            </p:cNvPr>
            <p:cNvSpPr txBox="1"/>
            <p:nvPr/>
          </p:nvSpPr>
          <p:spPr>
            <a:xfrm>
              <a:off x="181804" y="5328473"/>
              <a:ext cx="2054056" cy="884601"/>
            </a:xfrm>
            <a:prstGeom prst="rect">
              <a:avLst/>
            </a:prstGeom>
            <a:noFill/>
          </p:spPr>
          <p:txBody>
            <a:bodyPr wrap="square" rtlCol="0">
              <a:spAutoFit/>
            </a:bodyPr>
            <a:lstStyle/>
            <a:p>
              <a:r>
                <a:rPr kumimoji="1" lang="en-US" altLang="ja-JP" sz="1200" dirty="0"/>
                <a:t>&lt;Differential Pressure&gt;</a:t>
              </a:r>
            </a:p>
            <a:p>
              <a:pPr marL="285750" indent="-285750">
                <a:lnSpc>
                  <a:spcPts val="1600"/>
                </a:lnSpc>
                <a:buFont typeface="Arial" panose="020B0604020202020204" pitchFamily="34" charset="0"/>
                <a:buChar char="•"/>
              </a:pPr>
              <a:r>
                <a:rPr lang="en-US" altLang="ja-JP" sz="1200" dirty="0"/>
                <a:t>Stage 1 =     </a:t>
              </a:r>
              <a:r>
                <a:rPr lang="ja-JP" altLang="en-US" sz="1200" dirty="0"/>
                <a:t>－</a:t>
              </a:r>
              <a:endParaRPr lang="en-US" altLang="ja-JP" sz="1200" dirty="0"/>
            </a:p>
            <a:p>
              <a:pPr marL="285750" indent="-285750">
                <a:lnSpc>
                  <a:spcPts val="1600"/>
                </a:lnSpc>
                <a:buFont typeface="Arial" panose="020B0604020202020204" pitchFamily="34" charset="0"/>
                <a:buChar char="•"/>
              </a:pPr>
              <a:r>
                <a:rPr kumimoji="1" lang="en-US" altLang="ja-JP" sz="1200" dirty="0"/>
                <a:t>Stage 2 </a:t>
              </a:r>
              <a:r>
                <a:rPr lang="en-US" altLang="ja-JP" sz="1200" dirty="0"/>
                <a:t>=     </a:t>
              </a:r>
              <a:r>
                <a:rPr lang="ja-JP" altLang="en-US" sz="1200" dirty="0"/>
                <a:t>－</a:t>
              </a:r>
              <a:endParaRPr kumimoji="1" lang="en-US" altLang="ja-JP" sz="1200" dirty="0"/>
            </a:p>
            <a:p>
              <a:pPr marL="285750" indent="-285750">
                <a:lnSpc>
                  <a:spcPts val="1600"/>
                </a:lnSpc>
                <a:buFont typeface="Arial" panose="020B0604020202020204" pitchFamily="34" charset="0"/>
                <a:buChar char="•"/>
              </a:pPr>
              <a:r>
                <a:rPr lang="en-US" altLang="ja-JP" sz="1200" dirty="0"/>
                <a:t>Stage 3 =     </a:t>
              </a:r>
              <a:r>
                <a:rPr lang="ja-JP" altLang="en-US" sz="1200" dirty="0"/>
                <a:t>－</a:t>
              </a:r>
              <a:endParaRPr lang="en-US" altLang="ja-JP" sz="1200" dirty="0"/>
            </a:p>
          </p:txBody>
        </p:sp>
        <p:grpSp>
          <p:nvGrpSpPr>
            <p:cNvPr id="72" name="グループ化 71">
              <a:extLst>
                <a:ext uri="{FF2B5EF4-FFF2-40B4-BE49-F238E27FC236}">
                  <a16:creationId xmlns:a16="http://schemas.microsoft.com/office/drawing/2014/main" id="{33FF8A35-1FD7-4A19-BCEE-BFC4DDA9C458}"/>
                </a:ext>
              </a:extLst>
            </p:cNvPr>
            <p:cNvGrpSpPr/>
            <p:nvPr/>
          </p:nvGrpSpPr>
          <p:grpSpPr>
            <a:xfrm>
              <a:off x="1228139" y="5520342"/>
              <a:ext cx="214673" cy="261610"/>
              <a:chOff x="3224663" y="253090"/>
              <a:chExt cx="241868" cy="294751"/>
            </a:xfrm>
          </p:grpSpPr>
          <p:sp>
            <p:nvSpPr>
              <p:cNvPr id="73" name="テキスト ボックス 72">
                <a:extLst>
                  <a:ext uri="{FF2B5EF4-FFF2-40B4-BE49-F238E27FC236}">
                    <a16:creationId xmlns:a16="http://schemas.microsoft.com/office/drawing/2014/main" id="{F7F8F08B-846A-4853-B0A5-91187BCB3289}"/>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a</a:t>
                </a:r>
                <a:endParaRPr kumimoji="1" lang="ja-JP" altLang="en-US" sz="1100" dirty="0">
                  <a:solidFill>
                    <a:srgbClr val="FF0000"/>
                  </a:solidFill>
                </a:endParaRPr>
              </a:p>
            </p:txBody>
          </p:sp>
          <p:sp>
            <p:nvSpPr>
              <p:cNvPr id="74" name="楕円 73">
                <a:extLst>
                  <a:ext uri="{FF2B5EF4-FFF2-40B4-BE49-F238E27FC236}">
                    <a16:creationId xmlns:a16="http://schemas.microsoft.com/office/drawing/2014/main" id="{47998560-D6F3-4DC3-A6E6-9305D8AA5EF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5" name="グループ化 74">
              <a:extLst>
                <a:ext uri="{FF2B5EF4-FFF2-40B4-BE49-F238E27FC236}">
                  <a16:creationId xmlns:a16="http://schemas.microsoft.com/office/drawing/2014/main" id="{42C9F28E-147C-465B-9676-EE1E4612318C}"/>
                </a:ext>
              </a:extLst>
            </p:cNvPr>
            <p:cNvGrpSpPr/>
            <p:nvPr/>
          </p:nvGrpSpPr>
          <p:grpSpPr>
            <a:xfrm>
              <a:off x="1589812" y="5535332"/>
              <a:ext cx="214673" cy="261610"/>
              <a:chOff x="3224663" y="269978"/>
              <a:chExt cx="241868" cy="294751"/>
            </a:xfrm>
          </p:grpSpPr>
          <p:sp>
            <p:nvSpPr>
              <p:cNvPr id="76" name="テキスト ボックス 75">
                <a:extLst>
                  <a:ext uri="{FF2B5EF4-FFF2-40B4-BE49-F238E27FC236}">
                    <a16:creationId xmlns:a16="http://schemas.microsoft.com/office/drawing/2014/main" id="{C90C5784-9A90-4496-B71F-50AA2BAC4F42}"/>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77" name="楕円 76">
                <a:extLst>
                  <a:ext uri="{FF2B5EF4-FFF2-40B4-BE49-F238E27FC236}">
                    <a16:creationId xmlns:a16="http://schemas.microsoft.com/office/drawing/2014/main" id="{54183F40-097B-4E3C-971E-3D5256D342BC}"/>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78" name="グループ化 77">
              <a:extLst>
                <a:ext uri="{FF2B5EF4-FFF2-40B4-BE49-F238E27FC236}">
                  <a16:creationId xmlns:a16="http://schemas.microsoft.com/office/drawing/2014/main" id="{64CF1772-252E-4B06-9F11-4FF8A39C1E6C}"/>
                </a:ext>
              </a:extLst>
            </p:cNvPr>
            <p:cNvGrpSpPr/>
            <p:nvPr/>
          </p:nvGrpSpPr>
          <p:grpSpPr>
            <a:xfrm>
              <a:off x="1225307" y="5752355"/>
              <a:ext cx="214673" cy="261610"/>
              <a:chOff x="3224663" y="269978"/>
              <a:chExt cx="241868" cy="294751"/>
            </a:xfrm>
          </p:grpSpPr>
          <p:sp>
            <p:nvSpPr>
              <p:cNvPr id="79" name="テキスト ボックス 78">
                <a:extLst>
                  <a:ext uri="{FF2B5EF4-FFF2-40B4-BE49-F238E27FC236}">
                    <a16:creationId xmlns:a16="http://schemas.microsoft.com/office/drawing/2014/main" id="{54DE749D-3C0C-40DB-83BA-F2B3CF61CD5B}"/>
                  </a:ext>
                </a:extLst>
              </p:cNvPr>
              <p:cNvSpPr txBox="1"/>
              <p:nvPr/>
            </p:nvSpPr>
            <p:spPr>
              <a:xfrm>
                <a:off x="3224663" y="269978"/>
                <a:ext cx="241868" cy="294751"/>
              </a:xfrm>
              <a:prstGeom prst="rect">
                <a:avLst/>
              </a:prstGeom>
              <a:noFill/>
            </p:spPr>
            <p:txBody>
              <a:bodyPr wrap="square" rtlCol="0">
                <a:spAutoFit/>
              </a:bodyPr>
              <a:lstStyle/>
              <a:p>
                <a:r>
                  <a:rPr lang="en-US" altLang="ja-JP" sz="1100" dirty="0">
                    <a:solidFill>
                      <a:srgbClr val="FF0000"/>
                    </a:solidFill>
                  </a:rPr>
                  <a:t>b</a:t>
                </a:r>
                <a:endParaRPr kumimoji="1" lang="ja-JP" altLang="en-US" sz="1100" dirty="0">
                  <a:solidFill>
                    <a:srgbClr val="FF0000"/>
                  </a:solidFill>
                </a:endParaRPr>
              </a:p>
            </p:txBody>
          </p:sp>
          <p:sp>
            <p:nvSpPr>
              <p:cNvPr id="80" name="楕円 79">
                <a:extLst>
                  <a:ext uri="{FF2B5EF4-FFF2-40B4-BE49-F238E27FC236}">
                    <a16:creationId xmlns:a16="http://schemas.microsoft.com/office/drawing/2014/main" id="{539F7C5C-8CF2-4EC5-8E29-6BBFBF27974D}"/>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1" name="グループ化 80">
              <a:extLst>
                <a:ext uri="{FF2B5EF4-FFF2-40B4-BE49-F238E27FC236}">
                  <a16:creationId xmlns:a16="http://schemas.microsoft.com/office/drawing/2014/main" id="{EB46C3C3-DAB8-4317-AC6A-A5E24E4827D6}"/>
                </a:ext>
              </a:extLst>
            </p:cNvPr>
            <p:cNvGrpSpPr/>
            <p:nvPr/>
          </p:nvGrpSpPr>
          <p:grpSpPr>
            <a:xfrm>
              <a:off x="1585529" y="5730687"/>
              <a:ext cx="214673" cy="261610"/>
              <a:chOff x="3224663" y="245402"/>
              <a:chExt cx="241868" cy="294751"/>
            </a:xfrm>
          </p:grpSpPr>
          <p:sp>
            <p:nvSpPr>
              <p:cNvPr id="82" name="テキスト ボックス 81">
                <a:extLst>
                  <a:ext uri="{FF2B5EF4-FFF2-40B4-BE49-F238E27FC236}">
                    <a16:creationId xmlns:a16="http://schemas.microsoft.com/office/drawing/2014/main" id="{B619B388-A73B-4BC4-9931-27F88ACFCCD5}"/>
                  </a:ext>
                </a:extLst>
              </p:cNvPr>
              <p:cNvSpPr txBox="1"/>
              <p:nvPr/>
            </p:nvSpPr>
            <p:spPr>
              <a:xfrm>
                <a:off x="3224663" y="245402"/>
                <a:ext cx="241868" cy="294751"/>
              </a:xfrm>
              <a:prstGeom prst="rect">
                <a:avLst/>
              </a:prstGeom>
              <a:noFill/>
            </p:spPr>
            <p:txBody>
              <a:bodyPr wrap="square" rtlCol="0">
                <a:spAutoFit/>
              </a:bodyPr>
              <a:lstStyle/>
              <a:p>
                <a:r>
                  <a:rPr kumimoji="1" lang="en-US" altLang="ja-JP" sz="1100" dirty="0">
                    <a:solidFill>
                      <a:srgbClr val="FF0000"/>
                    </a:solidFill>
                  </a:rPr>
                  <a:t>c</a:t>
                </a:r>
                <a:endParaRPr kumimoji="1" lang="ja-JP" altLang="en-US" sz="1100" dirty="0">
                  <a:solidFill>
                    <a:srgbClr val="FF0000"/>
                  </a:solidFill>
                </a:endParaRPr>
              </a:p>
            </p:txBody>
          </p:sp>
          <p:sp>
            <p:nvSpPr>
              <p:cNvPr id="83" name="楕円 82">
                <a:extLst>
                  <a:ext uri="{FF2B5EF4-FFF2-40B4-BE49-F238E27FC236}">
                    <a16:creationId xmlns:a16="http://schemas.microsoft.com/office/drawing/2014/main" id="{73DC6E02-20F6-4EBD-804B-0C8A33FD5C7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4" name="グループ化 83">
              <a:extLst>
                <a:ext uri="{FF2B5EF4-FFF2-40B4-BE49-F238E27FC236}">
                  <a16:creationId xmlns:a16="http://schemas.microsoft.com/office/drawing/2014/main" id="{17089BD7-234B-4E63-9471-B2B9527F9E85}"/>
                </a:ext>
              </a:extLst>
            </p:cNvPr>
            <p:cNvGrpSpPr/>
            <p:nvPr/>
          </p:nvGrpSpPr>
          <p:grpSpPr>
            <a:xfrm>
              <a:off x="1224881" y="5963162"/>
              <a:ext cx="214673" cy="261610"/>
              <a:chOff x="3224663" y="268466"/>
              <a:chExt cx="241868" cy="294751"/>
            </a:xfrm>
          </p:grpSpPr>
          <p:sp>
            <p:nvSpPr>
              <p:cNvPr id="85" name="テキスト ボックス 84">
                <a:extLst>
                  <a:ext uri="{FF2B5EF4-FFF2-40B4-BE49-F238E27FC236}">
                    <a16:creationId xmlns:a16="http://schemas.microsoft.com/office/drawing/2014/main" id="{036C4FDE-E7CF-4B06-AE5F-EE8C8A204F44}"/>
                  </a:ext>
                </a:extLst>
              </p:cNvPr>
              <p:cNvSpPr txBox="1"/>
              <p:nvPr/>
            </p:nvSpPr>
            <p:spPr>
              <a:xfrm>
                <a:off x="3224663" y="268466"/>
                <a:ext cx="241868" cy="294751"/>
              </a:xfrm>
              <a:prstGeom prst="rect">
                <a:avLst/>
              </a:prstGeom>
              <a:noFill/>
            </p:spPr>
            <p:txBody>
              <a:bodyPr wrap="square" rtlCol="0">
                <a:spAutoFit/>
              </a:bodyPr>
              <a:lstStyle/>
              <a:p>
                <a:r>
                  <a:rPr lang="en-US" altLang="ja-JP" sz="1100" dirty="0">
                    <a:solidFill>
                      <a:srgbClr val="FF0000"/>
                    </a:solidFill>
                  </a:rPr>
                  <a:t>d</a:t>
                </a:r>
                <a:endParaRPr kumimoji="1" lang="ja-JP" altLang="en-US" sz="1100" dirty="0">
                  <a:solidFill>
                    <a:srgbClr val="FF0000"/>
                  </a:solidFill>
                </a:endParaRPr>
              </a:p>
            </p:txBody>
          </p:sp>
          <p:sp>
            <p:nvSpPr>
              <p:cNvPr id="86" name="楕円 85">
                <a:extLst>
                  <a:ext uri="{FF2B5EF4-FFF2-40B4-BE49-F238E27FC236}">
                    <a16:creationId xmlns:a16="http://schemas.microsoft.com/office/drawing/2014/main" id="{BE7D35F9-589E-4BD9-9585-8DEA32A3BDBA}"/>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nvGrpSpPr>
            <p:cNvPr id="87" name="グループ化 86">
              <a:extLst>
                <a:ext uri="{FF2B5EF4-FFF2-40B4-BE49-F238E27FC236}">
                  <a16:creationId xmlns:a16="http://schemas.microsoft.com/office/drawing/2014/main" id="{136BAA44-517D-4D4D-8625-CA43C6D07E6D}"/>
                </a:ext>
              </a:extLst>
            </p:cNvPr>
            <p:cNvGrpSpPr/>
            <p:nvPr/>
          </p:nvGrpSpPr>
          <p:grpSpPr>
            <a:xfrm>
              <a:off x="1585103" y="5950489"/>
              <a:ext cx="214673" cy="261610"/>
              <a:chOff x="3224663" y="253090"/>
              <a:chExt cx="241868" cy="294751"/>
            </a:xfrm>
          </p:grpSpPr>
          <p:sp>
            <p:nvSpPr>
              <p:cNvPr id="88" name="テキスト ボックス 87">
                <a:extLst>
                  <a:ext uri="{FF2B5EF4-FFF2-40B4-BE49-F238E27FC236}">
                    <a16:creationId xmlns:a16="http://schemas.microsoft.com/office/drawing/2014/main" id="{9FE27124-2BE0-41F9-850F-43C1C588D142}"/>
                  </a:ext>
                </a:extLst>
              </p:cNvPr>
              <p:cNvSpPr txBox="1"/>
              <p:nvPr/>
            </p:nvSpPr>
            <p:spPr>
              <a:xfrm>
                <a:off x="3224663" y="253090"/>
                <a:ext cx="241868" cy="294751"/>
              </a:xfrm>
              <a:prstGeom prst="rect">
                <a:avLst/>
              </a:prstGeom>
              <a:noFill/>
            </p:spPr>
            <p:txBody>
              <a:bodyPr wrap="square" rtlCol="0">
                <a:spAutoFit/>
              </a:bodyPr>
              <a:lstStyle/>
              <a:p>
                <a:r>
                  <a:rPr kumimoji="1" lang="en-US" altLang="ja-JP" sz="1100" dirty="0">
                    <a:solidFill>
                      <a:srgbClr val="FF0000"/>
                    </a:solidFill>
                  </a:rPr>
                  <a:t>e</a:t>
                </a:r>
                <a:endParaRPr kumimoji="1" lang="ja-JP" altLang="en-US" sz="1100" dirty="0">
                  <a:solidFill>
                    <a:srgbClr val="FF0000"/>
                  </a:solidFill>
                </a:endParaRPr>
              </a:p>
            </p:txBody>
          </p:sp>
          <p:sp>
            <p:nvSpPr>
              <p:cNvPr id="89" name="楕円 88">
                <a:extLst>
                  <a:ext uri="{FF2B5EF4-FFF2-40B4-BE49-F238E27FC236}">
                    <a16:creationId xmlns:a16="http://schemas.microsoft.com/office/drawing/2014/main" id="{FA6F4EA3-83A0-4689-8347-9590076F0F4F}"/>
                  </a:ext>
                </a:extLst>
              </p:cNvPr>
              <p:cNvSpPr/>
              <p:nvPr/>
            </p:nvSpPr>
            <p:spPr>
              <a:xfrm>
                <a:off x="3277101" y="310706"/>
                <a:ext cx="181395" cy="181395"/>
              </a:xfrm>
              <a:prstGeom prst="ellipse">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grpSp>
      </p:grpSp>
    </p:spTree>
    <p:extLst>
      <p:ext uri="{BB962C8B-B14F-4D97-AF65-F5344CB8AC3E}">
        <p14:creationId xmlns:p14="http://schemas.microsoft.com/office/powerpoint/2010/main" val="2071142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正方形/長方形 210">
            <a:extLst>
              <a:ext uri="{FF2B5EF4-FFF2-40B4-BE49-F238E27FC236}">
                <a16:creationId xmlns:a16="http://schemas.microsoft.com/office/drawing/2014/main" id="{4C66C558-9BB2-4C4F-9F4B-68AA46540AEA}"/>
              </a:ext>
            </a:extLst>
          </p:cNvPr>
          <p:cNvSpPr/>
          <p:nvPr/>
        </p:nvSpPr>
        <p:spPr>
          <a:xfrm>
            <a:off x="1162567" y="2251211"/>
            <a:ext cx="4793857"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grpSp>
        <p:nvGrpSpPr>
          <p:cNvPr id="42" name="グループ化 41">
            <a:extLst>
              <a:ext uri="{FF2B5EF4-FFF2-40B4-BE49-F238E27FC236}">
                <a16:creationId xmlns:a16="http://schemas.microsoft.com/office/drawing/2014/main" id="{16521D31-5BB2-45E1-B129-E3AC023497C8}"/>
              </a:ext>
            </a:extLst>
          </p:cNvPr>
          <p:cNvGrpSpPr/>
          <p:nvPr/>
        </p:nvGrpSpPr>
        <p:grpSpPr>
          <a:xfrm>
            <a:off x="4938320" y="2592473"/>
            <a:ext cx="1763460" cy="2415434"/>
            <a:chOff x="4938320" y="3332213"/>
            <a:chExt cx="1763460" cy="2415434"/>
          </a:xfrm>
        </p:grpSpPr>
        <p:cxnSp>
          <p:nvCxnSpPr>
            <p:cNvPr id="105" name="直線矢印コネクタ 104">
              <a:extLst>
                <a:ext uri="{FF2B5EF4-FFF2-40B4-BE49-F238E27FC236}">
                  <a16:creationId xmlns:a16="http://schemas.microsoft.com/office/drawing/2014/main" id="{EDC8FC66-F5D7-4B72-93BD-0B0FFBF43159}"/>
                </a:ext>
              </a:extLst>
            </p:cNvPr>
            <p:cNvCxnSpPr>
              <a:cxnSpLocks/>
            </p:cNvCxnSpPr>
            <p:nvPr/>
          </p:nvCxnSpPr>
          <p:spPr>
            <a:xfrm>
              <a:off x="6136245" y="3332213"/>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EA3512BA-0A33-4018-89E1-7A00B2751489}"/>
                </a:ext>
              </a:extLst>
            </p:cNvPr>
            <p:cNvCxnSpPr>
              <a:cxnSpLocks/>
            </p:cNvCxnSpPr>
            <p:nvPr/>
          </p:nvCxnSpPr>
          <p:spPr>
            <a:xfrm flipV="1">
              <a:off x="4938320" y="4571827"/>
              <a:ext cx="1189676" cy="3587"/>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9311D8E5-00B0-4551-AAB2-5532AA731A88}"/>
                </a:ext>
              </a:extLst>
            </p:cNvPr>
            <p:cNvCxnSpPr>
              <a:cxnSpLocks/>
            </p:cNvCxnSpPr>
            <p:nvPr/>
          </p:nvCxnSpPr>
          <p:spPr>
            <a:xfrm>
              <a:off x="6148851" y="3333558"/>
              <a:ext cx="0" cy="2414089"/>
            </a:xfrm>
            <a:prstGeom prst="line">
              <a:avLst/>
            </a:prstGeom>
            <a:ln w="28575">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101B34D4-DCE8-4B46-9398-58CE5952ECC2}"/>
                </a:ext>
              </a:extLst>
            </p:cNvPr>
            <p:cNvCxnSpPr>
              <a:cxnSpLocks/>
            </p:cNvCxnSpPr>
            <p:nvPr/>
          </p:nvCxnSpPr>
          <p:spPr>
            <a:xfrm>
              <a:off x="6136245" y="574764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6" name="直線矢印コネクタ 115">
              <a:extLst>
                <a:ext uri="{FF2B5EF4-FFF2-40B4-BE49-F238E27FC236}">
                  <a16:creationId xmlns:a16="http://schemas.microsoft.com/office/drawing/2014/main" id="{E83F84D3-C6CA-42F9-8F82-87AEDE10AAC7}"/>
                </a:ext>
              </a:extLst>
            </p:cNvPr>
            <p:cNvCxnSpPr>
              <a:cxnSpLocks/>
            </p:cNvCxnSpPr>
            <p:nvPr/>
          </p:nvCxnSpPr>
          <p:spPr>
            <a:xfrm>
              <a:off x="6136186" y="3992457"/>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512EE962-FA1D-47A0-9ED8-EBEEE3B0AC98}"/>
                </a:ext>
              </a:extLst>
            </p:cNvPr>
            <p:cNvCxnSpPr>
              <a:cxnSpLocks/>
            </p:cNvCxnSpPr>
            <p:nvPr/>
          </p:nvCxnSpPr>
          <p:spPr>
            <a:xfrm>
              <a:off x="6136186" y="4891479"/>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4EF915CD-E16E-4EDA-BAE9-6B8EDAA2700E}"/>
                </a:ext>
              </a:extLst>
            </p:cNvPr>
            <p:cNvCxnSpPr>
              <a:cxnSpLocks/>
            </p:cNvCxnSpPr>
            <p:nvPr/>
          </p:nvCxnSpPr>
          <p:spPr>
            <a:xfrm>
              <a:off x="6136186" y="427060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3A4DF30F-A365-453A-B26B-7034AE8F15C8}"/>
                </a:ext>
              </a:extLst>
            </p:cNvPr>
            <p:cNvCxnSpPr>
              <a:cxnSpLocks/>
            </p:cNvCxnSpPr>
            <p:nvPr/>
          </p:nvCxnSpPr>
          <p:spPr>
            <a:xfrm>
              <a:off x="6136186" y="4540602"/>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43161AFD-DF5B-4CB5-B98A-E0B7BC21400C}"/>
                </a:ext>
              </a:extLst>
            </p:cNvPr>
            <p:cNvCxnSpPr>
              <a:cxnSpLocks/>
            </p:cNvCxnSpPr>
            <p:nvPr/>
          </p:nvCxnSpPr>
          <p:spPr>
            <a:xfrm>
              <a:off x="6136186" y="5122534"/>
              <a:ext cx="565535" cy="0"/>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3" name="楕円 202">
              <a:extLst>
                <a:ext uri="{FF2B5EF4-FFF2-40B4-BE49-F238E27FC236}">
                  <a16:creationId xmlns:a16="http://schemas.microsoft.com/office/drawing/2014/main" id="{80AE05EE-625B-4DB1-9E12-26742AD77F61}"/>
                </a:ext>
              </a:extLst>
            </p:cNvPr>
            <p:cNvSpPr/>
            <p:nvPr/>
          </p:nvSpPr>
          <p:spPr>
            <a:xfrm>
              <a:off x="6104542" y="456122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cxnSp>
        <p:nvCxnSpPr>
          <p:cNvPr id="210" name="直線矢印コネクタ 209">
            <a:extLst>
              <a:ext uri="{FF2B5EF4-FFF2-40B4-BE49-F238E27FC236}">
                <a16:creationId xmlns:a16="http://schemas.microsoft.com/office/drawing/2014/main" id="{E55D1017-FF6F-48B7-9E93-499AE06305B8}"/>
              </a:ext>
            </a:extLst>
          </p:cNvPr>
          <p:cNvCxnSpPr>
            <a:cxnSpLocks/>
            <a:stCxn id="181" idx="3"/>
            <a:endCxn id="177" idx="1"/>
          </p:cNvCxnSpPr>
          <p:nvPr/>
        </p:nvCxnSpPr>
        <p:spPr>
          <a:xfrm>
            <a:off x="1110133" y="3834323"/>
            <a:ext cx="2971708" cy="2696"/>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Feed and Permeate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7" name="正方形/長方形 6">
            <a:extLst>
              <a:ext uri="{FF2B5EF4-FFF2-40B4-BE49-F238E27FC236}">
                <a16:creationId xmlns:a16="http://schemas.microsoft.com/office/drawing/2014/main" id="{686AD986-6694-4519-9BF9-C247E0C2C0A8}"/>
              </a:ext>
            </a:extLst>
          </p:cNvPr>
          <p:cNvSpPr/>
          <p:nvPr/>
        </p:nvSpPr>
        <p:spPr>
          <a:xfrm>
            <a:off x="6701205" y="2251211"/>
            <a:ext cx="2141330" cy="293412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pic>
        <p:nvPicPr>
          <p:cNvPr id="9" name="図 8">
            <a:extLst>
              <a:ext uri="{FF2B5EF4-FFF2-40B4-BE49-F238E27FC236}">
                <a16:creationId xmlns:a16="http://schemas.microsoft.com/office/drawing/2014/main" id="{DA9A0627-ADFC-40D2-B5D9-658442C98571}"/>
              </a:ext>
            </a:extLst>
          </p:cNvPr>
          <p:cNvPicPr>
            <a:picLocks noChangeAspect="1"/>
          </p:cNvPicPr>
          <p:nvPr/>
        </p:nvPicPr>
        <p:blipFill>
          <a:blip r:embed="rId2"/>
          <a:stretch>
            <a:fillRect/>
          </a:stretch>
        </p:blipFill>
        <p:spPr>
          <a:xfrm>
            <a:off x="6792527" y="4498493"/>
            <a:ext cx="1883630" cy="600486"/>
          </a:xfrm>
          <a:prstGeom prst="rect">
            <a:avLst/>
          </a:prstGeom>
        </p:spPr>
      </p:pic>
      <p:pic>
        <p:nvPicPr>
          <p:cNvPr id="10" name="図 9">
            <a:extLst>
              <a:ext uri="{FF2B5EF4-FFF2-40B4-BE49-F238E27FC236}">
                <a16:creationId xmlns:a16="http://schemas.microsoft.com/office/drawing/2014/main" id="{F97B4F7E-A865-4D2C-A417-B947A1DD28C4}"/>
              </a:ext>
            </a:extLst>
          </p:cNvPr>
          <p:cNvPicPr>
            <a:picLocks noChangeAspect="1"/>
          </p:cNvPicPr>
          <p:nvPr/>
        </p:nvPicPr>
        <p:blipFill>
          <a:blip r:embed="rId3"/>
          <a:stretch>
            <a:fillRect/>
          </a:stretch>
        </p:blipFill>
        <p:spPr>
          <a:xfrm>
            <a:off x="6795508" y="2366189"/>
            <a:ext cx="1873770" cy="600487"/>
          </a:xfrm>
          <a:prstGeom prst="rect">
            <a:avLst/>
          </a:prstGeom>
        </p:spPr>
      </p:pic>
      <p:sp>
        <p:nvSpPr>
          <p:cNvPr id="173" name="テキスト ボックス 172">
            <a:extLst>
              <a:ext uri="{FF2B5EF4-FFF2-40B4-BE49-F238E27FC236}">
                <a16:creationId xmlns:a16="http://schemas.microsoft.com/office/drawing/2014/main" id="{0937CF06-0408-4958-BD16-793BA6680732}"/>
              </a:ext>
            </a:extLst>
          </p:cNvPr>
          <p:cNvSpPr txBox="1"/>
          <p:nvPr/>
        </p:nvSpPr>
        <p:spPr>
          <a:xfrm>
            <a:off x="7525593" y="3432780"/>
            <a:ext cx="615553" cy="947549"/>
          </a:xfrm>
          <a:prstGeom prst="rect">
            <a:avLst/>
          </a:prstGeom>
          <a:noFill/>
        </p:spPr>
        <p:txBody>
          <a:bodyPr vert="eaVert" wrap="square" rtlCol="0">
            <a:spAutoFit/>
          </a:bodyPr>
          <a:lstStyle/>
          <a:p>
            <a:r>
              <a:rPr lang="en-US" altLang="ja-JP" sz="2800" dirty="0"/>
              <a:t>…</a:t>
            </a:r>
            <a:endParaRPr kumimoji="1" lang="ja-JP" altLang="en-US" sz="2800" dirty="0"/>
          </a:p>
        </p:txBody>
      </p:sp>
      <p:sp>
        <p:nvSpPr>
          <p:cNvPr id="174" name="テキスト ボックス 173">
            <a:extLst>
              <a:ext uri="{FF2B5EF4-FFF2-40B4-BE49-F238E27FC236}">
                <a16:creationId xmlns:a16="http://schemas.microsoft.com/office/drawing/2014/main" id="{0163C907-2237-4A11-B149-EE90B6DB05B7}"/>
              </a:ext>
            </a:extLst>
          </p:cNvPr>
          <p:cNvSpPr txBox="1"/>
          <p:nvPr/>
        </p:nvSpPr>
        <p:spPr>
          <a:xfrm>
            <a:off x="6660110" y="1855168"/>
            <a:ext cx="2141329" cy="338554"/>
          </a:xfrm>
          <a:prstGeom prst="rect">
            <a:avLst/>
          </a:prstGeom>
          <a:noFill/>
        </p:spPr>
        <p:txBody>
          <a:bodyPr wrap="square" rtlCol="0">
            <a:spAutoFit/>
          </a:bodyPr>
          <a:lstStyle/>
          <a:p>
            <a:pPr algn="ctr"/>
            <a:r>
              <a:rPr kumimoji="1" lang="en-US" altLang="ja-JP" sz="1600" b="1" dirty="0"/>
              <a:t>RO Unit System</a:t>
            </a:r>
            <a:endParaRPr kumimoji="1" lang="ja-JP" altLang="en-US" sz="1600" b="1" dirty="0"/>
          </a:p>
        </p:txBody>
      </p:sp>
      <p:sp>
        <p:nvSpPr>
          <p:cNvPr id="175" name="二等辺三角形 174">
            <a:extLst>
              <a:ext uri="{FF2B5EF4-FFF2-40B4-BE49-F238E27FC236}">
                <a16:creationId xmlns:a16="http://schemas.microsoft.com/office/drawing/2014/main" id="{62F2014E-F436-4A37-9F5C-B18223CB6132}"/>
              </a:ext>
            </a:extLst>
          </p:cNvPr>
          <p:cNvSpPr/>
          <p:nvPr/>
        </p:nvSpPr>
        <p:spPr>
          <a:xfrm>
            <a:off x="5442325" y="3769988"/>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6" name="楕円 175">
            <a:extLst>
              <a:ext uri="{FF2B5EF4-FFF2-40B4-BE49-F238E27FC236}">
                <a16:creationId xmlns:a16="http://schemas.microsoft.com/office/drawing/2014/main" id="{5FF544C1-82BC-49AF-85BE-31DEBFCA0397}"/>
              </a:ext>
            </a:extLst>
          </p:cNvPr>
          <p:cNvSpPr/>
          <p:nvPr/>
        </p:nvSpPr>
        <p:spPr>
          <a:xfrm>
            <a:off x="5464209" y="3688169"/>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77" name="正方形/長方形 176">
            <a:extLst>
              <a:ext uri="{FF2B5EF4-FFF2-40B4-BE49-F238E27FC236}">
                <a16:creationId xmlns:a16="http://schemas.microsoft.com/office/drawing/2014/main" id="{A7C0913B-1369-4E7A-97EB-6FD7A45001B4}"/>
              </a:ext>
            </a:extLst>
          </p:cNvPr>
          <p:cNvSpPr/>
          <p:nvPr/>
        </p:nvSpPr>
        <p:spPr>
          <a:xfrm>
            <a:off x="4081841" y="3623409"/>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Cartridge Filters</a:t>
            </a:r>
            <a:endParaRPr kumimoji="1" lang="ja-JP" altLang="en-US" sz="1400" dirty="0">
              <a:solidFill>
                <a:schemeClr val="tx1"/>
              </a:solidFill>
            </a:endParaRPr>
          </a:p>
        </p:txBody>
      </p:sp>
      <p:sp>
        <p:nvSpPr>
          <p:cNvPr id="179" name="二等辺三角形 178">
            <a:extLst>
              <a:ext uri="{FF2B5EF4-FFF2-40B4-BE49-F238E27FC236}">
                <a16:creationId xmlns:a16="http://schemas.microsoft.com/office/drawing/2014/main" id="{A9906DDB-2D1B-4316-A911-C5DC61EA4777}"/>
              </a:ext>
            </a:extLst>
          </p:cNvPr>
          <p:cNvSpPr/>
          <p:nvPr/>
        </p:nvSpPr>
        <p:spPr>
          <a:xfrm>
            <a:off x="1472788" y="3776390"/>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0" name="楕円 179">
            <a:extLst>
              <a:ext uri="{FF2B5EF4-FFF2-40B4-BE49-F238E27FC236}">
                <a16:creationId xmlns:a16="http://schemas.microsoft.com/office/drawing/2014/main" id="{76C2B7C9-D1E7-45A0-9741-10D876E2289C}"/>
              </a:ext>
            </a:extLst>
          </p:cNvPr>
          <p:cNvSpPr/>
          <p:nvPr/>
        </p:nvSpPr>
        <p:spPr>
          <a:xfrm>
            <a:off x="1494672" y="3694571"/>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181" name="正方形/長方形 180">
            <a:extLst>
              <a:ext uri="{FF2B5EF4-FFF2-40B4-BE49-F238E27FC236}">
                <a16:creationId xmlns:a16="http://schemas.microsoft.com/office/drawing/2014/main" id="{087A3E43-CE04-43CF-8B0A-29304A4A5908}"/>
              </a:ext>
            </a:extLst>
          </p:cNvPr>
          <p:cNvSpPr/>
          <p:nvPr/>
        </p:nvSpPr>
        <p:spPr>
          <a:xfrm>
            <a:off x="151553" y="3620713"/>
            <a:ext cx="958580"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MF Break Tank</a:t>
            </a:r>
            <a:endParaRPr kumimoji="1" lang="ja-JP" altLang="en-US" sz="1400" dirty="0">
              <a:solidFill>
                <a:schemeClr val="tx1"/>
              </a:solidFill>
            </a:endParaRPr>
          </a:p>
        </p:txBody>
      </p:sp>
      <p:sp>
        <p:nvSpPr>
          <p:cNvPr id="185" name="テキスト ボックス 184">
            <a:extLst>
              <a:ext uri="{FF2B5EF4-FFF2-40B4-BE49-F238E27FC236}">
                <a16:creationId xmlns:a16="http://schemas.microsoft.com/office/drawing/2014/main" id="{9D457323-8400-44B2-B1D6-0D08734A36CD}"/>
              </a:ext>
            </a:extLst>
          </p:cNvPr>
          <p:cNvSpPr txBox="1"/>
          <p:nvPr/>
        </p:nvSpPr>
        <p:spPr>
          <a:xfrm>
            <a:off x="955026" y="4064792"/>
            <a:ext cx="1356609" cy="461665"/>
          </a:xfrm>
          <a:prstGeom prst="rect">
            <a:avLst/>
          </a:prstGeom>
          <a:noFill/>
        </p:spPr>
        <p:txBody>
          <a:bodyPr wrap="square" rtlCol="0">
            <a:spAutoFit/>
          </a:bodyPr>
          <a:lstStyle/>
          <a:p>
            <a:pPr algn="ctr"/>
            <a:r>
              <a:rPr kumimoji="1" lang="en-US" altLang="ja-JP" sz="1200" b="1" dirty="0"/>
              <a:t>RO Transfer Pump Station</a:t>
            </a:r>
            <a:endParaRPr kumimoji="1" lang="ja-JP" altLang="en-US" sz="1200" b="1" dirty="0"/>
          </a:p>
        </p:txBody>
      </p:sp>
      <p:sp>
        <p:nvSpPr>
          <p:cNvPr id="186" name="テキスト ボックス 185">
            <a:extLst>
              <a:ext uri="{FF2B5EF4-FFF2-40B4-BE49-F238E27FC236}">
                <a16:creationId xmlns:a16="http://schemas.microsoft.com/office/drawing/2014/main" id="{874960CF-FA28-4327-B487-3A490A8C5B42}"/>
              </a:ext>
            </a:extLst>
          </p:cNvPr>
          <p:cNvSpPr txBox="1"/>
          <p:nvPr/>
        </p:nvSpPr>
        <p:spPr>
          <a:xfrm>
            <a:off x="5070982" y="4059797"/>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187" name="正方形/長方形 186">
            <a:extLst>
              <a:ext uri="{FF2B5EF4-FFF2-40B4-BE49-F238E27FC236}">
                <a16:creationId xmlns:a16="http://schemas.microsoft.com/office/drawing/2014/main" id="{74972777-7998-4335-8A90-9B7296B9A3C5}"/>
              </a:ext>
            </a:extLst>
          </p:cNvPr>
          <p:cNvSpPr/>
          <p:nvPr/>
        </p:nvSpPr>
        <p:spPr>
          <a:xfrm>
            <a:off x="1508061"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Sulfuric Acid</a:t>
            </a:r>
            <a:endParaRPr kumimoji="1" lang="ja-JP" altLang="en-US" sz="1200" dirty="0">
              <a:solidFill>
                <a:schemeClr val="accent3">
                  <a:lumMod val="75000"/>
                </a:schemeClr>
              </a:solidFill>
            </a:endParaRPr>
          </a:p>
        </p:txBody>
      </p:sp>
      <p:sp>
        <p:nvSpPr>
          <p:cNvPr id="188" name="正方形/長方形 187">
            <a:extLst>
              <a:ext uri="{FF2B5EF4-FFF2-40B4-BE49-F238E27FC236}">
                <a16:creationId xmlns:a16="http://schemas.microsoft.com/office/drawing/2014/main" id="{93803089-A6B8-4926-8CFF-EE06CCA599E6}"/>
              </a:ext>
            </a:extLst>
          </p:cNvPr>
          <p:cNvSpPr/>
          <p:nvPr/>
        </p:nvSpPr>
        <p:spPr>
          <a:xfrm>
            <a:off x="2788790" y="2649698"/>
            <a:ext cx="1035590" cy="427219"/>
          </a:xfrm>
          <a:prstGeom prst="rect">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chemeClr val="accent3">
                    <a:lumMod val="75000"/>
                  </a:schemeClr>
                </a:solidFill>
              </a:rPr>
              <a:t>Anti-</a:t>
            </a:r>
            <a:r>
              <a:rPr kumimoji="1" lang="en-US" altLang="ja-JP" sz="1200" dirty="0" err="1">
                <a:solidFill>
                  <a:schemeClr val="accent3">
                    <a:lumMod val="75000"/>
                  </a:schemeClr>
                </a:solidFill>
              </a:rPr>
              <a:t>Scalant</a:t>
            </a:r>
            <a:r>
              <a:rPr kumimoji="1" lang="en-US" altLang="ja-JP" sz="1200" dirty="0">
                <a:solidFill>
                  <a:schemeClr val="accent3">
                    <a:lumMod val="75000"/>
                  </a:schemeClr>
                </a:solidFill>
              </a:rPr>
              <a:t> Addition</a:t>
            </a:r>
            <a:endParaRPr kumimoji="1" lang="ja-JP" altLang="en-US" sz="1200" dirty="0">
              <a:solidFill>
                <a:schemeClr val="accent3">
                  <a:lumMod val="75000"/>
                </a:schemeClr>
              </a:solidFill>
            </a:endParaRPr>
          </a:p>
        </p:txBody>
      </p:sp>
      <p:cxnSp>
        <p:nvCxnSpPr>
          <p:cNvPr id="190" name="コネクタ: カギ線 189">
            <a:extLst>
              <a:ext uri="{FF2B5EF4-FFF2-40B4-BE49-F238E27FC236}">
                <a16:creationId xmlns:a16="http://schemas.microsoft.com/office/drawing/2014/main" id="{8772D18C-051D-4EAE-B20F-AD48F8545794}"/>
              </a:ext>
            </a:extLst>
          </p:cNvPr>
          <p:cNvCxnSpPr>
            <a:cxnSpLocks/>
            <a:stCxn id="187" idx="2"/>
            <a:endCxn id="209" idx="1"/>
          </p:cNvCxnSpPr>
          <p:nvPr/>
        </p:nvCxnSpPr>
        <p:spPr>
          <a:xfrm rot="16200000" flipH="1">
            <a:off x="1843749" y="3259023"/>
            <a:ext cx="733400" cy="36918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2" name="コネクタ: カギ線 191">
            <a:extLst>
              <a:ext uri="{FF2B5EF4-FFF2-40B4-BE49-F238E27FC236}">
                <a16:creationId xmlns:a16="http://schemas.microsoft.com/office/drawing/2014/main" id="{3381D2CE-2187-447F-9CCB-56E2AB62C9A1}"/>
              </a:ext>
            </a:extLst>
          </p:cNvPr>
          <p:cNvCxnSpPr>
            <a:cxnSpLocks/>
            <a:stCxn id="188" idx="2"/>
            <a:endCxn id="208" idx="1"/>
          </p:cNvCxnSpPr>
          <p:nvPr/>
        </p:nvCxnSpPr>
        <p:spPr>
          <a:xfrm rot="5400000">
            <a:off x="2716137" y="3219869"/>
            <a:ext cx="733400" cy="447497"/>
          </a:xfrm>
          <a:prstGeom prst="bentConnector3">
            <a:avLst/>
          </a:prstGeom>
          <a:ln w="28575">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3" name="テキスト ボックス 192">
            <a:extLst>
              <a:ext uri="{FF2B5EF4-FFF2-40B4-BE49-F238E27FC236}">
                <a16:creationId xmlns:a16="http://schemas.microsoft.com/office/drawing/2014/main" id="{EA33AA1D-60CD-41F9-81A4-7058F4FABF35}"/>
              </a:ext>
            </a:extLst>
          </p:cNvPr>
          <p:cNvSpPr txBox="1"/>
          <p:nvPr/>
        </p:nvSpPr>
        <p:spPr>
          <a:xfrm>
            <a:off x="1786039" y="4550643"/>
            <a:ext cx="3369734" cy="646331"/>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TOC, Ammonia, </a:t>
            </a:r>
            <a:r>
              <a:rPr lang="en-US" altLang="ja-JP" sz="1200" dirty="0"/>
              <a:t>pH</a:t>
            </a:r>
            <a:r>
              <a:rPr kumimoji="1" lang="en-US" altLang="ja-JP" sz="1200" dirty="0"/>
              <a:t>, Turbidity, Conductivity, </a:t>
            </a:r>
          </a:p>
          <a:p>
            <a:r>
              <a:rPr kumimoji="1" lang="en-US" altLang="ja-JP" sz="1200" dirty="0"/>
              <a:t>       Total Chlorine, Free Chlorine</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194" name="フローチャート: 和接合 193">
            <a:extLst>
              <a:ext uri="{FF2B5EF4-FFF2-40B4-BE49-F238E27FC236}">
                <a16:creationId xmlns:a16="http://schemas.microsoft.com/office/drawing/2014/main" id="{8AD50169-B130-4EA1-8F38-DFB0329628BD}"/>
              </a:ext>
            </a:extLst>
          </p:cNvPr>
          <p:cNvSpPr/>
          <p:nvPr/>
        </p:nvSpPr>
        <p:spPr>
          <a:xfrm>
            <a:off x="3359497" y="37227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95" name="直線コネクタ 194">
            <a:extLst>
              <a:ext uri="{FF2B5EF4-FFF2-40B4-BE49-F238E27FC236}">
                <a16:creationId xmlns:a16="http://schemas.microsoft.com/office/drawing/2014/main" id="{B2D0188E-AC5F-4BED-AE57-9434EA36589B}"/>
              </a:ext>
            </a:extLst>
          </p:cNvPr>
          <p:cNvCxnSpPr>
            <a:cxnSpLocks/>
            <a:stCxn id="194" idx="4"/>
            <a:endCxn id="193" idx="0"/>
          </p:cNvCxnSpPr>
          <p:nvPr/>
        </p:nvCxnSpPr>
        <p:spPr>
          <a:xfrm flipH="1">
            <a:off x="3470906" y="3945598"/>
            <a:ext cx="1" cy="60504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6" name="正方形/長方形 195">
            <a:extLst>
              <a:ext uri="{FF2B5EF4-FFF2-40B4-BE49-F238E27FC236}">
                <a16:creationId xmlns:a16="http://schemas.microsoft.com/office/drawing/2014/main" id="{846A2BFE-B51D-4B98-9337-FB188B8F90D0}"/>
              </a:ext>
            </a:extLst>
          </p:cNvPr>
          <p:cNvSpPr/>
          <p:nvPr/>
        </p:nvSpPr>
        <p:spPr>
          <a:xfrm>
            <a:off x="10968059" y="2961266"/>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C313D538-AEC3-411D-B4D9-65A72D29C3A1}"/>
              </a:ext>
            </a:extLst>
          </p:cNvPr>
          <p:cNvSpPr/>
          <p:nvPr/>
        </p:nvSpPr>
        <p:spPr>
          <a:xfrm>
            <a:off x="10827960" y="494370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grpSp>
        <p:nvGrpSpPr>
          <p:cNvPr id="44" name="グループ化 43">
            <a:extLst>
              <a:ext uri="{FF2B5EF4-FFF2-40B4-BE49-F238E27FC236}">
                <a16:creationId xmlns:a16="http://schemas.microsoft.com/office/drawing/2014/main" id="{5C6D7E34-B68F-4EA2-ABF4-6BF315C5F49A}"/>
              </a:ext>
            </a:extLst>
          </p:cNvPr>
          <p:cNvGrpSpPr/>
          <p:nvPr/>
        </p:nvGrpSpPr>
        <p:grpSpPr>
          <a:xfrm>
            <a:off x="8834555" y="2609636"/>
            <a:ext cx="2613115" cy="2414089"/>
            <a:chOff x="8834555" y="3349376"/>
            <a:chExt cx="2613115" cy="2414089"/>
          </a:xfrm>
        </p:grpSpPr>
        <p:cxnSp>
          <p:nvCxnSpPr>
            <p:cNvPr id="142" name="直線コネクタ 141">
              <a:extLst>
                <a:ext uri="{FF2B5EF4-FFF2-40B4-BE49-F238E27FC236}">
                  <a16:creationId xmlns:a16="http://schemas.microsoft.com/office/drawing/2014/main" id="{FC132D5C-2D1A-4ADF-AE03-B4C518430F55}"/>
                </a:ext>
              </a:extLst>
            </p:cNvPr>
            <p:cNvCxnSpPr>
              <a:cxnSpLocks/>
            </p:cNvCxnSpPr>
            <p:nvPr/>
          </p:nvCxnSpPr>
          <p:spPr>
            <a:xfrm>
              <a:off x="8834557" y="3356853"/>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8246DF54-DAEE-4579-8E5A-033215FB1348}"/>
                </a:ext>
              </a:extLst>
            </p:cNvPr>
            <p:cNvCxnSpPr>
              <a:cxnSpLocks/>
            </p:cNvCxnSpPr>
            <p:nvPr/>
          </p:nvCxnSpPr>
          <p:spPr>
            <a:xfrm>
              <a:off x="8834555" y="395897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D224E750-5E2A-4E96-A57C-86152DD25A16}"/>
                </a:ext>
              </a:extLst>
            </p:cNvPr>
            <p:cNvCxnSpPr>
              <a:cxnSpLocks/>
            </p:cNvCxnSpPr>
            <p:nvPr/>
          </p:nvCxnSpPr>
          <p:spPr>
            <a:xfrm>
              <a:off x="8834555" y="4241784"/>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DBC45E4C-E230-4BBF-8AEB-5CCDA58C1382}"/>
                </a:ext>
              </a:extLst>
            </p:cNvPr>
            <p:cNvCxnSpPr>
              <a:cxnSpLocks/>
            </p:cNvCxnSpPr>
            <p:nvPr/>
          </p:nvCxnSpPr>
          <p:spPr>
            <a:xfrm>
              <a:off x="8834557" y="4537722"/>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4E23778-72DA-408E-8C97-962E51B46715}"/>
                </a:ext>
              </a:extLst>
            </p:cNvPr>
            <p:cNvCxnSpPr>
              <a:cxnSpLocks/>
            </p:cNvCxnSpPr>
            <p:nvPr/>
          </p:nvCxnSpPr>
          <p:spPr>
            <a:xfrm>
              <a:off x="8834555" y="4829459"/>
              <a:ext cx="900000" cy="549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9E94B78F-F327-4CE4-BA4C-9E9368E41C26}"/>
                </a:ext>
              </a:extLst>
            </p:cNvPr>
            <p:cNvCxnSpPr>
              <a:cxnSpLocks/>
            </p:cNvCxnSpPr>
            <p:nvPr/>
          </p:nvCxnSpPr>
          <p:spPr>
            <a:xfrm>
              <a:off x="8834555" y="5122400"/>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1913890F-06A7-4A32-9F89-694D2571169E}"/>
                </a:ext>
              </a:extLst>
            </p:cNvPr>
            <p:cNvCxnSpPr>
              <a:cxnSpLocks/>
            </p:cNvCxnSpPr>
            <p:nvPr/>
          </p:nvCxnSpPr>
          <p:spPr>
            <a:xfrm>
              <a:off x="8834557" y="5763465"/>
              <a:ext cx="900000" cy="0"/>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0B8E9CC8-190B-4657-9516-A8E4D0F142D7}"/>
                </a:ext>
              </a:extLst>
            </p:cNvPr>
            <p:cNvCxnSpPr>
              <a:cxnSpLocks/>
            </p:cNvCxnSpPr>
            <p:nvPr/>
          </p:nvCxnSpPr>
          <p:spPr>
            <a:xfrm>
              <a:off x="9734557" y="3349376"/>
              <a:ext cx="0" cy="2414089"/>
            </a:xfrm>
            <a:prstGeom prst="line">
              <a:avLst/>
            </a:prstGeom>
            <a:ln w="28575">
              <a:solidFill>
                <a:schemeClr val="accent4">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コネクタ: カギ線 198">
              <a:extLst>
                <a:ext uri="{FF2B5EF4-FFF2-40B4-BE49-F238E27FC236}">
                  <a16:creationId xmlns:a16="http://schemas.microsoft.com/office/drawing/2014/main" id="{F0A7738D-92D5-4AEF-B6AF-C4A6AEC2A50C}"/>
                </a:ext>
              </a:extLst>
            </p:cNvPr>
            <p:cNvCxnSpPr>
              <a:cxnSpLocks/>
              <a:stCxn id="200" idx="6"/>
              <a:endCxn id="197" idx="0"/>
            </p:cNvCxnSpPr>
            <p:nvPr/>
          </p:nvCxnSpPr>
          <p:spPr>
            <a:xfrm>
              <a:off x="9783660" y="5478737"/>
              <a:ext cx="1664010" cy="235532"/>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0" name="楕円 199">
              <a:extLst>
                <a:ext uri="{FF2B5EF4-FFF2-40B4-BE49-F238E27FC236}">
                  <a16:creationId xmlns:a16="http://schemas.microsoft.com/office/drawing/2014/main" id="{C4E8945E-C418-4FEC-977D-A315900809B9}"/>
                </a:ext>
              </a:extLst>
            </p:cNvPr>
            <p:cNvSpPr/>
            <p:nvPr/>
          </p:nvSpPr>
          <p:spPr>
            <a:xfrm>
              <a:off x="9693659" y="5437957"/>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2" name="フローチャート: 和接合 171">
            <a:extLst>
              <a:ext uri="{FF2B5EF4-FFF2-40B4-BE49-F238E27FC236}">
                <a16:creationId xmlns:a16="http://schemas.microsoft.com/office/drawing/2014/main" id="{97F2817D-9CEF-4DFC-B33C-D00E406C2297}"/>
              </a:ext>
            </a:extLst>
          </p:cNvPr>
          <p:cNvSpPr/>
          <p:nvPr/>
        </p:nvSpPr>
        <p:spPr>
          <a:xfrm>
            <a:off x="10658051" y="460534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 name="グループ化 42">
            <a:extLst>
              <a:ext uri="{FF2B5EF4-FFF2-40B4-BE49-F238E27FC236}">
                <a16:creationId xmlns:a16="http://schemas.microsoft.com/office/drawing/2014/main" id="{DDD53614-3F5A-4F0F-AC44-9CDCE1AAD02F}"/>
              </a:ext>
            </a:extLst>
          </p:cNvPr>
          <p:cNvGrpSpPr/>
          <p:nvPr/>
        </p:nvGrpSpPr>
        <p:grpSpPr>
          <a:xfrm>
            <a:off x="9153053" y="2446002"/>
            <a:ext cx="2294616" cy="2414089"/>
            <a:chOff x="9153053" y="3216564"/>
            <a:chExt cx="2294616" cy="2414089"/>
          </a:xfrm>
        </p:grpSpPr>
        <p:cxnSp>
          <p:nvCxnSpPr>
            <p:cNvPr id="133" name="直線コネクタ 132">
              <a:extLst>
                <a:ext uri="{FF2B5EF4-FFF2-40B4-BE49-F238E27FC236}">
                  <a16:creationId xmlns:a16="http://schemas.microsoft.com/office/drawing/2014/main" id="{FBAB9D7D-00A3-4173-A21A-C8E6FA9A4CEF}"/>
                </a:ext>
              </a:extLst>
            </p:cNvPr>
            <p:cNvCxnSpPr/>
            <p:nvPr/>
          </p:nvCxnSpPr>
          <p:spPr>
            <a:xfrm>
              <a:off x="9153053" y="321656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A1D9FC25-376A-4DB6-BFFB-27A7FA754EAF}"/>
                </a:ext>
              </a:extLst>
            </p:cNvPr>
            <p:cNvCxnSpPr/>
            <p:nvPr/>
          </p:nvCxnSpPr>
          <p:spPr>
            <a:xfrm>
              <a:off x="9153053" y="3923122"/>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2C10BFA8-86BB-47A5-9875-5F551B03150E}"/>
                </a:ext>
              </a:extLst>
            </p:cNvPr>
            <p:cNvCxnSpPr/>
            <p:nvPr/>
          </p:nvCxnSpPr>
          <p:spPr>
            <a:xfrm>
              <a:off x="9153054" y="420823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6C773147-E381-48E9-B30C-2843D057C3A7}"/>
                </a:ext>
              </a:extLst>
            </p:cNvPr>
            <p:cNvCxnSpPr/>
            <p:nvPr/>
          </p:nvCxnSpPr>
          <p:spPr>
            <a:xfrm>
              <a:off x="9153054" y="448883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0CF11AF-44A3-40F5-83D7-0824B7F63094}"/>
                </a:ext>
              </a:extLst>
            </p:cNvPr>
            <p:cNvCxnSpPr/>
            <p:nvPr/>
          </p:nvCxnSpPr>
          <p:spPr>
            <a:xfrm>
              <a:off x="9153053" y="4784634"/>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30533366-25A4-4E58-B8A9-ABF4CC207819}"/>
                </a:ext>
              </a:extLst>
            </p:cNvPr>
            <p:cNvCxnSpPr/>
            <p:nvPr/>
          </p:nvCxnSpPr>
          <p:spPr>
            <a:xfrm>
              <a:off x="9153054" y="5081766"/>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0FB0D9C-7DE1-4D37-AAA5-3D60B0821E0B}"/>
                </a:ext>
              </a:extLst>
            </p:cNvPr>
            <p:cNvCxnSpPr/>
            <p:nvPr/>
          </p:nvCxnSpPr>
          <p:spPr>
            <a:xfrm>
              <a:off x="9153054" y="5624047"/>
              <a:ext cx="1176950" cy="0"/>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17BAA34-16F7-48E1-A53C-27D3E653CBA6}"/>
                </a:ext>
              </a:extLst>
            </p:cNvPr>
            <p:cNvCxnSpPr>
              <a:cxnSpLocks/>
            </p:cNvCxnSpPr>
            <p:nvPr/>
          </p:nvCxnSpPr>
          <p:spPr>
            <a:xfrm>
              <a:off x="10330004" y="3216564"/>
              <a:ext cx="0" cy="2414089"/>
            </a:xfrm>
            <a:prstGeom prst="line">
              <a:avLst/>
            </a:prstGeom>
            <a:ln w="38100">
              <a:solidFill>
                <a:schemeClr val="accent6">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コネクタ: カギ線 200">
              <a:extLst>
                <a:ext uri="{FF2B5EF4-FFF2-40B4-BE49-F238E27FC236}">
                  <a16:creationId xmlns:a16="http://schemas.microsoft.com/office/drawing/2014/main" id="{BB260789-5E2F-4863-802A-A59533790B1F}"/>
                </a:ext>
              </a:extLst>
            </p:cNvPr>
            <p:cNvCxnSpPr>
              <a:cxnSpLocks/>
            </p:cNvCxnSpPr>
            <p:nvPr/>
          </p:nvCxnSpPr>
          <p:spPr>
            <a:xfrm>
              <a:off x="10367571" y="3514598"/>
              <a:ext cx="1080098" cy="217164"/>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2" name="楕円 201">
              <a:extLst>
                <a:ext uri="{FF2B5EF4-FFF2-40B4-BE49-F238E27FC236}">
                  <a16:creationId xmlns:a16="http://schemas.microsoft.com/office/drawing/2014/main" id="{D6F93C6C-0A44-43DF-B54E-7AB40EE16E7D}"/>
                </a:ext>
              </a:extLst>
            </p:cNvPr>
            <p:cNvSpPr/>
            <p:nvPr/>
          </p:nvSpPr>
          <p:spPr>
            <a:xfrm>
              <a:off x="10277570" y="3473884"/>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
        <p:nvSpPr>
          <p:cNvPr id="170" name="フローチャート: 和接合 169">
            <a:extLst>
              <a:ext uri="{FF2B5EF4-FFF2-40B4-BE49-F238E27FC236}">
                <a16:creationId xmlns:a16="http://schemas.microsoft.com/office/drawing/2014/main" id="{0B1D8A6E-C728-42EF-A8B7-7E5F6E4D6C2B}"/>
              </a:ext>
            </a:extLst>
          </p:cNvPr>
          <p:cNvSpPr/>
          <p:nvPr/>
        </p:nvSpPr>
        <p:spPr>
          <a:xfrm>
            <a:off x="10676773" y="2598181"/>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06" name="直線コネクタ 205">
            <a:extLst>
              <a:ext uri="{FF2B5EF4-FFF2-40B4-BE49-F238E27FC236}">
                <a16:creationId xmlns:a16="http://schemas.microsoft.com/office/drawing/2014/main" id="{D8AD2C1B-E2BD-41BF-9719-0C95D7C93A80}"/>
              </a:ext>
            </a:extLst>
          </p:cNvPr>
          <p:cNvCxnSpPr>
            <a:cxnSpLocks/>
          </p:cNvCxnSpPr>
          <p:nvPr/>
        </p:nvCxnSpPr>
        <p:spPr>
          <a:xfrm>
            <a:off x="10535549" y="1917501"/>
            <a:ext cx="273579" cy="711502"/>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7" name="テキスト ボックス 206">
            <a:extLst>
              <a:ext uri="{FF2B5EF4-FFF2-40B4-BE49-F238E27FC236}">
                <a16:creationId xmlns:a16="http://schemas.microsoft.com/office/drawing/2014/main" id="{BB09D3C9-3232-437E-917D-FF540E0FB599}"/>
              </a:ext>
            </a:extLst>
          </p:cNvPr>
          <p:cNvSpPr txBox="1"/>
          <p:nvPr/>
        </p:nvSpPr>
        <p:spPr>
          <a:xfrm>
            <a:off x="8924581" y="1455836"/>
            <a:ext cx="3221934" cy="461665"/>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1200" dirty="0"/>
              <a:t>Conductivity, TOC</a:t>
            </a:r>
          </a:p>
          <a:p>
            <a:pPr marL="285750" indent="-285750">
              <a:buFont typeface="Arial" panose="020B0604020202020204" pitchFamily="34" charset="0"/>
              <a:buChar char="•"/>
            </a:pPr>
            <a:r>
              <a:rPr lang="en-US" altLang="ja-JP" sz="1200" dirty="0"/>
              <a:t>XACT920 (Si, P, S, K, Ca, Fe, Sr, TDS)</a:t>
            </a:r>
            <a:endParaRPr kumimoji="1" lang="ja-JP" altLang="en-US" sz="1200" dirty="0"/>
          </a:p>
        </p:txBody>
      </p:sp>
      <p:sp>
        <p:nvSpPr>
          <p:cNvPr id="208" name="楕円 207">
            <a:extLst>
              <a:ext uri="{FF2B5EF4-FFF2-40B4-BE49-F238E27FC236}">
                <a16:creationId xmlns:a16="http://schemas.microsoft.com/office/drawing/2014/main" id="{8A0AA8F3-8A84-46B0-A3D2-3D71983A62F6}"/>
              </a:ext>
            </a:extLst>
          </p:cNvPr>
          <p:cNvSpPr/>
          <p:nvPr/>
        </p:nvSpPr>
        <p:spPr>
          <a:xfrm>
            <a:off x="2845908"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601AB136-33F1-48FB-9127-D8E60A5C4155}"/>
              </a:ext>
            </a:extLst>
          </p:cNvPr>
          <p:cNvSpPr/>
          <p:nvPr/>
        </p:nvSpPr>
        <p:spPr>
          <a:xfrm>
            <a:off x="2381863" y="3798373"/>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2" name="テキスト ボックス 211">
            <a:extLst>
              <a:ext uri="{FF2B5EF4-FFF2-40B4-BE49-F238E27FC236}">
                <a16:creationId xmlns:a16="http://schemas.microsoft.com/office/drawing/2014/main" id="{BEB99EBA-8C7C-4AFD-A9B5-DF81158BA290}"/>
              </a:ext>
            </a:extLst>
          </p:cNvPr>
          <p:cNvSpPr txBox="1"/>
          <p:nvPr/>
        </p:nvSpPr>
        <p:spPr>
          <a:xfrm>
            <a:off x="2511651" y="1862767"/>
            <a:ext cx="2141329" cy="338554"/>
          </a:xfrm>
          <a:prstGeom prst="rect">
            <a:avLst/>
          </a:prstGeom>
          <a:noFill/>
        </p:spPr>
        <p:txBody>
          <a:bodyPr wrap="square" rtlCol="0">
            <a:spAutoFit/>
          </a:bodyPr>
          <a:lstStyle/>
          <a:p>
            <a:pPr algn="ctr"/>
            <a:r>
              <a:rPr kumimoji="1" lang="en-US" altLang="ja-JP" sz="1600" b="1" dirty="0"/>
              <a:t>RO Feed</a:t>
            </a:r>
            <a:endParaRPr kumimoji="1" lang="ja-JP" altLang="en-US" sz="1600" b="1" dirty="0"/>
          </a:p>
        </p:txBody>
      </p:sp>
    </p:spTree>
    <p:extLst>
      <p:ext uri="{BB962C8B-B14F-4D97-AF65-F5344CB8AC3E}">
        <p14:creationId xmlns:p14="http://schemas.microsoft.com/office/powerpoint/2010/main" val="3736028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 name="コネクタ: カギ線 108">
            <a:extLst>
              <a:ext uri="{FF2B5EF4-FFF2-40B4-BE49-F238E27FC236}">
                <a16:creationId xmlns:a16="http://schemas.microsoft.com/office/drawing/2014/main" id="{63D0DE2F-98CD-4BC8-A322-EB605047D136}"/>
              </a:ext>
            </a:extLst>
          </p:cNvPr>
          <p:cNvCxnSpPr>
            <a:cxnSpLocks/>
            <a:stCxn id="277" idx="2"/>
            <a:endCxn id="276" idx="2"/>
          </p:cNvCxnSpPr>
          <p:nvPr/>
        </p:nvCxnSpPr>
        <p:spPr>
          <a:xfrm rot="10800000" flipH="1" flipV="1">
            <a:off x="4404180" y="3348567"/>
            <a:ext cx="1859633" cy="1027413"/>
          </a:xfrm>
          <a:prstGeom prst="bentConnector3">
            <a:avLst>
              <a:gd name="adj1" fmla="val -5649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コネクタ: カギ線 199">
            <a:extLst>
              <a:ext uri="{FF2B5EF4-FFF2-40B4-BE49-F238E27FC236}">
                <a16:creationId xmlns:a16="http://schemas.microsoft.com/office/drawing/2014/main" id="{F573AED8-74E0-4274-81E8-C1094FEC2277}"/>
              </a:ext>
            </a:extLst>
          </p:cNvPr>
          <p:cNvCxnSpPr>
            <a:cxnSpLocks/>
            <a:stCxn id="199" idx="4"/>
            <a:endCxn id="63" idx="1"/>
          </p:cNvCxnSpPr>
          <p:nvPr/>
        </p:nvCxnSpPr>
        <p:spPr>
          <a:xfrm rot="16200000" flipH="1">
            <a:off x="6063965" y="3863390"/>
            <a:ext cx="761543" cy="266112"/>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5" name="コネクタ: カギ線 204">
            <a:extLst>
              <a:ext uri="{FF2B5EF4-FFF2-40B4-BE49-F238E27FC236}">
                <a16:creationId xmlns:a16="http://schemas.microsoft.com/office/drawing/2014/main" id="{CB562A60-2092-4122-A95F-784ACFDD20EC}"/>
              </a:ext>
            </a:extLst>
          </p:cNvPr>
          <p:cNvCxnSpPr>
            <a:cxnSpLocks/>
            <a:stCxn id="58" idx="3"/>
            <a:endCxn id="195" idx="0"/>
          </p:cNvCxnSpPr>
          <p:nvPr/>
        </p:nvCxnSpPr>
        <p:spPr>
          <a:xfrm>
            <a:off x="5984168" y="1917277"/>
            <a:ext cx="5626523" cy="994865"/>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4" name="コネクタ: カギ線 203">
            <a:extLst>
              <a:ext uri="{FF2B5EF4-FFF2-40B4-BE49-F238E27FC236}">
                <a16:creationId xmlns:a16="http://schemas.microsoft.com/office/drawing/2014/main" id="{EB89C89F-BF28-4A00-9D59-9DD9C53866DA}"/>
              </a:ext>
            </a:extLst>
          </p:cNvPr>
          <p:cNvCxnSpPr>
            <a:cxnSpLocks/>
            <a:stCxn id="202" idx="6"/>
            <a:endCxn id="203" idx="4"/>
          </p:cNvCxnSpPr>
          <p:nvPr/>
        </p:nvCxnSpPr>
        <p:spPr>
          <a:xfrm flipV="1">
            <a:off x="7023344" y="1964659"/>
            <a:ext cx="3282110" cy="2854819"/>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コネクタ: カギ線 197">
            <a:extLst>
              <a:ext uri="{FF2B5EF4-FFF2-40B4-BE49-F238E27FC236}">
                <a16:creationId xmlns:a16="http://schemas.microsoft.com/office/drawing/2014/main" id="{89684427-FECD-4167-AA77-EBBF4D3B972B}"/>
              </a:ext>
            </a:extLst>
          </p:cNvPr>
          <p:cNvCxnSpPr>
            <a:cxnSpLocks/>
            <a:stCxn id="27" idx="4"/>
            <a:endCxn id="197" idx="1"/>
          </p:cNvCxnSpPr>
          <p:nvPr/>
        </p:nvCxnSpPr>
        <p:spPr>
          <a:xfrm rot="16200000" flipH="1">
            <a:off x="8305210" y="3310783"/>
            <a:ext cx="926318" cy="3576630"/>
          </a:xfrm>
          <a:prstGeom prst="bentConnector2">
            <a:avLst/>
          </a:prstGeom>
          <a:ln w="28575">
            <a:solidFill>
              <a:schemeClr val="accent4">
                <a:lumMod val="5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645089B4-ADE1-4CAA-AC13-CFB2939A6B22}"/>
              </a:ext>
            </a:extLst>
          </p:cNvPr>
          <p:cNvCxnSpPr>
            <a:cxnSpLocks/>
            <a:stCxn id="72" idx="3"/>
            <a:endCxn id="58" idx="1"/>
          </p:cNvCxnSpPr>
          <p:nvPr/>
        </p:nvCxnSpPr>
        <p:spPr>
          <a:xfrm flipV="1">
            <a:off x="1351587" y="1917277"/>
            <a:ext cx="2998653" cy="6867"/>
          </a:xfrm>
          <a:prstGeom prst="straightConnector1">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RO Unit B01 System Configuration</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57" name="スライド番号プレースホルダー 2">
            <a:extLst>
              <a:ext uri="{FF2B5EF4-FFF2-40B4-BE49-F238E27FC236}">
                <a16:creationId xmlns:a16="http://schemas.microsoft.com/office/drawing/2014/main" id="{6C64D4F9-2BA0-4454-8E95-9BB8378DCC43}"/>
              </a:ext>
            </a:extLst>
          </p:cNvPr>
          <p:cNvSpPr txBox="1">
            <a:spLocks/>
          </p:cNvSpPr>
          <p:nvPr/>
        </p:nvSpPr>
        <p:spPr>
          <a:xfrm>
            <a:off x="11608823" y="6356350"/>
            <a:ext cx="398958" cy="365125"/>
          </a:xfrm>
          <a:prstGeom prst="rect">
            <a:avLst/>
          </a:prstGeom>
        </p:spPr>
        <p:txBody>
          <a:bodyPr vert="horz" wrap="none" lIns="91440" tIns="45720" rIns="91440" bIns="45720" rtlCol="0" anchor="ctr"/>
          <a:lstStyle>
            <a:defPPr>
              <a:defRPr lang="ja-JP"/>
            </a:defPPr>
            <a:lvl1pPr marL="0" algn="r" defTabSz="914400" rtl="0" eaLnBrk="1" latinLnBrk="0" hangingPunct="1">
              <a:defRPr kumimoji="1" sz="1100" b="1"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584EAAFE-CFE5-40AD-8E95-5BFF290DC5CF}" type="slidenum">
              <a:rPr lang="ja-JP" altLang="en-US" smtClean="0">
                <a:solidFill>
                  <a:prstClr val="black"/>
                </a:solidFill>
                <a:latin typeface="Arial"/>
                <a:ea typeface="Meiryo UI"/>
              </a:rPr>
              <a:pPr>
                <a:defRPr/>
              </a:pPr>
              <a:t>18</a:t>
            </a:fld>
            <a:endParaRPr lang="ja-JP" altLang="en-US">
              <a:solidFill>
                <a:prstClr val="black"/>
              </a:solidFill>
              <a:latin typeface="Arial"/>
              <a:ea typeface="Meiryo UI"/>
            </a:endParaRPr>
          </a:p>
        </p:txBody>
      </p:sp>
      <p:sp>
        <p:nvSpPr>
          <p:cNvPr id="58" name="正方形/長方形 57">
            <a:extLst>
              <a:ext uri="{FF2B5EF4-FFF2-40B4-BE49-F238E27FC236}">
                <a16:creationId xmlns:a16="http://schemas.microsoft.com/office/drawing/2014/main" id="{7B7B4F78-59DF-4D0E-8F49-BF03C5F937B7}"/>
              </a:ext>
            </a:extLst>
          </p:cNvPr>
          <p:cNvSpPr/>
          <p:nvPr/>
        </p:nvSpPr>
        <p:spPr>
          <a:xfrm>
            <a:off x="4350240" y="1703667"/>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0" name="直線コネクタ 59">
            <a:extLst>
              <a:ext uri="{FF2B5EF4-FFF2-40B4-BE49-F238E27FC236}">
                <a16:creationId xmlns:a16="http://schemas.microsoft.com/office/drawing/2014/main" id="{ED4E2124-92A3-4B01-BE1E-E8576C948677}"/>
              </a:ext>
            </a:extLst>
          </p:cNvPr>
          <p:cNvCxnSpPr/>
          <p:nvPr/>
        </p:nvCxnSpPr>
        <p:spPr>
          <a:xfrm>
            <a:off x="4350240" y="1703667"/>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1" name="正方形/長方形 60">
            <a:extLst>
              <a:ext uri="{FF2B5EF4-FFF2-40B4-BE49-F238E27FC236}">
                <a16:creationId xmlns:a16="http://schemas.microsoft.com/office/drawing/2014/main" id="{B5881326-7563-462A-9EC1-C93D587FF942}"/>
              </a:ext>
            </a:extLst>
          </p:cNvPr>
          <p:cNvSpPr/>
          <p:nvPr/>
        </p:nvSpPr>
        <p:spPr>
          <a:xfrm>
            <a:off x="6220698" y="3149415"/>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2" name="直線コネクタ 61">
            <a:extLst>
              <a:ext uri="{FF2B5EF4-FFF2-40B4-BE49-F238E27FC236}">
                <a16:creationId xmlns:a16="http://schemas.microsoft.com/office/drawing/2014/main" id="{43ED47BB-1F7C-4BA6-A327-EBEED95ACEF2}"/>
              </a:ext>
            </a:extLst>
          </p:cNvPr>
          <p:cNvCxnSpPr/>
          <p:nvPr/>
        </p:nvCxnSpPr>
        <p:spPr>
          <a:xfrm>
            <a:off x="6228193" y="3149415"/>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3" name="正方形/長方形 62">
            <a:extLst>
              <a:ext uri="{FF2B5EF4-FFF2-40B4-BE49-F238E27FC236}">
                <a16:creationId xmlns:a16="http://schemas.microsoft.com/office/drawing/2014/main" id="{002F5B12-6A13-4F7B-81B5-3361023766F3}"/>
              </a:ext>
            </a:extLst>
          </p:cNvPr>
          <p:cNvSpPr/>
          <p:nvPr/>
        </p:nvSpPr>
        <p:spPr>
          <a:xfrm>
            <a:off x="6577792" y="4163608"/>
            <a:ext cx="1633928"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64" name="直線コネクタ 63">
            <a:extLst>
              <a:ext uri="{FF2B5EF4-FFF2-40B4-BE49-F238E27FC236}">
                <a16:creationId xmlns:a16="http://schemas.microsoft.com/office/drawing/2014/main" id="{0AA81526-BE5D-415E-9043-B81D86E2FE65}"/>
              </a:ext>
            </a:extLst>
          </p:cNvPr>
          <p:cNvCxnSpPr/>
          <p:nvPr/>
        </p:nvCxnSpPr>
        <p:spPr>
          <a:xfrm>
            <a:off x="6577792" y="4163608"/>
            <a:ext cx="1633928" cy="42721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コネクタ: カギ線 64">
            <a:extLst>
              <a:ext uri="{FF2B5EF4-FFF2-40B4-BE49-F238E27FC236}">
                <a16:creationId xmlns:a16="http://schemas.microsoft.com/office/drawing/2014/main" id="{39914495-4FEF-4904-A86D-EAA924707EAF}"/>
              </a:ext>
            </a:extLst>
          </p:cNvPr>
          <p:cNvCxnSpPr>
            <a:cxnSpLocks/>
            <a:stCxn id="201" idx="4"/>
            <a:endCxn id="61" idx="1"/>
          </p:cNvCxnSpPr>
          <p:nvPr/>
        </p:nvCxnSpPr>
        <p:spPr>
          <a:xfrm rot="16200000" flipH="1">
            <a:off x="4737869" y="1880195"/>
            <a:ext cx="1207235" cy="1758423"/>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コネクタ: カギ線 67">
            <a:extLst>
              <a:ext uri="{FF2B5EF4-FFF2-40B4-BE49-F238E27FC236}">
                <a16:creationId xmlns:a16="http://schemas.microsoft.com/office/drawing/2014/main" id="{B83679F0-5ED1-4A4F-AC4E-2684FEFAFBCE}"/>
              </a:ext>
            </a:extLst>
          </p:cNvPr>
          <p:cNvCxnSpPr>
            <a:cxnSpLocks/>
            <a:stCxn id="61" idx="3"/>
            <a:endCxn id="222" idx="4"/>
          </p:cNvCxnSpPr>
          <p:nvPr/>
        </p:nvCxnSpPr>
        <p:spPr>
          <a:xfrm flipV="1">
            <a:off x="7854626" y="1964659"/>
            <a:ext cx="1615193" cy="1398366"/>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503C547B-DB7D-4F4C-81E8-37E35DA8472A}"/>
              </a:ext>
            </a:extLst>
          </p:cNvPr>
          <p:cNvCxnSpPr>
            <a:cxnSpLocks/>
            <a:stCxn id="63" idx="3"/>
            <a:endCxn id="209" idx="4"/>
          </p:cNvCxnSpPr>
          <p:nvPr/>
        </p:nvCxnSpPr>
        <p:spPr>
          <a:xfrm flipV="1">
            <a:off x="8211720" y="1964659"/>
            <a:ext cx="1650231" cy="2412559"/>
          </a:xfrm>
          <a:prstGeom prst="bentConnector2">
            <a:avLst/>
          </a:prstGeom>
          <a:ln w="28575">
            <a:solidFill>
              <a:schemeClr val="accent6">
                <a:lumMod val="60000"/>
                <a:lumOff val="40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二等辺三角形 69">
            <a:extLst>
              <a:ext uri="{FF2B5EF4-FFF2-40B4-BE49-F238E27FC236}">
                <a16:creationId xmlns:a16="http://schemas.microsoft.com/office/drawing/2014/main" id="{CB6AE1CD-B758-4BA8-B19E-E3148B70B051}"/>
              </a:ext>
            </a:extLst>
          </p:cNvPr>
          <p:cNvSpPr/>
          <p:nvPr/>
        </p:nvSpPr>
        <p:spPr>
          <a:xfrm>
            <a:off x="1777657" y="1860437"/>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1" name="楕円 70">
            <a:extLst>
              <a:ext uri="{FF2B5EF4-FFF2-40B4-BE49-F238E27FC236}">
                <a16:creationId xmlns:a16="http://schemas.microsoft.com/office/drawing/2014/main" id="{BB6A9C82-FF7E-4ED3-8A0B-D94C9B5157A1}"/>
              </a:ext>
            </a:extLst>
          </p:cNvPr>
          <p:cNvSpPr/>
          <p:nvPr/>
        </p:nvSpPr>
        <p:spPr>
          <a:xfrm>
            <a:off x="1799541" y="1778618"/>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2" name="正方形/長方形 71">
            <a:extLst>
              <a:ext uri="{FF2B5EF4-FFF2-40B4-BE49-F238E27FC236}">
                <a16:creationId xmlns:a16="http://schemas.microsoft.com/office/drawing/2014/main" id="{4EE4B0D3-BB74-42C9-A925-71C4FF8AF9A0}"/>
              </a:ext>
            </a:extLst>
          </p:cNvPr>
          <p:cNvSpPr/>
          <p:nvPr/>
        </p:nvSpPr>
        <p:spPr>
          <a:xfrm>
            <a:off x="392368" y="1710534"/>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RO Feed</a:t>
            </a:r>
            <a:endParaRPr kumimoji="1" lang="ja-JP" altLang="en-US" sz="1400" dirty="0">
              <a:solidFill>
                <a:schemeClr val="tx1"/>
              </a:solidFill>
            </a:endParaRPr>
          </a:p>
        </p:txBody>
      </p:sp>
      <p:sp>
        <p:nvSpPr>
          <p:cNvPr id="73" name="テキスト ボックス 72">
            <a:extLst>
              <a:ext uri="{FF2B5EF4-FFF2-40B4-BE49-F238E27FC236}">
                <a16:creationId xmlns:a16="http://schemas.microsoft.com/office/drawing/2014/main" id="{602D1BE6-50A2-4B75-891C-6FC02D71BB01}"/>
              </a:ext>
            </a:extLst>
          </p:cNvPr>
          <p:cNvSpPr txBox="1"/>
          <p:nvPr/>
        </p:nvSpPr>
        <p:spPr>
          <a:xfrm>
            <a:off x="1383036" y="2149454"/>
            <a:ext cx="1099409" cy="461665"/>
          </a:xfrm>
          <a:prstGeom prst="rect">
            <a:avLst/>
          </a:prstGeom>
          <a:noFill/>
        </p:spPr>
        <p:txBody>
          <a:bodyPr wrap="square" rtlCol="0">
            <a:spAutoFit/>
          </a:bodyPr>
          <a:lstStyle/>
          <a:p>
            <a:pPr algn="ctr"/>
            <a:r>
              <a:rPr kumimoji="1" lang="en-US" altLang="ja-JP" sz="1200" b="1" dirty="0"/>
              <a:t>RO Feed Pump</a:t>
            </a:r>
            <a:endParaRPr kumimoji="1" lang="ja-JP" altLang="en-US" sz="1200" b="1" dirty="0"/>
          </a:p>
        </p:txBody>
      </p:sp>
      <p:sp>
        <p:nvSpPr>
          <p:cNvPr id="74" name="二等辺三角形 73">
            <a:extLst>
              <a:ext uri="{FF2B5EF4-FFF2-40B4-BE49-F238E27FC236}">
                <a16:creationId xmlns:a16="http://schemas.microsoft.com/office/drawing/2014/main" id="{08065698-65F4-4487-97CA-3F3C4C8FC22C}"/>
              </a:ext>
            </a:extLst>
          </p:cNvPr>
          <p:cNvSpPr/>
          <p:nvPr/>
        </p:nvSpPr>
        <p:spPr>
          <a:xfrm>
            <a:off x="4640776" y="3264159"/>
            <a:ext cx="321687" cy="27731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楕円 74">
            <a:extLst>
              <a:ext uri="{FF2B5EF4-FFF2-40B4-BE49-F238E27FC236}">
                <a16:creationId xmlns:a16="http://schemas.microsoft.com/office/drawing/2014/main" id="{5BEF9DC4-A2B2-48CD-8D35-2A0FB4E57A4A}"/>
              </a:ext>
            </a:extLst>
          </p:cNvPr>
          <p:cNvSpPr/>
          <p:nvPr/>
        </p:nvSpPr>
        <p:spPr>
          <a:xfrm>
            <a:off x="4662660" y="3182340"/>
            <a:ext cx="277318" cy="27731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P</a:t>
            </a:r>
            <a:endParaRPr kumimoji="1" lang="ja-JP" altLang="en-US" dirty="0">
              <a:solidFill>
                <a:schemeClr val="tx1"/>
              </a:solidFill>
            </a:endParaRPr>
          </a:p>
        </p:txBody>
      </p:sp>
      <p:sp>
        <p:nvSpPr>
          <p:cNvPr id="76" name="テキスト ボックス 75">
            <a:extLst>
              <a:ext uri="{FF2B5EF4-FFF2-40B4-BE49-F238E27FC236}">
                <a16:creationId xmlns:a16="http://schemas.microsoft.com/office/drawing/2014/main" id="{B2001BFE-D884-422C-A265-BDB80A96EFC1}"/>
              </a:ext>
            </a:extLst>
          </p:cNvPr>
          <p:cNvSpPr txBox="1"/>
          <p:nvPr/>
        </p:nvSpPr>
        <p:spPr>
          <a:xfrm>
            <a:off x="4123014" y="3543670"/>
            <a:ext cx="1356609" cy="276999"/>
          </a:xfrm>
          <a:prstGeom prst="rect">
            <a:avLst/>
          </a:prstGeom>
          <a:noFill/>
        </p:spPr>
        <p:txBody>
          <a:bodyPr wrap="square" rtlCol="0">
            <a:spAutoFit/>
          </a:bodyPr>
          <a:lstStyle/>
          <a:p>
            <a:pPr algn="ctr"/>
            <a:r>
              <a:rPr kumimoji="1" lang="en-US" altLang="ja-JP" sz="1200" b="1" dirty="0"/>
              <a:t>Booster Pump</a:t>
            </a:r>
            <a:endParaRPr kumimoji="1" lang="ja-JP" altLang="en-US" sz="1200" b="1" dirty="0"/>
          </a:p>
        </p:txBody>
      </p:sp>
      <p:pic>
        <p:nvPicPr>
          <p:cNvPr id="78" name="図 77">
            <a:extLst>
              <a:ext uri="{FF2B5EF4-FFF2-40B4-BE49-F238E27FC236}">
                <a16:creationId xmlns:a16="http://schemas.microsoft.com/office/drawing/2014/main" id="{5097ABC2-9DCB-4C63-B923-BE7BE890D859}"/>
              </a:ext>
            </a:extLst>
          </p:cNvPr>
          <p:cNvPicPr>
            <a:picLocks noChangeAspect="1"/>
          </p:cNvPicPr>
          <p:nvPr/>
        </p:nvPicPr>
        <p:blipFill>
          <a:blip r:embed="rId2"/>
          <a:stretch>
            <a:fillRect/>
          </a:stretch>
        </p:blipFill>
        <p:spPr>
          <a:xfrm>
            <a:off x="4342745" y="2805814"/>
            <a:ext cx="216298" cy="253916"/>
          </a:xfrm>
          <a:prstGeom prst="rect">
            <a:avLst/>
          </a:prstGeom>
        </p:spPr>
      </p:pic>
      <p:pic>
        <p:nvPicPr>
          <p:cNvPr id="79" name="図 78">
            <a:extLst>
              <a:ext uri="{FF2B5EF4-FFF2-40B4-BE49-F238E27FC236}">
                <a16:creationId xmlns:a16="http://schemas.microsoft.com/office/drawing/2014/main" id="{7BEC91F2-B9BD-48AD-9112-C274A9A263A8}"/>
              </a:ext>
            </a:extLst>
          </p:cNvPr>
          <p:cNvPicPr>
            <a:picLocks noChangeAspect="1"/>
          </p:cNvPicPr>
          <p:nvPr/>
        </p:nvPicPr>
        <p:blipFill>
          <a:blip r:embed="rId2"/>
          <a:stretch>
            <a:fillRect/>
          </a:stretch>
        </p:blipFill>
        <p:spPr>
          <a:xfrm>
            <a:off x="5267665" y="3194943"/>
            <a:ext cx="216298" cy="253916"/>
          </a:xfrm>
          <a:prstGeom prst="rect">
            <a:avLst/>
          </a:prstGeom>
        </p:spPr>
      </p:pic>
      <p:sp>
        <p:nvSpPr>
          <p:cNvPr id="82" name="フローチャート: 和接合 81">
            <a:extLst>
              <a:ext uri="{FF2B5EF4-FFF2-40B4-BE49-F238E27FC236}">
                <a16:creationId xmlns:a16="http://schemas.microsoft.com/office/drawing/2014/main" id="{D8EBEC1C-D0F3-48E8-8188-9DB3587462C9}"/>
              </a:ext>
            </a:extLst>
          </p:cNvPr>
          <p:cNvSpPr/>
          <p:nvPr/>
        </p:nvSpPr>
        <p:spPr>
          <a:xfrm>
            <a:off x="2597981" y="181125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テキスト ボックス 82">
            <a:extLst>
              <a:ext uri="{FF2B5EF4-FFF2-40B4-BE49-F238E27FC236}">
                <a16:creationId xmlns:a16="http://schemas.microsoft.com/office/drawing/2014/main" id="{2F2507C0-AE18-4420-BC11-D8E4A57F3D3B}"/>
              </a:ext>
            </a:extLst>
          </p:cNvPr>
          <p:cNvSpPr txBox="1"/>
          <p:nvPr/>
        </p:nvSpPr>
        <p:spPr>
          <a:xfrm>
            <a:off x="2273833" y="1553303"/>
            <a:ext cx="873773" cy="276999"/>
          </a:xfrm>
          <a:prstGeom prst="rect">
            <a:avLst/>
          </a:prstGeom>
          <a:noFill/>
        </p:spPr>
        <p:txBody>
          <a:bodyPr wrap="square" rtlCol="0">
            <a:spAutoFit/>
          </a:bodyPr>
          <a:lstStyle/>
          <a:p>
            <a:pPr algn="ctr"/>
            <a:r>
              <a:rPr kumimoji="1" lang="en-US" altLang="ja-JP" sz="1200" dirty="0">
                <a:highlight>
                  <a:srgbClr val="FFFF00"/>
                </a:highlight>
              </a:rPr>
              <a:t>FW Press</a:t>
            </a:r>
            <a:endParaRPr kumimoji="1" lang="ja-JP" altLang="en-US" sz="1200" dirty="0">
              <a:highlight>
                <a:srgbClr val="FFFF00"/>
              </a:highlight>
            </a:endParaRPr>
          </a:p>
        </p:txBody>
      </p:sp>
      <p:cxnSp>
        <p:nvCxnSpPr>
          <p:cNvPr id="84" name="コネクタ: カギ線 83">
            <a:extLst>
              <a:ext uri="{FF2B5EF4-FFF2-40B4-BE49-F238E27FC236}">
                <a16:creationId xmlns:a16="http://schemas.microsoft.com/office/drawing/2014/main" id="{F2560AEB-3928-4FE5-8E17-A353AD12A4BA}"/>
              </a:ext>
            </a:extLst>
          </p:cNvPr>
          <p:cNvCxnSpPr>
            <a:cxnSpLocks/>
            <a:stCxn id="256" idx="4"/>
            <a:endCxn id="139" idx="2"/>
          </p:cNvCxnSpPr>
          <p:nvPr/>
        </p:nvCxnSpPr>
        <p:spPr>
          <a:xfrm rot="16200000" flipH="1">
            <a:off x="3693509" y="1607000"/>
            <a:ext cx="365374" cy="1078735"/>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5" name="フローチャート: 和接合 84">
            <a:extLst>
              <a:ext uri="{FF2B5EF4-FFF2-40B4-BE49-F238E27FC236}">
                <a16:creationId xmlns:a16="http://schemas.microsoft.com/office/drawing/2014/main" id="{BF4E2C9B-BDA6-4293-A83C-74AB988DACE0}"/>
              </a:ext>
            </a:extLst>
          </p:cNvPr>
          <p:cNvSpPr/>
          <p:nvPr/>
        </p:nvSpPr>
        <p:spPr>
          <a:xfrm>
            <a:off x="3223193" y="2199823"/>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6" name="テキスト ボックス 85">
            <a:extLst>
              <a:ext uri="{FF2B5EF4-FFF2-40B4-BE49-F238E27FC236}">
                <a16:creationId xmlns:a16="http://schemas.microsoft.com/office/drawing/2014/main" id="{31042C33-D814-411E-9065-D13ECD55C41A}"/>
              </a:ext>
            </a:extLst>
          </p:cNvPr>
          <p:cNvSpPr txBox="1"/>
          <p:nvPr/>
        </p:nvSpPr>
        <p:spPr>
          <a:xfrm>
            <a:off x="2487208" y="2447241"/>
            <a:ext cx="847394" cy="261610"/>
          </a:xfrm>
          <a:prstGeom prst="rect">
            <a:avLst/>
          </a:prstGeom>
          <a:noFill/>
        </p:spPr>
        <p:txBody>
          <a:bodyPr wrap="square">
            <a:spAutoFit/>
          </a:bodyPr>
          <a:lstStyle/>
          <a:p>
            <a:r>
              <a:rPr lang="en-US" altLang="ja-JP" sz="1050" dirty="0">
                <a:highlight>
                  <a:srgbClr val="FF00FF"/>
                </a:highlight>
              </a:rPr>
              <a:t>FW B1 DP </a:t>
            </a:r>
            <a:endParaRPr lang="ja-JP" altLang="en-US" sz="1050" dirty="0">
              <a:highlight>
                <a:srgbClr val="FF00FF"/>
              </a:highlight>
            </a:endParaRPr>
          </a:p>
        </p:txBody>
      </p:sp>
      <p:cxnSp>
        <p:nvCxnSpPr>
          <p:cNvPr id="87" name="直線コネクタ 86">
            <a:extLst>
              <a:ext uri="{FF2B5EF4-FFF2-40B4-BE49-F238E27FC236}">
                <a16:creationId xmlns:a16="http://schemas.microsoft.com/office/drawing/2014/main" id="{34E631D2-F91A-4A84-BD6E-63B74C91D65D}"/>
              </a:ext>
            </a:extLst>
          </p:cNvPr>
          <p:cNvCxnSpPr>
            <a:cxnSpLocks/>
            <a:stCxn id="86" idx="0"/>
            <a:endCxn id="85" idx="2"/>
          </p:cNvCxnSpPr>
          <p:nvPr/>
        </p:nvCxnSpPr>
        <p:spPr>
          <a:xfrm flipV="1">
            <a:off x="2910905" y="2311233"/>
            <a:ext cx="312288" cy="1360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FF87A78-7C76-4567-8E48-7CF24CBE83D8}"/>
              </a:ext>
            </a:extLst>
          </p:cNvPr>
          <p:cNvSpPr txBox="1"/>
          <p:nvPr/>
        </p:nvSpPr>
        <p:spPr>
          <a:xfrm>
            <a:off x="3056163" y="2784784"/>
            <a:ext cx="1243620" cy="253916"/>
          </a:xfrm>
          <a:prstGeom prst="rect">
            <a:avLst/>
          </a:prstGeom>
          <a:noFill/>
        </p:spPr>
        <p:txBody>
          <a:bodyPr wrap="square">
            <a:spAutoFit/>
          </a:bodyPr>
          <a:lstStyle/>
          <a:p>
            <a:r>
              <a:rPr lang="en-US" altLang="ja-JP" sz="1050" dirty="0">
                <a:highlight>
                  <a:srgbClr val="FFFF00"/>
                </a:highlight>
              </a:rPr>
              <a:t>CONC B1 Press</a:t>
            </a:r>
            <a:endParaRPr lang="ja-JP" altLang="en-US" sz="1050" dirty="0">
              <a:highlight>
                <a:srgbClr val="FFFF00"/>
              </a:highlight>
            </a:endParaRPr>
          </a:p>
        </p:txBody>
      </p:sp>
      <p:sp>
        <p:nvSpPr>
          <p:cNvPr id="89" name="フローチャート: 和接合 88">
            <a:extLst>
              <a:ext uri="{FF2B5EF4-FFF2-40B4-BE49-F238E27FC236}">
                <a16:creationId xmlns:a16="http://schemas.microsoft.com/office/drawing/2014/main" id="{F9289C2D-0BD1-4E2D-8995-EF4B552218B7}"/>
              </a:ext>
            </a:extLst>
          </p:cNvPr>
          <p:cNvSpPr/>
          <p:nvPr/>
        </p:nvSpPr>
        <p:spPr>
          <a:xfrm>
            <a:off x="5819697" y="325241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0" name="直線コネクタ 89">
            <a:extLst>
              <a:ext uri="{FF2B5EF4-FFF2-40B4-BE49-F238E27FC236}">
                <a16:creationId xmlns:a16="http://schemas.microsoft.com/office/drawing/2014/main" id="{883D782C-FD52-4E79-966C-4EB6AD423757}"/>
              </a:ext>
            </a:extLst>
          </p:cNvPr>
          <p:cNvCxnSpPr>
            <a:cxnSpLocks/>
            <a:stCxn id="89" idx="0"/>
            <a:endCxn id="91" idx="2"/>
          </p:cNvCxnSpPr>
          <p:nvPr/>
        </p:nvCxnSpPr>
        <p:spPr>
          <a:xfrm flipV="1">
            <a:off x="5931107" y="3063798"/>
            <a:ext cx="5391" cy="18862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1" name="テキスト ボックス 90">
            <a:extLst>
              <a:ext uri="{FF2B5EF4-FFF2-40B4-BE49-F238E27FC236}">
                <a16:creationId xmlns:a16="http://schemas.microsoft.com/office/drawing/2014/main" id="{E0B6CC80-2224-4D5B-A605-67546D1077C4}"/>
              </a:ext>
            </a:extLst>
          </p:cNvPr>
          <p:cNvSpPr txBox="1"/>
          <p:nvPr/>
        </p:nvSpPr>
        <p:spPr>
          <a:xfrm>
            <a:off x="5431769" y="2809882"/>
            <a:ext cx="1009457" cy="253916"/>
          </a:xfrm>
          <a:prstGeom prst="rect">
            <a:avLst/>
          </a:prstGeom>
          <a:noFill/>
        </p:spPr>
        <p:txBody>
          <a:bodyPr wrap="square">
            <a:spAutoFit/>
          </a:bodyPr>
          <a:lstStyle/>
          <a:p>
            <a:r>
              <a:rPr lang="en-US" altLang="ja-JP" sz="1050" dirty="0">
                <a:highlight>
                  <a:srgbClr val="FFFF00"/>
                </a:highlight>
              </a:rPr>
              <a:t>FW B2 Press </a:t>
            </a:r>
            <a:endParaRPr lang="ja-JP" altLang="en-US" sz="1050" dirty="0">
              <a:highlight>
                <a:srgbClr val="FFFF00"/>
              </a:highlight>
            </a:endParaRPr>
          </a:p>
        </p:txBody>
      </p:sp>
      <p:sp>
        <p:nvSpPr>
          <p:cNvPr id="93" name="フローチャート: 和接合 92">
            <a:extLst>
              <a:ext uri="{FF2B5EF4-FFF2-40B4-BE49-F238E27FC236}">
                <a16:creationId xmlns:a16="http://schemas.microsoft.com/office/drawing/2014/main" id="{7B515252-FA8F-4B38-BA6E-80EE61B3AFFD}"/>
              </a:ext>
            </a:extLst>
          </p:cNvPr>
          <p:cNvSpPr/>
          <p:nvPr/>
        </p:nvSpPr>
        <p:spPr>
          <a:xfrm>
            <a:off x="3244148" y="371942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4" name="テキスト ボックス 93">
            <a:extLst>
              <a:ext uri="{FF2B5EF4-FFF2-40B4-BE49-F238E27FC236}">
                <a16:creationId xmlns:a16="http://schemas.microsoft.com/office/drawing/2014/main" id="{B8B47072-6752-4C38-B4E2-BFD320691448}"/>
              </a:ext>
            </a:extLst>
          </p:cNvPr>
          <p:cNvSpPr txBox="1"/>
          <p:nvPr/>
        </p:nvSpPr>
        <p:spPr>
          <a:xfrm>
            <a:off x="2464675" y="3712121"/>
            <a:ext cx="847394" cy="261610"/>
          </a:xfrm>
          <a:prstGeom prst="rect">
            <a:avLst/>
          </a:prstGeom>
          <a:noFill/>
        </p:spPr>
        <p:txBody>
          <a:bodyPr wrap="square">
            <a:spAutoFit/>
          </a:bodyPr>
          <a:lstStyle/>
          <a:p>
            <a:r>
              <a:rPr lang="en-US" altLang="ja-JP" sz="1050" dirty="0">
                <a:highlight>
                  <a:srgbClr val="FF00FF"/>
                </a:highlight>
              </a:rPr>
              <a:t>FW B2 DP </a:t>
            </a:r>
            <a:endParaRPr lang="ja-JP" altLang="en-US" sz="1050" dirty="0">
              <a:highlight>
                <a:srgbClr val="FF00FF"/>
              </a:highlight>
            </a:endParaRPr>
          </a:p>
        </p:txBody>
      </p:sp>
      <p:sp>
        <p:nvSpPr>
          <p:cNvPr id="106" name="テキスト ボックス 105">
            <a:extLst>
              <a:ext uri="{FF2B5EF4-FFF2-40B4-BE49-F238E27FC236}">
                <a16:creationId xmlns:a16="http://schemas.microsoft.com/office/drawing/2014/main" id="{C678E661-D8D5-4DEC-BFC8-6FEEF14B965F}"/>
              </a:ext>
            </a:extLst>
          </p:cNvPr>
          <p:cNvSpPr txBox="1"/>
          <p:nvPr/>
        </p:nvSpPr>
        <p:spPr>
          <a:xfrm>
            <a:off x="2482445" y="4824380"/>
            <a:ext cx="847394" cy="261610"/>
          </a:xfrm>
          <a:prstGeom prst="rect">
            <a:avLst/>
          </a:prstGeom>
          <a:noFill/>
        </p:spPr>
        <p:txBody>
          <a:bodyPr wrap="square">
            <a:spAutoFit/>
          </a:bodyPr>
          <a:lstStyle/>
          <a:p>
            <a:r>
              <a:rPr lang="en-US" altLang="ja-JP" sz="1050" dirty="0">
                <a:highlight>
                  <a:srgbClr val="FF00FF"/>
                </a:highlight>
              </a:rPr>
              <a:t>FW B3 DP </a:t>
            </a:r>
            <a:endParaRPr lang="ja-JP" altLang="en-US" sz="1050" dirty="0">
              <a:highlight>
                <a:srgbClr val="FF00FF"/>
              </a:highlight>
            </a:endParaRPr>
          </a:p>
        </p:txBody>
      </p:sp>
      <p:sp>
        <p:nvSpPr>
          <p:cNvPr id="113" name="テキスト ボックス 112">
            <a:extLst>
              <a:ext uri="{FF2B5EF4-FFF2-40B4-BE49-F238E27FC236}">
                <a16:creationId xmlns:a16="http://schemas.microsoft.com/office/drawing/2014/main" id="{9D1DF416-CC7E-4A52-99E3-13FB605A3DF1}"/>
              </a:ext>
            </a:extLst>
          </p:cNvPr>
          <p:cNvSpPr txBox="1"/>
          <p:nvPr/>
        </p:nvSpPr>
        <p:spPr>
          <a:xfrm>
            <a:off x="988270" y="3731808"/>
            <a:ext cx="927831" cy="253916"/>
          </a:xfrm>
          <a:prstGeom prst="rect">
            <a:avLst/>
          </a:prstGeom>
          <a:noFill/>
        </p:spPr>
        <p:txBody>
          <a:bodyPr wrap="square">
            <a:spAutoFit/>
          </a:bodyPr>
          <a:lstStyle/>
          <a:p>
            <a:r>
              <a:rPr lang="en-US" altLang="ja-JP" sz="1050" dirty="0">
                <a:highlight>
                  <a:srgbClr val="FF00FF"/>
                </a:highlight>
              </a:rPr>
              <a:t>FW B23 DP </a:t>
            </a:r>
            <a:endParaRPr lang="ja-JP" altLang="en-US" sz="1050" dirty="0">
              <a:highlight>
                <a:srgbClr val="FF00FF"/>
              </a:highlight>
            </a:endParaRPr>
          </a:p>
        </p:txBody>
      </p:sp>
      <p:sp>
        <p:nvSpPr>
          <p:cNvPr id="115" name="フローチャート: 和接合 114">
            <a:extLst>
              <a:ext uri="{FF2B5EF4-FFF2-40B4-BE49-F238E27FC236}">
                <a16:creationId xmlns:a16="http://schemas.microsoft.com/office/drawing/2014/main" id="{D8F37D86-D81A-48AE-856C-4D84AEA2EFEC}"/>
              </a:ext>
            </a:extLst>
          </p:cNvPr>
          <p:cNvSpPr/>
          <p:nvPr/>
        </p:nvSpPr>
        <p:spPr>
          <a:xfrm>
            <a:off x="6191893" y="3864811"/>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1" name="テキスト ボックス 120">
            <a:extLst>
              <a:ext uri="{FF2B5EF4-FFF2-40B4-BE49-F238E27FC236}">
                <a16:creationId xmlns:a16="http://schemas.microsoft.com/office/drawing/2014/main" id="{814A9C44-7DAD-4272-9B48-57D56E3D1681}"/>
              </a:ext>
            </a:extLst>
          </p:cNvPr>
          <p:cNvSpPr txBox="1"/>
          <p:nvPr/>
        </p:nvSpPr>
        <p:spPr>
          <a:xfrm>
            <a:off x="6707123" y="3699505"/>
            <a:ext cx="969866" cy="253916"/>
          </a:xfrm>
          <a:prstGeom prst="rect">
            <a:avLst/>
          </a:prstGeom>
          <a:noFill/>
        </p:spPr>
        <p:txBody>
          <a:bodyPr wrap="square">
            <a:spAutoFit/>
          </a:bodyPr>
          <a:lstStyle/>
          <a:p>
            <a:r>
              <a:rPr lang="en-US" altLang="ja-JP" sz="1050" dirty="0">
                <a:highlight>
                  <a:srgbClr val="FFFF00"/>
                </a:highlight>
              </a:rPr>
              <a:t>FW B3 Press </a:t>
            </a:r>
            <a:endParaRPr lang="ja-JP" altLang="en-US" sz="1050" dirty="0">
              <a:highlight>
                <a:srgbClr val="FFFF00"/>
              </a:highlight>
            </a:endParaRPr>
          </a:p>
        </p:txBody>
      </p:sp>
      <p:sp>
        <p:nvSpPr>
          <p:cNvPr id="122" name="フローチャート: 和接合 121">
            <a:extLst>
              <a:ext uri="{FF2B5EF4-FFF2-40B4-BE49-F238E27FC236}">
                <a16:creationId xmlns:a16="http://schemas.microsoft.com/office/drawing/2014/main" id="{4E5641BE-CD46-4DC9-9473-0313F53B8C4C}"/>
              </a:ext>
            </a:extLst>
          </p:cNvPr>
          <p:cNvSpPr/>
          <p:nvPr/>
        </p:nvSpPr>
        <p:spPr>
          <a:xfrm>
            <a:off x="4346263" y="247926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3" name="フローチャート: 和接合 122">
            <a:extLst>
              <a:ext uri="{FF2B5EF4-FFF2-40B4-BE49-F238E27FC236}">
                <a16:creationId xmlns:a16="http://schemas.microsoft.com/office/drawing/2014/main" id="{78B8CC0F-A8CE-4901-99D2-1F77EF4A8A08}"/>
              </a:ext>
            </a:extLst>
          </p:cNvPr>
          <p:cNvSpPr/>
          <p:nvPr/>
        </p:nvSpPr>
        <p:spPr>
          <a:xfrm>
            <a:off x="6861625" y="506427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4" name="テキスト ボックス 123">
            <a:extLst>
              <a:ext uri="{FF2B5EF4-FFF2-40B4-BE49-F238E27FC236}">
                <a16:creationId xmlns:a16="http://schemas.microsoft.com/office/drawing/2014/main" id="{7E1E74CD-2FE5-4122-B99C-FA09F507C960}"/>
              </a:ext>
            </a:extLst>
          </p:cNvPr>
          <p:cNvSpPr txBox="1"/>
          <p:nvPr/>
        </p:nvSpPr>
        <p:spPr>
          <a:xfrm>
            <a:off x="5926223" y="5073343"/>
            <a:ext cx="1009457" cy="253916"/>
          </a:xfrm>
          <a:prstGeom prst="rect">
            <a:avLst/>
          </a:prstGeom>
          <a:noFill/>
        </p:spPr>
        <p:txBody>
          <a:bodyPr wrap="square">
            <a:spAutoFit/>
          </a:bodyPr>
          <a:lstStyle/>
          <a:p>
            <a:r>
              <a:rPr lang="en-US" altLang="ja-JP" sz="1050" dirty="0">
                <a:highlight>
                  <a:srgbClr val="FFFF00"/>
                </a:highlight>
              </a:rPr>
              <a:t>CONC Press </a:t>
            </a:r>
            <a:endParaRPr lang="ja-JP" altLang="en-US" sz="1050" dirty="0">
              <a:highlight>
                <a:srgbClr val="FFFF00"/>
              </a:highlight>
            </a:endParaRPr>
          </a:p>
        </p:txBody>
      </p:sp>
      <p:sp>
        <p:nvSpPr>
          <p:cNvPr id="128" name="フローチャート: 和接合 127">
            <a:extLst>
              <a:ext uri="{FF2B5EF4-FFF2-40B4-BE49-F238E27FC236}">
                <a16:creationId xmlns:a16="http://schemas.microsoft.com/office/drawing/2014/main" id="{6877831F-B789-479A-8457-5949D318C54F}"/>
              </a:ext>
            </a:extLst>
          </p:cNvPr>
          <p:cNvSpPr/>
          <p:nvPr/>
        </p:nvSpPr>
        <p:spPr>
          <a:xfrm>
            <a:off x="10201599" y="3659892"/>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9" name="テキスト ボックス 128">
            <a:extLst>
              <a:ext uri="{FF2B5EF4-FFF2-40B4-BE49-F238E27FC236}">
                <a16:creationId xmlns:a16="http://schemas.microsoft.com/office/drawing/2014/main" id="{455A4644-52FB-4765-B5AA-7BEFC6E4CF02}"/>
              </a:ext>
            </a:extLst>
          </p:cNvPr>
          <p:cNvSpPr txBox="1"/>
          <p:nvPr/>
        </p:nvSpPr>
        <p:spPr>
          <a:xfrm>
            <a:off x="10635533" y="3635983"/>
            <a:ext cx="1235179" cy="253916"/>
          </a:xfrm>
          <a:prstGeom prst="rect">
            <a:avLst/>
          </a:prstGeom>
          <a:noFill/>
        </p:spPr>
        <p:txBody>
          <a:bodyPr wrap="square">
            <a:spAutoFit/>
          </a:bodyPr>
          <a:lstStyle/>
          <a:p>
            <a:r>
              <a:rPr lang="en-US" altLang="ja-JP" sz="1050" dirty="0">
                <a:highlight>
                  <a:srgbClr val="FFFF00"/>
                </a:highlight>
              </a:rPr>
              <a:t>Membrane Press </a:t>
            </a:r>
            <a:endParaRPr lang="ja-JP" altLang="en-US" sz="1050" dirty="0">
              <a:highlight>
                <a:srgbClr val="FFFF00"/>
              </a:highlight>
            </a:endParaRPr>
          </a:p>
        </p:txBody>
      </p:sp>
      <p:sp>
        <p:nvSpPr>
          <p:cNvPr id="132" name="テキスト ボックス 131">
            <a:extLst>
              <a:ext uri="{FF2B5EF4-FFF2-40B4-BE49-F238E27FC236}">
                <a16:creationId xmlns:a16="http://schemas.microsoft.com/office/drawing/2014/main" id="{293C0694-0127-4E15-B6AC-E8D0C9BD3667}"/>
              </a:ext>
            </a:extLst>
          </p:cNvPr>
          <p:cNvSpPr txBox="1"/>
          <p:nvPr/>
        </p:nvSpPr>
        <p:spPr>
          <a:xfrm>
            <a:off x="10604711" y="1520933"/>
            <a:ext cx="912567" cy="253916"/>
          </a:xfrm>
          <a:prstGeom prst="rect">
            <a:avLst/>
          </a:prstGeom>
          <a:noFill/>
        </p:spPr>
        <p:txBody>
          <a:bodyPr wrap="square">
            <a:spAutoFit/>
          </a:bodyPr>
          <a:lstStyle/>
          <a:p>
            <a:r>
              <a:rPr lang="en-US" altLang="ja-JP" sz="1050" dirty="0">
                <a:highlight>
                  <a:srgbClr val="FFFF00"/>
                </a:highlight>
              </a:rPr>
              <a:t>Perm Press </a:t>
            </a:r>
            <a:endParaRPr lang="ja-JP" altLang="en-US" sz="1050" dirty="0">
              <a:highlight>
                <a:srgbClr val="FFFF00"/>
              </a:highlight>
            </a:endParaRPr>
          </a:p>
        </p:txBody>
      </p:sp>
      <p:sp>
        <p:nvSpPr>
          <p:cNvPr id="151" name="フローチャート: 和接合 150">
            <a:extLst>
              <a:ext uri="{FF2B5EF4-FFF2-40B4-BE49-F238E27FC236}">
                <a16:creationId xmlns:a16="http://schemas.microsoft.com/office/drawing/2014/main" id="{1E982C80-F37B-47E4-A591-119E6D0B8EE3}"/>
              </a:ext>
            </a:extLst>
          </p:cNvPr>
          <p:cNvSpPr/>
          <p:nvPr/>
        </p:nvSpPr>
        <p:spPr>
          <a:xfrm>
            <a:off x="11491719" y="226059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52" name="直線コネクタ 151">
            <a:extLst>
              <a:ext uri="{FF2B5EF4-FFF2-40B4-BE49-F238E27FC236}">
                <a16:creationId xmlns:a16="http://schemas.microsoft.com/office/drawing/2014/main" id="{D43FB611-2738-4634-A850-668190942521}"/>
              </a:ext>
            </a:extLst>
          </p:cNvPr>
          <p:cNvCxnSpPr>
            <a:cxnSpLocks/>
            <a:stCxn id="153" idx="3"/>
            <a:endCxn id="151" idx="2"/>
          </p:cNvCxnSpPr>
          <p:nvPr/>
        </p:nvCxnSpPr>
        <p:spPr>
          <a:xfrm flipV="1">
            <a:off x="11341969" y="2372009"/>
            <a:ext cx="149750" cy="6960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テキスト ボックス 152">
            <a:extLst>
              <a:ext uri="{FF2B5EF4-FFF2-40B4-BE49-F238E27FC236}">
                <a16:creationId xmlns:a16="http://schemas.microsoft.com/office/drawing/2014/main" id="{17963DE0-BEFB-47DC-974D-ADAA20FE6D4D}"/>
              </a:ext>
            </a:extLst>
          </p:cNvPr>
          <p:cNvSpPr txBox="1"/>
          <p:nvPr/>
        </p:nvSpPr>
        <p:spPr>
          <a:xfrm>
            <a:off x="10431360" y="2233868"/>
            <a:ext cx="910609" cy="415498"/>
          </a:xfrm>
          <a:prstGeom prst="rect">
            <a:avLst/>
          </a:prstGeom>
          <a:noFill/>
        </p:spPr>
        <p:txBody>
          <a:bodyPr wrap="square">
            <a:spAutoFit/>
          </a:bodyPr>
          <a:lstStyle/>
          <a:p>
            <a:r>
              <a:rPr lang="en-US" altLang="ja-JP" sz="1050" dirty="0">
                <a:highlight>
                  <a:srgbClr val="00FF00"/>
                </a:highlight>
              </a:rPr>
              <a:t>Perm Flow</a:t>
            </a:r>
            <a:r>
              <a:rPr lang="en-US" altLang="ja-JP" sz="1050" dirty="0"/>
              <a:t>,</a:t>
            </a:r>
          </a:p>
          <a:p>
            <a:r>
              <a:rPr lang="en-US" altLang="ja-JP" sz="1050" dirty="0">
                <a:highlight>
                  <a:srgbClr val="00FFFF"/>
                </a:highlight>
              </a:rPr>
              <a:t>Perm Cond </a:t>
            </a:r>
            <a:endParaRPr lang="ja-JP" altLang="en-US" sz="1050" dirty="0">
              <a:highlight>
                <a:srgbClr val="00FFFF"/>
              </a:highlight>
            </a:endParaRPr>
          </a:p>
        </p:txBody>
      </p:sp>
      <p:sp>
        <p:nvSpPr>
          <p:cNvPr id="155" name="フローチャート: 和接合 154">
            <a:extLst>
              <a:ext uri="{FF2B5EF4-FFF2-40B4-BE49-F238E27FC236}">
                <a16:creationId xmlns:a16="http://schemas.microsoft.com/office/drawing/2014/main" id="{4C911E49-2C6F-430A-80AA-6E27EB09C61E}"/>
              </a:ext>
            </a:extLst>
          </p:cNvPr>
          <p:cNvSpPr/>
          <p:nvPr/>
        </p:nvSpPr>
        <p:spPr>
          <a:xfrm>
            <a:off x="9136930" y="544935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56" name="図 155">
            <a:extLst>
              <a:ext uri="{FF2B5EF4-FFF2-40B4-BE49-F238E27FC236}">
                <a16:creationId xmlns:a16="http://schemas.microsoft.com/office/drawing/2014/main" id="{028313E3-9C14-49C8-8684-93F8B7765800}"/>
              </a:ext>
            </a:extLst>
          </p:cNvPr>
          <p:cNvPicPr>
            <a:picLocks noChangeAspect="1"/>
          </p:cNvPicPr>
          <p:nvPr/>
        </p:nvPicPr>
        <p:blipFill>
          <a:blip r:embed="rId3"/>
          <a:stretch>
            <a:fillRect/>
          </a:stretch>
        </p:blipFill>
        <p:spPr>
          <a:xfrm>
            <a:off x="7949055" y="5334533"/>
            <a:ext cx="256957" cy="293092"/>
          </a:xfrm>
          <a:prstGeom prst="rect">
            <a:avLst/>
          </a:prstGeom>
        </p:spPr>
      </p:pic>
      <p:sp>
        <p:nvSpPr>
          <p:cNvPr id="157" name="テキスト ボックス 156">
            <a:extLst>
              <a:ext uri="{FF2B5EF4-FFF2-40B4-BE49-F238E27FC236}">
                <a16:creationId xmlns:a16="http://schemas.microsoft.com/office/drawing/2014/main" id="{352D2590-DFCB-45AA-94B2-51526710E3B4}"/>
              </a:ext>
            </a:extLst>
          </p:cNvPr>
          <p:cNvSpPr txBox="1"/>
          <p:nvPr/>
        </p:nvSpPr>
        <p:spPr>
          <a:xfrm>
            <a:off x="8451810" y="5143710"/>
            <a:ext cx="1622559" cy="253916"/>
          </a:xfrm>
          <a:prstGeom prst="rect">
            <a:avLst/>
          </a:prstGeom>
          <a:noFill/>
        </p:spPr>
        <p:txBody>
          <a:bodyPr wrap="square">
            <a:spAutoFit/>
          </a:bodyPr>
          <a:lstStyle/>
          <a:p>
            <a:r>
              <a:rPr lang="en-US" altLang="ja-JP" sz="1050" dirty="0">
                <a:highlight>
                  <a:srgbClr val="00FFFF"/>
                </a:highlight>
              </a:rPr>
              <a:t>Conc Cond</a:t>
            </a:r>
            <a:r>
              <a:rPr lang="en-US" altLang="ja-JP" sz="1050" dirty="0"/>
              <a:t>, </a:t>
            </a:r>
            <a:r>
              <a:rPr lang="en-US" altLang="ja-JP" sz="1050" dirty="0">
                <a:highlight>
                  <a:srgbClr val="00FF00"/>
                </a:highlight>
              </a:rPr>
              <a:t>Conc Flow </a:t>
            </a:r>
            <a:endParaRPr lang="ja-JP" altLang="en-US" sz="1050" dirty="0">
              <a:highlight>
                <a:srgbClr val="00FF00"/>
              </a:highlight>
            </a:endParaRPr>
          </a:p>
        </p:txBody>
      </p:sp>
      <p:sp>
        <p:nvSpPr>
          <p:cNvPr id="159" name="フローチャート: 和接合 158">
            <a:extLst>
              <a:ext uri="{FF2B5EF4-FFF2-40B4-BE49-F238E27FC236}">
                <a16:creationId xmlns:a16="http://schemas.microsoft.com/office/drawing/2014/main" id="{363B6EF8-4CDF-4E76-ACC0-C83E15185520}"/>
              </a:ext>
            </a:extLst>
          </p:cNvPr>
          <p:cNvSpPr/>
          <p:nvPr/>
        </p:nvSpPr>
        <p:spPr>
          <a:xfrm>
            <a:off x="9355556" y="241323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0" name="フローチャート: 和接合 159">
            <a:extLst>
              <a:ext uri="{FF2B5EF4-FFF2-40B4-BE49-F238E27FC236}">
                <a16:creationId xmlns:a16="http://schemas.microsoft.com/office/drawing/2014/main" id="{975239FE-07F1-4F07-A3FF-EE1CA6FA6AF4}"/>
              </a:ext>
            </a:extLst>
          </p:cNvPr>
          <p:cNvSpPr/>
          <p:nvPr/>
        </p:nvSpPr>
        <p:spPr>
          <a:xfrm>
            <a:off x="9745831" y="366587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1" name="テキスト ボックス 160">
            <a:extLst>
              <a:ext uri="{FF2B5EF4-FFF2-40B4-BE49-F238E27FC236}">
                <a16:creationId xmlns:a16="http://schemas.microsoft.com/office/drawing/2014/main" id="{77263A3C-E874-4FB4-8F2A-560EC4FAE4D2}"/>
              </a:ext>
            </a:extLst>
          </p:cNvPr>
          <p:cNvSpPr txBox="1"/>
          <p:nvPr/>
        </p:nvSpPr>
        <p:spPr>
          <a:xfrm>
            <a:off x="7956259" y="2043274"/>
            <a:ext cx="1351277" cy="415498"/>
          </a:xfrm>
          <a:prstGeom prst="rect">
            <a:avLst/>
          </a:prstGeom>
          <a:noFill/>
        </p:spPr>
        <p:txBody>
          <a:bodyPr wrap="square">
            <a:spAutoFit/>
          </a:bodyPr>
          <a:lstStyle/>
          <a:p>
            <a:r>
              <a:rPr lang="en-US" altLang="ja-JP" sz="1050" dirty="0">
                <a:highlight>
                  <a:srgbClr val="00FF00"/>
                </a:highlight>
              </a:rPr>
              <a:t>Blank 2 Perm Flow</a:t>
            </a:r>
            <a:r>
              <a:rPr lang="en-US" altLang="ja-JP" sz="1050" dirty="0"/>
              <a:t>,</a:t>
            </a:r>
          </a:p>
          <a:p>
            <a:r>
              <a:rPr lang="en-US" altLang="ja-JP" sz="1050" dirty="0">
                <a:highlight>
                  <a:srgbClr val="00FFFF"/>
                </a:highlight>
              </a:rPr>
              <a:t>Blank 2 Perm Cond </a:t>
            </a:r>
            <a:endParaRPr lang="ja-JP" altLang="en-US" sz="1050" dirty="0">
              <a:highlight>
                <a:srgbClr val="00FFFF"/>
              </a:highlight>
            </a:endParaRPr>
          </a:p>
        </p:txBody>
      </p:sp>
      <p:cxnSp>
        <p:nvCxnSpPr>
          <p:cNvPr id="162" name="直線コネクタ 161">
            <a:extLst>
              <a:ext uri="{FF2B5EF4-FFF2-40B4-BE49-F238E27FC236}">
                <a16:creationId xmlns:a16="http://schemas.microsoft.com/office/drawing/2014/main" id="{AFD19FC0-B487-473B-9738-DE7835094ABA}"/>
              </a:ext>
            </a:extLst>
          </p:cNvPr>
          <p:cNvCxnSpPr>
            <a:cxnSpLocks/>
            <a:endCxn id="159" idx="2"/>
          </p:cNvCxnSpPr>
          <p:nvPr/>
        </p:nvCxnSpPr>
        <p:spPr>
          <a:xfrm>
            <a:off x="9125792" y="2422642"/>
            <a:ext cx="229764" cy="10200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3" name="テキスト ボックス 162">
            <a:extLst>
              <a:ext uri="{FF2B5EF4-FFF2-40B4-BE49-F238E27FC236}">
                <a16:creationId xmlns:a16="http://schemas.microsoft.com/office/drawing/2014/main" id="{5704E737-79E4-4CCE-B68D-F7D100846D16}"/>
              </a:ext>
            </a:extLst>
          </p:cNvPr>
          <p:cNvSpPr txBox="1"/>
          <p:nvPr/>
        </p:nvSpPr>
        <p:spPr>
          <a:xfrm>
            <a:off x="7957538" y="3642646"/>
            <a:ext cx="1352315" cy="415498"/>
          </a:xfrm>
          <a:prstGeom prst="rect">
            <a:avLst/>
          </a:prstGeom>
          <a:noFill/>
        </p:spPr>
        <p:txBody>
          <a:bodyPr wrap="square">
            <a:spAutoFit/>
          </a:bodyPr>
          <a:lstStyle/>
          <a:p>
            <a:r>
              <a:rPr lang="en-US" altLang="ja-JP" sz="1050" dirty="0">
                <a:highlight>
                  <a:srgbClr val="00FF00"/>
                </a:highlight>
              </a:rPr>
              <a:t>Blank 3 Perm Flow</a:t>
            </a:r>
            <a:r>
              <a:rPr lang="en-US" altLang="ja-JP" sz="1050" dirty="0"/>
              <a:t>,</a:t>
            </a:r>
          </a:p>
          <a:p>
            <a:r>
              <a:rPr lang="en-US" altLang="ja-JP" sz="1050" dirty="0">
                <a:highlight>
                  <a:srgbClr val="00FFFF"/>
                </a:highlight>
              </a:rPr>
              <a:t>Blank 3 Perm Cond </a:t>
            </a:r>
            <a:endParaRPr lang="ja-JP" altLang="en-US" sz="1050" dirty="0">
              <a:highlight>
                <a:srgbClr val="00FFFF"/>
              </a:highlight>
            </a:endParaRPr>
          </a:p>
        </p:txBody>
      </p:sp>
      <p:sp>
        <p:nvSpPr>
          <p:cNvPr id="165" name="フローチャート: 和接合 164">
            <a:extLst>
              <a:ext uri="{FF2B5EF4-FFF2-40B4-BE49-F238E27FC236}">
                <a16:creationId xmlns:a16="http://schemas.microsoft.com/office/drawing/2014/main" id="{E619CBD2-691B-47DF-BEC8-F5E4FF4ADC68}"/>
              </a:ext>
            </a:extLst>
          </p:cNvPr>
          <p:cNvSpPr/>
          <p:nvPr/>
        </p:nvSpPr>
        <p:spPr>
          <a:xfrm>
            <a:off x="7122050" y="1824495"/>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6" name="テキスト ボックス 165">
            <a:extLst>
              <a:ext uri="{FF2B5EF4-FFF2-40B4-BE49-F238E27FC236}">
                <a16:creationId xmlns:a16="http://schemas.microsoft.com/office/drawing/2014/main" id="{46196D18-47A9-4455-B699-0EC94DD295C4}"/>
              </a:ext>
            </a:extLst>
          </p:cNvPr>
          <p:cNvSpPr txBox="1"/>
          <p:nvPr/>
        </p:nvSpPr>
        <p:spPr>
          <a:xfrm>
            <a:off x="6499313" y="1422768"/>
            <a:ext cx="1460995" cy="415498"/>
          </a:xfrm>
          <a:prstGeom prst="rect">
            <a:avLst/>
          </a:prstGeom>
          <a:noFill/>
        </p:spPr>
        <p:txBody>
          <a:bodyPr wrap="square">
            <a:spAutoFit/>
          </a:bodyPr>
          <a:lstStyle/>
          <a:p>
            <a:r>
              <a:rPr lang="en-US" altLang="ja-JP" sz="1050" dirty="0">
                <a:highlight>
                  <a:srgbClr val="00FF00"/>
                </a:highlight>
              </a:rPr>
              <a:t>Blank 1 Perm Flow</a:t>
            </a:r>
            <a:r>
              <a:rPr lang="en-US" altLang="ja-JP" sz="1050" dirty="0"/>
              <a:t>,</a:t>
            </a:r>
          </a:p>
          <a:p>
            <a:r>
              <a:rPr lang="en-US" altLang="ja-JP" sz="1050" dirty="0">
                <a:highlight>
                  <a:srgbClr val="00FFFF"/>
                </a:highlight>
              </a:rPr>
              <a:t>Blank 1 Perm Cond </a:t>
            </a:r>
            <a:endParaRPr lang="ja-JP" altLang="en-US" sz="1050" dirty="0">
              <a:highlight>
                <a:srgbClr val="00FFFF"/>
              </a:highlight>
            </a:endParaRPr>
          </a:p>
        </p:txBody>
      </p:sp>
      <p:cxnSp>
        <p:nvCxnSpPr>
          <p:cNvPr id="167" name="直線コネクタ 166">
            <a:extLst>
              <a:ext uri="{FF2B5EF4-FFF2-40B4-BE49-F238E27FC236}">
                <a16:creationId xmlns:a16="http://schemas.microsoft.com/office/drawing/2014/main" id="{6D3AF7CE-AB43-4136-9604-8C3F2A70401D}"/>
              </a:ext>
            </a:extLst>
          </p:cNvPr>
          <p:cNvCxnSpPr>
            <a:cxnSpLocks/>
            <a:stCxn id="122" idx="2"/>
          </p:cNvCxnSpPr>
          <p:nvPr/>
        </p:nvCxnSpPr>
        <p:spPr>
          <a:xfrm flipH="1">
            <a:off x="4025124" y="2590675"/>
            <a:ext cx="321139" cy="16873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5" name="テキスト ボックス 184">
            <a:extLst>
              <a:ext uri="{FF2B5EF4-FFF2-40B4-BE49-F238E27FC236}">
                <a16:creationId xmlns:a16="http://schemas.microsoft.com/office/drawing/2014/main" id="{1C2DAEBA-EB9F-454B-B860-EEFC04F467AF}"/>
              </a:ext>
            </a:extLst>
          </p:cNvPr>
          <p:cNvSpPr txBox="1"/>
          <p:nvPr/>
        </p:nvSpPr>
        <p:spPr>
          <a:xfrm>
            <a:off x="6232867" y="2250149"/>
            <a:ext cx="1460995" cy="253916"/>
          </a:xfrm>
          <a:prstGeom prst="rect">
            <a:avLst/>
          </a:prstGeom>
          <a:noFill/>
        </p:spPr>
        <p:txBody>
          <a:bodyPr wrap="square">
            <a:spAutoFit/>
          </a:bodyPr>
          <a:lstStyle/>
          <a:p>
            <a:pPr algn="ctr"/>
            <a:r>
              <a:rPr lang="en-US" altLang="ja-JP" sz="1050" dirty="0">
                <a:highlight>
                  <a:srgbClr val="00FF00"/>
                </a:highlight>
              </a:rPr>
              <a:t>Blank 2-3 Perm Flow</a:t>
            </a:r>
            <a:endParaRPr lang="ja-JP" altLang="en-US" sz="1050" dirty="0">
              <a:highlight>
                <a:srgbClr val="00FF00"/>
              </a:highlight>
            </a:endParaRPr>
          </a:p>
        </p:txBody>
      </p:sp>
      <p:sp>
        <p:nvSpPr>
          <p:cNvPr id="186" name="テキスト ボックス 185">
            <a:extLst>
              <a:ext uri="{FF2B5EF4-FFF2-40B4-BE49-F238E27FC236}">
                <a16:creationId xmlns:a16="http://schemas.microsoft.com/office/drawing/2014/main" id="{C691D35A-9B08-4DF2-86BA-D467ED32BCE9}"/>
              </a:ext>
            </a:extLst>
          </p:cNvPr>
          <p:cNvSpPr txBox="1"/>
          <p:nvPr/>
        </p:nvSpPr>
        <p:spPr>
          <a:xfrm>
            <a:off x="5437384" y="1666993"/>
            <a:ext cx="440856" cy="307777"/>
          </a:xfrm>
          <a:prstGeom prst="rect">
            <a:avLst/>
          </a:prstGeom>
          <a:noFill/>
        </p:spPr>
        <p:txBody>
          <a:bodyPr wrap="square" rtlCol="0">
            <a:spAutoFit/>
          </a:bodyPr>
          <a:lstStyle/>
          <a:p>
            <a:r>
              <a:rPr kumimoji="1" lang="en-US" altLang="ja-JP" sz="1400" dirty="0"/>
              <a:t>1</a:t>
            </a:r>
            <a:r>
              <a:rPr kumimoji="1" lang="en-US" altLang="ja-JP" sz="1400" baseline="30000" dirty="0"/>
              <a:t>st</a:t>
            </a:r>
            <a:r>
              <a:rPr kumimoji="1" lang="en-US" altLang="ja-JP" sz="1400" dirty="0"/>
              <a:t> </a:t>
            </a:r>
            <a:endParaRPr kumimoji="1" lang="ja-JP" altLang="en-US" sz="1400" dirty="0"/>
          </a:p>
        </p:txBody>
      </p:sp>
      <p:sp>
        <p:nvSpPr>
          <p:cNvPr id="187" name="テキスト ボックス 186">
            <a:extLst>
              <a:ext uri="{FF2B5EF4-FFF2-40B4-BE49-F238E27FC236}">
                <a16:creationId xmlns:a16="http://schemas.microsoft.com/office/drawing/2014/main" id="{D147E401-2DD4-4C25-8862-087E26FA5F89}"/>
              </a:ext>
            </a:extLst>
          </p:cNvPr>
          <p:cNvSpPr txBox="1"/>
          <p:nvPr/>
        </p:nvSpPr>
        <p:spPr>
          <a:xfrm>
            <a:off x="7485519" y="3125558"/>
            <a:ext cx="440856" cy="307777"/>
          </a:xfrm>
          <a:prstGeom prst="rect">
            <a:avLst/>
          </a:prstGeom>
          <a:noFill/>
        </p:spPr>
        <p:txBody>
          <a:bodyPr wrap="square" rtlCol="0">
            <a:spAutoFit/>
          </a:bodyPr>
          <a:lstStyle/>
          <a:p>
            <a:r>
              <a:rPr kumimoji="1" lang="en-US" altLang="ja-JP" sz="1400" dirty="0"/>
              <a:t>2</a:t>
            </a:r>
            <a:r>
              <a:rPr kumimoji="1" lang="en-US" altLang="ja-JP" sz="1400" baseline="30000" dirty="0"/>
              <a:t>nd</a:t>
            </a:r>
            <a:r>
              <a:rPr kumimoji="1" lang="en-US" altLang="ja-JP" sz="1400" dirty="0"/>
              <a:t> </a:t>
            </a:r>
            <a:endParaRPr kumimoji="1" lang="ja-JP" altLang="en-US" sz="1400" dirty="0"/>
          </a:p>
        </p:txBody>
      </p:sp>
      <p:sp>
        <p:nvSpPr>
          <p:cNvPr id="188" name="テキスト ボックス 187">
            <a:extLst>
              <a:ext uri="{FF2B5EF4-FFF2-40B4-BE49-F238E27FC236}">
                <a16:creationId xmlns:a16="http://schemas.microsoft.com/office/drawing/2014/main" id="{5426B86F-6733-4C4B-A430-761D99459827}"/>
              </a:ext>
            </a:extLst>
          </p:cNvPr>
          <p:cNvSpPr txBox="1"/>
          <p:nvPr/>
        </p:nvSpPr>
        <p:spPr>
          <a:xfrm>
            <a:off x="7686935" y="4140844"/>
            <a:ext cx="440856" cy="307777"/>
          </a:xfrm>
          <a:prstGeom prst="rect">
            <a:avLst/>
          </a:prstGeom>
          <a:noFill/>
        </p:spPr>
        <p:txBody>
          <a:bodyPr wrap="square" rtlCol="0">
            <a:spAutoFit/>
          </a:bodyPr>
          <a:lstStyle/>
          <a:p>
            <a:r>
              <a:rPr kumimoji="1" lang="en-US" altLang="ja-JP" sz="1400" dirty="0"/>
              <a:t>3</a:t>
            </a:r>
            <a:r>
              <a:rPr kumimoji="1" lang="en-US" altLang="ja-JP" sz="1400" baseline="30000" dirty="0"/>
              <a:t>rd</a:t>
            </a:r>
            <a:r>
              <a:rPr kumimoji="1" lang="en-US" altLang="ja-JP" sz="1400" dirty="0"/>
              <a:t> </a:t>
            </a:r>
            <a:endParaRPr kumimoji="1" lang="ja-JP" altLang="en-US" sz="1400" dirty="0"/>
          </a:p>
        </p:txBody>
      </p:sp>
      <p:sp>
        <p:nvSpPr>
          <p:cNvPr id="190" name="テキスト ボックス 189">
            <a:extLst>
              <a:ext uri="{FF2B5EF4-FFF2-40B4-BE49-F238E27FC236}">
                <a16:creationId xmlns:a16="http://schemas.microsoft.com/office/drawing/2014/main" id="{0F9E03BC-624C-4C1E-BA03-F26154D23D58}"/>
              </a:ext>
            </a:extLst>
          </p:cNvPr>
          <p:cNvSpPr txBox="1"/>
          <p:nvPr/>
        </p:nvSpPr>
        <p:spPr>
          <a:xfrm>
            <a:off x="90894" y="4849556"/>
            <a:ext cx="1957742" cy="954107"/>
          </a:xfrm>
          <a:prstGeom prst="rect">
            <a:avLst/>
          </a:prstGeom>
          <a:noFill/>
        </p:spPr>
        <p:txBody>
          <a:bodyPr wrap="square" rtlCol="0">
            <a:spAutoFit/>
          </a:bodyPr>
          <a:lstStyle/>
          <a:p>
            <a:r>
              <a:rPr kumimoji="1" lang="en-US" altLang="ja-JP" sz="1400" dirty="0">
                <a:highlight>
                  <a:srgbClr val="00FF00"/>
                </a:highlight>
              </a:rPr>
              <a:t>Flow</a:t>
            </a:r>
          </a:p>
          <a:p>
            <a:r>
              <a:rPr lang="en-US" altLang="ja-JP" sz="1400" dirty="0">
                <a:highlight>
                  <a:srgbClr val="FFFF00"/>
                </a:highlight>
              </a:rPr>
              <a:t>Pressure</a:t>
            </a:r>
            <a:endParaRPr kumimoji="1" lang="en-US" altLang="ja-JP" sz="1400" dirty="0">
              <a:highlight>
                <a:srgbClr val="FFFF00"/>
              </a:highlight>
            </a:endParaRPr>
          </a:p>
          <a:p>
            <a:r>
              <a:rPr lang="en-US" altLang="ja-JP" sz="1400" dirty="0">
                <a:highlight>
                  <a:srgbClr val="00FFFF"/>
                </a:highlight>
              </a:rPr>
              <a:t>Conductivity</a:t>
            </a:r>
          </a:p>
          <a:p>
            <a:r>
              <a:rPr kumimoji="1" lang="en-US" altLang="ja-JP" sz="1400" dirty="0">
                <a:highlight>
                  <a:srgbClr val="FF00FF"/>
                </a:highlight>
              </a:rPr>
              <a:t>Differential Pressure</a:t>
            </a:r>
            <a:endParaRPr kumimoji="1" lang="ja-JP" altLang="en-US" sz="1400" dirty="0">
              <a:highlight>
                <a:srgbClr val="FF00FF"/>
              </a:highlight>
            </a:endParaRPr>
          </a:p>
        </p:txBody>
      </p:sp>
      <p:sp>
        <p:nvSpPr>
          <p:cNvPr id="192" name="正方形/長方形 191">
            <a:extLst>
              <a:ext uri="{FF2B5EF4-FFF2-40B4-BE49-F238E27FC236}">
                <a16:creationId xmlns:a16="http://schemas.microsoft.com/office/drawing/2014/main" id="{C8B9A336-2B36-4D82-A0E7-08DF5FBB75CC}"/>
              </a:ext>
            </a:extLst>
          </p:cNvPr>
          <p:cNvSpPr/>
          <p:nvPr/>
        </p:nvSpPr>
        <p:spPr>
          <a:xfrm>
            <a:off x="60914" y="4802961"/>
            <a:ext cx="1845993" cy="106079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5" name="正方形/長方形 194">
            <a:extLst>
              <a:ext uri="{FF2B5EF4-FFF2-40B4-BE49-F238E27FC236}">
                <a16:creationId xmlns:a16="http://schemas.microsoft.com/office/drawing/2014/main" id="{F826290C-099A-4895-B327-E3E5B928DB4D}"/>
              </a:ext>
            </a:extLst>
          </p:cNvPr>
          <p:cNvSpPr/>
          <p:nvPr/>
        </p:nvSpPr>
        <p:spPr>
          <a:xfrm>
            <a:off x="11131081" y="2912142"/>
            <a:ext cx="9592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ROP</a:t>
            </a:r>
            <a:endParaRPr kumimoji="1" lang="ja-JP" altLang="en-US" sz="1400" dirty="0">
              <a:solidFill>
                <a:schemeClr val="tx1"/>
              </a:solidFill>
            </a:endParaRPr>
          </a:p>
        </p:txBody>
      </p:sp>
      <p:sp>
        <p:nvSpPr>
          <p:cNvPr id="197" name="正方形/長方形 196">
            <a:extLst>
              <a:ext uri="{FF2B5EF4-FFF2-40B4-BE49-F238E27FC236}">
                <a16:creationId xmlns:a16="http://schemas.microsoft.com/office/drawing/2014/main" id="{4BDA70D2-33DB-441F-AD36-BDB2F2801D5C}"/>
              </a:ext>
            </a:extLst>
          </p:cNvPr>
          <p:cNvSpPr/>
          <p:nvPr/>
        </p:nvSpPr>
        <p:spPr>
          <a:xfrm>
            <a:off x="10556684" y="5348647"/>
            <a:ext cx="1239419" cy="42721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Concentrate</a:t>
            </a:r>
            <a:endParaRPr kumimoji="1" lang="ja-JP" altLang="en-US" sz="1400" dirty="0">
              <a:solidFill>
                <a:schemeClr val="tx1"/>
              </a:solidFill>
            </a:endParaRPr>
          </a:p>
        </p:txBody>
      </p:sp>
      <p:sp>
        <p:nvSpPr>
          <p:cNvPr id="27" name="楕円 26">
            <a:extLst>
              <a:ext uri="{FF2B5EF4-FFF2-40B4-BE49-F238E27FC236}">
                <a16:creationId xmlns:a16="http://schemas.microsoft.com/office/drawing/2014/main" id="{2E43B7AE-0C15-4B76-BC05-5E6F604F6E5B}"/>
              </a:ext>
            </a:extLst>
          </p:cNvPr>
          <p:cNvSpPr/>
          <p:nvPr/>
        </p:nvSpPr>
        <p:spPr>
          <a:xfrm>
            <a:off x="6935053" y="455438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9" name="楕円 198">
            <a:extLst>
              <a:ext uri="{FF2B5EF4-FFF2-40B4-BE49-F238E27FC236}">
                <a16:creationId xmlns:a16="http://schemas.microsoft.com/office/drawing/2014/main" id="{CEA7EA3F-B51E-4A78-8906-9B25C6402A5B}"/>
              </a:ext>
            </a:extLst>
          </p:cNvPr>
          <p:cNvSpPr/>
          <p:nvPr/>
        </p:nvSpPr>
        <p:spPr>
          <a:xfrm>
            <a:off x="6266679" y="3534116"/>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1" name="楕円 200">
            <a:extLst>
              <a:ext uri="{FF2B5EF4-FFF2-40B4-BE49-F238E27FC236}">
                <a16:creationId xmlns:a16="http://schemas.microsoft.com/office/drawing/2014/main" id="{78D54D10-1134-4295-9FA7-F92A7793AFA5}"/>
              </a:ext>
            </a:extLst>
          </p:cNvPr>
          <p:cNvSpPr/>
          <p:nvPr/>
        </p:nvSpPr>
        <p:spPr>
          <a:xfrm>
            <a:off x="4417274" y="207423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6" name="フローチャート: 和接合 205">
            <a:extLst>
              <a:ext uri="{FF2B5EF4-FFF2-40B4-BE49-F238E27FC236}">
                <a16:creationId xmlns:a16="http://schemas.microsoft.com/office/drawing/2014/main" id="{A1E29CA0-5A5A-4612-ADB7-8838398143D7}"/>
              </a:ext>
            </a:extLst>
          </p:cNvPr>
          <p:cNvSpPr/>
          <p:nvPr/>
        </p:nvSpPr>
        <p:spPr>
          <a:xfrm>
            <a:off x="10953575" y="1808750"/>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08" name="直線コネクタ 207">
            <a:extLst>
              <a:ext uri="{FF2B5EF4-FFF2-40B4-BE49-F238E27FC236}">
                <a16:creationId xmlns:a16="http://schemas.microsoft.com/office/drawing/2014/main" id="{51C591AC-101B-47E3-97C1-8878394E8386}"/>
              </a:ext>
            </a:extLst>
          </p:cNvPr>
          <p:cNvCxnSpPr>
            <a:cxnSpLocks/>
            <a:stCxn id="128" idx="6"/>
            <a:endCxn id="129" idx="1"/>
          </p:cNvCxnSpPr>
          <p:nvPr/>
        </p:nvCxnSpPr>
        <p:spPr>
          <a:xfrm flipV="1">
            <a:off x="10424418" y="3762941"/>
            <a:ext cx="211115" cy="836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コネクタ: カギ線 216">
            <a:extLst>
              <a:ext uri="{FF2B5EF4-FFF2-40B4-BE49-F238E27FC236}">
                <a16:creationId xmlns:a16="http://schemas.microsoft.com/office/drawing/2014/main" id="{BA044CC4-D6BF-4165-89A9-5A4780A3FB0A}"/>
              </a:ext>
            </a:extLst>
          </p:cNvPr>
          <p:cNvCxnSpPr>
            <a:cxnSpLocks/>
            <a:stCxn id="161" idx="2"/>
            <a:endCxn id="163" idx="0"/>
          </p:cNvCxnSpPr>
          <p:nvPr/>
        </p:nvCxnSpPr>
        <p:spPr>
          <a:xfrm rot="16200000" flipH="1">
            <a:off x="8040860" y="3049810"/>
            <a:ext cx="1183874" cy="1798"/>
          </a:xfrm>
          <a:prstGeom prst="bentConnector3">
            <a:avLst>
              <a:gd name="adj1" fmla="val 50000"/>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71D5348A-0FC5-4387-A733-F0541DDDE2B0}"/>
              </a:ext>
            </a:extLst>
          </p:cNvPr>
          <p:cNvCxnSpPr>
            <a:cxnSpLocks/>
            <a:stCxn id="160" idx="2"/>
            <a:endCxn id="163" idx="3"/>
          </p:cNvCxnSpPr>
          <p:nvPr/>
        </p:nvCxnSpPr>
        <p:spPr>
          <a:xfrm flipH="1">
            <a:off x="9309853" y="3777285"/>
            <a:ext cx="435978" cy="7311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6" name="直線コネクタ 245">
            <a:extLst>
              <a:ext uri="{FF2B5EF4-FFF2-40B4-BE49-F238E27FC236}">
                <a16:creationId xmlns:a16="http://schemas.microsoft.com/office/drawing/2014/main" id="{60AE352A-0519-487E-97F1-D25E22595452}"/>
              </a:ext>
            </a:extLst>
          </p:cNvPr>
          <p:cNvCxnSpPr>
            <a:cxnSpLocks/>
            <a:stCxn id="115" idx="6"/>
            <a:endCxn id="121" idx="1"/>
          </p:cNvCxnSpPr>
          <p:nvPr/>
        </p:nvCxnSpPr>
        <p:spPr>
          <a:xfrm flipV="1">
            <a:off x="6414712" y="3826463"/>
            <a:ext cx="292411" cy="149758"/>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55" name="楕円 254">
            <a:extLst>
              <a:ext uri="{FF2B5EF4-FFF2-40B4-BE49-F238E27FC236}">
                <a16:creationId xmlns:a16="http://schemas.microsoft.com/office/drawing/2014/main" id="{92FE5B90-ACEC-4BBD-AEC2-43411FF25801}"/>
              </a:ext>
            </a:extLst>
          </p:cNvPr>
          <p:cNvSpPr/>
          <p:nvPr/>
        </p:nvSpPr>
        <p:spPr>
          <a:xfrm>
            <a:off x="8592111" y="2611119"/>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6" name="楕円 255">
            <a:extLst>
              <a:ext uri="{FF2B5EF4-FFF2-40B4-BE49-F238E27FC236}">
                <a16:creationId xmlns:a16="http://schemas.microsoft.com/office/drawing/2014/main" id="{24ED485A-9372-43C6-9628-82454E5515E1}"/>
              </a:ext>
            </a:extLst>
          </p:cNvPr>
          <p:cNvSpPr/>
          <p:nvPr/>
        </p:nvSpPr>
        <p:spPr>
          <a:xfrm>
            <a:off x="3291828" y="1882122"/>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8" name="楕円 257">
            <a:extLst>
              <a:ext uri="{FF2B5EF4-FFF2-40B4-BE49-F238E27FC236}">
                <a16:creationId xmlns:a16="http://schemas.microsoft.com/office/drawing/2014/main" id="{286C9307-30C2-4D8F-A346-E51352933621}"/>
              </a:ext>
            </a:extLst>
          </p:cNvPr>
          <p:cNvSpPr/>
          <p:nvPr/>
        </p:nvSpPr>
        <p:spPr>
          <a:xfrm>
            <a:off x="4409302" y="251667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66" name="コネクタ: カギ線 265">
            <a:extLst>
              <a:ext uri="{FF2B5EF4-FFF2-40B4-BE49-F238E27FC236}">
                <a16:creationId xmlns:a16="http://schemas.microsoft.com/office/drawing/2014/main" id="{AB165283-8C56-47EB-9199-553F38CE21C6}"/>
              </a:ext>
            </a:extLst>
          </p:cNvPr>
          <p:cNvCxnSpPr>
            <a:cxnSpLocks/>
            <a:stCxn id="75" idx="0"/>
            <a:endCxn id="255" idx="2"/>
          </p:cNvCxnSpPr>
          <p:nvPr/>
        </p:nvCxnSpPr>
        <p:spPr>
          <a:xfrm rot="5400000" flipH="1" flipV="1">
            <a:off x="6431495" y="1021724"/>
            <a:ext cx="530441" cy="3790792"/>
          </a:xfrm>
          <a:prstGeom prst="bentConnector2">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1" name="フローチャート: 和接合 180">
            <a:extLst>
              <a:ext uri="{FF2B5EF4-FFF2-40B4-BE49-F238E27FC236}">
                <a16:creationId xmlns:a16="http://schemas.microsoft.com/office/drawing/2014/main" id="{C6E439DC-7957-4A31-9C3C-C9332ADC0995}"/>
              </a:ext>
            </a:extLst>
          </p:cNvPr>
          <p:cNvSpPr/>
          <p:nvPr/>
        </p:nvSpPr>
        <p:spPr>
          <a:xfrm>
            <a:off x="6851467" y="2516828"/>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6" name="楕円 275">
            <a:extLst>
              <a:ext uri="{FF2B5EF4-FFF2-40B4-BE49-F238E27FC236}">
                <a16:creationId xmlns:a16="http://schemas.microsoft.com/office/drawing/2014/main" id="{CF94439E-33B7-420E-8036-1F1BD5B6071F}"/>
              </a:ext>
            </a:extLst>
          </p:cNvPr>
          <p:cNvSpPr/>
          <p:nvPr/>
        </p:nvSpPr>
        <p:spPr>
          <a:xfrm>
            <a:off x="6263814" y="433520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7" name="楕円 276">
            <a:extLst>
              <a:ext uri="{FF2B5EF4-FFF2-40B4-BE49-F238E27FC236}">
                <a16:creationId xmlns:a16="http://schemas.microsoft.com/office/drawing/2014/main" id="{2BB88FA3-6CCC-4C75-BF9F-DBAD03937D84}"/>
              </a:ext>
            </a:extLst>
          </p:cNvPr>
          <p:cNvSpPr/>
          <p:nvPr/>
        </p:nvSpPr>
        <p:spPr>
          <a:xfrm>
            <a:off x="4404181" y="330778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8" name="楕円 277">
            <a:extLst>
              <a:ext uri="{FF2B5EF4-FFF2-40B4-BE49-F238E27FC236}">
                <a16:creationId xmlns:a16="http://schemas.microsoft.com/office/drawing/2014/main" id="{12D5237A-716A-4745-B672-AC00482B44D2}"/>
              </a:ext>
            </a:extLst>
          </p:cNvPr>
          <p:cNvSpPr/>
          <p:nvPr/>
        </p:nvSpPr>
        <p:spPr>
          <a:xfrm>
            <a:off x="6919631" y="5515011"/>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2" name="楕円 201">
            <a:extLst>
              <a:ext uri="{FF2B5EF4-FFF2-40B4-BE49-F238E27FC236}">
                <a16:creationId xmlns:a16="http://schemas.microsoft.com/office/drawing/2014/main" id="{273D74DD-045B-4598-90E4-C95B94D42D72}"/>
              </a:ext>
            </a:extLst>
          </p:cNvPr>
          <p:cNvSpPr/>
          <p:nvPr/>
        </p:nvSpPr>
        <p:spPr>
          <a:xfrm>
            <a:off x="6933343" y="4778698"/>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3" name="楕円 202">
            <a:extLst>
              <a:ext uri="{FF2B5EF4-FFF2-40B4-BE49-F238E27FC236}">
                <a16:creationId xmlns:a16="http://schemas.microsoft.com/office/drawing/2014/main" id="{60182B0A-E8A7-4F2D-88D3-2C05D3DF7809}"/>
              </a:ext>
            </a:extLst>
          </p:cNvPr>
          <p:cNvSpPr/>
          <p:nvPr/>
        </p:nvSpPr>
        <p:spPr>
          <a:xfrm>
            <a:off x="10260453"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9" name="楕円 208">
            <a:extLst>
              <a:ext uri="{FF2B5EF4-FFF2-40B4-BE49-F238E27FC236}">
                <a16:creationId xmlns:a16="http://schemas.microsoft.com/office/drawing/2014/main" id="{538372AA-4DC6-4DAC-B898-F0A1A56BC26D}"/>
              </a:ext>
            </a:extLst>
          </p:cNvPr>
          <p:cNvSpPr/>
          <p:nvPr/>
        </p:nvSpPr>
        <p:spPr>
          <a:xfrm>
            <a:off x="9816950"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2" name="楕円 221">
            <a:extLst>
              <a:ext uri="{FF2B5EF4-FFF2-40B4-BE49-F238E27FC236}">
                <a16:creationId xmlns:a16="http://schemas.microsoft.com/office/drawing/2014/main" id="{CCDA710C-4FB0-465F-8507-85B130AE2997}"/>
              </a:ext>
            </a:extLst>
          </p:cNvPr>
          <p:cNvSpPr/>
          <p:nvPr/>
        </p:nvSpPr>
        <p:spPr>
          <a:xfrm>
            <a:off x="9424818" y="1883100"/>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1" name="コネクタ: カギ線 280">
            <a:extLst>
              <a:ext uri="{FF2B5EF4-FFF2-40B4-BE49-F238E27FC236}">
                <a16:creationId xmlns:a16="http://schemas.microsoft.com/office/drawing/2014/main" id="{6EE4633A-1D9E-4DEE-ADE4-2F260D5B9E33}"/>
              </a:ext>
            </a:extLst>
          </p:cNvPr>
          <p:cNvCxnSpPr>
            <a:cxnSpLocks/>
          </p:cNvCxnSpPr>
          <p:nvPr/>
        </p:nvCxnSpPr>
        <p:spPr>
          <a:xfrm rot="10800000" flipH="1" flipV="1">
            <a:off x="6263813" y="4375362"/>
            <a:ext cx="655817" cy="1179810"/>
          </a:xfrm>
          <a:prstGeom prst="bentConnector3">
            <a:avLst>
              <a:gd name="adj1" fmla="val -440611"/>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フローチャート: 和接合 103">
            <a:extLst>
              <a:ext uri="{FF2B5EF4-FFF2-40B4-BE49-F238E27FC236}">
                <a16:creationId xmlns:a16="http://schemas.microsoft.com/office/drawing/2014/main" id="{C4F4FE65-2238-4994-9710-2168CE3679E9}"/>
              </a:ext>
            </a:extLst>
          </p:cNvPr>
          <p:cNvSpPr/>
          <p:nvPr/>
        </p:nvSpPr>
        <p:spPr>
          <a:xfrm>
            <a:off x="3244148" y="4834539"/>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14" name="コネクタ: カギ線 113">
            <a:extLst>
              <a:ext uri="{FF2B5EF4-FFF2-40B4-BE49-F238E27FC236}">
                <a16:creationId xmlns:a16="http://schemas.microsoft.com/office/drawing/2014/main" id="{86E72AAC-31FF-4D6E-A7B4-CB5BDD84982F}"/>
              </a:ext>
            </a:extLst>
          </p:cNvPr>
          <p:cNvCxnSpPr>
            <a:cxnSpLocks/>
            <a:stCxn id="277" idx="2"/>
            <a:endCxn id="278" idx="2"/>
          </p:cNvCxnSpPr>
          <p:nvPr/>
        </p:nvCxnSpPr>
        <p:spPr>
          <a:xfrm rot="10800000" flipH="1" flipV="1">
            <a:off x="4404181" y="3348567"/>
            <a:ext cx="2515450" cy="2207223"/>
          </a:xfrm>
          <a:prstGeom prst="bentConnector3">
            <a:avLst>
              <a:gd name="adj1" fmla="val -96495"/>
            </a:avLst>
          </a:prstGeom>
          <a:ln w="19050">
            <a:solidFill>
              <a:schemeClr val="tx1">
                <a:lumMod val="65000"/>
                <a:lumOff val="35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フローチャート: 和接合 110">
            <a:extLst>
              <a:ext uri="{FF2B5EF4-FFF2-40B4-BE49-F238E27FC236}">
                <a16:creationId xmlns:a16="http://schemas.microsoft.com/office/drawing/2014/main" id="{50A16CCA-AB44-48F6-A9D5-4166351BA27D}"/>
              </a:ext>
            </a:extLst>
          </p:cNvPr>
          <p:cNvSpPr/>
          <p:nvPr/>
        </p:nvSpPr>
        <p:spPr>
          <a:xfrm>
            <a:off x="1863667" y="3721554"/>
            <a:ext cx="222819" cy="222819"/>
          </a:xfrm>
          <a:prstGeom prst="flowChartSummingJunc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9" name="楕円 138">
            <a:extLst>
              <a:ext uri="{FF2B5EF4-FFF2-40B4-BE49-F238E27FC236}">
                <a16:creationId xmlns:a16="http://schemas.microsoft.com/office/drawing/2014/main" id="{169B0272-8847-41DA-81ED-7B45F01E47D0}"/>
              </a:ext>
            </a:extLst>
          </p:cNvPr>
          <p:cNvSpPr/>
          <p:nvPr/>
        </p:nvSpPr>
        <p:spPr>
          <a:xfrm>
            <a:off x="4415564" y="2288275"/>
            <a:ext cx="90001" cy="81559"/>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23908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[LVMWD] </a:t>
            </a:r>
            <a:r>
              <a:rPr lang="en-US" altLang="ja-JP" dirty="0"/>
              <a:t>Monitoring and Manipulation Range</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2994293168"/>
                  </p:ext>
                </p:extLst>
              </p:nvPr>
            </p:nvGraphicFramePr>
            <p:xfrm>
              <a:off x="358588" y="2728415"/>
              <a:ext cx="11558591" cy="296672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38987684"/>
                        </a:ext>
                      </a:extLst>
                    </a:gridCol>
                    <a:gridCol w="1541930">
                      <a:extLst>
                        <a:ext uri="{9D8B030D-6E8A-4147-A177-3AD203B41FA5}">
                          <a16:colId xmlns:a16="http://schemas.microsoft.com/office/drawing/2014/main" val="308406356"/>
                        </a:ext>
                      </a:extLst>
                    </a:gridCol>
                    <a:gridCol w="1290917">
                      <a:extLst>
                        <a:ext uri="{9D8B030D-6E8A-4147-A177-3AD203B41FA5}">
                          <a16:colId xmlns:a16="http://schemas.microsoft.com/office/drawing/2014/main" val="3387544930"/>
                        </a:ext>
                      </a:extLst>
                    </a:gridCol>
                    <a:gridCol w="3316941">
                      <a:extLst>
                        <a:ext uri="{9D8B030D-6E8A-4147-A177-3AD203B41FA5}">
                          <a16:colId xmlns:a16="http://schemas.microsoft.com/office/drawing/2014/main" val="2440472734"/>
                        </a:ext>
                      </a:extLst>
                    </a:gridCol>
                    <a:gridCol w="1021977">
                      <a:extLst>
                        <a:ext uri="{9D8B030D-6E8A-4147-A177-3AD203B41FA5}">
                          <a16:colId xmlns:a16="http://schemas.microsoft.com/office/drawing/2014/main" val="4156228483"/>
                        </a:ext>
                      </a:extLst>
                    </a:gridCol>
                    <a:gridCol w="1559859">
                      <a:extLst>
                        <a:ext uri="{9D8B030D-6E8A-4147-A177-3AD203B41FA5}">
                          <a16:colId xmlns:a16="http://schemas.microsoft.com/office/drawing/2014/main" val="1463535423"/>
                        </a:ext>
                      </a:extLst>
                    </a:gridCol>
                    <a:gridCol w="1482261">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ID</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a:t>
                          </a:r>
                          <a:r>
                            <a:rPr lang="en-US" altLang="ja-JP" sz="1600" b="0" i="0" u="none" strike="noStrike" dirty="0">
                              <a:solidFill>
                                <a:srgbClr val="000000"/>
                              </a:solidFill>
                              <a:effectLst/>
                              <a:latin typeface="+mn-lt"/>
                              <a:ea typeface="游ゴシック" panose="020B0400000000000000" pitchFamily="50" charset="-128"/>
                            </a:rPr>
                            <a:t> Permeate</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AIT_41092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Stage1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AIT_41292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AIT_41392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Each Stage Conductivity</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1373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AIT_41810</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p</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pm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Permeate TOC</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6673942"/>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AI_31094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UF Filtrate Total Chlorine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bl>
              </a:graphicData>
            </a:graphic>
          </p:graphicFrame>
        </mc:Choice>
        <mc:Fallback xmlns="">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2994293168"/>
                  </p:ext>
                </p:extLst>
              </p:nvPr>
            </p:nvGraphicFramePr>
            <p:xfrm>
              <a:off x="358588" y="2728415"/>
              <a:ext cx="11558591" cy="2966720"/>
            </p:xfrm>
            <a:graphic>
              <a:graphicData uri="http://schemas.openxmlformats.org/drawingml/2006/table">
                <a:tbl>
                  <a:tblPr firstRow="1" bandRow="1">
                    <a:tableStyleId>{5C22544A-7EE6-4342-B048-85BDC9FD1C3A}</a:tableStyleId>
                  </a:tblPr>
                  <a:tblGrid>
                    <a:gridCol w="1344706">
                      <a:extLst>
                        <a:ext uri="{9D8B030D-6E8A-4147-A177-3AD203B41FA5}">
                          <a16:colId xmlns:a16="http://schemas.microsoft.com/office/drawing/2014/main" val="38987684"/>
                        </a:ext>
                      </a:extLst>
                    </a:gridCol>
                    <a:gridCol w="1541930">
                      <a:extLst>
                        <a:ext uri="{9D8B030D-6E8A-4147-A177-3AD203B41FA5}">
                          <a16:colId xmlns:a16="http://schemas.microsoft.com/office/drawing/2014/main" val="308406356"/>
                        </a:ext>
                      </a:extLst>
                    </a:gridCol>
                    <a:gridCol w="1290917">
                      <a:extLst>
                        <a:ext uri="{9D8B030D-6E8A-4147-A177-3AD203B41FA5}">
                          <a16:colId xmlns:a16="http://schemas.microsoft.com/office/drawing/2014/main" val="3387544930"/>
                        </a:ext>
                      </a:extLst>
                    </a:gridCol>
                    <a:gridCol w="3316941">
                      <a:extLst>
                        <a:ext uri="{9D8B030D-6E8A-4147-A177-3AD203B41FA5}">
                          <a16:colId xmlns:a16="http://schemas.microsoft.com/office/drawing/2014/main" val="2440472734"/>
                        </a:ext>
                      </a:extLst>
                    </a:gridCol>
                    <a:gridCol w="1021977">
                      <a:extLst>
                        <a:ext uri="{9D8B030D-6E8A-4147-A177-3AD203B41FA5}">
                          <a16:colId xmlns:a16="http://schemas.microsoft.com/office/drawing/2014/main" val="4156228483"/>
                        </a:ext>
                      </a:extLst>
                    </a:gridCol>
                    <a:gridCol w="1559859">
                      <a:extLst>
                        <a:ext uri="{9D8B030D-6E8A-4147-A177-3AD203B41FA5}">
                          <a16:colId xmlns:a16="http://schemas.microsoft.com/office/drawing/2014/main" val="1463535423"/>
                        </a:ext>
                      </a:extLst>
                    </a:gridCol>
                    <a:gridCol w="1482261">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ID</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a:t>
                          </a:r>
                          <a:r>
                            <a:rPr lang="en-US" altLang="ja-JP" sz="1600" b="0" i="0" u="none" strike="noStrike" dirty="0">
                              <a:solidFill>
                                <a:srgbClr val="000000"/>
                              </a:solidFill>
                              <a:effectLst/>
                              <a:latin typeface="+mn-lt"/>
                              <a:ea typeface="游ゴシック" panose="020B0400000000000000" pitchFamily="50" charset="-128"/>
                            </a:rPr>
                            <a:t> Permeate</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AIT_41092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Stage1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108197" r="-298810" b="-6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AIT_41292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208197" r="-298810" b="-5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50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AIT_41392</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Stage3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308197" r="-298810" b="-4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60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Each Stage Conductivity</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01373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AIT_41810</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508197" r="-298810" b="-2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LRV of RO Permeate TOC</a:t>
                          </a:r>
                          <a:endParaRPr lang="en-US" sz="1600" b="0" i="0" u="none" strike="noStrike" dirty="0">
                            <a:solidFill>
                              <a:schemeClr val="accent4"/>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chemeClr val="accent4"/>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6673942"/>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AI_31094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UF Filtrate Total Chlorine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32738" t="-708197" r="-298810" b="-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bl>
              </a:graphicData>
            </a:graphic>
          </p:graphicFrame>
        </mc:Fallback>
      </mc:AlternateContent>
      <p:sp>
        <p:nvSpPr>
          <p:cNvPr id="6" name="テキスト ボックス 5">
            <a:extLst>
              <a:ext uri="{FF2B5EF4-FFF2-40B4-BE49-F238E27FC236}">
                <a16:creationId xmlns:a16="http://schemas.microsoft.com/office/drawing/2014/main" id="{4D1785F8-975D-B642-CC85-B3DEB5B7A21C}"/>
              </a:ext>
            </a:extLst>
          </p:cNvPr>
          <p:cNvSpPr txBox="1"/>
          <p:nvPr/>
        </p:nvSpPr>
        <p:spPr>
          <a:xfrm>
            <a:off x="358588" y="5841076"/>
            <a:ext cx="10797428" cy="369332"/>
          </a:xfrm>
          <a:prstGeom prst="rect">
            <a:avLst/>
          </a:prstGeom>
          <a:noFill/>
        </p:spPr>
        <p:txBody>
          <a:bodyPr wrap="square" rtlCol="0">
            <a:spAutoFit/>
          </a:bodyPr>
          <a:lstStyle/>
          <a:p>
            <a:r>
              <a:rPr kumimoji="1" lang="en-US" altLang="ja-JP" dirty="0"/>
              <a:t>* There are removal ratio data trend charts in the appendix.</a:t>
            </a:r>
            <a:endParaRPr kumimoji="1" lang="ja-JP" altLang="en-US" dirty="0"/>
          </a:p>
        </p:txBody>
      </p:sp>
      <p:sp>
        <p:nvSpPr>
          <p:cNvPr id="8" name="テキスト プレースホルダー 7">
            <a:extLst>
              <a:ext uri="{FF2B5EF4-FFF2-40B4-BE49-F238E27FC236}">
                <a16:creationId xmlns:a16="http://schemas.microsoft.com/office/drawing/2014/main" id="{9FADD8CB-81AF-6371-82C7-B65B7943EE41}"/>
              </a:ext>
            </a:extLst>
          </p:cNvPr>
          <p:cNvSpPr>
            <a:spLocks noGrp="1"/>
          </p:cNvSpPr>
          <p:nvPr>
            <p:ph type="body" sz="quarter" idx="11"/>
          </p:nvPr>
        </p:nvSpPr>
        <p:spPr>
          <a:xfrm>
            <a:off x="517055" y="1071367"/>
            <a:ext cx="11341887" cy="738384"/>
          </a:xfrm>
        </p:spPr>
        <p:txBody>
          <a:bodyPr/>
          <a:lstStyle/>
          <a:p>
            <a:r>
              <a:rPr lang="ja-JP" altLang="en-US" dirty="0"/>
              <a:t>回答を得た。</a:t>
            </a:r>
          </a:p>
        </p:txBody>
      </p:sp>
    </p:spTree>
    <p:extLst>
      <p:ext uri="{BB962C8B-B14F-4D97-AF65-F5344CB8AC3E}">
        <p14:creationId xmlns:p14="http://schemas.microsoft.com/office/powerpoint/2010/main" val="2107471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分科会の個人的な仮説</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3443483"/>
          </a:xfrm>
        </p:spPr>
        <p:txBody>
          <a:bodyPr/>
          <a:lstStyle/>
          <a:p>
            <a:r>
              <a:rPr lang="ja-JP" altLang="en-US" sz="2800" dirty="0"/>
              <a:t>分科会の目的：人の観点から、</a:t>
            </a:r>
            <a:r>
              <a:rPr lang="en-US" altLang="ja-JP" sz="2800" dirty="0"/>
              <a:t>SoS</a:t>
            </a:r>
            <a:r>
              <a:rPr lang="ja-JP" altLang="en-US" sz="2800" dirty="0"/>
              <a:t>の構築／管理に関する知見を提言したい。</a:t>
            </a:r>
            <a:endParaRPr lang="en-US" altLang="ja-JP" sz="2800" dirty="0"/>
          </a:p>
          <a:p>
            <a:endParaRPr lang="en-US" altLang="ja-JP" sz="2800" dirty="0"/>
          </a:p>
          <a:p>
            <a:r>
              <a:rPr lang="ja-JP" altLang="en-US" sz="2800" dirty="0"/>
              <a:t>個人的な仮説</a:t>
            </a:r>
            <a:endParaRPr lang="en-US" altLang="ja-JP" sz="2800" dirty="0"/>
          </a:p>
          <a:p>
            <a:pPr lvl="1"/>
            <a:r>
              <a:rPr lang="en-US" altLang="ja-JP" sz="2400" dirty="0"/>
              <a:t>1. SoS</a:t>
            </a:r>
            <a:r>
              <a:rPr lang="ja-JP" altLang="en-US" sz="2400" dirty="0"/>
              <a:t>構築・管理の難易度は、各要素システムの独立性に関係がある</a:t>
            </a:r>
            <a:endParaRPr lang="en-US" altLang="ja-JP" sz="2400" dirty="0"/>
          </a:p>
          <a:p>
            <a:pPr lvl="1"/>
            <a:r>
              <a:rPr lang="en-US" altLang="ja-JP" sz="2400" dirty="0"/>
              <a:t>2. </a:t>
            </a:r>
            <a:r>
              <a:rPr lang="ja-JP" altLang="en-US" sz="2400" dirty="0"/>
              <a:t>各要素システムの独立性は、要素システムと人間の相互作用の強さに関係がある</a:t>
            </a:r>
            <a:endParaRPr lang="en-US" altLang="ja-JP" sz="2400" dirty="0"/>
          </a:p>
          <a:p>
            <a:pPr lvl="1"/>
            <a:r>
              <a:rPr lang="en-US" altLang="ja-JP" sz="2400" dirty="0"/>
              <a:t>3. </a:t>
            </a:r>
            <a:r>
              <a:rPr lang="ja-JP" altLang="en-US" sz="2400" dirty="0"/>
              <a:t>構築・管理の難易度は、</a:t>
            </a:r>
            <a:r>
              <a:rPr lang="en-US" altLang="ja-JP" sz="2400" dirty="0"/>
              <a:t>SoS</a:t>
            </a:r>
            <a:r>
              <a:rPr lang="ja-JP" altLang="en-US" sz="2400" dirty="0"/>
              <a:t>のレイヤー毎に将来的に生じる不確実性を特定すれば、抑制される</a:t>
            </a:r>
            <a:endParaRPr lang="en-US" altLang="ja-JP" sz="2400" dirty="0"/>
          </a:p>
        </p:txBody>
      </p:sp>
    </p:spTree>
    <p:extLst>
      <p:ext uri="{BB962C8B-B14F-4D97-AF65-F5344CB8AC3E}">
        <p14:creationId xmlns:p14="http://schemas.microsoft.com/office/powerpoint/2010/main" val="2950271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61896D-A6DD-4E6C-A33D-66403F0B3729}"/>
              </a:ext>
            </a:extLst>
          </p:cNvPr>
          <p:cNvSpPr>
            <a:spLocks noGrp="1"/>
          </p:cNvSpPr>
          <p:nvPr>
            <p:ph type="title"/>
          </p:nvPr>
        </p:nvSpPr>
        <p:spPr/>
        <p:txBody>
          <a:bodyPr/>
          <a:lstStyle/>
          <a:p>
            <a:r>
              <a:rPr kumimoji="1" lang="en-US" altLang="ja-JP" dirty="0"/>
              <a:t>[OCWD] </a:t>
            </a:r>
            <a:r>
              <a:rPr lang="en-US" altLang="ja-JP" dirty="0"/>
              <a:t>Monitoring and Manipulation Range</a:t>
            </a:r>
            <a:endParaRPr kumimoji="1" lang="ja-JP" altLang="en-US" dirty="0"/>
          </a:p>
        </p:txBody>
      </p:sp>
      <p:sp>
        <p:nvSpPr>
          <p:cNvPr id="3" name="スライド番号プレースホルダー 2">
            <a:extLst>
              <a:ext uri="{FF2B5EF4-FFF2-40B4-BE49-F238E27FC236}">
                <a16:creationId xmlns:a16="http://schemas.microsoft.com/office/drawing/2014/main" id="{8ADD28ED-65A0-4C93-9C90-3BC954512AFB}"/>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4" name="テキスト プレースホルダー 3">
            <a:extLst>
              <a:ext uri="{FF2B5EF4-FFF2-40B4-BE49-F238E27FC236}">
                <a16:creationId xmlns:a16="http://schemas.microsoft.com/office/drawing/2014/main" id="{45C91DF4-E8FD-4B13-AC9C-2D3F641B7B61}"/>
              </a:ext>
            </a:extLst>
          </p:cNvPr>
          <p:cNvSpPr>
            <a:spLocks noGrp="1"/>
          </p:cNvSpPr>
          <p:nvPr>
            <p:ph type="body" sz="quarter" idx="11"/>
          </p:nvPr>
        </p:nvSpPr>
        <p:spPr>
          <a:xfrm>
            <a:off x="517055" y="937805"/>
            <a:ext cx="11341887" cy="603321"/>
          </a:xfrm>
        </p:spPr>
        <p:txBody>
          <a:bodyPr/>
          <a:lstStyle/>
          <a:p>
            <a:r>
              <a:rPr lang="ja-JP" altLang="en-US" sz="2800" dirty="0"/>
              <a:t>回答なし（まだ問い合わせていない？）</a:t>
            </a:r>
            <a:endParaRPr lang="en-US" altLang="ja-JP" sz="2800" dirty="0"/>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nvGraphicFramePr>
            <p:xfrm>
              <a:off x="705022" y="2543483"/>
              <a:ext cx="10965952" cy="3337560"/>
            </p:xfrm>
            <a:graphic>
              <a:graphicData uri="http://schemas.openxmlformats.org/drawingml/2006/table">
                <a:tbl>
                  <a:tblPr firstRow="1" bandRow="1">
                    <a:tableStyleId>{5C22544A-7EE6-4342-B048-85BDC9FD1C3A}</a:tableStyleId>
                  </a:tblPr>
                  <a:tblGrid>
                    <a:gridCol w="1535798">
                      <a:extLst>
                        <a:ext uri="{9D8B030D-6E8A-4147-A177-3AD203B41FA5}">
                          <a16:colId xmlns:a16="http://schemas.microsoft.com/office/drawing/2014/main" val="38987684"/>
                        </a:ext>
                      </a:extLst>
                    </a:gridCol>
                    <a:gridCol w="1570892">
                      <a:extLst>
                        <a:ext uri="{9D8B030D-6E8A-4147-A177-3AD203B41FA5}">
                          <a16:colId xmlns:a16="http://schemas.microsoft.com/office/drawing/2014/main" val="308406356"/>
                        </a:ext>
                      </a:extLst>
                    </a:gridCol>
                    <a:gridCol w="3883301">
                      <a:extLst>
                        <a:ext uri="{9D8B030D-6E8A-4147-A177-3AD203B41FA5}">
                          <a16:colId xmlns:a16="http://schemas.microsoft.com/office/drawing/2014/main" val="2440472734"/>
                        </a:ext>
                      </a:extLst>
                    </a:gridCol>
                    <a:gridCol w="906959">
                      <a:extLst>
                        <a:ext uri="{9D8B030D-6E8A-4147-A177-3AD203B41FA5}">
                          <a16:colId xmlns:a16="http://schemas.microsoft.com/office/drawing/2014/main" val="4156228483"/>
                        </a:ext>
                      </a:extLst>
                    </a:gridCol>
                    <a:gridCol w="1502436">
                      <a:extLst>
                        <a:ext uri="{9D8B030D-6E8A-4147-A177-3AD203B41FA5}">
                          <a16:colId xmlns:a16="http://schemas.microsoft.com/office/drawing/2014/main" val="1463535423"/>
                        </a:ext>
                      </a:extLst>
                    </a:gridCol>
                    <a:gridCol w="1566566">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RO_B01 Blank 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μS</m:t>
                                </m:r>
                                <m: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cm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a:t>
                          </a:r>
                          <a:r>
                            <a:rPr lang="en-US" altLang="ja-JP" sz="1600" b="0" i="0" u="none" strike="noStrike" dirty="0">
                              <a:solidFill>
                                <a:srgbClr val="000000"/>
                              </a:solidFill>
                              <a:effectLst/>
                              <a:latin typeface="+mn-lt"/>
                              <a:ea typeface="游ゴシック" panose="020B0400000000000000" pitchFamily="50" charset="-128"/>
                            </a:rPr>
                            <a:t>RO Each </a:t>
                          </a:r>
                          <a:r>
                            <a:rPr lang="en-US" sz="1600" b="0" i="0" u="none" strike="noStrike" dirty="0">
                              <a:solidFill>
                                <a:srgbClr val="000000"/>
                              </a:solidFill>
                              <a:effectLst/>
                              <a:latin typeface="+mn-lt"/>
                              <a:ea typeface="游ゴシック" panose="020B0400000000000000" pitchFamily="50" charset="-128"/>
                            </a:rPr>
                            <a:t>Stage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32139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p</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pm</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RO Permeate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832226"/>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Sulfric Acid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r h="370840">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Manipulation</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RO Feed</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Threshold Inhibitor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lang="en-US" altLang="ja-JP" sz="1600" b="0" i="1" u="none" strike="noStrike" smtClean="0">
                                    <a:solidFill>
                                      <a:srgbClr val="000000"/>
                                    </a:solidFill>
                                    <a:effectLst/>
                                    <a:latin typeface="Cambria Math" panose="02040503050406030204" pitchFamily="18" charset="0"/>
                                    <a:ea typeface="游ゴシック" panose="020B0400000000000000" pitchFamily="50" charset="-128"/>
                                  </a:rPr>
                                  <m:t>t</m:t>
                                </m:r>
                                <m:r>
                                  <m:rPr>
                                    <m:sty m:val="p"/>
                                  </m:rPr>
                                  <a:rPr lang="en-US" altLang="ja-JP" sz="1600" b="0" i="0" u="none" strike="noStrike" smtClean="0">
                                    <a:solidFill>
                                      <a:srgbClr val="000000"/>
                                    </a:solidFill>
                                    <a:effectLst/>
                                    <a:latin typeface="Cambria Math" panose="02040503050406030204" pitchFamily="18" charset="0"/>
                                    <a:ea typeface="游ゴシック" panose="020B0400000000000000" pitchFamily="50" charset="-128"/>
                                  </a:rPr>
                                  <m:t>ons</m:t>
                                </m:r>
                              </m:oMath>
                            </m:oMathPara>
                          </a14:m>
                          <a:endParaRPr lang="en-US" altLang="ja-JP"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628625"/>
                      </a:ext>
                    </a:extLst>
                  </a:tr>
                </a:tbl>
              </a:graphicData>
            </a:graphic>
          </p:graphicFrame>
        </mc:Choice>
        <mc:Fallback xmlns="">
          <p:graphicFrame>
            <p:nvGraphicFramePr>
              <p:cNvPr id="5" name="表 5">
                <a:extLst>
                  <a:ext uri="{FF2B5EF4-FFF2-40B4-BE49-F238E27FC236}">
                    <a16:creationId xmlns:a16="http://schemas.microsoft.com/office/drawing/2014/main" id="{0C25521B-08DC-8016-483C-AD7B96A1806B}"/>
                  </a:ext>
                </a:extLst>
              </p:cNvPr>
              <p:cNvGraphicFramePr>
                <a:graphicFrameLocks noGrp="1"/>
              </p:cNvGraphicFramePr>
              <p:nvPr>
                <p:extLst>
                  <p:ext uri="{D42A27DB-BD31-4B8C-83A1-F6EECF244321}">
                    <p14:modId xmlns:p14="http://schemas.microsoft.com/office/powerpoint/2010/main" val="3441745538"/>
                  </p:ext>
                </p:extLst>
              </p:nvPr>
            </p:nvGraphicFramePr>
            <p:xfrm>
              <a:off x="705022" y="2543483"/>
              <a:ext cx="10965952" cy="3337560"/>
            </p:xfrm>
            <a:graphic>
              <a:graphicData uri="http://schemas.openxmlformats.org/drawingml/2006/table">
                <a:tbl>
                  <a:tblPr firstRow="1" bandRow="1">
                    <a:tableStyleId>{5C22544A-7EE6-4342-B048-85BDC9FD1C3A}</a:tableStyleId>
                  </a:tblPr>
                  <a:tblGrid>
                    <a:gridCol w="1535798">
                      <a:extLst>
                        <a:ext uri="{9D8B030D-6E8A-4147-A177-3AD203B41FA5}">
                          <a16:colId xmlns:a16="http://schemas.microsoft.com/office/drawing/2014/main" val="38987684"/>
                        </a:ext>
                      </a:extLst>
                    </a:gridCol>
                    <a:gridCol w="1570892">
                      <a:extLst>
                        <a:ext uri="{9D8B030D-6E8A-4147-A177-3AD203B41FA5}">
                          <a16:colId xmlns:a16="http://schemas.microsoft.com/office/drawing/2014/main" val="308406356"/>
                        </a:ext>
                      </a:extLst>
                    </a:gridCol>
                    <a:gridCol w="3883301">
                      <a:extLst>
                        <a:ext uri="{9D8B030D-6E8A-4147-A177-3AD203B41FA5}">
                          <a16:colId xmlns:a16="http://schemas.microsoft.com/office/drawing/2014/main" val="2440472734"/>
                        </a:ext>
                      </a:extLst>
                    </a:gridCol>
                    <a:gridCol w="906959">
                      <a:extLst>
                        <a:ext uri="{9D8B030D-6E8A-4147-A177-3AD203B41FA5}">
                          <a16:colId xmlns:a16="http://schemas.microsoft.com/office/drawing/2014/main" val="4156228483"/>
                        </a:ext>
                      </a:extLst>
                    </a:gridCol>
                    <a:gridCol w="1502436">
                      <a:extLst>
                        <a:ext uri="{9D8B030D-6E8A-4147-A177-3AD203B41FA5}">
                          <a16:colId xmlns:a16="http://schemas.microsoft.com/office/drawing/2014/main" val="1463535423"/>
                        </a:ext>
                      </a:extLst>
                    </a:gridCol>
                    <a:gridCol w="1566566">
                      <a:extLst>
                        <a:ext uri="{9D8B030D-6E8A-4147-A177-3AD203B41FA5}">
                          <a16:colId xmlns:a16="http://schemas.microsoft.com/office/drawing/2014/main" val="44381357"/>
                        </a:ext>
                      </a:extLst>
                    </a:gridCol>
                  </a:tblGrid>
                  <a:tr h="370840">
                    <a:tc>
                      <a:txBody>
                        <a:bodyPr/>
                        <a:lstStyle/>
                        <a:p>
                          <a:pPr algn="ctr"/>
                          <a:r>
                            <a:rPr kumimoji="1" lang="en-US" altLang="ja-JP" dirty="0"/>
                            <a:t>Type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Location</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Tag Name</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Unit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Lower Limit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Upper Limit</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6014154"/>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RO_B01 Blank 1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108197" r="-339597" b="-7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541891"/>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2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208197" r="-339597" b="-6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40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8727525"/>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RO_B01 Blank 3 Permeate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308197" r="-339597" b="-513115"/>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257386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Unit B01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a:t>
                          </a:r>
                          <a:r>
                            <a:rPr lang="en-US" altLang="ja-JP" sz="1600" b="0" i="0" u="none" strike="noStrike" dirty="0">
                              <a:solidFill>
                                <a:srgbClr val="000000"/>
                              </a:solidFill>
                              <a:effectLst/>
                              <a:latin typeface="+mn-lt"/>
                              <a:ea typeface="游ゴシック" panose="020B0400000000000000" pitchFamily="50" charset="-128"/>
                            </a:rPr>
                            <a:t>RO Each </a:t>
                          </a:r>
                          <a:r>
                            <a:rPr lang="en-US" sz="1600" b="0" i="0" u="none" strike="noStrike" dirty="0">
                              <a:solidFill>
                                <a:srgbClr val="000000"/>
                              </a:solidFill>
                              <a:effectLst/>
                              <a:latin typeface="+mn-lt"/>
                              <a:ea typeface="游ゴシック" panose="020B0400000000000000" pitchFamily="50" charset="-128"/>
                            </a:rPr>
                            <a:t>Stage Conductivity</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2321394"/>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err="1">
                              <a:solidFill>
                                <a:srgbClr val="000000"/>
                              </a:solidFill>
                              <a:effectLst/>
                              <a:latin typeface="+mn-lt"/>
                              <a:ea typeface="游ゴシック" panose="020B0400000000000000" pitchFamily="50" charset="-128"/>
                            </a:rPr>
                            <a:t>RO_Permeate</a:t>
                          </a:r>
                          <a:r>
                            <a:rPr lang="en-US" sz="1600" b="0" i="0" u="none" strike="noStrike" dirty="0">
                              <a:solidFill>
                                <a:srgbClr val="000000"/>
                              </a:solidFill>
                              <a:effectLst/>
                              <a:latin typeface="+mn-lt"/>
                              <a:ea typeface="游ゴシック" panose="020B0400000000000000" pitchFamily="50" charset="-128"/>
                            </a:rPr>
                            <a:t>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506557" r="-339597" b="-3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831140"/>
                      </a:ext>
                    </a:extLst>
                  </a:tr>
                  <a:tr h="370840">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Monitoring</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600" b="0" i="0" u="none" strike="noStrike" dirty="0">
                              <a:solidFill>
                                <a:srgbClr val="000000"/>
                              </a:solidFill>
                              <a:effectLst/>
                              <a:latin typeface="+mn-lt"/>
                              <a:ea typeface="游ゴシック" panose="020B0400000000000000" pitchFamily="50" charset="-128"/>
                            </a:rPr>
                            <a:t>RO Permeate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LRV of RO Permeate TOC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2.5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9832226"/>
                      </a:ext>
                    </a:extLst>
                  </a:tr>
                  <a:tr h="370840">
                    <a:tc>
                      <a:txBody>
                        <a:bodyPr/>
                        <a:lstStyle/>
                        <a:p>
                          <a:pPr algn="ctr" fontAlgn="ctr"/>
                          <a:r>
                            <a:rPr lang="en-US" sz="1600" b="0" i="0" u="none" strike="noStrike" dirty="0">
                              <a:solidFill>
                                <a:srgbClr val="000000"/>
                              </a:solidFill>
                              <a:effectLst/>
                              <a:latin typeface="+mn-lt"/>
                              <a:ea typeface="游ゴシック" panose="020B0400000000000000" pitchFamily="50" charset="-128"/>
                            </a:rPr>
                            <a:t>Manipulation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dirty="0">
                              <a:solidFill>
                                <a:srgbClr val="000000"/>
                              </a:solidFill>
                              <a:effectLst/>
                              <a:latin typeface="+mn-lt"/>
                              <a:ea typeface="游ゴシック" panose="020B0400000000000000" pitchFamily="50" charset="-128"/>
                            </a:rPr>
                            <a:t>RO Feed</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Sulfric Acid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706557" r="-339597" b="-114754"/>
                          </a:stretch>
                        </a:blipFill>
                      </a:tcPr>
                    </a:tc>
                    <a:tc>
                      <a:txBody>
                        <a:bodyPr/>
                        <a:lstStyle/>
                        <a:p>
                          <a:pPr algn="ctr" fontAlgn="ctr"/>
                          <a:r>
                            <a:rPr lang="en-US" altLang="ja-JP" sz="1600" b="0" i="0" u="none" strike="noStrike">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5325050"/>
                      </a:ext>
                    </a:extLst>
                  </a:tr>
                  <a:tr h="370840">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Manipulation</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RO Feed</a:t>
                          </a:r>
                          <a:endParaRPr lang="en-US" sz="1600" b="0" i="0" u="none" strike="noStrike" dirty="0">
                            <a:solidFill>
                              <a:srgbClr val="000000"/>
                            </a:solidFill>
                            <a:effectLst/>
                            <a:latin typeface="+mn-lt"/>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600" b="0" i="0" u="none" strike="noStrike">
                              <a:solidFill>
                                <a:srgbClr val="000000"/>
                              </a:solidFill>
                              <a:effectLst/>
                              <a:latin typeface="+mn-lt"/>
                              <a:ea typeface="游ゴシック" panose="020B0400000000000000" pitchFamily="50" charset="-128"/>
                            </a:rPr>
                            <a:t>Threshold Inhibitor Usage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770470" t="-806557" r="-339597" b="-14754"/>
                          </a:stretch>
                        </a:blip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0</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ja-JP" sz="1600" b="0" i="0" u="none" strike="noStrike" dirty="0">
                              <a:solidFill>
                                <a:srgbClr val="000000"/>
                              </a:solidFill>
                              <a:effectLst/>
                              <a:latin typeface="+mn-lt"/>
                              <a:ea typeface="游ゴシック" panose="020B0400000000000000" pitchFamily="50" charset="-128"/>
                            </a:rPr>
                            <a:t>1.5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79628625"/>
                      </a:ext>
                    </a:extLst>
                  </a:tr>
                </a:tbl>
              </a:graphicData>
            </a:graphic>
          </p:graphicFrame>
        </mc:Fallback>
      </mc:AlternateContent>
      <p:sp>
        <p:nvSpPr>
          <p:cNvPr id="6" name="テキスト ボックス 5">
            <a:extLst>
              <a:ext uri="{FF2B5EF4-FFF2-40B4-BE49-F238E27FC236}">
                <a16:creationId xmlns:a16="http://schemas.microsoft.com/office/drawing/2014/main" id="{88D7004D-A208-71F2-7D71-3F95EE1D6A39}"/>
              </a:ext>
            </a:extLst>
          </p:cNvPr>
          <p:cNvSpPr txBox="1"/>
          <p:nvPr/>
        </p:nvSpPr>
        <p:spPr>
          <a:xfrm>
            <a:off x="358588" y="5896134"/>
            <a:ext cx="10797428" cy="369332"/>
          </a:xfrm>
          <a:prstGeom prst="rect">
            <a:avLst/>
          </a:prstGeom>
          <a:noFill/>
        </p:spPr>
        <p:txBody>
          <a:bodyPr wrap="square" rtlCol="0">
            <a:spAutoFit/>
          </a:bodyPr>
          <a:lstStyle/>
          <a:p>
            <a:r>
              <a:rPr kumimoji="1" lang="en-US" altLang="ja-JP" dirty="0"/>
              <a:t>* There are removal ratio data trend charts in the appendix.</a:t>
            </a:r>
            <a:endParaRPr kumimoji="1" lang="ja-JP" altLang="en-US" dirty="0"/>
          </a:p>
        </p:txBody>
      </p:sp>
    </p:spTree>
    <p:extLst>
      <p:ext uri="{BB962C8B-B14F-4D97-AF65-F5344CB8AC3E}">
        <p14:creationId xmlns:p14="http://schemas.microsoft.com/office/powerpoint/2010/main" val="2085273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分科会 第</a:t>
            </a:r>
            <a:r>
              <a:rPr lang="en-US" altLang="ja-JP" dirty="0"/>
              <a:t>5</a:t>
            </a:r>
            <a:r>
              <a:rPr lang="ja-JP" altLang="en-US" dirty="0"/>
              <a:t>回の感想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4464020"/>
          </a:xfrm>
        </p:spPr>
        <p:txBody>
          <a:bodyPr/>
          <a:lstStyle/>
          <a:p>
            <a:r>
              <a:rPr lang="en-US" altLang="ja-JP" dirty="0"/>
              <a:t>1. SoS</a:t>
            </a:r>
            <a:r>
              <a:rPr lang="ja-JP" altLang="en-US" dirty="0"/>
              <a:t>の構築・管理の難しさの議論なのか、システムにおける人の役割の議論なのかが定まっていない。</a:t>
            </a:r>
            <a:endParaRPr lang="en-US" altLang="ja-JP" dirty="0"/>
          </a:p>
          <a:p>
            <a:pPr lvl="1"/>
            <a:r>
              <a:rPr lang="ja-JP" altLang="en-US" dirty="0"/>
              <a:t>個人的には、「これらは一定の関係がある」と期待しているが、二つの軸について同時に議論できない</a:t>
            </a:r>
            <a:endParaRPr lang="en-US" altLang="ja-JP" dirty="0"/>
          </a:p>
          <a:p>
            <a:endParaRPr lang="en-US" altLang="ja-JP" dirty="0"/>
          </a:p>
          <a:p>
            <a:r>
              <a:rPr lang="en-US" altLang="ja-JP" dirty="0"/>
              <a:t>2. SoS</a:t>
            </a:r>
            <a:r>
              <a:rPr lang="ja-JP" altLang="en-US" dirty="0"/>
              <a:t>の定義がメンバーによって微妙に異なる。</a:t>
            </a:r>
            <a:endParaRPr lang="en-US" altLang="ja-JP" dirty="0"/>
          </a:p>
          <a:p>
            <a:pPr lvl="1"/>
            <a:r>
              <a:rPr lang="en-US" altLang="ja-JP" dirty="0"/>
              <a:t>Human</a:t>
            </a:r>
            <a:r>
              <a:rPr lang="ja-JP" altLang="en-US" dirty="0"/>
              <a:t>の話をする以前に、</a:t>
            </a:r>
            <a:r>
              <a:rPr lang="en-US" altLang="ja-JP" dirty="0"/>
              <a:t>SoS</a:t>
            </a:r>
            <a:r>
              <a:rPr lang="ja-JP" altLang="en-US" dirty="0"/>
              <a:t>の定義や分類について共通認識がない？</a:t>
            </a:r>
            <a:endParaRPr lang="en-US" altLang="ja-JP" dirty="0"/>
          </a:p>
          <a:p>
            <a:endParaRPr lang="en-US" altLang="ja-JP" dirty="0"/>
          </a:p>
        </p:txBody>
      </p:sp>
    </p:spTree>
    <p:extLst>
      <p:ext uri="{BB962C8B-B14F-4D97-AF65-F5344CB8AC3E}">
        <p14:creationId xmlns:p14="http://schemas.microsoft.com/office/powerpoint/2010/main" val="3589153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分科会 第</a:t>
            </a:r>
            <a:r>
              <a:rPr lang="en-US" altLang="ja-JP" dirty="0"/>
              <a:t>6</a:t>
            </a:r>
            <a:r>
              <a:rPr lang="ja-JP" altLang="en-US" dirty="0"/>
              <a:t>回に向けての提言</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4464020"/>
          </a:xfrm>
        </p:spPr>
        <p:txBody>
          <a:bodyPr/>
          <a:lstStyle/>
          <a:p>
            <a:r>
              <a:rPr lang="ja-JP" altLang="en-US" sz="2800" dirty="0"/>
              <a:t>第</a:t>
            </a:r>
            <a:r>
              <a:rPr lang="en-US" altLang="ja-JP" sz="2800" dirty="0"/>
              <a:t>6</a:t>
            </a:r>
            <a:r>
              <a:rPr lang="ja-JP" altLang="en-US" sz="2800" dirty="0"/>
              <a:t>回以降の提言</a:t>
            </a:r>
            <a:endParaRPr lang="en-US" altLang="ja-JP" sz="2800" dirty="0"/>
          </a:p>
          <a:p>
            <a:pPr lvl="1"/>
            <a:r>
              <a:rPr lang="en-US" altLang="ja-JP" sz="2400" dirty="0"/>
              <a:t>1. </a:t>
            </a:r>
            <a:r>
              <a:rPr lang="ja-JP" altLang="en-US" sz="2400" dirty="0"/>
              <a:t>一般的な</a:t>
            </a:r>
            <a:r>
              <a:rPr lang="en-US" altLang="ja-JP" sz="2400" dirty="0"/>
              <a:t>SoS</a:t>
            </a:r>
            <a:r>
              <a:rPr lang="ja-JP" altLang="en-US" sz="2400" dirty="0"/>
              <a:t>の定義・分類について共通認識を合わせるのを優先したい。</a:t>
            </a:r>
            <a:endParaRPr lang="en-US" altLang="ja-JP" sz="2400" dirty="0"/>
          </a:p>
          <a:p>
            <a:pPr lvl="2">
              <a:spcBef>
                <a:spcPts val="1200"/>
              </a:spcBef>
              <a:buFont typeface="Wingdings" panose="05000000000000000000" pitchFamily="2" charset="2"/>
              <a:buChar char="Ø"/>
            </a:pPr>
            <a:r>
              <a:rPr lang="ja-JP" altLang="en-US" sz="2000" dirty="0"/>
              <a:t>全事例が既存の定義に当てはまらないが、「定義に合うかどうか」は議論できるようになる</a:t>
            </a:r>
            <a:endParaRPr lang="en-US" altLang="ja-JP" sz="2000" dirty="0"/>
          </a:p>
          <a:p>
            <a:pPr lvl="2">
              <a:spcBef>
                <a:spcPts val="1200"/>
              </a:spcBef>
              <a:buFont typeface="Wingdings" panose="05000000000000000000" pitchFamily="2" charset="2"/>
              <a:buChar char="Ø"/>
            </a:pPr>
            <a:r>
              <a:rPr lang="ja-JP" altLang="en-US" sz="2000" dirty="0"/>
              <a:t>大半が当てはまらないなら、各事例を包含するように、既存の定義を独自に拡張すればよい</a:t>
            </a:r>
            <a:endParaRPr lang="en-US" altLang="ja-JP" sz="2000" dirty="0"/>
          </a:p>
          <a:p>
            <a:pPr lvl="1"/>
            <a:r>
              <a:rPr lang="en-US" altLang="ja-JP" sz="2400" dirty="0"/>
              <a:t>2. </a:t>
            </a:r>
            <a:r>
              <a:rPr lang="ja-JP" altLang="en-US" sz="2400" dirty="0"/>
              <a:t>各回で「仮定した軸に注目し、分類しながら理解を深め、納得度が高いものを採用」を繰り返すほうがベター。</a:t>
            </a:r>
            <a:endParaRPr lang="en-US" altLang="ja-JP" sz="2800" dirty="0"/>
          </a:p>
          <a:p>
            <a:r>
              <a:rPr lang="ja-JP" altLang="en-US" sz="2800" dirty="0"/>
              <a:t>第</a:t>
            </a:r>
            <a:r>
              <a:rPr lang="en-US" altLang="ja-JP" sz="2800" dirty="0"/>
              <a:t>6</a:t>
            </a:r>
            <a:r>
              <a:rPr lang="ja-JP" altLang="en-US" sz="2800" dirty="0"/>
              <a:t>回に向けての提言</a:t>
            </a:r>
            <a:endParaRPr lang="en-US" altLang="ja-JP" sz="2800" dirty="0"/>
          </a:p>
          <a:p>
            <a:pPr lvl="1"/>
            <a:r>
              <a:rPr lang="en-US" altLang="ja-JP" sz="2400" dirty="0"/>
              <a:t>1. </a:t>
            </a:r>
            <a:r>
              <a:rPr lang="ja-JP" altLang="en-US" sz="2400" dirty="0"/>
              <a:t>熊谷から、</a:t>
            </a:r>
            <a:r>
              <a:rPr lang="en-US" altLang="ja-JP" sz="2400" dirty="0"/>
              <a:t>Maier</a:t>
            </a:r>
            <a:r>
              <a:rPr lang="ja-JP" altLang="en-US" sz="2400" dirty="0"/>
              <a:t>の</a:t>
            </a:r>
            <a:r>
              <a:rPr lang="en-US" altLang="ja-JP" sz="2400" dirty="0"/>
              <a:t>SoS</a:t>
            </a:r>
            <a:r>
              <a:rPr lang="ja-JP" altLang="en-US" sz="2400" dirty="0"/>
              <a:t>の定義・分類について解説させていただきたい。</a:t>
            </a:r>
            <a:endParaRPr lang="en-US" altLang="ja-JP" sz="2400" dirty="0"/>
          </a:p>
          <a:p>
            <a:pPr lvl="1"/>
            <a:r>
              <a:rPr lang="en-US" altLang="ja-JP" sz="2400" dirty="0"/>
              <a:t>2. </a:t>
            </a:r>
            <a:r>
              <a:rPr lang="ja-JP" altLang="en-US" sz="2400" dirty="0"/>
              <a:t>熊谷から軸の例を挙げて、第</a:t>
            </a:r>
            <a:r>
              <a:rPr lang="en-US" altLang="ja-JP" sz="2400" dirty="0"/>
              <a:t>7</a:t>
            </a:r>
            <a:r>
              <a:rPr lang="ja-JP" altLang="en-US" sz="2400" dirty="0"/>
              <a:t>回以降で対象とする軸候補を議論したい。</a:t>
            </a:r>
            <a:endParaRPr lang="en-US" altLang="ja-JP" sz="2400" dirty="0"/>
          </a:p>
          <a:p>
            <a:pPr lvl="1"/>
            <a:r>
              <a:rPr lang="en-US" altLang="ja-JP" sz="2400" dirty="0"/>
              <a:t>3. </a:t>
            </a:r>
            <a:r>
              <a:rPr lang="ja-JP" altLang="en-US" sz="2400" dirty="0"/>
              <a:t>簡単な文献を挙げて、第</a:t>
            </a:r>
            <a:r>
              <a:rPr lang="en-US" altLang="ja-JP" sz="2400" dirty="0"/>
              <a:t>7</a:t>
            </a:r>
            <a:r>
              <a:rPr lang="ja-JP" altLang="en-US" sz="2400" dirty="0"/>
              <a:t>回までに各メンバーで予習してから議論に臨みたい。</a:t>
            </a:r>
            <a:endParaRPr lang="en-US" altLang="ja-JP" sz="2400" dirty="0"/>
          </a:p>
        </p:txBody>
      </p:sp>
    </p:spTree>
    <p:extLst>
      <p:ext uri="{BB962C8B-B14F-4D97-AF65-F5344CB8AC3E}">
        <p14:creationId xmlns:p14="http://schemas.microsoft.com/office/powerpoint/2010/main" val="2077519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6"/>
            <a:ext cx="11341887" cy="4500759"/>
          </a:xfrm>
        </p:spPr>
        <p:txBody>
          <a:bodyPr/>
          <a:lstStyle/>
          <a:p>
            <a:r>
              <a:rPr lang="ja-JP" altLang="en-US" dirty="0"/>
              <a:t>システムは下記を満たすものであると定義</a:t>
            </a:r>
            <a:endParaRPr lang="en-US" altLang="ja-JP" dirty="0"/>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の定義</a:t>
            </a:r>
            <a:endParaRPr lang="en-US" altLang="ja-JP" dirty="0"/>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Tree>
    <p:extLst>
      <p:ext uri="{BB962C8B-B14F-4D97-AF65-F5344CB8AC3E}">
        <p14:creationId xmlns:p14="http://schemas.microsoft.com/office/powerpoint/2010/main" val="2538294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直角三角形 97">
            <a:extLst>
              <a:ext uri="{FF2B5EF4-FFF2-40B4-BE49-F238E27FC236}">
                <a16:creationId xmlns:a16="http://schemas.microsoft.com/office/drawing/2014/main" id="{673D58FF-C157-EF1E-DBB4-C3B6C5954010}"/>
              </a:ext>
            </a:extLst>
          </p:cNvPr>
          <p:cNvSpPr/>
          <p:nvPr/>
        </p:nvSpPr>
        <p:spPr>
          <a:xfrm rot="5400000">
            <a:off x="5711503" y="227350"/>
            <a:ext cx="724829" cy="11302773"/>
          </a:xfrm>
          <a:prstGeom prst="rtTriangl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9" name="直角三角形 98">
            <a:extLst>
              <a:ext uri="{FF2B5EF4-FFF2-40B4-BE49-F238E27FC236}">
                <a16:creationId xmlns:a16="http://schemas.microsoft.com/office/drawing/2014/main" id="{17824F68-F159-A7A0-4059-B063C3A7C8EC}"/>
              </a:ext>
            </a:extLst>
          </p:cNvPr>
          <p:cNvSpPr/>
          <p:nvPr/>
        </p:nvSpPr>
        <p:spPr>
          <a:xfrm rot="16200000">
            <a:off x="5816566" y="227800"/>
            <a:ext cx="724829" cy="11302773"/>
          </a:xfrm>
          <a:prstGeom prst="rtTriangl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の分類（</a:t>
            </a:r>
            <a:r>
              <a:rPr lang="en-US" altLang="ja-JP" dirty="0"/>
              <a:t>Maier</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61328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61328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61328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13354" y="161328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209854"/>
            <a:ext cx="2782930" cy="830997"/>
          </a:xfrm>
          <a:prstGeom prst="rect">
            <a:avLst/>
          </a:prstGeom>
          <a:noFill/>
        </p:spPr>
        <p:txBody>
          <a:bodyPr wrap="square" rtlCol="0">
            <a:spAutoFit/>
          </a:bodyPr>
          <a:lstStyle/>
          <a:p>
            <a:pPr algn="ctr"/>
            <a:r>
              <a:rPr lang="ja-JP" altLang="en-US" sz="1200" dirty="0"/>
              <a:t>要素システムは全体のために管理構築され、通常はそれに従属する。</a:t>
            </a:r>
            <a:endParaRPr lang="en-US" altLang="ja-JP" sz="1200" dirty="0"/>
          </a:p>
          <a:p>
            <a:pPr algn="ct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209854"/>
            <a:ext cx="2938492" cy="646331"/>
          </a:xfrm>
          <a:prstGeom prst="rect">
            <a:avLst/>
          </a:prstGeom>
          <a:noFill/>
        </p:spPr>
        <p:txBody>
          <a:bodyPr wrap="square" rtlCol="0">
            <a:spAutoFit/>
          </a:bodyPr>
          <a:lstStyle/>
          <a:p>
            <a:pPr algn="ctr"/>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pPr algn="ctr"/>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209854"/>
            <a:ext cx="2694209" cy="646331"/>
          </a:xfrm>
          <a:prstGeom prst="rect">
            <a:avLst/>
          </a:prstGeom>
          <a:noFill/>
        </p:spPr>
        <p:txBody>
          <a:bodyPr wrap="square" rtlCol="0">
            <a:spAutoFit/>
          </a:bodyPr>
          <a:lstStyle/>
          <a:p>
            <a:pPr algn="ctr"/>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pPr algn="ctr"/>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209854"/>
            <a:ext cx="2694209" cy="461665"/>
          </a:xfrm>
          <a:prstGeom prst="rect">
            <a:avLst/>
          </a:prstGeom>
          <a:noFill/>
        </p:spPr>
        <p:txBody>
          <a:bodyPr wrap="square" rtlCol="0">
            <a:spAutoFit/>
          </a:bodyPr>
          <a:lstStyle/>
          <a:p>
            <a:pPr algn="ctr"/>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13095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13095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13563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12997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48903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24387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74082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5221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67457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89323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7010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3366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41821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20056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62362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4161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48241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23724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73420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51554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66794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8866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69444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33001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41159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19394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61700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40952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48241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23724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7342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51554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66794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8866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69444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33001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41159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19394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61700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4095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4890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24387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74082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52217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67457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89323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70107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33663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41821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20056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62362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41615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75531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75531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75531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75531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75531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75531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72915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16542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14587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14587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14587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4677" y="372915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0913" y="372915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72915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72915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77894" y="5145876"/>
            <a:ext cx="2694208" cy="276999"/>
          </a:xfrm>
          <a:prstGeom prst="rect">
            <a:avLst/>
          </a:prstGeom>
          <a:noFill/>
        </p:spPr>
        <p:txBody>
          <a:bodyPr wrap="square" rtlCol="0">
            <a:spAutoFit/>
          </a:bodyPr>
          <a:lstStyle/>
          <a:p>
            <a:pPr algn="ctr"/>
            <a:r>
              <a:rPr lang="ja-JP" altLang="en-US" sz="1200" dirty="0"/>
              <a:t>偶発的に全体の目的が形成・合意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72915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17422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17422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17422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5" name="テキスト ボックス 94">
            <a:extLst>
              <a:ext uri="{FF2B5EF4-FFF2-40B4-BE49-F238E27FC236}">
                <a16:creationId xmlns:a16="http://schemas.microsoft.com/office/drawing/2014/main" id="{C6448AFE-A5E9-1F5B-7FDE-D00145E653C6}"/>
              </a:ext>
            </a:extLst>
          </p:cNvPr>
          <p:cNvSpPr txBox="1"/>
          <p:nvPr/>
        </p:nvSpPr>
        <p:spPr>
          <a:xfrm>
            <a:off x="1249304" y="5621832"/>
            <a:ext cx="3621535" cy="338554"/>
          </a:xfrm>
          <a:prstGeom prst="rect">
            <a:avLst/>
          </a:prstGeom>
          <a:noFill/>
        </p:spPr>
        <p:txBody>
          <a:bodyPr wrap="square" rtlCol="0">
            <a:spAutoFit/>
          </a:bodyPr>
          <a:lstStyle/>
          <a:p>
            <a:pPr algn="ctr"/>
            <a:r>
              <a:rPr lang="en-US" altLang="ja-JP" sz="1600" b="1" dirty="0">
                <a:solidFill>
                  <a:schemeClr val="bg1"/>
                </a:solidFill>
              </a:rPr>
              <a:t>SoS</a:t>
            </a:r>
            <a:r>
              <a:rPr lang="ja-JP" altLang="en-US" sz="1600" b="1" dirty="0">
                <a:solidFill>
                  <a:schemeClr val="bg1"/>
                </a:solidFill>
              </a:rPr>
              <a:t>全体の管理者・目的の明白さ</a:t>
            </a:r>
            <a:endParaRPr kumimoji="1" lang="ja-JP" altLang="en-US" sz="1600" b="1" dirty="0">
              <a:solidFill>
                <a:schemeClr val="bg1"/>
              </a:solidFill>
            </a:endParaRPr>
          </a:p>
        </p:txBody>
      </p:sp>
      <p:sp>
        <p:nvSpPr>
          <p:cNvPr id="97" name="テキスト ボックス 96">
            <a:extLst>
              <a:ext uri="{FF2B5EF4-FFF2-40B4-BE49-F238E27FC236}">
                <a16:creationId xmlns:a16="http://schemas.microsoft.com/office/drawing/2014/main" id="{172201FC-7988-9CA5-2387-E5B0CBA18312}"/>
              </a:ext>
            </a:extLst>
          </p:cNvPr>
          <p:cNvSpPr txBox="1"/>
          <p:nvPr/>
        </p:nvSpPr>
        <p:spPr>
          <a:xfrm>
            <a:off x="6945913" y="5852955"/>
            <a:ext cx="3621535" cy="338554"/>
          </a:xfrm>
          <a:prstGeom prst="rect">
            <a:avLst/>
          </a:prstGeom>
          <a:noFill/>
        </p:spPr>
        <p:txBody>
          <a:bodyPr wrap="square" rtlCol="0">
            <a:spAutoFit/>
          </a:bodyPr>
          <a:lstStyle/>
          <a:p>
            <a:pPr algn="ctr"/>
            <a:r>
              <a:rPr lang="ja-JP" altLang="en-US" sz="1600" b="1" dirty="0">
                <a:solidFill>
                  <a:schemeClr val="bg1"/>
                </a:solidFill>
              </a:rPr>
              <a:t>要素システムの管理・運用独立性</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議論の軸</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4464020"/>
          </a:xfrm>
        </p:spPr>
        <p:txBody>
          <a:bodyPr/>
          <a:lstStyle/>
          <a:p>
            <a:r>
              <a:rPr lang="ja-JP" altLang="en-US" dirty="0"/>
              <a:t>人とシステムの関係の軸（</a:t>
            </a:r>
            <a:r>
              <a:rPr lang="en-US" altLang="ja-JP" dirty="0"/>
              <a:t>SoS</a:t>
            </a:r>
            <a:r>
              <a:rPr lang="ja-JP" altLang="en-US" dirty="0"/>
              <a:t>の構築／管理の難易度から一度離れて）</a:t>
            </a:r>
            <a:endParaRPr lang="en-US" altLang="ja-JP" dirty="0"/>
          </a:p>
          <a:p>
            <a:pPr lvl="1"/>
            <a:r>
              <a:rPr lang="ja-JP" altLang="en-US" dirty="0"/>
              <a:t>例：人と要素システムの相互作用の強さ、目的・視座の高さ</a:t>
            </a:r>
            <a:endParaRPr lang="en-US" altLang="ja-JP" dirty="0"/>
          </a:p>
          <a:p>
            <a:pPr marL="1080000" lvl="2">
              <a:spcBef>
                <a:spcPts val="1200"/>
              </a:spcBef>
              <a:buFont typeface="Wingdings" panose="05000000000000000000" pitchFamily="2" charset="2"/>
              <a:buChar char="Ø"/>
            </a:pPr>
            <a:r>
              <a:rPr lang="ja-JP" altLang="en-US" sz="1800" dirty="0"/>
              <a:t>人との相互作用が緩く、上位（</a:t>
            </a:r>
            <a:r>
              <a:rPr lang="en-US" altLang="ja-JP" sz="1800" dirty="0"/>
              <a:t>SoS</a:t>
            </a:r>
            <a:r>
              <a:rPr lang="ja-JP" altLang="en-US" sz="1800" dirty="0"/>
              <a:t>管理者）の目的を達成したい場合、刺激を与えて人を間接的に誘導させて実現する</a:t>
            </a:r>
            <a:endParaRPr lang="en-US" altLang="ja-JP" sz="1800" dirty="0"/>
          </a:p>
          <a:p>
            <a:pPr marL="1080000" lvl="2">
              <a:spcBef>
                <a:spcPts val="1200"/>
              </a:spcBef>
              <a:buFont typeface="Wingdings" panose="05000000000000000000" pitchFamily="2" charset="2"/>
              <a:buChar char="Ø"/>
            </a:pPr>
            <a:r>
              <a:rPr lang="ja-JP" altLang="en-US" sz="1800" dirty="0"/>
              <a:t>人との相互作用が強く、下位の目的を達成したい場合、人が／人を直接操作して実現する</a:t>
            </a:r>
            <a:endParaRPr lang="en-US" altLang="ja-JP" sz="1800" dirty="0"/>
          </a:p>
          <a:p>
            <a:pPr lvl="1"/>
            <a:endParaRPr lang="en-US" altLang="ja-JP" dirty="0"/>
          </a:p>
          <a:p>
            <a:r>
              <a:rPr lang="en-US" altLang="ja-JP" dirty="0"/>
              <a:t>SoS</a:t>
            </a:r>
            <a:r>
              <a:rPr lang="ja-JP" altLang="en-US" dirty="0"/>
              <a:t>の管理の難易度の軸（人とシステムの関係から一度離れて）</a:t>
            </a:r>
            <a:endParaRPr lang="en-US" altLang="ja-JP" dirty="0"/>
          </a:p>
          <a:p>
            <a:pPr lvl="1"/>
            <a:r>
              <a:rPr lang="en-US" altLang="ja-JP" dirty="0"/>
              <a:t>SoS</a:t>
            </a:r>
            <a:r>
              <a:rPr lang="ja-JP" altLang="en-US" dirty="0"/>
              <a:t>の全体の管理者・目的の明白さ、要素システムの管理権限や独立性</a:t>
            </a:r>
            <a:endParaRPr lang="en-US" altLang="ja-JP" dirty="0"/>
          </a:p>
          <a:p>
            <a:pPr lvl="1"/>
            <a:r>
              <a:rPr lang="ja-JP" altLang="en-US" sz="2000" dirty="0"/>
              <a:t>協調連携：利害で対立する立場同士が、互いに調和して、共通の問題を解決しようとする</a:t>
            </a:r>
            <a:endParaRPr lang="en-US" altLang="ja-JP" sz="2000" dirty="0"/>
          </a:p>
        </p:txBody>
      </p:sp>
    </p:spTree>
    <p:extLst>
      <p:ext uri="{BB962C8B-B14F-4D97-AF65-F5344CB8AC3E}">
        <p14:creationId xmlns:p14="http://schemas.microsoft.com/office/powerpoint/2010/main" val="1270443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事例</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4464020"/>
          </a:xfrm>
        </p:spPr>
        <p:txBody>
          <a:bodyPr/>
          <a:lstStyle/>
          <a:p>
            <a:r>
              <a:rPr lang="en-US" altLang="ja-JP" dirty="0"/>
              <a:t>EMS</a:t>
            </a:r>
            <a:r>
              <a:rPr lang="ja-JP" altLang="en-US" dirty="0"/>
              <a:t>のデマンドレスポンス</a:t>
            </a:r>
            <a:endParaRPr lang="en-US" altLang="ja-JP" dirty="0"/>
          </a:p>
          <a:p>
            <a:r>
              <a:rPr lang="ja-JP" altLang="en-US" dirty="0"/>
              <a:t>鉄道の相互乗り入れ・ダイヤ改正</a:t>
            </a:r>
            <a:endParaRPr lang="en-US" altLang="ja-JP" sz="2000" dirty="0"/>
          </a:p>
        </p:txBody>
      </p:sp>
    </p:spTree>
    <p:extLst>
      <p:ext uri="{BB962C8B-B14F-4D97-AF65-F5344CB8AC3E}">
        <p14:creationId xmlns:p14="http://schemas.microsoft.com/office/powerpoint/2010/main" val="1330675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の各事例を分析する上での観点</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ja-JP" altLang="en-US" dirty="0"/>
              <a:t>「協調」：利害で対立する立場同士が、互いに調和して、共通の問題を解決しようとすること。</a:t>
            </a:r>
            <a:endParaRPr lang="en-US" altLang="ja-JP" dirty="0"/>
          </a:p>
          <a:p>
            <a:endParaRPr lang="en-US" altLang="ja-JP" dirty="0"/>
          </a:p>
          <a:p>
            <a:r>
              <a:rPr lang="ja-JP" altLang="en-US" dirty="0"/>
              <a:t>各要素システムは独立な運用・管理が可能で、利害で対立する構造となっているか？</a:t>
            </a:r>
            <a:endParaRPr lang="en-US" altLang="ja-JP" dirty="0"/>
          </a:p>
          <a:p>
            <a:r>
              <a:rPr lang="en-US" altLang="ja-JP" dirty="0"/>
              <a:t>SoS</a:t>
            </a:r>
            <a:r>
              <a:rPr lang="ja-JP" altLang="en-US" dirty="0"/>
              <a:t>全体に共通する管理者・目的は何か？</a:t>
            </a:r>
            <a:endParaRPr lang="en-US" altLang="ja-JP" dirty="0"/>
          </a:p>
          <a:p>
            <a:r>
              <a:rPr lang="ja-JP" altLang="en-US" dirty="0"/>
              <a:t>各要素システムは、共通の目的と自身の利益の両立を目指そうとする構造か？</a:t>
            </a:r>
            <a:endParaRPr lang="en-US" altLang="ja-JP" dirty="0"/>
          </a:p>
          <a:p>
            <a:pPr lvl="1"/>
            <a:r>
              <a:rPr lang="ja-JP" altLang="en-US" dirty="0"/>
              <a:t>相互の状況によって短期的な目的の優先度を適応的に切り替えることで、長期的に両立できるケースも含む</a:t>
            </a:r>
            <a:endParaRPr lang="en-US" altLang="ja-JP" dirty="0"/>
          </a:p>
        </p:txBody>
      </p:sp>
    </p:spTree>
    <p:extLst>
      <p:ext uri="{BB962C8B-B14F-4D97-AF65-F5344CB8AC3E}">
        <p14:creationId xmlns:p14="http://schemas.microsoft.com/office/powerpoint/2010/main" val="389947937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6335</TotalTime>
  <Words>2297</Words>
  <Application>Microsoft Office PowerPoint</Application>
  <PresentationFormat>ワイド画面</PresentationFormat>
  <Paragraphs>437</Paragraphs>
  <Slides>20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20</vt:i4>
      </vt:variant>
    </vt:vector>
  </HeadingPairs>
  <TitlesOfParts>
    <vt:vector size="26" baseType="lpstr">
      <vt:lpstr>Meiryo UI</vt:lpstr>
      <vt:lpstr>游ゴシック</vt:lpstr>
      <vt:lpstr>Arial</vt:lpstr>
      <vt:lpstr>Cambria Math</vt:lpstr>
      <vt:lpstr>Wingdings</vt:lpstr>
      <vt:lpstr>Yokogawa_Template_Standard</vt:lpstr>
      <vt:lpstr>第6回</vt:lpstr>
      <vt:lpstr>分科会の個人的な仮説</vt:lpstr>
      <vt:lpstr>分科会 第5回の感想</vt:lpstr>
      <vt:lpstr>分科会 第6回に向けての提言</vt:lpstr>
      <vt:lpstr>SoSの定義（Maier）</vt:lpstr>
      <vt:lpstr>SoSの分類（Maier）</vt:lpstr>
      <vt:lpstr>議論の軸</vt:lpstr>
      <vt:lpstr>SoS事例</vt:lpstr>
      <vt:lpstr>SoSの各事例を分析する上での観点</vt:lpstr>
      <vt:lpstr>SoSの事例：電力インフラ</vt:lpstr>
      <vt:lpstr>SoSの事例：鉄道の相互直通運転（相互乗入）の運行管理</vt:lpstr>
      <vt:lpstr>PowerPoint プレゼンテーション</vt:lpstr>
      <vt:lpstr>制約対処法の分類</vt:lpstr>
      <vt:lpstr>最適化方法</vt:lpstr>
      <vt:lpstr>先行研究</vt:lpstr>
      <vt:lpstr>[LVMWD] RO System Configuration and Measurement Points</vt:lpstr>
      <vt:lpstr>[OCWD] RO Feed and Permeate System Configuration</vt:lpstr>
      <vt:lpstr>[OCWD] RO Unit B01 System Configuration</vt:lpstr>
      <vt:lpstr>[LVMWD] Monitoring and Manipulation Range</vt:lpstr>
      <vt:lpstr>[OCWD] Monitoring and Manipulation Range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1080</cp:revision>
  <dcterms:created xsi:type="dcterms:W3CDTF">2022-01-26T00:23:42Z</dcterms:created>
  <dcterms:modified xsi:type="dcterms:W3CDTF">2023-08-01T00:18:33Z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