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6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49" r:id="rId10"/>
    <p:sldId id="551" r:id="rId11"/>
    <p:sldId id="547" r:id="rId12"/>
    <p:sldId id="556" r:id="rId13"/>
    <p:sldId id="550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正方形/長方形 1046">
            <a:extLst>
              <a:ext uri="{FF2B5EF4-FFF2-40B4-BE49-F238E27FC236}">
                <a16:creationId xmlns:a16="http://schemas.microsoft.com/office/drawing/2014/main" id="{08E68037-ADD7-4BBA-F31F-D2DFAC59D133}"/>
              </a:ext>
            </a:extLst>
          </p:cNvPr>
          <p:cNvSpPr/>
          <p:nvPr/>
        </p:nvSpPr>
        <p:spPr>
          <a:xfrm>
            <a:off x="7635095" y="1910443"/>
            <a:ext cx="423068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7" name="四角形: 角を丸くする 1176">
            <a:extLst>
              <a:ext uri="{FF2B5EF4-FFF2-40B4-BE49-F238E27FC236}">
                <a16:creationId xmlns:a16="http://schemas.microsoft.com/office/drawing/2014/main" id="{48D4AE82-D7A2-CF2C-0430-3BC36E2A476D}"/>
              </a:ext>
            </a:extLst>
          </p:cNvPr>
          <p:cNvSpPr/>
          <p:nvPr/>
        </p:nvSpPr>
        <p:spPr>
          <a:xfrm>
            <a:off x="8663820" y="5256186"/>
            <a:ext cx="2635386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18AC8C09-0342-055C-B824-3BEE7146F416}"/>
              </a:ext>
            </a:extLst>
          </p:cNvPr>
          <p:cNvSpPr/>
          <p:nvPr/>
        </p:nvSpPr>
        <p:spPr>
          <a:xfrm>
            <a:off x="310472" y="1910443"/>
            <a:ext cx="6480094" cy="4287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1482926" y="5417348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1511515" y="4316181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1513125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の事例：電力インフラ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電力需給平衡や全体運用効率化を達成するように、複数事業者間、需給間で連携する。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310472" y="1613394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7658733" y="1613394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43551" y="2656751"/>
            <a:ext cx="6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発電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413731" y="452237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送配電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5228" y="4436831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431826" y="564952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  <a:endCxn id="1120" idx="0"/>
          </p:cNvCxnSpPr>
          <p:nvPr/>
        </p:nvCxnSpPr>
        <p:spPr>
          <a:xfrm>
            <a:off x="3766242" y="3875604"/>
            <a:ext cx="410" cy="56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4994256" y="5424331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321168" y="4818890"/>
            <a:ext cx="113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送配電会社</a:t>
            </a:r>
          </a:p>
        </p:txBody>
      </p: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55A2D3D5-CBE9-E4B9-8ED3-7E483CECE95A}"/>
              </a:ext>
            </a:extLst>
          </p:cNvPr>
          <p:cNvCxnSpPr>
            <a:cxnSpLocks/>
          </p:cNvCxnSpPr>
          <p:nvPr/>
        </p:nvCxnSpPr>
        <p:spPr>
          <a:xfrm flipH="1" flipV="1">
            <a:off x="4491806" y="2783097"/>
            <a:ext cx="502450" cy="266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1803212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3350815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1"/>
            <a:endCxn id="108" idx="3"/>
          </p:cNvCxnSpPr>
          <p:nvPr/>
        </p:nvCxnSpPr>
        <p:spPr>
          <a:xfrm flipH="1" flipV="1">
            <a:off x="4491806" y="5785729"/>
            <a:ext cx="502450" cy="698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428886" y="293543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F9A2CB2B-C2B8-FCBD-5DC1-D92902A0A3C5}"/>
              </a:ext>
            </a:extLst>
          </p:cNvPr>
          <p:cNvSpPr txBox="1"/>
          <p:nvPr/>
        </p:nvSpPr>
        <p:spPr>
          <a:xfrm>
            <a:off x="8164495" y="2082733"/>
            <a:ext cx="113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発電事業者</a:t>
            </a:r>
          </a:p>
        </p:txBody>
      </p:sp>
      <p:pic>
        <p:nvPicPr>
          <p:cNvPr id="1055" name="グラフィックス 1054" descr="ホーム 単色塗りつぶし">
            <a:extLst>
              <a:ext uri="{FF2B5EF4-FFF2-40B4-BE49-F238E27FC236}">
                <a16:creationId xmlns:a16="http://schemas.microsoft.com/office/drawing/2014/main" id="{A15B4343-E34F-C393-3B12-3E3159C2AA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1732" y="5370428"/>
            <a:ext cx="493986" cy="493986"/>
          </a:xfrm>
          <a:prstGeom prst="rect">
            <a:avLst/>
          </a:prstGeom>
        </p:spPr>
      </p:pic>
      <p:pic>
        <p:nvPicPr>
          <p:cNvPr id="1056" name="グラフィックス 1055" descr="工場 単色塗りつぶし">
            <a:extLst>
              <a:ext uri="{FF2B5EF4-FFF2-40B4-BE49-F238E27FC236}">
                <a16:creationId xmlns:a16="http://schemas.microsoft.com/office/drawing/2014/main" id="{A3251FB5-9970-ECD3-7FDC-136BE72948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90773" y="5370428"/>
            <a:ext cx="524390" cy="524390"/>
          </a:xfrm>
          <a:prstGeom prst="rect">
            <a:avLst/>
          </a:prstGeom>
        </p:spPr>
      </p:pic>
      <p:cxnSp>
        <p:nvCxnSpPr>
          <p:cNvPr id="1068" name="直線矢印コネクタ 1067">
            <a:extLst>
              <a:ext uri="{FF2B5EF4-FFF2-40B4-BE49-F238E27FC236}">
                <a16:creationId xmlns:a16="http://schemas.microsoft.com/office/drawing/2014/main" id="{8CFEE5CE-889F-6D14-55C4-D6B6CE4BA6B9}"/>
              </a:ext>
            </a:extLst>
          </p:cNvPr>
          <p:cNvCxnSpPr>
            <a:cxnSpLocks/>
            <a:stCxn id="1056" idx="0"/>
            <a:endCxn id="1086" idx="2"/>
          </p:cNvCxnSpPr>
          <p:nvPr/>
        </p:nvCxnSpPr>
        <p:spPr>
          <a:xfrm flipV="1">
            <a:off x="9452968" y="4485978"/>
            <a:ext cx="517489" cy="88445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816" y="4436666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3765" y="2591106"/>
            <a:ext cx="449861" cy="449861"/>
          </a:xfrm>
          <a:prstGeom prst="rect">
            <a:avLst/>
          </a:prstGeom>
        </p:spPr>
      </p:pic>
      <p:cxnSp>
        <p:nvCxnSpPr>
          <p:cNvPr id="1144" name="直線矢印コネクタ 1143">
            <a:extLst>
              <a:ext uri="{FF2B5EF4-FFF2-40B4-BE49-F238E27FC236}">
                <a16:creationId xmlns:a16="http://schemas.microsoft.com/office/drawing/2014/main" id="{0134C7B1-2E24-F125-7276-D0F77607FE11}"/>
              </a:ext>
            </a:extLst>
          </p:cNvPr>
          <p:cNvCxnSpPr>
            <a:cxnSpLocks/>
            <a:stCxn id="1055" idx="0"/>
            <a:endCxn id="1086" idx="2"/>
          </p:cNvCxnSpPr>
          <p:nvPr/>
        </p:nvCxnSpPr>
        <p:spPr>
          <a:xfrm flipH="1" flipV="1">
            <a:off x="9970457" y="4485978"/>
            <a:ext cx="558268" cy="88445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2553120" y="4379114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4155399" y="4232350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4845713" y="4216569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2702" y="509133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10143" y="3306662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9686022" y="3131292"/>
            <a:ext cx="824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託送料金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47287" y="4674263"/>
            <a:ext cx="323974" cy="323974"/>
          </a:xfrm>
          <a:prstGeom prst="rect">
            <a:avLst/>
          </a:prstGeom>
        </p:spPr>
      </p:pic>
      <p:pic>
        <p:nvPicPr>
          <p:cNvPr id="66" name="グラフィックス 65" descr="建物 単色塗りつぶし">
            <a:extLst>
              <a:ext uri="{FF2B5EF4-FFF2-40B4-BE49-F238E27FC236}">
                <a16:creationId xmlns:a16="http://schemas.microsoft.com/office/drawing/2014/main" id="{2741EEB9-255B-4B8D-650E-BE643987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767" y="2419156"/>
            <a:ext cx="603387" cy="603387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7575598" y="4146589"/>
            <a:ext cx="15133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小売電気事業者</a:t>
            </a:r>
            <a:r>
              <a:rPr kumimoji="1" lang="ja-JP" altLang="en-US" sz="1200" dirty="0"/>
              <a:t>（新電力）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132728" y="3330331"/>
            <a:ext cx="76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発電料金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4C786A4-A910-212B-B3A8-307E30F16D01}"/>
              </a:ext>
            </a:extLst>
          </p:cNvPr>
          <p:cNvSpPr/>
          <p:nvPr/>
        </p:nvSpPr>
        <p:spPr>
          <a:xfrm>
            <a:off x="5195550" y="202601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195550" y="5052106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359193" y="2026011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7779904" y="3833956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電力自由化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1568215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7082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3541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2011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5370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3134047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361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94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6290" y="2544341"/>
            <a:ext cx="461750" cy="461750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1516229" y="3603505"/>
            <a:ext cx="2980292" cy="3414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電力取引市場</a:t>
            </a: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C0B0C135-5994-7FA5-EE42-EB8090CBE8D2}"/>
              </a:ext>
            </a:extLst>
          </p:cNvPr>
          <p:cNvCxnSpPr>
            <a:cxnSpLocks/>
          </p:cNvCxnSpPr>
          <p:nvPr/>
        </p:nvCxnSpPr>
        <p:spPr>
          <a:xfrm>
            <a:off x="3510525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AD0D338-2A44-FC03-60DC-4BB6D4F81B1E}"/>
              </a:ext>
            </a:extLst>
          </p:cNvPr>
          <p:cNvCxnSpPr>
            <a:cxnSpLocks/>
          </p:cNvCxnSpPr>
          <p:nvPr/>
        </p:nvCxnSpPr>
        <p:spPr>
          <a:xfrm>
            <a:off x="4053323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C8FFDEB6-C592-328F-5D67-16AD58AA4344}"/>
              </a:ext>
            </a:extLst>
          </p:cNvPr>
          <p:cNvCxnSpPr>
            <a:cxnSpLocks/>
          </p:cNvCxnSpPr>
          <p:nvPr/>
        </p:nvCxnSpPr>
        <p:spPr>
          <a:xfrm>
            <a:off x="1886166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BDFD543-352B-E116-9266-F3714FF82AA1}"/>
              </a:ext>
            </a:extLst>
          </p:cNvPr>
          <p:cNvCxnSpPr>
            <a:cxnSpLocks/>
          </p:cNvCxnSpPr>
          <p:nvPr/>
        </p:nvCxnSpPr>
        <p:spPr>
          <a:xfrm>
            <a:off x="2428964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80654" y="3943862"/>
            <a:ext cx="410" cy="49296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2507956" y="4629871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181064" y="4968502"/>
            <a:ext cx="0" cy="4403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  <a:stCxn id="1120" idx="2"/>
          </p:cNvCxnSpPr>
          <p:nvPr/>
        </p:nvCxnSpPr>
        <p:spPr>
          <a:xfrm>
            <a:off x="3766652" y="4968337"/>
            <a:ext cx="9993" cy="44048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0030" y="3981472"/>
            <a:ext cx="312523" cy="312523"/>
          </a:xfrm>
          <a:prstGeom prst="rect">
            <a:avLst/>
          </a:prstGeom>
        </p:spPr>
      </p:pic>
      <p:pic>
        <p:nvPicPr>
          <p:cNvPr id="1049" name="グラフィックス 1048" descr="稲妻 単色塗りつぶし">
            <a:extLst>
              <a:ext uri="{FF2B5EF4-FFF2-40B4-BE49-F238E27FC236}">
                <a16:creationId xmlns:a16="http://schemas.microsoft.com/office/drawing/2014/main" id="{44644E6E-E498-58F7-B673-7ED5392850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05565" y="3204963"/>
            <a:ext cx="312523" cy="312523"/>
          </a:xfrm>
          <a:prstGeom prst="rect">
            <a:avLst/>
          </a:prstGeom>
        </p:spPr>
      </p:pic>
      <p:grpSp>
        <p:nvGrpSpPr>
          <p:cNvPr id="1062" name="グループ化 1061">
            <a:extLst>
              <a:ext uri="{FF2B5EF4-FFF2-40B4-BE49-F238E27FC236}">
                <a16:creationId xmlns:a16="http://schemas.microsoft.com/office/drawing/2014/main" id="{56326932-BA55-1685-A6B3-E1D4BC0DCB9A}"/>
              </a:ext>
            </a:extLst>
          </p:cNvPr>
          <p:cNvGrpSpPr/>
          <p:nvPr/>
        </p:nvGrpSpPr>
        <p:grpSpPr>
          <a:xfrm>
            <a:off x="4994256" y="2416046"/>
            <a:ext cx="1741039" cy="736762"/>
            <a:chOff x="4869709" y="5419009"/>
            <a:chExt cx="1741039" cy="736762"/>
          </a:xfrm>
        </p:grpSpPr>
        <p:sp>
          <p:nvSpPr>
            <p:cNvPr id="1063" name="四角形: 角を丸くする 1062">
              <a:extLst>
                <a:ext uri="{FF2B5EF4-FFF2-40B4-BE49-F238E27FC236}">
                  <a16:creationId xmlns:a16="http://schemas.microsoft.com/office/drawing/2014/main" id="{F02516A1-8A7D-5711-38EF-2D865071C3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64" name="グループ化 1063">
              <a:extLst>
                <a:ext uri="{FF2B5EF4-FFF2-40B4-BE49-F238E27FC236}">
                  <a16:creationId xmlns:a16="http://schemas.microsoft.com/office/drawing/2014/main" id="{BE42B98C-A673-6B70-5BB2-8D13A73D119F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065" name="グラフィックス 1064" descr="風力タービン 単色塗りつぶし">
                <a:extLst>
                  <a:ext uri="{FF2B5EF4-FFF2-40B4-BE49-F238E27FC236}">
                    <a16:creationId xmlns:a16="http://schemas.microsoft.com/office/drawing/2014/main" id="{42F16806-1FF6-C3CB-1C83-DE80EF5B7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066" name="グラフィックス 1065" descr="ソーラー パネル 単色塗りつぶし">
                <a:extLst>
                  <a:ext uri="{FF2B5EF4-FFF2-40B4-BE49-F238E27FC236}">
                    <a16:creationId xmlns:a16="http://schemas.microsoft.com/office/drawing/2014/main" id="{25CCFF88-028C-2ABC-811E-190C452A2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067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E9FA8ECA-9F30-7CF0-6DDF-C519027BB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2389" y="3849843"/>
            <a:ext cx="636135" cy="636135"/>
          </a:xfrm>
          <a:prstGeom prst="rect">
            <a:avLst/>
          </a:prstGeom>
        </p:spPr>
      </p:pic>
      <p:sp>
        <p:nvSpPr>
          <p:cNvPr id="1090" name="テキスト ボックス 1089">
            <a:extLst>
              <a:ext uri="{FF2B5EF4-FFF2-40B4-BE49-F238E27FC236}">
                <a16:creationId xmlns:a16="http://schemas.microsoft.com/office/drawing/2014/main" id="{425E709D-68BB-62CF-5CFA-170FB9CC0896}"/>
              </a:ext>
            </a:extLst>
          </p:cNvPr>
          <p:cNvSpPr txBox="1"/>
          <p:nvPr/>
        </p:nvSpPr>
        <p:spPr>
          <a:xfrm>
            <a:off x="10158012" y="1943466"/>
            <a:ext cx="129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送配電事業者</a:t>
            </a:r>
            <a:endParaRPr kumimoji="1" lang="en-US" altLang="ja-JP" sz="1400" dirty="0"/>
          </a:p>
          <a:p>
            <a:pPr algn="ctr"/>
            <a:r>
              <a:rPr kumimoji="1" lang="ja-JP" altLang="en-US" sz="1200" dirty="0"/>
              <a:t>（地域電力）</a:t>
            </a:r>
          </a:p>
        </p:txBody>
      </p:sp>
      <p:pic>
        <p:nvPicPr>
          <p:cNvPr id="1092" name="グラフィックス 1091" descr="建物 単色塗りつぶし">
            <a:extLst>
              <a:ext uri="{FF2B5EF4-FFF2-40B4-BE49-F238E27FC236}">
                <a16:creationId xmlns:a16="http://schemas.microsoft.com/office/drawing/2014/main" id="{EA9B72E0-1AF8-568D-CF13-828119499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367" y="2420268"/>
            <a:ext cx="603387" cy="603387"/>
          </a:xfrm>
          <a:prstGeom prst="rect">
            <a:avLst/>
          </a:prstGeom>
        </p:spPr>
      </p:pic>
      <p:cxnSp>
        <p:nvCxnSpPr>
          <p:cNvPr id="1098" name="直線矢印コネクタ 1097">
            <a:extLst>
              <a:ext uri="{FF2B5EF4-FFF2-40B4-BE49-F238E27FC236}">
                <a16:creationId xmlns:a16="http://schemas.microsoft.com/office/drawing/2014/main" id="{4285608A-4538-A30F-C11F-215C0F95655E}"/>
              </a:ext>
            </a:extLst>
          </p:cNvPr>
          <p:cNvCxnSpPr>
            <a:cxnSpLocks/>
            <a:stCxn id="1086" idx="0"/>
            <a:endCxn id="1092" idx="2"/>
          </p:cNvCxnSpPr>
          <p:nvPr/>
        </p:nvCxnSpPr>
        <p:spPr>
          <a:xfrm flipH="1" flipV="1">
            <a:off x="8745061" y="3023655"/>
            <a:ext cx="1225396" cy="826188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線矢印コネクタ 1118">
            <a:extLst>
              <a:ext uri="{FF2B5EF4-FFF2-40B4-BE49-F238E27FC236}">
                <a16:creationId xmlns:a16="http://schemas.microsoft.com/office/drawing/2014/main" id="{AD8FBDC5-DC10-5F51-B3F6-DA4B68DE5C70}"/>
              </a:ext>
            </a:extLst>
          </p:cNvPr>
          <p:cNvCxnSpPr>
            <a:cxnSpLocks/>
            <a:stCxn id="1086" idx="0"/>
            <a:endCxn id="66" idx="2"/>
          </p:cNvCxnSpPr>
          <p:nvPr/>
        </p:nvCxnSpPr>
        <p:spPr>
          <a:xfrm flipV="1">
            <a:off x="9970457" y="3022543"/>
            <a:ext cx="835004" cy="82730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462975" y="4705445"/>
            <a:ext cx="76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電気料金</a:t>
            </a:r>
          </a:p>
        </p:txBody>
      </p:sp>
      <p:sp>
        <p:nvSpPr>
          <p:cNvPr id="1127" name="テキスト ボックス 1126">
            <a:extLst>
              <a:ext uri="{FF2B5EF4-FFF2-40B4-BE49-F238E27FC236}">
                <a16:creationId xmlns:a16="http://schemas.microsoft.com/office/drawing/2014/main" id="{6020D316-A76E-7929-279E-8366FBA46E06}"/>
              </a:ext>
            </a:extLst>
          </p:cNvPr>
          <p:cNvSpPr txBox="1"/>
          <p:nvPr/>
        </p:nvSpPr>
        <p:spPr>
          <a:xfrm>
            <a:off x="7779904" y="545529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1183" name="直線矢印コネクタ 1182">
            <a:extLst>
              <a:ext uri="{FF2B5EF4-FFF2-40B4-BE49-F238E27FC236}">
                <a16:creationId xmlns:a16="http://schemas.microsoft.com/office/drawing/2014/main" id="{898B5FB0-E602-A9A8-328F-6C9FFC761A84}"/>
              </a:ext>
            </a:extLst>
          </p:cNvPr>
          <p:cNvCxnSpPr>
            <a:cxnSpLocks/>
          </p:cNvCxnSpPr>
          <p:nvPr/>
        </p:nvCxnSpPr>
        <p:spPr>
          <a:xfrm>
            <a:off x="10197176" y="4498601"/>
            <a:ext cx="553860" cy="81811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10551481" y="4695779"/>
            <a:ext cx="809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DR</a:t>
            </a:r>
            <a:r>
              <a:rPr kumimoji="1" lang="ja-JP" altLang="en-US" sz="1100" dirty="0"/>
              <a:t>報酬金</a:t>
            </a:r>
          </a:p>
        </p:txBody>
      </p:sp>
      <p:sp>
        <p:nvSpPr>
          <p:cNvPr id="1190" name="テキスト ボックス 1189">
            <a:extLst>
              <a:ext uri="{FF2B5EF4-FFF2-40B4-BE49-F238E27FC236}">
                <a16:creationId xmlns:a16="http://schemas.microsoft.com/office/drawing/2014/main" id="{85EAC202-1893-AA72-1CD8-4336FC884C49}"/>
              </a:ext>
            </a:extLst>
          </p:cNvPr>
          <p:cNvSpPr txBox="1"/>
          <p:nvPr/>
        </p:nvSpPr>
        <p:spPr>
          <a:xfrm>
            <a:off x="10551482" y="3457819"/>
            <a:ext cx="809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DR</a:t>
            </a:r>
            <a:r>
              <a:rPr kumimoji="1" lang="ja-JP" altLang="en-US" sz="1100" dirty="0"/>
              <a:t>報酬金</a:t>
            </a:r>
          </a:p>
        </p:txBody>
      </p:sp>
      <p:cxnSp>
        <p:nvCxnSpPr>
          <p:cNvPr id="1191" name="直線矢印コネクタ 1190">
            <a:extLst>
              <a:ext uri="{FF2B5EF4-FFF2-40B4-BE49-F238E27FC236}">
                <a16:creationId xmlns:a16="http://schemas.microsoft.com/office/drawing/2014/main" id="{6FCD0DAD-E34E-F54A-E4F0-9CEC8A53E269}"/>
              </a:ext>
            </a:extLst>
          </p:cNvPr>
          <p:cNvCxnSpPr>
            <a:cxnSpLocks/>
          </p:cNvCxnSpPr>
          <p:nvPr/>
        </p:nvCxnSpPr>
        <p:spPr>
          <a:xfrm flipH="1">
            <a:off x="10125122" y="3095306"/>
            <a:ext cx="807636" cy="82730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矢印: 左右 1205">
            <a:extLst>
              <a:ext uri="{FF2B5EF4-FFF2-40B4-BE49-F238E27FC236}">
                <a16:creationId xmlns:a16="http://schemas.microsoft.com/office/drawing/2014/main" id="{588FF40E-0912-77B8-F2AB-2AE0C21D450D}"/>
              </a:ext>
            </a:extLst>
          </p:cNvPr>
          <p:cNvSpPr/>
          <p:nvPr/>
        </p:nvSpPr>
        <p:spPr>
          <a:xfrm>
            <a:off x="4517456" y="2226897"/>
            <a:ext cx="46824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7" name="テキスト ボックス 1206">
            <a:extLst>
              <a:ext uri="{FF2B5EF4-FFF2-40B4-BE49-F238E27FC236}">
                <a16:creationId xmlns:a16="http://schemas.microsoft.com/office/drawing/2014/main" id="{37AB5B15-F5F6-36EA-D6E1-F9956BF7D2A9}"/>
              </a:ext>
            </a:extLst>
          </p:cNvPr>
          <p:cNvSpPr txBox="1"/>
          <p:nvPr/>
        </p:nvSpPr>
        <p:spPr>
          <a:xfrm>
            <a:off x="4187192" y="1961262"/>
            <a:ext cx="111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運用効率化</a:t>
            </a:r>
          </a:p>
        </p:txBody>
      </p:sp>
      <p:sp>
        <p:nvSpPr>
          <p:cNvPr id="1128" name="矢印: 左右 1127">
            <a:extLst>
              <a:ext uri="{FF2B5EF4-FFF2-40B4-BE49-F238E27FC236}">
                <a16:creationId xmlns:a16="http://schemas.microsoft.com/office/drawing/2014/main" id="{4801D33B-71F1-920D-8651-386C6E36A7BC}"/>
              </a:ext>
            </a:extLst>
          </p:cNvPr>
          <p:cNvSpPr/>
          <p:nvPr/>
        </p:nvSpPr>
        <p:spPr>
          <a:xfrm>
            <a:off x="6840313" y="3992531"/>
            <a:ext cx="75411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9" name="テキスト ボックス 1128">
            <a:extLst>
              <a:ext uri="{FF2B5EF4-FFF2-40B4-BE49-F238E27FC236}">
                <a16:creationId xmlns:a16="http://schemas.microsoft.com/office/drawing/2014/main" id="{83BF6BFB-13D3-F861-A0DE-6D533689038F}"/>
              </a:ext>
            </a:extLst>
          </p:cNvPr>
          <p:cNvSpPr txBox="1"/>
          <p:nvPr/>
        </p:nvSpPr>
        <p:spPr>
          <a:xfrm>
            <a:off x="6710675" y="3686958"/>
            <a:ext cx="1013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データ連携</a:t>
            </a:r>
          </a:p>
        </p:txBody>
      </p:sp>
    </p:spTree>
    <p:extLst>
      <p:ext uri="{BB962C8B-B14F-4D97-AF65-F5344CB8AC3E}">
        <p14:creationId xmlns:p14="http://schemas.microsoft.com/office/powerpoint/2010/main" val="15822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535849" y="2733676"/>
            <a:ext cx="11139096" cy="232021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22333EF-7D5E-5999-502F-295F66AA004E}"/>
              </a:ext>
            </a:extLst>
          </p:cNvPr>
          <p:cNvCxnSpPr>
            <a:cxnSpLocks/>
          </p:cNvCxnSpPr>
          <p:nvPr/>
        </p:nvCxnSpPr>
        <p:spPr>
          <a:xfrm>
            <a:off x="1569311" y="3924138"/>
            <a:ext cx="4196238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B037BDA-6E8D-51B6-2434-9402FDE48651}"/>
              </a:ext>
            </a:extLst>
          </p:cNvPr>
          <p:cNvCxnSpPr>
            <a:cxnSpLocks/>
          </p:cNvCxnSpPr>
          <p:nvPr/>
        </p:nvCxnSpPr>
        <p:spPr>
          <a:xfrm>
            <a:off x="1578836" y="3586000"/>
            <a:ext cx="4196238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675A7B-8012-E736-C180-CD0F0CA071FE}"/>
              </a:ext>
            </a:extLst>
          </p:cNvPr>
          <p:cNvCxnSpPr>
            <a:cxnSpLocks/>
          </p:cNvCxnSpPr>
          <p:nvPr/>
        </p:nvCxnSpPr>
        <p:spPr>
          <a:xfrm>
            <a:off x="6241086" y="3924138"/>
            <a:ext cx="4196238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A346565-3289-8FDB-B5F5-1050002EC75C}"/>
              </a:ext>
            </a:extLst>
          </p:cNvPr>
          <p:cNvCxnSpPr>
            <a:cxnSpLocks/>
          </p:cNvCxnSpPr>
          <p:nvPr/>
        </p:nvCxnSpPr>
        <p:spPr>
          <a:xfrm>
            <a:off x="6250611" y="3586000"/>
            <a:ext cx="4196238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ターミナル駅の乗換混雑緩和や所要時間削減のために、鉄道事業者間で連携する。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4210952" y="3705510"/>
            <a:ext cx="6221372" cy="0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5AEE7-20F7-539F-FA76-A91D0C9B0954}"/>
              </a:ext>
            </a:extLst>
          </p:cNvPr>
          <p:cNvCxnSpPr>
            <a:cxnSpLocks/>
          </p:cNvCxnSpPr>
          <p:nvPr/>
        </p:nvCxnSpPr>
        <p:spPr>
          <a:xfrm>
            <a:off x="1569311" y="3821907"/>
            <a:ext cx="6281738" cy="0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9941AA-3460-F9CD-9F77-CA2BD6106892}"/>
              </a:ext>
            </a:extLst>
          </p:cNvPr>
          <p:cNvSpPr/>
          <p:nvPr/>
        </p:nvSpPr>
        <p:spPr>
          <a:xfrm>
            <a:off x="5774599" y="2905126"/>
            <a:ext cx="447675" cy="1685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B4EF2C-3F28-AAAD-E3D7-B5C6FD2FC97F}"/>
              </a:ext>
            </a:extLst>
          </p:cNvPr>
          <p:cNvSpPr/>
          <p:nvPr/>
        </p:nvSpPr>
        <p:spPr>
          <a:xfrm>
            <a:off x="10456136" y="3192659"/>
            <a:ext cx="447675" cy="1155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14" name="グラフィックス 13" descr="路面電車 単色塗りつぶし">
            <a:extLst>
              <a:ext uri="{FF2B5EF4-FFF2-40B4-BE49-F238E27FC236}">
                <a16:creationId xmlns:a16="http://schemas.microsoft.com/office/drawing/2014/main" id="{427E5E76-9284-054C-C0B1-005EE88F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2419" y="2989722"/>
            <a:ext cx="474193" cy="47419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1121636" y="3248026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AE674A-73D0-1418-B4F8-C78F07D27E96}"/>
              </a:ext>
            </a:extLst>
          </p:cNvPr>
          <p:cNvSpPr/>
          <p:nvPr/>
        </p:nvSpPr>
        <p:spPr>
          <a:xfrm>
            <a:off x="3763277" y="3238501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27" name="グラフィックス 26" descr="路面電車 単色塗りつぶし">
            <a:extLst>
              <a:ext uri="{FF2B5EF4-FFF2-40B4-BE49-F238E27FC236}">
                <a16:creationId xmlns:a16="http://schemas.microsoft.com/office/drawing/2014/main" id="{46936ECC-9554-6C82-53C5-8D1154F65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6552" y="4034543"/>
            <a:ext cx="474193" cy="474193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5D8135B-E6A1-9013-D196-6EAAD6D183B2}"/>
              </a:ext>
            </a:extLst>
          </p:cNvPr>
          <p:cNvSpPr/>
          <p:nvPr/>
        </p:nvSpPr>
        <p:spPr>
          <a:xfrm>
            <a:off x="7843193" y="3197830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43" name="グラフィックス 42" descr="路面電車 単色塗りつぶし">
            <a:extLst>
              <a:ext uri="{FF2B5EF4-FFF2-40B4-BE49-F238E27FC236}">
                <a16:creationId xmlns:a16="http://schemas.microsoft.com/office/drawing/2014/main" id="{5971B6E4-1F0F-A70E-3585-B9A92595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6337" y="2989722"/>
            <a:ext cx="474193" cy="474193"/>
          </a:xfrm>
          <a:prstGeom prst="rect">
            <a:avLst/>
          </a:prstGeom>
        </p:spPr>
      </p:pic>
      <p:pic>
        <p:nvPicPr>
          <p:cNvPr id="45" name="グラフィックス 44" descr="パイロット男性 単色塗りつぶし">
            <a:extLst>
              <a:ext uri="{FF2B5EF4-FFF2-40B4-BE49-F238E27FC236}">
                <a16:creationId xmlns:a16="http://schemas.microsoft.com/office/drawing/2014/main" id="{6F7B6F67-B8AE-780A-57A8-1C8F0CCC2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6764" y="2935034"/>
            <a:ext cx="583569" cy="583569"/>
          </a:xfrm>
          <a:prstGeom prst="rect">
            <a:avLst/>
          </a:prstGeom>
        </p:spPr>
      </p:pic>
      <p:pic>
        <p:nvPicPr>
          <p:cNvPr id="48" name="グラフィックス 47" descr="パイロット女性 単色塗りつぶし">
            <a:extLst>
              <a:ext uri="{FF2B5EF4-FFF2-40B4-BE49-F238E27FC236}">
                <a16:creationId xmlns:a16="http://schemas.microsoft.com/office/drawing/2014/main" id="{CC66D20E-480F-107C-07F0-7A2FD94CC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7317" y="2954771"/>
            <a:ext cx="544094" cy="544094"/>
          </a:xfrm>
          <a:prstGeom prst="rect">
            <a:avLst/>
          </a:prstGeom>
        </p:spPr>
      </p:pic>
      <p:pic>
        <p:nvPicPr>
          <p:cNvPr id="49" name="グラフィックス 48" descr="パイロット女性 単色塗りつぶし">
            <a:extLst>
              <a:ext uri="{FF2B5EF4-FFF2-40B4-BE49-F238E27FC236}">
                <a16:creationId xmlns:a16="http://schemas.microsoft.com/office/drawing/2014/main" id="{13615C81-F4C7-34AC-740A-9BAF533F8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268" y="3999592"/>
            <a:ext cx="544094" cy="544094"/>
          </a:xfrm>
          <a:prstGeom prst="rect">
            <a:avLst/>
          </a:prstGeom>
        </p:spPr>
      </p:pic>
      <p:pic>
        <p:nvPicPr>
          <p:cNvPr id="50" name="グラフィックス 49" descr="路面電車 単色塗りつぶし">
            <a:extLst>
              <a:ext uri="{FF2B5EF4-FFF2-40B4-BE49-F238E27FC236}">
                <a16:creationId xmlns:a16="http://schemas.microsoft.com/office/drawing/2014/main" id="{2438B0C4-8A26-144A-552D-3705CA3C6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835" y="4034543"/>
            <a:ext cx="474193" cy="474193"/>
          </a:xfrm>
          <a:prstGeom prst="rect">
            <a:avLst/>
          </a:prstGeom>
        </p:spPr>
      </p:pic>
      <p:pic>
        <p:nvPicPr>
          <p:cNvPr id="51" name="グラフィックス 50" descr="パイロット男性 単色塗りつぶし">
            <a:extLst>
              <a:ext uri="{FF2B5EF4-FFF2-40B4-BE49-F238E27FC236}">
                <a16:creationId xmlns:a16="http://schemas.microsoft.com/office/drawing/2014/main" id="{C71F823B-9BE8-EF26-AE9D-A291EB72C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803" y="3979855"/>
            <a:ext cx="583569" cy="583569"/>
          </a:xfrm>
          <a:prstGeom prst="rect">
            <a:avLst/>
          </a:prstGeom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288699" y="4657725"/>
            <a:ext cx="147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903935F-64B3-874A-B226-1221D8A703A0}"/>
              </a:ext>
            </a:extLst>
          </p:cNvPr>
          <p:cNvCxnSpPr>
            <a:cxnSpLocks/>
          </p:cNvCxnSpPr>
          <p:nvPr/>
        </p:nvCxnSpPr>
        <p:spPr>
          <a:xfrm>
            <a:off x="6253110" y="4657725"/>
            <a:ext cx="147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9BC0B1-2C05-81FC-6230-C86B905CD688}"/>
              </a:ext>
            </a:extLst>
          </p:cNvPr>
          <p:cNvSpPr txBox="1"/>
          <p:nvPr/>
        </p:nvSpPr>
        <p:spPr>
          <a:xfrm>
            <a:off x="4401653" y="4746116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5FEF36-3AC5-7C19-40E7-BF064C77A094}"/>
              </a:ext>
            </a:extLst>
          </p:cNvPr>
          <p:cNvSpPr txBox="1"/>
          <p:nvPr/>
        </p:nvSpPr>
        <p:spPr>
          <a:xfrm>
            <a:off x="6253110" y="4746116"/>
            <a:ext cx="147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459483" y="2395122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17055" y="5202883"/>
            <a:ext cx="11157890" cy="9948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7448" y="5501549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7048" y="5502661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4051076" y="5198078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6105397" y="5198078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421727" y="5053893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5545242" y="5761467"/>
            <a:ext cx="46824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4995657" y="5432600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賃貸料金の均等化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474884" y="5432600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7896482" y="5786634"/>
            <a:ext cx="20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運転距離や乗客数に応じて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8910766" y="5213466"/>
            <a:ext cx="202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直通区間のダイヤ改正は、事業者間の利害を調整しながら、多くの時間を要する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の事例：鉄道の相互直通運転（相互乗入）の運行管理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全体の乗換混雑緩和のために、他社の車両を借りて、自社路線を自社の運転士が運転する。</a:t>
            </a:r>
            <a:endParaRPr lang="en-US" altLang="ja-JP" dirty="0"/>
          </a:p>
          <a:p>
            <a:r>
              <a:rPr lang="ja-JP" altLang="en-US" dirty="0"/>
              <a:t>運転距離や乗客数に応じて、事業者間の車両賃貸料金を抑えたり、運賃収入を分配する。</a:t>
            </a:r>
            <a:endParaRPr lang="en-US" altLang="ja-JP" dirty="0"/>
          </a:p>
          <a:p>
            <a:r>
              <a:rPr lang="ja-JP" altLang="en-US" dirty="0"/>
              <a:t>相互乗入区間のダイヤ改正は、事業者間の利害を調整しながら、多くの時間を要する。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社相互直通運転のための運行管理システム（東京メトロ、日立製作所）</a:t>
            </a:r>
            <a:endParaRPr lang="en-US" altLang="ja-JP" dirty="0"/>
          </a:p>
          <a:p>
            <a:pPr lvl="1"/>
            <a:r>
              <a:rPr lang="ja-JP" altLang="en-US" dirty="0"/>
              <a:t>要素システム間の境界における相互作用を厳密に設計している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67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分科会の議論の進め方について、事務局にご相談したいと考えています。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今回は事務局の方々からご意向・ご意見をお聞かせください。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8371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8173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54618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41953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90723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8058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34930FE-80AC-3F23-A6A5-DF685879BDDC}"/>
              </a:ext>
            </a:extLst>
          </p:cNvPr>
          <p:cNvSpPr/>
          <p:nvPr/>
        </p:nvSpPr>
        <p:spPr>
          <a:xfrm>
            <a:off x="6038397" y="4617731"/>
            <a:ext cx="481913" cy="4077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日）に向けてのご相談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の共通認識を形成したい。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25009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0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82FB1BA-EF95-C46D-7CC8-B1CEBCE39B67}"/>
              </a:ext>
            </a:extLst>
          </p:cNvPr>
          <p:cNvSpPr/>
          <p:nvPr/>
        </p:nvSpPr>
        <p:spPr>
          <a:xfrm>
            <a:off x="3168145" y="3855482"/>
            <a:ext cx="361950" cy="590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018C2A3-D008-6AEA-7A9E-EEA8A64B8971}"/>
              </a:ext>
            </a:extLst>
          </p:cNvPr>
          <p:cNvSpPr/>
          <p:nvPr/>
        </p:nvSpPr>
        <p:spPr>
          <a:xfrm>
            <a:off x="8924007" y="3855482"/>
            <a:ext cx="361950" cy="590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530095" y="3996869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285957" y="3996869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ja-JP" altLang="en-US" sz="1800" dirty="0"/>
              <a:t>（貝原先生、喜多先生、高橋先生、黒江先生、寺野先生、倉橋先生）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も執筆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48811" y="2543844"/>
            <a:ext cx="52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SoS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260230" y="3392845"/>
            <a:ext cx="102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73716" y="2682344"/>
            <a:ext cx="249585" cy="1010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74992" y="3132309"/>
            <a:ext cx="503388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要素システムは全体のために管理構築され、通常はそれに従属する。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pPr algn="ctr"/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6" y="1071367"/>
            <a:ext cx="10998670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が、互いに調和して、</a:t>
            </a:r>
            <a:r>
              <a:rPr lang="ja-JP" altLang="en-US" b="1" dirty="0">
                <a:solidFill>
                  <a:schemeClr val="accent1"/>
                </a:solidFill>
              </a:rPr>
              <a:t>共通の問題を解決しよう</a:t>
            </a:r>
            <a:r>
              <a:rPr lang="ja-JP" altLang="en-US" dirty="0"/>
              <a:t>とすること</a:t>
            </a:r>
            <a:endParaRPr lang="en-US" altLang="ja-JP" dirty="0"/>
          </a:p>
          <a:p>
            <a:pPr lvl="1"/>
            <a:r>
              <a:rPr lang="ja-JP" altLang="en-US" dirty="0"/>
              <a:t>労使協調、国際協調など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（人間の存在を一度忘れて）協調のタイプで分類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全体の目的形成、管理体制、要素システムの独立性に帰結する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ADEF4-07E1-5728-9A57-E6EA3583BA23}"/>
              </a:ext>
            </a:extLst>
          </p:cNvPr>
          <p:cNvSpPr txBox="1"/>
          <p:nvPr/>
        </p:nvSpPr>
        <p:spPr>
          <a:xfrm>
            <a:off x="68279" y="3759049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の目的形成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D93F1F-F423-ECEC-491D-0691DBF66508}"/>
              </a:ext>
            </a:extLst>
          </p:cNvPr>
          <p:cNvSpPr txBox="1"/>
          <p:nvPr/>
        </p:nvSpPr>
        <p:spPr>
          <a:xfrm>
            <a:off x="196511" y="4719778"/>
            <a:ext cx="15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相互関係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3111304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5093920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7124161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106776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36981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5419597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要請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7449838" y="3231972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432453" y="3230593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2070746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BA74DD-044A-6B97-82E6-76048484B041}"/>
              </a:ext>
            </a:extLst>
          </p:cNvPr>
          <p:cNvSpPr txBox="1"/>
          <p:nvPr/>
        </p:nvSpPr>
        <p:spPr>
          <a:xfrm>
            <a:off x="68279" y="4230241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の管理体制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74D42D-0152-01A0-A502-F766A3D775A7}"/>
              </a:ext>
            </a:extLst>
          </p:cNvPr>
          <p:cNvSpPr txBox="1"/>
          <p:nvPr/>
        </p:nvSpPr>
        <p:spPr>
          <a:xfrm>
            <a:off x="10914710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独立的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1844604" y="4230241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10688569" y="4230241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団体分散型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10496196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下意上達／動的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1652232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上意下達／静的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685783C-BAC7-6C9C-1F11-880A79CEDA90}"/>
              </a:ext>
            </a:extLst>
          </p:cNvPr>
          <p:cNvCxnSpPr>
            <a:cxnSpLocks/>
          </p:cNvCxnSpPr>
          <p:nvPr/>
        </p:nvCxnSpPr>
        <p:spPr>
          <a:xfrm>
            <a:off x="3397394" y="4399518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6641AE-B9E6-9E4C-3380-D3AAE20945B9}"/>
              </a:ext>
            </a:extLst>
          </p:cNvPr>
          <p:cNvCxnSpPr>
            <a:cxnSpLocks/>
          </p:cNvCxnSpPr>
          <p:nvPr/>
        </p:nvCxnSpPr>
        <p:spPr>
          <a:xfrm>
            <a:off x="3397394" y="4889055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3397394" y="3928326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2938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7910</TotalTime>
  <Words>1651</Words>
  <Application>Microsoft Office PowerPoint</Application>
  <PresentationFormat>ワイド画面</PresentationFormat>
  <Paragraphs>202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SoSの事例：電力インフラ</vt:lpstr>
      <vt:lpstr>SoSの事例：鉄道の相互直通運転の運行管理</vt:lpstr>
      <vt:lpstr>SoSの事例：鉄道の相互直通運転（相互乗入）の運行管理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1365</cp:revision>
  <dcterms:created xsi:type="dcterms:W3CDTF">2022-01-26T00:23:42Z</dcterms:created>
  <dcterms:modified xsi:type="dcterms:W3CDTF">2023-08-03T11:46:08Z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