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7"/>
  </p:notesMasterIdLst>
  <p:sldIdLst>
    <p:sldId id="269" r:id="rId2"/>
    <p:sldId id="567" r:id="rId3"/>
    <p:sldId id="569" r:id="rId4"/>
    <p:sldId id="575" r:id="rId5"/>
    <p:sldId id="555" r:id="rId6"/>
    <p:sldId id="292" r:id="rId7"/>
    <p:sldId id="540" r:id="rId8"/>
    <p:sldId id="558" r:id="rId9"/>
    <p:sldId id="561" r:id="rId10"/>
    <p:sldId id="560" r:id="rId11"/>
    <p:sldId id="568" r:id="rId12"/>
    <p:sldId id="572" r:id="rId13"/>
    <p:sldId id="573" r:id="rId14"/>
    <p:sldId id="574" r:id="rId15"/>
    <p:sldId id="571" r:id="rId16"/>
    <p:sldId id="578" r:id="rId17"/>
    <p:sldId id="579" r:id="rId18"/>
    <p:sldId id="576" r:id="rId19"/>
    <p:sldId id="577" r:id="rId20"/>
    <p:sldId id="550" r:id="rId21"/>
    <p:sldId id="286" r:id="rId22"/>
    <p:sldId id="547" r:id="rId23"/>
    <p:sldId id="580" r:id="rId24"/>
    <p:sldId id="581" r:id="rId25"/>
    <p:sldId id="5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79459" autoAdjust="0"/>
  </p:normalViewPr>
  <p:slideViewPr>
    <p:cSldViewPr snapToGrid="0">
      <p:cViewPr varScale="1">
        <p:scale>
          <a:sx n="52" d="100"/>
          <a:sy n="52" d="100"/>
        </p:scale>
        <p:origin x="1064" y="5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 8sec)</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(5:40~6:05 25sec) </a:t>
            </a:r>
            <a:r>
              <a:rPr kumimoji="1" lang="ja-JP" altLang="en-US" dirty="0"/>
              <a:t>紹介した事例は、要請承認型と協力型のハイブリッドな</a:t>
            </a:r>
            <a:r>
              <a:rPr kumimoji="1" lang="en-US" altLang="ja-JP" dirty="0"/>
              <a:t>SoS</a:t>
            </a:r>
            <a:r>
              <a:rPr kumimoji="1" lang="ja-JP" altLang="en-US" dirty="0"/>
              <a:t>といえます。しかし、将来的には、</a:t>
            </a:r>
            <a:r>
              <a:rPr kumimoji="1" lang="en-US" altLang="ja-JP" dirty="0"/>
              <a:t>CPHS</a:t>
            </a:r>
            <a:r>
              <a:rPr kumimoji="1" lang="ja-JP" altLang="en-US" dirty="0"/>
              <a:t>で仮想空間からフィードバックを受けることや、接続されるシステムが増加することなどを踏まえると、人間を誘導することで形成する協力型や、ボトムアップで創発する仮想型の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が増加すると予想されます。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(6:05~6:53 48sec) </a:t>
            </a:r>
            <a:r>
              <a:rPr kumimoji="1" lang="ja-JP" altLang="en-US" dirty="0"/>
              <a:t>ここからは製造業に注目します。製造業の将来の姿として、</a:t>
            </a:r>
            <a:r>
              <a:rPr kumimoji="1" lang="en-US" altLang="ja-JP" dirty="0"/>
              <a:t>Smart Factory</a:t>
            </a:r>
            <a:r>
              <a:rPr kumimoji="1" lang="ja-JP" altLang="en-US" dirty="0"/>
              <a:t>や</a:t>
            </a:r>
            <a:r>
              <a:rPr kumimoji="1" lang="en-US" altLang="ja-JP" dirty="0"/>
              <a:t>Smart Manufacturing</a:t>
            </a:r>
            <a:r>
              <a:rPr kumimoji="1" lang="ja-JP" altLang="en-US" dirty="0"/>
              <a:t>、</a:t>
            </a:r>
            <a:r>
              <a:rPr kumimoji="1" lang="en-US" altLang="ja-JP" dirty="0"/>
              <a:t>Connected Industries</a:t>
            </a:r>
            <a:r>
              <a:rPr kumimoji="1" lang="ja-JP" altLang="en-US" dirty="0"/>
              <a:t>などの用語をよく見かけます。これらは、</a:t>
            </a:r>
            <a:r>
              <a:rPr kumimoji="1" lang="en-US" altLang="ja-JP" dirty="0"/>
              <a:t>IoT</a:t>
            </a:r>
            <a:r>
              <a:rPr kumimoji="1" lang="ja-JP" altLang="en-US" dirty="0"/>
              <a:t>やデジタル技術によって、データ取得や利活用を最大限に生かした現場運用にする点で、共通しています。ただし、</a:t>
            </a:r>
            <a:r>
              <a:rPr kumimoji="1" lang="en-US" altLang="ja-JP" dirty="0"/>
              <a:t>Smart Factory</a:t>
            </a:r>
            <a:r>
              <a:rPr kumimoji="1" lang="ja-JP" altLang="en-US" dirty="0"/>
              <a:t>はプラント内の機械やシステムをスマートに連携させる取り組みであることに対して、</a:t>
            </a:r>
            <a:r>
              <a:rPr kumimoji="1" lang="en-US" altLang="ja-JP" dirty="0"/>
              <a:t>Smart Manufacturing</a:t>
            </a:r>
            <a:r>
              <a:rPr kumimoji="1" lang="ja-JP" altLang="en-US" dirty="0"/>
              <a:t>や</a:t>
            </a:r>
            <a:r>
              <a:rPr kumimoji="1" lang="en-US" altLang="ja-JP" dirty="0"/>
              <a:t>Connected Industries</a:t>
            </a:r>
            <a:r>
              <a:rPr kumimoji="1" lang="ja-JP" altLang="en-US" dirty="0"/>
              <a:t>はプラントや企業単位を超えたもの同士を連携させるコンセプトです。よって、</a:t>
            </a:r>
            <a:r>
              <a:rPr kumimoji="1" lang="en-US" altLang="ja-JP" dirty="0"/>
              <a:t>Smart Manufacturing</a:t>
            </a:r>
            <a:r>
              <a:rPr kumimoji="1" lang="ja-JP" altLang="en-US" dirty="0"/>
              <a:t>は、プラントを中心・起点とした</a:t>
            </a:r>
            <a:r>
              <a:rPr kumimoji="1" lang="en-US" altLang="ja-JP" dirty="0"/>
              <a:t>SoS</a:t>
            </a:r>
            <a:r>
              <a:rPr kumimoji="1" lang="ja-JP" altLang="en-US" dirty="0"/>
              <a:t>を目指す取り組みだと捉えられます。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(6:53~8:05 72sec) </a:t>
            </a:r>
            <a:r>
              <a:rPr kumimoji="1" lang="ja-JP" altLang="en-US" dirty="0"/>
              <a:t>一方で、横河の最近の価値提供は、デジタル技術によって、お客様の</a:t>
            </a:r>
            <a:r>
              <a:rPr kumimoji="1" lang="en-US" altLang="ja-JP" dirty="0"/>
              <a:t>DX</a:t>
            </a:r>
            <a:r>
              <a:rPr kumimoji="1" lang="ja-JP" altLang="en-US" dirty="0"/>
              <a:t>に貢献すると考えています。具体的には、下の二つのコンセプトを掲げています。左は</a:t>
            </a:r>
            <a:r>
              <a:rPr kumimoji="1" lang="en-US" altLang="ja-JP" dirty="0"/>
              <a:t>IA2IA</a:t>
            </a:r>
            <a:r>
              <a:rPr kumimoji="1" lang="ja-JP" altLang="en-US" dirty="0"/>
              <a:t>、プラント操業の自律化を目指す取り組みです。ここで言う自律とは、環境を学習したり適応する機能を指して、図は自律性のレベルで、各ステージを分けています。現在のように、プラントのマニュアル操作や従来の自動化システムは、</a:t>
            </a:r>
            <a:r>
              <a:rPr kumimoji="1" lang="en-US" altLang="ja-JP" dirty="0"/>
              <a:t>Industrial Automation</a:t>
            </a:r>
            <a:r>
              <a:rPr kumimoji="1" lang="ja-JP" altLang="en-US" dirty="0"/>
              <a:t>と呼んで、自律性がまだ低い段階と位置付けられます。一方で自律的なプラント設備が導入され、自動化システムと混在すると、</a:t>
            </a:r>
            <a:r>
              <a:rPr kumimoji="1" lang="en-US" altLang="ja-JP" dirty="0"/>
              <a:t>Industrial Autonomy</a:t>
            </a:r>
            <a:r>
              <a:rPr kumimoji="1" lang="ja-JP" altLang="en-US" dirty="0"/>
              <a:t>と呼んで、自律性が高い段階と位置付けられるので、将来的に自律性レベルを高めようとする考えです。右は</a:t>
            </a:r>
            <a:r>
              <a:rPr kumimoji="1" lang="en-US" altLang="ja-JP" dirty="0"/>
              <a:t>Smart Manufacturing</a:t>
            </a:r>
            <a:r>
              <a:rPr kumimoji="1" lang="ja-JP" altLang="en-US" dirty="0"/>
              <a:t>です。横方向がプラントで製造するサプライチェーンで、縦方向が設備が導入されて、エンジニアリングされ、製造してというライフサイクルを表しています。各プロセス向けのソリューションがあるので、これらをトータルで提供して、</a:t>
            </a:r>
            <a:r>
              <a:rPr kumimoji="1" lang="en-US" altLang="ja-JP" dirty="0"/>
              <a:t>End to End</a:t>
            </a:r>
            <a:r>
              <a:rPr kumimoji="1" lang="ja-JP" altLang="en-US" dirty="0"/>
              <a:t>なパフォーマンス改善をするという考えです。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(8:05~8:45 40sec) </a:t>
            </a:r>
            <a:r>
              <a:rPr kumimoji="1" lang="ja-JP" altLang="en-US" dirty="0"/>
              <a:t>横河の中期経営計画では、</a:t>
            </a:r>
            <a:r>
              <a:rPr kumimoji="1" lang="en-US" altLang="ja-JP" dirty="0"/>
              <a:t>SoS</a:t>
            </a:r>
            <a:r>
              <a:rPr kumimoji="1" lang="ja-JP" altLang="en-US" dirty="0"/>
              <a:t>を前提としたグローバル構想のもとで、価値サービスの提供を目指すことを宣言しています。図は横河が目指す</a:t>
            </a:r>
            <a:r>
              <a:rPr kumimoji="1" lang="en-US" altLang="ja-JP" dirty="0"/>
              <a:t>SoS</a:t>
            </a:r>
            <a:r>
              <a:rPr kumimoji="1" lang="ja-JP" altLang="en-US" dirty="0"/>
              <a:t>の概観です。横方向が</a:t>
            </a:r>
            <a:r>
              <a:rPr kumimoji="1" lang="en-US" altLang="ja-JP" dirty="0"/>
              <a:t>Smart Manufacturing</a:t>
            </a:r>
            <a:r>
              <a:rPr kumimoji="1" lang="ja-JP" altLang="en-US" dirty="0"/>
              <a:t>、つまり全体最適のカバー範囲を拡大する方向、縦方向が</a:t>
            </a:r>
            <a:r>
              <a:rPr kumimoji="1" lang="en-US" altLang="ja-JP" dirty="0"/>
              <a:t>IA2IA</a:t>
            </a:r>
            <a:r>
              <a:rPr kumimoji="1" lang="ja-JP" altLang="en-US" dirty="0"/>
              <a:t>、つまり操業の自律化を高める方向を表しています。横河はこれらの両方を高めていくと、</a:t>
            </a:r>
            <a:r>
              <a:rPr kumimoji="1" lang="en-US" altLang="ja-JP" dirty="0"/>
              <a:t>SoS</a:t>
            </a:r>
            <a:r>
              <a:rPr kumimoji="1" lang="ja-JP" altLang="en-US" dirty="0"/>
              <a:t>に発展すると考えています。また、</a:t>
            </a:r>
            <a:r>
              <a:rPr kumimoji="1" lang="en-US" altLang="ja-JP" dirty="0"/>
              <a:t>SoS</a:t>
            </a:r>
            <a:r>
              <a:rPr kumimoji="1" lang="ja-JP" altLang="en-US" dirty="0"/>
              <a:t>が社会実装された世界でインテグレータとなり、全体最適による価値創出を目指しています。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(8:45~9:05 20sec) </a:t>
            </a:r>
            <a:r>
              <a:rPr kumimoji="1" lang="ja-JP" altLang="en-US" dirty="0"/>
              <a:t>このように、製造業は、</a:t>
            </a:r>
            <a:r>
              <a:rPr kumimoji="1" lang="en-US" altLang="ja-JP" dirty="0"/>
              <a:t>Smart Manufacturing</a:t>
            </a:r>
            <a:r>
              <a:rPr kumimoji="1" lang="ja-JP" altLang="en-US" dirty="0"/>
              <a:t>に基づいて、従来の顧客に閉じたローカルなサービスではなく、社会・地域とのインフラ同士、あるいはサプライチェーン全体が連携した、グローバル構想のもとで、</a:t>
            </a:r>
            <a:r>
              <a:rPr kumimoji="1" lang="en-US" altLang="ja-JP" dirty="0"/>
              <a:t>SoS</a:t>
            </a:r>
            <a:r>
              <a:rPr kumimoji="1" lang="ja-JP" altLang="en-US" dirty="0"/>
              <a:t>を前提とした価値・サービスを提供する形態を目指す傾向にあると言えます。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(10:47~11:44 57sec) </a:t>
            </a:r>
            <a:r>
              <a:rPr kumimoji="1" lang="ja-JP" altLang="en-US" dirty="0"/>
              <a:t>ここからは、</a:t>
            </a:r>
            <a:r>
              <a:rPr kumimoji="1" lang="en-US" altLang="ja-JP" dirty="0"/>
              <a:t>CPHS</a:t>
            </a:r>
            <a:r>
              <a:rPr kumimoji="1" lang="ja-JP" altLang="en-US" dirty="0"/>
              <a:t>への展望についてお話します。左図のように、</a:t>
            </a:r>
            <a:r>
              <a:rPr kumimoji="1" lang="en-US" altLang="ja-JP" dirty="0"/>
              <a:t>CPHS</a:t>
            </a:r>
            <a:r>
              <a:rPr kumimoji="1" lang="ja-JP" altLang="en-US" dirty="0"/>
              <a:t>では、物理空間の人間や自然・気候状態のデータを常に計測して、仮想空間でそれを分析・シミュレーションします。その結果、物理空間のロボットや車などの機械に指示したり、システムの画面に情報をフィードバックしたり、あるいは社会を通して、人間にその価値が提供されます。ここで、暮らしのシーンに注目すると、この中の人間は社会のどこに位置するのかを大別できると考えられます。</a:t>
            </a:r>
            <a:r>
              <a:rPr kumimoji="1" lang="en-US" altLang="ja-JP" dirty="0"/>
              <a:t>1</a:t>
            </a:r>
            <a:r>
              <a:rPr kumimoji="1" lang="ja-JP" altLang="en-US" dirty="0"/>
              <a:t>つ目は職場での労働や学校教育など役割を果たすシーン、</a:t>
            </a:r>
            <a:r>
              <a:rPr kumimoji="1" lang="en-US" altLang="ja-JP" dirty="0"/>
              <a:t>2</a:t>
            </a:r>
            <a:r>
              <a:rPr kumimoji="1" lang="ja-JP" altLang="en-US" dirty="0"/>
              <a:t>つ目は自宅や買い物など日常生活のシーン、</a:t>
            </a:r>
            <a:r>
              <a:rPr kumimoji="1" lang="en-US" altLang="ja-JP" dirty="0"/>
              <a:t>3</a:t>
            </a:r>
            <a:r>
              <a:rPr kumimoji="1" lang="ja-JP" altLang="en-US" dirty="0"/>
              <a:t>つ目は旅行などのレジャーのシーンです。プラントを含むサプライチェーンに関わる人間は</a:t>
            </a:r>
            <a:r>
              <a:rPr kumimoji="1" lang="en-US" altLang="ja-JP" dirty="0"/>
              <a:t>1</a:t>
            </a:r>
            <a:r>
              <a:rPr kumimoji="1" lang="ja-JP" altLang="en-US" dirty="0"/>
              <a:t>のシーンを多く占めています。ですので今回は</a:t>
            </a:r>
            <a:r>
              <a:rPr kumimoji="1" lang="en-US" altLang="ja-JP" dirty="0"/>
              <a:t>1</a:t>
            </a:r>
            <a:r>
              <a:rPr kumimoji="1" lang="ja-JP" altLang="en-US" dirty="0"/>
              <a:t>番の視点でお話しします。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(11:44~12:26 42sec) </a:t>
            </a:r>
            <a:r>
              <a:rPr kumimoji="1" lang="ja-JP" altLang="en-US" dirty="0"/>
              <a:t>先程お話したように、</a:t>
            </a:r>
            <a:r>
              <a:rPr kumimoji="1" lang="en-US" altLang="ja-JP" dirty="0"/>
              <a:t>IA2IA</a:t>
            </a:r>
            <a:r>
              <a:rPr kumimoji="1" lang="ja-JP" altLang="en-US" dirty="0"/>
              <a:t>や</a:t>
            </a:r>
            <a:r>
              <a:rPr kumimoji="1" lang="en-US" altLang="ja-JP" dirty="0"/>
              <a:t>Smart Factory</a:t>
            </a:r>
            <a:r>
              <a:rPr kumimoji="1" lang="ja-JP" altLang="en-US" dirty="0"/>
              <a:t>などで、操業の自律化や設備同士のスマート連携が進むと、プラントオペレータは削減方向に向かいます。一方、</a:t>
            </a:r>
            <a:r>
              <a:rPr kumimoji="1" lang="en-US" altLang="ja-JP" dirty="0"/>
              <a:t>Smart Manufacturing</a:t>
            </a:r>
            <a:r>
              <a:rPr kumimoji="1" lang="ja-JP" altLang="en-US" dirty="0"/>
              <a:t>や</a:t>
            </a:r>
            <a:r>
              <a:rPr kumimoji="1" lang="en-US" altLang="ja-JP" dirty="0"/>
              <a:t>Connected Industries</a:t>
            </a:r>
            <a:r>
              <a:rPr kumimoji="1" lang="ja-JP" altLang="en-US" dirty="0"/>
              <a:t>などで、プラントを起点とした</a:t>
            </a:r>
            <a:r>
              <a:rPr kumimoji="1" lang="en-US" altLang="ja-JP" dirty="0"/>
              <a:t>SoS</a:t>
            </a:r>
            <a:r>
              <a:rPr kumimoji="1" lang="ja-JP" altLang="en-US" dirty="0"/>
              <a:t>に発展すると、グローバルには人間との接点が増加すると期待されます。つまり、ローカルな範囲では人間の直接的な関与が疎になることに対して、グローバルには間接的に携わる人間を含めたサプライチェーン全体に拡大されていくと予想されます。よって、この間接的な影響を踏まえた、サービス・価値の提供、評価を目指す必要があるといえます。例えば、エネルギーの由来を保証するために、ブロックチェーンによるトラッキングなどが挙げ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3669019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(12:26~13:06 40sec) </a:t>
            </a:r>
            <a:r>
              <a:rPr kumimoji="1" lang="ja-JP" altLang="en-US" dirty="0"/>
              <a:t>プラント</a:t>
            </a:r>
            <a:r>
              <a:rPr kumimoji="1" lang="en-US" altLang="ja-JP" dirty="0"/>
              <a:t>SoS</a:t>
            </a:r>
            <a:r>
              <a:rPr kumimoji="1" lang="ja-JP" altLang="en-US" dirty="0"/>
              <a:t>を含む将来モデルを考えてみました。左図のように、エネルギーの地産地消の地域が増えると思います。このとき、エネルギー市場の取引は仮想化・自動化され、グリッドに近い監視者も削減するので、プラントやエネルギー管理の労働人口は減少すると言えます。また、エネルギー分散に伴って、右図のように小型プラントが分散配置することも予想されます。小型プラントとは、バイオマス発電や</a:t>
            </a:r>
            <a:r>
              <a:rPr kumimoji="1" lang="en-US" altLang="ja-JP" dirty="0"/>
              <a:t>CO2</a:t>
            </a:r>
            <a:r>
              <a:rPr kumimoji="1" lang="ja-JP" altLang="en-US" dirty="0"/>
              <a:t>回収、プラスチックリサイクル、水電解など、カーボンリサイクルに貢献するプラントを指します。一方で、過不足時に近隣地域同士がリンクして融通するため、影響範囲が拡大すると言えます。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(13:06~13:58 52sec) </a:t>
            </a:r>
            <a:r>
              <a:rPr kumimoji="1" lang="ja-JP" altLang="en-US" dirty="0"/>
              <a:t>また、リサイクル原料の物流も変わります。プラントの分散配置に伴って、左図のように、住宅街などに分散しているリサイクル原料を効率的に回収したり、スーパーなどの店舗に衣類などの回収ボックスを分散配置する必要があります。また、近年の物流ネットワークで言われている</a:t>
            </a:r>
            <a:r>
              <a:rPr kumimoji="1" lang="en-US" altLang="ja-JP" dirty="0"/>
              <a:t>Physical Internet</a:t>
            </a:r>
            <a:r>
              <a:rPr kumimoji="1" lang="ja-JP" altLang="en-US" dirty="0"/>
              <a:t>によって、異なる事業者間で荷物を混載した中継運送方式に変わると思われます。さらに、シェアリングなど、交通サービスとの融合も影響を与えると思われます。このとき、右図のように、中継運送に伴って短距離往復が主流になる、つまり運転手の普段の移動半径は縮まると予想されます。一方、災害時や渋滞時に近隣地域とリンクして経路・輸送手段を活用することで、止まらない物流となるというのも、一つの姿として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(13:58~14:22 24sec) </a:t>
            </a:r>
            <a:r>
              <a:rPr kumimoji="1" lang="ja-JP" altLang="en-US" dirty="0"/>
              <a:t>以上をまとめます。製造業と</a:t>
            </a:r>
            <a:r>
              <a:rPr kumimoji="1" lang="en-US" altLang="ja-JP" dirty="0"/>
              <a:t>SoS</a:t>
            </a:r>
            <a:r>
              <a:rPr kumimoji="1" lang="ja-JP" altLang="en-US" dirty="0"/>
              <a:t>の関係や</a:t>
            </a:r>
            <a:r>
              <a:rPr kumimoji="1" lang="en-US" altLang="ja-JP" dirty="0"/>
              <a:t>CEMS</a:t>
            </a:r>
            <a:r>
              <a:rPr kumimoji="1" lang="ja-JP" altLang="en-US" dirty="0"/>
              <a:t>の事例を紹介しました。</a:t>
            </a:r>
            <a:r>
              <a:rPr kumimoji="1" lang="en-US" altLang="ja-JP" dirty="0"/>
              <a:t>Society 5.0</a:t>
            </a:r>
            <a:r>
              <a:rPr kumimoji="1" lang="ja-JP" altLang="en-US" dirty="0"/>
              <a:t>に従うと、プラントの</a:t>
            </a:r>
            <a:r>
              <a:rPr kumimoji="1" lang="en-US" altLang="ja-JP" dirty="0"/>
              <a:t>SoS</a:t>
            </a:r>
            <a:r>
              <a:rPr kumimoji="1" lang="ja-JP" altLang="en-US" dirty="0"/>
              <a:t>化・</a:t>
            </a:r>
            <a:r>
              <a:rPr kumimoji="1" lang="en-US" altLang="ja-JP" dirty="0"/>
              <a:t>CPHS</a:t>
            </a:r>
            <a:r>
              <a:rPr kumimoji="1" lang="ja-JP" altLang="en-US" dirty="0"/>
              <a:t>化に伴って、影響がサプライチェーン全体へ拡大されていくことが予想されることを述べました。横河は、間接的な影響や人を考慮したサービス価値を提供することを目指したいと考えています。以上で終わります、ありがとうござい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(1:00~1:40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(1:40~2:04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(2:04~2:32 28sec) SoS</a:t>
            </a:r>
            <a:r>
              <a:rPr kumimoji="1" lang="ja-JP" altLang="en-US" dirty="0"/>
              <a:t>のイメージは、右図のように、各要素が集まってサブシステムを構成していて、サブシステム同士が集まって大きなシステムを形成する図でよく表現されます。この</a:t>
            </a:r>
            <a:r>
              <a:rPr kumimoji="1" lang="en-US" altLang="ja-JP" dirty="0"/>
              <a:t>SoS</a:t>
            </a:r>
            <a:r>
              <a:rPr kumimoji="1" lang="ja-JP" altLang="en-US" dirty="0"/>
              <a:t>の定義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(2:32~3:42 70sec) SoS</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(3:42~4:56 74sec)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(4:56~5:40 44sec) </a:t>
            </a:r>
            <a:r>
              <a:rPr kumimoji="1" lang="ja-JP" altLang="en-US" dirty="0"/>
              <a:t>次に鉄道の直通相互運転、乗り入れの例です。左のように、通常は各鉄道事業者が独自の路線と電車を所有していて、運行管理システムと支払システムで管理しています。直通相互運転は、他者の車両を借りて、自社の運転士が自社路線を運転します。そうすると、互いに運転状況やダイヤ改正を共有し合ったり、車両賃貸料金を均等化したり、需要側の乗客が自ら分散するので、運賃収入を分配します。このように、ターミナル駅の乗換混雑緩和や速達性向上のために、事業者間、需給間で連携する構造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1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24.sv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5.svg"/><Relationship Id="rId11" Type="http://schemas.openxmlformats.org/officeDocument/2006/relationships/image" Target="../media/image23.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1.png"/></Relationships>
</file>

<file path=ppt/slides/_rels/slide13.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68.sv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 Id="rId14" Type="http://schemas.openxmlformats.org/officeDocument/2006/relationships/image" Target="../media/image74.sv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78.svg"/><Relationship Id="rId18" Type="http://schemas.openxmlformats.org/officeDocument/2006/relationships/image" Target="../media/image54.png"/><Relationship Id="rId26" Type="http://schemas.openxmlformats.org/officeDocument/2006/relationships/image" Target="../media/image83.jpg"/><Relationship Id="rId3" Type="http://schemas.openxmlformats.org/officeDocument/2006/relationships/image" Target="../media/image17.png"/><Relationship Id="rId21" Type="http://schemas.openxmlformats.org/officeDocument/2006/relationships/image" Target="../media/image82.svg"/><Relationship Id="rId7" Type="http://schemas.openxmlformats.org/officeDocument/2006/relationships/image" Target="../media/image14.png"/><Relationship Id="rId12" Type="http://schemas.openxmlformats.org/officeDocument/2006/relationships/image" Target="../media/image77.png"/><Relationship Id="rId17" Type="http://schemas.openxmlformats.org/officeDocument/2006/relationships/image" Target="../media/image59.svg"/><Relationship Id="rId25" Type="http://schemas.openxmlformats.org/officeDocument/2006/relationships/image" Target="../media/image20.svg"/><Relationship Id="rId2" Type="http://schemas.openxmlformats.org/officeDocument/2006/relationships/notesSlide" Target="../notesSlides/notesSlide15.xml"/><Relationship Id="rId16" Type="http://schemas.openxmlformats.org/officeDocument/2006/relationships/image" Target="../media/image58.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7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80.png"/><Relationship Id="rId23" Type="http://schemas.openxmlformats.org/officeDocument/2006/relationships/image" Target="../media/image11.svg"/><Relationship Id="rId10" Type="http://schemas.openxmlformats.org/officeDocument/2006/relationships/image" Target="../media/image75.png"/><Relationship Id="rId19" Type="http://schemas.openxmlformats.org/officeDocument/2006/relationships/image" Target="../media/image55.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79.png"/><Relationship Id="rId22"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92.png"/><Relationship Id="rId18" Type="http://schemas.openxmlformats.org/officeDocument/2006/relationships/image" Target="../media/image97.svg"/><Relationship Id="rId26" Type="http://schemas.openxmlformats.org/officeDocument/2006/relationships/image" Target="../media/image57.svg"/><Relationship Id="rId39" Type="http://schemas.openxmlformats.org/officeDocument/2006/relationships/image" Target="../media/image110.png"/><Relationship Id="rId3" Type="http://schemas.openxmlformats.org/officeDocument/2006/relationships/image" Target="../media/image84.png"/><Relationship Id="rId21" Type="http://schemas.openxmlformats.org/officeDocument/2006/relationships/image" Target="../media/image54.png"/><Relationship Id="rId34" Type="http://schemas.openxmlformats.org/officeDocument/2006/relationships/image" Target="../media/image107.svg"/><Relationship Id="rId7" Type="http://schemas.openxmlformats.org/officeDocument/2006/relationships/image" Target="../media/image73.png"/><Relationship Id="rId12" Type="http://schemas.openxmlformats.org/officeDocument/2006/relationships/image" Target="../media/image91.svg"/><Relationship Id="rId17" Type="http://schemas.openxmlformats.org/officeDocument/2006/relationships/image" Target="../media/image96.png"/><Relationship Id="rId25" Type="http://schemas.openxmlformats.org/officeDocument/2006/relationships/image" Target="../media/image56.png"/><Relationship Id="rId33" Type="http://schemas.openxmlformats.org/officeDocument/2006/relationships/image" Target="../media/image106.png"/><Relationship Id="rId38" Type="http://schemas.openxmlformats.org/officeDocument/2006/relationships/image" Target="../media/image72.svg"/><Relationship Id="rId2" Type="http://schemas.openxmlformats.org/officeDocument/2006/relationships/notesSlide" Target="../notesSlides/notesSlide16.xml"/><Relationship Id="rId16" Type="http://schemas.openxmlformats.org/officeDocument/2006/relationships/image" Target="../media/image95.svg"/><Relationship Id="rId20" Type="http://schemas.openxmlformats.org/officeDocument/2006/relationships/image" Target="../media/image39.svg"/><Relationship Id="rId29" Type="http://schemas.openxmlformats.org/officeDocument/2006/relationships/image" Target="../media/image102.png"/><Relationship Id="rId1" Type="http://schemas.openxmlformats.org/officeDocument/2006/relationships/slideLayout" Target="../slideLayouts/slideLayout12.xml"/><Relationship Id="rId6" Type="http://schemas.openxmlformats.org/officeDocument/2006/relationships/image" Target="../media/image87.svg"/><Relationship Id="rId11" Type="http://schemas.openxmlformats.org/officeDocument/2006/relationships/image" Target="../media/image90.png"/><Relationship Id="rId24" Type="http://schemas.openxmlformats.org/officeDocument/2006/relationships/image" Target="../media/image99.svg"/><Relationship Id="rId32" Type="http://schemas.openxmlformats.org/officeDocument/2006/relationships/image" Target="../media/image105.svg"/><Relationship Id="rId37" Type="http://schemas.openxmlformats.org/officeDocument/2006/relationships/image" Target="../media/image71.png"/><Relationship Id="rId40" Type="http://schemas.openxmlformats.org/officeDocument/2006/relationships/image" Target="../media/image111.svg"/><Relationship Id="rId5" Type="http://schemas.openxmlformats.org/officeDocument/2006/relationships/image" Target="../media/image86.png"/><Relationship Id="rId15" Type="http://schemas.openxmlformats.org/officeDocument/2006/relationships/image" Target="../media/image94.png"/><Relationship Id="rId23" Type="http://schemas.openxmlformats.org/officeDocument/2006/relationships/image" Target="../media/image98.png"/><Relationship Id="rId28" Type="http://schemas.openxmlformats.org/officeDocument/2006/relationships/image" Target="../media/image101.svg"/><Relationship Id="rId36" Type="http://schemas.openxmlformats.org/officeDocument/2006/relationships/image" Target="../media/image109.svg"/><Relationship Id="rId10" Type="http://schemas.openxmlformats.org/officeDocument/2006/relationships/image" Target="../media/image89.svg"/><Relationship Id="rId19" Type="http://schemas.openxmlformats.org/officeDocument/2006/relationships/image" Target="../media/image38.png"/><Relationship Id="rId31" Type="http://schemas.openxmlformats.org/officeDocument/2006/relationships/image" Target="../media/image104.png"/><Relationship Id="rId4" Type="http://schemas.openxmlformats.org/officeDocument/2006/relationships/image" Target="../media/image85.svg"/><Relationship Id="rId9" Type="http://schemas.openxmlformats.org/officeDocument/2006/relationships/image" Target="../media/image88.png"/><Relationship Id="rId14" Type="http://schemas.openxmlformats.org/officeDocument/2006/relationships/image" Target="../media/image93.svg"/><Relationship Id="rId22" Type="http://schemas.openxmlformats.org/officeDocument/2006/relationships/image" Target="../media/image55.svg"/><Relationship Id="rId27" Type="http://schemas.openxmlformats.org/officeDocument/2006/relationships/image" Target="../media/image100.png"/><Relationship Id="rId30" Type="http://schemas.openxmlformats.org/officeDocument/2006/relationships/image" Target="../media/image103.svg"/><Relationship Id="rId35" Type="http://schemas.openxmlformats.org/officeDocument/2006/relationships/image" Target="../media/image10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13.svg"/><Relationship Id="rId18" Type="http://schemas.openxmlformats.org/officeDocument/2006/relationships/image" Target="../media/image113.png"/><Relationship Id="rId26" Type="http://schemas.openxmlformats.org/officeDocument/2006/relationships/image" Target="../media/image18.svg"/><Relationship Id="rId3" Type="http://schemas.openxmlformats.org/officeDocument/2006/relationships/image" Target="../media/image112.png"/><Relationship Id="rId21" Type="http://schemas.openxmlformats.org/officeDocument/2006/relationships/image" Target="../media/image114.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80.png"/><Relationship Id="rId25" Type="http://schemas.openxmlformats.org/officeDocument/2006/relationships/image" Target="../media/image17.png"/><Relationship Id="rId2" Type="http://schemas.openxmlformats.org/officeDocument/2006/relationships/notesSlide" Target="../notesSlides/notesSlide18.xml"/><Relationship Id="rId16" Type="http://schemas.openxmlformats.org/officeDocument/2006/relationships/image" Target="../media/image16.png"/><Relationship Id="rId20" Type="http://schemas.openxmlformats.org/officeDocument/2006/relationships/image" Target="../media/image78.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59.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58.png"/><Relationship Id="rId19" Type="http://schemas.openxmlformats.org/officeDocument/2006/relationships/image" Target="../media/image77.png"/><Relationship Id="rId4" Type="http://schemas.openxmlformats.org/officeDocument/2006/relationships/image" Target="../media/image23.png"/><Relationship Id="rId9" Type="http://schemas.openxmlformats.org/officeDocument/2006/relationships/image" Target="../media/image74.svg"/><Relationship Id="rId14" Type="http://schemas.openxmlformats.org/officeDocument/2006/relationships/image" Target="../media/image14.png"/><Relationship Id="rId22" Type="http://schemas.openxmlformats.org/officeDocument/2006/relationships/image" Target="../media/image115.svg"/></Relationships>
</file>

<file path=ppt/slides/_rels/slide19.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88.png"/><Relationship Id="rId18" Type="http://schemas.openxmlformats.org/officeDocument/2006/relationships/image" Target="../media/image74.svg"/><Relationship Id="rId26" Type="http://schemas.openxmlformats.org/officeDocument/2006/relationships/image" Target="../media/image121.svg"/><Relationship Id="rId3" Type="http://schemas.openxmlformats.org/officeDocument/2006/relationships/image" Target="../media/image23.png"/><Relationship Id="rId21" Type="http://schemas.openxmlformats.org/officeDocument/2006/relationships/image" Target="../media/image75.png"/><Relationship Id="rId34" Type="http://schemas.openxmlformats.org/officeDocument/2006/relationships/image" Target="../media/image129.png"/><Relationship Id="rId7" Type="http://schemas.openxmlformats.org/officeDocument/2006/relationships/image" Target="../media/image58.png"/><Relationship Id="rId12" Type="http://schemas.openxmlformats.org/officeDocument/2006/relationships/image" Target="../media/image39.svg"/><Relationship Id="rId17" Type="http://schemas.openxmlformats.org/officeDocument/2006/relationships/image" Target="../media/image73.png"/><Relationship Id="rId25" Type="http://schemas.openxmlformats.org/officeDocument/2006/relationships/image" Target="../media/image120.png"/><Relationship Id="rId33" Type="http://schemas.openxmlformats.org/officeDocument/2006/relationships/image" Target="../media/image128.svg"/><Relationship Id="rId2" Type="http://schemas.openxmlformats.org/officeDocument/2006/relationships/notesSlide" Target="../notesSlides/notesSlide19.xml"/><Relationship Id="rId16" Type="http://schemas.openxmlformats.org/officeDocument/2006/relationships/image" Target="../media/image117.svg"/><Relationship Id="rId20" Type="http://schemas.openxmlformats.org/officeDocument/2006/relationships/image" Target="../media/image91.svg"/><Relationship Id="rId29" Type="http://schemas.openxmlformats.org/officeDocument/2006/relationships/image" Target="../media/image124.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38.png"/><Relationship Id="rId24" Type="http://schemas.openxmlformats.org/officeDocument/2006/relationships/image" Target="../media/image119.svg"/><Relationship Id="rId32" Type="http://schemas.openxmlformats.org/officeDocument/2006/relationships/image" Target="../media/image127.png"/><Relationship Id="rId5" Type="http://schemas.openxmlformats.org/officeDocument/2006/relationships/image" Target="../media/image21.png"/><Relationship Id="rId15" Type="http://schemas.openxmlformats.org/officeDocument/2006/relationships/image" Target="../media/image116.png"/><Relationship Id="rId23" Type="http://schemas.openxmlformats.org/officeDocument/2006/relationships/image" Target="../media/image118.png"/><Relationship Id="rId28" Type="http://schemas.openxmlformats.org/officeDocument/2006/relationships/image" Target="../media/image123.svg"/><Relationship Id="rId10" Type="http://schemas.openxmlformats.org/officeDocument/2006/relationships/image" Target="../media/image11.svg"/><Relationship Id="rId19" Type="http://schemas.openxmlformats.org/officeDocument/2006/relationships/image" Target="../media/image90.png"/><Relationship Id="rId31" Type="http://schemas.openxmlformats.org/officeDocument/2006/relationships/image" Target="../media/image126.svg"/><Relationship Id="rId4" Type="http://schemas.openxmlformats.org/officeDocument/2006/relationships/image" Target="../media/image24.svg"/><Relationship Id="rId9" Type="http://schemas.openxmlformats.org/officeDocument/2006/relationships/image" Target="../media/image10.png"/><Relationship Id="rId14" Type="http://schemas.openxmlformats.org/officeDocument/2006/relationships/image" Target="../media/image89.svg"/><Relationship Id="rId22" Type="http://schemas.openxmlformats.org/officeDocument/2006/relationships/image" Target="../media/image76.sv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3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45.svg"/><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9.svg"/><Relationship Id="rId5" Type="http://schemas.openxmlformats.org/officeDocument/2006/relationships/image" Target="../media/image41.svg"/><Relationship Id="rId15" Type="http://schemas.openxmlformats.org/officeDocument/2006/relationships/image" Target="../media/image51.svg"/><Relationship Id="rId10" Type="http://schemas.openxmlformats.org/officeDocument/2006/relationships/image" Target="../media/image28.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7.svg"/><Relationship Id="rId1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image" Target="../media/image131.jpg"/><Relationship Id="rId1" Type="http://schemas.openxmlformats.org/officeDocument/2006/relationships/slideLayout" Target="../slideLayouts/slideLayout12.xml"/><Relationship Id="rId4" Type="http://schemas.openxmlformats.org/officeDocument/2006/relationships/image" Target="../media/image13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8.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9.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a:t>
            </a:r>
            <a:r>
              <a:rPr lang="en-US" altLang="ja-JP" dirty="0"/>
              <a:t>Ph.D.</a:t>
            </a:r>
            <a:r>
              <a:rPr lang="ja-JP" altLang="en-US" dirty="0"/>
              <a:t>）、鎌田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 </a:t>
            </a:r>
            <a:r>
              <a:rPr lang="en-US" altLang="ja-JP" sz="1800" dirty="0"/>
              <a:t>B-4-3</a:t>
            </a:r>
            <a:endParaRPr lang="ja-JP" altLang="en-US" sz="1800" dirty="0"/>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現時点は、要請承認型や協力型の事例が存在するが、右側に移行していくと予想される。</a:t>
            </a:r>
            <a:endParaRPr lang="en-US" altLang="ja-JP" dirty="0"/>
          </a:p>
          <a:p>
            <a:pPr lvl="1"/>
            <a:r>
              <a:rPr lang="en-US" altLang="ja-JP" dirty="0"/>
              <a:t>CPHS</a:t>
            </a:r>
            <a:r>
              <a:rPr lang="ja-JP" altLang="en-US" dirty="0"/>
              <a:t>（仮想空間からのフィードバック）、</a:t>
            </a:r>
            <a:r>
              <a:rPr lang="en-US" altLang="ja-JP" dirty="0"/>
              <a:t>SoS</a:t>
            </a:r>
            <a:r>
              <a:rPr lang="ja-JP" altLang="en-US" dirty="0"/>
              <a:t>（接続されるシステムの増加）</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663349"/>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663349"/>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663349"/>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641746"/>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641746"/>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049400"/>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4" y="4341236"/>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4" y="4819458"/>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514945" y="3971433"/>
            <a:ext cx="3271062" cy="400110"/>
          </a:xfrm>
          <a:prstGeom prst="rect">
            <a:avLst/>
          </a:prstGeom>
          <a:noFill/>
        </p:spPr>
        <p:txBody>
          <a:bodyPr wrap="square" rtlCol="0">
            <a:spAutoFit/>
          </a:bodyPr>
          <a:lstStyle/>
          <a:p>
            <a:pPr algn="ctr"/>
            <a:r>
              <a:rPr kumimoji="1" lang="ja-JP" altLang="en-US" sz="2000" b="1" dirty="0">
                <a:solidFill>
                  <a:schemeClr val="accent3"/>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
        <p:nvSpPr>
          <p:cNvPr id="17" name="テキスト ボックス 16">
            <a:extLst>
              <a:ext uri="{FF2B5EF4-FFF2-40B4-BE49-F238E27FC236}">
                <a16:creationId xmlns:a16="http://schemas.microsoft.com/office/drawing/2014/main" id="{DE1B7D67-9755-CE85-1AF4-6EF79438C64E}"/>
              </a:ext>
            </a:extLst>
          </p:cNvPr>
          <p:cNvSpPr txBox="1"/>
          <p:nvPr/>
        </p:nvSpPr>
        <p:spPr>
          <a:xfrm>
            <a:off x="6623154" y="5681801"/>
            <a:ext cx="4387745" cy="400110"/>
          </a:xfrm>
          <a:prstGeom prst="rect">
            <a:avLst/>
          </a:prstGeom>
          <a:solidFill>
            <a:schemeClr val="accent4">
              <a:lumMod val="20000"/>
              <a:lumOff val="80000"/>
            </a:schemeClr>
          </a:solidFill>
          <a:ln>
            <a:noFill/>
          </a:ln>
        </p:spPr>
        <p:txBody>
          <a:bodyPr wrap="square" rtlCol="0">
            <a:spAutoFit/>
          </a:bodyPr>
          <a:lstStyle/>
          <a:p>
            <a:pPr algn="ctr"/>
            <a:r>
              <a:rPr kumimoji="1" lang="ja-JP" altLang="en-US" sz="2000" dirty="0"/>
              <a:t>将来的な</a:t>
            </a:r>
            <a:r>
              <a:rPr kumimoji="1" lang="en-US" altLang="ja-JP" sz="2000" dirty="0"/>
              <a:t>SoS</a:t>
            </a:r>
            <a:endParaRPr kumimoji="1" lang="ja-JP" altLang="en-US" sz="2000" dirty="0"/>
          </a:p>
        </p:txBody>
      </p:sp>
      <p:sp>
        <p:nvSpPr>
          <p:cNvPr id="18" name="矢印: 左カーブ 17">
            <a:extLst>
              <a:ext uri="{FF2B5EF4-FFF2-40B4-BE49-F238E27FC236}">
                <a16:creationId xmlns:a16="http://schemas.microsoft.com/office/drawing/2014/main" id="{CF0583F3-8E33-528D-1486-1117A78E82BE}"/>
              </a:ext>
            </a:extLst>
          </p:cNvPr>
          <p:cNvSpPr/>
          <p:nvPr/>
        </p:nvSpPr>
        <p:spPr>
          <a:xfrm rot="18810990">
            <a:off x="8819624" y="4372666"/>
            <a:ext cx="365760" cy="821705"/>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AB9E9BF1-BD9E-9110-F207-7CA5B756AA92}"/>
              </a:ext>
            </a:extLst>
          </p:cNvPr>
          <p:cNvSpPr txBox="1"/>
          <p:nvPr/>
        </p:nvSpPr>
        <p:spPr>
          <a:xfrm>
            <a:off x="7181495" y="5282720"/>
            <a:ext cx="3271062" cy="400110"/>
          </a:xfrm>
          <a:prstGeom prst="rect">
            <a:avLst/>
          </a:prstGeom>
          <a:noFill/>
        </p:spPr>
        <p:txBody>
          <a:bodyPr wrap="square" rtlCol="0">
            <a:spAutoFit/>
          </a:bodyPr>
          <a:lstStyle/>
          <a:p>
            <a:pPr algn="ctr"/>
            <a:r>
              <a:rPr kumimoji="1" lang="ja-JP" altLang="en-US" sz="2000" b="1" dirty="0">
                <a:solidFill>
                  <a:schemeClr val="accent4"/>
                </a:solidFill>
              </a:rPr>
              <a:t>協力＋仮想の混合型</a:t>
            </a:r>
          </a:p>
        </p:txBody>
      </p:sp>
    </p:spTree>
    <p:extLst>
      <p:ext uri="{BB962C8B-B14F-4D97-AF65-F5344CB8AC3E}">
        <p14:creationId xmlns:p14="http://schemas.microsoft.com/office/powerpoint/2010/main" val="1286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BE353EA2-9240-8A84-5ACF-09EBA2931B8F}"/>
              </a:ext>
            </a:extLst>
          </p:cNvPr>
          <p:cNvSpPr/>
          <p:nvPr/>
        </p:nvSpPr>
        <p:spPr>
          <a:xfrm>
            <a:off x="1130970" y="4209185"/>
            <a:ext cx="3200399" cy="1336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を目指す取り組みだと捉えられる。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173030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180845"/>
            <a:ext cx="4214466"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283060" y="3145416"/>
            <a:ext cx="4718286" cy="400110"/>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474941"/>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474941"/>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pic>
        <p:nvPicPr>
          <p:cNvPr id="6" name="グラフィックス 5" descr="ロボット ハンド 単色塗りつぶし">
            <a:extLst>
              <a:ext uri="{FF2B5EF4-FFF2-40B4-BE49-F238E27FC236}">
                <a16:creationId xmlns:a16="http://schemas.microsoft.com/office/drawing/2014/main" id="{1DD53435-EF3D-F58A-B78D-B170C6DDB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7150" y="4914384"/>
            <a:ext cx="545432" cy="545432"/>
          </a:xfrm>
          <a:prstGeom prst="rect">
            <a:avLst/>
          </a:prstGeom>
        </p:spPr>
      </p:pic>
      <p:pic>
        <p:nvPicPr>
          <p:cNvPr id="7" name="グラフィックス 6" descr="コンピューター 単色塗りつぶし">
            <a:extLst>
              <a:ext uri="{FF2B5EF4-FFF2-40B4-BE49-F238E27FC236}">
                <a16:creationId xmlns:a16="http://schemas.microsoft.com/office/drawing/2014/main" id="{5B6AE574-4933-F8CF-DAEA-A00FFB1CF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988" y="4528266"/>
            <a:ext cx="615449" cy="615449"/>
          </a:xfrm>
          <a:prstGeom prst="rect">
            <a:avLst/>
          </a:prstGeom>
        </p:spPr>
      </p:pic>
      <p:pic>
        <p:nvPicPr>
          <p:cNvPr id="8" name="グラフィックス 7" descr="ロボット 単色塗りつぶし">
            <a:extLst>
              <a:ext uri="{FF2B5EF4-FFF2-40B4-BE49-F238E27FC236}">
                <a16:creationId xmlns:a16="http://schemas.microsoft.com/office/drawing/2014/main" id="{2136B0A0-BB89-4660-A0F7-80D2E75CBB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1488" y="4257314"/>
            <a:ext cx="581219" cy="581219"/>
          </a:xfrm>
          <a:prstGeom prst="rect">
            <a:avLst/>
          </a:prstGeom>
        </p:spPr>
      </p:pic>
      <p:pic>
        <p:nvPicPr>
          <p:cNvPr id="10" name="グラフィックス 9" descr="建設作業員男性 単色塗りつぶし">
            <a:extLst>
              <a:ext uri="{FF2B5EF4-FFF2-40B4-BE49-F238E27FC236}">
                <a16:creationId xmlns:a16="http://schemas.microsoft.com/office/drawing/2014/main" id="{01F2E504-BFD3-64C0-B205-0A854D947F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6363" y="4528266"/>
            <a:ext cx="565753" cy="565753"/>
          </a:xfrm>
          <a:prstGeom prst="rect">
            <a:avLst/>
          </a:prstGeom>
        </p:spPr>
      </p:pic>
      <p:cxnSp>
        <p:nvCxnSpPr>
          <p:cNvPr id="11" name="直線コネクタ 10">
            <a:extLst>
              <a:ext uri="{FF2B5EF4-FFF2-40B4-BE49-F238E27FC236}">
                <a16:creationId xmlns:a16="http://schemas.microsoft.com/office/drawing/2014/main" id="{26C19674-8719-5162-5C71-3E9E64564713}"/>
              </a:ext>
            </a:extLst>
          </p:cNvPr>
          <p:cNvCxnSpPr>
            <a:cxnSpLocks/>
            <a:stCxn id="7" idx="3"/>
            <a:endCxn id="8" idx="1"/>
          </p:cNvCxnSpPr>
          <p:nvPr/>
        </p:nvCxnSpPr>
        <p:spPr>
          <a:xfrm flipV="1">
            <a:off x="2834437" y="4547924"/>
            <a:ext cx="667051" cy="288067"/>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99FC103-30EC-22CE-CA98-F59C6726A934}"/>
              </a:ext>
            </a:extLst>
          </p:cNvPr>
          <p:cNvCxnSpPr>
            <a:cxnSpLocks/>
            <a:stCxn id="7" idx="3"/>
            <a:endCxn id="6" idx="1"/>
          </p:cNvCxnSpPr>
          <p:nvPr/>
        </p:nvCxnSpPr>
        <p:spPr>
          <a:xfrm>
            <a:off x="2834437" y="4835991"/>
            <a:ext cx="712713" cy="35110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8A8CF3-5509-8488-F8AF-3ADE4D7B0E89}"/>
              </a:ext>
            </a:extLst>
          </p:cNvPr>
          <p:cNvCxnSpPr>
            <a:cxnSpLocks/>
            <a:stCxn id="7" idx="1"/>
            <a:endCxn id="10" idx="3"/>
          </p:cNvCxnSpPr>
          <p:nvPr/>
        </p:nvCxnSpPr>
        <p:spPr>
          <a:xfrm flipH="1" flipV="1">
            <a:off x="1822116" y="4811143"/>
            <a:ext cx="396872" cy="24848"/>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グラフィックス 37" descr="工場 単色塗りつぶし">
            <a:extLst>
              <a:ext uri="{FF2B5EF4-FFF2-40B4-BE49-F238E27FC236}">
                <a16:creationId xmlns:a16="http://schemas.microsoft.com/office/drawing/2014/main" id="{17A5DBDD-C124-C0FC-E720-AFFF865737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8317" y="3937567"/>
            <a:ext cx="590699" cy="590699"/>
          </a:xfrm>
          <a:prstGeom prst="rect">
            <a:avLst/>
          </a:prstGeom>
        </p:spPr>
      </p:pic>
      <p:pic>
        <p:nvPicPr>
          <p:cNvPr id="43" name="グラフィックス 42" descr="工場 単色塗りつぶし">
            <a:extLst>
              <a:ext uri="{FF2B5EF4-FFF2-40B4-BE49-F238E27FC236}">
                <a16:creationId xmlns:a16="http://schemas.microsoft.com/office/drawing/2014/main" id="{11DA6360-472B-0AB6-06AF-FCF7126D28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567" y="5011545"/>
            <a:ext cx="590699" cy="590699"/>
          </a:xfrm>
          <a:prstGeom prst="rect">
            <a:avLst/>
          </a:prstGeom>
        </p:spPr>
      </p:pic>
      <p:pic>
        <p:nvPicPr>
          <p:cNvPr id="44" name="グラフィックス 43" descr="工場 単色塗りつぶし">
            <a:extLst>
              <a:ext uri="{FF2B5EF4-FFF2-40B4-BE49-F238E27FC236}">
                <a16:creationId xmlns:a16="http://schemas.microsoft.com/office/drawing/2014/main" id="{DD4424B3-165A-BCB7-93FE-3F8D56C08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7563" y="4420846"/>
            <a:ext cx="590699" cy="590699"/>
          </a:xfrm>
          <a:prstGeom prst="rect">
            <a:avLst/>
          </a:prstGeom>
        </p:spPr>
      </p:pic>
      <p:pic>
        <p:nvPicPr>
          <p:cNvPr id="45" name="グラフィックス 44" descr="建物 単色塗りつぶし">
            <a:extLst>
              <a:ext uri="{FF2B5EF4-FFF2-40B4-BE49-F238E27FC236}">
                <a16:creationId xmlns:a16="http://schemas.microsoft.com/office/drawing/2014/main" id="{CC74644D-3FCF-F612-39A6-2C58CF762A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95824" y="3935995"/>
            <a:ext cx="546379" cy="546379"/>
          </a:xfrm>
          <a:prstGeom prst="rect">
            <a:avLst/>
          </a:prstGeom>
        </p:spPr>
      </p:pic>
      <p:cxnSp>
        <p:nvCxnSpPr>
          <p:cNvPr id="46" name="直線コネクタ 45">
            <a:extLst>
              <a:ext uri="{FF2B5EF4-FFF2-40B4-BE49-F238E27FC236}">
                <a16:creationId xmlns:a16="http://schemas.microsoft.com/office/drawing/2014/main" id="{38522247-29CD-1C32-06C8-C3DF31D11503}"/>
              </a:ext>
            </a:extLst>
          </p:cNvPr>
          <p:cNvCxnSpPr>
            <a:cxnSpLocks/>
            <a:stCxn id="45" idx="2"/>
            <a:endCxn id="43" idx="0"/>
          </p:cNvCxnSpPr>
          <p:nvPr/>
        </p:nvCxnSpPr>
        <p:spPr>
          <a:xfrm flipH="1">
            <a:off x="7968917" y="4482374"/>
            <a:ext cx="400097" cy="52917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281A786-208B-DBB3-0393-3750B11D38ED}"/>
              </a:ext>
            </a:extLst>
          </p:cNvPr>
          <p:cNvCxnSpPr>
            <a:cxnSpLocks/>
            <a:stCxn id="44" idx="1"/>
            <a:endCxn id="43" idx="3"/>
          </p:cNvCxnSpPr>
          <p:nvPr/>
        </p:nvCxnSpPr>
        <p:spPr>
          <a:xfrm flipH="1">
            <a:off x="8264266" y="4716196"/>
            <a:ext cx="1093297" cy="59069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E04F43F-0640-BEE4-14CD-5ACAA909D8FA}"/>
              </a:ext>
            </a:extLst>
          </p:cNvPr>
          <p:cNvCxnSpPr>
            <a:cxnSpLocks/>
            <a:stCxn id="44" idx="1"/>
            <a:endCxn id="45" idx="3"/>
          </p:cNvCxnSpPr>
          <p:nvPr/>
        </p:nvCxnSpPr>
        <p:spPr>
          <a:xfrm flipH="1" flipV="1">
            <a:off x="8642203" y="4209185"/>
            <a:ext cx="715360" cy="50701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915061"/>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4618729A-0BD9-5B70-2191-5901E1B74F41}"/>
              </a:ext>
            </a:extLst>
          </p:cNvPr>
          <p:cNvSpPr txBox="1"/>
          <p:nvPr/>
        </p:nvSpPr>
        <p:spPr>
          <a:xfrm>
            <a:off x="1841688" y="5530554"/>
            <a:ext cx="1832082" cy="338554"/>
          </a:xfrm>
          <a:prstGeom prst="rect">
            <a:avLst/>
          </a:prstGeom>
          <a:noFill/>
        </p:spPr>
        <p:txBody>
          <a:bodyPr wrap="square" rtlCol="0">
            <a:spAutoFit/>
          </a:bodyPr>
          <a:lstStyle/>
          <a:p>
            <a:pPr algn="ctr"/>
            <a:r>
              <a:rPr kumimoji="1" lang="ja-JP" altLang="en-US" sz="1600" dirty="0"/>
              <a:t>カバー範囲の拡大</a:t>
            </a:r>
          </a:p>
        </p:txBody>
      </p:sp>
      <p:sp>
        <p:nvSpPr>
          <p:cNvPr id="10" name="テキスト ボックス 9">
            <a:extLst>
              <a:ext uri="{FF2B5EF4-FFF2-40B4-BE49-F238E27FC236}">
                <a16:creationId xmlns:a16="http://schemas.microsoft.com/office/drawing/2014/main" id="{43FC7DCA-82FC-6EE1-2696-57BAA647EA2B}"/>
              </a:ext>
            </a:extLst>
          </p:cNvPr>
          <p:cNvSpPr txBox="1"/>
          <p:nvPr/>
        </p:nvSpPr>
        <p:spPr>
          <a:xfrm rot="16200000">
            <a:off x="-563409" y="3259723"/>
            <a:ext cx="1832082" cy="338554"/>
          </a:xfrm>
          <a:prstGeom prst="rect">
            <a:avLst/>
          </a:prstGeom>
          <a:noFill/>
        </p:spPr>
        <p:txBody>
          <a:bodyPr wrap="square" rtlCol="0">
            <a:spAutoFit/>
          </a:bodyPr>
          <a:lstStyle/>
          <a:p>
            <a:pPr algn="ctr"/>
            <a:r>
              <a:rPr kumimoji="1" lang="ja-JP" altLang="en-US" sz="1600" dirty="0"/>
              <a:t>操業の自律化</a:t>
            </a:r>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1254033" y="3221922"/>
            <a:ext cx="9640389" cy="259104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1613444" y="3481133"/>
            <a:ext cx="7663691" cy="207262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2076993" y="3764995"/>
            <a:ext cx="5144317" cy="150490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2411385" y="3978993"/>
            <a:ext cx="2735380" cy="1076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011040" y="4317389"/>
            <a:ext cx="1167567" cy="400110"/>
          </a:xfrm>
          <a:prstGeom prst="rect">
            <a:avLst/>
          </a:prstGeom>
          <a:noFill/>
        </p:spPr>
        <p:txBody>
          <a:bodyPr wrap="square" rtlCol="0">
            <a:spAutoFit/>
          </a:bodyPr>
          <a:lstStyle/>
          <a:p>
            <a:r>
              <a:rPr kumimoji="1" lang="ja-JP" altLang="en-US" sz="2000" dirty="0">
                <a:solidFill>
                  <a:schemeClr val="bg1"/>
                </a:solidFill>
              </a:rPr>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5264326" y="4317389"/>
            <a:ext cx="854545" cy="400110"/>
          </a:xfrm>
          <a:prstGeom prst="rect">
            <a:avLst/>
          </a:prstGeom>
          <a:noFill/>
        </p:spPr>
        <p:txBody>
          <a:bodyPr wrap="square" rtlCol="0">
            <a:spAutoFit/>
          </a:bodyPr>
          <a:lstStyle/>
          <a:p>
            <a:r>
              <a:rPr kumimoji="1" lang="ja-JP" altLang="en-US" sz="20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7366151" y="4317389"/>
            <a:ext cx="1766144" cy="400110"/>
          </a:xfrm>
          <a:prstGeom prst="rect">
            <a:avLst/>
          </a:prstGeom>
          <a:noFill/>
        </p:spPr>
        <p:txBody>
          <a:bodyPr wrap="square" rtlCol="0">
            <a:spAutoFit/>
          </a:bodyPr>
          <a:lstStyle/>
          <a:p>
            <a:r>
              <a:rPr kumimoji="1" lang="ja-JP" altLang="en-US" sz="20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9682729" y="4317389"/>
            <a:ext cx="760008" cy="400110"/>
          </a:xfrm>
          <a:prstGeom prst="rect">
            <a:avLst/>
          </a:prstGeom>
          <a:noFill/>
        </p:spPr>
        <p:txBody>
          <a:bodyPr wrap="square" rtlCol="0">
            <a:spAutoFit/>
          </a:bodyPr>
          <a:lstStyle/>
          <a:p>
            <a:r>
              <a:rPr kumimoji="1" lang="ja-JP" altLang="en-US" sz="20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1652633" y="2425719"/>
            <a:ext cx="9003920" cy="400110"/>
          </a:xfrm>
          <a:prstGeom prst="rect">
            <a:avLst/>
          </a:prstGeom>
          <a:noFill/>
        </p:spPr>
        <p:txBody>
          <a:bodyPr wrap="square" rtlCol="0">
            <a:spAutoFit/>
          </a:bodyPr>
          <a:lstStyle/>
          <a:p>
            <a:pPr algn="ctr"/>
            <a:r>
              <a:rPr kumimoji="1" lang="ja-JP" altLang="en-US" sz="2000" dirty="0"/>
              <a:t>社会・地域とのインフラ同士あるいはサプライチェーン全体が連携したグローバル構想</a:t>
            </a:r>
          </a:p>
        </p:txBody>
      </p:sp>
      <p:pic>
        <p:nvPicPr>
          <p:cNvPr id="4" name="グラフィックス 3" descr="工場 単色塗りつぶし">
            <a:extLst>
              <a:ext uri="{FF2B5EF4-FFF2-40B4-BE49-F238E27FC236}">
                <a16:creationId xmlns:a16="http://schemas.microsoft.com/office/drawing/2014/main" id="{951644E2-45C3-4C88-A289-0891E834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8275" y="4222095"/>
            <a:ext cx="590699" cy="590699"/>
          </a:xfrm>
          <a:prstGeom prst="rect">
            <a:avLst/>
          </a:prstGeom>
        </p:spPr>
      </p:pic>
      <p:pic>
        <p:nvPicPr>
          <p:cNvPr id="6" name="グラフィックス 5" descr="建物 単色塗りつぶし">
            <a:extLst>
              <a:ext uri="{FF2B5EF4-FFF2-40B4-BE49-F238E27FC236}">
                <a16:creationId xmlns:a16="http://schemas.microsoft.com/office/drawing/2014/main" id="{DF6A0443-160B-0F9B-3E1B-828E3401B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1866" y="4250093"/>
            <a:ext cx="534703" cy="534703"/>
          </a:xfrm>
          <a:prstGeom prst="rect">
            <a:avLst/>
          </a:prstGeom>
        </p:spPr>
      </p:pic>
      <p:pic>
        <p:nvPicPr>
          <p:cNvPr id="18" name="グラフィックス 17" descr="トラック 単色塗りつぶし">
            <a:extLst>
              <a:ext uri="{FF2B5EF4-FFF2-40B4-BE49-F238E27FC236}">
                <a16:creationId xmlns:a16="http://schemas.microsoft.com/office/drawing/2014/main" id="{15A65DC4-0197-CDCD-F36F-4E92FD85C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3810" y="3726691"/>
            <a:ext cx="590699" cy="590699"/>
          </a:xfrm>
          <a:prstGeom prst="rect">
            <a:avLst/>
          </a:prstGeom>
        </p:spPr>
      </p:pic>
      <p:pic>
        <p:nvPicPr>
          <p:cNvPr id="19" name="グラフィックス 18" descr="倉庫 単色塗りつぶし">
            <a:extLst>
              <a:ext uri="{FF2B5EF4-FFF2-40B4-BE49-F238E27FC236}">
                <a16:creationId xmlns:a16="http://schemas.microsoft.com/office/drawing/2014/main" id="{EC30095E-BEDD-F7AB-706B-2ABA1DDBC2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469" y="4627950"/>
            <a:ext cx="659381" cy="659381"/>
          </a:xfrm>
          <a:prstGeom prst="rect">
            <a:avLst/>
          </a:prstGeom>
        </p:spPr>
      </p:pic>
      <p:pic>
        <p:nvPicPr>
          <p:cNvPr id="21" name="グラフィックス 20" descr="接続 単色塗りつぶし">
            <a:extLst>
              <a:ext uri="{FF2B5EF4-FFF2-40B4-BE49-F238E27FC236}">
                <a16:creationId xmlns:a16="http://schemas.microsoft.com/office/drawing/2014/main" id="{F8FCFDB9-11EE-C2E2-6DB0-E3FAA8691F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55239" y="4717500"/>
            <a:ext cx="609393" cy="609393"/>
          </a:xfrm>
          <a:prstGeom prst="rect">
            <a:avLst/>
          </a:prstGeom>
        </p:spPr>
      </p:pic>
      <p:pic>
        <p:nvPicPr>
          <p:cNvPr id="22" name="グラフィックス 21" descr="家 単色塗りつぶし">
            <a:extLst>
              <a:ext uri="{FF2B5EF4-FFF2-40B4-BE49-F238E27FC236}">
                <a16:creationId xmlns:a16="http://schemas.microsoft.com/office/drawing/2014/main" id="{A11B9E5A-11A9-31EC-5F81-B7DE4142F92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2242" y="3707997"/>
            <a:ext cx="514098" cy="514098"/>
          </a:xfrm>
          <a:prstGeom prst="rect">
            <a:avLst/>
          </a:prstGeom>
        </p:spPr>
      </p:pic>
    </p:spTree>
    <p:extLst>
      <p:ext uri="{BB962C8B-B14F-4D97-AF65-F5344CB8AC3E}">
        <p14:creationId xmlns:p14="http://schemas.microsoft.com/office/powerpoint/2010/main" val="23299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長期停電などの非常時には、工業団地への最低限のエネルギー供給だけでなく、電力会社に余剰電力を販売して、防災拠点を支援する。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4044C60-C203-0C51-20D5-BF0AD66E54D1}"/>
              </a:ext>
            </a:extLst>
          </p:cNvPr>
          <p:cNvSpPr txBox="1"/>
          <p:nvPr/>
        </p:nvSpPr>
        <p:spPr>
          <a:xfrm>
            <a:off x="2403119" y="5677711"/>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2A106BCE-0C1D-1627-D1B5-D7B758AFC414}"/>
              </a:ext>
            </a:extLst>
          </p:cNvPr>
          <p:cNvSpPr/>
          <p:nvPr/>
        </p:nvSpPr>
        <p:spPr>
          <a:xfrm>
            <a:off x="711277" y="4507826"/>
            <a:ext cx="3562598" cy="1260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暮らしのシーンに注目すると、人間が社会のどこに位置するのかを大別できる。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4761274" y="1944426"/>
            <a:ext cx="3725488" cy="369332"/>
          </a:xfrm>
          <a:prstGeom prst="rect">
            <a:avLst/>
          </a:prstGeom>
          <a:noFill/>
        </p:spPr>
        <p:txBody>
          <a:bodyPr wrap="square" rtlCol="0">
            <a:spAutoFit/>
          </a:bodyPr>
          <a:lstStyle/>
          <a:p>
            <a:r>
              <a:rPr kumimoji="1" lang="en-US" altLang="ja-JP" b="1" dirty="0"/>
              <a:t>1. </a:t>
            </a:r>
            <a:r>
              <a:rPr kumimoji="1" lang="ja-JP" altLang="en-US" b="1" dirty="0"/>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761274" y="3258679"/>
            <a:ext cx="2269562" cy="369332"/>
          </a:xfrm>
          <a:prstGeom prst="rect">
            <a:avLst/>
          </a:prstGeom>
          <a:noFill/>
        </p:spPr>
        <p:txBody>
          <a:bodyPr wrap="square" rtlCol="0">
            <a:spAutoFit/>
          </a:bodyPr>
          <a:lstStyle/>
          <a:p>
            <a:r>
              <a:rPr kumimoji="1" lang="en-US" altLang="ja-JP" b="1" dirty="0"/>
              <a:t>2. </a:t>
            </a:r>
            <a:r>
              <a:rPr kumimoji="1" lang="ja-JP" altLang="en-US" b="1" dirty="0"/>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4761274" y="4923613"/>
            <a:ext cx="3322866" cy="369332"/>
          </a:xfrm>
          <a:prstGeom prst="rect">
            <a:avLst/>
          </a:prstGeom>
          <a:noFill/>
        </p:spPr>
        <p:txBody>
          <a:bodyPr wrap="square" rtlCol="0">
            <a:spAutoFit/>
          </a:bodyPr>
          <a:lstStyle/>
          <a:p>
            <a:r>
              <a:rPr kumimoji="1" lang="en-US" altLang="ja-JP" b="1" dirty="0"/>
              <a:t>3. </a:t>
            </a:r>
            <a:r>
              <a:rPr kumimoji="1" lang="ja-JP" altLang="en-US" b="1" dirty="0"/>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019002" y="2391526"/>
            <a:ext cx="1562169"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職場労働</a:t>
            </a:r>
            <a:endParaRPr kumimoji="1" lang="en-US" altLang="ja-JP" dirty="0"/>
          </a:p>
          <a:p>
            <a:pPr marL="285750" indent="-285750">
              <a:buFont typeface="Wingdings" panose="05000000000000000000" pitchFamily="2" charset="2"/>
              <a:buChar char="Ø"/>
            </a:pPr>
            <a:r>
              <a:rPr kumimoji="1" lang="ja-JP" altLang="en-US" dirty="0"/>
              <a:t>学校教育</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5019002" y="3650149"/>
            <a:ext cx="198247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自宅で過ごす</a:t>
            </a:r>
            <a:endParaRPr kumimoji="1" lang="en-US" altLang="ja-JP" dirty="0"/>
          </a:p>
          <a:p>
            <a:pPr marL="285750" indent="-285750">
              <a:buFont typeface="Wingdings" panose="05000000000000000000" pitchFamily="2" charset="2"/>
              <a:buChar char="Ø"/>
            </a:pPr>
            <a:r>
              <a:rPr kumimoji="1" lang="ja-JP" altLang="en-US" dirty="0"/>
              <a:t>通勤・通学</a:t>
            </a:r>
            <a:endParaRPr kumimoji="1" lang="en-US" altLang="ja-JP" dirty="0"/>
          </a:p>
          <a:p>
            <a:pPr marL="285750" indent="-285750">
              <a:buFont typeface="Wingdings" panose="05000000000000000000" pitchFamily="2" charset="2"/>
              <a:buChar char="Ø"/>
            </a:pPr>
            <a:r>
              <a:rPr kumimoji="1" lang="ja-JP" altLang="en-US" dirty="0"/>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5019003" y="5324548"/>
            <a:ext cx="198247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10800000">
            <a:off x="2262418" y="506523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8035811" y="2158017"/>
            <a:ext cx="3999053" cy="646331"/>
          </a:xfrm>
          <a:prstGeom prst="rect">
            <a:avLst/>
          </a:prstGeom>
          <a:noFill/>
        </p:spPr>
        <p:txBody>
          <a:bodyPr wrap="square" rtlCol="0">
            <a:spAutoFit/>
          </a:bodyPr>
          <a:lstStyle/>
          <a:p>
            <a:r>
              <a:rPr kumimoji="1" lang="ja-JP" altLang="en-US" b="1" dirty="0">
                <a:solidFill>
                  <a:schemeClr val="accent1"/>
                </a:solidFill>
              </a:rPr>
              <a:t>プラントを含むサプライチェーンに関わる人間は、これを多く占める</a:t>
            </a:r>
          </a:p>
        </p:txBody>
      </p:sp>
      <p:sp>
        <p:nvSpPr>
          <p:cNvPr id="15" name="四角形: 角を丸くする 14">
            <a:extLst>
              <a:ext uri="{FF2B5EF4-FFF2-40B4-BE49-F238E27FC236}">
                <a16:creationId xmlns:a16="http://schemas.microsoft.com/office/drawing/2014/main" id="{F52B3B74-EC78-1EB3-1924-3193228545AC}"/>
              </a:ext>
            </a:extLst>
          </p:cNvPr>
          <p:cNvSpPr/>
          <p:nvPr/>
        </p:nvSpPr>
        <p:spPr>
          <a:xfrm>
            <a:off x="711277" y="2119326"/>
            <a:ext cx="3562598" cy="126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 name="グラフィックス 19" descr="リモートでの作業 単色塗りつぶし">
            <a:extLst>
              <a:ext uri="{FF2B5EF4-FFF2-40B4-BE49-F238E27FC236}">
                <a16:creationId xmlns:a16="http://schemas.microsoft.com/office/drawing/2014/main" id="{54F2DD94-D729-2684-C788-627FAA9EA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642" y="2439632"/>
            <a:ext cx="518096" cy="518096"/>
          </a:xfrm>
          <a:prstGeom prst="rect">
            <a:avLst/>
          </a:prstGeom>
        </p:spPr>
      </p:pic>
      <p:pic>
        <p:nvPicPr>
          <p:cNvPr id="22" name="グラフィックス 21" descr="男子生徒 単色塗りつぶし">
            <a:extLst>
              <a:ext uri="{FF2B5EF4-FFF2-40B4-BE49-F238E27FC236}">
                <a16:creationId xmlns:a16="http://schemas.microsoft.com/office/drawing/2014/main" id="{06A233F2-3BE0-31F7-A4A8-BF2AE06DF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4658" y="2438891"/>
            <a:ext cx="503418" cy="503418"/>
          </a:xfrm>
          <a:prstGeom prst="rect">
            <a:avLst/>
          </a:prstGeom>
        </p:spPr>
      </p:pic>
      <p:pic>
        <p:nvPicPr>
          <p:cNvPr id="23" name="グラフィックス 22" descr="家 単色塗りつぶし">
            <a:extLst>
              <a:ext uri="{FF2B5EF4-FFF2-40B4-BE49-F238E27FC236}">
                <a16:creationId xmlns:a16="http://schemas.microsoft.com/office/drawing/2014/main" id="{D4FDEDC9-A51C-DD3E-0F96-56E139BE31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2246" y="3552841"/>
            <a:ext cx="430881" cy="430881"/>
          </a:xfrm>
          <a:prstGeom prst="rect">
            <a:avLst/>
          </a:prstGeom>
        </p:spPr>
      </p:pic>
      <p:pic>
        <p:nvPicPr>
          <p:cNvPr id="24" name="グラフィックス 23" descr="バス 単色塗りつぶし">
            <a:extLst>
              <a:ext uri="{FF2B5EF4-FFF2-40B4-BE49-F238E27FC236}">
                <a16:creationId xmlns:a16="http://schemas.microsoft.com/office/drawing/2014/main" id="{8C50B59C-4401-6920-CC8F-AEF0E6E1A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85707" y="3823768"/>
            <a:ext cx="477600" cy="477600"/>
          </a:xfrm>
          <a:prstGeom prst="rect">
            <a:avLst/>
          </a:prstGeom>
        </p:spPr>
      </p:pic>
      <p:pic>
        <p:nvPicPr>
          <p:cNvPr id="25" name="グラフィックス 24" descr="オフィス ワーカー (男性) 単色塗りつぶし">
            <a:extLst>
              <a:ext uri="{FF2B5EF4-FFF2-40B4-BE49-F238E27FC236}">
                <a16:creationId xmlns:a16="http://schemas.microsoft.com/office/drawing/2014/main" id="{325F0253-E38D-9CE2-6F2C-AA7F3CC7A6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13230" y="3572091"/>
            <a:ext cx="363306" cy="363306"/>
          </a:xfrm>
          <a:prstGeom prst="rect">
            <a:avLst/>
          </a:prstGeom>
        </p:spPr>
      </p:pic>
      <p:pic>
        <p:nvPicPr>
          <p:cNvPr id="27" name="グラフィックス 26" descr="買い物かご 単色塗りつぶし">
            <a:extLst>
              <a:ext uri="{FF2B5EF4-FFF2-40B4-BE49-F238E27FC236}">
                <a16:creationId xmlns:a16="http://schemas.microsoft.com/office/drawing/2014/main" id="{D9451A6C-9A75-7479-D243-33E05E64C9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8581" y="4146913"/>
            <a:ext cx="498209" cy="498209"/>
          </a:xfrm>
          <a:prstGeom prst="rect">
            <a:avLst/>
          </a:prstGeom>
        </p:spPr>
      </p:pic>
      <p:pic>
        <p:nvPicPr>
          <p:cNvPr id="29" name="グラフィックス 28" descr="バン 単色塗りつぶし">
            <a:extLst>
              <a:ext uri="{FF2B5EF4-FFF2-40B4-BE49-F238E27FC236}">
                <a16:creationId xmlns:a16="http://schemas.microsoft.com/office/drawing/2014/main" id="{CE6A3866-BB5A-C2FD-D8C9-4A21687A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3642" y="5289333"/>
            <a:ext cx="438452" cy="438452"/>
          </a:xfrm>
          <a:prstGeom prst="rect">
            <a:avLst/>
          </a:prstGeom>
        </p:spPr>
      </p:pic>
      <p:pic>
        <p:nvPicPr>
          <p:cNvPr id="31" name="グラフィックス 30" descr="ブリーフケース 枠線">
            <a:extLst>
              <a:ext uri="{FF2B5EF4-FFF2-40B4-BE49-F238E27FC236}">
                <a16:creationId xmlns:a16="http://schemas.microsoft.com/office/drawing/2014/main" id="{9E944E73-4F03-53AE-E2E1-DD13C1A0CE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77" y="5279959"/>
            <a:ext cx="457200" cy="457200"/>
          </a:xfrm>
          <a:prstGeom prst="rect">
            <a:avLst/>
          </a:prstGeom>
        </p:spPr>
      </p:pic>
      <p:sp>
        <p:nvSpPr>
          <p:cNvPr id="32" name="テキスト ボックス 31">
            <a:extLst>
              <a:ext uri="{FF2B5EF4-FFF2-40B4-BE49-F238E27FC236}">
                <a16:creationId xmlns:a16="http://schemas.microsoft.com/office/drawing/2014/main" id="{B8A91CE2-B84C-338A-1FC5-E3F73E8ECD5D}"/>
              </a:ext>
            </a:extLst>
          </p:cNvPr>
          <p:cNvSpPr txBox="1"/>
          <p:nvPr/>
        </p:nvSpPr>
        <p:spPr>
          <a:xfrm>
            <a:off x="723625" y="2119288"/>
            <a:ext cx="1114541" cy="369332"/>
          </a:xfrm>
          <a:prstGeom prst="rect">
            <a:avLst/>
          </a:prstGeom>
          <a:noFill/>
        </p:spPr>
        <p:txBody>
          <a:bodyPr wrap="square" rtlCol="0">
            <a:spAutoFit/>
          </a:bodyPr>
          <a:lstStyle/>
          <a:p>
            <a:pPr algn="ctr"/>
            <a:r>
              <a:rPr kumimoji="1" lang="ja-JP" altLang="en-US" b="1" dirty="0"/>
              <a:t>仮想空間</a:t>
            </a:r>
          </a:p>
        </p:txBody>
      </p:sp>
      <p:sp>
        <p:nvSpPr>
          <p:cNvPr id="33" name="テキスト ボックス 32">
            <a:extLst>
              <a:ext uri="{FF2B5EF4-FFF2-40B4-BE49-F238E27FC236}">
                <a16:creationId xmlns:a16="http://schemas.microsoft.com/office/drawing/2014/main" id="{57D29D7E-61BC-CF15-F38C-DFC477CEB4F1}"/>
              </a:ext>
            </a:extLst>
          </p:cNvPr>
          <p:cNvSpPr txBox="1"/>
          <p:nvPr/>
        </p:nvSpPr>
        <p:spPr>
          <a:xfrm>
            <a:off x="723625" y="4494198"/>
            <a:ext cx="1114541" cy="369332"/>
          </a:xfrm>
          <a:prstGeom prst="rect">
            <a:avLst/>
          </a:prstGeom>
          <a:noFill/>
        </p:spPr>
        <p:txBody>
          <a:bodyPr wrap="square" rtlCol="0">
            <a:spAutoFit/>
          </a:bodyPr>
          <a:lstStyle/>
          <a:p>
            <a:pPr algn="ctr"/>
            <a:r>
              <a:rPr kumimoji="1" lang="ja-JP" altLang="en-US" b="1" dirty="0"/>
              <a:t>物理空間</a:t>
            </a:r>
          </a:p>
        </p:txBody>
      </p:sp>
      <p:pic>
        <p:nvPicPr>
          <p:cNvPr id="34" name="グラフィックス 33" descr="ユーザー 単色塗りつぶし">
            <a:extLst>
              <a:ext uri="{FF2B5EF4-FFF2-40B4-BE49-F238E27FC236}">
                <a16:creationId xmlns:a16="http://schemas.microsoft.com/office/drawing/2014/main" id="{D3309E29-200E-0E01-2629-D5E4D06A49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65326" y="4993630"/>
            <a:ext cx="507831" cy="507831"/>
          </a:xfrm>
          <a:prstGeom prst="rect">
            <a:avLst/>
          </a:prstGeom>
        </p:spPr>
      </p:pic>
      <p:pic>
        <p:nvPicPr>
          <p:cNvPr id="38" name="グラフィックス 37" descr="コンピューター 単色塗りつぶし">
            <a:extLst>
              <a:ext uri="{FF2B5EF4-FFF2-40B4-BE49-F238E27FC236}">
                <a16:creationId xmlns:a16="http://schemas.microsoft.com/office/drawing/2014/main" id="{401B75D4-BD51-E262-3364-EDC62F90E3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15728" y="5135256"/>
            <a:ext cx="615449" cy="615449"/>
          </a:xfrm>
          <a:prstGeom prst="rect">
            <a:avLst/>
          </a:prstGeom>
        </p:spPr>
      </p:pic>
      <p:pic>
        <p:nvPicPr>
          <p:cNvPr id="42" name="グラフィックス 41" descr="人工知能 単色塗りつぶし">
            <a:extLst>
              <a:ext uri="{FF2B5EF4-FFF2-40B4-BE49-F238E27FC236}">
                <a16:creationId xmlns:a16="http://schemas.microsoft.com/office/drawing/2014/main" id="{ABC6507F-DD6C-D7EA-2A2D-5B79F13AB4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5637" y="2518416"/>
            <a:ext cx="559849" cy="559849"/>
          </a:xfrm>
          <a:prstGeom prst="rect">
            <a:avLst/>
          </a:prstGeom>
        </p:spPr>
      </p:pic>
      <p:pic>
        <p:nvPicPr>
          <p:cNvPr id="44" name="グラフィックス 43" descr="ロボット 単色塗りつぶし">
            <a:extLst>
              <a:ext uri="{FF2B5EF4-FFF2-40B4-BE49-F238E27FC236}">
                <a16:creationId xmlns:a16="http://schemas.microsoft.com/office/drawing/2014/main" id="{9AC32337-C25A-7E06-6B50-9409C6721E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23067" y="4596350"/>
            <a:ext cx="581219" cy="581219"/>
          </a:xfrm>
          <a:prstGeom prst="rect">
            <a:avLst/>
          </a:prstGeom>
        </p:spPr>
      </p:pic>
      <p:sp>
        <p:nvSpPr>
          <p:cNvPr id="45" name="矢印: 右 44">
            <a:extLst>
              <a:ext uri="{FF2B5EF4-FFF2-40B4-BE49-F238E27FC236}">
                <a16:creationId xmlns:a16="http://schemas.microsoft.com/office/drawing/2014/main" id="{F3C1D172-D9E1-1497-D2E7-2F790ECF44EF}"/>
              </a:ext>
            </a:extLst>
          </p:cNvPr>
          <p:cNvSpPr/>
          <p:nvPr/>
        </p:nvSpPr>
        <p:spPr>
          <a:xfrm rot="5400000">
            <a:off x="2848958" y="3849034"/>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9" name="グラフィックス 48" descr="道路 枠線">
            <a:extLst>
              <a:ext uri="{FF2B5EF4-FFF2-40B4-BE49-F238E27FC236}">
                <a16:creationId xmlns:a16="http://schemas.microsoft.com/office/drawing/2014/main" id="{7BD16181-5FE5-0749-6026-2E98B96870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00696" y="5279445"/>
            <a:ext cx="454810" cy="454810"/>
          </a:xfrm>
          <a:prstGeom prst="rect">
            <a:avLst/>
          </a:prstGeom>
        </p:spPr>
      </p:pic>
      <p:sp>
        <p:nvSpPr>
          <p:cNvPr id="51" name="矢印: 右 50">
            <a:extLst>
              <a:ext uri="{FF2B5EF4-FFF2-40B4-BE49-F238E27FC236}">
                <a16:creationId xmlns:a16="http://schemas.microsoft.com/office/drawing/2014/main" id="{3C225CC4-8CF4-B15A-0A06-40A135237573}"/>
              </a:ext>
            </a:extLst>
          </p:cNvPr>
          <p:cNvSpPr/>
          <p:nvPr/>
        </p:nvSpPr>
        <p:spPr>
          <a:xfrm rot="16200000">
            <a:off x="1362039" y="3849033"/>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53" name="グラフィックス 52" descr="統計 単色塗りつぶし">
            <a:extLst>
              <a:ext uri="{FF2B5EF4-FFF2-40B4-BE49-F238E27FC236}">
                <a16:creationId xmlns:a16="http://schemas.microsoft.com/office/drawing/2014/main" id="{83217681-4265-C4D6-A1C2-786A67B36A0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225506" y="2490633"/>
            <a:ext cx="615414" cy="615414"/>
          </a:xfrm>
          <a:prstGeom prst="rect">
            <a:avLst/>
          </a:prstGeom>
        </p:spPr>
      </p:pic>
      <p:pic>
        <p:nvPicPr>
          <p:cNvPr id="55" name="グラフィックス 54" descr="リサーチ 単色塗りつぶし">
            <a:extLst>
              <a:ext uri="{FF2B5EF4-FFF2-40B4-BE49-F238E27FC236}">
                <a16:creationId xmlns:a16="http://schemas.microsoft.com/office/drawing/2014/main" id="{BA434310-79C4-413D-C2D7-16117353643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19466" y="2853579"/>
            <a:ext cx="487457" cy="487457"/>
          </a:xfrm>
          <a:prstGeom prst="rect">
            <a:avLst/>
          </a:prstGeom>
        </p:spPr>
      </p:pic>
      <p:pic>
        <p:nvPicPr>
          <p:cNvPr id="57" name="グラフィックス 56" descr="データベース 単色塗りつぶし">
            <a:extLst>
              <a:ext uri="{FF2B5EF4-FFF2-40B4-BE49-F238E27FC236}">
                <a16:creationId xmlns:a16="http://schemas.microsoft.com/office/drawing/2014/main" id="{B2AAAEBD-2A0F-2219-AEB8-FE42D7FEBD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0696" y="2509110"/>
            <a:ext cx="543759" cy="543759"/>
          </a:xfrm>
          <a:prstGeom prst="rect">
            <a:avLst/>
          </a:prstGeom>
        </p:spPr>
      </p:pic>
      <p:sp>
        <p:nvSpPr>
          <p:cNvPr id="58" name="矢印: 右 57">
            <a:extLst>
              <a:ext uri="{FF2B5EF4-FFF2-40B4-BE49-F238E27FC236}">
                <a16:creationId xmlns:a16="http://schemas.microsoft.com/office/drawing/2014/main" id="{AB1143B2-48E2-0F46-228F-6736A15C8350}"/>
              </a:ext>
            </a:extLst>
          </p:cNvPr>
          <p:cNvSpPr/>
          <p:nvPr/>
        </p:nvSpPr>
        <p:spPr>
          <a:xfrm>
            <a:off x="1783701"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矢印: 右 58">
            <a:extLst>
              <a:ext uri="{FF2B5EF4-FFF2-40B4-BE49-F238E27FC236}">
                <a16:creationId xmlns:a16="http://schemas.microsoft.com/office/drawing/2014/main" id="{82B31D7A-9577-A62B-C2C7-C30BED4BE64D}"/>
              </a:ext>
            </a:extLst>
          </p:cNvPr>
          <p:cNvSpPr/>
          <p:nvPr/>
        </p:nvSpPr>
        <p:spPr>
          <a:xfrm>
            <a:off x="2810423"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1" name="グラフィックス 60" descr="農業 枠線">
            <a:extLst>
              <a:ext uri="{FF2B5EF4-FFF2-40B4-BE49-F238E27FC236}">
                <a16:creationId xmlns:a16="http://schemas.microsoft.com/office/drawing/2014/main" id="{C5A71DDA-7A37-E0B4-6745-AFF5651BB776}"/>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12660" y="4848564"/>
            <a:ext cx="430881" cy="430881"/>
          </a:xfrm>
          <a:prstGeom prst="rect">
            <a:avLst/>
          </a:prstGeom>
        </p:spPr>
      </p:pic>
      <p:sp>
        <p:nvSpPr>
          <p:cNvPr id="62" name="テキスト ボックス 61">
            <a:extLst>
              <a:ext uri="{FF2B5EF4-FFF2-40B4-BE49-F238E27FC236}">
                <a16:creationId xmlns:a16="http://schemas.microsoft.com/office/drawing/2014/main" id="{95417A26-3CD1-FC40-EE6D-8AA86F52AB3E}"/>
              </a:ext>
            </a:extLst>
          </p:cNvPr>
          <p:cNvSpPr txBox="1"/>
          <p:nvPr/>
        </p:nvSpPr>
        <p:spPr>
          <a:xfrm>
            <a:off x="3247112" y="3654763"/>
            <a:ext cx="906676" cy="646331"/>
          </a:xfrm>
          <a:prstGeom prst="rect">
            <a:avLst/>
          </a:prstGeom>
          <a:noFill/>
        </p:spPr>
        <p:txBody>
          <a:bodyPr wrap="square" rtlCol="0">
            <a:spAutoFit/>
          </a:bodyPr>
          <a:lstStyle/>
          <a:p>
            <a:pPr algn="ctr"/>
            <a:r>
              <a:rPr kumimoji="1" lang="ja-JP" altLang="en-US" dirty="0"/>
              <a:t>指示・情報</a:t>
            </a:r>
          </a:p>
        </p:txBody>
      </p:sp>
      <p:sp>
        <p:nvSpPr>
          <p:cNvPr id="63" name="テキスト ボックス 62">
            <a:extLst>
              <a:ext uri="{FF2B5EF4-FFF2-40B4-BE49-F238E27FC236}">
                <a16:creationId xmlns:a16="http://schemas.microsoft.com/office/drawing/2014/main" id="{E0804369-7973-BE16-1E44-E614D471F4B2}"/>
              </a:ext>
            </a:extLst>
          </p:cNvPr>
          <p:cNvSpPr txBox="1"/>
          <p:nvPr/>
        </p:nvSpPr>
        <p:spPr>
          <a:xfrm>
            <a:off x="714296" y="3769831"/>
            <a:ext cx="906676" cy="369332"/>
          </a:xfrm>
          <a:prstGeom prst="rect">
            <a:avLst/>
          </a:prstGeom>
          <a:noFill/>
        </p:spPr>
        <p:txBody>
          <a:bodyPr wrap="square" rtlCol="0">
            <a:spAutoFit/>
          </a:bodyPr>
          <a:lstStyle/>
          <a:p>
            <a:pPr algn="ctr"/>
            <a:r>
              <a:rPr kumimoji="1" lang="ja-JP" altLang="en-US" dirty="0"/>
              <a:t>計測</a:t>
            </a:r>
          </a:p>
        </p:txBody>
      </p:sp>
      <p:pic>
        <p:nvPicPr>
          <p:cNvPr id="65" name="グラフィックス 64" descr="接続 単色塗りつぶし">
            <a:extLst>
              <a:ext uri="{FF2B5EF4-FFF2-40B4-BE49-F238E27FC236}">
                <a16:creationId xmlns:a16="http://schemas.microsoft.com/office/drawing/2014/main" id="{7FBA1584-2BC9-D3E3-79B4-6FA450E189E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85950" y="5133463"/>
            <a:ext cx="609393" cy="609393"/>
          </a:xfrm>
          <a:prstGeom prst="rect">
            <a:avLst/>
          </a:prstGeom>
        </p:spPr>
      </p:pic>
      <p:pic>
        <p:nvPicPr>
          <p:cNvPr id="67" name="グラフィックス 66" descr="車 単色塗りつぶし">
            <a:extLst>
              <a:ext uri="{FF2B5EF4-FFF2-40B4-BE49-F238E27FC236}">
                <a16:creationId xmlns:a16="http://schemas.microsoft.com/office/drawing/2014/main" id="{EA438EE1-4DB4-F91A-5292-45FCB1FFB46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3459886" y="4546826"/>
            <a:ext cx="680265" cy="680265"/>
          </a:xfrm>
          <a:prstGeom prst="rect">
            <a:avLst/>
          </a:prstGeom>
        </p:spPr>
      </p:pic>
      <p:sp>
        <p:nvSpPr>
          <p:cNvPr id="69" name="二等辺三角形 68">
            <a:extLst>
              <a:ext uri="{FF2B5EF4-FFF2-40B4-BE49-F238E27FC236}">
                <a16:creationId xmlns:a16="http://schemas.microsoft.com/office/drawing/2014/main" id="{F5EBED1F-43F7-68BD-9607-ECF368CB27B3}"/>
              </a:ext>
            </a:extLst>
          </p:cNvPr>
          <p:cNvSpPr/>
          <p:nvPr/>
        </p:nvSpPr>
        <p:spPr>
          <a:xfrm rot="5400000">
            <a:off x="7548237" y="2385367"/>
            <a:ext cx="486640" cy="19163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166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矢印: 右 11">
            <a:extLst>
              <a:ext uri="{FF2B5EF4-FFF2-40B4-BE49-F238E27FC236}">
                <a16:creationId xmlns:a16="http://schemas.microsoft.com/office/drawing/2014/main" id="{0805C108-153C-AF97-5633-824D7A645900}"/>
              </a:ext>
            </a:extLst>
          </p:cNvPr>
          <p:cNvSpPr/>
          <p:nvPr/>
        </p:nvSpPr>
        <p:spPr>
          <a:xfrm rot="5400000">
            <a:off x="2548541" y="4402054"/>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プラントを起点とした</a:t>
            </a:r>
            <a:r>
              <a:rPr lang="en-US" altLang="ja-JP" dirty="0"/>
              <a:t>SoS</a:t>
            </a:r>
            <a:r>
              <a:rPr lang="ja-JP" altLang="en-US" dirty="0"/>
              <a:t>の影響範囲は、間接的に携わる人間を含めたサプライチェーン全体に拡大されていく。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正方形/長方形 1">
            <a:extLst>
              <a:ext uri="{FF2B5EF4-FFF2-40B4-BE49-F238E27FC236}">
                <a16:creationId xmlns:a16="http://schemas.microsoft.com/office/drawing/2014/main" id="{222883DF-EA2D-2E46-42B9-3937B7F6B6DD}"/>
              </a:ext>
            </a:extLst>
          </p:cNvPr>
          <p:cNvSpPr/>
          <p:nvPr/>
        </p:nvSpPr>
        <p:spPr>
          <a:xfrm>
            <a:off x="679557" y="3230059"/>
            <a:ext cx="5117084"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IA2IA</a:t>
            </a:r>
            <a:r>
              <a:rPr kumimoji="1" lang="ja-JP" altLang="en-US" dirty="0"/>
              <a:t>、</a:t>
            </a:r>
            <a:r>
              <a:rPr kumimoji="1" lang="en-US" altLang="ja-JP" dirty="0"/>
              <a:t>Smart Factory</a:t>
            </a:r>
            <a:r>
              <a:rPr kumimoji="1" lang="ja-JP" altLang="en-US" dirty="0"/>
              <a:t>、物理空間・仮想空間の融合</a:t>
            </a:r>
          </a:p>
        </p:txBody>
      </p:sp>
      <p:sp>
        <p:nvSpPr>
          <p:cNvPr id="6" name="正方形/長方形 5">
            <a:extLst>
              <a:ext uri="{FF2B5EF4-FFF2-40B4-BE49-F238E27FC236}">
                <a16:creationId xmlns:a16="http://schemas.microsoft.com/office/drawing/2014/main" id="{B201B854-34E2-23A3-51FF-904FEF0CC4E1}"/>
              </a:ext>
            </a:extLst>
          </p:cNvPr>
          <p:cNvSpPr/>
          <p:nvPr/>
        </p:nvSpPr>
        <p:spPr>
          <a:xfrm>
            <a:off x="6223718" y="3230059"/>
            <a:ext cx="5117084" cy="470995"/>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r>
              <a:rPr kumimoji="1" lang="ja-JP" altLang="en-US" dirty="0"/>
              <a:t>、</a:t>
            </a:r>
            <a:r>
              <a:rPr kumimoji="1" lang="en-US" altLang="ja-JP" dirty="0"/>
              <a:t>Connected Industries</a:t>
            </a:r>
            <a:endParaRPr kumimoji="1" lang="ja-JP" altLang="en-US" dirty="0"/>
          </a:p>
        </p:txBody>
      </p:sp>
      <p:sp>
        <p:nvSpPr>
          <p:cNvPr id="8" name="テキスト ボックス 7">
            <a:extLst>
              <a:ext uri="{FF2B5EF4-FFF2-40B4-BE49-F238E27FC236}">
                <a16:creationId xmlns:a16="http://schemas.microsoft.com/office/drawing/2014/main" id="{A5973D4E-ECD4-94B0-1C66-FCC92C0B5F98}"/>
              </a:ext>
            </a:extLst>
          </p:cNvPr>
          <p:cNvSpPr txBox="1"/>
          <p:nvPr/>
        </p:nvSpPr>
        <p:spPr>
          <a:xfrm>
            <a:off x="865791" y="4196921"/>
            <a:ext cx="4710257" cy="707886"/>
          </a:xfrm>
          <a:prstGeom prst="rect">
            <a:avLst/>
          </a:prstGeom>
          <a:solidFill>
            <a:schemeClr val="bg1">
              <a:lumMod val="85000"/>
            </a:schemeClr>
          </a:solidFill>
        </p:spPr>
        <p:txBody>
          <a:bodyPr wrap="square" rtlCol="0">
            <a:spAutoFit/>
          </a:bodyPr>
          <a:lstStyle/>
          <a:p>
            <a:pPr algn="ctr"/>
            <a:r>
              <a:rPr kumimoji="1" lang="ja-JP" altLang="en-US" sz="2000" dirty="0"/>
              <a:t>ロボット導入、</a:t>
            </a:r>
            <a:endParaRPr kumimoji="1" lang="en-US" altLang="ja-JP" sz="2000" dirty="0"/>
          </a:p>
          <a:p>
            <a:pPr algn="ctr"/>
            <a:r>
              <a:rPr kumimoji="1" lang="ja-JP" altLang="en-US" sz="2000" dirty="0"/>
              <a:t>操業の自律化、設備同士のスマート連携</a:t>
            </a:r>
          </a:p>
        </p:txBody>
      </p:sp>
      <p:sp>
        <p:nvSpPr>
          <p:cNvPr id="11" name="テキスト ボックス 10">
            <a:extLst>
              <a:ext uri="{FF2B5EF4-FFF2-40B4-BE49-F238E27FC236}">
                <a16:creationId xmlns:a16="http://schemas.microsoft.com/office/drawing/2014/main" id="{A9F6430B-F974-EA78-BD99-FC5010B78825}"/>
              </a:ext>
            </a:extLst>
          </p:cNvPr>
          <p:cNvSpPr txBox="1"/>
          <p:nvPr/>
        </p:nvSpPr>
        <p:spPr>
          <a:xfrm>
            <a:off x="273225" y="5290336"/>
            <a:ext cx="5879700" cy="646331"/>
          </a:xfrm>
          <a:prstGeom prst="rect">
            <a:avLst/>
          </a:prstGeom>
          <a:noFill/>
        </p:spPr>
        <p:txBody>
          <a:bodyPr wrap="square" rtlCol="0">
            <a:spAutoFit/>
          </a:bodyPr>
          <a:lstStyle/>
          <a:p>
            <a:pPr algn="ctr"/>
            <a:r>
              <a:rPr kumimoji="1" lang="ja-JP" altLang="en-US" b="1" dirty="0">
                <a:solidFill>
                  <a:schemeClr val="accent1"/>
                </a:solidFill>
              </a:rPr>
              <a:t>プラントオペレータは削減傾向へ</a:t>
            </a:r>
            <a:endParaRPr kumimoji="1" lang="en-US" altLang="ja-JP" b="1" dirty="0">
              <a:solidFill>
                <a:schemeClr val="accent1"/>
              </a:solidFill>
            </a:endParaRPr>
          </a:p>
          <a:p>
            <a:pPr algn="ctr"/>
            <a:r>
              <a:rPr kumimoji="1" lang="ja-JP" altLang="en-US" b="1" dirty="0">
                <a:solidFill>
                  <a:schemeClr val="accent1"/>
                </a:solidFill>
              </a:rPr>
              <a:t>（ローカルな範囲では、人間の直接的な関与が疎になる）</a:t>
            </a:r>
          </a:p>
        </p:txBody>
      </p:sp>
      <p:sp>
        <p:nvSpPr>
          <p:cNvPr id="13" name="矢印: 右 12">
            <a:extLst>
              <a:ext uri="{FF2B5EF4-FFF2-40B4-BE49-F238E27FC236}">
                <a16:creationId xmlns:a16="http://schemas.microsoft.com/office/drawing/2014/main" id="{8558F9E5-21C5-AEA8-45F7-7A5E34FEA87F}"/>
              </a:ext>
            </a:extLst>
          </p:cNvPr>
          <p:cNvSpPr/>
          <p:nvPr/>
        </p:nvSpPr>
        <p:spPr>
          <a:xfrm rot="5400000">
            <a:off x="8117726" y="4402055"/>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C58E1137-64B7-2942-F213-1DCCC3E3ADFA}"/>
              </a:ext>
            </a:extLst>
          </p:cNvPr>
          <p:cNvSpPr txBox="1"/>
          <p:nvPr/>
        </p:nvSpPr>
        <p:spPr>
          <a:xfrm>
            <a:off x="6428058" y="4323063"/>
            <a:ext cx="4710257" cy="400110"/>
          </a:xfrm>
          <a:prstGeom prst="rect">
            <a:avLst/>
          </a:prstGeom>
          <a:solidFill>
            <a:schemeClr val="bg1">
              <a:lumMod val="85000"/>
            </a:schemeClr>
          </a:solidFill>
        </p:spPr>
        <p:txBody>
          <a:bodyPr wrap="square" rtlCol="0">
            <a:spAutoFit/>
          </a:bodyPr>
          <a:lstStyle/>
          <a:p>
            <a:pPr algn="ctr"/>
            <a:r>
              <a:rPr kumimoji="1" lang="ja-JP" altLang="en-US" sz="2000" dirty="0"/>
              <a:t>プラントを起点とした</a:t>
            </a:r>
            <a:r>
              <a:rPr kumimoji="1" lang="en-US" altLang="ja-JP" sz="2000" dirty="0"/>
              <a:t>SoS</a:t>
            </a:r>
            <a:r>
              <a:rPr kumimoji="1" lang="ja-JP" altLang="en-US" sz="2000" dirty="0"/>
              <a:t>に発展</a:t>
            </a:r>
          </a:p>
        </p:txBody>
      </p:sp>
      <p:sp>
        <p:nvSpPr>
          <p:cNvPr id="16" name="テキスト ボックス 15">
            <a:extLst>
              <a:ext uri="{FF2B5EF4-FFF2-40B4-BE49-F238E27FC236}">
                <a16:creationId xmlns:a16="http://schemas.microsoft.com/office/drawing/2014/main" id="{E99FA287-23D1-6082-959D-F73C6C452F52}"/>
              </a:ext>
            </a:extLst>
          </p:cNvPr>
          <p:cNvSpPr txBox="1"/>
          <p:nvPr/>
        </p:nvSpPr>
        <p:spPr>
          <a:xfrm>
            <a:off x="5842410" y="5254211"/>
            <a:ext cx="5879700" cy="369332"/>
          </a:xfrm>
          <a:prstGeom prst="rect">
            <a:avLst/>
          </a:prstGeom>
          <a:noFill/>
        </p:spPr>
        <p:txBody>
          <a:bodyPr wrap="square" rtlCol="0">
            <a:spAutoFit/>
          </a:bodyPr>
          <a:lstStyle/>
          <a:p>
            <a:pPr algn="ctr"/>
            <a:r>
              <a:rPr kumimoji="1" lang="ja-JP" altLang="en-US" b="1" dirty="0">
                <a:solidFill>
                  <a:schemeClr val="accent4"/>
                </a:solidFill>
              </a:rPr>
              <a:t>グローバルな範囲では、人間の間接的な接点が増加</a:t>
            </a:r>
          </a:p>
        </p:txBody>
      </p:sp>
    </p:spTree>
    <p:extLst>
      <p:ext uri="{BB962C8B-B14F-4D97-AF65-F5344CB8AC3E}">
        <p14:creationId xmlns:p14="http://schemas.microsoft.com/office/powerpoint/2010/main" val="3850893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843" y="3396803"/>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を含む将来モデル：エネルギー</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175051" y="2425907"/>
            <a:ext cx="3901749"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エネルギー市場の取引は</a:t>
            </a:r>
            <a:endParaRPr kumimoji="1" lang="en-US" altLang="ja-JP" sz="1400" dirty="0">
              <a:solidFill>
                <a:schemeClr val="tx1"/>
              </a:solidFill>
            </a:endParaRPr>
          </a:p>
          <a:p>
            <a:pPr algn="ctr"/>
            <a:r>
              <a:rPr kumimoji="1" lang="ja-JP" altLang="en-US" sz="1400" dirty="0">
                <a:solidFill>
                  <a:schemeClr val="tx1"/>
                </a:solidFill>
              </a:rPr>
              <a:t>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234" y="4791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268" y="242590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C57CB3F9-61E2-81BC-08BB-079A6E0EB53A}"/>
              </a:ext>
            </a:extLst>
          </p:cNvPr>
          <p:cNvSpPr/>
          <p:nvPr/>
        </p:nvSpPr>
        <p:spPr>
          <a:xfrm>
            <a:off x="432477" y="4795191"/>
            <a:ext cx="1369166" cy="574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00F0F475-04B0-52CE-1A08-B8FEB451A7E6}"/>
              </a:ext>
            </a:extLst>
          </p:cNvPr>
          <p:cNvSpPr/>
          <p:nvPr/>
        </p:nvSpPr>
        <p:spPr>
          <a:xfrm>
            <a:off x="354263" y="3521674"/>
            <a:ext cx="1536202" cy="812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リサイクル原料の物流ネットワークも分散化し、運転手の移動半径は縮まると予想される。</a:t>
            </a:r>
            <a:endParaRPr lang="en-US" altLang="ja-JP" dirty="0"/>
          </a:p>
          <a:p>
            <a:r>
              <a:rPr lang="ja-JP" altLang="en-US" dirty="0"/>
              <a:t>一方、災害時に近隣地域とリンクすることでカバー範囲は拡大し、止まらない物流となる。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を含む将来モデル：リサイクル原料</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492" y="3517456"/>
            <a:ext cx="529760" cy="529760"/>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938" y="4774885"/>
            <a:ext cx="498245" cy="498245"/>
          </a:xfrm>
          <a:prstGeom prst="rect">
            <a:avLst/>
          </a:prstGeom>
        </p:spPr>
      </p:pic>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4605" y="3501814"/>
            <a:ext cx="340651" cy="340651"/>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9377" y="3649037"/>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18" idx="2"/>
            <a:endCxn id="19" idx="0"/>
          </p:cNvCxnSpPr>
          <p:nvPr/>
        </p:nvCxnSpPr>
        <p:spPr>
          <a:xfrm flipH="1">
            <a:off x="1117060" y="4334390"/>
            <a:ext cx="5304" cy="4608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360599" y="2595139"/>
            <a:ext cx="1653795" cy="455646"/>
          </a:xfrm>
          <a:prstGeom prst="wedgeRectCallout">
            <a:avLst>
              <a:gd name="adj1" fmla="val 51974"/>
              <a:gd name="adj2" fmla="val 1358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2435110" y="2587967"/>
            <a:ext cx="2484661" cy="447449"/>
          </a:xfrm>
          <a:prstGeom prst="wedgeRectCallout">
            <a:avLst>
              <a:gd name="adj1" fmla="val -21370"/>
              <a:gd name="adj2" fmla="val 1945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荷物混載で中継運送方式</a:t>
            </a:r>
            <a:endParaRPr kumimoji="1" lang="ja-JP" altLang="en-US" sz="1400" dirty="0">
              <a:solidFill>
                <a:schemeClr val="tx1"/>
              </a:solidFill>
            </a:endParaRPr>
          </a:p>
        </p:txBody>
      </p:sp>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009" y="3963247"/>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1215752" y="4931470"/>
            <a:ext cx="628813" cy="307777"/>
          </a:xfrm>
          <a:prstGeom prst="rect">
            <a:avLst/>
          </a:prstGeom>
          <a:noFill/>
        </p:spPr>
        <p:txBody>
          <a:bodyPr wrap="square" rtlCol="0">
            <a:spAutoFit/>
          </a:bodyPr>
          <a:lstStyle/>
          <a:p>
            <a:pPr algn="ctr"/>
            <a:r>
              <a:rPr kumimoji="1" lang="ja-JP" altLang="en-US" sz="1400" dirty="0"/>
              <a:t>店舗</a:t>
            </a:r>
          </a:p>
        </p:txBody>
      </p: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08824" y="481169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a:grpSpLocks noChangeAspect="1"/>
          </p:cNvGrpSpPr>
          <p:nvPr/>
        </p:nvGrpSpPr>
        <p:grpSpPr>
          <a:xfrm>
            <a:off x="2382210" y="4645908"/>
            <a:ext cx="360000" cy="360000"/>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2546238" y="5612405"/>
            <a:ext cx="2797789" cy="557508"/>
          </a:xfrm>
          <a:prstGeom prst="wedgeRectCallout">
            <a:avLst>
              <a:gd name="adj1" fmla="val -43315"/>
              <a:gd name="adj2" fmla="val -1161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シェアリング、配送・交通サービスの融合、需給のマッチング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27070" y="3229226"/>
            <a:ext cx="1353465" cy="307777"/>
          </a:xfrm>
          <a:prstGeom prst="rect">
            <a:avLst/>
          </a:prstGeom>
          <a:noFill/>
        </p:spPr>
        <p:txBody>
          <a:bodyPr wrap="square" rtlCol="0">
            <a:spAutoFit/>
          </a:bodyPr>
          <a:lstStyle/>
          <a:p>
            <a:pPr algn="ctr"/>
            <a:r>
              <a:rPr kumimoji="1" lang="ja-JP" altLang="en-US" sz="1400" dirty="0"/>
              <a:t>住宅街・都市部</a:t>
            </a:r>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3446053" y="3031083"/>
            <a:ext cx="1943195" cy="338554"/>
          </a:xfrm>
          <a:prstGeom prst="rect">
            <a:avLst/>
          </a:prstGeom>
          <a:noFill/>
        </p:spPr>
        <p:txBody>
          <a:bodyPr wrap="square" rtlCol="0">
            <a:spAutoFit/>
          </a:bodyPr>
          <a:lstStyle/>
          <a:p>
            <a:pPr algn="ctr"/>
            <a:r>
              <a:rPr kumimoji="1" lang="en-US" altLang="ja-JP" sz="1600" b="1" dirty="0">
                <a:solidFill>
                  <a:schemeClr val="accent4"/>
                </a:solidFill>
              </a:rPr>
              <a:t>Physical Internet</a:t>
            </a:r>
            <a:endParaRPr kumimoji="1" lang="ja-JP" altLang="en-US" sz="1600" b="1" dirty="0">
              <a:solidFill>
                <a:schemeClr val="accent4"/>
              </a:solidFill>
            </a:endParaRP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7739" y="3601981"/>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757" y="502400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3508" y="3942080"/>
            <a:ext cx="387566" cy="387566"/>
          </a:xfrm>
          <a:prstGeom prst="rect">
            <a:avLst/>
          </a:prstGeom>
        </p:spPr>
      </p:pic>
      <p:sp>
        <p:nvSpPr>
          <p:cNvPr id="53" name="吹き出し: 四角形 52">
            <a:extLst>
              <a:ext uri="{FF2B5EF4-FFF2-40B4-BE49-F238E27FC236}">
                <a16:creationId xmlns:a16="http://schemas.microsoft.com/office/drawing/2014/main" id="{C2F9615B-60A4-6A84-BF1B-3C0D6B1FD0C2}"/>
              </a:ext>
            </a:extLst>
          </p:cNvPr>
          <p:cNvSpPr/>
          <p:nvPr/>
        </p:nvSpPr>
        <p:spPr>
          <a:xfrm>
            <a:off x="114973" y="5852143"/>
            <a:ext cx="2305843" cy="335113"/>
          </a:xfrm>
          <a:prstGeom prst="wedgeRectCallout">
            <a:avLst>
              <a:gd name="adj1" fmla="val -5460"/>
              <a:gd name="adj2" fmla="val -1784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回収ボックスの分散配置</a:t>
            </a:r>
            <a:endParaRPr kumimoji="1" lang="ja-JP" altLang="en-US" sz="1400" dirty="0">
              <a:solidFill>
                <a:schemeClr val="tx1"/>
              </a:solidFill>
            </a:endParaRPr>
          </a:p>
        </p:txBody>
      </p:sp>
      <p:cxnSp>
        <p:nvCxnSpPr>
          <p:cNvPr id="64" name="直線矢印コネクタ 63">
            <a:extLst>
              <a:ext uri="{FF2B5EF4-FFF2-40B4-BE49-F238E27FC236}">
                <a16:creationId xmlns:a16="http://schemas.microsoft.com/office/drawing/2014/main" id="{6506392B-2A02-AAA4-A0FE-157DFE776674}"/>
              </a:ext>
            </a:extLst>
          </p:cNvPr>
          <p:cNvCxnSpPr>
            <a:cxnSpLocks/>
            <a:stCxn id="18" idx="3"/>
            <a:endCxn id="106" idx="1"/>
          </p:cNvCxnSpPr>
          <p:nvPr/>
        </p:nvCxnSpPr>
        <p:spPr>
          <a:xfrm>
            <a:off x="1890465" y="3928032"/>
            <a:ext cx="791328" cy="53672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D8BB14D-CE68-4B0F-8BE1-B2109F7B90EC}"/>
              </a:ext>
            </a:extLst>
          </p:cNvPr>
          <p:cNvCxnSpPr>
            <a:cxnSpLocks/>
            <a:stCxn id="178" idx="3"/>
            <a:endCxn id="6" idx="1"/>
          </p:cNvCxnSpPr>
          <p:nvPr/>
        </p:nvCxnSpPr>
        <p:spPr>
          <a:xfrm flipV="1">
            <a:off x="4044750" y="3782336"/>
            <a:ext cx="804742" cy="682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グラフィックス 105" descr="倉庫 単色塗りつぶし">
            <a:extLst>
              <a:ext uri="{FF2B5EF4-FFF2-40B4-BE49-F238E27FC236}">
                <a16:creationId xmlns:a16="http://schemas.microsoft.com/office/drawing/2014/main" id="{440F9A77-C589-2714-840B-D3B73954CD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81793" y="4228940"/>
            <a:ext cx="471624" cy="471624"/>
          </a:xfrm>
          <a:prstGeom prst="rect">
            <a:avLst/>
          </a:prstGeom>
        </p:spPr>
      </p:pic>
      <p:cxnSp>
        <p:nvCxnSpPr>
          <p:cNvPr id="118" name="直線矢印コネクタ 117">
            <a:extLst>
              <a:ext uri="{FF2B5EF4-FFF2-40B4-BE49-F238E27FC236}">
                <a16:creationId xmlns:a16="http://schemas.microsoft.com/office/drawing/2014/main" id="{85641A95-B9C0-0E16-5835-F08ACEBD5250}"/>
              </a:ext>
            </a:extLst>
          </p:cNvPr>
          <p:cNvCxnSpPr>
            <a:cxnSpLocks/>
            <a:stCxn id="19" idx="3"/>
            <a:endCxn id="106" idx="1"/>
          </p:cNvCxnSpPr>
          <p:nvPr/>
        </p:nvCxnSpPr>
        <p:spPr>
          <a:xfrm flipV="1">
            <a:off x="1801643" y="4464752"/>
            <a:ext cx="880150" cy="617463"/>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7" name="グラフィックス 156" descr="工場 単色塗りつぶし">
            <a:extLst>
              <a:ext uri="{FF2B5EF4-FFF2-40B4-BE49-F238E27FC236}">
                <a16:creationId xmlns:a16="http://schemas.microsoft.com/office/drawing/2014/main" id="{96DD7AEC-61EE-B55B-DDEF-66ABA4BAF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7720" y="4886620"/>
            <a:ext cx="529760" cy="529760"/>
          </a:xfrm>
          <a:prstGeom prst="rect">
            <a:avLst/>
          </a:prstGeom>
        </p:spPr>
      </p:pic>
      <p:pic>
        <p:nvPicPr>
          <p:cNvPr id="158" name="グラフィックス 157" descr="トラック 単色塗りつぶし">
            <a:extLst>
              <a:ext uri="{FF2B5EF4-FFF2-40B4-BE49-F238E27FC236}">
                <a16:creationId xmlns:a16="http://schemas.microsoft.com/office/drawing/2014/main" id="{B5CE6865-CA4B-BC25-5CB1-F34D8AA731C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77651" y="4828721"/>
            <a:ext cx="540000" cy="540000"/>
          </a:xfrm>
          <a:prstGeom prst="rect">
            <a:avLst/>
          </a:prstGeom>
        </p:spPr>
      </p:pic>
      <p:cxnSp>
        <p:nvCxnSpPr>
          <p:cNvPr id="165" name="直線矢印コネクタ 164">
            <a:extLst>
              <a:ext uri="{FF2B5EF4-FFF2-40B4-BE49-F238E27FC236}">
                <a16:creationId xmlns:a16="http://schemas.microsoft.com/office/drawing/2014/main" id="{70D3006B-210E-196C-4F06-3799765F2121}"/>
              </a:ext>
            </a:extLst>
          </p:cNvPr>
          <p:cNvCxnSpPr>
            <a:cxnSpLocks/>
            <a:stCxn id="178" idx="3"/>
            <a:endCxn id="157" idx="1"/>
          </p:cNvCxnSpPr>
          <p:nvPr/>
        </p:nvCxnSpPr>
        <p:spPr>
          <a:xfrm>
            <a:off x="4044750" y="4464752"/>
            <a:ext cx="782970" cy="686748"/>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8" name="グラフィックス 177" descr="倉庫 単色塗りつぶし">
            <a:extLst>
              <a:ext uri="{FF2B5EF4-FFF2-40B4-BE49-F238E27FC236}">
                <a16:creationId xmlns:a16="http://schemas.microsoft.com/office/drawing/2014/main" id="{5285B11E-9E5F-836C-8B6E-038498485DA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573126" y="4228940"/>
            <a:ext cx="471624" cy="471624"/>
          </a:xfrm>
          <a:prstGeom prst="rect">
            <a:avLst/>
          </a:prstGeom>
        </p:spPr>
      </p:pic>
      <p:cxnSp>
        <p:nvCxnSpPr>
          <p:cNvPr id="179" name="直線矢印コネクタ 178">
            <a:extLst>
              <a:ext uri="{FF2B5EF4-FFF2-40B4-BE49-F238E27FC236}">
                <a16:creationId xmlns:a16="http://schemas.microsoft.com/office/drawing/2014/main" id="{8AD963A8-FBCA-8B99-4395-08595677A576}"/>
              </a:ext>
            </a:extLst>
          </p:cNvPr>
          <p:cNvCxnSpPr>
            <a:cxnSpLocks/>
            <a:stCxn id="106" idx="3"/>
            <a:endCxn id="178" idx="1"/>
          </p:cNvCxnSpPr>
          <p:nvPr/>
        </p:nvCxnSpPr>
        <p:spPr>
          <a:xfrm>
            <a:off x="3153417" y="4464752"/>
            <a:ext cx="419709" cy="0"/>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9" name="グラフィックス 198" descr="トラック 枠線">
            <a:extLst>
              <a:ext uri="{FF2B5EF4-FFF2-40B4-BE49-F238E27FC236}">
                <a16:creationId xmlns:a16="http://schemas.microsoft.com/office/drawing/2014/main" id="{B9A7B340-5B1F-1154-7A0E-92A67D648A3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07575" y="3503155"/>
            <a:ext cx="979713" cy="979713"/>
          </a:xfrm>
          <a:prstGeom prst="rect">
            <a:avLst/>
          </a:prstGeom>
        </p:spPr>
      </p:pic>
      <p:pic>
        <p:nvPicPr>
          <p:cNvPr id="201" name="グラフィックス 200" descr="ダンプ トラック 単色塗りつぶし">
            <a:extLst>
              <a:ext uri="{FF2B5EF4-FFF2-40B4-BE49-F238E27FC236}">
                <a16:creationId xmlns:a16="http://schemas.microsoft.com/office/drawing/2014/main" id="{8D8F8722-0A2F-CCA6-FC33-AC5659A2C59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7632" y="3620342"/>
            <a:ext cx="564549" cy="564549"/>
          </a:xfrm>
          <a:prstGeom prst="rect">
            <a:avLst/>
          </a:prstGeom>
        </p:spPr>
      </p:pic>
      <p:pic>
        <p:nvPicPr>
          <p:cNvPr id="202" name="グラフィックス 201" descr="建設作業員男性 単色塗りつぶし">
            <a:extLst>
              <a:ext uri="{FF2B5EF4-FFF2-40B4-BE49-F238E27FC236}">
                <a16:creationId xmlns:a16="http://schemas.microsoft.com/office/drawing/2014/main" id="{2F4D7A51-FBF0-7C81-0AAD-5BD9208B06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5913" y="4690398"/>
            <a:ext cx="340651" cy="340651"/>
          </a:xfrm>
          <a:prstGeom prst="rect">
            <a:avLst/>
          </a:prstGeom>
        </p:spPr>
      </p:pic>
      <p:pic>
        <p:nvPicPr>
          <p:cNvPr id="207" name="グラフィックス 206" descr="トラック 単色塗りつぶし">
            <a:extLst>
              <a:ext uri="{FF2B5EF4-FFF2-40B4-BE49-F238E27FC236}">
                <a16:creationId xmlns:a16="http://schemas.microsoft.com/office/drawing/2014/main" id="{8E337B7D-B8D9-CC70-BF53-626903CA9D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912967" y="3632616"/>
            <a:ext cx="540000" cy="540000"/>
          </a:xfrm>
          <a:prstGeom prst="rect">
            <a:avLst/>
          </a:prstGeom>
        </p:spPr>
      </p:pic>
      <p:pic>
        <p:nvPicPr>
          <p:cNvPr id="208" name="グラフィックス 207" descr="建設作業員男性 単色塗りつぶし">
            <a:extLst>
              <a:ext uri="{FF2B5EF4-FFF2-40B4-BE49-F238E27FC236}">
                <a16:creationId xmlns:a16="http://schemas.microsoft.com/office/drawing/2014/main" id="{3B208CA4-49A5-5AFF-1A5C-1734F9C8F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8571" y="3466859"/>
            <a:ext cx="340651" cy="340651"/>
          </a:xfrm>
          <a:prstGeom prst="rect">
            <a:avLst/>
          </a:prstGeom>
        </p:spPr>
      </p:pic>
      <p:sp>
        <p:nvSpPr>
          <p:cNvPr id="209" name="正方形/長方形 208">
            <a:extLst>
              <a:ext uri="{FF2B5EF4-FFF2-40B4-BE49-F238E27FC236}">
                <a16:creationId xmlns:a16="http://schemas.microsoft.com/office/drawing/2014/main" id="{BCDCEE7F-948E-E409-AF58-7705E548BFAF}"/>
              </a:ext>
            </a:extLst>
          </p:cNvPr>
          <p:cNvSpPr>
            <a:spLocks/>
          </p:cNvSpPr>
          <p:nvPr/>
        </p:nvSpPr>
        <p:spPr>
          <a:xfrm>
            <a:off x="30466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0" name="正方形/長方形 209">
            <a:extLst>
              <a:ext uri="{FF2B5EF4-FFF2-40B4-BE49-F238E27FC236}">
                <a16:creationId xmlns:a16="http://schemas.microsoft.com/office/drawing/2014/main" id="{461B7E6A-9616-096D-23F2-2C330FD49D67}"/>
              </a:ext>
            </a:extLst>
          </p:cNvPr>
          <p:cNvSpPr>
            <a:spLocks/>
          </p:cNvSpPr>
          <p:nvPr/>
        </p:nvSpPr>
        <p:spPr>
          <a:xfrm>
            <a:off x="31990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1" name="正方形/長方形 210">
            <a:extLst>
              <a:ext uri="{FF2B5EF4-FFF2-40B4-BE49-F238E27FC236}">
                <a16:creationId xmlns:a16="http://schemas.microsoft.com/office/drawing/2014/main" id="{59FFB18B-608F-FEEB-B397-72BD62A07A42}"/>
              </a:ext>
            </a:extLst>
          </p:cNvPr>
          <p:cNvSpPr>
            <a:spLocks/>
          </p:cNvSpPr>
          <p:nvPr/>
        </p:nvSpPr>
        <p:spPr>
          <a:xfrm>
            <a:off x="30466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正方形/長方形 211">
            <a:extLst>
              <a:ext uri="{FF2B5EF4-FFF2-40B4-BE49-F238E27FC236}">
                <a16:creationId xmlns:a16="http://schemas.microsoft.com/office/drawing/2014/main" id="{528EE3B9-5F18-1829-1902-33B2834ABF22}"/>
              </a:ext>
            </a:extLst>
          </p:cNvPr>
          <p:cNvSpPr>
            <a:spLocks/>
          </p:cNvSpPr>
          <p:nvPr/>
        </p:nvSpPr>
        <p:spPr>
          <a:xfrm>
            <a:off x="31990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3" name="正方形/長方形 212">
            <a:extLst>
              <a:ext uri="{FF2B5EF4-FFF2-40B4-BE49-F238E27FC236}">
                <a16:creationId xmlns:a16="http://schemas.microsoft.com/office/drawing/2014/main" id="{98B3E065-BADB-FFA7-34BE-AD9AD88A4806}"/>
              </a:ext>
            </a:extLst>
          </p:cNvPr>
          <p:cNvSpPr>
            <a:spLocks/>
          </p:cNvSpPr>
          <p:nvPr/>
        </p:nvSpPr>
        <p:spPr>
          <a:xfrm>
            <a:off x="33514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4" name="正方形/長方形 213">
            <a:extLst>
              <a:ext uri="{FF2B5EF4-FFF2-40B4-BE49-F238E27FC236}">
                <a16:creationId xmlns:a16="http://schemas.microsoft.com/office/drawing/2014/main" id="{BA0AF47F-1B26-326B-0DE9-49164C751491}"/>
              </a:ext>
            </a:extLst>
          </p:cNvPr>
          <p:cNvSpPr>
            <a:spLocks/>
          </p:cNvSpPr>
          <p:nvPr/>
        </p:nvSpPr>
        <p:spPr>
          <a:xfrm>
            <a:off x="33514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5" name="テキスト ボックス 214">
            <a:extLst>
              <a:ext uri="{FF2B5EF4-FFF2-40B4-BE49-F238E27FC236}">
                <a16:creationId xmlns:a16="http://schemas.microsoft.com/office/drawing/2014/main" id="{10BDF6ED-DA19-AD9D-9DBD-41B085B5A783}"/>
              </a:ext>
            </a:extLst>
          </p:cNvPr>
          <p:cNvSpPr txBox="1"/>
          <p:nvPr/>
        </p:nvSpPr>
        <p:spPr>
          <a:xfrm>
            <a:off x="1004692" y="2109994"/>
            <a:ext cx="3901749"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217" name="テキスト ボックス 216">
            <a:extLst>
              <a:ext uri="{FF2B5EF4-FFF2-40B4-BE49-F238E27FC236}">
                <a16:creationId xmlns:a16="http://schemas.microsoft.com/office/drawing/2014/main" id="{C6910776-7C4F-4972-D857-CDDEFACEAECB}"/>
              </a:ext>
            </a:extLst>
          </p:cNvPr>
          <p:cNvSpPr txBox="1"/>
          <p:nvPr/>
        </p:nvSpPr>
        <p:spPr>
          <a:xfrm>
            <a:off x="7085382" y="2109994"/>
            <a:ext cx="3551187" cy="369332"/>
          </a:xfrm>
          <a:prstGeom prst="rect">
            <a:avLst/>
          </a:prstGeom>
          <a:noFill/>
        </p:spPr>
        <p:txBody>
          <a:bodyPr wrap="square" rtlCol="0">
            <a:spAutoFit/>
          </a:bodyPr>
          <a:lstStyle/>
          <a:p>
            <a:pPr algn="ctr"/>
            <a:r>
              <a:rPr kumimoji="1" lang="ja-JP" altLang="en-US" b="1" dirty="0">
                <a:solidFill>
                  <a:schemeClr val="accent1"/>
                </a:solidFill>
              </a:rPr>
              <a:t>リサイクル原料ベースのプラント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18" name="楕円 217">
            <a:extLst>
              <a:ext uri="{FF2B5EF4-FFF2-40B4-BE49-F238E27FC236}">
                <a16:creationId xmlns:a16="http://schemas.microsoft.com/office/drawing/2014/main" id="{0617CBDE-329C-CCA5-0B45-F2C4077C41DF}"/>
              </a:ext>
            </a:extLst>
          </p:cNvPr>
          <p:cNvSpPr/>
          <p:nvPr/>
        </p:nvSpPr>
        <p:spPr>
          <a:xfrm>
            <a:off x="6721408" y="4352373"/>
            <a:ext cx="1910807" cy="152964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9" name="楕円 218">
            <a:extLst>
              <a:ext uri="{FF2B5EF4-FFF2-40B4-BE49-F238E27FC236}">
                <a16:creationId xmlns:a16="http://schemas.microsoft.com/office/drawing/2014/main" id="{125C12D4-DC09-36B4-6BA2-69A05049CCC3}"/>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1" name="グラフィックス 220" descr="工場 単色塗りつぶし">
            <a:extLst>
              <a:ext uri="{FF2B5EF4-FFF2-40B4-BE49-F238E27FC236}">
                <a16:creationId xmlns:a16="http://schemas.microsoft.com/office/drawing/2014/main" id="{A8D25278-340E-AA75-5F77-F733990EEF6C}"/>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133807" y="4445360"/>
            <a:ext cx="477853" cy="477853"/>
          </a:xfrm>
          <a:prstGeom prst="rect">
            <a:avLst/>
          </a:prstGeom>
        </p:spPr>
      </p:pic>
      <p:pic>
        <p:nvPicPr>
          <p:cNvPr id="223" name="グラフィックス 222" descr="家 単色塗りつぶし">
            <a:extLst>
              <a:ext uri="{FF2B5EF4-FFF2-40B4-BE49-F238E27FC236}">
                <a16:creationId xmlns:a16="http://schemas.microsoft.com/office/drawing/2014/main" id="{ADE679D8-20A2-A79A-3562-07850B6C331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71475" y="3411813"/>
            <a:ext cx="252000" cy="252000"/>
          </a:xfrm>
          <a:prstGeom prst="rect">
            <a:avLst/>
          </a:prstGeom>
        </p:spPr>
      </p:pic>
      <p:pic>
        <p:nvPicPr>
          <p:cNvPr id="226" name="グラフィックス 225" descr="建物 単色塗りつぶし">
            <a:extLst>
              <a:ext uri="{FF2B5EF4-FFF2-40B4-BE49-F238E27FC236}">
                <a16:creationId xmlns:a16="http://schemas.microsoft.com/office/drawing/2014/main" id="{E57AE5B3-0932-F7C8-4EF3-6BD2069CD8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3327" y="3071212"/>
            <a:ext cx="252000" cy="252000"/>
          </a:xfrm>
          <a:prstGeom prst="rect">
            <a:avLst/>
          </a:prstGeom>
        </p:spPr>
      </p:pic>
      <p:cxnSp>
        <p:nvCxnSpPr>
          <p:cNvPr id="228" name="直線コネクタ 227">
            <a:extLst>
              <a:ext uri="{FF2B5EF4-FFF2-40B4-BE49-F238E27FC236}">
                <a16:creationId xmlns:a16="http://schemas.microsoft.com/office/drawing/2014/main" id="{01D9F0CF-BBA6-1835-28DB-00E6E791B56B}"/>
              </a:ext>
            </a:extLst>
          </p:cNvPr>
          <p:cNvCxnSpPr>
            <a:cxnSpLocks/>
            <a:stCxn id="219" idx="5"/>
            <a:endCxn id="263" idx="1"/>
          </p:cNvCxnSpPr>
          <p:nvPr/>
        </p:nvCxnSpPr>
        <p:spPr>
          <a:xfrm>
            <a:off x="9850290" y="4187881"/>
            <a:ext cx="88124"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6803F5D-17C1-8901-5570-89B1079AE89C}"/>
              </a:ext>
            </a:extLst>
          </p:cNvPr>
          <p:cNvCxnSpPr>
            <a:cxnSpLocks/>
            <a:stCxn id="219" idx="3"/>
            <a:endCxn id="218" idx="7"/>
          </p:cNvCxnSpPr>
          <p:nvPr/>
        </p:nvCxnSpPr>
        <p:spPr>
          <a:xfrm flipH="1">
            <a:off x="8352384" y="4187881"/>
            <a:ext cx="146761"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B3142D7-A52E-F10D-5773-92A475B50A35}"/>
              </a:ext>
            </a:extLst>
          </p:cNvPr>
          <p:cNvCxnSpPr>
            <a:cxnSpLocks/>
            <a:stCxn id="263" idx="2"/>
            <a:endCxn id="218" idx="6"/>
          </p:cNvCxnSpPr>
          <p:nvPr/>
        </p:nvCxnSpPr>
        <p:spPr>
          <a:xfrm flipH="1">
            <a:off x="8632215" y="5117195"/>
            <a:ext cx="1026368"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3" name="グラフィックス 232" descr="工場 単色塗りつぶし">
            <a:extLst>
              <a:ext uri="{FF2B5EF4-FFF2-40B4-BE49-F238E27FC236}">
                <a16:creationId xmlns:a16="http://schemas.microsoft.com/office/drawing/2014/main" id="{D297E8B7-8C1F-E93B-E226-51246B3B4974}"/>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916936" y="5244497"/>
            <a:ext cx="418535" cy="418535"/>
          </a:xfrm>
          <a:prstGeom prst="rect">
            <a:avLst/>
          </a:prstGeom>
        </p:spPr>
      </p:pic>
      <p:pic>
        <p:nvPicPr>
          <p:cNvPr id="239" name="グラフィックス 238" descr="建物 単色塗りつぶし">
            <a:extLst>
              <a:ext uri="{FF2B5EF4-FFF2-40B4-BE49-F238E27FC236}">
                <a16:creationId xmlns:a16="http://schemas.microsoft.com/office/drawing/2014/main" id="{02A5C1AF-F1EA-214C-9D95-977A31F88D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7027" y="5209966"/>
            <a:ext cx="252000" cy="252000"/>
          </a:xfrm>
          <a:prstGeom prst="rect">
            <a:avLst/>
          </a:prstGeom>
        </p:spPr>
      </p:pic>
      <p:sp>
        <p:nvSpPr>
          <p:cNvPr id="241" name="テキスト ボックス 240">
            <a:extLst>
              <a:ext uri="{FF2B5EF4-FFF2-40B4-BE49-F238E27FC236}">
                <a16:creationId xmlns:a16="http://schemas.microsoft.com/office/drawing/2014/main" id="{99C5BB95-0514-FD4D-5E6D-09A6FE916661}"/>
              </a:ext>
            </a:extLst>
          </p:cNvPr>
          <p:cNvSpPr txBox="1"/>
          <p:nvPr/>
        </p:nvSpPr>
        <p:spPr>
          <a:xfrm>
            <a:off x="6378579"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42" name="テキスト ボックス 241">
            <a:extLst>
              <a:ext uri="{FF2B5EF4-FFF2-40B4-BE49-F238E27FC236}">
                <a16:creationId xmlns:a16="http://schemas.microsoft.com/office/drawing/2014/main" id="{90152D15-2FED-C881-1F07-0A1C7E43D40B}"/>
              </a:ext>
            </a:extLst>
          </p:cNvPr>
          <p:cNvSpPr txBox="1"/>
          <p:nvPr/>
        </p:nvSpPr>
        <p:spPr>
          <a:xfrm>
            <a:off x="7870476" y="2826161"/>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47" name="吹き出し: 四角形 246">
            <a:extLst>
              <a:ext uri="{FF2B5EF4-FFF2-40B4-BE49-F238E27FC236}">
                <a16:creationId xmlns:a16="http://schemas.microsoft.com/office/drawing/2014/main" id="{525A4046-7593-F894-808F-9C91B8EED829}"/>
              </a:ext>
            </a:extLst>
          </p:cNvPr>
          <p:cNvSpPr/>
          <p:nvPr/>
        </p:nvSpPr>
        <p:spPr>
          <a:xfrm>
            <a:off x="5650936" y="3464167"/>
            <a:ext cx="2532929" cy="615056"/>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災害時・渋滞時に近隣地域の経路・輸送手段を活用</a:t>
            </a:r>
          </a:p>
        </p:txBody>
      </p:sp>
      <p:pic>
        <p:nvPicPr>
          <p:cNvPr id="248" name="グラフィックス 247" descr="工場 単色塗りつぶし">
            <a:extLst>
              <a:ext uri="{FF2B5EF4-FFF2-40B4-BE49-F238E27FC236}">
                <a16:creationId xmlns:a16="http://schemas.microsoft.com/office/drawing/2014/main" id="{88CE44EC-424E-24DE-811D-4BEA82D09BC7}"/>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649399" y="3220703"/>
            <a:ext cx="418535" cy="418535"/>
          </a:xfrm>
          <a:prstGeom prst="rect">
            <a:avLst/>
          </a:prstGeom>
        </p:spPr>
      </p:pic>
      <p:pic>
        <p:nvPicPr>
          <p:cNvPr id="249" name="グラフィックス 248" descr="工場 単色塗りつぶし">
            <a:extLst>
              <a:ext uri="{FF2B5EF4-FFF2-40B4-BE49-F238E27FC236}">
                <a16:creationId xmlns:a16="http://schemas.microsoft.com/office/drawing/2014/main" id="{1D5A7AE2-E953-264E-0549-4C83CC6C197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173661" y="3931917"/>
            <a:ext cx="418535" cy="418535"/>
          </a:xfrm>
          <a:prstGeom prst="rect">
            <a:avLst/>
          </a:prstGeom>
        </p:spPr>
      </p:pic>
      <p:pic>
        <p:nvPicPr>
          <p:cNvPr id="258" name="グラフィックス 257" descr="倉庫 単色塗りつぶし">
            <a:extLst>
              <a:ext uri="{FF2B5EF4-FFF2-40B4-BE49-F238E27FC236}">
                <a16:creationId xmlns:a16="http://schemas.microsoft.com/office/drawing/2014/main" id="{D46C0134-35E1-2186-26DD-E48CEF5692D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59034" y="3017930"/>
            <a:ext cx="358563" cy="358563"/>
          </a:xfrm>
          <a:prstGeom prst="rect">
            <a:avLst/>
          </a:prstGeom>
        </p:spPr>
      </p:pic>
      <p:pic>
        <p:nvPicPr>
          <p:cNvPr id="260" name="グラフィックス 259" descr="家 単色塗りつぶし">
            <a:extLst>
              <a:ext uri="{FF2B5EF4-FFF2-40B4-BE49-F238E27FC236}">
                <a16:creationId xmlns:a16="http://schemas.microsoft.com/office/drawing/2014/main" id="{0BF8A165-69C0-B1B5-FD52-CFBA32730D6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07722" y="5483127"/>
            <a:ext cx="252000" cy="252000"/>
          </a:xfrm>
          <a:prstGeom prst="rect">
            <a:avLst/>
          </a:prstGeom>
        </p:spPr>
      </p:pic>
      <p:sp>
        <p:nvSpPr>
          <p:cNvPr id="261" name="吹き出し: 四角形 260">
            <a:extLst>
              <a:ext uri="{FF2B5EF4-FFF2-40B4-BE49-F238E27FC236}">
                <a16:creationId xmlns:a16="http://schemas.microsoft.com/office/drawing/2014/main" id="{EE03F021-CD59-9B0C-9C74-9B729143344C}"/>
              </a:ext>
            </a:extLst>
          </p:cNvPr>
          <p:cNvSpPr/>
          <p:nvPr/>
        </p:nvSpPr>
        <p:spPr>
          <a:xfrm>
            <a:off x="9309808" y="2542340"/>
            <a:ext cx="2617441" cy="406592"/>
          </a:xfrm>
          <a:prstGeom prst="wedgeRectCallout">
            <a:avLst>
              <a:gd name="adj1" fmla="val -31646"/>
              <a:gd name="adj2" fmla="val 101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配送は短距離往復が主流に</a:t>
            </a:r>
            <a:endParaRPr kumimoji="1" lang="ja-JP" altLang="en-US" sz="1400" dirty="0">
              <a:solidFill>
                <a:schemeClr val="tx1"/>
              </a:solidFill>
            </a:endParaRPr>
          </a:p>
        </p:txBody>
      </p:sp>
      <p:sp>
        <p:nvSpPr>
          <p:cNvPr id="263" name="楕円 262">
            <a:extLst>
              <a:ext uri="{FF2B5EF4-FFF2-40B4-BE49-F238E27FC236}">
                <a16:creationId xmlns:a16="http://schemas.microsoft.com/office/drawing/2014/main" id="{D1B574DB-7714-99A5-12BF-669E9998A8C3}"/>
              </a:ext>
            </a:extLst>
          </p:cNvPr>
          <p:cNvSpPr/>
          <p:nvPr/>
        </p:nvSpPr>
        <p:spPr>
          <a:xfrm>
            <a:off x="9658583" y="4352373"/>
            <a:ext cx="1910807" cy="152964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4" name="グラフィックス 263" descr="工場 単色塗りつぶし">
            <a:extLst>
              <a:ext uri="{FF2B5EF4-FFF2-40B4-BE49-F238E27FC236}">
                <a16:creationId xmlns:a16="http://schemas.microsoft.com/office/drawing/2014/main" id="{092194BD-92FA-74FB-6660-BE1FE64288A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039038" y="5273130"/>
            <a:ext cx="477853" cy="477853"/>
          </a:xfrm>
          <a:prstGeom prst="rect">
            <a:avLst/>
          </a:prstGeom>
        </p:spPr>
      </p:pic>
      <p:pic>
        <p:nvPicPr>
          <p:cNvPr id="265" name="グラフィックス 264" descr="工場 単色塗りつぶし">
            <a:extLst>
              <a:ext uri="{FF2B5EF4-FFF2-40B4-BE49-F238E27FC236}">
                <a16:creationId xmlns:a16="http://schemas.microsoft.com/office/drawing/2014/main" id="{70EDC621-AA71-6AA5-8B79-40B905C9BC6F}"/>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797042" y="4403204"/>
            <a:ext cx="418535" cy="418535"/>
          </a:xfrm>
          <a:prstGeom prst="rect">
            <a:avLst/>
          </a:prstGeom>
        </p:spPr>
      </p:pic>
      <p:pic>
        <p:nvPicPr>
          <p:cNvPr id="266" name="グラフィックス 265" descr="建物 単色塗りつぶし">
            <a:extLst>
              <a:ext uri="{FF2B5EF4-FFF2-40B4-BE49-F238E27FC236}">
                <a16:creationId xmlns:a16="http://schemas.microsoft.com/office/drawing/2014/main" id="{CADF1244-AB0F-FA33-2826-B2A00E37D9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8600" y="5290380"/>
            <a:ext cx="252000" cy="252000"/>
          </a:xfrm>
          <a:prstGeom prst="rect">
            <a:avLst/>
          </a:prstGeom>
        </p:spPr>
      </p:pic>
      <p:sp>
        <p:nvSpPr>
          <p:cNvPr id="267" name="テキスト ボックス 266">
            <a:extLst>
              <a:ext uri="{FF2B5EF4-FFF2-40B4-BE49-F238E27FC236}">
                <a16:creationId xmlns:a16="http://schemas.microsoft.com/office/drawing/2014/main" id="{FE7D43E3-1296-258E-D0DF-DD306136C6FC}"/>
              </a:ext>
            </a:extLst>
          </p:cNvPr>
          <p:cNvSpPr txBox="1"/>
          <p:nvPr/>
        </p:nvSpPr>
        <p:spPr>
          <a:xfrm>
            <a:off x="10896961" y="4283002"/>
            <a:ext cx="755279" cy="307777"/>
          </a:xfrm>
          <a:prstGeom prst="rect">
            <a:avLst/>
          </a:prstGeom>
          <a:noFill/>
        </p:spPr>
        <p:txBody>
          <a:bodyPr wrap="square" rtlCol="0">
            <a:spAutoFit/>
          </a:bodyPr>
          <a:lstStyle/>
          <a:p>
            <a:pPr algn="ctr"/>
            <a:r>
              <a:rPr kumimoji="1" lang="ja-JP" altLang="en-US" sz="1400" b="1"/>
              <a:t>地域</a:t>
            </a:r>
            <a:r>
              <a:rPr kumimoji="1" lang="en-US" altLang="ja-JP" sz="1400" b="1" dirty="0"/>
              <a:t>C</a:t>
            </a:r>
          </a:p>
        </p:txBody>
      </p:sp>
      <p:pic>
        <p:nvPicPr>
          <p:cNvPr id="268" name="グラフィックス 267" descr="家 単色塗りつぶし">
            <a:extLst>
              <a:ext uri="{FF2B5EF4-FFF2-40B4-BE49-F238E27FC236}">
                <a16:creationId xmlns:a16="http://schemas.microsoft.com/office/drawing/2014/main" id="{5651F829-C0F8-B6D4-889A-8EA4FC4D77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744350" y="5600143"/>
            <a:ext cx="252000" cy="252000"/>
          </a:xfrm>
          <a:prstGeom prst="rect">
            <a:avLst/>
          </a:prstGeom>
        </p:spPr>
      </p:pic>
      <p:pic>
        <p:nvPicPr>
          <p:cNvPr id="274" name="グラフィックス 273" descr="倉庫 単色塗りつぶし">
            <a:extLst>
              <a:ext uri="{FF2B5EF4-FFF2-40B4-BE49-F238E27FC236}">
                <a16:creationId xmlns:a16="http://schemas.microsoft.com/office/drawing/2014/main" id="{26D47105-FD50-CE94-E882-29358BF2757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76026" y="3614342"/>
            <a:ext cx="358563" cy="358563"/>
          </a:xfrm>
          <a:prstGeom prst="rect">
            <a:avLst/>
          </a:prstGeom>
        </p:spPr>
      </p:pic>
      <p:pic>
        <p:nvPicPr>
          <p:cNvPr id="275" name="グラフィックス 274" descr="倉庫 単色塗りつぶし">
            <a:extLst>
              <a:ext uri="{FF2B5EF4-FFF2-40B4-BE49-F238E27FC236}">
                <a16:creationId xmlns:a16="http://schemas.microsoft.com/office/drawing/2014/main" id="{1F56A028-4805-C67E-A3FE-EF3BB9CC19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13451" y="4719612"/>
            <a:ext cx="358563" cy="358563"/>
          </a:xfrm>
          <a:prstGeom prst="rect">
            <a:avLst/>
          </a:prstGeom>
        </p:spPr>
      </p:pic>
      <p:pic>
        <p:nvPicPr>
          <p:cNvPr id="276" name="グラフィックス 275" descr="倉庫 単色塗りつぶし">
            <a:extLst>
              <a:ext uri="{FF2B5EF4-FFF2-40B4-BE49-F238E27FC236}">
                <a16:creationId xmlns:a16="http://schemas.microsoft.com/office/drawing/2014/main" id="{90F143A9-27F3-EB0E-23F0-336B4EEB6C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28459" y="4937912"/>
            <a:ext cx="358563" cy="358563"/>
          </a:xfrm>
          <a:prstGeom prst="rect">
            <a:avLst/>
          </a:prstGeom>
        </p:spPr>
      </p:pic>
      <p:pic>
        <p:nvPicPr>
          <p:cNvPr id="278" name="グラフィックス 277" descr="倉庫 単色塗りつぶし">
            <a:extLst>
              <a:ext uri="{FF2B5EF4-FFF2-40B4-BE49-F238E27FC236}">
                <a16:creationId xmlns:a16="http://schemas.microsoft.com/office/drawing/2014/main" id="{1F810334-D612-9E06-AFF8-D0A7843FC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617760" y="4885012"/>
            <a:ext cx="358563" cy="358563"/>
          </a:xfrm>
          <a:prstGeom prst="rect">
            <a:avLst/>
          </a:prstGeom>
        </p:spPr>
      </p:pic>
      <p:pic>
        <p:nvPicPr>
          <p:cNvPr id="279" name="グラフィックス 278" descr="倉庫 単色塗りつぶし">
            <a:extLst>
              <a:ext uri="{FF2B5EF4-FFF2-40B4-BE49-F238E27FC236}">
                <a16:creationId xmlns:a16="http://schemas.microsoft.com/office/drawing/2014/main" id="{BA456619-88EF-F949-6FAB-3F558EF9FA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35085" y="4788390"/>
            <a:ext cx="358563" cy="358563"/>
          </a:xfrm>
          <a:prstGeom prst="rect">
            <a:avLst/>
          </a:prstGeom>
        </p:spPr>
      </p:pic>
      <p:pic>
        <p:nvPicPr>
          <p:cNvPr id="280" name="グラフィックス 279" descr="トラック 単色塗りつぶし">
            <a:extLst>
              <a:ext uri="{FF2B5EF4-FFF2-40B4-BE49-F238E27FC236}">
                <a16:creationId xmlns:a16="http://schemas.microsoft.com/office/drawing/2014/main" id="{08E19B6A-AC52-8142-7964-1988A53206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757352" y="3270453"/>
            <a:ext cx="358794" cy="358794"/>
          </a:xfrm>
          <a:prstGeom prst="rect">
            <a:avLst/>
          </a:prstGeom>
        </p:spPr>
      </p:pic>
      <p:pic>
        <p:nvPicPr>
          <p:cNvPr id="281" name="グラフィックス 280" descr="トラック 単色塗りつぶし">
            <a:extLst>
              <a:ext uri="{FF2B5EF4-FFF2-40B4-BE49-F238E27FC236}">
                <a16:creationId xmlns:a16="http://schemas.microsoft.com/office/drawing/2014/main" id="{00DABA64-9999-B60D-33D2-55DA12134E8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09808" y="3573481"/>
            <a:ext cx="358794" cy="358794"/>
          </a:xfrm>
          <a:prstGeom prst="rect">
            <a:avLst/>
          </a:prstGeom>
        </p:spPr>
      </p:pic>
      <p:pic>
        <p:nvPicPr>
          <p:cNvPr id="282" name="グラフィックス 281" descr="トラック 単色塗りつぶし">
            <a:extLst>
              <a:ext uri="{FF2B5EF4-FFF2-40B4-BE49-F238E27FC236}">
                <a16:creationId xmlns:a16="http://schemas.microsoft.com/office/drawing/2014/main" id="{58789800-E145-90F0-8745-06EAF6C5293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712029" y="4433244"/>
            <a:ext cx="358794" cy="358794"/>
          </a:xfrm>
          <a:prstGeom prst="rect">
            <a:avLst/>
          </a:prstGeom>
        </p:spPr>
      </p:pic>
      <p:pic>
        <p:nvPicPr>
          <p:cNvPr id="283" name="グラフィックス 282" descr="トラック 単色塗りつぶし">
            <a:extLst>
              <a:ext uri="{FF2B5EF4-FFF2-40B4-BE49-F238E27FC236}">
                <a16:creationId xmlns:a16="http://schemas.microsoft.com/office/drawing/2014/main" id="{634929D1-DCEF-0352-1EBD-CB18FBECF2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675376" y="4988976"/>
            <a:ext cx="358794" cy="358794"/>
          </a:xfrm>
          <a:prstGeom prst="rect">
            <a:avLst/>
          </a:prstGeom>
        </p:spPr>
      </p:pic>
      <p:pic>
        <p:nvPicPr>
          <p:cNvPr id="284" name="グラフィックス 283" descr="トラック 単色塗りつぶし">
            <a:extLst>
              <a:ext uri="{FF2B5EF4-FFF2-40B4-BE49-F238E27FC236}">
                <a16:creationId xmlns:a16="http://schemas.microsoft.com/office/drawing/2014/main" id="{FF9774FE-070E-DD05-FC08-1193E3EFCFCE}"/>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37712" y="4522443"/>
            <a:ext cx="358794" cy="358794"/>
          </a:xfrm>
          <a:prstGeom prst="rect">
            <a:avLst/>
          </a:prstGeom>
        </p:spPr>
      </p:pic>
      <p:pic>
        <p:nvPicPr>
          <p:cNvPr id="285" name="グラフィックス 284" descr="トラック 単色塗りつぶし">
            <a:extLst>
              <a:ext uri="{FF2B5EF4-FFF2-40B4-BE49-F238E27FC236}">
                <a16:creationId xmlns:a16="http://schemas.microsoft.com/office/drawing/2014/main" id="{9F3173A8-537A-8E77-4B7C-CC99D721EA5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01059" y="5078175"/>
            <a:ext cx="358794" cy="358794"/>
          </a:xfrm>
          <a:prstGeom prst="rect">
            <a:avLst/>
          </a:prstGeom>
        </p:spPr>
      </p:pic>
    </p:spTree>
    <p:extLst>
      <p:ext uri="{BB962C8B-B14F-4D97-AF65-F5344CB8AC3E}">
        <p14:creationId xmlns:p14="http://schemas.microsoft.com/office/powerpoint/2010/main" val="161407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891034"/>
          </a:xfrm>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に従うと、プラントの</a:t>
            </a:r>
            <a:r>
              <a:rPr lang="en-US" altLang="ja-JP" sz="2800" dirty="0"/>
              <a:t>SoS</a:t>
            </a:r>
            <a:r>
              <a:rPr lang="ja-JP" altLang="en-US" sz="2800" dirty="0"/>
              <a:t>化・</a:t>
            </a:r>
            <a:r>
              <a:rPr lang="en-US" altLang="ja-JP" sz="2800" dirty="0"/>
              <a:t>CPHS</a:t>
            </a:r>
            <a:r>
              <a:rPr lang="ja-JP" altLang="en-US" sz="2800" dirty="0"/>
              <a:t>化に伴って、影響がサプライチェーン全体（人間を含む）へ拡大されていくことが予想される。</a:t>
            </a:r>
            <a:endParaRPr lang="en-US" altLang="ja-JP" sz="2800" dirty="0"/>
          </a:p>
          <a:p>
            <a:r>
              <a:rPr lang="en-US" altLang="ja-JP" sz="2800" dirty="0"/>
              <a:t>YOKOGAWA</a:t>
            </a:r>
            <a:r>
              <a:rPr lang="ja-JP" altLang="en-US" sz="2800" dirty="0"/>
              <a:t>は、間接的な影響や人を考慮したサービス・価値を提供することを目指す。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トラックの労働</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pic>
        <p:nvPicPr>
          <p:cNvPr id="29" name="図 28" descr="グラフ, 折れ線グラフ&#10;&#10;自動的に生成された説明">
            <a:extLst>
              <a:ext uri="{FF2B5EF4-FFF2-40B4-BE49-F238E27FC236}">
                <a16:creationId xmlns:a16="http://schemas.microsoft.com/office/drawing/2014/main" id="{5D64F9E1-3D11-56A1-A966-119A0E811FE8}"/>
              </a:ext>
            </a:extLst>
          </p:cNvPr>
          <p:cNvPicPr>
            <a:picLocks noChangeAspect="1"/>
          </p:cNvPicPr>
          <p:nvPr/>
        </p:nvPicPr>
        <p:blipFill>
          <a:blip r:embed="rId2"/>
          <a:stretch>
            <a:fillRect/>
          </a:stretch>
        </p:blipFill>
        <p:spPr>
          <a:xfrm>
            <a:off x="2602712" y="1164427"/>
            <a:ext cx="5773765" cy="270868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5CFB106D-CBB4-FE8B-ADDD-5B7FC711F3E9}"/>
              </a:ext>
            </a:extLst>
          </p:cNvPr>
          <p:cNvPicPr>
            <a:picLocks noChangeAspect="1"/>
          </p:cNvPicPr>
          <p:nvPr/>
        </p:nvPicPr>
        <p:blipFill>
          <a:blip r:embed="rId3"/>
          <a:stretch>
            <a:fillRect/>
          </a:stretch>
        </p:blipFill>
        <p:spPr>
          <a:xfrm>
            <a:off x="8276017" y="1168919"/>
            <a:ext cx="3617013" cy="2708680"/>
          </a:xfrm>
          <a:prstGeom prst="rect">
            <a:avLst/>
          </a:prstGeom>
        </p:spPr>
      </p:pic>
      <p:sp>
        <p:nvSpPr>
          <p:cNvPr id="2" name="テキスト ボックス 1">
            <a:extLst>
              <a:ext uri="{FF2B5EF4-FFF2-40B4-BE49-F238E27FC236}">
                <a16:creationId xmlns:a16="http://schemas.microsoft.com/office/drawing/2014/main" id="{D1A9A58C-4BA7-DEBA-3EC3-A631DED86F4D}"/>
              </a:ext>
            </a:extLst>
          </p:cNvPr>
          <p:cNvSpPr txBox="1"/>
          <p:nvPr/>
        </p:nvSpPr>
        <p:spPr>
          <a:xfrm>
            <a:off x="201962" y="808224"/>
            <a:ext cx="6137054" cy="400110"/>
          </a:xfrm>
          <a:prstGeom prst="rect">
            <a:avLst/>
          </a:prstGeom>
          <a:noFill/>
        </p:spPr>
        <p:txBody>
          <a:bodyPr wrap="square" rtlCol="0">
            <a:spAutoFit/>
          </a:bodyPr>
          <a:lstStyle/>
          <a:p>
            <a:pPr algn="ctr"/>
            <a:r>
              <a:rPr kumimoji="1" lang="ja-JP" altLang="en-US" sz="2000" b="1" dirty="0"/>
              <a:t>ドライバー：年間労働時間が多いが、平均所得が低い</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21730DD-A03E-9973-59B1-822C32339E24}"/>
              </a:ext>
            </a:extLst>
          </p:cNvPr>
          <p:cNvPicPr>
            <a:picLocks noChangeAspect="1"/>
          </p:cNvPicPr>
          <p:nvPr/>
        </p:nvPicPr>
        <p:blipFill>
          <a:blip r:embed="rId4"/>
          <a:stretch>
            <a:fillRect/>
          </a:stretch>
        </p:blipFill>
        <p:spPr>
          <a:xfrm>
            <a:off x="2602712" y="4394518"/>
            <a:ext cx="5556250" cy="1854200"/>
          </a:xfrm>
          <a:prstGeom prst="rect">
            <a:avLst/>
          </a:prstGeom>
        </p:spPr>
      </p:pic>
      <p:sp>
        <p:nvSpPr>
          <p:cNvPr id="8" name="テキスト ボックス 7">
            <a:extLst>
              <a:ext uri="{FF2B5EF4-FFF2-40B4-BE49-F238E27FC236}">
                <a16:creationId xmlns:a16="http://schemas.microsoft.com/office/drawing/2014/main" id="{0D687D23-89BF-131E-CF74-4F826E849B0B}"/>
              </a:ext>
            </a:extLst>
          </p:cNvPr>
          <p:cNvSpPr txBox="1"/>
          <p:nvPr/>
        </p:nvSpPr>
        <p:spPr>
          <a:xfrm>
            <a:off x="257037" y="3956792"/>
            <a:ext cx="6137054" cy="400110"/>
          </a:xfrm>
          <a:prstGeom prst="rect">
            <a:avLst/>
          </a:prstGeom>
          <a:noFill/>
        </p:spPr>
        <p:txBody>
          <a:bodyPr wrap="square" rtlCol="0">
            <a:spAutoFit/>
          </a:bodyPr>
          <a:lstStyle/>
          <a:p>
            <a:r>
              <a:rPr kumimoji="1" lang="ja-JP" altLang="en-US" sz="2000" b="1" dirty="0"/>
              <a:t>ハブ導入による経路長の短縮</a:t>
            </a:r>
          </a:p>
        </p:txBody>
      </p:sp>
    </p:spTree>
    <p:extLst>
      <p:ext uri="{BB962C8B-B14F-4D97-AF65-F5344CB8AC3E}">
        <p14:creationId xmlns:p14="http://schemas.microsoft.com/office/powerpoint/2010/main" val="2163505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さらに、リサイクル原料の物流ネットワークも分散化する。中継運送方式・短距離往復が主流となり、例えば、ドライバーの移動半径が縮む。</a:t>
            </a:r>
            <a:endParaRPr lang="en-US" altLang="ja-JP" dirty="0"/>
          </a:p>
          <a:p>
            <a:endParaRPr lang="en-US" altLang="ja-JP" dirty="0"/>
          </a:p>
          <a:p>
            <a:r>
              <a:rPr lang="ja-JP" altLang="en-US" dirty="0"/>
              <a:t>さらに、協力型のあ。消費・需要側の誘導が有効。心理学や行動経済学などを駆使して、</a:t>
            </a:r>
            <a:endParaRPr lang="en-US" altLang="ja-JP" dirty="0"/>
          </a:p>
        </p:txBody>
      </p:sp>
    </p:spTree>
    <p:extLst>
      <p:ext uri="{BB962C8B-B14F-4D97-AF65-F5344CB8AC3E}">
        <p14:creationId xmlns:p14="http://schemas.microsoft.com/office/powerpoint/2010/main" val="337561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さらに、リサイクル原料の物流ネットワークも分散化する。例えば、ドライバーの</a:t>
            </a:r>
            <a:endParaRPr lang="en-US" altLang="ja-JP" dirty="0"/>
          </a:p>
        </p:txBody>
      </p:sp>
    </p:spTree>
    <p:extLst>
      <p:ext uri="{BB962C8B-B14F-4D97-AF65-F5344CB8AC3E}">
        <p14:creationId xmlns:p14="http://schemas.microsoft.com/office/powerpoint/2010/main" val="118629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6772836" y="3168895"/>
            <a:ext cx="5035466" cy="175432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b="1" dirty="0"/>
              <a:t>Cyber Physical Human Systems</a:t>
            </a:r>
            <a:r>
              <a:rPr kumimoji="1" lang="ja-JP" altLang="en-US" b="1" dirty="0"/>
              <a:t>（</a:t>
            </a:r>
            <a:r>
              <a:rPr kumimoji="1" lang="en-US" altLang="ja-JP" b="1" dirty="0"/>
              <a:t>CPHS</a:t>
            </a:r>
            <a:r>
              <a:rPr kumimoji="1" lang="ja-JP" altLang="en-US" b="1" dirty="0"/>
              <a:t>）</a:t>
            </a:r>
            <a:r>
              <a:rPr kumimoji="1" lang="ja-JP" altLang="en-US" dirty="0"/>
              <a:t>の概念と類似している</a:t>
            </a:r>
            <a:endParaRPr kumimoji="1" lang="en-US" altLang="ja-JP" dirty="0"/>
          </a:p>
          <a:p>
            <a:pPr marL="285750" indent="-285750">
              <a:buFont typeface="Wingdings" panose="05000000000000000000" pitchFamily="2" charset="2"/>
              <a:buChar char="Ø"/>
            </a:pPr>
            <a:r>
              <a:rPr kumimoji="1" lang="ja-JP" altLang="en-US" dirty="0"/>
              <a:t>異業種のインフラ同士が連携し合って超システム化するため、</a:t>
            </a:r>
            <a:r>
              <a:rPr kumimoji="1" lang="en-US" altLang="ja-JP" b="1" dirty="0"/>
              <a:t>System of Systems</a:t>
            </a:r>
            <a:r>
              <a:rPr kumimoji="1" lang="ja-JP" altLang="en-US" b="1" dirty="0"/>
              <a:t>（</a:t>
            </a:r>
            <a:r>
              <a:rPr kumimoji="1" lang="en-US" altLang="ja-JP" b="1" dirty="0"/>
              <a:t>SoS</a:t>
            </a:r>
            <a:r>
              <a:rPr kumimoji="1" lang="ja-JP" altLang="en-US" b="1" dirty="0"/>
              <a:t>）</a:t>
            </a:r>
            <a:r>
              <a:rPr kumimoji="1" lang="ja-JP" altLang="en-US" dirty="0"/>
              <a:t>とも関連が深い</a:t>
            </a:r>
          </a:p>
          <a:p>
            <a:pPr marL="285750" indent="-285750">
              <a:buFont typeface="Wingdings" panose="05000000000000000000" pitchFamily="2" charset="2"/>
              <a:buChar char="Ø"/>
            </a:pPr>
            <a:endParaRPr kumimoji="1" lang="ja-JP" altLang="en-US" dirty="0"/>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a:t>
            </a:r>
            <a:endParaRPr lang="en-US" altLang="ja-JP" dirty="0"/>
          </a:p>
          <a:p>
            <a:r>
              <a:rPr lang="ja-JP" altLang="en-US" dirty="0"/>
              <a:t>しかし、近年は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r>
              <a:rPr lang="en-US" altLang="ja-JP" sz="2400" dirty="0"/>
              <a:t>(1999)</a:t>
            </a:r>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a:t>
            </a:r>
            <a:r>
              <a:rPr lang="ja-JP" altLang="en-US" dirty="0">
                <a:solidFill>
                  <a:schemeClr val="accent1"/>
                </a:solidFill>
              </a:rPr>
              <a:t>共通の目的を達成できる</a:t>
            </a:r>
            <a:r>
              <a:rPr lang="ja-JP" altLang="en-US" dirty="0"/>
              <a:t>）</a:t>
            </a:r>
            <a:endParaRPr lang="en-US" altLang="ja-JP" dirty="0"/>
          </a:p>
          <a:p>
            <a:pPr lvl="1"/>
            <a:r>
              <a:rPr lang="ja-JP" altLang="en-US" dirty="0"/>
              <a:t>個々の要素に還元できない挙動や機能を生成する、要素群の集まり（</a:t>
            </a:r>
            <a:r>
              <a:rPr lang="ja-JP" altLang="en-US" dirty="0">
                <a:solidFill>
                  <a:schemeClr val="accent1"/>
                </a:solidFill>
              </a:rPr>
              <a:t>特有の相互作用を有する</a:t>
            </a:r>
            <a:r>
              <a:rPr lang="ja-JP" altLang="en-US" dirty="0"/>
              <a:t>）</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2662014"/>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323963" y="2354237"/>
            <a:ext cx="1611385" cy="307777"/>
          </a:xfrm>
          <a:prstGeom prst="rect">
            <a:avLst/>
          </a:prstGeom>
          <a:noFill/>
        </p:spPr>
        <p:txBody>
          <a:bodyPr wrap="square" rtlCol="0">
            <a:spAutoFit/>
          </a:bodyPr>
          <a:lstStyle/>
          <a:p>
            <a:pPr algn="ctr"/>
            <a:r>
              <a:rPr kumimoji="1" lang="ja-JP" altLang="en-US" sz="1400" dirty="0"/>
              <a:t>要素システムの要素</a:t>
            </a:r>
          </a:p>
        </p:txBody>
      </p:sp>
      <p:sp>
        <p:nvSpPr>
          <p:cNvPr id="28" name="テキスト ボックス 27">
            <a:extLst>
              <a:ext uri="{FF2B5EF4-FFF2-40B4-BE49-F238E27FC236}">
                <a16:creationId xmlns:a16="http://schemas.microsoft.com/office/drawing/2014/main" id="{06219F94-185E-39F5-A878-0F35FA05BB8D}"/>
              </a:ext>
            </a:extLst>
          </p:cNvPr>
          <p:cNvSpPr txBox="1"/>
          <p:nvPr/>
        </p:nvSpPr>
        <p:spPr>
          <a:xfrm>
            <a:off x="4371186" y="3389676"/>
            <a:ext cx="3333974" cy="369332"/>
          </a:xfrm>
          <a:prstGeom prst="rect">
            <a:avLst/>
          </a:prstGeom>
          <a:noFill/>
        </p:spPr>
        <p:txBody>
          <a:bodyPr wrap="square" rtlCol="0">
            <a:spAutoFit/>
          </a:bodyPr>
          <a:lstStyle/>
          <a:p>
            <a:r>
              <a:rPr kumimoji="1" lang="ja-JP" altLang="en-US" b="1" dirty="0">
                <a:solidFill>
                  <a:schemeClr val="accent1"/>
                </a:solidFill>
              </a:rPr>
              <a:t>各要素システムの独立的な動作</a:t>
            </a:r>
          </a:p>
        </p:txBody>
      </p:sp>
      <p:sp>
        <p:nvSpPr>
          <p:cNvPr id="29" name="テキスト ボックス 28">
            <a:extLst>
              <a:ext uri="{FF2B5EF4-FFF2-40B4-BE49-F238E27FC236}">
                <a16:creationId xmlns:a16="http://schemas.microsoft.com/office/drawing/2014/main" id="{FFE56B40-4D03-E925-DA17-012F5EE6E355}"/>
              </a:ext>
            </a:extLst>
          </p:cNvPr>
          <p:cNvSpPr txBox="1"/>
          <p:nvPr/>
        </p:nvSpPr>
        <p:spPr>
          <a:xfrm>
            <a:off x="4371186" y="4243267"/>
            <a:ext cx="3623697" cy="369332"/>
          </a:xfrm>
          <a:prstGeom prst="rect">
            <a:avLst/>
          </a:prstGeom>
          <a:noFill/>
        </p:spPr>
        <p:txBody>
          <a:bodyPr wrap="square" rtlCol="0">
            <a:spAutoFit/>
          </a:bodyPr>
          <a:lstStyle/>
          <a:p>
            <a:r>
              <a:rPr kumimoji="1" lang="ja-JP" altLang="en-US" b="1" dirty="0">
                <a:solidFill>
                  <a:schemeClr val="accent1"/>
                </a:solidFill>
              </a:rPr>
              <a:t>各要素システムの独立的な管理者</a:t>
            </a:r>
          </a:p>
        </p:txBody>
      </p:sp>
    </p:spTree>
    <p:extLst>
      <p:ext uri="{BB962C8B-B14F-4D97-AF65-F5344CB8AC3E}">
        <p14:creationId xmlns:p14="http://schemas.microsoft.com/office/powerpoint/2010/main" val="25382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a:p>
            <a:r>
              <a:rPr lang="ja-JP" altLang="en-US" dirty="0"/>
              <a:t>互いに独立な組織がボトムアップ的に</a:t>
            </a:r>
            <a:r>
              <a:rPr lang="ja-JP" altLang="en-US" dirty="0">
                <a:solidFill>
                  <a:schemeClr val="accent1"/>
                </a:solidFill>
              </a:rPr>
              <a:t>協調構造を形成する</a:t>
            </a:r>
            <a:r>
              <a:rPr lang="ja-JP" altLang="en-US" dirty="0"/>
              <a:t>点が特徴的。</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12252</TotalTime>
  <Words>5439</Words>
  <Application>Microsoft Office PowerPoint</Application>
  <PresentationFormat>ワイド画面</PresentationFormat>
  <Paragraphs>389</Paragraphs>
  <Slides>25</Slides>
  <Notes>21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25</vt:i4>
      </vt:variant>
    </vt:vector>
  </HeadingPairs>
  <TitlesOfParts>
    <vt:vector size="30"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トラックの労働</vt:lpstr>
      <vt:lpstr>コメント</vt:lpstr>
      <vt:lpstr>コメント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1870</cp:revision>
  <dcterms:created xsi:type="dcterms:W3CDTF">2022-01-26T00:23:42Z</dcterms:created>
  <dcterms:modified xsi:type="dcterms:W3CDTF">2023-12-17T07:55:24Z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