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5"/>
  </p:notesMasterIdLst>
  <p:sldIdLst>
    <p:sldId id="269" r:id="rId2"/>
    <p:sldId id="548" r:id="rId3"/>
    <p:sldId id="539" r:id="rId4"/>
    <p:sldId id="543" r:id="rId5"/>
    <p:sldId id="292" r:id="rId6"/>
    <p:sldId id="540" r:id="rId7"/>
    <p:sldId id="549" r:id="rId8"/>
    <p:sldId id="545" r:id="rId9"/>
    <p:sldId id="544" r:id="rId10"/>
    <p:sldId id="546" r:id="rId11"/>
    <p:sldId id="547" r:id="rId12"/>
    <p:sldId id="550"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3784" autoAdjust="0"/>
  </p:normalViewPr>
  <p:slideViewPr>
    <p:cSldViewPr snapToGrid="0">
      <p:cViewPr varScale="1">
        <p:scale>
          <a:sx n="67" d="100"/>
          <a:sy n="67" d="100"/>
        </p:scale>
        <p:origin x="48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回の進め方のご相談</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30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の事例：電力インフラ</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電力システム改革：発送電分離・自由化によって、需要家の利便性を維持しつつ、複数事業者間の連携方法が必要。</a:t>
            </a:r>
            <a:endParaRPr lang="en-US" altLang="ja-JP" dirty="0"/>
          </a:p>
          <a:p>
            <a:r>
              <a:rPr lang="ja-JP" altLang="en-US" dirty="0"/>
              <a:t>再生可能エネルギーの導入：需要家を含めた分散型電源、自然の不確実性、供給側の脱炭素化のために、需給連携が必要。（デマンドレスポンス、</a:t>
            </a:r>
            <a:r>
              <a:rPr lang="en-US" altLang="ja-JP" dirty="0"/>
              <a:t>VPP</a:t>
            </a:r>
            <a:r>
              <a:rPr lang="ja-JP" altLang="en-US" dirty="0"/>
              <a:t>、</a:t>
            </a:r>
            <a:r>
              <a:rPr lang="en-US" altLang="ja-JP" dirty="0"/>
              <a:t>P2P</a:t>
            </a:r>
            <a:r>
              <a:rPr lang="ja-JP" altLang="en-US" dirty="0"/>
              <a:t>、</a:t>
            </a:r>
            <a:r>
              <a:rPr lang="en-US" altLang="ja-JP" dirty="0"/>
              <a:t>FPP</a:t>
            </a:r>
            <a:r>
              <a:rPr lang="ja-JP" altLang="en-US" dirty="0"/>
              <a:t>、</a:t>
            </a:r>
            <a:r>
              <a:rPr lang="en-US" altLang="ja-JP" dirty="0"/>
              <a:t>TES</a:t>
            </a:r>
            <a:r>
              <a:rPr lang="ja-JP" altLang="en-US" dirty="0"/>
              <a:t>）</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5471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の事例：鉄道の相互直通運転（相互乗入）の運行管理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全体の乗換混雑緩和のために、他社の車両を借りて、自社路線を自社の運転士が運転する。</a:t>
            </a:r>
            <a:endParaRPr lang="en-US" altLang="ja-JP" dirty="0"/>
          </a:p>
          <a:p>
            <a:r>
              <a:rPr lang="ja-JP" altLang="en-US" dirty="0"/>
              <a:t>運転距離や乗客数に応じて、事業者間の車両賃貸料金を抑えたり、運賃収入を分配する。</a:t>
            </a:r>
            <a:endParaRPr lang="en-US" altLang="ja-JP" dirty="0"/>
          </a:p>
          <a:p>
            <a:r>
              <a:rPr lang="ja-JP" altLang="en-US" dirty="0"/>
              <a:t>相互乗入区間のダイヤ改正は、事業者間の利害を調整しながら、多くの時間を要する。</a:t>
            </a:r>
            <a:endParaRPr lang="en-US" altLang="ja-JP" dirty="0"/>
          </a:p>
          <a:p>
            <a:endParaRPr lang="en-US" altLang="ja-JP" dirty="0"/>
          </a:p>
          <a:p>
            <a:r>
              <a:rPr lang="en-US" altLang="ja-JP" dirty="0"/>
              <a:t>5</a:t>
            </a:r>
            <a:r>
              <a:rPr lang="ja-JP" altLang="en-US" dirty="0"/>
              <a:t>社相互直通運転のための運行管理システム（東京メトロ、日立製作所）</a:t>
            </a:r>
            <a:endParaRPr lang="en-US" altLang="ja-JP" dirty="0"/>
          </a:p>
          <a:p>
            <a:pPr lvl="1"/>
            <a:r>
              <a:rPr lang="ja-JP" altLang="en-US" dirty="0"/>
              <a:t>要素システム間の境界における相互作用を厳密に設計している</a:t>
            </a:r>
            <a:endParaRPr lang="en-US" altLang="ja-JP" dirty="0"/>
          </a:p>
          <a:p>
            <a:pPr lvl="1"/>
            <a:endParaRPr lang="en-US" altLang="ja-JP" dirty="0"/>
          </a:p>
        </p:txBody>
      </p:sp>
    </p:spTree>
    <p:extLst>
      <p:ext uri="{BB962C8B-B14F-4D97-AF65-F5344CB8AC3E}">
        <p14:creationId xmlns:p14="http://schemas.microsoft.com/office/powerpoint/2010/main" val="156119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まずは、来週前半にこの提言を分科会事務局に話してみる。</a:t>
            </a:r>
            <a:endParaRPr lang="en-US" altLang="ja-JP" dirty="0"/>
          </a:p>
          <a:p>
            <a:r>
              <a:rPr lang="ja-JP" altLang="en-US" dirty="0"/>
              <a:t>第</a:t>
            </a:r>
            <a:r>
              <a:rPr lang="en-US" altLang="ja-JP" dirty="0"/>
              <a:t>6</a:t>
            </a:r>
            <a:r>
              <a:rPr lang="ja-JP" altLang="en-US" dirty="0"/>
              <a:t>回（</a:t>
            </a:r>
            <a:r>
              <a:rPr lang="en-US" altLang="ja-JP" dirty="0"/>
              <a:t>8/30</a:t>
            </a:r>
            <a:r>
              <a:rPr lang="ja-JP" altLang="en-US" dirty="0"/>
              <a:t>）に、このままの内容をメンバーに話してみるか、事務局の方で引き取ってもらうか、相談する。</a:t>
            </a:r>
            <a:endParaRPr lang="en-US" altLang="ja-JP" dirty="0"/>
          </a:p>
        </p:txBody>
      </p:sp>
    </p:spTree>
    <p:extLst>
      <p:ext uri="{BB962C8B-B14F-4D97-AF65-F5344CB8AC3E}">
        <p14:creationId xmlns:p14="http://schemas.microsoft.com/office/powerpoint/2010/main" val="5345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今回のご相談事項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8"/>
            <a:ext cx="11341887" cy="1365016"/>
          </a:xfrm>
        </p:spPr>
        <p:txBody>
          <a:bodyPr/>
          <a:lstStyle/>
          <a:p>
            <a:r>
              <a:rPr lang="en-US" altLang="ja-JP" sz="2800" dirty="0"/>
              <a:t>SoS</a:t>
            </a:r>
            <a:r>
              <a:rPr lang="ja-JP" altLang="en-US" sz="2800" dirty="0"/>
              <a:t>分科会の進め方を事務局およびメンバーにご提案したいと考えています。</a:t>
            </a:r>
            <a:endParaRPr lang="en-US" altLang="ja-JP" sz="2400" dirty="0"/>
          </a:p>
          <a:p>
            <a:pPr lvl="1"/>
            <a:r>
              <a:rPr lang="ja-JP" altLang="en-US" sz="2400" dirty="0"/>
              <a:t>特に、直近の議論の進め方と議論する軸の設定について、案があります</a:t>
            </a:r>
            <a:endParaRPr lang="en-US" altLang="ja-JP" sz="2400" dirty="0"/>
          </a:p>
          <a:p>
            <a:endParaRPr lang="en-US" altLang="ja-JP" sz="2800" dirty="0"/>
          </a:p>
          <a:p>
            <a:r>
              <a:rPr lang="ja-JP" altLang="en-US" sz="2800" dirty="0"/>
              <a:t>今回は事務局の方々からご意見をお聞かせください。</a:t>
            </a:r>
            <a:endParaRPr lang="en-US" altLang="ja-JP" sz="2800" dirty="0"/>
          </a:p>
          <a:p>
            <a:pPr lvl="1"/>
            <a:r>
              <a:rPr lang="ja-JP" altLang="en-US" sz="2400" dirty="0"/>
              <a:t>あくまで案なので、事務局の方々に、第</a:t>
            </a:r>
            <a:r>
              <a:rPr lang="en-US" altLang="ja-JP" sz="2400" dirty="0"/>
              <a:t>6</a:t>
            </a:r>
            <a:r>
              <a:rPr lang="ja-JP" altLang="en-US" sz="2400" dirty="0"/>
              <a:t>回およびそれ以降の進め方を判断いただく</a:t>
            </a:r>
            <a:endParaRPr lang="en-US" altLang="ja-JP" sz="2400" dirty="0"/>
          </a:p>
        </p:txBody>
      </p:sp>
    </p:spTree>
    <p:extLst>
      <p:ext uri="{BB962C8B-B14F-4D97-AF65-F5344CB8AC3E}">
        <p14:creationId xmlns:p14="http://schemas.microsoft.com/office/powerpoint/2010/main" val="141960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5</a:t>
            </a:r>
            <a:r>
              <a:rPr lang="ja-JP" altLang="en-US" dirty="0"/>
              <a:t>回（</a:t>
            </a:r>
            <a:r>
              <a:rPr lang="en-US" altLang="ja-JP" dirty="0"/>
              <a:t>7</a:t>
            </a:r>
            <a:r>
              <a:rPr lang="ja-JP" altLang="en-US" dirty="0"/>
              <a:t>月</a:t>
            </a:r>
            <a:r>
              <a:rPr lang="en-US" altLang="ja-JP" dirty="0"/>
              <a:t>20</a:t>
            </a:r>
            <a:r>
              <a:rPr lang="ja-JP" altLang="en-US" dirty="0"/>
              <a:t>日）の感想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367045"/>
          </a:xfrm>
        </p:spPr>
        <p:txBody>
          <a:bodyPr/>
          <a:lstStyle/>
          <a:p>
            <a:r>
              <a:rPr lang="en-US" altLang="ja-JP" sz="2800" dirty="0"/>
              <a:t>SoS</a:t>
            </a:r>
            <a:r>
              <a:rPr lang="ja-JP" altLang="en-US" sz="2800" dirty="0"/>
              <a:t>分科会の主な対象は、「人間系を含む</a:t>
            </a:r>
            <a:r>
              <a:rPr lang="en-US" altLang="ja-JP" sz="2800" dirty="0"/>
              <a:t>SoS</a:t>
            </a:r>
            <a:r>
              <a:rPr lang="ja-JP" altLang="en-US" sz="2800" dirty="0"/>
              <a:t>」である。</a:t>
            </a:r>
            <a:endParaRPr lang="en-US" altLang="ja-JP" sz="2800" dirty="0"/>
          </a:p>
          <a:p>
            <a:pPr lvl="1"/>
            <a:r>
              <a:rPr lang="ja-JP" altLang="en-US" sz="2400" dirty="0"/>
              <a:t>目的は、</a:t>
            </a:r>
            <a:r>
              <a:rPr lang="en-US" altLang="ja-JP" sz="2400" dirty="0"/>
              <a:t>CPHS</a:t>
            </a:r>
            <a:r>
              <a:rPr lang="ja-JP" altLang="en-US" sz="2400" dirty="0"/>
              <a:t>の観点から</a:t>
            </a:r>
            <a:r>
              <a:rPr lang="en-US" altLang="ja-JP" sz="2400" dirty="0"/>
              <a:t>SoS</a:t>
            </a:r>
            <a:r>
              <a:rPr lang="ja-JP" altLang="en-US" sz="2400" dirty="0"/>
              <a:t>を議論し、課題の提示、あるいは課題解決を図るための方策を提言すること</a:t>
            </a:r>
            <a:endParaRPr lang="en-US" altLang="ja-JP" sz="2800" dirty="0"/>
          </a:p>
          <a:p>
            <a:r>
              <a:rPr lang="en-US" altLang="ja-JP" sz="2800" dirty="0"/>
              <a:t>CPHS</a:t>
            </a:r>
            <a:r>
              <a:rPr lang="ja-JP" altLang="en-US" sz="2800" dirty="0"/>
              <a:t>や</a:t>
            </a:r>
            <a:r>
              <a:rPr lang="en-US" altLang="ja-JP" sz="2800" dirty="0"/>
              <a:t>SoS</a:t>
            </a:r>
            <a:r>
              <a:rPr lang="ja-JP" altLang="en-US" sz="2800" dirty="0"/>
              <a:t>の共通認識を合わせた後、それらに関する適切な軸を議論したい。</a:t>
            </a:r>
            <a:endParaRPr lang="en-US" altLang="ja-JP" sz="2800" dirty="0"/>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428268" y="3039766"/>
            <a:ext cx="4579513" cy="369332"/>
          </a:xfrm>
          <a:prstGeom prst="rect">
            <a:avLst/>
          </a:prstGeom>
          <a:noFill/>
        </p:spPr>
        <p:txBody>
          <a:bodyPr wrap="square" rtlCol="0">
            <a:spAutoFit/>
          </a:bodyPr>
          <a:lstStyle/>
          <a:p>
            <a:r>
              <a:rPr lang="en-US" altLang="ja-JP" dirty="0"/>
              <a:t>CPHS: Cyber-Physical Human Systems</a:t>
            </a:r>
            <a:endParaRPr kumimoji="1" lang="ja-JP" altLang="en-US" dirty="0"/>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428267" y="3362761"/>
            <a:ext cx="4579513" cy="369332"/>
          </a:xfrm>
          <a:prstGeom prst="rect">
            <a:avLst/>
          </a:prstGeom>
          <a:noFill/>
        </p:spPr>
        <p:txBody>
          <a:bodyPr wrap="square" rtlCol="0">
            <a:spAutoFit/>
          </a:bodyPr>
          <a:lstStyle/>
          <a:p>
            <a:r>
              <a:rPr lang="en-US" altLang="ja-JP" dirty="0"/>
              <a:t>SoS: System of Systems</a:t>
            </a:r>
            <a:endParaRPr kumimoji="1" lang="ja-JP" altLang="en-US" dirty="0"/>
          </a:p>
        </p:txBody>
      </p:sp>
      <p:sp>
        <p:nvSpPr>
          <p:cNvPr id="12" name="テキスト ボックス 11">
            <a:extLst>
              <a:ext uri="{FF2B5EF4-FFF2-40B4-BE49-F238E27FC236}">
                <a16:creationId xmlns:a16="http://schemas.microsoft.com/office/drawing/2014/main" id="{DF160BDF-1F83-8EA9-D6F1-D457B9103222}"/>
              </a:ext>
            </a:extLst>
          </p:cNvPr>
          <p:cNvSpPr txBox="1"/>
          <p:nvPr/>
        </p:nvSpPr>
        <p:spPr>
          <a:xfrm>
            <a:off x="764144" y="3415517"/>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13" name="四角形: 角を丸くする 12">
            <a:extLst>
              <a:ext uri="{FF2B5EF4-FFF2-40B4-BE49-F238E27FC236}">
                <a16:creationId xmlns:a16="http://schemas.microsoft.com/office/drawing/2014/main" id="{3799635E-5C7F-7446-36DD-BD30DEAB2FE2}"/>
              </a:ext>
            </a:extLst>
          </p:cNvPr>
          <p:cNvSpPr/>
          <p:nvPr/>
        </p:nvSpPr>
        <p:spPr>
          <a:xfrm>
            <a:off x="4302479" y="3929351"/>
            <a:ext cx="1914638"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9E278A91-7088-9548-3695-7C1F3B14E47F}"/>
              </a:ext>
            </a:extLst>
          </p:cNvPr>
          <p:cNvSpPr/>
          <p:nvPr/>
        </p:nvSpPr>
        <p:spPr>
          <a:xfrm>
            <a:off x="2108538" y="3929351"/>
            <a:ext cx="1914638"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四角形: 角を丸くする 14">
            <a:extLst>
              <a:ext uri="{FF2B5EF4-FFF2-40B4-BE49-F238E27FC236}">
                <a16:creationId xmlns:a16="http://schemas.microsoft.com/office/drawing/2014/main" id="{E6C2B8E7-921F-DF86-1751-18C75CA954BF}"/>
              </a:ext>
            </a:extLst>
          </p:cNvPr>
          <p:cNvSpPr/>
          <p:nvPr/>
        </p:nvSpPr>
        <p:spPr>
          <a:xfrm>
            <a:off x="2108538" y="5082561"/>
            <a:ext cx="1914638"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四角形: 角を丸くする 15">
            <a:extLst>
              <a:ext uri="{FF2B5EF4-FFF2-40B4-BE49-F238E27FC236}">
                <a16:creationId xmlns:a16="http://schemas.microsoft.com/office/drawing/2014/main" id="{5D5DEB30-6199-0BB6-FD9D-937798D9E70D}"/>
              </a:ext>
            </a:extLst>
          </p:cNvPr>
          <p:cNvSpPr/>
          <p:nvPr/>
        </p:nvSpPr>
        <p:spPr>
          <a:xfrm>
            <a:off x="4302479" y="5082561"/>
            <a:ext cx="1914638" cy="1050422"/>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F5DB2445-C6A9-8545-EAA8-408B3A49FDFF}"/>
              </a:ext>
            </a:extLst>
          </p:cNvPr>
          <p:cNvSpPr/>
          <p:nvPr/>
        </p:nvSpPr>
        <p:spPr>
          <a:xfrm>
            <a:off x="6581735" y="4633792"/>
            <a:ext cx="481913" cy="40777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8C128FB7-FC87-2F7A-6F74-C3C44B587755}"/>
              </a:ext>
            </a:extLst>
          </p:cNvPr>
          <p:cNvSpPr txBox="1"/>
          <p:nvPr/>
        </p:nvSpPr>
        <p:spPr>
          <a:xfrm>
            <a:off x="7332451" y="4514512"/>
            <a:ext cx="4145174" cy="646331"/>
          </a:xfrm>
          <a:prstGeom prst="rect">
            <a:avLst/>
          </a:prstGeom>
          <a:noFill/>
        </p:spPr>
        <p:txBody>
          <a:bodyPr wrap="square" rtlCol="0">
            <a:spAutoFit/>
          </a:bodyPr>
          <a:lstStyle/>
          <a:p>
            <a:r>
              <a:rPr kumimoji="1" lang="ja-JP" altLang="en-US" b="1" dirty="0"/>
              <a:t>各区分に特有な、</a:t>
            </a:r>
            <a:r>
              <a:rPr kumimoji="1" lang="en-US" altLang="ja-JP" b="1" dirty="0"/>
              <a:t>SoS</a:t>
            </a:r>
            <a:r>
              <a:rPr kumimoji="1" lang="ja-JP" altLang="en-US" b="1" dirty="0"/>
              <a:t>構築・運用の課題あるいは適切なアプローチをまとめる</a:t>
            </a:r>
            <a:r>
              <a:rPr kumimoji="1" lang="ja-JP" altLang="en-US" dirty="0"/>
              <a:t>など</a:t>
            </a:r>
          </a:p>
        </p:txBody>
      </p:sp>
      <p:sp>
        <p:nvSpPr>
          <p:cNvPr id="19" name="テキスト ボックス 18">
            <a:extLst>
              <a:ext uri="{FF2B5EF4-FFF2-40B4-BE49-F238E27FC236}">
                <a16:creationId xmlns:a16="http://schemas.microsoft.com/office/drawing/2014/main" id="{2061C719-6CCE-084F-35B4-4A3D194F588E}"/>
              </a:ext>
            </a:extLst>
          </p:cNvPr>
          <p:cNvSpPr txBox="1"/>
          <p:nvPr/>
        </p:nvSpPr>
        <p:spPr>
          <a:xfrm>
            <a:off x="764144" y="3929351"/>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0" name="テキスト ボックス 19">
            <a:extLst>
              <a:ext uri="{FF2B5EF4-FFF2-40B4-BE49-F238E27FC236}">
                <a16:creationId xmlns:a16="http://schemas.microsoft.com/office/drawing/2014/main" id="{847A1D7F-8CE2-F82D-4E69-3886ABDDCAC6}"/>
              </a:ext>
            </a:extLst>
          </p:cNvPr>
          <p:cNvSpPr txBox="1"/>
          <p:nvPr/>
        </p:nvSpPr>
        <p:spPr>
          <a:xfrm>
            <a:off x="2108537" y="3077333"/>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1" name="正方形/長方形 20">
            <a:extLst>
              <a:ext uri="{FF2B5EF4-FFF2-40B4-BE49-F238E27FC236}">
                <a16:creationId xmlns:a16="http://schemas.microsoft.com/office/drawing/2014/main" id="{89A499D1-2A20-A0A2-C5D2-71D90B4103DE}"/>
              </a:ext>
            </a:extLst>
          </p:cNvPr>
          <p:cNvSpPr/>
          <p:nvPr/>
        </p:nvSpPr>
        <p:spPr>
          <a:xfrm>
            <a:off x="1491994" y="3929351"/>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の区分を表す軸</a:t>
            </a:r>
          </a:p>
        </p:txBody>
      </p:sp>
      <p:sp>
        <p:nvSpPr>
          <p:cNvPr id="22" name="正方形/長方形 21">
            <a:extLst>
              <a:ext uri="{FF2B5EF4-FFF2-40B4-BE49-F238E27FC236}">
                <a16:creationId xmlns:a16="http://schemas.microsoft.com/office/drawing/2014/main" id="{65C9C177-8517-C6DE-8537-9444AE38EF7A}"/>
              </a:ext>
            </a:extLst>
          </p:cNvPr>
          <p:cNvSpPr/>
          <p:nvPr/>
        </p:nvSpPr>
        <p:spPr>
          <a:xfrm rot="5400000">
            <a:off x="3965202" y="1572336"/>
            <a:ext cx="395250" cy="4108578"/>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Tree>
    <p:extLst>
      <p:ext uri="{BB962C8B-B14F-4D97-AF65-F5344CB8AC3E}">
        <p14:creationId xmlns:p14="http://schemas.microsoft.com/office/powerpoint/2010/main" val="295027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en-US" altLang="ja-JP" dirty="0"/>
              <a:t>8</a:t>
            </a:r>
            <a:r>
              <a:rPr lang="ja-JP" altLang="en-US" dirty="0"/>
              <a:t>月</a:t>
            </a:r>
            <a:r>
              <a:rPr lang="en-US" altLang="ja-JP" dirty="0"/>
              <a:t>30</a:t>
            </a:r>
            <a:r>
              <a:rPr lang="ja-JP" altLang="en-US" dirty="0"/>
              <a:t>日）に向けてのご提案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sz="2800" dirty="0"/>
              <a:t>第</a:t>
            </a:r>
            <a:r>
              <a:rPr lang="en-US" altLang="ja-JP" sz="2800" dirty="0"/>
              <a:t>6</a:t>
            </a:r>
            <a:r>
              <a:rPr lang="ja-JP" altLang="en-US" sz="2800" dirty="0"/>
              <a:t>回は、縦軸（</a:t>
            </a:r>
            <a:r>
              <a:rPr lang="en-US" altLang="ja-JP" sz="2800" dirty="0"/>
              <a:t>SoS</a:t>
            </a:r>
            <a:r>
              <a:rPr lang="ja-JP" altLang="en-US" sz="2800" dirty="0"/>
              <a:t>の分類）を優先して議論したい。</a:t>
            </a:r>
            <a:endParaRPr lang="en-US" altLang="ja-JP" sz="2800" dirty="0"/>
          </a:p>
          <a:p>
            <a:pPr lvl="1"/>
            <a:r>
              <a:rPr lang="ja-JP" altLang="en-US" sz="2400" dirty="0"/>
              <a:t>あくまで</a:t>
            </a:r>
            <a:r>
              <a:rPr lang="en-US" altLang="ja-JP" sz="2400" dirty="0"/>
              <a:t>SoS</a:t>
            </a:r>
            <a:r>
              <a:rPr lang="ja-JP" altLang="en-US" sz="2400" dirty="0"/>
              <a:t>の課題に注目したい</a:t>
            </a:r>
            <a:endParaRPr lang="en-US" altLang="ja-JP" sz="2400" dirty="0"/>
          </a:p>
          <a:p>
            <a:r>
              <a:rPr lang="ja-JP" altLang="en-US" sz="2800" dirty="0"/>
              <a:t>その土台形成のために、熊谷から下記をご説明・提示する。</a:t>
            </a:r>
            <a:endParaRPr lang="en-US" altLang="ja-JP" sz="2800" dirty="0"/>
          </a:p>
          <a:p>
            <a:pPr lvl="1"/>
            <a:r>
              <a:rPr lang="ja-JP" altLang="en-US" sz="2400" dirty="0"/>
              <a:t>一般的な</a:t>
            </a:r>
            <a:r>
              <a:rPr lang="en-US" altLang="ja-JP" sz="2400" dirty="0"/>
              <a:t>SoS</a:t>
            </a:r>
            <a:r>
              <a:rPr lang="ja-JP" altLang="en-US" sz="2400" dirty="0"/>
              <a:t>の定義・分類の解説（共通認識を合わせる）</a:t>
            </a:r>
            <a:endParaRPr lang="en-US" altLang="ja-JP" sz="2400" dirty="0"/>
          </a:p>
          <a:p>
            <a:pPr lvl="1"/>
            <a:r>
              <a:rPr lang="en-US" altLang="ja-JP" sz="2400" dirty="0"/>
              <a:t>SoS</a:t>
            </a:r>
            <a:r>
              <a:rPr lang="ja-JP" altLang="en-US" sz="2400" dirty="0"/>
              <a:t>の区分を表す軸の例示（各</a:t>
            </a:r>
            <a:r>
              <a:rPr lang="en-US" altLang="ja-JP" sz="2400" dirty="0"/>
              <a:t>SoS</a:t>
            </a:r>
            <a:r>
              <a:rPr lang="ja-JP" altLang="en-US" sz="2400" dirty="0"/>
              <a:t>事例解析の一助とする）</a:t>
            </a:r>
            <a:endParaRPr lang="en-US" altLang="ja-JP" sz="2800" dirty="0"/>
          </a:p>
          <a:p>
            <a:r>
              <a:rPr lang="ja-JP" altLang="en-US" sz="2800" dirty="0"/>
              <a:t>別の回では、横軸（人とシステムの関係、</a:t>
            </a:r>
            <a:r>
              <a:rPr lang="en-US" altLang="ja-JP" sz="2800" dirty="0"/>
              <a:t>CPHS</a:t>
            </a:r>
            <a:r>
              <a:rPr lang="ja-JP" altLang="en-US" sz="2800" dirty="0"/>
              <a:t>の分類）を議論したい。</a:t>
            </a:r>
            <a:endParaRPr lang="en-US" altLang="ja-JP" sz="2800" dirty="0"/>
          </a:p>
          <a:p>
            <a:pPr lvl="1"/>
            <a:r>
              <a:rPr lang="en-US" altLang="ja-JP" sz="2400" dirty="0"/>
              <a:t>SICE</a:t>
            </a:r>
            <a:r>
              <a:rPr lang="ja-JP" altLang="en-US" sz="2400" dirty="0"/>
              <a:t>制御部門</a:t>
            </a:r>
            <a:r>
              <a:rPr lang="en-US" altLang="ja-JP" sz="2400" dirty="0"/>
              <a:t>CPHS</a:t>
            </a:r>
            <a:r>
              <a:rPr lang="ja-JP" altLang="en-US" sz="2400" dirty="0"/>
              <a:t>調査委員会による</a:t>
            </a:r>
            <a:r>
              <a:rPr lang="en-US" altLang="ja-JP" sz="2400" dirty="0"/>
              <a:t>4</a:t>
            </a:r>
            <a:r>
              <a:rPr lang="ja-JP" altLang="en-US" sz="2400" dirty="0"/>
              <a:t>分類 </a:t>
            </a:r>
            <a:r>
              <a:rPr lang="en-US" altLang="ja-JP" sz="2400" dirty="0"/>
              <a:t>[1]</a:t>
            </a:r>
          </a:p>
          <a:p>
            <a:pPr lvl="1"/>
            <a:r>
              <a:rPr lang="ja-JP" altLang="en-US" sz="2400" dirty="0"/>
              <a:t>第</a:t>
            </a:r>
            <a:r>
              <a:rPr lang="en-US" altLang="ja-JP" sz="2400" dirty="0"/>
              <a:t>3</a:t>
            </a:r>
            <a:r>
              <a:rPr lang="ja-JP" altLang="en-US" sz="2400" dirty="0"/>
              <a:t>回の</a:t>
            </a:r>
            <a:r>
              <a:rPr lang="en-US" altLang="ja-JP" sz="2400" dirty="0"/>
              <a:t>3</a:t>
            </a:r>
            <a:r>
              <a:rPr lang="ja-JP" altLang="en-US" sz="2400" dirty="0"/>
              <a:t>分類（人中心／全体最適／データ連携）</a:t>
            </a:r>
            <a:endParaRPr lang="en-US" altLang="ja-JP" sz="2400" dirty="0"/>
          </a:p>
          <a:p>
            <a:pPr lvl="1"/>
            <a:r>
              <a:rPr lang="ja-JP" altLang="en-US" sz="2400" dirty="0"/>
              <a:t>他に、</a:t>
            </a:r>
            <a:r>
              <a:rPr lang="en-US" altLang="ja-JP" sz="2400" dirty="0"/>
              <a:t>CPHS</a:t>
            </a:r>
            <a:r>
              <a:rPr lang="ja-JP" altLang="en-US" sz="2400" dirty="0"/>
              <a:t>の文献を引用・参考にして、軸の候補を挙げておきたい</a:t>
            </a:r>
            <a:endParaRPr lang="en-US" altLang="ja-JP" sz="24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Tree>
    <p:extLst>
      <p:ext uri="{BB962C8B-B14F-4D97-AF65-F5344CB8AC3E}">
        <p14:creationId xmlns:p14="http://schemas.microsoft.com/office/powerpoint/2010/main" val="207751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endParaRPr lang="en-US" altLang="ja-JP" dirty="0"/>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の定義</a:t>
            </a:r>
            <a:r>
              <a:rPr lang="en-US" altLang="ja-JP" dirty="0"/>
              <a:t>[2, 3]</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2" name="テキスト ボックス 1">
            <a:extLst>
              <a:ext uri="{FF2B5EF4-FFF2-40B4-BE49-F238E27FC236}">
                <a16:creationId xmlns:a16="http://schemas.microsoft.com/office/drawing/2014/main" id="{BB5AE0C1-ABB0-FE8C-A0B9-0EB4EBA67424}"/>
              </a:ext>
            </a:extLst>
          </p:cNvPr>
          <p:cNvSpPr txBox="1"/>
          <p:nvPr/>
        </p:nvSpPr>
        <p:spPr>
          <a:xfrm>
            <a:off x="361780" y="5607832"/>
            <a:ext cx="10096670" cy="338554"/>
          </a:xfrm>
          <a:prstGeom prst="rect">
            <a:avLst/>
          </a:prstGeom>
          <a:noFill/>
        </p:spPr>
        <p:txBody>
          <a:bodyPr wrap="square" rtlCol="0">
            <a:spAutoFit/>
          </a:bodyPr>
          <a:lstStyle/>
          <a:p>
            <a:r>
              <a:rPr lang="en-US" altLang="ja-JP" sz="1600" dirty="0"/>
              <a:t>[2] M.W. Maier: Architecting Principles for Systems-of-Systems, Systems Engineering, pp.1-4, 267/284 (1999)</a:t>
            </a:r>
            <a:endParaRPr kumimoji="1" lang="ja-JP" altLang="en-US" sz="1600" dirty="0"/>
          </a:p>
        </p:txBody>
      </p:sp>
      <p:sp>
        <p:nvSpPr>
          <p:cNvPr id="4" name="テキスト ボックス 3">
            <a:extLst>
              <a:ext uri="{FF2B5EF4-FFF2-40B4-BE49-F238E27FC236}">
                <a16:creationId xmlns:a16="http://schemas.microsoft.com/office/drawing/2014/main" id="{364B2A1A-F378-66C2-C6FB-5E1C08B812C9}"/>
              </a:ext>
            </a:extLst>
          </p:cNvPr>
          <p:cNvSpPr txBox="1"/>
          <p:nvPr/>
        </p:nvSpPr>
        <p:spPr>
          <a:xfrm>
            <a:off x="361779" y="5917811"/>
            <a:ext cx="10096671" cy="338554"/>
          </a:xfrm>
          <a:prstGeom prst="rect">
            <a:avLst/>
          </a:prstGeom>
          <a:noFill/>
        </p:spPr>
        <p:txBody>
          <a:bodyPr wrap="square" rtlCol="0">
            <a:spAutoFit/>
          </a:bodyPr>
          <a:lstStyle/>
          <a:p>
            <a:r>
              <a:rPr lang="en-US" altLang="ja-JP" sz="1600" dirty="0"/>
              <a:t>[3]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Tree>
    <p:extLst>
      <p:ext uri="{BB962C8B-B14F-4D97-AF65-F5344CB8AC3E}">
        <p14:creationId xmlns:p14="http://schemas.microsoft.com/office/powerpoint/2010/main" val="25382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13354"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830997"/>
          </a:xfrm>
          <a:prstGeom prst="rect">
            <a:avLst/>
          </a:prstGeom>
          <a:noFill/>
        </p:spPr>
        <p:txBody>
          <a:bodyPr wrap="square" rtlCol="0">
            <a:spAutoFit/>
          </a:bodyPr>
          <a:lstStyle/>
          <a:p>
            <a:pPr algn="ctr"/>
            <a:r>
              <a:rPr lang="ja-JP" altLang="en-US" sz="1200" dirty="0"/>
              <a:t>要素システムは全体のために管理構築され、通常はそれに従属する。</a:t>
            </a:r>
            <a:endParaRPr lang="en-US" altLang="ja-JP" sz="1200" dirty="0"/>
          </a:p>
          <a:p>
            <a:pPr algn="ct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pPr algn="ctr"/>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pPr algn="ctr"/>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pPr algn="ctr"/>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pPr algn="ctr"/>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pPr algn="ctr"/>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091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77894" y="5431626"/>
            <a:ext cx="2694208" cy="276999"/>
          </a:xfrm>
          <a:prstGeom prst="rect">
            <a:avLst/>
          </a:prstGeom>
          <a:noFill/>
        </p:spPr>
        <p:txBody>
          <a:bodyPr wrap="square" rtlCol="0">
            <a:spAutoFit/>
          </a:bodyPr>
          <a:lstStyle/>
          <a:p>
            <a:pPr algn="ctr"/>
            <a:r>
              <a:rPr lang="ja-JP" altLang="en-US" sz="1200" dirty="0"/>
              <a:t>偶発的に全体の目的が形成・合意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Tree>
    <p:extLst>
      <p:ext uri="{BB962C8B-B14F-4D97-AF65-F5344CB8AC3E}">
        <p14:creationId xmlns:p14="http://schemas.microsoft.com/office/powerpoint/2010/main" val="4720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議論の軸：</a:t>
            </a:r>
            <a:r>
              <a:rPr lang="en-US" altLang="ja-JP" dirty="0"/>
              <a:t>SoS</a:t>
            </a:r>
            <a:r>
              <a:rPr lang="ja-JP" altLang="en-US" dirty="0"/>
              <a:t>の管理の難易度の軸</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18095"/>
          </a:xfrm>
        </p:spPr>
        <p:txBody>
          <a:bodyPr/>
          <a:lstStyle/>
          <a:p>
            <a:r>
              <a:rPr lang="ja-JP" altLang="en-US" dirty="0"/>
              <a:t>例：</a:t>
            </a:r>
            <a:r>
              <a:rPr lang="en-US" altLang="ja-JP" dirty="0"/>
              <a:t>SoS</a:t>
            </a:r>
            <a:r>
              <a:rPr lang="ja-JP" altLang="en-US" dirty="0"/>
              <a:t>の全体の管理者・目的の明瞭性、要素システムの管理権限や独立性</a:t>
            </a:r>
            <a:endParaRPr lang="en-US" altLang="ja-JP" dirty="0"/>
          </a:p>
        </p:txBody>
      </p:sp>
      <p:sp>
        <p:nvSpPr>
          <p:cNvPr id="2" name="直角三角形 1">
            <a:extLst>
              <a:ext uri="{FF2B5EF4-FFF2-40B4-BE49-F238E27FC236}">
                <a16:creationId xmlns:a16="http://schemas.microsoft.com/office/drawing/2014/main" id="{D7CB30A1-9FB8-5BB7-3BD3-93B60C1AE6AB}"/>
              </a:ext>
            </a:extLst>
          </p:cNvPr>
          <p:cNvSpPr/>
          <p:nvPr/>
        </p:nvSpPr>
        <p:spPr>
          <a:xfrm rot="5400000">
            <a:off x="5711503" y="-1096625"/>
            <a:ext cx="724829" cy="11302773"/>
          </a:xfrm>
          <a:prstGeom prst="rtTriangl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直角三角形 3">
            <a:extLst>
              <a:ext uri="{FF2B5EF4-FFF2-40B4-BE49-F238E27FC236}">
                <a16:creationId xmlns:a16="http://schemas.microsoft.com/office/drawing/2014/main" id="{E7282AB3-C8CC-B47D-EEDA-AC40D71EFB97}"/>
              </a:ext>
            </a:extLst>
          </p:cNvPr>
          <p:cNvSpPr/>
          <p:nvPr/>
        </p:nvSpPr>
        <p:spPr>
          <a:xfrm rot="16200000">
            <a:off x="5717568" y="-1089708"/>
            <a:ext cx="724829" cy="11302773"/>
          </a:xfrm>
          <a:prstGeom prst="rtTriangle">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346ADEF4-07E1-5728-9A57-E6EA3583BA23}"/>
              </a:ext>
            </a:extLst>
          </p:cNvPr>
          <p:cNvSpPr txBox="1"/>
          <p:nvPr/>
        </p:nvSpPr>
        <p:spPr>
          <a:xfrm>
            <a:off x="1249304" y="4297857"/>
            <a:ext cx="3621535" cy="338554"/>
          </a:xfrm>
          <a:prstGeom prst="rect">
            <a:avLst/>
          </a:prstGeom>
          <a:noFill/>
        </p:spPr>
        <p:txBody>
          <a:bodyPr wrap="square" rtlCol="0">
            <a:spAutoFit/>
          </a:bodyPr>
          <a:lstStyle/>
          <a:p>
            <a:pPr algn="ctr"/>
            <a:r>
              <a:rPr lang="en-US" altLang="ja-JP" sz="1600" b="1" dirty="0">
                <a:solidFill>
                  <a:schemeClr val="bg1"/>
                </a:solidFill>
              </a:rPr>
              <a:t>SoS</a:t>
            </a:r>
            <a:r>
              <a:rPr lang="ja-JP" altLang="en-US" sz="1600" b="1" dirty="0">
                <a:solidFill>
                  <a:schemeClr val="bg1"/>
                </a:solidFill>
              </a:rPr>
              <a:t>全体の管理者・目的の明瞭性</a:t>
            </a:r>
            <a:endParaRPr kumimoji="1" lang="ja-JP" altLang="en-US" sz="1600" b="1" dirty="0">
              <a:solidFill>
                <a:schemeClr val="bg1"/>
              </a:solidFill>
            </a:endParaRPr>
          </a:p>
        </p:txBody>
      </p:sp>
      <p:sp>
        <p:nvSpPr>
          <p:cNvPr id="7" name="テキスト ボックス 6">
            <a:extLst>
              <a:ext uri="{FF2B5EF4-FFF2-40B4-BE49-F238E27FC236}">
                <a16:creationId xmlns:a16="http://schemas.microsoft.com/office/drawing/2014/main" id="{51D93F1F-F423-ECEC-491D-0691DBF66508}"/>
              </a:ext>
            </a:extLst>
          </p:cNvPr>
          <p:cNvSpPr txBox="1"/>
          <p:nvPr/>
        </p:nvSpPr>
        <p:spPr>
          <a:xfrm>
            <a:off x="6945913" y="4528980"/>
            <a:ext cx="3621535" cy="338554"/>
          </a:xfrm>
          <a:prstGeom prst="rect">
            <a:avLst/>
          </a:prstGeom>
          <a:noFill/>
        </p:spPr>
        <p:txBody>
          <a:bodyPr wrap="square" rtlCol="0">
            <a:spAutoFit/>
          </a:bodyPr>
          <a:lstStyle/>
          <a:p>
            <a:pPr algn="ctr"/>
            <a:r>
              <a:rPr lang="ja-JP" altLang="en-US" sz="1600" b="1" dirty="0">
                <a:solidFill>
                  <a:schemeClr val="bg1"/>
                </a:solidFill>
              </a:rPr>
              <a:t>要素システムの管理・運用独立性</a:t>
            </a:r>
            <a:endParaRPr kumimoji="1" lang="ja-JP" altLang="en-US" sz="1600" b="1" dirty="0">
              <a:solidFill>
                <a:schemeClr val="bg1"/>
              </a:solidFill>
            </a:endParaRPr>
          </a:p>
        </p:txBody>
      </p:sp>
      <p:sp>
        <p:nvSpPr>
          <p:cNvPr id="8" name="正方形/長方形 7">
            <a:extLst>
              <a:ext uri="{FF2B5EF4-FFF2-40B4-BE49-F238E27FC236}">
                <a16:creationId xmlns:a16="http://schemas.microsoft.com/office/drawing/2014/main" id="{FF465353-E1EF-C304-8E12-A568E25E309F}"/>
              </a:ext>
            </a:extLst>
          </p:cNvPr>
          <p:cNvSpPr/>
          <p:nvPr/>
        </p:nvSpPr>
        <p:spPr>
          <a:xfrm>
            <a:off x="454476" y="267056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367367" y="267056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280258" y="267056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193148" y="267056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179555" y="3299500"/>
            <a:ext cx="1069841" cy="338554"/>
          </a:xfrm>
          <a:prstGeom prst="rect">
            <a:avLst/>
          </a:prstGeom>
          <a:noFill/>
        </p:spPr>
        <p:txBody>
          <a:bodyPr wrap="square" rtlCol="0">
            <a:spAutoFit/>
          </a:bodyPr>
          <a:lstStyle/>
          <a:p>
            <a:pPr algn="ctr"/>
            <a:r>
              <a:rPr kumimoji="1" lang="ja-JP" altLang="en-US" sz="1600" dirty="0"/>
              <a:t>トップダウン</a:t>
            </a:r>
          </a:p>
        </p:txBody>
      </p:sp>
      <p:sp>
        <p:nvSpPr>
          <p:cNvPr id="14" name="テキスト ボックス 13">
            <a:extLst>
              <a:ext uri="{FF2B5EF4-FFF2-40B4-BE49-F238E27FC236}">
                <a16:creationId xmlns:a16="http://schemas.microsoft.com/office/drawing/2014/main" id="{DE5B25B4-85D9-9857-AEC2-18F407D6DBD5}"/>
              </a:ext>
            </a:extLst>
          </p:cNvPr>
          <p:cNvSpPr txBox="1"/>
          <p:nvPr/>
        </p:nvSpPr>
        <p:spPr>
          <a:xfrm>
            <a:off x="4092446" y="3299500"/>
            <a:ext cx="1069841" cy="338554"/>
          </a:xfrm>
          <a:prstGeom prst="rect">
            <a:avLst/>
          </a:prstGeom>
          <a:noFill/>
        </p:spPr>
        <p:txBody>
          <a:bodyPr wrap="square" rtlCol="0">
            <a:spAutoFit/>
          </a:bodyPr>
          <a:lstStyle/>
          <a:p>
            <a:pPr algn="ctr"/>
            <a:r>
              <a:rPr kumimoji="1" lang="ja-JP" altLang="en-US" sz="1600" dirty="0"/>
              <a:t>要請</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7005337" y="3298647"/>
            <a:ext cx="1069841" cy="338554"/>
          </a:xfrm>
          <a:prstGeom prst="rect">
            <a:avLst/>
          </a:prstGeom>
          <a:noFill/>
        </p:spPr>
        <p:txBody>
          <a:bodyPr wrap="square" rtlCol="0">
            <a:spAutoFit/>
          </a:bodyPr>
          <a:lstStyle/>
          <a:p>
            <a:pPr algn="ctr"/>
            <a:r>
              <a:rPr kumimoji="1" lang="ja-JP" altLang="en-US" sz="1600" dirty="0"/>
              <a:t>誘導</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918227" y="3297268"/>
            <a:ext cx="1069841" cy="338554"/>
          </a:xfrm>
          <a:prstGeom prst="rect">
            <a:avLst/>
          </a:prstGeom>
          <a:noFill/>
        </p:spPr>
        <p:txBody>
          <a:bodyPr wrap="square" rtlCol="0">
            <a:spAutoFit/>
          </a:bodyPr>
          <a:lstStyle/>
          <a:p>
            <a:pPr algn="ctr"/>
            <a:r>
              <a:rPr kumimoji="1" lang="ja-JP" altLang="en-US" sz="1600" dirty="0"/>
              <a:t>偶発</a:t>
            </a:r>
          </a:p>
        </p:txBody>
      </p:sp>
    </p:spTree>
    <p:extLst>
      <p:ext uri="{BB962C8B-B14F-4D97-AF65-F5344CB8AC3E}">
        <p14:creationId xmlns:p14="http://schemas.microsoft.com/office/powerpoint/2010/main" val="85472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の各事例を分析する上での観点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「協調」：利害で対立する立場同士が、互いに調和して、共通の問題を解決しようとすること。</a:t>
            </a:r>
            <a:endParaRPr lang="en-US" altLang="ja-JP" dirty="0"/>
          </a:p>
          <a:p>
            <a:endParaRPr lang="en-US" altLang="ja-JP" dirty="0"/>
          </a:p>
          <a:p>
            <a:r>
              <a:rPr lang="ja-JP" altLang="en-US" dirty="0"/>
              <a:t>各要素システムは独立な運用・管理が可能で、利害で対立する構造となっているか？</a:t>
            </a:r>
            <a:endParaRPr lang="en-US" altLang="ja-JP" dirty="0"/>
          </a:p>
          <a:p>
            <a:r>
              <a:rPr lang="en-US" altLang="ja-JP" dirty="0"/>
              <a:t>SoS</a:t>
            </a:r>
            <a:r>
              <a:rPr lang="ja-JP" altLang="en-US" dirty="0"/>
              <a:t>全体に共通する管理者・目的は何か？</a:t>
            </a:r>
            <a:endParaRPr lang="en-US" altLang="ja-JP" dirty="0"/>
          </a:p>
          <a:p>
            <a:r>
              <a:rPr lang="ja-JP" altLang="en-US" dirty="0"/>
              <a:t>各要素システムは、共通の目的と自身の利益の両立を目指そうとする構造か？</a:t>
            </a:r>
            <a:endParaRPr lang="en-US" altLang="ja-JP" dirty="0"/>
          </a:p>
          <a:p>
            <a:pPr lvl="1"/>
            <a:r>
              <a:rPr lang="ja-JP" altLang="en-US" dirty="0"/>
              <a:t>相互の状況によって短期的な目的の優先度を適応的に切り替えることで、長期的に両立できるケースも含む</a:t>
            </a:r>
            <a:endParaRPr lang="en-US" altLang="ja-JP" dirty="0"/>
          </a:p>
        </p:txBody>
      </p:sp>
    </p:spTree>
    <p:extLst>
      <p:ext uri="{BB962C8B-B14F-4D97-AF65-F5344CB8AC3E}">
        <p14:creationId xmlns:p14="http://schemas.microsoft.com/office/powerpoint/2010/main" val="389947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シンプルな</a:t>
            </a:r>
            <a:r>
              <a:rPr lang="en-US" altLang="ja-JP" dirty="0"/>
              <a:t>SoS</a:t>
            </a:r>
            <a:r>
              <a:rPr lang="ja-JP" altLang="en-US" dirty="0"/>
              <a:t>事例</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dirty="0"/>
              <a:t>電力インフラ</a:t>
            </a:r>
            <a:endParaRPr lang="en-US" altLang="ja-JP" dirty="0"/>
          </a:p>
          <a:p>
            <a:r>
              <a:rPr lang="ja-JP" altLang="en-US" dirty="0"/>
              <a:t>鉄道の相互乗り入れ・ダイヤ改正</a:t>
            </a:r>
            <a:endParaRPr lang="en-US" altLang="ja-JP" sz="2000" dirty="0"/>
          </a:p>
        </p:txBody>
      </p:sp>
    </p:spTree>
    <p:extLst>
      <p:ext uri="{BB962C8B-B14F-4D97-AF65-F5344CB8AC3E}">
        <p14:creationId xmlns:p14="http://schemas.microsoft.com/office/powerpoint/2010/main" val="1330675545"/>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6814</TotalTime>
  <Words>1235</Words>
  <Application>Microsoft Office PowerPoint</Application>
  <PresentationFormat>ワイド画面</PresentationFormat>
  <Paragraphs>126</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Meiryo UI</vt:lpstr>
      <vt:lpstr>游ゴシック</vt:lpstr>
      <vt:lpstr>Arial</vt:lpstr>
      <vt:lpstr>Wingdings</vt:lpstr>
      <vt:lpstr>Yokogawa_Template_Standard</vt:lpstr>
      <vt:lpstr>第6回の進め方のご相談</vt:lpstr>
      <vt:lpstr>今回のご相談事項</vt:lpstr>
      <vt:lpstr>第5回（7月20日）の感想</vt:lpstr>
      <vt:lpstr>第6回（8月30日）に向けてのご提案</vt:lpstr>
      <vt:lpstr>SoSの定義（Maier）</vt:lpstr>
      <vt:lpstr>SoSの分類（Maier）</vt:lpstr>
      <vt:lpstr>議論の軸：SoSの管理の難易度の軸</vt:lpstr>
      <vt:lpstr>SoSの各事例を分析する上での観点</vt:lpstr>
      <vt:lpstr>シンプルなSoS事例</vt:lpstr>
      <vt:lpstr>SoSの事例：電力インフラ</vt:lpstr>
      <vt:lpstr>SoSの事例：鉄道の相互直通運転（相互乗入）の運行管理</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1136</cp:revision>
  <dcterms:created xsi:type="dcterms:W3CDTF">2022-01-26T00:23:42Z</dcterms:created>
  <dcterms:modified xsi:type="dcterms:W3CDTF">2023-08-01T11:31:39Z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