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4"/>
  </p:notesMasterIdLst>
  <p:sldIdLst>
    <p:sldId id="269" r:id="rId2"/>
    <p:sldId id="292" r:id="rId3"/>
    <p:sldId id="500" r:id="rId4"/>
    <p:sldId id="342" r:id="rId5"/>
    <p:sldId id="321" r:id="rId6"/>
    <p:sldId id="331" r:id="rId7"/>
    <p:sldId id="486" r:id="rId8"/>
    <p:sldId id="320" r:id="rId9"/>
    <p:sldId id="478" r:id="rId10"/>
    <p:sldId id="481" r:id="rId11"/>
    <p:sldId id="493" r:id="rId12"/>
    <p:sldId id="345" r:id="rId13"/>
    <p:sldId id="346" r:id="rId14"/>
    <p:sldId id="347" r:id="rId15"/>
    <p:sldId id="469" r:id="rId16"/>
    <p:sldId id="416" r:id="rId17"/>
    <p:sldId id="456" r:id="rId18"/>
    <p:sldId id="483" r:id="rId19"/>
    <p:sldId id="435" r:id="rId20"/>
    <p:sldId id="494" r:id="rId21"/>
    <p:sldId id="322" r:id="rId22"/>
    <p:sldId id="465" r:id="rId23"/>
    <p:sldId id="495" r:id="rId24"/>
    <p:sldId id="489" r:id="rId25"/>
    <p:sldId id="475" r:id="rId26"/>
    <p:sldId id="497" r:id="rId27"/>
    <p:sldId id="335" r:id="rId28"/>
    <p:sldId id="488" r:id="rId29"/>
    <p:sldId id="464" r:id="rId30"/>
    <p:sldId id="498" r:id="rId31"/>
    <p:sldId id="473" r:id="rId32"/>
    <p:sldId id="499" r:id="rId33"/>
    <p:sldId id="501" r:id="rId34"/>
    <p:sldId id="502" r:id="rId35"/>
    <p:sldId id="496" r:id="rId36"/>
    <p:sldId id="490" r:id="rId37"/>
    <p:sldId id="338" r:id="rId38"/>
    <p:sldId id="474" r:id="rId39"/>
    <p:sldId id="286" r:id="rId40"/>
    <p:sldId id="467" r:id="rId41"/>
    <p:sldId id="460" r:id="rId42"/>
    <p:sldId id="44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67" d="100"/>
          <a:sy n="67" d="100"/>
        </p:scale>
        <p:origin x="452"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ただし、</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74478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1.png"/><Relationship Id="rId18" Type="http://schemas.openxmlformats.org/officeDocument/2006/relationships/image" Target="../media/image261.png"/><Relationship Id="rId3" Type="http://schemas.openxmlformats.org/officeDocument/2006/relationships/image" Target="../media/image110.png"/><Relationship Id="rId21" Type="http://schemas.openxmlformats.org/officeDocument/2006/relationships/image" Target="../media/image290.png"/><Relationship Id="rId7" Type="http://schemas.openxmlformats.org/officeDocument/2006/relationships/image" Target="../media/image150.png"/><Relationship Id="rId12" Type="http://schemas.openxmlformats.org/officeDocument/2006/relationships/image" Target="../media/image200.png"/><Relationship Id="rId17" Type="http://schemas.openxmlformats.org/officeDocument/2006/relationships/image" Target="../media/image252.png"/><Relationship Id="rId2" Type="http://schemas.openxmlformats.org/officeDocument/2006/relationships/image" Target="../media/image105.png"/><Relationship Id="rId16" Type="http://schemas.openxmlformats.org/officeDocument/2006/relationships/image" Target="../media/image241.png"/><Relationship Id="rId20" Type="http://schemas.openxmlformats.org/officeDocument/2006/relationships/image" Target="../media/image281.png"/><Relationship Id="rId1" Type="http://schemas.openxmlformats.org/officeDocument/2006/relationships/slideLayout" Target="../slideLayouts/slideLayout5.xml"/><Relationship Id="rId6" Type="http://schemas.openxmlformats.org/officeDocument/2006/relationships/image" Target="../media/image140.png"/><Relationship Id="rId11" Type="http://schemas.openxmlformats.org/officeDocument/2006/relationships/image" Target="../media/image191.png"/><Relationship Id="rId24" Type="http://schemas.openxmlformats.org/officeDocument/2006/relationships/image" Target="../media/image320.png"/><Relationship Id="rId5" Type="http://schemas.openxmlformats.org/officeDocument/2006/relationships/image" Target="../media/image130.png"/><Relationship Id="rId15" Type="http://schemas.openxmlformats.org/officeDocument/2006/relationships/image" Target="../media/image231.png"/><Relationship Id="rId23" Type="http://schemas.openxmlformats.org/officeDocument/2006/relationships/image" Target="../media/image310.png"/><Relationship Id="rId10" Type="http://schemas.openxmlformats.org/officeDocument/2006/relationships/image" Target="../media/image181.png"/><Relationship Id="rId19" Type="http://schemas.openxmlformats.org/officeDocument/2006/relationships/image" Target="../media/image271.png"/><Relationship Id="rId4" Type="http://schemas.openxmlformats.org/officeDocument/2006/relationships/image" Target="../media/image120.png"/><Relationship Id="rId9" Type="http://schemas.openxmlformats.org/officeDocument/2006/relationships/image" Target="../media/image171.png"/><Relationship Id="rId14" Type="http://schemas.openxmlformats.org/officeDocument/2006/relationships/image" Target="../media/image221.png"/><Relationship Id="rId22" Type="http://schemas.openxmlformats.org/officeDocument/2006/relationships/image" Target="../media/image300.png"/></Relationships>
</file>

<file path=ppt/slides/_rels/slide1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5.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0.png"/><Relationship Id="rId7" Type="http://schemas.openxmlformats.org/officeDocument/2006/relationships/image" Target="../media/image540.png"/><Relationship Id="rId12" Type="http://schemas.openxmlformats.org/officeDocument/2006/relationships/image" Target="../media/image590.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530.png"/><Relationship Id="rId11" Type="http://schemas.openxmlformats.org/officeDocument/2006/relationships/image" Target="../media/image580.png"/><Relationship Id="rId5" Type="http://schemas.openxmlformats.org/officeDocument/2006/relationships/image" Target="../media/image51.png"/><Relationship Id="rId10" Type="http://schemas.openxmlformats.org/officeDocument/2006/relationships/image" Target="../media/image52.png"/><Relationship Id="rId4" Type="http://schemas.openxmlformats.org/officeDocument/2006/relationships/image" Target="../media/image510.png"/><Relationship Id="rId9" Type="http://schemas.openxmlformats.org/officeDocument/2006/relationships/image" Target="../media/image560.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810.png"/><Relationship Id="rId18" Type="http://schemas.openxmlformats.org/officeDocument/2006/relationships/image" Target="../media/image2310.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670.png"/><Relationship Id="rId17" Type="http://schemas.openxmlformats.org/officeDocument/2006/relationships/image" Target="../media/image2210.png"/><Relationship Id="rId2" Type="http://schemas.openxmlformats.org/officeDocument/2006/relationships/image" Target="../media/image413.png"/><Relationship Id="rId16"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image" Target="../media/image111.png"/><Relationship Id="rId11" Type="http://schemas.openxmlformats.org/officeDocument/2006/relationships/image" Target="../media/image71.png"/><Relationship Id="rId5" Type="http://schemas.openxmlformats.org/officeDocument/2006/relationships/image" Target="../media/image106.png"/><Relationship Id="rId15" Type="http://schemas.openxmlformats.org/officeDocument/2006/relationships/image" Target="../media/image440.png"/><Relationship Id="rId10" Type="http://schemas.openxmlformats.org/officeDocument/2006/relationships/image" Target="../media/image70.png"/><Relationship Id="rId4" Type="http://schemas.openxmlformats.org/officeDocument/2006/relationships/image" Target="../media/image91.png"/><Relationship Id="rId9" Type="http://schemas.openxmlformats.org/officeDocument/2006/relationships/image" Target="../media/image141.png"/><Relationship Id="rId14" Type="http://schemas.openxmlformats.org/officeDocument/2006/relationships/image" Target="../media/image1910.png"/></Relationships>
</file>

<file path=ppt/slides/_rels/slide19.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7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791.png"/><Relationship Id="rId3" Type="http://schemas.openxmlformats.org/officeDocument/2006/relationships/image" Target="../media/image74.png"/><Relationship Id="rId7" Type="http://schemas.openxmlformats.org/officeDocument/2006/relationships/image" Target="../media/image41.png"/><Relationship Id="rId2"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780.png"/><Relationship Id="rId11" Type="http://schemas.openxmlformats.org/officeDocument/2006/relationships/image" Target="../media/image452.png"/><Relationship Id="rId5" Type="http://schemas.openxmlformats.org/officeDocument/2006/relationships/image" Target="../media/image76.png"/><Relationship Id="rId10" Type="http://schemas.openxmlformats.org/officeDocument/2006/relationships/image" Target="../media/image82.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801.png"/><Relationship Id="rId13" Type="http://schemas.openxmlformats.org/officeDocument/2006/relationships/image" Target="../media/image901.png"/><Relationship Id="rId26" Type="http://schemas.openxmlformats.org/officeDocument/2006/relationships/image" Target="../media/image102.png"/><Relationship Id="rId3" Type="http://schemas.openxmlformats.org/officeDocument/2006/relationships/image" Target="../media/image78.emf"/><Relationship Id="rId7" Type="http://schemas.openxmlformats.org/officeDocument/2006/relationships/image" Target="../media/image94.png"/><Relationship Id="rId12" Type="http://schemas.openxmlformats.org/officeDocument/2006/relationships/image" Target="../media/image84.png"/><Relationship Id="rId17" Type="http://schemas.openxmlformats.org/officeDocument/2006/relationships/image" Target="../media/image86.png"/><Relationship Id="rId25" Type="http://schemas.openxmlformats.org/officeDocument/2006/relationships/image" Target="../media/image109.png"/><Relationship Id="rId2" Type="http://schemas.openxmlformats.org/officeDocument/2006/relationships/image" Target="../media/image77.emf"/><Relationship Id="rId16" Type="http://schemas.openxmlformats.org/officeDocument/2006/relationships/image" Target="../media/image85.png"/><Relationship Id="rId29" Type="http://schemas.openxmlformats.org/officeDocument/2006/relationships/image" Target="../media/image107.png"/><Relationship Id="rId1" Type="http://schemas.openxmlformats.org/officeDocument/2006/relationships/slideLayout" Target="../slideLayouts/slideLayout12.xml"/><Relationship Id="rId6" Type="http://schemas.openxmlformats.org/officeDocument/2006/relationships/image" Target="../media/image860.png"/><Relationship Id="rId11" Type="http://schemas.openxmlformats.org/officeDocument/2006/relationships/image" Target="../media/image83.png"/><Relationship Id="rId5" Type="http://schemas.openxmlformats.org/officeDocument/2006/relationships/image" Target="../media/image90.png"/><Relationship Id="rId15" Type="http://schemas.openxmlformats.org/officeDocument/2006/relationships/image" Target="../media/image99.png"/><Relationship Id="rId28" Type="http://schemas.openxmlformats.org/officeDocument/2006/relationships/image" Target="../media/image87.emf"/><Relationship Id="rId10" Type="http://schemas.openxmlformats.org/officeDocument/2006/relationships/image" Target="../media/image831.png"/><Relationship Id="rId31" Type="http://schemas.openxmlformats.org/officeDocument/2006/relationships/image" Target="../media/image112.png"/><Relationship Id="rId4" Type="http://schemas.openxmlformats.org/officeDocument/2006/relationships/image" Target="../media/image79.emf"/><Relationship Id="rId9" Type="http://schemas.openxmlformats.org/officeDocument/2006/relationships/image" Target="../media/image96.png"/><Relationship Id="rId14" Type="http://schemas.openxmlformats.org/officeDocument/2006/relationships/image" Target="../media/image940.png"/><Relationship Id="rId27" Type="http://schemas.openxmlformats.org/officeDocument/2006/relationships/image" Target="../media/image87.png"/><Relationship Id="rId30" Type="http://schemas.openxmlformats.org/officeDocument/2006/relationships/image" Target="../media/image108.png"/></Relationships>
</file>

<file path=ppt/slides/_rels/slide23.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6.png"/><Relationship Id="rId3" Type="http://schemas.openxmlformats.org/officeDocument/2006/relationships/image" Target="../media/image89.png"/><Relationship Id="rId7" Type="http://schemas.openxmlformats.org/officeDocument/2006/relationships/image" Target="../media/image89.emf"/><Relationship Id="rId12" Type="http://schemas.openxmlformats.org/officeDocument/2006/relationships/image" Target="../media/image125.png"/><Relationship Id="rId2" Type="http://schemas.openxmlformats.org/officeDocument/2006/relationships/image" Target="../media/image88.png"/><Relationship Id="rId1" Type="http://schemas.openxmlformats.org/officeDocument/2006/relationships/slideLayout" Target="../slideLayouts/slideLayout5.xml"/><Relationship Id="rId6" Type="http://schemas.openxmlformats.org/officeDocument/2006/relationships/image" Target="../media/image88.emf"/><Relationship Id="rId11" Type="http://schemas.openxmlformats.org/officeDocument/2006/relationships/image" Target="../media/image91.emf"/><Relationship Id="rId5" Type="http://schemas.openxmlformats.org/officeDocument/2006/relationships/image" Target="../media/image93.png"/><Relationship Id="rId10" Type="http://schemas.openxmlformats.org/officeDocument/2006/relationships/image" Target="../media/image90.emf"/><Relationship Id="rId4" Type="http://schemas.openxmlformats.org/officeDocument/2006/relationships/image" Target="../media/image92.png"/><Relationship Id="rId9" Type="http://schemas.openxmlformats.org/officeDocument/2006/relationships/image" Target="../media/image122.png"/><Relationship Id="rId14" Type="http://schemas.openxmlformats.org/officeDocument/2006/relationships/image" Target="../media/image10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2.png"/><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31.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95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image" Target="../media/image96.jpg"/><Relationship Id="rId1" Type="http://schemas.openxmlformats.org/officeDocument/2006/relationships/slideLayout" Target="../slideLayouts/slideLayout12.xml"/><Relationship Id="rId6" Type="http://schemas.openxmlformats.org/officeDocument/2006/relationships/image" Target="../media/image950.png"/><Relationship Id="rId5" Type="http://schemas.openxmlformats.org/officeDocument/2006/relationships/image" Target="../media/image97.jpg"/><Relationship Id="rId4" Type="http://schemas.openxmlformats.org/officeDocument/2006/relationships/image" Target="../media/image9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41.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3" Type="http://schemas.openxmlformats.org/officeDocument/2006/relationships/image" Target="../media/image480.png"/><Relationship Id="rId7" Type="http://schemas.openxmlformats.org/officeDocument/2006/relationships/image" Target="../media/image210.png"/><Relationship Id="rId12" Type="http://schemas.openxmlformats.org/officeDocument/2006/relationships/image" Target="../media/image260.png"/><Relationship Id="rId2" Type="http://schemas.openxmlformats.org/officeDocument/2006/relationships/image" Target="../media/image170.png"/><Relationship Id="rId1" Type="http://schemas.openxmlformats.org/officeDocument/2006/relationships/slideLayout" Target="../slideLayouts/slideLayout12.xml"/><Relationship Id="rId6" Type="http://schemas.openxmlformats.org/officeDocument/2006/relationships/image" Target="../media/image98.jp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1.png"/><Relationship Id="rId10" Type="http://schemas.openxmlformats.org/officeDocument/2006/relationships/image" Target="../media/image240.png"/><Relationship Id="rId4" Type="http://schemas.openxmlformats.org/officeDocument/2006/relationships/image" Target="../media/image180.png"/><Relationship Id="rId9" Type="http://schemas.openxmlformats.org/officeDocument/2006/relationships/image" Target="../media/image230.png"/><Relationship Id="rId14" Type="http://schemas.openxmlformats.org/officeDocument/2006/relationships/image" Target="../media/image280.png"/></Relationships>
</file>

<file path=ppt/slides/_rels/slide42.xml.rels><?xml version="1.0" encoding="UTF-8" standalone="yes"?>
<Relationships xmlns="http://schemas.openxmlformats.org/package/2006/relationships"><Relationship Id="rId8" Type="http://schemas.openxmlformats.org/officeDocument/2006/relationships/image" Target="../media/image182.png"/><Relationship Id="rId13" Type="http://schemas.openxmlformats.org/officeDocument/2006/relationships/image" Target="../media/image134.png"/><Relationship Id="rId18" Type="http://schemas.openxmlformats.org/officeDocument/2006/relationships/image" Target="../media/image282.png"/><Relationship Id="rId3" Type="http://schemas.openxmlformats.org/officeDocument/2006/relationships/image" Target="../media/image133.png"/><Relationship Id="rId7" Type="http://schemas.openxmlformats.org/officeDocument/2006/relationships/image" Target="../media/image172.png"/><Relationship Id="rId12" Type="http://schemas.openxmlformats.org/officeDocument/2006/relationships/image" Target="../media/image222.png"/><Relationship Id="rId17" Type="http://schemas.openxmlformats.org/officeDocument/2006/relationships/image" Target="../media/image272.png"/><Relationship Id="rId2" Type="http://schemas.openxmlformats.org/officeDocument/2006/relationships/image" Target="../media/image132.png"/><Relationship Id="rId16" Type="http://schemas.openxmlformats.org/officeDocument/2006/relationships/image" Target="../media/image262.png"/><Relationship Id="rId1" Type="http://schemas.openxmlformats.org/officeDocument/2006/relationships/slideLayout" Target="../slideLayouts/slideLayout12.xml"/><Relationship Id="rId6" Type="http://schemas.openxmlformats.org/officeDocument/2006/relationships/image" Target="../media/image161.png"/><Relationship Id="rId11" Type="http://schemas.openxmlformats.org/officeDocument/2006/relationships/image" Target="../media/image212.png"/><Relationship Id="rId5" Type="http://schemas.openxmlformats.org/officeDocument/2006/relationships/image" Target="../media/image151.png"/><Relationship Id="rId15" Type="http://schemas.openxmlformats.org/officeDocument/2006/relationships/image" Target="../media/image253.png"/><Relationship Id="rId10" Type="http://schemas.openxmlformats.org/officeDocument/2006/relationships/image" Target="../media/image201.png"/><Relationship Id="rId19" Type="http://schemas.openxmlformats.org/officeDocument/2006/relationships/image" Target="../media/image292.png"/><Relationship Id="rId4" Type="http://schemas.openxmlformats.org/officeDocument/2006/relationships/image" Target="../media/image7.png"/><Relationship Id="rId9" Type="http://schemas.openxmlformats.org/officeDocument/2006/relationships/image" Target="../media/image192.png"/><Relationship Id="rId14" Type="http://schemas.openxmlformats.org/officeDocument/2006/relationships/image" Target="../media/image1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2022</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東京都立大学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8222E6F-8876-4EA2-AD58-86AC429A83E6}"/>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4914416"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4" name="テキスト ボックス 13">
            <a:extLst>
              <a:ext uri="{FF2B5EF4-FFF2-40B4-BE49-F238E27FC236}">
                <a16:creationId xmlns:a16="http://schemas.microsoft.com/office/drawing/2014/main" id="{5714ED89-945D-4828-8E34-8F81A6E5BF16}"/>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3" name="テキスト ボックス 12">
            <a:extLst>
              <a:ext uri="{FF2B5EF4-FFF2-40B4-BE49-F238E27FC236}">
                <a16:creationId xmlns:a16="http://schemas.microsoft.com/office/drawing/2014/main" id="{95786F7C-0FC4-44D2-BB4E-A0502C0C7605}"/>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5" name="テキスト ボックス 14">
            <a:extLst>
              <a:ext uri="{FF2B5EF4-FFF2-40B4-BE49-F238E27FC236}">
                <a16:creationId xmlns:a16="http://schemas.microsoft.com/office/drawing/2014/main" id="{5FAC91AF-2B75-423B-B7A4-079F29215920}"/>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6" name="テキスト ボックス 15">
            <a:extLst>
              <a:ext uri="{FF2B5EF4-FFF2-40B4-BE49-F238E27FC236}">
                <a16:creationId xmlns:a16="http://schemas.microsoft.com/office/drawing/2014/main" id="{F9D3CE13-D43D-4DF7-96AB-85D91B240B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8" name="テキスト ボックス 17">
            <a:extLst>
              <a:ext uri="{FF2B5EF4-FFF2-40B4-BE49-F238E27FC236}">
                <a16:creationId xmlns:a16="http://schemas.microsoft.com/office/drawing/2014/main" id="{AB2A7309-E0F7-4306-AA12-F909F8B7986B}"/>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9" name="テキスト ボックス 18">
            <a:extLst>
              <a:ext uri="{FF2B5EF4-FFF2-40B4-BE49-F238E27FC236}">
                <a16:creationId xmlns:a16="http://schemas.microsoft.com/office/drawing/2014/main" id="{B9012748-776D-4DA4-8B48-5529812EA87B}"/>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0" name="テキスト ボックス 19">
            <a:extLst>
              <a:ext uri="{FF2B5EF4-FFF2-40B4-BE49-F238E27FC236}">
                <a16:creationId xmlns:a16="http://schemas.microsoft.com/office/drawing/2014/main" id="{F8EDA513-3BDE-4CEA-822F-D595620CE5DA}"/>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1" name="テキスト ボックス 20">
            <a:extLst>
              <a:ext uri="{FF2B5EF4-FFF2-40B4-BE49-F238E27FC236}">
                <a16:creationId xmlns:a16="http://schemas.microsoft.com/office/drawing/2014/main" id="{1283F3D9-48FA-4DD5-A009-80D181922189}"/>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2" name="テキスト ボックス 21">
            <a:extLst>
              <a:ext uri="{FF2B5EF4-FFF2-40B4-BE49-F238E27FC236}">
                <a16:creationId xmlns:a16="http://schemas.microsoft.com/office/drawing/2014/main" id="{A4375E84-FE01-418C-8B36-2DCD4BAEF53B}"/>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3" name="テキスト ボックス 22">
            <a:extLst>
              <a:ext uri="{FF2B5EF4-FFF2-40B4-BE49-F238E27FC236}">
                <a16:creationId xmlns:a16="http://schemas.microsoft.com/office/drawing/2014/main" id="{CAE8D9C9-4D57-4E75-80B5-A12D2C693311}"/>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4" name="テキスト ボックス 23">
            <a:extLst>
              <a:ext uri="{FF2B5EF4-FFF2-40B4-BE49-F238E27FC236}">
                <a16:creationId xmlns:a16="http://schemas.microsoft.com/office/drawing/2014/main" id="{A92C306A-DADE-41A1-9CD3-9CB84B92BA6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5" name="テキスト ボックス 24">
            <a:extLst>
              <a:ext uri="{FF2B5EF4-FFF2-40B4-BE49-F238E27FC236}">
                <a16:creationId xmlns:a16="http://schemas.microsoft.com/office/drawing/2014/main" id="{C0C87FD1-4B24-408D-BAB8-BF1330587B69}"/>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4" name="図 3">
            <a:extLst>
              <a:ext uri="{FF2B5EF4-FFF2-40B4-BE49-F238E27FC236}">
                <a16:creationId xmlns:a16="http://schemas.microsoft.com/office/drawing/2014/main" id="{C509F0E7-2CDB-4948-AC23-6EEB625F0910}"/>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131314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探索性能：最良解の推移</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凸性：探索性能・計算時間では、違反量削減優先の方法が優れている。</a:t>
            </a:r>
            <a:endParaRPr lang="en-US" altLang="ja-JP" sz="2800" dirty="0"/>
          </a:p>
          <a:p>
            <a:pPr>
              <a:defRPr/>
            </a:pPr>
            <a:r>
              <a:rPr lang="ja-JP" altLang="en-US" sz="2800" dirty="0"/>
              <a:t>非凸性：問題分割は可能解を獲得するが、違反量削減優先は獲得できず。</a:t>
            </a:r>
            <a:endParaRPr lang="en-US" altLang="ja-JP" sz="2800" dirty="0"/>
          </a:p>
          <a:p>
            <a:pPr lvl="1">
              <a:defRPr/>
            </a:pPr>
            <a:r>
              <a:rPr lang="ja-JP" altLang="en-US" sz="2400" dirty="0"/>
              <a:t>問題分割は、局所解の影響緩和する工夫を導入</a:t>
            </a:r>
            <a:r>
              <a:rPr lang="ja-JP" altLang="en-US" dirty="0"/>
              <a:t>（重み調整の条件に、非劣性判定を使用）</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3" y="-20412"/>
            <a:ext cx="6838467"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10" name="図 9" descr="グラフ&#10;&#10;自動的に生成された説明">
            <a:extLst>
              <a:ext uri="{FF2B5EF4-FFF2-40B4-BE49-F238E27FC236}">
                <a16:creationId xmlns:a16="http://schemas.microsoft.com/office/drawing/2014/main" id="{F71A49E4-6131-486A-A3F6-B9BE7B2F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141" y="3164104"/>
            <a:ext cx="3103776" cy="2046387"/>
          </a:xfrm>
          <a:prstGeom prst="rect">
            <a:avLst/>
          </a:prstGeom>
        </p:spPr>
      </p:pic>
      <p:pic>
        <p:nvPicPr>
          <p:cNvPr id="27" name="図 26">
            <a:extLst>
              <a:ext uri="{FF2B5EF4-FFF2-40B4-BE49-F238E27FC236}">
                <a16:creationId xmlns:a16="http://schemas.microsoft.com/office/drawing/2014/main" id="{47E9857C-6507-4FBB-8A6E-F3BF77C1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2" y="3221135"/>
            <a:ext cx="3014863" cy="1990947"/>
          </a:xfrm>
          <a:prstGeom prst="rect">
            <a:avLst/>
          </a:prstGeom>
        </p:spPr>
      </p:pic>
      <p:sp>
        <p:nvSpPr>
          <p:cNvPr id="28" name="テキスト ボックス 27">
            <a:extLst>
              <a:ext uri="{FF2B5EF4-FFF2-40B4-BE49-F238E27FC236}">
                <a16:creationId xmlns:a16="http://schemas.microsoft.com/office/drawing/2014/main" id="{61F5E079-EDE3-437B-8274-3DE0D3296EC4}"/>
              </a:ext>
            </a:extLst>
          </p:cNvPr>
          <p:cNvSpPr txBox="1"/>
          <p:nvPr/>
        </p:nvSpPr>
        <p:spPr>
          <a:xfrm>
            <a:off x="656023"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9" name="テキスト ボックス 28">
            <a:extLst>
              <a:ext uri="{FF2B5EF4-FFF2-40B4-BE49-F238E27FC236}">
                <a16:creationId xmlns:a16="http://schemas.microsoft.com/office/drawing/2014/main" id="{F1FA7F85-7358-473F-8AE3-9894F964A4AD}"/>
              </a:ext>
            </a:extLst>
          </p:cNvPr>
          <p:cNvSpPr txBox="1"/>
          <p:nvPr/>
        </p:nvSpPr>
        <p:spPr>
          <a:xfrm>
            <a:off x="2996254"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4" name="テキスト ボックス 33">
            <a:extLst>
              <a:ext uri="{FF2B5EF4-FFF2-40B4-BE49-F238E27FC236}">
                <a16:creationId xmlns:a16="http://schemas.microsoft.com/office/drawing/2014/main" id="{7A6CCA01-A5B3-4D31-9957-AD033EAB1FB6}"/>
              </a:ext>
            </a:extLst>
          </p:cNvPr>
          <p:cNvSpPr txBox="1"/>
          <p:nvPr/>
        </p:nvSpPr>
        <p:spPr>
          <a:xfrm>
            <a:off x="9711448" y="4636771"/>
            <a:ext cx="975508" cy="338554"/>
          </a:xfrm>
          <a:prstGeom prst="rect">
            <a:avLst/>
          </a:prstGeom>
          <a:noFill/>
        </p:spPr>
        <p:txBody>
          <a:bodyPr wrap="square" rtlCol="0">
            <a:spAutoFit/>
          </a:bodyPr>
          <a:lstStyle/>
          <a:p>
            <a:pPr algn="ctr"/>
            <a:r>
              <a:rPr lang="en-US" altLang="ja-JP" sz="1600" dirty="0"/>
              <a:t>1.1min</a:t>
            </a:r>
            <a:endParaRPr lang="ja-JP" altLang="en-US" sz="1600" dirty="0"/>
          </a:p>
        </p:txBody>
      </p:sp>
      <p:pic>
        <p:nvPicPr>
          <p:cNvPr id="16" name="図 15" descr="グラフ, ヒストグラム&#10;&#10;自動的に生成された説明">
            <a:extLst>
              <a:ext uri="{FF2B5EF4-FFF2-40B4-BE49-F238E27FC236}">
                <a16:creationId xmlns:a16="http://schemas.microsoft.com/office/drawing/2014/main" id="{F9C6C98F-784C-489B-A496-5427A36300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018" y="3164104"/>
            <a:ext cx="3101070" cy="2048076"/>
          </a:xfrm>
          <a:prstGeom prst="rect">
            <a:avLst/>
          </a:prstGeom>
        </p:spPr>
      </p:pic>
      <p:pic>
        <p:nvPicPr>
          <p:cNvPr id="18" name="図 17">
            <a:extLst>
              <a:ext uri="{FF2B5EF4-FFF2-40B4-BE49-F238E27FC236}">
                <a16:creationId xmlns:a16="http://schemas.microsoft.com/office/drawing/2014/main" id="{C5089844-B90B-4475-9624-4FAD20ADEF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2083" y="3223181"/>
            <a:ext cx="3008666" cy="1986854"/>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80FD09D-82A0-4AE3-B92B-82A5B8EEEA49}"/>
                  </a:ext>
                </a:extLst>
              </p:cNvPr>
              <p:cNvSpPr txBox="1"/>
              <p:nvPr/>
            </p:nvSpPr>
            <p:spPr>
              <a:xfrm>
                <a:off x="359893" y="52540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3.5×10</a:t>
                </a:r>
                <a:r>
                  <a:rPr kumimoji="1" lang="en-US" altLang="ja-JP" sz="1400" baseline="30000" dirty="0"/>
                  <a:t>-4</a:t>
                </a:r>
                <a:endParaRPr kumimoji="1" lang="ja-JP" altLang="en-US" sz="1400" baseline="30000" dirty="0"/>
              </a:p>
            </p:txBody>
          </p:sp>
        </mc:Choice>
        <mc:Fallback xmlns="">
          <p:sp>
            <p:nvSpPr>
              <p:cNvPr id="19" name="テキスト ボックス 18">
                <a:extLst>
                  <a:ext uri="{FF2B5EF4-FFF2-40B4-BE49-F238E27FC236}">
                    <a16:creationId xmlns:a16="http://schemas.microsoft.com/office/drawing/2014/main" id="{C80FD09D-82A0-4AE3-B92B-82A5B8EEEA49}"/>
                  </a:ext>
                </a:extLst>
              </p:cNvPr>
              <p:cNvSpPr txBox="1">
                <a:spLocks noRot="1" noChangeAspect="1" noMove="1" noResize="1" noEditPoints="1" noAdjustHandles="1" noChangeArrowheads="1" noChangeShapeType="1" noTextEdit="1"/>
              </p:cNvSpPr>
              <p:nvPr/>
            </p:nvSpPr>
            <p:spPr>
              <a:xfrm>
                <a:off x="359893" y="5254043"/>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72FF53DF-0927-4C5E-9163-6A709A1BE654}"/>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48F9CCB-A355-46BF-9D19-B9A532363F77}"/>
                  </a:ext>
                </a:extLst>
              </p:cNvPr>
              <p:cNvSpPr txBox="1"/>
              <p:nvPr/>
            </p:nvSpPr>
            <p:spPr>
              <a:xfrm>
                <a:off x="359893" y="55140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1" name="テキスト ボックス 20">
                <a:extLst>
                  <a:ext uri="{FF2B5EF4-FFF2-40B4-BE49-F238E27FC236}">
                    <a16:creationId xmlns:a16="http://schemas.microsoft.com/office/drawing/2014/main" id="{648F9CCB-A355-46BF-9D19-B9A532363F77}"/>
                  </a:ext>
                </a:extLst>
              </p:cNvPr>
              <p:cNvSpPr txBox="1">
                <a:spLocks noRot="1" noChangeAspect="1" noMove="1" noResize="1" noEditPoints="1" noAdjustHandles="1" noChangeArrowheads="1" noChangeShapeType="1" noTextEdit="1"/>
              </p:cNvSpPr>
              <p:nvPr/>
            </p:nvSpPr>
            <p:spPr>
              <a:xfrm>
                <a:off x="359893" y="5514054"/>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1589098-84F4-42AC-AC5B-E7224D0186D5}"/>
              </a:ext>
            </a:extLst>
          </p:cNvPr>
          <p:cNvSpPr txBox="1"/>
          <p:nvPr/>
        </p:nvSpPr>
        <p:spPr>
          <a:xfrm>
            <a:off x="359893" y="57742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3.0</a:t>
            </a:r>
            <a:r>
              <a:rPr kumimoji="1" lang="ja-JP" altLang="en-US" sz="1400" dirty="0"/>
              <a:t>分</a:t>
            </a:r>
            <a:endParaRPr kumimoji="1" lang="en-US" altLang="ja-JP" sz="1400" dirty="0"/>
          </a:p>
          <a:p>
            <a:r>
              <a:rPr kumimoji="1" lang="ja-JP" altLang="en-US" sz="1400" dirty="0"/>
              <a:t>（</a:t>
            </a:r>
            <a:r>
              <a:rPr kumimoji="1" lang="en-US" altLang="ja-JP" sz="1400" dirty="0"/>
              <a:t>2.3</a:t>
            </a:r>
            <a:r>
              <a:rPr kumimoji="1" lang="ja-JP" altLang="en-US" sz="1400" dirty="0"/>
              <a:t>分で可能解発見）</a:t>
            </a:r>
            <a:endParaRPr kumimoji="1" lang="en-US" altLang="ja-JP" sz="14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3239AF0-E8F6-4F6B-80FF-35BFEBA975D8}"/>
                  </a:ext>
                </a:extLst>
              </p:cNvPr>
              <p:cNvSpPr txBox="1"/>
              <p:nvPr/>
            </p:nvSpPr>
            <p:spPr>
              <a:xfrm>
                <a:off x="3541205"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1.3×10</a:t>
                </a:r>
                <a:r>
                  <a:rPr kumimoji="1" lang="en-US" altLang="ja-JP" sz="1400" baseline="30000" dirty="0"/>
                  <a:t>-6</a:t>
                </a:r>
                <a:endParaRPr kumimoji="1" lang="ja-JP" altLang="en-US" sz="1400" baseline="30000" dirty="0"/>
              </a:p>
            </p:txBody>
          </p:sp>
        </mc:Choice>
        <mc:Fallback xmlns="">
          <p:sp>
            <p:nvSpPr>
              <p:cNvPr id="23" name="テキスト ボックス 22">
                <a:extLst>
                  <a:ext uri="{FF2B5EF4-FFF2-40B4-BE49-F238E27FC236}">
                    <a16:creationId xmlns:a16="http://schemas.microsoft.com/office/drawing/2014/main" id="{73239AF0-E8F6-4F6B-80FF-35BFEBA975D8}"/>
                  </a:ext>
                </a:extLst>
              </p:cNvPr>
              <p:cNvSpPr txBox="1">
                <a:spLocks noRot="1" noChangeAspect="1" noMove="1" noResize="1" noEditPoints="1" noAdjustHandles="1" noChangeArrowheads="1" noChangeShapeType="1" noTextEdit="1"/>
              </p:cNvSpPr>
              <p:nvPr/>
            </p:nvSpPr>
            <p:spPr>
              <a:xfrm>
                <a:off x="3541205" y="52171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6B3011A-1151-4E0F-8A08-FA3B911E29A2}"/>
                  </a:ext>
                </a:extLst>
              </p:cNvPr>
              <p:cNvSpPr txBox="1"/>
              <p:nvPr/>
            </p:nvSpPr>
            <p:spPr>
              <a:xfrm>
                <a:off x="3541205"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4" name="テキスト ボックス 23">
                <a:extLst>
                  <a:ext uri="{FF2B5EF4-FFF2-40B4-BE49-F238E27FC236}">
                    <a16:creationId xmlns:a16="http://schemas.microsoft.com/office/drawing/2014/main" id="{D6B3011A-1151-4E0F-8A08-FA3B911E29A2}"/>
                  </a:ext>
                </a:extLst>
              </p:cNvPr>
              <p:cNvSpPr txBox="1">
                <a:spLocks noRot="1" noChangeAspect="1" noMove="1" noResize="1" noEditPoints="1" noAdjustHandles="1" noChangeArrowheads="1" noChangeShapeType="1" noTextEdit="1"/>
              </p:cNvSpPr>
              <p:nvPr/>
            </p:nvSpPr>
            <p:spPr>
              <a:xfrm>
                <a:off x="3541205"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294595C-1C2E-4D56-A15D-41D3D9DDCA65}"/>
              </a:ext>
            </a:extLst>
          </p:cNvPr>
          <p:cNvSpPr txBox="1"/>
          <p:nvPr/>
        </p:nvSpPr>
        <p:spPr>
          <a:xfrm>
            <a:off x="3541205"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en-US" altLang="ja-JP" sz="1400" dirty="0"/>
              <a:t>5.3</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5197949-8FA4-43F6-812E-C66CF4AE8880}"/>
                  </a:ext>
                </a:extLst>
              </p:cNvPr>
              <p:cNvSpPr txBox="1"/>
              <p:nvPr/>
            </p:nvSpPr>
            <p:spPr>
              <a:xfrm>
                <a:off x="6570549"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1.5×10</a:t>
                </a:r>
                <a:r>
                  <a:rPr kumimoji="1" lang="en-US" altLang="ja-JP" sz="1400" baseline="30000" dirty="0"/>
                  <a:t>-4</a:t>
                </a:r>
                <a:endParaRPr kumimoji="1" lang="ja-JP" altLang="en-US" sz="1400" baseline="30000" dirty="0"/>
              </a:p>
            </p:txBody>
          </p:sp>
        </mc:Choice>
        <mc:Fallback xmlns="">
          <p:sp>
            <p:nvSpPr>
              <p:cNvPr id="26" name="テキスト ボックス 25">
                <a:extLst>
                  <a:ext uri="{FF2B5EF4-FFF2-40B4-BE49-F238E27FC236}">
                    <a16:creationId xmlns:a16="http://schemas.microsoft.com/office/drawing/2014/main" id="{15197949-8FA4-43F6-812E-C66CF4AE8880}"/>
                  </a:ext>
                </a:extLst>
              </p:cNvPr>
              <p:cNvSpPr txBox="1">
                <a:spLocks noRot="1" noChangeAspect="1" noMove="1" noResize="1" noEditPoints="1" noAdjustHandles="1" noChangeArrowheads="1" noChangeShapeType="1" noTextEdit="1"/>
              </p:cNvSpPr>
              <p:nvPr/>
            </p:nvSpPr>
            <p:spPr>
              <a:xfrm>
                <a:off x="6570549" y="5217175"/>
                <a:ext cx="2326627" cy="307777"/>
              </a:xfrm>
              <a:prstGeom prst="rect">
                <a:avLst/>
              </a:prstGeom>
              <a:blipFill>
                <a:blip r:embed="rId10"/>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A84FBAC-4442-4988-8F33-791DEF8B543F}"/>
                  </a:ext>
                </a:extLst>
              </p:cNvPr>
              <p:cNvSpPr txBox="1"/>
              <p:nvPr/>
            </p:nvSpPr>
            <p:spPr>
              <a:xfrm>
                <a:off x="6570549"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6" name="テキスト ボックス 35">
                <a:extLst>
                  <a:ext uri="{FF2B5EF4-FFF2-40B4-BE49-F238E27FC236}">
                    <a16:creationId xmlns:a16="http://schemas.microsoft.com/office/drawing/2014/main" id="{FA84FBAC-4442-4988-8F33-791DEF8B543F}"/>
                  </a:ext>
                </a:extLst>
              </p:cNvPr>
              <p:cNvSpPr txBox="1">
                <a:spLocks noRot="1" noChangeAspect="1" noMove="1" noResize="1" noEditPoints="1" noAdjustHandles="1" noChangeArrowheads="1" noChangeShapeType="1" noTextEdit="1"/>
              </p:cNvSpPr>
              <p:nvPr/>
            </p:nvSpPr>
            <p:spPr>
              <a:xfrm>
                <a:off x="6570549"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CD516376-A339-4A66-8A36-FCD79341D7DB}"/>
              </a:ext>
            </a:extLst>
          </p:cNvPr>
          <p:cNvSpPr txBox="1"/>
          <p:nvPr/>
        </p:nvSpPr>
        <p:spPr>
          <a:xfrm>
            <a:off x="6570549"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1.9</a:t>
            </a:r>
            <a:r>
              <a:rPr kumimoji="1" lang="ja-JP" altLang="en-US" sz="1400" dirty="0"/>
              <a:t>分</a:t>
            </a:r>
            <a:endParaRPr kumimoji="1" lang="en-US" altLang="ja-JP" sz="1400" dirty="0"/>
          </a:p>
          <a:p>
            <a:r>
              <a:rPr kumimoji="1" lang="ja-JP" altLang="en-US" sz="1400" dirty="0"/>
              <a:t>（</a:t>
            </a:r>
            <a:r>
              <a:rPr kumimoji="1" lang="en-US" altLang="ja-JP" sz="1400" dirty="0"/>
              <a:t>31</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C1B5F74-754E-43BA-B613-E239E1512E0E}"/>
                  </a:ext>
                </a:extLst>
              </p:cNvPr>
              <p:cNvSpPr txBox="1"/>
              <p:nvPr/>
            </p:nvSpPr>
            <p:spPr>
              <a:xfrm>
                <a:off x="9574796" y="52132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7.83</a:t>
                </a:r>
                <a:endParaRPr kumimoji="1" lang="ja-JP" altLang="en-US" sz="1400" dirty="0"/>
              </a:p>
            </p:txBody>
          </p:sp>
        </mc:Choice>
        <mc:Fallback xmlns="">
          <p:sp>
            <p:nvSpPr>
              <p:cNvPr id="38" name="テキスト ボックス 37">
                <a:extLst>
                  <a:ext uri="{FF2B5EF4-FFF2-40B4-BE49-F238E27FC236}">
                    <a16:creationId xmlns:a16="http://schemas.microsoft.com/office/drawing/2014/main" id="{DC1B5F74-754E-43BA-B613-E239E1512E0E}"/>
                  </a:ext>
                </a:extLst>
              </p:cNvPr>
              <p:cNvSpPr txBox="1">
                <a:spLocks noRot="1" noChangeAspect="1" noMove="1" noResize="1" noEditPoints="1" noAdjustHandles="1" noChangeArrowheads="1" noChangeShapeType="1" noTextEdit="1"/>
              </p:cNvSpPr>
              <p:nvPr/>
            </p:nvSpPr>
            <p:spPr>
              <a:xfrm>
                <a:off x="9574796" y="5213274"/>
                <a:ext cx="2326627" cy="307777"/>
              </a:xfrm>
              <a:prstGeom prst="rect">
                <a:avLst/>
              </a:prstGeom>
              <a:blipFill>
                <a:blip r:embed="rId11"/>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FAFEC76-CCDA-49D1-B153-8C254D285F5D}"/>
                  </a:ext>
                </a:extLst>
              </p:cNvPr>
              <p:cNvSpPr txBox="1"/>
              <p:nvPr/>
            </p:nvSpPr>
            <p:spPr>
              <a:xfrm>
                <a:off x="9574796" y="54732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0.002</a:t>
                </a:r>
                <a:endParaRPr kumimoji="1" lang="ja-JP" altLang="en-US" sz="1400" dirty="0"/>
              </a:p>
            </p:txBody>
          </p:sp>
        </mc:Choice>
        <mc:Fallback xmlns="">
          <p:sp>
            <p:nvSpPr>
              <p:cNvPr id="39" name="テキスト ボックス 38">
                <a:extLst>
                  <a:ext uri="{FF2B5EF4-FFF2-40B4-BE49-F238E27FC236}">
                    <a16:creationId xmlns:a16="http://schemas.microsoft.com/office/drawing/2014/main" id="{9FAFEC76-CCDA-49D1-B153-8C254D285F5D}"/>
                  </a:ext>
                </a:extLst>
              </p:cNvPr>
              <p:cNvSpPr txBox="1">
                <a:spLocks noRot="1" noChangeAspect="1" noMove="1" noResize="1" noEditPoints="1" noAdjustHandles="1" noChangeArrowheads="1" noChangeShapeType="1" noTextEdit="1"/>
              </p:cNvSpPr>
              <p:nvPr/>
            </p:nvSpPr>
            <p:spPr>
              <a:xfrm>
                <a:off x="9574796" y="54732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11BC766-7C4A-42DE-98D6-F6E62C77F64D}"/>
              </a:ext>
            </a:extLst>
          </p:cNvPr>
          <p:cNvSpPr txBox="1"/>
          <p:nvPr/>
        </p:nvSpPr>
        <p:spPr>
          <a:xfrm>
            <a:off x="9574796" y="57334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ja-JP" altLang="en-US" sz="1400" dirty="0">
                <a:solidFill>
                  <a:srgbClr val="FF0000"/>
                </a:solidFill>
              </a:rPr>
              <a:t>可能解獲得できず</a:t>
            </a:r>
            <a:r>
              <a:rPr kumimoji="1" lang="ja-JP" altLang="en-US" sz="1400" dirty="0"/>
              <a:t>）</a:t>
            </a:r>
            <a:endParaRPr kumimoji="1" lang="en-US" altLang="ja-JP" sz="1400" dirty="0"/>
          </a:p>
        </p:txBody>
      </p:sp>
      <p:sp>
        <p:nvSpPr>
          <p:cNvPr id="41" name="テキスト ボックス 40">
            <a:extLst>
              <a:ext uri="{FF2B5EF4-FFF2-40B4-BE49-F238E27FC236}">
                <a16:creationId xmlns:a16="http://schemas.microsoft.com/office/drawing/2014/main" id="{C0870B33-4B8D-4887-93E7-2A1EF0CD30B3}"/>
              </a:ext>
            </a:extLst>
          </p:cNvPr>
          <p:cNvSpPr txBox="1"/>
          <p:nvPr/>
        </p:nvSpPr>
        <p:spPr>
          <a:xfrm>
            <a:off x="6704786"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42" name="テキスト ボックス 41">
            <a:extLst>
              <a:ext uri="{FF2B5EF4-FFF2-40B4-BE49-F238E27FC236}">
                <a16:creationId xmlns:a16="http://schemas.microsoft.com/office/drawing/2014/main" id="{9262FFCA-1633-4DF9-B056-C947004CE8E0}"/>
              </a:ext>
            </a:extLst>
          </p:cNvPr>
          <p:cNvSpPr txBox="1"/>
          <p:nvPr/>
        </p:nvSpPr>
        <p:spPr>
          <a:xfrm>
            <a:off x="9045017"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43" name="テキスト ボックス 42">
            <a:extLst>
              <a:ext uri="{FF2B5EF4-FFF2-40B4-BE49-F238E27FC236}">
                <a16:creationId xmlns:a16="http://schemas.microsoft.com/office/drawing/2014/main" id="{D4CF6136-6A5D-41AB-A7E7-C6825E634320}"/>
              </a:ext>
            </a:extLst>
          </p:cNvPr>
          <p:cNvSpPr txBox="1"/>
          <p:nvPr/>
        </p:nvSpPr>
        <p:spPr>
          <a:xfrm>
            <a:off x="1883363" y="2458517"/>
            <a:ext cx="2225782" cy="369332"/>
          </a:xfrm>
          <a:prstGeom prst="rect">
            <a:avLst/>
          </a:prstGeom>
          <a:noFill/>
        </p:spPr>
        <p:txBody>
          <a:bodyPr wrap="square" rtlCol="0">
            <a:spAutoFit/>
          </a:bodyPr>
          <a:lstStyle/>
          <a:p>
            <a:pPr algn="ctr"/>
            <a:r>
              <a:rPr lang="en-US" altLang="ja-JP" dirty="0"/>
              <a:t>Prob.1</a:t>
            </a:r>
            <a:r>
              <a:rPr lang="ja-JP" altLang="en-US" dirty="0"/>
              <a:t>（凸制約）</a:t>
            </a:r>
          </a:p>
        </p:txBody>
      </p:sp>
      <p:sp>
        <p:nvSpPr>
          <p:cNvPr id="44" name="テキスト ボックス 43">
            <a:extLst>
              <a:ext uri="{FF2B5EF4-FFF2-40B4-BE49-F238E27FC236}">
                <a16:creationId xmlns:a16="http://schemas.microsoft.com/office/drawing/2014/main" id="{CC6F27ED-D8A0-4F6A-BBE5-AB4A0C672A44}"/>
              </a:ext>
            </a:extLst>
          </p:cNvPr>
          <p:cNvSpPr txBox="1"/>
          <p:nvPr/>
        </p:nvSpPr>
        <p:spPr>
          <a:xfrm>
            <a:off x="7928954" y="2458517"/>
            <a:ext cx="2472768" cy="369332"/>
          </a:xfrm>
          <a:prstGeom prst="rect">
            <a:avLst/>
          </a:prstGeom>
          <a:noFill/>
        </p:spPr>
        <p:txBody>
          <a:bodyPr wrap="square" rtlCol="0">
            <a:spAutoFit/>
          </a:bodyPr>
          <a:lstStyle/>
          <a:p>
            <a:pPr algn="ctr"/>
            <a:r>
              <a:rPr lang="en-US" altLang="ja-JP" dirty="0"/>
              <a:t>Prob.4</a:t>
            </a:r>
            <a:r>
              <a:rPr lang="ja-JP" altLang="en-US" dirty="0"/>
              <a:t>（非凸制約）</a:t>
            </a:r>
          </a:p>
        </p:txBody>
      </p:sp>
      <p:cxnSp>
        <p:nvCxnSpPr>
          <p:cNvPr id="46" name="直線コネクタ 45">
            <a:extLst>
              <a:ext uri="{FF2B5EF4-FFF2-40B4-BE49-F238E27FC236}">
                <a16:creationId xmlns:a16="http://schemas.microsoft.com/office/drawing/2014/main" id="{D2439CF8-53B0-40DC-91C8-09B9633C83BD}"/>
              </a:ext>
            </a:extLst>
          </p:cNvPr>
          <p:cNvCxnSpPr>
            <a:cxnSpLocks/>
          </p:cNvCxnSpPr>
          <p:nvPr/>
        </p:nvCxnSpPr>
        <p:spPr>
          <a:xfrm flipH="1" flipV="1">
            <a:off x="6391154"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926CCD6-57F4-454E-8FA6-26665878C56C}"/>
              </a:ext>
            </a:extLst>
          </p:cNvPr>
          <p:cNvCxnSpPr>
            <a:cxnSpLocks/>
          </p:cNvCxnSpPr>
          <p:nvPr/>
        </p:nvCxnSpPr>
        <p:spPr>
          <a:xfrm flipH="1" flipV="1">
            <a:off x="217770"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テーマの本来の目標に対する達成度合いを正確に評価する</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387090"/>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64548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493791"/>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603090"/>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861486"/>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02728"/>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603090"/>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418728"/>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405703"/>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405703"/>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398672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465193"/>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38410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00312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493791"/>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67209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672091"/>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780077"/>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780077"/>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41092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410923"/>
                <a:ext cx="690125"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50929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509293"/>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738003"/>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738003"/>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4944487"/>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4944487"/>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00808"/>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00808"/>
                <a:ext cx="691022" cy="338554"/>
              </a:xfrm>
              <a:prstGeom prst="rect">
                <a:avLst/>
              </a:prstGeom>
              <a:blipFill>
                <a:blip r:embed="rId9"/>
                <a:stretch>
                  <a:fillRect b="-12727"/>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003128"/>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054320"/>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265357"/>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265357"/>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522713"/>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522713"/>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089841"/>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668795"/>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668795"/>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212568"/>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047313"/>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293850"/>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1736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873187"/>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35180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58969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684823"/>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5037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31240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03736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445080"/>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445080"/>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445080"/>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481080"/>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481080"/>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387805"/>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625694"/>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720823"/>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539779"/>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348406"/>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493791"/>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526277"/>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439082"/>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410999"/>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069324"/>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069324"/>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069731"/>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069731"/>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069324"/>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36025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360250"/>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02987"/>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707868"/>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707868"/>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118409"/>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118409"/>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118408"/>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519588"/>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519588"/>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508419"/>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195728"/>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01873"/>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01873"/>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21919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219190"/>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54638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546380"/>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098820"/>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650664"/>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650664"/>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764849"/>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764849"/>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772970"/>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772970"/>
                <a:ext cx="1176091" cy="307777"/>
              </a:xfrm>
              <a:prstGeom prst="rect">
                <a:avLst/>
              </a:prstGeom>
              <a:blipFill>
                <a:blip r:embed="rId24"/>
                <a:stretch>
                  <a:fillRect l="-1554" t="-4000" b="-22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863123"/>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863123"/>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863123"/>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 </a:t>
            </a:r>
          </a:p>
        </p:txBody>
      </p:sp>
    </p:spTree>
    <p:extLst>
      <p:ext uri="{BB962C8B-B14F-4D97-AF65-F5344CB8AC3E}">
        <p14:creationId xmlns:p14="http://schemas.microsoft.com/office/powerpoint/2010/main" val="43743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今回使用した問題：製紙工場・蒸解工程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pic>
        <p:nvPicPr>
          <p:cNvPr id="87" name="図 86">
            <a:extLst>
              <a:ext uri="{FF2B5EF4-FFF2-40B4-BE49-F238E27FC236}">
                <a16:creationId xmlns:a16="http://schemas.microsoft.com/office/drawing/2014/main" id="{801578B4-1509-4A43-AC07-EF54A28C7AC7}"/>
              </a:ext>
            </a:extLst>
          </p:cNvPr>
          <p:cNvPicPr>
            <a:picLocks noChangeAspect="1"/>
          </p:cNvPicPr>
          <p:nvPr/>
        </p:nvPicPr>
        <p:blipFill>
          <a:blip r:embed="rId2"/>
          <a:stretch>
            <a:fillRect/>
          </a:stretch>
        </p:blipFill>
        <p:spPr>
          <a:xfrm>
            <a:off x="604201" y="1312516"/>
            <a:ext cx="2662806" cy="4821304"/>
          </a:xfrm>
          <a:prstGeom prst="rect">
            <a:avLst/>
          </a:prstGeom>
        </p:spPr>
      </p:pic>
      <p:sp>
        <p:nvSpPr>
          <p:cNvPr id="88" name="テキスト ボックス 87">
            <a:extLst>
              <a:ext uri="{FF2B5EF4-FFF2-40B4-BE49-F238E27FC236}">
                <a16:creationId xmlns:a16="http://schemas.microsoft.com/office/drawing/2014/main" id="{E7973E52-DC50-49A6-86FD-66B7D0A7D5D1}"/>
              </a:ext>
            </a:extLst>
          </p:cNvPr>
          <p:cNvSpPr txBox="1"/>
          <p:nvPr/>
        </p:nvSpPr>
        <p:spPr>
          <a:xfrm>
            <a:off x="8282973" y="1215211"/>
            <a:ext cx="1197666" cy="461665"/>
          </a:xfrm>
          <a:prstGeom prst="rect">
            <a:avLst/>
          </a:prstGeom>
          <a:noFill/>
        </p:spPr>
        <p:txBody>
          <a:bodyPr wrap="square" rtlCol="0">
            <a:spAutoFit/>
          </a:bodyPr>
          <a:lstStyle/>
          <a:p>
            <a:pPr algn="ctr"/>
            <a:r>
              <a:rPr kumimoji="1" lang="ja-JP" altLang="en-US" sz="1200" dirty="0"/>
              <a:t>下部浸透ゾーン</a:t>
            </a:r>
            <a:r>
              <a:rPr kumimoji="1" lang="en-US" altLang="ja-JP" sz="1200" dirty="0"/>
              <a:t>H</a:t>
            </a:r>
            <a:r>
              <a:rPr kumimoji="1" lang="ja-JP" altLang="en-US" sz="1200" dirty="0"/>
              <a:t>ファクタ</a:t>
            </a:r>
          </a:p>
        </p:txBody>
      </p:sp>
      <p:sp>
        <p:nvSpPr>
          <p:cNvPr id="89" name="テキスト ボックス 88">
            <a:extLst>
              <a:ext uri="{FF2B5EF4-FFF2-40B4-BE49-F238E27FC236}">
                <a16:creationId xmlns:a16="http://schemas.microsoft.com/office/drawing/2014/main" id="{D37220DD-F00D-42DD-AA3E-53D7B92BA1F8}"/>
              </a:ext>
            </a:extLst>
          </p:cNvPr>
          <p:cNvSpPr txBox="1"/>
          <p:nvPr/>
        </p:nvSpPr>
        <p:spPr>
          <a:xfrm>
            <a:off x="8310911" y="2083221"/>
            <a:ext cx="1150833" cy="461665"/>
          </a:xfrm>
          <a:prstGeom prst="rect">
            <a:avLst/>
          </a:prstGeom>
          <a:noFill/>
        </p:spPr>
        <p:txBody>
          <a:bodyPr wrap="square" rtlCol="0">
            <a:spAutoFit/>
          </a:bodyPr>
          <a:lstStyle/>
          <a:p>
            <a:pPr algn="ctr"/>
            <a:r>
              <a:rPr kumimoji="1" lang="ja-JP" altLang="en-US" sz="1200" dirty="0"/>
              <a:t>蒸解ゾーン</a:t>
            </a:r>
            <a:endParaRPr kumimoji="1" lang="en-US" altLang="ja-JP" sz="1200" dirty="0"/>
          </a:p>
          <a:p>
            <a:pPr algn="ctr"/>
            <a:r>
              <a:rPr kumimoji="1" lang="en-US" altLang="ja-JP" sz="1200" dirty="0"/>
              <a:t>H</a:t>
            </a:r>
            <a:r>
              <a:rPr kumimoji="1" lang="ja-JP" altLang="en-US" sz="1200" dirty="0"/>
              <a:t>ファクタ</a:t>
            </a:r>
          </a:p>
        </p:txBody>
      </p:sp>
      <p:sp>
        <p:nvSpPr>
          <p:cNvPr id="91" name="正方形/長方形 90">
            <a:extLst>
              <a:ext uri="{FF2B5EF4-FFF2-40B4-BE49-F238E27FC236}">
                <a16:creationId xmlns:a16="http://schemas.microsoft.com/office/drawing/2014/main" id="{DD22DC06-5405-46BB-BFDA-7824CEF286BB}"/>
              </a:ext>
            </a:extLst>
          </p:cNvPr>
          <p:cNvSpPr/>
          <p:nvPr/>
        </p:nvSpPr>
        <p:spPr>
          <a:xfrm>
            <a:off x="4702566" y="1480816"/>
            <a:ext cx="1515562" cy="10363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24E929E7-8E33-4078-8540-7A142E09960B}"/>
              </a:ext>
            </a:extLst>
          </p:cNvPr>
          <p:cNvSpPr/>
          <p:nvPr/>
        </p:nvSpPr>
        <p:spPr>
          <a:xfrm>
            <a:off x="4755190" y="4527379"/>
            <a:ext cx="1459123" cy="11868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509364FA-43EF-45B0-B6F4-226B8B57946B}"/>
              </a:ext>
            </a:extLst>
          </p:cNvPr>
          <p:cNvSpPr/>
          <p:nvPr/>
        </p:nvSpPr>
        <p:spPr>
          <a:xfrm>
            <a:off x="6747339" y="1197354"/>
            <a:ext cx="2672528" cy="1749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F6BEE35F-985B-4904-8A75-2171D135459C}"/>
              </a:ext>
            </a:extLst>
          </p:cNvPr>
          <p:cNvSpPr/>
          <p:nvPr/>
        </p:nvSpPr>
        <p:spPr>
          <a:xfrm>
            <a:off x="6746306" y="3462957"/>
            <a:ext cx="2673561" cy="14809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09F6606F-A000-40A0-B8E0-3A6F19DC527B}"/>
              </a:ext>
            </a:extLst>
          </p:cNvPr>
          <p:cNvSpPr txBox="1"/>
          <p:nvPr/>
        </p:nvSpPr>
        <p:spPr>
          <a:xfrm>
            <a:off x="6675493" y="1203265"/>
            <a:ext cx="771447" cy="307777"/>
          </a:xfrm>
          <a:prstGeom prst="rect">
            <a:avLst/>
          </a:prstGeom>
          <a:noFill/>
        </p:spPr>
        <p:txBody>
          <a:bodyPr wrap="square" rtlCol="0">
            <a:spAutoFit/>
          </a:bodyPr>
          <a:lstStyle/>
          <a:p>
            <a:pPr algn="ctr"/>
            <a:r>
              <a:rPr lang="ja-JP" altLang="en-US" sz="1400" b="1" dirty="0"/>
              <a:t>釜上部</a:t>
            </a:r>
            <a:endParaRPr kumimoji="1" lang="ja-JP" altLang="en-US" sz="1400" b="1" dirty="0"/>
          </a:p>
        </p:txBody>
      </p:sp>
      <p:sp>
        <p:nvSpPr>
          <p:cNvPr id="98" name="テキスト ボックス 97">
            <a:extLst>
              <a:ext uri="{FF2B5EF4-FFF2-40B4-BE49-F238E27FC236}">
                <a16:creationId xmlns:a16="http://schemas.microsoft.com/office/drawing/2014/main" id="{F9C299A5-791A-4EF2-B56A-21CB0401F39C}"/>
              </a:ext>
            </a:extLst>
          </p:cNvPr>
          <p:cNvSpPr txBox="1"/>
          <p:nvPr/>
        </p:nvSpPr>
        <p:spPr>
          <a:xfrm>
            <a:off x="4756457" y="1505213"/>
            <a:ext cx="1366406" cy="307777"/>
          </a:xfrm>
          <a:prstGeom prst="rect">
            <a:avLst/>
          </a:prstGeom>
          <a:noFill/>
        </p:spPr>
        <p:txBody>
          <a:bodyPr wrap="square" rtlCol="0">
            <a:spAutoFit/>
          </a:bodyPr>
          <a:lstStyle/>
          <a:p>
            <a:pPr algn="ctr"/>
            <a:r>
              <a:rPr lang="ja-JP" altLang="en-US" sz="1400" b="1" dirty="0"/>
              <a:t>上部浸透ゾーン</a:t>
            </a:r>
            <a:endParaRPr kumimoji="1" lang="ja-JP" altLang="en-US" sz="1400" b="1" dirty="0"/>
          </a:p>
        </p:txBody>
      </p:sp>
      <p:sp>
        <p:nvSpPr>
          <p:cNvPr id="102" name="テキスト ボックス 101">
            <a:extLst>
              <a:ext uri="{FF2B5EF4-FFF2-40B4-BE49-F238E27FC236}">
                <a16:creationId xmlns:a16="http://schemas.microsoft.com/office/drawing/2014/main" id="{F6FD8EB0-3C4C-4EBB-B881-AD7F9D4B8ED9}"/>
              </a:ext>
            </a:extLst>
          </p:cNvPr>
          <p:cNvSpPr txBox="1"/>
          <p:nvPr/>
        </p:nvSpPr>
        <p:spPr>
          <a:xfrm>
            <a:off x="4844254" y="4571419"/>
            <a:ext cx="1042491" cy="307777"/>
          </a:xfrm>
          <a:prstGeom prst="rect">
            <a:avLst/>
          </a:prstGeom>
          <a:noFill/>
        </p:spPr>
        <p:txBody>
          <a:bodyPr wrap="square" rtlCol="0">
            <a:spAutoFit/>
          </a:bodyPr>
          <a:lstStyle/>
          <a:p>
            <a:pPr algn="ctr"/>
            <a:r>
              <a:rPr lang="ja-JP" altLang="en-US" sz="1400" b="1" dirty="0"/>
              <a:t>蒸解ゾーン</a:t>
            </a:r>
            <a:endParaRPr kumimoji="1" lang="ja-JP" altLang="en-US" sz="1400" b="1" dirty="0"/>
          </a:p>
        </p:txBody>
      </p:sp>
      <p:sp>
        <p:nvSpPr>
          <p:cNvPr id="103" name="テキスト ボックス 102">
            <a:extLst>
              <a:ext uri="{FF2B5EF4-FFF2-40B4-BE49-F238E27FC236}">
                <a16:creationId xmlns:a16="http://schemas.microsoft.com/office/drawing/2014/main" id="{13C0FCF6-1118-4693-9803-E38BBAC572E9}"/>
              </a:ext>
            </a:extLst>
          </p:cNvPr>
          <p:cNvSpPr txBox="1"/>
          <p:nvPr/>
        </p:nvSpPr>
        <p:spPr>
          <a:xfrm>
            <a:off x="5314374" y="2253494"/>
            <a:ext cx="722470" cy="276999"/>
          </a:xfrm>
          <a:prstGeom prst="rect">
            <a:avLst/>
          </a:prstGeom>
          <a:noFill/>
        </p:spPr>
        <p:txBody>
          <a:bodyPr wrap="square" rtlCol="0">
            <a:spAutoFit/>
          </a:bodyPr>
          <a:lstStyle/>
          <a:p>
            <a:pPr algn="ctr"/>
            <a:r>
              <a:rPr lang="en-US" altLang="ja-JP" sz="1200" dirty="0"/>
              <a:t>H</a:t>
            </a:r>
            <a:r>
              <a:rPr lang="ja-JP" altLang="en-US" sz="1200" dirty="0"/>
              <a:t>ファクタ</a:t>
            </a:r>
            <a:endParaRPr kumimoji="1" lang="ja-JP" altLang="en-US" sz="1200" dirty="0"/>
          </a:p>
        </p:txBody>
      </p:sp>
      <p:sp>
        <p:nvSpPr>
          <p:cNvPr id="105" name="六角形 104">
            <a:extLst>
              <a:ext uri="{FF2B5EF4-FFF2-40B4-BE49-F238E27FC236}">
                <a16:creationId xmlns:a16="http://schemas.microsoft.com/office/drawing/2014/main" id="{811D5CDB-0C56-4D2A-AA46-20F4266829A5}"/>
              </a:ext>
            </a:extLst>
          </p:cNvPr>
          <p:cNvSpPr/>
          <p:nvPr/>
        </p:nvSpPr>
        <p:spPr>
          <a:xfrm>
            <a:off x="7297569" y="2158289"/>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六角形 105">
            <a:extLst>
              <a:ext uri="{FF2B5EF4-FFF2-40B4-BE49-F238E27FC236}">
                <a16:creationId xmlns:a16="http://schemas.microsoft.com/office/drawing/2014/main" id="{551F112F-0BC0-4A48-9860-834893AC5EF9}"/>
              </a:ext>
            </a:extLst>
          </p:cNvPr>
          <p:cNvSpPr/>
          <p:nvPr/>
        </p:nvSpPr>
        <p:spPr>
          <a:xfrm>
            <a:off x="7297569" y="4186498"/>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7094F257-22D0-435B-B0E9-0A303F3669D7}"/>
              </a:ext>
            </a:extLst>
          </p:cNvPr>
          <p:cNvSpPr/>
          <p:nvPr/>
        </p:nvSpPr>
        <p:spPr>
          <a:xfrm>
            <a:off x="10975690" y="417906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C1CB67B4-89A3-45B6-BA1F-F91CBA63C4B6}"/>
              </a:ext>
            </a:extLst>
          </p:cNvPr>
          <p:cNvSpPr txBox="1"/>
          <p:nvPr/>
        </p:nvSpPr>
        <p:spPr>
          <a:xfrm>
            <a:off x="7039492" y="3880513"/>
            <a:ext cx="924851" cy="276999"/>
          </a:xfrm>
          <a:prstGeom prst="rect">
            <a:avLst/>
          </a:prstGeom>
          <a:noFill/>
        </p:spPr>
        <p:txBody>
          <a:bodyPr wrap="square" rtlCol="0">
            <a:spAutoFit/>
          </a:bodyPr>
          <a:lstStyle/>
          <a:p>
            <a:pPr algn="ctr"/>
            <a:r>
              <a:rPr lang="ja-JP" altLang="en-US" sz="1200" dirty="0"/>
              <a:t>品質モデル</a:t>
            </a:r>
            <a:endParaRPr kumimoji="1" lang="ja-JP" altLang="en-US" sz="1200" dirty="0"/>
          </a:p>
        </p:txBody>
      </p:sp>
      <p:sp>
        <p:nvSpPr>
          <p:cNvPr id="125" name="テキスト ボックス 124">
            <a:extLst>
              <a:ext uri="{FF2B5EF4-FFF2-40B4-BE49-F238E27FC236}">
                <a16:creationId xmlns:a16="http://schemas.microsoft.com/office/drawing/2014/main" id="{314294A8-5D10-410C-856F-0DB2B1D0E4C1}"/>
              </a:ext>
            </a:extLst>
          </p:cNvPr>
          <p:cNvSpPr txBox="1"/>
          <p:nvPr/>
        </p:nvSpPr>
        <p:spPr>
          <a:xfrm>
            <a:off x="10700109" y="4557656"/>
            <a:ext cx="951730" cy="276999"/>
          </a:xfrm>
          <a:prstGeom prst="rect">
            <a:avLst/>
          </a:prstGeom>
          <a:noFill/>
        </p:spPr>
        <p:txBody>
          <a:bodyPr wrap="square" rtlCol="0">
            <a:spAutoFit/>
          </a:bodyPr>
          <a:lstStyle/>
          <a:p>
            <a:pPr algn="ctr"/>
            <a:r>
              <a:rPr kumimoji="1" lang="en-US" altLang="ja-JP" sz="1200" dirty="0"/>
              <a:t>KN</a:t>
            </a:r>
            <a:r>
              <a:rPr kumimoji="1" lang="ja-JP" altLang="en-US" sz="1200" dirty="0"/>
              <a:t>価</a:t>
            </a:r>
          </a:p>
        </p:txBody>
      </p:sp>
      <p:sp>
        <p:nvSpPr>
          <p:cNvPr id="126" name="楕円 125">
            <a:extLst>
              <a:ext uri="{FF2B5EF4-FFF2-40B4-BE49-F238E27FC236}">
                <a16:creationId xmlns:a16="http://schemas.microsoft.com/office/drawing/2014/main" id="{FD4196E6-9C9A-44FC-BAD6-7F09FEC57A12}"/>
              </a:ext>
            </a:extLst>
          </p:cNvPr>
          <p:cNvSpPr/>
          <p:nvPr/>
        </p:nvSpPr>
        <p:spPr>
          <a:xfrm>
            <a:off x="8820887" y="1671282"/>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a:extLst>
              <a:ext uri="{FF2B5EF4-FFF2-40B4-BE49-F238E27FC236}">
                <a16:creationId xmlns:a16="http://schemas.microsoft.com/office/drawing/2014/main" id="{322442AF-EA52-45C4-904A-AB36EC711DD8}"/>
              </a:ext>
            </a:extLst>
          </p:cNvPr>
          <p:cNvCxnSpPr>
            <a:cxnSpLocks/>
            <a:stCxn id="126" idx="4"/>
          </p:cNvCxnSpPr>
          <p:nvPr/>
        </p:nvCxnSpPr>
        <p:spPr>
          <a:xfrm>
            <a:off x="8874887" y="1779282"/>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0141D088-C3CF-45AC-BD38-C2A636A9E931}"/>
              </a:ext>
            </a:extLst>
          </p:cNvPr>
          <p:cNvCxnSpPr>
            <a:cxnSpLocks/>
            <a:stCxn id="126" idx="2"/>
            <a:endCxn id="105" idx="5"/>
          </p:cNvCxnSpPr>
          <p:nvPr/>
        </p:nvCxnSpPr>
        <p:spPr>
          <a:xfrm rot="10800000" flipV="1">
            <a:off x="7603921" y="1725281"/>
            <a:ext cx="1216966" cy="433007"/>
          </a:xfrm>
          <a:prstGeom prst="bentConnector2">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楕円 128">
            <a:extLst>
              <a:ext uri="{FF2B5EF4-FFF2-40B4-BE49-F238E27FC236}">
                <a16:creationId xmlns:a16="http://schemas.microsoft.com/office/drawing/2014/main" id="{CB68A694-F433-4A33-8C54-88D4365CF020}"/>
              </a:ext>
            </a:extLst>
          </p:cNvPr>
          <p:cNvSpPr/>
          <p:nvPr/>
        </p:nvSpPr>
        <p:spPr>
          <a:xfrm>
            <a:off x="8825877" y="2514085"/>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0" name="直線コネクタ 129">
            <a:extLst>
              <a:ext uri="{FF2B5EF4-FFF2-40B4-BE49-F238E27FC236}">
                <a16:creationId xmlns:a16="http://schemas.microsoft.com/office/drawing/2014/main" id="{2B919996-0FE7-44C0-95C4-617C7011B99C}"/>
              </a:ext>
            </a:extLst>
          </p:cNvPr>
          <p:cNvCxnSpPr>
            <a:cxnSpLocks/>
            <a:stCxn id="129" idx="4"/>
          </p:cNvCxnSpPr>
          <p:nvPr/>
        </p:nvCxnSpPr>
        <p:spPr>
          <a:xfrm>
            <a:off x="8879877" y="2622085"/>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ABAAF837-02C5-44EF-B08F-391B68B27E3F}"/>
              </a:ext>
            </a:extLst>
          </p:cNvPr>
          <p:cNvSpPr txBox="1"/>
          <p:nvPr/>
        </p:nvSpPr>
        <p:spPr>
          <a:xfrm>
            <a:off x="7915005" y="2317970"/>
            <a:ext cx="61828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32" name="テキスト ボックス 131">
            <a:extLst>
              <a:ext uri="{FF2B5EF4-FFF2-40B4-BE49-F238E27FC236}">
                <a16:creationId xmlns:a16="http://schemas.microsoft.com/office/drawing/2014/main" id="{5E8BAEC4-61EF-4054-8D3B-C3DFC9D81C36}"/>
              </a:ext>
            </a:extLst>
          </p:cNvPr>
          <p:cNvSpPr txBox="1"/>
          <p:nvPr/>
        </p:nvSpPr>
        <p:spPr>
          <a:xfrm>
            <a:off x="7869795" y="1596735"/>
            <a:ext cx="70111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33" name="テキスト ボックス 132">
            <a:extLst>
              <a:ext uri="{FF2B5EF4-FFF2-40B4-BE49-F238E27FC236}">
                <a16:creationId xmlns:a16="http://schemas.microsoft.com/office/drawing/2014/main" id="{3D9F3DCF-765E-4085-B5D0-EC7EC720A207}"/>
              </a:ext>
            </a:extLst>
          </p:cNvPr>
          <p:cNvSpPr txBox="1"/>
          <p:nvPr/>
        </p:nvSpPr>
        <p:spPr>
          <a:xfrm>
            <a:off x="4759004" y="3113954"/>
            <a:ext cx="1366406" cy="307777"/>
          </a:xfrm>
          <a:prstGeom prst="rect">
            <a:avLst/>
          </a:prstGeom>
          <a:noFill/>
        </p:spPr>
        <p:txBody>
          <a:bodyPr wrap="square" rtlCol="0">
            <a:spAutoFit/>
          </a:bodyPr>
          <a:lstStyle/>
          <a:p>
            <a:pPr algn="ctr"/>
            <a:r>
              <a:rPr lang="ja-JP" altLang="en-US" sz="1400" b="1" dirty="0"/>
              <a:t>下部浸透ゾーン</a:t>
            </a:r>
            <a:endParaRPr kumimoji="1" lang="ja-JP" altLang="en-US" sz="1400" b="1" dirty="0"/>
          </a:p>
        </p:txBody>
      </p:sp>
      <p:sp>
        <p:nvSpPr>
          <p:cNvPr id="134" name="正方形/長方形 133">
            <a:extLst>
              <a:ext uri="{FF2B5EF4-FFF2-40B4-BE49-F238E27FC236}">
                <a16:creationId xmlns:a16="http://schemas.microsoft.com/office/drawing/2014/main" id="{94034063-91E7-44EF-9756-B3B0377F63D5}"/>
              </a:ext>
            </a:extLst>
          </p:cNvPr>
          <p:cNvSpPr/>
          <p:nvPr/>
        </p:nvSpPr>
        <p:spPr>
          <a:xfrm>
            <a:off x="4759004" y="3076787"/>
            <a:ext cx="1459124" cy="1153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DEDCDCE5-D2BB-4453-91B3-2792AC5CD0C8}"/>
              </a:ext>
            </a:extLst>
          </p:cNvPr>
          <p:cNvSpPr/>
          <p:nvPr/>
        </p:nvSpPr>
        <p:spPr>
          <a:xfrm>
            <a:off x="9723922" y="2520821"/>
            <a:ext cx="2167448" cy="1083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a:extLst>
              <a:ext uri="{FF2B5EF4-FFF2-40B4-BE49-F238E27FC236}">
                <a16:creationId xmlns:a16="http://schemas.microsoft.com/office/drawing/2014/main" id="{77E53EDA-20C4-4360-86DE-EF8EEAC03630}"/>
              </a:ext>
            </a:extLst>
          </p:cNvPr>
          <p:cNvSpPr txBox="1"/>
          <p:nvPr/>
        </p:nvSpPr>
        <p:spPr>
          <a:xfrm>
            <a:off x="10908884" y="2568085"/>
            <a:ext cx="982486" cy="307777"/>
          </a:xfrm>
          <a:prstGeom prst="rect">
            <a:avLst/>
          </a:prstGeom>
          <a:noFill/>
        </p:spPr>
        <p:txBody>
          <a:bodyPr wrap="square" rtlCol="0">
            <a:spAutoFit/>
          </a:bodyPr>
          <a:lstStyle/>
          <a:p>
            <a:pPr algn="ctr"/>
            <a:r>
              <a:rPr lang="ja-JP" altLang="en-US" sz="1400" b="1" dirty="0"/>
              <a:t>残アルカリ</a:t>
            </a:r>
            <a:endParaRPr kumimoji="1" lang="ja-JP" altLang="en-US" sz="1400" b="1" dirty="0"/>
          </a:p>
        </p:txBody>
      </p:sp>
      <p:cxnSp>
        <p:nvCxnSpPr>
          <p:cNvPr id="137" name="コネクタ: カギ線 136">
            <a:extLst>
              <a:ext uri="{FF2B5EF4-FFF2-40B4-BE49-F238E27FC236}">
                <a16:creationId xmlns:a16="http://schemas.microsoft.com/office/drawing/2014/main" id="{AA70C3DA-B837-459F-B50A-4DAFE545104D}"/>
              </a:ext>
            </a:extLst>
          </p:cNvPr>
          <p:cNvCxnSpPr>
            <a:cxnSpLocks/>
            <a:stCxn id="145" idx="3"/>
            <a:endCxn id="106" idx="2"/>
          </p:cNvCxnSpPr>
          <p:nvPr/>
        </p:nvCxnSpPr>
        <p:spPr>
          <a:xfrm flipV="1">
            <a:off x="5939291" y="4544994"/>
            <a:ext cx="1447902" cy="792519"/>
          </a:xfrm>
          <a:prstGeom prst="bentConnector2">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カギ線 137">
            <a:extLst>
              <a:ext uri="{FF2B5EF4-FFF2-40B4-BE49-F238E27FC236}">
                <a16:creationId xmlns:a16="http://schemas.microsoft.com/office/drawing/2014/main" id="{3C5C0F59-56DC-4652-A3AF-AF2E14155913}"/>
              </a:ext>
            </a:extLst>
          </p:cNvPr>
          <p:cNvCxnSpPr>
            <a:cxnSpLocks/>
            <a:stCxn id="142" idx="1"/>
            <a:endCxn id="106" idx="5"/>
          </p:cNvCxnSpPr>
          <p:nvPr/>
        </p:nvCxnSpPr>
        <p:spPr>
          <a:xfrm rot="10800000" flipV="1">
            <a:off x="7603922" y="3086292"/>
            <a:ext cx="2673039" cy="110020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a:extLst>
              <a:ext uri="{FF2B5EF4-FFF2-40B4-BE49-F238E27FC236}">
                <a16:creationId xmlns:a16="http://schemas.microsoft.com/office/drawing/2014/main" id="{D5478D9C-9932-47E2-8F9E-399D3E0D26A0}"/>
              </a:ext>
            </a:extLst>
          </p:cNvPr>
          <p:cNvSpPr txBox="1"/>
          <p:nvPr/>
        </p:nvSpPr>
        <p:spPr>
          <a:xfrm>
            <a:off x="6682326" y="3483447"/>
            <a:ext cx="771447" cy="307777"/>
          </a:xfrm>
          <a:prstGeom prst="rect">
            <a:avLst/>
          </a:prstGeom>
          <a:noFill/>
        </p:spPr>
        <p:txBody>
          <a:bodyPr wrap="square" rtlCol="0">
            <a:spAutoFit/>
          </a:bodyPr>
          <a:lstStyle/>
          <a:p>
            <a:pPr algn="ctr"/>
            <a:r>
              <a:rPr kumimoji="1" lang="ja-JP" altLang="en-US" sz="1400" b="1" dirty="0"/>
              <a:t>品質</a:t>
            </a:r>
          </a:p>
        </p:txBody>
      </p:sp>
      <p:sp>
        <p:nvSpPr>
          <p:cNvPr id="140" name="テキスト ボックス 139">
            <a:extLst>
              <a:ext uri="{FF2B5EF4-FFF2-40B4-BE49-F238E27FC236}">
                <a16:creationId xmlns:a16="http://schemas.microsoft.com/office/drawing/2014/main" id="{8413E25E-2087-4015-8AEB-23491C995273}"/>
              </a:ext>
            </a:extLst>
          </p:cNvPr>
          <p:cNvSpPr txBox="1"/>
          <p:nvPr/>
        </p:nvSpPr>
        <p:spPr>
          <a:xfrm>
            <a:off x="7015408" y="2543918"/>
            <a:ext cx="1003886" cy="276999"/>
          </a:xfrm>
          <a:prstGeom prst="rect">
            <a:avLst/>
          </a:prstGeom>
          <a:noFill/>
        </p:spPr>
        <p:txBody>
          <a:bodyPr wrap="square" rtlCol="0">
            <a:spAutoFit/>
          </a:bodyPr>
          <a:lstStyle/>
          <a:p>
            <a:pPr algn="ctr"/>
            <a:r>
              <a:rPr kumimoji="1" lang="ja-JP" altLang="en-US" sz="1200" dirty="0"/>
              <a:t>釜上部モデル</a:t>
            </a:r>
          </a:p>
        </p:txBody>
      </p:sp>
      <p:cxnSp>
        <p:nvCxnSpPr>
          <p:cNvPr id="141" name="直線矢印コネクタ 140">
            <a:extLst>
              <a:ext uri="{FF2B5EF4-FFF2-40B4-BE49-F238E27FC236}">
                <a16:creationId xmlns:a16="http://schemas.microsoft.com/office/drawing/2014/main" id="{E80AEEF9-E9F0-4B14-8B07-ED864EBFCE47}"/>
              </a:ext>
            </a:extLst>
          </p:cNvPr>
          <p:cNvCxnSpPr>
            <a:cxnSpLocks/>
            <a:stCxn id="106" idx="0"/>
            <a:endCxn id="107" idx="1"/>
          </p:cNvCxnSpPr>
          <p:nvPr/>
        </p:nvCxnSpPr>
        <p:spPr>
          <a:xfrm>
            <a:off x="7693545" y="4365746"/>
            <a:ext cx="3282145" cy="32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CFAA492D-B283-4BC0-A57F-32318E3F4469}"/>
              </a:ext>
            </a:extLst>
          </p:cNvPr>
          <p:cNvSpPr txBox="1"/>
          <p:nvPr/>
        </p:nvSpPr>
        <p:spPr>
          <a:xfrm>
            <a:off x="10276960" y="2947793"/>
            <a:ext cx="62385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ID350</a:t>
            </a:r>
            <a:endParaRPr kumimoji="1" lang="ja-JP" altLang="en-US" sz="1200" dirty="0">
              <a:solidFill>
                <a:schemeClr val="tx1">
                  <a:lumMod val="50000"/>
                  <a:lumOff val="50000"/>
                </a:schemeClr>
              </a:solidFill>
            </a:endParaRPr>
          </a:p>
        </p:txBody>
      </p:sp>
      <p:sp>
        <p:nvSpPr>
          <p:cNvPr id="143" name="テキスト ボックス 142">
            <a:extLst>
              <a:ext uri="{FF2B5EF4-FFF2-40B4-BE49-F238E27FC236}">
                <a16:creationId xmlns:a16="http://schemas.microsoft.com/office/drawing/2014/main" id="{A9D55E1E-A614-4BD9-AF68-1F34864A1234}"/>
              </a:ext>
            </a:extLst>
          </p:cNvPr>
          <p:cNvSpPr txBox="1"/>
          <p:nvPr/>
        </p:nvSpPr>
        <p:spPr>
          <a:xfrm>
            <a:off x="5352434" y="2013300"/>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ID310</a:t>
            </a:r>
            <a:endParaRPr kumimoji="1" lang="ja-JP" altLang="en-US" sz="1200" dirty="0">
              <a:solidFill>
                <a:schemeClr val="tx1">
                  <a:lumMod val="50000"/>
                  <a:lumOff val="50000"/>
                </a:schemeClr>
              </a:solidFill>
            </a:endParaRPr>
          </a:p>
        </p:txBody>
      </p:sp>
      <p:sp>
        <p:nvSpPr>
          <p:cNvPr id="144" name="テキスト ボックス 143">
            <a:extLst>
              <a:ext uri="{FF2B5EF4-FFF2-40B4-BE49-F238E27FC236}">
                <a16:creationId xmlns:a16="http://schemas.microsoft.com/office/drawing/2014/main" id="{EA770FA8-C001-4F8D-B7CA-CB9A1A4D8619}"/>
              </a:ext>
            </a:extLst>
          </p:cNvPr>
          <p:cNvSpPr txBox="1"/>
          <p:nvPr/>
        </p:nvSpPr>
        <p:spPr>
          <a:xfrm>
            <a:off x="5343033" y="3685747"/>
            <a:ext cx="604035"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45" name="テキスト ボックス 144">
            <a:extLst>
              <a:ext uri="{FF2B5EF4-FFF2-40B4-BE49-F238E27FC236}">
                <a16:creationId xmlns:a16="http://schemas.microsoft.com/office/drawing/2014/main" id="{B11020EA-A3CF-49EE-9B51-2F0F60644CE8}"/>
              </a:ext>
            </a:extLst>
          </p:cNvPr>
          <p:cNvSpPr txBox="1"/>
          <p:nvPr/>
        </p:nvSpPr>
        <p:spPr>
          <a:xfrm>
            <a:off x="5336857" y="5199013"/>
            <a:ext cx="60243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46" name="テキスト ボックス 145">
            <a:extLst>
              <a:ext uri="{FF2B5EF4-FFF2-40B4-BE49-F238E27FC236}">
                <a16:creationId xmlns:a16="http://schemas.microsoft.com/office/drawing/2014/main" id="{469E624B-E7AC-4B6E-A82F-C0BB2AA1B00B}"/>
              </a:ext>
            </a:extLst>
          </p:cNvPr>
          <p:cNvSpPr txBox="1"/>
          <p:nvPr/>
        </p:nvSpPr>
        <p:spPr>
          <a:xfrm>
            <a:off x="9733427" y="4064080"/>
            <a:ext cx="61103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47" name="テキスト ボックス 146">
            <a:extLst>
              <a:ext uri="{FF2B5EF4-FFF2-40B4-BE49-F238E27FC236}">
                <a16:creationId xmlns:a16="http://schemas.microsoft.com/office/drawing/2014/main" id="{4D60F21A-76AD-49D9-A6C1-AB0DDE7CDD5F}"/>
              </a:ext>
            </a:extLst>
          </p:cNvPr>
          <p:cNvSpPr txBox="1"/>
          <p:nvPr/>
        </p:nvSpPr>
        <p:spPr>
          <a:xfrm>
            <a:off x="10325843" y="3887890"/>
            <a:ext cx="668468" cy="276999"/>
          </a:xfrm>
          <a:prstGeom prst="rect">
            <a:avLst/>
          </a:prstGeom>
          <a:noFill/>
        </p:spPr>
        <p:txBody>
          <a:bodyPr wrap="square" rtlCol="0">
            <a:spAutoFit/>
          </a:bodyPr>
          <a:lstStyle/>
          <a:p>
            <a:pPr algn="ctr"/>
            <a:r>
              <a:rPr lang="en-US" altLang="ja-JP" sz="1200" dirty="0"/>
              <a:t>KN</a:t>
            </a:r>
            <a:r>
              <a:rPr lang="ja-JP" altLang="en-US" sz="1200" dirty="0"/>
              <a:t>価</a:t>
            </a:r>
            <a:endParaRPr lang="en-US" altLang="ja-JP" sz="1200" dirty="0"/>
          </a:p>
        </p:txBody>
      </p:sp>
      <p:cxnSp>
        <p:nvCxnSpPr>
          <p:cNvPr id="148" name="コネクタ: カギ線 147">
            <a:extLst>
              <a:ext uri="{FF2B5EF4-FFF2-40B4-BE49-F238E27FC236}">
                <a16:creationId xmlns:a16="http://schemas.microsoft.com/office/drawing/2014/main" id="{E14D2E4F-0059-4E55-8C4E-5716D8EEEB9F}"/>
              </a:ext>
            </a:extLst>
          </p:cNvPr>
          <p:cNvCxnSpPr>
            <a:cxnSpLocks/>
            <a:stCxn id="129" idx="2"/>
            <a:endCxn id="105" idx="0"/>
          </p:cNvCxnSpPr>
          <p:nvPr/>
        </p:nvCxnSpPr>
        <p:spPr>
          <a:xfrm rot="10800000">
            <a:off x="7693545" y="2337537"/>
            <a:ext cx="1132332" cy="230548"/>
          </a:xfrm>
          <a:prstGeom prst="bentConnector3">
            <a:avLst>
              <a:gd name="adj1" fmla="val 50000"/>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93F2DCDC-8BBB-465B-B6B4-3238DE49ACD6}"/>
              </a:ext>
            </a:extLst>
          </p:cNvPr>
          <p:cNvSpPr txBox="1"/>
          <p:nvPr/>
        </p:nvSpPr>
        <p:spPr>
          <a:xfrm>
            <a:off x="5288760" y="486212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0" name="テキスト ボックス 149">
            <a:extLst>
              <a:ext uri="{FF2B5EF4-FFF2-40B4-BE49-F238E27FC236}">
                <a16:creationId xmlns:a16="http://schemas.microsoft.com/office/drawing/2014/main" id="{9284FFC9-C99D-406F-8978-C852E79E3367}"/>
              </a:ext>
            </a:extLst>
          </p:cNvPr>
          <p:cNvSpPr txBox="1"/>
          <p:nvPr/>
        </p:nvSpPr>
        <p:spPr>
          <a:xfrm>
            <a:off x="5295284" y="3406587"/>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1" name="テキスト ボックス 150">
            <a:extLst>
              <a:ext uri="{FF2B5EF4-FFF2-40B4-BE49-F238E27FC236}">
                <a16:creationId xmlns:a16="http://schemas.microsoft.com/office/drawing/2014/main" id="{022182FD-E50A-4920-9A2C-7D9F58D9140B}"/>
              </a:ext>
            </a:extLst>
          </p:cNvPr>
          <p:cNvSpPr txBox="1"/>
          <p:nvPr/>
        </p:nvSpPr>
        <p:spPr>
          <a:xfrm>
            <a:off x="5324693" y="1779778"/>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2" name="テキスト ボックス 151">
            <a:extLst>
              <a:ext uri="{FF2B5EF4-FFF2-40B4-BE49-F238E27FC236}">
                <a16:creationId xmlns:a16="http://schemas.microsoft.com/office/drawing/2014/main" id="{C5D0E784-8530-4E43-A82E-017197A60C7C}"/>
              </a:ext>
            </a:extLst>
          </p:cNvPr>
          <p:cNvSpPr txBox="1"/>
          <p:nvPr/>
        </p:nvSpPr>
        <p:spPr>
          <a:xfrm>
            <a:off x="10234558" y="263329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3" name="テキスト ボックス 152">
            <a:extLst>
              <a:ext uri="{FF2B5EF4-FFF2-40B4-BE49-F238E27FC236}">
                <a16:creationId xmlns:a16="http://schemas.microsoft.com/office/drawing/2014/main" id="{2E115E5D-1E71-4B04-BB6B-4B0D9A5CAC74}"/>
              </a:ext>
            </a:extLst>
          </p:cNvPr>
          <p:cNvSpPr txBox="1"/>
          <p:nvPr/>
        </p:nvSpPr>
        <p:spPr>
          <a:xfrm>
            <a:off x="5093949" y="3932334"/>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4" name="テキスト ボックス 153">
            <a:extLst>
              <a:ext uri="{FF2B5EF4-FFF2-40B4-BE49-F238E27FC236}">
                <a16:creationId xmlns:a16="http://schemas.microsoft.com/office/drawing/2014/main" id="{812E2FB4-2C1C-4EBC-8019-D7D66C69E96E}"/>
              </a:ext>
            </a:extLst>
          </p:cNvPr>
          <p:cNvSpPr txBox="1"/>
          <p:nvPr/>
        </p:nvSpPr>
        <p:spPr>
          <a:xfrm>
            <a:off x="5108845" y="5476012"/>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5" name="テキスト ボックス 154">
            <a:extLst>
              <a:ext uri="{FF2B5EF4-FFF2-40B4-BE49-F238E27FC236}">
                <a16:creationId xmlns:a16="http://schemas.microsoft.com/office/drawing/2014/main" id="{EDDA29A6-9343-4719-8A0A-A919BC2F0A73}"/>
              </a:ext>
            </a:extLst>
          </p:cNvPr>
          <p:cNvSpPr txBox="1"/>
          <p:nvPr/>
        </p:nvSpPr>
        <p:spPr>
          <a:xfrm>
            <a:off x="9682045" y="3237635"/>
            <a:ext cx="1830247" cy="276999"/>
          </a:xfrm>
          <a:prstGeom prst="rect">
            <a:avLst/>
          </a:prstGeom>
          <a:noFill/>
        </p:spPr>
        <p:txBody>
          <a:bodyPr wrap="square" rtlCol="0">
            <a:spAutoFit/>
          </a:bodyPr>
          <a:lstStyle/>
          <a:p>
            <a:pPr algn="ctr"/>
            <a:r>
              <a:rPr lang="ja-JP" altLang="en-US" sz="1200" dirty="0"/>
              <a:t>残アルカリ</a:t>
            </a:r>
            <a:r>
              <a:rPr lang="en-US" altLang="ja-JP" sz="1200" dirty="0"/>
              <a:t>×</a:t>
            </a:r>
            <a:r>
              <a:rPr lang="ja-JP" altLang="en-US" sz="1200" dirty="0"/>
              <a:t>滞留時間</a:t>
            </a:r>
            <a:endParaRPr kumimoji="1" lang="ja-JP" altLang="en-US" sz="1200" dirty="0"/>
          </a:p>
        </p:txBody>
      </p:sp>
      <p:cxnSp>
        <p:nvCxnSpPr>
          <p:cNvPr id="156" name="コネクタ: カギ線 155">
            <a:extLst>
              <a:ext uri="{FF2B5EF4-FFF2-40B4-BE49-F238E27FC236}">
                <a16:creationId xmlns:a16="http://schemas.microsoft.com/office/drawing/2014/main" id="{19E585B7-DE62-44B0-BD9D-3CEF2034F31C}"/>
              </a:ext>
            </a:extLst>
          </p:cNvPr>
          <p:cNvCxnSpPr>
            <a:cxnSpLocks/>
            <a:stCxn id="144" idx="3"/>
            <a:endCxn id="106" idx="3"/>
          </p:cNvCxnSpPr>
          <p:nvPr/>
        </p:nvCxnSpPr>
        <p:spPr>
          <a:xfrm>
            <a:off x="5947068" y="3824247"/>
            <a:ext cx="1350501" cy="541499"/>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コネクタ: カギ線 156">
            <a:extLst>
              <a:ext uri="{FF2B5EF4-FFF2-40B4-BE49-F238E27FC236}">
                <a16:creationId xmlns:a16="http://schemas.microsoft.com/office/drawing/2014/main" id="{4D3A4DE6-52C7-45B9-B107-DAE16FC8D873}"/>
              </a:ext>
            </a:extLst>
          </p:cNvPr>
          <p:cNvCxnSpPr>
            <a:cxnSpLocks/>
            <a:stCxn id="143" idx="3"/>
            <a:endCxn id="105" idx="3"/>
          </p:cNvCxnSpPr>
          <p:nvPr/>
        </p:nvCxnSpPr>
        <p:spPr>
          <a:xfrm>
            <a:off x="5970208" y="2151800"/>
            <a:ext cx="1327361" cy="185737"/>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二等辺三角形 158">
            <a:extLst>
              <a:ext uri="{FF2B5EF4-FFF2-40B4-BE49-F238E27FC236}">
                <a16:creationId xmlns:a16="http://schemas.microsoft.com/office/drawing/2014/main" id="{0CEE053A-E657-402B-81D5-9DDBF6B17C54}"/>
              </a:ext>
            </a:extLst>
          </p:cNvPr>
          <p:cNvSpPr/>
          <p:nvPr/>
        </p:nvSpPr>
        <p:spPr>
          <a:xfrm rot="5400000">
            <a:off x="3590854" y="3425941"/>
            <a:ext cx="773296" cy="32111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テキスト ボックス 159">
            <a:extLst>
              <a:ext uri="{FF2B5EF4-FFF2-40B4-BE49-F238E27FC236}">
                <a16:creationId xmlns:a16="http://schemas.microsoft.com/office/drawing/2014/main" id="{3E99043B-6E66-49CE-BA83-089C2EE677D5}"/>
              </a:ext>
            </a:extLst>
          </p:cNvPr>
          <p:cNvSpPr txBox="1"/>
          <p:nvPr/>
        </p:nvSpPr>
        <p:spPr>
          <a:xfrm>
            <a:off x="3330679" y="2652017"/>
            <a:ext cx="1228929" cy="523220"/>
          </a:xfrm>
          <a:prstGeom prst="rect">
            <a:avLst/>
          </a:prstGeom>
          <a:noFill/>
        </p:spPr>
        <p:txBody>
          <a:bodyPr wrap="square" rtlCol="0">
            <a:spAutoFit/>
          </a:bodyPr>
          <a:lstStyle/>
          <a:p>
            <a:pPr algn="ctr"/>
            <a:r>
              <a:rPr kumimoji="1" lang="ja-JP" altLang="en-US" sz="1400" b="1" dirty="0"/>
              <a:t>フロー図として表現</a:t>
            </a:r>
          </a:p>
        </p:txBody>
      </p:sp>
      <p:sp>
        <p:nvSpPr>
          <p:cNvPr id="161" name="テキスト ボックス 160">
            <a:extLst>
              <a:ext uri="{FF2B5EF4-FFF2-40B4-BE49-F238E27FC236}">
                <a16:creationId xmlns:a16="http://schemas.microsoft.com/office/drawing/2014/main" id="{E5AAD345-7DE2-4401-AFC3-1A96D9790067}"/>
              </a:ext>
            </a:extLst>
          </p:cNvPr>
          <p:cNvSpPr txBox="1"/>
          <p:nvPr/>
        </p:nvSpPr>
        <p:spPr>
          <a:xfrm>
            <a:off x="10779287" y="14856"/>
            <a:ext cx="1397262" cy="338554"/>
          </a:xfrm>
          <a:prstGeom prst="rect">
            <a:avLst/>
          </a:prstGeom>
          <a:noFill/>
        </p:spPr>
        <p:txBody>
          <a:bodyPr wrap="square" rtlCol="0">
            <a:spAutoFit/>
          </a:bodyPr>
          <a:lstStyle/>
          <a:p>
            <a:pPr algn="ctr"/>
            <a:r>
              <a:rPr kumimoji="1" lang="en-US" altLang="ja-JP" sz="1600" dirty="0">
                <a:solidFill>
                  <a:srgbClr val="FF0000"/>
                </a:solidFill>
              </a:rPr>
              <a:t>Confidential</a:t>
            </a:r>
            <a:endParaRPr kumimoji="1" lang="ja-JP" altLang="en-US" sz="1600" dirty="0">
              <a:solidFill>
                <a:srgbClr val="FF0000"/>
              </a:solidFill>
            </a:endParaRPr>
          </a:p>
        </p:txBody>
      </p:sp>
      <p:sp>
        <p:nvSpPr>
          <p:cNvPr id="162" name="テキスト ボックス 161">
            <a:extLst>
              <a:ext uri="{FF2B5EF4-FFF2-40B4-BE49-F238E27FC236}">
                <a16:creationId xmlns:a16="http://schemas.microsoft.com/office/drawing/2014/main" id="{C1A6AB06-F386-4D03-AB0A-C655DC0E7BCA}"/>
              </a:ext>
            </a:extLst>
          </p:cNvPr>
          <p:cNvSpPr txBox="1"/>
          <p:nvPr/>
        </p:nvSpPr>
        <p:spPr>
          <a:xfrm>
            <a:off x="1265719" y="999791"/>
            <a:ext cx="1228929" cy="369332"/>
          </a:xfrm>
          <a:prstGeom prst="rect">
            <a:avLst/>
          </a:prstGeom>
          <a:noFill/>
        </p:spPr>
        <p:txBody>
          <a:bodyPr wrap="square" rtlCol="0">
            <a:spAutoFit/>
          </a:bodyPr>
          <a:lstStyle/>
          <a:p>
            <a:pPr algn="ctr"/>
            <a:r>
              <a:rPr kumimoji="1" lang="ja-JP" altLang="en-US" b="1" dirty="0"/>
              <a:t>蒸解塔</a:t>
            </a:r>
          </a:p>
        </p:txBody>
      </p:sp>
      <p:sp>
        <p:nvSpPr>
          <p:cNvPr id="164" name="テキスト ボックス 163">
            <a:extLst>
              <a:ext uri="{FF2B5EF4-FFF2-40B4-BE49-F238E27FC236}">
                <a16:creationId xmlns:a16="http://schemas.microsoft.com/office/drawing/2014/main" id="{225D6CC4-69AC-4E11-949E-D3950B997C88}"/>
              </a:ext>
            </a:extLst>
          </p:cNvPr>
          <p:cNvSpPr txBox="1"/>
          <p:nvPr/>
        </p:nvSpPr>
        <p:spPr>
          <a:xfrm>
            <a:off x="9773651" y="907676"/>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graphicFrame>
        <p:nvGraphicFramePr>
          <p:cNvPr id="6" name="表 16">
            <a:extLst>
              <a:ext uri="{FF2B5EF4-FFF2-40B4-BE49-F238E27FC236}">
                <a16:creationId xmlns:a16="http://schemas.microsoft.com/office/drawing/2014/main" id="{D73F026E-EDA8-4A26-91EF-06E4DC2380B0}"/>
              </a:ext>
            </a:extLst>
          </p:cNvPr>
          <p:cNvGraphicFramePr>
            <a:graphicFrameLocks noGrp="1"/>
          </p:cNvGraphicFramePr>
          <p:nvPr>
            <p:extLst>
              <p:ext uri="{D42A27DB-BD31-4B8C-83A1-F6EECF244321}">
                <p14:modId xmlns:p14="http://schemas.microsoft.com/office/powerpoint/2010/main" val="3819997471"/>
              </p:ext>
            </p:extLst>
          </p:nvPr>
        </p:nvGraphicFramePr>
        <p:xfrm>
          <a:off x="7015408" y="5523869"/>
          <a:ext cx="4889900" cy="609600"/>
        </p:xfrm>
        <a:graphic>
          <a:graphicData uri="http://schemas.openxmlformats.org/drawingml/2006/table">
            <a:tbl>
              <a:tblPr firstRow="1" bandRow="1">
                <a:tableStyleId>{5C22544A-7EE6-4342-B048-85BDC9FD1C3A}</a:tableStyleId>
              </a:tblPr>
              <a:tblGrid>
                <a:gridCol w="977980">
                  <a:extLst>
                    <a:ext uri="{9D8B030D-6E8A-4147-A177-3AD203B41FA5}">
                      <a16:colId xmlns:a16="http://schemas.microsoft.com/office/drawing/2014/main" val="1839276127"/>
                    </a:ext>
                  </a:extLst>
                </a:gridCol>
                <a:gridCol w="977980">
                  <a:extLst>
                    <a:ext uri="{9D8B030D-6E8A-4147-A177-3AD203B41FA5}">
                      <a16:colId xmlns:a16="http://schemas.microsoft.com/office/drawing/2014/main" val="4053553713"/>
                    </a:ext>
                  </a:extLst>
                </a:gridCol>
                <a:gridCol w="977980">
                  <a:extLst>
                    <a:ext uri="{9D8B030D-6E8A-4147-A177-3AD203B41FA5}">
                      <a16:colId xmlns:a16="http://schemas.microsoft.com/office/drawing/2014/main" val="4124636105"/>
                    </a:ext>
                  </a:extLst>
                </a:gridCol>
                <a:gridCol w="977980">
                  <a:extLst>
                    <a:ext uri="{9D8B030D-6E8A-4147-A177-3AD203B41FA5}">
                      <a16:colId xmlns:a16="http://schemas.microsoft.com/office/drawing/2014/main" val="653936824"/>
                    </a:ext>
                  </a:extLst>
                </a:gridCol>
                <a:gridCol w="977980">
                  <a:extLst>
                    <a:ext uri="{9D8B030D-6E8A-4147-A177-3AD203B41FA5}">
                      <a16:colId xmlns:a16="http://schemas.microsoft.com/office/drawing/2014/main" val="3222836399"/>
                    </a:ext>
                  </a:extLst>
                </a:gridCol>
              </a:tblGrid>
              <a:tr h="272857">
                <a:tc>
                  <a:txBody>
                    <a:bodyPr/>
                    <a:lstStyle/>
                    <a:p>
                      <a:pPr algn="ctr"/>
                      <a:r>
                        <a:rPr kumimoji="1" lang="en-US" altLang="ja-JP" sz="1400" dirty="0"/>
                        <a:t>ID300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ID330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272857">
                <a:tc>
                  <a:txBody>
                    <a:bodyPr/>
                    <a:lstStyle/>
                    <a:p>
                      <a:pPr algn="ctr"/>
                      <a:r>
                        <a:rPr kumimoji="1" lang="en-US" altLang="ja-JP" sz="1400" dirty="0"/>
                        <a:t>KN</a:t>
                      </a:r>
                      <a:r>
                        <a:rPr kumimoji="1" lang="ja-JP" altLang="en-US" sz="1400" dirty="0"/>
                        <a:t>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残アルカリ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bl>
          </a:graphicData>
        </a:graphic>
      </p:graphicFrame>
    </p:spTree>
    <p:extLst>
      <p:ext uri="{BB962C8B-B14F-4D97-AF65-F5344CB8AC3E}">
        <p14:creationId xmlns:p14="http://schemas.microsoft.com/office/powerpoint/2010/main" val="381671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cxnSp>
        <p:nvCxnSpPr>
          <p:cNvPr id="57" name="直線コネクタ 56">
            <a:extLst>
              <a:ext uri="{FF2B5EF4-FFF2-40B4-BE49-F238E27FC236}">
                <a16:creationId xmlns:a16="http://schemas.microsoft.com/office/drawing/2014/main" id="{E3390804-8B30-454B-84A9-3850126283C9}"/>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50303F-B2F9-4CAD-AB9C-10AC9F4728C1}"/>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765A67AC-7738-47F1-B520-A48F59D004AA}"/>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59" name="テキスト ボックス 58">
                <a:extLst>
                  <a:ext uri="{FF2B5EF4-FFF2-40B4-BE49-F238E27FC236}">
                    <a16:creationId xmlns:a16="http://schemas.microsoft.com/office/drawing/2014/main" id="{765A67AC-7738-47F1-B520-A48F59D004AA}"/>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8B7E82-4898-4791-AF5B-CEAC00001DF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8B7E82-4898-4791-AF5B-CEAC00001DF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441ED3D0-C12B-4728-BCA9-7CC5923ECE2B}"/>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541D4D12-4FC6-4ECA-8121-33F5F709C1B4}"/>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62" name="テキスト ボックス 61">
                <a:extLst>
                  <a:ext uri="{FF2B5EF4-FFF2-40B4-BE49-F238E27FC236}">
                    <a16:creationId xmlns:a16="http://schemas.microsoft.com/office/drawing/2014/main" id="{541D4D12-4FC6-4ECA-8121-33F5F709C1B4}"/>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327E4503-146E-4818-8134-378691EF1F4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64" name="テキスト ボックス 63">
            <a:extLst>
              <a:ext uri="{FF2B5EF4-FFF2-40B4-BE49-F238E27FC236}">
                <a16:creationId xmlns:a16="http://schemas.microsoft.com/office/drawing/2014/main" id="{3B16050E-5374-483D-B6FC-64D3C89C823B}"/>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65" name="テキスト ボックス 64">
            <a:extLst>
              <a:ext uri="{FF2B5EF4-FFF2-40B4-BE49-F238E27FC236}">
                <a16:creationId xmlns:a16="http://schemas.microsoft.com/office/drawing/2014/main" id="{F937B740-F7FA-45BA-8E54-ECDE972ABAC4}"/>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66" name="テキスト ボックス 65">
            <a:extLst>
              <a:ext uri="{FF2B5EF4-FFF2-40B4-BE49-F238E27FC236}">
                <a16:creationId xmlns:a16="http://schemas.microsoft.com/office/drawing/2014/main" id="{FA52CB32-65A5-4F84-A1A8-C31D59557910}"/>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67" name="テキスト ボックス 66">
            <a:extLst>
              <a:ext uri="{FF2B5EF4-FFF2-40B4-BE49-F238E27FC236}">
                <a16:creationId xmlns:a16="http://schemas.microsoft.com/office/drawing/2014/main" id="{C2A6792F-60F3-4CF3-9113-CE7246F6237B}"/>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B24C4B4-98F4-483F-A146-B0F1397F59ED}"/>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68" name="テキスト ボックス 67">
                <a:extLst>
                  <a:ext uri="{FF2B5EF4-FFF2-40B4-BE49-F238E27FC236}">
                    <a16:creationId xmlns:a16="http://schemas.microsoft.com/office/drawing/2014/main" id="{8B24C4B4-98F4-483F-A146-B0F1397F59ED}"/>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8DCB98D0-1495-4566-AC93-B74A73AF538A}"/>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70" name="テキスト ボックス 69">
            <a:extLst>
              <a:ext uri="{FF2B5EF4-FFF2-40B4-BE49-F238E27FC236}">
                <a16:creationId xmlns:a16="http://schemas.microsoft.com/office/drawing/2014/main" id="{F9152D8C-BCCA-4EAA-9A5B-FC2E05C35417}"/>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71" name="テキスト ボックス 70">
            <a:extLst>
              <a:ext uri="{FF2B5EF4-FFF2-40B4-BE49-F238E27FC236}">
                <a16:creationId xmlns:a16="http://schemas.microsoft.com/office/drawing/2014/main" id="{B54EB284-A999-41F9-BD3C-0809168F3AB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72" name="テキスト ボックス 71">
            <a:extLst>
              <a:ext uri="{FF2B5EF4-FFF2-40B4-BE49-F238E27FC236}">
                <a16:creationId xmlns:a16="http://schemas.microsoft.com/office/drawing/2014/main" id="{2187156D-84AE-4359-AB3E-B258631A29E2}"/>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73" name="テキスト ボックス 72">
            <a:extLst>
              <a:ext uri="{FF2B5EF4-FFF2-40B4-BE49-F238E27FC236}">
                <a16:creationId xmlns:a16="http://schemas.microsoft.com/office/drawing/2014/main" id="{A142D260-B50B-44A8-AF6C-26569C5DEA6F}"/>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8C03BC20-7D2A-4795-941A-DC724F2C89C7}"/>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8C03BC20-7D2A-4795-941A-DC724F2C89C7}"/>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A831F169-E6BD-48F0-8313-14EB4F1B6487}"/>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A831F169-E6BD-48F0-8313-14EB4F1B6487}"/>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EA972434-1354-4D41-8B46-BD0569FAB8A5}"/>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6" name="テキスト ボックス 75">
                <a:extLst>
                  <a:ext uri="{FF2B5EF4-FFF2-40B4-BE49-F238E27FC236}">
                    <a16:creationId xmlns:a16="http://schemas.microsoft.com/office/drawing/2014/main" id="{EA972434-1354-4D41-8B46-BD0569FAB8A5}"/>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A7D9B04C-9C47-486D-8E2C-91B1673D023E}"/>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7" name="テキスト ボックス 76">
                <a:extLst>
                  <a:ext uri="{FF2B5EF4-FFF2-40B4-BE49-F238E27FC236}">
                    <a16:creationId xmlns:a16="http://schemas.microsoft.com/office/drawing/2014/main" id="{A7D9B04C-9C47-486D-8E2C-91B1673D023E}"/>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02F40B90-7A63-4900-AB31-989AD573B42E}"/>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79" name="テキスト ボックス 78">
            <a:extLst>
              <a:ext uri="{FF2B5EF4-FFF2-40B4-BE49-F238E27FC236}">
                <a16:creationId xmlns:a16="http://schemas.microsoft.com/office/drawing/2014/main" id="{94A807BC-19C6-4415-BB40-D54ED69AF287}"/>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8D3A0E35-E30C-404B-92D1-56BA87E7C190}"/>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80" name="テキスト ボックス 79">
                <a:extLst>
                  <a:ext uri="{FF2B5EF4-FFF2-40B4-BE49-F238E27FC236}">
                    <a16:creationId xmlns:a16="http://schemas.microsoft.com/office/drawing/2014/main" id="{8D3A0E35-E30C-404B-92D1-56BA87E7C190}"/>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81" name="吹き出し: 角を丸めた四角形 80">
            <a:extLst>
              <a:ext uri="{FF2B5EF4-FFF2-40B4-BE49-F238E27FC236}">
                <a16:creationId xmlns:a16="http://schemas.microsoft.com/office/drawing/2014/main" id="{7F1E81EA-FC97-46C3-AD8C-2B604CEF2136}"/>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82" name="テキスト ボックス 81">
            <a:extLst>
              <a:ext uri="{FF2B5EF4-FFF2-40B4-BE49-F238E27FC236}">
                <a16:creationId xmlns:a16="http://schemas.microsoft.com/office/drawing/2014/main" id="{1AEAAA8C-61D1-4358-A402-0A1227364A61}"/>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83" name="直線コネクタ 82">
            <a:extLst>
              <a:ext uri="{FF2B5EF4-FFF2-40B4-BE49-F238E27FC236}">
                <a16:creationId xmlns:a16="http://schemas.microsoft.com/office/drawing/2014/main" id="{4D29A6C0-D21D-40E7-973A-933F052B6136}"/>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75029700-340A-49D5-BC20-D2749D9121DC}"/>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85" name="テキスト ボックス 84">
            <a:extLst>
              <a:ext uri="{FF2B5EF4-FFF2-40B4-BE49-F238E27FC236}">
                <a16:creationId xmlns:a16="http://schemas.microsoft.com/office/drawing/2014/main" id="{4730B554-CC38-4E23-A261-05B94D6CF78C}"/>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90" name="テキスト ボックス 89">
            <a:extLst>
              <a:ext uri="{FF2B5EF4-FFF2-40B4-BE49-F238E27FC236}">
                <a16:creationId xmlns:a16="http://schemas.microsoft.com/office/drawing/2014/main" id="{CB13A7F8-8810-447F-9EE4-72D2351E90F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35" name="表 34">
            <a:extLst>
              <a:ext uri="{FF2B5EF4-FFF2-40B4-BE49-F238E27FC236}">
                <a16:creationId xmlns:a16="http://schemas.microsoft.com/office/drawing/2014/main" id="{92D48E7F-9D50-4B8C-A6D4-7E6C71944EA2}"/>
              </a:ext>
            </a:extLst>
          </p:cNvPr>
          <p:cNvGraphicFramePr>
            <a:graphicFrameLocks noGrp="1"/>
          </p:cNvGraphicFramePr>
          <p:nvPr>
            <p:extLst>
              <p:ext uri="{D42A27DB-BD31-4B8C-83A1-F6EECF244321}">
                <p14:modId xmlns:p14="http://schemas.microsoft.com/office/powerpoint/2010/main" val="1026063871"/>
              </p:ext>
            </p:extLst>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Tree>
    <p:extLst>
      <p:ext uri="{BB962C8B-B14F-4D97-AF65-F5344CB8AC3E}">
        <p14:creationId xmlns:p14="http://schemas.microsoft.com/office/powerpoint/2010/main" val="339175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751907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8" name="表 7">
            <a:extLst>
              <a:ext uri="{FF2B5EF4-FFF2-40B4-BE49-F238E27FC236}">
                <a16:creationId xmlns:a16="http://schemas.microsoft.com/office/drawing/2014/main" id="{1A681685-CF01-4F92-8DD0-F45DB95DC60B}"/>
              </a:ext>
            </a:extLst>
          </p:cNvPr>
          <p:cNvGraphicFramePr>
            <a:graphicFrameLocks noGrp="1"/>
          </p:cNvGraphicFramePr>
          <p:nvPr>
            <p:extLst>
              <p:ext uri="{D42A27DB-BD31-4B8C-83A1-F6EECF244321}">
                <p14:modId xmlns:p14="http://schemas.microsoft.com/office/powerpoint/2010/main" val="847106668"/>
              </p:ext>
            </p:extLst>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E8941A25-1BF3-41F4-BBEA-5D56F62FDF42}"/>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BBC1C5-05C8-4C38-A658-C3760F98153B}"/>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8EBBC1C5-05C8-4C38-A658-C3760F98153B}"/>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DD1FCD76-BF57-4410-B17A-0A6FCBE0D34F}"/>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77801D32-C332-48F0-A240-5948EB7B7636}"/>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FC99B87-90D7-4D67-B681-A4CBCC95FA89}"/>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8" name="正方形/長方形 17">
            <a:extLst>
              <a:ext uri="{FF2B5EF4-FFF2-40B4-BE49-F238E27FC236}">
                <a16:creationId xmlns:a16="http://schemas.microsoft.com/office/drawing/2014/main" id="{82397EF7-EBB0-4041-99BA-2F85E97D0DE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9" name="正方形/長方形 18">
            <a:extLst>
              <a:ext uri="{FF2B5EF4-FFF2-40B4-BE49-F238E27FC236}">
                <a16:creationId xmlns:a16="http://schemas.microsoft.com/office/drawing/2014/main" id="{52CA9C2B-7CD1-403B-AE6A-E2A20AB08756}"/>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20" name="正方形/長方形 19">
            <a:extLst>
              <a:ext uri="{FF2B5EF4-FFF2-40B4-BE49-F238E27FC236}">
                <a16:creationId xmlns:a16="http://schemas.microsoft.com/office/drawing/2014/main" id="{1F388E4C-4B83-40DC-980C-42C8EEBE5284}"/>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1" name="正方形/長方形 20">
            <a:extLst>
              <a:ext uri="{FF2B5EF4-FFF2-40B4-BE49-F238E27FC236}">
                <a16:creationId xmlns:a16="http://schemas.microsoft.com/office/drawing/2014/main" id="{A58DF1C4-96A1-413D-8FE5-B1BF7751598B}"/>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3" name="テキスト ボックス 22">
            <a:extLst>
              <a:ext uri="{FF2B5EF4-FFF2-40B4-BE49-F238E27FC236}">
                <a16:creationId xmlns:a16="http://schemas.microsoft.com/office/drawing/2014/main" id="{ACBD5A58-B325-40C0-9E2E-A84B7E994282}"/>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6" name="テキスト ボックス 25">
            <a:extLst>
              <a:ext uri="{FF2B5EF4-FFF2-40B4-BE49-F238E27FC236}">
                <a16:creationId xmlns:a16="http://schemas.microsoft.com/office/drawing/2014/main" id="{D1865DDB-99DA-4BB5-B95E-9E3F7E9AE6F7}"/>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7" name="テキスト ボックス 26">
            <a:extLst>
              <a:ext uri="{FF2B5EF4-FFF2-40B4-BE49-F238E27FC236}">
                <a16:creationId xmlns:a16="http://schemas.microsoft.com/office/drawing/2014/main" id="{33C10527-2939-41FD-B639-83479990A999}"/>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8" name="テキスト ボックス 27">
            <a:extLst>
              <a:ext uri="{FF2B5EF4-FFF2-40B4-BE49-F238E27FC236}">
                <a16:creationId xmlns:a16="http://schemas.microsoft.com/office/drawing/2014/main" id="{6DE53197-D577-4DFE-8B10-FB6CF9068879}"/>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29" name="テキスト ボックス 28">
            <a:extLst>
              <a:ext uri="{FF2B5EF4-FFF2-40B4-BE49-F238E27FC236}">
                <a16:creationId xmlns:a16="http://schemas.microsoft.com/office/drawing/2014/main" id="{0326990C-E28F-4FDF-9C95-EBD3489723BD}"/>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30" name="テキスト ボックス 29">
            <a:extLst>
              <a:ext uri="{FF2B5EF4-FFF2-40B4-BE49-F238E27FC236}">
                <a16:creationId xmlns:a16="http://schemas.microsoft.com/office/drawing/2014/main" id="{08E3D8FF-9439-471F-8FBE-4DEA49B04F33}"/>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31" name="テキスト ボックス 30">
            <a:extLst>
              <a:ext uri="{FF2B5EF4-FFF2-40B4-BE49-F238E27FC236}">
                <a16:creationId xmlns:a16="http://schemas.microsoft.com/office/drawing/2014/main" id="{7FCF62CB-58D4-4EC8-9148-03A11C5E4ED9}"/>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2" name="テキスト ボックス 31">
            <a:extLst>
              <a:ext uri="{FF2B5EF4-FFF2-40B4-BE49-F238E27FC236}">
                <a16:creationId xmlns:a16="http://schemas.microsoft.com/office/drawing/2014/main" id="{E6841778-955A-4EDA-B88D-A1A58BE254EC}"/>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3" name="テキスト ボックス 32">
            <a:extLst>
              <a:ext uri="{FF2B5EF4-FFF2-40B4-BE49-F238E27FC236}">
                <a16:creationId xmlns:a16="http://schemas.microsoft.com/office/drawing/2014/main" id="{E02C6821-EB95-404A-9440-488A02AF0287}"/>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4" name="テキスト ボックス 33">
            <a:extLst>
              <a:ext uri="{FF2B5EF4-FFF2-40B4-BE49-F238E27FC236}">
                <a16:creationId xmlns:a16="http://schemas.microsoft.com/office/drawing/2014/main" id="{0F1D640D-E240-4F77-A394-49D0AB10DD04}"/>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35" name="テキスト ボックス 34">
            <a:extLst>
              <a:ext uri="{FF2B5EF4-FFF2-40B4-BE49-F238E27FC236}">
                <a16:creationId xmlns:a16="http://schemas.microsoft.com/office/drawing/2014/main" id="{730EA1FE-32B8-4D0F-9E1F-8A4E81AF1487}"/>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36" name="テキスト ボックス 35">
            <a:extLst>
              <a:ext uri="{FF2B5EF4-FFF2-40B4-BE49-F238E27FC236}">
                <a16:creationId xmlns:a16="http://schemas.microsoft.com/office/drawing/2014/main" id="{D171BCA7-30F0-4C39-B095-55E386E7C271}"/>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37" name="テキスト ボックス 36">
            <a:extLst>
              <a:ext uri="{FF2B5EF4-FFF2-40B4-BE49-F238E27FC236}">
                <a16:creationId xmlns:a16="http://schemas.microsoft.com/office/drawing/2014/main" id="{3E1D8978-FB49-4EF2-B587-0EBA600D36A6}"/>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38" name="テキスト ボックス 37">
            <a:extLst>
              <a:ext uri="{FF2B5EF4-FFF2-40B4-BE49-F238E27FC236}">
                <a16:creationId xmlns:a16="http://schemas.microsoft.com/office/drawing/2014/main" id="{6269BCD7-0EDF-4134-BD08-D8D557BEEF59}"/>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39" name="テキスト ボックス 38">
            <a:extLst>
              <a:ext uri="{FF2B5EF4-FFF2-40B4-BE49-F238E27FC236}">
                <a16:creationId xmlns:a16="http://schemas.microsoft.com/office/drawing/2014/main" id="{DCA923CF-BA6F-4E2F-9964-7DC2CEC04A42}"/>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40" name="テキスト ボックス 39">
            <a:extLst>
              <a:ext uri="{FF2B5EF4-FFF2-40B4-BE49-F238E27FC236}">
                <a16:creationId xmlns:a16="http://schemas.microsoft.com/office/drawing/2014/main" id="{8B02F3F1-51F7-4441-96F8-E850C33C8F05}"/>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41" name="直線コネクタ 40">
            <a:extLst>
              <a:ext uri="{FF2B5EF4-FFF2-40B4-BE49-F238E27FC236}">
                <a16:creationId xmlns:a16="http://schemas.microsoft.com/office/drawing/2014/main" id="{77F99FAF-1C99-48E6-902A-8A5D9F27EDA1}"/>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DE65737-EBC2-4685-8F5D-6256519D4E33}"/>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32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 y="3074965"/>
            <a:ext cx="2958075" cy="1950324"/>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367" y="3094014"/>
            <a:ext cx="2929182" cy="1931274"/>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a:p>
            <a:pPr lvl="1">
              <a:defRPr/>
            </a:pPr>
            <a:r>
              <a:rPr lang="en-US" altLang="ja-JP" sz="2400" dirty="0"/>
              <a:t>PSO</a:t>
            </a:r>
            <a:r>
              <a:rPr lang="ja-JP" altLang="en-US" sz="2400" dirty="0"/>
              <a:t>は可能解獲得後、少しずつ解が改善する</a:t>
            </a:r>
            <a:endParaRPr lang="en-US" altLang="ja-JP" sz="2400" dirty="0"/>
          </a:p>
          <a:p>
            <a:pPr lvl="1">
              <a:defRPr/>
            </a:pPr>
            <a:r>
              <a:rPr lang="en-US" altLang="ja-JP" sz="2400" dirty="0"/>
              <a:t>DE</a:t>
            </a:r>
            <a:r>
              <a:rPr lang="ja-JP" altLang="en-US" sz="2400" dirty="0"/>
              <a:t>は早期に可能解獲得し、解を大きく改善する（特に</a:t>
            </a:r>
            <a:r>
              <a:rPr lang="en-US" altLang="ja-JP" sz="2400" dirty="0"/>
              <a:t>SHADE</a:t>
            </a:r>
            <a:r>
              <a:rPr lang="ja-JP" altLang="en-US" sz="2400" dirty="0"/>
              <a:t>は最も良い）</a:t>
            </a:r>
            <a:endParaRPr lang="en-US" altLang="ja-JP" sz="2400" dirty="0"/>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3176879" y="2741409"/>
            <a:ext cx="2860894" cy="307777"/>
          </a:xfrm>
          <a:prstGeom prst="rect">
            <a:avLst/>
          </a:prstGeom>
          <a:noFill/>
        </p:spPr>
        <p:txBody>
          <a:bodyPr wrap="square" rtlCol="0">
            <a:spAutoFit/>
          </a:bodyPr>
          <a:lstStyle/>
          <a:p>
            <a:pPr algn="ctr"/>
            <a:r>
              <a:rPr kumimoji="1" lang="ja-JP" altLang="en-US" sz="1400" b="1" dirty="0"/>
              <a:t>適応型</a:t>
            </a:r>
            <a:r>
              <a:rPr kumimoji="1" lang="en-US" altLang="ja-JP" sz="1400" b="1" dirty="0"/>
              <a:t>PSO + Feasibility Rule</a:t>
            </a:r>
            <a:endParaRPr kumimoji="1" lang="ja-JP" altLang="en-US" sz="14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19843" y="2726020"/>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9071953"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A016CD5-8B79-45C0-92B9-01AC5E479C53}"/>
                  </a:ext>
                </a:extLst>
              </p:cNvPr>
              <p:cNvSpPr txBox="1"/>
              <p:nvPr/>
            </p:nvSpPr>
            <p:spPr>
              <a:xfrm>
                <a:off x="359893" y="50635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338,883</a:t>
                </a:r>
                <a:endParaRPr kumimoji="1" lang="ja-JP" altLang="en-US" sz="1400" dirty="0"/>
              </a:p>
            </p:txBody>
          </p:sp>
        </mc:Choice>
        <mc:Fallback xmlns="">
          <p:sp>
            <p:nvSpPr>
              <p:cNvPr id="22" name="テキスト ボックス 21">
                <a:extLst>
                  <a:ext uri="{FF2B5EF4-FFF2-40B4-BE49-F238E27FC236}">
                    <a16:creationId xmlns:a16="http://schemas.microsoft.com/office/drawing/2014/main" id="{2A016CD5-8B79-45C0-92B9-01AC5E479C53}"/>
                  </a:ext>
                </a:extLst>
              </p:cNvPr>
              <p:cNvSpPr txBox="1">
                <a:spLocks noRot="1" noChangeAspect="1" noMove="1" noResize="1" noEditPoints="1" noAdjustHandles="1" noChangeArrowheads="1" noChangeShapeType="1" noTextEdit="1"/>
              </p:cNvSpPr>
              <p:nvPr/>
            </p:nvSpPr>
            <p:spPr>
              <a:xfrm>
                <a:off x="359893" y="5063543"/>
                <a:ext cx="2326627" cy="307777"/>
              </a:xfrm>
              <a:prstGeom prst="rect">
                <a:avLst/>
              </a:prstGeom>
              <a:blipFill>
                <a:blip r:embed="rId4"/>
                <a:stretch>
                  <a:fillRect l="-785" t="-4000" b="-22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5E181240-DB3D-4005-A773-80A903163723}"/>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pic>
        <p:nvPicPr>
          <p:cNvPr id="5" name="図 4" descr="グラフ&#10;&#10;自動的に生成された説明">
            <a:extLst>
              <a:ext uri="{FF2B5EF4-FFF2-40B4-BE49-F238E27FC236}">
                <a16:creationId xmlns:a16="http://schemas.microsoft.com/office/drawing/2014/main" id="{DB48369E-7DA7-463B-9D2B-AE70C3A9D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5601" y="3095744"/>
            <a:ext cx="2921600" cy="1929545"/>
          </a:xfrm>
          <a:prstGeom prst="rect">
            <a:avLst/>
          </a:prstGeom>
        </p:spPr>
      </p:pic>
      <p:sp>
        <p:nvSpPr>
          <p:cNvPr id="35" name="テキスト ボックス 34">
            <a:extLst>
              <a:ext uri="{FF2B5EF4-FFF2-40B4-BE49-F238E27FC236}">
                <a16:creationId xmlns:a16="http://schemas.microsoft.com/office/drawing/2014/main" id="{A762FC4F-5AF2-43DF-A843-CC23F91BCB23}"/>
              </a:ext>
            </a:extLst>
          </p:cNvPr>
          <p:cNvSpPr txBox="1"/>
          <p:nvPr/>
        </p:nvSpPr>
        <p:spPr>
          <a:xfrm>
            <a:off x="6453410" y="2741409"/>
            <a:ext cx="2600813" cy="307777"/>
          </a:xfrm>
          <a:prstGeom prst="rect">
            <a:avLst/>
          </a:prstGeom>
          <a:noFill/>
        </p:spPr>
        <p:txBody>
          <a:bodyPr wrap="square" rtlCol="0">
            <a:spAutoFit/>
          </a:bodyPr>
          <a:lstStyle/>
          <a:p>
            <a:pPr algn="ctr"/>
            <a:r>
              <a:rPr kumimoji="1" lang="en-US" altLang="ja-JP" sz="1400" b="1" dirty="0"/>
              <a:t>JADE + Feasibility Rule</a:t>
            </a:r>
            <a:endParaRPr kumimoji="1" lang="ja-JP" altLang="en-US" sz="1400" b="1"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A380AA8-2BB5-4290-8954-3BA62DB3397A}"/>
                  </a:ext>
                </a:extLst>
              </p:cNvPr>
              <p:cNvSpPr txBox="1"/>
              <p:nvPr/>
            </p:nvSpPr>
            <p:spPr>
              <a:xfrm>
                <a:off x="359893" y="53235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82.7</a:t>
                </a:r>
                <a:endParaRPr kumimoji="1" lang="ja-JP" altLang="en-US" sz="1400" dirty="0"/>
              </a:p>
            </p:txBody>
          </p:sp>
        </mc:Choice>
        <mc:Fallback xmlns="">
          <p:sp>
            <p:nvSpPr>
              <p:cNvPr id="42" name="テキスト ボックス 41">
                <a:extLst>
                  <a:ext uri="{FF2B5EF4-FFF2-40B4-BE49-F238E27FC236}">
                    <a16:creationId xmlns:a16="http://schemas.microsoft.com/office/drawing/2014/main" id="{8A380AA8-2BB5-4290-8954-3BA62DB3397A}"/>
                  </a:ext>
                </a:extLst>
              </p:cNvPr>
              <p:cNvSpPr txBox="1">
                <a:spLocks noRot="1" noChangeAspect="1" noMove="1" noResize="1" noEditPoints="1" noAdjustHandles="1" noChangeArrowheads="1" noChangeShapeType="1" noTextEdit="1"/>
              </p:cNvSpPr>
              <p:nvPr/>
            </p:nvSpPr>
            <p:spPr>
              <a:xfrm>
                <a:off x="359893" y="5323554"/>
                <a:ext cx="2326627" cy="307777"/>
              </a:xfrm>
              <a:prstGeom prst="rect">
                <a:avLst/>
              </a:prstGeom>
              <a:blipFill>
                <a:blip r:embed="rId6"/>
                <a:stretch>
                  <a:fillRect l="-785" t="-1961"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07D6BBE4-4D33-4D4F-80CC-F26A7DF1953F}"/>
              </a:ext>
            </a:extLst>
          </p:cNvPr>
          <p:cNvSpPr txBox="1"/>
          <p:nvPr/>
        </p:nvSpPr>
        <p:spPr>
          <a:xfrm>
            <a:off x="359893" y="5631331"/>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22.9</a:t>
            </a:r>
            <a:r>
              <a:rPr kumimoji="1" lang="ja-JP" altLang="en-US" sz="1400" dirty="0"/>
              <a:t>分</a:t>
            </a:r>
            <a:endParaRPr kumimoji="1" lang="en-US" altLang="ja-JP" sz="1400" dirty="0"/>
          </a:p>
          <a:p>
            <a:r>
              <a:rPr kumimoji="1" lang="ja-JP" altLang="en-US" sz="1400" dirty="0"/>
              <a:t>（可能解発見できず）</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A58D9D-AC06-440C-9109-284A23BEDB9A}"/>
                  </a:ext>
                </a:extLst>
              </p:cNvPr>
              <p:cNvSpPr txBox="1"/>
              <p:nvPr/>
            </p:nvSpPr>
            <p:spPr>
              <a:xfrm>
                <a:off x="3541205"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527,177</a:t>
                </a:r>
                <a:endParaRPr kumimoji="1" lang="ja-JP" altLang="en-US" sz="1400" dirty="0"/>
              </a:p>
            </p:txBody>
          </p:sp>
        </mc:Choice>
        <mc:Fallback xmlns="">
          <p:sp>
            <p:nvSpPr>
              <p:cNvPr id="44" name="テキスト ボックス 43">
                <a:extLst>
                  <a:ext uri="{FF2B5EF4-FFF2-40B4-BE49-F238E27FC236}">
                    <a16:creationId xmlns:a16="http://schemas.microsoft.com/office/drawing/2014/main" id="{D3A58D9D-AC06-440C-9109-284A23BEDB9A}"/>
                  </a:ext>
                </a:extLst>
              </p:cNvPr>
              <p:cNvSpPr txBox="1">
                <a:spLocks noRot="1" noChangeAspect="1" noMove="1" noResize="1" noEditPoints="1" noAdjustHandles="1" noChangeArrowheads="1" noChangeShapeType="1" noTextEdit="1"/>
              </p:cNvSpPr>
              <p:nvPr/>
            </p:nvSpPr>
            <p:spPr>
              <a:xfrm>
                <a:off x="3541205" y="5026675"/>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1CB524C-F903-4AC1-914D-7C989AF658F1}"/>
                  </a:ext>
                </a:extLst>
              </p:cNvPr>
              <p:cNvSpPr txBox="1"/>
              <p:nvPr/>
            </p:nvSpPr>
            <p:spPr>
              <a:xfrm>
                <a:off x="3541205"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5" name="テキスト ボックス 44">
                <a:extLst>
                  <a:ext uri="{FF2B5EF4-FFF2-40B4-BE49-F238E27FC236}">
                    <a16:creationId xmlns:a16="http://schemas.microsoft.com/office/drawing/2014/main" id="{01CB524C-F903-4AC1-914D-7C989AF658F1}"/>
                  </a:ext>
                </a:extLst>
              </p:cNvPr>
              <p:cNvSpPr txBox="1">
                <a:spLocks noRot="1" noChangeAspect="1" noMove="1" noResize="1" noEditPoints="1" noAdjustHandles="1" noChangeArrowheads="1" noChangeShapeType="1" noTextEdit="1"/>
              </p:cNvSpPr>
              <p:nvPr/>
            </p:nvSpPr>
            <p:spPr>
              <a:xfrm>
                <a:off x="3541205"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DC8A6CF7-C369-4FC1-8FAA-19485D0ED0CC}"/>
              </a:ext>
            </a:extLst>
          </p:cNvPr>
          <p:cNvSpPr txBox="1"/>
          <p:nvPr/>
        </p:nvSpPr>
        <p:spPr>
          <a:xfrm>
            <a:off x="3541205"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10.6</a:t>
            </a:r>
            <a:r>
              <a:rPr kumimoji="1" lang="ja-JP" altLang="en-US" sz="1400" dirty="0"/>
              <a:t>分</a:t>
            </a:r>
            <a:endParaRPr kumimoji="1" lang="en-US" altLang="ja-JP" sz="1400" dirty="0"/>
          </a:p>
          <a:p>
            <a:r>
              <a:rPr kumimoji="1" lang="ja-JP" altLang="en-US" sz="1400" dirty="0"/>
              <a:t>（約</a:t>
            </a:r>
            <a:r>
              <a:rPr kumimoji="1" lang="en-US" altLang="ja-JP" sz="1400" dirty="0"/>
              <a:t>3.6</a:t>
            </a:r>
            <a:r>
              <a:rPr kumimoji="1" lang="ja-JP" altLang="en-US" sz="1400" dirty="0"/>
              <a:t>分で可能解発見）</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4FDBC2B-03D6-4F53-90AA-D1B1CCADB52E}"/>
                  </a:ext>
                </a:extLst>
              </p:cNvPr>
              <p:cNvSpPr txBox="1"/>
              <p:nvPr/>
            </p:nvSpPr>
            <p:spPr>
              <a:xfrm>
                <a:off x="6570549"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48" name="テキスト ボックス 47">
                <a:extLst>
                  <a:ext uri="{FF2B5EF4-FFF2-40B4-BE49-F238E27FC236}">
                    <a16:creationId xmlns:a16="http://schemas.microsoft.com/office/drawing/2014/main" id="{C4FDBC2B-03D6-4F53-90AA-D1B1CCADB52E}"/>
                  </a:ext>
                </a:extLst>
              </p:cNvPr>
              <p:cNvSpPr txBox="1">
                <a:spLocks noRot="1" noChangeAspect="1" noMove="1" noResize="1" noEditPoints="1" noAdjustHandles="1" noChangeArrowheads="1" noChangeShapeType="1" noTextEdit="1"/>
              </p:cNvSpPr>
              <p:nvPr/>
            </p:nvSpPr>
            <p:spPr>
              <a:xfrm>
                <a:off x="6570549" y="50266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A068A98-9C84-4238-B31C-5CA67BD764D5}"/>
                  </a:ext>
                </a:extLst>
              </p:cNvPr>
              <p:cNvSpPr txBox="1"/>
              <p:nvPr/>
            </p:nvSpPr>
            <p:spPr>
              <a:xfrm>
                <a:off x="6570549"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9" name="テキスト ボックス 48">
                <a:extLst>
                  <a:ext uri="{FF2B5EF4-FFF2-40B4-BE49-F238E27FC236}">
                    <a16:creationId xmlns:a16="http://schemas.microsoft.com/office/drawing/2014/main" id="{1A068A98-9C84-4238-B31C-5CA67BD764D5}"/>
                  </a:ext>
                </a:extLst>
              </p:cNvPr>
              <p:cNvSpPr txBox="1">
                <a:spLocks noRot="1" noChangeAspect="1" noMove="1" noResize="1" noEditPoints="1" noAdjustHandles="1" noChangeArrowheads="1" noChangeShapeType="1" noTextEdit="1"/>
              </p:cNvSpPr>
              <p:nvPr/>
            </p:nvSpPr>
            <p:spPr>
              <a:xfrm>
                <a:off x="6570549"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BC7AC8BB-BBC0-4158-A260-77606A7BACC3}"/>
              </a:ext>
            </a:extLst>
          </p:cNvPr>
          <p:cNvSpPr txBox="1"/>
          <p:nvPr/>
        </p:nvSpPr>
        <p:spPr>
          <a:xfrm>
            <a:off x="6570549"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21.4</a:t>
            </a:r>
            <a:r>
              <a:rPr kumimoji="1" lang="ja-JP" altLang="en-US" sz="1400" dirty="0"/>
              <a:t>分</a:t>
            </a:r>
            <a:endParaRPr kumimoji="1" lang="en-US" altLang="ja-JP" sz="1400" dirty="0"/>
          </a:p>
          <a:p>
            <a:r>
              <a:rPr kumimoji="1" lang="ja-JP" altLang="en-US" sz="1400" dirty="0"/>
              <a:t>（約</a:t>
            </a:r>
            <a:r>
              <a:rPr kumimoji="1" lang="en-US" altLang="ja-JP" sz="1400" dirty="0"/>
              <a:t>22</a:t>
            </a:r>
            <a:r>
              <a:rPr kumimoji="1" lang="ja-JP" altLang="en-US" sz="1400" dirty="0"/>
              <a:t>秒で可能解発見）</a:t>
            </a:r>
          </a:p>
        </p:txBody>
      </p:sp>
      <p:pic>
        <p:nvPicPr>
          <p:cNvPr id="51" name="図 50" descr="グラフ&#10;&#10;自動的に生成された説明">
            <a:extLst>
              <a:ext uri="{FF2B5EF4-FFF2-40B4-BE49-F238E27FC236}">
                <a16:creationId xmlns:a16="http://schemas.microsoft.com/office/drawing/2014/main" id="{9A84CE95-2B8E-4AF7-B4DE-9341795204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7086" y="3085354"/>
            <a:ext cx="2921599" cy="1929545"/>
          </a:xfrm>
          <a:prstGeom prst="rect">
            <a:avLst/>
          </a:prstGeom>
        </p:spPr>
      </p:pic>
      <p:sp>
        <p:nvSpPr>
          <p:cNvPr id="52" name="テキスト ボックス 51">
            <a:extLst>
              <a:ext uri="{FF2B5EF4-FFF2-40B4-BE49-F238E27FC236}">
                <a16:creationId xmlns:a16="http://schemas.microsoft.com/office/drawing/2014/main" id="{9192FC11-8C16-4187-80FD-BAF2425C5427}"/>
              </a:ext>
            </a:extLst>
          </p:cNvPr>
          <p:cNvSpPr txBox="1"/>
          <p:nvPr/>
        </p:nvSpPr>
        <p:spPr>
          <a:xfrm>
            <a:off x="9401328" y="2741409"/>
            <a:ext cx="2600813" cy="307777"/>
          </a:xfrm>
          <a:prstGeom prst="rect">
            <a:avLst/>
          </a:prstGeom>
          <a:noFill/>
        </p:spPr>
        <p:txBody>
          <a:bodyPr wrap="square" rtlCol="0">
            <a:spAutoFit/>
          </a:bodyPr>
          <a:lstStyle/>
          <a:p>
            <a:pPr algn="ctr"/>
            <a:r>
              <a:rPr kumimoji="1" lang="en-US" altLang="ja-JP" sz="1400" b="1" dirty="0"/>
              <a:t>SHADE + Feasibility Rule</a:t>
            </a:r>
            <a:endParaRPr kumimoji="1" lang="ja-JP" altLang="en-US" sz="1400" b="1"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D65150F-9933-46B2-A6A8-90235FC423B3}"/>
                  </a:ext>
                </a:extLst>
              </p:cNvPr>
              <p:cNvSpPr txBox="1"/>
              <p:nvPr/>
            </p:nvSpPr>
            <p:spPr>
              <a:xfrm>
                <a:off x="9574796" y="50227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59" name="テキスト ボックス 58">
                <a:extLst>
                  <a:ext uri="{FF2B5EF4-FFF2-40B4-BE49-F238E27FC236}">
                    <a16:creationId xmlns:a16="http://schemas.microsoft.com/office/drawing/2014/main" id="{FD65150F-9933-46B2-A6A8-90235FC423B3}"/>
                  </a:ext>
                </a:extLst>
              </p:cNvPr>
              <p:cNvSpPr txBox="1">
                <a:spLocks noRot="1" noChangeAspect="1" noMove="1" noResize="1" noEditPoints="1" noAdjustHandles="1" noChangeArrowheads="1" noChangeShapeType="1" noTextEdit="1"/>
              </p:cNvSpPr>
              <p:nvPr/>
            </p:nvSpPr>
            <p:spPr>
              <a:xfrm>
                <a:off x="9574796" y="5022774"/>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5B0E42E-A710-4D98-B144-2D0B8F56670B}"/>
                  </a:ext>
                </a:extLst>
              </p:cNvPr>
              <p:cNvSpPr txBox="1"/>
              <p:nvPr/>
            </p:nvSpPr>
            <p:spPr>
              <a:xfrm>
                <a:off x="9574796" y="52827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60" name="テキスト ボックス 59">
                <a:extLst>
                  <a:ext uri="{FF2B5EF4-FFF2-40B4-BE49-F238E27FC236}">
                    <a16:creationId xmlns:a16="http://schemas.microsoft.com/office/drawing/2014/main" id="{85B0E42E-A710-4D98-B144-2D0B8F56670B}"/>
                  </a:ext>
                </a:extLst>
              </p:cNvPr>
              <p:cNvSpPr txBox="1">
                <a:spLocks noRot="1" noChangeAspect="1" noMove="1" noResize="1" noEditPoints="1" noAdjustHandles="1" noChangeArrowheads="1" noChangeShapeType="1" noTextEdit="1"/>
              </p:cNvSpPr>
              <p:nvPr/>
            </p:nvSpPr>
            <p:spPr>
              <a:xfrm>
                <a:off x="9574796" y="52827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D9AAFF94-A4C0-448A-8419-4621EAA17194}"/>
              </a:ext>
            </a:extLst>
          </p:cNvPr>
          <p:cNvSpPr txBox="1"/>
          <p:nvPr/>
        </p:nvSpPr>
        <p:spPr>
          <a:xfrm>
            <a:off x="9574796" y="5590562"/>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14.3</a:t>
            </a:r>
            <a:r>
              <a:rPr kumimoji="1" lang="ja-JP" altLang="en-US" sz="1400" dirty="0"/>
              <a:t>分</a:t>
            </a:r>
            <a:endParaRPr kumimoji="1" lang="en-US" altLang="ja-JP" sz="1400" dirty="0"/>
          </a:p>
          <a:p>
            <a:r>
              <a:rPr kumimoji="1" lang="ja-JP" altLang="en-US" sz="1400" dirty="0"/>
              <a:t>（約</a:t>
            </a:r>
            <a:r>
              <a:rPr kumimoji="1" lang="en-US" altLang="ja-JP" sz="1400" dirty="0"/>
              <a:t>7</a:t>
            </a:r>
            <a:r>
              <a:rPr kumimoji="1" lang="ja-JP" altLang="en-US" sz="1400" dirty="0"/>
              <a:t>秒で可能解発見）</a:t>
            </a:r>
          </a:p>
        </p:txBody>
      </p:sp>
    </p:spTree>
    <p:extLst>
      <p:ext uri="{BB962C8B-B14F-4D97-AF65-F5344CB8AC3E}">
        <p14:creationId xmlns:p14="http://schemas.microsoft.com/office/powerpoint/2010/main" val="255252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0" name="テキスト ボックス 39">
            <a:extLst>
              <a:ext uri="{FF2B5EF4-FFF2-40B4-BE49-F238E27FC236}">
                <a16:creationId xmlns:a16="http://schemas.microsoft.com/office/drawing/2014/main" id="{156F80D3-BFA9-423E-9984-372C9F3AE78E}"/>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53" name="テキスト ボックス 52">
            <a:extLst>
              <a:ext uri="{FF2B5EF4-FFF2-40B4-BE49-F238E27FC236}">
                <a16:creationId xmlns:a16="http://schemas.microsoft.com/office/drawing/2014/main" id="{552A0B96-70DE-47CA-9985-E150338C6830}"/>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10" name="図 9" descr="グラフ, 折れ線グラフ&#10;&#10;自動的に生成された説明">
            <a:extLst>
              <a:ext uri="{FF2B5EF4-FFF2-40B4-BE49-F238E27FC236}">
                <a16:creationId xmlns:a16="http://schemas.microsoft.com/office/drawing/2014/main" id="{19A16567-9B3F-45D6-8914-1573A429BC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5" name="テキスト ボックス 54">
            <a:extLst>
              <a:ext uri="{FF2B5EF4-FFF2-40B4-BE49-F238E27FC236}">
                <a16:creationId xmlns:a16="http://schemas.microsoft.com/office/drawing/2014/main" id="{37DCE5B6-6685-41CC-B0FB-965F7439173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15" name="図 14" descr="グラフ, 折れ線グラフ&#10;&#10;自動的に生成された説明">
            <a:extLst>
              <a:ext uri="{FF2B5EF4-FFF2-40B4-BE49-F238E27FC236}">
                <a16:creationId xmlns:a16="http://schemas.microsoft.com/office/drawing/2014/main" id="{227B9DC3-DE10-4EBC-A1C3-063D36CED7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19" name="図 18" descr="グラフ&#10;&#10;自動的に生成された説明">
            <a:extLst>
              <a:ext uri="{FF2B5EF4-FFF2-40B4-BE49-F238E27FC236}">
                <a16:creationId xmlns:a16="http://schemas.microsoft.com/office/drawing/2014/main" id="{17A7B9E3-BED4-4CEF-B449-D56ECA3F776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23" name="図 22" descr="グラフ&#10;&#10;自動的に生成された説明">
            <a:extLst>
              <a:ext uri="{FF2B5EF4-FFF2-40B4-BE49-F238E27FC236}">
                <a16:creationId xmlns:a16="http://schemas.microsoft.com/office/drawing/2014/main" id="{0596F57D-3F1C-40C6-9D7B-095A6B4C2B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59" name="正方形/長方形 58">
            <a:extLst>
              <a:ext uri="{FF2B5EF4-FFF2-40B4-BE49-F238E27FC236}">
                <a16:creationId xmlns:a16="http://schemas.microsoft.com/office/drawing/2014/main" id="{716C269E-1664-43CD-AC7D-51CC89FD9DB8}"/>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3689C73-F286-462A-A85E-F9A455A9100E}"/>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61" name="テキスト ボックス 60">
            <a:extLst>
              <a:ext uri="{FF2B5EF4-FFF2-40B4-BE49-F238E27FC236}">
                <a16:creationId xmlns:a16="http://schemas.microsoft.com/office/drawing/2014/main" id="{74B19219-C8C9-4CC1-B227-77E4DF9CCCA5}"/>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62" name="テキスト ボックス 61">
            <a:extLst>
              <a:ext uri="{FF2B5EF4-FFF2-40B4-BE49-F238E27FC236}">
                <a16:creationId xmlns:a16="http://schemas.microsoft.com/office/drawing/2014/main" id="{09DC3EE8-ADC3-414F-B9E9-4C6209BF54BB}"/>
              </a:ext>
            </a:extLst>
          </p:cNvPr>
          <p:cNvSpPr txBox="1"/>
          <p:nvPr/>
        </p:nvSpPr>
        <p:spPr>
          <a:xfrm>
            <a:off x="571984" y="-20412"/>
            <a:ext cx="890539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cxnSp>
        <p:nvCxnSpPr>
          <p:cNvPr id="52" name="直線コネクタ 51">
            <a:extLst>
              <a:ext uri="{FF2B5EF4-FFF2-40B4-BE49-F238E27FC236}">
                <a16:creationId xmlns:a16="http://schemas.microsoft.com/office/drawing/2014/main" id="{9A9640CC-F527-45E0-BBFA-3F978B7ADC72}"/>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9BEADB2E-AAA0-409B-8087-58960482BDAA}"/>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4B9CDB3-B3A9-4725-8E01-F0A5C9052A3D}"/>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descr="グラフ&#10;&#10;自動的に生成された説明">
            <a:extLst>
              <a:ext uri="{FF2B5EF4-FFF2-40B4-BE49-F238E27FC236}">
                <a16:creationId xmlns:a16="http://schemas.microsoft.com/office/drawing/2014/main" id="{EDDCBFFC-99B6-4601-9798-91AC0A16C43A}"/>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66" name="正方形/長方形 65">
            <a:extLst>
              <a:ext uri="{FF2B5EF4-FFF2-40B4-BE49-F238E27FC236}">
                <a16:creationId xmlns:a16="http://schemas.microsoft.com/office/drawing/2014/main" id="{F434DC44-12CF-4A0C-A2BA-4B1B99C41B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3BCC6472-3BE9-4548-80BC-872091337C4F}"/>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E7A64A14-D0BB-41E0-AC2B-49A94CF716D8}"/>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15A067A6-EE2A-41CB-A9E9-069192F18FA7}"/>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4" name="図 53" descr="グラフ&#10;&#10;自動的に生成された説明">
            <a:extLst>
              <a:ext uri="{FF2B5EF4-FFF2-40B4-BE49-F238E27FC236}">
                <a16:creationId xmlns:a16="http://schemas.microsoft.com/office/drawing/2014/main" id="{363E0CF6-FF41-46F7-B76A-0AA72C36B7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56" name="図 55" descr="グラフ, 折れ線グラフ&#10;&#10;自動的に生成された説明">
            <a:extLst>
              <a:ext uri="{FF2B5EF4-FFF2-40B4-BE49-F238E27FC236}">
                <a16:creationId xmlns:a16="http://schemas.microsoft.com/office/drawing/2014/main" id="{B1AE8F8C-2FF8-42DF-AA2B-A371B4D624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70" name="図 69" descr="グラフ, 折れ線グラフ&#10;&#10;自動的に生成された説明">
            <a:extLst>
              <a:ext uri="{FF2B5EF4-FFF2-40B4-BE49-F238E27FC236}">
                <a16:creationId xmlns:a16="http://schemas.microsoft.com/office/drawing/2014/main" id="{39F8C76D-D14E-4E8F-9E40-0AEB1A84A0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71" name="図 70" descr="グラフ&#10;&#10;自動的に生成された説明">
            <a:extLst>
              <a:ext uri="{FF2B5EF4-FFF2-40B4-BE49-F238E27FC236}">
                <a16:creationId xmlns:a16="http://schemas.microsoft.com/office/drawing/2014/main" id="{5A63F5F4-509F-40F9-BFFA-09936917E1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72" name="図 71" descr="グラフ&#10;&#10;自動的に生成された説明">
            <a:extLst>
              <a:ext uri="{FF2B5EF4-FFF2-40B4-BE49-F238E27FC236}">
                <a16:creationId xmlns:a16="http://schemas.microsoft.com/office/drawing/2014/main" id="{4AC436E4-E6B9-48B2-929D-90B83B7BBDD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73" name="テキスト ボックス 72">
            <a:extLst>
              <a:ext uri="{FF2B5EF4-FFF2-40B4-BE49-F238E27FC236}">
                <a16:creationId xmlns:a16="http://schemas.microsoft.com/office/drawing/2014/main" id="{40A344ED-9DD2-4388-9145-72DA6BF3CCB7}"/>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74" name="テキスト ボックス 73">
            <a:extLst>
              <a:ext uri="{FF2B5EF4-FFF2-40B4-BE49-F238E27FC236}">
                <a16:creationId xmlns:a16="http://schemas.microsoft.com/office/drawing/2014/main" id="{95E93D07-40FB-4BBC-A6EE-4945C6690EB0}"/>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75" name="テキスト ボックス 74">
            <a:extLst>
              <a:ext uri="{FF2B5EF4-FFF2-40B4-BE49-F238E27FC236}">
                <a16:creationId xmlns:a16="http://schemas.microsoft.com/office/drawing/2014/main" id="{FB7F8353-32F1-4AD2-9678-98A91313570C}"/>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76" name="テキスト ボックス 75">
            <a:extLst>
              <a:ext uri="{FF2B5EF4-FFF2-40B4-BE49-F238E27FC236}">
                <a16:creationId xmlns:a16="http://schemas.microsoft.com/office/drawing/2014/main" id="{95F13479-D0D4-40FC-A5A1-7FA9DE1099F6}"/>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77" name="正方形/長方形 76">
            <a:extLst>
              <a:ext uri="{FF2B5EF4-FFF2-40B4-BE49-F238E27FC236}">
                <a16:creationId xmlns:a16="http://schemas.microsoft.com/office/drawing/2014/main" id="{07A0900F-4CD7-4EB9-A47C-64ADE959345B}"/>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0D99C1B1-165D-45F0-8E70-9DBB59DCC512}"/>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92FB3487-4BF0-4649-8067-65D10EE74980}"/>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BED03B56-5CC7-4164-B48B-72E4D47F92C7}"/>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6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5080798"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63" name="直線コネクタ 62">
            <a:extLst>
              <a:ext uri="{FF2B5EF4-FFF2-40B4-BE49-F238E27FC236}">
                <a16:creationId xmlns:a16="http://schemas.microsoft.com/office/drawing/2014/main" id="{5AFFB04B-E68B-4191-AEA1-76AC05636061}"/>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2BD500D-5FC6-4D1A-9370-77C2B6DB1474}"/>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107D34E-D779-4D84-980C-AA42E711744E}"/>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0107D34E-D779-4D84-980C-AA42E711744E}"/>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86020540-F8BA-4379-89E1-3A8542B7F706}"/>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B3B3C87-DC09-4F15-A08A-2BF1EAA5DEAA}"/>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9B3B3C87-DC09-4F15-A08A-2BF1EAA5DEAA}"/>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474C8B-DDE0-4B2E-A7F4-5C91849A55A1}"/>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474C8B-DDE0-4B2E-A7F4-5C91849A55A1}"/>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EE439FE9-74AE-4210-B2AE-1661E4C3C4C5}"/>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90" name="テキスト ボックス 89">
                <a:extLst>
                  <a:ext uri="{FF2B5EF4-FFF2-40B4-BE49-F238E27FC236}">
                    <a16:creationId xmlns:a16="http://schemas.microsoft.com/office/drawing/2014/main" id="{EE439FE9-74AE-4210-B2AE-1661E4C3C4C5}"/>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0C88B6-6418-4A22-95AD-14EC2757B87C}"/>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CF0C88B6-6418-4A22-95AD-14EC2757B87C}"/>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3023E192-6E47-4554-A41E-943E658EFBB6}"/>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92" name="テキスト ボックス 91">
                <a:extLst>
                  <a:ext uri="{FF2B5EF4-FFF2-40B4-BE49-F238E27FC236}">
                    <a16:creationId xmlns:a16="http://schemas.microsoft.com/office/drawing/2014/main" id="{3023E192-6E47-4554-A41E-943E658EFBB6}"/>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ECC9890A-91C5-4B17-A1AA-D1B815A80ECA}"/>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ECC9890A-91C5-4B17-A1AA-D1B815A80ECA}"/>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0C76DFE-1CB1-46C4-BE87-B6D2D5FC27B3}"/>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3B54D7-7597-4DAE-A3CA-1B1519799C6D}"/>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F3B54D7-7597-4DAE-A3CA-1B1519799C6D}"/>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96" name="テキスト ボックス 95">
            <a:extLst>
              <a:ext uri="{FF2B5EF4-FFF2-40B4-BE49-F238E27FC236}">
                <a16:creationId xmlns:a16="http://schemas.microsoft.com/office/drawing/2014/main" id="{00619480-7C83-48BE-9DBC-4913BF713989}"/>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97" name="図 96">
            <a:extLst>
              <a:ext uri="{FF2B5EF4-FFF2-40B4-BE49-F238E27FC236}">
                <a16:creationId xmlns:a16="http://schemas.microsoft.com/office/drawing/2014/main" id="{8EE0DF7F-C599-4963-A266-9E5D3B529C35}"/>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98" name="図 97">
            <a:extLst>
              <a:ext uri="{FF2B5EF4-FFF2-40B4-BE49-F238E27FC236}">
                <a16:creationId xmlns:a16="http://schemas.microsoft.com/office/drawing/2014/main" id="{0F61AA78-9F57-411D-9BB5-FD1338E7686F}"/>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E082166-CCC0-459B-980A-797C020468C2}"/>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99" name="テキスト ボックス 98">
                <a:extLst>
                  <a:ext uri="{FF2B5EF4-FFF2-40B4-BE49-F238E27FC236}">
                    <a16:creationId xmlns:a16="http://schemas.microsoft.com/office/drawing/2014/main" id="{8E082166-CCC0-459B-980A-797C020468C2}"/>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100" name="直線コネクタ 99">
            <a:extLst>
              <a:ext uri="{FF2B5EF4-FFF2-40B4-BE49-F238E27FC236}">
                <a16:creationId xmlns:a16="http://schemas.microsoft.com/office/drawing/2014/main" id="{A9C02292-25B0-4682-925F-78338D78A18E}"/>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8DDA6F9-0674-44B4-8811-ACB41FEA8B85}"/>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102" name="テキスト ボックス 101">
            <a:extLst>
              <a:ext uri="{FF2B5EF4-FFF2-40B4-BE49-F238E27FC236}">
                <a16:creationId xmlns:a16="http://schemas.microsoft.com/office/drawing/2014/main" id="{D21ED814-80A0-4F87-A03A-F97C9B3516FD}"/>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CA011A5-50A0-41C3-8688-75A79460E0A6}"/>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103" name="テキスト ボックス 102">
                <a:extLst>
                  <a:ext uri="{FF2B5EF4-FFF2-40B4-BE49-F238E27FC236}">
                    <a16:creationId xmlns:a16="http://schemas.microsoft.com/office/drawing/2014/main" id="{ACA011A5-50A0-41C3-8688-75A79460E0A6}"/>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18F08268-29AC-4CEE-A0E2-12C5212BEF34}"/>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B7A46604-B489-438D-A777-56FE3E262AED}"/>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105" name="テキスト ボックス 104">
                <a:extLst>
                  <a:ext uri="{FF2B5EF4-FFF2-40B4-BE49-F238E27FC236}">
                    <a16:creationId xmlns:a16="http://schemas.microsoft.com/office/drawing/2014/main" id="{B7A46604-B489-438D-A777-56FE3E262AED}"/>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5A0BE3D2-8B2C-463F-BD81-27F69316D787}"/>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06" name="テキスト ボックス 105">
                <a:extLst>
                  <a:ext uri="{FF2B5EF4-FFF2-40B4-BE49-F238E27FC236}">
                    <a16:creationId xmlns:a16="http://schemas.microsoft.com/office/drawing/2014/main" id="{5A0BE3D2-8B2C-463F-BD81-27F69316D787}"/>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108" name="図 107">
            <a:extLst>
              <a:ext uri="{FF2B5EF4-FFF2-40B4-BE49-F238E27FC236}">
                <a16:creationId xmlns:a16="http://schemas.microsoft.com/office/drawing/2014/main" id="{07B294F1-3175-461E-8747-28AA5C8F4D3F}"/>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109" name="テキスト ボックス 108">
            <a:extLst>
              <a:ext uri="{FF2B5EF4-FFF2-40B4-BE49-F238E27FC236}">
                <a16:creationId xmlns:a16="http://schemas.microsoft.com/office/drawing/2014/main" id="{94D72A32-01C7-4501-9ED1-BA7B4AB23BE6}"/>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15" name="直線コネクタ 14">
            <a:extLst>
              <a:ext uri="{FF2B5EF4-FFF2-40B4-BE49-F238E27FC236}">
                <a16:creationId xmlns:a16="http://schemas.microsoft.com/office/drawing/2014/main" id="{7123D990-9F23-405C-A868-89CCDFDF07D9}"/>
              </a:ext>
            </a:extLst>
          </p:cNvPr>
          <p:cNvCxnSpPr>
            <a:cxnSpLocks/>
            <a:stCxn id="109" idx="3"/>
            <a:endCxn id="111"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737CED-486D-4319-B221-74394F54DBA2}"/>
              </a:ext>
            </a:extLst>
          </p:cNvPr>
          <p:cNvCxnSpPr>
            <a:cxnSpLocks/>
            <a:stCxn id="106" idx="3"/>
            <a:endCxn id="24"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星: 5 pt 23">
            <a:extLst>
              <a:ext uri="{FF2B5EF4-FFF2-40B4-BE49-F238E27FC236}">
                <a16:creationId xmlns:a16="http://schemas.microsoft.com/office/drawing/2014/main" id="{9BD45543-5171-495D-BE28-B656A6F0CF18}"/>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星: 5 pt 110">
            <a:extLst>
              <a:ext uri="{FF2B5EF4-FFF2-40B4-BE49-F238E27FC236}">
                <a16:creationId xmlns:a16="http://schemas.microsoft.com/office/drawing/2014/main" id="{64172318-A7FC-4C61-BD6D-EE5438B395E7}"/>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星: 5 pt 113">
            <a:extLst>
              <a:ext uri="{FF2B5EF4-FFF2-40B4-BE49-F238E27FC236}">
                <a16:creationId xmlns:a16="http://schemas.microsoft.com/office/drawing/2014/main" id="{56E42E38-B00A-41D8-8873-0E9FF42B2D74}"/>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星: 5 pt 115">
            <a:extLst>
              <a:ext uri="{FF2B5EF4-FFF2-40B4-BE49-F238E27FC236}">
                <a16:creationId xmlns:a16="http://schemas.microsoft.com/office/drawing/2014/main" id="{E9E89810-BC0E-4B16-81D5-123A6A61E3CF}"/>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a:extLst>
              <a:ext uri="{FF2B5EF4-FFF2-40B4-BE49-F238E27FC236}">
                <a16:creationId xmlns:a16="http://schemas.microsoft.com/office/drawing/2014/main" id="{66987158-9FA1-44FF-A14C-29CA9C4BE21F}"/>
              </a:ext>
            </a:extLst>
          </p:cNvPr>
          <p:cNvCxnSpPr>
            <a:stCxn id="114" idx="2"/>
            <a:endCxn id="116"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7920642D-16BC-4EA3-A5D3-244F08114357}"/>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120" name="テキスト ボックス 119">
                <a:extLst>
                  <a:ext uri="{FF2B5EF4-FFF2-40B4-BE49-F238E27FC236}">
                    <a16:creationId xmlns:a16="http://schemas.microsoft.com/office/drawing/2014/main" id="{7920642D-16BC-4EA3-A5D3-244F08114357}"/>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121" name="直線コネクタ 120">
            <a:extLst>
              <a:ext uri="{FF2B5EF4-FFF2-40B4-BE49-F238E27FC236}">
                <a16:creationId xmlns:a16="http://schemas.microsoft.com/office/drawing/2014/main" id="{FB787F6C-3936-4878-B749-45BF7A3E6FB4}"/>
              </a:ext>
            </a:extLst>
          </p:cNvPr>
          <p:cNvCxnSpPr>
            <a:cxnSpLocks/>
            <a:endCxn id="120"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E73F363F-15E4-4355-9322-A572AA9D05A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8A5B0F2-E820-4401-A845-A5A83E2041E1}"/>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128" name="テキスト ボックス 127">
                <a:extLst>
                  <a:ext uri="{FF2B5EF4-FFF2-40B4-BE49-F238E27FC236}">
                    <a16:creationId xmlns:a16="http://schemas.microsoft.com/office/drawing/2014/main" id="{A8A5B0F2-E820-4401-A845-A5A83E2041E1}"/>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201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6238391"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85E6918-2B74-4641-B34B-4A2A27887269}"/>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2" name="テキスト ボックス 11">
                <a:extLst>
                  <a:ext uri="{FF2B5EF4-FFF2-40B4-BE49-F238E27FC236}">
                    <a16:creationId xmlns:a16="http://schemas.microsoft.com/office/drawing/2014/main" id="{485E6918-2B74-4641-B34B-4A2A27887269}"/>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714ED89-945D-4828-8E34-8F81A6E5BF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400754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en-US" altLang="ja-JP" sz="3200" dirty="0"/>
              <a:t>2022</a:t>
            </a:r>
            <a:r>
              <a:rPr lang="ja-JP" altLang="en-US" sz="3200" dirty="0"/>
              <a:t>年度の研究成果についてご報告する。</a:t>
            </a:r>
            <a:endParaRPr lang="en-US" altLang="ja-JP" sz="3200" dirty="0"/>
          </a:p>
          <a:p>
            <a:r>
              <a:rPr lang="ja-JP" altLang="en-US" sz="3200" dirty="0"/>
              <a:t>成果と課題を踏まえ、来年度も共同研究の継続を希望しており、ご依頼させていただきたい。</a:t>
            </a:r>
            <a:endParaRPr lang="en-US" altLang="ja-JP" sz="3200" dirty="0"/>
          </a:p>
          <a:p>
            <a:r>
              <a:rPr lang="ja-JP" altLang="en-US" sz="3200" dirty="0"/>
              <a:t>来年度の内容と計画をご相談し、来年度の継続について内諾をいただきたい。</a:t>
            </a:r>
            <a:endParaRPr lang="en-US" altLang="ja-JP" sz="3200" dirty="0"/>
          </a:p>
          <a:p>
            <a:pPr lvl="1"/>
            <a:r>
              <a:rPr lang="ja-JP" altLang="en-US" sz="2800" dirty="0"/>
              <a:t>特に、共同研究契約は</a:t>
            </a:r>
            <a:r>
              <a:rPr lang="en-US" altLang="ja-JP" sz="2800" dirty="0"/>
              <a:t>2024</a:t>
            </a:r>
            <a:r>
              <a:rPr lang="ja-JP" altLang="en-US" sz="2800" dirty="0"/>
              <a:t>年</a:t>
            </a:r>
            <a:r>
              <a:rPr lang="en-US" altLang="ja-JP" sz="2800" dirty="0"/>
              <a:t>3</a:t>
            </a:r>
            <a:r>
              <a:rPr lang="ja-JP" altLang="en-US" sz="2800" dirty="0"/>
              <a:t>月終了を視野に入れています。</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6BDE6230-B670-4D17-A884-A55C54D6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827" y="2935505"/>
            <a:ext cx="3008033" cy="1986436"/>
          </a:xfrm>
          <a:prstGeom prst="rect">
            <a:avLst/>
          </a:prstGeom>
        </p:spPr>
      </p:pic>
      <p:pic>
        <p:nvPicPr>
          <p:cNvPr id="12" name="図 11" descr="グラフ&#10;&#10;自動的に生成された説明">
            <a:extLst>
              <a:ext uri="{FF2B5EF4-FFF2-40B4-BE49-F238E27FC236}">
                <a16:creationId xmlns:a16="http://schemas.microsoft.com/office/drawing/2014/main" id="{58457322-A367-42F4-B61B-79D99273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 y="2937989"/>
            <a:ext cx="3008032" cy="198643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違反量削減優先は、</a:t>
            </a: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ただし、</a:t>
            </a:r>
            <a:r>
              <a:rPr lang="en-US" altLang="ja-JP" sz="2400" dirty="0"/>
              <a:t>100</a:t>
            </a:r>
            <a:r>
              <a:rPr lang="ja-JP" altLang="en-US" sz="2400" dirty="0"/>
              <a:t>個体なら、</a:t>
            </a:r>
            <a:r>
              <a:rPr lang="en-US" altLang="ja-JP" sz="2400" dirty="0"/>
              <a:t>3</a:t>
            </a:r>
            <a:r>
              <a:rPr lang="ja-JP" altLang="en-US" sz="2400" dirty="0"/>
              <a:t>次元空間で可能解獲得は容易</a:t>
            </a:r>
            <a:endParaRPr lang="en-US" altLang="ja-JP" sz="2400"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43131"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3" y="-20412"/>
            <a:ext cx="6114567"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endParaRPr kumimoji="1" lang="en-US" altLang="ja-JP" sz="1600" b="1" dirty="0">
              <a:solidFill>
                <a:schemeClr val="bg1"/>
              </a:solidFill>
            </a:endParaRPr>
          </a:p>
        </p:txBody>
      </p:sp>
      <p:sp>
        <p:nvSpPr>
          <p:cNvPr id="35" name="テキスト ボックス 34">
            <a:extLst>
              <a:ext uri="{FF2B5EF4-FFF2-40B4-BE49-F238E27FC236}">
                <a16:creationId xmlns:a16="http://schemas.microsoft.com/office/drawing/2014/main" id="{A762FC4F-5AF2-43DF-A843-CC23F91BCB23}"/>
              </a:ext>
            </a:extLst>
          </p:cNvPr>
          <p:cNvSpPr txBox="1"/>
          <p:nvPr/>
        </p:nvSpPr>
        <p:spPr>
          <a:xfrm>
            <a:off x="2915351"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pic>
        <p:nvPicPr>
          <p:cNvPr id="24" name="図 23" descr="グラフ, ヒストグラム&#10;&#10;自動的に生成された説明">
            <a:extLst>
              <a:ext uri="{FF2B5EF4-FFF2-40B4-BE49-F238E27FC236}">
                <a16:creationId xmlns:a16="http://schemas.microsoft.com/office/drawing/2014/main" id="{B94A2AF4-E3A9-4872-92D6-3D62FC4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185" y="2935505"/>
            <a:ext cx="3008033" cy="1986436"/>
          </a:xfrm>
          <a:prstGeom prst="rect">
            <a:avLst/>
          </a:prstGeom>
        </p:spPr>
      </p:pic>
      <p:pic>
        <p:nvPicPr>
          <p:cNvPr id="25" name="図 24" descr="グラフ, ヒストグラム&#10;&#10;自動的に生成された説明">
            <a:extLst>
              <a:ext uri="{FF2B5EF4-FFF2-40B4-BE49-F238E27FC236}">
                <a16:creationId xmlns:a16="http://schemas.microsoft.com/office/drawing/2014/main" id="{491FB5B8-EAD1-4508-A132-EE3E505917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99" y="2935505"/>
            <a:ext cx="3008033" cy="1986437"/>
          </a:xfrm>
          <a:prstGeom prst="rect">
            <a:avLst/>
          </a:prstGeom>
        </p:spPr>
      </p:pic>
      <p:sp>
        <p:nvSpPr>
          <p:cNvPr id="26" name="テキスト ボックス 25">
            <a:extLst>
              <a:ext uri="{FF2B5EF4-FFF2-40B4-BE49-F238E27FC236}">
                <a16:creationId xmlns:a16="http://schemas.microsoft.com/office/drawing/2014/main" id="{EE38C4D8-BB01-4678-8D0C-52FF6CFDA829}"/>
              </a:ext>
            </a:extLst>
          </p:cNvPr>
          <p:cNvSpPr txBox="1"/>
          <p:nvPr/>
        </p:nvSpPr>
        <p:spPr>
          <a:xfrm>
            <a:off x="6686550"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7" name="テキスト ボックス 26">
            <a:extLst>
              <a:ext uri="{FF2B5EF4-FFF2-40B4-BE49-F238E27FC236}">
                <a16:creationId xmlns:a16="http://schemas.microsoft.com/office/drawing/2014/main" id="{AD4D3442-CCFB-41F4-B79B-CE5B30E4813C}"/>
              </a:ext>
            </a:extLst>
          </p:cNvPr>
          <p:cNvSpPr txBox="1"/>
          <p:nvPr/>
        </p:nvSpPr>
        <p:spPr>
          <a:xfrm>
            <a:off x="8958770"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7213118-1CAE-47FE-8EC7-883E815F0D3A}"/>
                  </a:ext>
                </a:extLst>
              </p:cNvPr>
              <p:cNvSpPr txBox="1"/>
              <p:nvPr/>
            </p:nvSpPr>
            <p:spPr>
              <a:xfrm>
                <a:off x="359893" y="51016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 0.3920</a:t>
                </a:r>
                <a:endParaRPr kumimoji="1" lang="ja-JP" altLang="en-US" sz="1400" dirty="0"/>
              </a:p>
            </p:txBody>
          </p:sp>
        </mc:Choice>
        <mc:Fallback xmlns="">
          <p:sp>
            <p:nvSpPr>
              <p:cNvPr id="28" name="テキスト ボックス 27">
                <a:extLst>
                  <a:ext uri="{FF2B5EF4-FFF2-40B4-BE49-F238E27FC236}">
                    <a16:creationId xmlns:a16="http://schemas.microsoft.com/office/drawing/2014/main" id="{57213118-1CAE-47FE-8EC7-883E815F0D3A}"/>
                  </a:ext>
                </a:extLst>
              </p:cNvPr>
              <p:cNvSpPr txBox="1">
                <a:spLocks noRot="1" noChangeAspect="1" noMove="1" noResize="1" noEditPoints="1" noAdjustHandles="1" noChangeArrowheads="1" noChangeShapeType="1" noTextEdit="1"/>
              </p:cNvSpPr>
              <p:nvPr/>
            </p:nvSpPr>
            <p:spPr>
              <a:xfrm>
                <a:off x="359893" y="5101643"/>
                <a:ext cx="2326627" cy="307777"/>
              </a:xfrm>
              <a:prstGeom prst="rect">
                <a:avLst/>
              </a:prstGeom>
              <a:blipFill>
                <a:blip r:embed="rId6"/>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044EDE5-EB72-4596-84E2-2185804CF31D}"/>
                  </a:ext>
                </a:extLst>
              </p:cNvPr>
              <p:cNvSpPr txBox="1"/>
              <p:nvPr/>
            </p:nvSpPr>
            <p:spPr>
              <a:xfrm>
                <a:off x="359893" y="53616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3" name="テキスト ボックス 32">
                <a:extLst>
                  <a:ext uri="{FF2B5EF4-FFF2-40B4-BE49-F238E27FC236}">
                    <a16:creationId xmlns:a16="http://schemas.microsoft.com/office/drawing/2014/main" id="{D044EDE5-EB72-4596-84E2-2185804CF31D}"/>
                  </a:ext>
                </a:extLst>
              </p:cNvPr>
              <p:cNvSpPr txBox="1">
                <a:spLocks noRot="1" noChangeAspect="1" noMove="1" noResize="1" noEditPoints="1" noAdjustHandles="1" noChangeArrowheads="1" noChangeShapeType="1" noTextEdit="1"/>
              </p:cNvSpPr>
              <p:nvPr/>
            </p:nvSpPr>
            <p:spPr>
              <a:xfrm>
                <a:off x="359893" y="5361654"/>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49B9E9B-0B6C-4CB0-8B3B-FD4BEEC5D696}"/>
              </a:ext>
            </a:extLst>
          </p:cNvPr>
          <p:cNvSpPr txBox="1"/>
          <p:nvPr/>
        </p:nvSpPr>
        <p:spPr>
          <a:xfrm>
            <a:off x="359893" y="56218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66</a:t>
            </a:r>
            <a:r>
              <a:rPr kumimoji="1" lang="ja-JP" altLang="en-US" sz="1400" dirty="0"/>
              <a:t>秒</a:t>
            </a:r>
            <a:endParaRPr kumimoji="1" lang="en-US" altLang="ja-JP" sz="1400" dirty="0"/>
          </a:p>
          <a:p>
            <a:r>
              <a:rPr kumimoji="1" lang="ja-JP" altLang="en-US" sz="1400" dirty="0"/>
              <a:t>（</a:t>
            </a:r>
            <a:r>
              <a:rPr kumimoji="1" lang="en-US" altLang="ja-JP" sz="1400" dirty="0"/>
              <a:t>54</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45786A-D3FC-470E-8CD2-E04D8BBA6AA9}"/>
                  </a:ext>
                </a:extLst>
              </p:cNvPr>
              <p:cNvSpPr txBox="1"/>
              <p:nvPr/>
            </p:nvSpPr>
            <p:spPr>
              <a:xfrm>
                <a:off x="3541205"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0.3964</a:t>
                </a:r>
                <a:endParaRPr kumimoji="1" lang="ja-JP" altLang="en-US" sz="1400" dirty="0"/>
              </a:p>
            </p:txBody>
          </p:sp>
        </mc:Choice>
        <mc:Fallback xmlns="">
          <p:sp>
            <p:nvSpPr>
              <p:cNvPr id="40" name="テキスト ボックス 39">
                <a:extLst>
                  <a:ext uri="{FF2B5EF4-FFF2-40B4-BE49-F238E27FC236}">
                    <a16:creationId xmlns:a16="http://schemas.microsoft.com/office/drawing/2014/main" id="{0445786A-D3FC-470E-8CD2-E04D8BBA6AA9}"/>
                  </a:ext>
                </a:extLst>
              </p:cNvPr>
              <p:cNvSpPr txBox="1">
                <a:spLocks noRot="1" noChangeAspect="1" noMove="1" noResize="1" noEditPoints="1" noAdjustHandles="1" noChangeArrowheads="1" noChangeShapeType="1" noTextEdit="1"/>
              </p:cNvSpPr>
              <p:nvPr/>
            </p:nvSpPr>
            <p:spPr>
              <a:xfrm>
                <a:off x="3541205" y="5064775"/>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FB712BA-B114-433B-8A11-7E1B114732E5}"/>
                  </a:ext>
                </a:extLst>
              </p:cNvPr>
              <p:cNvSpPr txBox="1"/>
              <p:nvPr/>
            </p:nvSpPr>
            <p:spPr>
              <a:xfrm>
                <a:off x="3541205"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3" name="テキスト ボックス 42">
                <a:extLst>
                  <a:ext uri="{FF2B5EF4-FFF2-40B4-BE49-F238E27FC236}">
                    <a16:creationId xmlns:a16="http://schemas.microsoft.com/office/drawing/2014/main" id="{9FB712BA-B114-433B-8A11-7E1B114732E5}"/>
                  </a:ext>
                </a:extLst>
              </p:cNvPr>
              <p:cNvSpPr txBox="1">
                <a:spLocks noRot="1" noChangeAspect="1" noMove="1" noResize="1" noEditPoints="1" noAdjustHandles="1" noChangeArrowheads="1" noChangeShapeType="1" noTextEdit="1"/>
              </p:cNvSpPr>
              <p:nvPr/>
            </p:nvSpPr>
            <p:spPr>
              <a:xfrm>
                <a:off x="3541205"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84BB336-BF9F-44AF-B3BC-8A5F6FDE706B}"/>
              </a:ext>
            </a:extLst>
          </p:cNvPr>
          <p:cNvSpPr txBox="1"/>
          <p:nvPr/>
        </p:nvSpPr>
        <p:spPr>
          <a:xfrm>
            <a:off x="3541205"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a:t>
            </a:r>
            <a:r>
              <a:rPr kumimoji="1" lang="ja-JP" altLang="en-US" sz="1400" dirty="0"/>
              <a:t>秒</a:t>
            </a:r>
            <a:endParaRPr kumimoji="1" lang="en-US" altLang="ja-JP" sz="1400" dirty="0"/>
          </a:p>
          <a:p>
            <a:r>
              <a:rPr kumimoji="1" lang="ja-JP" altLang="en-US" sz="1400" dirty="0"/>
              <a:t>（</a:t>
            </a:r>
            <a:r>
              <a:rPr kumimoji="1" lang="en-US" altLang="ja-JP" sz="1400" dirty="0"/>
              <a:t>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0CEFCB0-1CD1-4D35-84BD-592AE111142D}"/>
                  </a:ext>
                </a:extLst>
              </p:cNvPr>
              <p:cNvSpPr txBox="1"/>
              <p:nvPr/>
            </p:nvSpPr>
            <p:spPr>
              <a:xfrm>
                <a:off x="6570549"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0.4043</a:t>
                </a:r>
                <a:endParaRPr kumimoji="1" lang="ja-JP" altLang="en-US" sz="1400" dirty="0"/>
              </a:p>
            </p:txBody>
          </p:sp>
        </mc:Choice>
        <mc:Fallback xmlns="">
          <p:sp>
            <p:nvSpPr>
              <p:cNvPr id="45" name="テキスト ボックス 44">
                <a:extLst>
                  <a:ext uri="{FF2B5EF4-FFF2-40B4-BE49-F238E27FC236}">
                    <a16:creationId xmlns:a16="http://schemas.microsoft.com/office/drawing/2014/main" id="{20CEFCB0-1CD1-4D35-84BD-592AE111142D}"/>
                  </a:ext>
                </a:extLst>
              </p:cNvPr>
              <p:cNvSpPr txBox="1">
                <a:spLocks noRot="1" noChangeAspect="1" noMove="1" noResize="1" noEditPoints="1" noAdjustHandles="1" noChangeArrowheads="1" noChangeShapeType="1" noTextEdit="1"/>
              </p:cNvSpPr>
              <p:nvPr/>
            </p:nvSpPr>
            <p:spPr>
              <a:xfrm>
                <a:off x="6570549" y="50647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0D8E09F-7EE7-45F9-A5D9-FDB57327E788}"/>
                  </a:ext>
                </a:extLst>
              </p:cNvPr>
              <p:cNvSpPr txBox="1"/>
              <p:nvPr/>
            </p:nvSpPr>
            <p:spPr>
              <a:xfrm>
                <a:off x="6570549"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6" name="テキスト ボックス 45">
                <a:extLst>
                  <a:ext uri="{FF2B5EF4-FFF2-40B4-BE49-F238E27FC236}">
                    <a16:creationId xmlns:a16="http://schemas.microsoft.com/office/drawing/2014/main" id="{10D8E09F-7EE7-45F9-A5D9-FDB57327E788}"/>
                  </a:ext>
                </a:extLst>
              </p:cNvPr>
              <p:cNvSpPr txBox="1">
                <a:spLocks noRot="1" noChangeAspect="1" noMove="1" noResize="1" noEditPoints="1" noAdjustHandles="1" noChangeArrowheads="1" noChangeShapeType="1" noTextEdit="1"/>
              </p:cNvSpPr>
              <p:nvPr/>
            </p:nvSpPr>
            <p:spPr>
              <a:xfrm>
                <a:off x="6570549"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2B13794-C8A5-471D-91F8-F112891FE157}"/>
              </a:ext>
            </a:extLst>
          </p:cNvPr>
          <p:cNvSpPr txBox="1"/>
          <p:nvPr/>
        </p:nvSpPr>
        <p:spPr>
          <a:xfrm>
            <a:off x="6570549"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10.8</a:t>
            </a:r>
            <a:r>
              <a:rPr kumimoji="1" lang="ja-JP" altLang="en-US" sz="1400" dirty="0"/>
              <a:t>分</a:t>
            </a:r>
            <a:endParaRPr kumimoji="1" lang="en-US" altLang="ja-JP" sz="1400" dirty="0"/>
          </a:p>
          <a:p>
            <a:r>
              <a:rPr kumimoji="1" lang="ja-JP" altLang="en-US" sz="1400" dirty="0"/>
              <a:t>（</a:t>
            </a:r>
            <a:r>
              <a:rPr kumimoji="1" lang="en-US" altLang="ja-JP" sz="1400" dirty="0"/>
              <a:t>26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C6DB2CD5-0D7C-4370-BC10-0446B5E6F01F}"/>
                  </a:ext>
                </a:extLst>
              </p:cNvPr>
              <p:cNvSpPr txBox="1"/>
              <p:nvPr/>
            </p:nvSpPr>
            <p:spPr>
              <a:xfrm>
                <a:off x="9574796" y="50608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0.3855</a:t>
                </a:r>
                <a:endParaRPr kumimoji="1" lang="ja-JP" altLang="en-US" sz="1400" dirty="0"/>
              </a:p>
            </p:txBody>
          </p:sp>
        </mc:Choice>
        <mc:Fallback xmlns="">
          <p:sp>
            <p:nvSpPr>
              <p:cNvPr id="49" name="テキスト ボックス 48">
                <a:extLst>
                  <a:ext uri="{FF2B5EF4-FFF2-40B4-BE49-F238E27FC236}">
                    <a16:creationId xmlns:a16="http://schemas.microsoft.com/office/drawing/2014/main" id="{C6DB2CD5-0D7C-4370-BC10-0446B5E6F01F}"/>
                  </a:ext>
                </a:extLst>
              </p:cNvPr>
              <p:cNvSpPr txBox="1">
                <a:spLocks noRot="1" noChangeAspect="1" noMove="1" noResize="1" noEditPoints="1" noAdjustHandles="1" noChangeArrowheads="1" noChangeShapeType="1" noTextEdit="1"/>
              </p:cNvSpPr>
              <p:nvPr/>
            </p:nvSpPr>
            <p:spPr>
              <a:xfrm>
                <a:off x="9574796" y="5060874"/>
                <a:ext cx="2326627" cy="307777"/>
              </a:xfrm>
              <a:prstGeom prst="rect">
                <a:avLst/>
              </a:prstGeom>
              <a:blipFill>
                <a:blip r:embed="rId10"/>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3C8BCB-8732-4583-9E41-E5EF82C7DC03}"/>
                  </a:ext>
                </a:extLst>
              </p:cNvPr>
              <p:cNvSpPr txBox="1"/>
              <p:nvPr/>
            </p:nvSpPr>
            <p:spPr>
              <a:xfrm>
                <a:off x="9574796" y="53208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50" name="テキスト ボックス 49">
                <a:extLst>
                  <a:ext uri="{FF2B5EF4-FFF2-40B4-BE49-F238E27FC236}">
                    <a16:creationId xmlns:a16="http://schemas.microsoft.com/office/drawing/2014/main" id="{BC3C8BCB-8732-4583-9E41-E5EF82C7DC03}"/>
                  </a:ext>
                </a:extLst>
              </p:cNvPr>
              <p:cNvSpPr txBox="1">
                <a:spLocks noRot="1" noChangeAspect="1" noMove="1" noResize="1" noEditPoints="1" noAdjustHandles="1" noChangeArrowheads="1" noChangeShapeType="1" noTextEdit="1"/>
              </p:cNvSpPr>
              <p:nvPr/>
            </p:nvSpPr>
            <p:spPr>
              <a:xfrm>
                <a:off x="9574796" y="5320885"/>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56160CFC-B02A-4ACD-95E3-325E2AD50E77}"/>
              </a:ext>
            </a:extLst>
          </p:cNvPr>
          <p:cNvSpPr txBox="1"/>
          <p:nvPr/>
        </p:nvSpPr>
        <p:spPr>
          <a:xfrm>
            <a:off x="9574796" y="55810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26</a:t>
            </a:r>
            <a:r>
              <a:rPr kumimoji="1" lang="ja-JP" altLang="en-US" sz="1400" dirty="0"/>
              <a:t>秒</a:t>
            </a:r>
            <a:endParaRPr kumimoji="1" lang="en-US" altLang="ja-JP" sz="1400" dirty="0"/>
          </a:p>
          <a:p>
            <a:r>
              <a:rPr kumimoji="1" lang="ja-JP" altLang="en-US" sz="1400" dirty="0"/>
              <a:t>（</a:t>
            </a:r>
            <a:r>
              <a:rPr kumimoji="1" lang="en-US" altLang="ja-JP" sz="1400" dirty="0"/>
              <a:t>1</a:t>
            </a:r>
            <a:r>
              <a:rPr kumimoji="1" lang="ja-JP" altLang="en-US" sz="1400" dirty="0"/>
              <a:t>秒で可能解獲得）</a:t>
            </a:r>
            <a:endParaRPr kumimoji="1" lang="en-US" altLang="ja-JP" sz="1400" dirty="0"/>
          </a:p>
        </p:txBody>
      </p:sp>
      <p:sp>
        <p:nvSpPr>
          <p:cNvPr id="52" name="テキスト ボックス 51">
            <a:extLst>
              <a:ext uri="{FF2B5EF4-FFF2-40B4-BE49-F238E27FC236}">
                <a16:creationId xmlns:a16="http://schemas.microsoft.com/office/drawing/2014/main" id="{62016497-E7EF-4708-8CDE-B1FB1617BFDF}"/>
              </a:ext>
            </a:extLst>
          </p:cNvPr>
          <p:cNvSpPr txBox="1"/>
          <p:nvPr/>
        </p:nvSpPr>
        <p:spPr>
          <a:xfrm>
            <a:off x="1879063" y="2087042"/>
            <a:ext cx="2225782" cy="369332"/>
          </a:xfrm>
          <a:prstGeom prst="rect">
            <a:avLst/>
          </a:prstGeom>
          <a:noFill/>
        </p:spPr>
        <p:txBody>
          <a:bodyPr wrap="square" rtlCol="0">
            <a:spAutoFit/>
          </a:bodyPr>
          <a:lstStyle/>
          <a:p>
            <a:pPr algn="ctr"/>
            <a:r>
              <a:rPr lang="ja-JP" altLang="en-US" dirty="0"/>
              <a:t>条件</a:t>
            </a:r>
            <a:r>
              <a:rPr lang="en-US" altLang="ja-JP" dirty="0"/>
              <a:t>1</a:t>
            </a:r>
            <a:r>
              <a:rPr lang="ja-JP" altLang="en-US" dirty="0"/>
              <a:t>（個体数</a:t>
            </a:r>
            <a:r>
              <a:rPr lang="en-US" altLang="ja-JP" dirty="0"/>
              <a:t>10</a:t>
            </a:r>
            <a:r>
              <a:rPr lang="ja-JP" altLang="en-US" dirty="0"/>
              <a:t>）</a:t>
            </a:r>
          </a:p>
        </p:txBody>
      </p:sp>
      <p:sp>
        <p:nvSpPr>
          <p:cNvPr id="53" name="テキスト ボックス 52">
            <a:extLst>
              <a:ext uri="{FF2B5EF4-FFF2-40B4-BE49-F238E27FC236}">
                <a16:creationId xmlns:a16="http://schemas.microsoft.com/office/drawing/2014/main" id="{659EB3CD-7709-4EBA-A8C0-EFA25C108AB8}"/>
              </a:ext>
            </a:extLst>
          </p:cNvPr>
          <p:cNvSpPr txBox="1"/>
          <p:nvPr/>
        </p:nvSpPr>
        <p:spPr>
          <a:xfrm>
            <a:off x="7928954" y="2087042"/>
            <a:ext cx="2472768" cy="369332"/>
          </a:xfrm>
          <a:prstGeom prst="rect">
            <a:avLst/>
          </a:prstGeom>
          <a:noFill/>
        </p:spPr>
        <p:txBody>
          <a:bodyPr wrap="square" rtlCol="0">
            <a:spAutoFit/>
          </a:bodyPr>
          <a:lstStyle/>
          <a:p>
            <a:pPr algn="ctr"/>
            <a:r>
              <a:rPr lang="ja-JP" altLang="en-US" dirty="0"/>
              <a:t>条件</a:t>
            </a:r>
            <a:r>
              <a:rPr lang="en-US" altLang="ja-JP" dirty="0"/>
              <a:t>2</a:t>
            </a:r>
            <a:r>
              <a:rPr lang="ja-JP" altLang="en-US" dirty="0"/>
              <a:t>（個体数</a:t>
            </a:r>
            <a:r>
              <a:rPr lang="en-US" altLang="ja-JP" dirty="0"/>
              <a:t>100</a:t>
            </a:r>
            <a:r>
              <a:rPr lang="ja-JP" altLang="en-US" dirty="0"/>
              <a:t>）</a:t>
            </a:r>
          </a:p>
        </p:txBody>
      </p:sp>
      <p:cxnSp>
        <p:nvCxnSpPr>
          <p:cNvPr id="54" name="直線コネクタ 53">
            <a:extLst>
              <a:ext uri="{FF2B5EF4-FFF2-40B4-BE49-F238E27FC236}">
                <a16:creationId xmlns:a16="http://schemas.microsoft.com/office/drawing/2014/main" id="{8C1F9FE5-9C6A-4AB0-ACED-9EB30EFA6136}"/>
              </a:ext>
            </a:extLst>
          </p:cNvPr>
          <p:cNvCxnSpPr>
            <a:cxnSpLocks/>
          </p:cNvCxnSpPr>
          <p:nvPr/>
        </p:nvCxnSpPr>
        <p:spPr>
          <a:xfrm flipH="1" flipV="1">
            <a:off x="6391154"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47D8145-0E29-4E02-ACE9-14E153B89E93}"/>
              </a:ext>
            </a:extLst>
          </p:cNvPr>
          <p:cNvCxnSpPr>
            <a:cxnSpLocks/>
          </p:cNvCxnSpPr>
          <p:nvPr/>
        </p:nvCxnSpPr>
        <p:spPr>
          <a:xfrm flipH="1" flipV="1">
            <a:off x="217770"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59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3" y="-20412"/>
            <a:ext cx="6695591"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sp>
        <p:nvSpPr>
          <p:cNvPr id="12" name="テキスト ボックス 11">
            <a:extLst>
              <a:ext uri="{FF2B5EF4-FFF2-40B4-BE49-F238E27FC236}">
                <a16:creationId xmlns:a16="http://schemas.microsoft.com/office/drawing/2014/main" id="{EA6B4B9B-CB6A-4A73-8AED-AC68086B55FA}"/>
              </a:ext>
            </a:extLst>
          </p:cNvPr>
          <p:cNvSpPr txBox="1"/>
          <p:nvPr/>
        </p:nvSpPr>
        <p:spPr>
          <a:xfrm>
            <a:off x="347145" y="468169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47145" y="2884126"/>
            <a:ext cx="1467068" cy="400110"/>
          </a:xfrm>
          <a:prstGeom prst="rect">
            <a:avLst/>
          </a:prstGeom>
          <a:noFill/>
        </p:spPr>
        <p:txBody>
          <a:bodyPr wrap="none" rtlCol="0">
            <a:spAutoFit/>
          </a:bodyPr>
          <a:lstStyle/>
          <a:p>
            <a:r>
              <a:rPr kumimoji="1" lang="ja-JP" altLang="en-US" sz="2000" b="1" dirty="0"/>
              <a:t>制約対処法</a:t>
            </a:r>
          </a:p>
        </p:txBody>
      </p:sp>
      <p:cxnSp>
        <p:nvCxnSpPr>
          <p:cNvPr id="17" name="直線コネクタ 16">
            <a:extLst>
              <a:ext uri="{FF2B5EF4-FFF2-40B4-BE49-F238E27FC236}">
                <a16:creationId xmlns:a16="http://schemas.microsoft.com/office/drawing/2014/main" id="{8860B63E-9A83-4BF6-8647-5A6D73A86542}"/>
              </a:ext>
            </a:extLst>
          </p:cNvPr>
          <p:cNvCxnSpPr/>
          <p:nvPr/>
        </p:nvCxnSpPr>
        <p:spPr>
          <a:xfrm>
            <a:off x="2155593" y="1740317"/>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152613-5F85-4D4E-8086-D269337DA0E9}"/>
              </a:ext>
            </a:extLst>
          </p:cNvPr>
          <p:cNvSpPr txBox="1"/>
          <p:nvPr/>
        </p:nvSpPr>
        <p:spPr>
          <a:xfrm>
            <a:off x="2301761" y="4681694"/>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2575169" y="2709601"/>
            <a:ext cx="2709396" cy="400110"/>
          </a:xfrm>
          <a:prstGeom prst="rect">
            <a:avLst/>
          </a:prstGeom>
          <a:noFill/>
        </p:spPr>
        <p:txBody>
          <a:bodyPr wrap="none" rtlCol="0">
            <a:spAutoFit/>
          </a:bodyPr>
          <a:lstStyle/>
          <a:p>
            <a:pPr algn="ctr"/>
            <a:r>
              <a:rPr kumimoji="1" lang="ja-JP" altLang="en-US" sz="2000" dirty="0"/>
              <a:t>多目的最適化アプローチ</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2612840" y="3118831"/>
            <a:ext cx="2634054" cy="369332"/>
          </a:xfrm>
          <a:prstGeom prst="rect">
            <a:avLst/>
          </a:prstGeom>
          <a:noFill/>
        </p:spPr>
        <p:txBody>
          <a:bodyPr wrap="none" rtlCol="0">
            <a:spAutoFit/>
          </a:bodyPr>
          <a:lstStyle/>
          <a:p>
            <a:pPr algn="ctr"/>
            <a:r>
              <a:rPr kumimoji="1" lang="ja-JP" altLang="en-US" dirty="0"/>
              <a:t>（問題分割、</a:t>
            </a:r>
            <a:r>
              <a:rPr kumimoji="1" lang="en-US" altLang="ja-JP" dirty="0"/>
              <a:t>MOEA/D</a:t>
            </a:r>
            <a:r>
              <a:rPr kumimoji="1" lang="ja-JP" altLang="en-US" dirty="0"/>
              <a:t>）</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6054189" y="4681694"/>
            <a:ext cx="1794252" cy="400110"/>
          </a:xfrm>
          <a:prstGeom prst="rect">
            <a:avLst/>
          </a:prstGeom>
          <a:noFill/>
        </p:spPr>
        <p:txBody>
          <a:bodyPr wrap="square" rtlCol="0">
            <a:spAutoFit/>
          </a:bodyPr>
          <a:lstStyle/>
          <a:p>
            <a:pPr algn="ctr"/>
            <a:r>
              <a:rPr kumimoji="1" lang="ja-JP" altLang="en-US" sz="2000" dirty="0"/>
              <a:t>佐藤さん検討</a:t>
            </a:r>
          </a:p>
        </p:txBody>
      </p:sp>
      <p:sp>
        <p:nvSpPr>
          <p:cNvPr id="5" name="二等辺三角形 4">
            <a:extLst>
              <a:ext uri="{FF2B5EF4-FFF2-40B4-BE49-F238E27FC236}">
                <a16:creationId xmlns:a16="http://schemas.microsoft.com/office/drawing/2014/main" id="{629941FD-13CE-549B-414A-6D0EA4415F3D}"/>
              </a:ext>
            </a:extLst>
          </p:cNvPr>
          <p:cNvSpPr/>
          <p:nvPr/>
        </p:nvSpPr>
        <p:spPr>
          <a:xfrm rot="5400000">
            <a:off x="7972612" y="2883752"/>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二等辺三角形 6">
            <a:extLst>
              <a:ext uri="{FF2B5EF4-FFF2-40B4-BE49-F238E27FC236}">
                <a16:creationId xmlns:a16="http://schemas.microsoft.com/office/drawing/2014/main" id="{96ABB5B1-33F3-C42C-05B6-94A93BA13D2E}"/>
              </a:ext>
            </a:extLst>
          </p:cNvPr>
          <p:cNvSpPr/>
          <p:nvPr/>
        </p:nvSpPr>
        <p:spPr>
          <a:xfrm rot="5400000">
            <a:off x="7972612" y="4662946"/>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44948413-03F0-4DFF-14F4-DC753E6EA0B3}"/>
              </a:ext>
            </a:extLst>
          </p:cNvPr>
          <p:cNvSpPr txBox="1"/>
          <p:nvPr/>
        </p:nvSpPr>
        <p:spPr>
          <a:xfrm>
            <a:off x="5993070" y="2589122"/>
            <a:ext cx="1916490" cy="1015663"/>
          </a:xfrm>
          <a:prstGeom prst="rect">
            <a:avLst/>
          </a:prstGeom>
          <a:noFill/>
        </p:spPr>
        <p:txBody>
          <a:bodyPr wrap="square" rtlCol="0">
            <a:spAutoFit/>
          </a:bodyPr>
          <a:lstStyle/>
          <a:p>
            <a:pPr algn="ctr"/>
            <a:r>
              <a:rPr kumimoji="1" lang="ja-JP" altLang="en-US" sz="2000" dirty="0"/>
              <a:t>安田さん・</a:t>
            </a:r>
            <a:endParaRPr kumimoji="1" lang="en-US" altLang="ja-JP" sz="2000" dirty="0"/>
          </a:p>
          <a:p>
            <a:pPr algn="ctr"/>
            <a:r>
              <a:rPr kumimoji="1" lang="ja-JP" altLang="en-US" sz="2000" dirty="0"/>
              <a:t>小嶋さん・</a:t>
            </a:r>
            <a:endParaRPr kumimoji="1" lang="en-US" altLang="ja-JP" sz="2000" dirty="0"/>
          </a:p>
          <a:p>
            <a:pPr algn="ctr"/>
            <a:r>
              <a:rPr kumimoji="1" lang="ja-JP" altLang="en-US" sz="2000" dirty="0"/>
              <a:t>宇津本さん検討</a:t>
            </a:r>
          </a:p>
        </p:txBody>
      </p:sp>
      <p:sp>
        <p:nvSpPr>
          <p:cNvPr id="24" name="テキスト ボックス 23">
            <a:extLst>
              <a:ext uri="{FF2B5EF4-FFF2-40B4-BE49-F238E27FC236}">
                <a16:creationId xmlns:a16="http://schemas.microsoft.com/office/drawing/2014/main" id="{6029E157-54C8-8EBF-F723-F6EFC5A182ED}"/>
              </a:ext>
            </a:extLst>
          </p:cNvPr>
          <p:cNvSpPr txBox="1"/>
          <p:nvPr/>
        </p:nvSpPr>
        <p:spPr>
          <a:xfrm>
            <a:off x="8974239" y="4527806"/>
            <a:ext cx="2650807" cy="707886"/>
          </a:xfrm>
          <a:prstGeom prst="rect">
            <a:avLst/>
          </a:prstGeom>
          <a:noFill/>
        </p:spPr>
        <p:txBody>
          <a:bodyPr wrap="square" rtlCol="0">
            <a:spAutoFit/>
          </a:bodyPr>
          <a:lstStyle/>
          <a:p>
            <a:pPr algn="ctr"/>
            <a:r>
              <a:rPr kumimoji="1" lang="ja-JP" altLang="en-US" sz="2000" dirty="0"/>
              <a:t>有制約最適化における近傍生成の改善</a:t>
            </a:r>
          </a:p>
        </p:txBody>
      </p:sp>
      <p:sp>
        <p:nvSpPr>
          <p:cNvPr id="25" name="テキスト ボックス 24">
            <a:extLst>
              <a:ext uri="{FF2B5EF4-FFF2-40B4-BE49-F238E27FC236}">
                <a16:creationId xmlns:a16="http://schemas.microsoft.com/office/drawing/2014/main" id="{923C72DF-2EDE-81A6-A518-526D0C0D44B2}"/>
              </a:ext>
            </a:extLst>
          </p:cNvPr>
          <p:cNvSpPr txBox="1"/>
          <p:nvPr/>
        </p:nvSpPr>
        <p:spPr>
          <a:xfrm>
            <a:off x="9051545" y="2592949"/>
            <a:ext cx="2740405" cy="707886"/>
          </a:xfrm>
          <a:prstGeom prst="rect">
            <a:avLst/>
          </a:prstGeom>
          <a:noFill/>
        </p:spPr>
        <p:txBody>
          <a:bodyPr wrap="square" rtlCol="0">
            <a:spAutoFit/>
          </a:bodyPr>
          <a:lstStyle/>
          <a:p>
            <a:r>
              <a:rPr kumimoji="1" lang="ja-JP" altLang="en-US" sz="2000" dirty="0"/>
              <a:t>スケール差の影響分析と正規化法の開発</a:t>
            </a:r>
          </a:p>
        </p:txBody>
      </p:sp>
      <p:cxnSp>
        <p:nvCxnSpPr>
          <p:cNvPr id="32" name="直線コネクタ 31">
            <a:extLst>
              <a:ext uri="{FF2B5EF4-FFF2-40B4-BE49-F238E27FC236}">
                <a16:creationId xmlns:a16="http://schemas.microsoft.com/office/drawing/2014/main" id="{68CD09F4-E933-AC81-C792-2A5FD6C84CA6}"/>
              </a:ext>
            </a:extLst>
          </p:cNvPr>
          <p:cNvCxnSpPr/>
          <p:nvPr/>
        </p:nvCxnSpPr>
        <p:spPr>
          <a:xfrm>
            <a:off x="5718562" y="1670633"/>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DE7EE87-0DD3-4663-87CA-62B82E6B7789}"/>
              </a:ext>
            </a:extLst>
          </p:cNvPr>
          <p:cNvSpPr txBox="1"/>
          <p:nvPr/>
        </p:nvSpPr>
        <p:spPr>
          <a:xfrm>
            <a:off x="8914156" y="3250533"/>
            <a:ext cx="2373356" cy="369332"/>
          </a:xfrm>
          <a:prstGeom prst="rect">
            <a:avLst/>
          </a:prstGeom>
          <a:noFill/>
        </p:spPr>
        <p:txBody>
          <a:bodyPr wrap="square" rtlCol="0">
            <a:spAutoFit/>
          </a:bodyPr>
          <a:lstStyle/>
          <a:p>
            <a:pPr algn="ctr"/>
            <a:r>
              <a:rPr kumimoji="1" lang="ja-JP" altLang="en-US" dirty="0">
                <a:solidFill>
                  <a:schemeClr val="accent4"/>
                </a:solidFill>
              </a:rPr>
              <a:t>⇒一部成果を抜粋</a:t>
            </a:r>
          </a:p>
        </p:txBody>
      </p:sp>
    </p:spTree>
    <p:extLst>
      <p:ext uri="{BB962C8B-B14F-4D97-AF65-F5344CB8AC3E}">
        <p14:creationId xmlns:p14="http://schemas.microsoft.com/office/powerpoint/2010/main" val="54900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F9229AA3-2AD5-4621-B437-C24A392E7968}"/>
              </a:ext>
            </a:extLst>
          </p:cNvPr>
          <p:cNvPicPr>
            <a:picLocks noChangeAspect="1"/>
          </p:cNvPicPr>
          <p:nvPr/>
        </p:nvPicPr>
        <p:blipFill>
          <a:blip r:embed="rId2"/>
          <a:stretch>
            <a:fillRect/>
          </a:stretch>
        </p:blipFill>
        <p:spPr>
          <a:xfrm>
            <a:off x="5759695" y="3547803"/>
            <a:ext cx="3121194" cy="2422083"/>
          </a:xfrm>
          <a:prstGeom prst="rect">
            <a:avLst/>
          </a:prstGeom>
        </p:spPr>
      </p:pic>
      <p:pic>
        <p:nvPicPr>
          <p:cNvPr id="8" name="図 7">
            <a:extLst>
              <a:ext uri="{FF2B5EF4-FFF2-40B4-BE49-F238E27FC236}">
                <a16:creationId xmlns:a16="http://schemas.microsoft.com/office/drawing/2014/main" id="{DF8679D1-032B-4D61-BEAE-E321C66C535E}"/>
              </a:ext>
            </a:extLst>
          </p:cNvPr>
          <p:cNvPicPr>
            <a:picLocks noChangeAspect="1"/>
          </p:cNvPicPr>
          <p:nvPr/>
        </p:nvPicPr>
        <p:blipFill>
          <a:blip r:embed="rId3"/>
          <a:stretch>
            <a:fillRect/>
          </a:stretch>
        </p:blipFill>
        <p:spPr>
          <a:xfrm>
            <a:off x="8312832" y="2157910"/>
            <a:ext cx="1454227" cy="1266940"/>
          </a:xfrm>
          <a:prstGeom prst="rect">
            <a:avLst/>
          </a:prstGeom>
        </p:spPr>
      </p:pic>
      <p:pic>
        <p:nvPicPr>
          <p:cNvPr id="5" name="図 4">
            <a:extLst>
              <a:ext uri="{FF2B5EF4-FFF2-40B4-BE49-F238E27FC236}">
                <a16:creationId xmlns:a16="http://schemas.microsoft.com/office/drawing/2014/main" id="{AFDE521C-E6BA-46F2-8A0C-58E00B9E405F}"/>
              </a:ext>
            </a:extLst>
          </p:cNvPr>
          <p:cNvPicPr>
            <a:picLocks noChangeAspect="1"/>
          </p:cNvPicPr>
          <p:nvPr/>
        </p:nvPicPr>
        <p:blipFill>
          <a:blip r:embed="rId4"/>
          <a:stretch>
            <a:fillRect/>
          </a:stretch>
        </p:blipFill>
        <p:spPr>
          <a:xfrm>
            <a:off x="8929153" y="3482776"/>
            <a:ext cx="2903778" cy="248981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問題分割における正規化法と問題点</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正規化で</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空間のスケール差を緩和したいが、選択圧の方向が安定しない。</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142903" y="936557"/>
                <a:ext cx="12020522" cy="539289"/>
              </a:xfrm>
              <a:prstGeom prst="rect">
                <a:avLst/>
              </a:prstGeom>
              <a:blipFill>
                <a:blip r:embed="rId5"/>
                <a:stretch>
                  <a:fillRect l="-862" t="-21591" r="-609" b="-193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2224331"/>
                <a:ext cx="4127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𝑆</m:t>
                          </m:r>
                        </m:e>
                        <m:sub>
                          <m:r>
                            <m:rPr>
                              <m:sty m:val="p"/>
                            </m:rPr>
                            <a:rPr lang="en-US" altLang="ja-JP" sz="1400" b="0" i="0" smtClean="0">
                              <a:latin typeface="Cambria Math" panose="02040503050406030204" pitchFamily="18" charset="0"/>
                            </a:rPr>
                            <m:t>nor</m:t>
                          </m:r>
                        </m:sub>
                      </m:sSub>
                      <m:d>
                        <m:dPr>
                          <m:ctrlPr>
                            <a:rPr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𝒙</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m:rPr>
                          <m:sty m:val="p"/>
                        </m:rPr>
                        <a:rPr lang="en-US" altLang="ja-JP" sz="1400" b="0" i="0" smtClean="0">
                          <a:latin typeface="Cambria Math" panose="02040503050406030204" pitchFamily="18" charset="0"/>
                        </a:rPr>
                        <m:t>N</m:t>
                      </m:r>
                      <m:r>
                        <m:rPr>
                          <m:sty m:val="p"/>
                        </m:rPr>
                        <a:rPr lang="en-US" altLang="ja-JP" sz="1400" i="0">
                          <a:latin typeface="Cambria Math" panose="02040503050406030204" pitchFamily="18" charset="0"/>
                        </a:rPr>
                        <m:t>orm</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r>
                            <a:rPr lang="en-US" altLang="ja-JP" sz="1400" i="1">
                              <a:latin typeface="Cambria Math" panose="02040503050406030204" pitchFamily="18" charset="0"/>
                            </a:rPr>
                            <m:t>(</m:t>
                          </m:r>
                          <m:r>
                            <a:rPr kumimoji="1" lang="en-US" altLang="ja-JP" sz="1400" b="1" i="1" smtClean="0">
                              <a:latin typeface="Cambria Math" panose="02040503050406030204" pitchFamily="18" charset="0"/>
                            </a:rPr>
                            <m:t>𝒙</m:t>
                          </m:r>
                          <m:r>
                            <a:rPr lang="en-US" altLang="ja-JP" sz="1400" i="1">
                              <a:latin typeface="Cambria Math" panose="02040503050406030204" pitchFamily="18" charset="0"/>
                            </a:rPr>
                            <m:t>)</m:t>
                          </m:r>
                        </m:e>
                      </m:d>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m:t>
                          </m:r>
                          <m:r>
                            <a:rPr lang="en-US" altLang="ja-JP" sz="1400" b="0" i="1" smtClean="0">
                              <a:latin typeface="Cambria Math" panose="02040503050406030204" pitchFamily="18" charset="0"/>
                            </a:rPr>
                            <m:t>𝑤</m:t>
                          </m:r>
                        </m:e>
                      </m:d>
                      <m:r>
                        <m:rPr>
                          <m:sty m:val="p"/>
                        </m:rPr>
                        <a:rPr lang="en-US" altLang="ja-JP" sz="1400" i="0">
                          <a:latin typeface="Cambria Math" panose="02040503050406030204" pitchFamily="18" charset="0"/>
                        </a:rPr>
                        <m:t>Norm</m:t>
                      </m:r>
                      <m:d>
                        <m:dPr>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𝑣</m:t>
                          </m:r>
                          <m:r>
                            <a:rPr lang="en-US" altLang="ja-JP" sz="1400" i="1">
                              <a:latin typeface="Cambria Math" panose="02040503050406030204" pitchFamily="18" charset="0"/>
                            </a:rPr>
                            <m:t>(</m:t>
                          </m:r>
                          <m:r>
                            <a:rPr kumimoji="1" lang="en-US" altLang="ja-JP" sz="1400" b="1" i="1">
                              <a:latin typeface="Cambria Math" panose="02040503050406030204" pitchFamily="18" charset="0"/>
                            </a:rPr>
                            <m:t>𝒙</m:t>
                          </m:r>
                          <m:r>
                            <a:rPr lang="en-US" altLang="ja-JP" sz="1400" i="1">
                              <a:latin typeface="Cambria Math" panose="02040503050406030204" pitchFamily="18" charset="0"/>
                            </a:rPr>
                            <m:t>)</m:t>
                          </m:r>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2224331"/>
                <a:ext cx="4127875" cy="307777"/>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734851" y="2569469"/>
                <a:ext cx="3755392" cy="55393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z="1600" b="0" i="0" smtClean="0">
                          <a:latin typeface="Cambria Math" panose="02040503050406030204" pitchFamily="18" charset="0"/>
                        </a:rPr>
                        <m:t>Norm</m:t>
                      </m:r>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𝑧</m:t>
                          </m:r>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a:latin typeface="Cambria Math" panose="02040503050406030204" pitchFamily="18" charset="0"/>
                                </a:rPr>
                                <m:t>min</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i="0">
                                  <a:latin typeface="Cambria Math" panose="02040503050406030204" pitchFamily="18" charset="0"/>
                                </a:rPr>
                                <m:t>m</m:t>
                              </m:r>
                              <m:r>
                                <m:rPr>
                                  <m:sty m:val="p"/>
                                </m:rPr>
                                <a:rPr lang="en-US" altLang="ja-JP" sz="1600" b="0" i="0" smtClean="0">
                                  <a:latin typeface="Cambria Math" panose="02040503050406030204" pitchFamily="18" charset="0"/>
                                </a:rPr>
                                <m:t>ax</m:t>
                              </m:r>
                            </m:sub>
                          </m:sSub>
                          <m:r>
                            <a:rPr kumimoji="1"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b="0" i="0" smtClean="0">
                                  <a:latin typeface="Cambria Math" panose="02040503050406030204" pitchFamily="18" charset="0"/>
                                </a:rPr>
                                <m:t>min</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𝑧</m:t>
                          </m:r>
                          <m:r>
                            <a:rPr kumimoji="1"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m:rPr>
                                  <m:sty m:val="p"/>
                                </m:rPr>
                                <a:rPr lang="en-US" altLang="ja-JP" sz="1600">
                                  <a:latin typeface="Cambria Math" panose="02040503050406030204" pitchFamily="18" charset="0"/>
                                </a:rPr>
                                <m:t>min</m:t>
                              </m:r>
                            </m:sub>
                          </m:sSub>
                        </m:num>
                        <m:den>
                          <m:r>
                            <m:rPr>
                              <m:sty m:val="p"/>
                            </m:rPr>
                            <a:rPr lang="en-US" altLang="ja-JP" sz="1600" b="0" i="0" smtClean="0">
                              <a:latin typeface="Cambria Math" panose="02040503050406030204" pitchFamily="18" charset="0"/>
                            </a:rPr>
                            <m:t>Δ</m:t>
                          </m:r>
                          <m:r>
                            <a:rPr lang="en-US" altLang="ja-JP" sz="1600" b="0" i="1" smtClean="0">
                              <a:latin typeface="Cambria Math" panose="02040503050406030204" pitchFamily="18" charset="0"/>
                            </a:rPr>
                            <m:t>𝑧</m:t>
                          </m:r>
                        </m:den>
                      </m:f>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734851" y="2569469"/>
                <a:ext cx="3755392" cy="553934"/>
              </a:xfrm>
              <a:prstGeom prst="rect">
                <a:avLst/>
              </a:prstGeom>
              <a:blipFill>
                <a:blip r:embed="rId7"/>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317136" y="6028540"/>
                <a:ext cx="3228156" cy="276999"/>
              </a:xfrm>
              <a:prstGeom prst="rect">
                <a:avLst/>
              </a:prstGeom>
              <a:noFill/>
            </p:spPr>
            <p:txBody>
              <a:bodyPr wrap="square" rtlCol="0">
                <a:spAutoFit/>
              </a:bodyPr>
              <a:lstStyle/>
              <a:p>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max</m:t>
                        </m:r>
                      </m:sub>
                    </m:sSub>
                    <m:r>
                      <a:rPr lang="en-US" altLang="ja-JP" sz="1200" b="0" i="1" smtClean="0">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m:t>
                        </m:r>
                        <m:r>
                          <m:rPr>
                            <m:sty m:val="p"/>
                          </m:rPr>
                          <a:rPr lang="en-US" altLang="ja-JP" sz="1200" b="0" i="0" smtClean="0">
                            <a:latin typeface="Cambria Math" panose="02040503050406030204" pitchFamily="18" charset="0"/>
                          </a:rPr>
                          <m:t>in</m:t>
                        </m:r>
                      </m:sub>
                    </m:sSub>
                  </m:oMath>
                </a14:m>
                <a:r>
                  <a:rPr kumimoji="1" lang="ja-JP" altLang="en-US" sz="1200" dirty="0"/>
                  <a:t>は、探索点群内での最大値、最小値</a:t>
                </a:r>
              </a:p>
            </p:txBody>
          </p:sp>
        </mc:Choice>
        <mc:Fallback xmlns="">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317136" y="6028540"/>
                <a:ext cx="3228156" cy="276999"/>
              </a:xfrm>
              <a:prstGeom prst="rect">
                <a:avLst/>
              </a:prstGeom>
              <a:blipFill>
                <a:blip r:embed="rId8"/>
                <a:stretch>
                  <a:fillRect t="-4444" b="-15556"/>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278519" y="1951834"/>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6031905" y="1951834"/>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CD73F7-2DA6-CADD-BDEA-BF2C966A98BE}"/>
                  </a:ext>
                </a:extLst>
              </p:cNvPr>
              <p:cNvSpPr txBox="1"/>
              <p:nvPr/>
            </p:nvSpPr>
            <p:spPr>
              <a:xfrm>
                <a:off x="6961741" y="1574500"/>
                <a:ext cx="3958361" cy="369332"/>
              </a:xfrm>
              <a:prstGeom prst="rect">
                <a:avLst/>
              </a:prstGeom>
              <a:noFill/>
            </p:spPr>
            <p:txBody>
              <a:bodyPr wrap="square" rtlCol="0">
                <a:spAutoFit/>
              </a:bodyPr>
              <a:lstStyle/>
              <a:p>
                <a:pPr algn="ctr"/>
                <a14:m>
                  <m:oMath xmlns:m="http://schemas.openxmlformats.org/officeDocument/2006/math">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𝑓</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m:t>
                    </m:r>
                  </m:oMath>
                </a14:m>
                <a:r>
                  <a:rPr lang="ja-JP" altLang="en-US" dirty="0"/>
                  <a:t>空間内の選択圧力の角度</a:t>
                </a:r>
              </a:p>
            </p:txBody>
          </p:sp>
        </mc:Choice>
        <mc:Fallback xmlns="">
          <p:sp>
            <p:nvSpPr>
              <p:cNvPr id="9" name="テキスト ボックス 8">
                <a:extLst>
                  <a:ext uri="{FF2B5EF4-FFF2-40B4-BE49-F238E27FC236}">
                    <a16:creationId xmlns:a16="http://schemas.microsoft.com/office/drawing/2014/main" id="{57CD73F7-2DA6-CADD-BDEA-BF2C966A98BE}"/>
                  </a:ext>
                </a:extLst>
              </p:cNvPr>
              <p:cNvSpPr txBox="1">
                <a:spLocks noRot="1" noChangeAspect="1" noMove="1" noResize="1" noEditPoints="1" noAdjustHandles="1" noChangeArrowheads="1" noChangeShapeType="1" noTextEdit="1"/>
              </p:cNvSpPr>
              <p:nvPr/>
            </p:nvSpPr>
            <p:spPr>
              <a:xfrm>
                <a:off x="6961741" y="1574500"/>
                <a:ext cx="3958361" cy="369332"/>
              </a:xfrm>
              <a:prstGeom prst="rect">
                <a:avLst/>
              </a:prstGeom>
              <a:blipFill>
                <a:blip r:embed="rId9"/>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2242954"/>
                <a:ext cx="689612" cy="278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xmlns="">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2242954"/>
                <a:ext cx="689612" cy="278025"/>
              </a:xfrm>
              <a:prstGeom prst="rect">
                <a:avLst/>
              </a:prstGeom>
              <a:blipFill>
                <a:blip r:embed="rId10"/>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2644706"/>
            <a:ext cx="954107" cy="461665"/>
          </a:xfrm>
          <a:prstGeom prst="rect">
            <a:avLst/>
          </a:prstGeom>
          <a:noFill/>
        </p:spPr>
        <p:txBody>
          <a:bodyPr wrap="none" rtlCol="0">
            <a:spAutoFit/>
          </a:bodyPr>
          <a:lstStyle/>
          <a:p>
            <a:pPr algn="ctr"/>
            <a:r>
              <a:rPr kumimoji="1" lang="ja-JP" altLang="en-US" sz="1200" dirty="0"/>
              <a:t>正規化関数</a:t>
            </a:r>
            <a:endParaRPr kumimoji="1" lang="en-US" altLang="ja-JP" sz="1200" dirty="0"/>
          </a:p>
          <a:p>
            <a:pPr algn="ctr"/>
            <a:r>
              <a:rPr kumimoji="1" lang="en-US" altLang="ja-JP" sz="1200" dirty="0"/>
              <a:t>(min-max)</a:t>
            </a:r>
            <a:endParaRPr kumimoji="1" lang="ja-JP" altLang="en-US" sz="1200" dirty="0"/>
          </a:p>
        </p:txBody>
      </p:sp>
      <p:sp>
        <p:nvSpPr>
          <p:cNvPr id="25" name="テキスト ボックス 24">
            <a:extLst>
              <a:ext uri="{FF2B5EF4-FFF2-40B4-BE49-F238E27FC236}">
                <a16:creationId xmlns:a16="http://schemas.microsoft.com/office/drawing/2014/main" id="{72F4879A-FA0E-4C36-A830-654F1E10E4BE}"/>
              </a:ext>
            </a:extLst>
          </p:cNvPr>
          <p:cNvSpPr txBox="1"/>
          <p:nvPr/>
        </p:nvSpPr>
        <p:spPr>
          <a:xfrm>
            <a:off x="571984" y="-20411"/>
            <a:ext cx="7238516"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27" name="テキスト ボックス 26">
            <a:extLst>
              <a:ext uri="{FF2B5EF4-FFF2-40B4-BE49-F238E27FC236}">
                <a16:creationId xmlns:a16="http://schemas.microsoft.com/office/drawing/2014/main" id="{244BCC37-B3CB-402D-BF24-6C871FEC4D73}"/>
              </a:ext>
            </a:extLst>
          </p:cNvPr>
          <p:cNvSpPr txBox="1"/>
          <p:nvPr/>
        </p:nvSpPr>
        <p:spPr>
          <a:xfrm>
            <a:off x="745413" y="1574500"/>
            <a:ext cx="4512752" cy="369332"/>
          </a:xfrm>
          <a:prstGeom prst="rect">
            <a:avLst/>
          </a:prstGeom>
          <a:noFill/>
        </p:spPr>
        <p:txBody>
          <a:bodyPr wrap="square" rtlCol="0">
            <a:spAutoFit/>
          </a:bodyPr>
          <a:lstStyle/>
          <a:p>
            <a:pPr algn="ctr"/>
            <a:r>
              <a:rPr lang="ja-JP" altLang="en-US" dirty="0"/>
              <a:t>正規化と重み</a:t>
            </a:r>
            <a:r>
              <a:rPr lang="ja-JP" altLang="en-US" sz="1600" dirty="0"/>
              <a:t>（適合度の減少方向）</a:t>
            </a:r>
            <a:r>
              <a:rPr lang="ja-JP" altLang="en-US" dirty="0"/>
              <a:t>の関係</a:t>
            </a:r>
            <a:endParaRPr kumimoji="1" lang="ja-JP" altLang="en-US" dirty="0"/>
          </a:p>
        </p:txBody>
      </p:sp>
      <p:sp>
        <p:nvSpPr>
          <p:cNvPr id="28" name="二等辺三角形 27">
            <a:extLst>
              <a:ext uri="{FF2B5EF4-FFF2-40B4-BE49-F238E27FC236}">
                <a16:creationId xmlns:a16="http://schemas.microsoft.com/office/drawing/2014/main" id="{B8A6FEA8-1BA7-4600-A155-AD0A24857813}"/>
              </a:ext>
            </a:extLst>
          </p:cNvPr>
          <p:cNvSpPr/>
          <p:nvPr/>
        </p:nvSpPr>
        <p:spPr>
          <a:xfrm rot="5400000">
            <a:off x="2569339" y="3920613"/>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9" name="図 28">
            <a:extLst>
              <a:ext uri="{FF2B5EF4-FFF2-40B4-BE49-F238E27FC236}">
                <a16:creationId xmlns:a16="http://schemas.microsoft.com/office/drawing/2014/main" id="{0F17BCB7-9804-4423-A66D-2990E63B8496}"/>
              </a:ext>
            </a:extLst>
          </p:cNvPr>
          <p:cNvPicPr>
            <a:picLocks noChangeAspect="1"/>
          </p:cNvPicPr>
          <p:nvPr/>
        </p:nvPicPr>
        <p:blipFill>
          <a:blip r:embed="rId11"/>
          <a:stretch>
            <a:fillRect/>
          </a:stretch>
        </p:blipFill>
        <p:spPr>
          <a:xfrm>
            <a:off x="171478" y="3581467"/>
            <a:ext cx="2405705" cy="2220935"/>
          </a:xfrm>
          <a:prstGeom prst="rect">
            <a:avLst/>
          </a:prstGeom>
        </p:spPr>
      </p:pic>
      <p:pic>
        <p:nvPicPr>
          <p:cNvPr id="31" name="図 30">
            <a:extLst>
              <a:ext uri="{FF2B5EF4-FFF2-40B4-BE49-F238E27FC236}">
                <a16:creationId xmlns:a16="http://schemas.microsoft.com/office/drawing/2014/main" id="{77864457-3697-4C6D-89E0-C59A0830345D}"/>
              </a:ext>
            </a:extLst>
          </p:cNvPr>
          <p:cNvPicPr>
            <a:picLocks noChangeAspect="1"/>
          </p:cNvPicPr>
          <p:nvPr/>
        </p:nvPicPr>
        <p:blipFill>
          <a:blip r:embed="rId12"/>
          <a:stretch>
            <a:fillRect/>
          </a:stretch>
        </p:blipFill>
        <p:spPr>
          <a:xfrm>
            <a:off x="3212496" y="3581467"/>
            <a:ext cx="2405705" cy="2220935"/>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0976F2B-82B0-48C9-875C-9F6E6A258BAB}"/>
                  </a:ext>
                </a:extLst>
              </p:cNvPr>
              <p:cNvSpPr txBox="1"/>
              <p:nvPr/>
            </p:nvSpPr>
            <p:spPr>
              <a:xfrm>
                <a:off x="620482" y="3242255"/>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2" name="テキスト ボックス 31">
                <a:extLst>
                  <a:ext uri="{FF2B5EF4-FFF2-40B4-BE49-F238E27FC236}">
                    <a16:creationId xmlns:a16="http://schemas.microsoft.com/office/drawing/2014/main" id="{E0976F2B-82B0-48C9-875C-9F6E6A258BAB}"/>
                  </a:ext>
                </a:extLst>
              </p:cNvPr>
              <p:cNvSpPr txBox="1">
                <a:spLocks noRot="1" noChangeAspect="1" noMove="1" noResize="1" noEditPoints="1" noAdjustHandles="1" noChangeArrowheads="1" noChangeShapeType="1" noTextEdit="1"/>
              </p:cNvSpPr>
              <p:nvPr/>
            </p:nvSpPr>
            <p:spPr>
              <a:xfrm>
                <a:off x="620482" y="3242255"/>
                <a:ext cx="1541892" cy="338554"/>
              </a:xfrm>
              <a:prstGeom prst="rect">
                <a:avLst/>
              </a:prstGeom>
              <a:blipFill>
                <a:blip r:embed="rId1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6BA9177-DDDC-4680-BFF1-ABAA64D84168}"/>
                  </a:ext>
                </a:extLst>
              </p:cNvPr>
              <p:cNvSpPr txBox="1"/>
              <p:nvPr/>
            </p:nvSpPr>
            <p:spPr>
              <a:xfrm>
                <a:off x="3722617" y="3242255"/>
                <a:ext cx="159008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𝑓</m:t>
                        </m:r>
                      </m:e>
                      <m:sub>
                        <m:r>
                          <m:rPr>
                            <m:sty m:val="p"/>
                          </m:rPr>
                          <a:rPr lang="en-US" altLang="ja-JP" sz="1600" b="0" i="0" smtClean="0">
                            <a:latin typeface="Cambria Math" panose="02040503050406030204" pitchFamily="18" charset="0"/>
                          </a:rPr>
                          <m:t>nor</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𝑣</m:t>
                        </m:r>
                      </m:e>
                      <m:sub>
                        <m:r>
                          <m:rPr>
                            <m:sty m:val="p"/>
                          </m:rPr>
                          <a:rPr lang="en-US" altLang="ja-JP" sz="1600">
                            <a:latin typeface="Cambria Math" panose="02040503050406030204" pitchFamily="18" charset="0"/>
                          </a:rPr>
                          <m:t>nor</m:t>
                        </m:r>
                      </m:sub>
                    </m:sSub>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4" name="テキスト ボックス 33">
                <a:extLst>
                  <a:ext uri="{FF2B5EF4-FFF2-40B4-BE49-F238E27FC236}">
                    <a16:creationId xmlns:a16="http://schemas.microsoft.com/office/drawing/2014/main" id="{F6BA9177-DDDC-4680-BFF1-ABAA64D84168}"/>
                  </a:ext>
                </a:extLst>
              </p:cNvPr>
              <p:cNvSpPr txBox="1">
                <a:spLocks noRot="1" noChangeAspect="1" noMove="1" noResize="1" noEditPoints="1" noAdjustHandles="1" noChangeArrowheads="1" noChangeShapeType="1" noTextEdit="1"/>
              </p:cNvSpPr>
              <p:nvPr/>
            </p:nvSpPr>
            <p:spPr>
              <a:xfrm>
                <a:off x="3722617" y="3242255"/>
                <a:ext cx="1590086" cy="338554"/>
              </a:xfrm>
              <a:prstGeom prst="rect">
                <a:avLst/>
              </a:prstGeom>
              <a:blipFill>
                <a:blip r:embed="rId14"/>
                <a:stretch>
                  <a:fillRect t="-5455" b="-23636"/>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CC5F57A-5CC3-4CFF-AE78-B64FC5EE8E8F}"/>
              </a:ext>
            </a:extLst>
          </p:cNvPr>
          <p:cNvSpPr txBox="1"/>
          <p:nvPr/>
        </p:nvSpPr>
        <p:spPr>
          <a:xfrm>
            <a:off x="2645478" y="5718561"/>
            <a:ext cx="617371" cy="338554"/>
          </a:xfrm>
          <a:prstGeom prst="rect">
            <a:avLst/>
          </a:prstGeom>
          <a:noFill/>
        </p:spPr>
        <p:txBody>
          <a:bodyPr wrap="square" rtlCol="0">
            <a:spAutoFit/>
          </a:bodyPr>
          <a:lstStyle/>
          <a:p>
            <a:pPr algn="ctr"/>
            <a:r>
              <a:rPr lang="ja-JP" altLang="en-US" sz="1600" dirty="0"/>
              <a:t>重み</a:t>
            </a:r>
            <a:endParaRPr kumimoji="1" lang="ja-JP" altLang="en-US" sz="1600" dirty="0"/>
          </a:p>
        </p:txBody>
      </p:sp>
      <p:sp>
        <p:nvSpPr>
          <p:cNvPr id="38" name="テキスト ボックス 37">
            <a:extLst>
              <a:ext uri="{FF2B5EF4-FFF2-40B4-BE49-F238E27FC236}">
                <a16:creationId xmlns:a16="http://schemas.microsoft.com/office/drawing/2014/main" id="{FC055DDB-1DB1-4F4A-BB92-4B9D026E3572}"/>
              </a:ext>
            </a:extLst>
          </p:cNvPr>
          <p:cNvSpPr txBox="1"/>
          <p:nvPr/>
        </p:nvSpPr>
        <p:spPr>
          <a:xfrm>
            <a:off x="2290296" y="3250226"/>
            <a:ext cx="1267998" cy="338554"/>
          </a:xfrm>
          <a:prstGeom prst="rect">
            <a:avLst/>
          </a:prstGeom>
          <a:noFill/>
        </p:spPr>
        <p:txBody>
          <a:bodyPr wrap="square" rtlCol="0">
            <a:spAutoFit/>
          </a:bodyPr>
          <a:lstStyle/>
          <a:p>
            <a:pPr algn="ctr"/>
            <a:r>
              <a:rPr lang="ja-JP" altLang="en-US" sz="1600" dirty="0"/>
              <a:t>正規化</a:t>
            </a:r>
            <a:endParaRPr kumimoji="1" lang="ja-JP" altLang="en-US" sz="1600" dirty="0"/>
          </a:p>
        </p:txBody>
      </p:sp>
      <p:sp>
        <p:nvSpPr>
          <p:cNvPr id="39" name="二等辺三角形 38">
            <a:extLst>
              <a:ext uri="{FF2B5EF4-FFF2-40B4-BE49-F238E27FC236}">
                <a16:creationId xmlns:a16="http://schemas.microsoft.com/office/drawing/2014/main" id="{F768CA58-A6BC-4899-B7B9-D87D317457BB}"/>
              </a:ext>
            </a:extLst>
          </p:cNvPr>
          <p:cNvSpPr/>
          <p:nvPr/>
        </p:nvSpPr>
        <p:spPr>
          <a:xfrm rot="16200000">
            <a:off x="2569339" y="5271952"/>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D12BBD8-65F2-4AF8-82F5-193162CE0D62}"/>
              </a:ext>
            </a:extLst>
          </p:cNvPr>
          <p:cNvSpPr txBox="1"/>
          <p:nvPr/>
        </p:nvSpPr>
        <p:spPr>
          <a:xfrm>
            <a:off x="660668" y="5753643"/>
            <a:ext cx="1609736" cy="276999"/>
          </a:xfrm>
          <a:prstGeom prst="rect">
            <a:avLst/>
          </a:prstGeom>
          <a:noFill/>
        </p:spPr>
        <p:txBody>
          <a:bodyPr wrap="none" rtlCol="0">
            <a:spAutoFit/>
          </a:bodyPr>
          <a:lstStyle/>
          <a:p>
            <a:pPr algn="ctr"/>
            <a:r>
              <a:rPr kumimoji="1" lang="ja-JP" altLang="en-US" sz="1200" dirty="0"/>
              <a:t>実際に生じる選択圧力</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1E4B7715-35D5-4ED7-AB1D-B1EEA44900EF}"/>
                  </a:ext>
                </a:extLst>
              </p:cNvPr>
              <p:cNvSpPr txBox="1"/>
              <p:nvPr/>
            </p:nvSpPr>
            <p:spPr>
              <a:xfrm>
                <a:off x="8740867" y="3585220"/>
                <a:ext cx="400110" cy="2115351"/>
              </a:xfrm>
              <a:prstGeom prst="rect">
                <a:avLst/>
              </a:prstGeom>
              <a:solidFill>
                <a:schemeClr val="bg1"/>
              </a:solidFill>
            </p:spPr>
            <p:txBody>
              <a:bodyPr vert="vert270" wrap="square" rtlCol="0">
                <a:spAutoFit/>
              </a:bodyPr>
              <a:lstStyle/>
              <a:p>
                <a:pPr algn="ct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𝜃</m:t>
                        </m:r>
                      </m:e>
                      <m:sub>
                        <m:r>
                          <a:rPr kumimoji="1" lang="en-US" altLang="ja-JP" sz="1400" i="1">
                            <a:latin typeface="Cambria Math" panose="02040503050406030204" pitchFamily="18" charset="0"/>
                          </a:rPr>
                          <m:t>𝑤</m:t>
                        </m:r>
                      </m:sub>
                    </m:sSub>
                  </m:oMath>
                </a14:m>
                <a:r>
                  <a:rPr kumimoji="1" lang="en-US" altLang="ja-JP" sz="1400" dirty="0"/>
                  <a:t> [deg]</a:t>
                </a:r>
                <a:endParaRPr kumimoji="1" lang="ja-JP" altLang="en-US" sz="1400" dirty="0"/>
              </a:p>
            </p:txBody>
          </p:sp>
        </mc:Choice>
        <mc:Fallback xmlns="">
          <p:sp>
            <p:nvSpPr>
              <p:cNvPr id="48" name="テキスト ボックス 47">
                <a:extLst>
                  <a:ext uri="{FF2B5EF4-FFF2-40B4-BE49-F238E27FC236}">
                    <a16:creationId xmlns:a16="http://schemas.microsoft.com/office/drawing/2014/main" id="{1E4B7715-35D5-4ED7-AB1D-B1EEA44900EF}"/>
                  </a:ext>
                </a:extLst>
              </p:cNvPr>
              <p:cNvSpPr txBox="1">
                <a:spLocks noRot="1" noChangeAspect="1" noMove="1" noResize="1" noEditPoints="1" noAdjustHandles="1" noChangeArrowheads="1" noChangeShapeType="1" noTextEdit="1"/>
              </p:cNvSpPr>
              <p:nvPr/>
            </p:nvSpPr>
            <p:spPr>
              <a:xfrm>
                <a:off x="8740867" y="3585220"/>
                <a:ext cx="400110" cy="2115351"/>
              </a:xfrm>
              <a:prstGeom prst="rect">
                <a:avLst/>
              </a:prstGeom>
              <a:blipFill>
                <a:blip r:embed="rId15"/>
                <a:stretch>
                  <a:fillRect r="-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B739703-C6CC-4243-9BC1-46819CAE5392}"/>
                  </a:ext>
                </a:extLst>
              </p:cNvPr>
              <p:cNvSpPr txBox="1"/>
              <p:nvPr/>
            </p:nvSpPr>
            <p:spPr>
              <a:xfrm>
                <a:off x="9348066" y="4696251"/>
                <a:ext cx="2498531" cy="5763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𝜃</m:t>
                          </m:r>
                        </m:e>
                        <m:sub>
                          <m:r>
                            <a:rPr kumimoji="1" lang="en-US" altLang="ja-JP" sz="1400" b="0" i="1" smtClean="0">
                              <a:latin typeface="Cambria Math" panose="02040503050406030204" pitchFamily="18" charset="0"/>
                            </a:rPr>
                            <m:t>𝑤</m:t>
                          </m:r>
                        </m:sub>
                      </m:sSub>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arctan</m:t>
                      </m:r>
                      <m:r>
                        <a:rPr kumimoji="1" lang="en-US" altLang="ja-JP" sz="1400" b="0" i="1" smtClean="0">
                          <a:latin typeface="Cambria Math" panose="02040503050406030204" pitchFamily="18" charset="0"/>
                        </a:rPr>
                        <m:t>⁡</m:t>
                      </m:r>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smtClean="0">
                                  <a:latin typeface="Cambria Math" panose="02040503050406030204" pitchFamily="18" charset="0"/>
                                </a:rPr>
                                <m:t>1</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𝑤</m:t>
                              </m:r>
                            </m:num>
                            <m:den>
                              <m:r>
                                <a:rPr kumimoji="1" lang="en-US" altLang="ja-JP" sz="1400" b="0" i="1" smtClean="0">
                                  <a:latin typeface="Cambria Math" panose="02040503050406030204" pitchFamily="18" charset="0"/>
                                </a:rPr>
                                <m:t>𝑤</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rPr>
                              </m:ctrlPr>
                            </m:fPr>
                            <m:num>
                              <m:r>
                                <m:rPr>
                                  <m:sty m:val="p"/>
                                </m:rPr>
                                <a:rPr kumimoji="1" lang="en-US" altLang="ja-JP" sz="1400">
                                  <a:latin typeface="Cambria Math" panose="02040503050406030204" pitchFamily="18" charset="0"/>
                                </a:rPr>
                                <m:t>Δ</m:t>
                              </m:r>
                              <m:r>
                                <a:rPr kumimoji="1" lang="en-US" altLang="ja-JP" sz="1400" b="0" i="1" smtClean="0">
                                  <a:latin typeface="Cambria Math" panose="02040503050406030204" pitchFamily="18" charset="0"/>
                                </a:rPr>
                                <m:t>𝑓</m:t>
                              </m:r>
                            </m:num>
                            <m:den>
                              <m:r>
                                <m:rPr>
                                  <m:sty m:val="p"/>
                                </m:rPr>
                                <a:rPr kumimoji="1" lang="en-US" altLang="ja-JP" sz="1400" b="0" i="0" smtClean="0">
                                  <a:latin typeface="Cambria Math" panose="02040503050406030204" pitchFamily="18" charset="0"/>
                                </a:rPr>
                                <m:t>Δ</m:t>
                              </m:r>
                              <m:r>
                                <a:rPr kumimoji="1" lang="en-US" altLang="ja-JP" sz="1400" b="0" i="1" smtClean="0">
                                  <a:latin typeface="Cambria Math" panose="02040503050406030204" pitchFamily="18" charset="0"/>
                                </a:rPr>
                                <m:t>𝑣</m:t>
                              </m:r>
                            </m:den>
                          </m:f>
                        </m:e>
                      </m:d>
                    </m:oMath>
                  </m:oMathPara>
                </a14:m>
                <a:endParaRPr kumimoji="1" lang="ja-JP" altLang="en-US" sz="1400" dirty="0"/>
              </a:p>
            </p:txBody>
          </p:sp>
        </mc:Choice>
        <mc:Fallback xmlns="">
          <p:sp>
            <p:nvSpPr>
              <p:cNvPr id="63" name="テキスト ボックス 62">
                <a:extLst>
                  <a:ext uri="{FF2B5EF4-FFF2-40B4-BE49-F238E27FC236}">
                    <a16:creationId xmlns:a16="http://schemas.microsoft.com/office/drawing/2014/main" id="{3B739703-C6CC-4243-9BC1-46819CAE5392}"/>
                  </a:ext>
                </a:extLst>
              </p:cNvPr>
              <p:cNvSpPr txBox="1">
                <a:spLocks noRot="1" noChangeAspect="1" noMove="1" noResize="1" noEditPoints="1" noAdjustHandles="1" noChangeArrowheads="1" noChangeShapeType="1" noTextEdit="1"/>
              </p:cNvSpPr>
              <p:nvPr/>
            </p:nvSpPr>
            <p:spPr>
              <a:xfrm>
                <a:off x="9348066" y="4696251"/>
                <a:ext cx="2498531" cy="576376"/>
              </a:xfrm>
              <a:prstGeom prst="rect">
                <a:avLst/>
              </a:prstGeom>
              <a:blipFill>
                <a:blip r:embed="rId16"/>
                <a:stretch>
                  <a:fillRect/>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89A1AF53-B20C-4FF8-83C7-A58C7B620EF8}"/>
              </a:ext>
            </a:extLst>
          </p:cNvPr>
          <p:cNvSpPr txBox="1"/>
          <p:nvPr/>
        </p:nvSpPr>
        <p:spPr>
          <a:xfrm>
            <a:off x="5871935" y="5928516"/>
            <a:ext cx="6045245" cy="338554"/>
          </a:xfrm>
          <a:prstGeom prst="rect">
            <a:avLst/>
          </a:prstGeom>
          <a:noFill/>
        </p:spPr>
        <p:txBody>
          <a:bodyPr wrap="none" rtlCol="0">
            <a:spAutoFit/>
          </a:bodyPr>
          <a:lstStyle/>
          <a:p>
            <a:r>
              <a:rPr kumimoji="1" lang="ja-JP" altLang="en-US" sz="1600" dirty="0">
                <a:solidFill>
                  <a:schemeClr val="accent1"/>
                </a:solidFill>
              </a:rPr>
              <a:t>重み調整があっても正規化による悪影響で、選択圧の方向が安定しない</a:t>
            </a:r>
          </a:p>
        </p:txBody>
      </p:sp>
      <p:pic>
        <p:nvPicPr>
          <p:cNvPr id="72" name="図 71">
            <a:extLst>
              <a:ext uri="{FF2B5EF4-FFF2-40B4-BE49-F238E27FC236}">
                <a16:creationId xmlns:a16="http://schemas.microsoft.com/office/drawing/2014/main" id="{1BDB6829-01E7-4C98-937A-6317966C5A24}"/>
              </a:ext>
            </a:extLst>
          </p:cNvPr>
          <p:cNvPicPr>
            <a:picLocks/>
          </p:cNvPicPr>
          <p:nvPr/>
        </p:nvPicPr>
        <p:blipFill rotWithShape="1">
          <a:blip r:embed="rId17"/>
          <a:srcRect l="19098" t="73055" b="21105"/>
          <a:stretch/>
        </p:blipFill>
        <p:spPr>
          <a:xfrm>
            <a:off x="9452679" y="109178"/>
            <a:ext cx="2434705" cy="255711"/>
          </a:xfrm>
          <a:prstGeom prst="rect">
            <a:avLst/>
          </a:prstGeom>
        </p:spPr>
      </p:pic>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29A0590D-4D22-4420-B6E1-0E69B5C94DF3}"/>
                  </a:ext>
                </a:extLst>
              </p:cNvPr>
              <p:cNvSpPr txBox="1"/>
              <p:nvPr/>
            </p:nvSpPr>
            <p:spPr>
              <a:xfrm>
                <a:off x="502085" y="4847123"/>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80" name="テキスト ボックス 79">
                <a:extLst>
                  <a:ext uri="{FF2B5EF4-FFF2-40B4-BE49-F238E27FC236}">
                    <a16:creationId xmlns:a16="http://schemas.microsoft.com/office/drawing/2014/main" id="{29A0590D-4D22-4420-B6E1-0E69B5C94DF3}"/>
                  </a:ext>
                </a:extLst>
              </p:cNvPr>
              <p:cNvSpPr txBox="1">
                <a:spLocks noRot="1" noChangeAspect="1" noMove="1" noResize="1" noEditPoints="1" noAdjustHandles="1" noChangeArrowheads="1" noChangeShapeType="1" noTextEdit="1"/>
              </p:cNvSpPr>
              <p:nvPr/>
            </p:nvSpPr>
            <p:spPr>
              <a:xfrm>
                <a:off x="502085" y="4847123"/>
                <a:ext cx="645631" cy="30777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1C4E075-1480-464E-8A50-3BF0743FA1DD}"/>
                  </a:ext>
                </a:extLst>
              </p:cNvPr>
              <p:cNvSpPr txBox="1"/>
              <p:nvPr/>
            </p:nvSpPr>
            <p:spPr>
              <a:xfrm>
                <a:off x="2210336" y="4150500"/>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81" name="テキスト ボックス 80">
                <a:extLst>
                  <a:ext uri="{FF2B5EF4-FFF2-40B4-BE49-F238E27FC236}">
                    <a16:creationId xmlns:a16="http://schemas.microsoft.com/office/drawing/2014/main" id="{31C4E075-1480-464E-8A50-3BF0743FA1DD}"/>
                  </a:ext>
                </a:extLst>
              </p:cNvPr>
              <p:cNvSpPr txBox="1">
                <a:spLocks noRot="1" noChangeAspect="1" noMove="1" noResize="1" noEditPoints="1" noAdjustHandles="1" noChangeArrowheads="1" noChangeShapeType="1" noTextEdit="1"/>
              </p:cNvSpPr>
              <p:nvPr/>
            </p:nvSpPr>
            <p:spPr>
              <a:xfrm>
                <a:off x="2210336" y="4150500"/>
                <a:ext cx="645631" cy="307777"/>
              </a:xfrm>
              <a:prstGeom prst="rect">
                <a:avLst/>
              </a:prstGeom>
              <a:blipFill>
                <a:blip r:embed="rId26"/>
                <a:stretch>
                  <a:fillRect/>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0623DFD4-27E6-4C63-B402-942BA05BA4EC}"/>
              </a:ext>
            </a:extLst>
          </p:cNvPr>
          <p:cNvSpPr txBox="1"/>
          <p:nvPr/>
        </p:nvSpPr>
        <p:spPr>
          <a:xfrm>
            <a:off x="7321749" y="212190"/>
            <a:ext cx="2178555" cy="338554"/>
          </a:xfrm>
          <a:prstGeom prst="rect">
            <a:avLst/>
          </a:prstGeom>
          <a:noFill/>
        </p:spPr>
        <p:txBody>
          <a:bodyPr wrap="square" rtlCol="0">
            <a:spAutoFit/>
          </a:bodyPr>
          <a:lstStyle/>
          <a:p>
            <a:pPr algn="ctr"/>
            <a:r>
              <a:rPr lang="ja-JP" altLang="en-US" sz="1600" b="1" dirty="0">
                <a:solidFill>
                  <a:schemeClr val="bg1"/>
                </a:solidFill>
              </a:rPr>
              <a:t>個体番号と色の対応</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5CD08824-76F0-40EB-9BEA-BAC07F890567}"/>
                  </a:ext>
                </a:extLst>
              </p:cNvPr>
              <p:cNvSpPr txBox="1"/>
              <p:nvPr/>
            </p:nvSpPr>
            <p:spPr>
              <a:xfrm>
                <a:off x="9481789" y="382812"/>
                <a:ext cx="2366960" cy="307777"/>
              </a:xfrm>
              <a:prstGeom prst="rect">
                <a:avLst/>
              </a:prstGeom>
              <a:solidFill>
                <a:schemeClr val="bg1"/>
              </a:solidFill>
            </p:spPr>
            <p:txBody>
              <a:bodyPr wrap="square" rtlCol="0">
                <a:spAutoFit/>
              </a:bodyPr>
              <a:lstStyle/>
              <a:p>
                <a:pPr algn="ctr"/>
                <a14:m>
                  <m:oMath xmlns:m="http://schemas.openxmlformats.org/officeDocument/2006/math">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=1</m:t>
                    </m:r>
                  </m:oMath>
                </a14:m>
                <a:r>
                  <a:rPr lang="ja-JP" altLang="en-US" sz="1400" dirty="0">
                    <a:solidFill>
                      <a:schemeClr val="accent1"/>
                    </a:solidFill>
                  </a:rPr>
                  <a:t>　　　　　　　 　　</a:t>
                </a:r>
                <a:r>
                  <a:rPr lang="en-US" altLang="ja-JP" sz="1400" dirty="0"/>
                  <a:t> </a:t>
                </a:r>
                <a14:m>
                  <m:oMath xmlns:m="http://schemas.openxmlformats.org/officeDocument/2006/math">
                    <m:r>
                      <a:rPr lang="en-US" altLang="ja-JP" sz="1400" i="1">
                        <a:latin typeface="Cambria Math" panose="02040503050406030204" pitchFamily="18" charset="0"/>
                      </a:rPr>
                      <m:t>𝑖</m:t>
                    </m:r>
                    <m:r>
                      <a:rPr lang="en-US" altLang="ja-JP" sz="1400" i="1" smtClean="0">
                        <a:latin typeface="Cambria Math" panose="02040503050406030204" pitchFamily="18" charset="0"/>
                      </a:rPr>
                      <m:t>=</m:t>
                    </m:r>
                    <m:r>
                      <a:rPr lang="en-US" altLang="ja-JP" sz="1400" b="0" i="1" smtClean="0">
                        <a:latin typeface="Cambria Math" panose="02040503050406030204" pitchFamily="18" charset="0"/>
                      </a:rPr>
                      <m:t>100</m:t>
                    </m:r>
                  </m:oMath>
                </a14:m>
                <a:endParaRPr kumimoji="1" lang="en-US" altLang="ja-JP" sz="1400" dirty="0">
                  <a:solidFill>
                    <a:schemeClr val="accent4"/>
                  </a:solidFill>
                </a:endParaRPr>
              </a:p>
            </p:txBody>
          </p:sp>
        </mc:Choice>
        <mc:Fallback xmlns="">
          <p:sp>
            <p:nvSpPr>
              <p:cNvPr id="87" name="テキスト ボックス 86">
                <a:extLst>
                  <a:ext uri="{FF2B5EF4-FFF2-40B4-BE49-F238E27FC236}">
                    <a16:creationId xmlns:a16="http://schemas.microsoft.com/office/drawing/2014/main" id="{5CD08824-76F0-40EB-9BEA-BAC07F890567}"/>
                  </a:ext>
                </a:extLst>
              </p:cNvPr>
              <p:cNvSpPr txBox="1">
                <a:spLocks noRot="1" noChangeAspect="1" noMove="1" noResize="1" noEditPoints="1" noAdjustHandles="1" noChangeArrowheads="1" noChangeShapeType="1" noTextEdit="1"/>
              </p:cNvSpPr>
              <p:nvPr/>
            </p:nvSpPr>
            <p:spPr>
              <a:xfrm>
                <a:off x="9481789" y="382812"/>
                <a:ext cx="2366960" cy="307777"/>
              </a:xfrm>
              <a:prstGeom prst="rect">
                <a:avLst/>
              </a:prstGeom>
              <a:blipFill>
                <a:blip r:embed="rId27"/>
                <a:stretch>
                  <a:fillRect/>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105A891E-A1AB-47BB-9685-C9BFB6B1F61C}"/>
              </a:ext>
            </a:extLst>
          </p:cNvPr>
          <p:cNvSpPr txBox="1"/>
          <p:nvPr/>
        </p:nvSpPr>
        <p:spPr>
          <a:xfrm>
            <a:off x="9500304" y="4378304"/>
            <a:ext cx="2037812" cy="338554"/>
          </a:xfrm>
          <a:prstGeom prst="rect">
            <a:avLst/>
          </a:prstGeom>
          <a:noFill/>
        </p:spPr>
        <p:txBody>
          <a:bodyPr wrap="square" rtlCol="0">
            <a:spAutoFit/>
          </a:bodyPr>
          <a:lstStyle/>
          <a:p>
            <a:pPr algn="ctr"/>
            <a:r>
              <a:rPr lang="ja-JP" altLang="en-US" sz="1600" dirty="0"/>
              <a:t>解の選択圧力の角度</a:t>
            </a:r>
            <a:endParaRPr kumimoji="1" lang="ja-JP" altLang="en-US" sz="1600" dirty="0"/>
          </a:p>
        </p:txBody>
      </p:sp>
      <p:pic>
        <p:nvPicPr>
          <p:cNvPr id="11" name="図 10">
            <a:extLst>
              <a:ext uri="{FF2B5EF4-FFF2-40B4-BE49-F238E27FC236}">
                <a16:creationId xmlns:a16="http://schemas.microsoft.com/office/drawing/2014/main" id="{33263B32-41E4-45E1-96C5-DFF1775B4BCC}"/>
              </a:ext>
            </a:extLst>
          </p:cNvPr>
          <p:cNvPicPr>
            <a:picLocks noChangeAspect="1"/>
          </p:cNvPicPr>
          <p:nvPr/>
        </p:nvPicPr>
        <p:blipFill>
          <a:blip r:embed="rId28"/>
          <a:stretch>
            <a:fillRect/>
          </a:stretch>
        </p:blipFill>
        <p:spPr>
          <a:xfrm>
            <a:off x="10389359" y="2073925"/>
            <a:ext cx="1542361" cy="1355075"/>
          </a:xfrm>
          <a:prstGeom prst="rect">
            <a:avLst/>
          </a:prstGeom>
        </p:spPr>
      </p:pic>
      <p:sp>
        <p:nvSpPr>
          <p:cNvPr id="89" name="二等辺三角形 88">
            <a:extLst>
              <a:ext uri="{FF2B5EF4-FFF2-40B4-BE49-F238E27FC236}">
                <a16:creationId xmlns:a16="http://schemas.microsoft.com/office/drawing/2014/main" id="{9E71AE1C-0DF0-431F-956A-C33219EF2490}"/>
              </a:ext>
            </a:extLst>
          </p:cNvPr>
          <p:cNvSpPr/>
          <p:nvPr/>
        </p:nvSpPr>
        <p:spPr>
          <a:xfrm rot="5400000">
            <a:off x="9815555" y="2363675"/>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二等辺三角形 89">
            <a:extLst>
              <a:ext uri="{FF2B5EF4-FFF2-40B4-BE49-F238E27FC236}">
                <a16:creationId xmlns:a16="http://schemas.microsoft.com/office/drawing/2014/main" id="{C70E37AD-6A05-4982-B38A-831376F0602E}"/>
              </a:ext>
            </a:extLst>
          </p:cNvPr>
          <p:cNvSpPr/>
          <p:nvPr/>
        </p:nvSpPr>
        <p:spPr>
          <a:xfrm rot="16200000">
            <a:off x="9785258" y="2932343"/>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15D7F023-03CB-4F16-A8CA-B2FEC3BD3E19}"/>
              </a:ext>
            </a:extLst>
          </p:cNvPr>
          <p:cNvSpPr txBox="1"/>
          <p:nvPr/>
        </p:nvSpPr>
        <p:spPr>
          <a:xfrm>
            <a:off x="9309068" y="3289923"/>
            <a:ext cx="583111" cy="229305"/>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5526D04-1903-4BE7-B5C7-CAD0056C468B}"/>
                  </a:ext>
                </a:extLst>
              </p:cNvPr>
              <p:cNvSpPr txBox="1"/>
              <p:nvPr/>
            </p:nvSpPr>
            <p:spPr>
              <a:xfrm>
                <a:off x="5757894" y="2320033"/>
                <a:ext cx="2653132" cy="830997"/>
              </a:xfrm>
              <a:prstGeom prst="rect">
                <a:avLst/>
              </a:prstGeom>
              <a:noFill/>
            </p:spPr>
            <p:txBody>
              <a:bodyPr wrap="square" rtlCol="0">
                <a:spAutoFit/>
              </a:bodyPr>
              <a:lstStyle/>
              <a:p>
                <a:pPr algn="ctr"/>
                <a:r>
                  <a:rPr lang="ja-JP" altLang="en-US" sz="1600" dirty="0"/>
                  <a:t>実行可能領域に到達した後、正規化区間の縦横比</a:t>
                </a:r>
                <a14:m>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oMath>
                </a14:m>
                <a:r>
                  <a:rPr kumimoji="1" lang="ja-JP" altLang="en-US" sz="1600" dirty="0"/>
                  <a:t>の変動が激しくなる</a:t>
                </a:r>
              </a:p>
            </p:txBody>
          </p:sp>
        </mc:Choice>
        <mc:Fallback xmlns="">
          <p:sp>
            <p:nvSpPr>
              <p:cNvPr id="93" name="テキスト ボックス 92">
                <a:extLst>
                  <a:ext uri="{FF2B5EF4-FFF2-40B4-BE49-F238E27FC236}">
                    <a16:creationId xmlns:a16="http://schemas.microsoft.com/office/drawing/2014/main" id="{85526D04-1903-4BE7-B5C7-CAD0056C468B}"/>
                  </a:ext>
                </a:extLst>
              </p:cNvPr>
              <p:cNvSpPr txBox="1">
                <a:spLocks noRot="1" noChangeAspect="1" noMove="1" noResize="1" noEditPoints="1" noAdjustHandles="1" noChangeArrowheads="1" noChangeShapeType="1" noTextEdit="1"/>
              </p:cNvSpPr>
              <p:nvPr/>
            </p:nvSpPr>
            <p:spPr>
              <a:xfrm>
                <a:off x="5757894" y="2320033"/>
                <a:ext cx="2653132" cy="830997"/>
              </a:xfrm>
              <a:prstGeom prst="rect">
                <a:avLst/>
              </a:prstGeom>
              <a:blipFill>
                <a:blip r:embed="rId29"/>
                <a:stretch>
                  <a:fillRect l="-230" t="-2206" b="-8824"/>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77AE6329-9168-4D51-8981-60E7BFF37557}"/>
              </a:ext>
            </a:extLst>
          </p:cNvPr>
          <p:cNvSpPr/>
          <p:nvPr/>
        </p:nvSpPr>
        <p:spPr>
          <a:xfrm rot="10800000">
            <a:off x="2319466" y="4495115"/>
            <a:ext cx="157629" cy="70275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左中かっこ 93">
            <a:extLst>
              <a:ext uri="{FF2B5EF4-FFF2-40B4-BE49-F238E27FC236}">
                <a16:creationId xmlns:a16="http://schemas.microsoft.com/office/drawing/2014/main" id="{498DA444-755C-41A9-999C-4134F22DE500}"/>
              </a:ext>
            </a:extLst>
          </p:cNvPr>
          <p:cNvSpPr/>
          <p:nvPr/>
        </p:nvSpPr>
        <p:spPr>
          <a:xfrm rot="5400000">
            <a:off x="1604446" y="3799829"/>
            <a:ext cx="137855" cy="117433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30CBE2BA-0732-4675-BB6C-215E49D04844}"/>
                  </a:ext>
                </a:extLst>
              </p:cNvPr>
              <p:cNvSpPr txBox="1"/>
              <p:nvPr/>
            </p:nvSpPr>
            <p:spPr>
              <a:xfrm>
                <a:off x="1384560" y="3905678"/>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oMath>
                  </m:oMathPara>
                </a14:m>
                <a:endParaRPr kumimoji="1" lang="ja-JP" altLang="en-US" sz="1600" dirty="0"/>
              </a:p>
            </p:txBody>
          </p:sp>
        </mc:Choice>
        <mc:Fallback xmlns="">
          <p:sp>
            <p:nvSpPr>
              <p:cNvPr id="95" name="テキスト ボックス 94">
                <a:extLst>
                  <a:ext uri="{FF2B5EF4-FFF2-40B4-BE49-F238E27FC236}">
                    <a16:creationId xmlns:a16="http://schemas.microsoft.com/office/drawing/2014/main" id="{30CBE2BA-0732-4675-BB6C-215E49D04844}"/>
                  </a:ext>
                </a:extLst>
              </p:cNvPr>
              <p:cNvSpPr txBox="1">
                <a:spLocks noRot="1" noChangeAspect="1" noMove="1" noResize="1" noEditPoints="1" noAdjustHandles="1" noChangeArrowheads="1" noChangeShapeType="1" noTextEdit="1"/>
              </p:cNvSpPr>
              <p:nvPr/>
            </p:nvSpPr>
            <p:spPr>
              <a:xfrm>
                <a:off x="1384560" y="3905678"/>
                <a:ext cx="647399" cy="338554"/>
              </a:xfrm>
              <a:prstGeom prst="rect">
                <a:avLst/>
              </a:prstGeom>
              <a:blipFill>
                <a:blip r:embed="rId3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D7DE1AF-8B4E-4B77-BB98-F44995DD2A24}"/>
                  </a:ext>
                </a:extLst>
              </p:cNvPr>
              <p:cNvSpPr txBox="1"/>
              <p:nvPr/>
            </p:nvSpPr>
            <p:spPr>
              <a:xfrm>
                <a:off x="2428612" y="4677201"/>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𝑣</m:t>
                      </m:r>
                    </m:oMath>
                  </m:oMathPara>
                </a14:m>
                <a:endParaRPr kumimoji="1" lang="ja-JP" altLang="en-US" sz="1600" i="1" dirty="0"/>
              </a:p>
            </p:txBody>
          </p:sp>
        </mc:Choice>
        <mc:Fallback xmlns="">
          <p:sp>
            <p:nvSpPr>
              <p:cNvPr id="96" name="テキスト ボックス 95">
                <a:extLst>
                  <a:ext uri="{FF2B5EF4-FFF2-40B4-BE49-F238E27FC236}">
                    <a16:creationId xmlns:a16="http://schemas.microsoft.com/office/drawing/2014/main" id="{FD7DE1AF-8B4E-4B77-BB98-F44995DD2A24}"/>
                  </a:ext>
                </a:extLst>
              </p:cNvPr>
              <p:cNvSpPr txBox="1">
                <a:spLocks noRot="1" noChangeAspect="1" noMove="1" noResize="1" noEditPoints="1" noAdjustHandles="1" noChangeArrowheads="1" noChangeShapeType="1" noTextEdit="1"/>
              </p:cNvSpPr>
              <p:nvPr/>
            </p:nvSpPr>
            <p:spPr>
              <a:xfrm>
                <a:off x="2428612" y="4677201"/>
                <a:ext cx="647399" cy="338554"/>
              </a:xfrm>
              <a:prstGeom prst="rect">
                <a:avLst/>
              </a:prstGeom>
              <a:blipFill>
                <a:blip r:embed="rId3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新たな正規化法と探索性能</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提案手法は、正規化無しと正規化</a:t>
            </a:r>
            <a:r>
              <a:rPr lang="en-US" altLang="ja-JP" dirty="0"/>
              <a:t>(</a:t>
            </a:r>
            <a:r>
              <a:rPr lang="ja-JP" altLang="en-US" dirty="0"/>
              <a:t>基準点固定</a:t>
            </a:r>
            <a:r>
              <a:rPr lang="en-US" altLang="ja-JP" dirty="0"/>
              <a:t>)</a:t>
            </a:r>
            <a:r>
              <a:rPr lang="ja-JP" altLang="en-US" sz="2800" dirty="0"/>
              <a:t>の両方よりも優れている。</a:t>
            </a:r>
            <a:endParaRPr lang="en-US" altLang="ja-JP" sz="2800" dirty="0"/>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44341ACA-4F5F-45E5-BFD7-E26B2C9018EB}"/>
                  </a:ext>
                </a:extLst>
              </p:cNvPr>
              <p:cNvSpPr txBox="1"/>
              <p:nvPr/>
            </p:nvSpPr>
            <p:spPr>
              <a:xfrm>
                <a:off x="5856418" y="2375763"/>
                <a:ext cx="3239605"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下：目的関数</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𝑓</m:t>
                    </m:r>
                  </m:oMath>
                </a14:m>
                <a:r>
                  <a:rPr kumimoji="1" lang="ja-JP" altLang="en-US" sz="1600" dirty="0"/>
                  <a:t>のみスケール増大</a:t>
                </a:r>
              </a:p>
            </p:txBody>
          </p:sp>
        </mc:Choice>
        <mc:Fallback xmlns="">
          <p:sp>
            <p:nvSpPr>
              <p:cNvPr id="95" name="テキスト ボックス 94">
                <a:extLst>
                  <a:ext uri="{FF2B5EF4-FFF2-40B4-BE49-F238E27FC236}">
                    <a16:creationId xmlns:a16="http://schemas.microsoft.com/office/drawing/2014/main" id="{44341ACA-4F5F-45E5-BFD7-E26B2C9018EB}"/>
                  </a:ext>
                </a:extLst>
              </p:cNvPr>
              <p:cNvSpPr txBox="1">
                <a:spLocks noRot="1" noChangeAspect="1" noMove="1" noResize="1" noEditPoints="1" noAdjustHandles="1" noChangeArrowheads="1" noChangeShapeType="1" noTextEdit="1"/>
              </p:cNvSpPr>
              <p:nvPr/>
            </p:nvSpPr>
            <p:spPr>
              <a:xfrm>
                <a:off x="5856418" y="2375763"/>
                <a:ext cx="3239605" cy="338554"/>
              </a:xfrm>
              <a:prstGeom prst="rect">
                <a:avLst/>
              </a:prstGeom>
              <a:blipFill>
                <a:blip r:embed="rId2"/>
                <a:stretch>
                  <a:fillRect l="-753"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BC86665-68B8-44F0-ABE9-65625CC96B60}"/>
                  </a:ext>
                </a:extLst>
              </p:cNvPr>
              <p:cNvSpPr txBox="1"/>
              <p:nvPr/>
            </p:nvSpPr>
            <p:spPr>
              <a:xfrm>
                <a:off x="5856418" y="2045156"/>
                <a:ext cx="3249929"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上：制約関数</a:t>
                </a:r>
                <a14:m>
                  <m:oMath xmlns:m="http://schemas.openxmlformats.org/officeDocument/2006/math">
                    <m:r>
                      <a:rPr lang="en-US" altLang="ja-JP" sz="1600" i="1" smtClean="0">
                        <a:latin typeface="Cambria Math" panose="02040503050406030204" pitchFamily="18" charset="0"/>
                        <a:ea typeface="Cambria Math" panose="02040503050406030204" pitchFamily="18" charset="0"/>
                      </a:rPr>
                      <m:t>𝑔</m:t>
                    </m:r>
                  </m:oMath>
                </a14:m>
                <a:r>
                  <a:rPr kumimoji="1" lang="ja-JP" altLang="en-US" sz="1600" dirty="0"/>
                  <a:t>のみスケール増大</a:t>
                </a:r>
              </a:p>
            </p:txBody>
          </p:sp>
        </mc:Choice>
        <mc:Fallback xmlns="">
          <p:sp>
            <p:nvSpPr>
              <p:cNvPr id="25" name="テキスト ボックス 24">
                <a:extLst>
                  <a:ext uri="{FF2B5EF4-FFF2-40B4-BE49-F238E27FC236}">
                    <a16:creationId xmlns:a16="http://schemas.microsoft.com/office/drawing/2014/main" id="{EBC86665-68B8-44F0-ABE9-65625CC96B60}"/>
                  </a:ext>
                </a:extLst>
              </p:cNvPr>
              <p:cNvSpPr txBox="1">
                <a:spLocks noRot="1" noChangeAspect="1" noMove="1" noResize="1" noEditPoints="1" noAdjustHandles="1" noChangeArrowheads="1" noChangeShapeType="1" noTextEdit="1"/>
              </p:cNvSpPr>
              <p:nvPr/>
            </p:nvSpPr>
            <p:spPr>
              <a:xfrm>
                <a:off x="5856418" y="2045156"/>
                <a:ext cx="3249929" cy="338554"/>
              </a:xfrm>
              <a:prstGeom prst="rect">
                <a:avLst/>
              </a:prstGeom>
              <a:blipFill>
                <a:blip r:embed="rId3"/>
                <a:stretch>
                  <a:fillRect l="-750"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1DA27-32C6-89CA-EE85-DCA65352250D}"/>
                  </a:ext>
                </a:extLst>
              </p:cNvPr>
              <p:cNvSpPr txBox="1"/>
              <p:nvPr/>
            </p:nvSpPr>
            <p:spPr>
              <a:xfrm>
                <a:off x="8912693" y="2045187"/>
                <a:ext cx="3340992"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b="0" i="1" smtClean="0">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8FE1DA27-32C6-89CA-EE85-DCA65352250D}"/>
                  </a:ext>
                </a:extLst>
              </p:cNvPr>
              <p:cNvSpPr txBox="1">
                <a:spLocks noRot="1" noChangeAspect="1" noMove="1" noResize="1" noEditPoints="1" noAdjustHandles="1" noChangeArrowheads="1" noChangeShapeType="1" noTextEdit="1"/>
              </p:cNvSpPr>
              <p:nvPr/>
            </p:nvSpPr>
            <p:spPr>
              <a:xfrm>
                <a:off x="8912693" y="2045187"/>
                <a:ext cx="3340992" cy="307777"/>
              </a:xfrm>
              <a:prstGeom prst="rect">
                <a:avLst/>
              </a:prstGeom>
              <a:blipFill>
                <a:blip r:embed="rId4"/>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8378E3-52D2-E4F1-FC2C-16FD59FCAA93}"/>
                  </a:ext>
                </a:extLst>
              </p:cNvPr>
              <p:cNvSpPr txBox="1"/>
              <p:nvPr/>
            </p:nvSpPr>
            <p:spPr>
              <a:xfrm>
                <a:off x="8950793" y="2375226"/>
                <a:ext cx="3268286"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8" name="テキスト ボックス 7">
                <a:extLst>
                  <a:ext uri="{FF2B5EF4-FFF2-40B4-BE49-F238E27FC236}">
                    <a16:creationId xmlns:a16="http://schemas.microsoft.com/office/drawing/2014/main" id="{FF8378E3-52D2-E4F1-FC2C-16FD59FCAA93}"/>
                  </a:ext>
                </a:extLst>
              </p:cNvPr>
              <p:cNvSpPr txBox="1">
                <a:spLocks noRot="1" noChangeAspect="1" noMove="1" noResize="1" noEditPoints="1" noAdjustHandles="1" noChangeArrowheads="1" noChangeShapeType="1" noTextEdit="1"/>
              </p:cNvSpPr>
              <p:nvPr/>
            </p:nvSpPr>
            <p:spPr>
              <a:xfrm>
                <a:off x="8950793" y="2375226"/>
                <a:ext cx="3268286" cy="307777"/>
              </a:xfrm>
              <a:prstGeom prst="rect">
                <a:avLst/>
              </a:prstGeom>
              <a:blipFill>
                <a:blip r:embed="rId5"/>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F986A31-8F2D-E734-8986-CCD28413637D}"/>
              </a:ext>
            </a:extLst>
          </p:cNvPr>
          <p:cNvSpPr txBox="1"/>
          <p:nvPr/>
        </p:nvSpPr>
        <p:spPr>
          <a:xfrm>
            <a:off x="5843848" y="6309189"/>
            <a:ext cx="3946200" cy="307777"/>
          </a:xfrm>
          <a:prstGeom prst="rect">
            <a:avLst/>
          </a:prstGeom>
          <a:noFill/>
        </p:spPr>
        <p:txBody>
          <a:bodyPr wrap="square" rtlCol="0">
            <a:spAutoFit/>
          </a:bodyPr>
          <a:lstStyle/>
          <a:p>
            <a:pPr algn="ctr"/>
            <a:r>
              <a:rPr kumimoji="1" lang="en-US" altLang="ja-JP" sz="1400" b="0" dirty="0">
                <a:latin typeface="Cambria Math" panose="02040503050406030204" pitchFamily="18" charset="0"/>
              </a:rPr>
              <a:t>※</a:t>
            </a:r>
            <a:r>
              <a:rPr kumimoji="1" lang="ja-JP" altLang="en-US" sz="1400" b="0" i="1" dirty="0">
                <a:latin typeface="Cambria Math" panose="02040503050406030204" pitchFamily="18" charset="0"/>
              </a:rPr>
              <a:t>プロットが無いのは実行可能解を得られなかった</a:t>
            </a:r>
            <a:endParaRPr kumimoji="1" lang="en-US" altLang="ja-JP" sz="1400" b="0" i="1" dirty="0">
              <a:latin typeface="Cambria Math" panose="02040503050406030204" pitchFamily="18" charset="0"/>
            </a:endParaRPr>
          </a:p>
        </p:txBody>
      </p:sp>
      <p:pic>
        <p:nvPicPr>
          <p:cNvPr id="13" name="図 12">
            <a:extLst>
              <a:ext uri="{FF2B5EF4-FFF2-40B4-BE49-F238E27FC236}">
                <a16:creationId xmlns:a16="http://schemas.microsoft.com/office/drawing/2014/main" id="{BE5C43B1-8D54-F69F-1D44-6D999B5B4725}"/>
              </a:ext>
            </a:extLst>
          </p:cNvPr>
          <p:cNvPicPr>
            <a:picLocks noChangeAspect="1"/>
          </p:cNvPicPr>
          <p:nvPr/>
        </p:nvPicPr>
        <p:blipFill>
          <a:blip r:embed="rId6"/>
          <a:stretch>
            <a:fillRect/>
          </a:stretch>
        </p:blipFill>
        <p:spPr>
          <a:xfrm>
            <a:off x="5856418" y="2988293"/>
            <a:ext cx="5818909" cy="1691640"/>
          </a:xfrm>
          <a:prstGeom prst="rect">
            <a:avLst/>
          </a:prstGeom>
        </p:spPr>
      </p:pic>
      <p:pic>
        <p:nvPicPr>
          <p:cNvPr id="15" name="図 14">
            <a:extLst>
              <a:ext uri="{FF2B5EF4-FFF2-40B4-BE49-F238E27FC236}">
                <a16:creationId xmlns:a16="http://schemas.microsoft.com/office/drawing/2014/main" id="{EE07BF8A-A1B1-766D-569B-1DF5C7FA5E9A}"/>
              </a:ext>
            </a:extLst>
          </p:cNvPr>
          <p:cNvPicPr>
            <a:picLocks noChangeAspect="1"/>
          </p:cNvPicPr>
          <p:nvPr/>
        </p:nvPicPr>
        <p:blipFill>
          <a:blip r:embed="rId7"/>
          <a:stretch>
            <a:fillRect/>
          </a:stretch>
        </p:blipFill>
        <p:spPr>
          <a:xfrm>
            <a:off x="5843848" y="4460392"/>
            <a:ext cx="5852160" cy="162513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2E8700-0E04-E71F-1E06-626250A1A9A6}"/>
                  </a:ext>
                </a:extLst>
              </p:cNvPr>
              <p:cNvSpPr txBox="1"/>
              <p:nvPr/>
            </p:nvSpPr>
            <p:spPr>
              <a:xfrm>
                <a:off x="742738" y="2077796"/>
                <a:ext cx="4351088"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r>
                  <a:rPr kumimoji="1" lang="ja-JP" altLang="en-US" i="1" dirty="0">
                    <a:latin typeface="Cambria Math" panose="02040503050406030204" pitchFamily="18" charset="0"/>
                  </a:rPr>
                  <a:t>し、下記のルールで正規化を適用して探索する。</a:t>
                </a:r>
                <a:endParaRPr kumimoji="1" lang="en-US" altLang="ja-JP" i="1" dirty="0">
                  <a:latin typeface="Cambria Math" panose="02040503050406030204" pitchFamily="18" charset="0"/>
                </a:endParaRPr>
              </a:p>
            </p:txBody>
          </p:sp>
        </mc:Choice>
        <mc:Fallback xmlns="">
          <p:sp>
            <p:nvSpPr>
              <p:cNvPr id="16" name="テキスト ボックス 15">
                <a:extLst>
                  <a:ext uri="{FF2B5EF4-FFF2-40B4-BE49-F238E27FC236}">
                    <a16:creationId xmlns:a16="http://schemas.microsoft.com/office/drawing/2014/main" id="{FD2E8700-0E04-E71F-1E06-626250A1A9A6}"/>
                  </a:ext>
                </a:extLst>
              </p:cNvPr>
              <p:cNvSpPr txBox="1">
                <a:spLocks noRot="1" noChangeAspect="1" noMove="1" noResize="1" noEditPoints="1" noAdjustHandles="1" noChangeArrowheads="1" noChangeShapeType="1" noTextEdit="1"/>
              </p:cNvSpPr>
              <p:nvPr/>
            </p:nvSpPr>
            <p:spPr>
              <a:xfrm>
                <a:off x="742738" y="2077796"/>
                <a:ext cx="4351088" cy="646331"/>
              </a:xfrm>
              <a:prstGeom prst="rect">
                <a:avLst/>
              </a:prstGeom>
              <a:blipFill>
                <a:blip r:embed="rId8"/>
                <a:stretch>
                  <a:fillRect l="-1261" t="-5660" r="-980" b="-1415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77A2E3E-DA3D-4A8F-D21D-EA0E74E0EDB2}"/>
              </a:ext>
            </a:extLst>
          </p:cNvPr>
          <p:cNvSpPr txBox="1"/>
          <p:nvPr/>
        </p:nvSpPr>
        <p:spPr>
          <a:xfrm>
            <a:off x="293326" y="2951161"/>
            <a:ext cx="222127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実行可能解を得る前</a:t>
            </a:r>
            <a:endParaRPr kumimoji="1" lang="en-US" altLang="ja-JP" sz="1600" i="1" dirty="0">
              <a:latin typeface="Cambria Math" panose="02040503050406030204" pitchFamily="18" charset="0"/>
            </a:endParaRPr>
          </a:p>
        </p:txBody>
      </p:sp>
      <p:sp>
        <p:nvSpPr>
          <p:cNvPr id="20" name="テキスト ボックス 19">
            <a:extLst>
              <a:ext uri="{FF2B5EF4-FFF2-40B4-BE49-F238E27FC236}">
                <a16:creationId xmlns:a16="http://schemas.microsoft.com/office/drawing/2014/main" id="{E30D5102-C45A-B379-6EAD-BDCD7131844F}"/>
              </a:ext>
            </a:extLst>
          </p:cNvPr>
          <p:cNvSpPr txBox="1"/>
          <p:nvPr/>
        </p:nvSpPr>
        <p:spPr>
          <a:xfrm>
            <a:off x="78787" y="5634329"/>
            <a:ext cx="5777631" cy="369332"/>
          </a:xfrm>
          <a:prstGeom prst="rect">
            <a:avLst/>
          </a:prstGeom>
          <a:noFill/>
        </p:spPr>
        <p:txBody>
          <a:bodyPr wrap="square" rtlCol="0">
            <a:spAutoFit/>
          </a:bodyPr>
          <a:lstStyle/>
          <a:p>
            <a:pPr algn="ctr"/>
            <a:r>
              <a:rPr kumimoji="1" lang="ja-JP" altLang="en-US" b="0" i="1" dirty="0">
                <a:solidFill>
                  <a:schemeClr val="accent1"/>
                </a:solidFill>
                <a:latin typeface="Cambria Math" panose="02040503050406030204" pitchFamily="18" charset="0"/>
              </a:rPr>
              <a:t>正規化の悪影響</a:t>
            </a:r>
            <a:r>
              <a:rPr kumimoji="1" lang="ja-JP" altLang="en-US" i="1" dirty="0">
                <a:solidFill>
                  <a:schemeClr val="accent1"/>
                </a:solidFill>
                <a:latin typeface="Cambria Math" panose="02040503050406030204" pitchFamily="18" charset="0"/>
              </a:rPr>
              <a:t>とスケール差の影響を同時に抑制する</a:t>
            </a:r>
            <a:endParaRPr kumimoji="1" lang="en-US" altLang="ja-JP" b="0" i="1" dirty="0">
              <a:solidFill>
                <a:schemeClr val="accent1"/>
              </a:solidFill>
              <a:latin typeface="Cambria Math" panose="02040503050406030204" pitchFamily="18" charset="0"/>
            </a:endParaRPr>
          </a:p>
        </p:txBody>
      </p:sp>
      <p:sp>
        <p:nvSpPr>
          <p:cNvPr id="24" name="テキスト ボックス 23">
            <a:extLst>
              <a:ext uri="{FF2B5EF4-FFF2-40B4-BE49-F238E27FC236}">
                <a16:creationId xmlns:a16="http://schemas.microsoft.com/office/drawing/2014/main" id="{EB6DA3D6-3859-4C34-8CCC-0706984702FD}"/>
              </a:ext>
            </a:extLst>
          </p:cNvPr>
          <p:cNvSpPr txBox="1"/>
          <p:nvPr/>
        </p:nvSpPr>
        <p:spPr>
          <a:xfrm>
            <a:off x="6490176" y="5875859"/>
            <a:ext cx="902811" cy="369332"/>
          </a:xfrm>
          <a:prstGeom prst="rect">
            <a:avLst/>
          </a:prstGeom>
          <a:solidFill>
            <a:schemeClr val="bg1"/>
          </a:solidFill>
        </p:spPr>
        <p:txBody>
          <a:bodyPr wrap="none" rtlCol="0">
            <a:spAutoFit/>
          </a:bodyPr>
          <a:lstStyle/>
          <a:p>
            <a:r>
              <a:rPr kumimoji="1" lang="en-US" altLang="ja-JP" dirty="0"/>
              <a:t>10</a:t>
            </a:r>
            <a:r>
              <a:rPr kumimoji="1" lang="ja-JP" altLang="en-US" dirty="0"/>
              <a:t>次元</a:t>
            </a:r>
          </a:p>
        </p:txBody>
      </p:sp>
      <p:sp>
        <p:nvSpPr>
          <p:cNvPr id="26" name="テキスト ボックス 25">
            <a:extLst>
              <a:ext uri="{FF2B5EF4-FFF2-40B4-BE49-F238E27FC236}">
                <a16:creationId xmlns:a16="http://schemas.microsoft.com/office/drawing/2014/main" id="{BD79754D-28E2-4909-B242-B6AF9C85F039}"/>
              </a:ext>
            </a:extLst>
          </p:cNvPr>
          <p:cNvSpPr txBox="1"/>
          <p:nvPr/>
        </p:nvSpPr>
        <p:spPr>
          <a:xfrm>
            <a:off x="8423751" y="5875859"/>
            <a:ext cx="1031051" cy="369332"/>
          </a:xfrm>
          <a:prstGeom prst="rect">
            <a:avLst/>
          </a:prstGeom>
          <a:solidFill>
            <a:schemeClr val="bg1"/>
          </a:solidFill>
        </p:spPr>
        <p:txBody>
          <a:bodyPr wrap="none" rtlCol="0">
            <a:spAutoFit/>
          </a:bodyPr>
          <a:lstStyle/>
          <a:p>
            <a:r>
              <a:rPr kumimoji="1" lang="en-US" altLang="ja-JP" dirty="0"/>
              <a:t>100</a:t>
            </a:r>
            <a:r>
              <a:rPr kumimoji="1" lang="ja-JP" altLang="en-US" dirty="0"/>
              <a:t>次元</a:t>
            </a:r>
          </a:p>
        </p:txBody>
      </p:sp>
      <p:sp>
        <p:nvSpPr>
          <p:cNvPr id="27" name="テキスト ボックス 26">
            <a:extLst>
              <a:ext uri="{FF2B5EF4-FFF2-40B4-BE49-F238E27FC236}">
                <a16:creationId xmlns:a16="http://schemas.microsoft.com/office/drawing/2014/main" id="{CFEAF4E9-BE81-4762-ACD2-18315AA7DB6B}"/>
              </a:ext>
            </a:extLst>
          </p:cNvPr>
          <p:cNvSpPr txBox="1"/>
          <p:nvPr/>
        </p:nvSpPr>
        <p:spPr>
          <a:xfrm>
            <a:off x="10317576" y="5875859"/>
            <a:ext cx="1031051" cy="369332"/>
          </a:xfrm>
          <a:prstGeom prst="rect">
            <a:avLst/>
          </a:prstGeom>
          <a:solidFill>
            <a:schemeClr val="bg1"/>
          </a:solidFill>
        </p:spPr>
        <p:txBody>
          <a:bodyPr wrap="none" rtlCol="0">
            <a:spAutoFit/>
          </a:bodyPr>
          <a:lstStyle/>
          <a:p>
            <a:r>
              <a:rPr kumimoji="1" lang="en-US" altLang="ja-JP" dirty="0"/>
              <a:t>300</a:t>
            </a:r>
            <a:r>
              <a:rPr kumimoji="1" lang="ja-JP" altLang="en-US" dirty="0"/>
              <a:t>次元</a:t>
            </a:r>
          </a:p>
        </p:txBody>
      </p:sp>
      <p:sp>
        <p:nvSpPr>
          <p:cNvPr id="28" name="テキスト ボックス 27">
            <a:extLst>
              <a:ext uri="{FF2B5EF4-FFF2-40B4-BE49-F238E27FC236}">
                <a16:creationId xmlns:a16="http://schemas.microsoft.com/office/drawing/2014/main" id="{B6D9D61E-07DF-4C9E-8B72-A6E1BACB032F}"/>
              </a:ext>
            </a:extLst>
          </p:cNvPr>
          <p:cNvSpPr txBox="1"/>
          <p:nvPr/>
        </p:nvSpPr>
        <p:spPr>
          <a:xfrm>
            <a:off x="6809007" y="2699826"/>
            <a:ext cx="4135217" cy="307777"/>
          </a:xfrm>
          <a:prstGeom prst="rect">
            <a:avLst/>
          </a:prstGeom>
          <a:solidFill>
            <a:schemeClr val="bg1"/>
          </a:solidFill>
        </p:spPr>
        <p:txBody>
          <a:bodyPr wrap="square" rtlCol="0">
            <a:spAutoFit/>
          </a:bodyPr>
          <a:lstStyle/>
          <a:p>
            <a:pPr algn="ctr"/>
            <a:r>
              <a:rPr kumimoji="1" lang="ja-JP" altLang="en-US" sz="1400" dirty="0">
                <a:solidFill>
                  <a:schemeClr val="accent1"/>
                </a:solidFill>
              </a:rPr>
              <a:t>〇正規化無</a:t>
            </a:r>
            <a:r>
              <a:rPr kumimoji="1" lang="ja-JP" altLang="en-US" sz="1400" dirty="0"/>
              <a:t>、</a:t>
            </a:r>
            <a:r>
              <a:rPr kumimoji="1" lang="ja-JP" altLang="en-US" sz="1400" dirty="0">
                <a:solidFill>
                  <a:schemeClr val="accent4"/>
                </a:solidFill>
              </a:rPr>
              <a:t>□正規化有</a:t>
            </a:r>
            <a:r>
              <a:rPr kumimoji="1" lang="en-US" altLang="ja-JP" sz="1200" dirty="0">
                <a:solidFill>
                  <a:schemeClr val="accent4"/>
                </a:solidFill>
              </a:rPr>
              <a:t>(</a:t>
            </a:r>
            <a:r>
              <a:rPr kumimoji="1" lang="ja-JP" altLang="en-US" sz="1200" dirty="0">
                <a:solidFill>
                  <a:schemeClr val="accent4"/>
                </a:solidFill>
              </a:rPr>
              <a:t>基準点固定</a:t>
            </a:r>
            <a:r>
              <a:rPr kumimoji="1" lang="en-US" altLang="ja-JP" sz="1200" dirty="0">
                <a:solidFill>
                  <a:schemeClr val="accent4"/>
                </a:solidFill>
              </a:rPr>
              <a:t>)</a:t>
            </a:r>
            <a:r>
              <a:rPr kumimoji="1" lang="ja-JP" altLang="en-US" sz="1400" dirty="0"/>
              <a:t>、</a:t>
            </a:r>
            <a:r>
              <a:rPr kumimoji="1" lang="ja-JP" altLang="en-US" sz="1400" dirty="0">
                <a:solidFill>
                  <a:schemeClr val="accent3"/>
                </a:solidFill>
              </a:rPr>
              <a:t>▽提案手法</a:t>
            </a:r>
          </a:p>
        </p:txBody>
      </p:sp>
      <p:cxnSp>
        <p:nvCxnSpPr>
          <p:cNvPr id="30" name="直線コネクタ 29">
            <a:extLst>
              <a:ext uri="{FF2B5EF4-FFF2-40B4-BE49-F238E27FC236}">
                <a16:creationId xmlns:a16="http://schemas.microsoft.com/office/drawing/2014/main" id="{B14CBB8B-226D-462F-9B8E-8F918BBBA502}"/>
              </a:ext>
            </a:extLst>
          </p:cNvPr>
          <p:cNvCxnSpPr>
            <a:cxnSpLocks/>
          </p:cNvCxnSpPr>
          <p:nvPr/>
        </p:nvCxnSpPr>
        <p:spPr>
          <a:xfrm>
            <a:off x="248565" y="19527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081FF5C-1CDA-40B9-B8BC-5A0FC685A6E2}"/>
              </a:ext>
            </a:extLst>
          </p:cNvPr>
          <p:cNvCxnSpPr>
            <a:cxnSpLocks/>
          </p:cNvCxnSpPr>
          <p:nvPr/>
        </p:nvCxnSpPr>
        <p:spPr>
          <a:xfrm>
            <a:off x="6018137" y="19527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FF6FB85-F774-4EC9-B52F-C42C9BBCF48B}"/>
                  </a:ext>
                </a:extLst>
              </p:cNvPr>
              <p:cNvSpPr txBox="1"/>
              <p:nvPr/>
            </p:nvSpPr>
            <p:spPr>
              <a:xfrm>
                <a:off x="7114971" y="1575388"/>
                <a:ext cx="3541293" cy="369332"/>
              </a:xfrm>
              <a:prstGeom prst="rect">
                <a:avLst/>
              </a:prstGeom>
              <a:noFill/>
            </p:spPr>
            <p:txBody>
              <a:bodyPr wrap="square" rtlCol="0">
                <a:spAutoFit/>
              </a:bodyPr>
              <a:lstStyle/>
              <a:p>
                <a:pPr algn="ctr"/>
                <a14:m>
                  <m:oMath xmlns:m="http://schemas.openxmlformats.org/officeDocument/2006/math">
                    <m:r>
                      <a:rPr lang="ja-JP" altLang="en-US" sz="1800" b="0" i="1" smtClean="0">
                        <a:latin typeface="Cambria Math" panose="02040503050406030204" pitchFamily="18" charset="0"/>
                      </a:rPr>
                      <m:t>探索性能</m:t>
                    </m:r>
                    <m:r>
                      <a:rPr lang="ja-JP" altLang="en-US" i="1">
                        <a:latin typeface="Cambria Math" panose="02040503050406030204" pitchFamily="18" charset="0"/>
                      </a:rPr>
                      <m:t>の</m:t>
                    </m:r>
                  </m:oMath>
                </a14:m>
                <a:r>
                  <a:rPr lang="ja-JP" altLang="en-US" dirty="0"/>
                  <a:t>数値実験的検証</a:t>
                </a:r>
              </a:p>
            </p:txBody>
          </p:sp>
        </mc:Choice>
        <mc:Fallback xmlns="">
          <p:sp>
            <p:nvSpPr>
              <p:cNvPr id="33" name="テキスト ボックス 32">
                <a:extLst>
                  <a:ext uri="{FF2B5EF4-FFF2-40B4-BE49-F238E27FC236}">
                    <a16:creationId xmlns:a16="http://schemas.microsoft.com/office/drawing/2014/main" id="{6FF6FB85-F774-4EC9-B52F-C42C9BBCF48B}"/>
                  </a:ext>
                </a:extLst>
              </p:cNvPr>
              <p:cNvSpPr txBox="1">
                <a:spLocks noRot="1" noChangeAspect="1" noMove="1" noResize="1" noEditPoints="1" noAdjustHandles="1" noChangeArrowheads="1" noChangeShapeType="1" noTextEdit="1"/>
              </p:cNvSpPr>
              <p:nvPr/>
            </p:nvSpPr>
            <p:spPr>
              <a:xfrm>
                <a:off x="7114971" y="1575388"/>
                <a:ext cx="3541293" cy="369332"/>
              </a:xfrm>
              <a:prstGeom prst="rect">
                <a:avLst/>
              </a:prstGeom>
              <a:blipFill>
                <a:blip r:embed="rId9"/>
                <a:stretch>
                  <a:fillRect t="-8197"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94B146AE-DEA1-49BF-BA7E-7CAF07ACFB3D}"/>
              </a:ext>
            </a:extLst>
          </p:cNvPr>
          <p:cNvSpPr txBox="1"/>
          <p:nvPr/>
        </p:nvSpPr>
        <p:spPr>
          <a:xfrm>
            <a:off x="731645" y="1575388"/>
            <a:ext cx="4512752" cy="369332"/>
          </a:xfrm>
          <a:prstGeom prst="rect">
            <a:avLst/>
          </a:prstGeom>
          <a:noFill/>
        </p:spPr>
        <p:txBody>
          <a:bodyPr wrap="square" rtlCol="0">
            <a:spAutoFit/>
          </a:bodyPr>
          <a:lstStyle/>
          <a:p>
            <a:pPr algn="ctr"/>
            <a:r>
              <a:rPr lang="ja-JP" altLang="en-US" dirty="0"/>
              <a:t>提案の正規化法</a:t>
            </a:r>
            <a:endParaRPr kumimoji="1" lang="ja-JP" altLang="en-US" dirty="0"/>
          </a:p>
        </p:txBody>
      </p:sp>
      <p:sp>
        <p:nvSpPr>
          <p:cNvPr id="35" name="テキスト ボックス 34">
            <a:extLst>
              <a:ext uri="{FF2B5EF4-FFF2-40B4-BE49-F238E27FC236}">
                <a16:creationId xmlns:a16="http://schemas.microsoft.com/office/drawing/2014/main" id="{7B4578A7-C883-4674-811D-614025B69A73}"/>
              </a:ext>
            </a:extLst>
          </p:cNvPr>
          <p:cNvSpPr txBox="1"/>
          <p:nvPr/>
        </p:nvSpPr>
        <p:spPr>
          <a:xfrm>
            <a:off x="3026121" y="2951161"/>
            <a:ext cx="2539343"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実行可能解を得た後</a:t>
            </a:r>
            <a:endParaRPr kumimoji="1" lang="en-US" altLang="ja-JP" sz="1600"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194B67CB-A71D-4FCC-B35A-5B327E42959D}"/>
              </a:ext>
            </a:extLst>
          </p:cNvPr>
          <p:cNvSpPr txBox="1"/>
          <p:nvPr/>
        </p:nvSpPr>
        <p:spPr>
          <a:xfrm>
            <a:off x="163900" y="4887115"/>
            <a:ext cx="2992389"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各世代の個体群を基準点に反映</a:t>
            </a:r>
            <a:r>
              <a:rPr kumimoji="1" lang="ja-JP" altLang="en-US" sz="1400" i="1" dirty="0">
                <a:latin typeface="Cambria Math" panose="02040503050406030204" pitchFamily="18" charset="0"/>
              </a:rPr>
              <a:t>（スケール差に適応させる）</a:t>
            </a:r>
            <a:endParaRPr kumimoji="1" lang="en-US" altLang="ja-JP" sz="1400" i="1" dirty="0">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B947A77E-C72A-46D3-8D17-67D580DC3FA0}"/>
              </a:ext>
            </a:extLst>
          </p:cNvPr>
          <p:cNvSpPr txBox="1"/>
          <p:nvPr/>
        </p:nvSpPr>
        <p:spPr>
          <a:xfrm>
            <a:off x="3245721" y="4887115"/>
            <a:ext cx="2005943"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暫定の基準点を固定</a:t>
            </a:r>
            <a:endParaRPr kumimoji="1" lang="en-US" altLang="ja-JP" sz="1600" i="1" dirty="0">
              <a:latin typeface="Cambria Math" panose="02040503050406030204" pitchFamily="18" charset="0"/>
            </a:endParaRPr>
          </a:p>
          <a:p>
            <a:pPr algn="ctr"/>
            <a:r>
              <a:rPr kumimoji="1" lang="ja-JP" altLang="en-US" sz="1400" b="0" i="1" dirty="0">
                <a:latin typeface="Cambria Math" panose="02040503050406030204" pitchFamily="18" charset="0"/>
              </a:rPr>
              <a:t>（スケール差に適応済）</a:t>
            </a:r>
            <a:endParaRPr kumimoji="1" lang="en-US" altLang="ja-JP" sz="1600" b="0" i="1" dirty="0">
              <a:latin typeface="Cambria Math" panose="02040503050406030204" pitchFamily="18" charset="0"/>
            </a:endParaRPr>
          </a:p>
        </p:txBody>
      </p:sp>
      <p:pic>
        <p:nvPicPr>
          <p:cNvPr id="6" name="図 5">
            <a:extLst>
              <a:ext uri="{FF2B5EF4-FFF2-40B4-BE49-F238E27FC236}">
                <a16:creationId xmlns:a16="http://schemas.microsoft.com/office/drawing/2014/main" id="{67DBAA8A-D61A-40F7-B335-F0FB07019A93}"/>
              </a:ext>
            </a:extLst>
          </p:cNvPr>
          <p:cNvPicPr>
            <a:picLocks noChangeAspect="1"/>
          </p:cNvPicPr>
          <p:nvPr/>
        </p:nvPicPr>
        <p:blipFill>
          <a:blip r:embed="rId10"/>
          <a:stretch>
            <a:fillRect/>
          </a:stretch>
        </p:blipFill>
        <p:spPr>
          <a:xfrm>
            <a:off x="675150" y="3321641"/>
            <a:ext cx="1832351" cy="1520319"/>
          </a:xfrm>
          <a:prstGeom prst="rect">
            <a:avLst/>
          </a:prstGeom>
        </p:spPr>
      </p:pic>
      <p:pic>
        <p:nvPicPr>
          <p:cNvPr id="9" name="図 8">
            <a:extLst>
              <a:ext uri="{FF2B5EF4-FFF2-40B4-BE49-F238E27FC236}">
                <a16:creationId xmlns:a16="http://schemas.microsoft.com/office/drawing/2014/main" id="{965C5C08-9AD7-4E12-96C4-03F08879FD6C}"/>
              </a:ext>
            </a:extLst>
          </p:cNvPr>
          <p:cNvPicPr>
            <a:picLocks noChangeAspect="1"/>
          </p:cNvPicPr>
          <p:nvPr/>
        </p:nvPicPr>
        <p:blipFill rotWithShape="1">
          <a:blip r:embed="rId11"/>
          <a:srcRect t="1447"/>
          <a:stretch/>
        </p:blipFill>
        <p:spPr>
          <a:xfrm>
            <a:off x="3266131" y="3324018"/>
            <a:ext cx="1903895" cy="1520319"/>
          </a:xfrm>
          <a:prstGeom prst="rect">
            <a:avLst/>
          </a:prstGeom>
        </p:spPr>
      </p:pic>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8A09166-0D14-4546-8D7A-6F4C861611A1}"/>
                  </a:ext>
                </a:extLst>
              </p:cNvPr>
              <p:cNvSpPr txBox="1"/>
              <p:nvPr/>
            </p:nvSpPr>
            <p:spPr>
              <a:xfrm>
                <a:off x="1428781" y="4607421"/>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08A09166-0D14-4546-8D7A-6F4C861611A1}"/>
                  </a:ext>
                </a:extLst>
              </p:cNvPr>
              <p:cNvSpPr txBox="1">
                <a:spLocks noRot="1" noChangeAspect="1" noMove="1" noResize="1" noEditPoints="1" noAdjustHandles="1" noChangeArrowheads="1" noChangeShapeType="1" noTextEdit="1"/>
              </p:cNvSpPr>
              <p:nvPr/>
            </p:nvSpPr>
            <p:spPr>
              <a:xfrm>
                <a:off x="1428781" y="4607421"/>
                <a:ext cx="350414"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500C7FE-E63C-41D1-846F-C4D169122B20}"/>
                  </a:ext>
                </a:extLst>
              </p:cNvPr>
              <p:cNvSpPr txBox="1"/>
              <p:nvPr/>
            </p:nvSpPr>
            <p:spPr>
              <a:xfrm>
                <a:off x="4374653" y="4584445"/>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1500C7FE-E63C-41D1-846F-C4D169122B20}"/>
                  </a:ext>
                </a:extLst>
              </p:cNvPr>
              <p:cNvSpPr txBox="1">
                <a:spLocks noRot="1" noChangeAspect="1" noMove="1" noResize="1" noEditPoints="1" noAdjustHandles="1" noChangeArrowheads="1" noChangeShapeType="1" noTextEdit="1"/>
              </p:cNvSpPr>
              <p:nvPr/>
            </p:nvSpPr>
            <p:spPr>
              <a:xfrm>
                <a:off x="4374653" y="4584445"/>
                <a:ext cx="350414"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C6482D8-AB6E-45E5-8F95-696715481189}"/>
                  </a:ext>
                </a:extLst>
              </p:cNvPr>
              <p:cNvSpPr txBox="1"/>
              <p:nvPr/>
            </p:nvSpPr>
            <p:spPr>
              <a:xfrm>
                <a:off x="3118139"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1C6482D8-AB6E-45E5-8F95-696715481189}"/>
                  </a:ext>
                </a:extLst>
              </p:cNvPr>
              <p:cNvSpPr txBox="1">
                <a:spLocks noRot="1" noChangeAspect="1" noMove="1" noResize="1" noEditPoints="1" noAdjustHandles="1" noChangeArrowheads="1" noChangeShapeType="1" noTextEdit="1"/>
              </p:cNvSpPr>
              <p:nvPr/>
            </p:nvSpPr>
            <p:spPr>
              <a:xfrm>
                <a:off x="3118139" y="3802126"/>
                <a:ext cx="350414"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FFA0B6A-A02E-4A2B-BBB7-54DF80E535A2}"/>
                  </a:ext>
                </a:extLst>
              </p:cNvPr>
              <p:cNvSpPr txBox="1"/>
              <p:nvPr/>
            </p:nvSpPr>
            <p:spPr>
              <a:xfrm>
                <a:off x="425947"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FFFA0B6A-A02E-4A2B-BBB7-54DF80E535A2}"/>
                  </a:ext>
                </a:extLst>
              </p:cNvPr>
              <p:cNvSpPr txBox="1">
                <a:spLocks noRot="1" noChangeAspect="1" noMove="1" noResize="1" noEditPoints="1" noAdjustHandles="1" noChangeArrowheads="1" noChangeShapeType="1" noTextEdit="1"/>
              </p:cNvSpPr>
              <p:nvPr/>
            </p:nvSpPr>
            <p:spPr>
              <a:xfrm>
                <a:off x="425947" y="3802126"/>
                <a:ext cx="350414" cy="307777"/>
              </a:xfrm>
              <a:prstGeom prst="rect">
                <a:avLst/>
              </a:prstGeom>
              <a:blipFill>
                <a:blip r:embed="rId14"/>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4D3C54D6-AE0C-48E4-A38E-8D242560159F}"/>
              </a:ext>
            </a:extLst>
          </p:cNvPr>
          <p:cNvSpPr txBox="1"/>
          <p:nvPr/>
        </p:nvSpPr>
        <p:spPr>
          <a:xfrm>
            <a:off x="4569019" y="3664787"/>
            <a:ext cx="904876" cy="351354"/>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44" name="テキスト ボックス 43">
            <a:extLst>
              <a:ext uri="{FF2B5EF4-FFF2-40B4-BE49-F238E27FC236}">
                <a16:creationId xmlns:a16="http://schemas.microsoft.com/office/drawing/2014/main" id="{E29A9E62-B8C9-4311-BABB-657430C5967B}"/>
              </a:ext>
            </a:extLst>
          </p:cNvPr>
          <p:cNvSpPr txBox="1"/>
          <p:nvPr/>
        </p:nvSpPr>
        <p:spPr>
          <a:xfrm>
            <a:off x="2123280" y="3568286"/>
            <a:ext cx="391320" cy="707848"/>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A5A8EFC6-8EF5-4CDE-B819-1E147618B6E2}"/>
              </a:ext>
            </a:extLst>
          </p:cNvPr>
          <p:cNvSpPr txBox="1"/>
          <p:nvPr/>
        </p:nvSpPr>
        <p:spPr>
          <a:xfrm>
            <a:off x="10100332" y="5110976"/>
            <a:ext cx="2005943" cy="461665"/>
          </a:xfrm>
          <a:prstGeom prst="rect">
            <a:avLst/>
          </a:prstGeom>
          <a:noFill/>
        </p:spPr>
        <p:txBody>
          <a:bodyPr wrap="square" rtlCol="0">
            <a:spAutoFit/>
          </a:bodyPr>
          <a:lstStyle/>
          <a:p>
            <a:pPr algn="ctr"/>
            <a:r>
              <a:rPr kumimoji="1" lang="ja-JP" altLang="en-US" sz="1200" b="0" i="1" dirty="0">
                <a:solidFill>
                  <a:schemeClr val="accent4"/>
                </a:solidFill>
                <a:latin typeface="Cambria Math" panose="02040503050406030204" pitchFamily="18" charset="0"/>
              </a:rPr>
              <a:t>高次元・スケール差が無いときは、正規化無が優</a:t>
            </a:r>
            <a:endParaRPr kumimoji="1" lang="en-US" altLang="ja-JP" sz="14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178866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1668109145"/>
              </p:ext>
            </p:extLst>
          </p:nvPr>
        </p:nvGraphicFramePr>
        <p:xfrm>
          <a:off x="208698" y="5026270"/>
          <a:ext cx="11799083" cy="124968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2691717742"/>
              </p:ext>
            </p:extLst>
          </p:nvPr>
        </p:nvGraphicFramePr>
        <p:xfrm>
          <a:off x="208698" y="3488587"/>
          <a:ext cx="11799083" cy="149352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 Switching Normalization Method in Decomposition-based Constraint Handling for Constrained Optimization”,</a:t>
                      </a:r>
                      <a:r>
                        <a:rPr kumimoji="1" lang="ja-JP" altLang="en-US" sz="1600" dirty="0"/>
                        <a:t> </a:t>
                      </a:r>
                      <a:r>
                        <a:rPr kumimoji="1" lang="en-US" altLang="ja-JP" sz="1600" dirty="0"/>
                        <a:t>SICE Annual Conference 2023</a:t>
                      </a:r>
                      <a:r>
                        <a:rPr kumimoji="1" lang="ja-JP" altLang="en-US" sz="1600" dirty="0"/>
                        <a:t> </a:t>
                      </a:r>
                      <a:r>
                        <a:rPr kumimoji="1" lang="en-US" altLang="ja-JP" sz="1600" dirty="0"/>
                        <a:t>(2023) </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技術評価状況（最適化技術）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423742585"/>
              </p:ext>
            </p:extLst>
          </p:nvPr>
        </p:nvGraphicFramePr>
        <p:xfrm>
          <a:off x="436967" y="2285756"/>
          <a:ext cx="1134421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342822">
                  <a:extLst>
                    <a:ext uri="{9D8B030D-6E8A-4147-A177-3AD203B41FA5}">
                      <a16:colId xmlns:a16="http://schemas.microsoft.com/office/drawing/2014/main" val="422137597"/>
                    </a:ext>
                  </a:extLst>
                </a:gridCol>
                <a:gridCol w="2001078">
                  <a:extLst>
                    <a:ext uri="{9D8B030D-6E8A-4147-A177-3AD203B41FA5}">
                      <a16:colId xmlns:a16="http://schemas.microsoft.com/office/drawing/2014/main" val="1645929428"/>
                    </a:ext>
                  </a:extLst>
                </a:gridCol>
                <a:gridCol w="1683026">
                  <a:extLst>
                    <a:ext uri="{9D8B030D-6E8A-4147-A177-3AD203B41FA5}">
                      <a16:colId xmlns:a16="http://schemas.microsoft.com/office/drawing/2014/main" val="2427704019"/>
                    </a:ext>
                  </a:extLst>
                </a:gridCol>
                <a:gridCol w="1987826">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バイナリ</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を含む検証を通じて、問題とアルゴリズムの親和性が明らかになってきた。</a:t>
            </a:r>
            <a:endParaRPr lang="en-US" altLang="ja-JP" sz="2800" dirty="0"/>
          </a:p>
          <a:p>
            <a:pPr lvl="1">
              <a:defRPr/>
            </a:pPr>
            <a:r>
              <a:rPr lang="ja-JP" altLang="en-US" sz="2400" dirty="0"/>
              <a:t>一方、非凸性に対する性能検証、バイナリ変数への拡張などの問題は残っている。</a:t>
            </a:r>
            <a:endParaRPr lang="en-US" altLang="ja-JP" sz="2400" dirty="0"/>
          </a:p>
        </p:txBody>
      </p:sp>
    </p:spTree>
    <p:extLst>
      <p:ext uri="{BB962C8B-B14F-4D97-AF65-F5344CB8AC3E}">
        <p14:creationId xmlns:p14="http://schemas.microsoft.com/office/powerpoint/2010/main" val="83572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研究目標との差異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395936" y="1023510"/>
            <a:ext cx="11400125" cy="111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2020</a:t>
            </a:r>
            <a:r>
              <a:rPr lang="ja-JP" altLang="en-US" sz="2800" dirty="0"/>
              <a:t>年度～</a:t>
            </a:r>
            <a:r>
              <a:rPr lang="en-US" altLang="ja-JP" sz="2800" dirty="0"/>
              <a:t>2022</a:t>
            </a:r>
            <a:r>
              <a:rPr lang="ja-JP" altLang="en-US" sz="2800" dirty="0"/>
              <a:t>年度の期間ご協力いただき、研究成果も挙げてきたが、研究目標との差異として下記が残されている。</a:t>
            </a:r>
            <a:endParaRPr lang="en-US" altLang="ja-JP" sz="28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研究課題</a:t>
            </a:r>
          </a:p>
        </p:txBody>
      </p:sp>
      <p:sp>
        <p:nvSpPr>
          <p:cNvPr id="44" name="テキスト ボックス 43">
            <a:extLst>
              <a:ext uri="{FF2B5EF4-FFF2-40B4-BE49-F238E27FC236}">
                <a16:creationId xmlns:a16="http://schemas.microsoft.com/office/drawing/2014/main" id="{B591632D-6C85-4689-B112-1C332789EF11}"/>
              </a:ext>
            </a:extLst>
          </p:cNvPr>
          <p:cNvSpPr txBox="1"/>
          <p:nvPr/>
        </p:nvSpPr>
        <p:spPr>
          <a:xfrm>
            <a:off x="762851" y="2018400"/>
            <a:ext cx="7476274" cy="523220"/>
          </a:xfrm>
          <a:prstGeom prst="rect">
            <a:avLst/>
          </a:prstGeom>
          <a:noFill/>
        </p:spPr>
        <p:txBody>
          <a:bodyPr wrap="square" rtlCol="0">
            <a:spAutoFit/>
          </a:bodyPr>
          <a:lstStyle/>
          <a:p>
            <a:r>
              <a:rPr lang="ja-JP" altLang="en-US" sz="2800" b="1" dirty="0">
                <a:solidFill>
                  <a:schemeClr val="accent1"/>
                </a:solidFill>
              </a:rPr>
              <a:t>１．</a:t>
            </a:r>
            <a:r>
              <a:rPr lang="en-US" altLang="ja-JP" sz="2800" b="1" dirty="0">
                <a:solidFill>
                  <a:schemeClr val="accent1"/>
                </a:solidFill>
              </a:rPr>
              <a:t>(GA</a:t>
            </a:r>
            <a:r>
              <a:rPr lang="ja-JP" altLang="en-US" sz="2800" b="1" dirty="0">
                <a:solidFill>
                  <a:schemeClr val="accent1"/>
                </a:solidFill>
              </a:rPr>
              <a:t>以外の</a:t>
            </a:r>
            <a:r>
              <a:rPr lang="en-US" altLang="ja-JP" sz="2800" b="1" dirty="0">
                <a:solidFill>
                  <a:schemeClr val="accent1"/>
                </a:solidFill>
              </a:rPr>
              <a:t>)</a:t>
            </a:r>
            <a:r>
              <a:rPr lang="ja-JP" altLang="en-US" sz="2800" b="1" dirty="0">
                <a:solidFill>
                  <a:schemeClr val="accent1"/>
                </a:solidFill>
              </a:rPr>
              <a:t>バイナリ変数への拡張法の開発</a:t>
            </a:r>
          </a:p>
        </p:txBody>
      </p:sp>
      <p:sp>
        <p:nvSpPr>
          <p:cNvPr id="46" name="テキスト ボックス 45">
            <a:extLst>
              <a:ext uri="{FF2B5EF4-FFF2-40B4-BE49-F238E27FC236}">
                <a16:creationId xmlns:a16="http://schemas.microsoft.com/office/drawing/2014/main" id="{CC03B4A9-E391-42F3-9A28-5A50AA88F7D2}"/>
              </a:ext>
            </a:extLst>
          </p:cNvPr>
          <p:cNvSpPr txBox="1"/>
          <p:nvPr/>
        </p:nvSpPr>
        <p:spPr>
          <a:xfrm>
            <a:off x="762851" y="2669683"/>
            <a:ext cx="6361849" cy="523220"/>
          </a:xfrm>
          <a:prstGeom prst="rect">
            <a:avLst/>
          </a:prstGeom>
          <a:noFill/>
        </p:spPr>
        <p:txBody>
          <a:bodyPr wrap="square" rtlCol="0">
            <a:spAutoFit/>
          </a:bodyPr>
          <a:lstStyle/>
          <a:p>
            <a:r>
              <a:rPr lang="ja-JP" altLang="en-US" sz="2800" b="1" dirty="0">
                <a:solidFill>
                  <a:schemeClr val="accent1"/>
                </a:solidFill>
              </a:rPr>
              <a:t>２．問題の困難さに対する性能検証</a:t>
            </a:r>
          </a:p>
        </p:txBody>
      </p:sp>
      <p:sp>
        <p:nvSpPr>
          <p:cNvPr id="5" name="矢印: 上下 4">
            <a:extLst>
              <a:ext uri="{FF2B5EF4-FFF2-40B4-BE49-F238E27FC236}">
                <a16:creationId xmlns:a16="http://schemas.microsoft.com/office/drawing/2014/main" id="{5F164CE5-1AF7-40A2-B8B2-DB31CF623E55}"/>
              </a:ext>
            </a:extLst>
          </p:cNvPr>
          <p:cNvSpPr/>
          <p:nvPr/>
        </p:nvSpPr>
        <p:spPr>
          <a:xfrm>
            <a:off x="3498521"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CEA6B6DB-56DE-4B10-88C9-99CEA155E5CD}"/>
              </a:ext>
            </a:extLst>
          </p:cNvPr>
          <p:cNvSpPr/>
          <p:nvPr/>
        </p:nvSpPr>
        <p:spPr>
          <a:xfrm>
            <a:off x="2493766" y="3443557"/>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C2EE5B6C-3482-4C32-A919-EBC3B154940F}"/>
              </a:ext>
            </a:extLst>
          </p:cNvPr>
          <p:cNvSpPr/>
          <p:nvPr/>
        </p:nvSpPr>
        <p:spPr>
          <a:xfrm>
            <a:off x="4949167" y="3443557"/>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10CBC17E-0049-4835-9166-AA126BCAF751}"/>
              </a:ext>
            </a:extLst>
          </p:cNvPr>
          <p:cNvSpPr/>
          <p:nvPr/>
        </p:nvSpPr>
        <p:spPr>
          <a:xfrm>
            <a:off x="7389616" y="3443557"/>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18" name="正方形/長方形 17">
            <a:extLst>
              <a:ext uri="{FF2B5EF4-FFF2-40B4-BE49-F238E27FC236}">
                <a16:creationId xmlns:a16="http://schemas.microsoft.com/office/drawing/2014/main" id="{1B57366B-A225-4A20-BFD8-B46311861599}"/>
              </a:ext>
            </a:extLst>
          </p:cNvPr>
          <p:cNvSpPr/>
          <p:nvPr/>
        </p:nvSpPr>
        <p:spPr>
          <a:xfrm>
            <a:off x="9780391" y="3443557"/>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19" name="テキスト ボックス 18">
            <a:extLst>
              <a:ext uri="{FF2B5EF4-FFF2-40B4-BE49-F238E27FC236}">
                <a16:creationId xmlns:a16="http://schemas.microsoft.com/office/drawing/2014/main" id="{ED1C7808-262B-4D93-BC18-DA1D65A5A7E5}"/>
              </a:ext>
            </a:extLst>
          </p:cNvPr>
          <p:cNvSpPr txBox="1"/>
          <p:nvPr/>
        </p:nvSpPr>
        <p:spPr>
          <a:xfrm>
            <a:off x="2872230" y="5177458"/>
            <a:ext cx="1490707" cy="400110"/>
          </a:xfrm>
          <a:prstGeom prst="rect">
            <a:avLst/>
          </a:prstGeom>
          <a:noFill/>
        </p:spPr>
        <p:txBody>
          <a:bodyPr wrap="square" rtlCol="0">
            <a:spAutoFit/>
          </a:bodyPr>
          <a:lstStyle/>
          <a:p>
            <a:pPr algn="ctr"/>
            <a:r>
              <a:rPr lang="ja-JP" altLang="en-US" sz="2000" dirty="0"/>
              <a:t>強い</a:t>
            </a:r>
          </a:p>
        </p:txBody>
      </p:sp>
      <p:sp>
        <p:nvSpPr>
          <p:cNvPr id="20" name="テキスト ボックス 19">
            <a:extLst>
              <a:ext uri="{FF2B5EF4-FFF2-40B4-BE49-F238E27FC236}">
                <a16:creationId xmlns:a16="http://schemas.microsoft.com/office/drawing/2014/main" id="{8EBD7BC0-D0FB-44DA-B9D2-631BA6BF4D65}"/>
              </a:ext>
            </a:extLst>
          </p:cNvPr>
          <p:cNvSpPr txBox="1"/>
          <p:nvPr/>
        </p:nvSpPr>
        <p:spPr>
          <a:xfrm>
            <a:off x="2872230" y="4096448"/>
            <a:ext cx="1490707" cy="400110"/>
          </a:xfrm>
          <a:prstGeom prst="rect">
            <a:avLst/>
          </a:prstGeom>
          <a:noFill/>
        </p:spPr>
        <p:txBody>
          <a:bodyPr wrap="square" rtlCol="0">
            <a:spAutoFit/>
          </a:bodyPr>
          <a:lstStyle/>
          <a:p>
            <a:pPr algn="ctr"/>
            <a:r>
              <a:rPr lang="ja-JP" altLang="en-US" sz="2000" dirty="0"/>
              <a:t>弱い</a:t>
            </a:r>
          </a:p>
        </p:txBody>
      </p:sp>
      <p:sp>
        <p:nvSpPr>
          <p:cNvPr id="21" name="矢印: 上下 20">
            <a:extLst>
              <a:ext uri="{FF2B5EF4-FFF2-40B4-BE49-F238E27FC236}">
                <a16:creationId xmlns:a16="http://schemas.microsoft.com/office/drawing/2014/main" id="{E4E065AB-1953-4717-86D3-2BEF29263F5B}"/>
              </a:ext>
            </a:extLst>
          </p:cNvPr>
          <p:cNvSpPr/>
          <p:nvPr/>
        </p:nvSpPr>
        <p:spPr>
          <a:xfrm>
            <a:off x="5953030"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上下 21">
            <a:extLst>
              <a:ext uri="{FF2B5EF4-FFF2-40B4-BE49-F238E27FC236}">
                <a16:creationId xmlns:a16="http://schemas.microsoft.com/office/drawing/2014/main" id="{9D5A20D1-2163-4CD5-A31F-8A384D2DD418}"/>
              </a:ext>
            </a:extLst>
          </p:cNvPr>
          <p:cNvSpPr/>
          <p:nvPr/>
        </p:nvSpPr>
        <p:spPr>
          <a:xfrm>
            <a:off x="8346746"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上下 22">
            <a:extLst>
              <a:ext uri="{FF2B5EF4-FFF2-40B4-BE49-F238E27FC236}">
                <a16:creationId xmlns:a16="http://schemas.microsoft.com/office/drawing/2014/main" id="{E437B970-F82F-4035-B4E1-8ADD2564620C}"/>
              </a:ext>
            </a:extLst>
          </p:cNvPr>
          <p:cNvSpPr/>
          <p:nvPr/>
        </p:nvSpPr>
        <p:spPr>
          <a:xfrm>
            <a:off x="10737521"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985D712-0A78-4BD8-B63C-0EE1F4E5586D}"/>
              </a:ext>
            </a:extLst>
          </p:cNvPr>
          <p:cNvSpPr txBox="1"/>
          <p:nvPr/>
        </p:nvSpPr>
        <p:spPr>
          <a:xfrm>
            <a:off x="5326739" y="4096448"/>
            <a:ext cx="1490707" cy="400110"/>
          </a:xfrm>
          <a:prstGeom prst="rect">
            <a:avLst/>
          </a:prstGeom>
          <a:noFill/>
        </p:spPr>
        <p:txBody>
          <a:bodyPr wrap="square" rtlCol="0">
            <a:spAutoFit/>
          </a:bodyPr>
          <a:lstStyle/>
          <a:p>
            <a:pPr algn="ctr"/>
            <a:r>
              <a:rPr lang="ja-JP" altLang="en-US" sz="2000" dirty="0"/>
              <a:t>狭い</a:t>
            </a:r>
          </a:p>
        </p:txBody>
      </p:sp>
      <p:sp>
        <p:nvSpPr>
          <p:cNvPr id="25" name="テキスト ボックス 24">
            <a:extLst>
              <a:ext uri="{FF2B5EF4-FFF2-40B4-BE49-F238E27FC236}">
                <a16:creationId xmlns:a16="http://schemas.microsoft.com/office/drawing/2014/main" id="{37E07BCE-72C2-41FD-9492-68DE3A1FB104}"/>
              </a:ext>
            </a:extLst>
          </p:cNvPr>
          <p:cNvSpPr txBox="1"/>
          <p:nvPr/>
        </p:nvSpPr>
        <p:spPr>
          <a:xfrm>
            <a:off x="5326739" y="5177458"/>
            <a:ext cx="1490707" cy="400110"/>
          </a:xfrm>
          <a:prstGeom prst="rect">
            <a:avLst/>
          </a:prstGeom>
          <a:noFill/>
        </p:spPr>
        <p:txBody>
          <a:bodyPr wrap="square" rtlCol="0">
            <a:spAutoFit/>
          </a:bodyPr>
          <a:lstStyle/>
          <a:p>
            <a:pPr algn="ctr"/>
            <a:r>
              <a:rPr lang="ja-JP" altLang="en-US" sz="2000" dirty="0"/>
              <a:t>広い</a:t>
            </a:r>
          </a:p>
        </p:txBody>
      </p:sp>
      <p:sp>
        <p:nvSpPr>
          <p:cNvPr id="26" name="テキスト ボックス 25">
            <a:extLst>
              <a:ext uri="{FF2B5EF4-FFF2-40B4-BE49-F238E27FC236}">
                <a16:creationId xmlns:a16="http://schemas.microsoft.com/office/drawing/2014/main" id="{32C9D97C-E585-4E7E-8730-D2CFEDD82993}"/>
              </a:ext>
            </a:extLst>
          </p:cNvPr>
          <p:cNvSpPr txBox="1"/>
          <p:nvPr/>
        </p:nvSpPr>
        <p:spPr>
          <a:xfrm>
            <a:off x="7720455" y="4096448"/>
            <a:ext cx="1490707"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27" name="テキスト ボックス 26">
            <a:extLst>
              <a:ext uri="{FF2B5EF4-FFF2-40B4-BE49-F238E27FC236}">
                <a16:creationId xmlns:a16="http://schemas.microsoft.com/office/drawing/2014/main" id="{8F690789-BFD8-4447-A751-D0F0156DAD92}"/>
              </a:ext>
            </a:extLst>
          </p:cNvPr>
          <p:cNvSpPr txBox="1"/>
          <p:nvPr/>
        </p:nvSpPr>
        <p:spPr>
          <a:xfrm>
            <a:off x="7720455" y="5177458"/>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28" name="テキスト ボックス 27">
            <a:extLst>
              <a:ext uri="{FF2B5EF4-FFF2-40B4-BE49-F238E27FC236}">
                <a16:creationId xmlns:a16="http://schemas.microsoft.com/office/drawing/2014/main" id="{9DA3926E-6652-4E72-ACE3-860D30B19BEA}"/>
              </a:ext>
            </a:extLst>
          </p:cNvPr>
          <p:cNvSpPr txBox="1"/>
          <p:nvPr/>
        </p:nvSpPr>
        <p:spPr>
          <a:xfrm>
            <a:off x="10111230" y="4096448"/>
            <a:ext cx="1490707"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29" name="テキスト ボックス 28">
            <a:extLst>
              <a:ext uri="{FF2B5EF4-FFF2-40B4-BE49-F238E27FC236}">
                <a16:creationId xmlns:a16="http://schemas.microsoft.com/office/drawing/2014/main" id="{F87B7883-AEE1-4D3C-BE2A-613083740BBF}"/>
              </a:ext>
            </a:extLst>
          </p:cNvPr>
          <p:cNvSpPr txBox="1"/>
          <p:nvPr/>
        </p:nvSpPr>
        <p:spPr>
          <a:xfrm>
            <a:off x="10111230" y="5177458"/>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30" name="テキスト ボックス 29">
            <a:extLst>
              <a:ext uri="{FF2B5EF4-FFF2-40B4-BE49-F238E27FC236}">
                <a16:creationId xmlns:a16="http://schemas.microsoft.com/office/drawing/2014/main" id="{725A5B48-8F9E-4B0D-ADD3-038AA933955C}"/>
              </a:ext>
            </a:extLst>
          </p:cNvPr>
          <p:cNvSpPr txBox="1"/>
          <p:nvPr/>
        </p:nvSpPr>
        <p:spPr>
          <a:xfrm>
            <a:off x="1537973" y="5791607"/>
            <a:ext cx="9306364" cy="400110"/>
          </a:xfrm>
          <a:prstGeom prst="rect">
            <a:avLst/>
          </a:prstGeom>
          <a:noFill/>
        </p:spPr>
        <p:txBody>
          <a:bodyPr wrap="square" rtlCol="0">
            <a:spAutoFit/>
          </a:bodyPr>
          <a:lstStyle/>
          <a:p>
            <a:pPr algn="ctr"/>
            <a:r>
              <a:rPr lang="ja-JP" altLang="en-US" sz="2000" b="1" dirty="0"/>
              <a:t>容易な条件と困難な条件の間に位置するパターンをいくつか作成し、傾向を確認したい</a:t>
            </a:r>
          </a:p>
        </p:txBody>
      </p:sp>
      <p:sp>
        <p:nvSpPr>
          <p:cNvPr id="32" name="テキスト ボックス 31">
            <a:extLst>
              <a:ext uri="{FF2B5EF4-FFF2-40B4-BE49-F238E27FC236}">
                <a16:creationId xmlns:a16="http://schemas.microsoft.com/office/drawing/2014/main" id="{5473E9CB-2FDD-4464-8607-5DFDEE1CE652}"/>
              </a:ext>
            </a:extLst>
          </p:cNvPr>
          <p:cNvSpPr txBox="1"/>
          <p:nvPr/>
        </p:nvSpPr>
        <p:spPr>
          <a:xfrm>
            <a:off x="615012" y="4092145"/>
            <a:ext cx="1512492" cy="400110"/>
          </a:xfrm>
          <a:prstGeom prst="rect">
            <a:avLst/>
          </a:prstGeom>
          <a:noFill/>
        </p:spPr>
        <p:txBody>
          <a:bodyPr wrap="square" rtlCol="0">
            <a:spAutoFit/>
          </a:bodyPr>
          <a:lstStyle/>
          <a:p>
            <a:pPr algn="ctr"/>
            <a:r>
              <a:rPr lang="ja-JP" altLang="en-US" sz="2000" b="1" dirty="0"/>
              <a:t>容易な条件</a:t>
            </a:r>
          </a:p>
        </p:txBody>
      </p:sp>
      <p:sp>
        <p:nvSpPr>
          <p:cNvPr id="33" name="テキスト ボックス 32">
            <a:extLst>
              <a:ext uri="{FF2B5EF4-FFF2-40B4-BE49-F238E27FC236}">
                <a16:creationId xmlns:a16="http://schemas.microsoft.com/office/drawing/2014/main" id="{F33D667F-7A36-4430-B4FD-F6E5E4D0FF9E}"/>
              </a:ext>
            </a:extLst>
          </p:cNvPr>
          <p:cNvSpPr txBox="1"/>
          <p:nvPr/>
        </p:nvSpPr>
        <p:spPr>
          <a:xfrm>
            <a:off x="636795" y="5191442"/>
            <a:ext cx="1490707" cy="400110"/>
          </a:xfrm>
          <a:prstGeom prst="rect">
            <a:avLst/>
          </a:prstGeom>
          <a:noFill/>
        </p:spPr>
        <p:txBody>
          <a:bodyPr wrap="square" rtlCol="0">
            <a:spAutoFit/>
          </a:bodyPr>
          <a:lstStyle/>
          <a:p>
            <a:pPr algn="ctr"/>
            <a:r>
              <a:rPr lang="ja-JP" altLang="en-US" sz="2000" b="1" dirty="0"/>
              <a:t>困難な条件</a:t>
            </a:r>
          </a:p>
        </p:txBody>
      </p:sp>
    </p:spTree>
    <p:extLst>
      <p:ext uri="{BB962C8B-B14F-4D97-AF65-F5344CB8AC3E}">
        <p14:creationId xmlns:p14="http://schemas.microsoft.com/office/powerpoint/2010/main" val="176566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問題クラスとアルゴリズムの対応関係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1"/>
            <a:ext cx="11400125" cy="59515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以外の</a:t>
            </a:r>
            <a:r>
              <a:rPr lang="en-US" altLang="ja-JP" sz="2800" dirty="0"/>
              <a:t>)</a:t>
            </a:r>
            <a:r>
              <a:rPr lang="ja-JP" altLang="en-US" sz="2800" dirty="0"/>
              <a:t>バイナリ変数への拡張が必要。</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r>
              <a:rPr kumimoji="1" lang="en-US" altLang="ja-JP" sz="1600" b="1" dirty="0">
                <a:solidFill>
                  <a:schemeClr val="bg1"/>
                </a:solidFill>
              </a:rPr>
              <a:t> </a:t>
            </a:r>
            <a:endParaRPr kumimoji="1" lang="ja-JP" altLang="en-US"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12200"/>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1776" y="2512786"/>
            <a:ext cx="2271477" cy="523220"/>
          </a:xfrm>
          <a:prstGeom prst="rect">
            <a:avLst/>
          </a:prstGeom>
          <a:noFill/>
        </p:spPr>
        <p:txBody>
          <a:bodyPr wrap="square" rtlCol="0">
            <a:spAutoFit/>
          </a:bodyPr>
          <a:lstStyle/>
          <a:p>
            <a:pPr algn="ctr"/>
            <a:r>
              <a:rPr lang="ja-JP" altLang="en-US" sz="1400" dirty="0"/>
              <a:t>問題分割ベース</a:t>
            </a:r>
            <a:endParaRPr lang="en-US" altLang="ja-JP" sz="1400" dirty="0"/>
          </a:p>
          <a:p>
            <a:pPr algn="ctr"/>
            <a:r>
              <a:rPr lang="ja-JP" altLang="en-US" sz="1400" dirty="0"/>
              <a:t>／制約違反量削減優先</a:t>
            </a:r>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2200"/>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8036505" y="2566135"/>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
        <p:nvSpPr>
          <p:cNvPr id="45" name="テキスト ボックス 44">
            <a:extLst>
              <a:ext uri="{FF2B5EF4-FFF2-40B4-BE49-F238E27FC236}">
                <a16:creationId xmlns:a16="http://schemas.microsoft.com/office/drawing/2014/main" id="{E83FC1AD-3854-4C9B-8BE2-E598408EEE6C}"/>
              </a:ext>
            </a:extLst>
          </p:cNvPr>
          <p:cNvSpPr txBox="1"/>
          <p:nvPr/>
        </p:nvSpPr>
        <p:spPr>
          <a:xfrm>
            <a:off x="6388459" y="4191960"/>
            <a:ext cx="2372986" cy="307777"/>
          </a:xfrm>
          <a:prstGeom prst="rect">
            <a:avLst/>
          </a:prstGeom>
          <a:noFill/>
        </p:spPr>
        <p:txBody>
          <a:bodyPr wrap="square" rtlCol="0">
            <a:spAutoFit/>
          </a:bodyPr>
          <a:lstStyle/>
          <a:p>
            <a:pPr algn="ctr"/>
            <a:r>
              <a:rPr lang="ja-JP" altLang="en-US" sz="1400" dirty="0"/>
              <a:t>凸緩和＋分枝限定法ベース</a:t>
            </a:r>
          </a:p>
        </p:txBody>
      </p:sp>
    </p:spTree>
    <p:extLst>
      <p:ext uri="{BB962C8B-B14F-4D97-AF65-F5344CB8AC3E}">
        <p14:creationId xmlns:p14="http://schemas.microsoft.com/office/powerpoint/2010/main" val="1268194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では検討済だが、</a:t>
            </a:r>
            <a:r>
              <a:rPr lang="en-US" altLang="ja-JP" sz="2800" dirty="0"/>
              <a:t>PSO</a:t>
            </a:r>
            <a:r>
              <a:rPr lang="ja-JP" altLang="en-US" sz="2800" dirty="0"/>
              <a:t>／</a:t>
            </a:r>
            <a:r>
              <a:rPr lang="en-US" altLang="ja-JP" sz="2800" dirty="0"/>
              <a:t>DE</a:t>
            </a:r>
            <a:r>
              <a:rPr lang="ja-JP" altLang="en-US" sz="2800" dirty="0"/>
              <a:t>モデルでは未検討。</a:t>
            </a:r>
            <a:endParaRPr lang="en-US" altLang="ja-JP" sz="2800" dirty="0"/>
          </a:p>
          <a:p>
            <a:pPr lvl="1">
              <a:defRPr/>
            </a:pPr>
            <a:r>
              <a:rPr lang="ja-JP" altLang="en-US" sz="2400" dirty="0"/>
              <a:t>この部分を追加できれば、合体アルゴリズムに新規性が出る可能性がある</a:t>
            </a:r>
            <a:endParaRPr lang="en-US" altLang="ja-JP" sz="2400" dirty="0"/>
          </a:p>
        </p:txBody>
      </p:sp>
      <p:pic>
        <p:nvPicPr>
          <p:cNvPr id="4" name="図 3">
            <a:extLst>
              <a:ext uri="{FF2B5EF4-FFF2-40B4-BE49-F238E27FC236}">
                <a16:creationId xmlns:a16="http://schemas.microsoft.com/office/drawing/2014/main" id="{EAEF2B74-080C-4458-AFDC-B221E1EC7F4F}"/>
              </a:ext>
            </a:extLst>
          </p:cNvPr>
          <p:cNvPicPr>
            <a:picLocks noChangeAspect="1"/>
          </p:cNvPicPr>
          <p:nvPr/>
        </p:nvPicPr>
        <p:blipFill>
          <a:blip r:embed="rId2"/>
          <a:stretch>
            <a:fillRect/>
          </a:stretch>
        </p:blipFill>
        <p:spPr>
          <a:xfrm>
            <a:off x="517055" y="2238226"/>
            <a:ext cx="5286573" cy="3964930"/>
          </a:xfrm>
          <a:prstGeom prst="rect">
            <a:avLst/>
          </a:prstGeom>
        </p:spPr>
      </p:pic>
      <p:sp>
        <p:nvSpPr>
          <p:cNvPr id="7" name="テキスト ボックス 6">
            <a:extLst>
              <a:ext uri="{FF2B5EF4-FFF2-40B4-BE49-F238E27FC236}">
                <a16:creationId xmlns:a16="http://schemas.microsoft.com/office/drawing/2014/main" id="{31F1BC6C-AF0E-47C0-8DFC-2EBE76F4C911}"/>
              </a:ext>
            </a:extLst>
          </p:cNvPr>
          <p:cNvSpPr txBox="1"/>
          <p:nvPr/>
        </p:nvSpPr>
        <p:spPr>
          <a:xfrm>
            <a:off x="1389057" y="1868894"/>
            <a:ext cx="3542567" cy="369332"/>
          </a:xfrm>
          <a:prstGeom prst="rect">
            <a:avLst/>
          </a:prstGeom>
          <a:noFill/>
        </p:spPr>
        <p:txBody>
          <a:bodyPr wrap="square" rtlCol="0">
            <a:spAutoFit/>
          </a:bodyPr>
          <a:lstStyle/>
          <a:p>
            <a:pPr algn="ctr"/>
            <a:r>
              <a:rPr kumimoji="1" lang="en-US" altLang="ja-JP" b="1" dirty="0"/>
              <a:t>GA</a:t>
            </a:r>
            <a:r>
              <a:rPr kumimoji="1" lang="ja-JP" altLang="en-US" b="1" dirty="0"/>
              <a:t>におけるバイナリ変数の対処法</a:t>
            </a:r>
          </a:p>
        </p:txBody>
      </p:sp>
      <p:sp>
        <p:nvSpPr>
          <p:cNvPr id="8" name="テキスト ボックス 7">
            <a:extLst>
              <a:ext uri="{FF2B5EF4-FFF2-40B4-BE49-F238E27FC236}">
                <a16:creationId xmlns:a16="http://schemas.microsoft.com/office/drawing/2014/main" id="{4086120A-BA3D-4E0F-BF95-115D165DEC4A}"/>
              </a:ext>
            </a:extLst>
          </p:cNvPr>
          <p:cNvSpPr txBox="1"/>
          <p:nvPr/>
        </p:nvSpPr>
        <p:spPr>
          <a:xfrm>
            <a:off x="2951434" y="6200358"/>
            <a:ext cx="2989563" cy="338554"/>
          </a:xfrm>
          <a:prstGeom prst="rect">
            <a:avLst/>
          </a:prstGeom>
          <a:noFill/>
        </p:spPr>
        <p:txBody>
          <a:bodyPr wrap="square" rtlCol="0">
            <a:spAutoFit/>
          </a:bodyPr>
          <a:lstStyle/>
          <a:p>
            <a:pPr algn="ctr"/>
            <a:r>
              <a:rPr kumimoji="1" lang="en-US" altLang="ja-JP" sz="1600" dirty="0"/>
              <a:t>FY21</a:t>
            </a:r>
            <a:r>
              <a:rPr kumimoji="1" lang="ja-JP" altLang="en-US" sz="1600" dirty="0"/>
              <a:t>成果報告資料から抜粋</a:t>
            </a:r>
          </a:p>
        </p:txBody>
      </p:sp>
      <p:sp>
        <p:nvSpPr>
          <p:cNvPr id="9" name="テキスト ボックス 8">
            <a:extLst>
              <a:ext uri="{FF2B5EF4-FFF2-40B4-BE49-F238E27FC236}">
                <a16:creationId xmlns:a16="http://schemas.microsoft.com/office/drawing/2014/main" id="{B1AF8790-C71B-4012-ABE2-FED8C28A2BF6}"/>
              </a:ext>
            </a:extLst>
          </p:cNvPr>
          <p:cNvSpPr txBox="1"/>
          <p:nvPr/>
        </p:nvSpPr>
        <p:spPr>
          <a:xfrm>
            <a:off x="7031776" y="1868894"/>
            <a:ext cx="4102949" cy="369332"/>
          </a:xfrm>
          <a:prstGeom prst="rect">
            <a:avLst/>
          </a:prstGeom>
          <a:noFill/>
        </p:spPr>
        <p:txBody>
          <a:bodyPr wrap="square" rtlCol="0">
            <a:spAutoFit/>
          </a:bodyPr>
          <a:lstStyle/>
          <a:p>
            <a:pPr algn="ctr"/>
            <a:r>
              <a:rPr kumimoji="1" lang="en-US" altLang="ja-JP" b="1" dirty="0"/>
              <a:t>PSO</a:t>
            </a:r>
            <a:r>
              <a:rPr kumimoji="1" lang="ja-JP" altLang="en-US" b="1" dirty="0"/>
              <a:t>／</a:t>
            </a:r>
            <a:r>
              <a:rPr kumimoji="1" lang="en-US" altLang="ja-JP" b="1" dirty="0"/>
              <a:t>DE</a:t>
            </a:r>
            <a:r>
              <a:rPr kumimoji="1" lang="ja-JP" altLang="en-US" b="1" dirty="0"/>
              <a:t>におけるバイナリ変数の対処法</a:t>
            </a:r>
          </a:p>
        </p:txBody>
      </p:sp>
      <p:sp>
        <p:nvSpPr>
          <p:cNvPr id="11" name="テキスト ボックス 10">
            <a:extLst>
              <a:ext uri="{FF2B5EF4-FFF2-40B4-BE49-F238E27FC236}">
                <a16:creationId xmlns:a16="http://schemas.microsoft.com/office/drawing/2014/main" id="{B7D7461E-FCB5-4747-800A-716631AA4CFB}"/>
              </a:ext>
            </a:extLst>
          </p:cNvPr>
          <p:cNvSpPr txBox="1"/>
          <p:nvPr/>
        </p:nvSpPr>
        <p:spPr>
          <a:xfrm>
            <a:off x="6150441" y="2809354"/>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1. </a:t>
            </a:r>
            <a:r>
              <a:rPr kumimoji="1" lang="ja-JP" altLang="en-US" dirty="0"/>
              <a:t>ペナルティでの考慮</a:t>
            </a:r>
          </a:p>
        </p:txBody>
      </p:sp>
      <p:sp>
        <p:nvSpPr>
          <p:cNvPr id="12" name="テキスト ボックス 11">
            <a:extLst>
              <a:ext uri="{FF2B5EF4-FFF2-40B4-BE49-F238E27FC236}">
                <a16:creationId xmlns:a16="http://schemas.microsoft.com/office/drawing/2014/main" id="{3EB276F5-B566-4972-8D74-350B36DB8E44}"/>
              </a:ext>
            </a:extLst>
          </p:cNvPr>
          <p:cNvSpPr txBox="1"/>
          <p:nvPr/>
        </p:nvSpPr>
        <p:spPr>
          <a:xfrm>
            <a:off x="6150441" y="3866570"/>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2. </a:t>
            </a:r>
            <a:r>
              <a:rPr kumimoji="1" lang="ja-JP" altLang="en-US" dirty="0"/>
              <a:t>近傍生成後の強制修正</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9653316" y="2372121"/>
                <a:ext cx="2166152" cy="34657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sz="1600" b="1" i="1">
                              <a:latin typeface="Cambria Math" panose="02040503050406030204" pitchFamily="18" charset="0"/>
                            </a:rPr>
                          </m:ctrlPr>
                        </m:sSupPr>
                        <m:e>
                          <m:acc>
                            <m:accPr>
                              <m:chr m:val="̂"/>
                              <m:ctrlPr>
                                <a:rPr kumimoji="1" lang="en-US" altLang="ja-JP" sz="1600" b="1" i="1">
                                  <a:latin typeface="Cambria Math" panose="02040503050406030204" pitchFamily="18" charset="0"/>
                                </a:rPr>
                              </m:ctrlPr>
                            </m:accPr>
                            <m:e>
                              <m:r>
                                <a:rPr kumimoji="1" lang="en-US" altLang="ja-JP" sz="1600" b="1" i="1">
                                  <a:latin typeface="Cambria Math" panose="02040503050406030204" pitchFamily="18" charset="0"/>
                                </a:rPr>
                                <m:t>𝒙</m:t>
                              </m:r>
                            </m:e>
                          </m:acc>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b="0" i="1" smtClean="0">
                              <a:latin typeface="Cambria Math" panose="02040503050406030204" pitchFamily="18" charset="0"/>
                            </a:rPr>
                            <m:t>𝑖</m:t>
                          </m:r>
                        </m:sup>
                      </m:sSup>
                      <m:r>
                        <a:rPr kumimoji="1" lang="en-US" altLang="ja-JP" sz="1600" b="1" i="1" smtClean="0">
                          <a:latin typeface="Cambria Math" panose="02040503050406030204" pitchFamily="18" charset="0"/>
                        </a:rPr>
                        <m:t>+</m:t>
                      </m:r>
                      <m:r>
                        <a:rPr kumimoji="1" lang="en-US" altLang="ja-JP" sz="1600" b="0" i="1" smtClean="0">
                          <a:latin typeface="Cambria Math" panose="02040503050406030204" pitchFamily="18" charset="0"/>
                        </a:rPr>
                        <m:t>𝐹</m:t>
                      </m:r>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2</m:t>
                          </m:r>
                        </m:sup>
                      </m:sSup>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3</m:t>
                          </m:r>
                        </m:sup>
                      </m:sSup>
                      <m:r>
                        <a:rPr kumimoji="1" lang="en-US" altLang="ja-JP" sz="1600" b="1" i="1" smtClean="0">
                          <a:latin typeface="Cambria Math" panose="02040503050406030204" pitchFamily="18" charset="0"/>
                        </a:rPr>
                        <m:t>)</m:t>
                      </m:r>
                    </m:oMath>
                  </m:oMathPara>
                </a14:m>
                <a:endParaRPr kumimoji="1" lang="ja-JP" altLang="en-US" sz="1600" dirty="0"/>
              </a:p>
            </p:txBody>
          </p:sp>
        </mc:Choice>
        <mc:Fallback xmlns="">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9653316" y="2372121"/>
                <a:ext cx="2166152" cy="346570"/>
              </a:xfrm>
              <a:prstGeom prst="rect">
                <a:avLst/>
              </a:prstGeom>
              <a:blipFill>
                <a:blip r:embed="rId3"/>
                <a:stretch>
                  <a:fillRect b="-122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C42B7A-0077-4CD8-9471-8849CB760FA0}"/>
              </a:ext>
            </a:extLst>
          </p:cNvPr>
          <p:cNvSpPr txBox="1"/>
          <p:nvPr/>
        </p:nvSpPr>
        <p:spPr>
          <a:xfrm>
            <a:off x="6261954" y="2372121"/>
            <a:ext cx="3319069" cy="369332"/>
          </a:xfrm>
          <a:prstGeom prst="rect">
            <a:avLst/>
          </a:prstGeom>
          <a:noFill/>
        </p:spPr>
        <p:txBody>
          <a:bodyPr wrap="square" rtlCol="0">
            <a:spAutoFit/>
          </a:bodyPr>
          <a:lstStyle/>
          <a:p>
            <a:pPr algn="ctr"/>
            <a:r>
              <a:rPr kumimoji="1" lang="ja-JP" altLang="en-US" dirty="0"/>
              <a:t>近傍生成が実数ベクトルの演算</a:t>
            </a:r>
          </a:p>
        </p:txBody>
      </p:sp>
      <p:sp>
        <p:nvSpPr>
          <p:cNvPr id="15" name="テキスト ボックス 14">
            <a:extLst>
              <a:ext uri="{FF2B5EF4-FFF2-40B4-BE49-F238E27FC236}">
                <a16:creationId xmlns:a16="http://schemas.microsoft.com/office/drawing/2014/main" id="{CFC0BABC-2645-4A8A-BD72-A2E4476328A8}"/>
              </a:ext>
            </a:extLst>
          </p:cNvPr>
          <p:cNvSpPr txBox="1"/>
          <p:nvPr/>
        </p:nvSpPr>
        <p:spPr>
          <a:xfrm>
            <a:off x="6503138" y="3176689"/>
            <a:ext cx="5160224" cy="646331"/>
          </a:xfrm>
          <a:prstGeom prst="rect">
            <a:avLst/>
          </a:prstGeom>
          <a:noFill/>
        </p:spPr>
        <p:txBody>
          <a:bodyPr wrap="square" rtlCol="0">
            <a:spAutoFit/>
          </a:bodyPr>
          <a:lstStyle/>
          <a:p>
            <a:r>
              <a:rPr kumimoji="1" lang="ja-JP" altLang="en-US" dirty="0"/>
              <a:t>離散変数固有のペナルティを生成（多峰性）</a:t>
            </a:r>
            <a:endParaRPr kumimoji="1" lang="en-US" altLang="ja-JP" dirty="0"/>
          </a:p>
          <a:p>
            <a:r>
              <a:rPr kumimoji="1" lang="ja-JP" altLang="en-US" dirty="0"/>
              <a:t>⇒違反量を</a:t>
            </a:r>
            <a:r>
              <a:rPr kumimoji="1" lang="en-US" altLang="ja-JP" dirty="0"/>
              <a:t>0</a:t>
            </a:r>
            <a:r>
              <a:rPr kumimoji="1" lang="ja-JP" altLang="en-US" dirty="0"/>
              <a:t>にするのが困難、制約数が増えやすい</a:t>
            </a:r>
          </a:p>
        </p:txBody>
      </p:sp>
      <p:sp>
        <p:nvSpPr>
          <p:cNvPr id="16" name="テキスト ボックス 15">
            <a:extLst>
              <a:ext uri="{FF2B5EF4-FFF2-40B4-BE49-F238E27FC236}">
                <a16:creationId xmlns:a16="http://schemas.microsoft.com/office/drawing/2014/main" id="{93617AB3-E066-4153-8286-B98394A7F8B0}"/>
              </a:ext>
            </a:extLst>
          </p:cNvPr>
          <p:cNvSpPr txBox="1"/>
          <p:nvPr/>
        </p:nvSpPr>
        <p:spPr>
          <a:xfrm>
            <a:off x="6503138" y="4269152"/>
            <a:ext cx="5160224" cy="923330"/>
          </a:xfrm>
          <a:prstGeom prst="rect">
            <a:avLst/>
          </a:prstGeom>
          <a:noFill/>
        </p:spPr>
        <p:txBody>
          <a:bodyPr wrap="square" rtlCol="0">
            <a:spAutoFit/>
          </a:bodyPr>
          <a:lstStyle/>
          <a:p>
            <a:r>
              <a:rPr kumimoji="1" lang="ja-JP" altLang="en-US" dirty="0"/>
              <a:t>実数緩和状態で計算した後、近傍の離散点に修正</a:t>
            </a:r>
            <a:endParaRPr kumimoji="1" lang="en-US" altLang="ja-JP" dirty="0"/>
          </a:p>
          <a:p>
            <a:r>
              <a:rPr kumimoji="1" lang="ja-JP" altLang="en-US" dirty="0"/>
              <a:t>⇒生成した後に強制修正なので、制約違反解に戻る可能性がある</a:t>
            </a:r>
          </a:p>
        </p:txBody>
      </p:sp>
      <p:sp>
        <p:nvSpPr>
          <p:cNvPr id="17" name="テキスト ボックス 16">
            <a:extLst>
              <a:ext uri="{FF2B5EF4-FFF2-40B4-BE49-F238E27FC236}">
                <a16:creationId xmlns:a16="http://schemas.microsoft.com/office/drawing/2014/main" id="{3AA79492-2115-43A9-9E41-203E0129007E}"/>
              </a:ext>
            </a:extLst>
          </p:cNvPr>
          <p:cNvSpPr txBox="1"/>
          <p:nvPr/>
        </p:nvSpPr>
        <p:spPr>
          <a:xfrm>
            <a:off x="6503138" y="5655996"/>
            <a:ext cx="5160224" cy="369332"/>
          </a:xfrm>
          <a:prstGeom prst="rect">
            <a:avLst/>
          </a:prstGeom>
          <a:noFill/>
        </p:spPr>
        <p:txBody>
          <a:bodyPr wrap="square" rtlCol="0">
            <a:spAutoFit/>
          </a:bodyPr>
          <a:lstStyle/>
          <a:p>
            <a:r>
              <a:rPr kumimoji="1" lang="ja-JP" altLang="en-US" dirty="0">
                <a:solidFill>
                  <a:schemeClr val="accent4"/>
                </a:solidFill>
              </a:rPr>
              <a:t>論理和・積、ハミング距離を利用する方法がある</a:t>
            </a:r>
          </a:p>
        </p:txBody>
      </p:sp>
      <p:sp>
        <p:nvSpPr>
          <p:cNvPr id="5" name="テキスト ボックス 4">
            <a:extLst>
              <a:ext uri="{FF2B5EF4-FFF2-40B4-BE49-F238E27FC236}">
                <a16:creationId xmlns:a16="http://schemas.microsoft.com/office/drawing/2014/main" id="{1B8257B9-7583-5B00-9DF5-DEF7E41611DB}"/>
              </a:ext>
            </a:extLst>
          </p:cNvPr>
          <p:cNvSpPr txBox="1"/>
          <p:nvPr/>
        </p:nvSpPr>
        <p:spPr>
          <a:xfrm>
            <a:off x="6150441" y="5329226"/>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3. </a:t>
            </a:r>
            <a:r>
              <a:rPr kumimoji="1" lang="ja-JP" altLang="en-US" dirty="0"/>
              <a:t>実数／バイナリ変数を分離した近傍生成</a:t>
            </a:r>
          </a:p>
        </p:txBody>
      </p:sp>
    </p:spTree>
    <p:extLst>
      <p:ext uri="{BB962C8B-B14F-4D97-AF65-F5344CB8AC3E}">
        <p14:creationId xmlns:p14="http://schemas.microsoft.com/office/powerpoint/2010/main" val="599632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8421F-CAD6-450B-B17C-237217A2740A}"/>
              </a:ext>
            </a:extLst>
          </p:cNvPr>
          <p:cNvSpPr>
            <a:spLocks noGrp="1"/>
          </p:cNvSpPr>
          <p:nvPr>
            <p:ph type="title"/>
          </p:nvPr>
        </p:nvSpPr>
        <p:spPr/>
        <p:txBody>
          <a:bodyPr/>
          <a:lstStyle/>
          <a:p>
            <a:r>
              <a:rPr kumimoji="1" lang="ja-JP" altLang="en-US" dirty="0"/>
              <a:t>アジェンダ</a:t>
            </a:r>
          </a:p>
        </p:txBody>
      </p:sp>
      <p:sp>
        <p:nvSpPr>
          <p:cNvPr id="3" name="スライド番号プレースホルダー 2">
            <a:extLst>
              <a:ext uri="{FF2B5EF4-FFF2-40B4-BE49-F238E27FC236}">
                <a16:creationId xmlns:a16="http://schemas.microsoft.com/office/drawing/2014/main" id="{56049B0A-2A79-476D-AE90-B7F449C01180}"/>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C99F7BBF-2393-4F65-BAE8-78DC78E9821B}"/>
              </a:ext>
            </a:extLst>
          </p:cNvPr>
          <p:cNvSpPr>
            <a:spLocks noGrp="1"/>
          </p:cNvSpPr>
          <p:nvPr>
            <p:ph type="body" sz="quarter" idx="13"/>
          </p:nvPr>
        </p:nvSpPr>
        <p:spPr/>
        <p:txBody>
          <a:bodyPr/>
          <a:lstStyle/>
          <a:p>
            <a:r>
              <a:rPr kumimoji="1" lang="ja-JP" altLang="en-US" dirty="0"/>
              <a:t>共同研究の目的・概要</a:t>
            </a:r>
            <a:endParaRPr kumimoji="1" lang="en-US" altLang="ja-JP" dirty="0"/>
          </a:p>
          <a:p>
            <a:r>
              <a:rPr kumimoji="1" lang="en-US" altLang="ja-JP" dirty="0"/>
              <a:t>2022</a:t>
            </a:r>
            <a:r>
              <a:rPr kumimoji="1" lang="ja-JP" altLang="en-US" dirty="0"/>
              <a:t>年度の研究成果</a:t>
            </a:r>
            <a:endParaRPr kumimoji="1" lang="en-US" altLang="ja-JP" dirty="0"/>
          </a:p>
          <a:p>
            <a:r>
              <a:rPr kumimoji="1" lang="ja-JP" altLang="en-US" dirty="0"/>
              <a:t>研究課題</a:t>
            </a:r>
            <a:endParaRPr kumimoji="1" lang="en-US" altLang="ja-JP" dirty="0"/>
          </a:p>
          <a:p>
            <a:r>
              <a:rPr lang="en-US" altLang="ja-JP" dirty="0"/>
              <a:t>2023</a:t>
            </a:r>
            <a:r>
              <a:rPr lang="ja-JP" altLang="en-US" dirty="0"/>
              <a:t>年度の研究計画</a:t>
            </a:r>
            <a:endParaRPr kumimoji="1" lang="ja-JP" altLang="en-US" dirty="0"/>
          </a:p>
        </p:txBody>
      </p:sp>
    </p:spTree>
    <p:extLst>
      <p:ext uri="{BB962C8B-B14F-4D97-AF65-F5344CB8AC3E}">
        <p14:creationId xmlns:p14="http://schemas.microsoft.com/office/powerpoint/2010/main" val="1104904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5E828A57-D431-4AB8-BCE4-F332E72F8624}"/>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1075858" y="2530948"/>
            <a:ext cx="3694642" cy="3480725"/>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制約起因の非連結性</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978204"/>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非連結な実行可能領域の位置関係を変えたときの性能の傾向は不明</a:t>
            </a:r>
            <a:r>
              <a:rPr lang="ja-JP" altLang="en-US" sz="2400" dirty="0"/>
              <a:t>。</a:t>
            </a:r>
            <a:endParaRPr lang="en-US" altLang="ja-JP" sz="2400" dirty="0"/>
          </a:p>
        </p:txBody>
      </p:sp>
      <p:sp>
        <p:nvSpPr>
          <p:cNvPr id="12" name="星: 5 pt 11">
            <a:extLst>
              <a:ext uri="{FF2B5EF4-FFF2-40B4-BE49-F238E27FC236}">
                <a16:creationId xmlns:a16="http://schemas.microsoft.com/office/drawing/2014/main" id="{C91CDFAD-EAEA-42CD-A44D-1471E46EEC82}"/>
              </a:ext>
            </a:extLst>
          </p:cNvPr>
          <p:cNvSpPr/>
          <p:nvPr/>
        </p:nvSpPr>
        <p:spPr>
          <a:xfrm>
            <a:off x="3013497" y="407770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5F0050-0125-4272-B529-FB3953655F6A}"/>
                  </a:ext>
                </a:extLst>
              </p:cNvPr>
              <p:cNvSpPr txBox="1"/>
              <p:nvPr/>
            </p:nvSpPr>
            <p:spPr>
              <a:xfrm>
                <a:off x="2205007" y="4328197"/>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13" name="テキスト ボックス 12">
                <a:extLst>
                  <a:ext uri="{FF2B5EF4-FFF2-40B4-BE49-F238E27FC236}">
                    <a16:creationId xmlns:a16="http://schemas.microsoft.com/office/drawing/2014/main" id="{4A5F0050-0125-4272-B529-FB3953655F6A}"/>
                  </a:ext>
                </a:extLst>
              </p:cNvPr>
              <p:cNvSpPr txBox="1">
                <a:spLocks noRot="1" noChangeAspect="1" noMove="1" noResize="1" noEditPoints="1" noAdjustHandles="1" noChangeArrowheads="1" noChangeShapeType="1" noTextEdit="1"/>
              </p:cNvSpPr>
              <p:nvPr/>
            </p:nvSpPr>
            <p:spPr>
              <a:xfrm>
                <a:off x="2205007" y="4328197"/>
                <a:ext cx="1090922" cy="338554"/>
              </a:xfrm>
              <a:prstGeom prst="rect">
                <a:avLst/>
              </a:prstGeom>
              <a:blipFill>
                <a:blip r:embed="rId3"/>
                <a:stretch>
                  <a:fillRect t="-5357" r="-1676" b="-2142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6798EE47-F531-4F76-81F7-BF7E083A3CF4}"/>
              </a:ext>
            </a:extLst>
          </p:cNvPr>
          <p:cNvCxnSpPr>
            <a:cxnSpLocks/>
            <a:endCxn id="15" idx="2"/>
          </p:cNvCxnSpPr>
          <p:nvPr/>
        </p:nvCxnSpPr>
        <p:spPr>
          <a:xfrm flipV="1">
            <a:off x="3124111" y="4082614"/>
            <a:ext cx="112906" cy="11521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星: 5 pt 14">
            <a:extLst>
              <a:ext uri="{FF2B5EF4-FFF2-40B4-BE49-F238E27FC236}">
                <a16:creationId xmlns:a16="http://schemas.microsoft.com/office/drawing/2014/main" id="{E56012B7-F4D5-43FF-A985-D3C03A7C7FBF}"/>
              </a:ext>
            </a:extLst>
          </p:cNvPr>
          <p:cNvSpPr/>
          <p:nvPr/>
        </p:nvSpPr>
        <p:spPr>
          <a:xfrm>
            <a:off x="3200607" y="388047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552F2D-7098-40BA-9445-7D1BF8366B48}"/>
              </a:ext>
            </a:extLst>
          </p:cNvPr>
          <p:cNvSpPr txBox="1"/>
          <p:nvPr/>
        </p:nvSpPr>
        <p:spPr>
          <a:xfrm>
            <a:off x="3153571" y="2461587"/>
            <a:ext cx="1915612" cy="276999"/>
          </a:xfrm>
          <a:prstGeom prst="rect">
            <a:avLst/>
          </a:prstGeom>
          <a:noFill/>
        </p:spPr>
        <p:txBody>
          <a:bodyPr wrap="square" rtlCol="0">
            <a:spAutoFit/>
          </a:bodyPr>
          <a:lstStyle/>
          <a:p>
            <a:pPr algn="ctr"/>
            <a:r>
              <a:rPr kumimoji="1" lang="ja-JP" altLang="en-US" sz="1200" dirty="0"/>
              <a:t>非凸制約</a:t>
            </a:r>
            <a:r>
              <a:rPr kumimoji="1" lang="en-US" altLang="ja-JP" sz="1200" dirty="0"/>
              <a:t>(Prob.4)</a:t>
            </a:r>
            <a:endParaRPr kumimoji="1" lang="ja-JP" altLang="en-US" sz="1200" dirty="0"/>
          </a:p>
        </p:txBody>
      </p:sp>
      <p:sp>
        <p:nvSpPr>
          <p:cNvPr id="17" name="テキスト ボックス 16">
            <a:extLst>
              <a:ext uri="{FF2B5EF4-FFF2-40B4-BE49-F238E27FC236}">
                <a16:creationId xmlns:a16="http://schemas.microsoft.com/office/drawing/2014/main" id="{0BF8B58E-44B6-4384-BE24-498754E22992}"/>
              </a:ext>
            </a:extLst>
          </p:cNvPr>
          <p:cNvSpPr txBox="1"/>
          <p:nvPr/>
        </p:nvSpPr>
        <p:spPr>
          <a:xfrm>
            <a:off x="841583" y="5955161"/>
            <a:ext cx="5062698" cy="338554"/>
          </a:xfrm>
          <a:prstGeom prst="rect">
            <a:avLst/>
          </a:prstGeom>
          <a:noFill/>
        </p:spPr>
        <p:txBody>
          <a:bodyPr wrap="square" rtlCol="0">
            <a:spAutoFit/>
          </a:bodyPr>
          <a:lstStyle/>
          <a:p>
            <a:pPr algn="ctr"/>
            <a:r>
              <a:rPr kumimoji="1" lang="ja-JP" altLang="en-US" sz="1600" dirty="0"/>
              <a:t>制約違反量削減優先は、可能解を得られなかった（</a:t>
            </a:r>
            <a:r>
              <a:rPr kumimoji="1" lang="en-US" altLang="ja-JP" sz="1600" dirty="0"/>
              <a:t>p9</a:t>
            </a:r>
            <a:r>
              <a:rPr kumimoji="1" lang="ja-JP" altLang="en-US" sz="1600" dirty="0"/>
              <a:t>）</a:t>
            </a:r>
          </a:p>
        </p:txBody>
      </p:sp>
      <p:sp>
        <p:nvSpPr>
          <p:cNvPr id="19" name="テキスト ボックス 18">
            <a:extLst>
              <a:ext uri="{FF2B5EF4-FFF2-40B4-BE49-F238E27FC236}">
                <a16:creationId xmlns:a16="http://schemas.microsoft.com/office/drawing/2014/main" id="{9D3AA855-A8F6-4769-868E-6A880023AF4A}"/>
              </a:ext>
            </a:extLst>
          </p:cNvPr>
          <p:cNvSpPr txBox="1"/>
          <p:nvPr/>
        </p:nvSpPr>
        <p:spPr>
          <a:xfrm>
            <a:off x="1019176" y="1633663"/>
            <a:ext cx="4043583" cy="400110"/>
          </a:xfrm>
          <a:prstGeom prst="rect">
            <a:avLst/>
          </a:prstGeom>
          <a:noFill/>
        </p:spPr>
        <p:txBody>
          <a:bodyPr wrap="square" rtlCol="0">
            <a:spAutoFit/>
          </a:bodyPr>
          <a:lstStyle/>
          <a:p>
            <a:pPr algn="ctr"/>
            <a:r>
              <a:rPr kumimoji="1" lang="ja-JP" altLang="en-US" sz="2000" dirty="0"/>
              <a:t>投稿論文で検証した非凸性</a:t>
            </a:r>
          </a:p>
        </p:txBody>
      </p:sp>
      <p:sp>
        <p:nvSpPr>
          <p:cNvPr id="20" name="テキスト ボックス 19">
            <a:extLst>
              <a:ext uri="{FF2B5EF4-FFF2-40B4-BE49-F238E27FC236}">
                <a16:creationId xmlns:a16="http://schemas.microsoft.com/office/drawing/2014/main" id="{8D589270-DF17-48D9-94E3-83CC4B0E2FFF}"/>
              </a:ext>
            </a:extLst>
          </p:cNvPr>
          <p:cNvSpPr txBox="1"/>
          <p:nvPr/>
        </p:nvSpPr>
        <p:spPr>
          <a:xfrm>
            <a:off x="6923178" y="1633663"/>
            <a:ext cx="4043583" cy="400110"/>
          </a:xfrm>
          <a:prstGeom prst="rect">
            <a:avLst/>
          </a:prstGeom>
          <a:noFill/>
        </p:spPr>
        <p:txBody>
          <a:bodyPr wrap="square" rtlCol="0">
            <a:spAutoFit/>
          </a:bodyPr>
          <a:lstStyle/>
          <a:p>
            <a:pPr algn="ctr"/>
            <a:r>
              <a:rPr kumimoji="1" lang="ja-JP" altLang="en-US" sz="2000" dirty="0"/>
              <a:t>データ駆動制約で想定される非凸性</a:t>
            </a:r>
          </a:p>
        </p:txBody>
      </p:sp>
      <p:cxnSp>
        <p:nvCxnSpPr>
          <p:cNvPr id="21" name="直線コネクタ 20">
            <a:extLst>
              <a:ext uri="{FF2B5EF4-FFF2-40B4-BE49-F238E27FC236}">
                <a16:creationId xmlns:a16="http://schemas.microsoft.com/office/drawing/2014/main" id="{84203DD4-7CFA-486E-B01C-E2B9737FF284}"/>
              </a:ext>
            </a:extLst>
          </p:cNvPr>
          <p:cNvCxnSpPr>
            <a:cxnSpLocks/>
          </p:cNvCxnSpPr>
          <p:nvPr/>
        </p:nvCxnSpPr>
        <p:spPr>
          <a:xfrm>
            <a:off x="305715" y="20670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E1020DD-AB9E-403E-A2C4-BFAE36EEC98B}"/>
              </a:ext>
            </a:extLst>
          </p:cNvPr>
          <p:cNvCxnSpPr>
            <a:cxnSpLocks/>
          </p:cNvCxnSpPr>
          <p:nvPr/>
        </p:nvCxnSpPr>
        <p:spPr>
          <a:xfrm>
            <a:off x="6075287" y="20670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FB5E111-C7FA-40F9-A2E4-300E5C53BBE1}"/>
              </a:ext>
            </a:extLst>
          </p:cNvPr>
          <p:cNvSpPr txBox="1"/>
          <p:nvPr/>
        </p:nvSpPr>
        <p:spPr>
          <a:xfrm>
            <a:off x="374568" y="2140465"/>
            <a:ext cx="5426361" cy="369332"/>
          </a:xfrm>
          <a:prstGeom prst="rect">
            <a:avLst/>
          </a:prstGeom>
          <a:noFill/>
        </p:spPr>
        <p:txBody>
          <a:bodyPr wrap="square" rtlCol="0">
            <a:spAutoFit/>
          </a:bodyPr>
          <a:lstStyle/>
          <a:p>
            <a:pPr algn="ctr"/>
            <a:r>
              <a:rPr kumimoji="1" lang="ja-JP" altLang="en-US" dirty="0"/>
              <a:t>非連結な実行可能領域が、広い領域で疎に配置される</a:t>
            </a:r>
          </a:p>
        </p:txBody>
      </p:sp>
      <p:sp>
        <p:nvSpPr>
          <p:cNvPr id="24" name="テキスト ボックス 23">
            <a:extLst>
              <a:ext uri="{FF2B5EF4-FFF2-40B4-BE49-F238E27FC236}">
                <a16:creationId xmlns:a16="http://schemas.microsoft.com/office/drawing/2014/main" id="{44B9DDDB-6D75-4525-87F6-23C59EA166F9}"/>
              </a:ext>
            </a:extLst>
          </p:cNvPr>
          <p:cNvSpPr txBox="1"/>
          <p:nvPr/>
        </p:nvSpPr>
        <p:spPr>
          <a:xfrm>
            <a:off x="6213616" y="2140465"/>
            <a:ext cx="5479839" cy="369332"/>
          </a:xfrm>
          <a:prstGeom prst="rect">
            <a:avLst/>
          </a:prstGeom>
          <a:noFill/>
        </p:spPr>
        <p:txBody>
          <a:bodyPr wrap="square" rtlCol="0">
            <a:spAutoFit/>
          </a:bodyPr>
          <a:lstStyle/>
          <a:p>
            <a:pPr algn="ctr"/>
            <a:r>
              <a:rPr kumimoji="1" lang="ja-JP" altLang="en-US" dirty="0"/>
              <a:t>非連結な実行可能領域が、一部の領域で密に配置される</a:t>
            </a:r>
          </a:p>
        </p:txBody>
      </p:sp>
      <p:pic>
        <p:nvPicPr>
          <p:cNvPr id="25" name="図 24">
            <a:extLst>
              <a:ext uri="{FF2B5EF4-FFF2-40B4-BE49-F238E27FC236}">
                <a16:creationId xmlns:a16="http://schemas.microsoft.com/office/drawing/2014/main" id="{604F781F-FB49-45A9-9881-0ADDE9348B57}"/>
              </a:ext>
            </a:extLst>
          </p:cNvPr>
          <p:cNvPicPr>
            <a:picLocks noChangeAspect="1"/>
          </p:cNvPicPr>
          <p:nvPr/>
        </p:nvPicPr>
        <p:blipFill>
          <a:blip r:embed="rId4"/>
          <a:stretch>
            <a:fillRect/>
          </a:stretch>
        </p:blipFill>
        <p:spPr>
          <a:xfrm>
            <a:off x="7279608" y="2549998"/>
            <a:ext cx="3543714" cy="3475346"/>
          </a:xfrm>
          <a:prstGeom prst="rect">
            <a:avLst/>
          </a:prstGeom>
        </p:spPr>
      </p:pic>
      <p:sp>
        <p:nvSpPr>
          <p:cNvPr id="26" name="星: 5 pt 25">
            <a:extLst>
              <a:ext uri="{FF2B5EF4-FFF2-40B4-BE49-F238E27FC236}">
                <a16:creationId xmlns:a16="http://schemas.microsoft.com/office/drawing/2014/main" id="{F9BE67F0-9D6D-4550-922B-1D6C3898ED84}"/>
              </a:ext>
            </a:extLst>
          </p:cNvPr>
          <p:cNvSpPr/>
          <p:nvPr/>
        </p:nvSpPr>
        <p:spPr>
          <a:xfrm>
            <a:off x="9458196" y="344084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星: 5 pt 26">
            <a:extLst>
              <a:ext uri="{FF2B5EF4-FFF2-40B4-BE49-F238E27FC236}">
                <a16:creationId xmlns:a16="http://schemas.microsoft.com/office/drawing/2014/main" id="{3AF6A6AA-24E8-466B-8EBF-3A9343E5D994}"/>
              </a:ext>
            </a:extLst>
          </p:cNvPr>
          <p:cNvSpPr/>
          <p:nvPr/>
        </p:nvSpPr>
        <p:spPr>
          <a:xfrm>
            <a:off x="8126462" y="4993351"/>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09A63690-B9A3-41B8-91AE-0426DAC18E25}"/>
              </a:ext>
            </a:extLst>
          </p:cNvPr>
          <p:cNvCxnSpPr>
            <a:stCxn id="26" idx="2"/>
            <a:endCxn id="27" idx="4"/>
          </p:cNvCxnSpPr>
          <p:nvPr/>
        </p:nvCxnSpPr>
        <p:spPr>
          <a:xfrm flipH="1">
            <a:off x="8317107" y="3642984"/>
            <a:ext cx="1177499" cy="1427577"/>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792779B-BC01-4FDA-91ED-BB75615624D9}"/>
                  </a:ext>
                </a:extLst>
              </p:cNvPr>
              <p:cNvSpPr txBox="1"/>
              <p:nvPr/>
            </p:nvSpPr>
            <p:spPr>
              <a:xfrm>
                <a:off x="8252676" y="5040121"/>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30" name="テキスト ボックス 29">
                <a:extLst>
                  <a:ext uri="{FF2B5EF4-FFF2-40B4-BE49-F238E27FC236}">
                    <a16:creationId xmlns:a16="http://schemas.microsoft.com/office/drawing/2014/main" id="{8792779B-BC01-4FDA-91ED-BB75615624D9}"/>
                  </a:ext>
                </a:extLst>
              </p:cNvPr>
              <p:cNvSpPr txBox="1">
                <a:spLocks noRot="1" noChangeAspect="1" noMove="1" noResize="1" noEditPoints="1" noAdjustHandles="1" noChangeArrowheads="1" noChangeShapeType="1" noTextEdit="1"/>
              </p:cNvSpPr>
              <p:nvPr/>
            </p:nvSpPr>
            <p:spPr>
              <a:xfrm>
                <a:off x="8252676" y="5040121"/>
                <a:ext cx="1090922" cy="338554"/>
              </a:xfrm>
              <a:prstGeom prst="rect">
                <a:avLst/>
              </a:prstGeom>
              <a:blipFill>
                <a:blip r:embed="rId5"/>
                <a:stretch>
                  <a:fillRect t="-5455" r="-1676" b="-2363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CA79796-ED2E-483D-B953-6298A447F080}"/>
              </a:ext>
            </a:extLst>
          </p:cNvPr>
          <p:cNvSpPr txBox="1"/>
          <p:nvPr/>
        </p:nvSpPr>
        <p:spPr>
          <a:xfrm>
            <a:off x="10532105" y="4356772"/>
            <a:ext cx="1550820" cy="338554"/>
          </a:xfrm>
          <a:prstGeom prst="rect">
            <a:avLst/>
          </a:prstGeom>
          <a:noFill/>
        </p:spPr>
        <p:txBody>
          <a:bodyPr wrap="square" rtlCol="0">
            <a:spAutoFit/>
          </a:bodyPr>
          <a:lstStyle/>
          <a:p>
            <a:pPr algn="ctr"/>
            <a:r>
              <a:rPr kumimoji="1" lang="ja-JP" altLang="en-US" sz="1600" dirty="0">
                <a:solidFill>
                  <a:schemeClr val="accent1"/>
                </a:solidFill>
              </a:rPr>
              <a:t>紺：可能領域</a:t>
            </a:r>
          </a:p>
        </p:txBody>
      </p:sp>
      <p:sp>
        <p:nvSpPr>
          <p:cNvPr id="32" name="テキスト ボックス 31">
            <a:extLst>
              <a:ext uri="{FF2B5EF4-FFF2-40B4-BE49-F238E27FC236}">
                <a16:creationId xmlns:a16="http://schemas.microsoft.com/office/drawing/2014/main" id="{4D8AFEBE-0F81-4071-940D-510C59CE09AE}"/>
              </a:ext>
            </a:extLst>
          </p:cNvPr>
          <p:cNvSpPr txBox="1"/>
          <p:nvPr/>
        </p:nvSpPr>
        <p:spPr>
          <a:xfrm>
            <a:off x="6806410" y="5955161"/>
            <a:ext cx="4894646" cy="338554"/>
          </a:xfrm>
          <a:prstGeom prst="rect">
            <a:avLst/>
          </a:prstGeom>
          <a:noFill/>
        </p:spPr>
        <p:txBody>
          <a:bodyPr wrap="square" rtlCol="0">
            <a:spAutoFit/>
          </a:bodyPr>
          <a:lstStyle/>
          <a:p>
            <a:pPr algn="ctr"/>
            <a:r>
              <a:rPr kumimoji="1" lang="ja-JP" altLang="en-US" sz="1600" dirty="0"/>
              <a:t>制約違反量削減優先は、高速に可能解を得た（</a:t>
            </a:r>
            <a:r>
              <a:rPr kumimoji="1" lang="en-US" altLang="ja-JP" sz="1600" dirty="0"/>
              <a:t>p18</a:t>
            </a:r>
            <a:r>
              <a:rPr kumimoji="1" lang="ja-JP" altLang="en-US" sz="1600" dirty="0"/>
              <a:t>）</a:t>
            </a:r>
          </a:p>
        </p:txBody>
      </p:sp>
      <p:sp>
        <p:nvSpPr>
          <p:cNvPr id="33" name="テキスト ボックス 32">
            <a:extLst>
              <a:ext uri="{FF2B5EF4-FFF2-40B4-BE49-F238E27FC236}">
                <a16:creationId xmlns:a16="http://schemas.microsoft.com/office/drawing/2014/main" id="{12E8DE38-E5E4-4499-AFAD-D5B38107B98F}"/>
              </a:ext>
            </a:extLst>
          </p:cNvPr>
          <p:cNvSpPr txBox="1"/>
          <p:nvPr/>
        </p:nvSpPr>
        <p:spPr>
          <a:xfrm>
            <a:off x="4584263" y="4263459"/>
            <a:ext cx="1550820" cy="338554"/>
          </a:xfrm>
          <a:prstGeom prst="rect">
            <a:avLst/>
          </a:prstGeom>
          <a:noFill/>
        </p:spPr>
        <p:txBody>
          <a:bodyPr wrap="square" rtlCol="0">
            <a:spAutoFit/>
          </a:bodyPr>
          <a:lstStyle/>
          <a:p>
            <a:pPr algn="ctr"/>
            <a:r>
              <a:rPr kumimoji="1" lang="ja-JP" altLang="en-US" sz="1600" dirty="0">
                <a:solidFill>
                  <a:schemeClr val="accent1"/>
                </a:solidFill>
              </a:rPr>
              <a:t>白：可能領域</a:t>
            </a:r>
          </a:p>
        </p:txBody>
      </p:sp>
    </p:spTree>
    <p:extLst>
      <p:ext uri="{BB962C8B-B14F-4D97-AF65-F5344CB8AC3E}">
        <p14:creationId xmlns:p14="http://schemas.microsoft.com/office/powerpoint/2010/main" val="341882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05"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パレートフロンティアの広さ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360553" y="1030804"/>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パレートフロンティアの広さを変えたときの性能の傾向は不明。</a:t>
            </a:r>
            <a:endParaRPr lang="en-US" altLang="ja-JP" sz="28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75447"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75447"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2177745" y="3403606"/>
                <a:ext cx="1877869" cy="339324"/>
              </a:xfrm>
              <a:prstGeom prst="rect">
                <a:avLst/>
              </a:prstGeom>
              <a:noFill/>
            </p:spPr>
            <p:txBody>
              <a:bodyPr wrap="square" rtlCol="0">
                <a:spAutoFit/>
              </a:bodyPr>
              <a:lstStyle/>
              <a:p>
                <a:pPr algn="ctr"/>
                <a:r>
                  <a:rPr lang="ja-JP" altLang="en-US" sz="1600" dirty="0"/>
                  <a:t>白：</a:t>
                </a:r>
                <a14:m>
                  <m:oMath xmlns:m="http://schemas.openxmlformats.org/officeDocument/2006/math">
                    <m:r>
                      <a:rPr kumimoji="1" lang="ja-JP" altLang="en-US" sz="1600" b="0" i="1" smtClean="0">
                        <a:latin typeface="Cambria Math" panose="02040503050406030204" pitchFamily="18" charset="0"/>
                      </a:rPr>
                      <m:t>実行</m:t>
                    </m:r>
                  </m:oMath>
                </a14:m>
                <a:r>
                  <a:rPr lang="ja-JP" altLang="en-US" sz="1600" dirty="0"/>
                  <a:t>可能領域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2177745" y="3403606"/>
                <a:ext cx="1877869" cy="33932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41076" y="4720205"/>
            <a:ext cx="1877869" cy="338554"/>
          </a:xfrm>
          <a:prstGeom prst="rect">
            <a:avLst/>
          </a:prstGeom>
          <a:noFill/>
        </p:spPr>
        <p:txBody>
          <a:bodyPr wrap="square" rtlCol="0">
            <a:spAutoFit/>
          </a:bodyPr>
          <a:lstStyle/>
          <a:p>
            <a:pPr algn="ctr"/>
            <a:r>
              <a:rPr lang="ja-JP" altLang="en-US" sz="1600" dirty="0"/>
              <a:t>パレートフロンティア</a:t>
            </a:r>
          </a:p>
        </p:txBody>
      </p:sp>
      <p:sp>
        <p:nvSpPr>
          <p:cNvPr id="48" name="テキスト ボックス 47">
            <a:extLst>
              <a:ext uri="{FF2B5EF4-FFF2-40B4-BE49-F238E27FC236}">
                <a16:creationId xmlns:a16="http://schemas.microsoft.com/office/drawing/2014/main" id="{6E61D0C8-3008-447C-BD7D-C752D83AFA36}"/>
              </a:ext>
            </a:extLst>
          </p:cNvPr>
          <p:cNvSpPr txBox="1"/>
          <p:nvPr/>
        </p:nvSpPr>
        <p:spPr>
          <a:xfrm>
            <a:off x="451205" y="2728072"/>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436813"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541280" y="1711704"/>
            <a:ext cx="3246045" cy="369332"/>
          </a:xfrm>
          <a:prstGeom prst="rect">
            <a:avLst/>
          </a:prstGeom>
          <a:noFill/>
        </p:spPr>
        <p:txBody>
          <a:bodyPr wrap="square" rtlCol="0">
            <a:spAutoFit/>
          </a:bodyPr>
          <a:lstStyle/>
          <a:p>
            <a:pPr algn="ctr"/>
            <a:r>
              <a:rPr lang="ja-JP" altLang="en-US" dirty="0"/>
              <a:t>パレートフロンティアが狭い例</a:t>
            </a:r>
          </a:p>
        </p:txBody>
      </p:sp>
      <p:sp>
        <p:nvSpPr>
          <p:cNvPr id="26" name="テキスト ボックス 25">
            <a:extLst>
              <a:ext uri="{FF2B5EF4-FFF2-40B4-BE49-F238E27FC236}">
                <a16:creationId xmlns:a16="http://schemas.microsoft.com/office/drawing/2014/main" id="{3E6B955F-204D-423A-91FE-9120615C9993}"/>
              </a:ext>
            </a:extLst>
          </p:cNvPr>
          <p:cNvSpPr txBox="1"/>
          <p:nvPr/>
        </p:nvSpPr>
        <p:spPr>
          <a:xfrm>
            <a:off x="571984" y="-20412"/>
            <a:ext cx="7953787"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pic>
        <p:nvPicPr>
          <p:cNvPr id="27" name="図 26" descr="グラフ, 折れ線グラフ&#10;&#10;自動的に生成された説明">
            <a:extLst>
              <a:ext uri="{FF2B5EF4-FFF2-40B4-BE49-F238E27FC236}">
                <a16:creationId xmlns:a16="http://schemas.microsoft.com/office/drawing/2014/main" id="{F7F5763E-3A64-464B-91FC-D8455AC9E63E}"/>
              </a:ext>
            </a:extLst>
          </p:cNvPr>
          <p:cNvPicPr>
            <a:picLocks noChangeAspect="1"/>
          </p:cNvPicPr>
          <p:nvPr/>
        </p:nvPicPr>
        <p:blipFill rotWithShape="1">
          <a:blip r:embed="rId5">
            <a:extLst>
              <a:ext uri="{28A0092B-C50C-407E-A947-70E740481C1C}">
                <a14:useLocalDpi xmlns:a14="http://schemas.microsoft.com/office/drawing/2010/main" val="0"/>
              </a:ext>
            </a:extLst>
          </a:blip>
          <a:srcRect t="5342"/>
          <a:stretch/>
        </p:blipFill>
        <p:spPr>
          <a:xfrm>
            <a:off x="6111319" y="2552700"/>
            <a:ext cx="3799371" cy="3673719"/>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B2C45CC-4D43-42F5-8B6F-0CBA465B4440}"/>
                  </a:ext>
                </a:extLst>
              </p:cNvPr>
              <p:cNvSpPr txBox="1"/>
              <p:nvPr/>
            </p:nvSpPr>
            <p:spPr>
              <a:xfrm>
                <a:off x="5841737" y="5008307"/>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28" name="テキスト ボックス 27">
                <a:extLst>
                  <a:ext uri="{FF2B5EF4-FFF2-40B4-BE49-F238E27FC236}">
                    <a16:creationId xmlns:a16="http://schemas.microsoft.com/office/drawing/2014/main" id="{9B2C45CC-4D43-42F5-8B6F-0CBA465B4440}"/>
                  </a:ext>
                </a:extLst>
              </p:cNvPr>
              <p:cNvSpPr txBox="1">
                <a:spLocks noRot="1" noChangeAspect="1" noMove="1" noResize="1" noEditPoints="1" noAdjustHandles="1" noChangeArrowheads="1" noChangeShapeType="1" noTextEdit="1"/>
              </p:cNvSpPr>
              <p:nvPr/>
            </p:nvSpPr>
            <p:spPr>
              <a:xfrm>
                <a:off x="5841737" y="5008307"/>
                <a:ext cx="1877869" cy="338554"/>
              </a:xfrm>
              <a:prstGeom prst="rect">
                <a:avLst/>
              </a:prstGeom>
              <a:blipFill>
                <a:blip r:embed="rId6"/>
                <a:stretch>
                  <a:fillRect t="-5455" b="-2363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733C15A-1820-496F-9C4A-3E8207800447}"/>
              </a:ext>
            </a:extLst>
          </p:cNvPr>
          <p:cNvSpPr txBox="1"/>
          <p:nvPr/>
        </p:nvSpPr>
        <p:spPr>
          <a:xfrm>
            <a:off x="7899503" y="5386404"/>
            <a:ext cx="1877869" cy="338554"/>
          </a:xfrm>
          <a:prstGeom prst="rect">
            <a:avLst/>
          </a:prstGeom>
          <a:noFill/>
        </p:spPr>
        <p:txBody>
          <a:bodyPr wrap="square" rtlCol="0">
            <a:spAutoFit/>
          </a:bodyPr>
          <a:lstStyle/>
          <a:p>
            <a:pPr algn="ctr"/>
            <a:r>
              <a:rPr lang="ja-JP" altLang="en-US" sz="1600" dirty="0"/>
              <a:t>パレートフロンティア</a:t>
            </a:r>
          </a:p>
        </p:txBody>
      </p:sp>
      <p:cxnSp>
        <p:nvCxnSpPr>
          <p:cNvPr id="34" name="直線コネクタ 33">
            <a:extLst>
              <a:ext uri="{FF2B5EF4-FFF2-40B4-BE49-F238E27FC236}">
                <a16:creationId xmlns:a16="http://schemas.microsoft.com/office/drawing/2014/main" id="{55A77819-498A-42E1-9DC0-653F7BEE8A13}"/>
              </a:ext>
            </a:extLst>
          </p:cNvPr>
          <p:cNvCxnSpPr>
            <a:cxnSpLocks/>
          </p:cNvCxnSpPr>
          <p:nvPr/>
        </p:nvCxnSpPr>
        <p:spPr>
          <a:xfrm>
            <a:off x="6268945"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A9C948D-802A-4944-AF9C-0488B749D712}"/>
              </a:ext>
            </a:extLst>
          </p:cNvPr>
          <p:cNvSpPr txBox="1"/>
          <p:nvPr/>
        </p:nvSpPr>
        <p:spPr>
          <a:xfrm>
            <a:off x="7373413" y="1711704"/>
            <a:ext cx="3246045" cy="369332"/>
          </a:xfrm>
          <a:prstGeom prst="rect">
            <a:avLst/>
          </a:prstGeom>
          <a:noFill/>
        </p:spPr>
        <p:txBody>
          <a:bodyPr wrap="square" rtlCol="0">
            <a:spAutoFit/>
          </a:bodyPr>
          <a:lstStyle/>
          <a:p>
            <a:pPr algn="ctr"/>
            <a:r>
              <a:rPr lang="ja-JP" altLang="en-US" dirty="0"/>
              <a:t>パレートフロンティアが広い例</a:t>
            </a:r>
          </a:p>
        </p:txBody>
      </p:sp>
      <p:cxnSp>
        <p:nvCxnSpPr>
          <p:cNvPr id="5" name="直線コネクタ 4">
            <a:extLst>
              <a:ext uri="{FF2B5EF4-FFF2-40B4-BE49-F238E27FC236}">
                <a16:creationId xmlns:a16="http://schemas.microsoft.com/office/drawing/2014/main" id="{BF2E3A2C-CC49-4B3C-AE5F-B952032A91B1}"/>
              </a:ext>
            </a:extLst>
          </p:cNvPr>
          <p:cNvCxnSpPr>
            <a:cxnSpLocks/>
          </p:cNvCxnSpPr>
          <p:nvPr/>
        </p:nvCxnSpPr>
        <p:spPr>
          <a:xfrm>
            <a:off x="2320248" y="4219575"/>
            <a:ext cx="264331" cy="50063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4AFDE8F-0426-4D3A-AB8F-84A277009A0D}"/>
              </a:ext>
            </a:extLst>
          </p:cNvPr>
          <p:cNvCxnSpPr>
            <a:cxnSpLocks/>
          </p:cNvCxnSpPr>
          <p:nvPr/>
        </p:nvCxnSpPr>
        <p:spPr>
          <a:xfrm>
            <a:off x="7597825" y="4675963"/>
            <a:ext cx="650825" cy="699843"/>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90B4E52-AF99-49F1-91A1-A2F54A61E95E}"/>
              </a:ext>
            </a:extLst>
          </p:cNvPr>
          <p:cNvSpPr txBox="1"/>
          <p:nvPr/>
        </p:nvSpPr>
        <p:spPr>
          <a:xfrm>
            <a:off x="3959571"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4" name="テキスト ボックス 53">
            <a:extLst>
              <a:ext uri="{FF2B5EF4-FFF2-40B4-BE49-F238E27FC236}">
                <a16:creationId xmlns:a16="http://schemas.microsoft.com/office/drawing/2014/main" id="{88CF3047-DAB6-4AA3-9A53-A2609D33605D}"/>
              </a:ext>
            </a:extLst>
          </p:cNvPr>
          <p:cNvSpPr txBox="1"/>
          <p:nvPr/>
        </p:nvSpPr>
        <p:spPr>
          <a:xfrm>
            <a:off x="3959571"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55" name="テキスト ボックス 54">
            <a:extLst>
              <a:ext uri="{FF2B5EF4-FFF2-40B4-BE49-F238E27FC236}">
                <a16:creationId xmlns:a16="http://schemas.microsoft.com/office/drawing/2014/main" id="{1FD87AB5-6D65-4EF7-B95E-B488E2D2F495}"/>
              </a:ext>
            </a:extLst>
          </p:cNvPr>
          <p:cNvSpPr txBox="1"/>
          <p:nvPr/>
        </p:nvSpPr>
        <p:spPr>
          <a:xfrm>
            <a:off x="4077129" y="3196894"/>
            <a:ext cx="2060111" cy="1077218"/>
          </a:xfrm>
          <a:prstGeom prst="rect">
            <a:avLst/>
          </a:prstGeom>
          <a:noFill/>
        </p:spPr>
        <p:txBody>
          <a:bodyPr wrap="square" rtlCol="0">
            <a:spAutoFit/>
          </a:bodyPr>
          <a:lstStyle/>
          <a:p>
            <a:r>
              <a:rPr kumimoji="1" lang="ja-JP" altLang="en-US" sz="1600" dirty="0"/>
              <a:t>トレードオフ領域に高速に収束した後、重み調整によって可能領域側に選択圧を高められる</a:t>
            </a:r>
          </a:p>
        </p:txBody>
      </p:sp>
      <p:sp>
        <p:nvSpPr>
          <p:cNvPr id="56" name="テキスト ボックス 55">
            <a:extLst>
              <a:ext uri="{FF2B5EF4-FFF2-40B4-BE49-F238E27FC236}">
                <a16:creationId xmlns:a16="http://schemas.microsoft.com/office/drawing/2014/main" id="{99864990-682D-4F4E-B231-9D128F3F2605}"/>
              </a:ext>
            </a:extLst>
          </p:cNvPr>
          <p:cNvSpPr txBox="1"/>
          <p:nvPr/>
        </p:nvSpPr>
        <p:spPr>
          <a:xfrm>
            <a:off x="4071749" y="5055645"/>
            <a:ext cx="1922099" cy="584775"/>
          </a:xfrm>
          <a:prstGeom prst="rect">
            <a:avLst/>
          </a:prstGeom>
          <a:noFill/>
        </p:spPr>
        <p:txBody>
          <a:bodyPr wrap="square" rtlCol="0">
            <a:spAutoFit/>
          </a:bodyPr>
          <a:lstStyle/>
          <a:p>
            <a:r>
              <a:rPr kumimoji="1" lang="ja-JP" altLang="en-US" sz="1600" dirty="0"/>
              <a:t>徐々に可能領域に近づく</a:t>
            </a:r>
          </a:p>
        </p:txBody>
      </p:sp>
      <p:sp>
        <p:nvSpPr>
          <p:cNvPr id="57" name="テキスト ボックス 56">
            <a:extLst>
              <a:ext uri="{FF2B5EF4-FFF2-40B4-BE49-F238E27FC236}">
                <a16:creationId xmlns:a16="http://schemas.microsoft.com/office/drawing/2014/main" id="{F581FF08-3FC1-43D8-9894-A8E323F95A47}"/>
              </a:ext>
            </a:extLst>
          </p:cNvPr>
          <p:cNvSpPr txBox="1"/>
          <p:nvPr/>
        </p:nvSpPr>
        <p:spPr>
          <a:xfrm>
            <a:off x="6268945" y="2773749"/>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sp>
        <p:nvSpPr>
          <p:cNvPr id="58" name="テキスト ボックス 57">
            <a:extLst>
              <a:ext uri="{FF2B5EF4-FFF2-40B4-BE49-F238E27FC236}">
                <a16:creationId xmlns:a16="http://schemas.microsoft.com/office/drawing/2014/main" id="{03962D2C-0430-43F0-8A8B-4B359BFF7E62}"/>
              </a:ext>
            </a:extLst>
          </p:cNvPr>
          <p:cNvSpPr txBox="1"/>
          <p:nvPr/>
        </p:nvSpPr>
        <p:spPr>
          <a:xfrm>
            <a:off x="9743354"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9" name="テキスト ボックス 58">
            <a:extLst>
              <a:ext uri="{FF2B5EF4-FFF2-40B4-BE49-F238E27FC236}">
                <a16:creationId xmlns:a16="http://schemas.microsoft.com/office/drawing/2014/main" id="{010C8A29-B850-4051-B5C1-AA6930911BE0}"/>
              </a:ext>
            </a:extLst>
          </p:cNvPr>
          <p:cNvSpPr txBox="1"/>
          <p:nvPr/>
        </p:nvSpPr>
        <p:spPr>
          <a:xfrm>
            <a:off x="9743354"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62" name="テキスト ボックス 61">
            <a:extLst>
              <a:ext uri="{FF2B5EF4-FFF2-40B4-BE49-F238E27FC236}">
                <a16:creationId xmlns:a16="http://schemas.microsoft.com/office/drawing/2014/main" id="{12AAAA7A-4B02-4FE5-808B-BA4314DC6B10}"/>
              </a:ext>
            </a:extLst>
          </p:cNvPr>
          <p:cNvSpPr txBox="1"/>
          <p:nvPr/>
        </p:nvSpPr>
        <p:spPr>
          <a:xfrm>
            <a:off x="9860912" y="3196894"/>
            <a:ext cx="2060111" cy="1077218"/>
          </a:xfrm>
          <a:prstGeom prst="rect">
            <a:avLst/>
          </a:prstGeom>
          <a:noFill/>
        </p:spPr>
        <p:txBody>
          <a:bodyPr wrap="square" rtlCol="0">
            <a:spAutoFit/>
          </a:bodyPr>
          <a:lstStyle/>
          <a:p>
            <a:r>
              <a:rPr kumimoji="1" lang="ja-JP" altLang="en-US" sz="1600" dirty="0"/>
              <a:t>選択圧の偏りを調整できるが、基本的にトレードオフ領域への選択圧が優先される</a:t>
            </a:r>
          </a:p>
        </p:txBody>
      </p:sp>
      <p:sp>
        <p:nvSpPr>
          <p:cNvPr id="67" name="テキスト ボックス 66">
            <a:extLst>
              <a:ext uri="{FF2B5EF4-FFF2-40B4-BE49-F238E27FC236}">
                <a16:creationId xmlns:a16="http://schemas.microsoft.com/office/drawing/2014/main" id="{E404FD19-95D7-45EA-9742-7AAA9B160B6F}"/>
              </a:ext>
            </a:extLst>
          </p:cNvPr>
          <p:cNvSpPr txBox="1"/>
          <p:nvPr/>
        </p:nvSpPr>
        <p:spPr>
          <a:xfrm>
            <a:off x="9855532" y="5055645"/>
            <a:ext cx="1922099" cy="584775"/>
          </a:xfrm>
          <a:prstGeom prst="rect">
            <a:avLst/>
          </a:prstGeom>
          <a:noFill/>
        </p:spPr>
        <p:txBody>
          <a:bodyPr wrap="square" rtlCol="0">
            <a:spAutoFit/>
          </a:bodyPr>
          <a:lstStyle/>
          <a:p>
            <a:r>
              <a:rPr kumimoji="1" lang="ja-JP" altLang="en-US" sz="1600" dirty="0"/>
              <a:t>結果的に可能解が最適解に近い</a:t>
            </a:r>
          </a:p>
        </p:txBody>
      </p:sp>
      <p:sp>
        <p:nvSpPr>
          <p:cNvPr id="68" name="テキスト ボックス 67">
            <a:extLst>
              <a:ext uri="{FF2B5EF4-FFF2-40B4-BE49-F238E27FC236}">
                <a16:creationId xmlns:a16="http://schemas.microsoft.com/office/drawing/2014/main" id="{B7B8B73D-73C2-4F76-9F06-D55925B4C54A}"/>
              </a:ext>
            </a:extLst>
          </p:cNvPr>
          <p:cNvSpPr txBox="1"/>
          <p:nvPr/>
        </p:nvSpPr>
        <p:spPr>
          <a:xfrm>
            <a:off x="1484130" y="2064339"/>
            <a:ext cx="3449820" cy="369332"/>
          </a:xfrm>
          <a:prstGeom prst="rect">
            <a:avLst/>
          </a:prstGeom>
          <a:noFill/>
        </p:spPr>
        <p:txBody>
          <a:bodyPr wrap="square" rtlCol="0">
            <a:spAutoFit/>
          </a:bodyPr>
          <a:lstStyle/>
          <a:p>
            <a:pPr algn="ctr"/>
            <a:r>
              <a:rPr lang="ja-JP" altLang="en-US" dirty="0"/>
              <a:t>（投稿論文のベンチマーク問題）</a:t>
            </a:r>
          </a:p>
        </p:txBody>
      </p:sp>
      <p:sp>
        <p:nvSpPr>
          <p:cNvPr id="69" name="テキスト ボックス 68">
            <a:extLst>
              <a:ext uri="{FF2B5EF4-FFF2-40B4-BE49-F238E27FC236}">
                <a16:creationId xmlns:a16="http://schemas.microsoft.com/office/drawing/2014/main" id="{4CF1E882-3E5E-4849-BC81-630625BEB36C}"/>
              </a:ext>
            </a:extLst>
          </p:cNvPr>
          <p:cNvSpPr txBox="1"/>
          <p:nvPr/>
        </p:nvSpPr>
        <p:spPr>
          <a:xfrm>
            <a:off x="7169610" y="2083445"/>
            <a:ext cx="3653651" cy="369332"/>
          </a:xfrm>
          <a:prstGeom prst="rect">
            <a:avLst/>
          </a:prstGeom>
          <a:noFill/>
        </p:spPr>
        <p:txBody>
          <a:bodyPr wrap="square" rtlCol="0">
            <a:spAutoFit/>
          </a:bodyPr>
          <a:lstStyle/>
          <a:p>
            <a:pPr algn="ctr"/>
            <a:r>
              <a:rPr lang="ja-JP" altLang="en-US" dirty="0"/>
              <a:t>（</a:t>
            </a:r>
            <a:r>
              <a:rPr lang="ja-JP" altLang="en-US" sz="1800" dirty="0"/>
              <a:t>目的関数が線形、多数制約など</a:t>
            </a:r>
            <a:r>
              <a:rPr lang="ja-JP" altLang="en-US" dirty="0"/>
              <a:t>）</a:t>
            </a:r>
          </a:p>
        </p:txBody>
      </p:sp>
      <p:sp>
        <p:nvSpPr>
          <p:cNvPr id="31" name="四角形: 角を丸くする 30">
            <a:extLst>
              <a:ext uri="{FF2B5EF4-FFF2-40B4-BE49-F238E27FC236}">
                <a16:creationId xmlns:a16="http://schemas.microsoft.com/office/drawing/2014/main" id="{EEA7378C-6970-4D2A-A2F8-52D673297110}"/>
              </a:ext>
            </a:extLst>
          </p:cNvPr>
          <p:cNvSpPr/>
          <p:nvPr/>
        </p:nvSpPr>
        <p:spPr>
          <a:xfrm rot="2699388">
            <a:off x="8004599" y="2906501"/>
            <a:ext cx="934416" cy="184343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FB4E78B-417D-4594-9539-6A22BC31949F}"/>
              </a:ext>
            </a:extLst>
          </p:cNvPr>
          <p:cNvSpPr/>
          <p:nvPr/>
        </p:nvSpPr>
        <p:spPr>
          <a:xfrm rot="5400000">
            <a:off x="8959624" y="2542009"/>
            <a:ext cx="705051" cy="80203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DC48C472-BE7D-4F32-AED4-9F66C6377731}"/>
              </a:ext>
            </a:extLst>
          </p:cNvPr>
          <p:cNvCxnSpPr>
            <a:cxnSpLocks/>
          </p:cNvCxnSpPr>
          <p:nvPr/>
        </p:nvCxnSpPr>
        <p:spPr>
          <a:xfrm flipV="1">
            <a:off x="9162663" y="3753393"/>
            <a:ext cx="646804" cy="74823"/>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2A488BA-492F-4D3D-A152-CC29253101E5}"/>
              </a:ext>
            </a:extLst>
          </p:cNvPr>
          <p:cNvCxnSpPr>
            <a:cxnSpLocks/>
          </p:cNvCxnSpPr>
          <p:nvPr/>
        </p:nvCxnSpPr>
        <p:spPr>
          <a:xfrm>
            <a:off x="9486065" y="3295551"/>
            <a:ext cx="323402" cy="1321617"/>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07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多数制約と高次元</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197279"/>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多数制約かつ高次元での性能は未検証</a:t>
            </a:r>
            <a:r>
              <a:rPr lang="ja-JP" altLang="en-US" sz="2400" dirty="0"/>
              <a:t>。</a:t>
            </a:r>
            <a:endParaRPr lang="en-US" altLang="ja-JP" sz="2400" dirty="0"/>
          </a:p>
          <a:p>
            <a:pPr lvl="1">
              <a:defRPr/>
            </a:pPr>
            <a:r>
              <a:rPr lang="ja-JP" altLang="en-US" dirty="0"/>
              <a:t>特に問題分割ベースの正規化法は、多数制約への対処が未確定</a:t>
            </a:r>
            <a:endParaRPr lang="en-US" altLang="ja-JP" dirty="0"/>
          </a:p>
        </p:txBody>
      </p:sp>
      <p:sp>
        <p:nvSpPr>
          <p:cNvPr id="29" name="正方形/長方形 28">
            <a:extLst>
              <a:ext uri="{FF2B5EF4-FFF2-40B4-BE49-F238E27FC236}">
                <a16:creationId xmlns:a16="http://schemas.microsoft.com/office/drawing/2014/main" id="{BA4C4237-C451-40F9-89E7-8DA59B6E7C37}"/>
              </a:ext>
            </a:extLst>
          </p:cNvPr>
          <p:cNvSpPr/>
          <p:nvPr/>
        </p:nvSpPr>
        <p:spPr>
          <a:xfrm>
            <a:off x="5711338"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問題分割</a:t>
            </a:r>
            <a:endParaRPr kumimoji="1" lang="en-US" altLang="ja-JP" sz="2000" b="1" dirty="0">
              <a:solidFill>
                <a:schemeClr val="bg1"/>
              </a:solidFill>
            </a:endParaRPr>
          </a:p>
        </p:txBody>
      </p:sp>
      <p:sp>
        <p:nvSpPr>
          <p:cNvPr id="34" name="正方形/長方形 33">
            <a:extLst>
              <a:ext uri="{FF2B5EF4-FFF2-40B4-BE49-F238E27FC236}">
                <a16:creationId xmlns:a16="http://schemas.microsoft.com/office/drawing/2014/main" id="{ED211248-7749-40FD-8E65-5A7A2E15ABC0}"/>
              </a:ext>
            </a:extLst>
          </p:cNvPr>
          <p:cNvSpPr/>
          <p:nvPr/>
        </p:nvSpPr>
        <p:spPr>
          <a:xfrm>
            <a:off x="8914471"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制約違反量削減優先</a:t>
            </a:r>
            <a:endParaRPr kumimoji="1" lang="en-US" altLang="ja-JP" sz="2000" b="1" dirty="0"/>
          </a:p>
        </p:txBody>
      </p:sp>
      <p:sp>
        <p:nvSpPr>
          <p:cNvPr id="35" name="正方形/長方形 34">
            <a:extLst>
              <a:ext uri="{FF2B5EF4-FFF2-40B4-BE49-F238E27FC236}">
                <a16:creationId xmlns:a16="http://schemas.microsoft.com/office/drawing/2014/main" id="{F674FBE8-5A2F-4B8E-B93E-8B63462C0814}"/>
              </a:ext>
            </a:extLst>
          </p:cNvPr>
          <p:cNvSpPr/>
          <p:nvPr/>
        </p:nvSpPr>
        <p:spPr>
          <a:xfrm>
            <a:off x="370078" y="3546276"/>
            <a:ext cx="2392172" cy="4115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投稿論文での条件</a:t>
            </a:r>
            <a:endParaRPr kumimoji="1" lang="en-US" altLang="ja-JP" sz="2000" b="1" dirty="0">
              <a:solidFill>
                <a:schemeClr val="bg1"/>
              </a:solidFill>
            </a:endParaRPr>
          </a:p>
        </p:txBody>
      </p:sp>
      <p:sp>
        <p:nvSpPr>
          <p:cNvPr id="36" name="正方形/長方形 35">
            <a:extLst>
              <a:ext uri="{FF2B5EF4-FFF2-40B4-BE49-F238E27FC236}">
                <a16:creationId xmlns:a16="http://schemas.microsoft.com/office/drawing/2014/main" id="{38E94099-96AD-40C6-8D49-3AE1C6E7259B}"/>
              </a:ext>
            </a:extLst>
          </p:cNvPr>
          <p:cNvSpPr/>
          <p:nvPr/>
        </p:nvSpPr>
        <p:spPr>
          <a:xfrm>
            <a:off x="370078" y="4837381"/>
            <a:ext cx="2392172" cy="411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目標の最低条件</a:t>
            </a:r>
            <a:endParaRPr kumimoji="1" lang="en-US" altLang="ja-JP" sz="2000" b="1" dirty="0">
              <a:solidFill>
                <a:schemeClr val="bg1"/>
              </a:solidFill>
            </a:endParaRPr>
          </a:p>
        </p:txBody>
      </p:sp>
      <p:sp>
        <p:nvSpPr>
          <p:cNvPr id="37" name="テキスト ボックス 36">
            <a:extLst>
              <a:ext uri="{FF2B5EF4-FFF2-40B4-BE49-F238E27FC236}">
                <a16:creationId xmlns:a16="http://schemas.microsoft.com/office/drawing/2014/main" id="{DEAA47BC-9424-45FF-BE2E-3FFDCA65F1BE}"/>
              </a:ext>
            </a:extLst>
          </p:cNvPr>
          <p:cNvSpPr txBox="1"/>
          <p:nvPr/>
        </p:nvSpPr>
        <p:spPr>
          <a:xfrm>
            <a:off x="3251101" y="3546276"/>
            <a:ext cx="2037737" cy="400110"/>
          </a:xfrm>
          <a:prstGeom prst="rect">
            <a:avLst/>
          </a:prstGeom>
          <a:noFill/>
        </p:spPr>
        <p:txBody>
          <a:bodyPr wrap="none" rtlCol="0">
            <a:spAutoFit/>
          </a:bodyPr>
          <a:lstStyle/>
          <a:p>
            <a:r>
              <a:rPr kumimoji="1" lang="en-US" altLang="ja-JP" sz="2000" b="1" dirty="0"/>
              <a:t>1</a:t>
            </a:r>
            <a:r>
              <a:rPr kumimoji="1" lang="ja-JP" altLang="en-US" sz="2000" b="1" dirty="0"/>
              <a:t>制約／</a:t>
            </a:r>
            <a:r>
              <a:rPr kumimoji="1" lang="en-US" altLang="ja-JP" sz="2000" b="1" dirty="0"/>
              <a:t>500</a:t>
            </a:r>
            <a:r>
              <a:rPr kumimoji="1" lang="ja-JP" altLang="en-US" sz="2000" b="1" dirty="0"/>
              <a:t>次元</a:t>
            </a:r>
          </a:p>
        </p:txBody>
      </p:sp>
      <p:sp>
        <p:nvSpPr>
          <p:cNvPr id="38" name="テキスト ボックス 37">
            <a:extLst>
              <a:ext uri="{FF2B5EF4-FFF2-40B4-BE49-F238E27FC236}">
                <a16:creationId xmlns:a16="http://schemas.microsoft.com/office/drawing/2014/main" id="{1A8133DC-5390-426A-BE2D-7095E59315B6}"/>
              </a:ext>
            </a:extLst>
          </p:cNvPr>
          <p:cNvSpPr txBox="1"/>
          <p:nvPr/>
        </p:nvSpPr>
        <p:spPr>
          <a:xfrm>
            <a:off x="2851954" y="4843097"/>
            <a:ext cx="2836033" cy="400110"/>
          </a:xfrm>
          <a:prstGeom prst="rect">
            <a:avLst/>
          </a:prstGeom>
          <a:noFill/>
        </p:spPr>
        <p:txBody>
          <a:bodyPr wrap="none" rtlCol="0">
            <a:spAutoFit/>
          </a:bodyPr>
          <a:lstStyle/>
          <a:p>
            <a:r>
              <a:rPr kumimoji="1" lang="en-US" altLang="ja-JP" sz="2000" b="1" dirty="0"/>
              <a:t>100</a:t>
            </a:r>
            <a:r>
              <a:rPr kumimoji="1" lang="ja-JP" altLang="en-US" sz="2000" b="1" dirty="0"/>
              <a:t>制約～／</a:t>
            </a:r>
            <a:r>
              <a:rPr kumimoji="1" lang="en-US" altLang="ja-JP" sz="2000" b="1" dirty="0"/>
              <a:t>500</a:t>
            </a:r>
            <a:r>
              <a:rPr kumimoji="1" lang="ja-JP" altLang="en-US" sz="2000" b="1" dirty="0"/>
              <a:t>次元～</a:t>
            </a:r>
          </a:p>
        </p:txBody>
      </p:sp>
      <p:sp>
        <p:nvSpPr>
          <p:cNvPr id="39" name="テキスト ボックス 38">
            <a:extLst>
              <a:ext uri="{FF2B5EF4-FFF2-40B4-BE49-F238E27FC236}">
                <a16:creationId xmlns:a16="http://schemas.microsoft.com/office/drawing/2014/main" id="{E0C13BF7-BFD2-4E49-BF23-D9187A6D83CD}"/>
              </a:ext>
            </a:extLst>
          </p:cNvPr>
          <p:cNvSpPr txBox="1"/>
          <p:nvPr/>
        </p:nvSpPr>
        <p:spPr>
          <a:xfrm>
            <a:off x="6666696" y="3546276"/>
            <a:ext cx="954107" cy="400110"/>
          </a:xfrm>
          <a:prstGeom prst="rect">
            <a:avLst/>
          </a:prstGeom>
          <a:noFill/>
        </p:spPr>
        <p:txBody>
          <a:bodyPr wrap="none" rtlCol="0">
            <a:spAutoFit/>
          </a:bodyPr>
          <a:lstStyle/>
          <a:p>
            <a:r>
              <a:rPr kumimoji="1" lang="ja-JP" altLang="en-US" sz="2000" b="1" dirty="0"/>
              <a:t>検証済</a:t>
            </a:r>
          </a:p>
        </p:txBody>
      </p:sp>
      <p:sp>
        <p:nvSpPr>
          <p:cNvPr id="40" name="テキスト ボックス 39">
            <a:extLst>
              <a:ext uri="{FF2B5EF4-FFF2-40B4-BE49-F238E27FC236}">
                <a16:creationId xmlns:a16="http://schemas.microsoft.com/office/drawing/2014/main" id="{859681A2-FAB3-4677-BFFA-7DD62ECD8C10}"/>
              </a:ext>
            </a:extLst>
          </p:cNvPr>
          <p:cNvSpPr txBox="1"/>
          <p:nvPr/>
        </p:nvSpPr>
        <p:spPr>
          <a:xfrm>
            <a:off x="5562600" y="4689209"/>
            <a:ext cx="3171825" cy="646331"/>
          </a:xfrm>
          <a:prstGeom prst="rect">
            <a:avLst/>
          </a:prstGeom>
          <a:noFill/>
        </p:spPr>
        <p:txBody>
          <a:bodyPr wrap="square" rtlCol="0">
            <a:spAutoFit/>
          </a:bodyPr>
          <a:lstStyle/>
          <a:p>
            <a:pPr algn="ctr"/>
            <a:r>
              <a:rPr kumimoji="1" lang="ja-JP" altLang="en-US" dirty="0"/>
              <a:t>制約関数間のスケール差に</a:t>
            </a:r>
            <a:endParaRPr kumimoji="1" lang="en-US" altLang="ja-JP" dirty="0"/>
          </a:p>
          <a:p>
            <a:pPr algn="ctr"/>
            <a:r>
              <a:rPr kumimoji="1" lang="ja-JP" altLang="en-US" dirty="0"/>
              <a:t>対応可能な正規化法は未検討</a:t>
            </a:r>
          </a:p>
        </p:txBody>
      </p:sp>
      <p:sp>
        <p:nvSpPr>
          <p:cNvPr id="41" name="テキスト ボックス 40">
            <a:extLst>
              <a:ext uri="{FF2B5EF4-FFF2-40B4-BE49-F238E27FC236}">
                <a16:creationId xmlns:a16="http://schemas.microsoft.com/office/drawing/2014/main" id="{EECE1CE5-781E-4691-ABFF-6F0264EBC3AA}"/>
              </a:ext>
            </a:extLst>
          </p:cNvPr>
          <p:cNvSpPr txBox="1"/>
          <p:nvPr/>
        </p:nvSpPr>
        <p:spPr>
          <a:xfrm>
            <a:off x="9880464" y="3546276"/>
            <a:ext cx="954107" cy="400110"/>
          </a:xfrm>
          <a:prstGeom prst="rect">
            <a:avLst/>
          </a:prstGeom>
          <a:noFill/>
        </p:spPr>
        <p:txBody>
          <a:bodyPr wrap="none" rtlCol="0">
            <a:spAutoFit/>
          </a:bodyPr>
          <a:lstStyle/>
          <a:p>
            <a:r>
              <a:rPr kumimoji="1" lang="ja-JP" altLang="en-US" sz="2000" b="1" dirty="0"/>
              <a:t>検証済</a:t>
            </a:r>
          </a:p>
        </p:txBody>
      </p:sp>
      <p:sp>
        <p:nvSpPr>
          <p:cNvPr id="43" name="テキスト ボックス 42">
            <a:extLst>
              <a:ext uri="{FF2B5EF4-FFF2-40B4-BE49-F238E27FC236}">
                <a16:creationId xmlns:a16="http://schemas.microsoft.com/office/drawing/2014/main" id="{BF69D068-AF04-4A6A-BED4-08696E6D5175}"/>
              </a:ext>
            </a:extLst>
          </p:cNvPr>
          <p:cNvSpPr txBox="1"/>
          <p:nvPr/>
        </p:nvSpPr>
        <p:spPr>
          <a:xfrm>
            <a:off x="8991226" y="4689209"/>
            <a:ext cx="2864155" cy="646331"/>
          </a:xfrm>
          <a:prstGeom prst="rect">
            <a:avLst/>
          </a:prstGeom>
          <a:noFill/>
        </p:spPr>
        <p:txBody>
          <a:bodyPr wrap="square" rtlCol="0">
            <a:spAutoFit/>
          </a:bodyPr>
          <a:lstStyle/>
          <a:p>
            <a:pPr algn="ctr"/>
            <a:r>
              <a:rPr kumimoji="1" lang="ja-JP" altLang="en-US" dirty="0"/>
              <a:t>制約関数間のスケール差には影響を受けない</a:t>
            </a:r>
          </a:p>
        </p:txBody>
      </p:sp>
    </p:spTree>
    <p:extLst>
      <p:ext uri="{BB962C8B-B14F-4D97-AF65-F5344CB8AC3E}">
        <p14:creationId xmlns:p14="http://schemas.microsoft.com/office/powerpoint/2010/main" val="2024802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126165BC-1F02-431A-B43E-72779149D70B}"/>
              </a:ext>
            </a:extLst>
          </p:cNvPr>
          <p:cNvSpPr/>
          <p:nvPr/>
        </p:nvSpPr>
        <p:spPr>
          <a:xfrm>
            <a:off x="3370890" y="5386472"/>
            <a:ext cx="5530095"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BDBCDE93-24B4-4184-A1D7-03AE165CE849}"/>
              </a:ext>
            </a:extLst>
          </p:cNvPr>
          <p:cNvSpPr/>
          <p:nvPr/>
        </p:nvSpPr>
        <p:spPr>
          <a:xfrm>
            <a:off x="7410278" y="5470731"/>
            <a:ext cx="4043792" cy="509119"/>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四角形: 角を丸くする 52">
            <a:extLst>
              <a:ext uri="{FF2B5EF4-FFF2-40B4-BE49-F238E27FC236}">
                <a16:creationId xmlns:a16="http://schemas.microsoft.com/office/drawing/2014/main" id="{37C1C567-09CD-4657-9E03-5EEF14F9119F}"/>
              </a:ext>
            </a:extLst>
          </p:cNvPr>
          <p:cNvSpPr/>
          <p:nvPr/>
        </p:nvSpPr>
        <p:spPr>
          <a:xfrm>
            <a:off x="6636021" y="4551031"/>
            <a:ext cx="4818049"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四角形: 角を丸くする 49">
            <a:extLst>
              <a:ext uri="{FF2B5EF4-FFF2-40B4-BE49-F238E27FC236}">
                <a16:creationId xmlns:a16="http://schemas.microsoft.com/office/drawing/2014/main" id="{8B55FDCD-E728-4C91-83F2-BEB47210B162}"/>
              </a:ext>
            </a:extLst>
          </p:cNvPr>
          <p:cNvSpPr/>
          <p:nvPr/>
        </p:nvSpPr>
        <p:spPr>
          <a:xfrm>
            <a:off x="3370890" y="4551031"/>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8FE18B26-D98D-4669-A55B-F3B894E77600}"/>
              </a:ext>
            </a:extLst>
          </p:cNvPr>
          <p:cNvSpPr/>
          <p:nvPr/>
        </p:nvSpPr>
        <p:spPr>
          <a:xfrm>
            <a:off x="3370890" y="3739368"/>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四角形: 角を丸くする 47">
            <a:extLst>
              <a:ext uri="{FF2B5EF4-FFF2-40B4-BE49-F238E27FC236}">
                <a16:creationId xmlns:a16="http://schemas.microsoft.com/office/drawing/2014/main" id="{EB2D0FE9-D948-4CCC-AD44-7B66A91784FD}"/>
              </a:ext>
            </a:extLst>
          </p:cNvPr>
          <p:cNvSpPr/>
          <p:nvPr/>
        </p:nvSpPr>
        <p:spPr>
          <a:xfrm>
            <a:off x="10203892" y="2965916"/>
            <a:ext cx="1250179"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FBB3B4BE-CD69-4F0F-91B2-7A7A3B2D4190}"/>
              </a:ext>
            </a:extLst>
          </p:cNvPr>
          <p:cNvSpPr/>
          <p:nvPr/>
        </p:nvSpPr>
        <p:spPr>
          <a:xfrm>
            <a:off x="3370890" y="2965916"/>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問題難易度と検証範囲の関係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6562" y="1062328"/>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目標条件における問題分割と違反量削減優先の比較が重要</a:t>
            </a:r>
            <a:r>
              <a:rPr lang="ja-JP" altLang="en-US" sz="2400" dirty="0"/>
              <a:t>。</a:t>
            </a:r>
            <a:endParaRPr lang="en-US" altLang="ja-JP" sz="2400" dirty="0"/>
          </a:p>
        </p:txBody>
      </p:sp>
      <p:sp>
        <p:nvSpPr>
          <p:cNvPr id="16" name="矢印: 上下 15">
            <a:extLst>
              <a:ext uri="{FF2B5EF4-FFF2-40B4-BE49-F238E27FC236}">
                <a16:creationId xmlns:a16="http://schemas.microsoft.com/office/drawing/2014/main" id="{B6FC0FF6-1E08-420A-ADE2-1C055D49A4BF}"/>
              </a:ext>
            </a:extLst>
          </p:cNvPr>
          <p:cNvSpPr/>
          <p:nvPr/>
        </p:nvSpPr>
        <p:spPr>
          <a:xfrm rot="5400000">
            <a:off x="7100646" y="-1588910"/>
            <a:ext cx="623669" cy="8083182"/>
          </a:xfrm>
          <a:prstGeom prst="upDownArrow">
            <a:avLst>
              <a:gd name="adj1" fmla="val 55332"/>
              <a:gd name="adj2" fmla="val 4733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800" b="1" dirty="0">
                <a:solidFill>
                  <a:schemeClr val="bg1"/>
                </a:solidFill>
              </a:rPr>
              <a:t>問題の難易度</a:t>
            </a:r>
            <a:endParaRPr kumimoji="1" lang="en-US" altLang="ja-JP" sz="1800" b="1" dirty="0">
              <a:solidFill>
                <a:schemeClr val="bg1"/>
              </a:solidFill>
            </a:endParaRPr>
          </a:p>
        </p:txBody>
      </p:sp>
      <p:sp>
        <p:nvSpPr>
          <p:cNvPr id="19" name="正方形/長方形 18">
            <a:extLst>
              <a:ext uri="{FF2B5EF4-FFF2-40B4-BE49-F238E27FC236}">
                <a16:creationId xmlns:a16="http://schemas.microsoft.com/office/drawing/2014/main" id="{CFE18E17-5850-4ABA-8B9E-B503E0F86880}"/>
              </a:ext>
            </a:extLst>
          </p:cNvPr>
          <p:cNvSpPr/>
          <p:nvPr/>
        </p:nvSpPr>
        <p:spPr>
          <a:xfrm>
            <a:off x="376390" y="3095928"/>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ADAF858F-2EB2-4102-B77A-057C20B71BBB}"/>
              </a:ext>
            </a:extLst>
          </p:cNvPr>
          <p:cNvSpPr/>
          <p:nvPr/>
        </p:nvSpPr>
        <p:spPr>
          <a:xfrm>
            <a:off x="376389" y="3869380"/>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21" name="正方形/長方形 20">
            <a:extLst>
              <a:ext uri="{FF2B5EF4-FFF2-40B4-BE49-F238E27FC236}">
                <a16:creationId xmlns:a16="http://schemas.microsoft.com/office/drawing/2014/main" id="{2A3CF0FB-7069-48B8-8044-2E041D003DC0}"/>
              </a:ext>
            </a:extLst>
          </p:cNvPr>
          <p:cNvSpPr/>
          <p:nvPr/>
        </p:nvSpPr>
        <p:spPr>
          <a:xfrm>
            <a:off x="376389" y="468104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22" name="正方形/長方形 21">
            <a:extLst>
              <a:ext uri="{FF2B5EF4-FFF2-40B4-BE49-F238E27FC236}">
                <a16:creationId xmlns:a16="http://schemas.microsoft.com/office/drawing/2014/main" id="{B1B82D30-0DAF-46B2-9BEF-140220243F64}"/>
              </a:ext>
            </a:extLst>
          </p:cNvPr>
          <p:cNvSpPr/>
          <p:nvPr/>
        </p:nvSpPr>
        <p:spPr>
          <a:xfrm>
            <a:off x="376389" y="5516484"/>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23" name="テキスト ボックス 22">
            <a:extLst>
              <a:ext uri="{FF2B5EF4-FFF2-40B4-BE49-F238E27FC236}">
                <a16:creationId xmlns:a16="http://schemas.microsoft.com/office/drawing/2014/main" id="{ABB62EA8-B95F-4AA6-BD35-30CA843E2C73}"/>
              </a:ext>
            </a:extLst>
          </p:cNvPr>
          <p:cNvSpPr txBox="1"/>
          <p:nvPr/>
        </p:nvSpPr>
        <p:spPr>
          <a:xfrm>
            <a:off x="10083628" y="3104679"/>
            <a:ext cx="1490707" cy="400110"/>
          </a:xfrm>
          <a:prstGeom prst="rect">
            <a:avLst/>
          </a:prstGeom>
          <a:noFill/>
        </p:spPr>
        <p:txBody>
          <a:bodyPr wrap="square" rtlCol="0">
            <a:spAutoFit/>
          </a:bodyPr>
          <a:lstStyle/>
          <a:p>
            <a:pPr algn="ctr"/>
            <a:r>
              <a:rPr lang="ja-JP" altLang="en-US" sz="2000" dirty="0"/>
              <a:t>強い</a:t>
            </a:r>
          </a:p>
        </p:txBody>
      </p:sp>
      <p:sp>
        <p:nvSpPr>
          <p:cNvPr id="24" name="テキスト ボックス 23">
            <a:extLst>
              <a:ext uri="{FF2B5EF4-FFF2-40B4-BE49-F238E27FC236}">
                <a16:creationId xmlns:a16="http://schemas.microsoft.com/office/drawing/2014/main" id="{6FD7EE88-F10D-4C97-89E3-8244D2004916}"/>
              </a:ext>
            </a:extLst>
          </p:cNvPr>
          <p:cNvSpPr txBox="1"/>
          <p:nvPr/>
        </p:nvSpPr>
        <p:spPr>
          <a:xfrm>
            <a:off x="3454983" y="3104679"/>
            <a:ext cx="841465" cy="400110"/>
          </a:xfrm>
          <a:prstGeom prst="rect">
            <a:avLst/>
          </a:prstGeom>
          <a:noFill/>
        </p:spPr>
        <p:txBody>
          <a:bodyPr wrap="square" rtlCol="0">
            <a:spAutoFit/>
          </a:bodyPr>
          <a:lstStyle/>
          <a:p>
            <a:pPr algn="ctr"/>
            <a:r>
              <a:rPr lang="ja-JP" altLang="en-US" sz="2000" dirty="0"/>
              <a:t>弱い</a:t>
            </a:r>
          </a:p>
        </p:txBody>
      </p:sp>
      <p:sp>
        <p:nvSpPr>
          <p:cNvPr id="28" name="テキスト ボックス 27">
            <a:extLst>
              <a:ext uri="{FF2B5EF4-FFF2-40B4-BE49-F238E27FC236}">
                <a16:creationId xmlns:a16="http://schemas.microsoft.com/office/drawing/2014/main" id="{CDA71A45-DD18-47F3-9BFF-EFCAC85F0D95}"/>
              </a:ext>
            </a:extLst>
          </p:cNvPr>
          <p:cNvSpPr txBox="1"/>
          <p:nvPr/>
        </p:nvSpPr>
        <p:spPr>
          <a:xfrm>
            <a:off x="3491085" y="3878131"/>
            <a:ext cx="769261" cy="400110"/>
          </a:xfrm>
          <a:prstGeom prst="rect">
            <a:avLst/>
          </a:prstGeom>
          <a:noFill/>
        </p:spPr>
        <p:txBody>
          <a:bodyPr wrap="square" rtlCol="0">
            <a:spAutoFit/>
          </a:bodyPr>
          <a:lstStyle/>
          <a:p>
            <a:pPr algn="ctr"/>
            <a:r>
              <a:rPr lang="ja-JP" altLang="en-US" sz="2000" dirty="0"/>
              <a:t>狭い</a:t>
            </a:r>
          </a:p>
        </p:txBody>
      </p:sp>
      <p:sp>
        <p:nvSpPr>
          <p:cNvPr id="30" name="テキスト ボックス 29">
            <a:extLst>
              <a:ext uri="{FF2B5EF4-FFF2-40B4-BE49-F238E27FC236}">
                <a16:creationId xmlns:a16="http://schemas.microsoft.com/office/drawing/2014/main" id="{02FBD045-4AE7-431B-8F35-E40892CE6CE2}"/>
              </a:ext>
            </a:extLst>
          </p:cNvPr>
          <p:cNvSpPr txBox="1"/>
          <p:nvPr/>
        </p:nvSpPr>
        <p:spPr>
          <a:xfrm>
            <a:off x="10083628" y="3878131"/>
            <a:ext cx="1490707" cy="400110"/>
          </a:xfrm>
          <a:prstGeom prst="rect">
            <a:avLst/>
          </a:prstGeom>
          <a:noFill/>
        </p:spPr>
        <p:txBody>
          <a:bodyPr wrap="square" rtlCol="0">
            <a:spAutoFit/>
          </a:bodyPr>
          <a:lstStyle/>
          <a:p>
            <a:pPr algn="ctr"/>
            <a:r>
              <a:rPr lang="ja-JP" altLang="en-US" sz="2000" dirty="0"/>
              <a:t>広い</a:t>
            </a:r>
          </a:p>
        </p:txBody>
      </p:sp>
      <p:sp>
        <p:nvSpPr>
          <p:cNvPr id="31" name="テキスト ボックス 30">
            <a:extLst>
              <a:ext uri="{FF2B5EF4-FFF2-40B4-BE49-F238E27FC236}">
                <a16:creationId xmlns:a16="http://schemas.microsoft.com/office/drawing/2014/main" id="{6C93A631-EFC1-438B-8E60-AE429E05C74F}"/>
              </a:ext>
            </a:extLst>
          </p:cNvPr>
          <p:cNvSpPr txBox="1"/>
          <p:nvPr/>
        </p:nvSpPr>
        <p:spPr>
          <a:xfrm>
            <a:off x="3454983" y="4689794"/>
            <a:ext cx="841465"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32" name="テキスト ボックス 31">
            <a:extLst>
              <a:ext uri="{FF2B5EF4-FFF2-40B4-BE49-F238E27FC236}">
                <a16:creationId xmlns:a16="http://schemas.microsoft.com/office/drawing/2014/main" id="{F0314063-C3A6-4EF3-BDC7-CC022D36F1BB}"/>
              </a:ext>
            </a:extLst>
          </p:cNvPr>
          <p:cNvSpPr txBox="1"/>
          <p:nvPr/>
        </p:nvSpPr>
        <p:spPr>
          <a:xfrm>
            <a:off x="10083628" y="4689794"/>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33" name="テキスト ボックス 32">
            <a:extLst>
              <a:ext uri="{FF2B5EF4-FFF2-40B4-BE49-F238E27FC236}">
                <a16:creationId xmlns:a16="http://schemas.microsoft.com/office/drawing/2014/main" id="{79D430E5-1A87-42CF-A53D-88B555318D99}"/>
              </a:ext>
            </a:extLst>
          </p:cNvPr>
          <p:cNvSpPr txBox="1"/>
          <p:nvPr/>
        </p:nvSpPr>
        <p:spPr>
          <a:xfrm>
            <a:off x="3315720" y="5525235"/>
            <a:ext cx="1119990"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42" name="テキスト ボックス 41">
            <a:extLst>
              <a:ext uri="{FF2B5EF4-FFF2-40B4-BE49-F238E27FC236}">
                <a16:creationId xmlns:a16="http://schemas.microsoft.com/office/drawing/2014/main" id="{72E2F591-BC20-44C3-9B40-2727E1D591F9}"/>
              </a:ext>
            </a:extLst>
          </p:cNvPr>
          <p:cNvSpPr txBox="1"/>
          <p:nvPr/>
        </p:nvSpPr>
        <p:spPr>
          <a:xfrm>
            <a:off x="10083628" y="5525235"/>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46" name="テキスト ボックス 45">
            <a:extLst>
              <a:ext uri="{FF2B5EF4-FFF2-40B4-BE49-F238E27FC236}">
                <a16:creationId xmlns:a16="http://schemas.microsoft.com/office/drawing/2014/main" id="{45A53053-7BD8-4BCB-A410-A7CCC1D95B3D}"/>
              </a:ext>
            </a:extLst>
          </p:cNvPr>
          <p:cNvSpPr txBox="1"/>
          <p:nvPr/>
        </p:nvSpPr>
        <p:spPr>
          <a:xfrm>
            <a:off x="3531969" y="2268015"/>
            <a:ext cx="903741" cy="369332"/>
          </a:xfrm>
          <a:prstGeom prst="rect">
            <a:avLst/>
          </a:prstGeom>
          <a:noFill/>
        </p:spPr>
        <p:txBody>
          <a:bodyPr wrap="square" rtlCol="0">
            <a:spAutoFit/>
          </a:bodyPr>
          <a:lstStyle/>
          <a:p>
            <a:pPr algn="ctr"/>
            <a:r>
              <a:rPr lang="ja-JP" altLang="en-US" b="1" dirty="0">
                <a:solidFill>
                  <a:schemeClr val="bg1"/>
                </a:solidFill>
              </a:rPr>
              <a:t>容易</a:t>
            </a:r>
          </a:p>
        </p:txBody>
      </p:sp>
      <p:sp>
        <p:nvSpPr>
          <p:cNvPr id="47" name="テキスト ボックス 46">
            <a:extLst>
              <a:ext uri="{FF2B5EF4-FFF2-40B4-BE49-F238E27FC236}">
                <a16:creationId xmlns:a16="http://schemas.microsoft.com/office/drawing/2014/main" id="{70CD5E17-F2EB-4101-9B43-6BAE87FEBD51}"/>
              </a:ext>
            </a:extLst>
          </p:cNvPr>
          <p:cNvSpPr txBox="1"/>
          <p:nvPr/>
        </p:nvSpPr>
        <p:spPr>
          <a:xfrm>
            <a:off x="10276213" y="2268015"/>
            <a:ext cx="903741" cy="369332"/>
          </a:xfrm>
          <a:prstGeom prst="rect">
            <a:avLst/>
          </a:prstGeom>
          <a:noFill/>
        </p:spPr>
        <p:txBody>
          <a:bodyPr wrap="square" rtlCol="0">
            <a:spAutoFit/>
          </a:bodyPr>
          <a:lstStyle/>
          <a:p>
            <a:pPr algn="ctr"/>
            <a:r>
              <a:rPr lang="ja-JP" altLang="en-US" b="1" dirty="0">
                <a:solidFill>
                  <a:schemeClr val="bg1"/>
                </a:solidFill>
              </a:rPr>
              <a:t>困難</a:t>
            </a:r>
          </a:p>
        </p:txBody>
      </p:sp>
      <p:sp>
        <p:nvSpPr>
          <p:cNvPr id="52" name="テキスト ボックス 51">
            <a:extLst>
              <a:ext uri="{FF2B5EF4-FFF2-40B4-BE49-F238E27FC236}">
                <a16:creationId xmlns:a16="http://schemas.microsoft.com/office/drawing/2014/main" id="{3BF8EF27-4AD1-4939-B93B-33007DA81B31}"/>
              </a:ext>
            </a:extLst>
          </p:cNvPr>
          <p:cNvSpPr txBox="1"/>
          <p:nvPr/>
        </p:nvSpPr>
        <p:spPr>
          <a:xfrm>
            <a:off x="7410278" y="5525235"/>
            <a:ext cx="1490707" cy="400110"/>
          </a:xfrm>
          <a:prstGeom prst="rect">
            <a:avLst/>
          </a:prstGeom>
          <a:noFill/>
        </p:spPr>
        <p:txBody>
          <a:bodyPr wrap="square" rtlCol="0">
            <a:spAutoFit/>
          </a:bodyPr>
          <a:lstStyle/>
          <a:p>
            <a:pPr algn="ctr"/>
            <a:r>
              <a:rPr lang="en-US" altLang="ja-JP" sz="2000" dirty="0"/>
              <a:t>500</a:t>
            </a:r>
            <a:r>
              <a:rPr lang="ja-JP" altLang="en-US" sz="2000" dirty="0"/>
              <a:t>次元</a:t>
            </a:r>
          </a:p>
        </p:txBody>
      </p:sp>
      <p:sp>
        <p:nvSpPr>
          <p:cNvPr id="55" name="四角形: 角を丸くする 54">
            <a:extLst>
              <a:ext uri="{FF2B5EF4-FFF2-40B4-BE49-F238E27FC236}">
                <a16:creationId xmlns:a16="http://schemas.microsoft.com/office/drawing/2014/main" id="{E21D16F7-0B7B-47E3-B54E-FE4712CFD394}"/>
              </a:ext>
            </a:extLst>
          </p:cNvPr>
          <p:cNvSpPr/>
          <p:nvPr/>
        </p:nvSpPr>
        <p:spPr>
          <a:xfrm>
            <a:off x="7857952" y="3739368"/>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四角形: 角を丸くする 55">
            <a:extLst>
              <a:ext uri="{FF2B5EF4-FFF2-40B4-BE49-F238E27FC236}">
                <a16:creationId xmlns:a16="http://schemas.microsoft.com/office/drawing/2014/main" id="{E06E8111-9378-45C8-86C5-2B851A50F6EC}"/>
              </a:ext>
            </a:extLst>
          </p:cNvPr>
          <p:cNvSpPr/>
          <p:nvPr/>
        </p:nvSpPr>
        <p:spPr>
          <a:xfrm>
            <a:off x="6119246" y="2965916"/>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E3A634D-D986-452F-95C1-C36A082F06D5}"/>
              </a:ext>
            </a:extLst>
          </p:cNvPr>
          <p:cNvSpPr txBox="1"/>
          <p:nvPr/>
        </p:nvSpPr>
        <p:spPr>
          <a:xfrm>
            <a:off x="8367348" y="3878131"/>
            <a:ext cx="1215264" cy="400110"/>
          </a:xfrm>
          <a:prstGeom prst="rect">
            <a:avLst/>
          </a:prstGeom>
          <a:noFill/>
        </p:spPr>
        <p:txBody>
          <a:bodyPr wrap="square" rtlCol="0">
            <a:spAutoFit/>
          </a:bodyPr>
          <a:lstStyle/>
          <a:p>
            <a:pPr algn="ctr"/>
            <a:r>
              <a:rPr lang="ja-JP" altLang="en-US" sz="2000" dirty="0"/>
              <a:t>やや広い</a:t>
            </a:r>
          </a:p>
        </p:txBody>
      </p:sp>
      <p:sp>
        <p:nvSpPr>
          <p:cNvPr id="58" name="テキスト ボックス 57">
            <a:extLst>
              <a:ext uri="{FF2B5EF4-FFF2-40B4-BE49-F238E27FC236}">
                <a16:creationId xmlns:a16="http://schemas.microsoft.com/office/drawing/2014/main" id="{A2B275B2-BB76-447F-905E-4D4CBF673D35}"/>
              </a:ext>
            </a:extLst>
          </p:cNvPr>
          <p:cNvSpPr txBox="1"/>
          <p:nvPr/>
        </p:nvSpPr>
        <p:spPr>
          <a:xfrm>
            <a:off x="6554053" y="3104679"/>
            <a:ext cx="1364442" cy="400110"/>
          </a:xfrm>
          <a:prstGeom prst="rect">
            <a:avLst/>
          </a:prstGeom>
          <a:noFill/>
        </p:spPr>
        <p:txBody>
          <a:bodyPr wrap="square" rtlCol="0">
            <a:spAutoFit/>
          </a:bodyPr>
          <a:lstStyle/>
          <a:p>
            <a:pPr algn="ctr"/>
            <a:r>
              <a:rPr lang="ja-JP" altLang="en-US" sz="2000" dirty="0"/>
              <a:t>やや強い</a:t>
            </a:r>
          </a:p>
        </p:txBody>
      </p:sp>
      <p:sp>
        <p:nvSpPr>
          <p:cNvPr id="59" name="四角形: 角を丸くする 58">
            <a:extLst>
              <a:ext uri="{FF2B5EF4-FFF2-40B4-BE49-F238E27FC236}">
                <a16:creationId xmlns:a16="http://schemas.microsoft.com/office/drawing/2014/main" id="{B6EE6FE0-16BD-4866-85C6-192730FA1404}"/>
              </a:ext>
            </a:extLst>
          </p:cNvPr>
          <p:cNvSpPr/>
          <p:nvPr/>
        </p:nvSpPr>
        <p:spPr>
          <a:xfrm>
            <a:off x="6453141" y="1686500"/>
            <a:ext cx="500763" cy="368546"/>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90267DAE-B2F9-4355-9068-633AFC271A36}"/>
              </a:ext>
            </a:extLst>
          </p:cNvPr>
          <p:cNvSpPr txBox="1"/>
          <p:nvPr/>
        </p:nvSpPr>
        <p:spPr>
          <a:xfrm>
            <a:off x="6830079" y="1681008"/>
            <a:ext cx="2245851" cy="369332"/>
          </a:xfrm>
          <a:prstGeom prst="rect">
            <a:avLst/>
          </a:prstGeom>
          <a:noFill/>
        </p:spPr>
        <p:txBody>
          <a:bodyPr wrap="square" rtlCol="0">
            <a:spAutoFit/>
          </a:bodyPr>
          <a:lstStyle/>
          <a:p>
            <a:pPr algn="ctr"/>
            <a:r>
              <a:rPr lang="ja-JP" altLang="en-US" dirty="0"/>
              <a:t>投稿論文で検証済</a:t>
            </a:r>
          </a:p>
        </p:txBody>
      </p:sp>
      <p:sp>
        <p:nvSpPr>
          <p:cNvPr id="61" name="四角形: 角を丸くする 60">
            <a:extLst>
              <a:ext uri="{FF2B5EF4-FFF2-40B4-BE49-F238E27FC236}">
                <a16:creationId xmlns:a16="http://schemas.microsoft.com/office/drawing/2014/main" id="{D4E350D1-04B1-4330-BBCE-DE075501FAF6}"/>
              </a:ext>
            </a:extLst>
          </p:cNvPr>
          <p:cNvSpPr/>
          <p:nvPr/>
        </p:nvSpPr>
        <p:spPr>
          <a:xfrm>
            <a:off x="9399732" y="1686500"/>
            <a:ext cx="500763" cy="36854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1CC9FA8A-7E5E-4A76-A817-93D45BBE06D9}"/>
              </a:ext>
            </a:extLst>
          </p:cNvPr>
          <p:cNvSpPr txBox="1"/>
          <p:nvPr/>
        </p:nvSpPr>
        <p:spPr>
          <a:xfrm>
            <a:off x="9900495" y="1691851"/>
            <a:ext cx="1961101" cy="369332"/>
          </a:xfrm>
          <a:prstGeom prst="rect">
            <a:avLst/>
          </a:prstGeom>
          <a:noFill/>
        </p:spPr>
        <p:txBody>
          <a:bodyPr wrap="square" rtlCol="0">
            <a:spAutoFit/>
          </a:bodyPr>
          <a:lstStyle/>
          <a:p>
            <a:pPr algn="ctr"/>
            <a:r>
              <a:rPr lang="ja-JP" altLang="en-US" dirty="0"/>
              <a:t>目標条件</a:t>
            </a:r>
            <a:r>
              <a:rPr lang="ja-JP" altLang="en-US" sz="1600" dirty="0"/>
              <a:t>（想定）</a:t>
            </a:r>
            <a:endParaRPr lang="ja-JP" altLang="en-US" dirty="0"/>
          </a:p>
        </p:txBody>
      </p:sp>
      <p:sp>
        <p:nvSpPr>
          <p:cNvPr id="63" name="テキスト ボックス 62">
            <a:extLst>
              <a:ext uri="{FF2B5EF4-FFF2-40B4-BE49-F238E27FC236}">
                <a16:creationId xmlns:a16="http://schemas.microsoft.com/office/drawing/2014/main" id="{AF33F9B1-1084-42DF-BE73-82D2C50E3F1F}"/>
              </a:ext>
            </a:extLst>
          </p:cNvPr>
          <p:cNvSpPr txBox="1"/>
          <p:nvPr/>
        </p:nvSpPr>
        <p:spPr>
          <a:xfrm>
            <a:off x="6713941" y="4689794"/>
            <a:ext cx="1114206" cy="400110"/>
          </a:xfrm>
          <a:prstGeom prst="rect">
            <a:avLst/>
          </a:prstGeom>
          <a:noFill/>
        </p:spPr>
        <p:txBody>
          <a:bodyPr wrap="square" rtlCol="0">
            <a:spAutoFit/>
          </a:bodyPr>
          <a:lstStyle/>
          <a:p>
            <a:pPr algn="ctr"/>
            <a:r>
              <a:rPr lang="en-US" altLang="ja-JP" sz="2000" dirty="0"/>
              <a:t>100</a:t>
            </a:r>
            <a:r>
              <a:rPr lang="ja-JP" altLang="en-US" sz="2000" dirty="0"/>
              <a:t>個</a:t>
            </a:r>
          </a:p>
        </p:txBody>
      </p:sp>
    </p:spTree>
    <p:extLst>
      <p:ext uri="{BB962C8B-B14F-4D97-AF65-F5344CB8AC3E}">
        <p14:creationId xmlns:p14="http://schemas.microsoft.com/office/powerpoint/2010/main" val="2012856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来年度の事情と方針（安田先生向け）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13638" y="1078308"/>
            <a:ext cx="11364723" cy="296029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来年度の契約を最後に、最適化技術の共同研究のクローズを考えている。</a:t>
            </a:r>
            <a:endParaRPr lang="en-US" altLang="ja-JP" sz="2800" dirty="0"/>
          </a:p>
          <a:p>
            <a:pPr lvl="1">
              <a:defRPr/>
            </a:pPr>
            <a:r>
              <a:rPr lang="ja-JP" altLang="en-US" sz="2400" dirty="0"/>
              <a:t>社内研究企画テーマは、</a:t>
            </a:r>
            <a:r>
              <a:rPr lang="en-US" altLang="ja-JP" sz="2400" dirty="0"/>
              <a:t>2022</a:t>
            </a:r>
            <a:r>
              <a:rPr lang="ja-JP" altLang="en-US" sz="2400" dirty="0"/>
              <a:t>年度の進捗がほぼ無く、立て直す可能性が高い</a:t>
            </a:r>
            <a:endParaRPr lang="en-US" altLang="ja-JP" sz="2400" dirty="0"/>
          </a:p>
          <a:p>
            <a:pPr lvl="2">
              <a:spcBef>
                <a:spcPts val="1200"/>
              </a:spcBef>
              <a:buFont typeface="Wingdings" panose="05000000000000000000" pitchFamily="2" charset="2"/>
              <a:buChar char="Ø"/>
              <a:defRPr/>
            </a:pPr>
            <a:r>
              <a:rPr lang="ja-JP" altLang="en-US" sz="2000" dirty="0"/>
              <a:t>モデリング技術開発／市場調査が大幅に停滞し、実応用に近い最適化の検証も限定される</a:t>
            </a:r>
            <a:endParaRPr lang="en-US" altLang="ja-JP" sz="2000" dirty="0"/>
          </a:p>
          <a:p>
            <a:pPr lvl="1">
              <a:defRPr/>
            </a:pPr>
            <a:r>
              <a:rPr lang="ja-JP" altLang="en-US" sz="2400" dirty="0"/>
              <a:t>熊谷の業務負担が非常に大きくなり、学生対応に十分割けなくなってきた</a:t>
            </a:r>
            <a:endParaRPr lang="en-US" altLang="ja-JP" sz="2400" dirty="0"/>
          </a:p>
          <a:p>
            <a:pPr lvl="2">
              <a:spcBef>
                <a:spcPts val="1200"/>
              </a:spcBef>
              <a:buFont typeface="Wingdings" panose="05000000000000000000" pitchFamily="2" charset="2"/>
              <a:buChar char="Ø"/>
              <a:defRPr/>
            </a:pPr>
            <a:r>
              <a:rPr lang="ja-JP" altLang="en-US" sz="2000" dirty="0"/>
              <a:t>プラント操業最適以外に、再生水プロセスデータ解析、酵素設計テーマリーダーを兼任している</a:t>
            </a:r>
            <a:endParaRPr lang="en-US" altLang="ja-JP" sz="2400" dirty="0"/>
          </a:p>
          <a:p>
            <a:pPr>
              <a:defRPr/>
            </a:pPr>
            <a:r>
              <a:rPr lang="ja-JP" altLang="en-US" sz="2800" dirty="0"/>
              <a:t>来年度は下記の方針を考えている。</a:t>
            </a:r>
            <a:endParaRPr lang="en-US" altLang="ja-JP" sz="2800" dirty="0"/>
          </a:p>
          <a:p>
            <a:pPr lvl="1">
              <a:defRPr/>
            </a:pPr>
            <a:r>
              <a:rPr lang="ja-JP" altLang="en-US" sz="2400" dirty="0"/>
              <a:t>バイナリ変数対処と追加検証を進め、有望なアルゴリズム</a:t>
            </a:r>
            <a:r>
              <a:rPr lang="ja-JP" altLang="en-US" dirty="0"/>
              <a:t>（問題分割／違反量削減優先）</a:t>
            </a:r>
            <a:r>
              <a:rPr lang="ja-JP" altLang="en-US" sz="2400" dirty="0"/>
              <a:t>の性能傾向を明らかにし、目標条件に最も期待できるアルゴリズムを結論づける。</a:t>
            </a:r>
            <a:endParaRPr lang="en-US" altLang="ja-JP" sz="2000" dirty="0"/>
          </a:p>
          <a:p>
            <a:pPr lvl="2">
              <a:spcBef>
                <a:spcPts val="1200"/>
              </a:spcBef>
              <a:buFont typeface="Wingdings" panose="05000000000000000000" pitchFamily="2" charset="2"/>
              <a:buChar char="Ø"/>
              <a:defRPr/>
            </a:pPr>
            <a:r>
              <a:rPr lang="ja-JP" altLang="en-US" sz="2000" dirty="0"/>
              <a:t>上期に再生水プラントに適用する可能性が高い</a:t>
            </a:r>
            <a:endParaRPr lang="en-US" altLang="ja-JP" sz="2000" dirty="0"/>
          </a:p>
          <a:p>
            <a:pPr lvl="1">
              <a:defRPr/>
            </a:pPr>
            <a:r>
              <a:rPr lang="ja-JP" altLang="en-US" sz="2400" dirty="0"/>
              <a:t>学生の研究は上記を踏まえた改良を基本とするが、契約満了後も最低限熊谷からサポートする予定</a:t>
            </a:r>
            <a:r>
              <a:rPr lang="ja-JP" altLang="en-US" dirty="0"/>
              <a:t>（主に宇津本さん）。</a:t>
            </a:r>
            <a:endParaRPr lang="en-US" altLang="ja-JP"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919467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都立大学生の研究体制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94354"/>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36771"/>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36771"/>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7336" y="3394354"/>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D2</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4512" y="412138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94354"/>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7" name="テキスト ボックス 26">
            <a:extLst>
              <a:ext uri="{FF2B5EF4-FFF2-40B4-BE49-F238E27FC236}">
                <a16:creationId xmlns:a16="http://schemas.microsoft.com/office/drawing/2014/main" id="{ED936137-596C-4689-8C66-BC5C6CA3C70E}"/>
              </a:ext>
            </a:extLst>
          </p:cNvPr>
          <p:cNvSpPr txBox="1"/>
          <p:nvPr/>
        </p:nvSpPr>
        <p:spPr>
          <a:xfrm>
            <a:off x="8614239" y="4905616"/>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32" name="テキスト ボックス 31">
            <a:extLst>
              <a:ext uri="{FF2B5EF4-FFF2-40B4-BE49-F238E27FC236}">
                <a16:creationId xmlns:a16="http://schemas.microsoft.com/office/drawing/2014/main" id="{313E0288-65F9-443D-8A57-2E5F9BFB3DF4}"/>
              </a:ext>
            </a:extLst>
          </p:cNvPr>
          <p:cNvSpPr txBox="1"/>
          <p:nvPr/>
        </p:nvSpPr>
        <p:spPr>
          <a:xfrm>
            <a:off x="3515007" y="4905616"/>
            <a:ext cx="4031774" cy="369332"/>
          </a:xfrm>
          <a:prstGeom prst="rect">
            <a:avLst/>
          </a:prstGeom>
          <a:noFill/>
        </p:spPr>
        <p:txBody>
          <a:bodyPr wrap="square" rtlCol="0">
            <a:spAutoFit/>
          </a:bodyPr>
          <a:lstStyle/>
          <a:p>
            <a:pPr algn="ctr"/>
            <a:r>
              <a:rPr kumimoji="1" lang="ja-JP" altLang="en-US" dirty="0"/>
              <a:t>修士課程に進学予定</a:t>
            </a:r>
            <a:endParaRPr kumimoji="1" lang="en-US" altLang="ja-JP" dirty="0"/>
          </a:p>
        </p:txBody>
      </p:sp>
      <p:sp>
        <p:nvSpPr>
          <p:cNvPr id="33" name="テキスト ボックス 32">
            <a:extLst>
              <a:ext uri="{FF2B5EF4-FFF2-40B4-BE49-F238E27FC236}">
                <a16:creationId xmlns:a16="http://schemas.microsoft.com/office/drawing/2014/main" id="{24569B84-D4BB-4BA4-94B9-26F74139B6AD}"/>
              </a:ext>
            </a:extLst>
          </p:cNvPr>
          <p:cNvSpPr txBox="1"/>
          <p:nvPr/>
        </p:nvSpPr>
        <p:spPr>
          <a:xfrm>
            <a:off x="516272" y="4890227"/>
            <a:ext cx="2355133" cy="400110"/>
          </a:xfrm>
          <a:prstGeom prst="rect">
            <a:avLst/>
          </a:prstGeom>
          <a:noFill/>
        </p:spPr>
        <p:txBody>
          <a:bodyPr wrap="none" rtlCol="0">
            <a:spAutoFit/>
          </a:bodyPr>
          <a:lstStyle/>
          <a:p>
            <a:pPr algn="ctr"/>
            <a:r>
              <a:rPr kumimoji="1" lang="ja-JP" altLang="en-US" sz="2000" dirty="0"/>
              <a:t>宇津本さん</a:t>
            </a:r>
            <a:r>
              <a:rPr kumimoji="1" lang="ja-JP" altLang="en-US" dirty="0"/>
              <a:t>（新</a:t>
            </a:r>
            <a:r>
              <a:rPr kumimoji="1" lang="en-US" altLang="ja-JP" dirty="0"/>
              <a:t>M1</a:t>
            </a:r>
            <a:r>
              <a:rPr kumimoji="1" lang="ja-JP" altLang="en-US" dirty="0"/>
              <a:t>）</a:t>
            </a:r>
            <a:endParaRPr kumimoji="1" lang="ja-JP" altLang="en-US" sz="2400"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50320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研究開発計画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2464145982"/>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22436"/>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5035010"/>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147765" y="3118810"/>
            <a:ext cx="1482639" cy="369332"/>
          </a:xfrm>
          <a:prstGeom prst="rect">
            <a:avLst/>
          </a:prstGeom>
          <a:noFill/>
        </p:spPr>
        <p:txBody>
          <a:bodyPr wrap="square" rtlCol="0">
            <a:spAutoFit/>
          </a:bodyPr>
          <a:lstStyle/>
          <a:p>
            <a:r>
              <a:rPr kumimoji="1" lang="ja-JP" altLang="en-US" sz="1400" dirty="0"/>
              <a:t>修了</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147765" y="4313968"/>
            <a:ext cx="1482639" cy="369332"/>
          </a:xfrm>
          <a:prstGeom prst="rect">
            <a:avLst/>
          </a:prstGeom>
          <a:noFill/>
        </p:spPr>
        <p:txBody>
          <a:bodyPr wrap="square" rtlCol="0">
            <a:spAutoFit/>
          </a:bodyPr>
          <a:lstStyle/>
          <a:p>
            <a:r>
              <a:rPr kumimoji="1" lang="ja-JP" altLang="en-US" sz="1400" dirty="0"/>
              <a:t>新</a:t>
            </a:r>
            <a:r>
              <a:rPr kumimoji="1" lang="en-US" altLang="ja-JP" sz="1400" dirty="0"/>
              <a:t>M2</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438760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403442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593565"/>
            <a:ext cx="4674805" cy="16479"/>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6613656" y="5591202"/>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7305115" y="5837485"/>
            <a:ext cx="3193699" cy="376881"/>
          </a:xfrm>
          <a:prstGeom prst="wedgeRoundRectCallout">
            <a:avLst>
              <a:gd name="adj1" fmla="val -37736"/>
              <a:gd name="adj2" fmla="val -9231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6904255" y="5254434"/>
            <a:ext cx="4235455" cy="307777"/>
          </a:xfrm>
          <a:prstGeom prst="rect">
            <a:avLst/>
          </a:prstGeom>
          <a:noFill/>
        </p:spPr>
        <p:txBody>
          <a:bodyPr wrap="none" rtlCol="0">
            <a:spAutoFit/>
          </a:bodyPr>
          <a:lstStyle/>
          <a:p>
            <a:r>
              <a:rPr kumimoji="1" lang="ja-JP" altLang="en-US" sz="1400" dirty="0"/>
              <a:t>スケジュール問題およびデータ駆動非線形モデルでの適用</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6" idx="0"/>
          </p:cNvCxnSpPr>
          <p:nvPr/>
        </p:nvCxnSpPr>
        <p:spPr>
          <a:xfrm flipV="1">
            <a:off x="1916449" y="3337984"/>
            <a:ext cx="2154731"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434826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216851" y="4029582"/>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2227887"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804914" y="2890059"/>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147765" y="5423217"/>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147765" y="2477226"/>
            <a:ext cx="1780064" cy="369332"/>
          </a:xfrm>
          <a:prstGeom prst="rect">
            <a:avLst/>
          </a:prstGeom>
          <a:noFill/>
        </p:spPr>
        <p:txBody>
          <a:bodyPr wrap="square" rtlCol="0">
            <a:spAutoFit/>
          </a:bodyPr>
          <a:lstStyle/>
          <a:p>
            <a:r>
              <a:rPr kumimoji="1" lang="ja-JP" altLang="en-US" sz="1400" dirty="0"/>
              <a:t>新</a:t>
            </a:r>
            <a:r>
              <a:rPr kumimoji="1" lang="en-US" altLang="ja-JP" sz="1400" dirty="0"/>
              <a:t>M1</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147765" y="1769140"/>
            <a:ext cx="1523096" cy="369332"/>
          </a:xfrm>
          <a:prstGeom prst="rect">
            <a:avLst/>
          </a:prstGeom>
          <a:noFill/>
        </p:spPr>
        <p:txBody>
          <a:bodyPr wrap="square" rtlCol="0">
            <a:spAutoFit/>
          </a:bodyPr>
          <a:lstStyle/>
          <a:p>
            <a:r>
              <a:rPr kumimoji="1" lang="ja-JP" altLang="en-US" sz="1400" dirty="0"/>
              <a:t>新</a:t>
            </a:r>
            <a:r>
              <a:rPr kumimoji="1" lang="en-US" altLang="ja-JP" sz="1400" dirty="0"/>
              <a:t>D2</a:t>
            </a:r>
            <a:r>
              <a:rPr kumimoji="1" lang="ja-JP" altLang="en-US" dirty="0"/>
              <a:t>安田さん</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57955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26087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0" y="1514893"/>
            <a:ext cx="1662411" cy="307777"/>
          </a:xfrm>
          <a:prstGeom prst="rect">
            <a:avLst/>
          </a:prstGeom>
          <a:noFill/>
        </p:spPr>
        <p:txBody>
          <a:bodyPr wrap="square" rtlCol="0">
            <a:spAutoFit/>
          </a:bodyPr>
          <a:lstStyle/>
          <a:p>
            <a:pPr algn="ctr"/>
            <a:r>
              <a:rPr kumimoji="1" lang="en-US" altLang="ja-JP" sz="1400" dirty="0"/>
              <a:t>SICE Annual Conf.</a:t>
            </a:r>
            <a:endParaRPr kumimoji="1" lang="ja-JP" altLang="en-US" sz="1400" dirty="0"/>
          </a:p>
        </p:txBody>
      </p:sp>
      <p:sp>
        <p:nvSpPr>
          <p:cNvPr id="56" name="二等辺三角形 55">
            <a:extLst>
              <a:ext uri="{FF2B5EF4-FFF2-40B4-BE49-F238E27FC236}">
                <a16:creationId xmlns:a16="http://schemas.microsoft.com/office/drawing/2014/main" id="{BB040B91-1134-4513-B504-80B182086125}"/>
              </a:ext>
            </a:extLst>
          </p:cNvPr>
          <p:cNvSpPr/>
          <p:nvPr/>
        </p:nvSpPr>
        <p:spPr>
          <a:xfrm rot="10800000">
            <a:off x="3989179"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a:extLst>
              <a:ext uri="{FF2B5EF4-FFF2-40B4-BE49-F238E27FC236}">
                <a16:creationId xmlns:a16="http://schemas.microsoft.com/office/drawing/2014/main" id="{AF4A3DBD-0762-4EA5-A980-391990F4F6B2}"/>
              </a:ext>
            </a:extLst>
          </p:cNvPr>
          <p:cNvSpPr txBox="1"/>
          <p:nvPr/>
        </p:nvSpPr>
        <p:spPr>
          <a:xfrm>
            <a:off x="3566206" y="2890059"/>
            <a:ext cx="975077" cy="307777"/>
          </a:xfrm>
          <a:prstGeom prst="rect">
            <a:avLst/>
          </a:prstGeom>
          <a:noFill/>
        </p:spPr>
        <p:txBody>
          <a:bodyPr wrap="square" rtlCol="0">
            <a:spAutoFit/>
          </a:bodyPr>
          <a:lstStyle/>
          <a:p>
            <a:pPr algn="ctr"/>
            <a:r>
              <a:rPr kumimoji="1" lang="ja-JP" altLang="en-US" sz="1400" dirty="0"/>
              <a:t>査読対応</a:t>
            </a:r>
          </a:p>
        </p:txBody>
      </p:sp>
      <p:sp>
        <p:nvSpPr>
          <p:cNvPr id="61" name="テキスト ボックス 60">
            <a:extLst>
              <a:ext uri="{FF2B5EF4-FFF2-40B4-BE49-F238E27FC236}">
                <a16:creationId xmlns:a16="http://schemas.microsoft.com/office/drawing/2014/main" id="{24C5997D-B71B-4E36-8916-269F2D8E3C07}"/>
              </a:ext>
            </a:extLst>
          </p:cNvPr>
          <p:cNvSpPr txBox="1"/>
          <p:nvPr/>
        </p:nvSpPr>
        <p:spPr>
          <a:xfrm>
            <a:off x="3102391" y="5246755"/>
            <a:ext cx="2411238" cy="307777"/>
          </a:xfrm>
          <a:prstGeom prst="rect">
            <a:avLst/>
          </a:prstGeom>
          <a:noFill/>
        </p:spPr>
        <p:txBody>
          <a:bodyPr wrap="none" rtlCol="0">
            <a:spAutoFit/>
          </a:bodyPr>
          <a:lstStyle/>
          <a:p>
            <a:r>
              <a:rPr kumimoji="1" lang="ja-JP" altLang="en-US" sz="1400" dirty="0"/>
              <a:t>バイナリ変数への対処法の検討</a:t>
            </a:r>
          </a:p>
        </p:txBody>
      </p:sp>
      <p:sp>
        <p:nvSpPr>
          <p:cNvPr id="62" name="吹き出し: 角を丸めた四角形 61">
            <a:extLst>
              <a:ext uri="{FF2B5EF4-FFF2-40B4-BE49-F238E27FC236}">
                <a16:creationId xmlns:a16="http://schemas.microsoft.com/office/drawing/2014/main" id="{2CCDCACC-EFF1-4E36-87B1-91210E761B1A}"/>
              </a:ext>
            </a:extLst>
          </p:cNvPr>
          <p:cNvSpPr/>
          <p:nvPr/>
        </p:nvSpPr>
        <p:spPr>
          <a:xfrm>
            <a:off x="4677222" y="3114813"/>
            <a:ext cx="2406154" cy="331358"/>
          </a:xfrm>
          <a:prstGeom prst="wedgeRoundRectCallout">
            <a:avLst>
              <a:gd name="adj1" fmla="val -64259"/>
              <a:gd name="adj2" fmla="val 1116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レター投稿だけ対応予定</a:t>
            </a:r>
          </a:p>
        </p:txBody>
      </p:sp>
      <p:cxnSp>
        <p:nvCxnSpPr>
          <p:cNvPr id="63" name="直線矢印コネクタ 62">
            <a:extLst>
              <a:ext uri="{FF2B5EF4-FFF2-40B4-BE49-F238E27FC236}">
                <a16:creationId xmlns:a16="http://schemas.microsoft.com/office/drawing/2014/main" id="{2A5B78AF-5F2F-4761-87D6-C045D290FC67}"/>
              </a:ext>
            </a:extLst>
          </p:cNvPr>
          <p:cNvCxnSpPr>
            <a:cxnSpLocks/>
            <a:endCxn id="33" idx="0"/>
          </p:cNvCxnSpPr>
          <p:nvPr/>
        </p:nvCxnSpPr>
        <p:spPr>
          <a:xfrm>
            <a:off x="1923155" y="4497800"/>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1" name="直線矢印コネクタ 70">
            <a:extLst>
              <a:ext uri="{FF2B5EF4-FFF2-40B4-BE49-F238E27FC236}">
                <a16:creationId xmlns:a16="http://schemas.microsoft.com/office/drawing/2014/main" id="{3D05A7F2-729D-4233-9CF5-DC05329FC074}"/>
              </a:ext>
            </a:extLst>
          </p:cNvPr>
          <p:cNvCxnSpPr>
            <a:cxnSpLocks/>
          </p:cNvCxnSpPr>
          <p:nvPr/>
        </p:nvCxnSpPr>
        <p:spPr>
          <a:xfrm>
            <a:off x="1882589" y="2710222"/>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6" name="テキスト ボックス 75">
            <a:extLst>
              <a:ext uri="{FF2B5EF4-FFF2-40B4-BE49-F238E27FC236}">
                <a16:creationId xmlns:a16="http://schemas.microsoft.com/office/drawing/2014/main" id="{F5A80BE0-77C4-40C2-9C9A-EE3249DE3BCC}"/>
              </a:ext>
            </a:extLst>
          </p:cNvPr>
          <p:cNvSpPr txBox="1"/>
          <p:nvPr/>
        </p:nvSpPr>
        <p:spPr>
          <a:xfrm>
            <a:off x="2538330" y="4190023"/>
            <a:ext cx="2860078" cy="307777"/>
          </a:xfrm>
          <a:prstGeom prst="rect">
            <a:avLst/>
          </a:prstGeom>
          <a:noFill/>
        </p:spPr>
        <p:txBody>
          <a:bodyPr wrap="none" rtlCol="0">
            <a:spAutoFit/>
          </a:bodyPr>
          <a:lstStyle/>
          <a:p>
            <a:r>
              <a:rPr kumimoji="1" lang="ja-JP" altLang="en-US" sz="1400" dirty="0"/>
              <a:t>バイナリ変数への対処法の検討・検証</a:t>
            </a:r>
          </a:p>
        </p:txBody>
      </p:sp>
      <p:sp>
        <p:nvSpPr>
          <p:cNvPr id="87" name="テキスト ボックス 86">
            <a:extLst>
              <a:ext uri="{FF2B5EF4-FFF2-40B4-BE49-F238E27FC236}">
                <a16:creationId xmlns:a16="http://schemas.microsoft.com/office/drawing/2014/main" id="{F21054FB-A27B-4B02-A1B0-49B68120E0E2}"/>
              </a:ext>
            </a:extLst>
          </p:cNvPr>
          <p:cNvSpPr txBox="1"/>
          <p:nvPr/>
        </p:nvSpPr>
        <p:spPr>
          <a:xfrm>
            <a:off x="2790414" y="2382928"/>
            <a:ext cx="2036135" cy="307777"/>
          </a:xfrm>
          <a:prstGeom prst="rect">
            <a:avLst/>
          </a:prstGeom>
          <a:noFill/>
        </p:spPr>
        <p:txBody>
          <a:bodyPr wrap="none" rtlCol="0">
            <a:spAutoFit/>
          </a:bodyPr>
          <a:lstStyle/>
          <a:p>
            <a:r>
              <a:rPr kumimoji="1" lang="ja-JP" altLang="en-US" sz="1400" dirty="0"/>
              <a:t>制約対処法の検討・検証</a:t>
            </a:r>
          </a:p>
        </p:txBody>
      </p:sp>
      <p:sp>
        <p:nvSpPr>
          <p:cNvPr id="4" name="吹き出し: 角を丸めた四角形 3">
            <a:extLst>
              <a:ext uri="{FF2B5EF4-FFF2-40B4-BE49-F238E27FC236}">
                <a16:creationId xmlns:a16="http://schemas.microsoft.com/office/drawing/2014/main" id="{49589746-ADCB-9FBD-2B44-BAA95F6BD60B}"/>
              </a:ext>
            </a:extLst>
          </p:cNvPr>
          <p:cNvSpPr/>
          <p:nvPr/>
        </p:nvSpPr>
        <p:spPr>
          <a:xfrm>
            <a:off x="8788605" y="2111902"/>
            <a:ext cx="2155793" cy="440472"/>
          </a:xfrm>
          <a:prstGeom prst="wedgeRoundRectCallout">
            <a:avLst>
              <a:gd name="adj1" fmla="val -35265"/>
              <a:gd name="adj2" fmla="val 836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上期の検証結果に応じて、研究方針を立てる</a:t>
            </a:r>
          </a:p>
        </p:txBody>
      </p:sp>
      <p:cxnSp>
        <p:nvCxnSpPr>
          <p:cNvPr id="5" name="直線矢印コネクタ 4">
            <a:extLst>
              <a:ext uri="{FF2B5EF4-FFF2-40B4-BE49-F238E27FC236}">
                <a16:creationId xmlns:a16="http://schemas.microsoft.com/office/drawing/2014/main" id="{0BF2A25D-08F2-5ADC-BC17-FD7433F914A2}"/>
              </a:ext>
            </a:extLst>
          </p:cNvPr>
          <p:cNvCxnSpPr>
            <a:cxnSpLocks/>
          </p:cNvCxnSpPr>
          <p:nvPr/>
        </p:nvCxnSpPr>
        <p:spPr>
          <a:xfrm flipV="1">
            <a:off x="6225940" y="2690705"/>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 name="直線矢印コネクタ 6">
            <a:extLst>
              <a:ext uri="{FF2B5EF4-FFF2-40B4-BE49-F238E27FC236}">
                <a16:creationId xmlns:a16="http://schemas.microsoft.com/office/drawing/2014/main" id="{BDFF2643-DA21-0C25-D54C-E460C4FD2DD8}"/>
              </a:ext>
            </a:extLst>
          </p:cNvPr>
          <p:cNvCxnSpPr>
            <a:cxnSpLocks/>
          </p:cNvCxnSpPr>
          <p:nvPr/>
        </p:nvCxnSpPr>
        <p:spPr>
          <a:xfrm flipV="1">
            <a:off x="6225940" y="4481189"/>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3690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研究開発項目（暫定）</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449313633"/>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二段階目の問題分割およびバイナリ変数に合致した近傍生成法を検討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宇津本さん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バイナリ変数、非線形性の実プラント問題で検証する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9347376"/>
                  </a:ext>
                </a:extLst>
              </a:tr>
            </a:tbl>
          </a:graphicData>
        </a:graphic>
      </p:graphicFrame>
      <p:sp>
        <p:nvSpPr>
          <p:cNvPr id="4" name="テキスト プレースホルダー 5">
            <a:extLst>
              <a:ext uri="{FF2B5EF4-FFF2-40B4-BE49-F238E27FC236}">
                <a16:creationId xmlns:a16="http://schemas.microsoft.com/office/drawing/2014/main" id="{7C3B5C7E-F708-5DF0-EC36-8C2C519A8FE8}"/>
              </a:ext>
            </a:extLst>
          </p:cNvPr>
          <p:cNvSpPr txBox="1">
            <a:spLocks/>
          </p:cNvSpPr>
          <p:nvPr/>
        </p:nvSpPr>
        <p:spPr>
          <a:xfrm>
            <a:off x="517055" y="873184"/>
            <a:ext cx="11091768" cy="1012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Clr>
                <a:schemeClr val="accent1"/>
              </a:buClr>
              <a:buFont typeface="Wingdings" panose="05000000000000000000" pitchFamily="2" charset="2"/>
              <a:buChar char="n"/>
            </a:pPr>
            <a:r>
              <a:rPr lang="ja-JP" altLang="en-US" b="1" dirty="0"/>
              <a:t>二段階アプローチをベースとした技術検討・検証を進める。</a:t>
            </a:r>
            <a:endParaRPr lang="en-US" altLang="ja-JP" b="1" dirty="0"/>
          </a:p>
          <a:p>
            <a:pPr lvl="1">
              <a:buClr>
                <a:schemeClr val="bg1">
                  <a:lumMod val="50000"/>
                </a:schemeClr>
              </a:buClr>
              <a:buFont typeface="Wingdings" panose="05000000000000000000" pitchFamily="2" charset="2"/>
              <a:buChar char="u"/>
            </a:pPr>
            <a:r>
              <a:rPr lang="ja-JP" altLang="en-US" dirty="0"/>
              <a:t>ただし、追加検証後に、問題分割を深堀りする余地があると判断した場合に限る</a:t>
            </a:r>
            <a:endParaRPr lang="en-US" altLang="ja-JP" dirty="0"/>
          </a:p>
        </p:txBody>
      </p:sp>
      <p:sp>
        <p:nvSpPr>
          <p:cNvPr id="8" name="テキスト ボックス 7">
            <a:extLst>
              <a:ext uri="{FF2B5EF4-FFF2-40B4-BE49-F238E27FC236}">
                <a16:creationId xmlns:a16="http://schemas.microsoft.com/office/drawing/2014/main" id="{767C954F-0F78-4BC1-8444-9A80BAA0120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4017980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ja-JP" altLang="en-US" sz="2800" dirty="0"/>
              <a:t>実応用に近い問題設定での検証を通じて、アルゴリズムの性質が明らかになりつつある。</a:t>
            </a:r>
            <a:endParaRPr lang="en-US" altLang="ja-JP" sz="2800" dirty="0"/>
          </a:p>
          <a:p>
            <a:r>
              <a:rPr lang="ja-JP" altLang="en-US" sz="2800" dirty="0"/>
              <a:t>さらに、問題分割の正規化も、性能悪化要因を特定し、対処法を提案した。</a:t>
            </a:r>
            <a:endParaRPr lang="en-US" altLang="ja-JP" sz="2800" dirty="0"/>
          </a:p>
          <a:p>
            <a:r>
              <a:rPr lang="ja-JP" altLang="en-US" sz="2800" dirty="0"/>
              <a:t>一方、目標条件における性能傾向が明らかでないため、問題分割と制約違反量削減優先の優劣・使い分けを判断できない状況にある。</a:t>
            </a:r>
            <a:endParaRPr lang="en-US" altLang="ja-JP" sz="2800" dirty="0"/>
          </a:p>
          <a:p>
            <a:r>
              <a:rPr lang="ja-JP" altLang="en-US" sz="2800" dirty="0"/>
              <a:t>今後は下記の通り進めることを考えている。</a:t>
            </a:r>
            <a:endParaRPr lang="en-US" altLang="ja-JP" sz="2800" dirty="0"/>
          </a:p>
          <a:p>
            <a:pPr lvl="1"/>
            <a:r>
              <a:rPr lang="ja-JP" altLang="en-US" sz="2400" dirty="0"/>
              <a:t>追加検証を進め、目標条件において最も期待できるアルゴリズムを一度結論づける。</a:t>
            </a:r>
            <a:endParaRPr lang="en-US" altLang="ja-JP" sz="2400" dirty="0"/>
          </a:p>
          <a:p>
            <a:pPr lvl="1"/>
            <a:r>
              <a:rPr lang="ja-JP" altLang="en-US" sz="2400" dirty="0"/>
              <a:t>その後、二段階アプローチなどの深堀する余地を見極めて、研究を進める。</a:t>
            </a:r>
            <a:endParaRPr lang="en-US" altLang="ja-JP" sz="2400" dirty="0"/>
          </a:p>
        </p:txBody>
      </p:sp>
      <p:sp>
        <p:nvSpPr>
          <p:cNvPr id="5" name="テキスト ボックス 4">
            <a:extLst>
              <a:ext uri="{FF2B5EF4-FFF2-40B4-BE49-F238E27FC236}">
                <a16:creationId xmlns:a16="http://schemas.microsoft.com/office/drawing/2014/main" id="{1DFA95F8-4B0C-4315-AC8B-6D40F6985975}"/>
              </a:ext>
            </a:extLst>
          </p:cNvPr>
          <p:cNvSpPr txBox="1"/>
          <p:nvPr/>
        </p:nvSpPr>
        <p:spPr>
          <a:xfrm>
            <a:off x="2173872" y="5213231"/>
            <a:ext cx="8028253" cy="461665"/>
          </a:xfrm>
          <a:prstGeom prst="rect">
            <a:avLst/>
          </a:prstGeom>
          <a:noFill/>
        </p:spPr>
        <p:txBody>
          <a:bodyPr wrap="square" rtlCol="0">
            <a:spAutoFit/>
          </a:bodyPr>
          <a:lstStyle/>
          <a:p>
            <a:pPr algn="ctr"/>
            <a:r>
              <a:rPr kumimoji="1" lang="ja-JP" altLang="en-US" sz="2400" b="1" dirty="0">
                <a:solidFill>
                  <a:schemeClr val="accent1"/>
                </a:solidFill>
              </a:rPr>
              <a:t>来期も引き続き、ご協力をよろしくお願いいたします</a:t>
            </a:r>
          </a:p>
        </p:txBody>
      </p:sp>
    </p:spTree>
    <p:extLst>
      <p:ext uri="{BB962C8B-B14F-4D97-AF65-F5344CB8AC3E}">
        <p14:creationId xmlns:p14="http://schemas.microsoft.com/office/powerpoint/2010/main" val="493325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39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Tree>
    <p:extLst>
      <p:ext uri="{BB962C8B-B14F-4D97-AF65-F5344CB8AC3E}">
        <p14:creationId xmlns:p14="http://schemas.microsoft.com/office/powerpoint/2010/main" val="2282341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連続最適化で、実数値</a:t>
            </a:r>
            <a:r>
              <a:rPr lang="en-US" altLang="ja-JP" sz="2800" dirty="0"/>
              <a:t>GA</a:t>
            </a:r>
            <a:r>
              <a:rPr lang="ja-JP" altLang="en-US" sz="2800" dirty="0"/>
              <a:t>よりも優秀な近傍生成は、適応的パラメータ調整を具備する手法である。</a:t>
            </a:r>
            <a:endParaRPr lang="en-US" altLang="ja-JP" sz="2800"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832111" y="3164822"/>
                <a:ext cx="3796149" cy="3252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𝑤</m:t>
                      </m:r>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+1</m:t>
                          </m:r>
                        </m:e>
                      </m:d>
                      <m:r>
                        <a:rPr kumimoji="1" lang="en-US" altLang="ja-JP" sz="1400" b="1" i="1" smtClean="0">
                          <a:latin typeface="Cambria Math" panose="02040503050406030204" pitchFamily="18" charset="0"/>
                        </a:rPr>
                        <m:t>=</m:t>
                      </m:r>
                      <m:r>
                        <a:rPr kumimoji="1" lang="en-US" altLang="ja-JP" sz="1400" i="1">
                          <a:latin typeface="Cambria Math" panose="02040503050406030204" pitchFamily="18" charset="0"/>
                        </a:rPr>
                        <m:t>𝑤</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sgn</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target</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Δ</m:t>
                      </m:r>
                      <m:r>
                        <a:rPr kumimoji="1" lang="en-US" altLang="ja-JP" sz="1400" i="1">
                          <a:latin typeface="Cambria Math" panose="02040503050406030204" pitchFamily="18" charset="0"/>
                        </a:rPr>
                        <m:t>𝑤</m:t>
                      </m:r>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832111" y="3164822"/>
                <a:ext cx="3796149" cy="325282"/>
              </a:xfrm>
              <a:prstGeom prst="rect">
                <a:avLst/>
              </a:prstGeom>
              <a:blipFill>
                <a:blip r:embed="rId2"/>
                <a:stretch>
                  <a:fillRect b="-3704"/>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BE25C1A1-DD77-4C98-AB21-C939B076EFEE}"/>
              </a:ext>
            </a:extLst>
          </p:cNvPr>
          <p:cNvSpPr txBox="1"/>
          <p:nvPr/>
        </p:nvSpPr>
        <p:spPr>
          <a:xfrm>
            <a:off x="1726998" y="1951709"/>
            <a:ext cx="2107929" cy="369332"/>
          </a:xfrm>
          <a:prstGeom prst="rect">
            <a:avLst/>
          </a:prstGeom>
          <a:noFill/>
        </p:spPr>
        <p:txBody>
          <a:bodyPr wrap="square" rtlCol="0">
            <a:spAutoFit/>
          </a:bodyPr>
          <a:lstStyle/>
          <a:p>
            <a:pPr algn="ctr"/>
            <a:r>
              <a:rPr kumimoji="1" lang="en-US" altLang="ja-JP" dirty="0"/>
              <a:t>AFPSO</a:t>
            </a:r>
            <a:r>
              <a:rPr kumimoji="1" lang="en-US" altLang="ja-JP" sz="1600" dirty="0"/>
              <a:t>[1]</a:t>
            </a:r>
            <a:endParaRPr kumimoji="1" lang="ja-JP" altLang="en-US"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440401" y="2349581"/>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738852" y="2513968"/>
                <a:ext cx="4103270" cy="584775"/>
              </a:xfrm>
              <a:prstGeom prst="rect">
                <a:avLst/>
              </a:prstGeom>
              <a:noFill/>
            </p:spPr>
            <p:txBody>
              <a:bodyPr wrap="square" rtlCol="0">
                <a:spAutoFit/>
              </a:bodyPr>
              <a:lstStyle/>
              <a:p>
                <a:r>
                  <a:rPr kumimoji="1" lang="en-US" altLang="ja-JP" sz="1600" b="1" dirty="0"/>
                  <a:t>PSO</a:t>
                </a:r>
                <a:r>
                  <a:rPr kumimoji="1" lang="ja-JP" altLang="en-US" sz="1600" b="1" dirty="0"/>
                  <a:t>の活性度を目標値に制御するように、</a:t>
                </a:r>
                <a:endParaRPr kumimoji="1" lang="en-US" altLang="ja-JP" sz="1600" b="1" dirty="0"/>
              </a:p>
              <a:p>
                <a:r>
                  <a:rPr kumimoji="1" lang="ja-JP" altLang="en-US" sz="1600" b="1" dirty="0"/>
                  <a:t>パラメータ</a:t>
                </a:r>
                <a14:m>
                  <m:oMath xmlns:m="http://schemas.openxmlformats.org/officeDocument/2006/math">
                    <m:r>
                      <a:rPr kumimoji="1" lang="en-US" altLang="ja-JP" sz="1600" i="1" smtClean="0">
                        <a:latin typeface="Cambria Math" panose="02040503050406030204" pitchFamily="18" charset="0"/>
                      </a:rPr>
                      <m:t>𝑤</m:t>
                    </m:r>
                  </m:oMath>
                </a14:m>
                <a:r>
                  <a:rPr kumimoji="1" lang="ja-JP" altLang="en-US" sz="1600" b="1" dirty="0"/>
                  <a:t>を適応的に調整する。</a:t>
                </a:r>
                <a:endParaRPr kumimoji="1" lang="en-US" altLang="ja-JP" sz="16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738852" y="2513968"/>
                <a:ext cx="4103270" cy="584775"/>
              </a:xfrm>
              <a:prstGeom prst="rect">
                <a:avLst/>
              </a:prstGeom>
              <a:blipFill>
                <a:blip r:embed="rId3"/>
                <a:stretch>
                  <a:fillRect l="-743" t="-3125" b="-12500"/>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3470638-B896-48C5-BA30-D20763C1A429}"/>
              </a:ext>
            </a:extLst>
          </p:cNvPr>
          <p:cNvSpPr txBox="1"/>
          <p:nvPr/>
        </p:nvSpPr>
        <p:spPr>
          <a:xfrm>
            <a:off x="7225818" y="1945006"/>
            <a:ext cx="2714979" cy="369332"/>
          </a:xfrm>
          <a:prstGeom prst="rect">
            <a:avLst/>
          </a:prstGeom>
          <a:noFill/>
        </p:spPr>
        <p:txBody>
          <a:bodyPr wrap="square" rtlCol="0">
            <a:spAutoFit/>
          </a:bodyPr>
          <a:lstStyle/>
          <a:p>
            <a:pPr algn="ctr"/>
            <a:r>
              <a:rPr kumimoji="1" lang="en-US" altLang="ja-JP" dirty="0"/>
              <a:t>JADE</a:t>
            </a:r>
            <a:r>
              <a:rPr kumimoji="1" lang="en-US" altLang="ja-JP" sz="1600" dirty="0"/>
              <a:t>[2]</a:t>
            </a:r>
            <a:r>
              <a:rPr kumimoji="1" lang="ja-JP" altLang="en-US" sz="1600" dirty="0"/>
              <a:t>／</a:t>
            </a:r>
            <a:r>
              <a:rPr kumimoji="1" lang="en-US" altLang="ja-JP" dirty="0"/>
              <a:t>SHADE</a:t>
            </a:r>
            <a:r>
              <a:rPr kumimoji="1" lang="en-US" altLang="ja-JP" sz="1600" dirty="0"/>
              <a:t>[3]</a:t>
            </a:r>
            <a:endParaRPr kumimoji="1" lang="ja-JP" altLang="en-US" dirty="0"/>
          </a:p>
        </p:txBody>
      </p:sp>
      <p:cxnSp>
        <p:nvCxnSpPr>
          <p:cNvPr id="54" name="直線コネクタ 53">
            <a:extLst>
              <a:ext uri="{FF2B5EF4-FFF2-40B4-BE49-F238E27FC236}">
                <a16:creationId xmlns:a16="http://schemas.microsoft.com/office/drawing/2014/main" id="{D1433DEA-5E36-4C90-A37E-E44B280AF385}"/>
              </a:ext>
            </a:extLst>
          </p:cNvPr>
          <p:cNvCxnSpPr>
            <a:cxnSpLocks/>
          </p:cNvCxnSpPr>
          <p:nvPr/>
        </p:nvCxnSpPr>
        <p:spPr>
          <a:xfrm flipH="1">
            <a:off x="5328782" y="2349581"/>
            <a:ext cx="647688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BE0FA2D-6C3D-4195-AD14-D6CFC5EE449F}"/>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[3] R. Tanabe et al.: “Success-History Based Parameter Adaptation for Differential Evolution” (2013) </a:t>
            </a:r>
            <a:endParaRPr kumimoji="1" lang="ja-JP" altLang="en-US" sz="1200" dirty="0"/>
          </a:p>
        </p:txBody>
      </p:sp>
      <p:sp>
        <p:nvSpPr>
          <p:cNvPr id="58" name="テキスト ボックス 57">
            <a:extLst>
              <a:ext uri="{FF2B5EF4-FFF2-40B4-BE49-F238E27FC236}">
                <a16:creationId xmlns:a16="http://schemas.microsoft.com/office/drawing/2014/main" id="{64E7F973-B6B5-490E-A472-41298A43E339}"/>
              </a:ext>
            </a:extLst>
          </p:cNvPr>
          <p:cNvSpPr txBox="1"/>
          <p:nvPr/>
        </p:nvSpPr>
        <p:spPr>
          <a:xfrm>
            <a:off x="298876" y="5736413"/>
            <a:ext cx="6876066" cy="276999"/>
          </a:xfrm>
          <a:prstGeom prst="rect">
            <a:avLst/>
          </a:prstGeom>
          <a:noFill/>
        </p:spPr>
        <p:txBody>
          <a:bodyPr wrap="square" rtlCol="0">
            <a:spAutoFit/>
          </a:bodyPr>
          <a:lstStyle/>
          <a:p>
            <a:r>
              <a:rPr kumimoji="1" lang="en-US" altLang="ja-JP" sz="1200" dirty="0"/>
              <a:t>[2] J. Zhang et al.: “JADE: Adaptive differential evolution with optional external archive” (2009) </a:t>
            </a:r>
            <a:endParaRPr kumimoji="1" lang="ja-JP" altLang="en-US" sz="1200" dirty="0"/>
          </a:p>
        </p:txBody>
      </p:sp>
      <p:sp>
        <p:nvSpPr>
          <p:cNvPr id="59" name="テキスト ボックス 58">
            <a:extLst>
              <a:ext uri="{FF2B5EF4-FFF2-40B4-BE49-F238E27FC236}">
                <a16:creationId xmlns:a16="http://schemas.microsoft.com/office/drawing/2014/main" id="{3918D20F-9740-401D-8E5D-34E211AA4515}"/>
              </a:ext>
            </a:extLst>
          </p:cNvPr>
          <p:cNvSpPr txBox="1"/>
          <p:nvPr/>
        </p:nvSpPr>
        <p:spPr>
          <a:xfrm>
            <a:off x="298876" y="5506003"/>
            <a:ext cx="9715244" cy="276999"/>
          </a:xfrm>
          <a:prstGeom prst="rect">
            <a:avLst/>
          </a:prstGeom>
          <a:noFill/>
        </p:spPr>
        <p:txBody>
          <a:bodyPr wrap="square" rtlCol="0">
            <a:spAutoFit/>
          </a:bodyPr>
          <a:lstStyle/>
          <a:p>
            <a:r>
              <a:rPr kumimoji="1" lang="en-US" altLang="ja-JP" sz="1200" dirty="0"/>
              <a:t>[1] K. Yasuda et al.: “Particle Swarm Optimization: A Numerical Stability Analysis and Parameter Adjustment Based on Swarm Activity” (2008) </a:t>
            </a:r>
            <a:endParaRPr kumimoji="1" lang="ja-JP" altLang="en-US" sz="1200" dirty="0"/>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3EE76BF-1532-42C4-BA78-6EB63891FF0A}"/>
                  </a:ext>
                </a:extLst>
              </p:cNvPr>
              <p:cNvSpPr txBox="1"/>
              <p:nvPr/>
            </p:nvSpPr>
            <p:spPr>
              <a:xfrm>
                <a:off x="6247572" y="2513968"/>
                <a:ext cx="4487329" cy="592791"/>
              </a:xfrm>
              <a:prstGeom prst="rect">
                <a:avLst/>
              </a:prstGeom>
              <a:noFill/>
            </p:spPr>
            <p:txBody>
              <a:bodyPr wrap="square" rtlCol="0">
                <a:spAutoFit/>
              </a:bodyPr>
              <a:lstStyle/>
              <a:p>
                <a:r>
                  <a:rPr kumimoji="1" lang="en-US" altLang="ja-JP" sz="1600" b="1" dirty="0"/>
                  <a:t>DE</a:t>
                </a:r>
                <a:r>
                  <a:rPr kumimoji="1" lang="ja-JP" altLang="en-US" sz="1600" b="1" dirty="0"/>
                  <a:t>の各個体に別々のパラメータ</a:t>
                </a:r>
                <a14:m>
                  <m:oMath xmlns:m="http://schemas.openxmlformats.org/officeDocument/2006/math">
                    <m:r>
                      <a:rPr kumimoji="1" lang="en-US" altLang="ja-JP" sz="1600" b="1" i="0" smtClean="0">
                        <a:latin typeface="Cambria Math" panose="02040503050406030204" pitchFamily="18" charset="0"/>
                      </a:rPr>
                      <m:t>(</m:t>
                    </m:r>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𝐹</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𝐶</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oMath>
                </a14:m>
                <a:r>
                  <a:rPr kumimoji="1" lang="ja-JP" altLang="en-US" sz="1600" b="1" dirty="0"/>
                  <a:t>を割り当て、</a:t>
                </a:r>
                <a:endParaRPr kumimoji="1" lang="en-US" altLang="ja-JP" sz="1600" b="1" dirty="0"/>
              </a:p>
              <a:p>
                <a:r>
                  <a:rPr kumimoji="1" lang="ja-JP" altLang="en-US" sz="1600" b="1" dirty="0"/>
                  <a:t>改善成功したパラメータを徐々に学習していく。</a:t>
                </a:r>
                <a:endParaRPr kumimoji="1" lang="en-US" altLang="ja-JP" sz="1600" b="1" dirty="0"/>
              </a:p>
            </p:txBody>
          </p:sp>
        </mc:Choice>
        <mc:Fallback xmlns="">
          <p:sp>
            <p:nvSpPr>
              <p:cNvPr id="60" name="テキスト ボックス 59">
                <a:extLst>
                  <a:ext uri="{FF2B5EF4-FFF2-40B4-BE49-F238E27FC236}">
                    <a16:creationId xmlns:a16="http://schemas.microsoft.com/office/drawing/2014/main" id="{C3EE76BF-1532-42C4-BA78-6EB63891FF0A}"/>
                  </a:ext>
                </a:extLst>
              </p:cNvPr>
              <p:cNvSpPr txBox="1">
                <a:spLocks noRot="1" noChangeAspect="1" noMove="1" noResize="1" noEditPoints="1" noAdjustHandles="1" noChangeArrowheads="1" noChangeShapeType="1" noTextEdit="1"/>
              </p:cNvSpPr>
              <p:nvPr/>
            </p:nvSpPr>
            <p:spPr>
              <a:xfrm>
                <a:off x="6247572" y="2513968"/>
                <a:ext cx="4487329" cy="592791"/>
              </a:xfrm>
              <a:prstGeom prst="rect">
                <a:avLst/>
              </a:prstGeom>
              <a:blipFill>
                <a:blip r:embed="rId4"/>
                <a:stretch>
                  <a:fillRect l="-815" t="-2041" r="-3804" b="-112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CDCE50C-8A26-4B8B-8E17-49AE6FAC40F5}"/>
                  </a:ext>
                </a:extLst>
              </p:cNvPr>
              <p:cNvSpPr txBox="1"/>
              <p:nvPr/>
            </p:nvSpPr>
            <p:spPr>
              <a:xfrm>
                <a:off x="385875" y="4158806"/>
                <a:ext cx="2210548" cy="6805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m:t>
                      </m:r>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1</m:t>
                          </m:r>
                        </m:num>
                        <m:den>
                          <m:r>
                            <a:rPr kumimoji="1" lang="en-US" altLang="ja-JP" sz="1400" b="0" i="1" smtClean="0">
                              <a:latin typeface="Cambria Math" panose="02040503050406030204" pitchFamily="18" charset="0"/>
                            </a:rPr>
                            <m:t>𝑚</m:t>
                          </m:r>
                          <m:rad>
                            <m:radPr>
                              <m:degHide m:val="on"/>
                              <m:ctrlPr>
                                <a:rPr kumimoji="1" lang="en-US" altLang="ja-JP" sz="1400" i="1" smtClean="0">
                                  <a:latin typeface="Cambria Math" panose="02040503050406030204" pitchFamily="18" charset="0"/>
                                </a:rPr>
                              </m:ctrlPr>
                            </m:radPr>
                            <m:deg/>
                            <m:e>
                              <m:r>
                                <a:rPr kumimoji="1" lang="en-US" altLang="ja-JP" sz="1400" b="0" i="1">
                                  <a:latin typeface="Cambria Math" panose="02040503050406030204" pitchFamily="18" charset="0"/>
                                </a:rPr>
                                <m:t>𝑁</m:t>
                              </m:r>
                            </m:e>
                          </m:rad>
                        </m:den>
                      </m:f>
                      <m:nary>
                        <m:naryPr>
                          <m:chr m:val="∑"/>
                          <m:ctrlPr>
                            <a:rPr kumimoji="1" lang="en-US" altLang="ja-JP" sz="140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𝑚</m:t>
                          </m:r>
                        </m:sup>
                        <m:e>
                          <m:d>
                            <m:dPr>
                              <m:begChr m:val="‖"/>
                              <m:endChr m:val="‖"/>
                              <m:ctrlPr>
                                <a:rPr kumimoji="1" lang="en-US" altLang="ja-JP" sz="140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r>
                                    <a:rPr kumimoji="1" lang="en-US" altLang="ja-JP" sz="1400" b="1" i="1">
                                      <a:latin typeface="Cambria Math" panose="02040503050406030204" pitchFamily="18" charset="0"/>
                                    </a:rPr>
                                    <m:t>𝒗</m:t>
                                  </m:r>
                                </m:e>
                                <m:sup>
                                  <m:r>
                                    <a:rPr kumimoji="1" lang="en-US" altLang="ja-JP" sz="1400" b="0" i="1" smtClean="0">
                                      <a:latin typeface="Cambria Math" panose="02040503050406030204" pitchFamily="18" charset="0"/>
                                    </a:rPr>
                                    <m:t>𝑖</m:t>
                                  </m:r>
                                </m:sup>
                              </m:sSup>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e>
                          </m:d>
                        </m:e>
                      </m:nary>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4CDCE50C-8A26-4B8B-8E17-49AE6FAC40F5}"/>
                  </a:ext>
                </a:extLst>
              </p:cNvPr>
              <p:cNvSpPr txBox="1">
                <a:spLocks noRot="1" noChangeAspect="1" noMove="1" noResize="1" noEditPoints="1" noAdjustHandles="1" noChangeArrowheads="1" noChangeShapeType="1" noTextEdit="1"/>
              </p:cNvSpPr>
              <p:nvPr/>
            </p:nvSpPr>
            <p:spPr>
              <a:xfrm>
                <a:off x="385875" y="4158806"/>
                <a:ext cx="2210548" cy="680507"/>
              </a:xfrm>
              <a:prstGeom prst="rect">
                <a:avLst/>
              </a:prstGeom>
              <a:blipFill>
                <a:blip r:embed="rId5"/>
                <a:stretch>
                  <a:fillRect/>
                </a:stretch>
              </a:blipFill>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7C950523-103F-4A53-94CC-9079F3F727CF}"/>
              </a:ext>
            </a:extLst>
          </p:cNvPr>
          <p:cNvGrpSpPr>
            <a:grpSpLocks noChangeAspect="1"/>
          </p:cNvGrpSpPr>
          <p:nvPr/>
        </p:nvGrpSpPr>
        <p:grpSpPr>
          <a:xfrm>
            <a:off x="2373634" y="3545990"/>
            <a:ext cx="2702595" cy="1577201"/>
            <a:chOff x="3581401" y="3714536"/>
            <a:chExt cx="4361688" cy="2677338"/>
          </a:xfrm>
        </p:grpSpPr>
        <p:pic>
          <p:nvPicPr>
            <p:cNvPr id="63" name="図 62">
              <a:extLst>
                <a:ext uri="{FF2B5EF4-FFF2-40B4-BE49-F238E27FC236}">
                  <a16:creationId xmlns:a16="http://schemas.microsoft.com/office/drawing/2014/main" id="{954D3CB1-2E04-463D-B4D8-1C3D0245B03E}"/>
                </a:ext>
              </a:extLst>
            </p:cNvPr>
            <p:cNvPicPr>
              <a:picLocks noChangeAspect="1"/>
            </p:cNvPicPr>
            <p:nvPr/>
          </p:nvPicPr>
          <p:blipFill rotWithShape="1">
            <a:blip r:embed="rId6">
              <a:extLst>
                <a:ext uri="{28A0092B-C50C-407E-A947-70E740481C1C}">
                  <a14:useLocalDpi xmlns:a14="http://schemas.microsoft.com/office/drawing/2010/main" val="0"/>
                </a:ext>
              </a:extLst>
            </a:blip>
            <a:srcRect t="93117"/>
            <a:stretch/>
          </p:blipFill>
          <p:spPr>
            <a:xfrm>
              <a:off x="3581401" y="6123110"/>
              <a:ext cx="4361688" cy="268764"/>
            </a:xfrm>
            <a:prstGeom prst="rect">
              <a:avLst/>
            </a:prstGeom>
          </p:spPr>
        </p:pic>
        <p:pic>
          <p:nvPicPr>
            <p:cNvPr id="64" name="図 63">
              <a:extLst>
                <a:ext uri="{FF2B5EF4-FFF2-40B4-BE49-F238E27FC236}">
                  <a16:creationId xmlns:a16="http://schemas.microsoft.com/office/drawing/2014/main" id="{E02BB1E5-1A34-406E-BAFD-89D46D8D0AB4}"/>
                </a:ext>
              </a:extLst>
            </p:cNvPr>
            <p:cNvPicPr>
              <a:picLocks noChangeAspect="1"/>
            </p:cNvPicPr>
            <p:nvPr/>
          </p:nvPicPr>
          <p:blipFill rotWithShape="1">
            <a:blip r:embed="rId6">
              <a:extLst>
                <a:ext uri="{28A0092B-C50C-407E-A947-70E740481C1C}">
                  <a14:useLocalDpi xmlns:a14="http://schemas.microsoft.com/office/drawing/2010/main" val="0"/>
                </a:ext>
              </a:extLst>
            </a:blip>
            <a:srcRect b="38451"/>
            <a:stretch/>
          </p:blipFill>
          <p:spPr>
            <a:xfrm>
              <a:off x="3581401" y="3714536"/>
              <a:ext cx="4361688" cy="2403182"/>
            </a:xfrm>
            <a:prstGeom prst="rect">
              <a:avLst/>
            </a:prstGeom>
          </p:spPr>
        </p:pic>
      </p:grpSp>
      <p:sp>
        <p:nvSpPr>
          <p:cNvPr id="65" name="テキスト ボックス 64">
            <a:extLst>
              <a:ext uri="{FF2B5EF4-FFF2-40B4-BE49-F238E27FC236}">
                <a16:creationId xmlns:a16="http://schemas.microsoft.com/office/drawing/2014/main" id="{A0AADB0B-5F09-4B2A-B165-6D32577EB108}"/>
              </a:ext>
            </a:extLst>
          </p:cNvPr>
          <p:cNvSpPr txBox="1"/>
          <p:nvPr/>
        </p:nvSpPr>
        <p:spPr>
          <a:xfrm>
            <a:off x="205590" y="3796602"/>
            <a:ext cx="2524595" cy="338554"/>
          </a:xfrm>
          <a:prstGeom prst="rect">
            <a:avLst/>
          </a:prstGeom>
          <a:noFill/>
        </p:spPr>
        <p:txBody>
          <a:bodyPr wrap="square" rtlCol="0">
            <a:spAutoFit/>
          </a:bodyPr>
          <a:lstStyle/>
          <a:p>
            <a:pPr algn="ctr"/>
            <a:r>
              <a:rPr kumimoji="1" lang="ja-JP" altLang="en-US" sz="1600" dirty="0"/>
              <a:t>群の活性度（評価指標）</a:t>
            </a: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DAE1C9-6823-4DD6-889F-4D5F2FC86F4D}"/>
                  </a:ext>
                </a:extLst>
              </p:cNvPr>
              <p:cNvSpPr txBox="1"/>
              <p:nvPr/>
            </p:nvSpPr>
            <p:spPr>
              <a:xfrm>
                <a:off x="9753565" y="3633275"/>
                <a:ext cx="2230290" cy="537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0" i="1" smtClean="0">
                              <a:latin typeface="Cambria Math" panose="02040503050406030204" pitchFamily="18" charset="0"/>
                            </a:rPr>
                            <m:t>𝐹</m:t>
                          </m:r>
                        </m:e>
                        <m:sup>
                          <m:r>
                            <a:rPr kumimoji="1" lang="en-US" altLang="ja-JP" sz="1400" i="1">
                              <a:latin typeface="Cambria Math" panose="02040503050406030204" pitchFamily="18" charset="0"/>
                            </a:rPr>
                            <m:t>𝑖</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1" i="1">
                          <a:latin typeface="Cambria Math" panose="02040503050406030204" pitchFamily="18" charset="0"/>
                        </a:rPr>
                        <m:t>∼</m:t>
                      </m:r>
                      <m:r>
                        <a:rPr kumimoji="1" lang="en-US" altLang="ja-JP" sz="1400" b="0" i="1" smtClean="0">
                          <a:latin typeface="Cambria Math" panose="02040503050406030204" pitchFamily="18" charset="0"/>
                        </a:rPr>
                        <m:t>𝐶𝑎𝑢𝑐h𝑦</m:t>
                      </m:r>
                      <m:d>
                        <m:dPr>
                          <m:ctrlPr>
                            <a:rPr kumimoji="1" lang="en-US" altLang="ja-JP" sz="1400" b="0" i="1" smtClean="0">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𝜇</m:t>
                              </m:r>
                            </m:e>
                            <m:sub>
                              <m:r>
                                <a:rPr kumimoji="1" lang="en-US" altLang="ja-JP" sz="1400" b="0" i="1" smtClean="0">
                                  <a:latin typeface="Cambria Math" panose="02040503050406030204" pitchFamily="18" charset="0"/>
                                </a:rPr>
                                <m:t>𝐹</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𝜎</m:t>
                              </m:r>
                            </m:e>
                            <m:sub>
                              <m:r>
                                <a:rPr kumimoji="1" lang="en-US" altLang="ja-JP" sz="1400" b="0" i="1" smtClean="0">
                                  <a:latin typeface="Cambria Math" panose="02040503050406030204" pitchFamily="18" charset="0"/>
                                </a:rPr>
                                <m:t>𝐹</m:t>
                              </m:r>
                            </m:sub>
                          </m:sSub>
                        </m:e>
                      </m:d>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𝐶</m:t>
                          </m:r>
                        </m:e>
                        <m:sup>
                          <m:r>
                            <a:rPr kumimoji="1" lang="en-US" altLang="ja-JP" sz="1400" b="0" i="1" smtClean="0">
                              <a:latin typeface="Cambria Math" panose="02040503050406030204" pitchFamily="18" charset="0"/>
                            </a:rPr>
                            <m:t>𝑖</m:t>
                          </m:r>
                        </m:sup>
                      </m:sSup>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e>
                      </m:d>
                      <m:r>
                        <a:rPr kumimoji="1" lang="en-US" altLang="ja-JP" sz="1400" b="1" i="1" smtClean="0">
                          <a:latin typeface="Cambria Math" panose="02040503050406030204" pitchFamily="18" charset="0"/>
                        </a:rPr>
                        <m:t>∼</m:t>
                      </m:r>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𝑜𝑟𝑚𝑎𝑙</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𝜎</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38DAE1C9-6823-4DD6-889F-4D5F2FC86F4D}"/>
                  </a:ext>
                </a:extLst>
              </p:cNvPr>
              <p:cNvSpPr txBox="1">
                <a:spLocks noRot="1" noChangeAspect="1" noMove="1" noResize="1" noEditPoints="1" noAdjustHandles="1" noChangeArrowheads="1" noChangeShapeType="1" noTextEdit="1"/>
              </p:cNvSpPr>
              <p:nvPr/>
            </p:nvSpPr>
            <p:spPr>
              <a:xfrm>
                <a:off x="9753565" y="3633275"/>
                <a:ext cx="2230290" cy="537070"/>
              </a:xfrm>
              <a:prstGeom prst="rect">
                <a:avLst/>
              </a:prstGeom>
              <a:blipFill>
                <a:blip r:embed="rId7"/>
                <a:stretch>
                  <a:fillRect b="-5682"/>
                </a:stretch>
              </a:blipFill>
            </p:spPr>
            <p:txBody>
              <a:bodyPr/>
              <a:lstStyle/>
              <a:p>
                <a:r>
                  <a:rPr lang="ja-JP" altLang="en-US">
                    <a:noFill/>
                  </a:rPr>
                  <a:t> </a:t>
                </a:r>
              </a:p>
            </p:txBody>
          </p:sp>
        </mc:Fallback>
      </mc:AlternateContent>
      <p:sp>
        <p:nvSpPr>
          <p:cNvPr id="68" name="楕円 67">
            <a:extLst>
              <a:ext uri="{FF2B5EF4-FFF2-40B4-BE49-F238E27FC236}">
                <a16:creationId xmlns:a16="http://schemas.microsoft.com/office/drawing/2014/main" id="{B3358422-E370-4C7E-A3B8-565B62DB6BF1}"/>
              </a:ext>
            </a:extLst>
          </p:cNvPr>
          <p:cNvSpPr>
            <a:spLocks noChangeAspect="1"/>
          </p:cNvSpPr>
          <p:nvPr/>
        </p:nvSpPr>
        <p:spPr>
          <a:xfrm>
            <a:off x="5748931" y="36479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8F9B251E-3EEE-4550-8847-47094D756FC0}"/>
              </a:ext>
            </a:extLst>
          </p:cNvPr>
          <p:cNvSpPr>
            <a:spLocks noChangeAspect="1"/>
          </p:cNvSpPr>
          <p:nvPr/>
        </p:nvSpPr>
        <p:spPr>
          <a:xfrm>
            <a:off x="5418564" y="38834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1B588191-6D0F-4D0A-B752-A1102EC93FDF}"/>
              </a:ext>
            </a:extLst>
          </p:cNvPr>
          <p:cNvSpPr>
            <a:spLocks noChangeAspect="1"/>
          </p:cNvSpPr>
          <p:nvPr/>
        </p:nvSpPr>
        <p:spPr>
          <a:xfrm>
            <a:off x="6233538" y="3886633"/>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33804149-7DC2-4D1B-98F7-CE71875D98AA}"/>
              </a:ext>
            </a:extLst>
          </p:cNvPr>
          <p:cNvSpPr>
            <a:spLocks noChangeAspect="1"/>
          </p:cNvSpPr>
          <p:nvPr/>
        </p:nvSpPr>
        <p:spPr>
          <a:xfrm>
            <a:off x="6387552" y="4304210"/>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334C69F9-6105-4676-B6FA-323CAE2BE73D}"/>
              </a:ext>
            </a:extLst>
          </p:cNvPr>
          <p:cNvSpPr>
            <a:spLocks noChangeAspect="1"/>
          </p:cNvSpPr>
          <p:nvPr/>
        </p:nvSpPr>
        <p:spPr>
          <a:xfrm>
            <a:off x="5890427" y="4013007"/>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二等辺三角形 73">
            <a:extLst>
              <a:ext uri="{FF2B5EF4-FFF2-40B4-BE49-F238E27FC236}">
                <a16:creationId xmlns:a16="http://schemas.microsoft.com/office/drawing/2014/main" id="{3D7DA343-8DB6-4C46-B019-E14B5AFC07C4}"/>
              </a:ext>
            </a:extLst>
          </p:cNvPr>
          <p:cNvSpPr/>
          <p:nvPr/>
        </p:nvSpPr>
        <p:spPr>
          <a:xfrm rot="5400000">
            <a:off x="6503771" y="4230227"/>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CA4ADB9-ED98-4ABB-B3C6-E1DB2E2ACE40}"/>
                  </a:ext>
                </a:extLst>
              </p:cNvPr>
              <p:cNvSpPr txBox="1"/>
              <p:nvPr/>
            </p:nvSpPr>
            <p:spPr>
              <a:xfrm>
                <a:off x="5217835" y="4520276"/>
                <a:ext cx="1644907" cy="584775"/>
              </a:xfrm>
              <a:prstGeom prst="rect">
                <a:avLst/>
              </a:prstGeom>
              <a:noFill/>
            </p:spPr>
            <p:txBody>
              <a:bodyPr wrap="square" rtlCol="0">
                <a:spAutoFit/>
              </a:bodyPr>
              <a:lstStyle/>
              <a:p>
                <a:pPr algn="ctr"/>
                <a:r>
                  <a:rPr kumimoji="1" lang="ja-JP" altLang="en-US" sz="1600" dirty="0">
                    <a:solidFill>
                      <a:schemeClr val="accent4"/>
                    </a:solidFill>
                  </a:rPr>
                  <a:t>改善に成功した</a:t>
                </a:r>
                <a:endParaRPr kumimoji="1" lang="en-US" altLang="ja-JP" sz="1600" dirty="0">
                  <a:solidFill>
                    <a:schemeClr val="accent4"/>
                  </a:solidFill>
                </a:endParaRPr>
              </a:p>
              <a:p>
                <a:pPr algn="ctr"/>
                <a:r>
                  <a:rPr kumimoji="1" lang="ja-JP" altLang="en-US" sz="1600" dirty="0">
                    <a:solidFill>
                      <a:schemeClr val="accent4"/>
                    </a:solidFill>
                  </a:rPr>
                  <a:t>パラメータの平均</a:t>
                </a:r>
                <a14:m>
                  <m:oMath xmlns:m="http://schemas.openxmlformats.org/officeDocument/2006/math">
                    <m:r>
                      <a:rPr kumimoji="1" lang="en-US" altLang="ja-JP" sz="1600" b="0" i="1" smtClean="0">
                        <a:solidFill>
                          <a:schemeClr val="accent4"/>
                        </a:solidFill>
                        <a:latin typeface="Cambria Math" panose="02040503050406030204" pitchFamily="18" charset="0"/>
                      </a:rPr>
                      <m:t>𝑆</m:t>
                    </m:r>
                  </m:oMath>
                </a14:m>
                <a:endParaRPr kumimoji="1" lang="ja-JP" altLang="en-US" sz="1600" dirty="0">
                  <a:solidFill>
                    <a:schemeClr val="accent4"/>
                  </a:solidFill>
                </a:endParaRPr>
              </a:p>
            </p:txBody>
          </p:sp>
        </mc:Choice>
        <mc:Fallback xmlns="">
          <p:sp>
            <p:nvSpPr>
              <p:cNvPr id="75" name="テキスト ボックス 74">
                <a:extLst>
                  <a:ext uri="{FF2B5EF4-FFF2-40B4-BE49-F238E27FC236}">
                    <a16:creationId xmlns:a16="http://schemas.microsoft.com/office/drawing/2014/main" id="{2CA4ADB9-ED98-4ABB-B3C6-E1DB2E2ACE40}"/>
                  </a:ext>
                </a:extLst>
              </p:cNvPr>
              <p:cNvSpPr txBox="1">
                <a:spLocks noRot="1" noChangeAspect="1" noMove="1" noResize="1" noEditPoints="1" noAdjustHandles="1" noChangeArrowheads="1" noChangeShapeType="1" noTextEdit="1"/>
              </p:cNvSpPr>
              <p:nvPr/>
            </p:nvSpPr>
            <p:spPr>
              <a:xfrm>
                <a:off x="5217835" y="4520276"/>
                <a:ext cx="1644907" cy="584775"/>
              </a:xfrm>
              <a:prstGeom prst="rect">
                <a:avLst/>
              </a:prstGeom>
              <a:blipFill>
                <a:blip r:embed="rId8"/>
                <a:stretch>
                  <a:fillRect l="-1111" t="-3158" b="-1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A245B31-2789-4F4F-A5B9-235ACB8C6E54}"/>
                  </a:ext>
                </a:extLst>
              </p:cNvPr>
              <p:cNvSpPr txBox="1"/>
              <p:nvPr/>
            </p:nvSpPr>
            <p:spPr>
              <a:xfrm>
                <a:off x="7411171" y="3228871"/>
                <a:ext cx="1524277" cy="338554"/>
              </a:xfrm>
              <a:prstGeom prst="rect">
                <a:avLst/>
              </a:prstGeom>
              <a:noFill/>
            </p:spPr>
            <p:txBody>
              <a:bodyPr wrap="square" rtlCol="0">
                <a:spAutoFit/>
              </a:bodyPr>
              <a:lstStyle/>
              <a:p>
                <a:pPr algn="ctr"/>
                <a:r>
                  <a:rPr kumimoji="1" lang="ja-JP" altLang="en-US" sz="1600" dirty="0">
                    <a:solidFill>
                      <a:schemeClr val="tx1"/>
                    </a:solidFill>
                  </a:rPr>
                  <a:t>統計量</a:t>
                </a:r>
                <a14:m>
                  <m:oMath xmlns:m="http://schemas.openxmlformats.org/officeDocument/2006/math">
                    <m:r>
                      <a:rPr kumimoji="1" lang="en-US" altLang="ja-JP" sz="1600" i="1">
                        <a:latin typeface="Cambria Math" panose="02040503050406030204" pitchFamily="18" charset="0"/>
                      </a:rPr>
                      <m:t>𝜇</m:t>
                    </m:r>
                  </m:oMath>
                </a14:m>
                <a:r>
                  <a:rPr kumimoji="1" lang="ja-JP" altLang="en-US" sz="1600" dirty="0">
                    <a:solidFill>
                      <a:schemeClr val="tx1"/>
                    </a:solidFill>
                  </a:rPr>
                  <a:t>に反映</a:t>
                </a:r>
              </a:p>
            </p:txBody>
          </p:sp>
        </mc:Choice>
        <mc:Fallback xmlns="">
          <p:sp>
            <p:nvSpPr>
              <p:cNvPr id="76" name="テキスト ボックス 75">
                <a:extLst>
                  <a:ext uri="{FF2B5EF4-FFF2-40B4-BE49-F238E27FC236}">
                    <a16:creationId xmlns:a16="http://schemas.microsoft.com/office/drawing/2014/main" id="{2A245B31-2789-4F4F-A5B9-235ACB8C6E54}"/>
                  </a:ext>
                </a:extLst>
              </p:cNvPr>
              <p:cNvSpPr txBox="1">
                <a:spLocks noRot="1" noChangeAspect="1" noMove="1" noResize="1" noEditPoints="1" noAdjustHandles="1" noChangeArrowheads="1" noChangeShapeType="1" noTextEdit="1"/>
              </p:cNvSpPr>
              <p:nvPr/>
            </p:nvSpPr>
            <p:spPr>
              <a:xfrm>
                <a:off x="7411171" y="3228871"/>
                <a:ext cx="1524277" cy="338554"/>
              </a:xfrm>
              <a:prstGeom prst="rect">
                <a:avLst/>
              </a:prstGeom>
              <a:blipFill>
                <a:blip r:embed="rId9"/>
                <a:stretch>
                  <a:fillRect l="-400" t="-5455" b="-23636"/>
                </a:stretch>
              </a:blipFill>
            </p:spPr>
            <p:txBody>
              <a:bodyPr/>
              <a:lstStyle/>
              <a:p>
                <a:r>
                  <a:rPr lang="ja-JP" altLang="en-US">
                    <a:noFill/>
                  </a:rPr>
                  <a:t> </a:t>
                </a:r>
              </a:p>
            </p:txBody>
          </p:sp>
        </mc:Fallback>
      </mc:AlternateContent>
      <p:sp>
        <p:nvSpPr>
          <p:cNvPr id="77" name="二等辺三角形 76">
            <a:extLst>
              <a:ext uri="{FF2B5EF4-FFF2-40B4-BE49-F238E27FC236}">
                <a16:creationId xmlns:a16="http://schemas.microsoft.com/office/drawing/2014/main" id="{4242A6D8-FFF5-4698-B892-766F68F5B13D}"/>
              </a:ext>
            </a:extLst>
          </p:cNvPr>
          <p:cNvSpPr/>
          <p:nvPr/>
        </p:nvSpPr>
        <p:spPr>
          <a:xfrm rot="5400000">
            <a:off x="9175359" y="4249362"/>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E14B0697-D713-40DD-A737-BCCEFEED9FE0}"/>
              </a:ext>
            </a:extLst>
          </p:cNvPr>
          <p:cNvSpPr txBox="1"/>
          <p:nvPr/>
        </p:nvSpPr>
        <p:spPr>
          <a:xfrm>
            <a:off x="9715465" y="3228871"/>
            <a:ext cx="2028814" cy="338554"/>
          </a:xfrm>
          <a:prstGeom prst="rect">
            <a:avLst/>
          </a:prstGeom>
          <a:noFill/>
        </p:spPr>
        <p:txBody>
          <a:bodyPr wrap="square" rtlCol="0">
            <a:spAutoFit/>
          </a:bodyPr>
          <a:lstStyle/>
          <a:p>
            <a:pPr algn="ctr"/>
            <a:r>
              <a:rPr kumimoji="1" lang="ja-JP" altLang="en-US" sz="1600" dirty="0">
                <a:solidFill>
                  <a:schemeClr val="tx1"/>
                </a:solidFill>
              </a:rPr>
              <a:t>乱数として生成</a:t>
            </a:r>
          </a:p>
        </p:txBody>
      </p:sp>
      <p:cxnSp>
        <p:nvCxnSpPr>
          <p:cNvPr id="33" name="直線矢印コネクタ 32">
            <a:extLst>
              <a:ext uri="{FF2B5EF4-FFF2-40B4-BE49-F238E27FC236}">
                <a16:creationId xmlns:a16="http://schemas.microsoft.com/office/drawing/2014/main" id="{62697825-5453-4146-9084-89DC58F0C61A}"/>
              </a:ext>
            </a:extLst>
          </p:cNvPr>
          <p:cNvCxnSpPr>
            <a:cxnSpLocks/>
          </p:cNvCxnSpPr>
          <p:nvPr/>
        </p:nvCxnSpPr>
        <p:spPr>
          <a:xfrm flipV="1">
            <a:off x="9969372" y="4315271"/>
            <a:ext cx="0" cy="88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2203570-4198-4A33-9597-338C46BBB0C0}"/>
              </a:ext>
            </a:extLst>
          </p:cNvPr>
          <p:cNvCxnSpPr>
            <a:cxnSpLocks/>
          </p:cNvCxnSpPr>
          <p:nvPr/>
        </p:nvCxnSpPr>
        <p:spPr>
          <a:xfrm>
            <a:off x="9915926" y="5140171"/>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FD15EA54-66AB-4F6F-BDA2-D9258BB0BF25}"/>
                  </a:ext>
                </a:extLst>
              </p:cNvPr>
              <p:cNvSpPr txBox="1"/>
              <p:nvPr/>
            </p:nvSpPr>
            <p:spPr>
              <a:xfrm>
                <a:off x="11539070" y="4942260"/>
                <a:ext cx="36325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FD15EA54-66AB-4F6F-BDA2-D9258BB0BF25}"/>
                  </a:ext>
                </a:extLst>
              </p:cNvPr>
              <p:cNvSpPr txBox="1">
                <a:spLocks noRot="1" noChangeAspect="1" noMove="1" noResize="1" noEditPoints="1" noAdjustHandles="1" noChangeArrowheads="1" noChangeShapeType="1" noTextEdit="1"/>
              </p:cNvSpPr>
              <p:nvPr/>
            </p:nvSpPr>
            <p:spPr>
              <a:xfrm>
                <a:off x="11539070" y="4942260"/>
                <a:ext cx="363255" cy="338554"/>
              </a:xfrm>
              <a:prstGeom prst="rect">
                <a:avLst/>
              </a:prstGeom>
              <a:blipFill>
                <a:blip r:embed="rId10"/>
                <a:stretch>
                  <a:fillRect/>
                </a:stretch>
              </a:blipFill>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37C65982-1E38-4E45-B6C7-3D37ACB29A34}"/>
              </a:ext>
            </a:extLst>
          </p:cNvPr>
          <p:cNvSpPr>
            <a:spLocks noChangeAspect="1"/>
          </p:cNvSpPr>
          <p:nvPr/>
        </p:nvSpPr>
        <p:spPr>
          <a:xfrm>
            <a:off x="10429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E2E63ECD-3205-43C2-BC92-55D4A5F29676}"/>
              </a:ext>
            </a:extLst>
          </p:cNvPr>
          <p:cNvSpPr>
            <a:spLocks noChangeAspect="1"/>
          </p:cNvSpPr>
          <p:nvPr/>
        </p:nvSpPr>
        <p:spPr>
          <a:xfrm>
            <a:off x="10591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93957A7-1C4B-4A05-B4B5-B054B7B26E8C}"/>
              </a:ext>
            </a:extLst>
          </p:cNvPr>
          <p:cNvSpPr>
            <a:spLocks noChangeAspect="1"/>
          </p:cNvSpPr>
          <p:nvPr/>
        </p:nvSpPr>
        <p:spPr>
          <a:xfrm>
            <a:off x="106958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EC1EC21-C9F7-4B0A-9EBC-A6EA70615652}"/>
              </a:ext>
            </a:extLst>
          </p:cNvPr>
          <p:cNvSpPr>
            <a:spLocks noChangeAspect="1"/>
          </p:cNvSpPr>
          <p:nvPr/>
        </p:nvSpPr>
        <p:spPr>
          <a:xfrm>
            <a:off x="10810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D6223E-7483-462B-88A3-8E873054CD83}"/>
              </a:ext>
            </a:extLst>
          </p:cNvPr>
          <p:cNvSpPr>
            <a:spLocks noChangeAspect="1"/>
          </p:cNvSpPr>
          <p:nvPr/>
        </p:nvSpPr>
        <p:spPr>
          <a:xfrm>
            <a:off x="10972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329687B2-7980-42BA-8E49-B353E7F31E24}"/>
              </a:ext>
            </a:extLst>
          </p:cNvPr>
          <p:cNvSpPr/>
          <p:nvPr/>
        </p:nvSpPr>
        <p:spPr>
          <a:xfrm rot="21418204">
            <a:off x="10150707" y="4355455"/>
            <a:ext cx="1130691" cy="787237"/>
          </a:xfrm>
          <a:custGeom>
            <a:avLst/>
            <a:gdLst>
              <a:gd name="connsiteX0" fmla="*/ 0 w 1504950"/>
              <a:gd name="connsiteY0" fmla="*/ 933507 h 952557"/>
              <a:gd name="connsiteX1" fmla="*/ 447675 w 1504950"/>
              <a:gd name="connsiteY1" fmla="*/ 666807 h 952557"/>
              <a:gd name="connsiteX2" fmla="*/ 762000 w 1504950"/>
              <a:gd name="connsiteY2" fmla="*/ 57 h 952557"/>
              <a:gd name="connsiteX3" fmla="*/ 1028700 w 1504950"/>
              <a:gd name="connsiteY3" fmla="*/ 704907 h 952557"/>
              <a:gd name="connsiteX4" fmla="*/ 1504950 w 1504950"/>
              <a:gd name="connsiteY4" fmla="*/ 952557 h 952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952557">
                <a:moveTo>
                  <a:pt x="0" y="933507"/>
                </a:moveTo>
                <a:cubicBezTo>
                  <a:pt x="160337" y="877944"/>
                  <a:pt x="320675" y="822382"/>
                  <a:pt x="447675" y="666807"/>
                </a:cubicBezTo>
                <a:cubicBezTo>
                  <a:pt x="574675" y="511232"/>
                  <a:pt x="665163" y="-6293"/>
                  <a:pt x="762000" y="57"/>
                </a:cubicBezTo>
                <a:cubicBezTo>
                  <a:pt x="858837" y="6407"/>
                  <a:pt x="904875" y="546157"/>
                  <a:pt x="1028700" y="704907"/>
                </a:cubicBezTo>
                <a:cubicBezTo>
                  <a:pt x="1152525" y="863657"/>
                  <a:pt x="1328737" y="908107"/>
                  <a:pt x="1504950" y="952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2929EB53-1C07-4CDB-9EF8-C02E9CE3826C}"/>
                  </a:ext>
                </a:extLst>
              </p:cNvPr>
              <p:cNvSpPr txBox="1"/>
              <p:nvPr/>
            </p:nvSpPr>
            <p:spPr>
              <a:xfrm>
                <a:off x="10549656" y="5140171"/>
                <a:ext cx="304399" cy="3061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𝜇</m:t>
                      </m:r>
                    </m:oMath>
                  </m:oMathPara>
                </a14:m>
                <a:endParaRPr kumimoji="1" lang="ja-JP" altLang="en-US" sz="1400" dirty="0"/>
              </a:p>
            </p:txBody>
          </p:sp>
        </mc:Choice>
        <mc:Fallback xmlns="">
          <p:sp>
            <p:nvSpPr>
              <p:cNvPr id="73" name="テキスト ボックス 72">
                <a:extLst>
                  <a:ext uri="{FF2B5EF4-FFF2-40B4-BE49-F238E27FC236}">
                    <a16:creationId xmlns:a16="http://schemas.microsoft.com/office/drawing/2014/main" id="{2929EB53-1C07-4CDB-9EF8-C02E9CE3826C}"/>
                  </a:ext>
                </a:extLst>
              </p:cNvPr>
              <p:cNvSpPr txBox="1">
                <a:spLocks noRot="1" noChangeAspect="1" noMove="1" noResize="1" noEditPoints="1" noAdjustHandles="1" noChangeArrowheads="1" noChangeShapeType="1" noTextEdit="1"/>
              </p:cNvSpPr>
              <p:nvPr/>
            </p:nvSpPr>
            <p:spPr>
              <a:xfrm>
                <a:off x="10549656" y="5140171"/>
                <a:ext cx="304399" cy="306114"/>
              </a:xfrm>
              <a:prstGeom prst="rect">
                <a:avLst/>
              </a:prstGeom>
              <a:blipFill>
                <a:blip r:embed="rId11"/>
                <a:stretch>
                  <a:fillRect b="-4000"/>
                </a:stretch>
              </a:blipFill>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E4A91B74-9568-47C8-8D08-6D66A5E20D85}"/>
              </a:ext>
            </a:extLst>
          </p:cNvPr>
          <p:cNvCxnSpPr>
            <a:cxnSpLocks/>
          </p:cNvCxnSpPr>
          <p:nvPr/>
        </p:nvCxnSpPr>
        <p:spPr>
          <a:xfrm flipV="1">
            <a:off x="10536292" y="4898648"/>
            <a:ext cx="3458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8C373519-6EE4-4691-A124-A428CFCF94E9}"/>
                  </a:ext>
                </a:extLst>
              </p:cNvPr>
              <p:cNvSpPr txBox="1"/>
              <p:nvPr/>
            </p:nvSpPr>
            <p:spPr>
              <a:xfrm>
                <a:off x="10563852" y="4565486"/>
                <a:ext cx="30439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𝜎</m:t>
                      </m:r>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8C373519-6EE4-4691-A124-A428CFCF94E9}"/>
                  </a:ext>
                </a:extLst>
              </p:cNvPr>
              <p:cNvSpPr txBox="1">
                <a:spLocks noRot="1" noChangeAspect="1" noMove="1" noResize="1" noEditPoints="1" noAdjustHandles="1" noChangeArrowheads="1" noChangeShapeType="1" noTextEdit="1"/>
              </p:cNvSpPr>
              <p:nvPr/>
            </p:nvSpPr>
            <p:spPr>
              <a:xfrm>
                <a:off x="10563852" y="4565486"/>
                <a:ext cx="304399"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B14C135D-E3B6-4B15-8279-4E2AC596349D}"/>
                  </a:ext>
                </a:extLst>
              </p:cNvPr>
              <p:cNvSpPr txBox="1"/>
              <p:nvPr/>
            </p:nvSpPr>
            <p:spPr>
              <a:xfrm>
                <a:off x="7167239" y="3794085"/>
                <a:ext cx="166216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1" i="1" smtClean="0">
                          <a:latin typeface="Cambria Math" panose="02040503050406030204" pitchFamily="18" charset="0"/>
                        </a:rPr>
                        <m:t>≔</m:t>
                      </m:r>
                      <m:r>
                        <a:rPr kumimoji="1" lang="en-US" altLang="ja-JP" sz="1400" b="0" i="1" smtClean="0">
                          <a:latin typeface="Cambria Math" panose="02040503050406030204" pitchFamily="18" charset="0"/>
                        </a:rPr>
                        <m:t>𝑐</m:t>
                      </m:r>
                      <m:r>
                        <a:rPr kumimoji="1" lang="en-US" altLang="ja-JP" sz="1400" i="1">
                          <a:latin typeface="Cambria Math" panose="02040503050406030204" pitchFamily="18" charset="0"/>
                        </a:rPr>
                        <m:t>𝜇</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r>
                            <a:rPr kumimoji="1" lang="en-US" altLang="ja-JP" sz="1400" b="0" i="1" smtClean="0">
                              <a:latin typeface="Cambria Math" panose="02040503050406030204" pitchFamily="18" charset="0"/>
                            </a:rPr>
                            <m:t>𝑐</m:t>
                          </m:r>
                        </m:e>
                      </m:d>
                      <m:r>
                        <a:rPr kumimoji="1" lang="en-US" altLang="ja-JP" sz="1400" i="1">
                          <a:latin typeface="Cambria Math" panose="02040503050406030204" pitchFamily="18" charset="0"/>
                        </a:rPr>
                        <m:t>𝑆</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B14C135D-E3B6-4B15-8279-4E2AC596349D}"/>
                  </a:ext>
                </a:extLst>
              </p:cNvPr>
              <p:cNvSpPr txBox="1">
                <a:spLocks noRot="1" noChangeAspect="1" noMove="1" noResize="1" noEditPoints="1" noAdjustHandles="1" noChangeArrowheads="1" noChangeShapeType="1" noTextEdit="1"/>
              </p:cNvSpPr>
              <p:nvPr/>
            </p:nvSpPr>
            <p:spPr>
              <a:xfrm>
                <a:off x="7167239" y="3794085"/>
                <a:ext cx="1662163" cy="307777"/>
              </a:xfrm>
              <a:prstGeom prst="rect">
                <a:avLst/>
              </a:prstGeom>
              <a:blipFill>
                <a:blip r:embed="rId13"/>
                <a:stretch>
                  <a:fillRect b="-1961"/>
                </a:stretch>
              </a:blipFill>
            </p:spPr>
            <p:txBody>
              <a:bodyPr/>
              <a:lstStyle/>
              <a:p>
                <a:r>
                  <a:rPr lang="ja-JP" altLang="en-US">
                    <a:noFill/>
                  </a:rPr>
                  <a:t> </a:t>
                </a:r>
              </a:p>
            </p:txBody>
          </p:sp>
        </mc:Fallback>
      </mc:AlternateContent>
      <p:sp>
        <p:nvSpPr>
          <p:cNvPr id="83" name="テキスト ボックス 82">
            <a:extLst>
              <a:ext uri="{FF2B5EF4-FFF2-40B4-BE49-F238E27FC236}">
                <a16:creationId xmlns:a16="http://schemas.microsoft.com/office/drawing/2014/main" id="{15691B84-50B2-46F1-8135-D28F1F4F5895}"/>
              </a:ext>
            </a:extLst>
          </p:cNvPr>
          <p:cNvSpPr txBox="1"/>
          <p:nvPr/>
        </p:nvSpPr>
        <p:spPr>
          <a:xfrm>
            <a:off x="6989265" y="3554698"/>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JADE</a:t>
            </a:r>
            <a:endParaRPr kumimoji="1" lang="ja-JP" altLang="en-US" sz="1400" dirty="0">
              <a:solidFill>
                <a:schemeClr val="tx1"/>
              </a:solidFill>
            </a:endParaRPr>
          </a:p>
        </p:txBody>
      </p:sp>
      <p:sp>
        <p:nvSpPr>
          <p:cNvPr id="84" name="テキスト ボックス 83">
            <a:extLst>
              <a:ext uri="{FF2B5EF4-FFF2-40B4-BE49-F238E27FC236}">
                <a16:creationId xmlns:a16="http://schemas.microsoft.com/office/drawing/2014/main" id="{08CB03E6-EFAF-4CB9-8E84-A58C6667E44A}"/>
              </a:ext>
            </a:extLst>
          </p:cNvPr>
          <p:cNvSpPr txBox="1"/>
          <p:nvPr/>
        </p:nvSpPr>
        <p:spPr>
          <a:xfrm>
            <a:off x="8282970" y="4036744"/>
            <a:ext cx="1123494" cy="276999"/>
          </a:xfrm>
          <a:prstGeom prst="rect">
            <a:avLst/>
          </a:prstGeom>
          <a:noFill/>
        </p:spPr>
        <p:txBody>
          <a:bodyPr wrap="square" rtlCol="0">
            <a:spAutoFit/>
          </a:bodyPr>
          <a:lstStyle/>
          <a:p>
            <a:pPr algn="ctr"/>
            <a:r>
              <a:rPr kumimoji="1" lang="ja-JP" altLang="en-US" sz="1200" dirty="0"/>
              <a:t>成功値の平均</a:t>
            </a:r>
          </a:p>
        </p:txBody>
      </p:sp>
      <p:sp>
        <p:nvSpPr>
          <p:cNvPr id="85" name="テキスト ボックス 84">
            <a:extLst>
              <a:ext uri="{FF2B5EF4-FFF2-40B4-BE49-F238E27FC236}">
                <a16:creationId xmlns:a16="http://schemas.microsoft.com/office/drawing/2014/main" id="{B2DE4DAB-B7B5-460E-B8FC-64EDA0D954B4}"/>
              </a:ext>
            </a:extLst>
          </p:cNvPr>
          <p:cNvSpPr txBox="1"/>
          <p:nvPr/>
        </p:nvSpPr>
        <p:spPr>
          <a:xfrm>
            <a:off x="7321146" y="4036744"/>
            <a:ext cx="1123494" cy="276999"/>
          </a:xfrm>
          <a:prstGeom prst="rect">
            <a:avLst/>
          </a:prstGeom>
          <a:noFill/>
        </p:spPr>
        <p:txBody>
          <a:bodyPr wrap="square" rtlCol="0">
            <a:spAutoFit/>
          </a:bodyPr>
          <a:lstStyle/>
          <a:p>
            <a:pPr algn="ctr"/>
            <a:r>
              <a:rPr kumimoji="1" lang="ja-JP" altLang="en-US" sz="1200" dirty="0"/>
              <a:t>前回の統計量</a:t>
            </a:r>
          </a:p>
        </p:txBody>
      </p:sp>
      <p:sp>
        <p:nvSpPr>
          <p:cNvPr id="86" name="テキスト ボックス 85">
            <a:extLst>
              <a:ext uri="{FF2B5EF4-FFF2-40B4-BE49-F238E27FC236}">
                <a16:creationId xmlns:a16="http://schemas.microsoft.com/office/drawing/2014/main" id="{84AC7243-C6DB-4A17-8CFA-3E74F61FA58B}"/>
              </a:ext>
            </a:extLst>
          </p:cNvPr>
          <p:cNvSpPr txBox="1"/>
          <p:nvPr/>
        </p:nvSpPr>
        <p:spPr>
          <a:xfrm>
            <a:off x="6989265" y="4384836"/>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SHADE</a:t>
            </a:r>
            <a:endParaRPr kumimoji="1" lang="ja-JP" altLang="en-US" sz="1400" dirty="0">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8579A28-B1EC-4F42-8D02-A613D5935298}"/>
                  </a:ext>
                </a:extLst>
              </p:cNvPr>
              <p:cNvSpPr txBox="1"/>
              <p:nvPr/>
            </p:nvSpPr>
            <p:spPr>
              <a:xfrm>
                <a:off x="7153927" y="4904555"/>
                <a:ext cx="87185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𝑀</m:t>
                          </m:r>
                        </m:e>
                        <m:sub>
                          <m:r>
                            <a:rPr kumimoji="1" lang="en-US" altLang="ja-JP" sz="1400" b="0" i="1" smtClean="0">
                              <a:latin typeface="Cambria Math" panose="02040503050406030204" pitchFamily="18" charset="0"/>
                            </a:rPr>
                            <m:t>𝑟</m:t>
                          </m:r>
                        </m:sub>
                      </m:sSub>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8579A28-B1EC-4F42-8D02-A613D5935298}"/>
                  </a:ext>
                </a:extLst>
              </p:cNvPr>
              <p:cNvSpPr txBox="1">
                <a:spLocks noRot="1" noChangeAspect="1" noMove="1" noResize="1" noEditPoints="1" noAdjustHandles="1" noChangeArrowheads="1" noChangeShapeType="1" noTextEdit="1"/>
              </p:cNvSpPr>
              <p:nvPr/>
            </p:nvSpPr>
            <p:spPr>
              <a:xfrm>
                <a:off x="7153927" y="4904555"/>
                <a:ext cx="871853" cy="307777"/>
              </a:xfrm>
              <a:prstGeom prst="rect">
                <a:avLst/>
              </a:prstGeom>
              <a:blipFill>
                <a:blip r:embed="rId14"/>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2F121A-2E26-4532-B19C-B1C1E283BF97}"/>
                  </a:ext>
                </a:extLst>
              </p:cNvPr>
              <p:cNvSpPr txBox="1"/>
              <p:nvPr/>
            </p:nvSpPr>
            <p:spPr>
              <a:xfrm>
                <a:off x="7153928" y="4646648"/>
                <a:ext cx="87185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𝑀</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2F121A-2E26-4532-B19C-B1C1E283BF97}"/>
                  </a:ext>
                </a:extLst>
              </p:cNvPr>
              <p:cNvSpPr txBox="1">
                <a:spLocks noRot="1" noChangeAspect="1" noMove="1" noResize="1" noEditPoints="1" noAdjustHandles="1" noChangeArrowheads="1" noChangeShapeType="1" noTextEdit="1"/>
              </p:cNvSpPr>
              <p:nvPr/>
            </p:nvSpPr>
            <p:spPr>
              <a:xfrm>
                <a:off x="7153928" y="4646648"/>
                <a:ext cx="871852" cy="307777"/>
              </a:xfrm>
              <a:prstGeom prst="rect">
                <a:avLst/>
              </a:prstGeom>
              <a:blipFill>
                <a:blip r:embed="rId15"/>
                <a:stretch>
                  <a:fillRect b="-9804"/>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2A0C8E62-7301-47CD-9FD0-7E6C550AC234}"/>
              </a:ext>
            </a:extLst>
          </p:cNvPr>
          <p:cNvSpPr txBox="1"/>
          <p:nvPr/>
        </p:nvSpPr>
        <p:spPr>
          <a:xfrm>
            <a:off x="8051822" y="4673662"/>
            <a:ext cx="1266115" cy="276999"/>
          </a:xfrm>
          <a:prstGeom prst="rect">
            <a:avLst/>
          </a:prstGeom>
          <a:noFill/>
        </p:spPr>
        <p:txBody>
          <a:bodyPr wrap="square" rtlCol="0">
            <a:spAutoFit/>
          </a:bodyPr>
          <a:lstStyle/>
          <a:p>
            <a:pPr algn="ctr"/>
            <a:r>
              <a:rPr kumimoji="1" lang="ja-JP" altLang="en-US" sz="1200" dirty="0"/>
              <a:t>過去の成功履歴</a:t>
            </a:r>
          </a:p>
        </p:txBody>
      </p:sp>
      <p:sp>
        <p:nvSpPr>
          <p:cNvPr id="90" name="テキスト ボックス 89">
            <a:extLst>
              <a:ext uri="{FF2B5EF4-FFF2-40B4-BE49-F238E27FC236}">
                <a16:creationId xmlns:a16="http://schemas.microsoft.com/office/drawing/2014/main" id="{DBEE31C3-A1FE-4368-B33E-2EFC2848B5DF}"/>
              </a:ext>
            </a:extLst>
          </p:cNvPr>
          <p:cNvSpPr txBox="1"/>
          <p:nvPr/>
        </p:nvSpPr>
        <p:spPr>
          <a:xfrm>
            <a:off x="7896232" y="4931710"/>
            <a:ext cx="1573648" cy="276999"/>
          </a:xfrm>
          <a:prstGeom prst="rect">
            <a:avLst/>
          </a:prstGeom>
          <a:noFill/>
        </p:spPr>
        <p:txBody>
          <a:bodyPr wrap="square" rtlCol="0">
            <a:spAutoFit/>
          </a:bodyPr>
          <a:lstStyle/>
          <a:p>
            <a:pPr algn="ctr"/>
            <a:r>
              <a:rPr kumimoji="1" lang="ja-JP" altLang="en-US" sz="1200" dirty="0"/>
              <a:t>メモリからランダムに選ぶ</a:t>
            </a:r>
          </a:p>
        </p:txBody>
      </p:sp>
      <p:sp>
        <p:nvSpPr>
          <p:cNvPr id="79" name="テキスト ボックス 78">
            <a:extLst>
              <a:ext uri="{FF2B5EF4-FFF2-40B4-BE49-F238E27FC236}">
                <a16:creationId xmlns:a16="http://schemas.microsoft.com/office/drawing/2014/main" id="{2623CC78-F5B7-4A18-B2D3-D346CD94856C}"/>
              </a:ext>
            </a:extLst>
          </p:cNvPr>
          <p:cNvSpPr txBox="1"/>
          <p:nvPr/>
        </p:nvSpPr>
        <p:spPr>
          <a:xfrm>
            <a:off x="571984" y="-20412"/>
            <a:ext cx="7324248"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91" name="タイトル 1">
            <a:extLst>
              <a:ext uri="{FF2B5EF4-FFF2-40B4-BE49-F238E27FC236}">
                <a16:creationId xmlns:a16="http://schemas.microsoft.com/office/drawing/2014/main" id="{C8563460-C03D-45DE-A82B-2815EA87CD3A}"/>
              </a:ext>
            </a:extLst>
          </p:cNvPr>
          <p:cNvSpPr>
            <a:spLocks noGrp="1"/>
          </p:cNvSpPr>
          <p:nvPr>
            <p:ph type="title"/>
          </p:nvPr>
        </p:nvSpPr>
        <p:spPr>
          <a:xfrm>
            <a:off x="517055" y="241034"/>
            <a:ext cx="11400125" cy="518094"/>
          </a:xfrm>
        </p:spPr>
        <p:txBody>
          <a:bodyPr/>
          <a:lstStyle/>
          <a:p>
            <a:r>
              <a:rPr lang="ja-JP" altLang="en-US" dirty="0"/>
              <a:t>近傍生成法</a:t>
            </a:r>
            <a:endParaRPr lang="en-US" dirty="0"/>
          </a:p>
        </p:txBody>
      </p:sp>
    </p:spTree>
    <p:extLst>
      <p:ext uri="{BB962C8B-B14F-4D97-AF65-F5344CB8AC3E}">
        <p14:creationId xmlns:p14="http://schemas.microsoft.com/office/powerpoint/2010/main" val="1264694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問題分割に基づく制約対処法</a:t>
            </a:r>
            <a:endParaRPr lang="en-US" dirty="0"/>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3" y="-20411"/>
            <a:ext cx="73813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pic>
        <p:nvPicPr>
          <p:cNvPr id="11" name="図 10">
            <a:extLst>
              <a:ext uri="{FF2B5EF4-FFF2-40B4-BE49-F238E27FC236}">
                <a16:creationId xmlns:a16="http://schemas.microsoft.com/office/drawing/2014/main" id="{9796E080-8022-413A-92CE-23B6C7951371}"/>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3" name="図 12">
            <a:extLst>
              <a:ext uri="{FF2B5EF4-FFF2-40B4-BE49-F238E27FC236}">
                <a16:creationId xmlns:a16="http://schemas.microsoft.com/office/drawing/2014/main" id="{06357A2E-C074-4889-AEFD-8218371B7F19}"/>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4" name="図 13">
            <a:extLst>
              <a:ext uri="{FF2B5EF4-FFF2-40B4-BE49-F238E27FC236}">
                <a16:creationId xmlns:a16="http://schemas.microsoft.com/office/drawing/2014/main" id="{390432DA-FE41-4A92-9607-CE1DD0F87038}"/>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5" name="テキスト プレースホルダー 2">
            <a:extLst>
              <a:ext uri="{FF2B5EF4-FFF2-40B4-BE49-F238E27FC236}">
                <a16:creationId xmlns:a16="http://schemas.microsoft.com/office/drawing/2014/main" id="{76A2B97C-7096-43E1-BE89-D5825C12C952}"/>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4DF74B-8946-4A64-ACAD-3DABCD0D95C9}"/>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7" name="テキスト ボックス 16">
                <a:extLst>
                  <a:ext uri="{FF2B5EF4-FFF2-40B4-BE49-F238E27FC236}">
                    <a16:creationId xmlns:a16="http://schemas.microsoft.com/office/drawing/2014/main" id="{E74DF74B-8946-4A64-ACAD-3DABCD0D95C9}"/>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3943622-A380-4B3D-97F3-D4E6FFFF0223}"/>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9" name="テキスト ボックス 18">
            <a:extLst>
              <a:ext uri="{FF2B5EF4-FFF2-40B4-BE49-F238E27FC236}">
                <a16:creationId xmlns:a16="http://schemas.microsoft.com/office/drawing/2014/main" id="{1459918E-5BD3-4118-9751-CB0CFE85CE8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07E9708-D9C7-4BC1-90AA-B57FA14891A5}"/>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20" name="テキスト ボックス 19">
                <a:extLst>
                  <a:ext uri="{FF2B5EF4-FFF2-40B4-BE49-F238E27FC236}">
                    <a16:creationId xmlns:a16="http://schemas.microsoft.com/office/drawing/2014/main" id="{207E9708-D9C7-4BC1-90AA-B57FA14891A5}"/>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04DD68B-655D-43C8-ACE9-6A50786540DC}"/>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22" name="テキスト ボックス 21">
                <a:extLst>
                  <a:ext uri="{FF2B5EF4-FFF2-40B4-BE49-F238E27FC236}">
                    <a16:creationId xmlns:a16="http://schemas.microsoft.com/office/drawing/2014/main" id="{404DD68B-655D-43C8-ACE9-6A50786540DC}"/>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8570A4D-09F2-447C-B4CF-442B2011B5EC}"/>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23" name="テキスト ボックス 22">
                <a:extLst>
                  <a:ext uri="{FF2B5EF4-FFF2-40B4-BE49-F238E27FC236}">
                    <a16:creationId xmlns:a16="http://schemas.microsoft.com/office/drawing/2014/main" id="{D8570A4D-09F2-447C-B4CF-442B2011B5EC}"/>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E073ED6-DCF1-41AB-A749-283D17E1A987}"/>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24" name="テキスト ボックス 23">
                <a:extLst>
                  <a:ext uri="{FF2B5EF4-FFF2-40B4-BE49-F238E27FC236}">
                    <a16:creationId xmlns:a16="http://schemas.microsoft.com/office/drawing/2014/main" id="{CE073ED6-DCF1-41AB-A749-283D17E1A987}"/>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6914AF5-A1CC-47B8-ADD3-ADF28A12A7ED}"/>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6" name="テキスト ボックス 25">
            <a:extLst>
              <a:ext uri="{FF2B5EF4-FFF2-40B4-BE49-F238E27FC236}">
                <a16:creationId xmlns:a16="http://schemas.microsoft.com/office/drawing/2014/main" id="{6B18D660-EFFC-401B-A88E-46CF6DC67F72}"/>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3D86D6F-F86E-43C3-818B-8B5A2A4A9BC8}"/>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7" name="テキスト ボックス 26">
                <a:extLst>
                  <a:ext uri="{FF2B5EF4-FFF2-40B4-BE49-F238E27FC236}">
                    <a16:creationId xmlns:a16="http://schemas.microsoft.com/office/drawing/2014/main" id="{A3D86D6F-F86E-43C3-818B-8B5A2A4A9BC8}"/>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E736F2DF-822A-443C-8DC3-6B6BADE4094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64B42BD-F864-4F85-90F5-BFDF7E49C614}"/>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9" name="テキスト ボックス 28">
                <a:extLst>
                  <a:ext uri="{FF2B5EF4-FFF2-40B4-BE49-F238E27FC236}">
                    <a16:creationId xmlns:a16="http://schemas.microsoft.com/office/drawing/2014/main" id="{964B42BD-F864-4F85-90F5-BFDF7E49C614}"/>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FB724EB-4A9C-41D7-93DE-7F3C98318DC0}"/>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0" name="テキスト ボックス 29">
                <a:extLst>
                  <a:ext uri="{FF2B5EF4-FFF2-40B4-BE49-F238E27FC236}">
                    <a16:creationId xmlns:a16="http://schemas.microsoft.com/office/drawing/2014/main" id="{AFB724EB-4A9C-41D7-93DE-7F3C98318DC0}"/>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7F622CCC-3BF9-4D1A-ABC7-4703659C83A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33" name="図 32">
            <a:extLst>
              <a:ext uri="{FF2B5EF4-FFF2-40B4-BE49-F238E27FC236}">
                <a16:creationId xmlns:a16="http://schemas.microsoft.com/office/drawing/2014/main" id="{71040CBB-1435-4EF7-A022-F912ED603806}"/>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34" name="テキスト ボックス 33">
            <a:extLst>
              <a:ext uri="{FF2B5EF4-FFF2-40B4-BE49-F238E27FC236}">
                <a16:creationId xmlns:a16="http://schemas.microsoft.com/office/drawing/2014/main" id="{883129AC-9C09-4D8C-A135-A3B842834B2B}"/>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CA6600A-2611-40C4-94B5-A590C96F3550}"/>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35" name="テキスト ボックス 34">
                <a:extLst>
                  <a:ext uri="{FF2B5EF4-FFF2-40B4-BE49-F238E27FC236}">
                    <a16:creationId xmlns:a16="http://schemas.microsoft.com/office/drawing/2014/main" id="{2CA6600A-2611-40C4-94B5-A590C96F3550}"/>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36" name="四角形: 角を丸くする 35">
            <a:extLst>
              <a:ext uri="{FF2B5EF4-FFF2-40B4-BE49-F238E27FC236}">
                <a16:creationId xmlns:a16="http://schemas.microsoft.com/office/drawing/2014/main" id="{57D1A4EB-66F0-4516-8FF4-393A4E5CB73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BE8289C-6879-4AFE-AB4A-427B3C24C187}"/>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619ACA0C-0C93-4181-8FF7-40031BBE14DA}"/>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CAA9A96-0B02-4FBB-9C57-B98035D76840}"/>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40" name="二等辺三角形 39">
            <a:extLst>
              <a:ext uri="{FF2B5EF4-FFF2-40B4-BE49-F238E27FC236}">
                <a16:creationId xmlns:a16="http://schemas.microsoft.com/office/drawing/2014/main" id="{3FE0F86E-CF9D-4C8A-AC2B-8FF74201C3CC}"/>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F2628D8-568A-4E96-A7AE-B1FB06E2F64A}"/>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41" name="テキスト ボックス 40">
                <a:extLst>
                  <a:ext uri="{FF2B5EF4-FFF2-40B4-BE49-F238E27FC236}">
                    <a16:creationId xmlns:a16="http://schemas.microsoft.com/office/drawing/2014/main" id="{9F2628D8-568A-4E96-A7AE-B1FB06E2F64A}"/>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D9EFD11-F0FB-42B8-A88A-4D98DE309E18}"/>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42" name="テキスト ボックス 41">
                <a:extLst>
                  <a:ext uri="{FF2B5EF4-FFF2-40B4-BE49-F238E27FC236}">
                    <a16:creationId xmlns:a16="http://schemas.microsoft.com/office/drawing/2014/main" id="{ED9EFD11-F0FB-42B8-A88A-4D98DE309E18}"/>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FBDFA60-ECAD-4375-96C4-897F2A620050}"/>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43" name="テキスト ボックス 42">
                <a:extLst>
                  <a:ext uri="{FF2B5EF4-FFF2-40B4-BE49-F238E27FC236}">
                    <a16:creationId xmlns:a16="http://schemas.microsoft.com/office/drawing/2014/main" id="{BFBDFA60-ECAD-4375-96C4-897F2A620050}"/>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47AE4D8-17CB-4288-A393-5BE0977295E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探索状況に従って、</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44" name="テキスト ボックス 43">
                <a:extLst>
                  <a:ext uri="{FF2B5EF4-FFF2-40B4-BE49-F238E27FC236}">
                    <a16:creationId xmlns:a16="http://schemas.microsoft.com/office/drawing/2014/main" id="{947AE4D8-17CB-4288-A393-5BE0977295E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91FC78F3-9C50-49F5-A7B3-45E0F91AE24F}"/>
              </a:ext>
            </a:extLst>
          </p:cNvPr>
          <p:cNvSpPr txBox="1"/>
          <p:nvPr/>
        </p:nvSpPr>
        <p:spPr>
          <a:xfrm>
            <a:off x="5185758" y="2789408"/>
            <a:ext cx="2148546" cy="461665"/>
          </a:xfrm>
          <a:prstGeom prst="rect">
            <a:avLst/>
          </a:prstGeom>
          <a:noFill/>
        </p:spPr>
        <p:txBody>
          <a:bodyPr wrap="square" rtlCol="0">
            <a:spAutoFit/>
          </a:bodyPr>
          <a:lstStyle/>
          <a:p>
            <a:pPr algn="ctr"/>
            <a:r>
              <a:rPr lang="ja-JP" altLang="en-US" sz="1200" b="1" dirty="0">
                <a:solidFill>
                  <a:schemeClr val="accent4"/>
                </a:solidFill>
              </a:rPr>
              <a:t>可能領域と違反領域に対する</a:t>
            </a:r>
            <a:endParaRPr lang="en-US" altLang="ja-JP" sz="1200" b="1" dirty="0">
              <a:solidFill>
                <a:schemeClr val="accent4"/>
              </a:solidFill>
            </a:endParaRPr>
          </a:p>
          <a:p>
            <a:pPr algn="ctr"/>
            <a:r>
              <a:rPr lang="ja-JP" altLang="en-US" sz="1200" b="1" dirty="0">
                <a:solidFill>
                  <a:schemeClr val="accent4"/>
                </a:solidFill>
              </a:rPr>
              <a:t>選択圧の偏りを調整</a:t>
            </a:r>
            <a:endParaRPr lang="en-US" altLang="ja-JP" sz="1200" b="1" dirty="0">
              <a:solidFill>
                <a:schemeClr val="accent4"/>
              </a:solidFill>
            </a:endParaRPr>
          </a:p>
        </p:txBody>
      </p:sp>
    </p:spTree>
    <p:extLst>
      <p:ext uri="{BB962C8B-B14F-4D97-AF65-F5344CB8AC3E}">
        <p14:creationId xmlns:p14="http://schemas.microsoft.com/office/powerpoint/2010/main" val="338498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3" y="-20412"/>
            <a:ext cx="5264775"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a:solidFill>
            <a:schemeClr val="accent3">
              <a:lumMod val="40000"/>
              <a:lumOff val="60000"/>
            </a:schemeClr>
          </a:solidFill>
          <a:ln>
            <a:solidFill>
              <a:schemeClr val="accent3">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accent2">
              <a:lumMod val="40000"/>
              <a:lumOff val="60000"/>
            </a:schemeClr>
          </a:solidFill>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accent3">
              <a:lumMod val="60000"/>
              <a:lumOff val="40000"/>
            </a:schemeClr>
          </a:solidFill>
          <a:ln>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6614120" y="313134"/>
            <a:ext cx="1025644" cy="419119"/>
          </a:xfrm>
          <a:prstGeom prst="wedgeRectCallout">
            <a:avLst>
              <a:gd name="adj1" fmla="val -37690"/>
              <a:gd name="adj2" fmla="val 7374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
        <p:nvSpPr>
          <p:cNvPr id="2" name="吹き出し: 四角形 1">
            <a:extLst>
              <a:ext uri="{FF2B5EF4-FFF2-40B4-BE49-F238E27FC236}">
                <a16:creationId xmlns:a16="http://schemas.microsoft.com/office/drawing/2014/main" id="{F76BE37B-1ABD-62BC-159F-DDBBADCD0070}"/>
              </a:ext>
            </a:extLst>
          </p:cNvPr>
          <p:cNvSpPr/>
          <p:nvPr/>
        </p:nvSpPr>
        <p:spPr>
          <a:xfrm>
            <a:off x="7993397" y="791902"/>
            <a:ext cx="4175350" cy="518094"/>
          </a:xfrm>
          <a:prstGeom prst="wedgeRectCallout">
            <a:avLst>
              <a:gd name="adj1" fmla="val -29014"/>
              <a:gd name="adj2" fmla="val 108380"/>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計算時間の観点で本格的な検討を断念</a:t>
            </a:r>
          </a:p>
        </p:txBody>
      </p:sp>
      <p:sp>
        <p:nvSpPr>
          <p:cNvPr id="5" name="吹き出し: 四角形 4">
            <a:extLst>
              <a:ext uri="{FF2B5EF4-FFF2-40B4-BE49-F238E27FC236}">
                <a16:creationId xmlns:a16="http://schemas.microsoft.com/office/drawing/2014/main" id="{ED618336-0A3D-0092-9A77-F780F44BEF35}"/>
              </a:ext>
            </a:extLst>
          </p:cNvPr>
          <p:cNvSpPr/>
          <p:nvPr/>
        </p:nvSpPr>
        <p:spPr>
          <a:xfrm>
            <a:off x="169572" y="788932"/>
            <a:ext cx="3637020" cy="646331"/>
          </a:xfrm>
          <a:prstGeom prst="wedgeRectCallout">
            <a:avLst>
              <a:gd name="adj1" fmla="val 29633"/>
              <a:gd name="adj2" fmla="val 72862"/>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近傍生成法／制約対処法の検討に焦点を当てている</a:t>
            </a:r>
          </a:p>
        </p:txBody>
      </p:sp>
    </p:spTree>
    <p:extLst>
      <p:ext uri="{BB962C8B-B14F-4D97-AF65-F5344CB8AC3E}">
        <p14:creationId xmlns:p14="http://schemas.microsoft.com/office/powerpoint/2010/main" val="33581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743346508"/>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8328">
                  <a:extLst>
                    <a:ext uri="{9D8B030D-6E8A-4147-A177-3AD203B41FA5}">
                      <a16:colId xmlns:a16="http://schemas.microsoft.com/office/drawing/2014/main" val="593228238"/>
                    </a:ext>
                  </a:extLst>
                </a:gridCol>
                <a:gridCol w="2561672">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121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903392"/>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39048" y="1641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37563"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295936" y="2674910"/>
            <a:ext cx="1337220" cy="369332"/>
          </a:xfrm>
          <a:prstGeom prst="rect">
            <a:avLst/>
          </a:prstGeom>
          <a:noFill/>
        </p:spPr>
        <p:txBody>
          <a:bodyPr wrap="square" rtlCol="0">
            <a:spAutoFit/>
          </a:bodyPr>
          <a:lstStyle/>
          <a:p>
            <a:r>
              <a:rPr kumimoji="1" lang="en-US" altLang="ja-JP" sz="1600" dirty="0"/>
              <a:t>M2</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295936" y="4302801"/>
            <a:ext cx="1337220" cy="369332"/>
          </a:xfrm>
          <a:prstGeom prst="rect">
            <a:avLst/>
          </a:prstGeom>
          <a:noFill/>
        </p:spPr>
        <p:txBody>
          <a:bodyPr wrap="square" rtlCol="0">
            <a:spAutoFit/>
          </a:bodyPr>
          <a:lstStyle/>
          <a:p>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22180" y="43391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9859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418741"/>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418741"/>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1009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5055861"/>
            <a:ext cx="902811" cy="307777"/>
          </a:xfrm>
          <a:prstGeom prst="rect">
            <a:avLst/>
          </a:prstGeom>
          <a:noFill/>
        </p:spPr>
        <p:txBody>
          <a:bodyPr wrap="none" rtlCol="0">
            <a:spAutoFit/>
          </a:bodyPr>
          <a:lstStyle/>
          <a:p>
            <a:pPr algn="ctr"/>
            <a:r>
              <a:rPr kumimoji="1" lang="ja-JP" altLang="en-US" sz="1400" dirty="0"/>
              <a:t>性能評価</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1092244" y="35597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230056" y="3253664"/>
            <a:ext cx="1297828" cy="307777"/>
          </a:xfrm>
          <a:prstGeom prst="rect">
            <a:avLst/>
          </a:prstGeom>
          <a:noFill/>
        </p:spPr>
        <p:txBody>
          <a:bodyPr wrap="square" rtlCol="0">
            <a:spAutoFit/>
          </a:bodyPr>
          <a:lstStyle/>
          <a:p>
            <a:pPr algn="ctr"/>
            <a:r>
              <a:rPr kumimoji="1" lang="ja-JP" altLang="en-US" sz="1400" dirty="0"/>
              <a:t>卒業論文</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8130572" y="36883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1094097"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505253" y="2520774"/>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1650928"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1256246" y="2522671"/>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295936" y="5272724"/>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295936" y="3377645"/>
            <a:ext cx="1594188" cy="369332"/>
          </a:xfrm>
          <a:prstGeom prst="rect">
            <a:avLst/>
          </a:prstGeom>
          <a:noFill/>
        </p:spPr>
        <p:txBody>
          <a:bodyPr wrap="square" rtlCol="0">
            <a:spAutoFit/>
          </a:bodyPr>
          <a:lstStyle/>
          <a:p>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295936" y="1896113"/>
            <a:ext cx="1337220" cy="369332"/>
          </a:xfrm>
          <a:prstGeom prst="rect">
            <a:avLst/>
          </a:prstGeom>
          <a:noFill/>
        </p:spPr>
        <p:txBody>
          <a:bodyPr wrap="square" rtlCol="0">
            <a:spAutoFit/>
          </a:bodyPr>
          <a:lstStyle/>
          <a:p>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5416409"/>
            <a:ext cx="3406433" cy="4664"/>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70678" y="50960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29456" y="28520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36790" y="25333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8040" y="1440007"/>
            <a:ext cx="1297828" cy="523220"/>
          </a:xfrm>
          <a:prstGeom prst="rect">
            <a:avLst/>
          </a:prstGeom>
          <a:noFill/>
        </p:spPr>
        <p:txBody>
          <a:bodyPr wrap="square" rtlCol="0">
            <a:spAutoFit/>
          </a:bodyPr>
          <a:lstStyle/>
          <a:p>
            <a:pPr algn="ctr"/>
            <a:r>
              <a:rPr kumimoji="1" lang="en-US" altLang="ja-JP" sz="1400" dirty="0"/>
              <a:t>SICE Annual Conf.</a:t>
            </a:r>
            <a:r>
              <a:rPr kumimoji="1" lang="ja-JP" altLang="en-US" sz="1400" dirty="0"/>
              <a:t>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455397" y="1633580"/>
            <a:ext cx="1297828" cy="307777"/>
          </a:xfrm>
          <a:prstGeom prst="rect">
            <a:avLst/>
          </a:prstGeom>
          <a:noFill/>
        </p:spPr>
        <p:txBody>
          <a:bodyPr wrap="square" rtlCol="0">
            <a:spAutoFit/>
          </a:bodyPr>
          <a:lstStyle/>
          <a:p>
            <a:pPr algn="ctr"/>
            <a:r>
              <a:rPr kumimoji="1" lang="en-US" altLang="ja-JP" sz="1400" dirty="0"/>
              <a:t>IEEE SSCI</a:t>
            </a:r>
            <a:endParaRPr kumimoji="1" lang="ja-JP" altLang="en-US" sz="1400" dirty="0"/>
          </a:p>
        </p:txBody>
      </p:sp>
      <p:sp>
        <p:nvSpPr>
          <p:cNvPr id="43" name="吹き出し: 角を丸めた四角形 42">
            <a:extLst>
              <a:ext uri="{FF2B5EF4-FFF2-40B4-BE49-F238E27FC236}">
                <a16:creationId xmlns:a16="http://schemas.microsoft.com/office/drawing/2014/main" id="{19E46E8C-3E50-0FB4-15A7-2FC19417CD66}"/>
              </a:ext>
            </a:extLst>
          </p:cNvPr>
          <p:cNvSpPr/>
          <p:nvPr/>
        </p:nvSpPr>
        <p:spPr>
          <a:xfrm>
            <a:off x="11253445" y="3144342"/>
            <a:ext cx="938555" cy="307777"/>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r>
              <a:rPr lang="ja-JP" altLang="en-US" sz="1400" dirty="0"/>
              <a:t>月予定</a:t>
            </a:r>
          </a:p>
        </p:txBody>
      </p:sp>
      <p:sp>
        <p:nvSpPr>
          <p:cNvPr id="59" name="吹き出し: 角を丸めた四角形 58">
            <a:extLst>
              <a:ext uri="{FF2B5EF4-FFF2-40B4-BE49-F238E27FC236}">
                <a16:creationId xmlns:a16="http://schemas.microsoft.com/office/drawing/2014/main" id="{C27F9AB8-CE0F-4E99-B29D-CB27DF9F520C}"/>
              </a:ext>
            </a:extLst>
          </p:cNvPr>
          <p:cNvSpPr/>
          <p:nvPr/>
        </p:nvSpPr>
        <p:spPr>
          <a:xfrm>
            <a:off x="7456284" y="3936884"/>
            <a:ext cx="1251882" cy="303780"/>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11</a:t>
            </a:r>
            <a:r>
              <a:rPr lang="ja-JP" altLang="en-US" sz="1400" dirty="0"/>
              <a:t>月から着手</a:t>
            </a:r>
          </a:p>
        </p:txBody>
      </p:sp>
    </p:spTree>
    <p:extLst>
      <p:ext uri="{BB962C8B-B14F-4D97-AF65-F5344CB8AC3E}">
        <p14:creationId xmlns:p14="http://schemas.microsoft.com/office/powerpoint/2010/main" val="8639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a:t>
            </a: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937420"/>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共同研究で開発した問題分割と、違反量削減優先を使用する。</a:t>
            </a:r>
            <a:endParaRPr lang="en-US" altLang="ja-JP" sz="2800"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810EE4B-5D08-46A8-AF52-85939A2FE07A}"/>
                  </a:ext>
                </a:extLst>
              </p:cNvPr>
              <p:cNvSpPr txBox="1"/>
              <p:nvPr/>
            </p:nvSpPr>
            <p:spPr>
              <a:xfrm>
                <a:off x="6588422" y="3084984"/>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42" name="テキスト ボックス 41">
                <a:extLst>
                  <a:ext uri="{FF2B5EF4-FFF2-40B4-BE49-F238E27FC236}">
                    <a16:creationId xmlns:a16="http://schemas.microsoft.com/office/drawing/2014/main" id="{B810EE4B-5D08-46A8-AF52-85939A2FE07A}"/>
                  </a:ext>
                </a:extLst>
              </p:cNvPr>
              <p:cNvSpPr txBox="1">
                <a:spLocks noRot="1" noChangeAspect="1" noMove="1" noResize="1" noEditPoints="1" noAdjustHandles="1" noChangeArrowheads="1" noChangeShapeType="1" noTextEdit="1"/>
              </p:cNvSpPr>
              <p:nvPr/>
            </p:nvSpPr>
            <p:spPr>
              <a:xfrm>
                <a:off x="6588422" y="3084984"/>
                <a:ext cx="3406894" cy="523220"/>
              </a:xfrm>
              <a:prstGeom prst="rect">
                <a:avLst/>
              </a:prstGeom>
              <a:blipFill>
                <a:blip r:embed="rId2"/>
                <a:stretch>
                  <a:fillRect l="-537"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426246-C9BA-4D2A-B3CE-24F305678207}"/>
                  </a:ext>
                </a:extLst>
              </p:cNvPr>
              <p:cNvSpPr txBox="1"/>
              <p:nvPr/>
            </p:nvSpPr>
            <p:spPr>
              <a:xfrm>
                <a:off x="5262104" y="3722393"/>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7E426246-C9BA-4D2A-B3CE-24F305678207}"/>
                  </a:ext>
                </a:extLst>
              </p:cNvPr>
              <p:cNvSpPr txBox="1">
                <a:spLocks noRot="1" noChangeAspect="1" noMove="1" noResize="1" noEditPoints="1" noAdjustHandles="1" noChangeArrowheads="1" noChangeShapeType="1" noTextEdit="1"/>
              </p:cNvSpPr>
              <p:nvPr/>
            </p:nvSpPr>
            <p:spPr>
              <a:xfrm>
                <a:off x="5262104" y="3722393"/>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F75210A9-85CC-413A-B1C6-69A04ADF091E}"/>
              </a:ext>
            </a:extLst>
          </p:cNvPr>
          <p:cNvSpPr txBox="1"/>
          <p:nvPr/>
        </p:nvSpPr>
        <p:spPr>
          <a:xfrm>
            <a:off x="7339011" y="2619394"/>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45" name="表 44">
            <a:extLst>
              <a:ext uri="{FF2B5EF4-FFF2-40B4-BE49-F238E27FC236}">
                <a16:creationId xmlns:a16="http://schemas.microsoft.com/office/drawing/2014/main" id="{33017FBE-AC2E-430F-8DD9-F402A814671E}"/>
              </a:ext>
            </a:extLst>
          </p:cNvPr>
          <p:cNvGraphicFramePr>
            <a:graphicFrameLocks noGrp="1"/>
          </p:cNvGraphicFramePr>
          <p:nvPr>
            <p:extLst>
              <p:ext uri="{D42A27DB-BD31-4B8C-83A1-F6EECF244321}">
                <p14:modId xmlns:p14="http://schemas.microsoft.com/office/powerpoint/2010/main" val="2464895620"/>
              </p:ext>
            </p:extLst>
          </p:nvPr>
        </p:nvGraphicFramePr>
        <p:xfrm>
          <a:off x="1026311" y="153462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Weight MOEA/D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優秀な近傍生成＋違反量削減優先</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Activity Feedback PSO</a:t>
                      </a:r>
                      <a:r>
                        <a:rPr kumimoji="1" lang="ja-JP" altLang="en-US" sz="1400" dirty="0"/>
                        <a:t>／</a:t>
                      </a:r>
                      <a:r>
                        <a:rPr kumimoji="1" lang="en-US" altLang="ja-JP" sz="1400" dirty="0"/>
                        <a:t>JADE</a:t>
                      </a:r>
                      <a:r>
                        <a:rPr kumimoji="1" lang="ja-JP" altLang="en-US" sz="1400" dirty="0"/>
                        <a:t>／</a:t>
                      </a:r>
                      <a:r>
                        <a:rPr kumimoji="1" lang="en-US" altLang="ja-JP" sz="1400" dirty="0"/>
                        <a:t>SHADE[2]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46" name="テキスト ボックス 45">
            <a:extLst>
              <a:ext uri="{FF2B5EF4-FFF2-40B4-BE49-F238E27FC236}">
                <a16:creationId xmlns:a16="http://schemas.microsoft.com/office/drawing/2014/main" id="{27301E89-607D-476E-896F-8ABC7B333E73}"/>
              </a:ext>
            </a:extLst>
          </p:cNvPr>
          <p:cNvSpPr txBox="1"/>
          <p:nvPr/>
        </p:nvSpPr>
        <p:spPr>
          <a:xfrm>
            <a:off x="5407599" y="4468554"/>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47" name="左中かっこ 46">
            <a:extLst>
              <a:ext uri="{FF2B5EF4-FFF2-40B4-BE49-F238E27FC236}">
                <a16:creationId xmlns:a16="http://schemas.microsoft.com/office/drawing/2014/main" id="{9A614BB9-0874-417F-B1E1-7104F8ADEB45}"/>
              </a:ext>
            </a:extLst>
          </p:cNvPr>
          <p:cNvSpPr/>
          <p:nvPr/>
        </p:nvSpPr>
        <p:spPr>
          <a:xfrm>
            <a:off x="5308146" y="4482843"/>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9156F39-23E5-4BB2-8276-BAF4741878BF}"/>
              </a:ext>
            </a:extLst>
          </p:cNvPr>
          <p:cNvSpPr txBox="1"/>
          <p:nvPr/>
        </p:nvSpPr>
        <p:spPr>
          <a:xfrm>
            <a:off x="5407598" y="4822349"/>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49" name="テキスト ボックス 48">
            <a:extLst>
              <a:ext uri="{FF2B5EF4-FFF2-40B4-BE49-F238E27FC236}">
                <a16:creationId xmlns:a16="http://schemas.microsoft.com/office/drawing/2014/main" id="{60C8FB0B-006B-41EF-A9D9-2D249FA70BD5}"/>
              </a:ext>
            </a:extLst>
          </p:cNvPr>
          <p:cNvSpPr txBox="1"/>
          <p:nvPr/>
        </p:nvSpPr>
        <p:spPr>
          <a:xfrm>
            <a:off x="5407599" y="5176144"/>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3B3A750-3189-4942-B6E7-F3DC08F83289}"/>
                  </a:ext>
                </a:extLst>
              </p:cNvPr>
              <p:cNvSpPr txBox="1"/>
              <p:nvPr/>
            </p:nvSpPr>
            <p:spPr>
              <a:xfrm>
                <a:off x="7308540" y="4468553"/>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0" name="テキスト ボックス 49">
                <a:extLst>
                  <a:ext uri="{FF2B5EF4-FFF2-40B4-BE49-F238E27FC236}">
                    <a16:creationId xmlns:a16="http://schemas.microsoft.com/office/drawing/2014/main" id="{03B3A750-3189-4942-B6E7-F3DC08F83289}"/>
                  </a:ext>
                </a:extLst>
              </p:cNvPr>
              <p:cNvSpPr txBox="1">
                <a:spLocks noRot="1" noChangeAspect="1" noMove="1" noResize="1" noEditPoints="1" noAdjustHandles="1" noChangeArrowheads="1" noChangeShapeType="1" noTextEdit="1"/>
              </p:cNvSpPr>
              <p:nvPr/>
            </p:nvSpPr>
            <p:spPr>
              <a:xfrm>
                <a:off x="7308540" y="4468553"/>
                <a:ext cx="1787871" cy="307777"/>
              </a:xfrm>
              <a:prstGeom prst="rect">
                <a:avLst/>
              </a:prstGeom>
              <a:blipFill>
                <a:blip r:embed="rId4"/>
                <a:stretch>
                  <a:fillRect l="-1024" t="-588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8889B529-B2F3-41BE-96AB-21DA036EEE8A}"/>
              </a:ext>
            </a:extLst>
          </p:cNvPr>
          <p:cNvSpPr txBox="1"/>
          <p:nvPr/>
        </p:nvSpPr>
        <p:spPr>
          <a:xfrm>
            <a:off x="7308540" y="4817200"/>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EF072AD-E9A5-4054-8AF2-4DF05932E871}"/>
                  </a:ext>
                </a:extLst>
              </p:cNvPr>
              <p:cNvSpPr txBox="1"/>
              <p:nvPr/>
            </p:nvSpPr>
            <p:spPr>
              <a:xfrm>
                <a:off x="7308540" y="5176144"/>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52" name="テキスト ボックス 51">
                <a:extLst>
                  <a:ext uri="{FF2B5EF4-FFF2-40B4-BE49-F238E27FC236}">
                    <a16:creationId xmlns:a16="http://schemas.microsoft.com/office/drawing/2014/main" id="{7EF072AD-E9A5-4054-8AF2-4DF05932E871}"/>
                  </a:ext>
                </a:extLst>
              </p:cNvPr>
              <p:cNvSpPr txBox="1">
                <a:spLocks noRot="1" noChangeAspect="1" noMove="1" noResize="1" noEditPoints="1" noAdjustHandles="1" noChangeArrowheads="1" noChangeShapeType="1" noTextEdit="1"/>
              </p:cNvSpPr>
              <p:nvPr/>
            </p:nvSpPr>
            <p:spPr>
              <a:xfrm>
                <a:off x="7308540" y="5176144"/>
                <a:ext cx="1966658" cy="307777"/>
              </a:xfrm>
              <a:prstGeom prst="rect">
                <a:avLst/>
              </a:prstGeom>
              <a:blipFill>
                <a:blip r:embed="rId5"/>
                <a:stretch>
                  <a:fillRect l="-929" t="-5882" b="-19608"/>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7F255D9A-CAF1-4725-88C8-B31F7E95FDE1}"/>
              </a:ext>
            </a:extLst>
          </p:cNvPr>
          <p:cNvCxnSpPr>
            <a:cxnSpLocks/>
          </p:cNvCxnSpPr>
          <p:nvPr/>
        </p:nvCxnSpPr>
        <p:spPr>
          <a:xfrm flipH="1">
            <a:off x="5231374" y="2967354"/>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580FED7-A570-46F1-9A80-8D9F3330477F}"/>
              </a:ext>
            </a:extLst>
          </p:cNvPr>
          <p:cNvSpPr txBox="1"/>
          <p:nvPr/>
        </p:nvSpPr>
        <p:spPr>
          <a:xfrm>
            <a:off x="1852611" y="2619394"/>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55" name="直線コネクタ 54">
            <a:extLst>
              <a:ext uri="{FF2B5EF4-FFF2-40B4-BE49-F238E27FC236}">
                <a16:creationId xmlns:a16="http://schemas.microsoft.com/office/drawing/2014/main" id="{9AE4EE44-CEBC-4A70-996F-0450607EBFD1}"/>
              </a:ext>
            </a:extLst>
          </p:cNvPr>
          <p:cNvCxnSpPr>
            <a:cxnSpLocks/>
          </p:cNvCxnSpPr>
          <p:nvPr/>
        </p:nvCxnSpPr>
        <p:spPr>
          <a:xfrm flipH="1">
            <a:off x="694521" y="2967354"/>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A3213D7-C12C-49DC-AA38-69B2E0A9AB36}"/>
                  </a:ext>
                </a:extLst>
              </p:cNvPr>
              <p:cNvSpPr txBox="1"/>
              <p:nvPr/>
            </p:nvSpPr>
            <p:spPr>
              <a:xfrm>
                <a:off x="787903" y="3079745"/>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57" name="テキスト ボックス 56">
                <a:extLst>
                  <a:ext uri="{FF2B5EF4-FFF2-40B4-BE49-F238E27FC236}">
                    <a16:creationId xmlns:a16="http://schemas.microsoft.com/office/drawing/2014/main" id="{DA3213D7-C12C-49DC-AA38-69B2E0A9AB36}"/>
                  </a:ext>
                </a:extLst>
              </p:cNvPr>
              <p:cNvSpPr txBox="1">
                <a:spLocks noRot="1" noChangeAspect="1" noMove="1" noResize="1" noEditPoints="1" noAdjustHandles="1" noChangeArrowheads="1" noChangeShapeType="1" noTextEdit="1"/>
              </p:cNvSpPr>
              <p:nvPr/>
            </p:nvSpPr>
            <p:spPr>
              <a:xfrm>
                <a:off x="787903" y="3079745"/>
                <a:ext cx="4163244" cy="523220"/>
              </a:xfrm>
              <a:prstGeom prst="rect">
                <a:avLst/>
              </a:prstGeom>
              <a:blipFill>
                <a:blip r:embed="rId6"/>
                <a:stretch>
                  <a:fillRect l="-439" t="-2326" b="-11628"/>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2604B149-E35B-47CC-AE4B-FCFB2D5978F0}"/>
              </a:ext>
            </a:extLst>
          </p:cNvPr>
          <p:cNvPicPr>
            <a:picLocks noChangeAspect="1"/>
          </p:cNvPicPr>
          <p:nvPr/>
        </p:nvPicPr>
        <p:blipFill rotWithShape="1">
          <a:blip r:embed="rId7"/>
          <a:srcRect t="15970" r="49449" b="9674"/>
          <a:stretch/>
        </p:blipFill>
        <p:spPr>
          <a:xfrm>
            <a:off x="1547705" y="3646267"/>
            <a:ext cx="2164157" cy="1988486"/>
          </a:xfrm>
          <a:prstGeom prst="rect">
            <a:avLst/>
          </a:prstGeom>
        </p:spPr>
      </p:pic>
      <p:sp>
        <p:nvSpPr>
          <p:cNvPr id="59" name="楕円 58">
            <a:extLst>
              <a:ext uri="{FF2B5EF4-FFF2-40B4-BE49-F238E27FC236}">
                <a16:creationId xmlns:a16="http://schemas.microsoft.com/office/drawing/2014/main" id="{7B7FD71F-8A96-4961-B958-B6F7E1475B7D}"/>
              </a:ext>
            </a:extLst>
          </p:cNvPr>
          <p:cNvSpPr/>
          <p:nvPr/>
        </p:nvSpPr>
        <p:spPr>
          <a:xfrm>
            <a:off x="2776144" y="38762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D2FDA0FE-704A-49A0-8A53-711338E62F10}"/>
              </a:ext>
            </a:extLst>
          </p:cNvPr>
          <p:cNvSpPr txBox="1"/>
          <p:nvPr/>
        </p:nvSpPr>
        <p:spPr>
          <a:xfrm>
            <a:off x="3065531" y="3631705"/>
            <a:ext cx="646331" cy="276999"/>
          </a:xfrm>
          <a:prstGeom prst="rect">
            <a:avLst/>
          </a:prstGeom>
          <a:noFill/>
        </p:spPr>
        <p:txBody>
          <a:bodyPr wrap="none" rtlCol="0">
            <a:spAutoFit/>
          </a:bodyPr>
          <a:lstStyle/>
          <a:p>
            <a:r>
              <a:rPr kumimoji="1" lang="ja-JP" altLang="en-US" sz="1200" dirty="0"/>
              <a:t>探索点</a:t>
            </a:r>
          </a:p>
        </p:txBody>
      </p:sp>
      <p:sp>
        <p:nvSpPr>
          <p:cNvPr id="61" name="楕円 60">
            <a:extLst>
              <a:ext uri="{FF2B5EF4-FFF2-40B4-BE49-F238E27FC236}">
                <a16:creationId xmlns:a16="http://schemas.microsoft.com/office/drawing/2014/main" id="{1B8ECC06-DDB7-4420-9783-79786DDA691E}"/>
              </a:ext>
            </a:extLst>
          </p:cNvPr>
          <p:cNvSpPr/>
          <p:nvPr/>
        </p:nvSpPr>
        <p:spPr>
          <a:xfrm>
            <a:off x="2445777" y="4111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45DB041D-4D20-4C07-848F-1DA5B4CDA389}"/>
              </a:ext>
            </a:extLst>
          </p:cNvPr>
          <p:cNvSpPr/>
          <p:nvPr/>
        </p:nvSpPr>
        <p:spPr>
          <a:xfrm>
            <a:off x="3260751" y="411493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二等辺三角形 65">
            <a:extLst>
              <a:ext uri="{FF2B5EF4-FFF2-40B4-BE49-F238E27FC236}">
                <a16:creationId xmlns:a16="http://schemas.microsoft.com/office/drawing/2014/main" id="{DA5F9FC4-FF0B-4C24-B522-70B5C7534A46}"/>
              </a:ext>
            </a:extLst>
          </p:cNvPr>
          <p:cNvSpPr/>
          <p:nvPr/>
        </p:nvSpPr>
        <p:spPr>
          <a:xfrm rot="13142737">
            <a:off x="2380581" y="467292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FC2F8865-8D8E-44D0-A9B5-96E01BF272FB}"/>
              </a:ext>
            </a:extLst>
          </p:cNvPr>
          <p:cNvSpPr/>
          <p:nvPr/>
        </p:nvSpPr>
        <p:spPr>
          <a:xfrm>
            <a:off x="3414765" y="453251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B009EC79-CEB9-4AD9-8FA6-9221CF3ABB8B}"/>
              </a:ext>
            </a:extLst>
          </p:cNvPr>
          <p:cNvSpPr/>
          <p:nvPr/>
        </p:nvSpPr>
        <p:spPr>
          <a:xfrm>
            <a:off x="2917640" y="42413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a:extLst>
              <a:ext uri="{FF2B5EF4-FFF2-40B4-BE49-F238E27FC236}">
                <a16:creationId xmlns:a16="http://schemas.microsoft.com/office/drawing/2014/main" id="{DCD80786-8F45-4D8E-BE82-ACA64AFECE5F}"/>
              </a:ext>
            </a:extLst>
          </p:cNvPr>
          <p:cNvPicPr>
            <a:picLocks noChangeAspect="1"/>
          </p:cNvPicPr>
          <p:nvPr/>
        </p:nvPicPr>
        <p:blipFill rotWithShape="1">
          <a:blip r:embed="rId7"/>
          <a:srcRect t="15970" r="49449" b="9674"/>
          <a:stretch/>
        </p:blipFill>
        <p:spPr>
          <a:xfrm>
            <a:off x="8865973" y="3646267"/>
            <a:ext cx="2164157" cy="1988486"/>
          </a:xfrm>
          <a:prstGeom prst="rect">
            <a:avLst/>
          </a:prstGeom>
        </p:spPr>
      </p:pic>
      <p:sp>
        <p:nvSpPr>
          <p:cNvPr id="70" name="楕円 69">
            <a:extLst>
              <a:ext uri="{FF2B5EF4-FFF2-40B4-BE49-F238E27FC236}">
                <a16:creationId xmlns:a16="http://schemas.microsoft.com/office/drawing/2014/main" id="{779B4085-3D2D-453D-A34B-9BE92199589E}"/>
              </a:ext>
            </a:extLst>
          </p:cNvPr>
          <p:cNvSpPr/>
          <p:nvPr/>
        </p:nvSpPr>
        <p:spPr>
          <a:xfrm>
            <a:off x="10091344" y="37715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AF64858C-2479-4E37-86F2-9A2D5257C6C3}"/>
              </a:ext>
            </a:extLst>
          </p:cNvPr>
          <p:cNvSpPr/>
          <p:nvPr/>
        </p:nvSpPr>
        <p:spPr>
          <a:xfrm>
            <a:off x="9760977" y="4006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1C81EDB6-D620-42D2-86C8-22586AD0BDC6}"/>
              </a:ext>
            </a:extLst>
          </p:cNvPr>
          <p:cNvSpPr/>
          <p:nvPr/>
        </p:nvSpPr>
        <p:spPr>
          <a:xfrm>
            <a:off x="10575951" y="401015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E77A634C-D93A-44AF-A248-1BF37C584C5C}"/>
              </a:ext>
            </a:extLst>
          </p:cNvPr>
          <p:cNvSpPr/>
          <p:nvPr/>
        </p:nvSpPr>
        <p:spPr>
          <a:xfrm>
            <a:off x="10729965" y="44277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44A812C3-64EA-4E8A-B97F-55EC90532806}"/>
              </a:ext>
            </a:extLst>
          </p:cNvPr>
          <p:cNvSpPr/>
          <p:nvPr/>
        </p:nvSpPr>
        <p:spPr>
          <a:xfrm>
            <a:off x="10232840" y="41365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8825975A-6E59-4F61-A830-2F70DC0C12C2}"/>
              </a:ext>
            </a:extLst>
          </p:cNvPr>
          <p:cNvSpPr/>
          <p:nvPr/>
        </p:nvSpPr>
        <p:spPr>
          <a:xfrm rot="10800000">
            <a:off x="9868977" y="464051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BD783C5-E410-4A42-B0AD-93644431AFA5}"/>
              </a:ext>
            </a:extLst>
          </p:cNvPr>
          <p:cNvSpPr txBox="1"/>
          <p:nvPr/>
        </p:nvSpPr>
        <p:spPr>
          <a:xfrm>
            <a:off x="10373132" y="3512937"/>
            <a:ext cx="646331" cy="276999"/>
          </a:xfrm>
          <a:prstGeom prst="rect">
            <a:avLst/>
          </a:prstGeom>
          <a:noFill/>
        </p:spPr>
        <p:txBody>
          <a:bodyPr wrap="none" rtlCol="0">
            <a:spAutoFit/>
          </a:bodyPr>
          <a:lstStyle/>
          <a:p>
            <a:r>
              <a:rPr kumimoji="1" lang="ja-JP" altLang="en-US" sz="1200" dirty="0"/>
              <a:t>探索点</a:t>
            </a:r>
          </a:p>
        </p:txBody>
      </p:sp>
      <p:sp>
        <p:nvSpPr>
          <p:cNvPr id="78" name="テキスト ボックス 77">
            <a:extLst>
              <a:ext uri="{FF2B5EF4-FFF2-40B4-BE49-F238E27FC236}">
                <a16:creationId xmlns:a16="http://schemas.microsoft.com/office/drawing/2014/main" id="{2D9EA867-0968-422C-B100-6B89AA415B76}"/>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[2] R. Tanabe et al.: “Success-History Based Parameter Adaptation for Differential Evolution” (2013) </a:t>
            </a:r>
            <a:endParaRPr kumimoji="1" lang="ja-JP" altLang="en-US" sz="1200" dirty="0"/>
          </a:p>
        </p:txBody>
      </p:sp>
      <p:sp>
        <p:nvSpPr>
          <p:cNvPr id="79" name="テキスト ボックス 78">
            <a:extLst>
              <a:ext uri="{FF2B5EF4-FFF2-40B4-BE49-F238E27FC236}">
                <a16:creationId xmlns:a16="http://schemas.microsoft.com/office/drawing/2014/main" id="{A16B786C-0FBC-456D-BA7D-C1955CA387A3}"/>
              </a:ext>
            </a:extLst>
          </p:cNvPr>
          <p:cNvSpPr txBox="1"/>
          <p:nvPr/>
        </p:nvSpPr>
        <p:spPr>
          <a:xfrm>
            <a:off x="298875" y="5727213"/>
            <a:ext cx="9462102" cy="276999"/>
          </a:xfrm>
          <a:prstGeom prst="rect">
            <a:avLst/>
          </a:prstGeom>
          <a:noFill/>
        </p:spPr>
        <p:txBody>
          <a:bodyPr wrap="square" rtlCol="0">
            <a:spAutoFit/>
          </a:bodyPr>
          <a:lstStyle/>
          <a:p>
            <a:r>
              <a:rPr kumimoji="1" lang="en-US" altLang="ja-JP" sz="1200" dirty="0"/>
              <a:t>[1] </a:t>
            </a:r>
            <a:r>
              <a:rPr kumimoji="1" lang="ja-JP" altLang="en-US" sz="1200" dirty="0"/>
              <a:t>安田・熊谷・田村・安田：「有制約最適化のための制約条件の目的関数化と適応的重み調整を用いた</a:t>
            </a:r>
            <a:r>
              <a:rPr kumimoji="1" lang="en-US" altLang="ja-JP" sz="1200" dirty="0"/>
              <a:t>MOEA/D</a:t>
            </a:r>
            <a:r>
              <a:rPr kumimoji="1" lang="ja-JP" altLang="en-US" sz="1200" dirty="0"/>
              <a:t>」、電気学会</a:t>
            </a:r>
            <a:r>
              <a:rPr kumimoji="1" lang="en-US" altLang="ja-JP" sz="1200" dirty="0"/>
              <a:t>C</a:t>
            </a:r>
            <a:r>
              <a:rPr kumimoji="1" lang="ja-JP" altLang="en-US" sz="1200" dirty="0"/>
              <a:t>部門誌（</a:t>
            </a:r>
            <a:r>
              <a:rPr kumimoji="1" lang="en-US" altLang="ja-JP" sz="1200" dirty="0"/>
              <a:t>2023.03</a:t>
            </a:r>
            <a:r>
              <a:rPr kumimoji="1" lang="ja-JP" altLang="en-US" sz="1200" dirty="0"/>
              <a:t>）</a:t>
            </a:r>
          </a:p>
        </p:txBody>
      </p:sp>
    </p:spTree>
    <p:extLst>
      <p:ext uri="{BB962C8B-B14F-4D97-AF65-F5344CB8AC3E}">
        <p14:creationId xmlns:p14="http://schemas.microsoft.com/office/powerpoint/2010/main" val="37301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実応用の特徴を含む問題を用いて、</a:t>
            </a:r>
            <a:r>
              <a:rPr lang="en-US" altLang="ja-JP" sz="2800" dirty="0"/>
              <a:t>2</a:t>
            </a:r>
            <a:r>
              <a:rPr lang="ja-JP" altLang="en-US" sz="2800" dirty="0"/>
              <a:t>種の制約対処法を比較し、アルゴリズムの特徴や有効性を明らかにした。</a:t>
            </a:r>
            <a:endParaRPr lang="en-US" altLang="ja-JP" sz="2800" dirty="0"/>
          </a:p>
          <a:p>
            <a:pPr lvl="1">
              <a:defRPr/>
            </a:pPr>
            <a:r>
              <a:rPr lang="ja-JP" altLang="en-US" sz="2400" dirty="0"/>
              <a:t>多目的最適化（問題分割）ベースと違反量削減優先ベース</a:t>
            </a:r>
            <a:endParaRPr lang="en-US" altLang="ja-JP" sz="2400" dirty="0"/>
          </a:p>
          <a:p>
            <a:pPr lvl="1">
              <a:defRPr/>
            </a:pPr>
            <a:r>
              <a:rPr lang="ja-JP" altLang="en-US" sz="2400" dirty="0"/>
              <a:t>実装した問題は下記</a:t>
            </a:r>
            <a:r>
              <a:rPr lang="en-US" altLang="ja-JP" sz="2400" dirty="0"/>
              <a:t>3</a:t>
            </a:r>
            <a:r>
              <a:rPr lang="ja-JP" altLang="en-US" sz="2400" dirty="0"/>
              <a:t>種</a:t>
            </a:r>
            <a:endParaRPr lang="en-US" altLang="ja-JP" sz="2400" dirty="0"/>
          </a:p>
          <a:p>
            <a:pPr lvl="2">
              <a:spcBef>
                <a:spcPts val="1200"/>
              </a:spcBef>
              <a:buFont typeface="Wingdings" panose="05000000000000000000" pitchFamily="2" charset="2"/>
              <a:buChar char="Ø"/>
              <a:defRPr/>
            </a:pPr>
            <a:r>
              <a:rPr lang="en-US" altLang="ja-JP" sz="2000" dirty="0"/>
              <a:t>1. </a:t>
            </a:r>
            <a:r>
              <a:rPr lang="ja-JP" altLang="en-US" sz="2000" dirty="0"/>
              <a:t>ベンチマーク問題</a:t>
            </a:r>
            <a:endParaRPr lang="en-US" altLang="ja-JP" sz="2000" dirty="0"/>
          </a:p>
          <a:p>
            <a:pPr lvl="2">
              <a:spcBef>
                <a:spcPts val="1200"/>
              </a:spcBef>
              <a:buFont typeface="Wingdings" panose="05000000000000000000" pitchFamily="2" charset="2"/>
              <a:buChar char="Ø"/>
              <a:defRPr/>
            </a:pPr>
            <a:r>
              <a:rPr lang="en-US" altLang="ja-JP" sz="2000" dirty="0"/>
              <a:t>2. </a:t>
            </a:r>
            <a:r>
              <a:rPr lang="ja-JP" altLang="en-US" sz="2000" dirty="0"/>
              <a:t>プラント操業スケジューリング問題</a:t>
            </a:r>
            <a:endParaRPr lang="en-US" altLang="ja-JP" sz="2000" dirty="0"/>
          </a:p>
          <a:p>
            <a:pPr lvl="2">
              <a:spcBef>
                <a:spcPts val="1200"/>
              </a:spcBef>
              <a:buFont typeface="Wingdings" panose="05000000000000000000" pitchFamily="2" charset="2"/>
              <a:buChar char="Ø"/>
              <a:defRPr/>
            </a:pPr>
            <a:r>
              <a:rPr lang="en-US" altLang="ja-JP" sz="2000" dirty="0"/>
              <a:t>3. </a:t>
            </a:r>
            <a:r>
              <a:rPr lang="ja-JP" altLang="en-US" sz="2000" dirty="0"/>
              <a:t>データ駆動非線形制約問題</a:t>
            </a:r>
            <a:endParaRPr lang="en-US" altLang="ja-JP" sz="2000" dirty="0"/>
          </a:p>
          <a:p>
            <a:pPr>
              <a:defRPr/>
            </a:pPr>
            <a:r>
              <a:rPr lang="ja-JP" altLang="en-US" sz="2800" dirty="0"/>
              <a:t>問題分割の課題を明らかにすると同時に、それを解消するアルゴリズムを提案し、一部成果を外部発表した。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テキスト ボックス 143">
            <a:extLst>
              <a:ext uri="{FF2B5EF4-FFF2-40B4-BE49-F238E27FC236}">
                <a16:creationId xmlns:a16="http://schemas.microsoft.com/office/drawing/2014/main" id="{4EEA031A-95A0-4330-9E4C-AC6AE370760F}"/>
              </a:ext>
            </a:extLst>
          </p:cNvPr>
          <p:cNvSpPr txBox="1"/>
          <p:nvPr/>
        </p:nvSpPr>
        <p:spPr>
          <a:xfrm>
            <a:off x="3063758" y="3790982"/>
            <a:ext cx="756268" cy="307777"/>
          </a:xfrm>
          <a:prstGeom prst="rect">
            <a:avLst/>
          </a:prstGeom>
          <a:solidFill>
            <a:schemeClr val="bg1"/>
          </a:solidFill>
        </p:spPr>
        <p:txBody>
          <a:bodyPr wrap="square" rtlCol="0">
            <a:spAutoFit/>
          </a:bodyPr>
          <a:lstStyle/>
          <a:p>
            <a:pPr algn="ctr"/>
            <a:r>
              <a:rPr kumimoji="1" lang="ja-JP" altLang="en-US" sz="1400" dirty="0"/>
              <a:t>凸制約</a:t>
            </a:r>
          </a:p>
        </p:txBody>
      </p:sp>
      <p:pic>
        <p:nvPicPr>
          <p:cNvPr id="63" name="図 62">
            <a:extLst>
              <a:ext uri="{FF2B5EF4-FFF2-40B4-BE49-F238E27FC236}">
                <a16:creationId xmlns:a16="http://schemas.microsoft.com/office/drawing/2014/main" id="{68BB2C22-3A12-47D9-9D24-BD348F0C024B}"/>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8211215" y="2653111"/>
            <a:ext cx="3407365" cy="321008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43" name="図 42">
            <a:extLst>
              <a:ext uri="{FF2B5EF4-FFF2-40B4-BE49-F238E27FC236}">
                <a16:creationId xmlns:a16="http://schemas.microsoft.com/office/drawing/2014/main" id="{EC995EFF-F321-4715-940A-F1272DE90CB1}"/>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4359187" y="2661222"/>
            <a:ext cx="3407365" cy="3193858"/>
          </a:xfrm>
          <a:prstGeom prst="rect">
            <a:avLst/>
          </a:prstGeom>
        </p:spPr>
      </p:pic>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4692109-42E4-427A-897D-B537E8F08B70}"/>
                  </a:ext>
                </a:extLst>
              </p:cNvPr>
              <p:cNvSpPr txBox="1"/>
              <p:nvPr/>
            </p:nvSpPr>
            <p:spPr>
              <a:xfrm>
                <a:off x="5932563" y="1472501"/>
                <a:ext cx="4296079"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47" name="テキスト ボックス 46">
                <a:extLst>
                  <a:ext uri="{FF2B5EF4-FFF2-40B4-BE49-F238E27FC236}">
                    <a16:creationId xmlns:a16="http://schemas.microsoft.com/office/drawing/2014/main" id="{24692109-42E4-427A-897D-B537E8F08B70}"/>
                  </a:ext>
                </a:extLst>
              </p:cNvPr>
              <p:cNvSpPr txBox="1">
                <a:spLocks noRot="1" noChangeAspect="1" noMove="1" noResize="1" noEditPoints="1" noAdjustHandles="1" noChangeArrowheads="1" noChangeShapeType="1" noTextEdit="1"/>
              </p:cNvSpPr>
              <p:nvPr/>
            </p:nvSpPr>
            <p:spPr>
              <a:xfrm>
                <a:off x="5932563" y="1472501"/>
                <a:ext cx="4296079" cy="369332"/>
              </a:xfrm>
              <a:prstGeom prst="rect">
                <a:avLst/>
              </a:prstGeom>
              <a:blipFill>
                <a:blip r:embed="rId4"/>
                <a:stretch>
                  <a:fillRect t="-10000" b="-26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0F5DD74-3321-4887-BBFA-CF591DF3E97A}"/>
              </a:ext>
            </a:extLst>
          </p:cNvPr>
          <p:cNvSpPr txBox="1"/>
          <p:nvPr/>
        </p:nvSpPr>
        <p:spPr>
          <a:xfrm>
            <a:off x="1169487" y="1472501"/>
            <a:ext cx="1956011" cy="369332"/>
          </a:xfrm>
          <a:prstGeom prst="rect">
            <a:avLst/>
          </a:prstGeom>
          <a:noFill/>
        </p:spPr>
        <p:txBody>
          <a:bodyPr wrap="square" rtlCol="0">
            <a:spAutoFit/>
          </a:bodyPr>
          <a:lstStyle/>
          <a:p>
            <a:pPr algn="ctr"/>
            <a:r>
              <a:rPr lang="ja-JP" altLang="en-US" dirty="0"/>
              <a:t>最適化問題</a:t>
            </a:r>
          </a:p>
        </p:txBody>
      </p:sp>
      <mc:AlternateContent xmlns:mc="http://schemas.openxmlformats.org/markup-compatibility/2006" xmlns:a14="http://schemas.microsoft.com/office/drawing/2010/main">
        <mc:Choice Requires="a14">
          <p:sp>
            <p:nvSpPr>
              <p:cNvPr id="58" name="テキスト プレースホルダー 2">
                <a:extLst>
                  <a:ext uri="{FF2B5EF4-FFF2-40B4-BE49-F238E27FC236}">
                    <a16:creationId xmlns:a16="http://schemas.microsoft.com/office/drawing/2014/main" id="{1046B59A-17A4-4929-8653-B7EE907C499E}"/>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関数の最小解をずらして配置することで、</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のトレードオフ領域が出現。</a:t>
                </a:r>
                <a:endParaRPr lang="en-US" altLang="ja-JP" sz="2800" dirty="0"/>
              </a:p>
            </p:txBody>
          </p:sp>
        </mc:Choice>
        <mc:Fallback xmlns="">
          <p:sp>
            <p:nvSpPr>
              <p:cNvPr id="58" name="テキスト プレースホルダー 2">
                <a:extLst>
                  <a:ext uri="{FF2B5EF4-FFF2-40B4-BE49-F238E27FC236}">
                    <a16:creationId xmlns:a16="http://schemas.microsoft.com/office/drawing/2014/main" id="{1046B59A-17A4-4929-8653-B7EE907C499E}"/>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5"/>
                <a:stretch>
                  <a:fillRect l="-963" t="-18750" b="-9375"/>
                </a:stretch>
              </a:blipFill>
            </p:spPr>
            <p:txBody>
              <a:bodyPr/>
              <a:lstStyle/>
              <a:p>
                <a:r>
                  <a:rPr lang="ja-JP" altLang="en-US">
                    <a:noFill/>
                  </a:rPr>
                  <a:t> </a:t>
                </a:r>
              </a:p>
            </p:txBody>
          </p:sp>
        </mc:Fallback>
      </mc:AlternateContent>
      <p:sp>
        <p:nvSpPr>
          <p:cNvPr id="68" name="四角形: 角を丸くする 67">
            <a:extLst>
              <a:ext uri="{FF2B5EF4-FFF2-40B4-BE49-F238E27FC236}">
                <a16:creationId xmlns:a16="http://schemas.microsoft.com/office/drawing/2014/main" id="{C21C9FA1-1A00-4099-87D8-35CB78920AE3}"/>
              </a:ext>
            </a:extLst>
          </p:cNvPr>
          <p:cNvSpPr/>
          <p:nvPr/>
        </p:nvSpPr>
        <p:spPr>
          <a:xfrm>
            <a:off x="4806484" y="4717031"/>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ED1853D5-6521-4F21-8239-A09C9EDBE85C}"/>
              </a:ext>
            </a:extLst>
          </p:cNvPr>
          <p:cNvSpPr txBox="1"/>
          <p:nvPr/>
        </p:nvSpPr>
        <p:spPr>
          <a:xfrm>
            <a:off x="5578179" y="4769938"/>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70" name="四角形: 角を丸くする 69">
            <a:extLst>
              <a:ext uri="{FF2B5EF4-FFF2-40B4-BE49-F238E27FC236}">
                <a16:creationId xmlns:a16="http://schemas.microsoft.com/office/drawing/2014/main" id="{63DC379B-8D3B-44EC-BBBF-CD482E1E9EA7}"/>
              </a:ext>
            </a:extLst>
          </p:cNvPr>
          <p:cNvSpPr/>
          <p:nvPr/>
        </p:nvSpPr>
        <p:spPr>
          <a:xfrm rot="18710592">
            <a:off x="5980636" y="3510373"/>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A94E0E4F-8999-420D-83C7-1CE473375F1B}"/>
              </a:ext>
            </a:extLst>
          </p:cNvPr>
          <p:cNvSpPr txBox="1"/>
          <p:nvPr/>
        </p:nvSpPr>
        <p:spPr>
          <a:xfrm>
            <a:off x="6177194" y="2918979"/>
            <a:ext cx="1444762" cy="307777"/>
          </a:xfrm>
          <a:prstGeom prst="rect">
            <a:avLst/>
          </a:prstGeom>
          <a:noFill/>
        </p:spPr>
        <p:txBody>
          <a:bodyPr wrap="square" rtlCol="0">
            <a:spAutoFit/>
          </a:bodyPr>
          <a:lstStyle/>
          <a:p>
            <a:pPr algn="ctr"/>
            <a:r>
              <a:rPr lang="ja-JP" altLang="en-US" sz="1400" dirty="0"/>
              <a:t>トレードオフ領域</a:t>
            </a:r>
          </a:p>
        </p:txBody>
      </p:sp>
      <p:cxnSp>
        <p:nvCxnSpPr>
          <p:cNvPr id="74" name="直線コネクタ 73">
            <a:extLst>
              <a:ext uri="{FF2B5EF4-FFF2-40B4-BE49-F238E27FC236}">
                <a16:creationId xmlns:a16="http://schemas.microsoft.com/office/drawing/2014/main" id="{22305B66-E205-4B73-B443-49FB3076441C}"/>
              </a:ext>
            </a:extLst>
          </p:cNvPr>
          <p:cNvCxnSpPr>
            <a:cxnSpLocks/>
          </p:cNvCxnSpPr>
          <p:nvPr/>
        </p:nvCxnSpPr>
        <p:spPr>
          <a:xfrm flipV="1">
            <a:off x="6271985" y="3512648"/>
            <a:ext cx="636562" cy="708044"/>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59D828E-9C50-4148-B349-C28FE80A23D1}"/>
              </a:ext>
            </a:extLst>
          </p:cNvPr>
          <p:cNvSpPr txBox="1"/>
          <p:nvPr/>
        </p:nvSpPr>
        <p:spPr>
          <a:xfrm>
            <a:off x="6371302" y="3870637"/>
            <a:ext cx="1398494" cy="261610"/>
          </a:xfrm>
          <a:prstGeom prst="rect">
            <a:avLst/>
          </a:prstGeom>
          <a:noFill/>
        </p:spPr>
        <p:txBody>
          <a:bodyPr wrap="square" rtlCol="0">
            <a:spAutoFit/>
          </a:bodyPr>
          <a:lstStyle/>
          <a:p>
            <a:pPr algn="ctr"/>
            <a:r>
              <a:rPr lang="ja-JP" altLang="en-US" sz="1100" dirty="0"/>
              <a:t>パレートフロンティア</a:t>
            </a:r>
          </a:p>
        </p:txBody>
      </p:sp>
      <p:sp>
        <p:nvSpPr>
          <p:cNvPr id="84" name="四角形: 角を丸くする 83">
            <a:extLst>
              <a:ext uri="{FF2B5EF4-FFF2-40B4-BE49-F238E27FC236}">
                <a16:creationId xmlns:a16="http://schemas.microsoft.com/office/drawing/2014/main" id="{4DF3B525-6BF4-4324-8AE3-B53D4983E014}"/>
              </a:ext>
            </a:extLst>
          </p:cNvPr>
          <p:cNvSpPr/>
          <p:nvPr/>
        </p:nvSpPr>
        <p:spPr>
          <a:xfrm rot="16200000">
            <a:off x="4121336" y="353792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四角形: 角を丸くする 84">
            <a:extLst>
              <a:ext uri="{FF2B5EF4-FFF2-40B4-BE49-F238E27FC236}">
                <a16:creationId xmlns:a16="http://schemas.microsoft.com/office/drawing/2014/main" id="{C23824BB-C5A0-4EF0-A19C-33F3F6B03BA7}"/>
              </a:ext>
            </a:extLst>
          </p:cNvPr>
          <p:cNvSpPr/>
          <p:nvPr/>
        </p:nvSpPr>
        <p:spPr>
          <a:xfrm rot="10800000">
            <a:off x="5704348" y="5053964"/>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1A932F2-2477-4DA7-BDF5-A1DB3F96FC3A}"/>
                  </a:ext>
                </a:extLst>
              </p:cNvPr>
              <p:cNvSpPr txBox="1"/>
              <p:nvPr/>
            </p:nvSpPr>
            <p:spPr>
              <a:xfrm>
                <a:off x="1677261" y="2630514"/>
                <a:ext cx="231128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e>
                      </m:d>
                    </m:oMath>
                  </m:oMathPara>
                </a14:m>
                <a:endParaRPr kumimoji="1" lang="ja-JP" altLang="en-US" dirty="0"/>
              </a:p>
            </p:txBody>
          </p:sp>
        </mc:Choice>
        <mc:Fallback xmlns="">
          <p:sp>
            <p:nvSpPr>
              <p:cNvPr id="87" name="テキスト ボックス 86">
                <a:extLst>
                  <a:ext uri="{FF2B5EF4-FFF2-40B4-BE49-F238E27FC236}">
                    <a16:creationId xmlns:a16="http://schemas.microsoft.com/office/drawing/2014/main" id="{81A932F2-2477-4DA7-BDF5-A1DB3F96FC3A}"/>
                  </a:ext>
                </a:extLst>
              </p:cNvPr>
              <p:cNvSpPr txBox="1">
                <a:spLocks noRot="1" noChangeAspect="1" noMove="1" noResize="1" noEditPoints="1" noAdjustHandles="1" noChangeArrowheads="1" noChangeShapeType="1" noTextEdit="1"/>
              </p:cNvSpPr>
              <p:nvPr/>
            </p:nvSpPr>
            <p:spPr>
              <a:xfrm>
                <a:off x="1677261" y="2630514"/>
                <a:ext cx="2311287" cy="369332"/>
              </a:xfrm>
              <a:prstGeom prst="rect">
                <a:avLst/>
              </a:prstGeom>
              <a:blipFill>
                <a:blip r:embed="rId6"/>
                <a:stretch>
                  <a:fillRect l="-792"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09815C-B6FB-433A-A75A-88C74A2D75BF}"/>
                  </a:ext>
                </a:extLst>
              </p:cNvPr>
              <p:cNvSpPr txBox="1"/>
              <p:nvPr/>
            </p:nvSpPr>
            <p:spPr>
              <a:xfrm>
                <a:off x="3234161" y="2127074"/>
                <a:ext cx="1217976"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𝑑</m:t>
                      </m:r>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107" name="テキスト ボックス 106">
                <a:extLst>
                  <a:ext uri="{FF2B5EF4-FFF2-40B4-BE49-F238E27FC236}">
                    <a16:creationId xmlns:a16="http://schemas.microsoft.com/office/drawing/2014/main" id="{E509815C-B6FB-433A-A75A-88C74A2D75BF}"/>
                  </a:ext>
                </a:extLst>
              </p:cNvPr>
              <p:cNvSpPr txBox="1">
                <a:spLocks noRot="1" noChangeAspect="1" noMove="1" noResize="1" noEditPoints="1" noAdjustHandles="1" noChangeArrowheads="1" noChangeShapeType="1" noTextEdit="1"/>
              </p:cNvSpPr>
              <p:nvPr/>
            </p:nvSpPr>
            <p:spPr>
              <a:xfrm>
                <a:off x="3234161" y="2127074"/>
                <a:ext cx="1217976" cy="307777"/>
              </a:xfrm>
              <a:prstGeom prst="rect">
                <a:avLst/>
              </a:prstGeom>
              <a:blipFill>
                <a:blip r:embed="rId7"/>
                <a:stretch>
                  <a:fillRect b="-10000"/>
                </a:stretch>
              </a:blipFill>
            </p:spPr>
            <p:txBody>
              <a:bodyPr/>
              <a:lstStyle/>
              <a:p>
                <a:r>
                  <a:rPr lang="ja-JP" altLang="en-US">
                    <a:noFill/>
                  </a:rPr>
                  <a:t> </a:t>
                </a:r>
              </a:p>
            </p:txBody>
          </p:sp>
        </mc:Fallback>
      </mc:AlternateContent>
      <p:cxnSp>
        <p:nvCxnSpPr>
          <p:cNvPr id="112" name="直線コネクタ 111">
            <a:extLst>
              <a:ext uri="{FF2B5EF4-FFF2-40B4-BE49-F238E27FC236}">
                <a16:creationId xmlns:a16="http://schemas.microsoft.com/office/drawing/2014/main" id="{D22E6799-4CEA-45E5-BA95-C7F986856A28}"/>
              </a:ext>
            </a:extLst>
          </p:cNvPr>
          <p:cNvCxnSpPr>
            <a:cxnSpLocks/>
          </p:cNvCxnSpPr>
          <p:nvPr/>
        </p:nvCxnSpPr>
        <p:spPr>
          <a:xfrm flipH="1">
            <a:off x="4359187" y="1881504"/>
            <a:ext cx="737544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918FE43-00B2-4B4E-AF17-387D4D4F38F3}"/>
              </a:ext>
            </a:extLst>
          </p:cNvPr>
          <p:cNvCxnSpPr>
            <a:cxnSpLocks/>
          </p:cNvCxnSpPr>
          <p:nvPr/>
        </p:nvCxnSpPr>
        <p:spPr>
          <a:xfrm flipH="1">
            <a:off x="255109" y="1881504"/>
            <a:ext cx="378476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B32A5DE-F456-40B9-901F-B9CC43BF4718}"/>
              </a:ext>
            </a:extLst>
          </p:cNvPr>
          <p:cNvSpPr txBox="1"/>
          <p:nvPr/>
        </p:nvSpPr>
        <p:spPr>
          <a:xfrm>
            <a:off x="337011" y="3518708"/>
            <a:ext cx="889706" cy="338554"/>
          </a:xfrm>
          <a:prstGeom prst="rect">
            <a:avLst/>
          </a:prstGeom>
          <a:noFill/>
        </p:spPr>
        <p:txBody>
          <a:bodyPr wrap="square" rtlCol="0">
            <a:spAutoFit/>
          </a:bodyPr>
          <a:lstStyle/>
          <a:p>
            <a:pPr algn="ctr"/>
            <a:r>
              <a:rPr lang="en-US" altLang="ja-JP" sz="1600" dirty="0"/>
              <a:t>Prob.1</a:t>
            </a:r>
            <a:endParaRPr lang="ja-JP" altLang="en-US" sz="1600" dirty="0"/>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895B133-FF84-4D8E-8F9E-96C68DEF420E}"/>
                  </a:ext>
                </a:extLst>
              </p:cNvPr>
              <p:cNvSpPr txBox="1"/>
              <p:nvPr/>
            </p:nvSpPr>
            <p:spPr>
              <a:xfrm>
                <a:off x="1127709" y="3501485"/>
                <a:ext cx="260317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1</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sSup>
                            <m:sSupPr>
                              <m:ctrlPr>
                                <a:rPr lang="en-US" altLang="ja-JP" sz="1600" i="1">
                                  <a:latin typeface="Cambria Math" panose="02040503050406030204" pitchFamily="18" charset="0"/>
                                  <a:ea typeface="Cambria Math" panose="02040503050406030204" pitchFamily="18" charset="0"/>
                                </a:rPr>
                              </m:ctrlPr>
                            </m:sSupPr>
                            <m:e>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−1)</m:t>
                              </m:r>
                            </m:e>
                            <m:sup>
                              <m:r>
                                <a:rPr lang="en-US" altLang="ja-JP" sz="1600" i="1">
                                  <a:latin typeface="Cambria Math" panose="02040503050406030204" pitchFamily="18" charset="0"/>
                                  <a:ea typeface="Cambria Math" panose="02040503050406030204" pitchFamily="18" charset="0"/>
                                </a:rPr>
                                <m:t>2</m:t>
                              </m:r>
                            </m:sup>
                          </m:sSup>
                        </m:e>
                      </m:d>
                    </m:oMath>
                  </m:oMathPara>
                </a14:m>
                <a:endParaRPr kumimoji="1" lang="ja-JP" altLang="en-US" sz="1600" dirty="0"/>
              </a:p>
            </p:txBody>
          </p:sp>
        </mc:Choice>
        <mc:Fallback xmlns="">
          <p:sp>
            <p:nvSpPr>
              <p:cNvPr id="127" name="テキスト ボックス 126">
                <a:extLst>
                  <a:ext uri="{FF2B5EF4-FFF2-40B4-BE49-F238E27FC236}">
                    <a16:creationId xmlns:a16="http://schemas.microsoft.com/office/drawing/2014/main" id="{A895B133-FF84-4D8E-8F9E-96C68DEF420E}"/>
                  </a:ext>
                </a:extLst>
              </p:cNvPr>
              <p:cNvSpPr txBox="1">
                <a:spLocks noRot="1" noChangeAspect="1" noMove="1" noResize="1" noEditPoints="1" noAdjustHandles="1" noChangeArrowheads="1" noChangeShapeType="1" noTextEdit="1"/>
              </p:cNvSpPr>
              <p:nvPr/>
            </p:nvSpPr>
            <p:spPr>
              <a:xfrm>
                <a:off x="1127709" y="3501485"/>
                <a:ext cx="2603171"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DA6E680F-E662-4A11-8683-D84AD506F831}"/>
                  </a:ext>
                </a:extLst>
              </p:cNvPr>
              <p:cNvSpPr txBox="1"/>
              <p:nvPr/>
            </p:nvSpPr>
            <p:spPr>
              <a:xfrm>
                <a:off x="1127709" y="4081145"/>
                <a:ext cx="267454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2</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d>
                        </m:e>
                      </m:func>
                      <m:r>
                        <a:rPr lang="en-US" altLang="ja-JP" sz="1600" b="0" i="1" smtClean="0">
                          <a:latin typeface="Cambria Math" panose="02040503050406030204" pitchFamily="18" charset="0"/>
                          <a:ea typeface="Cambria Math" panose="02040503050406030204" pitchFamily="18" charset="0"/>
                        </a:rPr>
                        <m:t>−1</m:t>
                      </m:r>
                    </m:oMath>
                  </m:oMathPara>
                </a14:m>
                <a:endParaRPr kumimoji="1" lang="ja-JP" altLang="en-US" sz="1600" dirty="0"/>
              </a:p>
            </p:txBody>
          </p:sp>
        </mc:Choice>
        <mc:Fallback xmlns="">
          <p:sp>
            <p:nvSpPr>
              <p:cNvPr id="129" name="テキスト ボックス 128">
                <a:extLst>
                  <a:ext uri="{FF2B5EF4-FFF2-40B4-BE49-F238E27FC236}">
                    <a16:creationId xmlns:a16="http://schemas.microsoft.com/office/drawing/2014/main" id="{DA6E680F-E662-4A11-8683-D84AD506F831}"/>
                  </a:ext>
                </a:extLst>
              </p:cNvPr>
              <p:cNvSpPr txBox="1">
                <a:spLocks noRot="1" noChangeAspect="1" noMove="1" noResize="1" noEditPoints="1" noAdjustHandles="1" noChangeArrowheads="1" noChangeShapeType="1" noTextEdit="1"/>
              </p:cNvSpPr>
              <p:nvPr/>
            </p:nvSpPr>
            <p:spPr>
              <a:xfrm>
                <a:off x="1127709" y="4081145"/>
                <a:ext cx="2674546" cy="338554"/>
              </a:xfrm>
              <a:prstGeom prst="rect">
                <a:avLst/>
              </a:prstGeom>
              <a:blipFill>
                <a:blip r:embed="rId9"/>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80FDCDB-D596-4551-948C-5E6C10C94A2A}"/>
                  </a:ext>
                </a:extLst>
              </p:cNvPr>
              <p:cNvSpPr txBox="1"/>
              <p:nvPr/>
            </p:nvSpPr>
            <p:spPr>
              <a:xfrm>
                <a:off x="1127709" y="4783275"/>
                <a:ext cx="3011768" cy="3413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3</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sgn</m:t>
                          </m:r>
                        </m:fName>
                        <m:e>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func>
                      <m:sSup>
                        <m:sSupPr>
                          <m:ctrlPr>
                            <a:rPr lang="en-US" altLang="ja-JP" sz="1600" b="0" i="1" smtClean="0">
                              <a:latin typeface="Cambria Math" panose="02040503050406030204" pitchFamily="18" charset="0"/>
                              <a:ea typeface="Cambria Math" panose="02040503050406030204" pitchFamily="18" charset="0"/>
                            </a:rPr>
                          </m:ctrlPr>
                        </m:sSupPr>
                        <m:e>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sup>
                          <m:r>
                            <a:rPr lang="en-US" altLang="ja-JP" sz="1600" b="0" i="1" smtClean="0">
                              <a:latin typeface="Cambria Math" panose="02040503050406030204" pitchFamily="18" charset="0"/>
                              <a:ea typeface="Cambria Math" panose="02040503050406030204" pitchFamily="18" charset="0"/>
                            </a:rPr>
                            <m:t>0.25</m:t>
                          </m:r>
                        </m:sup>
                      </m:sSup>
                    </m:oMath>
                  </m:oMathPara>
                </a14:m>
                <a:endParaRPr kumimoji="1" lang="ja-JP" altLang="en-US" sz="1600" dirty="0"/>
              </a:p>
            </p:txBody>
          </p:sp>
        </mc:Choice>
        <mc:Fallback xmlns="">
          <p:sp>
            <p:nvSpPr>
              <p:cNvPr id="130" name="テキスト ボックス 129">
                <a:extLst>
                  <a:ext uri="{FF2B5EF4-FFF2-40B4-BE49-F238E27FC236}">
                    <a16:creationId xmlns:a16="http://schemas.microsoft.com/office/drawing/2014/main" id="{F80FDCDB-D596-4551-948C-5E6C10C94A2A}"/>
                  </a:ext>
                </a:extLst>
              </p:cNvPr>
              <p:cNvSpPr txBox="1">
                <a:spLocks noRot="1" noChangeAspect="1" noMove="1" noResize="1" noEditPoints="1" noAdjustHandles="1" noChangeArrowheads="1" noChangeShapeType="1" noTextEdit="1"/>
              </p:cNvSpPr>
              <p:nvPr/>
            </p:nvSpPr>
            <p:spPr>
              <a:xfrm>
                <a:off x="1127709" y="4783275"/>
                <a:ext cx="3011768" cy="341376"/>
              </a:xfrm>
              <a:prstGeom prst="rect">
                <a:avLst/>
              </a:prstGeom>
              <a:blipFill>
                <a:blip r:embed="rId10"/>
                <a:stretch>
                  <a:fillRect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CBD0F7DE-6FC7-4345-8F76-E5076C6F763A}"/>
                  </a:ext>
                </a:extLst>
              </p:cNvPr>
              <p:cNvSpPr txBox="1"/>
              <p:nvPr/>
            </p:nvSpPr>
            <p:spPr>
              <a:xfrm>
                <a:off x="1127709" y="5516526"/>
                <a:ext cx="3330803"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4</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oMath>
                </a14:m>
                <a:r>
                  <a:rPr lang="en-US" altLang="ja-JP" sz="1600" dirty="0">
                    <a:ea typeface="Cambria Math" panose="02040503050406030204" pitchFamily="18" charset="0"/>
                  </a:rPr>
                  <a:t> </a:t>
                </a:r>
                <a14:m>
                  <m:oMath xmlns:m="http://schemas.openxmlformats.org/officeDocument/2006/math">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 −</m:t>
                        </m:r>
                        <m:r>
                          <m:rPr>
                            <m:sty m:val="p"/>
                          </m:rPr>
                          <a:rPr lang="en-US" altLang="ja-JP" sz="1600" b="0" i="0" smtClean="0">
                            <a:latin typeface="Cambria Math" panose="02040503050406030204" pitchFamily="18" charset="0"/>
                            <a:ea typeface="Cambria Math" panose="02040503050406030204" pitchFamily="18" charset="0"/>
                          </a:rPr>
                          <m:t>cos</m:t>
                        </m:r>
                        <m:r>
                          <a:rPr lang="en-US" altLang="ja-JP" sz="1600" b="0" i="1" smtClean="0">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𝜋</m:t>
                        </m:r>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−0.25</m:t>
                            </m:r>
                          </m:e>
                        </m:d>
                        <m:r>
                          <a:rPr lang="en-US" altLang="ja-JP" sz="1600" b="0" i="1" smtClean="0">
                            <a:latin typeface="Cambria Math" panose="02040503050406030204" pitchFamily="18" charset="0"/>
                            <a:ea typeface="Cambria Math" panose="02040503050406030204" pitchFamily="18" charset="0"/>
                          </a:rPr>
                          <m:t>)</m:t>
                        </m:r>
                      </m:e>
                    </m:d>
                  </m:oMath>
                </a14:m>
                <a:endParaRPr lang="en-US" altLang="ja-JP" sz="1600" b="0" i="1" dirty="0">
                  <a:latin typeface="Cambria Math" panose="02040503050406030204" pitchFamily="18" charset="0"/>
                </a:endParaRPr>
              </a:p>
            </p:txBody>
          </p:sp>
        </mc:Choice>
        <mc:Fallback xmlns="">
          <p:sp>
            <p:nvSpPr>
              <p:cNvPr id="133" name="テキスト ボックス 132">
                <a:extLst>
                  <a:ext uri="{FF2B5EF4-FFF2-40B4-BE49-F238E27FC236}">
                    <a16:creationId xmlns:a16="http://schemas.microsoft.com/office/drawing/2014/main" id="{CBD0F7DE-6FC7-4345-8F76-E5076C6F763A}"/>
                  </a:ext>
                </a:extLst>
              </p:cNvPr>
              <p:cNvSpPr txBox="1">
                <a:spLocks noRot="1" noChangeAspect="1" noMove="1" noResize="1" noEditPoints="1" noAdjustHandles="1" noChangeArrowheads="1" noChangeShapeType="1" noTextEdit="1"/>
              </p:cNvSpPr>
              <p:nvPr/>
            </p:nvSpPr>
            <p:spPr>
              <a:xfrm>
                <a:off x="1127709" y="5516526"/>
                <a:ext cx="3330803"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1F3113B5-5BEE-4414-A621-435C1B6E3C08}"/>
                  </a:ext>
                </a:extLst>
              </p:cNvPr>
              <p:cNvSpPr txBox="1"/>
              <p:nvPr/>
            </p:nvSpPr>
            <p:spPr>
              <a:xfrm>
                <a:off x="5294242" y="4323855"/>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4" name="テキスト ボックス 133">
                <a:extLst>
                  <a:ext uri="{FF2B5EF4-FFF2-40B4-BE49-F238E27FC236}">
                    <a16:creationId xmlns:a16="http://schemas.microsoft.com/office/drawing/2014/main" id="{1F3113B5-5BEE-4414-A621-435C1B6E3C08}"/>
                  </a:ext>
                </a:extLst>
              </p:cNvPr>
              <p:cNvSpPr txBox="1">
                <a:spLocks noRot="1" noChangeAspect="1" noMove="1" noResize="1" noEditPoints="1" noAdjustHandles="1" noChangeArrowheads="1" noChangeShapeType="1" noTextEdit="1"/>
              </p:cNvSpPr>
              <p:nvPr/>
            </p:nvSpPr>
            <p:spPr>
              <a:xfrm>
                <a:off x="5294242" y="4323855"/>
                <a:ext cx="995599" cy="307777"/>
              </a:xfrm>
              <a:prstGeom prst="rect">
                <a:avLst/>
              </a:prstGeom>
              <a:blipFill>
                <a:blip r:embed="rId12"/>
                <a:stretch>
                  <a:fillRect t="-1961" b="-19608"/>
                </a:stretch>
              </a:blipFill>
            </p:spPr>
            <p:txBody>
              <a:bodyPr/>
              <a:lstStyle/>
              <a:p>
                <a:r>
                  <a:rPr lang="ja-JP" altLang="en-US">
                    <a:noFill/>
                  </a:rPr>
                  <a:t> </a:t>
                </a:r>
              </a:p>
            </p:txBody>
          </p:sp>
        </mc:Fallback>
      </mc:AlternateContent>
      <p:sp>
        <p:nvSpPr>
          <p:cNvPr id="135" name="星: 5 pt 134">
            <a:extLst>
              <a:ext uri="{FF2B5EF4-FFF2-40B4-BE49-F238E27FC236}">
                <a16:creationId xmlns:a16="http://schemas.microsoft.com/office/drawing/2014/main" id="{62CED36A-5D75-4E3A-839A-5B28C4C10C03}"/>
              </a:ext>
            </a:extLst>
          </p:cNvPr>
          <p:cNvSpPr/>
          <p:nvPr/>
        </p:nvSpPr>
        <p:spPr>
          <a:xfrm>
            <a:off x="6115324" y="4105624"/>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6EF85042-1EF8-430D-A97A-FFE8C1366B20}"/>
                  </a:ext>
                </a:extLst>
              </p:cNvPr>
              <p:cNvSpPr txBox="1"/>
              <p:nvPr/>
            </p:nvSpPr>
            <p:spPr>
              <a:xfrm>
                <a:off x="9764801" y="4355681"/>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7" name="テキスト ボックス 136">
                <a:extLst>
                  <a:ext uri="{FF2B5EF4-FFF2-40B4-BE49-F238E27FC236}">
                    <a16:creationId xmlns:a16="http://schemas.microsoft.com/office/drawing/2014/main" id="{6EF85042-1EF8-430D-A97A-FFE8C1366B20}"/>
                  </a:ext>
                </a:extLst>
              </p:cNvPr>
              <p:cNvSpPr txBox="1">
                <a:spLocks noRot="1" noChangeAspect="1" noMove="1" noResize="1" noEditPoints="1" noAdjustHandles="1" noChangeArrowheads="1" noChangeShapeType="1" noTextEdit="1"/>
              </p:cNvSpPr>
              <p:nvPr/>
            </p:nvSpPr>
            <p:spPr>
              <a:xfrm>
                <a:off x="9764801" y="4355681"/>
                <a:ext cx="995599" cy="307777"/>
              </a:xfrm>
              <a:prstGeom prst="rect">
                <a:avLst/>
              </a:prstGeom>
              <a:blipFill>
                <a:blip r:embed="rId13"/>
                <a:stretch>
                  <a:fillRect t="-4000" b="-20000"/>
                </a:stretch>
              </a:blipFill>
            </p:spPr>
            <p:txBody>
              <a:bodyPr/>
              <a:lstStyle/>
              <a:p>
                <a:r>
                  <a:rPr lang="ja-JP" altLang="en-US">
                    <a:noFill/>
                  </a:rPr>
                  <a:t> </a:t>
                </a:r>
              </a:p>
            </p:txBody>
          </p:sp>
        </mc:Fallback>
      </mc:AlternateContent>
      <p:sp>
        <p:nvSpPr>
          <p:cNvPr id="139" name="星: 5 pt 138">
            <a:extLst>
              <a:ext uri="{FF2B5EF4-FFF2-40B4-BE49-F238E27FC236}">
                <a16:creationId xmlns:a16="http://schemas.microsoft.com/office/drawing/2014/main" id="{376A1BE7-6C1F-4CDD-8DCF-50EC860E786B}"/>
              </a:ext>
            </a:extLst>
          </p:cNvPr>
          <p:cNvSpPr/>
          <p:nvPr/>
        </p:nvSpPr>
        <p:spPr>
          <a:xfrm>
            <a:off x="10164963" y="3901500"/>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星: 5 pt 139">
            <a:extLst>
              <a:ext uri="{FF2B5EF4-FFF2-40B4-BE49-F238E27FC236}">
                <a16:creationId xmlns:a16="http://schemas.microsoft.com/office/drawing/2014/main" id="{0EBCEB03-82D2-4183-AD7D-6383E71FD7E4}"/>
              </a:ext>
            </a:extLst>
          </p:cNvPr>
          <p:cNvSpPr/>
          <p:nvPr/>
        </p:nvSpPr>
        <p:spPr>
          <a:xfrm>
            <a:off x="6816488" y="340316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2" name="テキスト ボックス 141">
            <a:extLst>
              <a:ext uri="{FF2B5EF4-FFF2-40B4-BE49-F238E27FC236}">
                <a16:creationId xmlns:a16="http://schemas.microsoft.com/office/drawing/2014/main" id="{D7E352B7-512F-4AC7-BC26-E57CD8825AB6}"/>
              </a:ext>
            </a:extLst>
          </p:cNvPr>
          <p:cNvSpPr txBox="1"/>
          <p:nvPr/>
        </p:nvSpPr>
        <p:spPr>
          <a:xfrm>
            <a:off x="9197405" y="2534037"/>
            <a:ext cx="1932101" cy="307777"/>
          </a:xfrm>
          <a:prstGeom prst="rect">
            <a:avLst/>
          </a:prstGeom>
          <a:solidFill>
            <a:schemeClr val="bg1"/>
          </a:solidFill>
        </p:spPr>
        <p:txBody>
          <a:bodyPr wrap="square" rtlCol="0">
            <a:spAutoFit/>
          </a:bodyPr>
          <a:lstStyle/>
          <a:p>
            <a:pPr algn="ctr"/>
            <a:r>
              <a:rPr kumimoji="1" lang="ja-JP" altLang="en-US" sz="1400" dirty="0"/>
              <a:t>非凸制約（</a:t>
            </a:r>
            <a:r>
              <a:rPr kumimoji="1" lang="en-US" altLang="ja-JP" sz="1400" dirty="0"/>
              <a:t>Prob.4</a:t>
            </a:r>
            <a:r>
              <a:rPr kumimoji="1" lang="ja-JP" altLang="en-US" sz="1400" dirty="0"/>
              <a:t>）</a:t>
            </a:r>
          </a:p>
        </p:txBody>
      </p:sp>
      <p:sp>
        <p:nvSpPr>
          <p:cNvPr id="143" name="テキスト ボックス 142">
            <a:extLst>
              <a:ext uri="{FF2B5EF4-FFF2-40B4-BE49-F238E27FC236}">
                <a16:creationId xmlns:a16="http://schemas.microsoft.com/office/drawing/2014/main" id="{54181235-686B-48E4-9BD6-6DB333EC8722}"/>
              </a:ext>
            </a:extLst>
          </p:cNvPr>
          <p:cNvSpPr txBox="1"/>
          <p:nvPr/>
        </p:nvSpPr>
        <p:spPr>
          <a:xfrm>
            <a:off x="5411243" y="2522757"/>
            <a:ext cx="1778633" cy="307777"/>
          </a:xfrm>
          <a:prstGeom prst="rect">
            <a:avLst/>
          </a:prstGeom>
          <a:solidFill>
            <a:schemeClr val="bg1"/>
          </a:solidFill>
        </p:spPr>
        <p:txBody>
          <a:bodyPr wrap="square" rtlCol="0">
            <a:spAutoFit/>
          </a:bodyPr>
          <a:lstStyle/>
          <a:p>
            <a:pPr algn="ctr"/>
            <a:r>
              <a:rPr kumimoji="1" lang="ja-JP" altLang="en-US" sz="1400" dirty="0"/>
              <a:t>凸制約（</a:t>
            </a:r>
            <a:r>
              <a:rPr kumimoji="1" lang="en-US" altLang="ja-JP" sz="1400" dirty="0"/>
              <a:t>Prob.1</a:t>
            </a:r>
            <a:r>
              <a:rPr kumimoji="1" lang="ja-JP" altLang="en-US" sz="1400" dirty="0"/>
              <a:t>）</a:t>
            </a:r>
          </a:p>
        </p:txBody>
      </p:sp>
      <p:sp>
        <p:nvSpPr>
          <p:cNvPr id="145" name="テキスト ボックス 144">
            <a:extLst>
              <a:ext uri="{FF2B5EF4-FFF2-40B4-BE49-F238E27FC236}">
                <a16:creationId xmlns:a16="http://schemas.microsoft.com/office/drawing/2014/main" id="{77E46C8F-C004-4CA2-BFB1-FBE45206F861}"/>
              </a:ext>
            </a:extLst>
          </p:cNvPr>
          <p:cNvSpPr txBox="1"/>
          <p:nvPr/>
        </p:nvSpPr>
        <p:spPr>
          <a:xfrm>
            <a:off x="3025945" y="444138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7" name="テキスト ボックス 146">
            <a:extLst>
              <a:ext uri="{FF2B5EF4-FFF2-40B4-BE49-F238E27FC236}">
                <a16:creationId xmlns:a16="http://schemas.microsoft.com/office/drawing/2014/main" id="{0821920A-A93E-42B4-BF36-2E642DA46A5B}"/>
              </a:ext>
            </a:extLst>
          </p:cNvPr>
          <p:cNvSpPr txBox="1"/>
          <p:nvPr/>
        </p:nvSpPr>
        <p:spPr>
          <a:xfrm>
            <a:off x="2832904" y="5878882"/>
            <a:ext cx="1217976" cy="307777"/>
          </a:xfrm>
          <a:prstGeom prst="rect">
            <a:avLst/>
          </a:prstGeom>
          <a:noFill/>
        </p:spPr>
        <p:txBody>
          <a:bodyPr wrap="square" rtlCol="0">
            <a:spAutoFit/>
          </a:bodyPr>
          <a:lstStyle/>
          <a:p>
            <a:pPr algn="ctr"/>
            <a:r>
              <a:rPr kumimoji="1" lang="ja-JP" altLang="en-US" sz="1400" dirty="0"/>
              <a:t>非凸制約</a:t>
            </a:r>
          </a:p>
        </p:txBody>
      </p:sp>
      <p:sp>
        <p:nvSpPr>
          <p:cNvPr id="148" name="テキスト ボックス 147">
            <a:extLst>
              <a:ext uri="{FF2B5EF4-FFF2-40B4-BE49-F238E27FC236}">
                <a16:creationId xmlns:a16="http://schemas.microsoft.com/office/drawing/2014/main" id="{EF1CD7B9-5713-471A-A959-1B36B726EE34}"/>
              </a:ext>
            </a:extLst>
          </p:cNvPr>
          <p:cNvSpPr txBox="1"/>
          <p:nvPr/>
        </p:nvSpPr>
        <p:spPr>
          <a:xfrm>
            <a:off x="278164" y="2655498"/>
            <a:ext cx="1328816"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目的関数</a:t>
            </a:r>
          </a:p>
        </p:txBody>
      </p:sp>
      <p:sp>
        <p:nvSpPr>
          <p:cNvPr id="149" name="テキスト ボックス 148">
            <a:extLst>
              <a:ext uri="{FF2B5EF4-FFF2-40B4-BE49-F238E27FC236}">
                <a16:creationId xmlns:a16="http://schemas.microsoft.com/office/drawing/2014/main" id="{BFB6DACA-15A8-44A8-93EE-29F1C90D2AD4}"/>
              </a:ext>
            </a:extLst>
          </p:cNvPr>
          <p:cNvSpPr txBox="1"/>
          <p:nvPr/>
        </p:nvSpPr>
        <p:spPr>
          <a:xfrm>
            <a:off x="278164" y="3122065"/>
            <a:ext cx="1343671"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制約関数</a:t>
            </a:r>
          </a:p>
        </p:txBody>
      </p:sp>
      <p:sp>
        <p:nvSpPr>
          <p:cNvPr id="150" name="テキスト ボックス 149">
            <a:extLst>
              <a:ext uri="{FF2B5EF4-FFF2-40B4-BE49-F238E27FC236}">
                <a16:creationId xmlns:a16="http://schemas.microsoft.com/office/drawing/2014/main" id="{3FCAE711-6B3E-40C2-9167-1D2B7F508280}"/>
              </a:ext>
            </a:extLst>
          </p:cNvPr>
          <p:cNvSpPr txBox="1"/>
          <p:nvPr/>
        </p:nvSpPr>
        <p:spPr>
          <a:xfrm>
            <a:off x="344798" y="4085633"/>
            <a:ext cx="889706" cy="338554"/>
          </a:xfrm>
          <a:prstGeom prst="rect">
            <a:avLst/>
          </a:prstGeom>
          <a:noFill/>
        </p:spPr>
        <p:txBody>
          <a:bodyPr wrap="square" rtlCol="0">
            <a:spAutoFit/>
          </a:bodyPr>
          <a:lstStyle/>
          <a:p>
            <a:pPr algn="ctr"/>
            <a:r>
              <a:rPr lang="en-US" altLang="ja-JP" sz="1600" dirty="0"/>
              <a:t>Prob.2</a:t>
            </a:r>
            <a:endParaRPr lang="ja-JP" altLang="en-US" sz="1600" dirty="0"/>
          </a:p>
        </p:txBody>
      </p:sp>
      <p:sp>
        <p:nvSpPr>
          <p:cNvPr id="151" name="テキスト ボックス 150">
            <a:extLst>
              <a:ext uri="{FF2B5EF4-FFF2-40B4-BE49-F238E27FC236}">
                <a16:creationId xmlns:a16="http://schemas.microsoft.com/office/drawing/2014/main" id="{C833B07A-6F2E-42A0-881E-C68E8B1281D3}"/>
              </a:ext>
            </a:extLst>
          </p:cNvPr>
          <p:cNvSpPr txBox="1"/>
          <p:nvPr/>
        </p:nvSpPr>
        <p:spPr>
          <a:xfrm>
            <a:off x="337011" y="4775091"/>
            <a:ext cx="889706" cy="338554"/>
          </a:xfrm>
          <a:prstGeom prst="rect">
            <a:avLst/>
          </a:prstGeom>
          <a:noFill/>
        </p:spPr>
        <p:txBody>
          <a:bodyPr wrap="square" rtlCol="0">
            <a:spAutoFit/>
          </a:bodyPr>
          <a:lstStyle/>
          <a:p>
            <a:pPr algn="ctr"/>
            <a:r>
              <a:rPr lang="en-US" altLang="ja-JP" sz="1600" dirty="0"/>
              <a:t>Prob.3</a:t>
            </a:r>
            <a:endParaRPr lang="ja-JP" altLang="en-US" sz="1600" dirty="0"/>
          </a:p>
        </p:txBody>
      </p:sp>
      <p:sp>
        <p:nvSpPr>
          <p:cNvPr id="152" name="テキスト ボックス 151">
            <a:extLst>
              <a:ext uri="{FF2B5EF4-FFF2-40B4-BE49-F238E27FC236}">
                <a16:creationId xmlns:a16="http://schemas.microsoft.com/office/drawing/2014/main" id="{50D291E3-4DD2-42EF-AFFA-BC6C42888650}"/>
              </a:ext>
            </a:extLst>
          </p:cNvPr>
          <p:cNvSpPr txBox="1"/>
          <p:nvPr/>
        </p:nvSpPr>
        <p:spPr>
          <a:xfrm>
            <a:off x="3025945" y="5174460"/>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53" name="テキスト ボックス 152">
            <a:extLst>
              <a:ext uri="{FF2B5EF4-FFF2-40B4-BE49-F238E27FC236}">
                <a16:creationId xmlns:a16="http://schemas.microsoft.com/office/drawing/2014/main" id="{52592D14-4A3E-42CA-BE5C-F93A22BE945E}"/>
              </a:ext>
            </a:extLst>
          </p:cNvPr>
          <p:cNvSpPr txBox="1"/>
          <p:nvPr/>
        </p:nvSpPr>
        <p:spPr>
          <a:xfrm>
            <a:off x="344798" y="5491111"/>
            <a:ext cx="889706" cy="338554"/>
          </a:xfrm>
          <a:prstGeom prst="rect">
            <a:avLst/>
          </a:prstGeom>
          <a:noFill/>
        </p:spPr>
        <p:txBody>
          <a:bodyPr wrap="square" rtlCol="0">
            <a:spAutoFit/>
          </a:bodyPr>
          <a:lstStyle/>
          <a:p>
            <a:pPr algn="ctr"/>
            <a:r>
              <a:rPr lang="en-US" altLang="ja-JP" sz="1600" dirty="0"/>
              <a:t>Prob.4</a:t>
            </a:r>
            <a:endParaRPr lang="ja-JP" altLang="en-US" sz="1600" dirty="0"/>
          </a:p>
        </p:txBody>
      </p:sp>
      <p:sp>
        <p:nvSpPr>
          <p:cNvPr id="64" name="テキスト ボックス 63">
            <a:extLst>
              <a:ext uri="{FF2B5EF4-FFF2-40B4-BE49-F238E27FC236}">
                <a16:creationId xmlns:a16="http://schemas.microsoft.com/office/drawing/2014/main" id="{965F6D6F-2B42-4CAC-93DA-7A91969A1778}"/>
              </a:ext>
            </a:extLst>
          </p:cNvPr>
          <p:cNvSpPr txBox="1"/>
          <p:nvPr/>
        </p:nvSpPr>
        <p:spPr>
          <a:xfrm>
            <a:off x="10073317" y="411305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5" name="直線コネクタ 64">
            <a:extLst>
              <a:ext uri="{FF2B5EF4-FFF2-40B4-BE49-F238E27FC236}">
                <a16:creationId xmlns:a16="http://schemas.microsoft.com/office/drawing/2014/main" id="{86A93C20-1A64-47E8-9CB9-0396AEB6D51E}"/>
              </a:ext>
            </a:extLst>
          </p:cNvPr>
          <p:cNvCxnSpPr>
            <a:cxnSpLocks/>
          </p:cNvCxnSpPr>
          <p:nvPr/>
        </p:nvCxnSpPr>
        <p:spPr>
          <a:xfrm flipV="1">
            <a:off x="10077207" y="4036284"/>
            <a:ext cx="144000" cy="144000"/>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B9952984-32FD-4A18-8FB5-3C41DB07001D}"/>
              </a:ext>
            </a:extLst>
          </p:cNvPr>
          <p:cNvSpPr txBox="1"/>
          <p:nvPr/>
        </p:nvSpPr>
        <p:spPr>
          <a:xfrm>
            <a:off x="8190818" y="5891712"/>
            <a:ext cx="3916777" cy="307777"/>
          </a:xfrm>
          <a:prstGeom prst="rect">
            <a:avLst/>
          </a:prstGeom>
          <a:noFill/>
        </p:spPr>
        <p:txBody>
          <a:bodyPr wrap="square" rtlCol="0">
            <a:spAutoFit/>
          </a:bodyPr>
          <a:lstStyle/>
          <a:p>
            <a:pPr algn="ctr"/>
            <a:r>
              <a:rPr lang="ja-JP" altLang="en-US" sz="1400" dirty="0"/>
              <a:t>実行可能領域とトレードオフ領域は非連結に存在</a:t>
            </a:r>
          </a:p>
        </p:txBody>
      </p:sp>
      <p:sp>
        <p:nvSpPr>
          <p:cNvPr id="136" name="星: 5 pt 135">
            <a:extLst>
              <a:ext uri="{FF2B5EF4-FFF2-40B4-BE49-F238E27FC236}">
                <a16:creationId xmlns:a16="http://schemas.microsoft.com/office/drawing/2014/main" id="{D725DBCE-73FC-43D6-BA51-FAF60F68C364}"/>
              </a:ext>
            </a:extLst>
          </p:cNvPr>
          <p:cNvSpPr/>
          <p:nvPr/>
        </p:nvSpPr>
        <p:spPr>
          <a:xfrm>
            <a:off x="9976634" y="4065538"/>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8EC73B9-003B-4F8E-91FE-66009A3942A2}"/>
                  </a:ext>
                </a:extLst>
              </p:cNvPr>
              <p:cNvSpPr txBox="1"/>
              <p:nvPr/>
            </p:nvSpPr>
            <p:spPr>
              <a:xfrm>
                <a:off x="430807" y="2002098"/>
                <a:ext cx="2972907" cy="5332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𝜙</m:t>
                          </m:r>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𝑁</m:t>
                          </m:r>
                        </m:den>
                      </m:f>
                      <m:nary>
                        <m:naryPr>
                          <m:chr m:val="∑"/>
                          <m:limLoc m:val="subSup"/>
                          <m:ctrlPr>
                            <a:rPr lang="en-US" altLang="ja-JP" sz="1400" i="1">
                              <a:latin typeface="Cambria Math" panose="02040503050406030204" pitchFamily="18" charset="0"/>
                              <a:ea typeface="Cambria Math" panose="02040503050406030204" pitchFamily="18" charset="0"/>
                            </a:rPr>
                          </m:ctrlPr>
                        </m:naryPr>
                        <m:sub>
                          <m:r>
                            <m:rPr>
                              <m:brk m:alnAt="25"/>
                            </m:rPr>
                            <a:rPr lang="en-US" altLang="ja-JP" sz="1400" i="1">
                              <a:latin typeface="Cambria Math" panose="02040503050406030204" pitchFamily="18" charset="0"/>
                              <a:ea typeface="Cambria Math" panose="02040503050406030204" pitchFamily="18" charset="0"/>
                            </a:rPr>
                            <m:t>𝑛</m:t>
                          </m:r>
                          <m:r>
                            <a:rPr lang="en-US" altLang="ja-JP" sz="1400" i="1">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𝑁</m:t>
                          </m:r>
                        </m:sup>
                        <m:e>
                          <m:r>
                            <a:rPr lang="ja-JP" altLang="en-US" sz="1400" b="0" i="1" smtClean="0">
                              <a:latin typeface="Cambria Math" panose="02040503050406030204" pitchFamily="18" charset="0"/>
                              <a:ea typeface="Cambria Math" panose="02040503050406030204" pitchFamily="18" charset="0"/>
                            </a:rPr>
                            <m:t>𝜙</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𝑛</m:t>
                                  </m:r>
                                </m:sub>
                              </m:sSub>
                            </m:e>
                          </m:d>
                        </m:e>
                      </m:nary>
                      <m:r>
                        <a:rPr lang="en-US" altLang="ja-JP" sz="1400" i="1">
                          <a:latin typeface="Cambria Math" panose="02040503050406030204" pitchFamily="18" charset="0"/>
                          <a:ea typeface="Cambria Math" panose="02040503050406030204" pitchFamily="18" charset="0"/>
                        </a:rPr>
                        <m:t>−</m:t>
                      </m:r>
                      <m:func>
                        <m:funcPr>
                          <m:ctrlPr>
                            <a:rPr lang="en-US" altLang="ja-JP" sz="1400" i="1" smtClean="0">
                              <a:latin typeface="Cambria Math" panose="02040503050406030204" pitchFamily="18" charset="0"/>
                              <a:ea typeface="Cambria Math" panose="02040503050406030204" pitchFamily="18" charset="0"/>
                            </a:rPr>
                          </m:ctrlPr>
                        </m:funcPr>
                        <m:fName>
                          <m:r>
                            <a:rPr lang="ja-JP" altLang="en-US" sz="1400" i="1">
                              <a:latin typeface="Cambria Math" panose="02040503050406030204" pitchFamily="18" charset="0"/>
                              <a:ea typeface="Cambria Math" panose="02040503050406030204" pitchFamily="18" charset="0"/>
                            </a:rPr>
                            <m:t>𝜙</m:t>
                          </m:r>
                        </m:fName>
                        <m:e>
                          <m:d>
                            <m:dPr>
                              <m:ctrlPr>
                                <a:rPr lang="en-US" altLang="ja-JP" sz="1400" i="1">
                                  <a:latin typeface="Cambria Math" panose="02040503050406030204" pitchFamily="18" charset="0"/>
                                  <a:ea typeface="Cambria Math" panose="02040503050406030204" pitchFamily="18" charset="0"/>
                                </a:rPr>
                              </m:ctrlPr>
                            </m:dPr>
                            <m:e>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ea typeface="Cambria Math" panose="02040503050406030204" pitchFamily="18" charset="0"/>
                                    </a:rPr>
                                    <m:t>𝑑</m:t>
                                  </m:r>
                                </m:e>
                              </m:rad>
                            </m:e>
                          </m:d>
                        </m:e>
                      </m:func>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D8EC73B9-003B-4F8E-91FE-66009A3942A2}"/>
                  </a:ext>
                </a:extLst>
              </p:cNvPr>
              <p:cNvSpPr txBox="1">
                <a:spLocks noRot="1" noChangeAspect="1" noMove="1" noResize="1" noEditPoints="1" noAdjustHandles="1" noChangeArrowheads="1" noChangeShapeType="1" noTextEdit="1"/>
              </p:cNvSpPr>
              <p:nvPr/>
            </p:nvSpPr>
            <p:spPr>
              <a:xfrm>
                <a:off x="430807" y="2002098"/>
                <a:ext cx="2972907" cy="533288"/>
              </a:xfrm>
              <a:prstGeom prst="rect">
                <a:avLst/>
              </a:prstGeom>
              <a:blipFill>
                <a:blip r:embed="rId14"/>
                <a:stretch>
                  <a:fillRect t="-134091" b="-20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3A489AA5-BE3A-49D7-9D75-8AAC6D11FF96}"/>
                  </a:ext>
                </a:extLst>
              </p:cNvPr>
              <p:cNvSpPr txBox="1"/>
              <p:nvPr/>
            </p:nvSpPr>
            <p:spPr>
              <a:xfrm>
                <a:off x="8517320" y="2066228"/>
                <a:ext cx="297290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cos</m:t>
                          </m:r>
                        </m:fName>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−0.25))</m:t>
                          </m:r>
                        </m:e>
                      </m:func>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3A489AA5-BE3A-49D7-9D75-8AAC6D11FF96}"/>
                  </a:ext>
                </a:extLst>
              </p:cNvPr>
              <p:cNvSpPr txBox="1">
                <a:spLocks noRot="1" noChangeAspect="1" noMove="1" noResize="1" noEditPoints="1" noAdjustHandles="1" noChangeArrowheads="1" noChangeShapeType="1" noTextEdit="1"/>
              </p:cNvSpPr>
              <p:nvPr/>
            </p:nvSpPr>
            <p:spPr>
              <a:xfrm>
                <a:off x="8517320" y="2066228"/>
                <a:ext cx="2972907" cy="369332"/>
              </a:xfrm>
              <a:prstGeom prst="rect">
                <a:avLst/>
              </a:prstGeom>
              <a:blipFill>
                <a:blip r:embed="rId15"/>
                <a:stretch>
                  <a:fillRect l="-410" r="-615"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7658B36-28C3-4864-8009-B4875A199793}"/>
                  </a:ext>
                </a:extLst>
              </p:cNvPr>
              <p:cNvSpPr txBox="1"/>
              <p:nvPr/>
            </p:nvSpPr>
            <p:spPr>
              <a:xfrm>
                <a:off x="5360244" y="2056307"/>
                <a:ext cx="1804429"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e>
                        <m:sup>
                          <m:r>
                            <a:rPr lang="en-US" altLang="ja-JP" b="0" i="1" smtClean="0">
                              <a:latin typeface="Cambria Math" panose="02040503050406030204" pitchFamily="18" charset="0"/>
                            </a:rPr>
                            <m:t>2</m:t>
                          </m:r>
                        </m:sup>
                      </m:sSup>
                    </m:oMath>
                  </m:oMathPara>
                </a14:m>
                <a:endParaRPr kumimoji="1" lang="ja-JP" altLang="en-US" dirty="0"/>
              </a:p>
            </p:txBody>
          </p:sp>
        </mc:Choice>
        <mc:Fallback xmlns="">
          <p:sp>
            <p:nvSpPr>
              <p:cNvPr id="88" name="テキスト ボックス 87">
                <a:extLst>
                  <a:ext uri="{FF2B5EF4-FFF2-40B4-BE49-F238E27FC236}">
                    <a16:creationId xmlns:a16="http://schemas.microsoft.com/office/drawing/2014/main" id="{97658B36-28C3-4864-8009-B4875A199793}"/>
                  </a:ext>
                </a:extLst>
              </p:cNvPr>
              <p:cNvSpPr txBox="1">
                <a:spLocks noRot="1" noChangeAspect="1" noMove="1" noResize="1" noEditPoints="1" noAdjustHandles="1" noChangeArrowheads="1" noChangeShapeType="1" noTextEdit="1"/>
              </p:cNvSpPr>
              <p:nvPr/>
            </p:nvSpPr>
            <p:spPr>
              <a:xfrm>
                <a:off x="5360244" y="2056307"/>
                <a:ext cx="1804429" cy="369332"/>
              </a:xfrm>
              <a:prstGeom prst="rect">
                <a:avLst/>
              </a:prstGeom>
              <a:blipFill>
                <a:blip r:embed="rId16"/>
                <a:stretch>
                  <a:fillRect l="-676" b="-14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00138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5469</TotalTime>
  <Words>6251</Words>
  <Application>Microsoft Office PowerPoint</Application>
  <PresentationFormat>ワイド画面</PresentationFormat>
  <Paragraphs>1081</Paragraphs>
  <Slides>42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42</vt:i4>
      </vt:variant>
    </vt:vector>
  </HeadingPairs>
  <TitlesOfParts>
    <vt:vector size="48" baseType="lpstr">
      <vt:lpstr>Meiryo UI</vt:lpstr>
      <vt:lpstr>游ゴシック</vt:lpstr>
      <vt:lpstr>Arial</vt:lpstr>
      <vt:lpstr>Cambria Math</vt:lpstr>
      <vt:lpstr>Wingdings</vt:lpstr>
      <vt:lpstr>Yokogawa_Template_Standard</vt:lpstr>
      <vt:lpstr>共同研究の2022年度成果報告と 来年度のご相談について</vt:lpstr>
      <vt:lpstr>今回のお打合せの目的と概要</vt:lpstr>
      <vt:lpstr>アジェンダ</vt:lpstr>
      <vt:lpstr>研究目的・内容</vt:lpstr>
      <vt:lpstr>アプローチ</vt:lpstr>
      <vt:lpstr>2022年度 共同研究　下期進捗</vt:lpstr>
      <vt:lpstr>最適化方法</vt:lpstr>
      <vt:lpstr>成果概要</vt:lpstr>
      <vt:lpstr>最適化問題</vt:lpstr>
      <vt:lpstr>結果まとめ</vt:lpstr>
      <vt:lpstr>探索性能：最良解の推移</vt:lpstr>
      <vt:lpstr>合体アルゴリズムのスケジューリング問題への適用</vt:lpstr>
      <vt:lpstr>今回使用した問題：製紙工場・蒸解工程</vt:lpstr>
      <vt:lpstr>最適化問題</vt:lpstr>
      <vt:lpstr>結果まとめ</vt:lpstr>
      <vt:lpstr>探索性能：最良解の推移</vt:lpstr>
      <vt:lpstr>算出された操作計画</vt:lpstr>
      <vt:lpstr>最適化問題</vt:lpstr>
      <vt:lpstr>結果まとめ</vt:lpstr>
      <vt:lpstr>探索性能：最良解の推移</vt:lpstr>
      <vt:lpstr>アルゴリズム開発・検証の進捗</vt:lpstr>
      <vt:lpstr>問題分割における正規化法と問題点</vt:lpstr>
      <vt:lpstr>新たな正規化法と探索性能</vt:lpstr>
      <vt:lpstr>2022年度 外部発表</vt:lpstr>
      <vt:lpstr>2022年度　技術評価状況（最適化技術）</vt:lpstr>
      <vt:lpstr>研究目標との差異</vt:lpstr>
      <vt:lpstr>問題クラスとアルゴリズムの対応関係</vt:lpstr>
      <vt:lpstr>バイナリ変数への拡張</vt:lpstr>
      <vt:lpstr>先行研究</vt:lpstr>
      <vt:lpstr>制約起因の非連結性</vt:lpstr>
      <vt:lpstr>パレートフロンティアの広さ</vt:lpstr>
      <vt:lpstr>多数制約と高次元</vt:lpstr>
      <vt:lpstr>問題難易度と検証範囲の関係</vt:lpstr>
      <vt:lpstr>来年度の事情と方針（安田先生向け）</vt:lpstr>
      <vt:lpstr>2023年度 都立大学生の研究体制</vt:lpstr>
      <vt:lpstr>2023年度 研究開発計画</vt:lpstr>
      <vt:lpstr>2023年度 研究開発項目（暫定）</vt:lpstr>
      <vt:lpstr>まとめ</vt:lpstr>
      <vt:lpstr>PowerPoint プレゼンテーション</vt:lpstr>
      <vt:lpstr>制約対処法の分類</vt:lpstr>
      <vt:lpstr>近傍生成法</vt:lpstr>
      <vt:lpstr>問題分割に基づく制約対処法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893</cp:revision>
  <dcterms:created xsi:type="dcterms:W3CDTF">2022-01-26T00:23:42Z</dcterms:created>
  <dcterms:modified xsi:type="dcterms:W3CDTF">2023-03-23T10:42:22Z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