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71"/>
  </p:notesMasterIdLst>
  <p:sldIdLst>
    <p:sldId id="1578" r:id="rId2"/>
    <p:sldId id="269" r:id="rId3"/>
    <p:sldId id="1553" r:id="rId4"/>
    <p:sldId id="1554" r:id="rId5"/>
    <p:sldId id="1555" r:id="rId6"/>
    <p:sldId id="1197" r:id="rId7"/>
    <p:sldId id="1195" r:id="rId8"/>
    <p:sldId id="1559" r:id="rId9"/>
    <p:sldId id="1203" r:id="rId10"/>
    <p:sldId id="1200" r:id="rId11"/>
    <p:sldId id="1560" r:id="rId12"/>
    <p:sldId id="1562" r:id="rId13"/>
    <p:sldId id="1563" r:id="rId14"/>
    <p:sldId id="1217" r:id="rId15"/>
    <p:sldId id="1577" r:id="rId16"/>
    <p:sldId id="1585" r:id="rId17"/>
    <p:sldId id="1586" r:id="rId18"/>
    <p:sldId id="1574" r:id="rId19"/>
    <p:sldId id="1575" r:id="rId20"/>
    <p:sldId id="1587" r:id="rId21"/>
    <p:sldId id="1239" r:id="rId22"/>
    <p:sldId id="1231" r:id="rId23"/>
    <p:sldId id="1237" r:id="rId24"/>
    <p:sldId id="1238" r:id="rId25"/>
    <p:sldId id="1228" r:id="rId26"/>
    <p:sldId id="1556" r:id="rId27"/>
    <p:sldId id="1557" r:id="rId28"/>
    <p:sldId id="1564" r:id="rId29"/>
    <p:sldId id="1579" r:id="rId30"/>
    <p:sldId id="1580" r:id="rId31"/>
    <p:sldId id="1568" r:id="rId32"/>
    <p:sldId id="1566" r:id="rId33"/>
    <p:sldId id="1567" r:id="rId34"/>
    <p:sldId id="1569" r:id="rId35"/>
    <p:sldId id="1581" r:id="rId36"/>
    <p:sldId id="1582" r:id="rId37"/>
    <p:sldId id="1188" r:id="rId38"/>
    <p:sldId id="1202" r:id="rId39"/>
    <p:sldId id="1192" r:id="rId40"/>
    <p:sldId id="1193" r:id="rId41"/>
    <p:sldId id="1190" r:id="rId42"/>
    <p:sldId id="1191" r:id="rId43"/>
    <p:sldId id="1189" r:id="rId44"/>
    <p:sldId id="1571" r:id="rId45"/>
    <p:sldId id="256" r:id="rId46"/>
    <p:sldId id="258" r:id="rId47"/>
    <p:sldId id="263" r:id="rId48"/>
    <p:sldId id="260" r:id="rId49"/>
    <p:sldId id="262" r:id="rId50"/>
    <p:sldId id="1216" r:id="rId51"/>
    <p:sldId id="1215" r:id="rId52"/>
    <p:sldId id="1583" r:id="rId53"/>
    <p:sldId id="1584" r:id="rId54"/>
    <p:sldId id="1232" r:id="rId55"/>
    <p:sldId id="1233" r:id="rId56"/>
    <p:sldId id="1226" r:id="rId57"/>
    <p:sldId id="1227" r:id="rId58"/>
    <p:sldId id="1230" r:id="rId59"/>
    <p:sldId id="1235" r:id="rId60"/>
    <p:sldId id="1220" r:id="rId61"/>
    <p:sldId id="1221" r:id="rId62"/>
    <p:sldId id="1222" r:id="rId63"/>
    <p:sldId id="1223" r:id="rId64"/>
    <p:sldId id="1224" r:id="rId65"/>
    <p:sldId id="1225" r:id="rId66"/>
    <p:sldId id="1218" r:id="rId67"/>
    <p:sldId id="1219" r:id="rId68"/>
    <p:sldId id="1250" r:id="rId69"/>
    <p:sldId id="286"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5320" autoAdjust="0"/>
  </p:normalViewPr>
  <p:slideViewPr>
    <p:cSldViewPr snapToGrid="0">
      <p:cViewPr varScale="1">
        <p:scale>
          <a:sx n="67" d="100"/>
          <a:sy n="67" d="100"/>
        </p:scale>
        <p:origin x="488" y="4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18872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49881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413768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モデリングの技術や最適化にモデルを応用するときのの課題を調べるために、</a:t>
            </a:r>
          </a:p>
          <a:p>
            <a:r>
              <a:rPr kumimoji="1" lang="en-US" altLang="ja-JP" dirty="0" err="1"/>
              <a:t>neurips</a:t>
            </a:r>
            <a:r>
              <a:rPr kumimoji="1" lang="en-US" altLang="ja-JP" dirty="0"/>
              <a:t> 2020</a:t>
            </a:r>
            <a:r>
              <a:rPr kumimoji="1" lang="ja-JP" altLang="en-US" dirty="0"/>
              <a:t>の文献とその参考文献のうち、</a:t>
            </a:r>
          </a:p>
          <a:p>
            <a:r>
              <a:rPr kumimoji="1" lang="en-US" altLang="ja-JP" dirty="0"/>
              <a:t>model-based </a:t>
            </a:r>
            <a:r>
              <a:rPr kumimoji="1" lang="ja-JP" altLang="en-US" dirty="0"/>
              <a:t>の強化学習を扱った文献を調査した。</a:t>
            </a:r>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と主張する文献があった。</a:t>
            </a:r>
          </a:p>
          <a:p>
            <a:r>
              <a:rPr kumimoji="1" lang="ja-JP" altLang="en-US" dirty="0"/>
              <a:t>文献によると、パフォーマンスが下がる根拠は、</a:t>
            </a:r>
          </a:p>
          <a:p>
            <a:r>
              <a:rPr kumimoji="1" lang="en-US" altLang="ja-JP" dirty="0"/>
              <a:t>"</a:t>
            </a:r>
            <a:r>
              <a:rPr kumimoji="1" lang="ja-JP" altLang="en-US" dirty="0"/>
              <a:t>最適化をすることで、分布がオフラインデータから乖離して、外挿になるため</a:t>
            </a:r>
            <a:r>
              <a:rPr kumimoji="1" lang="en-US" altLang="ja-JP" dirty="0"/>
              <a:t>"</a:t>
            </a:r>
            <a:r>
              <a:rPr kumimoji="1" lang="ja-JP" altLang="en-US" dirty="0"/>
              <a:t>である。</a:t>
            </a:r>
          </a:p>
          <a:p>
            <a:endParaRPr kumimoji="1" lang="ja-JP" altLang="en-US" dirty="0"/>
          </a:p>
          <a:p>
            <a:r>
              <a:rPr kumimoji="1" lang="ja-JP" altLang="en-US" dirty="0"/>
              <a:t>一方、</a:t>
            </a:r>
          </a:p>
          <a:p>
            <a:r>
              <a:rPr kumimoji="1" lang="ja-JP" altLang="en-US" dirty="0"/>
              <a:t>最適化チームでは、</a:t>
            </a:r>
            <a:r>
              <a:rPr kumimoji="1" lang="en-US" altLang="ja-JP" dirty="0"/>
              <a:t>"</a:t>
            </a:r>
            <a:r>
              <a:rPr kumimoji="1" lang="ja-JP" altLang="en-US" dirty="0"/>
              <a:t>モデリングと最適化を分けて個別に検討する</a:t>
            </a:r>
            <a:r>
              <a:rPr kumimoji="1" lang="en-US" altLang="ja-JP" dirty="0"/>
              <a:t>"</a:t>
            </a:r>
            <a:r>
              <a:rPr kumimoji="1" lang="ja-JP" altLang="en-US" dirty="0"/>
              <a:t>という方針を採用することが多い。</a:t>
            </a:r>
          </a:p>
          <a:p>
            <a:r>
              <a:rPr kumimoji="1" lang="ja-JP" altLang="en-US" dirty="0"/>
              <a:t>なぜならば、客先を説得するときに、予測精度を根拠にしているからである。</a:t>
            </a:r>
          </a:p>
          <a:p>
            <a:r>
              <a:rPr kumimoji="1" lang="ja-JP" altLang="en-US" dirty="0"/>
              <a:t>結果として、モデリングのフェーズで、予測精度を追及する傾向がある。</a:t>
            </a:r>
          </a:p>
          <a:p>
            <a:endParaRPr kumimoji="1" lang="ja-JP" altLang="en-US" dirty="0"/>
          </a:p>
          <a:p>
            <a:r>
              <a:rPr kumimoji="1" lang="ja-JP" altLang="en-US" dirty="0"/>
              <a:t>以上から、強化学習の文脈だけではなくて、我々の文脈においても、</a:t>
            </a:r>
          </a:p>
          <a:p>
            <a:r>
              <a:rPr kumimoji="1" lang="ja-JP" altLang="en-US" dirty="0"/>
              <a:t>予測精度を追及したモデルを使うことで、制御のパフォーマンスが劣化する可能性がある。</a:t>
            </a:r>
          </a:p>
          <a:p>
            <a:r>
              <a:rPr kumimoji="1" lang="ja-JP" altLang="en-US" dirty="0"/>
              <a:t>これは、問題の切り分け方を見直す必要がある可能性を示唆する。</a:t>
            </a:r>
          </a:p>
          <a:p>
            <a:endParaRPr kumimoji="1" lang="ja-JP" altLang="en-US" dirty="0"/>
          </a:p>
          <a:p>
            <a:r>
              <a:rPr kumimoji="1" lang="ja-JP" altLang="en-US" dirty="0"/>
              <a:t>一方、強化学習が扱うタスクは、我々の対象とは必ずも同じではないことから、</a:t>
            </a:r>
          </a:p>
          <a:p>
            <a:r>
              <a:rPr kumimoji="1" lang="ja-JP" altLang="en-US" dirty="0"/>
              <a:t>強化学習で得られた知見を、そのまま我々の文脈に応用できない。</a:t>
            </a:r>
          </a:p>
          <a:p>
            <a:r>
              <a:rPr kumimoji="1" lang="ja-JP" altLang="en-US" dirty="0"/>
              <a:t>したがって、</a:t>
            </a:r>
          </a:p>
          <a:p>
            <a:r>
              <a:rPr kumimoji="1" lang="ja-JP" altLang="en-US" dirty="0"/>
              <a:t>下水処理施設のシミュレータを制御対象に見立てて、予測誤差と制御の性能の関係をしらべる</a:t>
            </a:r>
          </a:p>
          <a:p>
            <a:endParaRPr kumimoji="1" lang="ja-JP" altLang="en-US" dirty="0"/>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を示唆する結果が得られなかった。</a:t>
            </a:r>
          </a:p>
          <a:p>
            <a:r>
              <a:rPr kumimoji="1" lang="ja-JP" altLang="en-US" dirty="0"/>
              <a:t>具体的には、下水処理施設のシミュレータを制御対象に見立てて、検証した結果、予測誤差とリターンに相関ない。</a:t>
            </a:r>
          </a:p>
          <a:p>
            <a:r>
              <a:rPr kumimoji="1" lang="ja-JP" altLang="en-US" dirty="0"/>
              <a:t>したがって、問題の切り分け方、フレームワークを考え直す必要がないと判断する。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41</a:t>
            </a:fld>
            <a:endParaRPr kumimoji="1" lang="ja-JP" altLang="en-US"/>
          </a:p>
        </p:txBody>
      </p:sp>
    </p:spTree>
    <p:extLst>
      <p:ext uri="{BB962C8B-B14F-4D97-AF65-F5344CB8AC3E}">
        <p14:creationId xmlns:p14="http://schemas.microsoft.com/office/powerpoint/2010/main" val="205600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5">
            <a:extLst>
              <a:ext uri="{FF2B5EF4-FFF2-40B4-BE49-F238E27FC236}">
                <a16:creationId xmlns:a16="http://schemas.microsoft.com/office/drawing/2014/main" id="{52B0B757-D8E4-FC45-BB74-D330F68D876C}"/>
              </a:ext>
            </a:extLst>
          </p:cNvPr>
          <p:cNvSpPr>
            <a:spLocks noGrp="1"/>
          </p:cNvSpPr>
          <p:nvPr>
            <p:ph type="body" sz="quarter" idx="12"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132813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free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6" name="テキスト プレースホルダー 5">
            <a:extLst>
              <a:ext uri="{FF2B5EF4-FFF2-40B4-BE49-F238E27FC236}">
                <a16:creationId xmlns:a16="http://schemas.microsoft.com/office/drawing/2014/main" id="{4C77533F-EA1A-9E42-9105-2F8167814EF8}"/>
              </a:ext>
            </a:extLst>
          </p:cNvPr>
          <p:cNvSpPr>
            <a:spLocks noGrp="1"/>
          </p:cNvSpPr>
          <p:nvPr>
            <p:ph type="body" sz="quarter" idx="11"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259385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SMM-BD19-INV-08R-0001 | Dec. 25, 2023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32" r:id="rId6"/>
    <p:sldLayoutId id="2147483820" r:id="rId7"/>
    <p:sldLayoutId id="2147483821" r:id="rId8"/>
    <p:sldLayoutId id="2147483822" r:id="rId9"/>
    <p:sldLayoutId id="2147483823" r:id="rId10"/>
    <p:sldLayoutId id="2147483824" r:id="rId11"/>
    <p:sldLayoutId id="2147483825" r:id="rId12"/>
    <p:sldLayoutId id="2147483826" r:id="rId13"/>
    <p:sldLayoutId id="2147483833" r:id="rId14"/>
    <p:sldLayoutId id="2147483828" r:id="rId15"/>
    <p:sldLayoutId id="2147483829" r:id="rId16"/>
    <p:sldLayoutId id="2147483830" r:id="rId17"/>
    <p:sldLayoutId id="2147483802" r:id="rId18"/>
    <p:sldLayoutId id="2147483763" r:id="rId19"/>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19.png"/><Relationship Id="rId2" Type="http://schemas.openxmlformats.org/officeDocument/2006/relationships/image" Target="../media/image10.png"/><Relationship Id="rId16" Type="http://schemas.openxmlformats.org/officeDocument/2006/relationships/image" Target="../media/image23.png"/><Relationship Id="rId1" Type="http://schemas.openxmlformats.org/officeDocument/2006/relationships/slideLayout" Target="../slideLayouts/slideLayout14.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sv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29.png"/><Relationship Id="rId3" Type="http://schemas.openxmlformats.org/officeDocument/2006/relationships/image" Target="../media/image11.svg"/><Relationship Id="rId7" Type="http://schemas.openxmlformats.org/officeDocument/2006/relationships/image" Target="../media/image12.png"/><Relationship Id="rId12"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image" Target="../media/image15.svg"/><Relationship Id="rId10" Type="http://schemas.openxmlformats.org/officeDocument/2006/relationships/image" Target="../media/image26.svg"/><Relationship Id="rId4" Type="http://schemas.openxmlformats.org/officeDocument/2006/relationships/image" Target="../media/image14.png"/><Relationship Id="rId9" Type="http://schemas.openxmlformats.org/officeDocument/2006/relationships/image" Target="../media/image25.png"/><Relationship Id="rId1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11.svg"/><Relationship Id="rId7" Type="http://schemas.openxmlformats.org/officeDocument/2006/relationships/image" Target="../media/image13.sv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image" Target="../media/image10.png"/><Relationship Id="rId16" Type="http://schemas.openxmlformats.org/officeDocument/2006/relationships/image" Target="../media/image39.png"/><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34.svg"/><Relationship Id="rId5" Type="http://schemas.openxmlformats.org/officeDocument/2006/relationships/image" Target="../media/image15.sv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14.png"/><Relationship Id="rId9" Type="http://schemas.openxmlformats.org/officeDocument/2006/relationships/image" Target="../media/image32.svg"/><Relationship Id="rId14" Type="http://schemas.openxmlformats.org/officeDocument/2006/relationships/image" Target="../media/image37.svg"/></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w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51.png"/><Relationship Id="rId7"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0.png"/><Relationship Id="rId4" Type="http://schemas.openxmlformats.org/officeDocument/2006/relationships/image" Target="../media/image32.png"/><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8" Type="http://schemas.openxmlformats.org/officeDocument/2006/relationships/image" Target="../media/image530.png"/><Relationship Id="rId13" Type="http://schemas.openxmlformats.org/officeDocument/2006/relationships/image" Target="../media/image580.png"/><Relationship Id="rId18" Type="http://schemas.openxmlformats.org/officeDocument/2006/relationships/image" Target="../media/image630.png"/><Relationship Id="rId3" Type="http://schemas.openxmlformats.org/officeDocument/2006/relationships/image" Target="../media/image480.png"/><Relationship Id="rId7" Type="http://schemas.openxmlformats.org/officeDocument/2006/relationships/image" Target="../media/image520.png"/><Relationship Id="rId12" Type="http://schemas.openxmlformats.org/officeDocument/2006/relationships/image" Target="../media/image570.png"/><Relationship Id="rId17" Type="http://schemas.openxmlformats.org/officeDocument/2006/relationships/image" Target="../media/image620.png"/><Relationship Id="rId2" Type="http://schemas.openxmlformats.org/officeDocument/2006/relationships/image" Target="../media/image470.png"/><Relationship Id="rId16" Type="http://schemas.openxmlformats.org/officeDocument/2006/relationships/image" Target="../media/image63.png"/><Relationship Id="rId1" Type="http://schemas.openxmlformats.org/officeDocument/2006/relationships/slideLayout" Target="../slideLayouts/slideLayout13.xml"/><Relationship Id="rId6" Type="http://schemas.openxmlformats.org/officeDocument/2006/relationships/image" Target="../media/image63.png"/><Relationship Id="rId11" Type="http://schemas.openxmlformats.org/officeDocument/2006/relationships/image" Target="../media/image61.png"/><Relationship Id="rId5" Type="http://schemas.openxmlformats.org/officeDocument/2006/relationships/image" Target="../media/image61.png"/><Relationship Id="rId15" Type="http://schemas.openxmlformats.org/officeDocument/2006/relationships/image" Target="../media/image600.png"/><Relationship Id="rId10" Type="http://schemas.openxmlformats.org/officeDocument/2006/relationships/image" Target="../media/image58.png"/><Relationship Id="rId4" Type="http://schemas.openxmlformats.org/officeDocument/2006/relationships/image" Target="../media/image58.png"/><Relationship Id="rId9" Type="http://schemas.openxmlformats.org/officeDocument/2006/relationships/image" Target="../media/image540.png"/><Relationship Id="rId14" Type="http://schemas.openxmlformats.org/officeDocument/2006/relationships/image" Target="../media/image590.png"/></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slideLayout" Target="../slideLayouts/slideLayout13.xml"/><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110.png"/></Relationships>
</file>

<file path=ppt/slides/_rels/slide55.xml.rels><?xml version="1.0" encoding="UTF-8" standalone="yes"?>
<Relationships xmlns="http://schemas.openxmlformats.org/package/2006/relationships"><Relationship Id="rId3" Type="http://schemas.openxmlformats.org/officeDocument/2006/relationships/image" Target="../media/image69.emf"/><Relationship Id="rId7" Type="http://schemas.openxmlformats.org/officeDocument/2006/relationships/image" Target="../media/image73.emf"/><Relationship Id="rId2" Type="http://schemas.openxmlformats.org/officeDocument/2006/relationships/image" Target="../media/image68.emf"/><Relationship Id="rId1" Type="http://schemas.openxmlformats.org/officeDocument/2006/relationships/slideLayout" Target="../slideLayouts/slideLayout13.xml"/><Relationship Id="rId6" Type="http://schemas.openxmlformats.org/officeDocument/2006/relationships/image" Target="../media/image72.emf"/><Relationship Id="rId5" Type="http://schemas.openxmlformats.org/officeDocument/2006/relationships/image" Target="../media/image71.emf"/><Relationship Id="rId4" Type="http://schemas.openxmlformats.org/officeDocument/2006/relationships/image" Target="../media/image70.emf"/></Relationships>
</file>

<file path=ppt/slides/_rels/slide56.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211.png"/><Relationship Id="rId7" Type="http://schemas.openxmlformats.org/officeDocument/2006/relationships/image" Target="../media/image250.png"/><Relationship Id="rId2" Type="http://schemas.openxmlformats.org/officeDocument/2006/relationships/image" Target="../media/image201.png"/><Relationship Id="rId1" Type="http://schemas.openxmlformats.org/officeDocument/2006/relationships/slideLayout" Target="../slideLayouts/slideLayout13.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280.png"/><Relationship Id="rId4" Type="http://schemas.openxmlformats.org/officeDocument/2006/relationships/image" Target="../media/image221.png"/><Relationship Id="rId9" Type="http://schemas.openxmlformats.org/officeDocument/2006/relationships/image" Target="../media/image270.png"/></Relationships>
</file>

<file path=ppt/slides/_rels/slide57.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18" Type="http://schemas.openxmlformats.org/officeDocument/2006/relationships/image" Target="../media/image90.png"/><Relationship Id="rId3" Type="http://schemas.openxmlformats.org/officeDocument/2006/relationships/image" Target="../media/image75.png"/><Relationship Id="rId7" Type="http://schemas.openxmlformats.org/officeDocument/2006/relationships/image" Target="../media/image79.png"/><Relationship Id="rId12" Type="http://schemas.openxmlformats.org/officeDocument/2006/relationships/image" Target="../media/image84.png"/><Relationship Id="rId17" Type="http://schemas.openxmlformats.org/officeDocument/2006/relationships/image" Target="../media/image89.png"/><Relationship Id="rId2" Type="http://schemas.openxmlformats.org/officeDocument/2006/relationships/image" Target="../media/image74.png"/><Relationship Id="rId16" Type="http://schemas.openxmlformats.org/officeDocument/2006/relationships/image" Target="../media/image88.png"/><Relationship Id="rId1" Type="http://schemas.openxmlformats.org/officeDocument/2006/relationships/slideLayout" Target="../slideLayouts/slideLayout13.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5" Type="http://schemas.openxmlformats.org/officeDocument/2006/relationships/image" Target="../media/image8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19897AA7-74F8-4C30-B874-F8E21E270953}"/>
              </a:ext>
            </a:extLst>
          </p:cNvPr>
          <p:cNvSpPr>
            <a:spLocks noGrp="1"/>
          </p:cNvSpPr>
          <p:nvPr>
            <p:ph type="title"/>
          </p:nvPr>
        </p:nvSpPr>
        <p:spPr/>
        <p:txBody>
          <a:bodyPr/>
          <a:lstStyle/>
          <a:p>
            <a:r>
              <a:rPr lang="ja-JP" altLang="en-US" dirty="0"/>
              <a:t>連携最適化による操業支援</a:t>
            </a:r>
            <a:r>
              <a:rPr lang="zh-TW" altLang="en-US" dirty="0"/>
              <a:t>　</a:t>
            </a:r>
            <a:r>
              <a:rPr lang="en-US" altLang="zh-TW" dirty="0"/>
              <a:t>LR2</a:t>
            </a:r>
            <a:r>
              <a:rPr lang="ja-JP" altLang="en-US" dirty="0"/>
              <a:t>審査</a:t>
            </a:r>
            <a:r>
              <a:rPr lang="zh-TW" altLang="en-US" dirty="0"/>
              <a:t>　時間配分</a:t>
            </a:r>
            <a:endParaRPr lang="ja-JP" altLang="en-US" dirty="0"/>
          </a:p>
        </p:txBody>
      </p:sp>
      <p:graphicFrame>
        <p:nvGraphicFramePr>
          <p:cNvPr id="7" name="コンテンツ プレースホルダー 6">
            <a:extLst>
              <a:ext uri="{FF2B5EF4-FFF2-40B4-BE49-F238E27FC236}">
                <a16:creationId xmlns:a16="http://schemas.microsoft.com/office/drawing/2014/main" id="{EB389BDA-BD48-4473-A7CA-5C51592F9D1F}"/>
              </a:ext>
            </a:extLst>
          </p:cNvPr>
          <p:cNvGraphicFramePr>
            <a:graphicFrameLocks/>
          </p:cNvGraphicFramePr>
          <p:nvPr/>
        </p:nvGraphicFramePr>
        <p:xfrm>
          <a:off x="1857489" y="1240378"/>
          <a:ext cx="8184377" cy="4574150"/>
        </p:xfrm>
        <a:graphic>
          <a:graphicData uri="http://schemas.openxmlformats.org/drawingml/2006/table">
            <a:tbl>
              <a:tblPr/>
              <a:tblGrid>
                <a:gridCol w="2307684">
                  <a:extLst>
                    <a:ext uri="{9D8B030D-6E8A-4147-A177-3AD203B41FA5}">
                      <a16:colId xmlns:a16="http://schemas.microsoft.com/office/drawing/2014/main" val="357214164"/>
                    </a:ext>
                  </a:extLst>
                </a:gridCol>
                <a:gridCol w="3144644">
                  <a:extLst>
                    <a:ext uri="{9D8B030D-6E8A-4147-A177-3AD203B41FA5}">
                      <a16:colId xmlns:a16="http://schemas.microsoft.com/office/drawing/2014/main" val="2122262818"/>
                    </a:ext>
                  </a:extLst>
                </a:gridCol>
                <a:gridCol w="1315844">
                  <a:extLst>
                    <a:ext uri="{9D8B030D-6E8A-4147-A177-3AD203B41FA5}">
                      <a16:colId xmlns:a16="http://schemas.microsoft.com/office/drawing/2014/main" val="782989986"/>
                    </a:ext>
                  </a:extLst>
                </a:gridCol>
                <a:gridCol w="1416205">
                  <a:extLst>
                    <a:ext uri="{9D8B030D-6E8A-4147-A177-3AD203B41FA5}">
                      <a16:colId xmlns:a16="http://schemas.microsoft.com/office/drawing/2014/main" val="2777355726"/>
                    </a:ext>
                  </a:extLst>
                </a:gridCol>
              </a:tblGrid>
              <a:tr h="808835">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議題</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内容</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担当</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時間</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(Total</a:t>
                      </a:r>
                      <a:r>
                        <a:rPr kumimoji="1" lang="ja-JP" altLang="en-US" sz="1800" b="0" i="0" u="none" strike="noStrike" cap="none" normalizeH="0" baseline="0" dirty="0">
                          <a:ln>
                            <a:noFill/>
                          </a:ln>
                          <a:solidFill>
                            <a:schemeClr val="tx1"/>
                          </a:solidFill>
                          <a:effectLst/>
                          <a:latin typeface="+mn-ea"/>
                          <a:ea typeface="+mn-ea"/>
                        </a:rPr>
                        <a:t> </a:t>
                      </a:r>
                      <a:r>
                        <a:rPr kumimoji="1" lang="en-US" altLang="ja-JP" sz="1800" b="0" i="0" u="none" strike="noStrike" cap="none" normalizeH="0" baseline="0" dirty="0">
                          <a:ln>
                            <a:noFill/>
                          </a:ln>
                          <a:solidFill>
                            <a:schemeClr val="tx1"/>
                          </a:solidFill>
                          <a:effectLst/>
                          <a:latin typeface="+mn-ea"/>
                          <a:ea typeface="+mn-ea"/>
                        </a:rPr>
                        <a:t>80</a:t>
                      </a:r>
                      <a:r>
                        <a:rPr kumimoji="1" lang="ja-JP" altLang="en-US" sz="1800" b="0" i="0" u="none" strike="noStrike" cap="none" normalizeH="0" baseline="0" dirty="0">
                          <a:ln>
                            <a:noFill/>
                          </a:ln>
                          <a:solidFill>
                            <a:schemeClr val="tx1"/>
                          </a:solidFill>
                          <a:effectLst/>
                          <a:latin typeface="+mn-ea"/>
                          <a:ea typeface="+mn-ea"/>
                        </a:rPr>
                        <a:t>分</a:t>
                      </a:r>
                      <a:r>
                        <a:rPr kumimoji="1" lang="en-US" altLang="ja-JP" sz="1800" b="0" i="0" u="none" strike="noStrike" cap="none" normalizeH="0" baseline="0" dirty="0">
                          <a:ln>
                            <a:noFill/>
                          </a:ln>
                          <a:solidFill>
                            <a:schemeClr val="tx1"/>
                          </a:solidFill>
                          <a:effectLst/>
                          <a:latin typeface="+mn-ea"/>
                          <a:ea typeface="+mn-ea"/>
                        </a:rPr>
                        <a:t>)</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1797512"/>
                  </a:ext>
                </a:extLst>
              </a:tr>
              <a:tr h="478790">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オープニング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8312723"/>
                  </a:ext>
                </a:extLst>
              </a:tr>
              <a:tr h="624469">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１．審査資料の説明</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提案者のプレゼンテーション</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鎌田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35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7695116"/>
                  </a:ext>
                </a:extLst>
              </a:tr>
              <a:tr h="657922">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２．</a:t>
                      </a:r>
                      <a:r>
                        <a:rPr kumimoji="1" lang="en-US" altLang="ja-JP" sz="1800" b="0" i="0" u="none" strike="noStrike" cap="none" normalizeH="0" baseline="0" dirty="0">
                          <a:ln>
                            <a:noFill/>
                          </a:ln>
                          <a:solidFill>
                            <a:schemeClr val="tx1"/>
                          </a:solidFill>
                          <a:effectLst/>
                          <a:latin typeface="+mn-ea"/>
                          <a:ea typeface="+mn-ea"/>
                        </a:rPr>
                        <a:t>Clarification</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内容理解のための</a:t>
                      </a:r>
                      <a:r>
                        <a:rPr kumimoji="1" lang="en-US" altLang="ja-JP" sz="1800" b="0" i="0" u="none" strike="noStrike" cap="none" normalizeH="0" baseline="0" dirty="0">
                          <a:ln>
                            <a:noFill/>
                          </a:ln>
                          <a:solidFill>
                            <a:schemeClr val="tx1"/>
                          </a:solidFill>
                          <a:effectLst/>
                          <a:latin typeface="+mn-ea"/>
                          <a:ea typeface="+mn-ea"/>
                        </a:rPr>
                        <a:t>Q&amp;A</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173043"/>
                  </a:ext>
                </a:extLst>
              </a:tr>
              <a:tr h="603732">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３．議論</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・本テーマの成果・課題について</a:t>
                      </a:r>
                      <a:endParaRPr kumimoji="1" lang="en-US" altLang="ja-JP" sz="1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・今後の計画について</a:t>
                      </a:r>
                      <a:endParaRPr kumimoji="1" lang="en-US" altLang="ja-JP"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25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9018854"/>
                  </a:ext>
                </a:extLst>
              </a:tr>
              <a:tr h="692877">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４</a:t>
                      </a:r>
                      <a:r>
                        <a:rPr kumimoji="1" lang="ja-JP" altLang="en-US" sz="1800" b="0" i="0" u="none" strike="noStrike" cap="none" normalizeH="0" baseline="0">
                          <a:ln>
                            <a:noFill/>
                          </a:ln>
                          <a:solidFill>
                            <a:schemeClr val="tx1"/>
                          </a:solidFill>
                          <a:effectLst/>
                          <a:latin typeface="+mn-ea"/>
                          <a:ea typeface="+mn-ea"/>
                        </a:rPr>
                        <a:t>．講評・判定</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テーマクローズについて</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各部長</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センター長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8806597"/>
                  </a:ext>
                </a:extLst>
              </a:tr>
              <a:tr h="604492">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クロージング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1076827"/>
                  </a:ext>
                </a:extLst>
              </a:tr>
            </a:tbl>
          </a:graphicData>
        </a:graphic>
      </p:graphicFrame>
      <p:sp>
        <p:nvSpPr>
          <p:cNvPr id="8" name="テキスト ボックス 7">
            <a:extLst>
              <a:ext uri="{FF2B5EF4-FFF2-40B4-BE49-F238E27FC236}">
                <a16:creationId xmlns:a16="http://schemas.microsoft.com/office/drawing/2014/main" id="{DD84AED0-6093-4566-9472-4C010B3ECD54}"/>
              </a:ext>
            </a:extLst>
          </p:cNvPr>
          <p:cNvSpPr txBox="1"/>
          <p:nvPr/>
        </p:nvSpPr>
        <p:spPr>
          <a:xfrm>
            <a:off x="10036579" y="2019569"/>
            <a:ext cx="761747" cy="3970318"/>
          </a:xfrm>
          <a:prstGeom prst="rect">
            <a:avLst/>
          </a:prstGeom>
          <a:noFill/>
        </p:spPr>
        <p:txBody>
          <a:bodyPr wrap="none" rtlCol="0">
            <a:spAutoFit/>
          </a:bodyPr>
          <a:lstStyle/>
          <a:p>
            <a:r>
              <a:rPr lang="en-US" altLang="ja-JP" sz="1400" dirty="0"/>
              <a:t>08</a:t>
            </a:r>
            <a:r>
              <a:rPr kumimoji="1" lang="ja-JP" altLang="en-US" sz="1400" dirty="0"/>
              <a:t>：</a:t>
            </a:r>
            <a:r>
              <a:rPr kumimoji="1" lang="en-US" altLang="ja-JP" sz="1400" dirty="0"/>
              <a:t>30</a:t>
            </a:r>
          </a:p>
          <a:p>
            <a:endParaRPr kumimoji="1" lang="en-US" altLang="ja-JP" sz="1400" dirty="0"/>
          </a:p>
          <a:p>
            <a:r>
              <a:rPr lang="en-US" altLang="ja-JP" sz="1400" dirty="0"/>
              <a:t>08</a:t>
            </a:r>
            <a:r>
              <a:rPr lang="ja-JP" altLang="en-US" sz="1400" dirty="0"/>
              <a:t>：</a:t>
            </a:r>
            <a:r>
              <a:rPr lang="en-US" altLang="ja-JP" sz="1400" dirty="0"/>
              <a:t>31</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06</a:t>
            </a:r>
          </a:p>
          <a:p>
            <a:endParaRPr kumimoji="1" lang="en-US" altLang="ja-JP" sz="1400" dirty="0"/>
          </a:p>
          <a:p>
            <a:endParaRPr kumimoji="1" lang="en-US" altLang="ja-JP" sz="1400" dirty="0"/>
          </a:p>
          <a:p>
            <a:r>
              <a:rPr lang="en-US" altLang="ja-JP" sz="1400" dirty="0"/>
              <a:t>09</a:t>
            </a:r>
            <a:r>
              <a:rPr lang="ja-JP" altLang="en-US" sz="1400" dirty="0"/>
              <a:t>：</a:t>
            </a:r>
            <a:r>
              <a:rPr lang="en-US" altLang="ja-JP" sz="1400" dirty="0"/>
              <a:t>15</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40</a:t>
            </a:r>
          </a:p>
          <a:p>
            <a:endParaRPr lang="en-US" altLang="ja-JP" sz="1400" dirty="0"/>
          </a:p>
          <a:p>
            <a:endParaRPr lang="en-US" altLang="ja-JP" sz="1400" dirty="0"/>
          </a:p>
          <a:p>
            <a:r>
              <a:rPr lang="en-US" altLang="ja-JP" sz="1400" dirty="0"/>
              <a:t>09</a:t>
            </a:r>
            <a:r>
              <a:rPr lang="ja-JP" altLang="en-US" sz="1400" dirty="0"/>
              <a:t>：</a:t>
            </a:r>
            <a:r>
              <a:rPr lang="en-US" altLang="ja-JP" sz="1400" dirty="0"/>
              <a:t>49</a:t>
            </a:r>
          </a:p>
          <a:p>
            <a:endParaRPr kumimoji="1" lang="en-US" altLang="ja-JP" sz="1400" dirty="0"/>
          </a:p>
          <a:p>
            <a:endParaRPr lang="en-US" altLang="ja-JP" sz="1400" dirty="0"/>
          </a:p>
          <a:p>
            <a:r>
              <a:rPr lang="en-US" altLang="ja-JP" sz="1400" dirty="0"/>
              <a:t>09</a:t>
            </a:r>
            <a:r>
              <a:rPr kumimoji="1" lang="ja-JP" altLang="en-US" sz="1400" dirty="0"/>
              <a:t>：</a:t>
            </a:r>
            <a:r>
              <a:rPr kumimoji="1" lang="en-US" altLang="ja-JP" sz="1400" dirty="0"/>
              <a:t>50</a:t>
            </a:r>
          </a:p>
        </p:txBody>
      </p:sp>
      <p:sp>
        <p:nvSpPr>
          <p:cNvPr id="3" name="吹き出し: 四角形 2">
            <a:extLst>
              <a:ext uri="{FF2B5EF4-FFF2-40B4-BE49-F238E27FC236}">
                <a16:creationId xmlns:a16="http://schemas.microsoft.com/office/drawing/2014/main" id="{0E7C4577-0753-11F6-8BB4-FAE00303D739}"/>
              </a:ext>
            </a:extLst>
          </p:cNvPr>
          <p:cNvSpPr/>
          <p:nvPr/>
        </p:nvSpPr>
        <p:spPr>
          <a:xfrm>
            <a:off x="447817" y="178967"/>
            <a:ext cx="11642361" cy="886052"/>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残件：</a:t>
            </a:r>
            <a:r>
              <a:rPr kumimoji="1" lang="en-US" altLang="ja-JP" sz="1600" dirty="0">
                <a:solidFill>
                  <a:schemeClr val="tx1"/>
                </a:solidFill>
              </a:rPr>
              <a:t>p4(</a:t>
            </a:r>
            <a:r>
              <a:rPr kumimoji="1" lang="ja-JP" altLang="en-US" sz="1600" dirty="0">
                <a:solidFill>
                  <a:schemeClr val="tx1"/>
                </a:solidFill>
              </a:rPr>
              <a:t>総括</a:t>
            </a:r>
            <a:r>
              <a:rPr kumimoji="1" lang="en-US" altLang="ja-JP" sz="1600" dirty="0">
                <a:solidFill>
                  <a:schemeClr val="tx1"/>
                </a:solidFill>
              </a:rPr>
              <a:t>),p8(</a:t>
            </a:r>
            <a:r>
              <a:rPr kumimoji="1" lang="ja-JP" altLang="en-US" sz="1600" dirty="0">
                <a:solidFill>
                  <a:schemeClr val="tx1"/>
                </a:solidFill>
              </a:rPr>
              <a:t>スコープ</a:t>
            </a:r>
            <a:r>
              <a:rPr kumimoji="1" lang="en-US" altLang="ja-JP" sz="1600" dirty="0">
                <a:solidFill>
                  <a:schemeClr val="tx1"/>
                </a:solidFill>
              </a:rPr>
              <a:t>),p10-11(</a:t>
            </a:r>
            <a:r>
              <a:rPr kumimoji="1" lang="ja-JP" altLang="en-US" sz="1600" dirty="0">
                <a:solidFill>
                  <a:schemeClr val="tx1"/>
                </a:solidFill>
              </a:rPr>
              <a:t>スケジュール</a:t>
            </a:r>
            <a:r>
              <a:rPr kumimoji="1" lang="en-US" altLang="ja-JP" sz="1600" dirty="0">
                <a:solidFill>
                  <a:schemeClr val="tx1"/>
                </a:solidFill>
              </a:rPr>
              <a:t>),p15-19(</a:t>
            </a:r>
            <a:r>
              <a:rPr kumimoji="1" lang="ja-JP" altLang="en-US" sz="1600" dirty="0">
                <a:solidFill>
                  <a:schemeClr val="tx1"/>
                </a:solidFill>
              </a:rPr>
              <a:t>モデリング</a:t>
            </a:r>
            <a:r>
              <a:rPr kumimoji="1" lang="en-US" altLang="ja-JP" sz="1600" dirty="0">
                <a:solidFill>
                  <a:schemeClr val="tx1"/>
                </a:solidFill>
              </a:rPr>
              <a:t>),p26(</a:t>
            </a:r>
            <a:r>
              <a:rPr kumimoji="1" lang="ja-JP" altLang="en-US" sz="1600" dirty="0">
                <a:solidFill>
                  <a:schemeClr val="tx1"/>
                </a:solidFill>
              </a:rPr>
              <a:t>知見</a:t>
            </a:r>
            <a:r>
              <a:rPr kumimoji="1" lang="en-US" altLang="ja-JP" sz="1600" dirty="0">
                <a:solidFill>
                  <a:schemeClr val="tx1"/>
                </a:solidFill>
              </a:rPr>
              <a:t>),p28(</a:t>
            </a:r>
            <a:r>
              <a:rPr kumimoji="1" lang="ja-JP" altLang="en-US" sz="1600" dirty="0">
                <a:solidFill>
                  <a:schemeClr val="tx1"/>
                </a:solidFill>
              </a:rPr>
              <a:t>状況</a:t>
            </a:r>
            <a:r>
              <a:rPr kumimoji="1" lang="en-US" altLang="ja-JP" sz="1600" dirty="0">
                <a:solidFill>
                  <a:schemeClr val="tx1"/>
                </a:solidFill>
              </a:rPr>
              <a:t>),p29(</a:t>
            </a:r>
            <a:r>
              <a:rPr kumimoji="1" lang="ja-JP" altLang="en-US" sz="1600" dirty="0">
                <a:solidFill>
                  <a:schemeClr val="tx1"/>
                </a:solidFill>
              </a:rPr>
              <a:t>アウトプット</a:t>
            </a:r>
            <a:r>
              <a:rPr kumimoji="1" lang="en-US" altLang="ja-JP" sz="1600" dirty="0">
                <a:solidFill>
                  <a:schemeClr val="tx1"/>
                </a:solidFill>
              </a:rPr>
              <a:t>),p31(</a:t>
            </a:r>
            <a:r>
              <a:rPr kumimoji="1" lang="ja-JP" altLang="en-US" sz="1600" dirty="0">
                <a:solidFill>
                  <a:schemeClr val="tx1"/>
                </a:solidFill>
              </a:rPr>
              <a:t>リソース</a:t>
            </a:r>
            <a:r>
              <a:rPr kumimoji="1" lang="en-US" altLang="ja-JP" sz="1600" dirty="0">
                <a:solidFill>
                  <a:schemeClr val="tx1"/>
                </a:solidFill>
              </a:rPr>
              <a:t>),p33-35(</a:t>
            </a:r>
            <a:r>
              <a:rPr kumimoji="1" lang="ja-JP" altLang="en-US" sz="1600" dirty="0">
                <a:solidFill>
                  <a:schemeClr val="tx1"/>
                </a:solidFill>
              </a:rPr>
              <a:t>今後</a:t>
            </a:r>
            <a:r>
              <a:rPr kumimoji="1" lang="en-US" altLang="ja-JP" sz="1600" dirty="0">
                <a:solidFill>
                  <a:schemeClr val="tx1"/>
                </a:solidFill>
              </a:rPr>
              <a:t>)</a:t>
            </a:r>
          </a:p>
          <a:p>
            <a:r>
              <a:rPr kumimoji="1" lang="ja-JP" altLang="en-US" sz="1600" dirty="0">
                <a:solidFill>
                  <a:schemeClr val="tx1"/>
                </a:solidFill>
              </a:rPr>
              <a:t>⇒総括、スケジュール、アウトプット、リソースなど、確実に埋める箇所を優先してください。スコープ、モデリング、知見、状況、今後のスライドは相談しつつ確定していきましょう。</a:t>
            </a:r>
            <a:endParaRPr kumimoji="1" lang="en-US" altLang="ja-JP" sz="1600" dirty="0">
              <a:solidFill>
                <a:schemeClr val="tx1"/>
              </a:solidFill>
            </a:endParaRPr>
          </a:p>
        </p:txBody>
      </p:sp>
    </p:spTree>
    <p:extLst>
      <p:ext uri="{BB962C8B-B14F-4D97-AF65-F5344CB8AC3E}">
        <p14:creationId xmlns:p14="http://schemas.microsoft.com/office/powerpoint/2010/main" val="420179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a:t>スケジュール</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349286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スケジュール（予定と実績）</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
        <p:nvSpPr>
          <p:cNvPr id="37" name="正方形/長方形 36">
            <a:extLst>
              <a:ext uri="{FF2B5EF4-FFF2-40B4-BE49-F238E27FC236}">
                <a16:creationId xmlns:a16="http://schemas.microsoft.com/office/drawing/2014/main" id="{D1DA7441-5C2E-5AB9-3DC0-8166F7EFB931}"/>
              </a:ext>
            </a:extLst>
          </p:cNvPr>
          <p:cNvSpPr/>
          <p:nvPr/>
        </p:nvSpPr>
        <p:spPr>
          <a:xfrm>
            <a:off x="10036579" y="124922"/>
            <a:ext cx="1880601" cy="518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solidFill>
                  <a:schemeClr val="tx1"/>
                </a:solidFill>
              </a:rPr>
              <a:t>要作成</a:t>
            </a:r>
          </a:p>
        </p:txBody>
      </p:sp>
    </p:spTree>
    <p:extLst>
      <p:ext uri="{BB962C8B-B14F-4D97-AF65-F5344CB8AC3E}">
        <p14:creationId xmlns:p14="http://schemas.microsoft.com/office/powerpoint/2010/main" val="249663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 角を丸くする 8">
            <a:extLst>
              <a:ext uri="{FF2B5EF4-FFF2-40B4-BE49-F238E27FC236}">
                <a16:creationId xmlns:a16="http://schemas.microsoft.com/office/drawing/2014/main" id="{978753CD-C4E8-C938-01D8-D7B8114B68BC}"/>
              </a:ext>
            </a:extLst>
          </p:cNvPr>
          <p:cNvSpPr/>
          <p:nvPr/>
        </p:nvSpPr>
        <p:spPr>
          <a:xfrm>
            <a:off x="517056" y="2110078"/>
            <a:ext cx="6607086" cy="39920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E16FCC7C-E0DE-A557-5AC1-961AAFE6B90F}"/>
              </a:ext>
            </a:extLst>
          </p:cNvPr>
          <p:cNvSpPr/>
          <p:nvPr/>
        </p:nvSpPr>
        <p:spPr>
          <a:xfrm flipV="1">
            <a:off x="3985517" y="5306341"/>
            <a:ext cx="2932518" cy="505397"/>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正方形/長方形 43">
            <a:extLst>
              <a:ext uri="{FF2B5EF4-FFF2-40B4-BE49-F238E27FC236}">
                <a16:creationId xmlns:a16="http://schemas.microsoft.com/office/drawing/2014/main" id="{589917F8-9391-2A9A-8FCB-C67C59753DEB}"/>
              </a:ext>
            </a:extLst>
          </p:cNvPr>
          <p:cNvSpPr/>
          <p:nvPr/>
        </p:nvSpPr>
        <p:spPr>
          <a:xfrm flipV="1">
            <a:off x="693964" y="2609487"/>
            <a:ext cx="6224071" cy="173616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正方形/長方形 28">
            <a:extLst>
              <a:ext uri="{FF2B5EF4-FFF2-40B4-BE49-F238E27FC236}">
                <a16:creationId xmlns:a16="http://schemas.microsoft.com/office/drawing/2014/main" id="{E9AA294B-3F74-6973-8F30-9E08592CCF62}"/>
              </a:ext>
            </a:extLst>
          </p:cNvPr>
          <p:cNvSpPr/>
          <p:nvPr/>
        </p:nvSpPr>
        <p:spPr>
          <a:xfrm rot="10800000" flipV="1">
            <a:off x="687276" y="2257787"/>
            <a:ext cx="1722915" cy="3578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連携最適テーマ</a:t>
            </a:r>
          </a:p>
        </p:txBody>
      </p:sp>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体制</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39" name="四角形: 角を丸くする 9">
            <a:extLst>
              <a:ext uri="{FF2B5EF4-FFF2-40B4-BE49-F238E27FC236}">
                <a16:creationId xmlns:a16="http://schemas.microsoft.com/office/drawing/2014/main" id="{369046EC-7E3C-ED31-7D1F-3F4E1618CCB0}"/>
              </a:ext>
            </a:extLst>
          </p:cNvPr>
          <p:cNvSpPr/>
          <p:nvPr/>
        </p:nvSpPr>
        <p:spPr>
          <a:xfrm>
            <a:off x="8862109" y="2110078"/>
            <a:ext cx="1963280" cy="20128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descr="名称未設定-4-21.png">
            <a:extLst>
              <a:ext uri="{FF2B5EF4-FFF2-40B4-BE49-F238E27FC236}">
                <a16:creationId xmlns:a16="http://schemas.microsoft.com/office/drawing/2014/main" id="{2ACFD11E-1C54-5815-B663-5237A5192E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472" t="22188" b="34855"/>
          <a:stretch/>
        </p:blipFill>
        <p:spPr>
          <a:xfrm>
            <a:off x="2581006" y="1889933"/>
            <a:ext cx="2115141" cy="368098"/>
          </a:xfrm>
          <a:prstGeom prst="rect">
            <a:avLst/>
          </a:prstGeom>
          <a:solidFill>
            <a:schemeClr val="bg1"/>
          </a:solidFill>
        </p:spPr>
      </p:pic>
      <p:pic>
        <p:nvPicPr>
          <p:cNvPr id="41" name="図 40">
            <a:extLst>
              <a:ext uri="{FF2B5EF4-FFF2-40B4-BE49-F238E27FC236}">
                <a16:creationId xmlns:a16="http://schemas.microsoft.com/office/drawing/2014/main" id="{6222896D-324B-FA7A-BF95-DD20ADD4BB6B}"/>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033175" y="1598518"/>
            <a:ext cx="1621148" cy="1235783"/>
          </a:xfrm>
          <a:prstGeom prst="rect">
            <a:avLst/>
          </a:prstGeom>
          <a:solidFill>
            <a:schemeClr val="bg1"/>
          </a:solidFill>
        </p:spPr>
      </p:pic>
      <p:sp>
        <p:nvSpPr>
          <p:cNvPr id="47" name="テキスト ボックス 46">
            <a:extLst>
              <a:ext uri="{FF2B5EF4-FFF2-40B4-BE49-F238E27FC236}">
                <a16:creationId xmlns:a16="http://schemas.microsoft.com/office/drawing/2014/main" id="{0292809D-6E62-D155-7643-75CB81C7F572}"/>
              </a:ext>
            </a:extLst>
          </p:cNvPr>
          <p:cNvSpPr txBox="1"/>
          <p:nvPr/>
        </p:nvSpPr>
        <p:spPr>
          <a:xfrm>
            <a:off x="9135745" y="3262313"/>
            <a:ext cx="1477863" cy="553998"/>
          </a:xfrm>
          <a:prstGeom prst="rect">
            <a:avLst/>
          </a:prstGeom>
          <a:solidFill>
            <a:schemeClr val="bg1"/>
          </a:solidFill>
        </p:spPr>
        <p:txBody>
          <a:bodyPr wrap="square" lIns="0" tIns="0" rIns="0" bIns="0" rtlCol="0">
            <a:spAutoFit/>
          </a:bodyPr>
          <a:lstStyle/>
          <a:p>
            <a:r>
              <a:rPr kumimoji="1" lang="ja-JP" altLang="en-US" dirty="0"/>
              <a:t>安田研究室</a:t>
            </a:r>
            <a:endParaRPr kumimoji="1" lang="en-US" altLang="ja-JP" dirty="0"/>
          </a:p>
          <a:p>
            <a:r>
              <a:rPr kumimoji="1" lang="ja-JP" altLang="en-US" dirty="0"/>
              <a:t>：最適化技術</a:t>
            </a:r>
          </a:p>
        </p:txBody>
      </p:sp>
      <p:sp>
        <p:nvSpPr>
          <p:cNvPr id="48" name="テキスト ボックス 47">
            <a:extLst>
              <a:ext uri="{FF2B5EF4-FFF2-40B4-BE49-F238E27FC236}">
                <a16:creationId xmlns:a16="http://schemas.microsoft.com/office/drawing/2014/main" id="{5A16EB50-C720-910E-6E66-E789927150F6}"/>
              </a:ext>
            </a:extLst>
          </p:cNvPr>
          <p:cNvSpPr txBox="1"/>
          <p:nvPr/>
        </p:nvSpPr>
        <p:spPr>
          <a:xfrm>
            <a:off x="878305" y="3278640"/>
            <a:ext cx="730969" cy="276999"/>
          </a:xfrm>
          <a:prstGeom prst="rect">
            <a:avLst/>
          </a:prstGeom>
          <a:noFill/>
        </p:spPr>
        <p:txBody>
          <a:bodyPr wrap="none" lIns="0" tIns="0" rIns="0" bIns="0" rtlCol="0">
            <a:spAutoFit/>
          </a:bodyPr>
          <a:lstStyle/>
          <a:p>
            <a:r>
              <a:rPr kumimoji="1" lang="ja-JP" altLang="en-US" dirty="0"/>
              <a:t>鎌田</a:t>
            </a:r>
            <a:r>
              <a:rPr lang="en-US" altLang="ja-JP" dirty="0"/>
              <a:t>TL</a:t>
            </a:r>
            <a:endParaRPr kumimoji="1" lang="ja-JP" altLang="en-US" dirty="0"/>
          </a:p>
        </p:txBody>
      </p:sp>
      <p:cxnSp>
        <p:nvCxnSpPr>
          <p:cNvPr id="49" name="コネクタ: カギ線 15">
            <a:extLst>
              <a:ext uri="{FF2B5EF4-FFF2-40B4-BE49-F238E27FC236}">
                <a16:creationId xmlns:a16="http://schemas.microsoft.com/office/drawing/2014/main" id="{00F4B3F4-3692-B81E-D26F-D5C0AD29F2A7}"/>
              </a:ext>
            </a:extLst>
          </p:cNvPr>
          <p:cNvCxnSpPr>
            <a:cxnSpLocks/>
            <a:stCxn id="48" idx="3"/>
            <a:endCxn id="50" idx="1"/>
          </p:cNvCxnSpPr>
          <p:nvPr/>
        </p:nvCxnSpPr>
        <p:spPr>
          <a:xfrm flipV="1">
            <a:off x="1609274" y="2870720"/>
            <a:ext cx="1073888" cy="546420"/>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D0A7E51-B84A-BF35-A606-D539C4CF272B}"/>
              </a:ext>
            </a:extLst>
          </p:cNvPr>
          <p:cNvSpPr txBox="1"/>
          <p:nvPr/>
        </p:nvSpPr>
        <p:spPr>
          <a:xfrm>
            <a:off x="2683162" y="2732220"/>
            <a:ext cx="3848811" cy="276999"/>
          </a:xfrm>
          <a:prstGeom prst="rect">
            <a:avLst/>
          </a:prstGeom>
          <a:noFill/>
        </p:spPr>
        <p:txBody>
          <a:bodyPr wrap="none" lIns="0" tIns="0" rIns="0" bIns="0" rtlCol="0">
            <a:spAutoFit/>
          </a:bodyPr>
          <a:lstStyle/>
          <a:p>
            <a:r>
              <a:rPr kumimoji="1" lang="ja-JP" altLang="en-US" dirty="0"/>
              <a:t>モデリング技術：鵜飼、熊谷、征矢、井本</a:t>
            </a:r>
          </a:p>
        </p:txBody>
      </p:sp>
      <p:sp>
        <p:nvSpPr>
          <p:cNvPr id="51" name="テキスト ボックス 50">
            <a:extLst>
              <a:ext uri="{FF2B5EF4-FFF2-40B4-BE49-F238E27FC236}">
                <a16:creationId xmlns:a16="http://schemas.microsoft.com/office/drawing/2014/main" id="{ABFC0F6C-2C85-565E-AB41-110534D94EA6}"/>
              </a:ext>
            </a:extLst>
          </p:cNvPr>
          <p:cNvSpPr txBox="1"/>
          <p:nvPr/>
        </p:nvSpPr>
        <p:spPr>
          <a:xfrm>
            <a:off x="2683162" y="3282281"/>
            <a:ext cx="1846659" cy="276999"/>
          </a:xfrm>
          <a:prstGeom prst="rect">
            <a:avLst/>
          </a:prstGeom>
          <a:noFill/>
        </p:spPr>
        <p:txBody>
          <a:bodyPr wrap="none" lIns="0" tIns="0" rIns="0" bIns="0" rtlCol="0">
            <a:spAutoFit/>
          </a:bodyPr>
          <a:lstStyle/>
          <a:p>
            <a:r>
              <a:rPr kumimoji="1" lang="ja-JP" altLang="en-US" dirty="0"/>
              <a:t>最適化技術：熊谷</a:t>
            </a:r>
          </a:p>
        </p:txBody>
      </p:sp>
      <p:sp>
        <p:nvSpPr>
          <p:cNvPr id="53" name="テキスト ボックス 52">
            <a:extLst>
              <a:ext uri="{FF2B5EF4-FFF2-40B4-BE49-F238E27FC236}">
                <a16:creationId xmlns:a16="http://schemas.microsoft.com/office/drawing/2014/main" id="{FD0BD03D-4709-E0EC-77A7-69106A267E0D}"/>
              </a:ext>
            </a:extLst>
          </p:cNvPr>
          <p:cNvSpPr txBox="1"/>
          <p:nvPr/>
        </p:nvSpPr>
        <p:spPr>
          <a:xfrm>
            <a:off x="2683162" y="3731041"/>
            <a:ext cx="3518592" cy="523220"/>
          </a:xfrm>
          <a:prstGeom prst="rect">
            <a:avLst/>
          </a:prstGeom>
          <a:noFill/>
        </p:spPr>
        <p:txBody>
          <a:bodyPr wrap="none" lIns="0" tIns="0" rIns="0" bIns="0" rtlCol="0">
            <a:spAutoFit/>
          </a:bodyPr>
          <a:lstStyle/>
          <a:p>
            <a:r>
              <a:rPr kumimoji="1" lang="ja-JP" altLang="en-US" dirty="0"/>
              <a:t>技術アドバイス、</a:t>
            </a:r>
            <a:r>
              <a:rPr kumimoji="1" lang="en-US" altLang="ja-JP" dirty="0"/>
              <a:t>FS</a:t>
            </a:r>
            <a:r>
              <a:rPr kumimoji="1" lang="ja-JP" altLang="en-US" dirty="0"/>
              <a:t>・実証実験実施：</a:t>
            </a:r>
            <a:endParaRPr kumimoji="1" lang="en-US" altLang="ja-JP" dirty="0"/>
          </a:p>
          <a:p>
            <a:r>
              <a:rPr kumimoji="1" lang="ja-JP" altLang="en-US" sz="1600" dirty="0"/>
              <a:t>熊谷、征矢、井本（</a:t>
            </a:r>
            <a:r>
              <a:rPr kumimoji="1" lang="en-US" altLang="ja-JP" sz="1600" dirty="0"/>
              <a:t>RO</a:t>
            </a:r>
            <a:r>
              <a:rPr kumimoji="1" lang="ja-JP" altLang="en-US" sz="1600" dirty="0"/>
              <a:t>モデリング）</a:t>
            </a:r>
            <a:endParaRPr kumimoji="1" lang="en-US" altLang="ja-JP" sz="1600" dirty="0"/>
          </a:p>
        </p:txBody>
      </p:sp>
      <p:sp>
        <p:nvSpPr>
          <p:cNvPr id="54" name="テキスト ボックス 53">
            <a:extLst>
              <a:ext uri="{FF2B5EF4-FFF2-40B4-BE49-F238E27FC236}">
                <a16:creationId xmlns:a16="http://schemas.microsoft.com/office/drawing/2014/main" id="{69A77E50-3058-6591-2A00-5A8EA89F1CA6}"/>
              </a:ext>
            </a:extLst>
          </p:cNvPr>
          <p:cNvSpPr txBox="1"/>
          <p:nvPr/>
        </p:nvSpPr>
        <p:spPr>
          <a:xfrm>
            <a:off x="1073016" y="2713190"/>
            <a:ext cx="655629" cy="307777"/>
          </a:xfrm>
          <a:prstGeom prst="rect">
            <a:avLst/>
          </a:prstGeom>
          <a:noFill/>
        </p:spPr>
        <p:txBody>
          <a:bodyPr wrap="none" lIns="0" tIns="0" rIns="0" bIns="0" rtlCol="0">
            <a:spAutoFit/>
          </a:bodyPr>
          <a:lstStyle/>
          <a:p>
            <a:r>
              <a:rPr kumimoji="1" lang="ja-JP" altLang="en-US" sz="2000" dirty="0"/>
              <a:t>計</a:t>
            </a:r>
            <a:r>
              <a:rPr kumimoji="1" lang="en-US" altLang="ja-JP" sz="2000" dirty="0"/>
              <a:t>5</a:t>
            </a:r>
            <a:r>
              <a:rPr kumimoji="1" lang="ja-JP" altLang="en-US" sz="2000" dirty="0"/>
              <a:t>名</a:t>
            </a:r>
          </a:p>
        </p:txBody>
      </p:sp>
      <p:cxnSp>
        <p:nvCxnSpPr>
          <p:cNvPr id="55" name="コネクタ: カギ線 30">
            <a:extLst>
              <a:ext uri="{FF2B5EF4-FFF2-40B4-BE49-F238E27FC236}">
                <a16:creationId xmlns:a16="http://schemas.microsoft.com/office/drawing/2014/main" id="{F6B7156D-1D5D-9603-7451-60B95FCDBDD3}"/>
              </a:ext>
            </a:extLst>
          </p:cNvPr>
          <p:cNvCxnSpPr>
            <a:cxnSpLocks/>
            <a:stCxn id="48" idx="3"/>
            <a:endCxn id="53" idx="1"/>
          </p:cNvCxnSpPr>
          <p:nvPr/>
        </p:nvCxnSpPr>
        <p:spPr>
          <a:xfrm>
            <a:off x="1609274" y="3417140"/>
            <a:ext cx="1073888" cy="57551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矢印: 左右 42">
            <a:extLst>
              <a:ext uri="{FF2B5EF4-FFF2-40B4-BE49-F238E27FC236}">
                <a16:creationId xmlns:a16="http://schemas.microsoft.com/office/drawing/2014/main" id="{DD616277-E8D4-F700-5C5C-1D1919FA519D}"/>
              </a:ext>
            </a:extLst>
          </p:cNvPr>
          <p:cNvSpPr/>
          <p:nvPr/>
        </p:nvSpPr>
        <p:spPr>
          <a:xfrm>
            <a:off x="7439447" y="3107166"/>
            <a:ext cx="1114715" cy="26955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CE94851B-5566-AF57-767D-95AC7D5FC4E2}"/>
              </a:ext>
            </a:extLst>
          </p:cNvPr>
          <p:cNvSpPr txBox="1"/>
          <p:nvPr/>
        </p:nvSpPr>
        <p:spPr>
          <a:xfrm>
            <a:off x="7507479" y="2740089"/>
            <a:ext cx="978650" cy="276999"/>
          </a:xfrm>
          <a:prstGeom prst="rect">
            <a:avLst/>
          </a:prstGeom>
          <a:noFill/>
        </p:spPr>
        <p:txBody>
          <a:bodyPr wrap="square" lIns="0" tIns="0" rIns="0" bIns="0" rtlCol="0">
            <a:spAutoFit/>
          </a:bodyPr>
          <a:lstStyle/>
          <a:p>
            <a:pPr algn="ctr"/>
            <a:r>
              <a:rPr kumimoji="1" lang="ja-JP" altLang="en-US" dirty="0"/>
              <a:t>共同研究</a:t>
            </a:r>
          </a:p>
        </p:txBody>
      </p:sp>
      <p:sp>
        <p:nvSpPr>
          <p:cNvPr id="58" name="吹き出し: 四角形 57">
            <a:extLst>
              <a:ext uri="{FF2B5EF4-FFF2-40B4-BE49-F238E27FC236}">
                <a16:creationId xmlns:a16="http://schemas.microsoft.com/office/drawing/2014/main" id="{85CB0102-5ED3-5949-BAB5-A2A4A806F178}"/>
              </a:ext>
            </a:extLst>
          </p:cNvPr>
          <p:cNvSpPr/>
          <p:nvPr/>
        </p:nvSpPr>
        <p:spPr>
          <a:xfrm>
            <a:off x="8268882" y="4700796"/>
            <a:ext cx="3648298" cy="755504"/>
          </a:xfrm>
          <a:prstGeom prst="wedgeRectCallout">
            <a:avLst>
              <a:gd name="adj1" fmla="val -18485"/>
              <a:gd name="adj2" fmla="val -11980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FY2020</a:t>
            </a:r>
            <a:r>
              <a:rPr kumimoji="1" lang="ja-JP" altLang="en-US" dirty="0">
                <a:solidFill>
                  <a:schemeClr val="bg1"/>
                </a:solidFill>
              </a:rPr>
              <a:t>～</a:t>
            </a:r>
            <a:r>
              <a:rPr kumimoji="1" lang="en-US" altLang="ja-JP" dirty="0">
                <a:solidFill>
                  <a:schemeClr val="bg1"/>
                </a:solidFill>
              </a:rPr>
              <a:t>FY2023</a:t>
            </a:r>
            <a:r>
              <a:rPr kumimoji="1" lang="ja-JP" altLang="en-US" dirty="0">
                <a:solidFill>
                  <a:schemeClr val="bg1"/>
                </a:solidFill>
              </a:rPr>
              <a:t>の</a:t>
            </a:r>
            <a:r>
              <a:rPr kumimoji="1" lang="en-US" altLang="ja-JP" dirty="0">
                <a:solidFill>
                  <a:schemeClr val="bg1"/>
                </a:solidFill>
              </a:rPr>
              <a:t>4</a:t>
            </a:r>
            <a:r>
              <a:rPr kumimoji="1" lang="ja-JP" altLang="en-US" dirty="0">
                <a:solidFill>
                  <a:schemeClr val="bg1"/>
                </a:solidFill>
              </a:rPr>
              <a:t>年間実施</a:t>
            </a:r>
            <a:endParaRPr kumimoji="1" lang="en-US" altLang="ja-JP" dirty="0">
              <a:solidFill>
                <a:schemeClr val="bg1"/>
              </a:solidFill>
            </a:endParaRPr>
          </a:p>
          <a:p>
            <a:pPr algn="ctr"/>
            <a:r>
              <a:rPr kumimoji="1" lang="ja-JP" altLang="en-US" dirty="0">
                <a:solidFill>
                  <a:schemeClr val="bg1"/>
                </a:solidFill>
              </a:rPr>
              <a:t>（</a:t>
            </a:r>
            <a:r>
              <a:rPr kumimoji="1" lang="en-US" altLang="ja-JP" dirty="0">
                <a:solidFill>
                  <a:schemeClr val="bg1"/>
                </a:solidFill>
              </a:rPr>
              <a:t>2024</a:t>
            </a:r>
            <a:r>
              <a:rPr kumimoji="1" lang="ja-JP" altLang="en-US" dirty="0">
                <a:solidFill>
                  <a:schemeClr val="bg1"/>
                </a:solidFill>
              </a:rPr>
              <a:t>年</a:t>
            </a:r>
            <a:r>
              <a:rPr kumimoji="1" lang="en-US" altLang="ja-JP" dirty="0">
                <a:solidFill>
                  <a:schemeClr val="bg1"/>
                </a:solidFill>
              </a:rPr>
              <a:t>3</a:t>
            </a:r>
            <a:r>
              <a:rPr kumimoji="1" lang="ja-JP" altLang="en-US" dirty="0">
                <a:solidFill>
                  <a:schemeClr val="bg1"/>
                </a:solidFill>
              </a:rPr>
              <a:t>月で契約終了）</a:t>
            </a:r>
            <a:endParaRPr kumimoji="1" lang="en-US" altLang="ja-JP" dirty="0">
              <a:solidFill>
                <a:schemeClr val="bg1"/>
              </a:solidFill>
            </a:endParaRPr>
          </a:p>
        </p:txBody>
      </p:sp>
      <p:sp>
        <p:nvSpPr>
          <p:cNvPr id="6" name="テキスト ボックス 5">
            <a:extLst>
              <a:ext uri="{FF2B5EF4-FFF2-40B4-BE49-F238E27FC236}">
                <a16:creationId xmlns:a16="http://schemas.microsoft.com/office/drawing/2014/main" id="{5747E6E0-9D76-25BF-5EFD-FD188E32B23D}"/>
              </a:ext>
            </a:extLst>
          </p:cNvPr>
          <p:cNvSpPr txBox="1"/>
          <p:nvPr/>
        </p:nvSpPr>
        <p:spPr>
          <a:xfrm>
            <a:off x="517054" y="866885"/>
            <a:ext cx="11149710" cy="923330"/>
          </a:xfrm>
          <a:prstGeom prst="rect">
            <a:avLst/>
          </a:prstGeom>
          <a:noFill/>
        </p:spPr>
        <p:txBody>
          <a:bodyPr wrap="square" rtlCol="0">
            <a:spAutoFit/>
          </a:bodyPr>
          <a:lstStyle/>
          <a:p>
            <a:pPr marL="342900" indent="-342900">
              <a:buClr>
                <a:schemeClr val="accent1"/>
              </a:buClr>
              <a:buFont typeface="Wingdings" panose="05000000000000000000" pitchFamily="2" charset="2"/>
              <a:buChar char="n"/>
            </a:pPr>
            <a:r>
              <a:rPr kumimoji="1" lang="en" altLang="ja-JP" sz="2400" b="1" dirty="0"/>
              <a:t>Operational Excellence Gr.</a:t>
            </a:r>
            <a:r>
              <a:rPr kumimoji="1" lang="ja-JP" altLang="en-US" sz="2400" b="1" dirty="0"/>
              <a:t>の最適化チームメンバーと技術開発・検証を実施。</a:t>
            </a:r>
            <a:endParaRPr kumimoji="1" lang="en-US" altLang="ja-JP" sz="2400" b="1" dirty="0"/>
          </a:p>
          <a:p>
            <a:pPr marL="800100" lvl="1" indent="-342900">
              <a:spcBef>
                <a:spcPts val="1200"/>
              </a:spcBef>
              <a:buClr>
                <a:schemeClr val="bg1">
                  <a:lumMod val="50000"/>
                </a:schemeClr>
              </a:buClr>
              <a:buFont typeface="Wingdings" panose="05000000000000000000" pitchFamily="2" charset="2"/>
              <a:buChar char="u"/>
            </a:pPr>
            <a:r>
              <a:rPr kumimoji="1" lang="ja-JP" altLang="en-US" sz="2000" dirty="0"/>
              <a:t>最適化技術の開発は、東京都立大と共同研究を締結して実施</a:t>
            </a:r>
          </a:p>
        </p:txBody>
      </p:sp>
      <p:cxnSp>
        <p:nvCxnSpPr>
          <p:cNvPr id="12" name="直線コネクタ 11">
            <a:extLst>
              <a:ext uri="{FF2B5EF4-FFF2-40B4-BE49-F238E27FC236}">
                <a16:creationId xmlns:a16="http://schemas.microsoft.com/office/drawing/2014/main" id="{193F3ADF-C20E-C66D-0429-231F2C1F342D}"/>
              </a:ext>
            </a:extLst>
          </p:cNvPr>
          <p:cNvCxnSpPr>
            <a:cxnSpLocks/>
            <a:stCxn id="48" idx="3"/>
            <a:endCxn id="51" idx="1"/>
          </p:cNvCxnSpPr>
          <p:nvPr/>
        </p:nvCxnSpPr>
        <p:spPr>
          <a:xfrm>
            <a:off x="1609274" y="3417140"/>
            <a:ext cx="1073888" cy="3641"/>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90E12CD5-FD22-4165-5841-CBF84C20DEBE}"/>
              </a:ext>
            </a:extLst>
          </p:cNvPr>
          <p:cNvSpPr/>
          <p:nvPr/>
        </p:nvSpPr>
        <p:spPr>
          <a:xfrm>
            <a:off x="693965" y="4957897"/>
            <a:ext cx="2784022" cy="353794"/>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800" b="1"/>
              <a:t>Water Sustainability Gr.</a:t>
            </a:r>
            <a:endParaRPr kumimoji="1" lang="ja-JP" altLang="en-US" sz="1800" b="1" dirty="0"/>
          </a:p>
        </p:txBody>
      </p:sp>
      <p:sp>
        <p:nvSpPr>
          <p:cNvPr id="31" name="正方形/長方形 30">
            <a:extLst>
              <a:ext uri="{FF2B5EF4-FFF2-40B4-BE49-F238E27FC236}">
                <a16:creationId xmlns:a16="http://schemas.microsoft.com/office/drawing/2014/main" id="{5FD2B336-C7C2-7805-5C2D-5217162B0AAD}"/>
              </a:ext>
            </a:extLst>
          </p:cNvPr>
          <p:cNvSpPr/>
          <p:nvPr/>
        </p:nvSpPr>
        <p:spPr>
          <a:xfrm>
            <a:off x="3977354" y="4957897"/>
            <a:ext cx="1966245" cy="3537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リサイクル化学</a:t>
            </a:r>
            <a:r>
              <a:rPr kumimoji="1" lang="en-US" altLang="ja-JP" b="1" dirty="0">
                <a:solidFill>
                  <a:schemeClr val="bg1"/>
                </a:solidFill>
              </a:rPr>
              <a:t>Tm</a:t>
            </a:r>
            <a:endParaRPr kumimoji="1" lang="ja-JP" altLang="en-US" b="1" dirty="0">
              <a:solidFill>
                <a:schemeClr val="bg1"/>
              </a:solidFill>
            </a:endParaRPr>
          </a:p>
        </p:txBody>
      </p:sp>
      <p:sp>
        <p:nvSpPr>
          <p:cNvPr id="35" name="テキスト ボックス 34">
            <a:extLst>
              <a:ext uri="{FF2B5EF4-FFF2-40B4-BE49-F238E27FC236}">
                <a16:creationId xmlns:a16="http://schemas.microsoft.com/office/drawing/2014/main" id="{20B897F7-FC5F-311E-4FEB-991579875923}"/>
              </a:ext>
            </a:extLst>
          </p:cNvPr>
          <p:cNvSpPr txBox="1"/>
          <p:nvPr/>
        </p:nvSpPr>
        <p:spPr>
          <a:xfrm>
            <a:off x="1420509" y="5435929"/>
            <a:ext cx="1503617" cy="246221"/>
          </a:xfrm>
          <a:prstGeom prst="rect">
            <a:avLst/>
          </a:prstGeom>
          <a:noFill/>
        </p:spPr>
        <p:txBody>
          <a:bodyPr wrap="none" lIns="0" tIns="0" rIns="0" bIns="0" rtlCol="0">
            <a:spAutoFit/>
          </a:bodyPr>
          <a:lstStyle/>
          <a:p>
            <a:r>
              <a:rPr kumimoji="1" lang="ja-JP" altLang="en-US" sz="1600" dirty="0"/>
              <a:t>松井、川田、小西</a:t>
            </a:r>
          </a:p>
        </p:txBody>
      </p:sp>
      <p:sp>
        <p:nvSpPr>
          <p:cNvPr id="36" name="矢印: 下 35">
            <a:extLst>
              <a:ext uri="{FF2B5EF4-FFF2-40B4-BE49-F238E27FC236}">
                <a16:creationId xmlns:a16="http://schemas.microsoft.com/office/drawing/2014/main" id="{BF800140-E211-7779-86E4-AFA6DF150624}"/>
              </a:ext>
            </a:extLst>
          </p:cNvPr>
          <p:cNvSpPr/>
          <p:nvPr/>
        </p:nvSpPr>
        <p:spPr>
          <a:xfrm>
            <a:off x="3661776" y="4493184"/>
            <a:ext cx="288446" cy="363682"/>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テキスト ボックス 37">
            <a:extLst>
              <a:ext uri="{FF2B5EF4-FFF2-40B4-BE49-F238E27FC236}">
                <a16:creationId xmlns:a16="http://schemas.microsoft.com/office/drawing/2014/main" id="{4E9E6DB4-9A83-DE2D-63D2-54360CBD77FF}"/>
              </a:ext>
            </a:extLst>
          </p:cNvPr>
          <p:cNvSpPr txBox="1"/>
          <p:nvPr/>
        </p:nvSpPr>
        <p:spPr>
          <a:xfrm>
            <a:off x="4013721" y="4543146"/>
            <a:ext cx="1306010" cy="276999"/>
          </a:xfrm>
          <a:prstGeom prst="rect">
            <a:avLst/>
          </a:prstGeom>
          <a:noFill/>
        </p:spPr>
        <p:txBody>
          <a:bodyPr wrap="square" lIns="0" tIns="0" rIns="0" bIns="0" rtlCol="0">
            <a:spAutoFit/>
          </a:bodyPr>
          <a:lstStyle/>
          <a:p>
            <a:pPr algn="ctr"/>
            <a:r>
              <a:rPr kumimoji="1" lang="ja-JP" altLang="en-US" dirty="0"/>
              <a:t>技術検証先</a:t>
            </a:r>
          </a:p>
        </p:txBody>
      </p:sp>
      <p:sp>
        <p:nvSpPr>
          <p:cNvPr id="43" name="テキスト ボックス 42">
            <a:extLst>
              <a:ext uri="{FF2B5EF4-FFF2-40B4-BE49-F238E27FC236}">
                <a16:creationId xmlns:a16="http://schemas.microsoft.com/office/drawing/2014/main" id="{B117DE5E-D9C1-32FA-BEAA-024CBA25601A}"/>
              </a:ext>
            </a:extLst>
          </p:cNvPr>
          <p:cNvSpPr txBox="1"/>
          <p:nvPr/>
        </p:nvSpPr>
        <p:spPr>
          <a:xfrm>
            <a:off x="4244016" y="5435929"/>
            <a:ext cx="2391680" cy="246221"/>
          </a:xfrm>
          <a:prstGeom prst="rect">
            <a:avLst/>
          </a:prstGeom>
          <a:noFill/>
        </p:spPr>
        <p:txBody>
          <a:bodyPr wrap="none" lIns="0" tIns="0" rIns="0" bIns="0" rtlCol="0">
            <a:spAutoFit/>
          </a:bodyPr>
          <a:lstStyle/>
          <a:p>
            <a:r>
              <a:rPr kumimoji="1" lang="ja-JP" altLang="en-US" sz="1600" dirty="0"/>
              <a:t>竹中、青木、神田、王、武田</a:t>
            </a:r>
            <a:endParaRPr kumimoji="1" lang="en-US" altLang="ja-JP" sz="1400" dirty="0"/>
          </a:p>
        </p:txBody>
      </p:sp>
      <p:sp>
        <p:nvSpPr>
          <p:cNvPr id="46" name="正方形/長方形 45">
            <a:extLst>
              <a:ext uri="{FF2B5EF4-FFF2-40B4-BE49-F238E27FC236}">
                <a16:creationId xmlns:a16="http://schemas.microsoft.com/office/drawing/2014/main" id="{6DF6A473-66D8-CF26-3ADD-386DD7A93832}"/>
              </a:ext>
            </a:extLst>
          </p:cNvPr>
          <p:cNvSpPr/>
          <p:nvPr/>
        </p:nvSpPr>
        <p:spPr>
          <a:xfrm flipV="1">
            <a:off x="706058" y="5306341"/>
            <a:ext cx="2932518" cy="505397"/>
          </a:xfrm>
          <a:prstGeom prst="rect">
            <a:avLst/>
          </a:prstGeom>
          <a:no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19218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13</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solidFill>
                  <a:srgbClr val="FF0000"/>
                </a:solidFill>
              </a:rPr>
              <a:t>技術検証結果・成果</a:t>
            </a:r>
            <a:endParaRPr lang="en-US" altLang="ja-JP" sz="2000" dirty="0">
              <a:solidFill>
                <a:srgbClr val="FF0000"/>
              </a:solidFill>
            </a:endParaRPr>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257929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B6ACE-FBAE-4C92-AECE-0AE89D07E870}"/>
              </a:ext>
            </a:extLst>
          </p:cNvPr>
          <p:cNvSpPr>
            <a:spLocks noGrp="1"/>
          </p:cNvSpPr>
          <p:nvPr>
            <p:ph type="title"/>
          </p:nvPr>
        </p:nvSpPr>
        <p:spPr/>
        <p:txBody>
          <a:bodyPr/>
          <a:lstStyle/>
          <a:p>
            <a:r>
              <a:rPr lang="ja-JP" altLang="en-US" dirty="0"/>
              <a:t>非線型・動的な最適化用</a:t>
            </a:r>
            <a:r>
              <a:rPr lang="en-US" altLang="ja-JP" dirty="0"/>
              <a:t>DDM</a:t>
            </a:r>
            <a:r>
              <a:rPr lang="ja-JP" altLang="en-US" dirty="0"/>
              <a:t>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78885C37-A337-4238-B16E-00EE543E1947}"/>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CB3FAB47-E15E-47CC-89FA-42DD969B615A}"/>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技</a:t>
            </a:r>
            <a:r>
              <a:rPr lang="ja-JP" altLang="en-US" sz="1200" dirty="0"/>
              <a:t>術検証結果・成果  </a:t>
            </a:r>
            <a:r>
              <a:rPr lang="ja-JP" altLang="en-US" dirty="0"/>
              <a:t>▶  モデリング技術</a:t>
            </a:r>
          </a:p>
        </p:txBody>
      </p:sp>
      <p:sp>
        <p:nvSpPr>
          <p:cNvPr id="5" name="円/楕円 5">
            <a:extLst>
              <a:ext uri="{FF2B5EF4-FFF2-40B4-BE49-F238E27FC236}">
                <a16:creationId xmlns:a16="http://schemas.microsoft.com/office/drawing/2014/main" id="{AC9FFB78-0CDC-4417-B514-B07C93E4BF5F}"/>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円/楕円 6">
            <a:extLst>
              <a:ext uri="{FF2B5EF4-FFF2-40B4-BE49-F238E27FC236}">
                <a16:creationId xmlns:a16="http://schemas.microsoft.com/office/drawing/2014/main" id="{4A79CB7F-C383-449E-BF81-4E4CE76873EA}"/>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円/楕円 7">
            <a:extLst>
              <a:ext uri="{FF2B5EF4-FFF2-40B4-BE49-F238E27FC236}">
                <a16:creationId xmlns:a16="http://schemas.microsoft.com/office/drawing/2014/main" id="{5F54D449-B6B0-4D1D-B886-87EDADE95AD6}"/>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 11">
            <a:extLst>
              <a:ext uri="{FF2B5EF4-FFF2-40B4-BE49-F238E27FC236}">
                <a16:creationId xmlns:a16="http://schemas.microsoft.com/office/drawing/2014/main" id="{B1F8B8BA-AA24-4889-8638-A77ECBEBA816}"/>
              </a:ext>
            </a:extLst>
          </p:cNvPr>
          <p:cNvSpPr/>
          <p:nvPr/>
        </p:nvSpPr>
        <p:spPr>
          <a:xfrm>
            <a:off x="1593249" y="986801"/>
            <a:ext cx="915947" cy="36933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p>
        </p:txBody>
      </p:sp>
      <p:sp>
        <p:nvSpPr>
          <p:cNvPr id="9" name="角丸四角形 12">
            <a:extLst>
              <a:ext uri="{FF2B5EF4-FFF2-40B4-BE49-F238E27FC236}">
                <a16:creationId xmlns:a16="http://schemas.microsoft.com/office/drawing/2014/main" id="{9E747370-0D83-4029-B825-675B1182700E}"/>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動的</a:t>
            </a:r>
          </a:p>
        </p:txBody>
      </p:sp>
      <p:sp>
        <p:nvSpPr>
          <p:cNvPr id="10" name="角丸四角形 13">
            <a:extLst>
              <a:ext uri="{FF2B5EF4-FFF2-40B4-BE49-F238E27FC236}">
                <a16:creationId xmlns:a16="http://schemas.microsoft.com/office/drawing/2014/main" id="{56F6044B-5BA6-4F1D-84F3-67BEBDAFD73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制約抽出</a:t>
            </a:r>
          </a:p>
        </p:txBody>
      </p:sp>
      <p:sp>
        <p:nvSpPr>
          <p:cNvPr id="11" name="テキスト ボックス 10">
            <a:extLst>
              <a:ext uri="{FF2B5EF4-FFF2-40B4-BE49-F238E27FC236}">
                <a16:creationId xmlns:a16="http://schemas.microsoft.com/office/drawing/2014/main" id="{3AF15C93-5F96-4994-99AB-802974F3E648}"/>
              </a:ext>
            </a:extLst>
          </p:cNvPr>
          <p:cNvSpPr txBox="1"/>
          <p:nvPr/>
        </p:nvSpPr>
        <p:spPr>
          <a:xfrm>
            <a:off x="4383830" y="4108168"/>
            <a:ext cx="1449436" cy="646331"/>
          </a:xfrm>
          <a:prstGeom prst="rect">
            <a:avLst/>
          </a:prstGeom>
          <a:noFill/>
        </p:spPr>
        <p:txBody>
          <a:bodyPr wrap="none" rtlCol="0">
            <a:spAutoFit/>
          </a:bodyPr>
          <a:lstStyle/>
          <a:p>
            <a:pPr algn="ctr"/>
            <a:r>
              <a:rPr kumimoji="1" lang="en-US" altLang="ja-JP" dirty="0"/>
              <a:t>DDMO</a:t>
            </a:r>
          </a:p>
          <a:p>
            <a:pPr algn="ctr"/>
            <a:r>
              <a:rPr lang="en-US" altLang="ja-JP" dirty="0"/>
              <a:t>(PCA</a:t>
            </a:r>
            <a:r>
              <a:rPr lang="ja-JP" altLang="en-US" dirty="0"/>
              <a:t>を流用</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A6251210-F106-4969-AD90-25D032604472}"/>
              </a:ext>
            </a:extLst>
          </p:cNvPr>
          <p:cNvSpPr txBox="1"/>
          <p:nvPr/>
        </p:nvSpPr>
        <p:spPr>
          <a:xfrm>
            <a:off x="525736" y="4493921"/>
            <a:ext cx="1838965" cy="369332"/>
          </a:xfrm>
          <a:prstGeom prst="rect">
            <a:avLst/>
          </a:prstGeom>
          <a:noFill/>
        </p:spPr>
        <p:txBody>
          <a:bodyPr wrap="none" rtlCol="0">
            <a:spAutoFit/>
          </a:bodyPr>
          <a:lstStyle/>
          <a:p>
            <a:r>
              <a:rPr kumimoji="1" lang="ja-JP" altLang="en-US"/>
              <a:t>線型システム同定</a:t>
            </a:r>
          </a:p>
        </p:txBody>
      </p:sp>
      <p:sp>
        <p:nvSpPr>
          <p:cNvPr id="13" name="テキスト ボックス 12">
            <a:extLst>
              <a:ext uri="{FF2B5EF4-FFF2-40B4-BE49-F238E27FC236}">
                <a16:creationId xmlns:a16="http://schemas.microsoft.com/office/drawing/2014/main" id="{F4A036B5-32C2-4A05-943F-48F5B7ACA4EB}"/>
              </a:ext>
            </a:extLst>
          </p:cNvPr>
          <p:cNvSpPr txBox="1"/>
          <p:nvPr/>
        </p:nvSpPr>
        <p:spPr>
          <a:xfrm>
            <a:off x="1477645" y="2675580"/>
            <a:ext cx="1377300" cy="646331"/>
          </a:xfrm>
          <a:prstGeom prst="rect">
            <a:avLst/>
          </a:prstGeom>
          <a:noFill/>
        </p:spPr>
        <p:txBody>
          <a:bodyPr wrap="none" rtlCol="0">
            <a:spAutoFit/>
          </a:bodyPr>
          <a:lstStyle/>
          <a:p>
            <a:pPr algn="ctr"/>
            <a:r>
              <a:rPr kumimoji="1" lang="ja-JP" altLang="en-US" dirty="0"/>
              <a:t>非線型動的</a:t>
            </a:r>
            <a:endParaRPr kumimoji="1" lang="en-US" altLang="ja-JP" dirty="0"/>
          </a:p>
          <a:p>
            <a:pPr algn="ctr"/>
            <a:r>
              <a:rPr kumimoji="1" lang="ja-JP" altLang="en-US" dirty="0"/>
              <a:t>システム学習</a:t>
            </a:r>
          </a:p>
        </p:txBody>
      </p:sp>
      <p:sp>
        <p:nvSpPr>
          <p:cNvPr id="14" name="テキスト ボックス 13">
            <a:extLst>
              <a:ext uri="{FF2B5EF4-FFF2-40B4-BE49-F238E27FC236}">
                <a16:creationId xmlns:a16="http://schemas.microsoft.com/office/drawing/2014/main" id="{E4552ED5-3E33-40B4-9F1E-07E81C3B05D2}"/>
              </a:ext>
            </a:extLst>
          </p:cNvPr>
          <p:cNvSpPr txBox="1"/>
          <p:nvPr/>
        </p:nvSpPr>
        <p:spPr>
          <a:xfrm>
            <a:off x="3751612" y="2675580"/>
            <a:ext cx="1107996" cy="830997"/>
          </a:xfrm>
          <a:prstGeom prst="rect">
            <a:avLst/>
          </a:prstGeom>
          <a:noFill/>
        </p:spPr>
        <p:txBody>
          <a:bodyPr wrap="none" rtlCol="0">
            <a:spAutoFit/>
          </a:bodyPr>
          <a:lstStyle/>
          <a:p>
            <a:pPr algn="ctr"/>
            <a:r>
              <a:rPr kumimoji="1" lang="ja-JP" altLang="en-US"/>
              <a:t>非線型</a:t>
            </a:r>
            <a:endParaRPr kumimoji="1" lang="en-US" altLang="ja-JP" dirty="0"/>
          </a:p>
          <a:p>
            <a:pPr algn="ctr"/>
            <a:r>
              <a:rPr kumimoji="1" lang="ja-JP" altLang="en-US"/>
              <a:t>次元削減</a:t>
            </a:r>
            <a:endParaRPr kumimoji="1" lang="en-US" altLang="ja-JP" dirty="0"/>
          </a:p>
          <a:p>
            <a:pPr algn="ctr"/>
            <a:r>
              <a:rPr lang="ja-JP" altLang="en-US" sz="1200"/>
              <a:t>が少し近い</a:t>
            </a:r>
            <a:endParaRPr kumimoji="1" lang="ja-JP" altLang="en-US"/>
          </a:p>
        </p:txBody>
      </p:sp>
      <p:sp>
        <p:nvSpPr>
          <p:cNvPr id="15" name="テキスト ボックス 14">
            <a:extLst>
              <a:ext uri="{FF2B5EF4-FFF2-40B4-BE49-F238E27FC236}">
                <a16:creationId xmlns:a16="http://schemas.microsoft.com/office/drawing/2014/main" id="{9531720F-1A08-48B4-A69D-C171EE03DD01}"/>
              </a:ext>
            </a:extLst>
          </p:cNvPr>
          <p:cNvSpPr txBox="1"/>
          <p:nvPr/>
        </p:nvSpPr>
        <p:spPr>
          <a:xfrm>
            <a:off x="2509195" y="1754462"/>
            <a:ext cx="1338828" cy="369332"/>
          </a:xfrm>
          <a:prstGeom prst="rect">
            <a:avLst/>
          </a:prstGeom>
          <a:noFill/>
        </p:spPr>
        <p:txBody>
          <a:bodyPr wrap="none" rtlCol="0">
            <a:spAutoFit/>
          </a:bodyPr>
          <a:lstStyle/>
          <a:p>
            <a:r>
              <a:rPr kumimoji="1" lang="ja-JP" altLang="en-US"/>
              <a:t>非線型回帰</a:t>
            </a:r>
          </a:p>
        </p:txBody>
      </p:sp>
      <p:sp>
        <p:nvSpPr>
          <p:cNvPr id="17" name="テキスト ボックス 16">
            <a:extLst>
              <a:ext uri="{FF2B5EF4-FFF2-40B4-BE49-F238E27FC236}">
                <a16:creationId xmlns:a16="http://schemas.microsoft.com/office/drawing/2014/main" id="{384BEEF1-504A-4D2C-A6C8-B0B360ECCE5F}"/>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18" name="右矢印 1">
            <a:extLst>
              <a:ext uri="{FF2B5EF4-FFF2-40B4-BE49-F238E27FC236}">
                <a16:creationId xmlns:a16="http://schemas.microsoft.com/office/drawing/2014/main" id="{0532F747-7CBE-4828-9894-3BE202354613}"/>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9" name="右矢印 21">
            <a:extLst>
              <a:ext uri="{FF2B5EF4-FFF2-40B4-BE49-F238E27FC236}">
                <a16:creationId xmlns:a16="http://schemas.microsoft.com/office/drawing/2014/main" id="{A652CA75-949A-423A-AB02-D499D8E8C14A}"/>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01161A2-D93F-A05E-8A24-7830739A136D}"/>
              </a:ext>
            </a:extLst>
          </p:cNvPr>
          <p:cNvSpPr txBox="1"/>
          <p:nvPr/>
        </p:nvSpPr>
        <p:spPr>
          <a:xfrm>
            <a:off x="6976097" y="3586953"/>
            <a:ext cx="4339603" cy="646331"/>
          </a:xfrm>
          <a:prstGeom prst="rect">
            <a:avLst/>
          </a:prstGeom>
          <a:noFill/>
        </p:spPr>
        <p:txBody>
          <a:bodyPr wrap="square" rtlCol="0">
            <a:spAutoFit/>
          </a:bodyPr>
          <a:lstStyle/>
          <a:p>
            <a:r>
              <a:rPr kumimoji="1" lang="en-US" altLang="ja-JP" dirty="0" err="1"/>
              <a:t>AutoEncoder</a:t>
            </a:r>
            <a:r>
              <a:rPr kumimoji="1" lang="ja-JP" altLang="en-US" dirty="0"/>
              <a:t>の拡張で</a:t>
            </a:r>
            <a:r>
              <a:rPr kumimoji="1" lang="ja-JP" altLang="en-US" b="1" dirty="0">
                <a:solidFill>
                  <a:schemeClr val="accent4"/>
                </a:solidFill>
              </a:rPr>
              <a:t>動的要素に対処する手法の構築は困難</a:t>
            </a:r>
            <a:r>
              <a:rPr kumimoji="1" lang="ja-JP" altLang="en-US" dirty="0"/>
              <a:t>と判断</a:t>
            </a:r>
          </a:p>
        </p:txBody>
      </p:sp>
      <p:sp>
        <p:nvSpPr>
          <p:cNvPr id="24" name="二等辺三角形 32">
            <a:extLst>
              <a:ext uri="{FF2B5EF4-FFF2-40B4-BE49-F238E27FC236}">
                <a16:creationId xmlns:a16="http://schemas.microsoft.com/office/drawing/2014/main" id="{303B0A9E-9190-97ED-FF2E-8436D3CE3DEC}"/>
              </a:ext>
            </a:extLst>
          </p:cNvPr>
          <p:cNvSpPr/>
          <p:nvPr/>
        </p:nvSpPr>
        <p:spPr>
          <a:xfrm rot="5400000">
            <a:off x="6477955" y="36986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26" name="テキスト ボックス 25">
            <a:extLst>
              <a:ext uri="{FF2B5EF4-FFF2-40B4-BE49-F238E27FC236}">
                <a16:creationId xmlns:a16="http://schemas.microsoft.com/office/drawing/2014/main" id="{2CCBEE1E-AFD0-438D-9447-4814FC8308B0}"/>
              </a:ext>
            </a:extLst>
          </p:cNvPr>
          <p:cNvSpPr txBox="1"/>
          <p:nvPr/>
        </p:nvSpPr>
        <p:spPr>
          <a:xfrm>
            <a:off x="6976096" y="2022481"/>
            <a:ext cx="4438922" cy="646331"/>
          </a:xfrm>
          <a:prstGeom prst="rect">
            <a:avLst/>
          </a:prstGeom>
          <a:noFill/>
        </p:spPr>
        <p:txBody>
          <a:bodyPr wrap="square" rtlCol="0">
            <a:spAutoFit/>
          </a:bodyPr>
          <a:lstStyle/>
          <a:p>
            <a:r>
              <a:rPr kumimoji="1" lang="en-US" altLang="ja-JP" dirty="0"/>
              <a:t>DVBF</a:t>
            </a:r>
            <a:r>
              <a:rPr kumimoji="1" lang="ja-JP" altLang="en-US" dirty="0"/>
              <a:t>と</a:t>
            </a:r>
            <a:r>
              <a:rPr kumimoji="1" lang="en-US" altLang="ja-JP" dirty="0"/>
              <a:t>K-SID</a:t>
            </a:r>
            <a:r>
              <a:rPr kumimoji="1" lang="ja-JP" altLang="en-US" dirty="0"/>
              <a:t>を</a:t>
            </a:r>
            <a:endParaRPr kumimoji="1" lang="en-US" altLang="ja-JP" dirty="0"/>
          </a:p>
          <a:p>
            <a:r>
              <a:rPr kumimoji="1" lang="ja-JP" altLang="en-US" b="1" dirty="0">
                <a:solidFill>
                  <a:schemeClr val="accent1"/>
                </a:solidFill>
              </a:rPr>
              <a:t>制約抽出用に簡易拡張した手法を検証</a:t>
            </a:r>
          </a:p>
        </p:txBody>
      </p:sp>
      <p:sp>
        <p:nvSpPr>
          <p:cNvPr id="27" name="二等辺三角形 32">
            <a:extLst>
              <a:ext uri="{FF2B5EF4-FFF2-40B4-BE49-F238E27FC236}">
                <a16:creationId xmlns:a16="http://schemas.microsoft.com/office/drawing/2014/main" id="{3F586FF4-E322-6143-9DD9-99860E2A4FAA}"/>
              </a:ext>
            </a:extLst>
          </p:cNvPr>
          <p:cNvSpPr/>
          <p:nvPr/>
        </p:nvSpPr>
        <p:spPr>
          <a:xfrm rot="5400000">
            <a:off x="6477955" y="2139513"/>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28" name="直線コネクタ 27">
            <a:extLst>
              <a:ext uri="{FF2B5EF4-FFF2-40B4-BE49-F238E27FC236}">
                <a16:creationId xmlns:a16="http://schemas.microsoft.com/office/drawing/2014/main" id="{4E67A98F-8CFC-EA3D-0D69-BB849D713FDC}"/>
              </a:ext>
            </a:extLst>
          </p:cNvPr>
          <p:cNvCxnSpPr>
            <a:cxnSpLocks/>
          </p:cNvCxnSpPr>
          <p:nvPr/>
        </p:nvCxnSpPr>
        <p:spPr>
          <a:xfrm flipV="1">
            <a:off x="6526037"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F2E62F9-4E4B-5F11-BA1F-8B0413E35715}"/>
              </a:ext>
            </a:extLst>
          </p:cNvPr>
          <p:cNvCxnSpPr>
            <a:cxnSpLocks/>
          </p:cNvCxnSpPr>
          <p:nvPr/>
        </p:nvCxnSpPr>
        <p:spPr>
          <a:xfrm flipV="1">
            <a:off x="6512315" y="185902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BD60BFB-0182-A1F3-8761-45868160C395}"/>
              </a:ext>
            </a:extLst>
          </p:cNvPr>
          <p:cNvCxnSpPr>
            <a:cxnSpLocks/>
            <a:stCxn id="13" idx="3"/>
            <a:endCxn id="32" idx="1"/>
          </p:cNvCxnSpPr>
          <p:nvPr/>
        </p:nvCxnSpPr>
        <p:spPr>
          <a:xfrm flipV="1">
            <a:off x="2854945" y="1626626"/>
            <a:ext cx="3638652" cy="137212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D67CEAA-D4F1-7414-68D5-E78A3454D4AE}"/>
              </a:ext>
            </a:extLst>
          </p:cNvPr>
          <p:cNvSpPr txBox="1"/>
          <p:nvPr/>
        </p:nvSpPr>
        <p:spPr>
          <a:xfrm>
            <a:off x="6493597" y="1441960"/>
            <a:ext cx="4339603" cy="369332"/>
          </a:xfrm>
          <a:prstGeom prst="rect">
            <a:avLst/>
          </a:prstGeom>
          <a:noFill/>
        </p:spPr>
        <p:txBody>
          <a:bodyPr wrap="square" rtlCol="0">
            <a:spAutoFit/>
          </a:bodyPr>
          <a:lstStyle/>
          <a:p>
            <a:r>
              <a:rPr kumimoji="1" lang="en-US" altLang="ja-JP" b="1" dirty="0"/>
              <a:t>M1. </a:t>
            </a:r>
            <a:r>
              <a:rPr kumimoji="1" lang="ja-JP" altLang="en-US" b="1" dirty="0"/>
              <a:t>動的システム学習側からのアプローチ</a:t>
            </a:r>
          </a:p>
        </p:txBody>
      </p:sp>
      <p:cxnSp>
        <p:nvCxnSpPr>
          <p:cNvPr id="35" name="直線コネクタ 34">
            <a:extLst>
              <a:ext uri="{FF2B5EF4-FFF2-40B4-BE49-F238E27FC236}">
                <a16:creationId xmlns:a16="http://schemas.microsoft.com/office/drawing/2014/main" id="{02F89AAF-5EE9-0667-BD5D-BCA9246698EF}"/>
              </a:ext>
            </a:extLst>
          </p:cNvPr>
          <p:cNvCxnSpPr>
            <a:cxnSpLocks/>
            <a:stCxn id="14" idx="3"/>
            <a:endCxn id="40" idx="1"/>
          </p:cNvCxnSpPr>
          <p:nvPr/>
        </p:nvCxnSpPr>
        <p:spPr>
          <a:xfrm>
            <a:off x="4859608" y="3091079"/>
            <a:ext cx="1633988" cy="1565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A11FFC0-032E-1ACB-A728-AA94AEE3015F}"/>
              </a:ext>
            </a:extLst>
          </p:cNvPr>
          <p:cNvSpPr txBox="1"/>
          <p:nvPr/>
        </p:nvSpPr>
        <p:spPr>
          <a:xfrm>
            <a:off x="6493596" y="3062958"/>
            <a:ext cx="4339603" cy="369332"/>
          </a:xfrm>
          <a:prstGeom prst="rect">
            <a:avLst/>
          </a:prstGeom>
          <a:noFill/>
        </p:spPr>
        <p:txBody>
          <a:bodyPr wrap="square" rtlCol="0">
            <a:spAutoFit/>
          </a:bodyPr>
          <a:lstStyle/>
          <a:p>
            <a:r>
              <a:rPr kumimoji="1" lang="en-US" altLang="ja-JP" b="1" dirty="0"/>
              <a:t>M2. </a:t>
            </a:r>
            <a:r>
              <a:rPr kumimoji="1" lang="ja-JP" altLang="en-US" b="1" dirty="0"/>
              <a:t>次元削減・特徴抽出側からのアプローチ</a:t>
            </a:r>
          </a:p>
        </p:txBody>
      </p:sp>
      <p:sp>
        <p:nvSpPr>
          <p:cNvPr id="20" name="右矢印 21">
            <a:extLst>
              <a:ext uri="{FF2B5EF4-FFF2-40B4-BE49-F238E27FC236}">
                <a16:creationId xmlns:a16="http://schemas.microsoft.com/office/drawing/2014/main" id="{F04DECD4-9AB5-4ABC-8578-7E26BA9F3E66}"/>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8F10644-F6F2-E04F-87EC-ABCCB3EEF0B8}"/>
              </a:ext>
            </a:extLst>
          </p:cNvPr>
          <p:cNvSpPr txBox="1"/>
          <p:nvPr/>
        </p:nvSpPr>
        <p:spPr>
          <a:xfrm>
            <a:off x="6976096" y="5205487"/>
            <a:ext cx="4339603" cy="369332"/>
          </a:xfrm>
          <a:prstGeom prst="rect">
            <a:avLst/>
          </a:prstGeom>
          <a:noFill/>
        </p:spPr>
        <p:txBody>
          <a:bodyPr wrap="square" rtlCol="0">
            <a:spAutoFit/>
          </a:bodyPr>
          <a:lstStyle/>
          <a:p>
            <a:r>
              <a:rPr kumimoji="1" lang="ja-JP" altLang="en-US" b="1" dirty="0">
                <a:solidFill>
                  <a:schemeClr val="accent4"/>
                </a:solidFill>
              </a:rPr>
              <a:t>該当する方法が見当たらない</a:t>
            </a:r>
          </a:p>
        </p:txBody>
      </p:sp>
      <p:sp>
        <p:nvSpPr>
          <p:cNvPr id="34" name="二等辺三角形 32">
            <a:extLst>
              <a:ext uri="{FF2B5EF4-FFF2-40B4-BE49-F238E27FC236}">
                <a16:creationId xmlns:a16="http://schemas.microsoft.com/office/drawing/2014/main" id="{F5F276FC-1CB3-4A12-EF29-050390849721}"/>
              </a:ext>
            </a:extLst>
          </p:cNvPr>
          <p:cNvSpPr/>
          <p:nvPr/>
        </p:nvSpPr>
        <p:spPr>
          <a:xfrm rot="5400000">
            <a:off x="6482013" y="525356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6" name="直線コネクタ 35">
            <a:extLst>
              <a:ext uri="{FF2B5EF4-FFF2-40B4-BE49-F238E27FC236}">
                <a16:creationId xmlns:a16="http://schemas.microsoft.com/office/drawing/2014/main" id="{129A6990-F3D5-B011-4C05-7006A417108B}"/>
              </a:ext>
            </a:extLst>
          </p:cNvPr>
          <p:cNvCxnSpPr>
            <a:cxnSpLocks/>
          </p:cNvCxnSpPr>
          <p:nvPr/>
        </p:nvCxnSpPr>
        <p:spPr>
          <a:xfrm flipV="1">
            <a:off x="6530095" y="503410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DFB9F69-BD38-B146-8EBC-E391ECBC43CB}"/>
              </a:ext>
            </a:extLst>
          </p:cNvPr>
          <p:cNvSpPr txBox="1"/>
          <p:nvPr/>
        </p:nvSpPr>
        <p:spPr>
          <a:xfrm>
            <a:off x="6497654" y="4617878"/>
            <a:ext cx="4339603" cy="369332"/>
          </a:xfrm>
          <a:prstGeom prst="rect">
            <a:avLst/>
          </a:prstGeom>
          <a:noFill/>
        </p:spPr>
        <p:txBody>
          <a:bodyPr wrap="square" rtlCol="0">
            <a:spAutoFit/>
          </a:bodyPr>
          <a:lstStyle/>
          <a:p>
            <a:r>
              <a:rPr kumimoji="1" lang="en-US" altLang="ja-JP" b="1" dirty="0"/>
              <a:t>M3. </a:t>
            </a:r>
            <a:r>
              <a:rPr kumimoji="1" lang="ja-JP" altLang="en-US" b="1" dirty="0"/>
              <a:t>動的・特徴抽出側からのアプローチ</a:t>
            </a:r>
          </a:p>
        </p:txBody>
      </p:sp>
      <p:cxnSp>
        <p:nvCxnSpPr>
          <p:cNvPr id="38" name="直線コネクタ 37">
            <a:extLst>
              <a:ext uri="{FF2B5EF4-FFF2-40B4-BE49-F238E27FC236}">
                <a16:creationId xmlns:a16="http://schemas.microsoft.com/office/drawing/2014/main" id="{E3A8F603-9FC4-DA28-925C-2FF130217C13}"/>
              </a:ext>
            </a:extLst>
          </p:cNvPr>
          <p:cNvCxnSpPr>
            <a:cxnSpLocks/>
            <a:endCxn id="37" idx="1"/>
          </p:cNvCxnSpPr>
          <p:nvPr/>
        </p:nvCxnSpPr>
        <p:spPr>
          <a:xfrm flipV="1">
            <a:off x="3619500" y="4802544"/>
            <a:ext cx="2878154" cy="957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76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矢印: 右 103">
            <a:extLst>
              <a:ext uri="{FF2B5EF4-FFF2-40B4-BE49-F238E27FC236}">
                <a16:creationId xmlns:a16="http://schemas.microsoft.com/office/drawing/2014/main" id="{6CE1D773-8D80-7C47-A0FD-595FB2362BA3}"/>
              </a:ext>
            </a:extLst>
          </p:cNvPr>
          <p:cNvSpPr/>
          <p:nvPr/>
        </p:nvSpPr>
        <p:spPr>
          <a:xfrm rot="5400000">
            <a:off x="781141" y="4072280"/>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矢印: 右 104">
            <a:extLst>
              <a:ext uri="{FF2B5EF4-FFF2-40B4-BE49-F238E27FC236}">
                <a16:creationId xmlns:a16="http://schemas.microsoft.com/office/drawing/2014/main" id="{B8BC8FB0-32CC-7F74-D4C7-FF2FA1D568D2}"/>
              </a:ext>
            </a:extLst>
          </p:cNvPr>
          <p:cNvSpPr/>
          <p:nvPr/>
        </p:nvSpPr>
        <p:spPr>
          <a:xfrm rot="16200000">
            <a:off x="1121266" y="4069618"/>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BD6A1107-04B5-BC2C-CA57-DAD2B61FE065}"/>
              </a:ext>
            </a:extLst>
          </p:cNvPr>
          <p:cNvSpPr/>
          <p:nvPr/>
        </p:nvSpPr>
        <p:spPr>
          <a:xfrm>
            <a:off x="2280898" y="4270637"/>
            <a:ext cx="3853148" cy="15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正方形/長方形 54">
            <a:extLst>
              <a:ext uri="{FF2B5EF4-FFF2-40B4-BE49-F238E27FC236}">
                <a16:creationId xmlns:a16="http://schemas.microsoft.com/office/drawing/2014/main" id="{6445F33D-3C57-5B27-264E-64C25E669E76}"/>
              </a:ext>
            </a:extLst>
          </p:cNvPr>
          <p:cNvSpPr/>
          <p:nvPr/>
        </p:nvSpPr>
        <p:spPr>
          <a:xfrm>
            <a:off x="2283238" y="2405377"/>
            <a:ext cx="3853148" cy="1522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8"/>
            <a:ext cx="11341887" cy="649788"/>
          </a:xfrm>
        </p:spPr>
        <p:txBody>
          <a:bodyPr/>
          <a:lstStyle/>
          <a:p>
            <a:r>
              <a:rPr lang="ja-JP" altLang="en-US" sz="2800" dirty="0"/>
              <a:t>紙パ蒸解工程のデータを用いて、各手法の予測性能と制御性能を評価した。</a:t>
            </a:r>
            <a:endParaRPr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pic>
        <p:nvPicPr>
          <p:cNvPr id="9" name="グラフィックス 8" descr="工場 単色塗りつぶし">
            <a:extLst>
              <a:ext uri="{FF2B5EF4-FFF2-40B4-BE49-F238E27FC236}">
                <a16:creationId xmlns:a16="http://schemas.microsoft.com/office/drawing/2014/main" id="{3C77519B-CC89-2788-7616-099B366EC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0559" y="2535029"/>
            <a:ext cx="807647" cy="807647"/>
          </a:xfrm>
          <a:prstGeom prst="rect">
            <a:avLst/>
          </a:prstGeom>
        </p:spPr>
      </p:pic>
      <p:sp>
        <p:nvSpPr>
          <p:cNvPr id="8" name="テキスト ボックス 7">
            <a:extLst>
              <a:ext uri="{FF2B5EF4-FFF2-40B4-BE49-F238E27FC236}">
                <a16:creationId xmlns:a16="http://schemas.microsoft.com/office/drawing/2014/main" id="{59232F7F-3CA3-B2BB-72C9-E74B57AD5C57}"/>
              </a:ext>
            </a:extLst>
          </p:cNvPr>
          <p:cNvSpPr txBox="1"/>
          <p:nvPr/>
        </p:nvSpPr>
        <p:spPr>
          <a:xfrm>
            <a:off x="94194" y="2645360"/>
            <a:ext cx="1360559" cy="646331"/>
          </a:xfrm>
          <a:prstGeom prst="rect">
            <a:avLst/>
          </a:prstGeom>
          <a:noFill/>
        </p:spPr>
        <p:txBody>
          <a:bodyPr wrap="square" rtlCol="0">
            <a:spAutoFit/>
          </a:bodyPr>
          <a:lstStyle/>
          <a:p>
            <a:pPr algn="ctr"/>
            <a:r>
              <a:rPr kumimoji="1" lang="ja-JP" altLang="en-US" dirty="0"/>
              <a:t>蒸解プラント</a:t>
            </a:r>
            <a:endParaRPr kumimoji="1" lang="en-US" altLang="ja-JP" dirty="0"/>
          </a:p>
          <a:p>
            <a:pPr algn="ctr"/>
            <a:r>
              <a:rPr kumimoji="1" lang="ja-JP" altLang="en-US" dirty="0"/>
              <a:t>シミュレータ</a:t>
            </a:r>
          </a:p>
        </p:txBody>
      </p:sp>
      <p:pic>
        <p:nvPicPr>
          <p:cNvPr id="13" name="グラフィックス 12" descr="ゲーム コントローラー 単色塗りつぶし">
            <a:extLst>
              <a:ext uri="{FF2B5EF4-FFF2-40B4-BE49-F238E27FC236}">
                <a16:creationId xmlns:a16="http://schemas.microsoft.com/office/drawing/2014/main" id="{3433CB66-4A8D-8029-761F-DE29CF5D58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982" y="5043587"/>
            <a:ext cx="502291" cy="502291"/>
          </a:xfrm>
          <a:prstGeom prst="rect">
            <a:avLst/>
          </a:prstGeom>
        </p:spPr>
      </p:pic>
      <p:sp>
        <p:nvSpPr>
          <p:cNvPr id="16" name="テキスト ボックス 15">
            <a:extLst>
              <a:ext uri="{FF2B5EF4-FFF2-40B4-BE49-F238E27FC236}">
                <a16:creationId xmlns:a16="http://schemas.microsoft.com/office/drawing/2014/main" id="{3D940C4D-099B-82CA-1622-ACF3906FB883}"/>
              </a:ext>
            </a:extLst>
          </p:cNvPr>
          <p:cNvSpPr txBox="1"/>
          <p:nvPr/>
        </p:nvSpPr>
        <p:spPr>
          <a:xfrm>
            <a:off x="166664" y="3819559"/>
            <a:ext cx="1236872" cy="646331"/>
          </a:xfrm>
          <a:prstGeom prst="rect">
            <a:avLst/>
          </a:prstGeom>
          <a:noFill/>
        </p:spPr>
        <p:txBody>
          <a:bodyPr wrap="square" rtlCol="0">
            <a:spAutoFit/>
          </a:bodyPr>
          <a:lstStyle/>
          <a:p>
            <a:pPr algn="ctr"/>
            <a:r>
              <a:rPr kumimoji="1" lang="ja-JP" altLang="en-US" dirty="0"/>
              <a:t>機械学習モデル</a:t>
            </a:r>
          </a:p>
        </p:txBody>
      </p:sp>
      <p:sp>
        <p:nvSpPr>
          <p:cNvPr id="17" name="テキスト ボックス 16">
            <a:extLst>
              <a:ext uri="{FF2B5EF4-FFF2-40B4-BE49-F238E27FC236}">
                <a16:creationId xmlns:a16="http://schemas.microsoft.com/office/drawing/2014/main" id="{6C37FA03-3691-E90F-D756-17B5D5DA2968}"/>
              </a:ext>
            </a:extLst>
          </p:cNvPr>
          <p:cNvSpPr txBox="1"/>
          <p:nvPr/>
        </p:nvSpPr>
        <p:spPr>
          <a:xfrm>
            <a:off x="66914" y="4968683"/>
            <a:ext cx="1501698" cy="615553"/>
          </a:xfrm>
          <a:prstGeom prst="rect">
            <a:avLst/>
          </a:prstGeom>
          <a:noFill/>
        </p:spPr>
        <p:txBody>
          <a:bodyPr wrap="square" rtlCol="0">
            <a:spAutoFit/>
          </a:bodyPr>
          <a:lstStyle/>
          <a:p>
            <a:pPr algn="ctr"/>
            <a:r>
              <a:rPr kumimoji="1" lang="ja-JP" altLang="en-US" dirty="0"/>
              <a:t>コントローラ</a:t>
            </a:r>
            <a:endParaRPr kumimoji="1" lang="en-US" altLang="ja-JP" dirty="0"/>
          </a:p>
          <a:p>
            <a:pPr algn="ctr"/>
            <a:r>
              <a:rPr kumimoji="1" lang="en-US" altLang="ja-JP" sz="1600" dirty="0"/>
              <a:t>(</a:t>
            </a:r>
            <a:r>
              <a:rPr kumimoji="1" lang="ja-JP" altLang="en-US" sz="1600" dirty="0"/>
              <a:t>強化学習</a:t>
            </a:r>
            <a:r>
              <a:rPr kumimoji="1" lang="en-US" altLang="ja-JP" sz="1600" dirty="0"/>
              <a:t>)</a:t>
            </a:r>
            <a:endParaRPr kumimoji="1" lang="ja-JP" altLang="en-US" sz="1600" dirty="0"/>
          </a:p>
        </p:txBody>
      </p:sp>
      <p:pic>
        <p:nvPicPr>
          <p:cNvPr id="11" name="グラフィックス 10" descr="歯車付きの頭 単色塗りつぶし">
            <a:extLst>
              <a:ext uri="{FF2B5EF4-FFF2-40B4-BE49-F238E27FC236}">
                <a16:creationId xmlns:a16="http://schemas.microsoft.com/office/drawing/2014/main" id="{A078C183-6E25-E318-1507-CDF9E22FB4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6702" y="3815044"/>
            <a:ext cx="655360" cy="655360"/>
          </a:xfrm>
          <a:prstGeom prst="rect">
            <a:avLst/>
          </a:prstGeom>
        </p:spPr>
      </p:pic>
      <p:sp>
        <p:nvSpPr>
          <p:cNvPr id="25" name="テキスト ボックス 24">
            <a:extLst>
              <a:ext uri="{FF2B5EF4-FFF2-40B4-BE49-F238E27FC236}">
                <a16:creationId xmlns:a16="http://schemas.microsoft.com/office/drawing/2014/main" id="{53125BAA-C173-2053-446A-2C927A1A34B3}"/>
              </a:ext>
            </a:extLst>
          </p:cNvPr>
          <p:cNvSpPr txBox="1"/>
          <p:nvPr/>
        </p:nvSpPr>
        <p:spPr>
          <a:xfrm>
            <a:off x="2239838" y="2450438"/>
            <a:ext cx="1236872" cy="369332"/>
          </a:xfrm>
          <a:prstGeom prst="rect">
            <a:avLst/>
          </a:prstGeom>
          <a:noFill/>
        </p:spPr>
        <p:txBody>
          <a:bodyPr wrap="square" rtlCol="0">
            <a:spAutoFit/>
          </a:bodyPr>
          <a:lstStyle/>
          <a:p>
            <a:pPr algn="ctr"/>
            <a:r>
              <a:rPr kumimoji="1" lang="ja-JP" altLang="en-US" b="1" dirty="0">
                <a:solidFill>
                  <a:schemeClr val="accent1"/>
                </a:solidFill>
              </a:rPr>
              <a:t>予測性能</a:t>
            </a:r>
          </a:p>
        </p:txBody>
      </p:sp>
      <p:sp>
        <p:nvSpPr>
          <p:cNvPr id="26" name="テキスト ボックス 25">
            <a:extLst>
              <a:ext uri="{FF2B5EF4-FFF2-40B4-BE49-F238E27FC236}">
                <a16:creationId xmlns:a16="http://schemas.microsoft.com/office/drawing/2014/main" id="{47360DCE-B85E-EC6A-03E0-5022AFE9C68F}"/>
              </a:ext>
            </a:extLst>
          </p:cNvPr>
          <p:cNvSpPr txBox="1"/>
          <p:nvPr/>
        </p:nvSpPr>
        <p:spPr>
          <a:xfrm>
            <a:off x="2239404" y="4296731"/>
            <a:ext cx="1236872" cy="369332"/>
          </a:xfrm>
          <a:prstGeom prst="rect">
            <a:avLst/>
          </a:prstGeom>
          <a:noFill/>
        </p:spPr>
        <p:txBody>
          <a:bodyPr wrap="square" rtlCol="0">
            <a:spAutoFit/>
          </a:bodyPr>
          <a:lstStyle/>
          <a:p>
            <a:pPr algn="ctr"/>
            <a:r>
              <a:rPr kumimoji="1" lang="ja-JP" altLang="en-US" b="1" dirty="0">
                <a:solidFill>
                  <a:schemeClr val="accent1"/>
                </a:solidFill>
              </a:rPr>
              <a:t>制御性能</a:t>
            </a:r>
          </a:p>
        </p:txBody>
      </p:sp>
      <p:graphicFrame>
        <p:nvGraphicFramePr>
          <p:cNvPr id="27" name="表 26">
            <a:extLst>
              <a:ext uri="{FF2B5EF4-FFF2-40B4-BE49-F238E27FC236}">
                <a16:creationId xmlns:a16="http://schemas.microsoft.com/office/drawing/2014/main" id="{D60493C6-C4BF-250A-5232-B4E4AB152980}"/>
              </a:ext>
            </a:extLst>
          </p:cNvPr>
          <p:cNvGraphicFramePr>
            <a:graphicFrameLocks noGrp="1"/>
          </p:cNvGraphicFramePr>
          <p:nvPr>
            <p:extLst>
              <p:ext uri="{D42A27DB-BD31-4B8C-83A1-F6EECF244321}">
                <p14:modId xmlns:p14="http://schemas.microsoft.com/office/powerpoint/2010/main" val="1022686726"/>
              </p:ext>
            </p:extLst>
          </p:nvPr>
        </p:nvGraphicFramePr>
        <p:xfrm>
          <a:off x="6686547" y="2264470"/>
          <a:ext cx="5061855" cy="2773680"/>
        </p:xfrm>
        <a:graphic>
          <a:graphicData uri="http://schemas.openxmlformats.org/drawingml/2006/table">
            <a:tbl>
              <a:tblPr firstRow="1" bandRow="1">
                <a:tableStyleId>{5C22544A-7EE6-4342-B048-85BDC9FD1C3A}</a:tableStyleId>
              </a:tblPr>
              <a:tblGrid>
                <a:gridCol w="1119341">
                  <a:extLst>
                    <a:ext uri="{9D8B030D-6E8A-4147-A177-3AD203B41FA5}">
                      <a16:colId xmlns:a16="http://schemas.microsoft.com/office/drawing/2014/main" val="904599464"/>
                    </a:ext>
                  </a:extLst>
                </a:gridCol>
                <a:gridCol w="2325985">
                  <a:extLst>
                    <a:ext uri="{9D8B030D-6E8A-4147-A177-3AD203B41FA5}">
                      <a16:colId xmlns:a16="http://schemas.microsoft.com/office/drawing/2014/main" val="3259217173"/>
                    </a:ext>
                  </a:extLst>
                </a:gridCol>
                <a:gridCol w="1616529">
                  <a:extLst>
                    <a:ext uri="{9D8B030D-6E8A-4147-A177-3AD203B41FA5}">
                      <a16:colId xmlns:a16="http://schemas.microsoft.com/office/drawing/2014/main" val="532068549"/>
                    </a:ext>
                  </a:extLst>
                </a:gridCol>
              </a:tblGrid>
              <a:tr h="370840">
                <a:tc>
                  <a:txBody>
                    <a:bodyPr/>
                    <a:lstStyle/>
                    <a:p>
                      <a:r>
                        <a:rPr kumimoji="1" lang="ja-JP" altLang="en-US" sz="2000" dirty="0"/>
                        <a:t>手法</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線型／非線型</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静的／動的</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24780"/>
                  </a:ext>
                </a:extLst>
              </a:tr>
              <a:tr h="370840">
                <a:tc>
                  <a:txBody>
                    <a:bodyPr/>
                    <a:lstStyle/>
                    <a:p>
                      <a:r>
                        <a:rPr kumimoji="1" lang="en-US" altLang="ja-JP" sz="2000" dirty="0"/>
                        <a:t>MLR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4552557"/>
                  </a:ext>
                </a:extLst>
              </a:tr>
              <a:tr h="370840">
                <a:tc>
                  <a:txBody>
                    <a:bodyPr/>
                    <a:lstStyle/>
                    <a:p>
                      <a:r>
                        <a:rPr kumimoji="1" lang="en-US" altLang="ja-JP" sz="2000" dirty="0"/>
                        <a:t>FIR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404280"/>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6701"/>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20038990"/>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164782"/>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r>
                        <a:rPr kumimoji="1" lang="ja-JP" altLang="en-US" sz="1800" dirty="0"/>
                        <a:t>（区分線型）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935637"/>
                  </a:ext>
                </a:extLst>
              </a:tr>
            </a:tbl>
          </a:graphicData>
        </a:graphic>
      </p:graphicFrame>
      <p:sp>
        <p:nvSpPr>
          <p:cNvPr id="28" name="テキスト ボックス 27">
            <a:extLst>
              <a:ext uri="{FF2B5EF4-FFF2-40B4-BE49-F238E27FC236}">
                <a16:creationId xmlns:a16="http://schemas.microsoft.com/office/drawing/2014/main" id="{542272FA-615E-4F7A-9E08-6DF15766EC2C}"/>
              </a:ext>
            </a:extLst>
          </p:cNvPr>
          <p:cNvSpPr txBox="1"/>
          <p:nvPr/>
        </p:nvSpPr>
        <p:spPr>
          <a:xfrm>
            <a:off x="6686546" y="5085642"/>
            <a:ext cx="4472233"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MLR</a:t>
            </a:r>
            <a:r>
              <a:rPr kumimoji="1" lang="ja-JP" altLang="en-US" dirty="0"/>
              <a:t>：線形重回帰</a:t>
            </a:r>
            <a:endParaRPr kumimoji="1" lang="en-US" altLang="ja-JP" dirty="0"/>
          </a:p>
          <a:p>
            <a:pPr marL="285750" indent="-285750">
              <a:buFont typeface="Wingdings" panose="05000000000000000000" pitchFamily="2" charset="2"/>
              <a:buChar char="Ø"/>
            </a:pPr>
            <a:r>
              <a:rPr kumimoji="1" lang="en-US" altLang="ja-JP" dirty="0"/>
              <a:t>FIR</a:t>
            </a:r>
            <a:r>
              <a:rPr kumimoji="1" lang="ja-JP" altLang="en-US" dirty="0"/>
              <a:t>：有限インパルス応答フィルタ</a:t>
            </a:r>
            <a:endParaRPr kumimoji="1" lang="en-US" altLang="ja-JP" dirty="0"/>
          </a:p>
          <a:p>
            <a:pPr marL="285750" indent="-285750">
              <a:buFont typeface="Wingdings" panose="05000000000000000000" pitchFamily="2" charset="2"/>
              <a:buChar char="Ø"/>
            </a:pPr>
            <a:r>
              <a:rPr kumimoji="1" lang="en-US" altLang="ja-JP" dirty="0"/>
              <a:t>K-SID</a:t>
            </a:r>
            <a:r>
              <a:rPr kumimoji="1" lang="ja-JP" altLang="en-US" dirty="0"/>
              <a:t>：カーネル部分空間同定法</a:t>
            </a:r>
            <a:endParaRPr kumimoji="1" lang="en-US" altLang="ja-JP" dirty="0"/>
          </a:p>
          <a:p>
            <a:pPr marL="285750" indent="-285750">
              <a:buFont typeface="Wingdings" panose="05000000000000000000" pitchFamily="2" charset="2"/>
              <a:buChar char="Ø"/>
            </a:pPr>
            <a:r>
              <a:rPr kumimoji="1" lang="en-US" altLang="ja-JP" dirty="0"/>
              <a:t>DVBF</a:t>
            </a:r>
            <a:r>
              <a:rPr kumimoji="1" lang="ja-JP" altLang="en-US" dirty="0"/>
              <a:t>：深層変分ベイズフィルタ</a:t>
            </a:r>
          </a:p>
        </p:txBody>
      </p:sp>
      <p:sp>
        <p:nvSpPr>
          <p:cNvPr id="36" name="テキスト ボックス 35">
            <a:extLst>
              <a:ext uri="{FF2B5EF4-FFF2-40B4-BE49-F238E27FC236}">
                <a16:creationId xmlns:a16="http://schemas.microsoft.com/office/drawing/2014/main" id="{61B3FA84-E430-C376-621A-27708ACBD74F}"/>
              </a:ext>
            </a:extLst>
          </p:cNvPr>
          <p:cNvSpPr txBox="1"/>
          <p:nvPr/>
        </p:nvSpPr>
        <p:spPr>
          <a:xfrm>
            <a:off x="2380421" y="1733051"/>
            <a:ext cx="1360559" cy="400110"/>
          </a:xfrm>
          <a:prstGeom prst="rect">
            <a:avLst/>
          </a:prstGeom>
          <a:noFill/>
        </p:spPr>
        <p:txBody>
          <a:bodyPr wrap="square" rtlCol="0">
            <a:spAutoFit/>
          </a:bodyPr>
          <a:lstStyle/>
          <a:p>
            <a:pPr algn="ctr"/>
            <a:r>
              <a:rPr kumimoji="1" lang="ja-JP" altLang="en-US" sz="2000" dirty="0"/>
              <a:t>検証概要</a:t>
            </a:r>
          </a:p>
        </p:txBody>
      </p:sp>
      <p:sp>
        <p:nvSpPr>
          <p:cNvPr id="37" name="テキスト ボックス 36">
            <a:extLst>
              <a:ext uri="{FF2B5EF4-FFF2-40B4-BE49-F238E27FC236}">
                <a16:creationId xmlns:a16="http://schemas.microsoft.com/office/drawing/2014/main" id="{D6CF3F36-BA8A-632F-3569-0764AA3B3288}"/>
              </a:ext>
            </a:extLst>
          </p:cNvPr>
          <p:cNvSpPr txBox="1"/>
          <p:nvPr/>
        </p:nvSpPr>
        <p:spPr>
          <a:xfrm>
            <a:off x="8506426" y="1740216"/>
            <a:ext cx="1360559" cy="400110"/>
          </a:xfrm>
          <a:prstGeom prst="rect">
            <a:avLst/>
          </a:prstGeom>
          <a:noFill/>
        </p:spPr>
        <p:txBody>
          <a:bodyPr wrap="square" rtlCol="0">
            <a:spAutoFit/>
          </a:bodyPr>
          <a:lstStyle/>
          <a:p>
            <a:pPr algn="ctr"/>
            <a:r>
              <a:rPr kumimoji="1" lang="ja-JP" altLang="en-US" sz="2000" dirty="0"/>
              <a:t>比較手法</a:t>
            </a:r>
          </a:p>
        </p:txBody>
      </p:sp>
      <p:cxnSp>
        <p:nvCxnSpPr>
          <p:cNvPr id="38" name="直線コネクタ 37">
            <a:extLst>
              <a:ext uri="{FF2B5EF4-FFF2-40B4-BE49-F238E27FC236}">
                <a16:creationId xmlns:a16="http://schemas.microsoft.com/office/drawing/2014/main" id="{ACEC0E49-B034-AFC2-810E-3900D968B1E1}"/>
              </a:ext>
            </a:extLst>
          </p:cNvPr>
          <p:cNvCxnSpPr>
            <a:cxnSpLocks/>
          </p:cNvCxnSpPr>
          <p:nvPr/>
        </p:nvCxnSpPr>
        <p:spPr>
          <a:xfrm>
            <a:off x="312044" y="2120830"/>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60182C6-4B86-892C-005E-21CDBB16B59F}"/>
              </a:ext>
            </a:extLst>
          </p:cNvPr>
          <p:cNvCxnSpPr>
            <a:cxnSpLocks/>
          </p:cNvCxnSpPr>
          <p:nvPr/>
        </p:nvCxnSpPr>
        <p:spPr>
          <a:xfrm>
            <a:off x="6604396" y="2120830"/>
            <a:ext cx="521360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55999A1-3FEE-16B3-571B-F4446F8C4BAA}"/>
                  </a:ext>
                </a:extLst>
              </p:cNvPr>
              <p:cNvSpPr txBox="1"/>
              <p:nvPr/>
            </p:nvSpPr>
            <p:spPr>
              <a:xfrm>
                <a:off x="5181170" y="4840951"/>
                <a:ext cx="831715" cy="307777"/>
              </a:xfrm>
              <a:prstGeom prst="rect">
                <a:avLst/>
              </a:prstGeom>
              <a:noFill/>
            </p:spPr>
            <p:txBody>
              <a:bodyPr wrap="square" rtlCol="0" anchor="ctr">
                <a:spAutoFit/>
              </a:bodyPr>
              <a:lstStyle/>
              <a:p>
                <a:pPr algn="ctr"/>
                <a:r>
                  <a:rPr kumimoji="1" lang="ja-JP" altLang="en-US" sz="1400" dirty="0"/>
                  <a:t>制御量</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𝑦</m:t>
                        </m:r>
                      </m:e>
                    </m:acc>
                  </m:oMath>
                </a14:m>
                <a:endParaRPr kumimoji="1" lang="ja-JP" altLang="en-US" sz="1400" dirty="0"/>
              </a:p>
            </p:txBody>
          </p:sp>
        </mc:Choice>
        <mc:Fallback xmlns="">
          <p:sp>
            <p:nvSpPr>
              <p:cNvPr id="22" name="テキスト ボックス 21">
                <a:extLst>
                  <a:ext uri="{FF2B5EF4-FFF2-40B4-BE49-F238E27FC236}">
                    <a16:creationId xmlns:a16="http://schemas.microsoft.com/office/drawing/2014/main" id="{055999A1-3FEE-16B3-571B-F4446F8C4BAA}"/>
                  </a:ext>
                </a:extLst>
              </p:cNvPr>
              <p:cNvSpPr txBox="1">
                <a:spLocks noRot="1" noChangeAspect="1" noMove="1" noResize="1" noEditPoints="1" noAdjustHandles="1" noChangeArrowheads="1" noChangeShapeType="1" noTextEdit="1"/>
              </p:cNvSpPr>
              <p:nvPr/>
            </p:nvSpPr>
            <p:spPr>
              <a:xfrm>
                <a:off x="5181170" y="4840951"/>
                <a:ext cx="831715" cy="307777"/>
              </a:xfrm>
              <a:prstGeom prst="rect">
                <a:avLst/>
              </a:prstGeom>
              <a:blipFill>
                <a:blip r:embed="rId8"/>
                <a:stretch>
                  <a:fillRect l="-1471" t="-1961" r="-22059" b="-19608"/>
                </a:stretch>
              </a:blipFill>
            </p:spPr>
            <p:txBody>
              <a:bodyPr/>
              <a:lstStyle/>
              <a:p>
                <a:r>
                  <a:rPr lang="ja-JP" altLang="en-US">
                    <a:noFill/>
                  </a:rPr>
                  <a:t> </a:t>
                </a:r>
              </a:p>
            </p:txBody>
          </p:sp>
        </mc:Fallback>
      </mc:AlternateContent>
      <p:pic>
        <p:nvPicPr>
          <p:cNvPr id="29" name="グラフィックス 28" descr="歯車付きの頭 単色塗りつぶし">
            <a:extLst>
              <a:ext uri="{FF2B5EF4-FFF2-40B4-BE49-F238E27FC236}">
                <a16:creationId xmlns:a16="http://schemas.microsoft.com/office/drawing/2014/main" id="{DAA214EE-E9A9-0978-B578-596935F591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83907" y="3413409"/>
            <a:ext cx="464901" cy="464901"/>
          </a:xfrm>
          <a:prstGeom prst="rect">
            <a:avLst/>
          </a:prstGeom>
        </p:spPr>
      </p:pic>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3D6E773-C8F6-9877-4142-F397A5D6ADC3}"/>
                  </a:ext>
                </a:extLst>
              </p:cNvPr>
              <p:cNvSpPr txBox="1"/>
              <p:nvPr/>
            </p:nvSpPr>
            <p:spPr>
              <a:xfrm>
                <a:off x="2646042" y="2948325"/>
                <a:ext cx="655257" cy="307777"/>
              </a:xfrm>
              <a:prstGeom prst="rect">
                <a:avLst/>
              </a:prstGeom>
              <a:noFill/>
            </p:spPr>
            <p:txBody>
              <a:bodyPr wrap="square" rtlCol="0">
                <a:spAutoFit/>
              </a:bodyPr>
              <a:lstStyle/>
              <a:p>
                <a:pPr algn="ctr"/>
                <a:r>
                  <a:rPr kumimoji="1" lang="ja-JP" altLang="en-US" sz="1400" dirty="0"/>
                  <a:t>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40" name="テキスト ボックス 39">
                <a:extLst>
                  <a:ext uri="{FF2B5EF4-FFF2-40B4-BE49-F238E27FC236}">
                    <a16:creationId xmlns:a16="http://schemas.microsoft.com/office/drawing/2014/main" id="{A3D6E773-C8F6-9877-4142-F397A5D6ADC3}"/>
                  </a:ext>
                </a:extLst>
              </p:cNvPr>
              <p:cNvSpPr txBox="1">
                <a:spLocks noRot="1" noChangeAspect="1" noMove="1" noResize="1" noEditPoints="1" noAdjustHandles="1" noChangeArrowheads="1" noChangeShapeType="1" noTextEdit="1"/>
              </p:cNvSpPr>
              <p:nvPr/>
            </p:nvSpPr>
            <p:spPr>
              <a:xfrm>
                <a:off x="2646042" y="2948325"/>
                <a:ext cx="655257" cy="307777"/>
              </a:xfrm>
              <a:prstGeom prst="rect">
                <a:avLst/>
              </a:prstGeom>
              <a:blipFill>
                <a:blip r:embed="rId9"/>
                <a:stretch>
                  <a:fillRect l="-1852"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DE393B6-AA54-CA4E-737A-96C14B9CAF26}"/>
                  </a:ext>
                </a:extLst>
              </p:cNvPr>
              <p:cNvSpPr txBox="1"/>
              <p:nvPr/>
            </p:nvSpPr>
            <p:spPr>
              <a:xfrm>
                <a:off x="4904631" y="2946224"/>
                <a:ext cx="959362" cy="307777"/>
              </a:xfrm>
              <a:prstGeom prst="rect">
                <a:avLst/>
              </a:prstGeom>
              <a:noFill/>
            </p:spPr>
            <p:txBody>
              <a:bodyPr wrap="square" rtlCol="0">
                <a:spAutoFit/>
              </a:bodyPr>
              <a:lstStyle/>
              <a:p>
                <a:pPr algn="ctr"/>
                <a:r>
                  <a:rPr kumimoji="1" lang="ja-JP" altLang="en-US" sz="1400" dirty="0"/>
                  <a:t>実績値</a:t>
                </a:r>
                <a14:m>
                  <m:oMath xmlns:m="http://schemas.openxmlformats.org/officeDocument/2006/math">
                    <m:r>
                      <a:rPr kumimoji="1" lang="en-US" altLang="ja-JP" sz="1400" b="0" i="1" smtClean="0">
                        <a:latin typeface="Cambria Math" panose="02040503050406030204" pitchFamily="18" charset="0"/>
                      </a:rPr>
                      <m:t>𝑦</m:t>
                    </m:r>
                  </m:oMath>
                </a14:m>
                <a:endParaRPr kumimoji="1" lang="ja-JP" altLang="en-US" sz="1400" dirty="0"/>
              </a:p>
            </p:txBody>
          </p:sp>
        </mc:Choice>
        <mc:Fallback xmlns="">
          <p:sp>
            <p:nvSpPr>
              <p:cNvPr id="41" name="テキスト ボックス 40">
                <a:extLst>
                  <a:ext uri="{FF2B5EF4-FFF2-40B4-BE49-F238E27FC236}">
                    <a16:creationId xmlns:a16="http://schemas.microsoft.com/office/drawing/2014/main" id="{2DE393B6-AA54-CA4E-737A-96C14B9CAF26}"/>
                  </a:ext>
                </a:extLst>
              </p:cNvPr>
              <p:cNvSpPr txBox="1">
                <a:spLocks noRot="1" noChangeAspect="1" noMove="1" noResize="1" noEditPoints="1" noAdjustHandles="1" noChangeArrowheads="1" noChangeShapeType="1" noTextEdit="1"/>
              </p:cNvSpPr>
              <p:nvPr/>
            </p:nvSpPr>
            <p:spPr>
              <a:xfrm>
                <a:off x="4904631" y="2946224"/>
                <a:ext cx="959362" cy="307777"/>
              </a:xfrm>
              <a:prstGeom prst="rect">
                <a:avLst/>
              </a:prstGeom>
              <a:blipFill>
                <a:blip r:embed="rId10"/>
                <a:stretch>
                  <a:fillRect t="-1961"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3E6E51FA-E008-5CB5-70C9-4D872A9D0D1B}"/>
                  </a:ext>
                </a:extLst>
              </p:cNvPr>
              <p:cNvSpPr txBox="1"/>
              <p:nvPr/>
            </p:nvSpPr>
            <p:spPr>
              <a:xfrm>
                <a:off x="4904631" y="3491971"/>
                <a:ext cx="959362" cy="307777"/>
              </a:xfrm>
              <a:prstGeom prst="rect">
                <a:avLst/>
              </a:prstGeom>
              <a:noFill/>
            </p:spPr>
            <p:txBody>
              <a:bodyPr wrap="square" rtlCol="0">
                <a:spAutoFit/>
              </a:bodyPr>
              <a:lstStyle/>
              <a:p>
                <a:pPr algn="ctr"/>
                <a:r>
                  <a:rPr kumimoji="1" lang="ja-JP" altLang="en-US" sz="1400" dirty="0"/>
                  <a:t>予測値</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𝑦</m:t>
                        </m:r>
                      </m:e>
                    </m:acc>
                  </m:oMath>
                </a14:m>
                <a:endParaRPr kumimoji="1" lang="ja-JP" altLang="en-US" sz="1400" dirty="0"/>
              </a:p>
            </p:txBody>
          </p:sp>
        </mc:Choice>
        <mc:Fallback xmlns="">
          <p:sp>
            <p:nvSpPr>
              <p:cNvPr id="42" name="テキスト ボックス 41">
                <a:extLst>
                  <a:ext uri="{FF2B5EF4-FFF2-40B4-BE49-F238E27FC236}">
                    <a16:creationId xmlns:a16="http://schemas.microsoft.com/office/drawing/2014/main" id="{3E6E51FA-E008-5CB5-70C9-4D872A9D0D1B}"/>
                  </a:ext>
                </a:extLst>
              </p:cNvPr>
              <p:cNvSpPr txBox="1">
                <a:spLocks noRot="1" noChangeAspect="1" noMove="1" noResize="1" noEditPoints="1" noAdjustHandles="1" noChangeArrowheads="1" noChangeShapeType="1" noTextEdit="1"/>
              </p:cNvSpPr>
              <p:nvPr/>
            </p:nvSpPr>
            <p:spPr>
              <a:xfrm>
                <a:off x="4904631" y="3491971"/>
                <a:ext cx="959362" cy="307777"/>
              </a:xfrm>
              <a:prstGeom prst="rect">
                <a:avLst/>
              </a:prstGeom>
              <a:blipFill>
                <a:blip r:embed="rId11"/>
                <a:stretch>
                  <a:fillRect t="-4000" r="-11465" b="-20000"/>
                </a:stretch>
              </a:blipFill>
            </p:spPr>
            <p:txBody>
              <a:bodyPr/>
              <a:lstStyle/>
              <a:p>
                <a:r>
                  <a:rPr lang="ja-JP" altLang="en-US">
                    <a:noFill/>
                  </a:rPr>
                  <a:t> </a:t>
                </a:r>
              </a:p>
            </p:txBody>
          </p:sp>
        </mc:Fallback>
      </mc:AlternateContent>
      <p:pic>
        <p:nvPicPr>
          <p:cNvPr id="43" name="グラフィックス 42" descr="工場 単色塗りつぶし">
            <a:extLst>
              <a:ext uri="{FF2B5EF4-FFF2-40B4-BE49-F238E27FC236}">
                <a16:creationId xmlns:a16="http://schemas.microsoft.com/office/drawing/2014/main" id="{E07A430B-5D49-4447-ACE9-2A60290AEC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4313" y="2840519"/>
            <a:ext cx="522948" cy="522948"/>
          </a:xfrm>
          <a:prstGeom prst="rect">
            <a:avLst/>
          </a:prstGeom>
        </p:spPr>
      </p:pic>
      <p:pic>
        <p:nvPicPr>
          <p:cNvPr id="46" name="グラフィックス 45" descr="歯車付きの頭 単色塗りつぶし">
            <a:extLst>
              <a:ext uri="{FF2B5EF4-FFF2-40B4-BE49-F238E27FC236}">
                <a16:creationId xmlns:a16="http://schemas.microsoft.com/office/drawing/2014/main" id="{7432BA57-8D01-D915-D16C-D97EA0B39E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4497" y="5097120"/>
            <a:ext cx="391330" cy="391330"/>
          </a:xfrm>
          <a:prstGeom prst="rect">
            <a:avLst/>
          </a:prstGeom>
        </p:spPr>
      </p:pic>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1F2300B-E3E2-9C7D-EBB0-785C0273C994}"/>
                  </a:ext>
                </a:extLst>
              </p:cNvPr>
              <p:cNvSpPr txBox="1"/>
              <p:nvPr/>
            </p:nvSpPr>
            <p:spPr>
              <a:xfrm>
                <a:off x="3168912" y="4840950"/>
                <a:ext cx="657227" cy="307777"/>
              </a:xfrm>
              <a:prstGeom prst="rect">
                <a:avLst/>
              </a:prstGeom>
              <a:noFill/>
            </p:spPr>
            <p:txBody>
              <a:bodyPr wrap="square" rtlCol="0" anchor="ctr">
                <a:spAutoFit/>
              </a:bodyPr>
              <a:lstStyle/>
              <a:p>
                <a:pPr algn="ctr"/>
                <a:r>
                  <a:rPr kumimoji="1" lang="ja-JP" altLang="en-US" sz="1400" dirty="0"/>
                  <a:t>偏差</a:t>
                </a:r>
                <a14:m>
                  <m:oMath xmlns:m="http://schemas.openxmlformats.org/officeDocument/2006/math">
                    <m:r>
                      <a:rPr kumimoji="1" lang="en-US" altLang="ja-JP" sz="1400" b="0" i="1" smtClean="0">
                        <a:latin typeface="Cambria Math" panose="02040503050406030204" pitchFamily="18" charset="0"/>
                      </a:rPr>
                      <m:t>𝑒</m:t>
                    </m:r>
                  </m:oMath>
                </a14:m>
                <a:endParaRPr kumimoji="1" lang="ja-JP" altLang="en-US" sz="1400" dirty="0"/>
              </a:p>
            </p:txBody>
          </p:sp>
        </mc:Choice>
        <mc:Fallback xmlns="">
          <p:sp>
            <p:nvSpPr>
              <p:cNvPr id="49" name="テキスト ボックス 48">
                <a:extLst>
                  <a:ext uri="{FF2B5EF4-FFF2-40B4-BE49-F238E27FC236}">
                    <a16:creationId xmlns:a16="http://schemas.microsoft.com/office/drawing/2014/main" id="{01F2300B-E3E2-9C7D-EBB0-785C0273C994}"/>
                  </a:ext>
                </a:extLst>
              </p:cNvPr>
              <p:cNvSpPr txBox="1">
                <a:spLocks noRot="1" noChangeAspect="1" noMove="1" noResize="1" noEditPoints="1" noAdjustHandles="1" noChangeArrowheads="1" noChangeShapeType="1" noTextEdit="1"/>
              </p:cNvSpPr>
              <p:nvPr/>
            </p:nvSpPr>
            <p:spPr>
              <a:xfrm>
                <a:off x="3168912" y="4840950"/>
                <a:ext cx="657227" cy="307777"/>
              </a:xfrm>
              <a:prstGeom prst="rect">
                <a:avLst/>
              </a:prstGeom>
              <a:blipFill>
                <a:blip r:embed="rId12"/>
                <a:stretch>
                  <a:fillRect l="-926" t="-1961"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4CDDC52-B24F-73B4-3C79-E0BF5DBE1870}"/>
                  </a:ext>
                </a:extLst>
              </p:cNvPr>
              <p:cNvSpPr txBox="1"/>
              <p:nvPr/>
            </p:nvSpPr>
            <p:spPr>
              <a:xfrm>
                <a:off x="3908249" y="4840951"/>
                <a:ext cx="1037235" cy="307777"/>
              </a:xfrm>
              <a:prstGeom prst="rect">
                <a:avLst/>
              </a:prstGeom>
              <a:noFill/>
            </p:spPr>
            <p:txBody>
              <a:bodyPr wrap="square" rtlCol="0" anchor="ctr">
                <a:spAutoFit/>
              </a:bodyPr>
              <a:lstStyle/>
              <a:p>
                <a:pPr algn="ctr"/>
                <a:r>
                  <a:rPr kumimoji="1" lang="ja-JP" altLang="en-US" sz="1400" dirty="0"/>
                  <a:t>制御入力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50" name="テキスト ボックス 49">
                <a:extLst>
                  <a:ext uri="{FF2B5EF4-FFF2-40B4-BE49-F238E27FC236}">
                    <a16:creationId xmlns:a16="http://schemas.microsoft.com/office/drawing/2014/main" id="{94CDDC52-B24F-73B4-3C79-E0BF5DBE1870}"/>
                  </a:ext>
                </a:extLst>
              </p:cNvPr>
              <p:cNvSpPr txBox="1">
                <a:spLocks noRot="1" noChangeAspect="1" noMove="1" noResize="1" noEditPoints="1" noAdjustHandles="1" noChangeArrowheads="1" noChangeShapeType="1" noTextEdit="1"/>
              </p:cNvSpPr>
              <p:nvPr/>
            </p:nvSpPr>
            <p:spPr>
              <a:xfrm>
                <a:off x="3908249" y="4840951"/>
                <a:ext cx="1037235" cy="307777"/>
              </a:xfrm>
              <a:prstGeom prst="rect">
                <a:avLst/>
              </a:prstGeom>
              <a:blipFill>
                <a:blip r:embed="rId13"/>
                <a:stretch>
                  <a:fillRect t="-1961" b="-19608"/>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03A6186D-8192-45A2-BF27-B7309992ECB1}"/>
              </a:ext>
            </a:extLst>
          </p:cNvPr>
          <p:cNvSpPr txBox="1"/>
          <p:nvPr/>
        </p:nvSpPr>
        <p:spPr>
          <a:xfrm>
            <a:off x="3522341" y="2499591"/>
            <a:ext cx="2430955" cy="307777"/>
          </a:xfrm>
          <a:prstGeom prst="rect">
            <a:avLst/>
          </a:prstGeom>
          <a:noFill/>
        </p:spPr>
        <p:txBody>
          <a:bodyPr wrap="square" rtlCol="0">
            <a:spAutoFit/>
          </a:bodyPr>
          <a:lstStyle/>
          <a:p>
            <a:pPr algn="ctr"/>
            <a:r>
              <a:rPr kumimoji="1" lang="ja-JP" altLang="en-US" sz="1400" dirty="0"/>
              <a:t>将来の実績との誤差が小さいか</a:t>
            </a:r>
          </a:p>
        </p:txBody>
      </p:sp>
      <p:sp>
        <p:nvSpPr>
          <p:cNvPr id="54" name="テキスト ボックス 53">
            <a:extLst>
              <a:ext uri="{FF2B5EF4-FFF2-40B4-BE49-F238E27FC236}">
                <a16:creationId xmlns:a16="http://schemas.microsoft.com/office/drawing/2014/main" id="{F1D658F9-76EA-4EB4-3F17-0C2F824597DA}"/>
              </a:ext>
            </a:extLst>
          </p:cNvPr>
          <p:cNvSpPr txBox="1"/>
          <p:nvPr/>
        </p:nvSpPr>
        <p:spPr>
          <a:xfrm>
            <a:off x="3134042" y="4313340"/>
            <a:ext cx="2975380" cy="523220"/>
          </a:xfrm>
          <a:prstGeom prst="rect">
            <a:avLst/>
          </a:prstGeom>
          <a:noFill/>
        </p:spPr>
        <p:txBody>
          <a:bodyPr wrap="square" rtlCol="0">
            <a:spAutoFit/>
          </a:bodyPr>
          <a:lstStyle/>
          <a:p>
            <a:pPr algn="ctr"/>
            <a:r>
              <a:rPr kumimoji="1" lang="ja-JP" altLang="en-US" sz="1400" dirty="0"/>
              <a:t>目標値との偏差が小さいか</a:t>
            </a:r>
            <a:endParaRPr kumimoji="1" lang="en-US" altLang="ja-JP" sz="1400" dirty="0"/>
          </a:p>
          <a:p>
            <a:pPr algn="ctr"/>
            <a:r>
              <a:rPr kumimoji="1" lang="ja-JP" altLang="en-US" sz="1400" dirty="0"/>
              <a:t>（入力決定するケースでの性能）</a:t>
            </a:r>
          </a:p>
        </p:txBody>
      </p:sp>
      <p:pic>
        <p:nvPicPr>
          <p:cNvPr id="57" name="グラフィックス 56" descr="ゲーム コントローラー 単色塗りつぶし">
            <a:extLst>
              <a:ext uri="{FF2B5EF4-FFF2-40B4-BE49-F238E27FC236}">
                <a16:creationId xmlns:a16="http://schemas.microsoft.com/office/drawing/2014/main" id="{705C4A43-C820-C72E-DCCE-CAC688AF8D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6371" y="4940104"/>
            <a:ext cx="696022" cy="696022"/>
          </a:xfrm>
          <a:prstGeom prst="rect">
            <a:avLst/>
          </a:prstGeom>
        </p:spPr>
      </p:pic>
      <p:cxnSp>
        <p:nvCxnSpPr>
          <p:cNvPr id="58" name="直線矢印コネクタ 57">
            <a:extLst>
              <a:ext uri="{FF2B5EF4-FFF2-40B4-BE49-F238E27FC236}">
                <a16:creationId xmlns:a16="http://schemas.microsoft.com/office/drawing/2014/main" id="{0C9AA09C-9180-BF5C-9C56-73913C5B488D}"/>
              </a:ext>
            </a:extLst>
          </p:cNvPr>
          <p:cNvCxnSpPr>
            <a:cxnSpLocks/>
            <a:stCxn id="13" idx="3"/>
            <a:endCxn id="46" idx="1"/>
          </p:cNvCxnSpPr>
          <p:nvPr/>
        </p:nvCxnSpPr>
        <p:spPr>
          <a:xfrm flipV="1">
            <a:off x="4207273" y="5292785"/>
            <a:ext cx="407224" cy="1948"/>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E8EF9D8-B5E7-2703-55A7-DC7BCE5679AE}"/>
              </a:ext>
            </a:extLst>
          </p:cNvPr>
          <p:cNvCxnSpPr>
            <a:cxnSpLocks/>
            <a:stCxn id="67" idx="6"/>
          </p:cNvCxnSpPr>
          <p:nvPr/>
        </p:nvCxnSpPr>
        <p:spPr>
          <a:xfrm flipV="1">
            <a:off x="5272734" y="5291811"/>
            <a:ext cx="485572" cy="974"/>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楕円 66">
            <a:extLst>
              <a:ext uri="{FF2B5EF4-FFF2-40B4-BE49-F238E27FC236}">
                <a16:creationId xmlns:a16="http://schemas.microsoft.com/office/drawing/2014/main" id="{5EBCA422-CA5C-5ECD-188C-562F2087235A}"/>
              </a:ext>
            </a:extLst>
          </p:cNvPr>
          <p:cNvSpPr/>
          <p:nvPr/>
        </p:nvSpPr>
        <p:spPr>
          <a:xfrm>
            <a:off x="5164734" y="5238785"/>
            <a:ext cx="108000" cy="108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9" name="直線コネクタ 68">
            <a:extLst>
              <a:ext uri="{FF2B5EF4-FFF2-40B4-BE49-F238E27FC236}">
                <a16:creationId xmlns:a16="http://schemas.microsoft.com/office/drawing/2014/main" id="{94D88167-3DDE-518D-86FB-0BA2022003DB}"/>
              </a:ext>
            </a:extLst>
          </p:cNvPr>
          <p:cNvCxnSpPr>
            <a:cxnSpLocks/>
            <a:stCxn id="46" idx="3"/>
            <a:endCxn id="67" idx="2"/>
          </p:cNvCxnSpPr>
          <p:nvPr/>
        </p:nvCxnSpPr>
        <p:spPr>
          <a:xfrm>
            <a:off x="5005827" y="5292785"/>
            <a:ext cx="158907"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B8F501F3-1B79-6E5A-05D0-4A204377BC56}"/>
              </a:ext>
            </a:extLst>
          </p:cNvPr>
          <p:cNvSpPr/>
          <p:nvPr/>
        </p:nvSpPr>
        <p:spPr>
          <a:xfrm>
            <a:off x="3216248" y="523878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4" name="直線矢印コネクタ 73">
            <a:extLst>
              <a:ext uri="{FF2B5EF4-FFF2-40B4-BE49-F238E27FC236}">
                <a16:creationId xmlns:a16="http://schemas.microsoft.com/office/drawing/2014/main" id="{A5BD3267-3491-AD3E-3F56-A1F47620BFDF}"/>
              </a:ext>
            </a:extLst>
          </p:cNvPr>
          <p:cNvCxnSpPr>
            <a:cxnSpLocks/>
            <a:stCxn id="73" idx="6"/>
            <a:endCxn id="13" idx="1"/>
          </p:cNvCxnSpPr>
          <p:nvPr/>
        </p:nvCxnSpPr>
        <p:spPr>
          <a:xfrm>
            <a:off x="3324248" y="5292785"/>
            <a:ext cx="380734" cy="1948"/>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98F8FCA2-31BE-B2F0-61C1-F5FBDEA0B540}"/>
              </a:ext>
            </a:extLst>
          </p:cNvPr>
          <p:cNvCxnSpPr>
            <a:cxnSpLocks/>
            <a:endCxn id="73" idx="2"/>
          </p:cNvCxnSpPr>
          <p:nvPr/>
        </p:nvCxnSpPr>
        <p:spPr>
          <a:xfrm>
            <a:off x="2651282" y="5291811"/>
            <a:ext cx="564966" cy="974"/>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E597BC7B-5065-DE57-C0A0-75B0FA43E5CC}"/>
              </a:ext>
            </a:extLst>
          </p:cNvPr>
          <p:cNvCxnSpPr>
            <a:cxnSpLocks/>
            <a:stCxn id="67" idx="4"/>
            <a:endCxn id="73" idx="4"/>
          </p:cNvCxnSpPr>
          <p:nvPr/>
        </p:nvCxnSpPr>
        <p:spPr>
          <a:xfrm rot="5400000">
            <a:off x="4244491" y="4372542"/>
            <a:ext cx="12700" cy="1948486"/>
          </a:xfrm>
          <a:prstGeom prst="bentConnector3">
            <a:avLst>
              <a:gd name="adj1" fmla="val 2469772"/>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54FEA928-51F4-F8D1-E2A4-B80D619BB063}"/>
                  </a:ext>
                </a:extLst>
              </p:cNvPr>
              <p:cNvSpPr txBox="1"/>
              <p:nvPr/>
            </p:nvSpPr>
            <p:spPr>
              <a:xfrm>
                <a:off x="3075822" y="5315500"/>
                <a:ext cx="27129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54FEA928-51F4-F8D1-E2A4-B80D619BB063}"/>
                  </a:ext>
                </a:extLst>
              </p:cNvPr>
              <p:cNvSpPr txBox="1">
                <a:spLocks noRot="1" noChangeAspect="1" noMove="1" noResize="1" noEditPoints="1" noAdjustHandles="1" noChangeArrowheads="1" noChangeShapeType="1" noTextEdit="1"/>
              </p:cNvSpPr>
              <p:nvPr/>
            </p:nvSpPr>
            <p:spPr>
              <a:xfrm>
                <a:off x="3075822" y="5315500"/>
                <a:ext cx="271299"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AFBA0C58-F211-5AF3-F63F-0E60C10273E3}"/>
                  </a:ext>
                </a:extLst>
              </p:cNvPr>
              <p:cNvSpPr txBox="1"/>
              <p:nvPr/>
            </p:nvSpPr>
            <p:spPr>
              <a:xfrm>
                <a:off x="2982765" y="5013127"/>
                <a:ext cx="27129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AFBA0C58-F211-5AF3-F63F-0E60C10273E3}"/>
                  </a:ext>
                </a:extLst>
              </p:cNvPr>
              <p:cNvSpPr txBox="1">
                <a:spLocks noRot="1" noChangeAspect="1" noMove="1" noResize="1" noEditPoints="1" noAdjustHandles="1" noChangeArrowheads="1" noChangeShapeType="1" noTextEdit="1"/>
              </p:cNvSpPr>
              <p:nvPr/>
            </p:nvSpPr>
            <p:spPr>
              <a:xfrm>
                <a:off x="2982765" y="5013127"/>
                <a:ext cx="271299" cy="307777"/>
              </a:xfrm>
              <a:prstGeom prst="rect">
                <a:avLst/>
              </a:prstGeom>
              <a:blipFill>
                <a:blip r:embed="rId15"/>
                <a:stretch>
                  <a:fillRect l="-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113C258B-A42A-1ED3-55BD-FFAB01CE117A}"/>
                  </a:ext>
                </a:extLst>
              </p:cNvPr>
              <p:cNvSpPr txBox="1"/>
              <p:nvPr/>
            </p:nvSpPr>
            <p:spPr>
              <a:xfrm>
                <a:off x="2473625" y="4840951"/>
                <a:ext cx="632527" cy="307777"/>
              </a:xfrm>
              <a:prstGeom prst="rect">
                <a:avLst/>
              </a:prstGeom>
              <a:noFill/>
            </p:spPr>
            <p:txBody>
              <a:bodyPr wrap="square" rtlCol="0" anchor="ctr">
                <a:spAutoFit/>
              </a:bodyPr>
              <a:lstStyle/>
              <a:p>
                <a:pPr algn="ctr"/>
                <a:r>
                  <a:rPr kumimoji="1" lang="ja-JP" altLang="en-US" sz="1400" dirty="0"/>
                  <a:t>目標</a:t>
                </a:r>
                <a14:m>
                  <m:oMath xmlns:m="http://schemas.openxmlformats.org/officeDocument/2006/math">
                    <m:r>
                      <a:rPr kumimoji="1" lang="en-US" altLang="ja-JP" sz="1400" b="0" i="1" smtClean="0">
                        <a:latin typeface="Cambria Math" panose="02040503050406030204" pitchFamily="18" charset="0"/>
                      </a:rPr>
                      <m:t>𝑟</m:t>
                    </m:r>
                  </m:oMath>
                </a14:m>
                <a:endParaRPr kumimoji="1" lang="ja-JP" altLang="en-US" sz="1400" dirty="0"/>
              </a:p>
            </p:txBody>
          </p:sp>
        </mc:Choice>
        <mc:Fallback xmlns="">
          <p:sp>
            <p:nvSpPr>
              <p:cNvPr id="99" name="テキスト ボックス 98">
                <a:extLst>
                  <a:ext uri="{FF2B5EF4-FFF2-40B4-BE49-F238E27FC236}">
                    <a16:creationId xmlns:a16="http://schemas.microsoft.com/office/drawing/2014/main" id="{113C258B-A42A-1ED3-55BD-FFAB01CE117A}"/>
                  </a:ext>
                </a:extLst>
              </p:cNvPr>
              <p:cNvSpPr txBox="1">
                <a:spLocks noRot="1" noChangeAspect="1" noMove="1" noResize="1" noEditPoints="1" noAdjustHandles="1" noChangeArrowheads="1" noChangeShapeType="1" noTextEdit="1"/>
              </p:cNvSpPr>
              <p:nvPr/>
            </p:nvSpPr>
            <p:spPr>
              <a:xfrm>
                <a:off x="2473625" y="4840951"/>
                <a:ext cx="632527" cy="307777"/>
              </a:xfrm>
              <a:prstGeom prst="rect">
                <a:avLst/>
              </a:prstGeom>
              <a:blipFill>
                <a:blip r:embed="rId16"/>
                <a:stretch>
                  <a:fillRect l="-1923" t="-1961" b="-19608"/>
                </a:stretch>
              </a:blipFill>
            </p:spPr>
            <p:txBody>
              <a:bodyPr/>
              <a:lstStyle/>
              <a:p>
                <a:r>
                  <a:rPr lang="ja-JP" altLang="en-US">
                    <a:noFill/>
                  </a:rPr>
                  <a:t> </a:t>
                </a:r>
              </a:p>
            </p:txBody>
          </p:sp>
        </mc:Fallback>
      </mc:AlternateContent>
      <p:sp>
        <p:nvSpPr>
          <p:cNvPr id="103" name="吹き出し: 四角形 102">
            <a:extLst>
              <a:ext uri="{FF2B5EF4-FFF2-40B4-BE49-F238E27FC236}">
                <a16:creationId xmlns:a16="http://schemas.microsoft.com/office/drawing/2014/main" id="{6970D068-C305-4760-513B-0844A04E7D14}"/>
              </a:ext>
            </a:extLst>
          </p:cNvPr>
          <p:cNvSpPr/>
          <p:nvPr/>
        </p:nvSpPr>
        <p:spPr>
          <a:xfrm>
            <a:off x="2240107" y="-495"/>
            <a:ext cx="9677073" cy="98860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主要な登場人物と評価項目を簡潔に示すことで精一杯。制御性能を評価する理由は「入力決定するためのモデルとして使えるかを評価したいから」以外には、口頭で補足するしかないかも。ただし、外挿の扱いの説明をどうするか。</a:t>
            </a:r>
            <a:endParaRPr kumimoji="1" lang="en-US" altLang="ja-JP" sz="1600" dirty="0">
              <a:solidFill>
                <a:schemeClr val="tx1"/>
              </a:solidFill>
            </a:endParaRPr>
          </a:p>
          <a:p>
            <a:r>
              <a:rPr kumimoji="1" lang="ja-JP" altLang="en-US" sz="1600" dirty="0">
                <a:solidFill>
                  <a:schemeClr val="tx1"/>
                </a:solidFill>
              </a:rPr>
              <a:t>また、予測性能と制御性能のイメージを図で伝えたいところ。二つの評価はモデルの使い方が違うので、入出力と合わせた図で示したが、目標値に追従するグラフで示す方法も誤差や偏差を直接示せるのであり得るかも。</a:t>
            </a:r>
          </a:p>
        </p:txBody>
      </p:sp>
      <p:cxnSp>
        <p:nvCxnSpPr>
          <p:cNvPr id="12" name="直線矢印コネクタ 11">
            <a:extLst>
              <a:ext uri="{FF2B5EF4-FFF2-40B4-BE49-F238E27FC236}">
                <a16:creationId xmlns:a16="http://schemas.microsoft.com/office/drawing/2014/main" id="{972CF509-65A4-D394-0C7F-7649F69CF16A}"/>
              </a:ext>
            </a:extLst>
          </p:cNvPr>
          <p:cNvCxnSpPr>
            <a:cxnSpLocks/>
            <a:stCxn id="40" idx="3"/>
            <a:endCxn id="43" idx="1"/>
          </p:cNvCxnSpPr>
          <p:nvPr/>
        </p:nvCxnSpPr>
        <p:spPr>
          <a:xfrm flipV="1">
            <a:off x="3301299" y="3101993"/>
            <a:ext cx="553014" cy="221"/>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868A92D-6513-63A1-11E8-6921E91C16EC}"/>
              </a:ext>
            </a:extLst>
          </p:cNvPr>
          <p:cNvCxnSpPr>
            <a:cxnSpLocks/>
            <a:stCxn id="43" idx="3"/>
            <a:endCxn id="41" idx="1"/>
          </p:cNvCxnSpPr>
          <p:nvPr/>
        </p:nvCxnSpPr>
        <p:spPr>
          <a:xfrm flipV="1">
            <a:off x="4377261" y="3100113"/>
            <a:ext cx="527370" cy="1880"/>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00D2B13E-B498-CC5A-73DA-ABE8815CDC91}"/>
              </a:ext>
            </a:extLst>
          </p:cNvPr>
          <p:cNvCxnSpPr>
            <a:cxnSpLocks/>
            <a:stCxn id="40" idx="2"/>
            <a:endCxn id="29" idx="1"/>
          </p:cNvCxnSpPr>
          <p:nvPr/>
        </p:nvCxnSpPr>
        <p:spPr>
          <a:xfrm rot="16200000" flipH="1">
            <a:off x="3233910" y="2995863"/>
            <a:ext cx="389758" cy="910236"/>
          </a:xfrm>
          <a:prstGeom prst="bentConnector2">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C875E74-2B82-D904-B256-73C8693AD22B}"/>
              </a:ext>
            </a:extLst>
          </p:cNvPr>
          <p:cNvCxnSpPr>
            <a:cxnSpLocks/>
            <a:stCxn id="29" idx="3"/>
            <a:endCxn id="42" idx="1"/>
          </p:cNvCxnSpPr>
          <p:nvPr/>
        </p:nvCxnSpPr>
        <p:spPr>
          <a:xfrm>
            <a:off x="4348808" y="3645860"/>
            <a:ext cx="555823" cy="0"/>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 name="吹き出し: 円形 5">
            <a:extLst>
              <a:ext uri="{FF2B5EF4-FFF2-40B4-BE49-F238E27FC236}">
                <a16:creationId xmlns:a16="http://schemas.microsoft.com/office/drawing/2014/main" id="{6B9F3C42-52F7-155C-B7F5-917417AE3E4C}"/>
              </a:ext>
            </a:extLst>
          </p:cNvPr>
          <p:cNvSpPr/>
          <p:nvPr/>
        </p:nvSpPr>
        <p:spPr>
          <a:xfrm>
            <a:off x="5623001" y="3208742"/>
            <a:ext cx="1063545" cy="296808"/>
          </a:xfrm>
          <a:prstGeom prst="wedgeEllipseCallout">
            <a:avLst>
              <a:gd name="adj1" fmla="val -62498"/>
              <a:gd name="adj2" fmla="val 30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予測誤差</a:t>
            </a:r>
          </a:p>
        </p:txBody>
      </p:sp>
      <p:sp>
        <p:nvSpPr>
          <p:cNvPr id="7" name="吹き出し: 円形 6">
            <a:extLst>
              <a:ext uri="{FF2B5EF4-FFF2-40B4-BE49-F238E27FC236}">
                <a16:creationId xmlns:a16="http://schemas.microsoft.com/office/drawing/2014/main" id="{63DD7AFF-E877-1AF5-E501-B593A2525F2F}"/>
              </a:ext>
            </a:extLst>
          </p:cNvPr>
          <p:cNvSpPr/>
          <p:nvPr/>
        </p:nvSpPr>
        <p:spPr>
          <a:xfrm>
            <a:off x="3062437" y="5715342"/>
            <a:ext cx="1063545" cy="296808"/>
          </a:xfrm>
          <a:prstGeom prst="wedgeEllipseCallout">
            <a:avLst>
              <a:gd name="adj1" fmla="val -8764"/>
              <a:gd name="adj2" fmla="val -1647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定常偏差</a:t>
            </a:r>
          </a:p>
        </p:txBody>
      </p:sp>
    </p:spTree>
    <p:extLst>
      <p:ext uri="{BB962C8B-B14F-4D97-AF65-F5344CB8AC3E}">
        <p14:creationId xmlns:p14="http://schemas.microsoft.com/office/powerpoint/2010/main" val="46553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矢印: 右 103">
            <a:extLst>
              <a:ext uri="{FF2B5EF4-FFF2-40B4-BE49-F238E27FC236}">
                <a16:creationId xmlns:a16="http://schemas.microsoft.com/office/drawing/2014/main" id="{6CE1D773-8D80-7C47-A0FD-595FB2362BA3}"/>
              </a:ext>
            </a:extLst>
          </p:cNvPr>
          <p:cNvSpPr/>
          <p:nvPr/>
        </p:nvSpPr>
        <p:spPr>
          <a:xfrm rot="5400000">
            <a:off x="781141" y="4072280"/>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矢印: 右 104">
            <a:extLst>
              <a:ext uri="{FF2B5EF4-FFF2-40B4-BE49-F238E27FC236}">
                <a16:creationId xmlns:a16="http://schemas.microsoft.com/office/drawing/2014/main" id="{B8BC8FB0-32CC-7F74-D4C7-FF2FA1D568D2}"/>
              </a:ext>
            </a:extLst>
          </p:cNvPr>
          <p:cNvSpPr/>
          <p:nvPr/>
        </p:nvSpPr>
        <p:spPr>
          <a:xfrm rot="16200000">
            <a:off x="1121266" y="4069618"/>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BD6A1107-04B5-BC2C-CA57-DAD2B61FE065}"/>
              </a:ext>
            </a:extLst>
          </p:cNvPr>
          <p:cNvSpPr/>
          <p:nvPr/>
        </p:nvSpPr>
        <p:spPr>
          <a:xfrm>
            <a:off x="2280898" y="4270637"/>
            <a:ext cx="3853148" cy="15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正方形/長方形 54">
            <a:extLst>
              <a:ext uri="{FF2B5EF4-FFF2-40B4-BE49-F238E27FC236}">
                <a16:creationId xmlns:a16="http://schemas.microsoft.com/office/drawing/2014/main" id="{6445F33D-3C57-5B27-264E-64C25E669E76}"/>
              </a:ext>
            </a:extLst>
          </p:cNvPr>
          <p:cNvSpPr/>
          <p:nvPr/>
        </p:nvSpPr>
        <p:spPr>
          <a:xfrm>
            <a:off x="2283238" y="2405377"/>
            <a:ext cx="3853148" cy="1522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8"/>
            <a:ext cx="11341887" cy="649788"/>
          </a:xfrm>
        </p:spPr>
        <p:txBody>
          <a:bodyPr/>
          <a:lstStyle/>
          <a:p>
            <a:r>
              <a:rPr lang="ja-JP" altLang="en-US" sz="2800" dirty="0"/>
              <a:t>紙パ蒸解工程のデータを用いて、各手法の予測性能と制御性能を評価した。</a:t>
            </a:r>
            <a:endParaRPr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pic>
        <p:nvPicPr>
          <p:cNvPr id="9" name="グラフィックス 8" descr="工場 単色塗りつぶし">
            <a:extLst>
              <a:ext uri="{FF2B5EF4-FFF2-40B4-BE49-F238E27FC236}">
                <a16:creationId xmlns:a16="http://schemas.microsoft.com/office/drawing/2014/main" id="{3C77519B-CC89-2788-7616-099B366EC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0559" y="2535029"/>
            <a:ext cx="807647" cy="807647"/>
          </a:xfrm>
          <a:prstGeom prst="rect">
            <a:avLst/>
          </a:prstGeom>
        </p:spPr>
      </p:pic>
      <p:sp>
        <p:nvSpPr>
          <p:cNvPr id="8" name="テキスト ボックス 7">
            <a:extLst>
              <a:ext uri="{FF2B5EF4-FFF2-40B4-BE49-F238E27FC236}">
                <a16:creationId xmlns:a16="http://schemas.microsoft.com/office/drawing/2014/main" id="{59232F7F-3CA3-B2BB-72C9-E74B57AD5C57}"/>
              </a:ext>
            </a:extLst>
          </p:cNvPr>
          <p:cNvSpPr txBox="1"/>
          <p:nvPr/>
        </p:nvSpPr>
        <p:spPr>
          <a:xfrm>
            <a:off x="94194" y="2645360"/>
            <a:ext cx="1360559" cy="646331"/>
          </a:xfrm>
          <a:prstGeom prst="rect">
            <a:avLst/>
          </a:prstGeom>
          <a:noFill/>
        </p:spPr>
        <p:txBody>
          <a:bodyPr wrap="square" rtlCol="0">
            <a:spAutoFit/>
          </a:bodyPr>
          <a:lstStyle/>
          <a:p>
            <a:pPr algn="ctr"/>
            <a:r>
              <a:rPr kumimoji="1" lang="ja-JP" altLang="en-US" dirty="0"/>
              <a:t>蒸解プラント</a:t>
            </a:r>
            <a:endParaRPr kumimoji="1" lang="en-US" altLang="ja-JP" dirty="0"/>
          </a:p>
          <a:p>
            <a:pPr algn="ctr"/>
            <a:r>
              <a:rPr kumimoji="1" lang="ja-JP" altLang="en-US" dirty="0"/>
              <a:t>シミュレータ</a:t>
            </a:r>
          </a:p>
        </p:txBody>
      </p:sp>
      <p:sp>
        <p:nvSpPr>
          <p:cNvPr id="16" name="テキスト ボックス 15">
            <a:extLst>
              <a:ext uri="{FF2B5EF4-FFF2-40B4-BE49-F238E27FC236}">
                <a16:creationId xmlns:a16="http://schemas.microsoft.com/office/drawing/2014/main" id="{3D940C4D-099B-82CA-1622-ACF3906FB883}"/>
              </a:ext>
            </a:extLst>
          </p:cNvPr>
          <p:cNvSpPr txBox="1"/>
          <p:nvPr/>
        </p:nvSpPr>
        <p:spPr>
          <a:xfrm>
            <a:off x="166664" y="3819559"/>
            <a:ext cx="1236872" cy="646331"/>
          </a:xfrm>
          <a:prstGeom prst="rect">
            <a:avLst/>
          </a:prstGeom>
          <a:noFill/>
        </p:spPr>
        <p:txBody>
          <a:bodyPr wrap="square" rtlCol="0">
            <a:spAutoFit/>
          </a:bodyPr>
          <a:lstStyle/>
          <a:p>
            <a:pPr algn="ctr"/>
            <a:r>
              <a:rPr kumimoji="1" lang="ja-JP" altLang="en-US" dirty="0"/>
              <a:t>機械学習モデル</a:t>
            </a:r>
          </a:p>
        </p:txBody>
      </p:sp>
      <p:sp>
        <p:nvSpPr>
          <p:cNvPr id="17" name="テキスト ボックス 16">
            <a:extLst>
              <a:ext uri="{FF2B5EF4-FFF2-40B4-BE49-F238E27FC236}">
                <a16:creationId xmlns:a16="http://schemas.microsoft.com/office/drawing/2014/main" id="{6C37FA03-3691-E90F-D756-17B5D5DA2968}"/>
              </a:ext>
            </a:extLst>
          </p:cNvPr>
          <p:cNvSpPr txBox="1"/>
          <p:nvPr/>
        </p:nvSpPr>
        <p:spPr>
          <a:xfrm>
            <a:off x="66914" y="4968683"/>
            <a:ext cx="1501698" cy="615553"/>
          </a:xfrm>
          <a:prstGeom prst="rect">
            <a:avLst/>
          </a:prstGeom>
          <a:noFill/>
        </p:spPr>
        <p:txBody>
          <a:bodyPr wrap="square" rtlCol="0">
            <a:spAutoFit/>
          </a:bodyPr>
          <a:lstStyle/>
          <a:p>
            <a:pPr algn="ctr"/>
            <a:r>
              <a:rPr kumimoji="1" lang="ja-JP" altLang="en-US" dirty="0"/>
              <a:t>コントローラ</a:t>
            </a:r>
            <a:endParaRPr kumimoji="1" lang="en-US" altLang="ja-JP" dirty="0"/>
          </a:p>
          <a:p>
            <a:pPr algn="ctr"/>
            <a:r>
              <a:rPr kumimoji="1" lang="en-US" altLang="ja-JP" sz="1600" dirty="0"/>
              <a:t>(</a:t>
            </a:r>
            <a:r>
              <a:rPr kumimoji="1" lang="ja-JP" altLang="en-US" sz="1600" dirty="0"/>
              <a:t>強化学習</a:t>
            </a:r>
            <a:r>
              <a:rPr kumimoji="1" lang="en-US" altLang="ja-JP" sz="1600" dirty="0"/>
              <a:t>)</a:t>
            </a:r>
            <a:endParaRPr kumimoji="1" lang="ja-JP" altLang="en-US" sz="1600" dirty="0"/>
          </a:p>
        </p:txBody>
      </p:sp>
      <p:pic>
        <p:nvPicPr>
          <p:cNvPr id="11" name="グラフィックス 10" descr="歯車付きの頭 単色塗りつぶし">
            <a:extLst>
              <a:ext uri="{FF2B5EF4-FFF2-40B4-BE49-F238E27FC236}">
                <a16:creationId xmlns:a16="http://schemas.microsoft.com/office/drawing/2014/main" id="{A078C183-6E25-E318-1507-CDF9E22FB4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6702" y="3815044"/>
            <a:ext cx="655360" cy="655360"/>
          </a:xfrm>
          <a:prstGeom prst="rect">
            <a:avLst/>
          </a:prstGeom>
        </p:spPr>
      </p:pic>
      <p:sp>
        <p:nvSpPr>
          <p:cNvPr id="25" name="テキスト ボックス 24">
            <a:extLst>
              <a:ext uri="{FF2B5EF4-FFF2-40B4-BE49-F238E27FC236}">
                <a16:creationId xmlns:a16="http://schemas.microsoft.com/office/drawing/2014/main" id="{53125BAA-C173-2053-446A-2C927A1A34B3}"/>
              </a:ext>
            </a:extLst>
          </p:cNvPr>
          <p:cNvSpPr txBox="1"/>
          <p:nvPr/>
        </p:nvSpPr>
        <p:spPr>
          <a:xfrm>
            <a:off x="2239838" y="2450438"/>
            <a:ext cx="1236872" cy="369332"/>
          </a:xfrm>
          <a:prstGeom prst="rect">
            <a:avLst/>
          </a:prstGeom>
          <a:noFill/>
        </p:spPr>
        <p:txBody>
          <a:bodyPr wrap="square" rtlCol="0">
            <a:spAutoFit/>
          </a:bodyPr>
          <a:lstStyle/>
          <a:p>
            <a:pPr algn="ctr"/>
            <a:r>
              <a:rPr kumimoji="1" lang="ja-JP" altLang="en-US" b="1" dirty="0">
                <a:solidFill>
                  <a:schemeClr val="accent1"/>
                </a:solidFill>
              </a:rPr>
              <a:t>予測性能</a:t>
            </a:r>
          </a:p>
        </p:txBody>
      </p:sp>
      <p:sp>
        <p:nvSpPr>
          <p:cNvPr id="26" name="テキスト ボックス 25">
            <a:extLst>
              <a:ext uri="{FF2B5EF4-FFF2-40B4-BE49-F238E27FC236}">
                <a16:creationId xmlns:a16="http://schemas.microsoft.com/office/drawing/2014/main" id="{47360DCE-B85E-EC6A-03E0-5022AFE9C68F}"/>
              </a:ext>
            </a:extLst>
          </p:cNvPr>
          <p:cNvSpPr txBox="1"/>
          <p:nvPr/>
        </p:nvSpPr>
        <p:spPr>
          <a:xfrm>
            <a:off x="2239404" y="4296731"/>
            <a:ext cx="1236872" cy="369332"/>
          </a:xfrm>
          <a:prstGeom prst="rect">
            <a:avLst/>
          </a:prstGeom>
          <a:noFill/>
        </p:spPr>
        <p:txBody>
          <a:bodyPr wrap="square" rtlCol="0">
            <a:spAutoFit/>
          </a:bodyPr>
          <a:lstStyle/>
          <a:p>
            <a:pPr algn="ctr"/>
            <a:r>
              <a:rPr kumimoji="1" lang="ja-JP" altLang="en-US" b="1" dirty="0">
                <a:solidFill>
                  <a:schemeClr val="accent1"/>
                </a:solidFill>
              </a:rPr>
              <a:t>制御性能</a:t>
            </a:r>
          </a:p>
        </p:txBody>
      </p:sp>
      <p:graphicFrame>
        <p:nvGraphicFramePr>
          <p:cNvPr id="27" name="表 26">
            <a:extLst>
              <a:ext uri="{FF2B5EF4-FFF2-40B4-BE49-F238E27FC236}">
                <a16:creationId xmlns:a16="http://schemas.microsoft.com/office/drawing/2014/main" id="{D60493C6-C4BF-250A-5232-B4E4AB152980}"/>
              </a:ext>
            </a:extLst>
          </p:cNvPr>
          <p:cNvGraphicFramePr>
            <a:graphicFrameLocks noGrp="1"/>
          </p:cNvGraphicFramePr>
          <p:nvPr>
            <p:extLst>
              <p:ext uri="{D42A27DB-BD31-4B8C-83A1-F6EECF244321}">
                <p14:modId xmlns:p14="http://schemas.microsoft.com/office/powerpoint/2010/main" val="544564317"/>
              </p:ext>
            </p:extLst>
          </p:nvPr>
        </p:nvGraphicFramePr>
        <p:xfrm>
          <a:off x="6686547" y="2264470"/>
          <a:ext cx="5061855" cy="2773680"/>
        </p:xfrm>
        <a:graphic>
          <a:graphicData uri="http://schemas.openxmlformats.org/drawingml/2006/table">
            <a:tbl>
              <a:tblPr firstRow="1" bandRow="1">
                <a:tableStyleId>{5C22544A-7EE6-4342-B048-85BDC9FD1C3A}</a:tableStyleId>
              </a:tblPr>
              <a:tblGrid>
                <a:gridCol w="1119341">
                  <a:extLst>
                    <a:ext uri="{9D8B030D-6E8A-4147-A177-3AD203B41FA5}">
                      <a16:colId xmlns:a16="http://schemas.microsoft.com/office/drawing/2014/main" val="904599464"/>
                    </a:ext>
                  </a:extLst>
                </a:gridCol>
                <a:gridCol w="2325985">
                  <a:extLst>
                    <a:ext uri="{9D8B030D-6E8A-4147-A177-3AD203B41FA5}">
                      <a16:colId xmlns:a16="http://schemas.microsoft.com/office/drawing/2014/main" val="3259217173"/>
                    </a:ext>
                  </a:extLst>
                </a:gridCol>
                <a:gridCol w="1616529">
                  <a:extLst>
                    <a:ext uri="{9D8B030D-6E8A-4147-A177-3AD203B41FA5}">
                      <a16:colId xmlns:a16="http://schemas.microsoft.com/office/drawing/2014/main" val="532068549"/>
                    </a:ext>
                  </a:extLst>
                </a:gridCol>
              </a:tblGrid>
              <a:tr h="370840">
                <a:tc>
                  <a:txBody>
                    <a:bodyPr/>
                    <a:lstStyle/>
                    <a:p>
                      <a:r>
                        <a:rPr kumimoji="1" lang="ja-JP" altLang="en-US" sz="2000" dirty="0"/>
                        <a:t>手法</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線型／非線型</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静的／動的</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24780"/>
                  </a:ext>
                </a:extLst>
              </a:tr>
              <a:tr h="370840">
                <a:tc>
                  <a:txBody>
                    <a:bodyPr/>
                    <a:lstStyle/>
                    <a:p>
                      <a:r>
                        <a:rPr kumimoji="1" lang="en-US" altLang="ja-JP" sz="2000" dirty="0"/>
                        <a:t>MLR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4552557"/>
                  </a:ext>
                </a:extLst>
              </a:tr>
              <a:tr h="370840">
                <a:tc>
                  <a:txBody>
                    <a:bodyPr/>
                    <a:lstStyle/>
                    <a:p>
                      <a:r>
                        <a:rPr kumimoji="1" lang="en-US" altLang="ja-JP" sz="2000" dirty="0"/>
                        <a:t>FIR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404280"/>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6701"/>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20038990"/>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164782"/>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r>
                        <a:rPr kumimoji="1" lang="ja-JP" altLang="en-US" sz="1800" dirty="0"/>
                        <a:t>（区分線型）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935637"/>
                  </a:ext>
                </a:extLst>
              </a:tr>
            </a:tbl>
          </a:graphicData>
        </a:graphic>
      </p:graphicFrame>
      <p:sp>
        <p:nvSpPr>
          <p:cNvPr id="28" name="テキスト ボックス 27">
            <a:extLst>
              <a:ext uri="{FF2B5EF4-FFF2-40B4-BE49-F238E27FC236}">
                <a16:creationId xmlns:a16="http://schemas.microsoft.com/office/drawing/2014/main" id="{542272FA-615E-4F7A-9E08-6DF15766EC2C}"/>
              </a:ext>
            </a:extLst>
          </p:cNvPr>
          <p:cNvSpPr txBox="1"/>
          <p:nvPr/>
        </p:nvSpPr>
        <p:spPr>
          <a:xfrm>
            <a:off x="6686546" y="5085642"/>
            <a:ext cx="4472233"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MLR</a:t>
            </a:r>
            <a:r>
              <a:rPr kumimoji="1" lang="ja-JP" altLang="en-US" dirty="0"/>
              <a:t>：線形重回帰</a:t>
            </a:r>
            <a:endParaRPr kumimoji="1" lang="en-US" altLang="ja-JP" dirty="0"/>
          </a:p>
          <a:p>
            <a:pPr marL="285750" indent="-285750">
              <a:buFont typeface="Wingdings" panose="05000000000000000000" pitchFamily="2" charset="2"/>
              <a:buChar char="Ø"/>
            </a:pPr>
            <a:r>
              <a:rPr kumimoji="1" lang="en-US" altLang="ja-JP" dirty="0"/>
              <a:t>FIR</a:t>
            </a:r>
            <a:r>
              <a:rPr kumimoji="1" lang="ja-JP" altLang="en-US" dirty="0"/>
              <a:t>：有限インパルス応答フィルタ</a:t>
            </a:r>
            <a:endParaRPr kumimoji="1" lang="en-US" altLang="ja-JP" dirty="0"/>
          </a:p>
          <a:p>
            <a:pPr marL="285750" indent="-285750">
              <a:buFont typeface="Wingdings" panose="05000000000000000000" pitchFamily="2" charset="2"/>
              <a:buChar char="Ø"/>
            </a:pPr>
            <a:r>
              <a:rPr kumimoji="1" lang="en-US" altLang="ja-JP" dirty="0"/>
              <a:t>K-SID</a:t>
            </a:r>
            <a:r>
              <a:rPr kumimoji="1" lang="ja-JP" altLang="en-US" dirty="0"/>
              <a:t>：カーネル部分空間同定法</a:t>
            </a:r>
            <a:endParaRPr kumimoji="1" lang="en-US" altLang="ja-JP" dirty="0"/>
          </a:p>
          <a:p>
            <a:pPr marL="285750" indent="-285750">
              <a:buFont typeface="Wingdings" panose="05000000000000000000" pitchFamily="2" charset="2"/>
              <a:buChar char="Ø"/>
            </a:pPr>
            <a:r>
              <a:rPr kumimoji="1" lang="en-US" altLang="ja-JP" dirty="0"/>
              <a:t>DVBF</a:t>
            </a:r>
            <a:r>
              <a:rPr kumimoji="1" lang="ja-JP" altLang="en-US" dirty="0"/>
              <a:t>：深層変分ベイズフィルタ</a:t>
            </a:r>
          </a:p>
        </p:txBody>
      </p:sp>
      <p:sp>
        <p:nvSpPr>
          <p:cNvPr id="36" name="テキスト ボックス 35">
            <a:extLst>
              <a:ext uri="{FF2B5EF4-FFF2-40B4-BE49-F238E27FC236}">
                <a16:creationId xmlns:a16="http://schemas.microsoft.com/office/drawing/2014/main" id="{61B3FA84-E430-C376-621A-27708ACBD74F}"/>
              </a:ext>
            </a:extLst>
          </p:cNvPr>
          <p:cNvSpPr txBox="1"/>
          <p:nvPr/>
        </p:nvSpPr>
        <p:spPr>
          <a:xfrm>
            <a:off x="2380421" y="1733051"/>
            <a:ext cx="1360559" cy="400110"/>
          </a:xfrm>
          <a:prstGeom prst="rect">
            <a:avLst/>
          </a:prstGeom>
          <a:noFill/>
        </p:spPr>
        <p:txBody>
          <a:bodyPr wrap="square" rtlCol="0">
            <a:spAutoFit/>
          </a:bodyPr>
          <a:lstStyle/>
          <a:p>
            <a:pPr algn="ctr"/>
            <a:r>
              <a:rPr kumimoji="1" lang="ja-JP" altLang="en-US" sz="2000" dirty="0"/>
              <a:t>検証概要</a:t>
            </a:r>
          </a:p>
        </p:txBody>
      </p:sp>
      <p:sp>
        <p:nvSpPr>
          <p:cNvPr id="37" name="テキスト ボックス 36">
            <a:extLst>
              <a:ext uri="{FF2B5EF4-FFF2-40B4-BE49-F238E27FC236}">
                <a16:creationId xmlns:a16="http://schemas.microsoft.com/office/drawing/2014/main" id="{D6CF3F36-BA8A-632F-3569-0764AA3B3288}"/>
              </a:ext>
            </a:extLst>
          </p:cNvPr>
          <p:cNvSpPr txBox="1"/>
          <p:nvPr/>
        </p:nvSpPr>
        <p:spPr>
          <a:xfrm>
            <a:off x="8506426" y="1740216"/>
            <a:ext cx="1360559" cy="400110"/>
          </a:xfrm>
          <a:prstGeom prst="rect">
            <a:avLst/>
          </a:prstGeom>
          <a:noFill/>
        </p:spPr>
        <p:txBody>
          <a:bodyPr wrap="square" rtlCol="0">
            <a:spAutoFit/>
          </a:bodyPr>
          <a:lstStyle/>
          <a:p>
            <a:pPr algn="ctr"/>
            <a:r>
              <a:rPr kumimoji="1" lang="ja-JP" altLang="en-US" sz="2000" dirty="0"/>
              <a:t>比較手法</a:t>
            </a:r>
          </a:p>
        </p:txBody>
      </p:sp>
      <p:cxnSp>
        <p:nvCxnSpPr>
          <p:cNvPr id="38" name="直線コネクタ 37">
            <a:extLst>
              <a:ext uri="{FF2B5EF4-FFF2-40B4-BE49-F238E27FC236}">
                <a16:creationId xmlns:a16="http://schemas.microsoft.com/office/drawing/2014/main" id="{ACEC0E49-B034-AFC2-810E-3900D968B1E1}"/>
              </a:ext>
            </a:extLst>
          </p:cNvPr>
          <p:cNvCxnSpPr>
            <a:cxnSpLocks/>
          </p:cNvCxnSpPr>
          <p:nvPr/>
        </p:nvCxnSpPr>
        <p:spPr>
          <a:xfrm>
            <a:off x="312044" y="2120830"/>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60182C6-4B86-892C-005E-21CDBB16B59F}"/>
              </a:ext>
            </a:extLst>
          </p:cNvPr>
          <p:cNvCxnSpPr>
            <a:cxnSpLocks/>
          </p:cNvCxnSpPr>
          <p:nvPr/>
        </p:nvCxnSpPr>
        <p:spPr>
          <a:xfrm>
            <a:off x="6604396" y="2120830"/>
            <a:ext cx="521360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3D6E773-C8F6-9877-4142-F397A5D6ADC3}"/>
                  </a:ext>
                </a:extLst>
              </p:cNvPr>
              <p:cNvSpPr txBox="1"/>
              <p:nvPr/>
            </p:nvSpPr>
            <p:spPr>
              <a:xfrm>
                <a:off x="5070083" y="3620155"/>
                <a:ext cx="655257" cy="307777"/>
              </a:xfrm>
              <a:prstGeom prst="rect">
                <a:avLst/>
              </a:prstGeom>
              <a:noFill/>
            </p:spPr>
            <p:txBody>
              <a:bodyPr wrap="square" rtlCol="0">
                <a:spAutoFit/>
              </a:bodyPr>
              <a:lstStyle/>
              <a:p>
                <a:pPr algn="ctr"/>
                <a:r>
                  <a:rPr kumimoji="1" lang="ja-JP" altLang="en-US" sz="1400" dirty="0"/>
                  <a:t>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40" name="テキスト ボックス 39">
                <a:extLst>
                  <a:ext uri="{FF2B5EF4-FFF2-40B4-BE49-F238E27FC236}">
                    <a16:creationId xmlns:a16="http://schemas.microsoft.com/office/drawing/2014/main" id="{A3D6E773-C8F6-9877-4142-F397A5D6ADC3}"/>
                  </a:ext>
                </a:extLst>
              </p:cNvPr>
              <p:cNvSpPr txBox="1">
                <a:spLocks noRot="1" noChangeAspect="1" noMove="1" noResize="1" noEditPoints="1" noAdjustHandles="1" noChangeArrowheads="1" noChangeShapeType="1" noTextEdit="1"/>
              </p:cNvSpPr>
              <p:nvPr/>
            </p:nvSpPr>
            <p:spPr>
              <a:xfrm>
                <a:off x="5070083" y="3620155"/>
                <a:ext cx="655257" cy="307777"/>
              </a:xfrm>
              <a:prstGeom prst="rect">
                <a:avLst/>
              </a:prstGeom>
              <a:blipFill>
                <a:blip r:embed="rId6"/>
                <a:stretch>
                  <a:fillRect l="-1869" t="-4000" b="-20000"/>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2DE393B6-AA54-CA4E-737A-96C14B9CAF26}"/>
              </a:ext>
            </a:extLst>
          </p:cNvPr>
          <p:cNvSpPr txBox="1"/>
          <p:nvPr/>
        </p:nvSpPr>
        <p:spPr>
          <a:xfrm>
            <a:off x="3569683" y="3103545"/>
            <a:ext cx="767028" cy="307777"/>
          </a:xfrm>
          <a:prstGeom prst="rect">
            <a:avLst/>
          </a:prstGeom>
          <a:noFill/>
        </p:spPr>
        <p:txBody>
          <a:bodyPr wrap="square" rtlCol="0">
            <a:spAutoFit/>
          </a:bodyPr>
          <a:lstStyle/>
          <a:p>
            <a:pPr algn="ctr"/>
            <a:r>
              <a:rPr kumimoji="1" lang="ja-JP" altLang="en-US" sz="1400" dirty="0"/>
              <a:t>実績値</a:t>
            </a:r>
          </a:p>
        </p:txBody>
      </p:sp>
      <p:sp>
        <p:nvSpPr>
          <p:cNvPr id="42" name="テキスト ボックス 41">
            <a:extLst>
              <a:ext uri="{FF2B5EF4-FFF2-40B4-BE49-F238E27FC236}">
                <a16:creationId xmlns:a16="http://schemas.microsoft.com/office/drawing/2014/main" id="{3E6E51FA-E008-5CB5-70C9-4D872A9D0D1B}"/>
              </a:ext>
            </a:extLst>
          </p:cNvPr>
          <p:cNvSpPr txBox="1"/>
          <p:nvPr/>
        </p:nvSpPr>
        <p:spPr>
          <a:xfrm>
            <a:off x="3549252" y="3372433"/>
            <a:ext cx="807891" cy="307777"/>
          </a:xfrm>
          <a:prstGeom prst="rect">
            <a:avLst/>
          </a:prstGeom>
          <a:noFill/>
        </p:spPr>
        <p:txBody>
          <a:bodyPr wrap="square" rtlCol="0">
            <a:spAutoFit/>
          </a:bodyPr>
          <a:lstStyle/>
          <a:p>
            <a:pPr algn="ctr"/>
            <a:r>
              <a:rPr kumimoji="1" lang="ja-JP" altLang="en-US" sz="1400" dirty="0"/>
              <a:t>予測値</a:t>
            </a:r>
          </a:p>
        </p:txBody>
      </p:sp>
      <p:sp>
        <p:nvSpPr>
          <p:cNvPr id="52" name="テキスト ボックス 51">
            <a:extLst>
              <a:ext uri="{FF2B5EF4-FFF2-40B4-BE49-F238E27FC236}">
                <a16:creationId xmlns:a16="http://schemas.microsoft.com/office/drawing/2014/main" id="{03A6186D-8192-45A2-BF27-B7309992ECB1}"/>
              </a:ext>
            </a:extLst>
          </p:cNvPr>
          <p:cNvSpPr txBox="1"/>
          <p:nvPr/>
        </p:nvSpPr>
        <p:spPr>
          <a:xfrm>
            <a:off x="3522341" y="2499591"/>
            <a:ext cx="2430955" cy="307777"/>
          </a:xfrm>
          <a:prstGeom prst="rect">
            <a:avLst/>
          </a:prstGeom>
          <a:noFill/>
        </p:spPr>
        <p:txBody>
          <a:bodyPr wrap="square" rtlCol="0">
            <a:spAutoFit/>
          </a:bodyPr>
          <a:lstStyle/>
          <a:p>
            <a:pPr algn="ctr"/>
            <a:r>
              <a:rPr kumimoji="1" lang="ja-JP" altLang="en-US" sz="1400" dirty="0"/>
              <a:t>将来の実績との誤差が小さいか</a:t>
            </a:r>
          </a:p>
        </p:txBody>
      </p:sp>
      <p:sp>
        <p:nvSpPr>
          <p:cNvPr id="54" name="テキスト ボックス 53">
            <a:extLst>
              <a:ext uri="{FF2B5EF4-FFF2-40B4-BE49-F238E27FC236}">
                <a16:creationId xmlns:a16="http://schemas.microsoft.com/office/drawing/2014/main" id="{F1D658F9-76EA-4EB4-3F17-0C2F824597DA}"/>
              </a:ext>
            </a:extLst>
          </p:cNvPr>
          <p:cNvSpPr txBox="1"/>
          <p:nvPr/>
        </p:nvSpPr>
        <p:spPr>
          <a:xfrm>
            <a:off x="3134042" y="4313340"/>
            <a:ext cx="2975380" cy="523220"/>
          </a:xfrm>
          <a:prstGeom prst="rect">
            <a:avLst/>
          </a:prstGeom>
          <a:noFill/>
        </p:spPr>
        <p:txBody>
          <a:bodyPr wrap="square" rtlCol="0">
            <a:spAutoFit/>
          </a:bodyPr>
          <a:lstStyle/>
          <a:p>
            <a:pPr algn="ctr"/>
            <a:r>
              <a:rPr kumimoji="1" lang="ja-JP" altLang="en-US" sz="1400" dirty="0"/>
              <a:t>目標値との偏差が小さいか</a:t>
            </a:r>
            <a:endParaRPr kumimoji="1" lang="en-US" altLang="ja-JP" sz="1400" dirty="0"/>
          </a:p>
          <a:p>
            <a:pPr algn="ctr"/>
            <a:r>
              <a:rPr kumimoji="1" lang="ja-JP" altLang="en-US" sz="1400" dirty="0"/>
              <a:t>（入力決定するケースでの性能）</a:t>
            </a:r>
          </a:p>
        </p:txBody>
      </p:sp>
      <p:pic>
        <p:nvPicPr>
          <p:cNvPr id="57" name="グラフィックス 56" descr="ゲーム コントローラー 単色塗りつぶし">
            <a:extLst>
              <a:ext uri="{FF2B5EF4-FFF2-40B4-BE49-F238E27FC236}">
                <a16:creationId xmlns:a16="http://schemas.microsoft.com/office/drawing/2014/main" id="{705C4A43-C820-C72E-DCCE-CAC688AF8D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86371" y="4940104"/>
            <a:ext cx="696022" cy="696022"/>
          </a:xfrm>
          <a:prstGeom prst="rect">
            <a:avLst/>
          </a:prstGeom>
        </p:spPr>
      </p:pic>
      <p:sp>
        <p:nvSpPr>
          <p:cNvPr id="103" name="吹き出し: 四角形 102">
            <a:extLst>
              <a:ext uri="{FF2B5EF4-FFF2-40B4-BE49-F238E27FC236}">
                <a16:creationId xmlns:a16="http://schemas.microsoft.com/office/drawing/2014/main" id="{6970D068-C305-4760-513B-0844A04E7D14}"/>
              </a:ext>
            </a:extLst>
          </p:cNvPr>
          <p:cNvSpPr/>
          <p:nvPr/>
        </p:nvSpPr>
        <p:spPr>
          <a:xfrm>
            <a:off x="4553487" y="1626929"/>
            <a:ext cx="1833872" cy="486960"/>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パターン</a:t>
            </a:r>
            <a:r>
              <a:rPr kumimoji="1" lang="en-US" altLang="ja-JP" sz="1600" dirty="0">
                <a:solidFill>
                  <a:schemeClr val="tx1"/>
                </a:solidFill>
              </a:rPr>
              <a:t>2</a:t>
            </a:r>
            <a:endParaRPr kumimoji="1" lang="ja-JP" altLang="en-US" sz="1600" dirty="0">
              <a:solidFill>
                <a:schemeClr val="tx1"/>
              </a:solidFill>
            </a:endParaRPr>
          </a:p>
        </p:txBody>
      </p:sp>
      <p:cxnSp>
        <p:nvCxnSpPr>
          <p:cNvPr id="7" name="直線矢印コネクタ 6">
            <a:extLst>
              <a:ext uri="{FF2B5EF4-FFF2-40B4-BE49-F238E27FC236}">
                <a16:creationId xmlns:a16="http://schemas.microsoft.com/office/drawing/2014/main" id="{C531BB82-68C6-9514-BD22-113AE863F9E9}"/>
              </a:ext>
            </a:extLst>
          </p:cNvPr>
          <p:cNvCxnSpPr/>
          <p:nvPr/>
        </p:nvCxnSpPr>
        <p:spPr>
          <a:xfrm flipV="1">
            <a:off x="4295797" y="3061049"/>
            <a:ext cx="0" cy="70539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0372766F-0752-67E9-7CC5-A67A9007FD61}"/>
              </a:ext>
            </a:extLst>
          </p:cNvPr>
          <p:cNvCxnSpPr>
            <a:cxnSpLocks/>
          </p:cNvCxnSpPr>
          <p:nvPr/>
        </p:nvCxnSpPr>
        <p:spPr>
          <a:xfrm>
            <a:off x="4299765" y="3766441"/>
            <a:ext cx="79287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1499C91-439C-5744-99C1-75303C4BFFFA}"/>
              </a:ext>
            </a:extLst>
          </p:cNvPr>
          <p:cNvCxnSpPr>
            <a:cxnSpLocks/>
          </p:cNvCxnSpPr>
          <p:nvPr/>
        </p:nvCxnSpPr>
        <p:spPr>
          <a:xfrm flipV="1">
            <a:off x="4797688" y="3312985"/>
            <a:ext cx="0" cy="457942"/>
          </a:xfrm>
          <a:prstGeom prst="straightConnector1">
            <a:avLst/>
          </a:prstGeom>
          <a:ln w="1905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C86330F-D7A9-18DA-6A2D-4453EED48264}"/>
              </a:ext>
            </a:extLst>
          </p:cNvPr>
          <p:cNvCxnSpPr/>
          <p:nvPr/>
        </p:nvCxnSpPr>
        <p:spPr>
          <a:xfrm flipV="1">
            <a:off x="4310506" y="3352247"/>
            <a:ext cx="655257" cy="410145"/>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B9E4DFA0-AB8D-AF6F-44CD-8C5401922B59}"/>
              </a:ext>
            </a:extLst>
          </p:cNvPr>
          <p:cNvCxnSpPr>
            <a:cxnSpLocks/>
          </p:cNvCxnSpPr>
          <p:nvPr/>
        </p:nvCxnSpPr>
        <p:spPr>
          <a:xfrm flipH="1">
            <a:off x="4288038" y="3470555"/>
            <a:ext cx="462613" cy="0"/>
          </a:xfrm>
          <a:prstGeom prst="straightConnector1">
            <a:avLst/>
          </a:prstGeom>
          <a:ln w="19050">
            <a:solidFill>
              <a:schemeClr val="accent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C9C73A7E-86D0-DFEE-CB90-EF3C224D4DCB}"/>
              </a:ext>
            </a:extLst>
          </p:cNvPr>
          <p:cNvSpPr/>
          <p:nvPr/>
        </p:nvSpPr>
        <p:spPr>
          <a:xfrm>
            <a:off x="4754983" y="3224603"/>
            <a:ext cx="86640" cy="861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5" name="直線矢印コネクタ 44">
            <a:extLst>
              <a:ext uri="{FF2B5EF4-FFF2-40B4-BE49-F238E27FC236}">
                <a16:creationId xmlns:a16="http://schemas.microsoft.com/office/drawing/2014/main" id="{2E2889D2-4A13-6921-2F72-910FA4D7B2A7}"/>
              </a:ext>
            </a:extLst>
          </p:cNvPr>
          <p:cNvCxnSpPr>
            <a:cxnSpLocks/>
          </p:cNvCxnSpPr>
          <p:nvPr/>
        </p:nvCxnSpPr>
        <p:spPr>
          <a:xfrm flipH="1">
            <a:off x="4295797" y="3269575"/>
            <a:ext cx="462613" cy="0"/>
          </a:xfrm>
          <a:prstGeom prst="straightConnector1">
            <a:avLst/>
          </a:prstGeom>
          <a:ln w="1905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descr="歯車付きの頭 単色塗りつぶし">
            <a:extLst>
              <a:ext uri="{FF2B5EF4-FFF2-40B4-BE49-F238E27FC236}">
                <a16:creationId xmlns:a16="http://schemas.microsoft.com/office/drawing/2014/main" id="{CC7517F1-DCB5-31BD-7BEC-C8EFC78ECA5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71609" y="3224603"/>
            <a:ext cx="410145" cy="410145"/>
          </a:xfrm>
          <a:prstGeom prst="rect">
            <a:avLst/>
          </a:prstGeom>
        </p:spPr>
      </p:pic>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C18D0B88-1220-C6C3-1977-EFB688219C32}"/>
                  </a:ext>
                </a:extLst>
              </p:cNvPr>
              <p:cNvSpPr txBox="1"/>
              <p:nvPr/>
            </p:nvSpPr>
            <p:spPr>
              <a:xfrm>
                <a:off x="3762142" y="2760553"/>
                <a:ext cx="655257" cy="307777"/>
              </a:xfrm>
              <a:prstGeom prst="rect">
                <a:avLst/>
              </a:prstGeom>
              <a:noFill/>
            </p:spPr>
            <p:txBody>
              <a:bodyPr wrap="square" rtlCol="0">
                <a:spAutoFit/>
              </a:bodyPr>
              <a:lstStyle/>
              <a:p>
                <a:pPr algn="ctr"/>
                <a:r>
                  <a:rPr kumimoji="1" lang="ja-JP" altLang="en-US" sz="1400" dirty="0"/>
                  <a:t>出力</a:t>
                </a:r>
                <a14:m>
                  <m:oMath xmlns:m="http://schemas.openxmlformats.org/officeDocument/2006/math">
                    <m:r>
                      <a:rPr kumimoji="1" lang="en-US" altLang="ja-JP" sz="1400" b="0" i="1" smtClean="0">
                        <a:latin typeface="Cambria Math" panose="02040503050406030204" pitchFamily="18" charset="0"/>
                      </a:rPr>
                      <m:t>𝑦</m:t>
                    </m:r>
                  </m:oMath>
                </a14:m>
                <a:endParaRPr kumimoji="1" lang="ja-JP" altLang="en-US" sz="1400" dirty="0"/>
              </a:p>
            </p:txBody>
          </p:sp>
        </mc:Choice>
        <mc:Fallback xmlns="">
          <p:sp>
            <p:nvSpPr>
              <p:cNvPr id="48" name="テキスト ボックス 47">
                <a:extLst>
                  <a:ext uri="{FF2B5EF4-FFF2-40B4-BE49-F238E27FC236}">
                    <a16:creationId xmlns:a16="http://schemas.microsoft.com/office/drawing/2014/main" id="{C18D0B88-1220-C6C3-1977-EFB688219C32}"/>
                  </a:ext>
                </a:extLst>
              </p:cNvPr>
              <p:cNvSpPr txBox="1">
                <a:spLocks noRot="1" noChangeAspect="1" noMove="1" noResize="1" noEditPoints="1" noAdjustHandles="1" noChangeArrowheads="1" noChangeShapeType="1" noTextEdit="1"/>
              </p:cNvSpPr>
              <p:nvPr/>
            </p:nvSpPr>
            <p:spPr>
              <a:xfrm>
                <a:off x="3762142" y="2760553"/>
                <a:ext cx="655257" cy="307777"/>
              </a:xfrm>
              <a:prstGeom prst="rect">
                <a:avLst/>
              </a:prstGeom>
              <a:blipFill>
                <a:blip r:embed="rId11"/>
                <a:stretch>
                  <a:fillRect l="-1852" t="-4000" b="-20000"/>
                </a:stretch>
              </a:blipFill>
            </p:spPr>
            <p:txBody>
              <a:bodyPr/>
              <a:lstStyle/>
              <a:p>
                <a:r>
                  <a:rPr lang="ja-JP" altLang="en-US">
                    <a:noFill/>
                  </a:rPr>
                  <a:t> </a:t>
                </a:r>
              </a:p>
            </p:txBody>
          </p:sp>
        </mc:Fallback>
      </mc:AlternateContent>
      <p:pic>
        <p:nvPicPr>
          <p:cNvPr id="51" name="グラフィックス 50" descr="工場 単色塗りつぶし">
            <a:extLst>
              <a:ext uri="{FF2B5EF4-FFF2-40B4-BE49-F238E27FC236}">
                <a16:creationId xmlns:a16="http://schemas.microsoft.com/office/drawing/2014/main" id="{DC055D7B-96EE-74F0-25C7-CCD30A44B2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9558" y="2805994"/>
            <a:ext cx="410145" cy="410145"/>
          </a:xfrm>
          <a:prstGeom prst="rect">
            <a:avLst/>
          </a:prstGeom>
        </p:spPr>
      </p:pic>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E366DD38-D719-F3D6-541E-BE78A075E130}"/>
                  </a:ext>
                </a:extLst>
              </p:cNvPr>
              <p:cNvSpPr txBox="1"/>
              <p:nvPr/>
            </p:nvSpPr>
            <p:spPr>
              <a:xfrm>
                <a:off x="5127755" y="5558882"/>
                <a:ext cx="1052606" cy="307777"/>
              </a:xfrm>
              <a:prstGeom prst="rect">
                <a:avLst/>
              </a:prstGeom>
              <a:noFill/>
            </p:spPr>
            <p:txBody>
              <a:bodyPr wrap="square" rtlCol="0">
                <a:spAutoFit/>
              </a:bodyPr>
              <a:lstStyle/>
              <a:p>
                <a:pPr algn="ctr"/>
                <a:r>
                  <a:rPr kumimoji="1" lang="ja-JP" altLang="en-US" sz="1400" dirty="0"/>
                  <a:t>制御入力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53" name="テキスト ボックス 52">
                <a:extLst>
                  <a:ext uri="{FF2B5EF4-FFF2-40B4-BE49-F238E27FC236}">
                    <a16:creationId xmlns:a16="http://schemas.microsoft.com/office/drawing/2014/main" id="{E366DD38-D719-F3D6-541E-BE78A075E130}"/>
                  </a:ext>
                </a:extLst>
              </p:cNvPr>
              <p:cNvSpPr txBox="1">
                <a:spLocks noRot="1" noChangeAspect="1" noMove="1" noResize="1" noEditPoints="1" noAdjustHandles="1" noChangeArrowheads="1" noChangeShapeType="1" noTextEdit="1"/>
              </p:cNvSpPr>
              <p:nvPr/>
            </p:nvSpPr>
            <p:spPr>
              <a:xfrm>
                <a:off x="5127755" y="5558882"/>
                <a:ext cx="1052606" cy="307777"/>
              </a:xfrm>
              <a:prstGeom prst="rect">
                <a:avLst/>
              </a:prstGeom>
              <a:blipFill>
                <a:blip r:embed="rId12"/>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D4483C9-AD7F-997F-71BA-18F242280C7F}"/>
                  </a:ext>
                </a:extLst>
              </p:cNvPr>
              <p:cNvSpPr txBox="1"/>
              <p:nvPr/>
            </p:nvSpPr>
            <p:spPr>
              <a:xfrm>
                <a:off x="3510247" y="5050436"/>
                <a:ext cx="884136" cy="307777"/>
              </a:xfrm>
              <a:prstGeom prst="rect">
                <a:avLst/>
              </a:prstGeom>
              <a:noFill/>
            </p:spPr>
            <p:txBody>
              <a:bodyPr wrap="square" rtlCol="0">
                <a:spAutoFit/>
              </a:bodyPr>
              <a:lstStyle/>
              <a:p>
                <a:pPr algn="ctr"/>
                <a:r>
                  <a:rPr kumimoji="1" lang="ja-JP" altLang="en-US" sz="1400" dirty="0"/>
                  <a:t>目標値</a:t>
                </a:r>
                <a14:m>
                  <m:oMath xmlns:m="http://schemas.openxmlformats.org/officeDocument/2006/math">
                    <m:r>
                      <a:rPr kumimoji="1" lang="en-US" altLang="ja-JP" sz="1400" b="0" i="1" smtClean="0">
                        <a:latin typeface="Cambria Math" panose="02040503050406030204" pitchFamily="18" charset="0"/>
                      </a:rPr>
                      <m:t>𝑟</m:t>
                    </m:r>
                  </m:oMath>
                </a14:m>
                <a:endParaRPr kumimoji="1" lang="ja-JP" altLang="en-US" sz="1400" dirty="0"/>
              </a:p>
            </p:txBody>
          </p:sp>
        </mc:Choice>
        <mc:Fallback xmlns="">
          <p:sp>
            <p:nvSpPr>
              <p:cNvPr id="59" name="テキスト ボックス 58">
                <a:extLst>
                  <a:ext uri="{FF2B5EF4-FFF2-40B4-BE49-F238E27FC236}">
                    <a16:creationId xmlns:a16="http://schemas.microsoft.com/office/drawing/2014/main" id="{AD4483C9-AD7F-997F-71BA-18F242280C7F}"/>
                  </a:ext>
                </a:extLst>
              </p:cNvPr>
              <p:cNvSpPr txBox="1">
                <a:spLocks noRot="1" noChangeAspect="1" noMove="1" noResize="1" noEditPoints="1" noAdjustHandles="1" noChangeArrowheads="1" noChangeShapeType="1" noTextEdit="1"/>
              </p:cNvSpPr>
              <p:nvPr/>
            </p:nvSpPr>
            <p:spPr>
              <a:xfrm>
                <a:off x="3510247" y="5050436"/>
                <a:ext cx="884136" cy="307777"/>
              </a:xfrm>
              <a:prstGeom prst="rect">
                <a:avLst/>
              </a:prstGeom>
              <a:blipFill>
                <a:blip r:embed="rId13"/>
                <a:stretch>
                  <a:fillRect t="-1961" b="-19608"/>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19B7307C-6123-48A7-4B7C-17741BA7B26F}"/>
              </a:ext>
            </a:extLst>
          </p:cNvPr>
          <p:cNvSpPr txBox="1"/>
          <p:nvPr/>
        </p:nvSpPr>
        <p:spPr>
          <a:xfrm>
            <a:off x="3500788" y="5311160"/>
            <a:ext cx="807891" cy="307777"/>
          </a:xfrm>
          <a:prstGeom prst="rect">
            <a:avLst/>
          </a:prstGeom>
          <a:noFill/>
        </p:spPr>
        <p:txBody>
          <a:bodyPr wrap="square" rtlCol="0">
            <a:spAutoFit/>
          </a:bodyPr>
          <a:lstStyle/>
          <a:p>
            <a:pPr algn="ctr"/>
            <a:r>
              <a:rPr kumimoji="1" lang="ja-JP" altLang="en-US" sz="1400" dirty="0"/>
              <a:t>制御量</a:t>
            </a:r>
          </a:p>
        </p:txBody>
      </p:sp>
      <p:cxnSp>
        <p:nvCxnSpPr>
          <p:cNvPr id="61" name="直線矢印コネクタ 60">
            <a:extLst>
              <a:ext uri="{FF2B5EF4-FFF2-40B4-BE49-F238E27FC236}">
                <a16:creationId xmlns:a16="http://schemas.microsoft.com/office/drawing/2014/main" id="{E41748C6-1E85-7B60-07BF-8291D99D13B2}"/>
              </a:ext>
            </a:extLst>
          </p:cNvPr>
          <p:cNvCxnSpPr/>
          <p:nvPr/>
        </p:nvCxnSpPr>
        <p:spPr>
          <a:xfrm flipV="1">
            <a:off x="4353469" y="4999776"/>
            <a:ext cx="0" cy="70539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0A77FF54-6C14-A405-F1EC-AE1C97ED6294}"/>
              </a:ext>
            </a:extLst>
          </p:cNvPr>
          <p:cNvCxnSpPr>
            <a:cxnSpLocks/>
          </p:cNvCxnSpPr>
          <p:nvPr/>
        </p:nvCxnSpPr>
        <p:spPr>
          <a:xfrm>
            <a:off x="4357437" y="5705168"/>
            <a:ext cx="79287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0BA2A4FF-6149-9FAC-ED11-C43D5DEC85FD}"/>
              </a:ext>
            </a:extLst>
          </p:cNvPr>
          <p:cNvCxnSpPr>
            <a:cxnSpLocks/>
          </p:cNvCxnSpPr>
          <p:nvPr/>
        </p:nvCxnSpPr>
        <p:spPr>
          <a:xfrm flipV="1">
            <a:off x="4784199" y="5381322"/>
            <a:ext cx="0" cy="355119"/>
          </a:xfrm>
          <a:prstGeom prst="straightConnector1">
            <a:avLst/>
          </a:prstGeom>
          <a:ln w="1905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BF33E1F2-28F3-4379-EF55-836665682C6D}"/>
              </a:ext>
            </a:extLst>
          </p:cNvPr>
          <p:cNvCxnSpPr>
            <a:cxnSpLocks/>
          </p:cNvCxnSpPr>
          <p:nvPr/>
        </p:nvCxnSpPr>
        <p:spPr>
          <a:xfrm flipV="1">
            <a:off x="4563836" y="5007057"/>
            <a:ext cx="467242" cy="698111"/>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F75695F2-41E9-804A-D0F6-0CA02D9A6BE6}"/>
              </a:ext>
            </a:extLst>
          </p:cNvPr>
          <p:cNvCxnSpPr>
            <a:cxnSpLocks/>
          </p:cNvCxnSpPr>
          <p:nvPr/>
        </p:nvCxnSpPr>
        <p:spPr>
          <a:xfrm flipH="1">
            <a:off x="4367106" y="5387172"/>
            <a:ext cx="420557" cy="0"/>
          </a:xfrm>
          <a:prstGeom prst="straightConnector1">
            <a:avLst/>
          </a:prstGeom>
          <a:ln w="19050">
            <a:solidFill>
              <a:schemeClr val="accent1"/>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2" name="グラフィックス 71" descr="歯車付きの頭 単色塗りつぶし">
            <a:extLst>
              <a:ext uri="{FF2B5EF4-FFF2-40B4-BE49-F238E27FC236}">
                <a16:creationId xmlns:a16="http://schemas.microsoft.com/office/drawing/2014/main" id="{B285C6DE-C5B0-18E8-EB7B-879517281E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52881" y="4738426"/>
            <a:ext cx="410145" cy="410145"/>
          </a:xfrm>
          <a:prstGeom prst="rect">
            <a:avLst/>
          </a:prstGeom>
        </p:spPr>
      </p:pic>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CA93B7B1-8D71-4398-5159-A9AF122E0349}"/>
                  </a:ext>
                </a:extLst>
              </p:cNvPr>
              <p:cNvSpPr txBox="1"/>
              <p:nvPr/>
            </p:nvSpPr>
            <p:spPr>
              <a:xfrm>
                <a:off x="3634998" y="4731936"/>
                <a:ext cx="840073" cy="307777"/>
              </a:xfrm>
              <a:prstGeom prst="rect">
                <a:avLst/>
              </a:prstGeom>
              <a:noFill/>
            </p:spPr>
            <p:txBody>
              <a:bodyPr wrap="square" rtlCol="0">
                <a:spAutoFit/>
              </a:bodyPr>
              <a:lstStyle/>
              <a:p>
                <a:pPr algn="ctr"/>
                <a:r>
                  <a:rPr kumimoji="1" lang="ja-JP" altLang="en-US" sz="1400" dirty="0"/>
                  <a:t>制御量</a:t>
                </a:r>
                <a14:m>
                  <m:oMath xmlns:m="http://schemas.openxmlformats.org/officeDocument/2006/math">
                    <m:r>
                      <a:rPr kumimoji="1" lang="en-US" altLang="ja-JP" sz="1400" b="0" i="1" smtClean="0">
                        <a:latin typeface="Cambria Math" panose="02040503050406030204" pitchFamily="18" charset="0"/>
                      </a:rPr>
                      <m:t>𝑦</m:t>
                    </m:r>
                  </m:oMath>
                </a14:m>
                <a:endParaRPr kumimoji="1" lang="ja-JP" altLang="en-US" sz="1400" dirty="0"/>
              </a:p>
            </p:txBody>
          </p:sp>
        </mc:Choice>
        <mc:Fallback xmlns="">
          <p:sp>
            <p:nvSpPr>
              <p:cNvPr id="75" name="テキスト ボックス 74">
                <a:extLst>
                  <a:ext uri="{FF2B5EF4-FFF2-40B4-BE49-F238E27FC236}">
                    <a16:creationId xmlns:a16="http://schemas.microsoft.com/office/drawing/2014/main" id="{CA93B7B1-8D71-4398-5159-A9AF122E0349}"/>
                  </a:ext>
                </a:extLst>
              </p:cNvPr>
              <p:cNvSpPr txBox="1">
                <a:spLocks noRot="1" noChangeAspect="1" noMove="1" noResize="1" noEditPoints="1" noAdjustHandles="1" noChangeArrowheads="1" noChangeShapeType="1" noTextEdit="1"/>
              </p:cNvSpPr>
              <p:nvPr/>
            </p:nvSpPr>
            <p:spPr>
              <a:xfrm>
                <a:off x="3634998" y="4731936"/>
                <a:ext cx="840073" cy="307777"/>
              </a:xfrm>
              <a:prstGeom prst="rect">
                <a:avLst/>
              </a:prstGeom>
              <a:blipFill>
                <a:blip r:embed="rId14"/>
                <a:stretch>
                  <a:fillRect l="-725" t="-3922" b="-19608"/>
                </a:stretch>
              </a:blipFill>
            </p:spPr>
            <p:txBody>
              <a:bodyPr/>
              <a:lstStyle/>
              <a:p>
                <a:r>
                  <a:rPr lang="ja-JP" altLang="en-US">
                    <a:noFill/>
                  </a:rPr>
                  <a:t> </a:t>
                </a:r>
              </a:p>
            </p:txBody>
          </p:sp>
        </mc:Fallback>
      </mc:AlternateContent>
      <p:cxnSp>
        <p:nvCxnSpPr>
          <p:cNvPr id="95" name="直線コネクタ 94">
            <a:extLst>
              <a:ext uri="{FF2B5EF4-FFF2-40B4-BE49-F238E27FC236}">
                <a16:creationId xmlns:a16="http://schemas.microsoft.com/office/drawing/2014/main" id="{57103F70-E4A0-430A-F807-C8F60845FAE5}"/>
              </a:ext>
            </a:extLst>
          </p:cNvPr>
          <p:cNvCxnSpPr>
            <a:cxnSpLocks/>
          </p:cNvCxnSpPr>
          <p:nvPr/>
        </p:nvCxnSpPr>
        <p:spPr>
          <a:xfrm>
            <a:off x="4378055" y="5204325"/>
            <a:ext cx="749179" cy="0"/>
          </a:xfrm>
          <a:prstGeom prst="line">
            <a:avLst/>
          </a:prstGeom>
          <a:ln w="12700">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7" name="グラフィックス 106" descr="ゲーム コントローラー 単色塗りつぶし">
            <a:extLst>
              <a:ext uri="{FF2B5EF4-FFF2-40B4-BE49-F238E27FC236}">
                <a16:creationId xmlns:a16="http://schemas.microsoft.com/office/drawing/2014/main" id="{19666615-1577-9392-7AF6-C905A8B297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68996" y="5246871"/>
            <a:ext cx="413100" cy="413100"/>
          </a:xfrm>
          <a:prstGeom prst="rect">
            <a:avLst/>
          </a:prstGeom>
        </p:spPr>
      </p:pic>
      <p:sp>
        <p:nvSpPr>
          <p:cNvPr id="108" name="矢印: 左カーブ 107">
            <a:extLst>
              <a:ext uri="{FF2B5EF4-FFF2-40B4-BE49-F238E27FC236}">
                <a16:creationId xmlns:a16="http://schemas.microsoft.com/office/drawing/2014/main" id="{26F9B512-0032-4CB9-89C1-58EACC2ECBC8}"/>
              </a:ext>
            </a:extLst>
          </p:cNvPr>
          <p:cNvSpPr/>
          <p:nvPr/>
        </p:nvSpPr>
        <p:spPr>
          <a:xfrm>
            <a:off x="5020241" y="5287382"/>
            <a:ext cx="169247" cy="354557"/>
          </a:xfrm>
          <a:prstGeom prst="curved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テキスト ボックス 108">
            <a:extLst>
              <a:ext uri="{FF2B5EF4-FFF2-40B4-BE49-F238E27FC236}">
                <a16:creationId xmlns:a16="http://schemas.microsoft.com/office/drawing/2014/main" id="{166C51A4-EFFD-0BEC-1C3D-3A8BBCE08717}"/>
              </a:ext>
            </a:extLst>
          </p:cNvPr>
          <p:cNvSpPr txBox="1"/>
          <p:nvPr/>
        </p:nvSpPr>
        <p:spPr>
          <a:xfrm>
            <a:off x="5199683" y="5070974"/>
            <a:ext cx="577189" cy="307777"/>
          </a:xfrm>
          <a:prstGeom prst="rect">
            <a:avLst/>
          </a:prstGeom>
          <a:noFill/>
        </p:spPr>
        <p:txBody>
          <a:bodyPr wrap="square" rtlCol="0">
            <a:spAutoFit/>
          </a:bodyPr>
          <a:lstStyle/>
          <a:p>
            <a:pPr algn="ctr"/>
            <a:r>
              <a:rPr kumimoji="1" lang="ja-JP" altLang="en-US" sz="1400" dirty="0"/>
              <a:t>調整</a:t>
            </a:r>
          </a:p>
        </p:txBody>
      </p:sp>
      <p:sp>
        <p:nvSpPr>
          <p:cNvPr id="112" name="吹き出し: 円形 111">
            <a:extLst>
              <a:ext uri="{FF2B5EF4-FFF2-40B4-BE49-F238E27FC236}">
                <a16:creationId xmlns:a16="http://schemas.microsoft.com/office/drawing/2014/main" id="{E14088B7-6CD2-3206-9049-8B5E565EEE73}"/>
              </a:ext>
            </a:extLst>
          </p:cNvPr>
          <p:cNvSpPr/>
          <p:nvPr/>
        </p:nvSpPr>
        <p:spPr>
          <a:xfrm>
            <a:off x="2484199" y="3124759"/>
            <a:ext cx="1063545" cy="296808"/>
          </a:xfrm>
          <a:prstGeom prst="wedgeEllipseCallout">
            <a:avLst>
              <a:gd name="adj1" fmla="val 58022"/>
              <a:gd name="adj2" fmla="val 360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予測誤差</a:t>
            </a:r>
          </a:p>
        </p:txBody>
      </p:sp>
      <p:sp>
        <p:nvSpPr>
          <p:cNvPr id="113" name="吹き出し: 円形 112">
            <a:extLst>
              <a:ext uri="{FF2B5EF4-FFF2-40B4-BE49-F238E27FC236}">
                <a16:creationId xmlns:a16="http://schemas.microsoft.com/office/drawing/2014/main" id="{E04D9AD4-A236-5554-FB3A-EFE6C890ECED}"/>
              </a:ext>
            </a:extLst>
          </p:cNvPr>
          <p:cNvSpPr/>
          <p:nvPr/>
        </p:nvSpPr>
        <p:spPr>
          <a:xfrm>
            <a:off x="2448367" y="5079178"/>
            <a:ext cx="1063545" cy="296808"/>
          </a:xfrm>
          <a:prstGeom prst="wedgeEllipseCallout">
            <a:avLst>
              <a:gd name="adj1" fmla="val 58022"/>
              <a:gd name="adj2" fmla="val 360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定常偏差</a:t>
            </a:r>
          </a:p>
        </p:txBody>
      </p:sp>
    </p:spTree>
    <p:extLst>
      <p:ext uri="{BB962C8B-B14F-4D97-AF65-F5344CB8AC3E}">
        <p14:creationId xmlns:p14="http://schemas.microsoft.com/office/powerpoint/2010/main" val="1079720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矢印: 右 103">
            <a:extLst>
              <a:ext uri="{FF2B5EF4-FFF2-40B4-BE49-F238E27FC236}">
                <a16:creationId xmlns:a16="http://schemas.microsoft.com/office/drawing/2014/main" id="{6CE1D773-8D80-7C47-A0FD-595FB2362BA3}"/>
              </a:ext>
            </a:extLst>
          </p:cNvPr>
          <p:cNvSpPr/>
          <p:nvPr/>
        </p:nvSpPr>
        <p:spPr>
          <a:xfrm rot="5400000">
            <a:off x="781141" y="4072280"/>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矢印: 右 104">
            <a:extLst>
              <a:ext uri="{FF2B5EF4-FFF2-40B4-BE49-F238E27FC236}">
                <a16:creationId xmlns:a16="http://schemas.microsoft.com/office/drawing/2014/main" id="{B8BC8FB0-32CC-7F74-D4C7-FF2FA1D568D2}"/>
              </a:ext>
            </a:extLst>
          </p:cNvPr>
          <p:cNvSpPr/>
          <p:nvPr/>
        </p:nvSpPr>
        <p:spPr>
          <a:xfrm rot="16200000">
            <a:off x="1121266" y="4069618"/>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BD6A1107-04B5-BC2C-CA57-DAD2B61FE065}"/>
              </a:ext>
            </a:extLst>
          </p:cNvPr>
          <p:cNvSpPr/>
          <p:nvPr/>
        </p:nvSpPr>
        <p:spPr>
          <a:xfrm>
            <a:off x="2280898" y="4270637"/>
            <a:ext cx="3853148" cy="15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正方形/長方形 54">
            <a:extLst>
              <a:ext uri="{FF2B5EF4-FFF2-40B4-BE49-F238E27FC236}">
                <a16:creationId xmlns:a16="http://schemas.microsoft.com/office/drawing/2014/main" id="{6445F33D-3C57-5B27-264E-64C25E669E76}"/>
              </a:ext>
            </a:extLst>
          </p:cNvPr>
          <p:cNvSpPr/>
          <p:nvPr/>
        </p:nvSpPr>
        <p:spPr>
          <a:xfrm>
            <a:off x="2283238" y="2405377"/>
            <a:ext cx="3853148" cy="1522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8"/>
            <a:ext cx="11341887" cy="649788"/>
          </a:xfrm>
        </p:spPr>
        <p:txBody>
          <a:bodyPr/>
          <a:lstStyle/>
          <a:p>
            <a:r>
              <a:rPr lang="ja-JP" altLang="en-US" sz="2800" dirty="0"/>
              <a:t>紙パ蒸解工程のデータを用いて、各手法の予測性能と制御性能を評価した。</a:t>
            </a:r>
            <a:endParaRPr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pic>
        <p:nvPicPr>
          <p:cNvPr id="9" name="グラフィックス 8" descr="工場 単色塗りつぶし">
            <a:extLst>
              <a:ext uri="{FF2B5EF4-FFF2-40B4-BE49-F238E27FC236}">
                <a16:creationId xmlns:a16="http://schemas.microsoft.com/office/drawing/2014/main" id="{3C77519B-CC89-2788-7616-099B366EC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0559" y="2535029"/>
            <a:ext cx="807647" cy="807647"/>
          </a:xfrm>
          <a:prstGeom prst="rect">
            <a:avLst/>
          </a:prstGeom>
        </p:spPr>
      </p:pic>
      <p:sp>
        <p:nvSpPr>
          <p:cNvPr id="8" name="テキスト ボックス 7">
            <a:extLst>
              <a:ext uri="{FF2B5EF4-FFF2-40B4-BE49-F238E27FC236}">
                <a16:creationId xmlns:a16="http://schemas.microsoft.com/office/drawing/2014/main" id="{59232F7F-3CA3-B2BB-72C9-E74B57AD5C57}"/>
              </a:ext>
            </a:extLst>
          </p:cNvPr>
          <p:cNvSpPr txBox="1"/>
          <p:nvPr/>
        </p:nvSpPr>
        <p:spPr>
          <a:xfrm>
            <a:off x="94194" y="2645360"/>
            <a:ext cx="1360559" cy="646331"/>
          </a:xfrm>
          <a:prstGeom prst="rect">
            <a:avLst/>
          </a:prstGeom>
          <a:noFill/>
        </p:spPr>
        <p:txBody>
          <a:bodyPr wrap="square" rtlCol="0">
            <a:spAutoFit/>
          </a:bodyPr>
          <a:lstStyle/>
          <a:p>
            <a:pPr algn="ctr"/>
            <a:r>
              <a:rPr kumimoji="1" lang="ja-JP" altLang="en-US" dirty="0"/>
              <a:t>蒸解プラント</a:t>
            </a:r>
            <a:endParaRPr kumimoji="1" lang="en-US" altLang="ja-JP" dirty="0"/>
          </a:p>
          <a:p>
            <a:pPr algn="ctr"/>
            <a:r>
              <a:rPr kumimoji="1" lang="ja-JP" altLang="en-US" dirty="0"/>
              <a:t>シミュレータ</a:t>
            </a:r>
          </a:p>
        </p:txBody>
      </p:sp>
      <p:sp>
        <p:nvSpPr>
          <p:cNvPr id="16" name="テキスト ボックス 15">
            <a:extLst>
              <a:ext uri="{FF2B5EF4-FFF2-40B4-BE49-F238E27FC236}">
                <a16:creationId xmlns:a16="http://schemas.microsoft.com/office/drawing/2014/main" id="{3D940C4D-099B-82CA-1622-ACF3906FB883}"/>
              </a:ext>
            </a:extLst>
          </p:cNvPr>
          <p:cNvSpPr txBox="1"/>
          <p:nvPr/>
        </p:nvSpPr>
        <p:spPr>
          <a:xfrm>
            <a:off x="166664" y="3819559"/>
            <a:ext cx="1236872" cy="646331"/>
          </a:xfrm>
          <a:prstGeom prst="rect">
            <a:avLst/>
          </a:prstGeom>
          <a:noFill/>
        </p:spPr>
        <p:txBody>
          <a:bodyPr wrap="square" rtlCol="0">
            <a:spAutoFit/>
          </a:bodyPr>
          <a:lstStyle/>
          <a:p>
            <a:pPr algn="ctr"/>
            <a:r>
              <a:rPr kumimoji="1" lang="ja-JP" altLang="en-US" dirty="0"/>
              <a:t>機械学習モデル</a:t>
            </a:r>
          </a:p>
        </p:txBody>
      </p:sp>
      <p:sp>
        <p:nvSpPr>
          <p:cNvPr id="17" name="テキスト ボックス 16">
            <a:extLst>
              <a:ext uri="{FF2B5EF4-FFF2-40B4-BE49-F238E27FC236}">
                <a16:creationId xmlns:a16="http://schemas.microsoft.com/office/drawing/2014/main" id="{6C37FA03-3691-E90F-D756-17B5D5DA2968}"/>
              </a:ext>
            </a:extLst>
          </p:cNvPr>
          <p:cNvSpPr txBox="1"/>
          <p:nvPr/>
        </p:nvSpPr>
        <p:spPr>
          <a:xfrm>
            <a:off x="66914" y="4968683"/>
            <a:ext cx="1501698" cy="615553"/>
          </a:xfrm>
          <a:prstGeom prst="rect">
            <a:avLst/>
          </a:prstGeom>
          <a:noFill/>
        </p:spPr>
        <p:txBody>
          <a:bodyPr wrap="square" rtlCol="0">
            <a:spAutoFit/>
          </a:bodyPr>
          <a:lstStyle/>
          <a:p>
            <a:pPr algn="ctr"/>
            <a:r>
              <a:rPr kumimoji="1" lang="ja-JP" altLang="en-US" dirty="0"/>
              <a:t>コントローラ</a:t>
            </a:r>
            <a:endParaRPr kumimoji="1" lang="en-US" altLang="ja-JP" dirty="0"/>
          </a:p>
          <a:p>
            <a:pPr algn="ctr"/>
            <a:r>
              <a:rPr kumimoji="1" lang="en-US" altLang="ja-JP" sz="1600" dirty="0"/>
              <a:t>(</a:t>
            </a:r>
            <a:r>
              <a:rPr kumimoji="1" lang="ja-JP" altLang="en-US" sz="1600" dirty="0"/>
              <a:t>強化学習</a:t>
            </a:r>
            <a:r>
              <a:rPr kumimoji="1" lang="en-US" altLang="ja-JP" sz="1600" dirty="0"/>
              <a:t>)</a:t>
            </a:r>
            <a:endParaRPr kumimoji="1" lang="ja-JP" altLang="en-US" sz="1600" dirty="0"/>
          </a:p>
        </p:txBody>
      </p:sp>
      <p:pic>
        <p:nvPicPr>
          <p:cNvPr id="11" name="グラフィックス 10" descr="歯車付きの頭 単色塗りつぶし">
            <a:extLst>
              <a:ext uri="{FF2B5EF4-FFF2-40B4-BE49-F238E27FC236}">
                <a16:creationId xmlns:a16="http://schemas.microsoft.com/office/drawing/2014/main" id="{A078C183-6E25-E318-1507-CDF9E22FB4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06702" y="3815044"/>
            <a:ext cx="655360" cy="655360"/>
          </a:xfrm>
          <a:prstGeom prst="rect">
            <a:avLst/>
          </a:prstGeom>
        </p:spPr>
      </p:pic>
      <p:sp>
        <p:nvSpPr>
          <p:cNvPr id="25" name="テキスト ボックス 24">
            <a:extLst>
              <a:ext uri="{FF2B5EF4-FFF2-40B4-BE49-F238E27FC236}">
                <a16:creationId xmlns:a16="http://schemas.microsoft.com/office/drawing/2014/main" id="{53125BAA-C173-2053-446A-2C927A1A34B3}"/>
              </a:ext>
            </a:extLst>
          </p:cNvPr>
          <p:cNvSpPr txBox="1"/>
          <p:nvPr/>
        </p:nvSpPr>
        <p:spPr>
          <a:xfrm>
            <a:off x="2239838" y="2450438"/>
            <a:ext cx="1236872" cy="369332"/>
          </a:xfrm>
          <a:prstGeom prst="rect">
            <a:avLst/>
          </a:prstGeom>
          <a:noFill/>
        </p:spPr>
        <p:txBody>
          <a:bodyPr wrap="square" rtlCol="0">
            <a:spAutoFit/>
          </a:bodyPr>
          <a:lstStyle/>
          <a:p>
            <a:pPr algn="ctr"/>
            <a:r>
              <a:rPr kumimoji="1" lang="ja-JP" altLang="en-US" b="1" dirty="0">
                <a:solidFill>
                  <a:schemeClr val="accent1"/>
                </a:solidFill>
              </a:rPr>
              <a:t>予測性能</a:t>
            </a:r>
          </a:p>
        </p:txBody>
      </p:sp>
      <p:sp>
        <p:nvSpPr>
          <p:cNvPr id="26" name="テキスト ボックス 25">
            <a:extLst>
              <a:ext uri="{FF2B5EF4-FFF2-40B4-BE49-F238E27FC236}">
                <a16:creationId xmlns:a16="http://schemas.microsoft.com/office/drawing/2014/main" id="{47360DCE-B85E-EC6A-03E0-5022AFE9C68F}"/>
              </a:ext>
            </a:extLst>
          </p:cNvPr>
          <p:cNvSpPr txBox="1"/>
          <p:nvPr/>
        </p:nvSpPr>
        <p:spPr>
          <a:xfrm>
            <a:off x="2239404" y="4296731"/>
            <a:ext cx="1236872" cy="369332"/>
          </a:xfrm>
          <a:prstGeom prst="rect">
            <a:avLst/>
          </a:prstGeom>
          <a:noFill/>
        </p:spPr>
        <p:txBody>
          <a:bodyPr wrap="square" rtlCol="0">
            <a:spAutoFit/>
          </a:bodyPr>
          <a:lstStyle/>
          <a:p>
            <a:pPr algn="ctr"/>
            <a:r>
              <a:rPr kumimoji="1" lang="ja-JP" altLang="en-US" b="1" dirty="0">
                <a:solidFill>
                  <a:schemeClr val="accent1"/>
                </a:solidFill>
              </a:rPr>
              <a:t>制御性能</a:t>
            </a:r>
          </a:p>
        </p:txBody>
      </p:sp>
      <p:graphicFrame>
        <p:nvGraphicFramePr>
          <p:cNvPr id="27" name="表 26">
            <a:extLst>
              <a:ext uri="{FF2B5EF4-FFF2-40B4-BE49-F238E27FC236}">
                <a16:creationId xmlns:a16="http://schemas.microsoft.com/office/drawing/2014/main" id="{D60493C6-C4BF-250A-5232-B4E4AB152980}"/>
              </a:ext>
            </a:extLst>
          </p:cNvPr>
          <p:cNvGraphicFramePr>
            <a:graphicFrameLocks noGrp="1"/>
          </p:cNvGraphicFramePr>
          <p:nvPr>
            <p:extLst>
              <p:ext uri="{D42A27DB-BD31-4B8C-83A1-F6EECF244321}">
                <p14:modId xmlns:p14="http://schemas.microsoft.com/office/powerpoint/2010/main" val="3796206210"/>
              </p:ext>
            </p:extLst>
          </p:nvPr>
        </p:nvGraphicFramePr>
        <p:xfrm>
          <a:off x="6686547" y="2264470"/>
          <a:ext cx="5061855" cy="2773680"/>
        </p:xfrm>
        <a:graphic>
          <a:graphicData uri="http://schemas.openxmlformats.org/drawingml/2006/table">
            <a:tbl>
              <a:tblPr firstRow="1" bandRow="1">
                <a:tableStyleId>{5C22544A-7EE6-4342-B048-85BDC9FD1C3A}</a:tableStyleId>
              </a:tblPr>
              <a:tblGrid>
                <a:gridCol w="1119341">
                  <a:extLst>
                    <a:ext uri="{9D8B030D-6E8A-4147-A177-3AD203B41FA5}">
                      <a16:colId xmlns:a16="http://schemas.microsoft.com/office/drawing/2014/main" val="904599464"/>
                    </a:ext>
                  </a:extLst>
                </a:gridCol>
                <a:gridCol w="2325985">
                  <a:extLst>
                    <a:ext uri="{9D8B030D-6E8A-4147-A177-3AD203B41FA5}">
                      <a16:colId xmlns:a16="http://schemas.microsoft.com/office/drawing/2014/main" val="3259217173"/>
                    </a:ext>
                  </a:extLst>
                </a:gridCol>
                <a:gridCol w="1616529">
                  <a:extLst>
                    <a:ext uri="{9D8B030D-6E8A-4147-A177-3AD203B41FA5}">
                      <a16:colId xmlns:a16="http://schemas.microsoft.com/office/drawing/2014/main" val="532068549"/>
                    </a:ext>
                  </a:extLst>
                </a:gridCol>
              </a:tblGrid>
              <a:tr h="370840">
                <a:tc>
                  <a:txBody>
                    <a:bodyPr/>
                    <a:lstStyle/>
                    <a:p>
                      <a:r>
                        <a:rPr kumimoji="1" lang="ja-JP" altLang="en-US" sz="2000" dirty="0"/>
                        <a:t>手法</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線型／非線型</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静的／動的</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24780"/>
                  </a:ext>
                </a:extLst>
              </a:tr>
              <a:tr h="370840">
                <a:tc>
                  <a:txBody>
                    <a:bodyPr/>
                    <a:lstStyle/>
                    <a:p>
                      <a:r>
                        <a:rPr kumimoji="1" lang="en-US" altLang="ja-JP" sz="2000" dirty="0"/>
                        <a:t>MLR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4552557"/>
                  </a:ext>
                </a:extLst>
              </a:tr>
              <a:tr h="370840">
                <a:tc>
                  <a:txBody>
                    <a:bodyPr/>
                    <a:lstStyle/>
                    <a:p>
                      <a:r>
                        <a:rPr kumimoji="1" lang="en-US" altLang="ja-JP" sz="2000" dirty="0"/>
                        <a:t>FIR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404280"/>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6701"/>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20038990"/>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164782"/>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r>
                        <a:rPr kumimoji="1" lang="ja-JP" altLang="en-US" sz="1800" dirty="0"/>
                        <a:t>（区分線型）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935637"/>
                  </a:ext>
                </a:extLst>
              </a:tr>
            </a:tbl>
          </a:graphicData>
        </a:graphic>
      </p:graphicFrame>
      <p:sp>
        <p:nvSpPr>
          <p:cNvPr id="28" name="テキスト ボックス 27">
            <a:extLst>
              <a:ext uri="{FF2B5EF4-FFF2-40B4-BE49-F238E27FC236}">
                <a16:creationId xmlns:a16="http://schemas.microsoft.com/office/drawing/2014/main" id="{542272FA-615E-4F7A-9E08-6DF15766EC2C}"/>
              </a:ext>
            </a:extLst>
          </p:cNvPr>
          <p:cNvSpPr txBox="1"/>
          <p:nvPr/>
        </p:nvSpPr>
        <p:spPr>
          <a:xfrm>
            <a:off x="6686546" y="5085642"/>
            <a:ext cx="4472233"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MLR</a:t>
            </a:r>
            <a:r>
              <a:rPr kumimoji="1" lang="ja-JP" altLang="en-US" dirty="0"/>
              <a:t>：線形重回帰</a:t>
            </a:r>
            <a:endParaRPr kumimoji="1" lang="en-US" altLang="ja-JP" dirty="0"/>
          </a:p>
          <a:p>
            <a:pPr marL="285750" indent="-285750">
              <a:buFont typeface="Wingdings" panose="05000000000000000000" pitchFamily="2" charset="2"/>
              <a:buChar char="Ø"/>
            </a:pPr>
            <a:r>
              <a:rPr kumimoji="1" lang="en-US" altLang="ja-JP" dirty="0"/>
              <a:t>FIR</a:t>
            </a:r>
            <a:r>
              <a:rPr kumimoji="1" lang="ja-JP" altLang="en-US" dirty="0"/>
              <a:t>：有限インパルス応答フィルタ</a:t>
            </a:r>
            <a:endParaRPr kumimoji="1" lang="en-US" altLang="ja-JP" dirty="0"/>
          </a:p>
          <a:p>
            <a:pPr marL="285750" indent="-285750">
              <a:buFont typeface="Wingdings" panose="05000000000000000000" pitchFamily="2" charset="2"/>
              <a:buChar char="Ø"/>
            </a:pPr>
            <a:r>
              <a:rPr kumimoji="1" lang="en-US" altLang="ja-JP" dirty="0"/>
              <a:t>K-SID</a:t>
            </a:r>
            <a:r>
              <a:rPr kumimoji="1" lang="ja-JP" altLang="en-US" dirty="0"/>
              <a:t>：カーネル部分空間同定法</a:t>
            </a:r>
            <a:endParaRPr kumimoji="1" lang="en-US" altLang="ja-JP" dirty="0"/>
          </a:p>
          <a:p>
            <a:pPr marL="285750" indent="-285750">
              <a:buFont typeface="Wingdings" panose="05000000000000000000" pitchFamily="2" charset="2"/>
              <a:buChar char="Ø"/>
            </a:pPr>
            <a:r>
              <a:rPr kumimoji="1" lang="en-US" altLang="ja-JP" dirty="0"/>
              <a:t>DVBF</a:t>
            </a:r>
            <a:r>
              <a:rPr kumimoji="1" lang="ja-JP" altLang="en-US" dirty="0"/>
              <a:t>：深層変分ベイズフィルタ</a:t>
            </a:r>
          </a:p>
        </p:txBody>
      </p:sp>
      <p:sp>
        <p:nvSpPr>
          <p:cNvPr id="36" name="テキスト ボックス 35">
            <a:extLst>
              <a:ext uri="{FF2B5EF4-FFF2-40B4-BE49-F238E27FC236}">
                <a16:creationId xmlns:a16="http://schemas.microsoft.com/office/drawing/2014/main" id="{61B3FA84-E430-C376-621A-27708ACBD74F}"/>
              </a:ext>
            </a:extLst>
          </p:cNvPr>
          <p:cNvSpPr txBox="1"/>
          <p:nvPr/>
        </p:nvSpPr>
        <p:spPr>
          <a:xfrm>
            <a:off x="2380421" y="1733051"/>
            <a:ext cx="1360559" cy="400110"/>
          </a:xfrm>
          <a:prstGeom prst="rect">
            <a:avLst/>
          </a:prstGeom>
          <a:noFill/>
        </p:spPr>
        <p:txBody>
          <a:bodyPr wrap="square" rtlCol="0">
            <a:spAutoFit/>
          </a:bodyPr>
          <a:lstStyle/>
          <a:p>
            <a:pPr algn="ctr"/>
            <a:r>
              <a:rPr kumimoji="1" lang="ja-JP" altLang="en-US" sz="2000" dirty="0"/>
              <a:t>検証概要</a:t>
            </a:r>
          </a:p>
        </p:txBody>
      </p:sp>
      <p:sp>
        <p:nvSpPr>
          <p:cNvPr id="37" name="テキスト ボックス 36">
            <a:extLst>
              <a:ext uri="{FF2B5EF4-FFF2-40B4-BE49-F238E27FC236}">
                <a16:creationId xmlns:a16="http://schemas.microsoft.com/office/drawing/2014/main" id="{D6CF3F36-BA8A-632F-3569-0764AA3B3288}"/>
              </a:ext>
            </a:extLst>
          </p:cNvPr>
          <p:cNvSpPr txBox="1"/>
          <p:nvPr/>
        </p:nvSpPr>
        <p:spPr>
          <a:xfrm>
            <a:off x="8506426" y="1740216"/>
            <a:ext cx="1360559" cy="400110"/>
          </a:xfrm>
          <a:prstGeom prst="rect">
            <a:avLst/>
          </a:prstGeom>
          <a:noFill/>
        </p:spPr>
        <p:txBody>
          <a:bodyPr wrap="square" rtlCol="0">
            <a:spAutoFit/>
          </a:bodyPr>
          <a:lstStyle/>
          <a:p>
            <a:pPr algn="ctr"/>
            <a:r>
              <a:rPr kumimoji="1" lang="ja-JP" altLang="en-US" sz="2000" dirty="0"/>
              <a:t>比較手法</a:t>
            </a:r>
          </a:p>
        </p:txBody>
      </p:sp>
      <p:cxnSp>
        <p:nvCxnSpPr>
          <p:cNvPr id="38" name="直線コネクタ 37">
            <a:extLst>
              <a:ext uri="{FF2B5EF4-FFF2-40B4-BE49-F238E27FC236}">
                <a16:creationId xmlns:a16="http://schemas.microsoft.com/office/drawing/2014/main" id="{ACEC0E49-B034-AFC2-810E-3900D968B1E1}"/>
              </a:ext>
            </a:extLst>
          </p:cNvPr>
          <p:cNvCxnSpPr>
            <a:cxnSpLocks/>
          </p:cNvCxnSpPr>
          <p:nvPr/>
        </p:nvCxnSpPr>
        <p:spPr>
          <a:xfrm>
            <a:off x="312044" y="2120830"/>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60182C6-4B86-892C-005E-21CDBB16B59F}"/>
              </a:ext>
            </a:extLst>
          </p:cNvPr>
          <p:cNvCxnSpPr>
            <a:cxnSpLocks/>
          </p:cNvCxnSpPr>
          <p:nvPr/>
        </p:nvCxnSpPr>
        <p:spPr>
          <a:xfrm>
            <a:off x="6604396" y="2120830"/>
            <a:ext cx="521360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3D6E773-C8F6-9877-4142-F397A5D6ADC3}"/>
              </a:ext>
            </a:extLst>
          </p:cNvPr>
          <p:cNvSpPr txBox="1"/>
          <p:nvPr/>
        </p:nvSpPr>
        <p:spPr>
          <a:xfrm>
            <a:off x="2195661" y="3237430"/>
            <a:ext cx="655257" cy="307777"/>
          </a:xfrm>
          <a:prstGeom prst="rect">
            <a:avLst/>
          </a:prstGeom>
          <a:noFill/>
        </p:spPr>
        <p:txBody>
          <a:bodyPr wrap="square" rtlCol="0">
            <a:spAutoFit/>
          </a:bodyPr>
          <a:lstStyle/>
          <a:p>
            <a:pPr algn="ctr"/>
            <a:r>
              <a:rPr kumimoji="1" lang="ja-JP" altLang="en-US" sz="1400" dirty="0"/>
              <a:t>入力</a:t>
            </a:r>
          </a:p>
        </p:txBody>
      </p:sp>
      <p:sp>
        <p:nvSpPr>
          <p:cNvPr id="52" name="テキスト ボックス 51">
            <a:extLst>
              <a:ext uri="{FF2B5EF4-FFF2-40B4-BE49-F238E27FC236}">
                <a16:creationId xmlns:a16="http://schemas.microsoft.com/office/drawing/2014/main" id="{03A6186D-8192-45A2-BF27-B7309992ECB1}"/>
              </a:ext>
            </a:extLst>
          </p:cNvPr>
          <p:cNvSpPr txBox="1"/>
          <p:nvPr/>
        </p:nvSpPr>
        <p:spPr>
          <a:xfrm>
            <a:off x="3522341" y="2499591"/>
            <a:ext cx="2430955" cy="307777"/>
          </a:xfrm>
          <a:prstGeom prst="rect">
            <a:avLst/>
          </a:prstGeom>
          <a:noFill/>
        </p:spPr>
        <p:txBody>
          <a:bodyPr wrap="square" rtlCol="0">
            <a:spAutoFit/>
          </a:bodyPr>
          <a:lstStyle/>
          <a:p>
            <a:pPr algn="ctr"/>
            <a:r>
              <a:rPr kumimoji="1" lang="ja-JP" altLang="en-US" sz="1400" dirty="0"/>
              <a:t>将来の実績との誤差が小さいか</a:t>
            </a:r>
          </a:p>
        </p:txBody>
      </p:sp>
      <p:sp>
        <p:nvSpPr>
          <p:cNvPr id="54" name="テキスト ボックス 53">
            <a:extLst>
              <a:ext uri="{FF2B5EF4-FFF2-40B4-BE49-F238E27FC236}">
                <a16:creationId xmlns:a16="http://schemas.microsoft.com/office/drawing/2014/main" id="{F1D658F9-76EA-4EB4-3F17-0C2F824597DA}"/>
              </a:ext>
            </a:extLst>
          </p:cNvPr>
          <p:cNvSpPr txBox="1"/>
          <p:nvPr/>
        </p:nvSpPr>
        <p:spPr>
          <a:xfrm>
            <a:off x="3134042" y="4313340"/>
            <a:ext cx="2975380" cy="523220"/>
          </a:xfrm>
          <a:prstGeom prst="rect">
            <a:avLst/>
          </a:prstGeom>
          <a:noFill/>
        </p:spPr>
        <p:txBody>
          <a:bodyPr wrap="square" rtlCol="0">
            <a:spAutoFit/>
          </a:bodyPr>
          <a:lstStyle/>
          <a:p>
            <a:pPr algn="ctr"/>
            <a:r>
              <a:rPr kumimoji="1" lang="ja-JP" altLang="en-US" sz="1400" dirty="0"/>
              <a:t>目標値との偏差が小さいか</a:t>
            </a:r>
            <a:endParaRPr kumimoji="1" lang="en-US" altLang="ja-JP" sz="1400" dirty="0"/>
          </a:p>
          <a:p>
            <a:pPr algn="ctr"/>
            <a:r>
              <a:rPr kumimoji="1" lang="ja-JP" altLang="en-US" sz="1400" dirty="0"/>
              <a:t>（入力決定するケースでの性能）</a:t>
            </a:r>
          </a:p>
        </p:txBody>
      </p:sp>
      <p:pic>
        <p:nvPicPr>
          <p:cNvPr id="57" name="グラフィックス 56" descr="ゲーム コントローラー 単色塗りつぶし">
            <a:extLst>
              <a:ext uri="{FF2B5EF4-FFF2-40B4-BE49-F238E27FC236}">
                <a16:creationId xmlns:a16="http://schemas.microsoft.com/office/drawing/2014/main" id="{705C4A43-C820-C72E-DCCE-CAC688AF8D6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86371" y="4940104"/>
            <a:ext cx="696022" cy="696022"/>
          </a:xfrm>
          <a:prstGeom prst="rect">
            <a:avLst/>
          </a:prstGeom>
        </p:spPr>
      </p:pic>
      <p:sp>
        <p:nvSpPr>
          <p:cNvPr id="103" name="吹き出し: 四角形 102">
            <a:extLst>
              <a:ext uri="{FF2B5EF4-FFF2-40B4-BE49-F238E27FC236}">
                <a16:creationId xmlns:a16="http://schemas.microsoft.com/office/drawing/2014/main" id="{6970D068-C305-4760-513B-0844A04E7D14}"/>
              </a:ext>
            </a:extLst>
          </p:cNvPr>
          <p:cNvSpPr/>
          <p:nvPr/>
        </p:nvSpPr>
        <p:spPr>
          <a:xfrm>
            <a:off x="4553487" y="1626929"/>
            <a:ext cx="1833872" cy="486960"/>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パターン</a:t>
            </a:r>
            <a:r>
              <a:rPr kumimoji="1" lang="en-US" altLang="ja-JP" sz="1600" dirty="0">
                <a:solidFill>
                  <a:schemeClr val="tx1"/>
                </a:solidFill>
              </a:rPr>
              <a:t>3</a:t>
            </a:r>
            <a:endParaRPr kumimoji="1" lang="ja-JP" altLang="en-US" sz="1600" dirty="0">
              <a:solidFill>
                <a:schemeClr val="tx1"/>
              </a:solidFill>
            </a:endParaRPr>
          </a:p>
        </p:txBody>
      </p:sp>
      <p:cxnSp>
        <p:nvCxnSpPr>
          <p:cNvPr id="7" name="直線矢印コネクタ 6">
            <a:extLst>
              <a:ext uri="{FF2B5EF4-FFF2-40B4-BE49-F238E27FC236}">
                <a16:creationId xmlns:a16="http://schemas.microsoft.com/office/drawing/2014/main" id="{C531BB82-68C6-9514-BD22-113AE863F9E9}"/>
              </a:ext>
            </a:extLst>
          </p:cNvPr>
          <p:cNvCxnSpPr>
            <a:cxnSpLocks/>
          </p:cNvCxnSpPr>
          <p:nvPr/>
        </p:nvCxnSpPr>
        <p:spPr>
          <a:xfrm flipH="1" flipV="1">
            <a:off x="2744047" y="3024325"/>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0372766F-0752-67E9-7CC5-A67A9007FD61}"/>
              </a:ext>
            </a:extLst>
          </p:cNvPr>
          <p:cNvCxnSpPr>
            <a:cxnSpLocks/>
          </p:cNvCxnSpPr>
          <p:nvPr/>
        </p:nvCxnSpPr>
        <p:spPr>
          <a:xfrm>
            <a:off x="2739446" y="3619722"/>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C86330F-D7A9-18DA-6A2D-4453EED48264}"/>
              </a:ext>
            </a:extLst>
          </p:cNvPr>
          <p:cNvCxnSpPr>
            <a:cxnSpLocks/>
          </p:cNvCxnSpPr>
          <p:nvPr/>
        </p:nvCxnSpPr>
        <p:spPr>
          <a:xfrm flipV="1">
            <a:off x="2743688" y="3330804"/>
            <a:ext cx="226610" cy="178605"/>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7" name="グラフィックス 46" descr="歯車付きの頭 単色塗りつぶし">
            <a:extLst>
              <a:ext uri="{FF2B5EF4-FFF2-40B4-BE49-F238E27FC236}">
                <a16:creationId xmlns:a16="http://schemas.microsoft.com/office/drawing/2014/main" id="{CC7517F1-DCB5-31BD-7BEC-C8EFC78ECA5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80614" y="2832804"/>
            <a:ext cx="321740" cy="321740"/>
          </a:xfrm>
          <a:prstGeom prst="rect">
            <a:avLst/>
          </a:prstGeom>
        </p:spPr>
      </p:pic>
      <p:sp>
        <p:nvSpPr>
          <p:cNvPr id="48" name="テキスト ボックス 47">
            <a:extLst>
              <a:ext uri="{FF2B5EF4-FFF2-40B4-BE49-F238E27FC236}">
                <a16:creationId xmlns:a16="http://schemas.microsoft.com/office/drawing/2014/main" id="{C18D0B88-1220-C6C3-1977-EFB688219C32}"/>
              </a:ext>
            </a:extLst>
          </p:cNvPr>
          <p:cNvSpPr txBox="1"/>
          <p:nvPr/>
        </p:nvSpPr>
        <p:spPr>
          <a:xfrm>
            <a:off x="4240231" y="3201799"/>
            <a:ext cx="541536" cy="307777"/>
          </a:xfrm>
          <a:prstGeom prst="rect">
            <a:avLst/>
          </a:prstGeom>
          <a:noFill/>
        </p:spPr>
        <p:txBody>
          <a:bodyPr wrap="square" rtlCol="0">
            <a:spAutoFit/>
          </a:bodyPr>
          <a:lstStyle/>
          <a:p>
            <a:pPr algn="ctr"/>
            <a:r>
              <a:rPr kumimoji="1" lang="ja-JP" altLang="en-US" sz="1400" dirty="0"/>
              <a:t>出力</a:t>
            </a:r>
          </a:p>
        </p:txBody>
      </p:sp>
      <p:pic>
        <p:nvPicPr>
          <p:cNvPr id="51" name="グラフィックス 50" descr="工場 単色塗りつぶし">
            <a:extLst>
              <a:ext uri="{FF2B5EF4-FFF2-40B4-BE49-F238E27FC236}">
                <a16:creationId xmlns:a16="http://schemas.microsoft.com/office/drawing/2014/main" id="{DC055D7B-96EE-74F0-25C7-CCD30A44B2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64552" y="3483042"/>
            <a:ext cx="353864" cy="353864"/>
          </a:xfrm>
          <a:prstGeom prst="rect">
            <a:avLst/>
          </a:prstGeom>
        </p:spPr>
      </p:pic>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D4483C9-AD7F-997F-71BA-18F242280C7F}"/>
                  </a:ext>
                </a:extLst>
              </p:cNvPr>
              <p:cNvSpPr txBox="1"/>
              <p:nvPr/>
            </p:nvSpPr>
            <p:spPr>
              <a:xfrm>
                <a:off x="5348484" y="4781712"/>
                <a:ext cx="664265" cy="307777"/>
              </a:xfrm>
              <a:prstGeom prst="rect">
                <a:avLst/>
              </a:prstGeom>
              <a:noFill/>
            </p:spPr>
            <p:txBody>
              <a:bodyPr wrap="square" rtlCol="0">
                <a:spAutoFit/>
              </a:bodyPr>
              <a:lstStyle/>
              <a:p>
                <a:pPr algn="ctr"/>
                <a:r>
                  <a:rPr kumimoji="1" lang="ja-JP" altLang="en-US" sz="1400" dirty="0">
                    <a:solidFill>
                      <a:schemeClr val="accent4"/>
                    </a:solidFill>
                  </a:rPr>
                  <a:t>目標</a:t>
                </a:r>
                <a14:m>
                  <m:oMath xmlns:m="http://schemas.openxmlformats.org/officeDocument/2006/math">
                    <m:r>
                      <a:rPr kumimoji="1" lang="en-US" altLang="ja-JP" sz="1400" b="0" i="1" smtClean="0">
                        <a:solidFill>
                          <a:schemeClr val="accent4"/>
                        </a:solidFill>
                        <a:latin typeface="Cambria Math" panose="02040503050406030204" pitchFamily="18" charset="0"/>
                      </a:rPr>
                      <m:t>𝑟</m:t>
                    </m:r>
                  </m:oMath>
                </a14:m>
                <a:endParaRPr kumimoji="1" lang="ja-JP" altLang="en-US" sz="1400" dirty="0">
                  <a:solidFill>
                    <a:schemeClr val="accent4"/>
                  </a:solidFill>
                </a:endParaRPr>
              </a:p>
            </p:txBody>
          </p:sp>
        </mc:Choice>
        <mc:Fallback xmlns="">
          <p:sp>
            <p:nvSpPr>
              <p:cNvPr id="59" name="テキスト ボックス 58">
                <a:extLst>
                  <a:ext uri="{FF2B5EF4-FFF2-40B4-BE49-F238E27FC236}">
                    <a16:creationId xmlns:a16="http://schemas.microsoft.com/office/drawing/2014/main" id="{AD4483C9-AD7F-997F-71BA-18F242280C7F}"/>
                  </a:ext>
                </a:extLst>
              </p:cNvPr>
              <p:cNvSpPr txBox="1">
                <a:spLocks noRot="1" noChangeAspect="1" noMove="1" noResize="1" noEditPoints="1" noAdjustHandles="1" noChangeArrowheads="1" noChangeShapeType="1" noTextEdit="1"/>
              </p:cNvSpPr>
              <p:nvPr/>
            </p:nvSpPr>
            <p:spPr>
              <a:xfrm>
                <a:off x="5348484" y="4781712"/>
                <a:ext cx="664265" cy="307777"/>
              </a:xfrm>
              <a:prstGeom prst="rect">
                <a:avLst/>
              </a:prstGeom>
              <a:blipFill>
                <a:blip r:embed="rId12"/>
                <a:stretch>
                  <a:fillRect t="-1961" b="-19608"/>
                </a:stretch>
              </a:blipFill>
            </p:spPr>
            <p:txBody>
              <a:bodyPr/>
              <a:lstStyle/>
              <a:p>
                <a:r>
                  <a:rPr lang="ja-JP" altLang="en-US">
                    <a:noFill/>
                  </a:rPr>
                  <a:t> </a:t>
                </a:r>
              </a:p>
            </p:txBody>
          </p:sp>
        </mc:Fallback>
      </mc:AlternateContent>
      <p:pic>
        <p:nvPicPr>
          <p:cNvPr id="107" name="グラフィックス 106" descr="ゲーム コントローラー 単色塗りつぶし">
            <a:extLst>
              <a:ext uri="{FF2B5EF4-FFF2-40B4-BE49-F238E27FC236}">
                <a16:creationId xmlns:a16="http://schemas.microsoft.com/office/drawing/2014/main" id="{19666615-1577-9392-7AF6-C905A8B2977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985717" y="5384736"/>
            <a:ext cx="398751" cy="398751"/>
          </a:xfrm>
          <a:prstGeom prst="rect">
            <a:avLst/>
          </a:prstGeom>
        </p:spPr>
      </p:pic>
      <p:sp>
        <p:nvSpPr>
          <p:cNvPr id="112" name="吹き出し: 円形 111">
            <a:extLst>
              <a:ext uri="{FF2B5EF4-FFF2-40B4-BE49-F238E27FC236}">
                <a16:creationId xmlns:a16="http://schemas.microsoft.com/office/drawing/2014/main" id="{E14088B7-6CD2-3206-9049-8B5E565EEE73}"/>
              </a:ext>
            </a:extLst>
          </p:cNvPr>
          <p:cNvSpPr/>
          <p:nvPr/>
        </p:nvSpPr>
        <p:spPr>
          <a:xfrm>
            <a:off x="5527281" y="3721255"/>
            <a:ext cx="1063545" cy="296808"/>
          </a:xfrm>
          <a:prstGeom prst="wedgeEllipseCallout">
            <a:avLst>
              <a:gd name="adj1" fmla="val -17207"/>
              <a:gd name="adj2" fmla="val -8494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予測誤差</a:t>
            </a:r>
          </a:p>
        </p:txBody>
      </p:sp>
      <p:sp>
        <p:nvSpPr>
          <p:cNvPr id="113" name="吹き出し: 円形 112">
            <a:extLst>
              <a:ext uri="{FF2B5EF4-FFF2-40B4-BE49-F238E27FC236}">
                <a16:creationId xmlns:a16="http://schemas.microsoft.com/office/drawing/2014/main" id="{E04D9AD4-A236-5554-FB3A-EFE6C890ECED}"/>
              </a:ext>
            </a:extLst>
          </p:cNvPr>
          <p:cNvSpPr/>
          <p:nvPr/>
        </p:nvSpPr>
        <p:spPr>
          <a:xfrm>
            <a:off x="5615405" y="5657650"/>
            <a:ext cx="1063545" cy="296808"/>
          </a:xfrm>
          <a:prstGeom prst="wedgeEllipseCallout">
            <a:avLst>
              <a:gd name="adj1" fmla="val -24884"/>
              <a:gd name="adj2" fmla="val -9044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rPr>
              <a:t>定常偏差</a:t>
            </a:r>
          </a:p>
        </p:txBody>
      </p:sp>
      <p:cxnSp>
        <p:nvCxnSpPr>
          <p:cNvPr id="18" name="直線コネクタ 17">
            <a:extLst>
              <a:ext uri="{FF2B5EF4-FFF2-40B4-BE49-F238E27FC236}">
                <a16:creationId xmlns:a16="http://schemas.microsoft.com/office/drawing/2014/main" id="{42EB3309-9C1F-C063-9365-045D2B46EB3A}"/>
              </a:ext>
            </a:extLst>
          </p:cNvPr>
          <p:cNvCxnSpPr>
            <a:cxnSpLocks/>
          </p:cNvCxnSpPr>
          <p:nvPr/>
        </p:nvCxnSpPr>
        <p:spPr>
          <a:xfrm>
            <a:off x="2974865" y="3330804"/>
            <a:ext cx="336312"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92AF3C-0759-32E3-231C-B4E7427FBA00}"/>
              </a:ext>
            </a:extLst>
          </p:cNvPr>
          <p:cNvCxnSpPr>
            <a:cxnSpLocks/>
          </p:cNvCxnSpPr>
          <p:nvPr/>
        </p:nvCxnSpPr>
        <p:spPr>
          <a:xfrm flipH="1">
            <a:off x="3307382" y="3191287"/>
            <a:ext cx="251628" cy="139517"/>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2462CB49-4730-6743-42E5-79FB51BF0C8A}"/>
              </a:ext>
            </a:extLst>
          </p:cNvPr>
          <p:cNvCxnSpPr>
            <a:cxnSpLocks/>
          </p:cNvCxnSpPr>
          <p:nvPr/>
        </p:nvCxnSpPr>
        <p:spPr>
          <a:xfrm flipH="1" flipV="1">
            <a:off x="3533339" y="3201231"/>
            <a:ext cx="341405" cy="3264"/>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58CD4F85-8904-A867-FFC1-19F362D4EC19}"/>
                  </a:ext>
                </a:extLst>
              </p:cNvPr>
              <p:cNvSpPr txBox="1"/>
              <p:nvPr/>
            </p:nvSpPr>
            <p:spPr>
              <a:xfrm>
                <a:off x="2972982" y="3594491"/>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xmlns="">
          <p:sp>
            <p:nvSpPr>
              <p:cNvPr id="58" name="テキスト ボックス 57">
                <a:extLst>
                  <a:ext uri="{FF2B5EF4-FFF2-40B4-BE49-F238E27FC236}">
                    <a16:creationId xmlns:a16="http://schemas.microsoft.com/office/drawing/2014/main" id="{58CD4F85-8904-A867-FFC1-19F362D4EC19}"/>
                  </a:ext>
                </a:extLst>
              </p:cNvPr>
              <p:cNvSpPr txBox="1">
                <a:spLocks noRot="1" noChangeAspect="1" noMove="1" noResize="1" noEditPoints="1" noAdjustHandles="1" noChangeArrowheads="1" noChangeShapeType="1" noTextEdit="1"/>
              </p:cNvSpPr>
              <p:nvPr/>
            </p:nvSpPr>
            <p:spPr>
              <a:xfrm>
                <a:off x="2972982" y="3594491"/>
                <a:ext cx="655257" cy="307777"/>
              </a:xfrm>
              <a:prstGeom prst="rect">
                <a:avLst/>
              </a:prstGeom>
              <a:blipFill>
                <a:blip r:embed="rId15"/>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70906FCA-4CEC-510D-A0C9-043ACDA2E7FA}"/>
                  </a:ext>
                </a:extLst>
              </p:cNvPr>
              <p:cNvSpPr txBox="1"/>
              <p:nvPr/>
            </p:nvSpPr>
            <p:spPr>
              <a:xfrm>
                <a:off x="5281243" y="3297652"/>
                <a:ext cx="655257" cy="307777"/>
              </a:xfrm>
              <a:prstGeom prst="rect">
                <a:avLst/>
              </a:prstGeom>
              <a:noFill/>
            </p:spPr>
            <p:txBody>
              <a:bodyPr wrap="square" rtlCol="0">
                <a:spAutoFit/>
              </a:bodyPr>
              <a:lstStyle/>
              <a:p>
                <a:pPr algn="ctr"/>
                <a:r>
                  <a:rPr kumimoji="1" lang="ja-JP" altLang="en-US" sz="1400" dirty="0">
                    <a:solidFill>
                      <a:schemeClr val="accent2">
                        <a:lumMod val="75000"/>
                      </a:schemeClr>
                    </a:solidFill>
                  </a:rPr>
                  <a:t>予測</a:t>
                </a:r>
                <a14:m>
                  <m:oMath xmlns:m="http://schemas.openxmlformats.org/officeDocument/2006/math">
                    <m:acc>
                      <m:accPr>
                        <m:chr m:val="̂"/>
                        <m:ctrlPr>
                          <a:rPr kumimoji="1" lang="en-US" altLang="ja-JP" sz="1400" i="1">
                            <a:solidFill>
                              <a:schemeClr val="accent2">
                                <a:lumMod val="75000"/>
                              </a:schemeClr>
                            </a:solidFill>
                            <a:latin typeface="Cambria Math" panose="02040503050406030204" pitchFamily="18" charset="0"/>
                          </a:rPr>
                        </m:ctrlPr>
                      </m:accPr>
                      <m:e>
                        <m:r>
                          <a:rPr kumimoji="1" lang="en-US" altLang="ja-JP" sz="1400" i="1">
                            <a:solidFill>
                              <a:schemeClr val="accent2">
                                <a:lumMod val="75000"/>
                              </a:schemeClr>
                            </a:solidFill>
                            <a:latin typeface="Cambria Math" panose="02040503050406030204" pitchFamily="18" charset="0"/>
                          </a:rPr>
                          <m:t>𝑦</m:t>
                        </m:r>
                      </m:e>
                    </m:acc>
                  </m:oMath>
                </a14:m>
                <a:endParaRPr kumimoji="1" lang="ja-JP" altLang="en-US" sz="1400" dirty="0">
                  <a:solidFill>
                    <a:schemeClr val="accent2">
                      <a:lumMod val="75000"/>
                    </a:schemeClr>
                  </a:solidFill>
                </a:endParaRPr>
              </a:p>
            </p:txBody>
          </p:sp>
        </mc:Choice>
        <mc:Fallback xmlns="">
          <p:sp>
            <p:nvSpPr>
              <p:cNvPr id="65" name="テキスト ボックス 64">
                <a:extLst>
                  <a:ext uri="{FF2B5EF4-FFF2-40B4-BE49-F238E27FC236}">
                    <a16:creationId xmlns:a16="http://schemas.microsoft.com/office/drawing/2014/main" id="{70906FCA-4CEC-510D-A0C9-043ACDA2E7FA}"/>
                  </a:ext>
                </a:extLst>
              </p:cNvPr>
              <p:cNvSpPr txBox="1">
                <a:spLocks noRot="1" noChangeAspect="1" noMove="1" noResize="1" noEditPoints="1" noAdjustHandles="1" noChangeArrowheads="1" noChangeShapeType="1" noTextEdit="1"/>
              </p:cNvSpPr>
              <p:nvPr/>
            </p:nvSpPr>
            <p:spPr>
              <a:xfrm>
                <a:off x="5281243" y="3297652"/>
                <a:ext cx="655257" cy="307777"/>
              </a:xfrm>
              <a:prstGeom prst="rect">
                <a:avLst/>
              </a:prstGeom>
              <a:blipFill>
                <a:blip r:embed="rId16"/>
                <a:stretch>
                  <a:fillRect l="-1852" t="-4000" r="-26852" b="-20000"/>
                </a:stretch>
              </a:blipFill>
            </p:spPr>
            <p:txBody>
              <a:bodyPr/>
              <a:lstStyle/>
              <a:p>
                <a:r>
                  <a:rPr lang="ja-JP" altLang="en-US">
                    <a:noFill/>
                  </a:rPr>
                  <a:t> </a:t>
                </a:r>
              </a:p>
            </p:txBody>
          </p:sp>
        </mc:Fallback>
      </mc:AlternateContent>
      <p:cxnSp>
        <p:nvCxnSpPr>
          <p:cNvPr id="67" name="直線矢印コネクタ 66">
            <a:extLst>
              <a:ext uri="{FF2B5EF4-FFF2-40B4-BE49-F238E27FC236}">
                <a16:creationId xmlns:a16="http://schemas.microsoft.com/office/drawing/2014/main" id="{15D3C02A-2150-DF10-4531-92E2429348FD}"/>
              </a:ext>
            </a:extLst>
          </p:cNvPr>
          <p:cNvCxnSpPr>
            <a:cxnSpLocks/>
          </p:cNvCxnSpPr>
          <p:nvPr/>
        </p:nvCxnSpPr>
        <p:spPr>
          <a:xfrm>
            <a:off x="4721889" y="3619722"/>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CB042342-20D8-3BA3-4616-4FC238B414A8}"/>
              </a:ext>
            </a:extLst>
          </p:cNvPr>
          <p:cNvCxnSpPr>
            <a:cxnSpLocks/>
          </p:cNvCxnSpPr>
          <p:nvPr/>
        </p:nvCxnSpPr>
        <p:spPr>
          <a:xfrm flipV="1">
            <a:off x="4726131" y="3116931"/>
            <a:ext cx="241104" cy="496696"/>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7AD04AE-F7EC-528A-59CC-43545555FE11}"/>
              </a:ext>
            </a:extLst>
          </p:cNvPr>
          <p:cNvCxnSpPr>
            <a:cxnSpLocks/>
          </p:cNvCxnSpPr>
          <p:nvPr/>
        </p:nvCxnSpPr>
        <p:spPr>
          <a:xfrm>
            <a:off x="4976709" y="3143001"/>
            <a:ext cx="297482" cy="3009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806570DC-BF97-6577-2068-CD1081B6DE47}"/>
              </a:ext>
            </a:extLst>
          </p:cNvPr>
          <p:cNvCxnSpPr>
            <a:cxnSpLocks/>
          </p:cNvCxnSpPr>
          <p:nvPr/>
        </p:nvCxnSpPr>
        <p:spPr>
          <a:xfrm flipH="1">
            <a:off x="5249004" y="3303668"/>
            <a:ext cx="251628" cy="139517"/>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501993B-8376-6C55-F973-50F4DFA08171}"/>
              </a:ext>
            </a:extLst>
          </p:cNvPr>
          <p:cNvCxnSpPr>
            <a:cxnSpLocks/>
          </p:cNvCxnSpPr>
          <p:nvPr/>
        </p:nvCxnSpPr>
        <p:spPr>
          <a:xfrm flipH="1" flipV="1">
            <a:off x="5497085" y="3300710"/>
            <a:ext cx="360102" cy="48823"/>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2BED6E47-8A6F-0AE2-EFC1-7E3660C89A68}"/>
                  </a:ext>
                </a:extLst>
              </p:cNvPr>
              <p:cNvSpPr txBox="1"/>
              <p:nvPr/>
            </p:nvSpPr>
            <p:spPr>
              <a:xfrm>
                <a:off x="4988082" y="3594491"/>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xmlns="">
          <p:sp>
            <p:nvSpPr>
              <p:cNvPr id="74" name="テキスト ボックス 73">
                <a:extLst>
                  <a:ext uri="{FF2B5EF4-FFF2-40B4-BE49-F238E27FC236}">
                    <a16:creationId xmlns:a16="http://schemas.microsoft.com/office/drawing/2014/main" id="{2BED6E47-8A6F-0AE2-EFC1-7E3660C89A68}"/>
                  </a:ext>
                </a:extLst>
              </p:cNvPr>
              <p:cNvSpPr txBox="1">
                <a:spLocks noRot="1" noChangeAspect="1" noMove="1" noResize="1" noEditPoints="1" noAdjustHandles="1" noChangeArrowheads="1" noChangeShapeType="1" noTextEdit="1"/>
              </p:cNvSpPr>
              <p:nvPr/>
            </p:nvSpPr>
            <p:spPr>
              <a:xfrm>
                <a:off x="4988082" y="3594491"/>
                <a:ext cx="655257" cy="307777"/>
              </a:xfrm>
              <a:prstGeom prst="rect">
                <a:avLst/>
              </a:prstGeom>
              <a:blipFill>
                <a:blip r:embed="rId17"/>
                <a:stretch>
                  <a:fillRect t="-4000" b="-20000"/>
                </a:stretch>
              </a:blipFill>
            </p:spPr>
            <p:txBody>
              <a:bodyPr/>
              <a:lstStyle/>
              <a:p>
                <a:r>
                  <a:rPr lang="ja-JP" altLang="en-US">
                    <a:noFill/>
                  </a:rPr>
                  <a:t> </a:t>
                </a:r>
              </a:p>
            </p:txBody>
          </p:sp>
        </mc:Fallback>
      </mc:AlternateContent>
      <p:cxnSp>
        <p:nvCxnSpPr>
          <p:cNvPr id="78" name="直線コネクタ 77">
            <a:extLst>
              <a:ext uri="{FF2B5EF4-FFF2-40B4-BE49-F238E27FC236}">
                <a16:creationId xmlns:a16="http://schemas.microsoft.com/office/drawing/2014/main" id="{0BD957FB-D5DA-8485-06C6-B5A034AE930C}"/>
              </a:ext>
            </a:extLst>
          </p:cNvPr>
          <p:cNvCxnSpPr>
            <a:cxnSpLocks/>
          </p:cNvCxnSpPr>
          <p:nvPr/>
        </p:nvCxnSpPr>
        <p:spPr>
          <a:xfrm flipV="1">
            <a:off x="4725015" y="3265727"/>
            <a:ext cx="230842" cy="23989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A33366E5-1264-2F41-AEB5-4CA620A32C68}"/>
              </a:ext>
            </a:extLst>
          </p:cNvPr>
          <p:cNvCxnSpPr>
            <a:cxnSpLocks/>
          </p:cNvCxnSpPr>
          <p:nvPr/>
        </p:nvCxnSpPr>
        <p:spPr>
          <a:xfrm>
            <a:off x="4955857" y="3265727"/>
            <a:ext cx="336647" cy="61285"/>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9728DFE-FB67-E9A5-AF2D-CA98DEF51793}"/>
              </a:ext>
            </a:extLst>
          </p:cNvPr>
          <p:cNvCxnSpPr>
            <a:cxnSpLocks/>
          </p:cNvCxnSpPr>
          <p:nvPr/>
        </p:nvCxnSpPr>
        <p:spPr>
          <a:xfrm flipH="1">
            <a:off x="5288709" y="3252312"/>
            <a:ext cx="207440" cy="7470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32A6A77-C85C-4688-5A44-F3A08A7186AA}"/>
              </a:ext>
            </a:extLst>
          </p:cNvPr>
          <p:cNvCxnSpPr>
            <a:cxnSpLocks/>
          </p:cNvCxnSpPr>
          <p:nvPr/>
        </p:nvCxnSpPr>
        <p:spPr>
          <a:xfrm flipH="1">
            <a:off x="5504331" y="3184375"/>
            <a:ext cx="335412" cy="56914"/>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A0885C16-0BF0-00CE-2646-B6761E45407D}"/>
              </a:ext>
            </a:extLst>
          </p:cNvPr>
          <p:cNvCxnSpPr>
            <a:cxnSpLocks/>
          </p:cNvCxnSpPr>
          <p:nvPr/>
        </p:nvCxnSpPr>
        <p:spPr>
          <a:xfrm flipH="1" flipV="1">
            <a:off x="4713457" y="3024325"/>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4F46ACE-AEB8-1B57-9AA8-8F5B3839A223}"/>
                  </a:ext>
                </a:extLst>
              </p:cNvPr>
              <p:cNvSpPr txBox="1"/>
              <p:nvPr/>
            </p:nvSpPr>
            <p:spPr>
              <a:xfrm>
                <a:off x="5290526" y="2834555"/>
                <a:ext cx="655257" cy="307777"/>
              </a:xfrm>
              <a:prstGeom prst="rect">
                <a:avLst/>
              </a:prstGeom>
              <a:noFill/>
            </p:spPr>
            <p:txBody>
              <a:bodyPr wrap="square" rtlCol="0">
                <a:spAutoFit/>
              </a:bodyPr>
              <a:lstStyle/>
              <a:p>
                <a:pPr algn="ctr"/>
                <a:r>
                  <a:rPr kumimoji="1" lang="ja-JP" altLang="en-US" sz="1400" dirty="0">
                    <a:solidFill>
                      <a:schemeClr val="accent1"/>
                    </a:solidFill>
                  </a:rPr>
                  <a:t>実績</a:t>
                </a:r>
                <a14:m>
                  <m:oMath xmlns:m="http://schemas.openxmlformats.org/officeDocument/2006/math">
                    <m:r>
                      <a:rPr kumimoji="1" lang="en-US" altLang="ja-JP" sz="1400" b="0" i="1" smtClean="0">
                        <a:solidFill>
                          <a:schemeClr val="accent1"/>
                        </a:solidFill>
                        <a:latin typeface="Cambria Math" panose="02040503050406030204" pitchFamily="18" charset="0"/>
                      </a:rPr>
                      <m:t>𝑦</m:t>
                    </m:r>
                  </m:oMath>
                </a14:m>
                <a:endParaRPr kumimoji="1" lang="ja-JP" altLang="en-US" sz="1400" dirty="0">
                  <a:solidFill>
                    <a:schemeClr val="accent1"/>
                  </a:solidFill>
                </a:endParaRPr>
              </a:p>
            </p:txBody>
          </p:sp>
        </mc:Choice>
        <mc:Fallback xmlns="">
          <p:sp>
            <p:nvSpPr>
              <p:cNvPr id="88" name="テキスト ボックス 87">
                <a:extLst>
                  <a:ext uri="{FF2B5EF4-FFF2-40B4-BE49-F238E27FC236}">
                    <a16:creationId xmlns:a16="http://schemas.microsoft.com/office/drawing/2014/main" id="{54F46ACE-AEB8-1B57-9AA8-8F5B3839A223}"/>
                  </a:ext>
                </a:extLst>
              </p:cNvPr>
              <p:cNvSpPr txBox="1">
                <a:spLocks noRot="1" noChangeAspect="1" noMove="1" noResize="1" noEditPoints="1" noAdjustHandles="1" noChangeArrowheads="1" noChangeShapeType="1" noTextEdit="1"/>
              </p:cNvSpPr>
              <p:nvPr/>
            </p:nvSpPr>
            <p:spPr>
              <a:xfrm>
                <a:off x="5290526" y="2834555"/>
                <a:ext cx="655257" cy="307777"/>
              </a:xfrm>
              <a:prstGeom prst="rect">
                <a:avLst/>
              </a:prstGeom>
              <a:blipFill>
                <a:blip r:embed="rId18"/>
                <a:stretch>
                  <a:fillRect l="-1869" t="-4000" b="-20000"/>
                </a:stretch>
              </a:blipFill>
            </p:spPr>
            <p:txBody>
              <a:bodyPr/>
              <a:lstStyle/>
              <a:p>
                <a:r>
                  <a:rPr lang="ja-JP" altLang="en-US">
                    <a:noFill/>
                  </a:rPr>
                  <a:t> </a:t>
                </a:r>
              </a:p>
            </p:txBody>
          </p:sp>
        </mc:Fallback>
      </mc:AlternateContent>
      <p:sp>
        <p:nvSpPr>
          <p:cNvPr id="96" name="二等辺三角形 32">
            <a:extLst>
              <a:ext uri="{FF2B5EF4-FFF2-40B4-BE49-F238E27FC236}">
                <a16:creationId xmlns:a16="http://schemas.microsoft.com/office/drawing/2014/main" id="{CFD7839F-26F9-86F2-DEF2-089099D8D0DF}"/>
              </a:ext>
            </a:extLst>
          </p:cNvPr>
          <p:cNvSpPr/>
          <p:nvPr/>
        </p:nvSpPr>
        <p:spPr>
          <a:xfrm rot="5400000">
            <a:off x="4004381" y="3230676"/>
            <a:ext cx="274207" cy="186755"/>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97" name="テキスト ボックス 96">
            <a:extLst>
              <a:ext uri="{FF2B5EF4-FFF2-40B4-BE49-F238E27FC236}">
                <a16:creationId xmlns:a16="http://schemas.microsoft.com/office/drawing/2014/main" id="{704C6BDE-3EF1-4D6C-D18E-C4DD92E40DF7}"/>
              </a:ext>
            </a:extLst>
          </p:cNvPr>
          <p:cNvSpPr txBox="1"/>
          <p:nvPr/>
        </p:nvSpPr>
        <p:spPr>
          <a:xfrm>
            <a:off x="2201953" y="4977899"/>
            <a:ext cx="655257" cy="523220"/>
          </a:xfrm>
          <a:prstGeom prst="rect">
            <a:avLst/>
          </a:prstGeom>
          <a:noFill/>
        </p:spPr>
        <p:txBody>
          <a:bodyPr wrap="square" rtlCol="0">
            <a:spAutoFit/>
          </a:bodyPr>
          <a:lstStyle/>
          <a:p>
            <a:pPr algn="ctr"/>
            <a:r>
              <a:rPr kumimoji="1" lang="ja-JP" altLang="en-US" sz="1400" dirty="0"/>
              <a:t>制御入力</a:t>
            </a:r>
          </a:p>
        </p:txBody>
      </p:sp>
      <p:cxnSp>
        <p:nvCxnSpPr>
          <p:cNvPr id="98" name="直線矢印コネクタ 97">
            <a:extLst>
              <a:ext uri="{FF2B5EF4-FFF2-40B4-BE49-F238E27FC236}">
                <a16:creationId xmlns:a16="http://schemas.microsoft.com/office/drawing/2014/main" id="{8C9DB567-31E7-48C4-465D-76564121A310}"/>
              </a:ext>
            </a:extLst>
          </p:cNvPr>
          <p:cNvCxnSpPr>
            <a:cxnSpLocks/>
          </p:cNvCxnSpPr>
          <p:nvPr/>
        </p:nvCxnSpPr>
        <p:spPr>
          <a:xfrm flipH="1" flipV="1">
            <a:off x="2790487" y="4926657"/>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12656A79-D206-B446-6D43-3BB061AE9016}"/>
              </a:ext>
            </a:extLst>
          </p:cNvPr>
          <p:cNvCxnSpPr>
            <a:cxnSpLocks/>
          </p:cNvCxnSpPr>
          <p:nvPr/>
        </p:nvCxnSpPr>
        <p:spPr>
          <a:xfrm>
            <a:off x="2785886" y="5522054"/>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E2F3F3F-DA42-0B52-22F7-64BF6139FA92}"/>
              </a:ext>
            </a:extLst>
          </p:cNvPr>
          <p:cNvCxnSpPr>
            <a:cxnSpLocks/>
          </p:cNvCxnSpPr>
          <p:nvPr/>
        </p:nvCxnSpPr>
        <p:spPr>
          <a:xfrm flipV="1">
            <a:off x="2790128" y="5233136"/>
            <a:ext cx="226610" cy="178605"/>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362432B9-8127-584F-967C-0B3012E3E1C2}"/>
              </a:ext>
            </a:extLst>
          </p:cNvPr>
          <p:cNvCxnSpPr>
            <a:cxnSpLocks/>
          </p:cNvCxnSpPr>
          <p:nvPr/>
        </p:nvCxnSpPr>
        <p:spPr>
          <a:xfrm>
            <a:off x="3021305" y="5233136"/>
            <a:ext cx="336312"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30984F72-5981-23B6-E5F5-647FC0C288F3}"/>
              </a:ext>
            </a:extLst>
          </p:cNvPr>
          <p:cNvCxnSpPr>
            <a:cxnSpLocks/>
          </p:cNvCxnSpPr>
          <p:nvPr/>
        </p:nvCxnSpPr>
        <p:spPr>
          <a:xfrm flipH="1">
            <a:off x="3353822" y="5093619"/>
            <a:ext cx="251628" cy="139517"/>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BC2B0E3D-E845-9A69-447A-F03F55C3106A}"/>
              </a:ext>
            </a:extLst>
          </p:cNvPr>
          <p:cNvCxnSpPr>
            <a:cxnSpLocks/>
          </p:cNvCxnSpPr>
          <p:nvPr/>
        </p:nvCxnSpPr>
        <p:spPr>
          <a:xfrm flipH="1" flipV="1">
            <a:off x="3579779" y="5103563"/>
            <a:ext cx="341405" cy="3264"/>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606AACE1-F030-2334-649B-69CBD8C9FE60}"/>
                  </a:ext>
                </a:extLst>
              </p:cNvPr>
              <p:cNvSpPr txBox="1"/>
              <p:nvPr/>
            </p:nvSpPr>
            <p:spPr>
              <a:xfrm>
                <a:off x="3019422" y="5496823"/>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606AACE1-F030-2334-649B-69CBD8C9FE60}"/>
                  </a:ext>
                </a:extLst>
              </p:cNvPr>
              <p:cNvSpPr txBox="1">
                <a:spLocks noRot="1" noChangeAspect="1" noMove="1" noResize="1" noEditPoints="1" noAdjustHandles="1" noChangeArrowheads="1" noChangeShapeType="1" noTextEdit="1"/>
              </p:cNvSpPr>
              <p:nvPr/>
            </p:nvSpPr>
            <p:spPr>
              <a:xfrm>
                <a:off x="3019422" y="5496823"/>
                <a:ext cx="655257" cy="307777"/>
              </a:xfrm>
              <a:prstGeom prst="rect">
                <a:avLst/>
              </a:prstGeom>
              <a:blipFill>
                <a:blip r:embed="rId17"/>
                <a:stretch>
                  <a:fillRect t="-4000" b="-20000"/>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56047555-D142-83F0-2830-E08087E91710}"/>
              </a:ext>
            </a:extLst>
          </p:cNvPr>
          <p:cNvSpPr txBox="1"/>
          <p:nvPr/>
        </p:nvSpPr>
        <p:spPr>
          <a:xfrm>
            <a:off x="4262764" y="5110000"/>
            <a:ext cx="541536" cy="307777"/>
          </a:xfrm>
          <a:prstGeom prst="rect">
            <a:avLst/>
          </a:prstGeom>
          <a:noFill/>
        </p:spPr>
        <p:txBody>
          <a:bodyPr wrap="square" rtlCol="0">
            <a:spAutoFit/>
          </a:bodyPr>
          <a:lstStyle/>
          <a:p>
            <a:pPr algn="ctr"/>
            <a:r>
              <a:rPr kumimoji="1" lang="ja-JP" altLang="en-US" sz="1400" dirty="0"/>
              <a:t>出力</a:t>
            </a:r>
          </a:p>
        </p:txBody>
      </p:sp>
      <mc:AlternateContent xmlns:mc="http://schemas.openxmlformats.org/markup-compatibility/2006" xmlns:a14="http://schemas.microsoft.com/office/drawing/2010/main">
        <mc:Choice Requires="a14">
          <p:sp>
            <p:nvSpPr>
              <p:cNvPr id="114" name="テキスト ボックス 113">
                <a:extLst>
                  <a:ext uri="{FF2B5EF4-FFF2-40B4-BE49-F238E27FC236}">
                    <a16:creationId xmlns:a16="http://schemas.microsoft.com/office/drawing/2014/main" id="{208E2AD6-866D-C4DB-31A2-615FD42E1B0D}"/>
                  </a:ext>
                </a:extLst>
              </p:cNvPr>
              <p:cNvSpPr txBox="1"/>
              <p:nvPr/>
            </p:nvSpPr>
            <p:spPr>
              <a:xfrm>
                <a:off x="5303776" y="5205853"/>
                <a:ext cx="876585" cy="307777"/>
              </a:xfrm>
              <a:prstGeom prst="rect">
                <a:avLst/>
              </a:prstGeom>
              <a:noFill/>
            </p:spPr>
            <p:txBody>
              <a:bodyPr wrap="square" rtlCol="0">
                <a:spAutoFit/>
              </a:bodyPr>
              <a:lstStyle/>
              <a:p>
                <a:pPr algn="ctr"/>
                <a:r>
                  <a:rPr kumimoji="1" lang="ja-JP" altLang="en-US" sz="1400" dirty="0">
                    <a:solidFill>
                      <a:schemeClr val="accent2">
                        <a:lumMod val="75000"/>
                      </a:schemeClr>
                    </a:solidFill>
                  </a:rPr>
                  <a:t>制御量</a:t>
                </a:r>
                <a14:m>
                  <m:oMath xmlns:m="http://schemas.openxmlformats.org/officeDocument/2006/math">
                    <m:acc>
                      <m:accPr>
                        <m:chr m:val="̂"/>
                        <m:ctrlPr>
                          <a:rPr kumimoji="1" lang="en-US" altLang="ja-JP" sz="1400" i="1">
                            <a:solidFill>
                              <a:schemeClr val="accent2">
                                <a:lumMod val="75000"/>
                              </a:schemeClr>
                            </a:solidFill>
                            <a:latin typeface="Cambria Math" panose="02040503050406030204" pitchFamily="18" charset="0"/>
                          </a:rPr>
                        </m:ctrlPr>
                      </m:accPr>
                      <m:e>
                        <m:r>
                          <a:rPr kumimoji="1" lang="en-US" altLang="ja-JP" sz="1400" i="1">
                            <a:solidFill>
                              <a:schemeClr val="accent2">
                                <a:lumMod val="75000"/>
                              </a:schemeClr>
                            </a:solidFill>
                            <a:latin typeface="Cambria Math" panose="02040503050406030204" pitchFamily="18" charset="0"/>
                          </a:rPr>
                          <m:t>𝑦</m:t>
                        </m:r>
                      </m:e>
                    </m:acc>
                  </m:oMath>
                </a14:m>
                <a:endParaRPr kumimoji="1" lang="ja-JP" altLang="en-US" sz="1400" dirty="0">
                  <a:solidFill>
                    <a:schemeClr val="accent2">
                      <a:lumMod val="75000"/>
                    </a:schemeClr>
                  </a:solidFill>
                </a:endParaRPr>
              </a:p>
            </p:txBody>
          </p:sp>
        </mc:Choice>
        <mc:Fallback xmlns="">
          <p:sp>
            <p:nvSpPr>
              <p:cNvPr id="114" name="テキスト ボックス 113">
                <a:extLst>
                  <a:ext uri="{FF2B5EF4-FFF2-40B4-BE49-F238E27FC236}">
                    <a16:creationId xmlns:a16="http://schemas.microsoft.com/office/drawing/2014/main" id="{208E2AD6-866D-C4DB-31A2-615FD42E1B0D}"/>
                  </a:ext>
                </a:extLst>
              </p:cNvPr>
              <p:cNvSpPr txBox="1">
                <a:spLocks noRot="1" noChangeAspect="1" noMove="1" noResize="1" noEditPoints="1" noAdjustHandles="1" noChangeArrowheads="1" noChangeShapeType="1" noTextEdit="1"/>
              </p:cNvSpPr>
              <p:nvPr/>
            </p:nvSpPr>
            <p:spPr>
              <a:xfrm>
                <a:off x="5303776" y="5205853"/>
                <a:ext cx="876585" cy="307777"/>
              </a:xfrm>
              <a:prstGeom prst="rect">
                <a:avLst/>
              </a:prstGeom>
              <a:blipFill>
                <a:blip r:embed="rId19"/>
                <a:stretch>
                  <a:fillRect t="-4000" r="-18056" b="-20000"/>
                </a:stretch>
              </a:blipFill>
            </p:spPr>
            <p:txBody>
              <a:bodyPr/>
              <a:lstStyle/>
              <a:p>
                <a:r>
                  <a:rPr lang="ja-JP" altLang="en-US">
                    <a:noFill/>
                  </a:rPr>
                  <a:t> </a:t>
                </a:r>
              </a:p>
            </p:txBody>
          </p:sp>
        </mc:Fallback>
      </mc:AlternateContent>
      <p:cxnSp>
        <p:nvCxnSpPr>
          <p:cNvPr id="115" name="直線矢印コネクタ 114">
            <a:extLst>
              <a:ext uri="{FF2B5EF4-FFF2-40B4-BE49-F238E27FC236}">
                <a16:creationId xmlns:a16="http://schemas.microsoft.com/office/drawing/2014/main" id="{5795D8D4-13EB-8D14-FCB2-5716BF86F482}"/>
              </a:ext>
            </a:extLst>
          </p:cNvPr>
          <p:cNvCxnSpPr>
            <a:cxnSpLocks/>
          </p:cNvCxnSpPr>
          <p:nvPr/>
        </p:nvCxnSpPr>
        <p:spPr>
          <a:xfrm>
            <a:off x="4744422" y="5527923"/>
            <a:ext cx="114346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350C2D9F-1A14-4476-04B0-FCAA4006D020}"/>
              </a:ext>
            </a:extLst>
          </p:cNvPr>
          <p:cNvCxnSpPr>
            <a:cxnSpLocks/>
          </p:cNvCxnSpPr>
          <p:nvPr/>
        </p:nvCxnSpPr>
        <p:spPr>
          <a:xfrm flipV="1">
            <a:off x="4748664" y="5025132"/>
            <a:ext cx="241104" cy="496696"/>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1AFF0578-6378-1714-8F07-D3D7AD5121A2}"/>
              </a:ext>
            </a:extLst>
          </p:cNvPr>
          <p:cNvCxnSpPr>
            <a:cxnSpLocks/>
          </p:cNvCxnSpPr>
          <p:nvPr/>
        </p:nvCxnSpPr>
        <p:spPr>
          <a:xfrm>
            <a:off x="4999242" y="5051202"/>
            <a:ext cx="297482" cy="300900"/>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D05B0A82-F12D-94D7-F727-E8EDB0B66BCB}"/>
              </a:ext>
            </a:extLst>
          </p:cNvPr>
          <p:cNvCxnSpPr>
            <a:cxnSpLocks/>
          </p:cNvCxnSpPr>
          <p:nvPr/>
        </p:nvCxnSpPr>
        <p:spPr>
          <a:xfrm flipH="1">
            <a:off x="5271537" y="5203705"/>
            <a:ext cx="251628" cy="139517"/>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6315941C-96B8-3BF1-5708-58322520EB84}"/>
              </a:ext>
            </a:extLst>
          </p:cNvPr>
          <p:cNvCxnSpPr>
            <a:cxnSpLocks/>
          </p:cNvCxnSpPr>
          <p:nvPr/>
        </p:nvCxnSpPr>
        <p:spPr>
          <a:xfrm flipH="1" flipV="1">
            <a:off x="5519618" y="5200747"/>
            <a:ext cx="360102" cy="48823"/>
          </a:xfrm>
          <a:prstGeom prst="line">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E53B4319-EB7F-C95C-F19D-0AF24459D8E8}"/>
                  </a:ext>
                </a:extLst>
              </p:cNvPr>
              <p:cNvSpPr txBox="1"/>
              <p:nvPr/>
            </p:nvSpPr>
            <p:spPr>
              <a:xfrm>
                <a:off x="5010615" y="5502692"/>
                <a:ext cx="655257" cy="307777"/>
              </a:xfrm>
              <a:prstGeom prst="rect">
                <a:avLst/>
              </a:prstGeom>
              <a:noFill/>
            </p:spPr>
            <p:txBody>
              <a:bodyPr wrap="square" rtlCol="0">
                <a:spAutoFit/>
              </a:bodyPr>
              <a:lstStyle/>
              <a:p>
                <a:pPr algn="ctr"/>
                <a:r>
                  <a:rPr kumimoji="1" lang="ja-JP" altLang="en-US" sz="1400" dirty="0"/>
                  <a:t>時刻</a:t>
                </a:r>
                <a14:m>
                  <m:oMath xmlns:m="http://schemas.openxmlformats.org/officeDocument/2006/math">
                    <m:r>
                      <a:rPr kumimoji="1" lang="en-US" altLang="ja-JP" sz="1400" b="0" i="1" smtClean="0">
                        <a:latin typeface="Cambria Math" panose="02040503050406030204" pitchFamily="18" charset="0"/>
                      </a:rPr>
                      <m:t>𝑡</m:t>
                    </m:r>
                  </m:oMath>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E53B4319-EB7F-C95C-F19D-0AF24459D8E8}"/>
                  </a:ext>
                </a:extLst>
              </p:cNvPr>
              <p:cNvSpPr txBox="1">
                <a:spLocks noRot="1" noChangeAspect="1" noMove="1" noResize="1" noEditPoints="1" noAdjustHandles="1" noChangeArrowheads="1" noChangeShapeType="1" noTextEdit="1"/>
              </p:cNvSpPr>
              <p:nvPr/>
            </p:nvSpPr>
            <p:spPr>
              <a:xfrm>
                <a:off x="5010615" y="5502692"/>
                <a:ext cx="655257" cy="307777"/>
              </a:xfrm>
              <a:prstGeom prst="rect">
                <a:avLst/>
              </a:prstGeom>
              <a:blipFill>
                <a:blip r:embed="rId15"/>
                <a:stretch>
                  <a:fillRect t="-4000" b="-20000"/>
                </a:stretch>
              </a:blipFill>
            </p:spPr>
            <p:txBody>
              <a:bodyPr/>
              <a:lstStyle/>
              <a:p>
                <a:r>
                  <a:rPr lang="ja-JP" altLang="en-US">
                    <a:noFill/>
                  </a:rPr>
                  <a:t> </a:t>
                </a:r>
              </a:p>
            </p:txBody>
          </p:sp>
        </mc:Fallback>
      </mc:AlternateContent>
      <p:cxnSp>
        <p:nvCxnSpPr>
          <p:cNvPr id="125" name="直線矢印コネクタ 124">
            <a:extLst>
              <a:ext uri="{FF2B5EF4-FFF2-40B4-BE49-F238E27FC236}">
                <a16:creationId xmlns:a16="http://schemas.microsoft.com/office/drawing/2014/main" id="{294987D5-4739-B38D-41E5-F951DCBB7347}"/>
              </a:ext>
            </a:extLst>
          </p:cNvPr>
          <p:cNvCxnSpPr>
            <a:cxnSpLocks/>
          </p:cNvCxnSpPr>
          <p:nvPr/>
        </p:nvCxnSpPr>
        <p:spPr>
          <a:xfrm flipH="1" flipV="1">
            <a:off x="4735990" y="4932526"/>
            <a:ext cx="0" cy="59450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26" name="グラフィックス 125" descr="歯車付きの頭 単色塗りつぶし">
            <a:extLst>
              <a:ext uri="{FF2B5EF4-FFF2-40B4-BE49-F238E27FC236}">
                <a16:creationId xmlns:a16="http://schemas.microsoft.com/office/drawing/2014/main" id="{F48909CB-65C1-D594-BE69-ABB7BBDD6FF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08885" y="4819966"/>
            <a:ext cx="321740" cy="321740"/>
          </a:xfrm>
          <a:prstGeom prst="rect">
            <a:avLst/>
          </a:prstGeom>
        </p:spPr>
      </p:pic>
      <p:cxnSp>
        <p:nvCxnSpPr>
          <p:cNvPr id="95" name="直線コネクタ 94">
            <a:extLst>
              <a:ext uri="{FF2B5EF4-FFF2-40B4-BE49-F238E27FC236}">
                <a16:creationId xmlns:a16="http://schemas.microsoft.com/office/drawing/2014/main" id="{57103F70-E4A0-430A-F807-C8F60845FAE5}"/>
              </a:ext>
            </a:extLst>
          </p:cNvPr>
          <p:cNvCxnSpPr>
            <a:cxnSpLocks/>
          </p:cNvCxnSpPr>
          <p:nvPr/>
        </p:nvCxnSpPr>
        <p:spPr>
          <a:xfrm>
            <a:off x="4735193" y="5105459"/>
            <a:ext cx="1206561" cy="0"/>
          </a:xfrm>
          <a:prstGeom prst="line">
            <a:avLst/>
          </a:prstGeom>
          <a:ln w="12700">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二等辺三角形 32">
            <a:extLst>
              <a:ext uri="{FF2B5EF4-FFF2-40B4-BE49-F238E27FC236}">
                <a16:creationId xmlns:a16="http://schemas.microsoft.com/office/drawing/2014/main" id="{D43583E6-36AE-F743-43A1-7EE387C194F6}"/>
              </a:ext>
            </a:extLst>
          </p:cNvPr>
          <p:cNvSpPr/>
          <p:nvPr/>
        </p:nvSpPr>
        <p:spPr>
          <a:xfrm rot="5400000">
            <a:off x="4076112" y="5085567"/>
            <a:ext cx="187286" cy="24857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128" name="二等辺三角形 32">
            <a:extLst>
              <a:ext uri="{FF2B5EF4-FFF2-40B4-BE49-F238E27FC236}">
                <a16:creationId xmlns:a16="http://schemas.microsoft.com/office/drawing/2014/main" id="{F4F8BB61-84F0-AADE-24BD-CBFDB51C2E9C}"/>
              </a:ext>
            </a:extLst>
          </p:cNvPr>
          <p:cNvSpPr/>
          <p:nvPr/>
        </p:nvSpPr>
        <p:spPr>
          <a:xfrm rot="16200000">
            <a:off x="4076112" y="5229934"/>
            <a:ext cx="187286" cy="24857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129" name="直線コネクタ 128">
            <a:extLst>
              <a:ext uri="{FF2B5EF4-FFF2-40B4-BE49-F238E27FC236}">
                <a16:creationId xmlns:a16="http://schemas.microsoft.com/office/drawing/2014/main" id="{E8075A63-11B5-D93D-025D-01F9DB1891A3}"/>
              </a:ext>
            </a:extLst>
          </p:cNvPr>
          <p:cNvCxnSpPr>
            <a:cxnSpLocks/>
          </p:cNvCxnSpPr>
          <p:nvPr/>
        </p:nvCxnSpPr>
        <p:spPr>
          <a:xfrm>
            <a:off x="2781697" y="5109050"/>
            <a:ext cx="244869" cy="69456"/>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DFEDC085-70B5-0193-893F-1E6C0ECDE414}"/>
              </a:ext>
            </a:extLst>
          </p:cNvPr>
          <p:cNvCxnSpPr>
            <a:cxnSpLocks/>
          </p:cNvCxnSpPr>
          <p:nvPr/>
        </p:nvCxnSpPr>
        <p:spPr>
          <a:xfrm flipV="1">
            <a:off x="3026566" y="5020436"/>
            <a:ext cx="320595" cy="158070"/>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1B4A9A89-C985-8DCF-483C-A6CCF59EBB25}"/>
              </a:ext>
            </a:extLst>
          </p:cNvPr>
          <p:cNvCxnSpPr>
            <a:cxnSpLocks/>
          </p:cNvCxnSpPr>
          <p:nvPr/>
        </p:nvCxnSpPr>
        <p:spPr>
          <a:xfrm flipH="1" flipV="1">
            <a:off x="3358009" y="5020436"/>
            <a:ext cx="240368" cy="26655"/>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A8869F33-4F29-9D69-D4F5-182DDB8857DB}"/>
              </a:ext>
            </a:extLst>
          </p:cNvPr>
          <p:cNvCxnSpPr>
            <a:cxnSpLocks/>
          </p:cNvCxnSpPr>
          <p:nvPr/>
        </p:nvCxnSpPr>
        <p:spPr>
          <a:xfrm flipH="1">
            <a:off x="3575040" y="4977899"/>
            <a:ext cx="307869" cy="70032"/>
          </a:xfrm>
          <a:prstGeom prst="line">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E9942849-1B3D-C033-D75C-9680E47DC50D}"/>
              </a:ext>
            </a:extLst>
          </p:cNvPr>
          <p:cNvSpPr txBox="1"/>
          <p:nvPr/>
        </p:nvSpPr>
        <p:spPr>
          <a:xfrm>
            <a:off x="2721792" y="4739314"/>
            <a:ext cx="876585" cy="307777"/>
          </a:xfrm>
          <a:prstGeom prst="rect">
            <a:avLst/>
          </a:prstGeom>
          <a:noFill/>
        </p:spPr>
        <p:txBody>
          <a:bodyPr wrap="square" rtlCol="0">
            <a:spAutoFit/>
          </a:bodyPr>
          <a:lstStyle/>
          <a:p>
            <a:pPr algn="ctr"/>
            <a:r>
              <a:rPr kumimoji="1" lang="ja-JP" altLang="en-US" sz="1400" dirty="0">
                <a:solidFill>
                  <a:schemeClr val="accent1"/>
                </a:solidFill>
              </a:rPr>
              <a:t>調整済</a:t>
            </a:r>
          </a:p>
        </p:txBody>
      </p:sp>
      <p:sp>
        <p:nvSpPr>
          <p:cNvPr id="141" name="テキスト ボックス 140">
            <a:extLst>
              <a:ext uri="{FF2B5EF4-FFF2-40B4-BE49-F238E27FC236}">
                <a16:creationId xmlns:a16="http://schemas.microsoft.com/office/drawing/2014/main" id="{7B6E3788-6420-7332-8D5F-A3F0A01C8AAC}"/>
              </a:ext>
            </a:extLst>
          </p:cNvPr>
          <p:cNvSpPr txBox="1"/>
          <p:nvPr/>
        </p:nvSpPr>
        <p:spPr>
          <a:xfrm>
            <a:off x="2887195" y="5215646"/>
            <a:ext cx="796895" cy="307777"/>
          </a:xfrm>
          <a:prstGeom prst="rect">
            <a:avLst/>
          </a:prstGeom>
          <a:noFill/>
        </p:spPr>
        <p:txBody>
          <a:bodyPr wrap="square" rtlCol="0">
            <a:spAutoFit/>
          </a:bodyPr>
          <a:lstStyle/>
          <a:p>
            <a:pPr algn="ctr"/>
            <a:r>
              <a:rPr kumimoji="1" lang="ja-JP" altLang="en-US" sz="1400" dirty="0"/>
              <a:t>初期値</a:t>
            </a:r>
          </a:p>
        </p:txBody>
      </p:sp>
    </p:spTree>
    <p:extLst>
      <p:ext uri="{BB962C8B-B14F-4D97-AF65-F5344CB8AC3E}">
        <p14:creationId xmlns:p14="http://schemas.microsoft.com/office/powerpoint/2010/main" val="4090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C4A0B7BA-B2B6-FC6C-D3E4-5D828C401621}"/>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97A260F5-A53A-AD45-6D31-C9377BD12034}"/>
              </a:ext>
            </a:extLst>
          </p:cNvPr>
          <p:cNvSpPr/>
          <p:nvPr/>
        </p:nvSpPr>
        <p:spPr>
          <a:xfrm>
            <a:off x="6264327"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286B1E7C-91DC-C566-C53E-F65743500D79}"/>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0" name="図 39">
            <a:extLst>
              <a:ext uri="{FF2B5EF4-FFF2-40B4-BE49-F238E27FC236}">
                <a16:creationId xmlns:a16="http://schemas.microsoft.com/office/drawing/2014/main" id="{AFE0AE3F-332C-34CE-7498-1C92F3940F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3229" y="1842517"/>
            <a:ext cx="10576758" cy="3666177"/>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予測性能・制御性能は、非線型性・動特性を考慮しても、大きく改善しなかった。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7" name="テキスト ボックス 6">
            <a:extLst>
              <a:ext uri="{FF2B5EF4-FFF2-40B4-BE49-F238E27FC236}">
                <a16:creationId xmlns:a16="http://schemas.microsoft.com/office/drawing/2014/main" id="{EAD288E2-5406-5B97-4366-CF27E34477C4}"/>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8" name="テキスト ボックス 7">
            <a:extLst>
              <a:ext uri="{FF2B5EF4-FFF2-40B4-BE49-F238E27FC236}">
                <a16:creationId xmlns:a16="http://schemas.microsoft.com/office/drawing/2014/main" id="{37C59B3D-2574-3937-68B6-920CA57F987B}"/>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11" name="テキスト ボックス 10">
            <a:extLst>
              <a:ext uri="{FF2B5EF4-FFF2-40B4-BE49-F238E27FC236}">
                <a16:creationId xmlns:a16="http://schemas.microsoft.com/office/drawing/2014/main" id="{C4D72B4A-8641-AAD3-A846-A0DD1A7E14F5}"/>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12" name="テキスト ボックス 11">
            <a:extLst>
              <a:ext uri="{FF2B5EF4-FFF2-40B4-BE49-F238E27FC236}">
                <a16:creationId xmlns:a16="http://schemas.microsoft.com/office/drawing/2014/main" id="{92F91306-6D95-E7A3-1D5D-06A49DF758C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13" name="テキスト ボックス 12">
            <a:extLst>
              <a:ext uri="{FF2B5EF4-FFF2-40B4-BE49-F238E27FC236}">
                <a16:creationId xmlns:a16="http://schemas.microsoft.com/office/drawing/2014/main" id="{D7A25260-50B6-DCCD-B800-FF70360F8421}"/>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15" name="テキスト ボックス 14">
            <a:extLst>
              <a:ext uri="{FF2B5EF4-FFF2-40B4-BE49-F238E27FC236}">
                <a16:creationId xmlns:a16="http://schemas.microsoft.com/office/drawing/2014/main" id="{8542D43C-03C4-B00F-9955-046CF498DC54}"/>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17" name="テキスト ボックス 16">
            <a:extLst>
              <a:ext uri="{FF2B5EF4-FFF2-40B4-BE49-F238E27FC236}">
                <a16:creationId xmlns:a16="http://schemas.microsoft.com/office/drawing/2014/main" id="{66FCC37E-97DC-6DA7-0BA6-32E42573D673}"/>
              </a:ext>
            </a:extLst>
          </p:cNvPr>
          <p:cNvSpPr txBox="1"/>
          <p:nvPr/>
        </p:nvSpPr>
        <p:spPr>
          <a:xfrm>
            <a:off x="7489971" y="1872216"/>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19" name="テキスト ボックス 18">
            <a:extLst>
              <a:ext uri="{FF2B5EF4-FFF2-40B4-BE49-F238E27FC236}">
                <a16:creationId xmlns:a16="http://schemas.microsoft.com/office/drawing/2014/main" id="{03208DCD-9358-C88A-0FA2-16910A1765AB}"/>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20" name="テキスト ボックス 19">
            <a:extLst>
              <a:ext uri="{FF2B5EF4-FFF2-40B4-BE49-F238E27FC236}">
                <a16:creationId xmlns:a16="http://schemas.microsoft.com/office/drawing/2014/main" id="{C2CD7331-CEBD-DBF5-F14A-C0B34B1EB7EA}"/>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24" name="吹き出し: 四角形 23">
            <a:extLst>
              <a:ext uri="{FF2B5EF4-FFF2-40B4-BE49-F238E27FC236}">
                <a16:creationId xmlns:a16="http://schemas.microsoft.com/office/drawing/2014/main" id="{B037D1F6-B382-844E-BB98-DA3CDA67DF12}"/>
              </a:ext>
            </a:extLst>
          </p:cNvPr>
          <p:cNvSpPr/>
          <p:nvPr/>
        </p:nvSpPr>
        <p:spPr>
          <a:xfrm>
            <a:off x="65272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予測誤差と制御性能の間の相関が低い</a:t>
            </a:r>
          </a:p>
        </p:txBody>
      </p:sp>
      <p:sp>
        <p:nvSpPr>
          <p:cNvPr id="23" name="テキスト ボックス 22">
            <a:extLst>
              <a:ext uri="{FF2B5EF4-FFF2-40B4-BE49-F238E27FC236}">
                <a16:creationId xmlns:a16="http://schemas.microsoft.com/office/drawing/2014/main" id="{D38882B0-FB59-C537-1B8C-6B2989961741}"/>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25" name="テキスト ボックス 24">
            <a:extLst>
              <a:ext uri="{FF2B5EF4-FFF2-40B4-BE49-F238E27FC236}">
                <a16:creationId xmlns:a16="http://schemas.microsoft.com/office/drawing/2014/main" id="{35DE2DE5-2EE4-6993-1393-315AF9ADD168}"/>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35" name="テキスト ボックス 34">
            <a:extLst>
              <a:ext uri="{FF2B5EF4-FFF2-40B4-BE49-F238E27FC236}">
                <a16:creationId xmlns:a16="http://schemas.microsoft.com/office/drawing/2014/main" id="{31F60D05-9AD3-794E-CA72-5731D6B76AC1}"/>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6" name="吹き出し: 四角形 35">
            <a:extLst>
              <a:ext uri="{FF2B5EF4-FFF2-40B4-BE49-F238E27FC236}">
                <a16:creationId xmlns:a16="http://schemas.microsoft.com/office/drawing/2014/main" id="{3B6C359F-7FBB-181F-0DB5-7C8B0F17E794}"/>
              </a:ext>
            </a:extLst>
          </p:cNvPr>
          <p:cNvSpPr/>
          <p:nvPr/>
        </p:nvSpPr>
        <p:spPr>
          <a:xfrm>
            <a:off x="1839433" y="-19545"/>
            <a:ext cx="10077747" cy="86641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非線形性・動特性を入れたらどうなるか？という検証なので、結果を並べる順番も気を付けたほうが良い。</a:t>
            </a:r>
            <a:endParaRPr kumimoji="1" lang="en-US" altLang="ja-JP" sz="1600" dirty="0">
              <a:solidFill>
                <a:schemeClr val="tx1"/>
              </a:solidFill>
            </a:endParaRPr>
          </a:p>
          <a:p>
            <a:r>
              <a:rPr kumimoji="1" lang="ja-JP" altLang="en-US" sz="1600" dirty="0">
                <a:solidFill>
                  <a:schemeClr val="tx1"/>
                </a:solidFill>
              </a:rPr>
              <a:t>言いたいことは、①両性質を考慮しても、予測性能・制御性能が大きく改善しないこと、②相関しないから最適化計算への応用も期待できないこと（予測性能からモデル選択するのが困難）の</a:t>
            </a:r>
            <a:r>
              <a:rPr kumimoji="1" lang="en-US" altLang="ja-JP" sz="1600" dirty="0">
                <a:solidFill>
                  <a:schemeClr val="tx1"/>
                </a:solidFill>
              </a:rPr>
              <a:t>2</a:t>
            </a:r>
            <a:r>
              <a:rPr kumimoji="1" lang="ja-JP" altLang="en-US" sz="1600" dirty="0">
                <a:solidFill>
                  <a:schemeClr val="tx1"/>
                </a:solidFill>
              </a:rPr>
              <a:t>点に要約できるはず。ただし、外挿の件をどう話すか？</a:t>
            </a:r>
          </a:p>
        </p:txBody>
      </p:sp>
      <p:sp>
        <p:nvSpPr>
          <p:cNvPr id="41" name="吹き出し: 四角形 40">
            <a:extLst>
              <a:ext uri="{FF2B5EF4-FFF2-40B4-BE49-F238E27FC236}">
                <a16:creationId xmlns:a16="http://schemas.microsoft.com/office/drawing/2014/main" id="{2C7FF391-7D5C-9E77-3DD7-69A9E24B4CD7}"/>
              </a:ext>
            </a:extLst>
          </p:cNvPr>
          <p:cNvSpPr/>
          <p:nvPr/>
        </p:nvSpPr>
        <p:spPr>
          <a:xfrm>
            <a:off x="2149526" y="2389576"/>
            <a:ext cx="2795060" cy="630072"/>
          </a:xfrm>
          <a:prstGeom prst="wedgeRectCallout">
            <a:avLst>
              <a:gd name="adj1" fmla="val 29048"/>
              <a:gd name="adj2" fmla="val 76779"/>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
        <p:nvSpPr>
          <p:cNvPr id="42" name="左中かっこ 41">
            <a:extLst>
              <a:ext uri="{FF2B5EF4-FFF2-40B4-BE49-F238E27FC236}">
                <a16:creationId xmlns:a16="http://schemas.microsoft.com/office/drawing/2014/main" id="{FE87B1A1-700D-0CDB-4B03-F081812D12C9}"/>
              </a:ext>
            </a:extLst>
          </p:cNvPr>
          <p:cNvSpPr/>
          <p:nvPr/>
        </p:nvSpPr>
        <p:spPr>
          <a:xfrm rot="16200000">
            <a:off x="7687873" y="4045164"/>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左中かっこ 42">
            <a:extLst>
              <a:ext uri="{FF2B5EF4-FFF2-40B4-BE49-F238E27FC236}">
                <a16:creationId xmlns:a16="http://schemas.microsoft.com/office/drawing/2014/main" id="{EDDE1297-065A-3390-CF1C-C4ACFD5E9E0C}"/>
              </a:ext>
            </a:extLst>
          </p:cNvPr>
          <p:cNvSpPr/>
          <p:nvPr/>
        </p:nvSpPr>
        <p:spPr>
          <a:xfrm rot="16200000">
            <a:off x="10115571" y="4571071"/>
            <a:ext cx="18056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36CB775-9478-7190-357B-3DFDD4D8142C}"/>
              </a:ext>
            </a:extLst>
          </p:cNvPr>
          <p:cNvSpPr txBox="1"/>
          <p:nvPr/>
        </p:nvSpPr>
        <p:spPr>
          <a:xfrm>
            <a:off x="2415765" y="3429000"/>
            <a:ext cx="626933" cy="338554"/>
          </a:xfrm>
          <a:prstGeom prst="rect">
            <a:avLst/>
          </a:prstGeom>
          <a:noFill/>
        </p:spPr>
        <p:txBody>
          <a:bodyPr wrap="square" rtlCol="0">
            <a:spAutoFit/>
          </a:bodyPr>
          <a:lstStyle/>
          <a:p>
            <a:pPr algn="ctr"/>
            <a:r>
              <a:rPr kumimoji="1" lang="en-US" altLang="ja-JP" sz="1600" b="1" dirty="0">
                <a:solidFill>
                  <a:schemeClr val="accent1"/>
                </a:solidFill>
              </a:rPr>
              <a:t>1.09</a:t>
            </a:r>
          </a:p>
        </p:txBody>
      </p:sp>
      <p:sp>
        <p:nvSpPr>
          <p:cNvPr id="10" name="テキスト ボックス 9">
            <a:extLst>
              <a:ext uri="{FF2B5EF4-FFF2-40B4-BE49-F238E27FC236}">
                <a16:creationId xmlns:a16="http://schemas.microsoft.com/office/drawing/2014/main" id="{A46D3192-BD41-ACE0-5FEE-A3AF51695B1F}"/>
              </a:ext>
            </a:extLst>
          </p:cNvPr>
          <p:cNvSpPr txBox="1"/>
          <p:nvPr/>
        </p:nvSpPr>
        <p:spPr>
          <a:xfrm>
            <a:off x="7338468" y="3412386"/>
            <a:ext cx="591248" cy="338554"/>
          </a:xfrm>
          <a:prstGeom prst="rect">
            <a:avLst/>
          </a:prstGeom>
          <a:noFill/>
        </p:spPr>
        <p:txBody>
          <a:bodyPr wrap="square" rtlCol="0">
            <a:spAutoFit/>
          </a:bodyPr>
          <a:lstStyle/>
          <a:p>
            <a:pPr algn="ctr"/>
            <a:r>
              <a:rPr kumimoji="1" lang="en-US" altLang="ja-JP" sz="1600" b="1" dirty="0">
                <a:solidFill>
                  <a:schemeClr val="accent1"/>
                </a:solidFill>
              </a:rPr>
              <a:t>1.13</a:t>
            </a:r>
          </a:p>
        </p:txBody>
      </p:sp>
      <p:sp>
        <p:nvSpPr>
          <p:cNvPr id="14" name="テキスト ボックス 13">
            <a:extLst>
              <a:ext uri="{FF2B5EF4-FFF2-40B4-BE49-F238E27FC236}">
                <a16:creationId xmlns:a16="http://schemas.microsoft.com/office/drawing/2014/main" id="{6F085C78-4451-11B1-87F4-B5D60F93F0C0}"/>
              </a:ext>
            </a:extLst>
          </p:cNvPr>
          <p:cNvSpPr txBox="1"/>
          <p:nvPr/>
        </p:nvSpPr>
        <p:spPr>
          <a:xfrm>
            <a:off x="3394656" y="3414655"/>
            <a:ext cx="626933" cy="338554"/>
          </a:xfrm>
          <a:prstGeom prst="rect">
            <a:avLst/>
          </a:prstGeom>
          <a:noFill/>
        </p:spPr>
        <p:txBody>
          <a:bodyPr wrap="square" rtlCol="0">
            <a:spAutoFit/>
          </a:bodyPr>
          <a:lstStyle/>
          <a:p>
            <a:pPr algn="ctr"/>
            <a:r>
              <a:rPr kumimoji="1" lang="en-US" altLang="ja-JP" sz="1600" b="1" dirty="0">
                <a:solidFill>
                  <a:schemeClr val="accent1"/>
                </a:solidFill>
              </a:rPr>
              <a:t>1.12</a:t>
            </a:r>
          </a:p>
        </p:txBody>
      </p:sp>
      <p:sp>
        <p:nvSpPr>
          <p:cNvPr id="16" name="テキスト ボックス 15">
            <a:extLst>
              <a:ext uri="{FF2B5EF4-FFF2-40B4-BE49-F238E27FC236}">
                <a16:creationId xmlns:a16="http://schemas.microsoft.com/office/drawing/2014/main" id="{3FB40569-B2D3-3795-7293-C75C8A52C0E5}"/>
              </a:ext>
            </a:extLst>
          </p:cNvPr>
          <p:cNvSpPr txBox="1"/>
          <p:nvPr/>
        </p:nvSpPr>
        <p:spPr>
          <a:xfrm>
            <a:off x="7654050" y="4249177"/>
            <a:ext cx="591248" cy="338554"/>
          </a:xfrm>
          <a:prstGeom prst="rect">
            <a:avLst/>
          </a:prstGeom>
          <a:noFill/>
        </p:spPr>
        <p:txBody>
          <a:bodyPr wrap="square" rtlCol="0">
            <a:spAutoFit/>
          </a:bodyPr>
          <a:lstStyle/>
          <a:p>
            <a:pPr algn="ctr"/>
            <a:r>
              <a:rPr kumimoji="1" lang="en-US" altLang="ja-JP" sz="1600" b="1" dirty="0">
                <a:solidFill>
                  <a:schemeClr val="accent4"/>
                </a:solidFill>
              </a:rPr>
              <a:t>0.51</a:t>
            </a:r>
          </a:p>
        </p:txBody>
      </p:sp>
      <p:sp>
        <p:nvSpPr>
          <p:cNvPr id="18" name="テキスト ボックス 17">
            <a:extLst>
              <a:ext uri="{FF2B5EF4-FFF2-40B4-BE49-F238E27FC236}">
                <a16:creationId xmlns:a16="http://schemas.microsoft.com/office/drawing/2014/main" id="{90B39E15-7E3B-CE04-6E9D-FF4C18492D80}"/>
              </a:ext>
            </a:extLst>
          </p:cNvPr>
          <p:cNvSpPr txBox="1"/>
          <p:nvPr/>
        </p:nvSpPr>
        <p:spPr>
          <a:xfrm>
            <a:off x="9615406" y="4103405"/>
            <a:ext cx="591249" cy="338554"/>
          </a:xfrm>
          <a:prstGeom prst="rect">
            <a:avLst/>
          </a:prstGeom>
          <a:noFill/>
        </p:spPr>
        <p:txBody>
          <a:bodyPr wrap="square" rtlCol="0">
            <a:spAutoFit/>
          </a:bodyPr>
          <a:lstStyle/>
          <a:p>
            <a:pPr algn="ctr"/>
            <a:r>
              <a:rPr kumimoji="1" lang="en-US" altLang="ja-JP" sz="1600" b="1" dirty="0">
                <a:solidFill>
                  <a:schemeClr val="accent4"/>
                </a:solidFill>
              </a:rPr>
              <a:t>0.55</a:t>
            </a:r>
          </a:p>
        </p:txBody>
      </p:sp>
      <p:sp>
        <p:nvSpPr>
          <p:cNvPr id="21" name="テキスト ボックス 20">
            <a:extLst>
              <a:ext uri="{FF2B5EF4-FFF2-40B4-BE49-F238E27FC236}">
                <a16:creationId xmlns:a16="http://schemas.microsoft.com/office/drawing/2014/main" id="{1903E1D5-5868-4EEA-2122-F5B14F884375}"/>
              </a:ext>
            </a:extLst>
          </p:cNvPr>
          <p:cNvSpPr txBox="1"/>
          <p:nvPr/>
        </p:nvSpPr>
        <p:spPr>
          <a:xfrm>
            <a:off x="5676433" y="4103405"/>
            <a:ext cx="591249" cy="338554"/>
          </a:xfrm>
          <a:prstGeom prst="rect">
            <a:avLst/>
          </a:prstGeom>
          <a:noFill/>
        </p:spPr>
        <p:txBody>
          <a:bodyPr wrap="square" rtlCol="0">
            <a:spAutoFit/>
          </a:bodyPr>
          <a:lstStyle/>
          <a:p>
            <a:pPr algn="ctr"/>
            <a:r>
              <a:rPr kumimoji="1" lang="en-US" altLang="ja-JP" sz="1600" b="1" dirty="0">
                <a:solidFill>
                  <a:schemeClr val="accent4"/>
                </a:solidFill>
              </a:rPr>
              <a:t>0.56</a:t>
            </a:r>
          </a:p>
        </p:txBody>
      </p:sp>
      <p:sp>
        <p:nvSpPr>
          <p:cNvPr id="22" name="テキスト ボックス 21">
            <a:extLst>
              <a:ext uri="{FF2B5EF4-FFF2-40B4-BE49-F238E27FC236}">
                <a16:creationId xmlns:a16="http://schemas.microsoft.com/office/drawing/2014/main" id="{3209AB2D-D54D-82B7-9E2C-1DC883B0E9E5}"/>
              </a:ext>
            </a:extLst>
          </p:cNvPr>
          <p:cNvSpPr txBox="1"/>
          <p:nvPr/>
        </p:nvSpPr>
        <p:spPr>
          <a:xfrm>
            <a:off x="5652829" y="3139791"/>
            <a:ext cx="591248" cy="338554"/>
          </a:xfrm>
          <a:prstGeom prst="rect">
            <a:avLst/>
          </a:prstGeom>
          <a:noFill/>
        </p:spPr>
        <p:txBody>
          <a:bodyPr wrap="square" rtlCol="0">
            <a:spAutoFit/>
          </a:bodyPr>
          <a:lstStyle/>
          <a:p>
            <a:pPr algn="ctr"/>
            <a:r>
              <a:rPr kumimoji="1" lang="en-US" altLang="ja-JP" sz="1600" dirty="0">
                <a:solidFill>
                  <a:schemeClr val="accent1"/>
                </a:solidFill>
              </a:rPr>
              <a:t>1.39</a:t>
            </a:r>
          </a:p>
        </p:txBody>
      </p:sp>
      <p:sp>
        <p:nvSpPr>
          <p:cNvPr id="26" name="テキスト ボックス 25">
            <a:extLst>
              <a:ext uri="{FF2B5EF4-FFF2-40B4-BE49-F238E27FC236}">
                <a16:creationId xmlns:a16="http://schemas.microsoft.com/office/drawing/2014/main" id="{B6907E12-EBE0-C5FA-D360-A63757E132D9}"/>
              </a:ext>
            </a:extLst>
          </p:cNvPr>
          <p:cNvSpPr txBox="1"/>
          <p:nvPr/>
        </p:nvSpPr>
        <p:spPr>
          <a:xfrm>
            <a:off x="9608192" y="3145939"/>
            <a:ext cx="591248" cy="338554"/>
          </a:xfrm>
          <a:prstGeom prst="rect">
            <a:avLst/>
          </a:prstGeom>
          <a:noFill/>
        </p:spPr>
        <p:txBody>
          <a:bodyPr wrap="square" rtlCol="0">
            <a:spAutoFit/>
          </a:bodyPr>
          <a:lstStyle/>
          <a:p>
            <a:pPr algn="ctr"/>
            <a:r>
              <a:rPr kumimoji="1" lang="en-US" altLang="ja-JP" sz="1600" dirty="0">
                <a:solidFill>
                  <a:schemeClr val="accent1"/>
                </a:solidFill>
              </a:rPr>
              <a:t>1.44</a:t>
            </a:r>
          </a:p>
        </p:txBody>
      </p:sp>
      <p:sp>
        <p:nvSpPr>
          <p:cNvPr id="29" name="テキスト ボックス 28">
            <a:extLst>
              <a:ext uri="{FF2B5EF4-FFF2-40B4-BE49-F238E27FC236}">
                <a16:creationId xmlns:a16="http://schemas.microsoft.com/office/drawing/2014/main" id="{2CB48BD6-9BB1-CA88-BE95-840013CE70E3}"/>
              </a:ext>
            </a:extLst>
          </p:cNvPr>
          <p:cNvSpPr txBox="1"/>
          <p:nvPr/>
        </p:nvSpPr>
        <p:spPr>
          <a:xfrm>
            <a:off x="3712712" y="4071764"/>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30" name="テキスト ボックス 29">
            <a:extLst>
              <a:ext uri="{FF2B5EF4-FFF2-40B4-BE49-F238E27FC236}">
                <a16:creationId xmlns:a16="http://schemas.microsoft.com/office/drawing/2014/main" id="{31D5F6A7-4732-B5B3-AA85-0F06F3108DDE}"/>
              </a:ext>
            </a:extLst>
          </p:cNvPr>
          <p:cNvSpPr txBox="1"/>
          <p:nvPr/>
        </p:nvSpPr>
        <p:spPr>
          <a:xfrm>
            <a:off x="2725527" y="4093887"/>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31" name="テキスト ボックス 30">
            <a:extLst>
              <a:ext uri="{FF2B5EF4-FFF2-40B4-BE49-F238E27FC236}">
                <a16:creationId xmlns:a16="http://schemas.microsoft.com/office/drawing/2014/main" id="{2940363F-4275-37A4-6752-D28D10A5D444}"/>
              </a:ext>
            </a:extLst>
          </p:cNvPr>
          <p:cNvSpPr txBox="1"/>
          <p:nvPr/>
        </p:nvSpPr>
        <p:spPr>
          <a:xfrm>
            <a:off x="4391652" y="3324241"/>
            <a:ext cx="626933" cy="338554"/>
          </a:xfrm>
          <a:prstGeom prst="rect">
            <a:avLst/>
          </a:prstGeom>
          <a:noFill/>
        </p:spPr>
        <p:txBody>
          <a:bodyPr wrap="square" rtlCol="0">
            <a:spAutoFit/>
          </a:bodyPr>
          <a:lstStyle/>
          <a:p>
            <a:pPr algn="ctr"/>
            <a:r>
              <a:rPr kumimoji="1" lang="en-US" altLang="ja-JP" sz="1600" dirty="0">
                <a:solidFill>
                  <a:schemeClr val="accent1"/>
                </a:solidFill>
              </a:rPr>
              <a:t>1.17</a:t>
            </a:r>
          </a:p>
        </p:txBody>
      </p:sp>
      <p:sp>
        <p:nvSpPr>
          <p:cNvPr id="32" name="テキスト ボックス 31">
            <a:extLst>
              <a:ext uri="{FF2B5EF4-FFF2-40B4-BE49-F238E27FC236}">
                <a16:creationId xmlns:a16="http://schemas.microsoft.com/office/drawing/2014/main" id="{983C6EBA-3818-D632-7EF0-8454BFAAE90E}"/>
              </a:ext>
            </a:extLst>
          </p:cNvPr>
          <p:cNvSpPr txBox="1"/>
          <p:nvPr/>
        </p:nvSpPr>
        <p:spPr>
          <a:xfrm>
            <a:off x="4700972" y="4118010"/>
            <a:ext cx="591249" cy="338554"/>
          </a:xfrm>
          <a:prstGeom prst="rect">
            <a:avLst/>
          </a:prstGeom>
          <a:noFill/>
        </p:spPr>
        <p:txBody>
          <a:bodyPr wrap="square" rtlCol="0">
            <a:spAutoFit/>
          </a:bodyPr>
          <a:lstStyle/>
          <a:p>
            <a:pPr algn="ctr"/>
            <a:r>
              <a:rPr kumimoji="1" lang="en-US" altLang="ja-JP" sz="1600" dirty="0">
                <a:solidFill>
                  <a:schemeClr val="accent4"/>
                </a:solidFill>
              </a:rPr>
              <a:t>0.58</a:t>
            </a:r>
          </a:p>
        </p:txBody>
      </p:sp>
      <p:sp>
        <p:nvSpPr>
          <p:cNvPr id="33" name="テキスト ボックス 32">
            <a:extLst>
              <a:ext uri="{FF2B5EF4-FFF2-40B4-BE49-F238E27FC236}">
                <a16:creationId xmlns:a16="http://schemas.microsoft.com/office/drawing/2014/main" id="{AD307845-AFF9-09A7-D8A0-64E6FF5AB74A}"/>
              </a:ext>
            </a:extLst>
          </p:cNvPr>
          <p:cNvSpPr txBox="1"/>
          <p:nvPr/>
        </p:nvSpPr>
        <p:spPr>
          <a:xfrm>
            <a:off x="1720497" y="4332889"/>
            <a:ext cx="591249" cy="338554"/>
          </a:xfrm>
          <a:prstGeom prst="rect">
            <a:avLst/>
          </a:prstGeom>
          <a:noFill/>
        </p:spPr>
        <p:txBody>
          <a:bodyPr wrap="square" rtlCol="0">
            <a:spAutoFit/>
          </a:bodyPr>
          <a:lstStyle/>
          <a:p>
            <a:pPr algn="ctr"/>
            <a:r>
              <a:rPr kumimoji="1" lang="en-US" altLang="ja-JP" sz="1600" dirty="0">
                <a:solidFill>
                  <a:schemeClr val="accent4"/>
                </a:solidFill>
              </a:rPr>
              <a:t>0.44</a:t>
            </a:r>
          </a:p>
        </p:txBody>
      </p:sp>
      <p:sp>
        <p:nvSpPr>
          <p:cNvPr id="37" name="テキスト ボックス 36">
            <a:extLst>
              <a:ext uri="{FF2B5EF4-FFF2-40B4-BE49-F238E27FC236}">
                <a16:creationId xmlns:a16="http://schemas.microsoft.com/office/drawing/2014/main" id="{67E27670-3EBA-06C4-F616-F07AFCD1A2ED}"/>
              </a:ext>
            </a:extLst>
          </p:cNvPr>
          <p:cNvSpPr txBox="1"/>
          <p:nvPr/>
        </p:nvSpPr>
        <p:spPr>
          <a:xfrm rot="16200000">
            <a:off x="-1186083" y="3471169"/>
            <a:ext cx="3455185" cy="369332"/>
          </a:xfrm>
          <a:prstGeom prst="rect">
            <a:avLst/>
          </a:prstGeom>
          <a:noFill/>
        </p:spPr>
        <p:txBody>
          <a:bodyPr wrap="square" rtlCol="0">
            <a:spAutoFit/>
          </a:bodyPr>
          <a:lstStyle/>
          <a:p>
            <a:pPr algn="ctr"/>
            <a:r>
              <a:rPr kumimoji="1" lang="en-US" altLang="ja-JP" dirty="0"/>
              <a:t>KN</a:t>
            </a:r>
            <a:r>
              <a:rPr kumimoji="1" lang="ja-JP" altLang="en-US" dirty="0"/>
              <a:t>価の誤差（平均値 約</a:t>
            </a:r>
            <a:r>
              <a:rPr kumimoji="1" lang="en-US" altLang="ja-JP" dirty="0"/>
              <a:t>15</a:t>
            </a:r>
            <a:r>
              <a:rPr kumimoji="1" lang="ja-JP" altLang="en-US" dirty="0"/>
              <a:t>）</a:t>
            </a:r>
            <a:endParaRPr kumimoji="1" lang="en-US" altLang="ja-JP" sz="3200" dirty="0"/>
          </a:p>
        </p:txBody>
      </p:sp>
    </p:spTree>
    <p:extLst>
      <p:ext uri="{BB962C8B-B14F-4D97-AF65-F5344CB8AC3E}">
        <p14:creationId xmlns:p14="http://schemas.microsoft.com/office/powerpoint/2010/main" val="3204229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28DBD81F-D75C-E7D5-1583-F60CA83C589D}"/>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a:extLst>
              <a:ext uri="{FF2B5EF4-FFF2-40B4-BE49-F238E27FC236}">
                <a16:creationId xmlns:a16="http://schemas.microsoft.com/office/drawing/2014/main" id="{4E9B76F5-9784-FDCF-3388-68BB1CCB47EE}"/>
              </a:ext>
            </a:extLst>
          </p:cNvPr>
          <p:cNvSpPr/>
          <p:nvPr/>
        </p:nvSpPr>
        <p:spPr>
          <a:xfrm>
            <a:off x="6264327"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4" name="正方形/長方形 33">
            <a:extLst>
              <a:ext uri="{FF2B5EF4-FFF2-40B4-BE49-F238E27FC236}">
                <a16:creationId xmlns:a16="http://schemas.microsoft.com/office/drawing/2014/main" id="{97DDED95-2112-1B81-6E64-FCBB743731B2}"/>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 name="図 6">
            <a:extLst>
              <a:ext uri="{FF2B5EF4-FFF2-40B4-BE49-F238E27FC236}">
                <a16:creationId xmlns:a16="http://schemas.microsoft.com/office/drawing/2014/main" id="{85B4BEF0-2C37-3F9F-ECFE-345BBDE3FE2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9382" y="1848971"/>
            <a:ext cx="10552331" cy="3657710"/>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予測性能・制御性能は、非線型性・動特性を考慮しても、大きな改善はなかった。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30" name="テキスト ボックス 29">
            <a:extLst>
              <a:ext uri="{FF2B5EF4-FFF2-40B4-BE49-F238E27FC236}">
                <a16:creationId xmlns:a16="http://schemas.microsoft.com/office/drawing/2014/main" id="{93FB4131-7F33-8994-FB50-A315290F28C6}"/>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1" name="吹き出し: 四角形 30">
            <a:extLst>
              <a:ext uri="{FF2B5EF4-FFF2-40B4-BE49-F238E27FC236}">
                <a16:creationId xmlns:a16="http://schemas.microsoft.com/office/drawing/2014/main" id="{526385E4-321C-8F5B-CD10-C4E98C093E03}"/>
              </a:ext>
            </a:extLst>
          </p:cNvPr>
          <p:cNvSpPr/>
          <p:nvPr/>
        </p:nvSpPr>
        <p:spPr>
          <a:xfrm>
            <a:off x="3380014" y="30160"/>
            <a:ext cx="8627767" cy="73458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定常偏差と予測誤差の比を追加したバージョン。相関の維持を示したいなら、この比を</a:t>
            </a:r>
            <a:r>
              <a:rPr kumimoji="1" lang="en-US" altLang="ja-JP" sz="1600" dirty="0">
                <a:solidFill>
                  <a:schemeClr val="tx1"/>
                </a:solidFill>
              </a:rPr>
              <a:t>MLR</a:t>
            </a:r>
            <a:r>
              <a:rPr kumimoji="1" lang="ja-JP" altLang="en-US" sz="1600" dirty="0">
                <a:solidFill>
                  <a:schemeClr val="tx1"/>
                </a:solidFill>
              </a:rPr>
              <a:t>と比べればよい。</a:t>
            </a:r>
            <a:r>
              <a:rPr kumimoji="1" lang="en-US" altLang="ja-JP" sz="1600" dirty="0">
                <a:solidFill>
                  <a:schemeClr val="tx1"/>
                </a:solidFill>
              </a:rPr>
              <a:t>K-SID</a:t>
            </a:r>
            <a:r>
              <a:rPr kumimoji="1" lang="ja-JP" altLang="en-US" sz="1600" dirty="0">
                <a:solidFill>
                  <a:schemeClr val="tx1"/>
                </a:solidFill>
              </a:rPr>
              <a:t>と</a:t>
            </a:r>
            <a:r>
              <a:rPr kumimoji="1" lang="en-US" altLang="ja-JP" sz="1600" dirty="0">
                <a:solidFill>
                  <a:schemeClr val="tx1"/>
                </a:solidFill>
              </a:rPr>
              <a:t>DVBF</a:t>
            </a:r>
            <a:r>
              <a:rPr kumimoji="1" lang="ja-JP" altLang="en-US" sz="1600" dirty="0">
                <a:solidFill>
                  <a:schemeClr val="tx1"/>
                </a:solidFill>
              </a:rPr>
              <a:t>は比が小さくなっているため、相関が下がっていることがわかる。</a:t>
            </a:r>
          </a:p>
        </p:txBody>
      </p:sp>
      <p:sp>
        <p:nvSpPr>
          <p:cNvPr id="36" name="テキスト ボックス 35">
            <a:extLst>
              <a:ext uri="{FF2B5EF4-FFF2-40B4-BE49-F238E27FC236}">
                <a16:creationId xmlns:a16="http://schemas.microsoft.com/office/drawing/2014/main" id="{ECE60D6B-67D9-FDB5-8BC3-D1A503080052}"/>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37" name="テキスト ボックス 36">
            <a:extLst>
              <a:ext uri="{FF2B5EF4-FFF2-40B4-BE49-F238E27FC236}">
                <a16:creationId xmlns:a16="http://schemas.microsoft.com/office/drawing/2014/main" id="{00343DB8-FD5C-7FDF-D718-EC1D5500713D}"/>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38" name="テキスト ボックス 37">
            <a:extLst>
              <a:ext uri="{FF2B5EF4-FFF2-40B4-BE49-F238E27FC236}">
                <a16:creationId xmlns:a16="http://schemas.microsoft.com/office/drawing/2014/main" id="{E2C74106-524F-4B23-4C38-4B2894054952}"/>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39" name="テキスト ボックス 38">
            <a:extLst>
              <a:ext uri="{FF2B5EF4-FFF2-40B4-BE49-F238E27FC236}">
                <a16:creationId xmlns:a16="http://schemas.microsoft.com/office/drawing/2014/main" id="{3055CC1B-C7B7-08EE-CBC4-4D16E46FC65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40" name="テキスト ボックス 39">
            <a:extLst>
              <a:ext uri="{FF2B5EF4-FFF2-40B4-BE49-F238E27FC236}">
                <a16:creationId xmlns:a16="http://schemas.microsoft.com/office/drawing/2014/main" id="{4111AF97-13E5-A308-D7FD-FE9A9A7A84A2}"/>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41" name="テキスト ボックス 40">
            <a:extLst>
              <a:ext uri="{FF2B5EF4-FFF2-40B4-BE49-F238E27FC236}">
                <a16:creationId xmlns:a16="http://schemas.microsoft.com/office/drawing/2014/main" id="{FF3B96F8-5379-9523-FF8A-CCFF5933CE50}"/>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42" name="テキスト ボックス 41">
            <a:extLst>
              <a:ext uri="{FF2B5EF4-FFF2-40B4-BE49-F238E27FC236}">
                <a16:creationId xmlns:a16="http://schemas.microsoft.com/office/drawing/2014/main" id="{5D9414F2-203D-7326-F3F6-2F3858B34210}"/>
              </a:ext>
            </a:extLst>
          </p:cNvPr>
          <p:cNvSpPr txBox="1"/>
          <p:nvPr/>
        </p:nvSpPr>
        <p:spPr>
          <a:xfrm>
            <a:off x="8519475" y="1871320"/>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43" name="左中かっこ 42">
            <a:extLst>
              <a:ext uri="{FF2B5EF4-FFF2-40B4-BE49-F238E27FC236}">
                <a16:creationId xmlns:a16="http://schemas.microsoft.com/office/drawing/2014/main" id="{22A0952C-89A1-71E4-908C-67BB05301EA5}"/>
              </a:ext>
            </a:extLst>
          </p:cNvPr>
          <p:cNvSpPr/>
          <p:nvPr/>
        </p:nvSpPr>
        <p:spPr>
          <a:xfrm rot="16200000">
            <a:off x="7687873" y="4043710"/>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DB09D88E-DDB0-3869-BECE-13761E498E9F}"/>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45" name="テキスト ボックス 44">
            <a:extLst>
              <a:ext uri="{FF2B5EF4-FFF2-40B4-BE49-F238E27FC236}">
                <a16:creationId xmlns:a16="http://schemas.microsoft.com/office/drawing/2014/main" id="{B7FB44E6-CBF2-F911-52DE-989503CCDDB4}"/>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48" name="テキスト ボックス 47">
            <a:extLst>
              <a:ext uri="{FF2B5EF4-FFF2-40B4-BE49-F238E27FC236}">
                <a16:creationId xmlns:a16="http://schemas.microsoft.com/office/drawing/2014/main" id="{F3EF9BF5-3D81-AB7E-D078-7B89F03AE0DC}"/>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49" name="テキスト ボックス 48">
            <a:extLst>
              <a:ext uri="{FF2B5EF4-FFF2-40B4-BE49-F238E27FC236}">
                <a16:creationId xmlns:a16="http://schemas.microsoft.com/office/drawing/2014/main" id="{A7330AFD-6DCC-91D7-AC1F-A02DCA224B71}"/>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50" name="左中かっこ 49">
            <a:extLst>
              <a:ext uri="{FF2B5EF4-FFF2-40B4-BE49-F238E27FC236}">
                <a16:creationId xmlns:a16="http://schemas.microsoft.com/office/drawing/2014/main" id="{A4377C50-08E6-56A2-776E-2E24026CCCE1}"/>
              </a:ext>
            </a:extLst>
          </p:cNvPr>
          <p:cNvSpPr/>
          <p:nvPr/>
        </p:nvSpPr>
        <p:spPr>
          <a:xfrm rot="16200000">
            <a:off x="10115851" y="4572806"/>
            <a:ext cx="18000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2B57CB3-14D2-BC09-6570-6A981C58116C}"/>
              </a:ext>
            </a:extLst>
          </p:cNvPr>
          <p:cNvSpPr txBox="1"/>
          <p:nvPr/>
        </p:nvSpPr>
        <p:spPr>
          <a:xfrm>
            <a:off x="2349505" y="3429000"/>
            <a:ext cx="626933" cy="338554"/>
          </a:xfrm>
          <a:prstGeom prst="rect">
            <a:avLst/>
          </a:prstGeom>
          <a:noFill/>
        </p:spPr>
        <p:txBody>
          <a:bodyPr wrap="square" rtlCol="0">
            <a:spAutoFit/>
          </a:bodyPr>
          <a:lstStyle/>
          <a:p>
            <a:pPr algn="ctr"/>
            <a:r>
              <a:rPr kumimoji="1" lang="en-US" altLang="ja-JP" sz="1600" b="1" dirty="0">
                <a:solidFill>
                  <a:schemeClr val="accent1"/>
                </a:solidFill>
              </a:rPr>
              <a:t>1.09</a:t>
            </a:r>
          </a:p>
        </p:txBody>
      </p:sp>
      <p:sp>
        <p:nvSpPr>
          <p:cNvPr id="9" name="テキスト ボックス 8">
            <a:extLst>
              <a:ext uri="{FF2B5EF4-FFF2-40B4-BE49-F238E27FC236}">
                <a16:creationId xmlns:a16="http://schemas.microsoft.com/office/drawing/2014/main" id="{992DE1B9-40E5-14FB-F62E-C5EC3965A75A}"/>
              </a:ext>
            </a:extLst>
          </p:cNvPr>
          <p:cNvSpPr txBox="1"/>
          <p:nvPr/>
        </p:nvSpPr>
        <p:spPr>
          <a:xfrm>
            <a:off x="7258956" y="3412386"/>
            <a:ext cx="591248" cy="338554"/>
          </a:xfrm>
          <a:prstGeom prst="rect">
            <a:avLst/>
          </a:prstGeom>
          <a:noFill/>
        </p:spPr>
        <p:txBody>
          <a:bodyPr wrap="square" rtlCol="0">
            <a:spAutoFit/>
          </a:bodyPr>
          <a:lstStyle/>
          <a:p>
            <a:pPr algn="ctr"/>
            <a:r>
              <a:rPr kumimoji="1" lang="en-US" altLang="ja-JP" sz="1600" b="1" dirty="0">
                <a:solidFill>
                  <a:schemeClr val="accent1"/>
                </a:solidFill>
              </a:rPr>
              <a:t>1.13</a:t>
            </a:r>
          </a:p>
        </p:txBody>
      </p:sp>
      <p:sp>
        <p:nvSpPr>
          <p:cNvPr id="10" name="テキスト ボックス 9">
            <a:extLst>
              <a:ext uri="{FF2B5EF4-FFF2-40B4-BE49-F238E27FC236}">
                <a16:creationId xmlns:a16="http://schemas.microsoft.com/office/drawing/2014/main" id="{1BE9DA26-B088-011F-364F-57764B428611}"/>
              </a:ext>
            </a:extLst>
          </p:cNvPr>
          <p:cNvSpPr txBox="1"/>
          <p:nvPr/>
        </p:nvSpPr>
        <p:spPr>
          <a:xfrm>
            <a:off x="3315144" y="3414655"/>
            <a:ext cx="626933" cy="338554"/>
          </a:xfrm>
          <a:prstGeom prst="rect">
            <a:avLst/>
          </a:prstGeom>
          <a:noFill/>
        </p:spPr>
        <p:txBody>
          <a:bodyPr wrap="square" rtlCol="0">
            <a:spAutoFit/>
          </a:bodyPr>
          <a:lstStyle/>
          <a:p>
            <a:pPr algn="ctr"/>
            <a:r>
              <a:rPr kumimoji="1" lang="en-US" altLang="ja-JP" sz="1600" b="1" dirty="0">
                <a:solidFill>
                  <a:schemeClr val="accent1"/>
                </a:solidFill>
              </a:rPr>
              <a:t>1.12</a:t>
            </a:r>
          </a:p>
        </p:txBody>
      </p:sp>
      <p:sp>
        <p:nvSpPr>
          <p:cNvPr id="11" name="テキスト ボックス 10">
            <a:extLst>
              <a:ext uri="{FF2B5EF4-FFF2-40B4-BE49-F238E27FC236}">
                <a16:creationId xmlns:a16="http://schemas.microsoft.com/office/drawing/2014/main" id="{7BF0FCDE-0C64-E832-6FF1-A0A40121D6B0}"/>
              </a:ext>
            </a:extLst>
          </p:cNvPr>
          <p:cNvSpPr txBox="1"/>
          <p:nvPr/>
        </p:nvSpPr>
        <p:spPr>
          <a:xfrm>
            <a:off x="7561286" y="4249177"/>
            <a:ext cx="591248" cy="338554"/>
          </a:xfrm>
          <a:prstGeom prst="rect">
            <a:avLst/>
          </a:prstGeom>
          <a:noFill/>
        </p:spPr>
        <p:txBody>
          <a:bodyPr wrap="square" rtlCol="0">
            <a:spAutoFit/>
          </a:bodyPr>
          <a:lstStyle/>
          <a:p>
            <a:pPr algn="ctr"/>
            <a:r>
              <a:rPr kumimoji="1" lang="en-US" altLang="ja-JP" sz="1600" b="1" dirty="0">
                <a:solidFill>
                  <a:schemeClr val="accent4"/>
                </a:solidFill>
              </a:rPr>
              <a:t>0.51</a:t>
            </a:r>
          </a:p>
        </p:txBody>
      </p:sp>
      <p:sp>
        <p:nvSpPr>
          <p:cNvPr id="12" name="テキスト ボックス 11">
            <a:extLst>
              <a:ext uri="{FF2B5EF4-FFF2-40B4-BE49-F238E27FC236}">
                <a16:creationId xmlns:a16="http://schemas.microsoft.com/office/drawing/2014/main" id="{62C98D9C-240B-A375-1B10-90AAE14CCDEB}"/>
              </a:ext>
            </a:extLst>
          </p:cNvPr>
          <p:cNvSpPr txBox="1"/>
          <p:nvPr/>
        </p:nvSpPr>
        <p:spPr>
          <a:xfrm>
            <a:off x="9509390" y="4103405"/>
            <a:ext cx="591249" cy="338554"/>
          </a:xfrm>
          <a:prstGeom prst="rect">
            <a:avLst/>
          </a:prstGeom>
          <a:noFill/>
        </p:spPr>
        <p:txBody>
          <a:bodyPr wrap="square" rtlCol="0">
            <a:spAutoFit/>
          </a:bodyPr>
          <a:lstStyle/>
          <a:p>
            <a:pPr algn="ctr"/>
            <a:r>
              <a:rPr kumimoji="1" lang="en-US" altLang="ja-JP" sz="1600" b="1" dirty="0">
                <a:solidFill>
                  <a:schemeClr val="accent4"/>
                </a:solidFill>
              </a:rPr>
              <a:t>0.55</a:t>
            </a:r>
          </a:p>
        </p:txBody>
      </p:sp>
      <p:sp>
        <p:nvSpPr>
          <p:cNvPr id="13" name="テキスト ボックス 12">
            <a:extLst>
              <a:ext uri="{FF2B5EF4-FFF2-40B4-BE49-F238E27FC236}">
                <a16:creationId xmlns:a16="http://schemas.microsoft.com/office/drawing/2014/main" id="{FBA4E5AB-E699-C5D4-49DF-12A1812CBCC1}"/>
              </a:ext>
            </a:extLst>
          </p:cNvPr>
          <p:cNvSpPr txBox="1"/>
          <p:nvPr/>
        </p:nvSpPr>
        <p:spPr>
          <a:xfrm>
            <a:off x="5583669" y="4103405"/>
            <a:ext cx="591249" cy="338554"/>
          </a:xfrm>
          <a:prstGeom prst="rect">
            <a:avLst/>
          </a:prstGeom>
          <a:noFill/>
        </p:spPr>
        <p:txBody>
          <a:bodyPr wrap="square" rtlCol="0">
            <a:spAutoFit/>
          </a:bodyPr>
          <a:lstStyle/>
          <a:p>
            <a:pPr algn="ctr"/>
            <a:r>
              <a:rPr kumimoji="1" lang="en-US" altLang="ja-JP" sz="1600" b="1" dirty="0">
                <a:solidFill>
                  <a:schemeClr val="accent4"/>
                </a:solidFill>
              </a:rPr>
              <a:t>0.56</a:t>
            </a:r>
          </a:p>
        </p:txBody>
      </p:sp>
      <p:sp>
        <p:nvSpPr>
          <p:cNvPr id="14" name="テキスト ボックス 13">
            <a:extLst>
              <a:ext uri="{FF2B5EF4-FFF2-40B4-BE49-F238E27FC236}">
                <a16:creationId xmlns:a16="http://schemas.microsoft.com/office/drawing/2014/main" id="{1427122F-3923-ECBE-D83D-6B4CB10CCA32}"/>
              </a:ext>
            </a:extLst>
          </p:cNvPr>
          <p:cNvSpPr txBox="1"/>
          <p:nvPr/>
        </p:nvSpPr>
        <p:spPr>
          <a:xfrm>
            <a:off x="5613073" y="3139791"/>
            <a:ext cx="591248" cy="338554"/>
          </a:xfrm>
          <a:prstGeom prst="rect">
            <a:avLst/>
          </a:prstGeom>
          <a:noFill/>
        </p:spPr>
        <p:txBody>
          <a:bodyPr wrap="square" rtlCol="0">
            <a:spAutoFit/>
          </a:bodyPr>
          <a:lstStyle/>
          <a:p>
            <a:pPr algn="ctr"/>
            <a:r>
              <a:rPr kumimoji="1" lang="en-US" altLang="ja-JP" sz="1600" dirty="0">
                <a:solidFill>
                  <a:schemeClr val="accent1"/>
                </a:solidFill>
              </a:rPr>
              <a:t>1.39</a:t>
            </a:r>
          </a:p>
        </p:txBody>
      </p:sp>
      <p:sp>
        <p:nvSpPr>
          <p:cNvPr id="15" name="テキスト ボックス 14">
            <a:extLst>
              <a:ext uri="{FF2B5EF4-FFF2-40B4-BE49-F238E27FC236}">
                <a16:creationId xmlns:a16="http://schemas.microsoft.com/office/drawing/2014/main" id="{D903DE67-FE88-31D4-8F7A-F4CD12083978}"/>
              </a:ext>
            </a:extLst>
          </p:cNvPr>
          <p:cNvSpPr txBox="1"/>
          <p:nvPr/>
        </p:nvSpPr>
        <p:spPr>
          <a:xfrm>
            <a:off x="9502176" y="3145939"/>
            <a:ext cx="591248" cy="338554"/>
          </a:xfrm>
          <a:prstGeom prst="rect">
            <a:avLst/>
          </a:prstGeom>
          <a:noFill/>
        </p:spPr>
        <p:txBody>
          <a:bodyPr wrap="square" rtlCol="0">
            <a:spAutoFit/>
          </a:bodyPr>
          <a:lstStyle/>
          <a:p>
            <a:pPr algn="ctr"/>
            <a:r>
              <a:rPr kumimoji="1" lang="en-US" altLang="ja-JP" sz="1600" dirty="0">
                <a:solidFill>
                  <a:schemeClr val="accent1"/>
                </a:solidFill>
              </a:rPr>
              <a:t>1.44</a:t>
            </a:r>
          </a:p>
        </p:txBody>
      </p:sp>
      <p:sp>
        <p:nvSpPr>
          <p:cNvPr id="16" name="テキスト ボックス 15">
            <a:extLst>
              <a:ext uri="{FF2B5EF4-FFF2-40B4-BE49-F238E27FC236}">
                <a16:creationId xmlns:a16="http://schemas.microsoft.com/office/drawing/2014/main" id="{47831685-9142-54D1-AABB-70A43F3724F1}"/>
              </a:ext>
            </a:extLst>
          </p:cNvPr>
          <p:cNvSpPr txBox="1"/>
          <p:nvPr/>
        </p:nvSpPr>
        <p:spPr>
          <a:xfrm>
            <a:off x="3646452" y="4071764"/>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17" name="テキスト ボックス 16">
            <a:extLst>
              <a:ext uri="{FF2B5EF4-FFF2-40B4-BE49-F238E27FC236}">
                <a16:creationId xmlns:a16="http://schemas.microsoft.com/office/drawing/2014/main" id="{559EDB72-F08D-F287-8AFF-8ECAD10F4553}"/>
              </a:ext>
            </a:extLst>
          </p:cNvPr>
          <p:cNvSpPr txBox="1"/>
          <p:nvPr/>
        </p:nvSpPr>
        <p:spPr>
          <a:xfrm>
            <a:off x="2659267" y="4093887"/>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18" name="テキスト ボックス 17">
            <a:extLst>
              <a:ext uri="{FF2B5EF4-FFF2-40B4-BE49-F238E27FC236}">
                <a16:creationId xmlns:a16="http://schemas.microsoft.com/office/drawing/2014/main" id="{887DAE81-FE54-0472-69FC-43C70DADF38D}"/>
              </a:ext>
            </a:extLst>
          </p:cNvPr>
          <p:cNvSpPr txBox="1"/>
          <p:nvPr/>
        </p:nvSpPr>
        <p:spPr>
          <a:xfrm>
            <a:off x="4298888" y="3324241"/>
            <a:ext cx="626933" cy="338554"/>
          </a:xfrm>
          <a:prstGeom prst="rect">
            <a:avLst/>
          </a:prstGeom>
          <a:noFill/>
        </p:spPr>
        <p:txBody>
          <a:bodyPr wrap="square" rtlCol="0">
            <a:spAutoFit/>
          </a:bodyPr>
          <a:lstStyle/>
          <a:p>
            <a:pPr algn="ctr"/>
            <a:r>
              <a:rPr kumimoji="1" lang="en-US" altLang="ja-JP" sz="1600" dirty="0">
                <a:solidFill>
                  <a:schemeClr val="accent1"/>
                </a:solidFill>
              </a:rPr>
              <a:t>1.17</a:t>
            </a:r>
          </a:p>
        </p:txBody>
      </p:sp>
      <p:sp>
        <p:nvSpPr>
          <p:cNvPr id="19" name="テキスト ボックス 18">
            <a:extLst>
              <a:ext uri="{FF2B5EF4-FFF2-40B4-BE49-F238E27FC236}">
                <a16:creationId xmlns:a16="http://schemas.microsoft.com/office/drawing/2014/main" id="{CD65FE5F-7525-4039-1602-15621B0E2405}"/>
              </a:ext>
            </a:extLst>
          </p:cNvPr>
          <p:cNvSpPr txBox="1"/>
          <p:nvPr/>
        </p:nvSpPr>
        <p:spPr>
          <a:xfrm>
            <a:off x="4608208" y="4118010"/>
            <a:ext cx="591249" cy="338554"/>
          </a:xfrm>
          <a:prstGeom prst="rect">
            <a:avLst/>
          </a:prstGeom>
          <a:noFill/>
        </p:spPr>
        <p:txBody>
          <a:bodyPr wrap="square" rtlCol="0">
            <a:spAutoFit/>
          </a:bodyPr>
          <a:lstStyle/>
          <a:p>
            <a:pPr algn="ctr"/>
            <a:r>
              <a:rPr kumimoji="1" lang="en-US" altLang="ja-JP" sz="1600" dirty="0">
                <a:solidFill>
                  <a:schemeClr val="accent4"/>
                </a:solidFill>
              </a:rPr>
              <a:t>0.58</a:t>
            </a:r>
          </a:p>
        </p:txBody>
      </p:sp>
      <p:sp>
        <p:nvSpPr>
          <p:cNvPr id="21" name="吹き出し: 四角形 20">
            <a:extLst>
              <a:ext uri="{FF2B5EF4-FFF2-40B4-BE49-F238E27FC236}">
                <a16:creationId xmlns:a16="http://schemas.microsoft.com/office/drawing/2014/main" id="{AB03C936-B2B4-3D09-8948-3ABB22EC46B2}"/>
              </a:ext>
            </a:extLst>
          </p:cNvPr>
          <p:cNvSpPr/>
          <p:nvPr/>
        </p:nvSpPr>
        <p:spPr>
          <a:xfrm>
            <a:off x="65272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予測誤差と制御性能の間の相関が低い</a:t>
            </a:r>
          </a:p>
        </p:txBody>
      </p:sp>
      <p:sp>
        <p:nvSpPr>
          <p:cNvPr id="22" name="吹き出し: 四角形 21">
            <a:extLst>
              <a:ext uri="{FF2B5EF4-FFF2-40B4-BE49-F238E27FC236}">
                <a16:creationId xmlns:a16="http://schemas.microsoft.com/office/drawing/2014/main" id="{E271E16E-42AD-3790-76B0-B0331EE5F7BA}"/>
              </a:ext>
            </a:extLst>
          </p:cNvPr>
          <p:cNvSpPr/>
          <p:nvPr/>
        </p:nvSpPr>
        <p:spPr>
          <a:xfrm>
            <a:off x="2149526" y="2389576"/>
            <a:ext cx="2795060" cy="630072"/>
          </a:xfrm>
          <a:prstGeom prst="wedgeRectCallout">
            <a:avLst>
              <a:gd name="adj1" fmla="val 29048"/>
              <a:gd name="adj2" fmla="val 76779"/>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
        <p:nvSpPr>
          <p:cNvPr id="6" name="テキスト ボックス 5">
            <a:extLst>
              <a:ext uri="{FF2B5EF4-FFF2-40B4-BE49-F238E27FC236}">
                <a16:creationId xmlns:a16="http://schemas.microsoft.com/office/drawing/2014/main" id="{97A580D9-5D95-7BF4-0388-8761DD089395}"/>
              </a:ext>
            </a:extLst>
          </p:cNvPr>
          <p:cNvSpPr txBox="1"/>
          <p:nvPr/>
        </p:nvSpPr>
        <p:spPr>
          <a:xfrm>
            <a:off x="1598035" y="4324725"/>
            <a:ext cx="591249" cy="338554"/>
          </a:xfrm>
          <a:prstGeom prst="rect">
            <a:avLst/>
          </a:prstGeom>
          <a:noFill/>
        </p:spPr>
        <p:txBody>
          <a:bodyPr wrap="square" rtlCol="0">
            <a:spAutoFit/>
          </a:bodyPr>
          <a:lstStyle/>
          <a:p>
            <a:pPr algn="ctr"/>
            <a:r>
              <a:rPr kumimoji="1" lang="en-US" altLang="ja-JP" sz="1600" dirty="0">
                <a:solidFill>
                  <a:schemeClr val="accent4"/>
                </a:solidFill>
              </a:rPr>
              <a:t>0.44</a:t>
            </a:r>
          </a:p>
        </p:txBody>
      </p:sp>
      <p:sp>
        <p:nvSpPr>
          <p:cNvPr id="20" name="テキスト ボックス 19">
            <a:extLst>
              <a:ext uri="{FF2B5EF4-FFF2-40B4-BE49-F238E27FC236}">
                <a16:creationId xmlns:a16="http://schemas.microsoft.com/office/drawing/2014/main" id="{86CBA8E7-A649-BB67-142A-EF5797E3E94B}"/>
              </a:ext>
            </a:extLst>
          </p:cNvPr>
          <p:cNvSpPr txBox="1"/>
          <p:nvPr/>
        </p:nvSpPr>
        <p:spPr>
          <a:xfrm rot="16200000">
            <a:off x="-1186083" y="3471169"/>
            <a:ext cx="3455185" cy="369332"/>
          </a:xfrm>
          <a:prstGeom prst="rect">
            <a:avLst/>
          </a:prstGeom>
          <a:noFill/>
        </p:spPr>
        <p:txBody>
          <a:bodyPr wrap="square" rtlCol="0">
            <a:spAutoFit/>
          </a:bodyPr>
          <a:lstStyle/>
          <a:p>
            <a:pPr algn="ctr"/>
            <a:r>
              <a:rPr kumimoji="1" lang="en-US" altLang="ja-JP" dirty="0"/>
              <a:t>KN</a:t>
            </a:r>
            <a:r>
              <a:rPr kumimoji="1" lang="ja-JP" altLang="en-US" dirty="0"/>
              <a:t>価の誤差（平均値 約</a:t>
            </a:r>
            <a:r>
              <a:rPr kumimoji="1" lang="en-US" altLang="ja-JP" dirty="0"/>
              <a:t>15</a:t>
            </a:r>
            <a:r>
              <a:rPr kumimoji="1" lang="ja-JP" altLang="en-US" dirty="0"/>
              <a:t>）</a:t>
            </a:r>
            <a:endParaRPr kumimoji="1" lang="en-US" altLang="ja-JP" sz="3200" dirty="0"/>
          </a:p>
        </p:txBody>
      </p:sp>
    </p:spTree>
    <p:extLst>
      <p:ext uri="{BB962C8B-B14F-4D97-AF65-F5344CB8AC3E}">
        <p14:creationId xmlns:p14="http://schemas.microsoft.com/office/powerpoint/2010/main" val="226992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連携最適化による操業支援</a:t>
            </a:r>
            <a:br>
              <a:rPr lang="en-US" altLang="ja-JP" dirty="0"/>
            </a:br>
            <a:r>
              <a:rPr lang="en-US" altLang="ja-JP" dirty="0"/>
              <a:t>LR2</a:t>
            </a:r>
            <a:r>
              <a:rPr lang="ja-JP" altLang="en-US" dirty="0"/>
              <a:t>資料案</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a:t>鎌田健一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 altLang="ja-JP" dirty="0"/>
              <a:t>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2023-12-25</a:t>
            </a:r>
            <a:endParaRPr lang="ja-JP" altLang="en-US" dirty="0"/>
          </a:p>
        </p:txBody>
      </p:sp>
      <p:graphicFrame>
        <p:nvGraphicFramePr>
          <p:cNvPr id="9" name="表 8">
            <a:extLst>
              <a:ext uri="{FF2B5EF4-FFF2-40B4-BE49-F238E27FC236}">
                <a16:creationId xmlns:a16="http://schemas.microsoft.com/office/drawing/2014/main" id="{A89D6AF8-F331-8F40-8E39-276B3B96FEBE}"/>
              </a:ext>
            </a:extLst>
          </p:cNvPr>
          <p:cNvGraphicFramePr>
            <a:graphicFrameLocks noGrp="1"/>
          </p:cNvGraphicFramePr>
          <p:nvPr>
            <p:extLst>
              <p:ext uri="{D42A27DB-BD31-4B8C-83A1-F6EECF244321}">
                <p14:modId xmlns:p14="http://schemas.microsoft.com/office/powerpoint/2010/main" val="1515864189"/>
              </p:ext>
            </p:extLst>
          </p:nvPr>
        </p:nvGraphicFramePr>
        <p:xfrm>
          <a:off x="6267434" y="376890"/>
          <a:ext cx="5509234" cy="1319348"/>
        </p:xfrm>
        <a:graphic>
          <a:graphicData uri="http://schemas.openxmlformats.org/drawingml/2006/table">
            <a:tbl>
              <a:tblPr firstRow="1" bandRow="1">
                <a:tableStyleId>{5940675A-B579-460E-94D1-54222C63F5DA}</a:tableStyleId>
              </a:tblPr>
              <a:tblGrid>
                <a:gridCol w="636494">
                  <a:extLst>
                    <a:ext uri="{9D8B030D-6E8A-4147-A177-3AD203B41FA5}">
                      <a16:colId xmlns:a16="http://schemas.microsoft.com/office/drawing/2014/main" val="2988005727"/>
                    </a:ext>
                  </a:extLst>
                </a:gridCol>
                <a:gridCol w="1144921">
                  <a:extLst>
                    <a:ext uri="{9D8B030D-6E8A-4147-A177-3AD203B41FA5}">
                      <a16:colId xmlns:a16="http://schemas.microsoft.com/office/drawing/2014/main" val="2966288160"/>
                    </a:ext>
                  </a:extLst>
                </a:gridCol>
                <a:gridCol w="637775">
                  <a:extLst>
                    <a:ext uri="{9D8B030D-6E8A-4147-A177-3AD203B41FA5}">
                      <a16:colId xmlns:a16="http://schemas.microsoft.com/office/drawing/2014/main" val="2784523747"/>
                    </a:ext>
                  </a:extLst>
                </a:gridCol>
                <a:gridCol w="1148355">
                  <a:extLst>
                    <a:ext uri="{9D8B030D-6E8A-4147-A177-3AD203B41FA5}">
                      <a16:colId xmlns:a16="http://schemas.microsoft.com/office/drawing/2014/main" val="2182898409"/>
                    </a:ext>
                  </a:extLst>
                </a:gridCol>
                <a:gridCol w="803564">
                  <a:extLst>
                    <a:ext uri="{9D8B030D-6E8A-4147-A177-3AD203B41FA5}">
                      <a16:colId xmlns:a16="http://schemas.microsoft.com/office/drawing/2014/main" val="547596911"/>
                    </a:ext>
                  </a:extLst>
                </a:gridCol>
                <a:gridCol w="1138125">
                  <a:extLst>
                    <a:ext uri="{9D8B030D-6E8A-4147-A177-3AD203B41FA5}">
                      <a16:colId xmlns:a16="http://schemas.microsoft.com/office/drawing/2014/main" val="2281726266"/>
                    </a:ext>
                  </a:extLst>
                </a:gridCol>
              </a:tblGrid>
              <a:tr h="293914">
                <a:tc>
                  <a:txBody>
                    <a:bodyPr/>
                    <a:lstStyle/>
                    <a:p>
                      <a:r>
                        <a:rPr kumimoji="1" lang="en-US" altLang="ja-JP" sz="1200" dirty="0">
                          <a:solidFill>
                            <a:schemeClr val="bg1">
                              <a:lumMod val="85000"/>
                            </a:schemeClr>
                          </a:solidFill>
                        </a:rPr>
                        <a:t>Title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dirty="0">
                          <a:solidFill>
                            <a:schemeClr val="bg1">
                              <a:lumMod val="85000"/>
                            </a:schemeClr>
                          </a:solidFill>
                        </a:rPr>
                        <a:t>連携最適化による操業支援 </a:t>
                      </a:r>
                      <a:r>
                        <a:rPr kumimoji="1" lang="en-US" altLang="ja-JP" sz="1200" dirty="0">
                          <a:solidFill>
                            <a:schemeClr val="bg1">
                              <a:lumMod val="85000"/>
                            </a:schemeClr>
                          </a:solidFill>
                        </a:rPr>
                        <a:t>LR2</a:t>
                      </a:r>
                      <a:r>
                        <a:rPr kumimoji="1" lang="ja-JP" altLang="en-US" sz="1200" dirty="0">
                          <a:solidFill>
                            <a:schemeClr val="bg1">
                              <a:lumMod val="85000"/>
                            </a:schemeClr>
                          </a:solidFill>
                        </a:rPr>
                        <a:t>資料</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a:solidFill>
                            <a:schemeClr val="bg1">
                              <a:lumMod val="85000"/>
                            </a:schemeClr>
                          </a:solidFill>
                        </a:rPr>
                        <a:t>Date</a:t>
                      </a:r>
                      <a:endParaRPr kumimoji="1" lang="ja-JP" altLang="en-US" sz="120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2023/12/20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04419499"/>
                  </a:ext>
                </a:extLst>
              </a:tr>
              <a:tr h="293914">
                <a:tc>
                  <a:txBody>
                    <a:bodyPr/>
                    <a:lstStyle/>
                    <a:p>
                      <a:r>
                        <a:rPr kumimoji="1" lang="en-US" altLang="ja-JP" sz="1200" dirty="0">
                          <a:solidFill>
                            <a:schemeClr val="bg1">
                              <a:lumMod val="85000"/>
                            </a:schemeClr>
                          </a:solidFill>
                        </a:rPr>
                        <a:t>No.</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en-US" altLang="ja-JP" sz="1200" dirty="0">
                          <a:solidFill>
                            <a:schemeClr val="bg1">
                              <a:lumMod val="85000"/>
                            </a:schemeClr>
                          </a:solidFill>
                        </a:rPr>
                        <a:t>SMM-BD19-INV-08R-0001</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Rev.</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76422670"/>
                  </a:ext>
                </a:extLst>
              </a:tr>
              <a:tr h="367393">
                <a:tc>
                  <a:txBody>
                    <a:bodyPr/>
                    <a:lstStyle/>
                    <a:p>
                      <a:r>
                        <a:rPr kumimoji="1" lang="en-US" altLang="ja-JP" sz="1200" dirty="0">
                          <a:solidFill>
                            <a:schemeClr val="bg1">
                              <a:lumMod val="85000"/>
                            </a:schemeClr>
                          </a:solidFill>
                        </a:rPr>
                        <a:t>Desc.</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a:solidFill>
                            <a:schemeClr val="bg1">
                              <a:lumMod val="85000"/>
                            </a:schemeClr>
                          </a:solidFill>
                        </a:rPr>
                        <a:t>初版作成</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Issue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INV </a:t>
                      </a:r>
                      <a:r>
                        <a:rPr kumimoji="1" lang="ja-JP" altLang="en-US" sz="1200">
                          <a:solidFill>
                            <a:schemeClr val="bg1">
                              <a:lumMod val="85000"/>
                            </a:schemeClr>
                          </a:solidFill>
                        </a:rPr>
                        <a:t>プロジェクトデザイン部</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4399807"/>
                  </a:ext>
                </a:extLst>
              </a:tr>
              <a:tr h="220436">
                <a:tc>
                  <a:txBody>
                    <a:bodyPr/>
                    <a:lstStyle/>
                    <a:p>
                      <a:r>
                        <a:rPr kumimoji="1" lang="en-US" altLang="ja-JP" sz="1200" dirty="0">
                          <a:solidFill>
                            <a:schemeClr val="bg1">
                              <a:lumMod val="85000"/>
                            </a:schemeClr>
                          </a:solidFill>
                        </a:rPr>
                        <a:t>Author</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鎌田健一</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Check</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福沢充孝</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Approval</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藤田佳弘</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20551493"/>
                  </a:ext>
                </a:extLst>
              </a:tr>
            </a:tbl>
          </a:graphicData>
        </a:graphic>
      </p:graphicFrame>
    </p:spTree>
    <p:extLst>
      <p:ext uri="{BB962C8B-B14F-4D97-AF65-F5344CB8AC3E}">
        <p14:creationId xmlns:p14="http://schemas.microsoft.com/office/powerpoint/2010/main" val="185215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C4A0B7BA-B2B6-FC6C-D3E4-5D828C401621}"/>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97A260F5-A53A-AD45-6D31-C9377BD12034}"/>
              </a:ext>
            </a:extLst>
          </p:cNvPr>
          <p:cNvSpPr/>
          <p:nvPr/>
        </p:nvSpPr>
        <p:spPr>
          <a:xfrm>
            <a:off x="6265178"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286B1E7C-91DC-C566-C53E-F65743500D79}"/>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4" name="図 33">
            <a:extLst>
              <a:ext uri="{FF2B5EF4-FFF2-40B4-BE49-F238E27FC236}">
                <a16:creationId xmlns:a16="http://schemas.microsoft.com/office/drawing/2014/main" id="{F58C45F7-3046-AC2C-DA6C-2C29F58E670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3229" y="1842517"/>
            <a:ext cx="10545542" cy="3688102"/>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予測性能・制御性能は、非線型性・動特性を考慮しても、大きく改善しなかった。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7" name="テキスト ボックス 6">
            <a:extLst>
              <a:ext uri="{FF2B5EF4-FFF2-40B4-BE49-F238E27FC236}">
                <a16:creationId xmlns:a16="http://schemas.microsoft.com/office/drawing/2014/main" id="{EAD288E2-5406-5B97-4366-CF27E34477C4}"/>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8" name="テキスト ボックス 7">
            <a:extLst>
              <a:ext uri="{FF2B5EF4-FFF2-40B4-BE49-F238E27FC236}">
                <a16:creationId xmlns:a16="http://schemas.microsoft.com/office/drawing/2014/main" id="{37C59B3D-2574-3937-68B6-920CA57F987B}"/>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11" name="テキスト ボックス 10">
            <a:extLst>
              <a:ext uri="{FF2B5EF4-FFF2-40B4-BE49-F238E27FC236}">
                <a16:creationId xmlns:a16="http://schemas.microsoft.com/office/drawing/2014/main" id="{C4D72B4A-8641-AAD3-A846-A0DD1A7E14F5}"/>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12" name="テキスト ボックス 11">
            <a:extLst>
              <a:ext uri="{FF2B5EF4-FFF2-40B4-BE49-F238E27FC236}">
                <a16:creationId xmlns:a16="http://schemas.microsoft.com/office/drawing/2014/main" id="{92F91306-6D95-E7A3-1D5D-06A49DF758C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13" name="テキスト ボックス 12">
            <a:extLst>
              <a:ext uri="{FF2B5EF4-FFF2-40B4-BE49-F238E27FC236}">
                <a16:creationId xmlns:a16="http://schemas.microsoft.com/office/drawing/2014/main" id="{D7A25260-50B6-DCCD-B800-FF70360F8421}"/>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15" name="テキスト ボックス 14">
            <a:extLst>
              <a:ext uri="{FF2B5EF4-FFF2-40B4-BE49-F238E27FC236}">
                <a16:creationId xmlns:a16="http://schemas.microsoft.com/office/drawing/2014/main" id="{8542D43C-03C4-B00F-9955-046CF498DC54}"/>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17" name="テキスト ボックス 16">
            <a:extLst>
              <a:ext uri="{FF2B5EF4-FFF2-40B4-BE49-F238E27FC236}">
                <a16:creationId xmlns:a16="http://schemas.microsoft.com/office/drawing/2014/main" id="{66FCC37E-97DC-6DA7-0BA6-32E42573D673}"/>
              </a:ext>
            </a:extLst>
          </p:cNvPr>
          <p:cNvSpPr txBox="1"/>
          <p:nvPr/>
        </p:nvSpPr>
        <p:spPr>
          <a:xfrm>
            <a:off x="8137671" y="1872216"/>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19" name="テキスト ボックス 18">
            <a:extLst>
              <a:ext uri="{FF2B5EF4-FFF2-40B4-BE49-F238E27FC236}">
                <a16:creationId xmlns:a16="http://schemas.microsoft.com/office/drawing/2014/main" id="{03208DCD-9358-C88A-0FA2-16910A1765AB}"/>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20" name="テキスト ボックス 19">
            <a:extLst>
              <a:ext uri="{FF2B5EF4-FFF2-40B4-BE49-F238E27FC236}">
                <a16:creationId xmlns:a16="http://schemas.microsoft.com/office/drawing/2014/main" id="{C2CD7331-CEBD-DBF5-F14A-C0B34B1EB7EA}"/>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24" name="吹き出し: 四角形 23">
            <a:extLst>
              <a:ext uri="{FF2B5EF4-FFF2-40B4-BE49-F238E27FC236}">
                <a16:creationId xmlns:a16="http://schemas.microsoft.com/office/drawing/2014/main" id="{B037D1F6-B382-844E-BB98-DA3CDA67DF12}"/>
              </a:ext>
            </a:extLst>
          </p:cNvPr>
          <p:cNvSpPr/>
          <p:nvPr/>
        </p:nvSpPr>
        <p:spPr>
          <a:xfrm>
            <a:off x="65272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予測誤差と制御性能の間の相関が低い</a:t>
            </a:r>
          </a:p>
        </p:txBody>
      </p:sp>
      <p:sp>
        <p:nvSpPr>
          <p:cNvPr id="23" name="テキスト ボックス 22">
            <a:extLst>
              <a:ext uri="{FF2B5EF4-FFF2-40B4-BE49-F238E27FC236}">
                <a16:creationId xmlns:a16="http://schemas.microsoft.com/office/drawing/2014/main" id="{D38882B0-FB59-C537-1B8C-6B2989961741}"/>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25" name="テキスト ボックス 24">
            <a:extLst>
              <a:ext uri="{FF2B5EF4-FFF2-40B4-BE49-F238E27FC236}">
                <a16:creationId xmlns:a16="http://schemas.microsoft.com/office/drawing/2014/main" id="{35DE2DE5-2EE4-6993-1393-315AF9ADD168}"/>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35" name="テキスト ボックス 34">
            <a:extLst>
              <a:ext uri="{FF2B5EF4-FFF2-40B4-BE49-F238E27FC236}">
                <a16:creationId xmlns:a16="http://schemas.microsoft.com/office/drawing/2014/main" id="{31F60D05-9AD3-794E-CA72-5731D6B76AC1}"/>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6" name="吹き出し: 四角形 35">
            <a:extLst>
              <a:ext uri="{FF2B5EF4-FFF2-40B4-BE49-F238E27FC236}">
                <a16:creationId xmlns:a16="http://schemas.microsoft.com/office/drawing/2014/main" id="{3B6C359F-7FBB-181F-0DB5-7C8B0F17E794}"/>
              </a:ext>
            </a:extLst>
          </p:cNvPr>
          <p:cNvSpPr/>
          <p:nvPr/>
        </p:nvSpPr>
        <p:spPr>
          <a:xfrm>
            <a:off x="1839433" y="-19545"/>
            <a:ext cx="10077747" cy="86641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非線形性・動特性を入れたらどうなるか？という検証なので、結果を並べる順番も気を付けたほうが良い。</a:t>
            </a:r>
            <a:endParaRPr kumimoji="1" lang="en-US" altLang="ja-JP" sz="1600" dirty="0">
              <a:solidFill>
                <a:schemeClr val="tx1"/>
              </a:solidFill>
            </a:endParaRPr>
          </a:p>
          <a:p>
            <a:r>
              <a:rPr kumimoji="1" lang="ja-JP" altLang="en-US" sz="1600" dirty="0">
                <a:solidFill>
                  <a:schemeClr val="tx1"/>
                </a:solidFill>
              </a:rPr>
              <a:t>言いたいことは、①両性質を考慮しても、予測性能・制御性能が大きく改善しないこと、②相関しないから最適化計算への応用も期待できないこと（予測性能からモデル選択するのが困難）の</a:t>
            </a:r>
            <a:r>
              <a:rPr kumimoji="1" lang="en-US" altLang="ja-JP" sz="1600" dirty="0">
                <a:solidFill>
                  <a:schemeClr val="tx1"/>
                </a:solidFill>
              </a:rPr>
              <a:t>2</a:t>
            </a:r>
            <a:r>
              <a:rPr kumimoji="1" lang="ja-JP" altLang="en-US" sz="1600" dirty="0">
                <a:solidFill>
                  <a:schemeClr val="tx1"/>
                </a:solidFill>
              </a:rPr>
              <a:t>点に要約できるはず。ただし、外挿の件をどう話すか？</a:t>
            </a:r>
          </a:p>
        </p:txBody>
      </p:sp>
      <p:sp>
        <p:nvSpPr>
          <p:cNvPr id="41" name="吹き出し: 四角形 40">
            <a:extLst>
              <a:ext uri="{FF2B5EF4-FFF2-40B4-BE49-F238E27FC236}">
                <a16:creationId xmlns:a16="http://schemas.microsoft.com/office/drawing/2014/main" id="{2C7FF391-7D5C-9E77-3DD7-69A9E24B4CD7}"/>
              </a:ext>
            </a:extLst>
          </p:cNvPr>
          <p:cNvSpPr/>
          <p:nvPr/>
        </p:nvSpPr>
        <p:spPr>
          <a:xfrm>
            <a:off x="2149526" y="2389576"/>
            <a:ext cx="2795060" cy="630072"/>
          </a:xfrm>
          <a:prstGeom prst="wedgeRectCallout">
            <a:avLst>
              <a:gd name="adj1" fmla="val 29048"/>
              <a:gd name="adj2" fmla="val 76779"/>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
        <p:nvSpPr>
          <p:cNvPr id="42" name="左中かっこ 41">
            <a:extLst>
              <a:ext uri="{FF2B5EF4-FFF2-40B4-BE49-F238E27FC236}">
                <a16:creationId xmlns:a16="http://schemas.microsoft.com/office/drawing/2014/main" id="{FE87B1A1-700D-0CDB-4B03-F081812D12C9}"/>
              </a:ext>
            </a:extLst>
          </p:cNvPr>
          <p:cNvSpPr/>
          <p:nvPr/>
        </p:nvSpPr>
        <p:spPr>
          <a:xfrm rot="16200000">
            <a:off x="7687873" y="4045164"/>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左中かっこ 42">
            <a:extLst>
              <a:ext uri="{FF2B5EF4-FFF2-40B4-BE49-F238E27FC236}">
                <a16:creationId xmlns:a16="http://schemas.microsoft.com/office/drawing/2014/main" id="{EDDE1297-065A-3390-CF1C-C4ACFD5E9E0C}"/>
              </a:ext>
            </a:extLst>
          </p:cNvPr>
          <p:cNvSpPr/>
          <p:nvPr/>
        </p:nvSpPr>
        <p:spPr>
          <a:xfrm rot="16200000">
            <a:off x="10115571" y="4571071"/>
            <a:ext cx="18056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36CB775-9478-7190-357B-3DFDD4D8142C}"/>
              </a:ext>
            </a:extLst>
          </p:cNvPr>
          <p:cNvSpPr txBox="1"/>
          <p:nvPr/>
        </p:nvSpPr>
        <p:spPr>
          <a:xfrm>
            <a:off x="2472915" y="3538545"/>
            <a:ext cx="685743" cy="338554"/>
          </a:xfrm>
          <a:prstGeom prst="rect">
            <a:avLst/>
          </a:prstGeom>
          <a:noFill/>
        </p:spPr>
        <p:txBody>
          <a:bodyPr wrap="square" rtlCol="0">
            <a:spAutoFit/>
          </a:bodyPr>
          <a:lstStyle/>
          <a:p>
            <a:pPr algn="ctr"/>
            <a:r>
              <a:rPr kumimoji="1" lang="en-US" altLang="ja-JP" sz="1600" b="1" dirty="0">
                <a:solidFill>
                  <a:schemeClr val="accent1"/>
                </a:solidFill>
              </a:rPr>
              <a:t>7.3%</a:t>
            </a:r>
          </a:p>
        </p:txBody>
      </p:sp>
      <p:sp>
        <p:nvSpPr>
          <p:cNvPr id="10" name="テキスト ボックス 9">
            <a:extLst>
              <a:ext uri="{FF2B5EF4-FFF2-40B4-BE49-F238E27FC236}">
                <a16:creationId xmlns:a16="http://schemas.microsoft.com/office/drawing/2014/main" id="{A46D3192-BD41-ACE0-5FEE-A3AF51695B1F}"/>
              </a:ext>
            </a:extLst>
          </p:cNvPr>
          <p:cNvSpPr txBox="1"/>
          <p:nvPr/>
        </p:nvSpPr>
        <p:spPr>
          <a:xfrm>
            <a:off x="7338468" y="3538545"/>
            <a:ext cx="675750" cy="338554"/>
          </a:xfrm>
          <a:prstGeom prst="rect">
            <a:avLst/>
          </a:prstGeom>
          <a:noFill/>
        </p:spPr>
        <p:txBody>
          <a:bodyPr wrap="square" rtlCol="0">
            <a:spAutoFit/>
          </a:bodyPr>
          <a:lstStyle/>
          <a:p>
            <a:pPr algn="ctr"/>
            <a:r>
              <a:rPr kumimoji="1" lang="en-US" altLang="ja-JP" sz="1600" b="1" dirty="0">
                <a:solidFill>
                  <a:schemeClr val="accent1"/>
                </a:solidFill>
              </a:rPr>
              <a:t>7.5%</a:t>
            </a:r>
          </a:p>
        </p:txBody>
      </p:sp>
      <p:sp>
        <p:nvSpPr>
          <p:cNvPr id="14" name="テキスト ボックス 13">
            <a:extLst>
              <a:ext uri="{FF2B5EF4-FFF2-40B4-BE49-F238E27FC236}">
                <a16:creationId xmlns:a16="http://schemas.microsoft.com/office/drawing/2014/main" id="{6F085C78-4451-11B1-87F4-B5D60F93F0C0}"/>
              </a:ext>
            </a:extLst>
          </p:cNvPr>
          <p:cNvSpPr txBox="1"/>
          <p:nvPr/>
        </p:nvSpPr>
        <p:spPr>
          <a:xfrm>
            <a:off x="3451806" y="3538545"/>
            <a:ext cx="675750" cy="338554"/>
          </a:xfrm>
          <a:prstGeom prst="rect">
            <a:avLst/>
          </a:prstGeom>
          <a:noFill/>
        </p:spPr>
        <p:txBody>
          <a:bodyPr wrap="square" rtlCol="0">
            <a:spAutoFit/>
          </a:bodyPr>
          <a:lstStyle/>
          <a:p>
            <a:pPr algn="ctr"/>
            <a:r>
              <a:rPr kumimoji="1" lang="en-US" altLang="ja-JP" sz="1600" b="1" dirty="0">
                <a:solidFill>
                  <a:schemeClr val="accent1"/>
                </a:solidFill>
              </a:rPr>
              <a:t>7.5%</a:t>
            </a:r>
          </a:p>
        </p:txBody>
      </p:sp>
      <p:sp>
        <p:nvSpPr>
          <p:cNvPr id="16" name="テキスト ボックス 15">
            <a:extLst>
              <a:ext uri="{FF2B5EF4-FFF2-40B4-BE49-F238E27FC236}">
                <a16:creationId xmlns:a16="http://schemas.microsoft.com/office/drawing/2014/main" id="{3FB40569-B2D3-3795-7293-C75C8A52C0E5}"/>
              </a:ext>
            </a:extLst>
          </p:cNvPr>
          <p:cNvSpPr txBox="1"/>
          <p:nvPr/>
        </p:nvSpPr>
        <p:spPr>
          <a:xfrm>
            <a:off x="7692150" y="4296802"/>
            <a:ext cx="678940" cy="338554"/>
          </a:xfrm>
          <a:prstGeom prst="rect">
            <a:avLst/>
          </a:prstGeom>
          <a:noFill/>
        </p:spPr>
        <p:txBody>
          <a:bodyPr wrap="square" rtlCol="0">
            <a:spAutoFit/>
          </a:bodyPr>
          <a:lstStyle/>
          <a:p>
            <a:pPr algn="ctr"/>
            <a:r>
              <a:rPr kumimoji="1" lang="en-US" altLang="ja-JP" sz="1600" b="1" dirty="0">
                <a:solidFill>
                  <a:schemeClr val="accent4"/>
                </a:solidFill>
              </a:rPr>
              <a:t>3.4%</a:t>
            </a:r>
          </a:p>
        </p:txBody>
      </p:sp>
      <p:sp>
        <p:nvSpPr>
          <p:cNvPr id="18" name="テキスト ボックス 17">
            <a:extLst>
              <a:ext uri="{FF2B5EF4-FFF2-40B4-BE49-F238E27FC236}">
                <a16:creationId xmlns:a16="http://schemas.microsoft.com/office/drawing/2014/main" id="{90B39E15-7E3B-CE04-6E9D-FF4C18492D80}"/>
              </a:ext>
            </a:extLst>
          </p:cNvPr>
          <p:cNvSpPr txBox="1"/>
          <p:nvPr/>
        </p:nvSpPr>
        <p:spPr>
          <a:xfrm>
            <a:off x="9643981" y="4071283"/>
            <a:ext cx="678940" cy="338554"/>
          </a:xfrm>
          <a:prstGeom prst="rect">
            <a:avLst/>
          </a:prstGeom>
          <a:noFill/>
        </p:spPr>
        <p:txBody>
          <a:bodyPr wrap="square" rtlCol="0">
            <a:spAutoFit/>
          </a:bodyPr>
          <a:lstStyle/>
          <a:p>
            <a:pPr algn="ctr"/>
            <a:r>
              <a:rPr kumimoji="1" lang="en-US" altLang="ja-JP" sz="1600" b="1" dirty="0">
                <a:solidFill>
                  <a:schemeClr val="accent4"/>
                </a:solidFill>
              </a:rPr>
              <a:t>3.7%</a:t>
            </a:r>
          </a:p>
        </p:txBody>
      </p:sp>
      <p:sp>
        <p:nvSpPr>
          <p:cNvPr id="21" name="テキスト ボックス 20">
            <a:extLst>
              <a:ext uri="{FF2B5EF4-FFF2-40B4-BE49-F238E27FC236}">
                <a16:creationId xmlns:a16="http://schemas.microsoft.com/office/drawing/2014/main" id="{1903E1D5-5868-4EEA-2122-F5B14F884375}"/>
              </a:ext>
            </a:extLst>
          </p:cNvPr>
          <p:cNvSpPr txBox="1"/>
          <p:nvPr/>
        </p:nvSpPr>
        <p:spPr>
          <a:xfrm>
            <a:off x="5733583" y="4071283"/>
            <a:ext cx="678940" cy="338554"/>
          </a:xfrm>
          <a:prstGeom prst="rect">
            <a:avLst/>
          </a:prstGeom>
          <a:noFill/>
        </p:spPr>
        <p:txBody>
          <a:bodyPr wrap="square" rtlCol="0">
            <a:spAutoFit/>
          </a:bodyPr>
          <a:lstStyle/>
          <a:p>
            <a:pPr algn="ctr"/>
            <a:r>
              <a:rPr kumimoji="1" lang="en-US" altLang="ja-JP" sz="1600" b="1" dirty="0">
                <a:solidFill>
                  <a:schemeClr val="accent4"/>
                </a:solidFill>
              </a:rPr>
              <a:t>3.7%</a:t>
            </a:r>
          </a:p>
        </p:txBody>
      </p:sp>
      <p:sp>
        <p:nvSpPr>
          <p:cNvPr id="22" name="テキスト ボックス 21">
            <a:extLst>
              <a:ext uri="{FF2B5EF4-FFF2-40B4-BE49-F238E27FC236}">
                <a16:creationId xmlns:a16="http://schemas.microsoft.com/office/drawing/2014/main" id="{3209AB2D-D54D-82B7-9E2C-1DC883B0E9E5}"/>
              </a:ext>
            </a:extLst>
          </p:cNvPr>
          <p:cNvSpPr txBox="1"/>
          <p:nvPr/>
        </p:nvSpPr>
        <p:spPr>
          <a:xfrm>
            <a:off x="5652829" y="3173471"/>
            <a:ext cx="675750" cy="338554"/>
          </a:xfrm>
          <a:prstGeom prst="rect">
            <a:avLst/>
          </a:prstGeom>
          <a:noFill/>
        </p:spPr>
        <p:txBody>
          <a:bodyPr wrap="square" rtlCol="0">
            <a:spAutoFit/>
          </a:bodyPr>
          <a:lstStyle/>
          <a:p>
            <a:pPr algn="ctr"/>
            <a:r>
              <a:rPr kumimoji="1" lang="en-US" altLang="ja-JP" sz="1600" dirty="0">
                <a:solidFill>
                  <a:schemeClr val="accent1"/>
                </a:solidFill>
              </a:rPr>
              <a:t>9.3%</a:t>
            </a:r>
          </a:p>
        </p:txBody>
      </p:sp>
      <p:sp>
        <p:nvSpPr>
          <p:cNvPr id="26" name="テキスト ボックス 25">
            <a:extLst>
              <a:ext uri="{FF2B5EF4-FFF2-40B4-BE49-F238E27FC236}">
                <a16:creationId xmlns:a16="http://schemas.microsoft.com/office/drawing/2014/main" id="{B6907E12-EBE0-C5FA-D360-A63757E132D9}"/>
              </a:ext>
            </a:extLst>
          </p:cNvPr>
          <p:cNvSpPr txBox="1"/>
          <p:nvPr/>
        </p:nvSpPr>
        <p:spPr>
          <a:xfrm>
            <a:off x="9608192" y="3173471"/>
            <a:ext cx="675749" cy="338554"/>
          </a:xfrm>
          <a:prstGeom prst="rect">
            <a:avLst/>
          </a:prstGeom>
          <a:noFill/>
        </p:spPr>
        <p:txBody>
          <a:bodyPr wrap="square" rtlCol="0">
            <a:spAutoFit/>
          </a:bodyPr>
          <a:lstStyle/>
          <a:p>
            <a:pPr algn="ctr"/>
            <a:r>
              <a:rPr kumimoji="1" lang="en-US" altLang="ja-JP" sz="1600" dirty="0">
                <a:solidFill>
                  <a:schemeClr val="accent1"/>
                </a:solidFill>
              </a:rPr>
              <a:t>9.6%</a:t>
            </a:r>
          </a:p>
        </p:txBody>
      </p:sp>
      <p:sp>
        <p:nvSpPr>
          <p:cNvPr id="29" name="テキスト ボックス 28">
            <a:extLst>
              <a:ext uri="{FF2B5EF4-FFF2-40B4-BE49-F238E27FC236}">
                <a16:creationId xmlns:a16="http://schemas.microsoft.com/office/drawing/2014/main" id="{2CB48BD6-9BB1-CA88-BE95-840013CE70E3}"/>
              </a:ext>
            </a:extLst>
          </p:cNvPr>
          <p:cNvSpPr txBox="1"/>
          <p:nvPr/>
        </p:nvSpPr>
        <p:spPr>
          <a:xfrm>
            <a:off x="3788912" y="4071283"/>
            <a:ext cx="678940" cy="338554"/>
          </a:xfrm>
          <a:prstGeom prst="rect">
            <a:avLst/>
          </a:prstGeom>
          <a:noFill/>
        </p:spPr>
        <p:txBody>
          <a:bodyPr wrap="square" rtlCol="0">
            <a:spAutoFit/>
          </a:bodyPr>
          <a:lstStyle/>
          <a:p>
            <a:pPr algn="ctr"/>
            <a:r>
              <a:rPr kumimoji="1" lang="en-US" altLang="ja-JP" sz="1600" dirty="0">
                <a:solidFill>
                  <a:schemeClr val="accent4"/>
                </a:solidFill>
              </a:rPr>
              <a:t>4.1%</a:t>
            </a:r>
          </a:p>
        </p:txBody>
      </p:sp>
      <p:sp>
        <p:nvSpPr>
          <p:cNvPr id="30" name="テキスト ボックス 29">
            <a:extLst>
              <a:ext uri="{FF2B5EF4-FFF2-40B4-BE49-F238E27FC236}">
                <a16:creationId xmlns:a16="http://schemas.microsoft.com/office/drawing/2014/main" id="{31D5F6A7-4732-B5B3-AA85-0F06F3108DDE}"/>
              </a:ext>
            </a:extLst>
          </p:cNvPr>
          <p:cNvSpPr txBox="1"/>
          <p:nvPr/>
        </p:nvSpPr>
        <p:spPr>
          <a:xfrm>
            <a:off x="2820777" y="4071283"/>
            <a:ext cx="685743" cy="338554"/>
          </a:xfrm>
          <a:prstGeom prst="rect">
            <a:avLst/>
          </a:prstGeom>
          <a:noFill/>
        </p:spPr>
        <p:txBody>
          <a:bodyPr wrap="square" rtlCol="0">
            <a:spAutoFit/>
          </a:bodyPr>
          <a:lstStyle/>
          <a:p>
            <a:pPr algn="ctr"/>
            <a:r>
              <a:rPr kumimoji="1" lang="en-US" altLang="ja-JP" sz="1600" dirty="0">
                <a:solidFill>
                  <a:schemeClr val="accent4"/>
                </a:solidFill>
              </a:rPr>
              <a:t>4.1%</a:t>
            </a:r>
          </a:p>
        </p:txBody>
      </p:sp>
      <p:sp>
        <p:nvSpPr>
          <p:cNvPr id="31" name="テキスト ボックス 30">
            <a:extLst>
              <a:ext uri="{FF2B5EF4-FFF2-40B4-BE49-F238E27FC236}">
                <a16:creationId xmlns:a16="http://schemas.microsoft.com/office/drawing/2014/main" id="{2940363F-4275-37A4-6752-D28D10A5D444}"/>
              </a:ext>
            </a:extLst>
          </p:cNvPr>
          <p:cNvSpPr txBox="1"/>
          <p:nvPr/>
        </p:nvSpPr>
        <p:spPr>
          <a:xfrm>
            <a:off x="4391652" y="3538545"/>
            <a:ext cx="752044" cy="338554"/>
          </a:xfrm>
          <a:prstGeom prst="rect">
            <a:avLst/>
          </a:prstGeom>
          <a:noFill/>
        </p:spPr>
        <p:txBody>
          <a:bodyPr wrap="square" rtlCol="0">
            <a:spAutoFit/>
          </a:bodyPr>
          <a:lstStyle/>
          <a:p>
            <a:pPr algn="ctr"/>
            <a:r>
              <a:rPr kumimoji="1" lang="en-US" altLang="ja-JP" sz="1600" dirty="0">
                <a:solidFill>
                  <a:schemeClr val="accent1"/>
                </a:solidFill>
              </a:rPr>
              <a:t>7.8%</a:t>
            </a:r>
          </a:p>
        </p:txBody>
      </p:sp>
      <p:sp>
        <p:nvSpPr>
          <p:cNvPr id="32" name="テキスト ボックス 31">
            <a:extLst>
              <a:ext uri="{FF2B5EF4-FFF2-40B4-BE49-F238E27FC236}">
                <a16:creationId xmlns:a16="http://schemas.microsoft.com/office/drawing/2014/main" id="{983C6EBA-3818-D632-7EF0-8454BFAAE90E}"/>
              </a:ext>
            </a:extLst>
          </p:cNvPr>
          <p:cNvSpPr txBox="1"/>
          <p:nvPr/>
        </p:nvSpPr>
        <p:spPr>
          <a:xfrm>
            <a:off x="4777172" y="4071283"/>
            <a:ext cx="678940" cy="338554"/>
          </a:xfrm>
          <a:prstGeom prst="rect">
            <a:avLst/>
          </a:prstGeom>
          <a:noFill/>
        </p:spPr>
        <p:txBody>
          <a:bodyPr wrap="square" rtlCol="0">
            <a:spAutoFit/>
          </a:bodyPr>
          <a:lstStyle/>
          <a:p>
            <a:pPr algn="ctr"/>
            <a:r>
              <a:rPr kumimoji="1" lang="en-US" altLang="ja-JP" sz="1600" dirty="0">
                <a:solidFill>
                  <a:schemeClr val="accent4"/>
                </a:solidFill>
              </a:rPr>
              <a:t>3.9%</a:t>
            </a:r>
          </a:p>
        </p:txBody>
      </p:sp>
      <p:sp>
        <p:nvSpPr>
          <p:cNvPr id="33" name="テキスト ボックス 32">
            <a:extLst>
              <a:ext uri="{FF2B5EF4-FFF2-40B4-BE49-F238E27FC236}">
                <a16:creationId xmlns:a16="http://schemas.microsoft.com/office/drawing/2014/main" id="{AD307845-AFF9-09A7-D8A0-64E6FF5AB74A}"/>
              </a:ext>
            </a:extLst>
          </p:cNvPr>
          <p:cNvSpPr txBox="1"/>
          <p:nvPr/>
        </p:nvSpPr>
        <p:spPr>
          <a:xfrm>
            <a:off x="1710972" y="4332889"/>
            <a:ext cx="685743" cy="338554"/>
          </a:xfrm>
          <a:prstGeom prst="rect">
            <a:avLst/>
          </a:prstGeom>
          <a:noFill/>
        </p:spPr>
        <p:txBody>
          <a:bodyPr wrap="square" rtlCol="0">
            <a:spAutoFit/>
          </a:bodyPr>
          <a:lstStyle/>
          <a:p>
            <a:pPr algn="ctr"/>
            <a:r>
              <a:rPr kumimoji="1" lang="en-US" altLang="ja-JP" sz="1600" dirty="0">
                <a:solidFill>
                  <a:schemeClr val="accent4"/>
                </a:solidFill>
              </a:rPr>
              <a:t>2.9%</a:t>
            </a:r>
          </a:p>
        </p:txBody>
      </p:sp>
      <p:sp>
        <p:nvSpPr>
          <p:cNvPr id="37" name="テキスト ボックス 36">
            <a:extLst>
              <a:ext uri="{FF2B5EF4-FFF2-40B4-BE49-F238E27FC236}">
                <a16:creationId xmlns:a16="http://schemas.microsoft.com/office/drawing/2014/main" id="{67E27670-3EBA-06C4-F616-F07AFCD1A2ED}"/>
              </a:ext>
            </a:extLst>
          </p:cNvPr>
          <p:cNvSpPr txBox="1"/>
          <p:nvPr/>
        </p:nvSpPr>
        <p:spPr>
          <a:xfrm rot="16200000">
            <a:off x="-1221635" y="3501902"/>
            <a:ext cx="3544886" cy="369332"/>
          </a:xfrm>
          <a:prstGeom prst="rect">
            <a:avLst/>
          </a:prstGeom>
          <a:noFill/>
        </p:spPr>
        <p:txBody>
          <a:bodyPr wrap="square" rtlCol="0">
            <a:spAutoFit/>
          </a:bodyPr>
          <a:lstStyle/>
          <a:p>
            <a:pPr algn="ctr"/>
            <a:r>
              <a:rPr kumimoji="1" lang="en-US" altLang="ja-JP" dirty="0"/>
              <a:t>KN</a:t>
            </a:r>
            <a:r>
              <a:rPr kumimoji="1" lang="ja-JP" altLang="en-US" dirty="0"/>
              <a:t>価の誤差の割合（分母 </a:t>
            </a:r>
            <a:r>
              <a:rPr kumimoji="1" lang="en-US" altLang="ja-JP" dirty="0"/>
              <a:t>15</a:t>
            </a:r>
            <a:r>
              <a:rPr kumimoji="1" lang="ja-JP" altLang="en-US" dirty="0"/>
              <a:t>）</a:t>
            </a:r>
            <a:endParaRPr kumimoji="1" lang="en-US" altLang="ja-JP" sz="3200" dirty="0"/>
          </a:p>
        </p:txBody>
      </p:sp>
      <p:cxnSp>
        <p:nvCxnSpPr>
          <p:cNvPr id="38" name="直線コネクタ 37">
            <a:extLst>
              <a:ext uri="{FF2B5EF4-FFF2-40B4-BE49-F238E27FC236}">
                <a16:creationId xmlns:a16="http://schemas.microsoft.com/office/drawing/2014/main" id="{086764B6-897D-67C0-9C7F-5CBB118ADC52}"/>
              </a:ext>
            </a:extLst>
          </p:cNvPr>
          <p:cNvCxnSpPr>
            <a:cxnSpLocks/>
          </p:cNvCxnSpPr>
          <p:nvPr/>
        </p:nvCxnSpPr>
        <p:spPr>
          <a:xfrm>
            <a:off x="1433148" y="4361937"/>
            <a:ext cx="9821744" cy="0"/>
          </a:xfrm>
          <a:prstGeom prst="line">
            <a:avLst/>
          </a:prstGeom>
          <a:ln w="12700">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A46A53B0-B3A7-5513-6473-FADB2C8AE7CB}"/>
              </a:ext>
            </a:extLst>
          </p:cNvPr>
          <p:cNvSpPr txBox="1"/>
          <p:nvPr/>
        </p:nvSpPr>
        <p:spPr>
          <a:xfrm>
            <a:off x="1053551" y="3912231"/>
            <a:ext cx="1002515" cy="338554"/>
          </a:xfrm>
          <a:prstGeom prst="rect">
            <a:avLst/>
          </a:prstGeom>
          <a:noFill/>
        </p:spPr>
        <p:txBody>
          <a:bodyPr wrap="square" rtlCol="0">
            <a:spAutoFit/>
          </a:bodyPr>
          <a:lstStyle/>
          <a:p>
            <a:pPr algn="ctr"/>
            <a:r>
              <a:rPr kumimoji="1" lang="ja-JP" altLang="en-US" sz="1600" dirty="0">
                <a:solidFill>
                  <a:schemeClr val="accent4"/>
                </a:solidFill>
              </a:rPr>
              <a:t>目標精度</a:t>
            </a:r>
            <a:endParaRPr kumimoji="1" lang="en-US" altLang="ja-JP" sz="1600" dirty="0">
              <a:solidFill>
                <a:schemeClr val="accent4"/>
              </a:solidFill>
            </a:endParaRPr>
          </a:p>
        </p:txBody>
      </p:sp>
    </p:spTree>
    <p:extLst>
      <p:ext uri="{BB962C8B-B14F-4D97-AF65-F5344CB8AC3E}">
        <p14:creationId xmlns:p14="http://schemas.microsoft.com/office/powerpoint/2010/main" val="3169709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2D911EE-948B-48B3-A1BD-11DFA221D99B}"/>
              </a:ext>
            </a:extLst>
          </p:cNvPr>
          <p:cNvSpPr>
            <a:spLocks noGrp="1"/>
          </p:cNvSpPr>
          <p:nvPr>
            <p:ph type="title"/>
          </p:nvPr>
        </p:nvSpPr>
        <p:spPr/>
        <p:txBody>
          <a:bodyPr/>
          <a:lstStyle/>
          <a:p>
            <a:r>
              <a:rPr lang="ja-JP" altLang="en-US" dirty="0"/>
              <a:t>有制約・混合整数・大域的最適化技術へのアプローチ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4293CFE3-94BB-45AA-BD7B-F09F35570B8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7">
            <a:extLst>
              <a:ext uri="{FF2B5EF4-FFF2-40B4-BE49-F238E27FC236}">
                <a16:creationId xmlns:a16="http://schemas.microsoft.com/office/drawing/2014/main" id="{2D14FB5F-C265-4BB9-9FEA-E1A8D0D54134}"/>
              </a:ext>
            </a:extLst>
          </p:cNvPr>
          <p:cNvSpPr>
            <a:spLocks noGrp="1"/>
          </p:cNvSpPr>
          <p:nvPr>
            <p:ph type="body" sz="quarter" idx="11"/>
          </p:nvPr>
        </p:nvSpPr>
        <p:spPr>
          <a:xfrm>
            <a:off x="517055" y="0"/>
            <a:ext cx="7200000" cy="258532"/>
          </a:xfrm>
        </p:spPr>
        <p:txBody>
          <a:bodyPr/>
          <a:lstStyle/>
          <a:p>
            <a:r>
              <a:rPr lang="en-US" altLang="ja-JP" dirty="0"/>
              <a:t>2. </a:t>
            </a:r>
            <a:r>
              <a:rPr lang="ja-JP" altLang="en-US" dirty="0"/>
              <a:t>技</a:t>
            </a:r>
            <a:r>
              <a:rPr lang="ja-JP" altLang="en-US" sz="1200" dirty="0"/>
              <a:t>術検証結果・成果</a:t>
            </a:r>
            <a:r>
              <a:rPr lang="ja-JP" altLang="en-US" dirty="0"/>
              <a:t>  ▶  最適化技術</a:t>
            </a:r>
          </a:p>
        </p:txBody>
      </p:sp>
      <p:sp>
        <p:nvSpPr>
          <p:cNvPr id="2" name="テキスト ボックス 1">
            <a:extLst>
              <a:ext uri="{FF2B5EF4-FFF2-40B4-BE49-F238E27FC236}">
                <a16:creationId xmlns:a16="http://schemas.microsoft.com/office/drawing/2014/main" id="{81E666D6-02CB-23BC-73B2-69E650843A47}"/>
              </a:ext>
            </a:extLst>
          </p:cNvPr>
          <p:cNvSpPr txBox="1"/>
          <p:nvPr/>
        </p:nvSpPr>
        <p:spPr>
          <a:xfrm>
            <a:off x="6947522" y="3586953"/>
            <a:ext cx="4339603" cy="646331"/>
          </a:xfrm>
          <a:prstGeom prst="rect">
            <a:avLst/>
          </a:prstGeom>
          <a:noFill/>
        </p:spPr>
        <p:txBody>
          <a:bodyPr wrap="square" rtlCol="0">
            <a:spAutoFit/>
          </a:bodyPr>
          <a:lstStyle/>
          <a:p>
            <a:r>
              <a:rPr kumimoji="1" lang="ja-JP" altLang="en-US" dirty="0"/>
              <a:t>凸緩和</a:t>
            </a:r>
            <a:r>
              <a:rPr kumimoji="1" lang="en-US" altLang="ja-JP" dirty="0"/>
              <a:t>&amp;</a:t>
            </a:r>
            <a:r>
              <a:rPr kumimoji="1" lang="ja-JP" altLang="en-US" dirty="0"/>
              <a:t>分枝限定法は</a:t>
            </a:r>
            <a:r>
              <a:rPr kumimoji="1" lang="ja-JP" altLang="en-US" b="1" dirty="0">
                <a:solidFill>
                  <a:schemeClr val="accent4"/>
                </a:solidFill>
              </a:rPr>
              <a:t>計算量が膨大なため、</a:t>
            </a:r>
            <a:r>
              <a:rPr kumimoji="1" lang="en-US" altLang="ja-JP" b="1" dirty="0">
                <a:solidFill>
                  <a:schemeClr val="accent4"/>
                </a:solidFill>
              </a:rPr>
              <a:t>15</a:t>
            </a:r>
            <a:r>
              <a:rPr kumimoji="1" lang="ja-JP" altLang="en-US" b="1" dirty="0">
                <a:solidFill>
                  <a:schemeClr val="accent4"/>
                </a:solidFill>
              </a:rPr>
              <a:t>分以内の計算が実現できない</a:t>
            </a:r>
            <a:r>
              <a:rPr kumimoji="1" lang="ja-JP" altLang="en-US" dirty="0"/>
              <a:t>と判断</a:t>
            </a:r>
          </a:p>
        </p:txBody>
      </p:sp>
      <p:sp>
        <p:nvSpPr>
          <p:cNvPr id="4" name="二等辺三角形 32">
            <a:extLst>
              <a:ext uri="{FF2B5EF4-FFF2-40B4-BE49-F238E27FC236}">
                <a16:creationId xmlns:a16="http://schemas.microsoft.com/office/drawing/2014/main" id="{824B835F-7139-70B2-2C01-51006D2F925D}"/>
              </a:ext>
            </a:extLst>
          </p:cNvPr>
          <p:cNvSpPr/>
          <p:nvPr/>
        </p:nvSpPr>
        <p:spPr>
          <a:xfrm rot="5400000">
            <a:off x="6518328" y="37367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 name="直線コネクタ 4">
            <a:extLst>
              <a:ext uri="{FF2B5EF4-FFF2-40B4-BE49-F238E27FC236}">
                <a16:creationId xmlns:a16="http://schemas.microsoft.com/office/drawing/2014/main" id="{6DDADF07-4B12-C8B0-FD4A-57BE741C0E11}"/>
              </a:ext>
            </a:extLst>
          </p:cNvPr>
          <p:cNvCxnSpPr>
            <a:cxnSpLocks/>
          </p:cNvCxnSpPr>
          <p:nvPr/>
        </p:nvCxnSpPr>
        <p:spPr>
          <a:xfrm flipV="1">
            <a:off x="6573662"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7326D39-2A2D-42D3-1D64-B1887993861E}"/>
              </a:ext>
            </a:extLst>
          </p:cNvPr>
          <p:cNvSpPr txBox="1"/>
          <p:nvPr/>
        </p:nvSpPr>
        <p:spPr>
          <a:xfrm>
            <a:off x="6541221" y="3062958"/>
            <a:ext cx="4603029" cy="369332"/>
          </a:xfrm>
          <a:prstGeom prst="rect">
            <a:avLst/>
          </a:prstGeom>
          <a:noFill/>
        </p:spPr>
        <p:txBody>
          <a:bodyPr wrap="square" rtlCol="0">
            <a:spAutoFit/>
          </a:bodyPr>
          <a:lstStyle/>
          <a:p>
            <a:r>
              <a:rPr kumimoji="1" lang="en-US" altLang="ja-JP" b="1" dirty="0"/>
              <a:t>O2. </a:t>
            </a:r>
            <a:r>
              <a:rPr kumimoji="1" lang="ja-JP" altLang="en-US" b="1" dirty="0"/>
              <a:t>非凸・混合整数・無制約からのアプローチ</a:t>
            </a:r>
          </a:p>
        </p:txBody>
      </p:sp>
      <p:cxnSp>
        <p:nvCxnSpPr>
          <p:cNvPr id="32" name="直線コネクタ 31">
            <a:extLst>
              <a:ext uri="{FF2B5EF4-FFF2-40B4-BE49-F238E27FC236}">
                <a16:creationId xmlns:a16="http://schemas.microsoft.com/office/drawing/2014/main" id="{8D7061BE-8182-9B4C-8730-83CEFE30DD2B}"/>
              </a:ext>
            </a:extLst>
          </p:cNvPr>
          <p:cNvCxnSpPr>
            <a:cxnSpLocks/>
            <a:endCxn id="6" idx="1"/>
          </p:cNvCxnSpPr>
          <p:nvPr/>
        </p:nvCxnSpPr>
        <p:spPr>
          <a:xfrm>
            <a:off x="4914900" y="3062958"/>
            <a:ext cx="1626321" cy="1846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66AF681-D79A-0FC6-A6A1-CEAEA6FE2CB8}"/>
              </a:ext>
            </a:extLst>
          </p:cNvPr>
          <p:cNvSpPr txBox="1"/>
          <p:nvPr/>
        </p:nvSpPr>
        <p:spPr>
          <a:xfrm>
            <a:off x="6947522" y="1901241"/>
            <a:ext cx="4339603" cy="646331"/>
          </a:xfrm>
          <a:prstGeom prst="rect">
            <a:avLst/>
          </a:prstGeom>
          <a:noFill/>
        </p:spPr>
        <p:txBody>
          <a:bodyPr wrap="square" rtlCol="0">
            <a:spAutoFit/>
          </a:bodyPr>
          <a:lstStyle/>
          <a:p>
            <a:r>
              <a:rPr kumimoji="1" lang="ja-JP" altLang="en-US" dirty="0"/>
              <a:t>有制約大域的最適化のための</a:t>
            </a:r>
            <a:br>
              <a:rPr kumimoji="1" lang="en-US" altLang="ja-JP" dirty="0"/>
            </a:br>
            <a:r>
              <a:rPr kumimoji="1" lang="ja-JP" altLang="en-US" b="1" dirty="0">
                <a:solidFill>
                  <a:schemeClr val="accent1"/>
                </a:solidFill>
              </a:rPr>
              <a:t>アルゴリズム開発・検証を進めた</a:t>
            </a:r>
          </a:p>
        </p:txBody>
      </p:sp>
      <p:sp>
        <p:nvSpPr>
          <p:cNvPr id="38" name="二等辺三角形 32">
            <a:extLst>
              <a:ext uri="{FF2B5EF4-FFF2-40B4-BE49-F238E27FC236}">
                <a16:creationId xmlns:a16="http://schemas.microsoft.com/office/drawing/2014/main" id="{B46555F9-4696-58C3-85A9-5E5609D2404E}"/>
              </a:ext>
            </a:extLst>
          </p:cNvPr>
          <p:cNvSpPr/>
          <p:nvPr/>
        </p:nvSpPr>
        <p:spPr>
          <a:xfrm rot="5400000">
            <a:off x="6518328" y="2051037"/>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9" name="直線コネクタ 38">
            <a:extLst>
              <a:ext uri="{FF2B5EF4-FFF2-40B4-BE49-F238E27FC236}">
                <a16:creationId xmlns:a16="http://schemas.microsoft.com/office/drawing/2014/main" id="{36F439C8-92F9-65E8-1EF2-2F14552EBA92}"/>
              </a:ext>
            </a:extLst>
          </p:cNvPr>
          <p:cNvCxnSpPr>
            <a:cxnSpLocks/>
          </p:cNvCxnSpPr>
          <p:nvPr/>
        </p:nvCxnSpPr>
        <p:spPr>
          <a:xfrm flipV="1">
            <a:off x="6573662" y="1793476"/>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1F31143E-B081-C47F-B894-66FBD4A1A064}"/>
              </a:ext>
            </a:extLst>
          </p:cNvPr>
          <p:cNvSpPr txBox="1"/>
          <p:nvPr/>
        </p:nvSpPr>
        <p:spPr>
          <a:xfrm>
            <a:off x="6541221" y="1377246"/>
            <a:ext cx="4603029" cy="369332"/>
          </a:xfrm>
          <a:prstGeom prst="rect">
            <a:avLst/>
          </a:prstGeom>
          <a:noFill/>
        </p:spPr>
        <p:txBody>
          <a:bodyPr wrap="square" rtlCol="0">
            <a:spAutoFit/>
          </a:bodyPr>
          <a:lstStyle/>
          <a:p>
            <a:r>
              <a:rPr kumimoji="1" lang="en-US" altLang="ja-JP" b="1" dirty="0"/>
              <a:t>O1. </a:t>
            </a:r>
            <a:r>
              <a:rPr kumimoji="1" lang="ja-JP" altLang="en-US" b="1" dirty="0"/>
              <a:t>非凸・連続・有制約からのアプローチ</a:t>
            </a:r>
          </a:p>
        </p:txBody>
      </p:sp>
      <p:cxnSp>
        <p:nvCxnSpPr>
          <p:cNvPr id="41" name="直線コネクタ 40">
            <a:extLst>
              <a:ext uri="{FF2B5EF4-FFF2-40B4-BE49-F238E27FC236}">
                <a16:creationId xmlns:a16="http://schemas.microsoft.com/office/drawing/2014/main" id="{D6ACC830-6E74-BE89-ABD4-EFA93B39F21D}"/>
              </a:ext>
            </a:extLst>
          </p:cNvPr>
          <p:cNvCxnSpPr>
            <a:cxnSpLocks/>
            <a:endCxn id="40" idx="1"/>
          </p:cNvCxnSpPr>
          <p:nvPr/>
        </p:nvCxnSpPr>
        <p:spPr>
          <a:xfrm flipV="1">
            <a:off x="2943225" y="1561912"/>
            <a:ext cx="3597996" cy="120578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円/楕円 5">
            <a:extLst>
              <a:ext uri="{FF2B5EF4-FFF2-40B4-BE49-F238E27FC236}">
                <a16:creationId xmlns:a16="http://schemas.microsoft.com/office/drawing/2014/main" id="{5EEC8244-48BD-A8B5-B0E4-86E804B99ED8}"/>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円/楕円 6">
            <a:extLst>
              <a:ext uri="{FF2B5EF4-FFF2-40B4-BE49-F238E27FC236}">
                <a16:creationId xmlns:a16="http://schemas.microsoft.com/office/drawing/2014/main" id="{CFA808B9-0124-449B-6519-E7EC97BF5BA0}"/>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7">
            <a:extLst>
              <a:ext uri="{FF2B5EF4-FFF2-40B4-BE49-F238E27FC236}">
                <a16:creationId xmlns:a16="http://schemas.microsoft.com/office/drawing/2014/main" id="{7588DBFF-DBCC-10FC-75DB-7355EC68A791}"/>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5" name="角丸四角形 11">
            <a:extLst>
              <a:ext uri="{FF2B5EF4-FFF2-40B4-BE49-F238E27FC236}">
                <a16:creationId xmlns:a16="http://schemas.microsoft.com/office/drawing/2014/main" id="{4F53D3CF-F87A-A13D-A0CD-3342D6098049}"/>
              </a:ext>
            </a:extLst>
          </p:cNvPr>
          <p:cNvSpPr/>
          <p:nvPr/>
        </p:nvSpPr>
        <p:spPr>
          <a:xfrm>
            <a:off x="1336074" y="986801"/>
            <a:ext cx="1607151" cy="3654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r>
              <a:rPr kumimoji="1" lang="en-US" altLang="ja-JP" dirty="0"/>
              <a:t>(</a:t>
            </a:r>
            <a:r>
              <a:rPr kumimoji="1" lang="ja-JP" altLang="en-US" dirty="0"/>
              <a:t>非凸</a:t>
            </a:r>
            <a:r>
              <a:rPr kumimoji="1" lang="en-US" altLang="ja-JP" dirty="0"/>
              <a:t>)</a:t>
            </a:r>
          </a:p>
        </p:txBody>
      </p:sp>
      <p:sp>
        <p:nvSpPr>
          <p:cNvPr id="26" name="角丸四角形 12">
            <a:extLst>
              <a:ext uri="{FF2B5EF4-FFF2-40B4-BE49-F238E27FC236}">
                <a16:creationId xmlns:a16="http://schemas.microsoft.com/office/drawing/2014/main" id="{9A707BBD-6F31-DEE4-7FA1-7429C577DDE1}"/>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28" name="角丸四角形 13">
            <a:extLst>
              <a:ext uri="{FF2B5EF4-FFF2-40B4-BE49-F238E27FC236}">
                <a16:creationId xmlns:a16="http://schemas.microsoft.com/office/drawing/2014/main" id="{EFE54F86-696E-E76B-8D22-074917423E4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29" name="テキスト ボックス 28">
            <a:extLst>
              <a:ext uri="{FF2B5EF4-FFF2-40B4-BE49-F238E27FC236}">
                <a16:creationId xmlns:a16="http://schemas.microsoft.com/office/drawing/2014/main" id="{481EB190-2B84-1403-331B-975F94DAD1E1}"/>
              </a:ext>
            </a:extLst>
          </p:cNvPr>
          <p:cNvSpPr txBox="1"/>
          <p:nvPr/>
        </p:nvSpPr>
        <p:spPr>
          <a:xfrm>
            <a:off x="4267403" y="4497911"/>
            <a:ext cx="1569660" cy="369332"/>
          </a:xfrm>
          <a:prstGeom prst="rect">
            <a:avLst/>
          </a:prstGeom>
          <a:noFill/>
        </p:spPr>
        <p:txBody>
          <a:bodyPr wrap="none" rtlCol="0">
            <a:spAutoFit/>
          </a:bodyPr>
          <a:lstStyle/>
          <a:p>
            <a:pPr algn="ctr"/>
            <a:r>
              <a:rPr lang="ja-JP" altLang="en-US" dirty="0"/>
              <a:t>混合整数線型</a:t>
            </a:r>
            <a:endParaRPr kumimoji="1" lang="ja-JP" altLang="en-US" dirty="0"/>
          </a:p>
        </p:txBody>
      </p:sp>
      <p:sp>
        <p:nvSpPr>
          <p:cNvPr id="30" name="テキスト ボックス 29">
            <a:extLst>
              <a:ext uri="{FF2B5EF4-FFF2-40B4-BE49-F238E27FC236}">
                <a16:creationId xmlns:a16="http://schemas.microsoft.com/office/drawing/2014/main" id="{08658129-9190-E99E-5026-4B6DD17440A7}"/>
              </a:ext>
            </a:extLst>
          </p:cNvPr>
          <p:cNvSpPr txBox="1"/>
          <p:nvPr/>
        </p:nvSpPr>
        <p:spPr>
          <a:xfrm>
            <a:off x="932740" y="4497911"/>
            <a:ext cx="1107996" cy="369332"/>
          </a:xfrm>
          <a:prstGeom prst="rect">
            <a:avLst/>
          </a:prstGeom>
          <a:noFill/>
        </p:spPr>
        <p:txBody>
          <a:bodyPr wrap="none" rtlCol="0">
            <a:spAutoFit/>
          </a:bodyPr>
          <a:lstStyle/>
          <a:p>
            <a:r>
              <a:rPr kumimoji="1" lang="ja-JP" altLang="en-US" dirty="0"/>
              <a:t>連続線型</a:t>
            </a:r>
          </a:p>
        </p:txBody>
      </p:sp>
      <p:sp>
        <p:nvSpPr>
          <p:cNvPr id="31" name="テキスト ボックス 30">
            <a:extLst>
              <a:ext uri="{FF2B5EF4-FFF2-40B4-BE49-F238E27FC236}">
                <a16:creationId xmlns:a16="http://schemas.microsoft.com/office/drawing/2014/main" id="{16485198-E565-08F1-7118-65C4E5DA3F6C}"/>
              </a:ext>
            </a:extLst>
          </p:cNvPr>
          <p:cNvSpPr txBox="1"/>
          <p:nvPr/>
        </p:nvSpPr>
        <p:spPr>
          <a:xfrm>
            <a:off x="1451796" y="2675580"/>
            <a:ext cx="1577373" cy="646331"/>
          </a:xfrm>
          <a:prstGeom prst="rect">
            <a:avLst/>
          </a:prstGeom>
          <a:noFill/>
        </p:spPr>
        <p:txBody>
          <a:bodyPr wrap="square" rtlCol="0">
            <a:spAutoFit/>
          </a:bodyPr>
          <a:lstStyle/>
          <a:p>
            <a:pPr algn="ctr"/>
            <a:r>
              <a:rPr kumimoji="1" lang="ja-JP" altLang="en-US" dirty="0"/>
              <a:t>有制約大域的最適化</a:t>
            </a:r>
          </a:p>
        </p:txBody>
      </p:sp>
      <p:sp>
        <p:nvSpPr>
          <p:cNvPr id="33" name="テキスト ボックス 32">
            <a:extLst>
              <a:ext uri="{FF2B5EF4-FFF2-40B4-BE49-F238E27FC236}">
                <a16:creationId xmlns:a16="http://schemas.microsoft.com/office/drawing/2014/main" id="{B2C09404-39C6-4989-AEE5-EEC5E168C771}"/>
              </a:ext>
            </a:extLst>
          </p:cNvPr>
          <p:cNvSpPr txBox="1"/>
          <p:nvPr/>
        </p:nvSpPr>
        <p:spPr>
          <a:xfrm>
            <a:off x="3575001" y="2675580"/>
            <a:ext cx="1457146" cy="646331"/>
          </a:xfrm>
          <a:prstGeom prst="rect">
            <a:avLst/>
          </a:prstGeom>
          <a:noFill/>
        </p:spPr>
        <p:txBody>
          <a:bodyPr wrap="square" rtlCol="0">
            <a:spAutoFit/>
          </a:bodyPr>
          <a:lstStyle/>
          <a:p>
            <a:pPr algn="ctr"/>
            <a:r>
              <a:rPr kumimoji="1" lang="ja-JP" altLang="en-US" dirty="0"/>
              <a:t>凸緩和</a:t>
            </a:r>
            <a:r>
              <a:rPr kumimoji="1" lang="en-US" altLang="ja-JP" dirty="0"/>
              <a:t>&amp;</a:t>
            </a:r>
          </a:p>
          <a:p>
            <a:pPr algn="ctr"/>
            <a:r>
              <a:rPr kumimoji="1" lang="ja-JP" altLang="en-US" dirty="0"/>
              <a:t>分枝限定法</a:t>
            </a:r>
          </a:p>
        </p:txBody>
      </p:sp>
      <p:sp>
        <p:nvSpPr>
          <p:cNvPr id="34" name="テキスト ボックス 33">
            <a:extLst>
              <a:ext uri="{FF2B5EF4-FFF2-40B4-BE49-F238E27FC236}">
                <a16:creationId xmlns:a16="http://schemas.microsoft.com/office/drawing/2014/main" id="{C6108112-9DF9-8051-D670-CEA576AF61F2}"/>
              </a:ext>
            </a:extLst>
          </p:cNvPr>
          <p:cNvSpPr txBox="1"/>
          <p:nvPr/>
        </p:nvSpPr>
        <p:spPr>
          <a:xfrm>
            <a:off x="2112242" y="1751540"/>
            <a:ext cx="2262158" cy="369332"/>
          </a:xfrm>
          <a:prstGeom prst="rect">
            <a:avLst/>
          </a:prstGeom>
          <a:noFill/>
        </p:spPr>
        <p:txBody>
          <a:bodyPr wrap="none" rtlCol="0">
            <a:spAutoFit/>
          </a:bodyPr>
          <a:lstStyle/>
          <a:p>
            <a:r>
              <a:rPr kumimoji="1" lang="ja-JP" altLang="en-US" dirty="0"/>
              <a:t>無制約大域的最適化</a:t>
            </a:r>
          </a:p>
        </p:txBody>
      </p:sp>
      <p:sp>
        <p:nvSpPr>
          <p:cNvPr id="36" name="テキスト ボックス 35">
            <a:extLst>
              <a:ext uri="{FF2B5EF4-FFF2-40B4-BE49-F238E27FC236}">
                <a16:creationId xmlns:a16="http://schemas.microsoft.com/office/drawing/2014/main" id="{DF2EF785-7A03-E808-085D-6089E0E43213}"/>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42" name="右矢印 1">
            <a:extLst>
              <a:ext uri="{FF2B5EF4-FFF2-40B4-BE49-F238E27FC236}">
                <a16:creationId xmlns:a16="http://schemas.microsoft.com/office/drawing/2014/main" id="{ACE4DB90-1D4A-716E-CC27-1C2617613114}"/>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3" name="右矢印 21">
            <a:extLst>
              <a:ext uri="{FF2B5EF4-FFF2-40B4-BE49-F238E27FC236}">
                <a16:creationId xmlns:a16="http://schemas.microsoft.com/office/drawing/2014/main" id="{F3A134DE-0DBF-9481-B895-C495E7AB8BEB}"/>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4B156ED-4465-BD33-D3FE-2E394CA9A5C7}"/>
              </a:ext>
            </a:extLst>
          </p:cNvPr>
          <p:cNvSpPr txBox="1"/>
          <p:nvPr/>
        </p:nvSpPr>
        <p:spPr>
          <a:xfrm>
            <a:off x="2798327" y="4865204"/>
            <a:ext cx="889987" cy="369332"/>
          </a:xfrm>
          <a:prstGeom prst="rect">
            <a:avLst/>
          </a:prstGeom>
          <a:noFill/>
        </p:spPr>
        <p:txBody>
          <a:bodyPr wrap="none" rtlCol="0">
            <a:spAutoFit/>
          </a:bodyPr>
          <a:lstStyle/>
          <a:p>
            <a:pPr algn="ctr"/>
            <a:r>
              <a:rPr kumimoji="1" lang="en-US" altLang="ja-JP" dirty="0"/>
              <a:t>DDMO</a:t>
            </a:r>
          </a:p>
        </p:txBody>
      </p:sp>
      <p:sp>
        <p:nvSpPr>
          <p:cNvPr id="49" name="テキスト ボックス 48">
            <a:extLst>
              <a:ext uri="{FF2B5EF4-FFF2-40B4-BE49-F238E27FC236}">
                <a16:creationId xmlns:a16="http://schemas.microsoft.com/office/drawing/2014/main" id="{A3A294B2-0D97-8687-D8E4-2A0F82FE80C5}"/>
              </a:ext>
            </a:extLst>
          </p:cNvPr>
          <p:cNvSpPr txBox="1"/>
          <p:nvPr/>
        </p:nvSpPr>
        <p:spPr>
          <a:xfrm>
            <a:off x="6947522" y="5266552"/>
            <a:ext cx="4339603" cy="369332"/>
          </a:xfrm>
          <a:prstGeom prst="rect">
            <a:avLst/>
          </a:prstGeom>
          <a:noFill/>
        </p:spPr>
        <p:txBody>
          <a:bodyPr wrap="square" rtlCol="0">
            <a:spAutoFit/>
          </a:bodyPr>
          <a:lstStyle/>
          <a:p>
            <a:r>
              <a:rPr kumimoji="1" lang="en-US" altLang="ja-JP" b="1" dirty="0">
                <a:solidFill>
                  <a:schemeClr val="accent4"/>
                </a:solidFill>
              </a:rPr>
              <a:t>DDMO</a:t>
            </a:r>
            <a:r>
              <a:rPr kumimoji="1" lang="ja-JP" altLang="en-US" b="1" dirty="0">
                <a:solidFill>
                  <a:schemeClr val="accent4"/>
                </a:solidFill>
              </a:rPr>
              <a:t>（</a:t>
            </a:r>
            <a:r>
              <a:rPr kumimoji="1" lang="en-US" altLang="ja-JP" b="1" dirty="0">
                <a:solidFill>
                  <a:schemeClr val="accent4"/>
                </a:solidFill>
              </a:rPr>
              <a:t>MILP</a:t>
            </a:r>
            <a:r>
              <a:rPr kumimoji="1" lang="ja-JP" altLang="en-US" b="1" dirty="0">
                <a:solidFill>
                  <a:schemeClr val="accent4"/>
                </a:solidFill>
              </a:rPr>
              <a:t>）からの拡張は不可</a:t>
            </a:r>
          </a:p>
        </p:txBody>
      </p:sp>
      <p:sp>
        <p:nvSpPr>
          <p:cNvPr id="50" name="二等辺三角形 32">
            <a:extLst>
              <a:ext uri="{FF2B5EF4-FFF2-40B4-BE49-F238E27FC236}">
                <a16:creationId xmlns:a16="http://schemas.microsoft.com/office/drawing/2014/main" id="{90E16388-955A-057B-B5FA-88587E3826DB}"/>
              </a:ext>
            </a:extLst>
          </p:cNvPr>
          <p:cNvSpPr/>
          <p:nvPr/>
        </p:nvSpPr>
        <p:spPr>
          <a:xfrm rot="5400000">
            <a:off x="6518328" y="5314634"/>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1" name="直線コネクタ 50">
            <a:extLst>
              <a:ext uri="{FF2B5EF4-FFF2-40B4-BE49-F238E27FC236}">
                <a16:creationId xmlns:a16="http://schemas.microsoft.com/office/drawing/2014/main" id="{1AE58DFE-9C86-3889-CF2D-5F61AE5B055B}"/>
              </a:ext>
            </a:extLst>
          </p:cNvPr>
          <p:cNvCxnSpPr>
            <a:cxnSpLocks/>
          </p:cNvCxnSpPr>
          <p:nvPr/>
        </p:nvCxnSpPr>
        <p:spPr>
          <a:xfrm flipV="1">
            <a:off x="6566410" y="5095173"/>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CD5D87B-7635-3C5C-1A47-BEFCC82B7EB4}"/>
              </a:ext>
            </a:extLst>
          </p:cNvPr>
          <p:cNvSpPr txBox="1"/>
          <p:nvPr/>
        </p:nvSpPr>
        <p:spPr>
          <a:xfrm>
            <a:off x="6533969" y="4678943"/>
            <a:ext cx="4603029" cy="369332"/>
          </a:xfrm>
          <a:prstGeom prst="rect">
            <a:avLst/>
          </a:prstGeom>
          <a:noFill/>
        </p:spPr>
        <p:txBody>
          <a:bodyPr wrap="square" rtlCol="0">
            <a:spAutoFit/>
          </a:bodyPr>
          <a:lstStyle/>
          <a:p>
            <a:r>
              <a:rPr kumimoji="1" lang="en-US" altLang="ja-JP" b="1" dirty="0"/>
              <a:t>O3. </a:t>
            </a:r>
            <a:r>
              <a:rPr kumimoji="1" lang="ja-JP" altLang="en-US" b="1" dirty="0"/>
              <a:t>線型混合整数からのアプローチ</a:t>
            </a:r>
          </a:p>
        </p:txBody>
      </p:sp>
      <p:cxnSp>
        <p:nvCxnSpPr>
          <p:cNvPr id="53" name="直線コネクタ 52">
            <a:extLst>
              <a:ext uri="{FF2B5EF4-FFF2-40B4-BE49-F238E27FC236}">
                <a16:creationId xmlns:a16="http://schemas.microsoft.com/office/drawing/2014/main" id="{1234836B-8DA7-0DAE-AC0B-02FEBF1E0D37}"/>
              </a:ext>
            </a:extLst>
          </p:cNvPr>
          <p:cNvCxnSpPr>
            <a:cxnSpLocks/>
            <a:stCxn id="48" idx="3"/>
            <a:endCxn id="52" idx="1"/>
          </p:cNvCxnSpPr>
          <p:nvPr/>
        </p:nvCxnSpPr>
        <p:spPr>
          <a:xfrm flipV="1">
            <a:off x="3688314" y="4863609"/>
            <a:ext cx="2845655" cy="1862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右矢印 21">
            <a:extLst>
              <a:ext uri="{FF2B5EF4-FFF2-40B4-BE49-F238E27FC236}">
                <a16:creationId xmlns:a16="http://schemas.microsoft.com/office/drawing/2014/main" id="{24E011A5-E6B9-E428-D847-A389FBBCE91D}"/>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5647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検証概要</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8" name="テキスト プレースホルダー 7">
            <a:extLst>
              <a:ext uri="{FF2B5EF4-FFF2-40B4-BE49-F238E27FC236}">
                <a16:creationId xmlns:a16="http://schemas.microsoft.com/office/drawing/2014/main" id="{60C179DE-8112-5DB8-131A-E4B405D53834}"/>
              </a:ext>
            </a:extLst>
          </p:cNvPr>
          <p:cNvSpPr>
            <a:spLocks noGrp="1"/>
          </p:cNvSpPr>
          <p:nvPr>
            <p:ph type="body" sz="quarter" idx="11"/>
          </p:nvPr>
        </p:nvSpPr>
        <p:spPr>
          <a:xfrm>
            <a:off x="517055" y="1071367"/>
            <a:ext cx="11341887" cy="667361"/>
          </a:xfrm>
        </p:spPr>
        <p:txBody>
          <a:bodyPr/>
          <a:lstStyle/>
          <a:p>
            <a:r>
              <a:rPr lang="ja-JP" altLang="en-US" sz="2800" dirty="0"/>
              <a:t>有制約大域的最適化技術</a:t>
            </a:r>
            <a:r>
              <a:rPr lang="en-US" altLang="ja-JP" sz="2800" dirty="0"/>
              <a:t>*</a:t>
            </a:r>
            <a:r>
              <a:rPr lang="ja-JP" altLang="en-US" sz="2800" dirty="0"/>
              <a:t>を開発し、下記問題設定で性能検証した。</a:t>
            </a:r>
          </a:p>
        </p:txBody>
      </p:sp>
      <p:sp>
        <p:nvSpPr>
          <p:cNvPr id="7" name="テキスト ボックス 6">
            <a:extLst>
              <a:ext uri="{FF2B5EF4-FFF2-40B4-BE49-F238E27FC236}">
                <a16:creationId xmlns:a16="http://schemas.microsoft.com/office/drawing/2014/main" id="{1FABB6E0-1C11-495C-F4C1-CB9E828CAE8F}"/>
              </a:ext>
            </a:extLst>
          </p:cNvPr>
          <p:cNvSpPr txBox="1"/>
          <p:nvPr/>
        </p:nvSpPr>
        <p:spPr>
          <a:xfrm>
            <a:off x="1235427" y="2025834"/>
            <a:ext cx="9562233" cy="369332"/>
          </a:xfrm>
          <a:prstGeom prst="rect">
            <a:avLst/>
          </a:prstGeom>
          <a:noFill/>
        </p:spPr>
        <p:txBody>
          <a:bodyPr wrap="none" rtlCol="0">
            <a:spAutoFit/>
          </a:bodyPr>
          <a:lstStyle/>
          <a:p>
            <a:r>
              <a:rPr kumimoji="1" lang="ja-JP" altLang="en-US" dirty="0"/>
              <a:t>実データでモデリングしたプラントモデルを用いて、実規模相当のスケジューリング問題での性能を確認する</a:t>
            </a:r>
          </a:p>
        </p:txBody>
      </p:sp>
      <p:graphicFrame>
        <p:nvGraphicFramePr>
          <p:cNvPr id="11" name="表 10">
            <a:extLst>
              <a:ext uri="{FF2B5EF4-FFF2-40B4-BE49-F238E27FC236}">
                <a16:creationId xmlns:a16="http://schemas.microsoft.com/office/drawing/2014/main" id="{7EC59206-5EC3-5324-D054-30B15CC04B16}"/>
              </a:ext>
            </a:extLst>
          </p:cNvPr>
          <p:cNvGraphicFramePr>
            <a:graphicFrameLocks noGrp="1"/>
          </p:cNvGraphicFramePr>
          <p:nvPr>
            <p:extLst>
              <p:ext uri="{D42A27DB-BD31-4B8C-83A1-F6EECF244321}">
                <p14:modId xmlns:p14="http://schemas.microsoft.com/office/powerpoint/2010/main" val="2335751187"/>
              </p:ext>
            </p:extLst>
          </p:nvPr>
        </p:nvGraphicFramePr>
        <p:xfrm>
          <a:off x="1263671" y="2496331"/>
          <a:ext cx="9548564" cy="1112520"/>
        </p:xfrm>
        <a:graphic>
          <a:graphicData uri="http://schemas.openxmlformats.org/drawingml/2006/table">
            <a:tbl>
              <a:tblPr firstRow="1" bandRow="1">
                <a:tableStyleId>{5C22544A-7EE6-4342-B048-85BDC9FD1C3A}</a:tableStyleId>
              </a:tblPr>
              <a:tblGrid>
                <a:gridCol w="2851129">
                  <a:extLst>
                    <a:ext uri="{9D8B030D-6E8A-4147-A177-3AD203B41FA5}">
                      <a16:colId xmlns:a16="http://schemas.microsoft.com/office/drawing/2014/main" val="594600994"/>
                    </a:ext>
                  </a:extLst>
                </a:gridCol>
                <a:gridCol w="3027157">
                  <a:extLst>
                    <a:ext uri="{9D8B030D-6E8A-4147-A177-3AD203B41FA5}">
                      <a16:colId xmlns:a16="http://schemas.microsoft.com/office/drawing/2014/main" val="1999500007"/>
                    </a:ext>
                  </a:extLst>
                </a:gridCol>
                <a:gridCol w="2522764">
                  <a:extLst>
                    <a:ext uri="{9D8B030D-6E8A-4147-A177-3AD203B41FA5}">
                      <a16:colId xmlns:a16="http://schemas.microsoft.com/office/drawing/2014/main" val="3288233361"/>
                    </a:ext>
                  </a:extLst>
                </a:gridCol>
                <a:gridCol w="1147514">
                  <a:extLst>
                    <a:ext uri="{9D8B030D-6E8A-4147-A177-3AD203B41FA5}">
                      <a16:colId xmlns:a16="http://schemas.microsoft.com/office/drawing/2014/main" val="1296698012"/>
                    </a:ext>
                  </a:extLst>
                </a:gridCol>
              </a:tblGrid>
              <a:tr h="370840">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最適化問題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データ駆動モデリング＋最適化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solidFill>
                            <a:schemeClr val="tx1"/>
                          </a:solidFill>
                        </a:rPr>
                        <a:t>データ駆動</a:t>
                      </a:r>
                      <a:r>
                        <a:rPr kumimoji="1" lang="ja-JP" altLang="en-US" dirty="0"/>
                        <a:t>モデリング＋最適化</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線型</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23675088"/>
                  </a:ext>
                </a:extLst>
              </a:tr>
            </a:tbl>
          </a:graphicData>
        </a:graphic>
      </p:graphicFrame>
      <p:graphicFrame>
        <p:nvGraphicFramePr>
          <p:cNvPr id="12" name="表 11">
            <a:extLst>
              <a:ext uri="{FF2B5EF4-FFF2-40B4-BE49-F238E27FC236}">
                <a16:creationId xmlns:a16="http://schemas.microsoft.com/office/drawing/2014/main" id="{2D591749-739C-36BD-BD47-0710ABA107C8}"/>
              </a:ext>
            </a:extLst>
          </p:cNvPr>
          <p:cNvGraphicFramePr>
            <a:graphicFrameLocks noGrp="1"/>
          </p:cNvGraphicFramePr>
          <p:nvPr>
            <p:extLst>
              <p:ext uri="{D42A27DB-BD31-4B8C-83A1-F6EECF244321}">
                <p14:modId xmlns:p14="http://schemas.microsoft.com/office/powerpoint/2010/main" val="1051144983"/>
              </p:ext>
            </p:extLst>
          </p:nvPr>
        </p:nvGraphicFramePr>
        <p:xfrm>
          <a:off x="1263671" y="4559024"/>
          <a:ext cx="9548564" cy="1112520"/>
        </p:xfrm>
        <a:graphic>
          <a:graphicData uri="http://schemas.openxmlformats.org/drawingml/2006/table">
            <a:tbl>
              <a:tblPr firstRow="1" bandRow="1">
                <a:tableStyleId>{5C22544A-7EE6-4342-B048-85BDC9FD1C3A}</a:tableStyleId>
              </a:tblPr>
              <a:tblGrid>
                <a:gridCol w="2875843">
                  <a:extLst>
                    <a:ext uri="{9D8B030D-6E8A-4147-A177-3AD203B41FA5}">
                      <a16:colId xmlns:a16="http://schemas.microsoft.com/office/drawing/2014/main" val="594600994"/>
                    </a:ext>
                  </a:extLst>
                </a:gridCol>
                <a:gridCol w="3002443">
                  <a:extLst>
                    <a:ext uri="{9D8B030D-6E8A-4147-A177-3AD203B41FA5}">
                      <a16:colId xmlns:a16="http://schemas.microsoft.com/office/drawing/2014/main" val="1999500007"/>
                    </a:ext>
                  </a:extLst>
                </a:gridCol>
                <a:gridCol w="2522764">
                  <a:extLst>
                    <a:ext uri="{9D8B030D-6E8A-4147-A177-3AD203B41FA5}">
                      <a16:colId xmlns:a16="http://schemas.microsoft.com/office/drawing/2014/main" val="3288233361"/>
                    </a:ext>
                  </a:extLst>
                </a:gridCol>
                <a:gridCol w="1147514">
                  <a:extLst>
                    <a:ext uri="{9D8B030D-6E8A-4147-A177-3AD203B41FA5}">
                      <a16:colId xmlns:a16="http://schemas.microsoft.com/office/drawing/2014/main" val="1296698012"/>
                    </a:ext>
                  </a:extLst>
                </a:gridCol>
              </a:tblGrid>
              <a:tr h="370840">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最適化問題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マニュアルモデル＋最適化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非線型（凸／非凸）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9503812"/>
                  </a:ext>
                </a:extLst>
              </a:tr>
              <a:tr h="370840">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solidFill>
                            <a:schemeClr val="tx1"/>
                          </a:solidFill>
                        </a:rPr>
                        <a:t>データ駆動</a:t>
                      </a:r>
                      <a:r>
                        <a:rPr kumimoji="1" lang="ja-JP" altLang="en-US" dirty="0"/>
                        <a:t>モデリング＋最適化</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非線型（非凸）</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2608831"/>
                  </a:ext>
                </a:extLst>
              </a:tr>
            </a:tbl>
          </a:graphicData>
        </a:graphic>
      </p:graphicFrame>
      <p:sp>
        <p:nvSpPr>
          <p:cNvPr id="15" name="テキスト ボックス 14">
            <a:extLst>
              <a:ext uri="{FF2B5EF4-FFF2-40B4-BE49-F238E27FC236}">
                <a16:creationId xmlns:a16="http://schemas.microsoft.com/office/drawing/2014/main" id="{1EFB8CB9-567F-B2AE-B24E-352706625F6A}"/>
              </a:ext>
            </a:extLst>
          </p:cNvPr>
          <p:cNvSpPr txBox="1"/>
          <p:nvPr/>
        </p:nvSpPr>
        <p:spPr>
          <a:xfrm>
            <a:off x="275793" y="3763413"/>
            <a:ext cx="2089033"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solidFill>
                  <a:schemeClr val="accent1"/>
                </a:solidFill>
              </a:rPr>
              <a:t>非線型制約問題</a:t>
            </a:r>
          </a:p>
        </p:txBody>
      </p:sp>
      <p:sp>
        <p:nvSpPr>
          <p:cNvPr id="16" name="テキスト ボックス 15">
            <a:extLst>
              <a:ext uri="{FF2B5EF4-FFF2-40B4-BE49-F238E27FC236}">
                <a16:creationId xmlns:a16="http://schemas.microsoft.com/office/drawing/2014/main" id="{7280EC64-01A4-1D6A-89BF-E0CA42348C9F}"/>
              </a:ext>
            </a:extLst>
          </p:cNvPr>
          <p:cNvSpPr txBox="1"/>
          <p:nvPr/>
        </p:nvSpPr>
        <p:spPr>
          <a:xfrm>
            <a:off x="275793" y="1617295"/>
            <a:ext cx="2592376"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solidFill>
                  <a:schemeClr val="accent1"/>
                </a:solidFill>
              </a:rPr>
              <a:t>プラント操業計画問題</a:t>
            </a:r>
          </a:p>
        </p:txBody>
      </p:sp>
      <p:sp>
        <p:nvSpPr>
          <p:cNvPr id="17" name="テキスト ボックス 16">
            <a:extLst>
              <a:ext uri="{FF2B5EF4-FFF2-40B4-BE49-F238E27FC236}">
                <a16:creationId xmlns:a16="http://schemas.microsoft.com/office/drawing/2014/main" id="{D53F705E-8C8A-0273-3C47-641F65047877}"/>
              </a:ext>
            </a:extLst>
          </p:cNvPr>
          <p:cNvSpPr txBox="1"/>
          <p:nvPr/>
        </p:nvSpPr>
        <p:spPr>
          <a:xfrm>
            <a:off x="1235426" y="4140909"/>
            <a:ext cx="8393644" cy="369332"/>
          </a:xfrm>
          <a:prstGeom prst="rect">
            <a:avLst/>
          </a:prstGeom>
          <a:noFill/>
        </p:spPr>
        <p:txBody>
          <a:bodyPr wrap="none" rtlCol="0">
            <a:spAutoFit/>
          </a:bodyPr>
          <a:lstStyle/>
          <a:p>
            <a:r>
              <a:rPr kumimoji="1" lang="ja-JP" altLang="en-US" dirty="0"/>
              <a:t>机上生成したデータからモデリングで非線型制約を抽出し、その制約への適用性を確認する</a:t>
            </a:r>
          </a:p>
        </p:txBody>
      </p:sp>
      <p:sp>
        <p:nvSpPr>
          <p:cNvPr id="18" name="テキスト ボックス 17">
            <a:extLst>
              <a:ext uri="{FF2B5EF4-FFF2-40B4-BE49-F238E27FC236}">
                <a16:creationId xmlns:a16="http://schemas.microsoft.com/office/drawing/2014/main" id="{0D81BDE6-2A09-4057-D8D1-3861547A2865}"/>
              </a:ext>
            </a:extLst>
          </p:cNvPr>
          <p:cNvSpPr txBox="1"/>
          <p:nvPr/>
        </p:nvSpPr>
        <p:spPr>
          <a:xfrm>
            <a:off x="9826777" y="3612722"/>
            <a:ext cx="1540806" cy="369332"/>
          </a:xfrm>
          <a:prstGeom prst="rect">
            <a:avLst/>
          </a:prstGeom>
          <a:noFill/>
        </p:spPr>
        <p:txBody>
          <a:bodyPr wrap="none" rtlCol="0">
            <a:spAutoFit/>
          </a:bodyPr>
          <a:lstStyle/>
          <a:p>
            <a:r>
              <a:rPr kumimoji="1" lang="en-US" altLang="ja-JP" dirty="0">
                <a:solidFill>
                  <a:schemeClr val="accent2"/>
                </a:solidFill>
              </a:rPr>
              <a:t>p20,21</a:t>
            </a:r>
            <a:r>
              <a:rPr kumimoji="1" lang="ja-JP" altLang="en-US" dirty="0">
                <a:solidFill>
                  <a:schemeClr val="accent2"/>
                </a:solidFill>
              </a:rPr>
              <a:t>で説明</a:t>
            </a:r>
          </a:p>
        </p:txBody>
      </p:sp>
      <p:sp>
        <p:nvSpPr>
          <p:cNvPr id="19" name="テキスト ボックス 18">
            <a:extLst>
              <a:ext uri="{FF2B5EF4-FFF2-40B4-BE49-F238E27FC236}">
                <a16:creationId xmlns:a16="http://schemas.microsoft.com/office/drawing/2014/main" id="{E4C3BBFA-5715-94C9-C601-45B191DE24A1}"/>
              </a:ext>
            </a:extLst>
          </p:cNvPr>
          <p:cNvSpPr txBox="1"/>
          <p:nvPr/>
        </p:nvSpPr>
        <p:spPr>
          <a:xfrm>
            <a:off x="9826777" y="5667426"/>
            <a:ext cx="1247457" cy="369332"/>
          </a:xfrm>
          <a:prstGeom prst="rect">
            <a:avLst/>
          </a:prstGeom>
          <a:noFill/>
        </p:spPr>
        <p:txBody>
          <a:bodyPr wrap="none" rtlCol="0">
            <a:spAutoFit/>
          </a:bodyPr>
          <a:lstStyle/>
          <a:p>
            <a:r>
              <a:rPr kumimoji="1" lang="en-US" altLang="ja-JP" dirty="0">
                <a:solidFill>
                  <a:schemeClr val="accent2"/>
                </a:solidFill>
              </a:rPr>
              <a:t>p22</a:t>
            </a:r>
            <a:r>
              <a:rPr kumimoji="1" lang="ja-JP" altLang="en-US" dirty="0">
                <a:solidFill>
                  <a:schemeClr val="accent2"/>
                </a:solidFill>
              </a:rPr>
              <a:t>で説明</a:t>
            </a:r>
          </a:p>
        </p:txBody>
      </p:sp>
      <p:sp>
        <p:nvSpPr>
          <p:cNvPr id="20" name="テキスト ボックス 19">
            <a:extLst>
              <a:ext uri="{FF2B5EF4-FFF2-40B4-BE49-F238E27FC236}">
                <a16:creationId xmlns:a16="http://schemas.microsoft.com/office/drawing/2014/main" id="{65618C81-9E1A-A3B0-0D91-D6E4CF34D25F}"/>
              </a:ext>
            </a:extLst>
          </p:cNvPr>
          <p:cNvSpPr txBox="1"/>
          <p:nvPr/>
        </p:nvSpPr>
        <p:spPr>
          <a:xfrm>
            <a:off x="1263671" y="5852092"/>
            <a:ext cx="5421677" cy="369332"/>
          </a:xfrm>
          <a:prstGeom prst="rect">
            <a:avLst/>
          </a:prstGeom>
          <a:noFill/>
        </p:spPr>
        <p:txBody>
          <a:bodyPr wrap="none" rtlCol="0">
            <a:spAutoFit/>
          </a:bodyPr>
          <a:lstStyle/>
          <a:p>
            <a:r>
              <a:rPr kumimoji="1" lang="en-US" altLang="ja-JP" dirty="0"/>
              <a:t>※</a:t>
            </a:r>
            <a:r>
              <a:rPr kumimoji="1" lang="ja-JP" altLang="en-US" dirty="0"/>
              <a:t>本テーマのモデリング技術と組み合わせた検証は未実施</a:t>
            </a:r>
          </a:p>
        </p:txBody>
      </p:sp>
      <p:sp>
        <p:nvSpPr>
          <p:cNvPr id="4" name="テキスト ボックス 3">
            <a:extLst>
              <a:ext uri="{FF2B5EF4-FFF2-40B4-BE49-F238E27FC236}">
                <a16:creationId xmlns:a16="http://schemas.microsoft.com/office/drawing/2014/main" id="{FE173498-F58A-50B1-4271-D6EBEB915957}"/>
              </a:ext>
            </a:extLst>
          </p:cNvPr>
          <p:cNvSpPr txBox="1"/>
          <p:nvPr/>
        </p:nvSpPr>
        <p:spPr>
          <a:xfrm>
            <a:off x="7207470" y="1512949"/>
            <a:ext cx="3866764" cy="369332"/>
          </a:xfrm>
          <a:prstGeom prst="rect">
            <a:avLst/>
          </a:prstGeom>
          <a:noFill/>
        </p:spPr>
        <p:txBody>
          <a:bodyPr wrap="none" rtlCol="0">
            <a:spAutoFit/>
          </a:bodyPr>
          <a:lstStyle/>
          <a:p>
            <a:r>
              <a:rPr kumimoji="1" lang="en-US" altLang="ja-JP" dirty="0"/>
              <a:t>※</a:t>
            </a:r>
            <a:r>
              <a:rPr kumimoji="1" lang="ja-JP" altLang="en-US" dirty="0"/>
              <a:t>東京都立大と共同研究で開発・検証</a:t>
            </a:r>
          </a:p>
        </p:txBody>
      </p:sp>
    </p:spTree>
    <p:extLst>
      <p:ext uri="{BB962C8B-B14F-4D97-AF65-F5344CB8AC3E}">
        <p14:creationId xmlns:p14="http://schemas.microsoft.com/office/powerpoint/2010/main" val="1646883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pic>
        <p:nvPicPr>
          <p:cNvPr id="7" name="図 6">
            <a:extLst>
              <a:ext uri="{FF2B5EF4-FFF2-40B4-BE49-F238E27FC236}">
                <a16:creationId xmlns:a16="http://schemas.microsoft.com/office/drawing/2014/main" id="{55D62506-720C-FFC2-6C22-9BEBE7D3CA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388" y="3240065"/>
            <a:ext cx="5739765" cy="2119630"/>
          </a:xfrm>
          <a:prstGeom prst="rect">
            <a:avLst/>
          </a:prstGeom>
          <a:noFill/>
          <a:ln>
            <a:noFill/>
          </a:ln>
        </p:spPr>
      </p:pic>
      <p:pic>
        <p:nvPicPr>
          <p:cNvPr id="8" name="図 7">
            <a:extLst>
              <a:ext uri="{FF2B5EF4-FFF2-40B4-BE49-F238E27FC236}">
                <a16:creationId xmlns:a16="http://schemas.microsoft.com/office/drawing/2014/main" id="{5CE06FE7-D20B-852E-2169-3E7BB1F71CBB}"/>
              </a:ext>
            </a:extLst>
          </p:cNvPr>
          <p:cNvPicPr>
            <a:picLocks noChangeAspect="1"/>
          </p:cNvPicPr>
          <p:nvPr/>
        </p:nvPicPr>
        <p:blipFill>
          <a:blip r:embed="rId3"/>
          <a:stretch>
            <a:fillRect/>
          </a:stretch>
        </p:blipFill>
        <p:spPr>
          <a:xfrm>
            <a:off x="0" y="3587646"/>
            <a:ext cx="6278388" cy="1943461"/>
          </a:xfrm>
          <a:prstGeom prst="rect">
            <a:avLst/>
          </a:prstGeom>
        </p:spPr>
      </p:pic>
      <p:sp>
        <p:nvSpPr>
          <p:cNvPr id="9" name="テキスト プレースホルダー 2">
            <a:extLst>
              <a:ext uri="{FF2B5EF4-FFF2-40B4-BE49-F238E27FC236}">
                <a16:creationId xmlns:a16="http://schemas.microsoft.com/office/drawing/2014/main" id="{703ED701-7C37-3E4F-3271-8922A90EDFC4}"/>
              </a:ext>
            </a:extLst>
          </p:cNvPr>
          <p:cNvSpPr txBox="1">
            <a:spLocks/>
          </p:cNvSpPr>
          <p:nvPr/>
        </p:nvSpPr>
        <p:spPr>
          <a:xfrm>
            <a:off x="408178" y="1060383"/>
            <a:ext cx="11509002" cy="67216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RO</a:t>
            </a:r>
            <a:r>
              <a:rPr lang="ja-JP" altLang="en-US" sz="2800" dirty="0"/>
              <a:t>プロセスの実データを用いてモデルを構築し、</a:t>
            </a:r>
            <a:r>
              <a:rPr lang="en-US" altLang="ja-JP" sz="2800" dirty="0"/>
              <a:t>1</a:t>
            </a:r>
            <a:r>
              <a:rPr lang="ja-JP" altLang="en-US" sz="2800" dirty="0"/>
              <a:t>か月の操業計画を計算。</a:t>
            </a:r>
            <a:endParaRPr lang="en-US" altLang="ja-JP" sz="2800" dirty="0"/>
          </a:p>
        </p:txBody>
      </p:sp>
      <p:sp>
        <p:nvSpPr>
          <p:cNvPr id="5" name="テキスト ボックス 4">
            <a:extLst>
              <a:ext uri="{FF2B5EF4-FFF2-40B4-BE49-F238E27FC236}">
                <a16:creationId xmlns:a16="http://schemas.microsoft.com/office/drawing/2014/main" id="{93CBC05A-2341-3761-431F-A63571643640}"/>
              </a:ext>
            </a:extLst>
          </p:cNvPr>
          <p:cNvSpPr txBox="1"/>
          <p:nvPr/>
        </p:nvSpPr>
        <p:spPr>
          <a:xfrm>
            <a:off x="7032626" y="1996008"/>
            <a:ext cx="4231287" cy="369332"/>
          </a:xfrm>
          <a:prstGeom prst="rect">
            <a:avLst/>
          </a:prstGeom>
          <a:noFill/>
        </p:spPr>
        <p:txBody>
          <a:bodyPr wrap="none" rtlCol="0">
            <a:spAutoFit/>
          </a:bodyPr>
          <a:lstStyle/>
          <a:p>
            <a:r>
              <a:rPr kumimoji="1" lang="ja-JP" altLang="en-US" dirty="0"/>
              <a:t>再生水</a:t>
            </a:r>
            <a:r>
              <a:rPr kumimoji="1" lang="en-US" altLang="ja-JP" dirty="0"/>
              <a:t>PJT  </a:t>
            </a:r>
            <a:r>
              <a:rPr kumimoji="1" lang="ja-JP" altLang="en-US" dirty="0"/>
              <a:t>オレンジ郡水道局  </a:t>
            </a:r>
            <a:r>
              <a:rPr kumimoji="1" lang="en-US" altLang="ja-JP" dirty="0"/>
              <a:t>RO</a:t>
            </a:r>
            <a:r>
              <a:rPr kumimoji="1" lang="ja-JP" altLang="en-US" dirty="0"/>
              <a:t>プロセス</a:t>
            </a:r>
            <a:endParaRPr kumimoji="1" lang="en-US" altLang="ja-JP" dirty="0"/>
          </a:p>
        </p:txBody>
      </p:sp>
      <p:sp>
        <p:nvSpPr>
          <p:cNvPr id="6" name="テキスト ボックス 5">
            <a:extLst>
              <a:ext uri="{FF2B5EF4-FFF2-40B4-BE49-F238E27FC236}">
                <a16:creationId xmlns:a16="http://schemas.microsoft.com/office/drawing/2014/main" id="{18294E03-2261-0D02-9EC1-145C397C61E9}"/>
              </a:ext>
            </a:extLst>
          </p:cNvPr>
          <p:cNvSpPr txBox="1"/>
          <p:nvPr/>
        </p:nvSpPr>
        <p:spPr>
          <a:xfrm>
            <a:off x="2109362" y="1996008"/>
            <a:ext cx="2045753" cy="369332"/>
          </a:xfrm>
          <a:prstGeom prst="rect">
            <a:avLst/>
          </a:prstGeom>
          <a:noFill/>
        </p:spPr>
        <p:txBody>
          <a:bodyPr wrap="none" rtlCol="0">
            <a:spAutoFit/>
          </a:bodyPr>
          <a:lstStyle/>
          <a:p>
            <a:r>
              <a:rPr kumimoji="1" lang="ja-JP" altLang="en-US" dirty="0"/>
              <a:t>再生水プロセス概要</a:t>
            </a:r>
            <a:endParaRPr kumimoji="1" lang="en-US" altLang="ja-JP" dirty="0"/>
          </a:p>
        </p:txBody>
      </p:sp>
      <p:sp>
        <p:nvSpPr>
          <p:cNvPr id="10" name="テキスト ボックス 9">
            <a:extLst>
              <a:ext uri="{FF2B5EF4-FFF2-40B4-BE49-F238E27FC236}">
                <a16:creationId xmlns:a16="http://schemas.microsoft.com/office/drawing/2014/main" id="{688063FE-BA2C-CCB4-1691-AD1BD1F277AC}"/>
              </a:ext>
            </a:extLst>
          </p:cNvPr>
          <p:cNvSpPr txBox="1"/>
          <p:nvPr/>
        </p:nvSpPr>
        <p:spPr>
          <a:xfrm>
            <a:off x="583303" y="2680686"/>
            <a:ext cx="5097870" cy="369332"/>
          </a:xfrm>
          <a:prstGeom prst="rect">
            <a:avLst/>
          </a:prstGeom>
          <a:noFill/>
        </p:spPr>
        <p:txBody>
          <a:bodyPr wrap="none" rtlCol="0">
            <a:spAutoFit/>
          </a:bodyPr>
          <a:lstStyle/>
          <a:p>
            <a:r>
              <a:rPr kumimoji="1" lang="en-US" altLang="ja-JP" b="1" dirty="0"/>
              <a:t>RO</a:t>
            </a:r>
            <a:r>
              <a:rPr kumimoji="1" lang="ja-JP" altLang="en-US" b="1" dirty="0"/>
              <a:t>膜の状態などを考慮しながら薬液コストを最小化</a:t>
            </a:r>
            <a:endParaRPr kumimoji="1" lang="en-US" altLang="ja-JP" b="1" dirty="0"/>
          </a:p>
        </p:txBody>
      </p:sp>
      <p:sp>
        <p:nvSpPr>
          <p:cNvPr id="11" name="テキスト ボックス 10">
            <a:extLst>
              <a:ext uri="{FF2B5EF4-FFF2-40B4-BE49-F238E27FC236}">
                <a16:creationId xmlns:a16="http://schemas.microsoft.com/office/drawing/2014/main" id="{A4910441-11A5-EC42-8686-08810A57CFFF}"/>
              </a:ext>
            </a:extLst>
          </p:cNvPr>
          <p:cNvSpPr txBox="1"/>
          <p:nvPr/>
        </p:nvSpPr>
        <p:spPr>
          <a:xfrm>
            <a:off x="603681" y="3062373"/>
            <a:ext cx="4354077" cy="369332"/>
          </a:xfrm>
          <a:prstGeom prst="rect">
            <a:avLst/>
          </a:prstGeom>
          <a:noFill/>
        </p:spPr>
        <p:txBody>
          <a:bodyPr wrap="none" rtlCol="0">
            <a:spAutoFit/>
          </a:bodyPr>
          <a:lstStyle/>
          <a:p>
            <a:r>
              <a:rPr kumimoji="1" lang="ja-JP" altLang="en-US" dirty="0"/>
              <a:t>水質基準、膜の詰まり、膜洗浄、膜寿命など</a:t>
            </a:r>
            <a:endParaRPr kumimoji="1" lang="en-US" altLang="ja-JP" dirty="0"/>
          </a:p>
        </p:txBody>
      </p:sp>
      <p:sp>
        <p:nvSpPr>
          <p:cNvPr id="12" name="テキスト ボックス 11">
            <a:extLst>
              <a:ext uri="{FF2B5EF4-FFF2-40B4-BE49-F238E27FC236}">
                <a16:creationId xmlns:a16="http://schemas.microsoft.com/office/drawing/2014/main" id="{8133FA04-76B2-8A76-F4E8-4775D7223A3F}"/>
              </a:ext>
            </a:extLst>
          </p:cNvPr>
          <p:cNvSpPr txBox="1"/>
          <p:nvPr/>
        </p:nvSpPr>
        <p:spPr>
          <a:xfrm>
            <a:off x="6472406" y="2697087"/>
            <a:ext cx="5325497" cy="369332"/>
          </a:xfrm>
          <a:prstGeom prst="rect">
            <a:avLst/>
          </a:prstGeom>
          <a:noFill/>
        </p:spPr>
        <p:txBody>
          <a:bodyPr wrap="none" rtlCol="0">
            <a:spAutoFit/>
          </a:bodyPr>
          <a:lstStyle/>
          <a:p>
            <a:r>
              <a:rPr kumimoji="1" lang="ja-JP" altLang="en-US" b="1" dirty="0"/>
              <a:t>線型重回帰で各膜の水質モデルを学習し、問題を構築</a:t>
            </a:r>
            <a:endParaRPr kumimoji="1" lang="en-US" altLang="ja-JP" b="1" dirty="0"/>
          </a:p>
        </p:txBody>
      </p:sp>
      <p:cxnSp>
        <p:nvCxnSpPr>
          <p:cNvPr id="13" name="直線コネクタ 12">
            <a:extLst>
              <a:ext uri="{FF2B5EF4-FFF2-40B4-BE49-F238E27FC236}">
                <a16:creationId xmlns:a16="http://schemas.microsoft.com/office/drawing/2014/main" id="{1E97DE43-A1A7-FFA7-36B4-FEEE74448475}"/>
              </a:ext>
            </a:extLst>
          </p:cNvPr>
          <p:cNvCxnSpPr>
            <a:cxnSpLocks/>
          </p:cNvCxnSpPr>
          <p:nvPr/>
        </p:nvCxnSpPr>
        <p:spPr>
          <a:xfrm>
            <a:off x="188474" y="2380322"/>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02EFE06-ED8E-8E31-626C-42BA6A759030}"/>
              </a:ext>
            </a:extLst>
          </p:cNvPr>
          <p:cNvCxnSpPr>
            <a:cxnSpLocks/>
          </p:cNvCxnSpPr>
          <p:nvPr/>
        </p:nvCxnSpPr>
        <p:spPr>
          <a:xfrm>
            <a:off x="6269574" y="23803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029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運転計画問題での検証：結果まとめ（抜粋）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様々な制約条件を満たしながら、コストを削減する操業計画が得られた。</a:t>
            </a:r>
            <a:endParaRPr lang="en-US" altLang="ja-JP" sz="2800" dirty="0"/>
          </a:p>
        </p:txBody>
      </p:sp>
      <p:sp>
        <p:nvSpPr>
          <p:cNvPr id="6" name="テキスト ボックス 5">
            <a:extLst>
              <a:ext uri="{FF2B5EF4-FFF2-40B4-BE49-F238E27FC236}">
                <a16:creationId xmlns:a16="http://schemas.microsoft.com/office/drawing/2014/main" id="{9281B82B-8FE5-5CE2-169C-E700571BD190}"/>
              </a:ext>
            </a:extLst>
          </p:cNvPr>
          <p:cNvSpPr txBox="1"/>
          <p:nvPr/>
        </p:nvSpPr>
        <p:spPr>
          <a:xfrm>
            <a:off x="1198813" y="1801249"/>
            <a:ext cx="4141369" cy="369332"/>
          </a:xfrm>
          <a:prstGeom prst="rect">
            <a:avLst/>
          </a:prstGeom>
          <a:noFill/>
        </p:spPr>
        <p:txBody>
          <a:bodyPr wrap="square" rtlCol="0">
            <a:spAutoFit/>
          </a:bodyPr>
          <a:lstStyle/>
          <a:p>
            <a:pPr algn="ctr"/>
            <a:r>
              <a:rPr kumimoji="1" lang="en-US" altLang="ja-JP" b="1" dirty="0">
                <a:solidFill>
                  <a:schemeClr val="accent1"/>
                </a:solidFill>
              </a:rPr>
              <a:t>TOC</a:t>
            </a:r>
            <a:r>
              <a:rPr kumimoji="1" lang="ja-JP" altLang="en-US" b="1" dirty="0">
                <a:solidFill>
                  <a:schemeClr val="accent1"/>
                </a:solidFill>
              </a:rPr>
              <a:t>除去率：水中の有機物の除去率</a:t>
            </a:r>
          </a:p>
        </p:txBody>
      </p:sp>
      <p:sp>
        <p:nvSpPr>
          <p:cNvPr id="7" name="テキスト ボックス 6">
            <a:extLst>
              <a:ext uri="{FF2B5EF4-FFF2-40B4-BE49-F238E27FC236}">
                <a16:creationId xmlns:a16="http://schemas.microsoft.com/office/drawing/2014/main" id="{B773BB10-A62C-494F-F9B5-37054A40FBE1}"/>
              </a:ext>
            </a:extLst>
          </p:cNvPr>
          <p:cNvSpPr txBox="1"/>
          <p:nvPr/>
        </p:nvSpPr>
        <p:spPr>
          <a:xfrm>
            <a:off x="1479441" y="2116708"/>
            <a:ext cx="3548699" cy="338554"/>
          </a:xfrm>
          <a:prstGeom prst="rect">
            <a:avLst/>
          </a:prstGeom>
          <a:noFill/>
        </p:spPr>
        <p:txBody>
          <a:bodyPr wrap="square" rtlCol="0">
            <a:spAutoFit/>
          </a:bodyPr>
          <a:lstStyle/>
          <a:p>
            <a:pPr algn="ctr"/>
            <a:r>
              <a:rPr kumimoji="1" lang="ja-JP" altLang="en-US" sz="1600" b="1" dirty="0"/>
              <a:t>最適計画は、水質基準を遵守している</a:t>
            </a:r>
          </a:p>
        </p:txBody>
      </p:sp>
      <p:pic>
        <p:nvPicPr>
          <p:cNvPr id="8" name="図 7">
            <a:extLst>
              <a:ext uri="{FF2B5EF4-FFF2-40B4-BE49-F238E27FC236}">
                <a16:creationId xmlns:a16="http://schemas.microsoft.com/office/drawing/2014/main" id="{086594A8-55A0-3EBA-A614-9C8FCB5ADC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198" y="2451466"/>
            <a:ext cx="5985802" cy="2841584"/>
          </a:xfrm>
          <a:prstGeom prst="rect">
            <a:avLst/>
          </a:prstGeom>
          <a:noFill/>
          <a:ln>
            <a:noFill/>
          </a:ln>
        </p:spPr>
      </p:pic>
      <p:pic>
        <p:nvPicPr>
          <p:cNvPr id="9" name="図 8">
            <a:extLst>
              <a:ext uri="{FF2B5EF4-FFF2-40B4-BE49-F238E27FC236}">
                <a16:creationId xmlns:a16="http://schemas.microsoft.com/office/drawing/2014/main" id="{F93A5AF9-BD1E-3935-81DE-C2993BC2A1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8855" y="2451466"/>
            <a:ext cx="5940894" cy="2790689"/>
          </a:xfrm>
          <a:prstGeom prst="rect">
            <a:avLst/>
          </a:prstGeom>
          <a:noFill/>
          <a:ln>
            <a:noFill/>
          </a:ln>
        </p:spPr>
      </p:pic>
      <p:sp>
        <p:nvSpPr>
          <p:cNvPr id="10" name="テキスト ボックス 9">
            <a:extLst>
              <a:ext uri="{FF2B5EF4-FFF2-40B4-BE49-F238E27FC236}">
                <a16:creationId xmlns:a16="http://schemas.microsoft.com/office/drawing/2014/main" id="{72E395B9-82D3-83AF-4E74-B5489B4B8C29}"/>
              </a:ext>
            </a:extLst>
          </p:cNvPr>
          <p:cNvSpPr txBox="1"/>
          <p:nvPr/>
        </p:nvSpPr>
        <p:spPr>
          <a:xfrm>
            <a:off x="6753742" y="1801249"/>
            <a:ext cx="4631120" cy="369332"/>
          </a:xfrm>
          <a:prstGeom prst="rect">
            <a:avLst/>
          </a:prstGeom>
          <a:noFill/>
        </p:spPr>
        <p:txBody>
          <a:bodyPr wrap="square" rtlCol="0">
            <a:spAutoFit/>
          </a:bodyPr>
          <a:lstStyle/>
          <a:p>
            <a:pPr algn="ctr"/>
            <a:r>
              <a:rPr kumimoji="1" lang="ja-JP" altLang="en-US" b="1" dirty="0">
                <a:solidFill>
                  <a:schemeClr val="accent1"/>
                </a:solidFill>
              </a:rPr>
              <a:t>スケール防止剤：</a:t>
            </a:r>
            <a:r>
              <a:rPr kumimoji="1" lang="en-US" altLang="ja-JP" b="1" dirty="0">
                <a:solidFill>
                  <a:schemeClr val="accent1"/>
                </a:solidFill>
              </a:rPr>
              <a:t>RO</a:t>
            </a:r>
            <a:r>
              <a:rPr kumimoji="1" lang="ja-JP" altLang="en-US" b="1" dirty="0">
                <a:solidFill>
                  <a:schemeClr val="accent1"/>
                </a:solidFill>
              </a:rPr>
              <a:t>膜詰まりを防止する薬液</a:t>
            </a:r>
          </a:p>
        </p:txBody>
      </p:sp>
      <p:sp>
        <p:nvSpPr>
          <p:cNvPr id="11" name="テキスト ボックス 10">
            <a:extLst>
              <a:ext uri="{FF2B5EF4-FFF2-40B4-BE49-F238E27FC236}">
                <a16:creationId xmlns:a16="http://schemas.microsoft.com/office/drawing/2014/main" id="{7CA74270-9619-09B5-E34E-F68D0CE5EE2E}"/>
              </a:ext>
            </a:extLst>
          </p:cNvPr>
          <p:cNvSpPr txBox="1"/>
          <p:nvPr/>
        </p:nvSpPr>
        <p:spPr>
          <a:xfrm>
            <a:off x="7107804" y="2116329"/>
            <a:ext cx="4178409" cy="338554"/>
          </a:xfrm>
          <a:prstGeom prst="rect">
            <a:avLst/>
          </a:prstGeom>
          <a:noFill/>
        </p:spPr>
        <p:txBody>
          <a:bodyPr wrap="square" rtlCol="0">
            <a:spAutoFit/>
          </a:bodyPr>
          <a:lstStyle/>
          <a:p>
            <a:pPr algn="ctr"/>
            <a:r>
              <a:rPr kumimoji="1" lang="ja-JP" altLang="en-US" sz="1600" b="1" dirty="0"/>
              <a:t>薬液コストは、操業実績よりも削減されている</a:t>
            </a:r>
          </a:p>
        </p:txBody>
      </p:sp>
      <p:sp>
        <p:nvSpPr>
          <p:cNvPr id="12" name="吹き出し: 角を丸めた四角形 11">
            <a:extLst>
              <a:ext uri="{FF2B5EF4-FFF2-40B4-BE49-F238E27FC236}">
                <a16:creationId xmlns:a16="http://schemas.microsoft.com/office/drawing/2014/main" id="{994B9C1B-ACA7-CE26-9FB5-2C3A5B9454C2}"/>
              </a:ext>
            </a:extLst>
          </p:cNvPr>
          <p:cNvSpPr/>
          <p:nvPr/>
        </p:nvSpPr>
        <p:spPr>
          <a:xfrm>
            <a:off x="7818714" y="5373434"/>
            <a:ext cx="4098466" cy="632205"/>
          </a:xfrm>
          <a:prstGeom prst="wedgeRoundRectCallout">
            <a:avLst>
              <a:gd name="adj1" fmla="val -33227"/>
              <a:gd name="adj2" fmla="val -8841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より滑らかにするには、変動幅制約を厳しくする必要があるが、可能解獲得が困難となる</a:t>
            </a:r>
          </a:p>
        </p:txBody>
      </p:sp>
      <p:cxnSp>
        <p:nvCxnSpPr>
          <p:cNvPr id="15" name="直線コネクタ 14">
            <a:extLst>
              <a:ext uri="{FF2B5EF4-FFF2-40B4-BE49-F238E27FC236}">
                <a16:creationId xmlns:a16="http://schemas.microsoft.com/office/drawing/2014/main" id="{8C24D5B6-7255-D055-4AE9-7F05EB150926}"/>
              </a:ext>
            </a:extLst>
          </p:cNvPr>
          <p:cNvCxnSpPr/>
          <p:nvPr/>
        </p:nvCxnSpPr>
        <p:spPr>
          <a:xfrm>
            <a:off x="798897" y="4408371"/>
            <a:ext cx="5043638" cy="0"/>
          </a:xfrm>
          <a:prstGeom prst="line">
            <a:avLst/>
          </a:prstGeom>
          <a:ln w="1905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727F058-D742-7403-6F7C-747C03727D7C}"/>
              </a:ext>
            </a:extLst>
          </p:cNvPr>
          <p:cNvSpPr txBox="1"/>
          <p:nvPr/>
        </p:nvSpPr>
        <p:spPr>
          <a:xfrm>
            <a:off x="673820" y="4107441"/>
            <a:ext cx="934484" cy="307777"/>
          </a:xfrm>
          <a:prstGeom prst="rect">
            <a:avLst/>
          </a:prstGeom>
          <a:noFill/>
        </p:spPr>
        <p:txBody>
          <a:bodyPr wrap="square" rtlCol="0">
            <a:spAutoFit/>
          </a:bodyPr>
          <a:lstStyle/>
          <a:p>
            <a:pPr algn="ctr"/>
            <a:r>
              <a:rPr kumimoji="1" lang="ja-JP" altLang="en-US" sz="1400" b="1" dirty="0">
                <a:solidFill>
                  <a:schemeClr val="accent4"/>
                </a:solidFill>
              </a:rPr>
              <a:t>水質基準</a:t>
            </a:r>
          </a:p>
        </p:txBody>
      </p:sp>
      <p:sp>
        <p:nvSpPr>
          <p:cNvPr id="17" name="テキスト ボックス 16">
            <a:extLst>
              <a:ext uri="{FF2B5EF4-FFF2-40B4-BE49-F238E27FC236}">
                <a16:creationId xmlns:a16="http://schemas.microsoft.com/office/drawing/2014/main" id="{394601E0-59C0-0D6D-6D81-E3FC1FD5EB41}"/>
              </a:ext>
            </a:extLst>
          </p:cNvPr>
          <p:cNvSpPr txBox="1"/>
          <p:nvPr/>
        </p:nvSpPr>
        <p:spPr>
          <a:xfrm>
            <a:off x="6631389" y="1426790"/>
            <a:ext cx="5396029" cy="369332"/>
          </a:xfrm>
          <a:prstGeom prst="rect">
            <a:avLst/>
          </a:prstGeom>
          <a:noFill/>
        </p:spPr>
        <p:txBody>
          <a:bodyPr wrap="none" rtlCol="0">
            <a:spAutoFit/>
          </a:bodyPr>
          <a:lstStyle/>
          <a:p>
            <a:r>
              <a:rPr kumimoji="1" lang="ja-JP" altLang="en-US" dirty="0"/>
              <a:t>前週学習</a:t>
            </a:r>
            <a:r>
              <a:rPr kumimoji="1" lang="en-US" altLang="ja-JP" dirty="0"/>
              <a:t>&amp;</a:t>
            </a:r>
            <a:r>
              <a:rPr kumimoji="1" lang="ja-JP" altLang="en-US" dirty="0"/>
              <a:t>翌週最適化を</a:t>
            </a:r>
            <a:r>
              <a:rPr kumimoji="1" lang="en-US" altLang="ja-JP" dirty="0"/>
              <a:t>5</a:t>
            </a:r>
            <a:r>
              <a:rPr kumimoji="1" lang="ja-JP" altLang="en-US" dirty="0"/>
              <a:t>週分計算して、結果を繋げた</a:t>
            </a:r>
            <a:endParaRPr kumimoji="1" lang="en-US" altLang="ja-JP" dirty="0"/>
          </a:p>
        </p:txBody>
      </p:sp>
      <p:sp>
        <p:nvSpPr>
          <p:cNvPr id="18" name="テキスト ボックス 17">
            <a:extLst>
              <a:ext uri="{FF2B5EF4-FFF2-40B4-BE49-F238E27FC236}">
                <a16:creationId xmlns:a16="http://schemas.microsoft.com/office/drawing/2014/main" id="{98E760C1-6DED-B8B4-FE83-1907C60353B8}"/>
              </a:ext>
            </a:extLst>
          </p:cNvPr>
          <p:cNvSpPr txBox="1"/>
          <p:nvPr/>
        </p:nvSpPr>
        <p:spPr>
          <a:xfrm>
            <a:off x="400306" y="5667085"/>
            <a:ext cx="5940891" cy="338554"/>
          </a:xfrm>
          <a:prstGeom prst="rect">
            <a:avLst/>
          </a:prstGeom>
          <a:noFill/>
        </p:spPr>
        <p:txBody>
          <a:bodyPr wrap="square" rtlCol="0">
            <a:spAutoFit/>
          </a:bodyPr>
          <a:lstStyle/>
          <a:p>
            <a:r>
              <a:rPr kumimoji="1" lang="en-US" altLang="ja-JP" sz="1600" b="0" dirty="0"/>
              <a:t>SHADE</a:t>
            </a:r>
            <a:r>
              <a:rPr kumimoji="1" lang="ja-JP" altLang="en-US" sz="1600" dirty="0"/>
              <a:t> </a:t>
            </a:r>
            <a:r>
              <a:rPr kumimoji="1" lang="en-US" altLang="ja-JP" sz="1600" b="0" dirty="0"/>
              <a:t>+</a:t>
            </a:r>
            <a:r>
              <a:rPr kumimoji="1" lang="ja-JP" altLang="en-US" sz="1600" b="0" dirty="0"/>
              <a:t> </a:t>
            </a:r>
            <a:r>
              <a:rPr kumimoji="1" lang="en-US" altLang="ja-JP" sz="1600" b="0" dirty="0"/>
              <a:t>Feasibility Rule</a:t>
            </a:r>
            <a:r>
              <a:rPr kumimoji="1" lang="ja-JP" altLang="en-US" sz="1600" b="0" dirty="0"/>
              <a:t>を使用、</a:t>
            </a:r>
            <a:r>
              <a:rPr kumimoji="1" lang="en-US" altLang="ja-JP" sz="1600" b="0" dirty="0"/>
              <a:t>5000</a:t>
            </a:r>
            <a:r>
              <a:rPr kumimoji="1" lang="ja-JP" altLang="en-US" sz="1600" b="0" dirty="0"/>
              <a:t>反復、</a:t>
            </a:r>
            <a:r>
              <a:rPr kumimoji="1" lang="en-US" altLang="ja-JP" sz="1600" b="0" dirty="0"/>
              <a:t>100</a:t>
            </a:r>
            <a:r>
              <a:rPr kumimoji="1" lang="ja-JP" altLang="en-US" sz="1600" b="0" dirty="0"/>
              <a:t>個体</a:t>
            </a:r>
            <a:endParaRPr kumimoji="1" lang="en-US" altLang="ja-JP" sz="1600" b="0" dirty="0"/>
          </a:p>
        </p:txBody>
      </p:sp>
      <p:sp>
        <p:nvSpPr>
          <p:cNvPr id="19" name="テキスト ボックス 18">
            <a:extLst>
              <a:ext uri="{FF2B5EF4-FFF2-40B4-BE49-F238E27FC236}">
                <a16:creationId xmlns:a16="http://schemas.microsoft.com/office/drawing/2014/main" id="{E103FC8C-5102-6FB7-FE9C-B2B798FC050E}"/>
              </a:ext>
            </a:extLst>
          </p:cNvPr>
          <p:cNvSpPr txBox="1"/>
          <p:nvPr/>
        </p:nvSpPr>
        <p:spPr>
          <a:xfrm>
            <a:off x="400307" y="5974862"/>
            <a:ext cx="6064599" cy="307777"/>
          </a:xfrm>
          <a:prstGeom prst="rect">
            <a:avLst/>
          </a:prstGeom>
          <a:noFill/>
        </p:spPr>
        <p:txBody>
          <a:bodyPr wrap="square" rtlCol="0">
            <a:spAutoFit/>
          </a:bodyPr>
          <a:lstStyle/>
          <a:p>
            <a:r>
              <a:rPr kumimoji="1" lang="ja-JP" altLang="en-US" sz="1400" dirty="0"/>
              <a:t>ノート</a:t>
            </a:r>
            <a:r>
              <a:rPr kumimoji="1" lang="en-US" altLang="ja-JP" sz="1400" dirty="0"/>
              <a:t>PC</a:t>
            </a:r>
            <a:r>
              <a:rPr kumimoji="1" lang="ja-JP" altLang="en-US" sz="1400" dirty="0"/>
              <a:t>（</a:t>
            </a:r>
            <a:r>
              <a:rPr kumimoji="1" lang="en-US" altLang="ja-JP" sz="1400" dirty="0"/>
              <a:t>Intel Core i5-1145G7(2.60GHz)</a:t>
            </a:r>
            <a:r>
              <a:rPr kumimoji="1" lang="ja-JP" altLang="en-US" sz="1400" dirty="0"/>
              <a:t>、内蔵</a:t>
            </a:r>
            <a:r>
              <a:rPr kumimoji="1" lang="en-US" altLang="ja-JP" sz="1400" dirty="0"/>
              <a:t>GPU 11th Gen</a:t>
            </a:r>
            <a:r>
              <a:rPr kumimoji="1" lang="ja-JP" altLang="en-US" sz="1400" dirty="0"/>
              <a:t>）</a:t>
            </a:r>
          </a:p>
        </p:txBody>
      </p:sp>
      <p:sp>
        <p:nvSpPr>
          <p:cNvPr id="20" name="テキスト ボックス 19">
            <a:extLst>
              <a:ext uri="{FF2B5EF4-FFF2-40B4-BE49-F238E27FC236}">
                <a16:creationId xmlns:a16="http://schemas.microsoft.com/office/drawing/2014/main" id="{0C620D21-FA08-9F76-E452-D84D0191595D}"/>
              </a:ext>
            </a:extLst>
          </p:cNvPr>
          <p:cNvSpPr txBox="1"/>
          <p:nvPr/>
        </p:nvSpPr>
        <p:spPr>
          <a:xfrm>
            <a:off x="400305" y="5388597"/>
            <a:ext cx="7184402" cy="338554"/>
          </a:xfrm>
          <a:prstGeom prst="rect">
            <a:avLst/>
          </a:prstGeom>
          <a:noFill/>
        </p:spPr>
        <p:txBody>
          <a:bodyPr wrap="square" rtlCol="0">
            <a:spAutoFit/>
          </a:bodyPr>
          <a:lstStyle/>
          <a:p>
            <a:r>
              <a:rPr kumimoji="1" lang="en-US" altLang="ja-JP" sz="1600" b="0" dirty="0"/>
              <a:t>1</a:t>
            </a:r>
            <a:r>
              <a:rPr kumimoji="1" lang="ja-JP" altLang="en-US" sz="1600" b="0" dirty="0"/>
              <a:t>週間計画の計算時間：約</a:t>
            </a:r>
            <a:r>
              <a:rPr kumimoji="1" lang="en-US" altLang="ja-JP" sz="1600" b="0" dirty="0"/>
              <a:t>10</a:t>
            </a:r>
            <a:r>
              <a:rPr kumimoji="1" lang="ja-JP" altLang="en-US" sz="1600" b="0" dirty="0"/>
              <a:t>分、問題規模：</a:t>
            </a:r>
            <a:r>
              <a:rPr kumimoji="1" lang="en-US" altLang="ja-JP" sz="1600" b="0" dirty="0"/>
              <a:t>336</a:t>
            </a:r>
            <a:r>
              <a:rPr kumimoji="1" lang="ja-JP" altLang="en-US" sz="1600" dirty="0"/>
              <a:t>変数</a:t>
            </a:r>
            <a:r>
              <a:rPr kumimoji="1" lang="ja-JP" altLang="en-US" sz="1600" b="0" dirty="0"/>
              <a:t>、</a:t>
            </a:r>
            <a:r>
              <a:rPr kumimoji="1" lang="en-US" altLang="ja-JP" sz="1600" b="0" dirty="0"/>
              <a:t>1859</a:t>
            </a:r>
            <a:r>
              <a:rPr kumimoji="1" lang="ja-JP" altLang="en-US" sz="1600" b="0" dirty="0"/>
              <a:t>制約、</a:t>
            </a:r>
            <a:r>
              <a:rPr kumimoji="1" lang="en-US" altLang="ja-JP" sz="1600" dirty="0"/>
              <a:t>1</a:t>
            </a:r>
            <a:r>
              <a:rPr kumimoji="1" lang="ja-JP" altLang="en-US" sz="1600" dirty="0"/>
              <a:t>時間データ</a:t>
            </a:r>
            <a:endParaRPr kumimoji="1" lang="en-US" altLang="ja-JP" sz="1600" b="0" dirty="0"/>
          </a:p>
        </p:txBody>
      </p:sp>
      <p:sp>
        <p:nvSpPr>
          <p:cNvPr id="21" name="吹き出し: 角を丸めた四角形 20">
            <a:extLst>
              <a:ext uri="{FF2B5EF4-FFF2-40B4-BE49-F238E27FC236}">
                <a16:creationId xmlns:a16="http://schemas.microsoft.com/office/drawing/2014/main" id="{E53C7248-8740-8490-F5E7-E084E49E0B69}"/>
              </a:ext>
            </a:extLst>
          </p:cNvPr>
          <p:cNvSpPr/>
          <p:nvPr/>
        </p:nvSpPr>
        <p:spPr>
          <a:xfrm>
            <a:off x="4147499" y="5020135"/>
            <a:ext cx="3390071" cy="338555"/>
          </a:xfrm>
          <a:prstGeom prst="wedgeRoundRectCallout">
            <a:avLst>
              <a:gd name="adj1" fmla="val -29820"/>
              <a:gd name="adj2" fmla="val -10547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各週で特性が異なるのはモデルに起因</a:t>
            </a:r>
          </a:p>
        </p:txBody>
      </p:sp>
    </p:spTree>
    <p:extLst>
      <p:ext uri="{BB962C8B-B14F-4D97-AF65-F5344CB8AC3E}">
        <p14:creationId xmlns:p14="http://schemas.microsoft.com/office/powerpoint/2010/main" val="845573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人工データから抽出した非凸な制約を課した問題に適用し、性能を検証。</a:t>
            </a:r>
            <a:endParaRPr lang="en-US" altLang="ja-JP" sz="2800" dirty="0"/>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2"/>
          <a:stretch>
            <a:fillRect/>
          </a:stretch>
        </p:blipFill>
        <p:spPr>
          <a:xfrm>
            <a:off x="4210626"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3"/>
          <a:stretch>
            <a:fillRect/>
          </a:stretch>
        </p:blipFill>
        <p:spPr>
          <a:xfrm>
            <a:off x="80788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2740838"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2740838" y="5953340"/>
                <a:ext cx="4314779" cy="307777"/>
              </a:xfrm>
              <a:prstGeom prst="rect">
                <a:avLst/>
              </a:prstGeom>
              <a:blipFill>
                <a:blip r:embed="rId4"/>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58833" y="2034349"/>
            <a:ext cx="7491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1818310" y="1655522"/>
            <a:ext cx="4397358"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次元球殻型の人工データ）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1741343"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4990653"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4990653" y="5651934"/>
                <a:ext cx="1778372" cy="307777"/>
              </a:xfrm>
              <a:prstGeom prst="rect">
                <a:avLst/>
              </a:prstGeom>
              <a:blipFill>
                <a:blip r:embed="rId5"/>
                <a:stretch>
                  <a:fillRect l="-344" t="-3922" r="-687" b="-21569"/>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256F8EBB-65D9-7E79-2526-CC6958595788}"/>
              </a:ext>
            </a:extLst>
          </p:cNvPr>
          <p:cNvSpPr txBox="1"/>
          <p:nvPr/>
        </p:nvSpPr>
        <p:spPr>
          <a:xfrm>
            <a:off x="298059" y="2152886"/>
            <a:ext cx="3769234" cy="523220"/>
          </a:xfrm>
          <a:prstGeom prst="rect">
            <a:avLst/>
          </a:prstGeom>
          <a:noFill/>
        </p:spPr>
        <p:txBody>
          <a:bodyPr wrap="square" rtlCol="0">
            <a:spAutoFit/>
          </a:bodyPr>
          <a:lstStyle/>
          <a:p>
            <a:pPr algn="ctr"/>
            <a:r>
              <a:rPr kumimoji="1" lang="en-US" altLang="ja-JP" sz="1400" b="1" dirty="0" err="1">
                <a:solidFill>
                  <a:schemeClr val="accent1"/>
                </a:solidFill>
              </a:rPr>
              <a:t>AutoEncoder</a:t>
            </a:r>
            <a:r>
              <a:rPr kumimoji="1" lang="ja-JP" altLang="en-US" sz="1400" b="1" dirty="0">
                <a:solidFill>
                  <a:schemeClr val="accent1"/>
                </a:solidFill>
              </a:rPr>
              <a:t>で人工データの特性を抽出し、</a:t>
            </a:r>
            <a:endParaRPr kumimoji="1" lang="en-US" altLang="ja-JP" sz="1400" b="1" dirty="0">
              <a:solidFill>
                <a:schemeClr val="accent1"/>
              </a:solidFill>
            </a:endParaRPr>
          </a:p>
          <a:p>
            <a:pPr algn="ctr"/>
            <a:r>
              <a:rPr kumimoji="1" lang="ja-JP" altLang="en-US" sz="1400" b="1" dirty="0">
                <a:solidFill>
                  <a:schemeClr val="accent1"/>
                </a:solidFill>
              </a:rPr>
              <a:t>非凸な特性を満たす領域を制約条件として課した</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35848" y="4352879"/>
                <a:ext cx="1143099" cy="523220"/>
              </a:xfrm>
              <a:prstGeom prst="rect">
                <a:avLst/>
              </a:prstGeom>
              <a:noFill/>
            </p:spPr>
            <p:txBody>
              <a:bodyPr wrap="square" rtlCol="0">
                <a:spAutoFit/>
              </a:bodyPr>
              <a:lstStyle/>
              <a:p>
                <a:pPr algn="ctr"/>
                <a:r>
                  <a:rPr kumimoji="1" lang="ja-JP" altLang="en-US" sz="1400" b="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35848" y="4352879"/>
                <a:ext cx="1143099" cy="523220"/>
              </a:xfrm>
              <a:prstGeom prst="rect">
                <a:avLst/>
              </a:prstGeom>
              <a:blipFill>
                <a:blip r:embed="rId6"/>
                <a:stretch>
                  <a:fillRect t="-2326" b="-1162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7"/>
          <a:stretch>
            <a:fillRect/>
          </a:stretch>
        </p:blipFill>
        <p:spPr>
          <a:xfrm>
            <a:off x="184219" y="5942885"/>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21986" y="366006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1578881" y="3813953"/>
            <a:ext cx="501763" cy="1865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flipV="1">
            <a:off x="1178947" y="4591740"/>
            <a:ext cx="229084" cy="2274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1408031"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2080644"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6061170"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4938986"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5129631"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D44D2156-6D0B-4E02-74B0-6F4D0E3E8551}"/>
              </a:ext>
            </a:extLst>
          </p:cNvPr>
          <p:cNvSpPr txBox="1"/>
          <p:nvPr/>
        </p:nvSpPr>
        <p:spPr>
          <a:xfrm>
            <a:off x="5305496" y="4759846"/>
            <a:ext cx="2058576" cy="523220"/>
          </a:xfrm>
          <a:prstGeom prst="rect">
            <a:avLst/>
          </a:prstGeom>
          <a:noFill/>
        </p:spPr>
        <p:txBody>
          <a:bodyPr wrap="none" rtlCol="0">
            <a:spAutoFit/>
          </a:bodyPr>
          <a:lstStyle/>
          <a:p>
            <a:pPr algn="ctr"/>
            <a:r>
              <a:rPr kumimoji="1" lang="ja-JP" altLang="en-US" sz="1400" dirty="0"/>
              <a:t>目的関数と制約違反量の</a:t>
            </a:r>
            <a:endParaRPr kumimoji="1" lang="en-US" altLang="ja-JP" sz="1400" dirty="0"/>
          </a:p>
          <a:p>
            <a:pPr algn="ctr"/>
            <a:r>
              <a:rPr kumimoji="1" lang="ja-JP" altLang="en-US" sz="1400" dirty="0"/>
              <a:t>パレートフロンティア</a:t>
            </a:r>
          </a:p>
        </p:txBody>
      </p:sp>
      <p:cxnSp>
        <p:nvCxnSpPr>
          <p:cNvPr id="69" name="直線コネクタ 68">
            <a:extLst>
              <a:ext uri="{FF2B5EF4-FFF2-40B4-BE49-F238E27FC236}">
                <a16:creationId xmlns:a16="http://schemas.microsoft.com/office/drawing/2014/main" id="{E5BADDE1-B4F8-7CBE-31F3-9905ED9F4AD3}"/>
              </a:ext>
            </a:extLst>
          </p:cNvPr>
          <p:cNvCxnSpPr>
            <a:cxnSpLocks/>
          </p:cNvCxnSpPr>
          <p:nvPr/>
        </p:nvCxnSpPr>
        <p:spPr>
          <a:xfrm>
            <a:off x="5644805" y="4268384"/>
            <a:ext cx="511687" cy="50542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10101173" y="2928047"/>
                <a:ext cx="203980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10101173" y="2928047"/>
                <a:ext cx="2039809" cy="307777"/>
              </a:xfrm>
              <a:prstGeom prst="rect">
                <a:avLst/>
              </a:prstGeom>
              <a:blipFill>
                <a:blip r:embed="rId8"/>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623ED05D-CC44-9A26-6B24-CA2A6571FF41}"/>
                  </a:ext>
                </a:extLst>
              </p:cNvPr>
              <p:cNvGraphicFramePr>
                <a:graphicFrameLocks noGrp="1"/>
              </p:cNvGraphicFramePr>
              <p:nvPr>
                <p:extLst>
                  <p:ext uri="{D42A27DB-BD31-4B8C-83A1-F6EECF244321}">
                    <p14:modId xmlns:p14="http://schemas.microsoft.com/office/powerpoint/2010/main" val="1531959893"/>
                  </p:ext>
                </p:extLst>
              </p:nvPr>
            </p:nvGraphicFramePr>
            <p:xfrm>
              <a:off x="7646173" y="3278587"/>
              <a:ext cx="4415387" cy="1249680"/>
            </p:xfrm>
            <a:graphic>
              <a:graphicData uri="http://schemas.openxmlformats.org/drawingml/2006/table">
                <a:tbl>
                  <a:tblPr firstRow="1" bandRow="1">
                    <a:tableStyleId>{5C22544A-7EE6-4342-B048-85BDC9FD1C3A}</a:tableStyleId>
                  </a:tblPr>
                  <a:tblGrid>
                    <a:gridCol w="1934678">
                      <a:extLst>
                        <a:ext uri="{9D8B030D-6E8A-4147-A177-3AD203B41FA5}">
                          <a16:colId xmlns:a16="http://schemas.microsoft.com/office/drawing/2014/main" val="937617659"/>
                        </a:ext>
                      </a:extLst>
                    </a:gridCol>
                    <a:gridCol w="1190924">
                      <a:extLst>
                        <a:ext uri="{9D8B030D-6E8A-4147-A177-3AD203B41FA5}">
                          <a16:colId xmlns:a16="http://schemas.microsoft.com/office/drawing/2014/main" val="1998136728"/>
                        </a:ext>
                      </a:extLst>
                    </a:gridCol>
                    <a:gridCol w="1289785">
                      <a:extLst>
                        <a:ext uri="{9D8B030D-6E8A-4147-A177-3AD203B41FA5}">
                          <a16:colId xmlns:a16="http://schemas.microsoft.com/office/drawing/2014/main" val="1130734182"/>
                        </a:ext>
                      </a:extLst>
                    </a:gridCol>
                  </a:tblGrid>
                  <a:tr h="227660">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目的関数値</a:t>
                          </a:r>
                          <a14:m>
                            <m:oMath xmlns:m="http://schemas.openxmlformats.org/officeDocument/2006/math">
                              <m:r>
                                <a:rPr kumimoji="1" lang="en-US" altLang="ja-JP" sz="1600" b="0" i="1" smtClean="0">
                                  <a:latin typeface="Cambria Math" panose="02040503050406030204" pitchFamily="18" charset="0"/>
                                </a:rPr>
                                <m:t>𝑓</m:t>
                              </m:r>
                            </m:oMath>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0.396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0.384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計算時間</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（可能解獲得まで）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21.8</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6.32</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26.4</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1.06</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Choice>
        <mc:Fallback xmlns="">
          <p:graphicFrame>
            <p:nvGraphicFramePr>
              <p:cNvPr id="10" name="表 9">
                <a:extLst>
                  <a:ext uri="{FF2B5EF4-FFF2-40B4-BE49-F238E27FC236}">
                    <a16:creationId xmlns:a16="http://schemas.microsoft.com/office/drawing/2014/main" id="{623ED05D-CC44-9A26-6B24-CA2A6571FF41}"/>
                  </a:ext>
                </a:extLst>
              </p:cNvPr>
              <p:cNvGraphicFramePr>
                <a:graphicFrameLocks noGrp="1"/>
              </p:cNvGraphicFramePr>
              <p:nvPr>
                <p:extLst>
                  <p:ext uri="{D42A27DB-BD31-4B8C-83A1-F6EECF244321}">
                    <p14:modId xmlns:p14="http://schemas.microsoft.com/office/powerpoint/2010/main" val="1531959893"/>
                  </p:ext>
                </p:extLst>
              </p:nvPr>
            </p:nvGraphicFramePr>
            <p:xfrm>
              <a:off x="7646173" y="3278587"/>
              <a:ext cx="4415387" cy="1249680"/>
            </p:xfrm>
            <a:graphic>
              <a:graphicData uri="http://schemas.openxmlformats.org/drawingml/2006/table">
                <a:tbl>
                  <a:tblPr firstRow="1" bandRow="1">
                    <a:tableStyleId>{5C22544A-7EE6-4342-B048-85BDC9FD1C3A}</a:tableStyleId>
                  </a:tblPr>
                  <a:tblGrid>
                    <a:gridCol w="1934678">
                      <a:extLst>
                        <a:ext uri="{9D8B030D-6E8A-4147-A177-3AD203B41FA5}">
                          <a16:colId xmlns:a16="http://schemas.microsoft.com/office/drawing/2014/main" val="937617659"/>
                        </a:ext>
                      </a:extLst>
                    </a:gridCol>
                    <a:gridCol w="1190924">
                      <a:extLst>
                        <a:ext uri="{9D8B030D-6E8A-4147-A177-3AD203B41FA5}">
                          <a16:colId xmlns:a16="http://schemas.microsoft.com/office/drawing/2014/main" val="1998136728"/>
                        </a:ext>
                      </a:extLst>
                    </a:gridCol>
                    <a:gridCol w="1289785">
                      <a:extLst>
                        <a:ext uri="{9D8B030D-6E8A-4147-A177-3AD203B41FA5}">
                          <a16:colId xmlns:a16="http://schemas.microsoft.com/office/drawing/2014/main" val="1130734182"/>
                        </a:ext>
                      </a:extLst>
                    </a:gridCol>
                  </a:tblGrid>
                  <a:tr h="335280">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3528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14" t="-101786" r="-128616" b="-19464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0.396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0.384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579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計算時間</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（可能解獲得まで）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21.8</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6.32</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26.4</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1.06</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Fallback>
      </mc:AlternateContent>
      <p:sp>
        <p:nvSpPr>
          <p:cNvPr id="11" name="テキスト ボックス 10">
            <a:extLst>
              <a:ext uri="{FF2B5EF4-FFF2-40B4-BE49-F238E27FC236}">
                <a16:creationId xmlns:a16="http://schemas.microsoft.com/office/drawing/2014/main" id="{CBC0F310-D0EA-0BAC-ADED-63ABF0DE8BF6}"/>
              </a:ext>
            </a:extLst>
          </p:cNvPr>
          <p:cNvSpPr txBox="1"/>
          <p:nvPr/>
        </p:nvSpPr>
        <p:spPr>
          <a:xfrm>
            <a:off x="7646173" y="2522217"/>
            <a:ext cx="2988237" cy="307777"/>
          </a:xfrm>
          <a:prstGeom prst="rect">
            <a:avLst/>
          </a:prstGeom>
          <a:noFill/>
        </p:spPr>
        <p:txBody>
          <a:bodyPr wrap="square" rtlCol="0">
            <a:spAutoFit/>
          </a:bodyPr>
          <a:lstStyle/>
          <a:p>
            <a:pPr algn="ctr"/>
            <a:r>
              <a:rPr kumimoji="1" lang="en-US" altLang="ja-JP" sz="1400" b="0" dirty="0"/>
              <a:t>SHADE</a:t>
            </a:r>
            <a:r>
              <a:rPr kumimoji="1" lang="ja-JP" altLang="en-US" sz="1400" dirty="0"/>
              <a:t> </a:t>
            </a:r>
            <a:r>
              <a:rPr kumimoji="1" lang="en-US" altLang="ja-JP" sz="1400" b="0" dirty="0"/>
              <a:t>+</a:t>
            </a:r>
            <a:r>
              <a:rPr kumimoji="1" lang="ja-JP" altLang="en-US" sz="1400" b="0" dirty="0"/>
              <a:t> </a:t>
            </a:r>
            <a:r>
              <a:rPr kumimoji="1" lang="en-US" altLang="ja-JP" sz="1400" b="0" dirty="0"/>
              <a:t>Feasibility Rule</a:t>
            </a:r>
            <a:r>
              <a:rPr kumimoji="1" lang="ja-JP" altLang="en-US" sz="1400" b="0" dirty="0"/>
              <a:t>を使用</a:t>
            </a:r>
            <a:endParaRPr kumimoji="1" lang="en-US" altLang="ja-JP" sz="1400" b="0" dirty="0"/>
          </a:p>
        </p:txBody>
      </p:sp>
      <p:sp>
        <p:nvSpPr>
          <p:cNvPr id="13" name="テキスト ボックス 12">
            <a:extLst>
              <a:ext uri="{FF2B5EF4-FFF2-40B4-BE49-F238E27FC236}">
                <a16:creationId xmlns:a16="http://schemas.microsoft.com/office/drawing/2014/main" id="{BC79C05E-6517-AE38-5947-C12BF1EFB5C6}"/>
              </a:ext>
            </a:extLst>
          </p:cNvPr>
          <p:cNvSpPr txBox="1"/>
          <p:nvPr/>
        </p:nvSpPr>
        <p:spPr>
          <a:xfrm>
            <a:off x="7603047" y="5283066"/>
            <a:ext cx="4537935" cy="584775"/>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p:sp>
        <p:nvSpPr>
          <p:cNvPr id="15" name="テキスト ボックス 14">
            <a:extLst>
              <a:ext uri="{FF2B5EF4-FFF2-40B4-BE49-F238E27FC236}">
                <a16:creationId xmlns:a16="http://schemas.microsoft.com/office/drawing/2014/main" id="{4474E018-8C58-2F84-29A8-30140FCF6889}"/>
              </a:ext>
            </a:extLst>
          </p:cNvPr>
          <p:cNvSpPr txBox="1"/>
          <p:nvPr/>
        </p:nvSpPr>
        <p:spPr>
          <a:xfrm>
            <a:off x="7607312" y="4612762"/>
            <a:ext cx="2585848" cy="584775"/>
          </a:xfrm>
          <a:prstGeom prst="rect">
            <a:avLst/>
          </a:prstGeom>
          <a:noFill/>
        </p:spPr>
        <p:txBody>
          <a:bodyPr wrap="square" rtlCol="0">
            <a:spAutoFit/>
          </a:bodyPr>
          <a:lstStyle/>
          <a:p>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cxnSp>
        <p:nvCxnSpPr>
          <p:cNvPr id="16" name="直線コネクタ 15">
            <a:extLst>
              <a:ext uri="{FF2B5EF4-FFF2-40B4-BE49-F238E27FC236}">
                <a16:creationId xmlns:a16="http://schemas.microsoft.com/office/drawing/2014/main" id="{3C71351C-A581-5C52-9071-167DE75BB80B}"/>
              </a:ext>
            </a:extLst>
          </p:cNvPr>
          <p:cNvCxnSpPr>
            <a:cxnSpLocks/>
          </p:cNvCxnSpPr>
          <p:nvPr/>
        </p:nvCxnSpPr>
        <p:spPr>
          <a:xfrm>
            <a:off x="7623208" y="2032133"/>
            <a:ext cx="4470727"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D8D1A3-68E6-CA7E-1904-72F91F6696A3}"/>
              </a:ext>
            </a:extLst>
          </p:cNvPr>
          <p:cNvSpPr txBox="1"/>
          <p:nvPr/>
        </p:nvSpPr>
        <p:spPr>
          <a:xfrm>
            <a:off x="9332709" y="1655522"/>
            <a:ext cx="1005403" cy="338554"/>
          </a:xfrm>
          <a:prstGeom prst="rect">
            <a:avLst/>
          </a:prstGeom>
          <a:noFill/>
        </p:spPr>
        <p:txBody>
          <a:bodyPr wrap="none" rtlCol="0">
            <a:spAutoFit/>
          </a:bodyPr>
          <a:lstStyle/>
          <a:p>
            <a:pPr algn="ctr"/>
            <a:r>
              <a:rPr kumimoji="1" lang="ja-JP" altLang="en-US" sz="1600" dirty="0"/>
              <a:t>検証結果</a:t>
            </a:r>
          </a:p>
        </p:txBody>
      </p:sp>
      <p:cxnSp>
        <p:nvCxnSpPr>
          <p:cNvPr id="19" name="直線コネクタ 18">
            <a:extLst>
              <a:ext uri="{FF2B5EF4-FFF2-40B4-BE49-F238E27FC236}">
                <a16:creationId xmlns:a16="http://schemas.microsoft.com/office/drawing/2014/main" id="{B03E2E22-6EBF-AD5E-59F9-C7A947FAE0BD}"/>
              </a:ext>
            </a:extLst>
          </p:cNvPr>
          <p:cNvCxnSpPr>
            <a:cxnSpLocks/>
          </p:cNvCxnSpPr>
          <p:nvPr/>
        </p:nvCxnSpPr>
        <p:spPr>
          <a:xfrm flipV="1">
            <a:off x="2733271" y="3484494"/>
            <a:ext cx="210863" cy="23923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1A6CD5A-8F9D-9EED-E501-A10391604814}"/>
              </a:ext>
            </a:extLst>
          </p:cNvPr>
          <p:cNvSpPr txBox="1"/>
          <p:nvPr/>
        </p:nvSpPr>
        <p:spPr>
          <a:xfrm>
            <a:off x="2503428" y="3136857"/>
            <a:ext cx="994013" cy="307777"/>
          </a:xfrm>
          <a:prstGeom prst="rect">
            <a:avLst/>
          </a:prstGeom>
          <a:noFill/>
        </p:spPr>
        <p:txBody>
          <a:bodyPr wrap="square" rtlCol="0">
            <a:spAutoFit/>
          </a:bodyPr>
          <a:lstStyle/>
          <a:p>
            <a:pPr algn="ctr"/>
            <a:r>
              <a:rPr kumimoji="1" lang="ja-JP" altLang="en-US" sz="1400" dirty="0"/>
              <a:t>学習データ</a:t>
            </a:r>
          </a:p>
        </p:txBody>
      </p:sp>
      <p:sp>
        <p:nvSpPr>
          <p:cNvPr id="53" name="テキスト ボックス 52">
            <a:extLst>
              <a:ext uri="{FF2B5EF4-FFF2-40B4-BE49-F238E27FC236}">
                <a16:creationId xmlns:a16="http://schemas.microsoft.com/office/drawing/2014/main" id="{6C73CCFE-8CCD-7D97-2183-4CFD91056159}"/>
              </a:ext>
            </a:extLst>
          </p:cNvPr>
          <p:cNvSpPr txBox="1"/>
          <p:nvPr/>
        </p:nvSpPr>
        <p:spPr>
          <a:xfrm>
            <a:off x="4808489" y="2186213"/>
            <a:ext cx="994013" cy="307777"/>
          </a:xfrm>
          <a:prstGeom prst="rect">
            <a:avLst/>
          </a:prstGeom>
          <a:noFill/>
        </p:spPr>
        <p:txBody>
          <a:bodyPr wrap="square" rtlCol="0">
            <a:spAutoFit/>
          </a:bodyPr>
          <a:lstStyle/>
          <a:p>
            <a:pPr algn="ctr"/>
            <a:r>
              <a:rPr kumimoji="1" lang="ja-JP" altLang="en-US" sz="1400" dirty="0"/>
              <a:t>学習データ</a:t>
            </a:r>
          </a:p>
        </p:txBody>
      </p:sp>
      <p:sp>
        <p:nvSpPr>
          <p:cNvPr id="54" name="テキスト ボックス 53">
            <a:extLst>
              <a:ext uri="{FF2B5EF4-FFF2-40B4-BE49-F238E27FC236}">
                <a16:creationId xmlns:a16="http://schemas.microsoft.com/office/drawing/2014/main" id="{F6F1CAED-FA26-7010-FA97-A7496F3AE318}"/>
              </a:ext>
            </a:extLst>
          </p:cNvPr>
          <p:cNvSpPr txBox="1"/>
          <p:nvPr/>
        </p:nvSpPr>
        <p:spPr>
          <a:xfrm>
            <a:off x="5972824" y="2178745"/>
            <a:ext cx="1332088" cy="307777"/>
          </a:xfrm>
          <a:prstGeom prst="rect">
            <a:avLst/>
          </a:prstGeom>
          <a:noFill/>
        </p:spPr>
        <p:txBody>
          <a:bodyPr wrap="square" rtlCol="0">
            <a:spAutoFit/>
          </a:bodyPr>
          <a:lstStyle/>
          <a:p>
            <a:pPr algn="ctr"/>
            <a:r>
              <a:rPr kumimoji="1" lang="ja-JP" altLang="en-US" sz="1400" dirty="0"/>
              <a:t>実行可能領域</a:t>
            </a:r>
          </a:p>
        </p:txBody>
      </p:sp>
      <p:sp>
        <p:nvSpPr>
          <p:cNvPr id="72" name="テキスト ボックス 71">
            <a:extLst>
              <a:ext uri="{FF2B5EF4-FFF2-40B4-BE49-F238E27FC236}">
                <a16:creationId xmlns:a16="http://schemas.microsoft.com/office/drawing/2014/main" id="{9549D5D5-2415-9C18-E207-35478590C85A}"/>
              </a:ext>
            </a:extLst>
          </p:cNvPr>
          <p:cNvSpPr txBox="1"/>
          <p:nvPr/>
        </p:nvSpPr>
        <p:spPr>
          <a:xfrm>
            <a:off x="7718027" y="2179560"/>
            <a:ext cx="4234766" cy="338554"/>
          </a:xfrm>
          <a:prstGeom prst="rect">
            <a:avLst/>
          </a:prstGeom>
          <a:noFill/>
        </p:spPr>
        <p:txBody>
          <a:bodyPr wrap="square" rtlCol="0">
            <a:spAutoFit/>
          </a:bodyPr>
          <a:lstStyle/>
          <a:p>
            <a:r>
              <a:rPr kumimoji="1" lang="ja-JP" altLang="en-US" sz="1600" b="1" dirty="0">
                <a:solidFill>
                  <a:schemeClr val="accent1"/>
                </a:solidFill>
              </a:rPr>
              <a:t>非凸な制約でも、実行可能な準最適解を得た</a:t>
            </a:r>
          </a:p>
        </p:txBody>
      </p:sp>
      <p:sp>
        <p:nvSpPr>
          <p:cNvPr id="73" name="楕円 72">
            <a:extLst>
              <a:ext uri="{FF2B5EF4-FFF2-40B4-BE49-F238E27FC236}">
                <a16:creationId xmlns:a16="http://schemas.microsoft.com/office/drawing/2014/main" id="{FCE32F5A-EF0F-1AA2-53F9-F9B74C50DE71}"/>
              </a:ext>
            </a:extLst>
          </p:cNvPr>
          <p:cNvSpPr/>
          <p:nvPr/>
        </p:nvSpPr>
        <p:spPr>
          <a:xfrm>
            <a:off x="4725998" y="2297672"/>
            <a:ext cx="68123" cy="704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正方形/長方形 73">
            <a:extLst>
              <a:ext uri="{FF2B5EF4-FFF2-40B4-BE49-F238E27FC236}">
                <a16:creationId xmlns:a16="http://schemas.microsoft.com/office/drawing/2014/main" id="{3A2AC423-7201-9684-9FD5-49692CE7FC65}"/>
              </a:ext>
            </a:extLst>
          </p:cNvPr>
          <p:cNvSpPr/>
          <p:nvPr/>
        </p:nvSpPr>
        <p:spPr>
          <a:xfrm>
            <a:off x="5867381" y="2239921"/>
            <a:ext cx="142691" cy="144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298878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1D365C4-B61A-B049-B60C-4AC626BCB25F}"/>
              </a:ext>
            </a:extLst>
          </p:cNvPr>
          <p:cNvSpPr>
            <a:spLocks noGrp="1"/>
          </p:cNvSpPr>
          <p:nvPr>
            <p:ph type="title"/>
          </p:nvPr>
        </p:nvSpPr>
        <p:spPr/>
        <p:txBody>
          <a:bodyPr/>
          <a:lstStyle/>
          <a:p>
            <a:r>
              <a:rPr kumimoji="1" lang="ja-JP" altLang="en-US" dirty="0"/>
              <a:t>技術評価まとめ</a:t>
            </a:r>
          </a:p>
        </p:txBody>
      </p:sp>
      <p:sp>
        <p:nvSpPr>
          <p:cNvPr id="3" name="スライド番号プレースホルダー 2">
            <a:extLst>
              <a:ext uri="{FF2B5EF4-FFF2-40B4-BE49-F238E27FC236}">
                <a16:creationId xmlns:a16="http://schemas.microsoft.com/office/drawing/2014/main" id="{88FE4BD0-58F9-C945-942F-C709EE81545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7" name="テキスト プレースホルダー 6">
            <a:extLst>
              <a:ext uri="{FF2B5EF4-FFF2-40B4-BE49-F238E27FC236}">
                <a16:creationId xmlns:a16="http://schemas.microsoft.com/office/drawing/2014/main" id="{914D9975-6E6B-DE44-9E4A-ED6AC9CFE882}"/>
              </a:ext>
            </a:extLst>
          </p:cNvPr>
          <p:cNvSpPr>
            <a:spLocks noGrp="1"/>
          </p:cNvSpPr>
          <p:nvPr>
            <p:ph type="body" sz="quarter" idx="11"/>
          </p:nvPr>
        </p:nvSpPr>
        <p:spPr>
          <a:xfrm>
            <a:off x="235527" y="894546"/>
            <a:ext cx="11772253" cy="946500"/>
          </a:xfrm>
        </p:spPr>
        <p:txBody>
          <a:bodyPr>
            <a:normAutofit/>
          </a:bodyPr>
          <a:lstStyle/>
          <a:p>
            <a:r>
              <a:rPr lang="ja-JP" altLang="en-US" dirty="0"/>
              <a:t>モデリング技術の精度が目標に達しなかったため、最適化と組み合わせた検証および技術開発は困難と判断。</a:t>
            </a:r>
            <a:endParaRPr lang="en-US" altLang="ja-JP" dirty="0"/>
          </a:p>
        </p:txBody>
      </p:sp>
      <p:sp>
        <p:nvSpPr>
          <p:cNvPr id="10" name="テキスト プレースホルダー 9">
            <a:extLst>
              <a:ext uri="{FF2B5EF4-FFF2-40B4-BE49-F238E27FC236}">
                <a16:creationId xmlns:a16="http://schemas.microsoft.com/office/drawing/2014/main" id="{E58E76D4-A4FE-944B-A0DB-00179B0B0B2E}"/>
              </a:ext>
            </a:extLst>
          </p:cNvPr>
          <p:cNvSpPr>
            <a:spLocks noGrp="1"/>
          </p:cNvSpPr>
          <p:nvPr>
            <p:ph type="body" sz="quarter" idx="12"/>
          </p:nvPr>
        </p:nvSpPr>
        <p:spPr>
          <a:xfrm>
            <a:off x="518399" y="0"/>
            <a:ext cx="7200000" cy="258532"/>
          </a:xfrm>
        </p:spPr>
        <p:txBody>
          <a:bodyPr/>
          <a:lstStyle/>
          <a:p>
            <a:r>
              <a:rPr lang="en-US" altLang="ja-JP" sz="1200" b="1" dirty="0">
                <a:solidFill>
                  <a:schemeClr val="bg1"/>
                </a:solidFill>
              </a:rPr>
              <a:t>2. </a:t>
            </a:r>
            <a:r>
              <a:rPr lang="ja-JP" altLang="en-US" sz="1200" b="1" dirty="0">
                <a:solidFill>
                  <a:schemeClr val="bg1"/>
                </a:solidFill>
              </a:rPr>
              <a:t>技術検証結果・成果</a:t>
            </a:r>
            <a:endParaRPr lang="ja-JP" altLang="en-US" dirty="0"/>
          </a:p>
        </p:txBody>
      </p:sp>
      <p:graphicFrame>
        <p:nvGraphicFramePr>
          <p:cNvPr id="8" name="表 7">
            <a:extLst>
              <a:ext uri="{FF2B5EF4-FFF2-40B4-BE49-F238E27FC236}">
                <a16:creationId xmlns:a16="http://schemas.microsoft.com/office/drawing/2014/main" id="{719D85F7-A3BC-1D4C-A280-C8C81574139B}"/>
              </a:ext>
            </a:extLst>
          </p:cNvPr>
          <p:cNvGraphicFramePr>
            <a:graphicFrameLocks noGrp="1"/>
          </p:cNvGraphicFramePr>
          <p:nvPr>
            <p:extLst>
              <p:ext uri="{D42A27DB-BD31-4B8C-83A1-F6EECF244321}">
                <p14:modId xmlns:p14="http://schemas.microsoft.com/office/powerpoint/2010/main" val="1018538695"/>
              </p:ext>
            </p:extLst>
          </p:nvPr>
        </p:nvGraphicFramePr>
        <p:xfrm>
          <a:off x="235527" y="1800226"/>
          <a:ext cx="11772253" cy="4192950"/>
        </p:xfrm>
        <a:graphic>
          <a:graphicData uri="http://schemas.openxmlformats.org/drawingml/2006/table">
            <a:tbl>
              <a:tblPr firstRow="1" bandRow="1">
                <a:tableStyleId>{5940675A-B579-460E-94D1-54222C63F5DA}</a:tableStyleId>
              </a:tblPr>
              <a:tblGrid>
                <a:gridCol w="1021773">
                  <a:extLst>
                    <a:ext uri="{9D8B030D-6E8A-4147-A177-3AD203B41FA5}">
                      <a16:colId xmlns:a16="http://schemas.microsoft.com/office/drawing/2014/main" val="2061130132"/>
                    </a:ext>
                  </a:extLst>
                </a:gridCol>
                <a:gridCol w="2676525">
                  <a:extLst>
                    <a:ext uri="{9D8B030D-6E8A-4147-A177-3AD203B41FA5}">
                      <a16:colId xmlns:a16="http://schemas.microsoft.com/office/drawing/2014/main" val="758115217"/>
                    </a:ext>
                  </a:extLst>
                </a:gridCol>
                <a:gridCol w="1581150">
                  <a:extLst>
                    <a:ext uri="{9D8B030D-6E8A-4147-A177-3AD203B41FA5}">
                      <a16:colId xmlns:a16="http://schemas.microsoft.com/office/drawing/2014/main" val="1466770640"/>
                    </a:ext>
                  </a:extLst>
                </a:gridCol>
                <a:gridCol w="838200">
                  <a:extLst>
                    <a:ext uri="{9D8B030D-6E8A-4147-A177-3AD203B41FA5}">
                      <a16:colId xmlns:a16="http://schemas.microsoft.com/office/drawing/2014/main" val="495884908"/>
                    </a:ext>
                  </a:extLst>
                </a:gridCol>
                <a:gridCol w="5654605">
                  <a:extLst>
                    <a:ext uri="{9D8B030D-6E8A-4147-A177-3AD203B41FA5}">
                      <a16:colId xmlns:a16="http://schemas.microsoft.com/office/drawing/2014/main" val="2013786404"/>
                    </a:ext>
                  </a:extLst>
                </a:gridCol>
              </a:tblGrid>
              <a:tr h="374274">
                <a:tc>
                  <a:txBody>
                    <a:bodyPr/>
                    <a:lstStyle/>
                    <a:p>
                      <a:endParaRPr kumimoji="1" lang="ja-JP" altLang="en-US" sz="1700"/>
                    </a:p>
                  </a:txBody>
                  <a:tcPr/>
                </a:tc>
                <a:tc>
                  <a:txBody>
                    <a:bodyPr/>
                    <a:lstStyle/>
                    <a:p>
                      <a:r>
                        <a:rPr kumimoji="1" lang="ja-JP" altLang="en-US" sz="1700"/>
                        <a:t>アプローチ</a:t>
                      </a:r>
                    </a:p>
                  </a:txBody>
                  <a:tcPr/>
                </a:tc>
                <a:tc>
                  <a:txBody>
                    <a:bodyPr/>
                    <a:lstStyle/>
                    <a:p>
                      <a:r>
                        <a:rPr kumimoji="1" lang="ja-JP" altLang="en-US" sz="1700"/>
                        <a:t>技術</a:t>
                      </a:r>
                    </a:p>
                  </a:txBody>
                  <a:tcPr/>
                </a:tc>
                <a:tc>
                  <a:txBody>
                    <a:bodyPr/>
                    <a:lstStyle/>
                    <a:p>
                      <a:r>
                        <a:rPr kumimoji="1" lang="ja-JP" altLang="en-US" sz="1700"/>
                        <a:t>見込み</a:t>
                      </a:r>
                    </a:p>
                  </a:txBody>
                  <a:tcPr/>
                </a:tc>
                <a:tc>
                  <a:txBody>
                    <a:bodyPr/>
                    <a:lstStyle/>
                    <a:p>
                      <a:r>
                        <a:rPr kumimoji="1" lang="ja-JP" altLang="en-US" sz="1700" dirty="0"/>
                        <a:t>検証結果</a:t>
                      </a:r>
                    </a:p>
                  </a:txBody>
                  <a:tcPr/>
                </a:tc>
                <a:extLst>
                  <a:ext uri="{0D108BD9-81ED-4DB2-BD59-A6C34878D82A}">
                    <a16:rowId xmlns:a16="http://schemas.microsoft.com/office/drawing/2014/main" val="3305006908"/>
                  </a:ext>
                </a:extLst>
              </a:tr>
              <a:tr h="650912">
                <a:tc rowSpan="3">
                  <a:txBody>
                    <a:bodyPr/>
                    <a:lstStyle/>
                    <a:p>
                      <a:r>
                        <a:rPr kumimoji="1" lang="ja-JP" altLang="en-US" sz="1700" dirty="0"/>
                        <a:t>モデリング</a:t>
                      </a:r>
                    </a:p>
                  </a:txBody>
                  <a:tcPr/>
                </a:tc>
                <a:tc rowSpan="2">
                  <a:txBody>
                    <a:bodyPr/>
                    <a:lstStyle/>
                    <a:p>
                      <a:r>
                        <a:rPr kumimoji="1" lang="en" altLang="ja-JP" sz="1700" dirty="0"/>
                        <a:t>M1. </a:t>
                      </a:r>
                      <a:r>
                        <a:rPr kumimoji="1" lang="ja-JP" altLang="en-US" sz="1700" dirty="0"/>
                        <a:t>動的システム学習</a:t>
                      </a:r>
                    </a:p>
                  </a:txBody>
                  <a:tcPr/>
                </a:tc>
                <a:tc>
                  <a:txBody>
                    <a:bodyPr/>
                    <a:lstStyle/>
                    <a:p>
                      <a:r>
                        <a:rPr kumimoji="1" lang="en-US" altLang="ja-JP" sz="1700" dirty="0"/>
                        <a:t>DVBF</a:t>
                      </a:r>
                      <a:endParaRPr kumimoji="1" lang="ja-JP" altLang="en-US" sz="1700" dirty="0"/>
                    </a:p>
                  </a:txBody>
                  <a:tcPr>
                    <a:noFill/>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noFill/>
                  </a:tcPr>
                </a:tc>
                <a:tc>
                  <a:txBody>
                    <a:bodyPr/>
                    <a:lstStyle/>
                    <a:p>
                      <a:r>
                        <a:rPr kumimoji="1" lang="ja-JP" altLang="en-US" sz="1700" dirty="0"/>
                        <a:t>予測精度は改善せず。制御性能は改善することもあるが不安定。</a:t>
                      </a:r>
                      <a:br>
                        <a:rPr kumimoji="1" lang="en-US" altLang="ja-JP" sz="1700" dirty="0"/>
                      </a:br>
                      <a:r>
                        <a:rPr kumimoji="1" lang="ja-JP" altLang="en-US" sz="1700" dirty="0"/>
                        <a:t>予測誤差と制御性能に相関がみられずモデル選択が困難なことから、実用困難。</a:t>
                      </a:r>
                      <a:endParaRPr kumimoji="1" lang="en-US" altLang="ja-JP" sz="1700" dirty="0"/>
                    </a:p>
                  </a:txBody>
                  <a:tcPr>
                    <a:noFill/>
                  </a:tcPr>
                </a:tc>
                <a:extLst>
                  <a:ext uri="{0D108BD9-81ED-4DB2-BD59-A6C34878D82A}">
                    <a16:rowId xmlns:a16="http://schemas.microsoft.com/office/drawing/2014/main" val="3267215973"/>
                  </a:ext>
                </a:extLst>
              </a:tr>
              <a:tr h="650912">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700" dirty="0"/>
                        <a:t>カーネル部分</a:t>
                      </a:r>
                      <a:endParaRPr kumimoji="1" lang="en-US" altLang="ja-JP" sz="1700" dirty="0"/>
                    </a:p>
                    <a:p>
                      <a:r>
                        <a:rPr kumimoji="1" lang="ja-JP" altLang="en-US" sz="1700" dirty="0"/>
                        <a:t>空間同定法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予測精度は改善せず。制御性能は多少改善するが、ベンチマークに到達せず。</a:t>
                      </a:r>
                    </a:p>
                  </a:txBody>
                  <a:tcPr/>
                </a:tc>
                <a:extLst>
                  <a:ext uri="{0D108BD9-81ED-4DB2-BD59-A6C34878D82A}">
                    <a16:rowId xmlns:a16="http://schemas.microsoft.com/office/drawing/2014/main" val="150942425"/>
                  </a:ext>
                </a:extLst>
              </a:tr>
              <a:tr h="650912">
                <a:tc vMerge="1">
                  <a:txBody>
                    <a:bodyPr/>
                    <a:lstStyle/>
                    <a:p>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M2. </a:t>
                      </a:r>
                      <a:r>
                        <a:rPr kumimoji="1" lang="ja-JP" altLang="en-US" sz="1700" dirty="0"/>
                        <a:t>次元削減・特徴抽出</a:t>
                      </a:r>
                    </a:p>
                  </a:txBody>
                  <a:tcPr/>
                </a:tc>
                <a:tc>
                  <a:txBody>
                    <a:bodyPr/>
                    <a:lstStyle/>
                    <a:p>
                      <a:r>
                        <a:rPr kumimoji="1" lang="en-US" altLang="ja-JP" sz="1700" dirty="0"/>
                        <a:t>Kernel PCA</a:t>
                      </a:r>
                      <a:r>
                        <a:rPr kumimoji="1" lang="ja-JP" altLang="en-US" sz="1700" dirty="0"/>
                        <a:t>／</a:t>
                      </a:r>
                      <a:r>
                        <a:rPr kumimoji="1" lang="en-US" altLang="ja-JP" sz="1700" dirty="0"/>
                        <a:t>Auto Encoder</a:t>
                      </a:r>
                      <a:endParaRPr kumimoji="1" lang="ja-JP" altLang="en-US" sz="1700" dirty="0"/>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動的要素への拡張は困難だと判断。</a:t>
                      </a:r>
                    </a:p>
                  </a:txBody>
                  <a:tcPr/>
                </a:tc>
                <a:extLst>
                  <a:ext uri="{0D108BD9-81ED-4DB2-BD59-A6C34878D82A}">
                    <a16:rowId xmlns:a16="http://schemas.microsoft.com/office/drawing/2014/main" val="2855281741"/>
                  </a:ext>
                </a:extLst>
              </a:tr>
              <a:tr h="997260">
                <a:tc rowSpan="2">
                  <a:txBody>
                    <a:bodyPr/>
                    <a:lstStyle/>
                    <a:p>
                      <a:r>
                        <a:rPr kumimoji="1" lang="ja-JP" altLang="en-US" sz="1700"/>
                        <a:t>最適化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O1. </a:t>
                      </a:r>
                      <a:r>
                        <a:rPr kumimoji="1" lang="ja-JP" altLang="en-US" sz="1700" dirty="0"/>
                        <a:t>有制約大域的最適化</a:t>
                      </a:r>
                    </a:p>
                  </a:txBody>
                  <a:tcPr/>
                </a:tc>
                <a:tc>
                  <a:txBody>
                    <a:bodyPr/>
                    <a:lstStyle/>
                    <a:p>
                      <a:r>
                        <a:rPr kumimoji="1" lang="ja-JP" altLang="en-US" sz="1700" dirty="0"/>
                        <a:t>大域的最適化</a:t>
                      </a:r>
                      <a:r>
                        <a:rPr kumimoji="1" lang="en-US" altLang="ja-JP" sz="1700" dirty="0"/>
                        <a:t> + </a:t>
                      </a:r>
                      <a:r>
                        <a:rPr kumimoji="1" lang="ja-JP" altLang="en-US" sz="1700" dirty="0"/>
                        <a:t>制約対処法</a:t>
                      </a:r>
                    </a:p>
                  </a:txBody>
                  <a:tcPr>
                    <a:noFill/>
                  </a:tcPr>
                </a:tc>
                <a:tc>
                  <a:txBody>
                    <a:bodyPr/>
                    <a:lstStyle/>
                    <a:p>
                      <a:pPr algn="ctr"/>
                      <a:r>
                        <a:rPr kumimoji="1" lang="ja-JP" altLang="en-US" sz="1700" b="1" dirty="0">
                          <a:solidFill>
                            <a:schemeClr val="accent6">
                              <a:lumMod val="60000"/>
                              <a:lumOff val="40000"/>
                            </a:schemeClr>
                          </a:solidFill>
                        </a:rPr>
                        <a:t>〇</a:t>
                      </a:r>
                    </a:p>
                  </a:txBody>
                  <a:tcPr>
                    <a:noFill/>
                  </a:tcPr>
                </a:tc>
                <a:tc>
                  <a:txBody>
                    <a:bodyPr/>
                    <a:lstStyle/>
                    <a:p>
                      <a:r>
                        <a:rPr kumimoji="1" lang="ja-JP" altLang="en-US" sz="1700" dirty="0">
                          <a:solidFill>
                            <a:schemeClr val="accent1"/>
                          </a:solidFill>
                        </a:rPr>
                        <a:t>ブラックボックス最適化のアルゴリズムを開発し、非線形制約や</a:t>
                      </a:r>
                      <a:r>
                        <a:rPr kumimoji="1" lang="en-US" altLang="ja-JP" sz="1700" dirty="0">
                          <a:solidFill>
                            <a:schemeClr val="accent1"/>
                          </a:solidFill>
                        </a:rPr>
                        <a:t>RO</a:t>
                      </a:r>
                      <a:r>
                        <a:rPr kumimoji="1" lang="ja-JP" altLang="en-US" sz="1700" dirty="0">
                          <a:solidFill>
                            <a:schemeClr val="accent1"/>
                          </a:solidFill>
                        </a:rPr>
                        <a:t>運転最適化への適用を通して、効果を確認した。</a:t>
                      </a:r>
                      <a:endParaRPr kumimoji="1" lang="en-US" altLang="ja-JP" sz="1700"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混合整数や連携プロセスの検証まで到達しなかった。</a:t>
                      </a:r>
                      <a:endParaRPr kumimoji="1" lang="en-US" altLang="ja-JP" sz="1700" dirty="0"/>
                    </a:p>
                  </a:txBody>
                  <a:tcPr>
                    <a:noFill/>
                  </a:tcPr>
                </a:tc>
                <a:extLst>
                  <a:ext uri="{0D108BD9-81ED-4DB2-BD59-A6C34878D82A}">
                    <a16:rowId xmlns:a16="http://schemas.microsoft.com/office/drawing/2014/main" val="2729096995"/>
                  </a:ext>
                </a:extLst>
              </a:tr>
              <a:tr h="650912">
                <a:tc vMerge="1">
                  <a:txBody>
                    <a:bodyPr/>
                    <a:lstStyle/>
                    <a:p>
                      <a:endParaRPr kumimoji="1" lang="ja-JP" altLang="en-US"/>
                    </a:p>
                  </a:txBody>
                  <a:tcPr/>
                </a:tc>
                <a:tc>
                  <a:txBody>
                    <a:bodyPr/>
                    <a:lstStyle/>
                    <a:p>
                      <a:r>
                        <a:rPr kumimoji="1" lang="en" altLang="ja-JP" sz="1700" dirty="0"/>
                        <a:t>O2. </a:t>
                      </a:r>
                      <a:r>
                        <a:rPr kumimoji="1" lang="ja-JP" altLang="en-US" sz="1700" dirty="0"/>
                        <a:t>凸緩和</a:t>
                      </a:r>
                      <a:r>
                        <a:rPr kumimoji="1" lang="en-US" altLang="ja-JP" sz="1700" dirty="0"/>
                        <a:t>&amp;</a:t>
                      </a:r>
                      <a:r>
                        <a:rPr kumimoji="1" lang="ja-JP" altLang="en-US" sz="1700" dirty="0"/>
                        <a:t>分枝限定法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凸緩和</a:t>
                      </a:r>
                      <a:r>
                        <a:rPr kumimoji="1" lang="en-US" altLang="ja-JP" sz="1700" dirty="0"/>
                        <a:t>&amp;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分枝限定法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小規模な問題でも目標時間を大きく越え、改善の余地も薄い。</a:t>
                      </a:r>
                      <a:endParaRPr kumimoji="1" lang="en-US" altLang="ja-JP" sz="1700" dirty="0"/>
                    </a:p>
                  </a:txBody>
                  <a:tcPr/>
                </a:tc>
                <a:extLst>
                  <a:ext uri="{0D108BD9-81ED-4DB2-BD59-A6C34878D82A}">
                    <a16:rowId xmlns:a16="http://schemas.microsoft.com/office/drawing/2014/main" val="2782890190"/>
                  </a:ext>
                </a:extLst>
              </a:tr>
            </a:tbl>
          </a:graphicData>
        </a:graphic>
      </p:graphicFrame>
      <p:sp>
        <p:nvSpPr>
          <p:cNvPr id="2" name="吹き出し: 四角形 1">
            <a:extLst>
              <a:ext uri="{FF2B5EF4-FFF2-40B4-BE49-F238E27FC236}">
                <a16:creationId xmlns:a16="http://schemas.microsoft.com/office/drawing/2014/main" id="{6D973CDF-5B51-990E-9895-28C4605A60B2}"/>
              </a:ext>
            </a:extLst>
          </p:cNvPr>
          <p:cNvSpPr/>
          <p:nvPr/>
        </p:nvSpPr>
        <p:spPr>
          <a:xfrm>
            <a:off x="3380013" y="0"/>
            <a:ext cx="8627767" cy="73458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最適化技術検証で、開発したモデリングと組合せた検証が未実施なのは、「モデリング単体の検証で予測精度が線形と同等だったため、見込みが無いと判断したから。一方、最適化技術の非凸なモデルへの適用可能性を見るために、確実かつ簡易な</a:t>
            </a:r>
            <a:r>
              <a:rPr kumimoji="1" lang="en-US" altLang="ja-JP" sz="1600" dirty="0">
                <a:solidFill>
                  <a:schemeClr val="tx1"/>
                </a:solidFill>
              </a:rPr>
              <a:t>AE</a:t>
            </a:r>
            <a:r>
              <a:rPr kumimoji="1" lang="ja-JP" altLang="en-US" sz="1600" dirty="0">
                <a:solidFill>
                  <a:schemeClr val="tx1"/>
                </a:solidFill>
              </a:rPr>
              <a:t>を使用した検証を実施した」と説明</a:t>
            </a:r>
          </a:p>
        </p:txBody>
      </p:sp>
    </p:spTree>
    <p:extLst>
      <p:ext uri="{BB962C8B-B14F-4D97-AF65-F5344CB8AC3E}">
        <p14:creationId xmlns:p14="http://schemas.microsoft.com/office/powerpoint/2010/main" val="3490805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技術評価・検証で得た知見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a:t>
            </a:r>
          </a:p>
        </p:txBody>
      </p:sp>
      <p:sp>
        <p:nvSpPr>
          <p:cNvPr id="5" name="正方形/長方形 4">
            <a:extLst>
              <a:ext uri="{FF2B5EF4-FFF2-40B4-BE49-F238E27FC236}">
                <a16:creationId xmlns:a16="http://schemas.microsoft.com/office/drawing/2014/main" id="{B5DFDC58-0F26-4B26-8B48-D1636708FC17}"/>
              </a:ext>
            </a:extLst>
          </p:cNvPr>
          <p:cNvSpPr/>
          <p:nvPr/>
        </p:nvSpPr>
        <p:spPr>
          <a:xfrm>
            <a:off x="2505076" y="2141353"/>
            <a:ext cx="4381500" cy="4610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期待</a:t>
            </a:r>
          </a:p>
        </p:txBody>
      </p:sp>
      <p:sp>
        <p:nvSpPr>
          <p:cNvPr id="6" name="正方形/長方形 5">
            <a:extLst>
              <a:ext uri="{FF2B5EF4-FFF2-40B4-BE49-F238E27FC236}">
                <a16:creationId xmlns:a16="http://schemas.microsoft.com/office/drawing/2014/main" id="{A429A743-A600-1CD7-137F-5778FEDA2911}"/>
              </a:ext>
            </a:extLst>
          </p:cNvPr>
          <p:cNvSpPr/>
          <p:nvPr/>
        </p:nvSpPr>
        <p:spPr>
          <a:xfrm>
            <a:off x="7210426" y="2141353"/>
            <a:ext cx="4381500" cy="461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残った課題</a:t>
            </a:r>
          </a:p>
        </p:txBody>
      </p:sp>
      <p:sp>
        <p:nvSpPr>
          <p:cNvPr id="7" name="正方形/長方形 6">
            <a:extLst>
              <a:ext uri="{FF2B5EF4-FFF2-40B4-BE49-F238E27FC236}">
                <a16:creationId xmlns:a16="http://schemas.microsoft.com/office/drawing/2014/main" id="{804BEF2C-EC11-C8A1-66E8-65BE41AB90A9}"/>
              </a:ext>
            </a:extLst>
          </p:cNvPr>
          <p:cNvSpPr/>
          <p:nvPr/>
        </p:nvSpPr>
        <p:spPr>
          <a:xfrm>
            <a:off x="180976" y="2812906"/>
            <a:ext cx="2038349" cy="18287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モデリング技術</a:t>
            </a:r>
          </a:p>
        </p:txBody>
      </p:sp>
      <p:sp>
        <p:nvSpPr>
          <p:cNvPr id="8" name="正方形/長方形 7">
            <a:extLst>
              <a:ext uri="{FF2B5EF4-FFF2-40B4-BE49-F238E27FC236}">
                <a16:creationId xmlns:a16="http://schemas.microsoft.com/office/drawing/2014/main" id="{C398B0C6-27AD-5DDB-8D6C-3C1A88055FFB}"/>
              </a:ext>
            </a:extLst>
          </p:cNvPr>
          <p:cNvSpPr/>
          <p:nvPr/>
        </p:nvSpPr>
        <p:spPr>
          <a:xfrm>
            <a:off x="180976" y="4784582"/>
            <a:ext cx="2038349" cy="10416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最適化技術</a:t>
            </a:r>
          </a:p>
        </p:txBody>
      </p:sp>
      <p:sp>
        <p:nvSpPr>
          <p:cNvPr id="9" name="テキスト プレースホルダー 2">
            <a:extLst>
              <a:ext uri="{FF2B5EF4-FFF2-40B4-BE49-F238E27FC236}">
                <a16:creationId xmlns:a16="http://schemas.microsoft.com/office/drawing/2014/main" id="{CE1A95DA-196F-A527-C021-7337C50D0AA1}"/>
              </a:ext>
            </a:extLst>
          </p:cNvPr>
          <p:cNvSpPr txBox="1">
            <a:spLocks/>
          </p:cNvSpPr>
          <p:nvPr/>
        </p:nvSpPr>
        <p:spPr>
          <a:xfrm>
            <a:off x="2475103"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動特性を考慮したモデリングは、一定の制御性能向上に期待できる。</a:t>
            </a:r>
            <a:endParaRPr lang="en-US" altLang="ja-JP" sz="2000" dirty="0"/>
          </a:p>
        </p:txBody>
      </p:sp>
      <p:sp>
        <p:nvSpPr>
          <p:cNvPr id="10" name="テキスト プレースホルダー 2">
            <a:extLst>
              <a:ext uri="{FF2B5EF4-FFF2-40B4-BE49-F238E27FC236}">
                <a16:creationId xmlns:a16="http://schemas.microsoft.com/office/drawing/2014/main" id="{5FEF3582-E467-CCCB-E0C3-E4C50DA152B7}"/>
              </a:ext>
            </a:extLst>
          </p:cNvPr>
          <p:cNvSpPr txBox="1">
            <a:spLocks/>
          </p:cNvSpPr>
          <p:nvPr/>
        </p:nvSpPr>
        <p:spPr>
          <a:xfrm>
            <a:off x="7140201"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本技術はデータの局所的な非線形傾向をモデル化できるが、最適化では学習データから離れた外挿領域での大域的な傾向を活用したい。</a:t>
            </a:r>
            <a:endParaRPr lang="en-US" altLang="ja-JP" sz="2000" dirty="0"/>
          </a:p>
          <a:p>
            <a:pPr>
              <a:defRPr/>
            </a:pPr>
            <a:r>
              <a:rPr lang="ja-JP" altLang="en-US" sz="2000" dirty="0"/>
              <a:t>運転可能領域を網羅するデータが必要となる。</a:t>
            </a:r>
            <a:endParaRPr lang="en-US" altLang="ja-JP" sz="2000" dirty="0"/>
          </a:p>
        </p:txBody>
      </p:sp>
      <p:sp>
        <p:nvSpPr>
          <p:cNvPr id="11" name="テキスト プレースホルダー 2">
            <a:extLst>
              <a:ext uri="{FF2B5EF4-FFF2-40B4-BE49-F238E27FC236}">
                <a16:creationId xmlns:a16="http://schemas.microsoft.com/office/drawing/2014/main" id="{2F430FDD-33A6-691F-17FF-7B5127F40C0C}"/>
              </a:ext>
            </a:extLst>
          </p:cNvPr>
          <p:cNvSpPr txBox="1">
            <a:spLocks/>
          </p:cNvSpPr>
          <p:nvPr/>
        </p:nvSpPr>
        <p:spPr>
          <a:xfrm>
            <a:off x="2458206"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ブラックボックス最適化自体は応用先が様々あるため、展開に期待できる。</a:t>
            </a:r>
            <a:endParaRPr lang="en-US" altLang="ja-JP" sz="2000" dirty="0"/>
          </a:p>
        </p:txBody>
      </p:sp>
      <p:sp>
        <p:nvSpPr>
          <p:cNvPr id="12" name="テキスト プレースホルダー 2">
            <a:extLst>
              <a:ext uri="{FF2B5EF4-FFF2-40B4-BE49-F238E27FC236}">
                <a16:creationId xmlns:a16="http://schemas.microsoft.com/office/drawing/2014/main" id="{3B438135-40A2-D518-CB0C-A8C89A2BA9BB}"/>
              </a:ext>
            </a:extLst>
          </p:cNvPr>
          <p:cNvSpPr txBox="1">
            <a:spLocks/>
          </p:cNvSpPr>
          <p:nvPr/>
        </p:nvSpPr>
        <p:spPr>
          <a:xfrm>
            <a:off x="7123304"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モデルが重い場合は、評価回数を削減する技術（応答局面法等）を別途併用する必要がある。</a:t>
            </a:r>
            <a:endParaRPr lang="en-US" altLang="ja-JP" sz="2000" dirty="0"/>
          </a:p>
        </p:txBody>
      </p:sp>
      <p:sp>
        <p:nvSpPr>
          <p:cNvPr id="4" name="テキスト プレースホルダー 6">
            <a:extLst>
              <a:ext uri="{FF2B5EF4-FFF2-40B4-BE49-F238E27FC236}">
                <a16:creationId xmlns:a16="http://schemas.microsoft.com/office/drawing/2014/main" id="{B1C09ECE-0E5D-6C62-C6BF-6558DA8B0D2C}"/>
              </a:ext>
            </a:extLst>
          </p:cNvPr>
          <p:cNvSpPr>
            <a:spLocks noGrp="1"/>
          </p:cNvSpPr>
          <p:nvPr>
            <p:ph type="body" sz="quarter" idx="11"/>
          </p:nvPr>
        </p:nvSpPr>
        <p:spPr>
          <a:xfrm>
            <a:off x="235527" y="1068411"/>
            <a:ext cx="11772253" cy="946500"/>
          </a:xfrm>
        </p:spPr>
        <p:txBody>
          <a:bodyPr>
            <a:normAutofit/>
          </a:bodyPr>
          <a:lstStyle/>
          <a:p>
            <a:r>
              <a:rPr lang="ja-JP" altLang="en-US" dirty="0"/>
              <a:t>ほげほげ。</a:t>
            </a:r>
            <a:endParaRPr lang="en-US" altLang="ja-JP" dirty="0"/>
          </a:p>
        </p:txBody>
      </p:sp>
      <p:sp>
        <p:nvSpPr>
          <p:cNvPr id="13" name="吹き出し: 四角形 12">
            <a:extLst>
              <a:ext uri="{FF2B5EF4-FFF2-40B4-BE49-F238E27FC236}">
                <a16:creationId xmlns:a16="http://schemas.microsoft.com/office/drawing/2014/main" id="{224B2E92-0870-5E64-56E9-EBC6EE5DDE98}"/>
              </a:ext>
            </a:extLst>
          </p:cNvPr>
          <p:cNvSpPr/>
          <p:nvPr/>
        </p:nvSpPr>
        <p:spPr>
          <a:xfrm>
            <a:off x="8123847" y="1065535"/>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ネガティブな知見だと思って書いたが、</a:t>
            </a:r>
            <a:endParaRPr kumimoji="1" lang="en-US" altLang="ja-JP" dirty="0">
              <a:solidFill>
                <a:schemeClr val="bg1"/>
              </a:solidFill>
            </a:endParaRPr>
          </a:p>
          <a:p>
            <a:pPr algn="ctr"/>
            <a:r>
              <a:rPr kumimoji="1" lang="ja-JP" altLang="en-US" dirty="0">
                <a:solidFill>
                  <a:schemeClr val="bg1"/>
                </a:solidFill>
              </a:rPr>
              <a:t>単に精度が出なかった理由になってる？</a:t>
            </a:r>
            <a:endParaRPr kumimoji="1" lang="en-US" altLang="ja-JP" dirty="0">
              <a:solidFill>
                <a:schemeClr val="bg1"/>
              </a:solidFill>
            </a:endParaRPr>
          </a:p>
        </p:txBody>
      </p:sp>
      <p:sp>
        <p:nvSpPr>
          <p:cNvPr id="15" name="吹き出し: 四角形 14">
            <a:extLst>
              <a:ext uri="{FF2B5EF4-FFF2-40B4-BE49-F238E27FC236}">
                <a16:creationId xmlns:a16="http://schemas.microsoft.com/office/drawing/2014/main" id="{C52F4D25-7287-44E4-B848-87AFD5C8A226}"/>
              </a:ext>
            </a:extLst>
          </p:cNvPr>
          <p:cNvSpPr/>
          <p:nvPr/>
        </p:nvSpPr>
        <p:spPr>
          <a:xfrm>
            <a:off x="7924369" y="172753"/>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他設備と連携して全体最適化する際は、設備単体の最適点とは違う点が最適なことが多い。その未知の領域のデータがないのでモデル化困難。</a:t>
            </a:r>
            <a:endParaRPr kumimoji="1" lang="en-US" altLang="ja-JP" dirty="0">
              <a:solidFill>
                <a:schemeClr val="bg1"/>
              </a:solidFill>
            </a:endParaRPr>
          </a:p>
        </p:txBody>
      </p:sp>
      <p:sp>
        <p:nvSpPr>
          <p:cNvPr id="16" name="吹き出し: 四角形 15">
            <a:extLst>
              <a:ext uri="{FF2B5EF4-FFF2-40B4-BE49-F238E27FC236}">
                <a16:creationId xmlns:a16="http://schemas.microsoft.com/office/drawing/2014/main" id="{F829E9C7-B512-450C-A97A-6E93746536FC}"/>
              </a:ext>
            </a:extLst>
          </p:cNvPr>
          <p:cNvSpPr/>
          <p:nvPr/>
        </p:nvSpPr>
        <p:spPr>
          <a:xfrm>
            <a:off x="3338286" y="740207"/>
            <a:ext cx="4173788" cy="1545793"/>
          </a:xfrm>
          <a:prstGeom prst="wedgeRectCallout">
            <a:avLst>
              <a:gd name="adj1" fmla="val 55424"/>
              <a:gd name="adj2" fmla="val 2227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検証結果で、「外挿領域で当てにならない」的なことを言わないと、話がつながらない。</a:t>
            </a:r>
            <a:endParaRPr kumimoji="1" lang="en-US" altLang="ja-JP" dirty="0">
              <a:solidFill>
                <a:schemeClr val="bg1"/>
              </a:solidFill>
            </a:endParaRPr>
          </a:p>
          <a:p>
            <a:pPr algn="ctr"/>
            <a:r>
              <a:rPr kumimoji="1" lang="ja-JP" altLang="en-US" dirty="0">
                <a:solidFill>
                  <a:schemeClr val="bg1"/>
                </a:solidFill>
              </a:rPr>
              <a:t>設備単体でも難しいという話 </a:t>
            </a:r>
            <a:r>
              <a:rPr kumimoji="1" lang="en-US" altLang="ja-JP" dirty="0">
                <a:solidFill>
                  <a:schemeClr val="bg1"/>
                </a:solidFill>
              </a:rPr>
              <a:t>(</a:t>
            </a:r>
            <a:r>
              <a:rPr kumimoji="1" lang="ja-JP" altLang="en-US" dirty="0">
                <a:solidFill>
                  <a:schemeClr val="bg1"/>
                </a:solidFill>
              </a:rPr>
              <a:t>動特性・非線形性のモデル化そのもの</a:t>
            </a:r>
            <a:r>
              <a:rPr kumimoji="1" lang="en-US" altLang="ja-JP" dirty="0">
                <a:solidFill>
                  <a:schemeClr val="bg1"/>
                </a:solidFill>
              </a:rPr>
              <a:t>) </a:t>
            </a:r>
            <a:r>
              <a:rPr kumimoji="1" lang="ja-JP" altLang="en-US" dirty="0">
                <a:solidFill>
                  <a:schemeClr val="bg1"/>
                </a:solidFill>
              </a:rPr>
              <a:t>と、連携させようとしたら</a:t>
            </a:r>
            <a:r>
              <a:rPr kumimoji="1" lang="en-US" altLang="ja-JP" dirty="0">
                <a:solidFill>
                  <a:schemeClr val="bg1"/>
                </a:solidFill>
              </a:rPr>
              <a:t>…</a:t>
            </a:r>
            <a:r>
              <a:rPr kumimoji="1" lang="ja-JP" altLang="en-US" dirty="0">
                <a:solidFill>
                  <a:schemeClr val="bg1"/>
                </a:solidFill>
              </a:rPr>
              <a:t>という話 </a:t>
            </a:r>
            <a:r>
              <a:rPr kumimoji="1" lang="en-US" altLang="ja-JP" dirty="0">
                <a:solidFill>
                  <a:schemeClr val="bg1"/>
                </a:solidFill>
              </a:rPr>
              <a:t>(</a:t>
            </a:r>
            <a:r>
              <a:rPr kumimoji="1" lang="ja-JP" altLang="en-US" dirty="0">
                <a:solidFill>
                  <a:schemeClr val="bg1"/>
                </a:solidFill>
              </a:rPr>
              <a:t>外挿領域の難しさ</a:t>
            </a:r>
            <a:r>
              <a:rPr kumimoji="1" lang="en-US" altLang="ja-JP" dirty="0">
                <a:solidFill>
                  <a:schemeClr val="bg1"/>
                </a:solidFill>
              </a:rPr>
              <a:t>) </a:t>
            </a:r>
            <a:r>
              <a:rPr kumimoji="1" lang="ja-JP" altLang="en-US" dirty="0">
                <a:solidFill>
                  <a:schemeClr val="bg1"/>
                </a:solidFill>
              </a:rPr>
              <a:t>と両方。</a:t>
            </a:r>
            <a:endParaRPr kumimoji="1" lang="en-US" altLang="ja-JP" dirty="0">
              <a:solidFill>
                <a:schemeClr val="bg1"/>
              </a:solidFill>
            </a:endParaRPr>
          </a:p>
        </p:txBody>
      </p:sp>
    </p:spTree>
    <p:extLst>
      <p:ext uri="{BB962C8B-B14F-4D97-AF65-F5344CB8AC3E}">
        <p14:creationId xmlns:p14="http://schemas.microsoft.com/office/powerpoint/2010/main" val="2211314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28</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solidFill>
                  <a:srgbClr val="FF0000"/>
                </a:solidFill>
              </a:rPr>
              <a:t>テーマ全体の状況</a:t>
            </a:r>
            <a:endParaRPr lang="en-US" altLang="ja-JP" sz="2000" dirty="0">
              <a:solidFill>
                <a:srgbClr val="FF0000"/>
              </a:solidFill>
            </a:endParaRPr>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3610422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テーマの状況概観（クローズ理由）</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240879"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下記の状況から、テーマの大幅な見直しが必要と判断し、現行テーマはクローズしたい。</a:t>
            </a:r>
            <a:endParaRPr lang="en-US" altLang="ja-JP" dirty="0"/>
          </a:p>
          <a:p>
            <a:pPr lvl="1">
              <a:spcBef>
                <a:spcPts val="900"/>
              </a:spcBef>
              <a:defRPr/>
            </a:pPr>
            <a:r>
              <a:rPr lang="ja-JP" altLang="en-US" sz="1800" dirty="0"/>
              <a:t>技術評価：モデル精度が目標未達で、既存市場でのモデリング工数削減に貢献できないと判断。</a:t>
            </a:r>
            <a:endParaRPr lang="en-US" altLang="ja-JP" sz="1800" dirty="0"/>
          </a:p>
          <a:p>
            <a:pPr lvl="1">
              <a:spcBef>
                <a:spcPts val="900"/>
              </a:spcBef>
              <a:defRPr/>
            </a:pPr>
            <a:r>
              <a:rPr lang="ja-JP" altLang="en-US" sz="1800" dirty="0"/>
              <a:t>別</a:t>
            </a:r>
            <a:r>
              <a:rPr lang="en-US" altLang="ja-JP" sz="1800" dirty="0"/>
              <a:t>PJT</a:t>
            </a:r>
            <a:r>
              <a:rPr lang="ja-JP" altLang="en-US" sz="1800" dirty="0"/>
              <a:t>活動：他候補プロセスへの適用も視野に入れていたが、物理モデルが必須であるため、断念した。</a:t>
            </a:r>
            <a:endParaRPr lang="en-US" altLang="ja-JP" sz="1800" dirty="0"/>
          </a:p>
          <a:p>
            <a:pPr lvl="1">
              <a:spcBef>
                <a:spcPts val="900"/>
              </a:spcBef>
              <a:defRPr/>
            </a:pPr>
            <a:r>
              <a:rPr lang="ja-JP" altLang="en-US" sz="1800" dirty="0"/>
              <a:t>市場調査：</a:t>
            </a:r>
            <a:r>
              <a:rPr lang="en-US" altLang="ja-JP" sz="1800" dirty="0"/>
              <a:t>LR1</a:t>
            </a:r>
            <a:r>
              <a:rPr lang="ja-JP" altLang="en-US" sz="1800" dirty="0"/>
              <a:t>以降調査が進まず、対象を絞れなかった。</a:t>
            </a:r>
            <a:endParaRPr lang="en-US" altLang="ja-JP" sz="1800" dirty="0"/>
          </a:p>
          <a:p>
            <a:pPr lvl="1">
              <a:spcBef>
                <a:spcPts val="900"/>
              </a:spcBef>
              <a:defRPr/>
            </a:pPr>
            <a:r>
              <a:rPr lang="ja-JP" altLang="en-US" sz="1800" dirty="0"/>
              <a:t>前テーマビジネス：有償</a:t>
            </a:r>
            <a:r>
              <a:rPr lang="en-US" altLang="ja-JP" sz="1800" dirty="0"/>
              <a:t>FS</a:t>
            </a:r>
            <a:r>
              <a:rPr lang="ja-JP" altLang="en-US" sz="1800" dirty="0"/>
              <a:t>やシステム売りとしての受注はあるが、成果報酬契約は</a:t>
            </a:r>
            <a:r>
              <a:rPr lang="en-US" altLang="ja-JP" sz="1800" dirty="0"/>
              <a:t>3</a:t>
            </a:r>
            <a:r>
              <a:rPr lang="ja-JP" altLang="en-US" sz="1800" dirty="0"/>
              <a:t>件</a:t>
            </a:r>
            <a:r>
              <a:rPr lang="en-US" altLang="ja-JP" sz="1800" dirty="0"/>
              <a:t> (</a:t>
            </a:r>
            <a:r>
              <a:rPr lang="ja-JP" altLang="en-US" sz="1800" dirty="0"/>
              <a:t>石巻</a:t>
            </a:r>
            <a:r>
              <a:rPr lang="en-US" altLang="ja-JP" sz="1800" dirty="0"/>
              <a:t>2KP/1KP</a:t>
            </a:r>
            <a:r>
              <a:rPr lang="ja-JP" altLang="en-US" sz="1800" dirty="0"/>
              <a:t>、秋田晒</a:t>
            </a:r>
            <a:r>
              <a:rPr lang="en-US" altLang="ja-JP" sz="1800" dirty="0"/>
              <a:t>)</a:t>
            </a:r>
            <a:r>
              <a:rPr lang="ja-JP" altLang="en-US" sz="1800" dirty="0"/>
              <a:t>。技術により精度向上・工数削減を実現したとしても、成果報酬契約がとれないとビジネスが拡大しにくい。</a:t>
            </a:r>
            <a:endParaRPr lang="en-US" altLang="ja-JP" sz="1800" dirty="0"/>
          </a:p>
        </p:txBody>
      </p:sp>
      <p:sp>
        <p:nvSpPr>
          <p:cNvPr id="7" name="正方形/長方形 6">
            <a:extLst>
              <a:ext uri="{FF2B5EF4-FFF2-40B4-BE49-F238E27FC236}">
                <a16:creationId xmlns:a16="http://schemas.microsoft.com/office/drawing/2014/main" id="{25845D67-93B9-15B1-226A-C6F098EB8E0B}"/>
              </a:ext>
            </a:extLst>
          </p:cNvPr>
          <p:cNvSpPr/>
          <p:nvPr/>
        </p:nvSpPr>
        <p:spPr>
          <a:xfrm>
            <a:off x="3414954" y="3297573"/>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既存市場</a:t>
            </a:r>
            <a:endParaRPr kumimoji="1" lang="en-US" altLang="ja-JP" sz="2000" b="1" dirty="0">
              <a:solidFill>
                <a:schemeClr val="bg1"/>
              </a:solidFill>
            </a:endParaRPr>
          </a:p>
        </p:txBody>
      </p:sp>
      <p:sp>
        <p:nvSpPr>
          <p:cNvPr id="12" name="正方形/長方形 11">
            <a:extLst>
              <a:ext uri="{FF2B5EF4-FFF2-40B4-BE49-F238E27FC236}">
                <a16:creationId xmlns:a16="http://schemas.microsoft.com/office/drawing/2014/main" id="{B008773F-B624-1DDD-4E57-7F2C3E5862C6}"/>
              </a:ext>
            </a:extLst>
          </p:cNvPr>
          <p:cNvSpPr/>
          <p:nvPr/>
        </p:nvSpPr>
        <p:spPr>
          <a:xfrm>
            <a:off x="7702053" y="3297574"/>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新市場候補</a:t>
            </a:r>
            <a:endParaRPr kumimoji="1" lang="en-US" altLang="ja-JP" sz="2000" b="1" dirty="0">
              <a:solidFill>
                <a:schemeClr val="bg1"/>
              </a:solidFill>
            </a:endParaRPr>
          </a:p>
        </p:txBody>
      </p:sp>
      <p:sp>
        <p:nvSpPr>
          <p:cNvPr id="13" name="正方形/長方形 12">
            <a:extLst>
              <a:ext uri="{FF2B5EF4-FFF2-40B4-BE49-F238E27FC236}">
                <a16:creationId xmlns:a16="http://schemas.microsoft.com/office/drawing/2014/main" id="{27498246-C045-33D1-CE2B-0F2BC49D5982}"/>
              </a:ext>
            </a:extLst>
          </p:cNvPr>
          <p:cNvSpPr/>
          <p:nvPr/>
        </p:nvSpPr>
        <p:spPr>
          <a:xfrm>
            <a:off x="264060" y="4153456"/>
            <a:ext cx="2898825" cy="592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モデル化に直結するデータ</a:t>
            </a:r>
          </a:p>
        </p:txBody>
      </p:sp>
      <p:sp>
        <p:nvSpPr>
          <p:cNvPr id="19" name="テキスト ボックス 18">
            <a:extLst>
              <a:ext uri="{FF2B5EF4-FFF2-40B4-BE49-F238E27FC236}">
                <a16:creationId xmlns:a16="http://schemas.microsoft.com/office/drawing/2014/main" id="{36A21551-5172-A5F5-68D3-587DB090FC67}"/>
              </a:ext>
            </a:extLst>
          </p:cNvPr>
          <p:cNvSpPr txBox="1"/>
          <p:nvPr/>
        </p:nvSpPr>
        <p:spPr>
          <a:xfrm>
            <a:off x="4771555" y="4219060"/>
            <a:ext cx="1358900"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取得可</a:t>
            </a:r>
          </a:p>
        </p:txBody>
      </p:sp>
      <p:sp>
        <p:nvSpPr>
          <p:cNvPr id="20" name="テキスト ボックス 19">
            <a:extLst>
              <a:ext uri="{FF2B5EF4-FFF2-40B4-BE49-F238E27FC236}">
                <a16:creationId xmlns:a16="http://schemas.microsoft.com/office/drawing/2014/main" id="{A2A271C7-F02B-5A9D-1C96-C7764896A78F}"/>
              </a:ext>
            </a:extLst>
          </p:cNvPr>
          <p:cNvSpPr txBox="1"/>
          <p:nvPr/>
        </p:nvSpPr>
        <p:spPr>
          <a:xfrm>
            <a:off x="8913398" y="4219060"/>
            <a:ext cx="1649412" cy="461665"/>
          </a:xfrm>
          <a:prstGeom prst="rect">
            <a:avLst/>
          </a:prstGeom>
          <a:noFill/>
        </p:spPr>
        <p:txBody>
          <a:bodyPr wrap="square" rtlCol="0">
            <a:spAutoFit/>
          </a:bodyPr>
          <a:lstStyle/>
          <a:p>
            <a:pPr algn="ctr"/>
            <a:r>
              <a:rPr kumimoji="1" lang="ja-JP" altLang="en-US" sz="2400" b="1" dirty="0">
                <a:solidFill>
                  <a:schemeClr val="accent4"/>
                </a:solidFill>
              </a:rPr>
              <a:t>取得不可</a:t>
            </a:r>
          </a:p>
        </p:txBody>
      </p:sp>
      <p:sp>
        <p:nvSpPr>
          <p:cNvPr id="22" name="テキスト ボックス 21">
            <a:extLst>
              <a:ext uri="{FF2B5EF4-FFF2-40B4-BE49-F238E27FC236}">
                <a16:creationId xmlns:a16="http://schemas.microsoft.com/office/drawing/2014/main" id="{F75EC54D-0F1E-25DD-A7BE-288EC6E43B44}"/>
              </a:ext>
            </a:extLst>
          </p:cNvPr>
          <p:cNvSpPr txBox="1"/>
          <p:nvPr/>
        </p:nvSpPr>
        <p:spPr>
          <a:xfrm>
            <a:off x="8337562" y="5397380"/>
            <a:ext cx="2801085" cy="400110"/>
          </a:xfrm>
          <a:prstGeom prst="rect">
            <a:avLst/>
          </a:prstGeom>
          <a:noFill/>
        </p:spPr>
        <p:txBody>
          <a:bodyPr wrap="square" rtlCol="0">
            <a:spAutoFit/>
          </a:bodyPr>
          <a:lstStyle/>
          <a:p>
            <a:pPr algn="ctr"/>
            <a:r>
              <a:rPr kumimoji="1" lang="ja-JP" altLang="en-US" sz="2000" dirty="0"/>
              <a:t>データ駆動のみは不向き</a:t>
            </a:r>
          </a:p>
        </p:txBody>
      </p:sp>
      <p:sp>
        <p:nvSpPr>
          <p:cNvPr id="23" name="正方形/長方形 22">
            <a:extLst>
              <a:ext uri="{FF2B5EF4-FFF2-40B4-BE49-F238E27FC236}">
                <a16:creationId xmlns:a16="http://schemas.microsoft.com/office/drawing/2014/main" id="{6A13ACF1-C974-1924-470C-9AFA2D91F354}"/>
              </a:ext>
            </a:extLst>
          </p:cNvPr>
          <p:cNvSpPr/>
          <p:nvPr/>
        </p:nvSpPr>
        <p:spPr>
          <a:xfrm>
            <a:off x="264060" y="4921761"/>
            <a:ext cx="2898825" cy="901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物理モデルの位置づけ</a:t>
            </a:r>
          </a:p>
        </p:txBody>
      </p:sp>
      <p:sp>
        <p:nvSpPr>
          <p:cNvPr id="24" name="テキスト ボックス 23">
            <a:extLst>
              <a:ext uri="{FF2B5EF4-FFF2-40B4-BE49-F238E27FC236}">
                <a16:creationId xmlns:a16="http://schemas.microsoft.com/office/drawing/2014/main" id="{208897B5-08C3-B895-CD32-27E3892CBE59}"/>
              </a:ext>
            </a:extLst>
          </p:cNvPr>
          <p:cNvSpPr txBox="1"/>
          <p:nvPr/>
        </p:nvSpPr>
        <p:spPr>
          <a:xfrm>
            <a:off x="3615333" y="4996151"/>
            <a:ext cx="3671344"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データ駆動の補助に有効</a:t>
            </a:r>
          </a:p>
        </p:txBody>
      </p:sp>
      <p:sp>
        <p:nvSpPr>
          <p:cNvPr id="25" name="吹き出し: 四角形 24">
            <a:extLst>
              <a:ext uri="{FF2B5EF4-FFF2-40B4-BE49-F238E27FC236}">
                <a16:creationId xmlns:a16="http://schemas.microsoft.com/office/drawing/2014/main" id="{D91678D4-6619-A3E0-7E82-E4FA54D1A335}"/>
              </a:ext>
            </a:extLst>
          </p:cNvPr>
          <p:cNvSpPr/>
          <p:nvPr/>
        </p:nvSpPr>
        <p:spPr>
          <a:xfrm>
            <a:off x="551658" y="6062293"/>
            <a:ext cx="6660163" cy="515206"/>
          </a:xfrm>
          <a:prstGeom prst="wedgeRectCallout">
            <a:avLst>
              <a:gd name="adj1" fmla="val 21708"/>
              <a:gd name="adj2" fmla="val -9537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本テーマの挑戦は、これをデータ駆動だけで置換することであった</a:t>
            </a:r>
          </a:p>
        </p:txBody>
      </p:sp>
      <p:sp>
        <p:nvSpPr>
          <p:cNvPr id="26" name="テキスト ボックス 25">
            <a:extLst>
              <a:ext uri="{FF2B5EF4-FFF2-40B4-BE49-F238E27FC236}">
                <a16:creationId xmlns:a16="http://schemas.microsoft.com/office/drawing/2014/main" id="{985B6122-13F4-4DA8-51A2-30A606EFC8D4}"/>
              </a:ext>
            </a:extLst>
          </p:cNvPr>
          <p:cNvSpPr txBox="1"/>
          <p:nvPr/>
        </p:nvSpPr>
        <p:spPr>
          <a:xfrm>
            <a:off x="8913398" y="4996151"/>
            <a:ext cx="1649412" cy="461665"/>
          </a:xfrm>
          <a:prstGeom prst="rect">
            <a:avLst/>
          </a:prstGeom>
          <a:noFill/>
        </p:spPr>
        <p:txBody>
          <a:bodyPr wrap="square" rtlCol="0">
            <a:spAutoFit/>
          </a:bodyPr>
          <a:lstStyle/>
          <a:p>
            <a:pPr algn="ctr"/>
            <a:r>
              <a:rPr kumimoji="1" lang="ja-JP" altLang="en-US" sz="2400" b="1" dirty="0">
                <a:solidFill>
                  <a:schemeClr val="accent4"/>
                </a:solidFill>
              </a:rPr>
              <a:t>必須</a:t>
            </a:r>
          </a:p>
        </p:txBody>
      </p:sp>
      <p:sp>
        <p:nvSpPr>
          <p:cNvPr id="27" name="吹き出し: 四角形 26">
            <a:extLst>
              <a:ext uri="{FF2B5EF4-FFF2-40B4-BE49-F238E27FC236}">
                <a16:creationId xmlns:a16="http://schemas.microsoft.com/office/drawing/2014/main" id="{47EB2A2B-A690-79FB-8AB0-228F7D07DA27}"/>
              </a:ext>
            </a:extLst>
          </p:cNvPr>
          <p:cNvSpPr/>
          <p:nvPr/>
        </p:nvSpPr>
        <p:spPr>
          <a:xfrm>
            <a:off x="8541166" y="6082023"/>
            <a:ext cx="2361012" cy="400110"/>
          </a:xfrm>
          <a:prstGeom prst="wedgeRectCallout">
            <a:avLst>
              <a:gd name="adj1" fmla="val -21983"/>
              <a:gd name="adj2" fmla="val -10321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こちらは適用できない</a:t>
            </a:r>
          </a:p>
        </p:txBody>
      </p:sp>
      <p:sp>
        <p:nvSpPr>
          <p:cNvPr id="5" name="テキスト ボックス 4">
            <a:extLst>
              <a:ext uri="{FF2B5EF4-FFF2-40B4-BE49-F238E27FC236}">
                <a16:creationId xmlns:a16="http://schemas.microsoft.com/office/drawing/2014/main" id="{2C07BCB5-10D0-CCCA-2C6B-48F7342B9F9B}"/>
              </a:ext>
            </a:extLst>
          </p:cNvPr>
          <p:cNvSpPr txBox="1"/>
          <p:nvPr/>
        </p:nvSpPr>
        <p:spPr>
          <a:xfrm>
            <a:off x="4065122" y="5414151"/>
            <a:ext cx="2771767" cy="400110"/>
          </a:xfrm>
          <a:prstGeom prst="rect">
            <a:avLst/>
          </a:prstGeom>
          <a:noFill/>
        </p:spPr>
        <p:txBody>
          <a:bodyPr wrap="square" rtlCol="0">
            <a:spAutoFit/>
          </a:bodyPr>
          <a:lstStyle/>
          <a:p>
            <a:pPr algn="ctr"/>
            <a:r>
              <a:rPr kumimoji="1" lang="ja-JP" altLang="en-US" sz="2000" dirty="0"/>
              <a:t>データ駆動＋物理モデル</a:t>
            </a:r>
          </a:p>
        </p:txBody>
      </p:sp>
      <p:sp>
        <p:nvSpPr>
          <p:cNvPr id="6" name="二等辺三角形 5">
            <a:extLst>
              <a:ext uri="{FF2B5EF4-FFF2-40B4-BE49-F238E27FC236}">
                <a16:creationId xmlns:a16="http://schemas.microsoft.com/office/drawing/2014/main" id="{82E821E5-2664-8952-7D07-40114F035C71}"/>
              </a:ext>
            </a:extLst>
          </p:cNvPr>
          <p:cNvSpPr/>
          <p:nvPr/>
        </p:nvSpPr>
        <p:spPr>
          <a:xfrm flipV="1">
            <a:off x="5065432" y="4761812"/>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二等辺三角形 9">
            <a:extLst>
              <a:ext uri="{FF2B5EF4-FFF2-40B4-BE49-F238E27FC236}">
                <a16:creationId xmlns:a16="http://schemas.microsoft.com/office/drawing/2014/main" id="{6271D003-6FD9-2C6F-A861-920984741E5D}"/>
              </a:ext>
            </a:extLst>
          </p:cNvPr>
          <p:cNvSpPr/>
          <p:nvPr/>
        </p:nvSpPr>
        <p:spPr>
          <a:xfrm flipV="1">
            <a:off x="9352531" y="4771569"/>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9221BCDF-8978-AEC7-0819-2567AAB4632B}"/>
              </a:ext>
            </a:extLst>
          </p:cNvPr>
          <p:cNvSpPr txBox="1"/>
          <p:nvPr/>
        </p:nvSpPr>
        <p:spPr>
          <a:xfrm>
            <a:off x="4065122" y="3754548"/>
            <a:ext cx="2771767" cy="400110"/>
          </a:xfrm>
          <a:prstGeom prst="rect">
            <a:avLst/>
          </a:prstGeom>
          <a:noFill/>
        </p:spPr>
        <p:txBody>
          <a:bodyPr wrap="square" rtlCol="0">
            <a:spAutoFit/>
          </a:bodyPr>
          <a:lstStyle/>
          <a:p>
            <a:pPr algn="ctr"/>
            <a:r>
              <a:rPr kumimoji="1" lang="ja-JP" altLang="en-US" sz="2000" dirty="0"/>
              <a:t>紙パルプ蒸解／下水</a:t>
            </a:r>
          </a:p>
        </p:txBody>
      </p:sp>
      <p:sp>
        <p:nvSpPr>
          <p:cNvPr id="15" name="テキスト ボックス 14">
            <a:extLst>
              <a:ext uri="{FF2B5EF4-FFF2-40B4-BE49-F238E27FC236}">
                <a16:creationId xmlns:a16="http://schemas.microsoft.com/office/drawing/2014/main" id="{D491FCB6-72AB-A92B-A32D-9FE0829089A5}"/>
              </a:ext>
            </a:extLst>
          </p:cNvPr>
          <p:cNvSpPr txBox="1"/>
          <p:nvPr/>
        </p:nvSpPr>
        <p:spPr>
          <a:xfrm>
            <a:off x="8026639" y="3729379"/>
            <a:ext cx="3422930" cy="400110"/>
          </a:xfrm>
          <a:prstGeom prst="rect">
            <a:avLst/>
          </a:prstGeom>
          <a:noFill/>
        </p:spPr>
        <p:txBody>
          <a:bodyPr wrap="square" rtlCol="0">
            <a:spAutoFit/>
          </a:bodyPr>
          <a:lstStyle/>
          <a:p>
            <a:pPr algn="ctr"/>
            <a:r>
              <a:rPr kumimoji="1" lang="ja-JP" altLang="en-US" sz="2000" dirty="0"/>
              <a:t>再生</a:t>
            </a:r>
            <a:r>
              <a:rPr kumimoji="1" lang="ja-JP" altLang="en-US" sz="2000"/>
              <a:t>水</a:t>
            </a:r>
            <a:r>
              <a:rPr kumimoji="1" lang="en-US" altLang="ja-JP" sz="2000" dirty="0"/>
              <a:t>RO</a:t>
            </a:r>
            <a:r>
              <a:rPr kumimoji="1" lang="ja-JP" altLang="en-US" sz="2000"/>
              <a:t>膜／</a:t>
            </a:r>
            <a:r>
              <a:rPr kumimoji="1" lang="ja-JP" altLang="en-US" sz="2000" dirty="0"/>
              <a:t>リサイクル化学</a:t>
            </a:r>
          </a:p>
        </p:txBody>
      </p:sp>
      <p:sp>
        <p:nvSpPr>
          <p:cNvPr id="28" name="吹き出し: 四角形 27">
            <a:extLst>
              <a:ext uri="{FF2B5EF4-FFF2-40B4-BE49-F238E27FC236}">
                <a16:creationId xmlns:a16="http://schemas.microsoft.com/office/drawing/2014/main" id="{3E0A7EF3-4773-4F03-A948-DA905FD1D7AA}"/>
              </a:ext>
            </a:extLst>
          </p:cNvPr>
          <p:cNvSpPr/>
          <p:nvPr/>
        </p:nvSpPr>
        <p:spPr>
          <a:xfrm>
            <a:off x="7315614" y="118718"/>
            <a:ext cx="4894223" cy="1156289"/>
          </a:xfrm>
          <a:prstGeom prst="wedgeRectCallout">
            <a:avLst>
              <a:gd name="adj1" fmla="val -60703"/>
              <a:gd name="adj2" fmla="val 1677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ビジネス上の課題は聞かれると思うので、予備資料に置いておく。</a:t>
            </a:r>
            <a:endParaRPr kumimoji="1" lang="en-US" altLang="ja-JP" dirty="0">
              <a:solidFill>
                <a:schemeClr val="tx1"/>
              </a:solidFill>
            </a:endParaRPr>
          </a:p>
          <a:p>
            <a:r>
              <a:rPr kumimoji="1" lang="en-US" altLang="ja-JP" dirty="0">
                <a:solidFill>
                  <a:schemeClr val="tx1"/>
                </a:solidFill>
              </a:rPr>
              <a:t>YJP</a:t>
            </a:r>
            <a:r>
              <a:rPr kumimoji="1" lang="ja-JP" altLang="en-US">
                <a:solidFill>
                  <a:schemeClr val="tx1"/>
                </a:solidFill>
              </a:rPr>
              <a:t>資料</a:t>
            </a:r>
            <a:r>
              <a:rPr kumimoji="1" lang="ja-JP" altLang="en-US" dirty="0">
                <a:solidFill>
                  <a:schemeClr val="tx1"/>
                </a:solidFill>
              </a:rPr>
              <a:t>によると、初期導入費用、予算計画</a:t>
            </a:r>
            <a:r>
              <a:rPr kumimoji="1" lang="ja-JP" altLang="en-US">
                <a:solidFill>
                  <a:schemeClr val="tx1"/>
                </a:solidFill>
              </a:rPr>
              <a:t>立てられない問題などがあると分析しているようだが</a:t>
            </a:r>
            <a:r>
              <a:rPr kumimoji="1" lang="en-US" altLang="ja-JP" dirty="0">
                <a:solidFill>
                  <a:schemeClr val="tx1"/>
                </a:solidFill>
              </a:rPr>
              <a:t>……</a:t>
            </a:r>
          </a:p>
        </p:txBody>
      </p:sp>
      <p:sp>
        <p:nvSpPr>
          <p:cNvPr id="31" name="吹き出し: 四角形 27">
            <a:extLst>
              <a:ext uri="{FF2B5EF4-FFF2-40B4-BE49-F238E27FC236}">
                <a16:creationId xmlns:a16="http://schemas.microsoft.com/office/drawing/2014/main" id="{70069717-5CB0-354C-AA6F-EA47D730A381}"/>
              </a:ext>
            </a:extLst>
          </p:cNvPr>
          <p:cNvSpPr/>
          <p:nvPr/>
        </p:nvSpPr>
        <p:spPr>
          <a:xfrm>
            <a:off x="11220350" y="4073921"/>
            <a:ext cx="4894223" cy="1748940"/>
          </a:xfrm>
          <a:prstGeom prst="wedgeRectCallout">
            <a:avLst>
              <a:gd name="adj1" fmla="val -68335"/>
              <a:gd name="adj2" fmla="val -29341"/>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もう少し考える</a:t>
            </a:r>
            <a:r>
              <a:rPr kumimoji="1" lang="en-US" altLang="ja-JP" dirty="0">
                <a:solidFill>
                  <a:schemeClr val="tx1"/>
                </a:solidFill>
              </a:rPr>
              <a:t>:</a:t>
            </a:r>
          </a:p>
          <a:p>
            <a:r>
              <a:rPr kumimoji="1" lang="ja-JP" altLang="en-US">
                <a:solidFill>
                  <a:schemeClr val="tx1"/>
                </a:solidFill>
              </a:rPr>
              <a:t>取得不可なのが原因なのか</a:t>
            </a:r>
            <a:r>
              <a:rPr kumimoji="1" lang="en-US" altLang="ja-JP" dirty="0">
                <a:solidFill>
                  <a:schemeClr val="tx1"/>
                </a:solidFill>
              </a:rPr>
              <a:t>? </a:t>
            </a:r>
            <a:r>
              <a:rPr kumimoji="1" lang="ja-JP" altLang="en-US">
                <a:solidFill>
                  <a:schemeClr val="tx1"/>
                </a:solidFill>
              </a:rPr>
              <a:t>モデル化に直結するデータが取れなくても、結果としての現象は測れているはずで、それでなぜ統計モデルが作れないのか。</a:t>
            </a:r>
            <a:endParaRPr kumimoji="1" lang="en-US" altLang="ja-JP" dirty="0">
              <a:solidFill>
                <a:schemeClr val="tx1"/>
              </a:solidFill>
            </a:endParaRPr>
          </a:p>
          <a:p>
            <a:r>
              <a:rPr kumimoji="1" lang="ja-JP" altLang="en-US">
                <a:solidFill>
                  <a:schemeClr val="tx1"/>
                </a:solidFill>
              </a:rPr>
              <a:t>計測可能なデータ量</a:t>
            </a:r>
            <a:r>
              <a:rPr kumimoji="1" lang="en-US" altLang="ja-JP" dirty="0">
                <a:solidFill>
                  <a:schemeClr val="tx1"/>
                </a:solidFill>
              </a:rPr>
              <a:t> (</a:t>
            </a:r>
            <a:r>
              <a:rPr kumimoji="1" lang="ja-JP" altLang="en-US">
                <a:solidFill>
                  <a:schemeClr val="tx1"/>
                </a:solidFill>
              </a:rPr>
              <a:t>変数の数、サンプルサイズ</a:t>
            </a:r>
            <a:r>
              <a:rPr kumimoji="1" lang="en-US" altLang="ja-JP" dirty="0">
                <a:solidFill>
                  <a:schemeClr val="tx1"/>
                </a:solidFill>
              </a:rPr>
              <a:t>) </a:t>
            </a:r>
            <a:r>
              <a:rPr kumimoji="1" lang="ja-JP" altLang="en-US">
                <a:solidFill>
                  <a:schemeClr val="tx1"/>
                </a:solidFill>
              </a:rPr>
              <a:t>が少ないので、モデルを一意に特定できない</a:t>
            </a:r>
            <a:r>
              <a:rPr kumimoji="1" lang="en-US" altLang="ja-JP" dirty="0">
                <a:solidFill>
                  <a:schemeClr val="tx1"/>
                </a:solidFill>
              </a:rPr>
              <a:t>?</a:t>
            </a:r>
            <a:endParaRPr kumimoji="1" lang="ja-JP" altLang="en-US" dirty="0">
              <a:solidFill>
                <a:schemeClr val="tx1"/>
              </a:solidFill>
            </a:endParaRPr>
          </a:p>
        </p:txBody>
      </p:sp>
      <p:sp>
        <p:nvSpPr>
          <p:cNvPr id="33" name="吹き出し: 四角形 27">
            <a:extLst>
              <a:ext uri="{FF2B5EF4-FFF2-40B4-BE49-F238E27FC236}">
                <a16:creationId xmlns:a16="http://schemas.microsoft.com/office/drawing/2014/main" id="{A202D5A8-CA95-6140-9A59-C49C2818EC05}"/>
              </a:ext>
            </a:extLst>
          </p:cNvPr>
          <p:cNvSpPr/>
          <p:nvPr/>
        </p:nvSpPr>
        <p:spPr>
          <a:xfrm>
            <a:off x="10535671" y="2071141"/>
            <a:ext cx="1073152" cy="419219"/>
          </a:xfrm>
          <a:prstGeom prst="wedgeRectCallout">
            <a:avLst>
              <a:gd name="adj1" fmla="val -36701"/>
              <a:gd name="adj2" fmla="val 7865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正しい</a:t>
            </a:r>
            <a:r>
              <a:rPr kumimoji="1" lang="en-US" altLang="ja-JP" dirty="0">
                <a:solidFill>
                  <a:schemeClr val="tx1"/>
                </a:solidFill>
              </a:rPr>
              <a:t>?</a:t>
            </a:r>
          </a:p>
        </p:txBody>
      </p:sp>
      <p:sp>
        <p:nvSpPr>
          <p:cNvPr id="9" name="吹き出し: 四角形 27">
            <a:extLst>
              <a:ext uri="{FF2B5EF4-FFF2-40B4-BE49-F238E27FC236}">
                <a16:creationId xmlns:a16="http://schemas.microsoft.com/office/drawing/2014/main" id="{3B397DBB-9F69-85A6-8203-A43B5455A63A}"/>
              </a:ext>
            </a:extLst>
          </p:cNvPr>
          <p:cNvSpPr/>
          <p:nvPr/>
        </p:nvSpPr>
        <p:spPr>
          <a:xfrm>
            <a:off x="11204341" y="1706812"/>
            <a:ext cx="4072102" cy="2111841"/>
          </a:xfrm>
          <a:prstGeom prst="wedgeRectCallout">
            <a:avLst>
              <a:gd name="adj1" fmla="val -18884"/>
              <a:gd name="adj2" fmla="val 59742"/>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個人的には「品質に関係するデータを網羅的に取得できない」だと思います。品質データが変わっても（現象が現れても）、他の受領データには要因が現れない（独立性が高い）から説明できないと推測します。だから、統計モデルではなく、物理モデルが向いてる。もちろんデータ量が少ないのもある。</a:t>
            </a:r>
            <a:endParaRPr kumimoji="1" lang="en-US" altLang="ja-JP" dirty="0">
              <a:solidFill>
                <a:schemeClr val="tx1"/>
              </a:solidFill>
            </a:endParaRPr>
          </a:p>
        </p:txBody>
      </p:sp>
    </p:spTree>
    <p:extLst>
      <p:ext uri="{BB962C8B-B14F-4D97-AF65-F5344CB8AC3E}">
        <p14:creationId xmlns:p14="http://schemas.microsoft.com/office/powerpoint/2010/main" val="54229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en-US" altLang="ja-JP" dirty="0"/>
              <a:t>LR2</a:t>
            </a:r>
            <a:r>
              <a:rPr lang="ja-JP" altLang="en-US" dirty="0"/>
              <a:t>審査</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p:txBody>
          <a:bodyPr/>
          <a:lstStyle/>
          <a:p>
            <a:r>
              <a:rPr kumimoji="1" lang="ja-JP" altLang="en-US" sz="3200" dirty="0"/>
              <a:t>目的</a:t>
            </a:r>
            <a:endParaRPr kumimoji="1" lang="en-US" altLang="ja-JP" sz="3200" dirty="0"/>
          </a:p>
          <a:p>
            <a:pPr lvl="1"/>
            <a:r>
              <a:rPr lang="ja-JP" altLang="en-US" sz="2800" dirty="0"/>
              <a:t>本研究開発テーマの中止の承認を得ること</a:t>
            </a:r>
            <a:endParaRPr lang="en-US" altLang="ja-JP" sz="2800" dirty="0"/>
          </a:p>
          <a:p>
            <a:r>
              <a:rPr kumimoji="1" lang="ja-JP" altLang="en-US" sz="3200" dirty="0"/>
              <a:t>審査後の予定</a:t>
            </a:r>
            <a:endParaRPr kumimoji="1" lang="en-US" altLang="ja-JP" sz="3200" dirty="0"/>
          </a:p>
          <a:p>
            <a:pPr lvl="1"/>
            <a:r>
              <a:rPr lang="ja-JP" altLang="en-US" sz="2800" dirty="0"/>
              <a:t>研究報告書の作成・提出</a:t>
            </a:r>
            <a:endParaRPr lang="en-US" altLang="ja-JP" sz="2800" dirty="0"/>
          </a:p>
        </p:txBody>
      </p:sp>
    </p:spTree>
    <p:extLst>
      <p:ext uri="{BB962C8B-B14F-4D97-AF65-F5344CB8AC3E}">
        <p14:creationId xmlns:p14="http://schemas.microsoft.com/office/powerpoint/2010/main" val="1645803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アウトプット</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dirty="0"/>
              <a:t>ソフトウェア実装</a:t>
            </a:r>
            <a:endParaRPr kumimoji="1" lang="en-US" altLang="ja-JP" dirty="0"/>
          </a:p>
          <a:p>
            <a:pPr lvl="1"/>
            <a:r>
              <a:rPr lang="en-US" altLang="ja-JP" dirty="0"/>
              <a:t>DVBF</a:t>
            </a:r>
          </a:p>
          <a:p>
            <a:pPr lvl="1"/>
            <a:r>
              <a:rPr lang="ja-JP" altLang="en-US" dirty="0"/>
              <a:t>カーネル部分空間同定法</a:t>
            </a:r>
            <a:endParaRPr lang="en-US" altLang="ja-JP" dirty="0"/>
          </a:p>
          <a:p>
            <a:pPr lvl="1"/>
            <a:r>
              <a:rPr lang="en-US" altLang="ja-JP" dirty="0"/>
              <a:t>SHADE + FS</a:t>
            </a:r>
          </a:p>
          <a:p>
            <a:pPr lvl="1"/>
            <a:r>
              <a:rPr lang="en-US" altLang="ja-JP" dirty="0"/>
              <a:t>…</a:t>
            </a:r>
          </a:p>
          <a:p>
            <a:pPr lvl="1"/>
            <a:r>
              <a:rPr lang="en-US" altLang="ja-JP" dirty="0"/>
              <a:t>(</a:t>
            </a:r>
            <a:r>
              <a:rPr lang="ja-JP" altLang="en-US" dirty="0"/>
              <a:t>蒸解の反応を模したモデルもここに並べる</a:t>
            </a:r>
            <a:r>
              <a:rPr lang="en-US" altLang="ja-JP" dirty="0"/>
              <a:t>?)</a:t>
            </a:r>
          </a:p>
          <a:p>
            <a:r>
              <a:rPr kumimoji="1" lang="ja-JP" altLang="en-US" dirty="0"/>
              <a:t>知財提案</a:t>
            </a:r>
            <a:r>
              <a:rPr kumimoji="1" lang="en-US" altLang="ja-JP" dirty="0"/>
              <a:t> </a:t>
            </a:r>
            <a:r>
              <a:rPr lang="en-US" altLang="ja-JP" dirty="0"/>
              <a:t>6</a:t>
            </a:r>
            <a:r>
              <a:rPr kumimoji="1" lang="ja-JP" altLang="en-US" dirty="0"/>
              <a:t>件</a:t>
            </a:r>
            <a:endParaRPr kumimoji="1" lang="en-US" altLang="ja-JP" dirty="0"/>
          </a:p>
          <a:p>
            <a:pPr lvl="1"/>
            <a:r>
              <a:rPr lang="ja-JP" altLang="en-US" dirty="0"/>
              <a:t>特許ビジュアライゼーション</a:t>
            </a:r>
            <a:r>
              <a:rPr lang="en-US" altLang="ja-JP" dirty="0"/>
              <a:t> 5</a:t>
            </a:r>
            <a:r>
              <a:rPr lang="ja-JP" altLang="en-US" dirty="0"/>
              <a:t>件</a:t>
            </a:r>
            <a:r>
              <a:rPr lang="en-US" altLang="ja-JP" dirty="0"/>
              <a:t> (</a:t>
            </a:r>
            <a:r>
              <a:rPr lang="ja-JP" altLang="en-US" dirty="0"/>
              <a:t>余裕度に応じた運転、プラントモデルの調整、請求額のための評価、モデルの作成、</a:t>
            </a:r>
            <a:r>
              <a:rPr lang="en-US" altLang="ja-JP" dirty="0"/>
              <a:t>CBF) </a:t>
            </a:r>
            <a:r>
              <a:rPr lang="ja-JP" altLang="en-US" dirty="0"/>
              <a:t>→ うち</a:t>
            </a:r>
            <a:r>
              <a:rPr lang="en-US" altLang="ja-JP" dirty="0"/>
              <a:t>1</a:t>
            </a:r>
            <a:r>
              <a:rPr lang="ja-JP" altLang="en-US" dirty="0"/>
              <a:t>件は取りやめ、</a:t>
            </a:r>
            <a:r>
              <a:rPr lang="en-US" altLang="ja-JP" dirty="0"/>
              <a:t>4</a:t>
            </a:r>
            <a:r>
              <a:rPr lang="ja-JP" altLang="en-US" dirty="0"/>
              <a:t>件継続中</a:t>
            </a:r>
            <a:endParaRPr lang="en-US" altLang="ja-JP" dirty="0"/>
          </a:p>
          <a:p>
            <a:pPr lvl="1"/>
            <a:r>
              <a:rPr kumimoji="1" lang="ja-JP" altLang="en-US" dirty="0"/>
              <a:t>プラント運転支援システム </a:t>
            </a:r>
            <a:r>
              <a:rPr kumimoji="1" lang="en-US" altLang="ja-JP" dirty="0"/>
              <a:t>(</a:t>
            </a:r>
            <a:r>
              <a:rPr kumimoji="1" lang="ja-JP" altLang="en-US" dirty="0"/>
              <a:t>予定</a:t>
            </a:r>
            <a:r>
              <a:rPr kumimoji="1" lang="en-US" altLang="ja-JP" dirty="0"/>
              <a:t>, </a:t>
            </a:r>
            <a:r>
              <a:rPr kumimoji="1" lang="ja-JP" altLang="en-US" dirty="0"/>
              <a:t>鵜飼さんの</a:t>
            </a:r>
            <a:r>
              <a:rPr kumimoji="1" lang="en-US" altLang="ja-JP" dirty="0"/>
              <a:t>)</a:t>
            </a:r>
          </a:p>
        </p:txBody>
      </p:sp>
      <p:sp>
        <p:nvSpPr>
          <p:cNvPr id="10" name="正方形/長方形 9">
            <a:extLst>
              <a:ext uri="{FF2B5EF4-FFF2-40B4-BE49-F238E27FC236}">
                <a16:creationId xmlns:a16="http://schemas.microsoft.com/office/drawing/2014/main" id="{80891B17-260A-1747-A756-5C88743F3B33}"/>
              </a:ext>
            </a:extLst>
          </p:cNvPr>
          <p:cNvSpPr/>
          <p:nvPr/>
        </p:nvSpPr>
        <p:spPr>
          <a:xfrm>
            <a:off x="6877767" y="112042"/>
            <a:ext cx="5130014" cy="272130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kumimoji="1" lang="ja-JP" altLang="en-US">
                <a:solidFill>
                  <a:schemeClr val="tx1"/>
                </a:solidFill>
              </a:rPr>
              <a:t>モデリングと最適化で分けるのではなく、</a:t>
            </a:r>
            <a:endParaRPr kumimoji="1" lang="en-US" altLang="ja-JP" dirty="0">
              <a:solidFill>
                <a:schemeClr val="tx1"/>
              </a:solidFill>
            </a:endParaRPr>
          </a:p>
          <a:p>
            <a:pPr marL="285750" indent="-285750">
              <a:buFont typeface="Arial" panose="020B0604020202020204" pitchFamily="34" charset="0"/>
              <a:buChar char="•"/>
            </a:pPr>
            <a:r>
              <a:rPr kumimoji="1" lang="ja-JP" altLang="en-US">
                <a:solidFill>
                  <a:schemeClr val="tx1"/>
                </a:solidFill>
              </a:rPr>
              <a:t>実装</a:t>
            </a:r>
            <a:endParaRPr kumimoji="1" lang="en-US" altLang="ja-JP" dirty="0">
              <a:solidFill>
                <a:schemeClr val="tx1"/>
              </a:solidFill>
            </a:endParaRPr>
          </a:p>
          <a:p>
            <a:pPr marL="742950" lvl="1" indent="-285750">
              <a:buFont typeface="Arial" panose="020B0604020202020204" pitchFamily="34" charset="0"/>
              <a:buChar char="•"/>
            </a:pPr>
            <a:r>
              <a:rPr kumimoji="1" lang="en-US" altLang="ja-JP" dirty="0">
                <a:solidFill>
                  <a:schemeClr val="tx1"/>
                </a:solidFill>
              </a:rPr>
              <a:t>DVBF</a:t>
            </a:r>
          </a:p>
          <a:p>
            <a:pPr marL="742950" lvl="1" indent="-285750">
              <a:buFont typeface="Arial" panose="020B0604020202020204" pitchFamily="34" charset="0"/>
              <a:buChar char="•"/>
            </a:pPr>
            <a:r>
              <a:rPr kumimoji="1" lang="en-US" altLang="ja-JP" dirty="0">
                <a:solidFill>
                  <a:schemeClr val="tx1"/>
                </a:solidFill>
              </a:rPr>
              <a:t>K-SID</a:t>
            </a:r>
          </a:p>
          <a:p>
            <a:pPr marL="742950" lvl="1" indent="-285750">
              <a:buFont typeface="Arial" panose="020B0604020202020204" pitchFamily="34" charset="0"/>
              <a:buChar char="•"/>
            </a:pPr>
            <a:r>
              <a:rPr kumimoji="1" lang="en-US" altLang="ja-JP" dirty="0">
                <a:solidFill>
                  <a:schemeClr val="tx1"/>
                </a:solidFill>
              </a:rPr>
              <a:t>SHADE + FS</a:t>
            </a:r>
          </a:p>
          <a:p>
            <a:pPr marL="742950" lvl="1" indent="-285750">
              <a:buFont typeface="Arial" panose="020B0604020202020204" pitchFamily="34" charset="0"/>
              <a:buChar char="•"/>
            </a:pPr>
            <a:r>
              <a:rPr kumimoji="1" lang="en-US" altLang="ja-JP" dirty="0">
                <a:solidFill>
                  <a:schemeClr val="tx1"/>
                </a:solidFill>
              </a:rPr>
              <a:t>……</a:t>
            </a:r>
          </a:p>
          <a:p>
            <a:pPr marL="742950" lvl="1" indent="-285750">
              <a:buFont typeface="Arial" panose="020B0604020202020204" pitchFamily="34" charset="0"/>
              <a:buChar char="•"/>
            </a:pPr>
            <a:r>
              <a:rPr kumimoji="1" lang="en-US" altLang="ja-JP" dirty="0">
                <a:solidFill>
                  <a:schemeClr val="tx1"/>
                </a:solidFill>
              </a:rPr>
              <a:t>(</a:t>
            </a:r>
            <a:r>
              <a:rPr kumimoji="1" lang="ja-JP" altLang="en-US">
                <a:solidFill>
                  <a:schemeClr val="tx1"/>
                </a:solidFill>
              </a:rPr>
              <a:t>蒸解の反応を模したモデルもここに並べる</a:t>
            </a:r>
            <a:r>
              <a:rPr kumimoji="1" lang="en-US" altLang="ja-JP" dirty="0">
                <a:solidFill>
                  <a:schemeClr val="tx1"/>
                </a:solidFill>
              </a:rPr>
              <a:t>?)</a:t>
            </a:r>
          </a:p>
          <a:p>
            <a:pPr marL="285750" indent="-285750">
              <a:buFont typeface="Arial" panose="020B0604020202020204" pitchFamily="34" charset="0"/>
              <a:buChar char="•"/>
            </a:pPr>
            <a:r>
              <a:rPr kumimoji="1" lang="ja-JP" altLang="en-US">
                <a:solidFill>
                  <a:schemeClr val="tx1"/>
                </a:solidFill>
              </a:rPr>
              <a:t>知財</a:t>
            </a:r>
            <a:endParaRPr kumimoji="1" lang="en-US" altLang="ja-JP" dirty="0">
              <a:solidFill>
                <a:schemeClr val="tx1"/>
              </a:solidFill>
            </a:endParaRPr>
          </a:p>
          <a:p>
            <a:r>
              <a:rPr kumimoji="1" lang="ja-JP" altLang="en-US">
                <a:solidFill>
                  <a:schemeClr val="tx1"/>
                </a:solidFill>
              </a:rPr>
              <a:t>みたいに並べるか</a:t>
            </a:r>
          </a:p>
        </p:txBody>
      </p:sp>
    </p:spTree>
    <p:extLst>
      <p:ext uri="{BB962C8B-B14F-4D97-AF65-F5344CB8AC3E}">
        <p14:creationId xmlns:p14="http://schemas.microsoft.com/office/powerpoint/2010/main" val="3483139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外部発表（最適化技術）</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graphicFrame>
        <p:nvGraphicFramePr>
          <p:cNvPr id="5" name="表 4">
            <a:extLst>
              <a:ext uri="{FF2B5EF4-FFF2-40B4-BE49-F238E27FC236}">
                <a16:creationId xmlns:a16="http://schemas.microsoft.com/office/drawing/2014/main" id="{E1C912A0-CE85-39F4-17E3-C0C16D6D4BE4}"/>
              </a:ext>
            </a:extLst>
          </p:cNvPr>
          <p:cNvGraphicFramePr>
            <a:graphicFrameLocks noGrp="1"/>
          </p:cNvGraphicFramePr>
          <p:nvPr>
            <p:extLst>
              <p:ext uri="{D42A27DB-BD31-4B8C-83A1-F6EECF244321}">
                <p14:modId xmlns:p14="http://schemas.microsoft.com/office/powerpoint/2010/main" val="3902770839"/>
              </p:ext>
            </p:extLst>
          </p:nvPr>
        </p:nvGraphicFramePr>
        <p:xfrm>
          <a:off x="85142" y="2218332"/>
          <a:ext cx="12021715" cy="1645920"/>
        </p:xfrm>
        <a:graphic>
          <a:graphicData uri="http://schemas.openxmlformats.org/drawingml/2006/table">
            <a:tbl>
              <a:tblPr firstRow="1" bandRow="1">
                <a:tableStyleId>{5C22544A-7EE6-4342-B048-85BDC9FD1C3A}</a:tableStyleId>
              </a:tblPr>
              <a:tblGrid>
                <a:gridCol w="400404">
                  <a:extLst>
                    <a:ext uri="{9D8B030D-6E8A-4147-A177-3AD203B41FA5}">
                      <a16:colId xmlns:a16="http://schemas.microsoft.com/office/drawing/2014/main" val="1557529332"/>
                    </a:ext>
                  </a:extLst>
                </a:gridCol>
                <a:gridCol w="11621311">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論文投稿（査読有）</a:t>
                      </a:r>
                      <a:endParaRPr kumimoji="1" lang="en-US" altLang="ja-JP"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lang="ja-JP" altLang="en-US" sz="1800" dirty="0">
                          <a:latin typeface="+mn-lt"/>
                        </a:rPr>
                        <a:t>有制約最適化のための制約条件の目的関数化と適応的重み調整を用いた</a:t>
                      </a:r>
                      <a:r>
                        <a:rPr lang="en-US" altLang="ja-JP" sz="1800" dirty="0">
                          <a:latin typeface="+mn-lt"/>
                        </a:rPr>
                        <a:t>MOEA/D</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Vol.143</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2023.3.1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kumimoji="1" lang="en-US" altLang="ja-JP" sz="1800" b="0" i="0" kern="1200" dirty="0">
                          <a:solidFill>
                            <a:schemeClr val="dk1"/>
                          </a:solidFill>
                          <a:effectLst/>
                          <a:latin typeface="+mn-lt"/>
                          <a:ea typeface="+mn-ea"/>
                          <a:cs typeface="+mn-cs"/>
                        </a:rPr>
                        <a:t>MOEA/D</a:t>
                      </a:r>
                      <a:r>
                        <a:rPr kumimoji="1" lang="ja-JP" altLang="en-US" sz="1800" b="0" i="0" kern="1200" dirty="0">
                          <a:solidFill>
                            <a:schemeClr val="dk1"/>
                          </a:solidFill>
                          <a:effectLst/>
                          <a:latin typeface="+mn-lt"/>
                          <a:ea typeface="+mn-ea"/>
                          <a:cs typeface="+mn-cs"/>
                        </a:rPr>
                        <a:t>の有制約最適化への拡張と適応的重み調整に関する基礎検討</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Vol.142</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2022.1.1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6" name="表 5">
            <a:extLst>
              <a:ext uri="{FF2B5EF4-FFF2-40B4-BE49-F238E27FC236}">
                <a16:creationId xmlns:a16="http://schemas.microsoft.com/office/drawing/2014/main" id="{EBD3D12A-46C9-8FFD-14CB-8F237D938C64}"/>
              </a:ext>
            </a:extLst>
          </p:cNvPr>
          <p:cNvGraphicFramePr>
            <a:graphicFrameLocks noGrp="1"/>
          </p:cNvGraphicFramePr>
          <p:nvPr>
            <p:extLst>
              <p:ext uri="{D42A27DB-BD31-4B8C-83A1-F6EECF244321}">
                <p14:modId xmlns:p14="http://schemas.microsoft.com/office/powerpoint/2010/main" val="3383138996"/>
              </p:ext>
            </p:extLst>
          </p:nvPr>
        </p:nvGraphicFramePr>
        <p:xfrm>
          <a:off x="85142" y="3895367"/>
          <a:ext cx="12021715" cy="2286000"/>
        </p:xfrm>
        <a:graphic>
          <a:graphicData uri="http://schemas.openxmlformats.org/drawingml/2006/table">
            <a:tbl>
              <a:tblPr firstRow="1" bandRow="1">
                <a:tableStyleId>{5C22544A-7EE6-4342-B048-85BDC9FD1C3A}</a:tableStyleId>
              </a:tblPr>
              <a:tblGrid>
                <a:gridCol w="418171">
                  <a:extLst>
                    <a:ext uri="{9D8B030D-6E8A-4147-A177-3AD203B41FA5}">
                      <a16:colId xmlns:a16="http://schemas.microsoft.com/office/drawing/2014/main" val="1557529332"/>
                    </a:ext>
                  </a:extLst>
                </a:gridCol>
                <a:gridCol w="11603544">
                  <a:extLst>
                    <a:ext uri="{9D8B030D-6E8A-4147-A177-3AD203B41FA5}">
                      <a16:colId xmlns:a16="http://schemas.microsoft.com/office/drawing/2014/main" val="1804296625"/>
                    </a:ext>
                  </a:extLst>
                </a:gridCol>
              </a:tblGrid>
              <a:tr h="169321">
                <a:tc gridSpan="2">
                  <a:txBody>
                    <a:bodyPr/>
                    <a:lstStyle/>
                    <a:p>
                      <a:pPr algn="ctr"/>
                      <a:r>
                        <a:rPr kumimoji="1" lang="ja-JP" altLang="en-US" sz="1800" dirty="0"/>
                        <a:t>国際会議発表（査読有）</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t>
                      </a:r>
                      <a:r>
                        <a:rPr kumimoji="1" lang="en-US" altLang="ja-JP" sz="1800" dirty="0">
                          <a:latin typeface="+mn-lt"/>
                        </a:rPr>
                        <a:t>MOEA/D with Feasibility-based Weight Adjustment for Constrained Optimization”,</a:t>
                      </a:r>
                      <a:r>
                        <a:rPr kumimoji="1" lang="ja-JP" altLang="en-US" sz="1800" dirty="0">
                          <a:latin typeface="+mn-lt"/>
                        </a:rPr>
                        <a:t> </a:t>
                      </a:r>
                      <a:r>
                        <a:rPr kumimoji="1" lang="en-US" altLang="ja-JP" sz="1800" b="0" kern="100" dirty="0">
                          <a:solidFill>
                            <a:schemeClr val="tx1"/>
                          </a:solidFill>
                          <a:effectLst/>
                          <a:latin typeface="+mn-lt"/>
                          <a:ea typeface="+mn-ea"/>
                          <a:cs typeface="Times New Roman" panose="02020603050405020304" pitchFamily="18" charset="0"/>
                        </a:rPr>
                        <a:t>IEEE</a:t>
                      </a:r>
                      <a:r>
                        <a:rPr kumimoji="1" lang="ja-JP" altLang="en-US" sz="1800" b="0" kern="100" dirty="0">
                          <a:solidFill>
                            <a:schemeClr val="tx1"/>
                          </a:solidFill>
                          <a:effectLst/>
                          <a:latin typeface="+mn-lt"/>
                          <a:ea typeface="+mn-ea"/>
                          <a:cs typeface="Times New Roman" panose="02020603050405020304" pitchFamily="18" charset="0"/>
                        </a:rPr>
                        <a:t> </a:t>
                      </a:r>
                      <a:r>
                        <a:rPr kumimoji="1" lang="en-US" altLang="ja-JP" sz="1800" b="0" kern="100" dirty="0">
                          <a:solidFill>
                            <a:schemeClr val="tx1"/>
                          </a:solidFill>
                          <a:effectLst/>
                          <a:latin typeface="+mn-lt"/>
                          <a:ea typeface="+mn-ea"/>
                          <a:cs typeface="Times New Roman" panose="02020603050405020304" pitchFamily="18" charset="0"/>
                        </a:rPr>
                        <a:t>Symposium Series on Computational Intelligence 2022</a:t>
                      </a:r>
                      <a:r>
                        <a:rPr kumimoji="1" lang="ja-JP" altLang="en-US" sz="1600" dirty="0"/>
                        <a:t>（</a:t>
                      </a:r>
                      <a:r>
                        <a:rPr kumimoji="1" lang="en-US" altLang="ja-JP" sz="1600" dirty="0"/>
                        <a:t>2022.12.4</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 Switching Normalization Method in Decomposition-based Constraint Handling for Constrained Optimization”,</a:t>
                      </a:r>
                      <a:r>
                        <a:rPr kumimoji="1" lang="ja-JP" altLang="en-US" sz="1800" dirty="0"/>
                        <a:t> </a:t>
                      </a:r>
                      <a:r>
                        <a:rPr kumimoji="1" lang="en-US" altLang="ja-JP" sz="1800" dirty="0"/>
                        <a:t>SICE Annual Conference 2023</a:t>
                      </a:r>
                      <a:r>
                        <a:rPr kumimoji="1" lang="ja-JP" altLang="en-US" sz="1600" dirty="0"/>
                        <a:t>（</a:t>
                      </a:r>
                      <a:r>
                        <a:rPr kumimoji="1" lang="en-US" altLang="ja-JP" sz="1600" dirty="0"/>
                        <a:t>2023.9.9</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9579082"/>
                  </a:ext>
                </a:extLst>
              </a:tr>
              <a:tr h="292464">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Sato, </a:t>
                      </a:r>
                      <a:r>
                        <a:rPr kumimoji="1" lang="en-US" altLang="ja-JP" sz="1800" dirty="0">
                          <a:solidFill>
                            <a:schemeClr val="accent4"/>
                          </a:solidFill>
                        </a:rPr>
                        <a:t>W. Kumagai</a:t>
                      </a:r>
                      <a:r>
                        <a:rPr kumimoji="1" lang="en-US" altLang="ja-JP" sz="1800" dirty="0"/>
                        <a:t>, Y. Yasuda, K. Tamura, K. Yasuda: “Differential Evolution Using Superior Infeasible Solutions for Constrained Optimization”,</a:t>
                      </a:r>
                      <a:r>
                        <a:rPr kumimoji="1" lang="ja-JP" altLang="en-US" sz="1800" dirty="0"/>
                        <a:t> </a:t>
                      </a:r>
                      <a:r>
                        <a:rPr kumimoji="1" lang="en-US" altLang="ja-JP" sz="1800" dirty="0"/>
                        <a:t>IEEE Conference Systems, Man, Cybernetics 2023</a:t>
                      </a:r>
                      <a:r>
                        <a:rPr kumimoji="1" lang="ja-JP" altLang="en-US" sz="1600" dirty="0"/>
                        <a:t>（</a:t>
                      </a:r>
                      <a:r>
                        <a:rPr kumimoji="1" lang="en-US" altLang="ja-JP" sz="1600" dirty="0"/>
                        <a:t>2023.10.4</a:t>
                      </a:r>
                      <a:r>
                        <a:rPr kumimoji="1" lang="ja-JP" altLang="en-US" sz="1600" dirty="0"/>
                        <a:t>）</a:t>
                      </a:r>
                      <a:endParaRPr kumimoji="1" lang="ja-JP" altLang="en-US" sz="1800" dirty="0">
                        <a:solidFill>
                          <a:srgbClr val="FF0000"/>
                        </a:solidFill>
                      </a:endParaRP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
        <p:nvSpPr>
          <p:cNvPr id="9" name="テキスト プレースホルダー 2">
            <a:extLst>
              <a:ext uri="{FF2B5EF4-FFF2-40B4-BE49-F238E27FC236}">
                <a16:creationId xmlns:a16="http://schemas.microsoft.com/office/drawing/2014/main" id="{9C4322B1-40BB-0B2A-3EE5-63DBB91881B0}"/>
              </a:ext>
            </a:extLst>
          </p:cNvPr>
          <p:cNvSpPr txBox="1">
            <a:spLocks/>
          </p:cNvSpPr>
          <p:nvPr/>
        </p:nvSpPr>
        <p:spPr>
          <a:xfrm>
            <a:off x="165989" y="823456"/>
            <a:ext cx="11978386"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論文投稿：</a:t>
            </a:r>
            <a:r>
              <a:rPr lang="en-US" altLang="ja-JP" dirty="0"/>
              <a:t>2</a:t>
            </a:r>
            <a:r>
              <a:rPr lang="ja-JP" altLang="en-US" dirty="0"/>
              <a:t>件（</a:t>
            </a:r>
            <a:r>
              <a:rPr lang="en-US" altLang="ja-JP" dirty="0"/>
              <a:t>FY22 1</a:t>
            </a:r>
            <a:r>
              <a:rPr lang="ja-JP" altLang="en-US" dirty="0"/>
              <a:t>件、</a:t>
            </a:r>
            <a:r>
              <a:rPr lang="en-US" altLang="ja-JP" dirty="0"/>
              <a:t>FY21 1</a:t>
            </a:r>
            <a:r>
              <a:rPr lang="ja-JP" altLang="en-US" dirty="0"/>
              <a:t>件）</a:t>
            </a:r>
            <a:endParaRPr lang="en-US" altLang="ja-JP" dirty="0"/>
          </a:p>
          <a:p>
            <a:r>
              <a:rPr lang="ja-JP" altLang="en-US" dirty="0"/>
              <a:t>国際会議：</a:t>
            </a:r>
            <a:r>
              <a:rPr lang="en-US" altLang="ja-JP" dirty="0"/>
              <a:t>3</a:t>
            </a:r>
            <a:r>
              <a:rPr lang="ja-JP" altLang="en-US" dirty="0"/>
              <a:t>件（</a:t>
            </a:r>
            <a:r>
              <a:rPr lang="en-US" altLang="ja-JP" dirty="0"/>
              <a:t>FY23 2</a:t>
            </a:r>
            <a:r>
              <a:rPr lang="ja-JP" altLang="en-US" dirty="0"/>
              <a:t>件、</a:t>
            </a:r>
            <a:r>
              <a:rPr lang="en-US" altLang="ja-JP" dirty="0"/>
              <a:t>FY22 1</a:t>
            </a:r>
            <a:r>
              <a:rPr lang="ja-JP" altLang="en-US" dirty="0"/>
              <a:t>件）</a:t>
            </a:r>
            <a:endParaRPr lang="en-US" altLang="ja-JP" dirty="0"/>
          </a:p>
          <a:p>
            <a:r>
              <a:rPr lang="ja-JP" altLang="en-US" dirty="0"/>
              <a:t>国内会議：</a:t>
            </a:r>
            <a:r>
              <a:rPr lang="en-US" altLang="ja-JP" dirty="0"/>
              <a:t>14</a:t>
            </a:r>
            <a:r>
              <a:rPr lang="ja-JP" altLang="en-US" dirty="0"/>
              <a:t>件（</a:t>
            </a:r>
            <a:r>
              <a:rPr lang="en-US" altLang="ja-JP" dirty="0"/>
              <a:t>FY23 6</a:t>
            </a:r>
            <a:r>
              <a:rPr lang="ja-JP" altLang="en-US" dirty="0"/>
              <a:t>件、</a:t>
            </a:r>
            <a:r>
              <a:rPr lang="en-US" altLang="ja-JP" dirty="0"/>
              <a:t>FY22 4</a:t>
            </a:r>
            <a:r>
              <a:rPr lang="ja-JP" altLang="en-US" dirty="0"/>
              <a:t>件、</a:t>
            </a:r>
            <a:r>
              <a:rPr lang="en-US" altLang="ja-JP" dirty="0"/>
              <a:t>FY21 2</a:t>
            </a:r>
            <a:r>
              <a:rPr lang="ja-JP" altLang="en-US" dirty="0"/>
              <a:t>件、</a:t>
            </a:r>
            <a:r>
              <a:rPr lang="en-US" altLang="ja-JP" dirty="0"/>
              <a:t>FY20 2</a:t>
            </a:r>
            <a:r>
              <a:rPr lang="ja-JP" altLang="en-US" dirty="0"/>
              <a:t>件、</a:t>
            </a:r>
            <a:r>
              <a:rPr lang="en-US" altLang="ja-JP" dirty="0">
                <a:solidFill>
                  <a:schemeClr val="accent4"/>
                </a:solidFill>
              </a:rPr>
              <a:t>SSI</a:t>
            </a:r>
            <a:r>
              <a:rPr lang="ja-JP" altLang="en-US" dirty="0">
                <a:solidFill>
                  <a:schemeClr val="accent4"/>
                </a:solidFill>
              </a:rPr>
              <a:t>優秀論文賞受賞</a:t>
            </a:r>
            <a:r>
              <a:rPr lang="ja-JP" altLang="en-US" dirty="0"/>
              <a:t>）</a:t>
            </a:r>
            <a:endParaRPr kumimoji="1" lang="en-US" altLang="ja-JP" dirty="0"/>
          </a:p>
        </p:txBody>
      </p:sp>
    </p:spTree>
    <p:extLst>
      <p:ext uri="{BB962C8B-B14F-4D97-AF65-F5344CB8AC3E}">
        <p14:creationId xmlns:p14="http://schemas.microsoft.com/office/powerpoint/2010/main" val="93351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リソースまとめ</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工数、経費、設備</a:t>
            </a:r>
            <a:endParaRPr lang="en-US" altLang="ja-JP" dirty="0"/>
          </a:p>
          <a:p>
            <a:r>
              <a:rPr lang="ja-JP" altLang="en-US" dirty="0"/>
              <a:t>開発関係予算</a:t>
            </a:r>
            <a:r>
              <a:rPr lang="en-US" altLang="ja-JP" dirty="0"/>
              <a:t> (FY22</a:t>
            </a:r>
            <a:r>
              <a:rPr lang="ja-JP" altLang="en-US" dirty="0"/>
              <a:t>計画に計上済み</a:t>
            </a:r>
            <a:r>
              <a:rPr lang="en-US" altLang="ja-JP" dirty="0"/>
              <a:t>)</a:t>
            </a:r>
            <a:endParaRPr lang="ja-JP" altLang="en-US" dirty="0"/>
          </a:p>
        </p:txBody>
      </p:sp>
      <p:graphicFrame>
        <p:nvGraphicFramePr>
          <p:cNvPr id="5" name="表 4">
            <a:extLst>
              <a:ext uri="{FF2B5EF4-FFF2-40B4-BE49-F238E27FC236}">
                <a16:creationId xmlns:a16="http://schemas.microsoft.com/office/drawing/2014/main" id="{4102FC17-BCE8-8B0D-15B1-037E672CD645}"/>
              </a:ext>
            </a:extLst>
          </p:cNvPr>
          <p:cNvGraphicFramePr>
            <a:graphicFrameLocks noGrp="1"/>
          </p:cNvGraphicFramePr>
          <p:nvPr/>
        </p:nvGraphicFramePr>
        <p:xfrm>
          <a:off x="834555" y="4707172"/>
          <a:ext cx="8156576" cy="1102360"/>
        </p:xfrm>
        <a:graphic>
          <a:graphicData uri="http://schemas.openxmlformats.org/drawingml/2006/table">
            <a:tbl>
              <a:tblPr firstRow="1" bandRow="1">
                <a:tableStyleId>{5940675A-B579-460E-94D1-54222C63F5DA}</a:tableStyleId>
              </a:tblPr>
              <a:tblGrid>
                <a:gridCol w="954088">
                  <a:extLst>
                    <a:ext uri="{9D8B030D-6E8A-4147-A177-3AD203B41FA5}">
                      <a16:colId xmlns:a16="http://schemas.microsoft.com/office/drawing/2014/main" val="1875954311"/>
                    </a:ext>
                  </a:extLst>
                </a:gridCol>
                <a:gridCol w="4076700">
                  <a:extLst>
                    <a:ext uri="{9D8B030D-6E8A-4147-A177-3AD203B41FA5}">
                      <a16:colId xmlns:a16="http://schemas.microsoft.com/office/drawing/2014/main" val="579373557"/>
                    </a:ext>
                  </a:extLst>
                </a:gridCol>
                <a:gridCol w="1169988">
                  <a:extLst>
                    <a:ext uri="{9D8B030D-6E8A-4147-A177-3AD203B41FA5}">
                      <a16:colId xmlns:a16="http://schemas.microsoft.com/office/drawing/2014/main" val="4149746510"/>
                    </a:ext>
                  </a:extLst>
                </a:gridCol>
                <a:gridCol w="1955800">
                  <a:extLst>
                    <a:ext uri="{9D8B030D-6E8A-4147-A177-3AD203B41FA5}">
                      <a16:colId xmlns:a16="http://schemas.microsoft.com/office/drawing/2014/main" val="4121046002"/>
                    </a:ext>
                  </a:extLst>
                </a:gridCol>
              </a:tblGrid>
              <a:tr h="370840">
                <a:tc>
                  <a:txBody>
                    <a:bodyPr/>
                    <a:lstStyle/>
                    <a:p>
                      <a:r>
                        <a:rPr kumimoji="1" lang="ja-JP" altLang="en-US" dirty="0"/>
                        <a:t>年度</a:t>
                      </a:r>
                    </a:p>
                  </a:txBody>
                  <a:tcPr>
                    <a:solidFill>
                      <a:srgbClr val="C7E4FF"/>
                    </a:solidFill>
                  </a:tcPr>
                </a:tc>
                <a:tc>
                  <a:txBody>
                    <a:bodyPr/>
                    <a:lstStyle/>
                    <a:p>
                      <a:r>
                        <a:rPr kumimoji="1" lang="ja-JP" altLang="en-US" dirty="0"/>
                        <a:t>項目</a:t>
                      </a:r>
                    </a:p>
                  </a:txBody>
                  <a:tcPr>
                    <a:solidFill>
                      <a:srgbClr val="C7E4FF"/>
                    </a:solidFill>
                  </a:tcPr>
                </a:tc>
                <a:tc>
                  <a:txBody>
                    <a:bodyPr/>
                    <a:lstStyle/>
                    <a:p>
                      <a:r>
                        <a:rPr kumimoji="1" lang="ja-JP" altLang="en-US" dirty="0"/>
                        <a:t>費用</a:t>
                      </a:r>
                    </a:p>
                  </a:txBody>
                  <a:tcPr>
                    <a:solidFill>
                      <a:srgbClr val="C7E4FF"/>
                    </a:solidFill>
                  </a:tcPr>
                </a:tc>
                <a:tc>
                  <a:txBody>
                    <a:bodyPr/>
                    <a:lstStyle/>
                    <a:p>
                      <a:r>
                        <a:rPr kumimoji="1" lang="ja-JP" altLang="en-US" dirty="0"/>
                        <a:t>備考</a:t>
                      </a:r>
                    </a:p>
                  </a:txBody>
                  <a:tcPr>
                    <a:solidFill>
                      <a:srgbClr val="C7E4FF"/>
                    </a:solidFill>
                  </a:tcPr>
                </a:tc>
                <a:extLst>
                  <a:ext uri="{0D108BD9-81ED-4DB2-BD59-A6C34878D82A}">
                    <a16:rowId xmlns:a16="http://schemas.microsoft.com/office/drawing/2014/main" val="1598459825"/>
                  </a:ext>
                </a:extLst>
              </a:tr>
              <a:tr h="0">
                <a:tc rowSpan="2">
                  <a:txBody>
                    <a:bodyPr/>
                    <a:lstStyle/>
                    <a:p>
                      <a:r>
                        <a:rPr kumimoji="1" lang="en-US" altLang="ja-JP" dirty="0"/>
                        <a:t>FY22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共同研究費用</a:t>
                      </a:r>
                    </a:p>
                  </a:txBody>
                  <a:tcPr/>
                </a:tc>
                <a:tc>
                  <a:txBody>
                    <a:bodyPr/>
                    <a:lstStyle/>
                    <a:p>
                      <a:pPr algn="r"/>
                      <a:r>
                        <a:rPr kumimoji="1" lang="en-US" altLang="ja-JP" dirty="0"/>
                        <a:t>\1.0M</a:t>
                      </a:r>
                      <a:endParaRPr kumimoji="1" lang="ja-JP" altLang="en-US" dirty="0"/>
                    </a:p>
                  </a:txBody>
                  <a:tcPr/>
                </a:tc>
                <a:tc>
                  <a:txBody>
                    <a:bodyPr/>
                    <a:lstStyle/>
                    <a:p>
                      <a:r>
                        <a:rPr kumimoji="1" lang="ja-JP" altLang="en-US" dirty="0"/>
                        <a:t>都立大</a:t>
                      </a:r>
                    </a:p>
                  </a:txBody>
                  <a:tcPr/>
                </a:tc>
                <a:extLst>
                  <a:ext uri="{0D108BD9-81ED-4DB2-BD59-A6C34878D82A}">
                    <a16:rowId xmlns:a16="http://schemas.microsoft.com/office/drawing/2014/main" val="2549580058"/>
                  </a:ext>
                </a:extLst>
              </a:tr>
              <a:tr h="0">
                <a:tc vMerge="1">
                  <a:txBody>
                    <a:bodyPr/>
                    <a:lstStyle/>
                    <a:p>
                      <a:endParaRPr kumimoji="1" lang="ja-JP" altLang="en-US" dirty="0"/>
                    </a:p>
                  </a:txBody>
                  <a:tcPr/>
                </a:tc>
                <a:tc>
                  <a:txBody>
                    <a:bodyPr/>
                    <a:lstStyle/>
                    <a:p>
                      <a:r>
                        <a:rPr kumimoji="1" lang="ja-JP" altLang="en-US" dirty="0"/>
                        <a:t>開発費 </a:t>
                      </a:r>
                      <a:r>
                        <a:rPr kumimoji="1" lang="en-US" altLang="ja-JP" dirty="0"/>
                        <a:t>(</a:t>
                      </a:r>
                      <a:r>
                        <a:rPr kumimoji="1" lang="ja-JP" altLang="en-US" dirty="0"/>
                        <a:t>外注</a:t>
                      </a:r>
                      <a:r>
                        <a:rPr kumimoji="1" lang="en-US" altLang="ja-JP" dirty="0"/>
                        <a:t>) (FY22 3Q)</a:t>
                      </a:r>
                      <a:endParaRPr kumimoji="1" lang="ja-JP" altLang="en-US" dirty="0"/>
                    </a:p>
                  </a:txBody>
                  <a:tcPr/>
                </a:tc>
                <a:tc>
                  <a:txBody>
                    <a:bodyPr/>
                    <a:lstStyle/>
                    <a:p>
                      <a:pPr algn="r"/>
                      <a:r>
                        <a:rPr kumimoji="1" lang="en-US" altLang="ja-JP" dirty="0"/>
                        <a:t>\5.0M</a:t>
                      </a:r>
                      <a:endParaRPr kumimoji="1" lang="ja-JP" altLang="en-US" dirty="0"/>
                    </a:p>
                  </a:txBody>
                  <a:tcPr/>
                </a:tc>
                <a:tc>
                  <a:txBody>
                    <a:bodyPr/>
                    <a:lstStyle/>
                    <a:p>
                      <a:r>
                        <a:rPr kumimoji="1" lang="ja-JP" altLang="en-US" dirty="0"/>
                        <a:t>数理システム</a:t>
                      </a:r>
                    </a:p>
                  </a:txBody>
                  <a:tcPr/>
                </a:tc>
                <a:extLst>
                  <a:ext uri="{0D108BD9-81ED-4DB2-BD59-A6C34878D82A}">
                    <a16:rowId xmlns:a16="http://schemas.microsoft.com/office/drawing/2014/main" val="2907502972"/>
                  </a:ext>
                </a:extLst>
              </a:tr>
            </a:tbl>
          </a:graphicData>
        </a:graphic>
      </p:graphicFrame>
    </p:spTree>
    <p:extLst>
      <p:ext uri="{BB962C8B-B14F-4D97-AF65-F5344CB8AC3E}">
        <p14:creationId xmlns:p14="http://schemas.microsoft.com/office/powerpoint/2010/main" val="3426570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33</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solidFill>
                  <a:srgbClr val="FF0000"/>
                </a:solidFill>
              </a:rPr>
              <a:t>今後について</a:t>
            </a:r>
            <a:endParaRPr kumimoji="1" lang="en-US" altLang="ja-JP" sz="2000" dirty="0">
              <a:solidFill>
                <a:srgbClr val="FF0000"/>
              </a:solidFill>
            </a:endParaRPr>
          </a:p>
        </p:txBody>
      </p:sp>
    </p:spTree>
    <p:extLst>
      <p:ext uri="{BB962C8B-B14F-4D97-AF65-F5344CB8AC3E}">
        <p14:creationId xmlns:p14="http://schemas.microsoft.com/office/powerpoint/2010/main" val="3311002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自己分析</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進める上で、反省点はあったか？</a:t>
            </a:r>
            <a:endParaRPr lang="en-US" altLang="ja-JP" sz="2800" dirty="0"/>
          </a:p>
          <a:p>
            <a:r>
              <a:rPr lang="ja-JP" altLang="en-US" sz="2800" dirty="0"/>
              <a:t>コンセプト実現の上で、他に検討・解決しなければならないことは何だったか？</a:t>
            </a:r>
            <a:endParaRPr lang="en-US" altLang="ja-JP" sz="2800" dirty="0"/>
          </a:p>
          <a:p>
            <a:endParaRPr lang="en-US" altLang="ja-JP" sz="2800" dirty="0"/>
          </a:p>
          <a:p>
            <a:endParaRPr lang="en-US" altLang="ja-JP" sz="2800" dirty="0"/>
          </a:p>
          <a:p>
            <a:r>
              <a:rPr lang="ja-JP" altLang="en-US" sz="2800" dirty="0"/>
              <a:t>進め方とか、そもそもテーマの立て方とか、</a:t>
            </a:r>
            <a:endParaRPr lang="en-US" altLang="ja-JP" sz="2800" dirty="0"/>
          </a:p>
        </p:txBody>
      </p:sp>
      <p:sp>
        <p:nvSpPr>
          <p:cNvPr id="5" name="吹き出し: 四角形 4">
            <a:extLst>
              <a:ext uri="{FF2B5EF4-FFF2-40B4-BE49-F238E27FC236}">
                <a16:creationId xmlns:a16="http://schemas.microsoft.com/office/drawing/2014/main" id="{C133C134-96A6-DD32-7467-56BE198BD61E}"/>
              </a:ext>
            </a:extLst>
          </p:cNvPr>
          <p:cNvSpPr/>
          <p:nvPr/>
        </p:nvSpPr>
        <p:spPr>
          <a:xfrm>
            <a:off x="4924425" y="256126"/>
            <a:ext cx="6992755"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これがあるほうが、テーマクローズと今後を繋げる説得材料や方針になります。</a:t>
            </a:r>
          </a:p>
        </p:txBody>
      </p:sp>
    </p:spTree>
    <p:extLst>
      <p:ext uri="{BB962C8B-B14F-4D97-AF65-F5344CB8AC3E}">
        <p14:creationId xmlns:p14="http://schemas.microsoft.com/office/powerpoint/2010/main" val="1453310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自己分析</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t>(</a:t>
            </a:r>
            <a:r>
              <a:rPr lang="ja-JP" altLang="en-US" sz="2800" dirty="0"/>
              <a:t>既存の紙・水以外の</a:t>
            </a:r>
            <a:r>
              <a:rPr lang="en-US" altLang="ja-JP" sz="2800" dirty="0"/>
              <a:t>) </a:t>
            </a:r>
            <a:r>
              <a:rPr lang="ja-JP" altLang="en-US" sz="2800" dirty="0"/>
              <a:t>対象プロセスの分析が進んでいれば、技術的に難易度が高そうだと判明した時点で、達成可能な性能でカバーできる市場に対象を変更するなど、方向性の修正もあり得たかも知れないが、できなかった。</a:t>
            </a:r>
            <a:endParaRPr lang="en-US" altLang="ja-JP" sz="2800" dirty="0"/>
          </a:p>
          <a:p>
            <a:r>
              <a:rPr lang="ja-JP" altLang="en-US" sz="2800" dirty="0"/>
              <a:t>前テーマで経験を積んだ製紙・水処理のモデル化で課題を分析した結果として、動特性・非線形性のモデル化に取り組んだ</a:t>
            </a:r>
            <a:r>
              <a:rPr lang="en-US" altLang="ja-JP" sz="2800" dirty="0"/>
              <a:t> (</a:t>
            </a:r>
            <a:r>
              <a:rPr lang="ja-JP" altLang="en-US" sz="2800" dirty="0"/>
              <a:t>これ自体は今でも課題だと認識している</a:t>
            </a:r>
            <a:r>
              <a:rPr lang="en-US" altLang="ja-JP" sz="2800" dirty="0"/>
              <a:t>)</a:t>
            </a:r>
            <a:r>
              <a:rPr lang="ja-JP" altLang="en-US" sz="2800" dirty="0"/>
              <a:t>。一方、その後取り組んでいる</a:t>
            </a:r>
            <a:r>
              <a:rPr lang="en-US" altLang="ja-JP" sz="2800" dirty="0"/>
              <a:t>RO</a:t>
            </a:r>
            <a:r>
              <a:rPr lang="ja-JP" altLang="en-US" sz="2800" dirty="0"/>
              <a:t>膜のモデル化やリサイクル化学などでは、劣化や詰まりなど長期的に累積する現象</a:t>
            </a:r>
            <a:r>
              <a:rPr lang="en-US" altLang="ja-JP" sz="2800" dirty="0"/>
              <a:t> (</a:t>
            </a:r>
            <a:r>
              <a:rPr lang="ja-JP" altLang="en-US" sz="2800" dirty="0"/>
              <a:t>一連のデータ取得に時間がかかるのでサンプルサイズが小さい</a:t>
            </a:r>
            <a:r>
              <a:rPr lang="en-US" altLang="ja-JP" sz="2800" dirty="0"/>
              <a:t>) </a:t>
            </a:r>
            <a:r>
              <a:rPr lang="ja-JP" altLang="en-US" sz="2800" dirty="0"/>
              <a:t>を扱わなければならなかったり、現象の複雑さに対して測定点が少なかったりして、</a:t>
            </a:r>
            <a:endParaRPr lang="en-US" altLang="ja-JP" sz="2800" dirty="0"/>
          </a:p>
          <a:p>
            <a:r>
              <a:rPr lang="ja-JP" altLang="en-US" sz="2800" dirty="0"/>
              <a:t>モデル化に関しては何が問題か実は切り分けられていない</a:t>
            </a:r>
            <a:r>
              <a:rPr lang="en-US" altLang="ja-JP" sz="2800" dirty="0"/>
              <a:t>?</a:t>
            </a:r>
          </a:p>
          <a:p>
            <a:pPr lvl="1"/>
            <a:r>
              <a:rPr lang="ja-JP" altLang="en-US" sz="2400" dirty="0"/>
              <a:t>モデリング技術の限界でうまくモデル化できていないのか</a:t>
            </a:r>
            <a:r>
              <a:rPr lang="en-US" altLang="ja-JP" sz="2400" dirty="0"/>
              <a:t>?</a:t>
            </a:r>
          </a:p>
          <a:p>
            <a:pPr lvl="1"/>
            <a:r>
              <a:rPr lang="ja-JP" altLang="en-US" sz="2400" dirty="0"/>
              <a:t>実は未測定の外乱の影響などの方が大きいのか</a:t>
            </a:r>
            <a:r>
              <a:rPr lang="en-US" altLang="ja-JP" sz="2400" dirty="0"/>
              <a:t>?</a:t>
            </a:r>
          </a:p>
        </p:txBody>
      </p:sp>
      <p:sp>
        <p:nvSpPr>
          <p:cNvPr id="5" name="吹き出し: 四角形 4">
            <a:extLst>
              <a:ext uri="{FF2B5EF4-FFF2-40B4-BE49-F238E27FC236}">
                <a16:creationId xmlns:a16="http://schemas.microsoft.com/office/drawing/2014/main" id="{C133C134-96A6-DD32-7467-56BE198BD61E}"/>
              </a:ext>
            </a:extLst>
          </p:cNvPr>
          <p:cNvSpPr/>
          <p:nvPr/>
        </p:nvSpPr>
        <p:spPr>
          <a:xfrm>
            <a:off x="5672380" y="101143"/>
            <a:ext cx="6244800" cy="518093"/>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まずは細かいところも書いてみた後、テーマクローズと今後を繋げられるように、分析結果を抜粋すると良いと思います。</a:t>
            </a:r>
          </a:p>
        </p:txBody>
      </p:sp>
      <p:sp>
        <p:nvSpPr>
          <p:cNvPr id="9" name="吹き出し: 四角形 4">
            <a:extLst>
              <a:ext uri="{FF2B5EF4-FFF2-40B4-BE49-F238E27FC236}">
                <a16:creationId xmlns:a16="http://schemas.microsoft.com/office/drawing/2014/main" id="{167D5BDE-AFED-C843-9BE9-CE9E51FD6F13}"/>
              </a:ext>
            </a:extLst>
          </p:cNvPr>
          <p:cNvSpPr/>
          <p:nvPr/>
        </p:nvSpPr>
        <p:spPr>
          <a:xfrm>
            <a:off x="2106501" y="115119"/>
            <a:ext cx="2817924"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まずは文で書いたが長くて漠としているので後で整理する。</a:t>
            </a:r>
            <a:endParaRPr kumimoji="1" lang="ja-JP" altLang="en-US" dirty="0">
              <a:solidFill>
                <a:schemeClr val="tx1"/>
              </a:solidFill>
            </a:endParaRPr>
          </a:p>
        </p:txBody>
      </p:sp>
    </p:spTree>
    <p:extLst>
      <p:ext uri="{BB962C8B-B14F-4D97-AF65-F5344CB8AC3E}">
        <p14:creationId xmlns:p14="http://schemas.microsoft.com/office/powerpoint/2010/main" val="3590374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今後の方向性</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市場の将来性を元にモデル化の必要なプロセスを見直す。</a:t>
            </a:r>
            <a:endParaRPr lang="en-US" altLang="ja-JP" dirty="0"/>
          </a:p>
          <a:p>
            <a:pPr lvl="1">
              <a:defRPr/>
            </a:pPr>
            <a:r>
              <a:rPr lang="ja-JP" altLang="en-US" dirty="0"/>
              <a:t>それらのプロセスはどのような特性を持つか</a:t>
            </a:r>
            <a:endParaRPr lang="en-US" altLang="ja-JP" dirty="0"/>
          </a:p>
          <a:p>
            <a:pPr lvl="1">
              <a:defRPr/>
            </a:pPr>
            <a:r>
              <a:rPr lang="ja-JP" altLang="en-US" dirty="0"/>
              <a:t>モデル化対称の複雑性、データの入手性、</a:t>
            </a:r>
            <a:r>
              <a:rPr lang="en-US" altLang="ja-JP" dirty="0"/>
              <a:t>…</a:t>
            </a:r>
            <a:r>
              <a:rPr lang="ja-JP" altLang="en-US" dirty="0"/>
              <a:t>、をもとに、どのようなモデル化を行うべきか</a:t>
            </a:r>
            <a:endParaRPr lang="en-US" altLang="ja-JP" dirty="0"/>
          </a:p>
          <a:p>
            <a:pPr lvl="2">
              <a:defRPr/>
            </a:pPr>
            <a:r>
              <a:rPr lang="ja-JP" altLang="en-US" sz="1800" dirty="0"/>
              <a:t>物理的なモデルを作るべきなのはどこで、どのような知見が必要か。統計的なモデルを作るべきなのはどこで、どのような特性を捉えられれば良いか。</a:t>
            </a:r>
            <a:endParaRPr lang="en-US" altLang="ja-JP" sz="1800" dirty="0"/>
          </a:p>
          <a:p>
            <a:pPr>
              <a:defRPr/>
            </a:pPr>
            <a:r>
              <a:rPr lang="ja-JP" altLang="en-US" dirty="0"/>
              <a:t>その上で、それらのプロセスのモデル化に必要な新技術を開発する新テーマを、</a:t>
            </a:r>
            <a:r>
              <a:rPr lang="en-US" altLang="ja-JP" dirty="0"/>
              <a:t>FY24</a:t>
            </a:r>
            <a:r>
              <a:rPr lang="ja-JP" altLang="en-US" dirty="0"/>
              <a:t>上期に立ち上げる。</a:t>
            </a:r>
            <a:endParaRPr lang="en-US" altLang="ja-JP" dirty="0"/>
          </a:p>
          <a:p>
            <a:pPr>
              <a:defRPr/>
            </a:pPr>
            <a:r>
              <a:rPr lang="ja-JP" altLang="en-US" dirty="0"/>
              <a:t>本テーマの元で活動していた項目の今後</a:t>
            </a:r>
            <a:endParaRPr lang="en-US" altLang="ja-JP" dirty="0"/>
          </a:p>
          <a:p>
            <a:pPr lvl="1">
              <a:defRPr/>
            </a:pPr>
            <a:r>
              <a:rPr lang="en-US" altLang="ja-JP" dirty="0"/>
              <a:t>RO</a:t>
            </a:r>
            <a:r>
              <a:rPr lang="ja-JP" altLang="en-US" dirty="0"/>
              <a:t>膜のモデル化</a:t>
            </a:r>
            <a:r>
              <a:rPr lang="en-US" altLang="ja-JP" dirty="0"/>
              <a:t> → TBD</a:t>
            </a:r>
          </a:p>
          <a:p>
            <a:pPr lvl="1">
              <a:defRPr/>
            </a:pPr>
            <a:r>
              <a:rPr lang="en-US" altLang="ja-JP" dirty="0"/>
              <a:t>DDMO</a:t>
            </a:r>
            <a:r>
              <a:rPr lang="ja-JP" altLang="en-US" dirty="0"/>
              <a:t>関連</a:t>
            </a:r>
            <a:r>
              <a:rPr lang="en-US" altLang="ja-JP" dirty="0"/>
              <a:t> (</a:t>
            </a:r>
            <a:r>
              <a:rPr lang="ja-JP" altLang="en-US" dirty="0"/>
              <a:t>米国再生水の水処理部分への</a:t>
            </a:r>
            <a:r>
              <a:rPr lang="en-US" altLang="ja-JP" dirty="0"/>
              <a:t>DDMO</a:t>
            </a:r>
            <a:r>
              <a:rPr lang="ja-JP" altLang="en-US" dirty="0"/>
              <a:t>の適用、</a:t>
            </a:r>
            <a:r>
              <a:rPr lang="en-US" altLang="ja-JP" dirty="0"/>
              <a:t>DDMO on XRAI</a:t>
            </a:r>
            <a:r>
              <a:rPr lang="ja-JP" altLang="en-US" dirty="0"/>
              <a:t>、モデルビルダーメンテナンス、最近はほぼないが</a:t>
            </a:r>
            <a:r>
              <a:rPr lang="en-US" altLang="ja-JP" dirty="0" err="1"/>
              <a:t>DDMOnEX</a:t>
            </a:r>
            <a:r>
              <a:rPr lang="en-US" altLang="ja-JP" dirty="0"/>
              <a:t>/DERMS</a:t>
            </a:r>
            <a:r>
              <a:rPr lang="ja-JP" altLang="en-US" dirty="0"/>
              <a:t>サポート</a:t>
            </a:r>
            <a:r>
              <a:rPr lang="en-US" altLang="ja-JP" dirty="0"/>
              <a:t>) → TBD</a:t>
            </a:r>
          </a:p>
          <a:p>
            <a:pPr>
              <a:defRPr/>
            </a:pPr>
            <a:r>
              <a:rPr lang="ja-JP" altLang="en-US" dirty="0"/>
              <a:t>残件</a:t>
            </a:r>
            <a:endParaRPr lang="en-US" altLang="ja-JP" dirty="0"/>
          </a:p>
          <a:p>
            <a:pPr lvl="1">
              <a:defRPr/>
            </a:pPr>
            <a:r>
              <a:rPr lang="ja-JP" altLang="en-US" dirty="0"/>
              <a:t>研究報告書の作成・提出</a:t>
            </a:r>
            <a:endParaRPr lang="en-US" altLang="ja-JP" dirty="0"/>
          </a:p>
          <a:p>
            <a:pPr lvl="1">
              <a:defRPr/>
            </a:pPr>
            <a:endParaRPr lang="en-US" altLang="ja-JP" dirty="0"/>
          </a:p>
        </p:txBody>
      </p:sp>
      <p:sp>
        <p:nvSpPr>
          <p:cNvPr id="5" name="吹き出し: 四角形 4">
            <a:extLst>
              <a:ext uri="{FF2B5EF4-FFF2-40B4-BE49-F238E27FC236}">
                <a16:creationId xmlns:a16="http://schemas.microsoft.com/office/drawing/2014/main" id="{76266792-8FF0-39B7-A704-D0A6817634BF}"/>
              </a:ext>
            </a:extLst>
          </p:cNvPr>
          <p:cNvSpPr/>
          <p:nvPr/>
        </p:nvSpPr>
        <p:spPr>
          <a:xfrm>
            <a:off x="3918857" y="256126"/>
            <a:ext cx="7998323"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モデル化にフォーカスしすぎ？操業支援をするにはという文脈のほうが包含する気がする</a:t>
            </a:r>
          </a:p>
        </p:txBody>
      </p:sp>
      <p:sp>
        <p:nvSpPr>
          <p:cNvPr id="6" name="吹き出し: 四角形 5">
            <a:extLst>
              <a:ext uri="{FF2B5EF4-FFF2-40B4-BE49-F238E27FC236}">
                <a16:creationId xmlns:a16="http://schemas.microsoft.com/office/drawing/2014/main" id="{E1896405-4974-B881-76C2-299416E1E091}"/>
              </a:ext>
            </a:extLst>
          </p:cNvPr>
          <p:cNvSpPr/>
          <p:nvPr/>
        </p:nvSpPr>
        <p:spPr>
          <a:xfrm>
            <a:off x="4118399" y="5519213"/>
            <a:ext cx="7270780" cy="587049"/>
          </a:xfrm>
          <a:prstGeom prst="wedgeRectCallout">
            <a:avLst>
              <a:gd name="adj1" fmla="val -33793"/>
              <a:gd name="adj2" fmla="val -7268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別</a:t>
            </a:r>
            <a:r>
              <a:rPr kumimoji="1" lang="en-US" altLang="ja-JP" dirty="0">
                <a:solidFill>
                  <a:schemeClr val="tx1"/>
                </a:solidFill>
              </a:rPr>
              <a:t>PJT</a:t>
            </a:r>
            <a:r>
              <a:rPr kumimoji="1" lang="ja-JP" altLang="en-US" dirty="0">
                <a:solidFill>
                  <a:schemeClr val="tx1"/>
                </a:solidFill>
              </a:rPr>
              <a:t>活動は、補足スライドにリストとして書き出しておくのが良いと思います</a:t>
            </a:r>
            <a:endParaRPr kumimoji="1" lang="en-US" altLang="ja-JP" dirty="0">
              <a:solidFill>
                <a:schemeClr val="tx1"/>
              </a:solidFill>
            </a:endParaRPr>
          </a:p>
          <a:p>
            <a:r>
              <a:rPr kumimoji="1" lang="ja-JP" altLang="en-US" dirty="0">
                <a:solidFill>
                  <a:schemeClr val="tx1"/>
                </a:solidFill>
              </a:rPr>
              <a:t>スケジュールの別線として別</a:t>
            </a:r>
            <a:r>
              <a:rPr kumimoji="1" lang="en-US" altLang="ja-JP" dirty="0">
                <a:solidFill>
                  <a:schemeClr val="tx1"/>
                </a:solidFill>
              </a:rPr>
              <a:t>PJT</a:t>
            </a:r>
            <a:r>
              <a:rPr kumimoji="1" lang="ja-JP" altLang="en-US" dirty="0">
                <a:solidFill>
                  <a:schemeClr val="tx1"/>
                </a:solidFill>
              </a:rPr>
              <a:t>活動の線を薄く記載しておくのもありです</a:t>
            </a:r>
          </a:p>
        </p:txBody>
      </p:sp>
    </p:spTree>
    <p:extLst>
      <p:ext uri="{BB962C8B-B14F-4D97-AF65-F5344CB8AC3E}">
        <p14:creationId xmlns:p14="http://schemas.microsoft.com/office/powerpoint/2010/main" val="1291692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84AB0-9334-5E4A-BAF4-ADA125E9E998}"/>
              </a:ext>
            </a:extLst>
          </p:cNvPr>
          <p:cNvSpPr>
            <a:spLocks noGrp="1"/>
          </p:cNvSpPr>
          <p:nvPr>
            <p:ph type="title"/>
          </p:nvPr>
        </p:nvSpPr>
        <p:spPr/>
        <p:txBody>
          <a:bodyPr/>
          <a:lstStyle/>
          <a:p>
            <a:r>
              <a:rPr kumimoji="1" lang="ja-JP" altLang="en-US"/>
              <a:t>付録</a:t>
            </a:r>
          </a:p>
        </p:txBody>
      </p:sp>
      <p:sp>
        <p:nvSpPr>
          <p:cNvPr id="3" name="スライド番号プレースホルダー 2">
            <a:extLst>
              <a:ext uri="{FF2B5EF4-FFF2-40B4-BE49-F238E27FC236}">
                <a16:creationId xmlns:a16="http://schemas.microsoft.com/office/drawing/2014/main" id="{38ED2D16-B3CA-A140-A825-4C9F3E8E4E92}"/>
              </a:ext>
            </a:extLst>
          </p:cNvPr>
          <p:cNvSpPr>
            <a:spLocks noGrp="1"/>
          </p:cNvSpPr>
          <p:nvPr>
            <p:ph type="sldNum" sz="quarter" idx="12"/>
          </p:nvPr>
        </p:nvSpPr>
        <p:spPr/>
        <p:txBody>
          <a:bodyPr/>
          <a:lstStyle/>
          <a:p>
            <a:fld id="{584EAAFE-CFE5-40AD-8E95-5BFF290DC5CF}" type="slidenum">
              <a:rPr kumimoji="1" lang="ja-JP" altLang="en-US" smtClean="0"/>
              <a:pPr/>
              <a:t>37</a:t>
            </a:fld>
            <a:endParaRPr kumimoji="1" lang="ja-JP" altLang="en-US"/>
          </a:p>
        </p:txBody>
      </p:sp>
    </p:spTree>
    <p:extLst>
      <p:ext uri="{BB962C8B-B14F-4D97-AF65-F5344CB8AC3E}">
        <p14:creationId xmlns:p14="http://schemas.microsoft.com/office/powerpoint/2010/main" val="4113327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3B5F1-FB0E-C74D-9DA7-A632AB3BDD0F}"/>
              </a:ext>
            </a:extLst>
          </p:cNvPr>
          <p:cNvSpPr>
            <a:spLocks noGrp="1"/>
          </p:cNvSpPr>
          <p:nvPr>
            <p:ph type="title"/>
          </p:nvPr>
        </p:nvSpPr>
        <p:spPr/>
        <p:txBody>
          <a:bodyPr/>
          <a:lstStyle/>
          <a:p>
            <a:r>
              <a:rPr lang="ja-JP" altLang="en-US"/>
              <a:t>技術の性能評価</a:t>
            </a:r>
            <a:endParaRPr kumimoji="1" lang="ja-JP" altLang="en-US"/>
          </a:p>
        </p:txBody>
      </p:sp>
      <p:sp>
        <p:nvSpPr>
          <p:cNvPr id="3" name="スライド番号プレースホルダー 2">
            <a:extLst>
              <a:ext uri="{FF2B5EF4-FFF2-40B4-BE49-F238E27FC236}">
                <a16:creationId xmlns:a16="http://schemas.microsoft.com/office/drawing/2014/main" id="{C81ABD95-5B26-3249-A2F3-371D6209BC96}"/>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4" name="テキスト プレースホルダー 3">
            <a:extLst>
              <a:ext uri="{FF2B5EF4-FFF2-40B4-BE49-F238E27FC236}">
                <a16:creationId xmlns:a16="http://schemas.microsoft.com/office/drawing/2014/main" id="{F6BA1C80-CD75-E34B-A0CA-A44EDECD9F4D}"/>
              </a:ext>
            </a:extLst>
          </p:cNvPr>
          <p:cNvSpPr>
            <a:spLocks noGrp="1"/>
          </p:cNvSpPr>
          <p:nvPr>
            <p:ph type="body" sz="quarter" idx="11"/>
          </p:nvPr>
        </p:nvSpPr>
        <p:spPr/>
        <p:txBody>
          <a:bodyPr/>
          <a:lstStyle/>
          <a:p>
            <a:endParaRPr kumimoji="1" lang="ja-JP" altLang="en-US"/>
          </a:p>
        </p:txBody>
      </p:sp>
      <p:graphicFrame>
        <p:nvGraphicFramePr>
          <p:cNvPr id="6" name="コンテンツ プレースホルダー 5">
            <a:extLst>
              <a:ext uri="{FF2B5EF4-FFF2-40B4-BE49-F238E27FC236}">
                <a16:creationId xmlns:a16="http://schemas.microsoft.com/office/drawing/2014/main" id="{CDBF541D-8ABD-D54E-8EBD-B221A1C2E507}"/>
              </a:ext>
            </a:extLst>
          </p:cNvPr>
          <p:cNvGraphicFramePr>
            <a:graphicFrameLocks/>
          </p:cNvGraphicFramePr>
          <p:nvPr>
            <p:extLst>
              <p:ext uri="{D42A27DB-BD31-4B8C-83A1-F6EECF244321}">
                <p14:modId xmlns:p14="http://schemas.microsoft.com/office/powerpoint/2010/main" val="1581060255"/>
              </p:ext>
            </p:extLst>
          </p:nvPr>
        </p:nvGraphicFramePr>
        <p:xfrm>
          <a:off x="1747641" y="1752601"/>
          <a:ext cx="8668702" cy="3775370"/>
        </p:xfrm>
        <a:graphic>
          <a:graphicData uri="http://schemas.openxmlformats.org/drawingml/2006/table">
            <a:tbl>
              <a:tblPr firstRow="1" bandRow="1">
                <a:tableStyleId>{5940675A-B579-460E-94D1-54222C63F5DA}</a:tableStyleId>
              </a:tblPr>
              <a:tblGrid>
                <a:gridCol w="434450">
                  <a:extLst>
                    <a:ext uri="{9D8B030D-6E8A-4147-A177-3AD203B41FA5}">
                      <a16:colId xmlns:a16="http://schemas.microsoft.com/office/drawing/2014/main" val="2638434928"/>
                    </a:ext>
                  </a:extLst>
                </a:gridCol>
                <a:gridCol w="1142138">
                  <a:extLst>
                    <a:ext uri="{9D8B030D-6E8A-4147-A177-3AD203B41FA5}">
                      <a16:colId xmlns:a16="http://schemas.microsoft.com/office/drawing/2014/main" val="627794738"/>
                    </a:ext>
                  </a:extLst>
                </a:gridCol>
                <a:gridCol w="3546057">
                  <a:extLst>
                    <a:ext uri="{9D8B030D-6E8A-4147-A177-3AD203B41FA5}">
                      <a16:colId xmlns:a16="http://schemas.microsoft.com/office/drawing/2014/main" val="3516641111"/>
                    </a:ext>
                  </a:extLst>
                </a:gridCol>
                <a:gridCol w="3546057">
                  <a:extLst>
                    <a:ext uri="{9D8B030D-6E8A-4147-A177-3AD203B41FA5}">
                      <a16:colId xmlns:a16="http://schemas.microsoft.com/office/drawing/2014/main" val="1799178995"/>
                    </a:ext>
                  </a:extLst>
                </a:gridCol>
              </a:tblGrid>
              <a:tr h="382735">
                <a:tc rowSpan="2" gridSpan="2">
                  <a:txBody>
                    <a:bodyPr/>
                    <a:lstStyle/>
                    <a:p>
                      <a:endParaRPr kumimoji="1" lang="ja-JP" altLang="en-US" dirty="0"/>
                    </a:p>
                  </a:txBody>
                  <a:tcPr>
                    <a:solidFill>
                      <a:srgbClr val="C7E4FF"/>
                    </a:solidFill>
                  </a:tcPr>
                </a:tc>
                <a:tc rowSpan="2" hMerge="1">
                  <a:txBody>
                    <a:bodyPr/>
                    <a:lstStyle/>
                    <a:p>
                      <a:endParaRPr kumimoji="1" lang="ja-JP" altLang="en-US" dirty="0"/>
                    </a:p>
                  </a:txBody>
                  <a:tcPr>
                    <a:solidFill>
                      <a:srgbClr val="C7E4FF"/>
                    </a:solidFill>
                  </a:tcPr>
                </a:tc>
                <a:tc gridSpan="2">
                  <a:txBody>
                    <a:bodyPr/>
                    <a:lstStyle/>
                    <a:p>
                      <a:pPr algn="ctr"/>
                      <a:r>
                        <a:rPr kumimoji="1" lang="ja-JP" altLang="en-US" dirty="0"/>
                        <a:t>技術</a:t>
                      </a:r>
                    </a:p>
                  </a:txBody>
                  <a:tcPr anchor="ctr">
                    <a:solidFill>
                      <a:srgbClr val="C7E4FF"/>
                    </a:solidFill>
                  </a:tcPr>
                </a:tc>
                <a:tc hMerge="1">
                  <a:txBody>
                    <a:bodyPr/>
                    <a:lstStyle/>
                    <a:p>
                      <a:endParaRPr kumimoji="1" lang="ja-JP" altLang="en-US" dirty="0"/>
                    </a:p>
                  </a:txBody>
                  <a:tcPr>
                    <a:solidFill>
                      <a:srgbClr val="C7E4FF"/>
                    </a:solidFill>
                  </a:tcPr>
                </a:tc>
                <a:extLst>
                  <a:ext uri="{0D108BD9-81ED-4DB2-BD59-A6C34878D82A}">
                    <a16:rowId xmlns:a16="http://schemas.microsoft.com/office/drawing/2014/main" val="4136182876"/>
                  </a:ext>
                </a:extLst>
              </a:tr>
              <a:tr h="382735">
                <a:tc gridSpan="2" vMerge="1">
                  <a:txBody>
                    <a:bodyPr/>
                    <a:lstStyle/>
                    <a:p>
                      <a:endParaRPr kumimoji="1" lang="ja-JP" altLang="en-US" dirty="0"/>
                    </a:p>
                  </a:txBody>
                  <a:tcPr>
                    <a:solidFill>
                      <a:srgbClr val="C7E4FF"/>
                    </a:solidFill>
                  </a:tcPr>
                </a:tc>
                <a:tc hMerge="1" vMerge="1">
                  <a:txBody>
                    <a:bodyPr/>
                    <a:lstStyle/>
                    <a:p>
                      <a:endParaRPr kumimoji="1" lang="ja-JP" altLang="en-US" dirty="0"/>
                    </a:p>
                  </a:txBody>
                  <a:tcPr>
                    <a:solidFill>
                      <a:srgbClr val="C7E4FF"/>
                    </a:solidFill>
                  </a:tcPr>
                </a:tc>
                <a:tc>
                  <a:txBody>
                    <a:bodyPr/>
                    <a:lstStyle/>
                    <a:p>
                      <a:pPr algn="ctr"/>
                      <a:r>
                        <a:rPr kumimoji="1" lang="ja-JP" altLang="en-US" dirty="0"/>
                        <a:t>モデリング</a:t>
                      </a:r>
                    </a:p>
                  </a:txBody>
                  <a:tcPr anchor="ctr">
                    <a:solidFill>
                      <a:srgbClr val="C7E4FF"/>
                    </a:solidFill>
                  </a:tcPr>
                </a:tc>
                <a:tc>
                  <a:txBody>
                    <a:bodyPr/>
                    <a:lstStyle/>
                    <a:p>
                      <a:pPr algn="ctr"/>
                      <a:r>
                        <a:rPr kumimoji="1" lang="ja-JP" altLang="en-US" dirty="0"/>
                        <a:t>最適化</a:t>
                      </a:r>
                    </a:p>
                  </a:txBody>
                  <a:tcPr anchor="ctr">
                    <a:solidFill>
                      <a:srgbClr val="C7E4FF"/>
                    </a:solidFill>
                  </a:tcPr>
                </a:tc>
                <a:extLst>
                  <a:ext uri="{0D108BD9-81ED-4DB2-BD59-A6C34878D82A}">
                    <a16:rowId xmlns:a16="http://schemas.microsoft.com/office/drawing/2014/main" val="4201994074"/>
                  </a:ext>
                </a:extLst>
              </a:tr>
              <a:tr h="908994">
                <a:tc rowSpan="2">
                  <a:txBody>
                    <a:bodyPr/>
                    <a:lstStyle/>
                    <a:p>
                      <a:pPr algn="ctr"/>
                      <a:r>
                        <a:rPr kumimoji="1" lang="ja-JP" altLang="en-US" dirty="0"/>
                        <a:t>対象</a:t>
                      </a:r>
                    </a:p>
                  </a:txBody>
                  <a:tcPr anchor="ctr">
                    <a:solidFill>
                      <a:srgbClr val="C7E4FF"/>
                    </a:solidFill>
                  </a:tcPr>
                </a:tc>
                <a:tc>
                  <a:txBody>
                    <a:bodyPr/>
                    <a:lstStyle/>
                    <a:p>
                      <a:pPr marL="0" indent="0" algn="ctr">
                        <a:buFont typeface="Arial" panose="020B0604020202020204" pitchFamily="34" charset="0"/>
                        <a:buNone/>
                      </a:pPr>
                      <a:r>
                        <a:rPr kumimoji="1" lang="ja-JP" altLang="en-US" dirty="0"/>
                        <a:t>動特性</a:t>
                      </a:r>
                    </a:p>
                  </a:txBody>
                  <a:tcPr anchor="ctr">
                    <a:solidFill>
                      <a:srgbClr val="C7E4FF"/>
                    </a:solidFill>
                  </a:tcPr>
                </a:tc>
                <a:tc>
                  <a:txBody>
                    <a:bodyPr/>
                    <a:lstStyle/>
                    <a:p>
                      <a:pPr marL="0" indent="0">
                        <a:buFont typeface="Arial" panose="020B0604020202020204" pitchFamily="34" charset="0"/>
                        <a:buNone/>
                      </a:pPr>
                      <a:r>
                        <a:rPr kumimoji="1" lang="ja-JP" altLang="en-US" dirty="0"/>
                        <a:t>動特性を持つ対象を誤差</a:t>
                      </a:r>
                      <a:r>
                        <a:rPr kumimoji="1" lang="en-US" altLang="ja-JP" dirty="0"/>
                        <a:t>5%</a:t>
                      </a:r>
                      <a:r>
                        <a:rPr kumimoji="1" lang="ja-JP" altLang="en-US" dirty="0"/>
                        <a:t>以内でモデル化できること。</a:t>
                      </a:r>
                      <a:endParaRPr kumimoji="1" lang="en-US" altLang="ja-JP" dirty="0"/>
                    </a:p>
                  </a:txBody>
                  <a:tcPr/>
                </a:tc>
                <a:tc rowSpan="2">
                  <a:txBody>
                    <a:bodyPr/>
                    <a:lstStyle/>
                    <a:p>
                      <a:pPr marL="0" indent="0">
                        <a:buFont typeface="Arial" panose="020B0604020202020204" pitchFamily="34" charset="0"/>
                        <a:buNone/>
                      </a:pPr>
                      <a:r>
                        <a:rPr kumimoji="1" lang="ja-JP" altLang="en-US" dirty="0"/>
                        <a:t>下記のベンチマーク問題について、</a:t>
                      </a:r>
                      <a:endParaRPr kumimoji="1" lang="en-US" altLang="ja-JP" dirty="0"/>
                    </a:p>
                    <a:p>
                      <a:pPr marL="0" indent="0">
                        <a:buFont typeface="Arial" panose="020B0604020202020204" pitchFamily="34" charset="0"/>
                        <a:buNone/>
                      </a:pPr>
                      <a:r>
                        <a:rPr kumimoji="1" lang="en-US" altLang="ja-JP" dirty="0"/>
                        <a:t>15</a:t>
                      </a:r>
                      <a:r>
                        <a:rPr kumimoji="1" lang="ja-JP" altLang="en-US" dirty="0"/>
                        <a:t>分以内に解けること。</a:t>
                      </a:r>
                      <a:endParaRPr kumimoji="1" lang="en-US" altLang="ja-JP" dirty="0"/>
                    </a:p>
                    <a:p>
                      <a:pPr marL="0" indent="0">
                        <a:buFont typeface="Arial" panose="020B0604020202020204" pitchFamily="34" charset="0"/>
                        <a:buNone/>
                      </a:pPr>
                      <a:r>
                        <a:rPr kumimoji="1" lang="en-US" altLang="ja-JP" sz="1600" dirty="0"/>
                        <a:t>(</a:t>
                      </a:r>
                      <a:r>
                        <a:rPr kumimoji="1" lang="ja-JP" altLang="en-US" sz="1600" dirty="0"/>
                        <a:t>動特性の影響は問題規模に現れる</a:t>
                      </a:r>
                      <a:r>
                        <a:rPr kumimoji="1" lang="en-US" altLang="ja-JP" sz="1600" dirty="0"/>
                        <a:t>)</a:t>
                      </a:r>
                    </a:p>
                    <a:p>
                      <a:pPr marL="285750" indent="-285750">
                        <a:spcBef>
                          <a:spcPts val="600"/>
                        </a:spcBef>
                        <a:buFont typeface="Wingdings" panose="05000000000000000000" pitchFamily="2" charset="2"/>
                        <a:buChar char="Ø"/>
                      </a:pPr>
                      <a:r>
                        <a:rPr kumimoji="1" lang="ja-JP" altLang="en-US" dirty="0"/>
                        <a:t>変数</a:t>
                      </a:r>
                      <a:r>
                        <a:rPr kumimoji="1" lang="en-US" altLang="ja-JP" dirty="0"/>
                        <a:t>: </a:t>
                      </a:r>
                      <a:r>
                        <a:rPr kumimoji="1" lang="ja-JP" altLang="en-US" dirty="0"/>
                        <a:t>混合</a:t>
                      </a:r>
                      <a:r>
                        <a:rPr kumimoji="1" lang="ja-JP" altLang="en-US"/>
                        <a:t>整数</a:t>
                      </a:r>
                      <a:r>
                        <a:rPr kumimoji="1" lang="en-US" altLang="ja-JP" dirty="0">
                          <a:solidFill>
                            <a:srgbClr val="FF0000"/>
                          </a:solidFill>
                        </a:rPr>
                        <a:t>2,500</a:t>
                      </a:r>
                      <a:r>
                        <a:rPr kumimoji="1" lang="ja-JP" altLang="en-US"/>
                        <a:t>個</a:t>
                      </a:r>
                      <a:endParaRPr kumimoji="1" lang="en-US" altLang="ja-JP" dirty="0"/>
                    </a:p>
                    <a:p>
                      <a:pPr marL="0" indent="0">
                        <a:spcBef>
                          <a:spcPts val="0"/>
                        </a:spcBef>
                        <a:buFont typeface="Arial" panose="020B0604020202020204" pitchFamily="34" charset="0"/>
                        <a:buNone/>
                      </a:pPr>
                      <a:r>
                        <a:rPr kumimoji="1" lang="ja-JP" altLang="en-US" dirty="0"/>
                        <a:t>　</a:t>
                      </a:r>
                      <a:r>
                        <a:rPr kumimoji="1" lang="ja-JP" altLang="en-US"/>
                        <a:t>　</a:t>
                      </a:r>
                      <a:r>
                        <a:rPr kumimoji="1" lang="en-US" altLang="ja-JP" dirty="0"/>
                        <a:t>(</a:t>
                      </a:r>
                      <a:r>
                        <a:rPr kumimoji="1" lang="ja-JP" altLang="en-US"/>
                        <a:t>うち、バイナリ</a:t>
                      </a:r>
                      <a:r>
                        <a:rPr kumimoji="1" lang="en-US" altLang="ja-JP" dirty="0">
                          <a:solidFill>
                            <a:srgbClr val="FF0000"/>
                          </a:solidFill>
                        </a:rPr>
                        <a:t>TBD</a:t>
                      </a:r>
                      <a:r>
                        <a:rPr kumimoji="1" lang="ja-JP" altLang="en-US"/>
                        <a:t>個</a:t>
                      </a:r>
                      <a:r>
                        <a:rPr kumimoji="1" lang="en-US" altLang="ja-JP" dirty="0"/>
                        <a:t>)</a:t>
                      </a:r>
                    </a:p>
                    <a:p>
                      <a:pPr marL="285750" indent="-285750">
                        <a:spcBef>
                          <a:spcPts val="600"/>
                        </a:spcBef>
                        <a:buFont typeface="Wingdings" panose="05000000000000000000" pitchFamily="2" charset="2"/>
                        <a:buChar char="Ø"/>
                      </a:pPr>
                      <a:r>
                        <a:rPr kumimoji="1" lang="ja-JP" altLang="en-US" dirty="0"/>
                        <a:t>制約数</a:t>
                      </a:r>
                      <a:r>
                        <a:rPr kumimoji="1" lang="en-US" altLang="ja-JP" dirty="0"/>
                        <a:t>: </a:t>
                      </a:r>
                      <a:r>
                        <a:rPr kumimoji="1" lang="en-US" altLang="ja-JP" dirty="0">
                          <a:solidFill>
                            <a:srgbClr val="FF0000"/>
                          </a:solidFill>
                        </a:rPr>
                        <a:t>7,900</a:t>
                      </a:r>
                      <a:r>
                        <a:rPr kumimoji="1" lang="ja-JP" altLang="en-US"/>
                        <a:t>個</a:t>
                      </a:r>
                      <a:endParaRPr kumimoji="1" lang="en-US" altLang="ja-JP" dirty="0"/>
                    </a:p>
                    <a:p>
                      <a:pPr marL="285750" indent="-285750">
                        <a:spcBef>
                          <a:spcPts val="600"/>
                        </a:spcBef>
                        <a:buFont typeface="Wingdings" panose="05000000000000000000" pitchFamily="2" charset="2"/>
                        <a:buChar char="Ø"/>
                      </a:pPr>
                      <a:r>
                        <a:rPr kumimoji="1" lang="ja-JP" altLang="en-US" dirty="0"/>
                        <a:t>制約条件</a:t>
                      </a:r>
                      <a:endParaRPr kumimoji="1" lang="en-US" altLang="ja-JP" dirty="0"/>
                    </a:p>
                    <a:p>
                      <a:pPr marL="540000" indent="-285750">
                        <a:spcBef>
                          <a:spcPts val="300"/>
                        </a:spcBef>
                        <a:buFont typeface="Arial" panose="020B0604020202020204" pitchFamily="34" charset="0"/>
                        <a:buChar char="•"/>
                      </a:pPr>
                      <a:r>
                        <a:rPr kumimoji="1" lang="ja-JP" altLang="en-US" sz="1500" dirty="0"/>
                        <a:t>左の非線型制約</a:t>
                      </a:r>
                      <a:endParaRPr kumimoji="1" lang="en-US" altLang="ja-JP" sz="1500" dirty="0"/>
                    </a:p>
                    <a:p>
                      <a:pPr marL="540000" indent="-285750">
                        <a:spcBef>
                          <a:spcPts val="300"/>
                        </a:spcBef>
                        <a:buFont typeface="Arial" panose="020B0604020202020204" pitchFamily="34" charset="0"/>
                        <a:buChar char="•"/>
                      </a:pPr>
                      <a:r>
                        <a:rPr kumimoji="1" lang="en-US" altLang="ja-JP" sz="1500" dirty="0"/>
                        <a:t>NN</a:t>
                      </a:r>
                      <a:r>
                        <a:rPr kumimoji="1" lang="ja-JP" altLang="en-US" sz="1500" dirty="0"/>
                        <a:t>やカーネル</a:t>
                      </a:r>
                      <a:r>
                        <a:rPr kumimoji="1" lang="en-US" altLang="ja-JP" sz="1500" dirty="0"/>
                        <a:t>SIM</a:t>
                      </a:r>
                      <a:r>
                        <a:rPr kumimoji="1" lang="ja-JP" altLang="en-US" sz="1500" dirty="0"/>
                        <a:t>を用いた非凸制約</a:t>
                      </a:r>
                      <a:endParaRPr kumimoji="1" lang="en-US" altLang="ja-JP" sz="1500" dirty="0"/>
                    </a:p>
                    <a:p>
                      <a:pPr marL="540000" indent="-285750">
                        <a:spcBef>
                          <a:spcPts val="300"/>
                        </a:spcBef>
                        <a:buFont typeface="Arial" panose="020B0604020202020204" pitchFamily="34" charset="0"/>
                        <a:buChar char="•"/>
                      </a:pPr>
                      <a:r>
                        <a:rPr kumimoji="1" lang="ja-JP" altLang="en-US" sz="1500" dirty="0"/>
                        <a:t>線型制約</a:t>
                      </a:r>
                      <a:endParaRPr kumimoji="1" lang="en-US" altLang="ja-JP" sz="1500" dirty="0"/>
                    </a:p>
                  </a:txBody>
                  <a:tcPr/>
                </a:tc>
                <a:extLst>
                  <a:ext uri="{0D108BD9-81ED-4DB2-BD59-A6C34878D82A}">
                    <a16:rowId xmlns:a16="http://schemas.microsoft.com/office/drawing/2014/main" val="787014928"/>
                  </a:ext>
                </a:extLst>
              </a:tr>
              <a:tr h="2057203">
                <a:tc vMerge="1">
                  <a:txBody>
                    <a:bodyPr/>
                    <a:lstStyle/>
                    <a:p>
                      <a:endParaRPr kumimoji="1" lang="ja-JP" altLang="en-US" dirty="0"/>
                    </a:p>
                  </a:txBody>
                  <a:tcPr/>
                </a:tc>
                <a:tc>
                  <a:txBody>
                    <a:bodyPr/>
                    <a:lstStyle/>
                    <a:p>
                      <a:pPr marL="0" indent="0" algn="ctr">
                        <a:buFont typeface="Arial" panose="020B0604020202020204" pitchFamily="34" charset="0"/>
                        <a:buNone/>
                      </a:pPr>
                      <a:r>
                        <a:rPr kumimoji="1" lang="ja-JP" altLang="en-US" dirty="0"/>
                        <a:t>非線型性</a:t>
                      </a:r>
                    </a:p>
                  </a:txBody>
                  <a:tcPr anchor="ctr">
                    <a:solidFill>
                      <a:srgbClr val="C7E4FF"/>
                    </a:solidFill>
                  </a:tcPr>
                </a:tc>
                <a:tc>
                  <a:txBody>
                    <a:bodyPr/>
                    <a:lstStyle/>
                    <a:p>
                      <a:pPr marL="0" indent="0">
                        <a:buFont typeface="Arial" panose="020B0604020202020204" pitchFamily="34" charset="0"/>
                        <a:buNone/>
                      </a:pPr>
                      <a:r>
                        <a:rPr kumimoji="1" lang="ja-JP" altLang="en-US" dirty="0"/>
                        <a:t>有理関数 </a:t>
                      </a:r>
                      <a:r>
                        <a:rPr kumimoji="1" lang="en-US" altLang="ja-JP" dirty="0"/>
                        <a:t>(3</a:t>
                      </a:r>
                      <a:r>
                        <a:rPr kumimoji="1" lang="ja-JP" altLang="en-US" dirty="0"/>
                        <a:t>次</a:t>
                      </a:r>
                      <a:r>
                        <a:rPr kumimoji="1" lang="en-US" altLang="ja-JP" dirty="0"/>
                        <a:t>)</a:t>
                      </a:r>
                      <a:r>
                        <a:rPr kumimoji="1" lang="ja-JP" altLang="en-US" dirty="0"/>
                        <a:t>、指数関数、対数関数を含む対象を誤差</a:t>
                      </a:r>
                      <a:r>
                        <a:rPr kumimoji="1" lang="en-US" altLang="ja-JP" dirty="0"/>
                        <a:t>5%</a:t>
                      </a:r>
                      <a:r>
                        <a:rPr kumimoji="1" lang="ja-JP" altLang="en-US" dirty="0"/>
                        <a:t>以内でモデル化できること。</a:t>
                      </a:r>
                      <a:endParaRPr kumimoji="1" lang="en-US" altLang="ja-JP" dirty="0"/>
                    </a:p>
                  </a:txBody>
                  <a:tcPr/>
                </a:tc>
                <a:tc vMerge="1">
                  <a:txBody>
                    <a:bodyPr/>
                    <a:lstStyle/>
                    <a:p>
                      <a:pPr marL="0" indent="0">
                        <a:buFont typeface="Arial" panose="020B0604020202020204" pitchFamily="34" charset="0"/>
                        <a:buNone/>
                      </a:pPr>
                      <a:endParaRPr kumimoji="1" lang="en-US" altLang="ja-JP" dirty="0"/>
                    </a:p>
                  </a:txBody>
                  <a:tcPr/>
                </a:tc>
                <a:extLst>
                  <a:ext uri="{0D108BD9-81ED-4DB2-BD59-A6C34878D82A}">
                    <a16:rowId xmlns:a16="http://schemas.microsoft.com/office/drawing/2014/main" val="409731326"/>
                  </a:ext>
                </a:extLst>
              </a:tr>
            </a:tbl>
          </a:graphicData>
        </a:graphic>
      </p:graphicFrame>
      <mc:AlternateContent xmlns:mc="http://schemas.openxmlformats.org/markup-compatibility/2006" xmlns:a14="http://schemas.microsoft.com/office/drawing/2010/main">
        <mc:Choice Requires="a14">
          <p:sp>
            <p:nvSpPr>
              <p:cNvPr id="7" name="吹き出し: 角を丸めた四角形 12">
                <a:extLst>
                  <a:ext uri="{FF2B5EF4-FFF2-40B4-BE49-F238E27FC236}">
                    <a16:creationId xmlns:a16="http://schemas.microsoft.com/office/drawing/2014/main" id="{E09E09F8-2C06-554F-8C70-F7740E15DF9D}"/>
                  </a:ext>
                </a:extLst>
              </p:cNvPr>
              <p:cNvSpPr/>
              <p:nvPr/>
            </p:nvSpPr>
            <p:spPr>
              <a:xfrm>
                <a:off x="3327361" y="5613839"/>
                <a:ext cx="3560618" cy="859282"/>
              </a:xfrm>
              <a:prstGeom prst="wedgeRoundRectCallout">
                <a:avLst>
                  <a:gd name="adj1" fmla="val -32370"/>
                  <a:gd name="adj2" fmla="val -96080"/>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誤差 </a:t>
                </a:r>
                <a:r>
                  <a:rPr lang="en-US" altLang="ja-JP" sz="1200" dirty="0"/>
                  <a:t>= </a:t>
                </a:r>
                <a14:m>
                  <m:oMath xmlns:m="http://schemas.openxmlformats.org/officeDocument/2006/math">
                    <m:f>
                      <m:fPr>
                        <m:type m:val="lin"/>
                        <m:ctrlPr>
                          <a:rPr lang="en-US" altLang="ja-JP" sz="1200" i="1">
                            <a:latin typeface="Cambria Math" panose="02040503050406030204" pitchFamily="18" charset="0"/>
                          </a:rPr>
                        </m:ctrlPr>
                      </m:fPr>
                      <m:num>
                        <m:nary>
                          <m:naryPr>
                            <m:chr m:val="∑"/>
                            <m:subHide m:val="on"/>
                            <m:supHide m:val="on"/>
                            <m:ctrlPr>
                              <a:rPr lang="en-US" altLang="ja-JP" sz="1200" i="1">
                                <a:latin typeface="Cambria Math" panose="02040503050406030204" pitchFamily="18" charset="0"/>
                              </a:rPr>
                            </m:ctrlPr>
                          </m:naryPr>
                          <m:sub/>
                          <m:sup/>
                          <m:e>
                            <m:d>
                              <m:dPr>
                                <m:begChr m:val="|"/>
                                <m:endChr m:val="|"/>
                                <m:ctrlPr>
                                  <a:rPr lang="en-US" altLang="ja-JP" sz="1200" i="1">
                                    <a:latin typeface="Cambria Math" panose="02040503050406030204" pitchFamily="18" charset="0"/>
                                  </a:rPr>
                                </m:ctrlPr>
                              </m:dPr>
                              <m:e>
                                <m:acc>
                                  <m:accPr>
                                    <m:chr m:val="̂"/>
                                    <m:ctrlPr>
                                      <a:rPr lang="en-US" altLang="ja-JP" sz="1200" i="1">
                                        <a:latin typeface="Cambria Math" panose="02040503050406030204" pitchFamily="18" charset="0"/>
                                      </a:rPr>
                                    </m:ctrlPr>
                                  </m:acc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acc>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d>
                          </m:e>
                        </m:nary>
                      </m:num>
                      <m:den>
                        <m:nary>
                          <m:naryPr>
                            <m:chr m:val="∑"/>
                            <m:subHide m:val="on"/>
                            <m:supHide m:val="on"/>
                            <m:ctrlPr>
                              <a:rPr lang="en-US" altLang="ja-JP" sz="1200" i="1">
                                <a:latin typeface="Cambria Math" panose="02040503050406030204" pitchFamily="18" charset="0"/>
                              </a:rPr>
                            </m:ctrlPr>
                          </m:naryPr>
                          <m:sub/>
                          <m:sup/>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nary>
                      </m:den>
                    </m:f>
                  </m:oMath>
                </a14:m>
                <a:endParaRPr lang="en-US" altLang="ja-JP" sz="1200" dirty="0"/>
              </a:p>
              <a:p>
                <a:r>
                  <a:rPr lang="ja-JP" altLang="en-US" sz="1200" dirty="0"/>
                  <a:t>誤差の目安</a:t>
                </a:r>
                <a:endParaRPr lang="en-US" altLang="ja-JP" sz="1200" dirty="0"/>
              </a:p>
              <a:p>
                <a:pPr marL="171450" indent="-171450">
                  <a:buFont typeface="Arial" panose="020B0604020202020204" pitchFamily="34" charset="0"/>
                  <a:buChar char="•"/>
                </a:pPr>
                <a:r>
                  <a:rPr lang="ja-JP" altLang="en-US" sz="1200" dirty="0"/>
                  <a:t>紙パ蒸解の</a:t>
                </a:r>
                <a:r>
                  <a:rPr lang="en-US" altLang="ja-JP" sz="1200" dirty="0"/>
                  <a:t>KN</a:t>
                </a:r>
                <a:r>
                  <a:rPr lang="ja-JP" altLang="en-US" sz="1200" dirty="0"/>
                  <a:t>価の例</a:t>
                </a:r>
                <a:r>
                  <a:rPr lang="en-US" altLang="ja-JP" sz="1200" dirty="0"/>
                  <a:t>: </a:t>
                </a:r>
                <a:r>
                  <a:rPr lang="ja-JP" altLang="en-US" sz="1200" dirty="0"/>
                  <a:t>平均</a:t>
                </a:r>
                <a:r>
                  <a:rPr lang="en-US" altLang="ja-JP" sz="1200" dirty="0"/>
                  <a:t>17</a:t>
                </a:r>
                <a:r>
                  <a:rPr lang="ja-JP" altLang="en-US" sz="1200" dirty="0"/>
                  <a:t>に対して</a:t>
                </a:r>
                <a:r>
                  <a:rPr lang="en-US" altLang="ja-JP" sz="1200" dirty="0"/>
                  <a:t>±1 </a:t>
                </a:r>
                <a:r>
                  <a:rPr lang="ja-JP" altLang="en-US" sz="1200" dirty="0"/>
                  <a:t>→</a:t>
                </a:r>
                <a:r>
                  <a:rPr lang="en-US" altLang="ja-JP" sz="1200" dirty="0"/>
                  <a:t> 6%</a:t>
                </a:r>
              </a:p>
              <a:p>
                <a:pPr marL="171450" indent="-171450">
                  <a:buFont typeface="Arial" panose="020B0604020202020204" pitchFamily="34" charset="0"/>
                  <a:buChar char="•"/>
                </a:pPr>
                <a:r>
                  <a:rPr lang="ja-JP" altLang="en-US" sz="1200" dirty="0"/>
                  <a:t>下水曝気の</a:t>
                </a:r>
                <a:r>
                  <a:rPr lang="en-US" altLang="ja-JP" sz="1200" dirty="0"/>
                  <a:t>T-N</a:t>
                </a:r>
                <a:r>
                  <a:rPr lang="ja-JP" altLang="en-US" sz="1200" dirty="0"/>
                  <a:t>の例</a:t>
                </a:r>
                <a:r>
                  <a:rPr lang="en-US" altLang="ja-JP" sz="1200" dirty="0"/>
                  <a:t>: </a:t>
                </a:r>
                <a:r>
                  <a:rPr lang="ja-JP" altLang="en-US" sz="1200" dirty="0"/>
                  <a:t>平均</a:t>
                </a:r>
                <a:r>
                  <a:rPr lang="en-US" altLang="ja-JP" sz="1200" dirty="0"/>
                  <a:t>6</a:t>
                </a:r>
                <a:r>
                  <a:rPr lang="ja-JP" altLang="en-US" sz="1200" dirty="0"/>
                  <a:t>に対して</a:t>
                </a:r>
                <a:r>
                  <a:rPr lang="en-US" altLang="ja-JP" sz="1200" dirty="0"/>
                  <a:t>±0.5 </a:t>
                </a:r>
                <a:r>
                  <a:rPr lang="ja-JP" altLang="en-US" sz="1200" dirty="0"/>
                  <a:t>→ </a:t>
                </a:r>
                <a:r>
                  <a:rPr lang="en-US" altLang="ja-JP" sz="1200" dirty="0"/>
                  <a:t>8%</a:t>
                </a:r>
              </a:p>
            </p:txBody>
          </p:sp>
        </mc:Choice>
        <mc:Fallback xmlns="">
          <p:sp>
            <p:nvSpPr>
              <p:cNvPr id="7" name="吹き出し: 角を丸めた四角形 12">
                <a:extLst>
                  <a:ext uri="{FF2B5EF4-FFF2-40B4-BE49-F238E27FC236}">
                    <a16:creationId xmlns:a16="http://schemas.microsoft.com/office/drawing/2014/main" id="{E09E09F8-2C06-554F-8C70-F7740E15DF9D}"/>
                  </a:ext>
                </a:extLst>
              </p:cNvPr>
              <p:cNvSpPr>
                <a:spLocks noRot="1" noChangeAspect="1" noMove="1" noResize="1" noEditPoints="1" noAdjustHandles="1" noChangeArrowheads="1" noChangeShapeType="1" noTextEdit="1"/>
              </p:cNvSpPr>
              <p:nvPr/>
            </p:nvSpPr>
            <p:spPr>
              <a:xfrm>
                <a:off x="3327361" y="5613839"/>
                <a:ext cx="3560618" cy="859282"/>
              </a:xfrm>
              <a:prstGeom prst="wedgeRoundRectCallout">
                <a:avLst>
                  <a:gd name="adj1" fmla="val -32370"/>
                  <a:gd name="adj2" fmla="val -96080"/>
                  <a:gd name="adj3" fmla="val 16667"/>
                </a:avLst>
              </a:prstGeom>
              <a:blipFill>
                <a:blip r:embed="rId2"/>
                <a:stretch>
                  <a:fillRect b="-990"/>
                </a:stretch>
              </a:blipFill>
              <a:ln w="9525"/>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角を丸めた四角形 13">
                <a:extLst>
                  <a:ext uri="{FF2B5EF4-FFF2-40B4-BE49-F238E27FC236}">
                    <a16:creationId xmlns:a16="http://schemas.microsoft.com/office/drawing/2014/main" id="{18291168-2849-864F-B1BA-320A94308B52}"/>
                  </a:ext>
                </a:extLst>
              </p:cNvPr>
              <p:cNvSpPr/>
              <p:nvPr/>
            </p:nvSpPr>
            <p:spPr>
              <a:xfrm>
                <a:off x="3472834" y="4441297"/>
                <a:ext cx="3144982" cy="705516"/>
              </a:xfrm>
              <a:prstGeom prst="wedgeRoundRectCallout">
                <a:avLst>
                  <a:gd name="adj1" fmla="val -30839"/>
                  <a:gd name="adj2" fmla="val -72935"/>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例</a:t>
                </a:r>
                <a:r>
                  <a:rPr lang="en-US" altLang="ja-JP" sz="1200" dirty="0"/>
                  <a:t>: H</a:t>
                </a:r>
                <a:r>
                  <a:rPr lang="ja-JP" altLang="en-US" sz="1200" dirty="0"/>
                  <a:t>ファクター</a:t>
                </a:r>
                <a:endParaRPr lang="en-US" altLang="ja-JP" sz="1200" dirty="0"/>
              </a:p>
              <a:p>
                <a:pPr/>
                <a14:m>
                  <m:oMathPara xmlns:m="http://schemas.openxmlformats.org/officeDocument/2006/math">
                    <m:oMathParaPr>
                      <m:jc m:val="centerGroup"/>
                    </m:oMathParaPr>
                    <m:oMath xmlns:m="http://schemas.openxmlformats.org/officeDocument/2006/math">
                      <m:r>
                        <a:rPr lang="en-US" altLang="ja-JP" sz="1200" i="1">
                          <a:latin typeface="Cambria Math" panose="02040503050406030204" pitchFamily="18" charset="0"/>
                        </a:rPr>
                        <m:t>𝐻</m:t>
                      </m:r>
                      <m:r>
                        <a:rPr lang="en-US" altLang="ja-JP" sz="1200" i="1">
                          <a:latin typeface="Cambria Math" panose="02040503050406030204" pitchFamily="18" charset="0"/>
                        </a:rPr>
                        <m:t>=</m:t>
                      </m:r>
                      <m:nary>
                        <m:naryPr>
                          <m:ctrlPr>
                            <a:rPr lang="en-US" altLang="ja-JP" sz="1200" i="1">
                              <a:latin typeface="Cambria Math" panose="02040503050406030204" pitchFamily="18" charset="0"/>
                            </a:rPr>
                          </m:ctrlPr>
                        </m:naryPr>
                        <m:sub>
                          <m:r>
                            <m:rPr>
                              <m:brk m:alnAt="23"/>
                            </m:rPr>
                            <a:rPr lang="ja-JP" altLang="en-US" sz="1200" i="1">
                              <a:latin typeface="Cambria Math" panose="02040503050406030204" pitchFamily="18" charset="0"/>
                            </a:rPr>
                            <m:t>滞</m:t>
                          </m:r>
                          <m:r>
                            <a:rPr lang="ja-JP" altLang="en-US" sz="1200" i="1">
                              <a:latin typeface="Cambria Math" panose="02040503050406030204" pitchFamily="18" charset="0"/>
                            </a:rPr>
                            <m:t>留時間</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exp</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43.2−</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16113</m:t>
                                      </m:r>
                                    </m:num>
                                    <m:den>
                                      <m:r>
                                        <a:rPr lang="en-US" altLang="ja-JP" sz="1200" i="1">
                                          <a:latin typeface="Cambria Math" panose="02040503050406030204" pitchFamily="18" charset="0"/>
                                        </a:rPr>
                                        <m:t>273+</m:t>
                                      </m:r>
                                      <m:r>
                                        <a:rPr lang="en-US" altLang="ja-JP" sz="1200" i="1">
                                          <a:latin typeface="Cambria Math" panose="02040503050406030204" pitchFamily="18" charset="0"/>
                                        </a:rPr>
                                        <m:t>𝑇</m:t>
                                      </m:r>
                                    </m:den>
                                  </m:f>
                                </m:e>
                              </m:d>
                            </m:e>
                          </m:func>
                        </m:e>
                      </m:nary>
                    </m:oMath>
                  </m:oMathPara>
                </a14:m>
                <a:endParaRPr lang="en-US" altLang="ja-JP" sz="1200" dirty="0"/>
              </a:p>
            </p:txBody>
          </p:sp>
        </mc:Choice>
        <mc:Fallback xmlns="">
          <p:sp>
            <p:nvSpPr>
              <p:cNvPr id="8" name="吹き出し: 角を丸めた四角形 13">
                <a:extLst>
                  <a:ext uri="{FF2B5EF4-FFF2-40B4-BE49-F238E27FC236}">
                    <a16:creationId xmlns:a16="http://schemas.microsoft.com/office/drawing/2014/main" id="{18291168-2849-864F-B1BA-320A94308B52}"/>
                  </a:ext>
                </a:extLst>
              </p:cNvPr>
              <p:cNvSpPr>
                <a:spLocks noRot="1" noChangeAspect="1" noMove="1" noResize="1" noEditPoints="1" noAdjustHandles="1" noChangeArrowheads="1" noChangeShapeType="1" noTextEdit="1"/>
              </p:cNvSpPr>
              <p:nvPr/>
            </p:nvSpPr>
            <p:spPr>
              <a:xfrm>
                <a:off x="3472834" y="4441297"/>
                <a:ext cx="3144982" cy="705516"/>
              </a:xfrm>
              <a:prstGeom prst="wedgeRoundRectCallout">
                <a:avLst>
                  <a:gd name="adj1" fmla="val -30839"/>
                  <a:gd name="adj2" fmla="val -72935"/>
                  <a:gd name="adj3" fmla="val 16667"/>
                </a:avLst>
              </a:prstGeom>
              <a:blipFill>
                <a:blip r:embed="rId3"/>
                <a:stretch>
                  <a:fillRect t="-40000" b="-121429"/>
                </a:stretch>
              </a:blipFill>
              <a:ln w="9525"/>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457BB86-023B-F44C-846A-349B1D3667A4}"/>
              </a:ext>
            </a:extLst>
          </p:cNvPr>
          <p:cNvSpPr txBox="1"/>
          <p:nvPr/>
        </p:nvSpPr>
        <p:spPr>
          <a:xfrm>
            <a:off x="1663475" y="814521"/>
            <a:ext cx="8837035" cy="830997"/>
          </a:xfrm>
          <a:prstGeom prst="rect">
            <a:avLst/>
          </a:prstGeom>
          <a:noFill/>
        </p:spPr>
        <p:txBody>
          <a:bodyPr wrap="square" rtlCol="0">
            <a:spAutoFit/>
          </a:bodyPr>
          <a:lstStyle/>
          <a:p>
            <a:r>
              <a:rPr lang="ja-JP" altLang="en-US" sz="2400" b="1" dirty="0"/>
              <a:t>モデリング技術・最適化技術のそれぞれで、ベンチマーク問題を作成し、下記指標を用いて目標性能に達しているかを評価する。</a:t>
            </a:r>
            <a:endParaRPr kumimoji="1" lang="ja-JP" altLang="en-US" sz="2400" b="1" dirty="0"/>
          </a:p>
        </p:txBody>
      </p:sp>
      <p:sp>
        <p:nvSpPr>
          <p:cNvPr id="10" name="吹き出し: 四角形 3">
            <a:extLst>
              <a:ext uri="{FF2B5EF4-FFF2-40B4-BE49-F238E27FC236}">
                <a16:creationId xmlns:a16="http://schemas.microsoft.com/office/drawing/2014/main" id="{B65A2D8E-0302-C749-A5C4-55C0078B631D}"/>
              </a:ext>
            </a:extLst>
          </p:cNvPr>
          <p:cNvSpPr/>
          <p:nvPr/>
        </p:nvSpPr>
        <p:spPr>
          <a:xfrm>
            <a:off x="10473984" y="1645518"/>
            <a:ext cx="1533797" cy="1029161"/>
          </a:xfrm>
          <a:prstGeom prst="wedgeRectCallout">
            <a:avLst>
              <a:gd name="adj1" fmla="val -104179"/>
              <a:gd name="adj2" fmla="val 13499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規模削減テクニックにより、見積もり直した</a:t>
            </a:r>
            <a:endParaRPr kumimoji="1" lang="ja-JP" altLang="en-US" dirty="0">
              <a:solidFill>
                <a:schemeClr val="tx1"/>
              </a:solidFill>
            </a:endParaRPr>
          </a:p>
        </p:txBody>
      </p:sp>
      <p:sp>
        <p:nvSpPr>
          <p:cNvPr id="11" name="吹き出し: 四角形 3">
            <a:extLst>
              <a:ext uri="{FF2B5EF4-FFF2-40B4-BE49-F238E27FC236}">
                <a16:creationId xmlns:a16="http://schemas.microsoft.com/office/drawing/2014/main" id="{834AAFF7-C58E-5445-87D8-BAEE27973A60}"/>
              </a:ext>
            </a:extLst>
          </p:cNvPr>
          <p:cNvSpPr/>
          <p:nvPr/>
        </p:nvSpPr>
        <p:spPr>
          <a:xfrm>
            <a:off x="10383383" y="4632232"/>
            <a:ext cx="1533797" cy="1200532"/>
          </a:xfrm>
          <a:prstGeom prst="wedgeRectCallout">
            <a:avLst>
              <a:gd name="adj1" fmla="val -127664"/>
              <a:gd name="adj2" fmla="val -1085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三島では</a:t>
            </a:r>
            <a:r>
              <a:rPr kumimoji="1" lang="en-US" altLang="ja-JP" dirty="0">
                <a:solidFill>
                  <a:schemeClr val="tx1"/>
                </a:solidFill>
              </a:rPr>
              <a:t>0</a:t>
            </a:r>
            <a:r>
              <a:rPr kumimoji="1" lang="ja-JP" altLang="en-US">
                <a:solidFill>
                  <a:schemeClr val="tx1"/>
                </a:solidFill>
              </a:rPr>
              <a:t>個。</a:t>
            </a:r>
            <a:r>
              <a:rPr kumimoji="1" lang="en-US" altLang="ja-JP" dirty="0" err="1">
                <a:solidFill>
                  <a:schemeClr val="tx1"/>
                </a:solidFill>
              </a:rPr>
              <a:t>OnOff</a:t>
            </a:r>
            <a:r>
              <a:rPr kumimoji="1" lang="ja-JP" altLang="en-US">
                <a:solidFill>
                  <a:schemeClr val="tx1"/>
                </a:solidFill>
              </a:rPr>
              <a:t>があると、設備数</a:t>
            </a:r>
            <a:r>
              <a:rPr kumimoji="1" lang="en-US" altLang="ja-JP" dirty="0">
                <a:solidFill>
                  <a:schemeClr val="tx1"/>
                </a:solidFill>
              </a:rPr>
              <a:t>×</a:t>
            </a:r>
            <a:r>
              <a:rPr kumimoji="1" lang="ja-JP" altLang="en-US">
                <a:solidFill>
                  <a:schemeClr val="tx1"/>
                </a:solidFill>
              </a:rPr>
              <a:t>タイムステップ</a:t>
            </a:r>
            <a:endParaRPr kumimoji="1" lang="ja-JP" altLang="en-US" dirty="0">
              <a:solidFill>
                <a:schemeClr val="tx1"/>
              </a:solidFill>
            </a:endParaRPr>
          </a:p>
        </p:txBody>
      </p:sp>
    </p:spTree>
    <p:extLst>
      <p:ext uri="{BB962C8B-B14F-4D97-AF65-F5344CB8AC3E}">
        <p14:creationId xmlns:p14="http://schemas.microsoft.com/office/powerpoint/2010/main" val="3153334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E9148-760A-184C-AF2C-FDA2420B5391}"/>
              </a:ext>
            </a:extLst>
          </p:cNvPr>
          <p:cNvSpPr>
            <a:spLocks noGrp="1"/>
          </p:cNvSpPr>
          <p:nvPr>
            <p:ph type="title"/>
          </p:nvPr>
        </p:nvSpPr>
        <p:spPr/>
        <p:txBody>
          <a:bodyPr/>
          <a:lstStyle/>
          <a:p>
            <a:r>
              <a:rPr lang="ja-JP" altLang="en-US"/>
              <a:t>有効性評価における検証方法</a:t>
            </a:r>
            <a:endParaRPr kumimoji="1" lang="ja-JP" altLang="en-US"/>
          </a:p>
        </p:txBody>
      </p:sp>
      <p:sp>
        <p:nvSpPr>
          <p:cNvPr id="3" name="スライド番号プレースホルダー 2">
            <a:extLst>
              <a:ext uri="{FF2B5EF4-FFF2-40B4-BE49-F238E27FC236}">
                <a16:creationId xmlns:a16="http://schemas.microsoft.com/office/drawing/2014/main" id="{787D1285-3DA2-2849-BABF-2BC1DE1DE53E}"/>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4" name="フローチャート: 準備 3">
            <a:extLst>
              <a:ext uri="{FF2B5EF4-FFF2-40B4-BE49-F238E27FC236}">
                <a16:creationId xmlns:a16="http://schemas.microsoft.com/office/drawing/2014/main" id="{5FB0898E-65EA-4A4D-AF4F-3DAA45AF3FA0}"/>
              </a:ext>
            </a:extLst>
          </p:cNvPr>
          <p:cNvSpPr/>
          <p:nvPr/>
        </p:nvSpPr>
        <p:spPr>
          <a:xfrm>
            <a:off x="3003135" y="2780398"/>
            <a:ext cx="864066" cy="763398"/>
          </a:xfrm>
          <a:prstGeom prst="flowChartPreparation">
            <a:avLst/>
          </a:prstGeom>
          <a:solidFill>
            <a:schemeClr val="accent1">
              <a:alpha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15CEB84-E731-8947-8131-3CC98481841D}"/>
              </a:ext>
            </a:extLst>
          </p:cNvPr>
          <p:cNvSpPr txBox="1"/>
          <p:nvPr/>
        </p:nvSpPr>
        <p:spPr>
          <a:xfrm>
            <a:off x="2534963" y="1437424"/>
            <a:ext cx="2967479" cy="400110"/>
          </a:xfrm>
          <a:prstGeom prst="rect">
            <a:avLst/>
          </a:prstGeom>
          <a:noFill/>
        </p:spPr>
        <p:txBody>
          <a:bodyPr wrap="none" rtlCol="0">
            <a:spAutoFit/>
          </a:bodyPr>
          <a:lstStyle/>
          <a:p>
            <a:r>
              <a:rPr kumimoji="1" lang="ja-JP" altLang="en-US" sz="2000" b="1" dirty="0"/>
              <a:t>モデリング技術単体の評価</a:t>
            </a:r>
          </a:p>
        </p:txBody>
      </p:sp>
      <p:sp>
        <p:nvSpPr>
          <p:cNvPr id="6" name="テキスト ボックス 5">
            <a:extLst>
              <a:ext uri="{FF2B5EF4-FFF2-40B4-BE49-F238E27FC236}">
                <a16:creationId xmlns:a16="http://schemas.microsoft.com/office/drawing/2014/main" id="{897B3074-3ACF-234A-BABE-647D7F65AC94}"/>
              </a:ext>
            </a:extLst>
          </p:cNvPr>
          <p:cNvSpPr txBox="1"/>
          <p:nvPr/>
        </p:nvSpPr>
        <p:spPr>
          <a:xfrm>
            <a:off x="6662456" y="1437424"/>
            <a:ext cx="3993401" cy="400110"/>
          </a:xfrm>
          <a:prstGeom prst="rect">
            <a:avLst/>
          </a:prstGeom>
          <a:noFill/>
        </p:spPr>
        <p:txBody>
          <a:bodyPr wrap="none" rtlCol="0">
            <a:spAutoFit/>
          </a:bodyPr>
          <a:lstStyle/>
          <a:p>
            <a:r>
              <a:rPr kumimoji="1" lang="ja-JP" altLang="en-US" sz="2000" b="1" dirty="0"/>
              <a:t>モデリング技術＋最適化技術の評価</a:t>
            </a:r>
          </a:p>
        </p:txBody>
      </p:sp>
      <p:cxnSp>
        <p:nvCxnSpPr>
          <p:cNvPr id="7" name="直線矢印コネクタ 6">
            <a:extLst>
              <a:ext uri="{FF2B5EF4-FFF2-40B4-BE49-F238E27FC236}">
                <a16:creationId xmlns:a16="http://schemas.microsoft.com/office/drawing/2014/main" id="{EDFA51AA-E49C-2D4E-92E1-430DF991380E}"/>
              </a:ext>
            </a:extLst>
          </p:cNvPr>
          <p:cNvCxnSpPr>
            <a:cxnSpLocks/>
            <a:endCxn id="4" idx="1"/>
          </p:cNvCxnSpPr>
          <p:nvPr/>
        </p:nvCxnSpPr>
        <p:spPr>
          <a:xfrm>
            <a:off x="2318915" y="3162097"/>
            <a:ext cx="6842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35AE3F1-2433-5846-9BFE-4E845FBB351A}"/>
              </a:ext>
            </a:extLst>
          </p:cNvPr>
          <p:cNvCxnSpPr>
            <a:cxnSpLocks/>
            <a:stCxn id="4" idx="3"/>
          </p:cNvCxnSpPr>
          <p:nvPr/>
        </p:nvCxnSpPr>
        <p:spPr>
          <a:xfrm>
            <a:off x="3867201" y="3162097"/>
            <a:ext cx="6412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DC701D-09D8-AB46-8A4A-1494A61867E5}"/>
              </a:ext>
            </a:extLst>
          </p:cNvPr>
          <p:cNvSpPr txBox="1"/>
          <p:nvPr/>
        </p:nvSpPr>
        <p:spPr>
          <a:xfrm>
            <a:off x="2880942" y="1968508"/>
            <a:ext cx="1199367" cy="369332"/>
          </a:xfrm>
          <a:prstGeom prst="rect">
            <a:avLst/>
          </a:prstGeom>
          <a:noFill/>
        </p:spPr>
        <p:txBody>
          <a:bodyPr wrap="none" rtlCol="0">
            <a:spAutoFit/>
          </a:bodyPr>
          <a:lstStyle/>
          <a:p>
            <a:r>
              <a:rPr lang="ja-JP" altLang="en-US" b="1" dirty="0">
                <a:solidFill>
                  <a:schemeClr val="accent3"/>
                </a:solidFill>
              </a:rPr>
              <a:t>単体モデル</a:t>
            </a:r>
            <a:endParaRPr kumimoji="1" lang="ja-JP" altLang="en-US" b="1" dirty="0">
              <a:solidFill>
                <a:schemeClr val="accent3"/>
              </a:solidFill>
            </a:endParaRPr>
          </a:p>
        </p:txBody>
      </p:sp>
      <p:sp>
        <p:nvSpPr>
          <p:cNvPr id="10" name="テキスト ボックス 9">
            <a:extLst>
              <a:ext uri="{FF2B5EF4-FFF2-40B4-BE49-F238E27FC236}">
                <a16:creationId xmlns:a16="http://schemas.microsoft.com/office/drawing/2014/main" id="{261BBCD6-B8B4-DA40-A092-FFD2FBF44C2A}"/>
              </a:ext>
            </a:extLst>
          </p:cNvPr>
          <p:cNvSpPr txBox="1"/>
          <p:nvPr/>
        </p:nvSpPr>
        <p:spPr>
          <a:xfrm>
            <a:off x="3804019" y="2724179"/>
            <a:ext cx="1107996" cy="369332"/>
          </a:xfrm>
          <a:prstGeom prst="rect">
            <a:avLst/>
          </a:prstGeom>
          <a:noFill/>
        </p:spPr>
        <p:txBody>
          <a:bodyPr wrap="none" rtlCol="0">
            <a:spAutoFit/>
          </a:bodyPr>
          <a:lstStyle/>
          <a:p>
            <a:r>
              <a:rPr lang="ja-JP" altLang="en-US" dirty="0"/>
              <a:t>出力変数</a:t>
            </a:r>
            <a:endParaRPr kumimoji="1" lang="ja-JP" altLang="en-US" dirty="0"/>
          </a:p>
        </p:txBody>
      </p:sp>
      <p:sp>
        <p:nvSpPr>
          <p:cNvPr id="11" name="テキスト ボックス 10">
            <a:extLst>
              <a:ext uri="{FF2B5EF4-FFF2-40B4-BE49-F238E27FC236}">
                <a16:creationId xmlns:a16="http://schemas.microsoft.com/office/drawing/2014/main" id="{3E98ADF3-C4FC-DB47-B64D-FE16CAE99DF7}"/>
              </a:ext>
            </a:extLst>
          </p:cNvPr>
          <p:cNvSpPr txBox="1"/>
          <p:nvPr/>
        </p:nvSpPr>
        <p:spPr>
          <a:xfrm>
            <a:off x="1958321" y="2724179"/>
            <a:ext cx="1107996" cy="369332"/>
          </a:xfrm>
          <a:prstGeom prst="rect">
            <a:avLst/>
          </a:prstGeom>
          <a:noFill/>
        </p:spPr>
        <p:txBody>
          <a:bodyPr wrap="none" rtlCol="0">
            <a:spAutoFit/>
          </a:bodyPr>
          <a:lstStyle/>
          <a:p>
            <a:r>
              <a:rPr lang="ja-JP" altLang="en-US" dirty="0"/>
              <a:t>入力変数</a:t>
            </a:r>
            <a:endParaRPr kumimoji="1" lang="ja-JP" altLang="en-US" dirty="0"/>
          </a:p>
        </p:txBody>
      </p:sp>
      <p:sp>
        <p:nvSpPr>
          <p:cNvPr id="12" name="テキスト ボックス 11">
            <a:extLst>
              <a:ext uri="{FF2B5EF4-FFF2-40B4-BE49-F238E27FC236}">
                <a16:creationId xmlns:a16="http://schemas.microsoft.com/office/drawing/2014/main" id="{DF0D8484-E1DC-B247-966F-175241BE2761}"/>
              </a:ext>
            </a:extLst>
          </p:cNvPr>
          <p:cNvSpPr txBox="1"/>
          <p:nvPr/>
        </p:nvSpPr>
        <p:spPr>
          <a:xfrm>
            <a:off x="4385462" y="2448453"/>
            <a:ext cx="543739" cy="307777"/>
          </a:xfrm>
          <a:prstGeom prst="rect">
            <a:avLst/>
          </a:prstGeom>
          <a:noFill/>
        </p:spPr>
        <p:txBody>
          <a:bodyPr wrap="none" rtlCol="0">
            <a:spAutoFit/>
          </a:bodyPr>
          <a:lstStyle/>
          <a:p>
            <a:r>
              <a:rPr lang="ja-JP" altLang="en-US" sz="1400" dirty="0"/>
              <a:t>品質</a:t>
            </a:r>
            <a:endParaRPr kumimoji="1" lang="ja-JP" altLang="en-US" sz="1400" dirty="0"/>
          </a:p>
        </p:txBody>
      </p:sp>
      <p:sp>
        <p:nvSpPr>
          <p:cNvPr id="13" name="テキスト ボックス 12">
            <a:extLst>
              <a:ext uri="{FF2B5EF4-FFF2-40B4-BE49-F238E27FC236}">
                <a16:creationId xmlns:a16="http://schemas.microsoft.com/office/drawing/2014/main" id="{53425224-A1AC-EE43-94E9-12EAB7BE80FA}"/>
              </a:ext>
            </a:extLst>
          </p:cNvPr>
          <p:cNvSpPr txBox="1"/>
          <p:nvPr/>
        </p:nvSpPr>
        <p:spPr>
          <a:xfrm>
            <a:off x="1598652" y="2448453"/>
            <a:ext cx="1351652" cy="307777"/>
          </a:xfrm>
          <a:prstGeom prst="rect">
            <a:avLst/>
          </a:prstGeom>
          <a:noFill/>
        </p:spPr>
        <p:txBody>
          <a:bodyPr wrap="none" rtlCol="0">
            <a:spAutoFit/>
          </a:bodyPr>
          <a:lstStyle/>
          <a:p>
            <a:r>
              <a:rPr lang="ja-JP" altLang="en-US" sz="1400" dirty="0"/>
              <a:t>原料・生産計画</a:t>
            </a:r>
            <a:endParaRPr kumimoji="1" lang="ja-JP" altLang="en-US" sz="1400" dirty="0"/>
          </a:p>
        </p:txBody>
      </p:sp>
      <p:sp>
        <p:nvSpPr>
          <p:cNvPr id="14" name="吹き出し: 四角形 58">
            <a:extLst>
              <a:ext uri="{FF2B5EF4-FFF2-40B4-BE49-F238E27FC236}">
                <a16:creationId xmlns:a16="http://schemas.microsoft.com/office/drawing/2014/main" id="{AB8CF90B-CEE1-D340-B932-0CAA52C16895}"/>
              </a:ext>
            </a:extLst>
          </p:cNvPr>
          <p:cNvSpPr/>
          <p:nvPr/>
        </p:nvSpPr>
        <p:spPr>
          <a:xfrm>
            <a:off x="1752034" y="3543796"/>
            <a:ext cx="1219719" cy="486220"/>
          </a:xfrm>
          <a:prstGeom prst="wedgeRectCallout">
            <a:avLst>
              <a:gd name="adj1" fmla="val 26216"/>
              <a:gd name="adj2" fmla="val -84957"/>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実績データを入力</a:t>
            </a:r>
            <a:endParaRPr kumimoji="1" lang="ja-JP" altLang="en-US" sz="1600" dirty="0"/>
          </a:p>
        </p:txBody>
      </p:sp>
      <p:sp>
        <p:nvSpPr>
          <p:cNvPr id="15" name="吹き出し: 四角形 59">
            <a:extLst>
              <a:ext uri="{FF2B5EF4-FFF2-40B4-BE49-F238E27FC236}">
                <a16:creationId xmlns:a16="http://schemas.microsoft.com/office/drawing/2014/main" id="{852AC775-42C7-1645-ACD6-6BF3709977F8}"/>
              </a:ext>
            </a:extLst>
          </p:cNvPr>
          <p:cNvSpPr/>
          <p:nvPr/>
        </p:nvSpPr>
        <p:spPr>
          <a:xfrm>
            <a:off x="3802933" y="3543796"/>
            <a:ext cx="2049859" cy="486220"/>
          </a:xfrm>
          <a:prstGeom prst="wedgeRectCallout">
            <a:avLst>
              <a:gd name="adj1" fmla="val -26743"/>
              <a:gd name="adj2" fmla="val -90133"/>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16" name="テキスト ボックス 15">
            <a:extLst>
              <a:ext uri="{FF2B5EF4-FFF2-40B4-BE49-F238E27FC236}">
                <a16:creationId xmlns:a16="http://schemas.microsoft.com/office/drawing/2014/main" id="{13FC8AC6-A0ED-6946-B060-156C2C3B9B95}"/>
              </a:ext>
            </a:extLst>
          </p:cNvPr>
          <p:cNvSpPr txBox="1"/>
          <p:nvPr/>
        </p:nvSpPr>
        <p:spPr>
          <a:xfrm>
            <a:off x="1620292" y="4892563"/>
            <a:ext cx="4147289" cy="369332"/>
          </a:xfrm>
          <a:prstGeom prst="rect">
            <a:avLst/>
          </a:prstGeom>
          <a:noFill/>
        </p:spPr>
        <p:txBody>
          <a:bodyPr wrap="none" rtlCol="0">
            <a:spAutoFit/>
          </a:bodyPr>
          <a:lstStyle/>
          <a:p>
            <a:pPr marL="285750" indent="-285750">
              <a:buFont typeface="Wingdings" panose="05000000000000000000" pitchFamily="2" charset="2"/>
              <a:buChar char="Ø"/>
            </a:pPr>
            <a:r>
              <a:rPr lang="ja-JP" altLang="en-US" dirty="0"/>
              <a:t>予測精度が目標精度を上回るかを評価</a:t>
            </a:r>
            <a:endParaRPr kumimoji="1" lang="ja-JP" altLang="en-US" dirty="0"/>
          </a:p>
        </p:txBody>
      </p:sp>
      <p:sp>
        <p:nvSpPr>
          <p:cNvPr id="17" name="フローチャート: 準備 16">
            <a:extLst>
              <a:ext uri="{FF2B5EF4-FFF2-40B4-BE49-F238E27FC236}">
                <a16:creationId xmlns:a16="http://schemas.microsoft.com/office/drawing/2014/main" id="{75E78342-45E7-B645-B666-A1E30157B4BE}"/>
              </a:ext>
            </a:extLst>
          </p:cNvPr>
          <p:cNvSpPr/>
          <p:nvPr/>
        </p:nvSpPr>
        <p:spPr>
          <a:xfrm>
            <a:off x="7249559" y="2731373"/>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準備 17">
            <a:extLst>
              <a:ext uri="{FF2B5EF4-FFF2-40B4-BE49-F238E27FC236}">
                <a16:creationId xmlns:a16="http://schemas.microsoft.com/office/drawing/2014/main" id="{78CA420A-0233-BA4D-BA4F-17D8541DB397}"/>
              </a:ext>
            </a:extLst>
          </p:cNvPr>
          <p:cNvSpPr/>
          <p:nvPr/>
        </p:nvSpPr>
        <p:spPr>
          <a:xfrm>
            <a:off x="7249559" y="3655707"/>
            <a:ext cx="544550" cy="512199"/>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098BFFB1-D04D-D942-A7AF-F7D31D5FCD42}"/>
              </a:ext>
            </a:extLst>
          </p:cNvPr>
          <p:cNvSpPr txBox="1"/>
          <p:nvPr/>
        </p:nvSpPr>
        <p:spPr>
          <a:xfrm>
            <a:off x="7393808" y="1965690"/>
            <a:ext cx="1943161" cy="369332"/>
          </a:xfrm>
          <a:prstGeom prst="rect">
            <a:avLst/>
          </a:prstGeom>
          <a:noFill/>
        </p:spPr>
        <p:txBody>
          <a:bodyPr wrap="none" rtlCol="0">
            <a:spAutoFit/>
          </a:bodyPr>
          <a:lstStyle/>
          <a:p>
            <a:r>
              <a:rPr lang="ja-JP" altLang="en-US" b="1" dirty="0">
                <a:solidFill>
                  <a:schemeClr val="accent3"/>
                </a:solidFill>
              </a:rPr>
              <a:t>プラントモデル全体</a:t>
            </a:r>
            <a:endParaRPr kumimoji="1" lang="ja-JP" altLang="en-US" b="1" dirty="0">
              <a:solidFill>
                <a:schemeClr val="accent3"/>
              </a:solidFill>
            </a:endParaRPr>
          </a:p>
        </p:txBody>
      </p:sp>
      <p:cxnSp>
        <p:nvCxnSpPr>
          <p:cNvPr id="20" name="直線矢印コネクタ 19">
            <a:extLst>
              <a:ext uri="{FF2B5EF4-FFF2-40B4-BE49-F238E27FC236}">
                <a16:creationId xmlns:a16="http://schemas.microsoft.com/office/drawing/2014/main" id="{F58AD36D-9364-3F45-83B8-57198E2E9657}"/>
              </a:ext>
            </a:extLst>
          </p:cNvPr>
          <p:cNvCxnSpPr>
            <a:cxnSpLocks/>
            <a:endCxn id="17" idx="1"/>
          </p:cNvCxnSpPr>
          <p:nvPr/>
        </p:nvCxnSpPr>
        <p:spPr>
          <a:xfrm>
            <a:off x="6675947" y="2995365"/>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FA62967-B3BC-F046-8BDE-EEC6F6624603}"/>
              </a:ext>
            </a:extLst>
          </p:cNvPr>
          <p:cNvCxnSpPr>
            <a:cxnSpLocks/>
            <a:endCxn id="18" idx="1"/>
          </p:cNvCxnSpPr>
          <p:nvPr/>
        </p:nvCxnSpPr>
        <p:spPr>
          <a:xfrm>
            <a:off x="6675947" y="3911807"/>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AA48B82-A44C-8049-AC7F-73A6F31CAFC9}"/>
              </a:ext>
            </a:extLst>
          </p:cNvPr>
          <p:cNvCxnSpPr>
            <a:cxnSpLocks/>
            <a:stCxn id="30" idx="3"/>
          </p:cNvCxnSpPr>
          <p:nvPr/>
        </p:nvCxnSpPr>
        <p:spPr>
          <a:xfrm flipV="1">
            <a:off x="9418232" y="3433660"/>
            <a:ext cx="5378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76">
            <a:extLst>
              <a:ext uri="{FF2B5EF4-FFF2-40B4-BE49-F238E27FC236}">
                <a16:creationId xmlns:a16="http://schemas.microsoft.com/office/drawing/2014/main" id="{C319991F-8642-B84F-8B24-76F11AB62727}"/>
              </a:ext>
            </a:extLst>
          </p:cNvPr>
          <p:cNvCxnSpPr>
            <a:cxnSpLocks/>
            <a:stCxn id="17" idx="3"/>
            <a:endCxn id="30" idx="1"/>
          </p:cNvCxnSpPr>
          <p:nvPr/>
        </p:nvCxnSpPr>
        <p:spPr>
          <a:xfrm>
            <a:off x="7794110" y="2995365"/>
            <a:ext cx="1079571" cy="43829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77">
            <a:extLst>
              <a:ext uri="{FF2B5EF4-FFF2-40B4-BE49-F238E27FC236}">
                <a16:creationId xmlns:a16="http://schemas.microsoft.com/office/drawing/2014/main" id="{D5E7833C-BF20-9446-899F-738F7E1F76A3}"/>
              </a:ext>
            </a:extLst>
          </p:cNvPr>
          <p:cNvCxnSpPr>
            <a:cxnSpLocks/>
            <a:stCxn id="18" idx="3"/>
            <a:endCxn id="30" idx="2"/>
          </p:cNvCxnSpPr>
          <p:nvPr/>
        </p:nvCxnSpPr>
        <p:spPr>
          <a:xfrm flipV="1">
            <a:off x="7794109" y="3697652"/>
            <a:ext cx="1351848" cy="2141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822CE41-E198-0B46-9F37-6D523F966E22}"/>
              </a:ext>
            </a:extLst>
          </p:cNvPr>
          <p:cNvSpPr txBox="1"/>
          <p:nvPr/>
        </p:nvSpPr>
        <p:spPr>
          <a:xfrm>
            <a:off x="6118203" y="2636812"/>
            <a:ext cx="1119217" cy="338554"/>
          </a:xfrm>
          <a:prstGeom prst="rect">
            <a:avLst/>
          </a:prstGeom>
          <a:noFill/>
        </p:spPr>
        <p:txBody>
          <a:bodyPr wrap="none" rtlCol="0">
            <a:spAutoFit/>
          </a:bodyPr>
          <a:lstStyle/>
          <a:p>
            <a:r>
              <a:rPr lang="ja-JP" altLang="en-US" sz="1600" dirty="0"/>
              <a:t>入力変数</a:t>
            </a:r>
            <a:r>
              <a:rPr lang="en-US" altLang="ja-JP" sz="1600" dirty="0"/>
              <a:t>1</a:t>
            </a:r>
            <a:endParaRPr kumimoji="1" lang="ja-JP" altLang="en-US" sz="1600" dirty="0"/>
          </a:p>
        </p:txBody>
      </p:sp>
      <p:sp>
        <p:nvSpPr>
          <p:cNvPr id="26" name="テキスト ボックス 25">
            <a:extLst>
              <a:ext uri="{FF2B5EF4-FFF2-40B4-BE49-F238E27FC236}">
                <a16:creationId xmlns:a16="http://schemas.microsoft.com/office/drawing/2014/main" id="{C094B932-DD01-5D45-A27F-9398BAD974C5}"/>
              </a:ext>
            </a:extLst>
          </p:cNvPr>
          <p:cNvSpPr txBox="1"/>
          <p:nvPr/>
        </p:nvSpPr>
        <p:spPr>
          <a:xfrm>
            <a:off x="6116338" y="3552807"/>
            <a:ext cx="1119217" cy="338554"/>
          </a:xfrm>
          <a:prstGeom prst="rect">
            <a:avLst/>
          </a:prstGeom>
          <a:noFill/>
        </p:spPr>
        <p:txBody>
          <a:bodyPr wrap="none" rtlCol="0">
            <a:spAutoFit/>
          </a:bodyPr>
          <a:lstStyle/>
          <a:p>
            <a:r>
              <a:rPr lang="ja-JP" altLang="en-US" sz="1600" dirty="0"/>
              <a:t>入力変数</a:t>
            </a:r>
            <a:r>
              <a:rPr lang="en-US" altLang="ja-JP" sz="1600" dirty="0"/>
              <a:t>2</a:t>
            </a:r>
            <a:endParaRPr kumimoji="1" lang="ja-JP" altLang="en-US" sz="1600" dirty="0"/>
          </a:p>
        </p:txBody>
      </p:sp>
      <p:sp>
        <p:nvSpPr>
          <p:cNvPr id="27" name="テキスト ボックス 26">
            <a:extLst>
              <a:ext uri="{FF2B5EF4-FFF2-40B4-BE49-F238E27FC236}">
                <a16:creationId xmlns:a16="http://schemas.microsoft.com/office/drawing/2014/main" id="{AC861F19-4EA1-7243-AED2-23A82E0466B6}"/>
              </a:ext>
            </a:extLst>
          </p:cNvPr>
          <p:cNvSpPr txBox="1"/>
          <p:nvPr/>
        </p:nvSpPr>
        <p:spPr>
          <a:xfrm>
            <a:off x="7808113" y="3549355"/>
            <a:ext cx="1119217" cy="338554"/>
          </a:xfrm>
          <a:prstGeom prst="rect">
            <a:avLst/>
          </a:prstGeom>
          <a:noFill/>
        </p:spPr>
        <p:txBody>
          <a:bodyPr wrap="none" rtlCol="0">
            <a:spAutoFit/>
          </a:bodyPr>
          <a:lstStyle/>
          <a:p>
            <a:r>
              <a:rPr lang="ja-JP" altLang="en-US" sz="1600" dirty="0"/>
              <a:t>中間変数</a:t>
            </a:r>
            <a:r>
              <a:rPr lang="en-US" altLang="ja-JP" sz="1600" dirty="0"/>
              <a:t>2</a:t>
            </a:r>
            <a:endParaRPr kumimoji="1" lang="ja-JP" altLang="en-US" sz="1600" dirty="0"/>
          </a:p>
        </p:txBody>
      </p:sp>
      <p:sp>
        <p:nvSpPr>
          <p:cNvPr id="28" name="テキスト ボックス 27">
            <a:extLst>
              <a:ext uri="{FF2B5EF4-FFF2-40B4-BE49-F238E27FC236}">
                <a16:creationId xmlns:a16="http://schemas.microsoft.com/office/drawing/2014/main" id="{F6D62431-6658-734B-9CAF-7CDF481F960F}"/>
              </a:ext>
            </a:extLst>
          </p:cNvPr>
          <p:cNvSpPr txBox="1"/>
          <p:nvPr/>
        </p:nvSpPr>
        <p:spPr>
          <a:xfrm>
            <a:off x="7834407" y="2599014"/>
            <a:ext cx="1119217" cy="338554"/>
          </a:xfrm>
          <a:prstGeom prst="rect">
            <a:avLst/>
          </a:prstGeom>
          <a:noFill/>
        </p:spPr>
        <p:txBody>
          <a:bodyPr wrap="none" rtlCol="0">
            <a:spAutoFit/>
          </a:bodyPr>
          <a:lstStyle/>
          <a:p>
            <a:r>
              <a:rPr lang="ja-JP" altLang="en-US" sz="1600" dirty="0"/>
              <a:t>中間変数</a:t>
            </a:r>
            <a:r>
              <a:rPr lang="en-US" altLang="ja-JP" sz="1600" dirty="0"/>
              <a:t>1</a:t>
            </a:r>
            <a:endParaRPr kumimoji="1" lang="ja-JP" altLang="en-US" sz="1600" dirty="0"/>
          </a:p>
        </p:txBody>
      </p:sp>
      <p:sp>
        <p:nvSpPr>
          <p:cNvPr id="29" name="テキスト ボックス 28">
            <a:extLst>
              <a:ext uri="{FF2B5EF4-FFF2-40B4-BE49-F238E27FC236}">
                <a16:creationId xmlns:a16="http://schemas.microsoft.com/office/drawing/2014/main" id="{BDB927F2-FBDD-734A-9DB7-ABB3CFE4CC02}"/>
              </a:ext>
            </a:extLst>
          </p:cNvPr>
          <p:cNvSpPr txBox="1"/>
          <p:nvPr/>
        </p:nvSpPr>
        <p:spPr>
          <a:xfrm>
            <a:off x="9478397" y="3040519"/>
            <a:ext cx="1005403" cy="338554"/>
          </a:xfrm>
          <a:prstGeom prst="rect">
            <a:avLst/>
          </a:prstGeom>
          <a:noFill/>
        </p:spPr>
        <p:txBody>
          <a:bodyPr wrap="none" rtlCol="0">
            <a:spAutoFit/>
          </a:bodyPr>
          <a:lstStyle/>
          <a:p>
            <a:r>
              <a:rPr lang="ja-JP" altLang="en-US" sz="1600" dirty="0"/>
              <a:t>出力変数</a:t>
            </a:r>
            <a:endParaRPr kumimoji="1" lang="ja-JP" altLang="en-US" sz="1600" dirty="0"/>
          </a:p>
        </p:txBody>
      </p:sp>
      <p:sp>
        <p:nvSpPr>
          <p:cNvPr id="30" name="フローチャート: 準備 29">
            <a:extLst>
              <a:ext uri="{FF2B5EF4-FFF2-40B4-BE49-F238E27FC236}">
                <a16:creationId xmlns:a16="http://schemas.microsoft.com/office/drawing/2014/main" id="{D6ACA6BC-9E98-2F45-8626-390D678140EB}"/>
              </a:ext>
            </a:extLst>
          </p:cNvPr>
          <p:cNvSpPr/>
          <p:nvPr/>
        </p:nvSpPr>
        <p:spPr>
          <a:xfrm>
            <a:off x="8873681" y="3169669"/>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吹き出し: 四角形 84">
            <a:extLst>
              <a:ext uri="{FF2B5EF4-FFF2-40B4-BE49-F238E27FC236}">
                <a16:creationId xmlns:a16="http://schemas.microsoft.com/office/drawing/2014/main" id="{95C6AFEB-2613-3A45-B94F-63434598CC36}"/>
              </a:ext>
            </a:extLst>
          </p:cNvPr>
          <p:cNvSpPr/>
          <p:nvPr/>
        </p:nvSpPr>
        <p:spPr>
          <a:xfrm>
            <a:off x="5808834" y="1979334"/>
            <a:ext cx="1219719" cy="486220"/>
          </a:xfrm>
          <a:prstGeom prst="wedgeRectCallout">
            <a:avLst>
              <a:gd name="adj1" fmla="val 34025"/>
              <a:gd name="adj2" fmla="val 80904"/>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実績データに固定</a:t>
            </a:r>
            <a:endParaRPr kumimoji="1" lang="ja-JP" altLang="en-US" sz="1600" dirty="0"/>
          </a:p>
        </p:txBody>
      </p:sp>
      <p:sp>
        <p:nvSpPr>
          <p:cNvPr id="32" name="テキスト ボックス 31">
            <a:extLst>
              <a:ext uri="{FF2B5EF4-FFF2-40B4-BE49-F238E27FC236}">
                <a16:creationId xmlns:a16="http://schemas.microsoft.com/office/drawing/2014/main" id="{64A70D8D-0CA7-5945-9F8C-7D11C7363037}"/>
              </a:ext>
            </a:extLst>
          </p:cNvPr>
          <p:cNvSpPr txBox="1"/>
          <p:nvPr/>
        </p:nvSpPr>
        <p:spPr>
          <a:xfrm>
            <a:off x="5911556" y="4879426"/>
            <a:ext cx="4759636" cy="646331"/>
          </a:xfrm>
          <a:prstGeom prst="rect">
            <a:avLst/>
          </a:prstGeom>
          <a:noFill/>
        </p:spPr>
        <p:txBody>
          <a:bodyPr wrap="none" rtlCol="0">
            <a:spAutoFit/>
          </a:bodyPr>
          <a:lstStyle/>
          <a:p>
            <a:pPr marL="285750" indent="-285750">
              <a:buFont typeface="Wingdings" panose="05000000000000000000" pitchFamily="2" charset="2"/>
              <a:buChar char="Ø"/>
            </a:pPr>
            <a:r>
              <a:rPr lang="en-US" altLang="ja-JP" dirty="0"/>
              <a:t>15</a:t>
            </a:r>
            <a:r>
              <a:rPr lang="ja-JP" altLang="en-US" dirty="0"/>
              <a:t>分以内に実行可能解を獲得できるかを評価</a:t>
            </a:r>
            <a:endParaRPr lang="en-US" altLang="ja-JP" dirty="0"/>
          </a:p>
          <a:p>
            <a:pPr marL="285750" indent="-285750">
              <a:buFont typeface="Wingdings" panose="05000000000000000000" pitchFamily="2" charset="2"/>
              <a:buChar char="Ø"/>
            </a:pPr>
            <a:r>
              <a:rPr lang="ja-JP" altLang="en-US" dirty="0"/>
              <a:t>予測精度が目標精度を上回るかを評価</a:t>
            </a:r>
            <a:endParaRPr lang="en-US" altLang="ja-JP" dirty="0"/>
          </a:p>
        </p:txBody>
      </p:sp>
      <p:sp>
        <p:nvSpPr>
          <p:cNvPr id="33" name="吹き出し: 四角形 86">
            <a:extLst>
              <a:ext uri="{FF2B5EF4-FFF2-40B4-BE49-F238E27FC236}">
                <a16:creationId xmlns:a16="http://schemas.microsoft.com/office/drawing/2014/main" id="{8874EB11-A028-BA44-A147-0CBE0EC724CA}"/>
              </a:ext>
            </a:extLst>
          </p:cNvPr>
          <p:cNvSpPr/>
          <p:nvPr/>
        </p:nvSpPr>
        <p:spPr>
          <a:xfrm>
            <a:off x="8513489" y="4276450"/>
            <a:ext cx="2049859" cy="486220"/>
          </a:xfrm>
          <a:prstGeom prst="wedgeRectCallout">
            <a:avLst>
              <a:gd name="adj1" fmla="val 14147"/>
              <a:gd name="adj2" fmla="val -189389"/>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34" name="テキスト ボックス 33">
            <a:extLst>
              <a:ext uri="{FF2B5EF4-FFF2-40B4-BE49-F238E27FC236}">
                <a16:creationId xmlns:a16="http://schemas.microsoft.com/office/drawing/2014/main" id="{29B4FCF7-CFDB-BA4B-8A05-68C1CD8CB167}"/>
              </a:ext>
            </a:extLst>
          </p:cNvPr>
          <p:cNvSpPr txBox="1"/>
          <p:nvPr/>
        </p:nvSpPr>
        <p:spPr>
          <a:xfrm>
            <a:off x="7115312" y="2345770"/>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A</a:t>
            </a:r>
            <a:endParaRPr kumimoji="1" lang="ja-JP" altLang="en-US" sz="1600" dirty="0">
              <a:solidFill>
                <a:schemeClr val="tx1">
                  <a:lumMod val="65000"/>
                  <a:lumOff val="35000"/>
                </a:schemeClr>
              </a:solidFill>
            </a:endParaRPr>
          </a:p>
        </p:txBody>
      </p:sp>
      <p:sp>
        <p:nvSpPr>
          <p:cNvPr id="35" name="吹き出し: 四角形 88">
            <a:extLst>
              <a:ext uri="{FF2B5EF4-FFF2-40B4-BE49-F238E27FC236}">
                <a16:creationId xmlns:a16="http://schemas.microsoft.com/office/drawing/2014/main" id="{16E7882C-7C70-6645-808B-2C24C42172A0}"/>
              </a:ext>
            </a:extLst>
          </p:cNvPr>
          <p:cNvSpPr/>
          <p:nvPr/>
        </p:nvSpPr>
        <p:spPr>
          <a:xfrm>
            <a:off x="6659134" y="4276784"/>
            <a:ext cx="1694583" cy="486220"/>
          </a:xfrm>
          <a:prstGeom prst="wedgeRectCallout">
            <a:avLst>
              <a:gd name="adj1" fmla="val 37666"/>
              <a:gd name="adj2" fmla="val -103241"/>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制約を満たす値を最適化で求める</a:t>
            </a:r>
          </a:p>
        </p:txBody>
      </p:sp>
      <p:sp>
        <p:nvSpPr>
          <p:cNvPr id="36" name="テキスト ボックス 35">
            <a:extLst>
              <a:ext uri="{FF2B5EF4-FFF2-40B4-BE49-F238E27FC236}">
                <a16:creationId xmlns:a16="http://schemas.microsoft.com/office/drawing/2014/main" id="{739BB073-3F50-B148-80E0-1435C6995555}"/>
              </a:ext>
            </a:extLst>
          </p:cNvPr>
          <p:cNvSpPr txBox="1"/>
          <p:nvPr/>
        </p:nvSpPr>
        <p:spPr>
          <a:xfrm>
            <a:off x="7115312" y="3319717"/>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B</a:t>
            </a:r>
            <a:endParaRPr kumimoji="1" lang="ja-JP" altLang="en-US" sz="1600" dirty="0">
              <a:solidFill>
                <a:schemeClr val="tx1">
                  <a:lumMod val="65000"/>
                  <a:lumOff val="35000"/>
                </a:schemeClr>
              </a:solidFill>
            </a:endParaRPr>
          </a:p>
        </p:txBody>
      </p:sp>
      <p:sp>
        <p:nvSpPr>
          <p:cNvPr id="37" name="テキスト ボックス 36">
            <a:extLst>
              <a:ext uri="{FF2B5EF4-FFF2-40B4-BE49-F238E27FC236}">
                <a16:creationId xmlns:a16="http://schemas.microsoft.com/office/drawing/2014/main" id="{30D55EB5-DAAE-9144-BF89-952FA4A6019C}"/>
              </a:ext>
            </a:extLst>
          </p:cNvPr>
          <p:cNvSpPr txBox="1"/>
          <p:nvPr/>
        </p:nvSpPr>
        <p:spPr>
          <a:xfrm>
            <a:off x="8726346" y="2846036"/>
            <a:ext cx="824265"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C</a:t>
            </a:r>
            <a:endParaRPr kumimoji="1" lang="ja-JP" altLang="en-US" sz="1600" dirty="0">
              <a:solidFill>
                <a:schemeClr val="tx1">
                  <a:lumMod val="65000"/>
                  <a:lumOff val="35000"/>
                </a:schemeClr>
              </a:solidFill>
            </a:endParaRPr>
          </a:p>
        </p:txBody>
      </p:sp>
      <p:sp>
        <p:nvSpPr>
          <p:cNvPr id="38" name="テキスト ボックス 37">
            <a:extLst>
              <a:ext uri="{FF2B5EF4-FFF2-40B4-BE49-F238E27FC236}">
                <a16:creationId xmlns:a16="http://schemas.microsoft.com/office/drawing/2014/main" id="{BD7747F6-8CC8-5B4B-A123-04F85729A33B}"/>
              </a:ext>
            </a:extLst>
          </p:cNvPr>
          <p:cNvSpPr txBox="1"/>
          <p:nvPr/>
        </p:nvSpPr>
        <p:spPr>
          <a:xfrm>
            <a:off x="1584035" y="5580478"/>
            <a:ext cx="8594019"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lang="ja-JP" altLang="en-US" sz="1600" dirty="0">
                <a:solidFill>
                  <a:schemeClr val="tx1">
                    <a:lumMod val="65000"/>
                    <a:lumOff val="35000"/>
                  </a:schemeClr>
                </a:solidFill>
              </a:rPr>
              <a:t>最適化はモデルが必要なので、実データを用いた検証では必然的にモデリング＋最適化の評価となる</a:t>
            </a:r>
            <a:endParaRPr kumimoji="1" lang="ja-JP" altLang="en-US" sz="1600" dirty="0">
              <a:solidFill>
                <a:schemeClr val="tx1">
                  <a:lumMod val="65000"/>
                  <a:lumOff val="35000"/>
                </a:schemeClr>
              </a:solidFill>
            </a:endParaRPr>
          </a:p>
        </p:txBody>
      </p:sp>
      <p:sp>
        <p:nvSpPr>
          <p:cNvPr id="39" name="テキスト ボックス 38">
            <a:extLst>
              <a:ext uri="{FF2B5EF4-FFF2-40B4-BE49-F238E27FC236}">
                <a16:creationId xmlns:a16="http://schemas.microsoft.com/office/drawing/2014/main" id="{9486E9E6-A101-DD47-A93A-48B4E4783B39}"/>
              </a:ext>
            </a:extLst>
          </p:cNvPr>
          <p:cNvSpPr txBox="1"/>
          <p:nvPr/>
        </p:nvSpPr>
        <p:spPr>
          <a:xfrm>
            <a:off x="1584034" y="5864520"/>
            <a:ext cx="8531503"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kumimoji="1" lang="ja-JP" altLang="en-US" sz="1600" dirty="0">
                <a:solidFill>
                  <a:schemeClr val="tx1">
                    <a:lumMod val="65000"/>
                    <a:lumOff val="35000"/>
                  </a:schemeClr>
                </a:solidFill>
              </a:rPr>
              <a:t>検証②では、出力を実績に固定し、入力変数の結果と実績の誤差を計算する評価も実施する予定</a:t>
            </a:r>
          </a:p>
        </p:txBody>
      </p:sp>
      <p:sp>
        <p:nvSpPr>
          <p:cNvPr id="40" name="テキスト ボックス 39">
            <a:extLst>
              <a:ext uri="{FF2B5EF4-FFF2-40B4-BE49-F238E27FC236}">
                <a16:creationId xmlns:a16="http://schemas.microsoft.com/office/drawing/2014/main" id="{32F25436-75E3-864C-B569-4665E86778D0}"/>
              </a:ext>
            </a:extLst>
          </p:cNvPr>
          <p:cNvSpPr txBox="1"/>
          <p:nvPr/>
        </p:nvSpPr>
        <p:spPr>
          <a:xfrm>
            <a:off x="1700708" y="796292"/>
            <a:ext cx="8626818" cy="461665"/>
          </a:xfrm>
          <a:prstGeom prst="rect">
            <a:avLst/>
          </a:prstGeom>
          <a:noFill/>
        </p:spPr>
        <p:txBody>
          <a:bodyPr wrap="square" rtlCol="0">
            <a:spAutoFit/>
          </a:bodyPr>
          <a:lstStyle/>
          <a:p>
            <a:pPr algn="ctr"/>
            <a:r>
              <a:rPr lang="ja-JP" altLang="en-US" sz="2400" b="1" dirty="0"/>
              <a:t>対象プロセスのデータで、下記の検証・評価を行う</a:t>
            </a:r>
            <a:endParaRPr kumimoji="1" lang="ja-JP" altLang="en-US" sz="2400" b="1" dirty="0"/>
          </a:p>
        </p:txBody>
      </p:sp>
      <p:sp>
        <p:nvSpPr>
          <p:cNvPr id="41" name="テキスト ボックス 40">
            <a:extLst>
              <a:ext uri="{FF2B5EF4-FFF2-40B4-BE49-F238E27FC236}">
                <a16:creationId xmlns:a16="http://schemas.microsoft.com/office/drawing/2014/main" id="{EC76159D-51B2-744A-879B-CBBB6A3A2941}"/>
              </a:ext>
            </a:extLst>
          </p:cNvPr>
          <p:cNvSpPr txBox="1"/>
          <p:nvPr/>
        </p:nvSpPr>
        <p:spPr>
          <a:xfrm>
            <a:off x="1598652" y="1454259"/>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検証①</a:t>
            </a:r>
          </a:p>
        </p:txBody>
      </p:sp>
      <p:sp>
        <p:nvSpPr>
          <p:cNvPr id="42" name="テキスト ボックス 41">
            <a:extLst>
              <a:ext uri="{FF2B5EF4-FFF2-40B4-BE49-F238E27FC236}">
                <a16:creationId xmlns:a16="http://schemas.microsoft.com/office/drawing/2014/main" id="{BD8FDE3D-9AA2-F24D-9A2A-BB9168935C5C}"/>
              </a:ext>
            </a:extLst>
          </p:cNvPr>
          <p:cNvSpPr txBox="1"/>
          <p:nvPr/>
        </p:nvSpPr>
        <p:spPr>
          <a:xfrm>
            <a:off x="5729104" y="1453162"/>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検証②</a:t>
            </a:r>
          </a:p>
        </p:txBody>
      </p:sp>
      <p:sp>
        <p:nvSpPr>
          <p:cNvPr id="43" name="テキスト ボックス 42">
            <a:extLst>
              <a:ext uri="{FF2B5EF4-FFF2-40B4-BE49-F238E27FC236}">
                <a16:creationId xmlns:a16="http://schemas.microsoft.com/office/drawing/2014/main" id="{94A85751-8EAC-384E-B0E2-AC96AF9AD48C}"/>
              </a:ext>
            </a:extLst>
          </p:cNvPr>
          <p:cNvSpPr txBox="1"/>
          <p:nvPr/>
        </p:nvSpPr>
        <p:spPr>
          <a:xfrm>
            <a:off x="6116337" y="2953942"/>
            <a:ext cx="732893" cy="338554"/>
          </a:xfrm>
          <a:prstGeom prst="rect">
            <a:avLst/>
          </a:prstGeom>
          <a:noFill/>
        </p:spPr>
        <p:txBody>
          <a:bodyPr wrap="none" rtlCol="0">
            <a:spAutoFit/>
          </a:bodyPr>
          <a:lstStyle/>
          <a:p>
            <a:r>
              <a:rPr lang="en-US" altLang="ja-JP" sz="1600" dirty="0"/>
              <a:t>(</a:t>
            </a:r>
            <a:r>
              <a:rPr lang="ja-JP" altLang="en-US" sz="1600" dirty="0"/>
              <a:t>外因</a:t>
            </a:r>
            <a:r>
              <a:rPr lang="en-US" altLang="ja-JP" sz="1600" dirty="0"/>
              <a:t>)</a:t>
            </a:r>
            <a:endParaRPr kumimoji="1" lang="ja-JP" altLang="en-US" sz="1600" dirty="0"/>
          </a:p>
        </p:txBody>
      </p:sp>
      <p:sp>
        <p:nvSpPr>
          <p:cNvPr id="44" name="テキスト ボックス 43">
            <a:extLst>
              <a:ext uri="{FF2B5EF4-FFF2-40B4-BE49-F238E27FC236}">
                <a16:creationId xmlns:a16="http://schemas.microsoft.com/office/drawing/2014/main" id="{149139EE-9D06-E644-8D9D-C746658C640E}"/>
              </a:ext>
            </a:extLst>
          </p:cNvPr>
          <p:cNvSpPr txBox="1"/>
          <p:nvPr/>
        </p:nvSpPr>
        <p:spPr>
          <a:xfrm>
            <a:off x="6116337" y="387396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Tree>
    <p:extLst>
      <p:ext uri="{BB962C8B-B14F-4D97-AF65-F5344CB8AC3E}">
        <p14:creationId xmlns:p14="http://schemas.microsoft.com/office/powerpoint/2010/main" val="2935012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ja-JP" altLang="en-US" dirty="0"/>
              <a:t>本テーマの総括</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a:xfrm>
            <a:off x="517055" y="827526"/>
            <a:ext cx="11341887" cy="4985957"/>
          </a:xfrm>
        </p:spPr>
        <p:txBody>
          <a:bodyPr/>
          <a:lstStyle/>
          <a:p>
            <a:r>
              <a:rPr kumimoji="1" lang="ja-JP" altLang="en-US" sz="1800" dirty="0"/>
              <a:t>背景</a:t>
            </a:r>
            <a:endParaRPr kumimoji="1" lang="en-US" altLang="ja-JP" sz="1800" dirty="0"/>
          </a:p>
          <a:p>
            <a:pPr lvl="1"/>
            <a:r>
              <a:rPr lang="ja-JP" altLang="en-US" sz="1600" dirty="0"/>
              <a:t>最適操業ソリューションテーマでは、ユーティリティにおいて目標精度・工数削減を達成できた。</a:t>
            </a:r>
            <a:endParaRPr lang="en-US" altLang="ja-JP" sz="1600" dirty="0"/>
          </a:p>
          <a:p>
            <a:pPr lvl="1"/>
            <a:r>
              <a:rPr lang="ja-JP" altLang="en-US" sz="1600" dirty="0"/>
              <a:t>一方、生産系プロセスでの実証実験では、モデル精度確保のための試行錯誤に基づく工数が発生している。また、今後市場の伸びが予想される再生化学などでも、同様の課題が発生すると予想される。</a:t>
            </a:r>
            <a:endParaRPr lang="en-US" altLang="ja-JP" sz="1600" dirty="0"/>
          </a:p>
          <a:p>
            <a:r>
              <a:rPr kumimoji="1" lang="ja-JP" altLang="en-US" sz="1800" dirty="0"/>
              <a:t>目的</a:t>
            </a:r>
            <a:endParaRPr kumimoji="1" lang="en-US" altLang="ja-JP" sz="1800" dirty="0"/>
          </a:p>
          <a:p>
            <a:pPr lvl="1"/>
            <a:r>
              <a:rPr lang="ja-JP" altLang="en-US" sz="1600" dirty="0"/>
              <a:t>モデリングおよび最適化上の課題を解決し、既存市場での最適化効果の向上・スケール性実現と、新市場への対応を狙う。</a:t>
            </a:r>
            <a:endParaRPr lang="en-US" altLang="ja-JP" sz="1600" dirty="0"/>
          </a:p>
          <a:p>
            <a:r>
              <a:rPr lang="ja-JP" altLang="en-US" sz="2000" dirty="0"/>
              <a:t>計画</a:t>
            </a:r>
            <a:endParaRPr lang="en-US" altLang="ja-JP" sz="2000" dirty="0"/>
          </a:p>
          <a:p>
            <a:pPr lvl="1"/>
            <a:r>
              <a:rPr lang="ja-JP" altLang="en-US" sz="1600" dirty="0"/>
              <a:t>本プロセスに適用可能なモデリングおよび最適化技術を想定し、研究試作および検証を実施する。</a:t>
            </a:r>
            <a:endParaRPr lang="en-US" altLang="ja-JP" sz="1600" dirty="0"/>
          </a:p>
          <a:p>
            <a:r>
              <a:rPr lang="ja-JP" altLang="en-US" sz="2000" dirty="0"/>
              <a:t>成果</a:t>
            </a:r>
            <a:endParaRPr lang="en-US" altLang="ja-JP" sz="2000" dirty="0"/>
          </a:p>
          <a:p>
            <a:pPr lvl="1"/>
            <a:r>
              <a:rPr lang="ja-JP" altLang="en-US" sz="1600" dirty="0"/>
              <a:t>最適化技術の開発は順調、</a:t>
            </a:r>
            <a:r>
              <a:rPr lang="en-US" altLang="ja-JP" sz="1600" dirty="0"/>
              <a:t>RO</a:t>
            </a:r>
            <a:r>
              <a:rPr lang="ja-JP" altLang="en-US" sz="1600" dirty="0"/>
              <a:t>プロセスにも適用した。モデリング技術は既存技術を組み合わせて試作した。</a:t>
            </a:r>
            <a:endParaRPr lang="en-US" altLang="ja-JP" sz="1600" dirty="0"/>
          </a:p>
          <a:p>
            <a:r>
              <a:rPr lang="ja-JP" altLang="en-US" sz="2000" dirty="0"/>
              <a:t>課題</a:t>
            </a:r>
            <a:endParaRPr lang="en-US" altLang="ja-JP" sz="2000" dirty="0"/>
          </a:p>
          <a:p>
            <a:pPr lvl="1"/>
            <a:r>
              <a:rPr lang="ja-JP" altLang="en-US" sz="1600" dirty="0"/>
              <a:t>最重要であるモデリング技術が開発目標に達しなかったため、</a:t>
            </a:r>
            <a:r>
              <a:rPr lang="en-US" altLang="ja-JP" sz="1600" dirty="0"/>
              <a:t>Phase2</a:t>
            </a:r>
            <a:r>
              <a:rPr lang="ja-JP" altLang="en-US" sz="1600" dirty="0"/>
              <a:t>での中止を決断。</a:t>
            </a:r>
            <a:endParaRPr lang="en-US" altLang="ja-JP" sz="1600" dirty="0"/>
          </a:p>
          <a:p>
            <a:r>
              <a:rPr lang="ja-JP" altLang="en-US" sz="2000" dirty="0"/>
              <a:t>今後</a:t>
            </a:r>
            <a:endParaRPr lang="en-US" altLang="ja-JP" sz="2000" dirty="0"/>
          </a:p>
          <a:p>
            <a:pPr lvl="1"/>
            <a:r>
              <a:rPr lang="ja-JP" altLang="en-US" sz="1600" dirty="0"/>
              <a:t>今後は、</a:t>
            </a:r>
            <a:r>
              <a:rPr lang="en-US" altLang="ja-JP" sz="1600" dirty="0"/>
              <a:t>Gr.</a:t>
            </a:r>
            <a:r>
              <a:rPr lang="ja-JP" altLang="en-US" sz="1600" dirty="0"/>
              <a:t>全体のミッションを整理し直した上で、各メンバーの次期テーマ創出を目指す。</a:t>
            </a:r>
          </a:p>
          <a:p>
            <a:pPr lvl="1"/>
            <a:endParaRPr lang="en-US" altLang="ja-JP" sz="1600" dirty="0"/>
          </a:p>
        </p:txBody>
      </p:sp>
    </p:spTree>
    <p:extLst>
      <p:ext uri="{BB962C8B-B14F-4D97-AF65-F5344CB8AC3E}">
        <p14:creationId xmlns:p14="http://schemas.microsoft.com/office/powerpoint/2010/main" val="353308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AA30-30E3-E04E-A986-2BC33BAE3F2E}"/>
              </a:ext>
            </a:extLst>
          </p:cNvPr>
          <p:cNvSpPr>
            <a:spLocks noGrp="1"/>
          </p:cNvSpPr>
          <p:nvPr>
            <p:ph type="title"/>
          </p:nvPr>
        </p:nvSpPr>
        <p:spPr/>
        <p:txBody>
          <a:bodyPr/>
          <a:lstStyle/>
          <a:p>
            <a:r>
              <a:rPr lang="ja-JP" altLang="en-US"/>
              <a:t>有効性評価対象のプロセス</a:t>
            </a:r>
            <a:endParaRPr kumimoji="1" lang="ja-JP" altLang="en-US"/>
          </a:p>
        </p:txBody>
      </p:sp>
      <p:sp>
        <p:nvSpPr>
          <p:cNvPr id="3" name="スライド番号プレースホルダー 2">
            <a:extLst>
              <a:ext uri="{FF2B5EF4-FFF2-40B4-BE49-F238E27FC236}">
                <a16:creationId xmlns:a16="http://schemas.microsoft.com/office/drawing/2014/main" id="{4045D8E0-904E-B54C-8082-3715771F7724}"/>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graphicFrame>
        <p:nvGraphicFramePr>
          <p:cNvPr id="4" name="コンテンツ プレースホルダー 5">
            <a:extLst>
              <a:ext uri="{FF2B5EF4-FFF2-40B4-BE49-F238E27FC236}">
                <a16:creationId xmlns:a16="http://schemas.microsoft.com/office/drawing/2014/main" id="{F5338360-0DBD-A046-BB20-C75BBB716F44}"/>
              </a:ext>
            </a:extLst>
          </p:cNvPr>
          <p:cNvGraphicFramePr>
            <a:graphicFrameLocks/>
          </p:cNvGraphicFramePr>
          <p:nvPr>
            <p:extLst>
              <p:ext uri="{D42A27DB-BD31-4B8C-83A1-F6EECF244321}">
                <p14:modId xmlns:p14="http://schemas.microsoft.com/office/powerpoint/2010/main" val="3421563580"/>
              </p:ext>
            </p:extLst>
          </p:nvPr>
        </p:nvGraphicFramePr>
        <p:xfrm>
          <a:off x="602919" y="1576025"/>
          <a:ext cx="8818417" cy="3200400"/>
        </p:xfrm>
        <a:graphic>
          <a:graphicData uri="http://schemas.openxmlformats.org/drawingml/2006/table">
            <a:tbl>
              <a:tblPr firstRow="1" bandRow="1">
                <a:tableStyleId>{5940675A-B579-460E-94D1-54222C63F5DA}</a:tableStyleId>
              </a:tblPr>
              <a:tblGrid>
                <a:gridCol w="1395845">
                  <a:extLst>
                    <a:ext uri="{9D8B030D-6E8A-4147-A177-3AD203B41FA5}">
                      <a16:colId xmlns:a16="http://schemas.microsoft.com/office/drawing/2014/main" val="2638434928"/>
                    </a:ext>
                  </a:extLst>
                </a:gridCol>
                <a:gridCol w="1780309">
                  <a:extLst>
                    <a:ext uri="{9D8B030D-6E8A-4147-A177-3AD203B41FA5}">
                      <a16:colId xmlns:a16="http://schemas.microsoft.com/office/drawing/2014/main" val="3516641111"/>
                    </a:ext>
                  </a:extLst>
                </a:gridCol>
                <a:gridCol w="2216539">
                  <a:extLst>
                    <a:ext uri="{9D8B030D-6E8A-4147-A177-3AD203B41FA5}">
                      <a16:colId xmlns:a16="http://schemas.microsoft.com/office/drawing/2014/main" val="1799178995"/>
                    </a:ext>
                  </a:extLst>
                </a:gridCol>
                <a:gridCol w="1589998">
                  <a:extLst>
                    <a:ext uri="{9D8B030D-6E8A-4147-A177-3AD203B41FA5}">
                      <a16:colId xmlns:a16="http://schemas.microsoft.com/office/drawing/2014/main" val="2473573137"/>
                    </a:ext>
                  </a:extLst>
                </a:gridCol>
                <a:gridCol w="1835726">
                  <a:extLst>
                    <a:ext uri="{9D8B030D-6E8A-4147-A177-3AD203B41FA5}">
                      <a16:colId xmlns:a16="http://schemas.microsoft.com/office/drawing/2014/main" val="795452323"/>
                    </a:ext>
                  </a:extLst>
                </a:gridCol>
              </a:tblGrid>
              <a:tr h="361625">
                <a:tc>
                  <a:txBody>
                    <a:bodyPr/>
                    <a:lstStyle/>
                    <a:p>
                      <a:pPr algn="l"/>
                      <a:r>
                        <a:rPr kumimoji="1" lang="ja-JP" altLang="en-US" sz="1800" dirty="0"/>
                        <a:t>対象プロセス</a:t>
                      </a:r>
                    </a:p>
                  </a:txBody>
                  <a:tcPr>
                    <a:solidFill>
                      <a:srgbClr val="C7E4FF"/>
                    </a:solidFill>
                  </a:tcPr>
                </a:tc>
                <a:tc>
                  <a:txBody>
                    <a:bodyPr/>
                    <a:lstStyle/>
                    <a:p>
                      <a:pPr algn="l"/>
                      <a:r>
                        <a:rPr kumimoji="1" lang="ja-JP" altLang="en-US" sz="1800" dirty="0"/>
                        <a:t>人工データ</a:t>
                      </a:r>
                    </a:p>
                  </a:txBody>
                  <a:tcPr>
                    <a:solidFill>
                      <a:srgbClr val="C7E4FF"/>
                    </a:solidFill>
                  </a:tcPr>
                </a:tc>
                <a:tc>
                  <a:txBody>
                    <a:bodyPr/>
                    <a:lstStyle/>
                    <a:p>
                      <a:pPr algn="l"/>
                      <a:r>
                        <a:rPr kumimoji="1" lang="ja-JP" altLang="en-US" sz="1800" dirty="0"/>
                        <a:t>実データ</a:t>
                      </a:r>
                    </a:p>
                  </a:txBody>
                  <a:tcPr>
                    <a:solidFill>
                      <a:srgbClr val="C7E4FF"/>
                    </a:solidFill>
                  </a:tcPr>
                </a:tc>
                <a:tc>
                  <a:txBody>
                    <a:bodyPr/>
                    <a:lstStyle/>
                    <a:p>
                      <a:pPr algn="l"/>
                      <a:r>
                        <a:rPr kumimoji="1" lang="ja-JP" altLang="en-US" sz="1800" dirty="0"/>
                        <a:t>主な検証対象</a:t>
                      </a:r>
                    </a:p>
                  </a:txBody>
                  <a:tcPr>
                    <a:solidFill>
                      <a:srgbClr val="C7E4FF"/>
                    </a:solidFill>
                  </a:tcPr>
                </a:tc>
                <a:tc>
                  <a:txBody>
                    <a:bodyPr/>
                    <a:lstStyle/>
                    <a:p>
                      <a:pPr algn="l"/>
                      <a:r>
                        <a:rPr kumimoji="1" lang="ja-JP" altLang="en-US" sz="1800" dirty="0"/>
                        <a:t>目標精度 </a:t>
                      </a:r>
                      <a:r>
                        <a:rPr kumimoji="1" lang="en-US" altLang="ja-JP" sz="1800" dirty="0"/>
                        <a:t>(</a:t>
                      </a:r>
                      <a:r>
                        <a:rPr kumimoji="1" lang="ja-JP" altLang="en-US" sz="1800" dirty="0"/>
                        <a:t>人工</a:t>
                      </a:r>
                      <a:r>
                        <a:rPr kumimoji="1" lang="en-US" altLang="ja-JP" sz="1800" dirty="0"/>
                        <a:t>)</a:t>
                      </a:r>
                      <a:endParaRPr kumimoji="1" lang="ja-JP" altLang="en-US" sz="1800" dirty="0"/>
                    </a:p>
                  </a:txBody>
                  <a:tcPr>
                    <a:solidFill>
                      <a:srgbClr val="C7E4FF"/>
                    </a:solidFill>
                  </a:tcPr>
                </a:tc>
                <a:extLst>
                  <a:ext uri="{0D108BD9-81ED-4DB2-BD59-A6C34878D82A}">
                    <a16:rowId xmlns:a16="http://schemas.microsoft.com/office/drawing/2014/main" val="4201994074"/>
                  </a:ext>
                </a:extLst>
              </a:tr>
              <a:tr h="624625">
                <a:tc>
                  <a:txBody>
                    <a:bodyPr/>
                    <a:lstStyle/>
                    <a:p>
                      <a:r>
                        <a:rPr kumimoji="1" lang="ja-JP" altLang="en-US" sz="1800" dirty="0"/>
                        <a:t>紙パ</a:t>
                      </a:r>
                      <a:endParaRPr kumimoji="1" lang="en-US" altLang="ja-JP" sz="1800" dirty="0"/>
                    </a:p>
                    <a:p>
                      <a:r>
                        <a:rPr kumimoji="1" lang="ja-JP" altLang="en-US" sz="1800" dirty="0"/>
                        <a:t>蒸解工程</a:t>
                      </a:r>
                    </a:p>
                  </a:txBody>
                  <a:tcPr>
                    <a:solidFill>
                      <a:schemeClr val="bg1"/>
                    </a:solidFill>
                  </a:tcPr>
                </a:tc>
                <a:tc>
                  <a:txBody>
                    <a:bodyPr/>
                    <a:lstStyle/>
                    <a:p>
                      <a:pPr marL="0" indent="0">
                        <a:buFontTx/>
                        <a:buNone/>
                      </a:pPr>
                      <a:r>
                        <a:rPr kumimoji="1" lang="en-US" altLang="ja-JP" sz="1800" dirty="0"/>
                        <a:t>H</a:t>
                      </a:r>
                      <a:r>
                        <a:rPr kumimoji="1" lang="ja-JP" altLang="en-US" sz="1800" dirty="0"/>
                        <a:t>ファクターモデル</a:t>
                      </a:r>
                      <a:endParaRPr kumimoji="1" lang="en-US" altLang="ja-JP" sz="1800" dirty="0"/>
                    </a:p>
                  </a:txBody>
                  <a:tcPr/>
                </a:tc>
                <a:tc>
                  <a:txBody>
                    <a:bodyPr/>
                    <a:lstStyle/>
                    <a:p>
                      <a:pPr marL="0" indent="0">
                        <a:buFontTx/>
                        <a:buNone/>
                      </a:pPr>
                      <a:r>
                        <a:rPr kumimoji="1" lang="ja-JP" altLang="en-US" sz="1800" dirty="0"/>
                        <a:t>石巻</a:t>
                      </a:r>
                      <a:r>
                        <a:rPr kumimoji="1" lang="en-US" altLang="ja-JP" sz="1800" dirty="0"/>
                        <a:t>2KP</a:t>
                      </a:r>
                      <a:r>
                        <a:rPr kumimoji="1" lang="ja-JP" altLang="en-US" sz="1800" dirty="0"/>
                        <a:t>の運転実績データ</a:t>
                      </a:r>
                      <a:endParaRPr kumimoji="1" lang="en-US" altLang="ja-JP" sz="1800" dirty="0"/>
                    </a:p>
                  </a:txBody>
                  <a:tcPr/>
                </a:tc>
                <a:tc>
                  <a:txBody>
                    <a:bodyPr/>
                    <a:lstStyle/>
                    <a:p>
                      <a:pPr marL="0" indent="0">
                        <a:buFontTx/>
                        <a:buNone/>
                      </a:pPr>
                      <a:r>
                        <a:rPr kumimoji="1" lang="ja-JP" altLang="en-US" sz="1800" dirty="0"/>
                        <a:t>動特性 </a:t>
                      </a:r>
                      <a:r>
                        <a:rPr kumimoji="1" lang="en-US" altLang="ja-JP" sz="1800" dirty="0"/>
                        <a:t>+</a:t>
                      </a:r>
                    </a:p>
                    <a:p>
                      <a:pPr marL="0" indent="0">
                        <a:buFontTx/>
                        <a:buNone/>
                      </a:pPr>
                      <a:r>
                        <a:rPr kumimoji="1" lang="ja-JP" altLang="en-US" sz="1800" dirty="0"/>
                        <a:t>非線型性</a:t>
                      </a:r>
                      <a:endParaRPr kumimoji="1" lang="en-US" altLang="ja-JP" sz="1800" dirty="0"/>
                    </a:p>
                  </a:txBody>
                  <a:tcPr/>
                </a:tc>
                <a:tc>
                  <a:txBody>
                    <a:bodyPr/>
                    <a:lstStyle/>
                    <a:p>
                      <a:pPr marL="0" indent="0">
                        <a:buFontTx/>
                        <a:buNone/>
                      </a:pPr>
                      <a:r>
                        <a:rPr kumimoji="1" lang="en-US" altLang="ja-JP" sz="1800" dirty="0"/>
                        <a:t>KN</a:t>
                      </a:r>
                      <a:r>
                        <a:rPr kumimoji="1" lang="ja-JP" altLang="en-US" sz="1800" dirty="0"/>
                        <a:t>価 </a:t>
                      </a:r>
                      <a:r>
                        <a:rPr kumimoji="1" lang="en-US" altLang="ja-JP" sz="1800" dirty="0"/>
                        <a:t>5%</a:t>
                      </a:r>
                    </a:p>
                  </a:txBody>
                  <a:tcPr/>
                </a:tc>
                <a:extLst>
                  <a:ext uri="{0D108BD9-81ED-4DB2-BD59-A6C34878D82A}">
                    <a16:rowId xmlns:a16="http://schemas.microsoft.com/office/drawing/2014/main" val="787014928"/>
                  </a:ext>
                </a:extLst>
              </a:tr>
              <a:tr h="624625">
                <a:tc>
                  <a:txBody>
                    <a:bodyPr/>
                    <a:lstStyle/>
                    <a:p>
                      <a:r>
                        <a:rPr kumimoji="1" lang="ja-JP" altLang="en-US" sz="1800" dirty="0"/>
                        <a:t>下水処理</a:t>
                      </a:r>
                      <a:endParaRPr kumimoji="1" lang="en-US" altLang="ja-JP" sz="1800" dirty="0"/>
                    </a:p>
                    <a:p>
                      <a:r>
                        <a:rPr kumimoji="1" lang="ja-JP" altLang="en-US" sz="1800" dirty="0"/>
                        <a:t>プロセス</a:t>
                      </a:r>
                      <a:endParaRPr kumimoji="1" lang="en-US" altLang="ja-JP" sz="1800" dirty="0"/>
                    </a:p>
                  </a:txBody>
                  <a:tcPr>
                    <a:solidFill>
                      <a:schemeClr val="bg1"/>
                    </a:solidFill>
                  </a:tcPr>
                </a:tc>
                <a:tc>
                  <a:txBody>
                    <a:bodyPr/>
                    <a:lstStyle/>
                    <a:p>
                      <a:pPr marL="0" indent="0">
                        <a:buFontTx/>
                        <a:buNone/>
                      </a:pPr>
                      <a:r>
                        <a:rPr kumimoji="1" lang="en-US" altLang="ja-JP" sz="1800" dirty="0"/>
                        <a:t>ASM</a:t>
                      </a:r>
                      <a:r>
                        <a:rPr kumimoji="1" lang="ja-JP" altLang="en-US" sz="1800" dirty="0"/>
                        <a:t>モデル</a:t>
                      </a:r>
                      <a:endParaRPr kumimoji="1" lang="en-US" altLang="ja-JP" sz="1800" dirty="0"/>
                    </a:p>
                  </a:txBody>
                  <a:tcPr/>
                </a:tc>
                <a:tc>
                  <a:txBody>
                    <a:bodyPr/>
                    <a:lstStyle/>
                    <a:p>
                      <a:pPr marL="0" indent="0">
                        <a:buFontTx/>
                        <a:buNone/>
                      </a:pPr>
                      <a:r>
                        <a:rPr kumimoji="1" lang="ja-JP" altLang="en-US" sz="1800" dirty="0"/>
                        <a:t>三重県南部浄化センターの運転実績データ </a:t>
                      </a:r>
                      <a:r>
                        <a:rPr kumimoji="1" lang="en-US" altLang="ja-JP" sz="1800" dirty="0"/>
                        <a:t>(IR</a:t>
                      </a:r>
                      <a:r>
                        <a:rPr kumimoji="1" lang="ja-JP" altLang="en-US" sz="1800" dirty="0"/>
                        <a:t>入りモデル</a:t>
                      </a:r>
                      <a:r>
                        <a:rPr kumimoji="1" lang="en-US" altLang="ja-JP" sz="1800" dirty="0"/>
                        <a:t>)</a:t>
                      </a:r>
                    </a:p>
                  </a:txBody>
                  <a:tcPr/>
                </a:tc>
                <a:tc>
                  <a:txBody>
                    <a:bodyPr/>
                    <a:lstStyle/>
                    <a:p>
                      <a:pPr marL="0" indent="0">
                        <a:buFontTx/>
                        <a:buNone/>
                      </a:pPr>
                      <a:r>
                        <a:rPr kumimoji="1" lang="ja-JP" altLang="en-US" sz="1800" dirty="0"/>
                        <a:t>動特性</a:t>
                      </a:r>
                      <a:endParaRPr kumimoji="1" lang="en-US" altLang="ja-JP" sz="1800" dirty="0"/>
                    </a:p>
                  </a:txBody>
                  <a:tcPr/>
                </a:tc>
                <a:tc>
                  <a:txBody>
                    <a:bodyPr/>
                    <a:lstStyle/>
                    <a:p>
                      <a:pPr marL="0" indent="0">
                        <a:buFontTx/>
                        <a:buNone/>
                      </a:pPr>
                      <a:r>
                        <a:rPr kumimoji="1" lang="en-US" altLang="ja-JP" sz="1800" dirty="0"/>
                        <a:t>T-N, NH4-N 5%</a:t>
                      </a:r>
                    </a:p>
                  </a:txBody>
                  <a:tcPr/>
                </a:tc>
                <a:extLst>
                  <a:ext uri="{0D108BD9-81ED-4DB2-BD59-A6C34878D82A}">
                    <a16:rowId xmlns:a16="http://schemas.microsoft.com/office/drawing/2014/main" val="409731326"/>
                  </a:ext>
                </a:extLst>
              </a:tr>
              <a:tr h="624625">
                <a:tc>
                  <a:txBody>
                    <a:bodyPr/>
                    <a:lstStyle/>
                    <a:p>
                      <a:r>
                        <a:rPr kumimoji="1" lang="ja-JP" altLang="en-US" sz="1800" dirty="0"/>
                        <a:t>再生可能</a:t>
                      </a:r>
                      <a:endParaRPr kumimoji="1" lang="en-US" altLang="ja-JP" sz="1800" dirty="0"/>
                    </a:p>
                    <a:p>
                      <a:r>
                        <a:rPr kumimoji="1" lang="ja-JP" altLang="en-US" sz="1800" dirty="0"/>
                        <a:t>エネルギー</a:t>
                      </a:r>
                    </a:p>
                  </a:txBody>
                  <a:tcPr>
                    <a:solidFill>
                      <a:schemeClr val="bg1"/>
                    </a:solidFill>
                  </a:tcPr>
                </a:tc>
                <a:tc>
                  <a:txBody>
                    <a:bodyPr/>
                    <a:lstStyle/>
                    <a:p>
                      <a:pPr marL="0" indent="0">
                        <a:buFont typeface="Arial" panose="020B0604020202020204" pitchFamily="34" charset="0"/>
                        <a:buNone/>
                      </a:pPr>
                      <a:r>
                        <a:rPr kumimoji="1" lang="ja-JP" altLang="en-US" sz="1800" dirty="0"/>
                        <a:t>蓄電池モデル</a:t>
                      </a:r>
                      <a:endParaRPr kumimoji="1" lang="en-US" altLang="ja-JP" sz="1800" dirty="0"/>
                    </a:p>
                  </a:txBody>
                  <a:tcPr/>
                </a:tc>
                <a:tc>
                  <a:txBody>
                    <a:bodyPr/>
                    <a:lstStyle/>
                    <a:p>
                      <a:pPr marL="0" lvl="0" indent="0">
                        <a:buFont typeface="Arial" panose="020B0604020202020204" pitchFamily="34" charset="0"/>
                        <a:buNone/>
                      </a:pPr>
                      <a:r>
                        <a:rPr kumimoji="1" lang="en-US" altLang="ja-JP" sz="1800" dirty="0"/>
                        <a:t>EMS</a:t>
                      </a:r>
                      <a:r>
                        <a:rPr kumimoji="1" lang="ja-JP" altLang="en-US" sz="1800" dirty="0"/>
                        <a:t>標準化</a:t>
                      </a:r>
                      <a:r>
                        <a:rPr kumimoji="1" lang="en-US" altLang="ja-JP" sz="1800" dirty="0"/>
                        <a:t>PJT</a:t>
                      </a:r>
                      <a:r>
                        <a:rPr kumimoji="1" lang="ja-JP" altLang="en-US" sz="1800" dirty="0"/>
                        <a:t>での充放電特性 </a:t>
                      </a:r>
                      <a:r>
                        <a:rPr kumimoji="1" lang="en-US" altLang="ja-JP" sz="1800" dirty="0"/>
                        <a:t>(</a:t>
                      </a:r>
                      <a:r>
                        <a:rPr kumimoji="1" lang="ja-JP" altLang="en-US" sz="1800" dirty="0"/>
                        <a:t>仮</a:t>
                      </a:r>
                      <a:r>
                        <a:rPr kumimoji="1" lang="en-US" altLang="ja-JP" sz="1800" dirty="0"/>
                        <a:t>)</a:t>
                      </a:r>
                    </a:p>
                  </a:txBody>
                  <a:tcPr/>
                </a:tc>
                <a:tc>
                  <a:txBody>
                    <a:bodyPr/>
                    <a:lstStyle/>
                    <a:p>
                      <a:pPr marL="0" lvl="0" indent="0">
                        <a:buFont typeface="Arial" panose="020B0604020202020204" pitchFamily="34" charset="0"/>
                        <a:buNone/>
                      </a:pPr>
                      <a:r>
                        <a:rPr kumimoji="1" lang="ja-JP" altLang="en-US" sz="1800" dirty="0"/>
                        <a:t>非線型性</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811754857"/>
                  </a:ext>
                </a:extLst>
              </a:tr>
              <a:tr h="624625">
                <a:tc>
                  <a:txBody>
                    <a:bodyPr/>
                    <a:lstStyle/>
                    <a:p>
                      <a:r>
                        <a:rPr kumimoji="1" lang="ja-JP" altLang="en-US" sz="1800" dirty="0"/>
                        <a:t>リサイクル</a:t>
                      </a:r>
                      <a:endParaRPr kumimoji="1" lang="en-US" altLang="ja-JP" sz="1800" dirty="0"/>
                    </a:p>
                    <a:p>
                      <a:r>
                        <a:rPr kumimoji="1" lang="ja-JP" altLang="en-US" sz="1800" dirty="0"/>
                        <a:t>化学</a:t>
                      </a:r>
                    </a:p>
                  </a:txBody>
                  <a:tcPr>
                    <a:solidFill>
                      <a:schemeClr val="bg1"/>
                    </a:solidFill>
                  </a:tcPr>
                </a:tc>
                <a:tc>
                  <a:txBody>
                    <a:bodyPr/>
                    <a:lstStyle/>
                    <a:p>
                      <a:pPr mar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657648290"/>
                  </a:ext>
                </a:extLst>
              </a:tr>
            </a:tbl>
          </a:graphicData>
        </a:graphic>
      </p:graphicFrame>
      <p:sp>
        <p:nvSpPr>
          <p:cNvPr id="5" name="テキスト ボックス 4">
            <a:extLst>
              <a:ext uri="{FF2B5EF4-FFF2-40B4-BE49-F238E27FC236}">
                <a16:creationId xmlns:a16="http://schemas.microsoft.com/office/drawing/2014/main" id="{D58EE8DB-E197-9F40-8628-119DFBC4CBC9}"/>
              </a:ext>
            </a:extLst>
          </p:cNvPr>
          <p:cNvSpPr txBox="1"/>
          <p:nvPr/>
        </p:nvSpPr>
        <p:spPr>
          <a:xfrm>
            <a:off x="517055" y="1016924"/>
            <a:ext cx="9770274" cy="461665"/>
          </a:xfrm>
          <a:prstGeom prst="rect">
            <a:avLst/>
          </a:prstGeom>
          <a:noFill/>
        </p:spPr>
        <p:txBody>
          <a:bodyPr wrap="square" rtlCol="0">
            <a:spAutoFit/>
          </a:bodyPr>
          <a:lstStyle/>
          <a:p>
            <a:r>
              <a:rPr lang="ja-JP" altLang="en-US" sz="2400" b="1" dirty="0"/>
              <a:t>下記のプロセスにおける人工データ・実データを有効性評価の対象とする</a:t>
            </a:r>
            <a:endParaRPr kumimoji="1" lang="ja-JP" altLang="en-US" sz="2400" b="1" dirty="0"/>
          </a:p>
        </p:txBody>
      </p:sp>
    </p:spTree>
    <p:extLst>
      <p:ext uri="{BB962C8B-B14F-4D97-AF65-F5344CB8AC3E}">
        <p14:creationId xmlns:p14="http://schemas.microsoft.com/office/powerpoint/2010/main" val="3051540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5AD16133-90CF-4526-96CB-672FB50BFD70}"/>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A30A133-D5B4-42DB-A700-9269E68A4477}"/>
              </a:ext>
            </a:extLst>
          </p:cNvPr>
          <p:cNvSpPr txBox="1"/>
          <p:nvPr/>
        </p:nvSpPr>
        <p:spPr>
          <a:xfrm>
            <a:off x="327558" y="854597"/>
            <a:ext cx="11680221" cy="1815882"/>
          </a:xfrm>
          <a:prstGeom prst="rect">
            <a:avLst/>
          </a:prstGeom>
          <a:noFill/>
          <a:ln>
            <a:noFill/>
          </a:ln>
        </p:spPr>
        <p:txBody>
          <a:bodyPr wrap="square" rtlCol="0">
            <a:spAutoFit/>
          </a:bodyPr>
          <a:lstStyle/>
          <a:p>
            <a:pPr marL="285750" indent="-285750">
              <a:buFont typeface="Arial" panose="020B0604020202020204" pitchFamily="34" charset="0"/>
              <a:buChar char="•"/>
            </a:pPr>
            <a:r>
              <a:rPr lang="ja-JP" altLang="en-US" sz="1400" dirty="0"/>
              <a:t>予測誤差を最小にすることが、必ずしも、最適操業とは一致しない、と指摘する文献があった。また、別の文献では、オフラインデータがカバーしない領域で、コストの見積もりが不正確になるために、モデルを基にした操業計画が最適にならないことがありうると指摘。（詳細 付録</a:t>
            </a:r>
            <a:r>
              <a:rPr lang="en-US" altLang="ja-JP" sz="1400" dirty="0"/>
              <a:t>M1-1</a:t>
            </a:r>
            <a:r>
              <a:rPr lang="ja-JP" altLang="en-US" sz="1400" dirty="0"/>
              <a:t>参照</a:t>
            </a:r>
            <a:r>
              <a:rPr lang="en-US" altLang="ja-JP" sz="1400" dirty="0"/>
              <a:t>)</a:t>
            </a:r>
          </a:p>
          <a:p>
            <a:pPr marL="285750" indent="-285750">
              <a:buFont typeface="Arial" panose="020B0604020202020204" pitchFamily="34" charset="0"/>
              <a:buChar char="•"/>
            </a:pPr>
            <a:r>
              <a:rPr lang="ja-JP" altLang="en-US" sz="1400" dirty="0"/>
              <a:t>操業の最適化を支援するタスクでは、モデルの予測精度を根拠にして、操業計画の妥当性を主張することが多ため、モデリングのフェーズで、予測精度を追及する傾向がある。これは、学習したモデルを基にした操業計画が最適にならない可能性を示唆する。</a:t>
            </a:r>
          </a:p>
          <a:p>
            <a:pPr marL="285750" indent="-285750">
              <a:buFont typeface="Arial" panose="020B0604020202020204" pitchFamily="34" charset="0"/>
              <a:buChar char="•"/>
            </a:pPr>
            <a:r>
              <a:rPr lang="ja-JP" altLang="en-US" sz="1400" dirty="0"/>
              <a:t>モデルベースの強化学習の知見がプロジェクトが想定する制御対象にも当てはまるか調べるために、下水処理施設のシミュレータを対象に、</a:t>
            </a:r>
            <a:r>
              <a:rPr lang="en-US" altLang="ja-JP" sz="1400" dirty="0"/>
              <a:t>DVBF(DEEP VARIATIONAL BAYES FILTERS)</a:t>
            </a:r>
            <a:r>
              <a:rPr lang="ja-JP" altLang="en-US" sz="1400" dirty="0"/>
              <a:t>によりデータをモデル化し、予測誤差と制御の性能の関係を調査した。</a:t>
            </a:r>
            <a:endParaRPr lang="en-US" altLang="ja-JP" sz="1400" dirty="0"/>
          </a:p>
          <a:p>
            <a:pPr marL="285750" indent="-285750">
              <a:buFont typeface="Arial" panose="020B0604020202020204" pitchFamily="34" charset="0"/>
              <a:buChar char="•"/>
            </a:pPr>
            <a:r>
              <a:rPr kumimoji="1" lang="ja-JP" altLang="en-US" sz="1400" dirty="0"/>
              <a:t>結果として、予測誤差と、操業計画に基づいて運転したときのコストには、相関がみられなかった。したがって、モデリングのフェーズで予測精度を追及することを見直す必要はないと判断した。</a:t>
            </a: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7" name="表 7">
            <a:extLst>
              <a:ext uri="{FF2B5EF4-FFF2-40B4-BE49-F238E27FC236}">
                <a16:creationId xmlns:a16="http://schemas.microsoft.com/office/drawing/2014/main" id="{A064388D-8875-4CC7-800A-532BB16CFD24}"/>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3893407">
                  <a:extLst>
                    <a:ext uri="{9D8B030D-6E8A-4147-A177-3AD203B41FA5}">
                      <a16:colId xmlns:a16="http://schemas.microsoft.com/office/drawing/2014/main" val="3800735335"/>
                    </a:ext>
                  </a:extLst>
                </a:gridCol>
                <a:gridCol w="3893407">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pic>
        <p:nvPicPr>
          <p:cNvPr id="15" name="Picture 2">
            <a:extLst>
              <a:ext uri="{FF2B5EF4-FFF2-40B4-BE49-F238E27FC236}">
                <a16:creationId xmlns:a16="http://schemas.microsoft.com/office/drawing/2014/main" id="{FDAFC2A6-43A4-465C-8685-5B4FDE80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728" y="2696635"/>
            <a:ext cx="3600000" cy="28275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27F363E2-E676-4089-BF0D-E616C0878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442" y="3281494"/>
            <a:ext cx="3600000" cy="2232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id="{BBCA21DD-8D85-4F68-A007-948842F4B4AC}"/>
              </a:ext>
            </a:extLst>
          </p:cNvPr>
          <p:cNvCxnSpPr>
            <a:cxnSpLocks/>
          </p:cNvCxnSpPr>
          <p:nvPr/>
        </p:nvCxnSpPr>
        <p:spPr>
          <a:xfrm flipV="1">
            <a:off x="8444764" y="3823009"/>
            <a:ext cx="3326823" cy="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2CFE87-4629-4176-8197-394D2BFC5759}"/>
              </a:ext>
            </a:extLst>
          </p:cNvPr>
          <p:cNvCxnSpPr>
            <a:cxnSpLocks/>
          </p:cNvCxnSpPr>
          <p:nvPr/>
        </p:nvCxnSpPr>
        <p:spPr>
          <a:xfrm>
            <a:off x="10352061" y="3399740"/>
            <a:ext cx="0" cy="404197"/>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DFF1FE1-5E25-4BCC-8525-CCCDDDCCE6FE}"/>
              </a:ext>
            </a:extLst>
          </p:cNvPr>
          <p:cNvSpPr txBox="1"/>
          <p:nvPr/>
        </p:nvSpPr>
        <p:spPr>
          <a:xfrm>
            <a:off x="9582048" y="2798079"/>
            <a:ext cx="1831461" cy="461665"/>
          </a:xfrm>
          <a:prstGeom prst="rect">
            <a:avLst/>
          </a:prstGeom>
          <a:noFill/>
        </p:spPr>
        <p:txBody>
          <a:bodyPr wrap="square" rtlCol="0">
            <a:spAutoFit/>
          </a:bodyPr>
          <a:lstStyle/>
          <a:p>
            <a:pPr algn="ctr"/>
            <a:r>
              <a:rPr lang="ja-JP" altLang="en-US" sz="1200" dirty="0"/>
              <a:t>この例では、</a:t>
            </a:r>
            <a:endParaRPr lang="en-US" altLang="ja-JP" sz="1200" dirty="0"/>
          </a:p>
          <a:p>
            <a:pPr algn="ctr"/>
            <a:r>
              <a:rPr lang="ja-JP" altLang="en-US" sz="1200" dirty="0"/>
              <a:t>超過量の平均は</a:t>
            </a:r>
            <a:r>
              <a:rPr lang="en-US" altLang="ja-JP" sz="1200" dirty="0"/>
              <a:t>0.25</a:t>
            </a:r>
            <a:endParaRPr kumimoji="1" lang="ja-JP" altLang="en-US" sz="1200" dirty="0"/>
          </a:p>
        </p:txBody>
      </p:sp>
      <p:sp>
        <p:nvSpPr>
          <p:cNvPr id="22" name="正方形/長方形 21">
            <a:extLst>
              <a:ext uri="{FF2B5EF4-FFF2-40B4-BE49-F238E27FC236}">
                <a16:creationId xmlns:a16="http://schemas.microsoft.com/office/drawing/2014/main" id="{2DCDF0BC-68BD-46EF-9C0F-DA3D1193CB37}"/>
              </a:ext>
            </a:extLst>
          </p:cNvPr>
          <p:cNvSpPr/>
          <p:nvPr/>
        </p:nvSpPr>
        <p:spPr>
          <a:xfrm>
            <a:off x="405483" y="2721482"/>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C3D87A6E-5E66-4967-8D61-742DFA93B63A}"/>
              </a:ext>
            </a:extLst>
          </p:cNvPr>
          <p:cNvSpPr/>
          <p:nvPr/>
        </p:nvSpPr>
        <p:spPr>
          <a:xfrm>
            <a:off x="405483" y="5597239"/>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ADF8B8C0-9939-4289-9C5B-8098AEB4D740}"/>
              </a:ext>
            </a:extLst>
          </p:cNvPr>
          <p:cNvSpPr/>
          <p:nvPr/>
        </p:nvSpPr>
        <p:spPr>
          <a:xfrm>
            <a:off x="405483" y="4914874"/>
            <a:ext cx="2754683" cy="4237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A1A5B1F6-94A6-43C7-A481-660D41A1523D}"/>
              </a:ext>
            </a:extLst>
          </p:cNvPr>
          <p:cNvSpPr/>
          <p:nvPr/>
        </p:nvSpPr>
        <p:spPr>
          <a:xfrm>
            <a:off x="405483" y="4195935"/>
            <a:ext cx="2754683" cy="4237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4A69D82F-BF13-42EC-84DB-92F91B996F93}"/>
              </a:ext>
            </a:extLst>
          </p:cNvPr>
          <p:cNvSpPr/>
          <p:nvPr/>
        </p:nvSpPr>
        <p:spPr>
          <a:xfrm>
            <a:off x="405483" y="3476996"/>
            <a:ext cx="2754683" cy="423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B04C71EA-83B1-4762-8BFD-AC7AA3C6F687}"/>
              </a:ext>
            </a:extLst>
          </p:cNvPr>
          <p:cNvSpPr txBox="1"/>
          <p:nvPr/>
        </p:nvSpPr>
        <p:spPr>
          <a:xfrm>
            <a:off x="778491" y="2720952"/>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8" name="テキスト ボックス 27">
            <a:extLst>
              <a:ext uri="{FF2B5EF4-FFF2-40B4-BE49-F238E27FC236}">
                <a16:creationId xmlns:a16="http://schemas.microsoft.com/office/drawing/2014/main" id="{D9E74953-9121-43A3-8298-CFC440F1A850}"/>
              </a:ext>
            </a:extLst>
          </p:cNvPr>
          <p:cNvSpPr txBox="1"/>
          <p:nvPr/>
        </p:nvSpPr>
        <p:spPr>
          <a:xfrm>
            <a:off x="785806" y="5602864"/>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9" name="テキスト ボックス 28">
            <a:extLst>
              <a:ext uri="{FF2B5EF4-FFF2-40B4-BE49-F238E27FC236}">
                <a16:creationId xmlns:a16="http://schemas.microsoft.com/office/drawing/2014/main" id="{CC1AC653-01B8-40A9-9FB8-F352A92C134C}"/>
              </a:ext>
            </a:extLst>
          </p:cNvPr>
          <p:cNvSpPr txBox="1"/>
          <p:nvPr/>
        </p:nvSpPr>
        <p:spPr>
          <a:xfrm>
            <a:off x="619637" y="3544492"/>
            <a:ext cx="2321817" cy="307777"/>
          </a:xfrm>
          <a:prstGeom prst="rect">
            <a:avLst/>
          </a:prstGeom>
          <a:noFill/>
        </p:spPr>
        <p:txBody>
          <a:bodyPr wrap="square" rtlCol="0">
            <a:spAutoFit/>
          </a:bodyPr>
          <a:lstStyle/>
          <a:p>
            <a:pPr algn="ctr"/>
            <a:r>
              <a:rPr kumimoji="1" lang="ja-JP" altLang="en-US" sz="1400" dirty="0"/>
              <a:t>モデルを学習するためのデータ</a:t>
            </a:r>
          </a:p>
        </p:txBody>
      </p:sp>
      <p:sp>
        <p:nvSpPr>
          <p:cNvPr id="30" name="テキスト ボックス 29">
            <a:extLst>
              <a:ext uri="{FF2B5EF4-FFF2-40B4-BE49-F238E27FC236}">
                <a16:creationId xmlns:a16="http://schemas.microsoft.com/office/drawing/2014/main" id="{3F26D846-89BE-4578-837C-A8B663B19885}"/>
              </a:ext>
            </a:extLst>
          </p:cNvPr>
          <p:cNvSpPr txBox="1"/>
          <p:nvPr/>
        </p:nvSpPr>
        <p:spPr>
          <a:xfrm>
            <a:off x="619637" y="4269629"/>
            <a:ext cx="2321817" cy="307777"/>
          </a:xfrm>
          <a:prstGeom prst="rect">
            <a:avLst/>
          </a:prstGeom>
          <a:noFill/>
        </p:spPr>
        <p:txBody>
          <a:bodyPr wrap="square" rtlCol="0">
            <a:spAutoFit/>
          </a:bodyPr>
          <a:lstStyle/>
          <a:p>
            <a:pPr algn="ctr"/>
            <a:r>
              <a:rPr kumimoji="1" lang="ja-JP" altLang="en-US" sz="1400" dirty="0"/>
              <a:t>プラントのモデル</a:t>
            </a:r>
          </a:p>
        </p:txBody>
      </p:sp>
      <p:sp>
        <p:nvSpPr>
          <p:cNvPr id="31" name="テキスト ボックス 30">
            <a:extLst>
              <a:ext uri="{FF2B5EF4-FFF2-40B4-BE49-F238E27FC236}">
                <a16:creationId xmlns:a16="http://schemas.microsoft.com/office/drawing/2014/main" id="{D88AE1F8-121E-475E-839B-D473B790761F}"/>
              </a:ext>
            </a:extLst>
          </p:cNvPr>
          <p:cNvSpPr txBox="1"/>
          <p:nvPr/>
        </p:nvSpPr>
        <p:spPr>
          <a:xfrm>
            <a:off x="619637" y="4972821"/>
            <a:ext cx="2321817" cy="307777"/>
          </a:xfrm>
          <a:prstGeom prst="rect">
            <a:avLst/>
          </a:prstGeom>
          <a:noFill/>
        </p:spPr>
        <p:txBody>
          <a:bodyPr wrap="square" rtlCol="0">
            <a:spAutoFit/>
          </a:bodyPr>
          <a:lstStyle/>
          <a:p>
            <a:pPr algn="ctr"/>
            <a:r>
              <a:rPr kumimoji="1" lang="ja-JP" altLang="en-US" sz="1400" dirty="0"/>
              <a:t>最適操業計画</a:t>
            </a:r>
          </a:p>
        </p:txBody>
      </p:sp>
      <p:cxnSp>
        <p:nvCxnSpPr>
          <p:cNvPr id="33" name="直線矢印コネクタ 32">
            <a:extLst>
              <a:ext uri="{FF2B5EF4-FFF2-40B4-BE49-F238E27FC236}">
                <a16:creationId xmlns:a16="http://schemas.microsoft.com/office/drawing/2014/main" id="{40D76099-CF31-40B7-9501-D31D9C39A5DF}"/>
              </a:ext>
            </a:extLst>
          </p:cNvPr>
          <p:cNvCxnSpPr/>
          <p:nvPr/>
        </p:nvCxnSpPr>
        <p:spPr>
          <a:xfrm>
            <a:off x="1804224" y="3221543"/>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E5D5246B-0A91-4685-B9A6-82EDCC974001}"/>
              </a:ext>
            </a:extLst>
          </p:cNvPr>
          <p:cNvCxnSpPr/>
          <p:nvPr/>
        </p:nvCxnSpPr>
        <p:spPr>
          <a:xfrm>
            <a:off x="1804224" y="3924004"/>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直線矢印コネクタ 34">
            <a:extLst>
              <a:ext uri="{FF2B5EF4-FFF2-40B4-BE49-F238E27FC236}">
                <a16:creationId xmlns:a16="http://schemas.microsoft.com/office/drawing/2014/main" id="{FA77B187-F1CF-425B-8BB6-8F320C6977A8}"/>
              </a:ext>
            </a:extLst>
          </p:cNvPr>
          <p:cNvCxnSpPr/>
          <p:nvPr/>
        </p:nvCxnSpPr>
        <p:spPr>
          <a:xfrm>
            <a:off x="1804224" y="462646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847D3203-747A-4487-9396-A17BA0399011}"/>
              </a:ext>
            </a:extLst>
          </p:cNvPr>
          <p:cNvCxnSpPr/>
          <p:nvPr/>
        </p:nvCxnSpPr>
        <p:spPr>
          <a:xfrm>
            <a:off x="1804224" y="532892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7" name="テキスト ボックス 36">
            <a:extLst>
              <a:ext uri="{FF2B5EF4-FFF2-40B4-BE49-F238E27FC236}">
                <a16:creationId xmlns:a16="http://schemas.microsoft.com/office/drawing/2014/main" id="{2B988EF1-6B65-4BE9-9E1A-5CBC30FF935C}"/>
              </a:ext>
            </a:extLst>
          </p:cNvPr>
          <p:cNvSpPr txBox="1"/>
          <p:nvPr/>
        </p:nvSpPr>
        <p:spPr>
          <a:xfrm>
            <a:off x="3174506" y="3834854"/>
            <a:ext cx="1080000" cy="461665"/>
          </a:xfrm>
          <a:prstGeom prst="rect">
            <a:avLst/>
          </a:prstGeom>
          <a:noFill/>
        </p:spPr>
        <p:txBody>
          <a:bodyPr wrap="square" rtlCol="0">
            <a:spAutoFit/>
          </a:bodyPr>
          <a:lstStyle/>
          <a:p>
            <a:r>
              <a:rPr kumimoji="1" lang="en-US" altLang="ja-JP" sz="1200" dirty="0"/>
              <a:t>DVBF</a:t>
            </a:r>
            <a:r>
              <a:rPr kumimoji="1" lang="ja-JP" altLang="en-US" sz="1200" dirty="0"/>
              <a:t>で</a:t>
            </a:r>
            <a:endParaRPr kumimoji="1" lang="en-US" altLang="ja-JP" sz="1200" dirty="0"/>
          </a:p>
          <a:p>
            <a:r>
              <a:rPr kumimoji="1" lang="ja-JP" altLang="en-US" sz="1200" dirty="0"/>
              <a:t>モデル化</a:t>
            </a:r>
          </a:p>
        </p:txBody>
      </p:sp>
      <p:sp>
        <p:nvSpPr>
          <p:cNvPr id="38" name="テキスト ボックス 37">
            <a:extLst>
              <a:ext uri="{FF2B5EF4-FFF2-40B4-BE49-F238E27FC236}">
                <a16:creationId xmlns:a16="http://schemas.microsoft.com/office/drawing/2014/main" id="{494463D0-4DAD-4DAF-9444-2449560944F8}"/>
              </a:ext>
            </a:extLst>
          </p:cNvPr>
          <p:cNvSpPr txBox="1"/>
          <p:nvPr/>
        </p:nvSpPr>
        <p:spPr>
          <a:xfrm>
            <a:off x="3174506" y="3204259"/>
            <a:ext cx="1080000" cy="461665"/>
          </a:xfrm>
          <a:prstGeom prst="rect">
            <a:avLst/>
          </a:prstGeom>
          <a:noFill/>
        </p:spPr>
        <p:txBody>
          <a:bodyPr wrap="square" rtlCol="0">
            <a:spAutoFit/>
          </a:bodyPr>
          <a:lstStyle/>
          <a:p>
            <a:r>
              <a:rPr kumimoji="1" lang="ja-JP" altLang="en-US" sz="1200" dirty="0"/>
              <a:t>シミュレータでデータ収集</a:t>
            </a:r>
          </a:p>
        </p:txBody>
      </p:sp>
      <p:sp>
        <p:nvSpPr>
          <p:cNvPr id="39" name="テキスト ボックス 38">
            <a:extLst>
              <a:ext uri="{FF2B5EF4-FFF2-40B4-BE49-F238E27FC236}">
                <a16:creationId xmlns:a16="http://schemas.microsoft.com/office/drawing/2014/main" id="{62371A23-4EF5-4FA6-AC13-5668371BC3BA}"/>
              </a:ext>
            </a:extLst>
          </p:cNvPr>
          <p:cNvSpPr txBox="1"/>
          <p:nvPr/>
        </p:nvSpPr>
        <p:spPr>
          <a:xfrm>
            <a:off x="3174506" y="4529789"/>
            <a:ext cx="1193162" cy="646331"/>
          </a:xfrm>
          <a:prstGeom prst="rect">
            <a:avLst/>
          </a:prstGeom>
          <a:noFill/>
        </p:spPr>
        <p:txBody>
          <a:bodyPr wrap="square" rtlCol="0">
            <a:spAutoFit/>
          </a:bodyPr>
          <a:lstStyle/>
          <a:p>
            <a:r>
              <a:rPr kumimoji="1" lang="ja-JP" altLang="en-US" sz="1200" dirty="0"/>
              <a:t>強化学習で</a:t>
            </a:r>
            <a:endParaRPr kumimoji="1" lang="en-US" altLang="ja-JP" sz="1200" dirty="0"/>
          </a:p>
          <a:p>
            <a:r>
              <a:rPr kumimoji="1" lang="ja-JP" altLang="en-US" sz="1200" dirty="0"/>
              <a:t>最適操業計画</a:t>
            </a:r>
            <a:endParaRPr kumimoji="1" lang="en-US" altLang="ja-JP" sz="1200" dirty="0"/>
          </a:p>
          <a:p>
            <a:r>
              <a:rPr kumimoji="1" lang="ja-JP" altLang="en-US" sz="1200" dirty="0"/>
              <a:t>作成</a:t>
            </a:r>
            <a:endParaRPr kumimoji="1" lang="en-US" altLang="ja-JP" sz="1200" dirty="0"/>
          </a:p>
        </p:txBody>
      </p:sp>
      <p:sp>
        <p:nvSpPr>
          <p:cNvPr id="40" name="テキスト ボックス 39">
            <a:extLst>
              <a:ext uri="{FF2B5EF4-FFF2-40B4-BE49-F238E27FC236}">
                <a16:creationId xmlns:a16="http://schemas.microsoft.com/office/drawing/2014/main" id="{8D7A7CFC-3BF7-47AF-BBA9-0E5814806C3A}"/>
              </a:ext>
            </a:extLst>
          </p:cNvPr>
          <p:cNvSpPr txBox="1"/>
          <p:nvPr/>
        </p:nvSpPr>
        <p:spPr>
          <a:xfrm>
            <a:off x="3174506" y="5222957"/>
            <a:ext cx="1080000" cy="461665"/>
          </a:xfrm>
          <a:prstGeom prst="rect">
            <a:avLst/>
          </a:prstGeom>
          <a:noFill/>
        </p:spPr>
        <p:txBody>
          <a:bodyPr wrap="square" rtlCol="0">
            <a:spAutoFit/>
          </a:bodyPr>
          <a:lstStyle/>
          <a:p>
            <a:r>
              <a:rPr kumimoji="1" lang="ja-JP" altLang="en-US" sz="1200" dirty="0"/>
              <a:t>シミュレータで計画を評価</a:t>
            </a:r>
            <a:endParaRPr kumimoji="1" lang="en-US" altLang="ja-JP" sz="1200" dirty="0"/>
          </a:p>
        </p:txBody>
      </p:sp>
      <p:sp>
        <p:nvSpPr>
          <p:cNvPr id="41" name="テキスト ボックス 40">
            <a:extLst>
              <a:ext uri="{FF2B5EF4-FFF2-40B4-BE49-F238E27FC236}">
                <a16:creationId xmlns:a16="http://schemas.microsoft.com/office/drawing/2014/main" id="{5E92A59D-D4A6-484E-BC5B-DFB7A605D3A9}"/>
              </a:ext>
            </a:extLst>
          </p:cNvPr>
          <p:cNvSpPr txBox="1"/>
          <p:nvPr/>
        </p:nvSpPr>
        <p:spPr>
          <a:xfrm>
            <a:off x="4847934" y="5514712"/>
            <a:ext cx="2754683" cy="276999"/>
          </a:xfrm>
          <a:prstGeom prst="rect">
            <a:avLst/>
          </a:prstGeom>
          <a:noFill/>
        </p:spPr>
        <p:txBody>
          <a:bodyPr wrap="square" rtlCol="0">
            <a:spAutoFit/>
          </a:bodyPr>
          <a:lstStyle/>
          <a:p>
            <a:pPr algn="ctr"/>
            <a:r>
              <a:rPr kumimoji="1" lang="ja-JP" altLang="en-US" sz="1200" dirty="0"/>
              <a:t>モデル化誤差（</a:t>
            </a:r>
            <a:r>
              <a:rPr kumimoji="1" lang="en-US" altLang="ja-JP" sz="1200" dirty="0"/>
              <a:t>NH4</a:t>
            </a:r>
            <a:r>
              <a:rPr kumimoji="1" lang="ja-JP" altLang="en-US" sz="1200" dirty="0"/>
              <a:t>の予測誤差）</a:t>
            </a:r>
          </a:p>
        </p:txBody>
      </p:sp>
      <p:sp>
        <p:nvSpPr>
          <p:cNvPr id="42" name="テキスト ボックス 41">
            <a:extLst>
              <a:ext uri="{FF2B5EF4-FFF2-40B4-BE49-F238E27FC236}">
                <a16:creationId xmlns:a16="http://schemas.microsoft.com/office/drawing/2014/main" id="{45362A04-08E8-4121-8D54-B1B7DF0B0542}"/>
              </a:ext>
            </a:extLst>
          </p:cNvPr>
          <p:cNvSpPr txBox="1"/>
          <p:nvPr/>
        </p:nvSpPr>
        <p:spPr>
          <a:xfrm rot="16200000">
            <a:off x="2929322" y="3994585"/>
            <a:ext cx="2913678" cy="276999"/>
          </a:xfrm>
          <a:prstGeom prst="rect">
            <a:avLst/>
          </a:prstGeom>
          <a:noFill/>
        </p:spPr>
        <p:txBody>
          <a:bodyPr wrap="square" rtlCol="0">
            <a:spAutoFit/>
          </a:bodyPr>
          <a:lstStyle/>
          <a:p>
            <a:pPr algn="ctr"/>
            <a:r>
              <a:rPr kumimoji="1" lang="ja-JP" altLang="en-US" sz="1200" dirty="0"/>
              <a:t>コスト関数（</a:t>
            </a:r>
            <a:r>
              <a:rPr kumimoji="1" lang="en-US" altLang="ja-JP" sz="1200" dirty="0"/>
              <a:t>NH4</a:t>
            </a:r>
            <a:r>
              <a:rPr kumimoji="1" lang="ja-JP" altLang="en-US" sz="1200" dirty="0"/>
              <a:t>の基準からの超過量）</a:t>
            </a:r>
          </a:p>
        </p:txBody>
      </p:sp>
      <p:sp>
        <p:nvSpPr>
          <p:cNvPr id="43" name="テキスト ボックス 42">
            <a:extLst>
              <a:ext uri="{FF2B5EF4-FFF2-40B4-BE49-F238E27FC236}">
                <a16:creationId xmlns:a16="http://schemas.microsoft.com/office/drawing/2014/main" id="{2BFED8E4-22AB-494A-8A40-C9D9F41D14ED}"/>
              </a:ext>
            </a:extLst>
          </p:cNvPr>
          <p:cNvSpPr txBox="1"/>
          <p:nvPr/>
        </p:nvSpPr>
        <p:spPr>
          <a:xfrm>
            <a:off x="4696713" y="5818307"/>
            <a:ext cx="3035454" cy="307777"/>
          </a:xfrm>
          <a:prstGeom prst="rect">
            <a:avLst/>
          </a:prstGeom>
          <a:noFill/>
        </p:spPr>
        <p:txBody>
          <a:bodyPr wrap="square" rtlCol="0">
            <a:spAutoFit/>
          </a:bodyPr>
          <a:lstStyle/>
          <a:p>
            <a:pPr algn="ctr"/>
            <a:r>
              <a:rPr kumimoji="1" lang="ja-JP" altLang="en-US" sz="1400" dirty="0"/>
              <a:t>図１</a:t>
            </a:r>
            <a:r>
              <a:rPr kumimoji="1" lang="en-US" altLang="ja-JP" sz="1400" dirty="0"/>
              <a:t>. </a:t>
            </a:r>
            <a:r>
              <a:rPr kumimoji="1" lang="ja-JP" altLang="en-US" sz="1400" dirty="0"/>
              <a:t>予測誤差とコストの間の散布図</a:t>
            </a:r>
          </a:p>
        </p:txBody>
      </p:sp>
      <p:sp>
        <p:nvSpPr>
          <p:cNvPr id="47" name="テキスト ボックス 46">
            <a:extLst>
              <a:ext uri="{FF2B5EF4-FFF2-40B4-BE49-F238E27FC236}">
                <a16:creationId xmlns:a16="http://schemas.microsoft.com/office/drawing/2014/main" id="{5C47326B-FF5A-40A4-8FBB-1CC48C05131B}"/>
              </a:ext>
            </a:extLst>
          </p:cNvPr>
          <p:cNvSpPr txBox="1"/>
          <p:nvPr/>
        </p:nvSpPr>
        <p:spPr>
          <a:xfrm>
            <a:off x="8149640" y="5586166"/>
            <a:ext cx="3858137" cy="523220"/>
          </a:xfrm>
          <a:prstGeom prst="rect">
            <a:avLst/>
          </a:prstGeom>
          <a:noFill/>
        </p:spPr>
        <p:txBody>
          <a:bodyPr wrap="square" rtlCol="0">
            <a:spAutoFit/>
          </a:bodyPr>
          <a:lstStyle/>
          <a:p>
            <a:pPr algn="ctr"/>
            <a:r>
              <a:rPr kumimoji="1" lang="ja-JP" altLang="en-US" sz="1400" dirty="0"/>
              <a:t>図２</a:t>
            </a:r>
            <a:r>
              <a:rPr kumimoji="1" lang="en-US" altLang="ja-JP" sz="1400" dirty="0"/>
              <a:t>. </a:t>
            </a:r>
            <a:r>
              <a:rPr kumimoji="1" lang="ja-JP" altLang="en-US" sz="1400" dirty="0"/>
              <a:t>シミュレータを最適操業計画で</a:t>
            </a:r>
            <a:endParaRPr kumimoji="1" lang="en-US" altLang="ja-JP" sz="1400" dirty="0"/>
          </a:p>
          <a:p>
            <a:pPr algn="ctr"/>
            <a:r>
              <a:rPr kumimoji="1" lang="ja-JP" altLang="en-US" sz="1400" dirty="0"/>
              <a:t>制御した結果の一例</a:t>
            </a:r>
          </a:p>
        </p:txBody>
      </p:sp>
    </p:spTree>
    <p:extLst>
      <p:ext uri="{BB962C8B-B14F-4D97-AF65-F5344CB8AC3E}">
        <p14:creationId xmlns:p14="http://schemas.microsoft.com/office/powerpoint/2010/main" val="2868418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C5023900-801B-4683-8FDA-9AA09BD57B32}"/>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9" name="表 7">
            <a:extLst>
              <a:ext uri="{FF2B5EF4-FFF2-40B4-BE49-F238E27FC236}">
                <a16:creationId xmlns:a16="http://schemas.microsoft.com/office/drawing/2014/main" id="{E7AA3416-02DB-449F-ACC6-894CCAF3E9A0}"/>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4887909">
                  <a:extLst>
                    <a:ext uri="{9D8B030D-6E8A-4147-A177-3AD203B41FA5}">
                      <a16:colId xmlns:a16="http://schemas.microsoft.com/office/drawing/2014/main" val="3800735335"/>
                    </a:ext>
                  </a:extLst>
                </a:gridCol>
                <a:gridCol w="2898905">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sp>
        <p:nvSpPr>
          <p:cNvPr id="7" name="テキスト ボックス 6">
            <a:extLst>
              <a:ext uri="{FF2B5EF4-FFF2-40B4-BE49-F238E27FC236}">
                <a16:creationId xmlns:a16="http://schemas.microsoft.com/office/drawing/2014/main" id="{B1201F6B-389A-4A65-BDA3-2407FA1EF4A4}"/>
              </a:ext>
            </a:extLst>
          </p:cNvPr>
          <p:cNvSpPr txBox="1"/>
          <p:nvPr/>
        </p:nvSpPr>
        <p:spPr>
          <a:xfrm>
            <a:off x="327558" y="922876"/>
            <a:ext cx="11680221" cy="160043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t>操業の現場では、習慣やルールによって操作のパターンが決まっていて、操作量を自由に選べないことがある。最適操業計画も、既存の操作のパターンに従う必要があるため、オフラインデータを参照して操作のパターンを学習する。</a:t>
            </a:r>
          </a:p>
          <a:p>
            <a:pPr marL="285750" indent="-285750">
              <a:buFont typeface="Arial" panose="020B0604020202020204" pitchFamily="34" charset="0"/>
              <a:buChar char="•"/>
            </a:pPr>
            <a:r>
              <a:rPr kumimoji="1" lang="ja-JP" altLang="en-US" sz="1400" dirty="0"/>
              <a:t>操作のパターンを</a:t>
            </a:r>
            <a:r>
              <a:rPr kumimoji="1" lang="en-US" altLang="ja-JP" sz="1400" dirty="0"/>
              <a:t>Variational Auto Encoders(VAEs)</a:t>
            </a:r>
            <a:r>
              <a:rPr kumimoji="1" lang="ja-JP" altLang="en-US" sz="1400" dirty="0"/>
              <a:t>によりモデル化することを検討する。</a:t>
            </a:r>
            <a:r>
              <a:rPr kumimoji="1" lang="en-US" altLang="ja-JP" sz="1400" dirty="0"/>
              <a:t>VAEs</a:t>
            </a:r>
            <a:r>
              <a:rPr kumimoji="1" lang="ja-JP" altLang="en-US" sz="1400" dirty="0"/>
              <a:t>によって、ある操作変数の組合せを潜在変数に変換し、事前分布との乖離を</a:t>
            </a:r>
            <a:r>
              <a:rPr kumimoji="1" lang="en-US" altLang="ja-JP" sz="1400" dirty="0"/>
              <a:t>KL</a:t>
            </a:r>
            <a:r>
              <a:rPr kumimoji="1" lang="ja-JP" altLang="en-US" sz="1400" dirty="0"/>
              <a:t>情報量で評価することで、オフラインデータとの乖離を定量化する。最適操業計画を検討するときに、オフラインデータとの乖離をコスト関数に重畳することで、既存の操作のパターンを守ることを期待する。</a:t>
            </a:r>
          </a:p>
          <a:p>
            <a:pPr marL="285750" indent="-285750">
              <a:buFont typeface="Arial" panose="020B0604020202020204" pitchFamily="34" charset="0"/>
              <a:buChar char="•"/>
            </a:pPr>
            <a:r>
              <a:rPr kumimoji="1" lang="ja-JP" altLang="en-US" sz="1400" dirty="0"/>
              <a:t>現在、下水処理シミュレータを使ってアルゴリズムを検証中である。</a:t>
            </a:r>
            <a:r>
              <a:rPr kumimoji="1" lang="en-US" altLang="ja-JP" sz="1400" dirty="0"/>
              <a:t>VAEs</a:t>
            </a:r>
            <a:r>
              <a:rPr kumimoji="1" lang="ja-JP" altLang="en-US" sz="1400" dirty="0"/>
              <a:t>により操作変数のデータを学習し、</a:t>
            </a:r>
            <a:r>
              <a:rPr kumimoji="1" lang="en-US" altLang="ja-JP" sz="1400" dirty="0"/>
              <a:t>KL</a:t>
            </a:r>
            <a:r>
              <a:rPr kumimoji="1" lang="ja-JP" altLang="en-US" sz="1400" dirty="0"/>
              <a:t>情報量を評価した。この結果は、オフラインデータとの乖離を評価できる可能性を示唆する。最適操業計画が既存の操作のパターンを満たすことを検証する。</a:t>
            </a:r>
          </a:p>
        </p:txBody>
      </p:sp>
      <p:pic>
        <p:nvPicPr>
          <p:cNvPr id="14" name="Picture 2">
            <a:extLst>
              <a:ext uri="{FF2B5EF4-FFF2-40B4-BE49-F238E27FC236}">
                <a16:creationId xmlns:a16="http://schemas.microsoft.com/office/drawing/2014/main" id="{4F7045E3-9B4E-4CA7-A057-C6D0A74D4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746" y="2856105"/>
            <a:ext cx="3600000" cy="292975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3F83D686-CDD0-49A2-95EA-2C3D709433C2}"/>
              </a:ext>
            </a:extLst>
          </p:cNvPr>
          <p:cNvSpPr txBox="1"/>
          <p:nvPr/>
        </p:nvSpPr>
        <p:spPr>
          <a:xfrm>
            <a:off x="5771020" y="5839067"/>
            <a:ext cx="2754683" cy="276999"/>
          </a:xfrm>
          <a:prstGeom prst="rect">
            <a:avLst/>
          </a:prstGeom>
          <a:noFill/>
        </p:spPr>
        <p:txBody>
          <a:bodyPr wrap="square" rtlCol="0">
            <a:spAutoFit/>
          </a:bodyPr>
          <a:lstStyle/>
          <a:p>
            <a:pPr algn="ctr"/>
            <a:r>
              <a:rPr kumimoji="1" lang="en-US" altLang="ja-JP" sz="1200" dirty="0"/>
              <a:t>DO</a:t>
            </a:r>
            <a:endParaRPr kumimoji="1" lang="ja-JP" altLang="en-US" sz="1200" dirty="0"/>
          </a:p>
        </p:txBody>
      </p:sp>
      <p:sp>
        <p:nvSpPr>
          <p:cNvPr id="16" name="テキスト ボックス 15">
            <a:extLst>
              <a:ext uri="{FF2B5EF4-FFF2-40B4-BE49-F238E27FC236}">
                <a16:creationId xmlns:a16="http://schemas.microsoft.com/office/drawing/2014/main" id="{B2BCF69B-7C74-4141-BF2F-7A6517B64DF7}"/>
              </a:ext>
            </a:extLst>
          </p:cNvPr>
          <p:cNvSpPr txBox="1"/>
          <p:nvPr/>
        </p:nvSpPr>
        <p:spPr>
          <a:xfrm rot="16200000">
            <a:off x="3852408" y="4318940"/>
            <a:ext cx="2913678" cy="276999"/>
          </a:xfrm>
          <a:prstGeom prst="rect">
            <a:avLst/>
          </a:prstGeom>
          <a:noFill/>
        </p:spPr>
        <p:txBody>
          <a:bodyPr wrap="square" rtlCol="0">
            <a:spAutoFit/>
          </a:bodyPr>
          <a:lstStyle/>
          <a:p>
            <a:pPr algn="ctr"/>
            <a:r>
              <a:rPr kumimoji="1" lang="ja-JP" altLang="en-US" sz="1200" dirty="0"/>
              <a:t>汚水流入量</a:t>
            </a:r>
          </a:p>
        </p:txBody>
      </p:sp>
      <p:sp>
        <p:nvSpPr>
          <p:cNvPr id="8" name="正方形/長方形 7">
            <a:extLst>
              <a:ext uri="{FF2B5EF4-FFF2-40B4-BE49-F238E27FC236}">
                <a16:creationId xmlns:a16="http://schemas.microsoft.com/office/drawing/2014/main" id="{A50B1155-60CF-4A89-A0A8-22603B9FBD8E}"/>
              </a:ext>
            </a:extLst>
          </p:cNvPr>
          <p:cNvSpPr/>
          <p:nvPr/>
        </p:nvSpPr>
        <p:spPr>
          <a:xfrm>
            <a:off x="9107386" y="4736537"/>
            <a:ext cx="2792933" cy="1384995"/>
          </a:xfrm>
          <a:prstGeom prst="rect">
            <a:avLst/>
          </a:prstGeom>
        </p:spPr>
        <p:txBody>
          <a:bodyPr wrap="square">
            <a:spAutoFit/>
          </a:bodyPr>
          <a:lstStyle/>
          <a:p>
            <a:r>
              <a:rPr kumimoji="1" lang="ja-JP" altLang="en-US" sz="1200" dirty="0"/>
              <a:t>図</a:t>
            </a:r>
            <a:r>
              <a:rPr kumimoji="1" lang="en-US" altLang="ja-JP" sz="1200" dirty="0"/>
              <a:t>1. </a:t>
            </a:r>
            <a:r>
              <a:rPr kumimoji="1" lang="ja-JP" altLang="en-US" sz="1200" dirty="0"/>
              <a:t>オフラインデータの乖離を</a:t>
            </a:r>
            <a:r>
              <a:rPr kumimoji="1" lang="en-US" altLang="ja-JP" sz="1200" dirty="0"/>
              <a:t>VAEs</a:t>
            </a:r>
            <a:r>
              <a:rPr kumimoji="1" lang="ja-JP" altLang="en-US" sz="1200" dirty="0"/>
              <a:t>により評価した結果</a:t>
            </a:r>
            <a:endParaRPr lang="en-US" altLang="ja-JP" sz="1200" dirty="0"/>
          </a:p>
          <a:p>
            <a:pPr marL="285750" indent="-285750">
              <a:buFont typeface="Arial" panose="020B0604020202020204" pitchFamily="34" charset="0"/>
              <a:buChar char="•"/>
            </a:pPr>
            <a:r>
              <a:rPr lang="ja-JP" altLang="en-US" sz="1200" dirty="0"/>
              <a:t>白い点</a:t>
            </a:r>
            <a:r>
              <a:rPr lang="en-US" altLang="ja-JP" sz="1200" dirty="0"/>
              <a:t>: </a:t>
            </a:r>
            <a:r>
              <a:rPr lang="ja-JP" altLang="en-US" sz="1200" dirty="0"/>
              <a:t>オフラインデータ</a:t>
            </a:r>
            <a:endParaRPr lang="en-US" altLang="ja-JP" sz="1200" dirty="0"/>
          </a:p>
          <a:p>
            <a:pPr marL="285750" indent="-285750">
              <a:buFont typeface="Arial" panose="020B0604020202020204" pitchFamily="34" charset="0"/>
              <a:buChar char="•"/>
            </a:pPr>
            <a:r>
              <a:rPr lang="ja-JP" altLang="en-US" sz="1200" dirty="0"/>
              <a:t>色</a:t>
            </a:r>
            <a:r>
              <a:rPr lang="en-US" altLang="ja-JP" sz="1200" dirty="0"/>
              <a:t>: KL</a:t>
            </a:r>
            <a:r>
              <a:rPr lang="ja-JP" altLang="en-US" sz="1200" dirty="0"/>
              <a:t>情報量</a:t>
            </a:r>
            <a:endParaRPr lang="en-US" altLang="ja-JP" sz="1200" dirty="0"/>
          </a:p>
          <a:p>
            <a:r>
              <a:rPr lang="ja-JP" altLang="en-US" sz="1200" dirty="0"/>
              <a:t>学習データから離れるほどに、</a:t>
            </a:r>
            <a:r>
              <a:rPr lang="en-US" altLang="ja-JP" sz="1200" dirty="0"/>
              <a:t>KL</a:t>
            </a:r>
            <a:r>
              <a:rPr lang="ja-JP" altLang="en-US" sz="1200" dirty="0"/>
              <a:t>情報量が大きくなる。操作変数とオフラインデータとの乖離を評価できる可能性を示唆する。</a:t>
            </a:r>
            <a:endParaRPr lang="en-US" altLang="ja-JP" sz="1200" dirty="0"/>
          </a:p>
        </p:txBody>
      </p:sp>
      <p:sp>
        <p:nvSpPr>
          <p:cNvPr id="18" name="台形 17">
            <a:extLst>
              <a:ext uri="{FF2B5EF4-FFF2-40B4-BE49-F238E27FC236}">
                <a16:creationId xmlns:a16="http://schemas.microsoft.com/office/drawing/2014/main" id="{BC7F08DB-35D6-4BD1-B9D0-CF47083A9DD1}"/>
              </a:ext>
            </a:extLst>
          </p:cNvPr>
          <p:cNvSpPr/>
          <p:nvPr/>
        </p:nvSpPr>
        <p:spPr>
          <a:xfrm rot="5400000">
            <a:off x="1546937" y="3280340"/>
            <a:ext cx="1046904"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台形 18">
            <a:extLst>
              <a:ext uri="{FF2B5EF4-FFF2-40B4-BE49-F238E27FC236}">
                <a16:creationId xmlns:a16="http://schemas.microsoft.com/office/drawing/2014/main" id="{E005FA13-12AD-4C8E-905E-0BDA5ABCE642}"/>
              </a:ext>
            </a:extLst>
          </p:cNvPr>
          <p:cNvSpPr/>
          <p:nvPr/>
        </p:nvSpPr>
        <p:spPr>
          <a:xfrm rot="5400000" flipH="1" flipV="1">
            <a:off x="3091921" y="3281412"/>
            <a:ext cx="1046902"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3DC6094F-B2A1-4560-937B-C62165C41113}"/>
              </a:ext>
            </a:extLst>
          </p:cNvPr>
          <p:cNvCxnSpPr>
            <a:cxnSpLocks/>
            <a:stCxn id="18" idx="0"/>
            <a:endCxn id="19" idx="0"/>
          </p:cNvCxnSpPr>
          <p:nvPr/>
        </p:nvCxnSpPr>
        <p:spPr>
          <a:xfrm>
            <a:off x="2414195" y="3624146"/>
            <a:ext cx="857372" cy="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1BDB431-F7F8-4D07-92FF-68A3C4178C9C}"/>
              </a:ext>
            </a:extLst>
          </p:cNvPr>
          <p:cNvCxnSpPr>
            <a:cxnSpLocks/>
            <a:endCxn id="18" idx="2"/>
          </p:cNvCxnSpPr>
          <p:nvPr/>
        </p:nvCxnSpPr>
        <p:spPr>
          <a:xfrm flipV="1">
            <a:off x="1222528" y="3624146"/>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EAD267D-506C-471E-8A93-4056CC932E26}"/>
              </a:ext>
            </a:extLst>
          </p:cNvPr>
          <p:cNvCxnSpPr>
            <a:cxnSpLocks/>
            <a:stCxn id="19" idx="2"/>
          </p:cNvCxnSpPr>
          <p:nvPr/>
        </p:nvCxnSpPr>
        <p:spPr>
          <a:xfrm>
            <a:off x="3959178" y="3625218"/>
            <a:ext cx="536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E0E2D63-8613-416C-B692-59FCEF1FF238}"/>
              </a:ext>
            </a:extLst>
          </p:cNvPr>
          <p:cNvSpPr txBox="1"/>
          <p:nvPr/>
        </p:nvSpPr>
        <p:spPr>
          <a:xfrm>
            <a:off x="1644631" y="2673070"/>
            <a:ext cx="851515" cy="307777"/>
          </a:xfrm>
          <a:prstGeom prst="rect">
            <a:avLst/>
          </a:prstGeom>
          <a:noFill/>
        </p:spPr>
        <p:txBody>
          <a:bodyPr wrap="none" rtlCol="0">
            <a:spAutoFit/>
          </a:bodyPr>
          <a:lstStyle/>
          <a:p>
            <a:pPr algn="ctr"/>
            <a:r>
              <a:rPr kumimoji="1" lang="en-US" altLang="ja-JP" sz="1400" u="sng" dirty="0"/>
              <a:t>Encoder</a:t>
            </a:r>
            <a:endParaRPr kumimoji="1" lang="ja-JP" altLang="en-US" sz="1400" u="sng" dirty="0"/>
          </a:p>
        </p:txBody>
      </p:sp>
      <p:sp>
        <p:nvSpPr>
          <p:cNvPr id="24" name="テキスト ボックス 23">
            <a:extLst>
              <a:ext uri="{FF2B5EF4-FFF2-40B4-BE49-F238E27FC236}">
                <a16:creationId xmlns:a16="http://schemas.microsoft.com/office/drawing/2014/main" id="{5E7B2A23-233C-4069-B369-8C1A06975448}"/>
              </a:ext>
            </a:extLst>
          </p:cNvPr>
          <p:cNvSpPr txBox="1"/>
          <p:nvPr/>
        </p:nvSpPr>
        <p:spPr>
          <a:xfrm>
            <a:off x="3231599" y="2693666"/>
            <a:ext cx="861133" cy="307777"/>
          </a:xfrm>
          <a:prstGeom prst="rect">
            <a:avLst/>
          </a:prstGeom>
          <a:noFill/>
        </p:spPr>
        <p:txBody>
          <a:bodyPr wrap="none" rtlCol="0">
            <a:spAutoFit/>
          </a:bodyPr>
          <a:lstStyle/>
          <a:p>
            <a:pPr algn="ctr"/>
            <a:r>
              <a:rPr kumimoji="1" lang="en-US" altLang="ja-JP" sz="1400" u="sng" dirty="0"/>
              <a:t>Decoder</a:t>
            </a:r>
            <a:endParaRPr kumimoji="1" lang="ja-JP" altLang="en-US" sz="1400" u="sng" dirty="0"/>
          </a:p>
        </p:txBody>
      </p:sp>
      <p:sp>
        <p:nvSpPr>
          <p:cNvPr id="25" name="テキスト ボックス 24">
            <a:extLst>
              <a:ext uri="{FF2B5EF4-FFF2-40B4-BE49-F238E27FC236}">
                <a16:creationId xmlns:a16="http://schemas.microsoft.com/office/drawing/2014/main" id="{7A6ECF42-5CDF-4FB7-AD06-0C8E04A7599D}"/>
              </a:ext>
            </a:extLst>
          </p:cNvPr>
          <p:cNvSpPr txBox="1"/>
          <p:nvPr/>
        </p:nvSpPr>
        <p:spPr>
          <a:xfrm>
            <a:off x="826733" y="3730255"/>
            <a:ext cx="902812" cy="523220"/>
          </a:xfrm>
          <a:prstGeom prst="rect">
            <a:avLst/>
          </a:prstGeom>
          <a:noFill/>
        </p:spPr>
        <p:txBody>
          <a:bodyPr wrap="none" rtlCol="0">
            <a:spAutoFit/>
          </a:bodyPr>
          <a:lstStyle/>
          <a:p>
            <a:pPr algn="ctr"/>
            <a:r>
              <a:rPr kumimoji="1" lang="en-US" altLang="ja-JP" sz="1400" dirty="0"/>
              <a:t>MVs: </a:t>
            </a:r>
          </a:p>
          <a:p>
            <a:pPr algn="ctr"/>
            <a:r>
              <a:rPr kumimoji="1" lang="ja-JP" altLang="en-US" sz="1400" dirty="0"/>
              <a:t>操作変数</a:t>
            </a:r>
          </a:p>
        </p:txBody>
      </p:sp>
      <p:sp>
        <p:nvSpPr>
          <p:cNvPr id="26" name="テキスト ボックス 25">
            <a:extLst>
              <a:ext uri="{FF2B5EF4-FFF2-40B4-BE49-F238E27FC236}">
                <a16:creationId xmlns:a16="http://schemas.microsoft.com/office/drawing/2014/main" id="{89CF36BF-2491-4816-8E8C-0E21AE4A04EF}"/>
              </a:ext>
            </a:extLst>
          </p:cNvPr>
          <p:cNvSpPr txBox="1"/>
          <p:nvPr/>
        </p:nvSpPr>
        <p:spPr>
          <a:xfrm>
            <a:off x="2448371" y="3729979"/>
            <a:ext cx="786202" cy="523220"/>
          </a:xfrm>
          <a:prstGeom prst="rect">
            <a:avLst/>
          </a:prstGeom>
          <a:noFill/>
        </p:spPr>
        <p:txBody>
          <a:bodyPr wrap="square" rtlCol="0">
            <a:spAutoFit/>
          </a:bodyPr>
          <a:lstStyle/>
          <a:p>
            <a:pPr algn="ctr"/>
            <a:r>
              <a:rPr kumimoji="1" lang="en-US" altLang="ja-JP" sz="1400" dirty="0"/>
              <a:t>z: </a:t>
            </a:r>
            <a:r>
              <a:rPr kumimoji="1" lang="ja-JP" altLang="en-US" sz="1400" dirty="0"/>
              <a:t>潜在</a:t>
            </a:r>
            <a:endParaRPr kumimoji="1" lang="en-US" altLang="ja-JP" sz="1400" dirty="0"/>
          </a:p>
          <a:p>
            <a:pPr algn="ctr"/>
            <a:r>
              <a:rPr kumimoji="1" lang="ja-JP" altLang="en-US" sz="1400" dirty="0"/>
              <a:t>変数</a:t>
            </a:r>
          </a:p>
        </p:txBody>
      </p:sp>
      <p:cxnSp>
        <p:nvCxnSpPr>
          <p:cNvPr id="41" name="直線矢印コネクタ 40">
            <a:extLst>
              <a:ext uri="{FF2B5EF4-FFF2-40B4-BE49-F238E27FC236}">
                <a16:creationId xmlns:a16="http://schemas.microsoft.com/office/drawing/2014/main" id="{971A67DC-5139-4ACF-BE84-276339858F9D}"/>
              </a:ext>
            </a:extLst>
          </p:cNvPr>
          <p:cNvCxnSpPr/>
          <p:nvPr/>
        </p:nvCxnSpPr>
        <p:spPr>
          <a:xfrm>
            <a:off x="220114" y="6017010"/>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41999FAD-D72E-4594-BAD4-50CED4BBA125}"/>
              </a:ext>
            </a:extLst>
          </p:cNvPr>
          <p:cNvCxnSpPr>
            <a:cxnSpLocks/>
          </p:cNvCxnSpPr>
          <p:nvPr/>
        </p:nvCxnSpPr>
        <p:spPr>
          <a:xfrm flipV="1">
            <a:off x="508146" y="4601697"/>
            <a:ext cx="0" cy="152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線コネクタ 42">
            <a:extLst>
              <a:ext uri="{FF2B5EF4-FFF2-40B4-BE49-F238E27FC236}">
                <a16:creationId xmlns:a16="http://schemas.microsoft.com/office/drawing/2014/main" id="{55626A78-6AD1-462B-84DE-B6C4A8296250}"/>
              </a:ext>
            </a:extLst>
          </p:cNvPr>
          <p:cNvCxnSpPr/>
          <p:nvPr/>
        </p:nvCxnSpPr>
        <p:spPr>
          <a:xfrm>
            <a:off x="805763" y="4718813"/>
            <a:ext cx="1188000" cy="900000"/>
          </a:xfrm>
          <a:prstGeom prst="line">
            <a:avLst/>
          </a:prstGeom>
          <a:ln w="30480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4CAF9D9E-B460-49AC-938E-0B821DA8B839}"/>
              </a:ext>
            </a:extLst>
          </p:cNvPr>
          <p:cNvSpPr txBox="1"/>
          <p:nvPr/>
        </p:nvSpPr>
        <p:spPr>
          <a:xfrm>
            <a:off x="2015984" y="5697529"/>
            <a:ext cx="722994" cy="307777"/>
          </a:xfrm>
          <a:prstGeom prst="rect">
            <a:avLst/>
          </a:prstGeom>
          <a:noFill/>
        </p:spPr>
        <p:txBody>
          <a:bodyPr wrap="square" rtlCol="0">
            <a:spAutoFit/>
          </a:bodyPr>
          <a:lstStyle/>
          <a:p>
            <a:r>
              <a:rPr kumimoji="1" lang="en-US" altLang="ja-JP" sz="1400" dirty="0"/>
              <a:t>MV1</a:t>
            </a:r>
            <a:endParaRPr kumimoji="1" lang="ja-JP" altLang="en-US" sz="1400" dirty="0"/>
          </a:p>
        </p:txBody>
      </p:sp>
      <p:sp>
        <p:nvSpPr>
          <p:cNvPr id="45" name="テキスト ボックス 44">
            <a:extLst>
              <a:ext uri="{FF2B5EF4-FFF2-40B4-BE49-F238E27FC236}">
                <a16:creationId xmlns:a16="http://schemas.microsoft.com/office/drawing/2014/main" id="{640E5D06-CDE0-435B-BAA1-2F644B032192}"/>
              </a:ext>
            </a:extLst>
          </p:cNvPr>
          <p:cNvSpPr txBox="1"/>
          <p:nvPr/>
        </p:nvSpPr>
        <p:spPr>
          <a:xfrm>
            <a:off x="408720" y="4243194"/>
            <a:ext cx="548536" cy="307777"/>
          </a:xfrm>
          <a:prstGeom prst="rect">
            <a:avLst/>
          </a:prstGeom>
          <a:noFill/>
        </p:spPr>
        <p:txBody>
          <a:bodyPr wrap="square" rtlCol="0">
            <a:spAutoFit/>
          </a:bodyPr>
          <a:lstStyle/>
          <a:p>
            <a:r>
              <a:rPr kumimoji="1" lang="en-US" altLang="ja-JP" sz="1400" dirty="0"/>
              <a:t>MV2</a:t>
            </a:r>
            <a:endParaRPr kumimoji="1" lang="ja-JP" altLang="en-US" sz="1400" dirty="0"/>
          </a:p>
        </p:txBody>
      </p:sp>
      <p:sp>
        <p:nvSpPr>
          <p:cNvPr id="46" name="乗算記号 45">
            <a:extLst>
              <a:ext uri="{FF2B5EF4-FFF2-40B4-BE49-F238E27FC236}">
                <a16:creationId xmlns:a16="http://schemas.microsoft.com/office/drawing/2014/main" id="{5866B254-A2E0-4402-AECD-3C6704C8E95E}"/>
              </a:ext>
            </a:extLst>
          </p:cNvPr>
          <p:cNvSpPr/>
          <p:nvPr/>
        </p:nvSpPr>
        <p:spPr>
          <a:xfrm>
            <a:off x="825819" y="4649653"/>
            <a:ext cx="360000" cy="360000"/>
          </a:xfrm>
          <a:prstGeom prst="mathMultiply">
            <a:avLst>
              <a:gd name="adj1" fmla="val 18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a:extLst>
              <a:ext uri="{FF2B5EF4-FFF2-40B4-BE49-F238E27FC236}">
                <a16:creationId xmlns:a16="http://schemas.microsoft.com/office/drawing/2014/main" id="{B23D515D-5BD1-452D-9275-3C03FFF3D716}"/>
              </a:ext>
            </a:extLst>
          </p:cNvPr>
          <p:cNvSpPr/>
          <p:nvPr/>
        </p:nvSpPr>
        <p:spPr>
          <a:xfrm>
            <a:off x="608080" y="5576040"/>
            <a:ext cx="360000" cy="360000"/>
          </a:xfrm>
          <a:prstGeom prst="mathMultiply">
            <a:avLst>
              <a:gd name="adj1" fmla="val 188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C3ADDC3-C21A-4693-84F3-559CF177A075}"/>
              </a:ext>
            </a:extLst>
          </p:cNvPr>
          <p:cNvSpPr txBox="1"/>
          <p:nvPr/>
        </p:nvSpPr>
        <p:spPr>
          <a:xfrm>
            <a:off x="1172232" y="4548705"/>
            <a:ext cx="875008" cy="307777"/>
          </a:xfrm>
          <a:prstGeom prst="rect">
            <a:avLst/>
          </a:prstGeom>
          <a:noFill/>
        </p:spPr>
        <p:txBody>
          <a:bodyPr wrap="square" rtlCol="0">
            <a:spAutoFit/>
          </a:bodyPr>
          <a:lstStyle/>
          <a:p>
            <a:r>
              <a:rPr kumimoji="1" lang="en-US" altLang="ja-JP" sz="1400" dirty="0"/>
              <a:t>MVs A</a:t>
            </a:r>
            <a:endParaRPr kumimoji="1" lang="ja-JP" altLang="en-US" sz="1400" dirty="0"/>
          </a:p>
        </p:txBody>
      </p:sp>
      <p:sp>
        <p:nvSpPr>
          <p:cNvPr id="49" name="テキスト ボックス 48">
            <a:extLst>
              <a:ext uri="{FF2B5EF4-FFF2-40B4-BE49-F238E27FC236}">
                <a16:creationId xmlns:a16="http://schemas.microsoft.com/office/drawing/2014/main" id="{9B221AE5-82A7-4A39-9141-F82E18065255}"/>
              </a:ext>
            </a:extLst>
          </p:cNvPr>
          <p:cNvSpPr txBox="1"/>
          <p:nvPr/>
        </p:nvSpPr>
        <p:spPr>
          <a:xfrm>
            <a:off x="902429" y="5623916"/>
            <a:ext cx="875008" cy="307777"/>
          </a:xfrm>
          <a:prstGeom prst="rect">
            <a:avLst/>
          </a:prstGeom>
          <a:noFill/>
        </p:spPr>
        <p:txBody>
          <a:bodyPr wrap="square" rtlCol="0">
            <a:spAutoFit/>
          </a:bodyPr>
          <a:lstStyle/>
          <a:p>
            <a:r>
              <a:rPr kumimoji="1" lang="en-US" altLang="ja-JP" sz="1400" dirty="0"/>
              <a:t>MVs B</a:t>
            </a:r>
            <a:endParaRPr kumimoji="1" lang="ja-JP" altLang="en-US" sz="1400" dirty="0"/>
          </a:p>
        </p:txBody>
      </p:sp>
      <p:cxnSp>
        <p:nvCxnSpPr>
          <p:cNvPr id="50" name="直線矢印コネクタ 49">
            <a:extLst>
              <a:ext uri="{FF2B5EF4-FFF2-40B4-BE49-F238E27FC236}">
                <a16:creationId xmlns:a16="http://schemas.microsoft.com/office/drawing/2014/main" id="{14EEA090-16A7-4A25-8907-1947EEE8BF48}"/>
              </a:ext>
            </a:extLst>
          </p:cNvPr>
          <p:cNvCxnSpPr>
            <a:cxnSpLocks/>
          </p:cNvCxnSpPr>
          <p:nvPr/>
        </p:nvCxnSpPr>
        <p:spPr>
          <a:xfrm flipH="1">
            <a:off x="944013" y="5302967"/>
            <a:ext cx="182146" cy="20998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CC2962E5-20CD-4A0A-9929-BFEAF69727D1}"/>
              </a:ext>
            </a:extLst>
          </p:cNvPr>
          <p:cNvSpPr txBox="1"/>
          <p:nvPr/>
        </p:nvSpPr>
        <p:spPr>
          <a:xfrm>
            <a:off x="4710814" y="5593609"/>
            <a:ext cx="386846" cy="276999"/>
          </a:xfrm>
          <a:prstGeom prst="rect">
            <a:avLst/>
          </a:prstGeom>
          <a:noFill/>
        </p:spPr>
        <p:txBody>
          <a:bodyPr wrap="square" rtlCol="0">
            <a:spAutoFit/>
          </a:bodyPr>
          <a:lstStyle/>
          <a:p>
            <a:r>
              <a:rPr kumimoji="1" lang="en-US" altLang="ja-JP" sz="1200" dirty="0"/>
              <a:t>z</a:t>
            </a:r>
            <a:endParaRPr kumimoji="1" lang="ja-JP" altLang="en-US" sz="1200" dirty="0"/>
          </a:p>
        </p:txBody>
      </p:sp>
      <p:sp>
        <p:nvSpPr>
          <p:cNvPr id="56" name="二等辺三角形 55">
            <a:extLst>
              <a:ext uri="{FF2B5EF4-FFF2-40B4-BE49-F238E27FC236}">
                <a16:creationId xmlns:a16="http://schemas.microsoft.com/office/drawing/2014/main" id="{F516E3C0-E1B0-4614-9CFA-9F9DE37DF827}"/>
              </a:ext>
            </a:extLst>
          </p:cNvPr>
          <p:cNvSpPr/>
          <p:nvPr/>
        </p:nvSpPr>
        <p:spPr>
          <a:xfrm>
            <a:off x="3944398" y="4967369"/>
            <a:ext cx="540000" cy="1008000"/>
          </a:xfrm>
          <a:prstGeom prst="triangle">
            <a:avLst/>
          </a:prstGeom>
          <a:solidFill>
            <a:schemeClr val="bg1">
              <a:lumMod val="75000"/>
              <a:alpha val="63922"/>
            </a:scheme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二等辺三角形 56">
            <a:extLst>
              <a:ext uri="{FF2B5EF4-FFF2-40B4-BE49-F238E27FC236}">
                <a16:creationId xmlns:a16="http://schemas.microsoft.com/office/drawing/2014/main" id="{86AA2286-B5F0-45F4-A012-6636B36E76FD}"/>
              </a:ext>
            </a:extLst>
          </p:cNvPr>
          <p:cNvSpPr/>
          <p:nvPr/>
        </p:nvSpPr>
        <p:spPr>
          <a:xfrm>
            <a:off x="4124729" y="4967369"/>
            <a:ext cx="540000" cy="1008000"/>
          </a:xfrm>
          <a:prstGeom prst="triangle">
            <a:avLst/>
          </a:prstGeom>
          <a:solidFill>
            <a:srgbClr val="0070C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二等辺三角形 57">
            <a:extLst>
              <a:ext uri="{FF2B5EF4-FFF2-40B4-BE49-F238E27FC236}">
                <a16:creationId xmlns:a16="http://schemas.microsoft.com/office/drawing/2014/main" id="{A6C06F96-4964-43EE-8F78-734357CFEB26}"/>
              </a:ext>
            </a:extLst>
          </p:cNvPr>
          <p:cNvSpPr/>
          <p:nvPr/>
        </p:nvSpPr>
        <p:spPr>
          <a:xfrm>
            <a:off x="3018438" y="4967369"/>
            <a:ext cx="540000" cy="1008000"/>
          </a:xfrm>
          <a:prstGeom prst="triangle">
            <a:avLst/>
          </a:prstGeom>
          <a:solidFill>
            <a:srgbClr val="FFC00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4" name="直線矢印コネクタ 53">
            <a:extLst>
              <a:ext uri="{FF2B5EF4-FFF2-40B4-BE49-F238E27FC236}">
                <a16:creationId xmlns:a16="http://schemas.microsoft.com/office/drawing/2014/main" id="{19C7394F-0DD3-49B1-88E2-7E7F1288E412}"/>
              </a:ext>
            </a:extLst>
          </p:cNvPr>
          <p:cNvCxnSpPr/>
          <p:nvPr/>
        </p:nvCxnSpPr>
        <p:spPr>
          <a:xfrm>
            <a:off x="2904047" y="5975369"/>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テキスト ボックス 58">
            <a:extLst>
              <a:ext uri="{FF2B5EF4-FFF2-40B4-BE49-F238E27FC236}">
                <a16:creationId xmlns:a16="http://schemas.microsoft.com/office/drawing/2014/main" id="{B1BD7873-1A36-4DB5-854C-7FD5BFC49F43}"/>
              </a:ext>
            </a:extLst>
          </p:cNvPr>
          <p:cNvSpPr txBox="1"/>
          <p:nvPr/>
        </p:nvSpPr>
        <p:spPr>
          <a:xfrm>
            <a:off x="3953931" y="4274872"/>
            <a:ext cx="400110" cy="573880"/>
          </a:xfrm>
          <a:prstGeom prst="rect">
            <a:avLst/>
          </a:prstGeom>
          <a:noFill/>
        </p:spPr>
        <p:txBody>
          <a:bodyPr vert="vert270" wrap="square" rtlCol="0">
            <a:spAutoFit/>
          </a:bodyPr>
          <a:lstStyle/>
          <a:p>
            <a:r>
              <a:rPr kumimoji="1" lang="en-US" altLang="ja-JP" sz="1400" dirty="0"/>
              <a:t>prior</a:t>
            </a:r>
            <a:endParaRPr kumimoji="1" lang="ja-JP" altLang="en-US" sz="1400" dirty="0"/>
          </a:p>
        </p:txBody>
      </p:sp>
      <p:sp>
        <p:nvSpPr>
          <p:cNvPr id="60" name="テキスト ボックス 59">
            <a:extLst>
              <a:ext uri="{FF2B5EF4-FFF2-40B4-BE49-F238E27FC236}">
                <a16:creationId xmlns:a16="http://schemas.microsoft.com/office/drawing/2014/main" id="{1F64D450-E97C-47E8-8C63-754D89D1D148}"/>
              </a:ext>
            </a:extLst>
          </p:cNvPr>
          <p:cNvSpPr txBox="1"/>
          <p:nvPr/>
        </p:nvSpPr>
        <p:spPr>
          <a:xfrm>
            <a:off x="3137225" y="4243194"/>
            <a:ext cx="369332" cy="646331"/>
          </a:xfrm>
          <a:prstGeom prst="rect">
            <a:avLst/>
          </a:prstGeom>
          <a:noFill/>
        </p:spPr>
        <p:txBody>
          <a:bodyPr vert="vert270" wrap="square" rtlCol="0">
            <a:spAutoFit/>
          </a:bodyPr>
          <a:lstStyle/>
          <a:p>
            <a:r>
              <a:rPr kumimoji="1" lang="en-US" altLang="ja-JP" sz="1200" dirty="0"/>
              <a:t>MVs B</a:t>
            </a:r>
            <a:endParaRPr kumimoji="1" lang="ja-JP" altLang="en-US" sz="1200" dirty="0"/>
          </a:p>
        </p:txBody>
      </p:sp>
      <p:sp>
        <p:nvSpPr>
          <p:cNvPr id="61" name="テキスト ボックス 60">
            <a:extLst>
              <a:ext uri="{FF2B5EF4-FFF2-40B4-BE49-F238E27FC236}">
                <a16:creationId xmlns:a16="http://schemas.microsoft.com/office/drawing/2014/main" id="{2B3242DC-201C-4E2B-AD1B-C3476FD35E33}"/>
              </a:ext>
            </a:extLst>
          </p:cNvPr>
          <p:cNvSpPr txBox="1"/>
          <p:nvPr/>
        </p:nvSpPr>
        <p:spPr>
          <a:xfrm>
            <a:off x="4300770" y="4261729"/>
            <a:ext cx="369332" cy="646331"/>
          </a:xfrm>
          <a:prstGeom prst="rect">
            <a:avLst/>
          </a:prstGeom>
          <a:noFill/>
        </p:spPr>
        <p:txBody>
          <a:bodyPr vert="vert270" wrap="square" rtlCol="0">
            <a:spAutoFit/>
          </a:bodyPr>
          <a:lstStyle/>
          <a:p>
            <a:r>
              <a:rPr kumimoji="1" lang="en-US" altLang="ja-JP" sz="1200" dirty="0"/>
              <a:t>MVs A</a:t>
            </a:r>
            <a:endParaRPr kumimoji="1" lang="ja-JP" altLang="en-US" sz="1200" dirty="0"/>
          </a:p>
        </p:txBody>
      </p:sp>
    </p:spTree>
    <p:extLst>
      <p:ext uri="{BB962C8B-B14F-4D97-AF65-F5344CB8AC3E}">
        <p14:creationId xmlns:p14="http://schemas.microsoft.com/office/powerpoint/2010/main" val="873043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FEDB-4791-4957-8908-FDC62D447897}"/>
              </a:ext>
            </a:extLst>
          </p:cNvPr>
          <p:cNvSpPr>
            <a:spLocks noGrp="1"/>
          </p:cNvSpPr>
          <p:nvPr>
            <p:ph type="title"/>
          </p:nvPr>
        </p:nvSpPr>
        <p:spPr/>
        <p:txBody>
          <a:bodyPr/>
          <a:lstStyle/>
          <a:p>
            <a:r>
              <a:rPr kumimoji="1" lang="ja-JP" altLang="en-US" dirty="0"/>
              <a:t>付録 </a:t>
            </a:r>
            <a:r>
              <a:rPr kumimoji="1" lang="en-US" altLang="ja-JP" dirty="0"/>
              <a:t>M1-1 </a:t>
            </a:r>
            <a:r>
              <a:rPr lang="ja-JP" altLang="en-US" dirty="0"/>
              <a:t>調査した文献からの引用</a:t>
            </a:r>
            <a:endParaRPr kumimoji="1" lang="ja-JP" altLang="en-US" dirty="0"/>
          </a:p>
        </p:txBody>
      </p:sp>
      <p:sp>
        <p:nvSpPr>
          <p:cNvPr id="3" name="スライド番号プレースホルダー 2">
            <a:extLst>
              <a:ext uri="{FF2B5EF4-FFF2-40B4-BE49-F238E27FC236}">
                <a16:creationId xmlns:a16="http://schemas.microsoft.com/office/drawing/2014/main" id="{3F59C7A6-91DD-47F1-819A-169A0764EDF5}"/>
              </a:ext>
            </a:extLst>
          </p:cNvPr>
          <p:cNvSpPr>
            <a:spLocks noGrp="1"/>
          </p:cNvSpPr>
          <p:nvPr>
            <p:ph type="sldNum" sz="quarter" idx="10"/>
          </p:nvPr>
        </p:nvSpPr>
        <p:spPr/>
        <p:txBody>
          <a:bodyPr/>
          <a:lstStyle/>
          <a:p>
            <a:fld id="{584EAAFE-CFE5-40AD-8E95-5BFF290DC5CF}" type="slidenum">
              <a:rPr kumimoji="1" lang="ja-JP" altLang="en-US" smtClean="0"/>
              <a:pPr/>
              <a:t>43</a:t>
            </a:fld>
            <a:endParaRPr kumimoji="1" lang="ja-JP" altLang="en-US"/>
          </a:p>
        </p:txBody>
      </p:sp>
      <p:sp>
        <p:nvSpPr>
          <p:cNvPr id="9" name="テキスト プレースホルダー 8">
            <a:extLst>
              <a:ext uri="{FF2B5EF4-FFF2-40B4-BE49-F238E27FC236}">
                <a16:creationId xmlns:a16="http://schemas.microsoft.com/office/drawing/2014/main" id="{4D1387F8-5964-401D-BD3F-05FB5AD7009D}"/>
              </a:ext>
            </a:extLst>
          </p:cNvPr>
          <p:cNvSpPr>
            <a:spLocks noGrp="1"/>
          </p:cNvSpPr>
          <p:nvPr>
            <p:ph type="body" sz="quarter" idx="11"/>
          </p:nvPr>
        </p:nvSpPr>
        <p:spPr>
          <a:xfrm>
            <a:off x="517055" y="1071366"/>
            <a:ext cx="11341887" cy="4495501"/>
          </a:xfrm>
        </p:spPr>
        <p:txBody>
          <a:bodyPr/>
          <a:lstStyle/>
          <a:p>
            <a:pPr marL="342900" indent="-342900">
              <a:buFont typeface="Arial" panose="020B0604020202020204" pitchFamily="34" charset="0"/>
              <a:buChar char="•"/>
            </a:pPr>
            <a:r>
              <a:rPr kumimoji="1" lang="en-US" altLang="ja-JP" sz="1600" dirty="0"/>
              <a:t>[1]</a:t>
            </a:r>
          </a:p>
          <a:p>
            <a:r>
              <a:rPr lang="en-US" altLang="ja-JP" sz="1600" dirty="0"/>
              <a:t>```</a:t>
            </a:r>
          </a:p>
          <a:p>
            <a:r>
              <a:rPr lang="en-US" altLang="ja-JP" sz="1600" dirty="0"/>
              <a:t> Since the offline dataset may not span the entire state space, the learned model may not be globally accurate. So, a naïve MBRL approach that directly plans with the learned model may over-estimate rewards in unfamiliar parts of the state space, resulting in a highly sub-optimal policy</a:t>
            </a:r>
          </a:p>
          <a:p>
            <a:r>
              <a:rPr kumimoji="1" lang="en-US" altLang="ja-JP" sz="1600" dirty="0"/>
              <a:t>````</a:t>
            </a:r>
          </a:p>
          <a:p>
            <a:r>
              <a:rPr lang="ja-JP" altLang="en-US" sz="1600" dirty="0"/>
              <a:t>オフラインデータは状態空間の全体をカバーする訳でないため、学習したモデルが大域的に正確とは限らない。したがって、学習したモデルを応用して最適操業計画を作ると、コスト関数の見積もりが不正確になるために、最適な結果が得られないことがありうる。</a:t>
            </a:r>
            <a:endParaRPr kumimoji="1" lang="en-US" altLang="ja-JP" sz="1600" dirty="0"/>
          </a:p>
          <a:p>
            <a:pPr marL="342900" indent="-342900">
              <a:buFont typeface="Arial" panose="020B0604020202020204" pitchFamily="34" charset="0"/>
              <a:buChar char="•"/>
            </a:pPr>
            <a:r>
              <a:rPr lang="en-US" altLang="ja-JP" sz="1600" dirty="0"/>
              <a:t>[2]</a:t>
            </a:r>
          </a:p>
          <a:p>
            <a:r>
              <a:rPr lang="en-US" altLang="ja-JP" sz="1600" dirty="0"/>
              <a:t>```</a:t>
            </a:r>
          </a:p>
          <a:p>
            <a:r>
              <a:rPr lang="en-US" altLang="ja-JP" sz="1600" dirty="0"/>
              <a:t>Joseph et al. [22] note that minimizing prediction error is not the same as maximizing the performance of the resulting policy, and propose an algorithm that optimizes the parameters of the model rather than the policy’s.</a:t>
            </a:r>
          </a:p>
          <a:p>
            <a:r>
              <a:rPr lang="en-US" altLang="ja-JP" sz="1600" dirty="0"/>
              <a:t>```</a:t>
            </a:r>
          </a:p>
          <a:p>
            <a:r>
              <a:rPr lang="ja-JP" altLang="en-US" sz="1600" dirty="0"/>
              <a:t>予測誤差を最小にすることが、必ずしも、最適操業とは一致しないと、指摘する。</a:t>
            </a:r>
            <a:r>
              <a:rPr lang="en-US" altLang="ja-JP" sz="1600" dirty="0"/>
              <a:t>(</a:t>
            </a:r>
            <a:r>
              <a:rPr lang="ja-JP" altLang="en-US" sz="1600" dirty="0"/>
              <a:t>以下略</a:t>
            </a:r>
            <a:r>
              <a:rPr lang="en-US" altLang="ja-JP" sz="1600" dirty="0"/>
              <a:t>)</a:t>
            </a:r>
          </a:p>
        </p:txBody>
      </p:sp>
      <p:sp>
        <p:nvSpPr>
          <p:cNvPr id="10" name="正方形/長方形 9">
            <a:extLst>
              <a:ext uri="{FF2B5EF4-FFF2-40B4-BE49-F238E27FC236}">
                <a16:creationId xmlns:a16="http://schemas.microsoft.com/office/drawing/2014/main" id="{60D68486-E015-4BF8-A2CF-EFB623EBC83D}"/>
              </a:ext>
            </a:extLst>
          </p:cNvPr>
          <p:cNvSpPr/>
          <p:nvPr/>
        </p:nvSpPr>
        <p:spPr>
          <a:xfrm>
            <a:off x="517055" y="5808686"/>
            <a:ext cx="11400125" cy="461665"/>
          </a:xfrm>
          <a:prstGeom prst="rect">
            <a:avLst/>
          </a:prstGeom>
        </p:spPr>
        <p:txBody>
          <a:bodyPr wrap="square">
            <a:spAutoFit/>
          </a:bodyPr>
          <a:lstStyle/>
          <a:p>
            <a:r>
              <a:rPr lang="ja-JP" altLang="en-US" sz="1200" dirty="0"/>
              <a:t>[1] Kidambi, R., Rajeswaran, A., Netrapalli, P., &amp; Joachims, T. (2020). MOReL : Model-Based Offline Reinforcement Learning. ArXiv, abs/2005.05951.</a:t>
            </a:r>
          </a:p>
          <a:p>
            <a:r>
              <a:rPr lang="ja-JP" altLang="en-US" sz="1200" dirty="0"/>
              <a:t>[2] Grimm, C., Barreto, A., Singh, S., &amp; Silver, D. (2020). The Value Equivalence Principle for Model-Based Reinforcement Learning. ArXiv, abs/2011.03506.</a:t>
            </a:r>
          </a:p>
        </p:txBody>
      </p:sp>
    </p:spTree>
    <p:extLst>
      <p:ext uri="{BB962C8B-B14F-4D97-AF65-F5344CB8AC3E}">
        <p14:creationId xmlns:p14="http://schemas.microsoft.com/office/powerpoint/2010/main" val="251201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44</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7"/>
            <a:ext cx="11341887" cy="3321020"/>
          </a:xfrm>
        </p:spPr>
        <p:txBody>
          <a:bodyPr/>
          <a:lstStyle/>
          <a:p>
            <a:r>
              <a:rPr kumimoji="1" lang="ja-JP" altLang="en-US" dirty="0"/>
              <a:t>データ：紙パルプ 蒸解工程</a:t>
            </a:r>
            <a:endParaRPr kumimoji="1" lang="en-US" altLang="ja-JP" dirty="0"/>
          </a:p>
          <a:p>
            <a:r>
              <a:rPr kumimoji="1" lang="ja-JP" altLang="en-US" dirty="0"/>
              <a:t>対象</a:t>
            </a:r>
            <a:r>
              <a:rPr kumimoji="1" lang="en-US" altLang="ja-JP" dirty="0"/>
              <a:t>: DVBF, K-SID</a:t>
            </a:r>
          </a:p>
          <a:p>
            <a:r>
              <a:rPr lang="ja-JP" altLang="en-US" dirty="0"/>
              <a:t>方法</a:t>
            </a:r>
            <a:r>
              <a:rPr lang="en-US" altLang="ja-JP" dirty="0"/>
              <a:t>:</a:t>
            </a:r>
            <a:r>
              <a:rPr lang="ja-JP" altLang="en-US" dirty="0"/>
              <a:t> 予測誤差と制御性能を以下の観点から評価する</a:t>
            </a:r>
            <a:endParaRPr lang="en-US" altLang="ja-JP" dirty="0"/>
          </a:p>
          <a:p>
            <a:pPr lvl="1"/>
            <a:r>
              <a:rPr lang="ja-JP" altLang="en-US" dirty="0"/>
              <a:t>動特性のみを入れた場合、動特性と非線型性を入れた場合で、どの程度性能が向上するか。</a:t>
            </a:r>
            <a:endParaRPr lang="en-US" altLang="ja-JP" dirty="0"/>
          </a:p>
          <a:p>
            <a:pPr lvl="1"/>
            <a:r>
              <a:rPr lang="ja-JP" altLang="en-US" dirty="0"/>
              <a:t>「よいモデル」を選択できるか</a:t>
            </a:r>
            <a:endParaRPr lang="en-US" altLang="ja-JP" dirty="0"/>
          </a:p>
          <a:p>
            <a:pPr lvl="2"/>
            <a:r>
              <a:rPr lang="ja-JP" altLang="en-US" dirty="0"/>
              <a:t>予測誤差は過去データから机上で評価できるが、本当に必要な制御性能は実際の対象に適用するまで不明なため。</a:t>
            </a:r>
            <a:endParaRPr lang="en-US" altLang="ja-JP" dirty="0"/>
          </a:p>
          <a:p>
            <a:pPr lvl="2"/>
            <a:r>
              <a:rPr lang="ja-JP" altLang="en-US" dirty="0"/>
              <a:t>一報、通常のモデリングでは予測誤差を最小化するように学習する。</a:t>
            </a:r>
            <a:endParaRPr lang="en-US" altLang="ja-JP" dirty="0"/>
          </a:p>
          <a:p>
            <a:pPr lvl="1"/>
            <a:r>
              <a:rPr lang="ja-JP" altLang="en-US" dirty="0"/>
              <a:t>必要な性能 </a:t>
            </a:r>
            <a:r>
              <a:rPr lang="en-US" altLang="ja-JP" dirty="0"/>
              <a:t>(</a:t>
            </a:r>
            <a:r>
              <a:rPr lang="ja-JP" altLang="en-US" dirty="0"/>
              <a:t>とは</a:t>
            </a:r>
            <a:r>
              <a:rPr lang="en-US" altLang="ja-JP" dirty="0"/>
              <a:t>?)</a:t>
            </a:r>
            <a:r>
              <a:rPr lang="ja-JP" altLang="en-US" dirty="0"/>
              <a:t> が達成できるか</a:t>
            </a:r>
            <a:endParaRPr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6" name="吹き出し: 四角形 5">
            <a:extLst>
              <a:ext uri="{FF2B5EF4-FFF2-40B4-BE49-F238E27FC236}">
                <a16:creationId xmlns:a16="http://schemas.microsoft.com/office/drawing/2014/main" id="{C37C4534-49AC-403F-A6B4-D670ACECBFEA}"/>
              </a:ext>
            </a:extLst>
          </p:cNvPr>
          <p:cNvSpPr/>
          <p:nvPr/>
        </p:nvSpPr>
        <p:spPr>
          <a:xfrm>
            <a:off x="8070209" y="136525"/>
            <a:ext cx="3846972"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図にする。鵜飼さん</a:t>
            </a:r>
            <a:r>
              <a:rPr kumimoji="1" lang="en-US" altLang="ja-JP" dirty="0">
                <a:solidFill>
                  <a:schemeClr val="bg1"/>
                </a:solidFill>
              </a:rPr>
              <a:t>p.1</a:t>
            </a:r>
            <a:r>
              <a:rPr kumimoji="1" lang="ja-JP" altLang="en-US" dirty="0">
                <a:solidFill>
                  <a:schemeClr val="bg1"/>
                </a:solidFill>
              </a:rPr>
              <a:t>の要素も混ぜる。</a:t>
            </a:r>
          </a:p>
        </p:txBody>
      </p:sp>
    </p:spTree>
    <p:extLst>
      <p:ext uri="{BB962C8B-B14F-4D97-AF65-F5344CB8AC3E}">
        <p14:creationId xmlns:p14="http://schemas.microsoft.com/office/powerpoint/2010/main" val="36802932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検証手段</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991212"/>
            <a:ext cx="11341887" cy="1924101"/>
          </a:xfrm>
        </p:spPr>
        <p:txBody>
          <a:bodyPr/>
          <a:lstStyle/>
          <a:p>
            <a:pPr>
              <a:buFont typeface="Wingdings" panose="05000000000000000000" pitchFamily="2" charset="2"/>
              <a:buChar char="l"/>
            </a:pPr>
            <a:r>
              <a:rPr lang="ja-JP" altLang="en-US" sz="1400" b="0" dirty="0"/>
              <a:t>モデルの精度</a:t>
            </a:r>
            <a:r>
              <a:rPr lang="en-US" altLang="ja-JP" sz="1400" b="0" dirty="0"/>
              <a:t>: </a:t>
            </a:r>
            <a:r>
              <a:rPr lang="ja-JP" altLang="en-US" sz="1400" b="0" dirty="0"/>
              <a:t>日本製紙 石巻工場 蒸解工程 実績データを使って評価した</a:t>
            </a:r>
            <a:endParaRPr lang="en-US" altLang="ja-JP" sz="1400" b="0" dirty="0"/>
          </a:p>
          <a:p>
            <a:pPr>
              <a:buFont typeface="Wingdings" panose="05000000000000000000" pitchFamily="2" charset="2"/>
              <a:buChar char="l"/>
            </a:pPr>
            <a:r>
              <a:rPr lang="ja-JP" altLang="en-US" sz="1400" b="0" dirty="0"/>
              <a:t>モデルを使った制御の評価</a:t>
            </a:r>
            <a:r>
              <a:rPr lang="en-US" altLang="ja-JP" sz="1400" b="0" dirty="0"/>
              <a:t>: </a:t>
            </a:r>
            <a:r>
              <a:rPr lang="ja-JP" altLang="en-US" sz="1400" b="0" dirty="0"/>
              <a:t>蒸解工程を模擬したシミュレータを使って閉ループシミュレーションにより定常偏差を評価した</a:t>
            </a:r>
            <a:endParaRPr lang="en-US" altLang="ja-JP" sz="1400" b="0" dirty="0"/>
          </a:p>
          <a:p>
            <a:pPr>
              <a:buFont typeface="Wingdings" panose="05000000000000000000" pitchFamily="2" charset="2"/>
              <a:buChar char="l"/>
            </a:pPr>
            <a:r>
              <a:rPr lang="ja-JP" altLang="en-US" sz="1400" b="0" dirty="0"/>
              <a:t>ベンチマーク</a:t>
            </a:r>
            <a:r>
              <a:rPr lang="en-US" altLang="ja-JP" sz="1400" b="0" dirty="0"/>
              <a:t>: </a:t>
            </a:r>
            <a:r>
              <a:rPr lang="ja-JP" altLang="en-US" sz="1400" b="0" dirty="0"/>
              <a:t>シミュレータを使ったコントローラの定常偏差をベンチマークとした</a:t>
            </a:r>
            <a:endParaRPr lang="en-US" altLang="ja-JP" sz="1400" b="0" dirty="0"/>
          </a:p>
          <a:p>
            <a:pPr>
              <a:buFont typeface="Wingdings" panose="05000000000000000000" pitchFamily="2" charset="2"/>
              <a:buChar char="l"/>
            </a:pPr>
            <a:r>
              <a:rPr lang="ja-JP" altLang="en-US" sz="1400" b="0" dirty="0"/>
              <a:t>モデル</a:t>
            </a:r>
            <a:r>
              <a:rPr lang="en-US" altLang="ja-JP" sz="1400" b="0" dirty="0"/>
              <a:t>: DVBF, </a:t>
            </a:r>
            <a:r>
              <a:rPr lang="ja-JP" altLang="en-US" sz="1400" b="0" dirty="0"/>
              <a:t>カーネル部分空間同定法および重回帰モデル</a:t>
            </a:r>
            <a:r>
              <a:rPr lang="en-US" altLang="ja-JP" sz="1400" b="0" dirty="0"/>
              <a:t>(MLR), FIR(Finite Impulse Response)</a:t>
            </a:r>
            <a:r>
              <a:rPr lang="ja-JP" altLang="en-US" sz="1400" b="0" dirty="0"/>
              <a:t>を</a:t>
            </a:r>
            <a:r>
              <a:rPr lang="en-US" altLang="ja-JP" sz="1400" b="0" dirty="0"/>
              <a:t>DDM</a:t>
            </a:r>
            <a:r>
              <a:rPr lang="ja-JP" altLang="en-US" sz="1400" b="0" dirty="0"/>
              <a:t>に相当する学習アルゴリズムとして評価した</a:t>
            </a:r>
            <a:endParaRPr lang="en-US" altLang="ja-JP" sz="1400" b="0" dirty="0"/>
          </a:p>
          <a:p>
            <a:pPr>
              <a:buFont typeface="Wingdings" panose="05000000000000000000" pitchFamily="2" charset="2"/>
              <a:buChar char="l"/>
            </a:pPr>
            <a:r>
              <a:rPr lang="ja-JP" altLang="en-US" sz="1400" b="0" dirty="0"/>
              <a:t>コントローラ</a:t>
            </a:r>
            <a:r>
              <a:rPr lang="en-US" altLang="ja-JP" sz="1400" b="0" dirty="0"/>
              <a:t>: </a:t>
            </a:r>
            <a:r>
              <a:rPr lang="ja-JP" altLang="en-US" sz="1400" b="0" dirty="0"/>
              <a:t>強化学習のアルゴリズム</a:t>
            </a:r>
            <a:r>
              <a:rPr lang="en-US" altLang="ja-JP" sz="1400" b="0" dirty="0"/>
              <a:t>(Soft Actor-Critic)</a:t>
            </a:r>
            <a:r>
              <a:rPr lang="ja-JP" altLang="en-US" sz="1400" b="0" dirty="0"/>
              <a:t>を使って学習した。コスト関数には、偏差の絶対値と操作量の外挿の程度の和とした。なお、外挿の程度は、</a:t>
            </a:r>
            <a:r>
              <a:rPr lang="en-US" altLang="ja-JP" sz="1400" b="0" dirty="0"/>
              <a:t>k</a:t>
            </a:r>
            <a:r>
              <a:rPr lang="ja-JP" altLang="en-US" sz="1400" b="0" dirty="0"/>
              <a:t>近傍法を使って算出した。</a:t>
            </a:r>
          </a:p>
        </p:txBody>
      </p:sp>
      <p:sp>
        <p:nvSpPr>
          <p:cNvPr id="2" name="フローチャート: 磁気ディスク 1">
            <a:extLst>
              <a:ext uri="{FF2B5EF4-FFF2-40B4-BE49-F238E27FC236}">
                <a16:creationId xmlns:a16="http://schemas.microsoft.com/office/drawing/2014/main" id="{603B03D7-CC52-4363-B5BF-F8A43CE60D0A}"/>
              </a:ext>
            </a:extLst>
          </p:cNvPr>
          <p:cNvSpPr/>
          <p:nvPr/>
        </p:nvSpPr>
        <p:spPr>
          <a:xfrm>
            <a:off x="2102124" y="3077063"/>
            <a:ext cx="1142999" cy="49695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7E90FE09-83B7-4FBD-8A6C-A5CC8B892626}"/>
              </a:ext>
            </a:extLst>
          </p:cNvPr>
          <p:cNvSpPr/>
          <p:nvPr/>
        </p:nvSpPr>
        <p:spPr>
          <a:xfrm>
            <a:off x="2102126" y="391782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ローチャート: 処理 5">
            <a:extLst>
              <a:ext uri="{FF2B5EF4-FFF2-40B4-BE49-F238E27FC236}">
                <a16:creationId xmlns:a16="http://schemas.microsoft.com/office/drawing/2014/main" id="{3ACF0AD3-9FB8-4447-9547-5B6B8A17C3EE}"/>
              </a:ext>
            </a:extLst>
          </p:cNvPr>
          <p:cNvSpPr/>
          <p:nvPr/>
        </p:nvSpPr>
        <p:spPr>
          <a:xfrm>
            <a:off x="2102126" y="4636122"/>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4DEDF653-AB7F-48A2-BF62-4FF7B0769C35}"/>
              </a:ext>
            </a:extLst>
          </p:cNvPr>
          <p:cNvSpPr/>
          <p:nvPr/>
        </p:nvSpPr>
        <p:spPr>
          <a:xfrm>
            <a:off x="2102126" y="545863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743FB773-CD80-427A-BE58-50A40BB9458C}"/>
              </a:ext>
            </a:extLst>
          </p:cNvPr>
          <p:cNvSpPr/>
          <p:nvPr/>
        </p:nvSpPr>
        <p:spPr>
          <a:xfrm>
            <a:off x="5744596" y="334135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DCEEF330-D887-4004-9B36-FCB52F4698A0}"/>
              </a:ext>
            </a:extLst>
          </p:cNvPr>
          <p:cNvSpPr/>
          <p:nvPr/>
        </p:nvSpPr>
        <p:spPr>
          <a:xfrm>
            <a:off x="5744596" y="4181570"/>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676634B2-E2B2-4A23-A292-8B685226D636}"/>
              </a:ext>
            </a:extLst>
          </p:cNvPr>
          <p:cNvSpPr/>
          <p:nvPr/>
        </p:nvSpPr>
        <p:spPr>
          <a:xfrm>
            <a:off x="5744596" y="5021783"/>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ローチャート: 処理 13">
            <a:extLst>
              <a:ext uri="{FF2B5EF4-FFF2-40B4-BE49-F238E27FC236}">
                <a16:creationId xmlns:a16="http://schemas.microsoft.com/office/drawing/2014/main" id="{B9F33930-5360-47B7-AB8E-AB2BD132E4C5}"/>
              </a:ext>
            </a:extLst>
          </p:cNvPr>
          <p:cNvSpPr/>
          <p:nvPr/>
        </p:nvSpPr>
        <p:spPr>
          <a:xfrm>
            <a:off x="8361316" y="500654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 name="直線矢印コネクタ 4">
            <a:extLst>
              <a:ext uri="{FF2B5EF4-FFF2-40B4-BE49-F238E27FC236}">
                <a16:creationId xmlns:a16="http://schemas.microsoft.com/office/drawing/2014/main" id="{B09DDD28-5F15-41AD-A51F-0E39DA1B8D45}"/>
              </a:ext>
            </a:extLst>
          </p:cNvPr>
          <p:cNvCxnSpPr>
            <a:cxnSpLocks/>
            <a:stCxn id="2" idx="3"/>
            <a:endCxn id="3" idx="0"/>
          </p:cNvCxnSpPr>
          <p:nvPr/>
        </p:nvCxnSpPr>
        <p:spPr>
          <a:xfrm>
            <a:off x="2673624" y="3574020"/>
            <a:ext cx="2" cy="3438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46B5DDC-C823-4F37-B7F5-283A7E705916}"/>
              </a:ext>
            </a:extLst>
          </p:cNvPr>
          <p:cNvCxnSpPr>
            <a:stCxn id="3" idx="2"/>
            <a:endCxn id="6" idx="0"/>
          </p:cNvCxnSpPr>
          <p:nvPr/>
        </p:nvCxnSpPr>
        <p:spPr>
          <a:xfrm>
            <a:off x="2673626" y="4385828"/>
            <a:ext cx="0" cy="2502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CDD136E-C455-452C-88A2-75DB3A71E905}"/>
              </a:ext>
            </a:extLst>
          </p:cNvPr>
          <p:cNvCxnSpPr>
            <a:stCxn id="6" idx="2"/>
            <a:endCxn id="7" idx="0"/>
          </p:cNvCxnSpPr>
          <p:nvPr/>
        </p:nvCxnSpPr>
        <p:spPr>
          <a:xfrm>
            <a:off x="2673626" y="5104122"/>
            <a:ext cx="0" cy="35451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3CE51D2C-12CE-4655-8700-794A734A433B}"/>
              </a:ext>
            </a:extLst>
          </p:cNvPr>
          <p:cNvCxnSpPr>
            <a:cxnSpLocks/>
          </p:cNvCxnSpPr>
          <p:nvPr/>
        </p:nvCxnSpPr>
        <p:spPr>
          <a:xfrm rot="5400000" flipH="1" flipV="1">
            <a:off x="3202221" y="2812763"/>
            <a:ext cx="2585281" cy="3642470"/>
          </a:xfrm>
          <a:prstGeom prst="bentConnector5">
            <a:avLst>
              <a:gd name="adj1" fmla="val -8842"/>
              <a:gd name="adj2" fmla="val 37175"/>
              <a:gd name="adj3" fmla="val 10884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8066303-E841-4647-8C5A-E604F4EDE3E6}"/>
              </a:ext>
            </a:extLst>
          </p:cNvPr>
          <p:cNvCxnSpPr>
            <a:stCxn id="9" idx="2"/>
            <a:endCxn id="11" idx="0"/>
          </p:cNvCxnSpPr>
          <p:nvPr/>
        </p:nvCxnSpPr>
        <p:spPr>
          <a:xfrm>
            <a:off x="6316096" y="3809357"/>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7DFC4B6-03F9-4F21-ACEA-EE5A608A5679}"/>
              </a:ext>
            </a:extLst>
          </p:cNvPr>
          <p:cNvCxnSpPr>
            <a:stCxn id="11" idx="2"/>
            <a:endCxn id="12" idx="0"/>
          </p:cNvCxnSpPr>
          <p:nvPr/>
        </p:nvCxnSpPr>
        <p:spPr>
          <a:xfrm>
            <a:off x="6316096" y="4649570"/>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CBADE716-1D93-47C8-B544-E1435C7AD00D}"/>
              </a:ext>
            </a:extLst>
          </p:cNvPr>
          <p:cNvCxnSpPr>
            <a:cxnSpLocks/>
            <a:stCxn id="12" idx="2"/>
            <a:endCxn id="57" idx="0"/>
          </p:cNvCxnSpPr>
          <p:nvPr/>
        </p:nvCxnSpPr>
        <p:spPr>
          <a:xfrm rot="5400000" flipH="1" flipV="1">
            <a:off x="6944055" y="3501021"/>
            <a:ext cx="1360802" cy="2616721"/>
          </a:xfrm>
          <a:prstGeom prst="bentConnector5">
            <a:avLst>
              <a:gd name="adj1" fmla="val -16799"/>
              <a:gd name="adj2" fmla="val 50000"/>
              <a:gd name="adj3" fmla="val 1167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4A147390-C1C9-4D19-B48E-8CA4894A4EC6}"/>
              </a:ext>
            </a:extLst>
          </p:cNvPr>
          <p:cNvCxnSpPr>
            <a:cxnSpLocks/>
            <a:stCxn id="14" idx="2"/>
            <a:endCxn id="9" idx="3"/>
          </p:cNvCxnSpPr>
          <p:nvPr/>
        </p:nvCxnSpPr>
        <p:spPr>
          <a:xfrm rot="5400000" flipH="1">
            <a:off x="6960611" y="3502342"/>
            <a:ext cx="1899190" cy="2045220"/>
          </a:xfrm>
          <a:prstGeom prst="bentConnector4">
            <a:avLst>
              <a:gd name="adj1" fmla="val -12037"/>
              <a:gd name="adj2" fmla="val -118266"/>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40EB017A-583C-45DD-8F04-DE1661072A35}"/>
              </a:ext>
            </a:extLst>
          </p:cNvPr>
          <p:cNvSpPr txBox="1"/>
          <p:nvPr/>
        </p:nvSpPr>
        <p:spPr>
          <a:xfrm>
            <a:off x="149087" y="3193606"/>
            <a:ext cx="1818861" cy="369332"/>
          </a:xfrm>
          <a:prstGeom prst="rect">
            <a:avLst/>
          </a:prstGeom>
          <a:noFill/>
        </p:spPr>
        <p:txBody>
          <a:bodyPr wrap="square" rtlCol="0">
            <a:spAutoFit/>
          </a:bodyPr>
          <a:lstStyle/>
          <a:p>
            <a:pPr algn="ctr"/>
            <a:r>
              <a:rPr kumimoji="1" lang="ja-JP" altLang="en-US" dirty="0"/>
              <a:t>実績データ入力</a:t>
            </a:r>
          </a:p>
        </p:txBody>
      </p:sp>
      <p:sp>
        <p:nvSpPr>
          <p:cNvPr id="42" name="テキスト ボックス 41">
            <a:extLst>
              <a:ext uri="{FF2B5EF4-FFF2-40B4-BE49-F238E27FC236}">
                <a16:creationId xmlns:a16="http://schemas.microsoft.com/office/drawing/2014/main" id="{B5B8AD28-50D7-4919-AC00-D8F905A0FE51}"/>
              </a:ext>
            </a:extLst>
          </p:cNvPr>
          <p:cNvSpPr txBox="1"/>
          <p:nvPr/>
        </p:nvSpPr>
        <p:spPr>
          <a:xfrm>
            <a:off x="99281" y="3992555"/>
            <a:ext cx="1818861" cy="369332"/>
          </a:xfrm>
          <a:prstGeom prst="rect">
            <a:avLst/>
          </a:prstGeom>
          <a:noFill/>
        </p:spPr>
        <p:txBody>
          <a:bodyPr wrap="square" rtlCol="0">
            <a:spAutoFit/>
          </a:bodyPr>
          <a:lstStyle/>
          <a:p>
            <a:pPr algn="ctr"/>
            <a:r>
              <a:rPr kumimoji="1" lang="ja-JP" altLang="en-US" dirty="0"/>
              <a:t>シミュレータ 学習</a:t>
            </a:r>
          </a:p>
        </p:txBody>
      </p:sp>
      <p:sp>
        <p:nvSpPr>
          <p:cNvPr id="43" name="テキスト ボックス 42">
            <a:extLst>
              <a:ext uri="{FF2B5EF4-FFF2-40B4-BE49-F238E27FC236}">
                <a16:creationId xmlns:a16="http://schemas.microsoft.com/office/drawing/2014/main" id="{5CD5C0E5-9175-461A-9E41-605D1A114A34}"/>
              </a:ext>
            </a:extLst>
          </p:cNvPr>
          <p:cNvSpPr txBox="1"/>
          <p:nvPr/>
        </p:nvSpPr>
        <p:spPr>
          <a:xfrm>
            <a:off x="227747" y="4693430"/>
            <a:ext cx="1818861" cy="369332"/>
          </a:xfrm>
          <a:prstGeom prst="rect">
            <a:avLst/>
          </a:prstGeom>
          <a:noFill/>
        </p:spPr>
        <p:txBody>
          <a:bodyPr wrap="square" rtlCol="0">
            <a:spAutoFit/>
          </a:bodyPr>
          <a:lstStyle/>
          <a:p>
            <a:pPr algn="ctr"/>
            <a:r>
              <a:rPr kumimoji="1" lang="ja-JP" altLang="en-US" dirty="0"/>
              <a:t>コントローラを学習</a:t>
            </a:r>
          </a:p>
        </p:txBody>
      </p:sp>
      <p:sp>
        <p:nvSpPr>
          <p:cNvPr id="44" name="テキスト ボックス 43">
            <a:extLst>
              <a:ext uri="{FF2B5EF4-FFF2-40B4-BE49-F238E27FC236}">
                <a16:creationId xmlns:a16="http://schemas.microsoft.com/office/drawing/2014/main" id="{4BE8C4B1-2872-4DB1-A922-3CC46A80A867}"/>
              </a:ext>
            </a:extLst>
          </p:cNvPr>
          <p:cNvSpPr txBox="1"/>
          <p:nvPr/>
        </p:nvSpPr>
        <p:spPr>
          <a:xfrm>
            <a:off x="169447" y="5400289"/>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7" name="テキスト ボックス 46">
            <a:extLst>
              <a:ext uri="{FF2B5EF4-FFF2-40B4-BE49-F238E27FC236}">
                <a16:creationId xmlns:a16="http://schemas.microsoft.com/office/drawing/2014/main" id="{CB9F8E68-F0CB-4946-A4BC-5AC8795F1085}"/>
              </a:ext>
            </a:extLst>
          </p:cNvPr>
          <p:cNvSpPr txBox="1"/>
          <p:nvPr/>
        </p:nvSpPr>
        <p:spPr>
          <a:xfrm>
            <a:off x="4030090" y="3392503"/>
            <a:ext cx="1615335" cy="369332"/>
          </a:xfrm>
          <a:prstGeom prst="rect">
            <a:avLst/>
          </a:prstGeom>
          <a:noFill/>
        </p:spPr>
        <p:txBody>
          <a:bodyPr wrap="square" rtlCol="0">
            <a:spAutoFit/>
          </a:bodyPr>
          <a:lstStyle/>
          <a:p>
            <a:pPr algn="ctr"/>
            <a:r>
              <a:rPr kumimoji="1" lang="ja-JP" altLang="en-US"/>
              <a:t>モデルを選択</a:t>
            </a:r>
            <a:endParaRPr kumimoji="1" lang="ja-JP" altLang="en-US" dirty="0"/>
          </a:p>
        </p:txBody>
      </p:sp>
      <p:sp>
        <p:nvSpPr>
          <p:cNvPr id="48" name="テキスト ボックス 47">
            <a:extLst>
              <a:ext uri="{FF2B5EF4-FFF2-40B4-BE49-F238E27FC236}">
                <a16:creationId xmlns:a16="http://schemas.microsoft.com/office/drawing/2014/main" id="{2165B3B8-CF95-4F73-960E-5EE45B1CDA6F}"/>
              </a:ext>
            </a:extLst>
          </p:cNvPr>
          <p:cNvSpPr txBox="1"/>
          <p:nvPr/>
        </p:nvSpPr>
        <p:spPr>
          <a:xfrm>
            <a:off x="4064213" y="4208025"/>
            <a:ext cx="1615335" cy="369332"/>
          </a:xfrm>
          <a:prstGeom prst="rect">
            <a:avLst/>
          </a:prstGeom>
          <a:noFill/>
        </p:spPr>
        <p:txBody>
          <a:bodyPr wrap="square" rtlCol="0">
            <a:spAutoFit/>
          </a:bodyPr>
          <a:lstStyle/>
          <a:p>
            <a:pPr algn="ctr"/>
            <a:r>
              <a:rPr kumimoji="1" lang="ja-JP" altLang="en-US" dirty="0"/>
              <a:t>モデル 学習</a:t>
            </a:r>
          </a:p>
        </p:txBody>
      </p:sp>
      <p:sp>
        <p:nvSpPr>
          <p:cNvPr id="51" name="テキスト ボックス 50">
            <a:extLst>
              <a:ext uri="{FF2B5EF4-FFF2-40B4-BE49-F238E27FC236}">
                <a16:creationId xmlns:a16="http://schemas.microsoft.com/office/drawing/2014/main" id="{E3DA81EC-381A-49F8-96D6-2A2B2AFD8D92}"/>
              </a:ext>
            </a:extLst>
          </p:cNvPr>
          <p:cNvSpPr txBox="1"/>
          <p:nvPr/>
        </p:nvSpPr>
        <p:spPr>
          <a:xfrm>
            <a:off x="9518374" y="4157460"/>
            <a:ext cx="1818861" cy="369332"/>
          </a:xfrm>
          <a:prstGeom prst="rect">
            <a:avLst/>
          </a:prstGeom>
          <a:noFill/>
        </p:spPr>
        <p:txBody>
          <a:bodyPr wrap="square" rtlCol="0">
            <a:spAutoFit/>
          </a:bodyPr>
          <a:lstStyle/>
          <a:p>
            <a:pPr algn="ctr"/>
            <a:r>
              <a:rPr kumimoji="1" lang="ja-JP" altLang="en-US" dirty="0"/>
              <a:t>コントローラ 学習</a:t>
            </a:r>
          </a:p>
        </p:txBody>
      </p:sp>
      <p:sp>
        <p:nvSpPr>
          <p:cNvPr id="52" name="テキスト ボックス 51">
            <a:extLst>
              <a:ext uri="{FF2B5EF4-FFF2-40B4-BE49-F238E27FC236}">
                <a16:creationId xmlns:a16="http://schemas.microsoft.com/office/drawing/2014/main" id="{8839754A-98F8-487D-8BA9-9BD07C8AD67A}"/>
              </a:ext>
            </a:extLst>
          </p:cNvPr>
          <p:cNvSpPr txBox="1"/>
          <p:nvPr/>
        </p:nvSpPr>
        <p:spPr>
          <a:xfrm>
            <a:off x="4129260" y="5063143"/>
            <a:ext cx="1615335" cy="369332"/>
          </a:xfrm>
          <a:prstGeom prst="rect">
            <a:avLst/>
          </a:prstGeom>
          <a:noFill/>
        </p:spPr>
        <p:txBody>
          <a:bodyPr wrap="square" rtlCol="0">
            <a:spAutoFit/>
          </a:bodyPr>
          <a:lstStyle/>
          <a:p>
            <a:pPr algn="ctr"/>
            <a:r>
              <a:rPr kumimoji="1" lang="ja-JP" altLang="en-US"/>
              <a:t>精度を</a:t>
            </a:r>
            <a:r>
              <a:rPr kumimoji="1" lang="ja-JP" altLang="en-US" dirty="0"/>
              <a:t>評価</a:t>
            </a:r>
          </a:p>
        </p:txBody>
      </p:sp>
      <p:sp>
        <p:nvSpPr>
          <p:cNvPr id="57" name="フローチャート: 処理 56">
            <a:extLst>
              <a:ext uri="{FF2B5EF4-FFF2-40B4-BE49-F238E27FC236}">
                <a16:creationId xmlns:a16="http://schemas.microsoft.com/office/drawing/2014/main" id="{5094E782-E6A5-436B-AE5C-E86507948A2F}"/>
              </a:ext>
            </a:extLst>
          </p:cNvPr>
          <p:cNvSpPr/>
          <p:nvPr/>
        </p:nvSpPr>
        <p:spPr>
          <a:xfrm>
            <a:off x="8361317" y="4128981"/>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1" name="直線矢印コネクタ 60">
            <a:extLst>
              <a:ext uri="{FF2B5EF4-FFF2-40B4-BE49-F238E27FC236}">
                <a16:creationId xmlns:a16="http://schemas.microsoft.com/office/drawing/2014/main" id="{8DC80B8C-93C6-4E9F-AB67-CDEF3F3C2265}"/>
              </a:ext>
            </a:extLst>
          </p:cNvPr>
          <p:cNvCxnSpPr>
            <a:stCxn id="57" idx="2"/>
            <a:endCxn id="14" idx="0"/>
          </p:cNvCxnSpPr>
          <p:nvPr/>
        </p:nvCxnSpPr>
        <p:spPr>
          <a:xfrm flipH="1">
            <a:off x="8932816" y="4596981"/>
            <a:ext cx="1" cy="4095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679B577E-351B-49FD-B097-DF4E39A84C33}"/>
              </a:ext>
            </a:extLst>
          </p:cNvPr>
          <p:cNvSpPr txBox="1"/>
          <p:nvPr/>
        </p:nvSpPr>
        <p:spPr>
          <a:xfrm>
            <a:off x="9473960" y="4856124"/>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 name="テキスト ボックス 3">
            <a:extLst>
              <a:ext uri="{FF2B5EF4-FFF2-40B4-BE49-F238E27FC236}">
                <a16:creationId xmlns:a16="http://schemas.microsoft.com/office/drawing/2014/main" id="{D820F0CB-02BC-4B15-89B0-4FFE10B5D239}"/>
              </a:ext>
            </a:extLst>
          </p:cNvPr>
          <p:cNvSpPr txBox="1"/>
          <p:nvPr/>
        </p:nvSpPr>
        <p:spPr>
          <a:xfrm>
            <a:off x="5053682" y="5886818"/>
            <a:ext cx="433633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検証手順を表すフローチャート図</a:t>
            </a:r>
          </a:p>
        </p:txBody>
      </p:sp>
    </p:spTree>
    <p:extLst>
      <p:ext uri="{BB962C8B-B14F-4D97-AF65-F5344CB8AC3E}">
        <p14:creationId xmlns:p14="http://schemas.microsoft.com/office/powerpoint/2010/main" val="195709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kumimoji="1" lang="en-US" altLang="ja-JP" sz="2800" dirty="0"/>
              <a:t>DVBF</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en-US" altLang="ja-JP" sz="1600" b="0" dirty="0"/>
              <a:t>DVBF</a:t>
            </a:r>
            <a:r>
              <a:rPr lang="ja-JP" altLang="en-US" sz="1600" b="0" dirty="0"/>
              <a:t>により線形モデルを３つ、区分線形モデルを６つ学習した</a:t>
            </a:r>
            <a:endParaRPr lang="en-US" altLang="ja-JP" sz="1600" b="0" dirty="0"/>
          </a:p>
          <a:p>
            <a:pPr>
              <a:buFont typeface="Wingdings" panose="05000000000000000000" pitchFamily="2" charset="2"/>
              <a:buChar char="l"/>
            </a:pPr>
            <a:r>
              <a:rPr lang="ja-JP" altLang="en-US" sz="1600" b="0" dirty="0"/>
              <a:t>線形モデル、区分線形モデル、ともに予測誤差は</a:t>
            </a:r>
            <a:r>
              <a:rPr lang="en-US" altLang="ja-JP" sz="1600" b="0" dirty="0"/>
              <a:t>MLR, FIR</a:t>
            </a:r>
            <a:r>
              <a:rPr lang="ja-JP" altLang="en-US" sz="1600" b="0" dirty="0"/>
              <a:t>に比べて劣化する傾向があった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a:t>
            </a:r>
            <a:r>
              <a:rPr lang="en-US" altLang="ja-JP" sz="1600" b="0" dirty="0"/>
              <a:t>DDM</a:t>
            </a:r>
            <a:r>
              <a:rPr lang="ja-JP" altLang="en-US" sz="1600" b="0" dirty="0"/>
              <a:t>に相当する学習アルゴリズム</a:t>
            </a:r>
            <a:r>
              <a:rPr lang="en-US" altLang="ja-JP" sz="1600" b="0" dirty="0"/>
              <a:t>(MLR,FIR)</a:t>
            </a:r>
            <a:r>
              <a:rPr lang="ja-JP" altLang="en-US" sz="1600" b="0" dirty="0"/>
              <a:t>を改善する傾向があった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線形モデル、区分線形モデル、ともに定常偏差は、ベンチマークの定常偏差に到達することがあった。</a:t>
            </a:r>
            <a:endParaRPr lang="en-US" altLang="ja-JP" sz="1600" b="0" dirty="0"/>
          </a:p>
          <a:p>
            <a:pPr>
              <a:buFont typeface="Wingdings" panose="05000000000000000000" pitchFamily="2" charset="2"/>
              <a:buChar char="l"/>
            </a:pPr>
            <a:r>
              <a:rPr lang="ja-JP" altLang="en-US" sz="1600" b="0" dirty="0"/>
              <a:t>予測誤差と定常偏差には相関が見られなかった。</a:t>
            </a:r>
            <a:r>
              <a:rPr lang="ja-JP" altLang="en-US" sz="1600" b="0" u="sng" dirty="0"/>
              <a:t>最適化計算に応用するモデルを選択する指標に予測誤差を使えない。</a:t>
            </a:r>
            <a:endParaRPr lang="en-US" sz="1600" b="0" u="sng" dirty="0"/>
          </a:p>
        </p:txBody>
      </p:sp>
      <p:graphicFrame>
        <p:nvGraphicFramePr>
          <p:cNvPr id="2" name="表 1">
            <a:extLst>
              <a:ext uri="{FF2B5EF4-FFF2-40B4-BE49-F238E27FC236}">
                <a16:creationId xmlns:a16="http://schemas.microsoft.com/office/drawing/2014/main" id="{6563C3C9-7742-4F22-A2A7-B2E33CC06F6E}"/>
              </a:ext>
            </a:extLst>
          </p:cNvPr>
          <p:cNvGraphicFramePr>
            <a:graphicFrameLocks noGrp="1"/>
          </p:cNvGraphicFramePr>
          <p:nvPr/>
        </p:nvGraphicFramePr>
        <p:xfrm>
          <a:off x="517055" y="2962732"/>
          <a:ext cx="8746215" cy="3252470"/>
        </p:xfrm>
        <a:graphic>
          <a:graphicData uri="http://schemas.openxmlformats.org/drawingml/2006/table">
            <a:tbl>
              <a:tblPr firstRow="1" bandRow="1">
                <a:tableStyleId>{5C22544A-7EE6-4342-B048-85BDC9FD1C3A}</a:tableStyleId>
              </a:tblPr>
              <a:tblGrid>
                <a:gridCol w="2435025">
                  <a:extLst>
                    <a:ext uri="{9D8B030D-6E8A-4147-A177-3AD203B41FA5}">
                      <a16:colId xmlns:a16="http://schemas.microsoft.com/office/drawing/2014/main" val="1965421359"/>
                    </a:ext>
                  </a:extLst>
                </a:gridCol>
                <a:gridCol w="3627692">
                  <a:extLst>
                    <a:ext uri="{9D8B030D-6E8A-4147-A177-3AD203B41FA5}">
                      <a16:colId xmlns:a16="http://schemas.microsoft.com/office/drawing/2014/main" val="2715823683"/>
                    </a:ext>
                  </a:extLst>
                </a:gridCol>
                <a:gridCol w="1416291">
                  <a:extLst>
                    <a:ext uri="{9D8B030D-6E8A-4147-A177-3AD203B41FA5}">
                      <a16:colId xmlns:a16="http://schemas.microsoft.com/office/drawing/2014/main" val="2306308698"/>
                    </a:ext>
                  </a:extLst>
                </a:gridCol>
                <a:gridCol w="1267207">
                  <a:extLst>
                    <a:ext uri="{9D8B030D-6E8A-4147-A177-3AD203B41FA5}">
                      <a16:colId xmlns:a16="http://schemas.microsoft.com/office/drawing/2014/main" val="2120503797"/>
                    </a:ext>
                  </a:extLst>
                </a:gridCol>
              </a:tblGrid>
              <a:tr h="228600">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612877720"/>
                  </a:ext>
                </a:extLst>
              </a:tr>
              <a:tr h="228600">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1.09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670566567"/>
                  </a:ext>
                </a:extLst>
              </a:tr>
              <a:tr h="228600">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1.12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149550355"/>
                  </a:ext>
                </a:extLst>
              </a:tr>
              <a:tr h="228600">
                <a:tc>
                  <a:txBody>
                    <a:bodyPr/>
                    <a:lstStyle/>
                    <a:p>
                      <a:pPr algn="l" fontAlgn="b"/>
                      <a:r>
                        <a:rPr lang="en-US" sz="1600" u="none" strike="noStrike" dirty="0">
                          <a:effectLst/>
                        </a:rPr>
                        <a:t>DVBF</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dirty="0">
                          <a:effectLst/>
                        </a:rPr>
                        <a:t>線形</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1.08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017977327"/>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1.33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0.43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42688956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1.77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564039468"/>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1.14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84070874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265481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1.68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94113758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0.50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16239580"/>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0.72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18435903"/>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06374432"/>
                  </a:ext>
                </a:extLst>
              </a:tr>
              <a:tr h="228600">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879809258"/>
                  </a:ext>
                </a:extLst>
              </a:tr>
            </a:tbl>
          </a:graphicData>
        </a:graphic>
      </p:graphicFrame>
      <p:sp>
        <p:nvSpPr>
          <p:cNvPr id="5" name="テキスト ボックス 4">
            <a:extLst>
              <a:ext uri="{FF2B5EF4-FFF2-40B4-BE49-F238E27FC236}">
                <a16:creationId xmlns:a16="http://schemas.microsoft.com/office/drawing/2014/main" id="{3F9F0BA1-C81B-4250-84AD-B33547D5240F}"/>
              </a:ext>
            </a:extLst>
          </p:cNvPr>
          <p:cNvSpPr txBox="1"/>
          <p:nvPr/>
        </p:nvSpPr>
        <p:spPr>
          <a:xfrm>
            <a:off x="9263270" y="5432690"/>
            <a:ext cx="2686339" cy="707886"/>
          </a:xfrm>
          <a:prstGeom prst="rect">
            <a:avLst/>
          </a:prstGeom>
          <a:noFill/>
        </p:spPr>
        <p:txBody>
          <a:bodyPr wrap="square" rtlCol="0">
            <a:spAutoFit/>
          </a:bodyPr>
          <a:lstStyle/>
          <a:p>
            <a:pPr algn="ctr"/>
            <a:r>
              <a:rPr kumimoji="1" lang="ja-JP" altLang="en-US" dirty="0"/>
              <a:t>表</a:t>
            </a:r>
            <a:r>
              <a:rPr kumimoji="1" lang="en-US" altLang="ja-JP" dirty="0"/>
              <a:t>1. DVBF</a:t>
            </a:r>
            <a:r>
              <a:rPr kumimoji="1" lang="ja-JP" altLang="en-US" dirty="0"/>
              <a:t>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sp>
        <p:nvSpPr>
          <p:cNvPr id="6" name="吹き出し: 四角形 5">
            <a:extLst>
              <a:ext uri="{FF2B5EF4-FFF2-40B4-BE49-F238E27FC236}">
                <a16:creationId xmlns:a16="http://schemas.microsoft.com/office/drawing/2014/main" id="{C54DAFB3-F3EE-4104-BD77-9D40A8DC86AA}"/>
              </a:ext>
            </a:extLst>
          </p:cNvPr>
          <p:cNvSpPr/>
          <p:nvPr/>
        </p:nvSpPr>
        <p:spPr>
          <a:xfrm>
            <a:off x="6887361" y="136525"/>
            <a:ext cx="5029820"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結果は</a:t>
            </a:r>
            <a:r>
              <a:rPr kumimoji="1" lang="en-US" altLang="ja-JP" dirty="0">
                <a:solidFill>
                  <a:schemeClr val="bg1"/>
                </a:solidFill>
              </a:rPr>
              <a:t>DVBF, K-SID</a:t>
            </a:r>
            <a:r>
              <a:rPr kumimoji="1" lang="ja-JP" altLang="en-US" dirty="0">
                <a:solidFill>
                  <a:schemeClr val="bg1"/>
                </a:solidFill>
              </a:rPr>
              <a:t>並べて、それぞれの傾向を説明</a:t>
            </a:r>
          </a:p>
        </p:txBody>
      </p:sp>
      <p:sp>
        <p:nvSpPr>
          <p:cNvPr id="7" name="吹き出し: 四角形 6">
            <a:extLst>
              <a:ext uri="{FF2B5EF4-FFF2-40B4-BE49-F238E27FC236}">
                <a16:creationId xmlns:a16="http://schemas.microsoft.com/office/drawing/2014/main" id="{30277424-6A74-45E7-9C4A-655DF297544C}"/>
              </a:ext>
            </a:extLst>
          </p:cNvPr>
          <p:cNvSpPr/>
          <p:nvPr/>
        </p:nvSpPr>
        <p:spPr>
          <a:xfrm>
            <a:off x="9263270" y="2640535"/>
            <a:ext cx="2423554" cy="64439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グラフにできるなら、その方がパッと見てわかる</a:t>
            </a:r>
          </a:p>
        </p:txBody>
      </p:sp>
    </p:spTree>
    <p:extLst>
      <p:ext uri="{BB962C8B-B14F-4D97-AF65-F5344CB8AC3E}">
        <p14:creationId xmlns:p14="http://schemas.microsoft.com/office/powerpoint/2010/main" val="1746276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normAutofit fontScale="90000"/>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a:t>
            </a:r>
            <a:r>
              <a:rPr kumimoji="1" lang="ja-JP" altLang="en-US" sz="2800" dirty="0"/>
              <a:t>カーネル部分空間同定法</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ja-JP" altLang="en-US" sz="1800" b="0" dirty="0"/>
              <a:t>カーネル部分空間同定法により線形モデルを１つ、非線形モデルを３つ学習した</a:t>
            </a:r>
            <a:endParaRPr lang="en-US" altLang="ja-JP" sz="1800" b="0" dirty="0"/>
          </a:p>
          <a:p>
            <a:pPr>
              <a:buFont typeface="Wingdings" panose="05000000000000000000" pitchFamily="2" charset="2"/>
              <a:buChar char="l"/>
            </a:pPr>
            <a:r>
              <a:rPr lang="ja-JP" altLang="en-US" sz="1800" b="0" dirty="0"/>
              <a:t>線形モデル、非線形モデル、ともに予測誤差は</a:t>
            </a:r>
            <a:r>
              <a:rPr lang="en-US" altLang="ja-JP" sz="1800" b="0" dirty="0"/>
              <a:t>MLR, FIR</a:t>
            </a:r>
            <a:r>
              <a:rPr lang="ja-JP" altLang="en-US" sz="1800" b="0" dirty="0"/>
              <a:t>に比べて同等か、劣化する傾向があった</a:t>
            </a:r>
            <a:endParaRPr lang="en-US" altLang="ja-JP" sz="1800" b="0" dirty="0"/>
          </a:p>
          <a:p>
            <a:pPr>
              <a:buFont typeface="Wingdings" panose="05000000000000000000" pitchFamily="2" charset="2"/>
              <a:buChar char="l"/>
            </a:pPr>
            <a:r>
              <a:rPr lang="ja-JP" altLang="en-US" sz="1800" b="0" dirty="0"/>
              <a:t>非線形モデルの定常偏差は、</a:t>
            </a:r>
            <a:r>
              <a:rPr lang="en-US" altLang="ja-JP" sz="1800" b="0" dirty="0"/>
              <a:t>DDM</a:t>
            </a:r>
            <a:r>
              <a:rPr lang="ja-JP" altLang="en-US" sz="1800" b="0" dirty="0"/>
              <a:t>に相当する学習アルゴリズム</a:t>
            </a:r>
            <a:r>
              <a:rPr lang="en-US" altLang="ja-JP" sz="1800" b="0" dirty="0"/>
              <a:t>(MLR,FIR)</a:t>
            </a:r>
            <a:r>
              <a:rPr lang="ja-JP" altLang="en-US" sz="1800" b="0" dirty="0"/>
              <a:t>を改善することがあった</a:t>
            </a:r>
            <a:endParaRPr lang="en-US" altLang="ja-JP" sz="1800" b="0" dirty="0"/>
          </a:p>
          <a:p>
            <a:pPr>
              <a:buFont typeface="Wingdings" panose="05000000000000000000" pitchFamily="2" charset="2"/>
              <a:buChar char="l"/>
            </a:pPr>
            <a:r>
              <a:rPr lang="ja-JP" altLang="en-US" sz="1800" b="0" dirty="0"/>
              <a:t>線形モデル、非線形モデルの定常偏差は、ベンチマークに到達しなかった</a:t>
            </a:r>
            <a:endParaRPr lang="en-US" altLang="ja-JP" sz="1800" b="0" dirty="0"/>
          </a:p>
          <a:p>
            <a:pPr>
              <a:buFont typeface="Wingdings" panose="05000000000000000000" pitchFamily="2" charset="2"/>
              <a:buChar char="l"/>
            </a:pPr>
            <a:r>
              <a:rPr lang="ja-JP" altLang="en-US" sz="1800" b="0" dirty="0"/>
              <a:t>予測誤差と定常偏差には相関が見られた。</a:t>
            </a:r>
            <a:r>
              <a:rPr lang="ja-JP" altLang="en-US" sz="1800" b="0" u="sng" dirty="0"/>
              <a:t>予測誤差を使って最適化計算に使うモデルを選択できる可能性を示唆する。</a:t>
            </a:r>
            <a:endParaRPr lang="en-US" sz="1800" b="0" u="sng" dirty="0"/>
          </a:p>
        </p:txBody>
      </p:sp>
      <p:sp>
        <p:nvSpPr>
          <p:cNvPr id="5" name="テキスト ボックス 4">
            <a:extLst>
              <a:ext uri="{FF2B5EF4-FFF2-40B4-BE49-F238E27FC236}">
                <a16:creationId xmlns:a16="http://schemas.microsoft.com/office/drawing/2014/main" id="{3F9F0BA1-C81B-4250-84AD-B33547D5240F}"/>
              </a:ext>
            </a:extLst>
          </p:cNvPr>
          <p:cNvSpPr txBox="1"/>
          <p:nvPr/>
        </p:nvSpPr>
        <p:spPr>
          <a:xfrm>
            <a:off x="9074427" y="5068045"/>
            <a:ext cx="2686339" cy="984885"/>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カーネル部分空間</a:t>
            </a:r>
            <a:endParaRPr kumimoji="1" lang="en-US" altLang="ja-JP" dirty="0"/>
          </a:p>
          <a:p>
            <a:pPr algn="ctr"/>
            <a:r>
              <a:rPr kumimoji="1" lang="ja-JP" altLang="en-US" dirty="0"/>
              <a:t>同定法の評価結果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graphicFrame>
        <p:nvGraphicFramePr>
          <p:cNvPr id="3" name="表 2">
            <a:extLst>
              <a:ext uri="{FF2B5EF4-FFF2-40B4-BE49-F238E27FC236}">
                <a16:creationId xmlns:a16="http://schemas.microsoft.com/office/drawing/2014/main" id="{70CB32EF-8271-4FF5-A268-D53CD801AD9C}"/>
              </a:ext>
            </a:extLst>
          </p:cNvPr>
          <p:cNvGraphicFramePr>
            <a:graphicFrameLocks noGrp="1"/>
          </p:cNvGraphicFramePr>
          <p:nvPr/>
        </p:nvGraphicFramePr>
        <p:xfrm>
          <a:off x="517054" y="3210338"/>
          <a:ext cx="8418223" cy="2842592"/>
        </p:xfrm>
        <a:graphic>
          <a:graphicData uri="http://schemas.openxmlformats.org/drawingml/2006/table">
            <a:tbl>
              <a:tblPr firstRow="1" bandRow="1">
                <a:tableStyleId>{5C22544A-7EE6-4342-B048-85BDC9FD1C3A}</a:tableStyleId>
              </a:tblPr>
              <a:tblGrid>
                <a:gridCol w="2343710">
                  <a:extLst>
                    <a:ext uri="{9D8B030D-6E8A-4147-A177-3AD203B41FA5}">
                      <a16:colId xmlns:a16="http://schemas.microsoft.com/office/drawing/2014/main" val="2328296335"/>
                    </a:ext>
                  </a:extLst>
                </a:gridCol>
                <a:gridCol w="3491649">
                  <a:extLst>
                    <a:ext uri="{9D8B030D-6E8A-4147-A177-3AD203B41FA5}">
                      <a16:colId xmlns:a16="http://schemas.microsoft.com/office/drawing/2014/main" val="728526818"/>
                    </a:ext>
                  </a:extLst>
                </a:gridCol>
                <a:gridCol w="1363178">
                  <a:extLst>
                    <a:ext uri="{9D8B030D-6E8A-4147-A177-3AD203B41FA5}">
                      <a16:colId xmlns:a16="http://schemas.microsoft.com/office/drawing/2014/main" val="1104877921"/>
                    </a:ext>
                  </a:extLst>
                </a:gridCol>
                <a:gridCol w="1219686">
                  <a:extLst>
                    <a:ext uri="{9D8B030D-6E8A-4147-A177-3AD203B41FA5}">
                      <a16:colId xmlns:a16="http://schemas.microsoft.com/office/drawing/2014/main" val="2041445349"/>
                    </a:ext>
                  </a:extLst>
                </a:gridCol>
              </a:tblGrid>
              <a:tr h="355324">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038467226"/>
                  </a:ext>
                </a:extLst>
              </a:tr>
              <a:tr h="355324">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dirty="0">
                          <a:effectLst/>
                        </a:rPr>
                        <a:t>-</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94306434"/>
                  </a:ext>
                </a:extLst>
              </a:tr>
              <a:tr h="355324">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09447088"/>
                  </a:ext>
                </a:extLst>
              </a:tr>
              <a:tr h="355324">
                <a:tc>
                  <a:txBody>
                    <a:bodyPr/>
                    <a:lstStyle/>
                    <a:p>
                      <a:pPr algn="l" fontAlgn="b"/>
                      <a:r>
                        <a:rPr lang="zh-TW" altLang="en-US" sz="1600" u="none" strike="noStrike">
                          <a:effectLst/>
                        </a:rPr>
                        <a:t>部分空間同定法</a:t>
                      </a:r>
                      <a:endParaRPr lang="zh-TW"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904845928"/>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15939835"/>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highlight>
                            <a:srgbClr val="00FF00"/>
                          </a:highlight>
                        </a:rPr>
                        <a:t>1.13</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0.51</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642581579"/>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入力と出力を特徴変換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090053856"/>
                  </a:ext>
                </a:extLst>
              </a:tr>
              <a:tr h="355324">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97439012"/>
                  </a:ext>
                </a:extLst>
              </a:tr>
            </a:tbl>
          </a:graphicData>
        </a:graphic>
      </p:graphicFrame>
    </p:spTree>
    <p:extLst>
      <p:ext uri="{BB962C8B-B14F-4D97-AF65-F5344CB8AC3E}">
        <p14:creationId xmlns:p14="http://schemas.microsoft.com/office/powerpoint/2010/main" val="656702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lang="ja-JP" altLang="en-US" dirty="0"/>
              <a:t>まとめ</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6"/>
            <a:ext cx="11341887" cy="4985957"/>
          </a:xfrm>
        </p:spPr>
        <p:txBody>
          <a:bodyPr/>
          <a:lstStyle/>
          <a:p>
            <a:r>
              <a:rPr lang="ja-JP" altLang="en-US" dirty="0"/>
              <a:t>カーネル部分空間同定法を最適化計算に応用する</a:t>
            </a:r>
            <a:endParaRPr lang="en-US" altLang="ja-JP" dirty="0"/>
          </a:p>
          <a:p>
            <a:pPr lvl="1"/>
            <a:r>
              <a:rPr lang="ja-JP" altLang="en-US" dirty="0"/>
              <a:t>定常偏差が</a:t>
            </a:r>
            <a:r>
              <a:rPr lang="en-US" altLang="ja-JP" dirty="0"/>
              <a:t>DDM</a:t>
            </a:r>
            <a:r>
              <a:rPr lang="ja-JP" altLang="en-US" dirty="0"/>
              <a:t>に相当する学習アルゴリズムに比べて改善したため</a:t>
            </a:r>
            <a:endParaRPr lang="en-US" altLang="ja-JP" dirty="0"/>
          </a:p>
          <a:p>
            <a:pPr lvl="1"/>
            <a:r>
              <a:rPr lang="ja-JP" altLang="en-US" dirty="0"/>
              <a:t>予測誤差と定常偏差が相関したため、予測誤差を指標に最適化計算に応用するモデルを選択できる可能性があるため</a:t>
            </a:r>
            <a:endParaRPr lang="en-US" altLang="ja-JP" dirty="0"/>
          </a:p>
          <a:p>
            <a:pPr lvl="1"/>
            <a:r>
              <a:rPr lang="en-US" altLang="ja-JP" dirty="0"/>
              <a:t>DVBF</a:t>
            </a:r>
            <a:r>
              <a:rPr lang="ja-JP" altLang="en-US" dirty="0"/>
              <a:t>では、予測誤差を最適化計算に応用するモデルを選択するときに応用できないため</a:t>
            </a:r>
            <a:endParaRPr lang="en-US" altLang="ja-JP" dirty="0"/>
          </a:p>
          <a:p>
            <a:endParaRPr lang="en-US" altLang="ja-JP" dirty="0"/>
          </a:p>
        </p:txBody>
      </p:sp>
      <p:graphicFrame>
        <p:nvGraphicFramePr>
          <p:cNvPr id="2" name="表 1">
            <a:extLst>
              <a:ext uri="{FF2B5EF4-FFF2-40B4-BE49-F238E27FC236}">
                <a16:creationId xmlns:a16="http://schemas.microsoft.com/office/drawing/2014/main" id="{DC5C7338-238A-4B0D-A53D-275C965CBDA6}"/>
              </a:ext>
            </a:extLst>
          </p:cNvPr>
          <p:cNvGraphicFramePr>
            <a:graphicFrameLocks noGrp="1"/>
          </p:cNvGraphicFramePr>
          <p:nvPr/>
        </p:nvGraphicFramePr>
        <p:xfrm>
          <a:off x="832315" y="3717236"/>
          <a:ext cx="10842630" cy="2340090"/>
        </p:xfrm>
        <a:graphic>
          <a:graphicData uri="http://schemas.openxmlformats.org/drawingml/2006/table">
            <a:tbl>
              <a:tblPr firstRow="1" bandRow="1">
                <a:tableStyleId>{5C22544A-7EE6-4342-B048-85BDC9FD1C3A}</a:tableStyleId>
              </a:tblPr>
              <a:tblGrid>
                <a:gridCol w="5370170">
                  <a:extLst>
                    <a:ext uri="{9D8B030D-6E8A-4147-A177-3AD203B41FA5}">
                      <a16:colId xmlns:a16="http://schemas.microsoft.com/office/drawing/2014/main" val="3870505242"/>
                    </a:ext>
                  </a:extLst>
                </a:gridCol>
                <a:gridCol w="2736230">
                  <a:extLst>
                    <a:ext uri="{9D8B030D-6E8A-4147-A177-3AD203B41FA5}">
                      <a16:colId xmlns:a16="http://schemas.microsoft.com/office/drawing/2014/main" val="3116524723"/>
                    </a:ext>
                  </a:extLst>
                </a:gridCol>
                <a:gridCol w="2736230">
                  <a:extLst>
                    <a:ext uri="{9D8B030D-6E8A-4147-A177-3AD203B41FA5}">
                      <a16:colId xmlns:a16="http://schemas.microsoft.com/office/drawing/2014/main" val="1323278106"/>
                    </a:ext>
                  </a:extLst>
                </a:gridCol>
              </a:tblGrid>
              <a:tr h="468018">
                <a:tc>
                  <a:txBody>
                    <a:bodyPr/>
                    <a:lstStyle/>
                    <a:p>
                      <a:pPr algn="ctr" fontAlgn="b"/>
                      <a:r>
                        <a:rPr lang="ja-JP" altLang="en-US" sz="1800" u="none" strike="noStrike" dirty="0">
                          <a:effectLst/>
                        </a:rPr>
                        <a:t>評価指標</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sz="1800" u="none" strike="noStrike" dirty="0">
                          <a:effectLst/>
                        </a:rPr>
                        <a:t>DVBF</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zh-TW" altLang="en-US" sz="1800" u="none" strike="noStrike" dirty="0">
                          <a:effectLst/>
                        </a:rPr>
                        <a:t>部分空間同定法</a:t>
                      </a:r>
                      <a:endParaRPr lang="zh-TW"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283929638"/>
                  </a:ext>
                </a:extLst>
              </a:tr>
              <a:tr h="468018">
                <a:tc>
                  <a:txBody>
                    <a:bodyPr/>
                    <a:lstStyle/>
                    <a:p>
                      <a:pPr algn="l" fontAlgn="b"/>
                      <a:r>
                        <a:rPr lang="ja-JP" altLang="en-US" sz="1800" u="none" strike="noStrike">
                          <a:effectLst/>
                        </a:rPr>
                        <a:t>予測誤差は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81605338"/>
                  </a:ext>
                </a:extLst>
              </a:tr>
              <a:tr h="468018">
                <a:tc>
                  <a:txBody>
                    <a:bodyPr/>
                    <a:lstStyle/>
                    <a:p>
                      <a:pPr algn="l" fontAlgn="b"/>
                      <a:r>
                        <a:rPr lang="ja-JP" altLang="en-US" sz="1800" u="none" strike="noStrike">
                          <a:effectLst/>
                        </a:rPr>
                        <a:t>定常偏差は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extLst>
                  <a:ext uri="{0D108BD9-81ED-4DB2-BD59-A6C34878D82A}">
                    <a16:rowId xmlns:a16="http://schemas.microsoft.com/office/drawing/2014/main" val="992145810"/>
                  </a:ext>
                </a:extLst>
              </a:tr>
              <a:tr h="468018">
                <a:tc>
                  <a:txBody>
                    <a:bodyPr/>
                    <a:lstStyle/>
                    <a:p>
                      <a:pPr algn="l" fontAlgn="b"/>
                      <a:r>
                        <a:rPr lang="ja-JP" altLang="en-US" sz="1800" u="none" strike="noStrike">
                          <a:effectLst/>
                        </a:rPr>
                        <a:t>定常偏差はベンチマークを到達したか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a:effectLst/>
                        </a:rPr>
                        <a:t>○</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183188953"/>
                  </a:ext>
                </a:extLst>
              </a:tr>
              <a:tr h="468018">
                <a:tc>
                  <a:txBody>
                    <a:bodyPr/>
                    <a:lstStyle/>
                    <a:p>
                      <a:pPr algn="l" fontAlgn="b"/>
                      <a:r>
                        <a:rPr lang="ja-JP" altLang="en-US" sz="1800" u="none" strike="noStrike">
                          <a:effectLst/>
                        </a:rPr>
                        <a:t>予測誤差と定常偏差に相関があるか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36931486"/>
                  </a:ext>
                </a:extLst>
              </a:tr>
            </a:tbl>
          </a:graphicData>
        </a:graphic>
      </p:graphicFrame>
      <p:sp>
        <p:nvSpPr>
          <p:cNvPr id="5" name="テキスト ボックス 4">
            <a:extLst>
              <a:ext uri="{FF2B5EF4-FFF2-40B4-BE49-F238E27FC236}">
                <a16:creationId xmlns:a16="http://schemas.microsoft.com/office/drawing/2014/main" id="{AC19FD4B-CE40-46BC-A071-B9F011B18DB2}"/>
              </a:ext>
            </a:extLst>
          </p:cNvPr>
          <p:cNvSpPr txBox="1"/>
          <p:nvPr/>
        </p:nvSpPr>
        <p:spPr>
          <a:xfrm>
            <a:off x="4403036" y="3347904"/>
            <a:ext cx="3945834" cy="369332"/>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モデルの評価結果のまとめ</a:t>
            </a:r>
            <a:endParaRPr kumimoji="1" lang="en-US" altLang="ja-JP" dirty="0"/>
          </a:p>
        </p:txBody>
      </p:sp>
      <p:sp>
        <p:nvSpPr>
          <p:cNvPr id="3" name="吹き出し: 四角形 2">
            <a:extLst>
              <a:ext uri="{FF2B5EF4-FFF2-40B4-BE49-F238E27FC236}">
                <a16:creationId xmlns:a16="http://schemas.microsoft.com/office/drawing/2014/main" id="{DFE59D73-362E-477B-8566-99172A4F4576}"/>
              </a:ext>
            </a:extLst>
          </p:cNvPr>
          <p:cNvSpPr/>
          <p:nvPr/>
        </p:nvSpPr>
        <p:spPr>
          <a:xfrm>
            <a:off x="8348870" y="1007817"/>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このあたりは前のスライドで言わないと伝わらない。</a:t>
            </a:r>
          </a:p>
        </p:txBody>
      </p:sp>
      <p:sp>
        <p:nvSpPr>
          <p:cNvPr id="9" name="吹き出し: 四角形 8">
            <a:extLst>
              <a:ext uri="{FF2B5EF4-FFF2-40B4-BE49-F238E27FC236}">
                <a16:creationId xmlns:a16="http://schemas.microsoft.com/office/drawing/2014/main" id="{EB79C759-1DEF-48BB-9CA9-6109B7715141}"/>
              </a:ext>
            </a:extLst>
          </p:cNvPr>
          <p:cNvSpPr/>
          <p:nvPr/>
        </p:nvSpPr>
        <p:spPr>
          <a:xfrm>
            <a:off x="10250241" y="95238"/>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このスライドはなくして、全体のまとめで言う </a:t>
            </a:r>
            <a:r>
              <a:rPr kumimoji="1"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861551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応用と課題</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6" y="1071366"/>
            <a:ext cx="6547876" cy="4985957"/>
          </a:xfrm>
        </p:spPr>
        <p:txBody>
          <a:bodyPr/>
          <a:lstStyle/>
          <a:p>
            <a:r>
              <a:rPr lang="ja-JP" altLang="en-US" dirty="0"/>
              <a:t>想定するエンジニアリング</a:t>
            </a:r>
            <a:endParaRPr lang="en-US" altLang="ja-JP" dirty="0"/>
          </a:p>
          <a:p>
            <a:pPr lvl="1"/>
            <a:r>
              <a:rPr lang="en-US" altLang="ja-JP" dirty="0"/>
              <a:t>DDM</a:t>
            </a:r>
            <a:r>
              <a:rPr lang="ja-JP" altLang="en-US" dirty="0"/>
              <a:t>と同様に、ユーザが学習期間と検証期間を選択する</a:t>
            </a:r>
            <a:endParaRPr lang="en-US" altLang="ja-JP" dirty="0"/>
          </a:p>
          <a:p>
            <a:pPr lvl="1"/>
            <a:r>
              <a:rPr lang="en-US" altLang="ja-JP" dirty="0"/>
              <a:t>DDM</a:t>
            </a:r>
            <a:r>
              <a:rPr lang="ja-JP" altLang="en-US" dirty="0"/>
              <a:t>と同様に、ユーザがムダ時間およびシミュレーション期間を設定する</a:t>
            </a:r>
            <a:endParaRPr lang="en-US" altLang="ja-JP" dirty="0"/>
          </a:p>
          <a:p>
            <a:pPr lvl="1"/>
            <a:r>
              <a:rPr lang="ja-JP" altLang="en-US" dirty="0"/>
              <a:t>システムが、予測誤差を基準に最適化計算に応用するモデルを選択する</a:t>
            </a:r>
            <a:endParaRPr lang="en-US" altLang="ja-JP" dirty="0"/>
          </a:p>
          <a:p>
            <a:r>
              <a:rPr lang="ja-JP" altLang="en-US" dirty="0"/>
              <a:t>課題</a:t>
            </a:r>
            <a:endParaRPr lang="en-US" altLang="ja-JP" dirty="0"/>
          </a:p>
          <a:p>
            <a:pPr lvl="1"/>
            <a:r>
              <a:rPr lang="ja-JP" altLang="en-US" dirty="0"/>
              <a:t>蒸解工程のシミュレータを使って検証した。カーネル部分空間法を応用できるプラントの種類や市場を調査するためには、さらなる検証が必要と考える。</a:t>
            </a:r>
            <a:endParaRPr lang="en-US" dirty="0"/>
          </a:p>
        </p:txBody>
      </p:sp>
      <p:sp>
        <p:nvSpPr>
          <p:cNvPr id="2" name="フローチャート: データ 1">
            <a:extLst>
              <a:ext uri="{FF2B5EF4-FFF2-40B4-BE49-F238E27FC236}">
                <a16:creationId xmlns:a16="http://schemas.microsoft.com/office/drawing/2014/main" id="{007FE98E-2AA0-4666-808B-AA4C342C67D1}"/>
              </a:ext>
            </a:extLst>
          </p:cNvPr>
          <p:cNvSpPr/>
          <p:nvPr/>
        </p:nvSpPr>
        <p:spPr>
          <a:xfrm>
            <a:off x="9770993" y="802556"/>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フローチャート: データ 4">
            <a:extLst>
              <a:ext uri="{FF2B5EF4-FFF2-40B4-BE49-F238E27FC236}">
                <a16:creationId xmlns:a16="http://schemas.microsoft.com/office/drawing/2014/main" id="{31D589D4-6D2E-4872-A028-CB46B2C2DA4D}"/>
              </a:ext>
            </a:extLst>
          </p:cNvPr>
          <p:cNvSpPr/>
          <p:nvPr/>
        </p:nvSpPr>
        <p:spPr>
          <a:xfrm>
            <a:off x="9770993" y="1597762"/>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5FA0E88C-26E2-4805-AD7F-3E92AB457808}"/>
              </a:ext>
            </a:extLst>
          </p:cNvPr>
          <p:cNvSpPr/>
          <p:nvPr/>
        </p:nvSpPr>
        <p:spPr>
          <a:xfrm>
            <a:off x="9810749" y="2392968"/>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B811419D-771A-4846-ACEE-3D0EE1091806}"/>
              </a:ext>
            </a:extLst>
          </p:cNvPr>
          <p:cNvSpPr/>
          <p:nvPr/>
        </p:nvSpPr>
        <p:spPr>
          <a:xfrm>
            <a:off x="9810749" y="3188174"/>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F51AB13C-59D9-48E3-A7C0-A44A81E77E5E}"/>
              </a:ext>
            </a:extLst>
          </p:cNvPr>
          <p:cNvSpPr/>
          <p:nvPr/>
        </p:nvSpPr>
        <p:spPr>
          <a:xfrm>
            <a:off x="9810749" y="3983380"/>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64492228-E347-43B6-88D0-9374995ED925}"/>
              </a:ext>
            </a:extLst>
          </p:cNvPr>
          <p:cNvSpPr/>
          <p:nvPr/>
        </p:nvSpPr>
        <p:spPr>
          <a:xfrm>
            <a:off x="9810749" y="4778586"/>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2D66669B-8CEC-4F02-A6C6-251CBB563325}"/>
              </a:ext>
            </a:extLst>
          </p:cNvPr>
          <p:cNvSpPr/>
          <p:nvPr/>
        </p:nvSpPr>
        <p:spPr>
          <a:xfrm>
            <a:off x="9810749" y="5573792"/>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 name="直線矢印コネクタ 5">
            <a:extLst>
              <a:ext uri="{FF2B5EF4-FFF2-40B4-BE49-F238E27FC236}">
                <a16:creationId xmlns:a16="http://schemas.microsoft.com/office/drawing/2014/main" id="{45EFE3F7-448A-42EE-ADE4-8E293D2B21B7}"/>
              </a:ext>
            </a:extLst>
          </p:cNvPr>
          <p:cNvCxnSpPr>
            <a:cxnSpLocks/>
            <a:stCxn id="2" idx="4"/>
            <a:endCxn id="5" idx="1"/>
          </p:cNvCxnSpPr>
          <p:nvPr/>
        </p:nvCxnSpPr>
        <p:spPr>
          <a:xfrm>
            <a:off x="10302737" y="123199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2F4D61C-2E67-467D-B658-9836443934EB}"/>
              </a:ext>
            </a:extLst>
          </p:cNvPr>
          <p:cNvCxnSpPr>
            <a:cxnSpLocks/>
            <a:stCxn id="5" idx="4"/>
            <a:endCxn id="3" idx="0"/>
          </p:cNvCxnSpPr>
          <p:nvPr/>
        </p:nvCxnSpPr>
        <p:spPr>
          <a:xfrm flipH="1">
            <a:off x="10302736" y="2027205"/>
            <a:ext cx="1"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C3B0EC-642A-465B-867A-766C88A2E88D}"/>
              </a:ext>
            </a:extLst>
          </p:cNvPr>
          <p:cNvCxnSpPr>
            <a:stCxn id="3" idx="2"/>
            <a:endCxn id="7" idx="0"/>
          </p:cNvCxnSpPr>
          <p:nvPr/>
        </p:nvCxnSpPr>
        <p:spPr>
          <a:xfrm>
            <a:off x="10302736" y="2822411"/>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D4F158F-A56E-439D-BDD2-5A2674D7CDEF}"/>
              </a:ext>
            </a:extLst>
          </p:cNvPr>
          <p:cNvCxnSpPr>
            <a:stCxn id="7" idx="2"/>
            <a:endCxn id="9" idx="0"/>
          </p:cNvCxnSpPr>
          <p:nvPr/>
        </p:nvCxnSpPr>
        <p:spPr>
          <a:xfrm>
            <a:off x="10302736" y="3617617"/>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37A59AB-E4E2-4638-8F04-A4C476D5B391}"/>
              </a:ext>
            </a:extLst>
          </p:cNvPr>
          <p:cNvCxnSpPr>
            <a:stCxn id="9" idx="2"/>
            <a:endCxn id="11" idx="0"/>
          </p:cNvCxnSpPr>
          <p:nvPr/>
        </p:nvCxnSpPr>
        <p:spPr>
          <a:xfrm>
            <a:off x="10302736" y="4412823"/>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CD411B2-96C5-4D19-BDEF-90059EF92327}"/>
              </a:ext>
            </a:extLst>
          </p:cNvPr>
          <p:cNvCxnSpPr>
            <a:cxnSpLocks/>
            <a:stCxn id="9" idx="3"/>
            <a:endCxn id="3" idx="3"/>
          </p:cNvCxnSpPr>
          <p:nvPr/>
        </p:nvCxnSpPr>
        <p:spPr>
          <a:xfrm flipV="1">
            <a:off x="10794723" y="2607690"/>
            <a:ext cx="12700" cy="1590412"/>
          </a:xfrm>
          <a:prstGeom prst="bentConnector3">
            <a:avLst>
              <a:gd name="adj1" fmla="val 180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2D7D945-DA3B-4B09-B9AC-738892E436D7}"/>
              </a:ext>
            </a:extLst>
          </p:cNvPr>
          <p:cNvCxnSpPr>
            <a:stCxn id="11" idx="2"/>
            <a:endCxn id="12" idx="0"/>
          </p:cNvCxnSpPr>
          <p:nvPr/>
        </p:nvCxnSpPr>
        <p:spPr>
          <a:xfrm>
            <a:off x="10302736" y="520802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1BCC037-75AB-47D5-B0D4-FE65E4F57591}"/>
              </a:ext>
            </a:extLst>
          </p:cNvPr>
          <p:cNvSpPr txBox="1"/>
          <p:nvPr/>
        </p:nvSpPr>
        <p:spPr>
          <a:xfrm>
            <a:off x="3610748" y="5687991"/>
            <a:ext cx="405391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想定するシステムのフローチャート図</a:t>
            </a:r>
          </a:p>
        </p:txBody>
      </p:sp>
      <p:sp>
        <p:nvSpPr>
          <p:cNvPr id="31" name="テキスト ボックス 30">
            <a:extLst>
              <a:ext uri="{FF2B5EF4-FFF2-40B4-BE49-F238E27FC236}">
                <a16:creationId xmlns:a16="http://schemas.microsoft.com/office/drawing/2014/main" id="{E09063FE-FB9E-4FE4-B822-D6C1E755EDA5}"/>
              </a:ext>
            </a:extLst>
          </p:cNvPr>
          <p:cNvSpPr txBox="1"/>
          <p:nvPr/>
        </p:nvSpPr>
        <p:spPr>
          <a:xfrm>
            <a:off x="7518955" y="802556"/>
            <a:ext cx="1992794" cy="584775"/>
          </a:xfrm>
          <a:prstGeom prst="rect">
            <a:avLst/>
          </a:prstGeom>
          <a:noFill/>
        </p:spPr>
        <p:txBody>
          <a:bodyPr wrap="square" rtlCol="0">
            <a:spAutoFit/>
          </a:bodyPr>
          <a:lstStyle/>
          <a:p>
            <a:pPr algn="ctr"/>
            <a:r>
              <a:rPr kumimoji="1" lang="ja-JP" altLang="en-US" sz="1600" dirty="0"/>
              <a:t>学習期間と検証期間 入力</a:t>
            </a:r>
          </a:p>
        </p:txBody>
      </p:sp>
      <p:sp>
        <p:nvSpPr>
          <p:cNvPr id="32" name="テキスト ボックス 31">
            <a:extLst>
              <a:ext uri="{FF2B5EF4-FFF2-40B4-BE49-F238E27FC236}">
                <a16:creationId xmlns:a16="http://schemas.microsoft.com/office/drawing/2014/main" id="{29966E5F-EAA5-4437-916A-9CA7F20A60CD}"/>
              </a:ext>
            </a:extLst>
          </p:cNvPr>
          <p:cNvSpPr txBox="1"/>
          <p:nvPr/>
        </p:nvSpPr>
        <p:spPr>
          <a:xfrm>
            <a:off x="7479197" y="1489317"/>
            <a:ext cx="2256593" cy="584775"/>
          </a:xfrm>
          <a:prstGeom prst="rect">
            <a:avLst/>
          </a:prstGeom>
          <a:noFill/>
        </p:spPr>
        <p:txBody>
          <a:bodyPr wrap="square" rtlCol="0">
            <a:spAutoFit/>
          </a:bodyPr>
          <a:lstStyle/>
          <a:p>
            <a:pPr algn="ctr"/>
            <a:r>
              <a:rPr kumimoji="1" lang="ja-JP" altLang="en-US" sz="1600" dirty="0"/>
              <a:t>ムダ時間とシミュレーション期間 入力</a:t>
            </a:r>
          </a:p>
        </p:txBody>
      </p:sp>
      <p:sp>
        <p:nvSpPr>
          <p:cNvPr id="33" name="テキスト ボックス 32">
            <a:extLst>
              <a:ext uri="{FF2B5EF4-FFF2-40B4-BE49-F238E27FC236}">
                <a16:creationId xmlns:a16="http://schemas.microsoft.com/office/drawing/2014/main" id="{326D113C-8194-4F3C-9ED3-10A59AF10FD8}"/>
              </a:ext>
            </a:extLst>
          </p:cNvPr>
          <p:cNvSpPr txBox="1"/>
          <p:nvPr/>
        </p:nvSpPr>
        <p:spPr>
          <a:xfrm>
            <a:off x="7479197" y="2418566"/>
            <a:ext cx="2256593" cy="338554"/>
          </a:xfrm>
          <a:prstGeom prst="rect">
            <a:avLst/>
          </a:prstGeom>
          <a:noFill/>
        </p:spPr>
        <p:txBody>
          <a:bodyPr wrap="square" rtlCol="0">
            <a:spAutoFit/>
          </a:bodyPr>
          <a:lstStyle/>
          <a:p>
            <a:pPr algn="ctr"/>
            <a:r>
              <a:rPr kumimoji="1" lang="ja-JP" altLang="en-US" sz="1600" dirty="0"/>
              <a:t>モデル　選択</a:t>
            </a:r>
          </a:p>
        </p:txBody>
      </p:sp>
      <p:sp>
        <p:nvSpPr>
          <p:cNvPr id="34" name="テキスト ボックス 33">
            <a:extLst>
              <a:ext uri="{FF2B5EF4-FFF2-40B4-BE49-F238E27FC236}">
                <a16:creationId xmlns:a16="http://schemas.microsoft.com/office/drawing/2014/main" id="{C6D7C512-4030-4124-9999-3AC2FC179B9E}"/>
              </a:ext>
            </a:extLst>
          </p:cNvPr>
          <p:cNvSpPr txBox="1"/>
          <p:nvPr/>
        </p:nvSpPr>
        <p:spPr>
          <a:xfrm>
            <a:off x="7416184" y="3225790"/>
            <a:ext cx="2256593" cy="338554"/>
          </a:xfrm>
          <a:prstGeom prst="rect">
            <a:avLst/>
          </a:prstGeom>
          <a:noFill/>
        </p:spPr>
        <p:txBody>
          <a:bodyPr wrap="square" rtlCol="0">
            <a:spAutoFit/>
          </a:bodyPr>
          <a:lstStyle/>
          <a:p>
            <a:pPr algn="ctr"/>
            <a:r>
              <a:rPr kumimoji="1" lang="ja-JP" altLang="en-US" sz="1600"/>
              <a:t>モデル　学習</a:t>
            </a:r>
            <a:endParaRPr kumimoji="1" lang="ja-JP" altLang="en-US" sz="1600" dirty="0"/>
          </a:p>
        </p:txBody>
      </p:sp>
      <p:sp>
        <p:nvSpPr>
          <p:cNvPr id="35" name="テキスト ボックス 34">
            <a:extLst>
              <a:ext uri="{FF2B5EF4-FFF2-40B4-BE49-F238E27FC236}">
                <a16:creationId xmlns:a16="http://schemas.microsoft.com/office/drawing/2014/main" id="{EBE8860C-2EF3-4DDF-A8F9-3808B63B0D56}"/>
              </a:ext>
            </a:extLst>
          </p:cNvPr>
          <p:cNvSpPr txBox="1"/>
          <p:nvPr/>
        </p:nvSpPr>
        <p:spPr>
          <a:xfrm>
            <a:off x="7479197" y="3983380"/>
            <a:ext cx="2256593" cy="338554"/>
          </a:xfrm>
          <a:prstGeom prst="rect">
            <a:avLst/>
          </a:prstGeom>
          <a:noFill/>
        </p:spPr>
        <p:txBody>
          <a:bodyPr wrap="square" rtlCol="0">
            <a:spAutoFit/>
          </a:bodyPr>
          <a:lstStyle/>
          <a:p>
            <a:pPr algn="ctr"/>
            <a:r>
              <a:rPr kumimoji="1" lang="ja-JP" altLang="en-US" sz="1600" dirty="0"/>
              <a:t>予測誤差 評価</a:t>
            </a:r>
          </a:p>
        </p:txBody>
      </p:sp>
      <p:sp>
        <p:nvSpPr>
          <p:cNvPr id="36" name="テキスト ボックス 35">
            <a:extLst>
              <a:ext uri="{FF2B5EF4-FFF2-40B4-BE49-F238E27FC236}">
                <a16:creationId xmlns:a16="http://schemas.microsoft.com/office/drawing/2014/main" id="{4DAD735F-0003-4D21-9572-90BBE15C6BF5}"/>
              </a:ext>
            </a:extLst>
          </p:cNvPr>
          <p:cNvSpPr txBox="1"/>
          <p:nvPr/>
        </p:nvSpPr>
        <p:spPr>
          <a:xfrm>
            <a:off x="7514400" y="4692458"/>
            <a:ext cx="2256593" cy="584775"/>
          </a:xfrm>
          <a:prstGeom prst="rect">
            <a:avLst/>
          </a:prstGeom>
          <a:noFill/>
        </p:spPr>
        <p:txBody>
          <a:bodyPr wrap="square" rtlCol="0">
            <a:spAutoFit/>
          </a:bodyPr>
          <a:lstStyle/>
          <a:p>
            <a:pPr algn="ctr"/>
            <a:r>
              <a:rPr kumimoji="1" lang="ja-JP" altLang="en-US" sz="1600" dirty="0"/>
              <a:t>予測誤差が</a:t>
            </a:r>
            <a:endParaRPr kumimoji="1" lang="en-US" altLang="ja-JP" sz="1600" dirty="0"/>
          </a:p>
          <a:p>
            <a:pPr algn="ctr"/>
            <a:r>
              <a:rPr kumimoji="1" lang="ja-JP" altLang="en-US" sz="1600" dirty="0"/>
              <a:t>最小のモデルを選択</a:t>
            </a:r>
          </a:p>
        </p:txBody>
      </p:sp>
      <p:sp>
        <p:nvSpPr>
          <p:cNvPr id="37" name="テキスト ボックス 36">
            <a:extLst>
              <a:ext uri="{FF2B5EF4-FFF2-40B4-BE49-F238E27FC236}">
                <a16:creationId xmlns:a16="http://schemas.microsoft.com/office/drawing/2014/main" id="{7E1BDAF1-00DD-4CB0-8CC8-839BFD0B2556}"/>
              </a:ext>
            </a:extLst>
          </p:cNvPr>
          <p:cNvSpPr txBox="1"/>
          <p:nvPr/>
        </p:nvSpPr>
        <p:spPr>
          <a:xfrm>
            <a:off x="7504806" y="5633903"/>
            <a:ext cx="2256593" cy="338554"/>
          </a:xfrm>
          <a:prstGeom prst="rect">
            <a:avLst/>
          </a:prstGeom>
          <a:noFill/>
        </p:spPr>
        <p:txBody>
          <a:bodyPr wrap="square" rtlCol="0">
            <a:spAutoFit/>
          </a:bodyPr>
          <a:lstStyle/>
          <a:p>
            <a:pPr algn="ctr"/>
            <a:r>
              <a:rPr kumimoji="1" lang="ja-JP" altLang="en-US" sz="1600" dirty="0"/>
              <a:t>最適化計算</a:t>
            </a:r>
          </a:p>
        </p:txBody>
      </p:sp>
      <p:cxnSp>
        <p:nvCxnSpPr>
          <p:cNvPr id="39" name="直線矢印コネクタ 38">
            <a:extLst>
              <a:ext uri="{FF2B5EF4-FFF2-40B4-BE49-F238E27FC236}">
                <a16:creationId xmlns:a16="http://schemas.microsoft.com/office/drawing/2014/main" id="{E4C284DA-1B2B-4CF1-A2C1-0497559CF54B}"/>
              </a:ext>
            </a:extLst>
          </p:cNvPr>
          <p:cNvCxnSpPr/>
          <p:nvPr/>
        </p:nvCxnSpPr>
        <p:spPr>
          <a:xfrm>
            <a:off x="11256891" y="2392968"/>
            <a:ext cx="0" cy="294582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線矢印コネクタ 40">
            <a:extLst>
              <a:ext uri="{FF2B5EF4-FFF2-40B4-BE49-F238E27FC236}">
                <a16:creationId xmlns:a16="http://schemas.microsoft.com/office/drawing/2014/main" id="{692FB411-AA3B-416E-8882-32D443AE4ECA}"/>
              </a:ext>
            </a:extLst>
          </p:cNvPr>
          <p:cNvCxnSpPr/>
          <p:nvPr/>
        </p:nvCxnSpPr>
        <p:spPr>
          <a:xfrm>
            <a:off x="11246952" y="924339"/>
            <a:ext cx="0" cy="121130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09FE5F70-F661-4029-9B72-EFA07AD9354D}"/>
              </a:ext>
            </a:extLst>
          </p:cNvPr>
          <p:cNvSpPr txBox="1"/>
          <p:nvPr/>
        </p:nvSpPr>
        <p:spPr>
          <a:xfrm>
            <a:off x="11324982" y="1402085"/>
            <a:ext cx="884582" cy="369332"/>
          </a:xfrm>
          <a:prstGeom prst="rect">
            <a:avLst/>
          </a:prstGeom>
          <a:noFill/>
        </p:spPr>
        <p:txBody>
          <a:bodyPr wrap="square" rtlCol="0">
            <a:spAutoFit/>
          </a:bodyPr>
          <a:lstStyle/>
          <a:p>
            <a:pPr algn="ctr"/>
            <a:r>
              <a:rPr kumimoji="1" lang="ja-JP" altLang="en-US" dirty="0"/>
              <a:t>ユーザ</a:t>
            </a:r>
          </a:p>
        </p:txBody>
      </p:sp>
      <p:sp>
        <p:nvSpPr>
          <p:cNvPr id="43" name="テキスト ボックス 42">
            <a:extLst>
              <a:ext uri="{FF2B5EF4-FFF2-40B4-BE49-F238E27FC236}">
                <a16:creationId xmlns:a16="http://schemas.microsoft.com/office/drawing/2014/main" id="{1CD84C23-85F4-403A-8554-5E5CA480BA5A}"/>
              </a:ext>
            </a:extLst>
          </p:cNvPr>
          <p:cNvSpPr txBox="1"/>
          <p:nvPr/>
        </p:nvSpPr>
        <p:spPr>
          <a:xfrm>
            <a:off x="11286709" y="3287068"/>
            <a:ext cx="961129" cy="369332"/>
          </a:xfrm>
          <a:prstGeom prst="rect">
            <a:avLst/>
          </a:prstGeom>
          <a:noFill/>
        </p:spPr>
        <p:txBody>
          <a:bodyPr wrap="square" rtlCol="0">
            <a:spAutoFit/>
          </a:bodyPr>
          <a:lstStyle/>
          <a:p>
            <a:pPr algn="ctr"/>
            <a:r>
              <a:rPr kumimoji="1" lang="ja-JP" altLang="en-US" dirty="0"/>
              <a:t>システム</a:t>
            </a:r>
          </a:p>
        </p:txBody>
      </p:sp>
    </p:spTree>
    <p:extLst>
      <p:ext uri="{BB962C8B-B14F-4D97-AF65-F5344CB8AC3E}">
        <p14:creationId xmlns:p14="http://schemas.microsoft.com/office/powerpoint/2010/main" val="1196718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solidFill>
                  <a:srgbClr val="FF0000"/>
                </a:solidFill>
              </a:rPr>
              <a:t>研究開発提案・計画　振り返り</a:t>
            </a:r>
            <a:endParaRPr kumimoji="1" lang="en-US" altLang="ja-JP" sz="2000" dirty="0">
              <a:solidFill>
                <a:srgbClr val="FF0000"/>
              </a:solidFill>
            </a:endParaRPr>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各要素技術の検証</a:t>
            </a:r>
            <a:endParaRPr lang="en-US" altLang="ja-JP" sz="1600" dirty="0"/>
          </a:p>
          <a:p>
            <a:pPr lvl="1"/>
            <a:r>
              <a:rPr lang="ja-JP" altLang="en-US" sz="1600" dirty="0"/>
              <a:t>検証結果概観</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464714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D5C1A-BE63-4844-B454-F02EE3B56D22}"/>
              </a:ext>
            </a:extLst>
          </p:cNvPr>
          <p:cNvSpPr>
            <a:spLocks noGrp="1"/>
          </p:cNvSpPr>
          <p:nvPr>
            <p:ph type="title"/>
          </p:nvPr>
        </p:nvSpPr>
        <p:spPr/>
        <p:txBody>
          <a:bodyPr/>
          <a:lstStyle/>
          <a:p>
            <a:r>
              <a:rPr kumimoji="1" lang="ja-JP" altLang="en-US" dirty="0"/>
              <a:t>問題規模削減テクニック</a:t>
            </a:r>
          </a:p>
        </p:txBody>
      </p:sp>
      <p:sp>
        <p:nvSpPr>
          <p:cNvPr id="3" name="スライド番号プレースホルダー 2">
            <a:extLst>
              <a:ext uri="{FF2B5EF4-FFF2-40B4-BE49-F238E27FC236}">
                <a16:creationId xmlns:a16="http://schemas.microsoft.com/office/drawing/2014/main" id="{09E6E373-14D1-4E1C-B6DA-9D82F576B93B}"/>
              </a:ext>
            </a:extLst>
          </p:cNvPr>
          <p:cNvSpPr>
            <a:spLocks noGrp="1"/>
          </p:cNvSpPr>
          <p:nvPr>
            <p:ph type="sldNum" sz="quarter" idx="10"/>
          </p:nvPr>
        </p:nvSpPr>
        <p:spPr/>
        <p:txBody>
          <a:bodyPr/>
          <a:lstStyle/>
          <a:p>
            <a:fld id="{584EAAFE-CFE5-40AD-8E95-5BFF290DC5CF}" type="slidenum">
              <a:rPr kumimoji="1" lang="ja-JP" altLang="en-US" smtClean="0"/>
              <a:pPr/>
              <a:t>50</a:t>
            </a:fld>
            <a:endParaRPr kumimoji="1" lang="ja-JP" altLang="en-US"/>
          </a:p>
        </p:txBody>
      </p:sp>
      <p:sp>
        <p:nvSpPr>
          <p:cNvPr id="4" name="テキスト プレースホルダー 3">
            <a:extLst>
              <a:ext uri="{FF2B5EF4-FFF2-40B4-BE49-F238E27FC236}">
                <a16:creationId xmlns:a16="http://schemas.microsoft.com/office/drawing/2014/main" id="{EDE939A9-5BD5-4CD0-9A15-6D15116B38FF}"/>
              </a:ext>
            </a:extLst>
          </p:cNvPr>
          <p:cNvSpPr>
            <a:spLocks noGrp="1"/>
          </p:cNvSpPr>
          <p:nvPr>
            <p:ph type="body" sz="quarter" idx="11"/>
          </p:nvPr>
        </p:nvSpPr>
        <p:spPr>
          <a:xfrm>
            <a:off x="517055" y="950093"/>
            <a:ext cx="11341887" cy="1879245"/>
          </a:xfrm>
        </p:spPr>
        <p:txBody>
          <a:bodyPr/>
          <a:lstStyle/>
          <a:p>
            <a:r>
              <a:rPr kumimoji="1" lang="en-US" altLang="ja-JP" sz="2800" dirty="0"/>
              <a:t>DDMO</a:t>
            </a:r>
            <a:r>
              <a:rPr kumimoji="1" lang="ja-JP" altLang="en-US" sz="2800" dirty="0"/>
              <a:t>方式の定式化における冗長な変数・制約を除去する。</a:t>
            </a:r>
            <a:endParaRPr kumimoji="1" lang="en-US" altLang="ja-JP" sz="2800" dirty="0"/>
          </a:p>
          <a:p>
            <a:pPr lvl="1"/>
            <a:r>
              <a:rPr kumimoji="1" lang="en-US" altLang="ja-JP" sz="2400" dirty="0"/>
              <a:t>DDMO</a:t>
            </a:r>
            <a:r>
              <a:rPr kumimoji="1" lang="ja-JP" altLang="en-US" sz="2400" dirty="0"/>
              <a:t>方式では、最適化する上で冗長な変数・制約が含まれる</a:t>
            </a:r>
            <a:endParaRPr kumimoji="1" lang="en-US" altLang="ja-JP" sz="2400" dirty="0"/>
          </a:p>
          <a:p>
            <a:pPr lvl="2">
              <a:spcBef>
                <a:spcPts val="1200"/>
              </a:spcBef>
              <a:buFont typeface="Wingdings" panose="05000000000000000000" pitchFamily="2" charset="2"/>
              <a:buChar char="Ø"/>
            </a:pPr>
            <a:r>
              <a:rPr kumimoji="1" lang="en-US" altLang="ja-JP" sz="2000" dirty="0"/>
              <a:t>A</a:t>
            </a:r>
            <a:r>
              <a:rPr kumimoji="1" lang="ja-JP" altLang="en-US" sz="2000" dirty="0"/>
              <a:t>：標準的に自動追加する制約の中に、役割が重複</a:t>
            </a:r>
            <a:r>
              <a:rPr lang="ja-JP" altLang="en-US" sz="2000" dirty="0"/>
              <a:t>しているものがある</a:t>
            </a:r>
            <a:endParaRPr kumimoji="1" lang="en-US" altLang="ja-JP" sz="2000" dirty="0"/>
          </a:p>
          <a:p>
            <a:pPr lvl="2">
              <a:spcBef>
                <a:spcPts val="1200"/>
              </a:spcBef>
              <a:buFont typeface="Wingdings" panose="05000000000000000000" pitchFamily="2" charset="2"/>
              <a:buChar char="Ø"/>
            </a:pPr>
            <a:r>
              <a:rPr kumimoji="1" lang="en-US" altLang="ja-JP" sz="2000" dirty="0"/>
              <a:t>B</a:t>
            </a:r>
            <a:r>
              <a:rPr kumimoji="1" lang="ja-JP" altLang="en-US" sz="2000" dirty="0"/>
              <a:t>：標準的に自動設定する変数の中に、固定するものがある</a:t>
            </a:r>
            <a:endParaRPr kumimoji="1" lang="en-US" altLang="ja-JP" sz="2000" dirty="0"/>
          </a:p>
        </p:txBody>
      </p:sp>
      <p:sp>
        <p:nvSpPr>
          <p:cNvPr id="5" name="テキスト プレースホルダー 4">
            <a:extLst>
              <a:ext uri="{FF2B5EF4-FFF2-40B4-BE49-F238E27FC236}">
                <a16:creationId xmlns:a16="http://schemas.microsoft.com/office/drawing/2014/main" id="{1CAA5F41-FCA3-4215-8E78-6C1C875CD60B}"/>
              </a:ext>
            </a:extLst>
          </p:cNvPr>
          <p:cNvSpPr>
            <a:spLocks noGrp="1"/>
          </p:cNvSpPr>
          <p:nvPr>
            <p:ph type="body" sz="quarter" idx="12"/>
          </p:nvPr>
        </p:nvSpPr>
        <p:spPr/>
        <p:txBody>
          <a:bodyPr/>
          <a:lstStyle/>
          <a:p>
            <a:r>
              <a:rPr kumimoji="1" lang="ja-JP" altLang="en-US" dirty="0"/>
              <a:t>補足</a:t>
            </a: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222227">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uFill>
                                      <a:solidFill>
                                        <a:srgbClr val="FFC000"/>
                                      </a:solidFill>
                                    </a:uFill>
                                    <a:latin typeface="Cambria Math" panose="02040503050406030204" pitchFamily="18" charset="0"/>
                                  </a:rPr>
                                  <m:t>6</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246919">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18</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18</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246919">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合計変数</a:t>
                          </a:r>
                          <a14:m>
                            <m:oMath xmlns:m="http://schemas.openxmlformats.org/officeDocument/2006/math">
                              <m:r>
                                <a:rPr lang="en-US" altLang="ja-JP" sz="1600" i="1" dirty="0" smtClean="0">
                                  <a:solidFill>
                                    <a:schemeClr val="tx1"/>
                                  </a:solidFill>
                                  <a:uFill>
                                    <a:solidFill>
                                      <a:srgbClr val="FFC000"/>
                                    </a:solidFill>
                                  </a:uFill>
                                  <a:latin typeface="Cambria Math" panose="02040503050406030204" pitchFamily="18" charset="0"/>
                                </a:rPr>
                                <m:t>𝑁</m:t>
                              </m:r>
                            </m:oMath>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75</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246919">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0" dirty="0" smtClean="0">
                                    <a:uFill>
                                      <a:solidFill>
                                        <a:srgbClr val="FFC000"/>
                                      </a:solidFill>
                                    </a:uFill>
                                    <a:latin typeface="Cambria Math" panose="02040503050406030204" pitchFamily="18" charset="0"/>
                                  </a:rPr>
                                  <m:t>153</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90</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63</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2469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合計制約数</a:t>
                          </a:r>
                          <a14:m>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𝑀</m:t>
                              </m:r>
                            </m:oMath>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256</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169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87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extLst>
                  <p:ext uri="{D42A27DB-BD31-4B8C-83A1-F6EECF244321}">
                    <p14:modId xmlns:p14="http://schemas.microsoft.com/office/powerpoint/2010/main" val="1585269558"/>
                  </p:ext>
                </p:extLst>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304800">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35280">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185455" r="-406222" b="-623636"/>
                          </a:stretch>
                        </a:blip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185455" r="-208537" b="-62363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185455" r="-63717" b="-6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335280">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285455" r="-406222" b="-523636"/>
                          </a:stretch>
                        </a:blip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285455" r="-208537" b="-523636"/>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285455" r="-63717" b="-5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335280">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378571" r="-269905" b="-414286"/>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378571" r="-406222" b="-414286"/>
                          </a:stretch>
                        </a:blip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378571" r="-208537" b="-41428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378571" r="-63717" b="-41428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33528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487273" r="-406222" b="-321818"/>
                          </a:stretch>
                        </a:blip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487273" r="-208537" b="-321818"/>
                          </a:stretch>
                        </a:blip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487273" r="-63717" b="-321818"/>
                          </a:stretch>
                        </a:blip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587273" r="-406222"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587273" r="-208537" b="-221818"/>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587273" r="-63717"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33528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687273" r="-406222"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687273" r="-20853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687273" r="-6371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787273" r="-269905" b="-218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787273" r="-406222"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787273" r="-20853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787273" r="-6371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sp>
        <p:nvSpPr>
          <p:cNvPr id="8" name="テキスト ボックス 7">
            <a:extLst>
              <a:ext uri="{FF2B5EF4-FFF2-40B4-BE49-F238E27FC236}">
                <a16:creationId xmlns:a16="http://schemas.microsoft.com/office/drawing/2014/main" id="{DD0AF077-C9D6-4071-A437-E6FD91E80B4B}"/>
              </a:ext>
            </a:extLst>
          </p:cNvPr>
          <p:cNvSpPr txBox="1"/>
          <p:nvPr/>
        </p:nvSpPr>
        <p:spPr>
          <a:xfrm>
            <a:off x="7112321" y="591952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9" name="テキスト ボックス 8">
            <a:extLst>
              <a:ext uri="{FF2B5EF4-FFF2-40B4-BE49-F238E27FC236}">
                <a16:creationId xmlns:a16="http://schemas.microsoft.com/office/drawing/2014/main" id="{227EE2A8-97CF-4FD2-B604-D306F992FDD3}"/>
              </a:ext>
            </a:extLst>
          </p:cNvPr>
          <p:cNvSpPr txBox="1"/>
          <p:nvPr/>
        </p:nvSpPr>
        <p:spPr>
          <a:xfrm>
            <a:off x="11026227" y="360279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
        <p:nvSpPr>
          <p:cNvPr id="10" name="テキスト ボックス 9">
            <a:extLst>
              <a:ext uri="{FF2B5EF4-FFF2-40B4-BE49-F238E27FC236}">
                <a16:creationId xmlns:a16="http://schemas.microsoft.com/office/drawing/2014/main" id="{E4EB04D7-B950-4418-827A-4F49E67DE61A}"/>
              </a:ext>
            </a:extLst>
          </p:cNvPr>
          <p:cNvSpPr txBox="1"/>
          <p:nvPr/>
        </p:nvSpPr>
        <p:spPr>
          <a:xfrm>
            <a:off x="11026227" y="460270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Tree>
    <p:extLst>
      <p:ext uri="{BB962C8B-B14F-4D97-AF65-F5344CB8AC3E}">
        <p14:creationId xmlns:p14="http://schemas.microsoft.com/office/powerpoint/2010/main" val="3277054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ベンチマーク問題での検証①</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E002215E-29AC-2926-0C6E-21C56F58C5A0}"/>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8" name="テキスト プレースホルダー 2">
            <a:extLst>
              <a:ext uri="{FF2B5EF4-FFF2-40B4-BE49-F238E27FC236}">
                <a16:creationId xmlns:a16="http://schemas.microsoft.com/office/drawing/2014/main" id="{8BBAFB20-B539-4AE0-E919-901A504802E8}"/>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9" name="テキスト ボックス 8">
            <a:extLst>
              <a:ext uri="{FF2B5EF4-FFF2-40B4-BE49-F238E27FC236}">
                <a16:creationId xmlns:a16="http://schemas.microsoft.com/office/drawing/2014/main" id="{A815829F-F380-FFC4-4F79-C122AD4E193B}"/>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0" name="テキスト ボックス 9">
            <a:extLst>
              <a:ext uri="{FF2B5EF4-FFF2-40B4-BE49-F238E27FC236}">
                <a16:creationId xmlns:a16="http://schemas.microsoft.com/office/drawing/2014/main" id="{B388833A-AA5B-1050-FFC6-05CA4762C3C0}"/>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1" name="テキスト ボックス 10">
            <a:extLst>
              <a:ext uri="{FF2B5EF4-FFF2-40B4-BE49-F238E27FC236}">
                <a16:creationId xmlns:a16="http://schemas.microsoft.com/office/drawing/2014/main" id="{65CD5965-7E33-18F6-BB27-D0908F76A0A0}"/>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3" name="テキスト ボックス 12">
            <a:extLst>
              <a:ext uri="{FF2B5EF4-FFF2-40B4-BE49-F238E27FC236}">
                <a16:creationId xmlns:a16="http://schemas.microsoft.com/office/drawing/2014/main" id="{826E19EB-2026-D189-0FF5-B027E1177D7D}"/>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5" name="テキスト ボックス 14">
            <a:extLst>
              <a:ext uri="{FF2B5EF4-FFF2-40B4-BE49-F238E27FC236}">
                <a16:creationId xmlns:a16="http://schemas.microsoft.com/office/drawing/2014/main" id="{5CFFAE6A-5B8C-07CB-02D2-2EF945C95D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6" name="テキスト ボックス 15">
            <a:extLst>
              <a:ext uri="{FF2B5EF4-FFF2-40B4-BE49-F238E27FC236}">
                <a16:creationId xmlns:a16="http://schemas.microsoft.com/office/drawing/2014/main" id="{8AC68580-A009-B793-52F8-23C2AD607B0D}"/>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7" name="テキスト ボックス 16">
            <a:extLst>
              <a:ext uri="{FF2B5EF4-FFF2-40B4-BE49-F238E27FC236}">
                <a16:creationId xmlns:a16="http://schemas.microsoft.com/office/drawing/2014/main" id="{18C20E05-BE58-F1F9-B61E-B87E10EFD933}"/>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18" name="テキスト ボックス 17">
            <a:extLst>
              <a:ext uri="{FF2B5EF4-FFF2-40B4-BE49-F238E27FC236}">
                <a16:creationId xmlns:a16="http://schemas.microsoft.com/office/drawing/2014/main" id="{FCCCB2D3-3A78-FD84-239F-37891FCDF5E2}"/>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19" name="テキスト ボックス 18">
            <a:extLst>
              <a:ext uri="{FF2B5EF4-FFF2-40B4-BE49-F238E27FC236}">
                <a16:creationId xmlns:a16="http://schemas.microsoft.com/office/drawing/2014/main" id="{AE0C8B87-EB76-3CB6-58F4-A97B3AAB00E3}"/>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0" name="テキスト ボックス 19">
            <a:extLst>
              <a:ext uri="{FF2B5EF4-FFF2-40B4-BE49-F238E27FC236}">
                <a16:creationId xmlns:a16="http://schemas.microsoft.com/office/drawing/2014/main" id="{AFAE0B9A-0852-3607-2002-77B42D6D7774}"/>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1" name="テキスト ボックス 20">
            <a:extLst>
              <a:ext uri="{FF2B5EF4-FFF2-40B4-BE49-F238E27FC236}">
                <a16:creationId xmlns:a16="http://schemas.microsoft.com/office/drawing/2014/main" id="{5C5BCCAC-75B9-13AC-BC90-17A2FF4A145C}"/>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2" name="テキスト ボックス 21">
            <a:extLst>
              <a:ext uri="{FF2B5EF4-FFF2-40B4-BE49-F238E27FC236}">
                <a16:creationId xmlns:a16="http://schemas.microsoft.com/office/drawing/2014/main" id="{8F55417B-1E9A-2706-2CE4-1F5F483948A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3" name="テキスト ボックス 22">
            <a:extLst>
              <a:ext uri="{FF2B5EF4-FFF2-40B4-BE49-F238E27FC236}">
                <a16:creationId xmlns:a16="http://schemas.microsoft.com/office/drawing/2014/main" id="{B7D4FA6E-AE14-A751-9418-C4B6DE39CD56}"/>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24" name="図 23">
            <a:extLst>
              <a:ext uri="{FF2B5EF4-FFF2-40B4-BE49-F238E27FC236}">
                <a16:creationId xmlns:a16="http://schemas.microsoft.com/office/drawing/2014/main" id="{98DAFF34-F4DD-BCB7-9D98-11DFCA874EBF}"/>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2729110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5" name="直線コネクタ 4">
            <a:extLst>
              <a:ext uri="{FF2B5EF4-FFF2-40B4-BE49-F238E27FC236}">
                <a16:creationId xmlns:a16="http://schemas.microsoft.com/office/drawing/2014/main" id="{5BEB9925-9EE3-8CD8-511A-F98090F68D88}"/>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304CC46-3EC9-CF93-0534-10C347D0E4CA}"/>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93EA3F9-8F93-5A74-2764-B32EAC6C5A4B}"/>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12" name="テキスト ボックス 11">
                <a:extLst>
                  <a:ext uri="{FF2B5EF4-FFF2-40B4-BE49-F238E27FC236}">
                    <a16:creationId xmlns:a16="http://schemas.microsoft.com/office/drawing/2014/main" id="{E93EA3F9-8F93-5A74-2764-B32EAC6C5A4B}"/>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BD7F535-9C6E-5032-5996-FFA7EBB713BF}"/>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904BCCF-7FA3-C50F-53F4-754A54965BEE}"/>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A904BCCF-7FA3-C50F-53F4-754A54965BEE}"/>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A4F9138-B0CA-2F65-D142-DBE6C67D5939}"/>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FA4F9138-B0CA-2F65-D142-DBE6C67D5939}"/>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0E04E68-F2DA-6733-B8B6-76208982A0AF}"/>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28" name="テキスト ボックス 27">
                <a:extLst>
                  <a:ext uri="{FF2B5EF4-FFF2-40B4-BE49-F238E27FC236}">
                    <a16:creationId xmlns:a16="http://schemas.microsoft.com/office/drawing/2014/main" id="{A0E04E68-F2DA-6733-B8B6-76208982A0AF}"/>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50C1B2C-9024-9A87-CBB1-C7B52137EE6A}"/>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29" name="テキスト ボックス 28">
                <a:extLst>
                  <a:ext uri="{FF2B5EF4-FFF2-40B4-BE49-F238E27FC236}">
                    <a16:creationId xmlns:a16="http://schemas.microsoft.com/office/drawing/2014/main" id="{F50C1B2C-9024-9A87-CBB1-C7B52137EE6A}"/>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1A08BC8-BE9E-670F-6E62-52FAAC02430E}"/>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A1A08BC8-BE9E-670F-6E62-52FAAC02430E}"/>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CE8739A-84EE-59DE-5BC3-FEB0FEEA1390}"/>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3CE8739A-84EE-59DE-5BC3-FEB0FEEA1390}"/>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9076991B-4001-E127-645C-35340D4C501D}"/>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27AB4D0-726D-3534-729C-7F8BEF7A2110}"/>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3" name="テキスト ボックス 32">
                <a:extLst>
                  <a:ext uri="{FF2B5EF4-FFF2-40B4-BE49-F238E27FC236}">
                    <a16:creationId xmlns:a16="http://schemas.microsoft.com/office/drawing/2014/main" id="{427AB4D0-726D-3534-729C-7F8BEF7A2110}"/>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555ACF4F-DABB-E821-2EAA-99E34AAADDEF}"/>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4F01B202-72C9-63BE-1E76-4BAA1817E99A}"/>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56F8EBB-65D9-7E79-2526-CC6958595788}"/>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43" name="テキスト ボックス 42">
                <a:extLst>
                  <a:ext uri="{FF2B5EF4-FFF2-40B4-BE49-F238E27FC236}">
                    <a16:creationId xmlns:a16="http://schemas.microsoft.com/office/drawing/2014/main" id="{256F8EBB-65D9-7E79-2526-CC6958595788}"/>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D44D2156-6D0B-4E02-74B0-6F4D0E3E8551}"/>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68" name="テキスト ボックス 67">
                <a:extLst>
                  <a:ext uri="{FF2B5EF4-FFF2-40B4-BE49-F238E27FC236}">
                    <a16:creationId xmlns:a16="http://schemas.microsoft.com/office/drawing/2014/main" id="{D44D2156-6D0B-4E02-74B0-6F4D0E3E8551}"/>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E5BADDE1-B4F8-7CBE-31F3-9905ED9F4AD3}"/>
              </a:ext>
            </a:extLst>
          </p:cNvPr>
          <p:cNvCxnSpPr>
            <a:cxnSpLocks/>
            <a:endCxn id="68"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83E5746F-F6D9-82FE-555F-44AE43AB646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
        <p:nvSpPr>
          <p:cNvPr id="7" name="吹き出し: 四角形 6">
            <a:extLst>
              <a:ext uri="{FF2B5EF4-FFF2-40B4-BE49-F238E27FC236}">
                <a16:creationId xmlns:a16="http://schemas.microsoft.com/office/drawing/2014/main" id="{79F57C42-CA66-2874-D273-2DC44A536D04}"/>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左の最適化問題が不要なので、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1548779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7" name="テキスト プレースホルダー 2">
            <a:extLst>
              <a:ext uri="{FF2B5EF4-FFF2-40B4-BE49-F238E27FC236}">
                <a16:creationId xmlns:a16="http://schemas.microsoft.com/office/drawing/2014/main" id="{6E3EC337-B296-D511-C309-08948DA037FC}"/>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extLst>
                  <p:ext uri="{D42A27DB-BD31-4B8C-83A1-F6EECF244321}">
                    <p14:modId xmlns:p14="http://schemas.microsoft.com/office/powerpoint/2010/main" val="21728105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9" name="テキスト ボックス 8">
            <a:extLst>
              <a:ext uri="{FF2B5EF4-FFF2-40B4-BE49-F238E27FC236}">
                <a16:creationId xmlns:a16="http://schemas.microsoft.com/office/drawing/2014/main" id="{0C4D2106-0B77-872E-7A4C-7E46364A9883}"/>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A38156E-EC69-EC2F-18B1-688074BAA385}"/>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0" name="テキスト ボックス 9">
                <a:extLst>
                  <a:ext uri="{FF2B5EF4-FFF2-40B4-BE49-F238E27FC236}">
                    <a16:creationId xmlns:a16="http://schemas.microsoft.com/office/drawing/2014/main" id="{1A38156E-EC69-EC2F-18B1-688074BAA385}"/>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49A6F0-6F4B-515F-D165-248BD6BEAC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
        <p:nvSpPr>
          <p:cNvPr id="4" name="吹き出し: 四角形 3">
            <a:extLst>
              <a:ext uri="{FF2B5EF4-FFF2-40B4-BE49-F238E27FC236}">
                <a16:creationId xmlns:a16="http://schemas.microsoft.com/office/drawing/2014/main" id="{8FC4F5B7-2AB4-2A7F-B389-DDFADB864367}"/>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右手法だけで十分なので、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3327319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ベンチマーク問題での検証②：問題性質とアルゴリズムの対応関係の仮説</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634F7664-910C-BEE3-AB31-A976C6484A35}"/>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既存の制約対処法は、下記の相反する性質に対してロバストでない。</a:t>
            </a:r>
            <a:endParaRPr lang="en-US" altLang="ja-JP" sz="2800" dirty="0"/>
          </a:p>
        </p:txBody>
      </p:sp>
      <p:sp>
        <p:nvSpPr>
          <p:cNvPr id="5" name="テキスト ボックス 4">
            <a:extLst>
              <a:ext uri="{FF2B5EF4-FFF2-40B4-BE49-F238E27FC236}">
                <a16:creationId xmlns:a16="http://schemas.microsoft.com/office/drawing/2014/main" id="{7B67126E-8EEA-1A50-37E2-8A233A81EB34}"/>
              </a:ext>
            </a:extLst>
          </p:cNvPr>
          <p:cNvSpPr txBox="1"/>
          <p:nvPr/>
        </p:nvSpPr>
        <p:spPr>
          <a:xfrm>
            <a:off x="215498" y="2656424"/>
            <a:ext cx="1768202" cy="338554"/>
          </a:xfrm>
          <a:prstGeom prst="rect">
            <a:avLst/>
          </a:prstGeom>
          <a:noFill/>
        </p:spPr>
        <p:txBody>
          <a:bodyPr wrap="square" rtlCol="0">
            <a:spAutoFit/>
          </a:bodyPr>
          <a:lstStyle/>
          <a:p>
            <a:pPr algn="ctr"/>
            <a:r>
              <a:rPr kumimoji="1" lang="en-US" altLang="ja-JP" sz="1600" dirty="0"/>
              <a:t>※</a:t>
            </a:r>
            <a:r>
              <a:rPr kumimoji="1" lang="ja-JP" altLang="en-US" sz="1600" dirty="0"/>
              <a:t>白＝可能領域</a:t>
            </a:r>
          </a:p>
        </p:txBody>
      </p:sp>
      <p:pic>
        <p:nvPicPr>
          <p:cNvPr id="6" name="図 5">
            <a:extLst>
              <a:ext uri="{FF2B5EF4-FFF2-40B4-BE49-F238E27FC236}">
                <a16:creationId xmlns:a16="http://schemas.microsoft.com/office/drawing/2014/main" id="{2F46111C-E220-17AC-2A9D-D5CC6E1A1228}"/>
              </a:ext>
            </a:extLst>
          </p:cNvPr>
          <p:cNvPicPr>
            <a:picLocks noChangeAspect="1"/>
          </p:cNvPicPr>
          <p:nvPr/>
        </p:nvPicPr>
        <p:blipFill>
          <a:blip r:embed="rId2"/>
          <a:stretch>
            <a:fillRect/>
          </a:stretch>
        </p:blipFill>
        <p:spPr>
          <a:xfrm>
            <a:off x="9621444" y="2936092"/>
            <a:ext cx="2295736" cy="2028508"/>
          </a:xfrm>
          <a:prstGeom prst="rect">
            <a:avLst/>
          </a:prstGeom>
        </p:spPr>
      </p:pic>
      <p:pic>
        <p:nvPicPr>
          <p:cNvPr id="12" name="図 11">
            <a:extLst>
              <a:ext uri="{FF2B5EF4-FFF2-40B4-BE49-F238E27FC236}">
                <a16:creationId xmlns:a16="http://schemas.microsoft.com/office/drawing/2014/main" id="{054A8930-7C7E-60F4-9A5C-03EBC9BD82A6}"/>
              </a:ext>
            </a:extLst>
          </p:cNvPr>
          <p:cNvPicPr>
            <a:picLocks noChangeAspect="1"/>
          </p:cNvPicPr>
          <p:nvPr/>
        </p:nvPicPr>
        <p:blipFill>
          <a:blip r:embed="rId3"/>
          <a:stretch>
            <a:fillRect/>
          </a:stretch>
        </p:blipFill>
        <p:spPr>
          <a:xfrm>
            <a:off x="7227007" y="2936092"/>
            <a:ext cx="2302630" cy="2028508"/>
          </a:xfrm>
          <a:prstGeom prst="rect">
            <a:avLst/>
          </a:prstGeom>
        </p:spPr>
      </p:pic>
      <p:sp>
        <p:nvSpPr>
          <p:cNvPr id="25" name="テキスト ボックス 24">
            <a:extLst>
              <a:ext uri="{FF2B5EF4-FFF2-40B4-BE49-F238E27FC236}">
                <a16:creationId xmlns:a16="http://schemas.microsoft.com/office/drawing/2014/main" id="{2B72367C-DD3F-599C-AE9C-54095FF8BABD}"/>
              </a:ext>
            </a:extLst>
          </p:cNvPr>
          <p:cNvSpPr txBox="1"/>
          <p:nvPr/>
        </p:nvSpPr>
        <p:spPr>
          <a:xfrm>
            <a:off x="2426721" y="1807284"/>
            <a:ext cx="4386201" cy="400110"/>
          </a:xfrm>
          <a:prstGeom prst="rect">
            <a:avLst/>
          </a:prstGeom>
          <a:noFill/>
        </p:spPr>
        <p:txBody>
          <a:bodyPr wrap="square" rtlCol="0">
            <a:spAutoFit/>
          </a:bodyPr>
          <a:lstStyle/>
          <a:p>
            <a:pPr algn="ctr"/>
            <a:r>
              <a:rPr kumimoji="1" lang="ja-JP" altLang="en-US" sz="2000" dirty="0"/>
              <a:t>実行可能領域の非凸性</a:t>
            </a:r>
            <a:r>
              <a:rPr kumimoji="1" lang="ja-JP" altLang="en-US" dirty="0"/>
              <a:t>（非連結性）</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21882EA-D3EF-9725-F457-64A3A1F41B6F}"/>
                  </a:ext>
                </a:extLst>
              </p:cNvPr>
              <p:cNvSpPr txBox="1"/>
              <p:nvPr/>
            </p:nvSpPr>
            <p:spPr>
              <a:xfrm>
                <a:off x="7545227" y="1807284"/>
                <a:ext cx="4043583" cy="400110"/>
              </a:xfrm>
              <a:prstGeom prst="rect">
                <a:avLst/>
              </a:prstGeom>
              <a:noFill/>
            </p:spPr>
            <p:txBody>
              <a:bodyPr wrap="square" rtlCol="0">
                <a:spAutoFit/>
              </a:bodyPr>
              <a:lstStyle/>
              <a:p>
                <a:pPr algn="ctr"/>
                <a14:m>
                  <m:oMath xmlns:m="http://schemas.openxmlformats.org/officeDocument/2006/math">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rPr>
                      <m:t>)</m:t>
                    </m:r>
                  </m:oMath>
                </a14:m>
                <a:r>
                  <a:rPr kumimoji="1" lang="ja-JP" altLang="en-US" sz="2000" dirty="0"/>
                  <a:t>のパレートフロンティアの広さ</a:t>
                </a:r>
              </a:p>
            </p:txBody>
          </p:sp>
        </mc:Choice>
        <mc:Fallback xmlns="">
          <p:sp>
            <p:nvSpPr>
              <p:cNvPr id="26" name="テキスト ボックス 25">
                <a:extLst>
                  <a:ext uri="{FF2B5EF4-FFF2-40B4-BE49-F238E27FC236}">
                    <a16:creationId xmlns:a16="http://schemas.microsoft.com/office/drawing/2014/main" id="{321882EA-D3EF-9725-F457-64A3A1F41B6F}"/>
                  </a:ext>
                </a:extLst>
              </p:cNvPr>
              <p:cNvSpPr txBox="1">
                <a:spLocks noRot="1" noChangeAspect="1" noMove="1" noResize="1" noEditPoints="1" noAdjustHandles="1" noChangeArrowheads="1" noChangeShapeType="1" noTextEdit="1"/>
              </p:cNvSpPr>
              <p:nvPr/>
            </p:nvSpPr>
            <p:spPr>
              <a:xfrm>
                <a:off x="7545227" y="1807284"/>
                <a:ext cx="4043583" cy="400110"/>
              </a:xfrm>
              <a:prstGeom prst="rect">
                <a:avLst/>
              </a:prstGeom>
              <a:blipFill>
                <a:blip r:embed="rId4"/>
                <a:stretch>
                  <a:fillRect t="-9091" b="-2424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C60D7D36-9A74-F1C9-D292-39E7A47C20BB}"/>
              </a:ext>
            </a:extLst>
          </p:cNvPr>
          <p:cNvCxnSpPr>
            <a:cxnSpLocks/>
          </p:cNvCxnSpPr>
          <p:nvPr/>
        </p:nvCxnSpPr>
        <p:spPr>
          <a:xfrm>
            <a:off x="2129741" y="2240643"/>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CE838D9-A51A-3AD4-42E8-5B1184B0888A}"/>
              </a:ext>
            </a:extLst>
          </p:cNvPr>
          <p:cNvCxnSpPr>
            <a:cxnSpLocks/>
          </p:cNvCxnSpPr>
          <p:nvPr/>
        </p:nvCxnSpPr>
        <p:spPr>
          <a:xfrm>
            <a:off x="7244284" y="2240643"/>
            <a:ext cx="47396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F0B2BC8-E774-96D0-3A92-A1E0C4083255}"/>
              </a:ext>
            </a:extLst>
          </p:cNvPr>
          <p:cNvSpPr txBox="1"/>
          <p:nvPr/>
        </p:nvSpPr>
        <p:spPr>
          <a:xfrm>
            <a:off x="142903" y="5139795"/>
            <a:ext cx="1986839" cy="369332"/>
          </a:xfrm>
          <a:prstGeom prst="rect">
            <a:avLst/>
          </a:prstGeom>
          <a:noFill/>
          <a:ln>
            <a:solidFill>
              <a:schemeClr val="tx1"/>
            </a:solidFill>
          </a:ln>
        </p:spPr>
        <p:txBody>
          <a:bodyPr wrap="square" rtlCol="0">
            <a:spAutoFit/>
          </a:bodyPr>
          <a:lstStyle/>
          <a:p>
            <a:pPr algn="ctr"/>
            <a:r>
              <a:rPr kumimoji="1" lang="ja-JP" altLang="en-US" dirty="0"/>
              <a:t>違反量削減優先</a:t>
            </a:r>
          </a:p>
        </p:txBody>
      </p:sp>
      <p:sp>
        <p:nvSpPr>
          <p:cNvPr id="30" name="テキスト ボックス 29">
            <a:extLst>
              <a:ext uri="{FF2B5EF4-FFF2-40B4-BE49-F238E27FC236}">
                <a16:creationId xmlns:a16="http://schemas.microsoft.com/office/drawing/2014/main" id="{3E728E61-DAE1-EFFB-5F7A-4983768C5A4D}"/>
              </a:ext>
            </a:extLst>
          </p:cNvPr>
          <p:cNvSpPr txBox="1"/>
          <p:nvPr/>
        </p:nvSpPr>
        <p:spPr>
          <a:xfrm>
            <a:off x="2550269" y="2477878"/>
            <a:ext cx="1818516" cy="369332"/>
          </a:xfrm>
          <a:prstGeom prst="rect">
            <a:avLst/>
          </a:prstGeom>
          <a:noFill/>
        </p:spPr>
        <p:txBody>
          <a:bodyPr wrap="square" rtlCol="0">
            <a:spAutoFit/>
          </a:bodyPr>
          <a:lstStyle/>
          <a:p>
            <a:pPr algn="ctr"/>
            <a:r>
              <a:rPr kumimoji="1" lang="ja-JP" altLang="en-US" dirty="0"/>
              <a:t>狭く、密な配置</a:t>
            </a:r>
          </a:p>
        </p:txBody>
      </p:sp>
      <p:sp>
        <p:nvSpPr>
          <p:cNvPr id="31" name="テキスト ボックス 30">
            <a:extLst>
              <a:ext uri="{FF2B5EF4-FFF2-40B4-BE49-F238E27FC236}">
                <a16:creationId xmlns:a16="http://schemas.microsoft.com/office/drawing/2014/main" id="{391988FC-B6C5-D3D0-D37B-61AF8AB3AE89}"/>
              </a:ext>
            </a:extLst>
          </p:cNvPr>
          <p:cNvSpPr txBox="1"/>
          <p:nvPr/>
        </p:nvSpPr>
        <p:spPr>
          <a:xfrm>
            <a:off x="4980731" y="2477878"/>
            <a:ext cx="1818516" cy="369332"/>
          </a:xfrm>
          <a:prstGeom prst="rect">
            <a:avLst/>
          </a:prstGeom>
          <a:noFill/>
        </p:spPr>
        <p:txBody>
          <a:bodyPr wrap="square" rtlCol="0">
            <a:spAutoFit/>
          </a:bodyPr>
          <a:lstStyle/>
          <a:p>
            <a:pPr algn="ctr"/>
            <a:r>
              <a:rPr kumimoji="1" lang="ja-JP" altLang="en-US" dirty="0"/>
              <a:t>広く、疎な配置</a:t>
            </a:r>
          </a:p>
        </p:txBody>
      </p:sp>
      <p:sp>
        <p:nvSpPr>
          <p:cNvPr id="32" name="テキスト ボックス 31">
            <a:extLst>
              <a:ext uri="{FF2B5EF4-FFF2-40B4-BE49-F238E27FC236}">
                <a16:creationId xmlns:a16="http://schemas.microsoft.com/office/drawing/2014/main" id="{8BD3C4A1-7029-14EC-FE0A-5065E7557B8B}"/>
              </a:ext>
            </a:extLst>
          </p:cNvPr>
          <p:cNvSpPr txBox="1"/>
          <p:nvPr/>
        </p:nvSpPr>
        <p:spPr>
          <a:xfrm>
            <a:off x="142902" y="5617429"/>
            <a:ext cx="1986839" cy="369332"/>
          </a:xfrm>
          <a:prstGeom prst="rect">
            <a:avLst/>
          </a:prstGeom>
          <a:noFill/>
          <a:ln>
            <a:solidFill>
              <a:schemeClr val="tx1"/>
            </a:solidFill>
          </a:ln>
        </p:spPr>
        <p:txBody>
          <a:bodyPr wrap="square" rtlCol="0">
            <a:spAutoFit/>
          </a:bodyPr>
          <a:lstStyle/>
          <a:p>
            <a:pPr algn="ctr"/>
            <a:r>
              <a:rPr kumimoji="1" lang="ja-JP" altLang="en-US" dirty="0"/>
              <a:t>問題分割</a:t>
            </a:r>
          </a:p>
        </p:txBody>
      </p:sp>
      <p:sp>
        <p:nvSpPr>
          <p:cNvPr id="33" name="テキスト ボックス 32">
            <a:extLst>
              <a:ext uri="{FF2B5EF4-FFF2-40B4-BE49-F238E27FC236}">
                <a16:creationId xmlns:a16="http://schemas.microsoft.com/office/drawing/2014/main" id="{5A5A38E1-9700-C6FF-24A7-6286514C17F1}"/>
              </a:ext>
            </a:extLst>
          </p:cNvPr>
          <p:cNvSpPr txBox="1"/>
          <p:nvPr/>
        </p:nvSpPr>
        <p:spPr>
          <a:xfrm>
            <a:off x="7487393" y="2471758"/>
            <a:ext cx="1818516" cy="369332"/>
          </a:xfrm>
          <a:prstGeom prst="rect">
            <a:avLst/>
          </a:prstGeom>
          <a:noFill/>
        </p:spPr>
        <p:txBody>
          <a:bodyPr wrap="square" rtlCol="0">
            <a:spAutoFit/>
          </a:bodyPr>
          <a:lstStyle/>
          <a:p>
            <a:pPr algn="ctr"/>
            <a:r>
              <a:rPr kumimoji="1" lang="ja-JP" altLang="en-US" dirty="0"/>
              <a:t>狭い</a:t>
            </a:r>
          </a:p>
        </p:txBody>
      </p:sp>
      <p:sp>
        <p:nvSpPr>
          <p:cNvPr id="34" name="テキスト ボックス 33">
            <a:extLst>
              <a:ext uri="{FF2B5EF4-FFF2-40B4-BE49-F238E27FC236}">
                <a16:creationId xmlns:a16="http://schemas.microsoft.com/office/drawing/2014/main" id="{E03559E1-463E-3DCA-2AA5-4C0170D41B07}"/>
              </a:ext>
            </a:extLst>
          </p:cNvPr>
          <p:cNvSpPr txBox="1"/>
          <p:nvPr/>
        </p:nvSpPr>
        <p:spPr>
          <a:xfrm>
            <a:off x="9860054" y="2477878"/>
            <a:ext cx="1818516" cy="369332"/>
          </a:xfrm>
          <a:prstGeom prst="rect">
            <a:avLst/>
          </a:prstGeom>
          <a:noFill/>
        </p:spPr>
        <p:txBody>
          <a:bodyPr wrap="square" rtlCol="0">
            <a:spAutoFit/>
          </a:bodyPr>
          <a:lstStyle/>
          <a:p>
            <a:pPr algn="ctr"/>
            <a:r>
              <a:rPr kumimoji="1" lang="ja-JP" altLang="en-US" dirty="0"/>
              <a:t>広い</a:t>
            </a:r>
          </a:p>
        </p:txBody>
      </p:sp>
      <p:sp>
        <p:nvSpPr>
          <p:cNvPr id="35" name="テキスト ボックス 34">
            <a:extLst>
              <a:ext uri="{FF2B5EF4-FFF2-40B4-BE49-F238E27FC236}">
                <a16:creationId xmlns:a16="http://schemas.microsoft.com/office/drawing/2014/main" id="{FDE561EB-8600-6DAA-9A93-5F0DDE866874}"/>
              </a:ext>
            </a:extLst>
          </p:cNvPr>
          <p:cNvSpPr txBox="1"/>
          <p:nvPr/>
        </p:nvSpPr>
        <p:spPr>
          <a:xfrm>
            <a:off x="2478147" y="5617429"/>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6" name="テキスト ボックス 35">
            <a:extLst>
              <a:ext uri="{FF2B5EF4-FFF2-40B4-BE49-F238E27FC236}">
                <a16:creationId xmlns:a16="http://schemas.microsoft.com/office/drawing/2014/main" id="{B4882298-B6DE-63F2-4B4E-F81FBDF6EC34}"/>
              </a:ext>
            </a:extLst>
          </p:cNvPr>
          <p:cNvSpPr txBox="1"/>
          <p:nvPr/>
        </p:nvSpPr>
        <p:spPr>
          <a:xfrm>
            <a:off x="2478147" y="5139795"/>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7" name="テキスト ボックス 36">
            <a:extLst>
              <a:ext uri="{FF2B5EF4-FFF2-40B4-BE49-F238E27FC236}">
                <a16:creationId xmlns:a16="http://schemas.microsoft.com/office/drawing/2014/main" id="{393AB68C-FA0A-768C-A08C-135BAD814D2D}"/>
              </a:ext>
            </a:extLst>
          </p:cNvPr>
          <p:cNvSpPr txBox="1"/>
          <p:nvPr/>
        </p:nvSpPr>
        <p:spPr>
          <a:xfrm>
            <a:off x="7538837" y="5144874"/>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8" name="テキスト ボックス 37">
            <a:extLst>
              <a:ext uri="{FF2B5EF4-FFF2-40B4-BE49-F238E27FC236}">
                <a16:creationId xmlns:a16="http://schemas.microsoft.com/office/drawing/2014/main" id="{3951089C-8AD3-6511-BB20-818F090666CB}"/>
              </a:ext>
            </a:extLst>
          </p:cNvPr>
          <p:cNvSpPr txBox="1"/>
          <p:nvPr/>
        </p:nvSpPr>
        <p:spPr>
          <a:xfrm>
            <a:off x="7504650" y="5617429"/>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9" name="テキスト ボックス 38">
            <a:extLst>
              <a:ext uri="{FF2B5EF4-FFF2-40B4-BE49-F238E27FC236}">
                <a16:creationId xmlns:a16="http://schemas.microsoft.com/office/drawing/2014/main" id="{A80AE647-D0C7-A593-41F1-F63395429A51}"/>
              </a:ext>
            </a:extLst>
          </p:cNvPr>
          <p:cNvSpPr txBox="1"/>
          <p:nvPr/>
        </p:nvSpPr>
        <p:spPr>
          <a:xfrm>
            <a:off x="15083" y="2032827"/>
            <a:ext cx="2169033" cy="584775"/>
          </a:xfrm>
          <a:prstGeom prst="rect">
            <a:avLst/>
          </a:prstGeom>
          <a:noFill/>
        </p:spPr>
        <p:txBody>
          <a:bodyPr wrap="square" rtlCol="0">
            <a:spAutoFit/>
          </a:bodyPr>
          <a:lstStyle/>
          <a:p>
            <a:pPr algn="ctr"/>
            <a:r>
              <a:rPr kumimoji="1" lang="ja-JP" altLang="en-US" sz="1600" b="1" dirty="0">
                <a:solidFill>
                  <a:schemeClr val="accent1"/>
                </a:solidFill>
              </a:rPr>
              <a:t>決定変数空間における</a:t>
            </a:r>
            <a:endParaRPr kumimoji="1" lang="en-US" altLang="ja-JP" sz="1600" b="1" dirty="0">
              <a:solidFill>
                <a:schemeClr val="accent1"/>
              </a:solidFill>
            </a:endParaRPr>
          </a:p>
          <a:p>
            <a:pPr algn="ctr"/>
            <a:r>
              <a:rPr kumimoji="1" lang="ja-JP" altLang="en-US" sz="1600" b="1" dirty="0">
                <a:solidFill>
                  <a:schemeClr val="accent1"/>
                </a:solidFill>
              </a:rPr>
              <a:t>目的関数の景観</a:t>
            </a:r>
          </a:p>
        </p:txBody>
      </p:sp>
      <p:pic>
        <p:nvPicPr>
          <p:cNvPr id="40" name="図 39">
            <a:extLst>
              <a:ext uri="{FF2B5EF4-FFF2-40B4-BE49-F238E27FC236}">
                <a16:creationId xmlns:a16="http://schemas.microsoft.com/office/drawing/2014/main" id="{FEBC8037-C917-4FA3-99E0-2A62E6D9ECB2}"/>
              </a:ext>
            </a:extLst>
          </p:cNvPr>
          <p:cNvPicPr>
            <a:picLocks noChangeAspect="1"/>
          </p:cNvPicPr>
          <p:nvPr/>
        </p:nvPicPr>
        <p:blipFill>
          <a:blip r:embed="rId5"/>
          <a:stretch>
            <a:fillRect/>
          </a:stretch>
        </p:blipFill>
        <p:spPr>
          <a:xfrm>
            <a:off x="2244963" y="2936092"/>
            <a:ext cx="2347335" cy="2028504"/>
          </a:xfrm>
          <a:prstGeom prst="rect">
            <a:avLst/>
          </a:prstGeom>
        </p:spPr>
      </p:pic>
      <p:pic>
        <p:nvPicPr>
          <p:cNvPr id="41" name="図 40">
            <a:extLst>
              <a:ext uri="{FF2B5EF4-FFF2-40B4-BE49-F238E27FC236}">
                <a16:creationId xmlns:a16="http://schemas.microsoft.com/office/drawing/2014/main" id="{5947EA0D-6EE2-3C09-9BBF-EDA2B8B2D9B0}"/>
              </a:ext>
            </a:extLst>
          </p:cNvPr>
          <p:cNvPicPr>
            <a:picLocks noChangeAspect="1"/>
          </p:cNvPicPr>
          <p:nvPr/>
        </p:nvPicPr>
        <p:blipFill>
          <a:blip r:embed="rId6"/>
          <a:stretch>
            <a:fillRect/>
          </a:stretch>
        </p:blipFill>
        <p:spPr>
          <a:xfrm>
            <a:off x="4732119" y="2936092"/>
            <a:ext cx="2336406" cy="2028508"/>
          </a:xfrm>
          <a:prstGeom prst="rect">
            <a:avLst/>
          </a:prstGeom>
        </p:spPr>
      </p:pic>
      <p:cxnSp>
        <p:nvCxnSpPr>
          <p:cNvPr id="42" name="直線コネクタ 41">
            <a:extLst>
              <a:ext uri="{FF2B5EF4-FFF2-40B4-BE49-F238E27FC236}">
                <a16:creationId xmlns:a16="http://schemas.microsoft.com/office/drawing/2014/main" id="{FB6FB4BB-C875-DE35-F5A7-8FD71667208A}"/>
              </a:ext>
            </a:extLst>
          </p:cNvPr>
          <p:cNvCxnSpPr/>
          <p:nvPr/>
        </p:nvCxnSpPr>
        <p:spPr>
          <a:xfrm>
            <a:off x="385135" y="3124200"/>
            <a:ext cx="240790" cy="0"/>
          </a:xfrm>
          <a:prstGeom prst="line">
            <a:avLst/>
          </a:prstGeom>
          <a:ln w="762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AE20801-E627-BF88-2233-37A1BE31ABB2}"/>
              </a:ext>
            </a:extLst>
          </p:cNvPr>
          <p:cNvSpPr txBox="1"/>
          <p:nvPr/>
        </p:nvSpPr>
        <p:spPr>
          <a:xfrm>
            <a:off x="476761" y="2954923"/>
            <a:ext cx="1768202" cy="338554"/>
          </a:xfrm>
          <a:prstGeom prst="rect">
            <a:avLst/>
          </a:prstGeom>
          <a:noFill/>
        </p:spPr>
        <p:txBody>
          <a:bodyPr wrap="square" rtlCol="0">
            <a:spAutoFit/>
          </a:bodyPr>
          <a:lstStyle/>
          <a:p>
            <a:pPr algn="ctr"/>
            <a:r>
              <a:rPr kumimoji="1" lang="ja-JP" altLang="en-US" sz="1600" dirty="0"/>
              <a:t>：</a:t>
            </a:r>
            <a:r>
              <a:rPr kumimoji="1" lang="en-US" altLang="ja-JP" sz="1600" dirty="0"/>
              <a:t>Pareto Frontier</a:t>
            </a:r>
            <a:endParaRPr kumimoji="1" lang="ja-JP" altLang="en-US" sz="1600" dirty="0"/>
          </a:p>
        </p:txBody>
      </p:sp>
      <p:sp>
        <p:nvSpPr>
          <p:cNvPr id="44" name="テキスト ボックス 43">
            <a:extLst>
              <a:ext uri="{FF2B5EF4-FFF2-40B4-BE49-F238E27FC236}">
                <a16:creationId xmlns:a16="http://schemas.microsoft.com/office/drawing/2014/main" id="{61D71711-489C-0810-DDD5-A7FC731D41A0}"/>
              </a:ext>
            </a:extLst>
          </p:cNvPr>
          <p:cNvSpPr txBox="1"/>
          <p:nvPr/>
        </p:nvSpPr>
        <p:spPr>
          <a:xfrm>
            <a:off x="457803" y="4633196"/>
            <a:ext cx="1357037" cy="369332"/>
          </a:xfrm>
          <a:prstGeom prst="rect">
            <a:avLst/>
          </a:prstGeom>
          <a:solidFill>
            <a:schemeClr val="accent1"/>
          </a:solidFill>
          <a:ln>
            <a:solidFill>
              <a:schemeClr val="tx1"/>
            </a:solidFill>
          </a:ln>
        </p:spPr>
        <p:txBody>
          <a:bodyPr wrap="square" rtlCol="0">
            <a:spAutoFit/>
          </a:bodyPr>
          <a:lstStyle/>
          <a:p>
            <a:pPr algn="ctr"/>
            <a:r>
              <a:rPr kumimoji="1" lang="ja-JP" altLang="en-US" b="1" dirty="0">
                <a:solidFill>
                  <a:schemeClr val="bg1"/>
                </a:solidFill>
              </a:rPr>
              <a:t>仮説</a:t>
            </a:r>
          </a:p>
        </p:txBody>
      </p:sp>
    </p:spTree>
    <p:extLst>
      <p:ext uri="{BB962C8B-B14F-4D97-AF65-F5344CB8AC3E}">
        <p14:creationId xmlns:p14="http://schemas.microsoft.com/office/powerpoint/2010/main" val="2999831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55</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0DDA359B-B881-3838-724D-12B3EAEA56C3}"/>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ハイブリッド手法を開発し、相反する性質に対するロバスト性を両立できた。</a:t>
            </a:r>
            <a:endParaRPr lang="en-US" altLang="ja-JP" sz="2800" dirty="0"/>
          </a:p>
        </p:txBody>
      </p:sp>
      <p:pic>
        <p:nvPicPr>
          <p:cNvPr id="8" name="図 7">
            <a:extLst>
              <a:ext uri="{FF2B5EF4-FFF2-40B4-BE49-F238E27FC236}">
                <a16:creationId xmlns:a16="http://schemas.microsoft.com/office/drawing/2014/main" id="{478391B7-9DC8-83BA-C781-0DB488F04F42}"/>
              </a:ext>
            </a:extLst>
          </p:cNvPr>
          <p:cNvPicPr>
            <a:picLocks noChangeAspect="1"/>
          </p:cNvPicPr>
          <p:nvPr/>
        </p:nvPicPr>
        <p:blipFill>
          <a:blip r:embed="rId2"/>
          <a:stretch>
            <a:fillRect/>
          </a:stretch>
        </p:blipFill>
        <p:spPr>
          <a:xfrm>
            <a:off x="628748" y="1992791"/>
            <a:ext cx="2314227" cy="1806281"/>
          </a:xfrm>
          <a:prstGeom prst="rect">
            <a:avLst/>
          </a:prstGeom>
        </p:spPr>
      </p:pic>
      <p:pic>
        <p:nvPicPr>
          <p:cNvPr id="9" name="図 8">
            <a:extLst>
              <a:ext uri="{FF2B5EF4-FFF2-40B4-BE49-F238E27FC236}">
                <a16:creationId xmlns:a16="http://schemas.microsoft.com/office/drawing/2014/main" id="{1E517DBB-4F87-2235-6930-C236E54BD5AC}"/>
              </a:ext>
            </a:extLst>
          </p:cNvPr>
          <p:cNvPicPr>
            <a:picLocks noChangeAspect="1"/>
          </p:cNvPicPr>
          <p:nvPr/>
        </p:nvPicPr>
        <p:blipFill>
          <a:blip r:embed="rId3"/>
          <a:stretch>
            <a:fillRect/>
          </a:stretch>
        </p:blipFill>
        <p:spPr>
          <a:xfrm>
            <a:off x="3719058" y="1996082"/>
            <a:ext cx="2333829" cy="1817783"/>
          </a:xfrm>
          <a:prstGeom prst="rect">
            <a:avLst/>
          </a:prstGeom>
        </p:spPr>
      </p:pic>
      <p:pic>
        <p:nvPicPr>
          <p:cNvPr id="10" name="図 9">
            <a:extLst>
              <a:ext uri="{FF2B5EF4-FFF2-40B4-BE49-F238E27FC236}">
                <a16:creationId xmlns:a16="http://schemas.microsoft.com/office/drawing/2014/main" id="{CA489ED7-2D31-8314-DF18-8F26507AC0BF}"/>
              </a:ext>
            </a:extLst>
          </p:cNvPr>
          <p:cNvPicPr>
            <a:picLocks noChangeAspect="1"/>
          </p:cNvPicPr>
          <p:nvPr/>
        </p:nvPicPr>
        <p:blipFill>
          <a:blip r:embed="rId4"/>
          <a:stretch>
            <a:fillRect/>
          </a:stretch>
        </p:blipFill>
        <p:spPr>
          <a:xfrm>
            <a:off x="1199699" y="4538567"/>
            <a:ext cx="2314227" cy="1801986"/>
          </a:xfrm>
          <a:prstGeom prst="rect">
            <a:avLst/>
          </a:prstGeom>
        </p:spPr>
      </p:pic>
      <p:pic>
        <p:nvPicPr>
          <p:cNvPr id="11" name="図 10">
            <a:extLst>
              <a:ext uri="{FF2B5EF4-FFF2-40B4-BE49-F238E27FC236}">
                <a16:creationId xmlns:a16="http://schemas.microsoft.com/office/drawing/2014/main" id="{4E264231-9774-CEE4-FE6D-EE6725D55ADE}"/>
              </a:ext>
            </a:extLst>
          </p:cNvPr>
          <p:cNvPicPr>
            <a:picLocks noChangeAspect="1"/>
          </p:cNvPicPr>
          <p:nvPr/>
        </p:nvPicPr>
        <p:blipFill>
          <a:blip r:embed="rId5"/>
          <a:stretch>
            <a:fillRect/>
          </a:stretch>
        </p:blipFill>
        <p:spPr>
          <a:xfrm>
            <a:off x="3712753" y="4522770"/>
            <a:ext cx="2340134" cy="1817783"/>
          </a:xfrm>
          <a:prstGeom prst="rect">
            <a:avLst/>
          </a:prstGeom>
        </p:spPr>
      </p:pic>
      <p:pic>
        <p:nvPicPr>
          <p:cNvPr id="13" name="図 12">
            <a:extLst>
              <a:ext uri="{FF2B5EF4-FFF2-40B4-BE49-F238E27FC236}">
                <a16:creationId xmlns:a16="http://schemas.microsoft.com/office/drawing/2014/main" id="{A92F91BF-8EDC-CD1C-CEDB-3066BE08AFCD}"/>
              </a:ext>
            </a:extLst>
          </p:cNvPr>
          <p:cNvPicPr>
            <a:picLocks noChangeAspect="1"/>
          </p:cNvPicPr>
          <p:nvPr/>
        </p:nvPicPr>
        <p:blipFill>
          <a:blip r:embed="rId6"/>
          <a:stretch>
            <a:fillRect/>
          </a:stretch>
        </p:blipFill>
        <p:spPr>
          <a:xfrm>
            <a:off x="6981055" y="1734201"/>
            <a:ext cx="3437262" cy="1867359"/>
          </a:xfrm>
          <a:prstGeom prst="rect">
            <a:avLst/>
          </a:prstGeom>
        </p:spPr>
      </p:pic>
      <p:pic>
        <p:nvPicPr>
          <p:cNvPr id="15" name="図 14">
            <a:extLst>
              <a:ext uri="{FF2B5EF4-FFF2-40B4-BE49-F238E27FC236}">
                <a16:creationId xmlns:a16="http://schemas.microsoft.com/office/drawing/2014/main" id="{C11D3140-BD2D-CFBC-39AE-72AF3C46B6F1}"/>
              </a:ext>
            </a:extLst>
          </p:cNvPr>
          <p:cNvPicPr>
            <a:picLocks noChangeAspect="1"/>
          </p:cNvPicPr>
          <p:nvPr/>
        </p:nvPicPr>
        <p:blipFill>
          <a:blip r:embed="rId7"/>
          <a:stretch>
            <a:fillRect/>
          </a:stretch>
        </p:blipFill>
        <p:spPr>
          <a:xfrm>
            <a:off x="6971530" y="3986992"/>
            <a:ext cx="3437262" cy="2033813"/>
          </a:xfrm>
          <a:prstGeom prst="rect">
            <a:avLst/>
          </a:prstGeom>
        </p:spPr>
      </p:pic>
      <p:sp>
        <p:nvSpPr>
          <p:cNvPr id="16" name="テキスト ボックス 15">
            <a:extLst>
              <a:ext uri="{FF2B5EF4-FFF2-40B4-BE49-F238E27FC236}">
                <a16:creationId xmlns:a16="http://schemas.microsoft.com/office/drawing/2014/main" id="{F69202E6-14D8-AF83-4AA9-AA0460654038}"/>
              </a:ext>
            </a:extLst>
          </p:cNvPr>
          <p:cNvSpPr txBox="1"/>
          <p:nvPr/>
        </p:nvSpPr>
        <p:spPr>
          <a:xfrm>
            <a:off x="7441141" y="5882611"/>
            <a:ext cx="485580" cy="369332"/>
          </a:xfrm>
          <a:prstGeom prst="rect">
            <a:avLst/>
          </a:prstGeom>
          <a:noFill/>
        </p:spPr>
        <p:txBody>
          <a:bodyPr wrap="square" rtlCol="0">
            <a:spAutoFit/>
          </a:bodyPr>
          <a:lstStyle/>
          <a:p>
            <a:pPr algn="ctr"/>
            <a:r>
              <a:rPr kumimoji="1" lang="ja-JP" altLang="en-US" dirty="0"/>
              <a:t>狭</a:t>
            </a:r>
          </a:p>
        </p:txBody>
      </p:sp>
      <p:sp>
        <p:nvSpPr>
          <p:cNvPr id="17" name="テキスト ボックス 16">
            <a:extLst>
              <a:ext uri="{FF2B5EF4-FFF2-40B4-BE49-F238E27FC236}">
                <a16:creationId xmlns:a16="http://schemas.microsoft.com/office/drawing/2014/main" id="{DFFA71C5-E22C-EDFF-E042-8EB46AA106E1}"/>
              </a:ext>
            </a:extLst>
          </p:cNvPr>
          <p:cNvSpPr txBox="1"/>
          <p:nvPr/>
        </p:nvSpPr>
        <p:spPr>
          <a:xfrm>
            <a:off x="10025230" y="5882611"/>
            <a:ext cx="473882" cy="369332"/>
          </a:xfrm>
          <a:prstGeom prst="rect">
            <a:avLst/>
          </a:prstGeom>
          <a:noFill/>
        </p:spPr>
        <p:txBody>
          <a:bodyPr wrap="square" rtlCol="0">
            <a:spAutoFit/>
          </a:bodyPr>
          <a:lstStyle/>
          <a:p>
            <a:pPr algn="ctr"/>
            <a:r>
              <a:rPr kumimoji="1" lang="ja-JP" altLang="en-US" dirty="0"/>
              <a:t>広</a:t>
            </a:r>
          </a:p>
        </p:txBody>
      </p:sp>
      <p:sp>
        <p:nvSpPr>
          <p:cNvPr id="18" name="テキスト ボックス 17">
            <a:extLst>
              <a:ext uri="{FF2B5EF4-FFF2-40B4-BE49-F238E27FC236}">
                <a16:creationId xmlns:a16="http://schemas.microsoft.com/office/drawing/2014/main" id="{BC084E67-6789-DF12-C857-427BF409B554}"/>
              </a:ext>
            </a:extLst>
          </p:cNvPr>
          <p:cNvSpPr txBox="1"/>
          <p:nvPr/>
        </p:nvSpPr>
        <p:spPr>
          <a:xfrm>
            <a:off x="10034755" y="3500182"/>
            <a:ext cx="473882" cy="369332"/>
          </a:xfrm>
          <a:prstGeom prst="rect">
            <a:avLst/>
          </a:prstGeom>
          <a:noFill/>
        </p:spPr>
        <p:txBody>
          <a:bodyPr wrap="square" rtlCol="0">
            <a:spAutoFit/>
          </a:bodyPr>
          <a:lstStyle/>
          <a:p>
            <a:pPr algn="ctr"/>
            <a:r>
              <a:rPr kumimoji="1" lang="ja-JP" altLang="en-US" dirty="0"/>
              <a:t>疎</a:t>
            </a:r>
          </a:p>
        </p:txBody>
      </p:sp>
      <p:sp>
        <p:nvSpPr>
          <p:cNvPr id="19" name="テキスト ボックス 18">
            <a:extLst>
              <a:ext uri="{FF2B5EF4-FFF2-40B4-BE49-F238E27FC236}">
                <a16:creationId xmlns:a16="http://schemas.microsoft.com/office/drawing/2014/main" id="{63A36F9E-BD9B-43EA-42B7-47B9A450F67B}"/>
              </a:ext>
            </a:extLst>
          </p:cNvPr>
          <p:cNvSpPr txBox="1"/>
          <p:nvPr/>
        </p:nvSpPr>
        <p:spPr>
          <a:xfrm>
            <a:off x="7480938" y="3500182"/>
            <a:ext cx="473882" cy="369332"/>
          </a:xfrm>
          <a:prstGeom prst="rect">
            <a:avLst/>
          </a:prstGeom>
          <a:noFill/>
        </p:spPr>
        <p:txBody>
          <a:bodyPr wrap="square" rtlCol="0">
            <a:spAutoFit/>
          </a:bodyPr>
          <a:lstStyle/>
          <a:p>
            <a:pPr algn="ctr"/>
            <a:r>
              <a:rPr kumimoji="1" lang="ja-JP" altLang="en-US" dirty="0"/>
              <a:t>密</a:t>
            </a:r>
          </a:p>
        </p:txBody>
      </p:sp>
      <p:sp>
        <p:nvSpPr>
          <p:cNvPr id="20" name="テキスト ボックス 19">
            <a:extLst>
              <a:ext uri="{FF2B5EF4-FFF2-40B4-BE49-F238E27FC236}">
                <a16:creationId xmlns:a16="http://schemas.microsoft.com/office/drawing/2014/main" id="{5169B174-1499-FD95-B42A-8A8C497BE6E1}"/>
              </a:ext>
            </a:extLst>
          </p:cNvPr>
          <p:cNvSpPr txBox="1"/>
          <p:nvPr/>
        </p:nvSpPr>
        <p:spPr>
          <a:xfrm>
            <a:off x="8404884" y="3582916"/>
            <a:ext cx="1166739" cy="338554"/>
          </a:xfrm>
          <a:prstGeom prst="rect">
            <a:avLst/>
          </a:prstGeom>
          <a:noFill/>
        </p:spPr>
        <p:txBody>
          <a:bodyPr wrap="square" rtlCol="0">
            <a:spAutoFit/>
          </a:bodyPr>
          <a:lstStyle/>
          <a:p>
            <a:pPr algn="ctr"/>
            <a:r>
              <a:rPr kumimoji="1" lang="ja-JP" altLang="en-US" sz="1600" dirty="0"/>
              <a:t>非凸性</a:t>
            </a:r>
          </a:p>
        </p:txBody>
      </p:sp>
      <p:sp>
        <p:nvSpPr>
          <p:cNvPr id="21" name="テキスト ボックス 20">
            <a:extLst>
              <a:ext uri="{FF2B5EF4-FFF2-40B4-BE49-F238E27FC236}">
                <a16:creationId xmlns:a16="http://schemas.microsoft.com/office/drawing/2014/main" id="{D3707FA3-15E7-6F43-7E5E-891DDFFB95EA}"/>
              </a:ext>
            </a:extLst>
          </p:cNvPr>
          <p:cNvSpPr txBox="1"/>
          <p:nvPr/>
        </p:nvSpPr>
        <p:spPr>
          <a:xfrm>
            <a:off x="7861085" y="5919315"/>
            <a:ext cx="2273643" cy="338554"/>
          </a:xfrm>
          <a:prstGeom prst="rect">
            <a:avLst/>
          </a:prstGeom>
          <a:noFill/>
        </p:spPr>
        <p:txBody>
          <a:bodyPr wrap="square" rtlCol="0">
            <a:spAutoFit/>
          </a:bodyPr>
          <a:lstStyle/>
          <a:p>
            <a:pPr algn="ctr"/>
            <a:r>
              <a:rPr kumimoji="1" lang="ja-JP" altLang="en-US" sz="1600" dirty="0"/>
              <a:t>パレートフロンティアの広さ</a:t>
            </a:r>
          </a:p>
        </p:txBody>
      </p:sp>
      <p:sp>
        <p:nvSpPr>
          <p:cNvPr id="22" name="テキスト ボックス 21">
            <a:extLst>
              <a:ext uri="{FF2B5EF4-FFF2-40B4-BE49-F238E27FC236}">
                <a16:creationId xmlns:a16="http://schemas.microsoft.com/office/drawing/2014/main" id="{DD3D0FB8-0BDE-4801-3CCE-5AC534C453A0}"/>
              </a:ext>
            </a:extLst>
          </p:cNvPr>
          <p:cNvSpPr txBox="1"/>
          <p:nvPr/>
        </p:nvSpPr>
        <p:spPr>
          <a:xfrm>
            <a:off x="1641696" y="1518564"/>
            <a:ext cx="3437261" cy="338554"/>
          </a:xfrm>
          <a:prstGeom prst="rect">
            <a:avLst/>
          </a:prstGeom>
          <a:noFill/>
        </p:spPr>
        <p:txBody>
          <a:bodyPr wrap="square" rtlCol="0">
            <a:spAutoFit/>
          </a:bodyPr>
          <a:lstStyle/>
          <a:p>
            <a:pPr algn="ctr"/>
            <a:r>
              <a:rPr kumimoji="1" lang="en-US" altLang="ja-JP" sz="1600" dirty="0"/>
              <a:t>PM1: Dual Stage Switching Type</a:t>
            </a:r>
            <a:endParaRPr kumimoji="1" lang="ja-JP" altLang="en-US" sz="1600" dirty="0"/>
          </a:p>
        </p:txBody>
      </p:sp>
      <p:sp>
        <p:nvSpPr>
          <p:cNvPr id="23" name="二等辺三角形 22">
            <a:extLst>
              <a:ext uri="{FF2B5EF4-FFF2-40B4-BE49-F238E27FC236}">
                <a16:creationId xmlns:a16="http://schemas.microsoft.com/office/drawing/2014/main" id="{8C91B0F1-A99D-B7D0-3640-535D879CAC86}"/>
              </a:ext>
            </a:extLst>
          </p:cNvPr>
          <p:cNvSpPr/>
          <p:nvPr/>
        </p:nvSpPr>
        <p:spPr>
          <a:xfrm rot="5400000">
            <a:off x="3041947" y="2620235"/>
            <a:ext cx="555094" cy="25167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DE6BD077-E58B-F0F6-1B1C-F2FB4359E3E0}"/>
              </a:ext>
            </a:extLst>
          </p:cNvPr>
          <p:cNvSpPr txBox="1"/>
          <p:nvPr/>
        </p:nvSpPr>
        <p:spPr>
          <a:xfrm>
            <a:off x="2472274" y="3051022"/>
            <a:ext cx="1488853" cy="307777"/>
          </a:xfrm>
          <a:prstGeom prst="rect">
            <a:avLst/>
          </a:prstGeom>
          <a:noFill/>
        </p:spPr>
        <p:txBody>
          <a:bodyPr wrap="square" rtlCol="0">
            <a:spAutoFit/>
          </a:bodyPr>
          <a:lstStyle/>
          <a:p>
            <a:pPr algn="ctr"/>
            <a:r>
              <a:rPr kumimoji="1" lang="ja-JP" altLang="en-US" sz="1400" dirty="0">
                <a:solidFill>
                  <a:schemeClr val="accent1"/>
                </a:solidFill>
              </a:rPr>
              <a:t>途中で切り替え</a:t>
            </a:r>
          </a:p>
        </p:txBody>
      </p:sp>
      <p:sp>
        <p:nvSpPr>
          <p:cNvPr id="45" name="テキスト ボックス 44">
            <a:extLst>
              <a:ext uri="{FF2B5EF4-FFF2-40B4-BE49-F238E27FC236}">
                <a16:creationId xmlns:a16="http://schemas.microsoft.com/office/drawing/2014/main" id="{7EFD9EE7-4210-445B-7489-B27ED0749556}"/>
              </a:ext>
            </a:extLst>
          </p:cNvPr>
          <p:cNvSpPr txBox="1"/>
          <p:nvPr/>
        </p:nvSpPr>
        <p:spPr>
          <a:xfrm>
            <a:off x="868814" y="1897684"/>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前半：問題分割</a:t>
            </a:r>
          </a:p>
        </p:txBody>
      </p:sp>
      <p:sp>
        <p:nvSpPr>
          <p:cNvPr id="46" name="テキスト ボックス 45">
            <a:extLst>
              <a:ext uri="{FF2B5EF4-FFF2-40B4-BE49-F238E27FC236}">
                <a16:creationId xmlns:a16="http://schemas.microsoft.com/office/drawing/2014/main" id="{C9E3ADD3-1368-A439-4841-7381F1EBB010}"/>
              </a:ext>
            </a:extLst>
          </p:cNvPr>
          <p:cNvSpPr txBox="1"/>
          <p:nvPr/>
        </p:nvSpPr>
        <p:spPr>
          <a:xfrm>
            <a:off x="3979086" y="1897417"/>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後半：違反量削減優先</a:t>
            </a:r>
          </a:p>
        </p:txBody>
      </p:sp>
      <p:sp>
        <p:nvSpPr>
          <p:cNvPr id="47" name="テキスト ボックス 46">
            <a:extLst>
              <a:ext uri="{FF2B5EF4-FFF2-40B4-BE49-F238E27FC236}">
                <a16:creationId xmlns:a16="http://schemas.microsoft.com/office/drawing/2014/main" id="{5F6789C4-A661-9C81-7200-8A8FD67F1AE2}"/>
              </a:ext>
            </a:extLst>
          </p:cNvPr>
          <p:cNvSpPr txBox="1"/>
          <p:nvPr/>
        </p:nvSpPr>
        <p:spPr>
          <a:xfrm>
            <a:off x="1579991" y="3924205"/>
            <a:ext cx="3437261" cy="338554"/>
          </a:xfrm>
          <a:prstGeom prst="rect">
            <a:avLst/>
          </a:prstGeom>
          <a:noFill/>
        </p:spPr>
        <p:txBody>
          <a:bodyPr wrap="square" rtlCol="0">
            <a:spAutoFit/>
          </a:bodyPr>
          <a:lstStyle/>
          <a:p>
            <a:pPr algn="ctr"/>
            <a:r>
              <a:rPr kumimoji="1" lang="en-US" altLang="ja-JP" sz="1600" dirty="0"/>
              <a:t>PM2: Dual Divided Population Type</a:t>
            </a:r>
            <a:endParaRPr kumimoji="1" lang="ja-JP" altLang="en-US" sz="1600" dirty="0"/>
          </a:p>
        </p:txBody>
      </p:sp>
      <p:sp>
        <p:nvSpPr>
          <p:cNvPr id="48" name="テキスト ボックス 47">
            <a:extLst>
              <a:ext uri="{FF2B5EF4-FFF2-40B4-BE49-F238E27FC236}">
                <a16:creationId xmlns:a16="http://schemas.microsoft.com/office/drawing/2014/main" id="{B8CEDD17-0445-C57D-8136-7EA3CF59B3BA}"/>
              </a:ext>
            </a:extLst>
          </p:cNvPr>
          <p:cNvSpPr txBox="1"/>
          <p:nvPr/>
        </p:nvSpPr>
        <p:spPr>
          <a:xfrm>
            <a:off x="1435694" y="4280905"/>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A</a:t>
            </a:r>
            <a:r>
              <a:rPr kumimoji="1" lang="ja-JP" altLang="en-US" sz="1400" dirty="0"/>
              <a:t>：問題分割</a:t>
            </a:r>
          </a:p>
        </p:txBody>
      </p:sp>
      <p:sp>
        <p:nvSpPr>
          <p:cNvPr id="49" name="テキスト ボックス 48">
            <a:extLst>
              <a:ext uri="{FF2B5EF4-FFF2-40B4-BE49-F238E27FC236}">
                <a16:creationId xmlns:a16="http://schemas.microsoft.com/office/drawing/2014/main" id="{B609F4D0-3105-E573-0F45-04D71CE7B63E}"/>
              </a:ext>
            </a:extLst>
          </p:cNvPr>
          <p:cNvSpPr txBox="1"/>
          <p:nvPr/>
        </p:nvSpPr>
        <p:spPr>
          <a:xfrm>
            <a:off x="3978538" y="4279903"/>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B</a:t>
            </a:r>
            <a:r>
              <a:rPr kumimoji="1" lang="ja-JP" altLang="en-US" sz="1400" dirty="0"/>
              <a:t>：違反量削減優先</a:t>
            </a:r>
          </a:p>
        </p:txBody>
      </p:sp>
      <p:sp>
        <p:nvSpPr>
          <p:cNvPr id="50" name="テキスト ボックス 49">
            <a:extLst>
              <a:ext uri="{FF2B5EF4-FFF2-40B4-BE49-F238E27FC236}">
                <a16:creationId xmlns:a16="http://schemas.microsoft.com/office/drawing/2014/main" id="{861E0CC6-1310-FA57-081A-DC42EEC6E38B}"/>
              </a:ext>
            </a:extLst>
          </p:cNvPr>
          <p:cNvSpPr txBox="1"/>
          <p:nvPr/>
        </p:nvSpPr>
        <p:spPr>
          <a:xfrm>
            <a:off x="22905" y="1365748"/>
            <a:ext cx="1210588" cy="400110"/>
          </a:xfrm>
          <a:prstGeom prst="rect">
            <a:avLst/>
          </a:prstGeom>
          <a:noFill/>
        </p:spPr>
        <p:txBody>
          <a:bodyPr wrap="none" rtlCol="0">
            <a:spAutoFit/>
          </a:bodyPr>
          <a:lstStyle/>
          <a:p>
            <a:pPr algn="ctr"/>
            <a:r>
              <a:rPr kumimoji="1" lang="ja-JP" altLang="en-US" sz="2000" b="1" dirty="0">
                <a:solidFill>
                  <a:schemeClr val="accent1"/>
                </a:solidFill>
              </a:rPr>
              <a:t>提案手法</a:t>
            </a:r>
          </a:p>
        </p:txBody>
      </p:sp>
      <p:sp>
        <p:nvSpPr>
          <p:cNvPr id="51" name="テキスト ボックス 50">
            <a:extLst>
              <a:ext uri="{FF2B5EF4-FFF2-40B4-BE49-F238E27FC236}">
                <a16:creationId xmlns:a16="http://schemas.microsoft.com/office/drawing/2014/main" id="{1EA3A63E-235C-0E65-B854-6EEBDA41DD03}"/>
              </a:ext>
            </a:extLst>
          </p:cNvPr>
          <p:cNvSpPr txBox="1"/>
          <p:nvPr/>
        </p:nvSpPr>
        <p:spPr>
          <a:xfrm>
            <a:off x="6021143" y="1365748"/>
            <a:ext cx="1210588" cy="400110"/>
          </a:xfrm>
          <a:prstGeom prst="rect">
            <a:avLst/>
          </a:prstGeom>
          <a:noFill/>
        </p:spPr>
        <p:txBody>
          <a:bodyPr wrap="none" rtlCol="0">
            <a:spAutoFit/>
          </a:bodyPr>
          <a:lstStyle/>
          <a:p>
            <a:pPr algn="ctr"/>
            <a:r>
              <a:rPr kumimoji="1" lang="ja-JP" altLang="en-US" sz="2000" b="1" dirty="0">
                <a:solidFill>
                  <a:schemeClr val="accent1"/>
                </a:solidFill>
              </a:rPr>
              <a:t>探索性能</a:t>
            </a:r>
          </a:p>
        </p:txBody>
      </p:sp>
      <p:sp>
        <p:nvSpPr>
          <p:cNvPr id="52" name="楕円 51">
            <a:extLst>
              <a:ext uri="{FF2B5EF4-FFF2-40B4-BE49-F238E27FC236}">
                <a16:creationId xmlns:a16="http://schemas.microsoft.com/office/drawing/2014/main" id="{25AC7254-6F5C-F439-486D-E0C590FF74DB}"/>
              </a:ext>
            </a:extLst>
          </p:cNvPr>
          <p:cNvSpPr/>
          <p:nvPr/>
        </p:nvSpPr>
        <p:spPr>
          <a:xfrm>
            <a:off x="7286625" y="1507139"/>
            <a:ext cx="98079" cy="9676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185B07C5-D94E-9FC1-3F67-B59951E91BF9}"/>
              </a:ext>
            </a:extLst>
          </p:cNvPr>
          <p:cNvSpPr/>
          <p:nvPr/>
        </p:nvSpPr>
        <p:spPr>
          <a:xfrm>
            <a:off x="11552917" y="1507139"/>
            <a:ext cx="98079" cy="96766"/>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1FAC8A71-9D47-9072-96D0-F484EB1D1C9E}"/>
              </a:ext>
            </a:extLst>
          </p:cNvPr>
          <p:cNvSpPr/>
          <p:nvPr/>
        </p:nvSpPr>
        <p:spPr>
          <a:xfrm>
            <a:off x="8912523" y="1507139"/>
            <a:ext cx="98079" cy="96766"/>
          </a:xfrm>
          <a:prstGeom prst="ellipse">
            <a:avLst/>
          </a:prstGeom>
          <a:solidFill>
            <a:srgbClr val="FE50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46778255-68BC-D0D8-E9D8-C7031A806357}"/>
              </a:ext>
            </a:extLst>
          </p:cNvPr>
          <p:cNvSpPr/>
          <p:nvPr/>
        </p:nvSpPr>
        <p:spPr>
          <a:xfrm>
            <a:off x="10853761" y="1507139"/>
            <a:ext cx="98079" cy="96766"/>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86A658E9-3740-76FD-85DF-D1C82B71B71E}"/>
              </a:ext>
            </a:extLst>
          </p:cNvPr>
          <p:cNvSpPr txBox="1"/>
          <p:nvPr/>
        </p:nvSpPr>
        <p:spPr>
          <a:xfrm>
            <a:off x="7327563" y="1386245"/>
            <a:ext cx="1580680"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sp>
        <p:nvSpPr>
          <p:cNvPr id="57" name="テキスト ボックス 56">
            <a:extLst>
              <a:ext uri="{FF2B5EF4-FFF2-40B4-BE49-F238E27FC236}">
                <a16:creationId xmlns:a16="http://schemas.microsoft.com/office/drawing/2014/main" id="{380EB5EA-A6F7-B6B5-69EB-0D9785BE9363}"/>
              </a:ext>
            </a:extLst>
          </p:cNvPr>
          <p:cNvSpPr txBox="1"/>
          <p:nvPr/>
        </p:nvSpPr>
        <p:spPr>
          <a:xfrm>
            <a:off x="8908243" y="1386245"/>
            <a:ext cx="1986647" cy="338554"/>
          </a:xfrm>
          <a:prstGeom prst="rect">
            <a:avLst/>
          </a:prstGeom>
          <a:noFill/>
        </p:spPr>
        <p:txBody>
          <a:bodyPr wrap="square" rtlCol="0">
            <a:spAutoFit/>
          </a:bodyPr>
          <a:lstStyle/>
          <a:p>
            <a:pPr algn="ctr"/>
            <a:r>
              <a:rPr kumimoji="1" lang="en-US" altLang="ja-JP" sz="1600" dirty="0"/>
              <a:t>Adaptive MOEA/D</a:t>
            </a:r>
            <a:endParaRPr kumimoji="1" lang="ja-JP" altLang="en-US" sz="1600" dirty="0"/>
          </a:p>
        </p:txBody>
      </p:sp>
      <p:sp>
        <p:nvSpPr>
          <p:cNvPr id="58" name="テキスト ボックス 57">
            <a:extLst>
              <a:ext uri="{FF2B5EF4-FFF2-40B4-BE49-F238E27FC236}">
                <a16:creationId xmlns:a16="http://schemas.microsoft.com/office/drawing/2014/main" id="{B2382242-E319-CA69-FE42-B64FE9C7380B}"/>
              </a:ext>
            </a:extLst>
          </p:cNvPr>
          <p:cNvSpPr txBox="1"/>
          <p:nvPr/>
        </p:nvSpPr>
        <p:spPr>
          <a:xfrm>
            <a:off x="10897599" y="1386245"/>
            <a:ext cx="633006" cy="338554"/>
          </a:xfrm>
          <a:prstGeom prst="rect">
            <a:avLst/>
          </a:prstGeom>
          <a:noFill/>
        </p:spPr>
        <p:txBody>
          <a:bodyPr wrap="square" rtlCol="0">
            <a:spAutoFit/>
          </a:bodyPr>
          <a:lstStyle/>
          <a:p>
            <a:pPr algn="ctr"/>
            <a:r>
              <a:rPr kumimoji="1" lang="en-US" altLang="ja-JP" sz="1600" dirty="0"/>
              <a:t>PM1</a:t>
            </a:r>
            <a:endParaRPr kumimoji="1" lang="ja-JP" altLang="en-US" sz="1600" dirty="0"/>
          </a:p>
        </p:txBody>
      </p:sp>
      <p:sp>
        <p:nvSpPr>
          <p:cNvPr id="59" name="テキスト ボックス 58">
            <a:extLst>
              <a:ext uri="{FF2B5EF4-FFF2-40B4-BE49-F238E27FC236}">
                <a16:creationId xmlns:a16="http://schemas.microsoft.com/office/drawing/2014/main" id="{9968ADA4-CD6F-26D8-6DFD-041A7757F81C}"/>
              </a:ext>
            </a:extLst>
          </p:cNvPr>
          <p:cNvSpPr txBox="1"/>
          <p:nvPr/>
        </p:nvSpPr>
        <p:spPr>
          <a:xfrm>
            <a:off x="11575437" y="1386245"/>
            <a:ext cx="633006" cy="338554"/>
          </a:xfrm>
          <a:prstGeom prst="rect">
            <a:avLst/>
          </a:prstGeom>
          <a:noFill/>
        </p:spPr>
        <p:txBody>
          <a:bodyPr wrap="square" rtlCol="0">
            <a:spAutoFit/>
          </a:bodyPr>
          <a:lstStyle/>
          <a:p>
            <a:pPr algn="ctr"/>
            <a:r>
              <a:rPr kumimoji="1" lang="en-US" altLang="ja-JP" sz="1600" dirty="0"/>
              <a:t>PM2</a:t>
            </a:r>
            <a:endParaRPr kumimoji="1" lang="ja-JP" altLang="en-US" sz="1600" dirty="0"/>
          </a:p>
        </p:txBody>
      </p:sp>
      <p:sp>
        <p:nvSpPr>
          <p:cNvPr id="60" name="テキスト ボックス 59">
            <a:extLst>
              <a:ext uri="{FF2B5EF4-FFF2-40B4-BE49-F238E27FC236}">
                <a16:creationId xmlns:a16="http://schemas.microsoft.com/office/drawing/2014/main" id="{95311BA9-2917-6FC4-E861-7E6CD0E77B72}"/>
              </a:ext>
            </a:extLst>
          </p:cNvPr>
          <p:cNvSpPr txBox="1"/>
          <p:nvPr/>
        </p:nvSpPr>
        <p:spPr>
          <a:xfrm>
            <a:off x="6775489" y="3150868"/>
            <a:ext cx="473883" cy="369332"/>
          </a:xfrm>
          <a:prstGeom prst="rect">
            <a:avLst/>
          </a:prstGeom>
          <a:noFill/>
        </p:spPr>
        <p:txBody>
          <a:bodyPr wrap="square" rtlCol="0">
            <a:spAutoFit/>
          </a:bodyPr>
          <a:lstStyle/>
          <a:p>
            <a:pPr algn="ctr"/>
            <a:r>
              <a:rPr kumimoji="1" lang="ja-JP" altLang="en-US" dirty="0"/>
              <a:t>良</a:t>
            </a:r>
          </a:p>
        </p:txBody>
      </p:sp>
      <p:sp>
        <p:nvSpPr>
          <p:cNvPr id="61" name="テキスト ボックス 60">
            <a:extLst>
              <a:ext uri="{FF2B5EF4-FFF2-40B4-BE49-F238E27FC236}">
                <a16:creationId xmlns:a16="http://schemas.microsoft.com/office/drawing/2014/main" id="{992C891F-BF38-6CB0-2CCF-6F700E65C6C4}"/>
              </a:ext>
            </a:extLst>
          </p:cNvPr>
          <p:cNvSpPr txBox="1"/>
          <p:nvPr/>
        </p:nvSpPr>
        <p:spPr>
          <a:xfrm>
            <a:off x="6775488" y="5615910"/>
            <a:ext cx="473883" cy="369332"/>
          </a:xfrm>
          <a:prstGeom prst="rect">
            <a:avLst/>
          </a:prstGeom>
          <a:noFill/>
        </p:spPr>
        <p:txBody>
          <a:bodyPr wrap="square" rtlCol="0">
            <a:spAutoFit/>
          </a:bodyPr>
          <a:lstStyle/>
          <a:p>
            <a:pPr algn="ctr"/>
            <a:r>
              <a:rPr kumimoji="1" lang="ja-JP" altLang="en-US" dirty="0"/>
              <a:t>良</a:t>
            </a:r>
          </a:p>
        </p:txBody>
      </p:sp>
      <p:sp>
        <p:nvSpPr>
          <p:cNvPr id="62" name="テキスト ボックス 61">
            <a:extLst>
              <a:ext uri="{FF2B5EF4-FFF2-40B4-BE49-F238E27FC236}">
                <a16:creationId xmlns:a16="http://schemas.microsoft.com/office/drawing/2014/main" id="{218F571B-F8DF-A2E3-EA86-C41D02233A79}"/>
              </a:ext>
            </a:extLst>
          </p:cNvPr>
          <p:cNvSpPr txBox="1"/>
          <p:nvPr/>
        </p:nvSpPr>
        <p:spPr>
          <a:xfrm>
            <a:off x="101174" y="4272900"/>
            <a:ext cx="1292791" cy="523220"/>
          </a:xfrm>
          <a:prstGeom prst="rect">
            <a:avLst/>
          </a:prstGeom>
          <a:noFill/>
        </p:spPr>
        <p:txBody>
          <a:bodyPr wrap="square" rtlCol="0">
            <a:spAutoFit/>
          </a:bodyPr>
          <a:lstStyle/>
          <a:p>
            <a:pPr algn="ctr"/>
            <a:r>
              <a:rPr kumimoji="1" lang="ja-JP" altLang="en-US" sz="1400" dirty="0">
                <a:solidFill>
                  <a:schemeClr val="accent1"/>
                </a:solidFill>
              </a:rPr>
              <a:t>個体群を</a:t>
            </a:r>
            <a:r>
              <a:rPr kumimoji="1" lang="en-US" altLang="ja-JP" sz="1400" dirty="0">
                <a:solidFill>
                  <a:schemeClr val="accent1"/>
                </a:solidFill>
              </a:rPr>
              <a:t>2</a:t>
            </a:r>
            <a:r>
              <a:rPr kumimoji="1" lang="ja-JP" altLang="en-US" sz="1400" dirty="0">
                <a:solidFill>
                  <a:schemeClr val="accent1"/>
                </a:solidFill>
              </a:rPr>
              <a:t>群に分割</a:t>
            </a:r>
          </a:p>
        </p:txBody>
      </p:sp>
      <p:sp>
        <p:nvSpPr>
          <p:cNvPr id="63" name="テキスト ボックス 62">
            <a:extLst>
              <a:ext uri="{FF2B5EF4-FFF2-40B4-BE49-F238E27FC236}">
                <a16:creationId xmlns:a16="http://schemas.microsoft.com/office/drawing/2014/main" id="{5B55DA17-6874-8CE7-77CB-C677BAFA0587}"/>
              </a:ext>
            </a:extLst>
          </p:cNvPr>
          <p:cNvSpPr txBox="1"/>
          <p:nvPr/>
        </p:nvSpPr>
        <p:spPr>
          <a:xfrm>
            <a:off x="10178289" y="1955814"/>
            <a:ext cx="1750952" cy="523220"/>
          </a:xfrm>
          <a:prstGeom prst="rect">
            <a:avLst/>
          </a:prstGeom>
          <a:noFill/>
        </p:spPr>
        <p:txBody>
          <a:bodyPr wrap="square" rtlCol="0">
            <a:spAutoFit/>
          </a:bodyPr>
          <a:lstStyle/>
          <a:p>
            <a:pPr algn="ctr"/>
            <a:r>
              <a:rPr kumimoji="1" lang="ja-JP" altLang="en-US" sz="1400" dirty="0">
                <a:solidFill>
                  <a:schemeClr val="accent1"/>
                </a:solidFill>
              </a:rPr>
              <a:t>違反量削減優先は影響を強く受ける</a:t>
            </a:r>
          </a:p>
        </p:txBody>
      </p:sp>
      <p:sp>
        <p:nvSpPr>
          <p:cNvPr id="64" name="テキスト ボックス 63">
            <a:extLst>
              <a:ext uri="{FF2B5EF4-FFF2-40B4-BE49-F238E27FC236}">
                <a16:creationId xmlns:a16="http://schemas.microsoft.com/office/drawing/2014/main" id="{4EFB39A3-5C3E-72AD-ED3A-EE62C475CE50}"/>
              </a:ext>
            </a:extLst>
          </p:cNvPr>
          <p:cNvSpPr txBox="1"/>
          <p:nvPr/>
        </p:nvSpPr>
        <p:spPr>
          <a:xfrm>
            <a:off x="10178289" y="4395398"/>
            <a:ext cx="1750952" cy="523220"/>
          </a:xfrm>
          <a:prstGeom prst="rect">
            <a:avLst/>
          </a:prstGeom>
          <a:noFill/>
        </p:spPr>
        <p:txBody>
          <a:bodyPr wrap="square" rtlCol="0">
            <a:spAutoFit/>
          </a:bodyPr>
          <a:lstStyle/>
          <a:p>
            <a:pPr algn="ctr"/>
            <a:r>
              <a:rPr kumimoji="1" lang="ja-JP" altLang="en-US" sz="1400" dirty="0">
                <a:solidFill>
                  <a:schemeClr val="accent1"/>
                </a:solidFill>
              </a:rPr>
              <a:t>問題分割と</a:t>
            </a:r>
            <a:r>
              <a:rPr kumimoji="1" lang="en-US" altLang="ja-JP" sz="1400" dirty="0">
                <a:solidFill>
                  <a:schemeClr val="accent1"/>
                </a:solidFill>
              </a:rPr>
              <a:t>PM2</a:t>
            </a:r>
            <a:r>
              <a:rPr kumimoji="1" lang="ja-JP" altLang="en-US" sz="1400" dirty="0">
                <a:solidFill>
                  <a:schemeClr val="accent1"/>
                </a:solidFill>
              </a:rPr>
              <a:t>は</a:t>
            </a:r>
            <a:endParaRPr kumimoji="1" lang="en-US" altLang="ja-JP" sz="1400" dirty="0">
              <a:solidFill>
                <a:schemeClr val="accent1"/>
              </a:solidFill>
            </a:endParaRPr>
          </a:p>
          <a:p>
            <a:pPr algn="ctr"/>
            <a:r>
              <a:rPr kumimoji="1" lang="ja-JP" altLang="en-US" sz="1400" dirty="0">
                <a:solidFill>
                  <a:schemeClr val="accent1"/>
                </a:solidFill>
              </a:rPr>
              <a:t>影響を強く受ける</a:t>
            </a:r>
          </a:p>
        </p:txBody>
      </p:sp>
      <p:sp>
        <p:nvSpPr>
          <p:cNvPr id="65" name="テキスト ボックス 64">
            <a:extLst>
              <a:ext uri="{FF2B5EF4-FFF2-40B4-BE49-F238E27FC236}">
                <a16:creationId xmlns:a16="http://schemas.microsoft.com/office/drawing/2014/main" id="{8152A054-04F3-579D-3046-D5F8B00DE33C}"/>
              </a:ext>
            </a:extLst>
          </p:cNvPr>
          <p:cNvSpPr txBox="1"/>
          <p:nvPr/>
        </p:nvSpPr>
        <p:spPr>
          <a:xfrm>
            <a:off x="5550950" y="6356350"/>
            <a:ext cx="3859976" cy="338554"/>
          </a:xfrm>
          <a:prstGeom prst="rect">
            <a:avLst/>
          </a:prstGeom>
          <a:noFill/>
        </p:spPr>
        <p:txBody>
          <a:bodyPr wrap="square" rtlCol="0">
            <a:spAutoFit/>
          </a:bodyPr>
          <a:lstStyle/>
          <a:p>
            <a:pPr algn="ctr"/>
            <a:r>
              <a:rPr kumimoji="1" lang="en-US" altLang="ja-JP" sz="1600" dirty="0"/>
              <a:t>※</a:t>
            </a:r>
            <a:r>
              <a:rPr kumimoji="1" lang="ja-JP" altLang="en-US" sz="1600" dirty="0"/>
              <a:t>データ欠損＝実行可能解を得られなかった</a:t>
            </a:r>
          </a:p>
        </p:txBody>
      </p:sp>
      <p:sp>
        <p:nvSpPr>
          <p:cNvPr id="66" name="テキスト ボックス 65">
            <a:extLst>
              <a:ext uri="{FF2B5EF4-FFF2-40B4-BE49-F238E27FC236}">
                <a16:creationId xmlns:a16="http://schemas.microsoft.com/office/drawing/2014/main" id="{CBFCBB40-BF52-6F25-C28F-A2610B4FA7DC}"/>
              </a:ext>
            </a:extLst>
          </p:cNvPr>
          <p:cNvSpPr txBox="1"/>
          <p:nvPr/>
        </p:nvSpPr>
        <p:spPr>
          <a:xfrm>
            <a:off x="10178289" y="5115669"/>
            <a:ext cx="1750952" cy="523220"/>
          </a:xfrm>
          <a:prstGeom prst="rect">
            <a:avLst/>
          </a:prstGeom>
          <a:noFill/>
        </p:spPr>
        <p:txBody>
          <a:bodyPr wrap="square" rtlCol="0">
            <a:spAutoFit/>
          </a:bodyPr>
          <a:lstStyle/>
          <a:p>
            <a:pPr algn="ctr"/>
            <a:r>
              <a:rPr kumimoji="1" lang="en-US" altLang="ja-JP" sz="1400" dirty="0">
                <a:solidFill>
                  <a:schemeClr val="accent4"/>
                </a:solidFill>
              </a:rPr>
              <a:t>PM1</a:t>
            </a:r>
            <a:r>
              <a:rPr kumimoji="1" lang="ja-JP" altLang="en-US" sz="1400" dirty="0">
                <a:solidFill>
                  <a:schemeClr val="accent4"/>
                </a:solidFill>
              </a:rPr>
              <a:t>は両性質の</a:t>
            </a:r>
            <a:endParaRPr kumimoji="1" lang="en-US" altLang="ja-JP" sz="1400" dirty="0">
              <a:solidFill>
                <a:schemeClr val="accent4"/>
              </a:solidFill>
            </a:endParaRPr>
          </a:p>
          <a:p>
            <a:pPr algn="ctr"/>
            <a:r>
              <a:rPr kumimoji="1" lang="ja-JP" altLang="en-US" sz="1400" dirty="0">
                <a:solidFill>
                  <a:schemeClr val="accent4"/>
                </a:solidFill>
              </a:rPr>
              <a:t>影響が小さい</a:t>
            </a:r>
          </a:p>
        </p:txBody>
      </p:sp>
    </p:spTree>
    <p:extLst>
      <p:ext uri="{BB962C8B-B14F-4D97-AF65-F5344CB8AC3E}">
        <p14:creationId xmlns:p14="http://schemas.microsoft.com/office/powerpoint/2010/main" val="2836179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56</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cxnSp>
        <p:nvCxnSpPr>
          <p:cNvPr id="4" name="直線コネクタ 3">
            <a:extLst>
              <a:ext uri="{FF2B5EF4-FFF2-40B4-BE49-F238E27FC236}">
                <a16:creationId xmlns:a16="http://schemas.microsoft.com/office/drawing/2014/main" id="{862AF075-342D-3697-DBB1-F2C0AF7A5A33}"/>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341885E-A0B7-D0E8-097B-3F94FA6D96B9}"/>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9701996-6906-FDEA-9F1D-D9296573BEC1}"/>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6" name="テキスト ボックス 5">
                <a:extLst>
                  <a:ext uri="{FF2B5EF4-FFF2-40B4-BE49-F238E27FC236}">
                    <a16:creationId xmlns:a16="http://schemas.microsoft.com/office/drawing/2014/main" id="{99701996-6906-FDEA-9F1D-D9296573BEC1}"/>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89E9B61-EBD9-BACA-700D-33610B9FFFB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12" name="テキスト ボックス 11">
                <a:extLst>
                  <a:ext uri="{FF2B5EF4-FFF2-40B4-BE49-F238E27FC236}">
                    <a16:creationId xmlns:a16="http://schemas.microsoft.com/office/drawing/2014/main" id="{E89E9B61-EBD9-BACA-700D-33610B9FFFB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D433954-E4F1-2066-CF02-80AD748807FE}"/>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0E390E3-88BC-AF19-FEE0-238009F51381}"/>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50E390E3-88BC-AF19-FEE0-238009F51381}"/>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5F4D8A1-7022-0FEE-F074-AB6E3DB2DD6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28" name="テキスト ボックス 27">
            <a:extLst>
              <a:ext uri="{FF2B5EF4-FFF2-40B4-BE49-F238E27FC236}">
                <a16:creationId xmlns:a16="http://schemas.microsoft.com/office/drawing/2014/main" id="{86A5E61D-27C7-FCD1-DE1D-F7CE10CCCCE2}"/>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29" name="テキスト ボックス 28">
            <a:extLst>
              <a:ext uri="{FF2B5EF4-FFF2-40B4-BE49-F238E27FC236}">
                <a16:creationId xmlns:a16="http://schemas.microsoft.com/office/drawing/2014/main" id="{10BCC012-E8C0-E2A8-7D9B-082D62F94D5E}"/>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30" name="テキスト ボックス 29">
            <a:extLst>
              <a:ext uri="{FF2B5EF4-FFF2-40B4-BE49-F238E27FC236}">
                <a16:creationId xmlns:a16="http://schemas.microsoft.com/office/drawing/2014/main" id="{1C3E097A-FBC5-3DD8-493C-946BCA2DA52D}"/>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31" name="テキスト ボックス 30">
            <a:extLst>
              <a:ext uri="{FF2B5EF4-FFF2-40B4-BE49-F238E27FC236}">
                <a16:creationId xmlns:a16="http://schemas.microsoft.com/office/drawing/2014/main" id="{77F0E9A8-9545-AC98-71F0-85BF4D990193}"/>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16A8911-96EE-2A32-CB65-F43D4A3E87EF}"/>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32" name="テキスト ボックス 31">
                <a:extLst>
                  <a:ext uri="{FF2B5EF4-FFF2-40B4-BE49-F238E27FC236}">
                    <a16:creationId xmlns:a16="http://schemas.microsoft.com/office/drawing/2014/main" id="{C16A8911-96EE-2A32-CB65-F43D4A3E87EF}"/>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A5789BF3-5785-5FEA-FD73-E40CC4733F3E}"/>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34" name="テキスト ボックス 33">
            <a:extLst>
              <a:ext uri="{FF2B5EF4-FFF2-40B4-BE49-F238E27FC236}">
                <a16:creationId xmlns:a16="http://schemas.microsoft.com/office/drawing/2014/main" id="{CF29401E-5849-E6EC-177B-E69DAE9A2E95}"/>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35" name="テキスト ボックス 34">
            <a:extLst>
              <a:ext uri="{FF2B5EF4-FFF2-40B4-BE49-F238E27FC236}">
                <a16:creationId xmlns:a16="http://schemas.microsoft.com/office/drawing/2014/main" id="{6A0D9C32-FD39-050E-DE06-C03EA48FA8E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36" name="テキスト ボックス 35">
            <a:extLst>
              <a:ext uri="{FF2B5EF4-FFF2-40B4-BE49-F238E27FC236}">
                <a16:creationId xmlns:a16="http://schemas.microsoft.com/office/drawing/2014/main" id="{D5F6B3CD-149F-43DF-F2A8-CBD41A615EBB}"/>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37" name="テキスト ボックス 36">
            <a:extLst>
              <a:ext uri="{FF2B5EF4-FFF2-40B4-BE49-F238E27FC236}">
                <a16:creationId xmlns:a16="http://schemas.microsoft.com/office/drawing/2014/main" id="{6BC2BD16-77DD-A5A4-F113-D8F00CDD9B6E}"/>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C4A6348-F2C2-B34C-255A-4E119F9DAB5D}"/>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EC4A6348-F2C2-B34C-255A-4E119F9DAB5D}"/>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901131F-0B81-6C52-2E5C-04AB929D7373}"/>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4901131F-0B81-6C52-2E5C-04AB929D7373}"/>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AB82140-32F7-3667-280E-A698147DCBF1}"/>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AB82140-32F7-3667-280E-A698147DCBF1}"/>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71CD1A1-A189-0856-B035-89A8C3D57535}"/>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471CD1A1-A189-0856-B035-89A8C3D57535}"/>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E10B016A-0BF7-034E-DAE1-05A8496E1AFB}"/>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43" name="テキスト ボックス 42">
            <a:extLst>
              <a:ext uri="{FF2B5EF4-FFF2-40B4-BE49-F238E27FC236}">
                <a16:creationId xmlns:a16="http://schemas.microsoft.com/office/drawing/2014/main" id="{9BE2797A-744D-650F-4FAB-61547BBAA0C6}"/>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6590146-EBCB-5271-6B93-944F932AF26C}"/>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E6590146-EBCB-5271-6B93-944F932AF26C}"/>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45" name="吹き出し: 角を丸めた四角形 44">
            <a:extLst>
              <a:ext uri="{FF2B5EF4-FFF2-40B4-BE49-F238E27FC236}">
                <a16:creationId xmlns:a16="http://schemas.microsoft.com/office/drawing/2014/main" id="{5D7A9EBE-650F-4C84-FB7D-B85F448F13A3}"/>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46" name="テキスト ボックス 45">
            <a:extLst>
              <a:ext uri="{FF2B5EF4-FFF2-40B4-BE49-F238E27FC236}">
                <a16:creationId xmlns:a16="http://schemas.microsoft.com/office/drawing/2014/main" id="{3C7AD9F4-BEBE-F0F4-7168-F945376C0EA5}"/>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47" name="直線コネクタ 46">
            <a:extLst>
              <a:ext uri="{FF2B5EF4-FFF2-40B4-BE49-F238E27FC236}">
                <a16:creationId xmlns:a16="http://schemas.microsoft.com/office/drawing/2014/main" id="{3B111093-FACA-A9A6-71CD-411A184D4029}"/>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27DF85E6-5E46-43D9-FB95-C4C7B3184908}"/>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49" name="テキスト ボックス 48">
            <a:extLst>
              <a:ext uri="{FF2B5EF4-FFF2-40B4-BE49-F238E27FC236}">
                <a16:creationId xmlns:a16="http://schemas.microsoft.com/office/drawing/2014/main" id="{24C8D0DA-18CE-8076-6B6C-5CC08CA8BA44}"/>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50" name="テキスト ボックス 49">
            <a:extLst>
              <a:ext uri="{FF2B5EF4-FFF2-40B4-BE49-F238E27FC236}">
                <a16:creationId xmlns:a16="http://schemas.microsoft.com/office/drawing/2014/main" id="{13D0A90A-D207-A356-AE41-9604FEAA16E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51" name="表 50">
            <a:extLst>
              <a:ext uri="{FF2B5EF4-FFF2-40B4-BE49-F238E27FC236}">
                <a16:creationId xmlns:a16="http://schemas.microsoft.com/office/drawing/2014/main" id="{3AB8C670-DD43-6701-41CF-7812343BB32C}"/>
              </a:ext>
            </a:extLst>
          </p:cNvPr>
          <p:cNvGraphicFramePr>
            <a:graphicFrameLocks noGrp="1"/>
          </p:cNvGraphicFramePr>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
        <p:nvSpPr>
          <p:cNvPr id="52" name="テキスト ボックス 51">
            <a:extLst>
              <a:ext uri="{FF2B5EF4-FFF2-40B4-BE49-F238E27FC236}">
                <a16:creationId xmlns:a16="http://schemas.microsoft.com/office/drawing/2014/main" id="{E64D6FB8-0BAA-1D14-BFBA-3A6F8A25E5BA}"/>
              </a:ext>
            </a:extLst>
          </p:cNvPr>
          <p:cNvSpPr txBox="1"/>
          <p:nvPr/>
        </p:nvSpPr>
        <p:spPr>
          <a:xfrm>
            <a:off x="261674" y="1029966"/>
            <a:ext cx="2369559" cy="400110"/>
          </a:xfrm>
          <a:prstGeom prst="rect">
            <a:avLst/>
          </a:prstGeom>
          <a:noFill/>
        </p:spPr>
        <p:txBody>
          <a:bodyPr wrap="none" rtlCol="0">
            <a:spAutoFit/>
          </a:bodyPr>
          <a:lstStyle/>
          <a:p>
            <a:pPr algn="ctr"/>
            <a:r>
              <a:rPr kumimoji="1" lang="ja-JP" altLang="en-US" sz="2000" b="1" dirty="0"/>
              <a:t>製紙</a:t>
            </a:r>
            <a:r>
              <a:rPr kumimoji="1" lang="ja-JP" altLang="en-US" sz="2000" b="1"/>
              <a:t>工場・蒸解工程</a:t>
            </a:r>
            <a:endParaRPr kumimoji="1" lang="ja-JP" altLang="en-US" sz="2000" b="1" dirty="0"/>
          </a:p>
        </p:txBody>
      </p:sp>
    </p:spTree>
    <p:extLst>
      <p:ext uri="{BB962C8B-B14F-4D97-AF65-F5344CB8AC3E}">
        <p14:creationId xmlns:p14="http://schemas.microsoft.com/office/powerpoint/2010/main" val="36900092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57</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F8A73AE1-ED35-973A-E18C-51C26430B0B8}"/>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8" name="テキスト ボックス 7">
            <a:extLst>
              <a:ext uri="{FF2B5EF4-FFF2-40B4-BE49-F238E27FC236}">
                <a16:creationId xmlns:a16="http://schemas.microsoft.com/office/drawing/2014/main" id="{EDCDB27F-CDD3-6255-20F4-3BB2593EB2D0}"/>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9" name="表 8">
            <a:extLst>
              <a:ext uri="{FF2B5EF4-FFF2-40B4-BE49-F238E27FC236}">
                <a16:creationId xmlns:a16="http://schemas.microsoft.com/office/drawing/2014/main" id="{BDD971C7-9316-5DEC-C36C-A2CD86129EEB}"/>
              </a:ext>
            </a:extLst>
          </p:cNvPr>
          <p:cNvGraphicFramePr>
            <a:graphicFrameLocks noGrp="1"/>
          </p:cNvGraphicFramePr>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D531B118-FC03-CD7E-76F2-B6B9406E3DAF}"/>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647BC9F-1622-7332-DD9F-5014216B7E72}"/>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1" name="テキスト ボックス 10">
                <a:extLst>
                  <a:ext uri="{FF2B5EF4-FFF2-40B4-BE49-F238E27FC236}">
                    <a16:creationId xmlns:a16="http://schemas.microsoft.com/office/drawing/2014/main" id="{0647BC9F-1622-7332-DD9F-5014216B7E72}"/>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5F0E83CF-0C75-30AD-5DE8-1E4300323203}"/>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B041553C-DA7D-8AD9-765F-462E6FD675EC}"/>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47E2010-51D9-4F00-6B31-6915E47E04D7}"/>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7" name="正方形/長方形 16">
            <a:extLst>
              <a:ext uri="{FF2B5EF4-FFF2-40B4-BE49-F238E27FC236}">
                <a16:creationId xmlns:a16="http://schemas.microsoft.com/office/drawing/2014/main" id="{DAC72119-B75E-B779-18CE-3E7A0A72675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8" name="正方形/長方形 17">
            <a:extLst>
              <a:ext uri="{FF2B5EF4-FFF2-40B4-BE49-F238E27FC236}">
                <a16:creationId xmlns:a16="http://schemas.microsoft.com/office/drawing/2014/main" id="{442D0EA1-5E70-E39A-8DA3-D6B739FF9DE0}"/>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19" name="正方形/長方形 18">
            <a:extLst>
              <a:ext uri="{FF2B5EF4-FFF2-40B4-BE49-F238E27FC236}">
                <a16:creationId xmlns:a16="http://schemas.microsoft.com/office/drawing/2014/main" id="{EE18B8BB-5BDB-E793-6C61-2207D5810B0E}"/>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0" name="正方形/長方形 19">
            <a:extLst>
              <a:ext uri="{FF2B5EF4-FFF2-40B4-BE49-F238E27FC236}">
                <a16:creationId xmlns:a16="http://schemas.microsoft.com/office/drawing/2014/main" id="{7AA311BF-D191-F795-3A93-00F50EB88B12}"/>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1" name="テキスト ボックス 20">
            <a:extLst>
              <a:ext uri="{FF2B5EF4-FFF2-40B4-BE49-F238E27FC236}">
                <a16:creationId xmlns:a16="http://schemas.microsoft.com/office/drawing/2014/main" id="{327517EE-955D-9323-11F2-DB3B2BEAB3F1}"/>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2" name="テキスト ボックス 21">
            <a:extLst>
              <a:ext uri="{FF2B5EF4-FFF2-40B4-BE49-F238E27FC236}">
                <a16:creationId xmlns:a16="http://schemas.microsoft.com/office/drawing/2014/main" id="{951062DA-ACC8-E9B9-F94C-D2530A4BBD14}"/>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3" name="テキスト ボックス 22">
            <a:extLst>
              <a:ext uri="{FF2B5EF4-FFF2-40B4-BE49-F238E27FC236}">
                <a16:creationId xmlns:a16="http://schemas.microsoft.com/office/drawing/2014/main" id="{AC2F7A86-7EAD-F01E-F0C1-32A0C8E7BF6B}"/>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4" name="テキスト ボックス 23">
            <a:extLst>
              <a:ext uri="{FF2B5EF4-FFF2-40B4-BE49-F238E27FC236}">
                <a16:creationId xmlns:a16="http://schemas.microsoft.com/office/drawing/2014/main" id="{85919295-6255-86A0-09DF-00C06846F5C3}"/>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53" name="テキスト ボックス 52">
            <a:extLst>
              <a:ext uri="{FF2B5EF4-FFF2-40B4-BE49-F238E27FC236}">
                <a16:creationId xmlns:a16="http://schemas.microsoft.com/office/drawing/2014/main" id="{2B50A18B-E39D-19AD-177B-FF03EF7665D2}"/>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54" name="テキスト ボックス 53">
            <a:extLst>
              <a:ext uri="{FF2B5EF4-FFF2-40B4-BE49-F238E27FC236}">
                <a16:creationId xmlns:a16="http://schemas.microsoft.com/office/drawing/2014/main" id="{C00A65FB-2D25-D181-9028-4D06953DE0E7}"/>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55" name="テキスト ボックス 54">
            <a:extLst>
              <a:ext uri="{FF2B5EF4-FFF2-40B4-BE49-F238E27FC236}">
                <a16:creationId xmlns:a16="http://schemas.microsoft.com/office/drawing/2014/main" id="{2A2D214C-4D79-6ECA-402D-B9D8BDAAFC01}"/>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6" name="テキスト ボックス 55">
            <a:extLst>
              <a:ext uri="{FF2B5EF4-FFF2-40B4-BE49-F238E27FC236}">
                <a16:creationId xmlns:a16="http://schemas.microsoft.com/office/drawing/2014/main" id="{C49F08F1-92A3-8938-3DE9-02B038539E9D}"/>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7" name="テキスト ボックス 56">
            <a:extLst>
              <a:ext uri="{FF2B5EF4-FFF2-40B4-BE49-F238E27FC236}">
                <a16:creationId xmlns:a16="http://schemas.microsoft.com/office/drawing/2014/main" id="{84C1EEA9-0809-608E-1805-020AD3F024EC}"/>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8" name="テキスト ボックス 57">
            <a:extLst>
              <a:ext uri="{FF2B5EF4-FFF2-40B4-BE49-F238E27FC236}">
                <a16:creationId xmlns:a16="http://schemas.microsoft.com/office/drawing/2014/main" id="{E0152D50-0189-BDCA-8524-D33B952ACD3A}"/>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59" name="テキスト ボックス 58">
            <a:extLst>
              <a:ext uri="{FF2B5EF4-FFF2-40B4-BE49-F238E27FC236}">
                <a16:creationId xmlns:a16="http://schemas.microsoft.com/office/drawing/2014/main" id="{45F78331-0F9D-7B23-9AE4-F2B17E646658}"/>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60" name="テキスト ボックス 59">
            <a:extLst>
              <a:ext uri="{FF2B5EF4-FFF2-40B4-BE49-F238E27FC236}">
                <a16:creationId xmlns:a16="http://schemas.microsoft.com/office/drawing/2014/main" id="{4FA8A997-EB6C-9359-0654-B95B70AB7756}"/>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61" name="テキスト ボックス 60">
            <a:extLst>
              <a:ext uri="{FF2B5EF4-FFF2-40B4-BE49-F238E27FC236}">
                <a16:creationId xmlns:a16="http://schemas.microsoft.com/office/drawing/2014/main" id="{0C045530-7CFF-1357-60C4-09AEFC9AB854}"/>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62" name="テキスト ボックス 61">
            <a:extLst>
              <a:ext uri="{FF2B5EF4-FFF2-40B4-BE49-F238E27FC236}">
                <a16:creationId xmlns:a16="http://schemas.microsoft.com/office/drawing/2014/main" id="{4FD397D7-6A9D-BEDC-CFFE-4DABD65D338F}"/>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63" name="テキスト ボックス 62">
            <a:extLst>
              <a:ext uri="{FF2B5EF4-FFF2-40B4-BE49-F238E27FC236}">
                <a16:creationId xmlns:a16="http://schemas.microsoft.com/office/drawing/2014/main" id="{67A883CC-6B0E-5ECF-723C-CBAD509BFCCE}"/>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64" name="テキスト ボックス 63">
            <a:extLst>
              <a:ext uri="{FF2B5EF4-FFF2-40B4-BE49-F238E27FC236}">
                <a16:creationId xmlns:a16="http://schemas.microsoft.com/office/drawing/2014/main" id="{29EA002D-128D-7BBB-8354-11D70A010F57}"/>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65" name="直線コネクタ 64">
            <a:extLst>
              <a:ext uri="{FF2B5EF4-FFF2-40B4-BE49-F238E27FC236}">
                <a16:creationId xmlns:a16="http://schemas.microsoft.com/office/drawing/2014/main" id="{A5A89B18-B5F0-1658-5392-44CDE6107A9A}"/>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31D4DFC-24AD-F96A-A0B6-046DECB03302}"/>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90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製紙プラント操業計画問題での検証：算出された操作計画</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58</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4" name="図 3" descr="グラフ&#10;&#10;自動的に生成された説明">
            <a:extLst>
              <a:ext uri="{FF2B5EF4-FFF2-40B4-BE49-F238E27FC236}">
                <a16:creationId xmlns:a16="http://schemas.microsoft.com/office/drawing/2014/main" id="{4B9B29A3-D52B-00BF-5DF0-3D2EACB58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5" name="図 4" descr="グラフ, 折れ線グラフ&#10;&#10;自動的に生成された説明">
            <a:extLst>
              <a:ext uri="{FF2B5EF4-FFF2-40B4-BE49-F238E27FC236}">
                <a16:creationId xmlns:a16="http://schemas.microsoft.com/office/drawing/2014/main" id="{C34F40CA-E922-B93F-FE6F-C9C72CC19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75FCEC43-BADE-999F-6540-336B49BA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14127381-BB60-1C07-D830-994E3ECD8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25" name="図 24" descr="グラフ&#10;&#10;自動的に生成された説明">
            <a:extLst>
              <a:ext uri="{FF2B5EF4-FFF2-40B4-BE49-F238E27FC236}">
                <a16:creationId xmlns:a16="http://schemas.microsoft.com/office/drawing/2014/main" id="{ED91CC8A-C81B-8EC1-FDF5-485A7C950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1300BD0-4DEC-B285-C3B5-1911F59AF8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7D2C2741-DB9A-3F66-A95B-2E982EA404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28" name="図 27" descr="グラフ&#10;&#10;自動的に生成された説明">
            <a:extLst>
              <a:ext uri="{FF2B5EF4-FFF2-40B4-BE49-F238E27FC236}">
                <a16:creationId xmlns:a16="http://schemas.microsoft.com/office/drawing/2014/main" id="{CE9362A6-CBE6-9A9E-BDD8-2511BEF7C1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29" name="図 28" descr="グラフ, 折れ線グラフ&#10;&#10;自動的に生成された説明">
            <a:extLst>
              <a:ext uri="{FF2B5EF4-FFF2-40B4-BE49-F238E27FC236}">
                <a16:creationId xmlns:a16="http://schemas.microsoft.com/office/drawing/2014/main" id="{3FB4EAC7-C830-8C9D-A457-F6F593A5E7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30" name="図 29" descr="グラフ, 折れ線グラフ&#10;&#10;自動的に生成された説明">
            <a:extLst>
              <a:ext uri="{FF2B5EF4-FFF2-40B4-BE49-F238E27FC236}">
                <a16:creationId xmlns:a16="http://schemas.microsoft.com/office/drawing/2014/main" id="{FDB5B438-CB0F-E9DA-5D75-65BD02BFF2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1" name="テキスト プレースホルダー 2">
            <a:extLst>
              <a:ext uri="{FF2B5EF4-FFF2-40B4-BE49-F238E27FC236}">
                <a16:creationId xmlns:a16="http://schemas.microsoft.com/office/drawing/2014/main" id="{51238BCE-F9A4-44EB-09C8-D2B67C767C2A}"/>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32" name="正方形/長方形 31">
            <a:extLst>
              <a:ext uri="{FF2B5EF4-FFF2-40B4-BE49-F238E27FC236}">
                <a16:creationId xmlns:a16="http://schemas.microsoft.com/office/drawing/2014/main" id="{4717927A-AC58-5FA8-C00F-90BE3D1AF716}"/>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97188698-134B-38F3-D5D3-186A2BA8AA20}"/>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34" name="テキスト ボックス 33">
            <a:extLst>
              <a:ext uri="{FF2B5EF4-FFF2-40B4-BE49-F238E27FC236}">
                <a16:creationId xmlns:a16="http://schemas.microsoft.com/office/drawing/2014/main" id="{FFF35E61-3187-F62A-6632-EB966382CD42}"/>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35" name="テキスト ボックス 34">
            <a:extLst>
              <a:ext uri="{FF2B5EF4-FFF2-40B4-BE49-F238E27FC236}">
                <a16:creationId xmlns:a16="http://schemas.microsoft.com/office/drawing/2014/main" id="{706C5394-78CF-7E49-A6B5-088AA107345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36" name="テキスト ボックス 35">
            <a:extLst>
              <a:ext uri="{FF2B5EF4-FFF2-40B4-BE49-F238E27FC236}">
                <a16:creationId xmlns:a16="http://schemas.microsoft.com/office/drawing/2014/main" id="{96379B3C-7B6F-84E0-6BAC-9C8BBC71E602}"/>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37" name="テキスト ボックス 36">
            <a:extLst>
              <a:ext uri="{FF2B5EF4-FFF2-40B4-BE49-F238E27FC236}">
                <a16:creationId xmlns:a16="http://schemas.microsoft.com/office/drawing/2014/main" id="{35956BD7-6FD1-87FE-CD2F-CFA80EE16E3B}"/>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38" name="テキスト ボックス 37">
            <a:extLst>
              <a:ext uri="{FF2B5EF4-FFF2-40B4-BE49-F238E27FC236}">
                <a16:creationId xmlns:a16="http://schemas.microsoft.com/office/drawing/2014/main" id="{E96D2F52-6347-DDA7-308D-5FD01BD32250}"/>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39" name="テキスト ボックス 38">
            <a:extLst>
              <a:ext uri="{FF2B5EF4-FFF2-40B4-BE49-F238E27FC236}">
                <a16:creationId xmlns:a16="http://schemas.microsoft.com/office/drawing/2014/main" id="{7998A68E-4C69-2988-904F-264BAA0D10FE}"/>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0" name="テキスト ボックス 39">
            <a:extLst>
              <a:ext uri="{FF2B5EF4-FFF2-40B4-BE49-F238E27FC236}">
                <a16:creationId xmlns:a16="http://schemas.microsoft.com/office/drawing/2014/main" id="{1EDDCE2E-64C2-4DCF-A0D9-C1DC1D1ED79A}"/>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1" name="正方形/長方形 40">
            <a:extLst>
              <a:ext uri="{FF2B5EF4-FFF2-40B4-BE49-F238E27FC236}">
                <a16:creationId xmlns:a16="http://schemas.microsoft.com/office/drawing/2014/main" id="{B6BC2984-911A-DA56-47AA-031B0A5E3022}"/>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8A5D7B9C-0B0D-309A-167F-69A62E567AD4}"/>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a:extLst>
              <a:ext uri="{FF2B5EF4-FFF2-40B4-BE49-F238E27FC236}">
                <a16:creationId xmlns:a16="http://schemas.microsoft.com/office/drawing/2014/main" id="{7893AE92-9905-D71A-0C57-5581227DDF9D}"/>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E19B8EA4-61F3-9FF5-32E5-D65692724D04}"/>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45" name="テキスト ボックス 44">
            <a:extLst>
              <a:ext uri="{FF2B5EF4-FFF2-40B4-BE49-F238E27FC236}">
                <a16:creationId xmlns:a16="http://schemas.microsoft.com/office/drawing/2014/main" id="{E41F27F0-9501-DF99-2F95-BEB4ADD69629}"/>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46" name="テキスト ボックス 45">
            <a:extLst>
              <a:ext uri="{FF2B5EF4-FFF2-40B4-BE49-F238E27FC236}">
                <a16:creationId xmlns:a16="http://schemas.microsoft.com/office/drawing/2014/main" id="{9CB4C6F9-CA29-4A1E-8E78-58B7EB39DC4D}"/>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47" name="テキスト ボックス 46">
            <a:extLst>
              <a:ext uri="{FF2B5EF4-FFF2-40B4-BE49-F238E27FC236}">
                <a16:creationId xmlns:a16="http://schemas.microsoft.com/office/drawing/2014/main" id="{36F0753E-D03F-C326-A715-4FCB894D36CE}"/>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8" name="テキスト ボックス 47">
            <a:extLst>
              <a:ext uri="{FF2B5EF4-FFF2-40B4-BE49-F238E27FC236}">
                <a16:creationId xmlns:a16="http://schemas.microsoft.com/office/drawing/2014/main" id="{71AD14C2-E6AC-336C-310D-5F84ED753E57}"/>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49" name="テキスト ボックス 48">
            <a:extLst>
              <a:ext uri="{FF2B5EF4-FFF2-40B4-BE49-F238E27FC236}">
                <a16:creationId xmlns:a16="http://schemas.microsoft.com/office/drawing/2014/main" id="{1500D8F8-8E06-5CC9-EB19-D0486DE3575D}"/>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50" name="図 49" descr="グラフ, 折れ線グラフ&#10;&#10;自動的に生成された説明">
            <a:extLst>
              <a:ext uri="{FF2B5EF4-FFF2-40B4-BE49-F238E27FC236}">
                <a16:creationId xmlns:a16="http://schemas.microsoft.com/office/drawing/2014/main" id="{78840551-4C26-8443-ED35-AADBADE13D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1" name="テキスト ボックス 50">
            <a:extLst>
              <a:ext uri="{FF2B5EF4-FFF2-40B4-BE49-F238E27FC236}">
                <a16:creationId xmlns:a16="http://schemas.microsoft.com/office/drawing/2014/main" id="{C977D7AD-DB2C-FD6A-884E-6528F45553E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52" name="図 51" descr="グラフ, 折れ線グラフ&#10;&#10;自動的に生成された説明">
            <a:extLst>
              <a:ext uri="{FF2B5EF4-FFF2-40B4-BE49-F238E27FC236}">
                <a16:creationId xmlns:a16="http://schemas.microsoft.com/office/drawing/2014/main" id="{8C258F93-78CB-9FD2-CA11-BE47E476B6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67" name="図 66" descr="グラフ&#10;&#10;自動的に生成された説明">
            <a:extLst>
              <a:ext uri="{FF2B5EF4-FFF2-40B4-BE49-F238E27FC236}">
                <a16:creationId xmlns:a16="http://schemas.microsoft.com/office/drawing/2014/main" id="{220EA90A-A0D5-B6F0-9A68-9BDD748C975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68" name="図 67" descr="グラフ&#10;&#10;自動的に生成された説明">
            <a:extLst>
              <a:ext uri="{FF2B5EF4-FFF2-40B4-BE49-F238E27FC236}">
                <a16:creationId xmlns:a16="http://schemas.microsoft.com/office/drawing/2014/main" id="{16800462-3049-40B0-39F9-CB083D1F74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69" name="正方形/長方形 68">
            <a:extLst>
              <a:ext uri="{FF2B5EF4-FFF2-40B4-BE49-F238E27FC236}">
                <a16:creationId xmlns:a16="http://schemas.microsoft.com/office/drawing/2014/main" id="{B33EDC97-A7A6-874A-8727-CA51D1D7A66C}"/>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E57BFD4B-450F-85F9-F14E-5290F1A9F1F8}"/>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71" name="テキスト ボックス 70">
            <a:extLst>
              <a:ext uri="{FF2B5EF4-FFF2-40B4-BE49-F238E27FC236}">
                <a16:creationId xmlns:a16="http://schemas.microsoft.com/office/drawing/2014/main" id="{37C0E5E2-E12D-7F1F-A237-9F16482009B4}"/>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cxnSp>
        <p:nvCxnSpPr>
          <p:cNvPr id="72" name="直線コネクタ 71">
            <a:extLst>
              <a:ext uri="{FF2B5EF4-FFF2-40B4-BE49-F238E27FC236}">
                <a16:creationId xmlns:a16="http://schemas.microsoft.com/office/drawing/2014/main" id="{4AA7AB6C-F4D3-7BBB-C201-94B9B14C61D7}"/>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D6CE997-C6BF-3EE3-3309-C35FC52966EE}"/>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48C6F76-6810-C8AB-4FAE-BAE41C8AA83E}"/>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図 74" descr="グラフ&#10;&#10;自動的に生成された説明">
            <a:extLst>
              <a:ext uri="{FF2B5EF4-FFF2-40B4-BE49-F238E27FC236}">
                <a16:creationId xmlns:a16="http://schemas.microsoft.com/office/drawing/2014/main" id="{85106E7C-46A6-6D6B-7A44-8E93E5B081BD}"/>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76" name="正方形/長方形 75">
            <a:extLst>
              <a:ext uri="{FF2B5EF4-FFF2-40B4-BE49-F238E27FC236}">
                <a16:creationId xmlns:a16="http://schemas.microsoft.com/office/drawing/2014/main" id="{EF510D95-6D18-22D1-13A2-5A981AB754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0FEC999F-1609-2659-14B1-FA18B4A1B94D}"/>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B8284720-D162-5C0D-8175-95736BB0173D}"/>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6A1C7773-C4B2-1A74-4B3C-6A39880B6C31}"/>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0" name="図 79" descr="グラフ&#10;&#10;自動的に生成された説明">
            <a:extLst>
              <a:ext uri="{FF2B5EF4-FFF2-40B4-BE49-F238E27FC236}">
                <a16:creationId xmlns:a16="http://schemas.microsoft.com/office/drawing/2014/main" id="{49CB196D-DD01-E489-7506-F91215A1421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81" name="図 80" descr="グラフ, 折れ線グラフ&#10;&#10;自動的に生成された説明">
            <a:extLst>
              <a:ext uri="{FF2B5EF4-FFF2-40B4-BE49-F238E27FC236}">
                <a16:creationId xmlns:a16="http://schemas.microsoft.com/office/drawing/2014/main" id="{3D35AC52-47D0-8B67-FE32-8156450E146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82" name="図 81" descr="グラフ, 折れ線グラフ&#10;&#10;自動的に生成された説明">
            <a:extLst>
              <a:ext uri="{FF2B5EF4-FFF2-40B4-BE49-F238E27FC236}">
                <a16:creationId xmlns:a16="http://schemas.microsoft.com/office/drawing/2014/main" id="{723174ED-A305-910D-AFFE-C4AEFABD3C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83" name="図 82" descr="グラフ&#10;&#10;自動的に生成された説明">
            <a:extLst>
              <a:ext uri="{FF2B5EF4-FFF2-40B4-BE49-F238E27FC236}">
                <a16:creationId xmlns:a16="http://schemas.microsoft.com/office/drawing/2014/main" id="{D9093E78-5EE0-6817-1140-C1B48F1D7DE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84" name="図 83" descr="グラフ&#10;&#10;自動的に生成された説明">
            <a:extLst>
              <a:ext uri="{FF2B5EF4-FFF2-40B4-BE49-F238E27FC236}">
                <a16:creationId xmlns:a16="http://schemas.microsoft.com/office/drawing/2014/main" id="{9505CDE1-B1B4-F0CC-C041-EF9666A6DDE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85" name="テキスト ボックス 84">
            <a:extLst>
              <a:ext uri="{FF2B5EF4-FFF2-40B4-BE49-F238E27FC236}">
                <a16:creationId xmlns:a16="http://schemas.microsoft.com/office/drawing/2014/main" id="{465C6004-009F-1C13-D230-49232D37D1DF}"/>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86" name="テキスト ボックス 85">
            <a:extLst>
              <a:ext uri="{FF2B5EF4-FFF2-40B4-BE49-F238E27FC236}">
                <a16:creationId xmlns:a16="http://schemas.microsoft.com/office/drawing/2014/main" id="{984F1D09-B096-3C7E-EA6C-737E0D816E8C}"/>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87" name="テキスト ボックス 86">
            <a:extLst>
              <a:ext uri="{FF2B5EF4-FFF2-40B4-BE49-F238E27FC236}">
                <a16:creationId xmlns:a16="http://schemas.microsoft.com/office/drawing/2014/main" id="{D3339309-55F0-07F1-2E8D-71D916AA1B2B}"/>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88" name="テキスト ボックス 87">
            <a:extLst>
              <a:ext uri="{FF2B5EF4-FFF2-40B4-BE49-F238E27FC236}">
                <a16:creationId xmlns:a16="http://schemas.microsoft.com/office/drawing/2014/main" id="{03A7F233-79A3-CE56-F7B9-8CF5C5ACECEE}"/>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89" name="正方形/長方形 88">
            <a:extLst>
              <a:ext uri="{FF2B5EF4-FFF2-40B4-BE49-F238E27FC236}">
                <a16:creationId xmlns:a16="http://schemas.microsoft.com/office/drawing/2014/main" id="{725C4500-89EE-9F9D-FD9D-8F3BBD823070}"/>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正方形/長方形 89">
            <a:extLst>
              <a:ext uri="{FF2B5EF4-FFF2-40B4-BE49-F238E27FC236}">
                <a16:creationId xmlns:a16="http://schemas.microsoft.com/office/drawing/2014/main" id="{8CDF9DE6-66FD-3E73-B80A-1EA439FC8538}"/>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185619E5-3D96-36F0-8A65-080712F80B4A}"/>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直線コネクタ 91">
            <a:extLst>
              <a:ext uri="{FF2B5EF4-FFF2-40B4-BE49-F238E27FC236}">
                <a16:creationId xmlns:a16="http://schemas.microsoft.com/office/drawing/2014/main" id="{6A064E47-8788-7F4D-4076-EB29E32F6FD4}"/>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9485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技術評価の観点</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59</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2"/>
            <a:ext cx="11658763" cy="2331245"/>
          </a:xfrm>
        </p:spPr>
        <p:txBody>
          <a:bodyPr>
            <a:normAutofit fontScale="77500" lnSpcReduction="20000"/>
          </a:bodyPr>
          <a:lstStyle/>
          <a:p>
            <a:pPr>
              <a:lnSpc>
                <a:spcPct val="110000"/>
              </a:lnSpc>
            </a:pPr>
            <a:r>
              <a:rPr lang="ja-JP" altLang="en-US" sz="2800" dirty="0"/>
              <a:t>最適化問題定式化の工夫（←とりあえず置いておく）</a:t>
            </a:r>
            <a:endParaRPr lang="en-US" altLang="ja-JP" sz="2800" dirty="0"/>
          </a:p>
          <a:p>
            <a:pPr>
              <a:lnSpc>
                <a:spcPct val="110000"/>
              </a:lnSpc>
            </a:pPr>
            <a:r>
              <a:rPr lang="ja-JP" altLang="en-US" sz="2800" dirty="0"/>
              <a:t>最適化アルゴリズムの開発</a:t>
            </a:r>
            <a:endParaRPr lang="en-US" altLang="ja-JP" sz="2800" dirty="0"/>
          </a:p>
          <a:p>
            <a:pPr lvl="1">
              <a:lnSpc>
                <a:spcPct val="110000"/>
              </a:lnSpc>
            </a:pPr>
            <a:r>
              <a:rPr lang="en-US" altLang="ja-JP" sz="2400" dirty="0"/>
              <a:t>3</a:t>
            </a:r>
            <a:r>
              <a:rPr lang="ja-JP" altLang="en-US" sz="2400" dirty="0"/>
              <a:t>月末までに、ハイブリッド手法を</a:t>
            </a:r>
            <a:r>
              <a:rPr lang="en-US" altLang="ja-JP" sz="2400" dirty="0"/>
              <a:t>RO</a:t>
            </a:r>
            <a:r>
              <a:rPr lang="ja-JP" altLang="en-US" sz="2400" dirty="0"/>
              <a:t>や</a:t>
            </a:r>
            <a:r>
              <a:rPr lang="en-US" altLang="ja-JP" sz="2400" dirty="0"/>
              <a:t>AE</a:t>
            </a:r>
            <a:r>
              <a:rPr lang="ja-JP" altLang="en-US" sz="2400" dirty="0"/>
              <a:t>問題に適用して比較することが必要だろう</a:t>
            </a:r>
            <a:endParaRPr lang="en-US" altLang="ja-JP" sz="2400" dirty="0"/>
          </a:p>
          <a:p>
            <a:pPr lvl="1">
              <a:lnSpc>
                <a:spcPct val="110000"/>
              </a:lnSpc>
            </a:pPr>
            <a:r>
              <a:rPr lang="ja-JP" altLang="en-US" sz="2400" dirty="0"/>
              <a:t>最適化の課題として、変動幅制約の扱いなどが残されている</a:t>
            </a:r>
            <a:endParaRPr lang="en-US" altLang="ja-JP" sz="2400" dirty="0"/>
          </a:p>
          <a:p>
            <a:pPr lvl="1">
              <a:lnSpc>
                <a:spcPct val="110000"/>
              </a:lnSpc>
            </a:pPr>
            <a:r>
              <a:rPr lang="ja-JP" altLang="en-US" sz="2400" dirty="0"/>
              <a:t>操業計画以外のデータフィッティングなどでも適用可能性があるため、今後も様々な場面で使うことが期待できる</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891143" y="3802043"/>
          <a:ext cx="10409714" cy="2225040"/>
        </p:xfrm>
        <a:graphic>
          <a:graphicData uri="http://schemas.openxmlformats.org/drawingml/2006/table">
            <a:tbl>
              <a:tblPr firstRow="1" bandRow="1">
                <a:tableStyleId>{5C22544A-7EE6-4342-B048-85BDC9FD1C3A}</a:tableStyleId>
              </a:tblPr>
              <a:tblGrid>
                <a:gridCol w="692620">
                  <a:extLst>
                    <a:ext uri="{9D8B030D-6E8A-4147-A177-3AD203B41FA5}">
                      <a16:colId xmlns:a16="http://schemas.microsoft.com/office/drawing/2014/main" val="750485839"/>
                    </a:ext>
                  </a:extLst>
                </a:gridCol>
                <a:gridCol w="3135320">
                  <a:extLst>
                    <a:ext uri="{9D8B030D-6E8A-4147-A177-3AD203B41FA5}">
                      <a16:colId xmlns:a16="http://schemas.microsoft.com/office/drawing/2014/main" val="594600994"/>
                    </a:ext>
                  </a:extLst>
                </a:gridCol>
                <a:gridCol w="6581774">
                  <a:extLst>
                    <a:ext uri="{9D8B030D-6E8A-4147-A177-3AD203B41FA5}">
                      <a16:colId xmlns:a16="http://schemas.microsoft.com/office/drawing/2014/main" val="2525058001"/>
                    </a:ext>
                  </a:extLst>
                </a:gridCol>
              </a:tblGrid>
              <a:tr h="370840">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選択肢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机上で自作した問題／</a:t>
                      </a:r>
                      <a:r>
                        <a:rPr kumimoji="1" lang="ja-JP" altLang="en-US" dirty="0">
                          <a:solidFill>
                            <a:schemeClr val="accent4"/>
                          </a:solidFill>
                        </a:rPr>
                        <a:t>操業計画タイプの問題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連続変数／</a:t>
                      </a:r>
                      <a:r>
                        <a:rPr kumimoji="1" lang="ja-JP" altLang="en-US" dirty="0">
                          <a:solidFill>
                            <a:schemeClr val="accent4"/>
                          </a:solidFill>
                        </a:rPr>
                        <a:t>連続＋バイナリ変数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線形／凸／非凸／</a:t>
                      </a:r>
                      <a:r>
                        <a:rPr kumimoji="1" lang="en-US" altLang="ja-JP" dirty="0">
                          <a:solidFill>
                            <a:schemeClr val="accent4"/>
                          </a:solidFill>
                        </a:rPr>
                        <a:t>Black-Box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机上で自作した制約／</a:t>
                      </a:r>
                      <a:r>
                        <a:rPr kumimoji="1" lang="ja-JP" altLang="en-US" dirty="0">
                          <a:solidFill>
                            <a:schemeClr val="accent4"/>
                          </a:solidFill>
                        </a:rPr>
                        <a:t>データ駆動で抽出した制約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9423773"/>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White-Box</a:t>
                      </a:r>
                      <a:r>
                        <a:rPr kumimoji="1" lang="ja-JP" altLang="en-US" dirty="0"/>
                        <a:t>型の制約／</a:t>
                      </a:r>
                      <a:r>
                        <a:rPr kumimoji="1" lang="en-US" altLang="ja-JP" dirty="0">
                          <a:solidFill>
                            <a:schemeClr val="accent4"/>
                          </a:solidFill>
                        </a:rPr>
                        <a:t>Black-Box</a:t>
                      </a:r>
                      <a:r>
                        <a:rPr kumimoji="1" lang="ja-JP" altLang="en-US" dirty="0">
                          <a:solidFill>
                            <a:schemeClr val="accent4"/>
                          </a:solidFill>
                        </a:rPr>
                        <a:t>型の制約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7" name="テキスト ボックス 6">
            <a:extLst>
              <a:ext uri="{FF2B5EF4-FFF2-40B4-BE49-F238E27FC236}">
                <a16:creationId xmlns:a16="http://schemas.microsoft.com/office/drawing/2014/main" id="{915B76DB-6B72-0849-83BF-5F21ACE149EA}"/>
              </a:ext>
            </a:extLst>
          </p:cNvPr>
          <p:cNvSpPr txBox="1"/>
          <p:nvPr/>
        </p:nvSpPr>
        <p:spPr>
          <a:xfrm>
            <a:off x="891143" y="3288021"/>
            <a:ext cx="3571812" cy="369332"/>
          </a:xfrm>
          <a:prstGeom prst="rect">
            <a:avLst/>
          </a:prstGeom>
          <a:noFill/>
        </p:spPr>
        <p:txBody>
          <a:bodyPr wrap="none" rtlCol="0">
            <a:spAutoFit/>
          </a:bodyPr>
          <a:lstStyle/>
          <a:p>
            <a:r>
              <a:rPr kumimoji="1" lang="ja-JP" altLang="en-US" b="1" dirty="0">
                <a:solidFill>
                  <a:schemeClr val="accent4"/>
                </a:solidFill>
              </a:rPr>
              <a:t>赤：本テーマにおける理想的な問題</a:t>
            </a:r>
          </a:p>
        </p:txBody>
      </p:sp>
      <p:sp>
        <p:nvSpPr>
          <p:cNvPr id="6" name="テキスト プレースホルダー 7">
            <a:extLst>
              <a:ext uri="{FF2B5EF4-FFF2-40B4-BE49-F238E27FC236}">
                <a16:creationId xmlns:a16="http://schemas.microsoft.com/office/drawing/2014/main" id="{6E097162-B980-AFF1-364E-F505CC9075C7}"/>
              </a:ext>
            </a:extLst>
          </p:cNvPr>
          <p:cNvSpPr txBox="1">
            <a:spLocks/>
          </p:cNvSpPr>
          <p:nvPr/>
        </p:nvSpPr>
        <p:spPr>
          <a:xfrm>
            <a:off x="517055" y="0"/>
            <a:ext cx="7200000" cy="258532"/>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dirty="0">
                <a:solidFill>
                  <a:schemeClr val="bg1"/>
                </a:solidFill>
              </a:rPr>
              <a:t>2. </a:t>
            </a:r>
            <a:r>
              <a:rPr lang="ja-JP" altLang="en-US" sz="1200" dirty="0">
                <a:solidFill>
                  <a:schemeClr val="bg1"/>
                </a:solidFill>
              </a:rPr>
              <a:t>技術検証結果・成果  ▶  最適化技術</a:t>
            </a:r>
          </a:p>
        </p:txBody>
      </p:sp>
    </p:spTree>
    <p:extLst>
      <p:ext uri="{BB962C8B-B14F-4D97-AF65-F5344CB8AC3E}">
        <p14:creationId xmlns:p14="http://schemas.microsoft.com/office/powerpoint/2010/main" val="198456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提案するテーマの概要</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Tree>
    <p:extLst>
      <p:ext uri="{BB962C8B-B14F-4D97-AF65-F5344CB8AC3E}">
        <p14:creationId xmlns:p14="http://schemas.microsoft.com/office/powerpoint/2010/main" val="3100698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6D6AF-3F2D-47AE-BC89-08545D35CF38}"/>
              </a:ext>
            </a:extLst>
          </p:cNvPr>
          <p:cNvSpPr>
            <a:spLocks noGrp="1"/>
          </p:cNvSpPr>
          <p:nvPr>
            <p:ph type="title"/>
          </p:nvPr>
        </p:nvSpPr>
        <p:spPr/>
        <p:txBody>
          <a:bodyPr/>
          <a:lstStyle/>
          <a:p>
            <a:r>
              <a:rPr lang="ja-JP" altLang="en-US" dirty="0"/>
              <a:t>ビジョン</a:t>
            </a:r>
            <a:endParaRPr kumimoji="1" lang="ja-JP" altLang="en-US" dirty="0"/>
          </a:p>
        </p:txBody>
      </p:sp>
      <p:sp>
        <p:nvSpPr>
          <p:cNvPr id="3" name="スライド番号プレースホルダー 2">
            <a:extLst>
              <a:ext uri="{FF2B5EF4-FFF2-40B4-BE49-F238E27FC236}">
                <a16:creationId xmlns:a16="http://schemas.microsoft.com/office/drawing/2014/main" id="{D618144A-97BA-4B90-9225-2604CB704223}"/>
              </a:ext>
            </a:extLst>
          </p:cNvPr>
          <p:cNvSpPr>
            <a:spLocks noGrp="1"/>
          </p:cNvSpPr>
          <p:nvPr>
            <p:ph type="sldNum" sz="quarter" idx="10"/>
          </p:nvPr>
        </p:nvSpPr>
        <p:spPr/>
        <p:txBody>
          <a:bodyPr/>
          <a:lstStyle/>
          <a:p>
            <a:fld id="{584EAAFE-CFE5-40AD-8E95-5BFF290DC5CF}" type="slidenum">
              <a:rPr kumimoji="1" lang="ja-JP" altLang="en-US" smtClean="0"/>
              <a:pPr/>
              <a:t>60</a:t>
            </a:fld>
            <a:endParaRPr kumimoji="1" lang="ja-JP" altLang="en-US"/>
          </a:p>
        </p:txBody>
      </p:sp>
      <p:sp>
        <p:nvSpPr>
          <p:cNvPr id="4" name="テキスト プレースホルダー 3">
            <a:extLst>
              <a:ext uri="{FF2B5EF4-FFF2-40B4-BE49-F238E27FC236}">
                <a16:creationId xmlns:a16="http://schemas.microsoft.com/office/drawing/2014/main" id="{313F305D-FE25-41DD-8B00-9067A8BFA1A2}"/>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505FF252-2791-464E-9350-365C081B0266}"/>
              </a:ext>
            </a:extLst>
          </p:cNvPr>
          <p:cNvPicPr>
            <a:picLocks noChangeAspect="1"/>
          </p:cNvPicPr>
          <p:nvPr/>
        </p:nvPicPr>
        <p:blipFill>
          <a:blip r:embed="rId2"/>
          <a:stretch>
            <a:fillRect/>
          </a:stretch>
        </p:blipFill>
        <p:spPr>
          <a:xfrm>
            <a:off x="564380" y="662402"/>
            <a:ext cx="8015240" cy="5578125"/>
          </a:xfrm>
          <a:prstGeom prst="rect">
            <a:avLst/>
          </a:prstGeom>
        </p:spPr>
      </p:pic>
    </p:spTree>
    <p:extLst>
      <p:ext uri="{BB962C8B-B14F-4D97-AF65-F5344CB8AC3E}">
        <p14:creationId xmlns:p14="http://schemas.microsoft.com/office/powerpoint/2010/main" val="26985017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4AB9A-B090-4367-BE77-BC2BBB628AC1}"/>
              </a:ext>
            </a:extLst>
          </p:cNvPr>
          <p:cNvSpPr>
            <a:spLocks noGrp="1"/>
          </p:cNvSpPr>
          <p:nvPr>
            <p:ph type="title"/>
          </p:nvPr>
        </p:nvSpPr>
        <p:spPr/>
        <p:txBody>
          <a:bodyPr/>
          <a:lstStyle/>
          <a:p>
            <a:r>
              <a:rPr lang="ja-JP" altLang="en-US" dirty="0"/>
              <a:t>ビジネスモデル</a:t>
            </a:r>
            <a:endParaRPr kumimoji="1" lang="ja-JP" altLang="en-US" dirty="0"/>
          </a:p>
        </p:txBody>
      </p:sp>
      <p:sp>
        <p:nvSpPr>
          <p:cNvPr id="3" name="スライド番号プレースホルダー 2">
            <a:extLst>
              <a:ext uri="{FF2B5EF4-FFF2-40B4-BE49-F238E27FC236}">
                <a16:creationId xmlns:a16="http://schemas.microsoft.com/office/drawing/2014/main" id="{53F4EBAD-23B7-4E9C-B799-1A86CE7362AF}"/>
              </a:ext>
            </a:extLst>
          </p:cNvPr>
          <p:cNvSpPr>
            <a:spLocks noGrp="1"/>
          </p:cNvSpPr>
          <p:nvPr>
            <p:ph type="sldNum" sz="quarter" idx="10"/>
          </p:nvPr>
        </p:nvSpPr>
        <p:spPr/>
        <p:txBody>
          <a:bodyPr/>
          <a:lstStyle/>
          <a:p>
            <a:fld id="{584EAAFE-CFE5-40AD-8E95-5BFF290DC5CF}" type="slidenum">
              <a:rPr kumimoji="1" lang="ja-JP" altLang="en-US" smtClean="0"/>
              <a:pPr/>
              <a:t>61</a:t>
            </a:fld>
            <a:endParaRPr kumimoji="1" lang="ja-JP" altLang="en-US"/>
          </a:p>
        </p:txBody>
      </p:sp>
      <p:sp>
        <p:nvSpPr>
          <p:cNvPr id="4" name="テキスト プレースホルダー 3">
            <a:extLst>
              <a:ext uri="{FF2B5EF4-FFF2-40B4-BE49-F238E27FC236}">
                <a16:creationId xmlns:a16="http://schemas.microsoft.com/office/drawing/2014/main" id="{C1D353B0-C65F-45E6-9FBF-783EB3AEA7CD}"/>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8DF9ED76-9C3F-4DFB-9A17-87A0A7DD4C11}"/>
              </a:ext>
            </a:extLst>
          </p:cNvPr>
          <p:cNvPicPr>
            <a:picLocks noChangeAspect="1"/>
          </p:cNvPicPr>
          <p:nvPr/>
        </p:nvPicPr>
        <p:blipFill>
          <a:blip r:embed="rId2"/>
          <a:stretch>
            <a:fillRect/>
          </a:stretch>
        </p:blipFill>
        <p:spPr>
          <a:xfrm>
            <a:off x="412313" y="744377"/>
            <a:ext cx="8319373" cy="5476314"/>
          </a:xfrm>
          <a:prstGeom prst="rect">
            <a:avLst/>
          </a:prstGeom>
        </p:spPr>
      </p:pic>
    </p:spTree>
    <p:extLst>
      <p:ext uri="{BB962C8B-B14F-4D97-AF65-F5344CB8AC3E}">
        <p14:creationId xmlns:p14="http://schemas.microsoft.com/office/powerpoint/2010/main" val="14353154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DCC5D-4007-4366-A0A8-479058487BA1}"/>
              </a:ext>
            </a:extLst>
          </p:cNvPr>
          <p:cNvSpPr>
            <a:spLocks noGrp="1"/>
          </p:cNvSpPr>
          <p:nvPr>
            <p:ph type="title"/>
          </p:nvPr>
        </p:nvSpPr>
        <p:spPr/>
        <p:txBody>
          <a:bodyPr/>
          <a:lstStyle/>
          <a:p>
            <a:r>
              <a:rPr lang="ja-JP" altLang="en-US" dirty="0"/>
              <a:t>想定市場</a:t>
            </a:r>
            <a:endParaRPr kumimoji="1" lang="ja-JP" altLang="en-US" dirty="0"/>
          </a:p>
        </p:txBody>
      </p:sp>
      <p:sp>
        <p:nvSpPr>
          <p:cNvPr id="3" name="スライド番号プレースホルダー 2">
            <a:extLst>
              <a:ext uri="{FF2B5EF4-FFF2-40B4-BE49-F238E27FC236}">
                <a16:creationId xmlns:a16="http://schemas.microsoft.com/office/drawing/2014/main" id="{7468D6FD-167A-4631-9DEB-D7E50F948923}"/>
              </a:ext>
            </a:extLst>
          </p:cNvPr>
          <p:cNvSpPr>
            <a:spLocks noGrp="1"/>
          </p:cNvSpPr>
          <p:nvPr>
            <p:ph type="sldNum" sz="quarter" idx="10"/>
          </p:nvPr>
        </p:nvSpPr>
        <p:spPr/>
        <p:txBody>
          <a:bodyPr/>
          <a:lstStyle/>
          <a:p>
            <a:fld id="{584EAAFE-CFE5-40AD-8E95-5BFF290DC5CF}" type="slidenum">
              <a:rPr kumimoji="1" lang="ja-JP" altLang="en-US" smtClean="0"/>
              <a:pPr/>
              <a:t>62</a:t>
            </a:fld>
            <a:endParaRPr kumimoji="1" lang="ja-JP" altLang="en-US"/>
          </a:p>
        </p:txBody>
      </p:sp>
      <p:sp>
        <p:nvSpPr>
          <p:cNvPr id="4" name="テキスト プレースホルダー 3">
            <a:extLst>
              <a:ext uri="{FF2B5EF4-FFF2-40B4-BE49-F238E27FC236}">
                <a16:creationId xmlns:a16="http://schemas.microsoft.com/office/drawing/2014/main" id="{DFC0E8E5-F060-4B34-9294-B2FD8F7754B7}"/>
              </a:ext>
            </a:extLst>
          </p:cNvPr>
          <p:cNvSpPr>
            <a:spLocks noGrp="1"/>
          </p:cNvSpPr>
          <p:nvPr>
            <p:ph type="body" sz="quarter" idx="11"/>
          </p:nvPr>
        </p:nvSpPr>
        <p:spPr/>
        <p:txBody>
          <a:bodyPr/>
          <a:lstStyle/>
          <a:p>
            <a:endParaRPr kumimoji="1" lang="ja-JP" altLang="en-US"/>
          </a:p>
        </p:txBody>
      </p:sp>
      <p:sp>
        <p:nvSpPr>
          <p:cNvPr id="5" name="正方形/長方形 4">
            <a:extLst>
              <a:ext uri="{FF2B5EF4-FFF2-40B4-BE49-F238E27FC236}">
                <a16:creationId xmlns:a16="http://schemas.microsoft.com/office/drawing/2014/main" id="{88CC50E1-FD95-4532-8850-7522553C2020}"/>
              </a:ext>
            </a:extLst>
          </p:cNvPr>
          <p:cNvSpPr/>
          <p:nvPr/>
        </p:nvSpPr>
        <p:spPr>
          <a:xfrm>
            <a:off x="5797752" y="2000578"/>
            <a:ext cx="1154237" cy="883905"/>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ケミカルリサイクル</a:t>
            </a:r>
            <a:endParaRPr kumimoji="1" lang="en-US" altLang="ja-JP" sz="2000" dirty="0">
              <a:solidFill>
                <a:schemeClr val="tx1"/>
              </a:solidFill>
            </a:endParaRPr>
          </a:p>
          <a:p>
            <a:pPr algn="ctr"/>
            <a:r>
              <a:rPr lang="en-US" altLang="ja-JP" sz="1400" dirty="0">
                <a:solidFill>
                  <a:schemeClr val="tx1"/>
                </a:solidFill>
              </a:rPr>
              <a:t>?</a:t>
            </a:r>
            <a:endParaRPr kumimoji="1" lang="ja-JP" altLang="en-US" sz="1400" dirty="0">
              <a:solidFill>
                <a:schemeClr val="tx1"/>
              </a:solidFill>
            </a:endParaRPr>
          </a:p>
        </p:txBody>
      </p:sp>
      <p:cxnSp>
        <p:nvCxnSpPr>
          <p:cNvPr id="7" name="直線矢印コネクタ 6">
            <a:extLst>
              <a:ext uri="{FF2B5EF4-FFF2-40B4-BE49-F238E27FC236}">
                <a16:creationId xmlns:a16="http://schemas.microsoft.com/office/drawing/2014/main" id="{FC7E575D-91E8-48B7-ADFA-1FD8F827BA31}"/>
              </a:ext>
            </a:extLst>
          </p:cNvPr>
          <p:cNvCxnSpPr>
            <a:cxnSpLocks/>
          </p:cNvCxnSpPr>
          <p:nvPr/>
        </p:nvCxnSpPr>
        <p:spPr>
          <a:xfrm>
            <a:off x="1923147" y="5261559"/>
            <a:ext cx="6213979" cy="220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7F552D1-664E-46C4-B6B4-2C1CD65EE022}"/>
              </a:ext>
            </a:extLst>
          </p:cNvPr>
          <p:cNvCxnSpPr>
            <a:cxnSpLocks/>
          </p:cNvCxnSpPr>
          <p:nvPr/>
        </p:nvCxnSpPr>
        <p:spPr>
          <a:xfrm flipV="1">
            <a:off x="1927319" y="1755565"/>
            <a:ext cx="0" cy="3505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1">
            <a:extLst>
              <a:ext uri="{FF2B5EF4-FFF2-40B4-BE49-F238E27FC236}">
                <a16:creationId xmlns:a16="http://schemas.microsoft.com/office/drawing/2014/main" id="{E78A12D8-CF63-46A8-B283-AA2F6E1952F1}"/>
              </a:ext>
            </a:extLst>
          </p:cNvPr>
          <p:cNvSpPr txBox="1">
            <a:spLocks/>
          </p:cNvSpPr>
          <p:nvPr/>
        </p:nvSpPr>
        <p:spPr>
          <a:xfrm>
            <a:off x="7172268" y="4628777"/>
            <a:ext cx="1865402" cy="718148"/>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a:solidFill>
                  <a:schemeClr val="tx1"/>
                </a:solidFill>
              </a:rPr>
              <a:t>エネルギー消費量</a:t>
            </a:r>
            <a:br>
              <a:rPr lang="en-US" altLang="ja-JP" sz="1800" dirty="0">
                <a:solidFill>
                  <a:schemeClr val="tx1"/>
                </a:solidFill>
              </a:rPr>
            </a:br>
            <a:r>
              <a:rPr lang="en-US" altLang="ja-JP" sz="1800" dirty="0">
                <a:solidFill>
                  <a:schemeClr val="tx1"/>
                </a:solidFill>
              </a:rPr>
              <a:t>PJ/</a:t>
            </a:r>
            <a:r>
              <a:rPr lang="ja-JP" altLang="en-US" sz="1800">
                <a:solidFill>
                  <a:schemeClr val="tx1"/>
                </a:solidFill>
              </a:rPr>
              <a:t>年</a:t>
            </a:r>
            <a:r>
              <a:rPr lang="en-US" altLang="ja-JP" sz="1800" dirty="0">
                <a:solidFill>
                  <a:schemeClr val="tx1"/>
                </a:solidFill>
              </a:rPr>
              <a:t> (</a:t>
            </a:r>
            <a:r>
              <a:rPr lang="ja-JP" altLang="en-US" sz="1800">
                <a:solidFill>
                  <a:schemeClr val="tx1"/>
                </a:solidFill>
              </a:rPr>
              <a:t>国内</a:t>
            </a:r>
            <a:r>
              <a:rPr lang="en-US" altLang="ja-JP" sz="1800" dirty="0">
                <a:solidFill>
                  <a:schemeClr val="tx1"/>
                </a:solidFill>
              </a:rPr>
              <a:t>)</a:t>
            </a:r>
          </a:p>
        </p:txBody>
      </p:sp>
      <p:sp>
        <p:nvSpPr>
          <p:cNvPr id="10" name="コンテンツ プレースホルダー 1">
            <a:extLst>
              <a:ext uri="{FF2B5EF4-FFF2-40B4-BE49-F238E27FC236}">
                <a16:creationId xmlns:a16="http://schemas.microsoft.com/office/drawing/2014/main" id="{48AB0A6B-93D0-4835-B379-9F3F7981AF0B}"/>
              </a:ext>
            </a:extLst>
          </p:cNvPr>
          <p:cNvSpPr txBox="1">
            <a:spLocks/>
          </p:cNvSpPr>
          <p:nvPr/>
        </p:nvSpPr>
        <p:spPr>
          <a:xfrm>
            <a:off x="298615" y="1847005"/>
            <a:ext cx="1657293" cy="429374"/>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プロセスの性質</a:t>
            </a:r>
            <a:endParaRPr lang="en-US" altLang="ja-JP" sz="1800" dirty="0">
              <a:solidFill>
                <a:schemeClr val="tx1"/>
              </a:solidFill>
            </a:endParaRPr>
          </a:p>
        </p:txBody>
      </p:sp>
      <p:sp>
        <p:nvSpPr>
          <p:cNvPr id="11" name="正方形/長方形 10">
            <a:extLst>
              <a:ext uri="{FF2B5EF4-FFF2-40B4-BE49-F238E27FC236}">
                <a16:creationId xmlns:a16="http://schemas.microsoft.com/office/drawing/2014/main" id="{220861B4-E28F-4C41-9DBE-5383C8C819CE}"/>
              </a:ext>
            </a:extLst>
          </p:cNvPr>
          <p:cNvSpPr/>
          <p:nvPr/>
        </p:nvSpPr>
        <p:spPr>
          <a:xfrm>
            <a:off x="3653857" y="2715453"/>
            <a:ext cx="1675197" cy="10496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紙パ・製紙</a:t>
            </a:r>
            <a:endParaRPr lang="en-US" altLang="ja-JP" sz="2000" dirty="0">
              <a:solidFill>
                <a:schemeClr val="tx1"/>
              </a:solidFill>
            </a:endParaRPr>
          </a:p>
          <a:p>
            <a:pPr algn="ctr"/>
            <a:r>
              <a:rPr kumimoji="1" lang="ja-JP" altLang="en-US" dirty="0">
                <a:solidFill>
                  <a:schemeClr val="tx1"/>
                </a:solidFill>
              </a:rPr>
              <a:t>（蒸解</a:t>
            </a:r>
            <a:r>
              <a:rPr kumimoji="1" lang="ja-JP" altLang="en-US">
                <a:solidFill>
                  <a:schemeClr val="tx1"/>
                </a:solidFill>
              </a:rPr>
              <a:t>・漂白）</a:t>
            </a:r>
            <a:endParaRPr kumimoji="1" lang="en-US" altLang="ja-JP" dirty="0">
              <a:solidFill>
                <a:schemeClr val="tx1"/>
              </a:solidFill>
            </a:endParaRPr>
          </a:p>
          <a:p>
            <a:pPr algn="ctr"/>
            <a:r>
              <a:rPr lang="en-US" altLang="ja-JP" sz="1400" dirty="0">
                <a:solidFill>
                  <a:schemeClr val="tx1"/>
                </a:solidFill>
              </a:rPr>
              <a:t>433</a:t>
            </a:r>
          </a:p>
          <a:p>
            <a:pPr algn="ctr"/>
            <a:r>
              <a:rPr kumimoji="1" lang="en-US" altLang="ja-JP" sz="1400" dirty="0">
                <a:solidFill>
                  <a:schemeClr val="tx1"/>
                </a:solidFill>
              </a:rPr>
              <a:t>1%</a:t>
            </a:r>
            <a:r>
              <a:rPr kumimoji="1" lang="ja-JP" altLang="en-US" sz="1400">
                <a:solidFill>
                  <a:schemeClr val="tx1"/>
                </a:solidFill>
              </a:rPr>
              <a:t>削減</a:t>
            </a:r>
            <a:r>
              <a:rPr kumimoji="1" lang="en-US" altLang="ja-JP" sz="1400" dirty="0">
                <a:solidFill>
                  <a:schemeClr val="tx1"/>
                </a:solidFill>
              </a:rPr>
              <a:t>→28 M$</a:t>
            </a:r>
            <a:endParaRPr kumimoji="1" lang="ja-JP" altLang="en-US" sz="1400" dirty="0">
              <a:solidFill>
                <a:schemeClr val="tx1"/>
              </a:solidFill>
            </a:endParaRPr>
          </a:p>
        </p:txBody>
      </p:sp>
      <p:sp>
        <p:nvSpPr>
          <p:cNvPr id="12" name="コンテンツ プレースホルダー 1">
            <a:extLst>
              <a:ext uri="{FF2B5EF4-FFF2-40B4-BE49-F238E27FC236}">
                <a16:creationId xmlns:a16="http://schemas.microsoft.com/office/drawing/2014/main" id="{7E3083AE-653C-4AA2-B10A-6A37C2EBFE0A}"/>
              </a:ext>
            </a:extLst>
          </p:cNvPr>
          <p:cNvSpPr txBox="1">
            <a:spLocks/>
          </p:cNvSpPr>
          <p:nvPr/>
        </p:nvSpPr>
        <p:spPr>
          <a:xfrm>
            <a:off x="136700" y="4465508"/>
            <a:ext cx="1748231" cy="45396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線型・静特性</a:t>
            </a:r>
            <a:endParaRPr lang="en-US" altLang="ja-JP" sz="1800" dirty="0">
              <a:solidFill>
                <a:schemeClr val="tx1"/>
              </a:solidFill>
            </a:endParaRPr>
          </a:p>
        </p:txBody>
      </p:sp>
      <p:sp>
        <p:nvSpPr>
          <p:cNvPr id="13" name="コンテンツ プレースホルダー 1">
            <a:extLst>
              <a:ext uri="{FF2B5EF4-FFF2-40B4-BE49-F238E27FC236}">
                <a16:creationId xmlns:a16="http://schemas.microsoft.com/office/drawing/2014/main" id="{124B2A47-9F27-4ACC-B2E0-271DF80872FC}"/>
              </a:ext>
            </a:extLst>
          </p:cNvPr>
          <p:cNvSpPr txBox="1">
            <a:spLocks/>
          </p:cNvSpPr>
          <p:nvPr/>
        </p:nvSpPr>
        <p:spPr>
          <a:xfrm>
            <a:off x="94347" y="2624197"/>
            <a:ext cx="1828800" cy="452222"/>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非線型・動特性</a:t>
            </a:r>
            <a:endParaRPr lang="en-US" altLang="ja-JP" sz="1800" dirty="0">
              <a:solidFill>
                <a:schemeClr val="tx1"/>
              </a:solidFill>
            </a:endParaRPr>
          </a:p>
        </p:txBody>
      </p:sp>
      <p:sp>
        <p:nvSpPr>
          <p:cNvPr id="14" name="正方形/長方形 13">
            <a:extLst>
              <a:ext uri="{FF2B5EF4-FFF2-40B4-BE49-F238E27FC236}">
                <a16:creationId xmlns:a16="http://schemas.microsoft.com/office/drawing/2014/main" id="{A2BD3157-5477-4E36-BF1C-38DD08758C99}"/>
              </a:ext>
            </a:extLst>
          </p:cNvPr>
          <p:cNvSpPr/>
          <p:nvPr/>
        </p:nvSpPr>
        <p:spPr>
          <a:xfrm>
            <a:off x="2021229" y="2711557"/>
            <a:ext cx="1582735" cy="10535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下水処理</a:t>
            </a:r>
            <a:endParaRPr lang="en-US" altLang="ja-JP" sz="2000" dirty="0">
              <a:solidFill>
                <a:schemeClr val="tx1"/>
              </a:solidFill>
            </a:endParaRPr>
          </a:p>
          <a:p>
            <a:pPr algn="ctr"/>
            <a:r>
              <a:rPr kumimoji="1" lang="ja-JP" altLang="en-US" dirty="0">
                <a:solidFill>
                  <a:schemeClr val="tx1"/>
                </a:solidFill>
              </a:rPr>
              <a:t>（</a:t>
            </a:r>
            <a:r>
              <a:rPr lang="ja-JP" altLang="en-US" dirty="0">
                <a:solidFill>
                  <a:schemeClr val="tx1"/>
                </a:solidFill>
              </a:rPr>
              <a:t>曝</a:t>
            </a:r>
            <a:r>
              <a:rPr lang="ja-JP" altLang="en-US">
                <a:solidFill>
                  <a:schemeClr val="tx1"/>
                </a:solidFill>
              </a:rPr>
              <a:t>気</a:t>
            </a:r>
            <a:r>
              <a:rPr kumimoji="1" lang="ja-JP" altLang="en-US">
                <a:solidFill>
                  <a:schemeClr val="tx1"/>
                </a:solidFill>
              </a:rPr>
              <a:t>）</a:t>
            </a:r>
            <a:endParaRPr lang="en-US" altLang="ja-JP" dirty="0">
              <a:solidFill>
                <a:schemeClr val="tx1"/>
              </a:solidFill>
            </a:endParaRPr>
          </a:p>
          <a:p>
            <a:pPr algn="ctr"/>
            <a:r>
              <a:rPr kumimoji="1" lang="en-US" altLang="ja-JP" sz="1400" dirty="0">
                <a:solidFill>
                  <a:schemeClr val="tx1"/>
                </a:solidFill>
              </a:rPr>
              <a:t>72.6</a:t>
            </a:r>
          </a:p>
          <a:p>
            <a:pPr algn="ctr"/>
            <a:r>
              <a:rPr lang="en-US" altLang="ja-JP" sz="1400" dirty="0">
                <a:solidFill>
                  <a:schemeClr val="tx1"/>
                </a:solidFill>
              </a:rPr>
              <a:t>10%</a:t>
            </a:r>
            <a:r>
              <a:rPr lang="ja-JP" altLang="en-US" sz="1400">
                <a:solidFill>
                  <a:schemeClr val="tx1"/>
                </a:solidFill>
              </a:rPr>
              <a:t>削減</a:t>
            </a:r>
            <a:r>
              <a:rPr lang="en-US" altLang="ja-JP" sz="1400" dirty="0">
                <a:solidFill>
                  <a:schemeClr val="tx1"/>
                </a:solidFill>
              </a:rPr>
              <a:t>→47 M$</a:t>
            </a:r>
            <a:endParaRPr kumimoji="1" lang="en-US" altLang="ja-JP" sz="1400" dirty="0">
              <a:solidFill>
                <a:schemeClr val="tx1"/>
              </a:solidFill>
            </a:endParaRPr>
          </a:p>
        </p:txBody>
      </p:sp>
      <p:sp>
        <p:nvSpPr>
          <p:cNvPr id="15" name="正方形/長方形 14">
            <a:extLst>
              <a:ext uri="{FF2B5EF4-FFF2-40B4-BE49-F238E27FC236}">
                <a16:creationId xmlns:a16="http://schemas.microsoft.com/office/drawing/2014/main" id="{D715A774-97CD-4ECB-A79D-79CABC4E3CB9}"/>
              </a:ext>
            </a:extLst>
          </p:cNvPr>
          <p:cNvSpPr/>
          <p:nvPr/>
        </p:nvSpPr>
        <p:spPr>
          <a:xfrm>
            <a:off x="6893485" y="1767765"/>
            <a:ext cx="1713305" cy="1031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化学</a:t>
            </a:r>
            <a:endParaRPr kumimoji="1" lang="en-US" altLang="ja-JP" sz="2000" dirty="0">
              <a:solidFill>
                <a:schemeClr val="tx1"/>
              </a:solidFill>
            </a:endParaRPr>
          </a:p>
          <a:p>
            <a:pPr algn="ctr"/>
            <a:r>
              <a:rPr lang="en-US" altLang="ja-JP" sz="1400" dirty="0">
                <a:solidFill>
                  <a:schemeClr val="tx1"/>
                </a:solidFill>
              </a:rPr>
              <a:t>1872</a:t>
            </a:r>
          </a:p>
        </p:txBody>
      </p:sp>
      <p:sp>
        <p:nvSpPr>
          <p:cNvPr id="16" name="正方形/長方形 15">
            <a:extLst>
              <a:ext uri="{FF2B5EF4-FFF2-40B4-BE49-F238E27FC236}">
                <a16:creationId xmlns:a16="http://schemas.microsoft.com/office/drawing/2014/main" id="{EF2280CA-3E06-40EE-A312-8B8E45326CE5}"/>
              </a:ext>
            </a:extLst>
          </p:cNvPr>
          <p:cNvSpPr/>
          <p:nvPr/>
        </p:nvSpPr>
        <p:spPr>
          <a:xfrm>
            <a:off x="3362914" y="1781916"/>
            <a:ext cx="1452079" cy="86607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窯業・土石</a:t>
            </a:r>
            <a:endParaRPr lang="en-US" altLang="ja-JP" sz="2000" dirty="0">
              <a:solidFill>
                <a:schemeClr val="tx1"/>
              </a:solidFill>
            </a:endParaRPr>
          </a:p>
          <a:p>
            <a:pPr algn="ctr"/>
            <a:r>
              <a:rPr kumimoji="1" lang="ja-JP" altLang="en-US" dirty="0">
                <a:solidFill>
                  <a:schemeClr val="tx1"/>
                </a:solidFill>
              </a:rPr>
              <a:t>（</a:t>
            </a:r>
            <a:r>
              <a:rPr kumimoji="1" lang="ja-JP" altLang="en-US">
                <a:solidFill>
                  <a:schemeClr val="tx1"/>
                </a:solidFill>
              </a:rPr>
              <a:t>キルン）</a:t>
            </a:r>
            <a:endParaRPr kumimoji="1" lang="en-US" altLang="ja-JP" dirty="0">
              <a:solidFill>
                <a:schemeClr val="tx1"/>
              </a:solidFill>
            </a:endParaRPr>
          </a:p>
          <a:p>
            <a:pPr algn="ctr"/>
            <a:r>
              <a:rPr lang="en-US" altLang="ja-JP" sz="1400" dirty="0">
                <a:solidFill>
                  <a:schemeClr val="tx1"/>
                </a:solidFill>
              </a:rPr>
              <a:t>320</a:t>
            </a:r>
            <a:endParaRPr kumimoji="1" lang="ja-JP" altLang="en-US" sz="1400" dirty="0">
              <a:solidFill>
                <a:schemeClr val="tx1"/>
              </a:solidFill>
            </a:endParaRPr>
          </a:p>
        </p:txBody>
      </p:sp>
      <p:sp>
        <p:nvSpPr>
          <p:cNvPr id="17" name="正方形/長方形 16">
            <a:extLst>
              <a:ext uri="{FF2B5EF4-FFF2-40B4-BE49-F238E27FC236}">
                <a16:creationId xmlns:a16="http://schemas.microsoft.com/office/drawing/2014/main" id="{43214575-ED15-4BAA-819E-F9E360ACF520}"/>
              </a:ext>
            </a:extLst>
          </p:cNvPr>
          <p:cNvSpPr/>
          <p:nvPr/>
        </p:nvSpPr>
        <p:spPr>
          <a:xfrm>
            <a:off x="5494874" y="4636910"/>
            <a:ext cx="1205648" cy="573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BTG</a:t>
            </a:r>
          </a:p>
          <a:p>
            <a:pPr algn="ctr"/>
            <a:r>
              <a:rPr kumimoji="1" lang="ja-JP" altLang="en-US" sz="1600" dirty="0">
                <a:solidFill>
                  <a:schemeClr val="tx1"/>
                </a:solidFill>
              </a:rPr>
              <a:t>（製造業）</a:t>
            </a:r>
            <a:endParaRPr kumimoji="1" lang="ja-JP" altLang="en-US" sz="1400" dirty="0">
              <a:solidFill>
                <a:schemeClr val="tx1"/>
              </a:solidFill>
            </a:endParaRPr>
          </a:p>
        </p:txBody>
      </p:sp>
      <p:sp>
        <p:nvSpPr>
          <p:cNvPr id="18" name="正方形/長方形 17">
            <a:extLst>
              <a:ext uri="{FF2B5EF4-FFF2-40B4-BE49-F238E27FC236}">
                <a16:creationId xmlns:a16="http://schemas.microsoft.com/office/drawing/2014/main" id="{FFDD5AAD-71AB-4466-A3D2-B52C6816CA19}"/>
              </a:ext>
            </a:extLst>
          </p:cNvPr>
          <p:cNvSpPr/>
          <p:nvPr/>
        </p:nvSpPr>
        <p:spPr>
          <a:xfrm>
            <a:off x="6239158" y="2983405"/>
            <a:ext cx="1590392" cy="918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鉄鋼</a:t>
            </a:r>
            <a:r>
              <a:rPr lang="ja-JP" altLang="en-US" sz="2000">
                <a:solidFill>
                  <a:schemeClr val="tx1"/>
                </a:solidFill>
              </a:rPr>
              <a:t>・非鉄</a:t>
            </a:r>
            <a:endParaRPr kumimoji="1" lang="en-US" altLang="ja-JP" dirty="0">
              <a:solidFill>
                <a:schemeClr val="tx1"/>
              </a:solidFill>
            </a:endParaRPr>
          </a:p>
          <a:p>
            <a:pPr algn="ctr"/>
            <a:r>
              <a:rPr lang="en-US" altLang="ja-JP" sz="1400" dirty="0">
                <a:solidFill>
                  <a:schemeClr val="tx1"/>
                </a:solidFill>
              </a:rPr>
              <a:t>1576</a:t>
            </a:r>
          </a:p>
        </p:txBody>
      </p:sp>
      <p:sp>
        <p:nvSpPr>
          <p:cNvPr id="19" name="正方形/長方形 18">
            <a:extLst>
              <a:ext uri="{FF2B5EF4-FFF2-40B4-BE49-F238E27FC236}">
                <a16:creationId xmlns:a16="http://schemas.microsoft.com/office/drawing/2014/main" id="{B6D53333-091D-4FBD-83F9-9AB656915162}"/>
              </a:ext>
            </a:extLst>
          </p:cNvPr>
          <p:cNvSpPr/>
          <p:nvPr/>
        </p:nvSpPr>
        <p:spPr>
          <a:xfrm>
            <a:off x="3812523" y="4619270"/>
            <a:ext cx="1485972" cy="537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機械製造業</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B0DD4886-2B0B-41E7-8CA4-142AC1E70821}"/>
              </a:ext>
            </a:extLst>
          </p:cNvPr>
          <p:cNvSpPr/>
          <p:nvPr/>
        </p:nvSpPr>
        <p:spPr>
          <a:xfrm>
            <a:off x="4459053" y="3825846"/>
            <a:ext cx="1627974" cy="680313"/>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再生可能エネ</a:t>
            </a:r>
            <a:endParaRPr kumimoji="1" lang="en-US" altLang="ja-JP" sz="2000" dirty="0">
              <a:solidFill>
                <a:schemeClr val="tx1"/>
              </a:solidFill>
            </a:endParaRPr>
          </a:p>
          <a:p>
            <a:pPr algn="ctr"/>
            <a:r>
              <a:rPr lang="en-US" altLang="ja-JP" sz="1050" dirty="0">
                <a:solidFill>
                  <a:schemeClr val="tx1"/>
                </a:solidFill>
              </a:rPr>
              <a:t>(</a:t>
            </a:r>
            <a:r>
              <a:rPr lang="ja-JP" altLang="en-US" sz="1050" dirty="0">
                <a:solidFill>
                  <a:schemeClr val="tx1"/>
                </a:solidFill>
              </a:rPr>
              <a:t>蓄電池の非線型性が</a:t>
            </a:r>
            <a:endParaRPr lang="en-US" altLang="ja-JP" sz="1050" dirty="0">
              <a:solidFill>
                <a:schemeClr val="tx1"/>
              </a:solidFill>
            </a:endParaRPr>
          </a:p>
          <a:p>
            <a:pPr algn="ctr"/>
            <a:r>
              <a:rPr lang="ja-JP" altLang="en-US" sz="1050" dirty="0">
                <a:solidFill>
                  <a:schemeClr val="tx1"/>
                </a:solidFill>
              </a:rPr>
              <a:t>見えてきている</a:t>
            </a:r>
            <a:r>
              <a:rPr lang="en-US" altLang="ja-JP" sz="1050" dirty="0">
                <a:solidFill>
                  <a:schemeClr val="tx1"/>
                </a:solidFill>
              </a:rPr>
              <a:t>)</a:t>
            </a:r>
            <a:endParaRPr kumimoji="1" lang="ja-JP" altLang="en-US" sz="2000" dirty="0">
              <a:solidFill>
                <a:schemeClr val="tx1"/>
              </a:solidFill>
            </a:endParaRPr>
          </a:p>
        </p:txBody>
      </p:sp>
      <p:sp>
        <p:nvSpPr>
          <p:cNvPr id="21" name="コンテンツ プレースホルダー 1">
            <a:extLst>
              <a:ext uri="{FF2B5EF4-FFF2-40B4-BE49-F238E27FC236}">
                <a16:creationId xmlns:a16="http://schemas.microsoft.com/office/drawing/2014/main" id="{0456BBC9-D4F4-4AFC-86E2-905C5A3300B3}"/>
              </a:ext>
            </a:extLst>
          </p:cNvPr>
          <p:cNvSpPr txBox="1">
            <a:spLocks/>
          </p:cNvSpPr>
          <p:nvPr/>
        </p:nvSpPr>
        <p:spPr>
          <a:xfrm>
            <a:off x="842793" y="5323218"/>
            <a:ext cx="8017002" cy="904863"/>
          </a:xfrm>
          <a:prstGeom prst="rect">
            <a:avLst/>
          </a:prstGeom>
          <a:noFill/>
        </p:spPr>
        <p:txBody>
          <a:bodyPr vert="horz" wrap="square" lIns="91440" tIns="45720" rIns="91440" bIns="45720" rtlCol="0" anchor="t">
            <a:sp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600" dirty="0">
                <a:solidFill>
                  <a:schemeClr val="tx1"/>
                </a:solidFill>
              </a:rPr>
              <a:t>※</a:t>
            </a:r>
            <a:r>
              <a:rPr lang="ja-JP" altLang="en-US" sz="1600" dirty="0">
                <a:solidFill>
                  <a:schemeClr val="tx1"/>
                </a:solidFill>
              </a:rPr>
              <a:t>数値は国内のエネルギー消費量</a:t>
            </a:r>
            <a:r>
              <a:rPr lang="en-US" altLang="ja-JP" sz="1600" dirty="0">
                <a:solidFill>
                  <a:schemeClr val="tx1"/>
                </a:solidFill>
              </a:rPr>
              <a:t> [PJ/</a:t>
            </a:r>
            <a:r>
              <a:rPr lang="ja-JP" altLang="en-US" sz="1600" dirty="0">
                <a:solidFill>
                  <a:schemeClr val="tx1"/>
                </a:solidFill>
              </a:rPr>
              <a:t>年</a:t>
            </a:r>
            <a:r>
              <a:rPr lang="en-US" altLang="ja-JP" sz="1600" dirty="0">
                <a:solidFill>
                  <a:schemeClr val="tx1"/>
                </a:solidFill>
              </a:rPr>
              <a:t>] (</a:t>
            </a:r>
            <a:r>
              <a:rPr lang="ja-JP" altLang="en-US" sz="1600" dirty="0">
                <a:solidFill>
                  <a:schemeClr val="tx1"/>
                </a:solidFill>
              </a:rPr>
              <a:t>横軸</a:t>
            </a:r>
            <a:r>
              <a:rPr lang="en-US" altLang="ja-JP" sz="1600" dirty="0">
                <a:solidFill>
                  <a:schemeClr val="tx1"/>
                </a:solidFill>
              </a:rPr>
              <a:t>)</a:t>
            </a:r>
          </a:p>
          <a:p>
            <a:pPr marL="0" indent="0">
              <a:buNone/>
            </a:pPr>
            <a:r>
              <a:rPr lang="en-US" altLang="ja-JP" sz="1600" dirty="0">
                <a:solidFill>
                  <a:schemeClr val="tx1"/>
                </a:solidFill>
              </a:rPr>
              <a:t>※</a:t>
            </a:r>
            <a:r>
              <a:rPr lang="ja-JP" altLang="en-US" sz="1600" dirty="0">
                <a:solidFill>
                  <a:schemeClr val="tx1"/>
                </a:solidFill>
              </a:rPr>
              <a:t>削減率はこれまでの経験や高度制御の平均的な効果からの推定</a:t>
            </a:r>
            <a:endParaRPr lang="en-US" altLang="ja-JP" sz="1600" dirty="0">
              <a:solidFill>
                <a:schemeClr val="tx1"/>
              </a:solidFill>
            </a:endParaRPr>
          </a:p>
          <a:p>
            <a:pPr marL="0" indent="0">
              <a:buNone/>
            </a:pPr>
            <a:r>
              <a:rPr lang="en-US" altLang="ja-JP" sz="1600" dirty="0">
                <a:solidFill>
                  <a:schemeClr val="tx1"/>
                </a:solidFill>
              </a:rPr>
              <a:t>※</a:t>
            </a:r>
            <a:r>
              <a:rPr lang="ja-JP" altLang="en-US" sz="1600" dirty="0">
                <a:solidFill>
                  <a:schemeClr val="tx1"/>
                </a:solidFill>
              </a:rPr>
              <a:t>赤枠が本テーマの対象 </a:t>
            </a:r>
            <a:r>
              <a:rPr lang="en-US" altLang="ja-JP" sz="1600" dirty="0">
                <a:solidFill>
                  <a:schemeClr val="tx1"/>
                </a:solidFill>
              </a:rPr>
              <a:t>(</a:t>
            </a:r>
            <a:r>
              <a:rPr lang="ja-JP" altLang="en-US" sz="1600" dirty="0">
                <a:solidFill>
                  <a:schemeClr val="tx1"/>
                </a:solidFill>
              </a:rPr>
              <a:t>実線は</a:t>
            </a:r>
            <a:r>
              <a:rPr lang="en-US" altLang="ja-JP" sz="1600" dirty="0">
                <a:solidFill>
                  <a:schemeClr val="tx1"/>
                </a:solidFill>
              </a:rPr>
              <a:t>DDMO</a:t>
            </a:r>
            <a:r>
              <a:rPr lang="ja-JP" altLang="en-US" sz="1600" dirty="0">
                <a:solidFill>
                  <a:schemeClr val="tx1"/>
                </a:solidFill>
              </a:rPr>
              <a:t>で取り組んだ市場、破線は新たに取り組みたい市場</a:t>
            </a:r>
            <a:r>
              <a:rPr lang="en-US" altLang="ja-JP" sz="1600" dirty="0">
                <a:solidFill>
                  <a:schemeClr val="tx1"/>
                </a:solidFill>
              </a:rPr>
              <a:t>)</a:t>
            </a:r>
          </a:p>
        </p:txBody>
      </p:sp>
      <p:sp>
        <p:nvSpPr>
          <p:cNvPr id="23" name="コンテンツ プレースホルダー 4">
            <a:extLst>
              <a:ext uri="{FF2B5EF4-FFF2-40B4-BE49-F238E27FC236}">
                <a16:creationId xmlns:a16="http://schemas.microsoft.com/office/drawing/2014/main" id="{E16CB925-8EB3-43B1-B0B2-FCBD20F009DE}"/>
              </a:ext>
            </a:extLst>
          </p:cNvPr>
          <p:cNvSpPr txBox="1">
            <a:spLocks/>
          </p:cNvSpPr>
          <p:nvPr/>
        </p:nvSpPr>
        <p:spPr>
          <a:xfrm>
            <a:off x="223641" y="774529"/>
            <a:ext cx="8636154" cy="86607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オペレーターの手動運転が多く最適化余地が多いプロセス</a:t>
            </a:r>
            <a:endParaRPr kumimoji="1" lang="en-US" altLang="ja-JP" sz="2800" b="0" i="0" u="none" strike="noStrike" kern="1200" cap="none" spc="0" normalizeH="0" baseline="0" noProof="0">
              <a:ln>
                <a:noFill/>
              </a:ln>
              <a:solidFill>
                <a:srgbClr val="000000"/>
              </a:solidFill>
              <a:effectLst/>
              <a:uLnTx/>
              <a:uFillTx/>
              <a:latin typeface="Arial"/>
              <a:ea typeface="Meiryo UI"/>
              <a:cs typeface="+mn-cs"/>
            </a:endParaRPr>
          </a:p>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スケジューリングの効果が大きいプロセス </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r>
              <a:rPr kumimoji="1" lang="ja-JP" altLang="en-US" sz="2800" b="0" i="0" u="none" strike="noStrike" kern="1200" cap="none" spc="0" normalizeH="0" baseline="0" noProof="0">
                <a:ln>
                  <a:noFill/>
                </a:ln>
                <a:solidFill>
                  <a:srgbClr val="000000"/>
                </a:solidFill>
                <a:effectLst/>
                <a:uLnTx/>
                <a:uFillTx/>
                <a:latin typeface="Arial"/>
                <a:ea typeface="Meiryo UI"/>
                <a:cs typeface="+mn-cs"/>
              </a:rPr>
              <a:t>操業状態の変動が多いなど</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endParaRPr kumimoji="1" lang="ja-JP" altLang="en-US" sz="2800" b="0" i="0" u="none" strike="noStrike" kern="1200" cap="none" spc="0" normalizeH="0" baseline="0" noProof="0" dirty="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2384509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16AF0-25A3-47D2-B44D-85F97A527311}"/>
              </a:ext>
            </a:extLst>
          </p:cNvPr>
          <p:cNvSpPr>
            <a:spLocks noGrp="1"/>
          </p:cNvSpPr>
          <p:nvPr>
            <p:ph type="title"/>
          </p:nvPr>
        </p:nvSpPr>
        <p:spPr/>
        <p:txBody>
          <a:bodyPr/>
          <a:lstStyle/>
          <a:p>
            <a:r>
              <a:rPr lang="ja-JP" altLang="en-US" dirty="0"/>
              <a:t>化学・紙パ・水業界の外部環境分析 </a:t>
            </a:r>
            <a:r>
              <a:rPr lang="en-US" altLang="ja-JP" dirty="0"/>
              <a:t>(PEST)</a:t>
            </a:r>
            <a:endParaRPr kumimoji="1" lang="ja-JP" altLang="en-US" dirty="0"/>
          </a:p>
        </p:txBody>
      </p:sp>
      <p:sp>
        <p:nvSpPr>
          <p:cNvPr id="3" name="スライド番号プレースホルダー 2">
            <a:extLst>
              <a:ext uri="{FF2B5EF4-FFF2-40B4-BE49-F238E27FC236}">
                <a16:creationId xmlns:a16="http://schemas.microsoft.com/office/drawing/2014/main" id="{5C334AF4-58C1-4166-BC47-2E62A8FAA705}"/>
              </a:ext>
            </a:extLst>
          </p:cNvPr>
          <p:cNvSpPr>
            <a:spLocks noGrp="1"/>
          </p:cNvSpPr>
          <p:nvPr>
            <p:ph type="sldNum" sz="quarter" idx="10"/>
          </p:nvPr>
        </p:nvSpPr>
        <p:spPr/>
        <p:txBody>
          <a:bodyPr/>
          <a:lstStyle/>
          <a:p>
            <a:fld id="{584EAAFE-CFE5-40AD-8E95-5BFF290DC5CF}" type="slidenum">
              <a:rPr kumimoji="1" lang="ja-JP" altLang="en-US" smtClean="0"/>
              <a:pPr/>
              <a:t>63</a:t>
            </a:fld>
            <a:endParaRPr kumimoji="1" lang="ja-JP" altLang="en-US"/>
          </a:p>
        </p:txBody>
      </p:sp>
      <p:sp>
        <p:nvSpPr>
          <p:cNvPr id="4" name="テキスト プレースホルダー 3">
            <a:extLst>
              <a:ext uri="{FF2B5EF4-FFF2-40B4-BE49-F238E27FC236}">
                <a16:creationId xmlns:a16="http://schemas.microsoft.com/office/drawing/2014/main" id="{44A11F5E-D610-420A-A114-3B3E7EC41DA5}"/>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1DC69362-3BF5-423B-AB9A-BAD494C83B49}"/>
              </a:ext>
            </a:extLst>
          </p:cNvPr>
          <p:cNvGraphicFramePr>
            <a:graphicFrameLocks noGrp="1"/>
          </p:cNvGraphicFramePr>
          <p:nvPr/>
        </p:nvGraphicFramePr>
        <p:xfrm>
          <a:off x="223640" y="859790"/>
          <a:ext cx="8714619" cy="4541520"/>
        </p:xfrm>
        <a:graphic>
          <a:graphicData uri="http://schemas.openxmlformats.org/drawingml/2006/table">
            <a:tbl>
              <a:tblPr firstRow="1" bandRow="1">
                <a:tableStyleId>{5940675A-B579-460E-94D1-54222C63F5DA}</a:tableStyleId>
              </a:tblPr>
              <a:tblGrid>
                <a:gridCol w="679330">
                  <a:extLst>
                    <a:ext uri="{9D8B030D-6E8A-4147-A177-3AD203B41FA5}">
                      <a16:colId xmlns:a16="http://schemas.microsoft.com/office/drawing/2014/main" val="184957858"/>
                    </a:ext>
                  </a:extLst>
                </a:gridCol>
                <a:gridCol w="1874520">
                  <a:extLst>
                    <a:ext uri="{9D8B030D-6E8A-4147-A177-3AD203B41FA5}">
                      <a16:colId xmlns:a16="http://schemas.microsoft.com/office/drawing/2014/main" val="2635043782"/>
                    </a:ext>
                  </a:extLst>
                </a:gridCol>
                <a:gridCol w="6160769">
                  <a:extLst>
                    <a:ext uri="{9D8B030D-6E8A-4147-A177-3AD203B41FA5}">
                      <a16:colId xmlns:a16="http://schemas.microsoft.com/office/drawing/2014/main" val="1099706454"/>
                    </a:ext>
                  </a:extLst>
                </a:gridCol>
              </a:tblGrid>
              <a:tr h="0">
                <a:tc>
                  <a:txBody>
                    <a:bodyPr/>
                    <a:lstStyle/>
                    <a:p>
                      <a:r>
                        <a:rPr kumimoji="1" lang="ja-JP" altLang="en-US" sz="1600"/>
                        <a:t>分類</a:t>
                      </a:r>
                    </a:p>
                  </a:txBody>
                  <a:tcPr>
                    <a:solidFill>
                      <a:srgbClr val="C7E4FF"/>
                    </a:solidFill>
                  </a:tcPr>
                </a:tc>
                <a:tc>
                  <a:txBody>
                    <a:bodyPr/>
                    <a:lstStyle/>
                    <a:p>
                      <a:r>
                        <a:rPr kumimoji="1" lang="ja-JP" altLang="en-US" sz="1600"/>
                        <a:t>項目</a:t>
                      </a:r>
                    </a:p>
                  </a:txBody>
                  <a:tcPr>
                    <a:solidFill>
                      <a:srgbClr val="C7E4FF"/>
                    </a:solidFill>
                  </a:tcPr>
                </a:tc>
                <a:tc>
                  <a:txBody>
                    <a:bodyPr/>
                    <a:lstStyle/>
                    <a:p>
                      <a:r>
                        <a:rPr kumimoji="1" lang="ja-JP" altLang="en-US" sz="1600"/>
                        <a:t>内容</a:t>
                      </a:r>
                    </a:p>
                  </a:txBody>
                  <a:tcPr>
                    <a:solidFill>
                      <a:srgbClr val="C7E4FF"/>
                    </a:solidFill>
                  </a:tcPr>
                </a:tc>
                <a:extLst>
                  <a:ext uri="{0D108BD9-81ED-4DB2-BD59-A6C34878D82A}">
                    <a16:rowId xmlns:a16="http://schemas.microsoft.com/office/drawing/2014/main" val="2178891857"/>
                  </a:ext>
                </a:extLst>
              </a:tr>
              <a:tr h="517558">
                <a:tc>
                  <a:txBody>
                    <a:bodyPr/>
                    <a:lstStyle/>
                    <a:p>
                      <a:r>
                        <a:rPr kumimoji="1" lang="en-US" altLang="ja-JP" sz="1600" dirty="0"/>
                        <a:t>S</a:t>
                      </a:r>
                      <a:endParaRPr kumimoji="1" lang="ja-JP" altLang="en-US" sz="1600"/>
                    </a:p>
                  </a:txBody>
                  <a:tcPr anchor="ctr"/>
                </a:tc>
                <a:tc>
                  <a:txBody>
                    <a:bodyPr/>
                    <a:lstStyle/>
                    <a:p>
                      <a:r>
                        <a:rPr kumimoji="1" lang="ja-JP" altLang="en-US" sz="1400"/>
                        <a:t>高齢化の進展</a:t>
                      </a:r>
                    </a:p>
                    <a:p>
                      <a:r>
                        <a:rPr kumimoji="1" lang="ja-JP" altLang="en-US" sz="1400"/>
                        <a:t>働き方改革</a:t>
                      </a:r>
                    </a:p>
                  </a:txBody>
                  <a:tcPr anchor="ctr"/>
                </a:tc>
                <a:tc>
                  <a:txBody>
                    <a:bodyPr/>
                    <a:lstStyle/>
                    <a:p>
                      <a:r>
                        <a:rPr kumimoji="1" lang="ja-JP" altLang="en-US" sz="1200"/>
                        <a:t>従業員の高齢化による</a:t>
                      </a:r>
                      <a:r>
                        <a:rPr kumimoji="1" lang="ja-JP" altLang="en-US" sz="1200">
                          <a:solidFill>
                            <a:schemeClr val="accent4"/>
                          </a:solidFill>
                        </a:rPr>
                        <a:t>技術伝承</a:t>
                      </a:r>
                      <a:r>
                        <a:rPr kumimoji="1" lang="ja-JP" altLang="en-US" sz="1200"/>
                        <a:t>が課題。</a:t>
                      </a:r>
                    </a:p>
                    <a:p>
                      <a:r>
                        <a:rPr kumimoji="1" lang="ja-JP" altLang="en-US" sz="1200"/>
                        <a:t>働き方改革により、従業員の</a:t>
                      </a:r>
                      <a:r>
                        <a:rPr kumimoji="1" lang="ja-JP" altLang="en-US" sz="1200">
                          <a:solidFill>
                            <a:schemeClr val="accent4"/>
                          </a:solidFill>
                        </a:rPr>
                        <a:t>ワークロードの最適化</a:t>
                      </a:r>
                      <a:r>
                        <a:rPr kumimoji="1" lang="ja-JP" altLang="en-US" sz="1200"/>
                        <a:t>、</a:t>
                      </a:r>
                      <a:r>
                        <a:rPr kumimoji="1" lang="ja-JP" altLang="en-US" sz="1200">
                          <a:solidFill>
                            <a:schemeClr val="accent4"/>
                          </a:solidFill>
                        </a:rPr>
                        <a:t>業務時間の短縮</a:t>
                      </a:r>
                      <a:r>
                        <a:rPr kumimoji="1" lang="ja-JP" altLang="en-US" sz="1200"/>
                        <a:t>要求。</a:t>
                      </a:r>
                    </a:p>
                    <a:p>
                      <a:r>
                        <a:rPr kumimoji="1" lang="ja-JP" altLang="en-US" sz="1200"/>
                        <a:t>根本的な対策として、</a:t>
                      </a:r>
                      <a:r>
                        <a:rPr kumimoji="1" lang="ja-JP" altLang="en-US" sz="1200">
                          <a:solidFill>
                            <a:schemeClr val="tx1"/>
                          </a:solidFill>
                        </a:rPr>
                        <a:t>省人化プラントの設計</a:t>
                      </a:r>
                      <a:r>
                        <a:rPr kumimoji="1" lang="ja-JP" altLang="en-US" sz="1200"/>
                        <a:t>への意欲も高まっている。</a:t>
                      </a:r>
                    </a:p>
                  </a:txBody>
                  <a:tcPr/>
                </a:tc>
                <a:extLst>
                  <a:ext uri="{0D108BD9-81ED-4DB2-BD59-A6C34878D82A}">
                    <a16:rowId xmlns:a16="http://schemas.microsoft.com/office/drawing/2014/main" val="1086148620"/>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人員不足の顕在化</a:t>
                      </a:r>
                    </a:p>
                  </a:txBody>
                  <a:tcPr anchor="ctr"/>
                </a:tc>
                <a:tc>
                  <a:txBody>
                    <a:bodyPr/>
                    <a:lstStyle/>
                    <a:p>
                      <a:r>
                        <a:rPr kumimoji="1" lang="ja-JP" altLang="en-US" sz="1200"/>
                        <a:t>熟練工の退職や、若年雇用人材の不足が顕在化。</a:t>
                      </a:r>
                    </a:p>
                    <a:p>
                      <a:r>
                        <a:rPr kumimoji="1" lang="ja-JP" altLang="en-US" sz="1200"/>
                        <a:t>人手不足はプラントが抱える全ての課題について影響を与える最も重要な問題。</a:t>
                      </a:r>
                    </a:p>
                  </a:txBody>
                  <a:tcPr/>
                </a:tc>
                <a:extLst>
                  <a:ext uri="{0D108BD9-81ED-4DB2-BD59-A6C34878D82A}">
                    <a16:rowId xmlns:a16="http://schemas.microsoft.com/office/drawing/2014/main" val="1251303029"/>
                  </a:ext>
                </a:extLst>
              </a:tr>
              <a:tr h="391044">
                <a:tc>
                  <a:txBody>
                    <a:bodyPr/>
                    <a:lstStyle/>
                    <a:p>
                      <a:r>
                        <a:rPr kumimoji="1" lang="en-US" altLang="ja-JP" sz="1600" dirty="0"/>
                        <a:t>E</a:t>
                      </a:r>
                      <a:endParaRPr kumimoji="1" lang="ja-JP" altLang="en-US" sz="1600"/>
                    </a:p>
                  </a:txBody>
                  <a:tcPr anchor="ctr"/>
                </a:tc>
                <a:tc>
                  <a:txBody>
                    <a:bodyPr/>
                    <a:lstStyle/>
                    <a:p>
                      <a:r>
                        <a:rPr kumimoji="1" lang="ja-JP" altLang="en-US" sz="1400"/>
                        <a:t>国内市場の成長鈍化</a:t>
                      </a:r>
                    </a:p>
                    <a:p>
                      <a:r>
                        <a:rPr kumimoji="1" lang="ja-JP" altLang="en-US" sz="1400"/>
                        <a:t>グローバル競争の激化</a:t>
                      </a:r>
                    </a:p>
                  </a:txBody>
                  <a:tcPr anchor="ctr"/>
                </a:tc>
                <a:tc>
                  <a:txBody>
                    <a:bodyPr/>
                    <a:lstStyle/>
                    <a:p>
                      <a:r>
                        <a:rPr kumimoji="1" lang="ja-JP" altLang="en-US" sz="1200"/>
                        <a:t>国内経済の成長鈍化に伴い、化学品（特にバルク素材）の国内需要拡大は先細り新興国での化学品需要の拡大によりグローバルでの</a:t>
                      </a:r>
                      <a:r>
                        <a:rPr kumimoji="1" lang="ja-JP" altLang="en-US" sz="1200">
                          <a:solidFill>
                            <a:schemeClr val="accent4"/>
                          </a:solidFill>
                        </a:rPr>
                        <a:t>コスト競争が激化</a:t>
                      </a:r>
                      <a:r>
                        <a:rPr kumimoji="1" lang="ja-JP" altLang="en-US" sz="1200"/>
                        <a:t>。紙パ・水も国内需要は減少傾向。</a:t>
                      </a:r>
                    </a:p>
                  </a:txBody>
                  <a:tcPr/>
                </a:tc>
                <a:extLst>
                  <a:ext uri="{0D108BD9-81ED-4DB2-BD59-A6C34878D82A}">
                    <a16:rowId xmlns:a16="http://schemas.microsoft.com/office/drawing/2014/main" val="2690987283"/>
                  </a:ext>
                </a:extLst>
              </a:tr>
              <a:tr h="368042">
                <a:tc>
                  <a:txBody>
                    <a:bodyPr/>
                    <a:lstStyle/>
                    <a:p>
                      <a:r>
                        <a:rPr kumimoji="1" lang="en-US" altLang="ja-JP" sz="1600" dirty="0"/>
                        <a:t>E</a:t>
                      </a:r>
                      <a:endParaRPr kumimoji="1" lang="ja-JP" altLang="en-US" sz="1600"/>
                    </a:p>
                  </a:txBody>
                  <a:tcPr anchor="ctr"/>
                </a:tc>
                <a:tc>
                  <a:txBody>
                    <a:bodyPr/>
                    <a:lstStyle/>
                    <a:p>
                      <a:r>
                        <a:rPr kumimoji="1" lang="ja-JP" altLang="en-US" sz="1400"/>
                        <a:t>顧客ニーズの多様化</a:t>
                      </a:r>
                    </a:p>
                  </a:txBody>
                  <a:tcPr anchor="ctr"/>
                </a:tc>
                <a:tc>
                  <a:txBody>
                    <a:bodyPr/>
                    <a:lstStyle/>
                    <a:p>
                      <a:r>
                        <a:rPr kumimoji="1" lang="ja-JP" altLang="en-US" sz="1200"/>
                        <a:t>顧客ニーズが多様化、製品数のバリエーションが増加傾向。製品のライフサイクル短縮。少量多品種につながり、</a:t>
                      </a:r>
                      <a:r>
                        <a:rPr kumimoji="1" lang="ja-JP" altLang="en-US" sz="1200">
                          <a:solidFill>
                            <a:schemeClr val="accent4"/>
                          </a:solidFill>
                        </a:rPr>
                        <a:t>製造や生産計画の最適化の難易度</a:t>
                      </a:r>
                      <a:r>
                        <a:rPr kumimoji="1" lang="ja-JP" altLang="en-US" sz="1200"/>
                        <a:t>が高まる。</a:t>
                      </a:r>
                      <a:endParaRPr kumimoji="1" lang="en-US" altLang="ja-JP" sz="1200" dirty="0"/>
                    </a:p>
                    <a:p>
                      <a:r>
                        <a:rPr kumimoji="1" lang="ja-JP" altLang="en-US" sz="1200"/>
                        <a:t>紙パは従来よりプラントが</a:t>
                      </a:r>
                      <a:r>
                        <a:rPr kumimoji="1" lang="ja-JP" altLang="en-US" sz="1200">
                          <a:solidFill>
                            <a:schemeClr val="accent4"/>
                          </a:solidFill>
                        </a:rPr>
                        <a:t>多工程、多要素設備</a:t>
                      </a:r>
                      <a:r>
                        <a:rPr kumimoji="1" lang="ja-JP" altLang="en-US" sz="1200"/>
                        <a:t>からなる産業。</a:t>
                      </a:r>
                    </a:p>
                  </a:txBody>
                  <a:tcPr/>
                </a:tc>
                <a:extLst>
                  <a:ext uri="{0D108BD9-81ED-4DB2-BD59-A6C34878D82A}">
                    <a16:rowId xmlns:a16="http://schemas.microsoft.com/office/drawing/2014/main" val="2083035649"/>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供給責任の担保</a:t>
                      </a:r>
                    </a:p>
                  </a:txBody>
                  <a:tcPr anchor="ctr"/>
                </a:tc>
                <a:tc>
                  <a:txBody>
                    <a:bodyPr/>
                    <a:lstStyle/>
                    <a:p>
                      <a:r>
                        <a:rPr kumimoji="1" lang="ja-JP" altLang="en-US" sz="1200"/>
                        <a:t>震災などによる大手化学企業のプラント事故を受けて原料・製品の供給停止となるなど、川下へ供給責任の重要性が顕在化。</a:t>
                      </a:r>
                    </a:p>
                  </a:txBody>
                  <a:tcPr/>
                </a:tc>
                <a:extLst>
                  <a:ext uri="{0D108BD9-81ED-4DB2-BD59-A6C34878D82A}">
                    <a16:rowId xmlns:a16="http://schemas.microsoft.com/office/drawing/2014/main" val="848710573"/>
                  </a:ext>
                </a:extLst>
              </a:tr>
              <a:tr h="368042">
                <a:tc>
                  <a:txBody>
                    <a:bodyPr/>
                    <a:lstStyle/>
                    <a:p>
                      <a:r>
                        <a:rPr kumimoji="1" lang="en-US" altLang="ja-JP" sz="1600" dirty="0"/>
                        <a:t>T</a:t>
                      </a:r>
                      <a:endParaRPr kumimoji="1" lang="ja-JP" altLang="en-US" sz="1600"/>
                    </a:p>
                  </a:txBody>
                  <a:tcPr anchor="ctr"/>
                </a:tc>
                <a:tc>
                  <a:txBody>
                    <a:bodyPr/>
                    <a:lstStyle/>
                    <a:p>
                      <a:r>
                        <a:rPr kumimoji="1" lang="ja-JP" altLang="en-US" sz="1400"/>
                        <a:t>デジタル技術の進展</a:t>
                      </a:r>
                    </a:p>
                  </a:txBody>
                  <a:tcPr anchor="ctr"/>
                </a:tc>
                <a:tc>
                  <a:txBody>
                    <a:bodyPr/>
                    <a:lstStyle/>
                    <a:p>
                      <a:r>
                        <a:rPr kumimoji="1" lang="ja-JP" altLang="en-US" sz="1200"/>
                        <a:t>感染症防止のための</a:t>
                      </a:r>
                      <a:r>
                        <a:rPr kumimoji="1" lang="ja-JP" altLang="en-US" sz="1200">
                          <a:solidFill>
                            <a:schemeClr val="accent4"/>
                          </a:solidFill>
                        </a:rPr>
                        <a:t>遠隔操業、制御</a:t>
                      </a:r>
                      <a:r>
                        <a:rPr kumimoji="1" lang="ja-JP" altLang="en-US" sz="1200"/>
                        <a:t>。</a:t>
                      </a:r>
                      <a:r>
                        <a:rPr kumimoji="1" lang="en-US" altLang="ja-JP" sz="1200" dirty="0">
                          <a:solidFill>
                            <a:schemeClr val="accent4"/>
                          </a:solidFill>
                        </a:rPr>
                        <a:t>Cyber physical system</a:t>
                      </a:r>
                      <a:r>
                        <a:rPr kumimoji="1" lang="ja-JP" altLang="en-US" sz="1200">
                          <a:solidFill>
                            <a:schemeClr val="accent4"/>
                          </a:solidFill>
                        </a:rPr>
                        <a:t>や</a:t>
                      </a:r>
                      <a:r>
                        <a:rPr kumimoji="1" lang="en-US" altLang="ja-JP" sz="1200" dirty="0">
                          <a:solidFill>
                            <a:schemeClr val="accent4"/>
                          </a:solidFill>
                        </a:rPr>
                        <a:t>digital twin</a:t>
                      </a:r>
                      <a:r>
                        <a:rPr kumimoji="1" lang="ja-JP" altLang="en-US" sz="1200"/>
                        <a:t>のによる操業改善。</a:t>
                      </a:r>
                      <a:br>
                        <a:rPr kumimoji="1" lang="en-US" altLang="ja-JP" sz="1200" dirty="0"/>
                      </a:br>
                      <a:r>
                        <a:rPr kumimoji="1" lang="ja-JP" altLang="en-US" sz="1200"/>
                        <a:t>サイバー攻撃のリスク増大。制御システムのセキュリティに関する取り組み要求。</a:t>
                      </a:r>
                    </a:p>
                  </a:txBody>
                  <a:tcPr/>
                </a:tc>
                <a:extLst>
                  <a:ext uri="{0D108BD9-81ED-4DB2-BD59-A6C34878D82A}">
                    <a16:rowId xmlns:a16="http://schemas.microsoft.com/office/drawing/2014/main" val="247958156"/>
                  </a:ext>
                </a:extLst>
              </a:tr>
              <a:tr h="391044">
                <a:tc>
                  <a:txBody>
                    <a:bodyPr/>
                    <a:lstStyle/>
                    <a:p>
                      <a:r>
                        <a:rPr kumimoji="1" lang="en-US" altLang="ja-JP" sz="1600" dirty="0"/>
                        <a:t>E</a:t>
                      </a:r>
                      <a:endParaRPr kumimoji="1" lang="ja-JP" altLang="en-US" sz="1600"/>
                    </a:p>
                  </a:txBody>
                  <a:tcPr anchor="ctr"/>
                </a:tc>
                <a:tc>
                  <a:txBody>
                    <a:bodyPr/>
                    <a:lstStyle/>
                    <a:p>
                      <a:r>
                        <a:rPr kumimoji="1" lang="en" altLang="ja-JP" sz="1400" dirty="0"/>
                        <a:t>ESG</a:t>
                      </a:r>
                      <a:r>
                        <a:rPr kumimoji="1" lang="ja-JP" altLang="en-US" sz="1400"/>
                        <a:t>等の環境意識の高まり</a:t>
                      </a:r>
                    </a:p>
                  </a:txBody>
                  <a:tcPr anchor="ctr"/>
                </a:tc>
                <a:tc>
                  <a:txBody>
                    <a:bodyPr/>
                    <a:lstStyle/>
                    <a:p>
                      <a:r>
                        <a:rPr kumimoji="1" lang="en" altLang="ja-JP" sz="1200" dirty="0"/>
                        <a:t>ESG</a:t>
                      </a:r>
                      <a:r>
                        <a:rPr kumimoji="1" lang="ja-JP" altLang="en-US" sz="1200"/>
                        <a:t>投資の普及に伴い、経営の観点からも</a:t>
                      </a:r>
                      <a:r>
                        <a:rPr kumimoji="1" lang="ja-JP" altLang="en-US" sz="1200">
                          <a:solidFill>
                            <a:schemeClr val="accent4"/>
                          </a:solidFill>
                        </a:rPr>
                        <a:t>低環境負荷・持続可能なビジネスモデルの構築</a:t>
                      </a:r>
                      <a:r>
                        <a:rPr kumimoji="1" lang="ja-JP" altLang="en-US" sz="1200"/>
                        <a:t>が加速。</a:t>
                      </a:r>
                    </a:p>
                  </a:txBody>
                  <a:tcPr/>
                </a:tc>
                <a:extLst>
                  <a:ext uri="{0D108BD9-81ED-4DB2-BD59-A6C34878D82A}">
                    <a16:rowId xmlns:a16="http://schemas.microsoft.com/office/drawing/2014/main" val="1940851591"/>
                  </a:ext>
                </a:extLst>
              </a:tr>
              <a:tr h="253029">
                <a:tc>
                  <a:txBody>
                    <a:bodyPr/>
                    <a:lstStyle/>
                    <a:p>
                      <a:r>
                        <a:rPr kumimoji="1" lang="en-US" altLang="ja-JP" sz="1600" dirty="0"/>
                        <a:t>P</a:t>
                      </a:r>
                      <a:endParaRPr kumimoji="1" lang="ja-JP" altLang="en-US" sz="1600"/>
                    </a:p>
                  </a:txBody>
                  <a:tcPr/>
                </a:tc>
                <a:tc>
                  <a:txBody>
                    <a:bodyPr/>
                    <a:lstStyle/>
                    <a:p>
                      <a:r>
                        <a:rPr kumimoji="1" lang="ja-JP" altLang="en-US" sz="1400"/>
                        <a:t>気候変動対策</a:t>
                      </a:r>
                      <a:endParaRPr kumimoji="1" lang="en-US" altLang="ja-JP" sz="1400" dirty="0"/>
                    </a:p>
                    <a:p>
                      <a:r>
                        <a:rPr kumimoji="1" lang="en-US" altLang="ja-JP" sz="1400" dirty="0"/>
                        <a:t>SDGs</a:t>
                      </a:r>
                      <a:endParaRPr kumimoji="1" lang="ja-JP" altLang="en-US" sz="1400"/>
                    </a:p>
                  </a:txBody>
                  <a:tcPr/>
                </a:tc>
                <a:tc>
                  <a:txBody>
                    <a:bodyPr/>
                    <a:lstStyle/>
                    <a:p>
                      <a:r>
                        <a:rPr kumimoji="1" lang="ja-JP" altLang="en-US" sz="1200"/>
                        <a:t>主要排出国を含む全ての国が温室効果ガスの削減目標を</a:t>
                      </a:r>
                      <a:r>
                        <a:rPr kumimoji="1" lang="en-US" altLang="ja-JP" sz="1200" dirty="0"/>
                        <a:t>5</a:t>
                      </a:r>
                      <a:r>
                        <a:rPr kumimoji="1" lang="ja-JP" altLang="en-US" sz="1200"/>
                        <a:t>年ごとに提出・更新すること。日本も</a:t>
                      </a:r>
                      <a:r>
                        <a:rPr kumimoji="1" lang="en-US" altLang="ja-JP" sz="1200" dirty="0"/>
                        <a:t>2030</a:t>
                      </a:r>
                      <a:r>
                        <a:rPr kumimoji="1" lang="ja-JP" altLang="en-US" sz="1200"/>
                        <a:t>年度に</a:t>
                      </a:r>
                      <a:r>
                        <a:rPr kumimoji="1" lang="en-US" altLang="ja-JP" sz="1200" dirty="0"/>
                        <a:t>2013</a:t>
                      </a:r>
                      <a:r>
                        <a:rPr kumimoji="1" lang="ja-JP" altLang="en-US" sz="1200"/>
                        <a:t>年度比</a:t>
                      </a:r>
                      <a:r>
                        <a:rPr kumimoji="1" lang="en-US" altLang="ja-JP" sz="1200" dirty="0"/>
                        <a:t>26%</a:t>
                      </a:r>
                      <a:r>
                        <a:rPr kumimoji="1" lang="ja-JP" altLang="en-US" sz="1200"/>
                        <a:t>削減。</a:t>
                      </a:r>
                    </a:p>
                  </a:txBody>
                  <a:tcPr/>
                </a:tc>
                <a:extLst>
                  <a:ext uri="{0D108BD9-81ED-4DB2-BD59-A6C34878D82A}">
                    <a16:rowId xmlns:a16="http://schemas.microsoft.com/office/drawing/2014/main" val="4104785996"/>
                  </a:ext>
                </a:extLst>
              </a:tr>
            </a:tbl>
          </a:graphicData>
        </a:graphic>
      </p:graphicFrame>
      <p:sp>
        <p:nvSpPr>
          <p:cNvPr id="6" name="テキスト ボックス 5">
            <a:extLst>
              <a:ext uri="{FF2B5EF4-FFF2-40B4-BE49-F238E27FC236}">
                <a16:creationId xmlns:a16="http://schemas.microsoft.com/office/drawing/2014/main" id="{FE17E552-323B-4688-AF88-A7EC504600B0}"/>
              </a:ext>
            </a:extLst>
          </p:cNvPr>
          <p:cNvSpPr txBox="1"/>
          <p:nvPr/>
        </p:nvSpPr>
        <p:spPr>
          <a:xfrm>
            <a:off x="925830" y="5423465"/>
            <a:ext cx="4907113" cy="83099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a:t>人手による最適な操業の限界</a:t>
            </a:r>
            <a:r>
              <a:rPr kumimoji="1" lang="en-US" altLang="ja-JP" sz="1600" dirty="0"/>
              <a:t> (</a:t>
            </a:r>
            <a:r>
              <a:rPr kumimoji="1" lang="ja-JP" altLang="en-US" sz="1600"/>
              <a:t>技術伝承、人手不足</a:t>
            </a:r>
            <a:r>
              <a:rPr kumimoji="1" lang="en-US" altLang="ja-JP" sz="1600" dirty="0"/>
              <a:t>)</a:t>
            </a:r>
          </a:p>
          <a:p>
            <a:pPr marL="285750" indent="-285750">
              <a:buFont typeface="Arial" panose="020B0604020202020204" pitchFamily="34" charset="0"/>
              <a:buChar char="•"/>
            </a:pPr>
            <a:r>
              <a:rPr lang="ja-JP" altLang="en-US" sz="1600"/>
              <a:t>最適な操業の必要性の増大</a:t>
            </a:r>
            <a:r>
              <a:rPr lang="en-US" altLang="ja-JP" sz="1600" dirty="0"/>
              <a:t> (</a:t>
            </a:r>
            <a:r>
              <a:rPr lang="ja-JP" altLang="en-US" sz="1600"/>
              <a:t>コスト競争、環境問題</a:t>
            </a:r>
            <a:r>
              <a:rPr lang="en-US" altLang="ja-JP" sz="1600" dirty="0"/>
              <a:t>)</a:t>
            </a:r>
          </a:p>
          <a:p>
            <a:pPr marL="285750" indent="-285750">
              <a:buFont typeface="Arial" panose="020B0604020202020204" pitchFamily="34" charset="0"/>
              <a:buChar char="•"/>
            </a:pPr>
            <a:r>
              <a:rPr kumimoji="1" lang="ja-JP" altLang="en-US" sz="1600"/>
              <a:t>最適な操業の困難さの増大</a:t>
            </a:r>
            <a:r>
              <a:rPr kumimoji="1" lang="en-US" altLang="ja-JP" sz="1600" dirty="0"/>
              <a:t> (</a:t>
            </a:r>
            <a:r>
              <a:rPr lang="ja-JP" altLang="en-US" sz="1600"/>
              <a:t>顧客ニーズの多様化</a:t>
            </a:r>
            <a:r>
              <a:rPr lang="en-US" altLang="ja-JP" sz="1600" dirty="0"/>
              <a:t>)</a:t>
            </a:r>
            <a:endParaRPr kumimoji="1" lang="ja-JP" altLang="en-US" sz="1600"/>
          </a:p>
        </p:txBody>
      </p:sp>
      <p:sp>
        <p:nvSpPr>
          <p:cNvPr id="7" name="テキスト ボックス 6">
            <a:extLst>
              <a:ext uri="{FF2B5EF4-FFF2-40B4-BE49-F238E27FC236}">
                <a16:creationId xmlns:a16="http://schemas.microsoft.com/office/drawing/2014/main" id="{B9C64695-814C-4AF8-8BE2-98789E4831EC}"/>
              </a:ext>
            </a:extLst>
          </p:cNvPr>
          <p:cNvSpPr txBox="1"/>
          <p:nvPr/>
        </p:nvSpPr>
        <p:spPr>
          <a:xfrm>
            <a:off x="6877397" y="5560598"/>
            <a:ext cx="1848583" cy="584775"/>
          </a:xfrm>
          <a:prstGeom prst="rect">
            <a:avLst/>
          </a:prstGeom>
          <a:noFill/>
        </p:spPr>
        <p:txBody>
          <a:bodyPr wrap="none" rtlCol="0">
            <a:spAutoFit/>
          </a:bodyPr>
          <a:lstStyle/>
          <a:p>
            <a:r>
              <a:rPr kumimoji="1" lang="ja-JP" altLang="en-US" sz="1600"/>
              <a:t>生産プラントにおける</a:t>
            </a:r>
            <a:endParaRPr kumimoji="1" lang="en-US" altLang="ja-JP" sz="1600" dirty="0"/>
          </a:p>
          <a:p>
            <a:r>
              <a:rPr lang="ja-JP" altLang="en-US" sz="1600"/>
              <a:t>最適操業の必要性</a:t>
            </a:r>
            <a:endParaRPr kumimoji="1" lang="ja-JP" altLang="en-US" sz="1600"/>
          </a:p>
        </p:txBody>
      </p:sp>
      <p:sp>
        <p:nvSpPr>
          <p:cNvPr id="8" name="右矢印 9">
            <a:extLst>
              <a:ext uri="{FF2B5EF4-FFF2-40B4-BE49-F238E27FC236}">
                <a16:creationId xmlns:a16="http://schemas.microsoft.com/office/drawing/2014/main" id="{0896CD09-0CC0-440F-97B3-2877CF085E8B}"/>
              </a:ext>
            </a:extLst>
          </p:cNvPr>
          <p:cNvSpPr/>
          <p:nvPr/>
        </p:nvSpPr>
        <p:spPr>
          <a:xfrm>
            <a:off x="6343650" y="5726430"/>
            <a:ext cx="468630" cy="32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p>
        </p:txBody>
      </p:sp>
      <p:sp>
        <p:nvSpPr>
          <p:cNvPr id="9" name="曲折矢印 10">
            <a:extLst>
              <a:ext uri="{FF2B5EF4-FFF2-40B4-BE49-F238E27FC236}">
                <a16:creationId xmlns:a16="http://schemas.microsoft.com/office/drawing/2014/main" id="{E33714F8-7837-4AE1-A697-AB48F4C01F72}"/>
              </a:ext>
            </a:extLst>
          </p:cNvPr>
          <p:cNvSpPr/>
          <p:nvPr/>
        </p:nvSpPr>
        <p:spPr>
          <a:xfrm flipV="1">
            <a:off x="388619" y="5452109"/>
            <a:ext cx="537211" cy="571499"/>
          </a:xfrm>
          <a:prstGeom prst="bentArrow">
            <a:avLst>
              <a:gd name="adj1" fmla="val 31371"/>
              <a:gd name="adj2" fmla="val 29460"/>
              <a:gd name="adj3" fmla="val 3392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solidFill>
                <a:schemeClr val="tx1"/>
              </a:solidFill>
            </a:endParaRPr>
          </a:p>
        </p:txBody>
      </p:sp>
      <p:sp>
        <p:nvSpPr>
          <p:cNvPr id="10" name="テキスト ボックス 9">
            <a:extLst>
              <a:ext uri="{FF2B5EF4-FFF2-40B4-BE49-F238E27FC236}">
                <a16:creationId xmlns:a16="http://schemas.microsoft.com/office/drawing/2014/main" id="{D3A6A2EC-D90A-4638-B68B-4189D3BE5BDE}"/>
              </a:ext>
            </a:extLst>
          </p:cNvPr>
          <p:cNvSpPr txBox="1"/>
          <p:nvPr/>
        </p:nvSpPr>
        <p:spPr>
          <a:xfrm>
            <a:off x="9530821" y="136525"/>
            <a:ext cx="2476960" cy="523220"/>
          </a:xfrm>
          <a:prstGeom prst="rect">
            <a:avLst/>
          </a:prstGeom>
          <a:noFill/>
        </p:spPr>
        <p:txBody>
          <a:bodyPr wrap="none" rtlCol="0">
            <a:spAutoFit/>
          </a:bodyPr>
          <a:lstStyle/>
          <a:p>
            <a:r>
              <a:rPr kumimoji="1" lang="en-US" altLang="ja-JP" sz="1400" b="1" dirty="0">
                <a:solidFill>
                  <a:schemeClr val="bg1"/>
                </a:solidFill>
              </a:rPr>
              <a:t>NRI</a:t>
            </a:r>
            <a:r>
              <a:rPr kumimoji="1" lang="ja-JP" altLang="en-US" sz="1400" b="1" dirty="0">
                <a:solidFill>
                  <a:schemeClr val="bg1"/>
                </a:solidFill>
              </a:rPr>
              <a:t>に委託して調査した</a:t>
            </a:r>
            <a:endParaRPr kumimoji="1" lang="en-US" altLang="ja-JP" sz="1400" b="1" dirty="0">
              <a:solidFill>
                <a:schemeClr val="bg1"/>
              </a:solidFill>
            </a:endParaRPr>
          </a:p>
          <a:p>
            <a:r>
              <a:rPr kumimoji="1" lang="ja-JP" altLang="en-US" sz="1400" b="1" dirty="0">
                <a:solidFill>
                  <a:schemeClr val="bg1"/>
                </a:solidFill>
              </a:rPr>
              <a:t>プラント</a:t>
            </a:r>
            <a:r>
              <a:rPr kumimoji="1" lang="en-US" altLang="ja-JP" sz="1400" b="1" dirty="0">
                <a:solidFill>
                  <a:schemeClr val="bg1"/>
                </a:solidFill>
              </a:rPr>
              <a:t>AI</a:t>
            </a:r>
            <a:r>
              <a:rPr kumimoji="1" lang="ja-JP" altLang="en-US" sz="1400" b="1" dirty="0">
                <a:solidFill>
                  <a:schemeClr val="bg1"/>
                </a:solidFill>
              </a:rPr>
              <a:t>フロンティアマップ</a:t>
            </a:r>
            <a:r>
              <a:rPr lang="ja-JP" altLang="en-US" sz="1400" b="1" dirty="0">
                <a:solidFill>
                  <a:schemeClr val="bg1"/>
                </a:solidFill>
              </a:rPr>
              <a:t>、他</a:t>
            </a:r>
            <a:endParaRPr kumimoji="1" lang="ja-JP" altLang="en-US" sz="1400" b="1" dirty="0">
              <a:solidFill>
                <a:schemeClr val="bg1"/>
              </a:solidFill>
            </a:endParaRPr>
          </a:p>
        </p:txBody>
      </p:sp>
    </p:spTree>
    <p:extLst>
      <p:ext uri="{BB962C8B-B14F-4D97-AF65-F5344CB8AC3E}">
        <p14:creationId xmlns:p14="http://schemas.microsoft.com/office/powerpoint/2010/main" val="2926708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BF3A4-A2C9-493F-8F66-8D3FC6C7F8F7}"/>
              </a:ext>
            </a:extLst>
          </p:cNvPr>
          <p:cNvSpPr>
            <a:spLocks noGrp="1"/>
          </p:cNvSpPr>
          <p:nvPr>
            <p:ph type="title"/>
          </p:nvPr>
        </p:nvSpPr>
        <p:spPr/>
        <p:txBody>
          <a:bodyPr/>
          <a:lstStyle/>
          <a:p>
            <a:r>
              <a:rPr lang="ja-JP" altLang="en-US" dirty="0"/>
              <a:t>自社製品・技術マップ</a:t>
            </a:r>
            <a:endParaRPr kumimoji="1" lang="ja-JP" altLang="en-US" dirty="0"/>
          </a:p>
        </p:txBody>
      </p:sp>
      <p:sp>
        <p:nvSpPr>
          <p:cNvPr id="3" name="スライド番号プレースホルダー 2">
            <a:extLst>
              <a:ext uri="{FF2B5EF4-FFF2-40B4-BE49-F238E27FC236}">
                <a16:creationId xmlns:a16="http://schemas.microsoft.com/office/drawing/2014/main" id="{B2FE8986-CE58-48B7-838F-A8433986DB34}"/>
              </a:ext>
            </a:extLst>
          </p:cNvPr>
          <p:cNvSpPr>
            <a:spLocks noGrp="1"/>
          </p:cNvSpPr>
          <p:nvPr>
            <p:ph type="sldNum" sz="quarter" idx="10"/>
          </p:nvPr>
        </p:nvSpPr>
        <p:spPr/>
        <p:txBody>
          <a:bodyPr/>
          <a:lstStyle/>
          <a:p>
            <a:fld id="{584EAAFE-CFE5-40AD-8E95-5BFF290DC5CF}" type="slidenum">
              <a:rPr kumimoji="1" lang="ja-JP" altLang="en-US" smtClean="0"/>
              <a:pPr/>
              <a:t>64</a:t>
            </a:fld>
            <a:endParaRPr kumimoji="1" lang="ja-JP" altLang="en-US"/>
          </a:p>
        </p:txBody>
      </p:sp>
      <p:sp>
        <p:nvSpPr>
          <p:cNvPr id="4" name="テキスト プレースホルダー 3">
            <a:extLst>
              <a:ext uri="{FF2B5EF4-FFF2-40B4-BE49-F238E27FC236}">
                <a16:creationId xmlns:a16="http://schemas.microsoft.com/office/drawing/2014/main" id="{A47E0711-834C-4037-8B24-18E5D978C751}"/>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6D3A2377-316C-455A-AF40-3B2CCE5DBBFF}"/>
              </a:ext>
            </a:extLst>
          </p:cNvPr>
          <p:cNvGraphicFramePr>
            <a:graphicFrameLocks noGrp="1"/>
          </p:cNvGraphicFramePr>
          <p:nvPr>
            <p:extLst>
              <p:ext uri="{D42A27DB-BD31-4B8C-83A1-F6EECF244321}">
                <p14:modId xmlns:p14="http://schemas.microsoft.com/office/powerpoint/2010/main" val="4090594121"/>
              </p:ext>
            </p:extLst>
          </p:nvPr>
        </p:nvGraphicFramePr>
        <p:xfrm>
          <a:off x="223641" y="868680"/>
          <a:ext cx="8646042" cy="5269230"/>
        </p:xfrm>
        <a:graphic>
          <a:graphicData uri="http://schemas.openxmlformats.org/drawingml/2006/table">
            <a:tbl>
              <a:tblPr firstRow="1" bandRow="1">
                <a:tableStyleId>{5940675A-B579-460E-94D1-54222C63F5DA}</a:tableStyleId>
              </a:tblPr>
              <a:tblGrid>
                <a:gridCol w="393579">
                  <a:extLst>
                    <a:ext uri="{9D8B030D-6E8A-4147-A177-3AD203B41FA5}">
                      <a16:colId xmlns:a16="http://schemas.microsoft.com/office/drawing/2014/main" val="2040654635"/>
                    </a:ext>
                  </a:extLst>
                </a:gridCol>
                <a:gridCol w="1097280">
                  <a:extLst>
                    <a:ext uri="{9D8B030D-6E8A-4147-A177-3AD203B41FA5}">
                      <a16:colId xmlns:a16="http://schemas.microsoft.com/office/drawing/2014/main" val="3151007658"/>
                    </a:ext>
                  </a:extLst>
                </a:gridCol>
                <a:gridCol w="2103120">
                  <a:extLst>
                    <a:ext uri="{9D8B030D-6E8A-4147-A177-3AD203B41FA5}">
                      <a16:colId xmlns:a16="http://schemas.microsoft.com/office/drawing/2014/main" val="2062282427"/>
                    </a:ext>
                  </a:extLst>
                </a:gridCol>
                <a:gridCol w="2667002">
                  <a:extLst>
                    <a:ext uri="{9D8B030D-6E8A-4147-A177-3AD203B41FA5}">
                      <a16:colId xmlns:a16="http://schemas.microsoft.com/office/drawing/2014/main" val="2128062849"/>
                    </a:ext>
                  </a:extLst>
                </a:gridCol>
                <a:gridCol w="2385061">
                  <a:extLst>
                    <a:ext uri="{9D8B030D-6E8A-4147-A177-3AD203B41FA5}">
                      <a16:colId xmlns:a16="http://schemas.microsoft.com/office/drawing/2014/main" val="2792915201"/>
                    </a:ext>
                  </a:extLst>
                </a:gridCol>
              </a:tblGrid>
              <a:tr h="125730">
                <a:tc rowSpan="2" gridSpan="2">
                  <a:txBody>
                    <a:bodyPr/>
                    <a:lstStyle/>
                    <a:p>
                      <a:endParaRPr kumimoji="1" lang="ja-JP" altLang="en-US" dirty="0"/>
                    </a:p>
                  </a:txBody>
                  <a:tcPr>
                    <a:solidFill>
                      <a:srgbClr val="C7E4FF"/>
                    </a:solidFill>
                  </a:tcPr>
                </a:tc>
                <a:tc rowSpan="2" hMerge="1">
                  <a:txBody>
                    <a:bodyPr/>
                    <a:lstStyle/>
                    <a:p>
                      <a:endParaRPr kumimoji="1" lang="ja-JP" altLang="en-US"/>
                    </a:p>
                  </a:txBody>
                  <a:tcPr>
                    <a:solidFill>
                      <a:srgbClr val="C7E4FF"/>
                    </a:solidFill>
                  </a:tcPr>
                </a:tc>
                <a:tc gridSpan="3">
                  <a:txBody>
                    <a:bodyPr/>
                    <a:lstStyle/>
                    <a:p>
                      <a:pPr algn="ctr"/>
                      <a:r>
                        <a:rPr kumimoji="1" lang="ja-JP" altLang="en-US"/>
                        <a:t>対象</a:t>
                      </a:r>
                    </a:p>
                  </a:txBody>
                  <a:tcPr anchor="ctr">
                    <a:solidFill>
                      <a:srgbClr val="C7E4FF"/>
                    </a:solidFill>
                  </a:tcPr>
                </a:tc>
                <a:tc hMerge="1">
                  <a:txBody>
                    <a:bodyPr/>
                    <a:lstStyle/>
                    <a:p>
                      <a:endParaRPr kumimoji="1" lang="ja-JP" altLang="en-US"/>
                    </a:p>
                  </a:txBody>
                  <a:tcPr>
                    <a:solidFill>
                      <a:srgbClr val="C7E4FF"/>
                    </a:solidFill>
                  </a:tcPr>
                </a:tc>
                <a:tc hMerge="1">
                  <a:txBody>
                    <a:bodyPr/>
                    <a:lstStyle/>
                    <a:p>
                      <a:endParaRPr kumimoji="1" lang="ja-JP" altLang="en-US"/>
                    </a:p>
                  </a:txBody>
                  <a:tcPr/>
                </a:tc>
                <a:extLst>
                  <a:ext uri="{0D108BD9-81ED-4DB2-BD59-A6C34878D82A}">
                    <a16:rowId xmlns:a16="http://schemas.microsoft.com/office/drawing/2014/main" val="2185336231"/>
                  </a:ext>
                </a:extLst>
              </a:tr>
              <a:tr h="171450">
                <a:tc gridSpan="2" vMerge="1">
                  <a:txBody>
                    <a:bodyPr/>
                    <a:lstStyle/>
                    <a:p>
                      <a:endParaRPr kumimoji="1" lang="ja-JP" altLang="en-US"/>
                    </a:p>
                  </a:txBody>
                  <a:tcPr/>
                </a:tc>
                <a:tc hMerge="1" vMerge="1">
                  <a:txBody>
                    <a:bodyPr/>
                    <a:lstStyle/>
                    <a:p>
                      <a:endParaRPr kumimoji="1" lang="ja-JP" altLang="en-US"/>
                    </a:p>
                  </a:txBody>
                  <a:tcPr/>
                </a:tc>
                <a:tc>
                  <a:txBody>
                    <a:bodyPr/>
                    <a:lstStyle/>
                    <a:p>
                      <a:r>
                        <a:rPr kumimoji="1" lang="ja-JP" altLang="en-US"/>
                        <a:t>動力</a:t>
                      </a:r>
                    </a:p>
                  </a:txBody>
                  <a:tcPr>
                    <a:solidFill>
                      <a:srgbClr val="C7E4FF"/>
                    </a:solidFill>
                  </a:tcPr>
                </a:tc>
                <a:tc>
                  <a:txBody>
                    <a:bodyPr/>
                    <a:lstStyle/>
                    <a:p>
                      <a:r>
                        <a:rPr kumimoji="1" lang="ja-JP" altLang="en-US"/>
                        <a:t>石油・石化</a:t>
                      </a:r>
                    </a:p>
                  </a:txBody>
                  <a:tcPr>
                    <a:solidFill>
                      <a:srgbClr val="C7E4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紙パ・水</a:t>
                      </a:r>
                    </a:p>
                  </a:txBody>
                  <a:tcPr>
                    <a:solidFill>
                      <a:srgbClr val="C7E4FF"/>
                    </a:solidFill>
                  </a:tcPr>
                </a:tc>
                <a:extLst>
                  <a:ext uri="{0D108BD9-81ED-4DB2-BD59-A6C34878D82A}">
                    <a16:rowId xmlns:a16="http://schemas.microsoft.com/office/drawing/2014/main" val="541181991"/>
                  </a:ext>
                </a:extLst>
              </a:tr>
              <a:tr h="1965960">
                <a:tc rowSpan="2">
                  <a:txBody>
                    <a:bodyPr/>
                    <a:lstStyle/>
                    <a:p>
                      <a:pPr algn="ctr"/>
                      <a:r>
                        <a:rPr kumimoji="1" lang="ja-JP" altLang="en-US"/>
                        <a:t>用途</a:t>
                      </a:r>
                    </a:p>
                  </a:txBody>
                  <a:tcPr vert="eaVert" anchor="ctr">
                    <a:solidFill>
                      <a:srgbClr val="C7E4FF"/>
                    </a:solidFill>
                  </a:tcPr>
                </a:tc>
                <a:tc>
                  <a:txBody>
                    <a:bodyPr/>
                    <a:lstStyle/>
                    <a:p>
                      <a:r>
                        <a:rPr kumimoji="1" lang="ja-JP" altLang="en-US"/>
                        <a:t>スケジューリング最適化</a:t>
                      </a:r>
                    </a:p>
                  </a:txBody>
                  <a:tcPr>
                    <a:solidFill>
                      <a:srgbClr val="C7E4FF"/>
                    </a:solidFill>
                  </a:tcPr>
                </a:tc>
                <a:tc>
                  <a:txBody>
                    <a:bodyPr/>
                    <a:lstStyle/>
                    <a:p>
                      <a:endParaRPr kumimoji="1" lang="en-US" altLang="ja-JP" dirty="0"/>
                    </a:p>
                  </a:txBody>
                  <a:tcPr/>
                </a:tc>
                <a:tc>
                  <a:txBody>
                    <a:bodyPr/>
                    <a:lstStyle/>
                    <a:p>
                      <a:endParaRPr kumimoji="1" lang="ja-JP" altLang="en-US"/>
                    </a:p>
                  </a:txBody>
                  <a:tcPr/>
                </a:tc>
                <a:tc>
                  <a:txBody>
                    <a:bodyPr/>
                    <a:lstStyle/>
                    <a:p>
                      <a:r>
                        <a:rPr kumimoji="1" lang="ja-JP" altLang="en-US"/>
                        <a:t>このテーマで狙う部分</a:t>
                      </a:r>
                    </a:p>
                  </a:txBody>
                  <a:tcPr>
                    <a:solidFill>
                      <a:schemeClr val="accent4">
                        <a:lumMod val="20000"/>
                        <a:lumOff val="80000"/>
                      </a:schemeClr>
                    </a:solidFill>
                  </a:tcPr>
                </a:tc>
                <a:extLst>
                  <a:ext uri="{0D108BD9-81ED-4DB2-BD59-A6C34878D82A}">
                    <a16:rowId xmlns:a16="http://schemas.microsoft.com/office/drawing/2014/main" val="2012504310"/>
                  </a:ext>
                </a:extLst>
              </a:tr>
              <a:tr h="2571750">
                <a:tc vMerge="1">
                  <a:txBody>
                    <a:bodyPr/>
                    <a:lstStyle/>
                    <a:p>
                      <a:endParaRPr kumimoji="1" lang="ja-JP" altLang="en-US" sz="1200"/>
                    </a:p>
                  </a:txBody>
                  <a:tcPr>
                    <a:solidFill>
                      <a:srgbClr val="C7E4FF"/>
                    </a:solidFill>
                  </a:tcPr>
                </a:tc>
                <a:tc>
                  <a:txBody>
                    <a:bodyPr/>
                    <a:lstStyle/>
                    <a:p>
                      <a:r>
                        <a:rPr kumimoji="1" lang="ja-JP" altLang="en-US"/>
                        <a:t>リアルタイム最適化・制御</a:t>
                      </a:r>
                      <a:endParaRPr kumimoji="1" lang="ja-JP" altLang="en-US" sz="1200"/>
                    </a:p>
                  </a:txBody>
                  <a:tcPr>
                    <a:solidFill>
                      <a:srgbClr val="C7E4FF"/>
                    </a:solidFill>
                  </a:tcPr>
                </a:tc>
                <a:tc>
                  <a:txBody>
                    <a:bodyPr/>
                    <a:lstStyle/>
                    <a:p>
                      <a:endParaRPr kumimoji="1" lang="en-US" altLang="ja-JP"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61656747"/>
                  </a:ext>
                </a:extLst>
              </a:tr>
            </a:tbl>
          </a:graphicData>
        </a:graphic>
      </p:graphicFrame>
      <p:sp>
        <p:nvSpPr>
          <p:cNvPr id="6" name="角丸四角形 4">
            <a:extLst>
              <a:ext uri="{FF2B5EF4-FFF2-40B4-BE49-F238E27FC236}">
                <a16:creationId xmlns:a16="http://schemas.microsoft.com/office/drawing/2014/main" id="{9149D543-ECD2-47A2-906D-DB3404F03458}"/>
              </a:ext>
            </a:extLst>
          </p:cNvPr>
          <p:cNvSpPr/>
          <p:nvPr/>
        </p:nvSpPr>
        <p:spPr>
          <a:xfrm>
            <a:off x="1811438" y="2526030"/>
            <a:ext cx="1926172" cy="9580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a:p>
            <a:pPr marL="285750" indent="-285750">
              <a:buFont typeface="Arial" panose="020B0604020202020204" pitchFamily="34" charset="0"/>
              <a:buChar char="•"/>
            </a:pPr>
            <a:r>
              <a:rPr lang="ja-JP" altLang="en-US" sz="1400"/>
              <a:t>自動線型モデリング </a:t>
            </a:r>
            <a:r>
              <a:rPr lang="en-US" altLang="ja-JP" sz="1400" dirty="0"/>
              <a:t>(DDMO)</a:t>
            </a:r>
          </a:p>
          <a:p>
            <a:pPr marL="285750" indent="-285750">
              <a:buFont typeface="Arial" panose="020B0604020202020204" pitchFamily="34" charset="0"/>
              <a:buChar char="•"/>
            </a:pPr>
            <a:r>
              <a:rPr lang="en-US" altLang="ja-JP" sz="1400" dirty="0"/>
              <a:t>MILP (MPO)</a:t>
            </a:r>
            <a:endParaRPr kumimoji="1" lang="ja-JP" altLang="en-US" sz="1400"/>
          </a:p>
        </p:txBody>
      </p:sp>
      <p:sp>
        <p:nvSpPr>
          <p:cNvPr id="7" name="角丸四角形 17">
            <a:extLst>
              <a:ext uri="{FF2B5EF4-FFF2-40B4-BE49-F238E27FC236}">
                <a16:creationId xmlns:a16="http://schemas.microsoft.com/office/drawing/2014/main" id="{9EEB2491-E462-449A-A073-7E3800EBF89B}"/>
              </a:ext>
            </a:extLst>
          </p:cNvPr>
          <p:cNvSpPr/>
          <p:nvPr/>
        </p:nvSpPr>
        <p:spPr>
          <a:xfrm>
            <a:off x="6580824" y="1981444"/>
            <a:ext cx="2197416" cy="720000"/>
          </a:xfrm>
          <a:prstGeom prst="roundRect">
            <a:avLst/>
          </a:prstGeom>
          <a:solidFill>
            <a:schemeClr val="lt1"/>
          </a:soli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ja-JP" altLang="en-US" sz="1400"/>
              <a:t>非線型動的な自動モデリング</a:t>
            </a:r>
            <a:endParaRPr lang="en-US" altLang="ja-JP" sz="1400" dirty="0"/>
          </a:p>
          <a:p>
            <a:pPr marL="285750" indent="-285750">
              <a:buFont typeface="Arial" panose="020B0604020202020204" pitchFamily="34" charset="0"/>
              <a:buChar char="•"/>
            </a:pPr>
            <a:r>
              <a:rPr lang="ja-JP" altLang="en-US" sz="1400"/>
              <a:t>有制約大域的最適化</a:t>
            </a:r>
            <a:endParaRPr kumimoji="1" lang="ja-JP" altLang="en-US" sz="1400"/>
          </a:p>
        </p:txBody>
      </p:sp>
      <p:sp>
        <p:nvSpPr>
          <p:cNvPr id="8" name="角丸四角形 18">
            <a:extLst>
              <a:ext uri="{FF2B5EF4-FFF2-40B4-BE49-F238E27FC236}">
                <a16:creationId xmlns:a16="http://schemas.microsoft.com/office/drawing/2014/main" id="{DE472BE3-0566-4B11-BAFC-79DD2AF44443}"/>
              </a:ext>
            </a:extLst>
          </p:cNvPr>
          <p:cNvSpPr/>
          <p:nvPr/>
        </p:nvSpPr>
        <p:spPr>
          <a:xfrm>
            <a:off x="1811438" y="1707599"/>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(MPO)</a:t>
            </a:r>
            <a:endParaRPr kumimoji="1" lang="ja-JP" altLang="en-US" sz="1400"/>
          </a:p>
        </p:txBody>
      </p:sp>
      <p:sp>
        <p:nvSpPr>
          <p:cNvPr id="9" name="角丸四角形 12">
            <a:extLst>
              <a:ext uri="{FF2B5EF4-FFF2-40B4-BE49-F238E27FC236}">
                <a16:creationId xmlns:a16="http://schemas.microsoft.com/office/drawing/2014/main" id="{F83958E3-F277-489C-BB37-AB0AD870E54D}"/>
              </a:ext>
            </a:extLst>
          </p:cNvPr>
          <p:cNvSpPr/>
          <p:nvPr/>
        </p:nvSpPr>
        <p:spPr>
          <a:xfrm>
            <a:off x="1811438" y="3669677"/>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(RTO)</a:t>
            </a:r>
            <a:endParaRPr kumimoji="1" lang="ja-JP" altLang="en-US" sz="1400"/>
          </a:p>
        </p:txBody>
      </p:sp>
      <p:sp>
        <p:nvSpPr>
          <p:cNvPr id="10" name="角丸四角形 14">
            <a:extLst>
              <a:ext uri="{FF2B5EF4-FFF2-40B4-BE49-F238E27FC236}">
                <a16:creationId xmlns:a16="http://schemas.microsoft.com/office/drawing/2014/main" id="{062177C1-4ECF-493A-9D05-3F8C65621E6A}"/>
              </a:ext>
            </a:extLst>
          </p:cNvPr>
          <p:cNvSpPr/>
          <p:nvPr/>
        </p:nvSpPr>
        <p:spPr>
          <a:xfrm>
            <a:off x="3913049" y="3669676"/>
            <a:ext cx="2484332" cy="1649181"/>
          </a:xfrm>
          <a:prstGeom prst="roundRect">
            <a:avLst>
              <a:gd name="adj" fmla="val 6740"/>
            </a:avLst>
          </a:prstGeom>
        </p:spPr>
        <p:style>
          <a:lnRef idx="2">
            <a:schemeClr val="accent3"/>
          </a:lnRef>
          <a:fillRef idx="1">
            <a:schemeClr val="lt1"/>
          </a:fillRef>
          <a:effectRef idx="0">
            <a:schemeClr val="accent3"/>
          </a:effectRef>
          <a:fontRef idx="minor">
            <a:schemeClr val="dk1"/>
          </a:fontRef>
        </p:style>
        <p:txBody>
          <a:bodyPr rtlCol="0" anchor="t"/>
          <a:lstStyle/>
          <a:p>
            <a:r>
              <a:rPr lang="en-US" altLang="ja-JP" sz="1400" dirty="0"/>
              <a:t>RT-OT (</a:t>
            </a:r>
            <a:r>
              <a:rPr lang="en-US" altLang="ja-JP" sz="1400" dirty="0" err="1"/>
              <a:t>Petro</a:t>
            </a:r>
            <a:r>
              <a:rPr lang="en-US" altLang="ja-JP" sz="1400" dirty="0"/>
              <a:t>-SIM + PACE)</a:t>
            </a:r>
          </a:p>
        </p:txBody>
      </p:sp>
      <p:sp>
        <p:nvSpPr>
          <p:cNvPr id="11" name="角丸四角形 13">
            <a:extLst>
              <a:ext uri="{FF2B5EF4-FFF2-40B4-BE49-F238E27FC236}">
                <a16:creationId xmlns:a16="http://schemas.microsoft.com/office/drawing/2014/main" id="{9A6D4D24-B335-4DA7-AE59-00A75806F1D7}"/>
              </a:ext>
            </a:extLst>
          </p:cNvPr>
          <p:cNvSpPr/>
          <p:nvPr/>
        </p:nvSpPr>
        <p:spPr>
          <a:xfrm>
            <a:off x="4106513" y="4020813"/>
            <a:ext cx="2097405"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PACE</a:t>
            </a:r>
          </a:p>
          <a:p>
            <a:pPr marL="285750" indent="-285750">
              <a:buFont typeface="Arial" panose="020B0604020202020204" pitchFamily="34" charset="0"/>
              <a:buChar char="•"/>
            </a:pPr>
            <a:r>
              <a:rPr lang="ja-JP" altLang="en-US" sz="1400"/>
              <a:t>ステップ応答計測</a:t>
            </a:r>
            <a:endParaRPr lang="en-US" altLang="ja-JP" sz="1400" dirty="0"/>
          </a:p>
          <a:p>
            <a:pPr marL="285750" indent="-285750">
              <a:buFont typeface="Arial" panose="020B0604020202020204" pitchFamily="34" charset="0"/>
              <a:buChar char="•"/>
            </a:pPr>
            <a:r>
              <a:rPr lang="en-US" altLang="ja-JP" sz="1400" dirty="0"/>
              <a:t>SR</a:t>
            </a:r>
            <a:r>
              <a:rPr lang="ja-JP" altLang="en-US" sz="1400"/>
              <a:t>ベースの</a:t>
            </a:r>
            <a:r>
              <a:rPr lang="en-US" altLang="ja-JP" sz="1400" dirty="0"/>
              <a:t>MPC</a:t>
            </a:r>
            <a:endParaRPr kumimoji="1" lang="ja-JP" altLang="en-US" sz="1400"/>
          </a:p>
        </p:txBody>
      </p:sp>
      <p:sp>
        <p:nvSpPr>
          <p:cNvPr id="12" name="角丸四角形 16">
            <a:extLst>
              <a:ext uri="{FF2B5EF4-FFF2-40B4-BE49-F238E27FC236}">
                <a16:creationId xmlns:a16="http://schemas.microsoft.com/office/drawing/2014/main" id="{D565E96E-50DB-4BE3-AD3B-7121ACD9D937}"/>
              </a:ext>
            </a:extLst>
          </p:cNvPr>
          <p:cNvSpPr/>
          <p:nvPr/>
        </p:nvSpPr>
        <p:spPr>
          <a:xfrm>
            <a:off x="4106514" y="4802938"/>
            <a:ext cx="2097404" cy="45379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Petro</a:t>
            </a:r>
            <a:r>
              <a:rPr lang="en-US" altLang="ja-JP" sz="1400" dirty="0"/>
              <a:t>-SIM</a:t>
            </a:r>
          </a:p>
          <a:p>
            <a:pPr marL="285750" indent="-285750">
              <a:buFont typeface="Arial" panose="020B0604020202020204" pitchFamily="34" charset="0"/>
              <a:buChar char="•"/>
            </a:pPr>
            <a:r>
              <a:rPr lang="ja-JP" altLang="en-US" sz="1400"/>
              <a:t>物理モデル</a:t>
            </a:r>
          </a:p>
        </p:txBody>
      </p:sp>
      <p:sp>
        <p:nvSpPr>
          <p:cNvPr id="13" name="角丸四角形 15">
            <a:extLst>
              <a:ext uri="{FF2B5EF4-FFF2-40B4-BE49-F238E27FC236}">
                <a16:creationId xmlns:a16="http://schemas.microsoft.com/office/drawing/2014/main" id="{BB8E1A73-E781-4D0A-ABB7-50E50EC227A7}"/>
              </a:ext>
            </a:extLst>
          </p:cNvPr>
          <p:cNvSpPr/>
          <p:nvPr/>
        </p:nvSpPr>
        <p:spPr>
          <a:xfrm>
            <a:off x="6580824" y="2873212"/>
            <a:ext cx="1261064" cy="4071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p:txBody>
      </p:sp>
      <p:sp>
        <p:nvSpPr>
          <p:cNvPr id="14" name="角丸四角形 19">
            <a:extLst>
              <a:ext uri="{FF2B5EF4-FFF2-40B4-BE49-F238E27FC236}">
                <a16:creationId xmlns:a16="http://schemas.microsoft.com/office/drawing/2014/main" id="{8F15646C-30A2-482E-9D73-49F37605A9EA}"/>
              </a:ext>
            </a:extLst>
          </p:cNvPr>
          <p:cNvSpPr/>
          <p:nvPr/>
        </p:nvSpPr>
        <p:spPr>
          <a:xfrm>
            <a:off x="3916859" y="5382869"/>
            <a:ext cx="2975431" cy="67503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solidFill>
                  <a:schemeClr val="tx1">
                    <a:lumMod val="50000"/>
                    <a:lumOff val="50000"/>
                  </a:schemeClr>
                </a:solidFill>
              </a:rPr>
              <a:t>OmegaLand</a:t>
            </a:r>
            <a:r>
              <a:rPr lang="en-US" altLang="ja-JP" sz="1400" dirty="0">
                <a:solidFill>
                  <a:schemeClr val="tx1">
                    <a:lumMod val="50000"/>
                    <a:lumOff val="50000"/>
                  </a:schemeClr>
                </a:solidFill>
              </a:rPr>
              <a:t> (Mirror Plant)</a:t>
            </a:r>
          </a:p>
          <a:p>
            <a:pPr marL="285750" indent="-285750">
              <a:buFont typeface="Arial" panose="020B0604020202020204" pitchFamily="34" charset="0"/>
              <a:buChar char="•"/>
            </a:pPr>
            <a:r>
              <a:rPr lang="ja-JP" altLang="en-US" sz="1400" dirty="0">
                <a:solidFill>
                  <a:schemeClr val="tx1">
                    <a:lumMod val="50000"/>
                    <a:lumOff val="50000"/>
                  </a:schemeClr>
                </a:solidFill>
              </a:rPr>
              <a:t>物理モデル</a:t>
            </a:r>
            <a:endParaRPr lang="en-US" altLang="ja-JP" sz="1400" dirty="0">
              <a:solidFill>
                <a:schemeClr val="tx1">
                  <a:lumMod val="50000"/>
                  <a:lumOff val="50000"/>
                </a:schemeClr>
              </a:solidFill>
            </a:endParaRPr>
          </a:p>
          <a:p>
            <a:pPr marL="285750" indent="-285750">
              <a:buFont typeface="Arial" panose="020B0604020202020204" pitchFamily="34" charset="0"/>
              <a:buChar char="•"/>
            </a:pPr>
            <a:r>
              <a:rPr lang="ja-JP" altLang="en-US" sz="1400" dirty="0">
                <a:solidFill>
                  <a:schemeClr val="tx1">
                    <a:lumMod val="50000"/>
                    <a:lumOff val="50000"/>
                  </a:schemeClr>
                </a:solidFill>
              </a:rPr>
              <a:t>繰り返しで最適条件探索</a:t>
            </a:r>
            <a:endParaRPr kumimoji="1" lang="ja-JP" altLang="en-US" sz="1400" dirty="0">
              <a:solidFill>
                <a:schemeClr val="tx1">
                  <a:lumMod val="50000"/>
                  <a:lumOff val="50000"/>
                </a:schemeClr>
              </a:solidFill>
            </a:endParaRPr>
          </a:p>
        </p:txBody>
      </p:sp>
      <p:sp>
        <p:nvSpPr>
          <p:cNvPr id="15" name="角丸四角形 18">
            <a:extLst>
              <a:ext uri="{FF2B5EF4-FFF2-40B4-BE49-F238E27FC236}">
                <a16:creationId xmlns:a16="http://schemas.microsoft.com/office/drawing/2014/main" id="{2BD02599-0F86-42FF-A979-2E218F83FB4F}"/>
              </a:ext>
            </a:extLst>
          </p:cNvPr>
          <p:cNvSpPr/>
          <p:nvPr/>
        </p:nvSpPr>
        <p:spPr>
          <a:xfrm>
            <a:off x="3997463" y="1707599"/>
            <a:ext cx="2322869" cy="88198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en-US" altLang="ja-JP" sz="1400" dirty="0"/>
              <a:t>VM-SCS</a:t>
            </a:r>
          </a:p>
          <a:p>
            <a:pPr marL="285750" indent="-285750">
              <a:buFont typeface="Arial" panose="020B0604020202020204" pitchFamily="34" charset="0"/>
              <a:buChar char="•"/>
            </a:pPr>
            <a:r>
              <a:rPr lang="ja-JP" altLang="en-US" sz="1400" dirty="0"/>
              <a:t>主に物流のモデル </a:t>
            </a:r>
            <a:r>
              <a:rPr lang="en-US" altLang="ja-JP" sz="1400" dirty="0"/>
              <a:t>(</a:t>
            </a:r>
            <a:r>
              <a:rPr lang="ja-JP" altLang="en-US" sz="1400" dirty="0"/>
              <a:t>原料供給、タンクヤードなど</a:t>
            </a:r>
            <a:r>
              <a:rPr lang="en-US" altLang="ja-JP" sz="1400" dirty="0"/>
              <a:t>)</a:t>
            </a:r>
          </a:p>
          <a:p>
            <a:pPr marL="285750" indent="-285750">
              <a:buFont typeface="Arial" panose="020B0604020202020204" pitchFamily="34" charset="0"/>
              <a:buChar char="•"/>
            </a:pPr>
            <a:r>
              <a:rPr kumimoji="1" lang="en-US" altLang="ja-JP" sz="1400" dirty="0" err="1"/>
              <a:t>Gurobi</a:t>
            </a:r>
            <a:endParaRPr kumimoji="1" lang="ja-JP" altLang="en-US" sz="1400" dirty="0"/>
          </a:p>
        </p:txBody>
      </p:sp>
      <p:cxnSp>
        <p:nvCxnSpPr>
          <p:cNvPr id="16" name="直線コネクタ 15">
            <a:extLst>
              <a:ext uri="{FF2B5EF4-FFF2-40B4-BE49-F238E27FC236}">
                <a16:creationId xmlns:a16="http://schemas.microsoft.com/office/drawing/2014/main" id="{81934A06-D903-4241-863D-2D52BC5E49DA}"/>
              </a:ext>
            </a:extLst>
          </p:cNvPr>
          <p:cNvCxnSpPr/>
          <p:nvPr/>
        </p:nvCxnSpPr>
        <p:spPr>
          <a:xfrm>
            <a:off x="7980883" y="1221638"/>
            <a:ext cx="0" cy="48362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260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7B7D0-56D9-4593-A61B-6B0F673CF36F}"/>
              </a:ext>
            </a:extLst>
          </p:cNvPr>
          <p:cNvSpPr>
            <a:spLocks noGrp="1"/>
          </p:cNvSpPr>
          <p:nvPr>
            <p:ph type="title"/>
          </p:nvPr>
        </p:nvSpPr>
        <p:spPr/>
        <p:txBody>
          <a:bodyPr/>
          <a:lstStyle/>
          <a:p>
            <a:r>
              <a:rPr lang="en-US" altLang="ja-JP" dirty="0"/>
              <a:t>Exit</a:t>
            </a:r>
            <a:r>
              <a:rPr lang="ja-JP" altLang="en-US" dirty="0"/>
              <a:t>先候補</a:t>
            </a:r>
            <a:endParaRPr kumimoji="1" lang="ja-JP" altLang="en-US" dirty="0"/>
          </a:p>
        </p:txBody>
      </p:sp>
      <p:sp>
        <p:nvSpPr>
          <p:cNvPr id="3" name="スライド番号プレースホルダー 2">
            <a:extLst>
              <a:ext uri="{FF2B5EF4-FFF2-40B4-BE49-F238E27FC236}">
                <a16:creationId xmlns:a16="http://schemas.microsoft.com/office/drawing/2014/main" id="{A2602C00-00E6-4325-A9D8-9D501EA5D163}"/>
              </a:ext>
            </a:extLst>
          </p:cNvPr>
          <p:cNvSpPr>
            <a:spLocks noGrp="1"/>
          </p:cNvSpPr>
          <p:nvPr>
            <p:ph type="sldNum" sz="quarter" idx="10"/>
          </p:nvPr>
        </p:nvSpPr>
        <p:spPr/>
        <p:txBody>
          <a:bodyPr/>
          <a:lstStyle/>
          <a:p>
            <a:fld id="{584EAAFE-CFE5-40AD-8E95-5BFF290DC5CF}" type="slidenum">
              <a:rPr kumimoji="1" lang="ja-JP" altLang="en-US" smtClean="0"/>
              <a:pPr/>
              <a:t>65</a:t>
            </a:fld>
            <a:endParaRPr kumimoji="1" lang="ja-JP" altLang="en-US"/>
          </a:p>
        </p:txBody>
      </p:sp>
      <p:sp>
        <p:nvSpPr>
          <p:cNvPr id="4" name="テキスト プレースホルダー 3">
            <a:extLst>
              <a:ext uri="{FF2B5EF4-FFF2-40B4-BE49-F238E27FC236}">
                <a16:creationId xmlns:a16="http://schemas.microsoft.com/office/drawing/2014/main" id="{F9482B4D-0307-4EE8-BF5A-2A126EE96A4B}"/>
              </a:ext>
            </a:extLst>
          </p:cNvPr>
          <p:cNvSpPr>
            <a:spLocks noGrp="1"/>
          </p:cNvSpPr>
          <p:nvPr>
            <p:ph type="body" sz="quarter" idx="11"/>
          </p:nvPr>
        </p:nvSpPr>
        <p:spPr/>
        <p:txBody>
          <a:bodyPr/>
          <a:lstStyle/>
          <a:p>
            <a:r>
              <a:rPr lang="ja-JP" altLang="en-US" dirty="0"/>
              <a:t>プロダクト</a:t>
            </a:r>
          </a:p>
          <a:p>
            <a:pPr lvl="1"/>
            <a:r>
              <a:rPr lang="en-US" altLang="ja-JP" dirty="0" err="1"/>
              <a:t>DDMOnEX</a:t>
            </a:r>
            <a:r>
              <a:rPr lang="ja-JP" altLang="en-US" dirty="0"/>
              <a:t>上で動作する最適化エンジン、および、それに対応するモデルビルダー</a:t>
            </a:r>
          </a:p>
          <a:p>
            <a:pPr lvl="1"/>
            <a:r>
              <a:rPr lang="ja-JP" altLang="en-US" dirty="0"/>
              <a:t>再生可能エネルギー向け</a:t>
            </a:r>
            <a:r>
              <a:rPr lang="en-US" altLang="ja-JP" dirty="0"/>
              <a:t>DERMS</a:t>
            </a:r>
            <a:r>
              <a:rPr lang="ja-JP" altLang="en-US" dirty="0"/>
              <a:t>パッケージと連携して動作する最適化モジュール</a:t>
            </a:r>
          </a:p>
          <a:p>
            <a:r>
              <a:rPr lang="ja-JP" altLang="en-US" dirty="0"/>
              <a:t>エンジニアリングの仕組み</a:t>
            </a:r>
          </a:p>
          <a:p>
            <a:pPr lvl="1"/>
            <a:r>
              <a:rPr lang="ja-JP" altLang="en-US" dirty="0"/>
              <a:t>モデルの新規作成・メンテナンスを集約して効率的に行える仕組み・体制</a:t>
            </a:r>
          </a:p>
          <a:p>
            <a:pPr lvl="2"/>
            <a:r>
              <a:rPr lang="ja-JP" altLang="en-US" dirty="0"/>
              <a:t>クラウド上で動作するシステムにして、ドメイン知識を持つ人とモデリング知識を持つ人が強調してモデル化できるようにするなど。</a:t>
            </a:r>
          </a:p>
        </p:txBody>
      </p:sp>
      <p:sp>
        <p:nvSpPr>
          <p:cNvPr id="5" name="テキスト プレースホルダー 4">
            <a:extLst>
              <a:ext uri="{FF2B5EF4-FFF2-40B4-BE49-F238E27FC236}">
                <a16:creationId xmlns:a16="http://schemas.microsoft.com/office/drawing/2014/main" id="{B2A6C108-B224-4504-B30D-3A37E7837605}"/>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463819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5076-C55D-4BB5-8FE9-B1AFF4D4E2D8}"/>
              </a:ext>
            </a:extLst>
          </p:cNvPr>
          <p:cNvSpPr>
            <a:spLocks noGrp="1"/>
          </p:cNvSpPr>
          <p:nvPr>
            <p:ph type="title"/>
          </p:nvPr>
        </p:nvSpPr>
        <p:spPr/>
        <p:txBody>
          <a:bodyPr/>
          <a:lstStyle/>
          <a:p>
            <a:r>
              <a:rPr lang="ja-JP" altLang="en-US" dirty="0"/>
              <a:t>競合他社比較 </a:t>
            </a:r>
            <a:r>
              <a:rPr lang="en-US" altLang="ja-JP" dirty="0"/>
              <a:t>(</a:t>
            </a:r>
            <a:r>
              <a:rPr lang="ja-JP" altLang="en-US" dirty="0"/>
              <a:t>紙パ、下水</a:t>
            </a:r>
            <a:r>
              <a:rPr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867A3D6B-B396-446E-A591-39C79AB53C75}"/>
              </a:ext>
            </a:extLst>
          </p:cNvPr>
          <p:cNvSpPr>
            <a:spLocks noGrp="1"/>
          </p:cNvSpPr>
          <p:nvPr>
            <p:ph type="sldNum" sz="quarter" idx="10"/>
          </p:nvPr>
        </p:nvSpPr>
        <p:spPr/>
        <p:txBody>
          <a:bodyPr/>
          <a:lstStyle/>
          <a:p>
            <a:fld id="{584EAAFE-CFE5-40AD-8E95-5BFF290DC5CF}" type="slidenum">
              <a:rPr kumimoji="1" lang="ja-JP" altLang="en-US" smtClean="0"/>
              <a:pPr/>
              <a:t>66</a:t>
            </a:fld>
            <a:endParaRPr kumimoji="1" lang="ja-JP" altLang="en-US"/>
          </a:p>
        </p:txBody>
      </p:sp>
      <p:sp>
        <p:nvSpPr>
          <p:cNvPr id="4" name="テキスト プレースホルダー 3">
            <a:extLst>
              <a:ext uri="{FF2B5EF4-FFF2-40B4-BE49-F238E27FC236}">
                <a16:creationId xmlns:a16="http://schemas.microsoft.com/office/drawing/2014/main" id="{08DA080F-CC8C-459A-873F-AC6F4DE5E4E0}"/>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FB12640F-E6C7-4C00-9A32-072A897D63C1}"/>
              </a:ext>
            </a:extLst>
          </p:cNvPr>
          <p:cNvGraphicFramePr>
            <a:graphicFrameLocks noGrp="1"/>
          </p:cNvGraphicFramePr>
          <p:nvPr>
            <p:extLst>
              <p:ext uri="{D42A27DB-BD31-4B8C-83A1-F6EECF244321}">
                <p14:modId xmlns:p14="http://schemas.microsoft.com/office/powerpoint/2010/main" val="3213358203"/>
              </p:ext>
            </p:extLst>
          </p:nvPr>
        </p:nvGraphicFramePr>
        <p:xfrm>
          <a:off x="103883" y="1009341"/>
          <a:ext cx="8936234" cy="4846320"/>
        </p:xfrm>
        <a:graphic>
          <a:graphicData uri="http://schemas.openxmlformats.org/drawingml/2006/table">
            <a:tbl>
              <a:tblPr firstRow="1" bandRow="1">
                <a:tableStyleId>{5940675A-B579-460E-94D1-54222C63F5DA}</a:tableStyleId>
              </a:tblPr>
              <a:tblGrid>
                <a:gridCol w="741559">
                  <a:extLst>
                    <a:ext uri="{9D8B030D-6E8A-4147-A177-3AD203B41FA5}">
                      <a16:colId xmlns:a16="http://schemas.microsoft.com/office/drawing/2014/main" val="3222588819"/>
                    </a:ext>
                  </a:extLst>
                </a:gridCol>
                <a:gridCol w="869950">
                  <a:extLst>
                    <a:ext uri="{9D8B030D-6E8A-4147-A177-3AD203B41FA5}">
                      <a16:colId xmlns:a16="http://schemas.microsoft.com/office/drawing/2014/main" val="3505783265"/>
                    </a:ext>
                  </a:extLst>
                </a:gridCol>
                <a:gridCol w="1857375">
                  <a:extLst>
                    <a:ext uri="{9D8B030D-6E8A-4147-A177-3AD203B41FA5}">
                      <a16:colId xmlns:a16="http://schemas.microsoft.com/office/drawing/2014/main" val="2774252918"/>
                    </a:ext>
                  </a:extLst>
                </a:gridCol>
                <a:gridCol w="1733550">
                  <a:extLst>
                    <a:ext uri="{9D8B030D-6E8A-4147-A177-3AD203B41FA5}">
                      <a16:colId xmlns:a16="http://schemas.microsoft.com/office/drawing/2014/main" val="3322132857"/>
                    </a:ext>
                  </a:extLst>
                </a:gridCol>
                <a:gridCol w="1628775">
                  <a:extLst>
                    <a:ext uri="{9D8B030D-6E8A-4147-A177-3AD203B41FA5}">
                      <a16:colId xmlns:a16="http://schemas.microsoft.com/office/drawing/2014/main" val="4068236078"/>
                    </a:ext>
                  </a:extLst>
                </a:gridCol>
                <a:gridCol w="2105025">
                  <a:extLst>
                    <a:ext uri="{9D8B030D-6E8A-4147-A177-3AD203B41FA5}">
                      <a16:colId xmlns:a16="http://schemas.microsoft.com/office/drawing/2014/main" val="3594040839"/>
                    </a:ext>
                  </a:extLst>
                </a:gridCol>
              </a:tblGrid>
              <a:tr h="370840">
                <a:tc gridSpan="2">
                  <a:txBody>
                    <a:bodyPr/>
                    <a:lstStyle/>
                    <a:p>
                      <a:r>
                        <a:rPr kumimoji="1" lang="ja-JP" altLang="en-US" dirty="0"/>
                        <a:t>項目</a:t>
                      </a:r>
                    </a:p>
                  </a:txBody>
                  <a:tcPr>
                    <a:solidFill>
                      <a:srgbClr val="C7E4FF"/>
                    </a:solidFill>
                  </a:tcPr>
                </a:tc>
                <a:tc hMerge="1">
                  <a:txBody>
                    <a:bodyPr/>
                    <a:lstStyle/>
                    <a:p>
                      <a:endParaRPr kumimoji="1" lang="ja-JP" altLang="en-US"/>
                    </a:p>
                  </a:txBody>
                  <a:tcPr>
                    <a:solidFill>
                      <a:srgbClr val="C7E4FF"/>
                    </a:solidFill>
                  </a:tcPr>
                </a:tc>
                <a:tc>
                  <a:txBody>
                    <a:bodyPr/>
                    <a:lstStyle/>
                    <a:p>
                      <a:r>
                        <a:rPr kumimoji="1" lang="en-US" altLang="ja-JP" dirty="0"/>
                        <a:t>YOKOGAWA</a:t>
                      </a:r>
                    </a:p>
                    <a:p>
                      <a:r>
                        <a:rPr kumimoji="1" lang="en-US" altLang="ja-JP" dirty="0"/>
                        <a:t>(</a:t>
                      </a:r>
                      <a:r>
                        <a:rPr kumimoji="1" lang="ja-JP" altLang="en-US" dirty="0"/>
                        <a:t>日本</a:t>
                      </a:r>
                      <a:r>
                        <a:rPr kumimoji="1" lang="en-US" altLang="ja-JP" dirty="0"/>
                        <a:t>)</a:t>
                      </a:r>
                      <a:endParaRPr kumimoji="1" lang="ja-JP" altLang="en-US" dirty="0"/>
                    </a:p>
                  </a:txBody>
                  <a:tcPr>
                    <a:solidFill>
                      <a:srgbClr val="C7E4FF"/>
                    </a:solidFill>
                  </a:tcPr>
                </a:tc>
                <a:tc>
                  <a:txBody>
                    <a:bodyPr/>
                    <a:lstStyle/>
                    <a:p>
                      <a:r>
                        <a:rPr kumimoji="1" lang="en-US" altLang="ja-JP" dirty="0"/>
                        <a:t>Andritz</a:t>
                      </a:r>
                    </a:p>
                    <a:p>
                      <a:r>
                        <a:rPr kumimoji="1" lang="en-US" altLang="ja-JP" dirty="0"/>
                        <a:t>(</a:t>
                      </a:r>
                      <a:r>
                        <a:rPr kumimoji="1" lang="ja-JP" altLang="en-US"/>
                        <a:t>オーストリア</a:t>
                      </a:r>
                      <a:r>
                        <a:rPr kumimoji="1" lang="en-US" altLang="ja-JP" dirty="0"/>
                        <a:t>)</a:t>
                      </a:r>
                      <a:endParaRPr kumimoji="1" lang="ja-JP" altLang="en-US"/>
                    </a:p>
                  </a:txBody>
                  <a:tcPr>
                    <a:solidFill>
                      <a:srgbClr val="C7E4FF"/>
                    </a:solidFill>
                  </a:tcPr>
                </a:tc>
                <a:tc>
                  <a:txBody>
                    <a:bodyPr/>
                    <a:lstStyle/>
                    <a:p>
                      <a:r>
                        <a:rPr kumimoji="1" lang="en-US" altLang="ja-JP" dirty="0"/>
                        <a:t>Valmet</a:t>
                      </a:r>
                    </a:p>
                    <a:p>
                      <a:r>
                        <a:rPr kumimoji="1" lang="en-US" altLang="ja-JP" dirty="0"/>
                        <a:t>(</a:t>
                      </a:r>
                      <a:r>
                        <a:rPr kumimoji="1" lang="ja-JP" altLang="en-US" dirty="0"/>
                        <a:t>フィンランド</a:t>
                      </a:r>
                      <a:r>
                        <a:rPr kumimoji="1" lang="en-US" altLang="ja-JP" dirty="0"/>
                        <a:t>)</a:t>
                      </a:r>
                      <a:endParaRPr kumimoji="1" lang="ja-JP" altLang="en-US" dirty="0"/>
                    </a:p>
                  </a:txBody>
                  <a:tcPr>
                    <a:solidFill>
                      <a:srgbClr val="C7E4FF"/>
                    </a:solidFill>
                  </a:tcPr>
                </a:tc>
                <a:tc>
                  <a:txBody>
                    <a:bodyPr/>
                    <a:lstStyle/>
                    <a:p>
                      <a:r>
                        <a:rPr kumimoji="1" lang="en-US" altLang="ja-JP" dirty="0" err="1">
                          <a:solidFill>
                            <a:schemeClr val="accent4"/>
                          </a:solidFill>
                        </a:rPr>
                        <a:t>EnviroSim</a:t>
                      </a:r>
                      <a:endParaRPr kumimoji="1" lang="en-US" altLang="ja-JP" dirty="0">
                        <a:solidFill>
                          <a:schemeClr val="accent4"/>
                        </a:solidFill>
                      </a:endParaRPr>
                    </a:p>
                    <a:p>
                      <a:r>
                        <a:rPr kumimoji="1" lang="en-US" altLang="ja-JP" dirty="0">
                          <a:solidFill>
                            <a:schemeClr val="accent4"/>
                          </a:solidFill>
                        </a:rPr>
                        <a:t>(</a:t>
                      </a:r>
                      <a:r>
                        <a:rPr kumimoji="1" lang="ja-JP" altLang="en-US" dirty="0">
                          <a:solidFill>
                            <a:schemeClr val="accent4"/>
                          </a:solidFill>
                        </a:rPr>
                        <a:t>カナダ</a:t>
                      </a:r>
                      <a:r>
                        <a:rPr kumimoji="1" lang="en-US" altLang="ja-JP" dirty="0">
                          <a:solidFill>
                            <a:schemeClr val="accent4"/>
                          </a:solidFill>
                        </a:rPr>
                        <a:t>)</a:t>
                      </a:r>
                      <a:endParaRPr kumimoji="1" lang="ja-JP" altLang="en-US" dirty="0">
                        <a:solidFill>
                          <a:schemeClr val="accent4"/>
                        </a:solidFill>
                      </a:endParaRPr>
                    </a:p>
                  </a:txBody>
                  <a:tcPr>
                    <a:solidFill>
                      <a:srgbClr val="C7E4FF"/>
                    </a:solidFill>
                  </a:tcPr>
                </a:tc>
                <a:extLst>
                  <a:ext uri="{0D108BD9-81ED-4DB2-BD59-A6C34878D82A}">
                    <a16:rowId xmlns:a16="http://schemas.microsoft.com/office/drawing/2014/main" val="2727743979"/>
                  </a:ext>
                </a:extLst>
              </a:tr>
              <a:tr h="370840">
                <a:tc gridSpan="2">
                  <a:txBody>
                    <a:bodyPr/>
                    <a:lstStyle/>
                    <a:p>
                      <a:r>
                        <a:rPr kumimoji="1" lang="ja-JP" altLang="en-US" dirty="0"/>
                        <a:t>会社概要</a:t>
                      </a:r>
                    </a:p>
                  </a:txBody>
                  <a:tcPr>
                    <a:solidFill>
                      <a:srgbClr val="C7E4FF"/>
                    </a:solidFill>
                  </a:tcPr>
                </a:tc>
                <a:tc hMerge="1">
                  <a:txBody>
                    <a:bodyPr/>
                    <a:lstStyle/>
                    <a:p>
                      <a:endParaRPr kumimoji="1" lang="ja-JP" altLang="en-US"/>
                    </a:p>
                  </a:txBody>
                  <a:tcPr/>
                </a:tc>
                <a:tc>
                  <a:txBody>
                    <a:bodyPr/>
                    <a:lstStyle/>
                    <a:p>
                      <a:r>
                        <a:rPr kumimoji="1" lang="ja-JP" altLang="en-US" sz="1400" dirty="0"/>
                        <a:t>計測機器、制御システムの開発・製造・販売</a:t>
                      </a:r>
                    </a:p>
                    <a:p>
                      <a:endParaRPr kumimoji="1" lang="en-US" altLang="ja-JP" sz="1400" dirty="0"/>
                    </a:p>
                    <a:p>
                      <a:r>
                        <a:rPr kumimoji="1" lang="ja-JP" altLang="en-US" sz="1400" dirty="0"/>
                        <a:t>売上高</a:t>
                      </a:r>
                      <a:r>
                        <a:rPr kumimoji="1" lang="en-US" altLang="ja-JP" sz="1400" dirty="0"/>
                        <a:t> 4044</a:t>
                      </a:r>
                      <a:r>
                        <a:rPr kumimoji="1" lang="ja-JP" altLang="en-US" sz="1400" dirty="0"/>
                        <a:t>億円</a:t>
                      </a:r>
                      <a:r>
                        <a:rPr kumimoji="1" lang="en-US" altLang="ja-JP" sz="1400" dirty="0"/>
                        <a:t> </a:t>
                      </a:r>
                      <a:r>
                        <a:rPr kumimoji="1" lang="en-US" altLang="ja-JP" sz="1200" dirty="0"/>
                        <a:t>(FY19)</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プラントエンジニアリング、設備の製造</a:t>
                      </a:r>
                    </a:p>
                    <a:p>
                      <a:endParaRPr kumimoji="1" lang="en-US" altLang="ja-JP" sz="1400" dirty="0"/>
                    </a:p>
                    <a:p>
                      <a:r>
                        <a:rPr kumimoji="1" lang="ja-JP" altLang="en-US" sz="1400" dirty="0"/>
                        <a:t>売上高</a:t>
                      </a:r>
                      <a:r>
                        <a:rPr kumimoji="1" lang="en-US" altLang="ja-JP" sz="1400" dirty="0"/>
                        <a:t> 8156</a:t>
                      </a:r>
                      <a:r>
                        <a:rPr kumimoji="1" lang="ja-JP" altLang="en-US" sz="1400" dirty="0"/>
                        <a:t>億円</a:t>
                      </a:r>
                      <a:r>
                        <a:rPr kumimoji="1" lang="en-US" altLang="ja-JP" sz="1400" dirty="0"/>
                        <a:t> </a:t>
                      </a:r>
                      <a:r>
                        <a:rPr kumimoji="1" lang="en-US" altLang="ja-JP" sz="1200" dirty="0"/>
                        <a:t>(2019, 6674 MEUR)</a:t>
                      </a:r>
                      <a:endParaRPr kumimoji="1" lang="ja-JP" altLang="en-US" sz="1400" dirty="0"/>
                    </a:p>
                  </a:txBody>
                  <a:tcPr/>
                </a:tc>
                <a:tc>
                  <a:txBody>
                    <a:bodyPr/>
                    <a:lstStyle/>
                    <a:p>
                      <a:r>
                        <a:rPr kumimoji="1" lang="ja-JP" altLang="en-US" sz="1400" dirty="0"/>
                        <a:t>紙パルプおよびエネルギー産業の設備・制御・サービス提供</a:t>
                      </a:r>
                      <a:endParaRPr kumimoji="1" lang="en-US" altLang="ja-JP" sz="1400" dirty="0"/>
                    </a:p>
                    <a:p>
                      <a:r>
                        <a:rPr kumimoji="1" lang="ja-JP" altLang="en-US" sz="1400" dirty="0"/>
                        <a:t>売上高</a:t>
                      </a:r>
                      <a:r>
                        <a:rPr kumimoji="1" lang="en-US" altLang="ja-JP" sz="1400" dirty="0"/>
                        <a:t> 4334</a:t>
                      </a:r>
                      <a:r>
                        <a:rPr kumimoji="1" lang="ja-JP" altLang="en-US" sz="1400" dirty="0"/>
                        <a:t>億円</a:t>
                      </a:r>
                      <a:r>
                        <a:rPr kumimoji="1" lang="en-US" altLang="ja-JP" sz="1400" dirty="0"/>
                        <a:t> </a:t>
                      </a:r>
                      <a:r>
                        <a:rPr kumimoji="1" lang="en-US" altLang="ja-JP" sz="1200" dirty="0"/>
                        <a:t>(2019, 3547 MEUR)</a:t>
                      </a:r>
                      <a:endParaRPr kumimoji="1" lang="ja-JP" altLang="en-US" sz="1400" dirty="0"/>
                    </a:p>
                  </a:txBody>
                  <a:tcPr/>
                </a:tc>
                <a:tc>
                  <a:txBody>
                    <a:bodyPr/>
                    <a:lstStyle/>
                    <a:p>
                      <a:r>
                        <a:rPr kumimoji="1" lang="en-US" altLang="ja-JP" sz="1400" dirty="0" err="1"/>
                        <a:t>BioWin</a:t>
                      </a:r>
                      <a:r>
                        <a:rPr kumimoji="1" lang="ja-JP" altLang="en-US" sz="1400" dirty="0"/>
                        <a:t>の開発・販売とそれを用いたコンサルサービスなどの提供</a:t>
                      </a:r>
                      <a:endParaRPr kumimoji="1" lang="en-US" altLang="ja-JP" sz="1400" dirty="0"/>
                    </a:p>
                    <a:p>
                      <a:r>
                        <a:rPr kumimoji="1" lang="en-US" altLang="ja-JP" sz="1200" dirty="0"/>
                        <a:t>(</a:t>
                      </a:r>
                      <a:r>
                        <a:rPr kumimoji="1" lang="ja-JP" altLang="en-US" sz="1200" dirty="0"/>
                        <a:t>社員</a:t>
                      </a:r>
                      <a:r>
                        <a:rPr kumimoji="1" lang="en-US" altLang="ja-JP" sz="1200" dirty="0"/>
                        <a:t>9</a:t>
                      </a:r>
                      <a:r>
                        <a:rPr kumimoji="1" lang="ja-JP" altLang="en-US" sz="1200" dirty="0"/>
                        <a:t>人程度の小企業</a:t>
                      </a:r>
                      <a:r>
                        <a:rPr kumimoji="1" lang="en-US" altLang="ja-JP" sz="1200" dirty="0"/>
                        <a:t>)</a:t>
                      </a:r>
                      <a:endParaRPr kumimoji="1" lang="ja-JP" altLang="en-US" sz="1200" dirty="0"/>
                    </a:p>
                  </a:txBody>
                  <a:tcPr/>
                </a:tc>
                <a:extLst>
                  <a:ext uri="{0D108BD9-81ED-4DB2-BD59-A6C34878D82A}">
                    <a16:rowId xmlns:a16="http://schemas.microsoft.com/office/drawing/2014/main" val="1408204450"/>
                  </a:ext>
                </a:extLst>
              </a:tr>
              <a:tr h="370840">
                <a:tc gridSpan="2">
                  <a:txBody>
                    <a:bodyPr/>
                    <a:lstStyle/>
                    <a:p>
                      <a:r>
                        <a:rPr kumimoji="1" lang="ja-JP" altLang="en-US" dirty="0"/>
                        <a:t>注力事業領域</a:t>
                      </a:r>
                    </a:p>
                  </a:txBody>
                  <a:tcPr>
                    <a:solidFill>
                      <a:srgbClr val="C7E4FF"/>
                    </a:solidFill>
                  </a:tcPr>
                </a:tc>
                <a:tc hMerge="1">
                  <a:txBody>
                    <a:bodyPr/>
                    <a:lstStyle/>
                    <a:p>
                      <a:endParaRPr kumimoji="1" lang="ja-JP" altLang="en-US"/>
                    </a:p>
                  </a:txBody>
                  <a:tcPr/>
                </a:tc>
                <a:tc>
                  <a:txBody>
                    <a:bodyPr/>
                    <a:lstStyle/>
                    <a:p>
                      <a:r>
                        <a:rPr kumimoji="1" lang="ja-JP" altLang="en-US" sz="1400" dirty="0"/>
                        <a:t>石油、ガス、化学、電力、鉄鋼、紙パ、薬品、食品など</a:t>
                      </a:r>
                    </a:p>
                  </a:txBody>
                  <a:tcPr/>
                </a:tc>
                <a:tc>
                  <a:txBody>
                    <a:bodyPr/>
                    <a:lstStyle/>
                    <a:p>
                      <a:r>
                        <a:rPr kumimoji="1" lang="ja-JP" altLang="en-US" sz="1400" dirty="0"/>
                        <a:t>水力発電、紙・パルプ、金属、固液分離</a:t>
                      </a:r>
                      <a:r>
                        <a:rPr kumimoji="1" lang="en-US" altLang="ja-JP" sz="1400" dirty="0"/>
                        <a:t> (</a:t>
                      </a:r>
                      <a:r>
                        <a:rPr kumimoji="1" lang="ja-JP" altLang="en-US" sz="1400" dirty="0"/>
                        <a:t>下水や有機性廃棄物</a:t>
                      </a:r>
                      <a:r>
                        <a:rPr kumimoji="1" lang="en-US" altLang="ja-JP" sz="1400" dirty="0"/>
                        <a:t>)</a:t>
                      </a:r>
                      <a:endParaRPr kumimoji="1" lang="ja-JP" altLang="en-US" sz="1400" dirty="0"/>
                    </a:p>
                  </a:txBody>
                  <a:tcPr/>
                </a:tc>
                <a:tc>
                  <a:txBody>
                    <a:bodyPr/>
                    <a:lstStyle/>
                    <a:p>
                      <a:r>
                        <a:rPr kumimoji="1" lang="ja-JP" altLang="en-US" sz="1400" dirty="0"/>
                        <a:t>紙・パルプ、関連するバイオ燃料ボイラーや排水処理</a:t>
                      </a:r>
                    </a:p>
                  </a:txBody>
                  <a:tcPr/>
                </a:tc>
                <a:tc>
                  <a:txBody>
                    <a:bodyPr/>
                    <a:lstStyle/>
                    <a:p>
                      <a:r>
                        <a:rPr kumimoji="1" lang="ja-JP" altLang="en-US" sz="1400"/>
                        <a:t>下水処理プロセス</a:t>
                      </a:r>
                      <a:endParaRPr kumimoji="1" lang="ja-JP" altLang="en-US" sz="1400" dirty="0"/>
                    </a:p>
                  </a:txBody>
                  <a:tcPr/>
                </a:tc>
                <a:extLst>
                  <a:ext uri="{0D108BD9-81ED-4DB2-BD59-A6C34878D82A}">
                    <a16:rowId xmlns:a16="http://schemas.microsoft.com/office/drawing/2014/main" val="2897599993"/>
                  </a:ext>
                </a:extLst>
              </a:tr>
              <a:tr h="370840">
                <a:tc rowSpan="2">
                  <a:txBody>
                    <a:bodyPr/>
                    <a:lstStyle/>
                    <a:p>
                      <a:r>
                        <a:rPr kumimoji="1" lang="ja-JP" altLang="en-US" dirty="0"/>
                        <a:t>技術</a:t>
                      </a:r>
                    </a:p>
                  </a:txBody>
                  <a:tcPr>
                    <a:solidFill>
                      <a:srgbClr val="C7E4FF"/>
                    </a:solidFill>
                  </a:tcPr>
                </a:tc>
                <a:tc>
                  <a:txBody>
                    <a:bodyPr/>
                    <a:lstStyle/>
                    <a:p>
                      <a:r>
                        <a:rPr kumimoji="1" lang="ja-JP" altLang="en-US" sz="1400" dirty="0"/>
                        <a:t>モデリング</a:t>
                      </a:r>
                      <a:endParaRPr kumimoji="1" lang="ja-JP" altLang="en-US" dirty="0"/>
                    </a:p>
                  </a:txBody>
                  <a:tcPr>
                    <a:solidFill>
                      <a:srgbClr val="C7E4FF"/>
                    </a:solidFill>
                  </a:tcPr>
                </a:tc>
                <a:tc>
                  <a:txBody>
                    <a:bodyPr/>
                    <a:lstStyle/>
                    <a:p>
                      <a:r>
                        <a:rPr kumimoji="1" lang="ja-JP" altLang="en-US" sz="1400" dirty="0"/>
                        <a:t>非線型・動的な自動モデリング</a:t>
                      </a:r>
                    </a:p>
                  </a:txBody>
                  <a:tcPr/>
                </a:tc>
                <a:tc>
                  <a:txBody>
                    <a:bodyPr/>
                    <a:lstStyle/>
                    <a:p>
                      <a:r>
                        <a:rPr kumimoji="1" lang="ja-JP" altLang="en-US" sz="1400" dirty="0">
                          <a:solidFill>
                            <a:schemeClr val="accent4"/>
                          </a:solidFill>
                        </a:rPr>
                        <a:t>運転中の</a:t>
                      </a:r>
                      <a:r>
                        <a:rPr kumimoji="1" lang="en-US" altLang="ja-JP" sz="1400" dirty="0">
                          <a:solidFill>
                            <a:schemeClr val="accent4"/>
                          </a:solidFill>
                        </a:rPr>
                        <a:t>SV</a:t>
                      </a:r>
                      <a:r>
                        <a:rPr kumimoji="1" lang="ja-JP" altLang="en-US" sz="1400" dirty="0">
                          <a:solidFill>
                            <a:schemeClr val="accent4"/>
                          </a:solidFill>
                        </a:rPr>
                        <a:t>変化を利用してチューニング</a:t>
                      </a:r>
                      <a:r>
                        <a:rPr kumimoji="1" lang="en-US" altLang="ja-JP" sz="1400" dirty="0">
                          <a:solidFill>
                            <a:schemeClr val="accent4"/>
                          </a:solidFill>
                        </a:rPr>
                        <a:t> </a:t>
                      </a:r>
                      <a:r>
                        <a:rPr kumimoji="1" lang="en-US" altLang="ja-JP" sz="1200" dirty="0">
                          <a:solidFill>
                            <a:schemeClr val="accent4"/>
                          </a:solidFill>
                        </a:rPr>
                        <a:t>(</a:t>
                      </a:r>
                      <a:r>
                        <a:rPr kumimoji="1" lang="ja-JP" altLang="en-US" sz="1200" dirty="0">
                          <a:solidFill>
                            <a:schemeClr val="accent4"/>
                          </a:solidFill>
                        </a:rPr>
                        <a:t>ラゲール多項式で伝達関数をフィッティング</a:t>
                      </a:r>
                      <a:r>
                        <a:rPr kumimoji="1" lang="en-US" altLang="ja-JP" sz="1200" dirty="0">
                          <a:solidFill>
                            <a:schemeClr val="accent4"/>
                          </a:solidFill>
                        </a:rPr>
                        <a:t>)</a:t>
                      </a:r>
                      <a:endParaRPr kumimoji="1" lang="ja-JP" altLang="en-US" sz="1400" dirty="0">
                        <a:solidFill>
                          <a:schemeClr val="accent4"/>
                        </a:solidFill>
                      </a:endParaRPr>
                    </a:p>
                  </a:txBody>
                  <a:tcPr/>
                </a:tc>
                <a:tc>
                  <a:txBody>
                    <a:bodyPr/>
                    <a:lstStyle/>
                    <a:p>
                      <a:r>
                        <a:rPr kumimoji="1" lang="ja-JP" altLang="en-US" sz="1400" dirty="0"/>
                        <a:t>ステップ応答の実測</a:t>
                      </a:r>
                    </a:p>
                  </a:txBody>
                  <a:tcPr/>
                </a:tc>
                <a:tc>
                  <a:txBody>
                    <a:bodyPr/>
                    <a:lstStyle/>
                    <a:p>
                      <a:r>
                        <a:rPr kumimoji="1" lang="ja-JP" altLang="en-US" sz="1400" dirty="0"/>
                        <a:t>活性汚泥モデル</a:t>
                      </a:r>
                      <a:r>
                        <a:rPr kumimoji="1" lang="en-US" altLang="ja-JP" sz="1400" dirty="0"/>
                        <a:t> (ASM) </a:t>
                      </a:r>
                      <a:r>
                        <a:rPr kumimoji="1" lang="ja-JP" altLang="en-US" sz="1400" dirty="0"/>
                        <a:t>を用いた物理モデル。パラメータは手動設定。</a:t>
                      </a:r>
                    </a:p>
                  </a:txBody>
                  <a:tcPr/>
                </a:tc>
                <a:extLst>
                  <a:ext uri="{0D108BD9-81ED-4DB2-BD59-A6C34878D82A}">
                    <a16:rowId xmlns:a16="http://schemas.microsoft.com/office/drawing/2014/main" val="1464699742"/>
                  </a:ext>
                </a:extLst>
              </a:tr>
              <a:tr h="370840">
                <a:tc vMerge="1">
                  <a:txBody>
                    <a:bodyPr/>
                    <a:lstStyle/>
                    <a:p>
                      <a:endParaRPr kumimoji="1" lang="ja-JP" altLang="en-US" dirty="0"/>
                    </a:p>
                  </a:txBody>
                  <a:tcPr>
                    <a:solidFill>
                      <a:srgbClr val="C7E4FF"/>
                    </a:solidFill>
                  </a:tcPr>
                </a:tc>
                <a:tc>
                  <a:txBody>
                    <a:bodyPr/>
                    <a:lstStyle/>
                    <a:p>
                      <a:r>
                        <a:rPr kumimoji="1" lang="ja-JP" altLang="en-US" sz="1400" dirty="0"/>
                        <a:t>最適化</a:t>
                      </a:r>
                      <a:endParaRPr kumimoji="1" lang="ja-JP" altLang="en-US" dirty="0"/>
                    </a:p>
                  </a:txBody>
                  <a:tcPr>
                    <a:solidFill>
                      <a:srgbClr val="C7E4FF"/>
                    </a:solidFill>
                  </a:tcPr>
                </a:tc>
                <a:tc>
                  <a:txBody>
                    <a:bodyPr/>
                    <a:lstStyle/>
                    <a:p>
                      <a:r>
                        <a:rPr kumimoji="1" lang="ja-JP" altLang="en-US" sz="1400"/>
                        <a:t>有制約大域的最適化技術</a:t>
                      </a:r>
                    </a:p>
                  </a:txBody>
                  <a:tcPr/>
                </a:tc>
                <a:tc>
                  <a:txBody>
                    <a:bodyPr/>
                    <a:lstStyle/>
                    <a:p>
                      <a:r>
                        <a:rPr kumimoji="1" lang="ja-JP" altLang="en-US" sz="1400" dirty="0"/>
                        <a:t>不明</a:t>
                      </a:r>
                    </a:p>
                  </a:txBody>
                  <a:tcPr/>
                </a:tc>
                <a:tc>
                  <a:txBody>
                    <a:bodyPr/>
                    <a:lstStyle/>
                    <a:p>
                      <a:r>
                        <a:rPr kumimoji="1" lang="ja-JP" altLang="en-US" sz="1400"/>
                        <a:t>ステップ応答の線型結合による</a:t>
                      </a:r>
                      <a:r>
                        <a:rPr kumimoji="1" lang="en-US" altLang="ja-JP" sz="1400" dirty="0"/>
                        <a:t>MPC</a:t>
                      </a:r>
                      <a:endParaRPr kumimoji="1" lang="ja-JP" altLang="en-US" sz="1400"/>
                    </a:p>
                  </a:txBody>
                  <a:tcPr/>
                </a:tc>
                <a:tc>
                  <a:txBody>
                    <a:bodyPr/>
                    <a:lstStyle/>
                    <a:p>
                      <a:r>
                        <a:rPr kumimoji="1" lang="ja-JP" altLang="en-US" sz="1400" dirty="0"/>
                        <a:t>なし</a:t>
                      </a:r>
                      <a:r>
                        <a:rPr kumimoji="1" lang="en-US" altLang="ja-JP" sz="1400" dirty="0"/>
                        <a:t> (</a:t>
                      </a:r>
                      <a:r>
                        <a:rPr kumimoji="1" lang="ja-JP" altLang="en-US" sz="1400" dirty="0"/>
                        <a:t>シミュレーションのみ</a:t>
                      </a:r>
                      <a:r>
                        <a:rPr kumimoji="1" lang="en-US" altLang="ja-JP" sz="1400" dirty="0"/>
                        <a:t>)</a:t>
                      </a:r>
                      <a:endParaRPr kumimoji="1" lang="ja-JP" altLang="en-US" sz="1400" dirty="0"/>
                    </a:p>
                  </a:txBody>
                  <a:tcPr/>
                </a:tc>
                <a:extLst>
                  <a:ext uri="{0D108BD9-81ED-4DB2-BD59-A6C34878D82A}">
                    <a16:rowId xmlns:a16="http://schemas.microsoft.com/office/drawing/2014/main" val="456203112"/>
                  </a:ext>
                </a:extLst>
              </a:tr>
              <a:tr h="370840">
                <a:tc gridSpan="2">
                  <a:txBody>
                    <a:bodyPr/>
                    <a:lstStyle/>
                    <a:p>
                      <a:r>
                        <a:rPr kumimoji="1" lang="ja-JP" altLang="en-US" dirty="0"/>
                        <a:t>強み</a:t>
                      </a:r>
                    </a:p>
                  </a:txBody>
                  <a:tcPr>
                    <a:solidFill>
                      <a:srgbClr val="C7E4FF"/>
                    </a:solidFill>
                  </a:tcPr>
                </a:tc>
                <a:tc hMerge="1">
                  <a:txBody>
                    <a:bodyPr/>
                    <a:lstStyle/>
                    <a:p>
                      <a:endParaRPr kumimoji="1" lang="ja-JP" altLang="en-US"/>
                    </a:p>
                  </a:txBody>
                  <a:tcPr/>
                </a:tc>
                <a:tc>
                  <a:txBody>
                    <a:bodyPr/>
                    <a:lstStyle/>
                    <a:p>
                      <a:r>
                        <a:rPr kumimoji="1" lang="en-US" altLang="ja-JP" sz="1400" dirty="0"/>
                        <a:t>DCS</a:t>
                      </a:r>
                      <a:r>
                        <a:rPr kumimoji="1" lang="ja-JP" altLang="en-US" sz="1400"/>
                        <a:t>のインストールシェアが高く顧客の信頼を得る。</a:t>
                      </a:r>
                    </a:p>
                  </a:txBody>
                  <a:tcPr/>
                </a:tc>
                <a:tc>
                  <a:txBody>
                    <a:bodyPr/>
                    <a:lstStyle/>
                    <a:p>
                      <a:r>
                        <a:rPr kumimoji="1" lang="ja-JP" altLang="en-US" sz="1400"/>
                        <a:t>紙・パルプ生産設備をフルスコープで提供。設備知見あり。プラント全体のエンジも可。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紙・パルプ生産設備をフルスコープで提供。設備知見あり。</a:t>
                      </a:r>
                    </a:p>
                  </a:txBody>
                  <a:tcPr/>
                </a:tc>
                <a:tc>
                  <a:txBody>
                    <a:bodyPr/>
                    <a:lstStyle/>
                    <a:p>
                      <a:r>
                        <a:rPr kumimoji="1" lang="en-US" altLang="ja-JP" sz="1400" dirty="0"/>
                        <a:t>ASM</a:t>
                      </a:r>
                      <a:r>
                        <a:rPr kumimoji="1" lang="ja-JP" altLang="en-US" sz="1400" dirty="0"/>
                        <a:t>は国際水協会の提唱するモデルで広く認知。</a:t>
                      </a:r>
                      <a:r>
                        <a:rPr kumimoji="1" lang="en-US" altLang="ja-JP" sz="1400" dirty="0" err="1"/>
                        <a:t>BioWin</a:t>
                      </a:r>
                      <a:r>
                        <a:rPr kumimoji="1" lang="ja-JP" altLang="en-US" sz="1400" dirty="0"/>
                        <a:t>は設計者や運転管理者から支持を得ている。</a:t>
                      </a:r>
                    </a:p>
                  </a:txBody>
                  <a:tcPr/>
                </a:tc>
                <a:extLst>
                  <a:ext uri="{0D108BD9-81ED-4DB2-BD59-A6C34878D82A}">
                    <a16:rowId xmlns:a16="http://schemas.microsoft.com/office/drawing/2014/main" val="4117745195"/>
                  </a:ext>
                </a:extLst>
              </a:tr>
            </a:tbl>
          </a:graphicData>
        </a:graphic>
      </p:graphicFrame>
      <p:sp>
        <p:nvSpPr>
          <p:cNvPr id="6" name="テキスト ボックス 5">
            <a:extLst>
              <a:ext uri="{FF2B5EF4-FFF2-40B4-BE49-F238E27FC236}">
                <a16:creationId xmlns:a16="http://schemas.microsoft.com/office/drawing/2014/main" id="{79742177-A9C5-4989-8D54-FD0F8B26A7B9}"/>
              </a:ext>
            </a:extLst>
          </p:cNvPr>
          <p:cNvSpPr txBox="1"/>
          <p:nvPr/>
        </p:nvSpPr>
        <p:spPr>
          <a:xfrm>
            <a:off x="223641" y="5996293"/>
            <a:ext cx="4626588" cy="276999"/>
          </a:xfrm>
          <a:prstGeom prst="rect">
            <a:avLst/>
          </a:prstGeom>
          <a:noFill/>
        </p:spPr>
        <p:txBody>
          <a:bodyPr wrap="none" rtlCol="0">
            <a:spAutoFit/>
          </a:bodyPr>
          <a:lstStyle/>
          <a:p>
            <a:r>
              <a:rPr kumimoji="1" lang="en-US" altLang="ja-JP" sz="1200" dirty="0"/>
              <a:t>※</a:t>
            </a:r>
            <a:r>
              <a:rPr lang="ja-JP" altLang="en-US" sz="1200" dirty="0"/>
              <a:t>ケミカルリサイクルや</a:t>
            </a:r>
            <a:r>
              <a:rPr kumimoji="1" lang="ja-JP" altLang="en-US" sz="1200" dirty="0"/>
              <a:t>再生可能エネルギー分野の競合調査は今後の課題</a:t>
            </a:r>
          </a:p>
        </p:txBody>
      </p:sp>
    </p:spTree>
    <p:extLst>
      <p:ext uri="{BB962C8B-B14F-4D97-AF65-F5344CB8AC3E}">
        <p14:creationId xmlns:p14="http://schemas.microsoft.com/office/powerpoint/2010/main" val="9081978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89545-09BE-4E85-A3E0-A73842D3E0AE}"/>
              </a:ext>
            </a:extLst>
          </p:cNvPr>
          <p:cNvSpPr>
            <a:spLocks noGrp="1"/>
          </p:cNvSpPr>
          <p:nvPr>
            <p:ph type="title"/>
          </p:nvPr>
        </p:nvSpPr>
        <p:spPr/>
        <p:txBody>
          <a:bodyPr/>
          <a:lstStyle/>
          <a:p>
            <a:r>
              <a:rPr lang="en-US" altLang="ja-JP" dirty="0"/>
              <a:t>EMS</a:t>
            </a:r>
            <a:r>
              <a:rPr lang="ja-JP" altLang="en-US" dirty="0"/>
              <a:t>・</a:t>
            </a:r>
            <a:r>
              <a:rPr lang="en-US" altLang="ja-JP" dirty="0"/>
              <a:t>APC</a:t>
            </a:r>
            <a:r>
              <a:rPr lang="ja-JP" altLang="en-US" dirty="0"/>
              <a:t>分野での競合</a:t>
            </a:r>
            <a:endParaRPr kumimoji="1" lang="ja-JP" altLang="en-US" dirty="0"/>
          </a:p>
        </p:txBody>
      </p:sp>
      <p:sp>
        <p:nvSpPr>
          <p:cNvPr id="3" name="スライド番号プレースホルダー 2">
            <a:extLst>
              <a:ext uri="{FF2B5EF4-FFF2-40B4-BE49-F238E27FC236}">
                <a16:creationId xmlns:a16="http://schemas.microsoft.com/office/drawing/2014/main" id="{056AD431-5AAD-4135-AECC-233F5950D23A}"/>
              </a:ext>
            </a:extLst>
          </p:cNvPr>
          <p:cNvSpPr>
            <a:spLocks noGrp="1"/>
          </p:cNvSpPr>
          <p:nvPr>
            <p:ph type="sldNum" sz="quarter" idx="10"/>
          </p:nvPr>
        </p:nvSpPr>
        <p:spPr/>
        <p:txBody>
          <a:bodyPr/>
          <a:lstStyle/>
          <a:p>
            <a:fld id="{584EAAFE-CFE5-40AD-8E95-5BFF290DC5CF}" type="slidenum">
              <a:rPr kumimoji="1" lang="ja-JP" altLang="en-US" smtClean="0"/>
              <a:pPr/>
              <a:t>67</a:t>
            </a:fld>
            <a:endParaRPr kumimoji="1" lang="ja-JP" altLang="en-US"/>
          </a:p>
        </p:txBody>
      </p:sp>
      <p:sp>
        <p:nvSpPr>
          <p:cNvPr id="4" name="テキスト プレースホルダー 3">
            <a:extLst>
              <a:ext uri="{FF2B5EF4-FFF2-40B4-BE49-F238E27FC236}">
                <a16:creationId xmlns:a16="http://schemas.microsoft.com/office/drawing/2014/main" id="{C6DD70EA-458D-41D0-AB46-A86489D4568A}"/>
              </a:ext>
            </a:extLst>
          </p:cNvPr>
          <p:cNvSpPr>
            <a:spLocks noGrp="1"/>
          </p:cNvSpPr>
          <p:nvPr>
            <p:ph type="body" sz="quarter" idx="11"/>
          </p:nvPr>
        </p:nvSpPr>
        <p:spPr/>
        <p:txBody>
          <a:bodyPr/>
          <a:lstStyle/>
          <a:p>
            <a:endParaRPr kumimoji="1" lang="ja-JP" altLang="en-US"/>
          </a:p>
        </p:txBody>
      </p:sp>
      <p:pic>
        <p:nvPicPr>
          <p:cNvPr id="5" name="Picture 8">
            <a:extLst>
              <a:ext uri="{FF2B5EF4-FFF2-40B4-BE49-F238E27FC236}">
                <a16:creationId xmlns:a16="http://schemas.microsoft.com/office/drawing/2014/main" id="{D8D05BF6-3250-476D-8FCA-DE622EF7C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 y="1571259"/>
            <a:ext cx="8972741" cy="45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コンテンツ プレースホルダー 2">
            <a:extLst>
              <a:ext uri="{FF2B5EF4-FFF2-40B4-BE49-F238E27FC236}">
                <a16:creationId xmlns:a16="http://schemas.microsoft.com/office/drawing/2014/main" id="{EAC642E9-4927-442B-BB33-AC0240A3A7EC}"/>
              </a:ext>
            </a:extLst>
          </p:cNvPr>
          <p:cNvSpPr txBox="1">
            <a:spLocks/>
          </p:cNvSpPr>
          <p:nvPr/>
        </p:nvSpPr>
        <p:spPr>
          <a:xfrm>
            <a:off x="306768" y="810491"/>
            <a:ext cx="8463160" cy="734291"/>
          </a:xfrm>
          <a:prstGeom prst="rect">
            <a:avLst/>
          </a:prstGeom>
        </p:spPr>
        <p:txBody>
          <a:bodyPr>
            <a:normAutofit fontScale="700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ct val="120000"/>
              </a:lnSpc>
              <a:buNone/>
            </a:pPr>
            <a:r>
              <a:rPr lang="ja-JP" altLang="en-US" b="1" dirty="0"/>
              <a:t>生産プロセス向けソリューションでは、対象プロセスに特化したモデルを持つもの、または、応答テストを必要とするものが多い。</a:t>
            </a:r>
            <a:endParaRPr lang="en-US" altLang="ja-JP" b="1" dirty="0"/>
          </a:p>
        </p:txBody>
      </p:sp>
    </p:spTree>
    <p:extLst>
      <p:ext uri="{BB962C8B-B14F-4D97-AF65-F5344CB8AC3E}">
        <p14:creationId xmlns:p14="http://schemas.microsoft.com/office/powerpoint/2010/main" val="5605372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en-US" altLang="ja-JP" dirty="0" err="1"/>
              <a:t>DDMOnEX</a:t>
            </a:r>
            <a:r>
              <a:rPr lang="ja-JP" altLang="en-US" dirty="0"/>
              <a:t>（前テーマ）ビジネスの現状</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68</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従来の</a:t>
            </a:r>
            <a:r>
              <a:rPr lang="en-US" altLang="ja-JP" dirty="0"/>
              <a:t>DDMO</a:t>
            </a:r>
            <a:r>
              <a:rPr lang="ja-JP" altLang="en-US" dirty="0"/>
              <a:t>でモデリング工数の課題が解決しているにもかかわらず、</a:t>
            </a:r>
            <a:r>
              <a:rPr lang="en-US" altLang="ja-JP" dirty="0"/>
              <a:t>PDCA</a:t>
            </a:r>
            <a:r>
              <a:rPr lang="ja-JP" altLang="en-US" dirty="0"/>
              <a:t>サイクルによる操業改善サービスには他の課題があると考えられる。</a:t>
            </a:r>
            <a:endParaRPr lang="en-US" altLang="ja-JP" dirty="0"/>
          </a:p>
          <a:p>
            <a:pPr lvl="1">
              <a:defRPr/>
            </a:pPr>
            <a:r>
              <a:rPr lang="en-US" altLang="ja-JP" dirty="0"/>
              <a:t>YDJ </a:t>
            </a:r>
            <a:r>
              <a:rPr lang="ja-JP" altLang="en-US" dirty="0"/>
              <a:t>コンサル部は、</a:t>
            </a:r>
            <a:r>
              <a:rPr lang="en-US" altLang="ja-JP" dirty="0"/>
              <a:t>BTG</a:t>
            </a:r>
            <a:r>
              <a:rPr lang="ja-JP" altLang="en-US" dirty="0"/>
              <a:t>、紙パ蒸解、水素配送に展開しているが、ポテンシャル診断での受注に留まっており、成果報酬は</a:t>
            </a:r>
            <a:r>
              <a:rPr lang="en-US" altLang="ja-JP" dirty="0"/>
              <a:t>1</a:t>
            </a:r>
            <a:r>
              <a:rPr lang="ja-JP" altLang="en-US" dirty="0"/>
              <a:t>件（日本製紙石巻蒸解）のみ。</a:t>
            </a:r>
            <a:endParaRPr lang="en-US" altLang="ja-JP" dirty="0"/>
          </a:p>
          <a:p>
            <a:pPr>
              <a:defRPr/>
            </a:pPr>
            <a:r>
              <a:rPr lang="ja-JP" altLang="en-US" dirty="0"/>
              <a:t>本テーマで技術だけを更新しても、将来的に同様の状況になる可能性が高い。</a:t>
            </a:r>
            <a:endParaRPr lang="en-US" altLang="ja-JP" dirty="0"/>
          </a:p>
        </p:txBody>
      </p:sp>
    </p:spTree>
    <p:extLst>
      <p:ext uri="{BB962C8B-B14F-4D97-AF65-F5344CB8AC3E}">
        <p14:creationId xmlns:p14="http://schemas.microsoft.com/office/powerpoint/2010/main" val="10934106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69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E011-900B-434F-B120-499161C8F141}"/>
              </a:ext>
            </a:extLst>
          </p:cNvPr>
          <p:cNvSpPr>
            <a:spLocks noGrp="1"/>
          </p:cNvSpPr>
          <p:nvPr>
            <p:ph type="title"/>
          </p:nvPr>
        </p:nvSpPr>
        <p:spPr/>
        <p:txBody>
          <a:bodyPr/>
          <a:lstStyle/>
          <a:p>
            <a:r>
              <a:rPr lang="ja-JP" altLang="en-US"/>
              <a:t>動特性・非線型性を持つ対象における操業最適化の課題</a:t>
            </a:r>
            <a:endParaRPr kumimoji="1" lang="ja-JP" altLang="en-US"/>
          </a:p>
        </p:txBody>
      </p:sp>
      <p:sp>
        <p:nvSpPr>
          <p:cNvPr id="3" name="スライド番号プレースホルダー 2">
            <a:extLst>
              <a:ext uri="{FF2B5EF4-FFF2-40B4-BE49-F238E27FC236}">
                <a16:creationId xmlns:a16="http://schemas.microsoft.com/office/drawing/2014/main" id="{16FC47C4-56C9-C044-8C23-7ADE87E9689C}"/>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E02376B4-1699-CB42-8486-AD2B777CF3ED}"/>
              </a:ext>
            </a:extLst>
          </p:cNvPr>
          <p:cNvSpPr>
            <a:spLocks noGrp="1"/>
          </p:cNvSpPr>
          <p:nvPr>
            <p:ph type="body" sz="quarter" idx="11"/>
          </p:nvPr>
        </p:nvSpPr>
        <p:spPr/>
        <p:txBody>
          <a:bodyPr/>
          <a:lstStyle/>
          <a:p>
            <a:r>
              <a:rPr lang="en-US" altLang="ja-JP" dirty="0"/>
              <a:t>1. </a:t>
            </a:r>
            <a:r>
              <a:rPr kumimoji="1" lang="ja-JP" altLang="en-US" sz="1200" dirty="0"/>
              <a:t>研究開発提案・計画　振り返り</a:t>
            </a:r>
            <a:endParaRPr lang="ja-JP" altLang="en-US" dirty="0"/>
          </a:p>
        </p:txBody>
      </p:sp>
      <p:sp>
        <p:nvSpPr>
          <p:cNvPr id="5" name="テキスト ボックス 4">
            <a:extLst>
              <a:ext uri="{FF2B5EF4-FFF2-40B4-BE49-F238E27FC236}">
                <a16:creationId xmlns:a16="http://schemas.microsoft.com/office/drawing/2014/main" id="{B3A5D5FE-5EEF-6645-9DAA-D0B38790A36E}"/>
              </a:ext>
            </a:extLst>
          </p:cNvPr>
          <p:cNvSpPr txBox="1"/>
          <p:nvPr/>
        </p:nvSpPr>
        <p:spPr>
          <a:xfrm>
            <a:off x="7583584" y="2508837"/>
            <a:ext cx="2827988" cy="954107"/>
          </a:xfrm>
          <a:prstGeom prst="rect">
            <a:avLst/>
          </a:prstGeom>
          <a:noFill/>
        </p:spPr>
        <p:txBody>
          <a:bodyPr wrap="square" rtlCol="0">
            <a:spAutoFit/>
          </a:bodyPr>
          <a:lstStyle/>
          <a:p>
            <a:r>
              <a:rPr kumimoji="1" lang="ja-JP" altLang="en-US" sz="1400" b="1" dirty="0"/>
              <a:t>生産プロセスでは多くのケースで、計算結果が現実と乖離し、そのままでは受け入れられないため、モデル化から見直す。</a:t>
            </a:r>
            <a:endParaRPr kumimoji="1" lang="en-US" altLang="ja-JP" sz="1400" b="1" dirty="0"/>
          </a:p>
        </p:txBody>
      </p:sp>
      <p:sp>
        <p:nvSpPr>
          <p:cNvPr id="6" name="テキスト ボックス 5">
            <a:extLst>
              <a:ext uri="{FF2B5EF4-FFF2-40B4-BE49-F238E27FC236}">
                <a16:creationId xmlns:a16="http://schemas.microsoft.com/office/drawing/2014/main" id="{E40D682D-6C8D-004A-B2FF-02081944595D}"/>
              </a:ext>
            </a:extLst>
          </p:cNvPr>
          <p:cNvSpPr txBox="1"/>
          <p:nvPr/>
        </p:nvSpPr>
        <p:spPr>
          <a:xfrm>
            <a:off x="3001242" y="744744"/>
            <a:ext cx="6189515" cy="430887"/>
          </a:xfrm>
          <a:prstGeom prst="rect">
            <a:avLst/>
          </a:prstGeom>
          <a:noFill/>
        </p:spPr>
        <p:txBody>
          <a:bodyPr wrap="none" rtlCol="0">
            <a:spAutoFit/>
          </a:bodyPr>
          <a:lstStyle/>
          <a:p>
            <a:r>
              <a:rPr lang="en-US" altLang="ja-JP" sz="2200" b="1" dirty="0"/>
              <a:t>DDMO</a:t>
            </a:r>
            <a:r>
              <a:rPr lang="ja-JP" altLang="en-US" sz="2200" b="1" dirty="0"/>
              <a:t>によって、従来のモデル作成手順を削減した</a:t>
            </a:r>
            <a:endParaRPr kumimoji="1" lang="ja-JP" altLang="en-US" sz="2200" b="1" dirty="0"/>
          </a:p>
        </p:txBody>
      </p:sp>
      <p:sp>
        <p:nvSpPr>
          <p:cNvPr id="7" name="矢印: 下 29">
            <a:extLst>
              <a:ext uri="{FF2B5EF4-FFF2-40B4-BE49-F238E27FC236}">
                <a16:creationId xmlns:a16="http://schemas.microsoft.com/office/drawing/2014/main" id="{25A27448-EFC1-D745-B175-0CCD45BEE0D3}"/>
              </a:ext>
            </a:extLst>
          </p:cNvPr>
          <p:cNvSpPr/>
          <p:nvPr/>
        </p:nvSpPr>
        <p:spPr>
          <a:xfrm>
            <a:off x="2821726"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矢印: 下 30">
            <a:extLst>
              <a:ext uri="{FF2B5EF4-FFF2-40B4-BE49-F238E27FC236}">
                <a16:creationId xmlns:a16="http://schemas.microsoft.com/office/drawing/2014/main" id="{C90B4992-BCD1-8E46-916C-92DAF7CC95BB}"/>
              </a:ext>
            </a:extLst>
          </p:cNvPr>
          <p:cNvSpPr/>
          <p:nvPr/>
        </p:nvSpPr>
        <p:spPr>
          <a:xfrm>
            <a:off x="5871209"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矢印: U ターン 28">
            <a:extLst>
              <a:ext uri="{FF2B5EF4-FFF2-40B4-BE49-F238E27FC236}">
                <a16:creationId xmlns:a16="http://schemas.microsoft.com/office/drawing/2014/main" id="{3C2AB637-DC67-9646-B867-5ABD011C4C45}"/>
              </a:ext>
            </a:extLst>
          </p:cNvPr>
          <p:cNvSpPr/>
          <p:nvPr/>
        </p:nvSpPr>
        <p:spPr>
          <a:xfrm rot="5400000" flipH="1">
            <a:off x="4994137" y="3624287"/>
            <a:ext cx="3642825"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10" name="矢印: 下 27">
            <a:extLst>
              <a:ext uri="{FF2B5EF4-FFF2-40B4-BE49-F238E27FC236}">
                <a16:creationId xmlns:a16="http://schemas.microsoft.com/office/drawing/2014/main" id="{8390365E-4A32-6A4A-9C96-DD1D7E1C4951}"/>
              </a:ext>
            </a:extLst>
          </p:cNvPr>
          <p:cNvSpPr/>
          <p:nvPr/>
        </p:nvSpPr>
        <p:spPr>
          <a:xfrm>
            <a:off x="5870005"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矢印: 下 4">
            <a:extLst>
              <a:ext uri="{FF2B5EF4-FFF2-40B4-BE49-F238E27FC236}">
                <a16:creationId xmlns:a16="http://schemas.microsoft.com/office/drawing/2014/main" id="{75E8281B-1A43-CD46-8B51-3144E59DA54D}"/>
              </a:ext>
            </a:extLst>
          </p:cNvPr>
          <p:cNvSpPr/>
          <p:nvPr/>
        </p:nvSpPr>
        <p:spPr>
          <a:xfrm>
            <a:off x="2821727"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084728-0618-3B4E-B160-BB1D2E7C385E}"/>
              </a:ext>
            </a:extLst>
          </p:cNvPr>
          <p:cNvSpPr/>
          <p:nvPr/>
        </p:nvSpPr>
        <p:spPr>
          <a:xfrm>
            <a:off x="1989738" y="2658787"/>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設備特性の定式化</a:t>
            </a:r>
            <a:endParaRPr kumimoji="1" lang="ja-JP" altLang="en-US" sz="1400" dirty="0"/>
          </a:p>
        </p:txBody>
      </p:sp>
      <p:sp>
        <p:nvSpPr>
          <p:cNvPr id="13" name="正方形/長方形 12">
            <a:extLst>
              <a:ext uri="{FF2B5EF4-FFF2-40B4-BE49-F238E27FC236}">
                <a16:creationId xmlns:a16="http://schemas.microsoft.com/office/drawing/2014/main" id="{4692B6DE-8096-AF4D-B969-EDCBCD2907A9}"/>
              </a:ext>
            </a:extLst>
          </p:cNvPr>
          <p:cNvSpPr/>
          <p:nvPr/>
        </p:nvSpPr>
        <p:spPr>
          <a:xfrm>
            <a:off x="1989738" y="3125740"/>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14" name="正方形/長方形 13">
            <a:extLst>
              <a:ext uri="{FF2B5EF4-FFF2-40B4-BE49-F238E27FC236}">
                <a16:creationId xmlns:a16="http://schemas.microsoft.com/office/drawing/2014/main" id="{0A9F499E-FCF2-224E-96D6-9BBCE9690C5C}"/>
              </a:ext>
            </a:extLst>
          </p:cNvPr>
          <p:cNvSpPr/>
          <p:nvPr/>
        </p:nvSpPr>
        <p:spPr>
          <a:xfrm>
            <a:off x="1989738" y="3592693"/>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モデルプログラム作成</a:t>
            </a:r>
            <a:endParaRPr kumimoji="1" lang="ja-JP" altLang="en-US" sz="1400" dirty="0"/>
          </a:p>
        </p:txBody>
      </p:sp>
      <p:sp>
        <p:nvSpPr>
          <p:cNvPr id="15" name="正方形/長方形 14">
            <a:extLst>
              <a:ext uri="{FF2B5EF4-FFF2-40B4-BE49-F238E27FC236}">
                <a16:creationId xmlns:a16="http://schemas.microsoft.com/office/drawing/2014/main" id="{AF683050-C3D2-DD4E-BE26-57F2690ACCB0}"/>
              </a:ext>
            </a:extLst>
          </p:cNvPr>
          <p:cNvSpPr/>
          <p:nvPr/>
        </p:nvSpPr>
        <p:spPr>
          <a:xfrm>
            <a:off x="1989738" y="4059646"/>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モデル誤差確認</a:t>
            </a:r>
            <a:endParaRPr kumimoji="1" lang="ja-JP" altLang="en-US" sz="1400" dirty="0"/>
          </a:p>
        </p:txBody>
      </p:sp>
      <p:sp>
        <p:nvSpPr>
          <p:cNvPr id="16" name="正方形/長方形 15">
            <a:extLst>
              <a:ext uri="{FF2B5EF4-FFF2-40B4-BE49-F238E27FC236}">
                <a16:creationId xmlns:a16="http://schemas.microsoft.com/office/drawing/2014/main" id="{0DBFFA89-E2D5-BC46-B18B-15DB5088AC24}"/>
              </a:ext>
            </a:extLst>
          </p:cNvPr>
          <p:cNvSpPr/>
          <p:nvPr/>
        </p:nvSpPr>
        <p:spPr>
          <a:xfrm>
            <a:off x="1989738" y="4526599"/>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17" name="正方形/長方形 16">
            <a:extLst>
              <a:ext uri="{FF2B5EF4-FFF2-40B4-BE49-F238E27FC236}">
                <a16:creationId xmlns:a16="http://schemas.microsoft.com/office/drawing/2014/main" id="{47CEE56B-095E-144C-A17F-DE44EAD0C0E5}"/>
              </a:ext>
            </a:extLst>
          </p:cNvPr>
          <p:cNvSpPr/>
          <p:nvPr/>
        </p:nvSpPr>
        <p:spPr>
          <a:xfrm>
            <a:off x="1989738" y="4993552"/>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18" name="正方形/長方形 17">
            <a:extLst>
              <a:ext uri="{FF2B5EF4-FFF2-40B4-BE49-F238E27FC236}">
                <a16:creationId xmlns:a16="http://schemas.microsoft.com/office/drawing/2014/main" id="{9C63D769-47F8-AD49-9217-0918BAEDD40C}"/>
              </a:ext>
            </a:extLst>
          </p:cNvPr>
          <p:cNvSpPr/>
          <p:nvPr/>
        </p:nvSpPr>
        <p:spPr>
          <a:xfrm>
            <a:off x="1989738" y="5460505"/>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効果算出</a:t>
            </a:r>
            <a:endParaRPr kumimoji="1" lang="ja-JP" altLang="en-US" sz="1400" dirty="0"/>
          </a:p>
        </p:txBody>
      </p:sp>
      <p:sp>
        <p:nvSpPr>
          <p:cNvPr id="19" name="正方形/長方形 18">
            <a:extLst>
              <a:ext uri="{FF2B5EF4-FFF2-40B4-BE49-F238E27FC236}">
                <a16:creationId xmlns:a16="http://schemas.microsoft.com/office/drawing/2014/main" id="{F3E11A32-E2B4-6F4D-A7BF-2554FA2BAC8F}"/>
              </a:ext>
            </a:extLst>
          </p:cNvPr>
          <p:cNvSpPr/>
          <p:nvPr/>
        </p:nvSpPr>
        <p:spPr>
          <a:xfrm>
            <a:off x="198973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0" name="正方形/長方形 19">
            <a:extLst>
              <a:ext uri="{FF2B5EF4-FFF2-40B4-BE49-F238E27FC236}">
                <a16:creationId xmlns:a16="http://schemas.microsoft.com/office/drawing/2014/main" id="{E323BC4F-ACB9-4446-9B89-DBA273CA3A7E}"/>
              </a:ext>
            </a:extLst>
          </p:cNvPr>
          <p:cNvSpPr/>
          <p:nvPr/>
        </p:nvSpPr>
        <p:spPr>
          <a:xfrm>
            <a:off x="198973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1" name="正方形/長方形 20">
            <a:extLst>
              <a:ext uri="{FF2B5EF4-FFF2-40B4-BE49-F238E27FC236}">
                <a16:creationId xmlns:a16="http://schemas.microsoft.com/office/drawing/2014/main" id="{30022BC5-0214-4548-9FF8-97ACD67BF491}"/>
              </a:ext>
            </a:extLst>
          </p:cNvPr>
          <p:cNvSpPr/>
          <p:nvPr/>
        </p:nvSpPr>
        <p:spPr>
          <a:xfrm>
            <a:off x="6140227" y="2300958"/>
            <a:ext cx="1360292" cy="38072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CA51F0A-4552-BC44-9A7C-AF0732126F31}"/>
              </a:ext>
            </a:extLst>
          </p:cNvPr>
          <p:cNvSpPr/>
          <p:nvPr/>
        </p:nvSpPr>
        <p:spPr>
          <a:xfrm>
            <a:off x="5051758" y="3119940"/>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23" name="正方形/長方形 22">
            <a:extLst>
              <a:ext uri="{FF2B5EF4-FFF2-40B4-BE49-F238E27FC236}">
                <a16:creationId xmlns:a16="http://schemas.microsoft.com/office/drawing/2014/main" id="{FC00C9F1-7342-814D-8472-2A021DC36A1D}"/>
              </a:ext>
            </a:extLst>
          </p:cNvPr>
          <p:cNvSpPr/>
          <p:nvPr/>
        </p:nvSpPr>
        <p:spPr>
          <a:xfrm>
            <a:off x="5051758" y="4526598"/>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24" name="正方形/長方形 23">
            <a:extLst>
              <a:ext uri="{FF2B5EF4-FFF2-40B4-BE49-F238E27FC236}">
                <a16:creationId xmlns:a16="http://schemas.microsoft.com/office/drawing/2014/main" id="{40DC08D7-3847-FE4C-8075-C5E064123D11}"/>
              </a:ext>
            </a:extLst>
          </p:cNvPr>
          <p:cNvSpPr/>
          <p:nvPr/>
        </p:nvSpPr>
        <p:spPr>
          <a:xfrm>
            <a:off x="5051758" y="4987254"/>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25" name="正方形/長方形 24">
            <a:extLst>
              <a:ext uri="{FF2B5EF4-FFF2-40B4-BE49-F238E27FC236}">
                <a16:creationId xmlns:a16="http://schemas.microsoft.com/office/drawing/2014/main" id="{2117A439-125A-244E-AEF9-60560CDE1583}"/>
              </a:ext>
            </a:extLst>
          </p:cNvPr>
          <p:cNvSpPr/>
          <p:nvPr/>
        </p:nvSpPr>
        <p:spPr>
          <a:xfrm>
            <a:off x="505175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6" name="正方形/長方形 25">
            <a:extLst>
              <a:ext uri="{FF2B5EF4-FFF2-40B4-BE49-F238E27FC236}">
                <a16:creationId xmlns:a16="http://schemas.microsoft.com/office/drawing/2014/main" id="{63EA9DC8-B2D0-7849-BCDC-EC07268241EE}"/>
              </a:ext>
            </a:extLst>
          </p:cNvPr>
          <p:cNvSpPr/>
          <p:nvPr/>
        </p:nvSpPr>
        <p:spPr>
          <a:xfrm>
            <a:off x="505175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7" name="テキスト ボックス 26">
            <a:extLst>
              <a:ext uri="{FF2B5EF4-FFF2-40B4-BE49-F238E27FC236}">
                <a16:creationId xmlns:a16="http://schemas.microsoft.com/office/drawing/2014/main" id="{551E4445-3E2E-A647-B190-3CDB1F7E2B36}"/>
              </a:ext>
            </a:extLst>
          </p:cNvPr>
          <p:cNvSpPr txBox="1"/>
          <p:nvPr/>
        </p:nvSpPr>
        <p:spPr>
          <a:xfrm>
            <a:off x="4035583" y="3577976"/>
            <a:ext cx="889987" cy="369332"/>
          </a:xfrm>
          <a:prstGeom prst="rect">
            <a:avLst/>
          </a:prstGeom>
          <a:noFill/>
        </p:spPr>
        <p:txBody>
          <a:bodyPr wrap="none" rtlCol="0">
            <a:spAutoFit/>
          </a:bodyPr>
          <a:lstStyle/>
          <a:p>
            <a:r>
              <a:rPr kumimoji="1" lang="en-US" altLang="ja-JP" dirty="0"/>
              <a:t>DDMO</a:t>
            </a:r>
            <a:endParaRPr kumimoji="1" lang="ja-JP" altLang="en-US" dirty="0"/>
          </a:p>
        </p:txBody>
      </p:sp>
      <p:sp>
        <p:nvSpPr>
          <p:cNvPr id="28" name="矢印: U ターン 25">
            <a:extLst>
              <a:ext uri="{FF2B5EF4-FFF2-40B4-BE49-F238E27FC236}">
                <a16:creationId xmlns:a16="http://schemas.microsoft.com/office/drawing/2014/main" id="{AE5A6934-3936-ED4C-9D1F-7E804759B0AF}"/>
              </a:ext>
            </a:extLst>
          </p:cNvPr>
          <p:cNvSpPr/>
          <p:nvPr/>
        </p:nvSpPr>
        <p:spPr>
          <a:xfrm rot="5400000" flipH="1">
            <a:off x="4487988" y="3118139"/>
            <a:ext cx="4655122"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E8796E61-AB3B-224D-A064-518D53ABBE8D}"/>
              </a:ext>
            </a:extLst>
          </p:cNvPr>
          <p:cNvSpPr txBox="1"/>
          <p:nvPr/>
        </p:nvSpPr>
        <p:spPr>
          <a:xfrm>
            <a:off x="2092034" y="1208644"/>
            <a:ext cx="1661032" cy="369332"/>
          </a:xfrm>
          <a:prstGeom prst="rect">
            <a:avLst/>
          </a:prstGeom>
          <a:noFill/>
        </p:spPr>
        <p:txBody>
          <a:bodyPr wrap="none" rtlCol="0">
            <a:spAutoFit/>
          </a:bodyPr>
          <a:lstStyle/>
          <a:p>
            <a:r>
              <a:rPr kumimoji="1" lang="ja-JP" altLang="en-US" dirty="0"/>
              <a:t>モデル作成手順</a:t>
            </a:r>
          </a:p>
        </p:txBody>
      </p:sp>
      <p:sp>
        <p:nvSpPr>
          <p:cNvPr id="30" name="二等辺三角形 32">
            <a:extLst>
              <a:ext uri="{FF2B5EF4-FFF2-40B4-BE49-F238E27FC236}">
                <a16:creationId xmlns:a16="http://schemas.microsoft.com/office/drawing/2014/main" id="{8625B3BF-6FB5-4D48-9298-E01D4E6228C8}"/>
              </a:ext>
            </a:extLst>
          </p:cNvPr>
          <p:cNvSpPr/>
          <p:nvPr/>
        </p:nvSpPr>
        <p:spPr>
          <a:xfrm rot="5400000">
            <a:off x="4237688" y="4004793"/>
            <a:ext cx="485775" cy="292100"/>
          </a:xfrm>
          <a:prstGeom prst="triangle">
            <a:avLst/>
          </a:prstGeom>
          <a:solidFill>
            <a:srgbClr val="F5D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1" name="テキスト ボックス 30">
            <a:extLst>
              <a:ext uri="{FF2B5EF4-FFF2-40B4-BE49-F238E27FC236}">
                <a16:creationId xmlns:a16="http://schemas.microsoft.com/office/drawing/2014/main" id="{D6C79EB1-462C-994A-A9F9-E4F09D87AEC5}"/>
              </a:ext>
            </a:extLst>
          </p:cNvPr>
          <p:cNvSpPr txBox="1"/>
          <p:nvPr/>
        </p:nvSpPr>
        <p:spPr>
          <a:xfrm>
            <a:off x="7535154" y="1874909"/>
            <a:ext cx="2962656" cy="4339650"/>
          </a:xfrm>
          <a:prstGeom prst="rect">
            <a:avLst/>
          </a:prstGeom>
          <a:solidFill>
            <a:schemeClr val="bg1">
              <a:lumMod val="85000"/>
            </a:schemeClr>
          </a:solidFill>
        </p:spPr>
        <p:txBody>
          <a:bodyPr wrap="square" rtlCol="0">
            <a:spAutoFit/>
          </a:bodyPr>
          <a:lstStyle/>
          <a:p>
            <a:r>
              <a:rPr lang="ja-JP" altLang="en-US" sz="1400" b="1" dirty="0"/>
              <a:t>対象プロセスに有効な説明変数を追加する。ただし、より深い知見や理解が必要となる。</a:t>
            </a:r>
            <a:endParaRPr lang="en-US" altLang="ja-JP" sz="1400" b="1" dirty="0"/>
          </a:p>
          <a:p>
            <a:pPr marL="285750" indent="-285750">
              <a:spcBef>
                <a:spcPts val="600"/>
              </a:spcBef>
              <a:buFont typeface="Wingdings" panose="05000000000000000000" pitchFamily="2" charset="2"/>
              <a:buChar char="Ø"/>
            </a:pPr>
            <a:r>
              <a:rPr lang="ja-JP" altLang="en-US" sz="1400" dirty="0"/>
              <a:t>物理現象 </a:t>
            </a:r>
            <a:r>
              <a:rPr lang="en-US" altLang="ja-JP" sz="1400" dirty="0"/>
              <a:t>(</a:t>
            </a:r>
            <a:r>
              <a:rPr lang="ja-JP" altLang="en-US" sz="1400" dirty="0"/>
              <a:t>たいてい非線型</a:t>
            </a:r>
            <a:r>
              <a:rPr lang="en-US" altLang="ja-JP" sz="1400" dirty="0"/>
              <a:t>) </a:t>
            </a:r>
            <a:r>
              <a:rPr lang="ja-JP" altLang="en-US" sz="1400" dirty="0"/>
              <a:t>を理解するために、より専門的なプロセスの理解が必要。</a:t>
            </a:r>
            <a:endParaRPr lang="en-US" altLang="ja-JP" sz="1400" dirty="0"/>
          </a:p>
          <a:p>
            <a:pPr marL="285750" indent="-285750">
              <a:spcBef>
                <a:spcPts val="600"/>
              </a:spcBef>
              <a:buFont typeface="Wingdings" panose="05000000000000000000" pitchFamily="2" charset="2"/>
              <a:buChar char="Ø"/>
            </a:pPr>
            <a:r>
              <a:rPr lang="ja-JP" altLang="en-US" sz="1400" dirty="0"/>
              <a:t>非線型な変数を手動で追加する場合、線型近似のための数理・最適化の知識が必要。大域的最適解でなくなるという限界もある。</a:t>
            </a:r>
            <a:endParaRPr lang="en-US" altLang="ja-JP" sz="1400" dirty="0"/>
          </a:p>
          <a:p>
            <a:endParaRPr kumimoji="1" lang="en-US" altLang="ja-JP" sz="1400" dirty="0"/>
          </a:p>
          <a:p>
            <a:r>
              <a:rPr lang="ja-JP" altLang="en-US" sz="1400" b="1" dirty="0"/>
              <a:t>動特性がある場合、モデル精度が最も高くなるむだ時間を試行錯誤で探す。ただし、その近似にも限界がある。</a:t>
            </a:r>
            <a:endParaRPr lang="en-US" altLang="ja-JP" sz="1400" b="1" dirty="0"/>
          </a:p>
          <a:p>
            <a:endParaRPr kumimoji="1" lang="en-US" altLang="ja-JP" sz="1400" dirty="0"/>
          </a:p>
          <a:p>
            <a:r>
              <a:rPr lang="ja-JP" altLang="en-US" sz="1400" dirty="0"/>
              <a:t>実際の設備を仮想的に分割してモデル化することで、少しでも良い特性を得る。ただし、設備フロー図を書き直す必要がある。</a:t>
            </a:r>
            <a:endParaRPr kumimoji="1" lang="ja-JP" altLang="en-US" sz="1400" dirty="0"/>
          </a:p>
        </p:txBody>
      </p:sp>
      <p:sp>
        <p:nvSpPr>
          <p:cNvPr id="32" name="テキスト ボックス 31">
            <a:extLst>
              <a:ext uri="{FF2B5EF4-FFF2-40B4-BE49-F238E27FC236}">
                <a16:creationId xmlns:a16="http://schemas.microsoft.com/office/drawing/2014/main" id="{2800FE06-DBBF-0E4B-A510-580810A276FB}"/>
              </a:ext>
            </a:extLst>
          </p:cNvPr>
          <p:cNvSpPr txBox="1"/>
          <p:nvPr/>
        </p:nvSpPr>
        <p:spPr>
          <a:xfrm>
            <a:off x="7525566" y="1384373"/>
            <a:ext cx="2962656"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精度改善に必要な作業・工夫例</a:t>
            </a:r>
          </a:p>
        </p:txBody>
      </p:sp>
      <p:sp>
        <p:nvSpPr>
          <p:cNvPr id="33" name="テキスト ボックス 32">
            <a:extLst>
              <a:ext uri="{FF2B5EF4-FFF2-40B4-BE49-F238E27FC236}">
                <a16:creationId xmlns:a16="http://schemas.microsoft.com/office/drawing/2014/main" id="{69961EDD-C2AB-8544-ADE5-6F068E7F9AE2}"/>
              </a:ext>
            </a:extLst>
          </p:cNvPr>
          <p:cNvSpPr txBox="1"/>
          <p:nvPr/>
        </p:nvSpPr>
        <p:spPr>
          <a:xfrm>
            <a:off x="1751995" y="754691"/>
            <a:ext cx="8688011" cy="430887"/>
          </a:xfrm>
          <a:prstGeom prst="rect">
            <a:avLst/>
          </a:prstGeom>
          <a:solidFill>
            <a:schemeClr val="bg1"/>
          </a:solidFill>
        </p:spPr>
        <p:txBody>
          <a:bodyPr wrap="square" rtlCol="0">
            <a:spAutoFit/>
          </a:bodyPr>
          <a:lstStyle/>
          <a:p>
            <a:pPr algn="ctr"/>
            <a:r>
              <a:rPr kumimoji="1" lang="ja-JP" altLang="en-US" sz="2200" b="1" dirty="0"/>
              <a:t>動特性・非線型性が主要因となり試行錯誤、ただし改善</a:t>
            </a:r>
            <a:r>
              <a:rPr lang="ja-JP" altLang="en-US" sz="2200" b="1" dirty="0"/>
              <a:t>にも限界がある</a:t>
            </a:r>
            <a:endParaRPr kumimoji="1" lang="ja-JP" altLang="en-US" sz="2200" b="1" dirty="0"/>
          </a:p>
        </p:txBody>
      </p:sp>
      <p:sp>
        <p:nvSpPr>
          <p:cNvPr id="34" name="正方形/長方形 33">
            <a:extLst>
              <a:ext uri="{FF2B5EF4-FFF2-40B4-BE49-F238E27FC236}">
                <a16:creationId xmlns:a16="http://schemas.microsoft.com/office/drawing/2014/main" id="{D88E923D-93A1-884C-8A4E-D0618BF4CA3D}"/>
              </a:ext>
            </a:extLst>
          </p:cNvPr>
          <p:cNvSpPr/>
          <p:nvPr/>
        </p:nvSpPr>
        <p:spPr>
          <a:xfrm>
            <a:off x="10312400" y="124922"/>
            <a:ext cx="1695381"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LR1</a:t>
            </a:r>
            <a:r>
              <a:rPr kumimoji="1" lang="ja-JP" altLang="en-US">
                <a:solidFill>
                  <a:schemeClr val="tx1"/>
                </a:solidFill>
              </a:rPr>
              <a:t>資料</a:t>
            </a:r>
          </a:p>
        </p:txBody>
      </p:sp>
    </p:spTree>
    <p:extLst>
      <p:ext uri="{BB962C8B-B14F-4D97-AF65-F5344CB8AC3E}">
        <p14:creationId xmlns:p14="http://schemas.microsoft.com/office/powerpoint/2010/main" val="4902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9" grpId="0" animBg="1"/>
      <p:bldP spid="20" grpId="0" animBg="1"/>
      <p:bldP spid="21" grpId="0" animBg="1"/>
      <p:bldP spid="25" grpId="0" animBg="1"/>
      <p:bldP spid="26" grpId="0" animBg="1"/>
      <p:bldP spid="28"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研究開発のスコープ</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a:xfrm>
            <a:off x="517055" y="1071367"/>
            <a:ext cx="11341887" cy="468605"/>
          </a:xfrm>
        </p:spPr>
        <p:txBody>
          <a:bodyPr>
            <a:normAutofit fontScale="92500"/>
          </a:bodyPr>
          <a:lstStyle/>
          <a:p>
            <a:r>
              <a:rPr lang="ja-JP" altLang="en-US" dirty="0"/>
              <a:t>生産プロセスデータの動特性・非線型性に対応可能なモデリング・最適化技術の開発を目指す。</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6" name="吹き出し: 四角形 5">
            <a:extLst>
              <a:ext uri="{FF2B5EF4-FFF2-40B4-BE49-F238E27FC236}">
                <a16:creationId xmlns:a16="http://schemas.microsoft.com/office/drawing/2014/main" id="{DC0999B3-CF3B-A1E2-B01A-315990944924}"/>
              </a:ext>
            </a:extLst>
          </p:cNvPr>
          <p:cNvSpPr/>
          <p:nvPr/>
        </p:nvSpPr>
        <p:spPr>
          <a:xfrm>
            <a:off x="4274604" y="125843"/>
            <a:ext cx="7408189" cy="729578"/>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どんな技術を開発するのか？非線形性・動特性を考慮したモデリングが入ると、従来から何が変わるか？など</a:t>
            </a:r>
            <a:endParaRPr kumimoji="1" lang="en-US" altLang="ja-JP" sz="1600" dirty="0">
              <a:solidFill>
                <a:schemeClr val="tx1"/>
              </a:solidFill>
            </a:endParaRPr>
          </a:p>
        </p:txBody>
      </p:sp>
      <p:pic>
        <p:nvPicPr>
          <p:cNvPr id="8" name="図 7">
            <a:extLst>
              <a:ext uri="{FF2B5EF4-FFF2-40B4-BE49-F238E27FC236}">
                <a16:creationId xmlns:a16="http://schemas.microsoft.com/office/drawing/2014/main" id="{45CDFA16-823F-B24B-5B8E-0CEC713D309D}"/>
              </a:ext>
            </a:extLst>
          </p:cNvPr>
          <p:cNvPicPr>
            <a:picLocks noChangeAspect="1"/>
          </p:cNvPicPr>
          <p:nvPr/>
        </p:nvPicPr>
        <p:blipFill>
          <a:blip r:embed="rId2"/>
          <a:stretch>
            <a:fillRect/>
          </a:stretch>
        </p:blipFill>
        <p:spPr>
          <a:xfrm>
            <a:off x="257172" y="2145028"/>
            <a:ext cx="4836888" cy="3627666"/>
          </a:xfrm>
          <a:prstGeom prst="rect">
            <a:avLst/>
          </a:prstGeom>
        </p:spPr>
      </p:pic>
      <p:sp>
        <p:nvSpPr>
          <p:cNvPr id="9" name="正方形/長方形 8">
            <a:extLst>
              <a:ext uri="{FF2B5EF4-FFF2-40B4-BE49-F238E27FC236}">
                <a16:creationId xmlns:a16="http://schemas.microsoft.com/office/drawing/2014/main" id="{A6357CEE-5D08-9E96-B347-5B5495A2AE2E}"/>
              </a:ext>
            </a:extLst>
          </p:cNvPr>
          <p:cNvSpPr/>
          <p:nvPr/>
        </p:nvSpPr>
        <p:spPr>
          <a:xfrm>
            <a:off x="3858516" y="5772694"/>
            <a:ext cx="1157968"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LR0</a:t>
            </a:r>
            <a:r>
              <a:rPr kumimoji="1" lang="ja-JP" altLang="en-US" dirty="0">
                <a:solidFill>
                  <a:schemeClr val="tx1"/>
                </a:solidFill>
              </a:rPr>
              <a:t>資料</a:t>
            </a:r>
          </a:p>
        </p:txBody>
      </p:sp>
      <p:sp>
        <p:nvSpPr>
          <p:cNvPr id="10" name="正方形/長方形 9">
            <a:extLst>
              <a:ext uri="{FF2B5EF4-FFF2-40B4-BE49-F238E27FC236}">
                <a16:creationId xmlns:a16="http://schemas.microsoft.com/office/drawing/2014/main" id="{759D4EF4-ABD7-20DC-DF1F-AAA85D7EFAF6}"/>
              </a:ext>
            </a:extLst>
          </p:cNvPr>
          <p:cNvSpPr/>
          <p:nvPr/>
        </p:nvSpPr>
        <p:spPr>
          <a:xfrm>
            <a:off x="7469462" y="3546434"/>
            <a:ext cx="1828800" cy="510563"/>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DDMO</a:t>
            </a:r>
            <a:endParaRPr kumimoji="1" lang="ja-JP" altLang="en-US" dirty="0">
              <a:solidFill>
                <a:schemeClr val="bg1"/>
              </a:solidFill>
            </a:endParaRPr>
          </a:p>
        </p:txBody>
      </p:sp>
      <p:sp>
        <p:nvSpPr>
          <p:cNvPr id="16" name="正方形/長方形 15">
            <a:extLst>
              <a:ext uri="{FF2B5EF4-FFF2-40B4-BE49-F238E27FC236}">
                <a16:creationId xmlns:a16="http://schemas.microsoft.com/office/drawing/2014/main" id="{610660CD-EE25-5339-DD83-512589688DB5}"/>
              </a:ext>
            </a:extLst>
          </p:cNvPr>
          <p:cNvSpPr/>
          <p:nvPr/>
        </p:nvSpPr>
        <p:spPr>
          <a:xfrm>
            <a:off x="9792694" y="3546434"/>
            <a:ext cx="1828800" cy="510563"/>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提案技術</a:t>
            </a:r>
          </a:p>
        </p:txBody>
      </p:sp>
      <p:sp>
        <p:nvSpPr>
          <p:cNvPr id="17" name="テキスト ボックス 16">
            <a:extLst>
              <a:ext uri="{FF2B5EF4-FFF2-40B4-BE49-F238E27FC236}">
                <a16:creationId xmlns:a16="http://schemas.microsoft.com/office/drawing/2014/main" id="{AC8B641A-2A14-CCD0-FA2A-0A1C2089E2ED}"/>
              </a:ext>
            </a:extLst>
          </p:cNvPr>
          <p:cNvSpPr txBox="1"/>
          <p:nvPr/>
        </p:nvSpPr>
        <p:spPr>
          <a:xfrm>
            <a:off x="893718" y="1728691"/>
            <a:ext cx="3563796" cy="369332"/>
          </a:xfrm>
          <a:prstGeom prst="rect">
            <a:avLst/>
          </a:prstGeom>
          <a:noFill/>
        </p:spPr>
        <p:txBody>
          <a:bodyPr wrap="none" rtlCol="0">
            <a:spAutoFit/>
          </a:bodyPr>
          <a:lstStyle/>
          <a:p>
            <a:r>
              <a:rPr kumimoji="1" lang="en-US" altLang="ja-JP" dirty="0"/>
              <a:t>DDMO</a:t>
            </a:r>
            <a:r>
              <a:rPr kumimoji="1" lang="ja-JP" altLang="en-US" dirty="0"/>
              <a:t>が生産プロセスで起こる課題</a:t>
            </a:r>
          </a:p>
        </p:txBody>
      </p:sp>
      <p:sp>
        <p:nvSpPr>
          <p:cNvPr id="18" name="正方形/長方形 17">
            <a:extLst>
              <a:ext uri="{FF2B5EF4-FFF2-40B4-BE49-F238E27FC236}">
                <a16:creationId xmlns:a16="http://schemas.microsoft.com/office/drawing/2014/main" id="{8B23E7B2-88E5-0C9A-3367-F1C6A2A229C5}"/>
              </a:ext>
            </a:extLst>
          </p:cNvPr>
          <p:cNvSpPr/>
          <p:nvPr/>
        </p:nvSpPr>
        <p:spPr>
          <a:xfrm>
            <a:off x="5361464" y="4313300"/>
            <a:ext cx="1518355" cy="6177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モデリング</a:t>
            </a:r>
          </a:p>
        </p:txBody>
      </p:sp>
      <p:sp>
        <p:nvSpPr>
          <p:cNvPr id="19" name="正方形/長方形 18">
            <a:extLst>
              <a:ext uri="{FF2B5EF4-FFF2-40B4-BE49-F238E27FC236}">
                <a16:creationId xmlns:a16="http://schemas.microsoft.com/office/drawing/2014/main" id="{E6C1115A-AAC1-3A0E-4C99-F01305E59953}"/>
              </a:ext>
            </a:extLst>
          </p:cNvPr>
          <p:cNvSpPr/>
          <p:nvPr/>
        </p:nvSpPr>
        <p:spPr>
          <a:xfrm>
            <a:off x="5361466" y="5314868"/>
            <a:ext cx="1518355" cy="6177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最適化</a:t>
            </a:r>
          </a:p>
        </p:txBody>
      </p:sp>
      <p:sp>
        <p:nvSpPr>
          <p:cNvPr id="23" name="テキスト ボックス 22">
            <a:extLst>
              <a:ext uri="{FF2B5EF4-FFF2-40B4-BE49-F238E27FC236}">
                <a16:creationId xmlns:a16="http://schemas.microsoft.com/office/drawing/2014/main" id="{A7CCA536-BFEF-DE80-3AC5-8E5B91339D22}"/>
              </a:ext>
            </a:extLst>
          </p:cNvPr>
          <p:cNvSpPr txBox="1"/>
          <p:nvPr/>
        </p:nvSpPr>
        <p:spPr>
          <a:xfrm>
            <a:off x="7018598" y="4313300"/>
            <a:ext cx="2730529" cy="646331"/>
          </a:xfrm>
          <a:prstGeom prst="rect">
            <a:avLst/>
          </a:prstGeom>
          <a:noFill/>
        </p:spPr>
        <p:txBody>
          <a:bodyPr wrap="square" rtlCol="0">
            <a:spAutoFit/>
          </a:bodyPr>
          <a:lstStyle/>
          <a:p>
            <a:r>
              <a:rPr kumimoji="1" lang="ja-JP" altLang="en-US" dirty="0"/>
              <a:t>静的・線型性＋試行錯誤</a:t>
            </a:r>
            <a:endParaRPr kumimoji="1" lang="en-US" altLang="ja-JP" dirty="0"/>
          </a:p>
          <a:p>
            <a:r>
              <a:rPr kumimoji="1" lang="ja-JP" altLang="en-US" dirty="0"/>
              <a:t>（一部動的対応）</a:t>
            </a:r>
          </a:p>
        </p:txBody>
      </p:sp>
      <p:sp>
        <p:nvSpPr>
          <p:cNvPr id="24" name="テキスト ボックス 23">
            <a:extLst>
              <a:ext uri="{FF2B5EF4-FFF2-40B4-BE49-F238E27FC236}">
                <a16:creationId xmlns:a16="http://schemas.microsoft.com/office/drawing/2014/main" id="{7EBD5B16-AD6D-599A-9841-F3E74D744B1F}"/>
              </a:ext>
            </a:extLst>
          </p:cNvPr>
          <p:cNvSpPr txBox="1"/>
          <p:nvPr/>
        </p:nvSpPr>
        <p:spPr>
          <a:xfrm>
            <a:off x="7278977" y="5439092"/>
            <a:ext cx="2209770" cy="369332"/>
          </a:xfrm>
          <a:prstGeom prst="rect">
            <a:avLst/>
          </a:prstGeom>
          <a:noFill/>
        </p:spPr>
        <p:txBody>
          <a:bodyPr wrap="square" rtlCol="0">
            <a:spAutoFit/>
          </a:bodyPr>
          <a:lstStyle/>
          <a:p>
            <a:r>
              <a:rPr kumimoji="1" lang="ja-JP" altLang="en-US" dirty="0"/>
              <a:t>線型</a:t>
            </a:r>
          </a:p>
        </p:txBody>
      </p:sp>
      <p:sp>
        <p:nvSpPr>
          <p:cNvPr id="25" name="テキスト ボックス 24">
            <a:extLst>
              <a:ext uri="{FF2B5EF4-FFF2-40B4-BE49-F238E27FC236}">
                <a16:creationId xmlns:a16="http://schemas.microsoft.com/office/drawing/2014/main" id="{9E404905-86C3-B23D-9BDF-DA0AAC5CE898}"/>
              </a:ext>
            </a:extLst>
          </p:cNvPr>
          <p:cNvSpPr txBox="1"/>
          <p:nvPr/>
        </p:nvSpPr>
        <p:spPr>
          <a:xfrm>
            <a:off x="9554083" y="5441878"/>
            <a:ext cx="2306022" cy="369332"/>
          </a:xfrm>
          <a:prstGeom prst="rect">
            <a:avLst/>
          </a:prstGeom>
          <a:noFill/>
        </p:spPr>
        <p:txBody>
          <a:bodyPr wrap="square" rtlCol="0">
            <a:spAutoFit/>
          </a:bodyPr>
          <a:lstStyle/>
          <a:p>
            <a:r>
              <a:rPr kumimoji="1" lang="ja-JP" altLang="en-US" dirty="0"/>
              <a:t>非線型</a:t>
            </a:r>
            <a:r>
              <a:rPr kumimoji="1" lang="ja-JP" altLang="en-US" sz="1400" dirty="0"/>
              <a:t>（ブラックボックス）</a:t>
            </a:r>
            <a:endParaRPr kumimoji="1" lang="ja-JP" altLang="en-US" dirty="0"/>
          </a:p>
        </p:txBody>
      </p:sp>
      <p:sp>
        <p:nvSpPr>
          <p:cNvPr id="26" name="テキスト ボックス 25">
            <a:extLst>
              <a:ext uri="{FF2B5EF4-FFF2-40B4-BE49-F238E27FC236}">
                <a16:creationId xmlns:a16="http://schemas.microsoft.com/office/drawing/2014/main" id="{71BE22F7-640E-9525-6C25-34A115D00C7E}"/>
              </a:ext>
            </a:extLst>
          </p:cNvPr>
          <p:cNvSpPr txBox="1"/>
          <p:nvPr/>
        </p:nvSpPr>
        <p:spPr>
          <a:xfrm>
            <a:off x="9612844" y="4328836"/>
            <a:ext cx="2188500" cy="369332"/>
          </a:xfrm>
          <a:prstGeom prst="rect">
            <a:avLst/>
          </a:prstGeom>
          <a:noFill/>
        </p:spPr>
        <p:txBody>
          <a:bodyPr wrap="square" rtlCol="0">
            <a:spAutoFit/>
          </a:bodyPr>
          <a:lstStyle/>
          <a:p>
            <a:r>
              <a:rPr kumimoji="1" lang="ja-JP" altLang="en-US" dirty="0"/>
              <a:t>動的・非線型性</a:t>
            </a:r>
            <a:endParaRPr kumimoji="1" lang="en-US" altLang="ja-JP" dirty="0"/>
          </a:p>
        </p:txBody>
      </p:sp>
      <p:cxnSp>
        <p:nvCxnSpPr>
          <p:cNvPr id="28" name="直線矢印コネクタ 27">
            <a:extLst>
              <a:ext uri="{FF2B5EF4-FFF2-40B4-BE49-F238E27FC236}">
                <a16:creationId xmlns:a16="http://schemas.microsoft.com/office/drawing/2014/main" id="{8836FAE0-A1DB-868D-652D-DD72D31B1C81}"/>
              </a:ext>
            </a:extLst>
          </p:cNvPr>
          <p:cNvCxnSpPr>
            <a:cxnSpLocks/>
          </p:cNvCxnSpPr>
          <p:nvPr/>
        </p:nvCxnSpPr>
        <p:spPr>
          <a:xfrm>
            <a:off x="6362299" y="2780218"/>
            <a:ext cx="4985886"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F254A818-073D-A829-8589-93A46FE05CFD}"/>
              </a:ext>
            </a:extLst>
          </p:cNvPr>
          <p:cNvSpPr txBox="1"/>
          <p:nvPr/>
        </p:nvSpPr>
        <p:spPr>
          <a:xfrm>
            <a:off x="6609407" y="2903823"/>
            <a:ext cx="1745320" cy="369332"/>
          </a:xfrm>
          <a:prstGeom prst="rect">
            <a:avLst/>
          </a:prstGeom>
          <a:noFill/>
        </p:spPr>
        <p:txBody>
          <a:bodyPr wrap="square" rtlCol="0">
            <a:spAutoFit/>
          </a:bodyPr>
          <a:lstStyle/>
          <a:p>
            <a:pPr algn="ctr"/>
            <a:r>
              <a:rPr kumimoji="1" lang="ja-JP" altLang="en-US" dirty="0"/>
              <a:t>静特性・線型性</a:t>
            </a:r>
          </a:p>
        </p:txBody>
      </p:sp>
      <p:sp>
        <p:nvSpPr>
          <p:cNvPr id="31" name="テキスト ボックス 30">
            <a:extLst>
              <a:ext uri="{FF2B5EF4-FFF2-40B4-BE49-F238E27FC236}">
                <a16:creationId xmlns:a16="http://schemas.microsoft.com/office/drawing/2014/main" id="{2F2D3BD5-B20C-9FED-EA2F-E096ED4BFB3B}"/>
              </a:ext>
            </a:extLst>
          </p:cNvPr>
          <p:cNvSpPr txBox="1"/>
          <p:nvPr/>
        </p:nvSpPr>
        <p:spPr>
          <a:xfrm>
            <a:off x="6792288" y="1759533"/>
            <a:ext cx="1518355" cy="369332"/>
          </a:xfrm>
          <a:prstGeom prst="rect">
            <a:avLst/>
          </a:prstGeom>
          <a:noFill/>
        </p:spPr>
        <p:txBody>
          <a:bodyPr wrap="square" rtlCol="0">
            <a:spAutoFit/>
          </a:bodyPr>
          <a:lstStyle/>
          <a:p>
            <a:pPr algn="ctr"/>
            <a:r>
              <a:rPr kumimoji="1" lang="ja-JP" altLang="en-US" dirty="0"/>
              <a:t>ユーティリティ</a:t>
            </a:r>
          </a:p>
        </p:txBody>
      </p:sp>
      <p:sp>
        <p:nvSpPr>
          <p:cNvPr id="32" name="テキスト ボックス 31">
            <a:extLst>
              <a:ext uri="{FF2B5EF4-FFF2-40B4-BE49-F238E27FC236}">
                <a16:creationId xmlns:a16="http://schemas.microsoft.com/office/drawing/2014/main" id="{EC777887-0B61-C307-A5B5-841A62B32D85}"/>
              </a:ext>
            </a:extLst>
          </p:cNvPr>
          <p:cNvSpPr txBox="1"/>
          <p:nvPr/>
        </p:nvSpPr>
        <p:spPr>
          <a:xfrm>
            <a:off x="8601182" y="1752619"/>
            <a:ext cx="2383024" cy="369332"/>
          </a:xfrm>
          <a:prstGeom prst="rect">
            <a:avLst/>
          </a:prstGeom>
          <a:noFill/>
        </p:spPr>
        <p:txBody>
          <a:bodyPr wrap="square" rtlCol="0">
            <a:spAutoFit/>
          </a:bodyPr>
          <a:lstStyle/>
          <a:p>
            <a:pPr algn="ctr"/>
            <a:r>
              <a:rPr kumimoji="1" lang="ja-JP" altLang="en-US" dirty="0"/>
              <a:t>紙パ蒸解、下水曝気</a:t>
            </a:r>
          </a:p>
        </p:txBody>
      </p:sp>
      <p:sp>
        <p:nvSpPr>
          <p:cNvPr id="33" name="テキスト ボックス 32">
            <a:extLst>
              <a:ext uri="{FF2B5EF4-FFF2-40B4-BE49-F238E27FC236}">
                <a16:creationId xmlns:a16="http://schemas.microsoft.com/office/drawing/2014/main" id="{46317CB4-C36E-A9E5-96A3-D47393D05630}"/>
              </a:ext>
            </a:extLst>
          </p:cNvPr>
          <p:cNvSpPr txBox="1"/>
          <p:nvPr/>
        </p:nvSpPr>
        <p:spPr>
          <a:xfrm>
            <a:off x="8431539" y="2252173"/>
            <a:ext cx="2722336" cy="369332"/>
          </a:xfrm>
          <a:prstGeom prst="rect">
            <a:avLst/>
          </a:prstGeom>
          <a:noFill/>
        </p:spPr>
        <p:txBody>
          <a:bodyPr wrap="square" rtlCol="0">
            <a:spAutoFit/>
          </a:bodyPr>
          <a:lstStyle/>
          <a:p>
            <a:pPr algn="ctr"/>
            <a:r>
              <a:rPr kumimoji="1" lang="ja-JP" altLang="en-US" dirty="0"/>
              <a:t>化学リサイクル、再生水</a:t>
            </a:r>
          </a:p>
        </p:txBody>
      </p:sp>
      <p:sp>
        <p:nvSpPr>
          <p:cNvPr id="34" name="テキスト ボックス 33">
            <a:extLst>
              <a:ext uri="{FF2B5EF4-FFF2-40B4-BE49-F238E27FC236}">
                <a16:creationId xmlns:a16="http://schemas.microsoft.com/office/drawing/2014/main" id="{77F88B51-4389-10E3-8E3C-FD1A4D282A30}"/>
              </a:ext>
            </a:extLst>
          </p:cNvPr>
          <p:cNvSpPr txBox="1"/>
          <p:nvPr/>
        </p:nvSpPr>
        <p:spPr>
          <a:xfrm>
            <a:off x="9186541" y="2903823"/>
            <a:ext cx="1945656" cy="369332"/>
          </a:xfrm>
          <a:prstGeom prst="rect">
            <a:avLst/>
          </a:prstGeom>
          <a:noFill/>
        </p:spPr>
        <p:txBody>
          <a:bodyPr wrap="square" rtlCol="0">
            <a:spAutoFit/>
          </a:bodyPr>
          <a:lstStyle/>
          <a:p>
            <a:pPr algn="ctr"/>
            <a:r>
              <a:rPr kumimoji="1" lang="ja-JP" altLang="en-US" dirty="0"/>
              <a:t>動特性・非線型性</a:t>
            </a:r>
          </a:p>
        </p:txBody>
      </p:sp>
      <p:sp>
        <p:nvSpPr>
          <p:cNvPr id="35" name="正方形/長方形 34">
            <a:extLst>
              <a:ext uri="{FF2B5EF4-FFF2-40B4-BE49-F238E27FC236}">
                <a16:creationId xmlns:a16="http://schemas.microsoft.com/office/drawing/2014/main" id="{1686F153-A5B9-5368-A1C6-39AE03AB50C4}"/>
              </a:ext>
            </a:extLst>
          </p:cNvPr>
          <p:cNvSpPr/>
          <p:nvPr/>
        </p:nvSpPr>
        <p:spPr>
          <a:xfrm>
            <a:off x="6609407" y="1752619"/>
            <a:ext cx="4688875" cy="407492"/>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a:extLst>
              <a:ext uri="{FF2B5EF4-FFF2-40B4-BE49-F238E27FC236}">
                <a16:creationId xmlns:a16="http://schemas.microsoft.com/office/drawing/2014/main" id="{1F10C727-57F4-5A56-2E6F-A9077C2629E2}"/>
              </a:ext>
            </a:extLst>
          </p:cNvPr>
          <p:cNvSpPr/>
          <p:nvPr/>
        </p:nvSpPr>
        <p:spPr>
          <a:xfrm>
            <a:off x="8493524" y="1643820"/>
            <a:ext cx="2722336" cy="1101911"/>
          </a:xfrm>
          <a:prstGeom prst="rect">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6296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a:t>研究開発の達成目標</a:t>
            </a:r>
            <a:endParaRPr kumimoji="1" lang="ja-JP" altLang="en-US"/>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6" name="コンテンツ プレースホルダー 5">
            <a:extLst>
              <a:ext uri="{FF2B5EF4-FFF2-40B4-BE49-F238E27FC236}">
                <a16:creationId xmlns:a16="http://schemas.microsoft.com/office/drawing/2014/main" id="{F9AF597E-F8A3-CA4C-9D77-DBD0AFD5A710}"/>
              </a:ext>
            </a:extLst>
          </p:cNvPr>
          <p:cNvGraphicFramePr>
            <a:graphicFrameLocks/>
          </p:cNvGraphicFramePr>
          <p:nvPr>
            <p:extLst>
              <p:ext uri="{D42A27DB-BD31-4B8C-83A1-F6EECF244321}">
                <p14:modId xmlns:p14="http://schemas.microsoft.com/office/powerpoint/2010/main" val="3229356187"/>
              </p:ext>
            </p:extLst>
          </p:nvPr>
        </p:nvGraphicFramePr>
        <p:xfrm>
          <a:off x="517054" y="1719833"/>
          <a:ext cx="11091769" cy="4114800"/>
        </p:xfrm>
        <a:graphic>
          <a:graphicData uri="http://schemas.openxmlformats.org/drawingml/2006/table">
            <a:tbl>
              <a:tblPr firstRow="1" bandRow="1">
                <a:tableStyleId>{5940675A-B579-460E-94D1-54222C63F5DA}</a:tableStyleId>
              </a:tblPr>
              <a:tblGrid>
                <a:gridCol w="1317738">
                  <a:extLst>
                    <a:ext uri="{9D8B030D-6E8A-4147-A177-3AD203B41FA5}">
                      <a16:colId xmlns:a16="http://schemas.microsoft.com/office/drawing/2014/main" val="2638434928"/>
                    </a:ext>
                  </a:extLst>
                </a:gridCol>
                <a:gridCol w="2016772">
                  <a:extLst>
                    <a:ext uri="{9D8B030D-6E8A-4147-A177-3AD203B41FA5}">
                      <a16:colId xmlns:a16="http://schemas.microsoft.com/office/drawing/2014/main" val="627794738"/>
                    </a:ext>
                  </a:extLst>
                </a:gridCol>
                <a:gridCol w="7757259">
                  <a:extLst>
                    <a:ext uri="{9D8B030D-6E8A-4147-A177-3AD203B41FA5}">
                      <a16:colId xmlns:a16="http://schemas.microsoft.com/office/drawing/2014/main" val="3516641111"/>
                    </a:ext>
                  </a:extLst>
                </a:gridCol>
              </a:tblGrid>
              <a:tr h="324765">
                <a:tc>
                  <a:txBody>
                    <a:bodyPr/>
                    <a:lstStyle/>
                    <a:p>
                      <a:r>
                        <a:rPr kumimoji="1" lang="ja-JP" altLang="en-US" sz="2000"/>
                        <a:t>時期</a:t>
                      </a:r>
                    </a:p>
                  </a:txBody>
                  <a:tcPr>
                    <a:solidFill>
                      <a:srgbClr val="C7E4FF"/>
                    </a:solidFill>
                  </a:tcPr>
                </a:tc>
                <a:tc>
                  <a:txBody>
                    <a:bodyPr/>
                    <a:lstStyle/>
                    <a:p>
                      <a:r>
                        <a:rPr kumimoji="1" lang="ja-JP" altLang="en-US" sz="2000"/>
                        <a:t>項目</a:t>
                      </a:r>
                    </a:p>
                  </a:txBody>
                  <a:tcPr>
                    <a:solidFill>
                      <a:srgbClr val="C7E4FF"/>
                    </a:solidFill>
                  </a:tcPr>
                </a:tc>
                <a:tc>
                  <a:txBody>
                    <a:bodyPr/>
                    <a:lstStyle/>
                    <a:p>
                      <a:r>
                        <a:rPr kumimoji="1" lang="ja-JP" altLang="en-US" sz="2000"/>
                        <a:t>目標</a:t>
                      </a:r>
                    </a:p>
                  </a:txBody>
                  <a:tcPr>
                    <a:solidFill>
                      <a:srgbClr val="C7E4FF"/>
                    </a:solidFill>
                  </a:tcPr>
                </a:tc>
                <a:extLst>
                  <a:ext uri="{0D108BD9-81ED-4DB2-BD59-A6C34878D82A}">
                    <a16:rowId xmlns:a16="http://schemas.microsoft.com/office/drawing/2014/main" val="4136182876"/>
                  </a:ext>
                </a:extLst>
              </a:tr>
              <a:tr h="560553">
                <a:tc>
                  <a:txBody>
                    <a:bodyPr/>
                    <a:lstStyle/>
                    <a:p>
                      <a:r>
                        <a:rPr kumimoji="1" lang="en-US" altLang="ja-JP" sz="2000" dirty="0"/>
                        <a:t>LR2-1</a:t>
                      </a:r>
                      <a:endParaRPr kumimoji="1" lang="ja-JP" altLang="en-US" sz="2000" dirty="0"/>
                    </a:p>
                  </a:txBody>
                  <a:tcPr>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ベンチマークによる性能評価</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ベンチマーク問題による技術の性能評価を行い、モデリング・最適化の有望な技術を確定させること。</a:t>
                      </a:r>
                      <a:endParaRPr kumimoji="1" lang="en-US" altLang="ja-JP" sz="2000" dirty="0"/>
                    </a:p>
                    <a:p>
                      <a:pPr marL="0" indent="0">
                        <a:buFont typeface="Arial" panose="020B0604020202020204" pitchFamily="34" charset="0"/>
                        <a:buNone/>
                      </a:pPr>
                      <a:r>
                        <a:rPr kumimoji="1" lang="ja-JP" altLang="en-US" sz="2000" b="1" dirty="0"/>
                        <a:t>進捗</a:t>
                      </a:r>
                      <a:endParaRPr kumimoji="1" lang="en-US" altLang="ja-JP" sz="2000" b="1" dirty="0"/>
                    </a:p>
                    <a:p>
                      <a:pPr marL="285750" indent="-285750">
                        <a:buFont typeface="Arial" panose="020B0604020202020204" pitchFamily="34" charset="0"/>
                        <a:buChar char="•"/>
                      </a:pPr>
                      <a:r>
                        <a:rPr kumimoji="1" lang="ja-JP" altLang="en-US" sz="2000" dirty="0"/>
                        <a:t>有望な技術を確定した。</a:t>
                      </a:r>
                      <a:endParaRPr kumimoji="1" lang="en-US" altLang="ja-JP" sz="2000" dirty="0"/>
                    </a:p>
                    <a:p>
                      <a:pPr marL="285750" indent="-285750">
                        <a:buFont typeface="Arial" panose="020B0604020202020204" pitchFamily="34" charset="0"/>
                        <a:buChar char="•"/>
                      </a:pPr>
                      <a:r>
                        <a:rPr kumimoji="1" lang="ja-JP" altLang="en-US" sz="2000" dirty="0"/>
                        <a:t>性能評価 </a:t>
                      </a:r>
                      <a:r>
                        <a:rPr kumimoji="1" lang="en-US" altLang="ja-JP" sz="2000" dirty="0"/>
                        <a:t>(</a:t>
                      </a:r>
                      <a:r>
                        <a:rPr kumimoji="1" lang="ja-JP" altLang="en-US" sz="2000" dirty="0"/>
                        <a:t>モデリング技術</a:t>
                      </a:r>
                      <a:r>
                        <a:rPr kumimoji="1" lang="en-US" altLang="ja-JP" sz="2000" dirty="0"/>
                        <a:t>) </a:t>
                      </a:r>
                      <a:r>
                        <a:rPr kumimoji="1" lang="ja-JP" altLang="en-US" sz="2000" dirty="0"/>
                        <a:t>が遅れているため、担当者を二人追加。</a:t>
                      </a:r>
                    </a:p>
                  </a:txBody>
                  <a:tcP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787014928"/>
                  </a:ext>
                </a:extLst>
              </a:tr>
              <a:tr h="560553">
                <a:tc rowSpan="2">
                  <a:txBody>
                    <a:bodyPr/>
                    <a:lstStyle/>
                    <a:p>
                      <a:r>
                        <a:rPr kumimoji="1" lang="en-US" altLang="ja-JP" sz="2000" dirty="0"/>
                        <a:t>LR2</a:t>
                      </a:r>
                      <a:endParaRPr kumimoji="1" lang="ja-JP" altLang="en-US" sz="2000" dirty="0"/>
                    </a:p>
                  </a:txBody>
                  <a:tcPr>
                    <a:lnL w="38100" cap="flat" cmpd="sng" algn="ctr">
                      <a:solidFill>
                        <a:schemeClr val="accent4"/>
                      </a:solidFill>
                      <a:prstDash val="solid"/>
                      <a:round/>
                      <a:headEnd type="none" w="med" len="med"/>
                      <a:tailEnd type="none" w="med" len="med"/>
                    </a:lnL>
                    <a:lnT w="38100" cap="flat" cmpd="sng" algn="ctr">
                      <a:solidFill>
                        <a:schemeClr val="accent4"/>
                      </a:solidFill>
                      <a:prstDash val="solid"/>
                      <a:round/>
                      <a:headEnd type="none" w="med" len="med"/>
                      <a:tailEnd type="none" w="med" len="med"/>
                    </a:lnT>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対象プロセスでの有効性評価</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ラボレベルの試作アルゴリズムを用いて、物理モデルを用いた人工データ、および、実データによる評価を完了させること。</a:t>
                      </a:r>
                      <a:endParaRPr kumimoji="1" lang="en-US" altLang="ja-JP" sz="2000" dirty="0"/>
                    </a:p>
                  </a:txBody>
                  <a:tcPr>
                    <a:lnR w="38100" cap="flat" cmpd="sng" algn="ctr">
                      <a:solidFill>
                        <a:schemeClr val="accent4"/>
                      </a:solidFill>
                      <a:prstDash val="solid"/>
                      <a:round/>
                      <a:headEnd type="none" w="med" len="med"/>
                      <a:tailEnd type="none" w="med" len="med"/>
                    </a:ln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409731326"/>
                  </a:ext>
                </a:extLst>
              </a:tr>
              <a:tr h="374966">
                <a:tc vMerge="1">
                  <a:txBody>
                    <a:bodyPr/>
                    <a:lstStyle/>
                    <a:p>
                      <a:endParaRPr kumimoji="1" lang="ja-JP" altLang="en-US" sz="2000" dirty="0"/>
                    </a:p>
                  </a:txBody>
                  <a:tcPr/>
                </a:tc>
                <a:tc>
                  <a:txBody>
                    <a:bodyPr/>
                    <a:lstStyle/>
                    <a:p>
                      <a:pPr marL="0" indent="0">
                        <a:buFont typeface="Arial" panose="020B0604020202020204" pitchFamily="34" charset="0"/>
                        <a:buNone/>
                      </a:pPr>
                      <a:r>
                        <a:rPr kumimoji="1" lang="ja-JP" altLang="en-US" sz="2000" dirty="0"/>
                        <a:t>市場調査</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en-US" altLang="ja-JP" sz="2000" dirty="0"/>
                        <a:t>LR1</a:t>
                      </a:r>
                      <a:r>
                        <a:rPr kumimoji="1" lang="ja-JP" altLang="en-US" sz="2000" dirty="0"/>
                        <a:t>時に実施した</a:t>
                      </a:r>
                      <a:r>
                        <a:rPr kumimoji="1" lang="en-US" altLang="ja-JP" sz="2000" dirty="0"/>
                        <a:t>PEST</a:t>
                      </a:r>
                      <a:r>
                        <a:rPr kumimoji="1" lang="ja-JP" altLang="en-US" sz="2000" dirty="0"/>
                        <a:t>、競合調査などを最新の状況に更新する。</a:t>
                      </a:r>
                      <a:endParaRPr kumimoji="1" lang="en-US" altLang="ja-JP" sz="2000" dirty="0"/>
                    </a:p>
                  </a:txBody>
                  <a:tcPr>
                    <a:lnR w="38100" cap="flat" cmpd="sng" algn="ctr">
                      <a:solidFill>
                        <a:schemeClr val="accent4"/>
                      </a:solidFill>
                      <a:prstDash val="solid"/>
                      <a:round/>
                      <a:headEnd type="none" w="med" len="med"/>
                      <a:tailEnd type="none" w="med" len="med"/>
                    </a:ln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573068712"/>
                  </a:ext>
                </a:extLst>
              </a:tr>
              <a:tr h="707188">
                <a:tc>
                  <a:txBody>
                    <a:bodyPr/>
                    <a:lstStyle/>
                    <a:p>
                      <a:r>
                        <a:rPr kumimoji="1" lang="en-US" altLang="ja-JP" sz="2000" dirty="0"/>
                        <a:t>LR3</a:t>
                      </a:r>
                      <a:endParaRPr kumimoji="1" lang="ja-JP" altLang="en-US" sz="2000" dirty="0"/>
                    </a:p>
                  </a:txBody>
                  <a:tcPr>
                    <a:lnT w="38100" cap="flat" cmpd="sng" algn="ctr">
                      <a:solidFill>
                        <a:schemeClr val="accent4"/>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2000" dirty="0"/>
                        <a:t>プロトタイプ</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プロトタイプシステムが完成し操作ガイダンスが算出できること。</a:t>
                      </a:r>
                      <a:endParaRPr kumimoji="1" lang="en-US" altLang="ja-JP" sz="20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000" dirty="0"/>
                        <a:t>Exit</a:t>
                      </a:r>
                      <a:r>
                        <a:rPr kumimoji="1" lang="ja-JP" altLang="en-US" sz="2000" dirty="0"/>
                        <a:t>先プロダクトで利用可能な形でモデルと最適化エンジンを提供できること。</a:t>
                      </a:r>
                    </a:p>
                  </a:txBody>
                  <a:tcP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2059829943"/>
                  </a:ext>
                </a:extLst>
              </a:tr>
            </a:tbl>
          </a:graphicData>
        </a:graphic>
      </p:graphicFrame>
      <p:sp>
        <p:nvSpPr>
          <p:cNvPr id="9" name="テキスト ボックス 8">
            <a:extLst>
              <a:ext uri="{FF2B5EF4-FFF2-40B4-BE49-F238E27FC236}">
                <a16:creationId xmlns:a16="http://schemas.microsoft.com/office/drawing/2014/main" id="{FAB18349-3BD4-A748-9A4C-D9BE9690ECDB}"/>
              </a:ext>
            </a:extLst>
          </p:cNvPr>
          <p:cNvSpPr txBox="1"/>
          <p:nvPr/>
        </p:nvSpPr>
        <p:spPr>
          <a:xfrm>
            <a:off x="517054" y="866885"/>
            <a:ext cx="6906058" cy="830997"/>
          </a:xfrm>
          <a:prstGeom prst="rect">
            <a:avLst/>
          </a:prstGeom>
          <a:noFill/>
        </p:spPr>
        <p:txBody>
          <a:bodyPr wrap="none" rtlCol="0">
            <a:spAutoFit/>
          </a:bodyPr>
          <a:lstStyle/>
          <a:p>
            <a:r>
              <a:rPr kumimoji="1" lang="en" altLang="ja-JP" sz="2400" b="1" dirty="0"/>
              <a:t>LR2-1</a:t>
            </a:r>
            <a:r>
              <a:rPr kumimoji="1" lang="ja-JP" altLang="en-US" sz="2400" b="1"/>
              <a:t>までに技術自体の評価を行い、</a:t>
            </a:r>
          </a:p>
          <a:p>
            <a:r>
              <a:rPr kumimoji="1" lang="en" altLang="ja-JP" sz="2400" b="1" dirty="0"/>
              <a:t>LR2</a:t>
            </a:r>
            <a:r>
              <a:rPr kumimoji="1" lang="ja-JP" altLang="en-US" sz="2400" b="1"/>
              <a:t>までに既存市場・新市場での有効性を評価する。</a:t>
            </a:r>
          </a:p>
        </p:txBody>
      </p:sp>
      <p:sp>
        <p:nvSpPr>
          <p:cNvPr id="7" name="テキスト ボックス 6">
            <a:extLst>
              <a:ext uri="{FF2B5EF4-FFF2-40B4-BE49-F238E27FC236}">
                <a16:creationId xmlns:a16="http://schemas.microsoft.com/office/drawing/2014/main" id="{FEAF569F-3D04-42EB-8E9F-E46CC3D43535}"/>
              </a:ext>
            </a:extLst>
          </p:cNvPr>
          <p:cNvSpPr txBox="1"/>
          <p:nvPr/>
        </p:nvSpPr>
        <p:spPr>
          <a:xfrm>
            <a:off x="3758288" y="5872082"/>
            <a:ext cx="8174033" cy="276999"/>
          </a:xfrm>
          <a:prstGeom prst="rect">
            <a:avLst/>
          </a:prstGeom>
          <a:noFill/>
        </p:spPr>
        <p:txBody>
          <a:bodyPr wrap="none" rtlCol="0">
            <a:spAutoFit/>
          </a:bodyPr>
          <a:lstStyle/>
          <a:p>
            <a:r>
              <a:rPr kumimoji="1" lang="en-US" altLang="ja-JP" sz="1200" dirty="0"/>
              <a:t>※</a:t>
            </a:r>
            <a:r>
              <a:rPr kumimoji="1" lang="ja-JP" altLang="en-US" sz="1200" dirty="0"/>
              <a:t>ラボレベル</a:t>
            </a:r>
            <a:r>
              <a:rPr kumimoji="1" lang="en-US" altLang="ja-JP" sz="1200" dirty="0"/>
              <a:t>: </a:t>
            </a:r>
            <a:r>
              <a:rPr kumimoji="1" lang="ja-JP" altLang="en-US" sz="1200" dirty="0"/>
              <a:t>アルゴリズムがまとまって実装されていて、データが利用可能であれば性能評価できる。エンドユーザーの利用は想定せず。</a:t>
            </a:r>
          </a:p>
        </p:txBody>
      </p:sp>
    </p:spTree>
    <p:extLst>
      <p:ext uri="{BB962C8B-B14F-4D97-AF65-F5344CB8AC3E}">
        <p14:creationId xmlns:p14="http://schemas.microsoft.com/office/powerpoint/2010/main" val="48726958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4723</TotalTime>
  <Words>11700</Words>
  <Application>Microsoft Office PowerPoint</Application>
  <PresentationFormat>ワイド画面</PresentationFormat>
  <Paragraphs>1798</Paragraphs>
  <Slides>69</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69</vt:i4>
      </vt:variant>
    </vt:vector>
  </HeadingPairs>
  <TitlesOfParts>
    <vt:vector size="75" baseType="lpstr">
      <vt:lpstr>Meiryo UI</vt:lpstr>
      <vt:lpstr>游ゴシック</vt:lpstr>
      <vt:lpstr>Arial</vt:lpstr>
      <vt:lpstr>Cambria Math</vt:lpstr>
      <vt:lpstr>Wingdings</vt:lpstr>
      <vt:lpstr>Yokogawa_Template_Standard</vt:lpstr>
      <vt:lpstr>連携最適化による操業支援　LR2審査　時間配分</vt:lpstr>
      <vt:lpstr>連携最適化による操業支援 LR2資料案</vt:lpstr>
      <vt:lpstr>LR2審査</vt:lpstr>
      <vt:lpstr>本テーマの総括</vt:lpstr>
      <vt:lpstr>LR2審査　アジェンダ</vt:lpstr>
      <vt:lpstr>提案するテーマの概要</vt:lpstr>
      <vt:lpstr>動特性・非線型性を持つ対象における操業最適化の課題</vt:lpstr>
      <vt:lpstr>研究開発のスコープ</vt:lpstr>
      <vt:lpstr>研究開発の達成目標</vt:lpstr>
      <vt:lpstr>スケジュール</vt:lpstr>
      <vt:lpstr>スケジュール（予定と実績）</vt:lpstr>
      <vt:lpstr>体制</vt:lpstr>
      <vt:lpstr>LR2審査　アジェンダ</vt:lpstr>
      <vt:lpstr>非線型・動的な最適化用DDM技術へのアプローチ</vt:lpstr>
      <vt:lpstr>検証方法</vt:lpstr>
      <vt:lpstr>検証方法</vt:lpstr>
      <vt:lpstr>検証方法</vt:lpstr>
      <vt:lpstr>検証結果</vt:lpstr>
      <vt:lpstr>検証結果</vt:lpstr>
      <vt:lpstr>検証結果</vt:lpstr>
      <vt:lpstr>有制約・混合整数・大域的最適化技術へのアプローチ</vt:lpstr>
      <vt:lpstr>検証概要</vt:lpstr>
      <vt:lpstr>RO運転計画問題での検証：最適化問題</vt:lpstr>
      <vt:lpstr>RO運転計画問題での検証：結果まとめ（抜粋）</vt:lpstr>
      <vt:lpstr>データ駆動制約問題での検証</vt:lpstr>
      <vt:lpstr>技術評価まとめ</vt:lpstr>
      <vt:lpstr>技術評価・検証で得た知見</vt:lpstr>
      <vt:lpstr>LR2審査　アジェンダ</vt:lpstr>
      <vt:lpstr>テーマの状況概観（クローズ理由）</vt:lpstr>
      <vt:lpstr>アウトプット</vt:lpstr>
      <vt:lpstr>外部発表（最適化技術）</vt:lpstr>
      <vt:lpstr>リソースまとめ</vt:lpstr>
      <vt:lpstr>LR2審査　アジェンダ</vt:lpstr>
      <vt:lpstr>自己分析</vt:lpstr>
      <vt:lpstr>自己分析</vt:lpstr>
      <vt:lpstr>今後の方向性</vt:lpstr>
      <vt:lpstr>付録</vt:lpstr>
      <vt:lpstr>技術の性能評価</vt:lpstr>
      <vt:lpstr>有効性評価における検証方法</vt:lpstr>
      <vt:lpstr>有効性評価対象のプロセス</vt:lpstr>
      <vt:lpstr>M1. 動的システム学習からのアプローチ</vt:lpstr>
      <vt:lpstr>M1. 動的システム学習からのアプローチ</vt:lpstr>
      <vt:lpstr>付録 M1-1 調査した文献からの引用</vt:lpstr>
      <vt:lpstr>検証方法</vt:lpstr>
      <vt:lpstr>M1. 動的システム学習からのアプローチ &gt;&gt; 検証手段</vt:lpstr>
      <vt:lpstr>M1. 動的システム学習からのアプローチ &gt;&gt; 検証結果 &gt;&gt; DVBF</vt:lpstr>
      <vt:lpstr>M1. 動的システム学習からのアプローチ &gt;&gt; 検証結果 &gt;&gt;カーネル部分空間同定法</vt:lpstr>
      <vt:lpstr>M1. 動的システム学習からのアプローチ &gt;&gt; 検証結果 &gt;&gt; まとめ</vt:lpstr>
      <vt:lpstr>M1. 動的システム学習からのアプローチ &gt;&gt; 応用と課題</vt:lpstr>
      <vt:lpstr>問題規模削減テクニック</vt:lpstr>
      <vt:lpstr>ベンチマーク問題での検証①</vt:lpstr>
      <vt:lpstr>データ駆動制約問題での検証：最適化問題</vt:lpstr>
      <vt:lpstr>データ駆動制約問題での検証：結果まとめ</vt:lpstr>
      <vt:lpstr>ベンチマーク問題での検証②：問題性質とアルゴリズムの対応関係の仮説</vt:lpstr>
      <vt:lpstr>ベンチマーク問題での検証②：結果まとめ</vt:lpstr>
      <vt:lpstr>製紙プラント操業計画問題での検証：最適化問題</vt:lpstr>
      <vt:lpstr>製紙プラント操業計画問題での検証：結果まとめ</vt:lpstr>
      <vt:lpstr>製紙プラント操業計画問題での検証：算出された操作計画</vt:lpstr>
      <vt:lpstr>技術評価の観点</vt:lpstr>
      <vt:lpstr>ビジョン</vt:lpstr>
      <vt:lpstr>ビジネスモデル</vt:lpstr>
      <vt:lpstr>想定市場</vt:lpstr>
      <vt:lpstr>化学・紙パ・水業界の外部環境分析 (PEST)</vt:lpstr>
      <vt:lpstr>自社製品・技術マップ</vt:lpstr>
      <vt:lpstr>Exit先候補</vt:lpstr>
      <vt:lpstr>競合他社比較 (紙パ、下水)</vt:lpstr>
      <vt:lpstr>EMS・APC分野での競合</vt:lpstr>
      <vt:lpstr>DDMOnEX（前テーマ）ビジネスの現状</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Kamada, Ken-ichi (Ken-ichi.Kamada@yokogawa.com)</dc:creator>
  <cp:lastModifiedBy>Kumagai, Wataru (Wataru.Kumagai@yokogawa.com)</cp:lastModifiedBy>
  <cp:revision>651</cp:revision>
  <dcterms:created xsi:type="dcterms:W3CDTF">2022-02-14T06:25:58Z</dcterms:created>
  <dcterms:modified xsi:type="dcterms:W3CDTF">2023-12-12T05:20:38Z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2023-11-29T05:01:36Z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2ffbe35a-0e87-4bd0-8bad-224fc0c7dce5</vt:lpwstr>
  </property>
  <property fmtid="{D5CDD505-2E9C-101B-9397-08002B2CF9AE}" pid="8" name="MSIP_Label_69b5a962-1a7a-4bf8-819d-07a170110954_ContentBits">
    <vt:lpwstr>0</vt:lpwstr>
  </property>
</Properties>
</file>