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69" r:id="rId2"/>
    <p:sldId id="292" r:id="rId3"/>
    <p:sldId id="563" r:id="rId4"/>
    <p:sldId id="565" r:id="rId5"/>
    <p:sldId id="564" r:id="rId6"/>
    <p:sldId id="566" r:id="rId7"/>
    <p:sldId id="562" r:id="rId8"/>
    <p:sldId id="286" r:id="rId9"/>
    <p:sldId id="312" r:id="rId10"/>
    <p:sldId id="274" r:id="rId11"/>
    <p:sldId id="290" r:id="rId12"/>
    <p:sldId id="54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4C66C558-9BB2-4C4F-9F4B-68AA46540AEA}"/>
              </a:ext>
            </a:extLst>
          </p:cNvPr>
          <p:cNvSpPr/>
          <p:nvPr/>
        </p:nvSpPr>
        <p:spPr>
          <a:xfrm>
            <a:off x="1162567" y="2251211"/>
            <a:ext cx="4793857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6521D31-5BB2-45E1-B129-E3AC023497C8}"/>
              </a:ext>
            </a:extLst>
          </p:cNvPr>
          <p:cNvGrpSpPr/>
          <p:nvPr/>
        </p:nvGrpSpPr>
        <p:grpSpPr>
          <a:xfrm>
            <a:off x="4938320" y="2592473"/>
            <a:ext cx="1763460" cy="2415434"/>
            <a:chOff x="4938320" y="3332213"/>
            <a:chExt cx="1763460" cy="2415434"/>
          </a:xfrm>
        </p:grpSpPr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EDC8FC66-F5D7-4B72-93BD-0B0FFBF431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3332213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A3512BA-0A33-4018-89E1-7A00B275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320" y="4571827"/>
              <a:ext cx="1189676" cy="35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9311D8E5-00B0-4551-AAB2-5532AA731A88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51" y="3333558"/>
              <a:ext cx="0" cy="241408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101B34D4-DCE8-4B46-9398-58CE5952ECC2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574764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83F84D3-C6CA-42F9-8F82-87AEDE10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399245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512EE962-FA1D-47A0-9ED8-EBEEE3B0AC9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891479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4EF915CD-E16E-4EDA-BAE9-6B8EDAA2700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27060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3A4DF30F-A365-453A-B26B-7034AE8F15C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540602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43161AFD-DF5B-4CB5-B98A-E0B7BC21400C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512253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80AE05EE-625B-4DB1-9E12-26742AD77F61}"/>
                </a:ext>
              </a:extLst>
            </p:cNvPr>
            <p:cNvSpPr/>
            <p:nvPr/>
          </p:nvSpPr>
          <p:spPr>
            <a:xfrm>
              <a:off x="6104542" y="4561228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E55D1017-FF6F-48B7-9E93-499AE06305B8}"/>
              </a:ext>
            </a:extLst>
          </p:cNvPr>
          <p:cNvCxnSpPr>
            <a:cxnSpLocks/>
            <a:stCxn id="181" idx="3"/>
            <a:endCxn id="177" idx="1"/>
          </p:cNvCxnSpPr>
          <p:nvPr/>
        </p:nvCxnSpPr>
        <p:spPr>
          <a:xfrm>
            <a:off x="1110133" y="3834323"/>
            <a:ext cx="2971708" cy="269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Feed and Permeate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6AD986-6694-4519-9BF9-C247E0C2C0A8}"/>
              </a:ext>
            </a:extLst>
          </p:cNvPr>
          <p:cNvSpPr/>
          <p:nvPr/>
        </p:nvSpPr>
        <p:spPr>
          <a:xfrm>
            <a:off x="6701205" y="2251211"/>
            <a:ext cx="2141330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A9A0627-ADFC-40D2-B5D9-658442C9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27" y="4498493"/>
            <a:ext cx="1883630" cy="6004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97B4F7E-A865-4D2C-A417-B947A1DD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08" y="2366189"/>
            <a:ext cx="1873770" cy="600487"/>
          </a:xfrm>
          <a:prstGeom prst="rect">
            <a:avLst/>
          </a:prstGeom>
        </p:spPr>
      </p:pic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937CF06-0408-4958-BD16-793BA6680732}"/>
              </a:ext>
            </a:extLst>
          </p:cNvPr>
          <p:cNvSpPr txBox="1"/>
          <p:nvPr/>
        </p:nvSpPr>
        <p:spPr>
          <a:xfrm>
            <a:off x="7525593" y="3432780"/>
            <a:ext cx="615553" cy="947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163C907-2237-4A11-B149-EE90B6DB05B7}"/>
              </a:ext>
            </a:extLst>
          </p:cNvPr>
          <p:cNvSpPr txBox="1"/>
          <p:nvPr/>
        </p:nvSpPr>
        <p:spPr>
          <a:xfrm>
            <a:off x="6660110" y="1855168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Unit System</a:t>
            </a:r>
            <a:endParaRPr kumimoji="1" lang="ja-JP" altLang="en-US" sz="1600" b="1" dirty="0"/>
          </a:p>
        </p:txBody>
      </p:sp>
      <p:sp>
        <p:nvSpPr>
          <p:cNvPr id="175" name="二等辺三角形 174">
            <a:extLst>
              <a:ext uri="{FF2B5EF4-FFF2-40B4-BE49-F238E27FC236}">
                <a16:creationId xmlns:a16="http://schemas.microsoft.com/office/drawing/2014/main" id="{62F2014E-F436-4A37-9F5C-B18223CB6132}"/>
              </a:ext>
            </a:extLst>
          </p:cNvPr>
          <p:cNvSpPr/>
          <p:nvPr/>
        </p:nvSpPr>
        <p:spPr>
          <a:xfrm>
            <a:off x="5442325" y="3769988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5FF544C1-82BC-49AF-85BE-31DEBFCA0397}"/>
              </a:ext>
            </a:extLst>
          </p:cNvPr>
          <p:cNvSpPr/>
          <p:nvPr/>
        </p:nvSpPr>
        <p:spPr>
          <a:xfrm>
            <a:off x="5464209" y="3688169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7C0913B-1369-4E7A-97EB-6FD7A45001B4}"/>
              </a:ext>
            </a:extLst>
          </p:cNvPr>
          <p:cNvSpPr/>
          <p:nvPr/>
        </p:nvSpPr>
        <p:spPr>
          <a:xfrm>
            <a:off x="4081841" y="3623409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Cartridge Filters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9" name="二等辺三角形 178">
            <a:extLst>
              <a:ext uri="{FF2B5EF4-FFF2-40B4-BE49-F238E27FC236}">
                <a16:creationId xmlns:a16="http://schemas.microsoft.com/office/drawing/2014/main" id="{A9906DDB-2D1B-4316-A911-C5DC61EA4777}"/>
              </a:ext>
            </a:extLst>
          </p:cNvPr>
          <p:cNvSpPr/>
          <p:nvPr/>
        </p:nvSpPr>
        <p:spPr>
          <a:xfrm>
            <a:off x="1472788" y="3776390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76C2B7C9-D1E7-45A0-9741-10D876E2289C}"/>
              </a:ext>
            </a:extLst>
          </p:cNvPr>
          <p:cNvSpPr/>
          <p:nvPr/>
        </p:nvSpPr>
        <p:spPr>
          <a:xfrm>
            <a:off x="1494672" y="3694571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087A3E43-CE04-43CF-8B0A-29304A4A5908}"/>
              </a:ext>
            </a:extLst>
          </p:cNvPr>
          <p:cNvSpPr/>
          <p:nvPr/>
        </p:nvSpPr>
        <p:spPr>
          <a:xfrm>
            <a:off x="151553" y="3620713"/>
            <a:ext cx="958580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MF Break Tank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9D457323-8400-44B2-B1D6-0D08734A36CD}"/>
              </a:ext>
            </a:extLst>
          </p:cNvPr>
          <p:cNvSpPr txBox="1"/>
          <p:nvPr/>
        </p:nvSpPr>
        <p:spPr>
          <a:xfrm>
            <a:off x="955026" y="4064792"/>
            <a:ext cx="135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Transfer Pump Station</a:t>
            </a:r>
            <a:endParaRPr kumimoji="1" lang="ja-JP" altLang="en-US" sz="1200" b="1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74960CF-FA28-4327-B487-3A490A8C5B42}"/>
              </a:ext>
            </a:extLst>
          </p:cNvPr>
          <p:cNvSpPr txBox="1"/>
          <p:nvPr/>
        </p:nvSpPr>
        <p:spPr>
          <a:xfrm>
            <a:off x="5070982" y="4059797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74972777-7998-4335-8A90-9B7296B9A3C5}"/>
              </a:ext>
            </a:extLst>
          </p:cNvPr>
          <p:cNvSpPr/>
          <p:nvPr/>
        </p:nvSpPr>
        <p:spPr>
          <a:xfrm>
            <a:off x="1508061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Sulfuric Acid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3803089-A6B8-4926-8CFF-EE06CCA599E6}"/>
              </a:ext>
            </a:extLst>
          </p:cNvPr>
          <p:cNvSpPr/>
          <p:nvPr/>
        </p:nvSpPr>
        <p:spPr>
          <a:xfrm>
            <a:off x="2788790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Anti-</a:t>
            </a:r>
            <a:r>
              <a:rPr kumimoji="1" lang="en-US" altLang="ja-JP" sz="1200" dirty="0" err="1">
                <a:solidFill>
                  <a:schemeClr val="accent3">
                    <a:lumMod val="75000"/>
                  </a:schemeClr>
                </a:solidFill>
              </a:rPr>
              <a:t>Scalant</a:t>
            </a:r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 Addition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8772D18C-051D-4EAE-B20F-AD48F8545794}"/>
              </a:ext>
            </a:extLst>
          </p:cNvPr>
          <p:cNvCxnSpPr>
            <a:cxnSpLocks/>
            <a:stCxn id="187" idx="2"/>
            <a:endCxn id="209" idx="1"/>
          </p:cNvCxnSpPr>
          <p:nvPr/>
        </p:nvCxnSpPr>
        <p:spPr>
          <a:xfrm rot="16200000" flipH="1">
            <a:off x="1843749" y="3259023"/>
            <a:ext cx="733400" cy="36918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3381D2CE-2187-447F-9CCB-56E2AB62C9A1}"/>
              </a:ext>
            </a:extLst>
          </p:cNvPr>
          <p:cNvCxnSpPr>
            <a:cxnSpLocks/>
            <a:stCxn id="188" idx="2"/>
            <a:endCxn id="208" idx="1"/>
          </p:cNvCxnSpPr>
          <p:nvPr/>
        </p:nvCxnSpPr>
        <p:spPr>
          <a:xfrm rot="5400000">
            <a:off x="2716137" y="3219869"/>
            <a:ext cx="733400" cy="44749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EA33AA1D-60CD-41F9-81A4-7058F4FABF35}"/>
              </a:ext>
            </a:extLst>
          </p:cNvPr>
          <p:cNvSpPr txBox="1"/>
          <p:nvPr/>
        </p:nvSpPr>
        <p:spPr>
          <a:xfrm>
            <a:off x="1786039" y="4550643"/>
            <a:ext cx="33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TOC, Ammonia, </a:t>
            </a:r>
            <a:r>
              <a:rPr lang="en-US" altLang="ja-JP" sz="1200" dirty="0"/>
              <a:t>pH</a:t>
            </a:r>
            <a:r>
              <a:rPr kumimoji="1" lang="en-US" altLang="ja-JP" sz="1200" dirty="0"/>
              <a:t>, Turbidity, Conductivity, </a:t>
            </a:r>
          </a:p>
          <a:p>
            <a:r>
              <a:rPr kumimoji="1" lang="en-US" altLang="ja-JP" sz="1200" dirty="0"/>
              <a:t>       Total Chlorine, Free Chlorine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194" name="フローチャート: 和接合 193">
            <a:extLst>
              <a:ext uri="{FF2B5EF4-FFF2-40B4-BE49-F238E27FC236}">
                <a16:creationId xmlns:a16="http://schemas.microsoft.com/office/drawing/2014/main" id="{8AD50169-B130-4EA1-8F38-DFB0329628BD}"/>
              </a:ext>
            </a:extLst>
          </p:cNvPr>
          <p:cNvSpPr/>
          <p:nvPr/>
        </p:nvSpPr>
        <p:spPr>
          <a:xfrm>
            <a:off x="3359497" y="37227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B2D0188E-AC5F-4BED-AE57-9434EA36589B}"/>
              </a:ext>
            </a:extLst>
          </p:cNvPr>
          <p:cNvCxnSpPr>
            <a:cxnSpLocks/>
            <a:stCxn id="194" idx="4"/>
            <a:endCxn id="193" idx="0"/>
          </p:cNvCxnSpPr>
          <p:nvPr/>
        </p:nvCxnSpPr>
        <p:spPr>
          <a:xfrm flipH="1">
            <a:off x="3470906" y="3945598"/>
            <a:ext cx="1" cy="6050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846A2BFE-B51D-4B98-9337-FB188B8F90D0}"/>
              </a:ext>
            </a:extLst>
          </p:cNvPr>
          <p:cNvSpPr/>
          <p:nvPr/>
        </p:nvSpPr>
        <p:spPr>
          <a:xfrm>
            <a:off x="10968059" y="2961266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C313D538-AEC3-411D-B4D9-65A72D29C3A1}"/>
              </a:ext>
            </a:extLst>
          </p:cNvPr>
          <p:cNvSpPr/>
          <p:nvPr/>
        </p:nvSpPr>
        <p:spPr>
          <a:xfrm>
            <a:off x="10827960" y="494370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C6D7E34-B68F-4EA2-ABF4-6BF315C5F49A}"/>
              </a:ext>
            </a:extLst>
          </p:cNvPr>
          <p:cNvGrpSpPr/>
          <p:nvPr/>
        </p:nvGrpSpPr>
        <p:grpSpPr>
          <a:xfrm>
            <a:off x="8834555" y="2609636"/>
            <a:ext cx="2613115" cy="2414089"/>
            <a:chOff x="8834555" y="3349376"/>
            <a:chExt cx="2613115" cy="2414089"/>
          </a:xfrm>
        </p:grpSpPr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FC132D5C-2D1A-4ADF-AE03-B4C518430F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3356853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8246DF54-DAEE-4579-8E5A-033215FB1348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395897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224E750-5E2A-4E96-A57C-86152DD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241784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BC45E4C-E230-4BBF-8AEB-5CCDA58C13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453772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F4E23778-72DA-408E-8C97-962E51B46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829459"/>
              <a:ext cx="900000" cy="549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E94B78F-F327-4CE4-BA4C-9E9368E41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5122400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1913890F-06A7-4A32-9F89-694D257116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5763465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0B8E9CC8-190B-4657-9516-A8E4D0F142D7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57" y="3349376"/>
              <a:ext cx="0" cy="241408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コネクタ: カギ線 198">
              <a:extLst>
                <a:ext uri="{FF2B5EF4-FFF2-40B4-BE49-F238E27FC236}">
                  <a16:creationId xmlns:a16="http://schemas.microsoft.com/office/drawing/2014/main" id="{F0A7738D-92D5-4AEF-B6AF-C4A6AEC2A50C}"/>
                </a:ext>
              </a:extLst>
            </p:cNvPr>
            <p:cNvCxnSpPr>
              <a:cxnSpLocks/>
              <a:stCxn id="200" idx="6"/>
              <a:endCxn id="197" idx="0"/>
            </p:cNvCxnSpPr>
            <p:nvPr/>
          </p:nvCxnSpPr>
          <p:spPr>
            <a:xfrm>
              <a:off x="9783660" y="5478737"/>
              <a:ext cx="1664010" cy="235532"/>
            </a:xfrm>
            <a:prstGeom prst="bentConnector2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C4E8945E-C418-4FEC-977D-A315900809B9}"/>
                </a:ext>
              </a:extLst>
            </p:cNvPr>
            <p:cNvSpPr/>
            <p:nvPr/>
          </p:nvSpPr>
          <p:spPr>
            <a:xfrm>
              <a:off x="9693659" y="5437957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2" name="フローチャート: 和接合 171">
            <a:extLst>
              <a:ext uri="{FF2B5EF4-FFF2-40B4-BE49-F238E27FC236}">
                <a16:creationId xmlns:a16="http://schemas.microsoft.com/office/drawing/2014/main" id="{97F2817D-9CEF-4DFC-B33C-D00E406C2297}"/>
              </a:ext>
            </a:extLst>
          </p:cNvPr>
          <p:cNvSpPr/>
          <p:nvPr/>
        </p:nvSpPr>
        <p:spPr>
          <a:xfrm>
            <a:off x="10658051" y="460534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DD53614-3F5A-4F0F-AC44-9CDCE1AAD02F}"/>
              </a:ext>
            </a:extLst>
          </p:cNvPr>
          <p:cNvGrpSpPr/>
          <p:nvPr/>
        </p:nvGrpSpPr>
        <p:grpSpPr>
          <a:xfrm>
            <a:off x="9153053" y="2446002"/>
            <a:ext cx="2294616" cy="2414089"/>
            <a:chOff x="9153053" y="3216564"/>
            <a:chExt cx="2294616" cy="2414089"/>
          </a:xfrm>
        </p:grpSpPr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BAB9D7D-00A3-4173-A21A-C8E6FA9A4CEF}"/>
                </a:ext>
              </a:extLst>
            </p:cNvPr>
            <p:cNvCxnSpPr/>
            <p:nvPr/>
          </p:nvCxnSpPr>
          <p:spPr>
            <a:xfrm>
              <a:off x="9153053" y="321656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A1D9FC25-376A-4DB6-BFFB-27A7FA754EAF}"/>
                </a:ext>
              </a:extLst>
            </p:cNvPr>
            <p:cNvCxnSpPr/>
            <p:nvPr/>
          </p:nvCxnSpPr>
          <p:spPr>
            <a:xfrm>
              <a:off x="9153053" y="3923122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C10BFA8-86BB-47A5-9875-5F551B03150E}"/>
                </a:ext>
              </a:extLst>
            </p:cNvPr>
            <p:cNvCxnSpPr/>
            <p:nvPr/>
          </p:nvCxnSpPr>
          <p:spPr>
            <a:xfrm>
              <a:off x="9153054" y="420823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6C773147-E381-48E9-B30C-2843D057C3A7}"/>
                </a:ext>
              </a:extLst>
            </p:cNvPr>
            <p:cNvCxnSpPr/>
            <p:nvPr/>
          </p:nvCxnSpPr>
          <p:spPr>
            <a:xfrm>
              <a:off x="9153054" y="448883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40CF11AF-44A3-40F5-83D7-0824B7F63094}"/>
                </a:ext>
              </a:extLst>
            </p:cNvPr>
            <p:cNvCxnSpPr/>
            <p:nvPr/>
          </p:nvCxnSpPr>
          <p:spPr>
            <a:xfrm>
              <a:off x="9153053" y="478463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30533366-25A4-4E58-B8A9-ABF4CC207819}"/>
                </a:ext>
              </a:extLst>
            </p:cNvPr>
            <p:cNvCxnSpPr/>
            <p:nvPr/>
          </p:nvCxnSpPr>
          <p:spPr>
            <a:xfrm>
              <a:off x="9153054" y="508176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C0FB0D9C-7DE1-4D37-AAA5-3D60B0821E0B}"/>
                </a:ext>
              </a:extLst>
            </p:cNvPr>
            <p:cNvCxnSpPr/>
            <p:nvPr/>
          </p:nvCxnSpPr>
          <p:spPr>
            <a:xfrm>
              <a:off x="9153054" y="562404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317BAA34-16F7-48E1-A53C-27D3E653C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004" y="3216564"/>
              <a:ext cx="0" cy="2414089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BB260789-5E2F-4863-802A-A59533790B1F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571" y="3514598"/>
              <a:ext cx="1080098" cy="217164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D6F93C6C-0A44-43DF-B54E-7AB40EE16E7D}"/>
                </a:ext>
              </a:extLst>
            </p:cNvPr>
            <p:cNvSpPr/>
            <p:nvPr/>
          </p:nvSpPr>
          <p:spPr>
            <a:xfrm>
              <a:off x="10277570" y="3473884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フローチャート: 和接合 169">
            <a:extLst>
              <a:ext uri="{FF2B5EF4-FFF2-40B4-BE49-F238E27FC236}">
                <a16:creationId xmlns:a16="http://schemas.microsoft.com/office/drawing/2014/main" id="{0B1D8A6E-C728-42EF-A8B7-7E5F6E4D6C2B}"/>
              </a:ext>
            </a:extLst>
          </p:cNvPr>
          <p:cNvSpPr/>
          <p:nvPr/>
        </p:nvSpPr>
        <p:spPr>
          <a:xfrm>
            <a:off x="10676773" y="259818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D8AD2C1B-E2BD-41BF-9719-0C95D7C93A80}"/>
              </a:ext>
            </a:extLst>
          </p:cNvPr>
          <p:cNvCxnSpPr>
            <a:cxnSpLocks/>
          </p:cNvCxnSpPr>
          <p:nvPr/>
        </p:nvCxnSpPr>
        <p:spPr>
          <a:xfrm>
            <a:off x="10535549" y="1917501"/>
            <a:ext cx="273579" cy="711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B09D3C9-3232-437E-917D-FF540E0FB599}"/>
              </a:ext>
            </a:extLst>
          </p:cNvPr>
          <p:cNvSpPr txBox="1"/>
          <p:nvPr/>
        </p:nvSpPr>
        <p:spPr>
          <a:xfrm>
            <a:off x="8924581" y="1455836"/>
            <a:ext cx="32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Conductivity, TOC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8A0AA8F3-8A84-46B0-A3D2-3D71983A62F6}"/>
              </a:ext>
            </a:extLst>
          </p:cNvPr>
          <p:cNvSpPr/>
          <p:nvPr/>
        </p:nvSpPr>
        <p:spPr>
          <a:xfrm>
            <a:off x="2845908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601AB136-33F1-48FB-9127-D8E60A5C4155}"/>
              </a:ext>
            </a:extLst>
          </p:cNvPr>
          <p:cNvSpPr/>
          <p:nvPr/>
        </p:nvSpPr>
        <p:spPr>
          <a:xfrm>
            <a:off x="2381863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EB99EBA-8C7C-4AFD-A9B5-DF81158BA290}"/>
              </a:ext>
            </a:extLst>
          </p:cNvPr>
          <p:cNvSpPr txBox="1"/>
          <p:nvPr/>
        </p:nvSpPr>
        <p:spPr>
          <a:xfrm>
            <a:off x="2511651" y="1862767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Feed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602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63D0DE2F-98CD-4BC8-A322-EB605047D136}"/>
              </a:ext>
            </a:extLst>
          </p:cNvPr>
          <p:cNvCxnSpPr>
            <a:cxnSpLocks/>
            <a:stCxn id="277" idx="2"/>
            <a:endCxn id="276" idx="2"/>
          </p:cNvCxnSpPr>
          <p:nvPr/>
        </p:nvCxnSpPr>
        <p:spPr>
          <a:xfrm rot="10800000" flipH="1" flipV="1">
            <a:off x="4404180" y="3348567"/>
            <a:ext cx="1859633" cy="1027413"/>
          </a:xfrm>
          <a:prstGeom prst="bentConnector3">
            <a:avLst>
              <a:gd name="adj1" fmla="val -5649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F573AED8-74E0-4274-81E8-C1094FEC2277}"/>
              </a:ext>
            </a:extLst>
          </p:cNvPr>
          <p:cNvCxnSpPr>
            <a:cxnSpLocks/>
            <a:stCxn id="199" idx="4"/>
            <a:endCxn id="63" idx="1"/>
          </p:cNvCxnSpPr>
          <p:nvPr/>
        </p:nvCxnSpPr>
        <p:spPr>
          <a:xfrm rot="16200000" flipH="1">
            <a:off x="6063965" y="3863390"/>
            <a:ext cx="761543" cy="26611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CB562A60-2092-4122-A95F-784ACFDD20EC}"/>
              </a:ext>
            </a:extLst>
          </p:cNvPr>
          <p:cNvCxnSpPr>
            <a:cxnSpLocks/>
            <a:stCxn id="58" idx="3"/>
            <a:endCxn id="195" idx="0"/>
          </p:cNvCxnSpPr>
          <p:nvPr/>
        </p:nvCxnSpPr>
        <p:spPr>
          <a:xfrm>
            <a:off x="5984168" y="1917277"/>
            <a:ext cx="5626523" cy="99486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EB89C89F-BF28-4A00-9D59-9DD9C53866DA}"/>
              </a:ext>
            </a:extLst>
          </p:cNvPr>
          <p:cNvCxnSpPr>
            <a:cxnSpLocks/>
            <a:stCxn id="202" idx="6"/>
            <a:endCxn id="203" idx="4"/>
          </p:cNvCxnSpPr>
          <p:nvPr/>
        </p:nvCxnSpPr>
        <p:spPr>
          <a:xfrm flipV="1">
            <a:off x="7023344" y="1964659"/>
            <a:ext cx="3282110" cy="285481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89684427-FECD-4167-AA77-EBBF4D3B972B}"/>
              </a:ext>
            </a:extLst>
          </p:cNvPr>
          <p:cNvCxnSpPr>
            <a:cxnSpLocks/>
            <a:stCxn id="27" idx="4"/>
            <a:endCxn id="197" idx="1"/>
          </p:cNvCxnSpPr>
          <p:nvPr/>
        </p:nvCxnSpPr>
        <p:spPr>
          <a:xfrm rot="16200000" flipH="1">
            <a:off x="8305210" y="3310783"/>
            <a:ext cx="926318" cy="3576630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645089B4-ADE1-4CAA-AC13-CFB2939A6B22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 flipV="1">
            <a:off x="1351587" y="1917277"/>
            <a:ext cx="2998653" cy="686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Unit B01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7" name="スライド番号プレースホルダー 2">
            <a:extLst>
              <a:ext uri="{FF2B5EF4-FFF2-40B4-BE49-F238E27FC236}">
                <a16:creationId xmlns:a16="http://schemas.microsoft.com/office/drawing/2014/main" id="{6C64D4F9-2BA0-4454-8E95-9BB8378DCC43}"/>
              </a:ext>
            </a:extLst>
          </p:cNvPr>
          <p:cNvSpPr txBox="1">
            <a:spLocks/>
          </p:cNvSpPr>
          <p:nvPr/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EAAFE-CFE5-40AD-8E95-5BFF290DC5CF}" type="slidenum">
              <a:rPr lang="ja-JP" altLang="en-US" smtClean="0">
                <a:solidFill>
                  <a:prstClr val="black"/>
                </a:solidFill>
                <a:latin typeface="Arial"/>
                <a:ea typeface="Meiryo UI"/>
              </a:rPr>
              <a:pPr>
                <a:defRPr/>
              </a:pPr>
              <a:t>11</a:t>
            </a:fld>
            <a:endParaRPr lang="ja-JP" altLang="en-US">
              <a:solidFill>
                <a:prstClr val="black"/>
              </a:solidFill>
              <a:latin typeface="Arial"/>
              <a:ea typeface="Meiryo UI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B7B4F78-59DF-4D0E-8F49-BF03C5F937B7}"/>
              </a:ext>
            </a:extLst>
          </p:cNvPr>
          <p:cNvSpPr/>
          <p:nvPr/>
        </p:nvSpPr>
        <p:spPr>
          <a:xfrm>
            <a:off x="4350240" y="1703667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D4E2124-92A3-4B01-BE1E-E8576C948677}"/>
              </a:ext>
            </a:extLst>
          </p:cNvPr>
          <p:cNvCxnSpPr/>
          <p:nvPr/>
        </p:nvCxnSpPr>
        <p:spPr>
          <a:xfrm>
            <a:off x="4350240" y="1703667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5881326-7563-462A-9EC1-C93D587FF942}"/>
              </a:ext>
            </a:extLst>
          </p:cNvPr>
          <p:cNvSpPr/>
          <p:nvPr/>
        </p:nvSpPr>
        <p:spPr>
          <a:xfrm>
            <a:off x="6220698" y="3149415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3ED47BB-1F7C-4BA6-A327-EBEED95ACEF2}"/>
              </a:ext>
            </a:extLst>
          </p:cNvPr>
          <p:cNvCxnSpPr/>
          <p:nvPr/>
        </p:nvCxnSpPr>
        <p:spPr>
          <a:xfrm>
            <a:off x="6228193" y="3149415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02F5B12-6A13-4F7B-81B5-3361023766F3}"/>
              </a:ext>
            </a:extLst>
          </p:cNvPr>
          <p:cNvSpPr/>
          <p:nvPr/>
        </p:nvSpPr>
        <p:spPr>
          <a:xfrm>
            <a:off x="6577792" y="4163608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AA81526-BE5D-415E-9043-B81D86E2FE65}"/>
              </a:ext>
            </a:extLst>
          </p:cNvPr>
          <p:cNvCxnSpPr/>
          <p:nvPr/>
        </p:nvCxnSpPr>
        <p:spPr>
          <a:xfrm>
            <a:off x="6577792" y="4163608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9914495-4FEF-4904-A86D-EAA924707EAF}"/>
              </a:ext>
            </a:extLst>
          </p:cNvPr>
          <p:cNvCxnSpPr>
            <a:cxnSpLocks/>
            <a:stCxn id="201" idx="4"/>
            <a:endCxn id="61" idx="1"/>
          </p:cNvCxnSpPr>
          <p:nvPr/>
        </p:nvCxnSpPr>
        <p:spPr>
          <a:xfrm rot="16200000" flipH="1">
            <a:off x="4737869" y="1880195"/>
            <a:ext cx="1207235" cy="175842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B83679F0-5ED1-4A4F-AC4E-2684FEFAFBCE}"/>
              </a:ext>
            </a:extLst>
          </p:cNvPr>
          <p:cNvCxnSpPr>
            <a:cxnSpLocks/>
            <a:stCxn id="61" idx="3"/>
            <a:endCxn id="222" idx="4"/>
          </p:cNvCxnSpPr>
          <p:nvPr/>
        </p:nvCxnSpPr>
        <p:spPr>
          <a:xfrm flipV="1">
            <a:off x="7854626" y="1964659"/>
            <a:ext cx="1615193" cy="139836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03C547B-DB7D-4F4C-81E8-37E35DA8472A}"/>
              </a:ext>
            </a:extLst>
          </p:cNvPr>
          <p:cNvCxnSpPr>
            <a:cxnSpLocks/>
            <a:stCxn id="63" idx="3"/>
            <a:endCxn id="209" idx="4"/>
          </p:cNvCxnSpPr>
          <p:nvPr/>
        </p:nvCxnSpPr>
        <p:spPr>
          <a:xfrm flipV="1">
            <a:off x="8211720" y="1964659"/>
            <a:ext cx="1650231" cy="2412559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CB6AE1CD-B758-4BA8-B19E-E3148B70B051}"/>
              </a:ext>
            </a:extLst>
          </p:cNvPr>
          <p:cNvSpPr/>
          <p:nvPr/>
        </p:nvSpPr>
        <p:spPr>
          <a:xfrm>
            <a:off x="1777657" y="1860437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BB6A9C82-FF7E-4ED3-8A0B-D94C9B5157A1}"/>
              </a:ext>
            </a:extLst>
          </p:cNvPr>
          <p:cNvSpPr/>
          <p:nvPr/>
        </p:nvSpPr>
        <p:spPr>
          <a:xfrm>
            <a:off x="1799541" y="1778618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E4B0D3-BB74-42C9-A925-71C4FF8AF9A0}"/>
              </a:ext>
            </a:extLst>
          </p:cNvPr>
          <p:cNvSpPr/>
          <p:nvPr/>
        </p:nvSpPr>
        <p:spPr>
          <a:xfrm>
            <a:off x="392368" y="1710534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RO Feed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2D1BE6-50A2-4B75-891C-6FC02D71BB01}"/>
              </a:ext>
            </a:extLst>
          </p:cNvPr>
          <p:cNvSpPr txBox="1"/>
          <p:nvPr/>
        </p:nvSpPr>
        <p:spPr>
          <a:xfrm>
            <a:off x="1383036" y="2149454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08065698-65F4-4487-97CA-3F3C4C8FC22C}"/>
              </a:ext>
            </a:extLst>
          </p:cNvPr>
          <p:cNvSpPr/>
          <p:nvPr/>
        </p:nvSpPr>
        <p:spPr>
          <a:xfrm>
            <a:off x="4640776" y="3264159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5BEF9DC4-A2B2-48CD-8D35-2A0FB4E57A4A}"/>
              </a:ext>
            </a:extLst>
          </p:cNvPr>
          <p:cNvSpPr/>
          <p:nvPr/>
        </p:nvSpPr>
        <p:spPr>
          <a:xfrm>
            <a:off x="4662660" y="3182340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2001BFE-D884-422C-A265-BDB80A96EFC1}"/>
              </a:ext>
            </a:extLst>
          </p:cNvPr>
          <p:cNvSpPr txBox="1"/>
          <p:nvPr/>
        </p:nvSpPr>
        <p:spPr>
          <a:xfrm>
            <a:off x="4123014" y="3543670"/>
            <a:ext cx="13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Booster Pump</a:t>
            </a:r>
            <a:endParaRPr kumimoji="1" lang="ja-JP" altLang="en-US" sz="1200" b="1" dirty="0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5097ABC2-9DCB-4C63-B923-BE7BE890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45" y="2805814"/>
            <a:ext cx="216298" cy="25391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7BEC91F2-B9BD-48AD-9112-C274A9A2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65" y="3194943"/>
            <a:ext cx="216298" cy="253916"/>
          </a:xfrm>
          <a:prstGeom prst="rect">
            <a:avLst/>
          </a:prstGeom>
        </p:spPr>
      </p:pic>
      <p:sp>
        <p:nvSpPr>
          <p:cNvPr id="82" name="フローチャート: 和接合 81">
            <a:extLst>
              <a:ext uri="{FF2B5EF4-FFF2-40B4-BE49-F238E27FC236}">
                <a16:creationId xmlns:a16="http://schemas.microsoft.com/office/drawing/2014/main" id="{D8EBEC1C-D0F3-48E8-8188-9DB3587462C9}"/>
              </a:ext>
            </a:extLst>
          </p:cNvPr>
          <p:cNvSpPr/>
          <p:nvPr/>
        </p:nvSpPr>
        <p:spPr>
          <a:xfrm>
            <a:off x="2597981" y="181125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F2507C0-AE18-4420-BC11-D8E4A57F3D3B}"/>
              </a:ext>
            </a:extLst>
          </p:cNvPr>
          <p:cNvSpPr txBox="1"/>
          <p:nvPr/>
        </p:nvSpPr>
        <p:spPr>
          <a:xfrm>
            <a:off x="2273833" y="1553303"/>
            <a:ext cx="87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highlight>
                  <a:srgbClr val="FFFF00"/>
                </a:highlight>
              </a:rPr>
              <a:t>FW Press</a:t>
            </a:r>
            <a:endParaRPr kumimoji="1" lang="ja-JP" altLang="en-US" sz="1200" dirty="0">
              <a:highlight>
                <a:srgbClr val="FFFF00"/>
              </a:highlight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2560AEB-3928-4FE5-8E17-A353AD12A4BA}"/>
              </a:ext>
            </a:extLst>
          </p:cNvPr>
          <p:cNvCxnSpPr>
            <a:cxnSpLocks/>
            <a:stCxn id="256" idx="4"/>
            <a:endCxn id="139" idx="2"/>
          </p:cNvCxnSpPr>
          <p:nvPr/>
        </p:nvCxnSpPr>
        <p:spPr>
          <a:xfrm rot="16200000" flipH="1">
            <a:off x="3693509" y="1607000"/>
            <a:ext cx="365374" cy="107873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和接合 84">
            <a:extLst>
              <a:ext uri="{FF2B5EF4-FFF2-40B4-BE49-F238E27FC236}">
                <a16:creationId xmlns:a16="http://schemas.microsoft.com/office/drawing/2014/main" id="{BF4E2C9B-BDA6-4293-A83C-74AB988DACE0}"/>
              </a:ext>
            </a:extLst>
          </p:cNvPr>
          <p:cNvSpPr/>
          <p:nvPr/>
        </p:nvSpPr>
        <p:spPr>
          <a:xfrm>
            <a:off x="3223193" y="219982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1042C33-D814-411E-9065-D13ECD55C41A}"/>
              </a:ext>
            </a:extLst>
          </p:cNvPr>
          <p:cNvSpPr txBox="1"/>
          <p:nvPr/>
        </p:nvSpPr>
        <p:spPr>
          <a:xfrm>
            <a:off x="2487208" y="244724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B1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4E631D2-F91A-4A84-BD6E-63B74C91D65D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2910905" y="2311233"/>
            <a:ext cx="312288" cy="136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FF87A78-7C76-4567-8E48-7CF24CBE83D8}"/>
              </a:ext>
            </a:extLst>
          </p:cNvPr>
          <p:cNvSpPr txBox="1"/>
          <p:nvPr/>
        </p:nvSpPr>
        <p:spPr>
          <a:xfrm>
            <a:off x="3056163" y="2784784"/>
            <a:ext cx="12436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B1 Press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89" name="フローチャート: 和接合 88">
            <a:extLst>
              <a:ext uri="{FF2B5EF4-FFF2-40B4-BE49-F238E27FC236}">
                <a16:creationId xmlns:a16="http://schemas.microsoft.com/office/drawing/2014/main" id="{F9289C2D-0BD1-4E2D-8995-EF4B552218B7}"/>
              </a:ext>
            </a:extLst>
          </p:cNvPr>
          <p:cNvSpPr/>
          <p:nvPr/>
        </p:nvSpPr>
        <p:spPr>
          <a:xfrm>
            <a:off x="5819697" y="325241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D782C-FD52-4E79-966C-4EB6AD423757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V="1">
            <a:off x="5931107" y="3063798"/>
            <a:ext cx="5391" cy="188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0B6CC80-2224-4D5B-A605-67546D1077C4}"/>
              </a:ext>
            </a:extLst>
          </p:cNvPr>
          <p:cNvSpPr txBox="1"/>
          <p:nvPr/>
        </p:nvSpPr>
        <p:spPr>
          <a:xfrm>
            <a:off x="5431769" y="2809882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B2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93" name="フローチャート: 和接合 92">
            <a:extLst>
              <a:ext uri="{FF2B5EF4-FFF2-40B4-BE49-F238E27FC236}">
                <a16:creationId xmlns:a16="http://schemas.microsoft.com/office/drawing/2014/main" id="{7B515252-FA8F-4B38-BA6E-80EE61B3AFFD}"/>
              </a:ext>
            </a:extLst>
          </p:cNvPr>
          <p:cNvSpPr/>
          <p:nvPr/>
        </p:nvSpPr>
        <p:spPr>
          <a:xfrm>
            <a:off x="3244148" y="371942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8B47072-6752-4C38-B4E2-BFD320691448}"/>
              </a:ext>
            </a:extLst>
          </p:cNvPr>
          <p:cNvSpPr txBox="1"/>
          <p:nvPr/>
        </p:nvSpPr>
        <p:spPr>
          <a:xfrm>
            <a:off x="2464675" y="371212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678E661-D8D5-4DEC-BFC8-6FEEF14B965F}"/>
              </a:ext>
            </a:extLst>
          </p:cNvPr>
          <p:cNvSpPr txBox="1"/>
          <p:nvPr/>
        </p:nvSpPr>
        <p:spPr>
          <a:xfrm>
            <a:off x="2482445" y="4824380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D1DF416-CC7E-4A52-99E3-13FB605A3DF1}"/>
              </a:ext>
            </a:extLst>
          </p:cNvPr>
          <p:cNvSpPr txBox="1"/>
          <p:nvPr/>
        </p:nvSpPr>
        <p:spPr>
          <a:xfrm>
            <a:off x="988270" y="3731808"/>
            <a:ext cx="9278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5" name="フローチャート: 和接合 114">
            <a:extLst>
              <a:ext uri="{FF2B5EF4-FFF2-40B4-BE49-F238E27FC236}">
                <a16:creationId xmlns:a16="http://schemas.microsoft.com/office/drawing/2014/main" id="{D8F37D86-D81A-48AE-856C-4D84AEA2EFEC}"/>
              </a:ext>
            </a:extLst>
          </p:cNvPr>
          <p:cNvSpPr/>
          <p:nvPr/>
        </p:nvSpPr>
        <p:spPr>
          <a:xfrm>
            <a:off x="6191893" y="3864811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14A9C44-7DAD-4272-9B48-57D56E3D1681}"/>
              </a:ext>
            </a:extLst>
          </p:cNvPr>
          <p:cNvSpPr txBox="1"/>
          <p:nvPr/>
        </p:nvSpPr>
        <p:spPr>
          <a:xfrm>
            <a:off x="6707123" y="3699505"/>
            <a:ext cx="9698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B3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2" name="フローチャート: 和接合 121">
            <a:extLst>
              <a:ext uri="{FF2B5EF4-FFF2-40B4-BE49-F238E27FC236}">
                <a16:creationId xmlns:a16="http://schemas.microsoft.com/office/drawing/2014/main" id="{4E5641BE-CD46-4DC9-9473-0313F53B8C4C}"/>
              </a:ext>
            </a:extLst>
          </p:cNvPr>
          <p:cNvSpPr/>
          <p:nvPr/>
        </p:nvSpPr>
        <p:spPr>
          <a:xfrm>
            <a:off x="4346263" y="247926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フローチャート: 和接合 122">
            <a:extLst>
              <a:ext uri="{FF2B5EF4-FFF2-40B4-BE49-F238E27FC236}">
                <a16:creationId xmlns:a16="http://schemas.microsoft.com/office/drawing/2014/main" id="{78B8CC0F-A8CE-4901-99D2-1F77EF4A8A08}"/>
              </a:ext>
            </a:extLst>
          </p:cNvPr>
          <p:cNvSpPr/>
          <p:nvPr/>
        </p:nvSpPr>
        <p:spPr>
          <a:xfrm>
            <a:off x="6861625" y="50642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E1E74CD-2FE5-4122-B99C-FA09F507C960}"/>
              </a:ext>
            </a:extLst>
          </p:cNvPr>
          <p:cNvSpPr txBox="1"/>
          <p:nvPr/>
        </p:nvSpPr>
        <p:spPr>
          <a:xfrm>
            <a:off x="5926223" y="5073343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8" name="フローチャート: 和接合 127">
            <a:extLst>
              <a:ext uri="{FF2B5EF4-FFF2-40B4-BE49-F238E27FC236}">
                <a16:creationId xmlns:a16="http://schemas.microsoft.com/office/drawing/2014/main" id="{6877831F-B789-479A-8457-5949D318C54F}"/>
              </a:ext>
            </a:extLst>
          </p:cNvPr>
          <p:cNvSpPr/>
          <p:nvPr/>
        </p:nvSpPr>
        <p:spPr>
          <a:xfrm>
            <a:off x="10201599" y="3659892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55A4644-52FB-4765-B5AA-7BEFC6E4CF02}"/>
              </a:ext>
            </a:extLst>
          </p:cNvPr>
          <p:cNvSpPr txBox="1"/>
          <p:nvPr/>
        </p:nvSpPr>
        <p:spPr>
          <a:xfrm>
            <a:off x="10635533" y="3635983"/>
            <a:ext cx="12351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Membrane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93C0694-0127-4E15-B6AC-E8D0C9BD3667}"/>
              </a:ext>
            </a:extLst>
          </p:cNvPr>
          <p:cNvSpPr txBox="1"/>
          <p:nvPr/>
        </p:nvSpPr>
        <p:spPr>
          <a:xfrm>
            <a:off x="10604711" y="1520933"/>
            <a:ext cx="9125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Perm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51" name="フローチャート: 和接合 150">
            <a:extLst>
              <a:ext uri="{FF2B5EF4-FFF2-40B4-BE49-F238E27FC236}">
                <a16:creationId xmlns:a16="http://schemas.microsoft.com/office/drawing/2014/main" id="{1E982C80-F37B-47E4-A591-119E6D0B8EE3}"/>
              </a:ext>
            </a:extLst>
          </p:cNvPr>
          <p:cNvSpPr/>
          <p:nvPr/>
        </p:nvSpPr>
        <p:spPr>
          <a:xfrm>
            <a:off x="11491719" y="226059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D43FB611-2738-4634-A850-668190942521}"/>
              </a:ext>
            </a:extLst>
          </p:cNvPr>
          <p:cNvCxnSpPr>
            <a:cxnSpLocks/>
            <a:stCxn id="153" idx="3"/>
            <a:endCxn id="151" idx="2"/>
          </p:cNvCxnSpPr>
          <p:nvPr/>
        </p:nvCxnSpPr>
        <p:spPr>
          <a:xfrm flipV="1">
            <a:off x="11341969" y="2372009"/>
            <a:ext cx="149750" cy="696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7963DE0-BEFB-47DC-974D-ADAA20FE6D4D}"/>
              </a:ext>
            </a:extLst>
          </p:cNvPr>
          <p:cNvSpPr txBox="1"/>
          <p:nvPr/>
        </p:nvSpPr>
        <p:spPr>
          <a:xfrm>
            <a:off x="10431360" y="2233868"/>
            <a:ext cx="910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55" name="フローチャート: 和接合 154">
            <a:extLst>
              <a:ext uri="{FF2B5EF4-FFF2-40B4-BE49-F238E27FC236}">
                <a16:creationId xmlns:a16="http://schemas.microsoft.com/office/drawing/2014/main" id="{4C911E49-2C6F-430A-80AA-6E27EB09C61E}"/>
              </a:ext>
            </a:extLst>
          </p:cNvPr>
          <p:cNvSpPr/>
          <p:nvPr/>
        </p:nvSpPr>
        <p:spPr>
          <a:xfrm>
            <a:off x="9136930" y="544935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6" name="図 155">
            <a:extLst>
              <a:ext uri="{FF2B5EF4-FFF2-40B4-BE49-F238E27FC236}">
                <a16:creationId xmlns:a16="http://schemas.microsoft.com/office/drawing/2014/main" id="{028313E3-9C14-49C8-8684-93F8B776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55" y="5334533"/>
            <a:ext cx="256957" cy="293092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52D2590-DFCB-45AA-94B2-51526710E3B4}"/>
              </a:ext>
            </a:extLst>
          </p:cNvPr>
          <p:cNvSpPr txBox="1"/>
          <p:nvPr/>
        </p:nvSpPr>
        <p:spPr>
          <a:xfrm>
            <a:off x="8451810" y="5143710"/>
            <a:ext cx="16225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FF"/>
                </a:highlight>
              </a:rPr>
              <a:t>Conc Cond</a:t>
            </a:r>
            <a:r>
              <a:rPr lang="en-US" altLang="ja-JP" sz="1050" dirty="0"/>
              <a:t>, </a:t>
            </a:r>
            <a:r>
              <a:rPr lang="en-US" altLang="ja-JP" sz="1050" dirty="0">
                <a:highlight>
                  <a:srgbClr val="00FF00"/>
                </a:highlight>
              </a:rPr>
              <a:t>Conc Flow 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59" name="フローチャート: 和接合 158">
            <a:extLst>
              <a:ext uri="{FF2B5EF4-FFF2-40B4-BE49-F238E27FC236}">
                <a16:creationId xmlns:a16="http://schemas.microsoft.com/office/drawing/2014/main" id="{363B6EF8-4CDF-4E76-ACC0-C83E15185520}"/>
              </a:ext>
            </a:extLst>
          </p:cNvPr>
          <p:cNvSpPr/>
          <p:nvPr/>
        </p:nvSpPr>
        <p:spPr>
          <a:xfrm>
            <a:off x="9355556" y="241323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フローチャート: 和接合 159">
            <a:extLst>
              <a:ext uri="{FF2B5EF4-FFF2-40B4-BE49-F238E27FC236}">
                <a16:creationId xmlns:a16="http://schemas.microsoft.com/office/drawing/2014/main" id="{975239FE-07F1-4F07-A3FF-EE1CA6FA6AF4}"/>
              </a:ext>
            </a:extLst>
          </p:cNvPr>
          <p:cNvSpPr/>
          <p:nvPr/>
        </p:nvSpPr>
        <p:spPr>
          <a:xfrm>
            <a:off x="9745831" y="366587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7263A3C-E874-4FB4-8F2A-560EC4FAE4D2}"/>
              </a:ext>
            </a:extLst>
          </p:cNvPr>
          <p:cNvSpPr txBox="1"/>
          <p:nvPr/>
        </p:nvSpPr>
        <p:spPr>
          <a:xfrm>
            <a:off x="7956259" y="2043274"/>
            <a:ext cx="13512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2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2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AFD19FC0-B487-473B-9738-DE7835094ABA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9125792" y="2422642"/>
            <a:ext cx="229764" cy="10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5704E737-79E4-4CCE-B68D-F7D100846D16}"/>
              </a:ext>
            </a:extLst>
          </p:cNvPr>
          <p:cNvSpPr txBox="1"/>
          <p:nvPr/>
        </p:nvSpPr>
        <p:spPr>
          <a:xfrm>
            <a:off x="7957538" y="3642646"/>
            <a:ext cx="13523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3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3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65" name="フローチャート: 和接合 164">
            <a:extLst>
              <a:ext uri="{FF2B5EF4-FFF2-40B4-BE49-F238E27FC236}">
                <a16:creationId xmlns:a16="http://schemas.microsoft.com/office/drawing/2014/main" id="{E619CBD2-691B-47DF-BEC8-F5E4FF4ADC68}"/>
              </a:ext>
            </a:extLst>
          </p:cNvPr>
          <p:cNvSpPr/>
          <p:nvPr/>
        </p:nvSpPr>
        <p:spPr>
          <a:xfrm>
            <a:off x="7122050" y="182449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6196D18-47A9-4455-B699-0EC94DD295C4}"/>
              </a:ext>
            </a:extLst>
          </p:cNvPr>
          <p:cNvSpPr txBox="1"/>
          <p:nvPr/>
        </p:nvSpPr>
        <p:spPr>
          <a:xfrm>
            <a:off x="6499313" y="1422768"/>
            <a:ext cx="146099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1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1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6D3AF7CE-AB43-4136-9604-8C3F2A70401D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025124" y="2590675"/>
            <a:ext cx="321139" cy="168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C2DAEBA-EB9F-454B-B860-EEFC04F467AF}"/>
              </a:ext>
            </a:extLst>
          </p:cNvPr>
          <p:cNvSpPr txBox="1"/>
          <p:nvPr/>
        </p:nvSpPr>
        <p:spPr>
          <a:xfrm>
            <a:off x="6232867" y="2250149"/>
            <a:ext cx="14609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highlight>
                  <a:srgbClr val="00FF00"/>
                </a:highlight>
              </a:rPr>
              <a:t>Blank 2-3 Perm Flow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691D35A-9B08-4DF2-86BA-D467ED32BCE9}"/>
              </a:ext>
            </a:extLst>
          </p:cNvPr>
          <p:cNvSpPr txBox="1"/>
          <p:nvPr/>
        </p:nvSpPr>
        <p:spPr>
          <a:xfrm>
            <a:off x="5437384" y="1666993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en-US" altLang="ja-JP" sz="1400" baseline="30000" dirty="0"/>
              <a:t>st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147E401-2DD4-4C25-8862-087E26FA5F89}"/>
              </a:ext>
            </a:extLst>
          </p:cNvPr>
          <p:cNvSpPr txBox="1"/>
          <p:nvPr/>
        </p:nvSpPr>
        <p:spPr>
          <a:xfrm>
            <a:off x="7485519" y="3125558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r>
              <a:rPr kumimoji="1" lang="en-US" altLang="ja-JP" sz="1400" baseline="30000" dirty="0"/>
              <a:t>nd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426B86F-6733-4C4B-A430-761D99459827}"/>
              </a:ext>
            </a:extLst>
          </p:cNvPr>
          <p:cNvSpPr txBox="1"/>
          <p:nvPr/>
        </p:nvSpPr>
        <p:spPr>
          <a:xfrm>
            <a:off x="7686935" y="4140844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r>
              <a:rPr kumimoji="1" lang="en-US" altLang="ja-JP" sz="1400" baseline="30000" dirty="0"/>
              <a:t>rd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F9E03BC-624C-4C1E-BA03-F26154D23D58}"/>
              </a:ext>
            </a:extLst>
          </p:cNvPr>
          <p:cNvSpPr txBox="1"/>
          <p:nvPr/>
        </p:nvSpPr>
        <p:spPr>
          <a:xfrm>
            <a:off x="90894" y="4849556"/>
            <a:ext cx="195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highlight>
                  <a:srgbClr val="00FF00"/>
                </a:highlight>
              </a:rPr>
              <a:t>Flow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Pressure</a:t>
            </a:r>
            <a:endParaRPr kumimoji="1" lang="en-US" altLang="ja-JP" sz="1400" dirty="0">
              <a:highlight>
                <a:srgbClr val="FFFF00"/>
              </a:highlight>
            </a:endParaRPr>
          </a:p>
          <a:p>
            <a:r>
              <a:rPr lang="en-US" altLang="ja-JP" sz="1400" dirty="0">
                <a:highlight>
                  <a:srgbClr val="00FFFF"/>
                </a:highlight>
              </a:rPr>
              <a:t>Conductivity</a:t>
            </a:r>
          </a:p>
          <a:p>
            <a:r>
              <a:rPr kumimoji="1" lang="en-US" altLang="ja-JP" sz="1400" dirty="0">
                <a:highlight>
                  <a:srgbClr val="FF00FF"/>
                </a:highlight>
              </a:rPr>
              <a:t>Differential Pressure</a:t>
            </a:r>
            <a:endParaRPr kumimoji="1" lang="ja-JP" altLang="en-US" sz="1400" dirty="0">
              <a:highlight>
                <a:srgbClr val="FF00FF"/>
              </a:highlight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C8B9A336-2B36-4D82-A0E7-08DF5FBB75CC}"/>
              </a:ext>
            </a:extLst>
          </p:cNvPr>
          <p:cNvSpPr/>
          <p:nvPr/>
        </p:nvSpPr>
        <p:spPr>
          <a:xfrm>
            <a:off x="60914" y="4802961"/>
            <a:ext cx="1845993" cy="10607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F826290C-099A-4895-B327-E3E5B928DB4D}"/>
              </a:ext>
            </a:extLst>
          </p:cNvPr>
          <p:cNvSpPr/>
          <p:nvPr/>
        </p:nvSpPr>
        <p:spPr>
          <a:xfrm>
            <a:off x="11131081" y="2912142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4BDA70D2-33DB-441F-AD36-BDB2F2801D5C}"/>
              </a:ext>
            </a:extLst>
          </p:cNvPr>
          <p:cNvSpPr/>
          <p:nvPr/>
        </p:nvSpPr>
        <p:spPr>
          <a:xfrm>
            <a:off x="10556684" y="534864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E43B7AE-0C15-4B76-BC05-5E6F604F6E5B}"/>
              </a:ext>
            </a:extLst>
          </p:cNvPr>
          <p:cNvSpPr/>
          <p:nvPr/>
        </p:nvSpPr>
        <p:spPr>
          <a:xfrm>
            <a:off x="6935053" y="455438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CEA7EA3F-B51E-4A78-8906-9B25C6402A5B}"/>
              </a:ext>
            </a:extLst>
          </p:cNvPr>
          <p:cNvSpPr/>
          <p:nvPr/>
        </p:nvSpPr>
        <p:spPr>
          <a:xfrm>
            <a:off x="6266679" y="3534116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78D54D10-1134-4295-9FA7-F92A7793AFA5}"/>
              </a:ext>
            </a:extLst>
          </p:cNvPr>
          <p:cNvSpPr/>
          <p:nvPr/>
        </p:nvSpPr>
        <p:spPr>
          <a:xfrm>
            <a:off x="4417274" y="207423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6" name="フローチャート: 和接合 205">
            <a:extLst>
              <a:ext uri="{FF2B5EF4-FFF2-40B4-BE49-F238E27FC236}">
                <a16:creationId xmlns:a16="http://schemas.microsoft.com/office/drawing/2014/main" id="{A1E29CA0-5A5A-4612-ADB7-8838398143D7}"/>
              </a:ext>
            </a:extLst>
          </p:cNvPr>
          <p:cNvSpPr/>
          <p:nvPr/>
        </p:nvSpPr>
        <p:spPr>
          <a:xfrm>
            <a:off x="10953575" y="1808750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51C591AC-101B-47E3-97C1-8878394E8386}"/>
              </a:ext>
            </a:extLst>
          </p:cNvPr>
          <p:cNvCxnSpPr>
            <a:cxnSpLocks/>
            <a:stCxn id="128" idx="6"/>
            <a:endCxn id="129" idx="1"/>
          </p:cNvCxnSpPr>
          <p:nvPr/>
        </p:nvCxnSpPr>
        <p:spPr>
          <a:xfrm flipV="1">
            <a:off x="10424418" y="3762941"/>
            <a:ext cx="211115" cy="83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BA044CC4-D6BF-4165-89A9-5A4780A3FB0A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 rot="16200000" flipH="1">
            <a:off x="8040860" y="3049810"/>
            <a:ext cx="1183874" cy="17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71D5348A-0FC5-4387-A733-F0541DDDE2B0}"/>
              </a:ext>
            </a:extLst>
          </p:cNvPr>
          <p:cNvCxnSpPr>
            <a:cxnSpLocks/>
            <a:stCxn id="160" idx="2"/>
            <a:endCxn id="163" idx="3"/>
          </p:cNvCxnSpPr>
          <p:nvPr/>
        </p:nvCxnSpPr>
        <p:spPr>
          <a:xfrm flipH="1">
            <a:off x="9309853" y="3777285"/>
            <a:ext cx="435978" cy="73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60AE352A-0519-487E-97F1-D25E22595452}"/>
              </a:ext>
            </a:extLst>
          </p:cNvPr>
          <p:cNvCxnSpPr>
            <a:cxnSpLocks/>
            <a:stCxn id="115" idx="6"/>
            <a:endCxn id="121" idx="1"/>
          </p:cNvCxnSpPr>
          <p:nvPr/>
        </p:nvCxnSpPr>
        <p:spPr>
          <a:xfrm flipV="1">
            <a:off x="6414712" y="3826463"/>
            <a:ext cx="292411" cy="149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92FE5B90-ACEC-4BBD-AEC2-43411FF25801}"/>
              </a:ext>
            </a:extLst>
          </p:cNvPr>
          <p:cNvSpPr/>
          <p:nvPr/>
        </p:nvSpPr>
        <p:spPr>
          <a:xfrm>
            <a:off x="8592111" y="2611119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24ED485A-9372-43C6-9628-82454E5515E1}"/>
              </a:ext>
            </a:extLst>
          </p:cNvPr>
          <p:cNvSpPr/>
          <p:nvPr/>
        </p:nvSpPr>
        <p:spPr>
          <a:xfrm>
            <a:off x="3291828" y="1882122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286C9307-30C2-4D8F-A346-E51352933621}"/>
              </a:ext>
            </a:extLst>
          </p:cNvPr>
          <p:cNvSpPr/>
          <p:nvPr/>
        </p:nvSpPr>
        <p:spPr>
          <a:xfrm>
            <a:off x="4409302" y="251667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AB165283-8C56-47EB-9199-553F38CE21C6}"/>
              </a:ext>
            </a:extLst>
          </p:cNvPr>
          <p:cNvCxnSpPr>
            <a:cxnSpLocks/>
            <a:stCxn id="75" idx="0"/>
            <a:endCxn id="255" idx="2"/>
          </p:cNvCxnSpPr>
          <p:nvPr/>
        </p:nvCxnSpPr>
        <p:spPr>
          <a:xfrm rot="5400000" flipH="1" flipV="1">
            <a:off x="6431495" y="1021724"/>
            <a:ext cx="530441" cy="379079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フローチャート: 和接合 180">
            <a:extLst>
              <a:ext uri="{FF2B5EF4-FFF2-40B4-BE49-F238E27FC236}">
                <a16:creationId xmlns:a16="http://schemas.microsoft.com/office/drawing/2014/main" id="{C6E439DC-7957-4A31-9C3C-C9332ADC0995}"/>
              </a:ext>
            </a:extLst>
          </p:cNvPr>
          <p:cNvSpPr/>
          <p:nvPr/>
        </p:nvSpPr>
        <p:spPr>
          <a:xfrm>
            <a:off x="6851467" y="251682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CF94439E-33B7-420E-8036-1F1BD5B6071F}"/>
              </a:ext>
            </a:extLst>
          </p:cNvPr>
          <p:cNvSpPr/>
          <p:nvPr/>
        </p:nvSpPr>
        <p:spPr>
          <a:xfrm>
            <a:off x="6263814" y="433520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2BB88FA3-6CCC-4C75-BF9F-DBAD03937D84}"/>
              </a:ext>
            </a:extLst>
          </p:cNvPr>
          <p:cNvSpPr/>
          <p:nvPr/>
        </p:nvSpPr>
        <p:spPr>
          <a:xfrm>
            <a:off x="4404181" y="330778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12D5237A-716A-4745-B672-AC00482B44D2}"/>
              </a:ext>
            </a:extLst>
          </p:cNvPr>
          <p:cNvSpPr/>
          <p:nvPr/>
        </p:nvSpPr>
        <p:spPr>
          <a:xfrm>
            <a:off x="6919631" y="551501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273D74DD-045B-4598-90E4-C95B94D42D72}"/>
              </a:ext>
            </a:extLst>
          </p:cNvPr>
          <p:cNvSpPr/>
          <p:nvPr/>
        </p:nvSpPr>
        <p:spPr>
          <a:xfrm>
            <a:off x="6933343" y="477869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60182B0A-E8A7-4F2D-88D3-2C05D3DF7809}"/>
              </a:ext>
            </a:extLst>
          </p:cNvPr>
          <p:cNvSpPr/>
          <p:nvPr/>
        </p:nvSpPr>
        <p:spPr>
          <a:xfrm>
            <a:off x="10260453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538372AA-4DC6-4DAC-B898-F0A1A56BC26D}"/>
              </a:ext>
            </a:extLst>
          </p:cNvPr>
          <p:cNvSpPr/>
          <p:nvPr/>
        </p:nvSpPr>
        <p:spPr>
          <a:xfrm>
            <a:off x="9816950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CCDA710C-4FB0-465F-8507-85B130AE2997}"/>
              </a:ext>
            </a:extLst>
          </p:cNvPr>
          <p:cNvSpPr/>
          <p:nvPr/>
        </p:nvSpPr>
        <p:spPr>
          <a:xfrm>
            <a:off x="9424818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EE4633A-1D9E-4DEE-ADE4-2F260D5B9E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263813" y="4375362"/>
            <a:ext cx="655817" cy="1179810"/>
          </a:xfrm>
          <a:prstGeom prst="bentConnector3">
            <a:avLst>
              <a:gd name="adj1" fmla="val -44061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: 和接合 103">
            <a:extLst>
              <a:ext uri="{FF2B5EF4-FFF2-40B4-BE49-F238E27FC236}">
                <a16:creationId xmlns:a16="http://schemas.microsoft.com/office/drawing/2014/main" id="{C4F4FE65-2238-4994-9710-2168CE3679E9}"/>
              </a:ext>
            </a:extLst>
          </p:cNvPr>
          <p:cNvSpPr/>
          <p:nvPr/>
        </p:nvSpPr>
        <p:spPr>
          <a:xfrm>
            <a:off x="3244148" y="483453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86E72AAC-31FF-4D6E-A7B4-CB5BDD84982F}"/>
              </a:ext>
            </a:extLst>
          </p:cNvPr>
          <p:cNvCxnSpPr>
            <a:cxnSpLocks/>
            <a:stCxn id="277" idx="2"/>
            <a:endCxn id="278" idx="2"/>
          </p:cNvCxnSpPr>
          <p:nvPr/>
        </p:nvCxnSpPr>
        <p:spPr>
          <a:xfrm rot="10800000" flipH="1" flipV="1">
            <a:off x="4404181" y="3348567"/>
            <a:ext cx="2515450" cy="2207223"/>
          </a:xfrm>
          <a:prstGeom prst="bentConnector3">
            <a:avLst>
              <a:gd name="adj1" fmla="val -9649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和接合 110">
            <a:extLst>
              <a:ext uri="{FF2B5EF4-FFF2-40B4-BE49-F238E27FC236}">
                <a16:creationId xmlns:a16="http://schemas.microsoft.com/office/drawing/2014/main" id="{50A16CCA-AB44-48F6-A9D5-4166351BA27D}"/>
              </a:ext>
            </a:extLst>
          </p:cNvPr>
          <p:cNvSpPr/>
          <p:nvPr/>
        </p:nvSpPr>
        <p:spPr>
          <a:xfrm>
            <a:off x="1863667" y="372155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69B0272-8847-41DA-81ED-7B45F01E47D0}"/>
              </a:ext>
            </a:extLst>
          </p:cNvPr>
          <p:cNvSpPr/>
          <p:nvPr/>
        </p:nvSpPr>
        <p:spPr>
          <a:xfrm>
            <a:off x="4415564" y="2288275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条件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最適化期間（</a:t>
            </a:r>
            <a:r>
              <a:rPr lang="en-US" altLang="ja-JP" sz="2800" dirty="0"/>
              <a:t>30</a:t>
            </a:r>
            <a:r>
              <a:rPr lang="ja-JP" altLang="en-US" sz="2800" dirty="0"/>
              <a:t>分間隔データ、</a:t>
            </a:r>
            <a:r>
              <a:rPr lang="en-US" altLang="ja-JP" sz="2800" dirty="0"/>
              <a:t>1</a:t>
            </a:r>
            <a:r>
              <a:rPr lang="ja-JP" altLang="en-US" sz="2800" dirty="0"/>
              <a:t>週間：</a:t>
            </a:r>
            <a:r>
              <a:rPr lang="en-US" altLang="ja-JP" sz="2800" dirty="0"/>
              <a:t>337steps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LVMWD</a:t>
            </a:r>
            <a:r>
              <a:rPr lang="ja-JP" altLang="en-US" sz="2400" dirty="0"/>
              <a:t>：</a:t>
            </a:r>
            <a:r>
              <a:rPr lang="en-US" altLang="ja-JP" sz="2400" dirty="0"/>
              <a:t>2022/03/14 0:00 – 2022/03/20 0:00</a:t>
            </a:r>
          </a:p>
          <a:p>
            <a:pPr lvl="1">
              <a:defRPr/>
            </a:pPr>
            <a:r>
              <a:rPr lang="en-US" altLang="ja-JP" sz="2400" dirty="0"/>
              <a:t>OCWD</a:t>
            </a:r>
            <a:r>
              <a:rPr lang="ja-JP" altLang="en-US" sz="2400" dirty="0"/>
              <a:t>：</a:t>
            </a:r>
            <a:r>
              <a:rPr lang="en-US" altLang="ja-JP" sz="2400" dirty="0"/>
              <a:t>2022/05/20 0:00 – 2022/05/27 0:00</a:t>
            </a:r>
          </a:p>
          <a:p>
            <a:pPr lvl="2">
              <a:spcBef>
                <a:spcPts val="1200"/>
              </a:spcBef>
              <a:defRPr/>
            </a:pPr>
            <a:r>
              <a:rPr lang="ja-JP" altLang="en-US" sz="2000" dirty="0"/>
              <a:t>水質予測モデルの学習期間直後の</a:t>
            </a:r>
            <a:r>
              <a:rPr lang="en-US" altLang="ja-JP" sz="2000" dirty="0"/>
              <a:t>1</a:t>
            </a:r>
            <a:r>
              <a:rPr lang="ja-JP" altLang="en-US" sz="2000" dirty="0"/>
              <a:t>週間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アルゴリズム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SHADE + Feasibility Rule</a:t>
            </a:r>
          </a:p>
          <a:p>
            <a:pPr lvl="1">
              <a:defRPr/>
            </a:pPr>
            <a:r>
              <a:rPr lang="ja-JP" altLang="en-US" sz="2400" dirty="0"/>
              <a:t>反復回数</a:t>
            </a:r>
            <a:r>
              <a:rPr lang="en-US" altLang="ja-JP" sz="2400" dirty="0"/>
              <a:t>/</a:t>
            </a:r>
            <a:r>
              <a:rPr lang="ja-JP" altLang="en-US" sz="2400" dirty="0"/>
              <a:t>世代数：</a:t>
            </a:r>
            <a:r>
              <a:rPr lang="en-US" altLang="ja-JP" sz="2400" dirty="0"/>
              <a:t>500</a:t>
            </a:r>
          </a:p>
          <a:p>
            <a:pPr lvl="1">
              <a:defRPr/>
            </a:pPr>
            <a:r>
              <a:rPr lang="ja-JP" altLang="en-US" sz="2400" dirty="0"/>
              <a:t>個体数：</a:t>
            </a:r>
            <a:r>
              <a:rPr lang="en-US" altLang="ja-JP" sz="2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13032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6643" y="4436630"/>
            <a:ext cx="9871659" cy="1011217"/>
          </a:xfrm>
        </p:spPr>
        <p:txBody>
          <a:bodyPr/>
          <a:lstStyle/>
          <a:p>
            <a:r>
              <a:rPr lang="ja-JP" altLang="en-US" dirty="0"/>
              <a:t>再度データ分析をして、水質予測と</a:t>
            </a:r>
            <a:r>
              <a:rPr lang="en-US" altLang="ja-JP" dirty="0"/>
              <a:t>fouling/scaling</a:t>
            </a:r>
            <a:r>
              <a:rPr lang="ja-JP" altLang="en-US" dirty="0"/>
              <a:t>推定の糸口を見直す。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8516AD-70EC-0738-9826-ED65C63FA8BB}"/>
              </a:ext>
            </a:extLst>
          </p:cNvPr>
          <p:cNvSpPr/>
          <p:nvPr/>
        </p:nvSpPr>
        <p:spPr>
          <a:xfrm>
            <a:off x="272496" y="1198139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個人目的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FA9DF1-4763-FFBF-A09D-4A4E683C1615}"/>
              </a:ext>
            </a:extLst>
          </p:cNvPr>
          <p:cNvSpPr/>
          <p:nvPr/>
        </p:nvSpPr>
        <p:spPr>
          <a:xfrm>
            <a:off x="272496" y="2479907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今週進捗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9F015C-016D-BE9D-0FC9-9C59644466AD}"/>
              </a:ext>
            </a:extLst>
          </p:cNvPr>
          <p:cNvSpPr/>
          <p:nvPr/>
        </p:nvSpPr>
        <p:spPr>
          <a:xfrm>
            <a:off x="272496" y="4436630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来週目標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BA26D444-247C-B347-BC23-C58AB81701BB}"/>
              </a:ext>
            </a:extLst>
          </p:cNvPr>
          <p:cNvSpPr txBox="1">
            <a:spLocks/>
          </p:cNvSpPr>
          <p:nvPr/>
        </p:nvSpPr>
        <p:spPr>
          <a:xfrm>
            <a:off x="1936643" y="1198139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Task1</a:t>
            </a:r>
            <a:r>
              <a:rPr lang="ja-JP" altLang="en-US" dirty="0"/>
              <a:t>のための最適化モデルを構築し、効果試算を実施する。</a:t>
            </a:r>
            <a:endParaRPr lang="en-US" altLang="ja-JP" dirty="0"/>
          </a:p>
          <a:p>
            <a:r>
              <a:rPr lang="en-US" altLang="ja-JP" dirty="0"/>
              <a:t>Task2</a:t>
            </a:r>
            <a:r>
              <a:rPr lang="ja-JP" altLang="en-US" dirty="0"/>
              <a:t>を見据えた最適化システム構成案を検討する。</a:t>
            </a:r>
            <a:endParaRPr lang="en-US" altLang="ja-JP" dirty="0"/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CBEDC103-E604-B4D5-FDF0-9F3B9520BE13}"/>
              </a:ext>
            </a:extLst>
          </p:cNvPr>
          <p:cNvSpPr txBox="1">
            <a:spLocks/>
          </p:cNvSpPr>
          <p:nvPr/>
        </p:nvSpPr>
        <p:spPr>
          <a:xfrm>
            <a:off x="1936643" y="2463725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前回の</a:t>
            </a:r>
            <a:r>
              <a:rPr lang="en-US" altLang="ja-JP" dirty="0"/>
              <a:t>RO</a:t>
            </a:r>
            <a:r>
              <a:rPr lang="ja-JP" altLang="en-US" dirty="0"/>
              <a:t>最適化シミュレーションのコードをさらにデバッグした。</a:t>
            </a:r>
            <a:endParaRPr lang="en-US" altLang="ja-JP" dirty="0"/>
          </a:p>
          <a:p>
            <a:r>
              <a:rPr lang="ja-JP" altLang="en-US" dirty="0"/>
              <a:t>前処理してもらったデータを確認した。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膜最適化の方針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改善の余地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1. </a:t>
            </a:r>
            <a:r>
              <a:rPr lang="ja-JP" altLang="en-US" sz="2400" dirty="0"/>
              <a:t>制約を過剰に守っている期間では、ギリギリ制約を守る範囲でコストを削減する。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2. </a:t>
            </a:r>
            <a:r>
              <a:rPr lang="ja-JP" altLang="en-US" sz="2400" dirty="0"/>
              <a:t>制約を違反している期間では、コストを犠牲にして制約を守る。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薬液が改善の余地に影響させるには、</a:t>
            </a:r>
            <a:r>
              <a:rPr lang="en-US" altLang="ja-JP" sz="2800" dirty="0"/>
              <a:t>RO</a:t>
            </a:r>
            <a:r>
              <a:rPr lang="ja-JP" altLang="en-US" sz="2800" dirty="0"/>
              <a:t>膜の詰まりをモデル化して、最適化する必要がある。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コスト：薬液コスト、消費電力コスト、</a:t>
            </a:r>
            <a:r>
              <a:rPr lang="en-US" altLang="ja-JP" sz="2400" dirty="0"/>
              <a:t>CIP</a:t>
            </a:r>
            <a:r>
              <a:rPr lang="ja-JP" altLang="en-US" sz="2400" dirty="0"/>
              <a:t>コスト、膜交換コストなど</a:t>
            </a:r>
            <a:endParaRPr lang="en-US" altLang="ja-JP" sz="2400" dirty="0"/>
          </a:p>
          <a:p>
            <a:pPr lvl="2">
              <a:defRPr/>
            </a:pPr>
            <a:r>
              <a:rPr lang="ja-JP" altLang="en-US" sz="2000" dirty="0"/>
              <a:t>「消費電力は薬液よりもコストが圧倒的に低いため、焦点にならない」と</a:t>
            </a:r>
            <a:r>
              <a:rPr lang="en-US" altLang="ja-JP" sz="2000" dirty="0" err="1"/>
              <a:t>Carollo</a:t>
            </a:r>
            <a:r>
              <a:rPr lang="ja-JP" altLang="en-US" sz="2000" dirty="0"/>
              <a:t>がコメント</a:t>
            </a:r>
            <a:endParaRPr lang="en-US" altLang="ja-JP" sz="2000" dirty="0"/>
          </a:p>
          <a:p>
            <a:pPr lvl="1">
              <a:defRPr/>
            </a:pPr>
            <a:r>
              <a:rPr lang="ja-JP" altLang="en-US" sz="2400" dirty="0"/>
              <a:t>最終的な制約条件：</a:t>
            </a:r>
            <a:r>
              <a:rPr lang="en-US" altLang="ja-JP" sz="2400" dirty="0"/>
              <a:t>LRV</a:t>
            </a:r>
            <a:r>
              <a:rPr lang="ja-JP" altLang="en-US" sz="2400" dirty="0"/>
              <a:t>、流量一定、回収率など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ただし、これらが影響するには、数週間～</a:t>
            </a:r>
            <a:r>
              <a:rPr lang="en-US" altLang="ja-JP" sz="2400" dirty="0"/>
              <a:t>1</a:t>
            </a:r>
            <a:r>
              <a:rPr lang="ja-JP" altLang="en-US" sz="2400" dirty="0"/>
              <a:t>か月単位での予測が必要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FC5AF-B4D4-EB62-D7F9-BD1D9F8A21EF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データ分析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9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膜データ解析の方針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RO</a:t>
            </a:r>
            <a:r>
              <a:rPr lang="ja-JP" altLang="en-US" sz="2800" dirty="0"/>
              <a:t>膜の詰まりのモデリング方針は、下記の</a:t>
            </a:r>
            <a:r>
              <a:rPr lang="en-US" altLang="ja-JP" sz="2800" dirty="0"/>
              <a:t>2</a:t>
            </a:r>
            <a:r>
              <a:rPr lang="ja-JP" altLang="en-US" sz="2800" dirty="0"/>
              <a:t>つが考えられる。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1. </a:t>
            </a:r>
            <a:r>
              <a:rPr lang="ja-JP" altLang="en-US" sz="2400" dirty="0"/>
              <a:t>物理＋化学モデル＋データフィッティングアプローチ　⇒　定量化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2. </a:t>
            </a:r>
            <a:r>
              <a:rPr lang="ja-JP" altLang="en-US" sz="2400" dirty="0"/>
              <a:t>統計モデルアプローチ　⇒　区別化</a:t>
            </a:r>
            <a:endParaRPr lang="en-US" altLang="ja-JP" sz="2400" dirty="0"/>
          </a:p>
          <a:p>
            <a:pPr>
              <a:defRPr/>
            </a:pPr>
            <a:r>
              <a:rPr lang="en-US" altLang="ja-JP" sz="2800" dirty="0"/>
              <a:t>1</a:t>
            </a:r>
            <a:r>
              <a:rPr lang="ja-JP" altLang="en-US" sz="2800" dirty="0"/>
              <a:t>を征矢君に、</a:t>
            </a:r>
            <a:r>
              <a:rPr lang="en-US" altLang="ja-JP" sz="2800" dirty="0"/>
              <a:t>2</a:t>
            </a:r>
            <a:r>
              <a:rPr lang="ja-JP" altLang="en-US" sz="2800" dirty="0"/>
              <a:t>を熊谷が実施する。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井本さんは、長期予測に対応するために、予測モデル自身を検討する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FC5AF-B4D4-EB62-D7F9-BD1D9F8A21EF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データ分析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4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クラスタリング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教師データを使わずに、データ空間上の関係性を学習し、データセットをいくつかのクラスタに割り当てるモデリング。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別の要因などでデータ集合が分断されたり、データの傾向が変わる場合、そのままではその違いを表現できない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詰まりが要因で、期間によって</a:t>
            </a:r>
            <a:r>
              <a:rPr lang="en-US" altLang="ja-JP" sz="2400" dirty="0"/>
              <a:t>RO</a:t>
            </a:r>
            <a:r>
              <a:rPr lang="ja-JP" altLang="en-US" sz="2400" dirty="0"/>
              <a:t>データの関係性が異なる場合、その区別を判断可能なモデルが必要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詰まりを定量化できずとも、詰まりの違いをクラスタで割り当てておけば、その区別を活かせるかもしれない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GMM</a:t>
            </a:r>
            <a:r>
              <a:rPr lang="ja-JP" altLang="en-US" sz="2400" dirty="0"/>
              <a:t>（</a:t>
            </a:r>
            <a:r>
              <a:rPr lang="en-US" altLang="ja-JP" sz="2400" dirty="0"/>
              <a:t>Gaussian Mixture Model</a:t>
            </a:r>
            <a:r>
              <a:rPr lang="ja-JP" altLang="en-US" sz="2400" dirty="0"/>
              <a:t>）を使用し、データセットに対してクラスタを割り当てた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FC5AF-B4D4-EB62-D7F9-BD1D9F8A21EF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データ分析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2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クラスタリング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圧力が非連続になるタイミングは</a:t>
            </a:r>
            <a:r>
              <a:rPr lang="en-US" altLang="ja-JP" sz="2800" dirty="0"/>
              <a:t>CIP</a:t>
            </a:r>
            <a:r>
              <a:rPr lang="ja-JP" altLang="en-US" sz="2800" dirty="0"/>
              <a:t>と一致している。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FC5AF-B4D4-EB62-D7F9-BD1D9F8A21EF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データ分析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F8081CF-5F0C-CF40-6D91-28AAB6CD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218084"/>
            <a:ext cx="5962650" cy="3833132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5FD091-32A0-D504-3DA0-B8653A754C73}"/>
              </a:ext>
            </a:extLst>
          </p:cNvPr>
          <p:cNvCxnSpPr>
            <a:cxnSpLocks/>
          </p:cNvCxnSpPr>
          <p:nvPr/>
        </p:nvCxnSpPr>
        <p:spPr>
          <a:xfrm>
            <a:off x="1914525" y="2216717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D3B18E-516C-5039-AF84-A813BBC4B5A0}"/>
              </a:ext>
            </a:extLst>
          </p:cNvPr>
          <p:cNvSpPr txBox="1"/>
          <p:nvPr/>
        </p:nvSpPr>
        <p:spPr>
          <a:xfrm>
            <a:off x="11106380" y="1411390"/>
            <a:ext cx="10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―</a:t>
            </a:r>
            <a:r>
              <a:rPr kumimoji="1" lang="ja-JP" altLang="en-US" dirty="0"/>
              <a:t>　</a:t>
            </a:r>
            <a:r>
              <a:rPr kumimoji="1" lang="en-US" altLang="ja-JP" dirty="0"/>
              <a:t>CIP</a:t>
            </a:r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022BAC-A5A7-766B-236A-AA0CBE438691}"/>
              </a:ext>
            </a:extLst>
          </p:cNvPr>
          <p:cNvCxnSpPr>
            <a:cxnSpLocks/>
          </p:cNvCxnSpPr>
          <p:nvPr/>
        </p:nvCxnSpPr>
        <p:spPr>
          <a:xfrm>
            <a:off x="1619250" y="2216717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E826FC-BD7C-02AD-5FA8-76966BA8B1A2}"/>
              </a:ext>
            </a:extLst>
          </p:cNvPr>
          <p:cNvCxnSpPr>
            <a:cxnSpLocks/>
          </p:cNvCxnSpPr>
          <p:nvPr/>
        </p:nvCxnSpPr>
        <p:spPr>
          <a:xfrm>
            <a:off x="2638425" y="2216717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DC352E1-145D-FC23-F0C7-6D3A090D178C}"/>
              </a:ext>
            </a:extLst>
          </p:cNvPr>
          <p:cNvCxnSpPr>
            <a:cxnSpLocks/>
          </p:cNvCxnSpPr>
          <p:nvPr/>
        </p:nvCxnSpPr>
        <p:spPr>
          <a:xfrm>
            <a:off x="3305175" y="2216717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2E43B1-2A57-13E5-8C8C-800BA095FBB4}"/>
              </a:ext>
            </a:extLst>
          </p:cNvPr>
          <p:cNvCxnSpPr>
            <a:cxnSpLocks/>
          </p:cNvCxnSpPr>
          <p:nvPr/>
        </p:nvCxnSpPr>
        <p:spPr>
          <a:xfrm>
            <a:off x="4238625" y="2216717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グラフィカル ユーザー インターフェイス, グラフ&#10;&#10;自動的に生成された説明">
            <a:extLst>
              <a:ext uri="{FF2B5EF4-FFF2-40B4-BE49-F238E27FC236}">
                <a16:creationId xmlns:a16="http://schemas.microsoft.com/office/drawing/2014/main" id="{74B7F0BF-F878-13F4-936A-FDB60087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218084"/>
            <a:ext cx="5962650" cy="3833132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623499-EB91-E1E8-EEB6-BA319FEC7747}"/>
              </a:ext>
            </a:extLst>
          </p:cNvPr>
          <p:cNvCxnSpPr>
            <a:cxnSpLocks/>
          </p:cNvCxnSpPr>
          <p:nvPr/>
        </p:nvCxnSpPr>
        <p:spPr>
          <a:xfrm>
            <a:off x="7943850" y="2130992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16B3AE0-F0AA-B67E-958C-F5963EBE4B78}"/>
              </a:ext>
            </a:extLst>
          </p:cNvPr>
          <p:cNvCxnSpPr>
            <a:cxnSpLocks/>
          </p:cNvCxnSpPr>
          <p:nvPr/>
        </p:nvCxnSpPr>
        <p:spPr>
          <a:xfrm>
            <a:off x="7648575" y="2130992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6ABC7EA-87AC-6D1B-7CC4-65A1F24E7A22}"/>
              </a:ext>
            </a:extLst>
          </p:cNvPr>
          <p:cNvCxnSpPr>
            <a:cxnSpLocks/>
          </p:cNvCxnSpPr>
          <p:nvPr/>
        </p:nvCxnSpPr>
        <p:spPr>
          <a:xfrm>
            <a:off x="8667750" y="2130992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2F19E96-3BF4-BF02-4423-65F183C55976}"/>
              </a:ext>
            </a:extLst>
          </p:cNvPr>
          <p:cNvCxnSpPr>
            <a:cxnSpLocks/>
          </p:cNvCxnSpPr>
          <p:nvPr/>
        </p:nvCxnSpPr>
        <p:spPr>
          <a:xfrm>
            <a:off x="9334500" y="2130992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35B84E-E956-6706-081C-C3C94437F729}"/>
              </a:ext>
            </a:extLst>
          </p:cNvPr>
          <p:cNvCxnSpPr>
            <a:cxnSpLocks/>
          </p:cNvCxnSpPr>
          <p:nvPr/>
        </p:nvCxnSpPr>
        <p:spPr>
          <a:xfrm>
            <a:off x="10267950" y="2130992"/>
            <a:ext cx="0" cy="2908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B53DE0-F97F-8930-C3B2-8584625BE149}"/>
              </a:ext>
            </a:extLst>
          </p:cNvPr>
          <p:cNvSpPr txBox="1"/>
          <p:nvPr/>
        </p:nvSpPr>
        <p:spPr>
          <a:xfrm>
            <a:off x="1466849" y="1715304"/>
            <a:ext cx="331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1st Stage Feed Pressure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697A25-9ABA-2040-234A-59EA4E0778D0}"/>
              </a:ext>
            </a:extLst>
          </p:cNvPr>
          <p:cNvSpPr txBox="1"/>
          <p:nvPr/>
        </p:nvSpPr>
        <p:spPr>
          <a:xfrm>
            <a:off x="7486649" y="1715304"/>
            <a:ext cx="331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3rd Stage Feed Pressure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15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FCA48F47-A451-1172-426E-C28DE0437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3570"/>
              </p:ext>
            </p:extLst>
          </p:nvPr>
        </p:nvGraphicFramePr>
        <p:xfrm>
          <a:off x="866775" y="997419"/>
          <a:ext cx="1045845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612">
                  <a:extLst>
                    <a:ext uri="{9D8B030D-6E8A-4147-A177-3AD203B41FA5}">
                      <a16:colId xmlns:a16="http://schemas.microsoft.com/office/drawing/2014/main" val="3611870058"/>
                    </a:ext>
                  </a:extLst>
                </a:gridCol>
                <a:gridCol w="1545913">
                  <a:extLst>
                    <a:ext uri="{9D8B030D-6E8A-4147-A177-3AD203B41FA5}">
                      <a16:colId xmlns:a16="http://schemas.microsoft.com/office/drawing/2014/main" val="24635457"/>
                    </a:ext>
                  </a:extLst>
                </a:gridCol>
                <a:gridCol w="1494384">
                  <a:extLst>
                    <a:ext uri="{9D8B030D-6E8A-4147-A177-3AD203B41FA5}">
                      <a16:colId xmlns:a16="http://schemas.microsoft.com/office/drawing/2014/main" val="2325801080"/>
                    </a:ext>
                  </a:extLst>
                </a:gridCol>
                <a:gridCol w="1479335">
                  <a:extLst>
                    <a:ext uri="{9D8B030D-6E8A-4147-A177-3AD203B41FA5}">
                      <a16:colId xmlns:a16="http://schemas.microsoft.com/office/drawing/2014/main" val="1315212710"/>
                    </a:ext>
                  </a:extLst>
                </a:gridCol>
                <a:gridCol w="2084026">
                  <a:extLst>
                    <a:ext uri="{9D8B030D-6E8A-4147-A177-3AD203B41FA5}">
                      <a16:colId xmlns:a16="http://schemas.microsoft.com/office/drawing/2014/main" val="1150600360"/>
                    </a:ext>
                  </a:extLst>
                </a:gridCol>
                <a:gridCol w="2343180">
                  <a:extLst>
                    <a:ext uri="{9D8B030D-6E8A-4147-A177-3AD203B41FA5}">
                      <a16:colId xmlns:a16="http://schemas.microsoft.com/office/drawing/2014/main" val="3987038422"/>
                    </a:ext>
                  </a:extLst>
                </a:gridCol>
              </a:tblGrid>
              <a:tr h="1934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From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To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Interval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Target pH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Target Recover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 Config.</a:t>
                      </a:r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907496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2020-07-25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2020-08-27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63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2nd and 3rd Stage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915010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2020-08-29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2020-09-22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2nd and 3rd Stage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912766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2020-10-05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2020-11-07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86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2nd and 3rd Stage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817106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2020-11-15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2021-01-04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896061"/>
                  </a:ext>
                </a:extLst>
              </a:tr>
              <a:tr h="274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2021-01-21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2021-03-11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581771"/>
                  </a:ext>
                </a:extLst>
              </a:tr>
              <a:tr h="2749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2021-03-14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2021-05-01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48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2nd and 3rd Stage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062876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2021-05-02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2021-06-22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51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2nd and 3rd Stage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04830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2021-06-22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2021-08-24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63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9806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2021-08-25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2021-09-21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83614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2021-09-25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2021-11-30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66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7637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2021-12-02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2022-01-31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60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65171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2022-02-02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2022-05-02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89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91061"/>
                  </a:ext>
                </a:extLst>
              </a:tr>
              <a:tr h="2386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2022-05-05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2022-07-01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 days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85%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Stages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79026"/>
                  </a:ext>
                </a:extLst>
              </a:tr>
            </a:tbl>
          </a:graphicData>
        </a:graphic>
      </p:graphicFrame>
      <p:sp>
        <p:nvSpPr>
          <p:cNvPr id="5" name="タイトル 4">
            <a:extLst>
              <a:ext uri="{FF2B5EF4-FFF2-40B4-BE49-F238E27FC236}">
                <a16:creationId xmlns:a16="http://schemas.microsoft.com/office/drawing/2014/main" id="{7B0EF7A3-58EE-7D0A-C512-ADF6322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LVMWD CIP interval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D85FA-B9A2-4876-AE33-3CF012F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RO System Configuration and Measurement Points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9151EF-015B-47A0-A02E-55D89C5B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C6352F3-B2A0-4401-A806-F067AF1EF0B4}"/>
              </a:ext>
            </a:extLst>
          </p:cNvPr>
          <p:cNvGrpSpPr/>
          <p:nvPr/>
        </p:nvGrpSpPr>
        <p:grpSpPr>
          <a:xfrm>
            <a:off x="1633946" y="2296041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37F03D8-2BBC-4B3A-B9DC-942EC0B14031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D93D0B5-0BBF-4093-AEF7-21E3B92D996D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C7D187-D80B-4482-917C-F868227175A9}"/>
              </a:ext>
            </a:extLst>
          </p:cNvPr>
          <p:cNvGrpSpPr/>
          <p:nvPr/>
        </p:nvGrpSpPr>
        <p:grpSpPr>
          <a:xfrm>
            <a:off x="2296010" y="3100512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C30129-8B80-4988-BF88-C2EB0719D060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79F29E1-A2A9-4134-BAD7-F0A59405A6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1F7831-E058-4DE9-AB8A-6BE36316DCCB}"/>
              </a:ext>
            </a:extLst>
          </p:cNvPr>
          <p:cNvGrpSpPr/>
          <p:nvPr/>
        </p:nvGrpSpPr>
        <p:grpSpPr>
          <a:xfrm>
            <a:off x="2960722" y="3947455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60369CD-462C-44C5-9702-DA2B8A8BDCEF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F560B7-5F89-43BB-ADF2-514C44A2056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93A8E-669D-4D10-8C47-3CB8CF1410A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270" y="2528389"/>
            <a:ext cx="128167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B5E92A-787C-4D52-AE78-1190EAD1AE5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37828" y="2528389"/>
            <a:ext cx="6870477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0A0ADC8-4D16-4378-ADB0-ECB98F1B04E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99892" y="2517232"/>
            <a:ext cx="1727220" cy="815628"/>
          </a:xfrm>
          <a:prstGeom prst="bentConnector3">
            <a:avLst>
              <a:gd name="adj1" fmla="val 99903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33F29AF-E43C-448E-A7BC-9F06E76C5880}"/>
              </a:ext>
            </a:extLst>
          </p:cNvPr>
          <p:cNvCxnSpPr>
            <a:cxnSpLocks/>
          </p:cNvCxnSpPr>
          <p:nvPr/>
        </p:nvCxnSpPr>
        <p:spPr>
          <a:xfrm flipV="1">
            <a:off x="4664604" y="2532052"/>
            <a:ext cx="1724572" cy="1640256"/>
          </a:xfrm>
          <a:prstGeom prst="bentConnector3">
            <a:avLst>
              <a:gd name="adj1" fmla="val 9998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9AB1A80-111B-4404-A6A0-87DE9D9656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0285" y="2738860"/>
            <a:ext cx="576000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DCB6ADD-8385-4C70-8A9B-262EE96130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663" y="3566504"/>
            <a:ext cx="614596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647252D-FBDF-4B85-9391-6954B6B1FA23}"/>
              </a:ext>
            </a:extLst>
          </p:cNvPr>
          <p:cNvSpPr/>
          <p:nvPr/>
        </p:nvSpPr>
        <p:spPr>
          <a:xfrm>
            <a:off x="2235859" y="4062380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4948E8BE-599B-4A6F-A69B-E51F16F3E25D}"/>
              </a:ext>
            </a:extLst>
          </p:cNvPr>
          <p:cNvSpPr/>
          <p:nvPr/>
        </p:nvSpPr>
        <p:spPr>
          <a:xfrm>
            <a:off x="699366" y="2399842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6C81DADB-01C4-43FA-9EA4-B707B479B741}"/>
              </a:ext>
            </a:extLst>
          </p:cNvPr>
          <p:cNvSpPr/>
          <p:nvPr/>
        </p:nvSpPr>
        <p:spPr>
          <a:xfrm>
            <a:off x="4165429" y="239341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和接合 22">
            <a:extLst>
              <a:ext uri="{FF2B5EF4-FFF2-40B4-BE49-F238E27FC236}">
                <a16:creationId xmlns:a16="http://schemas.microsoft.com/office/drawing/2014/main" id="{18125954-1EBC-4817-96B8-F251AEB7339A}"/>
              </a:ext>
            </a:extLst>
          </p:cNvPr>
          <p:cNvSpPr/>
          <p:nvPr/>
        </p:nvSpPr>
        <p:spPr>
          <a:xfrm>
            <a:off x="4809425" y="319301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和接合 23">
            <a:extLst>
              <a:ext uri="{FF2B5EF4-FFF2-40B4-BE49-F238E27FC236}">
                <a16:creationId xmlns:a16="http://schemas.microsoft.com/office/drawing/2014/main" id="{8775F075-344E-4631-8141-3E00005BAE4C}"/>
              </a:ext>
            </a:extLst>
          </p:cNvPr>
          <p:cNvSpPr/>
          <p:nvPr/>
        </p:nvSpPr>
        <p:spPr>
          <a:xfrm>
            <a:off x="5494048" y="403995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825DB26-621D-4B35-97B5-4BBC46C5615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12663" y="4412150"/>
            <a:ext cx="0" cy="614595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AC1F11-BCED-4ECC-8033-0089EA9B6885}"/>
              </a:ext>
            </a:extLst>
          </p:cNvPr>
          <p:cNvSpPr txBox="1"/>
          <p:nvPr/>
        </p:nvSpPr>
        <p:spPr>
          <a:xfrm>
            <a:off x="223289" y="1449602"/>
            <a:ext cx="190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Free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Conductivity</a:t>
            </a:r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pH, TOC, Temp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Flow (Calc)</a:t>
            </a:r>
            <a:endParaRPr kumimoji="1" lang="ja-JP" altLang="en-US" sz="11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518087-6D69-46FE-B745-5E0EBF3E0777}"/>
              </a:ext>
            </a:extLst>
          </p:cNvPr>
          <p:cNvSpPr txBox="1"/>
          <p:nvPr/>
        </p:nvSpPr>
        <p:spPr>
          <a:xfrm>
            <a:off x="3292117" y="1962890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4A6A7-1F6F-41EF-A0FE-715BC100E785}"/>
              </a:ext>
            </a:extLst>
          </p:cNvPr>
          <p:cNvSpPr txBox="1"/>
          <p:nvPr/>
        </p:nvSpPr>
        <p:spPr>
          <a:xfrm>
            <a:off x="3907777" y="2782237"/>
            <a:ext cx="2014752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5A2AA03-3C6E-4F05-B5EA-B344F6CC9AD3}"/>
              </a:ext>
            </a:extLst>
          </p:cNvPr>
          <p:cNvSpPr txBox="1"/>
          <p:nvPr/>
        </p:nvSpPr>
        <p:spPr>
          <a:xfrm>
            <a:off x="4572680" y="3630168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30" name="フローチャート: 和接合 29">
            <a:extLst>
              <a:ext uri="{FF2B5EF4-FFF2-40B4-BE49-F238E27FC236}">
                <a16:creationId xmlns:a16="http://schemas.microsoft.com/office/drawing/2014/main" id="{950BCE8F-24F6-49F9-9FF8-6F5047D45660}"/>
              </a:ext>
            </a:extLst>
          </p:cNvPr>
          <p:cNvSpPr/>
          <p:nvPr/>
        </p:nvSpPr>
        <p:spPr>
          <a:xfrm>
            <a:off x="6750736" y="239341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0C4499-4444-4EDB-88EB-354B3CD17620}"/>
              </a:ext>
            </a:extLst>
          </p:cNvPr>
          <p:cNvSpPr txBox="1"/>
          <p:nvPr/>
        </p:nvSpPr>
        <p:spPr>
          <a:xfrm>
            <a:off x="5475712" y="1965390"/>
            <a:ext cx="271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Combined Permeate TOC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Combined Permeate Conductivity</a:t>
            </a:r>
          </a:p>
        </p:txBody>
      </p:sp>
      <p:sp>
        <p:nvSpPr>
          <p:cNvPr id="32" name="フローチャート: 和接合 31">
            <a:extLst>
              <a:ext uri="{FF2B5EF4-FFF2-40B4-BE49-F238E27FC236}">
                <a16:creationId xmlns:a16="http://schemas.microsoft.com/office/drawing/2014/main" id="{628C0375-0574-4D27-83EA-37C56B616B46}"/>
              </a:ext>
            </a:extLst>
          </p:cNvPr>
          <p:cNvSpPr/>
          <p:nvPr/>
        </p:nvSpPr>
        <p:spPr>
          <a:xfrm>
            <a:off x="3689311" y="4587094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DF2326-2A9E-4FA1-9B5C-211358100339}"/>
              </a:ext>
            </a:extLst>
          </p:cNvPr>
          <p:cNvSpPr txBox="1"/>
          <p:nvPr/>
        </p:nvSpPr>
        <p:spPr>
          <a:xfrm>
            <a:off x="3931844" y="4590011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</a:t>
            </a:r>
            <a:r>
              <a:rPr lang="ja-JP" altLang="en-US" sz="1100" b="1" dirty="0"/>
              <a:t> </a:t>
            </a:r>
            <a:r>
              <a:rPr lang="en-US" altLang="ja-JP" sz="1100" b="1" dirty="0"/>
              <a:t>Flow</a:t>
            </a:r>
          </a:p>
        </p:txBody>
      </p:sp>
      <p:sp>
        <p:nvSpPr>
          <p:cNvPr id="34" name="フローチャート: 和接合 33">
            <a:extLst>
              <a:ext uri="{FF2B5EF4-FFF2-40B4-BE49-F238E27FC236}">
                <a16:creationId xmlns:a16="http://schemas.microsoft.com/office/drawing/2014/main" id="{22D2BCA7-3989-41FC-B49C-605709C2FD84}"/>
              </a:ext>
            </a:extLst>
          </p:cNvPr>
          <p:cNvSpPr/>
          <p:nvPr/>
        </p:nvSpPr>
        <p:spPr>
          <a:xfrm>
            <a:off x="8694688" y="2387349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D0977E-4CFE-4938-8357-6FA73D84A215}"/>
              </a:ext>
            </a:extLst>
          </p:cNvPr>
          <p:cNvSpPr txBox="1"/>
          <p:nvPr/>
        </p:nvSpPr>
        <p:spPr>
          <a:xfrm>
            <a:off x="8009933" y="1449602"/>
            <a:ext cx="1756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lang="en-US" altLang="ja-JP" sz="1100" b="1" dirty="0"/>
              <a:t>Inlet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pH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Flow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B7B9AA-461A-4BE3-8D99-439E42228FA3}"/>
              </a:ext>
            </a:extLst>
          </p:cNvPr>
          <p:cNvSpPr/>
          <p:nvPr/>
        </p:nvSpPr>
        <p:spPr>
          <a:xfrm>
            <a:off x="9421287" y="2296040"/>
            <a:ext cx="884453" cy="4646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3BD4A12-7812-4D75-AB70-CD41837DA53D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305740" y="2528388"/>
            <a:ext cx="1409078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111F372A-02D8-49B7-B4B3-3BDC055E818F}"/>
              </a:ext>
            </a:extLst>
          </p:cNvPr>
          <p:cNvSpPr/>
          <p:nvPr/>
        </p:nvSpPr>
        <p:spPr>
          <a:xfrm>
            <a:off x="10794439" y="2404567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9D6AFC3-F18C-4F01-9425-CBD2A842B71C}"/>
              </a:ext>
            </a:extLst>
          </p:cNvPr>
          <p:cNvSpPr txBox="1"/>
          <p:nvPr/>
        </p:nvSpPr>
        <p:spPr>
          <a:xfrm>
            <a:off x="10277308" y="1790170"/>
            <a:ext cx="1912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Outlet</a:t>
            </a:r>
            <a:r>
              <a:rPr lang="en-US" altLang="ja-JP" sz="1100" b="1" dirty="0"/>
              <a:t>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Outlet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</p:txBody>
      </p:sp>
      <p:sp>
        <p:nvSpPr>
          <p:cNvPr id="40" name="フローチャート: 和接合 39">
            <a:extLst>
              <a:ext uri="{FF2B5EF4-FFF2-40B4-BE49-F238E27FC236}">
                <a16:creationId xmlns:a16="http://schemas.microsoft.com/office/drawing/2014/main" id="{1C55EBEC-9B4D-4220-BD97-517D62BE5924}"/>
              </a:ext>
            </a:extLst>
          </p:cNvPr>
          <p:cNvSpPr/>
          <p:nvPr/>
        </p:nvSpPr>
        <p:spPr>
          <a:xfrm>
            <a:off x="9731159" y="276280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074BCF-78DA-4A6B-A21E-FD1EB17469CA}"/>
              </a:ext>
            </a:extLst>
          </p:cNvPr>
          <p:cNvSpPr txBox="1"/>
          <p:nvPr/>
        </p:nvSpPr>
        <p:spPr>
          <a:xfrm>
            <a:off x="9139393" y="3002207"/>
            <a:ext cx="2815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UV Dose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Intensity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Lamp Power (Constant 50%)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AF3109F-C531-43F4-8DD8-4F8252A1127E}"/>
              </a:ext>
            </a:extLst>
          </p:cNvPr>
          <p:cNvSpPr txBox="1"/>
          <p:nvPr/>
        </p:nvSpPr>
        <p:spPr>
          <a:xfrm>
            <a:off x="2073643" y="2272752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1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BCE313-F0FB-4875-BDD8-92491FA0A07D}"/>
              </a:ext>
            </a:extLst>
          </p:cNvPr>
          <p:cNvSpPr txBox="1"/>
          <p:nvPr/>
        </p:nvSpPr>
        <p:spPr>
          <a:xfrm>
            <a:off x="2726761" y="3085303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2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A627C5-4CB0-42AD-8715-B1BCA3C83039}"/>
              </a:ext>
            </a:extLst>
          </p:cNvPr>
          <p:cNvSpPr txBox="1"/>
          <p:nvPr/>
        </p:nvSpPr>
        <p:spPr>
          <a:xfrm>
            <a:off x="3395054" y="3918856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3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フローチャート: 和接合 45">
            <a:extLst>
              <a:ext uri="{FF2B5EF4-FFF2-40B4-BE49-F238E27FC236}">
                <a16:creationId xmlns:a16="http://schemas.microsoft.com/office/drawing/2014/main" id="{42083F9F-7AC1-483B-ABF4-642F47E06688}"/>
              </a:ext>
            </a:extLst>
          </p:cNvPr>
          <p:cNvSpPr/>
          <p:nvPr/>
        </p:nvSpPr>
        <p:spPr>
          <a:xfrm>
            <a:off x="1891961" y="320050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和接合 46">
            <a:extLst>
              <a:ext uri="{FF2B5EF4-FFF2-40B4-BE49-F238E27FC236}">
                <a16:creationId xmlns:a16="http://schemas.microsoft.com/office/drawing/2014/main" id="{9F1B1A4E-0EEF-4852-A255-5AAA8EFB6E80}"/>
              </a:ext>
            </a:extLst>
          </p:cNvPr>
          <p:cNvSpPr/>
          <p:nvPr/>
        </p:nvSpPr>
        <p:spPr>
          <a:xfrm>
            <a:off x="2216146" y="368275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和接合 47">
            <a:extLst>
              <a:ext uri="{FF2B5EF4-FFF2-40B4-BE49-F238E27FC236}">
                <a16:creationId xmlns:a16="http://schemas.microsoft.com/office/drawing/2014/main" id="{792E8AE6-1094-4309-A3C5-AE659235B1BC}"/>
              </a:ext>
            </a:extLst>
          </p:cNvPr>
          <p:cNvSpPr/>
          <p:nvPr/>
        </p:nvSpPr>
        <p:spPr>
          <a:xfrm>
            <a:off x="2563791" y="404986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DA287B-3F23-45B2-915D-037BE84F9B66}"/>
              </a:ext>
            </a:extLst>
          </p:cNvPr>
          <p:cNvSpPr txBox="1"/>
          <p:nvPr/>
        </p:nvSpPr>
        <p:spPr>
          <a:xfrm>
            <a:off x="1914765" y="2862518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2C4933-11C4-4D0D-992A-656FEF768ED3}"/>
              </a:ext>
            </a:extLst>
          </p:cNvPr>
          <p:cNvCxnSpPr>
            <a:cxnSpLocks/>
          </p:cNvCxnSpPr>
          <p:nvPr/>
        </p:nvCxnSpPr>
        <p:spPr>
          <a:xfrm flipH="1">
            <a:off x="2037509" y="3098015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3D6C062-1C7D-41C7-808F-9E4CBD10398C}"/>
              </a:ext>
            </a:extLst>
          </p:cNvPr>
          <p:cNvSpPr txBox="1"/>
          <p:nvPr/>
        </p:nvSpPr>
        <p:spPr>
          <a:xfrm>
            <a:off x="418998" y="3709973"/>
            <a:ext cx="18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Concentrate Pressure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54AC7EE-733A-4BFA-B554-1F87049FAD73}"/>
              </a:ext>
            </a:extLst>
          </p:cNvPr>
          <p:cNvSpPr txBox="1"/>
          <p:nvPr/>
        </p:nvSpPr>
        <p:spPr>
          <a:xfrm>
            <a:off x="2591587" y="3702760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A392922-DC57-4308-B95C-9F4BF2C83B4C}"/>
              </a:ext>
            </a:extLst>
          </p:cNvPr>
          <p:cNvCxnSpPr>
            <a:cxnSpLocks/>
          </p:cNvCxnSpPr>
          <p:nvPr/>
        </p:nvCxnSpPr>
        <p:spPr>
          <a:xfrm flipH="1">
            <a:off x="2714331" y="3938257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6DCD039F-972A-447F-B17F-CE12A7E41FBE}"/>
              </a:ext>
            </a:extLst>
          </p:cNvPr>
          <p:cNvSpPr/>
          <p:nvPr/>
        </p:nvSpPr>
        <p:spPr>
          <a:xfrm>
            <a:off x="325686" y="2411251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BF0414F1-8564-408C-8D7C-EE6D616C15FC}"/>
              </a:ext>
            </a:extLst>
          </p:cNvPr>
          <p:cNvSpPr/>
          <p:nvPr/>
        </p:nvSpPr>
        <p:spPr>
          <a:xfrm>
            <a:off x="65053" y="2901720"/>
            <a:ext cx="1423896" cy="659237"/>
          </a:xfrm>
          <a:prstGeom prst="wedgeRoundRectCallout">
            <a:avLst>
              <a:gd name="adj1" fmla="val -23128"/>
              <a:gd name="adj2" fmla="val -8034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This pump decides the feed flow to RO.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7B7F767-BAB4-4FF4-AF40-D4C75024D5C8}"/>
              </a:ext>
            </a:extLst>
          </p:cNvPr>
          <p:cNvGrpSpPr/>
          <p:nvPr/>
        </p:nvGrpSpPr>
        <p:grpSpPr>
          <a:xfrm>
            <a:off x="1423403" y="1948405"/>
            <a:ext cx="214673" cy="261610"/>
            <a:chOff x="3224663" y="253090"/>
            <a:chExt cx="241868" cy="294751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CBAA0CA-991A-4FB6-A963-09A530887BFF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a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DCC8531C-2276-4143-A3D8-598D0D9FB3A6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E2068C8-8B5B-4A42-A288-FE39664EBF7E}"/>
              </a:ext>
            </a:extLst>
          </p:cNvPr>
          <p:cNvGrpSpPr/>
          <p:nvPr/>
        </p:nvGrpSpPr>
        <p:grpSpPr>
          <a:xfrm>
            <a:off x="2981239" y="2873285"/>
            <a:ext cx="214673" cy="261610"/>
            <a:chOff x="3224663" y="278422"/>
            <a:chExt cx="241868" cy="294751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BF3816C-0107-4875-8B00-9DF3F7FECA22}"/>
                </a:ext>
              </a:extLst>
            </p:cNvPr>
            <p:cNvSpPr txBox="1"/>
            <p:nvPr/>
          </p:nvSpPr>
          <p:spPr>
            <a:xfrm>
              <a:off x="3224663" y="27842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b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A252B525-ED74-4438-B132-C26A00067C7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8EEE9AA-036F-4F1E-ABF4-F0E9FD327687}"/>
              </a:ext>
            </a:extLst>
          </p:cNvPr>
          <p:cNvGrpSpPr/>
          <p:nvPr/>
        </p:nvGrpSpPr>
        <p:grpSpPr>
          <a:xfrm>
            <a:off x="1972982" y="3703149"/>
            <a:ext cx="214673" cy="261610"/>
            <a:chOff x="3224663" y="245402"/>
            <a:chExt cx="241868" cy="294751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92FAAF1-A183-4D9B-9279-0AD75393F667}"/>
                </a:ext>
              </a:extLst>
            </p:cNvPr>
            <p:cNvSpPr txBox="1"/>
            <p:nvPr/>
          </p:nvSpPr>
          <p:spPr>
            <a:xfrm>
              <a:off x="3224663" y="24540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c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D5AEFA-BDDB-47F5-899B-616766F823C5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AF9EFBB-1EBB-48D8-A4A0-123FE933D041}"/>
              </a:ext>
            </a:extLst>
          </p:cNvPr>
          <p:cNvGrpSpPr/>
          <p:nvPr/>
        </p:nvGrpSpPr>
        <p:grpSpPr>
          <a:xfrm>
            <a:off x="3651664" y="3700996"/>
            <a:ext cx="214673" cy="261610"/>
            <a:chOff x="3224663" y="268466"/>
            <a:chExt cx="241868" cy="294751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2136734-EE24-4E47-9176-E9123E803151}"/>
                </a:ext>
              </a:extLst>
            </p:cNvPr>
            <p:cNvSpPr txBox="1"/>
            <p:nvPr/>
          </p:nvSpPr>
          <p:spPr>
            <a:xfrm>
              <a:off x="3224663" y="268466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d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AA13A88-32BD-48A5-9392-E23FBEA633FB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BEBDDCC-5F26-4D7C-9690-02CD9A7048D3}"/>
              </a:ext>
            </a:extLst>
          </p:cNvPr>
          <p:cNvGrpSpPr/>
          <p:nvPr/>
        </p:nvGrpSpPr>
        <p:grpSpPr>
          <a:xfrm>
            <a:off x="5640053" y="4576543"/>
            <a:ext cx="214673" cy="261610"/>
            <a:chOff x="3224663" y="253090"/>
            <a:chExt cx="241868" cy="294751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104A89B-34E5-459C-A454-D9CD63F69E79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e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FA499F8-3F3A-47DF-BC59-A0DF2C09A46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FBB0DCF-276C-6671-46B3-DA548035E2FA}"/>
              </a:ext>
            </a:extLst>
          </p:cNvPr>
          <p:cNvGrpSpPr/>
          <p:nvPr/>
        </p:nvGrpSpPr>
        <p:grpSpPr>
          <a:xfrm>
            <a:off x="181804" y="4208593"/>
            <a:ext cx="2054056" cy="896299"/>
            <a:chOff x="181804" y="5328473"/>
            <a:chExt cx="2054056" cy="89629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014A79E-9A55-406F-96F4-892ACE419AB1}"/>
                </a:ext>
              </a:extLst>
            </p:cNvPr>
            <p:cNvSpPr txBox="1"/>
            <p:nvPr/>
          </p:nvSpPr>
          <p:spPr>
            <a:xfrm>
              <a:off x="181804" y="5328473"/>
              <a:ext cx="2054056" cy="88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&lt;Differential Pressure&gt;</a:t>
              </a:r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1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kumimoji="1" lang="en-US" altLang="ja-JP" sz="1200" dirty="0"/>
                <a:t>Stage 2 </a:t>
              </a:r>
              <a:r>
                <a:rPr lang="en-US" altLang="ja-JP" sz="1200" dirty="0"/>
                <a:t>=     </a:t>
              </a:r>
              <a:r>
                <a:rPr lang="ja-JP" altLang="en-US" sz="1200" dirty="0"/>
                <a:t>－</a:t>
              </a:r>
              <a:endParaRPr kumimoji="1"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3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33FF8A35-1FD7-4A19-BCEE-BFC4DDA9C458}"/>
                </a:ext>
              </a:extLst>
            </p:cNvPr>
            <p:cNvGrpSpPr/>
            <p:nvPr/>
          </p:nvGrpSpPr>
          <p:grpSpPr>
            <a:xfrm>
              <a:off x="1228139" y="5520342"/>
              <a:ext cx="214673" cy="261610"/>
              <a:chOff x="3224663" y="253090"/>
              <a:chExt cx="241868" cy="29475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7F8F08B-846A-4853-B0A5-91187BCB3289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a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47998560-D6F3-4DC3-A6E6-9305D8AA5EF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2C9F28E-147C-465B-9676-EE1E4612318C}"/>
                </a:ext>
              </a:extLst>
            </p:cNvPr>
            <p:cNvGrpSpPr/>
            <p:nvPr/>
          </p:nvGrpSpPr>
          <p:grpSpPr>
            <a:xfrm>
              <a:off x="1589812" y="5535332"/>
              <a:ext cx="214673" cy="261610"/>
              <a:chOff x="3224663" y="269978"/>
              <a:chExt cx="241868" cy="29475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90C5784-9A90-4496-B71F-50AA2BAC4F42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54183F40-097B-4E3C-971E-3D5256D342BC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4CF1772-252E-4B06-9F11-4FF8A39C1E6C}"/>
                </a:ext>
              </a:extLst>
            </p:cNvPr>
            <p:cNvGrpSpPr/>
            <p:nvPr/>
          </p:nvGrpSpPr>
          <p:grpSpPr>
            <a:xfrm>
              <a:off x="1225307" y="5752355"/>
              <a:ext cx="214673" cy="261610"/>
              <a:chOff x="3224663" y="269978"/>
              <a:chExt cx="241868" cy="294751"/>
            </a:xfrm>
          </p:grpSpPr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4DE749D-3C0C-40DB-83BA-F2B3CF61CD5B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539F7C5C-8CF2-4EC5-8E29-6BBFBF27974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EB46C3C3-DAB8-4317-AC6A-A5E24E4827D6}"/>
                </a:ext>
              </a:extLst>
            </p:cNvPr>
            <p:cNvGrpSpPr/>
            <p:nvPr/>
          </p:nvGrpSpPr>
          <p:grpSpPr>
            <a:xfrm>
              <a:off x="1585529" y="5730687"/>
              <a:ext cx="214673" cy="261610"/>
              <a:chOff x="3224663" y="245402"/>
              <a:chExt cx="241868" cy="294751"/>
            </a:xfrm>
          </p:grpSpPr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619B388-A73B-4BC4-9931-27F88ACFCCD5}"/>
                  </a:ext>
                </a:extLst>
              </p:cNvPr>
              <p:cNvSpPr txBox="1"/>
              <p:nvPr/>
            </p:nvSpPr>
            <p:spPr>
              <a:xfrm>
                <a:off x="3224663" y="245402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c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73DC6E02-20F6-4EBD-804B-0C8A33FD5C7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17089BD7-234B-4E63-9471-B2B9527F9E85}"/>
                </a:ext>
              </a:extLst>
            </p:cNvPr>
            <p:cNvGrpSpPr/>
            <p:nvPr/>
          </p:nvGrpSpPr>
          <p:grpSpPr>
            <a:xfrm>
              <a:off x="1224881" y="5963162"/>
              <a:ext cx="214673" cy="261610"/>
              <a:chOff x="3224663" y="268466"/>
              <a:chExt cx="241868" cy="294751"/>
            </a:xfrm>
          </p:grpSpPr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36C4FDE-E7CF-4B06-AE5F-EE8C8A204F44}"/>
                  </a:ext>
                </a:extLst>
              </p:cNvPr>
              <p:cNvSpPr txBox="1"/>
              <p:nvPr/>
            </p:nvSpPr>
            <p:spPr>
              <a:xfrm>
                <a:off x="3224663" y="268466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d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BE7D35F9-589E-4BD9-9585-8DEA32A3BDBA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136BAA44-517D-4D4D-8625-CA43C6D07E6D}"/>
                </a:ext>
              </a:extLst>
            </p:cNvPr>
            <p:cNvGrpSpPr/>
            <p:nvPr/>
          </p:nvGrpSpPr>
          <p:grpSpPr>
            <a:xfrm>
              <a:off x="1585103" y="5950489"/>
              <a:ext cx="214673" cy="261610"/>
              <a:chOff x="3224663" y="253090"/>
              <a:chExt cx="241868" cy="294751"/>
            </a:xfrm>
          </p:grpSpPr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9FE27124-2BE0-41F9-850F-43C1C588D142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e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FA6F4EA3-83A0-4689-8347-9590076F0F4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14215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7332</TotalTime>
  <Words>1019</Words>
  <Application>Microsoft Office PowerPoint</Application>
  <PresentationFormat>ワイド画面</PresentationFormat>
  <Paragraphs>260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Arial</vt:lpstr>
      <vt:lpstr>Wingdings</vt:lpstr>
      <vt:lpstr>Yokogawa_Template_Standard</vt:lpstr>
      <vt:lpstr>定例</vt:lpstr>
      <vt:lpstr>概要</vt:lpstr>
      <vt:lpstr>RO膜最適化の方針</vt:lpstr>
      <vt:lpstr>RO膜データ解析の方針</vt:lpstr>
      <vt:lpstr>クラスタリング</vt:lpstr>
      <vt:lpstr>クラスタリング</vt:lpstr>
      <vt:lpstr>LVMWD CIP interval</vt:lpstr>
      <vt:lpstr>PowerPoint プレゼンテーション</vt:lpstr>
      <vt:lpstr>[LVMWD] RO System Configuration and Measurement Points</vt:lpstr>
      <vt:lpstr>[OCWD] RO Feed and Permeate System Configuration</vt:lpstr>
      <vt:lpstr>[OCWD] RO Unit B01 System Configuration</vt:lpstr>
      <vt:lpstr>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1222</cp:revision>
  <dcterms:created xsi:type="dcterms:W3CDTF">2022-01-26T00:23:42Z</dcterms:created>
  <dcterms:modified xsi:type="dcterms:W3CDTF">2023-07-21T11:03:11Z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