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88" r:id="rId3"/>
    <p:sldId id="261" r:id="rId4"/>
    <p:sldId id="285" r:id="rId5"/>
    <p:sldId id="262" r:id="rId6"/>
    <p:sldId id="286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96" r:id="rId15"/>
    <p:sldId id="297" r:id="rId16"/>
    <p:sldId id="257" r:id="rId17"/>
    <p:sldId id="265" r:id="rId18"/>
    <p:sldId id="263" r:id="rId19"/>
    <p:sldId id="264" r:id="rId20"/>
    <p:sldId id="266" r:id="rId21"/>
    <p:sldId id="299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谷 渉" initials="熊谷" lastIdx="2" clrIdx="0">
    <p:extLst>
      <p:ext uri="{19B8F6BF-5375-455C-9EA6-DF929625EA0E}">
        <p15:presenceInfo xmlns:p15="http://schemas.microsoft.com/office/powerpoint/2012/main" userId="b7a4e8598c9b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7" autoAdjust="0"/>
    <p:restoredTop sz="94584" autoAdjust="0"/>
  </p:normalViewPr>
  <p:slideViewPr>
    <p:cSldViewPr snapToGrid="0">
      <p:cViewPr varScale="1">
        <p:scale>
          <a:sx n="62" d="100"/>
          <a:sy n="62" d="100"/>
        </p:scale>
        <p:origin x="6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8060-DD13-48C5-AA2A-C55AEED152A2}" type="datetimeFigureOut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82E1A-23FD-4F67-AAC6-315CD14FE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0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0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24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4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11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71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DC5-1DE7-4928-BAF2-778F5515BFCE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6E50-0636-498B-8841-DA7A5745DB3F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CED-967C-47C4-8E73-56D55AE70F44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1F22-38F3-4D6D-A74E-C8EC33221BA7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64E-56D0-4D25-A0E5-30DBE5D5444C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205D-C9AB-407C-9D24-810F52320D23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0C0A-A101-4FFE-9091-3D47CA30F75D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B516-9FB4-455C-9B9F-761B5FAB7BDD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4AD9-D398-49C3-8BC4-A91108947E74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0478-3C92-4AB8-A813-45B5F4BC918E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A68-8613-455C-8CF2-87E6734DBEBD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2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9532-E3FC-4643-B235-87FEF6F790BC}" type="datetime1">
              <a:rPr kumimoji="1" lang="ja-JP" altLang="en-US" smtClean="0"/>
              <a:t>2022/11/18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tarukumagai-gi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0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0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0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.jp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18D0D-ED91-4878-A130-65B88CDC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7671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宇津本向け説明資料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34E723-90F9-40D9-8036-4363CF828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59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熊谷 渉</a:t>
            </a:r>
            <a:endParaRPr kumimoji="1" lang="en-US" altLang="ja-JP" dirty="0"/>
          </a:p>
          <a:p>
            <a:r>
              <a:rPr kumimoji="1" lang="ja-JP" altLang="en-US" sz="2000" dirty="0"/>
              <a:t>横河電機株式会社 </a:t>
            </a:r>
            <a:r>
              <a:rPr lang="ja-JP" altLang="en-US" sz="2000" dirty="0"/>
              <a:t>マーケティング本部 イノベーションセンター</a:t>
            </a:r>
            <a:endParaRPr kumimoji="1" lang="en-US" altLang="ja-JP" sz="2000" dirty="0"/>
          </a:p>
          <a:p>
            <a:r>
              <a:rPr kumimoji="1" lang="en-US" altLang="ja-JP" sz="2000" dirty="0"/>
              <a:t>2021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11</a:t>
            </a:r>
            <a:r>
              <a:rPr kumimoji="1" lang="ja-JP" altLang="en-US" sz="2000" dirty="0"/>
              <a:t>月</a:t>
            </a:r>
            <a:r>
              <a:rPr lang="en-US" altLang="ja-JP" sz="2000" dirty="0"/>
              <a:t>18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709840-B11A-4FA2-B19C-1143A6765A8D}"/>
              </a:ext>
            </a:extLst>
          </p:cNvPr>
          <p:cNvCxnSpPr>
            <a:cxnSpLocks/>
          </p:cNvCxnSpPr>
          <p:nvPr/>
        </p:nvCxnSpPr>
        <p:spPr>
          <a:xfrm flipV="1">
            <a:off x="1694329" y="3385270"/>
            <a:ext cx="88033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運転特性解析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10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B8C4EE-19E6-429E-8956-36205759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64" y="1275888"/>
            <a:ext cx="7192496" cy="53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最適化問題変換機能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11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93D999-240A-4F03-B590-C3AC28E2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04" y="1292529"/>
            <a:ext cx="7170308" cy="5377731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F42EFF1-A292-4EB3-A5BC-330B6B5CC82B}"/>
              </a:ext>
            </a:extLst>
          </p:cNvPr>
          <p:cNvSpPr/>
          <p:nvPr/>
        </p:nvSpPr>
        <p:spPr>
          <a:xfrm>
            <a:off x="9288000" y="2401058"/>
            <a:ext cx="2722108" cy="685306"/>
          </a:xfrm>
          <a:prstGeom prst="wedgeRoundRectCallout">
            <a:avLst>
              <a:gd name="adj1" fmla="val -72370"/>
              <a:gd name="adj2" fmla="val -28340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これまでは全て線型として定式化</a:t>
            </a:r>
          </a:p>
        </p:txBody>
      </p:sp>
    </p:spTree>
    <p:extLst>
      <p:ext uri="{BB962C8B-B14F-4D97-AF65-F5344CB8AC3E}">
        <p14:creationId xmlns:p14="http://schemas.microsoft.com/office/powerpoint/2010/main" val="190802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最適化問題の規模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12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1B81184-C6B2-4824-A0FF-382C121F05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755397"/>
                  </p:ext>
                </p:extLst>
              </p:nvPr>
            </p:nvGraphicFramePr>
            <p:xfrm>
              <a:off x="2010675" y="1540510"/>
              <a:ext cx="8170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863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59020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</a:tblGrid>
                  <a:tr h="13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紙パ蒸解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24542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ステップ数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dirty="0"/>
                            <a:t>Node</a:t>
                          </a:r>
                          <a:r>
                            <a:rPr kumimoji="1" lang="ja-JP" altLang="en-US" sz="1200" dirty="0"/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Demand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2/3/5/7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Node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 / 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実績固定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dirty="0" smtClean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変動幅対象変数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ja-JP" sz="1200" i="1" dirty="0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13838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13838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制約条件の合計数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71B81184-C6B2-4824-A0FF-382C121F05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755397"/>
                  </p:ext>
                </p:extLst>
              </p:nvPr>
            </p:nvGraphicFramePr>
            <p:xfrm>
              <a:off x="2010675" y="1540510"/>
              <a:ext cx="8170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863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59020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03896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紙パ蒸解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74320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113333" r="-170657" b="-15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213333" r="-170657" b="-14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313333" r="-170657" b="-13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413333" r="-170657" b="-12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513333" r="-170657" b="-11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613333" r="-170657" b="-10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2/3/5/7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713333" r="-170657" b="-9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795652" r="-170657" b="-8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 / 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915556" r="-170657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1015556" r="-170657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1184000" r="-17065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70" t="-1284000" r="-17065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" t="-1384000" r="-117828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033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制約条件の性質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13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FE3BC4A-84F1-47CD-AED6-1A0BA4A5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23" y="1725310"/>
            <a:ext cx="6661553" cy="4996165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EFA253D9-1E92-41C9-8890-EADD810509BA}"/>
              </a:ext>
            </a:extLst>
          </p:cNvPr>
          <p:cNvSpPr/>
          <p:nvPr/>
        </p:nvSpPr>
        <p:spPr>
          <a:xfrm>
            <a:off x="9280800" y="1556863"/>
            <a:ext cx="2722108" cy="860542"/>
          </a:xfrm>
          <a:prstGeom prst="wedgeRoundRectCallout">
            <a:avLst>
              <a:gd name="adj1" fmla="val -46978"/>
              <a:gd name="adj2" fmla="val 72062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プラント設備の中には、非線型性を示すものがある</a:t>
            </a:r>
          </a:p>
        </p:txBody>
      </p:sp>
    </p:spTree>
    <p:extLst>
      <p:ext uri="{BB962C8B-B14F-4D97-AF65-F5344CB8AC3E}">
        <p14:creationId xmlns:p14="http://schemas.microsoft.com/office/powerpoint/2010/main" val="79457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今回対象とする問題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14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2048EA0-4EDE-48D5-B54F-B7EE9A42E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45257"/>
              </p:ext>
            </p:extLst>
          </p:nvPr>
        </p:nvGraphicFramePr>
        <p:xfrm>
          <a:off x="570300" y="3596444"/>
          <a:ext cx="1105140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35">
                  <a:extLst>
                    <a:ext uri="{9D8B030D-6E8A-4147-A177-3AD203B41FA5}">
                      <a16:colId xmlns:a16="http://schemas.microsoft.com/office/drawing/2014/main" val="3108829912"/>
                    </a:ext>
                  </a:extLst>
                </a:gridCol>
                <a:gridCol w="1930765">
                  <a:extLst>
                    <a:ext uri="{9D8B030D-6E8A-4147-A177-3AD203B41FA5}">
                      <a16:colId xmlns:a16="http://schemas.microsoft.com/office/drawing/2014/main" val="3315906573"/>
                    </a:ext>
                  </a:extLst>
                </a:gridCol>
                <a:gridCol w="1468800">
                  <a:extLst>
                    <a:ext uri="{9D8B030D-6E8A-4147-A177-3AD203B41FA5}">
                      <a16:colId xmlns:a16="http://schemas.microsoft.com/office/drawing/2014/main" val="1020813678"/>
                    </a:ext>
                  </a:extLst>
                </a:gridCol>
                <a:gridCol w="1627200">
                  <a:extLst>
                    <a:ext uri="{9D8B030D-6E8A-4147-A177-3AD203B41FA5}">
                      <a16:colId xmlns:a16="http://schemas.microsoft.com/office/drawing/2014/main" val="692126230"/>
                    </a:ext>
                  </a:extLst>
                </a:gridCol>
                <a:gridCol w="1450853">
                  <a:extLst>
                    <a:ext uri="{9D8B030D-6E8A-4147-A177-3AD203B41FA5}">
                      <a16:colId xmlns:a16="http://schemas.microsoft.com/office/drawing/2014/main" val="2652956361"/>
                    </a:ext>
                  </a:extLst>
                </a:gridCol>
                <a:gridCol w="2203294">
                  <a:extLst>
                    <a:ext uri="{9D8B030D-6E8A-4147-A177-3AD203B41FA5}">
                      <a16:colId xmlns:a16="http://schemas.microsoft.com/office/drawing/2014/main" val="1421664223"/>
                    </a:ext>
                  </a:extLst>
                </a:gridCol>
                <a:gridCol w="1320453">
                  <a:extLst>
                    <a:ext uri="{9D8B030D-6E8A-4147-A177-3AD203B41FA5}">
                      <a16:colId xmlns:a16="http://schemas.microsoft.com/office/drawing/2014/main" val="3732275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メタ（</a:t>
                      </a:r>
                      <a:r>
                        <a:rPr kumimoji="1" lang="en-US" altLang="ja-JP" sz="1600" dirty="0"/>
                        <a:t>PSO</a:t>
                      </a:r>
                      <a:r>
                        <a:rPr kumimoji="1" lang="ja-JP" altLang="en-US" sz="1600" dirty="0"/>
                        <a:t>など）の適用問題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従来想定していた問題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今回想定している問題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32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性質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性質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性質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規模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4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連続変数</a:t>
                      </a:r>
                      <a:endParaRPr kumimoji="1" lang="en-US" altLang="ja-JP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100</a:t>
                      </a:r>
                      <a:r>
                        <a:rPr kumimoji="1" lang="ja-JP" altLang="en-US" sz="1600" dirty="0"/>
                        <a:t>次元など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0-1</a:t>
                      </a:r>
                      <a:r>
                        <a:rPr kumimoji="1" lang="ja-JP" altLang="en-US" sz="1600" dirty="0"/>
                        <a:t>混合変数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　</a:t>
                      </a:r>
                      <a:r>
                        <a:rPr kumimoji="1" lang="en-US" altLang="ja-JP" sz="1600" dirty="0"/>
                        <a:t>- 0-1</a:t>
                      </a:r>
                      <a:r>
                        <a:rPr kumimoji="1" lang="ja-JP" altLang="en-US" sz="1600" dirty="0"/>
                        <a:t>整数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　</a:t>
                      </a:r>
                      <a:r>
                        <a:rPr kumimoji="1" lang="en-US" altLang="ja-JP" sz="1600" dirty="0"/>
                        <a:t>- </a:t>
                      </a:r>
                      <a:r>
                        <a:rPr kumimoji="1" lang="ja-JP" altLang="en-US" sz="1600" dirty="0"/>
                        <a:t>連続変数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20,000</a:t>
                      </a:r>
                      <a:r>
                        <a:rPr kumimoji="1" lang="ja-JP" altLang="en-US" sz="1600" dirty="0"/>
                        <a:t>次元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0-1</a:t>
                      </a: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混合変数</a:t>
                      </a:r>
                      <a:endParaRPr kumimoji="1" lang="en-US" altLang="ja-JP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　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- 0-1</a:t>
                      </a: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整数</a:t>
                      </a:r>
                      <a:endParaRPr kumimoji="1" lang="en-US" altLang="ja-JP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　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連続変数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3,000</a:t>
                      </a: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次元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46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目的関数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ブラックボックス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単一目的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線型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単一目的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線型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単一目的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0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制約条件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―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線型（近似）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20,000</a:t>
                      </a:r>
                      <a:r>
                        <a:rPr kumimoji="1" lang="ja-JP" altLang="en-US" sz="1600" dirty="0"/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線型＋非線型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（非凸）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7,000</a:t>
                      </a:r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030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AF3231-5E91-4DC1-913E-8D8B499006C0}"/>
              </a:ext>
            </a:extLst>
          </p:cNvPr>
          <p:cNvSpPr txBox="1"/>
          <p:nvPr/>
        </p:nvSpPr>
        <p:spPr>
          <a:xfrm>
            <a:off x="555811" y="1286428"/>
            <a:ext cx="112596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今回想定している問題にメタを適用する際には、下記赤字部分への対処が必要。</a:t>
            </a:r>
            <a:endParaRPr lang="en-US" altLang="ja-JP" sz="28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sz="2400" dirty="0"/>
              <a:t>0-1</a:t>
            </a:r>
            <a:r>
              <a:rPr lang="ja-JP" altLang="en-US" sz="2400" dirty="0"/>
              <a:t>整数への対処：連続部と離散部を分離し、別々に近傍生成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非線型性制約への対処：近傍生成、制約対処法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大規模化への対処：定式化における冗長な変数・制約の削除、計算環境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FB232F-FF5A-4E2A-AB45-570EE892CEFC}"/>
              </a:ext>
            </a:extLst>
          </p:cNvPr>
          <p:cNvSpPr txBox="1"/>
          <p:nvPr/>
        </p:nvSpPr>
        <p:spPr>
          <a:xfrm>
            <a:off x="5364000" y="5971463"/>
            <a:ext cx="236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MILP</a:t>
            </a:r>
            <a:r>
              <a:rPr lang="ja-JP" altLang="en-US" dirty="0"/>
              <a:t>用ソルバを適用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3B2219-B53B-42AB-A1A2-CF7C53A45822}"/>
              </a:ext>
            </a:extLst>
          </p:cNvPr>
          <p:cNvSpPr txBox="1"/>
          <p:nvPr/>
        </p:nvSpPr>
        <p:spPr>
          <a:xfrm>
            <a:off x="8303432" y="5971463"/>
            <a:ext cx="305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メタ（制約対処法）を適用</a:t>
            </a:r>
          </a:p>
        </p:txBody>
      </p:sp>
    </p:spTree>
    <p:extLst>
      <p:ext uri="{BB962C8B-B14F-4D97-AF65-F5344CB8AC3E}">
        <p14:creationId xmlns:p14="http://schemas.microsoft.com/office/powerpoint/2010/main" val="191643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問題条件と課題の対応関係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15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AF3231-5E91-4DC1-913E-8D8B499006C0}"/>
              </a:ext>
            </a:extLst>
          </p:cNvPr>
          <p:cNvSpPr txBox="1"/>
          <p:nvPr/>
        </p:nvSpPr>
        <p:spPr>
          <a:xfrm>
            <a:off x="555811" y="1286428"/>
            <a:ext cx="1125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「実行可能領域の形状の複雑さ・狭さへの対応」と「計算時間の抑制」が課題となる。</a:t>
            </a:r>
            <a:endParaRPr lang="en-US" altLang="ja-JP" sz="2800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054432E-4D9D-4C5B-9339-B12A6FAE8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45306"/>
              </p:ext>
            </p:extLst>
          </p:nvPr>
        </p:nvGraphicFramePr>
        <p:xfrm>
          <a:off x="1667033" y="2247528"/>
          <a:ext cx="8959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289">
                  <a:extLst>
                    <a:ext uri="{9D8B030D-6E8A-4147-A177-3AD203B41FA5}">
                      <a16:colId xmlns:a16="http://schemas.microsoft.com/office/drawing/2014/main" val="12712099"/>
                    </a:ext>
                  </a:extLst>
                </a:gridCol>
                <a:gridCol w="3868110">
                  <a:extLst>
                    <a:ext uri="{9D8B030D-6E8A-4147-A177-3AD203B41FA5}">
                      <a16:colId xmlns:a16="http://schemas.microsoft.com/office/drawing/2014/main" val="1864188297"/>
                    </a:ext>
                  </a:extLst>
                </a:gridCol>
                <a:gridCol w="2801933">
                  <a:extLst>
                    <a:ext uri="{9D8B030D-6E8A-4147-A177-3AD203B41FA5}">
                      <a16:colId xmlns:a16="http://schemas.microsoft.com/office/drawing/2014/main" val="27377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複雑な条件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問題を生じさせる要因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表面的に発生する問題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</a:tbl>
          </a:graphicData>
        </a:graphic>
      </p:graphicFrame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FB4E1C2-E538-4658-808A-BA2314DBB5A8}"/>
              </a:ext>
            </a:extLst>
          </p:cNvPr>
          <p:cNvSpPr/>
          <p:nvPr/>
        </p:nvSpPr>
        <p:spPr>
          <a:xfrm>
            <a:off x="2128590" y="3055994"/>
            <a:ext cx="1375764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非線型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0DE20E-1292-414A-A6B6-ED03CB2CC77E}"/>
              </a:ext>
            </a:extLst>
          </p:cNvPr>
          <p:cNvSpPr/>
          <p:nvPr/>
        </p:nvSpPr>
        <p:spPr>
          <a:xfrm>
            <a:off x="2128590" y="3724786"/>
            <a:ext cx="1375764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高次元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DA9F73-AD7D-496F-AA7E-131C1ED5F337}"/>
              </a:ext>
            </a:extLst>
          </p:cNvPr>
          <p:cNvSpPr/>
          <p:nvPr/>
        </p:nvSpPr>
        <p:spPr>
          <a:xfrm>
            <a:off x="2128590" y="5713369"/>
            <a:ext cx="1375764" cy="33315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非連結性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FC7B748-F328-4D69-A28D-23529E427B94}"/>
              </a:ext>
            </a:extLst>
          </p:cNvPr>
          <p:cNvSpPr/>
          <p:nvPr/>
        </p:nvSpPr>
        <p:spPr>
          <a:xfrm>
            <a:off x="2128590" y="5011160"/>
            <a:ext cx="1375764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制約が多い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C6E0AE-597B-4AF4-A1AF-95B4CA884C21}"/>
              </a:ext>
            </a:extLst>
          </p:cNvPr>
          <p:cNvSpPr/>
          <p:nvPr/>
        </p:nvSpPr>
        <p:spPr>
          <a:xfrm>
            <a:off x="4566352" y="3055994"/>
            <a:ext cx="2600358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境界線の形状が複雑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28183D-F5C8-4E7A-88F2-EF15527ECD1B}"/>
              </a:ext>
            </a:extLst>
          </p:cNvPr>
          <p:cNvSpPr/>
          <p:nvPr/>
        </p:nvSpPr>
        <p:spPr>
          <a:xfrm>
            <a:off x="4566351" y="3724786"/>
            <a:ext cx="2600358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実行可能領域が狭い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54B0402-D71F-45E4-BC5A-348CBD9F801F}"/>
              </a:ext>
            </a:extLst>
          </p:cNvPr>
          <p:cNvSpPr/>
          <p:nvPr/>
        </p:nvSpPr>
        <p:spPr>
          <a:xfrm>
            <a:off x="4566351" y="5713369"/>
            <a:ext cx="2600358" cy="33315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制約起因の局所解発生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7B9FB2B-86E0-43AD-814E-D3B4F68A6ABE}"/>
              </a:ext>
            </a:extLst>
          </p:cNvPr>
          <p:cNvSpPr txBox="1"/>
          <p:nvPr/>
        </p:nvSpPr>
        <p:spPr>
          <a:xfrm>
            <a:off x="1674084" y="6056071"/>
            <a:ext cx="2334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⇒離散部を特別に扱えば良い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89A865A-141B-4FAB-9C10-D4121C5CBCD0}"/>
              </a:ext>
            </a:extLst>
          </p:cNvPr>
          <p:cNvSpPr/>
          <p:nvPr/>
        </p:nvSpPr>
        <p:spPr>
          <a:xfrm>
            <a:off x="8260002" y="4978425"/>
            <a:ext cx="1922295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計算時間の増加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900035-E770-4D17-8A59-02B15C912288}"/>
              </a:ext>
            </a:extLst>
          </p:cNvPr>
          <p:cNvSpPr/>
          <p:nvPr/>
        </p:nvSpPr>
        <p:spPr>
          <a:xfrm>
            <a:off x="8260003" y="3364128"/>
            <a:ext cx="1922294" cy="3562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探索効率の低下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030BC6-D451-42F5-884A-34D6D8A266C8}"/>
              </a:ext>
            </a:extLst>
          </p:cNvPr>
          <p:cNvSpPr/>
          <p:nvPr/>
        </p:nvSpPr>
        <p:spPr>
          <a:xfrm>
            <a:off x="4566351" y="4629614"/>
            <a:ext cx="2600358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近傍生成の時間が長い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49FC770-7325-4B90-9485-074B59966234}"/>
              </a:ext>
            </a:extLst>
          </p:cNvPr>
          <p:cNvSpPr txBox="1"/>
          <p:nvPr/>
        </p:nvSpPr>
        <p:spPr>
          <a:xfrm>
            <a:off x="4456569" y="6046523"/>
            <a:ext cx="321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⇒非線形制約は少ないので発生しにくい？</a:t>
            </a:r>
            <a:endParaRPr kumimoji="1" lang="en-US" altLang="ja-JP" sz="1400" dirty="0"/>
          </a:p>
          <a:p>
            <a:r>
              <a:rPr lang="ja-JP" altLang="en-US" sz="1400" dirty="0"/>
              <a:t>ただし、非凸性制約の検証は未実施。</a:t>
            </a:r>
            <a:endParaRPr lang="en-US" altLang="ja-JP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E92A05C-FF3E-4B7A-93B3-556AFB07B0CE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9221150" y="3720335"/>
            <a:ext cx="0" cy="12580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8C364-F8D3-4C36-930D-FBE17BABFE9A}"/>
              </a:ext>
            </a:extLst>
          </p:cNvPr>
          <p:cNvSpPr txBox="1"/>
          <p:nvPr/>
        </p:nvSpPr>
        <p:spPr>
          <a:xfrm>
            <a:off x="8181758" y="3728934"/>
            <a:ext cx="2277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実行可能解の獲得が困難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6BAB723-18BC-43BF-A6B8-8783656E49F8}"/>
              </a:ext>
            </a:extLst>
          </p:cNvPr>
          <p:cNvSpPr/>
          <p:nvPr/>
        </p:nvSpPr>
        <p:spPr>
          <a:xfrm>
            <a:off x="4566351" y="5263068"/>
            <a:ext cx="2600358" cy="3331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制約対処法の時間が長い</a:t>
            </a:r>
            <a:endParaRPr kumimoji="1" lang="ja-JP" altLang="en-US" sz="16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54D1CE0-2027-443D-A50E-5082C6ACCA52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7166709" y="4796191"/>
            <a:ext cx="1093293" cy="34881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6051F13-A4F9-4855-A7AE-D04A5BF3AA11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7166709" y="5145002"/>
            <a:ext cx="1093293" cy="28464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F9BF01E-8946-4F7B-BC92-465129798C5B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7166710" y="3222571"/>
            <a:ext cx="1093293" cy="31966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6CAD653-EB09-4ECF-BD68-537080F4E56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7166709" y="3542232"/>
            <a:ext cx="1093294" cy="34913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77D62AE-150A-4322-B375-89A0D5DA6131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2816472" y="4057940"/>
            <a:ext cx="0" cy="953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BD9E1DF-B760-4F1B-9E07-89E80812E7D3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504354" y="5177737"/>
            <a:ext cx="1061997" cy="25190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DDBD37A-78C1-4629-A04D-109E70567682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3504354" y="3891363"/>
            <a:ext cx="1061997" cy="90482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8A9CCF9-F20E-4EE4-A742-A7D5BCFB078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504354" y="3222571"/>
            <a:ext cx="1061998" cy="1955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C03006D-94FB-43C0-B6C7-C91FE0B17DF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3504354" y="3891363"/>
            <a:ext cx="1061997" cy="12863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C3A5E94-8E30-4CB8-BD97-27295625DD8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504354" y="3891363"/>
            <a:ext cx="1061997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446D826-49F9-4DBC-8504-5CDE82BC9684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504354" y="3222571"/>
            <a:ext cx="106199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0FFC35B-CEB2-4440-9221-06C63B4959E4}"/>
              </a:ext>
            </a:extLst>
          </p:cNvPr>
          <p:cNvSpPr txBox="1"/>
          <p:nvPr/>
        </p:nvSpPr>
        <p:spPr>
          <a:xfrm>
            <a:off x="4521465" y="2741690"/>
            <a:ext cx="75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要因①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23BE79-EA16-4C8F-B89E-9490FAAADA5E}"/>
              </a:ext>
            </a:extLst>
          </p:cNvPr>
          <p:cNvSpPr txBox="1"/>
          <p:nvPr/>
        </p:nvSpPr>
        <p:spPr>
          <a:xfrm>
            <a:off x="4521465" y="3437174"/>
            <a:ext cx="75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要因②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C187BCF-3FE1-464A-948D-A8DA7CE38CA4}"/>
              </a:ext>
            </a:extLst>
          </p:cNvPr>
          <p:cNvSpPr txBox="1"/>
          <p:nvPr/>
        </p:nvSpPr>
        <p:spPr>
          <a:xfrm>
            <a:off x="4521465" y="4372440"/>
            <a:ext cx="75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要因③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9BF2C0-78B2-45F7-B551-599158DC68CA}"/>
              </a:ext>
            </a:extLst>
          </p:cNvPr>
          <p:cNvSpPr txBox="1"/>
          <p:nvPr/>
        </p:nvSpPr>
        <p:spPr>
          <a:xfrm>
            <a:off x="4521465" y="5013611"/>
            <a:ext cx="755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要因④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AA7BD2-D41E-4AB6-A62D-B745B3AC4124}"/>
              </a:ext>
            </a:extLst>
          </p:cNvPr>
          <p:cNvSpPr txBox="1"/>
          <p:nvPr/>
        </p:nvSpPr>
        <p:spPr>
          <a:xfrm>
            <a:off x="7971248" y="6201648"/>
            <a:ext cx="300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影響が比較的弱い線は除外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D7A05A1-14B4-4CA6-B2BA-D76B04CFEF8E}"/>
              </a:ext>
            </a:extLst>
          </p:cNvPr>
          <p:cNvSpPr/>
          <p:nvPr/>
        </p:nvSpPr>
        <p:spPr>
          <a:xfrm>
            <a:off x="4291823" y="4389125"/>
            <a:ext cx="6117928" cy="1299133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0F1CACE-D9D1-4376-975B-DE0BFF9791CF}"/>
              </a:ext>
            </a:extLst>
          </p:cNvPr>
          <p:cNvSpPr/>
          <p:nvPr/>
        </p:nvSpPr>
        <p:spPr>
          <a:xfrm>
            <a:off x="4291823" y="2741689"/>
            <a:ext cx="6117928" cy="1388824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4EE64E96-8495-4F93-B948-93A2A7B33B91}"/>
              </a:ext>
            </a:extLst>
          </p:cNvPr>
          <p:cNvSpPr/>
          <p:nvPr/>
        </p:nvSpPr>
        <p:spPr>
          <a:xfrm>
            <a:off x="7748248" y="2697192"/>
            <a:ext cx="3224552" cy="277383"/>
          </a:xfrm>
          <a:prstGeom prst="wedgeRoundRectCallout">
            <a:avLst>
              <a:gd name="adj1" fmla="val -27820"/>
              <a:gd name="adj2" fmla="val 91327"/>
              <a:gd name="adj3" fmla="val 1666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問題の複雑さに耐えられる探索効率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EB74514-4C62-4097-A397-F26600062F0F}"/>
              </a:ext>
            </a:extLst>
          </p:cNvPr>
          <p:cNvSpPr txBox="1"/>
          <p:nvPr/>
        </p:nvSpPr>
        <p:spPr>
          <a:xfrm>
            <a:off x="8043038" y="4126467"/>
            <a:ext cx="2596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探索時間・探索点数を増やす</a:t>
            </a:r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38ABB867-8A6F-4C24-AED7-9EC00B1B7FB9}"/>
              </a:ext>
            </a:extLst>
          </p:cNvPr>
          <p:cNvSpPr/>
          <p:nvPr/>
        </p:nvSpPr>
        <p:spPr>
          <a:xfrm>
            <a:off x="7748248" y="5595032"/>
            <a:ext cx="3123752" cy="285977"/>
          </a:xfrm>
          <a:prstGeom prst="wedgeRoundRectCallout">
            <a:avLst>
              <a:gd name="adj1" fmla="val -28742"/>
              <a:gd name="adj2" fmla="val -80557"/>
              <a:gd name="adj3" fmla="val 16667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問題の規模に耐えられる計算時間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292431-1D83-427D-9ED9-7780B0CE0201}"/>
              </a:ext>
            </a:extLst>
          </p:cNvPr>
          <p:cNvSpPr txBox="1"/>
          <p:nvPr/>
        </p:nvSpPr>
        <p:spPr>
          <a:xfrm>
            <a:off x="7891792" y="5876555"/>
            <a:ext cx="2901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（ただし抑制できる限界はある）</a:t>
            </a:r>
          </a:p>
        </p:txBody>
      </p:sp>
    </p:spTree>
    <p:extLst>
      <p:ext uri="{BB962C8B-B14F-4D97-AF65-F5344CB8AC3E}">
        <p14:creationId xmlns:p14="http://schemas.microsoft.com/office/powerpoint/2010/main" val="332704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有制約最適化の多目的化</a:t>
            </a:r>
          </a:p>
        </p:txBody>
      </p:sp>
      <p:pic>
        <p:nvPicPr>
          <p:cNvPr id="9" name="コンテンツ プレースホルダー 8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D7B3F7B1-2751-4A04-81A2-1D620F50F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0" y="2085137"/>
            <a:ext cx="6970769" cy="4351338"/>
          </a:xfr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16</a:t>
            </a:fld>
            <a:endParaRPr kumimoji="1" lang="ja-JP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B0DDDB-0FA4-4EB0-9B40-0C254975D8D1}"/>
                  </a:ext>
                </a:extLst>
              </p:cNvPr>
              <p:cNvSpPr txBox="1"/>
              <p:nvPr/>
            </p:nvSpPr>
            <p:spPr>
              <a:xfrm>
                <a:off x="7615936" y="2605089"/>
                <a:ext cx="218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目的関数値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B0DDDB-0FA4-4EB0-9B40-0C254975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36" y="2605089"/>
                <a:ext cx="2184400" cy="369332"/>
              </a:xfrm>
              <a:prstGeom prst="rect">
                <a:avLst/>
              </a:prstGeom>
              <a:blipFill>
                <a:blip r:embed="rId3"/>
                <a:stretch>
                  <a:fillRect l="-22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1EDEBAA-ECC8-4373-B283-E50BF0A92371}"/>
                  </a:ext>
                </a:extLst>
              </p:cNvPr>
              <p:cNvSpPr txBox="1"/>
              <p:nvPr/>
            </p:nvSpPr>
            <p:spPr>
              <a:xfrm>
                <a:off x="7615937" y="2998117"/>
                <a:ext cx="4158091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制約違反量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⁡{0,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nary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1EDEBAA-ECC8-4373-B283-E50BF0A92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37" y="2998117"/>
                <a:ext cx="4158091" cy="380425"/>
              </a:xfrm>
              <a:prstGeom prst="rect">
                <a:avLst/>
              </a:prstGeom>
              <a:blipFill>
                <a:blip r:embed="rId4"/>
                <a:stretch>
                  <a:fillRect l="-1173" t="-114516" b="-18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1F7C71-4483-4E4D-AA7F-47852774C996}"/>
                  </a:ext>
                </a:extLst>
              </p:cNvPr>
              <p:cNvSpPr txBox="1"/>
              <p:nvPr/>
            </p:nvSpPr>
            <p:spPr>
              <a:xfrm>
                <a:off x="7615937" y="3402234"/>
                <a:ext cx="4158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適合度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81F7C71-4483-4E4D-AA7F-47852774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937" y="3402234"/>
                <a:ext cx="4158091" cy="923330"/>
              </a:xfrm>
              <a:prstGeom prst="rect">
                <a:avLst/>
              </a:prstGeom>
              <a:blipFill>
                <a:blip r:embed="rId5"/>
                <a:stretch>
                  <a:fillRect l="-1173"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有制約最適化における探索戦略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大域的最適解は最適パレート解集合の端に位置することが多い。</a:t>
            </a:r>
            <a:endParaRPr lang="en-US" altLang="ja-JP" sz="2800" dirty="0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3C8E01E2-5858-445F-8439-577E89201DD8}"/>
              </a:ext>
            </a:extLst>
          </p:cNvPr>
          <p:cNvSpPr/>
          <p:nvPr/>
        </p:nvSpPr>
        <p:spPr>
          <a:xfrm>
            <a:off x="7954292" y="4820258"/>
            <a:ext cx="3399508" cy="685306"/>
          </a:xfrm>
          <a:prstGeom prst="wedgeRoundRectCallout">
            <a:avLst>
              <a:gd name="adj1" fmla="val -72370"/>
              <a:gd name="adj2" fmla="val -28340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パレートフロンティア全体を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被覆することが目的でない</a:t>
            </a:r>
          </a:p>
        </p:txBody>
      </p:sp>
    </p:spTree>
    <p:extLst>
      <p:ext uri="{BB962C8B-B14F-4D97-AF65-F5344CB8AC3E}">
        <p14:creationId xmlns:p14="http://schemas.microsoft.com/office/powerpoint/2010/main" val="160345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有制約最適化の有望領域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385"/>
            <a:ext cx="2743200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17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制約境界付近かつ目的関数値が良い領域が有望領域とみなせる。</a:t>
            </a:r>
            <a:endParaRPr lang="en-US" altLang="ja-JP" sz="2800" dirty="0"/>
          </a:p>
        </p:txBody>
      </p:sp>
      <p:pic>
        <p:nvPicPr>
          <p:cNvPr id="8" name="図 7" descr="グラフ, レーダー チャート&#10;&#10;自動的に生成された説明">
            <a:extLst>
              <a:ext uri="{FF2B5EF4-FFF2-40B4-BE49-F238E27FC236}">
                <a16:creationId xmlns:a16="http://schemas.microsoft.com/office/drawing/2014/main" id="{EC55AB15-F68E-4CCA-AB54-A189CDE5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7" y="1989084"/>
            <a:ext cx="5744584" cy="4466753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AC25B13-622B-4AB7-BDEA-C09F826CB6F8}"/>
              </a:ext>
            </a:extLst>
          </p:cNvPr>
          <p:cNvSpPr/>
          <p:nvPr/>
        </p:nvSpPr>
        <p:spPr>
          <a:xfrm rot="2699388">
            <a:off x="3436905" y="2925618"/>
            <a:ext cx="3800624" cy="225033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5EDEC28-A8CB-477E-98A9-23A1CFB04401}"/>
              </a:ext>
            </a:extLst>
          </p:cNvPr>
          <p:cNvSpPr/>
          <p:nvPr/>
        </p:nvSpPr>
        <p:spPr>
          <a:xfrm>
            <a:off x="8330809" y="4730611"/>
            <a:ext cx="3399509" cy="685306"/>
          </a:xfrm>
          <a:prstGeom prst="wedgeRoundRectCallout">
            <a:avLst>
              <a:gd name="adj1" fmla="val -72370"/>
              <a:gd name="adj2" fmla="val -28340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 片方のみを過度に優先すると、有望領域全体を被覆できない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22E2BC-C80B-4DDB-97C2-74EE45AB01B3}"/>
              </a:ext>
            </a:extLst>
          </p:cNvPr>
          <p:cNvSpPr txBox="1"/>
          <p:nvPr/>
        </p:nvSpPr>
        <p:spPr>
          <a:xfrm>
            <a:off x="7047041" y="3799143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</a:rPr>
              <a:t>有望領域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CF4C46-B66D-40D3-88BC-7E9C667FBADF}"/>
              </a:ext>
            </a:extLst>
          </p:cNvPr>
          <p:cNvSpPr txBox="1"/>
          <p:nvPr/>
        </p:nvSpPr>
        <p:spPr>
          <a:xfrm>
            <a:off x="6955334" y="5715150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制約境界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197A0A-D942-4119-8FE0-64429D7FC4F5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有制約最適化における探索戦略</a:t>
            </a:r>
          </a:p>
        </p:txBody>
      </p:sp>
    </p:spTree>
    <p:extLst>
      <p:ext uri="{BB962C8B-B14F-4D97-AF65-F5344CB8AC3E}">
        <p14:creationId xmlns:p14="http://schemas.microsoft.com/office/powerpoint/2010/main" val="20197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 descr="ダイアグラム&#10;&#10;自動的に生成された説明">
            <a:extLst>
              <a:ext uri="{FF2B5EF4-FFF2-40B4-BE49-F238E27FC236}">
                <a16:creationId xmlns:a16="http://schemas.microsoft.com/office/drawing/2014/main" id="{146B61BA-97C2-47AC-A5F1-55E7E473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93" y="2414505"/>
            <a:ext cx="4938656" cy="422418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有望領域の位置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652" y="6347385"/>
            <a:ext cx="2743200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18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474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実行可能領域が狭い場合、制約境界</a:t>
            </a:r>
            <a:r>
              <a:rPr lang="en-US" altLang="ja-JP" sz="2000" dirty="0"/>
              <a:t>(</a:t>
            </a:r>
            <a:r>
              <a:rPr lang="ja-JP" altLang="en-US" sz="2000" dirty="0"/>
              <a:t>可能領域</a:t>
            </a:r>
            <a:r>
              <a:rPr lang="en-US" altLang="ja-JP" sz="2000" dirty="0"/>
              <a:t>)</a:t>
            </a:r>
            <a:r>
              <a:rPr lang="ja-JP" altLang="en-US" sz="2800" dirty="0"/>
              <a:t>の位置を先に特定すれば、有望領域の位置を効率的に特定できることが期待できる。</a:t>
            </a:r>
            <a:endParaRPr lang="en-US" altLang="ja-JP" sz="28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AC25B13-622B-4AB7-BDEA-C09F826CB6F8}"/>
              </a:ext>
            </a:extLst>
          </p:cNvPr>
          <p:cNvSpPr/>
          <p:nvPr/>
        </p:nvSpPr>
        <p:spPr>
          <a:xfrm rot="2699388">
            <a:off x="3571294" y="4414010"/>
            <a:ext cx="2013761" cy="84895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5EDEC28-A8CB-477E-98A9-23A1CFB04401}"/>
              </a:ext>
            </a:extLst>
          </p:cNvPr>
          <p:cNvSpPr/>
          <p:nvPr/>
        </p:nvSpPr>
        <p:spPr>
          <a:xfrm>
            <a:off x="7465190" y="4190667"/>
            <a:ext cx="3584089" cy="685306"/>
          </a:xfrm>
          <a:prstGeom prst="wedgeRoundRectCallout">
            <a:avLst>
              <a:gd name="adj1" fmla="val -66954"/>
              <a:gd name="adj2" fmla="val 22677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実行可能領域が狭くなれば、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有望領域も狭まる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22E2BC-C80B-4DDB-97C2-74EE45AB01B3}"/>
              </a:ext>
            </a:extLst>
          </p:cNvPr>
          <p:cNvSpPr txBox="1"/>
          <p:nvPr/>
        </p:nvSpPr>
        <p:spPr>
          <a:xfrm>
            <a:off x="5494618" y="5345818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4"/>
                </a:solidFill>
              </a:rPr>
              <a:t>有望領域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FC444A9D-D22A-49C5-A098-948F8F0E8BBE}"/>
              </a:ext>
            </a:extLst>
          </p:cNvPr>
          <p:cNvSpPr/>
          <p:nvPr/>
        </p:nvSpPr>
        <p:spPr>
          <a:xfrm>
            <a:off x="7453902" y="3131974"/>
            <a:ext cx="3554756" cy="685306"/>
          </a:xfrm>
          <a:prstGeom prst="wedgeRoundRectCallout">
            <a:avLst>
              <a:gd name="adj1" fmla="val -62613"/>
              <a:gd name="adj2" fmla="val 34450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高次元や複数制約の場合、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可能領域は狭くなる傾向がある</a:t>
            </a: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95546420-32F4-4457-91A6-FE926CB26BAC}"/>
              </a:ext>
            </a:extLst>
          </p:cNvPr>
          <p:cNvSpPr/>
          <p:nvPr/>
        </p:nvSpPr>
        <p:spPr>
          <a:xfrm>
            <a:off x="7453902" y="5220958"/>
            <a:ext cx="3554756" cy="685306"/>
          </a:xfrm>
          <a:prstGeom prst="wedgeRoundRectCallout">
            <a:avLst>
              <a:gd name="adj1" fmla="val -67280"/>
              <a:gd name="adj2" fmla="val 11437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有望領域は実行可能領域に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常に隣接している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CAD823-F935-4F0D-B092-59CFAE9BD4F4}"/>
              </a:ext>
            </a:extLst>
          </p:cNvPr>
          <p:cNvSpPr txBox="1"/>
          <p:nvPr/>
        </p:nvSpPr>
        <p:spPr>
          <a:xfrm>
            <a:off x="5904225" y="4253165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制約境界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EE4E2F-37C3-4446-A01C-57966BCD545A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有制約最適化における探索戦略</a:t>
            </a:r>
          </a:p>
        </p:txBody>
      </p:sp>
    </p:spTree>
    <p:extLst>
      <p:ext uri="{BB962C8B-B14F-4D97-AF65-F5344CB8AC3E}">
        <p14:creationId xmlns:p14="http://schemas.microsoft.com/office/powerpoint/2010/main" val="36621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ダイアグラム&#10;&#10;自動的に生成された説明">
            <a:extLst>
              <a:ext uri="{FF2B5EF4-FFF2-40B4-BE49-F238E27FC236}">
                <a16:creationId xmlns:a16="http://schemas.microsoft.com/office/drawing/2014/main" id="{C86B7C31-A3D8-41DC-B3A7-40302C79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984" y="3658686"/>
            <a:ext cx="2343423" cy="2004400"/>
          </a:xfrm>
          <a:prstGeom prst="rect">
            <a:avLst/>
          </a:prstGeom>
        </p:spPr>
      </p:pic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7083D7D7-64D6-40DE-BF27-4FB2341B2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68" y="3658686"/>
            <a:ext cx="2343423" cy="2004400"/>
          </a:xfrm>
          <a:prstGeom prst="rect">
            <a:avLst/>
          </a:prstGeom>
        </p:spPr>
      </p:pic>
      <p:pic>
        <p:nvPicPr>
          <p:cNvPr id="41" name="図 40" descr="ダイアグラム&#10;&#10;自動的に生成された説明">
            <a:extLst>
              <a:ext uri="{FF2B5EF4-FFF2-40B4-BE49-F238E27FC236}">
                <a16:creationId xmlns:a16="http://schemas.microsoft.com/office/drawing/2014/main" id="{E090D002-A510-4D94-9D34-CE06D560F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011" y="3658686"/>
            <a:ext cx="2343423" cy="2004400"/>
          </a:xfrm>
          <a:prstGeom prst="rect">
            <a:avLst/>
          </a:prstGeom>
        </p:spPr>
      </p:pic>
      <p:pic>
        <p:nvPicPr>
          <p:cNvPr id="40" name="図 39" descr="ダイアグラム&#10;&#10;自動的に生成された説明">
            <a:extLst>
              <a:ext uri="{FF2B5EF4-FFF2-40B4-BE49-F238E27FC236}">
                <a16:creationId xmlns:a16="http://schemas.microsoft.com/office/drawing/2014/main" id="{3B814A84-F89F-477B-8209-76728E754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3" y="3658686"/>
            <a:ext cx="2343423" cy="20044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有制約最適化の探索戦略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385"/>
            <a:ext cx="2743200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19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探索範囲を有望領域に狭めていくことが効率的な探索に繋がる。</a:t>
            </a:r>
            <a:endParaRPr lang="en-US" altLang="ja-JP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22E2BC-C80B-4DDB-97C2-74EE45AB01B3}"/>
              </a:ext>
            </a:extLst>
          </p:cNvPr>
          <p:cNvSpPr txBox="1"/>
          <p:nvPr/>
        </p:nvSpPr>
        <p:spPr>
          <a:xfrm>
            <a:off x="1287923" y="6048084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探索領域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8C9510C-E26D-45CF-845E-4DA66A85C861}"/>
              </a:ext>
            </a:extLst>
          </p:cNvPr>
          <p:cNvSpPr/>
          <p:nvPr/>
        </p:nvSpPr>
        <p:spPr>
          <a:xfrm>
            <a:off x="504461" y="3776425"/>
            <a:ext cx="2169229" cy="17996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D33582-D178-4C13-A148-1135360B8DE5}"/>
              </a:ext>
            </a:extLst>
          </p:cNvPr>
          <p:cNvSpPr txBox="1"/>
          <p:nvPr/>
        </p:nvSpPr>
        <p:spPr>
          <a:xfrm>
            <a:off x="1479808" y="2004651"/>
            <a:ext cx="31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前半（可能解未発見の場合）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581CAE3-41BD-4AA0-94FB-C8686B053DD9}"/>
              </a:ext>
            </a:extLst>
          </p:cNvPr>
          <p:cNvSpPr txBox="1"/>
          <p:nvPr/>
        </p:nvSpPr>
        <p:spPr>
          <a:xfrm>
            <a:off x="7507902" y="2004050"/>
            <a:ext cx="318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後半（可能解発見済の場合）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5EDEC28-A8CB-477E-98A9-23A1CFB04401}"/>
              </a:ext>
            </a:extLst>
          </p:cNvPr>
          <p:cNvSpPr/>
          <p:nvPr/>
        </p:nvSpPr>
        <p:spPr>
          <a:xfrm>
            <a:off x="5125204" y="5892008"/>
            <a:ext cx="3485396" cy="685306"/>
          </a:xfrm>
          <a:prstGeom prst="wedgeRoundRectCallout">
            <a:avLst>
              <a:gd name="adj1" fmla="val 27047"/>
              <a:gd name="adj2" fmla="val -79357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可能解が無ければ、有望領域を覆うことができない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968B813E-3899-436E-933A-1E7C1C93C856}"/>
              </a:ext>
            </a:extLst>
          </p:cNvPr>
          <p:cNvSpPr/>
          <p:nvPr/>
        </p:nvSpPr>
        <p:spPr>
          <a:xfrm>
            <a:off x="4294094" y="3776424"/>
            <a:ext cx="1458340" cy="140051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F5CC4B7-1033-4BB2-BD49-DD8AA6ADC759}"/>
              </a:ext>
            </a:extLst>
          </p:cNvPr>
          <p:cNvSpPr/>
          <p:nvPr/>
        </p:nvSpPr>
        <p:spPr>
          <a:xfrm rot="2699388">
            <a:off x="7367101" y="4520565"/>
            <a:ext cx="934416" cy="5163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59C4F47C-7512-47E3-84E0-E67EF5994CBA}"/>
              </a:ext>
            </a:extLst>
          </p:cNvPr>
          <p:cNvSpPr/>
          <p:nvPr/>
        </p:nvSpPr>
        <p:spPr>
          <a:xfrm rot="19002581">
            <a:off x="7465848" y="4196874"/>
            <a:ext cx="757585" cy="118248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880342-AAE3-45B1-94A7-DC4DE71D9401}"/>
              </a:ext>
            </a:extLst>
          </p:cNvPr>
          <p:cNvSpPr/>
          <p:nvPr/>
        </p:nvSpPr>
        <p:spPr>
          <a:xfrm rot="18907984">
            <a:off x="10635676" y="4426448"/>
            <a:ext cx="332201" cy="74126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18C7405-2F23-452B-8510-76CE823FCF64}"/>
              </a:ext>
            </a:extLst>
          </p:cNvPr>
          <p:cNvSpPr/>
          <p:nvPr/>
        </p:nvSpPr>
        <p:spPr>
          <a:xfrm>
            <a:off x="847009" y="6050951"/>
            <a:ext cx="372110" cy="36933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DCC596E-8214-42D3-AF5A-6F87F231B5F8}"/>
              </a:ext>
            </a:extLst>
          </p:cNvPr>
          <p:cNvSpPr txBox="1"/>
          <p:nvPr/>
        </p:nvSpPr>
        <p:spPr>
          <a:xfrm>
            <a:off x="3336607" y="6035791"/>
            <a:ext cx="12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</a:rPr>
              <a:t>有望領域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5AD029D-1C33-4A13-9237-3F409F0AAC82}"/>
              </a:ext>
            </a:extLst>
          </p:cNvPr>
          <p:cNvSpPr/>
          <p:nvPr/>
        </p:nvSpPr>
        <p:spPr>
          <a:xfrm>
            <a:off x="2895693" y="6038658"/>
            <a:ext cx="372110" cy="3693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DC0D765-31CB-4162-813F-6213C51C3EA1}"/>
              </a:ext>
            </a:extLst>
          </p:cNvPr>
          <p:cNvSpPr txBox="1"/>
          <p:nvPr/>
        </p:nvSpPr>
        <p:spPr>
          <a:xfrm>
            <a:off x="410814" y="2664872"/>
            <a:ext cx="534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広い範囲の中で有望領域の位置を特定するために、多様化・集中化によって可能領域を優先的に探索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EF21B4F-7B00-49C0-9A30-A1643AF0543E}"/>
              </a:ext>
            </a:extLst>
          </p:cNvPr>
          <p:cNvSpPr txBox="1"/>
          <p:nvPr/>
        </p:nvSpPr>
        <p:spPr>
          <a:xfrm>
            <a:off x="6517286" y="2663947"/>
            <a:ext cx="50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より改善するために、有望領域内でバランスを維持しながら、徐々に集中化させる</a:t>
            </a:r>
            <a:endParaRPr lang="en-US" altLang="ja-JP" dirty="0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B82B50AF-4FE3-4C66-8901-D83DC30176EA}"/>
              </a:ext>
            </a:extLst>
          </p:cNvPr>
          <p:cNvSpPr/>
          <p:nvPr/>
        </p:nvSpPr>
        <p:spPr>
          <a:xfrm rot="16200000">
            <a:off x="2917062" y="4522007"/>
            <a:ext cx="330714" cy="466413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601D3C48-0E57-4B97-85B9-64EEEA874646}"/>
              </a:ext>
            </a:extLst>
          </p:cNvPr>
          <p:cNvSpPr/>
          <p:nvPr/>
        </p:nvSpPr>
        <p:spPr>
          <a:xfrm rot="16200000">
            <a:off x="5920479" y="4522007"/>
            <a:ext cx="330714" cy="466413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81730AE0-493E-40B5-8AD9-8876727D8786}"/>
              </a:ext>
            </a:extLst>
          </p:cNvPr>
          <p:cNvSpPr/>
          <p:nvPr/>
        </p:nvSpPr>
        <p:spPr>
          <a:xfrm rot="16200000">
            <a:off x="8959062" y="4509736"/>
            <a:ext cx="330714" cy="466413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7CE4121-6CE6-416F-9D99-7E6B0FE5350F}"/>
              </a:ext>
            </a:extLst>
          </p:cNvPr>
          <p:cNvCxnSpPr>
            <a:cxnSpLocks/>
          </p:cNvCxnSpPr>
          <p:nvPr/>
        </p:nvCxnSpPr>
        <p:spPr>
          <a:xfrm>
            <a:off x="1269993" y="2373382"/>
            <a:ext cx="34289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3EB4E99-1296-428C-A4AD-A9928F15639D}"/>
              </a:ext>
            </a:extLst>
          </p:cNvPr>
          <p:cNvCxnSpPr>
            <a:cxnSpLocks/>
          </p:cNvCxnSpPr>
          <p:nvPr/>
        </p:nvCxnSpPr>
        <p:spPr>
          <a:xfrm>
            <a:off x="7270297" y="2373382"/>
            <a:ext cx="34289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16271AFD-9286-4077-9BB4-A8CEAD93F383}"/>
              </a:ext>
            </a:extLst>
          </p:cNvPr>
          <p:cNvSpPr/>
          <p:nvPr/>
        </p:nvSpPr>
        <p:spPr>
          <a:xfrm rot="2699388">
            <a:off x="10325604" y="4529919"/>
            <a:ext cx="934416" cy="5163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DB8B9A-CD4A-4DAB-B4D4-E288B2B4E504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有制約最適化における探索戦略</a:t>
            </a:r>
          </a:p>
        </p:txBody>
      </p:sp>
    </p:spTree>
    <p:extLst>
      <p:ext uri="{BB962C8B-B14F-4D97-AF65-F5344CB8AC3E}">
        <p14:creationId xmlns:p14="http://schemas.microsoft.com/office/powerpoint/2010/main" val="17607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7372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400" dirty="0"/>
              <a:t>熊谷 渉（くまがい わたる）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詳細は自己紹介ページ：</a:t>
            </a:r>
            <a:r>
              <a:rPr lang="en-US" altLang="ja-JP" sz="2000" dirty="0"/>
              <a:t>&lt;&lt;</a:t>
            </a:r>
            <a:r>
              <a:rPr lang="en-US" altLang="ja-JP" sz="2000" dirty="0">
                <a:hlinkClick r:id="rId2"/>
              </a:rPr>
              <a:t>https://watarukumagai-git.github.io/</a:t>
            </a:r>
            <a:r>
              <a:rPr lang="en-US" altLang="ja-JP" sz="2000" dirty="0"/>
              <a:t>&gt;&gt;</a:t>
            </a:r>
            <a:r>
              <a:rPr lang="ja-JP" altLang="en-US" sz="2000" dirty="0"/>
              <a:t>を参照</a:t>
            </a:r>
            <a:endParaRPr lang="en-US" altLang="ja-JP" sz="20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ja-JP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400" dirty="0"/>
              <a:t>横河電機 社会人</a:t>
            </a:r>
            <a:r>
              <a:rPr lang="en-US" altLang="ja-JP" sz="2400" dirty="0"/>
              <a:t>5</a:t>
            </a:r>
            <a:r>
              <a:rPr lang="ja-JP" altLang="en-US" sz="2400" dirty="0"/>
              <a:t>年目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プラント向けの計測・制御・情報系の製品・ソリューションを提供</a:t>
            </a:r>
            <a:endParaRPr lang="en-US" altLang="ja-JP" sz="20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研究開発系部署、数理科学の研究開発に従事</a:t>
            </a:r>
            <a:endParaRPr lang="en-US" altLang="ja-JP" sz="20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最適化や</a:t>
            </a:r>
            <a:r>
              <a:rPr lang="en-US" altLang="ja-JP" sz="2000" dirty="0"/>
              <a:t>AI</a:t>
            </a:r>
            <a:r>
              <a:rPr lang="ja-JP" altLang="en-US" sz="2000" dirty="0"/>
              <a:t>などの数理科学技術を、エネルギー・バイオ分野の問題に適用</a:t>
            </a:r>
            <a:endParaRPr lang="en-US" altLang="ja-JP" sz="20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ja-JP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400" dirty="0"/>
              <a:t>首都大安田研 </a:t>
            </a:r>
            <a:r>
              <a:rPr lang="en-US" altLang="ja-JP" sz="2400" dirty="0"/>
              <a:t>2016</a:t>
            </a:r>
            <a:r>
              <a:rPr lang="ja-JP" altLang="en-US" sz="2400" dirty="0"/>
              <a:t>年度 修士課程修了</a:t>
            </a:r>
            <a:endParaRPr lang="en-US" altLang="ja-JP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400" dirty="0"/>
              <a:t>都立大安田研 </a:t>
            </a:r>
            <a:r>
              <a:rPr lang="en-US" altLang="ja-JP" sz="2400" dirty="0"/>
              <a:t>2020</a:t>
            </a:r>
            <a:r>
              <a:rPr lang="ja-JP" altLang="en-US" sz="2400" dirty="0"/>
              <a:t>年度 博士課程修了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学位論文：変換不変性とパラメータ調整に基づくメタヒューリスティクスの設計に関する研究</a:t>
            </a:r>
            <a:endParaRPr lang="en-US" altLang="ja-JP" sz="20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000" dirty="0"/>
              <a:t>解説記事：「ブラックボックス最適化と応用」，計測と制御，</a:t>
            </a:r>
            <a:r>
              <a:rPr lang="en-US" altLang="ja-JP" sz="2000" dirty="0"/>
              <a:t>Vol.59</a:t>
            </a:r>
            <a:r>
              <a:rPr lang="ja-JP" altLang="en-US" sz="2000" dirty="0" err="1"/>
              <a:t>，</a:t>
            </a:r>
            <a:r>
              <a:rPr lang="en-US" altLang="ja-JP" sz="2000" dirty="0"/>
              <a:t>No.12</a:t>
            </a:r>
            <a:r>
              <a:rPr lang="ja-JP" altLang="en-US" sz="2000" dirty="0" err="1"/>
              <a:t>，</a:t>
            </a:r>
            <a:r>
              <a:rPr lang="ja-JP" altLang="en-US" sz="2000" dirty="0"/>
              <a:t> </a:t>
            </a:r>
            <a:r>
              <a:rPr lang="en-US" altLang="ja-JP" sz="2000" dirty="0"/>
              <a:t>pp.914-917</a:t>
            </a:r>
            <a:r>
              <a:rPr lang="ja-JP" altLang="en-US" sz="2000" dirty="0" err="1"/>
              <a:t>，</a:t>
            </a:r>
            <a:r>
              <a:rPr lang="ja-JP" altLang="en-US" sz="2000" dirty="0"/>
              <a:t>（</a:t>
            </a:r>
            <a:r>
              <a:rPr lang="en-US" altLang="ja-JP" sz="2000" dirty="0"/>
              <a:t>2020</a:t>
            </a:r>
            <a:r>
              <a:rPr lang="ja-JP" altLang="en-US" sz="2000" dirty="0"/>
              <a:t>年</a:t>
            </a:r>
            <a:r>
              <a:rPr lang="en-US" altLang="ja-JP" sz="2000" dirty="0"/>
              <a:t>12</a:t>
            </a:r>
            <a:r>
              <a:rPr lang="ja-JP" altLang="en-US" sz="2000" dirty="0"/>
              <a:t>月</a:t>
            </a:r>
            <a:r>
              <a:rPr lang="en-US" altLang="ja-JP" sz="2000" dirty="0"/>
              <a:t>1</a:t>
            </a:r>
            <a:r>
              <a:rPr lang="ja-JP" altLang="en-US" sz="2000" dirty="0"/>
              <a:t>日）</a:t>
            </a:r>
            <a:endParaRPr lang="en-US" altLang="ja-JP" sz="20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08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図 42" descr="ダイアグラム&#10;&#10;自動的に生成された説明">
            <a:extLst>
              <a:ext uri="{FF2B5EF4-FFF2-40B4-BE49-F238E27FC236}">
                <a16:creationId xmlns:a16="http://schemas.microsoft.com/office/drawing/2014/main" id="{C86B7C31-A3D8-41DC-B3A7-40302C79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94" y="4594576"/>
            <a:ext cx="2373284" cy="205317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実行可能／</a:t>
            </a:r>
            <a:r>
              <a:rPr lang="ja-JP" altLang="en-US" dirty="0"/>
              <a:t>制約違反領域</a:t>
            </a:r>
            <a:r>
              <a:rPr kumimoji="1" lang="ja-JP" altLang="en-US" dirty="0"/>
              <a:t>への対応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385"/>
            <a:ext cx="2712156" cy="365125"/>
          </a:xfrm>
        </p:spPr>
        <p:txBody>
          <a:bodyPr/>
          <a:lstStyle/>
          <a:p>
            <a:fld id="{4A755A2D-36CC-4E18-98FE-B295A4311E85}" type="slidenum">
              <a:rPr kumimoji="1" lang="ja-JP" altLang="en-US" sz="1800"/>
              <a:t>20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6361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どのような領域になるかは既知でないため、これらの性質に対して、依存しにくい、あるいは適応する能力が必要。</a:t>
            </a:r>
            <a:endParaRPr lang="en-US" altLang="ja-JP" sz="2800" dirty="0"/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多数制約・高次元の場合、初期配置領域に比べ、実行可能領域が狭くなる</a:t>
            </a:r>
            <a:endParaRPr lang="en-US" altLang="ja-JP" sz="2400" dirty="0"/>
          </a:p>
          <a:p>
            <a:pPr marL="914400" lvl="1" indent="-457200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多数制約・非線型の場合、境界線の形状や違反領域の景観が複雑になる</a:t>
            </a:r>
            <a:endParaRPr lang="en-US" altLang="ja-JP" sz="2400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16271AFD-9286-4077-9BB4-A8CEAD93F383}"/>
              </a:ext>
            </a:extLst>
          </p:cNvPr>
          <p:cNvSpPr/>
          <p:nvPr/>
        </p:nvSpPr>
        <p:spPr>
          <a:xfrm rot="2699388">
            <a:off x="6906449" y="5681964"/>
            <a:ext cx="1266192" cy="5163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4A842D5-B7D2-475C-9395-EE36E48826A8}"/>
              </a:ext>
            </a:extLst>
          </p:cNvPr>
          <p:cNvSpPr txBox="1"/>
          <p:nvPr/>
        </p:nvSpPr>
        <p:spPr>
          <a:xfrm>
            <a:off x="1605627" y="3564354"/>
            <a:ext cx="279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可能領域の狭さへの対応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72892DC-1EF0-4585-B7A6-84E351F700C5}"/>
              </a:ext>
            </a:extLst>
          </p:cNvPr>
          <p:cNvSpPr txBox="1"/>
          <p:nvPr/>
        </p:nvSpPr>
        <p:spPr>
          <a:xfrm>
            <a:off x="736400" y="4164158"/>
            <a:ext cx="453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多様化から集中化に移行することで</a:t>
            </a:r>
            <a:endParaRPr lang="en-US" altLang="ja-JP" dirty="0"/>
          </a:p>
          <a:p>
            <a:pPr algn="ctr"/>
            <a:r>
              <a:rPr lang="ja-JP" altLang="en-US" dirty="0"/>
              <a:t>徐々に可能領域の位置を把握する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CA44094-703F-41CA-A7DF-21F67B22F739}"/>
              </a:ext>
            </a:extLst>
          </p:cNvPr>
          <p:cNvSpPr txBox="1"/>
          <p:nvPr/>
        </p:nvSpPr>
        <p:spPr>
          <a:xfrm>
            <a:off x="49816" y="5049344"/>
            <a:ext cx="6084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可能解を見つけるために制約違反量削減を重視する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可能解を見つける前に制約領域内で完全に収束すると、制約領域から脱出するのが困難になる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060DEF9-F020-45B3-9981-BC18205307CD}"/>
              </a:ext>
            </a:extLst>
          </p:cNvPr>
          <p:cNvSpPr txBox="1"/>
          <p:nvPr/>
        </p:nvSpPr>
        <p:spPr>
          <a:xfrm>
            <a:off x="8200334" y="3529472"/>
            <a:ext cx="191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複雑さへの対応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9662551-32B2-4463-954F-16AA6DE420AD}"/>
              </a:ext>
            </a:extLst>
          </p:cNvPr>
          <p:cNvSpPr txBox="1"/>
          <p:nvPr/>
        </p:nvSpPr>
        <p:spPr>
          <a:xfrm>
            <a:off x="6647795" y="3933867"/>
            <a:ext cx="502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解空間上の探索点の位置分布や良さの情報から、</a:t>
            </a:r>
            <a:endParaRPr lang="en-US" altLang="ja-JP" dirty="0"/>
          </a:p>
          <a:p>
            <a:pPr algn="ctr"/>
            <a:r>
              <a:rPr lang="ja-JP" altLang="en-US" dirty="0"/>
              <a:t>有望な探索方向を推定・活用する</a:t>
            </a: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71C97E8-E07F-43FA-89BC-0CFA98118464}"/>
              </a:ext>
            </a:extLst>
          </p:cNvPr>
          <p:cNvSpPr/>
          <p:nvPr/>
        </p:nvSpPr>
        <p:spPr>
          <a:xfrm>
            <a:off x="7841866" y="4938031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CF6A454-B216-477A-A7A4-81DF18BA08CD}"/>
              </a:ext>
            </a:extLst>
          </p:cNvPr>
          <p:cNvSpPr/>
          <p:nvPr/>
        </p:nvSpPr>
        <p:spPr>
          <a:xfrm>
            <a:off x="8313578" y="5063057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5B192693-7166-43E1-86D2-E31D3E8980E5}"/>
              </a:ext>
            </a:extLst>
          </p:cNvPr>
          <p:cNvSpPr/>
          <p:nvPr/>
        </p:nvSpPr>
        <p:spPr>
          <a:xfrm>
            <a:off x="7991795" y="5258381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6937BDBF-C2EE-4160-B709-69AA17D5E50F}"/>
              </a:ext>
            </a:extLst>
          </p:cNvPr>
          <p:cNvSpPr/>
          <p:nvPr/>
        </p:nvSpPr>
        <p:spPr>
          <a:xfrm>
            <a:off x="7571866" y="5348381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97C8633D-AF43-4E30-99D6-BB64E09B7102}"/>
              </a:ext>
            </a:extLst>
          </p:cNvPr>
          <p:cNvSpPr/>
          <p:nvPr/>
        </p:nvSpPr>
        <p:spPr>
          <a:xfrm>
            <a:off x="7893740" y="5683246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86B84B71-EC72-430C-A53E-E6C85B5275B2}"/>
              </a:ext>
            </a:extLst>
          </p:cNvPr>
          <p:cNvSpPr/>
          <p:nvPr/>
        </p:nvSpPr>
        <p:spPr>
          <a:xfrm>
            <a:off x="7409284" y="5732733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C4787091-AA32-4B39-AC2E-F76B732A99DE}"/>
              </a:ext>
            </a:extLst>
          </p:cNvPr>
          <p:cNvSpPr/>
          <p:nvPr/>
        </p:nvSpPr>
        <p:spPr>
          <a:xfrm>
            <a:off x="8329626" y="5699661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839B332-E4A6-42A8-BF27-68CE1E371BFB}"/>
              </a:ext>
            </a:extLst>
          </p:cNvPr>
          <p:cNvSpPr/>
          <p:nvPr/>
        </p:nvSpPr>
        <p:spPr>
          <a:xfrm>
            <a:off x="7209094" y="4813279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81FB42CA-8E33-4C1E-9592-1A69F9F7CD5D}"/>
              </a:ext>
            </a:extLst>
          </p:cNvPr>
          <p:cNvSpPr/>
          <p:nvPr/>
        </p:nvSpPr>
        <p:spPr>
          <a:xfrm rot="2610534">
            <a:off x="8268950" y="6096912"/>
            <a:ext cx="316794" cy="509244"/>
          </a:xfrm>
          <a:prstGeom prst="downArrow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96EF37B-2759-4053-B824-53504730D309}"/>
              </a:ext>
            </a:extLst>
          </p:cNvPr>
          <p:cNvSpPr txBox="1"/>
          <p:nvPr/>
        </p:nvSpPr>
        <p:spPr>
          <a:xfrm>
            <a:off x="8965613" y="4870978"/>
            <a:ext cx="2856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例：探索点分布が有望領域を被覆していない場合、</a:t>
            </a:r>
            <a:endParaRPr lang="en-US" altLang="ja-JP" dirty="0"/>
          </a:p>
          <a:p>
            <a:pPr algn="ctr"/>
            <a:r>
              <a:rPr lang="ja-JP" altLang="en-US" dirty="0"/>
              <a:t>有望領域に近い解を重視</a:t>
            </a:r>
            <a:endParaRPr lang="en-US" altLang="ja-JP" dirty="0"/>
          </a:p>
          <a:p>
            <a:pPr algn="ctr"/>
            <a:r>
              <a:rPr lang="ja-JP" altLang="en-US" dirty="0"/>
              <a:t>して移動させる</a:t>
            </a:r>
            <a:endParaRPr lang="en-US" altLang="ja-JP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EAD925-678B-484C-87F2-ECCDC0A4BED7}"/>
              </a:ext>
            </a:extLst>
          </p:cNvPr>
          <p:cNvSpPr/>
          <p:nvPr/>
        </p:nvSpPr>
        <p:spPr>
          <a:xfrm>
            <a:off x="7075892" y="4662212"/>
            <a:ext cx="1583228" cy="1364310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843D613-9115-4FA8-B1B8-08227170AFB8}"/>
              </a:ext>
            </a:extLst>
          </p:cNvPr>
          <p:cNvSpPr/>
          <p:nvPr/>
        </p:nvSpPr>
        <p:spPr>
          <a:xfrm rot="18907984">
            <a:off x="7118949" y="5174665"/>
            <a:ext cx="857166" cy="1466245"/>
          </a:xfrm>
          <a:prstGeom prst="round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B21254-185F-463B-ABF8-686BD869F6D3}"/>
              </a:ext>
            </a:extLst>
          </p:cNvPr>
          <p:cNvSpPr txBox="1"/>
          <p:nvPr/>
        </p:nvSpPr>
        <p:spPr>
          <a:xfrm>
            <a:off x="1530816" y="3003852"/>
            <a:ext cx="913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複雑さに対するロバスト性や、多様化・集中化に基づく適応性を最大限活用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15750D-3972-4F1F-8C4F-0E2C819E0553}"/>
              </a:ext>
            </a:extLst>
          </p:cNvPr>
          <p:cNvSpPr/>
          <p:nvPr/>
        </p:nvSpPr>
        <p:spPr>
          <a:xfrm>
            <a:off x="49816" y="3467217"/>
            <a:ext cx="6084489" cy="324529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1FA4627-5071-4EBB-AA21-66C3FA0A2F62}"/>
              </a:ext>
            </a:extLst>
          </p:cNvPr>
          <p:cNvSpPr/>
          <p:nvPr/>
        </p:nvSpPr>
        <p:spPr>
          <a:xfrm>
            <a:off x="6189428" y="3474041"/>
            <a:ext cx="5714101" cy="323846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F8B9ED-D78B-4B5C-AF91-3C2A452FD92D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有制約最適化における探索戦略</a:t>
            </a:r>
          </a:p>
        </p:txBody>
      </p:sp>
    </p:spTree>
    <p:extLst>
      <p:ext uri="{BB962C8B-B14F-4D97-AF65-F5344CB8AC3E}">
        <p14:creationId xmlns:p14="http://schemas.microsoft.com/office/powerpoint/2010/main" val="518320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有制約最適化向けの問題分割の重み調整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21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 dirty="0"/>
              <a:t>卒業研究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57824"/>
            <a:ext cx="112596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（安田君・小嶋君の引継ぎ）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重みパラメータ</a:t>
            </a:r>
            <a:r>
              <a:rPr lang="en-US" altLang="ja-JP" sz="2800" dirty="0"/>
              <a:t>w</a:t>
            </a:r>
            <a:r>
              <a:rPr lang="ja-JP" altLang="en-US" sz="2800" dirty="0"/>
              <a:t>をより適応的に調整する方法。</a:t>
            </a:r>
            <a:endParaRPr lang="en-US" altLang="ja-JP" sz="2800" dirty="0"/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例えば、解の改善に成功したら継承するなど。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4286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B53FEA-C9F7-4700-8037-AFF891AB0360}"/>
              </a:ext>
            </a:extLst>
          </p:cNvPr>
          <p:cNvCxnSpPr>
            <a:cxnSpLocks/>
          </p:cNvCxnSpPr>
          <p:nvPr/>
        </p:nvCxnSpPr>
        <p:spPr>
          <a:xfrm flipV="1">
            <a:off x="6881584" y="4174928"/>
            <a:ext cx="0" cy="1711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5034A8C-1098-4507-9184-7183BB5434F8}"/>
              </a:ext>
            </a:extLst>
          </p:cNvPr>
          <p:cNvCxnSpPr>
            <a:cxnSpLocks/>
          </p:cNvCxnSpPr>
          <p:nvPr/>
        </p:nvCxnSpPr>
        <p:spPr>
          <a:xfrm>
            <a:off x="6719757" y="5768471"/>
            <a:ext cx="1952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643A8BA-7013-4176-B0B2-E589967DEE3E}"/>
                  </a:ext>
                </a:extLst>
              </p:cNvPr>
              <p:cNvSpPr txBox="1"/>
              <p:nvPr/>
            </p:nvSpPr>
            <p:spPr>
              <a:xfrm>
                <a:off x="8031487" y="5798238"/>
                <a:ext cx="3624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6643A8BA-7013-4176-B0B2-E589967D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487" y="5798238"/>
                <a:ext cx="362418" cy="338554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927042D-5ED6-4B3C-A45A-BBFE133FE057}"/>
                  </a:ext>
                </a:extLst>
              </p:cNvPr>
              <p:cNvSpPr txBox="1"/>
              <p:nvPr/>
            </p:nvSpPr>
            <p:spPr>
              <a:xfrm>
                <a:off x="6545522" y="4356590"/>
                <a:ext cx="3624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1927042D-5ED6-4B3C-A45A-BBFE133F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522" y="4356590"/>
                <a:ext cx="362418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70038B4-BE97-4B58-99BC-CD39388B0737}"/>
              </a:ext>
            </a:extLst>
          </p:cNvPr>
          <p:cNvCxnSpPr>
            <a:cxnSpLocks/>
          </p:cNvCxnSpPr>
          <p:nvPr/>
        </p:nvCxnSpPr>
        <p:spPr>
          <a:xfrm flipV="1">
            <a:off x="677889" y="4124104"/>
            <a:ext cx="0" cy="1711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4781851-AB7E-4EFF-A319-EEE4D5EF7C0A}"/>
              </a:ext>
            </a:extLst>
          </p:cNvPr>
          <p:cNvCxnSpPr>
            <a:cxnSpLocks/>
          </p:cNvCxnSpPr>
          <p:nvPr/>
        </p:nvCxnSpPr>
        <p:spPr>
          <a:xfrm>
            <a:off x="525489" y="5717647"/>
            <a:ext cx="19525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0" y="131198"/>
            <a:ext cx="10831409" cy="1325563"/>
          </a:xfrm>
        </p:spPr>
        <p:txBody>
          <a:bodyPr/>
          <a:lstStyle/>
          <a:p>
            <a:r>
              <a:rPr lang="ja-JP" altLang="en-US" dirty="0"/>
              <a:t>有制約最適化におけるスカラ化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22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098C11-6B9C-4D76-AB87-C5F7A90F39F6}"/>
              </a:ext>
            </a:extLst>
          </p:cNvPr>
          <p:cNvSpPr txBox="1"/>
          <p:nvPr/>
        </p:nvSpPr>
        <p:spPr>
          <a:xfrm>
            <a:off x="555813" y="1330929"/>
            <a:ext cx="1111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スカラ化の重みを調整すれば、適合度最良の領域（</a:t>
            </a:r>
            <a:r>
              <a:rPr lang="ja-JP" altLang="en-US" sz="2800" b="1" dirty="0">
                <a:solidFill>
                  <a:srgbClr val="FF0000"/>
                </a:solidFill>
              </a:rPr>
              <a:t>目標領域</a:t>
            </a:r>
            <a:r>
              <a:rPr lang="ja-JP" altLang="en-US" sz="2800" dirty="0"/>
              <a:t>）をパレート解集合上の一部に限定することが可能。</a:t>
            </a:r>
            <a:endParaRPr lang="en-US" altLang="ja-JP" sz="2800" dirty="0"/>
          </a:p>
        </p:txBody>
      </p:sp>
      <p:pic>
        <p:nvPicPr>
          <p:cNvPr id="77" name="図 76" descr="ダイアグラム&#10;&#10;自動的に生成された説明">
            <a:extLst>
              <a:ext uri="{FF2B5EF4-FFF2-40B4-BE49-F238E27FC236}">
                <a16:creationId xmlns:a16="http://schemas.microsoft.com/office/drawing/2014/main" id="{803DD37D-F0E4-4BA0-95BE-02DA430F1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27" y="3862948"/>
            <a:ext cx="2550648" cy="2181645"/>
          </a:xfrm>
          <a:prstGeom prst="rect">
            <a:avLst/>
          </a:prstGeom>
        </p:spPr>
      </p:pic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D7B18F53-B5B8-4957-BF35-EBE397D169E1}"/>
              </a:ext>
            </a:extLst>
          </p:cNvPr>
          <p:cNvSpPr/>
          <p:nvPr/>
        </p:nvSpPr>
        <p:spPr>
          <a:xfrm rot="2699388">
            <a:off x="3801326" y="4832757"/>
            <a:ext cx="1073745" cy="538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153D425-80F8-4F8A-95A4-D74182084F7E}"/>
              </a:ext>
            </a:extLst>
          </p:cNvPr>
          <p:cNvCxnSpPr>
            <a:cxnSpLocks/>
          </p:cNvCxnSpPr>
          <p:nvPr/>
        </p:nvCxnSpPr>
        <p:spPr>
          <a:xfrm>
            <a:off x="723907" y="4241029"/>
            <a:ext cx="1427757" cy="1469614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1FF49EF-18A8-42F0-A753-F5472C52970E}"/>
              </a:ext>
            </a:extLst>
          </p:cNvPr>
          <p:cNvCxnSpPr>
            <a:cxnSpLocks/>
          </p:cNvCxnSpPr>
          <p:nvPr/>
        </p:nvCxnSpPr>
        <p:spPr>
          <a:xfrm flipV="1">
            <a:off x="689468" y="4241029"/>
            <a:ext cx="0" cy="149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9172EE3-8851-4915-A64B-9318B2B9E5FD}"/>
              </a:ext>
            </a:extLst>
          </p:cNvPr>
          <p:cNvCxnSpPr>
            <a:cxnSpLocks/>
          </p:cNvCxnSpPr>
          <p:nvPr/>
        </p:nvCxnSpPr>
        <p:spPr>
          <a:xfrm flipV="1">
            <a:off x="685514" y="4909637"/>
            <a:ext cx="725472" cy="829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464800E-A3FD-42F3-8A6C-3A5FB706CB52}"/>
              </a:ext>
            </a:extLst>
          </p:cNvPr>
          <p:cNvCxnSpPr>
            <a:cxnSpLocks/>
          </p:cNvCxnSpPr>
          <p:nvPr/>
        </p:nvCxnSpPr>
        <p:spPr>
          <a:xfrm flipV="1">
            <a:off x="670313" y="5710645"/>
            <a:ext cx="1481351" cy="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37CB3BC-1D03-468A-8827-5125C0B2B1B9}"/>
              </a:ext>
            </a:extLst>
          </p:cNvPr>
          <p:cNvCxnSpPr>
            <a:cxnSpLocks/>
          </p:cNvCxnSpPr>
          <p:nvPr/>
        </p:nvCxnSpPr>
        <p:spPr>
          <a:xfrm flipV="1">
            <a:off x="685516" y="5290651"/>
            <a:ext cx="1088491" cy="413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F315C47-E82F-492A-AB8B-4FFCA5AB3FA2}"/>
              </a:ext>
            </a:extLst>
          </p:cNvPr>
          <p:cNvCxnSpPr>
            <a:cxnSpLocks/>
          </p:cNvCxnSpPr>
          <p:nvPr/>
        </p:nvCxnSpPr>
        <p:spPr>
          <a:xfrm flipV="1">
            <a:off x="670313" y="4560218"/>
            <a:ext cx="377939" cy="1179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EDE7B56-3BF8-4E64-A0FD-2D49C9094EED}"/>
                  </a:ext>
                </a:extLst>
              </p:cNvPr>
              <p:cNvSpPr txBox="1"/>
              <p:nvPr/>
            </p:nvSpPr>
            <p:spPr>
              <a:xfrm>
                <a:off x="220693" y="3419824"/>
                <a:ext cx="5969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dirty="0"/>
                  <a:t>のとき、目標領域はパレート解集合全体を覆う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EDE7B56-3BF8-4E64-A0FD-2D49C909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3" y="3419824"/>
                <a:ext cx="5969577" cy="369332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E89E953-0CD2-419F-ADFE-74FE66D3F276}"/>
                  </a:ext>
                </a:extLst>
              </p:cNvPr>
              <p:cNvSpPr txBox="1"/>
              <p:nvPr/>
            </p:nvSpPr>
            <p:spPr>
              <a:xfrm>
                <a:off x="669379" y="3976180"/>
                <a:ext cx="456543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E89E953-0CD2-419F-ADFE-74FE66D3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9" y="3976180"/>
                <a:ext cx="456543" cy="314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3FE9FF6-1A5B-4440-BB94-D27CB6149CD5}"/>
                  </a:ext>
                </a:extLst>
              </p:cNvPr>
              <p:cNvSpPr txBox="1"/>
              <p:nvPr/>
            </p:nvSpPr>
            <p:spPr>
              <a:xfrm>
                <a:off x="1001701" y="4260327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3FE9FF6-1A5B-4440-BB94-D27CB6149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01" y="4260327"/>
                <a:ext cx="46793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DEF35B1-2D14-45D4-B3BD-1C8BAE104E74}"/>
                  </a:ext>
                </a:extLst>
              </p:cNvPr>
              <p:cNvSpPr txBox="1"/>
              <p:nvPr/>
            </p:nvSpPr>
            <p:spPr>
              <a:xfrm>
                <a:off x="1342786" y="4645994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DEF35B1-2D14-45D4-B3BD-1C8BAE10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86" y="4645994"/>
                <a:ext cx="46793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88390BD-B3C4-4E3F-A74A-D8714513ED64}"/>
                  </a:ext>
                </a:extLst>
              </p:cNvPr>
              <p:cNvSpPr txBox="1"/>
              <p:nvPr/>
            </p:nvSpPr>
            <p:spPr>
              <a:xfrm>
                <a:off x="1758587" y="5037366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88390BD-B3C4-4E3F-A74A-D8714513E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87" y="5037366"/>
                <a:ext cx="46793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14397A1-7F88-41DB-85B5-EA0CDBE1E978}"/>
                  </a:ext>
                </a:extLst>
              </p:cNvPr>
              <p:cNvSpPr txBox="1"/>
              <p:nvPr/>
            </p:nvSpPr>
            <p:spPr>
              <a:xfrm>
                <a:off x="2134583" y="5388759"/>
                <a:ext cx="394626" cy="31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14397A1-7F88-41DB-85B5-EA0CDBE1E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583" y="5388759"/>
                <a:ext cx="394626" cy="319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1D43937-CF60-4D25-BD4C-212DFA2AF3D2}"/>
                  </a:ext>
                </a:extLst>
              </p:cNvPr>
              <p:cNvSpPr txBox="1"/>
              <p:nvPr/>
            </p:nvSpPr>
            <p:spPr>
              <a:xfrm>
                <a:off x="1837219" y="5747414"/>
                <a:ext cx="3624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1D43937-CF60-4D25-BD4C-212DFA2A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19" y="5747414"/>
                <a:ext cx="362418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32B18D0-32A8-4815-8200-CA39B5F733CB}"/>
                  </a:ext>
                </a:extLst>
              </p:cNvPr>
              <p:cNvSpPr txBox="1"/>
              <p:nvPr/>
            </p:nvSpPr>
            <p:spPr>
              <a:xfrm>
                <a:off x="351254" y="4305766"/>
                <a:ext cx="3624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132B18D0-32A8-4815-8200-CA39B5F73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4" y="4305766"/>
                <a:ext cx="3624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4AAD69-73B6-4CF5-94FF-2476915C4FD0}"/>
              </a:ext>
            </a:extLst>
          </p:cNvPr>
          <p:cNvSpPr/>
          <p:nvPr/>
        </p:nvSpPr>
        <p:spPr>
          <a:xfrm rot="18926324">
            <a:off x="3426620" y="5355406"/>
            <a:ext cx="1001650" cy="272845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6E785DFA-4F4B-4C0F-8E7E-1099499EF157}"/>
              </a:ext>
            </a:extLst>
          </p:cNvPr>
          <p:cNvSpPr/>
          <p:nvPr/>
        </p:nvSpPr>
        <p:spPr>
          <a:xfrm>
            <a:off x="3768084" y="6039289"/>
            <a:ext cx="1205278" cy="441895"/>
          </a:xfrm>
          <a:prstGeom prst="wedgeRoundRectCallout">
            <a:avLst>
              <a:gd name="adj1" fmla="val -33345"/>
              <a:gd name="adj2" fmla="val -109596"/>
              <a:gd name="adj3" fmla="val 16667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目標領域</a:t>
            </a:r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416F00A-9814-4AB6-9B83-A99D85A4A6A0}"/>
                  </a:ext>
                </a:extLst>
              </p:cNvPr>
              <p:cNvSpPr txBox="1"/>
              <p:nvPr/>
            </p:nvSpPr>
            <p:spPr>
              <a:xfrm>
                <a:off x="3121891" y="2202044"/>
                <a:ext cx="4158091" cy="775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416F00A-9814-4AB6-9B83-A99D85A4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202044"/>
                <a:ext cx="4158091" cy="7751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B3BF9C0-1DEE-47A5-BA8B-B5BD2B9FBCE2}"/>
                  </a:ext>
                </a:extLst>
              </p:cNvPr>
              <p:cNvSpPr txBox="1"/>
              <p:nvPr/>
            </p:nvSpPr>
            <p:spPr>
              <a:xfrm>
                <a:off x="6915667" y="2421236"/>
                <a:ext cx="1189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B3BF9C0-1DEE-47A5-BA8B-B5BD2B9F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67" y="2421236"/>
                <a:ext cx="1189892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図 44" descr="ダイアグラム&#10;&#10;自動的に生成された説明">
            <a:extLst>
              <a:ext uri="{FF2B5EF4-FFF2-40B4-BE49-F238E27FC236}">
                <a16:creationId xmlns:a16="http://schemas.microsoft.com/office/drawing/2014/main" id="{3F1ACB4C-FD32-4B2A-A31B-DA113F1B5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001" y="3862948"/>
            <a:ext cx="2550648" cy="2181645"/>
          </a:xfrm>
          <a:prstGeom prst="rect">
            <a:avLst/>
          </a:prstGeom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127ED10-0C95-424B-8C63-6E5DC83C4D45}"/>
              </a:ext>
            </a:extLst>
          </p:cNvPr>
          <p:cNvCxnSpPr>
            <a:cxnSpLocks/>
          </p:cNvCxnSpPr>
          <p:nvPr/>
        </p:nvCxnSpPr>
        <p:spPr>
          <a:xfrm>
            <a:off x="6925751" y="4289240"/>
            <a:ext cx="1463369" cy="150627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3D05884-BB66-4324-A79F-B78F5E88040D}"/>
              </a:ext>
            </a:extLst>
          </p:cNvPr>
          <p:cNvCxnSpPr>
            <a:cxnSpLocks/>
          </p:cNvCxnSpPr>
          <p:nvPr/>
        </p:nvCxnSpPr>
        <p:spPr>
          <a:xfrm flipV="1">
            <a:off x="6891312" y="4303931"/>
            <a:ext cx="0" cy="149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36B56D8-DA05-4A94-A463-F7DE3810B6C0}"/>
              </a:ext>
            </a:extLst>
          </p:cNvPr>
          <p:cNvCxnSpPr>
            <a:cxnSpLocks/>
          </p:cNvCxnSpPr>
          <p:nvPr/>
        </p:nvCxnSpPr>
        <p:spPr>
          <a:xfrm flipV="1">
            <a:off x="6887358" y="4623832"/>
            <a:ext cx="373816" cy="1178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0F6EA4A-1C9C-412A-8E4B-360F12A8371A}"/>
              </a:ext>
            </a:extLst>
          </p:cNvPr>
          <p:cNvCxnSpPr>
            <a:cxnSpLocks/>
          </p:cNvCxnSpPr>
          <p:nvPr/>
        </p:nvCxnSpPr>
        <p:spPr>
          <a:xfrm flipV="1">
            <a:off x="6887360" y="5024268"/>
            <a:ext cx="752269" cy="778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D9CDB54-AF32-4346-B431-9FEB2CEDEA4B}"/>
              </a:ext>
            </a:extLst>
          </p:cNvPr>
          <p:cNvCxnSpPr>
            <a:cxnSpLocks/>
          </p:cNvCxnSpPr>
          <p:nvPr/>
        </p:nvCxnSpPr>
        <p:spPr>
          <a:xfrm flipV="1">
            <a:off x="6887358" y="4839603"/>
            <a:ext cx="579938" cy="92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01269A2-137E-48DC-9BD2-F9C61D613E62}"/>
              </a:ext>
            </a:extLst>
          </p:cNvPr>
          <p:cNvCxnSpPr>
            <a:cxnSpLocks/>
          </p:cNvCxnSpPr>
          <p:nvPr/>
        </p:nvCxnSpPr>
        <p:spPr>
          <a:xfrm flipV="1">
            <a:off x="6872157" y="4459711"/>
            <a:ext cx="202111" cy="134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B2082B2-38ED-42B3-8107-B3B79F6F68F6}"/>
                  </a:ext>
                </a:extLst>
              </p:cNvPr>
              <p:cNvSpPr txBox="1"/>
              <p:nvPr/>
            </p:nvSpPr>
            <p:spPr>
              <a:xfrm>
                <a:off x="6855716" y="4028693"/>
                <a:ext cx="456543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B2082B2-38ED-42B3-8107-B3B79F6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16" y="4028693"/>
                <a:ext cx="456543" cy="31470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CAB545F-E76C-4690-97B3-CAF1BB3306DB}"/>
                  </a:ext>
                </a:extLst>
              </p:cNvPr>
              <p:cNvSpPr txBox="1"/>
              <p:nvPr/>
            </p:nvSpPr>
            <p:spPr>
              <a:xfrm>
                <a:off x="7031837" y="4223106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CAB545F-E76C-4690-97B3-CAF1BB330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37" y="4223106"/>
                <a:ext cx="46793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491FCE2-707F-44CE-9E35-1217EEB4BAAC}"/>
                  </a:ext>
                </a:extLst>
              </p:cNvPr>
              <p:cNvSpPr txBox="1"/>
              <p:nvPr/>
            </p:nvSpPr>
            <p:spPr>
              <a:xfrm>
                <a:off x="7209025" y="4366659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E491FCE2-707F-44CE-9E35-1217EEB4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025" y="4366659"/>
                <a:ext cx="46793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7336FA2-079A-4173-B7C1-405093D5974E}"/>
                  </a:ext>
                </a:extLst>
              </p:cNvPr>
              <p:cNvSpPr txBox="1"/>
              <p:nvPr/>
            </p:nvSpPr>
            <p:spPr>
              <a:xfrm>
                <a:off x="7402268" y="4570735"/>
                <a:ext cx="4679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97336FA2-079A-4173-B7C1-405093D59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68" y="4570735"/>
                <a:ext cx="46793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12ABEF1-2D5E-460C-9B55-EA02D3E26557}"/>
                  </a:ext>
                </a:extLst>
              </p:cNvPr>
              <p:cNvSpPr txBox="1"/>
              <p:nvPr/>
            </p:nvSpPr>
            <p:spPr>
              <a:xfrm>
                <a:off x="7628484" y="4759853"/>
                <a:ext cx="394626" cy="31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ja-JP" sz="1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612ABEF1-2D5E-460C-9B55-EA02D3E2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84" y="4759853"/>
                <a:ext cx="394626" cy="319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4159D88-2E85-408F-97B5-5D9B6E70EF12}"/>
              </a:ext>
            </a:extLst>
          </p:cNvPr>
          <p:cNvSpPr/>
          <p:nvPr/>
        </p:nvSpPr>
        <p:spPr>
          <a:xfrm rot="2699388">
            <a:off x="10038962" y="4851632"/>
            <a:ext cx="1073745" cy="538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51BF400-7C2A-473F-8010-4E2F2A7732E7}"/>
              </a:ext>
            </a:extLst>
          </p:cNvPr>
          <p:cNvSpPr/>
          <p:nvPr/>
        </p:nvSpPr>
        <p:spPr>
          <a:xfrm rot="18926324">
            <a:off x="10168068" y="5131016"/>
            <a:ext cx="401898" cy="31022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DBB9050-E51E-4964-9232-D7F56FF5EC42}"/>
                  </a:ext>
                </a:extLst>
              </p:cNvPr>
              <p:cNvSpPr txBox="1"/>
              <p:nvPr/>
            </p:nvSpPr>
            <p:spPr>
              <a:xfrm>
                <a:off x="6403023" y="3419824"/>
                <a:ext cx="5233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に近いと、目標領域は可能領域側に偏る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4DBB9050-E51E-4964-9232-D7F56FF5E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23" y="3419824"/>
                <a:ext cx="5233165" cy="369332"/>
              </a:xfrm>
              <a:prstGeom prst="rect">
                <a:avLst/>
              </a:prstGeom>
              <a:blipFill>
                <a:blip r:embed="rId20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70ACAA2-C7A5-4054-93FA-D6C4ADA94A26}"/>
              </a:ext>
            </a:extLst>
          </p:cNvPr>
          <p:cNvSpPr txBox="1"/>
          <p:nvPr/>
        </p:nvSpPr>
        <p:spPr>
          <a:xfrm>
            <a:off x="1707347" y="2988398"/>
            <a:ext cx="87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重みベクトル群は、探索点毎に別々の適合度を与えるため、目標領域は点ではない</a:t>
            </a:r>
            <a:endParaRPr lang="en-US" altLang="ja-JP" dirty="0"/>
          </a:p>
        </p:txBody>
      </p:sp>
      <p:sp>
        <p:nvSpPr>
          <p:cNvPr id="65" name="吹き出し: 角を丸めた四角形 64">
            <a:extLst>
              <a:ext uri="{FF2B5EF4-FFF2-40B4-BE49-F238E27FC236}">
                <a16:creationId xmlns:a16="http://schemas.microsoft.com/office/drawing/2014/main" id="{CD9F6E8D-5A20-4998-81B9-277193AA579D}"/>
              </a:ext>
            </a:extLst>
          </p:cNvPr>
          <p:cNvSpPr/>
          <p:nvPr/>
        </p:nvSpPr>
        <p:spPr>
          <a:xfrm>
            <a:off x="9936087" y="6020651"/>
            <a:ext cx="1205278" cy="441895"/>
          </a:xfrm>
          <a:prstGeom prst="wedgeRoundRectCallout">
            <a:avLst>
              <a:gd name="adj1" fmla="val -19267"/>
              <a:gd name="adj2" fmla="val -160795"/>
              <a:gd name="adj3" fmla="val 16667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目標領域</a:t>
            </a:r>
            <a:endParaRPr lang="ja-JP" altLang="en-US" sz="16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1CE57FF-6AAC-47E6-A08F-1C54DD0185A8}"/>
              </a:ext>
            </a:extLst>
          </p:cNvPr>
          <p:cNvCxnSpPr>
            <a:cxnSpLocks/>
          </p:cNvCxnSpPr>
          <p:nvPr/>
        </p:nvCxnSpPr>
        <p:spPr>
          <a:xfrm>
            <a:off x="414404" y="3789156"/>
            <a:ext cx="55092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95BED46-F2D7-42CE-8464-3CB93260FD7D}"/>
              </a:ext>
            </a:extLst>
          </p:cNvPr>
          <p:cNvCxnSpPr>
            <a:cxnSpLocks/>
          </p:cNvCxnSpPr>
          <p:nvPr/>
        </p:nvCxnSpPr>
        <p:spPr>
          <a:xfrm>
            <a:off x="6327607" y="3789156"/>
            <a:ext cx="55092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F7E1136-FF65-4BCD-A606-B38D8D3F5090}"/>
              </a:ext>
            </a:extLst>
          </p:cNvPr>
          <p:cNvSpPr txBox="1"/>
          <p:nvPr/>
        </p:nvSpPr>
        <p:spPr>
          <a:xfrm>
            <a:off x="555812" y="31096"/>
            <a:ext cx="663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4. </a:t>
            </a:r>
            <a:r>
              <a:rPr lang="ja-JP" altLang="en-US" dirty="0"/>
              <a:t>探索戦略を実現するための方針 </a:t>
            </a:r>
            <a:r>
              <a:rPr lang="en-US" altLang="ja-JP" dirty="0"/>
              <a:t>&gt; 4.2 </a:t>
            </a:r>
            <a:r>
              <a:rPr lang="ja-JP" altLang="en-US" dirty="0"/>
              <a:t>解の選択における工夫</a:t>
            </a:r>
          </a:p>
        </p:txBody>
      </p:sp>
    </p:spTree>
    <p:extLst>
      <p:ext uri="{BB962C8B-B14F-4D97-AF65-F5344CB8AC3E}">
        <p14:creationId xmlns:p14="http://schemas.microsoft.com/office/powerpoint/2010/main" val="3765301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0" y="131198"/>
            <a:ext cx="10831409" cy="1325563"/>
          </a:xfrm>
        </p:spPr>
        <p:txBody>
          <a:bodyPr/>
          <a:lstStyle/>
          <a:p>
            <a:r>
              <a:rPr lang="ja-JP" altLang="en-US" dirty="0"/>
              <a:t>有制約最適化におけるスカラ化の可能性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23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098C11-6B9C-4D76-AB87-C5F7A90F39F6}"/>
              </a:ext>
            </a:extLst>
          </p:cNvPr>
          <p:cNvSpPr txBox="1"/>
          <p:nvPr/>
        </p:nvSpPr>
        <p:spPr>
          <a:xfrm>
            <a:off x="555813" y="1330929"/>
            <a:ext cx="11113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探索領域と有望領域の位置関係を判断し、その偏りが偏る方向に目標領域を拡縮させる。</a:t>
            </a:r>
            <a:endParaRPr lang="en-US" altLang="ja-JP" sz="2800" dirty="0"/>
          </a:p>
        </p:txBody>
      </p:sp>
      <p:pic>
        <p:nvPicPr>
          <p:cNvPr id="77" name="図 76" descr="ダイアグラム&#10;&#10;自動的に生成された説明">
            <a:extLst>
              <a:ext uri="{FF2B5EF4-FFF2-40B4-BE49-F238E27FC236}">
                <a16:creationId xmlns:a16="http://schemas.microsoft.com/office/drawing/2014/main" id="{803DD37D-F0E4-4BA0-95BE-02DA430F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34" y="3297339"/>
            <a:ext cx="2550648" cy="2181645"/>
          </a:xfrm>
          <a:prstGeom prst="rect">
            <a:avLst/>
          </a:prstGeom>
        </p:spPr>
      </p:pic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D7B18F53-B5B8-4957-BF35-EBE397D169E1}"/>
              </a:ext>
            </a:extLst>
          </p:cNvPr>
          <p:cNvSpPr/>
          <p:nvPr/>
        </p:nvSpPr>
        <p:spPr>
          <a:xfrm rot="2699388">
            <a:off x="2924632" y="4267148"/>
            <a:ext cx="1073745" cy="538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F24AAD69-73B6-4CF5-94FF-2476915C4FD0}"/>
              </a:ext>
            </a:extLst>
          </p:cNvPr>
          <p:cNvSpPr/>
          <p:nvPr/>
        </p:nvSpPr>
        <p:spPr>
          <a:xfrm rot="18926324">
            <a:off x="2742529" y="4694087"/>
            <a:ext cx="796319" cy="34169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5" name="図 44" descr="ダイアグラム&#10;&#10;自動的に生成された説明">
            <a:extLst>
              <a:ext uri="{FF2B5EF4-FFF2-40B4-BE49-F238E27FC236}">
                <a16:creationId xmlns:a16="http://schemas.microsoft.com/office/drawing/2014/main" id="{3F1ACB4C-FD32-4B2A-A31B-DA113F1B5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99" y="3297339"/>
            <a:ext cx="2550648" cy="2181645"/>
          </a:xfrm>
          <a:prstGeom prst="rect">
            <a:avLst/>
          </a:prstGeom>
        </p:spPr>
      </p:pic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4159D88-2E85-408F-97B5-5D9B6E70EF12}"/>
              </a:ext>
            </a:extLst>
          </p:cNvPr>
          <p:cNvSpPr/>
          <p:nvPr/>
        </p:nvSpPr>
        <p:spPr>
          <a:xfrm rot="2699388">
            <a:off x="8745760" y="4286023"/>
            <a:ext cx="1073745" cy="53868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51BF400-7C2A-473F-8010-4E2F2A7732E7}"/>
              </a:ext>
            </a:extLst>
          </p:cNvPr>
          <p:cNvSpPr/>
          <p:nvPr/>
        </p:nvSpPr>
        <p:spPr>
          <a:xfrm rot="18926324">
            <a:off x="8874866" y="4565407"/>
            <a:ext cx="401898" cy="310226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E030A97-0C19-4390-8527-39D15D2DB21E}"/>
              </a:ext>
            </a:extLst>
          </p:cNvPr>
          <p:cNvSpPr txBox="1"/>
          <p:nvPr/>
        </p:nvSpPr>
        <p:spPr>
          <a:xfrm>
            <a:off x="910583" y="2603180"/>
            <a:ext cx="456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探索領域が実行可能領域側に偏っている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8EE62D7-D635-4B4B-BEBD-06CDF3DB592B}"/>
              </a:ext>
            </a:extLst>
          </p:cNvPr>
          <p:cNvSpPr txBox="1"/>
          <p:nvPr/>
        </p:nvSpPr>
        <p:spPr>
          <a:xfrm>
            <a:off x="684742" y="5715150"/>
            <a:ext cx="5016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パレート解集合全体</a:t>
            </a:r>
            <a:r>
              <a:rPr lang="ja-JP" altLang="en-US" b="1" dirty="0"/>
              <a:t>を覆う方向に拡大</a:t>
            </a:r>
            <a:endParaRPr lang="en-US" altLang="ja-JP" b="1" dirty="0"/>
          </a:p>
          <a:p>
            <a:pPr algn="ctr"/>
            <a:r>
              <a:rPr lang="ja-JP" altLang="en-US" b="1" dirty="0"/>
              <a:t>（探索領域を違反領域側に拡大）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7869A6F-19D6-4D50-A38E-50FF98C54971}"/>
              </a:ext>
            </a:extLst>
          </p:cNvPr>
          <p:cNvSpPr/>
          <p:nvPr/>
        </p:nvSpPr>
        <p:spPr>
          <a:xfrm rot="18896405">
            <a:off x="3070332" y="3474061"/>
            <a:ext cx="1077148" cy="177274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5476B124-4F8F-47CA-9CAD-A018FCB08A85}"/>
              </a:ext>
            </a:extLst>
          </p:cNvPr>
          <p:cNvSpPr/>
          <p:nvPr/>
        </p:nvSpPr>
        <p:spPr>
          <a:xfrm rot="2610534">
            <a:off x="2290416" y="4354629"/>
            <a:ext cx="434983" cy="674484"/>
          </a:xfrm>
          <a:prstGeom prst="downArrow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CC3E7078-44C0-442C-8F3F-DF8D3C214C55}"/>
              </a:ext>
            </a:extLst>
          </p:cNvPr>
          <p:cNvSpPr txBox="1"/>
          <p:nvPr/>
        </p:nvSpPr>
        <p:spPr>
          <a:xfrm>
            <a:off x="6650281" y="2603180"/>
            <a:ext cx="456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探索領域が違反領域側に偏っている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35F2D63-D228-4A83-BF70-1FEF477A10FF}"/>
              </a:ext>
            </a:extLst>
          </p:cNvPr>
          <p:cNvSpPr txBox="1"/>
          <p:nvPr/>
        </p:nvSpPr>
        <p:spPr>
          <a:xfrm>
            <a:off x="5701573" y="5715798"/>
            <a:ext cx="619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パレート解集合上の実行可能領域側</a:t>
            </a:r>
            <a:r>
              <a:rPr lang="ja-JP" altLang="en-US" b="1" dirty="0"/>
              <a:t>を覆う方向に縮小</a:t>
            </a:r>
            <a:endParaRPr lang="en-US" altLang="ja-JP" b="1" dirty="0"/>
          </a:p>
          <a:p>
            <a:pPr algn="ctr"/>
            <a:r>
              <a:rPr lang="ja-JP" altLang="en-US" b="1" dirty="0"/>
              <a:t>（探索領域を実行可能領域側に縮小）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FB86E27-F70D-40E0-BEF8-0710A1D5D4A0}"/>
              </a:ext>
            </a:extLst>
          </p:cNvPr>
          <p:cNvCxnSpPr>
            <a:cxnSpLocks/>
          </p:cNvCxnSpPr>
          <p:nvPr/>
        </p:nvCxnSpPr>
        <p:spPr>
          <a:xfrm>
            <a:off x="442684" y="2972512"/>
            <a:ext cx="55092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992396AA-39AA-4D3B-9BF2-A8DB6FF9CFCC}"/>
              </a:ext>
            </a:extLst>
          </p:cNvPr>
          <p:cNvCxnSpPr>
            <a:cxnSpLocks/>
          </p:cNvCxnSpPr>
          <p:nvPr/>
        </p:nvCxnSpPr>
        <p:spPr>
          <a:xfrm>
            <a:off x="6289898" y="2972512"/>
            <a:ext cx="55092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矢印: 下 73">
            <a:extLst>
              <a:ext uri="{FF2B5EF4-FFF2-40B4-BE49-F238E27FC236}">
                <a16:creationId xmlns:a16="http://schemas.microsoft.com/office/drawing/2014/main" id="{1CFE5E05-DDCC-49CC-BDE2-159A25ACD284}"/>
              </a:ext>
            </a:extLst>
          </p:cNvPr>
          <p:cNvSpPr/>
          <p:nvPr/>
        </p:nvSpPr>
        <p:spPr>
          <a:xfrm rot="13453915">
            <a:off x="8889348" y="3095003"/>
            <a:ext cx="434983" cy="674484"/>
          </a:xfrm>
          <a:prstGeom prst="downArrow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A150253F-2E76-4779-8A5D-2A7E1900938A}"/>
              </a:ext>
            </a:extLst>
          </p:cNvPr>
          <p:cNvSpPr/>
          <p:nvPr/>
        </p:nvSpPr>
        <p:spPr>
          <a:xfrm rot="18989135">
            <a:off x="8558302" y="3849740"/>
            <a:ext cx="1077148" cy="177274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79BCF17-3803-4B3A-96D0-48AF89342DC7}"/>
              </a:ext>
            </a:extLst>
          </p:cNvPr>
          <p:cNvSpPr txBox="1"/>
          <p:nvPr/>
        </p:nvSpPr>
        <p:spPr>
          <a:xfrm>
            <a:off x="555812" y="31096"/>
            <a:ext cx="663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4. </a:t>
            </a:r>
            <a:r>
              <a:rPr lang="ja-JP" altLang="en-US" dirty="0"/>
              <a:t>探索戦略を実現するための方針 </a:t>
            </a:r>
            <a:r>
              <a:rPr lang="en-US" altLang="ja-JP" dirty="0"/>
              <a:t>&gt; 4.2 </a:t>
            </a:r>
            <a:r>
              <a:rPr lang="ja-JP" altLang="en-US" dirty="0"/>
              <a:t>解の選択における工夫</a:t>
            </a:r>
          </a:p>
        </p:txBody>
      </p:sp>
    </p:spTree>
    <p:extLst>
      <p:ext uri="{BB962C8B-B14F-4D97-AF65-F5344CB8AC3E}">
        <p14:creationId xmlns:p14="http://schemas.microsoft.com/office/powerpoint/2010/main" val="11371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24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5. </a:t>
            </a:r>
            <a:r>
              <a:rPr lang="ja-JP" altLang="en-US" dirty="0"/>
              <a:t>まとめ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098C11-6B9C-4D76-AB87-C5F7A90F39F6}"/>
              </a:ext>
            </a:extLst>
          </p:cNvPr>
          <p:cNvSpPr txBox="1"/>
          <p:nvPr/>
        </p:nvSpPr>
        <p:spPr>
          <a:xfrm>
            <a:off x="555812" y="1330929"/>
            <a:ext cx="11259671" cy="2621675"/>
          </a:xfrm>
          <a:prstGeom prst="rect">
            <a:avLst/>
          </a:prstGeom>
          <a:noFill/>
        </p:spPr>
        <p:txBody>
          <a:bodyPr wrap="square" lIns="72000" tIns="36000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有制約最適化における探索戦略を考え、既存手法の目的と各機能の関係性を整理した。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これらを踏まえ、解の選択におけるアイディア・方針は下記のように考えた。</a:t>
            </a:r>
            <a:endParaRPr lang="en-US" altLang="ja-JP" sz="28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解の選択：スカラ化の重みを適応的に調整することで、探索範囲が有望領域を覆う状態を維持する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704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今後の進め方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25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5. </a:t>
            </a:r>
            <a:r>
              <a:rPr lang="ja-JP" altLang="en-US" dirty="0"/>
              <a:t>まとめ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098C11-6B9C-4D76-AB87-C5F7A90F39F6}"/>
              </a:ext>
            </a:extLst>
          </p:cNvPr>
          <p:cNvSpPr txBox="1"/>
          <p:nvPr/>
        </p:nvSpPr>
        <p:spPr>
          <a:xfrm>
            <a:off x="555812" y="1330929"/>
            <a:ext cx="113690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必要な知識をトレースする。</a:t>
            </a:r>
            <a:endParaRPr lang="en-US" altLang="ja-JP" sz="28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有制約最適化のための多目的化アプローチの実装・理解</a:t>
            </a:r>
            <a:endParaRPr kumimoji="1" lang="en-US" altLang="ja-JP" sz="2400" dirty="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kumimoji="1" lang="ja-JP" altLang="en-US" sz="2400" dirty="0"/>
              <a:t>安田君・小嶋君のアルゴリズムの実装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38100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3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本打合せの目的</a:t>
            </a:r>
            <a:endParaRPr lang="en-US" altLang="ja-JP" sz="28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宇津本君に担当していただく本研究テーマを説明し、目的や意義を理解してもらう。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宇津本君の卒研の進め方を決定し、着手する準備を始めてもらう。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本研究テーマ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連続変数向けアルゴリズム</a:t>
            </a:r>
            <a:endParaRPr lang="en-US" altLang="ja-JP" sz="2400" dirty="0"/>
          </a:p>
          <a:p>
            <a:pPr marL="1371600" lvl="2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ja-JP" altLang="en-US" sz="2000" dirty="0"/>
              <a:t>問題クラス：大規模・有制約・非線形・</a:t>
            </a:r>
            <a:r>
              <a:rPr lang="en-US" altLang="ja-JP" sz="2000" dirty="0"/>
              <a:t>0-1</a:t>
            </a:r>
            <a:r>
              <a:rPr lang="ja-JP" altLang="en-US" sz="2000" dirty="0"/>
              <a:t>混合変数</a:t>
            </a:r>
            <a:endParaRPr lang="en-US" altLang="ja-JP" sz="2000" dirty="0"/>
          </a:p>
          <a:p>
            <a:pPr marL="1371600" lvl="2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ja-JP" altLang="en-US" sz="2000" dirty="0"/>
              <a:t>メインのアルゴリズム部分：近傍生成</a:t>
            </a:r>
            <a:endParaRPr lang="en-US" altLang="ja-JP" sz="20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4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弊社では「プラント操業最適化」を目的とした研究企画を進めており、そこで発生する問題を解消したい。</a:t>
            </a:r>
            <a:endParaRPr lang="en-US" altLang="ja-JP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EAF6E3-D7C5-42D0-975F-EEC7BC3DAC07}"/>
              </a:ext>
            </a:extLst>
          </p:cNvPr>
          <p:cNvCxnSpPr>
            <a:cxnSpLocks/>
          </p:cNvCxnSpPr>
          <p:nvPr/>
        </p:nvCxnSpPr>
        <p:spPr>
          <a:xfrm>
            <a:off x="1589903" y="2416199"/>
            <a:ext cx="8240" cy="4346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1EF96B-990D-4153-A70E-004193E39CD6}"/>
              </a:ext>
            </a:extLst>
          </p:cNvPr>
          <p:cNvSpPr txBox="1"/>
          <p:nvPr/>
        </p:nvSpPr>
        <p:spPr>
          <a:xfrm>
            <a:off x="257487" y="2842057"/>
            <a:ext cx="133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2016</a:t>
            </a:r>
            <a:r>
              <a:rPr lang="ja-JP" altLang="en-US" sz="1600" dirty="0"/>
              <a:t>年</a:t>
            </a:r>
            <a:r>
              <a:rPr lang="en-US" altLang="ja-JP" sz="1600" dirty="0"/>
              <a:t>4</a:t>
            </a:r>
            <a:r>
              <a:rPr lang="ja-JP" altLang="en-US" sz="1600" dirty="0"/>
              <a:t>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F2DCBB-D4EA-4B64-8691-9F9EBB1759E3}"/>
              </a:ext>
            </a:extLst>
          </p:cNvPr>
          <p:cNvSpPr txBox="1"/>
          <p:nvPr/>
        </p:nvSpPr>
        <p:spPr>
          <a:xfrm>
            <a:off x="257487" y="3219653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2017</a:t>
            </a:r>
            <a:r>
              <a:rPr lang="ja-JP" altLang="en-US" sz="1600" dirty="0"/>
              <a:t>年</a:t>
            </a:r>
            <a:r>
              <a:rPr lang="en-US" altLang="ja-JP" sz="1600" dirty="0"/>
              <a:t>10</a:t>
            </a:r>
            <a:r>
              <a:rPr lang="ja-JP" altLang="en-US" sz="1600" dirty="0"/>
              <a:t>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59D020-1FD6-44AD-B670-88955F90754A}"/>
              </a:ext>
            </a:extLst>
          </p:cNvPr>
          <p:cNvSpPr txBox="1"/>
          <p:nvPr/>
        </p:nvSpPr>
        <p:spPr>
          <a:xfrm>
            <a:off x="1656742" y="2842057"/>
            <a:ext cx="27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横河電機 入社・配属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BE678F-F380-43E9-B381-44004C310054}"/>
              </a:ext>
            </a:extLst>
          </p:cNvPr>
          <p:cNvSpPr txBox="1"/>
          <p:nvPr/>
        </p:nvSpPr>
        <p:spPr>
          <a:xfrm>
            <a:off x="1656742" y="3214286"/>
            <a:ext cx="366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首都大（当時） 安田研 博士入学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8E34DE2-FEF9-417C-82A7-66501BD06EE0}"/>
              </a:ext>
            </a:extLst>
          </p:cNvPr>
          <p:cNvSpPr txBox="1"/>
          <p:nvPr/>
        </p:nvSpPr>
        <p:spPr>
          <a:xfrm>
            <a:off x="257487" y="3975861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2019</a:t>
            </a:r>
            <a:r>
              <a:rPr lang="ja-JP" altLang="en-US" sz="1600" dirty="0"/>
              <a:t>年</a:t>
            </a:r>
            <a:r>
              <a:rPr lang="en-US" altLang="ja-JP" sz="1600" dirty="0"/>
              <a:t>10</a:t>
            </a:r>
            <a:r>
              <a:rPr lang="ja-JP" altLang="en-US" sz="1600" dirty="0"/>
              <a:t>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7EE7B33-22C6-4060-A577-7519779B2CBB}"/>
              </a:ext>
            </a:extLst>
          </p:cNvPr>
          <p:cNvSpPr txBox="1"/>
          <p:nvPr/>
        </p:nvSpPr>
        <p:spPr>
          <a:xfrm>
            <a:off x="257487" y="3603632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2019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7A392E-C53E-44AB-99AB-A1A68059B01C}"/>
              </a:ext>
            </a:extLst>
          </p:cNvPr>
          <p:cNvSpPr txBox="1"/>
          <p:nvPr/>
        </p:nvSpPr>
        <p:spPr>
          <a:xfrm>
            <a:off x="1656742" y="3603632"/>
            <a:ext cx="559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横河で、プラント操業最適化向け研究企画を立てる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8BC64AF-6E92-427A-A895-EF01AC8462D1}"/>
              </a:ext>
            </a:extLst>
          </p:cNvPr>
          <p:cNvSpPr txBox="1"/>
          <p:nvPr/>
        </p:nvSpPr>
        <p:spPr>
          <a:xfrm>
            <a:off x="1656742" y="3974882"/>
            <a:ext cx="1019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プラント操業最適化向けの技術として、メタヒューリスティクスベースの最適化技術が有効だと考え、安田先生に相談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C43B13-13F2-4301-8CDE-57DE50012B43}"/>
              </a:ext>
            </a:extLst>
          </p:cNvPr>
          <p:cNvSpPr txBox="1"/>
          <p:nvPr/>
        </p:nvSpPr>
        <p:spPr>
          <a:xfrm>
            <a:off x="257486" y="4991276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2020</a:t>
            </a:r>
            <a:r>
              <a:rPr lang="ja-JP" altLang="en-US" sz="1600" dirty="0"/>
              <a:t>年</a:t>
            </a:r>
            <a:r>
              <a:rPr lang="en-US" altLang="ja-JP" sz="1600" dirty="0"/>
              <a:t>7</a:t>
            </a:r>
            <a:r>
              <a:rPr lang="ja-JP" altLang="en-US" sz="1600" dirty="0"/>
              <a:t>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E15A64-66F0-4A92-A22B-463F444B7405}"/>
              </a:ext>
            </a:extLst>
          </p:cNvPr>
          <p:cNvSpPr txBox="1"/>
          <p:nvPr/>
        </p:nvSpPr>
        <p:spPr>
          <a:xfrm>
            <a:off x="257486" y="5753155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2021</a:t>
            </a:r>
            <a:r>
              <a:rPr lang="ja-JP" altLang="en-US" sz="1600" dirty="0"/>
              <a:t>年</a:t>
            </a:r>
            <a:r>
              <a:rPr lang="en-US" altLang="ja-JP" sz="1600" dirty="0"/>
              <a:t>8</a:t>
            </a:r>
            <a:r>
              <a:rPr lang="ja-JP" altLang="en-US" sz="1600" dirty="0"/>
              <a:t>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DA6BAB2-E75F-4C1B-A73B-8A42A4ED1765}"/>
              </a:ext>
            </a:extLst>
          </p:cNvPr>
          <p:cNvSpPr txBox="1"/>
          <p:nvPr/>
        </p:nvSpPr>
        <p:spPr>
          <a:xfrm>
            <a:off x="1652621" y="4991276"/>
            <a:ext cx="1019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安田先生に共同研究を正式に依頼し、承諾を得る（後に契約を締結）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EBFA8C-9816-40AF-B2E4-A6E2C84FEF0B}"/>
              </a:ext>
            </a:extLst>
          </p:cNvPr>
          <p:cNvSpPr txBox="1"/>
          <p:nvPr/>
        </p:nvSpPr>
        <p:spPr>
          <a:xfrm>
            <a:off x="1664982" y="5775557"/>
            <a:ext cx="1019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安田君のアルゴリズムを用いて検証し、次の課題を抽出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23F11FC-4E58-4DCE-BD55-79C3E6136F01}"/>
              </a:ext>
            </a:extLst>
          </p:cNvPr>
          <p:cNvSpPr txBox="1"/>
          <p:nvPr/>
        </p:nvSpPr>
        <p:spPr>
          <a:xfrm>
            <a:off x="257486" y="4616346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2019</a:t>
            </a:r>
            <a:r>
              <a:rPr lang="ja-JP" altLang="en-US" sz="1600" dirty="0"/>
              <a:t>年</a:t>
            </a:r>
            <a:r>
              <a:rPr lang="en-US" altLang="ja-JP" sz="1600" dirty="0"/>
              <a:t>11</a:t>
            </a:r>
            <a:r>
              <a:rPr lang="ja-JP" altLang="en-US" sz="1600" dirty="0"/>
              <a:t>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4CF4F2-27E9-4D70-A874-5EEF0AF30FA5}"/>
              </a:ext>
            </a:extLst>
          </p:cNvPr>
          <p:cNvSpPr txBox="1"/>
          <p:nvPr/>
        </p:nvSpPr>
        <p:spPr>
          <a:xfrm>
            <a:off x="1652621" y="4616346"/>
            <a:ext cx="1019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安田君に卒研テーマとして着手してもらう（修士もそれを継続）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43FBA6-3302-47BC-9DD1-83C59AD9B7B7}"/>
              </a:ext>
            </a:extLst>
          </p:cNvPr>
          <p:cNvSpPr txBox="1"/>
          <p:nvPr/>
        </p:nvSpPr>
        <p:spPr>
          <a:xfrm>
            <a:off x="257486" y="6145296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2021</a:t>
            </a:r>
            <a:r>
              <a:rPr lang="ja-JP" altLang="en-US" sz="1600" dirty="0"/>
              <a:t>年</a:t>
            </a:r>
            <a:r>
              <a:rPr lang="en-US" altLang="ja-JP" sz="1600" dirty="0"/>
              <a:t>10</a:t>
            </a:r>
            <a:r>
              <a:rPr lang="ja-JP" altLang="en-US" sz="1600" dirty="0"/>
              <a:t>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9A2E26-F783-4577-B62F-2A2B05535A3A}"/>
              </a:ext>
            </a:extLst>
          </p:cNvPr>
          <p:cNvSpPr txBox="1"/>
          <p:nvPr/>
        </p:nvSpPr>
        <p:spPr>
          <a:xfrm>
            <a:off x="1664982" y="6166748"/>
            <a:ext cx="10192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佐藤君、小嶋君の研究テーマとして、現在の課題解決を見据えたアルゴリズム改良に着手してもらう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1A4A28-250F-4800-A70A-DF2811F297A8}"/>
              </a:ext>
            </a:extLst>
          </p:cNvPr>
          <p:cNvSpPr txBox="1"/>
          <p:nvPr/>
        </p:nvSpPr>
        <p:spPr>
          <a:xfrm>
            <a:off x="257487" y="2484282"/>
            <a:ext cx="1332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2016</a:t>
            </a:r>
            <a:r>
              <a:rPr lang="ja-JP" altLang="en-US" sz="1600" dirty="0"/>
              <a:t>年</a:t>
            </a:r>
            <a:r>
              <a:rPr lang="en-US" altLang="ja-JP" sz="1600" dirty="0"/>
              <a:t>3</a:t>
            </a:r>
            <a:r>
              <a:rPr lang="ja-JP" altLang="en-US" sz="1600" dirty="0"/>
              <a:t>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7E3296A-5FB4-4B81-8D10-E26F6318A4BA}"/>
              </a:ext>
            </a:extLst>
          </p:cNvPr>
          <p:cNvSpPr txBox="1"/>
          <p:nvPr/>
        </p:nvSpPr>
        <p:spPr>
          <a:xfrm>
            <a:off x="1662864" y="2484013"/>
            <a:ext cx="270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首都大 安田研 修士修了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FAAACEF-A44B-4A1A-9136-4F5CB083D83D}"/>
              </a:ext>
            </a:extLst>
          </p:cNvPr>
          <p:cNvSpPr txBox="1"/>
          <p:nvPr/>
        </p:nvSpPr>
        <p:spPr>
          <a:xfrm>
            <a:off x="253365" y="5379570"/>
            <a:ext cx="1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2020</a:t>
            </a:r>
            <a:r>
              <a:rPr lang="ja-JP" altLang="en-US" sz="1600" dirty="0"/>
              <a:t>年</a:t>
            </a:r>
            <a:r>
              <a:rPr lang="en-US" altLang="ja-JP" sz="1600" dirty="0"/>
              <a:t>10</a:t>
            </a:r>
            <a:r>
              <a:rPr lang="ja-JP" altLang="en-US" sz="1600" dirty="0"/>
              <a:t>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52158-CB4D-446C-BA0A-F9A6DC04C21B}"/>
              </a:ext>
            </a:extLst>
          </p:cNvPr>
          <p:cNvSpPr txBox="1"/>
          <p:nvPr/>
        </p:nvSpPr>
        <p:spPr>
          <a:xfrm>
            <a:off x="1652621" y="5392979"/>
            <a:ext cx="3664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都立大 安田研 博士修了</a:t>
            </a:r>
          </a:p>
        </p:txBody>
      </p:sp>
    </p:spTree>
    <p:extLst>
      <p:ext uri="{BB962C8B-B14F-4D97-AF65-F5344CB8AC3E}">
        <p14:creationId xmlns:p14="http://schemas.microsoft.com/office/powerpoint/2010/main" val="371441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5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ja-JP" altLang="en-US" sz="2800" dirty="0"/>
              <a:t>本研究テーマの背景</a:t>
            </a:r>
            <a:endParaRPr lang="en-US" altLang="ja-JP" sz="2800" dirty="0"/>
          </a:p>
          <a:p>
            <a:pPr marL="514350" indent="-514350">
              <a:spcBef>
                <a:spcPts val="60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ja-JP" altLang="en-US" sz="2800" dirty="0"/>
              <a:t>有制約最適化における探索戦略</a:t>
            </a:r>
            <a:endParaRPr lang="en-US" altLang="ja-JP" sz="2800" dirty="0"/>
          </a:p>
          <a:p>
            <a:pPr marL="514350" indent="-514350">
              <a:spcBef>
                <a:spcPts val="60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ja-JP" altLang="en-US" sz="2800" dirty="0"/>
              <a:t>宇津本君</a:t>
            </a:r>
            <a:endParaRPr lang="en-US" altLang="ja-JP" sz="2800" dirty="0"/>
          </a:p>
          <a:p>
            <a:pPr marL="514350" indent="-514350">
              <a:spcBef>
                <a:spcPts val="600"/>
              </a:spcBef>
              <a:buClr>
                <a:srgbClr val="FFC000"/>
              </a:buClr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lang="en-US" altLang="ja-JP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5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横河電機と社内テーマの背景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6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259671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横河電機は</a:t>
            </a:r>
            <a:r>
              <a:rPr lang="en-US" altLang="ja-JP" sz="2800" dirty="0"/>
              <a:t>Industrial Automation</a:t>
            </a:r>
            <a:r>
              <a:rPr lang="ja-JP" altLang="en-US" sz="2800" dirty="0"/>
              <a:t>（</a:t>
            </a:r>
            <a:r>
              <a:rPr lang="en-US" altLang="ja-JP" sz="2800" dirty="0"/>
              <a:t>IA</a:t>
            </a:r>
            <a:r>
              <a:rPr lang="ja-JP" altLang="en-US" sz="2800" dirty="0"/>
              <a:t>）の電機メーカー。</a:t>
            </a:r>
            <a:endParaRPr lang="en-US" altLang="ja-JP" sz="28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産業分野（主にプラント）で自動化を目指し、主に計測機器や制御システム（</a:t>
            </a:r>
            <a:r>
              <a:rPr lang="en-US" altLang="ja-JP" sz="2400" dirty="0"/>
              <a:t>DCS</a:t>
            </a:r>
            <a:r>
              <a:rPr lang="ja-JP" altLang="en-US" sz="2400" dirty="0"/>
              <a:t>）などの製品を開発・販売してきた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化学メーカー、石油精製、電力会社などが主力顧客（</a:t>
            </a:r>
            <a:r>
              <a:rPr lang="en-US" altLang="ja-JP" sz="2400" dirty="0"/>
              <a:t>B to B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ja-JP" sz="2400" dirty="0"/>
              <a:t>IA</a:t>
            </a:r>
            <a:r>
              <a:rPr lang="ja-JP" altLang="en-US" sz="2400" dirty="0"/>
              <a:t>分野では国内トップ、世界でも</a:t>
            </a:r>
            <a:r>
              <a:rPr lang="en-US" altLang="ja-JP" sz="2400" dirty="0"/>
              <a:t>Big6</a:t>
            </a:r>
            <a:r>
              <a:rPr lang="ja-JP" altLang="en-US" sz="2400" dirty="0"/>
              <a:t>と呼ばれ、</a:t>
            </a:r>
            <a:r>
              <a:rPr lang="en-US" altLang="ja-JP" sz="2400" dirty="0"/>
              <a:t>106</a:t>
            </a:r>
            <a:r>
              <a:rPr lang="ja-JP" altLang="en-US" sz="2400" dirty="0"/>
              <a:t>周年を迎える</a:t>
            </a:r>
            <a:endParaRPr lang="en-US" altLang="ja-JP" sz="24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「プラント操業」の軸となる製品売上が最も大きいが、その伸びは小さくなってきており、革新が必要。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メンテナンス・更新費用に依存（同じ市場で同じ戦略は継続しない）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「プラント操業」の高度化を実現するソリューションを目指す。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自動制御だけでなく、最適な操業実現を目指す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改善量に応じて報酬として一部費用をもらう（サブスクリプション型）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このソリューションは</a:t>
            </a:r>
            <a:r>
              <a:rPr lang="en-US" altLang="ja-JP" sz="2400" dirty="0"/>
              <a:t>2017</a:t>
            </a:r>
            <a:r>
              <a:rPr lang="ja-JP" altLang="en-US" sz="2400" dirty="0"/>
              <a:t>年に製品化した（</a:t>
            </a:r>
            <a:r>
              <a:rPr lang="en-US" altLang="ja-JP" sz="2400" dirty="0" err="1"/>
              <a:t>DDMOnEX</a:t>
            </a:r>
            <a:r>
              <a:rPr lang="ja-JP" altLang="en-US" sz="2400" dirty="0"/>
              <a:t>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0502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プラントのモデリング工数の課題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7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1" y="1286428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数理最適化用プラントモデルの作成には工数がかかる。</a:t>
            </a:r>
            <a:endParaRPr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EA9AEF3-406D-4F81-B7D8-183E767AD504}"/>
              </a:ext>
            </a:extLst>
          </p:cNvPr>
          <p:cNvSpPr/>
          <p:nvPr/>
        </p:nvSpPr>
        <p:spPr>
          <a:xfrm rot="5400000">
            <a:off x="810292" y="4095647"/>
            <a:ext cx="3961069" cy="1003606"/>
          </a:xfrm>
          <a:prstGeom prst="rightArrow">
            <a:avLst>
              <a:gd name="adj1" fmla="val 50000"/>
              <a:gd name="adj2" fmla="val 31018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9CD183E-7861-40F6-A403-4945EDDE69D6}"/>
              </a:ext>
            </a:extLst>
          </p:cNvPr>
          <p:cNvSpPr/>
          <p:nvPr/>
        </p:nvSpPr>
        <p:spPr>
          <a:xfrm>
            <a:off x="1355772" y="2022635"/>
            <a:ext cx="2870108" cy="42498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/>
              <a:t>最適化効果試算手順例</a:t>
            </a:r>
            <a:endParaRPr kumimoji="1" lang="ja-JP" altLang="en-US" sz="20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5F3C1C6-9D32-43DD-952C-2452FFD52A1C}"/>
              </a:ext>
            </a:extLst>
          </p:cNvPr>
          <p:cNvCxnSpPr>
            <a:cxnSpLocks/>
          </p:cNvCxnSpPr>
          <p:nvPr/>
        </p:nvCxnSpPr>
        <p:spPr>
          <a:xfrm flipV="1">
            <a:off x="4318860" y="2526713"/>
            <a:ext cx="878666" cy="248529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A30525-0857-49BF-A298-6C07C75ED529}"/>
              </a:ext>
            </a:extLst>
          </p:cNvPr>
          <p:cNvCxnSpPr>
            <a:cxnSpLocks/>
          </p:cNvCxnSpPr>
          <p:nvPr/>
        </p:nvCxnSpPr>
        <p:spPr>
          <a:xfrm>
            <a:off x="4307497" y="5401436"/>
            <a:ext cx="890029" cy="6563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矢印: 右 10">
            <a:extLst>
              <a:ext uri="{FF2B5EF4-FFF2-40B4-BE49-F238E27FC236}">
                <a16:creationId xmlns:a16="http://schemas.microsoft.com/office/drawing/2014/main" id="{3C9612FC-C14F-49BE-8BCD-749A2FFAA3B0}"/>
              </a:ext>
            </a:extLst>
          </p:cNvPr>
          <p:cNvSpPr/>
          <p:nvPr/>
        </p:nvSpPr>
        <p:spPr>
          <a:xfrm rot="5400000">
            <a:off x="4178543" y="3969826"/>
            <a:ext cx="4151744" cy="1003606"/>
          </a:xfrm>
          <a:prstGeom prst="rightArrow">
            <a:avLst>
              <a:gd name="adj1" fmla="val 50000"/>
              <a:gd name="adj2" fmla="val 3101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AD45698-9882-43E9-9296-A7074A4785E6}"/>
              </a:ext>
            </a:extLst>
          </p:cNvPr>
          <p:cNvSpPr/>
          <p:nvPr/>
        </p:nvSpPr>
        <p:spPr>
          <a:xfrm>
            <a:off x="5197529" y="3476553"/>
            <a:ext cx="2113768" cy="34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設備特性の定式化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49CDC66-779A-4E77-88D8-8334410A025D}"/>
              </a:ext>
            </a:extLst>
          </p:cNvPr>
          <p:cNvSpPr/>
          <p:nvPr/>
        </p:nvSpPr>
        <p:spPr>
          <a:xfrm>
            <a:off x="5197527" y="3951561"/>
            <a:ext cx="2113768" cy="573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モデルの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プログラム作成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85A8659-EE92-4AE4-B5D3-AF43ECDB9018}"/>
              </a:ext>
            </a:extLst>
          </p:cNvPr>
          <p:cNvSpPr/>
          <p:nvPr/>
        </p:nvSpPr>
        <p:spPr>
          <a:xfrm>
            <a:off x="5197528" y="4683025"/>
            <a:ext cx="2113768" cy="34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モデル精度の確認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F469DC0-FF56-45E0-889A-8D728DD58BCB}"/>
              </a:ext>
            </a:extLst>
          </p:cNvPr>
          <p:cNvSpPr/>
          <p:nvPr/>
        </p:nvSpPr>
        <p:spPr>
          <a:xfrm>
            <a:off x="5197527" y="2526713"/>
            <a:ext cx="2113768" cy="34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設備フロー図作成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74AEAB-12FB-4C59-8C0E-729356081743}"/>
              </a:ext>
            </a:extLst>
          </p:cNvPr>
          <p:cNvSpPr/>
          <p:nvPr/>
        </p:nvSpPr>
        <p:spPr>
          <a:xfrm>
            <a:off x="5197527" y="2997365"/>
            <a:ext cx="2113768" cy="34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制約条件の定式化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DBAB0E-3356-446D-A131-AA9C059E7D05}"/>
              </a:ext>
            </a:extLst>
          </p:cNvPr>
          <p:cNvSpPr/>
          <p:nvPr/>
        </p:nvSpPr>
        <p:spPr>
          <a:xfrm>
            <a:off x="5197527" y="5194172"/>
            <a:ext cx="2295470" cy="34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プラントモデル検証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90CB12-A949-4474-87D8-706792A38CEF}"/>
              </a:ext>
            </a:extLst>
          </p:cNvPr>
          <p:cNvSpPr/>
          <p:nvPr/>
        </p:nvSpPr>
        <p:spPr>
          <a:xfrm>
            <a:off x="5197527" y="5714469"/>
            <a:ext cx="2113768" cy="343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KPI</a:t>
            </a:r>
            <a:r>
              <a:rPr lang="ja-JP" altLang="en-US" dirty="0">
                <a:solidFill>
                  <a:schemeClr val="tx1"/>
                </a:solidFill>
              </a:rPr>
              <a:t>作成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4B6A22-4A84-4242-837B-7B2A3AF1C5F2}"/>
              </a:ext>
            </a:extLst>
          </p:cNvPr>
          <p:cNvSpPr txBox="1"/>
          <p:nvPr/>
        </p:nvSpPr>
        <p:spPr>
          <a:xfrm>
            <a:off x="5381547" y="1877156"/>
            <a:ext cx="2111450" cy="4001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モデリング手順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1CCC94-B3ED-48CD-B309-24378F76C304}"/>
              </a:ext>
            </a:extLst>
          </p:cNvPr>
          <p:cNvSpPr/>
          <p:nvPr/>
        </p:nvSpPr>
        <p:spPr>
          <a:xfrm>
            <a:off x="1761490" y="3666927"/>
            <a:ext cx="2058676" cy="377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問題設定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92ED26B-039F-4FC2-843E-60798EF0F507}"/>
              </a:ext>
            </a:extLst>
          </p:cNvPr>
          <p:cNvSpPr/>
          <p:nvPr/>
        </p:nvSpPr>
        <p:spPr>
          <a:xfrm>
            <a:off x="1764236" y="4354706"/>
            <a:ext cx="2055929" cy="377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データ加工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7648266-DBD1-4902-8A55-31197414B193}"/>
              </a:ext>
            </a:extLst>
          </p:cNvPr>
          <p:cNvSpPr/>
          <p:nvPr/>
        </p:nvSpPr>
        <p:spPr>
          <a:xfrm>
            <a:off x="1764236" y="5042484"/>
            <a:ext cx="2507510" cy="421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プラントモデリング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C6DB45-74D1-4190-8805-5EA7D0D1D934}"/>
              </a:ext>
            </a:extLst>
          </p:cNvPr>
          <p:cNvSpPr/>
          <p:nvPr/>
        </p:nvSpPr>
        <p:spPr>
          <a:xfrm>
            <a:off x="1764236" y="5730265"/>
            <a:ext cx="2055930" cy="377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最適化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25AC107-2F0C-4D67-9965-3187B81EE1B6}"/>
              </a:ext>
            </a:extLst>
          </p:cNvPr>
          <p:cNvSpPr/>
          <p:nvPr/>
        </p:nvSpPr>
        <p:spPr>
          <a:xfrm>
            <a:off x="1761490" y="2979148"/>
            <a:ext cx="2058675" cy="377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プロセス理解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AE290844-B299-4304-9F6D-1402E9F142A3}"/>
              </a:ext>
            </a:extLst>
          </p:cNvPr>
          <p:cNvSpPr/>
          <p:nvPr/>
        </p:nvSpPr>
        <p:spPr>
          <a:xfrm>
            <a:off x="7492997" y="3476553"/>
            <a:ext cx="242638" cy="16231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2A217D3F-1BFE-47A3-A70E-CE5A779D6F32}"/>
              </a:ext>
            </a:extLst>
          </p:cNvPr>
          <p:cNvSpPr/>
          <p:nvPr/>
        </p:nvSpPr>
        <p:spPr>
          <a:xfrm>
            <a:off x="7492997" y="5714469"/>
            <a:ext cx="242638" cy="4394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6422AD9F-3C11-4FC9-B913-1F1D7F5C510F}"/>
              </a:ext>
            </a:extLst>
          </p:cNvPr>
          <p:cNvSpPr/>
          <p:nvPr/>
        </p:nvSpPr>
        <p:spPr>
          <a:xfrm>
            <a:off x="7917335" y="4679366"/>
            <a:ext cx="2501408" cy="864512"/>
          </a:xfrm>
          <a:prstGeom prst="wedgeRectCallout">
            <a:avLst>
              <a:gd name="adj1" fmla="val -53202"/>
              <a:gd name="adj2" fmla="val -9199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特に最適化問題定式化のための工数が多かった</a:t>
            </a:r>
            <a:endParaRPr kumimoji="1" lang="ja-JP" altLang="en-US" dirty="0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FAC2DBD0-2BAF-47BD-9383-8A69D1B2F79D}"/>
              </a:ext>
            </a:extLst>
          </p:cNvPr>
          <p:cNvSpPr/>
          <p:nvPr/>
        </p:nvSpPr>
        <p:spPr>
          <a:xfrm>
            <a:off x="7917335" y="4679366"/>
            <a:ext cx="2501408" cy="864512"/>
          </a:xfrm>
          <a:prstGeom prst="wedgeRectCallout">
            <a:avLst>
              <a:gd name="adj1" fmla="val -51679"/>
              <a:gd name="adj2" fmla="val 8502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特に最適化問題定式化のための工数が多い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121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データ駆動型モデリング技術（</a:t>
            </a:r>
            <a:r>
              <a:rPr lang="en-US" altLang="ja-JP" dirty="0"/>
              <a:t>DDMO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8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3E83566-463D-4E5F-8FAD-D1ECBCF2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001" y="1200001"/>
            <a:ext cx="7543998" cy="56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4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en-US" altLang="ja-JP" dirty="0"/>
              <a:t>DDMO</a:t>
            </a:r>
            <a:r>
              <a:rPr lang="ja-JP" altLang="en-US" dirty="0"/>
              <a:t>の構成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9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本研究テーマの背景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4FA2D8C-21D6-4592-A2CB-29A980EBB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64" y="1227552"/>
            <a:ext cx="7325230" cy="549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2339</TotalTime>
  <Words>2223</Words>
  <Application>Microsoft Office PowerPoint</Application>
  <PresentationFormat>ワイド画面</PresentationFormat>
  <Paragraphs>392</Paragraphs>
  <Slides>25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宇津本向け説明資料</vt:lpstr>
      <vt:lpstr>自己紹介</vt:lpstr>
      <vt:lpstr>目的</vt:lpstr>
      <vt:lpstr>背景</vt:lpstr>
      <vt:lpstr>構成</vt:lpstr>
      <vt:lpstr>横河電機と社内テーマの背景</vt:lpstr>
      <vt:lpstr>プラントのモデリング工数の課題</vt:lpstr>
      <vt:lpstr>データ駆動型モデリング技術（DDMO）</vt:lpstr>
      <vt:lpstr>DDMOの構成</vt:lpstr>
      <vt:lpstr>運転特性解析</vt:lpstr>
      <vt:lpstr>最適化問題変換機能</vt:lpstr>
      <vt:lpstr>最適化問題の規模</vt:lpstr>
      <vt:lpstr>制約条件の性質</vt:lpstr>
      <vt:lpstr>今回対象とする問題</vt:lpstr>
      <vt:lpstr>問題条件と課題の対応関係</vt:lpstr>
      <vt:lpstr>有制約最適化の多目的化</vt:lpstr>
      <vt:lpstr>有制約最適化の有望領域</vt:lpstr>
      <vt:lpstr>有望領域の位置</vt:lpstr>
      <vt:lpstr>有制約最適化の探索戦略</vt:lpstr>
      <vt:lpstr>実行可能／制約違反領域への対応</vt:lpstr>
      <vt:lpstr>有制約最適化向けの問題分割の重み調整</vt:lpstr>
      <vt:lpstr>有制約最適化におけるスカラ化</vt:lpstr>
      <vt:lpstr>有制約最適化におけるスカラ化の可能性</vt:lpstr>
      <vt:lpstr>まとめ</vt:lpstr>
      <vt:lpstr>今後の進め方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安田君レター解説</dc:title>
  <dc:creator>熊谷 渉</dc:creator>
  <cp:lastModifiedBy>Kumagai, Wataru (Wataru.Kumagai@yokogawa.com)</cp:lastModifiedBy>
  <cp:revision>120</cp:revision>
  <dcterms:created xsi:type="dcterms:W3CDTF">2021-07-22T14:01:54Z</dcterms:created>
  <dcterms:modified xsi:type="dcterms:W3CDTF">2022-11-18T06:07:35Z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2022-11-18T05:59:34Z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06780c44-18c9-4521-bd33-817d149ac4de</vt:lpwstr>
  </property>
  <property fmtid="{D5CDD505-2E9C-101B-9397-08002B2CF9AE}" pid="8" name="MSIP_Label_69b5a962-1a7a-4bf8-819d-07a170110954_ContentBits">
    <vt:lpwstr>0</vt:lpwstr>
  </property>
</Properties>
</file>