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AFD01-A146-5E8D-5CCA-7999A900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C389BF-4043-CABB-C4FE-FB31483B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18141-A272-8204-BC3F-0DDDE148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C2F5EA-D2D2-600A-D5F7-A970A4EC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680DC-BBC8-337D-B72E-04D8F56D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31B6F-C0A5-0971-3328-8317298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C2DA04-26B1-1DA2-1028-6799D25E8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52D9C-6CB4-5DF0-351F-F44EF1F6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DF5137-3424-F53C-9F15-54EB6394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56BAEA-1DDE-C774-A9AE-31A0B24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0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74C5E9-4C26-BF79-29C1-F4D4BC0D3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EDCC9-91E0-2994-9AD0-2686C9ECF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6239D-6180-D40B-38DC-9219E162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0A207E-0B4A-6B42-AD44-C1EF2B71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FAA34-64C9-282B-B490-BC22B8AC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8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2CBDA-BF8F-7E0D-F2A2-E792EECB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A4D2B-64FF-3AA9-C21C-E7B1E936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80CAF-A92B-7CBC-AA8D-C54C8620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B1512-4406-5763-9BC5-EF04CDC0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85571-40A2-1F6C-07BE-340EF96C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71A6B-39BB-8349-200B-A5CC7292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5DF43A-287E-3814-3BE3-D88E5B6B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59911-DA31-D1FB-9735-61B42AC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2B075-63AE-5F2B-FB40-D1BC63B6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CBAB2E-ED76-939E-6061-0931A4B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97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CB98B-5EA7-3915-3540-6EDEB060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6F7C8-97EC-918B-8406-22592CF5E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B900BC-39FC-B0A0-4B06-F51068F4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393E5-DACB-493E-3D89-BE5CFA69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1A037-D41E-8555-A922-89B54662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FA5788-CE54-5813-9AFE-D9B8EE0F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1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CE074-CEB9-99C2-5C99-5163BD71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42F920-D8DB-A9F9-AEFE-BB80EF31F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3D709E-5A04-287C-3DD5-AF4E4124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B0433A-D4F4-3CB4-D5E4-D98F6C5DC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32A99D-A783-40B6-890C-622264B04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4FDA1D-9611-739C-D312-73D6D4D4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0C5E8B-FC06-9CF7-0823-70BC5DED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89126F-D623-5CF1-0B25-4F19FA3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47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5857A-F705-FD74-BDB9-851C064A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DADA5-8685-13AD-D69E-F0DB087E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A4E1E7-5B7B-A5F6-E2F5-0A679876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EA3DDF-AE74-02AF-0EC8-18737030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4AC7BE-61B0-89C3-C2C8-FD4BF2EF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AFC199-FB08-A0B0-62DC-F2771E06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8B5D86-4B93-DC43-2563-87826F87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51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CA2C7-BC15-BE83-6A54-D9F6DA84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AD1E8-BC71-F91A-CDD1-3B6E65533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BC1029-B73D-BDEB-27F7-C5903C96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501E8F-5E10-BA3E-027F-56937E5F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B3EFE8-9546-9825-E9ED-669D885A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35F0A8-F117-FB2E-12FC-7A8C3809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6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59BEA-DB12-E93D-A4EF-EAD37507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3AC1B-20C5-A5C2-60CD-E28B5796A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8E7C18-3F3C-8F4C-8BA0-D7DBF3181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9AD1D2-D2D0-3896-062B-B6C51D01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58175B-A391-05B0-B40C-66BC8A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FCE29-19CE-BB8E-1EE5-B4C12FCE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57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F180C4-ECFD-1E11-53F8-FF03F86A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AE9DFF-0233-228D-1364-61038D40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5C7F-70E6-38A5-59B9-D349DE8A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CB4E-5CB6-40D8-AE3E-31B2EBFB28C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51664-BEF9-5DB8-AF6C-4A73271EE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BE416-7274-93D9-C059-BDBCE28D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8A94-27A6-4952-B6AE-B103CC403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3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05934-99DE-1B89-B642-C7001D0D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635391-3D2C-8B6E-9539-3C92421E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表示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トレンドグラフの表示</a:t>
            </a:r>
            <a:endParaRPr kumimoji="1" lang="en-US" altLang="ja-JP" dirty="0"/>
          </a:p>
          <a:p>
            <a:pPr lvl="1"/>
            <a:r>
              <a:rPr lang="ja-JP" altLang="en-US" dirty="0"/>
              <a:t>操作変数の表示</a:t>
            </a:r>
            <a:endParaRPr lang="en-US" altLang="ja-JP" dirty="0"/>
          </a:p>
          <a:p>
            <a:pPr lvl="1"/>
            <a:r>
              <a:rPr kumimoji="1" lang="ja-JP" altLang="en-US" dirty="0"/>
              <a:t>ガイダンスの表示</a:t>
            </a:r>
            <a:endParaRPr kumimoji="1" lang="en-US" altLang="ja-JP" dirty="0"/>
          </a:p>
          <a:p>
            <a:r>
              <a:rPr lang="ja-JP" altLang="en-US" dirty="0"/>
              <a:t>モデル更新画面？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31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8157D-6C0E-A5F2-A003-FBDD6B96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68"/>
            <a:ext cx="10515600" cy="793719"/>
          </a:xfrm>
        </p:spPr>
        <p:txBody>
          <a:bodyPr/>
          <a:lstStyle/>
          <a:p>
            <a:r>
              <a:rPr lang="ja-JP" altLang="en-US" dirty="0"/>
              <a:t>表示したいもの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DDFE9-DF22-3C56-9713-D0D7B97B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90"/>
            <a:ext cx="10515600" cy="578832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トレンドグラフ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実績値と予測値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RO</a:t>
            </a:r>
            <a:r>
              <a:rPr kumimoji="1" lang="ja-JP" altLang="en-US" dirty="0"/>
              <a:t>膜ろ過水量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水質（導電率、</a:t>
            </a:r>
            <a:r>
              <a:rPr kumimoji="1" lang="en-US" altLang="ja-JP" dirty="0"/>
              <a:t>TOC</a:t>
            </a:r>
            <a:r>
              <a:rPr kumimoji="1" lang="ja-JP" altLang="en-US" dirty="0"/>
              <a:t>など）</a:t>
            </a:r>
            <a:endParaRPr kumimoji="1" lang="en-US" altLang="ja-JP" dirty="0"/>
          </a:p>
          <a:p>
            <a:pPr lvl="2"/>
            <a:r>
              <a:rPr lang="ja-JP" altLang="en-US" dirty="0"/>
              <a:t>差圧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計算値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温度補正値（ろ過水量、差圧など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lvl="2"/>
            <a:r>
              <a:rPr lang="en-US" altLang="ja-JP" dirty="0"/>
              <a:t>LRV</a:t>
            </a:r>
            <a:r>
              <a:rPr lang="ja-JP" altLang="en-US" dirty="0"/>
              <a:t>？</a:t>
            </a:r>
            <a:endParaRPr lang="en-US" altLang="ja-JP" dirty="0"/>
          </a:p>
          <a:p>
            <a:pPr lvl="2"/>
            <a:r>
              <a:rPr lang="en-US" altLang="ja-JP" dirty="0"/>
              <a:t>Recovery rate?</a:t>
            </a:r>
          </a:p>
          <a:p>
            <a:r>
              <a:rPr lang="ja-JP" altLang="en-US" dirty="0"/>
              <a:t>操作変数</a:t>
            </a:r>
            <a:endParaRPr lang="en-US" altLang="ja-JP" dirty="0"/>
          </a:p>
          <a:p>
            <a:pPr lvl="1"/>
            <a:r>
              <a:rPr lang="ja-JP" altLang="en-US" dirty="0"/>
              <a:t>薬品注入量</a:t>
            </a:r>
            <a:endParaRPr lang="en-US" altLang="ja-JP" dirty="0"/>
          </a:p>
          <a:p>
            <a:r>
              <a:rPr lang="ja-JP" altLang="en-US" dirty="0"/>
              <a:t>ガイダンス</a:t>
            </a:r>
            <a:endParaRPr lang="en-US" altLang="ja-JP" dirty="0"/>
          </a:p>
          <a:p>
            <a:pPr lvl="1"/>
            <a:r>
              <a:rPr lang="ja-JP" altLang="en-US" dirty="0"/>
              <a:t>計算失敗</a:t>
            </a:r>
            <a:endParaRPr lang="en-US" altLang="ja-JP" dirty="0"/>
          </a:p>
          <a:p>
            <a:pPr lvl="1"/>
            <a:r>
              <a:rPr lang="ja-JP" altLang="en-US" dirty="0"/>
              <a:t>膜詰まり　←</a:t>
            </a:r>
            <a:r>
              <a:rPr lang="en-US" altLang="ja-JP" dirty="0"/>
              <a:t>CIP</a:t>
            </a:r>
            <a:r>
              <a:rPr lang="ja-JP" altLang="en-US" dirty="0"/>
              <a:t>のすすめ？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492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125DB3-6EEB-6BBB-167C-B6E6DBDB3668}"/>
              </a:ext>
            </a:extLst>
          </p:cNvPr>
          <p:cNvSpPr/>
          <p:nvPr/>
        </p:nvSpPr>
        <p:spPr>
          <a:xfrm>
            <a:off x="1059255" y="923453"/>
            <a:ext cx="10067454" cy="5540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>
            <a:extLst>
              <a:ext uri="{FF2B5EF4-FFF2-40B4-BE49-F238E27FC236}">
                <a16:creationId xmlns:a16="http://schemas.microsoft.com/office/drawing/2014/main" id="{F9066C37-F372-C35F-3F67-506B36D4111A}"/>
              </a:ext>
            </a:extLst>
          </p:cNvPr>
          <p:cNvSpPr/>
          <p:nvPr/>
        </p:nvSpPr>
        <p:spPr>
          <a:xfrm rot="10800000">
            <a:off x="1059255" y="649757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EC4479-6C7F-C53F-93BD-1DDE17C7F902}"/>
              </a:ext>
            </a:extLst>
          </p:cNvPr>
          <p:cNvSpPr txBox="1"/>
          <p:nvPr/>
        </p:nvSpPr>
        <p:spPr>
          <a:xfrm>
            <a:off x="1186004" y="621092"/>
            <a:ext cx="12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Main</a:t>
            </a:r>
            <a:endParaRPr kumimoji="1" lang="ja-JP" altLang="en-US" dirty="0"/>
          </a:p>
        </p:txBody>
      </p:sp>
      <p:sp>
        <p:nvSpPr>
          <p:cNvPr id="7" name="フローチャート: 手作業 6">
            <a:extLst>
              <a:ext uri="{FF2B5EF4-FFF2-40B4-BE49-F238E27FC236}">
                <a16:creationId xmlns:a16="http://schemas.microsoft.com/office/drawing/2014/main" id="{B76F8020-FAD4-73C7-81FA-336084E10F49}"/>
              </a:ext>
            </a:extLst>
          </p:cNvPr>
          <p:cNvSpPr/>
          <p:nvPr/>
        </p:nvSpPr>
        <p:spPr>
          <a:xfrm rot="10800000">
            <a:off x="2497244" y="648250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71C070-178D-89B9-A9D0-E0D894A9CE80}"/>
              </a:ext>
            </a:extLst>
          </p:cNvPr>
          <p:cNvSpPr txBox="1"/>
          <p:nvPr/>
        </p:nvSpPr>
        <p:spPr>
          <a:xfrm>
            <a:off x="2741690" y="646744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1</a:t>
            </a:r>
            <a:endParaRPr kumimoji="1" lang="ja-JP" altLang="en-US" sz="1600" dirty="0"/>
          </a:p>
        </p:txBody>
      </p:sp>
      <p:sp>
        <p:nvSpPr>
          <p:cNvPr id="9" name="フローチャート: 手作業 8">
            <a:extLst>
              <a:ext uri="{FF2B5EF4-FFF2-40B4-BE49-F238E27FC236}">
                <a16:creationId xmlns:a16="http://schemas.microsoft.com/office/drawing/2014/main" id="{D9BE54B7-6F0D-2A44-0AC8-0DB656EC8DE0}"/>
              </a:ext>
            </a:extLst>
          </p:cNvPr>
          <p:cNvSpPr/>
          <p:nvPr/>
        </p:nvSpPr>
        <p:spPr>
          <a:xfrm rot="10800000">
            <a:off x="3944288" y="646744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E28E04-E3D7-EEC4-861F-CA19F2DC9256}"/>
              </a:ext>
            </a:extLst>
          </p:cNvPr>
          <p:cNvSpPr txBox="1"/>
          <p:nvPr/>
        </p:nvSpPr>
        <p:spPr>
          <a:xfrm>
            <a:off x="4188734" y="645238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2</a:t>
            </a:r>
            <a:endParaRPr kumimoji="1" lang="ja-JP" altLang="en-US" sz="1600" dirty="0"/>
          </a:p>
        </p:txBody>
      </p:sp>
      <p:sp>
        <p:nvSpPr>
          <p:cNvPr id="11" name="フローチャート: 手作業 10">
            <a:extLst>
              <a:ext uri="{FF2B5EF4-FFF2-40B4-BE49-F238E27FC236}">
                <a16:creationId xmlns:a16="http://schemas.microsoft.com/office/drawing/2014/main" id="{43942CE7-C660-DA38-0989-F42A51B6D7B1}"/>
              </a:ext>
            </a:extLst>
          </p:cNvPr>
          <p:cNvSpPr/>
          <p:nvPr/>
        </p:nvSpPr>
        <p:spPr>
          <a:xfrm rot="10800000">
            <a:off x="5409443" y="645238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2FBBC3-88AC-8A1D-2EF9-BB2052EB24C6}"/>
              </a:ext>
            </a:extLst>
          </p:cNvPr>
          <p:cNvSpPr txBox="1"/>
          <p:nvPr/>
        </p:nvSpPr>
        <p:spPr>
          <a:xfrm>
            <a:off x="5576939" y="67089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44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125DB3-6EEB-6BBB-167C-B6E6DBDB3668}"/>
              </a:ext>
            </a:extLst>
          </p:cNvPr>
          <p:cNvSpPr/>
          <p:nvPr/>
        </p:nvSpPr>
        <p:spPr>
          <a:xfrm>
            <a:off x="1059255" y="923453"/>
            <a:ext cx="10067454" cy="5540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>
            <a:extLst>
              <a:ext uri="{FF2B5EF4-FFF2-40B4-BE49-F238E27FC236}">
                <a16:creationId xmlns:a16="http://schemas.microsoft.com/office/drawing/2014/main" id="{F9066C37-F372-C35F-3F67-506B36D4111A}"/>
              </a:ext>
            </a:extLst>
          </p:cNvPr>
          <p:cNvSpPr/>
          <p:nvPr/>
        </p:nvSpPr>
        <p:spPr>
          <a:xfrm rot="10800000">
            <a:off x="1059255" y="649757"/>
            <a:ext cx="1457608" cy="273696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59E8E4-74F0-C786-BF8B-4040047A5E44}"/>
              </a:ext>
            </a:extLst>
          </p:cNvPr>
          <p:cNvSpPr/>
          <p:nvPr/>
        </p:nvSpPr>
        <p:spPr>
          <a:xfrm>
            <a:off x="1182461" y="1166795"/>
            <a:ext cx="3265984" cy="848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80EF7B-5237-C4BE-4F73-8D5ED8505AD1}"/>
              </a:ext>
            </a:extLst>
          </p:cNvPr>
          <p:cNvSpPr txBox="1"/>
          <p:nvPr/>
        </p:nvSpPr>
        <p:spPr>
          <a:xfrm>
            <a:off x="1258715" y="1193468"/>
            <a:ext cx="290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December 5th, 2023, </a:t>
            </a:r>
            <a:r>
              <a:rPr kumimoji="1" lang="en-US" altLang="ja-JP" sz="1400" dirty="0"/>
              <a:t>0:00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470BC5-91FD-4F43-5C0C-0B3E75D8949F}"/>
              </a:ext>
            </a:extLst>
          </p:cNvPr>
          <p:cNvSpPr txBox="1"/>
          <p:nvPr/>
        </p:nvSpPr>
        <p:spPr>
          <a:xfrm>
            <a:off x="1258715" y="1432139"/>
            <a:ext cx="298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Anti-</a:t>
            </a:r>
            <a:r>
              <a:rPr kumimoji="1" lang="en-US" altLang="ja-JP" sz="1400" dirty="0" err="1"/>
              <a:t>Scalant</a:t>
            </a:r>
            <a:r>
              <a:rPr kumimoji="1" lang="en-US" altLang="ja-JP" sz="1400" dirty="0"/>
              <a:t>:  </a:t>
            </a:r>
            <a:r>
              <a:rPr kumimoji="1" lang="ja-JP" altLang="en-US" sz="1400" dirty="0"/>
              <a:t>●●</a:t>
            </a:r>
            <a:r>
              <a:rPr kumimoji="1" lang="en-US" altLang="ja-JP" sz="1400" dirty="0"/>
              <a:t>  m3/h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2D048F-4B01-1FD6-F982-99E731967FD2}"/>
              </a:ext>
            </a:extLst>
          </p:cNvPr>
          <p:cNvSpPr txBox="1"/>
          <p:nvPr/>
        </p:nvSpPr>
        <p:spPr>
          <a:xfrm>
            <a:off x="1241297" y="1691083"/>
            <a:ext cx="298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Sulfuric Acid</a:t>
            </a:r>
            <a:r>
              <a:rPr kumimoji="1" lang="en-US" altLang="ja-JP" sz="1400" dirty="0"/>
              <a:t>: </a:t>
            </a:r>
            <a:r>
              <a:rPr lang="ja-JP" altLang="en-US" sz="1400" dirty="0"/>
              <a:t> </a:t>
            </a:r>
            <a:r>
              <a:rPr kumimoji="1" lang="ja-JP" altLang="en-US" sz="1400" dirty="0"/>
              <a:t>●●</a:t>
            </a:r>
            <a:r>
              <a:rPr kumimoji="1" lang="en-US" altLang="ja-JP" sz="1400" dirty="0"/>
              <a:t>  m3/h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5AE2AC-7373-C72B-39AD-75E0703462D6}"/>
              </a:ext>
            </a:extLst>
          </p:cNvPr>
          <p:cNvSpPr txBox="1"/>
          <p:nvPr/>
        </p:nvSpPr>
        <p:spPr>
          <a:xfrm>
            <a:off x="1104806" y="902633"/>
            <a:ext cx="263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&lt;Operation Values&gt;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928A73-A59A-646E-5A33-54253D27F56D}"/>
              </a:ext>
            </a:extLst>
          </p:cNvPr>
          <p:cNvSpPr txBox="1"/>
          <p:nvPr/>
        </p:nvSpPr>
        <p:spPr>
          <a:xfrm>
            <a:off x="1186004" y="621092"/>
            <a:ext cx="12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Main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E12261-F317-4195-A7D7-1B6E89F7F7F9}"/>
              </a:ext>
            </a:extLst>
          </p:cNvPr>
          <p:cNvSpPr/>
          <p:nvPr/>
        </p:nvSpPr>
        <p:spPr>
          <a:xfrm>
            <a:off x="1186004" y="209022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E601FB9-8927-7970-A4C3-16B806D86B89}"/>
              </a:ext>
            </a:extLst>
          </p:cNvPr>
          <p:cNvSpPr/>
          <p:nvPr/>
        </p:nvSpPr>
        <p:spPr>
          <a:xfrm>
            <a:off x="4689927" y="1163533"/>
            <a:ext cx="6349754" cy="86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359A8AE-B760-9C77-A673-B87D6F816503}"/>
              </a:ext>
            </a:extLst>
          </p:cNvPr>
          <p:cNvCxnSpPr/>
          <p:nvPr/>
        </p:nvCxnSpPr>
        <p:spPr>
          <a:xfrm>
            <a:off x="1700647" y="329750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64BDB9E-5B8C-7832-162E-1F9EDA72E7B0}"/>
              </a:ext>
            </a:extLst>
          </p:cNvPr>
          <p:cNvCxnSpPr>
            <a:cxnSpLocks/>
          </p:cNvCxnSpPr>
          <p:nvPr/>
        </p:nvCxnSpPr>
        <p:spPr>
          <a:xfrm flipV="1">
            <a:off x="1707735" y="214230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26107A-3532-8B71-71BB-E977CABCDCB1}"/>
              </a:ext>
            </a:extLst>
          </p:cNvPr>
          <p:cNvSpPr txBox="1"/>
          <p:nvPr/>
        </p:nvSpPr>
        <p:spPr>
          <a:xfrm>
            <a:off x="5554394" y="327846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C27571-E1D8-F5A4-639D-BF17F0361453}"/>
              </a:ext>
            </a:extLst>
          </p:cNvPr>
          <p:cNvSpPr txBox="1"/>
          <p:nvPr/>
        </p:nvSpPr>
        <p:spPr>
          <a:xfrm rot="16200000">
            <a:off x="844899" y="2476815"/>
            <a:ext cx="12311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)Feed</a:t>
            </a:r>
            <a:r>
              <a:rPr lang="ja-JP" altLang="en-US" sz="1050" dirty="0"/>
              <a:t> </a:t>
            </a:r>
            <a:r>
              <a:rPr lang="en-US" altLang="ja-JP" sz="1050" dirty="0"/>
              <a:t> Conductivity [</a:t>
            </a:r>
            <a:r>
              <a:rPr lang="en-US" altLang="ja-JP" sz="1050" dirty="0" err="1"/>
              <a:t>μS</a:t>
            </a:r>
            <a:r>
              <a:rPr lang="en-US" altLang="ja-JP" sz="1050" dirty="0"/>
              <a:t>/cm]</a:t>
            </a:r>
            <a:endParaRPr kumimoji="1" lang="ja-JP" altLang="en-US" sz="105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5E864A7-3E86-99C0-A74E-2265930A88BC}"/>
              </a:ext>
            </a:extLst>
          </p:cNvPr>
          <p:cNvCxnSpPr/>
          <p:nvPr/>
        </p:nvCxnSpPr>
        <p:spPr>
          <a:xfrm>
            <a:off x="2811390" y="2242118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33EBE63-97D8-3FF8-8B0D-DEAA0DFC2522}"/>
              </a:ext>
            </a:extLst>
          </p:cNvPr>
          <p:cNvSpPr txBox="1"/>
          <p:nvPr/>
        </p:nvSpPr>
        <p:spPr>
          <a:xfrm>
            <a:off x="3052393" y="2103524"/>
            <a:ext cx="1428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kumimoji="1" lang="en-US" altLang="ja-JP" sz="1400" dirty="0"/>
              <a:t>Actual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Value</a:t>
            </a:r>
            <a:endParaRPr kumimoji="1" lang="ja-JP" altLang="en-US" sz="1400" dirty="0"/>
          </a:p>
        </p:txBody>
      </p:sp>
      <p:sp>
        <p:nvSpPr>
          <p:cNvPr id="41" name="フローチャート: 手作業 40">
            <a:extLst>
              <a:ext uri="{FF2B5EF4-FFF2-40B4-BE49-F238E27FC236}">
                <a16:creationId xmlns:a16="http://schemas.microsoft.com/office/drawing/2014/main" id="{90E63358-01EA-4337-8C66-37419D287DEA}"/>
              </a:ext>
            </a:extLst>
          </p:cNvPr>
          <p:cNvSpPr/>
          <p:nvPr/>
        </p:nvSpPr>
        <p:spPr>
          <a:xfrm rot="10800000">
            <a:off x="2497244" y="648250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5771362-0E66-7FAB-32FB-F7B788DDEEAE}"/>
              </a:ext>
            </a:extLst>
          </p:cNvPr>
          <p:cNvSpPr txBox="1"/>
          <p:nvPr/>
        </p:nvSpPr>
        <p:spPr>
          <a:xfrm>
            <a:off x="2741690" y="646744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1</a:t>
            </a:r>
            <a:endParaRPr kumimoji="1" lang="ja-JP" altLang="en-US" sz="1600" dirty="0"/>
          </a:p>
        </p:txBody>
      </p:sp>
      <p:sp>
        <p:nvSpPr>
          <p:cNvPr id="43" name="フローチャート: 手作業 42">
            <a:extLst>
              <a:ext uri="{FF2B5EF4-FFF2-40B4-BE49-F238E27FC236}">
                <a16:creationId xmlns:a16="http://schemas.microsoft.com/office/drawing/2014/main" id="{7158132C-B67D-99EB-6330-3792E7A2A4A2}"/>
              </a:ext>
            </a:extLst>
          </p:cNvPr>
          <p:cNvSpPr/>
          <p:nvPr/>
        </p:nvSpPr>
        <p:spPr>
          <a:xfrm rot="10800000">
            <a:off x="3944288" y="646744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B831D08-E23C-8576-B23C-2C482F39311A}"/>
              </a:ext>
            </a:extLst>
          </p:cNvPr>
          <p:cNvSpPr txBox="1"/>
          <p:nvPr/>
        </p:nvSpPr>
        <p:spPr>
          <a:xfrm>
            <a:off x="4188734" y="645238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2</a:t>
            </a:r>
            <a:endParaRPr kumimoji="1" lang="ja-JP" altLang="en-US" sz="1600" dirty="0"/>
          </a:p>
        </p:txBody>
      </p:sp>
      <p:sp>
        <p:nvSpPr>
          <p:cNvPr id="45" name="フローチャート: 手作業 44">
            <a:extLst>
              <a:ext uri="{FF2B5EF4-FFF2-40B4-BE49-F238E27FC236}">
                <a16:creationId xmlns:a16="http://schemas.microsoft.com/office/drawing/2014/main" id="{5693F24E-6D37-7157-C1F0-41BD25B3E934}"/>
              </a:ext>
            </a:extLst>
          </p:cNvPr>
          <p:cNvSpPr/>
          <p:nvPr/>
        </p:nvSpPr>
        <p:spPr>
          <a:xfrm rot="10800000">
            <a:off x="5409443" y="645238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A066B3B-7196-2AAA-87A6-E1C142463E45}"/>
              </a:ext>
            </a:extLst>
          </p:cNvPr>
          <p:cNvSpPr txBox="1"/>
          <p:nvPr/>
        </p:nvSpPr>
        <p:spPr>
          <a:xfrm>
            <a:off x="5576939" y="67089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E9AE51D-0074-901F-7974-37D8CDDBE996}"/>
              </a:ext>
            </a:extLst>
          </p:cNvPr>
          <p:cNvCxnSpPr/>
          <p:nvPr/>
        </p:nvCxnSpPr>
        <p:spPr>
          <a:xfrm>
            <a:off x="4925085" y="232249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BF215857-DE6B-B784-60E5-4498E757B932}"/>
              </a:ext>
            </a:extLst>
          </p:cNvPr>
          <p:cNvSpPr/>
          <p:nvPr/>
        </p:nvSpPr>
        <p:spPr>
          <a:xfrm>
            <a:off x="1858368" y="242832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BA65319-62D8-AB55-4BBB-296FDE7A7983}"/>
              </a:ext>
            </a:extLst>
          </p:cNvPr>
          <p:cNvSpPr txBox="1"/>
          <p:nvPr/>
        </p:nvSpPr>
        <p:spPr>
          <a:xfrm>
            <a:off x="4686382" y="324995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80C9A6-53A2-F0D6-67E7-3EA73BDEEDDF}"/>
              </a:ext>
            </a:extLst>
          </p:cNvPr>
          <p:cNvSpPr txBox="1"/>
          <p:nvPr/>
        </p:nvSpPr>
        <p:spPr>
          <a:xfrm>
            <a:off x="4623079" y="906393"/>
            <a:ext cx="263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&lt;Operation </a:t>
            </a:r>
            <a:r>
              <a:rPr lang="en-US" altLang="ja-JP" sz="1400" dirty="0"/>
              <a:t>Conditions</a:t>
            </a:r>
            <a:r>
              <a:rPr kumimoji="1" lang="en-US" altLang="ja-JP" sz="1400" dirty="0"/>
              <a:t>&gt;</a:t>
            </a:r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3DBE1A-ABF8-C1F1-823E-9F3F767B1EA8}"/>
              </a:ext>
            </a:extLst>
          </p:cNvPr>
          <p:cNvSpPr txBox="1"/>
          <p:nvPr/>
        </p:nvSpPr>
        <p:spPr>
          <a:xfrm>
            <a:off x="4698636" y="1427406"/>
            <a:ext cx="298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Recovery Rate</a:t>
            </a:r>
            <a:r>
              <a:rPr kumimoji="1" lang="en-US" altLang="ja-JP" sz="1400" dirty="0"/>
              <a:t>:  </a:t>
            </a:r>
            <a:r>
              <a:rPr kumimoji="1" lang="ja-JP" altLang="en-US" sz="1400" dirty="0"/>
              <a:t>●●</a:t>
            </a:r>
            <a:r>
              <a:rPr kumimoji="1" lang="en-US" altLang="ja-JP" sz="1400" dirty="0"/>
              <a:t>  </a:t>
            </a:r>
            <a:r>
              <a:rPr lang="en-US" altLang="ja-JP" sz="1400" dirty="0"/>
              <a:t>%</a:t>
            </a:r>
            <a:r>
              <a:rPr kumimoji="1" lang="en-US" altLang="ja-JP" sz="1400" dirty="0"/>
              <a:t> 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944A90-AF88-CABD-823E-D3F8879D9CBD}"/>
              </a:ext>
            </a:extLst>
          </p:cNvPr>
          <p:cNvSpPr txBox="1"/>
          <p:nvPr/>
        </p:nvSpPr>
        <p:spPr>
          <a:xfrm>
            <a:off x="4698797" y="1187608"/>
            <a:ext cx="298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Permeate Flow:  </a:t>
            </a:r>
            <a:r>
              <a:rPr kumimoji="1" lang="ja-JP" altLang="en-US" sz="1400" dirty="0"/>
              <a:t>●●</a:t>
            </a:r>
            <a:r>
              <a:rPr kumimoji="1" lang="en-US" altLang="ja-JP" sz="1400" dirty="0"/>
              <a:t>  </a:t>
            </a:r>
            <a:r>
              <a:rPr lang="en-US" altLang="ja-JP" sz="1400" dirty="0" err="1"/>
              <a:t>gpm</a:t>
            </a:r>
            <a:r>
              <a:rPr kumimoji="1" lang="en-US" altLang="ja-JP" sz="1400" dirty="0"/>
              <a:t>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A5FA84-154E-6A1F-ABA5-AD3CC4DB4B65}"/>
              </a:ext>
            </a:extLst>
          </p:cNvPr>
          <p:cNvSpPr txBox="1"/>
          <p:nvPr/>
        </p:nvSpPr>
        <p:spPr>
          <a:xfrm>
            <a:off x="7428937" y="1191959"/>
            <a:ext cx="298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(Permeate Flow:  </a:t>
            </a:r>
            <a:r>
              <a:rPr kumimoji="1" lang="ja-JP" altLang="en-US" sz="1400" dirty="0"/>
              <a:t>●●</a:t>
            </a:r>
            <a:r>
              <a:rPr kumimoji="1" lang="en-US" altLang="ja-JP" sz="1400" dirty="0"/>
              <a:t>  MGD</a:t>
            </a:r>
            <a:r>
              <a:rPr lang="en-US" altLang="ja-JP" sz="1400" dirty="0"/>
              <a:t>)</a:t>
            </a:r>
            <a:r>
              <a:rPr kumimoji="1" lang="en-US" altLang="ja-JP" sz="1400" dirty="0"/>
              <a:t> 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1E5F7C-4C84-BA5B-87DA-63DFE3DE58E0}"/>
              </a:ext>
            </a:extLst>
          </p:cNvPr>
          <p:cNvSpPr txBox="1"/>
          <p:nvPr/>
        </p:nvSpPr>
        <p:spPr>
          <a:xfrm>
            <a:off x="4701185" y="1685926"/>
            <a:ext cx="500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LRV (TOC):  </a:t>
            </a:r>
            <a:r>
              <a:rPr kumimoji="1" lang="ja-JP" altLang="en-US" sz="1400" dirty="0"/>
              <a:t>●</a:t>
            </a:r>
            <a:r>
              <a:rPr lang="en-US" altLang="ja-JP" sz="1400" dirty="0"/>
              <a:t>	LRV(Conductivity): </a:t>
            </a:r>
            <a:r>
              <a:rPr lang="ja-JP" altLang="en-US" sz="1400" dirty="0"/>
              <a:t>●</a:t>
            </a:r>
            <a:r>
              <a:rPr kumimoji="1" lang="en-US" altLang="ja-JP" sz="1400" dirty="0"/>
              <a:t> 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515FAE3-4EDC-10BB-F3B2-CE8F862A6245}"/>
              </a:ext>
            </a:extLst>
          </p:cNvPr>
          <p:cNvSpPr/>
          <p:nvPr/>
        </p:nvSpPr>
        <p:spPr>
          <a:xfrm>
            <a:off x="1190355" y="3548911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D742A3-7652-5063-74E7-B62B413B318E}"/>
              </a:ext>
            </a:extLst>
          </p:cNvPr>
          <p:cNvCxnSpPr/>
          <p:nvPr/>
        </p:nvCxnSpPr>
        <p:spPr>
          <a:xfrm>
            <a:off x="1704998" y="4756197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7859A52E-5C68-5973-14AC-94EA115C6AC4}"/>
              </a:ext>
            </a:extLst>
          </p:cNvPr>
          <p:cNvCxnSpPr>
            <a:cxnSpLocks/>
          </p:cNvCxnSpPr>
          <p:nvPr/>
        </p:nvCxnSpPr>
        <p:spPr>
          <a:xfrm flipV="1">
            <a:off x="1712086" y="3600989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C5BFD8B-2EF5-F4CC-ED9B-9065879BE546}"/>
              </a:ext>
            </a:extLst>
          </p:cNvPr>
          <p:cNvSpPr txBox="1"/>
          <p:nvPr/>
        </p:nvSpPr>
        <p:spPr>
          <a:xfrm>
            <a:off x="5558745" y="4737158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27E5CB3-E274-0DB7-4008-5A1238E4BF88}"/>
              </a:ext>
            </a:extLst>
          </p:cNvPr>
          <p:cNvSpPr txBox="1"/>
          <p:nvPr/>
        </p:nvSpPr>
        <p:spPr>
          <a:xfrm rot="16200000">
            <a:off x="849250" y="4016295"/>
            <a:ext cx="1231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 Feed TOC [mg/L]</a:t>
            </a:r>
            <a:endParaRPr kumimoji="1" lang="ja-JP" altLang="en-US" sz="1050" dirty="0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97E4EE6-0E83-4488-34C9-C50D09953893}"/>
              </a:ext>
            </a:extLst>
          </p:cNvPr>
          <p:cNvCxnSpPr/>
          <p:nvPr/>
        </p:nvCxnSpPr>
        <p:spPr>
          <a:xfrm>
            <a:off x="4929436" y="3781182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559D8507-3296-98C2-FD61-33AC55F88332}"/>
              </a:ext>
            </a:extLst>
          </p:cNvPr>
          <p:cNvSpPr/>
          <p:nvPr/>
        </p:nvSpPr>
        <p:spPr>
          <a:xfrm>
            <a:off x="1862719" y="3887017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7C53763-6A3F-B3B2-4E1F-57F201680DAB}"/>
              </a:ext>
            </a:extLst>
          </p:cNvPr>
          <p:cNvSpPr txBox="1"/>
          <p:nvPr/>
        </p:nvSpPr>
        <p:spPr>
          <a:xfrm>
            <a:off x="4690733" y="4708645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B38E1E38-BB77-83E9-C346-9813B9D2A5CD}"/>
              </a:ext>
            </a:extLst>
          </p:cNvPr>
          <p:cNvSpPr/>
          <p:nvPr/>
        </p:nvSpPr>
        <p:spPr>
          <a:xfrm>
            <a:off x="1194706" y="501631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27E30561-703C-9493-3584-A07D43756AD1}"/>
              </a:ext>
            </a:extLst>
          </p:cNvPr>
          <p:cNvCxnSpPr/>
          <p:nvPr/>
        </p:nvCxnSpPr>
        <p:spPr>
          <a:xfrm>
            <a:off x="1709349" y="622359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BA0C3A02-9136-202E-76DC-EA8E4562DD6D}"/>
              </a:ext>
            </a:extLst>
          </p:cNvPr>
          <p:cNvCxnSpPr>
            <a:cxnSpLocks/>
          </p:cNvCxnSpPr>
          <p:nvPr/>
        </p:nvCxnSpPr>
        <p:spPr>
          <a:xfrm flipV="1">
            <a:off x="1716437" y="506839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C115AD5-57C8-0853-B18A-B205DA685D9B}"/>
              </a:ext>
            </a:extLst>
          </p:cNvPr>
          <p:cNvSpPr txBox="1"/>
          <p:nvPr/>
        </p:nvSpPr>
        <p:spPr>
          <a:xfrm>
            <a:off x="5563096" y="620455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62C4BEA-8140-EAD0-D0F3-1692046E9A7D}"/>
              </a:ext>
            </a:extLst>
          </p:cNvPr>
          <p:cNvSpPr txBox="1"/>
          <p:nvPr/>
        </p:nvSpPr>
        <p:spPr>
          <a:xfrm rot="16200000">
            <a:off x="853601" y="5483696"/>
            <a:ext cx="1231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 Feed Pressure [psi]</a:t>
            </a:r>
            <a:endParaRPr kumimoji="1" lang="ja-JP" altLang="en-US" sz="105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484F25C-9982-DD51-40E7-96149AD04909}"/>
              </a:ext>
            </a:extLst>
          </p:cNvPr>
          <p:cNvCxnSpPr/>
          <p:nvPr/>
        </p:nvCxnSpPr>
        <p:spPr>
          <a:xfrm>
            <a:off x="4933787" y="524858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93599F4D-16D0-B750-7599-935CC0FECF5A}"/>
              </a:ext>
            </a:extLst>
          </p:cNvPr>
          <p:cNvSpPr/>
          <p:nvPr/>
        </p:nvSpPr>
        <p:spPr>
          <a:xfrm>
            <a:off x="1867070" y="535441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6296103-3B91-924C-5455-F1A6A3CF4EBD}"/>
              </a:ext>
            </a:extLst>
          </p:cNvPr>
          <p:cNvSpPr txBox="1"/>
          <p:nvPr/>
        </p:nvSpPr>
        <p:spPr>
          <a:xfrm>
            <a:off x="4695084" y="617604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23E9D15F-430B-784A-A06B-6BCA8E76247F}"/>
              </a:ext>
            </a:extLst>
          </p:cNvPr>
          <p:cNvSpPr/>
          <p:nvPr/>
        </p:nvSpPr>
        <p:spPr>
          <a:xfrm>
            <a:off x="6241345" y="209457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B65DF11-A3C9-BBF5-6128-9AB62891A38B}"/>
              </a:ext>
            </a:extLst>
          </p:cNvPr>
          <p:cNvCxnSpPr/>
          <p:nvPr/>
        </p:nvCxnSpPr>
        <p:spPr>
          <a:xfrm>
            <a:off x="6755988" y="330185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B3E0CA3C-3F70-7D1D-13B1-146639DE1576}"/>
              </a:ext>
            </a:extLst>
          </p:cNvPr>
          <p:cNvCxnSpPr>
            <a:cxnSpLocks/>
          </p:cNvCxnSpPr>
          <p:nvPr/>
        </p:nvCxnSpPr>
        <p:spPr>
          <a:xfrm flipV="1">
            <a:off x="6763076" y="214665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04B229B8-3F5E-862A-352C-C9398656BE32}"/>
              </a:ext>
            </a:extLst>
          </p:cNvPr>
          <p:cNvSpPr/>
          <p:nvPr/>
        </p:nvSpPr>
        <p:spPr>
          <a:xfrm>
            <a:off x="7046610" y="2463862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1A5F50EC-302E-AB3C-8F8C-A0F3C675A6A1}"/>
              </a:ext>
            </a:extLst>
          </p:cNvPr>
          <p:cNvSpPr txBox="1"/>
          <p:nvPr/>
        </p:nvSpPr>
        <p:spPr>
          <a:xfrm>
            <a:off x="10609735" y="328281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FD6A872-AC3C-E1A7-C5A9-ADDD8884C1D5}"/>
              </a:ext>
            </a:extLst>
          </p:cNvPr>
          <p:cNvSpPr txBox="1"/>
          <p:nvPr/>
        </p:nvSpPr>
        <p:spPr>
          <a:xfrm rot="16200000">
            <a:off x="5900240" y="2481165"/>
            <a:ext cx="12311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)Feed</a:t>
            </a:r>
            <a:r>
              <a:rPr lang="ja-JP" altLang="en-US" sz="1050" dirty="0"/>
              <a:t> </a:t>
            </a:r>
            <a:r>
              <a:rPr lang="en-US" altLang="ja-JP" sz="1050" dirty="0"/>
              <a:t> Conductivity [</a:t>
            </a:r>
            <a:r>
              <a:rPr lang="en-US" altLang="ja-JP" sz="1050" dirty="0" err="1"/>
              <a:t>μS</a:t>
            </a:r>
            <a:r>
              <a:rPr lang="en-US" altLang="ja-JP" sz="1050" dirty="0"/>
              <a:t>/cm]</a:t>
            </a:r>
            <a:endParaRPr kumimoji="1" lang="ja-JP" altLang="en-US" sz="1050" dirty="0"/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282C0B00-C0EF-C88D-5861-3C7790983B36}"/>
              </a:ext>
            </a:extLst>
          </p:cNvPr>
          <p:cNvCxnSpPr/>
          <p:nvPr/>
        </p:nvCxnSpPr>
        <p:spPr>
          <a:xfrm>
            <a:off x="7153543" y="2246468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919F19-934A-45F9-C59E-55D81CED1B7E}"/>
              </a:ext>
            </a:extLst>
          </p:cNvPr>
          <p:cNvSpPr txBox="1"/>
          <p:nvPr/>
        </p:nvSpPr>
        <p:spPr>
          <a:xfrm>
            <a:off x="7394547" y="2107874"/>
            <a:ext cx="167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kumimoji="1" lang="en-US" altLang="ja-JP" sz="1400" dirty="0"/>
              <a:t>Actual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V</a:t>
            </a:r>
            <a:r>
              <a:rPr kumimoji="1" lang="en-US" altLang="ja-JP" sz="1400" dirty="0"/>
              <a:t>alue</a:t>
            </a:r>
            <a:endParaRPr kumimoji="1" lang="ja-JP" altLang="en-US" sz="1400" dirty="0"/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20311395-5DF5-0C01-ED92-BD637068A83E}"/>
              </a:ext>
            </a:extLst>
          </p:cNvPr>
          <p:cNvCxnSpPr/>
          <p:nvPr/>
        </p:nvCxnSpPr>
        <p:spPr>
          <a:xfrm>
            <a:off x="8920770" y="2246468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1F13C6D1-C4B2-5ACA-20A2-61DF91E40981}"/>
              </a:ext>
            </a:extLst>
          </p:cNvPr>
          <p:cNvSpPr txBox="1"/>
          <p:nvPr/>
        </p:nvSpPr>
        <p:spPr>
          <a:xfrm>
            <a:off x="9144051" y="2104331"/>
            <a:ext cx="198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en-US" altLang="ja-JP" sz="1400" dirty="0"/>
              <a:t>Prediction Value</a:t>
            </a:r>
            <a:endParaRPr kumimoji="1" lang="ja-JP" altLang="en-US" sz="1400" dirty="0"/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BA70DF28-7E9A-D0AF-82C3-B440F1F32D2B}"/>
              </a:ext>
            </a:extLst>
          </p:cNvPr>
          <p:cNvCxnSpPr/>
          <p:nvPr/>
        </p:nvCxnSpPr>
        <p:spPr>
          <a:xfrm>
            <a:off x="9980426" y="232684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フリーフォーム: 図形 169">
            <a:extLst>
              <a:ext uri="{FF2B5EF4-FFF2-40B4-BE49-F238E27FC236}">
                <a16:creationId xmlns:a16="http://schemas.microsoft.com/office/drawing/2014/main" id="{C69E5E39-EF4C-8B11-20BE-79CDD2D641CC}"/>
              </a:ext>
            </a:extLst>
          </p:cNvPr>
          <p:cNvSpPr/>
          <p:nvPr/>
        </p:nvSpPr>
        <p:spPr>
          <a:xfrm>
            <a:off x="6913709" y="243267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3FDED2B2-A2A6-C560-D96A-441294DAA50E}"/>
              </a:ext>
            </a:extLst>
          </p:cNvPr>
          <p:cNvSpPr txBox="1"/>
          <p:nvPr/>
        </p:nvSpPr>
        <p:spPr>
          <a:xfrm>
            <a:off x="9741723" y="325430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72" name="フリーフォーム: 図形 171">
            <a:extLst>
              <a:ext uri="{FF2B5EF4-FFF2-40B4-BE49-F238E27FC236}">
                <a16:creationId xmlns:a16="http://schemas.microsoft.com/office/drawing/2014/main" id="{33C1D20B-D03C-52B8-1FED-548A94F23899}"/>
              </a:ext>
            </a:extLst>
          </p:cNvPr>
          <p:cNvSpPr/>
          <p:nvPr/>
        </p:nvSpPr>
        <p:spPr>
          <a:xfrm>
            <a:off x="9981760" y="2561618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0ACF70CF-40C6-FF34-EF09-F059DDA12D9E}"/>
              </a:ext>
            </a:extLst>
          </p:cNvPr>
          <p:cNvSpPr/>
          <p:nvPr/>
        </p:nvSpPr>
        <p:spPr>
          <a:xfrm>
            <a:off x="6245696" y="3553261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7B408922-F62D-366E-E41D-C2E2453A47CB}"/>
              </a:ext>
            </a:extLst>
          </p:cNvPr>
          <p:cNvCxnSpPr/>
          <p:nvPr/>
        </p:nvCxnSpPr>
        <p:spPr>
          <a:xfrm>
            <a:off x="6760339" y="4760547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9DF8C7E-5ACF-9899-B7A3-45056893A223}"/>
              </a:ext>
            </a:extLst>
          </p:cNvPr>
          <p:cNvCxnSpPr>
            <a:cxnSpLocks/>
          </p:cNvCxnSpPr>
          <p:nvPr/>
        </p:nvCxnSpPr>
        <p:spPr>
          <a:xfrm flipV="1">
            <a:off x="6767427" y="3605339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フリーフォーム: 図形 177">
            <a:extLst>
              <a:ext uri="{FF2B5EF4-FFF2-40B4-BE49-F238E27FC236}">
                <a16:creationId xmlns:a16="http://schemas.microsoft.com/office/drawing/2014/main" id="{CDD0BA5D-64D1-853A-B771-326F22CEA200}"/>
              </a:ext>
            </a:extLst>
          </p:cNvPr>
          <p:cNvSpPr/>
          <p:nvPr/>
        </p:nvSpPr>
        <p:spPr>
          <a:xfrm>
            <a:off x="7050961" y="3922551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B623843-BFA8-B74E-53FF-F4F74D435B87}"/>
              </a:ext>
            </a:extLst>
          </p:cNvPr>
          <p:cNvSpPr txBox="1"/>
          <p:nvPr/>
        </p:nvSpPr>
        <p:spPr>
          <a:xfrm>
            <a:off x="10614086" y="4741508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CF73236-B0FF-D12B-8C53-617894836CFC}"/>
              </a:ext>
            </a:extLst>
          </p:cNvPr>
          <p:cNvSpPr txBox="1"/>
          <p:nvPr/>
        </p:nvSpPr>
        <p:spPr>
          <a:xfrm rot="16200000">
            <a:off x="5904591" y="4020645"/>
            <a:ext cx="1231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 Feed TOC [mg/L]</a:t>
            </a:r>
            <a:endParaRPr kumimoji="1" lang="ja-JP" altLang="en-US" sz="1050" dirty="0"/>
          </a:p>
        </p:txBody>
      </p: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8841EE58-B083-BE38-B2E3-BEE2A6BF15C7}"/>
              </a:ext>
            </a:extLst>
          </p:cNvPr>
          <p:cNvCxnSpPr/>
          <p:nvPr/>
        </p:nvCxnSpPr>
        <p:spPr>
          <a:xfrm>
            <a:off x="9984777" y="3785532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フリーフォーム: 図形 185">
            <a:extLst>
              <a:ext uri="{FF2B5EF4-FFF2-40B4-BE49-F238E27FC236}">
                <a16:creationId xmlns:a16="http://schemas.microsoft.com/office/drawing/2014/main" id="{DD507038-8C74-B3B9-2335-5E05E0CC8E07}"/>
              </a:ext>
            </a:extLst>
          </p:cNvPr>
          <p:cNvSpPr/>
          <p:nvPr/>
        </p:nvSpPr>
        <p:spPr>
          <a:xfrm>
            <a:off x="6918060" y="3891367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FF1A04B7-327A-6F2C-C967-A16788193C2F}"/>
              </a:ext>
            </a:extLst>
          </p:cNvPr>
          <p:cNvSpPr txBox="1"/>
          <p:nvPr/>
        </p:nvSpPr>
        <p:spPr>
          <a:xfrm>
            <a:off x="9746074" y="4712995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88" name="フリーフォーム: 図形 187">
            <a:extLst>
              <a:ext uri="{FF2B5EF4-FFF2-40B4-BE49-F238E27FC236}">
                <a16:creationId xmlns:a16="http://schemas.microsoft.com/office/drawing/2014/main" id="{E53A4697-0F56-FA00-90C1-428B664AE685}"/>
              </a:ext>
            </a:extLst>
          </p:cNvPr>
          <p:cNvSpPr/>
          <p:nvPr/>
        </p:nvSpPr>
        <p:spPr>
          <a:xfrm>
            <a:off x="9986111" y="4020307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C7240F4A-715C-71F0-BDA4-1668508C916C}"/>
              </a:ext>
            </a:extLst>
          </p:cNvPr>
          <p:cNvSpPr/>
          <p:nvPr/>
        </p:nvSpPr>
        <p:spPr>
          <a:xfrm>
            <a:off x="6250047" y="502066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A61C38B-11A4-B970-3FE6-6F4C6A8E4D94}"/>
              </a:ext>
            </a:extLst>
          </p:cNvPr>
          <p:cNvCxnSpPr/>
          <p:nvPr/>
        </p:nvCxnSpPr>
        <p:spPr>
          <a:xfrm>
            <a:off x="6764690" y="622794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5DED8CAE-4B6F-A19A-6BFE-582F98F99074}"/>
              </a:ext>
            </a:extLst>
          </p:cNvPr>
          <p:cNvCxnSpPr>
            <a:cxnSpLocks/>
          </p:cNvCxnSpPr>
          <p:nvPr/>
        </p:nvCxnSpPr>
        <p:spPr>
          <a:xfrm flipV="1">
            <a:off x="6771778" y="507274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フリーフォーム: 図形 193">
            <a:extLst>
              <a:ext uri="{FF2B5EF4-FFF2-40B4-BE49-F238E27FC236}">
                <a16:creationId xmlns:a16="http://schemas.microsoft.com/office/drawing/2014/main" id="{26E16814-A4A7-167D-E09C-FAF4AC769C34}"/>
              </a:ext>
            </a:extLst>
          </p:cNvPr>
          <p:cNvSpPr/>
          <p:nvPr/>
        </p:nvSpPr>
        <p:spPr>
          <a:xfrm>
            <a:off x="7055312" y="5389952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40E4D501-788A-AE30-1333-703D48F1BCC0}"/>
              </a:ext>
            </a:extLst>
          </p:cNvPr>
          <p:cNvSpPr txBox="1"/>
          <p:nvPr/>
        </p:nvSpPr>
        <p:spPr>
          <a:xfrm>
            <a:off x="10618437" y="620890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A274DBE-89CF-EE01-BE3D-D7B5A38E7904}"/>
              </a:ext>
            </a:extLst>
          </p:cNvPr>
          <p:cNvSpPr txBox="1"/>
          <p:nvPr/>
        </p:nvSpPr>
        <p:spPr>
          <a:xfrm rot="16200000">
            <a:off x="5908942" y="5488046"/>
            <a:ext cx="1231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 Differential Pressure [psi]</a:t>
            </a:r>
            <a:endParaRPr kumimoji="1" lang="ja-JP" altLang="en-US" sz="1050" dirty="0"/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C888952D-F5FA-A6F9-FD26-5B5831860C02}"/>
              </a:ext>
            </a:extLst>
          </p:cNvPr>
          <p:cNvCxnSpPr/>
          <p:nvPr/>
        </p:nvCxnSpPr>
        <p:spPr>
          <a:xfrm>
            <a:off x="9989128" y="525293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フリーフォーム: 図形 201">
            <a:extLst>
              <a:ext uri="{FF2B5EF4-FFF2-40B4-BE49-F238E27FC236}">
                <a16:creationId xmlns:a16="http://schemas.microsoft.com/office/drawing/2014/main" id="{5BB31A53-2741-0121-CBE4-CFF2F79FD5F2}"/>
              </a:ext>
            </a:extLst>
          </p:cNvPr>
          <p:cNvSpPr/>
          <p:nvPr/>
        </p:nvSpPr>
        <p:spPr>
          <a:xfrm>
            <a:off x="6922411" y="535876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1095B27F-1703-72C3-50EF-682AF8BF1702}"/>
              </a:ext>
            </a:extLst>
          </p:cNvPr>
          <p:cNvSpPr txBox="1"/>
          <p:nvPr/>
        </p:nvSpPr>
        <p:spPr>
          <a:xfrm>
            <a:off x="9750425" y="618039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204" name="フリーフォーム: 図形 203">
            <a:extLst>
              <a:ext uri="{FF2B5EF4-FFF2-40B4-BE49-F238E27FC236}">
                <a16:creationId xmlns:a16="http://schemas.microsoft.com/office/drawing/2014/main" id="{163E1977-2E3B-A063-FD42-CEE945EA1A80}"/>
              </a:ext>
            </a:extLst>
          </p:cNvPr>
          <p:cNvSpPr/>
          <p:nvPr/>
        </p:nvSpPr>
        <p:spPr>
          <a:xfrm>
            <a:off x="9990462" y="5487708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87D9F58-1B68-F5B6-6934-A3AC280C6462}"/>
              </a:ext>
            </a:extLst>
          </p:cNvPr>
          <p:cNvCxnSpPr/>
          <p:nvPr/>
        </p:nvCxnSpPr>
        <p:spPr>
          <a:xfrm>
            <a:off x="2809885" y="3698215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D42C8D-AC50-D5BC-62E3-5BE47202CBE3}"/>
              </a:ext>
            </a:extLst>
          </p:cNvPr>
          <p:cNvSpPr txBox="1"/>
          <p:nvPr/>
        </p:nvSpPr>
        <p:spPr>
          <a:xfrm>
            <a:off x="3050888" y="3559621"/>
            <a:ext cx="1428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kumimoji="1" lang="en-US" altLang="ja-JP" sz="1400" dirty="0"/>
              <a:t>Actual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Value</a:t>
            </a:r>
            <a:endParaRPr kumimoji="1" lang="ja-JP" altLang="en-US" sz="14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AD408D-7915-38C8-BE37-C6408D0A6249}"/>
              </a:ext>
            </a:extLst>
          </p:cNvPr>
          <p:cNvCxnSpPr/>
          <p:nvPr/>
        </p:nvCxnSpPr>
        <p:spPr>
          <a:xfrm>
            <a:off x="7152038" y="3702565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C6B34AD-67B8-FAA5-DDB1-2E0E18F1C7FF}"/>
              </a:ext>
            </a:extLst>
          </p:cNvPr>
          <p:cNvSpPr txBox="1"/>
          <p:nvPr/>
        </p:nvSpPr>
        <p:spPr>
          <a:xfrm>
            <a:off x="7393042" y="3563971"/>
            <a:ext cx="167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kumimoji="1" lang="en-US" altLang="ja-JP" sz="1400" dirty="0"/>
              <a:t>Actual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V</a:t>
            </a:r>
            <a:r>
              <a:rPr kumimoji="1" lang="en-US" altLang="ja-JP" sz="1400" dirty="0"/>
              <a:t>alue</a:t>
            </a:r>
            <a:endParaRPr kumimoji="1" lang="ja-JP" altLang="en-US" sz="14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87CABF-C505-0A5B-F29D-C3ACBE88D557}"/>
              </a:ext>
            </a:extLst>
          </p:cNvPr>
          <p:cNvCxnSpPr/>
          <p:nvPr/>
        </p:nvCxnSpPr>
        <p:spPr>
          <a:xfrm>
            <a:off x="8919265" y="3702565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4E59C58-E378-E447-F5C8-070F523360F6}"/>
              </a:ext>
            </a:extLst>
          </p:cNvPr>
          <p:cNvSpPr txBox="1"/>
          <p:nvPr/>
        </p:nvSpPr>
        <p:spPr>
          <a:xfrm>
            <a:off x="9142546" y="3560428"/>
            <a:ext cx="198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en-US" altLang="ja-JP" sz="1400" dirty="0"/>
              <a:t>Prediction Value</a:t>
            </a:r>
            <a:endParaRPr kumimoji="1" lang="ja-JP" altLang="en-US" sz="1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834E691-0332-E185-F3C8-2184FED2F734}"/>
              </a:ext>
            </a:extLst>
          </p:cNvPr>
          <p:cNvCxnSpPr/>
          <p:nvPr/>
        </p:nvCxnSpPr>
        <p:spPr>
          <a:xfrm>
            <a:off x="2808378" y="5172414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48C4E04-B409-B7D2-A34E-F22FED7689EF}"/>
              </a:ext>
            </a:extLst>
          </p:cNvPr>
          <p:cNvSpPr txBox="1"/>
          <p:nvPr/>
        </p:nvSpPr>
        <p:spPr>
          <a:xfrm>
            <a:off x="3049381" y="5033820"/>
            <a:ext cx="1428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kumimoji="1" lang="en-US" altLang="ja-JP" sz="1400" dirty="0"/>
              <a:t>Actual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Value</a:t>
            </a:r>
            <a:endParaRPr kumimoji="1"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46B594B-FF09-B474-AC38-4C8F7A71CE79}"/>
              </a:ext>
            </a:extLst>
          </p:cNvPr>
          <p:cNvCxnSpPr/>
          <p:nvPr/>
        </p:nvCxnSpPr>
        <p:spPr>
          <a:xfrm>
            <a:off x="7150531" y="5176764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998750-CD5F-69DE-8808-5E3E7F96BC2A}"/>
              </a:ext>
            </a:extLst>
          </p:cNvPr>
          <p:cNvSpPr txBox="1"/>
          <p:nvPr/>
        </p:nvSpPr>
        <p:spPr>
          <a:xfrm>
            <a:off x="7391535" y="5038170"/>
            <a:ext cx="167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kumimoji="1" lang="en-US" altLang="ja-JP" sz="1400" dirty="0"/>
              <a:t>Actual</a:t>
            </a:r>
            <a:r>
              <a:rPr kumimoji="1" lang="ja-JP" altLang="en-US" sz="1400" dirty="0"/>
              <a:t> </a:t>
            </a:r>
            <a:r>
              <a:rPr lang="en-US" altLang="ja-JP" sz="1400" dirty="0"/>
              <a:t>V</a:t>
            </a:r>
            <a:r>
              <a:rPr kumimoji="1" lang="en-US" altLang="ja-JP" sz="1400" dirty="0"/>
              <a:t>alue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08EF20C-D8B8-4B5B-0D44-9B1C4CC31046}"/>
              </a:ext>
            </a:extLst>
          </p:cNvPr>
          <p:cNvCxnSpPr/>
          <p:nvPr/>
        </p:nvCxnSpPr>
        <p:spPr>
          <a:xfrm>
            <a:off x="8917758" y="5176764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13140C-1B65-AEA2-A1AB-78EDB83E4718}"/>
              </a:ext>
            </a:extLst>
          </p:cNvPr>
          <p:cNvSpPr txBox="1"/>
          <p:nvPr/>
        </p:nvSpPr>
        <p:spPr>
          <a:xfrm>
            <a:off x="9141039" y="5034627"/>
            <a:ext cx="198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en-US" altLang="ja-JP" sz="1400" dirty="0"/>
              <a:t>Prediction Value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67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125DB3-6EEB-6BBB-167C-B6E6DBDB3668}"/>
              </a:ext>
            </a:extLst>
          </p:cNvPr>
          <p:cNvSpPr/>
          <p:nvPr/>
        </p:nvSpPr>
        <p:spPr>
          <a:xfrm>
            <a:off x="1059255" y="923453"/>
            <a:ext cx="10067454" cy="5540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手作業 66">
            <a:extLst>
              <a:ext uri="{FF2B5EF4-FFF2-40B4-BE49-F238E27FC236}">
                <a16:creationId xmlns:a16="http://schemas.microsoft.com/office/drawing/2014/main" id="{B02586DE-697B-DAB2-17F8-1D56183E55A7}"/>
              </a:ext>
            </a:extLst>
          </p:cNvPr>
          <p:cNvSpPr/>
          <p:nvPr/>
        </p:nvSpPr>
        <p:spPr>
          <a:xfrm rot="10800000">
            <a:off x="1059255" y="649757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1B2A321-3E23-5B72-FD96-F550968D1D38}"/>
              </a:ext>
            </a:extLst>
          </p:cNvPr>
          <p:cNvSpPr txBox="1"/>
          <p:nvPr/>
        </p:nvSpPr>
        <p:spPr>
          <a:xfrm>
            <a:off x="1186004" y="621092"/>
            <a:ext cx="12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Main</a:t>
            </a:r>
            <a:endParaRPr kumimoji="1" lang="ja-JP" altLang="en-US" dirty="0"/>
          </a:p>
        </p:txBody>
      </p:sp>
      <p:sp>
        <p:nvSpPr>
          <p:cNvPr id="69" name="フローチャート: 手作業 68">
            <a:extLst>
              <a:ext uri="{FF2B5EF4-FFF2-40B4-BE49-F238E27FC236}">
                <a16:creationId xmlns:a16="http://schemas.microsoft.com/office/drawing/2014/main" id="{7890E7D2-C59A-0279-F04E-FA0278D4BB49}"/>
              </a:ext>
            </a:extLst>
          </p:cNvPr>
          <p:cNvSpPr/>
          <p:nvPr/>
        </p:nvSpPr>
        <p:spPr>
          <a:xfrm rot="10800000">
            <a:off x="2497244" y="648250"/>
            <a:ext cx="1457608" cy="273696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D111820-C4BD-4090-5273-DFA3FB9F252A}"/>
              </a:ext>
            </a:extLst>
          </p:cNvPr>
          <p:cNvSpPr txBox="1"/>
          <p:nvPr/>
        </p:nvSpPr>
        <p:spPr>
          <a:xfrm>
            <a:off x="2741690" y="646744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1</a:t>
            </a:r>
            <a:endParaRPr kumimoji="1" lang="ja-JP" altLang="en-US" sz="1600" dirty="0"/>
          </a:p>
        </p:txBody>
      </p:sp>
      <p:sp>
        <p:nvSpPr>
          <p:cNvPr id="71" name="フローチャート: 手作業 70">
            <a:extLst>
              <a:ext uri="{FF2B5EF4-FFF2-40B4-BE49-F238E27FC236}">
                <a16:creationId xmlns:a16="http://schemas.microsoft.com/office/drawing/2014/main" id="{49B6E1D8-26F5-7128-606E-D73C9358E757}"/>
              </a:ext>
            </a:extLst>
          </p:cNvPr>
          <p:cNvSpPr/>
          <p:nvPr/>
        </p:nvSpPr>
        <p:spPr>
          <a:xfrm rot="10800000">
            <a:off x="3944288" y="646744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842E0CE-84F5-F918-8AF7-6B985E227AF7}"/>
              </a:ext>
            </a:extLst>
          </p:cNvPr>
          <p:cNvSpPr txBox="1"/>
          <p:nvPr/>
        </p:nvSpPr>
        <p:spPr>
          <a:xfrm>
            <a:off x="4188734" y="645238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2</a:t>
            </a:r>
            <a:endParaRPr kumimoji="1" lang="ja-JP" altLang="en-US" sz="1600" dirty="0"/>
          </a:p>
        </p:txBody>
      </p:sp>
      <p:sp>
        <p:nvSpPr>
          <p:cNvPr id="73" name="フローチャート: 手作業 72">
            <a:extLst>
              <a:ext uri="{FF2B5EF4-FFF2-40B4-BE49-F238E27FC236}">
                <a16:creationId xmlns:a16="http://schemas.microsoft.com/office/drawing/2014/main" id="{63A8107C-AC11-B041-2DD7-7D3D17697D5A}"/>
              </a:ext>
            </a:extLst>
          </p:cNvPr>
          <p:cNvSpPr/>
          <p:nvPr/>
        </p:nvSpPr>
        <p:spPr>
          <a:xfrm rot="10800000">
            <a:off x="5409443" y="645238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6DB4550-B940-0A67-2AAE-A8BE5AE9CA28}"/>
              </a:ext>
            </a:extLst>
          </p:cNvPr>
          <p:cNvSpPr txBox="1"/>
          <p:nvPr/>
        </p:nvSpPr>
        <p:spPr>
          <a:xfrm>
            <a:off x="5576939" y="67089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BD18A42-24A0-9986-CF2B-43E780A84795}"/>
              </a:ext>
            </a:extLst>
          </p:cNvPr>
          <p:cNvSpPr/>
          <p:nvPr/>
        </p:nvSpPr>
        <p:spPr>
          <a:xfrm>
            <a:off x="6241345" y="209457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B6A867B-6B00-EE2A-F06F-533CCD3D90D0}"/>
              </a:ext>
            </a:extLst>
          </p:cNvPr>
          <p:cNvCxnSpPr/>
          <p:nvPr/>
        </p:nvCxnSpPr>
        <p:spPr>
          <a:xfrm>
            <a:off x="6755988" y="330185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B55CFFF-6BBC-1095-15B4-9A48EEDB858B}"/>
              </a:ext>
            </a:extLst>
          </p:cNvPr>
          <p:cNvCxnSpPr>
            <a:cxnSpLocks/>
          </p:cNvCxnSpPr>
          <p:nvPr/>
        </p:nvCxnSpPr>
        <p:spPr>
          <a:xfrm flipV="1">
            <a:off x="6763076" y="214665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CC4FC624-48EE-3000-37D9-7B4A61C933D1}"/>
              </a:ext>
            </a:extLst>
          </p:cNvPr>
          <p:cNvSpPr/>
          <p:nvPr/>
        </p:nvSpPr>
        <p:spPr>
          <a:xfrm>
            <a:off x="7046610" y="2463862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9093E2-80FD-76D5-945B-5D1F3F9C8934}"/>
              </a:ext>
            </a:extLst>
          </p:cNvPr>
          <p:cNvSpPr txBox="1"/>
          <p:nvPr/>
        </p:nvSpPr>
        <p:spPr>
          <a:xfrm>
            <a:off x="10609735" y="328281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5A99E57-E402-F797-B3FD-7B3E7C86772E}"/>
              </a:ext>
            </a:extLst>
          </p:cNvPr>
          <p:cNvSpPr txBox="1"/>
          <p:nvPr/>
        </p:nvSpPr>
        <p:spPr>
          <a:xfrm rot="16200000">
            <a:off x="5900240" y="2561956"/>
            <a:ext cx="1231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)1</a:t>
            </a:r>
            <a:r>
              <a:rPr lang="en-US" altLang="ja-JP" sz="1050" baseline="30000" dirty="0"/>
              <a:t>st</a:t>
            </a:r>
            <a:r>
              <a:rPr lang="en-US" altLang="ja-JP" sz="1050" dirty="0"/>
              <a:t> Permeate Flow Rate [</a:t>
            </a:r>
            <a:r>
              <a:rPr lang="en-US" altLang="ja-JP" sz="1050" dirty="0" err="1"/>
              <a:t>gpm</a:t>
            </a:r>
            <a:r>
              <a:rPr lang="en-US" altLang="ja-JP" sz="1050" dirty="0"/>
              <a:t>]</a:t>
            </a:r>
            <a:endParaRPr kumimoji="1" lang="ja-JP" altLang="en-US" sz="1050" dirty="0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F73B1131-BF81-4C7A-D9AC-F3966AEB93B6}"/>
              </a:ext>
            </a:extLst>
          </p:cNvPr>
          <p:cNvCxnSpPr/>
          <p:nvPr/>
        </p:nvCxnSpPr>
        <p:spPr>
          <a:xfrm>
            <a:off x="7334609" y="2227330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38F7DB-778B-504C-C9C6-02F7CD45A40D}"/>
              </a:ext>
            </a:extLst>
          </p:cNvPr>
          <p:cNvSpPr txBox="1"/>
          <p:nvPr/>
        </p:nvSpPr>
        <p:spPr>
          <a:xfrm>
            <a:off x="7575613" y="2088736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実績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EE70B25-1566-092B-A5AF-C84BDDA0149E}"/>
              </a:ext>
            </a:extLst>
          </p:cNvPr>
          <p:cNvCxnSpPr/>
          <p:nvPr/>
        </p:nvCxnSpPr>
        <p:spPr>
          <a:xfrm>
            <a:off x="8920770" y="2227330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3ABA5A4-8B3D-3C5E-E092-797D35869BA5}"/>
              </a:ext>
            </a:extLst>
          </p:cNvPr>
          <p:cNvSpPr txBox="1"/>
          <p:nvPr/>
        </p:nvSpPr>
        <p:spPr>
          <a:xfrm>
            <a:off x="9144052" y="2085193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予測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CD32EE1-7809-EA93-5AE0-82D0B5E6F3B0}"/>
              </a:ext>
            </a:extLst>
          </p:cNvPr>
          <p:cNvCxnSpPr/>
          <p:nvPr/>
        </p:nvCxnSpPr>
        <p:spPr>
          <a:xfrm>
            <a:off x="9980426" y="232684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AF0C2887-BCEC-A45C-EC30-422C87EB9D53}"/>
              </a:ext>
            </a:extLst>
          </p:cNvPr>
          <p:cNvSpPr/>
          <p:nvPr/>
        </p:nvSpPr>
        <p:spPr>
          <a:xfrm>
            <a:off x="6913709" y="243267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B303D78-854F-2921-26F5-8B7355143244}"/>
              </a:ext>
            </a:extLst>
          </p:cNvPr>
          <p:cNvSpPr txBox="1"/>
          <p:nvPr/>
        </p:nvSpPr>
        <p:spPr>
          <a:xfrm>
            <a:off x="9741723" y="325430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12478155-A95B-15AE-CDBE-676B2263D2F9}"/>
              </a:ext>
            </a:extLst>
          </p:cNvPr>
          <p:cNvSpPr/>
          <p:nvPr/>
        </p:nvSpPr>
        <p:spPr>
          <a:xfrm>
            <a:off x="9981760" y="2561618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857C8C8-EB60-C8E4-9645-6E333F53C79C}"/>
              </a:ext>
            </a:extLst>
          </p:cNvPr>
          <p:cNvSpPr/>
          <p:nvPr/>
        </p:nvSpPr>
        <p:spPr>
          <a:xfrm>
            <a:off x="6245696" y="3553261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113CA281-AF82-4CC4-F87B-E8892D64C319}"/>
              </a:ext>
            </a:extLst>
          </p:cNvPr>
          <p:cNvCxnSpPr/>
          <p:nvPr/>
        </p:nvCxnSpPr>
        <p:spPr>
          <a:xfrm>
            <a:off x="6760339" y="4760547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455DB2F5-95F3-7EFD-CE5D-7F2441EAA505}"/>
              </a:ext>
            </a:extLst>
          </p:cNvPr>
          <p:cNvCxnSpPr>
            <a:cxnSpLocks/>
          </p:cNvCxnSpPr>
          <p:nvPr/>
        </p:nvCxnSpPr>
        <p:spPr>
          <a:xfrm flipV="1">
            <a:off x="6767427" y="3605339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フリーフォーム: 図形 109">
            <a:extLst>
              <a:ext uri="{FF2B5EF4-FFF2-40B4-BE49-F238E27FC236}">
                <a16:creationId xmlns:a16="http://schemas.microsoft.com/office/drawing/2014/main" id="{459F8C21-E958-E107-C599-FCBF4404317B}"/>
              </a:ext>
            </a:extLst>
          </p:cNvPr>
          <p:cNvSpPr/>
          <p:nvPr/>
        </p:nvSpPr>
        <p:spPr>
          <a:xfrm>
            <a:off x="7050961" y="3922551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21E80B3-9160-4290-64DF-DECFB58D3018}"/>
              </a:ext>
            </a:extLst>
          </p:cNvPr>
          <p:cNvSpPr txBox="1"/>
          <p:nvPr/>
        </p:nvSpPr>
        <p:spPr>
          <a:xfrm>
            <a:off x="10614086" y="4741508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1A118A79-A738-42A9-DE03-BA5B253A42A1}"/>
              </a:ext>
            </a:extLst>
          </p:cNvPr>
          <p:cNvCxnSpPr/>
          <p:nvPr/>
        </p:nvCxnSpPr>
        <p:spPr>
          <a:xfrm>
            <a:off x="7338960" y="3686019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7A1671B-B5F7-F192-0176-2083CC932395}"/>
              </a:ext>
            </a:extLst>
          </p:cNvPr>
          <p:cNvSpPr txBox="1"/>
          <p:nvPr/>
        </p:nvSpPr>
        <p:spPr>
          <a:xfrm>
            <a:off x="7579964" y="3547425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実績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56461CDB-609E-9BBB-BAED-DAA4192DBB76}"/>
              </a:ext>
            </a:extLst>
          </p:cNvPr>
          <p:cNvCxnSpPr/>
          <p:nvPr/>
        </p:nvCxnSpPr>
        <p:spPr>
          <a:xfrm>
            <a:off x="8925121" y="3686019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8A151D8F-4EEA-3D77-72F9-37621922031B}"/>
              </a:ext>
            </a:extLst>
          </p:cNvPr>
          <p:cNvSpPr txBox="1"/>
          <p:nvPr/>
        </p:nvSpPr>
        <p:spPr>
          <a:xfrm>
            <a:off x="9148403" y="3543882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予測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EF92149-CB8C-E450-4933-74035D9E4AC4}"/>
              </a:ext>
            </a:extLst>
          </p:cNvPr>
          <p:cNvCxnSpPr/>
          <p:nvPr/>
        </p:nvCxnSpPr>
        <p:spPr>
          <a:xfrm>
            <a:off x="9984777" y="3785532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ED8DBDED-27BE-978A-882A-34447A022E66}"/>
              </a:ext>
            </a:extLst>
          </p:cNvPr>
          <p:cNvSpPr/>
          <p:nvPr/>
        </p:nvSpPr>
        <p:spPr>
          <a:xfrm>
            <a:off x="6918060" y="3891367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5223E7F-C67F-055A-D0C7-FC7AA0DF96EF}"/>
              </a:ext>
            </a:extLst>
          </p:cNvPr>
          <p:cNvSpPr txBox="1"/>
          <p:nvPr/>
        </p:nvSpPr>
        <p:spPr>
          <a:xfrm>
            <a:off x="9746074" y="4712995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20" name="フリーフォーム: 図形 119">
            <a:extLst>
              <a:ext uri="{FF2B5EF4-FFF2-40B4-BE49-F238E27FC236}">
                <a16:creationId xmlns:a16="http://schemas.microsoft.com/office/drawing/2014/main" id="{4B14FF0F-A192-0A38-6E78-31BE78EA2901}"/>
              </a:ext>
            </a:extLst>
          </p:cNvPr>
          <p:cNvSpPr/>
          <p:nvPr/>
        </p:nvSpPr>
        <p:spPr>
          <a:xfrm>
            <a:off x="9986111" y="4020307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0A2A392-33AD-67F1-34DA-E82DDF023EB4}"/>
              </a:ext>
            </a:extLst>
          </p:cNvPr>
          <p:cNvSpPr/>
          <p:nvPr/>
        </p:nvSpPr>
        <p:spPr>
          <a:xfrm>
            <a:off x="6250047" y="502066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84EBAF4F-42B9-B90C-C48C-F1AC07D7F182}"/>
              </a:ext>
            </a:extLst>
          </p:cNvPr>
          <p:cNvCxnSpPr/>
          <p:nvPr/>
        </p:nvCxnSpPr>
        <p:spPr>
          <a:xfrm>
            <a:off x="6764690" y="622794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B79ACC4A-DFB1-B014-054A-3BF112299598}"/>
              </a:ext>
            </a:extLst>
          </p:cNvPr>
          <p:cNvCxnSpPr>
            <a:cxnSpLocks/>
          </p:cNvCxnSpPr>
          <p:nvPr/>
        </p:nvCxnSpPr>
        <p:spPr>
          <a:xfrm flipV="1">
            <a:off x="6771778" y="507274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フリーフォーム: 図形 123">
            <a:extLst>
              <a:ext uri="{FF2B5EF4-FFF2-40B4-BE49-F238E27FC236}">
                <a16:creationId xmlns:a16="http://schemas.microsoft.com/office/drawing/2014/main" id="{855944B8-9A91-1F53-B883-F5E3070E8C16}"/>
              </a:ext>
            </a:extLst>
          </p:cNvPr>
          <p:cNvSpPr/>
          <p:nvPr/>
        </p:nvSpPr>
        <p:spPr>
          <a:xfrm>
            <a:off x="7055312" y="5389952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C7D7011-47D1-B119-E526-71DA8F19F150}"/>
              </a:ext>
            </a:extLst>
          </p:cNvPr>
          <p:cNvSpPr txBox="1"/>
          <p:nvPr/>
        </p:nvSpPr>
        <p:spPr>
          <a:xfrm>
            <a:off x="10618437" y="620890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B44B7BA2-1513-B412-CBCB-ED27602E630B}"/>
              </a:ext>
            </a:extLst>
          </p:cNvPr>
          <p:cNvCxnSpPr/>
          <p:nvPr/>
        </p:nvCxnSpPr>
        <p:spPr>
          <a:xfrm>
            <a:off x="7343311" y="5153420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FE5E83BE-CD77-1FFE-3340-62D6A64563E4}"/>
              </a:ext>
            </a:extLst>
          </p:cNvPr>
          <p:cNvSpPr txBox="1"/>
          <p:nvPr/>
        </p:nvSpPr>
        <p:spPr>
          <a:xfrm>
            <a:off x="7584315" y="5014826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実績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2450221A-3629-7BCD-7BAB-2AC88B560939}"/>
              </a:ext>
            </a:extLst>
          </p:cNvPr>
          <p:cNvCxnSpPr/>
          <p:nvPr/>
        </p:nvCxnSpPr>
        <p:spPr>
          <a:xfrm>
            <a:off x="8929472" y="5153420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F34C251-00E1-F251-9335-1E847592155D}"/>
              </a:ext>
            </a:extLst>
          </p:cNvPr>
          <p:cNvSpPr txBox="1"/>
          <p:nvPr/>
        </p:nvSpPr>
        <p:spPr>
          <a:xfrm>
            <a:off x="9152754" y="5011283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予測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C3FF10-D0EA-C855-73F5-4109D2F4E436}"/>
              </a:ext>
            </a:extLst>
          </p:cNvPr>
          <p:cNvCxnSpPr/>
          <p:nvPr/>
        </p:nvCxnSpPr>
        <p:spPr>
          <a:xfrm>
            <a:off x="9989128" y="525293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12FBB724-A75D-906C-A49D-A10AB5267386}"/>
              </a:ext>
            </a:extLst>
          </p:cNvPr>
          <p:cNvSpPr/>
          <p:nvPr/>
        </p:nvSpPr>
        <p:spPr>
          <a:xfrm>
            <a:off x="6922411" y="535876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91AE420-263B-488B-D541-A310EF019B68}"/>
              </a:ext>
            </a:extLst>
          </p:cNvPr>
          <p:cNvSpPr txBox="1"/>
          <p:nvPr/>
        </p:nvSpPr>
        <p:spPr>
          <a:xfrm>
            <a:off x="9750425" y="618039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37C9CAD2-A540-A88E-CDB1-85AB99075EDA}"/>
              </a:ext>
            </a:extLst>
          </p:cNvPr>
          <p:cNvSpPr/>
          <p:nvPr/>
        </p:nvSpPr>
        <p:spPr>
          <a:xfrm>
            <a:off x="9990462" y="5487708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4CC9026E-DFC8-A757-4F66-A447F92D5904}"/>
              </a:ext>
            </a:extLst>
          </p:cNvPr>
          <p:cNvSpPr/>
          <p:nvPr/>
        </p:nvSpPr>
        <p:spPr>
          <a:xfrm>
            <a:off x="1151172" y="210763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5E229FA1-FB2E-0417-574F-E4A005CDC543}"/>
              </a:ext>
            </a:extLst>
          </p:cNvPr>
          <p:cNvCxnSpPr/>
          <p:nvPr/>
        </p:nvCxnSpPr>
        <p:spPr>
          <a:xfrm>
            <a:off x="1665815" y="331491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FEE479D0-106E-F0B0-2FA9-A37D00BEF7E6}"/>
              </a:ext>
            </a:extLst>
          </p:cNvPr>
          <p:cNvCxnSpPr>
            <a:cxnSpLocks/>
          </p:cNvCxnSpPr>
          <p:nvPr/>
        </p:nvCxnSpPr>
        <p:spPr>
          <a:xfrm flipV="1">
            <a:off x="1672903" y="215971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C80D4635-8E35-F7B2-EEBE-FD6442C158CB}"/>
              </a:ext>
            </a:extLst>
          </p:cNvPr>
          <p:cNvSpPr/>
          <p:nvPr/>
        </p:nvSpPr>
        <p:spPr>
          <a:xfrm>
            <a:off x="1956437" y="2476922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97FAD31C-6938-F6E9-02B4-FF7D4FEB4971}"/>
              </a:ext>
            </a:extLst>
          </p:cNvPr>
          <p:cNvSpPr txBox="1"/>
          <p:nvPr/>
        </p:nvSpPr>
        <p:spPr>
          <a:xfrm>
            <a:off x="5519562" y="329587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4C42111D-6C7E-7DFB-73CC-EF3ABE0F97D4}"/>
              </a:ext>
            </a:extLst>
          </p:cNvPr>
          <p:cNvSpPr txBox="1"/>
          <p:nvPr/>
        </p:nvSpPr>
        <p:spPr>
          <a:xfrm rot="16200000">
            <a:off x="810067" y="2494225"/>
            <a:ext cx="12311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)1</a:t>
            </a:r>
            <a:r>
              <a:rPr lang="en-US" altLang="ja-JP" sz="1050" baseline="30000" dirty="0"/>
              <a:t>st</a:t>
            </a:r>
            <a:r>
              <a:rPr lang="en-US" altLang="ja-JP" sz="1050" dirty="0"/>
              <a:t> Permeate</a:t>
            </a:r>
            <a:r>
              <a:rPr lang="ja-JP" altLang="en-US" sz="1050" dirty="0"/>
              <a:t> </a:t>
            </a:r>
            <a:r>
              <a:rPr lang="en-US" altLang="ja-JP" sz="1050" dirty="0"/>
              <a:t> Conductivity [</a:t>
            </a:r>
            <a:r>
              <a:rPr lang="en-US" altLang="ja-JP" sz="1050" dirty="0" err="1"/>
              <a:t>μS</a:t>
            </a:r>
            <a:r>
              <a:rPr lang="en-US" altLang="ja-JP" sz="1050" dirty="0"/>
              <a:t>/cm]</a:t>
            </a:r>
            <a:endParaRPr kumimoji="1" lang="ja-JP" altLang="en-US" sz="1050" dirty="0"/>
          </a:p>
        </p:txBody>
      </p: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AE4D9D59-03CD-B518-7C93-E83ABF469BA2}"/>
              </a:ext>
            </a:extLst>
          </p:cNvPr>
          <p:cNvCxnSpPr/>
          <p:nvPr/>
        </p:nvCxnSpPr>
        <p:spPr>
          <a:xfrm>
            <a:off x="2244436" y="2240390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18D86533-F00D-D4C3-96E9-B70DBE09B8FA}"/>
              </a:ext>
            </a:extLst>
          </p:cNvPr>
          <p:cNvSpPr txBox="1"/>
          <p:nvPr/>
        </p:nvSpPr>
        <p:spPr>
          <a:xfrm>
            <a:off x="2485440" y="2101796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実績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324BE58C-9FFF-2264-585A-4AFC4D3100D2}"/>
              </a:ext>
            </a:extLst>
          </p:cNvPr>
          <p:cNvCxnSpPr/>
          <p:nvPr/>
        </p:nvCxnSpPr>
        <p:spPr>
          <a:xfrm>
            <a:off x="3830597" y="2240390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602DEDEC-8068-9BE4-1477-F3AF4F48BAB7}"/>
              </a:ext>
            </a:extLst>
          </p:cNvPr>
          <p:cNvSpPr txBox="1"/>
          <p:nvPr/>
        </p:nvSpPr>
        <p:spPr>
          <a:xfrm>
            <a:off x="4053879" y="2098253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：予測値</a:t>
            </a: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559746F9-EE8E-5AAA-5BB7-DA31C6A44C2B}"/>
              </a:ext>
            </a:extLst>
          </p:cNvPr>
          <p:cNvCxnSpPr/>
          <p:nvPr/>
        </p:nvCxnSpPr>
        <p:spPr>
          <a:xfrm>
            <a:off x="4890253" y="233990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8D3AC41B-D75B-6010-F62C-719BBC286BFA}"/>
              </a:ext>
            </a:extLst>
          </p:cNvPr>
          <p:cNvSpPr/>
          <p:nvPr/>
        </p:nvSpPr>
        <p:spPr>
          <a:xfrm>
            <a:off x="1823536" y="244573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DB95FF65-2BDD-0F3D-C4DC-0E4E5E0E123C}"/>
              </a:ext>
            </a:extLst>
          </p:cNvPr>
          <p:cNvSpPr txBox="1"/>
          <p:nvPr/>
        </p:nvSpPr>
        <p:spPr>
          <a:xfrm>
            <a:off x="4651550" y="326736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528ED405-3A39-4614-AF8B-DFFC903E37EC}"/>
              </a:ext>
            </a:extLst>
          </p:cNvPr>
          <p:cNvSpPr/>
          <p:nvPr/>
        </p:nvSpPr>
        <p:spPr>
          <a:xfrm>
            <a:off x="4891587" y="2574678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9EB30D97-8768-A1E2-173E-3CFEEC145F07}"/>
              </a:ext>
            </a:extLst>
          </p:cNvPr>
          <p:cNvSpPr/>
          <p:nvPr/>
        </p:nvSpPr>
        <p:spPr>
          <a:xfrm>
            <a:off x="1155523" y="3566321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508F44E1-ADBC-0F7D-C4E0-2A4E50EC922C}"/>
              </a:ext>
            </a:extLst>
          </p:cNvPr>
          <p:cNvCxnSpPr/>
          <p:nvPr/>
        </p:nvCxnSpPr>
        <p:spPr>
          <a:xfrm>
            <a:off x="1670166" y="4773607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68EFD096-9F6B-7C56-56D2-3072BF20C19B}"/>
              </a:ext>
            </a:extLst>
          </p:cNvPr>
          <p:cNvCxnSpPr>
            <a:cxnSpLocks/>
          </p:cNvCxnSpPr>
          <p:nvPr/>
        </p:nvCxnSpPr>
        <p:spPr>
          <a:xfrm flipV="1">
            <a:off x="1677254" y="3618399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BC7BDEDF-9D87-E0B5-8786-6D1E0C868DFC}"/>
              </a:ext>
            </a:extLst>
          </p:cNvPr>
          <p:cNvSpPr/>
          <p:nvPr/>
        </p:nvSpPr>
        <p:spPr>
          <a:xfrm>
            <a:off x="1960788" y="3935611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C99B60EE-AC1A-22FD-F0F9-0871E8F118B8}"/>
              </a:ext>
            </a:extLst>
          </p:cNvPr>
          <p:cNvSpPr txBox="1"/>
          <p:nvPr/>
        </p:nvSpPr>
        <p:spPr>
          <a:xfrm>
            <a:off x="5523913" y="4754568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4DAC2F1F-3070-7CE7-9D76-38D5C21A7D28}"/>
              </a:ext>
            </a:extLst>
          </p:cNvPr>
          <p:cNvCxnSpPr/>
          <p:nvPr/>
        </p:nvCxnSpPr>
        <p:spPr>
          <a:xfrm>
            <a:off x="2248787" y="3699079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70CA6E6C-C8CC-A5E3-A643-262885161981}"/>
              </a:ext>
            </a:extLst>
          </p:cNvPr>
          <p:cNvSpPr txBox="1"/>
          <p:nvPr/>
        </p:nvSpPr>
        <p:spPr>
          <a:xfrm>
            <a:off x="2489791" y="3560485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実績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B053F8E7-4048-729E-7834-79452E959831}"/>
              </a:ext>
            </a:extLst>
          </p:cNvPr>
          <p:cNvCxnSpPr/>
          <p:nvPr/>
        </p:nvCxnSpPr>
        <p:spPr>
          <a:xfrm>
            <a:off x="3834948" y="3699079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560864CE-784B-905D-6825-332A297B5830}"/>
              </a:ext>
            </a:extLst>
          </p:cNvPr>
          <p:cNvSpPr txBox="1"/>
          <p:nvPr/>
        </p:nvSpPr>
        <p:spPr>
          <a:xfrm>
            <a:off x="4058230" y="3556942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予測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DE32D8A0-7856-2FF7-40EB-267AE7BFD008}"/>
              </a:ext>
            </a:extLst>
          </p:cNvPr>
          <p:cNvCxnSpPr/>
          <p:nvPr/>
        </p:nvCxnSpPr>
        <p:spPr>
          <a:xfrm>
            <a:off x="4894604" y="3798592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フリーフォーム: 図形 163">
            <a:extLst>
              <a:ext uri="{FF2B5EF4-FFF2-40B4-BE49-F238E27FC236}">
                <a16:creationId xmlns:a16="http://schemas.microsoft.com/office/drawing/2014/main" id="{2DBD637F-90A1-029A-398C-8A2C71A0F08F}"/>
              </a:ext>
            </a:extLst>
          </p:cNvPr>
          <p:cNvSpPr/>
          <p:nvPr/>
        </p:nvSpPr>
        <p:spPr>
          <a:xfrm>
            <a:off x="1827887" y="3904427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BBE185B-D9C7-3B82-09B1-0C3E86822C81}"/>
              </a:ext>
            </a:extLst>
          </p:cNvPr>
          <p:cNvSpPr txBox="1"/>
          <p:nvPr/>
        </p:nvSpPr>
        <p:spPr>
          <a:xfrm>
            <a:off x="4655901" y="4726055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66" name="フリーフォーム: 図形 165">
            <a:extLst>
              <a:ext uri="{FF2B5EF4-FFF2-40B4-BE49-F238E27FC236}">
                <a16:creationId xmlns:a16="http://schemas.microsoft.com/office/drawing/2014/main" id="{9011DCDE-DDBC-397D-4486-23EF864F46E8}"/>
              </a:ext>
            </a:extLst>
          </p:cNvPr>
          <p:cNvSpPr/>
          <p:nvPr/>
        </p:nvSpPr>
        <p:spPr>
          <a:xfrm>
            <a:off x="4895938" y="4033367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68677FA1-AE0C-4E17-2698-D390D69C628B}"/>
              </a:ext>
            </a:extLst>
          </p:cNvPr>
          <p:cNvSpPr/>
          <p:nvPr/>
        </p:nvSpPr>
        <p:spPr>
          <a:xfrm>
            <a:off x="1159874" y="5033722"/>
            <a:ext cx="4798336" cy="140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A4E31BF1-9578-E89C-AC0B-F1005E9B0364}"/>
              </a:ext>
            </a:extLst>
          </p:cNvPr>
          <p:cNvCxnSpPr/>
          <p:nvPr/>
        </p:nvCxnSpPr>
        <p:spPr>
          <a:xfrm>
            <a:off x="1674517" y="6241008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5B4B5035-4D60-8179-EC89-F26AEE5A9A4C}"/>
              </a:ext>
            </a:extLst>
          </p:cNvPr>
          <p:cNvCxnSpPr>
            <a:cxnSpLocks/>
          </p:cNvCxnSpPr>
          <p:nvPr/>
        </p:nvCxnSpPr>
        <p:spPr>
          <a:xfrm flipV="1">
            <a:off x="1681605" y="5085800"/>
            <a:ext cx="0" cy="11520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フリーフォーム: 図形 169">
            <a:extLst>
              <a:ext uri="{FF2B5EF4-FFF2-40B4-BE49-F238E27FC236}">
                <a16:creationId xmlns:a16="http://schemas.microsoft.com/office/drawing/2014/main" id="{5AF33E78-DA68-3A4B-07DF-CD1275EEFE54}"/>
              </a:ext>
            </a:extLst>
          </p:cNvPr>
          <p:cNvSpPr/>
          <p:nvPr/>
        </p:nvSpPr>
        <p:spPr>
          <a:xfrm>
            <a:off x="1965139" y="5403012"/>
            <a:ext cx="2937360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C28B948E-8207-EA4D-0869-DED07C9C8D01}"/>
              </a:ext>
            </a:extLst>
          </p:cNvPr>
          <p:cNvSpPr txBox="1"/>
          <p:nvPr/>
        </p:nvSpPr>
        <p:spPr>
          <a:xfrm>
            <a:off x="5528264" y="6221969"/>
            <a:ext cx="758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date</a:t>
            </a:r>
            <a:endParaRPr kumimoji="1" lang="ja-JP" altLang="en-US" sz="1200" dirty="0"/>
          </a:p>
        </p:txBody>
      </p: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D3AF911E-41E5-E064-8EB9-518945CCEF9D}"/>
              </a:ext>
            </a:extLst>
          </p:cNvPr>
          <p:cNvCxnSpPr/>
          <p:nvPr/>
        </p:nvCxnSpPr>
        <p:spPr>
          <a:xfrm>
            <a:off x="2253138" y="5166480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274364E6-530C-CE47-A182-0F559D90BF56}"/>
              </a:ext>
            </a:extLst>
          </p:cNvPr>
          <p:cNvSpPr txBox="1"/>
          <p:nvPr/>
        </p:nvSpPr>
        <p:spPr>
          <a:xfrm>
            <a:off x="2494142" y="5027886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実績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54EE3E38-59D1-6998-4D92-0691B35A77EB}"/>
              </a:ext>
            </a:extLst>
          </p:cNvPr>
          <p:cNvCxnSpPr/>
          <p:nvPr/>
        </p:nvCxnSpPr>
        <p:spPr>
          <a:xfrm>
            <a:off x="3839299" y="5166480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031BA6F1-69A0-39C5-231E-808B397CE65C}"/>
              </a:ext>
            </a:extLst>
          </p:cNvPr>
          <p:cNvSpPr txBox="1"/>
          <p:nvPr/>
        </p:nvSpPr>
        <p:spPr>
          <a:xfrm>
            <a:off x="4062581" y="5024343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lang="ja-JP" altLang="en-US" sz="1400" dirty="0"/>
              <a:t>予測</a:t>
            </a:r>
            <a:r>
              <a:rPr kumimoji="1" lang="ja-JP" altLang="en-US" sz="1400" dirty="0"/>
              <a:t>値</a:t>
            </a:r>
          </a:p>
        </p:txBody>
      </p: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DA0A8120-1B79-F3E9-7772-AEB42B93331B}"/>
              </a:ext>
            </a:extLst>
          </p:cNvPr>
          <p:cNvCxnSpPr/>
          <p:nvPr/>
        </p:nvCxnSpPr>
        <p:spPr>
          <a:xfrm>
            <a:off x="4898955" y="5265993"/>
            <a:ext cx="0" cy="10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フリーフォーム: 図形 177">
            <a:extLst>
              <a:ext uri="{FF2B5EF4-FFF2-40B4-BE49-F238E27FC236}">
                <a16:creationId xmlns:a16="http://schemas.microsoft.com/office/drawing/2014/main" id="{F8600DEE-0732-5E1F-4566-702BB8310C51}"/>
              </a:ext>
            </a:extLst>
          </p:cNvPr>
          <p:cNvSpPr/>
          <p:nvPr/>
        </p:nvSpPr>
        <p:spPr>
          <a:xfrm>
            <a:off x="1832238" y="5371828"/>
            <a:ext cx="3077375" cy="752860"/>
          </a:xfrm>
          <a:custGeom>
            <a:avLst/>
            <a:gdLst>
              <a:gd name="connsiteX0" fmla="*/ 0 w 3905693"/>
              <a:gd name="connsiteY0" fmla="*/ 745771 h 752860"/>
              <a:gd name="connsiteX1" fmla="*/ 730102 w 3905693"/>
              <a:gd name="connsiteY1" fmla="*/ 29845 h 752860"/>
              <a:gd name="connsiteX2" fmla="*/ 1460205 w 3905693"/>
              <a:gd name="connsiteY2" fmla="*/ 745771 h 752860"/>
              <a:gd name="connsiteX3" fmla="*/ 2183219 w 3905693"/>
              <a:gd name="connsiteY3" fmla="*/ 22757 h 752860"/>
              <a:gd name="connsiteX4" fmla="*/ 2892056 w 3905693"/>
              <a:gd name="connsiteY4" fmla="*/ 752859 h 752860"/>
              <a:gd name="connsiteX5" fmla="*/ 3615070 w 3905693"/>
              <a:gd name="connsiteY5" fmla="*/ 29845 h 752860"/>
              <a:gd name="connsiteX6" fmla="*/ 3905693 w 3905693"/>
              <a:gd name="connsiteY6" fmla="*/ 129082 h 75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693" h="752860">
                <a:moveTo>
                  <a:pt x="0" y="745771"/>
                </a:moveTo>
                <a:cubicBezTo>
                  <a:pt x="243367" y="387808"/>
                  <a:pt x="486735" y="29845"/>
                  <a:pt x="730102" y="29845"/>
                </a:cubicBezTo>
                <a:cubicBezTo>
                  <a:pt x="973469" y="29845"/>
                  <a:pt x="1218019" y="746952"/>
                  <a:pt x="1460205" y="745771"/>
                </a:cubicBezTo>
                <a:cubicBezTo>
                  <a:pt x="1702391" y="744590"/>
                  <a:pt x="1944577" y="21576"/>
                  <a:pt x="2183219" y="22757"/>
                </a:cubicBezTo>
                <a:cubicBezTo>
                  <a:pt x="2421861" y="23938"/>
                  <a:pt x="2653414" y="751678"/>
                  <a:pt x="2892056" y="752859"/>
                </a:cubicBezTo>
                <a:cubicBezTo>
                  <a:pt x="3130698" y="754040"/>
                  <a:pt x="3446131" y="133808"/>
                  <a:pt x="3615070" y="29845"/>
                </a:cubicBezTo>
                <a:cubicBezTo>
                  <a:pt x="3784009" y="-74118"/>
                  <a:pt x="3859619" y="126719"/>
                  <a:pt x="3905693" y="1290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97C31FB7-1917-8FF9-1780-25636278F9F2}"/>
              </a:ext>
            </a:extLst>
          </p:cNvPr>
          <p:cNvSpPr txBox="1"/>
          <p:nvPr/>
        </p:nvSpPr>
        <p:spPr>
          <a:xfrm>
            <a:off x="4660252" y="6193456"/>
            <a:ext cx="49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now</a:t>
            </a:r>
            <a:endParaRPr kumimoji="1" lang="ja-JP" altLang="en-US" sz="1200" dirty="0"/>
          </a:p>
        </p:txBody>
      </p:sp>
      <p:sp>
        <p:nvSpPr>
          <p:cNvPr id="180" name="フリーフォーム: 図形 179">
            <a:extLst>
              <a:ext uri="{FF2B5EF4-FFF2-40B4-BE49-F238E27FC236}">
                <a16:creationId xmlns:a16="http://schemas.microsoft.com/office/drawing/2014/main" id="{68B8EA50-618D-98EF-30B5-DF67091D4CFD}"/>
              </a:ext>
            </a:extLst>
          </p:cNvPr>
          <p:cNvSpPr/>
          <p:nvPr/>
        </p:nvSpPr>
        <p:spPr>
          <a:xfrm>
            <a:off x="4900289" y="5500768"/>
            <a:ext cx="354418" cy="496186"/>
          </a:xfrm>
          <a:custGeom>
            <a:avLst/>
            <a:gdLst>
              <a:gd name="connsiteX0" fmla="*/ 0 w 354418"/>
              <a:gd name="connsiteY0" fmla="*/ 0 h 496186"/>
              <a:gd name="connsiteX1" fmla="*/ 354418 w 354418"/>
              <a:gd name="connsiteY1" fmla="*/ 496186 h 496186"/>
              <a:gd name="connsiteX2" fmla="*/ 354418 w 354418"/>
              <a:gd name="connsiteY2" fmla="*/ 496186 h 4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418" h="496186">
                <a:moveTo>
                  <a:pt x="0" y="0"/>
                </a:moveTo>
                <a:lnTo>
                  <a:pt x="354418" y="496186"/>
                </a:lnTo>
                <a:lnTo>
                  <a:pt x="354418" y="496186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DD1E1623-7DCE-4009-67B1-DC408FF57377}"/>
              </a:ext>
            </a:extLst>
          </p:cNvPr>
          <p:cNvSpPr txBox="1"/>
          <p:nvPr/>
        </p:nvSpPr>
        <p:spPr>
          <a:xfrm rot="16200000">
            <a:off x="805710" y="3935493"/>
            <a:ext cx="12311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)2</a:t>
            </a:r>
            <a:r>
              <a:rPr lang="en-US" altLang="ja-JP" sz="1050" baseline="30000" dirty="0"/>
              <a:t>nd</a:t>
            </a:r>
            <a:r>
              <a:rPr lang="en-US" altLang="ja-JP" sz="1050" dirty="0"/>
              <a:t> Permeate</a:t>
            </a:r>
            <a:r>
              <a:rPr lang="ja-JP" altLang="en-US" sz="1050" dirty="0"/>
              <a:t> </a:t>
            </a:r>
            <a:r>
              <a:rPr lang="en-US" altLang="ja-JP" sz="1050" dirty="0"/>
              <a:t> Conductivity [</a:t>
            </a:r>
            <a:r>
              <a:rPr lang="en-US" altLang="ja-JP" sz="1050" dirty="0" err="1"/>
              <a:t>μS</a:t>
            </a:r>
            <a:r>
              <a:rPr lang="en-US" altLang="ja-JP" sz="1050" dirty="0"/>
              <a:t>/cm]</a:t>
            </a:r>
            <a:endParaRPr kumimoji="1" lang="ja-JP" altLang="en-US" sz="1050" dirty="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8BE14FD-34D2-72F2-D80B-17924141501D}"/>
              </a:ext>
            </a:extLst>
          </p:cNvPr>
          <p:cNvSpPr txBox="1"/>
          <p:nvPr/>
        </p:nvSpPr>
        <p:spPr>
          <a:xfrm rot="16200000">
            <a:off x="801354" y="5394182"/>
            <a:ext cx="12311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)3</a:t>
            </a:r>
            <a:r>
              <a:rPr lang="en-US" altLang="ja-JP" sz="1050" baseline="30000" dirty="0"/>
              <a:t>rd</a:t>
            </a:r>
            <a:r>
              <a:rPr lang="en-US" altLang="ja-JP" sz="1050" dirty="0"/>
              <a:t> Permeate</a:t>
            </a:r>
            <a:r>
              <a:rPr lang="ja-JP" altLang="en-US" sz="1050" dirty="0"/>
              <a:t> </a:t>
            </a:r>
            <a:r>
              <a:rPr lang="en-US" altLang="ja-JP" sz="1050" dirty="0"/>
              <a:t> Conductivity [</a:t>
            </a:r>
            <a:r>
              <a:rPr lang="en-US" altLang="ja-JP" sz="1050" dirty="0" err="1"/>
              <a:t>μS</a:t>
            </a:r>
            <a:r>
              <a:rPr lang="en-US" altLang="ja-JP" sz="1050" dirty="0"/>
              <a:t>/cm]</a:t>
            </a:r>
            <a:endParaRPr kumimoji="1" lang="ja-JP" altLang="en-US" sz="105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FAFD6CC-FBB4-EFAC-375B-6180B6520950}"/>
              </a:ext>
            </a:extLst>
          </p:cNvPr>
          <p:cNvSpPr txBox="1"/>
          <p:nvPr/>
        </p:nvSpPr>
        <p:spPr>
          <a:xfrm rot="16200000">
            <a:off x="5895884" y="3985804"/>
            <a:ext cx="1231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)2</a:t>
            </a:r>
            <a:r>
              <a:rPr lang="en-US" altLang="ja-JP" sz="1050" baseline="30000" dirty="0"/>
              <a:t>nd</a:t>
            </a:r>
            <a:r>
              <a:rPr lang="en-US" altLang="ja-JP" sz="1050" dirty="0"/>
              <a:t> Permeate Flow Rate [</a:t>
            </a:r>
            <a:r>
              <a:rPr lang="en-US" altLang="ja-JP" sz="1050" dirty="0" err="1"/>
              <a:t>gpm</a:t>
            </a:r>
            <a:r>
              <a:rPr lang="en-US" altLang="ja-JP" sz="1050" dirty="0"/>
              <a:t>]</a:t>
            </a:r>
            <a:endParaRPr kumimoji="1" lang="ja-JP" altLang="en-US" sz="1050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BCDA9E2-7F18-070A-5417-26BE1BFE964C}"/>
              </a:ext>
            </a:extLst>
          </p:cNvPr>
          <p:cNvSpPr txBox="1"/>
          <p:nvPr/>
        </p:nvSpPr>
        <p:spPr>
          <a:xfrm rot="16200000">
            <a:off x="5891528" y="5453200"/>
            <a:ext cx="1231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例</a:t>
            </a:r>
            <a:r>
              <a:rPr lang="en-US" altLang="ja-JP" sz="1050" dirty="0"/>
              <a:t>)3</a:t>
            </a:r>
            <a:r>
              <a:rPr lang="en-US" altLang="ja-JP" sz="1050" baseline="30000" dirty="0"/>
              <a:t>rd</a:t>
            </a:r>
            <a:r>
              <a:rPr lang="en-US" altLang="ja-JP" sz="1050" dirty="0"/>
              <a:t> Permeate Flow Rate [</a:t>
            </a:r>
            <a:r>
              <a:rPr lang="en-US" altLang="ja-JP" sz="1050" dirty="0" err="1"/>
              <a:t>gpm</a:t>
            </a:r>
            <a:r>
              <a:rPr lang="en-US" altLang="ja-JP" sz="1050" dirty="0"/>
              <a:t>]</a:t>
            </a:r>
            <a:endParaRPr kumimoji="1" lang="ja-JP" altLang="en-US" sz="1050" dirty="0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30B37140-7A08-EBEB-8567-B276E9060518}"/>
              </a:ext>
            </a:extLst>
          </p:cNvPr>
          <p:cNvSpPr/>
          <p:nvPr/>
        </p:nvSpPr>
        <p:spPr>
          <a:xfrm>
            <a:off x="1151172" y="1166795"/>
            <a:ext cx="9897211" cy="848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E6A3E1C0-1566-14A7-3963-1B99ACD95877}"/>
              </a:ext>
            </a:extLst>
          </p:cNvPr>
          <p:cNvSpPr txBox="1"/>
          <p:nvPr/>
        </p:nvSpPr>
        <p:spPr>
          <a:xfrm>
            <a:off x="1079443" y="890085"/>
            <a:ext cx="263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&lt;Notification&gt;</a:t>
            </a:r>
            <a:endParaRPr kumimoji="1" lang="ja-JP" altLang="en-US" sz="16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A2C74F6E-694F-B26C-3872-DEA319F808BF}"/>
              </a:ext>
            </a:extLst>
          </p:cNvPr>
          <p:cNvSpPr txBox="1"/>
          <p:nvPr/>
        </p:nvSpPr>
        <p:spPr>
          <a:xfrm>
            <a:off x="1159874" y="1191617"/>
            <a:ext cx="31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December 4th, 2023, 23</a:t>
            </a:r>
            <a:r>
              <a:rPr kumimoji="1" lang="en-US" altLang="ja-JP" dirty="0"/>
              <a:t>:00</a:t>
            </a:r>
            <a:endParaRPr kumimoji="1" lang="ja-JP" altLang="en-US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CD733BA9-C83A-6BC9-306F-F795AEB2916C}"/>
              </a:ext>
            </a:extLst>
          </p:cNvPr>
          <p:cNvSpPr txBox="1"/>
          <p:nvPr/>
        </p:nvSpPr>
        <p:spPr>
          <a:xfrm>
            <a:off x="4595414" y="1187261"/>
            <a:ext cx="31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Calculation Failed</a:t>
            </a:r>
            <a:endParaRPr kumimoji="1" lang="ja-JP" altLang="en-US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3273179C-2EF1-B02A-4129-E3DD867A1729}"/>
              </a:ext>
            </a:extLst>
          </p:cNvPr>
          <p:cNvSpPr txBox="1"/>
          <p:nvPr/>
        </p:nvSpPr>
        <p:spPr>
          <a:xfrm rot="5400000">
            <a:off x="2357911" y="1566317"/>
            <a:ext cx="4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581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125DB3-6EEB-6BBB-167C-B6E6DBDB3668}"/>
              </a:ext>
            </a:extLst>
          </p:cNvPr>
          <p:cNvSpPr/>
          <p:nvPr/>
        </p:nvSpPr>
        <p:spPr>
          <a:xfrm>
            <a:off x="1059255" y="923453"/>
            <a:ext cx="10067454" cy="5540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E12261-F317-4195-A7D7-1B6E89F7F7F9}"/>
              </a:ext>
            </a:extLst>
          </p:cNvPr>
          <p:cNvSpPr/>
          <p:nvPr/>
        </p:nvSpPr>
        <p:spPr>
          <a:xfrm>
            <a:off x="1186004" y="1020223"/>
            <a:ext cx="4798336" cy="168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359A8AE-B760-9C77-A673-B87D6F816503}"/>
              </a:ext>
            </a:extLst>
          </p:cNvPr>
          <p:cNvCxnSpPr/>
          <p:nvPr/>
        </p:nvCxnSpPr>
        <p:spPr>
          <a:xfrm>
            <a:off x="1700647" y="2441426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64BDB9E-5B8C-7832-162E-1F9EDA72E7B0}"/>
              </a:ext>
            </a:extLst>
          </p:cNvPr>
          <p:cNvCxnSpPr>
            <a:cxnSpLocks/>
          </p:cNvCxnSpPr>
          <p:nvPr/>
        </p:nvCxnSpPr>
        <p:spPr>
          <a:xfrm flipV="1">
            <a:off x="1707735" y="1132724"/>
            <a:ext cx="0" cy="13157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F4A216D-DCBF-4EB8-7D9C-BC81CD83CF07}"/>
              </a:ext>
            </a:extLst>
          </p:cNvPr>
          <p:cNvSpPr/>
          <p:nvPr/>
        </p:nvSpPr>
        <p:spPr>
          <a:xfrm>
            <a:off x="1849502" y="1633609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4987836-A6B7-152A-0C62-5E38C91EC3C0}"/>
              </a:ext>
            </a:extLst>
          </p:cNvPr>
          <p:cNvSpPr/>
          <p:nvPr/>
        </p:nvSpPr>
        <p:spPr>
          <a:xfrm>
            <a:off x="1991268" y="1633609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26107A-3532-8B71-71BB-E977CABCDCB1}"/>
              </a:ext>
            </a:extLst>
          </p:cNvPr>
          <p:cNvSpPr txBox="1"/>
          <p:nvPr/>
        </p:nvSpPr>
        <p:spPr>
          <a:xfrm>
            <a:off x="5319261" y="2448514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5E864A7-3E86-99C0-A74E-2265930A88BC}"/>
              </a:ext>
            </a:extLst>
          </p:cNvPr>
          <p:cNvCxnSpPr/>
          <p:nvPr/>
        </p:nvCxnSpPr>
        <p:spPr>
          <a:xfrm>
            <a:off x="2218099" y="1278402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33EBE63-97D8-3FF8-8B0D-DEAA0DFC2522}"/>
              </a:ext>
            </a:extLst>
          </p:cNvPr>
          <p:cNvSpPr txBox="1"/>
          <p:nvPr/>
        </p:nvSpPr>
        <p:spPr>
          <a:xfrm>
            <a:off x="2459102" y="1139808"/>
            <a:ext cx="129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：温度補正前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6E90CDD-D230-3D5E-7D33-1F3A5F7B420E}"/>
              </a:ext>
            </a:extLst>
          </p:cNvPr>
          <p:cNvCxnSpPr/>
          <p:nvPr/>
        </p:nvCxnSpPr>
        <p:spPr>
          <a:xfrm>
            <a:off x="3862599" y="1278402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1D7155-7D29-8E89-D5EF-E3FD6ABF25F8}"/>
              </a:ext>
            </a:extLst>
          </p:cNvPr>
          <p:cNvSpPr txBox="1"/>
          <p:nvPr/>
        </p:nvSpPr>
        <p:spPr>
          <a:xfrm>
            <a:off x="4085880" y="1136265"/>
            <a:ext cx="1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：温度補正後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AE9E59A-10DC-1635-2E66-ADC37ED5B0A7}"/>
              </a:ext>
            </a:extLst>
          </p:cNvPr>
          <p:cNvSpPr/>
          <p:nvPr/>
        </p:nvSpPr>
        <p:spPr>
          <a:xfrm>
            <a:off x="6215216" y="1016681"/>
            <a:ext cx="4798336" cy="168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2F833B3-5C76-7CFF-449E-ACC59F70CEF5}"/>
              </a:ext>
            </a:extLst>
          </p:cNvPr>
          <p:cNvCxnSpPr/>
          <p:nvPr/>
        </p:nvCxnSpPr>
        <p:spPr>
          <a:xfrm>
            <a:off x="6729859" y="2437884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17395EB-09A9-3F63-AAA5-5E47CED4ABE2}"/>
              </a:ext>
            </a:extLst>
          </p:cNvPr>
          <p:cNvCxnSpPr>
            <a:cxnSpLocks/>
          </p:cNvCxnSpPr>
          <p:nvPr/>
        </p:nvCxnSpPr>
        <p:spPr>
          <a:xfrm flipV="1">
            <a:off x="6736947" y="1132724"/>
            <a:ext cx="0" cy="13122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5EDC69BA-CD39-DF39-6A1B-04847C25D9A3}"/>
              </a:ext>
            </a:extLst>
          </p:cNvPr>
          <p:cNvSpPr/>
          <p:nvPr/>
        </p:nvSpPr>
        <p:spPr>
          <a:xfrm>
            <a:off x="6878714" y="1630067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C00472B2-8C3A-EF3A-0072-C59401454F26}"/>
              </a:ext>
            </a:extLst>
          </p:cNvPr>
          <p:cNvSpPr/>
          <p:nvPr/>
        </p:nvSpPr>
        <p:spPr>
          <a:xfrm>
            <a:off x="7020480" y="1630067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D76A25F-3F1C-A1BB-1BB1-C26F4D273746}"/>
              </a:ext>
            </a:extLst>
          </p:cNvPr>
          <p:cNvSpPr txBox="1"/>
          <p:nvPr/>
        </p:nvSpPr>
        <p:spPr>
          <a:xfrm>
            <a:off x="10348473" y="2444972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83C2F86-3973-21C3-DE05-BF06EA149E62}"/>
              </a:ext>
            </a:extLst>
          </p:cNvPr>
          <p:cNvSpPr txBox="1"/>
          <p:nvPr/>
        </p:nvSpPr>
        <p:spPr>
          <a:xfrm rot="16200000">
            <a:off x="5774308" y="1508887"/>
            <a:ext cx="144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)Permeate Flow Rate[</a:t>
            </a:r>
            <a:r>
              <a:rPr lang="en-US" altLang="ja-JP" sz="1200" dirty="0" err="1"/>
              <a:t>gpm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67" name="フローチャート: 手作業 66">
            <a:extLst>
              <a:ext uri="{FF2B5EF4-FFF2-40B4-BE49-F238E27FC236}">
                <a16:creationId xmlns:a16="http://schemas.microsoft.com/office/drawing/2014/main" id="{B02586DE-697B-DAB2-17F8-1D56183E55A7}"/>
              </a:ext>
            </a:extLst>
          </p:cNvPr>
          <p:cNvSpPr/>
          <p:nvPr/>
        </p:nvSpPr>
        <p:spPr>
          <a:xfrm rot="10800000">
            <a:off x="1059255" y="649757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1B2A321-3E23-5B72-FD96-F550968D1D38}"/>
              </a:ext>
            </a:extLst>
          </p:cNvPr>
          <p:cNvSpPr txBox="1"/>
          <p:nvPr/>
        </p:nvSpPr>
        <p:spPr>
          <a:xfrm>
            <a:off x="1186004" y="621092"/>
            <a:ext cx="12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Main</a:t>
            </a:r>
            <a:endParaRPr kumimoji="1" lang="ja-JP" altLang="en-US" dirty="0"/>
          </a:p>
        </p:txBody>
      </p:sp>
      <p:sp>
        <p:nvSpPr>
          <p:cNvPr id="69" name="フローチャート: 手作業 68">
            <a:extLst>
              <a:ext uri="{FF2B5EF4-FFF2-40B4-BE49-F238E27FC236}">
                <a16:creationId xmlns:a16="http://schemas.microsoft.com/office/drawing/2014/main" id="{7890E7D2-C59A-0279-F04E-FA0278D4BB49}"/>
              </a:ext>
            </a:extLst>
          </p:cNvPr>
          <p:cNvSpPr/>
          <p:nvPr/>
        </p:nvSpPr>
        <p:spPr>
          <a:xfrm rot="10800000">
            <a:off x="2497244" y="648250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D111820-C4BD-4090-5273-DFA3FB9F252A}"/>
              </a:ext>
            </a:extLst>
          </p:cNvPr>
          <p:cNvSpPr txBox="1"/>
          <p:nvPr/>
        </p:nvSpPr>
        <p:spPr>
          <a:xfrm>
            <a:off x="2741690" y="646744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1</a:t>
            </a:r>
            <a:endParaRPr kumimoji="1" lang="ja-JP" altLang="en-US" sz="1600" dirty="0"/>
          </a:p>
        </p:txBody>
      </p:sp>
      <p:sp>
        <p:nvSpPr>
          <p:cNvPr id="71" name="フローチャート: 手作業 70">
            <a:extLst>
              <a:ext uri="{FF2B5EF4-FFF2-40B4-BE49-F238E27FC236}">
                <a16:creationId xmlns:a16="http://schemas.microsoft.com/office/drawing/2014/main" id="{49B6E1D8-26F5-7128-606E-D73C9358E757}"/>
              </a:ext>
            </a:extLst>
          </p:cNvPr>
          <p:cNvSpPr/>
          <p:nvPr/>
        </p:nvSpPr>
        <p:spPr>
          <a:xfrm rot="10800000">
            <a:off x="3944288" y="646744"/>
            <a:ext cx="1457608" cy="273696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842E0CE-84F5-F918-8AF7-6B985E227AF7}"/>
              </a:ext>
            </a:extLst>
          </p:cNvPr>
          <p:cNvSpPr txBox="1"/>
          <p:nvPr/>
        </p:nvSpPr>
        <p:spPr>
          <a:xfrm>
            <a:off x="4188734" y="645238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2</a:t>
            </a:r>
            <a:endParaRPr kumimoji="1" lang="ja-JP" altLang="en-US" sz="1600" dirty="0"/>
          </a:p>
        </p:txBody>
      </p:sp>
      <p:sp>
        <p:nvSpPr>
          <p:cNvPr id="73" name="フローチャート: 手作業 72">
            <a:extLst>
              <a:ext uri="{FF2B5EF4-FFF2-40B4-BE49-F238E27FC236}">
                <a16:creationId xmlns:a16="http://schemas.microsoft.com/office/drawing/2014/main" id="{63A8107C-AC11-B041-2DD7-7D3D17697D5A}"/>
              </a:ext>
            </a:extLst>
          </p:cNvPr>
          <p:cNvSpPr/>
          <p:nvPr/>
        </p:nvSpPr>
        <p:spPr>
          <a:xfrm rot="10800000">
            <a:off x="5409443" y="645238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6DB4550-B940-0A67-2AAE-A8BE5AE9CA28}"/>
              </a:ext>
            </a:extLst>
          </p:cNvPr>
          <p:cNvSpPr txBox="1"/>
          <p:nvPr/>
        </p:nvSpPr>
        <p:spPr>
          <a:xfrm>
            <a:off x="5576939" y="67089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910C320-F65F-EC6C-021C-390A1B555BB2}"/>
              </a:ext>
            </a:extLst>
          </p:cNvPr>
          <p:cNvCxnSpPr/>
          <p:nvPr/>
        </p:nvCxnSpPr>
        <p:spPr>
          <a:xfrm>
            <a:off x="7240221" y="1274861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49BCEE-09D1-F38B-8E99-0E663A1AB186}"/>
              </a:ext>
            </a:extLst>
          </p:cNvPr>
          <p:cNvSpPr txBox="1"/>
          <p:nvPr/>
        </p:nvSpPr>
        <p:spPr>
          <a:xfrm>
            <a:off x="7481224" y="1136267"/>
            <a:ext cx="129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：温度補正前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823C46D-2C76-BFA3-08DD-166568294DC5}"/>
              </a:ext>
            </a:extLst>
          </p:cNvPr>
          <p:cNvCxnSpPr/>
          <p:nvPr/>
        </p:nvCxnSpPr>
        <p:spPr>
          <a:xfrm>
            <a:off x="8884721" y="1274861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B582ED-41B9-CEB2-01AA-2F2AB49C6B1C}"/>
              </a:ext>
            </a:extLst>
          </p:cNvPr>
          <p:cNvSpPr txBox="1"/>
          <p:nvPr/>
        </p:nvSpPr>
        <p:spPr>
          <a:xfrm>
            <a:off x="9108002" y="1132724"/>
            <a:ext cx="1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：温度補正後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AC83B1-6B17-D263-36C7-D4ED66D741FE}"/>
              </a:ext>
            </a:extLst>
          </p:cNvPr>
          <p:cNvSpPr txBox="1"/>
          <p:nvPr/>
        </p:nvSpPr>
        <p:spPr>
          <a:xfrm rot="16200000">
            <a:off x="730364" y="1574622"/>
            <a:ext cx="144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)DP[psi]</a:t>
            </a:r>
            <a:endParaRPr kumimoji="1" lang="ja-JP" altLang="en-US" sz="1600" dirty="0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25EE16-30C9-58ED-657A-CE79C6143BDE}"/>
              </a:ext>
            </a:extLst>
          </p:cNvPr>
          <p:cNvSpPr/>
          <p:nvPr/>
        </p:nvSpPr>
        <p:spPr>
          <a:xfrm>
            <a:off x="1181644" y="2844672"/>
            <a:ext cx="4798336" cy="168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F3305FCB-D831-A244-1754-15857F3230D7}"/>
              </a:ext>
            </a:extLst>
          </p:cNvPr>
          <p:cNvCxnSpPr/>
          <p:nvPr/>
        </p:nvCxnSpPr>
        <p:spPr>
          <a:xfrm>
            <a:off x="1696287" y="4265875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C9BDCF65-AEDC-9022-2DBC-FB99B6DD7CDB}"/>
              </a:ext>
            </a:extLst>
          </p:cNvPr>
          <p:cNvCxnSpPr>
            <a:cxnSpLocks/>
          </p:cNvCxnSpPr>
          <p:nvPr/>
        </p:nvCxnSpPr>
        <p:spPr>
          <a:xfrm flipV="1">
            <a:off x="1703375" y="2957173"/>
            <a:ext cx="0" cy="13157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フリーフォーム: 図形 178">
            <a:extLst>
              <a:ext uri="{FF2B5EF4-FFF2-40B4-BE49-F238E27FC236}">
                <a16:creationId xmlns:a16="http://schemas.microsoft.com/office/drawing/2014/main" id="{E895B5FE-57E7-2CE9-E8C5-928C06870312}"/>
              </a:ext>
            </a:extLst>
          </p:cNvPr>
          <p:cNvSpPr/>
          <p:nvPr/>
        </p:nvSpPr>
        <p:spPr>
          <a:xfrm>
            <a:off x="1845142" y="3458058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フリーフォーム: 図形 179">
            <a:extLst>
              <a:ext uri="{FF2B5EF4-FFF2-40B4-BE49-F238E27FC236}">
                <a16:creationId xmlns:a16="http://schemas.microsoft.com/office/drawing/2014/main" id="{4030D7E6-0E6C-F47C-DDB7-F37EA2D607CA}"/>
              </a:ext>
            </a:extLst>
          </p:cNvPr>
          <p:cNvSpPr/>
          <p:nvPr/>
        </p:nvSpPr>
        <p:spPr>
          <a:xfrm>
            <a:off x="1986908" y="3458058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12581B77-6093-DA59-452C-147867203AC9}"/>
              </a:ext>
            </a:extLst>
          </p:cNvPr>
          <p:cNvSpPr txBox="1"/>
          <p:nvPr/>
        </p:nvSpPr>
        <p:spPr>
          <a:xfrm>
            <a:off x="5314901" y="4272963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63A72BCF-1245-111E-0A55-D0EEB6B3DFAA}"/>
              </a:ext>
            </a:extLst>
          </p:cNvPr>
          <p:cNvCxnSpPr/>
          <p:nvPr/>
        </p:nvCxnSpPr>
        <p:spPr>
          <a:xfrm>
            <a:off x="2213739" y="3102851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1B72E3E6-6ED5-E023-99D6-7A2ECB82E6BD}"/>
              </a:ext>
            </a:extLst>
          </p:cNvPr>
          <p:cNvSpPr txBox="1"/>
          <p:nvPr/>
        </p:nvSpPr>
        <p:spPr>
          <a:xfrm>
            <a:off x="2454742" y="2964257"/>
            <a:ext cx="129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：温度補正前</a:t>
            </a: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E0C7858E-4B4E-B751-E6CD-86A73919A88F}"/>
              </a:ext>
            </a:extLst>
          </p:cNvPr>
          <p:cNvCxnSpPr/>
          <p:nvPr/>
        </p:nvCxnSpPr>
        <p:spPr>
          <a:xfrm>
            <a:off x="3858239" y="3102851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307C70BE-FA4F-7013-8E24-754A1AADD44D}"/>
              </a:ext>
            </a:extLst>
          </p:cNvPr>
          <p:cNvSpPr txBox="1"/>
          <p:nvPr/>
        </p:nvSpPr>
        <p:spPr>
          <a:xfrm>
            <a:off x="4081520" y="2960714"/>
            <a:ext cx="1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：温度補正後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A44A31A8-9734-B8A6-28B2-B2EA7A28D0E5}"/>
              </a:ext>
            </a:extLst>
          </p:cNvPr>
          <p:cNvSpPr/>
          <p:nvPr/>
        </p:nvSpPr>
        <p:spPr>
          <a:xfrm>
            <a:off x="6210856" y="2841130"/>
            <a:ext cx="4798336" cy="168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5A4DC358-2B8B-7208-904E-6021E0FFFB68}"/>
              </a:ext>
            </a:extLst>
          </p:cNvPr>
          <p:cNvCxnSpPr/>
          <p:nvPr/>
        </p:nvCxnSpPr>
        <p:spPr>
          <a:xfrm>
            <a:off x="6725499" y="4262333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61CB5397-24AF-4103-7C11-34322095512D}"/>
              </a:ext>
            </a:extLst>
          </p:cNvPr>
          <p:cNvCxnSpPr>
            <a:cxnSpLocks/>
          </p:cNvCxnSpPr>
          <p:nvPr/>
        </p:nvCxnSpPr>
        <p:spPr>
          <a:xfrm flipV="1">
            <a:off x="6732587" y="2957173"/>
            <a:ext cx="0" cy="13122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フリーフォーム: 図形 188">
            <a:extLst>
              <a:ext uri="{FF2B5EF4-FFF2-40B4-BE49-F238E27FC236}">
                <a16:creationId xmlns:a16="http://schemas.microsoft.com/office/drawing/2014/main" id="{778012C8-28FC-8E46-20DD-FDB69C4CA760}"/>
              </a:ext>
            </a:extLst>
          </p:cNvPr>
          <p:cNvSpPr/>
          <p:nvPr/>
        </p:nvSpPr>
        <p:spPr>
          <a:xfrm>
            <a:off x="6874354" y="3454516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フリーフォーム: 図形 189">
            <a:extLst>
              <a:ext uri="{FF2B5EF4-FFF2-40B4-BE49-F238E27FC236}">
                <a16:creationId xmlns:a16="http://schemas.microsoft.com/office/drawing/2014/main" id="{D8D43116-D780-C2D0-0A42-1A7E1289F787}"/>
              </a:ext>
            </a:extLst>
          </p:cNvPr>
          <p:cNvSpPr/>
          <p:nvPr/>
        </p:nvSpPr>
        <p:spPr>
          <a:xfrm>
            <a:off x="7016120" y="3454516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405F352D-D170-9DD9-5B70-C22C40B4F151}"/>
              </a:ext>
            </a:extLst>
          </p:cNvPr>
          <p:cNvSpPr txBox="1"/>
          <p:nvPr/>
        </p:nvSpPr>
        <p:spPr>
          <a:xfrm>
            <a:off x="10344113" y="4269421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6DCF468-F086-54DF-23FE-BA50CD2474BF}"/>
              </a:ext>
            </a:extLst>
          </p:cNvPr>
          <p:cNvCxnSpPr/>
          <p:nvPr/>
        </p:nvCxnSpPr>
        <p:spPr>
          <a:xfrm>
            <a:off x="7235861" y="3099310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44A55519-DCC7-7E34-1EA8-54001DFF9BEA}"/>
              </a:ext>
            </a:extLst>
          </p:cNvPr>
          <p:cNvSpPr txBox="1"/>
          <p:nvPr/>
        </p:nvSpPr>
        <p:spPr>
          <a:xfrm>
            <a:off x="7476864" y="2960716"/>
            <a:ext cx="129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：温度補正前</a:t>
            </a: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E9AA5F30-6052-28EB-205E-155085C5F413}"/>
              </a:ext>
            </a:extLst>
          </p:cNvPr>
          <p:cNvCxnSpPr/>
          <p:nvPr/>
        </p:nvCxnSpPr>
        <p:spPr>
          <a:xfrm>
            <a:off x="8880361" y="3099310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781156E5-306B-604A-409E-8B2076D1C14A}"/>
              </a:ext>
            </a:extLst>
          </p:cNvPr>
          <p:cNvSpPr txBox="1"/>
          <p:nvPr/>
        </p:nvSpPr>
        <p:spPr>
          <a:xfrm>
            <a:off x="9103642" y="2957173"/>
            <a:ext cx="1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：温度補正後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9EFE3684-AD73-65A2-6BDD-657ABE9EB9DA}"/>
              </a:ext>
            </a:extLst>
          </p:cNvPr>
          <p:cNvSpPr txBox="1"/>
          <p:nvPr/>
        </p:nvSpPr>
        <p:spPr>
          <a:xfrm rot="16200000">
            <a:off x="726004" y="3399071"/>
            <a:ext cx="144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)DP[psi]</a:t>
            </a:r>
            <a:endParaRPr kumimoji="1" lang="ja-JP" altLang="en-US" sz="1600" dirty="0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29B2808-493B-4070-294E-BF91C93C0CBD}"/>
              </a:ext>
            </a:extLst>
          </p:cNvPr>
          <p:cNvSpPr/>
          <p:nvPr/>
        </p:nvSpPr>
        <p:spPr>
          <a:xfrm>
            <a:off x="1185994" y="4660410"/>
            <a:ext cx="4798336" cy="168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F738EA6D-1BCD-2F0B-F3AF-20B0B0969E4D}"/>
              </a:ext>
            </a:extLst>
          </p:cNvPr>
          <p:cNvCxnSpPr/>
          <p:nvPr/>
        </p:nvCxnSpPr>
        <p:spPr>
          <a:xfrm>
            <a:off x="1700637" y="6081613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A8AB922D-72C4-0CEB-886D-E514999BF4D1}"/>
              </a:ext>
            </a:extLst>
          </p:cNvPr>
          <p:cNvCxnSpPr>
            <a:cxnSpLocks/>
          </p:cNvCxnSpPr>
          <p:nvPr/>
        </p:nvCxnSpPr>
        <p:spPr>
          <a:xfrm flipV="1">
            <a:off x="1707725" y="4772911"/>
            <a:ext cx="0" cy="13157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フリーフォーム: 図形 200">
            <a:extLst>
              <a:ext uri="{FF2B5EF4-FFF2-40B4-BE49-F238E27FC236}">
                <a16:creationId xmlns:a16="http://schemas.microsoft.com/office/drawing/2014/main" id="{291364D2-236B-41B3-A4B9-9AE7E22177BF}"/>
              </a:ext>
            </a:extLst>
          </p:cNvPr>
          <p:cNvSpPr/>
          <p:nvPr/>
        </p:nvSpPr>
        <p:spPr>
          <a:xfrm>
            <a:off x="1849492" y="5273796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フリーフォーム: 図形 201">
            <a:extLst>
              <a:ext uri="{FF2B5EF4-FFF2-40B4-BE49-F238E27FC236}">
                <a16:creationId xmlns:a16="http://schemas.microsoft.com/office/drawing/2014/main" id="{4D4ABAFE-508F-BC48-1268-DFA137DA7D8E}"/>
              </a:ext>
            </a:extLst>
          </p:cNvPr>
          <p:cNvSpPr/>
          <p:nvPr/>
        </p:nvSpPr>
        <p:spPr>
          <a:xfrm>
            <a:off x="1991258" y="5273796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AA29779D-1211-6B4E-1A02-22A0C49F98E4}"/>
              </a:ext>
            </a:extLst>
          </p:cNvPr>
          <p:cNvSpPr txBox="1"/>
          <p:nvPr/>
        </p:nvSpPr>
        <p:spPr>
          <a:xfrm>
            <a:off x="5319251" y="6088701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44655B5F-6BF6-C899-0711-E10D79C7A1A8}"/>
              </a:ext>
            </a:extLst>
          </p:cNvPr>
          <p:cNvCxnSpPr/>
          <p:nvPr/>
        </p:nvCxnSpPr>
        <p:spPr>
          <a:xfrm>
            <a:off x="2218089" y="4918589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342844E-0254-C460-A874-7B56C9B2BE40}"/>
              </a:ext>
            </a:extLst>
          </p:cNvPr>
          <p:cNvSpPr txBox="1"/>
          <p:nvPr/>
        </p:nvSpPr>
        <p:spPr>
          <a:xfrm>
            <a:off x="2459092" y="4779995"/>
            <a:ext cx="129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：温度補正前</a:t>
            </a: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203E07D1-55DB-6EAA-43CB-B1A827F466D5}"/>
              </a:ext>
            </a:extLst>
          </p:cNvPr>
          <p:cNvCxnSpPr/>
          <p:nvPr/>
        </p:nvCxnSpPr>
        <p:spPr>
          <a:xfrm>
            <a:off x="3862589" y="4918589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0C1B102-D664-E6E3-24A0-8BFAEF03FFD1}"/>
              </a:ext>
            </a:extLst>
          </p:cNvPr>
          <p:cNvSpPr txBox="1"/>
          <p:nvPr/>
        </p:nvSpPr>
        <p:spPr>
          <a:xfrm>
            <a:off x="4085870" y="4776452"/>
            <a:ext cx="1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：温度補正後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9AABB662-4571-C50C-3A68-A25A49F8FF3B}"/>
              </a:ext>
            </a:extLst>
          </p:cNvPr>
          <p:cNvSpPr/>
          <p:nvPr/>
        </p:nvSpPr>
        <p:spPr>
          <a:xfrm>
            <a:off x="6215206" y="4656868"/>
            <a:ext cx="4798336" cy="168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918AA69E-4B9D-1BE0-12CB-6D62A9D90000}"/>
              </a:ext>
            </a:extLst>
          </p:cNvPr>
          <p:cNvCxnSpPr/>
          <p:nvPr/>
        </p:nvCxnSpPr>
        <p:spPr>
          <a:xfrm>
            <a:off x="6729849" y="6078071"/>
            <a:ext cx="399784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3D144311-1818-C5C0-6F8A-1AE3D04A9AD4}"/>
              </a:ext>
            </a:extLst>
          </p:cNvPr>
          <p:cNvCxnSpPr>
            <a:cxnSpLocks/>
          </p:cNvCxnSpPr>
          <p:nvPr/>
        </p:nvCxnSpPr>
        <p:spPr>
          <a:xfrm flipV="1">
            <a:off x="6736937" y="4772911"/>
            <a:ext cx="0" cy="13122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フリーフォーム: 図形 210">
            <a:extLst>
              <a:ext uri="{FF2B5EF4-FFF2-40B4-BE49-F238E27FC236}">
                <a16:creationId xmlns:a16="http://schemas.microsoft.com/office/drawing/2014/main" id="{51A5EB84-FD1A-11EB-0BE2-E65E4BB7A40D}"/>
              </a:ext>
            </a:extLst>
          </p:cNvPr>
          <p:cNvSpPr/>
          <p:nvPr/>
        </p:nvSpPr>
        <p:spPr>
          <a:xfrm>
            <a:off x="6878704" y="5270254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フリーフォーム: 図形 211">
            <a:extLst>
              <a:ext uri="{FF2B5EF4-FFF2-40B4-BE49-F238E27FC236}">
                <a16:creationId xmlns:a16="http://schemas.microsoft.com/office/drawing/2014/main" id="{14AC0164-87D4-D682-2DA8-1BA26D199B4E}"/>
              </a:ext>
            </a:extLst>
          </p:cNvPr>
          <p:cNvSpPr/>
          <p:nvPr/>
        </p:nvSpPr>
        <p:spPr>
          <a:xfrm>
            <a:off x="7020470" y="5270254"/>
            <a:ext cx="3593805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FDB57D56-543B-B7C2-5DDB-83616EF2A6CC}"/>
              </a:ext>
            </a:extLst>
          </p:cNvPr>
          <p:cNvSpPr txBox="1"/>
          <p:nvPr/>
        </p:nvSpPr>
        <p:spPr>
          <a:xfrm>
            <a:off x="10348463" y="6085159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37B7FB44-1F80-8E61-81EF-96556378200E}"/>
              </a:ext>
            </a:extLst>
          </p:cNvPr>
          <p:cNvCxnSpPr/>
          <p:nvPr/>
        </p:nvCxnSpPr>
        <p:spPr>
          <a:xfrm>
            <a:off x="7240211" y="4915048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856C8C2F-956E-D4F0-7AC8-C234F2A7A420}"/>
              </a:ext>
            </a:extLst>
          </p:cNvPr>
          <p:cNvSpPr txBox="1"/>
          <p:nvPr/>
        </p:nvSpPr>
        <p:spPr>
          <a:xfrm>
            <a:off x="7481214" y="4776454"/>
            <a:ext cx="1293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：温度補正前</a:t>
            </a: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28556C3-1550-B59A-40F6-2EB1C2268B7F}"/>
              </a:ext>
            </a:extLst>
          </p:cNvPr>
          <p:cNvCxnSpPr/>
          <p:nvPr/>
        </p:nvCxnSpPr>
        <p:spPr>
          <a:xfrm>
            <a:off x="8884711" y="4915048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478DF777-20DD-058C-3B05-3BAD35D1CC44}"/>
              </a:ext>
            </a:extLst>
          </p:cNvPr>
          <p:cNvSpPr txBox="1"/>
          <p:nvPr/>
        </p:nvSpPr>
        <p:spPr>
          <a:xfrm>
            <a:off x="9107992" y="4772911"/>
            <a:ext cx="138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：温度補正後</a:t>
            </a: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0A4B581-E946-4C77-4453-DC254E917D6A}"/>
              </a:ext>
            </a:extLst>
          </p:cNvPr>
          <p:cNvSpPr txBox="1"/>
          <p:nvPr/>
        </p:nvSpPr>
        <p:spPr>
          <a:xfrm rot="16200000">
            <a:off x="730354" y="5214809"/>
            <a:ext cx="1446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)DP[psi]</a:t>
            </a:r>
            <a:endParaRPr kumimoji="1" lang="ja-JP" altLang="en-US" sz="1600" dirty="0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9F394CE2-F6A4-2E64-EC16-010870FF4F3A}"/>
              </a:ext>
            </a:extLst>
          </p:cNvPr>
          <p:cNvSpPr txBox="1"/>
          <p:nvPr/>
        </p:nvSpPr>
        <p:spPr>
          <a:xfrm rot="16200000">
            <a:off x="5769484" y="3419610"/>
            <a:ext cx="144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)Permeate Flow Rate[</a:t>
            </a:r>
            <a:r>
              <a:rPr lang="en-US" altLang="ja-JP" sz="1200" dirty="0" err="1"/>
              <a:t>gpm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74D5D4FB-A4E4-E479-C47A-C41D9BDDD376}"/>
              </a:ext>
            </a:extLst>
          </p:cNvPr>
          <p:cNvSpPr txBox="1"/>
          <p:nvPr/>
        </p:nvSpPr>
        <p:spPr>
          <a:xfrm rot="16200000">
            <a:off x="5765532" y="5239704"/>
            <a:ext cx="144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)Permeate Flow Rate[</a:t>
            </a:r>
            <a:r>
              <a:rPr lang="en-US" altLang="ja-JP" sz="1200" dirty="0" err="1"/>
              <a:t>gpm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72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125DB3-6EEB-6BBB-167C-B6E6DBDB3668}"/>
              </a:ext>
            </a:extLst>
          </p:cNvPr>
          <p:cNvSpPr/>
          <p:nvPr/>
        </p:nvSpPr>
        <p:spPr>
          <a:xfrm>
            <a:off x="1059255" y="923453"/>
            <a:ext cx="10067454" cy="5540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手作業 66">
            <a:extLst>
              <a:ext uri="{FF2B5EF4-FFF2-40B4-BE49-F238E27FC236}">
                <a16:creationId xmlns:a16="http://schemas.microsoft.com/office/drawing/2014/main" id="{B02586DE-697B-DAB2-17F8-1D56183E55A7}"/>
              </a:ext>
            </a:extLst>
          </p:cNvPr>
          <p:cNvSpPr/>
          <p:nvPr/>
        </p:nvSpPr>
        <p:spPr>
          <a:xfrm rot="10800000">
            <a:off x="1059255" y="649757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1B2A321-3E23-5B72-FD96-F550968D1D38}"/>
              </a:ext>
            </a:extLst>
          </p:cNvPr>
          <p:cNvSpPr txBox="1"/>
          <p:nvPr/>
        </p:nvSpPr>
        <p:spPr>
          <a:xfrm>
            <a:off x="1186004" y="621092"/>
            <a:ext cx="12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Main</a:t>
            </a:r>
            <a:endParaRPr kumimoji="1" lang="ja-JP" altLang="en-US" dirty="0"/>
          </a:p>
        </p:txBody>
      </p:sp>
      <p:sp>
        <p:nvSpPr>
          <p:cNvPr id="69" name="フローチャート: 手作業 68">
            <a:extLst>
              <a:ext uri="{FF2B5EF4-FFF2-40B4-BE49-F238E27FC236}">
                <a16:creationId xmlns:a16="http://schemas.microsoft.com/office/drawing/2014/main" id="{7890E7D2-C59A-0279-F04E-FA0278D4BB49}"/>
              </a:ext>
            </a:extLst>
          </p:cNvPr>
          <p:cNvSpPr/>
          <p:nvPr/>
        </p:nvSpPr>
        <p:spPr>
          <a:xfrm rot="10800000">
            <a:off x="2497244" y="648250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D111820-C4BD-4090-5273-DFA3FB9F252A}"/>
              </a:ext>
            </a:extLst>
          </p:cNvPr>
          <p:cNvSpPr txBox="1"/>
          <p:nvPr/>
        </p:nvSpPr>
        <p:spPr>
          <a:xfrm>
            <a:off x="2741690" y="646744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1</a:t>
            </a:r>
            <a:endParaRPr kumimoji="1" lang="ja-JP" altLang="en-US" sz="1600" dirty="0"/>
          </a:p>
        </p:txBody>
      </p:sp>
      <p:sp>
        <p:nvSpPr>
          <p:cNvPr id="71" name="フローチャート: 手作業 70">
            <a:extLst>
              <a:ext uri="{FF2B5EF4-FFF2-40B4-BE49-F238E27FC236}">
                <a16:creationId xmlns:a16="http://schemas.microsoft.com/office/drawing/2014/main" id="{49B6E1D8-26F5-7128-606E-D73C9358E757}"/>
              </a:ext>
            </a:extLst>
          </p:cNvPr>
          <p:cNvSpPr/>
          <p:nvPr/>
        </p:nvSpPr>
        <p:spPr>
          <a:xfrm rot="10800000">
            <a:off x="3944288" y="646744"/>
            <a:ext cx="1457608" cy="273696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842E0CE-84F5-F918-8AF7-6B985E227AF7}"/>
              </a:ext>
            </a:extLst>
          </p:cNvPr>
          <p:cNvSpPr txBox="1"/>
          <p:nvPr/>
        </p:nvSpPr>
        <p:spPr>
          <a:xfrm>
            <a:off x="4188734" y="645238"/>
            <a:ext cx="97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Graph 2</a:t>
            </a:r>
            <a:endParaRPr kumimoji="1" lang="ja-JP" altLang="en-US" sz="1600" dirty="0"/>
          </a:p>
        </p:txBody>
      </p:sp>
      <p:sp>
        <p:nvSpPr>
          <p:cNvPr id="73" name="フローチャート: 手作業 72">
            <a:extLst>
              <a:ext uri="{FF2B5EF4-FFF2-40B4-BE49-F238E27FC236}">
                <a16:creationId xmlns:a16="http://schemas.microsoft.com/office/drawing/2014/main" id="{63A8107C-AC11-B041-2DD7-7D3D17697D5A}"/>
              </a:ext>
            </a:extLst>
          </p:cNvPr>
          <p:cNvSpPr/>
          <p:nvPr/>
        </p:nvSpPr>
        <p:spPr>
          <a:xfrm rot="10800000">
            <a:off x="5409443" y="645238"/>
            <a:ext cx="1457608" cy="273696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6DB4550-B940-0A67-2AAE-A8BE5AE9CA28}"/>
              </a:ext>
            </a:extLst>
          </p:cNvPr>
          <p:cNvSpPr txBox="1"/>
          <p:nvPr/>
        </p:nvSpPr>
        <p:spPr>
          <a:xfrm>
            <a:off x="5576939" y="670891"/>
            <a:ext cx="112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F143C77-002F-F158-8869-304C696EE2F6}"/>
              </a:ext>
            </a:extLst>
          </p:cNvPr>
          <p:cNvSpPr/>
          <p:nvPr/>
        </p:nvSpPr>
        <p:spPr>
          <a:xfrm>
            <a:off x="3402403" y="1105786"/>
            <a:ext cx="2393420" cy="273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mm/dd/</a:t>
            </a:r>
            <a:r>
              <a:rPr lang="en-US" altLang="ja-JP" dirty="0" err="1"/>
              <a:t>yyyy</a:t>
            </a:r>
            <a:r>
              <a:rPr lang="en-US" altLang="ja-JP" dirty="0"/>
              <a:t> </a:t>
            </a:r>
            <a:r>
              <a:rPr lang="en-US" altLang="ja-JP" dirty="0" err="1"/>
              <a:t>hh:mm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751837-D423-CDCE-DA9E-FC0CE9761CA2}"/>
              </a:ext>
            </a:extLst>
          </p:cNvPr>
          <p:cNvSpPr/>
          <p:nvPr/>
        </p:nvSpPr>
        <p:spPr>
          <a:xfrm>
            <a:off x="6177009" y="1110910"/>
            <a:ext cx="2393420" cy="273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mm/dd/</a:t>
            </a:r>
            <a:r>
              <a:rPr lang="en-US" altLang="ja-JP" dirty="0" err="1"/>
              <a:t>yyyy</a:t>
            </a:r>
            <a:r>
              <a:rPr lang="en-US" altLang="ja-JP" dirty="0"/>
              <a:t> </a:t>
            </a:r>
            <a:r>
              <a:rPr lang="en-US" altLang="ja-JP" dirty="0" err="1"/>
              <a:t>hh:mm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9D3EC8-9EC1-9BB0-B0AF-4061A572C34C}"/>
              </a:ext>
            </a:extLst>
          </p:cNvPr>
          <p:cNvSpPr txBox="1"/>
          <p:nvPr/>
        </p:nvSpPr>
        <p:spPr>
          <a:xfrm>
            <a:off x="1260335" y="1065840"/>
            <a:ext cx="22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Learning Period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55F06B-6115-8CF2-D1E6-60FB7B9CCD34}"/>
              </a:ext>
            </a:extLst>
          </p:cNvPr>
          <p:cNvSpPr txBox="1"/>
          <p:nvPr/>
        </p:nvSpPr>
        <p:spPr>
          <a:xfrm>
            <a:off x="5770265" y="1080016"/>
            <a:ext cx="4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～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1015C0-1BC4-5247-01DA-0CB4007D15C3}"/>
              </a:ext>
            </a:extLst>
          </p:cNvPr>
          <p:cNvSpPr/>
          <p:nvPr/>
        </p:nvSpPr>
        <p:spPr>
          <a:xfrm>
            <a:off x="3405949" y="1492105"/>
            <a:ext cx="2393420" cy="273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mm/dd/</a:t>
            </a:r>
            <a:r>
              <a:rPr lang="en-US" altLang="ja-JP" dirty="0" err="1"/>
              <a:t>yyyy</a:t>
            </a:r>
            <a:r>
              <a:rPr lang="en-US" altLang="ja-JP" dirty="0"/>
              <a:t> </a:t>
            </a:r>
            <a:r>
              <a:rPr lang="en-US" altLang="ja-JP" dirty="0" err="1"/>
              <a:t>hh:mm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836BF-B587-624D-D0E6-7311F5E2420F}"/>
              </a:ext>
            </a:extLst>
          </p:cNvPr>
          <p:cNvSpPr/>
          <p:nvPr/>
        </p:nvSpPr>
        <p:spPr>
          <a:xfrm>
            <a:off x="6180555" y="1497229"/>
            <a:ext cx="2393420" cy="273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mm/dd/</a:t>
            </a:r>
            <a:r>
              <a:rPr lang="en-US" altLang="ja-JP" dirty="0" err="1"/>
              <a:t>yyyy</a:t>
            </a:r>
            <a:r>
              <a:rPr lang="en-US" altLang="ja-JP" dirty="0"/>
              <a:t> </a:t>
            </a:r>
            <a:r>
              <a:rPr lang="en-US" altLang="ja-JP" dirty="0" err="1"/>
              <a:t>hh:mm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CEC776-9CCC-6A7C-7E1F-007D2231D322}"/>
              </a:ext>
            </a:extLst>
          </p:cNvPr>
          <p:cNvSpPr txBox="1"/>
          <p:nvPr/>
        </p:nvSpPr>
        <p:spPr>
          <a:xfrm>
            <a:off x="1263881" y="1452159"/>
            <a:ext cx="22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Evaluation</a:t>
            </a:r>
            <a:r>
              <a:rPr kumimoji="1" lang="en-US" altLang="ja-JP" dirty="0"/>
              <a:t> Period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4E4B16-CB59-AE10-AD3C-79BB21CB3911}"/>
              </a:ext>
            </a:extLst>
          </p:cNvPr>
          <p:cNvSpPr txBox="1"/>
          <p:nvPr/>
        </p:nvSpPr>
        <p:spPr>
          <a:xfrm>
            <a:off x="5773811" y="1466335"/>
            <a:ext cx="44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～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80FCAE-FA47-D76D-C14C-20BED536F752}"/>
              </a:ext>
            </a:extLst>
          </p:cNvPr>
          <p:cNvSpPr/>
          <p:nvPr/>
        </p:nvSpPr>
        <p:spPr>
          <a:xfrm>
            <a:off x="9115644" y="981748"/>
            <a:ext cx="1560029" cy="27369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Simulatio</a:t>
            </a:r>
            <a:r>
              <a:rPr lang="en-US" altLang="ja-JP" sz="1600" dirty="0"/>
              <a:t>n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492BF7-59D3-8603-20F8-A08F8BDEB3FB}"/>
              </a:ext>
            </a:extLst>
          </p:cNvPr>
          <p:cNvSpPr/>
          <p:nvPr/>
        </p:nvSpPr>
        <p:spPr>
          <a:xfrm>
            <a:off x="1192291" y="2266651"/>
            <a:ext cx="4683969" cy="2007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85DA861-D9C5-B87B-4F19-96C3E43C7953}"/>
              </a:ext>
            </a:extLst>
          </p:cNvPr>
          <p:cNvCxnSpPr>
            <a:cxnSpLocks/>
          </p:cNvCxnSpPr>
          <p:nvPr/>
        </p:nvCxnSpPr>
        <p:spPr>
          <a:xfrm>
            <a:off x="1700647" y="4043609"/>
            <a:ext cx="399131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92173CC-3323-A234-9A9F-E881D9FD8BB6}"/>
              </a:ext>
            </a:extLst>
          </p:cNvPr>
          <p:cNvCxnSpPr>
            <a:cxnSpLocks/>
          </p:cNvCxnSpPr>
          <p:nvPr/>
        </p:nvCxnSpPr>
        <p:spPr>
          <a:xfrm flipV="1">
            <a:off x="1707735" y="2360424"/>
            <a:ext cx="0" cy="16857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258E9F-EC46-494E-E8EF-1DA741B1F19E}"/>
              </a:ext>
            </a:extLst>
          </p:cNvPr>
          <p:cNvSpPr txBox="1"/>
          <p:nvPr/>
        </p:nvSpPr>
        <p:spPr>
          <a:xfrm>
            <a:off x="5347897" y="4004323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EE14B5E6-E907-9FB9-5A7A-D5BA2170DC62}"/>
              </a:ext>
            </a:extLst>
          </p:cNvPr>
          <p:cNvSpPr/>
          <p:nvPr/>
        </p:nvSpPr>
        <p:spPr>
          <a:xfrm>
            <a:off x="1841368" y="3154913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9ADEBFFE-1E00-2DF9-1199-4D907DD77103}"/>
              </a:ext>
            </a:extLst>
          </p:cNvPr>
          <p:cNvSpPr/>
          <p:nvPr/>
        </p:nvSpPr>
        <p:spPr>
          <a:xfrm>
            <a:off x="1983134" y="3154913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B002A7-296F-E3FE-65D9-1AEE2C268A81}"/>
              </a:ext>
            </a:extLst>
          </p:cNvPr>
          <p:cNvSpPr txBox="1"/>
          <p:nvPr/>
        </p:nvSpPr>
        <p:spPr>
          <a:xfrm rot="16200000">
            <a:off x="529628" y="3044005"/>
            <a:ext cx="18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)Conductivity[mg/L]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731331-6DC5-D11C-765A-762234ABB771}"/>
              </a:ext>
            </a:extLst>
          </p:cNvPr>
          <p:cNvSpPr txBox="1"/>
          <p:nvPr/>
        </p:nvSpPr>
        <p:spPr>
          <a:xfrm>
            <a:off x="1724625" y="2611093"/>
            <a:ext cx="399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MAPE: </a:t>
            </a:r>
            <a:r>
              <a:rPr kumimoji="1" lang="ja-JP" altLang="en-US" sz="1400" dirty="0"/>
              <a:t>●●％</a:t>
            </a:r>
            <a:r>
              <a:rPr lang="en-US" altLang="ja-JP" sz="1400" dirty="0"/>
              <a:t>	RMSE: </a:t>
            </a:r>
            <a:r>
              <a:rPr lang="ja-JP" altLang="en-US" sz="1400" dirty="0"/>
              <a:t>●●</a:t>
            </a:r>
            <a:r>
              <a:rPr lang="en-US" altLang="ja-JP" sz="1400" dirty="0"/>
              <a:t>mg/L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0486621-ECD1-941E-A782-750F03C24863}"/>
              </a:ext>
            </a:extLst>
          </p:cNvPr>
          <p:cNvSpPr/>
          <p:nvPr/>
        </p:nvSpPr>
        <p:spPr>
          <a:xfrm>
            <a:off x="9119188" y="1305010"/>
            <a:ext cx="1560029" cy="27369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Updating the Model</a:t>
            </a:r>
            <a:endParaRPr kumimoji="1" lang="ja-JP" altLang="en-US" sz="1100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F258EBF7-B94A-A87E-A561-510E17CD8575}"/>
              </a:ext>
            </a:extLst>
          </p:cNvPr>
          <p:cNvSpPr/>
          <p:nvPr/>
        </p:nvSpPr>
        <p:spPr>
          <a:xfrm>
            <a:off x="9115644" y="1626310"/>
            <a:ext cx="1560029" cy="27369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Past Model</a:t>
            </a:r>
            <a:endParaRPr kumimoji="1" lang="ja-JP" altLang="en-US" sz="1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71DA5D5-78AD-837A-B8C4-145C120B7785}"/>
              </a:ext>
            </a:extLst>
          </p:cNvPr>
          <p:cNvCxnSpPr/>
          <p:nvPr/>
        </p:nvCxnSpPr>
        <p:spPr>
          <a:xfrm>
            <a:off x="2352777" y="2438464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895059-0DF9-1338-950E-C511007AFEF7}"/>
              </a:ext>
            </a:extLst>
          </p:cNvPr>
          <p:cNvSpPr txBox="1"/>
          <p:nvPr/>
        </p:nvSpPr>
        <p:spPr>
          <a:xfrm>
            <a:off x="2593781" y="2299870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：実績値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7A18E8C-F503-A83A-6390-DA11BDDBAB16}"/>
              </a:ext>
            </a:extLst>
          </p:cNvPr>
          <p:cNvCxnSpPr/>
          <p:nvPr/>
        </p:nvCxnSpPr>
        <p:spPr>
          <a:xfrm>
            <a:off x="3862599" y="2438464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EA8A3E-C79D-447D-9758-05B3075FDAEE}"/>
              </a:ext>
            </a:extLst>
          </p:cNvPr>
          <p:cNvSpPr txBox="1"/>
          <p:nvPr/>
        </p:nvSpPr>
        <p:spPr>
          <a:xfrm>
            <a:off x="4085881" y="2296327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：予測値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AD776E8-BC46-9E28-2D21-B8C93DBE5001}"/>
              </a:ext>
            </a:extLst>
          </p:cNvPr>
          <p:cNvSpPr/>
          <p:nvPr/>
        </p:nvSpPr>
        <p:spPr>
          <a:xfrm>
            <a:off x="1188750" y="4382537"/>
            <a:ext cx="4683969" cy="2007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540BF17-43F4-2CB4-F3EC-41C9DF79F127}"/>
              </a:ext>
            </a:extLst>
          </p:cNvPr>
          <p:cNvCxnSpPr>
            <a:cxnSpLocks/>
          </p:cNvCxnSpPr>
          <p:nvPr/>
        </p:nvCxnSpPr>
        <p:spPr>
          <a:xfrm>
            <a:off x="1697106" y="6159495"/>
            <a:ext cx="399131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8DF7745-C156-CA8F-F575-0051AEA1A3A9}"/>
              </a:ext>
            </a:extLst>
          </p:cNvPr>
          <p:cNvCxnSpPr>
            <a:cxnSpLocks/>
          </p:cNvCxnSpPr>
          <p:nvPr/>
        </p:nvCxnSpPr>
        <p:spPr>
          <a:xfrm flipV="1">
            <a:off x="1704194" y="4476310"/>
            <a:ext cx="0" cy="16857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FEFDD54-947B-ACEC-B2FC-D442E996EA4C}"/>
              </a:ext>
            </a:extLst>
          </p:cNvPr>
          <p:cNvSpPr txBox="1"/>
          <p:nvPr/>
        </p:nvSpPr>
        <p:spPr>
          <a:xfrm>
            <a:off x="5344356" y="6120209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CEA25C19-71C6-46DC-185A-1221970377FD}"/>
              </a:ext>
            </a:extLst>
          </p:cNvPr>
          <p:cNvSpPr/>
          <p:nvPr/>
        </p:nvSpPr>
        <p:spPr>
          <a:xfrm>
            <a:off x="1837827" y="5270799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ED29F714-CA1F-1CBA-1CC1-566163D4BDEF}"/>
              </a:ext>
            </a:extLst>
          </p:cNvPr>
          <p:cNvSpPr/>
          <p:nvPr/>
        </p:nvSpPr>
        <p:spPr>
          <a:xfrm>
            <a:off x="1979593" y="5270799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C020D68-BB76-442F-C158-31E03E8B4B95}"/>
              </a:ext>
            </a:extLst>
          </p:cNvPr>
          <p:cNvSpPr txBox="1"/>
          <p:nvPr/>
        </p:nvSpPr>
        <p:spPr>
          <a:xfrm rot="16200000">
            <a:off x="526087" y="5159891"/>
            <a:ext cx="18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)TOC[mg/L]</a:t>
            </a:r>
            <a:endParaRPr kumimoji="1" lang="ja-JP" altLang="en-US" sz="12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D8723D3-D4E3-B1C1-4F3D-AC7D8D2E87FC}"/>
              </a:ext>
            </a:extLst>
          </p:cNvPr>
          <p:cNvSpPr txBox="1"/>
          <p:nvPr/>
        </p:nvSpPr>
        <p:spPr>
          <a:xfrm>
            <a:off x="1721084" y="4726979"/>
            <a:ext cx="399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MAPE: </a:t>
            </a:r>
            <a:r>
              <a:rPr kumimoji="1" lang="ja-JP" altLang="en-US" sz="1400" dirty="0"/>
              <a:t>●●％</a:t>
            </a:r>
            <a:r>
              <a:rPr lang="en-US" altLang="ja-JP" sz="1400" dirty="0"/>
              <a:t>	RMSE: </a:t>
            </a:r>
            <a:r>
              <a:rPr lang="ja-JP" altLang="en-US" sz="1400" dirty="0"/>
              <a:t>●●</a:t>
            </a:r>
            <a:r>
              <a:rPr lang="en-US" altLang="ja-JP" sz="1400" dirty="0"/>
              <a:t>mg/L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AE62E5D-D3D1-9DB5-FD83-ACE3DBADDC27}"/>
              </a:ext>
            </a:extLst>
          </p:cNvPr>
          <p:cNvCxnSpPr/>
          <p:nvPr/>
        </p:nvCxnSpPr>
        <p:spPr>
          <a:xfrm>
            <a:off x="2349236" y="4554350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AD8E83A-C106-A9B8-708E-AD4334743E60}"/>
              </a:ext>
            </a:extLst>
          </p:cNvPr>
          <p:cNvSpPr txBox="1"/>
          <p:nvPr/>
        </p:nvSpPr>
        <p:spPr>
          <a:xfrm>
            <a:off x="2590240" y="4415756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：実績値</a:t>
            </a: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EC6A317-7E7D-71B0-919B-FF8753ECBF05}"/>
              </a:ext>
            </a:extLst>
          </p:cNvPr>
          <p:cNvCxnSpPr/>
          <p:nvPr/>
        </p:nvCxnSpPr>
        <p:spPr>
          <a:xfrm>
            <a:off x="3859058" y="4554350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D9C0B11-6740-842C-BC60-B7743087ED47}"/>
              </a:ext>
            </a:extLst>
          </p:cNvPr>
          <p:cNvSpPr txBox="1"/>
          <p:nvPr/>
        </p:nvSpPr>
        <p:spPr>
          <a:xfrm>
            <a:off x="4082340" y="4412213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：予測値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319C40E-9877-116C-3807-63B1A41EC2FD}"/>
              </a:ext>
            </a:extLst>
          </p:cNvPr>
          <p:cNvSpPr txBox="1"/>
          <p:nvPr/>
        </p:nvSpPr>
        <p:spPr>
          <a:xfrm>
            <a:off x="1112875" y="1914185"/>
            <a:ext cx="1842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&lt;Current Model&gt;</a:t>
            </a:r>
            <a:endParaRPr kumimoji="1" lang="ja-JP" altLang="en-US" sz="16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AD12C1D-FFD5-B848-C320-0BC46AA72C89}"/>
              </a:ext>
            </a:extLst>
          </p:cNvPr>
          <p:cNvSpPr/>
          <p:nvPr/>
        </p:nvSpPr>
        <p:spPr>
          <a:xfrm>
            <a:off x="6320742" y="2263108"/>
            <a:ext cx="4683969" cy="2007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8C8A591-8FB1-0419-3177-C60987854C81}"/>
              </a:ext>
            </a:extLst>
          </p:cNvPr>
          <p:cNvCxnSpPr>
            <a:cxnSpLocks/>
          </p:cNvCxnSpPr>
          <p:nvPr/>
        </p:nvCxnSpPr>
        <p:spPr>
          <a:xfrm>
            <a:off x="6829098" y="4040066"/>
            <a:ext cx="399131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060F328-46DF-7E50-C486-AF01895F66F3}"/>
              </a:ext>
            </a:extLst>
          </p:cNvPr>
          <p:cNvCxnSpPr>
            <a:cxnSpLocks/>
          </p:cNvCxnSpPr>
          <p:nvPr/>
        </p:nvCxnSpPr>
        <p:spPr>
          <a:xfrm flipV="1">
            <a:off x="6836186" y="2356881"/>
            <a:ext cx="0" cy="16857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E3094FA-9891-5944-0BA2-4F4136151213}"/>
              </a:ext>
            </a:extLst>
          </p:cNvPr>
          <p:cNvSpPr txBox="1"/>
          <p:nvPr/>
        </p:nvSpPr>
        <p:spPr>
          <a:xfrm>
            <a:off x="10476348" y="4000780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366CF4F2-8043-EBDF-2DCD-F6E1F8450E88}"/>
              </a:ext>
            </a:extLst>
          </p:cNvPr>
          <p:cNvSpPr/>
          <p:nvPr/>
        </p:nvSpPr>
        <p:spPr>
          <a:xfrm>
            <a:off x="6969819" y="3151370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3C4B6C86-4CD1-D985-7479-591FE39C16A7}"/>
              </a:ext>
            </a:extLst>
          </p:cNvPr>
          <p:cNvSpPr/>
          <p:nvPr/>
        </p:nvSpPr>
        <p:spPr>
          <a:xfrm>
            <a:off x="7111585" y="3151370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FD2692F-B929-5894-D35D-077FB5CD524B}"/>
              </a:ext>
            </a:extLst>
          </p:cNvPr>
          <p:cNvSpPr txBox="1"/>
          <p:nvPr/>
        </p:nvSpPr>
        <p:spPr>
          <a:xfrm rot="16200000">
            <a:off x="5658079" y="3040462"/>
            <a:ext cx="18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)Conductivity[mg/L]</a:t>
            </a:r>
            <a:endParaRPr kumimoji="1" lang="ja-JP" altLang="en-US" sz="1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BB2A8F7-D3C1-6A2D-863A-43CE31FD7951}"/>
              </a:ext>
            </a:extLst>
          </p:cNvPr>
          <p:cNvSpPr txBox="1"/>
          <p:nvPr/>
        </p:nvSpPr>
        <p:spPr>
          <a:xfrm>
            <a:off x="6853076" y="2607550"/>
            <a:ext cx="399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MAPE: </a:t>
            </a:r>
            <a:r>
              <a:rPr kumimoji="1" lang="ja-JP" altLang="en-US" sz="1400" dirty="0"/>
              <a:t>●●％</a:t>
            </a:r>
            <a:r>
              <a:rPr lang="en-US" altLang="ja-JP" sz="1400" dirty="0"/>
              <a:t>	RMSE: </a:t>
            </a:r>
            <a:r>
              <a:rPr lang="ja-JP" altLang="en-US" sz="1400" dirty="0"/>
              <a:t>●●</a:t>
            </a:r>
            <a:r>
              <a:rPr lang="en-US" altLang="ja-JP" sz="1400" dirty="0"/>
              <a:t>mg/L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AD8CDE97-9035-C8C1-D061-7136CD3FD1DE}"/>
              </a:ext>
            </a:extLst>
          </p:cNvPr>
          <p:cNvCxnSpPr/>
          <p:nvPr/>
        </p:nvCxnSpPr>
        <p:spPr>
          <a:xfrm>
            <a:off x="7481228" y="2434921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F37579C-562B-5868-D1C0-2307A9F5CE08}"/>
              </a:ext>
            </a:extLst>
          </p:cNvPr>
          <p:cNvSpPr txBox="1"/>
          <p:nvPr/>
        </p:nvSpPr>
        <p:spPr>
          <a:xfrm>
            <a:off x="7722232" y="2296327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：実績値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579166F7-5785-E092-BD55-8209775ABFE6}"/>
              </a:ext>
            </a:extLst>
          </p:cNvPr>
          <p:cNvCxnSpPr/>
          <p:nvPr/>
        </p:nvCxnSpPr>
        <p:spPr>
          <a:xfrm>
            <a:off x="8991050" y="2434921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881C37E-C152-8A19-5348-8DE535BA0987}"/>
              </a:ext>
            </a:extLst>
          </p:cNvPr>
          <p:cNvSpPr txBox="1"/>
          <p:nvPr/>
        </p:nvSpPr>
        <p:spPr>
          <a:xfrm>
            <a:off x="9214332" y="2292784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：予測値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175A35FD-3856-32CC-FADF-8462FAAC02E4}"/>
              </a:ext>
            </a:extLst>
          </p:cNvPr>
          <p:cNvSpPr/>
          <p:nvPr/>
        </p:nvSpPr>
        <p:spPr>
          <a:xfrm>
            <a:off x="6317201" y="4378994"/>
            <a:ext cx="4683969" cy="2007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AD15FC19-BAD0-0305-4A08-B9CEE59ECE38}"/>
              </a:ext>
            </a:extLst>
          </p:cNvPr>
          <p:cNvCxnSpPr>
            <a:cxnSpLocks/>
          </p:cNvCxnSpPr>
          <p:nvPr/>
        </p:nvCxnSpPr>
        <p:spPr>
          <a:xfrm>
            <a:off x="6825557" y="6155952"/>
            <a:ext cx="399131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99F0A10-F755-CF51-7CD4-E9DC9C8E4B31}"/>
              </a:ext>
            </a:extLst>
          </p:cNvPr>
          <p:cNvCxnSpPr>
            <a:cxnSpLocks/>
          </p:cNvCxnSpPr>
          <p:nvPr/>
        </p:nvCxnSpPr>
        <p:spPr>
          <a:xfrm flipV="1">
            <a:off x="6832645" y="4472767"/>
            <a:ext cx="0" cy="16857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EA3EF3-381D-B1C3-4A83-D5531647BA85}"/>
              </a:ext>
            </a:extLst>
          </p:cNvPr>
          <p:cNvSpPr txBox="1"/>
          <p:nvPr/>
        </p:nvSpPr>
        <p:spPr>
          <a:xfrm>
            <a:off x="10472807" y="6116666"/>
            <a:ext cx="75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date</a:t>
            </a:r>
            <a:endParaRPr kumimoji="1" lang="ja-JP" altLang="en-US" sz="1400" dirty="0"/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F4840C80-2F57-2601-1A7A-EF27ADE9A79A}"/>
              </a:ext>
            </a:extLst>
          </p:cNvPr>
          <p:cNvSpPr/>
          <p:nvPr/>
        </p:nvSpPr>
        <p:spPr>
          <a:xfrm>
            <a:off x="6966278" y="5267256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BE9CED33-3D9A-9406-CD01-2767BF6D003E}"/>
              </a:ext>
            </a:extLst>
          </p:cNvPr>
          <p:cNvSpPr/>
          <p:nvPr/>
        </p:nvSpPr>
        <p:spPr>
          <a:xfrm>
            <a:off x="7108044" y="5267256"/>
            <a:ext cx="3489089" cy="730108"/>
          </a:xfrm>
          <a:custGeom>
            <a:avLst/>
            <a:gdLst>
              <a:gd name="connsiteX0" fmla="*/ 0 w 3593805"/>
              <a:gd name="connsiteY0" fmla="*/ 708842 h 730108"/>
              <a:gd name="connsiteX1" fmla="*/ 723014 w 3593805"/>
              <a:gd name="connsiteY1" fmla="*/ 7093 h 730108"/>
              <a:gd name="connsiteX2" fmla="*/ 1438940 w 3593805"/>
              <a:gd name="connsiteY2" fmla="*/ 730107 h 730108"/>
              <a:gd name="connsiteX3" fmla="*/ 2161954 w 3593805"/>
              <a:gd name="connsiteY3" fmla="*/ 5 h 730108"/>
              <a:gd name="connsiteX4" fmla="*/ 2877879 w 3593805"/>
              <a:gd name="connsiteY4" fmla="*/ 715931 h 730108"/>
              <a:gd name="connsiteX5" fmla="*/ 3593805 w 3593805"/>
              <a:gd name="connsiteY5" fmla="*/ 14182 h 73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3805" h="730108">
                <a:moveTo>
                  <a:pt x="0" y="708842"/>
                </a:moveTo>
                <a:cubicBezTo>
                  <a:pt x="241595" y="356195"/>
                  <a:pt x="483191" y="3549"/>
                  <a:pt x="723014" y="7093"/>
                </a:cubicBezTo>
                <a:cubicBezTo>
                  <a:pt x="962837" y="10637"/>
                  <a:pt x="1199117" y="731288"/>
                  <a:pt x="1438940" y="730107"/>
                </a:cubicBezTo>
                <a:cubicBezTo>
                  <a:pt x="1678763" y="728926"/>
                  <a:pt x="1922131" y="2368"/>
                  <a:pt x="2161954" y="5"/>
                </a:cubicBezTo>
                <a:cubicBezTo>
                  <a:pt x="2401777" y="-2358"/>
                  <a:pt x="2639237" y="713568"/>
                  <a:pt x="2877879" y="715931"/>
                </a:cubicBezTo>
                <a:cubicBezTo>
                  <a:pt x="3116521" y="718294"/>
                  <a:pt x="3355163" y="366238"/>
                  <a:pt x="3593805" y="141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D6D1F72-C13B-083C-495E-BF16E6A19DF0}"/>
              </a:ext>
            </a:extLst>
          </p:cNvPr>
          <p:cNvSpPr txBox="1"/>
          <p:nvPr/>
        </p:nvSpPr>
        <p:spPr>
          <a:xfrm rot="16200000">
            <a:off x="5654538" y="5156348"/>
            <a:ext cx="18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)TOC[mg/L]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8840022-F3D5-D805-F352-70DC363E06F4}"/>
              </a:ext>
            </a:extLst>
          </p:cNvPr>
          <p:cNvSpPr txBox="1"/>
          <p:nvPr/>
        </p:nvSpPr>
        <p:spPr>
          <a:xfrm>
            <a:off x="6849535" y="4723436"/>
            <a:ext cx="399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MAPE: </a:t>
            </a:r>
            <a:r>
              <a:rPr kumimoji="1" lang="ja-JP" altLang="en-US" sz="1400" dirty="0"/>
              <a:t>●●％</a:t>
            </a:r>
            <a:r>
              <a:rPr lang="en-US" altLang="ja-JP" sz="1400" dirty="0"/>
              <a:t>	RMSE: </a:t>
            </a:r>
            <a:r>
              <a:rPr lang="ja-JP" altLang="en-US" sz="1400" dirty="0"/>
              <a:t>●●</a:t>
            </a:r>
            <a:r>
              <a:rPr lang="en-US" altLang="ja-JP" sz="1400" dirty="0"/>
              <a:t>mg/L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6D03801A-61A2-E945-33DD-2350053CA67E}"/>
              </a:ext>
            </a:extLst>
          </p:cNvPr>
          <p:cNvCxnSpPr/>
          <p:nvPr/>
        </p:nvCxnSpPr>
        <p:spPr>
          <a:xfrm>
            <a:off x="7477687" y="4550807"/>
            <a:ext cx="3260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DE68C748-F9A6-23DE-8342-B25CC1A32A95}"/>
              </a:ext>
            </a:extLst>
          </p:cNvPr>
          <p:cNvSpPr txBox="1"/>
          <p:nvPr/>
        </p:nvSpPr>
        <p:spPr>
          <a:xfrm>
            <a:off x="7718691" y="4412213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：実績値</a:t>
            </a: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51D02C3C-EB15-1DAE-4E06-BB4106B80521}"/>
              </a:ext>
            </a:extLst>
          </p:cNvPr>
          <p:cNvCxnSpPr/>
          <p:nvPr/>
        </p:nvCxnSpPr>
        <p:spPr>
          <a:xfrm>
            <a:off x="8987509" y="4550807"/>
            <a:ext cx="3260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F716101-BFCD-A053-7712-B319F0EBB532}"/>
              </a:ext>
            </a:extLst>
          </p:cNvPr>
          <p:cNvSpPr txBox="1"/>
          <p:nvPr/>
        </p:nvSpPr>
        <p:spPr>
          <a:xfrm>
            <a:off x="9210791" y="4408670"/>
            <a:ext cx="95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：予測値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7F815C0-A994-F4AD-2F6F-C24FFA81F1FB}"/>
              </a:ext>
            </a:extLst>
          </p:cNvPr>
          <p:cNvSpPr txBox="1"/>
          <p:nvPr/>
        </p:nvSpPr>
        <p:spPr>
          <a:xfrm>
            <a:off x="6241326" y="1910642"/>
            <a:ext cx="1842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&lt;New Model&gt;</a:t>
            </a:r>
            <a:endParaRPr kumimoji="1" lang="ja-JP" altLang="en-US" sz="1600" dirty="0"/>
          </a:p>
        </p:txBody>
      </p:sp>
      <p:sp>
        <p:nvSpPr>
          <p:cNvPr id="114" name="矢印: ストライプ 113">
            <a:extLst>
              <a:ext uri="{FF2B5EF4-FFF2-40B4-BE49-F238E27FC236}">
                <a16:creationId xmlns:a16="http://schemas.microsoft.com/office/drawing/2014/main" id="{C2720AD6-79FE-28D2-027E-98DEBE231AB6}"/>
              </a:ext>
            </a:extLst>
          </p:cNvPr>
          <p:cNvSpPr/>
          <p:nvPr/>
        </p:nvSpPr>
        <p:spPr>
          <a:xfrm>
            <a:off x="5763177" y="3057608"/>
            <a:ext cx="660759" cy="4862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矢印: ストライプ 114">
            <a:extLst>
              <a:ext uri="{FF2B5EF4-FFF2-40B4-BE49-F238E27FC236}">
                <a16:creationId xmlns:a16="http://schemas.microsoft.com/office/drawing/2014/main" id="{540F458B-5AFC-35A7-D5CF-C6AD6C2C1AD2}"/>
              </a:ext>
            </a:extLst>
          </p:cNvPr>
          <p:cNvSpPr/>
          <p:nvPr/>
        </p:nvSpPr>
        <p:spPr>
          <a:xfrm>
            <a:off x="5759636" y="5095516"/>
            <a:ext cx="660759" cy="4862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69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8915C-9332-D880-7AEE-7EFEED2A5738}"/>
              </a:ext>
            </a:extLst>
          </p:cNvPr>
          <p:cNvSpPr/>
          <p:nvPr/>
        </p:nvSpPr>
        <p:spPr>
          <a:xfrm>
            <a:off x="4837828" y="1488051"/>
            <a:ext cx="7188709" cy="5898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2C0D525-F250-6762-6E7B-50EE3D94EED6}"/>
              </a:ext>
            </a:extLst>
          </p:cNvPr>
          <p:cNvSpPr/>
          <p:nvPr/>
        </p:nvSpPr>
        <p:spPr>
          <a:xfrm>
            <a:off x="4905159" y="5291456"/>
            <a:ext cx="3093466" cy="657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B372C91-B87D-958A-F23A-4942AD0D8A4A}"/>
              </a:ext>
            </a:extLst>
          </p:cNvPr>
          <p:cNvSpPr/>
          <p:nvPr/>
        </p:nvSpPr>
        <p:spPr>
          <a:xfrm>
            <a:off x="8826968" y="4914936"/>
            <a:ext cx="3119177" cy="1016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42B6AA-B9C3-AA76-EADA-E905341E418D}"/>
              </a:ext>
            </a:extLst>
          </p:cNvPr>
          <p:cNvSpPr/>
          <p:nvPr/>
        </p:nvSpPr>
        <p:spPr>
          <a:xfrm>
            <a:off x="4833282" y="-496052"/>
            <a:ext cx="3243627" cy="1756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複数書類 3">
            <a:extLst>
              <a:ext uri="{FF2B5EF4-FFF2-40B4-BE49-F238E27FC236}">
                <a16:creationId xmlns:a16="http://schemas.microsoft.com/office/drawing/2014/main" id="{A5AB26A6-59FE-98DB-3BEB-BCB7CCABEF5F}"/>
              </a:ext>
            </a:extLst>
          </p:cNvPr>
          <p:cNvSpPr/>
          <p:nvPr/>
        </p:nvSpPr>
        <p:spPr>
          <a:xfrm>
            <a:off x="6025134" y="3475114"/>
            <a:ext cx="995917" cy="623776"/>
          </a:xfrm>
          <a:prstGeom prst="flowChartMultidocumen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File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3460A503-6969-8DEF-D9E7-601F429364AD}"/>
              </a:ext>
            </a:extLst>
          </p:cNvPr>
          <p:cNvSpPr/>
          <p:nvPr/>
        </p:nvSpPr>
        <p:spPr>
          <a:xfrm>
            <a:off x="6143866" y="-1241451"/>
            <a:ext cx="623777" cy="517450"/>
          </a:xfrm>
          <a:prstGeom prst="can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86DDD5-DC0A-89D9-513F-267B116C828D}"/>
              </a:ext>
            </a:extLst>
          </p:cNvPr>
          <p:cNvCxnSpPr>
            <a:cxnSpLocks/>
            <a:stCxn id="6" idx="3"/>
            <a:endCxn id="43" idx="0"/>
          </p:cNvCxnSpPr>
          <p:nvPr/>
        </p:nvCxnSpPr>
        <p:spPr>
          <a:xfrm>
            <a:off x="6455755" y="-724001"/>
            <a:ext cx="1173" cy="45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78A8D57-CD9A-4A1F-F111-6780C8381BB7}"/>
              </a:ext>
            </a:extLst>
          </p:cNvPr>
          <p:cNvCxnSpPr>
            <a:cxnSpLocks/>
          </p:cNvCxnSpPr>
          <p:nvPr/>
        </p:nvCxnSpPr>
        <p:spPr>
          <a:xfrm flipH="1">
            <a:off x="6449840" y="2995306"/>
            <a:ext cx="0" cy="47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13F217-7559-4570-52DB-D6CE924C3F43}"/>
              </a:ext>
            </a:extLst>
          </p:cNvPr>
          <p:cNvSpPr/>
          <p:nvPr/>
        </p:nvSpPr>
        <p:spPr>
          <a:xfrm>
            <a:off x="5006183" y="4531235"/>
            <a:ext cx="2893829" cy="361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Optimization 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69BF764-2C63-66D1-BA6C-28627F29BB8B}"/>
              </a:ext>
            </a:extLst>
          </p:cNvPr>
          <p:cNvSpPr/>
          <p:nvPr/>
        </p:nvSpPr>
        <p:spPr>
          <a:xfrm>
            <a:off x="5006183" y="6900478"/>
            <a:ext cx="2893829" cy="361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BA9B5AF9-826F-8ABA-795A-2C9E4CFDF1A2}"/>
              </a:ext>
            </a:extLst>
          </p:cNvPr>
          <p:cNvSpPr/>
          <p:nvPr/>
        </p:nvSpPr>
        <p:spPr>
          <a:xfrm>
            <a:off x="5011488" y="5364974"/>
            <a:ext cx="859185" cy="51745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 Status</a:t>
            </a:r>
            <a:endParaRPr kumimoji="1" lang="ja-JP" alt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FC447364-49BD-B3D4-965A-937633488FC1}"/>
              </a:ext>
            </a:extLst>
          </p:cNvPr>
          <p:cNvSpPr/>
          <p:nvPr/>
        </p:nvSpPr>
        <p:spPr>
          <a:xfrm>
            <a:off x="7014243" y="5364974"/>
            <a:ext cx="859185" cy="51745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Value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A352E71-7FC9-1A9D-AA34-F8F9A7F7A71E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6453098" y="4075267"/>
            <a:ext cx="741" cy="45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47B31646-2C29-037B-3800-B8BF6E84C227}"/>
              </a:ext>
            </a:extLst>
          </p:cNvPr>
          <p:cNvCxnSpPr>
            <a:cxnSpLocks/>
            <a:stCxn id="48" idx="1"/>
            <a:endCxn id="15" idx="1"/>
          </p:cNvCxnSpPr>
          <p:nvPr/>
        </p:nvCxnSpPr>
        <p:spPr>
          <a:xfrm rot="10800000" flipV="1">
            <a:off x="5006184" y="2730725"/>
            <a:ext cx="1019215" cy="4350505"/>
          </a:xfrm>
          <a:prstGeom prst="bentConnector3">
            <a:avLst>
              <a:gd name="adj1" fmla="val 570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3C93B46-F2B6-B5D6-CC06-69179FF3A376}"/>
              </a:ext>
            </a:extLst>
          </p:cNvPr>
          <p:cNvSpPr/>
          <p:nvPr/>
        </p:nvSpPr>
        <p:spPr>
          <a:xfrm>
            <a:off x="8942012" y="5034245"/>
            <a:ext cx="2893828" cy="361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Normalization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59FE306-0417-8447-71B5-98FDC91EAFE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10386557" y="5931227"/>
            <a:ext cx="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F64CC7A-BC74-F202-B695-2FD3503389A9}"/>
              </a:ext>
            </a:extLst>
          </p:cNvPr>
          <p:cNvSpPr/>
          <p:nvPr/>
        </p:nvSpPr>
        <p:spPr>
          <a:xfrm>
            <a:off x="8942012" y="5452736"/>
            <a:ext cx="2893829" cy="361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LRV &amp; Recovery Rate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89E193EB-76A6-65BE-DC60-A013DEF591F5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>
            <a:off x="7021315" y="2730726"/>
            <a:ext cx="3365242" cy="2184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30CCD24-4210-4D34-C8F3-04202D36AB40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 flipH="1">
            <a:off x="6451892" y="4892741"/>
            <a:ext cx="1206" cy="3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6D7C942-0B89-725B-D8B5-1DEB561B7D97}"/>
              </a:ext>
            </a:extLst>
          </p:cNvPr>
          <p:cNvCxnSpPr>
            <a:cxnSpLocks/>
            <a:stCxn id="74" idx="2"/>
            <a:endCxn id="15" idx="0"/>
          </p:cNvCxnSpPr>
          <p:nvPr/>
        </p:nvCxnSpPr>
        <p:spPr>
          <a:xfrm>
            <a:off x="6451892" y="5948877"/>
            <a:ext cx="1206" cy="95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822971D3-F072-C896-4FFB-73D4244A90EA}"/>
              </a:ext>
            </a:extLst>
          </p:cNvPr>
          <p:cNvCxnSpPr>
            <a:cxnSpLocks/>
            <a:stCxn id="91" idx="2"/>
            <a:endCxn id="15" idx="3"/>
          </p:cNvCxnSpPr>
          <p:nvPr/>
        </p:nvCxnSpPr>
        <p:spPr>
          <a:xfrm rot="5400000">
            <a:off x="8995939" y="5749388"/>
            <a:ext cx="235917" cy="2427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822A145-147B-7CEF-E997-49E1CF450989}"/>
              </a:ext>
            </a:extLst>
          </p:cNvPr>
          <p:cNvGrpSpPr/>
          <p:nvPr/>
        </p:nvGrpSpPr>
        <p:grpSpPr>
          <a:xfrm>
            <a:off x="9762483" y="6212027"/>
            <a:ext cx="1317570" cy="633287"/>
            <a:chOff x="9510827" y="4535633"/>
            <a:chExt cx="1317570" cy="633287"/>
          </a:xfrm>
        </p:grpSpPr>
        <p:sp>
          <p:nvSpPr>
            <p:cNvPr id="51" name="四角形: メモ 50">
              <a:extLst>
                <a:ext uri="{FF2B5EF4-FFF2-40B4-BE49-F238E27FC236}">
                  <a16:creationId xmlns:a16="http://schemas.microsoft.com/office/drawing/2014/main" id="{C2422A54-5EF4-800E-FDE7-66490BF68818}"/>
                </a:ext>
              </a:extLst>
            </p:cNvPr>
            <p:cNvSpPr/>
            <p:nvPr/>
          </p:nvSpPr>
          <p:spPr>
            <a:xfrm>
              <a:off x="9697802" y="4535633"/>
              <a:ext cx="1130595" cy="517450"/>
            </a:xfrm>
            <a:prstGeom prst="foldedCorner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四角形: メモ 58">
              <a:extLst>
                <a:ext uri="{FF2B5EF4-FFF2-40B4-BE49-F238E27FC236}">
                  <a16:creationId xmlns:a16="http://schemas.microsoft.com/office/drawing/2014/main" id="{E7B0BAA9-6507-F528-4E3D-B19E64FF4CA9}"/>
                </a:ext>
              </a:extLst>
            </p:cNvPr>
            <p:cNvSpPr/>
            <p:nvPr/>
          </p:nvSpPr>
          <p:spPr>
            <a:xfrm>
              <a:off x="9596618" y="4589764"/>
              <a:ext cx="1130595" cy="517450"/>
            </a:xfrm>
            <a:prstGeom prst="foldedCorner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四角形: メモ 90">
              <a:extLst>
                <a:ext uri="{FF2B5EF4-FFF2-40B4-BE49-F238E27FC236}">
                  <a16:creationId xmlns:a16="http://schemas.microsoft.com/office/drawing/2014/main" id="{6A6812C6-B1C2-9DA2-DDF6-461A0CD52D94}"/>
                </a:ext>
              </a:extLst>
            </p:cNvPr>
            <p:cNvSpPr/>
            <p:nvPr/>
          </p:nvSpPr>
          <p:spPr>
            <a:xfrm>
              <a:off x="9510827" y="4651470"/>
              <a:ext cx="1130595" cy="517450"/>
            </a:xfrm>
            <a:prstGeom prst="foldedCorner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Calculated Value</a:t>
              </a:r>
              <a:endParaRPr kumimoji="1" lang="ja-JP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6D60F50-A9E1-9E63-DE8B-54D3F9ABB0AA}"/>
              </a:ext>
            </a:extLst>
          </p:cNvPr>
          <p:cNvSpPr/>
          <p:nvPr/>
        </p:nvSpPr>
        <p:spPr>
          <a:xfrm>
            <a:off x="1816948" y="4530433"/>
            <a:ext cx="2523020" cy="361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&amp; Model Update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82783992-8049-A2F4-E6BC-FC1F81464329}"/>
              </a:ext>
            </a:extLst>
          </p:cNvPr>
          <p:cNvCxnSpPr>
            <a:cxnSpLocks/>
            <a:stCxn id="48" idx="1"/>
            <a:endCxn id="2" idx="0"/>
          </p:cNvCxnSpPr>
          <p:nvPr/>
        </p:nvCxnSpPr>
        <p:spPr>
          <a:xfrm rot="10800000" flipV="1">
            <a:off x="3078458" y="2730725"/>
            <a:ext cx="2946940" cy="1799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C63FF94A-32BB-049A-3624-EFD25D1FEB12}"/>
              </a:ext>
            </a:extLst>
          </p:cNvPr>
          <p:cNvGrpSpPr/>
          <p:nvPr/>
        </p:nvGrpSpPr>
        <p:grpSpPr>
          <a:xfrm>
            <a:off x="428947" y="3320484"/>
            <a:ext cx="2288658" cy="762416"/>
            <a:chOff x="-1343233" y="1938533"/>
            <a:chExt cx="2288658" cy="762416"/>
          </a:xfrm>
        </p:grpSpPr>
        <p:sp>
          <p:nvSpPr>
            <p:cNvPr id="28" name="フローチャート: 複数書類 27">
              <a:extLst>
                <a:ext uri="{FF2B5EF4-FFF2-40B4-BE49-F238E27FC236}">
                  <a16:creationId xmlns:a16="http://schemas.microsoft.com/office/drawing/2014/main" id="{3F0DF925-2779-B071-D32A-A7E96B226EBA}"/>
                </a:ext>
              </a:extLst>
            </p:cNvPr>
            <p:cNvSpPr/>
            <p:nvPr/>
          </p:nvSpPr>
          <p:spPr>
            <a:xfrm>
              <a:off x="-131605" y="2004287"/>
              <a:ext cx="995917" cy="623776"/>
            </a:xfrm>
            <a:prstGeom prst="flowChartMultidocumen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File 2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フローチャート: 複数書類 28">
              <a:extLst>
                <a:ext uri="{FF2B5EF4-FFF2-40B4-BE49-F238E27FC236}">
                  <a16:creationId xmlns:a16="http://schemas.microsoft.com/office/drawing/2014/main" id="{565AF9C1-D1F4-38A2-700C-E186204DBE15}"/>
                </a:ext>
              </a:extLst>
            </p:cNvPr>
            <p:cNvSpPr/>
            <p:nvPr/>
          </p:nvSpPr>
          <p:spPr>
            <a:xfrm>
              <a:off x="-1240936" y="2012445"/>
              <a:ext cx="995917" cy="623776"/>
            </a:xfrm>
            <a:prstGeom prst="flowChartMultidocumen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File 1</a:t>
              </a:r>
              <a:endParaRPr kumimoji="1" lang="ja-JP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7CACA2F-6F5C-7EE5-54CA-40003FCE7D63}"/>
                </a:ext>
              </a:extLst>
            </p:cNvPr>
            <p:cNvSpPr/>
            <p:nvPr/>
          </p:nvSpPr>
          <p:spPr>
            <a:xfrm>
              <a:off x="-1343233" y="1938533"/>
              <a:ext cx="2288658" cy="762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F802E7E-1877-F970-BBFE-EB0F87DE93FC}"/>
              </a:ext>
            </a:extLst>
          </p:cNvPr>
          <p:cNvCxnSpPr>
            <a:cxnSpLocks/>
          </p:cNvCxnSpPr>
          <p:nvPr/>
        </p:nvCxnSpPr>
        <p:spPr>
          <a:xfrm>
            <a:off x="3085546" y="489193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複数書類 36">
            <a:extLst>
              <a:ext uri="{FF2B5EF4-FFF2-40B4-BE49-F238E27FC236}">
                <a16:creationId xmlns:a16="http://schemas.microsoft.com/office/drawing/2014/main" id="{4D65A90C-30BB-845C-2D0F-57D259929BD2}"/>
              </a:ext>
            </a:extLst>
          </p:cNvPr>
          <p:cNvSpPr/>
          <p:nvPr/>
        </p:nvSpPr>
        <p:spPr>
          <a:xfrm>
            <a:off x="2628123" y="5257807"/>
            <a:ext cx="995917" cy="623776"/>
          </a:xfrm>
          <a:prstGeom prst="flowChartMultidocumen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Model File</a:t>
            </a:r>
            <a:endParaRPr kumimoji="1" lang="ja-JP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F4D04A7-DA9F-BCA0-4552-FE98ED59E86F}"/>
              </a:ext>
            </a:extLst>
          </p:cNvPr>
          <p:cNvCxnSpPr>
            <a:cxnSpLocks/>
          </p:cNvCxnSpPr>
          <p:nvPr/>
        </p:nvCxnSpPr>
        <p:spPr>
          <a:xfrm flipV="1">
            <a:off x="3609864" y="3928766"/>
            <a:ext cx="2412000" cy="1584000"/>
          </a:xfrm>
          <a:prstGeom prst="bentConnector3">
            <a:avLst>
              <a:gd name="adj1" fmla="val 44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B3A2CD4-DCE1-F16B-F01B-A2899A8EE761}"/>
              </a:ext>
            </a:extLst>
          </p:cNvPr>
          <p:cNvCxnSpPr>
            <a:cxnSpLocks/>
          </p:cNvCxnSpPr>
          <p:nvPr/>
        </p:nvCxnSpPr>
        <p:spPr>
          <a:xfrm>
            <a:off x="2455736" y="4097556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678247D-77B5-F829-24BE-A2267C4C0F93}"/>
              </a:ext>
            </a:extLst>
          </p:cNvPr>
          <p:cNvSpPr txBox="1"/>
          <p:nvPr/>
        </p:nvSpPr>
        <p:spPr>
          <a:xfrm>
            <a:off x="377126" y="3036994"/>
            <a:ext cx="127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Past Model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97F2F8E-7C7C-3B12-265B-6C7F09D22AF2}"/>
              </a:ext>
            </a:extLst>
          </p:cNvPr>
          <p:cNvCxnSpPr>
            <a:cxnSpLocks/>
            <a:stCxn id="17" idx="3"/>
            <a:endCxn id="69" idx="1"/>
          </p:cNvCxnSpPr>
          <p:nvPr/>
        </p:nvCxnSpPr>
        <p:spPr>
          <a:xfrm>
            <a:off x="7873428" y="5623699"/>
            <a:ext cx="106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0F6C49A-6404-B6A5-E50C-E4F4817D3B45}"/>
              </a:ext>
            </a:extLst>
          </p:cNvPr>
          <p:cNvSpPr txBox="1"/>
          <p:nvPr/>
        </p:nvSpPr>
        <p:spPr>
          <a:xfrm>
            <a:off x="8770297" y="4601965"/>
            <a:ext cx="127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C488CD6-D89E-5C14-4082-43B4ACEA91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5134" y="3690501"/>
            <a:ext cx="2340000" cy="828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E27CACD-FD5A-762D-C0A4-7CE13B14AB42}"/>
              </a:ext>
            </a:extLst>
          </p:cNvPr>
          <p:cNvSpPr/>
          <p:nvPr/>
        </p:nvSpPr>
        <p:spPr>
          <a:xfrm>
            <a:off x="5195418" y="-267649"/>
            <a:ext cx="2523020" cy="361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Data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フローチャート: 複数書類 47">
            <a:extLst>
              <a:ext uri="{FF2B5EF4-FFF2-40B4-BE49-F238E27FC236}">
                <a16:creationId xmlns:a16="http://schemas.microsoft.com/office/drawing/2014/main" id="{34C59AB2-4B54-ED79-5E0C-133BAE534160}"/>
              </a:ext>
            </a:extLst>
          </p:cNvPr>
          <p:cNvSpPr/>
          <p:nvPr/>
        </p:nvSpPr>
        <p:spPr>
          <a:xfrm>
            <a:off x="6025398" y="2418838"/>
            <a:ext cx="995917" cy="623776"/>
          </a:xfrm>
          <a:prstGeom prst="flowChartMultidocumen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Data for Model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2049944-DF60-5D75-1646-ABA4D41AE125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453097" y="93857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四角形: メモ 87">
            <a:extLst>
              <a:ext uri="{FF2B5EF4-FFF2-40B4-BE49-F238E27FC236}">
                <a16:creationId xmlns:a16="http://schemas.microsoft.com/office/drawing/2014/main" id="{9555B371-8A22-3445-1E70-FE236C8EC08F}"/>
              </a:ext>
            </a:extLst>
          </p:cNvPr>
          <p:cNvSpPr/>
          <p:nvPr/>
        </p:nvSpPr>
        <p:spPr>
          <a:xfrm>
            <a:off x="6007404" y="5368521"/>
            <a:ext cx="859185" cy="51745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Value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3DF7846-EBFA-07AF-2279-65ED30F59FB2}"/>
              </a:ext>
            </a:extLst>
          </p:cNvPr>
          <p:cNvSpPr txBox="1"/>
          <p:nvPr/>
        </p:nvSpPr>
        <p:spPr>
          <a:xfrm>
            <a:off x="11387174" y="1488051"/>
            <a:ext cx="63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XRAI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フローチャート: 複数書類 92">
            <a:extLst>
              <a:ext uri="{FF2B5EF4-FFF2-40B4-BE49-F238E27FC236}">
                <a16:creationId xmlns:a16="http://schemas.microsoft.com/office/drawing/2014/main" id="{2959246D-38B3-1929-984F-70D5E80C64BD}"/>
              </a:ext>
            </a:extLst>
          </p:cNvPr>
          <p:cNvSpPr/>
          <p:nvPr/>
        </p:nvSpPr>
        <p:spPr>
          <a:xfrm>
            <a:off x="525322" y="4396293"/>
            <a:ext cx="995917" cy="623776"/>
          </a:xfrm>
          <a:prstGeom prst="flowChartMultidocumen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58E492C-C54E-928C-5181-DC6A2E98A277}"/>
              </a:ext>
            </a:extLst>
          </p:cNvPr>
          <p:cNvCxnSpPr>
            <a:cxnSpLocks/>
          </p:cNvCxnSpPr>
          <p:nvPr/>
        </p:nvCxnSpPr>
        <p:spPr>
          <a:xfrm>
            <a:off x="1599207" y="4708181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55DA5DC3-F44D-7887-3206-B0DF536917EA}"/>
              </a:ext>
            </a:extLst>
          </p:cNvPr>
          <p:cNvCxnSpPr>
            <a:cxnSpLocks/>
            <a:stCxn id="106" idx="2"/>
            <a:endCxn id="15" idx="1"/>
          </p:cNvCxnSpPr>
          <p:nvPr/>
        </p:nvCxnSpPr>
        <p:spPr>
          <a:xfrm rot="16200000" flipH="1">
            <a:off x="3888966" y="5964013"/>
            <a:ext cx="333067" cy="1901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四角形: メモ 105">
            <a:extLst>
              <a:ext uri="{FF2B5EF4-FFF2-40B4-BE49-F238E27FC236}">
                <a16:creationId xmlns:a16="http://schemas.microsoft.com/office/drawing/2014/main" id="{66E25081-55E6-E737-2F1D-471AB4938F81}"/>
              </a:ext>
            </a:extLst>
          </p:cNvPr>
          <p:cNvSpPr/>
          <p:nvPr/>
        </p:nvSpPr>
        <p:spPr>
          <a:xfrm>
            <a:off x="2606856" y="6230714"/>
            <a:ext cx="995917" cy="517450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  <a:endParaRPr kumimoji="1" lang="ja-JP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0618627-D213-C790-FA1E-7C4812F1C78D}"/>
              </a:ext>
            </a:extLst>
          </p:cNvPr>
          <p:cNvCxnSpPr>
            <a:cxnSpLocks/>
          </p:cNvCxnSpPr>
          <p:nvPr/>
        </p:nvCxnSpPr>
        <p:spPr>
          <a:xfrm flipH="1">
            <a:off x="3083551" y="5857960"/>
            <a:ext cx="1629" cy="37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フローチャート: 複数書類 117">
            <a:extLst>
              <a:ext uri="{FF2B5EF4-FFF2-40B4-BE49-F238E27FC236}">
                <a16:creationId xmlns:a16="http://schemas.microsoft.com/office/drawing/2014/main" id="{43BBB28E-6042-2B6D-609C-8FE01EBD51F1}"/>
              </a:ext>
            </a:extLst>
          </p:cNvPr>
          <p:cNvSpPr/>
          <p:nvPr/>
        </p:nvSpPr>
        <p:spPr>
          <a:xfrm>
            <a:off x="516415" y="5050250"/>
            <a:ext cx="995917" cy="623776"/>
          </a:xfrm>
          <a:prstGeom prst="flowChartMultidocumen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Status</a:t>
            </a:r>
            <a:endParaRPr kumimoji="1" lang="ja-JP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B3EA4D1B-1EDE-3C39-D65D-664617899FBC}"/>
              </a:ext>
            </a:extLst>
          </p:cNvPr>
          <p:cNvSpPr/>
          <p:nvPr/>
        </p:nvSpPr>
        <p:spPr>
          <a:xfrm>
            <a:off x="460965" y="4312667"/>
            <a:ext cx="1133917" cy="1459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複数書類 9">
            <a:extLst>
              <a:ext uri="{FF2B5EF4-FFF2-40B4-BE49-F238E27FC236}">
                <a16:creationId xmlns:a16="http://schemas.microsoft.com/office/drawing/2014/main" id="{9E0C8D71-6361-571A-C16C-73AC4A6ABFF5}"/>
              </a:ext>
            </a:extLst>
          </p:cNvPr>
          <p:cNvSpPr/>
          <p:nvPr/>
        </p:nvSpPr>
        <p:spPr>
          <a:xfrm>
            <a:off x="6025134" y="410222"/>
            <a:ext cx="995917" cy="623776"/>
          </a:xfrm>
          <a:prstGeom prst="flowChartMultidocumen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Data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6E93ED3-4B34-FC6E-12D3-E01F3A325DF9}"/>
              </a:ext>
            </a:extLst>
          </p:cNvPr>
          <p:cNvSpPr/>
          <p:nvPr/>
        </p:nvSpPr>
        <p:spPr>
          <a:xfrm>
            <a:off x="5195418" y="1710814"/>
            <a:ext cx="2523020" cy="361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Data for Model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192C8D9-ABA0-3690-F544-E2B10CADE98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456928" y="2072320"/>
            <a:ext cx="0" cy="3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E806097-7F67-D77F-F7BF-75597A12F8E3}"/>
              </a:ext>
            </a:extLst>
          </p:cNvPr>
          <p:cNvCxnSpPr>
            <a:cxnSpLocks/>
          </p:cNvCxnSpPr>
          <p:nvPr/>
        </p:nvCxnSpPr>
        <p:spPr>
          <a:xfrm>
            <a:off x="6447045" y="1022216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B58106C-7C5C-4C86-907B-A0355065D387}"/>
              </a:ext>
            </a:extLst>
          </p:cNvPr>
          <p:cNvSpPr txBox="1"/>
          <p:nvPr/>
        </p:nvSpPr>
        <p:spPr>
          <a:xfrm>
            <a:off x="7157123" y="919946"/>
            <a:ext cx="127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CI Server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0A3E946-FBD1-0D4D-29A6-25B7E0E49D57}"/>
              </a:ext>
            </a:extLst>
          </p:cNvPr>
          <p:cNvSpPr/>
          <p:nvPr/>
        </p:nvSpPr>
        <p:spPr>
          <a:xfrm>
            <a:off x="43542" y="1364216"/>
            <a:ext cx="12148457" cy="6142573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1079B3-79C3-98F9-250F-036BC55EC469}"/>
              </a:ext>
            </a:extLst>
          </p:cNvPr>
          <p:cNvSpPr txBox="1"/>
          <p:nvPr/>
        </p:nvSpPr>
        <p:spPr>
          <a:xfrm>
            <a:off x="11519635" y="1056439"/>
            <a:ext cx="77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ROCO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0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>
            <a:extLst>
              <a:ext uri="{FF2B5EF4-FFF2-40B4-BE49-F238E27FC236}">
                <a16:creationId xmlns:a16="http://schemas.microsoft.com/office/drawing/2014/main" id="{F2B6976D-37A7-DA27-74CD-90A9A07E9BC1}"/>
              </a:ext>
            </a:extLst>
          </p:cNvPr>
          <p:cNvSpPr/>
          <p:nvPr/>
        </p:nvSpPr>
        <p:spPr>
          <a:xfrm>
            <a:off x="3891518" y="2133604"/>
            <a:ext cx="1424763" cy="70706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34000">
                <a:schemeClr val="accent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126C2697-D215-EF9C-CD07-A2B4A20A42C3}"/>
              </a:ext>
            </a:extLst>
          </p:cNvPr>
          <p:cNvSpPr/>
          <p:nvPr/>
        </p:nvSpPr>
        <p:spPr>
          <a:xfrm rot="10800000">
            <a:off x="3902149" y="2133603"/>
            <a:ext cx="1424763" cy="70706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5958702-E520-57C8-30A7-826141873C1B}"/>
              </a:ext>
            </a:extLst>
          </p:cNvPr>
          <p:cNvSpPr/>
          <p:nvPr/>
        </p:nvSpPr>
        <p:spPr>
          <a:xfrm>
            <a:off x="4947685" y="2998386"/>
            <a:ext cx="1424763" cy="70706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60000">
                <a:schemeClr val="accent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9B621A1-18C1-6FD4-1678-7E463482341B}"/>
              </a:ext>
            </a:extLst>
          </p:cNvPr>
          <p:cNvSpPr/>
          <p:nvPr/>
        </p:nvSpPr>
        <p:spPr>
          <a:xfrm rot="10800000">
            <a:off x="4958316" y="2998385"/>
            <a:ext cx="1424763" cy="70706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6DD28D1B-639D-6A30-32FC-A9C3CFC90CF7}"/>
              </a:ext>
            </a:extLst>
          </p:cNvPr>
          <p:cNvSpPr/>
          <p:nvPr/>
        </p:nvSpPr>
        <p:spPr>
          <a:xfrm>
            <a:off x="6021574" y="3852535"/>
            <a:ext cx="1424763" cy="707065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73000">
                <a:schemeClr val="accent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B297D1A1-F98A-FBF2-BA6B-36C4A6549236}"/>
              </a:ext>
            </a:extLst>
          </p:cNvPr>
          <p:cNvSpPr/>
          <p:nvPr/>
        </p:nvSpPr>
        <p:spPr>
          <a:xfrm rot="10800000">
            <a:off x="6032205" y="3852534"/>
            <a:ext cx="1424763" cy="70706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48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3BB61AD-BAF1-05BD-7155-FFBB26A1625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54643" y="2487137"/>
            <a:ext cx="2636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63B6275-968E-A06C-DBFB-CD898F89AA74}"/>
              </a:ext>
            </a:extLst>
          </p:cNvPr>
          <p:cNvCxnSpPr>
            <a:cxnSpLocks/>
          </p:cNvCxnSpPr>
          <p:nvPr/>
        </p:nvCxnSpPr>
        <p:spPr>
          <a:xfrm>
            <a:off x="5319823" y="2482707"/>
            <a:ext cx="565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9F12640-F297-0FA6-5E61-E3C1DBC691F3}"/>
              </a:ext>
            </a:extLst>
          </p:cNvPr>
          <p:cNvCxnSpPr>
            <a:endCxn id="7" idx="1"/>
          </p:cNvCxnSpPr>
          <p:nvPr/>
        </p:nvCxnSpPr>
        <p:spPr>
          <a:xfrm>
            <a:off x="4253025" y="2840669"/>
            <a:ext cx="694660" cy="511250"/>
          </a:xfrm>
          <a:prstGeom prst="bentConnector3">
            <a:avLst>
              <a:gd name="adj1" fmla="val -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B9AF8F33-2E20-2086-A3E6-458CDA90A79C}"/>
              </a:ext>
            </a:extLst>
          </p:cNvPr>
          <p:cNvCxnSpPr/>
          <p:nvPr/>
        </p:nvCxnSpPr>
        <p:spPr>
          <a:xfrm>
            <a:off x="5312736" y="3694817"/>
            <a:ext cx="694660" cy="511250"/>
          </a:xfrm>
          <a:prstGeom prst="bentConnector3">
            <a:avLst>
              <a:gd name="adj1" fmla="val -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3349C74-A15A-1F98-847F-6734D8BCBC13}"/>
              </a:ext>
            </a:extLst>
          </p:cNvPr>
          <p:cNvCxnSpPr>
            <a:stCxn id="9" idx="0"/>
            <a:endCxn id="10" idx="0"/>
          </p:cNvCxnSpPr>
          <p:nvPr/>
        </p:nvCxnSpPr>
        <p:spPr>
          <a:xfrm>
            <a:off x="6021574" y="3852535"/>
            <a:ext cx="1435394" cy="707064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409E6C7-5141-CB9B-39E7-94E81C1E62BD}"/>
              </a:ext>
            </a:extLst>
          </p:cNvPr>
          <p:cNvCxnSpPr/>
          <p:nvPr/>
        </p:nvCxnSpPr>
        <p:spPr>
          <a:xfrm>
            <a:off x="4958315" y="2998384"/>
            <a:ext cx="1435394" cy="707064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465101-1A4E-F405-A2C9-BD829EC5EFB3}"/>
              </a:ext>
            </a:extLst>
          </p:cNvPr>
          <p:cNvCxnSpPr/>
          <p:nvPr/>
        </p:nvCxnSpPr>
        <p:spPr>
          <a:xfrm>
            <a:off x="3870252" y="2107022"/>
            <a:ext cx="1435394" cy="707064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E6C2F431-45A6-EF39-057C-9091D29E43EC}"/>
              </a:ext>
            </a:extLst>
          </p:cNvPr>
          <p:cNvCxnSpPr>
            <a:cxnSpLocks/>
            <a:stCxn id="8" idx="1"/>
            <a:endCxn id="28" idx="2"/>
          </p:cNvCxnSpPr>
          <p:nvPr/>
        </p:nvCxnSpPr>
        <p:spPr>
          <a:xfrm flipV="1">
            <a:off x="6383079" y="2482707"/>
            <a:ext cx="1405271" cy="86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C4375536-AB37-DEC9-A18B-EB6789ECBC30}"/>
              </a:ext>
            </a:extLst>
          </p:cNvPr>
          <p:cNvSpPr/>
          <p:nvPr/>
        </p:nvSpPr>
        <p:spPr>
          <a:xfrm>
            <a:off x="7655443" y="2280241"/>
            <a:ext cx="265814" cy="2024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CAD775C6-B9F4-1D02-EF25-63BC05584D0C}"/>
              </a:ext>
            </a:extLst>
          </p:cNvPr>
          <p:cNvCxnSpPr>
            <a:cxnSpLocks/>
            <a:stCxn id="10" idx="1"/>
            <a:endCxn id="31" idx="2"/>
          </p:cNvCxnSpPr>
          <p:nvPr/>
        </p:nvCxnSpPr>
        <p:spPr>
          <a:xfrm flipV="1">
            <a:off x="7456968" y="2475616"/>
            <a:ext cx="1470839" cy="1730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62368553-1021-20E7-0C92-13A0E8A0EAF0}"/>
              </a:ext>
            </a:extLst>
          </p:cNvPr>
          <p:cNvSpPr/>
          <p:nvPr/>
        </p:nvSpPr>
        <p:spPr>
          <a:xfrm>
            <a:off x="8794900" y="2273150"/>
            <a:ext cx="265814" cy="2024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E4CD180-EA3B-540D-FA92-D96533379707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33955" y="4559600"/>
            <a:ext cx="1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89EB03F-AD06-08FD-E104-0D681088E0EE}"/>
              </a:ext>
            </a:extLst>
          </p:cNvPr>
          <p:cNvSpPr txBox="1"/>
          <p:nvPr/>
        </p:nvSpPr>
        <p:spPr>
          <a:xfrm>
            <a:off x="9060714" y="1863384"/>
            <a:ext cx="265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透過水量</a:t>
            </a:r>
            <a:r>
              <a:rPr kumimoji="1" lang="en-US" altLang="ja-JP" sz="1600" dirty="0"/>
              <a:t>: </a:t>
            </a:r>
            <a:r>
              <a:rPr kumimoji="1" lang="ja-JP" altLang="en-US" sz="1600" dirty="0"/>
              <a:t>●● </a:t>
            </a:r>
            <a:r>
              <a:rPr kumimoji="1" lang="en-US" altLang="ja-JP" sz="1600" dirty="0" err="1"/>
              <a:t>gpm</a:t>
            </a:r>
            <a:endParaRPr kumimoji="1" lang="en-US" altLang="ja-JP" sz="1600" dirty="0"/>
          </a:p>
          <a:p>
            <a:r>
              <a:rPr lang="en-US" altLang="ja-JP" sz="1600" dirty="0"/>
              <a:t>Recovery Rate: 85</a:t>
            </a:r>
            <a:r>
              <a:rPr lang="ja-JP" altLang="en-US" sz="1600" dirty="0"/>
              <a:t>％</a:t>
            </a:r>
            <a:r>
              <a:rPr lang="en-US" altLang="ja-JP" sz="1600" dirty="0"/>
              <a:t> </a:t>
            </a:r>
            <a:endParaRPr kumimoji="1"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992F508-9D75-54E0-0CA3-FAF20638B222}"/>
              </a:ext>
            </a:extLst>
          </p:cNvPr>
          <p:cNvSpPr txBox="1"/>
          <p:nvPr/>
        </p:nvSpPr>
        <p:spPr>
          <a:xfrm>
            <a:off x="979946" y="2110964"/>
            <a:ext cx="265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Feed Pressure: </a:t>
            </a:r>
            <a:r>
              <a:rPr kumimoji="1" lang="ja-JP" altLang="en-US" sz="1600" dirty="0"/>
              <a:t>●● </a:t>
            </a:r>
            <a:r>
              <a:rPr kumimoji="1" lang="en-US" altLang="ja-JP" sz="1600" dirty="0"/>
              <a:t>psi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395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db29ff9-328f-40bc-bdc5-3c7b0421d507}" enabled="1" method="Standard" siteId="{0da2a83b-13d9-4a35-965f-ec53a220ed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685</Words>
  <Application>Microsoft Office PowerPoint</Application>
  <PresentationFormat>ワイド画面</PresentationFormat>
  <Paragraphs>198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機能</vt:lpstr>
      <vt:lpstr>表示したいもの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機能</dc:title>
  <dc:creator>Kawata, Mika (Mika.Kawata@yokogawa.com)</dc:creator>
  <cp:lastModifiedBy>Kawata, Mika (Mika.Kawata@yokogawa.com)</cp:lastModifiedBy>
  <cp:revision>24</cp:revision>
  <dcterms:created xsi:type="dcterms:W3CDTF">2023-12-05T11:15:03Z</dcterms:created>
  <dcterms:modified xsi:type="dcterms:W3CDTF">2023-12-19T10:45:10Z</dcterms:modified>
</cp:coreProperties>
</file>