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69" r:id="rId2"/>
    <p:sldId id="317" r:id="rId3"/>
    <p:sldId id="399" r:id="rId4"/>
    <p:sldId id="665" r:id="rId5"/>
    <p:sldId id="394" r:id="rId6"/>
    <p:sldId id="531" r:id="rId7"/>
    <p:sldId id="640" r:id="rId8"/>
    <p:sldId id="401" r:id="rId9"/>
    <p:sldId id="651" r:id="rId10"/>
    <p:sldId id="605" r:id="rId11"/>
    <p:sldId id="607" r:id="rId12"/>
    <p:sldId id="533" r:id="rId13"/>
    <p:sldId id="28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0676" autoAdjust="0"/>
  </p:normalViewPr>
  <p:slideViewPr>
    <p:cSldViewPr snapToGrid="0">
      <p:cViewPr varScale="1">
        <p:scale>
          <a:sx n="60" d="100"/>
          <a:sy n="60" d="100"/>
        </p:scale>
        <p:origin x="792" y="5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2023/11/27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a:t>
            </a:fld>
            <a:endParaRPr kumimoji="1" lang="ja-JP" altLang="en-US"/>
          </a:p>
        </p:txBody>
      </p:sp>
    </p:spTree>
    <p:extLst>
      <p:ext uri="{BB962C8B-B14F-4D97-AF65-F5344CB8AC3E}">
        <p14:creationId xmlns:p14="http://schemas.microsoft.com/office/powerpoint/2010/main" val="4263122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3410234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13</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First, I explain RO Operation Optimization. This shows potable water reuse process. Water from sewage plant is treated by this process and supplied to potable reuse. It mainly consists of UF, RO, UV, and AOP process units. The objective of RO optimization shows chemical dosing costs are ~. There are chemical costs in many places, for example, total chlorine, Sulfuric Acid, and anti-</a:t>
            </a:r>
            <a:r>
              <a:rPr kumimoji="1" lang="en-US" altLang="ja-JP" dirty="0" err="1"/>
              <a:t>scalant</a:t>
            </a:r>
            <a:r>
              <a:rPr kumimoji="1" lang="en-US" altLang="ja-JP" dirty="0"/>
              <a:t>. Moreover, there are considering conditions in many places, for example, recover rate, water quality, and RO clogging status. RO clogging is called bio-fouling or scaling. RO analytical policy is to expand the control and considered value step by step. First stage is to control and consider water quality and clogging.</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shows </a:t>
            </a:r>
            <a:r>
              <a:rPr lang="en-US" altLang="ja-JP" dirty="0"/>
              <a:t>Las </a:t>
            </a:r>
            <a:r>
              <a:rPr lang="en-US" altLang="ja-JP" dirty="0" err="1"/>
              <a:t>Virgenes</a:t>
            </a:r>
            <a:r>
              <a:rPr lang="en-US" altLang="ja-JP" dirty="0"/>
              <a:t> </a:t>
            </a:r>
            <a:r>
              <a:rPr kumimoji="1" lang="en-US" altLang="ja-JP" dirty="0"/>
              <a:t>RO system. This is 3 stages configuration. Water quality data is RO permeate TOC and Conductivity. They are measured at each RO stage permeate point. Water-quality standards is monitored as LRV.</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3</a:t>
            </a:fld>
            <a:endParaRPr kumimoji="1" lang="ja-JP" altLang="en-US"/>
          </a:p>
        </p:txBody>
      </p:sp>
    </p:spTree>
    <p:extLst>
      <p:ext uri="{BB962C8B-B14F-4D97-AF65-F5344CB8AC3E}">
        <p14:creationId xmlns:p14="http://schemas.microsoft.com/office/powerpoint/2010/main" val="2007096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My task is to develop~. After that, I estimated the~.</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4127353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RO optimization problem~. The procedure~. First step is drawing flow chart. In this chart, arrows connecting objects are assigned optimization variables. The object plays the role of exogenous variable, mathematical model, and predictive variable. Second step is formulation optimization problem. I define the minimizing the objective function and the constraints. Third step is calculation operational schedule. I solve the formulated problem using optimization algorithm.</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3468209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This is the flow chart for </a:t>
            </a:r>
            <a:r>
              <a:rPr lang="en-US" altLang="ja-JP" dirty="0"/>
              <a:t>Las </a:t>
            </a:r>
            <a:r>
              <a:rPr lang="en-US" altLang="ja-JP" dirty="0" err="1"/>
              <a:t>Virgenes</a:t>
            </a:r>
            <a:r>
              <a:rPr lang="en-US" altLang="ja-JP" dirty="0"/>
              <a:t> model. I divided into the RO whole part and RO each stage part. </a:t>
            </a:r>
            <a:r>
              <a:rPr kumimoji="1" lang="en-US" altLang="ja-JP" dirty="0"/>
              <a:t>The storage, the square, and hexagon object are exogenous, predictive variable that is water quality, and mathematical model including prediction model based on multi regression model. The arrow toward the object is input variable and the arrow from the object is output variable. But the model dose not yet include RO membrane scaling or fouling model.</a:t>
            </a:r>
            <a:endParaRPr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3856170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This shows functional configuration of RO optimization simulation. Step1 is data preprocessing. Step2 generates model and parameters including prediction model files. Step3 is model validation. this calculates prediction model error by input~. Step4 solves the RO plant~. Step5 calculates each~.</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7</a:t>
            </a:fld>
            <a:endParaRPr kumimoji="1" lang="ja-JP" altLang="en-US"/>
          </a:p>
        </p:txBody>
      </p:sp>
    </p:spTree>
    <p:extLst>
      <p:ext uri="{BB962C8B-B14F-4D97-AF65-F5344CB8AC3E}">
        <p14:creationId xmlns:p14="http://schemas.microsoft.com/office/powerpoint/2010/main" val="19174460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10</a:t>
            </a:fld>
            <a:endParaRPr kumimoji="1" lang="ja-JP" altLang="en-US"/>
          </a:p>
        </p:txBody>
      </p:sp>
    </p:spTree>
    <p:extLst>
      <p:ext uri="{BB962C8B-B14F-4D97-AF65-F5344CB8AC3E}">
        <p14:creationId xmlns:p14="http://schemas.microsoft.com/office/powerpoint/2010/main" val="442801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There are two steps. First step is RO modeling. In step1, get the operation data from DB and preprocess data. And, build RO model using operation data and setting file. After that, show the model accuracy or prediction trend chart on the dashboard for the operator and save model file to some storage or database.</a:t>
            </a:r>
            <a:r>
              <a:rPr kumimoji="1" lang="ja-JP" altLang="en-US" dirty="0"/>
              <a:t> </a:t>
            </a:r>
            <a:r>
              <a:rPr kumimoji="1" lang="en-US" altLang="ja-JP" dirty="0"/>
              <a:t>Second step is RO optimization. In</a:t>
            </a:r>
            <a:r>
              <a:rPr kumimoji="1" lang="ja-JP" altLang="en-US" dirty="0"/>
              <a:t> </a:t>
            </a:r>
            <a:r>
              <a:rPr kumimoji="1" lang="en-US" altLang="ja-JP" dirty="0"/>
              <a:t>step2,</a:t>
            </a:r>
            <a:r>
              <a:rPr kumimoji="1" lang="ja-JP" altLang="en-US" dirty="0"/>
              <a:t> </a:t>
            </a:r>
            <a:r>
              <a:rPr kumimoji="1" lang="en-US" altLang="ja-JP" dirty="0"/>
              <a:t>get</a:t>
            </a:r>
            <a:r>
              <a:rPr kumimoji="1" lang="ja-JP" altLang="en-US" dirty="0"/>
              <a:t> </a:t>
            </a:r>
            <a:r>
              <a:rPr kumimoji="1" lang="en-US" altLang="ja-JP" dirty="0"/>
              <a:t>the</a:t>
            </a:r>
            <a:r>
              <a:rPr kumimoji="1" lang="ja-JP" altLang="en-US" dirty="0"/>
              <a:t> </a:t>
            </a:r>
            <a:r>
              <a:rPr kumimoji="1" lang="en-US" altLang="ja-JP" dirty="0"/>
              <a:t>operation data from DB and preprocess data. And, get the RO model file from storage. Next, calculate optimization using operation data, setting file, and RO model file. After that, show the operation schedule on the dashboard for the operator. To carry out this process, we are looking into the possibility of developing ROCO system at XRAI platform.</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11</a:t>
            </a:fld>
            <a:endParaRPr kumimoji="1" lang="ja-JP" altLang="en-US"/>
          </a:p>
        </p:txBody>
      </p:sp>
    </p:spTree>
    <p:extLst>
      <p:ext uri="{BB962C8B-B14F-4D97-AF65-F5344CB8AC3E}">
        <p14:creationId xmlns:p14="http://schemas.microsoft.com/office/powerpoint/2010/main" val="34609580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11 27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image" Target="../media/image280.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0.png"/><Relationship Id="rId21" Type="http://schemas.openxmlformats.org/officeDocument/2006/relationships/image" Target="../media/image41.png"/><Relationship Id="rId7" Type="http://schemas.openxmlformats.org/officeDocument/2006/relationships/image" Target="../media/image270.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notesSlide" Target="../notesSlides/notesSlide5.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12.xml"/><Relationship Id="rId6" Type="http://schemas.openxmlformats.org/officeDocument/2006/relationships/image" Target="../media/image260.png"/><Relationship Id="rId11" Type="http://schemas.openxmlformats.org/officeDocument/2006/relationships/image" Target="../media/image310.png"/><Relationship Id="rId5" Type="http://schemas.openxmlformats.org/officeDocument/2006/relationships/image" Target="../media/image250.png"/><Relationship Id="rId15" Type="http://schemas.openxmlformats.org/officeDocument/2006/relationships/image" Target="../media/image35.png"/><Relationship Id="rId23" Type="http://schemas.openxmlformats.org/officeDocument/2006/relationships/image" Target="../media/image43.png"/><Relationship Id="rId10" Type="http://schemas.openxmlformats.org/officeDocument/2006/relationships/image" Target="../media/image300.png"/><Relationship Id="rId19" Type="http://schemas.openxmlformats.org/officeDocument/2006/relationships/image" Target="../media/image39.png"/><Relationship Id="rId4" Type="http://schemas.openxmlformats.org/officeDocument/2006/relationships/image" Target="../media/image240.png"/><Relationship Id="rId9" Type="http://schemas.openxmlformats.org/officeDocument/2006/relationships/image" Target="../media/image290.png"/><Relationship Id="rId14" Type="http://schemas.openxmlformats.org/officeDocument/2006/relationships/image" Target="../media/image34.png"/><Relationship Id="rId22" Type="http://schemas.openxmlformats.org/officeDocument/2006/relationships/image" Target="../media/image42.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normAutofit/>
          </a:bodyPr>
          <a:lstStyle/>
          <a:p>
            <a:r>
              <a:rPr lang="en-US" altLang="ja-JP" sz="2800" dirty="0"/>
              <a:t>ROCO System</a:t>
            </a:r>
            <a:endParaRPr lang="ja-JP" altLang="en-US" sz="2800"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a:xfrm>
            <a:off x="5264402" y="4681725"/>
            <a:ext cx="5613148" cy="416078"/>
          </a:xfrm>
        </p:spPr>
        <p:txBody>
          <a:bodyPr/>
          <a:lstStyle/>
          <a:p>
            <a:r>
              <a:rPr lang="en-US" altLang="ja-JP" dirty="0"/>
              <a:t>W. Kumagai, H. Soya, R. </a:t>
            </a:r>
            <a:r>
              <a:rPr lang="en-US" altLang="ja-JP" dirty="0" err="1"/>
              <a:t>Imoto</a:t>
            </a:r>
            <a:endParaRPr lang="ja-JP" altLang="en-US" dirty="0"/>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Operational Excellence Gr., Project Design Dev., </a:t>
            </a:r>
          </a:p>
          <a:p>
            <a:r>
              <a:rPr lang="en-US" altLang="ja-JP" dirty="0"/>
              <a:t>Innovation Center, MKHQ, YHQ</a:t>
            </a:r>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November 27th, 2023</a:t>
            </a:r>
            <a:endParaRPr lang="ja-JP" altLang="en-US" dirty="0"/>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SGDC</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SAO Configuration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3" y="-20412"/>
            <a:ext cx="5766809" cy="338554"/>
          </a:xfrm>
          <a:prstGeom prst="rect">
            <a:avLst/>
          </a:prstGeom>
          <a:noFill/>
        </p:spPr>
        <p:txBody>
          <a:bodyPr wrap="square" rtlCol="0">
            <a:spAutoFit/>
          </a:bodyPr>
          <a:lstStyle/>
          <a:p>
            <a:r>
              <a:rPr lang="en-US" altLang="ja-JP" sz="1600" b="1" dirty="0">
                <a:solidFill>
                  <a:schemeClr val="bg1"/>
                </a:solidFill>
              </a:rPr>
              <a:t>3. On-site Demonstration System</a:t>
            </a:r>
            <a:endParaRPr kumimoji="1" lang="ja-JP" altLang="en-US" sz="1600" b="1" dirty="0">
              <a:solidFill>
                <a:schemeClr val="bg1"/>
              </a:solidFill>
            </a:endParaRPr>
          </a:p>
        </p:txBody>
      </p:sp>
      <p:pic>
        <p:nvPicPr>
          <p:cNvPr id="8" name="図 7">
            <a:extLst>
              <a:ext uri="{FF2B5EF4-FFF2-40B4-BE49-F238E27FC236}">
                <a16:creationId xmlns:a16="http://schemas.microsoft.com/office/drawing/2014/main" id="{0C621F10-C86C-C6B6-9857-124B13BB284C}"/>
              </a:ext>
            </a:extLst>
          </p:cNvPr>
          <p:cNvPicPr>
            <a:picLocks noChangeAspect="1"/>
          </p:cNvPicPr>
          <p:nvPr/>
        </p:nvPicPr>
        <p:blipFill>
          <a:blip r:embed="rId3"/>
          <a:stretch>
            <a:fillRect/>
          </a:stretch>
        </p:blipFill>
        <p:spPr>
          <a:xfrm>
            <a:off x="2714625" y="1265593"/>
            <a:ext cx="6405046" cy="4326813"/>
          </a:xfrm>
          <a:prstGeom prst="rect">
            <a:avLst/>
          </a:prstGeom>
        </p:spPr>
      </p:pic>
      <p:sp>
        <p:nvSpPr>
          <p:cNvPr id="9" name="テキスト ボックス 8">
            <a:extLst>
              <a:ext uri="{FF2B5EF4-FFF2-40B4-BE49-F238E27FC236}">
                <a16:creationId xmlns:a16="http://schemas.microsoft.com/office/drawing/2014/main" id="{D9C4689C-5AF8-1894-28DA-0C1790EF94A3}"/>
              </a:ext>
            </a:extLst>
          </p:cNvPr>
          <p:cNvSpPr txBox="1"/>
          <p:nvPr/>
        </p:nvSpPr>
        <p:spPr>
          <a:xfrm>
            <a:off x="2714626" y="5725599"/>
            <a:ext cx="6686550" cy="369332"/>
          </a:xfrm>
          <a:prstGeom prst="rect">
            <a:avLst/>
          </a:prstGeom>
          <a:noFill/>
        </p:spPr>
        <p:txBody>
          <a:bodyPr wrap="square" rtlCol="0">
            <a:spAutoFit/>
          </a:bodyPr>
          <a:lstStyle/>
          <a:p>
            <a:r>
              <a:rPr kumimoji="1" lang="en-US" altLang="ja-JP" dirty="0"/>
              <a:t>SAO in Ultrafiltration Membrane Process: Technical Information</a:t>
            </a:r>
            <a:endParaRPr kumimoji="1" lang="ja-JP" altLang="en-US" dirty="0"/>
          </a:p>
        </p:txBody>
      </p:sp>
      <p:sp>
        <p:nvSpPr>
          <p:cNvPr id="10" name="正方形/長方形 9">
            <a:extLst>
              <a:ext uri="{FF2B5EF4-FFF2-40B4-BE49-F238E27FC236}">
                <a16:creationId xmlns:a16="http://schemas.microsoft.com/office/drawing/2014/main" id="{BF80DB49-D068-8F27-6FD4-80629948CC41}"/>
              </a:ext>
            </a:extLst>
          </p:cNvPr>
          <p:cNvSpPr/>
          <p:nvPr/>
        </p:nvSpPr>
        <p:spPr>
          <a:xfrm>
            <a:off x="2914650" y="1207993"/>
            <a:ext cx="1323975" cy="1830481"/>
          </a:xfrm>
          <a:prstGeom prst="rect">
            <a:avLst/>
          </a:prstGeom>
          <a:noFill/>
          <a:ln w="1905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848C6816-DB14-4C66-46C8-7D9444451AC9}"/>
              </a:ext>
            </a:extLst>
          </p:cNvPr>
          <p:cNvSpPr txBox="1"/>
          <p:nvPr/>
        </p:nvSpPr>
        <p:spPr>
          <a:xfrm>
            <a:off x="2179674" y="820667"/>
            <a:ext cx="2639976" cy="369332"/>
          </a:xfrm>
          <a:prstGeom prst="rect">
            <a:avLst/>
          </a:prstGeom>
          <a:noFill/>
        </p:spPr>
        <p:txBody>
          <a:bodyPr wrap="square" rtlCol="0">
            <a:spAutoFit/>
          </a:bodyPr>
          <a:lstStyle/>
          <a:p>
            <a:r>
              <a:rPr kumimoji="1" lang="en-US" altLang="ja-JP" dirty="0"/>
              <a:t>(</a:t>
            </a:r>
            <a:r>
              <a:rPr kumimoji="1" lang="en-US" altLang="ja-JP" dirty="0" err="1"/>
              <a:t>i</a:t>
            </a:r>
            <a:r>
              <a:rPr kumimoji="1" lang="en-US" altLang="ja-JP" dirty="0"/>
              <a:t>) Data Collection Part</a:t>
            </a:r>
            <a:endParaRPr kumimoji="1" lang="ja-JP" altLang="en-US" dirty="0"/>
          </a:p>
        </p:txBody>
      </p:sp>
      <p:sp>
        <p:nvSpPr>
          <p:cNvPr id="12" name="テキスト ボックス 11">
            <a:extLst>
              <a:ext uri="{FF2B5EF4-FFF2-40B4-BE49-F238E27FC236}">
                <a16:creationId xmlns:a16="http://schemas.microsoft.com/office/drawing/2014/main" id="{97C4BB31-EB2A-8F67-2C6B-68F6F1157349}"/>
              </a:ext>
            </a:extLst>
          </p:cNvPr>
          <p:cNvSpPr txBox="1"/>
          <p:nvPr/>
        </p:nvSpPr>
        <p:spPr>
          <a:xfrm>
            <a:off x="4921785" y="811142"/>
            <a:ext cx="3903237" cy="369332"/>
          </a:xfrm>
          <a:prstGeom prst="rect">
            <a:avLst/>
          </a:prstGeom>
          <a:noFill/>
        </p:spPr>
        <p:txBody>
          <a:bodyPr wrap="square" rtlCol="0">
            <a:spAutoFit/>
          </a:bodyPr>
          <a:lstStyle/>
          <a:p>
            <a:r>
              <a:rPr kumimoji="1" lang="en-US" altLang="ja-JP" dirty="0"/>
              <a:t>(iii) Display Calculation Results</a:t>
            </a:r>
            <a:endParaRPr kumimoji="1" lang="ja-JP" altLang="en-US" dirty="0"/>
          </a:p>
        </p:txBody>
      </p:sp>
      <p:sp>
        <p:nvSpPr>
          <p:cNvPr id="13" name="正方形/長方形 12">
            <a:extLst>
              <a:ext uri="{FF2B5EF4-FFF2-40B4-BE49-F238E27FC236}">
                <a16:creationId xmlns:a16="http://schemas.microsoft.com/office/drawing/2014/main" id="{DF474C79-138B-8D36-B244-D1473853CFA4}"/>
              </a:ext>
            </a:extLst>
          </p:cNvPr>
          <p:cNvSpPr/>
          <p:nvPr/>
        </p:nvSpPr>
        <p:spPr>
          <a:xfrm>
            <a:off x="4819650" y="1207993"/>
            <a:ext cx="1485900" cy="1830481"/>
          </a:xfrm>
          <a:prstGeom prst="rect">
            <a:avLst/>
          </a:prstGeom>
          <a:noFill/>
          <a:ln w="19050">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EB2ACB97-1809-3E6E-C7DA-B583E6391411}"/>
              </a:ext>
            </a:extLst>
          </p:cNvPr>
          <p:cNvSpPr txBox="1"/>
          <p:nvPr/>
        </p:nvSpPr>
        <p:spPr>
          <a:xfrm>
            <a:off x="1056388" y="4130774"/>
            <a:ext cx="2246571" cy="369332"/>
          </a:xfrm>
          <a:prstGeom prst="rect">
            <a:avLst/>
          </a:prstGeom>
          <a:noFill/>
        </p:spPr>
        <p:txBody>
          <a:bodyPr wrap="square" rtlCol="0">
            <a:spAutoFit/>
          </a:bodyPr>
          <a:lstStyle/>
          <a:p>
            <a:r>
              <a:rPr kumimoji="1" lang="en-US" altLang="ja-JP" dirty="0"/>
              <a:t>(ii) Calculation Part</a:t>
            </a:r>
            <a:endParaRPr kumimoji="1" lang="ja-JP" altLang="en-US" dirty="0"/>
          </a:p>
        </p:txBody>
      </p:sp>
      <p:sp>
        <p:nvSpPr>
          <p:cNvPr id="2" name="吹き出し: 角を丸めた四角形 1">
            <a:extLst>
              <a:ext uri="{FF2B5EF4-FFF2-40B4-BE49-F238E27FC236}">
                <a16:creationId xmlns:a16="http://schemas.microsoft.com/office/drawing/2014/main" id="{76A25347-3ACD-23CA-C2A8-F32220BACF11}"/>
              </a:ext>
            </a:extLst>
          </p:cNvPr>
          <p:cNvSpPr/>
          <p:nvPr/>
        </p:nvSpPr>
        <p:spPr>
          <a:xfrm>
            <a:off x="371073" y="4870935"/>
            <a:ext cx="2247900" cy="558014"/>
          </a:xfrm>
          <a:prstGeom prst="wedgeRoundRectCallout">
            <a:avLst>
              <a:gd name="adj1" fmla="val 36995"/>
              <a:gd name="adj2" fmla="val -106408"/>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Priority Consideration</a:t>
            </a:r>
            <a:endParaRPr kumimoji="1" lang="ja-JP" altLang="en-US" dirty="0">
              <a:solidFill>
                <a:schemeClr val="tx1"/>
              </a:solidFill>
            </a:endParaRPr>
          </a:p>
        </p:txBody>
      </p:sp>
    </p:spTree>
    <p:extLst>
      <p:ext uri="{BB962C8B-B14F-4D97-AF65-F5344CB8AC3E}">
        <p14:creationId xmlns:p14="http://schemas.microsoft.com/office/powerpoint/2010/main" val="287562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Use Case of ROCO for On-site demonstration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7" name="フローチャート: 磁気ディスク 6">
            <a:extLst>
              <a:ext uri="{FF2B5EF4-FFF2-40B4-BE49-F238E27FC236}">
                <a16:creationId xmlns:a16="http://schemas.microsoft.com/office/drawing/2014/main" id="{6B051B5E-9F83-B4AA-123A-3C93A1CD2CD6}"/>
              </a:ext>
            </a:extLst>
          </p:cNvPr>
          <p:cNvSpPr/>
          <p:nvPr/>
        </p:nvSpPr>
        <p:spPr>
          <a:xfrm>
            <a:off x="1432283" y="1628080"/>
            <a:ext cx="647700" cy="676275"/>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4" name="コネクタ: カギ線 13">
            <a:extLst>
              <a:ext uri="{FF2B5EF4-FFF2-40B4-BE49-F238E27FC236}">
                <a16:creationId xmlns:a16="http://schemas.microsoft.com/office/drawing/2014/main" id="{BA4CCC82-B142-0A58-C024-41FE8595FA59}"/>
              </a:ext>
            </a:extLst>
          </p:cNvPr>
          <p:cNvCxnSpPr>
            <a:cxnSpLocks/>
            <a:stCxn id="7" idx="4"/>
            <a:endCxn id="21" idx="1"/>
          </p:cNvCxnSpPr>
          <p:nvPr/>
        </p:nvCxnSpPr>
        <p:spPr>
          <a:xfrm>
            <a:off x="2079983" y="1966218"/>
            <a:ext cx="1800225" cy="338137"/>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854140BA-187F-4D54-C361-2334E0DAECF5}"/>
              </a:ext>
            </a:extLst>
          </p:cNvPr>
          <p:cNvSpPr txBox="1"/>
          <p:nvPr/>
        </p:nvSpPr>
        <p:spPr>
          <a:xfrm>
            <a:off x="275971" y="1297208"/>
            <a:ext cx="2246924" cy="369332"/>
          </a:xfrm>
          <a:prstGeom prst="rect">
            <a:avLst/>
          </a:prstGeom>
          <a:noFill/>
        </p:spPr>
        <p:txBody>
          <a:bodyPr wrap="square" rtlCol="0">
            <a:spAutoFit/>
          </a:bodyPr>
          <a:lstStyle/>
          <a:p>
            <a:r>
              <a:rPr kumimoji="1" lang="en-US" altLang="ja-JP" dirty="0"/>
              <a:t>Operation Data DB</a:t>
            </a:r>
            <a:endParaRPr kumimoji="1" lang="ja-JP" altLang="en-US" dirty="0"/>
          </a:p>
        </p:txBody>
      </p:sp>
      <p:sp>
        <p:nvSpPr>
          <p:cNvPr id="21" name="フローチャート: 処理 20">
            <a:extLst>
              <a:ext uri="{FF2B5EF4-FFF2-40B4-BE49-F238E27FC236}">
                <a16:creationId xmlns:a16="http://schemas.microsoft.com/office/drawing/2014/main" id="{70A57321-2A4C-29B5-6603-D50C6DDED3E7}"/>
              </a:ext>
            </a:extLst>
          </p:cNvPr>
          <p:cNvSpPr/>
          <p:nvPr/>
        </p:nvSpPr>
        <p:spPr>
          <a:xfrm>
            <a:off x="3880208" y="2045308"/>
            <a:ext cx="1695450" cy="51809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Preprocessing</a:t>
            </a:r>
            <a:endParaRPr kumimoji="1" lang="ja-JP" altLang="en-US" dirty="0">
              <a:solidFill>
                <a:schemeClr val="tx1"/>
              </a:solidFill>
            </a:endParaRPr>
          </a:p>
        </p:txBody>
      </p:sp>
      <p:pic>
        <p:nvPicPr>
          <p:cNvPr id="25" name="グラフィックス 24" descr="紙 単色塗りつぶし">
            <a:extLst>
              <a:ext uri="{FF2B5EF4-FFF2-40B4-BE49-F238E27FC236}">
                <a16:creationId xmlns:a16="http://schemas.microsoft.com/office/drawing/2014/main" id="{341758C0-D794-0226-3114-1E4865D560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22958" y="1481874"/>
            <a:ext cx="457200" cy="457200"/>
          </a:xfrm>
          <a:prstGeom prst="rect">
            <a:avLst/>
          </a:prstGeom>
        </p:spPr>
      </p:pic>
      <p:sp>
        <p:nvSpPr>
          <p:cNvPr id="27" name="フローチャート: 処理 26">
            <a:extLst>
              <a:ext uri="{FF2B5EF4-FFF2-40B4-BE49-F238E27FC236}">
                <a16:creationId xmlns:a16="http://schemas.microsoft.com/office/drawing/2014/main" id="{9055B8FC-B78A-B866-9B34-0CEB55412C74}"/>
              </a:ext>
            </a:extLst>
          </p:cNvPr>
          <p:cNvSpPr/>
          <p:nvPr/>
        </p:nvSpPr>
        <p:spPr>
          <a:xfrm>
            <a:off x="6842483" y="2045308"/>
            <a:ext cx="1695450" cy="51809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Modeling</a:t>
            </a:r>
            <a:endParaRPr kumimoji="1" lang="ja-JP" altLang="en-US" dirty="0">
              <a:solidFill>
                <a:schemeClr val="tx1"/>
              </a:solidFill>
            </a:endParaRPr>
          </a:p>
        </p:txBody>
      </p:sp>
      <p:cxnSp>
        <p:nvCxnSpPr>
          <p:cNvPr id="28" name="コネクタ: カギ線 27">
            <a:extLst>
              <a:ext uri="{FF2B5EF4-FFF2-40B4-BE49-F238E27FC236}">
                <a16:creationId xmlns:a16="http://schemas.microsoft.com/office/drawing/2014/main" id="{48564CA9-33B4-8CFD-BDDC-03864C0CB30B}"/>
              </a:ext>
            </a:extLst>
          </p:cNvPr>
          <p:cNvCxnSpPr>
            <a:cxnSpLocks/>
            <a:stCxn id="21" idx="3"/>
            <a:endCxn id="27" idx="1"/>
          </p:cNvCxnSpPr>
          <p:nvPr/>
        </p:nvCxnSpPr>
        <p:spPr>
          <a:xfrm>
            <a:off x="5575658" y="2304355"/>
            <a:ext cx="1266825" cy="12700"/>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32" name="グラフィックス 31" descr="紙 単色塗りつぶし">
            <a:extLst>
              <a:ext uri="{FF2B5EF4-FFF2-40B4-BE49-F238E27FC236}">
                <a16:creationId xmlns:a16="http://schemas.microsoft.com/office/drawing/2014/main" id="{5B814451-8C18-4817-957A-D5AE93EFA5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11100" y="1727406"/>
            <a:ext cx="457200" cy="457200"/>
          </a:xfrm>
          <a:prstGeom prst="rect">
            <a:avLst/>
          </a:prstGeom>
        </p:spPr>
      </p:pic>
      <p:pic>
        <p:nvPicPr>
          <p:cNvPr id="33" name="グラフィックス 32" descr="紙 単色塗りつぶし">
            <a:extLst>
              <a:ext uri="{FF2B5EF4-FFF2-40B4-BE49-F238E27FC236}">
                <a16:creationId xmlns:a16="http://schemas.microsoft.com/office/drawing/2014/main" id="{2D2F04F6-C5E4-3D8A-8576-199F32314D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79440" y="1316809"/>
            <a:ext cx="457200" cy="457200"/>
          </a:xfrm>
          <a:prstGeom prst="rect">
            <a:avLst/>
          </a:prstGeom>
        </p:spPr>
      </p:pic>
      <p:sp>
        <p:nvSpPr>
          <p:cNvPr id="34" name="テキスト ボックス 33">
            <a:extLst>
              <a:ext uri="{FF2B5EF4-FFF2-40B4-BE49-F238E27FC236}">
                <a16:creationId xmlns:a16="http://schemas.microsoft.com/office/drawing/2014/main" id="{9E16B0BA-B985-F61D-1CF9-93E6DFAD9D1E}"/>
              </a:ext>
            </a:extLst>
          </p:cNvPr>
          <p:cNvSpPr txBox="1"/>
          <p:nvPr/>
        </p:nvSpPr>
        <p:spPr>
          <a:xfrm>
            <a:off x="2200735" y="1137261"/>
            <a:ext cx="2045165" cy="338554"/>
          </a:xfrm>
          <a:prstGeom prst="rect">
            <a:avLst/>
          </a:prstGeom>
          <a:noFill/>
        </p:spPr>
        <p:txBody>
          <a:bodyPr wrap="square" rtlCol="0">
            <a:spAutoFit/>
          </a:bodyPr>
          <a:lstStyle/>
          <a:p>
            <a:pPr algn="ctr"/>
            <a:r>
              <a:rPr kumimoji="1" lang="en-US" altLang="ja-JP" sz="1600" dirty="0"/>
              <a:t>Operation Data File</a:t>
            </a:r>
            <a:endParaRPr kumimoji="1" lang="ja-JP" altLang="en-US" sz="1600" dirty="0"/>
          </a:p>
        </p:txBody>
      </p:sp>
      <p:sp>
        <p:nvSpPr>
          <p:cNvPr id="36" name="テキスト ボックス 35">
            <a:extLst>
              <a:ext uri="{FF2B5EF4-FFF2-40B4-BE49-F238E27FC236}">
                <a16:creationId xmlns:a16="http://schemas.microsoft.com/office/drawing/2014/main" id="{F8844A7E-2FAC-6E2A-4593-D0C0B1E730F5}"/>
              </a:ext>
            </a:extLst>
          </p:cNvPr>
          <p:cNvSpPr txBox="1"/>
          <p:nvPr/>
        </p:nvSpPr>
        <p:spPr>
          <a:xfrm>
            <a:off x="7056520" y="1021322"/>
            <a:ext cx="1267375" cy="338554"/>
          </a:xfrm>
          <a:prstGeom prst="rect">
            <a:avLst/>
          </a:prstGeom>
          <a:noFill/>
        </p:spPr>
        <p:txBody>
          <a:bodyPr wrap="square" rtlCol="0">
            <a:spAutoFit/>
          </a:bodyPr>
          <a:lstStyle/>
          <a:p>
            <a:pPr algn="ctr"/>
            <a:r>
              <a:rPr kumimoji="1" lang="en-US" altLang="ja-JP" sz="1600" dirty="0"/>
              <a:t>Setting File</a:t>
            </a:r>
            <a:endParaRPr kumimoji="1" lang="ja-JP" altLang="en-US" sz="1600" dirty="0"/>
          </a:p>
        </p:txBody>
      </p:sp>
      <p:sp>
        <p:nvSpPr>
          <p:cNvPr id="38" name="フローチャート: 処理 37">
            <a:extLst>
              <a:ext uri="{FF2B5EF4-FFF2-40B4-BE49-F238E27FC236}">
                <a16:creationId xmlns:a16="http://schemas.microsoft.com/office/drawing/2014/main" id="{C07F9B4C-4F8A-2973-4ADE-34071DEB4CCC}"/>
              </a:ext>
            </a:extLst>
          </p:cNvPr>
          <p:cNvSpPr/>
          <p:nvPr/>
        </p:nvSpPr>
        <p:spPr>
          <a:xfrm>
            <a:off x="6850804" y="4744024"/>
            <a:ext cx="1695450" cy="51809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Optimization</a:t>
            </a:r>
            <a:endParaRPr kumimoji="1" lang="ja-JP" altLang="en-US" dirty="0">
              <a:solidFill>
                <a:schemeClr val="tx1"/>
              </a:solidFill>
            </a:endParaRPr>
          </a:p>
        </p:txBody>
      </p:sp>
      <p:sp>
        <p:nvSpPr>
          <p:cNvPr id="40" name="フローチャート: 磁気ディスク 39">
            <a:extLst>
              <a:ext uri="{FF2B5EF4-FFF2-40B4-BE49-F238E27FC236}">
                <a16:creationId xmlns:a16="http://schemas.microsoft.com/office/drawing/2014/main" id="{B5D3F2A7-8A97-018A-DBA1-EF56342533B2}"/>
              </a:ext>
            </a:extLst>
          </p:cNvPr>
          <p:cNvSpPr/>
          <p:nvPr/>
        </p:nvSpPr>
        <p:spPr>
          <a:xfrm>
            <a:off x="10574106" y="1905736"/>
            <a:ext cx="647700" cy="676275"/>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1" name="コネクタ: カギ線 40">
            <a:extLst>
              <a:ext uri="{FF2B5EF4-FFF2-40B4-BE49-F238E27FC236}">
                <a16:creationId xmlns:a16="http://schemas.microsoft.com/office/drawing/2014/main" id="{400B5EF4-E814-BFB2-4DF2-0E2ADAD13405}"/>
              </a:ext>
            </a:extLst>
          </p:cNvPr>
          <p:cNvCxnSpPr>
            <a:cxnSpLocks/>
            <a:stCxn id="33" idx="2"/>
            <a:endCxn id="27" idx="0"/>
          </p:cNvCxnSpPr>
          <p:nvPr/>
        </p:nvCxnSpPr>
        <p:spPr>
          <a:xfrm rot="5400000">
            <a:off x="7563475" y="1900742"/>
            <a:ext cx="271299" cy="17832"/>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DA793F4F-2357-EBA5-9188-54363FB330FC}"/>
              </a:ext>
            </a:extLst>
          </p:cNvPr>
          <p:cNvSpPr txBox="1"/>
          <p:nvPr/>
        </p:nvSpPr>
        <p:spPr>
          <a:xfrm>
            <a:off x="9946981" y="1553128"/>
            <a:ext cx="1931407" cy="338554"/>
          </a:xfrm>
          <a:prstGeom prst="rect">
            <a:avLst/>
          </a:prstGeom>
          <a:noFill/>
        </p:spPr>
        <p:txBody>
          <a:bodyPr wrap="square" rtlCol="0">
            <a:spAutoFit/>
          </a:bodyPr>
          <a:lstStyle/>
          <a:p>
            <a:pPr algn="ctr"/>
            <a:r>
              <a:rPr kumimoji="1" lang="en-US" altLang="ja-JP" sz="1600" dirty="0"/>
              <a:t>Model</a:t>
            </a:r>
            <a:r>
              <a:rPr kumimoji="1" lang="ja-JP" altLang="en-US" sz="1600" dirty="0"/>
              <a:t> </a:t>
            </a:r>
            <a:r>
              <a:rPr kumimoji="1" lang="en-US" altLang="ja-JP" sz="1600" dirty="0"/>
              <a:t>File Storage</a:t>
            </a:r>
            <a:endParaRPr kumimoji="1" lang="ja-JP" altLang="en-US" sz="1600" dirty="0"/>
          </a:p>
        </p:txBody>
      </p:sp>
      <p:cxnSp>
        <p:nvCxnSpPr>
          <p:cNvPr id="46" name="コネクタ: カギ線 45">
            <a:extLst>
              <a:ext uri="{FF2B5EF4-FFF2-40B4-BE49-F238E27FC236}">
                <a16:creationId xmlns:a16="http://schemas.microsoft.com/office/drawing/2014/main" id="{078236DE-5F2C-D5CB-4FE8-17E044A6756C}"/>
              </a:ext>
            </a:extLst>
          </p:cNvPr>
          <p:cNvCxnSpPr>
            <a:cxnSpLocks/>
            <a:stCxn id="27" idx="3"/>
            <a:endCxn id="40" idx="2"/>
          </p:cNvCxnSpPr>
          <p:nvPr/>
        </p:nvCxnSpPr>
        <p:spPr>
          <a:xfrm flipV="1">
            <a:off x="8537933" y="2243874"/>
            <a:ext cx="2036173" cy="60481"/>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9" name="グラフィックス 48" descr="紙 単色塗りつぶし">
            <a:extLst>
              <a:ext uri="{FF2B5EF4-FFF2-40B4-BE49-F238E27FC236}">
                <a16:creationId xmlns:a16="http://schemas.microsoft.com/office/drawing/2014/main" id="{E71C4732-26D7-6801-B4D5-202AE54257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7015" y="1737617"/>
            <a:ext cx="457200" cy="457200"/>
          </a:xfrm>
          <a:prstGeom prst="rect">
            <a:avLst/>
          </a:prstGeom>
        </p:spPr>
      </p:pic>
      <p:cxnSp>
        <p:nvCxnSpPr>
          <p:cNvPr id="50" name="コネクタ: カギ線 49">
            <a:extLst>
              <a:ext uri="{FF2B5EF4-FFF2-40B4-BE49-F238E27FC236}">
                <a16:creationId xmlns:a16="http://schemas.microsoft.com/office/drawing/2014/main" id="{AA8CABCF-C6D2-2F3C-DF23-B7C62E6E1F85}"/>
              </a:ext>
            </a:extLst>
          </p:cNvPr>
          <p:cNvCxnSpPr>
            <a:cxnSpLocks/>
            <a:stCxn id="15" idx="3"/>
            <a:endCxn id="38" idx="3"/>
          </p:cNvCxnSpPr>
          <p:nvPr/>
        </p:nvCxnSpPr>
        <p:spPr>
          <a:xfrm rot="5400000">
            <a:off x="9580182" y="3676297"/>
            <a:ext cx="292846" cy="2360702"/>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0" name="フローチャート: 処理 59">
            <a:extLst>
              <a:ext uri="{FF2B5EF4-FFF2-40B4-BE49-F238E27FC236}">
                <a16:creationId xmlns:a16="http://schemas.microsoft.com/office/drawing/2014/main" id="{DCDA3627-2F1C-0B81-70FC-0AF2C3F2924A}"/>
              </a:ext>
            </a:extLst>
          </p:cNvPr>
          <p:cNvSpPr/>
          <p:nvPr/>
        </p:nvSpPr>
        <p:spPr>
          <a:xfrm>
            <a:off x="3857626" y="4744024"/>
            <a:ext cx="1695450" cy="51809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Preprocessing</a:t>
            </a:r>
            <a:endParaRPr kumimoji="1" lang="ja-JP" altLang="en-US" dirty="0">
              <a:solidFill>
                <a:schemeClr val="tx1"/>
              </a:solidFill>
            </a:endParaRPr>
          </a:p>
        </p:txBody>
      </p:sp>
      <p:cxnSp>
        <p:nvCxnSpPr>
          <p:cNvPr id="61" name="コネクタ: カギ線 60">
            <a:extLst>
              <a:ext uri="{FF2B5EF4-FFF2-40B4-BE49-F238E27FC236}">
                <a16:creationId xmlns:a16="http://schemas.microsoft.com/office/drawing/2014/main" id="{955563BF-D82B-17BE-E04D-C4E57B3C1DAA}"/>
              </a:ext>
            </a:extLst>
          </p:cNvPr>
          <p:cNvCxnSpPr>
            <a:cxnSpLocks/>
            <a:stCxn id="11" idx="3"/>
            <a:endCxn id="60" idx="1"/>
          </p:cNvCxnSpPr>
          <p:nvPr/>
        </p:nvCxnSpPr>
        <p:spPr>
          <a:xfrm rot="16200000" flipH="1">
            <a:off x="2730685" y="3876130"/>
            <a:ext cx="117330" cy="2136551"/>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68" name="グラフィックス 67" descr="紙 単色塗りつぶし">
            <a:extLst>
              <a:ext uri="{FF2B5EF4-FFF2-40B4-BE49-F238E27FC236}">
                <a16:creationId xmlns:a16="http://schemas.microsoft.com/office/drawing/2014/main" id="{3046C322-F0B9-B747-D474-6E53D2E5BA4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6061" y="4418155"/>
            <a:ext cx="457200" cy="457200"/>
          </a:xfrm>
          <a:prstGeom prst="rect">
            <a:avLst/>
          </a:prstGeom>
        </p:spPr>
      </p:pic>
      <p:sp>
        <p:nvSpPr>
          <p:cNvPr id="69" name="テキスト ボックス 68">
            <a:extLst>
              <a:ext uri="{FF2B5EF4-FFF2-40B4-BE49-F238E27FC236}">
                <a16:creationId xmlns:a16="http://schemas.microsoft.com/office/drawing/2014/main" id="{D2E8D916-0BCE-EBA8-7481-8346A5933028}"/>
              </a:ext>
            </a:extLst>
          </p:cNvPr>
          <p:cNvSpPr txBox="1"/>
          <p:nvPr/>
        </p:nvSpPr>
        <p:spPr>
          <a:xfrm>
            <a:off x="2151903" y="4040189"/>
            <a:ext cx="2029574" cy="338554"/>
          </a:xfrm>
          <a:prstGeom prst="rect">
            <a:avLst/>
          </a:prstGeom>
          <a:noFill/>
        </p:spPr>
        <p:txBody>
          <a:bodyPr wrap="square" rtlCol="0">
            <a:spAutoFit/>
          </a:bodyPr>
          <a:lstStyle/>
          <a:p>
            <a:pPr algn="ctr"/>
            <a:r>
              <a:rPr kumimoji="1" lang="en-US" altLang="ja-JP" sz="1600" dirty="0"/>
              <a:t>Operation Data File</a:t>
            </a:r>
            <a:endParaRPr kumimoji="1" lang="ja-JP" altLang="en-US" sz="1600" dirty="0"/>
          </a:p>
        </p:txBody>
      </p:sp>
      <p:cxnSp>
        <p:nvCxnSpPr>
          <p:cNvPr id="70" name="コネクタ: カギ線 69">
            <a:extLst>
              <a:ext uri="{FF2B5EF4-FFF2-40B4-BE49-F238E27FC236}">
                <a16:creationId xmlns:a16="http://schemas.microsoft.com/office/drawing/2014/main" id="{CD5E7416-95A8-27E1-8F94-2E4997F69D55}"/>
              </a:ext>
            </a:extLst>
          </p:cNvPr>
          <p:cNvCxnSpPr>
            <a:cxnSpLocks/>
            <a:stCxn id="60" idx="3"/>
            <a:endCxn id="38" idx="1"/>
          </p:cNvCxnSpPr>
          <p:nvPr/>
        </p:nvCxnSpPr>
        <p:spPr>
          <a:xfrm>
            <a:off x="5553076" y="5003071"/>
            <a:ext cx="1297728" cy="12700"/>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紙 単色塗りつぶし">
            <a:extLst>
              <a:ext uri="{FF2B5EF4-FFF2-40B4-BE49-F238E27FC236}">
                <a16:creationId xmlns:a16="http://schemas.microsoft.com/office/drawing/2014/main" id="{A7239718-6C05-88F2-C65B-7AB3AB7A88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89496" y="4475687"/>
            <a:ext cx="457200" cy="457200"/>
          </a:xfrm>
          <a:prstGeom prst="rect">
            <a:avLst/>
          </a:prstGeom>
        </p:spPr>
      </p:pic>
      <p:pic>
        <p:nvPicPr>
          <p:cNvPr id="84" name="グラフィックス 83" descr="紙 単色塗りつぶし">
            <a:extLst>
              <a:ext uri="{FF2B5EF4-FFF2-40B4-BE49-F238E27FC236}">
                <a16:creationId xmlns:a16="http://schemas.microsoft.com/office/drawing/2014/main" id="{E5991D53-B494-896F-FD39-353DD04E89E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89908" y="4030619"/>
            <a:ext cx="457200" cy="457200"/>
          </a:xfrm>
          <a:prstGeom prst="rect">
            <a:avLst/>
          </a:prstGeom>
        </p:spPr>
      </p:pic>
      <p:sp>
        <p:nvSpPr>
          <p:cNvPr id="85" name="テキスト ボックス 84">
            <a:extLst>
              <a:ext uri="{FF2B5EF4-FFF2-40B4-BE49-F238E27FC236}">
                <a16:creationId xmlns:a16="http://schemas.microsoft.com/office/drawing/2014/main" id="{673F7BB0-1124-DBE0-56C8-8655AB23A530}"/>
              </a:ext>
            </a:extLst>
          </p:cNvPr>
          <p:cNvSpPr txBox="1"/>
          <p:nvPr/>
        </p:nvSpPr>
        <p:spPr>
          <a:xfrm>
            <a:off x="7078005" y="3735132"/>
            <a:ext cx="1267375" cy="338554"/>
          </a:xfrm>
          <a:prstGeom prst="rect">
            <a:avLst/>
          </a:prstGeom>
          <a:noFill/>
        </p:spPr>
        <p:txBody>
          <a:bodyPr wrap="square" rtlCol="0">
            <a:spAutoFit/>
          </a:bodyPr>
          <a:lstStyle/>
          <a:p>
            <a:pPr algn="ctr"/>
            <a:r>
              <a:rPr kumimoji="1" lang="en-US" altLang="ja-JP" sz="1600" dirty="0"/>
              <a:t>Setting File</a:t>
            </a:r>
            <a:endParaRPr kumimoji="1" lang="ja-JP" altLang="en-US" sz="1600" dirty="0"/>
          </a:p>
        </p:txBody>
      </p:sp>
      <p:cxnSp>
        <p:nvCxnSpPr>
          <p:cNvPr id="86" name="コネクタ: カギ線 85">
            <a:extLst>
              <a:ext uri="{FF2B5EF4-FFF2-40B4-BE49-F238E27FC236}">
                <a16:creationId xmlns:a16="http://schemas.microsoft.com/office/drawing/2014/main" id="{4AC429CD-C4CA-1C15-D5BC-DED69AAE261B}"/>
              </a:ext>
            </a:extLst>
          </p:cNvPr>
          <p:cNvCxnSpPr>
            <a:cxnSpLocks/>
            <a:stCxn id="84" idx="2"/>
            <a:endCxn id="38" idx="0"/>
          </p:cNvCxnSpPr>
          <p:nvPr/>
        </p:nvCxnSpPr>
        <p:spPr>
          <a:xfrm rot="5400000">
            <a:off x="7580417" y="4605932"/>
            <a:ext cx="256205" cy="19979"/>
          </a:xfrm>
          <a:prstGeom prst="bentConnector3">
            <a:avLst>
              <a:gd name="adj1" fmla="val 50000"/>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9" name="グラフィックス 88" descr="紙 単色塗りつぶし">
            <a:extLst>
              <a:ext uri="{FF2B5EF4-FFF2-40B4-BE49-F238E27FC236}">
                <a16:creationId xmlns:a16="http://schemas.microsoft.com/office/drawing/2014/main" id="{E9205BEC-7F4A-4AFF-A30C-EA2EA8F4C2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84888" y="4446795"/>
            <a:ext cx="457200" cy="457200"/>
          </a:xfrm>
          <a:prstGeom prst="rect">
            <a:avLst/>
          </a:prstGeom>
        </p:spPr>
      </p:pic>
      <p:sp>
        <p:nvSpPr>
          <p:cNvPr id="90" name="テキスト ボックス 89">
            <a:extLst>
              <a:ext uri="{FF2B5EF4-FFF2-40B4-BE49-F238E27FC236}">
                <a16:creationId xmlns:a16="http://schemas.microsoft.com/office/drawing/2014/main" id="{F25AC757-EA13-3997-A89C-D9FCA76DED4D}"/>
              </a:ext>
            </a:extLst>
          </p:cNvPr>
          <p:cNvSpPr txBox="1"/>
          <p:nvPr/>
        </p:nvSpPr>
        <p:spPr>
          <a:xfrm>
            <a:off x="142963" y="887487"/>
            <a:ext cx="1936372" cy="400110"/>
          </a:xfrm>
          <a:prstGeom prst="rect">
            <a:avLst/>
          </a:prstGeom>
          <a:noFill/>
        </p:spPr>
        <p:txBody>
          <a:bodyPr wrap="square" rtlCol="0">
            <a:spAutoFit/>
          </a:bodyPr>
          <a:lstStyle/>
          <a:p>
            <a:pPr algn="ctr"/>
            <a:r>
              <a:rPr kumimoji="1" lang="en-US" altLang="ja-JP" sz="2000" b="1" dirty="0">
                <a:solidFill>
                  <a:schemeClr val="accent1"/>
                </a:solidFill>
              </a:rPr>
              <a:t>1. Modeling</a:t>
            </a:r>
            <a:endParaRPr kumimoji="1" lang="ja-JP" altLang="en-US" sz="2000" b="1" dirty="0">
              <a:solidFill>
                <a:schemeClr val="accent1"/>
              </a:solidFill>
            </a:endParaRPr>
          </a:p>
        </p:txBody>
      </p:sp>
      <p:sp>
        <p:nvSpPr>
          <p:cNvPr id="91" name="テキスト ボックス 90">
            <a:extLst>
              <a:ext uri="{FF2B5EF4-FFF2-40B4-BE49-F238E27FC236}">
                <a16:creationId xmlns:a16="http://schemas.microsoft.com/office/drawing/2014/main" id="{1115C900-FF4F-454B-5848-CF0B985BF6DF}"/>
              </a:ext>
            </a:extLst>
          </p:cNvPr>
          <p:cNvSpPr txBox="1"/>
          <p:nvPr/>
        </p:nvSpPr>
        <p:spPr>
          <a:xfrm>
            <a:off x="-91908" y="3328332"/>
            <a:ext cx="2428504" cy="400110"/>
          </a:xfrm>
          <a:prstGeom prst="rect">
            <a:avLst/>
          </a:prstGeom>
          <a:noFill/>
        </p:spPr>
        <p:txBody>
          <a:bodyPr wrap="square" rtlCol="0">
            <a:spAutoFit/>
          </a:bodyPr>
          <a:lstStyle/>
          <a:p>
            <a:pPr algn="ctr"/>
            <a:r>
              <a:rPr kumimoji="1" lang="en-US" altLang="ja-JP" sz="2000" b="1" dirty="0">
                <a:solidFill>
                  <a:schemeClr val="accent1"/>
                </a:solidFill>
              </a:rPr>
              <a:t>2. Optimization</a:t>
            </a:r>
            <a:endParaRPr kumimoji="1" lang="ja-JP" altLang="en-US" sz="2000" b="1" dirty="0">
              <a:solidFill>
                <a:schemeClr val="accent1"/>
              </a:solidFill>
            </a:endParaRPr>
          </a:p>
        </p:txBody>
      </p:sp>
      <p:cxnSp>
        <p:nvCxnSpPr>
          <p:cNvPr id="92" name="コネクタ: カギ線 91">
            <a:extLst>
              <a:ext uri="{FF2B5EF4-FFF2-40B4-BE49-F238E27FC236}">
                <a16:creationId xmlns:a16="http://schemas.microsoft.com/office/drawing/2014/main" id="{DBAA2FD1-4A56-209C-664D-9072707D8F30}"/>
              </a:ext>
            </a:extLst>
          </p:cNvPr>
          <p:cNvCxnSpPr>
            <a:cxnSpLocks/>
            <a:stCxn id="38" idx="2"/>
            <a:endCxn id="73" idx="1"/>
          </p:cNvCxnSpPr>
          <p:nvPr/>
        </p:nvCxnSpPr>
        <p:spPr>
          <a:xfrm rot="16200000" flipH="1">
            <a:off x="7682315" y="5278332"/>
            <a:ext cx="679828" cy="647400"/>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96" name="グラフィックス 95" descr="紙 単色塗りつぶし">
            <a:extLst>
              <a:ext uri="{FF2B5EF4-FFF2-40B4-BE49-F238E27FC236}">
                <a16:creationId xmlns:a16="http://schemas.microsoft.com/office/drawing/2014/main" id="{E423F0CE-05D6-F843-201F-ACA248CA84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01949" y="5449832"/>
            <a:ext cx="457200" cy="457200"/>
          </a:xfrm>
          <a:prstGeom prst="rect">
            <a:avLst/>
          </a:prstGeom>
        </p:spPr>
      </p:pic>
      <p:sp>
        <p:nvSpPr>
          <p:cNvPr id="97" name="テキスト ボックス 96">
            <a:extLst>
              <a:ext uri="{FF2B5EF4-FFF2-40B4-BE49-F238E27FC236}">
                <a16:creationId xmlns:a16="http://schemas.microsoft.com/office/drawing/2014/main" id="{9CD60BF2-705F-3F62-7A25-1F93289B3242}"/>
              </a:ext>
            </a:extLst>
          </p:cNvPr>
          <p:cNvSpPr txBox="1"/>
          <p:nvPr/>
        </p:nvSpPr>
        <p:spPr>
          <a:xfrm>
            <a:off x="5073417" y="5540340"/>
            <a:ext cx="2111052" cy="338554"/>
          </a:xfrm>
          <a:prstGeom prst="rect">
            <a:avLst/>
          </a:prstGeom>
          <a:noFill/>
        </p:spPr>
        <p:txBody>
          <a:bodyPr wrap="square" rtlCol="0">
            <a:spAutoFit/>
          </a:bodyPr>
          <a:lstStyle/>
          <a:p>
            <a:pPr algn="ctr"/>
            <a:r>
              <a:rPr kumimoji="1" lang="en-US" altLang="ja-JP" sz="1600" dirty="0"/>
              <a:t>Operation Schedule</a:t>
            </a:r>
            <a:endParaRPr kumimoji="1" lang="ja-JP" altLang="en-US" sz="1600" dirty="0"/>
          </a:p>
        </p:txBody>
      </p:sp>
      <p:sp>
        <p:nvSpPr>
          <p:cNvPr id="98" name="テキスト ボックス 97">
            <a:extLst>
              <a:ext uri="{FF2B5EF4-FFF2-40B4-BE49-F238E27FC236}">
                <a16:creationId xmlns:a16="http://schemas.microsoft.com/office/drawing/2014/main" id="{D4D91C17-E12A-D2BE-5FA9-6AE8D93A5267}"/>
              </a:ext>
            </a:extLst>
          </p:cNvPr>
          <p:cNvSpPr txBox="1"/>
          <p:nvPr/>
        </p:nvSpPr>
        <p:spPr>
          <a:xfrm>
            <a:off x="8658355" y="1327986"/>
            <a:ext cx="1267375" cy="338554"/>
          </a:xfrm>
          <a:prstGeom prst="rect">
            <a:avLst/>
          </a:prstGeom>
          <a:noFill/>
        </p:spPr>
        <p:txBody>
          <a:bodyPr wrap="square" rtlCol="0">
            <a:spAutoFit/>
          </a:bodyPr>
          <a:lstStyle/>
          <a:p>
            <a:pPr algn="ctr"/>
            <a:r>
              <a:rPr kumimoji="1" lang="en-US" altLang="ja-JP" sz="1600" dirty="0"/>
              <a:t>Model File</a:t>
            </a:r>
            <a:endParaRPr kumimoji="1" lang="ja-JP" altLang="en-US" sz="1600" dirty="0"/>
          </a:p>
        </p:txBody>
      </p:sp>
      <p:sp>
        <p:nvSpPr>
          <p:cNvPr id="99" name="テキスト ボックス 98">
            <a:extLst>
              <a:ext uri="{FF2B5EF4-FFF2-40B4-BE49-F238E27FC236}">
                <a16:creationId xmlns:a16="http://schemas.microsoft.com/office/drawing/2014/main" id="{E279E116-EC7F-C2B8-AD24-D4F25C1CBF44}"/>
              </a:ext>
            </a:extLst>
          </p:cNvPr>
          <p:cNvSpPr txBox="1"/>
          <p:nvPr/>
        </p:nvSpPr>
        <p:spPr>
          <a:xfrm>
            <a:off x="8659344" y="4079601"/>
            <a:ext cx="1267375" cy="338554"/>
          </a:xfrm>
          <a:prstGeom prst="rect">
            <a:avLst/>
          </a:prstGeom>
          <a:noFill/>
        </p:spPr>
        <p:txBody>
          <a:bodyPr wrap="square" rtlCol="0">
            <a:spAutoFit/>
          </a:bodyPr>
          <a:lstStyle/>
          <a:p>
            <a:pPr algn="ctr"/>
            <a:r>
              <a:rPr kumimoji="1" lang="en-US" altLang="ja-JP" sz="1600" dirty="0"/>
              <a:t>Model</a:t>
            </a:r>
            <a:r>
              <a:rPr kumimoji="1" lang="ja-JP" altLang="en-US" sz="1600" dirty="0"/>
              <a:t> </a:t>
            </a:r>
            <a:r>
              <a:rPr kumimoji="1" lang="en-US" altLang="ja-JP" sz="1600" dirty="0"/>
              <a:t>File</a:t>
            </a:r>
            <a:endParaRPr kumimoji="1" lang="ja-JP" altLang="en-US" sz="1600" dirty="0"/>
          </a:p>
        </p:txBody>
      </p:sp>
      <p:sp>
        <p:nvSpPr>
          <p:cNvPr id="6" name="テキスト ボックス 5">
            <a:extLst>
              <a:ext uri="{FF2B5EF4-FFF2-40B4-BE49-F238E27FC236}">
                <a16:creationId xmlns:a16="http://schemas.microsoft.com/office/drawing/2014/main" id="{DB5D32A5-CDC1-21FB-DD1E-85AD4EE996B9}"/>
              </a:ext>
            </a:extLst>
          </p:cNvPr>
          <p:cNvSpPr txBox="1"/>
          <p:nvPr/>
        </p:nvSpPr>
        <p:spPr>
          <a:xfrm>
            <a:off x="5127840" y="3920477"/>
            <a:ext cx="2045165" cy="584775"/>
          </a:xfrm>
          <a:prstGeom prst="rect">
            <a:avLst/>
          </a:prstGeom>
          <a:noFill/>
        </p:spPr>
        <p:txBody>
          <a:bodyPr wrap="square" rtlCol="0">
            <a:spAutoFit/>
          </a:bodyPr>
          <a:lstStyle/>
          <a:p>
            <a:pPr algn="ctr"/>
            <a:r>
              <a:rPr kumimoji="1" lang="en-US" altLang="ja-JP" sz="1600" dirty="0"/>
              <a:t>Operation Data File</a:t>
            </a:r>
          </a:p>
          <a:p>
            <a:pPr algn="ctr"/>
            <a:r>
              <a:rPr kumimoji="1" lang="en-US" altLang="ja-JP" sz="1600" dirty="0"/>
              <a:t>(Preprocessed)</a:t>
            </a:r>
            <a:endParaRPr kumimoji="1" lang="ja-JP" altLang="en-US" sz="1600" dirty="0"/>
          </a:p>
        </p:txBody>
      </p:sp>
      <p:sp>
        <p:nvSpPr>
          <p:cNvPr id="8" name="テキスト ボックス 7">
            <a:extLst>
              <a:ext uri="{FF2B5EF4-FFF2-40B4-BE49-F238E27FC236}">
                <a16:creationId xmlns:a16="http://schemas.microsoft.com/office/drawing/2014/main" id="{319CDACC-AACF-4C67-7F7E-3D26434D681A}"/>
              </a:ext>
            </a:extLst>
          </p:cNvPr>
          <p:cNvSpPr txBox="1"/>
          <p:nvPr/>
        </p:nvSpPr>
        <p:spPr>
          <a:xfrm>
            <a:off x="5073417" y="1108271"/>
            <a:ext cx="2045165" cy="584775"/>
          </a:xfrm>
          <a:prstGeom prst="rect">
            <a:avLst/>
          </a:prstGeom>
          <a:noFill/>
        </p:spPr>
        <p:txBody>
          <a:bodyPr wrap="square" rtlCol="0">
            <a:spAutoFit/>
          </a:bodyPr>
          <a:lstStyle/>
          <a:p>
            <a:pPr algn="ctr"/>
            <a:r>
              <a:rPr kumimoji="1" lang="en-US" altLang="ja-JP" sz="1600" dirty="0"/>
              <a:t>Operation Data File</a:t>
            </a:r>
          </a:p>
          <a:p>
            <a:pPr algn="ctr"/>
            <a:r>
              <a:rPr kumimoji="1" lang="en-US" altLang="ja-JP" sz="1600" dirty="0"/>
              <a:t>(Preprocessed)</a:t>
            </a:r>
            <a:endParaRPr kumimoji="1" lang="ja-JP" altLang="en-US" sz="1600" dirty="0"/>
          </a:p>
        </p:txBody>
      </p:sp>
      <p:sp>
        <p:nvSpPr>
          <p:cNvPr id="11" name="フローチャート: 磁気ディスク 10">
            <a:extLst>
              <a:ext uri="{FF2B5EF4-FFF2-40B4-BE49-F238E27FC236}">
                <a16:creationId xmlns:a16="http://schemas.microsoft.com/office/drawing/2014/main" id="{0A7E6F1A-5FE4-55DC-030F-CAE0E3490CDF}"/>
              </a:ext>
            </a:extLst>
          </p:cNvPr>
          <p:cNvSpPr/>
          <p:nvPr/>
        </p:nvSpPr>
        <p:spPr>
          <a:xfrm>
            <a:off x="1397225" y="4209466"/>
            <a:ext cx="647700" cy="676275"/>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3014D14E-B4B4-64E3-9FED-72D10024F9CE}"/>
              </a:ext>
            </a:extLst>
          </p:cNvPr>
          <p:cNvSpPr txBox="1"/>
          <p:nvPr/>
        </p:nvSpPr>
        <p:spPr>
          <a:xfrm>
            <a:off x="89672" y="3698973"/>
            <a:ext cx="2246924" cy="369332"/>
          </a:xfrm>
          <a:prstGeom prst="rect">
            <a:avLst/>
          </a:prstGeom>
          <a:noFill/>
        </p:spPr>
        <p:txBody>
          <a:bodyPr wrap="square" rtlCol="0">
            <a:spAutoFit/>
          </a:bodyPr>
          <a:lstStyle/>
          <a:p>
            <a:r>
              <a:rPr kumimoji="1" lang="en-US" altLang="ja-JP" dirty="0"/>
              <a:t>Operation Data DB</a:t>
            </a:r>
            <a:endParaRPr kumimoji="1" lang="ja-JP" altLang="en-US" dirty="0"/>
          </a:p>
        </p:txBody>
      </p:sp>
      <p:sp>
        <p:nvSpPr>
          <p:cNvPr id="15" name="フローチャート: 磁気ディスク 14">
            <a:extLst>
              <a:ext uri="{FF2B5EF4-FFF2-40B4-BE49-F238E27FC236}">
                <a16:creationId xmlns:a16="http://schemas.microsoft.com/office/drawing/2014/main" id="{6C44EB5B-DE37-02DB-94B9-DEF2264070C8}"/>
              </a:ext>
            </a:extLst>
          </p:cNvPr>
          <p:cNvSpPr/>
          <p:nvPr/>
        </p:nvSpPr>
        <p:spPr>
          <a:xfrm>
            <a:off x="10583106" y="4033950"/>
            <a:ext cx="647700" cy="676275"/>
          </a:xfrm>
          <a:prstGeom prst="flowChartMagneticDisk">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A727CA9D-1BA0-99B6-CCF6-763CFE1A050C}"/>
              </a:ext>
            </a:extLst>
          </p:cNvPr>
          <p:cNvSpPr txBox="1"/>
          <p:nvPr/>
        </p:nvSpPr>
        <p:spPr>
          <a:xfrm>
            <a:off x="9985773" y="3678194"/>
            <a:ext cx="1931407" cy="338554"/>
          </a:xfrm>
          <a:prstGeom prst="rect">
            <a:avLst/>
          </a:prstGeom>
          <a:noFill/>
        </p:spPr>
        <p:txBody>
          <a:bodyPr wrap="square" rtlCol="0">
            <a:spAutoFit/>
          </a:bodyPr>
          <a:lstStyle/>
          <a:p>
            <a:pPr algn="ctr"/>
            <a:r>
              <a:rPr kumimoji="1" lang="en-US" altLang="ja-JP" sz="1600" dirty="0"/>
              <a:t>Model</a:t>
            </a:r>
            <a:r>
              <a:rPr kumimoji="1" lang="ja-JP" altLang="en-US" sz="1600" dirty="0"/>
              <a:t> </a:t>
            </a:r>
            <a:r>
              <a:rPr kumimoji="1" lang="en-US" altLang="ja-JP" sz="1600" dirty="0"/>
              <a:t>File Storage</a:t>
            </a:r>
            <a:endParaRPr kumimoji="1" lang="ja-JP" altLang="en-US" sz="1600" dirty="0"/>
          </a:p>
        </p:txBody>
      </p:sp>
      <p:cxnSp>
        <p:nvCxnSpPr>
          <p:cNvPr id="31" name="コネクタ: カギ線 30">
            <a:extLst>
              <a:ext uri="{FF2B5EF4-FFF2-40B4-BE49-F238E27FC236}">
                <a16:creationId xmlns:a16="http://schemas.microsoft.com/office/drawing/2014/main" id="{A869239B-1A63-1AFC-FFE0-9F1C137072FD}"/>
              </a:ext>
            </a:extLst>
          </p:cNvPr>
          <p:cNvCxnSpPr>
            <a:cxnSpLocks/>
            <a:stCxn id="27" idx="2"/>
          </p:cNvCxnSpPr>
          <p:nvPr/>
        </p:nvCxnSpPr>
        <p:spPr>
          <a:xfrm rot="16200000" flipH="1">
            <a:off x="7709718" y="2543891"/>
            <a:ext cx="674991" cy="714011"/>
          </a:xfrm>
          <a:prstGeom prst="bentConnector2">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3" name="グラフィックス 42" descr="コンピューター 単色塗りつぶし">
            <a:extLst>
              <a:ext uri="{FF2B5EF4-FFF2-40B4-BE49-F238E27FC236}">
                <a16:creationId xmlns:a16="http://schemas.microsoft.com/office/drawing/2014/main" id="{20CFA7E1-F5A6-721A-FEC3-9AE061EE53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04219" y="2793661"/>
            <a:ext cx="889463" cy="889463"/>
          </a:xfrm>
          <a:prstGeom prst="rect">
            <a:avLst/>
          </a:prstGeom>
        </p:spPr>
      </p:pic>
      <p:sp>
        <p:nvSpPr>
          <p:cNvPr id="47" name="テキスト ボックス 46">
            <a:extLst>
              <a:ext uri="{FF2B5EF4-FFF2-40B4-BE49-F238E27FC236}">
                <a16:creationId xmlns:a16="http://schemas.microsoft.com/office/drawing/2014/main" id="{823F1D2C-75F5-0F69-8421-1A20AC383716}"/>
              </a:ext>
            </a:extLst>
          </p:cNvPr>
          <p:cNvSpPr txBox="1"/>
          <p:nvPr/>
        </p:nvSpPr>
        <p:spPr>
          <a:xfrm>
            <a:off x="4948696" y="2746387"/>
            <a:ext cx="2224310" cy="584775"/>
          </a:xfrm>
          <a:prstGeom prst="rect">
            <a:avLst/>
          </a:prstGeom>
          <a:noFill/>
        </p:spPr>
        <p:txBody>
          <a:bodyPr wrap="square" rtlCol="0">
            <a:spAutoFit/>
          </a:bodyPr>
          <a:lstStyle/>
          <a:p>
            <a:pPr algn="ctr"/>
            <a:r>
              <a:rPr kumimoji="1" lang="en-US" altLang="ja-JP" sz="1600" dirty="0"/>
              <a:t>Model Accuracy/</a:t>
            </a:r>
          </a:p>
          <a:p>
            <a:pPr algn="ctr"/>
            <a:r>
              <a:rPr kumimoji="1" lang="en-US" altLang="ja-JP" sz="1600" dirty="0"/>
              <a:t>Prediction Trend chart</a:t>
            </a:r>
            <a:endParaRPr kumimoji="1" lang="ja-JP" altLang="en-US" sz="1600" dirty="0"/>
          </a:p>
        </p:txBody>
      </p:sp>
      <p:pic>
        <p:nvPicPr>
          <p:cNvPr id="51" name="グラフィックス 50" descr="建設作業員男性 単色塗りつぶし">
            <a:extLst>
              <a:ext uri="{FF2B5EF4-FFF2-40B4-BE49-F238E27FC236}">
                <a16:creationId xmlns:a16="http://schemas.microsoft.com/office/drawing/2014/main" id="{3B6263CD-C0AB-6DF8-F633-FB9DB75E1B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92040" y="2948652"/>
            <a:ext cx="602018" cy="602018"/>
          </a:xfrm>
          <a:prstGeom prst="rect">
            <a:avLst/>
          </a:prstGeom>
        </p:spPr>
      </p:pic>
      <p:pic>
        <p:nvPicPr>
          <p:cNvPr id="52" name="グラフィックス 51" descr="建設作業員男性 単色塗りつぶし">
            <a:extLst>
              <a:ext uri="{FF2B5EF4-FFF2-40B4-BE49-F238E27FC236}">
                <a16:creationId xmlns:a16="http://schemas.microsoft.com/office/drawing/2014/main" id="{FB478C88-9FE5-D252-B507-F791E2C07D1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86672" y="5652960"/>
            <a:ext cx="602018" cy="602018"/>
          </a:xfrm>
          <a:prstGeom prst="rect">
            <a:avLst/>
          </a:prstGeom>
        </p:spPr>
      </p:pic>
      <p:pic>
        <p:nvPicPr>
          <p:cNvPr id="57" name="グラフィックス 56" descr="紙 単色塗りつぶし">
            <a:extLst>
              <a:ext uri="{FF2B5EF4-FFF2-40B4-BE49-F238E27FC236}">
                <a16:creationId xmlns:a16="http://schemas.microsoft.com/office/drawing/2014/main" id="{2481DB1F-5ABD-47B1-5783-F9B2BB181C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18582" y="2716386"/>
            <a:ext cx="457200" cy="457200"/>
          </a:xfrm>
          <a:prstGeom prst="rect">
            <a:avLst/>
          </a:prstGeom>
        </p:spPr>
      </p:pic>
      <p:sp>
        <p:nvSpPr>
          <p:cNvPr id="58" name="テキスト ボックス 57">
            <a:extLst>
              <a:ext uri="{FF2B5EF4-FFF2-40B4-BE49-F238E27FC236}">
                <a16:creationId xmlns:a16="http://schemas.microsoft.com/office/drawing/2014/main" id="{8E584CD2-733F-E195-54E2-5686B65ECC79}"/>
              </a:ext>
            </a:extLst>
          </p:cNvPr>
          <p:cNvSpPr txBox="1"/>
          <p:nvPr/>
        </p:nvSpPr>
        <p:spPr>
          <a:xfrm>
            <a:off x="8080764" y="2592042"/>
            <a:ext cx="1240247" cy="338554"/>
          </a:xfrm>
          <a:prstGeom prst="rect">
            <a:avLst/>
          </a:prstGeom>
          <a:noFill/>
        </p:spPr>
        <p:txBody>
          <a:bodyPr wrap="square" rtlCol="0">
            <a:spAutoFit/>
          </a:bodyPr>
          <a:lstStyle/>
          <a:p>
            <a:pPr algn="ctr"/>
            <a:r>
              <a:rPr kumimoji="1" lang="en-US" altLang="ja-JP" sz="1600" dirty="0"/>
              <a:t>Dashboard</a:t>
            </a:r>
            <a:endParaRPr kumimoji="1" lang="ja-JP" altLang="en-US" sz="1600" dirty="0"/>
          </a:p>
        </p:txBody>
      </p:sp>
      <p:sp>
        <p:nvSpPr>
          <p:cNvPr id="59" name="テキスト ボックス 58">
            <a:extLst>
              <a:ext uri="{FF2B5EF4-FFF2-40B4-BE49-F238E27FC236}">
                <a16:creationId xmlns:a16="http://schemas.microsoft.com/office/drawing/2014/main" id="{357FF539-876C-7D9D-A9AB-1A121AB08F8A}"/>
              </a:ext>
            </a:extLst>
          </p:cNvPr>
          <p:cNvSpPr txBox="1"/>
          <p:nvPr/>
        </p:nvSpPr>
        <p:spPr>
          <a:xfrm>
            <a:off x="8073829" y="5338954"/>
            <a:ext cx="1240247" cy="338554"/>
          </a:xfrm>
          <a:prstGeom prst="rect">
            <a:avLst/>
          </a:prstGeom>
          <a:noFill/>
        </p:spPr>
        <p:txBody>
          <a:bodyPr wrap="square" rtlCol="0">
            <a:spAutoFit/>
          </a:bodyPr>
          <a:lstStyle/>
          <a:p>
            <a:pPr algn="ctr"/>
            <a:r>
              <a:rPr kumimoji="1" lang="en-US" altLang="ja-JP" sz="1600" dirty="0"/>
              <a:t>Dashboard</a:t>
            </a:r>
            <a:endParaRPr kumimoji="1" lang="ja-JP" altLang="en-US" sz="1600" dirty="0"/>
          </a:p>
        </p:txBody>
      </p:sp>
      <p:pic>
        <p:nvPicPr>
          <p:cNvPr id="66" name="グラフィックス 65" descr="統計 枠線">
            <a:extLst>
              <a:ext uri="{FF2B5EF4-FFF2-40B4-BE49-F238E27FC236}">
                <a16:creationId xmlns:a16="http://schemas.microsoft.com/office/drawing/2014/main" id="{41D4C7F2-874B-F947-1D8E-012F15F1319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19192" y="3010499"/>
            <a:ext cx="347631" cy="347631"/>
          </a:xfrm>
          <a:prstGeom prst="rect">
            <a:avLst/>
          </a:prstGeom>
        </p:spPr>
      </p:pic>
      <p:pic>
        <p:nvPicPr>
          <p:cNvPr id="73" name="グラフィックス 72" descr="コンピューター 単色塗りつぶし">
            <a:extLst>
              <a:ext uri="{FF2B5EF4-FFF2-40B4-BE49-F238E27FC236}">
                <a16:creationId xmlns:a16="http://schemas.microsoft.com/office/drawing/2014/main" id="{223F33F4-1EA4-DE8C-A47F-BECF6525E7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45929" y="5497214"/>
            <a:ext cx="889463" cy="889463"/>
          </a:xfrm>
          <a:prstGeom prst="rect">
            <a:avLst/>
          </a:prstGeom>
        </p:spPr>
      </p:pic>
      <p:pic>
        <p:nvPicPr>
          <p:cNvPr id="74" name="グラフィックス 73" descr="統計 枠線">
            <a:extLst>
              <a:ext uri="{FF2B5EF4-FFF2-40B4-BE49-F238E27FC236}">
                <a16:creationId xmlns:a16="http://schemas.microsoft.com/office/drawing/2014/main" id="{EACF129F-DECE-DCFD-2D07-985A4861AA6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60902" y="5714052"/>
            <a:ext cx="347631" cy="347631"/>
          </a:xfrm>
          <a:prstGeom prst="rect">
            <a:avLst/>
          </a:prstGeom>
        </p:spPr>
      </p:pic>
      <p:sp>
        <p:nvSpPr>
          <p:cNvPr id="82" name="テキスト ボックス 81">
            <a:extLst>
              <a:ext uri="{FF2B5EF4-FFF2-40B4-BE49-F238E27FC236}">
                <a16:creationId xmlns:a16="http://schemas.microsoft.com/office/drawing/2014/main" id="{171DED01-3813-6303-129B-A224B2D24A09}"/>
              </a:ext>
            </a:extLst>
          </p:cNvPr>
          <p:cNvSpPr txBox="1"/>
          <p:nvPr/>
        </p:nvSpPr>
        <p:spPr>
          <a:xfrm>
            <a:off x="571984" y="-20412"/>
            <a:ext cx="6590816" cy="338554"/>
          </a:xfrm>
          <a:prstGeom prst="rect">
            <a:avLst/>
          </a:prstGeom>
          <a:noFill/>
        </p:spPr>
        <p:txBody>
          <a:bodyPr wrap="square" rtlCol="0">
            <a:spAutoFit/>
          </a:bodyPr>
          <a:lstStyle/>
          <a:p>
            <a:r>
              <a:rPr lang="en-US" altLang="ja-JP" sz="1600" b="1" dirty="0">
                <a:solidFill>
                  <a:schemeClr val="bg1"/>
                </a:solidFill>
              </a:rPr>
              <a:t>3. On-site Demonstration System</a:t>
            </a:r>
            <a:endParaRPr kumimoji="1" lang="ja-JP" altLang="en-US" sz="1600" b="1" dirty="0">
              <a:solidFill>
                <a:schemeClr val="bg1"/>
              </a:solidFill>
            </a:endParaRPr>
          </a:p>
        </p:txBody>
      </p:sp>
      <p:cxnSp>
        <p:nvCxnSpPr>
          <p:cNvPr id="88" name="直線コネクタ 87">
            <a:extLst>
              <a:ext uri="{FF2B5EF4-FFF2-40B4-BE49-F238E27FC236}">
                <a16:creationId xmlns:a16="http://schemas.microsoft.com/office/drawing/2014/main" id="{DC0671A5-3B1B-BCAB-4B19-EE5F6221A3C6}"/>
              </a:ext>
            </a:extLst>
          </p:cNvPr>
          <p:cNvCxnSpPr>
            <a:cxnSpLocks/>
          </p:cNvCxnSpPr>
          <p:nvPr/>
        </p:nvCxnSpPr>
        <p:spPr>
          <a:xfrm>
            <a:off x="2338469" y="3640610"/>
            <a:ext cx="9624342" cy="0"/>
          </a:xfrm>
          <a:prstGeom prst="line">
            <a:avLst/>
          </a:prstGeom>
          <a:ln>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9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Module Configuration [Current Implementation]</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3" y="-20412"/>
            <a:ext cx="4576959" cy="338554"/>
          </a:xfrm>
          <a:prstGeom prst="rect">
            <a:avLst/>
          </a:prstGeom>
          <a:noFill/>
        </p:spPr>
        <p:txBody>
          <a:bodyPr wrap="square" rtlCol="0">
            <a:spAutoFit/>
          </a:bodyPr>
          <a:lstStyle/>
          <a:p>
            <a:r>
              <a:rPr lang="en-US" altLang="ja-JP" sz="1600" b="1" dirty="0">
                <a:solidFill>
                  <a:schemeClr val="bg1"/>
                </a:solidFill>
              </a:rPr>
              <a:t>3. On-site Demonstration System</a:t>
            </a:r>
            <a:endParaRPr kumimoji="1" lang="ja-JP" altLang="en-US" sz="1600" b="1" dirty="0">
              <a:solidFill>
                <a:schemeClr val="bg1"/>
              </a:solidFill>
            </a:endParaRPr>
          </a:p>
        </p:txBody>
      </p:sp>
      <p:pic>
        <p:nvPicPr>
          <p:cNvPr id="11" name="グラフィックス 10" descr="フォルダー 単色塗りつぶし">
            <a:extLst>
              <a:ext uri="{FF2B5EF4-FFF2-40B4-BE49-F238E27FC236}">
                <a16:creationId xmlns:a16="http://schemas.microsoft.com/office/drawing/2014/main" id="{A95D30CB-2F85-F40B-A866-97EA3AD3D6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1984" y="903655"/>
            <a:ext cx="914400" cy="914400"/>
          </a:xfrm>
          <a:prstGeom prst="rect">
            <a:avLst/>
          </a:prstGeom>
        </p:spPr>
      </p:pic>
      <p:pic>
        <p:nvPicPr>
          <p:cNvPr id="18" name="グラフィックス 17" descr="紙 枠線">
            <a:extLst>
              <a:ext uri="{FF2B5EF4-FFF2-40B4-BE49-F238E27FC236}">
                <a16:creationId xmlns:a16="http://schemas.microsoft.com/office/drawing/2014/main" id="{E807D703-04CF-D23A-5EEE-E7D6A41C12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7110" y="5263020"/>
            <a:ext cx="677589" cy="677589"/>
          </a:xfrm>
          <a:prstGeom prst="rect">
            <a:avLst/>
          </a:prstGeom>
        </p:spPr>
      </p:pic>
      <p:cxnSp>
        <p:nvCxnSpPr>
          <p:cNvPr id="22" name="コネクタ: カギ線 21">
            <a:extLst>
              <a:ext uri="{FF2B5EF4-FFF2-40B4-BE49-F238E27FC236}">
                <a16:creationId xmlns:a16="http://schemas.microsoft.com/office/drawing/2014/main" id="{E41A85FE-0FC8-ED54-B685-1A07819EAE65}"/>
              </a:ext>
            </a:extLst>
          </p:cNvPr>
          <p:cNvCxnSpPr>
            <a:cxnSpLocks/>
            <a:stCxn id="11" idx="2"/>
            <a:endCxn id="31" idx="1"/>
          </p:cNvCxnSpPr>
          <p:nvPr/>
        </p:nvCxnSpPr>
        <p:spPr>
          <a:xfrm rot="16200000" flipH="1">
            <a:off x="2424809" y="422429"/>
            <a:ext cx="114206" cy="2905457"/>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262C8985-C8C6-57C5-88A4-4AC4657142F5}"/>
              </a:ext>
            </a:extLst>
          </p:cNvPr>
          <p:cNvCxnSpPr>
            <a:cxnSpLocks/>
            <a:stCxn id="11" idx="2"/>
            <a:endCxn id="18" idx="1"/>
          </p:cNvCxnSpPr>
          <p:nvPr/>
        </p:nvCxnSpPr>
        <p:spPr>
          <a:xfrm rot="16200000" flipH="1">
            <a:off x="-393733" y="3240972"/>
            <a:ext cx="3783760" cy="937926"/>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5EFF93F-E6E9-95CE-D546-CAF7E25DAD3E}"/>
              </a:ext>
            </a:extLst>
          </p:cNvPr>
          <p:cNvSpPr txBox="1"/>
          <p:nvPr/>
        </p:nvSpPr>
        <p:spPr>
          <a:xfrm>
            <a:off x="1553801" y="5940609"/>
            <a:ext cx="1466753" cy="307777"/>
          </a:xfrm>
          <a:prstGeom prst="rect">
            <a:avLst/>
          </a:prstGeom>
          <a:noFill/>
        </p:spPr>
        <p:txBody>
          <a:bodyPr wrap="square" rtlCol="0">
            <a:spAutoFit/>
          </a:bodyPr>
          <a:lstStyle/>
          <a:p>
            <a:pPr algn="ctr"/>
            <a:r>
              <a:rPr kumimoji="1" lang="en-US" altLang="ja-JP" sz="1400" dirty="0"/>
              <a:t>main.py</a:t>
            </a:r>
            <a:endParaRPr kumimoji="1" lang="ja-JP" altLang="en-US" sz="1400" dirty="0"/>
          </a:p>
        </p:txBody>
      </p:sp>
      <p:cxnSp>
        <p:nvCxnSpPr>
          <p:cNvPr id="30" name="コネクタ: カギ線 29">
            <a:extLst>
              <a:ext uri="{FF2B5EF4-FFF2-40B4-BE49-F238E27FC236}">
                <a16:creationId xmlns:a16="http://schemas.microsoft.com/office/drawing/2014/main" id="{7491F666-8A5D-4834-A7A0-D2CEB48842DA}"/>
              </a:ext>
            </a:extLst>
          </p:cNvPr>
          <p:cNvCxnSpPr>
            <a:cxnSpLocks/>
            <a:endCxn id="118" idx="1"/>
          </p:cNvCxnSpPr>
          <p:nvPr/>
        </p:nvCxnSpPr>
        <p:spPr>
          <a:xfrm>
            <a:off x="1029183" y="1932261"/>
            <a:ext cx="2905458" cy="1301183"/>
          </a:xfrm>
          <a:prstGeom prst="bentConnector3">
            <a:avLst>
              <a:gd name="adj1" fmla="val 7068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グラフィックス 30" descr="フォルダー 単色塗りつぶし">
            <a:extLst>
              <a:ext uri="{FF2B5EF4-FFF2-40B4-BE49-F238E27FC236}">
                <a16:creationId xmlns:a16="http://schemas.microsoft.com/office/drawing/2014/main" id="{1470BAFE-443A-899A-BF22-6238CBF4CE8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4641" y="1475061"/>
            <a:ext cx="914400" cy="914400"/>
          </a:xfrm>
          <a:prstGeom prst="rect">
            <a:avLst/>
          </a:prstGeom>
        </p:spPr>
      </p:pic>
      <p:pic>
        <p:nvPicPr>
          <p:cNvPr id="118" name="グラフィックス 117" descr="フォルダー 単色塗りつぶし">
            <a:extLst>
              <a:ext uri="{FF2B5EF4-FFF2-40B4-BE49-F238E27FC236}">
                <a16:creationId xmlns:a16="http://schemas.microsoft.com/office/drawing/2014/main" id="{9D500003-51C2-E59E-70BE-7B18A3B5BFC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34641" y="2776244"/>
            <a:ext cx="914400" cy="914400"/>
          </a:xfrm>
          <a:prstGeom prst="rect">
            <a:avLst/>
          </a:prstGeom>
        </p:spPr>
      </p:pic>
      <p:sp>
        <p:nvSpPr>
          <p:cNvPr id="120" name="テキスト ボックス 119">
            <a:extLst>
              <a:ext uri="{FF2B5EF4-FFF2-40B4-BE49-F238E27FC236}">
                <a16:creationId xmlns:a16="http://schemas.microsoft.com/office/drawing/2014/main" id="{986E61DD-A1BE-0D94-B08D-85C618A1EF2D}"/>
              </a:ext>
            </a:extLst>
          </p:cNvPr>
          <p:cNvSpPr txBox="1"/>
          <p:nvPr/>
        </p:nvSpPr>
        <p:spPr>
          <a:xfrm>
            <a:off x="3450666" y="2226492"/>
            <a:ext cx="1874938" cy="307777"/>
          </a:xfrm>
          <a:prstGeom prst="rect">
            <a:avLst/>
          </a:prstGeom>
          <a:noFill/>
        </p:spPr>
        <p:txBody>
          <a:bodyPr wrap="square" rtlCol="0">
            <a:spAutoFit/>
          </a:bodyPr>
          <a:lstStyle/>
          <a:p>
            <a:pPr algn="ctr"/>
            <a:r>
              <a:rPr kumimoji="1" lang="en-US" altLang="ja-JP" sz="1400" dirty="0"/>
              <a:t>Optimization Module</a:t>
            </a:r>
            <a:endParaRPr kumimoji="1" lang="ja-JP" altLang="en-US" sz="1400" dirty="0"/>
          </a:p>
        </p:txBody>
      </p:sp>
      <p:sp>
        <p:nvSpPr>
          <p:cNvPr id="121" name="テキスト ボックス 120">
            <a:extLst>
              <a:ext uri="{FF2B5EF4-FFF2-40B4-BE49-F238E27FC236}">
                <a16:creationId xmlns:a16="http://schemas.microsoft.com/office/drawing/2014/main" id="{B7D88A8D-B812-6AF5-FF57-64D0E3EB920A}"/>
              </a:ext>
            </a:extLst>
          </p:cNvPr>
          <p:cNvSpPr txBox="1"/>
          <p:nvPr/>
        </p:nvSpPr>
        <p:spPr>
          <a:xfrm>
            <a:off x="3358093" y="3534523"/>
            <a:ext cx="2051352" cy="307777"/>
          </a:xfrm>
          <a:prstGeom prst="rect">
            <a:avLst/>
          </a:prstGeom>
          <a:noFill/>
        </p:spPr>
        <p:txBody>
          <a:bodyPr wrap="square" rtlCol="0">
            <a:spAutoFit/>
          </a:bodyPr>
          <a:lstStyle/>
          <a:p>
            <a:pPr algn="ctr"/>
            <a:r>
              <a:rPr kumimoji="1" lang="en-US" altLang="ja-JP" sz="1400" dirty="0"/>
              <a:t>Optimization Problem</a:t>
            </a:r>
            <a:endParaRPr kumimoji="1" lang="ja-JP" altLang="en-US" sz="1400" dirty="0"/>
          </a:p>
        </p:txBody>
      </p:sp>
      <p:pic>
        <p:nvPicPr>
          <p:cNvPr id="123" name="グラフィックス 122" descr="フォルダー 単色塗りつぶし">
            <a:extLst>
              <a:ext uri="{FF2B5EF4-FFF2-40B4-BE49-F238E27FC236}">
                <a16:creationId xmlns:a16="http://schemas.microsoft.com/office/drawing/2014/main" id="{9E27392E-73CF-1D6F-90BA-D2FE4EEF02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11606" y="2786212"/>
            <a:ext cx="914400" cy="914400"/>
          </a:xfrm>
          <a:prstGeom prst="rect">
            <a:avLst/>
          </a:prstGeom>
        </p:spPr>
      </p:pic>
      <p:cxnSp>
        <p:nvCxnSpPr>
          <p:cNvPr id="124" name="コネクタ: カギ線 123">
            <a:extLst>
              <a:ext uri="{FF2B5EF4-FFF2-40B4-BE49-F238E27FC236}">
                <a16:creationId xmlns:a16="http://schemas.microsoft.com/office/drawing/2014/main" id="{11926C59-2D0D-5145-A931-82EC35349D24}"/>
              </a:ext>
            </a:extLst>
          </p:cNvPr>
          <p:cNvCxnSpPr>
            <a:cxnSpLocks/>
            <a:stCxn id="118" idx="3"/>
            <a:endCxn id="126" idx="1"/>
          </p:cNvCxnSpPr>
          <p:nvPr/>
        </p:nvCxnSpPr>
        <p:spPr>
          <a:xfrm>
            <a:off x="4849041" y="3233444"/>
            <a:ext cx="2027968" cy="1149938"/>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26" name="グラフィックス 125" descr="紙 枠線">
            <a:extLst>
              <a:ext uri="{FF2B5EF4-FFF2-40B4-BE49-F238E27FC236}">
                <a16:creationId xmlns:a16="http://schemas.microsoft.com/office/drawing/2014/main" id="{D19E12EF-53FD-E7BB-4DEF-35EDA11461F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77009" y="4044587"/>
            <a:ext cx="677589" cy="677589"/>
          </a:xfrm>
          <a:prstGeom prst="rect">
            <a:avLst/>
          </a:prstGeom>
        </p:spPr>
      </p:pic>
      <p:cxnSp>
        <p:nvCxnSpPr>
          <p:cNvPr id="133" name="直線コネクタ 132">
            <a:extLst>
              <a:ext uri="{FF2B5EF4-FFF2-40B4-BE49-F238E27FC236}">
                <a16:creationId xmlns:a16="http://schemas.microsoft.com/office/drawing/2014/main" id="{7110710C-1056-56C0-8FC0-F7DD339BB276}"/>
              </a:ext>
            </a:extLst>
          </p:cNvPr>
          <p:cNvCxnSpPr>
            <a:cxnSpLocks/>
            <a:stCxn id="118" idx="3"/>
            <a:endCxn id="123" idx="1"/>
          </p:cNvCxnSpPr>
          <p:nvPr/>
        </p:nvCxnSpPr>
        <p:spPr>
          <a:xfrm>
            <a:off x="4849041" y="3233444"/>
            <a:ext cx="1862565" cy="996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715E7479-E83F-A111-A998-97F1DB49BF01}"/>
              </a:ext>
            </a:extLst>
          </p:cNvPr>
          <p:cNvSpPr txBox="1"/>
          <p:nvPr/>
        </p:nvSpPr>
        <p:spPr>
          <a:xfrm>
            <a:off x="6408604" y="3546724"/>
            <a:ext cx="1520401" cy="307777"/>
          </a:xfrm>
          <a:prstGeom prst="rect">
            <a:avLst/>
          </a:prstGeom>
          <a:noFill/>
        </p:spPr>
        <p:txBody>
          <a:bodyPr wrap="square" rtlCol="0">
            <a:spAutoFit/>
          </a:bodyPr>
          <a:lstStyle/>
          <a:p>
            <a:pPr algn="ctr"/>
            <a:r>
              <a:rPr kumimoji="1" lang="en-US" altLang="ja-JP" sz="1400" dirty="0"/>
              <a:t>model</a:t>
            </a:r>
            <a:endParaRPr kumimoji="1" lang="ja-JP" altLang="en-US" sz="1400" dirty="0"/>
          </a:p>
        </p:txBody>
      </p:sp>
      <p:pic>
        <p:nvPicPr>
          <p:cNvPr id="141" name="グラフィックス 140" descr="フォルダー 単色塗りつぶし">
            <a:extLst>
              <a:ext uri="{FF2B5EF4-FFF2-40B4-BE49-F238E27FC236}">
                <a16:creationId xmlns:a16="http://schemas.microsoft.com/office/drawing/2014/main" id="{8F8A0CF7-17D7-EBEC-9284-36421D69D27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5641" y="2010440"/>
            <a:ext cx="914400" cy="914400"/>
          </a:xfrm>
          <a:prstGeom prst="rect">
            <a:avLst/>
          </a:prstGeom>
        </p:spPr>
      </p:pic>
      <p:sp>
        <p:nvSpPr>
          <p:cNvPr id="142" name="テキスト ボックス 141">
            <a:extLst>
              <a:ext uri="{FF2B5EF4-FFF2-40B4-BE49-F238E27FC236}">
                <a16:creationId xmlns:a16="http://schemas.microsoft.com/office/drawing/2014/main" id="{E91DB7E9-C048-8714-BE16-881428A0486A}"/>
              </a:ext>
            </a:extLst>
          </p:cNvPr>
          <p:cNvSpPr txBox="1"/>
          <p:nvPr/>
        </p:nvSpPr>
        <p:spPr>
          <a:xfrm>
            <a:off x="1738568" y="2758229"/>
            <a:ext cx="1097077" cy="307777"/>
          </a:xfrm>
          <a:prstGeom prst="rect">
            <a:avLst/>
          </a:prstGeom>
          <a:noFill/>
        </p:spPr>
        <p:txBody>
          <a:bodyPr wrap="square" rtlCol="0">
            <a:spAutoFit/>
          </a:bodyPr>
          <a:lstStyle/>
          <a:p>
            <a:pPr algn="ctr"/>
            <a:r>
              <a:rPr kumimoji="1" lang="en-US" altLang="ja-JP" sz="1400" dirty="0"/>
              <a:t>Input data</a:t>
            </a:r>
            <a:endParaRPr kumimoji="1" lang="ja-JP" altLang="en-US" sz="1400" dirty="0"/>
          </a:p>
        </p:txBody>
      </p:sp>
      <p:sp>
        <p:nvSpPr>
          <p:cNvPr id="143" name="テキスト ボックス 142">
            <a:extLst>
              <a:ext uri="{FF2B5EF4-FFF2-40B4-BE49-F238E27FC236}">
                <a16:creationId xmlns:a16="http://schemas.microsoft.com/office/drawing/2014/main" id="{DDE96DE6-C4CA-88A2-BD89-68F6AC84BE0B}"/>
              </a:ext>
            </a:extLst>
          </p:cNvPr>
          <p:cNvSpPr txBox="1"/>
          <p:nvPr/>
        </p:nvSpPr>
        <p:spPr>
          <a:xfrm>
            <a:off x="6005634" y="4696662"/>
            <a:ext cx="2486775" cy="523220"/>
          </a:xfrm>
          <a:prstGeom prst="rect">
            <a:avLst/>
          </a:prstGeom>
          <a:noFill/>
        </p:spPr>
        <p:txBody>
          <a:bodyPr wrap="square" rtlCol="0">
            <a:spAutoFit/>
          </a:bodyPr>
          <a:lstStyle/>
          <a:p>
            <a:pPr algn="ctr"/>
            <a:r>
              <a:rPr kumimoji="1" lang="en-US" altLang="ja-JP" sz="1400" dirty="0"/>
              <a:t>Definition objective and constraint functions.py</a:t>
            </a:r>
            <a:endParaRPr kumimoji="1" lang="ja-JP" altLang="en-US" sz="1400" dirty="0"/>
          </a:p>
        </p:txBody>
      </p:sp>
      <p:cxnSp>
        <p:nvCxnSpPr>
          <p:cNvPr id="147" name="直線コネクタ 146">
            <a:extLst>
              <a:ext uri="{FF2B5EF4-FFF2-40B4-BE49-F238E27FC236}">
                <a16:creationId xmlns:a16="http://schemas.microsoft.com/office/drawing/2014/main" id="{2FA89BAD-E97E-EC70-05AE-ABDBD258A998}"/>
              </a:ext>
            </a:extLst>
          </p:cNvPr>
          <p:cNvCxnSpPr>
            <a:cxnSpLocks/>
            <a:stCxn id="123" idx="3"/>
            <a:endCxn id="169" idx="1"/>
          </p:cNvCxnSpPr>
          <p:nvPr/>
        </p:nvCxnSpPr>
        <p:spPr>
          <a:xfrm>
            <a:off x="7626006" y="3243412"/>
            <a:ext cx="2026617" cy="528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50" name="グラフィックス 149" descr="紙 枠線">
            <a:extLst>
              <a:ext uri="{FF2B5EF4-FFF2-40B4-BE49-F238E27FC236}">
                <a16:creationId xmlns:a16="http://schemas.microsoft.com/office/drawing/2014/main" id="{9F691D1E-922B-B94D-22BD-63DAD4FE411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919061" y="5197954"/>
            <a:ext cx="677589" cy="677589"/>
          </a:xfrm>
          <a:prstGeom prst="rect">
            <a:avLst/>
          </a:prstGeom>
        </p:spPr>
      </p:pic>
      <p:sp>
        <p:nvSpPr>
          <p:cNvPr id="151" name="テキスト ボックス 150">
            <a:extLst>
              <a:ext uri="{FF2B5EF4-FFF2-40B4-BE49-F238E27FC236}">
                <a16:creationId xmlns:a16="http://schemas.microsoft.com/office/drawing/2014/main" id="{9F9DE670-8BC1-E905-0C02-36C821483FE4}"/>
              </a:ext>
            </a:extLst>
          </p:cNvPr>
          <p:cNvSpPr txBox="1"/>
          <p:nvPr/>
        </p:nvSpPr>
        <p:spPr>
          <a:xfrm>
            <a:off x="6408604" y="5869350"/>
            <a:ext cx="1698501" cy="307777"/>
          </a:xfrm>
          <a:prstGeom prst="rect">
            <a:avLst/>
          </a:prstGeom>
          <a:noFill/>
        </p:spPr>
        <p:txBody>
          <a:bodyPr wrap="square" rtlCol="0">
            <a:spAutoFit/>
          </a:bodyPr>
          <a:lstStyle/>
          <a:p>
            <a:pPr algn="ctr"/>
            <a:r>
              <a:rPr kumimoji="1" lang="en-US" altLang="ja-JP" sz="1400" dirty="0"/>
              <a:t>import_model.py</a:t>
            </a:r>
            <a:endParaRPr kumimoji="1" lang="ja-JP" altLang="en-US" sz="1400" dirty="0"/>
          </a:p>
        </p:txBody>
      </p:sp>
      <p:cxnSp>
        <p:nvCxnSpPr>
          <p:cNvPr id="152" name="コネクタ: カギ線 151">
            <a:extLst>
              <a:ext uri="{FF2B5EF4-FFF2-40B4-BE49-F238E27FC236}">
                <a16:creationId xmlns:a16="http://schemas.microsoft.com/office/drawing/2014/main" id="{1B8BAC17-D3C7-EE08-8019-DEA6EF5992A7}"/>
              </a:ext>
            </a:extLst>
          </p:cNvPr>
          <p:cNvCxnSpPr>
            <a:cxnSpLocks/>
            <a:stCxn id="123" idx="3"/>
            <a:endCxn id="119" idx="1"/>
          </p:cNvCxnSpPr>
          <p:nvPr/>
        </p:nvCxnSpPr>
        <p:spPr>
          <a:xfrm>
            <a:off x="7626006" y="3243412"/>
            <a:ext cx="2026617" cy="1162804"/>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コネクタ: カギ線 159">
            <a:extLst>
              <a:ext uri="{FF2B5EF4-FFF2-40B4-BE49-F238E27FC236}">
                <a16:creationId xmlns:a16="http://schemas.microsoft.com/office/drawing/2014/main" id="{31282E4D-A1F2-BE3C-C709-C93410FCDB33}"/>
              </a:ext>
            </a:extLst>
          </p:cNvPr>
          <p:cNvCxnSpPr>
            <a:cxnSpLocks/>
            <a:stCxn id="11" idx="2"/>
            <a:endCxn id="141" idx="1"/>
          </p:cNvCxnSpPr>
          <p:nvPr/>
        </p:nvCxnSpPr>
        <p:spPr>
          <a:xfrm rot="16200000" flipH="1">
            <a:off x="1107620" y="1739618"/>
            <a:ext cx="649585" cy="806457"/>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69" name="グラフィックス 168" descr="紙 枠線">
            <a:extLst>
              <a:ext uri="{FF2B5EF4-FFF2-40B4-BE49-F238E27FC236}">
                <a16:creationId xmlns:a16="http://schemas.microsoft.com/office/drawing/2014/main" id="{E0276EC7-4A6E-9C79-6829-F9E9F282DD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2623" y="2909899"/>
            <a:ext cx="677589" cy="677589"/>
          </a:xfrm>
          <a:prstGeom prst="rect">
            <a:avLst/>
          </a:prstGeom>
        </p:spPr>
      </p:pic>
      <p:sp>
        <p:nvSpPr>
          <p:cNvPr id="172" name="テキスト ボックス 171">
            <a:extLst>
              <a:ext uri="{FF2B5EF4-FFF2-40B4-BE49-F238E27FC236}">
                <a16:creationId xmlns:a16="http://schemas.microsoft.com/office/drawing/2014/main" id="{9974F324-ACA3-D4D6-16D3-474F2A82BE66}"/>
              </a:ext>
            </a:extLst>
          </p:cNvPr>
          <p:cNvSpPr txBox="1"/>
          <p:nvPr/>
        </p:nvSpPr>
        <p:spPr>
          <a:xfrm>
            <a:off x="9079364" y="3562353"/>
            <a:ext cx="1794857" cy="523220"/>
          </a:xfrm>
          <a:prstGeom prst="rect">
            <a:avLst/>
          </a:prstGeom>
          <a:noFill/>
        </p:spPr>
        <p:txBody>
          <a:bodyPr wrap="square" rtlCol="0">
            <a:spAutoFit/>
          </a:bodyPr>
          <a:lstStyle/>
          <a:p>
            <a:pPr algn="ctr"/>
            <a:r>
              <a:rPr kumimoji="1" lang="en-US" altLang="ja-JP" sz="1400" dirty="0"/>
              <a:t>1st permeate EC Prediction module</a:t>
            </a:r>
            <a:endParaRPr kumimoji="1" lang="ja-JP" altLang="en-US" sz="1400" dirty="0"/>
          </a:p>
        </p:txBody>
      </p:sp>
      <p:sp>
        <p:nvSpPr>
          <p:cNvPr id="178" name="正方形/長方形 177">
            <a:extLst>
              <a:ext uri="{FF2B5EF4-FFF2-40B4-BE49-F238E27FC236}">
                <a16:creationId xmlns:a16="http://schemas.microsoft.com/office/drawing/2014/main" id="{202CFFB0-131C-ADF9-C993-9BD01B703980}"/>
              </a:ext>
            </a:extLst>
          </p:cNvPr>
          <p:cNvSpPr/>
          <p:nvPr/>
        </p:nvSpPr>
        <p:spPr>
          <a:xfrm>
            <a:off x="3449430" y="2785769"/>
            <a:ext cx="8028337" cy="346261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吹き出し: 角を丸めた四角形 11">
            <a:extLst>
              <a:ext uri="{FF2B5EF4-FFF2-40B4-BE49-F238E27FC236}">
                <a16:creationId xmlns:a16="http://schemas.microsoft.com/office/drawing/2014/main" id="{CB20F9D6-612C-69C5-5BF1-D604CEA1146D}"/>
              </a:ext>
            </a:extLst>
          </p:cNvPr>
          <p:cNvSpPr/>
          <p:nvPr/>
        </p:nvSpPr>
        <p:spPr>
          <a:xfrm>
            <a:off x="5480330" y="2146439"/>
            <a:ext cx="2452519" cy="558014"/>
          </a:xfrm>
          <a:prstGeom prst="wedgeRoundRectCallout">
            <a:avLst>
              <a:gd name="adj1" fmla="val -58078"/>
              <a:gd name="adj2" fmla="val 40310"/>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Defined Optimization Problem</a:t>
            </a:r>
            <a:endParaRPr kumimoji="1" lang="ja-JP" altLang="en-US" dirty="0">
              <a:solidFill>
                <a:schemeClr val="tx1"/>
              </a:solidFill>
            </a:endParaRPr>
          </a:p>
        </p:txBody>
      </p:sp>
      <p:sp>
        <p:nvSpPr>
          <p:cNvPr id="14" name="吹き出し: 角を丸めた四角形 13">
            <a:extLst>
              <a:ext uri="{FF2B5EF4-FFF2-40B4-BE49-F238E27FC236}">
                <a16:creationId xmlns:a16="http://schemas.microsoft.com/office/drawing/2014/main" id="{5DFF7DD2-4B8E-C093-E9D8-017622C5043B}"/>
              </a:ext>
            </a:extLst>
          </p:cNvPr>
          <p:cNvSpPr/>
          <p:nvPr/>
        </p:nvSpPr>
        <p:spPr>
          <a:xfrm>
            <a:off x="5049398" y="1033375"/>
            <a:ext cx="2247900" cy="558014"/>
          </a:xfrm>
          <a:prstGeom prst="wedgeRoundRectCallout">
            <a:avLst>
              <a:gd name="adj1" fmla="val -58078"/>
              <a:gd name="adj2" fmla="val 40310"/>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Defined Optimization Solver</a:t>
            </a:r>
            <a:endParaRPr kumimoji="1" lang="ja-JP" altLang="en-US" dirty="0">
              <a:solidFill>
                <a:schemeClr val="tx1"/>
              </a:solidFill>
            </a:endParaRPr>
          </a:p>
        </p:txBody>
      </p:sp>
      <p:sp>
        <p:nvSpPr>
          <p:cNvPr id="106" name="吹き出し: 角を丸めた四角形 105">
            <a:extLst>
              <a:ext uri="{FF2B5EF4-FFF2-40B4-BE49-F238E27FC236}">
                <a16:creationId xmlns:a16="http://schemas.microsoft.com/office/drawing/2014/main" id="{B9EA2C78-FB73-553F-7D9B-6F1ABB442623}"/>
              </a:ext>
            </a:extLst>
          </p:cNvPr>
          <p:cNvSpPr/>
          <p:nvPr/>
        </p:nvSpPr>
        <p:spPr>
          <a:xfrm>
            <a:off x="9237138" y="1976255"/>
            <a:ext cx="2770643" cy="558014"/>
          </a:xfrm>
          <a:prstGeom prst="wedgeRoundRectCallout">
            <a:avLst>
              <a:gd name="adj1" fmla="val -24605"/>
              <a:gd name="adj2" fmla="val 104731"/>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Automatically created model files by training</a:t>
            </a:r>
            <a:endParaRPr kumimoji="1" lang="ja-JP" altLang="en-US" dirty="0">
              <a:solidFill>
                <a:schemeClr val="tx1"/>
              </a:solidFill>
            </a:endParaRPr>
          </a:p>
        </p:txBody>
      </p:sp>
      <p:pic>
        <p:nvPicPr>
          <p:cNvPr id="4" name="グラフィックス 3" descr="フォルダー 単色塗りつぶし">
            <a:extLst>
              <a:ext uri="{FF2B5EF4-FFF2-40B4-BE49-F238E27FC236}">
                <a16:creationId xmlns:a16="http://schemas.microsoft.com/office/drawing/2014/main" id="{74938D61-1106-AC74-C795-6B2D5F0614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30882" y="3049731"/>
            <a:ext cx="914400" cy="914400"/>
          </a:xfrm>
          <a:prstGeom prst="rect">
            <a:avLst/>
          </a:prstGeom>
        </p:spPr>
      </p:pic>
      <p:sp>
        <p:nvSpPr>
          <p:cNvPr id="5" name="テキスト ボックス 4">
            <a:extLst>
              <a:ext uri="{FF2B5EF4-FFF2-40B4-BE49-F238E27FC236}">
                <a16:creationId xmlns:a16="http://schemas.microsoft.com/office/drawing/2014/main" id="{CCF3C92F-9AAD-311C-2E9A-984F91BCD8ED}"/>
              </a:ext>
            </a:extLst>
          </p:cNvPr>
          <p:cNvSpPr txBox="1"/>
          <p:nvPr/>
        </p:nvSpPr>
        <p:spPr>
          <a:xfrm>
            <a:off x="1739542" y="3801162"/>
            <a:ext cx="1097077" cy="307777"/>
          </a:xfrm>
          <a:prstGeom prst="rect">
            <a:avLst/>
          </a:prstGeom>
          <a:noFill/>
        </p:spPr>
        <p:txBody>
          <a:bodyPr wrap="square" rtlCol="0">
            <a:spAutoFit/>
          </a:bodyPr>
          <a:lstStyle/>
          <a:p>
            <a:pPr algn="ctr"/>
            <a:r>
              <a:rPr kumimoji="1" lang="en-US" altLang="ja-JP" sz="1400" dirty="0"/>
              <a:t>pkg</a:t>
            </a:r>
            <a:endParaRPr kumimoji="1" lang="ja-JP" altLang="en-US" sz="1400" dirty="0"/>
          </a:p>
        </p:txBody>
      </p:sp>
      <p:cxnSp>
        <p:nvCxnSpPr>
          <p:cNvPr id="6" name="コネクタ: カギ線 5">
            <a:extLst>
              <a:ext uri="{FF2B5EF4-FFF2-40B4-BE49-F238E27FC236}">
                <a16:creationId xmlns:a16="http://schemas.microsoft.com/office/drawing/2014/main" id="{A6D5182D-59CF-F5EE-2D04-F35D795E8D7D}"/>
              </a:ext>
            </a:extLst>
          </p:cNvPr>
          <p:cNvCxnSpPr>
            <a:cxnSpLocks/>
            <a:stCxn id="11" idx="2"/>
            <a:endCxn id="4" idx="1"/>
          </p:cNvCxnSpPr>
          <p:nvPr/>
        </p:nvCxnSpPr>
        <p:spPr>
          <a:xfrm rot="16200000" flipH="1">
            <a:off x="585595" y="2261644"/>
            <a:ext cx="1688876" cy="801698"/>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98" name="グラフィックス 97" descr="紙 枠線">
            <a:extLst>
              <a:ext uri="{FF2B5EF4-FFF2-40B4-BE49-F238E27FC236}">
                <a16:creationId xmlns:a16="http://schemas.microsoft.com/office/drawing/2014/main" id="{D5E04E5E-16FD-A924-2A66-76A5C7E99A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963067" y="4199756"/>
            <a:ext cx="677589" cy="677589"/>
          </a:xfrm>
          <a:prstGeom prst="rect">
            <a:avLst/>
          </a:prstGeom>
        </p:spPr>
      </p:pic>
      <p:sp>
        <p:nvSpPr>
          <p:cNvPr id="102" name="テキスト ボックス 101">
            <a:extLst>
              <a:ext uri="{FF2B5EF4-FFF2-40B4-BE49-F238E27FC236}">
                <a16:creationId xmlns:a16="http://schemas.microsoft.com/office/drawing/2014/main" id="{746FEFE8-FF3B-8D7D-D52E-4EB15364764C}"/>
              </a:ext>
            </a:extLst>
          </p:cNvPr>
          <p:cNvSpPr txBox="1"/>
          <p:nvPr/>
        </p:nvSpPr>
        <p:spPr>
          <a:xfrm>
            <a:off x="1562821" y="4851219"/>
            <a:ext cx="1466753" cy="307777"/>
          </a:xfrm>
          <a:prstGeom prst="rect">
            <a:avLst/>
          </a:prstGeom>
          <a:noFill/>
        </p:spPr>
        <p:txBody>
          <a:bodyPr wrap="square" rtlCol="0">
            <a:spAutoFit/>
          </a:bodyPr>
          <a:lstStyle/>
          <a:p>
            <a:pPr algn="ctr"/>
            <a:r>
              <a:rPr kumimoji="1" lang="en-US" altLang="ja-JP" sz="1400" dirty="0"/>
              <a:t>config.ini</a:t>
            </a:r>
            <a:endParaRPr kumimoji="1" lang="ja-JP" altLang="en-US" sz="1400" dirty="0"/>
          </a:p>
        </p:txBody>
      </p:sp>
      <p:cxnSp>
        <p:nvCxnSpPr>
          <p:cNvPr id="103" name="コネクタ: カギ線 102">
            <a:extLst>
              <a:ext uri="{FF2B5EF4-FFF2-40B4-BE49-F238E27FC236}">
                <a16:creationId xmlns:a16="http://schemas.microsoft.com/office/drawing/2014/main" id="{077C1D21-0979-FD9D-9593-E1D306DCA2C7}"/>
              </a:ext>
            </a:extLst>
          </p:cNvPr>
          <p:cNvCxnSpPr>
            <a:cxnSpLocks/>
            <a:stCxn id="11" idx="2"/>
            <a:endCxn id="98" idx="1"/>
          </p:cNvCxnSpPr>
          <p:nvPr/>
        </p:nvCxnSpPr>
        <p:spPr>
          <a:xfrm rot="16200000" flipH="1">
            <a:off x="135877" y="2711361"/>
            <a:ext cx="2720496" cy="933883"/>
          </a:xfrm>
          <a:prstGeom prst="bentConnector2">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コネクタ: カギ線 109">
            <a:extLst>
              <a:ext uri="{FF2B5EF4-FFF2-40B4-BE49-F238E27FC236}">
                <a16:creationId xmlns:a16="http://schemas.microsoft.com/office/drawing/2014/main" id="{9D47482D-6F46-223C-26E6-FCC4A36327EB}"/>
              </a:ext>
            </a:extLst>
          </p:cNvPr>
          <p:cNvCxnSpPr>
            <a:cxnSpLocks/>
            <a:stCxn id="118" idx="3"/>
            <a:endCxn id="150" idx="1"/>
          </p:cNvCxnSpPr>
          <p:nvPr/>
        </p:nvCxnSpPr>
        <p:spPr>
          <a:xfrm>
            <a:off x="4849041" y="3233444"/>
            <a:ext cx="2070020" cy="2303305"/>
          </a:xfrm>
          <a:prstGeom prst="bentConnector3">
            <a:avLst>
              <a:gd name="adj1" fmla="val 4868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7" name="テキスト ボックス 116">
            <a:extLst>
              <a:ext uri="{FF2B5EF4-FFF2-40B4-BE49-F238E27FC236}">
                <a16:creationId xmlns:a16="http://schemas.microsoft.com/office/drawing/2014/main" id="{0273E6D2-B1AC-169B-3086-D0DACB6DCDD9}"/>
              </a:ext>
            </a:extLst>
          </p:cNvPr>
          <p:cNvSpPr txBox="1"/>
          <p:nvPr/>
        </p:nvSpPr>
        <p:spPr>
          <a:xfrm>
            <a:off x="9093498" y="4777977"/>
            <a:ext cx="1794857" cy="523220"/>
          </a:xfrm>
          <a:prstGeom prst="rect">
            <a:avLst/>
          </a:prstGeom>
          <a:noFill/>
        </p:spPr>
        <p:txBody>
          <a:bodyPr wrap="square" rtlCol="0">
            <a:spAutoFit/>
          </a:bodyPr>
          <a:lstStyle/>
          <a:p>
            <a:pPr algn="ctr"/>
            <a:r>
              <a:rPr kumimoji="1" lang="en-US" altLang="ja-JP" sz="1400" dirty="0"/>
              <a:t>2nd permeate EC Prediction module</a:t>
            </a:r>
            <a:endParaRPr kumimoji="1" lang="ja-JP" altLang="en-US" sz="1400" dirty="0"/>
          </a:p>
        </p:txBody>
      </p:sp>
      <p:pic>
        <p:nvPicPr>
          <p:cNvPr id="119" name="グラフィックス 118" descr="紙 枠線">
            <a:extLst>
              <a:ext uri="{FF2B5EF4-FFF2-40B4-BE49-F238E27FC236}">
                <a16:creationId xmlns:a16="http://schemas.microsoft.com/office/drawing/2014/main" id="{641B12BB-EE6A-5C11-0498-A5A33FA933A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52623" y="4067421"/>
            <a:ext cx="677589" cy="677589"/>
          </a:xfrm>
          <a:prstGeom prst="rect">
            <a:avLst/>
          </a:prstGeom>
        </p:spPr>
      </p:pic>
      <p:sp>
        <p:nvSpPr>
          <p:cNvPr id="125" name="吹き出し: 角を丸めた四角形 124">
            <a:extLst>
              <a:ext uri="{FF2B5EF4-FFF2-40B4-BE49-F238E27FC236}">
                <a16:creationId xmlns:a16="http://schemas.microsoft.com/office/drawing/2014/main" id="{666B18F1-B762-EADA-D38A-AD55F1676F93}"/>
              </a:ext>
            </a:extLst>
          </p:cNvPr>
          <p:cNvSpPr/>
          <p:nvPr/>
        </p:nvSpPr>
        <p:spPr>
          <a:xfrm>
            <a:off x="2923555" y="5410495"/>
            <a:ext cx="2522519" cy="558014"/>
          </a:xfrm>
          <a:prstGeom prst="wedgeRoundRectCallout">
            <a:avLst>
              <a:gd name="adj1" fmla="val -60984"/>
              <a:gd name="adj2" fmla="val -4168"/>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Execute each function</a:t>
            </a:r>
            <a:endParaRPr kumimoji="1" lang="ja-JP" altLang="en-US" dirty="0">
              <a:solidFill>
                <a:schemeClr val="tx1"/>
              </a:solidFill>
            </a:endParaRPr>
          </a:p>
        </p:txBody>
      </p:sp>
      <p:sp>
        <p:nvSpPr>
          <p:cNvPr id="7" name="テキスト ボックス 6">
            <a:extLst>
              <a:ext uri="{FF2B5EF4-FFF2-40B4-BE49-F238E27FC236}">
                <a16:creationId xmlns:a16="http://schemas.microsoft.com/office/drawing/2014/main" id="{6C8A86D2-8C28-539E-CD77-75D532B4296F}"/>
              </a:ext>
            </a:extLst>
          </p:cNvPr>
          <p:cNvSpPr txBox="1"/>
          <p:nvPr/>
        </p:nvSpPr>
        <p:spPr>
          <a:xfrm rot="5400000">
            <a:off x="9784637" y="5302929"/>
            <a:ext cx="543614" cy="400110"/>
          </a:xfrm>
          <a:prstGeom prst="rect">
            <a:avLst/>
          </a:prstGeom>
          <a:noFill/>
        </p:spPr>
        <p:txBody>
          <a:bodyPr wrap="square" rtlCol="0">
            <a:spAutoFit/>
          </a:bodyPr>
          <a:lstStyle/>
          <a:p>
            <a:pPr algn="ctr"/>
            <a:r>
              <a:rPr kumimoji="1" lang="en-US" altLang="ja-JP" sz="2000" dirty="0"/>
              <a:t>…</a:t>
            </a:r>
            <a:endParaRPr kumimoji="1" lang="ja-JP" altLang="en-US" sz="2000" dirty="0"/>
          </a:p>
        </p:txBody>
      </p:sp>
    </p:spTree>
    <p:extLst>
      <p:ext uri="{BB962C8B-B14F-4D97-AF65-F5344CB8AC3E}">
        <p14:creationId xmlns:p14="http://schemas.microsoft.com/office/powerpoint/2010/main" val="1261541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13</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3210341"/>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1558373" y="3210341"/>
            <a:ext cx="1491376"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Objective of RO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834903"/>
            <a:ext cx="11341887" cy="600165"/>
          </a:xfrm>
        </p:spPr>
        <p:txBody>
          <a:bodyPr/>
          <a:lstStyle/>
          <a:p>
            <a:r>
              <a:rPr lang="en-US" altLang="ja-JP" dirty="0"/>
              <a:t>Chemical dosing costs are minimized considering RO membrane condition within the range of maintaining water quality and flow rate. </a:t>
            </a:r>
          </a:p>
          <a:p>
            <a:pPr lvl="1"/>
            <a:r>
              <a:rPr lang="en-US" altLang="ja-JP" sz="1800" dirty="0"/>
              <a:t>Maintaining high recovery rate, good water quality (high salt rejection), and extending RO membrane life.</a:t>
            </a:r>
          </a:p>
          <a:p>
            <a:pPr lvl="1"/>
            <a:r>
              <a:rPr lang="en-US" altLang="ja-JP" sz="1800" dirty="0"/>
              <a:t>Considering water quality, permeate flow rate, and RO clogging status.</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4300465"/>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4472145"/>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4472145"/>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3395431"/>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4264412"/>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4472145"/>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3297383" y="3250694"/>
            <a:ext cx="1785648" cy="646331"/>
          </a:xfrm>
          <a:prstGeom prst="rect">
            <a:avLst/>
          </a:prstGeom>
          <a:noFill/>
        </p:spPr>
        <p:txBody>
          <a:bodyPr wrap="square" rtlCol="0">
            <a:spAutoFit/>
          </a:bodyPr>
          <a:lstStyle/>
          <a:p>
            <a:pPr algn="ctr"/>
            <a:r>
              <a:rPr kumimoji="1" lang="en-US" altLang="ja-JP" dirty="0"/>
              <a:t>Sulfuric Acid</a:t>
            </a:r>
            <a:r>
              <a:rPr kumimoji="1" lang="ja-JP" altLang="en-US" dirty="0"/>
              <a:t>／</a:t>
            </a:r>
            <a:r>
              <a:rPr kumimoji="1" lang="en-US" altLang="ja-JP" dirty="0"/>
              <a:t>Anti-</a:t>
            </a:r>
            <a:r>
              <a:rPr kumimoji="1" lang="en-US" altLang="ja-JP" dirty="0" err="1"/>
              <a:t>Scalant</a:t>
            </a:r>
            <a:endParaRPr kumimoji="1" lang="en-US" altLang="ja-JP"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4191280"/>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430046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4477115"/>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841203"/>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3231872"/>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789789"/>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5147483"/>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789789"/>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5106538"/>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3138268"/>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789789"/>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5442681"/>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Operation Optimization</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98992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1475870" y="5040645"/>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445869" y="2614367"/>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26" name="テキスト ボックス 25">
            <a:extLst>
              <a:ext uri="{FF2B5EF4-FFF2-40B4-BE49-F238E27FC236}">
                <a16:creationId xmlns:a16="http://schemas.microsoft.com/office/drawing/2014/main" id="{3F914D46-367F-72B7-EDF3-5F40EC1D7DBF}"/>
              </a:ext>
            </a:extLst>
          </p:cNvPr>
          <p:cNvSpPr txBox="1"/>
          <p:nvPr/>
        </p:nvSpPr>
        <p:spPr>
          <a:xfrm>
            <a:off x="177509" y="2915337"/>
            <a:ext cx="2002524" cy="338554"/>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27" name="テキスト ボックス 26">
            <a:extLst>
              <a:ext uri="{FF2B5EF4-FFF2-40B4-BE49-F238E27FC236}">
                <a16:creationId xmlns:a16="http://schemas.microsoft.com/office/drawing/2014/main" id="{D1FA82FE-8DE7-03BA-7840-E04FBC2B790F}"/>
              </a:ext>
            </a:extLst>
          </p:cNvPr>
          <p:cNvSpPr txBox="1"/>
          <p:nvPr/>
        </p:nvSpPr>
        <p:spPr>
          <a:xfrm>
            <a:off x="3130113" y="2935499"/>
            <a:ext cx="2002524" cy="338554"/>
          </a:xfrm>
          <a:prstGeom prst="rect">
            <a:avLst/>
          </a:prstGeom>
          <a:noFill/>
        </p:spPr>
        <p:txBody>
          <a:bodyPr wrap="square" rtlCol="0">
            <a:spAutoFit/>
          </a:bodyPr>
          <a:lstStyle/>
          <a:p>
            <a:pPr algn="ctr"/>
            <a:r>
              <a:rPr kumimoji="1" lang="en-SG" altLang="ja-JP" sz="1600" b="1" dirty="0">
                <a:solidFill>
                  <a:schemeClr val="accent1"/>
                </a:solidFill>
              </a:rPr>
              <a:t>Chemical costs</a:t>
            </a:r>
            <a:endParaRPr kumimoji="1" lang="ja-JP" altLang="en-US" sz="1600" b="1" dirty="0">
              <a:solidFill>
                <a:schemeClr val="accent1"/>
              </a:solidFill>
            </a:endParaRPr>
          </a:p>
        </p:txBody>
      </p:sp>
      <p:sp>
        <p:nvSpPr>
          <p:cNvPr id="30" name="矢印: 下 29">
            <a:extLst>
              <a:ext uri="{FF2B5EF4-FFF2-40B4-BE49-F238E27FC236}">
                <a16:creationId xmlns:a16="http://schemas.microsoft.com/office/drawing/2014/main" id="{4806976F-8E01-BA20-D3C0-B6412D84E8F9}"/>
              </a:ext>
            </a:extLst>
          </p:cNvPr>
          <p:cNvSpPr/>
          <p:nvPr/>
        </p:nvSpPr>
        <p:spPr>
          <a:xfrm>
            <a:off x="1045012" y="3952437"/>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矢印: 下 30">
            <a:extLst>
              <a:ext uri="{FF2B5EF4-FFF2-40B4-BE49-F238E27FC236}">
                <a16:creationId xmlns:a16="http://schemas.microsoft.com/office/drawing/2014/main" id="{9F2F10FF-90DF-DC9D-6888-9D61FF5F0340}"/>
              </a:ext>
            </a:extLst>
          </p:cNvPr>
          <p:cNvSpPr/>
          <p:nvPr/>
        </p:nvSpPr>
        <p:spPr>
          <a:xfrm>
            <a:off x="4052239" y="3952438"/>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29F39987-87FA-1BA9-B4C1-FAF11DD7B7CC}"/>
              </a:ext>
            </a:extLst>
          </p:cNvPr>
          <p:cNvSpPr txBox="1"/>
          <p:nvPr/>
        </p:nvSpPr>
        <p:spPr>
          <a:xfrm>
            <a:off x="10079095" y="4860316"/>
            <a:ext cx="2110829" cy="830997"/>
          </a:xfrm>
          <a:prstGeom prst="rect">
            <a:avLst/>
          </a:prstGeom>
          <a:noFill/>
        </p:spPr>
        <p:txBody>
          <a:bodyPr wrap="square" rtlCol="0">
            <a:spAutoFit/>
          </a:bodyPr>
          <a:lstStyle/>
          <a:p>
            <a:pPr algn="ctr"/>
            <a:r>
              <a:rPr kumimoji="1" lang="en-US" altLang="ja-JP" sz="1600" b="1" dirty="0">
                <a:solidFill>
                  <a:schemeClr val="accent1"/>
                </a:solidFill>
              </a:rPr>
              <a:t>Water quality and flow rate to be maintained</a:t>
            </a:r>
            <a:endParaRPr kumimoji="1" lang="ja-JP" altLang="en-US" sz="1600" b="1" dirty="0">
              <a:solidFill>
                <a:schemeClr val="accent1"/>
              </a:solidFill>
            </a:endParaRPr>
          </a:p>
        </p:txBody>
      </p:sp>
      <p:sp>
        <p:nvSpPr>
          <p:cNvPr id="34" name="吹き出し: 角を丸めた四角形 33">
            <a:extLst>
              <a:ext uri="{FF2B5EF4-FFF2-40B4-BE49-F238E27FC236}">
                <a16:creationId xmlns:a16="http://schemas.microsoft.com/office/drawing/2014/main" id="{BE5D901F-80B7-6108-081F-8731936CFE66}"/>
              </a:ext>
            </a:extLst>
          </p:cNvPr>
          <p:cNvSpPr/>
          <p:nvPr/>
        </p:nvSpPr>
        <p:spPr>
          <a:xfrm>
            <a:off x="1700126" y="5576329"/>
            <a:ext cx="3126963" cy="1083307"/>
          </a:xfrm>
          <a:prstGeom prst="wedgeRoundRectCallout">
            <a:avLst>
              <a:gd name="adj1" fmla="val 35823"/>
              <a:gd name="adj2" fmla="val -64547"/>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en-US" altLang="ja-JP" dirty="0">
                <a:solidFill>
                  <a:schemeClr val="tx1"/>
                </a:solidFill>
              </a:rPr>
              <a:t>Clogging due to fouling
Scaling by crystallization
Bio-fouling by deposit</a:t>
            </a:r>
            <a:endParaRPr kumimoji="1" lang="ja-JP" altLang="en-US" sz="1600" dirty="0">
              <a:solidFill>
                <a:schemeClr val="tx1"/>
              </a:solidFill>
            </a:endParaRPr>
          </a:p>
        </p:txBody>
      </p:sp>
      <p:sp>
        <p:nvSpPr>
          <p:cNvPr id="2" name="二等辺三角形 1">
            <a:extLst>
              <a:ext uri="{FF2B5EF4-FFF2-40B4-BE49-F238E27FC236}">
                <a16:creationId xmlns:a16="http://schemas.microsoft.com/office/drawing/2014/main" id="{C63F27C8-64D2-5537-03C0-87018BBD07BB}"/>
              </a:ext>
            </a:extLst>
          </p:cNvPr>
          <p:cNvSpPr/>
          <p:nvPr/>
        </p:nvSpPr>
        <p:spPr>
          <a:xfrm flipV="1">
            <a:off x="6030532" y="3788002"/>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339866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423714"/>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3 Stages configuration.</a:t>
            </a:r>
          </a:p>
          <a:p>
            <a:r>
              <a:rPr lang="en-US" altLang="ja-JP" dirty="0"/>
              <a:t>Water quality data is RO permeate TOC and Conductivity.</a:t>
            </a:r>
          </a:p>
          <a:p>
            <a:pPr lvl="1"/>
            <a:r>
              <a:rPr lang="en-US" altLang="ja-JP" dirty="0"/>
              <a:t>Monitoring LRV (logarithmic reduce value) as water-quality standards.</a:t>
            </a:r>
            <a:endParaRPr lang="ja-JP" altLang="en-US" dirty="0"/>
          </a:p>
        </p:txBody>
      </p:sp>
      <p:sp>
        <p:nvSpPr>
          <p:cNvPr id="7" name="テキスト ボックス 6">
            <a:extLst>
              <a:ext uri="{FF2B5EF4-FFF2-40B4-BE49-F238E27FC236}">
                <a16:creationId xmlns:a16="http://schemas.microsoft.com/office/drawing/2014/main" id="{14F046AB-8675-8E12-8643-736E1A38A4CA}"/>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 </a:t>
            </a:r>
            <a:r>
              <a:rPr lang="en-US" altLang="ja-JP" sz="1600" b="1" dirty="0">
                <a:solidFill>
                  <a:schemeClr val="bg1"/>
                </a:solidFill>
              </a:rPr>
              <a:t>Operation Optimization</a:t>
            </a:r>
            <a:endParaRPr kumimoji="1" lang="ja-JP" altLang="en-US" sz="1600" b="1" dirty="0">
              <a:solidFill>
                <a:schemeClr val="bg1"/>
              </a:solidFill>
            </a:endParaRPr>
          </a:p>
        </p:txBody>
      </p:sp>
      <p:sp>
        <p:nvSpPr>
          <p:cNvPr id="8" name="タイトル 4">
            <a:extLst>
              <a:ext uri="{FF2B5EF4-FFF2-40B4-BE49-F238E27FC236}">
                <a16:creationId xmlns:a16="http://schemas.microsoft.com/office/drawing/2014/main" id="{91387D84-4C52-FDDE-9ABE-24F912C9BFE3}"/>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Overall view of LVMWD RO system</a:t>
            </a:r>
            <a:endParaRPr lang="en-US" dirty="0"/>
          </a:p>
        </p:txBody>
      </p:sp>
      <p:grpSp>
        <p:nvGrpSpPr>
          <p:cNvPr id="38" name="グループ化 37">
            <a:extLst>
              <a:ext uri="{FF2B5EF4-FFF2-40B4-BE49-F238E27FC236}">
                <a16:creationId xmlns:a16="http://schemas.microsoft.com/office/drawing/2014/main" id="{CEEE1FC1-F6CA-5C97-7556-2D4428AFC407}"/>
              </a:ext>
            </a:extLst>
          </p:cNvPr>
          <p:cNvGrpSpPr/>
          <p:nvPr/>
        </p:nvGrpSpPr>
        <p:grpSpPr>
          <a:xfrm>
            <a:off x="783772" y="2364890"/>
            <a:ext cx="9740743" cy="3692433"/>
            <a:chOff x="517055" y="2768650"/>
            <a:chExt cx="10290063" cy="3900664"/>
          </a:xfrm>
        </p:grpSpPr>
        <p:grpSp>
          <p:nvGrpSpPr>
            <p:cNvPr id="39" name="グループ化 38">
              <a:extLst>
                <a:ext uri="{FF2B5EF4-FFF2-40B4-BE49-F238E27FC236}">
                  <a16:creationId xmlns:a16="http://schemas.microsoft.com/office/drawing/2014/main" id="{C59A18A1-211D-73E6-97D9-7207794A22F2}"/>
                </a:ext>
              </a:extLst>
            </p:cNvPr>
            <p:cNvGrpSpPr/>
            <p:nvPr/>
          </p:nvGrpSpPr>
          <p:grpSpPr>
            <a:xfrm>
              <a:off x="517055" y="2768650"/>
              <a:ext cx="10290063" cy="3900664"/>
              <a:chOff x="1672346" y="3581401"/>
              <a:chExt cx="8451479" cy="3203710"/>
            </a:xfrm>
          </p:grpSpPr>
          <p:grpSp>
            <p:nvGrpSpPr>
              <p:cNvPr id="45" name="グループ化 44">
                <a:extLst>
                  <a:ext uri="{FF2B5EF4-FFF2-40B4-BE49-F238E27FC236}">
                    <a16:creationId xmlns:a16="http://schemas.microsoft.com/office/drawing/2014/main" id="{A6ED2E99-2A63-D8C9-EBC0-9504D053AC0F}"/>
                  </a:ext>
                </a:extLst>
              </p:cNvPr>
              <p:cNvGrpSpPr/>
              <p:nvPr/>
            </p:nvGrpSpPr>
            <p:grpSpPr>
              <a:xfrm>
                <a:off x="1672346" y="3581401"/>
                <a:ext cx="8451479" cy="3203710"/>
                <a:chOff x="1178861" y="3591533"/>
                <a:chExt cx="8451479" cy="3203710"/>
              </a:xfrm>
            </p:grpSpPr>
            <p:pic>
              <p:nvPicPr>
                <p:cNvPr id="58" name="図 57">
                  <a:extLst>
                    <a:ext uri="{FF2B5EF4-FFF2-40B4-BE49-F238E27FC236}">
                      <a16:creationId xmlns:a16="http://schemas.microsoft.com/office/drawing/2014/main" id="{9C4BD269-47DB-95AE-0F08-615E589B640F}"/>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59" name="フローチャート: 処理 58">
                  <a:extLst>
                    <a:ext uri="{FF2B5EF4-FFF2-40B4-BE49-F238E27FC236}">
                      <a16:creationId xmlns:a16="http://schemas.microsoft.com/office/drawing/2014/main" id="{C9B78580-FF17-D8DD-8B87-5D217C91225E}"/>
                    </a:ext>
                  </a:extLst>
                </p:cNvPr>
                <p:cNvSpPr/>
                <p:nvPr/>
              </p:nvSpPr>
              <p:spPr>
                <a:xfrm>
                  <a:off x="1178861" y="3836186"/>
                  <a:ext cx="1009642"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54" name="図 53">
                <a:extLst>
                  <a:ext uri="{FF2B5EF4-FFF2-40B4-BE49-F238E27FC236}">
                    <a16:creationId xmlns:a16="http://schemas.microsoft.com/office/drawing/2014/main" id="{AC380F79-1246-6D23-ED18-65C7FCA6962F}"/>
                  </a:ext>
                </a:extLst>
              </p:cNvPr>
              <p:cNvPicPr/>
              <p:nvPr/>
            </p:nvPicPr>
            <p:blipFill rotWithShape="1">
              <a:blip r:embed="rId3">
                <a:extLst>
                  <a:ext uri="{28A0092B-C50C-407E-A947-70E740481C1C}">
                    <a14:useLocalDpi xmlns:a14="http://schemas.microsoft.com/office/drawing/2010/main" val="0"/>
                  </a:ext>
                </a:extLst>
              </a:blip>
              <a:srcRect l="2540" t="51081" r="91399" b="31098"/>
              <a:stretch/>
            </p:blipFill>
            <p:spPr bwMode="auto">
              <a:xfrm>
                <a:off x="3302322" y="4856245"/>
                <a:ext cx="566623" cy="570937"/>
              </a:xfrm>
              <a:prstGeom prst="rect">
                <a:avLst/>
              </a:prstGeom>
              <a:noFill/>
              <a:ln>
                <a:noFill/>
              </a:ln>
            </p:spPr>
          </p:pic>
          <p:sp>
            <p:nvSpPr>
              <p:cNvPr id="57" name="フローチャート: 処理 56">
                <a:extLst>
                  <a:ext uri="{FF2B5EF4-FFF2-40B4-BE49-F238E27FC236}">
                    <a16:creationId xmlns:a16="http://schemas.microsoft.com/office/drawing/2014/main" id="{0CF806B9-81E7-1473-F025-49A9F1B7613A}"/>
                  </a:ext>
                </a:extLst>
              </p:cNvPr>
              <p:cNvSpPr/>
              <p:nvPr/>
            </p:nvSpPr>
            <p:spPr>
              <a:xfrm>
                <a:off x="2505335" y="5296541"/>
                <a:ext cx="145414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40" name="フローチャート: 処理 39">
              <a:extLst>
                <a:ext uri="{FF2B5EF4-FFF2-40B4-BE49-F238E27FC236}">
                  <a16:creationId xmlns:a16="http://schemas.microsoft.com/office/drawing/2014/main" id="{66011746-EF28-5D87-E05E-97677CFF5A46}"/>
                </a:ext>
              </a:extLst>
            </p:cNvPr>
            <p:cNvSpPr/>
            <p:nvPr/>
          </p:nvSpPr>
          <p:spPr>
            <a:xfrm>
              <a:off x="824836" y="4797731"/>
              <a:ext cx="689889" cy="812149"/>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60" name="フローチャート: 処理 59">
            <a:extLst>
              <a:ext uri="{FF2B5EF4-FFF2-40B4-BE49-F238E27FC236}">
                <a16:creationId xmlns:a16="http://schemas.microsoft.com/office/drawing/2014/main" id="{903C4283-92D7-61DD-1C23-669DD35857E1}"/>
              </a:ext>
            </a:extLst>
          </p:cNvPr>
          <p:cNvSpPr/>
          <p:nvPr/>
        </p:nvSpPr>
        <p:spPr>
          <a:xfrm>
            <a:off x="1133722" y="2354643"/>
            <a:ext cx="10095914" cy="370268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正方形/長方形 60">
            <a:extLst>
              <a:ext uri="{FF2B5EF4-FFF2-40B4-BE49-F238E27FC236}">
                <a16:creationId xmlns:a16="http://schemas.microsoft.com/office/drawing/2014/main" id="{F306EC11-28D6-D046-39FF-A07B8DBFBD53}"/>
              </a:ext>
            </a:extLst>
          </p:cNvPr>
          <p:cNvSpPr/>
          <p:nvPr/>
        </p:nvSpPr>
        <p:spPr>
          <a:xfrm>
            <a:off x="1133722" y="2362423"/>
            <a:ext cx="1563850" cy="381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bg1"/>
                </a:solidFill>
              </a:rPr>
              <a:t>RO system</a:t>
            </a:r>
            <a:endParaRPr kumimoji="1" lang="ja-JP" altLang="en-US" dirty="0">
              <a:solidFill>
                <a:schemeClr val="bg1"/>
              </a:solidFill>
            </a:endParaRPr>
          </a:p>
        </p:txBody>
      </p:sp>
      <p:grpSp>
        <p:nvGrpSpPr>
          <p:cNvPr id="62" name="グループ化 61">
            <a:extLst>
              <a:ext uri="{FF2B5EF4-FFF2-40B4-BE49-F238E27FC236}">
                <a16:creationId xmlns:a16="http://schemas.microsoft.com/office/drawing/2014/main" id="{D8DFC568-CE34-4168-B9DB-C592C21ED5FC}"/>
              </a:ext>
            </a:extLst>
          </p:cNvPr>
          <p:cNvGrpSpPr/>
          <p:nvPr/>
        </p:nvGrpSpPr>
        <p:grpSpPr>
          <a:xfrm>
            <a:off x="9203471" y="4235128"/>
            <a:ext cx="1806246" cy="638212"/>
            <a:chOff x="9178873" y="5267578"/>
            <a:chExt cx="1908108" cy="674203"/>
          </a:xfrm>
        </p:grpSpPr>
        <p:sp>
          <p:nvSpPr>
            <p:cNvPr id="63" name="テキスト ボックス 62">
              <a:extLst>
                <a:ext uri="{FF2B5EF4-FFF2-40B4-BE49-F238E27FC236}">
                  <a16:creationId xmlns:a16="http://schemas.microsoft.com/office/drawing/2014/main" id="{CA4E1BB7-3EE7-5049-BE37-A120D644AF68}"/>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64" name="フローチャート: 和接合 63">
              <a:extLst>
                <a:ext uri="{FF2B5EF4-FFF2-40B4-BE49-F238E27FC236}">
                  <a16:creationId xmlns:a16="http://schemas.microsoft.com/office/drawing/2014/main" id="{C672F479-AEF9-93B7-88AD-7699841EAFAD}"/>
                </a:ext>
              </a:extLst>
            </p:cNvPr>
            <p:cNvSpPr/>
            <p:nvPr/>
          </p:nvSpPr>
          <p:spPr>
            <a:xfrm>
              <a:off x="9178873" y="531989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AECADCC3-D562-0D1D-6261-6F9376FDC5A5}"/>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66" name="テキスト ボックス 65">
              <a:extLst>
                <a:ext uri="{FF2B5EF4-FFF2-40B4-BE49-F238E27FC236}">
                  <a16:creationId xmlns:a16="http://schemas.microsoft.com/office/drawing/2014/main" id="{6C024126-6E7F-9934-85AE-8BC598688E8D}"/>
                </a:ext>
              </a:extLst>
            </p:cNvPr>
            <p:cNvSpPr txBox="1"/>
            <p:nvPr/>
          </p:nvSpPr>
          <p:spPr>
            <a:xfrm>
              <a:off x="9448930" y="5603227"/>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67" name="正方形/長方形 66">
            <a:extLst>
              <a:ext uri="{FF2B5EF4-FFF2-40B4-BE49-F238E27FC236}">
                <a16:creationId xmlns:a16="http://schemas.microsoft.com/office/drawing/2014/main" id="{40E0DBCD-B9C0-D02F-2BE2-9F1E62968538}"/>
              </a:ext>
            </a:extLst>
          </p:cNvPr>
          <p:cNvSpPr/>
          <p:nvPr/>
        </p:nvSpPr>
        <p:spPr>
          <a:xfrm>
            <a:off x="6193283" y="2892209"/>
            <a:ext cx="1533519" cy="164873"/>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960910AD-0818-03C6-6707-66373CF2E373}"/>
              </a:ext>
            </a:extLst>
          </p:cNvPr>
          <p:cNvSpPr/>
          <p:nvPr/>
        </p:nvSpPr>
        <p:spPr>
          <a:xfrm>
            <a:off x="6815799" y="3815123"/>
            <a:ext cx="1499440" cy="164873"/>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正方形/長方形 68">
            <a:extLst>
              <a:ext uri="{FF2B5EF4-FFF2-40B4-BE49-F238E27FC236}">
                <a16:creationId xmlns:a16="http://schemas.microsoft.com/office/drawing/2014/main" id="{DEF2455B-0BF4-F64A-2E6B-A78384CA3D14}"/>
              </a:ext>
            </a:extLst>
          </p:cNvPr>
          <p:cNvSpPr/>
          <p:nvPr/>
        </p:nvSpPr>
        <p:spPr>
          <a:xfrm>
            <a:off x="7425098" y="4721234"/>
            <a:ext cx="1499440" cy="164873"/>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正方形/長方形 69">
            <a:extLst>
              <a:ext uri="{FF2B5EF4-FFF2-40B4-BE49-F238E27FC236}">
                <a16:creationId xmlns:a16="http://schemas.microsoft.com/office/drawing/2014/main" id="{69F89693-020C-91FA-37E7-F178C7D0D457}"/>
              </a:ext>
            </a:extLst>
          </p:cNvPr>
          <p:cNvSpPr/>
          <p:nvPr/>
        </p:nvSpPr>
        <p:spPr>
          <a:xfrm>
            <a:off x="8182876" y="2867938"/>
            <a:ext cx="2245638" cy="320481"/>
          </a:xfrm>
          <a:prstGeom prst="rect">
            <a:avLst/>
          </a:prstGeom>
          <a:noFill/>
          <a:ln w="1270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テキスト ボックス 78">
            <a:extLst>
              <a:ext uri="{FF2B5EF4-FFF2-40B4-BE49-F238E27FC236}">
                <a16:creationId xmlns:a16="http://schemas.microsoft.com/office/drawing/2014/main" id="{2BD4DBB8-66E6-7787-C003-927FEBF0278E}"/>
              </a:ext>
            </a:extLst>
          </p:cNvPr>
          <p:cNvSpPr txBox="1"/>
          <p:nvPr/>
        </p:nvSpPr>
        <p:spPr>
          <a:xfrm>
            <a:off x="7032172" y="2254724"/>
            <a:ext cx="4179872"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altLang="ja-JP" b="0" dirty="0"/>
              <a:t>Water Quality Targets are shown in red.</a:t>
            </a:r>
            <a:endParaRPr kumimoji="1" lang="ja-JP" altLang="en-US" dirty="0"/>
          </a:p>
        </p:txBody>
      </p:sp>
    </p:spTree>
    <p:extLst>
      <p:ext uri="{BB962C8B-B14F-4D97-AF65-F5344CB8AC3E}">
        <p14:creationId xmlns:p14="http://schemas.microsoft.com/office/powerpoint/2010/main" val="35116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dirty="0"/>
              <a:t>Summary</a:t>
            </a: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674946"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Develop the RO optimization simulator with new optimizer built in, not based on DDMO.</a:t>
            </a:r>
          </a:p>
          <a:p>
            <a:pPr lvl="1">
              <a:defRPr/>
            </a:pPr>
            <a:r>
              <a:rPr lang="en-US" altLang="ja-JP" sz="2400" dirty="0"/>
              <a:t>I wrote the python code from scratch and introduced into the optimization simulation.</a:t>
            </a:r>
          </a:p>
          <a:p>
            <a:pPr lvl="1">
              <a:defRPr/>
            </a:pPr>
            <a:r>
              <a:rPr lang="en-US" altLang="ja-JP" sz="2400" dirty="0"/>
              <a:t>It assumes that Yokogawa engineer can use it. But it has not yet been fully tested.</a:t>
            </a:r>
          </a:p>
          <a:p>
            <a:pPr lvl="1">
              <a:defRPr/>
            </a:pPr>
            <a:r>
              <a:rPr lang="en-US" altLang="ja-JP" sz="2400" dirty="0"/>
              <a:t>It needs more functions for pilot/demo-scale implementation.</a:t>
            </a:r>
          </a:p>
          <a:p>
            <a:pPr>
              <a:defRPr/>
            </a:pPr>
            <a:r>
              <a:rPr lang="en-US" altLang="ja-JP" sz="2800" dirty="0"/>
              <a:t>Estimate the optimization effect comparing operational cost.</a:t>
            </a:r>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3" y="-20412"/>
            <a:ext cx="6536387" cy="338554"/>
          </a:xfrm>
          <a:prstGeom prst="rect">
            <a:avLst/>
          </a:prstGeom>
          <a:noFill/>
        </p:spPr>
        <p:txBody>
          <a:bodyPr wrap="square" rtlCol="0">
            <a:spAutoFit/>
          </a:bodyPr>
          <a:lstStyle/>
          <a:p>
            <a:r>
              <a:rPr lang="en-US" altLang="ja-JP" sz="1600" b="1" dirty="0">
                <a:solidFill>
                  <a:schemeClr val="bg1"/>
                </a:solidFill>
              </a:rPr>
              <a:t>2. RO</a:t>
            </a:r>
            <a:r>
              <a:rPr lang="ja-JP" altLang="en-US" sz="1600" b="1" dirty="0">
                <a:solidFill>
                  <a:schemeClr val="bg1"/>
                </a:solidFill>
              </a:rPr>
              <a:t> </a:t>
            </a:r>
            <a:r>
              <a:rPr lang="en-US" altLang="ja-JP" sz="1600" b="1" dirty="0">
                <a:solidFill>
                  <a:schemeClr val="bg1"/>
                </a:solidFill>
              </a:rPr>
              <a:t>Optimization Simulation</a:t>
            </a:r>
            <a:endParaRPr kumimoji="1" lang="ja-JP" altLang="en-US" sz="1600" b="1" dirty="0">
              <a:solidFill>
                <a:schemeClr val="bg1"/>
              </a:solidFill>
            </a:endParaRPr>
          </a:p>
        </p:txBody>
      </p:sp>
    </p:spTree>
    <p:extLst>
      <p:ext uri="{BB962C8B-B14F-4D97-AF65-F5344CB8AC3E}">
        <p14:creationId xmlns:p14="http://schemas.microsoft.com/office/powerpoint/2010/main" val="99056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Plant Scheduling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0286"/>
            <a:ext cx="11341887" cy="600165"/>
          </a:xfrm>
        </p:spPr>
        <p:txBody>
          <a:bodyPr/>
          <a:lstStyle/>
          <a:p>
            <a:r>
              <a:rPr lang="en-US" altLang="ja-JP" dirty="0"/>
              <a:t>RO optimization problem is formulated into a scheduling optimization.</a:t>
            </a:r>
          </a:p>
          <a:p>
            <a:r>
              <a:rPr lang="en-US" altLang="ja-JP" dirty="0"/>
              <a:t>The procedure consists of the following steps.</a:t>
            </a:r>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3" y="-20412"/>
            <a:ext cx="5766809" cy="338554"/>
          </a:xfrm>
          <a:prstGeom prst="rect">
            <a:avLst/>
          </a:prstGeom>
          <a:noFill/>
        </p:spPr>
        <p:txBody>
          <a:bodyPr wrap="square" rtlCol="0">
            <a:spAutoFit/>
          </a:bodyPr>
          <a:lstStyle/>
          <a:p>
            <a:r>
              <a:rPr lang="en-US" altLang="ja-JP" sz="1600" b="1" dirty="0">
                <a:solidFill>
                  <a:schemeClr val="bg1"/>
                </a:solidFill>
              </a:rPr>
              <a:t>2. RO</a:t>
            </a:r>
            <a:r>
              <a:rPr lang="ja-JP" altLang="en-US" sz="1600" b="1" dirty="0">
                <a:solidFill>
                  <a:schemeClr val="bg1"/>
                </a:solidFill>
              </a:rPr>
              <a:t> </a:t>
            </a:r>
            <a:r>
              <a:rPr lang="en-US" altLang="ja-JP" sz="1600" b="1" dirty="0">
                <a:solidFill>
                  <a:schemeClr val="bg1"/>
                </a:solidFill>
              </a:rPr>
              <a:t>Optimization Simulation</a:t>
            </a:r>
            <a:endParaRPr kumimoji="1" lang="ja-JP" altLang="en-US" sz="1600" b="1" dirty="0">
              <a:solidFill>
                <a:schemeClr val="bg1"/>
              </a:solidFill>
            </a:endParaRPr>
          </a:p>
        </p:txBody>
      </p:sp>
      <p:sp>
        <p:nvSpPr>
          <p:cNvPr id="2" name="フローチャート: 準備 1">
            <a:extLst>
              <a:ext uri="{FF2B5EF4-FFF2-40B4-BE49-F238E27FC236}">
                <a16:creationId xmlns:a16="http://schemas.microsoft.com/office/drawing/2014/main" id="{5B82540B-B7AD-FC9E-7429-DEC7CC343C98}"/>
              </a:ext>
            </a:extLst>
          </p:cNvPr>
          <p:cNvSpPr/>
          <p:nvPr/>
        </p:nvSpPr>
        <p:spPr>
          <a:xfrm>
            <a:off x="1296316" y="3442008"/>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A</a:t>
            </a:r>
            <a:endParaRPr kumimoji="1" lang="ja-JP" altLang="en-US" dirty="0">
              <a:latin typeface="Times New Roman" panose="02020603050405020304" pitchFamily="18" charset="0"/>
              <a:cs typeface="Times New Roman" panose="02020603050405020304" pitchFamily="18" charset="0"/>
            </a:endParaRPr>
          </a:p>
        </p:txBody>
      </p:sp>
      <p:sp>
        <p:nvSpPr>
          <p:cNvPr id="4" name="フローチャート: 準備 3">
            <a:extLst>
              <a:ext uri="{FF2B5EF4-FFF2-40B4-BE49-F238E27FC236}">
                <a16:creationId xmlns:a16="http://schemas.microsoft.com/office/drawing/2014/main" id="{E9A4EF13-32F1-8BB0-E90B-E75FC7BEB337}"/>
              </a:ext>
            </a:extLst>
          </p:cNvPr>
          <p:cNvSpPr/>
          <p:nvPr/>
        </p:nvSpPr>
        <p:spPr>
          <a:xfrm>
            <a:off x="1286156" y="4700404"/>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B</a:t>
            </a:r>
            <a:endParaRPr kumimoji="1" lang="ja-JP" altLang="en-US" dirty="0">
              <a:latin typeface="Times New Roman" panose="02020603050405020304" pitchFamily="18" charset="0"/>
              <a:cs typeface="Times New Roman" panose="02020603050405020304" pitchFamily="18" charset="0"/>
            </a:endParaRPr>
          </a:p>
        </p:txBody>
      </p:sp>
      <p:cxnSp>
        <p:nvCxnSpPr>
          <p:cNvPr id="7" name="直線矢印コネクタ 6">
            <a:extLst>
              <a:ext uri="{FF2B5EF4-FFF2-40B4-BE49-F238E27FC236}">
                <a16:creationId xmlns:a16="http://schemas.microsoft.com/office/drawing/2014/main" id="{86621622-878B-8BDD-FAEC-8CB48AAA4AF7}"/>
              </a:ext>
            </a:extLst>
          </p:cNvPr>
          <p:cNvCxnSpPr>
            <a:cxnSpLocks/>
            <a:endCxn id="2" idx="1"/>
          </p:cNvCxnSpPr>
          <p:nvPr/>
        </p:nvCxnSpPr>
        <p:spPr>
          <a:xfrm>
            <a:off x="864824" y="3658008"/>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B5ECFAD7-D0B7-E493-8A20-7BA4A3D0DBF9}"/>
              </a:ext>
            </a:extLst>
          </p:cNvPr>
          <p:cNvCxnSpPr>
            <a:cxnSpLocks/>
            <a:endCxn id="4" idx="1"/>
          </p:cNvCxnSpPr>
          <p:nvPr/>
        </p:nvCxnSpPr>
        <p:spPr>
          <a:xfrm flipV="1">
            <a:off x="874221" y="4916404"/>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DAF2E63D-B752-8626-41FD-E14851E9F928}"/>
              </a:ext>
            </a:extLst>
          </p:cNvPr>
          <p:cNvCxnSpPr>
            <a:cxnSpLocks/>
            <a:stCxn id="16" idx="3"/>
          </p:cNvCxnSpPr>
          <p:nvPr/>
        </p:nvCxnSpPr>
        <p:spPr>
          <a:xfrm>
            <a:off x="3352438" y="4257646"/>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76">
            <a:extLst>
              <a:ext uri="{FF2B5EF4-FFF2-40B4-BE49-F238E27FC236}">
                <a16:creationId xmlns:a16="http://schemas.microsoft.com/office/drawing/2014/main" id="{A98B99EF-4CA6-6550-D375-CFABD4F0D2F0}"/>
              </a:ext>
            </a:extLst>
          </p:cNvPr>
          <p:cNvCxnSpPr>
            <a:cxnSpLocks/>
            <a:stCxn id="2" idx="3"/>
            <a:endCxn id="16" idx="1"/>
          </p:cNvCxnSpPr>
          <p:nvPr/>
        </p:nvCxnSpPr>
        <p:spPr>
          <a:xfrm>
            <a:off x="1728316" y="3658008"/>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7">
            <a:extLst>
              <a:ext uri="{FF2B5EF4-FFF2-40B4-BE49-F238E27FC236}">
                <a16:creationId xmlns:a16="http://schemas.microsoft.com/office/drawing/2014/main" id="{14D040F9-55DF-3F8C-7807-599225D84F6F}"/>
              </a:ext>
            </a:extLst>
          </p:cNvPr>
          <p:cNvCxnSpPr>
            <a:cxnSpLocks/>
            <a:stCxn id="4" idx="3"/>
            <a:endCxn id="16" idx="2"/>
          </p:cNvCxnSpPr>
          <p:nvPr/>
        </p:nvCxnSpPr>
        <p:spPr>
          <a:xfrm flipV="1">
            <a:off x="1718156" y="4473646"/>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5143667-3F1A-203B-0813-E6332C1B258B}"/>
                  </a:ext>
                </a:extLst>
              </p:cNvPr>
              <p:cNvSpPr txBox="1"/>
              <p:nvPr/>
            </p:nvSpPr>
            <p:spPr>
              <a:xfrm>
                <a:off x="184556" y="3460621"/>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15" name="テキスト ボックス 14">
                <a:extLst>
                  <a:ext uri="{FF2B5EF4-FFF2-40B4-BE49-F238E27FC236}">
                    <a16:creationId xmlns:a16="http://schemas.microsoft.com/office/drawing/2014/main" id="{85143667-3F1A-203B-0813-E6332C1B258B}"/>
                  </a:ext>
                </a:extLst>
              </p:cNvPr>
              <p:cNvSpPr txBox="1">
                <a:spLocks noRot="1" noChangeAspect="1" noMove="1" noResize="1" noEditPoints="1" noAdjustHandles="1" noChangeArrowheads="1" noChangeShapeType="1" noTextEdit="1"/>
              </p:cNvSpPr>
              <p:nvPr/>
            </p:nvSpPr>
            <p:spPr>
              <a:xfrm>
                <a:off x="184556" y="3460621"/>
                <a:ext cx="670568" cy="338554"/>
              </a:xfrm>
              <a:prstGeom prst="rect">
                <a:avLst/>
              </a:prstGeom>
              <a:blipFill>
                <a:blip r:embed="rId3"/>
                <a:stretch>
                  <a:fillRect b="-12727"/>
                </a:stretch>
              </a:blipFill>
            </p:spPr>
            <p:txBody>
              <a:bodyPr/>
              <a:lstStyle/>
              <a:p>
                <a:r>
                  <a:rPr lang="ja-JP" altLang="en-US">
                    <a:noFill/>
                  </a:rPr>
                  <a:t> </a:t>
                </a:r>
              </a:p>
            </p:txBody>
          </p:sp>
        </mc:Fallback>
      </mc:AlternateContent>
      <p:sp>
        <p:nvSpPr>
          <p:cNvPr id="16" name="フローチャート: 準備 15">
            <a:extLst>
              <a:ext uri="{FF2B5EF4-FFF2-40B4-BE49-F238E27FC236}">
                <a16:creationId xmlns:a16="http://schemas.microsoft.com/office/drawing/2014/main" id="{82D1E2EA-D8B7-1817-E103-44CDA1786EB6}"/>
              </a:ext>
            </a:extLst>
          </p:cNvPr>
          <p:cNvSpPr/>
          <p:nvPr/>
        </p:nvSpPr>
        <p:spPr>
          <a:xfrm>
            <a:off x="2920438" y="4041646"/>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Times New Roman" panose="02020603050405020304" pitchFamily="18" charset="0"/>
                <a:cs typeface="Times New Roman" panose="02020603050405020304" pitchFamily="18" charset="0"/>
              </a:rPr>
              <a:t>C</a:t>
            </a:r>
            <a:endParaRPr kumimoji="1" lang="ja-JP" altLang="en-US" dirty="0">
              <a:latin typeface="Times New Roman" panose="02020603050405020304" pitchFamily="18" charset="0"/>
              <a:cs typeface="Times New Roman" panose="02020603050405020304" pitchFamily="18" charset="0"/>
            </a:endParaRPr>
          </a:p>
        </p:txBody>
      </p:sp>
      <p:sp>
        <p:nvSpPr>
          <p:cNvPr id="17" name="テキスト ボックス 16">
            <a:extLst>
              <a:ext uri="{FF2B5EF4-FFF2-40B4-BE49-F238E27FC236}">
                <a16:creationId xmlns:a16="http://schemas.microsoft.com/office/drawing/2014/main" id="{6A210021-4A1B-F4C9-496A-0D1298933949}"/>
              </a:ext>
            </a:extLst>
          </p:cNvPr>
          <p:cNvSpPr txBox="1"/>
          <p:nvPr/>
        </p:nvSpPr>
        <p:spPr>
          <a:xfrm>
            <a:off x="595778" y="5411776"/>
            <a:ext cx="1279517"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Facility Model</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05C471B-8FF3-FEE2-1621-3F00CCD1C0A8}"/>
                  </a:ext>
                </a:extLst>
              </p:cNvPr>
              <p:cNvSpPr txBox="1"/>
              <p:nvPr/>
            </p:nvSpPr>
            <p:spPr>
              <a:xfrm>
                <a:off x="174778" y="4727009"/>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18" name="テキスト ボックス 17">
                <a:extLst>
                  <a:ext uri="{FF2B5EF4-FFF2-40B4-BE49-F238E27FC236}">
                    <a16:creationId xmlns:a16="http://schemas.microsoft.com/office/drawing/2014/main" id="{005C471B-8FF3-FEE2-1621-3F00CCD1C0A8}"/>
                  </a:ext>
                </a:extLst>
              </p:cNvPr>
              <p:cNvSpPr txBox="1">
                <a:spLocks noRot="1" noChangeAspect="1" noMove="1" noResize="1" noEditPoints="1" noAdjustHandles="1" noChangeArrowheads="1" noChangeShapeType="1" noTextEdit="1"/>
              </p:cNvSpPr>
              <p:nvPr/>
            </p:nvSpPr>
            <p:spPr>
              <a:xfrm>
                <a:off x="174778" y="4727009"/>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2D0163B-C3A8-C98C-BF1C-F4A57F60A544}"/>
                  </a:ext>
                </a:extLst>
              </p:cNvPr>
              <p:cNvSpPr txBox="1"/>
              <p:nvPr/>
            </p:nvSpPr>
            <p:spPr>
              <a:xfrm>
                <a:off x="3517757" y="3834995"/>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19" name="テキスト ボックス 18">
                <a:extLst>
                  <a:ext uri="{FF2B5EF4-FFF2-40B4-BE49-F238E27FC236}">
                    <a16:creationId xmlns:a16="http://schemas.microsoft.com/office/drawing/2014/main" id="{D2D0163B-C3A8-C98C-BF1C-F4A57F60A544}"/>
                  </a:ext>
                </a:extLst>
              </p:cNvPr>
              <p:cNvSpPr txBox="1">
                <a:spLocks noRot="1" noChangeAspect="1" noMove="1" noResize="1" noEditPoints="1" noAdjustHandles="1" noChangeArrowheads="1" noChangeShapeType="1" noTextEdit="1"/>
              </p:cNvSpPr>
              <p:nvPr/>
            </p:nvSpPr>
            <p:spPr>
              <a:xfrm>
                <a:off x="3517757" y="3834995"/>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0E9F0CB-EA99-E37B-3CE6-D6EF3A818ABD}"/>
                  </a:ext>
                </a:extLst>
              </p:cNvPr>
              <p:cNvSpPr txBox="1"/>
              <p:nvPr/>
            </p:nvSpPr>
            <p:spPr>
              <a:xfrm>
                <a:off x="2274954" y="3465841"/>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20" name="テキスト ボックス 19">
                <a:extLst>
                  <a:ext uri="{FF2B5EF4-FFF2-40B4-BE49-F238E27FC236}">
                    <a16:creationId xmlns:a16="http://schemas.microsoft.com/office/drawing/2014/main" id="{90E9F0CB-EA99-E37B-3CE6-D6EF3A818ABD}"/>
                  </a:ext>
                </a:extLst>
              </p:cNvPr>
              <p:cNvSpPr txBox="1">
                <a:spLocks noRot="1" noChangeAspect="1" noMove="1" noResize="1" noEditPoints="1" noAdjustHandles="1" noChangeArrowheads="1" noChangeShapeType="1" noTextEdit="1"/>
              </p:cNvSpPr>
              <p:nvPr/>
            </p:nvSpPr>
            <p:spPr>
              <a:xfrm>
                <a:off x="2274954" y="3465841"/>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2E8AD93A-F946-5330-5B2D-BB9BB08D2B4F}"/>
                  </a:ext>
                </a:extLst>
              </p:cNvPr>
              <p:cNvSpPr txBox="1"/>
              <p:nvPr/>
            </p:nvSpPr>
            <p:spPr>
              <a:xfrm>
                <a:off x="2052542" y="4564211"/>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21" name="テキスト ボックス 20">
                <a:extLst>
                  <a:ext uri="{FF2B5EF4-FFF2-40B4-BE49-F238E27FC236}">
                    <a16:creationId xmlns:a16="http://schemas.microsoft.com/office/drawing/2014/main" id="{2E8AD93A-F946-5330-5B2D-BB9BB08D2B4F}"/>
                  </a:ext>
                </a:extLst>
              </p:cNvPr>
              <p:cNvSpPr txBox="1">
                <a:spLocks noRot="1" noChangeAspect="1" noMove="1" noResize="1" noEditPoints="1" noAdjustHandles="1" noChangeArrowheads="1" noChangeShapeType="1" noTextEdit="1"/>
              </p:cNvSpPr>
              <p:nvPr/>
            </p:nvSpPr>
            <p:spPr>
              <a:xfrm>
                <a:off x="2052542" y="4564211"/>
                <a:ext cx="690125" cy="338554"/>
              </a:xfrm>
              <a:prstGeom prst="rect">
                <a:avLst/>
              </a:prstGeom>
              <a:blipFill>
                <a:blip r:embed="rId7"/>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348144B4-F194-DE7A-B56F-C1AAAEA0897D}"/>
                  </a:ext>
                </a:extLst>
              </p:cNvPr>
              <p:cNvSpPr txBox="1"/>
              <p:nvPr/>
            </p:nvSpPr>
            <p:spPr>
              <a:xfrm>
                <a:off x="3201202" y="4355726"/>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24" name="テキスト ボックス 23">
                <a:extLst>
                  <a:ext uri="{FF2B5EF4-FFF2-40B4-BE49-F238E27FC236}">
                    <a16:creationId xmlns:a16="http://schemas.microsoft.com/office/drawing/2014/main" id="{348144B4-F194-DE7A-B56F-C1AAAEA0897D}"/>
                  </a:ext>
                </a:extLst>
              </p:cNvPr>
              <p:cNvSpPr txBox="1">
                <a:spLocks noRot="1" noChangeAspect="1" noMove="1" noResize="1" noEditPoints="1" noAdjustHandles="1" noChangeArrowheads="1" noChangeShapeType="1" noTextEdit="1"/>
              </p:cNvSpPr>
              <p:nvPr/>
            </p:nvSpPr>
            <p:spPr>
              <a:xfrm>
                <a:off x="3201202" y="4355726"/>
                <a:ext cx="691022" cy="338554"/>
              </a:xfrm>
              <a:prstGeom prst="rect">
                <a:avLst/>
              </a:prstGeom>
              <a:blipFill>
                <a:blip r:embed="rId8"/>
                <a:stretch>
                  <a:fillRect b="-12727"/>
                </a:stretch>
              </a:blipFill>
            </p:spPr>
            <p:txBody>
              <a:bodyPr/>
              <a:lstStyle/>
              <a:p>
                <a:r>
                  <a:rPr lang="ja-JP" altLang="en-US">
                    <a:noFill/>
                  </a:rPr>
                  <a:t> </a:t>
                </a:r>
              </a:p>
            </p:txBody>
          </p:sp>
        </mc:Fallback>
      </mc:AlternateContent>
      <p:sp>
        <p:nvSpPr>
          <p:cNvPr id="25" name="フローチャート: 準備 24">
            <a:extLst>
              <a:ext uri="{FF2B5EF4-FFF2-40B4-BE49-F238E27FC236}">
                <a16:creationId xmlns:a16="http://schemas.microsoft.com/office/drawing/2014/main" id="{F6C81C21-7AFB-A11C-C7E4-CE4033067259}"/>
              </a:ext>
            </a:extLst>
          </p:cNvPr>
          <p:cNvSpPr/>
          <p:nvPr/>
        </p:nvSpPr>
        <p:spPr>
          <a:xfrm>
            <a:off x="164891" y="5385599"/>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DE97752A-82CE-08DA-238F-F68C874BE674}"/>
                  </a:ext>
                </a:extLst>
              </p:cNvPr>
              <p:cNvSpPr txBox="1"/>
              <p:nvPr/>
            </p:nvSpPr>
            <p:spPr>
              <a:xfrm>
                <a:off x="1906874" y="5399429"/>
                <a:ext cx="1968744" cy="307777"/>
              </a:xfrm>
              <a:prstGeom prst="rect">
                <a:avLst/>
              </a:prstGeom>
              <a:noFill/>
            </p:spPr>
            <p:txBody>
              <a:bodyPr wrap="none" rtlCol="0">
                <a:spAutoFit/>
              </a:bodyPr>
              <a:lstStyle/>
              <a:p>
                <a14:m>
                  <m:oMath xmlns:m="http://schemas.openxmlformats.org/officeDocument/2006/math">
                    <m:r>
                      <a:rPr kumimoji="1" lang="en-US" altLang="ja-JP" sz="1400" b="0" i="1" smtClean="0">
                        <a:solidFill>
                          <a:schemeClr val="tx1"/>
                        </a:solidFill>
                        <a:latin typeface="Cambria Math" panose="02040503050406030204" pitchFamily="18" charset="0"/>
                      </a:rPr>
                      <m:t>𝑥</m:t>
                    </m:r>
                  </m:oMath>
                </a14:m>
                <a:r>
                  <a:rPr kumimoji="1" lang="en-US" altLang="ja-JP" sz="1400" dirty="0">
                    <a:solidFill>
                      <a:schemeClr val="tx1"/>
                    </a:solidFill>
                    <a:latin typeface="Times New Roman" panose="02020603050405020304" pitchFamily="18" charset="0"/>
                    <a:cs typeface="Times New Roman" panose="02020603050405020304" pitchFamily="18" charset="0"/>
                  </a:rPr>
                  <a:t>:</a:t>
                </a:r>
                <a:r>
                  <a:rPr kumimoji="1" lang="ja-JP" altLang="en-US" sz="1400" dirty="0">
                    <a:solidFill>
                      <a:schemeClr val="tx1"/>
                    </a:solidFill>
                    <a:latin typeface="Times New Roman" panose="02020603050405020304" pitchFamily="18" charset="0"/>
                    <a:cs typeface="Times New Roman" panose="02020603050405020304" pitchFamily="18" charset="0"/>
                  </a:rPr>
                  <a:t> </a:t>
                </a:r>
                <a:r>
                  <a:rPr kumimoji="1" lang="en-US" altLang="ja-JP" sz="1400" dirty="0">
                    <a:solidFill>
                      <a:schemeClr val="tx1"/>
                    </a:solidFill>
                    <a:latin typeface="Times New Roman" panose="02020603050405020304" pitchFamily="18" charset="0"/>
                    <a:cs typeface="Times New Roman" panose="02020603050405020304" pitchFamily="18" charset="0"/>
                  </a:rPr>
                  <a:t>Optimization Variable</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2" name="テキスト ボックス 31">
                <a:extLst>
                  <a:ext uri="{FF2B5EF4-FFF2-40B4-BE49-F238E27FC236}">
                    <a16:creationId xmlns:a16="http://schemas.microsoft.com/office/drawing/2014/main" id="{DE97752A-82CE-08DA-238F-F68C874BE674}"/>
                  </a:ext>
                </a:extLst>
              </p:cNvPr>
              <p:cNvSpPr txBox="1">
                <a:spLocks noRot="1" noChangeAspect="1" noMove="1" noResize="1" noEditPoints="1" noAdjustHandles="1" noChangeArrowheads="1" noChangeShapeType="1" noTextEdit="1"/>
              </p:cNvSpPr>
              <p:nvPr/>
            </p:nvSpPr>
            <p:spPr>
              <a:xfrm>
                <a:off x="1906874" y="5399429"/>
                <a:ext cx="1968744" cy="307777"/>
              </a:xfrm>
              <a:prstGeom prst="rect">
                <a:avLst/>
              </a:prstGeom>
              <a:blipFill>
                <a:blip r:embed="rId9"/>
                <a:stretch>
                  <a:fillRect t="-4000" b="-20000"/>
                </a:stretch>
              </a:blipFill>
            </p:spPr>
            <p:txBody>
              <a:bodyPr/>
              <a:lstStyle/>
              <a:p>
                <a:r>
                  <a:rPr lang="ja-JP" altLang="en-US">
                    <a:noFill/>
                  </a:rPr>
                  <a:t> </a:t>
                </a:r>
              </a:p>
            </p:txBody>
          </p:sp>
        </mc:Fallback>
      </mc:AlternateContent>
      <p:sp>
        <p:nvSpPr>
          <p:cNvPr id="36" name="正方形/長方形 35">
            <a:extLst>
              <a:ext uri="{FF2B5EF4-FFF2-40B4-BE49-F238E27FC236}">
                <a16:creationId xmlns:a16="http://schemas.microsoft.com/office/drawing/2014/main" id="{91A0D766-C9AD-13CB-2AB7-CE505370B226}"/>
              </a:ext>
            </a:extLst>
          </p:cNvPr>
          <p:cNvSpPr/>
          <p:nvPr/>
        </p:nvSpPr>
        <p:spPr>
          <a:xfrm rot="5400000">
            <a:off x="1703528" y="661252"/>
            <a:ext cx="526629" cy="360390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1. Drawing Flow Chart</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sp>
        <p:nvSpPr>
          <p:cNvPr id="37" name="二等辺三角形 36">
            <a:extLst>
              <a:ext uri="{FF2B5EF4-FFF2-40B4-BE49-F238E27FC236}">
                <a16:creationId xmlns:a16="http://schemas.microsoft.com/office/drawing/2014/main" id="{9D23F366-A670-8ECF-0E63-C8317D95FC45}"/>
              </a:ext>
            </a:extLst>
          </p:cNvPr>
          <p:cNvSpPr/>
          <p:nvPr/>
        </p:nvSpPr>
        <p:spPr>
          <a:xfrm rot="5400000">
            <a:off x="3858972" y="4309971"/>
            <a:ext cx="889493" cy="22824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952DE8E1-E62D-1407-58C0-78B30F66D7F5}"/>
                  </a:ext>
                </a:extLst>
              </p:cNvPr>
              <p:cNvSpPr txBox="1"/>
              <p:nvPr/>
            </p:nvSpPr>
            <p:spPr>
              <a:xfrm>
                <a:off x="5411969" y="2982973"/>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38" name="テキスト ボックス 37">
                <a:extLst>
                  <a:ext uri="{FF2B5EF4-FFF2-40B4-BE49-F238E27FC236}">
                    <a16:creationId xmlns:a16="http://schemas.microsoft.com/office/drawing/2014/main" id="{952DE8E1-E62D-1407-58C0-78B30F66D7F5}"/>
                  </a:ext>
                </a:extLst>
              </p:cNvPr>
              <p:cNvSpPr txBox="1">
                <a:spLocks noRot="1" noChangeAspect="1" noMove="1" noResize="1" noEditPoints="1" noAdjustHandles="1" noChangeArrowheads="1" noChangeShapeType="1" noTextEdit="1"/>
              </p:cNvSpPr>
              <p:nvPr/>
            </p:nvSpPr>
            <p:spPr>
              <a:xfrm>
                <a:off x="5411969" y="2982973"/>
                <a:ext cx="715330" cy="307777"/>
              </a:xfrm>
              <a:prstGeom prst="rect">
                <a:avLst/>
              </a:prstGeom>
              <a:blipFill>
                <a:blip r:embed="rId10"/>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52E442D0-980F-6FDA-F223-C52C546F81A9}"/>
                  </a:ext>
                </a:extLst>
              </p:cNvPr>
              <p:cNvSpPr txBox="1"/>
              <p:nvPr/>
            </p:nvSpPr>
            <p:spPr>
              <a:xfrm>
                <a:off x="4490297" y="2983380"/>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39" name="テキスト ボックス 38">
                <a:extLst>
                  <a:ext uri="{FF2B5EF4-FFF2-40B4-BE49-F238E27FC236}">
                    <a16:creationId xmlns:a16="http://schemas.microsoft.com/office/drawing/2014/main" id="{52E442D0-980F-6FDA-F223-C52C546F81A9}"/>
                  </a:ext>
                </a:extLst>
              </p:cNvPr>
              <p:cNvSpPr txBox="1">
                <a:spLocks noRot="1" noChangeAspect="1" noMove="1" noResize="1" noEditPoints="1" noAdjustHandles="1" noChangeArrowheads="1" noChangeShapeType="1" noTextEdit="1"/>
              </p:cNvSpPr>
              <p:nvPr/>
            </p:nvSpPr>
            <p:spPr>
              <a:xfrm>
                <a:off x="4490297" y="2983380"/>
                <a:ext cx="846706" cy="307777"/>
              </a:xfrm>
              <a:prstGeom prst="rect">
                <a:avLst/>
              </a:prstGeom>
              <a:blipFill>
                <a:blip r:embed="rId11"/>
                <a:stretch>
                  <a:fillRect r="-2174"/>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0E57AD5-8E49-9FE9-90C9-D2E44370F25F}"/>
              </a:ext>
            </a:extLst>
          </p:cNvPr>
          <p:cNvSpPr txBox="1"/>
          <p:nvPr/>
        </p:nvSpPr>
        <p:spPr>
          <a:xfrm>
            <a:off x="6342248" y="2982973"/>
            <a:ext cx="1526380"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(Operational Cost)</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EC72AE8B-BE88-0B1D-983E-518E66C5D937}"/>
                  </a:ext>
                </a:extLst>
              </p:cNvPr>
              <p:cNvSpPr txBox="1"/>
              <p:nvPr/>
            </p:nvSpPr>
            <p:spPr>
              <a:xfrm>
                <a:off x="4435613" y="3273899"/>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1" name="テキスト ボックス 40">
                <a:extLst>
                  <a:ext uri="{FF2B5EF4-FFF2-40B4-BE49-F238E27FC236}">
                    <a16:creationId xmlns:a16="http://schemas.microsoft.com/office/drawing/2014/main" id="{EC72AE8B-BE88-0B1D-983E-518E66C5D937}"/>
                  </a:ext>
                </a:extLst>
              </p:cNvPr>
              <p:cNvSpPr txBox="1">
                <a:spLocks noRot="1" noChangeAspect="1" noMove="1" noResize="1" noEditPoints="1" noAdjustHandles="1" noChangeArrowheads="1" noChangeShapeType="1" noTextEdit="1"/>
              </p:cNvSpPr>
              <p:nvPr/>
            </p:nvSpPr>
            <p:spPr>
              <a:xfrm>
                <a:off x="4435613" y="3273899"/>
                <a:ext cx="846706" cy="307777"/>
              </a:xfrm>
              <a:prstGeom prst="rect">
                <a:avLst/>
              </a:prstGeom>
              <a:blipFill>
                <a:blip r:embed="rId12"/>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99B4D32-F825-F84F-222A-D2F3C1EDD95C}"/>
                  </a:ext>
                </a:extLst>
              </p:cNvPr>
              <p:cNvSpPr txBox="1"/>
              <p:nvPr/>
            </p:nvSpPr>
            <p:spPr>
              <a:xfrm>
                <a:off x="4765496" y="3621517"/>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2" name="テキスト ボックス 41">
                <a:extLst>
                  <a:ext uri="{FF2B5EF4-FFF2-40B4-BE49-F238E27FC236}">
                    <a16:creationId xmlns:a16="http://schemas.microsoft.com/office/drawing/2014/main" id="{799B4D32-F825-F84F-222A-D2F3C1EDD95C}"/>
                  </a:ext>
                </a:extLst>
              </p:cNvPr>
              <p:cNvSpPr txBox="1">
                <a:spLocks noRot="1" noChangeAspect="1" noMove="1" noResize="1" noEditPoints="1" noAdjustHandles="1" noChangeArrowheads="1" noChangeShapeType="1" noTextEdit="1"/>
              </p:cNvSpPr>
              <p:nvPr/>
            </p:nvSpPr>
            <p:spPr>
              <a:xfrm>
                <a:off x="4765496" y="3621517"/>
                <a:ext cx="1846149"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F972B0F-6D50-FB71-59A6-957BD85FB279}"/>
                  </a:ext>
                </a:extLst>
              </p:cNvPr>
              <p:cNvSpPr txBox="1"/>
              <p:nvPr/>
            </p:nvSpPr>
            <p:spPr>
              <a:xfrm>
                <a:off x="4592347" y="4433237"/>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3" name="テキスト ボックス 42">
                <a:extLst>
                  <a:ext uri="{FF2B5EF4-FFF2-40B4-BE49-F238E27FC236}">
                    <a16:creationId xmlns:a16="http://schemas.microsoft.com/office/drawing/2014/main" id="{1F972B0F-6D50-FB71-59A6-957BD85FB279}"/>
                  </a:ext>
                </a:extLst>
              </p:cNvPr>
              <p:cNvSpPr txBox="1">
                <a:spLocks noRot="1" noChangeAspect="1" noMove="1" noResize="1" noEditPoints="1" noAdjustHandles="1" noChangeArrowheads="1" noChangeShapeType="1" noTextEdit="1"/>
              </p:cNvSpPr>
              <p:nvPr/>
            </p:nvSpPr>
            <p:spPr>
              <a:xfrm>
                <a:off x="4592347" y="4433237"/>
                <a:ext cx="2124324" cy="307777"/>
              </a:xfrm>
              <a:prstGeom prst="rect">
                <a:avLst/>
              </a:prstGeom>
              <a:blipFill>
                <a:blip r:embed="rId14"/>
                <a:stretch>
                  <a:fillRect/>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72B7499E-5B98-44C2-880A-1B4CFE56EB0F}"/>
              </a:ext>
            </a:extLst>
          </p:cNvPr>
          <p:cNvSpPr txBox="1"/>
          <p:nvPr/>
        </p:nvSpPr>
        <p:spPr>
          <a:xfrm>
            <a:off x="6338793" y="5130984"/>
            <a:ext cx="1965603"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(Facility Characteristics)</a:t>
            </a:r>
            <a:endParaRPr kumimoji="1" lang="ja-JP" altLang="en-US" sz="1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440DB90-7364-6A98-8F66-E7FF95A90C32}"/>
                  </a:ext>
                </a:extLst>
              </p:cNvPr>
              <p:cNvSpPr txBox="1"/>
              <p:nvPr/>
            </p:nvSpPr>
            <p:spPr>
              <a:xfrm>
                <a:off x="5174410" y="4815522"/>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5" name="テキスト ボックス 44">
                <a:extLst>
                  <a:ext uri="{FF2B5EF4-FFF2-40B4-BE49-F238E27FC236}">
                    <a16:creationId xmlns:a16="http://schemas.microsoft.com/office/drawing/2014/main" id="{D440DB90-7364-6A98-8F66-E7FF95A90C32}"/>
                  </a:ext>
                </a:extLst>
              </p:cNvPr>
              <p:cNvSpPr txBox="1">
                <a:spLocks noRot="1" noChangeAspect="1" noMove="1" noResize="1" noEditPoints="1" noAdjustHandles="1" noChangeArrowheads="1" noChangeShapeType="1" noTextEdit="1"/>
              </p:cNvSpPr>
              <p:nvPr/>
            </p:nvSpPr>
            <p:spPr>
              <a:xfrm>
                <a:off x="5174410" y="4815522"/>
                <a:ext cx="1028318"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09A25C94-06FD-EE0C-9330-2269A1B239B7}"/>
                  </a:ext>
                </a:extLst>
              </p:cNvPr>
              <p:cNvSpPr txBox="1"/>
              <p:nvPr/>
            </p:nvSpPr>
            <p:spPr>
              <a:xfrm>
                <a:off x="5224016" y="5132839"/>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6" name="テキスト ボックス 45">
                <a:extLst>
                  <a:ext uri="{FF2B5EF4-FFF2-40B4-BE49-F238E27FC236}">
                    <a16:creationId xmlns:a16="http://schemas.microsoft.com/office/drawing/2014/main" id="{09A25C94-06FD-EE0C-9330-2269A1B239B7}"/>
                  </a:ext>
                </a:extLst>
              </p:cNvPr>
              <p:cNvSpPr txBox="1">
                <a:spLocks noRot="1" noChangeAspect="1" noMove="1" noResize="1" noEditPoints="1" noAdjustHandles="1" noChangeArrowheads="1" noChangeShapeType="1" noTextEdit="1"/>
              </p:cNvSpPr>
              <p:nvPr/>
            </p:nvSpPr>
            <p:spPr>
              <a:xfrm>
                <a:off x="5224016" y="5132839"/>
                <a:ext cx="939576" cy="307777"/>
              </a:xfrm>
              <a:prstGeom prst="rect">
                <a:avLst/>
              </a:prstGeom>
              <a:blipFill>
                <a:blip r:embed="rId16"/>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82609CA7-176E-371F-461D-531E10B186C2}"/>
                  </a:ext>
                </a:extLst>
              </p:cNvPr>
              <p:cNvSpPr txBox="1"/>
              <p:nvPr/>
            </p:nvSpPr>
            <p:spPr>
              <a:xfrm>
                <a:off x="5222435" y="5460029"/>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8" name="テキスト ボックス 47">
                <a:extLst>
                  <a:ext uri="{FF2B5EF4-FFF2-40B4-BE49-F238E27FC236}">
                    <a16:creationId xmlns:a16="http://schemas.microsoft.com/office/drawing/2014/main" id="{82609CA7-176E-371F-461D-531E10B186C2}"/>
                  </a:ext>
                </a:extLst>
              </p:cNvPr>
              <p:cNvSpPr txBox="1">
                <a:spLocks noRot="1" noChangeAspect="1" noMove="1" noResize="1" noEditPoints="1" noAdjustHandles="1" noChangeArrowheads="1" noChangeShapeType="1" noTextEdit="1"/>
              </p:cNvSpPr>
              <p:nvPr/>
            </p:nvSpPr>
            <p:spPr>
              <a:xfrm>
                <a:off x="5222435" y="5460029"/>
                <a:ext cx="939576" cy="307777"/>
              </a:xfrm>
              <a:prstGeom prst="rect">
                <a:avLst/>
              </a:prstGeom>
              <a:blipFill>
                <a:blip r:embed="rId17"/>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0E7EA628-127C-FD89-E650-5DDB3818FF3F}"/>
                  </a:ext>
                </a:extLst>
              </p:cNvPr>
              <p:cNvSpPr txBox="1"/>
              <p:nvPr/>
            </p:nvSpPr>
            <p:spPr>
              <a:xfrm>
                <a:off x="4417841" y="3564313"/>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latin typeface="Times New Roman" panose="02020603050405020304" pitchFamily="18" charset="0"/>
                  <a:cs typeface="Times New Roman" panose="02020603050405020304" pitchFamily="18" charset="0"/>
                </a:endParaRPr>
              </a:p>
            </p:txBody>
          </p:sp>
        </mc:Choice>
        <mc:Fallback xmlns="">
          <p:sp>
            <p:nvSpPr>
              <p:cNvPr id="49" name="テキスト ボックス 48">
                <a:extLst>
                  <a:ext uri="{FF2B5EF4-FFF2-40B4-BE49-F238E27FC236}">
                    <a16:creationId xmlns:a16="http://schemas.microsoft.com/office/drawing/2014/main" id="{0E7EA628-127C-FD89-E650-5DDB3818FF3F}"/>
                  </a:ext>
                </a:extLst>
              </p:cNvPr>
              <p:cNvSpPr txBox="1">
                <a:spLocks noRot="1" noChangeAspect="1" noMove="1" noResize="1" noEditPoints="1" noAdjustHandles="1" noChangeArrowheads="1" noChangeShapeType="1" noTextEdit="1"/>
              </p:cNvSpPr>
              <p:nvPr/>
            </p:nvSpPr>
            <p:spPr>
              <a:xfrm>
                <a:off x="4417841" y="3564313"/>
                <a:ext cx="452566" cy="2353401"/>
              </a:xfrm>
              <a:prstGeom prst="rect">
                <a:avLst/>
              </a:prstGeom>
              <a:blipFill>
                <a:blip r:embed="rId18"/>
                <a:stretch>
                  <a:fillRect/>
                </a:stretch>
              </a:blipFill>
            </p:spPr>
            <p:txBody>
              <a:bodyPr/>
              <a:lstStyle/>
              <a:p>
                <a:r>
                  <a:rPr lang="ja-JP" altLang="en-US">
                    <a:noFill/>
                  </a:rPr>
                  <a:t> </a:t>
                </a:r>
              </a:p>
            </p:txBody>
          </p:sp>
        </mc:Fallback>
      </mc:AlternateContent>
      <p:sp>
        <p:nvSpPr>
          <p:cNvPr id="50" name="正方形/長方形 49">
            <a:extLst>
              <a:ext uri="{FF2B5EF4-FFF2-40B4-BE49-F238E27FC236}">
                <a16:creationId xmlns:a16="http://schemas.microsoft.com/office/drawing/2014/main" id="{A3160D51-5B96-3A63-D5FA-89B4E565376D}"/>
              </a:ext>
            </a:extLst>
          </p:cNvPr>
          <p:cNvSpPr/>
          <p:nvPr/>
        </p:nvSpPr>
        <p:spPr>
          <a:xfrm rot="5400000">
            <a:off x="6032866" y="608151"/>
            <a:ext cx="515590" cy="371009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2. Formulation </a:t>
            </a:r>
          </a:p>
          <a:p>
            <a:pPr algn="ctr"/>
            <a:r>
              <a:rPr kumimoji="1" lang="en-US" altLang="ja-JP" dirty="0">
                <a:solidFill>
                  <a:schemeClr val="bg1"/>
                </a:solidFill>
                <a:latin typeface="Times New Roman" panose="02020603050405020304" pitchFamily="18" charset="0"/>
                <a:cs typeface="Times New Roman" panose="02020603050405020304" pitchFamily="18" charset="0"/>
              </a:rPr>
              <a:t>Optimization Problem</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cxnSp>
        <p:nvCxnSpPr>
          <p:cNvPr id="51" name="直線矢印コネクタ 50">
            <a:extLst>
              <a:ext uri="{FF2B5EF4-FFF2-40B4-BE49-F238E27FC236}">
                <a16:creationId xmlns:a16="http://schemas.microsoft.com/office/drawing/2014/main" id="{99139ADD-1D60-90BA-3F4A-0A402D09A919}"/>
              </a:ext>
            </a:extLst>
          </p:cNvPr>
          <p:cNvCxnSpPr>
            <a:cxnSpLocks/>
          </p:cNvCxnSpPr>
          <p:nvPr/>
        </p:nvCxnSpPr>
        <p:spPr>
          <a:xfrm flipV="1">
            <a:off x="9128597" y="2932551"/>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CA3302CE-A8EC-5E99-02EF-7D5C575A4503}"/>
                  </a:ext>
                </a:extLst>
              </p:cNvPr>
              <p:cNvSpPr txBox="1"/>
              <p:nvPr/>
            </p:nvSpPr>
            <p:spPr>
              <a:xfrm>
                <a:off x="10164038" y="5089617"/>
                <a:ext cx="776751" cy="338554"/>
              </a:xfrm>
              <a:prstGeom prst="rect">
                <a:avLst/>
              </a:prstGeom>
              <a:noFill/>
            </p:spPr>
            <p:txBody>
              <a:bodyPr wrap="none" rtlCol="0">
                <a:spAutoFit/>
              </a:bodyPr>
              <a:lstStyle/>
              <a:p>
                <a:r>
                  <a:rPr kumimoji="1" lang="en-US" altLang="ja-JP" sz="1600" dirty="0">
                    <a:latin typeface="Times New Roman" panose="02020603050405020304" pitchFamily="18" charset="0"/>
                    <a:cs typeface="Times New Roman" panose="02020603050405020304" pitchFamily="18" charset="0"/>
                  </a:rPr>
                  <a:t>Time </a:t>
                </a:r>
                <a14:m>
                  <m:oMath xmlns:m="http://schemas.openxmlformats.org/officeDocument/2006/math">
                    <m:r>
                      <a:rPr kumimoji="1" lang="en-US" altLang="ja-JP" sz="1600" i="1" smtClean="0">
                        <a:latin typeface="Cambria Math" panose="02040503050406030204" pitchFamily="18" charset="0"/>
                      </a:rPr>
                      <m:t>𝑡</m:t>
                    </m:r>
                  </m:oMath>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57" name="テキスト ボックス 56">
                <a:extLst>
                  <a:ext uri="{FF2B5EF4-FFF2-40B4-BE49-F238E27FC236}">
                    <a16:creationId xmlns:a16="http://schemas.microsoft.com/office/drawing/2014/main" id="{CA3302CE-A8EC-5E99-02EF-7D5C575A4503}"/>
                  </a:ext>
                </a:extLst>
              </p:cNvPr>
              <p:cNvSpPr txBox="1">
                <a:spLocks noRot="1" noChangeAspect="1" noMove="1" noResize="1" noEditPoints="1" noAdjustHandles="1" noChangeArrowheads="1" noChangeShapeType="1" noTextEdit="1"/>
              </p:cNvSpPr>
              <p:nvPr/>
            </p:nvSpPr>
            <p:spPr>
              <a:xfrm>
                <a:off x="10164038" y="5089617"/>
                <a:ext cx="776751" cy="338554"/>
              </a:xfrm>
              <a:prstGeom prst="rect">
                <a:avLst/>
              </a:prstGeom>
              <a:blipFill>
                <a:blip r:embed="rId19"/>
                <a:stretch>
                  <a:fillRect l="-390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9639332-5C09-588D-62A8-852A28B1E750}"/>
                  </a:ext>
                </a:extLst>
              </p:cNvPr>
              <p:cNvSpPr txBox="1"/>
              <p:nvPr/>
            </p:nvSpPr>
            <p:spPr>
              <a:xfrm>
                <a:off x="8668025" y="3279514"/>
                <a:ext cx="439736"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1</m:t>
                          </m:r>
                        </m:sub>
                      </m:sSub>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58" name="テキスト ボックス 57">
                <a:extLst>
                  <a:ext uri="{FF2B5EF4-FFF2-40B4-BE49-F238E27FC236}">
                    <a16:creationId xmlns:a16="http://schemas.microsoft.com/office/drawing/2014/main" id="{19639332-5C09-588D-62A8-852A28B1E750}"/>
                  </a:ext>
                </a:extLst>
              </p:cNvPr>
              <p:cNvSpPr txBox="1">
                <a:spLocks noRot="1" noChangeAspect="1" noMove="1" noResize="1" noEditPoints="1" noAdjustHandles="1" noChangeArrowheads="1" noChangeShapeType="1" noTextEdit="1"/>
              </p:cNvSpPr>
              <p:nvPr/>
            </p:nvSpPr>
            <p:spPr>
              <a:xfrm>
                <a:off x="8668025" y="3279514"/>
                <a:ext cx="439736" cy="338554"/>
              </a:xfrm>
              <a:prstGeom prst="rect">
                <a:avLst/>
              </a:prstGeom>
              <a:blipFill>
                <a:blip r:embed="rId20"/>
                <a:stretch>
                  <a:fillRect/>
                </a:stretch>
              </a:blipFill>
            </p:spPr>
            <p:txBody>
              <a:bodyPr/>
              <a:lstStyle/>
              <a:p>
                <a:r>
                  <a:rPr lang="ja-JP" altLang="en-US">
                    <a:noFill/>
                  </a:rPr>
                  <a:t> </a:t>
                </a:r>
              </a:p>
            </p:txBody>
          </p:sp>
        </mc:Fallback>
      </mc:AlternateContent>
      <p:cxnSp>
        <p:nvCxnSpPr>
          <p:cNvPr id="63" name="直線矢印コネクタ 62">
            <a:extLst>
              <a:ext uri="{FF2B5EF4-FFF2-40B4-BE49-F238E27FC236}">
                <a16:creationId xmlns:a16="http://schemas.microsoft.com/office/drawing/2014/main" id="{1BDB9956-B11B-86ED-AC15-778407D8A467}"/>
              </a:ext>
            </a:extLst>
          </p:cNvPr>
          <p:cNvCxnSpPr>
            <a:cxnSpLocks/>
          </p:cNvCxnSpPr>
          <p:nvPr/>
        </p:nvCxnSpPr>
        <p:spPr>
          <a:xfrm flipV="1">
            <a:off x="9128597" y="3968072"/>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73EE2E1A-9472-1B5A-E35D-C86760201E61}"/>
                  </a:ext>
                </a:extLst>
              </p:cNvPr>
              <p:cNvSpPr txBox="1"/>
              <p:nvPr/>
            </p:nvSpPr>
            <p:spPr>
              <a:xfrm>
                <a:off x="8672285" y="4430028"/>
                <a:ext cx="444481"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i="1">
                              <a:latin typeface="Cambria Math" panose="02040503050406030204" pitchFamily="18" charset="0"/>
                            </a:rPr>
                            <m:t>𝑥</m:t>
                          </m:r>
                        </m:e>
                        <m:sub>
                          <m:r>
                            <a:rPr kumimoji="1" lang="en-US" altLang="ja-JP" sz="1600" b="0" i="1" smtClean="0">
                              <a:latin typeface="Cambria Math" panose="02040503050406030204" pitchFamily="18" charset="0"/>
                            </a:rPr>
                            <m:t>2</m:t>
                          </m:r>
                        </m:sub>
                      </m:sSub>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64" name="テキスト ボックス 63">
                <a:extLst>
                  <a:ext uri="{FF2B5EF4-FFF2-40B4-BE49-F238E27FC236}">
                    <a16:creationId xmlns:a16="http://schemas.microsoft.com/office/drawing/2014/main" id="{73EE2E1A-9472-1B5A-E35D-C86760201E61}"/>
                  </a:ext>
                </a:extLst>
              </p:cNvPr>
              <p:cNvSpPr txBox="1">
                <a:spLocks noRot="1" noChangeAspect="1" noMove="1" noResize="1" noEditPoints="1" noAdjustHandles="1" noChangeArrowheads="1" noChangeShapeType="1" noTextEdit="1"/>
              </p:cNvSpPr>
              <p:nvPr/>
            </p:nvSpPr>
            <p:spPr>
              <a:xfrm>
                <a:off x="8672285" y="4430028"/>
                <a:ext cx="444481" cy="338554"/>
              </a:xfrm>
              <a:prstGeom prst="rect">
                <a:avLst/>
              </a:prstGeom>
              <a:blipFill>
                <a:blip r:embed="rId21"/>
                <a:stretch>
                  <a:fillRect/>
                </a:stretch>
              </a:blipFill>
            </p:spPr>
            <p:txBody>
              <a:bodyPr/>
              <a:lstStyle/>
              <a:p>
                <a:r>
                  <a:rPr lang="ja-JP" altLang="en-US">
                    <a:noFill/>
                  </a:rPr>
                  <a:t> </a:t>
                </a:r>
              </a:p>
            </p:txBody>
          </p:sp>
        </mc:Fallback>
      </mc:AlternateContent>
      <p:cxnSp>
        <p:nvCxnSpPr>
          <p:cNvPr id="65" name="直線矢印コネクタ 64">
            <a:extLst>
              <a:ext uri="{FF2B5EF4-FFF2-40B4-BE49-F238E27FC236}">
                <a16:creationId xmlns:a16="http://schemas.microsoft.com/office/drawing/2014/main" id="{C8188BF9-DED1-2EF6-C3E9-D3479A6CEE2B}"/>
              </a:ext>
            </a:extLst>
          </p:cNvPr>
          <p:cNvCxnSpPr>
            <a:cxnSpLocks/>
          </p:cNvCxnSpPr>
          <p:nvPr/>
        </p:nvCxnSpPr>
        <p:spPr>
          <a:xfrm flipV="1">
            <a:off x="9128597" y="5090799"/>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B01356D7-DF28-B340-8367-C3CF26F7232E}"/>
              </a:ext>
            </a:extLst>
          </p:cNvPr>
          <p:cNvSpPr/>
          <p:nvPr/>
        </p:nvSpPr>
        <p:spPr>
          <a:xfrm>
            <a:off x="9220289" y="323003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7" name="正方形/長方形 66">
            <a:extLst>
              <a:ext uri="{FF2B5EF4-FFF2-40B4-BE49-F238E27FC236}">
                <a16:creationId xmlns:a16="http://schemas.microsoft.com/office/drawing/2014/main" id="{50C6C9AC-C48D-6465-EC38-DE9984BD482E}"/>
              </a:ext>
            </a:extLst>
          </p:cNvPr>
          <p:cNvSpPr/>
          <p:nvPr/>
        </p:nvSpPr>
        <p:spPr>
          <a:xfrm>
            <a:off x="9629212" y="346792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8" name="正方形/長方形 67">
            <a:extLst>
              <a:ext uri="{FF2B5EF4-FFF2-40B4-BE49-F238E27FC236}">
                <a16:creationId xmlns:a16="http://schemas.microsoft.com/office/drawing/2014/main" id="{F1157282-396F-09A5-C665-392E83F240B4}"/>
              </a:ext>
            </a:extLst>
          </p:cNvPr>
          <p:cNvSpPr/>
          <p:nvPr/>
        </p:nvSpPr>
        <p:spPr>
          <a:xfrm>
            <a:off x="10546474" y="35630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69" name="正方形/長方形 68">
            <a:extLst>
              <a:ext uri="{FF2B5EF4-FFF2-40B4-BE49-F238E27FC236}">
                <a16:creationId xmlns:a16="http://schemas.microsoft.com/office/drawing/2014/main" id="{EA4FAAE0-048A-2573-B5F6-642AF4A83362}"/>
              </a:ext>
            </a:extLst>
          </p:cNvPr>
          <p:cNvSpPr/>
          <p:nvPr/>
        </p:nvSpPr>
        <p:spPr>
          <a:xfrm>
            <a:off x="11039850" y="338201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70" name="正方形/長方形 69">
            <a:extLst>
              <a:ext uri="{FF2B5EF4-FFF2-40B4-BE49-F238E27FC236}">
                <a16:creationId xmlns:a16="http://schemas.microsoft.com/office/drawing/2014/main" id="{F61404D8-6E74-4EE0-D0E1-5D261001F6D2}"/>
              </a:ext>
            </a:extLst>
          </p:cNvPr>
          <p:cNvSpPr/>
          <p:nvPr/>
        </p:nvSpPr>
        <p:spPr>
          <a:xfrm>
            <a:off x="11526499" y="3190637"/>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71" name="正方形/長方形 70">
            <a:extLst>
              <a:ext uri="{FF2B5EF4-FFF2-40B4-BE49-F238E27FC236}">
                <a16:creationId xmlns:a16="http://schemas.microsoft.com/office/drawing/2014/main" id="{4C53F899-55F1-84CA-646D-E51E27F74321}"/>
              </a:ext>
            </a:extLst>
          </p:cNvPr>
          <p:cNvSpPr/>
          <p:nvPr/>
        </p:nvSpPr>
        <p:spPr>
          <a:xfrm>
            <a:off x="10067362" y="373462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72" name="直線コネクタ 71">
            <a:extLst>
              <a:ext uri="{FF2B5EF4-FFF2-40B4-BE49-F238E27FC236}">
                <a16:creationId xmlns:a16="http://schemas.microsoft.com/office/drawing/2014/main" id="{7E03E781-EC6E-782E-1CD0-97F1DE6202F1}"/>
              </a:ext>
            </a:extLst>
          </p:cNvPr>
          <p:cNvCxnSpPr>
            <a:cxnSpLocks/>
            <a:stCxn id="66" idx="3"/>
            <a:endCxn id="67" idx="1"/>
          </p:cNvCxnSpPr>
          <p:nvPr/>
        </p:nvCxnSpPr>
        <p:spPr>
          <a:xfrm>
            <a:off x="9292289" y="3266036"/>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3706B6FE-4188-6B9C-BAAE-4929505E07E0}"/>
              </a:ext>
            </a:extLst>
          </p:cNvPr>
          <p:cNvCxnSpPr>
            <a:cxnSpLocks/>
            <a:stCxn id="67" idx="3"/>
            <a:endCxn id="71" idx="0"/>
          </p:cNvCxnSpPr>
          <p:nvPr/>
        </p:nvCxnSpPr>
        <p:spPr>
          <a:xfrm>
            <a:off x="9701212" y="3503925"/>
            <a:ext cx="402150" cy="23070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57C7F8A5-87B8-E139-5841-85FC3D6166D8}"/>
              </a:ext>
            </a:extLst>
          </p:cNvPr>
          <p:cNvCxnSpPr>
            <a:cxnSpLocks/>
            <a:stCxn id="68" idx="1"/>
            <a:endCxn id="71" idx="0"/>
          </p:cNvCxnSpPr>
          <p:nvPr/>
        </p:nvCxnSpPr>
        <p:spPr>
          <a:xfrm flipH="1">
            <a:off x="10103362" y="3599054"/>
            <a:ext cx="443112" cy="13557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A5A2F15A-4D15-BDB9-FB09-571CB1B32FD5}"/>
              </a:ext>
            </a:extLst>
          </p:cNvPr>
          <p:cNvCxnSpPr>
            <a:cxnSpLocks/>
            <a:stCxn id="69" idx="1"/>
            <a:endCxn id="68" idx="3"/>
          </p:cNvCxnSpPr>
          <p:nvPr/>
        </p:nvCxnSpPr>
        <p:spPr>
          <a:xfrm flipH="1">
            <a:off x="10618474" y="3418010"/>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397D06A6-BD4C-924A-DC29-D82148AC7660}"/>
              </a:ext>
            </a:extLst>
          </p:cNvPr>
          <p:cNvCxnSpPr>
            <a:cxnSpLocks/>
            <a:stCxn id="70" idx="1"/>
            <a:endCxn id="69" idx="3"/>
          </p:cNvCxnSpPr>
          <p:nvPr/>
        </p:nvCxnSpPr>
        <p:spPr>
          <a:xfrm flipH="1">
            <a:off x="11111850" y="3226637"/>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B6783246-743A-4EEB-757B-14D03DA73E80}"/>
              </a:ext>
            </a:extLst>
          </p:cNvPr>
          <p:cNvSpPr txBox="1"/>
          <p:nvPr/>
        </p:nvSpPr>
        <p:spPr>
          <a:xfrm>
            <a:off x="9159287" y="5418460"/>
            <a:ext cx="2696902" cy="338554"/>
          </a:xfrm>
          <a:prstGeom prst="rect">
            <a:avLst/>
          </a:prstGeom>
          <a:noFill/>
        </p:spPr>
        <p:txBody>
          <a:bodyPr wrap="square" rtlCol="0">
            <a:spAutoFit/>
          </a:bodyPr>
          <a:lstStyle/>
          <a:p>
            <a:pPr algn="ctr"/>
            <a:r>
              <a:rPr kumimoji="1" lang="en-US" altLang="ja-JP" sz="1600" dirty="0">
                <a:latin typeface="Times New Roman" panose="02020603050405020304" pitchFamily="18" charset="0"/>
                <a:cs typeface="Times New Roman" panose="02020603050405020304" pitchFamily="18" charset="0"/>
              </a:rPr>
              <a:t>Operational Cost</a:t>
            </a:r>
            <a:r>
              <a:rPr kumimoji="1" lang="ja-JP" altLang="en-US" sz="1600" dirty="0">
                <a:latin typeface="Times New Roman" panose="02020603050405020304" pitchFamily="18" charset="0"/>
                <a:cs typeface="Times New Roman" panose="02020603050405020304" pitchFamily="18" charset="0"/>
              </a:rPr>
              <a:t> </a:t>
            </a:r>
            <a:r>
              <a:rPr kumimoji="1" lang="en-US" altLang="ja-JP" sz="1600" dirty="0">
                <a:latin typeface="Times New Roman" panose="02020603050405020304" pitchFamily="18" charset="0"/>
                <a:cs typeface="Times New Roman" panose="02020603050405020304" pitchFamily="18" charset="0"/>
              </a:rPr>
              <a:t>is $XX.</a:t>
            </a:r>
            <a:endParaRPr kumimoji="1" lang="ja-JP" altLang="en-US" sz="1600" dirty="0">
              <a:latin typeface="Times New Roman" panose="02020603050405020304" pitchFamily="18" charset="0"/>
              <a:cs typeface="Times New Roman" panose="02020603050405020304" pitchFamily="18" charset="0"/>
            </a:endParaRPr>
          </a:p>
        </p:txBody>
      </p:sp>
      <p:cxnSp>
        <p:nvCxnSpPr>
          <p:cNvPr id="78" name="直線コネクタ 77">
            <a:extLst>
              <a:ext uri="{FF2B5EF4-FFF2-40B4-BE49-F238E27FC236}">
                <a16:creationId xmlns:a16="http://schemas.microsoft.com/office/drawing/2014/main" id="{46FE02DC-34F8-2A40-8C47-F34A49C00120}"/>
              </a:ext>
            </a:extLst>
          </p:cNvPr>
          <p:cNvCxnSpPr/>
          <p:nvPr/>
        </p:nvCxnSpPr>
        <p:spPr>
          <a:xfrm>
            <a:off x="9128597" y="3101443"/>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BE33CB50-2F21-7F24-F4EF-A6B3ABD985CA}"/>
              </a:ext>
            </a:extLst>
          </p:cNvPr>
          <p:cNvCxnSpPr/>
          <p:nvPr/>
        </p:nvCxnSpPr>
        <p:spPr>
          <a:xfrm>
            <a:off x="9128597" y="3838962"/>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8FF87ABC-1E7C-7F20-CD79-6724BEAB6749}"/>
              </a:ext>
            </a:extLst>
          </p:cNvPr>
          <p:cNvCxnSpPr/>
          <p:nvPr/>
        </p:nvCxnSpPr>
        <p:spPr>
          <a:xfrm>
            <a:off x="9141387" y="4234699"/>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3F7E827E-C18C-6638-2A09-BAEEEABB5085}"/>
              </a:ext>
            </a:extLst>
          </p:cNvPr>
          <p:cNvCxnSpPr/>
          <p:nvPr/>
        </p:nvCxnSpPr>
        <p:spPr>
          <a:xfrm>
            <a:off x="9141387" y="4972218"/>
            <a:ext cx="2810174" cy="0"/>
          </a:xfrm>
          <a:prstGeom prst="line">
            <a:avLst/>
          </a:prstGeom>
          <a:ln>
            <a:solidFill>
              <a:schemeClr val="accent4"/>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正方形/長方形 81">
            <a:extLst>
              <a:ext uri="{FF2B5EF4-FFF2-40B4-BE49-F238E27FC236}">
                <a16:creationId xmlns:a16="http://schemas.microsoft.com/office/drawing/2014/main" id="{432B802B-35B5-6ACE-3B27-2CF5609B41CD}"/>
              </a:ext>
            </a:extLst>
          </p:cNvPr>
          <p:cNvSpPr/>
          <p:nvPr/>
        </p:nvSpPr>
        <p:spPr>
          <a:xfrm>
            <a:off x="9216704" y="470623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3" name="正方形/長方形 82">
            <a:extLst>
              <a:ext uri="{FF2B5EF4-FFF2-40B4-BE49-F238E27FC236}">
                <a16:creationId xmlns:a16="http://schemas.microsoft.com/office/drawing/2014/main" id="{F9E5B439-7CAB-5828-32A2-F57BDF7D8ACA}"/>
              </a:ext>
            </a:extLst>
          </p:cNvPr>
          <p:cNvSpPr/>
          <p:nvPr/>
        </p:nvSpPr>
        <p:spPr>
          <a:xfrm>
            <a:off x="9625627" y="449644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4" name="正方形/長方形 83">
            <a:extLst>
              <a:ext uri="{FF2B5EF4-FFF2-40B4-BE49-F238E27FC236}">
                <a16:creationId xmlns:a16="http://schemas.microsoft.com/office/drawing/2014/main" id="{F3BE5725-3C0D-FDD8-2FD3-39BF8F14E923}"/>
              </a:ext>
            </a:extLst>
          </p:cNvPr>
          <p:cNvSpPr/>
          <p:nvPr/>
        </p:nvSpPr>
        <p:spPr>
          <a:xfrm>
            <a:off x="10542889" y="433439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5" name="正方形/長方形 84">
            <a:extLst>
              <a:ext uri="{FF2B5EF4-FFF2-40B4-BE49-F238E27FC236}">
                <a16:creationId xmlns:a16="http://schemas.microsoft.com/office/drawing/2014/main" id="{952814C7-7FF5-48A4-21F5-55E9B604B406}"/>
              </a:ext>
            </a:extLst>
          </p:cNvPr>
          <p:cNvSpPr/>
          <p:nvPr/>
        </p:nvSpPr>
        <p:spPr>
          <a:xfrm>
            <a:off x="11036265" y="43057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6" name="正方形/長方形 85">
            <a:extLst>
              <a:ext uri="{FF2B5EF4-FFF2-40B4-BE49-F238E27FC236}">
                <a16:creationId xmlns:a16="http://schemas.microsoft.com/office/drawing/2014/main" id="{169F8155-32BF-307E-7331-55F1D989D042}"/>
              </a:ext>
            </a:extLst>
          </p:cNvPr>
          <p:cNvSpPr/>
          <p:nvPr/>
        </p:nvSpPr>
        <p:spPr>
          <a:xfrm>
            <a:off x="11522914" y="4371556"/>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87" name="正方形/長方形 86">
            <a:extLst>
              <a:ext uri="{FF2B5EF4-FFF2-40B4-BE49-F238E27FC236}">
                <a16:creationId xmlns:a16="http://schemas.microsoft.com/office/drawing/2014/main" id="{954AB663-007C-F084-7FC7-F5C0D29FA791}"/>
              </a:ext>
            </a:extLst>
          </p:cNvPr>
          <p:cNvSpPr/>
          <p:nvPr/>
        </p:nvSpPr>
        <p:spPr>
          <a:xfrm>
            <a:off x="10063777" y="433451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cxnSp>
        <p:nvCxnSpPr>
          <p:cNvPr id="88" name="直線コネクタ 87">
            <a:extLst>
              <a:ext uri="{FF2B5EF4-FFF2-40B4-BE49-F238E27FC236}">
                <a16:creationId xmlns:a16="http://schemas.microsoft.com/office/drawing/2014/main" id="{F0B2FB55-D3F9-DB36-39BF-147842C564F2}"/>
              </a:ext>
            </a:extLst>
          </p:cNvPr>
          <p:cNvCxnSpPr>
            <a:cxnSpLocks/>
            <a:stCxn id="82" idx="3"/>
            <a:endCxn id="83" idx="1"/>
          </p:cNvCxnSpPr>
          <p:nvPr/>
        </p:nvCxnSpPr>
        <p:spPr>
          <a:xfrm flipV="1">
            <a:off x="9288704" y="4532444"/>
            <a:ext cx="336923" cy="20978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A540716C-FD95-92AF-C1DB-71967B3FDF5F}"/>
              </a:ext>
            </a:extLst>
          </p:cNvPr>
          <p:cNvCxnSpPr>
            <a:cxnSpLocks/>
            <a:stCxn id="83" idx="3"/>
            <a:endCxn id="87" idx="0"/>
          </p:cNvCxnSpPr>
          <p:nvPr/>
        </p:nvCxnSpPr>
        <p:spPr>
          <a:xfrm flipV="1">
            <a:off x="9697627" y="4334519"/>
            <a:ext cx="402150" cy="19792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C0FA22BD-E8A4-EA1D-78E8-563B3AB9C896}"/>
              </a:ext>
            </a:extLst>
          </p:cNvPr>
          <p:cNvCxnSpPr>
            <a:cxnSpLocks/>
            <a:stCxn id="84" idx="1"/>
            <a:endCxn id="87" idx="0"/>
          </p:cNvCxnSpPr>
          <p:nvPr/>
        </p:nvCxnSpPr>
        <p:spPr>
          <a:xfrm flipH="1" flipV="1">
            <a:off x="10099777" y="4334519"/>
            <a:ext cx="443112" cy="3587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DF24CD2C-E755-783D-780C-EFC0B2A9989D}"/>
              </a:ext>
            </a:extLst>
          </p:cNvPr>
          <p:cNvCxnSpPr>
            <a:cxnSpLocks/>
            <a:stCxn id="85" idx="1"/>
            <a:endCxn id="84" idx="3"/>
          </p:cNvCxnSpPr>
          <p:nvPr/>
        </p:nvCxnSpPr>
        <p:spPr>
          <a:xfrm flipH="1">
            <a:off x="10614889" y="4341754"/>
            <a:ext cx="421376" cy="286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C83A4B0D-445A-E0C2-F653-DDEB9817F33B}"/>
              </a:ext>
            </a:extLst>
          </p:cNvPr>
          <p:cNvCxnSpPr>
            <a:cxnSpLocks/>
            <a:stCxn id="86" idx="1"/>
            <a:endCxn id="85" idx="3"/>
          </p:cNvCxnSpPr>
          <p:nvPr/>
        </p:nvCxnSpPr>
        <p:spPr>
          <a:xfrm flipH="1" flipV="1">
            <a:off x="11108265" y="4341754"/>
            <a:ext cx="414649" cy="6580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8F4CDBBF-01F6-6393-EC1D-A02D1FD6C3FB}"/>
                  </a:ext>
                </a:extLst>
              </p:cNvPr>
              <p:cNvSpPr txBox="1"/>
              <p:nvPr/>
            </p:nvSpPr>
            <p:spPr>
              <a:xfrm>
                <a:off x="9090606" y="5088162"/>
                <a:ext cx="3497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1</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93" name="テキスト ボックス 92">
                <a:extLst>
                  <a:ext uri="{FF2B5EF4-FFF2-40B4-BE49-F238E27FC236}">
                    <a16:creationId xmlns:a16="http://schemas.microsoft.com/office/drawing/2014/main" id="{8F4CDBBF-01F6-6393-EC1D-A02D1FD6C3FB}"/>
                  </a:ext>
                </a:extLst>
              </p:cNvPr>
              <p:cNvSpPr txBox="1">
                <a:spLocks noRot="1" noChangeAspect="1" noMove="1" noResize="1" noEditPoints="1" noAdjustHandles="1" noChangeArrowheads="1" noChangeShapeType="1" noTextEdit="1"/>
              </p:cNvSpPr>
              <p:nvPr/>
            </p:nvSpPr>
            <p:spPr>
              <a:xfrm>
                <a:off x="9090606" y="5088162"/>
                <a:ext cx="349775" cy="338554"/>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テキスト ボックス 93">
                <a:extLst>
                  <a:ext uri="{FF2B5EF4-FFF2-40B4-BE49-F238E27FC236}">
                    <a16:creationId xmlns:a16="http://schemas.microsoft.com/office/drawing/2014/main" id="{44BFA009-6D63-E99A-BFAF-4437203189C9}"/>
                  </a:ext>
                </a:extLst>
              </p:cNvPr>
              <p:cNvSpPr txBox="1"/>
              <p:nvPr/>
            </p:nvSpPr>
            <p:spPr>
              <a:xfrm>
                <a:off x="11433312" y="5088162"/>
                <a:ext cx="34977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𝐿</m:t>
                      </m:r>
                    </m:oMath>
                  </m:oMathPara>
                </a14:m>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94" name="テキスト ボックス 93">
                <a:extLst>
                  <a:ext uri="{FF2B5EF4-FFF2-40B4-BE49-F238E27FC236}">
                    <a16:creationId xmlns:a16="http://schemas.microsoft.com/office/drawing/2014/main" id="{44BFA009-6D63-E99A-BFAF-4437203189C9}"/>
                  </a:ext>
                </a:extLst>
              </p:cNvPr>
              <p:cNvSpPr txBox="1">
                <a:spLocks noRot="1" noChangeAspect="1" noMove="1" noResize="1" noEditPoints="1" noAdjustHandles="1" noChangeArrowheads="1" noChangeShapeType="1" noTextEdit="1"/>
              </p:cNvSpPr>
              <p:nvPr/>
            </p:nvSpPr>
            <p:spPr>
              <a:xfrm>
                <a:off x="11433312" y="5088162"/>
                <a:ext cx="349775" cy="338554"/>
              </a:xfrm>
              <a:prstGeom prst="rect">
                <a:avLst/>
              </a:prstGeom>
              <a:blipFill>
                <a:blip r:embed="rId23"/>
                <a:stretch>
                  <a:fillRect/>
                </a:stretch>
              </a:blipFill>
            </p:spPr>
            <p:txBody>
              <a:bodyPr/>
              <a:lstStyle/>
              <a:p>
                <a:r>
                  <a:rPr lang="ja-JP" altLang="en-US">
                    <a:noFill/>
                  </a:rPr>
                  <a:t> </a:t>
                </a:r>
              </a:p>
            </p:txBody>
          </p:sp>
        </mc:Fallback>
      </mc:AlternateContent>
      <p:sp>
        <p:nvSpPr>
          <p:cNvPr id="95" name="正方形/長方形 94">
            <a:extLst>
              <a:ext uri="{FF2B5EF4-FFF2-40B4-BE49-F238E27FC236}">
                <a16:creationId xmlns:a16="http://schemas.microsoft.com/office/drawing/2014/main" id="{4F731A82-C168-72C8-478A-BE4D096C197A}"/>
              </a:ext>
            </a:extLst>
          </p:cNvPr>
          <p:cNvSpPr/>
          <p:nvPr/>
        </p:nvSpPr>
        <p:spPr>
          <a:xfrm rot="5400000">
            <a:off x="10096169" y="827595"/>
            <a:ext cx="515590" cy="327121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latin typeface="Times New Roman" panose="02020603050405020304" pitchFamily="18" charset="0"/>
                <a:cs typeface="Times New Roman" panose="02020603050405020304" pitchFamily="18" charset="0"/>
              </a:rPr>
              <a:t>3. Calculation </a:t>
            </a:r>
          </a:p>
          <a:p>
            <a:pPr algn="ctr"/>
            <a:r>
              <a:rPr kumimoji="1" lang="en-US" altLang="ja-JP" dirty="0">
                <a:solidFill>
                  <a:schemeClr val="bg1"/>
                </a:solidFill>
                <a:latin typeface="Times New Roman" panose="02020603050405020304" pitchFamily="18" charset="0"/>
                <a:cs typeface="Times New Roman" panose="02020603050405020304" pitchFamily="18" charset="0"/>
              </a:rPr>
              <a:t>Operational Schedule</a:t>
            </a:r>
            <a:endParaRPr kumimoji="1" lang="ja-JP" altLang="en-US" dirty="0">
              <a:solidFill>
                <a:schemeClr val="bg1"/>
              </a:solidFill>
              <a:latin typeface="Times New Roman" panose="02020603050405020304" pitchFamily="18" charset="0"/>
              <a:cs typeface="Times New Roman" panose="02020603050405020304" pitchFamily="18" charset="0"/>
            </a:endParaRPr>
          </a:p>
        </p:txBody>
      </p:sp>
      <p:sp>
        <p:nvSpPr>
          <p:cNvPr id="96" name="二等辺三角形 95">
            <a:extLst>
              <a:ext uri="{FF2B5EF4-FFF2-40B4-BE49-F238E27FC236}">
                <a16:creationId xmlns:a16="http://schemas.microsoft.com/office/drawing/2014/main" id="{73E4F316-9702-6E33-A89A-F174924FF885}"/>
              </a:ext>
            </a:extLst>
          </p:cNvPr>
          <p:cNvSpPr/>
          <p:nvPr/>
        </p:nvSpPr>
        <p:spPr>
          <a:xfrm rot="5400000">
            <a:off x="7922839" y="4309971"/>
            <a:ext cx="889493" cy="22824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latin typeface="Times New Roman" panose="02020603050405020304" pitchFamily="18" charset="0"/>
              <a:cs typeface="Times New Roman" panose="02020603050405020304" pitchFamily="18" charset="0"/>
            </a:endParaRPr>
          </a:p>
        </p:txBody>
      </p:sp>
      <p:sp>
        <p:nvSpPr>
          <p:cNvPr id="10" name="テキスト ボックス 9">
            <a:extLst>
              <a:ext uri="{FF2B5EF4-FFF2-40B4-BE49-F238E27FC236}">
                <a16:creationId xmlns:a16="http://schemas.microsoft.com/office/drawing/2014/main" id="{F36CA0A5-2D1F-0BFB-1CAE-9E37FDA242D7}"/>
              </a:ext>
            </a:extLst>
          </p:cNvPr>
          <p:cNvSpPr txBox="1"/>
          <p:nvPr/>
        </p:nvSpPr>
        <p:spPr>
          <a:xfrm>
            <a:off x="1179871" y="2877576"/>
            <a:ext cx="1580882" cy="307777"/>
          </a:xfrm>
          <a:prstGeom prst="rect">
            <a:avLst/>
          </a:prstGeom>
          <a:noFill/>
        </p:spPr>
        <p:txBody>
          <a:bodyPr wrap="none" rtlCol="0">
            <a:spAutoFit/>
          </a:bodyPr>
          <a:lstStyle/>
          <a:p>
            <a:r>
              <a:rPr kumimoji="1" lang="en-US" altLang="ja-JP" sz="1400" dirty="0">
                <a:solidFill>
                  <a:schemeClr val="tx1"/>
                </a:solidFill>
                <a:latin typeface="Times New Roman" panose="02020603050405020304" pitchFamily="18" charset="0"/>
                <a:cs typeface="Times New Roman" panose="02020603050405020304" pitchFamily="18" charset="0"/>
              </a:rPr>
              <a:t>Sample Flow Chart</a:t>
            </a:r>
            <a:endParaRPr kumimoji="1" lang="ja-JP" alt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59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Flow Chart for RO Optimization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5524016" cy="338554"/>
          </a:xfrm>
          <a:prstGeom prst="rect">
            <a:avLst/>
          </a:prstGeom>
          <a:noFill/>
        </p:spPr>
        <p:txBody>
          <a:bodyPr wrap="square" rtlCol="0">
            <a:spAutoFit/>
          </a:bodyPr>
          <a:lstStyle/>
          <a:p>
            <a:r>
              <a:rPr lang="en-US" altLang="ja-JP" sz="1600" b="1" dirty="0">
                <a:solidFill>
                  <a:schemeClr val="bg1"/>
                </a:solidFill>
              </a:rPr>
              <a:t>2. RO</a:t>
            </a:r>
            <a:r>
              <a:rPr lang="ja-JP" altLang="en-US" sz="1600" b="1" dirty="0">
                <a:solidFill>
                  <a:schemeClr val="bg1"/>
                </a:solidFill>
              </a:rPr>
              <a:t> </a:t>
            </a:r>
            <a:r>
              <a:rPr lang="en-US" altLang="ja-JP" sz="1600" b="1" dirty="0">
                <a:solidFill>
                  <a:schemeClr val="bg1"/>
                </a:solidFill>
              </a:rPr>
              <a:t>Optimization Simulation</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EB3438DD-C3C4-0412-B8EB-81D8BEEA48E1}"/>
              </a:ext>
            </a:extLst>
          </p:cNvPr>
          <p:cNvPicPr>
            <a:picLocks noChangeAspect="1"/>
          </p:cNvPicPr>
          <p:nvPr/>
        </p:nvPicPr>
        <p:blipFill>
          <a:blip r:embed="rId3"/>
          <a:stretch>
            <a:fillRect/>
          </a:stretch>
        </p:blipFill>
        <p:spPr>
          <a:xfrm>
            <a:off x="232746" y="2393469"/>
            <a:ext cx="4933194" cy="2781552"/>
          </a:xfrm>
          <a:prstGeom prst="rect">
            <a:avLst/>
          </a:prstGeom>
        </p:spPr>
      </p:pic>
      <p:pic>
        <p:nvPicPr>
          <p:cNvPr id="4" name="図 3">
            <a:extLst>
              <a:ext uri="{FF2B5EF4-FFF2-40B4-BE49-F238E27FC236}">
                <a16:creationId xmlns:a16="http://schemas.microsoft.com/office/drawing/2014/main" id="{CADC8C3E-6C51-B21E-8B53-C6C0E46E8B21}"/>
              </a:ext>
            </a:extLst>
          </p:cNvPr>
          <p:cNvPicPr>
            <a:picLocks noChangeAspect="1"/>
          </p:cNvPicPr>
          <p:nvPr/>
        </p:nvPicPr>
        <p:blipFill>
          <a:blip r:embed="rId4"/>
          <a:stretch>
            <a:fillRect/>
          </a:stretch>
        </p:blipFill>
        <p:spPr>
          <a:xfrm>
            <a:off x="5734694" y="2261222"/>
            <a:ext cx="6139525" cy="3046045"/>
          </a:xfrm>
          <a:prstGeom prst="rect">
            <a:avLst/>
          </a:prstGeom>
        </p:spPr>
      </p:pic>
      <p:sp>
        <p:nvSpPr>
          <p:cNvPr id="6" name="テキスト プレースホルダー 5">
            <a:extLst>
              <a:ext uri="{FF2B5EF4-FFF2-40B4-BE49-F238E27FC236}">
                <a16:creationId xmlns:a16="http://schemas.microsoft.com/office/drawing/2014/main" id="{04501794-2649-F60E-55DF-A941807D7E5B}"/>
              </a:ext>
            </a:extLst>
          </p:cNvPr>
          <p:cNvSpPr>
            <a:spLocks noGrp="1"/>
          </p:cNvSpPr>
          <p:nvPr>
            <p:ph type="body" sz="quarter" idx="11"/>
          </p:nvPr>
        </p:nvSpPr>
        <p:spPr>
          <a:xfrm>
            <a:off x="517055" y="940286"/>
            <a:ext cx="11341887" cy="600165"/>
          </a:xfrm>
        </p:spPr>
        <p:txBody>
          <a:bodyPr/>
          <a:lstStyle/>
          <a:p>
            <a:r>
              <a:rPr lang="en-US" altLang="ja-JP" dirty="0"/>
              <a:t>We define the flow chart, variables, mathematical models.</a:t>
            </a:r>
          </a:p>
          <a:p>
            <a:pPr lvl="1"/>
            <a:r>
              <a:rPr lang="en-US" altLang="ja-JP" dirty="0"/>
              <a:t>The model dose not yet include RO Membrane Scaling / Fouling model.</a:t>
            </a:r>
          </a:p>
        </p:txBody>
      </p:sp>
      <p:sp>
        <p:nvSpPr>
          <p:cNvPr id="7" name="テキスト ボックス 6">
            <a:extLst>
              <a:ext uri="{FF2B5EF4-FFF2-40B4-BE49-F238E27FC236}">
                <a16:creationId xmlns:a16="http://schemas.microsoft.com/office/drawing/2014/main" id="{A5E6AB84-7123-CD1C-9D85-4A5D5D08EB1D}"/>
              </a:ext>
            </a:extLst>
          </p:cNvPr>
          <p:cNvSpPr txBox="1"/>
          <p:nvPr/>
        </p:nvSpPr>
        <p:spPr>
          <a:xfrm>
            <a:off x="1435032" y="1912828"/>
            <a:ext cx="2528622" cy="338554"/>
          </a:xfrm>
          <a:prstGeom prst="rect">
            <a:avLst/>
          </a:prstGeom>
          <a:noFill/>
        </p:spPr>
        <p:txBody>
          <a:bodyPr wrap="square" rtlCol="0">
            <a:spAutoFit/>
          </a:bodyPr>
          <a:lstStyle/>
          <a:p>
            <a:pPr algn="ctr"/>
            <a:r>
              <a:rPr kumimoji="1" lang="en-US" altLang="ja-JP" sz="1600" b="1" dirty="0">
                <a:solidFill>
                  <a:schemeClr val="tx1"/>
                </a:solidFill>
              </a:rPr>
              <a:t>RO Whole Part</a:t>
            </a:r>
            <a:endParaRPr kumimoji="1" lang="ja-JP" altLang="en-US" sz="1600" b="1" dirty="0">
              <a:solidFill>
                <a:schemeClr val="tx1"/>
              </a:solidFill>
            </a:endParaRPr>
          </a:p>
        </p:txBody>
      </p:sp>
      <p:sp>
        <p:nvSpPr>
          <p:cNvPr id="8" name="テキスト ボックス 7">
            <a:extLst>
              <a:ext uri="{FF2B5EF4-FFF2-40B4-BE49-F238E27FC236}">
                <a16:creationId xmlns:a16="http://schemas.microsoft.com/office/drawing/2014/main" id="{3CA8A2A7-97A3-A234-BCA0-80C64305E96B}"/>
              </a:ext>
            </a:extLst>
          </p:cNvPr>
          <p:cNvSpPr txBox="1"/>
          <p:nvPr/>
        </p:nvSpPr>
        <p:spPr>
          <a:xfrm>
            <a:off x="7416230" y="1912828"/>
            <a:ext cx="2528622" cy="338554"/>
          </a:xfrm>
          <a:prstGeom prst="rect">
            <a:avLst/>
          </a:prstGeom>
          <a:noFill/>
        </p:spPr>
        <p:txBody>
          <a:bodyPr wrap="square" rtlCol="0">
            <a:spAutoFit/>
          </a:bodyPr>
          <a:lstStyle/>
          <a:p>
            <a:pPr algn="ctr"/>
            <a:r>
              <a:rPr kumimoji="1" lang="en-US" altLang="ja-JP" sz="1600" b="1" dirty="0">
                <a:solidFill>
                  <a:schemeClr val="tx1"/>
                </a:solidFill>
              </a:rPr>
              <a:t>RO Each Stage Part</a:t>
            </a:r>
            <a:endParaRPr kumimoji="1" lang="ja-JP" altLang="en-US" sz="1600" b="1" dirty="0">
              <a:solidFill>
                <a:schemeClr val="tx1"/>
              </a:solidFill>
            </a:endParaRPr>
          </a:p>
        </p:txBody>
      </p:sp>
      <p:sp>
        <p:nvSpPr>
          <p:cNvPr id="11" name="フローチャート: 磁気ディスク 10">
            <a:extLst>
              <a:ext uri="{FF2B5EF4-FFF2-40B4-BE49-F238E27FC236}">
                <a16:creationId xmlns:a16="http://schemas.microsoft.com/office/drawing/2014/main" id="{A06D9730-2D4B-0891-D0E2-35C48A121AE0}"/>
              </a:ext>
            </a:extLst>
          </p:cNvPr>
          <p:cNvSpPr/>
          <p:nvPr/>
        </p:nvSpPr>
        <p:spPr>
          <a:xfrm>
            <a:off x="1612734" y="5546863"/>
            <a:ext cx="463463" cy="531522"/>
          </a:xfrm>
          <a:prstGeom prst="flowChartMagneticDisk">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テキスト ボックス 11">
            <a:extLst>
              <a:ext uri="{FF2B5EF4-FFF2-40B4-BE49-F238E27FC236}">
                <a16:creationId xmlns:a16="http://schemas.microsoft.com/office/drawing/2014/main" id="{6E4BCBFD-A805-1722-BED4-C2BAC2E04982}"/>
              </a:ext>
            </a:extLst>
          </p:cNvPr>
          <p:cNvSpPr txBox="1"/>
          <p:nvPr/>
        </p:nvSpPr>
        <p:spPr>
          <a:xfrm>
            <a:off x="2076197" y="5645790"/>
            <a:ext cx="2148214" cy="338554"/>
          </a:xfrm>
          <a:prstGeom prst="rect">
            <a:avLst/>
          </a:prstGeom>
          <a:noFill/>
        </p:spPr>
        <p:txBody>
          <a:bodyPr wrap="square" rtlCol="0">
            <a:spAutoFit/>
          </a:bodyPr>
          <a:lstStyle/>
          <a:p>
            <a:pPr algn="ctr"/>
            <a:r>
              <a:rPr kumimoji="1" lang="en-US" altLang="ja-JP" sz="1600" dirty="0">
                <a:solidFill>
                  <a:schemeClr val="tx1"/>
                </a:solidFill>
              </a:rPr>
              <a:t>Exogenous Variable</a:t>
            </a:r>
            <a:endParaRPr kumimoji="1" lang="ja-JP" altLang="en-US" sz="1600" dirty="0">
              <a:solidFill>
                <a:schemeClr val="tx1"/>
              </a:solidFill>
            </a:endParaRPr>
          </a:p>
        </p:txBody>
      </p:sp>
      <p:sp>
        <p:nvSpPr>
          <p:cNvPr id="13" name="正方形/長方形 12">
            <a:extLst>
              <a:ext uri="{FF2B5EF4-FFF2-40B4-BE49-F238E27FC236}">
                <a16:creationId xmlns:a16="http://schemas.microsoft.com/office/drawing/2014/main" id="{82518D40-4AC4-1BBF-47EA-BBAFEC24220C}"/>
              </a:ext>
            </a:extLst>
          </p:cNvPr>
          <p:cNvSpPr/>
          <p:nvPr/>
        </p:nvSpPr>
        <p:spPr>
          <a:xfrm>
            <a:off x="4745379" y="5546863"/>
            <a:ext cx="523816" cy="53152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45253F49-8217-CF48-1713-BB533BA4E986}"/>
              </a:ext>
            </a:extLst>
          </p:cNvPr>
          <p:cNvSpPr txBox="1"/>
          <p:nvPr/>
        </p:nvSpPr>
        <p:spPr>
          <a:xfrm>
            <a:off x="5269195" y="5520236"/>
            <a:ext cx="2148214" cy="584775"/>
          </a:xfrm>
          <a:prstGeom prst="rect">
            <a:avLst/>
          </a:prstGeom>
          <a:noFill/>
        </p:spPr>
        <p:txBody>
          <a:bodyPr wrap="square" rtlCol="0">
            <a:spAutoFit/>
          </a:bodyPr>
          <a:lstStyle/>
          <a:p>
            <a:pPr algn="ctr"/>
            <a:r>
              <a:rPr kumimoji="1" lang="en-US" altLang="ja-JP" sz="1600" dirty="0">
                <a:solidFill>
                  <a:schemeClr val="tx1"/>
                </a:solidFill>
              </a:rPr>
              <a:t>Predictive Variable</a:t>
            </a:r>
          </a:p>
          <a:p>
            <a:pPr algn="ctr"/>
            <a:r>
              <a:rPr kumimoji="1" lang="en-US" altLang="ja-JP" sz="1600" dirty="0"/>
              <a:t>(water quality)</a:t>
            </a:r>
            <a:endParaRPr kumimoji="1" lang="ja-JP" altLang="en-US" sz="1600" dirty="0">
              <a:solidFill>
                <a:schemeClr val="tx1"/>
              </a:solidFill>
            </a:endParaRPr>
          </a:p>
        </p:txBody>
      </p:sp>
      <p:sp>
        <p:nvSpPr>
          <p:cNvPr id="15" name="六角形 14">
            <a:extLst>
              <a:ext uri="{FF2B5EF4-FFF2-40B4-BE49-F238E27FC236}">
                <a16:creationId xmlns:a16="http://schemas.microsoft.com/office/drawing/2014/main" id="{0E0223FB-A86E-AC5A-368C-458731BF6371}"/>
              </a:ext>
            </a:extLst>
          </p:cNvPr>
          <p:cNvSpPr/>
          <p:nvPr/>
        </p:nvSpPr>
        <p:spPr>
          <a:xfrm>
            <a:off x="7904785" y="5524091"/>
            <a:ext cx="638827" cy="584775"/>
          </a:xfrm>
          <a:prstGeom prst="hexago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5F525844-C749-58D4-C38F-9E76C4E47267}"/>
              </a:ext>
            </a:extLst>
          </p:cNvPr>
          <p:cNvSpPr txBox="1"/>
          <p:nvPr/>
        </p:nvSpPr>
        <p:spPr>
          <a:xfrm>
            <a:off x="8543612" y="5506136"/>
            <a:ext cx="2148214" cy="584775"/>
          </a:xfrm>
          <a:prstGeom prst="rect">
            <a:avLst/>
          </a:prstGeom>
          <a:noFill/>
        </p:spPr>
        <p:txBody>
          <a:bodyPr wrap="square" rtlCol="0">
            <a:spAutoFit/>
          </a:bodyPr>
          <a:lstStyle/>
          <a:p>
            <a:pPr algn="ctr"/>
            <a:r>
              <a:rPr kumimoji="1" lang="en-US" altLang="ja-JP" sz="1600" dirty="0">
                <a:solidFill>
                  <a:schemeClr val="tx1"/>
                </a:solidFill>
              </a:rPr>
              <a:t>Mathematical Model</a:t>
            </a:r>
          </a:p>
          <a:p>
            <a:pPr algn="ctr"/>
            <a:r>
              <a:rPr kumimoji="1" lang="en-US" altLang="ja-JP" sz="1600" dirty="0"/>
              <a:t>(prediction model)</a:t>
            </a:r>
            <a:endParaRPr kumimoji="1" lang="ja-JP" altLang="en-US" sz="1600" dirty="0">
              <a:solidFill>
                <a:schemeClr val="tx1"/>
              </a:solidFill>
            </a:endParaRPr>
          </a:p>
        </p:txBody>
      </p:sp>
      <p:sp>
        <p:nvSpPr>
          <p:cNvPr id="23" name="正方形/長方形 22">
            <a:extLst>
              <a:ext uri="{FF2B5EF4-FFF2-40B4-BE49-F238E27FC236}">
                <a16:creationId xmlns:a16="http://schemas.microsoft.com/office/drawing/2014/main" id="{40B3B6EE-6E23-3E6D-34C4-F8F13AB0ECA4}"/>
              </a:ext>
            </a:extLst>
          </p:cNvPr>
          <p:cNvSpPr/>
          <p:nvPr/>
        </p:nvSpPr>
        <p:spPr>
          <a:xfrm>
            <a:off x="2956956" y="4586170"/>
            <a:ext cx="285008" cy="31307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正方形/長方形 23">
            <a:extLst>
              <a:ext uri="{FF2B5EF4-FFF2-40B4-BE49-F238E27FC236}">
                <a16:creationId xmlns:a16="http://schemas.microsoft.com/office/drawing/2014/main" id="{692FA396-AC6B-932E-B904-92FAF32C6232}"/>
              </a:ext>
            </a:extLst>
          </p:cNvPr>
          <p:cNvSpPr/>
          <p:nvPr/>
        </p:nvSpPr>
        <p:spPr>
          <a:xfrm>
            <a:off x="8246729" y="2593628"/>
            <a:ext cx="285008" cy="31307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DC53B341-43EC-7CF9-967F-1E753896E686}"/>
              </a:ext>
            </a:extLst>
          </p:cNvPr>
          <p:cNvSpPr/>
          <p:nvPr/>
        </p:nvSpPr>
        <p:spPr>
          <a:xfrm>
            <a:off x="10204179" y="3404287"/>
            <a:ext cx="285008" cy="31307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正方形/長方形 25">
            <a:extLst>
              <a:ext uri="{FF2B5EF4-FFF2-40B4-BE49-F238E27FC236}">
                <a16:creationId xmlns:a16="http://schemas.microsoft.com/office/drawing/2014/main" id="{68D6168F-C07C-FF32-171F-E481A3D5215A}"/>
              </a:ext>
            </a:extLst>
          </p:cNvPr>
          <p:cNvSpPr/>
          <p:nvPr/>
        </p:nvSpPr>
        <p:spPr>
          <a:xfrm>
            <a:off x="10465437" y="4970278"/>
            <a:ext cx="285008" cy="313077"/>
          </a:xfrm>
          <a:prstGeom prst="rect">
            <a:avLst/>
          </a:prstGeom>
          <a:noFill/>
          <a:ln>
            <a:solidFill>
              <a:schemeClr val="accent4"/>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95346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Functional Configuration of RO Optimization Simulation</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6590816" cy="338554"/>
          </a:xfrm>
          <a:prstGeom prst="rect">
            <a:avLst/>
          </a:prstGeom>
          <a:noFill/>
        </p:spPr>
        <p:txBody>
          <a:bodyPr wrap="square" rtlCol="0">
            <a:spAutoFit/>
          </a:bodyPr>
          <a:lstStyle/>
          <a:p>
            <a:r>
              <a:rPr lang="en-US" altLang="ja-JP" sz="1600" b="1" dirty="0">
                <a:solidFill>
                  <a:schemeClr val="bg1"/>
                </a:solidFill>
              </a:rPr>
              <a:t>2. RO</a:t>
            </a:r>
            <a:r>
              <a:rPr lang="ja-JP" altLang="en-US" sz="1600" b="1" dirty="0">
                <a:solidFill>
                  <a:schemeClr val="bg1"/>
                </a:solidFill>
              </a:rPr>
              <a:t> </a:t>
            </a:r>
            <a:r>
              <a:rPr lang="en-US" altLang="ja-JP" sz="1600" b="1" dirty="0">
                <a:solidFill>
                  <a:schemeClr val="bg1"/>
                </a:solidFill>
              </a:rPr>
              <a:t>Optimization Simulation</a:t>
            </a:r>
            <a:endParaRPr kumimoji="1" lang="ja-JP" altLang="en-US" sz="1600" b="1" dirty="0">
              <a:solidFill>
                <a:schemeClr val="bg1"/>
              </a:solidFill>
            </a:endParaRPr>
          </a:p>
        </p:txBody>
      </p:sp>
      <p:sp>
        <p:nvSpPr>
          <p:cNvPr id="13" name="テキスト ボックス 12">
            <a:extLst>
              <a:ext uri="{FF2B5EF4-FFF2-40B4-BE49-F238E27FC236}">
                <a16:creationId xmlns:a16="http://schemas.microsoft.com/office/drawing/2014/main" id="{0CC42A65-9FA0-081E-577D-322511906142}"/>
              </a:ext>
            </a:extLst>
          </p:cNvPr>
          <p:cNvSpPr txBox="1"/>
          <p:nvPr/>
        </p:nvSpPr>
        <p:spPr>
          <a:xfrm>
            <a:off x="3114673" y="935888"/>
            <a:ext cx="8802505" cy="707886"/>
          </a:xfrm>
          <a:prstGeom prst="rect">
            <a:avLst/>
          </a:prstGeom>
          <a:noFill/>
        </p:spPr>
        <p:txBody>
          <a:bodyPr wrap="square" rtlCol="0">
            <a:spAutoFit/>
          </a:bodyPr>
          <a:lstStyle/>
          <a:p>
            <a:r>
              <a:rPr kumimoji="1" lang="en-US" altLang="ja-JP" sz="2000" b="1" dirty="0">
                <a:solidFill>
                  <a:schemeClr val="accent1"/>
                </a:solidFill>
              </a:rPr>
              <a:t>Unify the file format, e.g., add calculated tag and up/down resampling according to given timespan based on </a:t>
            </a:r>
            <a:r>
              <a:rPr kumimoji="1" lang="en-US" altLang="ja-JP" sz="2000" b="1" u="sng" dirty="0">
                <a:solidFill>
                  <a:schemeClr val="accent1"/>
                </a:solidFill>
              </a:rPr>
              <a:t>master data without outliers</a:t>
            </a:r>
            <a:r>
              <a:rPr kumimoji="1" lang="en-US" altLang="ja-JP" sz="2000" b="1" dirty="0">
                <a:solidFill>
                  <a:schemeClr val="accent1"/>
                </a:solidFill>
              </a:rPr>
              <a:t>.</a:t>
            </a:r>
            <a:r>
              <a:rPr kumimoji="1" lang="ja-JP" altLang="en-US" sz="2000" b="1" dirty="0">
                <a:solidFill>
                  <a:schemeClr val="accent1"/>
                </a:solidFill>
              </a:rPr>
              <a:t> </a:t>
            </a:r>
            <a:endParaRPr kumimoji="1" lang="en-US" altLang="ja-JP" sz="2000" b="1" dirty="0">
              <a:solidFill>
                <a:schemeClr val="accent1"/>
              </a:solidFill>
            </a:endParaRPr>
          </a:p>
        </p:txBody>
      </p:sp>
      <p:sp>
        <p:nvSpPr>
          <p:cNvPr id="16" name="テキスト ボックス 15">
            <a:extLst>
              <a:ext uri="{FF2B5EF4-FFF2-40B4-BE49-F238E27FC236}">
                <a16:creationId xmlns:a16="http://schemas.microsoft.com/office/drawing/2014/main" id="{2951BCB9-0AC9-949F-AB74-BB71322068D8}"/>
              </a:ext>
            </a:extLst>
          </p:cNvPr>
          <p:cNvSpPr txBox="1"/>
          <p:nvPr/>
        </p:nvSpPr>
        <p:spPr>
          <a:xfrm>
            <a:off x="3114672" y="1932527"/>
            <a:ext cx="8802505" cy="1015663"/>
          </a:xfrm>
          <a:prstGeom prst="rect">
            <a:avLst/>
          </a:prstGeom>
          <a:noFill/>
        </p:spPr>
        <p:txBody>
          <a:bodyPr wrap="square" rtlCol="0">
            <a:spAutoFit/>
          </a:bodyPr>
          <a:lstStyle/>
          <a:p>
            <a:r>
              <a:rPr kumimoji="1" lang="en-US" altLang="ja-JP" sz="2000" b="1" dirty="0">
                <a:solidFill>
                  <a:schemeClr val="accent1"/>
                </a:solidFill>
              </a:rPr>
              <a:t>Generate optimization / prediction model files with user-specified modeling and parameter files using data in the training / optimization period.</a:t>
            </a:r>
          </a:p>
        </p:txBody>
      </p:sp>
      <p:sp>
        <p:nvSpPr>
          <p:cNvPr id="24" name="テキスト ボックス 23">
            <a:extLst>
              <a:ext uri="{FF2B5EF4-FFF2-40B4-BE49-F238E27FC236}">
                <a16:creationId xmlns:a16="http://schemas.microsoft.com/office/drawing/2014/main" id="{3B961344-81F7-625B-31D6-166A6439FD93}"/>
              </a:ext>
            </a:extLst>
          </p:cNvPr>
          <p:cNvSpPr txBox="1"/>
          <p:nvPr/>
        </p:nvSpPr>
        <p:spPr>
          <a:xfrm>
            <a:off x="3114673" y="3385969"/>
            <a:ext cx="8802505" cy="707886"/>
          </a:xfrm>
          <a:prstGeom prst="rect">
            <a:avLst/>
          </a:prstGeom>
          <a:noFill/>
        </p:spPr>
        <p:txBody>
          <a:bodyPr wrap="square" rtlCol="0">
            <a:spAutoFit/>
          </a:bodyPr>
          <a:lstStyle/>
          <a:p>
            <a:r>
              <a:rPr kumimoji="1" lang="en-US" altLang="ja-JP" sz="2000" b="1" dirty="0">
                <a:solidFill>
                  <a:schemeClr val="accent1"/>
                </a:solidFill>
              </a:rPr>
              <a:t>Calculate prediction model error by input optimization variables fixed to actual value into optimization model, i.e., predict validation. </a:t>
            </a:r>
          </a:p>
        </p:txBody>
      </p:sp>
      <p:sp>
        <p:nvSpPr>
          <p:cNvPr id="25" name="テキスト ボックス 24">
            <a:extLst>
              <a:ext uri="{FF2B5EF4-FFF2-40B4-BE49-F238E27FC236}">
                <a16:creationId xmlns:a16="http://schemas.microsoft.com/office/drawing/2014/main" id="{E83D4EB1-25C9-CB91-6E7B-82D8BE71B1B4}"/>
              </a:ext>
            </a:extLst>
          </p:cNvPr>
          <p:cNvSpPr txBox="1"/>
          <p:nvPr/>
        </p:nvSpPr>
        <p:spPr>
          <a:xfrm>
            <a:off x="3114673" y="4532399"/>
            <a:ext cx="8802505" cy="400110"/>
          </a:xfrm>
          <a:prstGeom prst="rect">
            <a:avLst/>
          </a:prstGeom>
          <a:noFill/>
        </p:spPr>
        <p:txBody>
          <a:bodyPr wrap="square" rtlCol="0">
            <a:spAutoFit/>
          </a:bodyPr>
          <a:lstStyle/>
          <a:p>
            <a:r>
              <a:rPr kumimoji="1" lang="en-US" altLang="ja-JP" sz="2000" b="1" dirty="0">
                <a:solidFill>
                  <a:schemeClr val="accent1"/>
                </a:solidFill>
              </a:rPr>
              <a:t>Solve the RO plant scheduling problem by optimizer.</a:t>
            </a:r>
          </a:p>
        </p:txBody>
      </p:sp>
      <p:sp>
        <p:nvSpPr>
          <p:cNvPr id="26" name="テキスト ボックス 25">
            <a:extLst>
              <a:ext uri="{FF2B5EF4-FFF2-40B4-BE49-F238E27FC236}">
                <a16:creationId xmlns:a16="http://schemas.microsoft.com/office/drawing/2014/main" id="{9CC4FFEC-2492-CB47-019A-9106F8C3B55D}"/>
              </a:ext>
            </a:extLst>
          </p:cNvPr>
          <p:cNvSpPr txBox="1"/>
          <p:nvPr/>
        </p:nvSpPr>
        <p:spPr>
          <a:xfrm>
            <a:off x="3114673" y="5352004"/>
            <a:ext cx="8802505" cy="707886"/>
          </a:xfrm>
          <a:prstGeom prst="rect">
            <a:avLst/>
          </a:prstGeom>
          <a:noFill/>
        </p:spPr>
        <p:txBody>
          <a:bodyPr wrap="square" rtlCol="0">
            <a:spAutoFit/>
          </a:bodyPr>
          <a:lstStyle/>
          <a:p>
            <a:r>
              <a:rPr kumimoji="1" lang="en-US" altLang="ja-JP" sz="2000" b="1" dirty="0">
                <a:solidFill>
                  <a:schemeClr val="accent1"/>
                </a:solidFill>
              </a:rPr>
              <a:t>Calculate each average value and LRV of water quality, and draw each variable trend chart including LRV.</a:t>
            </a:r>
          </a:p>
        </p:txBody>
      </p:sp>
      <p:sp>
        <p:nvSpPr>
          <p:cNvPr id="5" name="矢印: 五方向 4">
            <a:extLst>
              <a:ext uri="{FF2B5EF4-FFF2-40B4-BE49-F238E27FC236}">
                <a16:creationId xmlns:a16="http://schemas.microsoft.com/office/drawing/2014/main" id="{0B7DFBD0-27BD-DA54-B843-DF82D920CC4F}"/>
              </a:ext>
            </a:extLst>
          </p:cNvPr>
          <p:cNvSpPr/>
          <p:nvPr/>
        </p:nvSpPr>
        <p:spPr>
          <a:xfrm rot="5400000">
            <a:off x="1317158" y="112126"/>
            <a:ext cx="716420"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Pre-processing</a:t>
            </a:r>
            <a:endParaRPr kumimoji="1" lang="ja-JP" altLang="en-US" b="1" dirty="0">
              <a:solidFill>
                <a:schemeClr val="bg1"/>
              </a:solidFill>
            </a:endParaRPr>
          </a:p>
        </p:txBody>
      </p:sp>
      <p:sp>
        <p:nvSpPr>
          <p:cNvPr id="7" name="矢印: 五方向 6">
            <a:extLst>
              <a:ext uri="{FF2B5EF4-FFF2-40B4-BE49-F238E27FC236}">
                <a16:creationId xmlns:a16="http://schemas.microsoft.com/office/drawing/2014/main" id="{524CFEF6-A655-7EA2-2679-532117450C70}"/>
              </a:ext>
            </a:extLst>
          </p:cNvPr>
          <p:cNvSpPr/>
          <p:nvPr/>
        </p:nvSpPr>
        <p:spPr>
          <a:xfrm rot="5400000">
            <a:off x="1049489" y="1396450"/>
            <a:ext cx="1251759"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Generate Model and Params</a:t>
            </a:r>
            <a:endParaRPr kumimoji="1" lang="ja-JP" altLang="en-US" b="1" dirty="0">
              <a:solidFill>
                <a:schemeClr val="bg1"/>
              </a:solidFill>
            </a:endParaRPr>
          </a:p>
        </p:txBody>
      </p:sp>
      <p:sp>
        <p:nvSpPr>
          <p:cNvPr id="14" name="矢印: 五方向 13">
            <a:extLst>
              <a:ext uri="{FF2B5EF4-FFF2-40B4-BE49-F238E27FC236}">
                <a16:creationId xmlns:a16="http://schemas.microsoft.com/office/drawing/2014/main" id="{AA3222CE-F9EA-8429-72F8-8A5811CDBD52}"/>
              </a:ext>
            </a:extLst>
          </p:cNvPr>
          <p:cNvSpPr/>
          <p:nvPr/>
        </p:nvSpPr>
        <p:spPr>
          <a:xfrm rot="5400000">
            <a:off x="1317158" y="2566473"/>
            <a:ext cx="716420"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Model Validation</a:t>
            </a:r>
            <a:endParaRPr kumimoji="1" lang="ja-JP" altLang="en-US" b="1" dirty="0">
              <a:solidFill>
                <a:schemeClr val="bg1"/>
              </a:solidFill>
            </a:endParaRPr>
          </a:p>
        </p:txBody>
      </p:sp>
      <p:sp>
        <p:nvSpPr>
          <p:cNvPr id="15" name="矢印: 五方向 14">
            <a:extLst>
              <a:ext uri="{FF2B5EF4-FFF2-40B4-BE49-F238E27FC236}">
                <a16:creationId xmlns:a16="http://schemas.microsoft.com/office/drawing/2014/main" id="{A2E351B4-6A44-F9FC-E4D9-775C2DAADCDA}"/>
              </a:ext>
            </a:extLst>
          </p:cNvPr>
          <p:cNvSpPr/>
          <p:nvPr/>
        </p:nvSpPr>
        <p:spPr>
          <a:xfrm rot="5400000">
            <a:off x="1317158" y="3602177"/>
            <a:ext cx="716420"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Optimize</a:t>
            </a:r>
            <a:endParaRPr kumimoji="1" lang="ja-JP" altLang="en-US" b="1" dirty="0">
              <a:solidFill>
                <a:schemeClr val="bg1"/>
              </a:solidFill>
            </a:endParaRPr>
          </a:p>
        </p:txBody>
      </p:sp>
      <p:sp>
        <p:nvSpPr>
          <p:cNvPr id="17" name="矢印: 五方向 16">
            <a:extLst>
              <a:ext uri="{FF2B5EF4-FFF2-40B4-BE49-F238E27FC236}">
                <a16:creationId xmlns:a16="http://schemas.microsoft.com/office/drawing/2014/main" id="{BCDEA972-788C-8EAE-7620-509A53B4B93C}"/>
              </a:ext>
            </a:extLst>
          </p:cNvPr>
          <p:cNvSpPr/>
          <p:nvPr/>
        </p:nvSpPr>
        <p:spPr>
          <a:xfrm rot="5400000">
            <a:off x="1317158" y="4590256"/>
            <a:ext cx="716420" cy="2346879"/>
          </a:xfrm>
          <a:prstGeom prst="homePlate">
            <a:avLst>
              <a:gd name="adj" fmla="val 20654"/>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Post-processing</a:t>
            </a:r>
            <a:endParaRPr kumimoji="1" lang="ja-JP" altLang="en-US" b="1" dirty="0">
              <a:solidFill>
                <a:schemeClr val="bg1"/>
              </a:solidFill>
            </a:endParaRPr>
          </a:p>
        </p:txBody>
      </p:sp>
    </p:spTree>
    <p:extLst>
      <p:ext uri="{BB962C8B-B14F-4D97-AF65-F5344CB8AC3E}">
        <p14:creationId xmlns:p14="http://schemas.microsoft.com/office/powerpoint/2010/main" val="264569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17EB4AE0-B768-9AAE-DF21-07CE291077CD}"/>
              </a:ext>
            </a:extLst>
          </p:cNvPr>
          <p:cNvSpPr/>
          <p:nvPr/>
        </p:nvSpPr>
        <p:spPr>
          <a:xfrm>
            <a:off x="116114" y="6159950"/>
            <a:ext cx="11891667" cy="6638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578E07B0-052C-FCF0-2F3B-E107A2948582}"/>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0481F69D-8376-C4F5-1409-96017F79CBAE}"/>
              </a:ext>
            </a:extLst>
          </p:cNvPr>
          <p:cNvSpPr>
            <a:spLocks noGrp="1"/>
          </p:cNvSpPr>
          <p:nvPr>
            <p:ph type="body" sz="quarter" idx="11"/>
          </p:nvPr>
        </p:nvSpPr>
        <p:spPr>
          <a:xfrm>
            <a:off x="517055" y="871546"/>
            <a:ext cx="11341887" cy="1052081"/>
          </a:xfrm>
        </p:spPr>
        <p:txBody>
          <a:bodyPr/>
          <a:lstStyle/>
          <a:p>
            <a:r>
              <a:rPr kumimoji="1" lang="en-US" altLang="ja-JP" b="0" dirty="0"/>
              <a:t>Model</a:t>
            </a:r>
            <a:r>
              <a:rPr kumimoji="1" lang="ja-JP" altLang="en-US" b="0" dirty="0"/>
              <a:t>：</a:t>
            </a:r>
            <a:r>
              <a:rPr kumimoji="1" lang="en-US" altLang="ja-JP" b="0" dirty="0"/>
              <a:t>Multiple Regression Model</a:t>
            </a:r>
            <a:r>
              <a:rPr lang="ja-JP" altLang="en-US" b="0" dirty="0"/>
              <a:t> </a:t>
            </a:r>
            <a:r>
              <a:rPr kumimoji="1" lang="ja-JP" altLang="en-US" b="0" dirty="0"/>
              <a:t>＆ </a:t>
            </a:r>
            <a:r>
              <a:rPr kumimoji="1" lang="en-US" altLang="ja-JP" b="0" dirty="0"/>
              <a:t>Radom Forest </a:t>
            </a:r>
            <a:endParaRPr lang="en-US" altLang="ja-JP" dirty="0"/>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r>
              <a:rPr kumimoji="1" lang="en-US" altLang="ja-JP" sz="2400" b="0" i="0" u="none" strike="noStrike" kern="1200" cap="none" spc="0" normalizeH="0" baseline="0" noProof="0" dirty="0">
                <a:ln>
                  <a:noFill/>
                </a:ln>
                <a:solidFill>
                  <a:prstClr val="black"/>
                </a:solidFill>
                <a:effectLst/>
                <a:uLnTx/>
                <a:uFillTx/>
                <a:latin typeface="Arial"/>
                <a:ea typeface="Meiryo UI"/>
                <a:cs typeface="+mn-cs"/>
              </a:rPr>
              <a:t>Used Variables</a:t>
            </a:r>
            <a:r>
              <a:rPr kumimoji="1" lang="ja-JP" altLang="en-US" sz="2400" b="0" i="0" u="none" strike="noStrike" kern="1200" cap="none" spc="0" normalizeH="0" baseline="0" noProof="0" dirty="0">
                <a:ln>
                  <a:noFill/>
                </a:ln>
                <a:solidFill>
                  <a:prstClr val="black"/>
                </a:solidFill>
                <a:effectLst/>
                <a:uLnTx/>
                <a:uFillTx/>
                <a:latin typeface="Arial"/>
                <a:ea typeface="Meiryo UI"/>
                <a:cs typeface="+mn-cs"/>
              </a:rPr>
              <a:t>：</a:t>
            </a: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285750" marR="0" lvl="0" indent="-285750" algn="l" defTabSz="914400" rtl="0" eaLnBrk="1" fontAlgn="auto" latinLnBrk="0" hangingPunct="1">
              <a:lnSpc>
                <a:spcPct val="90000"/>
              </a:lnSpc>
              <a:spcBef>
                <a:spcPts val="1000"/>
              </a:spcBef>
              <a:spcAft>
                <a:spcPts val="0"/>
              </a:spcAft>
              <a:buClr>
                <a:srgbClr val="00316C"/>
              </a:buClr>
              <a:buSzTx/>
              <a:buFont typeface="Wingdings" panose="05000000000000000000" pitchFamily="2" charset="2"/>
              <a:buChar char="n"/>
              <a:tabLst/>
              <a:defRPr/>
            </a:pPr>
            <a:endParaRPr lang="en-US" altLang="ja-JP" dirty="0">
              <a:solidFill>
                <a:prstClr val="black"/>
              </a:solidFill>
              <a:latin typeface="Arial"/>
              <a:ea typeface="Meiryo UI"/>
            </a:endParaRPr>
          </a:p>
          <a:p>
            <a:pPr marL="0" marR="0" lvl="0" indent="0" algn="l" defTabSz="914400" rtl="0" eaLnBrk="1" fontAlgn="auto" latinLnBrk="0" hangingPunct="1">
              <a:lnSpc>
                <a:spcPct val="90000"/>
              </a:lnSpc>
              <a:spcBef>
                <a:spcPts val="1000"/>
              </a:spcBef>
              <a:spcAft>
                <a:spcPts val="0"/>
              </a:spcAft>
              <a:buClr>
                <a:srgbClr val="00316C"/>
              </a:buClr>
              <a:buSzTx/>
              <a:buNone/>
              <a:tabLst/>
              <a:defRPr/>
            </a:pPr>
            <a:endParaRPr kumimoji="1" lang="en-US" altLang="ja-JP" sz="2400" b="1" i="0" u="none" strike="noStrike" kern="1200" cap="none" spc="0" normalizeH="0" baseline="0" noProof="0" dirty="0">
              <a:ln>
                <a:noFill/>
              </a:ln>
              <a:solidFill>
                <a:prstClr val="black"/>
              </a:solidFill>
              <a:effectLst/>
              <a:uLnTx/>
              <a:uFillTx/>
              <a:latin typeface="Arial"/>
              <a:ea typeface="Meiryo UI"/>
              <a:cs typeface="+mn-cs"/>
            </a:endParaRPr>
          </a:p>
          <a:p>
            <a:pPr marL="0" indent="0">
              <a:buNone/>
            </a:pPr>
            <a:endParaRPr kumimoji="1" lang="en-US" altLang="ja-JP" dirty="0"/>
          </a:p>
          <a:p>
            <a:endParaRPr kumimoji="1" lang="en-US" altLang="ja-JP" dirty="0"/>
          </a:p>
          <a:p>
            <a:endParaRPr kumimoji="1" lang="ja-JP" altLang="en-US" dirty="0"/>
          </a:p>
        </p:txBody>
      </p:sp>
      <p:graphicFrame>
        <p:nvGraphicFramePr>
          <p:cNvPr id="7" name="表 6">
            <a:extLst>
              <a:ext uri="{FF2B5EF4-FFF2-40B4-BE49-F238E27FC236}">
                <a16:creationId xmlns:a16="http://schemas.microsoft.com/office/drawing/2014/main" id="{2435E577-A1CF-F172-DC6E-F6809D7167FA}"/>
              </a:ext>
            </a:extLst>
          </p:cNvPr>
          <p:cNvGraphicFramePr>
            <a:graphicFrameLocks noGrp="1"/>
          </p:cNvGraphicFramePr>
          <p:nvPr/>
        </p:nvGraphicFramePr>
        <p:xfrm>
          <a:off x="571983" y="2026253"/>
          <a:ext cx="11213618" cy="4680576"/>
        </p:xfrm>
        <a:graphic>
          <a:graphicData uri="http://schemas.openxmlformats.org/drawingml/2006/table">
            <a:tbl>
              <a:tblPr firstRow="1" firstCol="1" bandRow="1">
                <a:tableStyleId>{5C22544A-7EE6-4342-B048-85BDC9FD1C3A}</a:tableStyleId>
              </a:tblPr>
              <a:tblGrid>
                <a:gridCol w="2950150">
                  <a:extLst>
                    <a:ext uri="{9D8B030D-6E8A-4147-A177-3AD203B41FA5}">
                      <a16:colId xmlns:a16="http://schemas.microsoft.com/office/drawing/2014/main" val="1842417525"/>
                    </a:ext>
                  </a:extLst>
                </a:gridCol>
                <a:gridCol w="2065867">
                  <a:extLst>
                    <a:ext uri="{9D8B030D-6E8A-4147-A177-3AD203B41FA5}">
                      <a16:colId xmlns:a16="http://schemas.microsoft.com/office/drawing/2014/main" val="3728738070"/>
                    </a:ext>
                  </a:extLst>
                </a:gridCol>
                <a:gridCol w="2065867">
                  <a:extLst>
                    <a:ext uri="{9D8B030D-6E8A-4147-A177-3AD203B41FA5}">
                      <a16:colId xmlns:a16="http://schemas.microsoft.com/office/drawing/2014/main" val="2861237401"/>
                    </a:ext>
                  </a:extLst>
                </a:gridCol>
                <a:gridCol w="2065867">
                  <a:extLst>
                    <a:ext uri="{9D8B030D-6E8A-4147-A177-3AD203B41FA5}">
                      <a16:colId xmlns:a16="http://schemas.microsoft.com/office/drawing/2014/main" val="879426180"/>
                    </a:ext>
                  </a:extLst>
                </a:gridCol>
                <a:gridCol w="2065867">
                  <a:extLst>
                    <a:ext uri="{9D8B030D-6E8A-4147-A177-3AD203B41FA5}">
                      <a16:colId xmlns:a16="http://schemas.microsoft.com/office/drawing/2014/main" val="2624475839"/>
                    </a:ext>
                  </a:extLst>
                </a:gridCol>
              </a:tblGrid>
              <a:tr h="723303">
                <a:tc>
                  <a:txBody>
                    <a:bodyPr/>
                    <a:lstStyle/>
                    <a:p>
                      <a:pPr algn="ctr">
                        <a:spcAft>
                          <a:spcPts val="600"/>
                        </a:spcAft>
                      </a:pPr>
                      <a:r>
                        <a:rPr lang="en-US" sz="1800" b="1" dirty="0">
                          <a:solidFill>
                            <a:srgbClr val="FFFFFF"/>
                          </a:solidFill>
                          <a:effectLst/>
                        </a:rPr>
                        <a:t>Target number</a:t>
                      </a:r>
                      <a:br>
                        <a:rPr lang="en-US" sz="1800" b="1" dirty="0">
                          <a:solidFill>
                            <a:srgbClr val="FFFFFF"/>
                          </a:solidFill>
                          <a:effectLst/>
                        </a:rPr>
                      </a:br>
                      <a:br>
                        <a:rPr lang="en-US" sz="1800" b="1" dirty="0">
                          <a:solidFill>
                            <a:srgbClr val="FFFFFF"/>
                          </a:solidFill>
                          <a:effectLst/>
                        </a:rPr>
                      </a:br>
                      <a:r>
                        <a:rPr lang="en-US" sz="1800" b="1" dirty="0">
                          <a:solidFill>
                            <a:srgbClr val="FFFFFF"/>
                          </a:solidFill>
                          <a:effectLst/>
                        </a:rPr>
                        <a:t>Variable Name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altLang="ja-JP" sz="1800" b="1" dirty="0">
                          <a:solidFill>
                            <a:srgbClr val="FFFFFF"/>
                          </a:solidFill>
                          <a:effectLst/>
                        </a:rPr>
                        <a:t>Target</a:t>
                      </a:r>
                      <a:r>
                        <a:rPr lang="ja-JP" altLang="en-US" sz="1800" b="1" dirty="0">
                          <a:solidFill>
                            <a:srgbClr val="FFFFFF"/>
                          </a:solidFill>
                          <a:effectLst/>
                        </a:rPr>
                        <a:t>①</a:t>
                      </a:r>
                      <a:br>
                        <a:rPr lang="en-US" altLang="ja-JP" sz="1800" b="1" dirty="0">
                          <a:solidFill>
                            <a:srgbClr val="FFFFFF"/>
                          </a:solidFill>
                          <a:effectLst/>
                        </a:rPr>
                      </a:br>
                      <a:r>
                        <a:rPr lang="en-US" sz="1800" b="1" dirty="0">
                          <a:solidFill>
                            <a:srgbClr val="FFFFFF"/>
                          </a:solidFill>
                          <a:effectLst/>
                        </a:rPr>
                        <a:t>Stage1</a:t>
                      </a:r>
                      <a:br>
                        <a:rPr lang="en-US" sz="1800" b="1" dirty="0">
                          <a:solidFill>
                            <a:srgbClr val="FFFFFF"/>
                          </a:solidFill>
                          <a:effectLst/>
                        </a:rPr>
                      </a:br>
                      <a:r>
                        <a:rPr lang="en-US" sz="1800" b="1" dirty="0">
                          <a:solidFill>
                            <a:srgbClr val="FFFFFF"/>
                          </a:solidFill>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altLang="ja-JP" sz="1800" b="1" dirty="0">
                          <a:solidFill>
                            <a:srgbClr val="FFFFFF"/>
                          </a:solidFill>
                          <a:effectLst/>
                        </a:rPr>
                        <a:t>Target</a:t>
                      </a:r>
                      <a:r>
                        <a:rPr lang="ja-JP" altLang="en-US" sz="1800" b="1" dirty="0">
                          <a:solidFill>
                            <a:srgbClr val="FFFFFF"/>
                          </a:solidFill>
                          <a:effectLst/>
                        </a:rPr>
                        <a:t>②</a:t>
                      </a:r>
                      <a:br>
                        <a:rPr lang="en-US" altLang="ja-JP" sz="1800" b="1" dirty="0">
                          <a:solidFill>
                            <a:srgbClr val="FFFFFF"/>
                          </a:solidFill>
                          <a:effectLst/>
                        </a:rPr>
                      </a:br>
                      <a:r>
                        <a:rPr lang="en-US" sz="1800" b="1" dirty="0">
                          <a:solidFill>
                            <a:srgbClr val="FFFFFF"/>
                          </a:solidFill>
                          <a:effectLst/>
                        </a:rPr>
                        <a:t>Stage2</a:t>
                      </a:r>
                      <a:br>
                        <a:rPr lang="en-US" sz="1800" b="1" dirty="0">
                          <a:solidFill>
                            <a:srgbClr val="FFFFFF"/>
                          </a:solidFill>
                          <a:effectLst/>
                        </a:rPr>
                      </a:br>
                      <a:r>
                        <a:rPr lang="en-US" sz="1800" b="1" dirty="0">
                          <a:solidFill>
                            <a:srgbClr val="FFFFFF"/>
                          </a:solidFill>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altLang="ja-JP" sz="1800" b="1" dirty="0">
                          <a:solidFill>
                            <a:srgbClr val="FFFFFF"/>
                          </a:solidFill>
                          <a:effectLst/>
                        </a:rPr>
                        <a:t>Target</a:t>
                      </a:r>
                      <a:r>
                        <a:rPr lang="ja-JP" altLang="en-US" sz="1800" b="1" dirty="0">
                          <a:solidFill>
                            <a:srgbClr val="FFFFFF"/>
                          </a:solidFill>
                          <a:effectLst/>
                        </a:rPr>
                        <a:t>③</a:t>
                      </a:r>
                      <a:br>
                        <a:rPr lang="en-US" altLang="ja-JP" sz="1800" b="1" dirty="0">
                          <a:solidFill>
                            <a:srgbClr val="FFFFFF"/>
                          </a:solidFill>
                          <a:effectLst/>
                        </a:rPr>
                      </a:br>
                      <a:r>
                        <a:rPr lang="en-US" sz="1800" b="1" dirty="0">
                          <a:solidFill>
                            <a:srgbClr val="FFFFFF"/>
                          </a:solidFill>
                          <a:effectLst/>
                        </a:rPr>
                        <a:t>Stage3 </a:t>
                      </a:r>
                      <a:br>
                        <a:rPr lang="en-US" sz="1800" b="1" dirty="0">
                          <a:solidFill>
                            <a:srgbClr val="FFFFFF"/>
                          </a:solidFill>
                          <a:effectLst/>
                        </a:rPr>
                      </a:br>
                      <a:r>
                        <a:rPr lang="en-US" sz="1800" b="1" dirty="0">
                          <a:solidFill>
                            <a:srgbClr val="FFFFFF"/>
                          </a:solidFill>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spcAft>
                          <a:spcPts val="600"/>
                        </a:spcAft>
                      </a:pPr>
                      <a:r>
                        <a:rPr lang="en-US" altLang="ja-JP" sz="1800" b="1" dirty="0">
                          <a:solidFill>
                            <a:srgbClr val="FFFFFF"/>
                          </a:solidFill>
                          <a:effectLst/>
                        </a:rPr>
                        <a:t>Target</a:t>
                      </a:r>
                      <a:r>
                        <a:rPr lang="ja-JP" altLang="en-US" sz="1800" b="1" dirty="0">
                          <a:solidFill>
                            <a:srgbClr val="FFFFFF"/>
                          </a:solidFill>
                          <a:effectLst/>
                        </a:rPr>
                        <a:t>④</a:t>
                      </a:r>
                      <a:br>
                        <a:rPr lang="en-US" altLang="ja-JP" sz="1800" b="1" dirty="0">
                          <a:solidFill>
                            <a:srgbClr val="FFFFFF"/>
                          </a:solidFill>
                          <a:effectLst/>
                        </a:rPr>
                      </a:br>
                      <a:r>
                        <a:rPr lang="en-US" sz="1800" b="1" dirty="0">
                          <a:solidFill>
                            <a:srgbClr val="FFFFFF"/>
                          </a:solidFill>
                          <a:effectLst/>
                        </a:rPr>
                        <a:t>Permeate</a:t>
                      </a:r>
                      <a:br>
                        <a:rPr lang="en-US" sz="1800" b="1" dirty="0">
                          <a:solidFill>
                            <a:srgbClr val="FFFFFF"/>
                          </a:solidFill>
                          <a:effectLst/>
                        </a:rPr>
                      </a:br>
                      <a:r>
                        <a:rPr lang="en-US" sz="1800" b="1" dirty="0">
                          <a:solidFill>
                            <a:srgbClr val="FFFFFF"/>
                          </a:solidFill>
                          <a:effectLst/>
                        </a:rPr>
                        <a:t>TOC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449905667"/>
                  </a:ext>
                </a:extLst>
              </a:tr>
              <a:tr h="321468">
                <a:tc>
                  <a:txBody>
                    <a:bodyPr/>
                    <a:lstStyle/>
                    <a:p>
                      <a:pPr>
                        <a:spcAft>
                          <a:spcPts val="600"/>
                        </a:spcAft>
                      </a:pPr>
                      <a:r>
                        <a:rPr lang="en-US" sz="1600" dirty="0">
                          <a:effectLst/>
                        </a:rPr>
                        <a:t>RO Stage 1 Feed Pressure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90137288"/>
                  </a:ext>
                </a:extLst>
              </a:tr>
              <a:tr h="321468">
                <a:tc>
                  <a:txBody>
                    <a:bodyPr/>
                    <a:lstStyle/>
                    <a:p>
                      <a:pPr>
                        <a:spcAft>
                          <a:spcPts val="600"/>
                        </a:spcAft>
                      </a:pPr>
                      <a:r>
                        <a:rPr lang="en-US" sz="1600" dirty="0">
                          <a:effectLst/>
                        </a:rPr>
                        <a:t>RO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3106337"/>
                  </a:ext>
                </a:extLst>
              </a:tr>
              <a:tr h="321468">
                <a:tc>
                  <a:txBody>
                    <a:bodyPr/>
                    <a:lstStyle/>
                    <a:p>
                      <a:pPr>
                        <a:spcAft>
                          <a:spcPts val="600"/>
                        </a:spcAft>
                      </a:pPr>
                      <a:r>
                        <a:rPr lang="en-US" sz="1600" dirty="0">
                          <a:effectLst/>
                        </a:rPr>
                        <a:t>RO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86525232"/>
                  </a:ext>
                </a:extLst>
              </a:tr>
              <a:tr h="321468">
                <a:tc>
                  <a:txBody>
                    <a:bodyPr/>
                    <a:lstStyle/>
                    <a:p>
                      <a:pPr>
                        <a:spcAft>
                          <a:spcPts val="600"/>
                        </a:spcAft>
                      </a:pPr>
                      <a:r>
                        <a:rPr lang="en-US" sz="1600" dirty="0">
                          <a:effectLst/>
                        </a:rPr>
                        <a:t>RO Feed Temperature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44776745"/>
                  </a:ext>
                </a:extLst>
              </a:tr>
              <a:tr h="321468">
                <a:tc>
                  <a:txBody>
                    <a:bodyPr/>
                    <a:lstStyle/>
                    <a:p>
                      <a:pPr>
                        <a:spcAft>
                          <a:spcPts val="600"/>
                        </a:spcAft>
                      </a:pPr>
                      <a:r>
                        <a:rPr lang="en-US" sz="1600" dirty="0">
                          <a:effectLst/>
                        </a:rPr>
                        <a:t>RO Feed pH</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37702766"/>
                  </a:ext>
                </a:extLst>
              </a:tr>
              <a:tr h="321468">
                <a:tc>
                  <a:txBody>
                    <a:bodyPr/>
                    <a:lstStyle/>
                    <a:p>
                      <a:pPr>
                        <a:spcAft>
                          <a:spcPts val="600"/>
                        </a:spcAft>
                      </a:pPr>
                      <a:r>
                        <a:rPr lang="en-US" sz="1600" dirty="0">
                          <a:effectLst/>
                        </a:rPr>
                        <a:t>UF Filtrate Total Chlorine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887009871"/>
                  </a:ext>
                </a:extLst>
              </a:tr>
              <a:tr h="321468">
                <a:tc>
                  <a:txBody>
                    <a:bodyPr/>
                    <a:lstStyle/>
                    <a:p>
                      <a:pPr>
                        <a:spcAft>
                          <a:spcPts val="600"/>
                        </a:spcAft>
                      </a:pPr>
                      <a:r>
                        <a:rPr lang="en-US" sz="1600" dirty="0">
                          <a:effectLst/>
                        </a:rPr>
                        <a:t>RO Stage 2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X</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13113863"/>
                  </a:ext>
                </a:extLst>
              </a:tr>
              <a:tr h="321468">
                <a:tc>
                  <a:txBody>
                    <a:bodyPr/>
                    <a:lstStyle/>
                    <a:p>
                      <a:pPr>
                        <a:spcAft>
                          <a:spcPts val="600"/>
                        </a:spcAft>
                      </a:pPr>
                      <a:r>
                        <a:rPr lang="en-US" sz="1600" dirty="0">
                          <a:effectLst/>
                        </a:rPr>
                        <a:t>RO Stage 2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91790439"/>
                  </a:ext>
                </a:extLst>
              </a:tr>
              <a:tr h="321468">
                <a:tc>
                  <a:txBody>
                    <a:bodyPr/>
                    <a:lstStyle/>
                    <a:p>
                      <a:pPr>
                        <a:spcAft>
                          <a:spcPts val="600"/>
                        </a:spcAft>
                      </a:pPr>
                      <a:r>
                        <a:rPr lang="en-US" sz="1600" dirty="0">
                          <a:effectLst/>
                        </a:rPr>
                        <a:t>RO Stage 3 Feed Pressure</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01414773"/>
                  </a:ext>
                </a:extLst>
              </a:tr>
              <a:tr h="321468">
                <a:tc>
                  <a:txBody>
                    <a:bodyPr/>
                    <a:lstStyle/>
                    <a:p>
                      <a:pPr>
                        <a:spcAft>
                          <a:spcPts val="600"/>
                        </a:spcAft>
                      </a:pPr>
                      <a:r>
                        <a:rPr lang="en-US" sz="1600" dirty="0">
                          <a:effectLst/>
                        </a:rPr>
                        <a:t>RO Stage 3 Feed EC*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215784485"/>
                  </a:ext>
                </a:extLst>
              </a:tr>
              <a:tr h="321468">
                <a:tc>
                  <a:txBody>
                    <a:bodyPr/>
                    <a:lstStyle/>
                    <a:p>
                      <a:pPr>
                        <a:spcAft>
                          <a:spcPts val="600"/>
                        </a:spcAft>
                      </a:pPr>
                      <a:r>
                        <a:rPr lang="en-US" sz="1600" dirty="0">
                          <a:effectLst/>
                        </a:rPr>
                        <a:t>RO Stage 3 Feed Flow*</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a:solidFill>
                            <a:srgbClr val="000000"/>
                          </a:solidFill>
                          <a:effectLst/>
                        </a:rPr>
                        <a:t> </a:t>
                      </a:r>
                      <a:endParaRPr lang="ja-JP" sz="16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65500537"/>
                  </a:ext>
                </a:extLst>
              </a:tr>
              <a:tr h="321468">
                <a:tc>
                  <a:txBody>
                    <a:bodyPr/>
                    <a:lstStyle/>
                    <a:p>
                      <a:pPr>
                        <a:spcAft>
                          <a:spcPts val="600"/>
                        </a:spcAft>
                      </a:pPr>
                      <a:r>
                        <a:rPr lang="en-US" sz="1600" dirty="0">
                          <a:effectLst/>
                        </a:rPr>
                        <a:t>RO Feed TOC</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 </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tc>
                  <a:txBody>
                    <a:bodyPr/>
                    <a:lstStyle/>
                    <a:p>
                      <a:pPr algn="ctr">
                        <a:spcAft>
                          <a:spcPts val="600"/>
                        </a:spcAft>
                      </a:pPr>
                      <a:r>
                        <a:rPr lang="en-US" sz="1600" dirty="0">
                          <a:solidFill>
                            <a:srgbClr val="000000"/>
                          </a:solidFill>
                          <a:effectLst/>
                        </a:rPr>
                        <a:t>X</a:t>
                      </a:r>
                      <a:endParaRPr lang="ja-JP" sz="16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98919107"/>
                  </a:ext>
                </a:extLst>
              </a:tr>
            </a:tbl>
          </a:graphicData>
        </a:graphic>
      </p:graphicFrame>
      <p:sp>
        <p:nvSpPr>
          <p:cNvPr id="12" name="タイトル 4">
            <a:extLst>
              <a:ext uri="{FF2B5EF4-FFF2-40B4-BE49-F238E27FC236}">
                <a16:creationId xmlns:a16="http://schemas.microsoft.com/office/drawing/2014/main" id="{91D887A3-9470-8A15-F37B-8179B1DF1EF1}"/>
              </a:ext>
            </a:extLst>
          </p:cNvPr>
          <p:cNvSpPr txBox="1">
            <a:spLocks/>
          </p:cNvSpPr>
          <p:nvPr/>
        </p:nvSpPr>
        <p:spPr>
          <a:xfrm>
            <a:off x="517055" y="250825"/>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Water Quality Model Details</a:t>
            </a:r>
            <a:endParaRPr lang="ja-JP" altLang="en-US" dirty="0"/>
          </a:p>
        </p:txBody>
      </p:sp>
      <p:sp>
        <p:nvSpPr>
          <p:cNvPr id="2" name="テキスト ボックス 1">
            <a:extLst>
              <a:ext uri="{FF2B5EF4-FFF2-40B4-BE49-F238E27FC236}">
                <a16:creationId xmlns:a16="http://schemas.microsoft.com/office/drawing/2014/main" id="{86DD0AAF-B125-2F1F-375F-2CD217AA827E}"/>
              </a:ext>
            </a:extLst>
          </p:cNvPr>
          <p:cNvSpPr txBox="1"/>
          <p:nvPr/>
        </p:nvSpPr>
        <p:spPr>
          <a:xfrm>
            <a:off x="7167927" y="1605453"/>
            <a:ext cx="4617674" cy="369332"/>
          </a:xfrm>
          <a:prstGeom prst="rect">
            <a:avLst/>
          </a:prstGeom>
          <a:noFill/>
        </p:spPr>
        <p:txBody>
          <a:bodyPr wrap="none" rtlCol="0">
            <a:spAutoFit/>
          </a:bodyPr>
          <a:lstStyle/>
          <a:p>
            <a:r>
              <a:rPr kumimoji="1" lang="en-US" altLang="ja-JP" dirty="0"/>
              <a:t>※Conductivity = EC	</a:t>
            </a:r>
            <a:r>
              <a:rPr lang="en-US" altLang="ja-JP" sz="1800" dirty="0">
                <a:effectLst/>
              </a:rPr>
              <a:t>*Calculation Tag</a:t>
            </a:r>
            <a:endParaRPr kumimoji="1" lang="ja-JP" altLang="en-US" dirty="0"/>
          </a:p>
        </p:txBody>
      </p:sp>
      <p:grpSp>
        <p:nvGrpSpPr>
          <p:cNvPr id="29" name="グループ化 28">
            <a:extLst>
              <a:ext uri="{FF2B5EF4-FFF2-40B4-BE49-F238E27FC236}">
                <a16:creationId xmlns:a16="http://schemas.microsoft.com/office/drawing/2014/main" id="{7D839818-6968-BA96-5C57-CBBDB60ED68B}"/>
              </a:ext>
            </a:extLst>
          </p:cNvPr>
          <p:cNvGrpSpPr/>
          <p:nvPr/>
        </p:nvGrpSpPr>
        <p:grpSpPr>
          <a:xfrm>
            <a:off x="3660223" y="5576240"/>
            <a:ext cx="3925909" cy="1070536"/>
            <a:chOff x="3863424" y="5430105"/>
            <a:chExt cx="3948150" cy="1086778"/>
          </a:xfrm>
        </p:grpSpPr>
        <p:sp>
          <p:nvSpPr>
            <p:cNvPr id="30" name="正方形/長方形 29">
              <a:extLst>
                <a:ext uri="{FF2B5EF4-FFF2-40B4-BE49-F238E27FC236}">
                  <a16:creationId xmlns:a16="http://schemas.microsoft.com/office/drawing/2014/main" id="{54D88A8C-07A7-850C-2E4F-09D9B5622C78}"/>
                </a:ext>
              </a:extLst>
            </p:cNvPr>
            <p:cNvSpPr/>
            <p:nvPr/>
          </p:nvSpPr>
          <p:spPr>
            <a:xfrm>
              <a:off x="3863424" y="5430105"/>
              <a:ext cx="3948150" cy="10867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六角形 30">
              <a:extLst>
                <a:ext uri="{FF2B5EF4-FFF2-40B4-BE49-F238E27FC236}">
                  <a16:creationId xmlns:a16="http://schemas.microsoft.com/office/drawing/2014/main" id="{D1811847-9F93-EFD8-B298-985A03A00DA9}"/>
                </a:ext>
              </a:extLst>
            </p:cNvPr>
            <p:cNvSpPr/>
            <p:nvPr/>
          </p:nvSpPr>
          <p:spPr>
            <a:xfrm>
              <a:off x="5217379" y="5528782"/>
              <a:ext cx="1060704" cy="914400"/>
            </a:xfrm>
            <a:prstGeom prst="hexag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1600" dirty="0">
                  <a:solidFill>
                    <a:schemeClr val="tx1"/>
                  </a:solidFill>
                </a:rPr>
                <a:t>Water Quality Model</a:t>
              </a:r>
            </a:p>
          </p:txBody>
        </p:sp>
        <p:cxnSp>
          <p:nvCxnSpPr>
            <p:cNvPr id="32" name="直線矢印コネクタ 31">
              <a:extLst>
                <a:ext uri="{FF2B5EF4-FFF2-40B4-BE49-F238E27FC236}">
                  <a16:creationId xmlns:a16="http://schemas.microsoft.com/office/drawing/2014/main" id="{61E015B4-2B95-99BF-A457-4C1072B32A99}"/>
                </a:ext>
              </a:extLst>
            </p:cNvPr>
            <p:cNvCxnSpPr>
              <a:cxnSpLocks/>
            </p:cNvCxnSpPr>
            <p:nvPr/>
          </p:nvCxnSpPr>
          <p:spPr>
            <a:xfrm>
              <a:off x="4569379" y="5985982"/>
              <a:ext cx="648000"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8E33C22-42B6-F7F0-29B9-4ACE642F0699}"/>
                </a:ext>
              </a:extLst>
            </p:cNvPr>
            <p:cNvCxnSpPr>
              <a:cxnSpLocks/>
            </p:cNvCxnSpPr>
            <p:nvPr/>
          </p:nvCxnSpPr>
          <p:spPr>
            <a:xfrm>
              <a:off x="6278083" y="5985982"/>
              <a:ext cx="648000" cy="0"/>
            </a:xfrm>
            <a:prstGeom prst="straightConnector1">
              <a:avLst/>
            </a:prstGeom>
            <a:ln w="3810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A7FCC320-177D-A86A-8C3B-1668FC898BB4}"/>
                </a:ext>
              </a:extLst>
            </p:cNvPr>
            <p:cNvSpPr txBox="1"/>
            <p:nvPr/>
          </p:nvSpPr>
          <p:spPr>
            <a:xfrm>
              <a:off x="6934411" y="5801316"/>
              <a:ext cx="877163" cy="369332"/>
            </a:xfrm>
            <a:prstGeom prst="rect">
              <a:avLst/>
            </a:prstGeom>
            <a:noFill/>
          </p:spPr>
          <p:txBody>
            <a:bodyPr wrap="none" rtlCol="0">
              <a:spAutoFit/>
            </a:bodyPr>
            <a:lstStyle/>
            <a:p>
              <a:r>
                <a:rPr kumimoji="1" lang="en-US" altLang="ja-JP" dirty="0"/>
                <a:t>Output</a:t>
              </a:r>
              <a:endParaRPr kumimoji="1" lang="ja-JP" altLang="en-US" dirty="0"/>
            </a:p>
          </p:txBody>
        </p:sp>
        <p:sp>
          <p:nvSpPr>
            <p:cNvPr id="35" name="テキスト ボックス 34">
              <a:extLst>
                <a:ext uri="{FF2B5EF4-FFF2-40B4-BE49-F238E27FC236}">
                  <a16:creationId xmlns:a16="http://schemas.microsoft.com/office/drawing/2014/main" id="{0EF40D9A-7FD8-27A4-A879-D4ED96588F7B}"/>
                </a:ext>
              </a:extLst>
            </p:cNvPr>
            <p:cNvSpPr txBox="1"/>
            <p:nvPr/>
          </p:nvSpPr>
          <p:spPr>
            <a:xfrm>
              <a:off x="3863424" y="5749801"/>
              <a:ext cx="697627" cy="646331"/>
            </a:xfrm>
            <a:prstGeom prst="rect">
              <a:avLst/>
            </a:prstGeom>
            <a:noFill/>
          </p:spPr>
          <p:txBody>
            <a:bodyPr wrap="none" rtlCol="0">
              <a:spAutoFit/>
            </a:bodyPr>
            <a:lstStyle/>
            <a:p>
              <a:r>
                <a:rPr kumimoji="1" lang="en-US" altLang="ja-JP" dirty="0"/>
                <a:t>Input</a:t>
              </a:r>
            </a:p>
            <a:p>
              <a:pPr algn="ctr"/>
              <a:r>
                <a:rPr kumimoji="1" lang="en-US" altLang="ja-JP" dirty="0"/>
                <a:t>X</a:t>
              </a:r>
              <a:endParaRPr kumimoji="1" lang="ja-JP" altLang="en-US" dirty="0"/>
            </a:p>
          </p:txBody>
        </p:sp>
      </p:grpSp>
      <p:cxnSp>
        <p:nvCxnSpPr>
          <p:cNvPr id="37" name="直線コネクタ 36">
            <a:extLst>
              <a:ext uri="{FF2B5EF4-FFF2-40B4-BE49-F238E27FC236}">
                <a16:creationId xmlns:a16="http://schemas.microsoft.com/office/drawing/2014/main" id="{00F107BB-ACEE-4591-8DC4-19E8077A71A3}"/>
              </a:ext>
            </a:extLst>
          </p:cNvPr>
          <p:cNvCxnSpPr/>
          <p:nvPr/>
        </p:nvCxnSpPr>
        <p:spPr>
          <a:xfrm flipV="1">
            <a:off x="571983" y="2282614"/>
            <a:ext cx="11213618" cy="62425"/>
          </a:xfrm>
          <a:prstGeom prst="line">
            <a:avLst/>
          </a:prstGeom>
          <a:ln w="28575">
            <a:solidFill>
              <a:schemeClr val="bg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F90F26C0-8AD7-DE41-D0BF-4C14FBC52409}"/>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RO</a:t>
            </a:r>
            <a:r>
              <a:rPr lang="ja-JP" altLang="en-US" sz="1600" b="1" dirty="0">
                <a:solidFill>
                  <a:schemeClr val="bg1"/>
                </a:solidFill>
              </a:rPr>
              <a:t> </a:t>
            </a:r>
            <a:r>
              <a:rPr lang="en-US" altLang="ja-JP" sz="1600" b="1" dirty="0">
                <a:solidFill>
                  <a:schemeClr val="bg1"/>
                </a:solidFill>
              </a:rPr>
              <a:t>Optimization Simulation</a:t>
            </a:r>
            <a:endParaRPr kumimoji="1" lang="ja-JP" altLang="en-US" sz="1600" b="1" dirty="0">
              <a:solidFill>
                <a:schemeClr val="bg1"/>
              </a:solidFill>
            </a:endParaRPr>
          </a:p>
        </p:txBody>
      </p:sp>
    </p:spTree>
    <p:extLst>
      <p:ext uri="{BB962C8B-B14F-4D97-AF65-F5344CB8AC3E}">
        <p14:creationId xmlns:p14="http://schemas.microsoft.com/office/powerpoint/2010/main" val="1346725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dirty="0"/>
              <a:t>Optimization Variable List in LVMWD Case</a:t>
            </a:r>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5" name="テキスト プレースホルダー 2">
            <a:extLst>
              <a:ext uri="{FF2B5EF4-FFF2-40B4-BE49-F238E27FC236}">
                <a16:creationId xmlns:a16="http://schemas.microsoft.com/office/drawing/2014/main" id="{17FF10F9-9DF7-EF41-43A9-02C8844C77F8}"/>
              </a:ext>
            </a:extLst>
          </p:cNvPr>
          <p:cNvSpPr txBox="1">
            <a:spLocks/>
          </p:cNvSpPr>
          <p:nvPr/>
        </p:nvSpPr>
        <p:spPr>
          <a:xfrm>
            <a:off x="517054" y="1020574"/>
            <a:ext cx="11490727" cy="54524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endParaRPr lang="en-US" altLang="ja-JP" sz="2400" dirty="0"/>
          </a:p>
        </p:txBody>
      </p:sp>
      <p:sp>
        <p:nvSpPr>
          <p:cNvPr id="4" name="テキスト ボックス 3">
            <a:extLst>
              <a:ext uri="{FF2B5EF4-FFF2-40B4-BE49-F238E27FC236}">
                <a16:creationId xmlns:a16="http://schemas.microsoft.com/office/drawing/2014/main" id="{0B7FC5AF-B4D4-EB62-D7F9-BD1D9F8A21EF}"/>
              </a:ext>
            </a:extLst>
          </p:cNvPr>
          <p:cNvSpPr txBox="1"/>
          <p:nvPr/>
        </p:nvSpPr>
        <p:spPr>
          <a:xfrm>
            <a:off x="571984" y="-20412"/>
            <a:ext cx="3682516" cy="338554"/>
          </a:xfrm>
          <a:prstGeom prst="rect">
            <a:avLst/>
          </a:prstGeom>
          <a:noFill/>
        </p:spPr>
        <p:txBody>
          <a:bodyPr wrap="square" rtlCol="0">
            <a:spAutoFit/>
          </a:bodyPr>
          <a:lstStyle/>
          <a:p>
            <a:r>
              <a:rPr lang="en-US" altLang="ja-JP" sz="1600" b="1" dirty="0">
                <a:solidFill>
                  <a:schemeClr val="bg1"/>
                </a:solidFill>
              </a:rPr>
              <a:t>2. RO</a:t>
            </a:r>
            <a:r>
              <a:rPr lang="ja-JP" altLang="en-US" sz="1600" b="1" dirty="0">
                <a:solidFill>
                  <a:schemeClr val="bg1"/>
                </a:solidFill>
              </a:rPr>
              <a:t> </a:t>
            </a:r>
            <a:r>
              <a:rPr lang="en-US" altLang="ja-JP" sz="1600" b="1" dirty="0">
                <a:solidFill>
                  <a:schemeClr val="bg1"/>
                </a:solidFill>
              </a:rPr>
              <a:t>Optimization Simulation</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17074A44-230C-332A-A839-EBD82AD820C5}"/>
                  </a:ext>
                </a:extLst>
              </p:cNvPr>
              <p:cNvGraphicFramePr>
                <a:graphicFrameLocks noGrp="1"/>
              </p:cNvGraphicFramePr>
              <p:nvPr>
                <p:extLst>
                  <p:ext uri="{D42A27DB-BD31-4B8C-83A1-F6EECF244321}">
                    <p14:modId xmlns:p14="http://schemas.microsoft.com/office/powerpoint/2010/main" val="2450902406"/>
                  </p:ext>
                </p:extLst>
              </p:nvPr>
            </p:nvGraphicFramePr>
            <p:xfrm>
              <a:off x="513798" y="797228"/>
              <a:ext cx="11161148" cy="5761600"/>
            </p:xfrm>
            <a:graphic>
              <a:graphicData uri="http://schemas.openxmlformats.org/drawingml/2006/table">
                <a:tbl>
                  <a:tblPr firstRow="1" firstCol="1" bandRow="1">
                    <a:tableStyleId>{5C22544A-7EE6-4342-B048-85BDC9FD1C3A}</a:tableStyleId>
                  </a:tblPr>
                  <a:tblGrid>
                    <a:gridCol w="1393285">
                      <a:extLst>
                        <a:ext uri="{9D8B030D-6E8A-4147-A177-3AD203B41FA5}">
                          <a16:colId xmlns:a16="http://schemas.microsoft.com/office/drawing/2014/main" val="2420529299"/>
                        </a:ext>
                      </a:extLst>
                    </a:gridCol>
                    <a:gridCol w="3296716">
                      <a:extLst>
                        <a:ext uri="{9D8B030D-6E8A-4147-A177-3AD203B41FA5}">
                          <a16:colId xmlns:a16="http://schemas.microsoft.com/office/drawing/2014/main" val="1997034489"/>
                        </a:ext>
                      </a:extLst>
                    </a:gridCol>
                    <a:gridCol w="2301142">
                      <a:extLst>
                        <a:ext uri="{9D8B030D-6E8A-4147-A177-3AD203B41FA5}">
                          <a16:colId xmlns:a16="http://schemas.microsoft.com/office/drawing/2014/main" val="322932763"/>
                        </a:ext>
                      </a:extLst>
                    </a:gridCol>
                    <a:gridCol w="4170005">
                      <a:extLst>
                        <a:ext uri="{9D8B030D-6E8A-4147-A177-3AD203B41FA5}">
                          <a16:colId xmlns:a16="http://schemas.microsoft.com/office/drawing/2014/main" val="2844438294"/>
                        </a:ext>
                      </a:extLst>
                    </a:gridCol>
                  </a:tblGrid>
                  <a:tr h="288080">
                    <a:tc>
                      <a:txBody>
                        <a:bodyPr/>
                        <a:lstStyle/>
                        <a:p>
                          <a:pPr marL="0" algn="ctr">
                            <a:spcBef>
                              <a:spcPts val="600"/>
                            </a:spcBef>
                          </a:pPr>
                          <a:r>
                            <a:rPr lang="en-US" sz="1800" dirty="0">
                              <a:effectLst/>
                            </a:rPr>
                            <a:t>ID No.</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pPr>
                          <a:r>
                            <a:rPr lang="en-US" sz="1800" dirty="0">
                              <a:effectLst/>
                            </a:rPr>
                            <a:t>Description</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pPr>
                          <a:r>
                            <a:rPr lang="en-US" sz="1800" dirty="0">
                              <a:effectLst/>
                            </a:rPr>
                            <a:t>Units</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spcAft>
                              <a:spcPts val="600"/>
                            </a:spcAft>
                          </a:pPr>
                          <a:r>
                            <a:rPr lang="en-US" sz="1800" dirty="0">
                              <a:effectLst/>
                            </a:rPr>
                            <a:t>Opt. Variable / 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extLst>
                      <a:ext uri="{0D108BD9-81ED-4DB2-BD59-A6C34878D82A}">
                        <a16:rowId xmlns:a16="http://schemas.microsoft.com/office/drawing/2014/main" val="84155179"/>
                      </a:ext>
                    </a:extLst>
                  </a:tr>
                  <a:tr h="288080">
                    <a:tc>
                      <a:txBody>
                        <a:bodyPr/>
                        <a:lstStyle/>
                        <a:p>
                          <a:pPr marL="0" algn="ctr">
                            <a:spcBef>
                              <a:spcPts val="600"/>
                            </a:spcBef>
                          </a:pPr>
                          <a:r>
                            <a:rPr lang="en-US" sz="1800" dirty="0">
                              <a:effectLst/>
                            </a:rPr>
                            <a:t>ID0000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dirty="0">
                              <a:effectLst/>
                            </a:rPr>
                            <a:t>UF Filtrate Total Chlorine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ctr">
                            <a:spcBef>
                              <a:spcPts val="600"/>
                            </a:spcBef>
                          </a:pPr>
                          <a:r>
                            <a:rPr lang="en-US" sz="1800" kern="1200" dirty="0">
                              <a:effectLst/>
                            </a:rPr>
                            <a:t>ton/day</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l">
                            <a:spcBef>
                              <a:spcPts val="600"/>
                            </a:spcBef>
                            <a:spcAft>
                              <a:spcPts val="600"/>
                            </a:spcAft>
                          </a:pPr>
                          <a:r>
                            <a:rPr lang="en-US" sz="1800" kern="1200" dirty="0">
                              <a:effectLst/>
                            </a:rPr>
                            <a:t>Optimization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261909"/>
                      </a:ext>
                    </a:extLst>
                  </a:tr>
                  <a:tr h="288080">
                    <a:tc>
                      <a:txBody>
                        <a:bodyPr/>
                        <a:lstStyle/>
                        <a:p>
                          <a:pPr marL="0" algn="ctr">
                            <a:spcBef>
                              <a:spcPts val="600"/>
                            </a:spcBef>
                          </a:pPr>
                          <a:r>
                            <a:rPr lang="en-US" sz="1800">
                              <a:effectLst/>
                            </a:rPr>
                            <a:t>ID0001</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EC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730476632"/>
                      </a:ext>
                    </a:extLst>
                  </a:tr>
                  <a:tr h="288080">
                    <a:tc>
                      <a:txBody>
                        <a:bodyPr/>
                        <a:lstStyle/>
                        <a:p>
                          <a:pPr marL="0" algn="ctr">
                            <a:spcBef>
                              <a:spcPts val="600"/>
                            </a:spcBef>
                          </a:pPr>
                          <a:r>
                            <a:rPr lang="en-US" sz="1800">
                              <a:effectLst/>
                            </a:rPr>
                            <a:t>ID0002</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TOC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mg/L</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044499933"/>
                      </a:ext>
                    </a:extLst>
                  </a:tr>
                  <a:tr h="288080">
                    <a:tc>
                      <a:txBody>
                        <a:bodyPr/>
                        <a:lstStyle/>
                        <a:p>
                          <a:pPr marL="0" algn="ctr">
                            <a:spcBef>
                              <a:spcPts val="600"/>
                            </a:spcBef>
                          </a:pPr>
                          <a:r>
                            <a:rPr lang="en-US" sz="1800" dirty="0">
                              <a:effectLst/>
                            </a:rPr>
                            <a:t>ID0003</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Temperature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a:rPr lang="en-US" sz="1800">
                                    <a:effectLst/>
                                    <a:latin typeface="Cambria Math" panose="02040503050406030204" pitchFamily="18" charset="0"/>
                                  </a:rPr>
                                  <m:t>℉</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570090320"/>
                      </a:ext>
                    </a:extLst>
                  </a:tr>
                  <a:tr h="288080">
                    <a:tc>
                      <a:txBody>
                        <a:bodyPr/>
                        <a:lstStyle/>
                        <a:p>
                          <a:pPr marL="0" algn="ctr">
                            <a:spcBef>
                              <a:spcPts val="600"/>
                            </a:spcBef>
                          </a:pPr>
                          <a:r>
                            <a:rPr lang="en-US" sz="1800" dirty="0">
                              <a:effectLst/>
                            </a:rPr>
                            <a:t>ID0004</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dirty="0">
                              <a:effectLst/>
                            </a:rPr>
                            <a:t>Feed pH</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2761265094"/>
                      </a:ext>
                    </a:extLst>
                  </a:tr>
                  <a:tr h="288080">
                    <a:tc>
                      <a:txBody>
                        <a:bodyPr/>
                        <a:lstStyle/>
                        <a:p>
                          <a:pPr marL="0" algn="ctr">
                            <a:spcBef>
                              <a:spcPts val="600"/>
                            </a:spcBef>
                          </a:pPr>
                          <a:r>
                            <a:rPr lang="en-US" sz="1800">
                              <a:effectLst/>
                            </a:rPr>
                            <a:t>ID0100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Feed Pressure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psi</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074904914"/>
                      </a:ext>
                    </a:extLst>
                  </a:tr>
                  <a:tr h="288080">
                    <a:tc>
                      <a:txBody>
                        <a:bodyPr/>
                        <a:lstStyle/>
                        <a:p>
                          <a:pPr marL="0" algn="ctr">
                            <a:spcBef>
                              <a:spcPts val="600"/>
                            </a:spcBef>
                          </a:pPr>
                          <a:r>
                            <a:rPr lang="en-US" sz="1800" dirty="0">
                              <a:effectLst/>
                            </a:rPr>
                            <a:t>ID0101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3994468995"/>
                      </a:ext>
                    </a:extLst>
                  </a:tr>
                  <a:tr h="288080">
                    <a:tc>
                      <a:txBody>
                        <a:bodyPr/>
                        <a:lstStyle/>
                        <a:p>
                          <a:pPr marL="0" algn="ctr">
                            <a:spcBef>
                              <a:spcPts val="600"/>
                            </a:spcBef>
                          </a:pPr>
                          <a:r>
                            <a:rPr lang="en-US" sz="1800">
                              <a:effectLst/>
                            </a:rPr>
                            <a:t>ID0102</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Permeate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170715654"/>
                      </a:ext>
                    </a:extLst>
                  </a:tr>
                  <a:tr h="288080">
                    <a:tc>
                      <a:txBody>
                        <a:bodyPr/>
                        <a:lstStyle/>
                        <a:p>
                          <a:pPr marL="0" algn="ctr">
                            <a:spcBef>
                              <a:spcPts val="600"/>
                            </a:spcBef>
                          </a:pPr>
                          <a:r>
                            <a:rPr lang="en-US" sz="1800" kern="1200">
                              <a:effectLst/>
                            </a:rPr>
                            <a:t>ID0200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2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376257878"/>
                      </a:ext>
                    </a:extLst>
                  </a:tr>
                  <a:tr h="288080">
                    <a:tc>
                      <a:txBody>
                        <a:bodyPr/>
                        <a:lstStyle/>
                        <a:p>
                          <a:pPr marL="0" algn="ctr">
                            <a:spcBef>
                              <a:spcPts val="600"/>
                            </a:spcBef>
                          </a:pPr>
                          <a:r>
                            <a:rPr lang="en-US" sz="1800" kern="1200" dirty="0">
                              <a:effectLst/>
                            </a:rPr>
                            <a:t>ID0201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Permeate Flow Rate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875363484"/>
                      </a:ext>
                    </a:extLst>
                  </a:tr>
                  <a:tr h="288080">
                    <a:tc>
                      <a:txBody>
                        <a:bodyPr/>
                        <a:lstStyle/>
                        <a:p>
                          <a:pPr marL="0" algn="ctr">
                            <a:spcBef>
                              <a:spcPts val="600"/>
                            </a:spcBef>
                          </a:pPr>
                          <a:r>
                            <a:rPr lang="en-US" sz="1800" kern="1200">
                              <a:effectLst/>
                            </a:rPr>
                            <a:t>ID0300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3 Feed Pressure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psi</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268452675"/>
                      </a:ext>
                    </a:extLst>
                  </a:tr>
                  <a:tr h="288080">
                    <a:tc>
                      <a:txBody>
                        <a:bodyPr/>
                        <a:lstStyle/>
                        <a:p>
                          <a:pPr marL="0" algn="ctr">
                            <a:spcBef>
                              <a:spcPts val="600"/>
                            </a:spcBef>
                          </a:pPr>
                          <a:r>
                            <a:rPr lang="en-US" sz="1800" kern="1200" dirty="0">
                              <a:effectLst/>
                            </a:rPr>
                            <a:t>ID0301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3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061605"/>
                      </a:ext>
                    </a:extLst>
                  </a:tr>
                  <a:tr h="288080">
                    <a:tc>
                      <a:txBody>
                        <a:bodyPr/>
                        <a:lstStyle/>
                        <a:p>
                          <a:pPr marL="0" algn="ctr">
                            <a:spcBef>
                              <a:spcPts val="600"/>
                            </a:spcBef>
                          </a:pPr>
                          <a:r>
                            <a:rPr lang="en-US" sz="1800" kern="1200" dirty="0">
                              <a:effectLst/>
                            </a:rPr>
                            <a:t>ID1000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1 Permeate EC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42782461"/>
                      </a:ext>
                    </a:extLst>
                  </a:tr>
                  <a:tr h="288080">
                    <a:tc>
                      <a:txBody>
                        <a:bodyPr/>
                        <a:lstStyle/>
                        <a:p>
                          <a:pPr marL="0" algn="ctr">
                            <a:spcBef>
                              <a:spcPts val="600"/>
                            </a:spcBef>
                          </a:pPr>
                          <a:r>
                            <a:rPr lang="en-US" sz="1800" kern="1200" dirty="0">
                              <a:effectLst/>
                            </a:rPr>
                            <a:t>ID2000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Feed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2912610658"/>
                      </a:ext>
                    </a:extLst>
                  </a:tr>
                  <a:tr h="288080">
                    <a:tc>
                      <a:txBody>
                        <a:bodyPr/>
                        <a:lstStyle/>
                        <a:p>
                          <a:pPr marL="0" algn="ctr">
                            <a:spcBef>
                              <a:spcPts val="600"/>
                            </a:spcBef>
                          </a:pPr>
                          <a:r>
                            <a:rPr lang="en-US" sz="1800" kern="1200" dirty="0">
                              <a:effectLst/>
                            </a:rPr>
                            <a:t>ID2001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840742015"/>
                      </a:ext>
                    </a:extLst>
                  </a:tr>
                  <a:tr h="288080">
                    <a:tc>
                      <a:txBody>
                        <a:bodyPr/>
                        <a:lstStyle/>
                        <a:p>
                          <a:pPr marL="0" algn="ctr">
                            <a:spcBef>
                              <a:spcPts val="600"/>
                            </a:spcBef>
                          </a:pPr>
                          <a:r>
                            <a:rPr lang="en-US" sz="1800" kern="1200" dirty="0">
                              <a:effectLst/>
                            </a:rPr>
                            <a:t>ID3000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3 Feed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770149230"/>
                      </a:ext>
                    </a:extLst>
                  </a:tr>
                  <a:tr h="288080">
                    <a:tc>
                      <a:txBody>
                        <a:bodyPr/>
                        <a:lstStyle/>
                        <a:p>
                          <a:pPr marL="0" algn="ctr">
                            <a:spcBef>
                              <a:spcPts val="600"/>
                            </a:spcBef>
                          </a:pPr>
                          <a:r>
                            <a:rPr lang="en-US" sz="1800" kern="1200" dirty="0">
                              <a:effectLst/>
                            </a:rPr>
                            <a:t>ID3001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3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rPr>
                                  <m:t>μS</m:t>
                                </m:r>
                                <m:r>
                                  <a:rPr lang="en-US" sz="1800">
                                    <a:effectLst/>
                                    <a:latin typeface="Cambria Math" panose="02040503050406030204" pitchFamily="18" charset="0"/>
                                  </a:rPr>
                                  <m:t>/</m:t>
                                </m:r>
                                <m:r>
                                  <m:rPr>
                                    <m:sty m:val="p"/>
                                  </m:rPr>
                                  <a:rPr lang="en-US" sz="1800">
                                    <a:effectLst/>
                                    <a:latin typeface="Cambria Math" panose="02040503050406030204" pitchFamily="18" charset="0"/>
                                  </a:rPr>
                                  <m:t>cm</m:t>
                                </m:r>
                              </m:oMath>
                            </m:oMathPara>
                          </a14:m>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3005004383"/>
                      </a:ext>
                    </a:extLst>
                  </a:tr>
                  <a:tr h="288080">
                    <a:tc>
                      <a:txBody>
                        <a:bodyPr/>
                        <a:lstStyle/>
                        <a:p>
                          <a:pPr marL="0" algn="ctr">
                            <a:spcBef>
                              <a:spcPts val="600"/>
                            </a:spcBef>
                          </a:pPr>
                          <a:r>
                            <a:rPr lang="en-US" sz="1800" kern="1200" dirty="0">
                              <a:effectLst/>
                            </a:rPr>
                            <a:t>ID4000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tc>
                      <a:txBody>
                        <a:bodyPr/>
                        <a:lstStyle/>
                        <a:p>
                          <a:pPr marL="0" algn="ctr">
                            <a:spcBef>
                              <a:spcPts val="600"/>
                            </a:spcBef>
                          </a:pPr>
                          <a14:m>
                            <m:oMathPara xmlns:m="http://schemas.openxmlformats.org/officeDocument/2006/math">
                              <m:oMathParaPr>
                                <m:jc m:val="centerGroup"/>
                              </m:oMathParaPr>
                              <m:oMath xmlns:m="http://schemas.openxmlformats.org/officeDocument/2006/math">
                                <m:r>
                                  <m:rPr>
                                    <m:sty m:val="p"/>
                                  </m:rPr>
                                  <a:rPr lang="en-US" altLang="ja-JP" sz="1800" smtClean="0">
                                    <a:effectLst/>
                                    <a:latin typeface="Cambria Math" panose="02040503050406030204" pitchFamily="18" charset="0"/>
                                  </a:rPr>
                                  <m:t>μS</m:t>
                                </m:r>
                                <m:r>
                                  <a:rPr lang="en-US" altLang="ja-JP" sz="1800" smtClean="0">
                                    <a:effectLst/>
                                    <a:latin typeface="Cambria Math" panose="02040503050406030204" pitchFamily="18" charset="0"/>
                                  </a:rPr>
                                  <m:t>/</m:t>
                                </m:r>
                                <m:r>
                                  <m:rPr>
                                    <m:sty m:val="p"/>
                                  </m:rPr>
                                  <a:rPr lang="en-US" altLang="ja-JP" sz="1800" smtClean="0">
                                    <a:effectLst/>
                                    <a:latin typeface="Cambria Math" panose="02040503050406030204" pitchFamily="18" charset="0"/>
                                  </a:rPr>
                                  <m:t>cm</m:t>
                                </m:r>
                              </m:oMath>
                            </m:oMathPara>
                          </a14:m>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extLst>
                      <a:ext uri="{0D108BD9-81ED-4DB2-BD59-A6C34878D82A}">
                        <a16:rowId xmlns:a16="http://schemas.microsoft.com/office/drawing/2014/main" val="1356264481"/>
                      </a:ext>
                    </a:extLst>
                  </a:tr>
                  <a:tr h="288080">
                    <a:tc>
                      <a:txBody>
                        <a:bodyPr/>
                        <a:lstStyle/>
                        <a:p>
                          <a:pPr marL="0" algn="ctr">
                            <a:spcBef>
                              <a:spcPts val="600"/>
                            </a:spcBef>
                          </a:pPr>
                          <a:r>
                            <a:rPr lang="en-US" sz="1800" kern="1200" dirty="0">
                              <a:effectLst/>
                            </a:rPr>
                            <a:t>ID4001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Permeate TOC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ctr">
                            <a:spcBef>
                              <a:spcPts val="600"/>
                            </a:spcBef>
                          </a:pPr>
                          <a:r>
                            <a:rPr lang="en-US" sz="1800" kern="1200" dirty="0">
                              <a:effectLst/>
                            </a:rPr>
                            <a:t>mg/L</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5868376"/>
                      </a:ext>
                    </a:extLst>
                  </a:tr>
                </a:tbl>
              </a:graphicData>
            </a:graphic>
          </p:graphicFrame>
        </mc:Choice>
        <mc:Fallback xmlns="">
          <p:graphicFrame>
            <p:nvGraphicFramePr>
              <p:cNvPr id="9" name="表 8">
                <a:extLst>
                  <a:ext uri="{FF2B5EF4-FFF2-40B4-BE49-F238E27FC236}">
                    <a16:creationId xmlns:a16="http://schemas.microsoft.com/office/drawing/2014/main" id="{17074A44-230C-332A-A839-EBD82AD820C5}"/>
                  </a:ext>
                </a:extLst>
              </p:cNvPr>
              <p:cNvGraphicFramePr>
                <a:graphicFrameLocks noGrp="1"/>
              </p:cNvGraphicFramePr>
              <p:nvPr>
                <p:extLst>
                  <p:ext uri="{D42A27DB-BD31-4B8C-83A1-F6EECF244321}">
                    <p14:modId xmlns:p14="http://schemas.microsoft.com/office/powerpoint/2010/main" val="2450902406"/>
                  </p:ext>
                </p:extLst>
              </p:nvPr>
            </p:nvGraphicFramePr>
            <p:xfrm>
              <a:off x="513798" y="797228"/>
              <a:ext cx="11161148" cy="5761600"/>
            </p:xfrm>
            <a:graphic>
              <a:graphicData uri="http://schemas.openxmlformats.org/drawingml/2006/table">
                <a:tbl>
                  <a:tblPr firstRow="1" firstCol="1" bandRow="1">
                    <a:tableStyleId>{5C22544A-7EE6-4342-B048-85BDC9FD1C3A}</a:tableStyleId>
                  </a:tblPr>
                  <a:tblGrid>
                    <a:gridCol w="1393285">
                      <a:extLst>
                        <a:ext uri="{9D8B030D-6E8A-4147-A177-3AD203B41FA5}">
                          <a16:colId xmlns:a16="http://schemas.microsoft.com/office/drawing/2014/main" val="2420529299"/>
                        </a:ext>
                      </a:extLst>
                    </a:gridCol>
                    <a:gridCol w="3296716">
                      <a:extLst>
                        <a:ext uri="{9D8B030D-6E8A-4147-A177-3AD203B41FA5}">
                          <a16:colId xmlns:a16="http://schemas.microsoft.com/office/drawing/2014/main" val="1997034489"/>
                        </a:ext>
                      </a:extLst>
                    </a:gridCol>
                    <a:gridCol w="2301142">
                      <a:extLst>
                        <a:ext uri="{9D8B030D-6E8A-4147-A177-3AD203B41FA5}">
                          <a16:colId xmlns:a16="http://schemas.microsoft.com/office/drawing/2014/main" val="322932763"/>
                        </a:ext>
                      </a:extLst>
                    </a:gridCol>
                    <a:gridCol w="4170005">
                      <a:extLst>
                        <a:ext uri="{9D8B030D-6E8A-4147-A177-3AD203B41FA5}">
                          <a16:colId xmlns:a16="http://schemas.microsoft.com/office/drawing/2014/main" val="2844438294"/>
                        </a:ext>
                      </a:extLst>
                    </a:gridCol>
                  </a:tblGrid>
                  <a:tr h="288080">
                    <a:tc>
                      <a:txBody>
                        <a:bodyPr/>
                        <a:lstStyle/>
                        <a:p>
                          <a:pPr marL="0" algn="ctr">
                            <a:spcBef>
                              <a:spcPts val="600"/>
                            </a:spcBef>
                          </a:pPr>
                          <a:r>
                            <a:rPr lang="en-US" sz="1800" dirty="0">
                              <a:effectLst/>
                            </a:rPr>
                            <a:t>ID No.</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pPr>
                          <a:r>
                            <a:rPr lang="en-US" sz="1800" dirty="0">
                              <a:effectLst/>
                            </a:rPr>
                            <a:t>Description</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pPr>
                          <a:r>
                            <a:rPr lang="en-US" sz="1800" dirty="0">
                              <a:effectLst/>
                            </a:rPr>
                            <a:t>Units</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ctr">
                            <a:spcBef>
                              <a:spcPts val="600"/>
                            </a:spcBef>
                            <a:spcAft>
                              <a:spcPts val="600"/>
                            </a:spcAft>
                          </a:pPr>
                          <a:r>
                            <a:rPr lang="en-US" sz="1800" dirty="0">
                              <a:effectLst/>
                            </a:rPr>
                            <a:t>Opt. Variable / 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extLst>
                      <a:ext uri="{0D108BD9-81ED-4DB2-BD59-A6C34878D82A}">
                        <a16:rowId xmlns:a16="http://schemas.microsoft.com/office/drawing/2014/main" val="84155179"/>
                      </a:ext>
                    </a:extLst>
                  </a:tr>
                  <a:tr h="288080">
                    <a:tc>
                      <a:txBody>
                        <a:bodyPr/>
                        <a:lstStyle/>
                        <a:p>
                          <a:pPr marL="0" algn="ctr">
                            <a:spcBef>
                              <a:spcPts val="600"/>
                            </a:spcBef>
                          </a:pPr>
                          <a:r>
                            <a:rPr lang="en-US" sz="1800" dirty="0">
                              <a:effectLst/>
                            </a:rPr>
                            <a:t>ID0000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dirty="0">
                              <a:effectLst/>
                            </a:rPr>
                            <a:t>UF Filtrate Total Chlorine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ctr">
                            <a:spcBef>
                              <a:spcPts val="600"/>
                            </a:spcBef>
                          </a:pPr>
                          <a:r>
                            <a:rPr lang="en-US" sz="1800" kern="1200" dirty="0">
                              <a:effectLst/>
                            </a:rPr>
                            <a:t>ton/day</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l">
                            <a:spcBef>
                              <a:spcPts val="600"/>
                            </a:spcBef>
                            <a:spcAft>
                              <a:spcPts val="600"/>
                            </a:spcAft>
                          </a:pPr>
                          <a:r>
                            <a:rPr lang="en-US" sz="1800" kern="1200" dirty="0">
                              <a:effectLst/>
                            </a:rPr>
                            <a:t>Optimization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2261909"/>
                      </a:ext>
                    </a:extLst>
                  </a:tr>
                  <a:tr h="288080">
                    <a:tc>
                      <a:txBody>
                        <a:bodyPr/>
                        <a:lstStyle/>
                        <a:p>
                          <a:pPr marL="0" algn="ctr">
                            <a:spcBef>
                              <a:spcPts val="600"/>
                            </a:spcBef>
                          </a:pPr>
                          <a:r>
                            <a:rPr lang="en-US" sz="1800">
                              <a:effectLst/>
                            </a:rPr>
                            <a:t>ID0001</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EC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endParaRPr lang="ja-JP"/>
                        </a:p>
                      </a:txBody>
                      <a:tcPr marL="14314" marR="14314" marT="0" marB="0" anchor="ctr">
                        <a:lnT w="12700" cap="flat" cmpd="sng" algn="ctr">
                          <a:solidFill>
                            <a:schemeClr val="tx1"/>
                          </a:solidFill>
                          <a:prstDash val="solid"/>
                          <a:round/>
                          <a:headEnd type="none" w="med" len="med"/>
                          <a:tailEnd type="none" w="med" len="med"/>
                        </a:lnT>
                        <a:blipFill>
                          <a:blip r:embed="rId2"/>
                          <a:stretch>
                            <a:fillRect l="-203968" t="-227660" r="-182011" b="-1757447"/>
                          </a:stretch>
                        </a:blip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730476632"/>
                      </a:ext>
                    </a:extLst>
                  </a:tr>
                  <a:tr h="288080">
                    <a:tc>
                      <a:txBody>
                        <a:bodyPr/>
                        <a:lstStyle/>
                        <a:p>
                          <a:pPr marL="0" algn="ctr">
                            <a:spcBef>
                              <a:spcPts val="600"/>
                            </a:spcBef>
                          </a:pPr>
                          <a:r>
                            <a:rPr lang="en-US" sz="1800">
                              <a:effectLst/>
                            </a:rPr>
                            <a:t>ID0002</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TOC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mg/L</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044499933"/>
                      </a:ext>
                    </a:extLst>
                  </a:tr>
                  <a:tr h="288080">
                    <a:tc>
                      <a:txBody>
                        <a:bodyPr/>
                        <a:lstStyle/>
                        <a:p>
                          <a:pPr marL="0" algn="ctr">
                            <a:spcBef>
                              <a:spcPts val="600"/>
                            </a:spcBef>
                          </a:pPr>
                          <a:r>
                            <a:rPr lang="en-US" sz="1800" dirty="0">
                              <a:effectLst/>
                            </a:rPr>
                            <a:t>ID0003</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Feed Temperature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418750" r="-182011" b="-1522917"/>
                          </a:stretch>
                        </a:blip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570090320"/>
                      </a:ext>
                    </a:extLst>
                  </a:tr>
                  <a:tr h="288080">
                    <a:tc>
                      <a:txBody>
                        <a:bodyPr/>
                        <a:lstStyle/>
                        <a:p>
                          <a:pPr marL="0" algn="ctr">
                            <a:spcBef>
                              <a:spcPts val="600"/>
                            </a:spcBef>
                          </a:pPr>
                          <a:r>
                            <a:rPr lang="en-US" sz="1800" dirty="0">
                              <a:effectLst/>
                            </a:rPr>
                            <a:t>ID0004</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dirty="0">
                              <a:effectLst/>
                            </a:rPr>
                            <a:t>Feed pH</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2761265094"/>
                      </a:ext>
                    </a:extLst>
                  </a:tr>
                  <a:tr h="288080">
                    <a:tc>
                      <a:txBody>
                        <a:bodyPr/>
                        <a:lstStyle/>
                        <a:p>
                          <a:pPr marL="0" algn="ctr">
                            <a:spcBef>
                              <a:spcPts val="600"/>
                            </a:spcBef>
                          </a:pPr>
                          <a:r>
                            <a:rPr lang="en-US" sz="1800">
                              <a:effectLst/>
                            </a:rPr>
                            <a:t>ID0100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Feed Pressure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psi</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074904914"/>
                      </a:ext>
                    </a:extLst>
                  </a:tr>
                  <a:tr h="288080">
                    <a:tc>
                      <a:txBody>
                        <a:bodyPr/>
                        <a:lstStyle/>
                        <a:p>
                          <a:pPr marL="0" algn="ctr">
                            <a:spcBef>
                              <a:spcPts val="600"/>
                            </a:spcBef>
                          </a:pPr>
                          <a:r>
                            <a:rPr lang="en-US" sz="1800" dirty="0">
                              <a:effectLst/>
                            </a:rPr>
                            <a:t>ID0101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3994468995"/>
                      </a:ext>
                    </a:extLst>
                  </a:tr>
                  <a:tr h="288080">
                    <a:tc>
                      <a:txBody>
                        <a:bodyPr/>
                        <a:lstStyle/>
                        <a:p>
                          <a:pPr marL="0" algn="ctr">
                            <a:spcBef>
                              <a:spcPts val="600"/>
                            </a:spcBef>
                          </a:pPr>
                          <a:r>
                            <a:rPr lang="en-US" sz="1800">
                              <a:effectLst/>
                            </a:rPr>
                            <a:t>ID0102</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tc>
                    <a:tc>
                      <a:txBody>
                        <a:bodyPr/>
                        <a:lstStyle/>
                        <a:p>
                          <a:pPr marL="0" algn="l">
                            <a:spcBef>
                              <a:spcPts val="600"/>
                            </a:spcBef>
                          </a:pPr>
                          <a:r>
                            <a:rPr lang="en-US" sz="1800" kern="1200">
                              <a:effectLst/>
                            </a:rPr>
                            <a:t>Stage 1 Permeate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170715654"/>
                      </a:ext>
                    </a:extLst>
                  </a:tr>
                  <a:tr h="288080">
                    <a:tc>
                      <a:txBody>
                        <a:bodyPr/>
                        <a:lstStyle/>
                        <a:p>
                          <a:pPr marL="0" algn="ctr">
                            <a:spcBef>
                              <a:spcPts val="600"/>
                            </a:spcBef>
                          </a:pPr>
                          <a:r>
                            <a:rPr lang="en-US" sz="1800" kern="1200">
                              <a:effectLst/>
                            </a:rPr>
                            <a:t>ID0200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2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376257878"/>
                      </a:ext>
                    </a:extLst>
                  </a:tr>
                  <a:tr h="288080">
                    <a:tc>
                      <a:txBody>
                        <a:bodyPr/>
                        <a:lstStyle/>
                        <a:p>
                          <a:pPr marL="0" algn="ctr">
                            <a:spcBef>
                              <a:spcPts val="600"/>
                            </a:spcBef>
                          </a:pPr>
                          <a:r>
                            <a:rPr lang="en-US" sz="1800" kern="1200" dirty="0">
                              <a:effectLst/>
                            </a:rPr>
                            <a:t>ID0201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Permeate Flow Rate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875363484"/>
                      </a:ext>
                    </a:extLst>
                  </a:tr>
                  <a:tr h="288080">
                    <a:tc>
                      <a:txBody>
                        <a:bodyPr/>
                        <a:lstStyle/>
                        <a:p>
                          <a:pPr marL="0" algn="ctr">
                            <a:spcBef>
                              <a:spcPts val="600"/>
                            </a:spcBef>
                          </a:pPr>
                          <a:r>
                            <a:rPr lang="en-US" sz="1800" kern="1200">
                              <a:effectLst/>
                            </a:rPr>
                            <a:t>ID0300</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3 Feed Pressure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ctr">
                            <a:spcBef>
                              <a:spcPts val="600"/>
                            </a:spcBef>
                          </a:pPr>
                          <a:r>
                            <a:rPr lang="en-US" sz="1800" kern="1200">
                              <a:effectLst/>
                            </a:rPr>
                            <a:t>psi</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4268452675"/>
                      </a:ext>
                    </a:extLst>
                  </a:tr>
                  <a:tr h="288080">
                    <a:tc>
                      <a:txBody>
                        <a:bodyPr/>
                        <a:lstStyle/>
                        <a:p>
                          <a:pPr marL="0" algn="ctr">
                            <a:spcBef>
                              <a:spcPts val="600"/>
                            </a:spcBef>
                          </a:pPr>
                          <a:r>
                            <a:rPr lang="en-US" sz="1800" kern="1200" dirty="0">
                              <a:effectLst/>
                            </a:rPr>
                            <a:t>ID0301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3 Feed Flow Rate</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ctr">
                            <a:spcBef>
                              <a:spcPts val="600"/>
                            </a:spcBef>
                          </a:pPr>
                          <a:r>
                            <a:rPr lang="en-US" sz="1800" kern="1200">
                              <a:effectLst/>
                            </a:rPr>
                            <a:t>gpm</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tc>
                      <a:txBody>
                        <a:bodyPr/>
                        <a:lstStyle/>
                        <a:p>
                          <a:pPr marL="0" algn="l">
                            <a:spcBef>
                              <a:spcPts val="600"/>
                            </a:spcBef>
                            <a:spcAft>
                              <a:spcPts val="600"/>
                            </a:spcAft>
                          </a:pPr>
                          <a:r>
                            <a:rPr lang="en-US" sz="1800" kern="1200" dirty="0">
                              <a:effectLst/>
                            </a:rPr>
                            <a:t>Fixed Parameter</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061605"/>
                      </a:ext>
                    </a:extLst>
                  </a:tr>
                  <a:tr h="288080">
                    <a:tc>
                      <a:txBody>
                        <a:bodyPr/>
                        <a:lstStyle/>
                        <a:p>
                          <a:pPr marL="0" algn="ctr">
                            <a:spcBef>
                              <a:spcPts val="600"/>
                            </a:spcBef>
                          </a:pPr>
                          <a:r>
                            <a:rPr lang="en-US" sz="1800" kern="1200" dirty="0">
                              <a:effectLst/>
                            </a:rPr>
                            <a:t>ID1000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a:effectLst/>
                            </a:rPr>
                            <a:t>Stage 1 Permeate EC</a:t>
                          </a:r>
                          <a:endParaRPr lang="ja-JP" sz="180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tc>
                      <a:txBody>
                        <a:bodyPr/>
                        <a:lstStyle/>
                        <a:p>
                          <a:endParaRPr lang="ja-JP"/>
                        </a:p>
                      </a:txBody>
                      <a:tcPr marL="14314" marR="14314" marT="0" marB="0" anchor="ctr">
                        <a:lnT w="12700" cap="flat" cmpd="sng" algn="ctr">
                          <a:solidFill>
                            <a:schemeClr val="tx1"/>
                          </a:solidFill>
                          <a:prstDash val="solid"/>
                          <a:round/>
                          <a:headEnd type="none" w="med" len="med"/>
                          <a:tailEnd type="none" w="med" len="med"/>
                        </a:lnT>
                        <a:blipFill>
                          <a:blip r:embed="rId2"/>
                          <a:stretch>
                            <a:fillRect l="-203968" t="-1334043" r="-182011" b="-651064"/>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42782461"/>
                      </a:ext>
                    </a:extLst>
                  </a:tr>
                  <a:tr h="288080">
                    <a:tc>
                      <a:txBody>
                        <a:bodyPr/>
                        <a:lstStyle/>
                        <a:p>
                          <a:pPr marL="0" algn="ctr">
                            <a:spcBef>
                              <a:spcPts val="600"/>
                            </a:spcBef>
                          </a:pPr>
                          <a:r>
                            <a:rPr lang="en-US" sz="1800" kern="1200" dirty="0">
                              <a:effectLst/>
                            </a:rPr>
                            <a:t>ID2000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Feed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1404167" r="-182011" b="-537500"/>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2912610658"/>
                      </a:ext>
                    </a:extLst>
                  </a:tr>
                  <a:tr h="288080">
                    <a:tc>
                      <a:txBody>
                        <a:bodyPr/>
                        <a:lstStyle/>
                        <a:p>
                          <a:pPr marL="0" algn="ctr">
                            <a:spcBef>
                              <a:spcPts val="600"/>
                            </a:spcBef>
                          </a:pPr>
                          <a:r>
                            <a:rPr lang="en-US" sz="1800" kern="1200" dirty="0">
                              <a:effectLst/>
                            </a:rPr>
                            <a:t>ID2001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2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1536170" r="-182011" b="-448936"/>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1840742015"/>
                      </a:ext>
                    </a:extLst>
                  </a:tr>
                  <a:tr h="288080">
                    <a:tc>
                      <a:txBody>
                        <a:bodyPr/>
                        <a:lstStyle/>
                        <a:p>
                          <a:pPr marL="0" algn="ctr">
                            <a:spcBef>
                              <a:spcPts val="600"/>
                            </a:spcBef>
                          </a:pPr>
                          <a:r>
                            <a:rPr lang="en-US" sz="1800" kern="1200" dirty="0">
                              <a:effectLst/>
                            </a:rPr>
                            <a:t>ID3000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3 Feed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1636170" r="-182011" b="-348936"/>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770149230"/>
                      </a:ext>
                    </a:extLst>
                  </a:tr>
                  <a:tr h="288080">
                    <a:tc>
                      <a:txBody>
                        <a:bodyPr/>
                        <a:lstStyle/>
                        <a:p>
                          <a:pPr marL="0" algn="ctr">
                            <a:spcBef>
                              <a:spcPts val="600"/>
                            </a:spcBef>
                          </a:pPr>
                          <a:r>
                            <a:rPr lang="en-US" sz="1800" kern="1200" dirty="0">
                              <a:effectLst/>
                            </a:rPr>
                            <a:t>ID3001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Stage 3 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tc>
                      <a:txBody>
                        <a:bodyPr/>
                        <a:lstStyle/>
                        <a:p>
                          <a:endParaRPr lang="ja-JP"/>
                        </a:p>
                      </a:txBody>
                      <a:tcPr marL="14314" marR="14314" marT="0" marB="0" anchor="ctr">
                        <a:blipFill>
                          <a:blip r:embed="rId2"/>
                          <a:stretch>
                            <a:fillRect l="-203968" t="-1736170" r="-182011" b="-248936"/>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noFill/>
                      </a:tcPr>
                    </a:tc>
                    <a:extLst>
                      <a:ext uri="{0D108BD9-81ED-4DB2-BD59-A6C34878D82A}">
                        <a16:rowId xmlns:a16="http://schemas.microsoft.com/office/drawing/2014/main" val="3005004383"/>
                      </a:ext>
                    </a:extLst>
                  </a:tr>
                  <a:tr h="288080">
                    <a:tc>
                      <a:txBody>
                        <a:bodyPr/>
                        <a:lstStyle/>
                        <a:p>
                          <a:pPr marL="0" algn="ctr">
                            <a:spcBef>
                              <a:spcPts val="600"/>
                            </a:spcBef>
                          </a:pPr>
                          <a:r>
                            <a:rPr lang="en-US" sz="1800" kern="1200" dirty="0">
                              <a:effectLst/>
                            </a:rPr>
                            <a:t>ID4000</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Permeate EC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tc>
                      <a:txBody>
                        <a:bodyPr/>
                        <a:lstStyle/>
                        <a:p>
                          <a:endParaRPr lang="ja-JP"/>
                        </a:p>
                      </a:txBody>
                      <a:tcPr marL="14314" marR="14314" marT="0" marB="0" anchor="ctr">
                        <a:blipFill>
                          <a:blip r:embed="rId2"/>
                          <a:stretch>
                            <a:fillRect l="-203968" t="-1797917" r="-182011" b="-143750"/>
                          </a:stretch>
                        </a:blip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solidFill>
                          <a:schemeClr val="bg1"/>
                        </a:solidFill>
                      </a:tcPr>
                    </a:tc>
                    <a:extLst>
                      <a:ext uri="{0D108BD9-81ED-4DB2-BD59-A6C34878D82A}">
                        <a16:rowId xmlns:a16="http://schemas.microsoft.com/office/drawing/2014/main" val="1356264481"/>
                      </a:ext>
                    </a:extLst>
                  </a:tr>
                  <a:tr h="288080">
                    <a:tc>
                      <a:txBody>
                        <a:bodyPr/>
                        <a:lstStyle/>
                        <a:p>
                          <a:pPr marL="0" algn="ctr">
                            <a:spcBef>
                              <a:spcPts val="600"/>
                            </a:spcBef>
                          </a:pPr>
                          <a:r>
                            <a:rPr lang="en-US" sz="1800" kern="1200" dirty="0">
                              <a:effectLst/>
                            </a:rPr>
                            <a:t>ID4001</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tc>
                    <a:tc>
                      <a:txBody>
                        <a:bodyPr/>
                        <a:lstStyle/>
                        <a:p>
                          <a:pPr marL="0" algn="l">
                            <a:spcBef>
                              <a:spcPts val="600"/>
                            </a:spcBef>
                          </a:pPr>
                          <a:r>
                            <a:rPr lang="en-US" sz="1800" kern="1200" dirty="0">
                              <a:effectLst/>
                            </a:rPr>
                            <a:t>Permeate TOC</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ctr">
                            <a:spcBef>
                              <a:spcPts val="600"/>
                            </a:spcBef>
                          </a:pPr>
                          <a:r>
                            <a:rPr lang="en-US" sz="1800" kern="1200" dirty="0">
                              <a:effectLst/>
                            </a:rPr>
                            <a:t>mg/L</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tc>
                      <a:txBody>
                        <a:bodyPr/>
                        <a:lstStyle/>
                        <a:p>
                          <a:pPr marL="0" algn="l">
                            <a:spcBef>
                              <a:spcPts val="600"/>
                            </a:spcBef>
                            <a:spcAft>
                              <a:spcPts val="600"/>
                            </a:spcAft>
                          </a:pPr>
                          <a:r>
                            <a:rPr lang="en-US" sz="1800" kern="1200" dirty="0">
                              <a:effectLst/>
                            </a:rPr>
                            <a:t>Intermediate Variable</a:t>
                          </a:r>
                          <a:endParaRPr lang="ja-JP"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14314" marR="14314" marT="0" marB="0" anchor="ct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15868376"/>
                      </a:ext>
                    </a:extLst>
                  </a:tr>
                </a:tbl>
              </a:graphicData>
            </a:graphic>
          </p:graphicFrame>
        </mc:Fallback>
      </mc:AlternateContent>
    </p:spTree>
    <p:extLst>
      <p:ext uri="{BB962C8B-B14F-4D97-AF65-F5344CB8AC3E}">
        <p14:creationId xmlns:p14="http://schemas.microsoft.com/office/powerpoint/2010/main" val="62980102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10453</TotalTime>
  <Words>1675</Words>
  <Application>Microsoft Office PowerPoint</Application>
  <PresentationFormat>ワイド画面</PresentationFormat>
  <Paragraphs>349</Paragraphs>
  <Slides>13</Slides>
  <Notes>11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13</vt:i4>
      </vt:variant>
    </vt:vector>
  </HeadingPairs>
  <TitlesOfParts>
    <vt:vector size="20" baseType="lpstr">
      <vt:lpstr>Meiryo UI</vt:lpstr>
      <vt:lpstr>游ゴシック</vt:lpstr>
      <vt:lpstr>Arial</vt:lpstr>
      <vt:lpstr>Cambria Math</vt:lpstr>
      <vt:lpstr>Times New Roman</vt:lpstr>
      <vt:lpstr>Wingdings</vt:lpstr>
      <vt:lpstr>Yokogawa_Template_Standard</vt:lpstr>
      <vt:lpstr>ROCO System</vt:lpstr>
      <vt:lpstr>Objective of RO Optimization</vt:lpstr>
      <vt:lpstr>PowerPoint プレゼンテーション</vt:lpstr>
      <vt:lpstr>Summary</vt:lpstr>
      <vt:lpstr>Plant Scheduling Optimization</vt:lpstr>
      <vt:lpstr>Flow Chart for RO Optimization</vt:lpstr>
      <vt:lpstr>Functional Configuration of RO Optimization Simulation</vt:lpstr>
      <vt:lpstr>PowerPoint プレゼンテーション</vt:lpstr>
      <vt:lpstr>Optimization Variable List in LVMWD Case</vt:lpstr>
      <vt:lpstr>SAO Configuration</vt:lpstr>
      <vt:lpstr>Use Case of ROCO for On-site demonstration</vt:lpstr>
      <vt:lpstr>Module Configuration [Current Implementation]</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1680</cp:revision>
  <dcterms:created xsi:type="dcterms:W3CDTF">2022-01-26T00:23:42Z</dcterms:created>
  <dcterms:modified xsi:type="dcterms:W3CDTF">2023-11-27T02:50:38Z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