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69" r:id="rId2"/>
    <p:sldId id="292" r:id="rId3"/>
    <p:sldId id="342" r:id="rId4"/>
    <p:sldId id="506" r:id="rId5"/>
    <p:sldId id="524" r:id="rId6"/>
    <p:sldId id="522" r:id="rId7"/>
    <p:sldId id="523" r:id="rId8"/>
    <p:sldId id="526" r:id="rId9"/>
    <p:sldId id="525" r:id="rId10"/>
    <p:sldId id="528" r:id="rId11"/>
    <p:sldId id="530" r:id="rId12"/>
    <p:sldId id="529" r:id="rId13"/>
    <p:sldId id="531" r:id="rId14"/>
    <p:sldId id="532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水質予測モデリングの進め方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実行可能性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短期（数日）・中期的（数週間）を最適化することが現実的だと考えられる。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数か月先の最適化結果は、多段的に活用するほうが使いやすい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ja-JP" sz="2000" dirty="0"/>
              <a:t>1</a:t>
            </a:r>
            <a:r>
              <a:rPr lang="ja-JP" altLang="en-US" sz="2000" dirty="0"/>
              <a:t>日単位などで最適化した結果を、直近の</a:t>
            </a:r>
            <a:r>
              <a:rPr lang="en-US" altLang="ja-JP" sz="2000" dirty="0"/>
              <a:t>30</a:t>
            </a:r>
            <a:r>
              <a:rPr lang="ja-JP" altLang="en-US" sz="2000" dirty="0"/>
              <a:t>分単位の操作計画を決めるときの制約に反映するなど</a:t>
            </a:r>
            <a:endParaRPr lang="en-US" altLang="ja-JP" sz="2000" dirty="0"/>
          </a:p>
          <a:p>
            <a:pPr lvl="1">
              <a:defRPr/>
            </a:pPr>
            <a:r>
              <a:rPr lang="ja-JP" altLang="en-US" sz="2400" dirty="0"/>
              <a:t>最適化技術が開発途上のものであり、超大規模な問題に適用するのは非現実的</a:t>
            </a:r>
            <a:endParaRPr lang="en-US" altLang="ja-JP" sz="2400" dirty="0"/>
          </a:p>
          <a:p>
            <a:pPr>
              <a:defRPr/>
            </a:pPr>
            <a:r>
              <a:rPr lang="en-US" altLang="ja-JP" sz="2800" dirty="0"/>
              <a:t>Step3</a:t>
            </a:r>
            <a:r>
              <a:rPr lang="ja-JP" altLang="en-US" sz="2800" dirty="0"/>
              <a:t>の膜閉塞の進行を予測するのは困難で、せめて</a:t>
            </a:r>
            <a:r>
              <a:rPr lang="en-US" altLang="ja-JP" sz="2800" dirty="0"/>
              <a:t>Step2</a:t>
            </a:r>
            <a:r>
              <a:rPr lang="ja-JP" altLang="en-US" sz="2800" dirty="0"/>
              <a:t>までが現実的だと考えられる。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現在の膜の閉塞度を判定し、閉塞度と水質悪化速度の関係を考慮する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Step3</a:t>
            </a:r>
            <a:r>
              <a:rPr lang="ja-JP" altLang="en-US" sz="2400" dirty="0"/>
              <a:t>にトライアルする場合、最適化できない可能性があるため、モデル評価として完結させる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目的整理</a:t>
            </a:r>
          </a:p>
        </p:txBody>
      </p:sp>
    </p:spTree>
    <p:extLst>
      <p:ext uri="{BB962C8B-B14F-4D97-AF65-F5344CB8AC3E}">
        <p14:creationId xmlns:p14="http://schemas.microsoft.com/office/powerpoint/2010/main" val="163743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水質予測モデルの評価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水質のノイズが大きい場合、移動平均値やグローバルトレンドを予測できれば十分な場合がある。まずこれが最初の着地点。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一方、予測精度の評価では、外れ値データを評価から除外するなど工夫が必要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方針整理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99356B6-87AC-CE1C-A2BE-D490DC09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29" y="2872520"/>
            <a:ext cx="5095138" cy="3377282"/>
          </a:xfrm>
          <a:prstGeom prst="rect">
            <a:avLst/>
          </a:prstGeom>
        </p:spPr>
      </p:pic>
      <p:pic>
        <p:nvPicPr>
          <p:cNvPr id="6" name="Picture 1983828384">
            <a:extLst>
              <a:ext uri="{FF2B5EF4-FFF2-40B4-BE49-F238E27FC236}">
                <a16:creationId xmlns:a16="http://schemas.microsoft.com/office/drawing/2014/main" id="{5E9D3315-26E4-DFE3-4BA2-407293F2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714" y="2986309"/>
            <a:ext cx="3156807" cy="322590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269356-F4B1-5050-0D6A-49FECD34A7E8}"/>
              </a:ext>
            </a:extLst>
          </p:cNvPr>
          <p:cNvSpPr txBox="1"/>
          <p:nvPr/>
        </p:nvSpPr>
        <p:spPr>
          <a:xfrm>
            <a:off x="7837949" y="3834255"/>
            <a:ext cx="2292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4"/>
                </a:solidFill>
              </a:rPr>
              <a:t>Global Trend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C007CD-369E-948F-A2FD-01646B3727DE}"/>
              </a:ext>
            </a:extLst>
          </p:cNvPr>
          <p:cNvSpPr txBox="1"/>
          <p:nvPr/>
        </p:nvSpPr>
        <p:spPr>
          <a:xfrm>
            <a:off x="1459110" y="2610166"/>
            <a:ext cx="4210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RO 1st Permeate Conductivity (LVMWD)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CD566A64-E4C1-AA3B-0C00-B316271E7906}"/>
              </a:ext>
            </a:extLst>
          </p:cNvPr>
          <p:cNvSpPr/>
          <p:nvPr/>
        </p:nvSpPr>
        <p:spPr>
          <a:xfrm rot="5400000">
            <a:off x="10727771" y="3603482"/>
            <a:ext cx="466725" cy="3333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1E6724-54FC-E2D0-EEDC-4E078D1C30F6}"/>
              </a:ext>
            </a:extLst>
          </p:cNvPr>
          <p:cNvSpPr txBox="1"/>
          <p:nvPr/>
        </p:nvSpPr>
        <p:spPr>
          <a:xfrm>
            <a:off x="11051793" y="3601321"/>
            <a:ext cx="1106026" cy="33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STL</a:t>
            </a:r>
            <a:r>
              <a:rPr kumimoji="1" lang="ja-JP" altLang="en-US" sz="1600" dirty="0"/>
              <a:t>分解</a:t>
            </a:r>
            <a:endParaRPr kumimoji="1" lang="en-US" altLang="ja-JP" sz="16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5DB2C4D-067C-1508-A130-A1EAAF2E76B0}"/>
              </a:ext>
            </a:extLst>
          </p:cNvPr>
          <p:cNvSpPr/>
          <p:nvPr/>
        </p:nvSpPr>
        <p:spPr>
          <a:xfrm>
            <a:off x="6562724" y="3224363"/>
            <a:ext cx="466725" cy="3333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A7C909-4D51-0F25-928E-30242B778CF4}"/>
              </a:ext>
            </a:extLst>
          </p:cNvPr>
          <p:cNvSpPr txBox="1"/>
          <p:nvPr/>
        </p:nvSpPr>
        <p:spPr>
          <a:xfrm>
            <a:off x="6114399" y="2885809"/>
            <a:ext cx="136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移動平均など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00903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水質予測モデルの改善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暫定のモデルを、適正な時期のデータ全体に適用し、評価を完了させた後、モデリングの課題を見出す。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適正な時期は、データトレンドから総合的に判断する必要がある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全体のモデル進捗に応じて、ブラッシュアップするかどうか判断すべき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改善する場合は、データを多角的に見る必要がある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方針整理</a:t>
            </a:r>
          </a:p>
        </p:txBody>
      </p:sp>
    </p:spTree>
    <p:extLst>
      <p:ext uri="{BB962C8B-B14F-4D97-AF65-F5344CB8AC3E}">
        <p14:creationId xmlns:p14="http://schemas.microsoft.com/office/powerpoint/2010/main" val="180891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水質予測モデルの方針（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日時点）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1. </a:t>
            </a:r>
            <a:r>
              <a:rPr lang="ja-JP" altLang="en-US" sz="2800" dirty="0"/>
              <a:t>データを並べて、適正な時期を決める。（打合せの場で）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評価から除外する外れ値：上下限から明らかに外れているデータ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学習のために補正する外れ値：フィルタなどで適用対象となるデータ</a:t>
            </a:r>
            <a:endParaRPr lang="en-US" altLang="ja-JP" sz="2400" dirty="0"/>
          </a:p>
          <a:p>
            <a:pPr>
              <a:defRPr/>
            </a:pPr>
            <a:r>
              <a:rPr lang="en-US" altLang="ja-JP" sz="2800" dirty="0"/>
              <a:t>2. </a:t>
            </a:r>
            <a:r>
              <a:rPr lang="ja-JP" altLang="en-US" sz="2800" dirty="0"/>
              <a:t>暫定モデルの評価を完了させ、モデリングの課題を整理する。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3. </a:t>
            </a:r>
            <a:r>
              <a:rPr lang="ja-JP" altLang="en-US" sz="2800" dirty="0"/>
              <a:t>必要に応じて、ブラッシュアップする。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テクニカルなことなら、すぐ可能かもしれない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事情からくる制限なら、</a:t>
            </a:r>
            <a:r>
              <a:rPr lang="en-US" altLang="ja-JP" sz="2400" dirty="0"/>
              <a:t>Task1</a:t>
            </a:r>
            <a:r>
              <a:rPr lang="ja-JP" altLang="en-US" sz="2400" dirty="0"/>
              <a:t>の課題として文章としてまとめておく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方針整理</a:t>
            </a:r>
          </a:p>
        </p:txBody>
      </p:sp>
    </p:spTree>
    <p:extLst>
      <p:ext uri="{BB962C8B-B14F-4D97-AF65-F5344CB8AC3E}">
        <p14:creationId xmlns:p14="http://schemas.microsoft.com/office/powerpoint/2010/main" val="233639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皆さんへのお願い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作業上の課題や感じたことを、口頭あるいは一人で完結せずに、文章に残したり、資料にまとめたり、議論しましょう。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Teams</a:t>
            </a:r>
            <a:r>
              <a:rPr lang="ja-JP" altLang="en-US" sz="2400" dirty="0"/>
              <a:t>のチャネルに記録しておくなども有効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優先すべきことかどうかは、皆で決めましょう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方針整理</a:t>
            </a:r>
          </a:p>
        </p:txBody>
      </p:sp>
    </p:spTree>
    <p:extLst>
      <p:ext uri="{BB962C8B-B14F-4D97-AF65-F5344CB8AC3E}">
        <p14:creationId xmlns:p14="http://schemas.microsoft.com/office/powerpoint/2010/main" val="350537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0" name="テキスト プレースホルダー 5">
            <a:extLst>
              <a:ext uri="{FF2B5EF4-FFF2-40B4-BE49-F238E27FC236}">
                <a16:creationId xmlns:a16="http://schemas.microsoft.com/office/drawing/2014/main" id="{BA26D444-247C-B347-BC23-C58AB81701BB}"/>
              </a:ext>
            </a:extLst>
          </p:cNvPr>
          <p:cNvSpPr txBox="1">
            <a:spLocks/>
          </p:cNvSpPr>
          <p:nvPr/>
        </p:nvSpPr>
        <p:spPr>
          <a:xfrm>
            <a:off x="409575" y="1198139"/>
            <a:ext cx="11507606" cy="79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ここまでの進捗をまとめると同時に、目的と実行可能性を照らし合わせて、水質予測モデリングの進め方を決める。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Task1 Step (desktop evaluation)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下記の</a:t>
            </a:r>
            <a:r>
              <a:rPr lang="en-US" altLang="ja-JP" sz="2800" dirty="0"/>
              <a:t>step</a:t>
            </a:r>
            <a:r>
              <a:rPr lang="ja-JP" altLang="en-US" sz="2800" dirty="0"/>
              <a:t>を繰り返して、机上評価を完了させる。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状況整理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19BD1C-4267-18AD-6A8B-C84203C0E81B}"/>
              </a:ext>
            </a:extLst>
          </p:cNvPr>
          <p:cNvSpPr txBox="1"/>
          <p:nvPr/>
        </p:nvSpPr>
        <p:spPr>
          <a:xfrm>
            <a:off x="2818163" y="5213864"/>
            <a:ext cx="39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Calculate the optimization effect</a:t>
            </a:r>
            <a:endParaRPr kumimoji="1" lang="ja-JP" altLang="en-US" b="1" dirty="0"/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3CA66C9E-22F9-3485-51A6-031FB06270AA}"/>
              </a:ext>
            </a:extLst>
          </p:cNvPr>
          <p:cNvSpPr/>
          <p:nvPr/>
        </p:nvSpPr>
        <p:spPr>
          <a:xfrm rot="5400000">
            <a:off x="1402900" y="1390938"/>
            <a:ext cx="912046" cy="1562365"/>
          </a:xfrm>
          <a:prstGeom prst="homePlate">
            <a:avLst>
              <a:gd name="adj" fmla="val 2065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Plant Info. Check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D55AF92-3637-600F-7E1C-116B4EBA6F83}"/>
              </a:ext>
            </a:extLst>
          </p:cNvPr>
          <p:cNvSpPr txBox="1"/>
          <p:nvPr/>
        </p:nvSpPr>
        <p:spPr>
          <a:xfrm>
            <a:off x="157053" y="16965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Step1</a:t>
            </a:r>
            <a:endParaRPr kumimoji="1" lang="ja-JP" altLang="en-US" b="1" dirty="0"/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BDEB934F-EBF8-1E75-4E90-7841E66DB52D}"/>
              </a:ext>
            </a:extLst>
          </p:cNvPr>
          <p:cNvSpPr/>
          <p:nvPr/>
        </p:nvSpPr>
        <p:spPr>
          <a:xfrm rot="5400000">
            <a:off x="1387789" y="2519310"/>
            <a:ext cx="942270" cy="1608952"/>
          </a:xfrm>
          <a:prstGeom prst="homePlate">
            <a:avLst>
              <a:gd name="adj" fmla="val 2087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Model Construction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2AE073-60FB-CE52-BDE6-A2F36045C961}"/>
              </a:ext>
            </a:extLst>
          </p:cNvPr>
          <p:cNvSpPr txBox="1"/>
          <p:nvPr/>
        </p:nvSpPr>
        <p:spPr>
          <a:xfrm>
            <a:off x="157053" y="282184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Step2</a:t>
            </a:r>
            <a:endParaRPr kumimoji="1" lang="ja-JP" altLang="en-US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831E949-45B4-B414-F17C-1B2988FF2759}"/>
              </a:ext>
            </a:extLst>
          </p:cNvPr>
          <p:cNvSpPr txBox="1"/>
          <p:nvPr/>
        </p:nvSpPr>
        <p:spPr>
          <a:xfrm>
            <a:off x="157053" y="400340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Step3</a:t>
            </a:r>
            <a:endParaRPr kumimoji="1" lang="ja-JP" altLang="en-US" b="1" dirty="0"/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6A2BB13D-C556-6839-6E92-D06BCF0DDCAB}"/>
              </a:ext>
            </a:extLst>
          </p:cNvPr>
          <p:cNvSpPr/>
          <p:nvPr/>
        </p:nvSpPr>
        <p:spPr>
          <a:xfrm rot="5400000">
            <a:off x="1411082" y="3696441"/>
            <a:ext cx="942270" cy="1608952"/>
          </a:xfrm>
          <a:prstGeom prst="homePlate">
            <a:avLst>
              <a:gd name="adj" fmla="val 1992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Optimization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7" name="矢印: 五方向 26">
            <a:extLst>
              <a:ext uri="{FF2B5EF4-FFF2-40B4-BE49-F238E27FC236}">
                <a16:creationId xmlns:a16="http://schemas.microsoft.com/office/drawing/2014/main" id="{BFF6C8AF-8F62-C7D9-6164-84922540377A}"/>
              </a:ext>
            </a:extLst>
          </p:cNvPr>
          <p:cNvSpPr/>
          <p:nvPr/>
        </p:nvSpPr>
        <p:spPr>
          <a:xfrm rot="5400000">
            <a:off x="1411082" y="4894967"/>
            <a:ext cx="942270" cy="1608952"/>
          </a:xfrm>
          <a:prstGeom prst="homePlate">
            <a:avLst>
              <a:gd name="adj" fmla="val 1992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>
                <a:solidFill>
                  <a:schemeClr val="bg1"/>
                </a:solidFill>
              </a:rPr>
              <a:t>Effect Calculation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632B90-80E4-9820-F251-D210EF28A260}"/>
              </a:ext>
            </a:extLst>
          </p:cNvPr>
          <p:cNvSpPr txBox="1"/>
          <p:nvPr/>
        </p:nvSpPr>
        <p:spPr>
          <a:xfrm>
            <a:off x="2799113" y="1651922"/>
            <a:ext cx="379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Check the plant flow &amp; data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5BE5090-5519-4670-AF0B-43C85000482C}"/>
              </a:ext>
            </a:extLst>
          </p:cNvPr>
          <p:cNvSpPr txBox="1"/>
          <p:nvPr/>
        </p:nvSpPr>
        <p:spPr>
          <a:xfrm>
            <a:off x="157053" y="51852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Step4</a:t>
            </a:r>
            <a:endParaRPr kumimoji="1"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49A2E2E-49E3-BB7A-BFD3-DA73B93B34FD}"/>
              </a:ext>
            </a:extLst>
          </p:cNvPr>
          <p:cNvSpPr txBox="1"/>
          <p:nvPr/>
        </p:nvSpPr>
        <p:spPr>
          <a:xfrm>
            <a:off x="2789588" y="2789098"/>
            <a:ext cx="484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Construct and validate the plant model</a:t>
            </a:r>
            <a:endParaRPr kumimoji="1" lang="ja-JP" altLang="en-US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A6B45D-F44B-282D-EDC6-7D5ACAE46C26}"/>
              </a:ext>
            </a:extLst>
          </p:cNvPr>
          <p:cNvSpPr txBox="1"/>
          <p:nvPr/>
        </p:nvSpPr>
        <p:spPr>
          <a:xfrm>
            <a:off x="2818163" y="4008693"/>
            <a:ext cx="39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Execute optimization simulation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1FE2C9-552B-45BE-9D72-48881B0CB8E2}"/>
              </a:ext>
            </a:extLst>
          </p:cNvPr>
          <p:cNvSpPr txBox="1"/>
          <p:nvPr/>
        </p:nvSpPr>
        <p:spPr>
          <a:xfrm>
            <a:off x="2798312" y="2009924"/>
            <a:ext cx="939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フロー図、操作量・制御量、操業上の制約、評価指標を確認し、改善の余地や最適化のストーリーを見定める。</a:t>
            </a:r>
            <a:endParaRPr kumimoji="1" lang="en-US" altLang="ja-JP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データのトレンドや関係性を確認し、モデリングの糸口を見定める。</a:t>
            </a:r>
            <a:endParaRPr kumimoji="1" lang="en-US" altLang="ja-JP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9CA7BBA-E405-6445-EDBB-48EAA6ABD0AA}"/>
              </a:ext>
            </a:extLst>
          </p:cNvPr>
          <p:cNvSpPr txBox="1"/>
          <p:nvPr/>
        </p:nvSpPr>
        <p:spPr>
          <a:xfrm>
            <a:off x="2799113" y="3147805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最適化用プラントモデルを構築する。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特に核となる予測モデルは、単体で検討・検証する。</a:t>
            </a:r>
            <a:endParaRPr kumimoji="1"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F4FF73F-52F2-E54A-18F9-0C8FD1931B2D}"/>
              </a:ext>
            </a:extLst>
          </p:cNvPr>
          <p:cNvSpPr txBox="1"/>
          <p:nvPr/>
        </p:nvSpPr>
        <p:spPr>
          <a:xfrm>
            <a:off x="2818163" y="4325721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最適化問題とアルゴリズムを実装し、シミュレーションを実行する。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挙動を確認し、プラントモデルや問題の確からしさを検証する。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DBF163-1896-CC78-A5D8-5C8FBE0301CD}"/>
              </a:ext>
            </a:extLst>
          </p:cNvPr>
          <p:cNvSpPr txBox="1"/>
          <p:nvPr/>
        </p:nvSpPr>
        <p:spPr>
          <a:xfrm>
            <a:off x="2818163" y="5597487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過去期間において、運転実績と比較し、最適化効果を見積もる。</a:t>
            </a:r>
            <a:endParaRPr kumimoji="1" lang="en-US" altLang="ja-JP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BDFDD7-0A99-C294-5906-708807D547FF}"/>
              </a:ext>
            </a:extLst>
          </p:cNvPr>
          <p:cNvCxnSpPr/>
          <p:nvPr/>
        </p:nvCxnSpPr>
        <p:spPr>
          <a:xfrm flipH="1">
            <a:off x="6096000" y="1836598"/>
            <a:ext cx="723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F4EE079-8316-C129-BD07-2F5C2D03B402}"/>
              </a:ext>
            </a:extLst>
          </p:cNvPr>
          <p:cNvCxnSpPr/>
          <p:nvPr/>
        </p:nvCxnSpPr>
        <p:spPr>
          <a:xfrm flipH="1">
            <a:off x="8096250" y="3598723"/>
            <a:ext cx="723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4E0C0A-65B4-ED9B-5EA0-56989ACD7A80}"/>
              </a:ext>
            </a:extLst>
          </p:cNvPr>
          <p:cNvSpPr txBox="1"/>
          <p:nvPr/>
        </p:nvSpPr>
        <p:spPr>
          <a:xfrm>
            <a:off x="6978105" y="1702147"/>
            <a:ext cx="162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2023/6/1</a:t>
            </a:r>
            <a:r>
              <a:rPr kumimoji="1" lang="ja-JP" altLang="en-US" sz="1400" dirty="0"/>
              <a:t>　不十分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F498C8-4810-AE71-C67F-7FEAD3839D82}"/>
              </a:ext>
            </a:extLst>
          </p:cNvPr>
          <p:cNvSpPr txBox="1"/>
          <p:nvPr/>
        </p:nvSpPr>
        <p:spPr>
          <a:xfrm>
            <a:off x="8930730" y="3462902"/>
            <a:ext cx="162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2023/6/1</a:t>
            </a:r>
            <a:r>
              <a:rPr kumimoji="1" lang="ja-JP" altLang="en-US" sz="1400" dirty="0"/>
              <a:t>　不十分</a:t>
            </a:r>
          </a:p>
        </p:txBody>
      </p:sp>
    </p:spTree>
    <p:extLst>
      <p:ext uri="{BB962C8B-B14F-4D97-AF65-F5344CB8AC3E}">
        <p14:creationId xmlns:p14="http://schemas.microsoft.com/office/powerpoint/2010/main" val="22823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Task1 Schedule (step-based)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状況整理</a:t>
            </a:r>
          </a:p>
        </p:txBody>
      </p:sp>
      <p:graphicFrame>
        <p:nvGraphicFramePr>
          <p:cNvPr id="4" name="コンテンツ プレースホルダー 6">
            <a:extLst>
              <a:ext uri="{FF2B5EF4-FFF2-40B4-BE49-F238E27FC236}">
                <a16:creationId xmlns:a16="http://schemas.microsoft.com/office/drawing/2014/main" id="{45C45434-E447-FB6F-ADEC-E60DD442D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321826"/>
              </p:ext>
            </p:extLst>
          </p:nvPr>
        </p:nvGraphicFramePr>
        <p:xfrm>
          <a:off x="81623" y="901038"/>
          <a:ext cx="118800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56702">
                  <a:extLst>
                    <a:ext uri="{9D8B030D-6E8A-4147-A177-3AD203B41FA5}">
                      <a16:colId xmlns:a16="http://schemas.microsoft.com/office/drawing/2014/main" val="593228238"/>
                    </a:ext>
                  </a:extLst>
                </a:gridCol>
                <a:gridCol w="2563298">
                  <a:extLst>
                    <a:ext uri="{9D8B030D-6E8A-4147-A177-3AD203B41FA5}">
                      <a16:colId xmlns:a16="http://schemas.microsoft.com/office/drawing/2014/main" val="332044424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86947003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65237076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552732749"/>
                    </a:ext>
                  </a:extLst>
                </a:gridCol>
              </a:tblGrid>
              <a:tr h="2661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93F118-94AF-480E-6926-4C95B1220374}"/>
              </a:ext>
            </a:extLst>
          </p:cNvPr>
          <p:cNvSpPr txBox="1"/>
          <p:nvPr/>
        </p:nvSpPr>
        <p:spPr>
          <a:xfrm>
            <a:off x="69451" y="24470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Step1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C3573F-1DF6-7865-8648-B8C1AA351AEB}"/>
              </a:ext>
            </a:extLst>
          </p:cNvPr>
          <p:cNvSpPr txBox="1"/>
          <p:nvPr/>
        </p:nvSpPr>
        <p:spPr>
          <a:xfrm>
            <a:off x="69451" y="337846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Step2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C812B9-CBAB-9E64-CFB9-65E4D5B45877}"/>
              </a:ext>
            </a:extLst>
          </p:cNvPr>
          <p:cNvSpPr txBox="1"/>
          <p:nvPr/>
        </p:nvSpPr>
        <p:spPr>
          <a:xfrm>
            <a:off x="69451" y="448151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Step3</a:t>
            </a:r>
            <a:endParaRPr kumimoji="1" lang="ja-JP" altLang="en-US" b="1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018D95F-F07C-175D-9F4A-AFE7EFF5663C}"/>
              </a:ext>
            </a:extLst>
          </p:cNvPr>
          <p:cNvCxnSpPr>
            <a:cxnSpLocks/>
          </p:cNvCxnSpPr>
          <p:nvPr/>
        </p:nvCxnSpPr>
        <p:spPr>
          <a:xfrm>
            <a:off x="1851156" y="1266798"/>
            <a:ext cx="0" cy="49032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E534F3-06C2-273E-59CC-33D3F6187268}"/>
              </a:ext>
            </a:extLst>
          </p:cNvPr>
          <p:cNvCxnSpPr>
            <a:cxnSpLocks/>
          </p:cNvCxnSpPr>
          <p:nvPr/>
        </p:nvCxnSpPr>
        <p:spPr>
          <a:xfrm>
            <a:off x="4399247" y="1266798"/>
            <a:ext cx="0" cy="49032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193AC3B-2037-3576-48F5-22967B772CC0}"/>
              </a:ext>
            </a:extLst>
          </p:cNvPr>
          <p:cNvCxnSpPr>
            <a:cxnSpLocks/>
          </p:cNvCxnSpPr>
          <p:nvPr/>
        </p:nvCxnSpPr>
        <p:spPr>
          <a:xfrm>
            <a:off x="6926138" y="1266798"/>
            <a:ext cx="0" cy="49032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612DC11-9082-0B49-78E6-FF1C6E16CD32}"/>
              </a:ext>
            </a:extLst>
          </p:cNvPr>
          <p:cNvCxnSpPr>
            <a:cxnSpLocks/>
          </p:cNvCxnSpPr>
          <p:nvPr/>
        </p:nvCxnSpPr>
        <p:spPr>
          <a:xfrm>
            <a:off x="9445654" y="1266798"/>
            <a:ext cx="0" cy="49032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048FBB3-CD9A-6D78-C5CD-08B59DB1A7F4}"/>
              </a:ext>
            </a:extLst>
          </p:cNvPr>
          <p:cNvCxnSpPr>
            <a:cxnSpLocks/>
          </p:cNvCxnSpPr>
          <p:nvPr/>
        </p:nvCxnSpPr>
        <p:spPr>
          <a:xfrm>
            <a:off x="1860681" y="4969107"/>
            <a:ext cx="2538566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253AA73-CE2D-F135-1B55-109DB4D7E8C1}"/>
              </a:ext>
            </a:extLst>
          </p:cNvPr>
          <p:cNvSpPr txBox="1"/>
          <p:nvPr/>
        </p:nvSpPr>
        <p:spPr>
          <a:xfrm>
            <a:off x="2586148" y="4546649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ダミーデータ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092B51B-B5CD-99AB-64F3-A9DEA3DC7F5B}"/>
              </a:ext>
            </a:extLst>
          </p:cNvPr>
          <p:cNvSpPr txBox="1"/>
          <p:nvPr/>
        </p:nvSpPr>
        <p:spPr>
          <a:xfrm>
            <a:off x="6307519" y="1441678"/>
            <a:ext cx="102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3Q Report</a:t>
            </a:r>
            <a:endParaRPr kumimoji="1" lang="ja-JP" altLang="en-US" sz="1400" dirty="0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3570F15-3264-BA23-3B77-E22123197939}"/>
              </a:ext>
            </a:extLst>
          </p:cNvPr>
          <p:cNvSpPr/>
          <p:nvPr/>
        </p:nvSpPr>
        <p:spPr>
          <a:xfrm rot="10800000">
            <a:off x="6740253" y="1780707"/>
            <a:ext cx="164002" cy="12924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BC9FFC9-450A-2CD1-1505-F0861EE0BB34}"/>
              </a:ext>
            </a:extLst>
          </p:cNvPr>
          <p:cNvCxnSpPr>
            <a:cxnSpLocks/>
          </p:cNvCxnSpPr>
          <p:nvPr/>
        </p:nvCxnSpPr>
        <p:spPr>
          <a:xfrm flipV="1">
            <a:off x="3113333" y="3741250"/>
            <a:ext cx="3801131" cy="18975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E15F6E1-0A1C-733E-915F-6CAC2385D9B9}"/>
              </a:ext>
            </a:extLst>
          </p:cNvPr>
          <p:cNvCxnSpPr>
            <a:cxnSpLocks/>
          </p:cNvCxnSpPr>
          <p:nvPr/>
        </p:nvCxnSpPr>
        <p:spPr>
          <a:xfrm flipV="1">
            <a:off x="1849547" y="2947303"/>
            <a:ext cx="1263786" cy="7523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C82F9DFB-7113-66C1-9770-4518EC10BC64}"/>
              </a:ext>
            </a:extLst>
          </p:cNvPr>
          <p:cNvSpPr/>
          <p:nvPr/>
        </p:nvSpPr>
        <p:spPr>
          <a:xfrm>
            <a:off x="10917067" y="2177549"/>
            <a:ext cx="942116" cy="323360"/>
          </a:xfrm>
          <a:prstGeom prst="wedgeRoundRectCallout">
            <a:avLst>
              <a:gd name="adj1" fmla="val -37984"/>
              <a:gd name="adj2" fmla="val -108662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暫定的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0F5206C-0A71-B366-252A-521D4AF60B10}"/>
              </a:ext>
            </a:extLst>
          </p:cNvPr>
          <p:cNvSpPr txBox="1"/>
          <p:nvPr/>
        </p:nvSpPr>
        <p:spPr>
          <a:xfrm>
            <a:off x="69451" y="534502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Step4</a:t>
            </a:r>
            <a:endParaRPr kumimoji="1" lang="ja-JP" altLang="en-US" b="1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8E6F1BA-31D9-2981-A814-9716210F819B}"/>
              </a:ext>
            </a:extLst>
          </p:cNvPr>
          <p:cNvSpPr txBox="1"/>
          <p:nvPr/>
        </p:nvSpPr>
        <p:spPr>
          <a:xfrm>
            <a:off x="69451" y="158069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Common</a:t>
            </a:r>
            <a:endParaRPr kumimoji="1" lang="ja-JP" altLang="en-US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03393CD-697C-EFBA-144A-09ADD6DA7267}"/>
              </a:ext>
            </a:extLst>
          </p:cNvPr>
          <p:cNvSpPr txBox="1"/>
          <p:nvPr/>
        </p:nvSpPr>
        <p:spPr>
          <a:xfrm>
            <a:off x="9453029" y="1569619"/>
            <a:ext cx="102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Review</a:t>
            </a:r>
            <a:endParaRPr kumimoji="1" lang="ja-JP" altLang="en-US" sz="14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4AA7DB97-4BD6-14DF-02B9-DB5184754E32}"/>
              </a:ext>
            </a:extLst>
          </p:cNvPr>
          <p:cNvCxnSpPr>
            <a:cxnSpLocks/>
          </p:cNvCxnSpPr>
          <p:nvPr/>
        </p:nvCxnSpPr>
        <p:spPr>
          <a:xfrm flipV="1">
            <a:off x="8067675" y="1893760"/>
            <a:ext cx="3893948" cy="8045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AFF2258-DCFD-2E5C-30D9-E431D25E1422}"/>
              </a:ext>
            </a:extLst>
          </p:cNvPr>
          <p:cNvSpPr txBox="1"/>
          <p:nvPr/>
        </p:nvSpPr>
        <p:spPr>
          <a:xfrm>
            <a:off x="69451" y="2784084"/>
            <a:ext cx="175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Plant Info. Check</a:t>
            </a:r>
            <a:endParaRPr kumimoji="1" lang="ja-JP" altLang="en-US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F2D369-6A46-2898-9E21-5E1D93A53D47}"/>
              </a:ext>
            </a:extLst>
          </p:cNvPr>
          <p:cNvSpPr txBox="1"/>
          <p:nvPr/>
        </p:nvSpPr>
        <p:spPr>
          <a:xfrm>
            <a:off x="69451" y="3719384"/>
            <a:ext cx="182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Model Construction</a:t>
            </a:r>
            <a:endParaRPr kumimoji="1" lang="ja-JP" altLang="en-US" sz="16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3BDF5CA-1AB0-BFE6-3C2C-6E03B2F2E9AA}"/>
              </a:ext>
            </a:extLst>
          </p:cNvPr>
          <p:cNvSpPr txBox="1"/>
          <p:nvPr/>
        </p:nvSpPr>
        <p:spPr>
          <a:xfrm>
            <a:off x="69451" y="4787389"/>
            <a:ext cx="1759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Optimization</a:t>
            </a:r>
            <a:endParaRPr kumimoji="1" lang="ja-JP" altLang="en-US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EDB8ED-35A0-B983-F2DB-A9920E6BDEE0}"/>
              </a:ext>
            </a:extLst>
          </p:cNvPr>
          <p:cNvSpPr txBox="1"/>
          <p:nvPr/>
        </p:nvSpPr>
        <p:spPr>
          <a:xfrm>
            <a:off x="69451" y="5704420"/>
            <a:ext cx="1876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Effect Calculation</a:t>
            </a:r>
            <a:endParaRPr kumimoji="1" lang="ja-JP" altLang="en-US" sz="1600" dirty="0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5B4A924-57F5-584C-6017-BD95EA0CD7DF}"/>
              </a:ext>
            </a:extLst>
          </p:cNvPr>
          <p:cNvCxnSpPr>
            <a:cxnSpLocks/>
          </p:cNvCxnSpPr>
          <p:nvPr/>
        </p:nvCxnSpPr>
        <p:spPr>
          <a:xfrm>
            <a:off x="6926138" y="5873697"/>
            <a:ext cx="1090652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78E95F9-7293-F59D-DCDB-9D655DF2E3BE}"/>
              </a:ext>
            </a:extLst>
          </p:cNvPr>
          <p:cNvSpPr txBox="1"/>
          <p:nvPr/>
        </p:nvSpPr>
        <p:spPr>
          <a:xfrm>
            <a:off x="5276543" y="45655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本計算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60A853C5-803F-7AC4-BEFE-950EA0FB9D46}"/>
              </a:ext>
            </a:extLst>
          </p:cNvPr>
          <p:cNvCxnSpPr>
            <a:cxnSpLocks/>
          </p:cNvCxnSpPr>
          <p:nvPr/>
        </p:nvCxnSpPr>
        <p:spPr>
          <a:xfrm>
            <a:off x="4399247" y="4969107"/>
            <a:ext cx="2538566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8682AD5-969A-B674-A54A-D726A9451976}"/>
              </a:ext>
            </a:extLst>
          </p:cNvPr>
          <p:cNvSpPr txBox="1"/>
          <p:nvPr/>
        </p:nvSpPr>
        <p:spPr>
          <a:xfrm>
            <a:off x="3597377" y="1441678"/>
            <a:ext cx="1854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Monthly Meeting</a:t>
            </a:r>
            <a:endParaRPr kumimoji="1" lang="ja-JP" altLang="en-US" sz="1400" dirty="0"/>
          </a:p>
        </p:txBody>
      </p:sp>
      <p:sp>
        <p:nvSpPr>
          <p:cNvPr id="86" name="二等辺三角形 85">
            <a:extLst>
              <a:ext uri="{FF2B5EF4-FFF2-40B4-BE49-F238E27FC236}">
                <a16:creationId xmlns:a16="http://schemas.microsoft.com/office/drawing/2014/main" id="{7A328170-1703-49CA-59AA-390CCA5F01CF}"/>
              </a:ext>
            </a:extLst>
          </p:cNvPr>
          <p:cNvSpPr/>
          <p:nvPr/>
        </p:nvSpPr>
        <p:spPr>
          <a:xfrm rot="10800000">
            <a:off x="4448919" y="1782991"/>
            <a:ext cx="164002" cy="12924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2EC7FE2-AEC6-29FA-4682-EDEFDC28E79B}"/>
              </a:ext>
            </a:extLst>
          </p:cNvPr>
          <p:cNvCxnSpPr>
            <a:cxnSpLocks/>
          </p:cNvCxnSpPr>
          <p:nvPr/>
        </p:nvCxnSpPr>
        <p:spPr>
          <a:xfrm>
            <a:off x="4546731" y="1267780"/>
            <a:ext cx="0" cy="4903208"/>
          </a:xfrm>
          <a:prstGeom prst="line">
            <a:avLst/>
          </a:prstGeom>
          <a:ln w="19050">
            <a:solidFill>
              <a:schemeClr val="accent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7E5201F-E150-CC4E-4D13-467DD49FBF71}"/>
              </a:ext>
            </a:extLst>
          </p:cNvPr>
          <p:cNvCxnSpPr>
            <a:cxnSpLocks/>
          </p:cNvCxnSpPr>
          <p:nvPr/>
        </p:nvCxnSpPr>
        <p:spPr>
          <a:xfrm flipV="1">
            <a:off x="3125007" y="4136398"/>
            <a:ext cx="3801131" cy="18975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217986B-4259-60BD-D516-FF10392544DC}"/>
              </a:ext>
            </a:extLst>
          </p:cNvPr>
          <p:cNvSpPr txBox="1"/>
          <p:nvPr/>
        </p:nvSpPr>
        <p:spPr>
          <a:xfrm>
            <a:off x="4388447" y="3349974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水質モデル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0E4C351-F945-F0ED-223F-5886562C4A60}"/>
              </a:ext>
            </a:extLst>
          </p:cNvPr>
          <p:cNvCxnSpPr>
            <a:cxnSpLocks/>
          </p:cNvCxnSpPr>
          <p:nvPr/>
        </p:nvCxnSpPr>
        <p:spPr>
          <a:xfrm>
            <a:off x="4399247" y="5468845"/>
            <a:ext cx="2538566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7AFA3FA-5935-5E9E-1C89-B6A1399E3796}"/>
              </a:ext>
            </a:extLst>
          </p:cNvPr>
          <p:cNvSpPr txBox="1"/>
          <p:nvPr/>
        </p:nvSpPr>
        <p:spPr>
          <a:xfrm>
            <a:off x="5100498" y="5130655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システム検討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D2112AD-D773-74F8-A378-C5FB10305C09}"/>
              </a:ext>
            </a:extLst>
          </p:cNvPr>
          <p:cNvSpPr txBox="1"/>
          <p:nvPr/>
        </p:nvSpPr>
        <p:spPr>
          <a:xfrm>
            <a:off x="4227797" y="380807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膜閉塞度モデル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C21DB8C-DE58-8A60-D44E-9F5EEF1AD514}"/>
              </a:ext>
            </a:extLst>
          </p:cNvPr>
          <p:cNvSpPr txBox="1"/>
          <p:nvPr/>
        </p:nvSpPr>
        <p:spPr>
          <a:xfrm>
            <a:off x="1930444" y="3615580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ダミーデータ</a:t>
            </a: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9BF02185-FA71-FC19-576F-6DECEB52B753}"/>
              </a:ext>
            </a:extLst>
          </p:cNvPr>
          <p:cNvCxnSpPr>
            <a:cxnSpLocks/>
          </p:cNvCxnSpPr>
          <p:nvPr/>
        </p:nvCxnSpPr>
        <p:spPr>
          <a:xfrm flipV="1">
            <a:off x="1849547" y="3956108"/>
            <a:ext cx="1263786" cy="7523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3BD14CEA-BE08-A7D2-F2F1-6F56CC75F55B}"/>
              </a:ext>
            </a:extLst>
          </p:cNvPr>
          <p:cNvSpPr/>
          <p:nvPr/>
        </p:nvSpPr>
        <p:spPr>
          <a:xfrm>
            <a:off x="7479087" y="3563135"/>
            <a:ext cx="1768445" cy="335321"/>
          </a:xfrm>
          <a:prstGeom prst="wedgeRoundRectCallout">
            <a:avLst>
              <a:gd name="adj1" fmla="val -74381"/>
              <a:gd name="adj2" fmla="val 15055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ブラッシュアップ途中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192E74B-E3E3-A2C3-9F4C-20A8B3EE7608}"/>
              </a:ext>
            </a:extLst>
          </p:cNvPr>
          <p:cNvSpPr/>
          <p:nvPr/>
        </p:nvSpPr>
        <p:spPr>
          <a:xfrm>
            <a:off x="7495001" y="4759389"/>
            <a:ext cx="1768445" cy="335321"/>
          </a:xfrm>
          <a:prstGeom prst="wedgeRoundRectCallout">
            <a:avLst>
              <a:gd name="adj1" fmla="val -74381"/>
              <a:gd name="adj2" fmla="val 15055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暫定モデルを導入中</a:t>
            </a:r>
          </a:p>
        </p:txBody>
      </p:sp>
    </p:spTree>
    <p:extLst>
      <p:ext uri="{BB962C8B-B14F-4D97-AF65-F5344CB8AC3E}">
        <p14:creationId xmlns:p14="http://schemas.microsoft.com/office/powerpoint/2010/main" val="93778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Task Progress (at June 2nd, 2023)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状況整理</a:t>
            </a: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56728A48-5DBB-7B9D-46D9-B888DD6EF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26309"/>
              </p:ext>
            </p:extLst>
          </p:nvPr>
        </p:nvGraphicFramePr>
        <p:xfrm>
          <a:off x="577578" y="1285709"/>
          <a:ext cx="11339601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22">
                  <a:extLst>
                    <a:ext uri="{9D8B030D-6E8A-4147-A177-3AD203B41FA5}">
                      <a16:colId xmlns:a16="http://schemas.microsoft.com/office/drawing/2014/main" val="239295508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282116278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39699835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8169251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3742557017"/>
                    </a:ext>
                  </a:extLst>
                </a:gridCol>
                <a:gridCol w="1944504">
                  <a:extLst>
                    <a:ext uri="{9D8B030D-6E8A-4147-A177-3AD203B41FA5}">
                      <a16:colId xmlns:a16="http://schemas.microsoft.com/office/drawing/2014/main" val="3517331821"/>
                    </a:ext>
                  </a:extLst>
                </a:gridCol>
              </a:tblGrid>
              <a:tr h="2864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Plant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Task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Objective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Item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Status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0782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LVMWD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Prediction Model Construction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Water Quality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モデル構築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3"/>
                          </a:solidFill>
                        </a:rPr>
                        <a:t>Done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Imoto</a:t>
                      </a:r>
                      <a:r>
                        <a:rPr kumimoji="1" lang="en-US" altLang="ja-JP" dirty="0"/>
                        <a:t> &amp; Kuma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654476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モデル改善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Doing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Imoto</a:t>
                      </a:r>
                      <a:r>
                        <a:rPr kumimoji="1" lang="en-US" altLang="ja-JP" dirty="0"/>
                        <a:t> &amp; Kuma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4873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Fouling State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モデル構築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3"/>
                          </a:solidFill>
                        </a:rPr>
                        <a:t>Done</a:t>
                      </a:r>
                      <a:endParaRPr kumimoji="1" lang="en-US" altLang="ja-JP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Soya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858129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モデル改善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Doing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Soya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47840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Optimization Simulation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Effect Evaluation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モデル構築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3"/>
                          </a:solidFill>
                        </a:rPr>
                        <a:t>Done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Kuma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534019"/>
                  </a:ext>
                </a:extLst>
              </a:tr>
              <a:tr h="477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モデル改善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4"/>
                          </a:solidFill>
                        </a:rPr>
                        <a:t>Waiting</a:t>
                      </a:r>
                    </a:p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予測モデルに応じて必要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Kuma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687956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OCWD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Prediction Model Construction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Water Quality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モデル構築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3"/>
                          </a:solidFill>
                        </a:rPr>
                        <a:t>Done</a:t>
                      </a:r>
                      <a:endParaRPr kumimoji="1" lang="en-US" altLang="ja-JP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Imoto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811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モデル改善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Doing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Imoto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472118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Fouling State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モデル構築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3"/>
                          </a:solidFill>
                        </a:rPr>
                        <a:t>Done</a:t>
                      </a:r>
                      <a:endParaRPr kumimoji="1" lang="en-US" altLang="ja-JP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Soya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12041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モデル改善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Doing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Soya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286417"/>
                  </a:ext>
                </a:extLst>
              </a:tr>
              <a:tr h="286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Optimization Simulation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Effect Evaluation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モデル構築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2"/>
                          </a:solidFill>
                        </a:rPr>
                        <a:t>Doing</a:t>
                      </a:r>
                      <a:endParaRPr kumimoji="1" lang="ja-JP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Kuma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744429"/>
                  </a:ext>
                </a:extLst>
              </a:tr>
              <a:tr h="4773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モデル改善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accent4"/>
                          </a:solidFill>
                        </a:rPr>
                        <a:t>Waiting</a:t>
                      </a:r>
                    </a:p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</a:rPr>
                        <a:t>予測モデルに応じて必要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Kuma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83488"/>
                  </a:ext>
                </a:extLst>
              </a:tr>
            </a:tbl>
          </a:graphicData>
        </a:graphic>
      </p:graphicFrame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6993B32-26A2-F917-798A-2C8AF4026EEE}"/>
              </a:ext>
            </a:extLst>
          </p:cNvPr>
          <p:cNvSpPr txBox="1">
            <a:spLocks/>
          </p:cNvSpPr>
          <p:nvPr/>
        </p:nvSpPr>
        <p:spPr>
          <a:xfrm>
            <a:off x="517054" y="8300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暫定の着地点を定めないと、モデル改善が進まない。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60866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[LVMWD] Prediction Model Construction (at June 2nd, 2023)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状況整理</a:t>
            </a: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56728A48-5DBB-7B9D-46D9-B888DD6EF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64774"/>
              </p:ext>
            </p:extLst>
          </p:nvPr>
        </p:nvGraphicFramePr>
        <p:xfrm>
          <a:off x="577578" y="1571459"/>
          <a:ext cx="11138172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097">
                  <a:extLst>
                    <a:ext uri="{9D8B030D-6E8A-4147-A177-3AD203B41FA5}">
                      <a16:colId xmlns:a16="http://schemas.microsoft.com/office/drawing/2014/main" val="396998359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788169251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374255701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51733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Objective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Each Stage Permeate EC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MLR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週学習＆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週予測、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か月学習＆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か月予測で評価済。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短期なら、パターンだけ大まかに予測できそう。</a:t>
                      </a:r>
                      <a:endParaRPr kumimoji="1" lang="en-US" altLang="ja-JP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精度が良い期間／悪化する期間が区別できていない。</a:t>
                      </a:r>
                      <a:endParaRPr kumimoji="1" lang="en-US" altLang="ja-JP" dirty="0">
                        <a:solidFill>
                          <a:schemeClr val="accent4"/>
                        </a:solidFill>
                      </a:endParaRPr>
                    </a:p>
                    <a:p>
                      <a:r>
                        <a:rPr kumimoji="1" lang="en-US" altLang="ja-JP" dirty="0">
                          <a:solidFill>
                            <a:schemeClr val="accent4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段目は、</a:t>
                      </a:r>
                      <a:r>
                        <a:rPr kumimoji="1" lang="en-US" altLang="ja-JP" dirty="0">
                          <a:solidFill>
                            <a:schemeClr val="accent4"/>
                          </a:solidFill>
                        </a:rPr>
                        <a:t>2021</a:t>
                      </a:r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年</a:t>
                      </a:r>
                      <a:r>
                        <a:rPr kumimoji="1" lang="en-US" altLang="ja-JP" dirty="0">
                          <a:solidFill>
                            <a:schemeClr val="accent4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月前後で傾向が変わりそう？</a:t>
                      </a:r>
                      <a:endParaRPr kumimoji="1" lang="en-US" altLang="ja-JP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Imoto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65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Prophet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数週間学習</a:t>
                      </a:r>
                      <a:r>
                        <a:rPr kumimoji="1" lang="en-US" altLang="ja-JP" dirty="0"/>
                        <a:t>&amp;</a:t>
                      </a:r>
                      <a:r>
                        <a:rPr kumimoji="1" lang="ja-JP" altLang="en-US" dirty="0"/>
                        <a:t>数週間予測で評価済。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学習用と予測用データが同じ傾向であれば、大まかに予測できそう。</a:t>
                      </a:r>
                      <a:endParaRPr kumimoji="1" lang="en-US" altLang="ja-JP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外因性変数の挿入は未実施。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Kuma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Combined Permeate TOC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MLR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週学習＆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週予測、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か月学習＆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か月予測で評価済。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短期なら、パターンだけ大まかに予測できそう。</a:t>
                      </a:r>
                      <a:endParaRPr kumimoji="1" lang="en-US" altLang="ja-JP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精度が良い期間／悪化する期間が区別できていない。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Imoto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7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Fouling State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Physical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最適化用に</a:t>
                      </a:r>
                      <a:r>
                        <a:rPr kumimoji="1" lang="en-US" altLang="ja-JP" dirty="0"/>
                        <a:t>stub</a:t>
                      </a:r>
                      <a:r>
                        <a:rPr kumimoji="1" lang="ja-JP" altLang="en-US" dirty="0"/>
                        <a:t>モデルを構築済。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他のデータと比較した上での検証は未実施。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Soya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858129"/>
                  </a:ext>
                </a:extLst>
              </a:tr>
            </a:tbl>
          </a:graphicData>
        </a:graphic>
      </p:graphicFrame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1DDA77-6BBF-749A-ACF8-6B8F8B9E7AE7}"/>
              </a:ext>
            </a:extLst>
          </p:cNvPr>
          <p:cNvSpPr txBox="1">
            <a:spLocks/>
          </p:cNvSpPr>
          <p:nvPr/>
        </p:nvSpPr>
        <p:spPr>
          <a:xfrm>
            <a:off x="517055" y="88722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各予測のために、暫定のモデルを構築したが、評価しきれていない。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3155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[OCWD] Prediction Model Construction (at June 2nd, 2023)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状況整理</a:t>
            </a: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56728A48-5DBB-7B9D-46D9-B888DD6EF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18020"/>
              </p:ext>
            </p:extLst>
          </p:nvPr>
        </p:nvGraphicFramePr>
        <p:xfrm>
          <a:off x="577579" y="1628609"/>
          <a:ext cx="11166745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146">
                  <a:extLst>
                    <a:ext uri="{9D8B030D-6E8A-4147-A177-3AD203B41FA5}">
                      <a16:colId xmlns:a16="http://schemas.microsoft.com/office/drawing/2014/main" val="3969983591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788169251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val="3742557017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351733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Objective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Each Stage Permeate EC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MLR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週学習＆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週予測、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か月学習＆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か月予測で評価済。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短期なら、パターンだけ大まかに予測できそう。</a:t>
                      </a:r>
                      <a:endParaRPr kumimoji="1" lang="en-US" altLang="ja-JP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精度が良い期間／悪化する期間が区別できていない。</a:t>
                      </a:r>
                      <a:endParaRPr kumimoji="1" lang="en-US" altLang="ja-JP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Imoto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77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Combined Permeate TOC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MLR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週学習＆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週予測、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か月学習＆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か月予測で評価済。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>
                          <a:solidFill>
                            <a:schemeClr val="accent1"/>
                          </a:solidFill>
                        </a:rPr>
                        <a:t>短期なら、パターンだけ大まかに予測できそう。</a:t>
                      </a:r>
                      <a:endParaRPr kumimoji="1" lang="en-US" altLang="ja-JP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精度が良い期間／悪化する期間が区別できていない。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Imoto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6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Fouling State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Physical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最適化用に</a:t>
                      </a:r>
                      <a:r>
                        <a:rPr kumimoji="1" lang="en-US" altLang="ja-JP" dirty="0"/>
                        <a:t>stub</a:t>
                      </a:r>
                      <a:r>
                        <a:rPr kumimoji="1" lang="ja-JP" altLang="en-US" dirty="0"/>
                        <a:t>モデルを構築済。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他のデータと比較した上での検証は未実施。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Soya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736711"/>
                  </a:ext>
                </a:extLst>
              </a:tr>
            </a:tbl>
          </a:graphicData>
        </a:graphic>
      </p:graphicFrame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B9629EFF-FB1F-85E1-FC40-416EE3F5FF2D}"/>
              </a:ext>
            </a:extLst>
          </p:cNvPr>
          <p:cNvSpPr txBox="1">
            <a:spLocks/>
          </p:cNvSpPr>
          <p:nvPr/>
        </p:nvSpPr>
        <p:spPr>
          <a:xfrm>
            <a:off x="517055" y="88722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各予測のために、暫定のモデルを構築したが、評価しきれていない。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6773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最適化の目的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水質基準を満たしながら、運用コストを最小化するような操業計画を与えること。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目的整理</a:t>
            </a:r>
          </a:p>
        </p:txBody>
      </p:sp>
      <p:graphicFrame>
        <p:nvGraphicFramePr>
          <p:cNvPr id="4" name="表 9">
            <a:extLst>
              <a:ext uri="{FF2B5EF4-FFF2-40B4-BE49-F238E27FC236}">
                <a16:creationId xmlns:a16="http://schemas.microsoft.com/office/drawing/2014/main" id="{0D193B27-6ED1-E77A-6E59-432B449A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85469"/>
              </p:ext>
            </p:extLst>
          </p:nvPr>
        </p:nvGraphicFramePr>
        <p:xfrm>
          <a:off x="689544" y="2533745"/>
          <a:ext cx="11055143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718">
                  <a:extLst>
                    <a:ext uri="{9D8B030D-6E8A-4147-A177-3AD203B41FA5}">
                      <a16:colId xmlns:a16="http://schemas.microsoft.com/office/drawing/2014/main" val="3969983591"/>
                    </a:ext>
                  </a:extLst>
                </a:gridCol>
                <a:gridCol w="3190513">
                  <a:extLst>
                    <a:ext uri="{9D8B030D-6E8A-4147-A177-3AD203B41FA5}">
                      <a16:colId xmlns:a16="http://schemas.microsoft.com/office/drawing/2014/main" val="788169251"/>
                    </a:ext>
                  </a:extLst>
                </a:gridCol>
                <a:gridCol w="6686912">
                  <a:extLst>
                    <a:ext uri="{9D8B030D-6E8A-4147-A177-3AD203B41FA5}">
                      <a16:colId xmlns:a16="http://schemas.microsoft.com/office/drawing/2014/main" val="3742557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Plant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Monitoring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Cost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LVMWD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ja-JP" altLang="en-US" dirty="0"/>
                        <a:t>水質除去率 </a:t>
                      </a:r>
                      <a:r>
                        <a:rPr kumimoji="1" lang="en-US" altLang="ja-JP" dirty="0"/>
                        <a:t>(EC, TOC)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ja-JP" dirty="0"/>
                        <a:t>Biofouling (1st Stage RO)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Chemical Dosage Cost</a:t>
                      </a:r>
                      <a:r>
                        <a:rPr kumimoji="1" lang="ja-JP" altLang="en-US" dirty="0"/>
                        <a:t>（</a:t>
                      </a:r>
                      <a:r>
                        <a:rPr kumimoji="1" lang="en-US" altLang="ja-JP" dirty="0"/>
                        <a:t>UF Filtrate Total Chlorine</a:t>
                      </a:r>
                      <a:r>
                        <a:rPr kumimoji="1" lang="ja-JP" altLang="en-US" dirty="0"/>
                        <a:t>）</a:t>
                      </a:r>
                      <a:endParaRPr kumimoji="1" lang="en-US" altLang="ja-JP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77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OCWD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ja-JP" altLang="en-US" dirty="0"/>
                        <a:t>水質除去率 </a:t>
                      </a:r>
                      <a:r>
                        <a:rPr kumimoji="1" lang="en-US" altLang="ja-JP" dirty="0"/>
                        <a:t>(EC, TOC)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ja-JP" dirty="0"/>
                        <a:t>Scaling (3rd Stage RO)</a:t>
                      </a:r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Chemical Dosage Cost</a:t>
                      </a:r>
                      <a:r>
                        <a:rPr kumimoji="1" lang="ja-JP" altLang="en-US" dirty="0"/>
                        <a:t>（</a:t>
                      </a:r>
                      <a:r>
                        <a:rPr kumimoji="1" lang="fr-FR" altLang="ja-JP" dirty="0" err="1"/>
                        <a:t>Sulfuric</a:t>
                      </a:r>
                      <a:r>
                        <a:rPr kumimoji="1" lang="fr-FR" altLang="ja-JP" dirty="0"/>
                        <a:t> Acid and Anti-Scalant Usage</a:t>
                      </a:r>
                      <a:r>
                        <a:rPr kumimoji="1" lang="ja-JP" altLang="en-US" dirty="0"/>
                        <a:t>）</a:t>
                      </a:r>
                      <a:endParaRPr kumimoji="1" lang="en-US" altLang="ja-JP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671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四角形: 角を丸くする 171">
            <a:extLst>
              <a:ext uri="{FF2B5EF4-FFF2-40B4-BE49-F238E27FC236}">
                <a16:creationId xmlns:a16="http://schemas.microsoft.com/office/drawing/2014/main" id="{302FA5F4-8F5C-C84D-3E39-3E8365458CA1}"/>
              </a:ext>
            </a:extLst>
          </p:cNvPr>
          <p:cNvSpPr/>
          <p:nvPr/>
        </p:nvSpPr>
        <p:spPr>
          <a:xfrm>
            <a:off x="292533" y="2495550"/>
            <a:ext cx="3718614" cy="358952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分割化した目的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薬品と水質、水質と閉塞度にトレードオフ関係を見出し、モデル化することが重要。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目的整理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A3C7548-071D-271D-2856-90A5110D0EB8}"/>
              </a:ext>
            </a:extLst>
          </p:cNvPr>
          <p:cNvCxnSpPr/>
          <p:nvPr/>
        </p:nvCxnSpPr>
        <p:spPr>
          <a:xfrm flipV="1">
            <a:off x="1074878" y="4506651"/>
            <a:ext cx="0" cy="10257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F0CE218-29D4-E9F6-7DFC-B3BFA65ADBDB}"/>
              </a:ext>
            </a:extLst>
          </p:cNvPr>
          <p:cNvCxnSpPr>
            <a:cxnSpLocks/>
          </p:cNvCxnSpPr>
          <p:nvPr/>
        </p:nvCxnSpPr>
        <p:spPr>
          <a:xfrm>
            <a:off x="1074878" y="5532399"/>
            <a:ext cx="15335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1C5D6EA-66A1-1629-B60D-9D13EBF82991}"/>
              </a:ext>
            </a:extLst>
          </p:cNvPr>
          <p:cNvCxnSpPr/>
          <p:nvPr/>
        </p:nvCxnSpPr>
        <p:spPr>
          <a:xfrm>
            <a:off x="1074878" y="4674952"/>
            <a:ext cx="1529715" cy="0"/>
          </a:xfrm>
          <a:prstGeom prst="line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1A13161-1204-B16F-61A8-3D33745ADDAA}"/>
              </a:ext>
            </a:extLst>
          </p:cNvPr>
          <p:cNvCxnSpPr>
            <a:cxnSpLocks/>
          </p:cNvCxnSpPr>
          <p:nvPr/>
        </p:nvCxnSpPr>
        <p:spPr>
          <a:xfrm flipH="1">
            <a:off x="1341467" y="4488611"/>
            <a:ext cx="3810" cy="1060913"/>
          </a:xfrm>
          <a:prstGeom prst="line">
            <a:avLst/>
          </a:prstGeom>
          <a:ln>
            <a:solidFill>
              <a:schemeClr val="accent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B444FE1-B7FB-0A1C-50AC-6A5829ABE3E9}"/>
              </a:ext>
            </a:extLst>
          </p:cNvPr>
          <p:cNvSpPr txBox="1"/>
          <p:nvPr/>
        </p:nvSpPr>
        <p:spPr>
          <a:xfrm>
            <a:off x="299659" y="4953264"/>
            <a:ext cx="715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水質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DC6DF6D-4334-9528-C814-D846984E9DB0}"/>
              </a:ext>
            </a:extLst>
          </p:cNvPr>
          <p:cNvSpPr txBox="1"/>
          <p:nvPr/>
        </p:nvSpPr>
        <p:spPr>
          <a:xfrm>
            <a:off x="1259528" y="5622058"/>
            <a:ext cx="117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薬品投入量</a:t>
            </a:r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2E7FEB37-2ACE-8581-A8D5-51D89790BC39}"/>
              </a:ext>
            </a:extLst>
          </p:cNvPr>
          <p:cNvSpPr/>
          <p:nvPr/>
        </p:nvSpPr>
        <p:spPr>
          <a:xfrm rot="16200000">
            <a:off x="2643730" y="4794638"/>
            <a:ext cx="336345" cy="2190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837B60A6-64A6-6766-AA49-3491E9396B43}"/>
              </a:ext>
            </a:extLst>
          </p:cNvPr>
          <p:cNvSpPr/>
          <p:nvPr/>
        </p:nvSpPr>
        <p:spPr>
          <a:xfrm rot="10800000">
            <a:off x="1443692" y="4315865"/>
            <a:ext cx="336345" cy="2190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722E6E3-DF31-9100-3E08-5B8138C4B885}"/>
              </a:ext>
            </a:extLst>
          </p:cNvPr>
          <p:cNvSpPr txBox="1"/>
          <p:nvPr/>
        </p:nvSpPr>
        <p:spPr>
          <a:xfrm>
            <a:off x="1800969" y="4266611"/>
            <a:ext cx="11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コスト下げる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EB2DB89-FAE5-A946-CBB6-FBF41A879FED}"/>
              </a:ext>
            </a:extLst>
          </p:cNvPr>
          <p:cNvSpPr txBox="1"/>
          <p:nvPr/>
        </p:nvSpPr>
        <p:spPr>
          <a:xfrm>
            <a:off x="2596021" y="5189917"/>
            <a:ext cx="111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水準ギリギリ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D5FD8D3-7C5D-EA3C-7761-13EC42EA06B9}"/>
              </a:ext>
            </a:extLst>
          </p:cNvPr>
          <p:cNvSpPr txBox="1"/>
          <p:nvPr/>
        </p:nvSpPr>
        <p:spPr>
          <a:xfrm>
            <a:off x="784967" y="2708523"/>
            <a:ext cx="273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水質の悪化がまだ許容できるなら、薬品コストを抑えられる</a:t>
            </a: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1B4048E8-4C62-8F7B-E462-C1583D10CE6D}"/>
              </a:ext>
            </a:extLst>
          </p:cNvPr>
          <p:cNvCxnSpPr>
            <a:cxnSpLocks/>
          </p:cNvCxnSpPr>
          <p:nvPr/>
        </p:nvCxnSpPr>
        <p:spPr>
          <a:xfrm>
            <a:off x="5268743" y="5497694"/>
            <a:ext cx="15335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88AC22B-E6FE-954C-3EEC-FB7E406E9DAA}"/>
              </a:ext>
            </a:extLst>
          </p:cNvPr>
          <p:cNvCxnSpPr>
            <a:cxnSpLocks/>
          </p:cNvCxnSpPr>
          <p:nvPr/>
        </p:nvCxnSpPr>
        <p:spPr>
          <a:xfrm flipV="1">
            <a:off x="5268743" y="4435435"/>
            <a:ext cx="0" cy="1072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11EABE4-BAC7-6251-4E2E-521E42132C4E}"/>
              </a:ext>
            </a:extLst>
          </p:cNvPr>
          <p:cNvSpPr txBox="1"/>
          <p:nvPr/>
        </p:nvSpPr>
        <p:spPr>
          <a:xfrm>
            <a:off x="4182437" y="4732089"/>
            <a:ext cx="111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水質の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悪化速度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D06A9191-6377-E440-7411-8FBE75788811}"/>
              </a:ext>
            </a:extLst>
          </p:cNvPr>
          <p:cNvSpPr txBox="1"/>
          <p:nvPr/>
        </p:nvSpPr>
        <p:spPr>
          <a:xfrm>
            <a:off x="5580006" y="5602162"/>
            <a:ext cx="878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閉塞度</a:t>
            </a: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64FD8CCE-C44B-2A81-2D8F-5FB8C04BB096}"/>
              </a:ext>
            </a:extLst>
          </p:cNvPr>
          <p:cNvCxnSpPr/>
          <p:nvPr/>
        </p:nvCxnSpPr>
        <p:spPr>
          <a:xfrm flipV="1">
            <a:off x="5306433" y="5066597"/>
            <a:ext cx="324697" cy="2005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08E310E3-B1FE-7B56-5539-ACF5903F044D}"/>
              </a:ext>
            </a:extLst>
          </p:cNvPr>
          <p:cNvCxnSpPr>
            <a:cxnSpLocks/>
          </p:cNvCxnSpPr>
          <p:nvPr/>
        </p:nvCxnSpPr>
        <p:spPr>
          <a:xfrm flipV="1">
            <a:off x="5614746" y="4914885"/>
            <a:ext cx="349397" cy="1539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2486E349-4C46-43ED-95F5-5C180461B948}"/>
              </a:ext>
            </a:extLst>
          </p:cNvPr>
          <p:cNvCxnSpPr>
            <a:cxnSpLocks/>
          </p:cNvCxnSpPr>
          <p:nvPr/>
        </p:nvCxnSpPr>
        <p:spPr>
          <a:xfrm flipV="1">
            <a:off x="5966188" y="4670563"/>
            <a:ext cx="428113" cy="2526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CD7DBA3E-66E1-421D-3AA8-DC786DC2048D}"/>
              </a:ext>
            </a:extLst>
          </p:cNvPr>
          <p:cNvCxnSpPr>
            <a:cxnSpLocks/>
          </p:cNvCxnSpPr>
          <p:nvPr/>
        </p:nvCxnSpPr>
        <p:spPr>
          <a:xfrm flipV="1">
            <a:off x="6410878" y="4492585"/>
            <a:ext cx="236151" cy="1836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0840AAC-AA55-1F74-497D-00B0896DA3DD}"/>
              </a:ext>
            </a:extLst>
          </p:cNvPr>
          <p:cNvSpPr txBox="1"/>
          <p:nvPr/>
        </p:nvSpPr>
        <p:spPr>
          <a:xfrm>
            <a:off x="4872386" y="3585863"/>
            <a:ext cx="2293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RO</a:t>
            </a:r>
            <a:r>
              <a:rPr kumimoji="1" lang="ja-JP" altLang="en-US" sz="1400" dirty="0"/>
              <a:t>膜の閉塞度が高いとき、将来の水質の悪化が速い</a:t>
            </a: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BE9DD4D-8529-1087-1E75-50C7C7815887}"/>
              </a:ext>
            </a:extLst>
          </p:cNvPr>
          <p:cNvCxnSpPr>
            <a:cxnSpLocks/>
          </p:cNvCxnSpPr>
          <p:nvPr/>
        </p:nvCxnSpPr>
        <p:spPr>
          <a:xfrm>
            <a:off x="9155367" y="5446707"/>
            <a:ext cx="15335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DF987E03-4F07-64F4-61BD-D69BBADFE173}"/>
              </a:ext>
            </a:extLst>
          </p:cNvPr>
          <p:cNvCxnSpPr>
            <a:cxnSpLocks/>
          </p:cNvCxnSpPr>
          <p:nvPr/>
        </p:nvCxnSpPr>
        <p:spPr>
          <a:xfrm flipV="1">
            <a:off x="9155367" y="4384448"/>
            <a:ext cx="0" cy="10725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BC8009A-71E7-21D6-30BD-3427A91276C9}"/>
              </a:ext>
            </a:extLst>
          </p:cNvPr>
          <p:cNvSpPr txBox="1"/>
          <p:nvPr/>
        </p:nvSpPr>
        <p:spPr>
          <a:xfrm>
            <a:off x="8091386" y="4750027"/>
            <a:ext cx="1110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閉塞度の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進行速度</a:t>
            </a:r>
            <a:endParaRPr kumimoji="1" lang="en-US" altLang="ja-JP" sz="1400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60361643-6277-384E-2328-5CC79DDC089E}"/>
              </a:ext>
            </a:extLst>
          </p:cNvPr>
          <p:cNvSpPr txBox="1"/>
          <p:nvPr/>
        </p:nvSpPr>
        <p:spPr>
          <a:xfrm>
            <a:off x="9242130" y="5531526"/>
            <a:ext cx="137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薬品投入量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76A1110-40A3-62B5-7AB8-A126626F7AE3}"/>
              </a:ext>
            </a:extLst>
          </p:cNvPr>
          <p:cNvCxnSpPr>
            <a:cxnSpLocks/>
          </p:cNvCxnSpPr>
          <p:nvPr/>
        </p:nvCxnSpPr>
        <p:spPr>
          <a:xfrm>
            <a:off x="9240836" y="4579802"/>
            <a:ext cx="319142" cy="1977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F63D4A0-E71A-8859-8C74-842FA0EE2DDD}"/>
              </a:ext>
            </a:extLst>
          </p:cNvPr>
          <p:cNvCxnSpPr>
            <a:cxnSpLocks/>
          </p:cNvCxnSpPr>
          <p:nvPr/>
        </p:nvCxnSpPr>
        <p:spPr>
          <a:xfrm>
            <a:off x="9599361" y="4777558"/>
            <a:ext cx="301076" cy="2152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0374F4F2-6D3B-B3AE-43DC-76A9EFBDF59E}"/>
              </a:ext>
            </a:extLst>
          </p:cNvPr>
          <p:cNvCxnSpPr>
            <a:cxnSpLocks/>
          </p:cNvCxnSpPr>
          <p:nvPr/>
        </p:nvCxnSpPr>
        <p:spPr>
          <a:xfrm>
            <a:off x="9884946" y="4978325"/>
            <a:ext cx="305234" cy="935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6C284CD5-44BB-3325-42BF-DA2F539CD9F1}"/>
              </a:ext>
            </a:extLst>
          </p:cNvPr>
          <p:cNvCxnSpPr>
            <a:cxnSpLocks/>
          </p:cNvCxnSpPr>
          <p:nvPr/>
        </p:nvCxnSpPr>
        <p:spPr>
          <a:xfrm>
            <a:off x="10193919" y="5071881"/>
            <a:ext cx="281846" cy="279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BF37D2B2-64F0-6DE6-CA48-B50BD73BCD9E}"/>
              </a:ext>
            </a:extLst>
          </p:cNvPr>
          <p:cNvSpPr txBox="1"/>
          <p:nvPr/>
        </p:nvSpPr>
        <p:spPr>
          <a:xfrm>
            <a:off x="8285686" y="3572994"/>
            <a:ext cx="3414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薬品投入が少ないとき、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将来の</a:t>
            </a:r>
            <a:r>
              <a:rPr kumimoji="1" lang="en-US" altLang="ja-JP" sz="1400" dirty="0"/>
              <a:t>RO</a:t>
            </a:r>
            <a:r>
              <a:rPr kumimoji="1" lang="ja-JP" altLang="en-US" sz="1400" dirty="0"/>
              <a:t>膜の閉塞の進行が速い</a:t>
            </a:r>
          </a:p>
        </p:txBody>
      </p: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4E8FB0BB-31CF-0EA4-0150-87214103F428}"/>
              </a:ext>
            </a:extLst>
          </p:cNvPr>
          <p:cNvCxnSpPr>
            <a:cxnSpLocks/>
          </p:cNvCxnSpPr>
          <p:nvPr/>
        </p:nvCxnSpPr>
        <p:spPr>
          <a:xfrm>
            <a:off x="1345918" y="4720194"/>
            <a:ext cx="319142" cy="1977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6D417A4B-BC52-FFA1-256D-558C5F4BDC65}"/>
              </a:ext>
            </a:extLst>
          </p:cNvPr>
          <p:cNvCxnSpPr>
            <a:cxnSpLocks/>
          </p:cNvCxnSpPr>
          <p:nvPr/>
        </p:nvCxnSpPr>
        <p:spPr>
          <a:xfrm>
            <a:off x="1685393" y="4917950"/>
            <a:ext cx="301076" cy="2152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02D14D0A-0DA3-C22E-5A96-734F166D99EF}"/>
              </a:ext>
            </a:extLst>
          </p:cNvPr>
          <p:cNvCxnSpPr>
            <a:cxnSpLocks/>
          </p:cNvCxnSpPr>
          <p:nvPr/>
        </p:nvCxnSpPr>
        <p:spPr>
          <a:xfrm>
            <a:off x="1970978" y="5118717"/>
            <a:ext cx="305234" cy="935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C1C70A0A-43A7-1E01-B7EA-A3F09E08E87F}"/>
              </a:ext>
            </a:extLst>
          </p:cNvPr>
          <p:cNvCxnSpPr>
            <a:cxnSpLocks/>
          </p:cNvCxnSpPr>
          <p:nvPr/>
        </p:nvCxnSpPr>
        <p:spPr>
          <a:xfrm>
            <a:off x="2279951" y="5212273"/>
            <a:ext cx="281846" cy="279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四角形: 角を丸くする 172">
            <a:extLst>
              <a:ext uri="{FF2B5EF4-FFF2-40B4-BE49-F238E27FC236}">
                <a16:creationId xmlns:a16="http://schemas.microsoft.com/office/drawing/2014/main" id="{3BC49D62-6401-A593-E5B4-2EE72382F966}"/>
              </a:ext>
            </a:extLst>
          </p:cNvPr>
          <p:cNvSpPr/>
          <p:nvPr/>
        </p:nvSpPr>
        <p:spPr>
          <a:xfrm>
            <a:off x="4161780" y="2495550"/>
            <a:ext cx="3706465" cy="3589526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CC3B9147-14BC-763F-59EE-F9AA25534053}"/>
              </a:ext>
            </a:extLst>
          </p:cNvPr>
          <p:cNvSpPr/>
          <p:nvPr/>
        </p:nvSpPr>
        <p:spPr>
          <a:xfrm>
            <a:off x="8028744" y="2495550"/>
            <a:ext cx="3995541" cy="358952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354A7ED7-2785-220D-D157-7CEC4D23076F}"/>
              </a:ext>
            </a:extLst>
          </p:cNvPr>
          <p:cNvSpPr txBox="1"/>
          <p:nvPr/>
        </p:nvSpPr>
        <p:spPr>
          <a:xfrm>
            <a:off x="192878" y="2064186"/>
            <a:ext cx="87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2"/>
                </a:solidFill>
              </a:rPr>
              <a:t>step1</a:t>
            </a:r>
            <a:endParaRPr kumimoji="1" lang="ja-JP" altLang="en-US" sz="1600" b="1" dirty="0">
              <a:solidFill>
                <a:schemeClr val="accent2"/>
              </a:solidFill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707630D8-24E2-78E6-C285-2B2363CC99F3}"/>
              </a:ext>
            </a:extLst>
          </p:cNvPr>
          <p:cNvSpPr txBox="1"/>
          <p:nvPr/>
        </p:nvSpPr>
        <p:spPr>
          <a:xfrm>
            <a:off x="4115200" y="2064186"/>
            <a:ext cx="87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3"/>
                </a:solidFill>
              </a:rPr>
              <a:t>step2</a:t>
            </a:r>
            <a:endParaRPr kumimoji="1" lang="ja-JP" altLang="en-US" sz="1600" b="1" dirty="0">
              <a:solidFill>
                <a:schemeClr val="accent3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D4DB0FDD-1232-D8C8-837C-FD0C23583D62}"/>
              </a:ext>
            </a:extLst>
          </p:cNvPr>
          <p:cNvSpPr txBox="1"/>
          <p:nvPr/>
        </p:nvSpPr>
        <p:spPr>
          <a:xfrm>
            <a:off x="7932641" y="2064186"/>
            <a:ext cx="87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4"/>
                </a:solidFill>
              </a:rPr>
              <a:t>step3</a:t>
            </a:r>
            <a:endParaRPr kumimoji="1" lang="ja-JP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C8E01248-C8A0-0C8D-26E0-A7E8BD424E3A}"/>
              </a:ext>
            </a:extLst>
          </p:cNvPr>
          <p:cNvSpPr txBox="1"/>
          <p:nvPr/>
        </p:nvSpPr>
        <p:spPr>
          <a:xfrm>
            <a:off x="4596417" y="2702104"/>
            <a:ext cx="2940166" cy="53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/>
              <a:t>RO</a:t>
            </a:r>
            <a:r>
              <a:rPr kumimoji="1" lang="ja-JP" altLang="en-US" sz="1400" b="1" dirty="0"/>
              <a:t>膜の閉塞度を考慮し、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将来の水質予測を精緻化する</a:t>
            </a:r>
          </a:p>
        </p:txBody>
      </p:sp>
      <p:sp>
        <p:nvSpPr>
          <p:cNvPr id="179" name="矢印: 右 178">
            <a:extLst>
              <a:ext uri="{FF2B5EF4-FFF2-40B4-BE49-F238E27FC236}">
                <a16:creationId xmlns:a16="http://schemas.microsoft.com/office/drawing/2014/main" id="{E4A90876-89CA-89BB-D098-01046CB94DA3}"/>
              </a:ext>
            </a:extLst>
          </p:cNvPr>
          <p:cNvSpPr/>
          <p:nvPr/>
        </p:nvSpPr>
        <p:spPr>
          <a:xfrm rot="16200000">
            <a:off x="6649713" y="4889156"/>
            <a:ext cx="336345" cy="2190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3584DF12-D3CC-F356-CCD7-BDA9CD7CFEF4}"/>
              </a:ext>
            </a:extLst>
          </p:cNvPr>
          <p:cNvSpPr txBox="1"/>
          <p:nvPr/>
        </p:nvSpPr>
        <p:spPr>
          <a:xfrm>
            <a:off x="5494629" y="4325441"/>
            <a:ext cx="5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高い</a:t>
            </a:r>
          </a:p>
        </p:txBody>
      </p:sp>
      <p:sp>
        <p:nvSpPr>
          <p:cNvPr id="181" name="矢印: 右 180">
            <a:extLst>
              <a:ext uri="{FF2B5EF4-FFF2-40B4-BE49-F238E27FC236}">
                <a16:creationId xmlns:a16="http://schemas.microsoft.com/office/drawing/2014/main" id="{EAD6EB9E-444B-3EDA-5DB5-281E233ADC7D}"/>
              </a:ext>
            </a:extLst>
          </p:cNvPr>
          <p:cNvSpPr/>
          <p:nvPr/>
        </p:nvSpPr>
        <p:spPr>
          <a:xfrm>
            <a:off x="6066025" y="4355311"/>
            <a:ext cx="336345" cy="2190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2127CDF5-7524-A3B5-C5DF-95B9376CA93D}"/>
              </a:ext>
            </a:extLst>
          </p:cNvPr>
          <p:cNvSpPr txBox="1"/>
          <p:nvPr/>
        </p:nvSpPr>
        <p:spPr>
          <a:xfrm>
            <a:off x="6364247" y="5200188"/>
            <a:ext cx="1470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水質悪化が速い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340C5E62-EE58-BD03-96F4-79CA07DDEDF3}"/>
              </a:ext>
            </a:extLst>
          </p:cNvPr>
          <p:cNvSpPr txBox="1"/>
          <p:nvPr/>
        </p:nvSpPr>
        <p:spPr>
          <a:xfrm>
            <a:off x="9849543" y="4422803"/>
            <a:ext cx="111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コスト下げる</a:t>
            </a:r>
          </a:p>
        </p:txBody>
      </p:sp>
      <p:sp>
        <p:nvSpPr>
          <p:cNvPr id="184" name="矢印: 右 183">
            <a:extLst>
              <a:ext uri="{FF2B5EF4-FFF2-40B4-BE49-F238E27FC236}">
                <a16:creationId xmlns:a16="http://schemas.microsoft.com/office/drawing/2014/main" id="{D4E6FF7D-E9C8-9F8D-EE99-A0F79077F6EB}"/>
              </a:ext>
            </a:extLst>
          </p:cNvPr>
          <p:cNvSpPr/>
          <p:nvPr/>
        </p:nvSpPr>
        <p:spPr>
          <a:xfrm rot="10800000">
            <a:off x="9530401" y="4456811"/>
            <a:ext cx="336345" cy="2190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5" name="矢印: 右 184">
            <a:extLst>
              <a:ext uri="{FF2B5EF4-FFF2-40B4-BE49-F238E27FC236}">
                <a16:creationId xmlns:a16="http://schemas.microsoft.com/office/drawing/2014/main" id="{63EF8731-FCEA-FEC2-B299-CD2137D3DD04}"/>
              </a:ext>
            </a:extLst>
          </p:cNvPr>
          <p:cNvSpPr/>
          <p:nvPr/>
        </p:nvSpPr>
        <p:spPr>
          <a:xfrm rot="16200000">
            <a:off x="10670819" y="4924551"/>
            <a:ext cx="336345" cy="2190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FD153F77-D27A-2154-7345-76273838DEDD}"/>
              </a:ext>
            </a:extLst>
          </p:cNvPr>
          <p:cNvSpPr txBox="1"/>
          <p:nvPr/>
        </p:nvSpPr>
        <p:spPr>
          <a:xfrm>
            <a:off x="10475765" y="5218338"/>
            <a:ext cx="1470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膜閉塞が速い</a:t>
            </a: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67059D8-0DE1-5A0D-15BF-6EAB3889D515}"/>
              </a:ext>
            </a:extLst>
          </p:cNvPr>
          <p:cNvSpPr txBox="1"/>
          <p:nvPr/>
        </p:nvSpPr>
        <p:spPr>
          <a:xfrm>
            <a:off x="8056979" y="2708523"/>
            <a:ext cx="3988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長期的には、将来の膜の閉塞進行と流量を考慮し、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圧力と薬品投入量を決定する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8805C5-3399-E75E-DDE7-E9A56D468383}"/>
              </a:ext>
            </a:extLst>
          </p:cNvPr>
          <p:cNvSpPr txBox="1"/>
          <p:nvPr/>
        </p:nvSpPr>
        <p:spPr>
          <a:xfrm>
            <a:off x="8528396" y="2079575"/>
            <a:ext cx="3414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accent1"/>
                </a:solidFill>
              </a:rPr>
              <a:t>将来の膜の閉塞進行や流量変化も考慮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9F576B-EB1D-ECEF-9244-29E409F4263A}"/>
              </a:ext>
            </a:extLst>
          </p:cNvPr>
          <p:cNvSpPr txBox="1"/>
          <p:nvPr/>
        </p:nvSpPr>
        <p:spPr>
          <a:xfrm>
            <a:off x="4648017" y="2079575"/>
            <a:ext cx="280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accent1"/>
                </a:solidFill>
              </a:rPr>
              <a:t>現在の膜の閉塞度も考慮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8E5EE-012A-0C0A-0DC1-254F29F34CF9}"/>
              </a:ext>
            </a:extLst>
          </p:cNvPr>
          <p:cNvSpPr txBox="1"/>
          <p:nvPr/>
        </p:nvSpPr>
        <p:spPr>
          <a:xfrm>
            <a:off x="763408" y="2079575"/>
            <a:ext cx="2807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accent1"/>
                </a:solidFill>
              </a:rPr>
              <a:t>薬品と水質の関係を考慮</a:t>
            </a:r>
          </a:p>
        </p:txBody>
      </p:sp>
    </p:spTree>
    <p:extLst>
      <p:ext uri="{BB962C8B-B14F-4D97-AF65-F5344CB8AC3E}">
        <p14:creationId xmlns:p14="http://schemas.microsoft.com/office/powerpoint/2010/main" val="2131372176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6143</TotalTime>
  <Words>1473</Words>
  <Application>Microsoft Office PowerPoint</Application>
  <PresentationFormat>ワイド画面</PresentationFormat>
  <Paragraphs>270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游ゴシック</vt:lpstr>
      <vt:lpstr>Arial</vt:lpstr>
      <vt:lpstr>Wingdings</vt:lpstr>
      <vt:lpstr>Yokogawa_Template_Standard</vt:lpstr>
      <vt:lpstr>水質予測モデリングの進め方</vt:lpstr>
      <vt:lpstr>目的</vt:lpstr>
      <vt:lpstr>Task1 Step (desktop evaluation)</vt:lpstr>
      <vt:lpstr>Task1 Schedule (step-based)</vt:lpstr>
      <vt:lpstr>Task Progress (at June 2nd, 2023)</vt:lpstr>
      <vt:lpstr>[LVMWD] Prediction Model Construction (at June 2nd, 2023)</vt:lpstr>
      <vt:lpstr>[OCWD] Prediction Model Construction (at June 2nd, 2023)</vt:lpstr>
      <vt:lpstr>最適化の目的</vt:lpstr>
      <vt:lpstr>分割化した目的</vt:lpstr>
      <vt:lpstr>実行可能性</vt:lpstr>
      <vt:lpstr>水質予測モデルの評価</vt:lpstr>
      <vt:lpstr>水質予測モデルの改善</vt:lpstr>
      <vt:lpstr>水質予測モデルの方針（6月2日時点）</vt:lpstr>
      <vt:lpstr>皆さんへのお願い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1049</cp:revision>
  <dcterms:created xsi:type="dcterms:W3CDTF">2022-01-26T00:23:42Z</dcterms:created>
  <dcterms:modified xsi:type="dcterms:W3CDTF">2023-06-01T11:34:57Z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