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sldIdLst>
    <p:sldId id="269" r:id="rId2"/>
    <p:sldId id="292" r:id="rId3"/>
    <p:sldId id="503" r:id="rId4"/>
    <p:sldId id="500" r:id="rId5"/>
    <p:sldId id="504" r:id="rId6"/>
    <p:sldId id="342" r:id="rId7"/>
    <p:sldId id="509" r:id="rId8"/>
    <p:sldId id="505" r:id="rId9"/>
    <p:sldId id="507" r:id="rId10"/>
    <p:sldId id="508" r:id="rId11"/>
    <p:sldId id="506" r:id="rId12"/>
    <p:sldId id="320" r:id="rId13"/>
    <p:sldId id="469" r:id="rId14"/>
    <p:sldId id="322" r:id="rId15"/>
    <p:sldId id="489" r:id="rId16"/>
    <p:sldId id="475" r:id="rId17"/>
    <p:sldId id="497" r:id="rId18"/>
    <p:sldId id="335" r:id="rId19"/>
    <p:sldId id="499" r:id="rId20"/>
    <p:sldId id="502" r:id="rId21"/>
    <p:sldId id="474"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9F78C8-AE50-498D-9D5F-3C7F3BDF6582}" v="7" dt="2023-05-06T11:05:34.66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3784" autoAdjust="0"/>
  </p:normalViewPr>
  <p:slideViewPr>
    <p:cSldViewPr snapToGrid="0">
      <p:cViewPr varScale="1">
        <p:scale>
          <a:sx n="77" d="100"/>
          <a:sy n="77" d="100"/>
        </p:scale>
        <p:origin x="76" y="15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F39F78C8-AE50-498D-9D5F-3C7F3BDF6582}"/>
    <pc:docChg chg="undo custSel addSld delSld modSld sldOrd">
      <pc:chgData name="熊谷 渉" userId="b7a4e8598c9bd55e" providerId="LiveId" clId="{F39F78C8-AE50-498D-9D5F-3C7F3BDF6582}" dt="2023-05-06T11:05:39.828" v="2524" actId="20577"/>
      <pc:docMkLst>
        <pc:docMk/>
      </pc:docMkLst>
      <pc:sldChg chg="modSp mod">
        <pc:chgData name="熊谷 渉" userId="b7a4e8598c9bd55e" providerId="LiveId" clId="{F39F78C8-AE50-498D-9D5F-3C7F3BDF6582}" dt="2023-05-06T10:38:50.569" v="68" actId="20577"/>
        <pc:sldMkLst>
          <pc:docMk/>
          <pc:sldMk cId="1852153746" sldId="269"/>
        </pc:sldMkLst>
        <pc:spChg chg="mod">
          <ac:chgData name="熊谷 渉" userId="b7a4e8598c9bd55e" providerId="LiveId" clId="{F39F78C8-AE50-498D-9D5F-3C7F3BDF6582}" dt="2023-05-06T10:38:50.569" v="68" actId="20577"/>
          <ac:spMkLst>
            <pc:docMk/>
            <pc:sldMk cId="1852153746" sldId="269"/>
            <ac:spMk id="4" creationId="{F0E2552A-DDB9-40EF-BF0E-3C852FB057ED}"/>
          </ac:spMkLst>
        </pc:spChg>
        <pc:spChg chg="mod">
          <ac:chgData name="熊谷 渉" userId="b7a4e8598c9bd55e" providerId="LiveId" clId="{F39F78C8-AE50-498D-9D5F-3C7F3BDF6582}" dt="2023-05-06T10:38:23.372" v="11" actId="20577"/>
          <ac:spMkLst>
            <pc:docMk/>
            <pc:sldMk cId="1852153746" sldId="269"/>
            <ac:spMk id="6" creationId="{3A0A8E59-A952-4AF8-9C16-E3626B2E36B9}"/>
          </ac:spMkLst>
        </pc:spChg>
        <pc:spChg chg="mod">
          <ac:chgData name="熊谷 渉" userId="b7a4e8598c9bd55e" providerId="LiveId" clId="{F39F78C8-AE50-498D-9D5F-3C7F3BDF6582}" dt="2023-05-06T10:38:34.474" v="33" actId="20577"/>
          <ac:spMkLst>
            <pc:docMk/>
            <pc:sldMk cId="1852153746" sldId="269"/>
            <ac:spMk id="7" creationId="{22282EF1-087D-4A23-B09D-4F88CE396B79}"/>
          </ac:spMkLst>
        </pc:spChg>
        <pc:spChg chg="mod">
          <ac:chgData name="熊谷 渉" userId="b7a4e8598c9bd55e" providerId="LiveId" clId="{F39F78C8-AE50-498D-9D5F-3C7F3BDF6582}" dt="2023-05-06T10:38:28.933" v="27" actId="20577"/>
          <ac:spMkLst>
            <pc:docMk/>
            <pc:sldMk cId="1852153746" sldId="269"/>
            <ac:spMk id="8" creationId="{F712EF0B-7DA3-4CB5-AAA1-F1379FEABDB7}"/>
          </ac:spMkLst>
        </pc:spChg>
      </pc:sldChg>
      <pc:sldChg chg="modSp mod">
        <pc:chgData name="熊谷 渉" userId="b7a4e8598c9bd55e" providerId="LiveId" clId="{F39F78C8-AE50-498D-9D5F-3C7F3BDF6582}" dt="2023-05-06T10:43:10.983" v="550" actId="20577"/>
        <pc:sldMkLst>
          <pc:docMk/>
          <pc:sldMk cId="2538294317" sldId="292"/>
        </pc:sldMkLst>
        <pc:spChg chg="mod">
          <ac:chgData name="熊谷 渉" userId="b7a4e8598c9bd55e" providerId="LiveId" clId="{F39F78C8-AE50-498D-9D5F-3C7F3BDF6582}" dt="2023-05-06T10:39:52.608" v="223" actId="20577"/>
          <ac:spMkLst>
            <pc:docMk/>
            <pc:sldMk cId="2538294317" sldId="292"/>
            <ac:spMk id="5" creationId="{560C5BD5-1532-4087-ACF7-85710DC69FAA}"/>
          </ac:spMkLst>
        </pc:spChg>
        <pc:spChg chg="mod">
          <ac:chgData name="熊谷 渉" userId="b7a4e8598c9bd55e" providerId="LiveId" clId="{F39F78C8-AE50-498D-9D5F-3C7F3BDF6582}" dt="2023-05-06T10:43:10.983" v="550" actId="20577"/>
          <ac:spMkLst>
            <pc:docMk/>
            <pc:sldMk cId="2538294317" sldId="292"/>
            <ac:spMk id="6" creationId="{1F609DF4-3152-4D3E-9CA5-170D4BE14906}"/>
          </ac:spMkLst>
        </pc:spChg>
      </pc:sldChg>
      <pc:sldChg chg="modSp del mod">
        <pc:chgData name="熊谷 渉" userId="b7a4e8598c9bd55e" providerId="LiveId" clId="{F39F78C8-AE50-498D-9D5F-3C7F3BDF6582}" dt="2023-05-06T10:55:50.066" v="1659" actId="47"/>
        <pc:sldMkLst>
          <pc:docMk/>
          <pc:sldMk cId="3358173200" sldId="321"/>
        </pc:sldMkLst>
        <pc:spChg chg="mod">
          <ac:chgData name="熊谷 渉" userId="b7a4e8598c9bd55e" providerId="LiveId" clId="{F39F78C8-AE50-498D-9D5F-3C7F3BDF6582}" dt="2023-05-06T10:47:43.415" v="936" actId="20577"/>
          <ac:spMkLst>
            <pc:docMk/>
            <pc:sldMk cId="3358173200" sldId="321"/>
            <ac:spMk id="4" creationId="{1C11E1FC-BAFA-434E-B67E-275B4A573D08}"/>
          </ac:spMkLst>
        </pc:spChg>
      </pc:sldChg>
      <pc:sldChg chg="modSp del mod">
        <pc:chgData name="熊谷 渉" userId="b7a4e8598c9bd55e" providerId="LiveId" clId="{F39F78C8-AE50-498D-9D5F-3C7F3BDF6582}" dt="2023-05-06T10:57:13.990" v="1686" actId="47"/>
        <pc:sldMkLst>
          <pc:docMk/>
          <pc:sldMk cId="863962559" sldId="331"/>
        </pc:sldMkLst>
        <pc:spChg chg="mod">
          <ac:chgData name="熊谷 渉" userId="b7a4e8598c9bd55e" providerId="LiveId" clId="{F39F78C8-AE50-498D-9D5F-3C7F3BDF6582}" dt="2023-05-06T10:47:55.993" v="964" actId="20577"/>
          <ac:spMkLst>
            <pc:docMk/>
            <pc:sldMk cId="863962559" sldId="331"/>
            <ac:spMk id="31" creationId="{C3D46064-84A3-46E0-9781-D5150A67E7FC}"/>
          </ac:spMkLst>
        </pc:spChg>
      </pc:sldChg>
      <pc:sldChg chg="del">
        <pc:chgData name="熊谷 渉" userId="b7a4e8598c9bd55e" providerId="LiveId" clId="{F39F78C8-AE50-498D-9D5F-3C7F3BDF6582}" dt="2023-05-06T10:59:05.367" v="1705" actId="47"/>
        <pc:sldMkLst>
          <pc:docMk/>
          <pc:sldMk cId="4017980160" sldId="338"/>
        </pc:sldMkLst>
      </pc:sldChg>
      <pc:sldChg chg="modSp mod">
        <pc:chgData name="熊谷 渉" userId="b7a4e8598c9bd55e" providerId="LiveId" clId="{F39F78C8-AE50-498D-9D5F-3C7F3BDF6582}" dt="2023-05-06T11:02:32.362" v="2089" actId="20577"/>
        <pc:sldMkLst>
          <pc:docMk/>
          <pc:sldMk cId="2282341593" sldId="342"/>
        </pc:sldMkLst>
        <pc:spChg chg="mod">
          <ac:chgData name="熊谷 渉" userId="b7a4e8598c9bd55e" providerId="LiveId" clId="{F39F78C8-AE50-498D-9D5F-3C7F3BDF6582}" dt="2023-05-06T10:54:35.525" v="1531" actId="20577"/>
          <ac:spMkLst>
            <pc:docMk/>
            <pc:sldMk cId="2282341593" sldId="342"/>
            <ac:spMk id="2" creationId="{3DF058F9-220C-494C-A522-7EB3101CCCC4}"/>
          </ac:spMkLst>
        </pc:spChg>
        <pc:spChg chg="mod">
          <ac:chgData name="熊谷 渉" userId="b7a4e8598c9bd55e" providerId="LiveId" clId="{F39F78C8-AE50-498D-9D5F-3C7F3BDF6582}" dt="2023-05-06T10:47:26.812" v="910" actId="20577"/>
          <ac:spMkLst>
            <pc:docMk/>
            <pc:sldMk cId="2282341593" sldId="342"/>
            <ac:spMk id="8" creationId="{7E7292E2-FDCA-420C-BABF-1E6510C0104D}"/>
          </ac:spMkLst>
        </pc:spChg>
        <pc:spChg chg="mod">
          <ac:chgData name="熊谷 渉" userId="b7a4e8598c9bd55e" providerId="LiveId" clId="{F39F78C8-AE50-498D-9D5F-3C7F3BDF6582}" dt="2023-05-06T11:02:32.362" v="2089" actId="20577"/>
          <ac:spMkLst>
            <pc:docMk/>
            <pc:sldMk cId="2282341593" sldId="342"/>
            <ac:spMk id="14" creationId="{E87AC5CB-0891-46ED-86C5-FF795F031FB1}"/>
          </ac:spMkLst>
        </pc:spChg>
      </pc:sldChg>
      <pc:sldChg chg="del">
        <pc:chgData name="熊谷 渉" userId="b7a4e8598c9bd55e" providerId="LiveId" clId="{F39F78C8-AE50-498D-9D5F-3C7F3BDF6582}" dt="2023-05-06T10:59:13.991" v="1706" actId="47"/>
        <pc:sldMkLst>
          <pc:docMk/>
          <pc:sldMk cId="437432029" sldId="345"/>
        </pc:sldMkLst>
      </pc:sldChg>
      <pc:sldChg chg="del">
        <pc:chgData name="熊谷 渉" userId="b7a4e8598c9bd55e" providerId="LiveId" clId="{F39F78C8-AE50-498D-9D5F-3C7F3BDF6582}" dt="2023-05-06T10:57:32.127" v="1691" actId="47"/>
        <pc:sldMkLst>
          <pc:docMk/>
          <pc:sldMk cId="3816711701" sldId="346"/>
        </pc:sldMkLst>
      </pc:sldChg>
      <pc:sldChg chg="del">
        <pc:chgData name="熊谷 渉" userId="b7a4e8598c9bd55e" providerId="LiveId" clId="{F39F78C8-AE50-498D-9D5F-3C7F3BDF6582}" dt="2023-05-06T10:57:38.528" v="1692" actId="47"/>
        <pc:sldMkLst>
          <pc:docMk/>
          <pc:sldMk cId="3391751729" sldId="347"/>
        </pc:sldMkLst>
      </pc:sldChg>
      <pc:sldChg chg="del">
        <pc:chgData name="熊谷 渉" userId="b7a4e8598c9bd55e" providerId="LiveId" clId="{F39F78C8-AE50-498D-9D5F-3C7F3BDF6582}" dt="2023-05-06T10:57:46.008" v="1693" actId="47"/>
        <pc:sldMkLst>
          <pc:docMk/>
          <pc:sldMk cId="2552520937" sldId="416"/>
        </pc:sldMkLst>
      </pc:sldChg>
      <pc:sldChg chg="del">
        <pc:chgData name="熊谷 渉" userId="b7a4e8598c9bd55e" providerId="LiveId" clId="{F39F78C8-AE50-498D-9D5F-3C7F3BDF6582}" dt="2023-05-06T11:00:05.198" v="1740" actId="47"/>
        <pc:sldMkLst>
          <pc:docMk/>
          <pc:sldMk cId="4007547434" sldId="435"/>
        </pc:sldMkLst>
      </pc:sldChg>
      <pc:sldChg chg="del">
        <pc:chgData name="熊谷 渉" userId="b7a4e8598c9bd55e" providerId="LiveId" clId="{F39F78C8-AE50-498D-9D5F-3C7F3BDF6582}" dt="2023-05-06T10:57:46.008" v="1693" actId="47"/>
        <pc:sldMkLst>
          <pc:docMk/>
          <pc:sldMk cId="3089668133" sldId="456"/>
        </pc:sldMkLst>
      </pc:sldChg>
      <pc:sldChg chg="del">
        <pc:chgData name="熊谷 渉" userId="b7a4e8598c9bd55e" providerId="LiveId" clId="{F39F78C8-AE50-498D-9D5F-3C7F3BDF6582}" dt="2023-05-06T10:58:11.172" v="1699" actId="47"/>
        <pc:sldMkLst>
          <pc:docMk/>
          <pc:sldMk cId="1652360828" sldId="464"/>
        </pc:sldMkLst>
      </pc:sldChg>
      <pc:sldChg chg="del">
        <pc:chgData name="熊谷 渉" userId="b7a4e8598c9bd55e" providerId="LiveId" clId="{F39F78C8-AE50-498D-9D5F-3C7F3BDF6582}" dt="2023-05-06T10:57:58.451" v="1696" actId="47"/>
        <pc:sldMkLst>
          <pc:docMk/>
          <pc:sldMk cId="67443" sldId="465"/>
        </pc:sldMkLst>
      </pc:sldChg>
      <pc:sldChg chg="del">
        <pc:chgData name="熊谷 渉" userId="b7a4e8598c9bd55e" providerId="LiveId" clId="{F39F78C8-AE50-498D-9D5F-3C7F3BDF6582}" dt="2023-05-06T10:58:13.590" v="1701" actId="47"/>
        <pc:sldMkLst>
          <pc:docMk/>
          <pc:sldMk cId="777071687" sldId="473"/>
        </pc:sldMkLst>
      </pc:sldChg>
      <pc:sldChg chg="del">
        <pc:chgData name="熊谷 渉" userId="b7a4e8598c9bd55e" providerId="LiveId" clId="{F39F78C8-AE50-498D-9D5F-3C7F3BDF6582}" dt="2023-05-06T10:57:21.735" v="1688" actId="47"/>
        <pc:sldMkLst>
          <pc:docMk/>
          <pc:sldMk cId="670013810" sldId="478"/>
        </pc:sldMkLst>
      </pc:sldChg>
      <pc:sldChg chg="del">
        <pc:chgData name="熊谷 渉" userId="b7a4e8598c9bd55e" providerId="LiveId" clId="{F39F78C8-AE50-498D-9D5F-3C7F3BDF6582}" dt="2023-05-06T10:57:23.580" v="1689" actId="47"/>
        <pc:sldMkLst>
          <pc:docMk/>
          <pc:sldMk cId="1313142688" sldId="481"/>
        </pc:sldMkLst>
      </pc:sldChg>
      <pc:sldChg chg="del">
        <pc:chgData name="熊谷 渉" userId="b7a4e8598c9bd55e" providerId="LiveId" clId="{F39F78C8-AE50-498D-9D5F-3C7F3BDF6582}" dt="2023-05-06T10:57:48.946" v="1694" actId="47"/>
        <pc:sldMkLst>
          <pc:docMk/>
          <pc:sldMk cId="652011110" sldId="483"/>
        </pc:sldMkLst>
      </pc:sldChg>
      <pc:sldChg chg="del">
        <pc:chgData name="熊谷 渉" userId="b7a4e8598c9bd55e" providerId="LiveId" clId="{F39F78C8-AE50-498D-9D5F-3C7F3BDF6582}" dt="2023-05-06T10:57:16.488" v="1687" actId="47"/>
        <pc:sldMkLst>
          <pc:docMk/>
          <pc:sldMk cId="373016452" sldId="486"/>
        </pc:sldMkLst>
      </pc:sldChg>
      <pc:sldChg chg="del">
        <pc:chgData name="熊谷 渉" userId="b7a4e8598c9bd55e" providerId="LiveId" clId="{F39F78C8-AE50-498D-9D5F-3C7F3BDF6582}" dt="2023-05-06T10:58:07.859" v="1698" actId="47"/>
        <pc:sldMkLst>
          <pc:docMk/>
          <pc:sldMk cId="599632348" sldId="488"/>
        </pc:sldMkLst>
      </pc:sldChg>
      <pc:sldChg chg="del">
        <pc:chgData name="熊谷 渉" userId="b7a4e8598c9bd55e" providerId="LiveId" clId="{F39F78C8-AE50-498D-9D5F-3C7F3BDF6582}" dt="2023-05-06T10:59:03.901" v="1704" actId="47"/>
        <pc:sldMkLst>
          <pc:docMk/>
          <pc:sldMk cId="3193690435" sldId="490"/>
        </pc:sldMkLst>
      </pc:sldChg>
      <pc:sldChg chg="del">
        <pc:chgData name="熊谷 渉" userId="b7a4e8598c9bd55e" providerId="LiveId" clId="{F39F78C8-AE50-498D-9D5F-3C7F3BDF6582}" dt="2023-05-06T10:57:28.054" v="1690" actId="47"/>
        <pc:sldMkLst>
          <pc:docMk/>
          <pc:sldMk cId="258449240" sldId="493"/>
        </pc:sldMkLst>
      </pc:sldChg>
      <pc:sldChg chg="del">
        <pc:chgData name="熊谷 渉" userId="b7a4e8598c9bd55e" providerId="LiveId" clId="{F39F78C8-AE50-498D-9D5F-3C7F3BDF6582}" dt="2023-05-06T10:57:53.905" v="1695" actId="47"/>
        <pc:sldMkLst>
          <pc:docMk/>
          <pc:sldMk cId="950595205" sldId="494"/>
        </pc:sldMkLst>
      </pc:sldChg>
      <pc:sldChg chg="del">
        <pc:chgData name="熊谷 渉" userId="b7a4e8598c9bd55e" providerId="LiveId" clId="{F39F78C8-AE50-498D-9D5F-3C7F3BDF6582}" dt="2023-05-06T10:58:01.659" v="1697" actId="47"/>
        <pc:sldMkLst>
          <pc:docMk/>
          <pc:sldMk cId="1788663528" sldId="495"/>
        </pc:sldMkLst>
      </pc:sldChg>
      <pc:sldChg chg="del">
        <pc:chgData name="熊谷 渉" userId="b7a4e8598c9bd55e" providerId="LiveId" clId="{F39F78C8-AE50-498D-9D5F-3C7F3BDF6582}" dt="2023-05-06T10:59:03.009" v="1703" actId="47"/>
        <pc:sldMkLst>
          <pc:docMk/>
          <pc:sldMk cId="3503202729" sldId="496"/>
        </pc:sldMkLst>
      </pc:sldChg>
      <pc:sldChg chg="del">
        <pc:chgData name="熊谷 渉" userId="b7a4e8598c9bd55e" providerId="LiveId" clId="{F39F78C8-AE50-498D-9D5F-3C7F3BDF6582}" dt="2023-05-06T10:58:12.265" v="1700" actId="47"/>
        <pc:sldMkLst>
          <pc:docMk/>
          <pc:sldMk cId="3418823071" sldId="498"/>
        </pc:sldMkLst>
      </pc:sldChg>
      <pc:sldChg chg="modSp mod">
        <pc:chgData name="熊谷 渉" userId="b7a4e8598c9bd55e" providerId="LiveId" clId="{F39F78C8-AE50-498D-9D5F-3C7F3BDF6582}" dt="2023-05-06T10:46:52.242" v="888" actId="20577"/>
        <pc:sldMkLst>
          <pc:docMk/>
          <pc:sldMk cId="1104904506" sldId="500"/>
        </pc:sldMkLst>
        <pc:spChg chg="mod">
          <ac:chgData name="熊谷 渉" userId="b7a4e8598c9bd55e" providerId="LiveId" clId="{F39F78C8-AE50-498D-9D5F-3C7F3BDF6582}" dt="2023-05-06T10:46:52.242" v="888" actId="20577"/>
          <ac:spMkLst>
            <pc:docMk/>
            <pc:sldMk cId="1104904506" sldId="500"/>
            <ac:spMk id="4" creationId="{C99F7BBF-2393-4F65-BAE8-78DC78E9821B}"/>
          </ac:spMkLst>
        </pc:spChg>
      </pc:sldChg>
      <pc:sldChg chg="del">
        <pc:chgData name="熊谷 渉" userId="b7a4e8598c9bd55e" providerId="LiveId" clId="{F39F78C8-AE50-498D-9D5F-3C7F3BDF6582}" dt="2023-05-06T10:58:16.594" v="1702" actId="47"/>
        <pc:sldMkLst>
          <pc:docMk/>
          <pc:sldMk cId="2012856036" sldId="501"/>
        </pc:sldMkLst>
      </pc:sldChg>
      <pc:sldChg chg="modSp add mod">
        <pc:chgData name="熊谷 渉" userId="b7a4e8598c9bd55e" providerId="LiveId" clId="{F39F78C8-AE50-498D-9D5F-3C7F3BDF6582}" dt="2023-05-06T10:46:31.536" v="887" actId="20577"/>
        <pc:sldMkLst>
          <pc:docMk/>
          <pc:sldMk cId="3427025594" sldId="503"/>
        </pc:sldMkLst>
        <pc:spChg chg="mod">
          <ac:chgData name="熊谷 渉" userId="b7a4e8598c9bd55e" providerId="LiveId" clId="{F39F78C8-AE50-498D-9D5F-3C7F3BDF6582}" dt="2023-05-06T10:43:37.866" v="558" actId="20577"/>
          <ac:spMkLst>
            <pc:docMk/>
            <pc:sldMk cId="3427025594" sldId="503"/>
            <ac:spMk id="5" creationId="{560C5BD5-1532-4087-ACF7-85710DC69FAA}"/>
          </ac:spMkLst>
        </pc:spChg>
        <pc:spChg chg="mod">
          <ac:chgData name="熊谷 渉" userId="b7a4e8598c9bd55e" providerId="LiveId" clId="{F39F78C8-AE50-498D-9D5F-3C7F3BDF6582}" dt="2023-05-06T10:46:31.536" v="887" actId="20577"/>
          <ac:spMkLst>
            <pc:docMk/>
            <pc:sldMk cId="3427025594" sldId="503"/>
            <ac:spMk id="6" creationId="{1F609DF4-3152-4D3E-9CA5-170D4BE14906}"/>
          </ac:spMkLst>
        </pc:spChg>
      </pc:sldChg>
      <pc:sldChg chg="modSp add mod ord">
        <pc:chgData name="熊谷 渉" userId="b7a4e8598c9bd55e" providerId="LiveId" clId="{F39F78C8-AE50-498D-9D5F-3C7F3BDF6582}" dt="2023-05-06T11:02:53.269" v="2098" actId="20577"/>
        <pc:sldMkLst>
          <pc:docMk/>
          <pc:sldMk cId="258092796" sldId="504"/>
        </pc:sldMkLst>
        <pc:spChg chg="mod">
          <ac:chgData name="熊谷 渉" userId="b7a4e8598c9bd55e" providerId="LiveId" clId="{F39F78C8-AE50-498D-9D5F-3C7F3BDF6582}" dt="2023-05-06T11:02:53.269" v="2098" actId="20577"/>
          <ac:spMkLst>
            <pc:docMk/>
            <pc:sldMk cId="258092796" sldId="504"/>
            <ac:spMk id="14" creationId="{E87AC5CB-0891-46ED-86C5-FF795F031FB1}"/>
          </ac:spMkLst>
        </pc:spChg>
      </pc:sldChg>
      <pc:sldChg chg="modSp add mod">
        <pc:chgData name="熊谷 渉" userId="b7a4e8598c9bd55e" providerId="LiveId" clId="{F39F78C8-AE50-498D-9D5F-3C7F3BDF6582}" dt="2023-05-06T10:55:58.015" v="1670" actId="20577"/>
        <pc:sldMkLst>
          <pc:docMk/>
          <pc:sldMk cId="1310459700" sldId="505"/>
        </pc:sldMkLst>
        <pc:spChg chg="mod">
          <ac:chgData name="熊谷 渉" userId="b7a4e8598c9bd55e" providerId="LiveId" clId="{F39F78C8-AE50-498D-9D5F-3C7F3BDF6582}" dt="2023-05-06T10:55:58.015" v="1670" actId="20577"/>
          <ac:spMkLst>
            <pc:docMk/>
            <pc:sldMk cId="1310459700" sldId="505"/>
            <ac:spMk id="2" creationId="{3DF058F9-220C-494C-A522-7EB3101CCCC4}"/>
          </ac:spMkLst>
        </pc:spChg>
        <pc:spChg chg="mod">
          <ac:chgData name="熊谷 渉" userId="b7a4e8598c9bd55e" providerId="LiveId" clId="{F39F78C8-AE50-498D-9D5F-3C7F3BDF6582}" dt="2023-05-06T10:55:44.615" v="1658" actId="20577"/>
          <ac:spMkLst>
            <pc:docMk/>
            <pc:sldMk cId="1310459700" sldId="505"/>
            <ac:spMk id="8" creationId="{7E7292E2-FDCA-420C-BABF-1E6510C0104D}"/>
          </ac:spMkLst>
        </pc:spChg>
      </pc:sldChg>
      <pc:sldChg chg="modSp add mod">
        <pc:chgData name="熊谷 渉" userId="b7a4e8598c9bd55e" providerId="LiveId" clId="{F39F78C8-AE50-498D-9D5F-3C7F3BDF6582}" dt="2023-05-06T10:56:36.597" v="1685" actId="20577"/>
        <pc:sldMkLst>
          <pc:docMk/>
          <pc:sldMk cId="4181041269" sldId="506"/>
        </pc:sldMkLst>
        <pc:spChg chg="mod">
          <ac:chgData name="熊谷 渉" userId="b7a4e8598c9bd55e" providerId="LiveId" clId="{F39F78C8-AE50-498D-9D5F-3C7F3BDF6582}" dt="2023-05-06T10:56:36.597" v="1685" actId="20577"/>
          <ac:spMkLst>
            <pc:docMk/>
            <pc:sldMk cId="4181041269" sldId="506"/>
            <ac:spMk id="8" creationId="{7E7292E2-FDCA-420C-BABF-1E6510C0104D}"/>
          </ac:spMkLst>
        </pc:spChg>
      </pc:sldChg>
      <pc:sldChg chg="modSp add mod">
        <pc:chgData name="熊谷 渉" userId="b7a4e8598c9bd55e" providerId="LiveId" clId="{F39F78C8-AE50-498D-9D5F-3C7F3BDF6582}" dt="2023-05-06T11:01:08.933" v="1853" actId="20577"/>
        <pc:sldMkLst>
          <pc:docMk/>
          <pc:sldMk cId="2702252058" sldId="507"/>
        </pc:sldMkLst>
        <pc:spChg chg="mod">
          <ac:chgData name="熊谷 渉" userId="b7a4e8598c9bd55e" providerId="LiveId" clId="{F39F78C8-AE50-498D-9D5F-3C7F3BDF6582}" dt="2023-05-06T10:59:31.678" v="1723" actId="20577"/>
          <ac:spMkLst>
            <pc:docMk/>
            <pc:sldMk cId="2702252058" sldId="507"/>
            <ac:spMk id="2" creationId="{3DF058F9-220C-494C-A522-7EB3101CCCC4}"/>
          </ac:spMkLst>
        </pc:spChg>
        <pc:spChg chg="mod">
          <ac:chgData name="熊谷 渉" userId="b7a4e8598c9bd55e" providerId="LiveId" clId="{F39F78C8-AE50-498D-9D5F-3C7F3BDF6582}" dt="2023-05-06T11:01:08.933" v="1853" actId="20577"/>
          <ac:spMkLst>
            <pc:docMk/>
            <pc:sldMk cId="2702252058" sldId="507"/>
            <ac:spMk id="14" creationId="{E87AC5CB-0891-46ED-86C5-FF795F031FB1}"/>
          </ac:spMkLst>
        </pc:spChg>
      </pc:sldChg>
      <pc:sldChg chg="modSp add mod">
        <pc:chgData name="熊谷 渉" userId="b7a4e8598c9bd55e" providerId="LiveId" clId="{F39F78C8-AE50-498D-9D5F-3C7F3BDF6582}" dt="2023-05-06T11:04:56.311" v="2508" actId="15"/>
        <pc:sldMkLst>
          <pc:docMk/>
          <pc:sldMk cId="361824583" sldId="508"/>
        </pc:sldMkLst>
        <pc:spChg chg="mod">
          <ac:chgData name="熊谷 渉" userId="b7a4e8598c9bd55e" providerId="LiveId" clId="{F39F78C8-AE50-498D-9D5F-3C7F3BDF6582}" dt="2023-05-06T10:59:39.531" v="1739" actId="20577"/>
          <ac:spMkLst>
            <pc:docMk/>
            <pc:sldMk cId="361824583" sldId="508"/>
            <ac:spMk id="2" creationId="{3DF058F9-220C-494C-A522-7EB3101CCCC4}"/>
          </ac:spMkLst>
        </pc:spChg>
        <pc:spChg chg="mod">
          <ac:chgData name="熊谷 渉" userId="b7a4e8598c9bd55e" providerId="LiveId" clId="{F39F78C8-AE50-498D-9D5F-3C7F3BDF6582}" dt="2023-05-06T11:04:56.311" v="2508" actId="15"/>
          <ac:spMkLst>
            <pc:docMk/>
            <pc:sldMk cId="361824583" sldId="508"/>
            <ac:spMk id="14" creationId="{E87AC5CB-0891-46ED-86C5-FF795F031FB1}"/>
          </ac:spMkLst>
        </pc:spChg>
      </pc:sldChg>
      <pc:sldChg chg="modSp add mod">
        <pc:chgData name="熊谷 渉" userId="b7a4e8598c9bd55e" providerId="LiveId" clId="{F39F78C8-AE50-498D-9D5F-3C7F3BDF6582}" dt="2023-05-06T11:05:39.828" v="2524" actId="20577"/>
        <pc:sldMkLst>
          <pc:docMk/>
          <pc:sldMk cId="3482298578" sldId="509"/>
        </pc:sldMkLst>
        <pc:spChg chg="mod">
          <ac:chgData name="熊谷 渉" userId="b7a4e8598c9bd55e" providerId="LiveId" clId="{F39F78C8-AE50-498D-9D5F-3C7F3BDF6582}" dt="2023-05-06T11:05:39.828" v="2524" actId="20577"/>
          <ac:spMkLst>
            <pc:docMk/>
            <pc:sldMk cId="3482298578" sldId="509"/>
            <ac:spMk id="14" creationId="{E87AC5CB-0891-46ED-86C5-FF795F031F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2023/5/6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22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err="1"/>
              <a:t>ChatGPT</a:t>
            </a:r>
            <a:r>
              <a:rPr lang="ja-JP" altLang="en-US" dirty="0"/>
              <a:t>の概要</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en-US" altLang="ja-JP" dirty="0"/>
              <a:t>Ph. D.</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5</a:t>
            </a:r>
            <a:r>
              <a:rPr lang="ja-JP" altLang="en-US" dirty="0"/>
              <a:t>月</a:t>
            </a:r>
            <a:r>
              <a:rPr lang="en-US" altLang="ja-JP" dirty="0"/>
              <a:t>20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err="1">
                <a:solidFill>
                  <a:schemeClr val="bg1"/>
                </a:solidFill>
              </a:rPr>
              <a:t>ChatGPT</a:t>
            </a:r>
            <a:r>
              <a:rPr lang="ja-JP" altLang="en-US" sz="2400" dirty="0">
                <a:solidFill>
                  <a:schemeClr val="bg1"/>
                </a:solidFill>
              </a:rPr>
              <a:t>セミナー</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Prompt</a:t>
            </a:r>
            <a:r>
              <a:rPr lang="ja-JP" altLang="en-US" dirty="0"/>
              <a:t> </a:t>
            </a:r>
            <a:r>
              <a:rPr lang="en-US" altLang="ja-JP" dirty="0"/>
              <a:t>Engineering</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ユーザは、出力を改善するように、</a:t>
            </a:r>
            <a:r>
              <a:rPr lang="en-US" altLang="ja-JP" sz="2800" dirty="0" err="1"/>
              <a:t>Propmt</a:t>
            </a:r>
            <a:r>
              <a:rPr lang="ja-JP" altLang="en-US" sz="2800" dirty="0"/>
              <a:t>の与え方を試行錯誤するようになる（</a:t>
            </a:r>
            <a:r>
              <a:rPr lang="en-US" altLang="ja-JP" sz="2800" dirty="0"/>
              <a:t>Prompt Engineering</a:t>
            </a:r>
            <a:r>
              <a:rPr lang="ja-JP" altLang="en-US" sz="2800" dirty="0"/>
              <a:t>）。</a:t>
            </a:r>
            <a:endParaRPr lang="en-US" altLang="ja-JP" sz="2800" dirty="0"/>
          </a:p>
          <a:p>
            <a:pPr lvl="1">
              <a:defRPr/>
            </a:pPr>
            <a:r>
              <a:rPr lang="en-US" altLang="ja-JP" sz="2400" dirty="0"/>
              <a:t>“Let’s think step by step (</a:t>
            </a:r>
            <a:r>
              <a:rPr lang="ja-JP" altLang="en-US" sz="2400" dirty="0"/>
              <a:t>段階的に</a:t>
            </a:r>
            <a:r>
              <a:rPr lang="en-US" altLang="ja-JP" sz="2400" dirty="0"/>
              <a:t>)”</a:t>
            </a:r>
            <a:r>
              <a:rPr lang="ja-JP" altLang="en-US" sz="2400" dirty="0"/>
              <a:t>は、回答文の論理性を飛躍的に高めた</a:t>
            </a:r>
            <a:r>
              <a:rPr lang="en-US" altLang="ja-JP" sz="2400" dirty="0"/>
              <a:t>prompt</a:t>
            </a:r>
            <a:r>
              <a:rPr lang="ja-JP" altLang="en-US" sz="2400" dirty="0"/>
              <a:t>の例</a:t>
            </a:r>
            <a:endParaRPr lang="en-US" altLang="ja-JP" sz="2400" dirty="0"/>
          </a:p>
          <a:p>
            <a:pPr>
              <a:defRPr/>
            </a:pPr>
            <a:endParaRPr lang="en-US" altLang="ja-JP" sz="2800" dirty="0"/>
          </a:p>
          <a:p>
            <a:pPr>
              <a:defRPr/>
            </a:pPr>
            <a:r>
              <a:rPr lang="en-US" altLang="ja-JP" sz="2800" dirty="0"/>
              <a:t>Prompt Engineering Guide</a:t>
            </a:r>
            <a:r>
              <a:rPr lang="ja-JP" altLang="en-US" sz="2800" dirty="0"/>
              <a:t>（日本語版もリリース）</a:t>
            </a:r>
            <a:endParaRPr lang="en-US" altLang="ja-JP" sz="2800" dirty="0"/>
          </a:p>
          <a:p>
            <a:pPr>
              <a:defRPr/>
            </a:pPr>
            <a:r>
              <a:rPr lang="en-US" altLang="ja-JP" sz="2800" dirty="0"/>
              <a:t>Prompt Engineer</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en-US" altLang="ja-JP" sz="1600" b="1" dirty="0" err="1">
                <a:solidFill>
                  <a:schemeClr val="bg1"/>
                </a:solidFill>
              </a:rPr>
              <a:t>ChatGPT</a:t>
            </a:r>
            <a:r>
              <a:rPr kumimoji="1" lang="ja-JP" altLang="en-US" sz="1600" b="1" dirty="0">
                <a:solidFill>
                  <a:schemeClr val="bg1"/>
                </a:solidFill>
              </a:rPr>
              <a:t>のできること</a:t>
            </a:r>
          </a:p>
        </p:txBody>
      </p:sp>
    </p:spTree>
    <p:extLst>
      <p:ext uri="{BB962C8B-B14F-4D97-AF65-F5344CB8AC3E}">
        <p14:creationId xmlns:p14="http://schemas.microsoft.com/office/powerpoint/2010/main" val="361824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タスク例</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err="1"/>
              <a:t>OpenAI</a:t>
            </a:r>
            <a:r>
              <a:rPr lang="ja-JP" altLang="en-US" sz="2800" dirty="0"/>
              <a:t>社がリリースした、生成系</a:t>
            </a:r>
            <a:r>
              <a:rPr lang="en-US" altLang="ja-JP" sz="2800" dirty="0"/>
              <a:t>AI</a:t>
            </a:r>
            <a:r>
              <a:rPr lang="ja-JP" altLang="en-US" sz="2800" dirty="0"/>
              <a:t>の</a:t>
            </a:r>
            <a:r>
              <a:rPr lang="en-US" altLang="ja-JP" sz="2800" dirty="0"/>
              <a:t>1</a:t>
            </a:r>
            <a:r>
              <a:rPr lang="ja-JP" altLang="en-US" sz="2800" dirty="0"/>
              <a:t>つ。</a:t>
            </a:r>
            <a:endParaRPr lang="en-US" altLang="ja-JP" sz="2800" dirty="0"/>
          </a:p>
          <a:p>
            <a:pPr>
              <a:defRPr/>
            </a:pPr>
            <a:endParaRPr lang="en-US" altLang="ja-JP" sz="2800" dirty="0"/>
          </a:p>
          <a:p>
            <a:pPr>
              <a:defRPr/>
            </a:pPr>
            <a:r>
              <a:rPr lang="en-US" altLang="ja-JP" sz="2800" dirty="0" err="1"/>
              <a:t>ChatGPT</a:t>
            </a:r>
            <a:r>
              <a:rPr lang="ja-JP" altLang="en-US" sz="2800" dirty="0"/>
              <a:t>の特徴</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en-US" altLang="ja-JP" sz="1600" b="1" dirty="0" err="1">
                <a:solidFill>
                  <a:schemeClr val="bg1"/>
                </a:solidFill>
              </a:rPr>
              <a:t>ChatGPT</a:t>
            </a:r>
            <a:r>
              <a:rPr kumimoji="1" lang="ja-JP" altLang="en-US" sz="1600" b="1" dirty="0">
                <a:solidFill>
                  <a:schemeClr val="bg1"/>
                </a:solidFill>
              </a:rPr>
              <a:t>の注意点</a:t>
            </a:r>
          </a:p>
        </p:txBody>
      </p:sp>
    </p:spTree>
    <p:extLst>
      <p:ext uri="{BB962C8B-B14F-4D97-AF65-F5344CB8AC3E}">
        <p14:creationId xmlns:p14="http://schemas.microsoft.com/office/powerpoint/2010/main" val="418104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成果概要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実応用の特徴を含む問題を用いて、</a:t>
            </a:r>
            <a:r>
              <a:rPr lang="en-US" altLang="ja-JP" sz="2800" dirty="0"/>
              <a:t>2</a:t>
            </a:r>
            <a:r>
              <a:rPr lang="ja-JP" altLang="en-US" sz="2800" dirty="0"/>
              <a:t>種の制約対処法を比較し、アルゴリズムの特徴や有効性を明らかにした。</a:t>
            </a:r>
            <a:endParaRPr lang="en-US" altLang="ja-JP" sz="2800" dirty="0"/>
          </a:p>
          <a:p>
            <a:pPr lvl="1">
              <a:defRPr/>
            </a:pPr>
            <a:r>
              <a:rPr lang="ja-JP" altLang="en-US" sz="2400" dirty="0"/>
              <a:t>多目的最適化（問題分割）ベースと違反量削減優先ベース</a:t>
            </a:r>
            <a:endParaRPr lang="en-US" altLang="ja-JP" sz="2400" dirty="0"/>
          </a:p>
          <a:p>
            <a:pPr lvl="1">
              <a:defRPr/>
            </a:pPr>
            <a:r>
              <a:rPr lang="ja-JP" altLang="en-US" sz="2400" dirty="0"/>
              <a:t>実装した問題は下記</a:t>
            </a:r>
            <a:r>
              <a:rPr lang="en-US" altLang="ja-JP" sz="2400" dirty="0"/>
              <a:t>3</a:t>
            </a:r>
            <a:r>
              <a:rPr lang="ja-JP" altLang="en-US" sz="2400" dirty="0"/>
              <a:t>種</a:t>
            </a:r>
            <a:endParaRPr lang="en-US" altLang="ja-JP" sz="2400" dirty="0"/>
          </a:p>
          <a:p>
            <a:pPr lvl="2">
              <a:spcBef>
                <a:spcPts val="1200"/>
              </a:spcBef>
              <a:buFont typeface="Wingdings" panose="05000000000000000000" pitchFamily="2" charset="2"/>
              <a:buChar char="Ø"/>
              <a:defRPr/>
            </a:pPr>
            <a:r>
              <a:rPr lang="en-US" altLang="ja-JP" sz="2000" dirty="0"/>
              <a:t>1. </a:t>
            </a:r>
            <a:r>
              <a:rPr lang="ja-JP" altLang="en-US" sz="2000" dirty="0"/>
              <a:t>ベンチマーク問題</a:t>
            </a:r>
            <a:endParaRPr lang="en-US" altLang="ja-JP" sz="2000" dirty="0"/>
          </a:p>
          <a:p>
            <a:pPr lvl="2">
              <a:spcBef>
                <a:spcPts val="1200"/>
              </a:spcBef>
              <a:buFont typeface="Wingdings" panose="05000000000000000000" pitchFamily="2" charset="2"/>
              <a:buChar char="Ø"/>
              <a:defRPr/>
            </a:pPr>
            <a:r>
              <a:rPr lang="en-US" altLang="ja-JP" sz="2000" dirty="0"/>
              <a:t>2. </a:t>
            </a:r>
            <a:r>
              <a:rPr lang="ja-JP" altLang="en-US" sz="2000" dirty="0"/>
              <a:t>プラント操業スケジューリング問題</a:t>
            </a:r>
            <a:endParaRPr lang="en-US" altLang="ja-JP" sz="2000" dirty="0"/>
          </a:p>
          <a:p>
            <a:pPr lvl="2">
              <a:spcBef>
                <a:spcPts val="1200"/>
              </a:spcBef>
              <a:buFont typeface="Wingdings" panose="05000000000000000000" pitchFamily="2" charset="2"/>
              <a:buChar char="Ø"/>
              <a:defRPr/>
            </a:pPr>
            <a:r>
              <a:rPr lang="en-US" altLang="ja-JP" sz="2000" dirty="0"/>
              <a:t>3. </a:t>
            </a:r>
            <a:r>
              <a:rPr lang="ja-JP" altLang="en-US" sz="2000" dirty="0"/>
              <a:t>データ駆動非線形制約問題</a:t>
            </a:r>
            <a:endParaRPr lang="en-US" altLang="ja-JP" sz="2000" dirty="0"/>
          </a:p>
          <a:p>
            <a:pPr>
              <a:defRPr/>
            </a:pPr>
            <a:r>
              <a:rPr lang="ja-JP" altLang="en-US" sz="2800" dirty="0"/>
              <a:t>問題分割の課題を明らかにすると同時に、それを解消するアルゴリズムを提案し、一部成果を外部発表した。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7519071"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8" name="表 7">
            <a:extLst>
              <a:ext uri="{FF2B5EF4-FFF2-40B4-BE49-F238E27FC236}">
                <a16:creationId xmlns:a16="http://schemas.microsoft.com/office/drawing/2014/main" id="{1A681685-CF01-4F92-8DD0-F45DB95DC60B}"/>
              </a:ext>
            </a:extLst>
          </p:cNvPr>
          <p:cNvGraphicFramePr>
            <a:graphicFrameLocks noGrp="1"/>
          </p:cNvGraphicFramePr>
          <p:nvPr>
            <p:extLst>
              <p:ext uri="{D42A27DB-BD31-4B8C-83A1-F6EECF244321}">
                <p14:modId xmlns:p14="http://schemas.microsoft.com/office/powerpoint/2010/main" val="847106668"/>
              </p:ext>
            </p:extLst>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E8941A25-1BF3-41F4-BBEA-5D56F62FDF42}"/>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BBC1C5-05C8-4C38-A658-C3760F98153B}"/>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8EBBC1C5-05C8-4C38-A658-C3760F98153B}"/>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DD1FCD76-BF57-4410-B17A-0A6FCBE0D34F}"/>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77801D32-C332-48F0-A240-5948EB7B7636}"/>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FC99B87-90D7-4D67-B681-A4CBCC95FA89}"/>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8" name="正方形/長方形 17">
            <a:extLst>
              <a:ext uri="{FF2B5EF4-FFF2-40B4-BE49-F238E27FC236}">
                <a16:creationId xmlns:a16="http://schemas.microsoft.com/office/drawing/2014/main" id="{82397EF7-EBB0-4041-99BA-2F85E97D0DE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9" name="正方形/長方形 18">
            <a:extLst>
              <a:ext uri="{FF2B5EF4-FFF2-40B4-BE49-F238E27FC236}">
                <a16:creationId xmlns:a16="http://schemas.microsoft.com/office/drawing/2014/main" id="{52CA9C2B-7CD1-403B-AE6A-E2A20AB08756}"/>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20" name="正方形/長方形 19">
            <a:extLst>
              <a:ext uri="{FF2B5EF4-FFF2-40B4-BE49-F238E27FC236}">
                <a16:creationId xmlns:a16="http://schemas.microsoft.com/office/drawing/2014/main" id="{1F388E4C-4B83-40DC-980C-42C8EEBE5284}"/>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1" name="正方形/長方形 20">
            <a:extLst>
              <a:ext uri="{FF2B5EF4-FFF2-40B4-BE49-F238E27FC236}">
                <a16:creationId xmlns:a16="http://schemas.microsoft.com/office/drawing/2014/main" id="{A58DF1C4-96A1-413D-8FE5-B1BF7751598B}"/>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3" name="テキスト ボックス 22">
            <a:extLst>
              <a:ext uri="{FF2B5EF4-FFF2-40B4-BE49-F238E27FC236}">
                <a16:creationId xmlns:a16="http://schemas.microsoft.com/office/drawing/2014/main" id="{ACBD5A58-B325-40C0-9E2E-A84B7E994282}"/>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6" name="テキスト ボックス 25">
            <a:extLst>
              <a:ext uri="{FF2B5EF4-FFF2-40B4-BE49-F238E27FC236}">
                <a16:creationId xmlns:a16="http://schemas.microsoft.com/office/drawing/2014/main" id="{D1865DDB-99DA-4BB5-B95E-9E3F7E9AE6F7}"/>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7" name="テキスト ボックス 26">
            <a:extLst>
              <a:ext uri="{FF2B5EF4-FFF2-40B4-BE49-F238E27FC236}">
                <a16:creationId xmlns:a16="http://schemas.microsoft.com/office/drawing/2014/main" id="{33C10527-2939-41FD-B639-83479990A999}"/>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8" name="テキスト ボックス 27">
            <a:extLst>
              <a:ext uri="{FF2B5EF4-FFF2-40B4-BE49-F238E27FC236}">
                <a16:creationId xmlns:a16="http://schemas.microsoft.com/office/drawing/2014/main" id="{6DE53197-D577-4DFE-8B10-FB6CF9068879}"/>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29" name="テキスト ボックス 28">
            <a:extLst>
              <a:ext uri="{FF2B5EF4-FFF2-40B4-BE49-F238E27FC236}">
                <a16:creationId xmlns:a16="http://schemas.microsoft.com/office/drawing/2014/main" id="{0326990C-E28F-4FDF-9C95-EBD3489723BD}"/>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30" name="テキスト ボックス 29">
            <a:extLst>
              <a:ext uri="{FF2B5EF4-FFF2-40B4-BE49-F238E27FC236}">
                <a16:creationId xmlns:a16="http://schemas.microsoft.com/office/drawing/2014/main" id="{08E3D8FF-9439-471F-8FBE-4DEA49B04F33}"/>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31" name="テキスト ボックス 30">
            <a:extLst>
              <a:ext uri="{FF2B5EF4-FFF2-40B4-BE49-F238E27FC236}">
                <a16:creationId xmlns:a16="http://schemas.microsoft.com/office/drawing/2014/main" id="{7FCF62CB-58D4-4EC8-9148-03A11C5E4ED9}"/>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2" name="テキスト ボックス 31">
            <a:extLst>
              <a:ext uri="{FF2B5EF4-FFF2-40B4-BE49-F238E27FC236}">
                <a16:creationId xmlns:a16="http://schemas.microsoft.com/office/drawing/2014/main" id="{E6841778-955A-4EDA-B88D-A1A58BE254EC}"/>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3" name="テキスト ボックス 32">
            <a:extLst>
              <a:ext uri="{FF2B5EF4-FFF2-40B4-BE49-F238E27FC236}">
                <a16:creationId xmlns:a16="http://schemas.microsoft.com/office/drawing/2014/main" id="{E02C6821-EB95-404A-9440-488A02AF0287}"/>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4" name="テキスト ボックス 33">
            <a:extLst>
              <a:ext uri="{FF2B5EF4-FFF2-40B4-BE49-F238E27FC236}">
                <a16:creationId xmlns:a16="http://schemas.microsoft.com/office/drawing/2014/main" id="{0F1D640D-E240-4F77-A394-49D0AB10DD04}"/>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35" name="テキスト ボックス 34">
            <a:extLst>
              <a:ext uri="{FF2B5EF4-FFF2-40B4-BE49-F238E27FC236}">
                <a16:creationId xmlns:a16="http://schemas.microsoft.com/office/drawing/2014/main" id="{730EA1FE-32B8-4D0F-9E1F-8A4E81AF1487}"/>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36" name="テキスト ボックス 35">
            <a:extLst>
              <a:ext uri="{FF2B5EF4-FFF2-40B4-BE49-F238E27FC236}">
                <a16:creationId xmlns:a16="http://schemas.microsoft.com/office/drawing/2014/main" id="{D171BCA7-30F0-4C39-B095-55E386E7C271}"/>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37" name="テキスト ボックス 36">
            <a:extLst>
              <a:ext uri="{FF2B5EF4-FFF2-40B4-BE49-F238E27FC236}">
                <a16:creationId xmlns:a16="http://schemas.microsoft.com/office/drawing/2014/main" id="{3E1D8978-FB49-4EF2-B587-0EBA600D36A6}"/>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38" name="テキスト ボックス 37">
            <a:extLst>
              <a:ext uri="{FF2B5EF4-FFF2-40B4-BE49-F238E27FC236}">
                <a16:creationId xmlns:a16="http://schemas.microsoft.com/office/drawing/2014/main" id="{6269BCD7-0EDF-4134-BD08-D8D557BEEF59}"/>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39" name="テキスト ボックス 38">
            <a:extLst>
              <a:ext uri="{FF2B5EF4-FFF2-40B4-BE49-F238E27FC236}">
                <a16:creationId xmlns:a16="http://schemas.microsoft.com/office/drawing/2014/main" id="{DCA923CF-BA6F-4E2F-9964-7DC2CEC04A42}"/>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40" name="テキスト ボックス 39">
            <a:extLst>
              <a:ext uri="{FF2B5EF4-FFF2-40B4-BE49-F238E27FC236}">
                <a16:creationId xmlns:a16="http://schemas.microsoft.com/office/drawing/2014/main" id="{8B02F3F1-51F7-4441-96F8-E850C33C8F05}"/>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41" name="直線コネクタ 40">
            <a:extLst>
              <a:ext uri="{FF2B5EF4-FFF2-40B4-BE49-F238E27FC236}">
                <a16:creationId xmlns:a16="http://schemas.microsoft.com/office/drawing/2014/main" id="{77F99FAF-1C99-48E6-902A-8A5D9F27EDA1}"/>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DE65737-EBC2-4685-8F5D-6256519D4E33}"/>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32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3" y="-20412"/>
            <a:ext cx="6695591"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a:t>
            </a:r>
          </a:p>
        </p:txBody>
      </p:sp>
      <p:sp>
        <p:nvSpPr>
          <p:cNvPr id="12" name="テキスト ボックス 11">
            <a:extLst>
              <a:ext uri="{FF2B5EF4-FFF2-40B4-BE49-F238E27FC236}">
                <a16:creationId xmlns:a16="http://schemas.microsoft.com/office/drawing/2014/main" id="{EA6B4B9B-CB6A-4A73-8AED-AC68086B55FA}"/>
              </a:ext>
            </a:extLst>
          </p:cNvPr>
          <p:cNvSpPr txBox="1"/>
          <p:nvPr/>
        </p:nvSpPr>
        <p:spPr>
          <a:xfrm>
            <a:off x="347145" y="4681694"/>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47145" y="2884126"/>
            <a:ext cx="1467068" cy="400110"/>
          </a:xfrm>
          <a:prstGeom prst="rect">
            <a:avLst/>
          </a:prstGeom>
          <a:noFill/>
        </p:spPr>
        <p:txBody>
          <a:bodyPr wrap="none" rtlCol="0">
            <a:spAutoFit/>
          </a:bodyPr>
          <a:lstStyle/>
          <a:p>
            <a:r>
              <a:rPr kumimoji="1" lang="ja-JP" altLang="en-US" sz="2000" b="1" dirty="0"/>
              <a:t>制約対処法</a:t>
            </a:r>
          </a:p>
        </p:txBody>
      </p:sp>
      <p:cxnSp>
        <p:nvCxnSpPr>
          <p:cNvPr id="17" name="直線コネクタ 16">
            <a:extLst>
              <a:ext uri="{FF2B5EF4-FFF2-40B4-BE49-F238E27FC236}">
                <a16:creationId xmlns:a16="http://schemas.microsoft.com/office/drawing/2014/main" id="{8860B63E-9A83-4BF6-8647-5A6D73A86542}"/>
              </a:ext>
            </a:extLst>
          </p:cNvPr>
          <p:cNvCxnSpPr/>
          <p:nvPr/>
        </p:nvCxnSpPr>
        <p:spPr>
          <a:xfrm>
            <a:off x="2155593" y="1740317"/>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E152613-5F85-4D4E-8086-D269337DA0E9}"/>
              </a:ext>
            </a:extLst>
          </p:cNvPr>
          <p:cNvSpPr txBox="1"/>
          <p:nvPr/>
        </p:nvSpPr>
        <p:spPr>
          <a:xfrm>
            <a:off x="2301761" y="4681694"/>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2575169" y="2709601"/>
            <a:ext cx="2709396" cy="400110"/>
          </a:xfrm>
          <a:prstGeom prst="rect">
            <a:avLst/>
          </a:prstGeom>
          <a:noFill/>
        </p:spPr>
        <p:txBody>
          <a:bodyPr wrap="none" rtlCol="0">
            <a:spAutoFit/>
          </a:bodyPr>
          <a:lstStyle/>
          <a:p>
            <a:pPr algn="ctr"/>
            <a:r>
              <a:rPr kumimoji="1" lang="ja-JP" altLang="en-US" sz="2000" dirty="0"/>
              <a:t>多目的最適化アプローチ</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2612840" y="3118831"/>
            <a:ext cx="2634054" cy="369332"/>
          </a:xfrm>
          <a:prstGeom prst="rect">
            <a:avLst/>
          </a:prstGeom>
          <a:noFill/>
        </p:spPr>
        <p:txBody>
          <a:bodyPr wrap="none" rtlCol="0">
            <a:spAutoFit/>
          </a:bodyPr>
          <a:lstStyle/>
          <a:p>
            <a:pPr algn="ctr"/>
            <a:r>
              <a:rPr kumimoji="1" lang="ja-JP" altLang="en-US" dirty="0"/>
              <a:t>（問題分割、</a:t>
            </a:r>
            <a:r>
              <a:rPr kumimoji="1" lang="en-US" altLang="ja-JP" dirty="0"/>
              <a:t>MOEA/D</a:t>
            </a:r>
            <a:r>
              <a:rPr kumimoji="1" lang="ja-JP" altLang="en-US" dirty="0"/>
              <a:t>）</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6054189" y="4681694"/>
            <a:ext cx="1794252" cy="400110"/>
          </a:xfrm>
          <a:prstGeom prst="rect">
            <a:avLst/>
          </a:prstGeom>
          <a:noFill/>
        </p:spPr>
        <p:txBody>
          <a:bodyPr wrap="square" rtlCol="0">
            <a:spAutoFit/>
          </a:bodyPr>
          <a:lstStyle/>
          <a:p>
            <a:pPr algn="ctr"/>
            <a:r>
              <a:rPr kumimoji="1" lang="ja-JP" altLang="en-US" sz="2000" dirty="0"/>
              <a:t>佐藤さん検討</a:t>
            </a:r>
          </a:p>
        </p:txBody>
      </p:sp>
      <p:sp>
        <p:nvSpPr>
          <p:cNvPr id="5" name="二等辺三角形 4">
            <a:extLst>
              <a:ext uri="{FF2B5EF4-FFF2-40B4-BE49-F238E27FC236}">
                <a16:creationId xmlns:a16="http://schemas.microsoft.com/office/drawing/2014/main" id="{629941FD-13CE-549B-414A-6D0EA4415F3D}"/>
              </a:ext>
            </a:extLst>
          </p:cNvPr>
          <p:cNvSpPr/>
          <p:nvPr/>
        </p:nvSpPr>
        <p:spPr>
          <a:xfrm rot="5400000">
            <a:off x="7972612" y="2883752"/>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二等辺三角形 6">
            <a:extLst>
              <a:ext uri="{FF2B5EF4-FFF2-40B4-BE49-F238E27FC236}">
                <a16:creationId xmlns:a16="http://schemas.microsoft.com/office/drawing/2014/main" id="{96ABB5B1-33F3-C42C-05B6-94A93BA13D2E}"/>
              </a:ext>
            </a:extLst>
          </p:cNvPr>
          <p:cNvSpPr/>
          <p:nvPr/>
        </p:nvSpPr>
        <p:spPr>
          <a:xfrm rot="5400000">
            <a:off x="7972612" y="4662946"/>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44948413-03F0-4DFF-14F4-DC753E6EA0B3}"/>
              </a:ext>
            </a:extLst>
          </p:cNvPr>
          <p:cNvSpPr txBox="1"/>
          <p:nvPr/>
        </p:nvSpPr>
        <p:spPr>
          <a:xfrm>
            <a:off x="5993070" y="2589122"/>
            <a:ext cx="1916490" cy="1015663"/>
          </a:xfrm>
          <a:prstGeom prst="rect">
            <a:avLst/>
          </a:prstGeom>
          <a:noFill/>
        </p:spPr>
        <p:txBody>
          <a:bodyPr wrap="square" rtlCol="0">
            <a:spAutoFit/>
          </a:bodyPr>
          <a:lstStyle/>
          <a:p>
            <a:pPr algn="ctr"/>
            <a:r>
              <a:rPr kumimoji="1" lang="ja-JP" altLang="en-US" sz="2000" dirty="0"/>
              <a:t>安田さん・</a:t>
            </a:r>
            <a:endParaRPr kumimoji="1" lang="en-US" altLang="ja-JP" sz="2000" dirty="0"/>
          </a:p>
          <a:p>
            <a:pPr algn="ctr"/>
            <a:r>
              <a:rPr kumimoji="1" lang="ja-JP" altLang="en-US" sz="2000" dirty="0"/>
              <a:t>小嶋さん・</a:t>
            </a:r>
            <a:endParaRPr kumimoji="1" lang="en-US" altLang="ja-JP" sz="2000" dirty="0"/>
          </a:p>
          <a:p>
            <a:pPr algn="ctr"/>
            <a:r>
              <a:rPr kumimoji="1" lang="ja-JP" altLang="en-US" sz="2000" dirty="0"/>
              <a:t>宇津本さん検討</a:t>
            </a:r>
          </a:p>
        </p:txBody>
      </p:sp>
      <p:sp>
        <p:nvSpPr>
          <p:cNvPr id="24" name="テキスト ボックス 23">
            <a:extLst>
              <a:ext uri="{FF2B5EF4-FFF2-40B4-BE49-F238E27FC236}">
                <a16:creationId xmlns:a16="http://schemas.microsoft.com/office/drawing/2014/main" id="{6029E157-54C8-8EBF-F723-F6EFC5A182ED}"/>
              </a:ext>
            </a:extLst>
          </p:cNvPr>
          <p:cNvSpPr txBox="1"/>
          <p:nvPr/>
        </p:nvSpPr>
        <p:spPr>
          <a:xfrm>
            <a:off x="8974239" y="4527806"/>
            <a:ext cx="2650807" cy="707886"/>
          </a:xfrm>
          <a:prstGeom prst="rect">
            <a:avLst/>
          </a:prstGeom>
          <a:noFill/>
        </p:spPr>
        <p:txBody>
          <a:bodyPr wrap="square" rtlCol="0">
            <a:spAutoFit/>
          </a:bodyPr>
          <a:lstStyle/>
          <a:p>
            <a:pPr algn="ctr"/>
            <a:r>
              <a:rPr kumimoji="1" lang="ja-JP" altLang="en-US" sz="2000" dirty="0"/>
              <a:t>有制約最適化における近傍生成の改善</a:t>
            </a:r>
          </a:p>
        </p:txBody>
      </p:sp>
      <p:sp>
        <p:nvSpPr>
          <p:cNvPr id="25" name="テキスト ボックス 24">
            <a:extLst>
              <a:ext uri="{FF2B5EF4-FFF2-40B4-BE49-F238E27FC236}">
                <a16:creationId xmlns:a16="http://schemas.microsoft.com/office/drawing/2014/main" id="{923C72DF-2EDE-81A6-A518-526D0C0D44B2}"/>
              </a:ext>
            </a:extLst>
          </p:cNvPr>
          <p:cNvSpPr txBox="1"/>
          <p:nvPr/>
        </p:nvSpPr>
        <p:spPr>
          <a:xfrm>
            <a:off x="9051545" y="2592949"/>
            <a:ext cx="2740405" cy="707886"/>
          </a:xfrm>
          <a:prstGeom prst="rect">
            <a:avLst/>
          </a:prstGeom>
          <a:noFill/>
        </p:spPr>
        <p:txBody>
          <a:bodyPr wrap="square" rtlCol="0">
            <a:spAutoFit/>
          </a:bodyPr>
          <a:lstStyle/>
          <a:p>
            <a:r>
              <a:rPr kumimoji="1" lang="ja-JP" altLang="en-US" sz="2000" dirty="0"/>
              <a:t>スケール差の影響分析と正規化法の開発</a:t>
            </a:r>
          </a:p>
        </p:txBody>
      </p:sp>
      <p:cxnSp>
        <p:nvCxnSpPr>
          <p:cNvPr id="32" name="直線コネクタ 31">
            <a:extLst>
              <a:ext uri="{FF2B5EF4-FFF2-40B4-BE49-F238E27FC236}">
                <a16:creationId xmlns:a16="http://schemas.microsoft.com/office/drawing/2014/main" id="{68CD09F4-E933-AC81-C792-2A5FD6C84CA6}"/>
              </a:ext>
            </a:extLst>
          </p:cNvPr>
          <p:cNvCxnSpPr/>
          <p:nvPr/>
        </p:nvCxnSpPr>
        <p:spPr>
          <a:xfrm>
            <a:off x="5718562" y="1670633"/>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DE7EE87-0DD3-4663-87CA-62B82E6B7789}"/>
              </a:ext>
            </a:extLst>
          </p:cNvPr>
          <p:cNvSpPr txBox="1"/>
          <p:nvPr/>
        </p:nvSpPr>
        <p:spPr>
          <a:xfrm>
            <a:off x="8914156" y="3250533"/>
            <a:ext cx="2373356" cy="369332"/>
          </a:xfrm>
          <a:prstGeom prst="rect">
            <a:avLst/>
          </a:prstGeom>
          <a:noFill/>
        </p:spPr>
        <p:txBody>
          <a:bodyPr wrap="square" rtlCol="0">
            <a:spAutoFit/>
          </a:bodyPr>
          <a:lstStyle/>
          <a:p>
            <a:pPr algn="ctr"/>
            <a:r>
              <a:rPr kumimoji="1" lang="ja-JP" altLang="en-US" dirty="0">
                <a:solidFill>
                  <a:schemeClr val="accent4"/>
                </a:solidFill>
              </a:rPr>
              <a:t>⇒一部成果を抜粋</a:t>
            </a:r>
          </a:p>
        </p:txBody>
      </p:sp>
    </p:spTree>
    <p:extLst>
      <p:ext uri="{BB962C8B-B14F-4D97-AF65-F5344CB8AC3E}">
        <p14:creationId xmlns:p14="http://schemas.microsoft.com/office/powerpoint/2010/main" val="54900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a:t>
            </a:r>
          </a:p>
        </p:txBody>
      </p:sp>
      <p:graphicFrame>
        <p:nvGraphicFramePr>
          <p:cNvPr id="7" name="表 6">
            <a:extLst>
              <a:ext uri="{FF2B5EF4-FFF2-40B4-BE49-F238E27FC236}">
                <a16:creationId xmlns:a16="http://schemas.microsoft.com/office/drawing/2014/main" id="{3C45AC32-2CEA-46D7-9CC9-B8A8CE45F71B}"/>
              </a:ext>
            </a:extLst>
          </p:cNvPr>
          <p:cNvGraphicFramePr>
            <a:graphicFrameLocks noGrp="1"/>
          </p:cNvGraphicFramePr>
          <p:nvPr/>
        </p:nvGraphicFramePr>
        <p:xfrm>
          <a:off x="208698" y="780083"/>
          <a:ext cx="11799083" cy="265176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国内会議発表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“Feasibility-based Weighted MOEA/D in Constrained Optimization”,</a:t>
                      </a:r>
                      <a:r>
                        <a:rPr kumimoji="1" lang="ja-JP" altLang="en-US" sz="1600" dirty="0"/>
                        <a:t> </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SS1-1</a:t>
                      </a:r>
                      <a:r>
                        <a:rPr kumimoji="1" lang="ja-JP" altLang="en-US" sz="1600" dirty="0"/>
                        <a:t>（</a:t>
                      </a:r>
                      <a:r>
                        <a:rPr kumimoji="1" lang="en-US" altLang="ja-JP" sz="1600" dirty="0"/>
                        <a:t>2022.8.31</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kumimoji="1" lang="ja-JP" altLang="en-US" sz="1600" b="0" i="0" kern="1200" dirty="0">
                          <a:solidFill>
                            <a:schemeClr val="dk1"/>
                          </a:solidFill>
                          <a:effectLst/>
                          <a:latin typeface="+mn-lt"/>
                          <a:ea typeface="+mn-ea"/>
                          <a:cs typeface="+mn-cs"/>
                        </a:rPr>
                        <a:t>制約条件を目的関数に変換する有制約メタヒューリスティクスの提案</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GS10-2</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r h="292464">
                <a:tc>
                  <a:txBody>
                    <a:bodyPr/>
                    <a:lstStyle/>
                    <a:p>
                      <a:pPr algn="ct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MOEA/D</a:t>
                      </a:r>
                      <a:r>
                        <a:rPr kumimoji="1" lang="ja-JP" altLang="en-US" sz="1600" b="0" i="0" kern="1200" dirty="0">
                          <a:solidFill>
                            <a:schemeClr val="dk1"/>
                          </a:solidFill>
                          <a:effectLst/>
                          <a:latin typeface="+mn-lt"/>
                          <a:ea typeface="+mn-ea"/>
                          <a:cs typeface="+mn-cs"/>
                        </a:rPr>
                        <a:t>に基づく制約対処法の検討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GS10-3</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8676427"/>
                  </a:ext>
                </a:extLst>
              </a:tr>
              <a:tr h="292464">
                <a:tc>
                  <a:txBody>
                    <a:bodyPr/>
                    <a:lstStyle/>
                    <a:p>
                      <a:pPr algn="ctr"/>
                      <a:r>
                        <a:rPr kumimoji="1" lang="en-US" altLang="ja-JP" sz="1600" dirty="0"/>
                        <a:t>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佐藤・熊谷・安田・田村・安田：「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Differential Evolution</a:t>
                      </a:r>
                      <a:r>
                        <a:rPr kumimoji="1" lang="ja-JP" altLang="en-US" sz="1600" b="0" i="0" kern="1200" dirty="0">
                          <a:solidFill>
                            <a:schemeClr val="dk1"/>
                          </a:solidFill>
                          <a:effectLst/>
                          <a:latin typeface="+mn-lt"/>
                          <a:ea typeface="+mn-ea"/>
                          <a:cs typeface="+mn-cs"/>
                        </a:rPr>
                        <a:t>の基礎検討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GS10-4</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94053"/>
                  </a:ext>
                </a:extLst>
              </a:tr>
            </a:tbl>
          </a:graphicData>
        </a:graphic>
      </p:graphicFrame>
      <p:graphicFrame>
        <p:nvGraphicFramePr>
          <p:cNvPr id="8" name="表 7">
            <a:extLst>
              <a:ext uri="{FF2B5EF4-FFF2-40B4-BE49-F238E27FC236}">
                <a16:creationId xmlns:a16="http://schemas.microsoft.com/office/drawing/2014/main" id="{F20F6907-D781-43EA-8D6B-7062F3A75296}"/>
              </a:ext>
            </a:extLst>
          </p:cNvPr>
          <p:cNvGraphicFramePr>
            <a:graphicFrameLocks noGrp="1"/>
          </p:cNvGraphicFramePr>
          <p:nvPr>
            <p:extLst>
              <p:ext uri="{D42A27DB-BD31-4B8C-83A1-F6EECF244321}">
                <p14:modId xmlns:p14="http://schemas.microsoft.com/office/powerpoint/2010/main" val="1668109145"/>
              </p:ext>
            </p:extLst>
          </p:nvPr>
        </p:nvGraphicFramePr>
        <p:xfrm>
          <a:off x="208698" y="5026270"/>
          <a:ext cx="11799083" cy="1249680"/>
        </p:xfrm>
        <a:graphic>
          <a:graphicData uri="http://schemas.openxmlformats.org/drawingml/2006/table">
            <a:tbl>
              <a:tblPr firstRow="1" bandRow="1">
                <a:tableStyleId>{5C22544A-7EE6-4342-B048-85BDC9FD1C3A}</a:tableStyleId>
              </a:tblPr>
              <a:tblGrid>
                <a:gridCol w="419952">
                  <a:extLst>
                    <a:ext uri="{9D8B030D-6E8A-4147-A177-3AD203B41FA5}">
                      <a16:colId xmlns:a16="http://schemas.microsoft.com/office/drawing/2014/main" val="1557529332"/>
                    </a:ext>
                  </a:extLst>
                </a:gridCol>
                <a:gridCol w="11379131">
                  <a:extLst>
                    <a:ext uri="{9D8B030D-6E8A-4147-A177-3AD203B41FA5}">
                      <a16:colId xmlns:a16="http://schemas.microsoft.com/office/drawing/2014/main" val="1804296625"/>
                    </a:ext>
                  </a:extLst>
                </a:gridCol>
              </a:tblGrid>
              <a:tr h="0">
                <a:tc gridSpan="2">
                  <a:txBody>
                    <a:bodyPr/>
                    <a:lstStyle/>
                    <a:p>
                      <a:pPr algn="ctr"/>
                      <a:r>
                        <a:rPr kumimoji="1" lang="ja-JP" altLang="en-US" sz="1600" dirty="0"/>
                        <a:t>論文投稿</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lang="ja-JP" altLang="en-US" sz="1600" dirty="0"/>
                        <a:t>有制約最適化のための制約条件の目的関数化と適応的重み調整を用いた</a:t>
                      </a:r>
                      <a:r>
                        <a:rPr lang="en-US" altLang="ja-JP" sz="1600" dirty="0"/>
                        <a:t>MOEA/D</a:t>
                      </a:r>
                      <a:r>
                        <a:rPr lang="ja-JP" altLang="en-US" sz="1600" dirty="0"/>
                        <a:t>」、電気学会 </a:t>
                      </a:r>
                      <a:r>
                        <a:rPr lang="en-US" altLang="ja-JP" sz="1600" dirty="0"/>
                        <a:t>C</a:t>
                      </a:r>
                      <a:r>
                        <a:rPr lang="ja-JP" altLang="en-US" sz="1600" dirty="0"/>
                        <a:t>部門誌、</a:t>
                      </a:r>
                      <a:r>
                        <a:rPr lang="en-US" altLang="ja-JP" sz="1600" dirty="0"/>
                        <a:t>Vol.143, No.3, pp. 353-363</a:t>
                      </a:r>
                      <a:r>
                        <a:rPr lang="ja-JP" altLang="en-US" sz="1600" dirty="0"/>
                        <a:t>（</a:t>
                      </a:r>
                      <a:r>
                        <a:rPr lang="en-US" altLang="ja-JP" sz="1600" dirty="0"/>
                        <a:t>2023.3.1</a:t>
                      </a:r>
                      <a:r>
                        <a:rPr lang="ja-JP" altLang="en-US"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0">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lang="ja-JP" altLang="en-US" sz="1600" dirty="0"/>
                        <a:t>問題分割に基づく制約対処法における正規化の検討」、電気学会 </a:t>
                      </a:r>
                      <a:r>
                        <a:rPr lang="en-US" altLang="ja-JP" sz="1600" dirty="0"/>
                        <a:t>C</a:t>
                      </a:r>
                      <a:r>
                        <a:rPr lang="ja-JP" altLang="en-US" sz="1600" dirty="0"/>
                        <a:t>部門誌（</a:t>
                      </a:r>
                      <a:r>
                        <a:rPr lang="en-US" altLang="ja-JP" sz="1600" dirty="0"/>
                        <a:t>2023</a:t>
                      </a:r>
                      <a:r>
                        <a:rPr lang="ja-JP" altLang="en-US" sz="1600" dirty="0"/>
                        <a:t>）</a:t>
                      </a:r>
                      <a:r>
                        <a:rPr lang="en-US" altLang="ja-JP" sz="1600" dirty="0">
                          <a:solidFill>
                            <a:srgbClr val="FF0000"/>
                          </a:solidFill>
                        </a:rPr>
                        <a:t>【4</a:t>
                      </a:r>
                      <a:r>
                        <a:rPr lang="ja-JP" altLang="en-US" sz="1600" dirty="0">
                          <a:solidFill>
                            <a:srgbClr val="FF0000"/>
                          </a:solidFill>
                        </a:rPr>
                        <a:t>月投稿予定</a:t>
                      </a:r>
                      <a:r>
                        <a:rPr lang="en-US" altLang="ja-JP" sz="1600" dirty="0">
                          <a:solidFill>
                            <a:srgbClr val="FF0000"/>
                          </a:solidFill>
                        </a:rPr>
                        <a:t>】</a:t>
                      </a:r>
                      <a:endParaRPr kumimoji="1" lang="ja-JP" altLang="en-US" sz="16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048065"/>
                  </a:ext>
                </a:extLst>
              </a:tr>
            </a:tbl>
          </a:graphicData>
        </a:graphic>
      </p:graphicFrame>
      <p:graphicFrame>
        <p:nvGraphicFramePr>
          <p:cNvPr id="9" name="表 8">
            <a:extLst>
              <a:ext uri="{FF2B5EF4-FFF2-40B4-BE49-F238E27FC236}">
                <a16:creationId xmlns:a16="http://schemas.microsoft.com/office/drawing/2014/main" id="{BBCDF99F-1AC2-46D9-AB8D-56A3A80A1566}"/>
              </a:ext>
            </a:extLst>
          </p:cNvPr>
          <p:cNvGraphicFramePr>
            <a:graphicFrameLocks noGrp="1"/>
          </p:cNvGraphicFramePr>
          <p:nvPr>
            <p:extLst>
              <p:ext uri="{D42A27DB-BD31-4B8C-83A1-F6EECF244321}">
                <p14:modId xmlns:p14="http://schemas.microsoft.com/office/powerpoint/2010/main" val="2691717742"/>
              </p:ext>
            </p:extLst>
          </p:nvPr>
        </p:nvGraphicFramePr>
        <p:xfrm>
          <a:off x="208698" y="3488587"/>
          <a:ext cx="11799083" cy="149352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国際会議発表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“MOEA/D with Feasibility-based Weight Adjustment for Constrained Optimization”,</a:t>
                      </a:r>
                      <a:r>
                        <a:rPr kumimoji="1" lang="ja-JP" altLang="en-US" sz="1600" dirty="0"/>
                        <a:t> </a:t>
                      </a:r>
                      <a:r>
                        <a:rPr kumimoji="1" lang="en-US" altLang="ja-JP" sz="1600" dirty="0"/>
                        <a:t>IEEE Symposium Series On Computational Intelligence 2022, pp. 1560-1566</a:t>
                      </a:r>
                      <a:r>
                        <a:rPr kumimoji="1" lang="ja-JP" altLang="en-US" sz="1600" dirty="0"/>
                        <a:t>（</a:t>
                      </a:r>
                      <a:r>
                        <a:rPr kumimoji="1" lang="en-US" altLang="ja-JP" sz="1600" dirty="0"/>
                        <a:t>2022.12.4</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H. Kojima, W. Kumagai, K. Tamura, K. Yasuda: “A Switching Normalization Method in Decomposition-based Constraint Handling for Constrained Optimization”,</a:t>
                      </a:r>
                      <a:r>
                        <a:rPr kumimoji="1" lang="ja-JP" altLang="en-US" sz="1600" dirty="0"/>
                        <a:t> </a:t>
                      </a:r>
                      <a:r>
                        <a:rPr kumimoji="1" lang="en-US" altLang="ja-JP" sz="1600" dirty="0"/>
                        <a:t>SICE Annual Conference 2023</a:t>
                      </a:r>
                      <a:r>
                        <a:rPr kumimoji="1" lang="ja-JP" altLang="en-US" sz="1600" dirty="0"/>
                        <a:t> </a:t>
                      </a:r>
                      <a:r>
                        <a:rPr kumimoji="1" lang="en-US" altLang="ja-JP" sz="1600" dirty="0"/>
                        <a:t>(2023) </a:t>
                      </a:r>
                      <a:r>
                        <a:rPr kumimoji="1" lang="en-US" altLang="ja-JP" sz="1600" dirty="0">
                          <a:solidFill>
                            <a:srgbClr val="FF0000"/>
                          </a:solidFill>
                        </a:rPr>
                        <a:t>【3</a:t>
                      </a:r>
                      <a:r>
                        <a:rPr kumimoji="1" lang="ja-JP" altLang="en-US" sz="1600" dirty="0">
                          <a:solidFill>
                            <a:srgbClr val="FF0000"/>
                          </a:solidFill>
                        </a:rPr>
                        <a:t>月申込予定</a:t>
                      </a:r>
                      <a:r>
                        <a:rPr kumimoji="1" lang="en-US" altLang="ja-JP" sz="1600" dirty="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Tree>
    <p:extLst>
      <p:ext uri="{BB962C8B-B14F-4D97-AF65-F5344CB8AC3E}">
        <p14:creationId xmlns:p14="http://schemas.microsoft.com/office/powerpoint/2010/main" val="4001216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技術評価状況（最適化技術）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3423742585"/>
              </p:ext>
            </p:extLst>
          </p:nvPr>
        </p:nvGraphicFramePr>
        <p:xfrm>
          <a:off x="436967" y="2285756"/>
          <a:ext cx="11344213" cy="3810000"/>
        </p:xfrm>
        <a:graphic>
          <a:graphicData uri="http://schemas.openxmlformats.org/drawingml/2006/table">
            <a:tbl>
              <a:tblPr firstRow="1" bandRow="1">
                <a:tableStyleId>{5C22544A-7EE6-4342-B048-85BDC9FD1C3A}</a:tableStyleId>
              </a:tblPr>
              <a:tblGrid>
                <a:gridCol w="448111">
                  <a:extLst>
                    <a:ext uri="{9D8B030D-6E8A-4147-A177-3AD203B41FA5}">
                      <a16:colId xmlns:a16="http://schemas.microsoft.com/office/drawing/2014/main" val="85338569"/>
                    </a:ext>
                  </a:extLst>
                </a:gridCol>
                <a:gridCol w="1959329">
                  <a:extLst>
                    <a:ext uri="{9D8B030D-6E8A-4147-A177-3AD203B41FA5}">
                      <a16:colId xmlns:a16="http://schemas.microsoft.com/office/drawing/2014/main" val="730934563"/>
                    </a:ext>
                  </a:extLst>
                </a:gridCol>
                <a:gridCol w="1922021">
                  <a:extLst>
                    <a:ext uri="{9D8B030D-6E8A-4147-A177-3AD203B41FA5}">
                      <a16:colId xmlns:a16="http://schemas.microsoft.com/office/drawing/2014/main" val="2556546168"/>
                    </a:ext>
                  </a:extLst>
                </a:gridCol>
                <a:gridCol w="1342822">
                  <a:extLst>
                    <a:ext uri="{9D8B030D-6E8A-4147-A177-3AD203B41FA5}">
                      <a16:colId xmlns:a16="http://schemas.microsoft.com/office/drawing/2014/main" val="422137597"/>
                    </a:ext>
                  </a:extLst>
                </a:gridCol>
                <a:gridCol w="2001078">
                  <a:extLst>
                    <a:ext uri="{9D8B030D-6E8A-4147-A177-3AD203B41FA5}">
                      <a16:colId xmlns:a16="http://schemas.microsoft.com/office/drawing/2014/main" val="1645929428"/>
                    </a:ext>
                  </a:extLst>
                </a:gridCol>
                <a:gridCol w="1683026">
                  <a:extLst>
                    <a:ext uri="{9D8B030D-6E8A-4147-A177-3AD203B41FA5}">
                      <a16:colId xmlns:a16="http://schemas.microsoft.com/office/drawing/2014/main" val="2427704019"/>
                    </a:ext>
                  </a:extLst>
                </a:gridCol>
                <a:gridCol w="1987826">
                  <a:extLst>
                    <a:ext uri="{9D8B030D-6E8A-4147-A177-3AD203B41FA5}">
                      <a16:colId xmlns:a16="http://schemas.microsoft.com/office/drawing/2014/main" val="938337337"/>
                    </a:ext>
                  </a:extLst>
                </a:gridCol>
              </a:tblGrid>
              <a:tr h="206869">
                <a:tc rowSpan="2">
                  <a:txBody>
                    <a:bodyPr/>
                    <a:lstStyle/>
                    <a:p>
                      <a:pPr algn="ctr"/>
                      <a:r>
                        <a:rPr kumimoji="1" lang="en-US" altLang="ja-JP"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問題設定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クラス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問題分割</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違反量削減優先</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06869">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17141"/>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07543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スケジューリング問題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（紙パ蒸解工程）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(28</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線形</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線形</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7</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2744707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データ駆動型問題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err="1"/>
                        <a:t>AutoEncoder</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(3</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26</a:t>
                      </a:r>
                      <a:r>
                        <a:rPr kumimoji="1" lang="ja-JP" altLang="en-US" sz="1400" dirty="0"/>
                        <a:t>秒）</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（可能解獲得遅い）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（未実施）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バイナリ</a:t>
                      </a:r>
                      <a:r>
                        <a:rPr kumimoji="1" lang="en-US" altLang="ja-JP" sz="1200" dirty="0"/>
                        <a:t>&amp;</a:t>
                      </a:r>
                      <a:r>
                        <a:rPr kumimoji="1" lang="ja-JP" altLang="en-US" sz="1200" dirty="0"/>
                        <a:t>連続</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bl>
          </a:graphicData>
        </a:graphic>
      </p:graphicFrame>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759128"/>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目標クラスは未検証だが、一部の要素</a:t>
            </a:r>
            <a:r>
              <a:rPr lang="ja-JP" altLang="en-US" dirty="0"/>
              <a:t>（スケジューリングやデータ駆動など）</a:t>
            </a:r>
            <a:r>
              <a:rPr lang="ja-JP" altLang="en-US" sz="2800" dirty="0"/>
              <a:t>を含む検証を通じて、問題とアルゴリズムの親和性が明らかになってきた。</a:t>
            </a:r>
            <a:endParaRPr lang="en-US" altLang="ja-JP" sz="2800" dirty="0"/>
          </a:p>
          <a:p>
            <a:pPr lvl="1">
              <a:defRPr/>
            </a:pPr>
            <a:r>
              <a:rPr lang="ja-JP" altLang="en-US" sz="2400" dirty="0"/>
              <a:t>一方、非凸性に対する性能検証、バイナリ変数への拡張などの問題は残っている。</a:t>
            </a:r>
            <a:endParaRPr lang="en-US" altLang="ja-JP" sz="2400" dirty="0"/>
          </a:p>
        </p:txBody>
      </p:sp>
    </p:spTree>
    <p:extLst>
      <p:ext uri="{BB962C8B-B14F-4D97-AF65-F5344CB8AC3E}">
        <p14:creationId xmlns:p14="http://schemas.microsoft.com/office/powerpoint/2010/main" val="835729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研究目標との差異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395936" y="1023510"/>
            <a:ext cx="11400125" cy="111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2020</a:t>
            </a:r>
            <a:r>
              <a:rPr lang="ja-JP" altLang="en-US" sz="2800" dirty="0"/>
              <a:t>年度～</a:t>
            </a:r>
            <a:r>
              <a:rPr lang="en-US" altLang="ja-JP" sz="2800" dirty="0"/>
              <a:t>2022</a:t>
            </a:r>
            <a:r>
              <a:rPr lang="ja-JP" altLang="en-US" sz="2800" dirty="0"/>
              <a:t>年度の期間ご協力いただき、研究成果も挙げてきたが、研究目標との差異として下記が残されている。</a:t>
            </a:r>
            <a:endParaRPr lang="en-US" altLang="ja-JP" sz="28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研究課題</a:t>
            </a:r>
          </a:p>
        </p:txBody>
      </p:sp>
      <p:sp>
        <p:nvSpPr>
          <p:cNvPr id="44" name="テキスト ボックス 43">
            <a:extLst>
              <a:ext uri="{FF2B5EF4-FFF2-40B4-BE49-F238E27FC236}">
                <a16:creationId xmlns:a16="http://schemas.microsoft.com/office/drawing/2014/main" id="{B591632D-6C85-4689-B112-1C332789EF11}"/>
              </a:ext>
            </a:extLst>
          </p:cNvPr>
          <p:cNvSpPr txBox="1"/>
          <p:nvPr/>
        </p:nvSpPr>
        <p:spPr>
          <a:xfrm>
            <a:off x="762851" y="2018400"/>
            <a:ext cx="7476274" cy="523220"/>
          </a:xfrm>
          <a:prstGeom prst="rect">
            <a:avLst/>
          </a:prstGeom>
          <a:noFill/>
        </p:spPr>
        <p:txBody>
          <a:bodyPr wrap="square" rtlCol="0">
            <a:spAutoFit/>
          </a:bodyPr>
          <a:lstStyle/>
          <a:p>
            <a:r>
              <a:rPr lang="ja-JP" altLang="en-US" sz="2800" b="1" dirty="0">
                <a:solidFill>
                  <a:schemeClr val="accent1"/>
                </a:solidFill>
              </a:rPr>
              <a:t>１．</a:t>
            </a:r>
            <a:r>
              <a:rPr lang="en-US" altLang="ja-JP" sz="2800" b="1" dirty="0">
                <a:solidFill>
                  <a:schemeClr val="accent1"/>
                </a:solidFill>
              </a:rPr>
              <a:t>(GA</a:t>
            </a:r>
            <a:r>
              <a:rPr lang="ja-JP" altLang="en-US" sz="2800" b="1" dirty="0">
                <a:solidFill>
                  <a:schemeClr val="accent1"/>
                </a:solidFill>
              </a:rPr>
              <a:t>以外の</a:t>
            </a:r>
            <a:r>
              <a:rPr lang="en-US" altLang="ja-JP" sz="2800" b="1" dirty="0">
                <a:solidFill>
                  <a:schemeClr val="accent1"/>
                </a:solidFill>
              </a:rPr>
              <a:t>)</a:t>
            </a:r>
            <a:r>
              <a:rPr lang="ja-JP" altLang="en-US" sz="2800" b="1" dirty="0">
                <a:solidFill>
                  <a:schemeClr val="accent1"/>
                </a:solidFill>
              </a:rPr>
              <a:t>バイナリ変数への拡張法の開発</a:t>
            </a:r>
          </a:p>
        </p:txBody>
      </p:sp>
      <p:sp>
        <p:nvSpPr>
          <p:cNvPr id="46" name="テキスト ボックス 45">
            <a:extLst>
              <a:ext uri="{FF2B5EF4-FFF2-40B4-BE49-F238E27FC236}">
                <a16:creationId xmlns:a16="http://schemas.microsoft.com/office/drawing/2014/main" id="{CC03B4A9-E391-42F3-9A28-5A50AA88F7D2}"/>
              </a:ext>
            </a:extLst>
          </p:cNvPr>
          <p:cNvSpPr txBox="1"/>
          <p:nvPr/>
        </p:nvSpPr>
        <p:spPr>
          <a:xfrm>
            <a:off x="762851" y="2669683"/>
            <a:ext cx="6361849" cy="523220"/>
          </a:xfrm>
          <a:prstGeom prst="rect">
            <a:avLst/>
          </a:prstGeom>
          <a:noFill/>
        </p:spPr>
        <p:txBody>
          <a:bodyPr wrap="square" rtlCol="0">
            <a:spAutoFit/>
          </a:bodyPr>
          <a:lstStyle/>
          <a:p>
            <a:r>
              <a:rPr lang="ja-JP" altLang="en-US" sz="2800" b="1" dirty="0">
                <a:solidFill>
                  <a:schemeClr val="accent1"/>
                </a:solidFill>
              </a:rPr>
              <a:t>２．問題の困難さに対する性能検証</a:t>
            </a:r>
          </a:p>
        </p:txBody>
      </p:sp>
      <p:sp>
        <p:nvSpPr>
          <p:cNvPr id="5" name="矢印: 上下 4">
            <a:extLst>
              <a:ext uri="{FF2B5EF4-FFF2-40B4-BE49-F238E27FC236}">
                <a16:creationId xmlns:a16="http://schemas.microsoft.com/office/drawing/2014/main" id="{5F164CE5-1AF7-40A2-B8B2-DB31CF623E55}"/>
              </a:ext>
            </a:extLst>
          </p:cNvPr>
          <p:cNvSpPr/>
          <p:nvPr/>
        </p:nvSpPr>
        <p:spPr>
          <a:xfrm>
            <a:off x="3498521"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CEA6B6DB-56DE-4B10-88C9-99CEA155E5CD}"/>
              </a:ext>
            </a:extLst>
          </p:cNvPr>
          <p:cNvSpPr/>
          <p:nvPr/>
        </p:nvSpPr>
        <p:spPr>
          <a:xfrm>
            <a:off x="2493766" y="3443557"/>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制約起因の非連結性</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C2EE5B6C-3482-4C32-A919-EBC3B154940F}"/>
              </a:ext>
            </a:extLst>
          </p:cNvPr>
          <p:cNvSpPr/>
          <p:nvPr/>
        </p:nvSpPr>
        <p:spPr>
          <a:xfrm>
            <a:off x="4949167" y="3443557"/>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パレートフロンティア</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10CBC17E-0049-4835-9166-AA126BCAF751}"/>
              </a:ext>
            </a:extLst>
          </p:cNvPr>
          <p:cNvSpPr/>
          <p:nvPr/>
        </p:nvSpPr>
        <p:spPr>
          <a:xfrm>
            <a:off x="7389616" y="3443557"/>
            <a:ext cx="215238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制約数</a:t>
            </a:r>
            <a:endParaRPr kumimoji="1" lang="en-US" altLang="ja-JP" sz="2000" b="1" dirty="0">
              <a:solidFill>
                <a:schemeClr val="bg1"/>
              </a:solidFill>
            </a:endParaRPr>
          </a:p>
        </p:txBody>
      </p:sp>
      <p:sp>
        <p:nvSpPr>
          <p:cNvPr id="18" name="正方形/長方形 17">
            <a:extLst>
              <a:ext uri="{FF2B5EF4-FFF2-40B4-BE49-F238E27FC236}">
                <a16:creationId xmlns:a16="http://schemas.microsoft.com/office/drawing/2014/main" id="{1B57366B-A225-4A20-BFD8-B46311861599}"/>
              </a:ext>
            </a:extLst>
          </p:cNvPr>
          <p:cNvSpPr/>
          <p:nvPr/>
        </p:nvSpPr>
        <p:spPr>
          <a:xfrm>
            <a:off x="9780391" y="3443557"/>
            <a:ext cx="215238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次元数</a:t>
            </a:r>
            <a:endParaRPr kumimoji="1" lang="en-US" altLang="ja-JP" sz="2000" b="1" dirty="0">
              <a:solidFill>
                <a:schemeClr val="bg1"/>
              </a:solidFill>
            </a:endParaRPr>
          </a:p>
        </p:txBody>
      </p:sp>
      <p:sp>
        <p:nvSpPr>
          <p:cNvPr id="19" name="テキスト ボックス 18">
            <a:extLst>
              <a:ext uri="{FF2B5EF4-FFF2-40B4-BE49-F238E27FC236}">
                <a16:creationId xmlns:a16="http://schemas.microsoft.com/office/drawing/2014/main" id="{ED1C7808-262B-4D93-BC18-DA1D65A5A7E5}"/>
              </a:ext>
            </a:extLst>
          </p:cNvPr>
          <p:cNvSpPr txBox="1"/>
          <p:nvPr/>
        </p:nvSpPr>
        <p:spPr>
          <a:xfrm>
            <a:off x="2872230" y="5177458"/>
            <a:ext cx="1490707" cy="400110"/>
          </a:xfrm>
          <a:prstGeom prst="rect">
            <a:avLst/>
          </a:prstGeom>
          <a:noFill/>
        </p:spPr>
        <p:txBody>
          <a:bodyPr wrap="square" rtlCol="0">
            <a:spAutoFit/>
          </a:bodyPr>
          <a:lstStyle/>
          <a:p>
            <a:pPr algn="ctr"/>
            <a:r>
              <a:rPr lang="ja-JP" altLang="en-US" sz="2000" dirty="0"/>
              <a:t>強い</a:t>
            </a:r>
          </a:p>
        </p:txBody>
      </p:sp>
      <p:sp>
        <p:nvSpPr>
          <p:cNvPr id="20" name="テキスト ボックス 19">
            <a:extLst>
              <a:ext uri="{FF2B5EF4-FFF2-40B4-BE49-F238E27FC236}">
                <a16:creationId xmlns:a16="http://schemas.microsoft.com/office/drawing/2014/main" id="{8EBD7BC0-D0FB-44DA-B9D2-631BA6BF4D65}"/>
              </a:ext>
            </a:extLst>
          </p:cNvPr>
          <p:cNvSpPr txBox="1"/>
          <p:nvPr/>
        </p:nvSpPr>
        <p:spPr>
          <a:xfrm>
            <a:off x="2872230" y="4096448"/>
            <a:ext cx="1490707" cy="400110"/>
          </a:xfrm>
          <a:prstGeom prst="rect">
            <a:avLst/>
          </a:prstGeom>
          <a:noFill/>
        </p:spPr>
        <p:txBody>
          <a:bodyPr wrap="square" rtlCol="0">
            <a:spAutoFit/>
          </a:bodyPr>
          <a:lstStyle/>
          <a:p>
            <a:pPr algn="ctr"/>
            <a:r>
              <a:rPr lang="ja-JP" altLang="en-US" sz="2000" dirty="0"/>
              <a:t>弱い</a:t>
            </a:r>
          </a:p>
        </p:txBody>
      </p:sp>
      <p:sp>
        <p:nvSpPr>
          <p:cNvPr id="21" name="矢印: 上下 20">
            <a:extLst>
              <a:ext uri="{FF2B5EF4-FFF2-40B4-BE49-F238E27FC236}">
                <a16:creationId xmlns:a16="http://schemas.microsoft.com/office/drawing/2014/main" id="{E4E065AB-1953-4717-86D3-2BEF29263F5B}"/>
              </a:ext>
            </a:extLst>
          </p:cNvPr>
          <p:cNvSpPr/>
          <p:nvPr/>
        </p:nvSpPr>
        <p:spPr>
          <a:xfrm>
            <a:off x="5953030"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上下 21">
            <a:extLst>
              <a:ext uri="{FF2B5EF4-FFF2-40B4-BE49-F238E27FC236}">
                <a16:creationId xmlns:a16="http://schemas.microsoft.com/office/drawing/2014/main" id="{9D5A20D1-2163-4CD5-A31F-8A384D2DD418}"/>
              </a:ext>
            </a:extLst>
          </p:cNvPr>
          <p:cNvSpPr/>
          <p:nvPr/>
        </p:nvSpPr>
        <p:spPr>
          <a:xfrm>
            <a:off x="8346746"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上下 22">
            <a:extLst>
              <a:ext uri="{FF2B5EF4-FFF2-40B4-BE49-F238E27FC236}">
                <a16:creationId xmlns:a16="http://schemas.microsoft.com/office/drawing/2014/main" id="{E437B970-F82F-4035-B4E1-8ADD2564620C}"/>
              </a:ext>
            </a:extLst>
          </p:cNvPr>
          <p:cNvSpPr/>
          <p:nvPr/>
        </p:nvSpPr>
        <p:spPr>
          <a:xfrm>
            <a:off x="10737521"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6985D712-0A78-4BD8-B63C-0EE1F4E5586D}"/>
              </a:ext>
            </a:extLst>
          </p:cNvPr>
          <p:cNvSpPr txBox="1"/>
          <p:nvPr/>
        </p:nvSpPr>
        <p:spPr>
          <a:xfrm>
            <a:off x="5326739" y="4096448"/>
            <a:ext cx="1490707" cy="400110"/>
          </a:xfrm>
          <a:prstGeom prst="rect">
            <a:avLst/>
          </a:prstGeom>
          <a:noFill/>
        </p:spPr>
        <p:txBody>
          <a:bodyPr wrap="square" rtlCol="0">
            <a:spAutoFit/>
          </a:bodyPr>
          <a:lstStyle/>
          <a:p>
            <a:pPr algn="ctr"/>
            <a:r>
              <a:rPr lang="ja-JP" altLang="en-US" sz="2000" dirty="0"/>
              <a:t>狭い</a:t>
            </a:r>
          </a:p>
        </p:txBody>
      </p:sp>
      <p:sp>
        <p:nvSpPr>
          <p:cNvPr id="25" name="テキスト ボックス 24">
            <a:extLst>
              <a:ext uri="{FF2B5EF4-FFF2-40B4-BE49-F238E27FC236}">
                <a16:creationId xmlns:a16="http://schemas.microsoft.com/office/drawing/2014/main" id="{37E07BCE-72C2-41FD-9492-68DE3A1FB104}"/>
              </a:ext>
            </a:extLst>
          </p:cNvPr>
          <p:cNvSpPr txBox="1"/>
          <p:nvPr/>
        </p:nvSpPr>
        <p:spPr>
          <a:xfrm>
            <a:off x="5326739" y="5177458"/>
            <a:ext cx="1490707" cy="400110"/>
          </a:xfrm>
          <a:prstGeom prst="rect">
            <a:avLst/>
          </a:prstGeom>
          <a:noFill/>
        </p:spPr>
        <p:txBody>
          <a:bodyPr wrap="square" rtlCol="0">
            <a:spAutoFit/>
          </a:bodyPr>
          <a:lstStyle/>
          <a:p>
            <a:pPr algn="ctr"/>
            <a:r>
              <a:rPr lang="ja-JP" altLang="en-US" sz="2000" dirty="0"/>
              <a:t>広い</a:t>
            </a:r>
          </a:p>
        </p:txBody>
      </p:sp>
      <p:sp>
        <p:nvSpPr>
          <p:cNvPr id="26" name="テキスト ボックス 25">
            <a:extLst>
              <a:ext uri="{FF2B5EF4-FFF2-40B4-BE49-F238E27FC236}">
                <a16:creationId xmlns:a16="http://schemas.microsoft.com/office/drawing/2014/main" id="{32C9D97C-E585-4E7E-8730-D2CFEDD82993}"/>
              </a:ext>
            </a:extLst>
          </p:cNvPr>
          <p:cNvSpPr txBox="1"/>
          <p:nvPr/>
        </p:nvSpPr>
        <p:spPr>
          <a:xfrm>
            <a:off x="7720455" y="4096448"/>
            <a:ext cx="1490707" cy="400110"/>
          </a:xfrm>
          <a:prstGeom prst="rect">
            <a:avLst/>
          </a:prstGeom>
          <a:noFill/>
        </p:spPr>
        <p:txBody>
          <a:bodyPr wrap="square" rtlCol="0">
            <a:spAutoFit/>
          </a:bodyPr>
          <a:lstStyle/>
          <a:p>
            <a:pPr algn="ctr"/>
            <a:r>
              <a:rPr lang="en-US" altLang="ja-JP" sz="2000" dirty="0"/>
              <a:t>1</a:t>
            </a:r>
            <a:r>
              <a:rPr lang="ja-JP" altLang="en-US" sz="2000" dirty="0"/>
              <a:t>個</a:t>
            </a:r>
          </a:p>
        </p:txBody>
      </p:sp>
      <p:sp>
        <p:nvSpPr>
          <p:cNvPr id="27" name="テキスト ボックス 26">
            <a:extLst>
              <a:ext uri="{FF2B5EF4-FFF2-40B4-BE49-F238E27FC236}">
                <a16:creationId xmlns:a16="http://schemas.microsoft.com/office/drawing/2014/main" id="{8F690789-BFD8-4447-A751-D0F0156DAD92}"/>
              </a:ext>
            </a:extLst>
          </p:cNvPr>
          <p:cNvSpPr txBox="1"/>
          <p:nvPr/>
        </p:nvSpPr>
        <p:spPr>
          <a:xfrm>
            <a:off x="7720455" y="5177458"/>
            <a:ext cx="1490707" cy="400110"/>
          </a:xfrm>
          <a:prstGeom prst="rect">
            <a:avLst/>
          </a:prstGeom>
          <a:noFill/>
        </p:spPr>
        <p:txBody>
          <a:bodyPr wrap="square" rtlCol="0">
            <a:spAutoFit/>
          </a:bodyPr>
          <a:lstStyle/>
          <a:p>
            <a:pPr algn="ctr"/>
            <a:r>
              <a:rPr lang="en-US" altLang="ja-JP" sz="2000" dirty="0"/>
              <a:t>1,000</a:t>
            </a:r>
            <a:r>
              <a:rPr lang="ja-JP" altLang="en-US" sz="2000" dirty="0"/>
              <a:t>個</a:t>
            </a:r>
          </a:p>
        </p:txBody>
      </p:sp>
      <p:sp>
        <p:nvSpPr>
          <p:cNvPr id="28" name="テキスト ボックス 27">
            <a:extLst>
              <a:ext uri="{FF2B5EF4-FFF2-40B4-BE49-F238E27FC236}">
                <a16:creationId xmlns:a16="http://schemas.microsoft.com/office/drawing/2014/main" id="{9DA3926E-6652-4E72-ACE3-860D30B19BEA}"/>
              </a:ext>
            </a:extLst>
          </p:cNvPr>
          <p:cNvSpPr txBox="1"/>
          <p:nvPr/>
        </p:nvSpPr>
        <p:spPr>
          <a:xfrm>
            <a:off x="10111230" y="4096448"/>
            <a:ext cx="1490707" cy="400110"/>
          </a:xfrm>
          <a:prstGeom prst="rect">
            <a:avLst/>
          </a:prstGeom>
          <a:noFill/>
        </p:spPr>
        <p:txBody>
          <a:bodyPr wrap="square" rtlCol="0">
            <a:spAutoFit/>
          </a:bodyPr>
          <a:lstStyle/>
          <a:p>
            <a:pPr algn="ctr"/>
            <a:r>
              <a:rPr lang="en-US" altLang="ja-JP" sz="2000" dirty="0"/>
              <a:t>10</a:t>
            </a:r>
            <a:r>
              <a:rPr lang="ja-JP" altLang="en-US" sz="2000" dirty="0"/>
              <a:t>次元</a:t>
            </a:r>
          </a:p>
        </p:txBody>
      </p:sp>
      <p:sp>
        <p:nvSpPr>
          <p:cNvPr id="29" name="テキスト ボックス 28">
            <a:extLst>
              <a:ext uri="{FF2B5EF4-FFF2-40B4-BE49-F238E27FC236}">
                <a16:creationId xmlns:a16="http://schemas.microsoft.com/office/drawing/2014/main" id="{F87B7883-AEE1-4D3C-BE2A-613083740BBF}"/>
              </a:ext>
            </a:extLst>
          </p:cNvPr>
          <p:cNvSpPr txBox="1"/>
          <p:nvPr/>
        </p:nvSpPr>
        <p:spPr>
          <a:xfrm>
            <a:off x="10111230" y="5177458"/>
            <a:ext cx="1490707" cy="400110"/>
          </a:xfrm>
          <a:prstGeom prst="rect">
            <a:avLst/>
          </a:prstGeom>
          <a:noFill/>
        </p:spPr>
        <p:txBody>
          <a:bodyPr wrap="square" rtlCol="0">
            <a:spAutoFit/>
          </a:bodyPr>
          <a:lstStyle/>
          <a:p>
            <a:pPr algn="ctr"/>
            <a:r>
              <a:rPr lang="en-US" altLang="ja-JP" sz="2000" dirty="0"/>
              <a:t>1,000</a:t>
            </a:r>
            <a:r>
              <a:rPr lang="ja-JP" altLang="en-US" sz="2000" dirty="0"/>
              <a:t>次元</a:t>
            </a:r>
          </a:p>
        </p:txBody>
      </p:sp>
      <p:sp>
        <p:nvSpPr>
          <p:cNvPr id="30" name="テキスト ボックス 29">
            <a:extLst>
              <a:ext uri="{FF2B5EF4-FFF2-40B4-BE49-F238E27FC236}">
                <a16:creationId xmlns:a16="http://schemas.microsoft.com/office/drawing/2014/main" id="{725A5B48-8F9E-4B0D-ADD3-038AA933955C}"/>
              </a:ext>
            </a:extLst>
          </p:cNvPr>
          <p:cNvSpPr txBox="1"/>
          <p:nvPr/>
        </p:nvSpPr>
        <p:spPr>
          <a:xfrm>
            <a:off x="1537973" y="5791607"/>
            <a:ext cx="9306364" cy="400110"/>
          </a:xfrm>
          <a:prstGeom prst="rect">
            <a:avLst/>
          </a:prstGeom>
          <a:noFill/>
        </p:spPr>
        <p:txBody>
          <a:bodyPr wrap="square" rtlCol="0">
            <a:spAutoFit/>
          </a:bodyPr>
          <a:lstStyle/>
          <a:p>
            <a:pPr algn="ctr"/>
            <a:r>
              <a:rPr lang="ja-JP" altLang="en-US" sz="2000" b="1" dirty="0"/>
              <a:t>容易な条件と困難な条件の間に位置するパターンをいくつか作成し、傾向を確認したい</a:t>
            </a:r>
          </a:p>
        </p:txBody>
      </p:sp>
      <p:sp>
        <p:nvSpPr>
          <p:cNvPr id="32" name="テキスト ボックス 31">
            <a:extLst>
              <a:ext uri="{FF2B5EF4-FFF2-40B4-BE49-F238E27FC236}">
                <a16:creationId xmlns:a16="http://schemas.microsoft.com/office/drawing/2014/main" id="{5473E9CB-2FDD-4464-8607-5DFDEE1CE652}"/>
              </a:ext>
            </a:extLst>
          </p:cNvPr>
          <p:cNvSpPr txBox="1"/>
          <p:nvPr/>
        </p:nvSpPr>
        <p:spPr>
          <a:xfrm>
            <a:off x="615012" y="4092145"/>
            <a:ext cx="1512492" cy="400110"/>
          </a:xfrm>
          <a:prstGeom prst="rect">
            <a:avLst/>
          </a:prstGeom>
          <a:noFill/>
        </p:spPr>
        <p:txBody>
          <a:bodyPr wrap="square" rtlCol="0">
            <a:spAutoFit/>
          </a:bodyPr>
          <a:lstStyle/>
          <a:p>
            <a:pPr algn="ctr"/>
            <a:r>
              <a:rPr lang="ja-JP" altLang="en-US" sz="2000" b="1" dirty="0"/>
              <a:t>容易な条件</a:t>
            </a:r>
          </a:p>
        </p:txBody>
      </p:sp>
      <p:sp>
        <p:nvSpPr>
          <p:cNvPr id="33" name="テキスト ボックス 32">
            <a:extLst>
              <a:ext uri="{FF2B5EF4-FFF2-40B4-BE49-F238E27FC236}">
                <a16:creationId xmlns:a16="http://schemas.microsoft.com/office/drawing/2014/main" id="{F33D667F-7A36-4430-B4FD-F6E5E4D0FF9E}"/>
              </a:ext>
            </a:extLst>
          </p:cNvPr>
          <p:cNvSpPr txBox="1"/>
          <p:nvPr/>
        </p:nvSpPr>
        <p:spPr>
          <a:xfrm>
            <a:off x="636795" y="5191442"/>
            <a:ext cx="1490707" cy="400110"/>
          </a:xfrm>
          <a:prstGeom prst="rect">
            <a:avLst/>
          </a:prstGeom>
          <a:noFill/>
        </p:spPr>
        <p:txBody>
          <a:bodyPr wrap="square" rtlCol="0">
            <a:spAutoFit/>
          </a:bodyPr>
          <a:lstStyle/>
          <a:p>
            <a:pPr algn="ctr"/>
            <a:r>
              <a:rPr lang="ja-JP" altLang="en-US" sz="2000" b="1" dirty="0"/>
              <a:t>困難な条件</a:t>
            </a:r>
          </a:p>
        </p:txBody>
      </p:sp>
    </p:spTree>
    <p:extLst>
      <p:ext uri="{BB962C8B-B14F-4D97-AF65-F5344CB8AC3E}">
        <p14:creationId xmlns:p14="http://schemas.microsoft.com/office/powerpoint/2010/main" val="176566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問題クラスとアルゴリズムの対応関係</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1"/>
            <a:ext cx="11400125" cy="59515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(GA</a:t>
            </a:r>
            <a:r>
              <a:rPr lang="ja-JP" altLang="en-US" sz="2800" dirty="0"/>
              <a:t>以外の</a:t>
            </a:r>
            <a:r>
              <a:rPr lang="en-US" altLang="ja-JP" sz="2800" dirty="0"/>
              <a:t>)</a:t>
            </a:r>
            <a:r>
              <a:rPr lang="ja-JP" altLang="en-US" sz="2800" dirty="0"/>
              <a:t>バイナリ変数への拡張が必要。</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3.1 </a:t>
            </a:r>
            <a:r>
              <a:rPr lang="ja-JP" altLang="en-US" sz="1600" b="1" dirty="0">
                <a:solidFill>
                  <a:schemeClr val="bg1"/>
                </a:solidFill>
              </a:rPr>
              <a:t>バイナリ変数への拡張法の開発</a:t>
            </a:r>
            <a:r>
              <a:rPr kumimoji="1" lang="en-US" altLang="ja-JP" sz="1600" b="1" dirty="0">
                <a:solidFill>
                  <a:schemeClr val="bg1"/>
                </a:solidFill>
              </a:rPr>
              <a:t> </a:t>
            </a:r>
            <a:endParaRPr kumimoji="1" lang="ja-JP" altLang="en-US"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12200"/>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1776" y="2512786"/>
            <a:ext cx="2271477" cy="523220"/>
          </a:xfrm>
          <a:prstGeom prst="rect">
            <a:avLst/>
          </a:prstGeom>
          <a:noFill/>
        </p:spPr>
        <p:txBody>
          <a:bodyPr wrap="square" rtlCol="0">
            <a:spAutoFit/>
          </a:bodyPr>
          <a:lstStyle/>
          <a:p>
            <a:pPr algn="ctr"/>
            <a:r>
              <a:rPr lang="ja-JP" altLang="en-US" sz="1400" dirty="0"/>
              <a:t>問題分割ベース</a:t>
            </a:r>
            <a:endParaRPr lang="en-US" altLang="ja-JP" sz="1400" dirty="0"/>
          </a:p>
          <a:p>
            <a:pPr algn="ctr"/>
            <a:r>
              <a:rPr lang="ja-JP" altLang="en-US" sz="1400" dirty="0"/>
              <a:t>／制約違反量削減優先</a:t>
            </a:r>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2200"/>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8036505" y="2566135"/>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
        <p:nvSpPr>
          <p:cNvPr id="45" name="テキスト ボックス 44">
            <a:extLst>
              <a:ext uri="{FF2B5EF4-FFF2-40B4-BE49-F238E27FC236}">
                <a16:creationId xmlns:a16="http://schemas.microsoft.com/office/drawing/2014/main" id="{E83FC1AD-3854-4C9B-8BE2-E598408EEE6C}"/>
              </a:ext>
            </a:extLst>
          </p:cNvPr>
          <p:cNvSpPr txBox="1"/>
          <p:nvPr/>
        </p:nvSpPr>
        <p:spPr>
          <a:xfrm>
            <a:off x="6388459" y="4191960"/>
            <a:ext cx="2372986" cy="307777"/>
          </a:xfrm>
          <a:prstGeom prst="rect">
            <a:avLst/>
          </a:prstGeom>
          <a:noFill/>
        </p:spPr>
        <p:txBody>
          <a:bodyPr wrap="square" rtlCol="0">
            <a:spAutoFit/>
          </a:bodyPr>
          <a:lstStyle/>
          <a:p>
            <a:pPr algn="ctr"/>
            <a:r>
              <a:rPr lang="ja-JP" altLang="en-US" sz="1400" dirty="0"/>
              <a:t>凸緩和＋分枝限定法ベース</a:t>
            </a:r>
          </a:p>
        </p:txBody>
      </p:sp>
    </p:spTree>
    <p:extLst>
      <p:ext uri="{BB962C8B-B14F-4D97-AF65-F5344CB8AC3E}">
        <p14:creationId xmlns:p14="http://schemas.microsoft.com/office/powerpoint/2010/main" val="1268194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多数制約と高次元</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1197279"/>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多数制約かつ高次元での性能は未検証</a:t>
            </a:r>
            <a:r>
              <a:rPr lang="ja-JP" altLang="en-US" sz="2400" dirty="0"/>
              <a:t>。</a:t>
            </a:r>
            <a:endParaRPr lang="en-US" altLang="ja-JP" sz="2400" dirty="0"/>
          </a:p>
          <a:p>
            <a:pPr lvl="1">
              <a:defRPr/>
            </a:pPr>
            <a:r>
              <a:rPr lang="ja-JP" altLang="en-US" dirty="0"/>
              <a:t>特に問題分割ベースの正規化法は、多数制約への対処が未確定</a:t>
            </a:r>
            <a:endParaRPr lang="en-US" altLang="ja-JP" dirty="0"/>
          </a:p>
        </p:txBody>
      </p:sp>
      <p:sp>
        <p:nvSpPr>
          <p:cNvPr id="29" name="正方形/長方形 28">
            <a:extLst>
              <a:ext uri="{FF2B5EF4-FFF2-40B4-BE49-F238E27FC236}">
                <a16:creationId xmlns:a16="http://schemas.microsoft.com/office/drawing/2014/main" id="{BA4C4237-C451-40F9-89E7-8DA59B6E7C37}"/>
              </a:ext>
            </a:extLst>
          </p:cNvPr>
          <p:cNvSpPr/>
          <p:nvPr/>
        </p:nvSpPr>
        <p:spPr>
          <a:xfrm>
            <a:off x="5711338" y="2723121"/>
            <a:ext cx="286482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問題分割</a:t>
            </a:r>
            <a:endParaRPr kumimoji="1" lang="en-US" altLang="ja-JP" sz="2000" b="1" dirty="0">
              <a:solidFill>
                <a:schemeClr val="bg1"/>
              </a:solidFill>
            </a:endParaRPr>
          </a:p>
        </p:txBody>
      </p:sp>
      <p:sp>
        <p:nvSpPr>
          <p:cNvPr id="34" name="正方形/長方形 33">
            <a:extLst>
              <a:ext uri="{FF2B5EF4-FFF2-40B4-BE49-F238E27FC236}">
                <a16:creationId xmlns:a16="http://schemas.microsoft.com/office/drawing/2014/main" id="{ED211248-7749-40FD-8E65-5A7A2E15ABC0}"/>
              </a:ext>
            </a:extLst>
          </p:cNvPr>
          <p:cNvSpPr/>
          <p:nvPr/>
        </p:nvSpPr>
        <p:spPr>
          <a:xfrm>
            <a:off x="8914471" y="2723121"/>
            <a:ext cx="286482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制約違反量削減優先</a:t>
            </a:r>
            <a:endParaRPr kumimoji="1" lang="en-US" altLang="ja-JP" sz="2000" b="1" dirty="0"/>
          </a:p>
        </p:txBody>
      </p:sp>
      <p:sp>
        <p:nvSpPr>
          <p:cNvPr id="35" name="正方形/長方形 34">
            <a:extLst>
              <a:ext uri="{FF2B5EF4-FFF2-40B4-BE49-F238E27FC236}">
                <a16:creationId xmlns:a16="http://schemas.microsoft.com/office/drawing/2014/main" id="{F674FBE8-5A2F-4B8E-B93E-8B63462C0814}"/>
              </a:ext>
            </a:extLst>
          </p:cNvPr>
          <p:cNvSpPr/>
          <p:nvPr/>
        </p:nvSpPr>
        <p:spPr>
          <a:xfrm>
            <a:off x="370078" y="3546276"/>
            <a:ext cx="2392172" cy="4115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投稿論文での条件</a:t>
            </a:r>
            <a:endParaRPr kumimoji="1" lang="en-US" altLang="ja-JP" sz="2000" b="1" dirty="0">
              <a:solidFill>
                <a:schemeClr val="bg1"/>
              </a:solidFill>
            </a:endParaRPr>
          </a:p>
        </p:txBody>
      </p:sp>
      <p:sp>
        <p:nvSpPr>
          <p:cNvPr id="36" name="正方形/長方形 35">
            <a:extLst>
              <a:ext uri="{FF2B5EF4-FFF2-40B4-BE49-F238E27FC236}">
                <a16:creationId xmlns:a16="http://schemas.microsoft.com/office/drawing/2014/main" id="{38E94099-96AD-40C6-8D49-3AE1C6E7259B}"/>
              </a:ext>
            </a:extLst>
          </p:cNvPr>
          <p:cNvSpPr/>
          <p:nvPr/>
        </p:nvSpPr>
        <p:spPr>
          <a:xfrm>
            <a:off x="370078" y="4837381"/>
            <a:ext cx="2392172" cy="411543"/>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目標の最低条件</a:t>
            </a:r>
            <a:endParaRPr kumimoji="1" lang="en-US" altLang="ja-JP" sz="2000" b="1" dirty="0">
              <a:solidFill>
                <a:schemeClr val="bg1"/>
              </a:solidFill>
            </a:endParaRPr>
          </a:p>
        </p:txBody>
      </p:sp>
      <p:sp>
        <p:nvSpPr>
          <p:cNvPr id="37" name="テキスト ボックス 36">
            <a:extLst>
              <a:ext uri="{FF2B5EF4-FFF2-40B4-BE49-F238E27FC236}">
                <a16:creationId xmlns:a16="http://schemas.microsoft.com/office/drawing/2014/main" id="{DEAA47BC-9424-45FF-BE2E-3FFDCA65F1BE}"/>
              </a:ext>
            </a:extLst>
          </p:cNvPr>
          <p:cNvSpPr txBox="1"/>
          <p:nvPr/>
        </p:nvSpPr>
        <p:spPr>
          <a:xfrm>
            <a:off x="3251101" y="3546276"/>
            <a:ext cx="2037737" cy="400110"/>
          </a:xfrm>
          <a:prstGeom prst="rect">
            <a:avLst/>
          </a:prstGeom>
          <a:noFill/>
        </p:spPr>
        <p:txBody>
          <a:bodyPr wrap="none" rtlCol="0">
            <a:spAutoFit/>
          </a:bodyPr>
          <a:lstStyle/>
          <a:p>
            <a:r>
              <a:rPr kumimoji="1" lang="en-US" altLang="ja-JP" sz="2000" b="1" dirty="0"/>
              <a:t>1</a:t>
            </a:r>
            <a:r>
              <a:rPr kumimoji="1" lang="ja-JP" altLang="en-US" sz="2000" b="1" dirty="0"/>
              <a:t>制約／</a:t>
            </a:r>
            <a:r>
              <a:rPr kumimoji="1" lang="en-US" altLang="ja-JP" sz="2000" b="1" dirty="0"/>
              <a:t>500</a:t>
            </a:r>
            <a:r>
              <a:rPr kumimoji="1" lang="ja-JP" altLang="en-US" sz="2000" b="1" dirty="0"/>
              <a:t>次元</a:t>
            </a:r>
          </a:p>
        </p:txBody>
      </p:sp>
      <p:sp>
        <p:nvSpPr>
          <p:cNvPr id="38" name="テキスト ボックス 37">
            <a:extLst>
              <a:ext uri="{FF2B5EF4-FFF2-40B4-BE49-F238E27FC236}">
                <a16:creationId xmlns:a16="http://schemas.microsoft.com/office/drawing/2014/main" id="{1A8133DC-5390-426A-BE2D-7095E59315B6}"/>
              </a:ext>
            </a:extLst>
          </p:cNvPr>
          <p:cNvSpPr txBox="1"/>
          <p:nvPr/>
        </p:nvSpPr>
        <p:spPr>
          <a:xfrm>
            <a:off x="2851954" y="4843097"/>
            <a:ext cx="2836033" cy="400110"/>
          </a:xfrm>
          <a:prstGeom prst="rect">
            <a:avLst/>
          </a:prstGeom>
          <a:noFill/>
        </p:spPr>
        <p:txBody>
          <a:bodyPr wrap="none" rtlCol="0">
            <a:spAutoFit/>
          </a:bodyPr>
          <a:lstStyle/>
          <a:p>
            <a:r>
              <a:rPr kumimoji="1" lang="en-US" altLang="ja-JP" sz="2000" b="1" dirty="0"/>
              <a:t>100</a:t>
            </a:r>
            <a:r>
              <a:rPr kumimoji="1" lang="ja-JP" altLang="en-US" sz="2000" b="1" dirty="0"/>
              <a:t>制約～／</a:t>
            </a:r>
            <a:r>
              <a:rPr kumimoji="1" lang="en-US" altLang="ja-JP" sz="2000" b="1" dirty="0"/>
              <a:t>500</a:t>
            </a:r>
            <a:r>
              <a:rPr kumimoji="1" lang="ja-JP" altLang="en-US" sz="2000" b="1" dirty="0"/>
              <a:t>次元～</a:t>
            </a:r>
          </a:p>
        </p:txBody>
      </p:sp>
      <p:sp>
        <p:nvSpPr>
          <p:cNvPr id="39" name="テキスト ボックス 38">
            <a:extLst>
              <a:ext uri="{FF2B5EF4-FFF2-40B4-BE49-F238E27FC236}">
                <a16:creationId xmlns:a16="http://schemas.microsoft.com/office/drawing/2014/main" id="{E0C13BF7-BFD2-4E49-BF23-D9187A6D83CD}"/>
              </a:ext>
            </a:extLst>
          </p:cNvPr>
          <p:cNvSpPr txBox="1"/>
          <p:nvPr/>
        </p:nvSpPr>
        <p:spPr>
          <a:xfrm>
            <a:off x="6666696" y="3546276"/>
            <a:ext cx="954107" cy="400110"/>
          </a:xfrm>
          <a:prstGeom prst="rect">
            <a:avLst/>
          </a:prstGeom>
          <a:noFill/>
        </p:spPr>
        <p:txBody>
          <a:bodyPr wrap="none" rtlCol="0">
            <a:spAutoFit/>
          </a:bodyPr>
          <a:lstStyle/>
          <a:p>
            <a:r>
              <a:rPr kumimoji="1" lang="ja-JP" altLang="en-US" sz="2000" b="1" dirty="0"/>
              <a:t>検証済</a:t>
            </a:r>
          </a:p>
        </p:txBody>
      </p:sp>
      <p:sp>
        <p:nvSpPr>
          <p:cNvPr id="40" name="テキスト ボックス 39">
            <a:extLst>
              <a:ext uri="{FF2B5EF4-FFF2-40B4-BE49-F238E27FC236}">
                <a16:creationId xmlns:a16="http://schemas.microsoft.com/office/drawing/2014/main" id="{859681A2-FAB3-4677-BFFA-7DD62ECD8C10}"/>
              </a:ext>
            </a:extLst>
          </p:cNvPr>
          <p:cNvSpPr txBox="1"/>
          <p:nvPr/>
        </p:nvSpPr>
        <p:spPr>
          <a:xfrm>
            <a:off x="5562600" y="4689209"/>
            <a:ext cx="3171825" cy="646331"/>
          </a:xfrm>
          <a:prstGeom prst="rect">
            <a:avLst/>
          </a:prstGeom>
          <a:noFill/>
        </p:spPr>
        <p:txBody>
          <a:bodyPr wrap="square" rtlCol="0">
            <a:spAutoFit/>
          </a:bodyPr>
          <a:lstStyle/>
          <a:p>
            <a:pPr algn="ctr"/>
            <a:r>
              <a:rPr kumimoji="1" lang="ja-JP" altLang="en-US" dirty="0"/>
              <a:t>制約関数間のスケール差に</a:t>
            </a:r>
            <a:endParaRPr kumimoji="1" lang="en-US" altLang="ja-JP" dirty="0"/>
          </a:p>
          <a:p>
            <a:pPr algn="ctr"/>
            <a:r>
              <a:rPr kumimoji="1" lang="ja-JP" altLang="en-US" dirty="0"/>
              <a:t>対応可能な正規化法は未検討</a:t>
            </a:r>
          </a:p>
        </p:txBody>
      </p:sp>
      <p:sp>
        <p:nvSpPr>
          <p:cNvPr id="41" name="テキスト ボックス 40">
            <a:extLst>
              <a:ext uri="{FF2B5EF4-FFF2-40B4-BE49-F238E27FC236}">
                <a16:creationId xmlns:a16="http://schemas.microsoft.com/office/drawing/2014/main" id="{EECE1CE5-781E-4691-ABFF-6F0264EBC3AA}"/>
              </a:ext>
            </a:extLst>
          </p:cNvPr>
          <p:cNvSpPr txBox="1"/>
          <p:nvPr/>
        </p:nvSpPr>
        <p:spPr>
          <a:xfrm>
            <a:off x="9880464" y="3546276"/>
            <a:ext cx="954107" cy="400110"/>
          </a:xfrm>
          <a:prstGeom prst="rect">
            <a:avLst/>
          </a:prstGeom>
          <a:noFill/>
        </p:spPr>
        <p:txBody>
          <a:bodyPr wrap="none" rtlCol="0">
            <a:spAutoFit/>
          </a:bodyPr>
          <a:lstStyle/>
          <a:p>
            <a:r>
              <a:rPr kumimoji="1" lang="ja-JP" altLang="en-US" sz="2000" b="1" dirty="0"/>
              <a:t>検証済</a:t>
            </a:r>
          </a:p>
        </p:txBody>
      </p:sp>
      <p:sp>
        <p:nvSpPr>
          <p:cNvPr id="43" name="テキスト ボックス 42">
            <a:extLst>
              <a:ext uri="{FF2B5EF4-FFF2-40B4-BE49-F238E27FC236}">
                <a16:creationId xmlns:a16="http://schemas.microsoft.com/office/drawing/2014/main" id="{BF69D068-AF04-4A6A-BED4-08696E6D5175}"/>
              </a:ext>
            </a:extLst>
          </p:cNvPr>
          <p:cNvSpPr txBox="1"/>
          <p:nvPr/>
        </p:nvSpPr>
        <p:spPr>
          <a:xfrm>
            <a:off x="8991226" y="4689209"/>
            <a:ext cx="2864155" cy="646331"/>
          </a:xfrm>
          <a:prstGeom prst="rect">
            <a:avLst/>
          </a:prstGeom>
          <a:noFill/>
        </p:spPr>
        <p:txBody>
          <a:bodyPr wrap="square" rtlCol="0">
            <a:spAutoFit/>
          </a:bodyPr>
          <a:lstStyle/>
          <a:p>
            <a:pPr algn="ctr"/>
            <a:r>
              <a:rPr kumimoji="1" lang="ja-JP" altLang="en-US" dirty="0"/>
              <a:t>制約関数間のスケール差には影響を受けない</a:t>
            </a:r>
          </a:p>
        </p:txBody>
      </p:sp>
    </p:spTree>
    <p:extLst>
      <p:ext uri="{BB962C8B-B14F-4D97-AF65-F5344CB8AC3E}">
        <p14:creationId xmlns:p14="http://schemas.microsoft.com/office/powerpoint/2010/main" val="202480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本日の聴講者層</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1271100"/>
          </a:xfrm>
        </p:spPr>
        <p:txBody>
          <a:bodyPr/>
          <a:lstStyle/>
          <a:p>
            <a:r>
              <a:rPr lang="ja-JP" altLang="en-US" sz="3200" dirty="0"/>
              <a:t>下記の</a:t>
            </a:r>
            <a:r>
              <a:rPr lang="en-US" altLang="ja-JP" sz="3200" dirty="0"/>
              <a:t>2</a:t>
            </a:r>
            <a:r>
              <a:rPr lang="ja-JP" altLang="en-US" sz="3200" dirty="0"/>
              <a:t>通りが考えられる。</a:t>
            </a:r>
            <a:endParaRPr lang="en-US" altLang="ja-JP" sz="3200" dirty="0"/>
          </a:p>
          <a:p>
            <a:pPr lvl="1"/>
            <a:r>
              <a:rPr lang="ja-JP" altLang="en-US" sz="2800" dirty="0"/>
              <a:t>日々の業務に活用（最終利用者）</a:t>
            </a:r>
            <a:endParaRPr lang="en-US" altLang="ja-JP" sz="2800" dirty="0"/>
          </a:p>
          <a:p>
            <a:pPr lvl="1"/>
            <a:r>
              <a:rPr lang="ja-JP" altLang="en-US" sz="2800" dirty="0"/>
              <a:t>事業・技術展開に活用（</a:t>
            </a:r>
            <a:r>
              <a:rPr lang="en-US" altLang="ja-JP" sz="2800" dirty="0"/>
              <a:t>AI</a:t>
            </a:r>
            <a:r>
              <a:rPr lang="ja-JP" altLang="en-US" sz="2800" dirty="0"/>
              <a:t>サービスプロバイダ）</a:t>
            </a:r>
            <a:endParaRPr lang="en-US" altLang="ja-JP" sz="28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来年度の事情と方針（安田先生向け）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13638" y="1078308"/>
            <a:ext cx="11364723" cy="296029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来年度の契約を最後に、最適化技術の共同研究のクローズを考えている。</a:t>
            </a:r>
            <a:endParaRPr lang="en-US" altLang="ja-JP" sz="2800" dirty="0"/>
          </a:p>
          <a:p>
            <a:pPr lvl="1">
              <a:defRPr/>
            </a:pPr>
            <a:r>
              <a:rPr lang="ja-JP" altLang="en-US" sz="2400" dirty="0"/>
              <a:t>社内研究企画テーマは、</a:t>
            </a:r>
            <a:r>
              <a:rPr lang="en-US" altLang="ja-JP" sz="2400" dirty="0"/>
              <a:t>2022</a:t>
            </a:r>
            <a:r>
              <a:rPr lang="ja-JP" altLang="en-US" sz="2400" dirty="0"/>
              <a:t>年度の進捗がほぼ無く、立て直す可能性が高い</a:t>
            </a:r>
            <a:endParaRPr lang="en-US" altLang="ja-JP" sz="2400" dirty="0"/>
          </a:p>
          <a:p>
            <a:pPr lvl="2">
              <a:spcBef>
                <a:spcPts val="1200"/>
              </a:spcBef>
              <a:buFont typeface="Wingdings" panose="05000000000000000000" pitchFamily="2" charset="2"/>
              <a:buChar char="Ø"/>
              <a:defRPr/>
            </a:pPr>
            <a:r>
              <a:rPr lang="ja-JP" altLang="en-US" sz="2000" dirty="0"/>
              <a:t>モデリング技術開発／市場調査が大幅に停滞し、実応用に近い最適化の検証も限定される</a:t>
            </a:r>
            <a:endParaRPr lang="en-US" altLang="ja-JP" sz="2000" dirty="0"/>
          </a:p>
          <a:p>
            <a:pPr lvl="1">
              <a:defRPr/>
            </a:pPr>
            <a:r>
              <a:rPr lang="ja-JP" altLang="en-US" sz="2400" dirty="0"/>
              <a:t>熊谷の業務負担が非常に大きくなり、学生対応に十分割けなくなってきた</a:t>
            </a:r>
            <a:endParaRPr lang="en-US" altLang="ja-JP" sz="2400" dirty="0"/>
          </a:p>
          <a:p>
            <a:pPr lvl="2">
              <a:spcBef>
                <a:spcPts val="1200"/>
              </a:spcBef>
              <a:buFont typeface="Wingdings" panose="05000000000000000000" pitchFamily="2" charset="2"/>
              <a:buChar char="Ø"/>
              <a:defRPr/>
            </a:pPr>
            <a:r>
              <a:rPr lang="ja-JP" altLang="en-US" sz="2000" dirty="0"/>
              <a:t>プラント操業最適以外に、再生水プロセスデータ解析、酵素設計テーマリーダーを兼任している</a:t>
            </a:r>
            <a:endParaRPr lang="en-US" altLang="ja-JP" sz="2400" dirty="0"/>
          </a:p>
          <a:p>
            <a:pPr>
              <a:defRPr/>
            </a:pPr>
            <a:r>
              <a:rPr lang="ja-JP" altLang="en-US" sz="2800" dirty="0"/>
              <a:t>来年度は下記の方針を考えている。</a:t>
            </a:r>
            <a:endParaRPr lang="en-US" altLang="ja-JP" sz="2800" dirty="0"/>
          </a:p>
          <a:p>
            <a:pPr lvl="1">
              <a:defRPr/>
            </a:pPr>
            <a:r>
              <a:rPr lang="ja-JP" altLang="en-US" sz="2400" dirty="0"/>
              <a:t>バイナリ変数対処と追加検証を進め、有望なアルゴリズム</a:t>
            </a:r>
            <a:r>
              <a:rPr lang="ja-JP" altLang="en-US" dirty="0"/>
              <a:t>（問題分割／違反量削減優先）</a:t>
            </a:r>
            <a:r>
              <a:rPr lang="ja-JP" altLang="en-US" sz="2400" dirty="0"/>
              <a:t>の性能傾向を明らかにし、目標条件に最も期待できるアルゴリズムを結論づける。</a:t>
            </a:r>
            <a:endParaRPr lang="en-US" altLang="ja-JP" sz="2000" dirty="0"/>
          </a:p>
          <a:p>
            <a:pPr lvl="2">
              <a:spcBef>
                <a:spcPts val="1200"/>
              </a:spcBef>
              <a:buFont typeface="Wingdings" panose="05000000000000000000" pitchFamily="2" charset="2"/>
              <a:buChar char="Ø"/>
              <a:defRPr/>
            </a:pPr>
            <a:r>
              <a:rPr lang="ja-JP" altLang="en-US" sz="2000" dirty="0"/>
              <a:t>上期に再生水プラントに適用する可能性が高い</a:t>
            </a:r>
            <a:endParaRPr lang="en-US" altLang="ja-JP" sz="2000" dirty="0"/>
          </a:p>
          <a:p>
            <a:pPr lvl="1">
              <a:defRPr/>
            </a:pPr>
            <a:r>
              <a:rPr lang="ja-JP" altLang="en-US" sz="2400" dirty="0"/>
              <a:t>学生の研究は上記を踏まえた改良を基本とするが、契約満了後も最低限熊谷からサポートする予定</a:t>
            </a:r>
            <a:r>
              <a:rPr lang="ja-JP" altLang="en-US" dirty="0"/>
              <a:t>（主に宇津本さん）。</a:t>
            </a:r>
            <a:endParaRPr lang="en-US" altLang="ja-JP" dirty="0"/>
          </a:p>
        </p:txBody>
      </p:sp>
      <p:sp>
        <p:nvSpPr>
          <p:cNvPr id="22" name="テキスト ボックス 21">
            <a:extLst>
              <a:ext uri="{FF2B5EF4-FFF2-40B4-BE49-F238E27FC236}">
                <a16:creationId xmlns:a16="http://schemas.microsoft.com/office/drawing/2014/main" id="{DD452461-EA0B-4CA9-AC6C-A104AD668F2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3919467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693088"/>
          </a:xfrm>
        </p:spPr>
        <p:txBody>
          <a:bodyPr/>
          <a:lstStyle/>
          <a:p>
            <a:r>
              <a:rPr lang="ja-JP" altLang="en-US" sz="2800" dirty="0"/>
              <a:t>実応用に近い問題設定での検証を通じて、アルゴリズムの性質が明らかになりつつある。</a:t>
            </a:r>
            <a:endParaRPr lang="en-US" altLang="ja-JP" sz="2800" dirty="0"/>
          </a:p>
          <a:p>
            <a:r>
              <a:rPr lang="ja-JP" altLang="en-US" sz="2800" dirty="0"/>
              <a:t>さらに、問題分割の正規化も、性能悪化要因を特定し、対処法を提案した。</a:t>
            </a:r>
            <a:endParaRPr lang="en-US" altLang="ja-JP" sz="2800" dirty="0"/>
          </a:p>
          <a:p>
            <a:r>
              <a:rPr lang="ja-JP" altLang="en-US" sz="2800" dirty="0"/>
              <a:t>一方、目標条件における性能傾向が明らかでないため、問題分割と制約違反量削減優先の優劣・使い分けを判断できない状況にある。</a:t>
            </a:r>
            <a:endParaRPr lang="en-US" altLang="ja-JP" sz="2800" dirty="0"/>
          </a:p>
          <a:p>
            <a:r>
              <a:rPr lang="ja-JP" altLang="en-US" sz="2800" dirty="0"/>
              <a:t>今後は下記の通り進めることを考えている。</a:t>
            </a:r>
            <a:endParaRPr lang="en-US" altLang="ja-JP" sz="2800" dirty="0"/>
          </a:p>
          <a:p>
            <a:pPr lvl="1"/>
            <a:r>
              <a:rPr lang="ja-JP" altLang="en-US" sz="2400" dirty="0"/>
              <a:t>追加検証を進め、目標条件において最も期待できるアルゴリズムを一度結論づける。</a:t>
            </a:r>
            <a:endParaRPr lang="en-US" altLang="ja-JP" sz="2400" dirty="0"/>
          </a:p>
          <a:p>
            <a:pPr lvl="1"/>
            <a:r>
              <a:rPr lang="ja-JP" altLang="en-US" sz="2400" dirty="0"/>
              <a:t>その後、二段階アプローチなどの深堀する余地を見極めて、研究を進める。</a:t>
            </a:r>
            <a:endParaRPr lang="en-US" altLang="ja-JP" sz="2400" dirty="0"/>
          </a:p>
        </p:txBody>
      </p:sp>
      <p:sp>
        <p:nvSpPr>
          <p:cNvPr id="5" name="テキスト ボックス 4">
            <a:extLst>
              <a:ext uri="{FF2B5EF4-FFF2-40B4-BE49-F238E27FC236}">
                <a16:creationId xmlns:a16="http://schemas.microsoft.com/office/drawing/2014/main" id="{1DFA95F8-4B0C-4315-AC8B-6D40F6985975}"/>
              </a:ext>
            </a:extLst>
          </p:cNvPr>
          <p:cNvSpPr txBox="1"/>
          <p:nvPr/>
        </p:nvSpPr>
        <p:spPr>
          <a:xfrm>
            <a:off x="2173872" y="5213231"/>
            <a:ext cx="8028253" cy="461665"/>
          </a:xfrm>
          <a:prstGeom prst="rect">
            <a:avLst/>
          </a:prstGeom>
          <a:noFill/>
        </p:spPr>
        <p:txBody>
          <a:bodyPr wrap="square" rtlCol="0">
            <a:spAutoFit/>
          </a:bodyPr>
          <a:lstStyle/>
          <a:p>
            <a:pPr algn="ctr"/>
            <a:r>
              <a:rPr kumimoji="1" lang="ja-JP" altLang="en-US" sz="2400" b="1" dirty="0">
                <a:solidFill>
                  <a:schemeClr val="accent1"/>
                </a:solidFill>
              </a:rPr>
              <a:t>来期も引き続き、ご協力をよろしくお願いいたします</a:t>
            </a:r>
          </a:p>
        </p:txBody>
      </p:sp>
    </p:spTree>
    <p:extLst>
      <p:ext uri="{BB962C8B-B14F-4D97-AF65-F5344CB8AC3E}">
        <p14:creationId xmlns:p14="http://schemas.microsoft.com/office/powerpoint/2010/main" val="49332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22</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本日のセミナー構成</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1271100"/>
          </a:xfrm>
        </p:spPr>
        <p:txBody>
          <a:bodyPr/>
          <a:lstStyle/>
          <a:p>
            <a:r>
              <a:rPr lang="ja-JP" altLang="en-US" sz="3200" dirty="0"/>
              <a:t>基盤</a:t>
            </a:r>
            <a:endParaRPr lang="en-US" altLang="ja-JP" sz="3200" dirty="0"/>
          </a:p>
          <a:p>
            <a:pPr lvl="1"/>
            <a:r>
              <a:rPr lang="ja-JP" altLang="en-US" sz="2800" dirty="0"/>
              <a:t>熊谷：概要</a:t>
            </a:r>
            <a:endParaRPr lang="en-US" altLang="ja-JP" sz="2800" dirty="0"/>
          </a:p>
          <a:p>
            <a:pPr lvl="1"/>
            <a:r>
              <a:rPr lang="ja-JP" altLang="en-US" sz="2800" dirty="0"/>
              <a:t>中林：技術解説</a:t>
            </a:r>
            <a:endParaRPr lang="en-US" altLang="ja-JP" sz="2800" dirty="0"/>
          </a:p>
          <a:p>
            <a:r>
              <a:rPr lang="ja-JP" altLang="en-US" sz="3200" dirty="0"/>
              <a:t>業務活用する上での事例</a:t>
            </a:r>
            <a:endParaRPr lang="en-US" altLang="ja-JP" sz="3200" dirty="0"/>
          </a:p>
          <a:p>
            <a:pPr lvl="1"/>
            <a:r>
              <a:rPr lang="ja-JP" altLang="en-US" sz="2800" dirty="0"/>
              <a:t>内田さん：</a:t>
            </a:r>
            <a:endParaRPr lang="en-US" altLang="ja-JP" sz="2800" dirty="0"/>
          </a:p>
          <a:p>
            <a:r>
              <a:rPr lang="ja-JP" altLang="en-US" sz="3200" dirty="0"/>
              <a:t>事業・技術展開活用する上での方向性・知財勘所</a:t>
            </a:r>
            <a:endParaRPr lang="en-US" altLang="ja-JP" sz="3200" dirty="0"/>
          </a:p>
          <a:p>
            <a:pPr lvl="1"/>
            <a:r>
              <a:rPr lang="ja-JP" altLang="en-US" sz="2800" dirty="0"/>
              <a:t>あさん：</a:t>
            </a:r>
            <a:endParaRPr lang="en-US" altLang="ja-JP" sz="2800" dirty="0"/>
          </a:p>
        </p:txBody>
      </p:sp>
    </p:spTree>
    <p:extLst>
      <p:ext uri="{BB962C8B-B14F-4D97-AF65-F5344CB8AC3E}">
        <p14:creationId xmlns:p14="http://schemas.microsoft.com/office/powerpoint/2010/main" val="342702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8421F-CAD6-450B-B17C-237217A2740A}"/>
              </a:ext>
            </a:extLst>
          </p:cNvPr>
          <p:cNvSpPr>
            <a:spLocks noGrp="1"/>
          </p:cNvSpPr>
          <p:nvPr>
            <p:ph type="title"/>
          </p:nvPr>
        </p:nvSpPr>
        <p:spPr/>
        <p:txBody>
          <a:bodyPr/>
          <a:lstStyle/>
          <a:p>
            <a:r>
              <a:rPr kumimoji="1" lang="ja-JP" altLang="en-US" dirty="0"/>
              <a:t>アジェンダ</a:t>
            </a:r>
          </a:p>
        </p:txBody>
      </p:sp>
      <p:sp>
        <p:nvSpPr>
          <p:cNvPr id="3" name="スライド番号プレースホルダー 2">
            <a:extLst>
              <a:ext uri="{FF2B5EF4-FFF2-40B4-BE49-F238E27FC236}">
                <a16:creationId xmlns:a16="http://schemas.microsoft.com/office/drawing/2014/main" id="{56049B0A-2A79-476D-AE90-B7F449C01180}"/>
              </a:ext>
            </a:extLst>
          </p:cNvPr>
          <p:cNvSpPr>
            <a:spLocks noGrp="1"/>
          </p:cNvSpPr>
          <p:nvPr>
            <p:ph type="sldNum" sz="quarter" idx="12"/>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C99F7BBF-2393-4F65-BAE8-78DC78E9821B}"/>
              </a:ext>
            </a:extLst>
          </p:cNvPr>
          <p:cNvSpPr>
            <a:spLocks noGrp="1"/>
          </p:cNvSpPr>
          <p:nvPr>
            <p:ph type="body" sz="quarter" idx="13"/>
          </p:nvPr>
        </p:nvSpPr>
        <p:spPr/>
        <p:txBody>
          <a:bodyPr/>
          <a:lstStyle/>
          <a:p>
            <a:r>
              <a:rPr kumimoji="1" lang="en-US" altLang="ja-JP" dirty="0" err="1"/>
              <a:t>ChatGPT</a:t>
            </a:r>
            <a:r>
              <a:rPr kumimoji="1" lang="ja-JP" altLang="en-US" dirty="0"/>
              <a:t>の概要</a:t>
            </a:r>
            <a:endParaRPr kumimoji="1" lang="en-US" altLang="ja-JP" dirty="0"/>
          </a:p>
          <a:p>
            <a:r>
              <a:rPr kumimoji="1" lang="en-US" altLang="ja-JP" dirty="0" err="1"/>
              <a:t>ChatGPT</a:t>
            </a:r>
            <a:r>
              <a:rPr kumimoji="1" lang="ja-JP" altLang="en-US" dirty="0"/>
              <a:t>のできること</a:t>
            </a:r>
            <a:endParaRPr kumimoji="1" lang="en-US" altLang="ja-JP" dirty="0"/>
          </a:p>
          <a:p>
            <a:r>
              <a:rPr kumimoji="1" lang="en-US" altLang="ja-JP" dirty="0" err="1"/>
              <a:t>ChatGPT</a:t>
            </a:r>
            <a:r>
              <a:rPr kumimoji="1" lang="ja-JP" altLang="en-US" dirty="0"/>
              <a:t>の注意点</a:t>
            </a:r>
            <a:endParaRPr kumimoji="1" lang="en-US" altLang="ja-JP" dirty="0"/>
          </a:p>
        </p:txBody>
      </p:sp>
    </p:spTree>
    <p:extLst>
      <p:ext uri="{BB962C8B-B14F-4D97-AF65-F5344CB8AC3E}">
        <p14:creationId xmlns:p14="http://schemas.microsoft.com/office/powerpoint/2010/main" val="110490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生成系</a:t>
            </a:r>
            <a:r>
              <a:rPr lang="en-US" altLang="ja-JP" dirty="0"/>
              <a:t>AI</a:t>
            </a:r>
            <a:r>
              <a:rPr lang="ja-JP" altLang="en-US" dirty="0"/>
              <a:t>サービスの台頭</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近年、生成系</a:t>
            </a:r>
            <a:r>
              <a:rPr lang="en-US" altLang="ja-JP" sz="2800" dirty="0"/>
              <a:t>AI</a:t>
            </a:r>
            <a:r>
              <a:rPr lang="ja-JP" altLang="en-US" sz="2800" dirty="0"/>
              <a:t>サービスが急速に発展・展開されている。</a:t>
            </a:r>
            <a:endParaRPr lang="en-US" altLang="ja-JP" sz="2800" dirty="0"/>
          </a:p>
          <a:p>
            <a:pPr lvl="1">
              <a:defRPr/>
            </a:pPr>
            <a:r>
              <a:rPr lang="ja-JP" altLang="en-US" sz="2400" dirty="0"/>
              <a:t>判別系</a:t>
            </a:r>
            <a:r>
              <a:rPr lang="en-US" altLang="ja-JP" sz="2400" dirty="0"/>
              <a:t>AI</a:t>
            </a:r>
            <a:r>
              <a:rPr lang="ja-JP" altLang="en-US" sz="2400" dirty="0"/>
              <a:t>：</a:t>
            </a:r>
            <a:endParaRPr lang="en-US" altLang="ja-JP" sz="2400" dirty="0"/>
          </a:p>
          <a:p>
            <a:pPr lvl="1">
              <a:defRPr/>
            </a:pPr>
            <a:r>
              <a:rPr lang="ja-JP" altLang="en-US" sz="2400" dirty="0"/>
              <a:t>生成系</a:t>
            </a:r>
            <a:r>
              <a:rPr lang="en-US" altLang="ja-JP" sz="2400" dirty="0"/>
              <a:t>AI</a:t>
            </a:r>
            <a:r>
              <a:rPr lang="ja-JP" altLang="en-US" sz="2400" dirty="0"/>
              <a:t>：</a:t>
            </a:r>
            <a:endParaRPr lang="en-US" altLang="ja-JP" sz="2400" dirty="0"/>
          </a:p>
          <a:p>
            <a:pPr>
              <a:defRPr/>
            </a:pPr>
            <a:r>
              <a:rPr lang="ja-JP" altLang="en-US" sz="2800" dirty="0"/>
              <a:t>特に、近年の生成系</a:t>
            </a:r>
            <a:r>
              <a:rPr lang="en-US" altLang="ja-JP" sz="2800" dirty="0"/>
              <a:t>AI</a:t>
            </a:r>
            <a:r>
              <a:rPr lang="ja-JP" altLang="en-US" sz="2800" dirty="0"/>
              <a:t>サービスは、下記の特徴を有する。</a:t>
            </a:r>
            <a:endParaRPr lang="en-US" altLang="ja-JP" sz="2400" dirty="0"/>
          </a:p>
          <a:p>
            <a:pPr lvl="1">
              <a:defRPr/>
            </a:pPr>
            <a:r>
              <a:rPr lang="ja-JP" altLang="en-US" sz="2400" dirty="0"/>
              <a:t>多言語対応（自身が言語モデルでもある）</a:t>
            </a:r>
            <a:endParaRPr lang="en-US" altLang="ja-JP" sz="2400" dirty="0"/>
          </a:p>
          <a:p>
            <a:pPr lvl="1">
              <a:defRPr/>
            </a:pPr>
            <a:r>
              <a:rPr lang="ja-JP" altLang="en-US" sz="2400" dirty="0"/>
              <a:t>一般ユーザが無料で使用可能な状態で展開</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en-US" altLang="ja-JP" sz="1600" b="1" dirty="0" err="1">
                <a:solidFill>
                  <a:schemeClr val="bg1"/>
                </a:solidFill>
              </a:rPr>
              <a:t>ChatGPT</a:t>
            </a:r>
            <a:r>
              <a:rPr kumimoji="1" lang="ja-JP" altLang="en-US" sz="1600" b="1" dirty="0">
                <a:solidFill>
                  <a:schemeClr val="bg1"/>
                </a:solidFill>
              </a:rPr>
              <a:t>の概要</a:t>
            </a:r>
          </a:p>
        </p:txBody>
      </p:sp>
    </p:spTree>
    <p:extLst>
      <p:ext uri="{BB962C8B-B14F-4D97-AF65-F5344CB8AC3E}">
        <p14:creationId xmlns:p14="http://schemas.microsoft.com/office/powerpoint/2010/main" val="25809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err="1"/>
              <a:t>ChatGPT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err="1"/>
              <a:t>OpenAI</a:t>
            </a:r>
            <a:r>
              <a:rPr lang="ja-JP" altLang="en-US" sz="2800" dirty="0"/>
              <a:t>社がリリースした、生成系</a:t>
            </a:r>
            <a:r>
              <a:rPr lang="en-US" altLang="ja-JP" sz="2800" dirty="0"/>
              <a:t>AI</a:t>
            </a:r>
            <a:r>
              <a:rPr lang="ja-JP" altLang="en-US" sz="2800" dirty="0"/>
              <a:t>の</a:t>
            </a:r>
            <a:r>
              <a:rPr lang="en-US" altLang="ja-JP" sz="2800" dirty="0"/>
              <a:t>1</a:t>
            </a:r>
            <a:r>
              <a:rPr lang="ja-JP" altLang="en-US" sz="2800" dirty="0"/>
              <a:t>つ。</a:t>
            </a:r>
            <a:endParaRPr lang="en-US" altLang="ja-JP" sz="2800" dirty="0"/>
          </a:p>
          <a:p>
            <a:pPr>
              <a:defRPr/>
            </a:pPr>
            <a:endParaRPr lang="en-US" altLang="ja-JP" sz="2800" dirty="0"/>
          </a:p>
          <a:p>
            <a:pPr>
              <a:defRPr/>
            </a:pPr>
            <a:r>
              <a:rPr lang="en-US" altLang="ja-JP" sz="2800" dirty="0" err="1"/>
              <a:t>ChatGPT</a:t>
            </a:r>
            <a:r>
              <a:rPr lang="ja-JP" altLang="en-US" sz="2800" dirty="0"/>
              <a:t>の特徴</a:t>
            </a:r>
            <a:endParaRPr lang="en-US" altLang="ja-JP" sz="2400" dirty="0"/>
          </a:p>
          <a:p>
            <a:pPr lvl="1">
              <a:defRPr/>
            </a:pPr>
            <a:r>
              <a:rPr lang="ja-JP" altLang="en-US" sz="2400" dirty="0"/>
              <a:t>ベンチマーク問題、あるいは実問題による評価</a:t>
            </a:r>
            <a:endParaRPr lang="en-US" altLang="ja-JP" sz="2400" dirty="0"/>
          </a:p>
          <a:p>
            <a:pPr>
              <a:defRPr/>
            </a:pPr>
            <a:r>
              <a:rPr lang="ja-JP" altLang="en-US" sz="2800" dirty="0"/>
              <a:t>指示（</a:t>
            </a:r>
            <a:r>
              <a:rPr lang="en-US" altLang="ja-JP" sz="2800" dirty="0"/>
              <a:t>prompt</a:t>
            </a:r>
            <a:r>
              <a:rPr lang="ja-JP" altLang="en-US" sz="2800" dirty="0"/>
              <a:t>）が与えられると、それに応じた文章を生成する。</a:t>
            </a:r>
            <a:endParaRPr lang="en-US" altLang="ja-JP" sz="2800" dirty="0"/>
          </a:p>
          <a:p>
            <a:pPr lvl="1">
              <a:defRPr/>
            </a:pPr>
            <a:r>
              <a:rPr lang="ja-JP" altLang="en-US" sz="2400" dirty="0"/>
              <a:t>指示：「東京はどの国の都市ですか？」</a:t>
            </a:r>
            <a:endParaRPr lang="en-US" altLang="ja-JP" sz="2400" dirty="0"/>
          </a:p>
          <a:p>
            <a:pPr lvl="1">
              <a:defRPr/>
            </a:pPr>
            <a:r>
              <a:rPr lang="ja-JP" altLang="en-US" sz="2400" dirty="0"/>
              <a:t>回答：「東京は日本の都市です。」</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en-US" altLang="ja-JP" sz="1600" b="1" dirty="0" err="1">
                <a:solidFill>
                  <a:schemeClr val="bg1"/>
                </a:solidFill>
              </a:rPr>
              <a:t>ChatGPT</a:t>
            </a:r>
            <a:r>
              <a:rPr kumimoji="1" lang="ja-JP" altLang="en-US" sz="1600" b="1" dirty="0">
                <a:solidFill>
                  <a:schemeClr val="bg1"/>
                </a:solidFill>
              </a:rPr>
              <a:t>の概要</a:t>
            </a:r>
          </a:p>
        </p:txBody>
      </p:sp>
    </p:spTree>
    <p:extLst>
      <p:ext uri="{BB962C8B-B14F-4D97-AF65-F5344CB8AC3E}">
        <p14:creationId xmlns:p14="http://schemas.microsoft.com/office/powerpoint/2010/main" val="228234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err="1"/>
              <a:t>ChatGPT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複雑かつつ。</a:t>
            </a:r>
            <a:endParaRPr lang="en-US" altLang="ja-JP" sz="2800" dirty="0"/>
          </a:p>
          <a:p>
            <a:pPr>
              <a:defRPr/>
            </a:pPr>
            <a:endParaRPr lang="en-US" altLang="ja-JP" sz="2800" dirty="0"/>
          </a:p>
          <a:p>
            <a:pPr>
              <a:defRPr/>
            </a:pPr>
            <a:r>
              <a:rPr lang="en-US" altLang="ja-JP" sz="2800" dirty="0" err="1"/>
              <a:t>ChatGPT</a:t>
            </a:r>
            <a:r>
              <a:rPr lang="ja-JP" altLang="en-US" sz="2800" dirty="0"/>
              <a:t>の特徴</a:t>
            </a:r>
            <a:endParaRPr lang="en-US" altLang="ja-JP" sz="2400" dirty="0"/>
          </a:p>
          <a:p>
            <a:pPr lvl="1">
              <a:defRPr/>
            </a:pPr>
            <a:r>
              <a:rPr lang="ja-JP" altLang="en-US" sz="2400" dirty="0"/>
              <a:t>ベンチマーク問題、あるいは実問題による評価</a:t>
            </a:r>
            <a:endParaRPr lang="en-US" altLang="ja-JP" sz="2400" dirty="0"/>
          </a:p>
          <a:p>
            <a:pPr>
              <a:defRPr/>
            </a:pPr>
            <a:r>
              <a:rPr lang="ja-JP" altLang="en-US" sz="2800" dirty="0"/>
              <a:t>指示（</a:t>
            </a:r>
            <a:r>
              <a:rPr lang="en-US" altLang="ja-JP" sz="2800" dirty="0"/>
              <a:t>prompt</a:t>
            </a:r>
            <a:r>
              <a:rPr lang="ja-JP" altLang="en-US" sz="2800" dirty="0"/>
              <a:t>）が与えられると、それに応じた文章を生成する。</a:t>
            </a:r>
            <a:endParaRPr lang="en-US" altLang="ja-JP" sz="2800" dirty="0"/>
          </a:p>
          <a:p>
            <a:pPr lvl="1">
              <a:defRPr/>
            </a:pPr>
            <a:r>
              <a:rPr lang="ja-JP" altLang="en-US" sz="2400" dirty="0"/>
              <a:t>指示：「東京はどの国の都市ですか？」</a:t>
            </a:r>
            <a:endParaRPr lang="en-US" altLang="ja-JP" sz="2400" dirty="0"/>
          </a:p>
          <a:p>
            <a:pPr lvl="1">
              <a:defRPr/>
            </a:pPr>
            <a:r>
              <a:rPr lang="ja-JP" altLang="en-US" sz="2400" dirty="0"/>
              <a:t>回答：「東京は日本の都市です。」</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en-US" altLang="ja-JP" sz="1600" b="1" dirty="0" err="1">
                <a:solidFill>
                  <a:schemeClr val="bg1"/>
                </a:solidFill>
              </a:rPr>
              <a:t>ChatGPT</a:t>
            </a:r>
            <a:r>
              <a:rPr kumimoji="1" lang="ja-JP" altLang="en-US" sz="1600" b="1" dirty="0">
                <a:solidFill>
                  <a:schemeClr val="bg1"/>
                </a:solidFill>
              </a:rPr>
              <a:t>の概要</a:t>
            </a:r>
          </a:p>
        </p:txBody>
      </p:sp>
    </p:spTree>
    <p:extLst>
      <p:ext uri="{BB962C8B-B14F-4D97-AF65-F5344CB8AC3E}">
        <p14:creationId xmlns:p14="http://schemas.microsoft.com/office/powerpoint/2010/main" val="348229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タスク例</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err="1"/>
              <a:t>OpenAI</a:t>
            </a:r>
            <a:r>
              <a:rPr lang="ja-JP" altLang="en-US" sz="2800" dirty="0"/>
              <a:t>社がリリースした、生成系</a:t>
            </a:r>
            <a:r>
              <a:rPr lang="en-US" altLang="ja-JP" sz="2800" dirty="0"/>
              <a:t>AI</a:t>
            </a:r>
            <a:r>
              <a:rPr lang="ja-JP" altLang="en-US" sz="2800" dirty="0"/>
              <a:t>の</a:t>
            </a:r>
            <a:r>
              <a:rPr lang="en-US" altLang="ja-JP" sz="2800" dirty="0"/>
              <a:t>1</a:t>
            </a:r>
            <a:r>
              <a:rPr lang="ja-JP" altLang="en-US" sz="2800" dirty="0"/>
              <a:t>つ。</a:t>
            </a:r>
            <a:endParaRPr lang="en-US" altLang="ja-JP" sz="2800" dirty="0"/>
          </a:p>
          <a:p>
            <a:pPr>
              <a:defRPr/>
            </a:pPr>
            <a:endParaRPr lang="en-US" altLang="ja-JP" sz="2800" dirty="0"/>
          </a:p>
          <a:p>
            <a:pPr>
              <a:defRPr/>
            </a:pPr>
            <a:r>
              <a:rPr lang="en-US" altLang="ja-JP" sz="2800" dirty="0" err="1"/>
              <a:t>ChatGPT</a:t>
            </a:r>
            <a:r>
              <a:rPr lang="ja-JP" altLang="en-US" sz="2800" dirty="0"/>
              <a:t>の特徴</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en-US" altLang="ja-JP" sz="1600" b="1" dirty="0" err="1">
                <a:solidFill>
                  <a:schemeClr val="bg1"/>
                </a:solidFill>
              </a:rPr>
              <a:t>ChatGPT</a:t>
            </a:r>
            <a:r>
              <a:rPr kumimoji="1" lang="ja-JP" altLang="en-US" sz="1600" b="1" dirty="0">
                <a:solidFill>
                  <a:schemeClr val="bg1"/>
                </a:solidFill>
              </a:rPr>
              <a:t>のできること</a:t>
            </a:r>
          </a:p>
        </p:txBody>
      </p:sp>
    </p:spTree>
    <p:extLst>
      <p:ext uri="{BB962C8B-B14F-4D97-AF65-F5344CB8AC3E}">
        <p14:creationId xmlns:p14="http://schemas.microsoft.com/office/powerpoint/2010/main" val="131045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Prompt</a:t>
            </a:r>
            <a:r>
              <a:rPr lang="ja-JP" altLang="en-US" dirty="0"/>
              <a:t>の影響</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ユーザの指示の仕方は、</a:t>
            </a:r>
            <a:r>
              <a:rPr lang="en-US" altLang="ja-JP" sz="2800" dirty="0"/>
              <a:t>AI</a:t>
            </a:r>
            <a:r>
              <a:rPr lang="ja-JP" altLang="en-US" sz="2800" dirty="0"/>
              <a:t>の出力の精度に影響を与える。</a:t>
            </a:r>
            <a:endParaRPr lang="en-US" altLang="ja-JP" sz="2800" dirty="0"/>
          </a:p>
          <a:p>
            <a:pPr lvl="1">
              <a:defRPr/>
            </a:pPr>
            <a:r>
              <a:rPr lang="ja-JP" altLang="en-US" sz="2400" dirty="0"/>
              <a:t>良い例</a:t>
            </a:r>
            <a:endParaRPr lang="en-US" altLang="ja-JP" sz="2400" dirty="0"/>
          </a:p>
          <a:p>
            <a:pPr lvl="1">
              <a:defRPr/>
            </a:pPr>
            <a:r>
              <a:rPr lang="ja-JP" altLang="en-US" sz="2400" dirty="0"/>
              <a:t>悪い例</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en-US" altLang="ja-JP" sz="1600" b="1" dirty="0" err="1">
                <a:solidFill>
                  <a:schemeClr val="bg1"/>
                </a:solidFill>
              </a:rPr>
              <a:t>ChatGPT</a:t>
            </a:r>
            <a:r>
              <a:rPr kumimoji="1" lang="ja-JP" altLang="en-US" sz="1600" b="1" dirty="0">
                <a:solidFill>
                  <a:schemeClr val="bg1"/>
                </a:solidFill>
              </a:rPr>
              <a:t>のできること</a:t>
            </a:r>
          </a:p>
        </p:txBody>
      </p:sp>
    </p:spTree>
    <p:extLst>
      <p:ext uri="{BB962C8B-B14F-4D97-AF65-F5344CB8AC3E}">
        <p14:creationId xmlns:p14="http://schemas.microsoft.com/office/powerpoint/2010/main" val="270225205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5496</TotalTime>
  <Words>2077</Words>
  <Application>Microsoft Office PowerPoint</Application>
  <PresentationFormat>ワイド画面</PresentationFormat>
  <Paragraphs>332</Paragraphs>
  <Slides>22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Meiryo UI</vt:lpstr>
      <vt:lpstr>游ゴシック</vt:lpstr>
      <vt:lpstr>Arial</vt:lpstr>
      <vt:lpstr>Cambria Math</vt:lpstr>
      <vt:lpstr>Wingdings</vt:lpstr>
      <vt:lpstr>Yokogawa_Template_Standard</vt:lpstr>
      <vt:lpstr>ChatGPTの概要</vt:lpstr>
      <vt:lpstr>本日の聴講者層</vt:lpstr>
      <vt:lpstr>本日のセミナー構成</vt:lpstr>
      <vt:lpstr>アジェンダ</vt:lpstr>
      <vt:lpstr>生成系AIサービスの台頭</vt:lpstr>
      <vt:lpstr>ChatGPT</vt:lpstr>
      <vt:lpstr>ChatGPT</vt:lpstr>
      <vt:lpstr>タスク例</vt:lpstr>
      <vt:lpstr>Promptの影響</vt:lpstr>
      <vt:lpstr>Prompt Engineering</vt:lpstr>
      <vt:lpstr>タスク例</vt:lpstr>
      <vt:lpstr>成果概要</vt:lpstr>
      <vt:lpstr>結果まとめ</vt:lpstr>
      <vt:lpstr>アルゴリズム開発・検証の進捗</vt:lpstr>
      <vt:lpstr>2022年度 外部発表</vt:lpstr>
      <vt:lpstr>2022年度　技術評価状況（最適化技術）</vt:lpstr>
      <vt:lpstr>研究目標との差異</vt:lpstr>
      <vt:lpstr>問題クラスとアルゴリズムの対応関係</vt:lpstr>
      <vt:lpstr>多数制約と高次元</vt:lpstr>
      <vt:lpstr>来年度の事情と方針（安田先生向け）</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892</cp:revision>
  <dcterms:created xsi:type="dcterms:W3CDTF">2022-01-26T00:23:42Z</dcterms:created>
  <dcterms:modified xsi:type="dcterms:W3CDTF">2023-05-06T11:05:41Z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