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6"/>
  </p:notesMasterIdLst>
  <p:sldIdLst>
    <p:sldId id="1552" r:id="rId2"/>
    <p:sldId id="269" r:id="rId3"/>
    <p:sldId id="1553" r:id="rId4"/>
    <p:sldId id="1554" r:id="rId5"/>
    <p:sldId id="1555" r:id="rId6"/>
    <p:sldId id="1197" r:id="rId7"/>
    <p:sldId id="1195" r:id="rId8"/>
    <p:sldId id="1559" r:id="rId9"/>
    <p:sldId id="1203" r:id="rId10"/>
    <p:sldId id="1200" r:id="rId11"/>
    <p:sldId id="1560" r:id="rId12"/>
    <p:sldId id="1562" r:id="rId13"/>
    <p:sldId id="1563" r:id="rId14"/>
    <p:sldId id="1217" r:id="rId15"/>
    <p:sldId id="1577" r:id="rId16"/>
    <p:sldId id="1574" r:id="rId17"/>
    <p:sldId id="1575" r:id="rId18"/>
    <p:sldId id="1239" r:id="rId19"/>
    <p:sldId id="1231" r:id="rId20"/>
    <p:sldId id="1237" r:id="rId21"/>
    <p:sldId id="1238" r:id="rId22"/>
    <p:sldId id="1228" r:id="rId23"/>
    <p:sldId id="1229" r:id="rId24"/>
    <p:sldId id="1556" r:id="rId25"/>
    <p:sldId id="1557" r:id="rId26"/>
    <p:sldId id="1564" r:id="rId27"/>
    <p:sldId id="1558" r:id="rId28"/>
    <p:sldId id="1565" r:id="rId29"/>
    <p:sldId id="1568" r:id="rId30"/>
    <p:sldId id="1566" r:id="rId31"/>
    <p:sldId id="1567" r:id="rId32"/>
    <p:sldId id="1569" r:id="rId33"/>
    <p:sldId id="1242" r:id="rId34"/>
    <p:sldId id="1188" r:id="rId35"/>
    <p:sldId id="1202" r:id="rId36"/>
    <p:sldId id="1192" r:id="rId37"/>
    <p:sldId id="1193" r:id="rId38"/>
    <p:sldId id="1190" r:id="rId39"/>
    <p:sldId id="1191" r:id="rId40"/>
    <p:sldId id="1189" r:id="rId41"/>
    <p:sldId id="1571" r:id="rId42"/>
    <p:sldId id="256" r:id="rId43"/>
    <p:sldId id="258" r:id="rId44"/>
    <p:sldId id="263" r:id="rId45"/>
    <p:sldId id="260" r:id="rId46"/>
    <p:sldId id="262" r:id="rId47"/>
    <p:sldId id="1216" r:id="rId48"/>
    <p:sldId id="1215" r:id="rId49"/>
    <p:sldId id="1232" r:id="rId50"/>
    <p:sldId id="1233" r:id="rId51"/>
    <p:sldId id="1226" r:id="rId52"/>
    <p:sldId id="1227" r:id="rId53"/>
    <p:sldId id="1230" r:id="rId54"/>
    <p:sldId id="1235" r:id="rId55"/>
    <p:sldId id="1220" r:id="rId56"/>
    <p:sldId id="1221" r:id="rId57"/>
    <p:sldId id="1222" r:id="rId58"/>
    <p:sldId id="1223" r:id="rId59"/>
    <p:sldId id="1224" r:id="rId60"/>
    <p:sldId id="1225" r:id="rId61"/>
    <p:sldId id="1218" r:id="rId62"/>
    <p:sldId id="1219" r:id="rId63"/>
    <p:sldId id="1250" r:id="rId64"/>
    <p:sldId id="286"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320" autoAdjust="0"/>
  </p:normalViewPr>
  <p:slideViewPr>
    <p:cSldViewPr snapToGrid="0">
      <p:cViewPr varScale="1">
        <p:scale>
          <a:sx n="52" d="100"/>
          <a:sy n="52" d="100"/>
        </p:scale>
        <p:origin x="84" y="56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49881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13768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38</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64</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SMM-BD19-INV-08R-0001 | Dec. 25, 2023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1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51.png"/><Relationship Id="rId11" Type="http://schemas.openxmlformats.org/officeDocument/2006/relationships/image" Target="../media/image29.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28.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3.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1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slideLayout" Target="../slideLayouts/slideLayout13.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51.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1.png"/><Relationship Id="rId1" Type="http://schemas.openxmlformats.org/officeDocument/2006/relationships/slideLayout" Target="../slideLayouts/slideLayout13.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280.png"/><Relationship Id="rId4" Type="http://schemas.openxmlformats.org/officeDocument/2006/relationships/image" Target="../media/image221.png"/><Relationship Id="rId9" Type="http://schemas.openxmlformats.org/officeDocument/2006/relationships/image" Target="../media/image270.png"/></Relationships>
</file>

<file path=ppt/slides/_rels/slide52.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18" Type="http://schemas.openxmlformats.org/officeDocument/2006/relationships/image" Target="../media/image78.png"/><Relationship Id="rId3" Type="http://schemas.openxmlformats.org/officeDocument/2006/relationships/image" Target="../media/image55.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image" Target="../media/image46.png"/><Relationship Id="rId16" Type="http://schemas.openxmlformats.org/officeDocument/2006/relationships/image" Target="../media/image76.png"/><Relationship Id="rId1" Type="http://schemas.openxmlformats.org/officeDocument/2006/relationships/slideLayout" Target="../slideLayouts/slideLayout13.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1.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56.png"/><Relationship Id="rId9" Type="http://schemas.openxmlformats.org/officeDocument/2006/relationships/image" Target="../media/image69.png"/><Relationship Id="rId14" Type="http://schemas.openxmlformats.org/officeDocument/2006/relationships/image" Target="../media/image7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9897AA7-74F8-4C30-B874-F8E21E270953}"/>
              </a:ext>
            </a:extLst>
          </p:cNvPr>
          <p:cNvSpPr>
            <a:spLocks noGrp="1"/>
          </p:cNvSpPr>
          <p:nvPr>
            <p:ph type="title"/>
          </p:nvPr>
        </p:nvSpPr>
        <p:spPr/>
        <p:txBody>
          <a:bodyPr/>
          <a:lstStyle/>
          <a:p>
            <a:r>
              <a:rPr lang="ja-JP" altLang="en-US" dirty="0"/>
              <a:t>連携最適化による操業支援</a:t>
            </a:r>
            <a:r>
              <a:rPr lang="zh-TW" altLang="en-US" dirty="0"/>
              <a:t>　</a:t>
            </a:r>
            <a:r>
              <a:rPr lang="en-US" altLang="zh-TW" dirty="0"/>
              <a:t>LR2</a:t>
            </a:r>
            <a:r>
              <a:rPr lang="ja-JP" altLang="en-US" dirty="0"/>
              <a:t>審査</a:t>
            </a:r>
            <a:r>
              <a:rPr lang="zh-TW" altLang="en-US" dirty="0"/>
              <a:t>　時間配分</a:t>
            </a:r>
            <a:endParaRPr lang="ja-JP" altLang="en-US" dirty="0"/>
          </a:p>
        </p:txBody>
      </p:sp>
      <p:graphicFrame>
        <p:nvGraphicFramePr>
          <p:cNvPr id="7" name="コンテンツ プレースホルダー 6">
            <a:extLst>
              <a:ext uri="{FF2B5EF4-FFF2-40B4-BE49-F238E27FC236}">
                <a16:creationId xmlns:a16="http://schemas.microsoft.com/office/drawing/2014/main" id="{EB389BDA-BD48-4473-A7CA-5C51592F9D1F}"/>
              </a:ext>
            </a:extLst>
          </p:cNvPr>
          <p:cNvGraphicFramePr>
            <a:graphicFrameLocks/>
          </p:cNvGraphicFramePr>
          <p:nvPr>
            <p:extLst>
              <p:ext uri="{D42A27DB-BD31-4B8C-83A1-F6EECF244321}">
                <p14:modId xmlns:p14="http://schemas.microsoft.com/office/powerpoint/2010/main" val="3136721867"/>
              </p:ext>
            </p:extLst>
          </p:nvPr>
        </p:nvGraphicFramePr>
        <p:xfrm>
          <a:off x="1857489" y="1240378"/>
          <a:ext cx="8184377" cy="4574150"/>
        </p:xfrm>
        <a:graphic>
          <a:graphicData uri="http://schemas.openxmlformats.org/drawingml/2006/table">
            <a:tbl>
              <a:tblPr/>
              <a:tblGrid>
                <a:gridCol w="2307684">
                  <a:extLst>
                    <a:ext uri="{9D8B030D-6E8A-4147-A177-3AD203B41FA5}">
                      <a16:colId xmlns:a16="http://schemas.microsoft.com/office/drawing/2014/main" val="357214164"/>
                    </a:ext>
                  </a:extLst>
                </a:gridCol>
                <a:gridCol w="3144644">
                  <a:extLst>
                    <a:ext uri="{9D8B030D-6E8A-4147-A177-3AD203B41FA5}">
                      <a16:colId xmlns:a16="http://schemas.microsoft.com/office/drawing/2014/main" val="2122262818"/>
                    </a:ext>
                  </a:extLst>
                </a:gridCol>
                <a:gridCol w="1315844">
                  <a:extLst>
                    <a:ext uri="{9D8B030D-6E8A-4147-A177-3AD203B41FA5}">
                      <a16:colId xmlns:a16="http://schemas.microsoft.com/office/drawing/2014/main" val="782989986"/>
                    </a:ext>
                  </a:extLst>
                </a:gridCol>
                <a:gridCol w="1416205">
                  <a:extLst>
                    <a:ext uri="{9D8B030D-6E8A-4147-A177-3AD203B41FA5}">
                      <a16:colId xmlns:a16="http://schemas.microsoft.com/office/drawing/2014/main" val="2777355726"/>
                    </a:ext>
                  </a:extLst>
                </a:gridCol>
              </a:tblGrid>
              <a:tr h="80883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議題</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内容</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担当</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時間</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(Total</a:t>
                      </a:r>
                      <a:r>
                        <a:rPr kumimoji="1" lang="ja-JP" altLang="en-US" sz="1800" b="0" i="0" u="none" strike="noStrike" cap="none" normalizeH="0" baseline="0" dirty="0">
                          <a:ln>
                            <a:noFill/>
                          </a:ln>
                          <a:solidFill>
                            <a:schemeClr val="tx1"/>
                          </a:solidFill>
                          <a:effectLst/>
                          <a:latin typeface="+mn-ea"/>
                          <a:ea typeface="+mn-ea"/>
                        </a:rPr>
                        <a:t> </a:t>
                      </a:r>
                      <a:r>
                        <a:rPr kumimoji="1" lang="en-US" altLang="ja-JP" sz="1800" b="0" i="0" u="none" strike="noStrike" cap="none" normalizeH="0" baseline="0" dirty="0">
                          <a:ln>
                            <a:noFill/>
                          </a:ln>
                          <a:solidFill>
                            <a:schemeClr val="tx1"/>
                          </a:solidFill>
                          <a:effectLst/>
                          <a:latin typeface="+mn-ea"/>
                          <a:ea typeface="+mn-ea"/>
                        </a:rPr>
                        <a:t>80</a:t>
                      </a:r>
                      <a:r>
                        <a:rPr kumimoji="1" lang="ja-JP" altLang="en-US" sz="1800" b="0" i="0" u="none" strike="noStrike" cap="none" normalizeH="0" baseline="0" dirty="0">
                          <a:ln>
                            <a:noFill/>
                          </a:ln>
                          <a:solidFill>
                            <a:schemeClr val="tx1"/>
                          </a:solidFill>
                          <a:effectLst/>
                          <a:latin typeface="+mn-ea"/>
                          <a:ea typeface="+mn-ea"/>
                        </a:rPr>
                        <a:t>分</a:t>
                      </a:r>
                      <a:r>
                        <a:rPr kumimoji="1" lang="en-US" altLang="ja-JP" sz="1800" b="0" i="0" u="none" strike="noStrike" cap="none" normalizeH="0" baseline="0" dirty="0">
                          <a:ln>
                            <a:noFill/>
                          </a:ln>
                          <a:solidFill>
                            <a:schemeClr val="tx1"/>
                          </a:solidFill>
                          <a:effectLst/>
                          <a:latin typeface="+mn-ea"/>
                          <a:ea typeface="+mn-ea"/>
                        </a:rPr>
                        <a:t>)</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1797512"/>
                  </a:ext>
                </a:extLst>
              </a:tr>
              <a:tr h="478790">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オープニング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8312723"/>
                  </a:ext>
                </a:extLst>
              </a:tr>
              <a:tr h="624469">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１．審査資料の説明</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提案者のプレゼンテーション</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鎌田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35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695116"/>
                  </a:ext>
                </a:extLst>
              </a:tr>
              <a:tr h="657922">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２．</a:t>
                      </a:r>
                      <a:r>
                        <a:rPr kumimoji="1" lang="en-US" altLang="ja-JP" sz="1800" b="0" i="0" u="none" strike="noStrike" cap="none" normalizeH="0" baseline="0" dirty="0">
                          <a:ln>
                            <a:noFill/>
                          </a:ln>
                          <a:solidFill>
                            <a:schemeClr val="tx1"/>
                          </a:solidFill>
                          <a:effectLst/>
                          <a:latin typeface="+mn-ea"/>
                          <a:ea typeface="+mn-ea"/>
                        </a:rPr>
                        <a:t>Clarification</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内容理解のための</a:t>
                      </a:r>
                      <a:r>
                        <a:rPr kumimoji="1" lang="en-US" altLang="ja-JP" sz="1800" b="0" i="0" u="none" strike="noStrike" cap="none" normalizeH="0" baseline="0" dirty="0">
                          <a:ln>
                            <a:noFill/>
                          </a:ln>
                          <a:solidFill>
                            <a:schemeClr val="tx1"/>
                          </a:solidFill>
                          <a:effectLst/>
                          <a:latin typeface="+mn-ea"/>
                          <a:ea typeface="+mn-ea"/>
                        </a:rPr>
                        <a:t>Q&amp;A</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173043"/>
                  </a:ext>
                </a:extLst>
              </a:tr>
              <a:tr h="603732">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３．議論</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・本テーマの成果・課題について</a:t>
                      </a:r>
                      <a:endParaRPr kumimoji="1" lang="en-US" altLang="ja-JP" sz="1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・今後の計画について</a:t>
                      </a:r>
                      <a:endParaRPr kumimoji="1" lang="en-US" altLang="ja-JP"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25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9018854"/>
                  </a:ext>
                </a:extLst>
              </a:tr>
              <a:tr h="692877">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４．講評</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テーマクローズについて</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各部長</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センター長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8806597"/>
                  </a:ext>
                </a:extLst>
              </a:tr>
              <a:tr h="604492">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クロージング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076827"/>
                  </a:ext>
                </a:extLst>
              </a:tr>
            </a:tbl>
          </a:graphicData>
        </a:graphic>
      </p:graphicFrame>
      <p:sp>
        <p:nvSpPr>
          <p:cNvPr id="8" name="テキスト ボックス 7">
            <a:extLst>
              <a:ext uri="{FF2B5EF4-FFF2-40B4-BE49-F238E27FC236}">
                <a16:creationId xmlns:a16="http://schemas.microsoft.com/office/drawing/2014/main" id="{DD84AED0-6093-4566-9472-4C010B3ECD54}"/>
              </a:ext>
            </a:extLst>
          </p:cNvPr>
          <p:cNvSpPr txBox="1"/>
          <p:nvPr/>
        </p:nvSpPr>
        <p:spPr>
          <a:xfrm>
            <a:off x="10036579" y="2019569"/>
            <a:ext cx="761747" cy="3970318"/>
          </a:xfrm>
          <a:prstGeom prst="rect">
            <a:avLst/>
          </a:prstGeom>
          <a:noFill/>
        </p:spPr>
        <p:txBody>
          <a:bodyPr wrap="none" rtlCol="0">
            <a:spAutoFit/>
          </a:bodyPr>
          <a:lstStyle/>
          <a:p>
            <a:r>
              <a:rPr lang="en-US" altLang="ja-JP" sz="1400" dirty="0"/>
              <a:t>08</a:t>
            </a:r>
            <a:r>
              <a:rPr kumimoji="1" lang="ja-JP" altLang="en-US" sz="1400" dirty="0"/>
              <a:t>：</a:t>
            </a:r>
            <a:r>
              <a:rPr kumimoji="1" lang="en-US" altLang="ja-JP" sz="1400" dirty="0"/>
              <a:t>30</a:t>
            </a:r>
          </a:p>
          <a:p>
            <a:endParaRPr kumimoji="1" lang="en-US" altLang="ja-JP" sz="1400" dirty="0"/>
          </a:p>
          <a:p>
            <a:r>
              <a:rPr lang="en-US" altLang="ja-JP" sz="1400" dirty="0"/>
              <a:t>08</a:t>
            </a:r>
            <a:r>
              <a:rPr lang="ja-JP" altLang="en-US" sz="1400" dirty="0"/>
              <a:t>：</a:t>
            </a:r>
            <a:r>
              <a:rPr lang="en-US" altLang="ja-JP" sz="1400" dirty="0"/>
              <a:t>31</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06</a:t>
            </a:r>
          </a:p>
          <a:p>
            <a:endParaRPr kumimoji="1" lang="en-US" altLang="ja-JP" sz="1400" dirty="0"/>
          </a:p>
          <a:p>
            <a:endParaRPr kumimoji="1" lang="en-US" altLang="ja-JP" sz="1400" dirty="0"/>
          </a:p>
          <a:p>
            <a:r>
              <a:rPr lang="en-US" altLang="ja-JP" sz="1400" dirty="0"/>
              <a:t>09</a:t>
            </a:r>
            <a:r>
              <a:rPr lang="ja-JP" altLang="en-US" sz="1400" dirty="0"/>
              <a:t>：</a:t>
            </a:r>
            <a:r>
              <a:rPr lang="en-US" altLang="ja-JP" sz="1400" dirty="0"/>
              <a:t>15</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40</a:t>
            </a:r>
          </a:p>
          <a:p>
            <a:endParaRPr lang="en-US" altLang="ja-JP" sz="1400" dirty="0"/>
          </a:p>
          <a:p>
            <a:endParaRPr lang="en-US" altLang="ja-JP" sz="1400" dirty="0"/>
          </a:p>
          <a:p>
            <a:r>
              <a:rPr lang="en-US" altLang="ja-JP" sz="1400" dirty="0"/>
              <a:t>09</a:t>
            </a:r>
            <a:r>
              <a:rPr lang="ja-JP" altLang="en-US" sz="1400" dirty="0"/>
              <a:t>：</a:t>
            </a:r>
            <a:r>
              <a:rPr lang="en-US" altLang="ja-JP" sz="1400" dirty="0"/>
              <a:t>49</a:t>
            </a:r>
          </a:p>
          <a:p>
            <a:endParaRPr kumimoji="1" lang="en-US" altLang="ja-JP" sz="1400" dirty="0"/>
          </a:p>
          <a:p>
            <a:endParaRPr lang="en-US" altLang="ja-JP" sz="1400" dirty="0"/>
          </a:p>
          <a:p>
            <a:r>
              <a:rPr lang="en-US" altLang="ja-JP" sz="1400" dirty="0"/>
              <a:t>09</a:t>
            </a:r>
            <a:r>
              <a:rPr kumimoji="1" lang="ja-JP" altLang="en-US" sz="1400" dirty="0"/>
              <a:t>：</a:t>
            </a:r>
            <a:r>
              <a:rPr kumimoji="1" lang="en-US" altLang="ja-JP" sz="1400" dirty="0"/>
              <a:t>50</a:t>
            </a:r>
          </a:p>
        </p:txBody>
      </p:sp>
    </p:spTree>
    <p:extLst>
      <p:ext uri="{BB962C8B-B14F-4D97-AF65-F5344CB8AC3E}">
        <p14:creationId xmlns:p14="http://schemas.microsoft.com/office/powerpoint/2010/main" val="19593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スケジュール（予定と実績）</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249663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体制</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37" name="四角形: 角を丸くする 8">
            <a:extLst>
              <a:ext uri="{FF2B5EF4-FFF2-40B4-BE49-F238E27FC236}">
                <a16:creationId xmlns:a16="http://schemas.microsoft.com/office/drawing/2014/main" id="{978753CD-C4E8-C938-01D8-D7B8114B68BC}"/>
              </a:ext>
            </a:extLst>
          </p:cNvPr>
          <p:cNvSpPr/>
          <p:nvPr/>
        </p:nvSpPr>
        <p:spPr>
          <a:xfrm>
            <a:off x="1476374" y="2028437"/>
            <a:ext cx="5647767" cy="21145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9">
            <a:extLst>
              <a:ext uri="{FF2B5EF4-FFF2-40B4-BE49-F238E27FC236}">
                <a16:creationId xmlns:a16="http://schemas.microsoft.com/office/drawing/2014/main" id="{369046EC-7E3C-ED31-7D1F-3F4E1618CCB0}"/>
              </a:ext>
            </a:extLst>
          </p:cNvPr>
          <p:cNvSpPr/>
          <p:nvPr/>
        </p:nvSpPr>
        <p:spPr>
          <a:xfrm>
            <a:off x="8339595" y="2028437"/>
            <a:ext cx="1963280" cy="21145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descr="名称未設定-4-21.png">
            <a:extLst>
              <a:ext uri="{FF2B5EF4-FFF2-40B4-BE49-F238E27FC236}">
                <a16:creationId xmlns:a16="http://schemas.microsoft.com/office/drawing/2014/main" id="{2ACFD11E-1C54-5815-B663-5237A5192E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472" b="16638"/>
          <a:stretch/>
        </p:blipFill>
        <p:spPr>
          <a:xfrm>
            <a:off x="2628600" y="1629446"/>
            <a:ext cx="2115141" cy="714328"/>
          </a:xfrm>
          <a:prstGeom prst="rect">
            <a:avLst/>
          </a:prstGeom>
          <a:solidFill>
            <a:schemeClr val="bg1"/>
          </a:solidFill>
        </p:spPr>
      </p:pic>
      <p:pic>
        <p:nvPicPr>
          <p:cNvPr id="41" name="図 40">
            <a:extLst>
              <a:ext uri="{FF2B5EF4-FFF2-40B4-BE49-F238E27FC236}">
                <a16:creationId xmlns:a16="http://schemas.microsoft.com/office/drawing/2014/main" id="{6222896D-324B-FA7A-BF95-DD20ADD4BB6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0661" y="1516876"/>
            <a:ext cx="1621148" cy="1235783"/>
          </a:xfrm>
          <a:prstGeom prst="rect">
            <a:avLst/>
          </a:prstGeom>
          <a:solidFill>
            <a:schemeClr val="bg1"/>
          </a:solidFill>
        </p:spPr>
      </p:pic>
      <p:sp>
        <p:nvSpPr>
          <p:cNvPr id="47" name="テキスト ボックス 46">
            <a:extLst>
              <a:ext uri="{FF2B5EF4-FFF2-40B4-BE49-F238E27FC236}">
                <a16:creationId xmlns:a16="http://schemas.microsoft.com/office/drawing/2014/main" id="{0292809D-6E62-D155-7643-75CB81C7F572}"/>
              </a:ext>
            </a:extLst>
          </p:cNvPr>
          <p:cNvSpPr txBox="1"/>
          <p:nvPr/>
        </p:nvSpPr>
        <p:spPr>
          <a:xfrm>
            <a:off x="8616410" y="3020978"/>
            <a:ext cx="1477863" cy="553998"/>
          </a:xfrm>
          <a:prstGeom prst="rect">
            <a:avLst/>
          </a:prstGeom>
          <a:solidFill>
            <a:schemeClr val="bg1"/>
          </a:solidFill>
        </p:spPr>
        <p:txBody>
          <a:bodyPr wrap="square" lIns="0" tIns="0" rIns="0" bIns="0" rtlCol="0">
            <a:spAutoFit/>
          </a:bodyPr>
          <a:lstStyle/>
          <a:p>
            <a:r>
              <a:rPr kumimoji="1" lang="ja-JP" altLang="en-US" dirty="0"/>
              <a:t>安田研究室</a:t>
            </a:r>
            <a:endParaRPr kumimoji="1" lang="en-US" altLang="ja-JP" dirty="0"/>
          </a:p>
          <a:p>
            <a:r>
              <a:rPr kumimoji="1" lang="ja-JP" altLang="en-US" dirty="0"/>
              <a:t>：最適化技術</a:t>
            </a:r>
          </a:p>
        </p:txBody>
      </p:sp>
      <p:sp>
        <p:nvSpPr>
          <p:cNvPr id="48" name="テキスト ボックス 47">
            <a:extLst>
              <a:ext uri="{FF2B5EF4-FFF2-40B4-BE49-F238E27FC236}">
                <a16:creationId xmlns:a16="http://schemas.microsoft.com/office/drawing/2014/main" id="{5A16EB50-C720-910E-6E66-E789927150F6}"/>
              </a:ext>
            </a:extLst>
          </p:cNvPr>
          <p:cNvSpPr txBox="1"/>
          <p:nvPr/>
        </p:nvSpPr>
        <p:spPr>
          <a:xfrm>
            <a:off x="1650927" y="2988368"/>
            <a:ext cx="730969" cy="276999"/>
          </a:xfrm>
          <a:prstGeom prst="rect">
            <a:avLst/>
          </a:prstGeom>
          <a:solidFill>
            <a:schemeClr val="bg1"/>
          </a:solidFill>
        </p:spPr>
        <p:txBody>
          <a:bodyPr wrap="none" lIns="0" tIns="0" rIns="0" bIns="0" rtlCol="0">
            <a:spAutoFit/>
          </a:bodyPr>
          <a:lstStyle/>
          <a:p>
            <a:r>
              <a:rPr kumimoji="1" lang="ja-JP" altLang="en-US" dirty="0"/>
              <a:t>鎌田</a:t>
            </a:r>
            <a:r>
              <a:rPr lang="en-US" altLang="ja-JP" dirty="0"/>
              <a:t>TL</a:t>
            </a:r>
            <a:endParaRPr kumimoji="1" lang="ja-JP" altLang="en-US" dirty="0"/>
          </a:p>
        </p:txBody>
      </p:sp>
      <p:cxnSp>
        <p:nvCxnSpPr>
          <p:cNvPr id="49" name="コネクタ: カギ線 15">
            <a:extLst>
              <a:ext uri="{FF2B5EF4-FFF2-40B4-BE49-F238E27FC236}">
                <a16:creationId xmlns:a16="http://schemas.microsoft.com/office/drawing/2014/main" id="{00F4B3F4-3692-B81E-D26F-D5C0AD29F2A7}"/>
              </a:ext>
            </a:extLst>
          </p:cNvPr>
          <p:cNvCxnSpPr>
            <a:cxnSpLocks/>
            <a:stCxn id="48" idx="3"/>
            <a:endCxn id="50" idx="1"/>
          </p:cNvCxnSpPr>
          <p:nvPr/>
        </p:nvCxnSpPr>
        <p:spPr>
          <a:xfrm flipV="1">
            <a:off x="2381896" y="2642119"/>
            <a:ext cx="1076870" cy="484749"/>
          </a:xfrm>
          <a:prstGeom prst="bentConnector3">
            <a:avLst>
              <a:gd name="adj1" fmla="val 32310"/>
            </a:avLst>
          </a:prstGeom>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D0A7E51-B84A-BF35-A606-D539C4CF272B}"/>
              </a:ext>
            </a:extLst>
          </p:cNvPr>
          <p:cNvSpPr txBox="1"/>
          <p:nvPr/>
        </p:nvSpPr>
        <p:spPr>
          <a:xfrm>
            <a:off x="3458766" y="2503619"/>
            <a:ext cx="3233257" cy="276999"/>
          </a:xfrm>
          <a:prstGeom prst="rect">
            <a:avLst/>
          </a:prstGeom>
          <a:solidFill>
            <a:schemeClr val="bg1"/>
          </a:solidFill>
        </p:spPr>
        <p:txBody>
          <a:bodyPr wrap="none" lIns="0" tIns="0" rIns="0" bIns="0" rtlCol="0">
            <a:spAutoFit/>
          </a:bodyPr>
          <a:lstStyle/>
          <a:p>
            <a:r>
              <a:rPr kumimoji="1" lang="ja-JP" altLang="en-US" dirty="0"/>
              <a:t>鵜飼、征矢、鎌田：モデリング技術</a:t>
            </a:r>
          </a:p>
        </p:txBody>
      </p:sp>
      <p:sp>
        <p:nvSpPr>
          <p:cNvPr id="51" name="テキスト ボックス 50">
            <a:extLst>
              <a:ext uri="{FF2B5EF4-FFF2-40B4-BE49-F238E27FC236}">
                <a16:creationId xmlns:a16="http://schemas.microsoft.com/office/drawing/2014/main" id="{ABFC0F6C-2C85-565E-AB41-110534D94EA6}"/>
              </a:ext>
            </a:extLst>
          </p:cNvPr>
          <p:cNvSpPr txBox="1"/>
          <p:nvPr/>
        </p:nvSpPr>
        <p:spPr>
          <a:xfrm>
            <a:off x="3458766" y="2988367"/>
            <a:ext cx="1846659" cy="276999"/>
          </a:xfrm>
          <a:prstGeom prst="rect">
            <a:avLst/>
          </a:prstGeom>
          <a:solidFill>
            <a:schemeClr val="bg1"/>
          </a:solidFill>
        </p:spPr>
        <p:txBody>
          <a:bodyPr wrap="none" lIns="0" tIns="0" rIns="0" bIns="0" rtlCol="0">
            <a:spAutoFit/>
          </a:bodyPr>
          <a:lstStyle/>
          <a:p>
            <a:r>
              <a:rPr kumimoji="1" lang="ja-JP" altLang="en-US" dirty="0"/>
              <a:t>熊谷：最適化技術</a:t>
            </a:r>
          </a:p>
        </p:txBody>
      </p:sp>
      <p:cxnSp>
        <p:nvCxnSpPr>
          <p:cNvPr id="52" name="コネクタ: カギ線 23">
            <a:extLst>
              <a:ext uri="{FF2B5EF4-FFF2-40B4-BE49-F238E27FC236}">
                <a16:creationId xmlns:a16="http://schemas.microsoft.com/office/drawing/2014/main" id="{7C88FC96-946A-4542-261F-1DD13E22BC2D}"/>
              </a:ext>
            </a:extLst>
          </p:cNvPr>
          <p:cNvCxnSpPr>
            <a:cxnSpLocks/>
            <a:stCxn id="48" idx="3"/>
            <a:endCxn id="51" idx="1"/>
          </p:cNvCxnSpPr>
          <p:nvPr/>
        </p:nvCxnSpPr>
        <p:spPr>
          <a:xfrm flipV="1">
            <a:off x="2381896" y="3126867"/>
            <a:ext cx="1076870"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D0BD03D-4709-E0EC-77A7-69106A267E0D}"/>
              </a:ext>
            </a:extLst>
          </p:cNvPr>
          <p:cNvSpPr txBox="1"/>
          <p:nvPr/>
        </p:nvSpPr>
        <p:spPr>
          <a:xfrm>
            <a:off x="3076897" y="3450488"/>
            <a:ext cx="3736600" cy="553998"/>
          </a:xfrm>
          <a:prstGeom prst="rect">
            <a:avLst/>
          </a:prstGeom>
          <a:solidFill>
            <a:schemeClr val="bg1"/>
          </a:solidFill>
        </p:spPr>
        <p:txBody>
          <a:bodyPr wrap="none" lIns="0" tIns="0" rIns="0" bIns="0" rtlCol="0">
            <a:spAutoFit/>
          </a:bodyPr>
          <a:lstStyle/>
          <a:p>
            <a:r>
              <a:rPr kumimoji="1" lang="en-US" altLang="ja-JP" dirty="0" err="1"/>
              <a:t>OEGr</a:t>
            </a:r>
            <a:r>
              <a:rPr kumimoji="1" lang="en-US" altLang="ja-JP" dirty="0"/>
              <a:t>.</a:t>
            </a:r>
            <a:r>
              <a:rPr kumimoji="1" lang="ja-JP" altLang="en-US" dirty="0"/>
              <a:t> </a:t>
            </a:r>
            <a:r>
              <a:rPr lang="ja-JP" altLang="en-US" dirty="0"/>
              <a:t>最適化チームメンバー</a:t>
            </a:r>
            <a:r>
              <a:rPr kumimoji="1" lang="ja-JP" altLang="en-US" dirty="0"/>
              <a:t>：</a:t>
            </a:r>
            <a:endParaRPr kumimoji="1" lang="en-US" altLang="ja-JP" dirty="0"/>
          </a:p>
          <a:p>
            <a:r>
              <a:rPr kumimoji="1" lang="ja-JP" altLang="en-US" dirty="0"/>
              <a:t>      技術アドバイス、</a:t>
            </a:r>
            <a:r>
              <a:rPr kumimoji="1" lang="en-US" altLang="ja-JP" dirty="0"/>
              <a:t>FS</a:t>
            </a:r>
            <a:r>
              <a:rPr kumimoji="1" lang="ja-JP" altLang="en-US" dirty="0"/>
              <a:t>・実証実験実施</a:t>
            </a:r>
          </a:p>
        </p:txBody>
      </p:sp>
      <p:sp>
        <p:nvSpPr>
          <p:cNvPr id="54" name="テキスト ボックス 53">
            <a:extLst>
              <a:ext uri="{FF2B5EF4-FFF2-40B4-BE49-F238E27FC236}">
                <a16:creationId xmlns:a16="http://schemas.microsoft.com/office/drawing/2014/main" id="{69A77E50-3058-6591-2A00-5A8EA89F1CA6}"/>
              </a:ext>
            </a:extLst>
          </p:cNvPr>
          <p:cNvSpPr txBox="1"/>
          <p:nvPr/>
        </p:nvSpPr>
        <p:spPr>
          <a:xfrm>
            <a:off x="1596429" y="2195700"/>
            <a:ext cx="655629" cy="307777"/>
          </a:xfrm>
          <a:prstGeom prst="rect">
            <a:avLst/>
          </a:prstGeom>
          <a:solidFill>
            <a:schemeClr val="bg1"/>
          </a:solidFill>
        </p:spPr>
        <p:txBody>
          <a:bodyPr wrap="none" lIns="0" tIns="0" rIns="0" bIns="0" rtlCol="0">
            <a:spAutoFit/>
          </a:bodyPr>
          <a:lstStyle/>
          <a:p>
            <a:r>
              <a:rPr kumimoji="1" lang="ja-JP" altLang="en-US" sz="2000"/>
              <a:t>計</a:t>
            </a:r>
            <a:r>
              <a:rPr kumimoji="1" lang="en-US" altLang="ja-JP" sz="2000" dirty="0"/>
              <a:t>9</a:t>
            </a:r>
            <a:r>
              <a:rPr kumimoji="1" lang="ja-JP" altLang="en-US" sz="2000"/>
              <a:t>名</a:t>
            </a:r>
            <a:endParaRPr kumimoji="1" lang="ja-JP" altLang="en-US" sz="2000" dirty="0"/>
          </a:p>
        </p:txBody>
      </p:sp>
      <p:cxnSp>
        <p:nvCxnSpPr>
          <p:cNvPr id="55" name="コネクタ: カギ線 30">
            <a:extLst>
              <a:ext uri="{FF2B5EF4-FFF2-40B4-BE49-F238E27FC236}">
                <a16:creationId xmlns:a16="http://schemas.microsoft.com/office/drawing/2014/main" id="{F6B7156D-1D5D-9603-7451-60B95FCDBDD3}"/>
              </a:ext>
            </a:extLst>
          </p:cNvPr>
          <p:cNvCxnSpPr>
            <a:cxnSpLocks/>
            <a:stCxn id="48" idx="3"/>
            <a:endCxn id="53" idx="1"/>
          </p:cNvCxnSpPr>
          <p:nvPr/>
        </p:nvCxnSpPr>
        <p:spPr>
          <a:xfrm>
            <a:off x="2381896" y="3126868"/>
            <a:ext cx="695001" cy="6006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6" name="矢印: 左右 42">
            <a:extLst>
              <a:ext uri="{FF2B5EF4-FFF2-40B4-BE49-F238E27FC236}">
                <a16:creationId xmlns:a16="http://schemas.microsoft.com/office/drawing/2014/main" id="{DD616277-E8D4-F700-5C5C-1D1919FA519D}"/>
              </a:ext>
            </a:extLst>
          </p:cNvPr>
          <p:cNvSpPr/>
          <p:nvPr/>
        </p:nvSpPr>
        <p:spPr>
          <a:xfrm>
            <a:off x="7438457" y="2995718"/>
            <a:ext cx="692150" cy="296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E94851B-5566-AF57-767D-95AC7D5FC4E2}"/>
              </a:ext>
            </a:extLst>
          </p:cNvPr>
          <p:cNvSpPr txBox="1"/>
          <p:nvPr/>
        </p:nvSpPr>
        <p:spPr>
          <a:xfrm>
            <a:off x="7295207" y="2642118"/>
            <a:ext cx="978650" cy="276999"/>
          </a:xfrm>
          <a:prstGeom prst="rect">
            <a:avLst/>
          </a:prstGeom>
          <a:noFill/>
        </p:spPr>
        <p:txBody>
          <a:bodyPr wrap="square" lIns="0" tIns="0" rIns="0" bIns="0" rtlCol="0">
            <a:spAutoFit/>
          </a:bodyPr>
          <a:lstStyle/>
          <a:p>
            <a:pPr algn="ctr"/>
            <a:r>
              <a:rPr kumimoji="1" lang="ja-JP" altLang="en-US" dirty="0"/>
              <a:t>共同研究</a:t>
            </a:r>
          </a:p>
        </p:txBody>
      </p:sp>
      <p:sp>
        <p:nvSpPr>
          <p:cNvPr id="58" name="吹き出し: 四角形 57">
            <a:extLst>
              <a:ext uri="{FF2B5EF4-FFF2-40B4-BE49-F238E27FC236}">
                <a16:creationId xmlns:a16="http://schemas.microsoft.com/office/drawing/2014/main" id="{85CB0102-5ED3-5949-BAB5-A2A4A806F178}"/>
              </a:ext>
            </a:extLst>
          </p:cNvPr>
          <p:cNvSpPr/>
          <p:nvPr/>
        </p:nvSpPr>
        <p:spPr>
          <a:xfrm>
            <a:off x="6815577" y="4564390"/>
            <a:ext cx="3648298" cy="865274"/>
          </a:xfrm>
          <a:prstGeom prst="wedgeRectCallout">
            <a:avLst>
              <a:gd name="adj1" fmla="val 17320"/>
              <a:gd name="adj2" fmla="val -8738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FY2020</a:t>
            </a:r>
            <a:r>
              <a:rPr kumimoji="1" lang="ja-JP" altLang="en-US" dirty="0">
                <a:solidFill>
                  <a:schemeClr val="bg1"/>
                </a:solidFill>
              </a:rPr>
              <a:t>～</a:t>
            </a:r>
            <a:r>
              <a:rPr kumimoji="1" lang="en-US" altLang="ja-JP" dirty="0">
                <a:solidFill>
                  <a:schemeClr val="bg1"/>
                </a:solidFill>
              </a:rPr>
              <a:t>FY2023</a:t>
            </a:r>
            <a:r>
              <a:rPr kumimoji="1" lang="ja-JP" altLang="en-US" dirty="0">
                <a:solidFill>
                  <a:schemeClr val="bg1"/>
                </a:solidFill>
              </a:rPr>
              <a:t>の</a:t>
            </a:r>
            <a:r>
              <a:rPr kumimoji="1" lang="en-US" altLang="ja-JP" dirty="0">
                <a:solidFill>
                  <a:schemeClr val="bg1"/>
                </a:solidFill>
              </a:rPr>
              <a:t>4</a:t>
            </a:r>
            <a:r>
              <a:rPr kumimoji="1" lang="ja-JP" altLang="en-US" dirty="0">
                <a:solidFill>
                  <a:schemeClr val="bg1"/>
                </a:solidFill>
              </a:rPr>
              <a:t>年間実施</a:t>
            </a:r>
            <a:endParaRPr kumimoji="1" lang="en-US" altLang="ja-JP" dirty="0">
              <a:solidFill>
                <a:schemeClr val="bg1"/>
              </a:solidFill>
            </a:endParaRPr>
          </a:p>
          <a:p>
            <a:pPr algn="ctr"/>
            <a:r>
              <a:rPr kumimoji="1" lang="ja-JP" altLang="en-US" dirty="0">
                <a:solidFill>
                  <a:schemeClr val="bg1"/>
                </a:solidFill>
              </a:rPr>
              <a:t>（</a:t>
            </a:r>
            <a:r>
              <a:rPr kumimoji="1" lang="en-US" altLang="ja-JP" dirty="0">
                <a:solidFill>
                  <a:schemeClr val="bg1"/>
                </a:solidFill>
              </a:rPr>
              <a:t>2024</a:t>
            </a:r>
            <a:r>
              <a:rPr kumimoji="1" lang="ja-JP" altLang="en-US" dirty="0">
                <a:solidFill>
                  <a:schemeClr val="bg1"/>
                </a:solidFill>
              </a:rPr>
              <a:t>年</a:t>
            </a:r>
            <a:r>
              <a:rPr kumimoji="1" lang="en-US" altLang="ja-JP" dirty="0">
                <a:solidFill>
                  <a:schemeClr val="bg1"/>
                </a:solidFill>
              </a:rPr>
              <a:t>3</a:t>
            </a:r>
            <a:r>
              <a:rPr kumimoji="1" lang="ja-JP" altLang="en-US" dirty="0">
                <a:solidFill>
                  <a:schemeClr val="bg1"/>
                </a:solidFill>
              </a:rPr>
              <a:t>月で契約終了）</a:t>
            </a:r>
            <a:endParaRPr kumimoji="1" lang="en-US" altLang="ja-JP" dirty="0">
              <a:solidFill>
                <a:schemeClr val="bg1"/>
              </a:solidFill>
            </a:endParaRPr>
          </a:p>
        </p:txBody>
      </p:sp>
    </p:spTree>
    <p:extLst>
      <p:ext uri="{BB962C8B-B14F-4D97-AF65-F5344CB8AC3E}">
        <p14:creationId xmlns:p14="http://schemas.microsoft.com/office/powerpoint/2010/main" val="219218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solidFill>
                  <a:srgbClr val="FF0000"/>
                </a:solidFill>
              </a:rPr>
              <a:t>技術検証結果・成果</a:t>
            </a:r>
            <a:endParaRPr lang="en-US" altLang="ja-JP" sz="2000" dirty="0">
              <a:solidFill>
                <a:srgbClr val="FF0000"/>
              </a:solidFill>
            </a:endParaRPr>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257929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技</a:t>
            </a:r>
            <a:r>
              <a:rPr lang="ja-JP" altLang="en-US" sz="1200" dirty="0"/>
              <a:t>術検証結果・成果  </a:t>
            </a:r>
            <a:r>
              <a:rPr lang="ja-JP" altLang="en-US" dirty="0"/>
              <a:t>▶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a:t>
            </a:r>
            <a:r>
              <a:rPr kumimoji="1" lang="en-US" altLang="ja-JP" dirty="0"/>
              <a:t>K-SID</a:t>
            </a:r>
            <a:r>
              <a:rPr kumimoji="1" lang="ja-JP" altLang="en-US" dirty="0"/>
              <a:t>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6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pic>
        <p:nvPicPr>
          <p:cNvPr id="13" name="グラフィックス 12" descr="ゲーム コントローラー 単色塗りつぶし">
            <a:extLst>
              <a:ext uri="{FF2B5EF4-FFF2-40B4-BE49-F238E27FC236}">
                <a16:creationId xmlns:a16="http://schemas.microsoft.com/office/drawing/2014/main" id="{3433CB66-4A8D-8029-761F-DE29CF5D5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982" y="5043587"/>
            <a:ext cx="502291" cy="502291"/>
          </a:xfrm>
          <a:prstGeom prst="rect">
            <a:avLst/>
          </a:prstGeom>
        </p:spPr>
      </p:pic>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473805894"/>
              </p:ext>
            </p:extLst>
          </p:nvPr>
        </p:nvGraphicFramePr>
        <p:xfrm>
          <a:off x="6686547" y="2357458"/>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7" y="5209626"/>
            <a:ext cx="3698424" cy="923330"/>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055999A1-3FEE-16B3-571B-F4446F8C4BAA}"/>
                  </a:ext>
                </a:extLst>
              </p:cNvPr>
              <p:cNvSpPr txBox="1"/>
              <p:nvPr/>
            </p:nvSpPr>
            <p:spPr>
              <a:xfrm>
                <a:off x="5181170" y="4840951"/>
                <a:ext cx="831715" cy="307777"/>
              </a:xfrm>
              <a:prstGeom prst="rect">
                <a:avLst/>
              </a:prstGeom>
              <a:noFill/>
            </p:spPr>
            <p:txBody>
              <a:bodyPr wrap="square" rtlCol="0" anchor="ctr">
                <a:spAutoFit/>
              </a:bodyPr>
              <a:lstStyle/>
              <a:p>
                <a:pPr algn="ctr"/>
                <a:r>
                  <a:rPr kumimoji="1" lang="ja-JP" altLang="en-US" sz="1400" dirty="0"/>
                  <a:t>制御量</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p:sp>
            <p:nvSpPr>
              <p:cNvPr id="22" name="テキスト ボックス 21">
                <a:extLst>
                  <a:ext uri="{FF2B5EF4-FFF2-40B4-BE49-F238E27FC236}">
                    <a16:creationId xmlns:a16="http://schemas.microsoft.com/office/drawing/2014/main" id="{055999A1-3FEE-16B3-571B-F4446F8C4BAA}"/>
                  </a:ext>
                </a:extLst>
              </p:cNvPr>
              <p:cNvSpPr txBox="1">
                <a:spLocks noRot="1" noChangeAspect="1" noMove="1" noResize="1" noEditPoints="1" noAdjustHandles="1" noChangeArrowheads="1" noChangeShapeType="1" noTextEdit="1"/>
              </p:cNvSpPr>
              <p:nvPr/>
            </p:nvSpPr>
            <p:spPr>
              <a:xfrm>
                <a:off x="5181170" y="4840951"/>
                <a:ext cx="831715" cy="307777"/>
              </a:xfrm>
              <a:prstGeom prst="rect">
                <a:avLst/>
              </a:prstGeom>
              <a:blipFill>
                <a:blip r:embed="rId8"/>
                <a:stretch>
                  <a:fillRect l="-1471" t="-1961" r="-22059" b="-19608"/>
                </a:stretch>
              </a:blipFill>
            </p:spPr>
            <p:txBody>
              <a:bodyPr/>
              <a:lstStyle/>
              <a:p>
                <a:r>
                  <a:rPr lang="ja-JP" altLang="en-US">
                    <a:noFill/>
                  </a:rPr>
                  <a:t> </a:t>
                </a:r>
              </a:p>
            </p:txBody>
          </p:sp>
        </mc:Fallback>
      </mc:AlternateContent>
      <p:pic>
        <p:nvPicPr>
          <p:cNvPr id="29" name="グラフィックス 28" descr="歯車付きの頭 単色塗りつぶし">
            <a:extLst>
              <a:ext uri="{FF2B5EF4-FFF2-40B4-BE49-F238E27FC236}">
                <a16:creationId xmlns:a16="http://schemas.microsoft.com/office/drawing/2014/main" id="{DAA214EE-E9A9-0978-B578-596935F591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83907" y="3413409"/>
            <a:ext cx="464901" cy="464901"/>
          </a:xfrm>
          <a:prstGeom prst="rect">
            <a:avLst/>
          </a:prstGeom>
        </p:spPr>
      </p:pic>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A3D6E773-C8F6-9877-4142-F397A5D6ADC3}"/>
                  </a:ext>
                </a:extLst>
              </p:cNvPr>
              <p:cNvSpPr txBox="1"/>
              <p:nvPr/>
            </p:nvSpPr>
            <p:spPr>
              <a:xfrm>
                <a:off x="2646042" y="2948325"/>
                <a:ext cx="655257" cy="307777"/>
              </a:xfrm>
              <a:prstGeom prst="rect">
                <a:avLst/>
              </a:prstGeom>
              <a:noFill/>
            </p:spPr>
            <p:txBody>
              <a:bodyPr wrap="square" rtlCol="0">
                <a:spAutoFit/>
              </a:bodyPr>
              <a:lstStyle/>
              <a:p>
                <a:pPr algn="ctr"/>
                <a:r>
                  <a:rPr kumimoji="1" lang="ja-JP" altLang="en-US" sz="1400" dirty="0"/>
                  <a:t>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p:sp>
            <p:nvSpPr>
              <p:cNvPr id="40" name="テキスト ボックス 39">
                <a:extLst>
                  <a:ext uri="{FF2B5EF4-FFF2-40B4-BE49-F238E27FC236}">
                    <a16:creationId xmlns:a16="http://schemas.microsoft.com/office/drawing/2014/main" id="{A3D6E773-C8F6-9877-4142-F397A5D6ADC3}"/>
                  </a:ext>
                </a:extLst>
              </p:cNvPr>
              <p:cNvSpPr txBox="1">
                <a:spLocks noRot="1" noChangeAspect="1" noMove="1" noResize="1" noEditPoints="1" noAdjustHandles="1" noChangeArrowheads="1" noChangeShapeType="1" noTextEdit="1"/>
              </p:cNvSpPr>
              <p:nvPr/>
            </p:nvSpPr>
            <p:spPr>
              <a:xfrm>
                <a:off x="2646042" y="2948325"/>
                <a:ext cx="655257" cy="307777"/>
              </a:xfrm>
              <a:prstGeom prst="rect">
                <a:avLst/>
              </a:prstGeom>
              <a:blipFill>
                <a:blip r:embed="rId9"/>
                <a:stretch>
                  <a:fillRect l="-1852" t="-400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2DE393B6-AA54-CA4E-737A-96C14B9CAF26}"/>
                  </a:ext>
                </a:extLst>
              </p:cNvPr>
              <p:cNvSpPr txBox="1"/>
              <p:nvPr/>
            </p:nvSpPr>
            <p:spPr>
              <a:xfrm>
                <a:off x="4904631" y="2946224"/>
                <a:ext cx="959362" cy="307777"/>
              </a:xfrm>
              <a:prstGeom prst="rect">
                <a:avLst/>
              </a:prstGeom>
              <a:noFill/>
            </p:spPr>
            <p:txBody>
              <a:bodyPr wrap="square" rtlCol="0">
                <a:spAutoFit/>
              </a:bodyPr>
              <a:lstStyle/>
              <a:p>
                <a:pPr algn="ctr"/>
                <a:r>
                  <a:rPr kumimoji="1" lang="ja-JP" altLang="en-US" sz="1400" dirty="0"/>
                  <a:t>実績値</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p:sp>
            <p:nvSpPr>
              <p:cNvPr id="41" name="テキスト ボックス 40">
                <a:extLst>
                  <a:ext uri="{FF2B5EF4-FFF2-40B4-BE49-F238E27FC236}">
                    <a16:creationId xmlns:a16="http://schemas.microsoft.com/office/drawing/2014/main" id="{2DE393B6-AA54-CA4E-737A-96C14B9CAF26}"/>
                  </a:ext>
                </a:extLst>
              </p:cNvPr>
              <p:cNvSpPr txBox="1">
                <a:spLocks noRot="1" noChangeAspect="1" noMove="1" noResize="1" noEditPoints="1" noAdjustHandles="1" noChangeArrowheads="1" noChangeShapeType="1" noTextEdit="1"/>
              </p:cNvSpPr>
              <p:nvPr/>
            </p:nvSpPr>
            <p:spPr>
              <a:xfrm>
                <a:off x="4904631" y="2946224"/>
                <a:ext cx="959362" cy="307777"/>
              </a:xfrm>
              <a:prstGeom prst="rect">
                <a:avLst/>
              </a:prstGeom>
              <a:blipFill>
                <a:blip r:embed="rId10"/>
                <a:stretch>
                  <a:fillRect t="-1961"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3E6E51FA-E008-5CB5-70C9-4D872A9D0D1B}"/>
                  </a:ext>
                </a:extLst>
              </p:cNvPr>
              <p:cNvSpPr txBox="1"/>
              <p:nvPr/>
            </p:nvSpPr>
            <p:spPr>
              <a:xfrm>
                <a:off x="4904631" y="3491971"/>
                <a:ext cx="959362" cy="307777"/>
              </a:xfrm>
              <a:prstGeom prst="rect">
                <a:avLst/>
              </a:prstGeom>
              <a:noFill/>
            </p:spPr>
            <p:txBody>
              <a:bodyPr wrap="square" rtlCol="0">
                <a:spAutoFit/>
              </a:bodyPr>
              <a:lstStyle/>
              <a:p>
                <a:pPr algn="ctr"/>
                <a:r>
                  <a:rPr kumimoji="1" lang="ja-JP" altLang="en-US" sz="1400" dirty="0"/>
                  <a:t>予測値</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p:sp>
            <p:nvSpPr>
              <p:cNvPr id="42" name="テキスト ボックス 41">
                <a:extLst>
                  <a:ext uri="{FF2B5EF4-FFF2-40B4-BE49-F238E27FC236}">
                    <a16:creationId xmlns:a16="http://schemas.microsoft.com/office/drawing/2014/main" id="{3E6E51FA-E008-5CB5-70C9-4D872A9D0D1B}"/>
                  </a:ext>
                </a:extLst>
              </p:cNvPr>
              <p:cNvSpPr txBox="1">
                <a:spLocks noRot="1" noChangeAspect="1" noMove="1" noResize="1" noEditPoints="1" noAdjustHandles="1" noChangeArrowheads="1" noChangeShapeType="1" noTextEdit="1"/>
              </p:cNvSpPr>
              <p:nvPr/>
            </p:nvSpPr>
            <p:spPr>
              <a:xfrm>
                <a:off x="4904631" y="3491971"/>
                <a:ext cx="959362" cy="307777"/>
              </a:xfrm>
              <a:prstGeom prst="rect">
                <a:avLst/>
              </a:prstGeom>
              <a:blipFill>
                <a:blip r:embed="rId11"/>
                <a:stretch>
                  <a:fillRect t="-4000" r="-11465" b="-20000"/>
                </a:stretch>
              </a:blipFill>
            </p:spPr>
            <p:txBody>
              <a:bodyPr/>
              <a:lstStyle/>
              <a:p>
                <a:r>
                  <a:rPr lang="ja-JP" altLang="en-US">
                    <a:noFill/>
                  </a:rPr>
                  <a:t> </a:t>
                </a:r>
              </a:p>
            </p:txBody>
          </p:sp>
        </mc:Fallback>
      </mc:AlternateContent>
      <p:pic>
        <p:nvPicPr>
          <p:cNvPr id="43" name="グラフィックス 42" descr="工場 単色塗りつぶし">
            <a:extLst>
              <a:ext uri="{FF2B5EF4-FFF2-40B4-BE49-F238E27FC236}">
                <a16:creationId xmlns:a16="http://schemas.microsoft.com/office/drawing/2014/main" id="{E07A430B-5D49-4447-ACE9-2A60290AEC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4313" y="2840519"/>
            <a:ext cx="522948" cy="522948"/>
          </a:xfrm>
          <a:prstGeom prst="rect">
            <a:avLst/>
          </a:prstGeom>
        </p:spPr>
      </p:pic>
      <p:pic>
        <p:nvPicPr>
          <p:cNvPr id="46" name="グラフィックス 45" descr="歯車付きの頭 単色塗りつぶし">
            <a:extLst>
              <a:ext uri="{FF2B5EF4-FFF2-40B4-BE49-F238E27FC236}">
                <a16:creationId xmlns:a16="http://schemas.microsoft.com/office/drawing/2014/main" id="{7432BA57-8D01-D915-D16C-D97EA0B39E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4497" y="5097120"/>
            <a:ext cx="391330" cy="391330"/>
          </a:xfrm>
          <a:prstGeom prst="rect">
            <a:avLst/>
          </a:prstGeom>
        </p:spPr>
      </p:pic>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01F2300B-E3E2-9C7D-EBB0-785C0273C994}"/>
                  </a:ext>
                </a:extLst>
              </p:cNvPr>
              <p:cNvSpPr txBox="1"/>
              <p:nvPr/>
            </p:nvSpPr>
            <p:spPr>
              <a:xfrm>
                <a:off x="3168912" y="4840950"/>
                <a:ext cx="657227" cy="307777"/>
              </a:xfrm>
              <a:prstGeom prst="rect">
                <a:avLst/>
              </a:prstGeom>
              <a:noFill/>
            </p:spPr>
            <p:txBody>
              <a:bodyPr wrap="square" rtlCol="0" anchor="ctr">
                <a:spAutoFit/>
              </a:bodyPr>
              <a:lstStyle/>
              <a:p>
                <a:pPr algn="ctr"/>
                <a:r>
                  <a:rPr kumimoji="1" lang="ja-JP" altLang="en-US" sz="1400" dirty="0"/>
                  <a:t>偏差</a:t>
                </a:r>
                <a14:m>
                  <m:oMath xmlns:m="http://schemas.openxmlformats.org/officeDocument/2006/math">
                    <m:r>
                      <a:rPr kumimoji="1" lang="en-US" altLang="ja-JP" sz="1400" b="0" i="1" smtClean="0">
                        <a:latin typeface="Cambria Math" panose="02040503050406030204" pitchFamily="18" charset="0"/>
                      </a:rPr>
                      <m:t>𝑒</m:t>
                    </m:r>
                  </m:oMath>
                </a14:m>
                <a:endParaRPr kumimoji="1" lang="ja-JP" altLang="en-US" sz="1400" dirty="0"/>
              </a:p>
            </p:txBody>
          </p:sp>
        </mc:Choice>
        <mc:Fallback>
          <p:sp>
            <p:nvSpPr>
              <p:cNvPr id="49" name="テキスト ボックス 48">
                <a:extLst>
                  <a:ext uri="{FF2B5EF4-FFF2-40B4-BE49-F238E27FC236}">
                    <a16:creationId xmlns:a16="http://schemas.microsoft.com/office/drawing/2014/main" id="{01F2300B-E3E2-9C7D-EBB0-785C0273C994}"/>
                  </a:ext>
                </a:extLst>
              </p:cNvPr>
              <p:cNvSpPr txBox="1">
                <a:spLocks noRot="1" noChangeAspect="1" noMove="1" noResize="1" noEditPoints="1" noAdjustHandles="1" noChangeArrowheads="1" noChangeShapeType="1" noTextEdit="1"/>
              </p:cNvSpPr>
              <p:nvPr/>
            </p:nvSpPr>
            <p:spPr>
              <a:xfrm>
                <a:off x="3168912" y="4840950"/>
                <a:ext cx="657227" cy="307777"/>
              </a:xfrm>
              <a:prstGeom prst="rect">
                <a:avLst/>
              </a:prstGeom>
              <a:blipFill>
                <a:blip r:embed="rId12"/>
                <a:stretch>
                  <a:fillRect l="-926" t="-1961"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94CDDC52-B24F-73B4-3C79-E0BF5DBE1870}"/>
                  </a:ext>
                </a:extLst>
              </p:cNvPr>
              <p:cNvSpPr txBox="1"/>
              <p:nvPr/>
            </p:nvSpPr>
            <p:spPr>
              <a:xfrm>
                <a:off x="3908249" y="4840951"/>
                <a:ext cx="1037235" cy="307777"/>
              </a:xfrm>
              <a:prstGeom prst="rect">
                <a:avLst/>
              </a:prstGeom>
              <a:noFill/>
            </p:spPr>
            <p:txBody>
              <a:bodyPr wrap="square" rtlCol="0" anchor="ctr">
                <a:spAutoFit/>
              </a:bodyPr>
              <a:lstStyle/>
              <a:p>
                <a:pPr algn="ctr"/>
                <a:r>
                  <a:rPr kumimoji="1" lang="ja-JP" altLang="en-US" sz="1400" dirty="0"/>
                  <a:t>制御入力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p:sp>
            <p:nvSpPr>
              <p:cNvPr id="50" name="テキスト ボックス 49">
                <a:extLst>
                  <a:ext uri="{FF2B5EF4-FFF2-40B4-BE49-F238E27FC236}">
                    <a16:creationId xmlns:a16="http://schemas.microsoft.com/office/drawing/2014/main" id="{94CDDC52-B24F-73B4-3C79-E0BF5DBE1870}"/>
                  </a:ext>
                </a:extLst>
              </p:cNvPr>
              <p:cNvSpPr txBox="1">
                <a:spLocks noRot="1" noChangeAspect="1" noMove="1" noResize="1" noEditPoints="1" noAdjustHandles="1" noChangeArrowheads="1" noChangeShapeType="1" noTextEdit="1"/>
              </p:cNvSpPr>
              <p:nvPr/>
            </p:nvSpPr>
            <p:spPr>
              <a:xfrm>
                <a:off x="3908249" y="4840951"/>
                <a:ext cx="1037235" cy="307777"/>
              </a:xfrm>
              <a:prstGeom prst="rect">
                <a:avLst/>
              </a:prstGeom>
              <a:blipFill>
                <a:blip r:embed="rId13"/>
                <a:stretch>
                  <a:fillRect t="-1961" b="-1960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6371" y="4940104"/>
            <a:ext cx="696022" cy="696022"/>
          </a:xfrm>
          <a:prstGeom prst="rect">
            <a:avLst/>
          </a:prstGeom>
        </p:spPr>
      </p:pic>
      <p:cxnSp>
        <p:nvCxnSpPr>
          <p:cNvPr id="58" name="直線矢印コネクタ 57">
            <a:extLst>
              <a:ext uri="{FF2B5EF4-FFF2-40B4-BE49-F238E27FC236}">
                <a16:creationId xmlns:a16="http://schemas.microsoft.com/office/drawing/2014/main" id="{0C9AA09C-9180-BF5C-9C56-73913C5B488D}"/>
              </a:ext>
            </a:extLst>
          </p:cNvPr>
          <p:cNvCxnSpPr>
            <a:cxnSpLocks/>
            <a:stCxn id="13" idx="3"/>
            <a:endCxn id="46" idx="1"/>
          </p:cNvCxnSpPr>
          <p:nvPr/>
        </p:nvCxnSpPr>
        <p:spPr>
          <a:xfrm flipV="1">
            <a:off x="4207273" y="5292785"/>
            <a:ext cx="407224"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E8EF9D8-B5E7-2703-55A7-DC7BCE5679AE}"/>
              </a:ext>
            </a:extLst>
          </p:cNvPr>
          <p:cNvCxnSpPr>
            <a:cxnSpLocks/>
            <a:stCxn id="67" idx="6"/>
          </p:cNvCxnSpPr>
          <p:nvPr/>
        </p:nvCxnSpPr>
        <p:spPr>
          <a:xfrm flipV="1">
            <a:off x="5272734" y="5291811"/>
            <a:ext cx="485572"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楕円 66">
            <a:extLst>
              <a:ext uri="{FF2B5EF4-FFF2-40B4-BE49-F238E27FC236}">
                <a16:creationId xmlns:a16="http://schemas.microsoft.com/office/drawing/2014/main" id="{5EBCA422-CA5C-5ECD-188C-562F2087235A}"/>
              </a:ext>
            </a:extLst>
          </p:cNvPr>
          <p:cNvSpPr/>
          <p:nvPr/>
        </p:nvSpPr>
        <p:spPr>
          <a:xfrm>
            <a:off x="5164734" y="5238785"/>
            <a:ext cx="108000" cy="10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9" name="直線コネクタ 68">
            <a:extLst>
              <a:ext uri="{FF2B5EF4-FFF2-40B4-BE49-F238E27FC236}">
                <a16:creationId xmlns:a16="http://schemas.microsoft.com/office/drawing/2014/main" id="{94D88167-3DDE-518D-86FB-0BA2022003DB}"/>
              </a:ext>
            </a:extLst>
          </p:cNvPr>
          <p:cNvCxnSpPr>
            <a:cxnSpLocks/>
            <a:stCxn id="46" idx="3"/>
            <a:endCxn id="67" idx="2"/>
          </p:cNvCxnSpPr>
          <p:nvPr/>
        </p:nvCxnSpPr>
        <p:spPr>
          <a:xfrm>
            <a:off x="5005827" y="5292785"/>
            <a:ext cx="158907"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B8F501F3-1B79-6E5A-05D0-4A204377BC56}"/>
              </a:ext>
            </a:extLst>
          </p:cNvPr>
          <p:cNvSpPr/>
          <p:nvPr/>
        </p:nvSpPr>
        <p:spPr>
          <a:xfrm>
            <a:off x="3216248" y="523878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4" name="直線矢印コネクタ 73">
            <a:extLst>
              <a:ext uri="{FF2B5EF4-FFF2-40B4-BE49-F238E27FC236}">
                <a16:creationId xmlns:a16="http://schemas.microsoft.com/office/drawing/2014/main" id="{A5BD3267-3491-AD3E-3F56-A1F47620BFDF}"/>
              </a:ext>
            </a:extLst>
          </p:cNvPr>
          <p:cNvCxnSpPr>
            <a:cxnSpLocks/>
            <a:stCxn id="73" idx="6"/>
            <a:endCxn id="13" idx="1"/>
          </p:cNvCxnSpPr>
          <p:nvPr/>
        </p:nvCxnSpPr>
        <p:spPr>
          <a:xfrm>
            <a:off x="3324248" y="5292785"/>
            <a:ext cx="380734"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98F8FCA2-31BE-B2F0-61C1-F5FBDEA0B540}"/>
              </a:ext>
            </a:extLst>
          </p:cNvPr>
          <p:cNvCxnSpPr>
            <a:cxnSpLocks/>
            <a:endCxn id="73" idx="2"/>
          </p:cNvCxnSpPr>
          <p:nvPr/>
        </p:nvCxnSpPr>
        <p:spPr>
          <a:xfrm>
            <a:off x="2651282" y="5291811"/>
            <a:ext cx="564966"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E597BC7B-5065-DE57-C0A0-75B0FA43E5CC}"/>
              </a:ext>
            </a:extLst>
          </p:cNvPr>
          <p:cNvCxnSpPr>
            <a:cxnSpLocks/>
            <a:stCxn id="67" idx="4"/>
            <a:endCxn id="73" idx="4"/>
          </p:cNvCxnSpPr>
          <p:nvPr/>
        </p:nvCxnSpPr>
        <p:spPr>
          <a:xfrm rot="5400000">
            <a:off x="4244491" y="4372542"/>
            <a:ext cx="12700" cy="1948486"/>
          </a:xfrm>
          <a:prstGeom prst="bentConnector3">
            <a:avLst>
              <a:gd name="adj1" fmla="val 2469772"/>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7" name="テキスト ボックス 96">
                <a:extLst>
                  <a:ext uri="{FF2B5EF4-FFF2-40B4-BE49-F238E27FC236}">
                    <a16:creationId xmlns:a16="http://schemas.microsoft.com/office/drawing/2014/main" id="{54FEA928-51F4-F8D1-E2A4-B80D619BB063}"/>
                  </a:ext>
                </a:extLst>
              </p:cNvPr>
              <p:cNvSpPr txBox="1"/>
              <p:nvPr/>
            </p:nvSpPr>
            <p:spPr>
              <a:xfrm>
                <a:off x="3075822" y="5315500"/>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p:sp>
            <p:nvSpPr>
              <p:cNvPr id="97" name="テキスト ボックス 96">
                <a:extLst>
                  <a:ext uri="{FF2B5EF4-FFF2-40B4-BE49-F238E27FC236}">
                    <a16:creationId xmlns:a16="http://schemas.microsoft.com/office/drawing/2014/main" id="{54FEA928-51F4-F8D1-E2A4-B80D619BB063}"/>
                  </a:ext>
                </a:extLst>
              </p:cNvPr>
              <p:cNvSpPr txBox="1">
                <a:spLocks noRot="1" noChangeAspect="1" noMove="1" noResize="1" noEditPoints="1" noAdjustHandles="1" noChangeArrowheads="1" noChangeShapeType="1" noTextEdit="1"/>
              </p:cNvSpPr>
              <p:nvPr/>
            </p:nvSpPr>
            <p:spPr>
              <a:xfrm>
                <a:off x="3075822" y="5315500"/>
                <a:ext cx="271299"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8" name="テキスト ボックス 97">
                <a:extLst>
                  <a:ext uri="{FF2B5EF4-FFF2-40B4-BE49-F238E27FC236}">
                    <a16:creationId xmlns:a16="http://schemas.microsoft.com/office/drawing/2014/main" id="{AFBA0C58-F211-5AF3-F63F-0E60C10273E3}"/>
                  </a:ext>
                </a:extLst>
              </p:cNvPr>
              <p:cNvSpPr txBox="1"/>
              <p:nvPr/>
            </p:nvSpPr>
            <p:spPr>
              <a:xfrm>
                <a:off x="2982765" y="5013127"/>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p:sp>
            <p:nvSpPr>
              <p:cNvPr id="98" name="テキスト ボックス 97">
                <a:extLst>
                  <a:ext uri="{FF2B5EF4-FFF2-40B4-BE49-F238E27FC236}">
                    <a16:creationId xmlns:a16="http://schemas.microsoft.com/office/drawing/2014/main" id="{AFBA0C58-F211-5AF3-F63F-0E60C10273E3}"/>
                  </a:ext>
                </a:extLst>
              </p:cNvPr>
              <p:cNvSpPr txBox="1">
                <a:spLocks noRot="1" noChangeAspect="1" noMove="1" noResize="1" noEditPoints="1" noAdjustHandles="1" noChangeArrowheads="1" noChangeShapeType="1" noTextEdit="1"/>
              </p:cNvSpPr>
              <p:nvPr/>
            </p:nvSpPr>
            <p:spPr>
              <a:xfrm>
                <a:off x="2982765" y="5013127"/>
                <a:ext cx="271299" cy="307777"/>
              </a:xfrm>
              <a:prstGeom prst="rect">
                <a:avLst/>
              </a:prstGeom>
              <a:blipFill>
                <a:blip r:embed="rId15"/>
                <a:stretch>
                  <a:fillRect l="-44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9" name="テキスト ボックス 98">
                <a:extLst>
                  <a:ext uri="{FF2B5EF4-FFF2-40B4-BE49-F238E27FC236}">
                    <a16:creationId xmlns:a16="http://schemas.microsoft.com/office/drawing/2014/main" id="{113C258B-A42A-1ED3-55BD-FFAB01CE117A}"/>
                  </a:ext>
                </a:extLst>
              </p:cNvPr>
              <p:cNvSpPr txBox="1"/>
              <p:nvPr/>
            </p:nvSpPr>
            <p:spPr>
              <a:xfrm>
                <a:off x="2473625" y="4840951"/>
                <a:ext cx="632527" cy="307777"/>
              </a:xfrm>
              <a:prstGeom prst="rect">
                <a:avLst/>
              </a:prstGeom>
              <a:noFill/>
            </p:spPr>
            <p:txBody>
              <a:bodyPr wrap="square" rtlCol="0" anchor="ctr">
                <a:spAutoFit/>
              </a:bodyPr>
              <a:lstStyle/>
              <a:p>
                <a:pPr algn="ctr"/>
                <a:r>
                  <a:rPr kumimoji="1" lang="ja-JP" altLang="en-US" sz="1400" dirty="0"/>
                  <a:t>目標</a:t>
                </a:r>
                <a14:m>
                  <m:oMath xmlns:m="http://schemas.openxmlformats.org/officeDocument/2006/math">
                    <m:r>
                      <a:rPr kumimoji="1" lang="en-US" altLang="ja-JP" sz="1400" b="0" i="1" smtClean="0">
                        <a:latin typeface="Cambria Math" panose="02040503050406030204" pitchFamily="18" charset="0"/>
                      </a:rPr>
                      <m:t>𝑟</m:t>
                    </m:r>
                  </m:oMath>
                </a14:m>
                <a:endParaRPr kumimoji="1" lang="ja-JP" altLang="en-US" sz="1400" dirty="0"/>
              </a:p>
            </p:txBody>
          </p:sp>
        </mc:Choice>
        <mc:Fallback>
          <p:sp>
            <p:nvSpPr>
              <p:cNvPr id="99" name="テキスト ボックス 98">
                <a:extLst>
                  <a:ext uri="{FF2B5EF4-FFF2-40B4-BE49-F238E27FC236}">
                    <a16:creationId xmlns:a16="http://schemas.microsoft.com/office/drawing/2014/main" id="{113C258B-A42A-1ED3-55BD-FFAB01CE117A}"/>
                  </a:ext>
                </a:extLst>
              </p:cNvPr>
              <p:cNvSpPr txBox="1">
                <a:spLocks noRot="1" noChangeAspect="1" noMove="1" noResize="1" noEditPoints="1" noAdjustHandles="1" noChangeArrowheads="1" noChangeShapeType="1" noTextEdit="1"/>
              </p:cNvSpPr>
              <p:nvPr/>
            </p:nvSpPr>
            <p:spPr>
              <a:xfrm>
                <a:off x="2473625" y="4840951"/>
                <a:ext cx="632527" cy="307777"/>
              </a:xfrm>
              <a:prstGeom prst="rect">
                <a:avLst/>
              </a:prstGeom>
              <a:blipFill>
                <a:blip r:embed="rId16"/>
                <a:stretch>
                  <a:fillRect l="-1923" t="-1961" b="-19608"/>
                </a:stretch>
              </a:blipFill>
            </p:spPr>
            <p:txBody>
              <a:bodyPr/>
              <a:lstStyle/>
              <a:p>
                <a:r>
                  <a:rPr lang="ja-JP" altLang="en-US">
                    <a:noFill/>
                  </a:rPr>
                  <a:t> </a:t>
                </a:r>
              </a:p>
            </p:txBody>
          </p:sp>
        </mc:Fallback>
      </mc:AlternateContent>
      <p:sp>
        <p:nvSpPr>
          <p:cNvPr id="103" name="吹き出し: 四角形 102">
            <a:extLst>
              <a:ext uri="{FF2B5EF4-FFF2-40B4-BE49-F238E27FC236}">
                <a16:creationId xmlns:a16="http://schemas.microsoft.com/office/drawing/2014/main" id="{6970D068-C305-4760-513B-0844A04E7D14}"/>
              </a:ext>
            </a:extLst>
          </p:cNvPr>
          <p:cNvSpPr/>
          <p:nvPr/>
        </p:nvSpPr>
        <p:spPr>
          <a:xfrm>
            <a:off x="2240107" y="-495"/>
            <a:ext cx="9677073" cy="98860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主要な登場人物と評価項目を簡潔に示すことで精一杯。制御性能を評価する理由は「入力決定するためのモデルとして使えるかを評価したいから」以外には、口頭で補足するしかないかも。ただし、外挿の扱いの説明をどうするか。</a:t>
            </a:r>
            <a:endParaRPr kumimoji="1" lang="en-US" altLang="ja-JP" sz="1600" dirty="0">
              <a:solidFill>
                <a:schemeClr val="tx1"/>
              </a:solidFill>
            </a:endParaRPr>
          </a:p>
          <a:p>
            <a:r>
              <a:rPr kumimoji="1" lang="ja-JP" altLang="en-US" sz="1600" dirty="0">
                <a:solidFill>
                  <a:schemeClr val="tx1"/>
                </a:solidFill>
              </a:rPr>
              <a:t>また、予測性能と制御性能のイメージを図で伝えたいところ。二つの評価は入力と出力の関係が違うので、入出力の図で示したが、目標値に追従するグラフで示す方法も誤差や偏差を直接示せるのであり得るかも。</a:t>
            </a:r>
          </a:p>
        </p:txBody>
      </p:sp>
      <p:cxnSp>
        <p:nvCxnSpPr>
          <p:cNvPr id="12" name="直線矢印コネクタ 11">
            <a:extLst>
              <a:ext uri="{FF2B5EF4-FFF2-40B4-BE49-F238E27FC236}">
                <a16:creationId xmlns:a16="http://schemas.microsoft.com/office/drawing/2014/main" id="{972CF509-65A4-D394-0C7F-7649F69CF16A}"/>
              </a:ext>
            </a:extLst>
          </p:cNvPr>
          <p:cNvCxnSpPr>
            <a:cxnSpLocks/>
            <a:stCxn id="40" idx="3"/>
            <a:endCxn id="43" idx="1"/>
          </p:cNvCxnSpPr>
          <p:nvPr/>
        </p:nvCxnSpPr>
        <p:spPr>
          <a:xfrm flipV="1">
            <a:off x="3301299" y="3101993"/>
            <a:ext cx="553014" cy="221"/>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868A92D-6513-63A1-11E8-6921E91C16EC}"/>
              </a:ext>
            </a:extLst>
          </p:cNvPr>
          <p:cNvCxnSpPr>
            <a:cxnSpLocks/>
            <a:stCxn id="43" idx="3"/>
            <a:endCxn id="41" idx="1"/>
          </p:cNvCxnSpPr>
          <p:nvPr/>
        </p:nvCxnSpPr>
        <p:spPr>
          <a:xfrm flipV="1">
            <a:off x="4377261" y="3100113"/>
            <a:ext cx="527370" cy="188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00D2B13E-B498-CC5A-73DA-ABE8815CDC91}"/>
              </a:ext>
            </a:extLst>
          </p:cNvPr>
          <p:cNvCxnSpPr>
            <a:cxnSpLocks/>
            <a:stCxn id="40" idx="2"/>
            <a:endCxn id="29" idx="1"/>
          </p:cNvCxnSpPr>
          <p:nvPr/>
        </p:nvCxnSpPr>
        <p:spPr>
          <a:xfrm rot="16200000" flipH="1">
            <a:off x="3233910" y="2995863"/>
            <a:ext cx="389758" cy="910236"/>
          </a:xfrm>
          <a:prstGeom prst="bentConnector2">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C875E74-2B82-D904-B256-73C8693AD22B}"/>
              </a:ext>
            </a:extLst>
          </p:cNvPr>
          <p:cNvCxnSpPr>
            <a:cxnSpLocks/>
            <a:stCxn id="29" idx="3"/>
            <a:endCxn id="42" idx="1"/>
          </p:cNvCxnSpPr>
          <p:nvPr/>
        </p:nvCxnSpPr>
        <p:spPr>
          <a:xfrm>
            <a:off x="4348808" y="3645860"/>
            <a:ext cx="555823" cy="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53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C4A0B7BA-B2B6-FC6C-D3E4-5D828C401621}"/>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7A260F5-A53A-AD45-6D31-C9377BD12034}"/>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286B1E7C-91DC-C566-C53E-F65743500D79}"/>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0" name="図 39">
            <a:extLst>
              <a:ext uri="{FF2B5EF4-FFF2-40B4-BE49-F238E27FC236}">
                <a16:creationId xmlns:a16="http://schemas.microsoft.com/office/drawing/2014/main" id="{AFE0AE3F-332C-34CE-7498-1C92F3940F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3229" y="1842517"/>
            <a:ext cx="10576758" cy="3666177"/>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予測性能・制御性能は、非線型性・動特性を考慮しても、大きく改善しなかった。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7" name="テキスト ボックス 6">
            <a:extLst>
              <a:ext uri="{FF2B5EF4-FFF2-40B4-BE49-F238E27FC236}">
                <a16:creationId xmlns:a16="http://schemas.microsoft.com/office/drawing/2014/main" id="{EAD288E2-5406-5B97-4366-CF27E34477C4}"/>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8" name="テキスト ボックス 7">
            <a:extLst>
              <a:ext uri="{FF2B5EF4-FFF2-40B4-BE49-F238E27FC236}">
                <a16:creationId xmlns:a16="http://schemas.microsoft.com/office/drawing/2014/main" id="{37C59B3D-2574-3937-68B6-920CA57F987B}"/>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11" name="テキスト ボックス 10">
            <a:extLst>
              <a:ext uri="{FF2B5EF4-FFF2-40B4-BE49-F238E27FC236}">
                <a16:creationId xmlns:a16="http://schemas.microsoft.com/office/drawing/2014/main" id="{C4D72B4A-8641-AAD3-A846-A0DD1A7E14F5}"/>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12" name="テキスト ボックス 11">
            <a:extLst>
              <a:ext uri="{FF2B5EF4-FFF2-40B4-BE49-F238E27FC236}">
                <a16:creationId xmlns:a16="http://schemas.microsoft.com/office/drawing/2014/main" id="{92F91306-6D95-E7A3-1D5D-06A49DF758C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13" name="テキスト ボックス 12">
            <a:extLst>
              <a:ext uri="{FF2B5EF4-FFF2-40B4-BE49-F238E27FC236}">
                <a16:creationId xmlns:a16="http://schemas.microsoft.com/office/drawing/2014/main" id="{D7A25260-50B6-DCCD-B800-FF70360F8421}"/>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15" name="テキスト ボックス 14">
            <a:extLst>
              <a:ext uri="{FF2B5EF4-FFF2-40B4-BE49-F238E27FC236}">
                <a16:creationId xmlns:a16="http://schemas.microsoft.com/office/drawing/2014/main" id="{8542D43C-03C4-B00F-9955-046CF498DC54}"/>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17" name="テキスト ボックス 16">
            <a:extLst>
              <a:ext uri="{FF2B5EF4-FFF2-40B4-BE49-F238E27FC236}">
                <a16:creationId xmlns:a16="http://schemas.microsoft.com/office/drawing/2014/main" id="{66FCC37E-97DC-6DA7-0BA6-32E42573D673}"/>
              </a:ext>
            </a:extLst>
          </p:cNvPr>
          <p:cNvSpPr txBox="1"/>
          <p:nvPr/>
        </p:nvSpPr>
        <p:spPr>
          <a:xfrm>
            <a:off x="7490775" y="1871320"/>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19" name="テキスト ボックス 18">
            <a:extLst>
              <a:ext uri="{FF2B5EF4-FFF2-40B4-BE49-F238E27FC236}">
                <a16:creationId xmlns:a16="http://schemas.microsoft.com/office/drawing/2014/main" id="{03208DCD-9358-C88A-0FA2-16910A1765AB}"/>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20" name="テキスト ボックス 19">
            <a:extLst>
              <a:ext uri="{FF2B5EF4-FFF2-40B4-BE49-F238E27FC236}">
                <a16:creationId xmlns:a16="http://schemas.microsoft.com/office/drawing/2014/main" id="{C2CD7331-CEBD-DBF5-F14A-C0B34B1EB7EA}"/>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24" name="吹き出し: 四角形 23">
            <a:extLst>
              <a:ext uri="{FF2B5EF4-FFF2-40B4-BE49-F238E27FC236}">
                <a16:creationId xmlns:a16="http://schemas.microsoft.com/office/drawing/2014/main" id="{B037D1F6-B382-844E-BB98-DA3CDA67DF1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3" name="テキスト ボックス 22">
            <a:extLst>
              <a:ext uri="{FF2B5EF4-FFF2-40B4-BE49-F238E27FC236}">
                <a16:creationId xmlns:a16="http://schemas.microsoft.com/office/drawing/2014/main" id="{D38882B0-FB59-C537-1B8C-6B2989961741}"/>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25" name="テキスト ボックス 24">
            <a:extLst>
              <a:ext uri="{FF2B5EF4-FFF2-40B4-BE49-F238E27FC236}">
                <a16:creationId xmlns:a16="http://schemas.microsoft.com/office/drawing/2014/main" id="{35DE2DE5-2EE4-6993-1393-315AF9ADD168}"/>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35" name="テキスト ボックス 34">
            <a:extLst>
              <a:ext uri="{FF2B5EF4-FFF2-40B4-BE49-F238E27FC236}">
                <a16:creationId xmlns:a16="http://schemas.microsoft.com/office/drawing/2014/main" id="{31F60D05-9AD3-794E-CA72-5731D6B76AC1}"/>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6" name="吹き出し: 四角形 35">
            <a:extLst>
              <a:ext uri="{FF2B5EF4-FFF2-40B4-BE49-F238E27FC236}">
                <a16:creationId xmlns:a16="http://schemas.microsoft.com/office/drawing/2014/main" id="{3B6C359F-7FBB-181F-0DB5-7C8B0F17E794}"/>
              </a:ext>
            </a:extLst>
          </p:cNvPr>
          <p:cNvSpPr/>
          <p:nvPr/>
        </p:nvSpPr>
        <p:spPr>
          <a:xfrm>
            <a:off x="1839433" y="-495"/>
            <a:ext cx="10077747" cy="86641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非線形性・動特性を入れたらどうなるか？という検証なので、結果を並べる順番も気を付けたほうが良い。</a:t>
            </a:r>
            <a:endParaRPr kumimoji="1" lang="en-US" altLang="ja-JP" sz="1600" dirty="0">
              <a:solidFill>
                <a:schemeClr val="tx1"/>
              </a:solidFill>
            </a:endParaRPr>
          </a:p>
          <a:p>
            <a:r>
              <a:rPr kumimoji="1" lang="ja-JP" altLang="en-US" sz="1600" dirty="0">
                <a:solidFill>
                  <a:schemeClr val="tx1"/>
                </a:solidFill>
              </a:rPr>
              <a:t>言いたいことは、①両性質を考慮しても、予測性能・制御性能が大きく改善しないこと、②相関しないから最適化計算への応用も期待できないこと（予測性能からモデル選択するのが困難）の</a:t>
            </a:r>
            <a:r>
              <a:rPr kumimoji="1" lang="en-US" altLang="ja-JP" sz="1600" dirty="0">
                <a:solidFill>
                  <a:schemeClr val="tx1"/>
                </a:solidFill>
              </a:rPr>
              <a:t>2</a:t>
            </a:r>
            <a:r>
              <a:rPr kumimoji="1" lang="ja-JP" altLang="en-US" sz="1600" dirty="0">
                <a:solidFill>
                  <a:schemeClr val="tx1"/>
                </a:solidFill>
              </a:rPr>
              <a:t>点に要約できるはず。ただし、外挿の件をどう話すか？</a:t>
            </a:r>
          </a:p>
        </p:txBody>
      </p:sp>
      <p:sp>
        <p:nvSpPr>
          <p:cNvPr id="41" name="吹き出し: 四角形 40">
            <a:extLst>
              <a:ext uri="{FF2B5EF4-FFF2-40B4-BE49-F238E27FC236}">
                <a16:creationId xmlns:a16="http://schemas.microsoft.com/office/drawing/2014/main" id="{2C7FF391-7D5C-9E77-3DD7-69A9E24B4CD7}"/>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42" name="左中かっこ 41">
            <a:extLst>
              <a:ext uri="{FF2B5EF4-FFF2-40B4-BE49-F238E27FC236}">
                <a16:creationId xmlns:a16="http://schemas.microsoft.com/office/drawing/2014/main" id="{FE87B1A1-700D-0CDB-4B03-F081812D12C9}"/>
              </a:ext>
            </a:extLst>
          </p:cNvPr>
          <p:cNvSpPr/>
          <p:nvPr/>
        </p:nvSpPr>
        <p:spPr>
          <a:xfrm rot="16200000">
            <a:off x="7687873" y="4045164"/>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左中かっこ 42">
            <a:extLst>
              <a:ext uri="{FF2B5EF4-FFF2-40B4-BE49-F238E27FC236}">
                <a16:creationId xmlns:a16="http://schemas.microsoft.com/office/drawing/2014/main" id="{EDDE1297-065A-3390-CF1C-C4ACFD5E9E0C}"/>
              </a:ext>
            </a:extLst>
          </p:cNvPr>
          <p:cNvSpPr/>
          <p:nvPr/>
        </p:nvSpPr>
        <p:spPr>
          <a:xfrm rot="16200000">
            <a:off x="10115571" y="4571071"/>
            <a:ext cx="18056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36CB775-9478-7190-357B-3DFDD4D8142C}"/>
              </a:ext>
            </a:extLst>
          </p:cNvPr>
          <p:cNvSpPr txBox="1"/>
          <p:nvPr/>
        </p:nvSpPr>
        <p:spPr>
          <a:xfrm>
            <a:off x="241576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10" name="テキスト ボックス 9">
            <a:extLst>
              <a:ext uri="{FF2B5EF4-FFF2-40B4-BE49-F238E27FC236}">
                <a16:creationId xmlns:a16="http://schemas.microsoft.com/office/drawing/2014/main" id="{A46D3192-BD41-ACE0-5FEE-A3AF51695B1F}"/>
              </a:ext>
            </a:extLst>
          </p:cNvPr>
          <p:cNvSpPr txBox="1"/>
          <p:nvPr/>
        </p:nvSpPr>
        <p:spPr>
          <a:xfrm>
            <a:off x="7338468"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4" name="テキスト ボックス 13">
            <a:extLst>
              <a:ext uri="{FF2B5EF4-FFF2-40B4-BE49-F238E27FC236}">
                <a16:creationId xmlns:a16="http://schemas.microsoft.com/office/drawing/2014/main" id="{6F085C78-4451-11B1-87F4-B5D60F93F0C0}"/>
              </a:ext>
            </a:extLst>
          </p:cNvPr>
          <p:cNvSpPr txBox="1"/>
          <p:nvPr/>
        </p:nvSpPr>
        <p:spPr>
          <a:xfrm>
            <a:off x="3394656"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6" name="テキスト ボックス 15">
            <a:extLst>
              <a:ext uri="{FF2B5EF4-FFF2-40B4-BE49-F238E27FC236}">
                <a16:creationId xmlns:a16="http://schemas.microsoft.com/office/drawing/2014/main" id="{3FB40569-B2D3-3795-7293-C75C8A52C0E5}"/>
              </a:ext>
            </a:extLst>
          </p:cNvPr>
          <p:cNvSpPr txBox="1"/>
          <p:nvPr/>
        </p:nvSpPr>
        <p:spPr>
          <a:xfrm>
            <a:off x="7654050"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8" name="テキスト ボックス 17">
            <a:extLst>
              <a:ext uri="{FF2B5EF4-FFF2-40B4-BE49-F238E27FC236}">
                <a16:creationId xmlns:a16="http://schemas.microsoft.com/office/drawing/2014/main" id="{90B39E15-7E3B-CE04-6E9D-FF4C18492D80}"/>
              </a:ext>
            </a:extLst>
          </p:cNvPr>
          <p:cNvSpPr txBox="1"/>
          <p:nvPr/>
        </p:nvSpPr>
        <p:spPr>
          <a:xfrm>
            <a:off x="9615406" y="4103405"/>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21" name="テキスト ボックス 20">
            <a:extLst>
              <a:ext uri="{FF2B5EF4-FFF2-40B4-BE49-F238E27FC236}">
                <a16:creationId xmlns:a16="http://schemas.microsoft.com/office/drawing/2014/main" id="{1903E1D5-5868-4EEA-2122-F5B14F884375}"/>
              </a:ext>
            </a:extLst>
          </p:cNvPr>
          <p:cNvSpPr txBox="1"/>
          <p:nvPr/>
        </p:nvSpPr>
        <p:spPr>
          <a:xfrm>
            <a:off x="5676433" y="4103405"/>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22" name="テキスト ボックス 21">
            <a:extLst>
              <a:ext uri="{FF2B5EF4-FFF2-40B4-BE49-F238E27FC236}">
                <a16:creationId xmlns:a16="http://schemas.microsoft.com/office/drawing/2014/main" id="{3209AB2D-D54D-82B7-9E2C-1DC883B0E9E5}"/>
              </a:ext>
            </a:extLst>
          </p:cNvPr>
          <p:cNvSpPr txBox="1"/>
          <p:nvPr/>
        </p:nvSpPr>
        <p:spPr>
          <a:xfrm>
            <a:off x="5652829"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26" name="テキスト ボックス 25">
            <a:extLst>
              <a:ext uri="{FF2B5EF4-FFF2-40B4-BE49-F238E27FC236}">
                <a16:creationId xmlns:a16="http://schemas.microsoft.com/office/drawing/2014/main" id="{B6907E12-EBE0-C5FA-D360-A63757E132D9}"/>
              </a:ext>
            </a:extLst>
          </p:cNvPr>
          <p:cNvSpPr txBox="1"/>
          <p:nvPr/>
        </p:nvSpPr>
        <p:spPr>
          <a:xfrm>
            <a:off x="9608192"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29" name="テキスト ボックス 28">
            <a:extLst>
              <a:ext uri="{FF2B5EF4-FFF2-40B4-BE49-F238E27FC236}">
                <a16:creationId xmlns:a16="http://schemas.microsoft.com/office/drawing/2014/main" id="{2CB48BD6-9BB1-CA88-BE95-840013CE70E3}"/>
              </a:ext>
            </a:extLst>
          </p:cNvPr>
          <p:cNvSpPr txBox="1"/>
          <p:nvPr/>
        </p:nvSpPr>
        <p:spPr>
          <a:xfrm>
            <a:off x="3712712" y="407176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0" name="テキスト ボックス 29">
            <a:extLst>
              <a:ext uri="{FF2B5EF4-FFF2-40B4-BE49-F238E27FC236}">
                <a16:creationId xmlns:a16="http://schemas.microsoft.com/office/drawing/2014/main" id="{31D5F6A7-4732-B5B3-AA85-0F06F3108DDE}"/>
              </a:ext>
            </a:extLst>
          </p:cNvPr>
          <p:cNvSpPr txBox="1"/>
          <p:nvPr/>
        </p:nvSpPr>
        <p:spPr>
          <a:xfrm>
            <a:off x="2725527" y="4093887"/>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1" name="テキスト ボックス 30">
            <a:extLst>
              <a:ext uri="{FF2B5EF4-FFF2-40B4-BE49-F238E27FC236}">
                <a16:creationId xmlns:a16="http://schemas.microsoft.com/office/drawing/2014/main" id="{2940363F-4275-37A4-6752-D28D10A5D444}"/>
              </a:ext>
            </a:extLst>
          </p:cNvPr>
          <p:cNvSpPr txBox="1"/>
          <p:nvPr/>
        </p:nvSpPr>
        <p:spPr>
          <a:xfrm>
            <a:off x="4391652"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32" name="テキスト ボックス 31">
            <a:extLst>
              <a:ext uri="{FF2B5EF4-FFF2-40B4-BE49-F238E27FC236}">
                <a16:creationId xmlns:a16="http://schemas.microsoft.com/office/drawing/2014/main" id="{983C6EBA-3818-D632-7EF0-8454BFAAE90E}"/>
              </a:ext>
            </a:extLst>
          </p:cNvPr>
          <p:cNvSpPr txBox="1"/>
          <p:nvPr/>
        </p:nvSpPr>
        <p:spPr>
          <a:xfrm>
            <a:off x="4700972" y="4118010"/>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Tree>
    <p:extLst>
      <p:ext uri="{BB962C8B-B14F-4D97-AF65-F5344CB8AC3E}">
        <p14:creationId xmlns:p14="http://schemas.microsoft.com/office/powerpoint/2010/main" val="320422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28DBD81F-D75C-E7D5-1583-F60CA83C589D}"/>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a:extLst>
              <a:ext uri="{FF2B5EF4-FFF2-40B4-BE49-F238E27FC236}">
                <a16:creationId xmlns:a16="http://schemas.microsoft.com/office/drawing/2014/main" id="{4E9B76F5-9784-FDCF-3388-68BB1CCB47EE}"/>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97DDED95-2112-1B81-6E64-FCBB743731B2}"/>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a:extLst>
              <a:ext uri="{FF2B5EF4-FFF2-40B4-BE49-F238E27FC236}">
                <a16:creationId xmlns:a16="http://schemas.microsoft.com/office/drawing/2014/main" id="{85B4BEF0-2C37-3F9F-ECFE-345BBDE3FE2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9382" y="1848971"/>
            <a:ext cx="10552331" cy="3657710"/>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予測性能・制御性能は、非線型性・動特性を考慮しても、大きな改善はなかった。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30" name="テキスト ボックス 29">
            <a:extLst>
              <a:ext uri="{FF2B5EF4-FFF2-40B4-BE49-F238E27FC236}">
                <a16:creationId xmlns:a16="http://schemas.microsoft.com/office/drawing/2014/main" id="{93FB4131-7F33-8994-FB50-A315290F28C6}"/>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1" name="吹き出し: 四角形 30">
            <a:extLst>
              <a:ext uri="{FF2B5EF4-FFF2-40B4-BE49-F238E27FC236}">
                <a16:creationId xmlns:a16="http://schemas.microsoft.com/office/drawing/2014/main" id="{526385E4-321C-8F5B-CD10-C4E98C093E03}"/>
              </a:ext>
            </a:extLst>
          </p:cNvPr>
          <p:cNvSpPr/>
          <p:nvPr/>
        </p:nvSpPr>
        <p:spPr>
          <a:xfrm>
            <a:off x="3380014" y="49411"/>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定常偏差と予測誤差の比を追加したバージョン。相関の維持を示したいなら、この比を</a:t>
            </a:r>
            <a:r>
              <a:rPr kumimoji="1" lang="en-US" altLang="ja-JP" sz="1600" dirty="0">
                <a:solidFill>
                  <a:schemeClr val="tx1"/>
                </a:solidFill>
              </a:rPr>
              <a:t>MLR</a:t>
            </a:r>
            <a:r>
              <a:rPr kumimoji="1" lang="ja-JP" altLang="en-US" sz="1600" dirty="0">
                <a:solidFill>
                  <a:schemeClr val="tx1"/>
                </a:solidFill>
              </a:rPr>
              <a:t>と比べればよい。</a:t>
            </a:r>
            <a:r>
              <a:rPr kumimoji="1" lang="en-US" altLang="ja-JP" sz="1600" dirty="0">
                <a:solidFill>
                  <a:schemeClr val="tx1"/>
                </a:solidFill>
              </a:rPr>
              <a:t>K-SID</a:t>
            </a:r>
            <a:r>
              <a:rPr kumimoji="1" lang="ja-JP" altLang="en-US" sz="1600" dirty="0">
                <a:solidFill>
                  <a:schemeClr val="tx1"/>
                </a:solidFill>
              </a:rPr>
              <a:t>と</a:t>
            </a:r>
            <a:r>
              <a:rPr kumimoji="1" lang="en-US" altLang="ja-JP" sz="1600" dirty="0">
                <a:solidFill>
                  <a:schemeClr val="tx1"/>
                </a:solidFill>
              </a:rPr>
              <a:t>DVBF</a:t>
            </a:r>
            <a:r>
              <a:rPr kumimoji="1" lang="ja-JP" altLang="en-US" sz="1600" dirty="0">
                <a:solidFill>
                  <a:schemeClr val="tx1"/>
                </a:solidFill>
              </a:rPr>
              <a:t>は比が小さくなっているため、相関が下がっていることがわかる。</a:t>
            </a:r>
          </a:p>
        </p:txBody>
      </p:sp>
      <p:sp>
        <p:nvSpPr>
          <p:cNvPr id="36" name="テキスト ボックス 35">
            <a:extLst>
              <a:ext uri="{FF2B5EF4-FFF2-40B4-BE49-F238E27FC236}">
                <a16:creationId xmlns:a16="http://schemas.microsoft.com/office/drawing/2014/main" id="{ECE60D6B-67D9-FDB5-8BC3-D1A503080052}"/>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37" name="テキスト ボックス 36">
            <a:extLst>
              <a:ext uri="{FF2B5EF4-FFF2-40B4-BE49-F238E27FC236}">
                <a16:creationId xmlns:a16="http://schemas.microsoft.com/office/drawing/2014/main" id="{00343DB8-FD5C-7FDF-D718-EC1D5500713D}"/>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38" name="テキスト ボックス 37">
            <a:extLst>
              <a:ext uri="{FF2B5EF4-FFF2-40B4-BE49-F238E27FC236}">
                <a16:creationId xmlns:a16="http://schemas.microsoft.com/office/drawing/2014/main" id="{E2C74106-524F-4B23-4C38-4B2894054952}"/>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39" name="テキスト ボックス 38">
            <a:extLst>
              <a:ext uri="{FF2B5EF4-FFF2-40B4-BE49-F238E27FC236}">
                <a16:creationId xmlns:a16="http://schemas.microsoft.com/office/drawing/2014/main" id="{3055CC1B-C7B7-08EE-CBC4-4D16E46FC65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40" name="テキスト ボックス 39">
            <a:extLst>
              <a:ext uri="{FF2B5EF4-FFF2-40B4-BE49-F238E27FC236}">
                <a16:creationId xmlns:a16="http://schemas.microsoft.com/office/drawing/2014/main" id="{4111AF97-13E5-A308-D7FD-FE9A9A7A84A2}"/>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41" name="テキスト ボックス 40">
            <a:extLst>
              <a:ext uri="{FF2B5EF4-FFF2-40B4-BE49-F238E27FC236}">
                <a16:creationId xmlns:a16="http://schemas.microsoft.com/office/drawing/2014/main" id="{FF3B96F8-5379-9523-FF8A-CCFF5933CE50}"/>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42" name="テキスト ボックス 41">
            <a:extLst>
              <a:ext uri="{FF2B5EF4-FFF2-40B4-BE49-F238E27FC236}">
                <a16:creationId xmlns:a16="http://schemas.microsoft.com/office/drawing/2014/main" id="{5D9414F2-203D-7326-F3F6-2F3858B34210}"/>
              </a:ext>
            </a:extLst>
          </p:cNvPr>
          <p:cNvSpPr txBox="1"/>
          <p:nvPr/>
        </p:nvSpPr>
        <p:spPr>
          <a:xfrm>
            <a:off x="8519475" y="1871320"/>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43" name="左中かっこ 42">
            <a:extLst>
              <a:ext uri="{FF2B5EF4-FFF2-40B4-BE49-F238E27FC236}">
                <a16:creationId xmlns:a16="http://schemas.microsoft.com/office/drawing/2014/main" id="{22A0952C-89A1-71E4-908C-67BB05301EA5}"/>
              </a:ext>
            </a:extLst>
          </p:cNvPr>
          <p:cNvSpPr/>
          <p:nvPr/>
        </p:nvSpPr>
        <p:spPr>
          <a:xfrm rot="16200000">
            <a:off x="7687873" y="4043710"/>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DB09D88E-DDB0-3869-BECE-13761E498E9F}"/>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45" name="テキスト ボックス 44">
            <a:extLst>
              <a:ext uri="{FF2B5EF4-FFF2-40B4-BE49-F238E27FC236}">
                <a16:creationId xmlns:a16="http://schemas.microsoft.com/office/drawing/2014/main" id="{B7FB44E6-CBF2-F911-52DE-989503CCDDB4}"/>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48" name="テキスト ボックス 47">
            <a:extLst>
              <a:ext uri="{FF2B5EF4-FFF2-40B4-BE49-F238E27FC236}">
                <a16:creationId xmlns:a16="http://schemas.microsoft.com/office/drawing/2014/main" id="{F3EF9BF5-3D81-AB7E-D078-7B89F03AE0DC}"/>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49" name="テキスト ボックス 48">
            <a:extLst>
              <a:ext uri="{FF2B5EF4-FFF2-40B4-BE49-F238E27FC236}">
                <a16:creationId xmlns:a16="http://schemas.microsoft.com/office/drawing/2014/main" id="{A7330AFD-6DCC-91D7-AC1F-A02DCA224B71}"/>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50" name="左中かっこ 49">
            <a:extLst>
              <a:ext uri="{FF2B5EF4-FFF2-40B4-BE49-F238E27FC236}">
                <a16:creationId xmlns:a16="http://schemas.microsoft.com/office/drawing/2014/main" id="{A4377C50-08E6-56A2-776E-2E24026CCCE1}"/>
              </a:ext>
            </a:extLst>
          </p:cNvPr>
          <p:cNvSpPr/>
          <p:nvPr/>
        </p:nvSpPr>
        <p:spPr>
          <a:xfrm rot="16200000">
            <a:off x="10115851" y="4572806"/>
            <a:ext cx="18000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2B57CB3-14D2-BC09-6570-6A981C58116C}"/>
              </a:ext>
            </a:extLst>
          </p:cNvPr>
          <p:cNvSpPr txBox="1"/>
          <p:nvPr/>
        </p:nvSpPr>
        <p:spPr>
          <a:xfrm>
            <a:off x="234950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9" name="テキスト ボックス 8">
            <a:extLst>
              <a:ext uri="{FF2B5EF4-FFF2-40B4-BE49-F238E27FC236}">
                <a16:creationId xmlns:a16="http://schemas.microsoft.com/office/drawing/2014/main" id="{992DE1B9-40E5-14FB-F62E-C5EC3965A75A}"/>
              </a:ext>
            </a:extLst>
          </p:cNvPr>
          <p:cNvSpPr txBox="1"/>
          <p:nvPr/>
        </p:nvSpPr>
        <p:spPr>
          <a:xfrm>
            <a:off x="7258956"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0" name="テキスト ボックス 9">
            <a:extLst>
              <a:ext uri="{FF2B5EF4-FFF2-40B4-BE49-F238E27FC236}">
                <a16:creationId xmlns:a16="http://schemas.microsoft.com/office/drawing/2014/main" id="{1BE9DA26-B088-011F-364F-57764B428611}"/>
              </a:ext>
            </a:extLst>
          </p:cNvPr>
          <p:cNvSpPr txBox="1"/>
          <p:nvPr/>
        </p:nvSpPr>
        <p:spPr>
          <a:xfrm>
            <a:off x="3315144"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1" name="テキスト ボックス 10">
            <a:extLst>
              <a:ext uri="{FF2B5EF4-FFF2-40B4-BE49-F238E27FC236}">
                <a16:creationId xmlns:a16="http://schemas.microsoft.com/office/drawing/2014/main" id="{7BF0FCDE-0C64-E832-6FF1-A0A40121D6B0}"/>
              </a:ext>
            </a:extLst>
          </p:cNvPr>
          <p:cNvSpPr txBox="1"/>
          <p:nvPr/>
        </p:nvSpPr>
        <p:spPr>
          <a:xfrm>
            <a:off x="7561286"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2" name="テキスト ボックス 11">
            <a:extLst>
              <a:ext uri="{FF2B5EF4-FFF2-40B4-BE49-F238E27FC236}">
                <a16:creationId xmlns:a16="http://schemas.microsoft.com/office/drawing/2014/main" id="{62C98D9C-240B-A375-1B10-90AAE14CCDEB}"/>
              </a:ext>
            </a:extLst>
          </p:cNvPr>
          <p:cNvSpPr txBox="1"/>
          <p:nvPr/>
        </p:nvSpPr>
        <p:spPr>
          <a:xfrm>
            <a:off x="9509390" y="4103405"/>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13" name="テキスト ボックス 12">
            <a:extLst>
              <a:ext uri="{FF2B5EF4-FFF2-40B4-BE49-F238E27FC236}">
                <a16:creationId xmlns:a16="http://schemas.microsoft.com/office/drawing/2014/main" id="{FBA4E5AB-E699-C5D4-49DF-12A1812CBCC1}"/>
              </a:ext>
            </a:extLst>
          </p:cNvPr>
          <p:cNvSpPr txBox="1"/>
          <p:nvPr/>
        </p:nvSpPr>
        <p:spPr>
          <a:xfrm>
            <a:off x="5583669" y="4103405"/>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14" name="テキスト ボックス 13">
            <a:extLst>
              <a:ext uri="{FF2B5EF4-FFF2-40B4-BE49-F238E27FC236}">
                <a16:creationId xmlns:a16="http://schemas.microsoft.com/office/drawing/2014/main" id="{1427122F-3923-ECBE-D83D-6B4CB10CCA32}"/>
              </a:ext>
            </a:extLst>
          </p:cNvPr>
          <p:cNvSpPr txBox="1"/>
          <p:nvPr/>
        </p:nvSpPr>
        <p:spPr>
          <a:xfrm>
            <a:off x="5613073"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15" name="テキスト ボックス 14">
            <a:extLst>
              <a:ext uri="{FF2B5EF4-FFF2-40B4-BE49-F238E27FC236}">
                <a16:creationId xmlns:a16="http://schemas.microsoft.com/office/drawing/2014/main" id="{D903DE67-FE88-31D4-8F7A-F4CD12083978}"/>
              </a:ext>
            </a:extLst>
          </p:cNvPr>
          <p:cNvSpPr txBox="1"/>
          <p:nvPr/>
        </p:nvSpPr>
        <p:spPr>
          <a:xfrm>
            <a:off x="9502176"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16" name="テキスト ボックス 15">
            <a:extLst>
              <a:ext uri="{FF2B5EF4-FFF2-40B4-BE49-F238E27FC236}">
                <a16:creationId xmlns:a16="http://schemas.microsoft.com/office/drawing/2014/main" id="{47831685-9142-54D1-AABB-70A43F3724F1}"/>
              </a:ext>
            </a:extLst>
          </p:cNvPr>
          <p:cNvSpPr txBox="1"/>
          <p:nvPr/>
        </p:nvSpPr>
        <p:spPr>
          <a:xfrm>
            <a:off x="3646452" y="407176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17" name="テキスト ボックス 16">
            <a:extLst>
              <a:ext uri="{FF2B5EF4-FFF2-40B4-BE49-F238E27FC236}">
                <a16:creationId xmlns:a16="http://schemas.microsoft.com/office/drawing/2014/main" id="{559EDB72-F08D-F287-8AFF-8ECAD10F4553}"/>
              </a:ext>
            </a:extLst>
          </p:cNvPr>
          <p:cNvSpPr txBox="1"/>
          <p:nvPr/>
        </p:nvSpPr>
        <p:spPr>
          <a:xfrm>
            <a:off x="2659267" y="4093887"/>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18" name="テキスト ボックス 17">
            <a:extLst>
              <a:ext uri="{FF2B5EF4-FFF2-40B4-BE49-F238E27FC236}">
                <a16:creationId xmlns:a16="http://schemas.microsoft.com/office/drawing/2014/main" id="{887DAE81-FE54-0472-69FC-43C70DADF38D}"/>
              </a:ext>
            </a:extLst>
          </p:cNvPr>
          <p:cNvSpPr txBox="1"/>
          <p:nvPr/>
        </p:nvSpPr>
        <p:spPr>
          <a:xfrm>
            <a:off x="4298888"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19" name="テキスト ボックス 18">
            <a:extLst>
              <a:ext uri="{FF2B5EF4-FFF2-40B4-BE49-F238E27FC236}">
                <a16:creationId xmlns:a16="http://schemas.microsoft.com/office/drawing/2014/main" id="{CD65FE5F-7525-4039-1602-15621B0E2405}"/>
              </a:ext>
            </a:extLst>
          </p:cNvPr>
          <p:cNvSpPr txBox="1"/>
          <p:nvPr/>
        </p:nvSpPr>
        <p:spPr>
          <a:xfrm>
            <a:off x="4608208" y="4118010"/>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
        <p:nvSpPr>
          <p:cNvPr id="21" name="吹き出し: 四角形 20">
            <a:extLst>
              <a:ext uri="{FF2B5EF4-FFF2-40B4-BE49-F238E27FC236}">
                <a16:creationId xmlns:a16="http://schemas.microsoft.com/office/drawing/2014/main" id="{AB03C936-B2B4-3D09-8948-3ABB22EC46B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2" name="吹き出し: 四角形 21">
            <a:extLst>
              <a:ext uri="{FF2B5EF4-FFF2-40B4-BE49-F238E27FC236}">
                <a16:creationId xmlns:a16="http://schemas.microsoft.com/office/drawing/2014/main" id="{E271E16E-42AD-3790-76B0-B0331EE5F7BA}"/>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Tree>
    <p:extLst>
      <p:ext uri="{BB962C8B-B14F-4D97-AF65-F5344CB8AC3E}">
        <p14:creationId xmlns:p14="http://schemas.microsoft.com/office/powerpoint/2010/main" val="2269926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7055" y="0"/>
            <a:ext cx="7200000" cy="258532"/>
          </a:xfrm>
        </p:spPr>
        <p:txBody>
          <a:bodyPr/>
          <a:lstStyle/>
          <a:p>
            <a:r>
              <a:rPr lang="en-US" altLang="ja-JP" dirty="0"/>
              <a:t>2. </a:t>
            </a:r>
            <a:r>
              <a:rPr lang="ja-JP" altLang="en-US" dirty="0"/>
              <a:t>技</a:t>
            </a:r>
            <a:r>
              <a:rPr lang="ja-JP" altLang="en-US" sz="1200" dirty="0"/>
              <a:t>術検証結果・成果</a:t>
            </a:r>
            <a:r>
              <a:rPr lang="ja-JP" altLang="en-US" dirty="0"/>
              <a:t>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endCxn id="6" idx="1"/>
          </p:cNvCxnSpPr>
          <p:nvPr/>
        </p:nvCxnSpPr>
        <p:spPr>
          <a:xfrm>
            <a:off x="4914900" y="3062958"/>
            <a:ext cx="1626321" cy="1846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endCxn id="40" idx="1"/>
          </p:cNvCxnSpPr>
          <p:nvPr/>
        </p:nvCxnSpPr>
        <p:spPr>
          <a:xfrm flipV="1">
            <a:off x="2943225" y="1561912"/>
            <a:ext cx="3597996" cy="12057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564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検証概要</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667361"/>
          </a:xfrm>
        </p:spPr>
        <p:txBody>
          <a:bodyPr/>
          <a:lstStyle/>
          <a:p>
            <a:r>
              <a:rPr lang="ja-JP" altLang="en-US" sz="2800" dirty="0"/>
              <a:t>有制約大域的最適化技術を開発し、下記問題設定で性能検証した。</a:t>
            </a:r>
          </a:p>
        </p:txBody>
      </p:sp>
      <p:sp>
        <p:nvSpPr>
          <p:cNvPr id="7" name="テキスト ボックス 6">
            <a:extLst>
              <a:ext uri="{FF2B5EF4-FFF2-40B4-BE49-F238E27FC236}">
                <a16:creationId xmlns:a16="http://schemas.microsoft.com/office/drawing/2014/main" id="{1FABB6E0-1C11-495C-F4C1-CB9E828CAE8F}"/>
              </a:ext>
            </a:extLst>
          </p:cNvPr>
          <p:cNvSpPr txBox="1"/>
          <p:nvPr/>
        </p:nvSpPr>
        <p:spPr>
          <a:xfrm>
            <a:off x="1235427" y="2025834"/>
            <a:ext cx="8177239" cy="369332"/>
          </a:xfrm>
          <a:prstGeom prst="rect">
            <a:avLst/>
          </a:prstGeom>
          <a:noFill/>
        </p:spPr>
        <p:txBody>
          <a:bodyPr wrap="none" rtlCol="0">
            <a:spAutoFit/>
          </a:bodyPr>
          <a:lstStyle/>
          <a:p>
            <a:r>
              <a:rPr kumimoji="1" lang="ja-JP" altLang="en-US" dirty="0"/>
              <a:t>実データでモデリングしたプラントモデルを用いて、スケジューリング問題での性能を確認する</a:t>
            </a:r>
          </a:p>
        </p:txBody>
      </p:sp>
      <p:graphicFrame>
        <p:nvGraphicFramePr>
          <p:cNvPr id="11" name="表 10">
            <a:extLst>
              <a:ext uri="{FF2B5EF4-FFF2-40B4-BE49-F238E27FC236}">
                <a16:creationId xmlns:a16="http://schemas.microsoft.com/office/drawing/2014/main" id="{7EC59206-5EC3-5324-D054-30B15CC04B16}"/>
              </a:ext>
            </a:extLst>
          </p:cNvPr>
          <p:cNvGraphicFramePr>
            <a:graphicFrameLocks noGrp="1"/>
          </p:cNvGraphicFramePr>
          <p:nvPr>
            <p:extLst>
              <p:ext uri="{D42A27DB-BD31-4B8C-83A1-F6EECF244321}">
                <p14:modId xmlns:p14="http://schemas.microsoft.com/office/powerpoint/2010/main" val="2335751187"/>
              </p:ext>
            </p:extLst>
          </p:nvPr>
        </p:nvGraphicFramePr>
        <p:xfrm>
          <a:off x="1263671" y="2496331"/>
          <a:ext cx="9548564" cy="1112520"/>
        </p:xfrm>
        <a:graphic>
          <a:graphicData uri="http://schemas.openxmlformats.org/drawingml/2006/table">
            <a:tbl>
              <a:tblPr firstRow="1" bandRow="1">
                <a:tableStyleId>{5C22544A-7EE6-4342-B048-85BDC9FD1C3A}</a:tableStyleId>
              </a:tblPr>
              <a:tblGrid>
                <a:gridCol w="2851129">
                  <a:extLst>
                    <a:ext uri="{9D8B030D-6E8A-4147-A177-3AD203B41FA5}">
                      <a16:colId xmlns:a16="http://schemas.microsoft.com/office/drawing/2014/main" val="594600994"/>
                    </a:ext>
                  </a:extLst>
                </a:gridCol>
                <a:gridCol w="3027157">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データ駆動モデリング＋最適化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線型</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23675088"/>
                  </a:ext>
                </a:extLst>
              </a:tr>
            </a:tbl>
          </a:graphicData>
        </a:graphic>
      </p:graphicFrame>
      <p:graphicFrame>
        <p:nvGraphicFramePr>
          <p:cNvPr id="12" name="表 11">
            <a:extLst>
              <a:ext uri="{FF2B5EF4-FFF2-40B4-BE49-F238E27FC236}">
                <a16:creationId xmlns:a16="http://schemas.microsoft.com/office/drawing/2014/main" id="{2D591749-739C-36BD-BD47-0710ABA107C8}"/>
              </a:ext>
            </a:extLst>
          </p:cNvPr>
          <p:cNvGraphicFramePr>
            <a:graphicFrameLocks noGrp="1"/>
          </p:cNvGraphicFramePr>
          <p:nvPr>
            <p:extLst>
              <p:ext uri="{D42A27DB-BD31-4B8C-83A1-F6EECF244321}">
                <p14:modId xmlns:p14="http://schemas.microsoft.com/office/powerpoint/2010/main" val="1051144983"/>
              </p:ext>
            </p:extLst>
          </p:nvPr>
        </p:nvGraphicFramePr>
        <p:xfrm>
          <a:off x="1263671" y="4559024"/>
          <a:ext cx="9548564" cy="1112520"/>
        </p:xfrm>
        <a:graphic>
          <a:graphicData uri="http://schemas.openxmlformats.org/drawingml/2006/table">
            <a:tbl>
              <a:tblPr firstRow="1" bandRow="1">
                <a:tableStyleId>{5C22544A-7EE6-4342-B048-85BDC9FD1C3A}</a:tableStyleId>
              </a:tblPr>
              <a:tblGrid>
                <a:gridCol w="2875843">
                  <a:extLst>
                    <a:ext uri="{9D8B030D-6E8A-4147-A177-3AD203B41FA5}">
                      <a16:colId xmlns:a16="http://schemas.microsoft.com/office/drawing/2014/main" val="594600994"/>
                    </a:ext>
                  </a:extLst>
                </a:gridCol>
                <a:gridCol w="3002443">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マニュアルモデル＋最適化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非線型（凸／非凸）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503812"/>
                  </a:ext>
                </a:extLst>
              </a:tr>
              <a:tr h="370840">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非線型（非凸）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2608831"/>
                  </a:ext>
                </a:extLst>
              </a:tr>
            </a:tbl>
          </a:graphicData>
        </a:graphic>
      </p:graphicFrame>
      <p:sp>
        <p:nvSpPr>
          <p:cNvPr id="15" name="テキスト ボックス 14">
            <a:extLst>
              <a:ext uri="{FF2B5EF4-FFF2-40B4-BE49-F238E27FC236}">
                <a16:creationId xmlns:a16="http://schemas.microsoft.com/office/drawing/2014/main" id="{1EFB8CB9-567F-B2AE-B24E-352706625F6A}"/>
              </a:ext>
            </a:extLst>
          </p:cNvPr>
          <p:cNvSpPr txBox="1"/>
          <p:nvPr/>
        </p:nvSpPr>
        <p:spPr>
          <a:xfrm>
            <a:off x="275793" y="3763413"/>
            <a:ext cx="2089033"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非線型制約問題</a:t>
            </a:r>
          </a:p>
        </p:txBody>
      </p:sp>
      <p:sp>
        <p:nvSpPr>
          <p:cNvPr id="16" name="テキスト ボックス 15">
            <a:extLst>
              <a:ext uri="{FF2B5EF4-FFF2-40B4-BE49-F238E27FC236}">
                <a16:creationId xmlns:a16="http://schemas.microsoft.com/office/drawing/2014/main" id="{7280EC64-01A4-1D6A-89BF-E0CA42348C9F}"/>
              </a:ext>
            </a:extLst>
          </p:cNvPr>
          <p:cNvSpPr txBox="1"/>
          <p:nvPr/>
        </p:nvSpPr>
        <p:spPr>
          <a:xfrm>
            <a:off x="275793" y="1617295"/>
            <a:ext cx="2592376"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プラント操業計画問題</a:t>
            </a:r>
          </a:p>
        </p:txBody>
      </p:sp>
      <p:sp>
        <p:nvSpPr>
          <p:cNvPr id="17" name="テキスト ボックス 16">
            <a:extLst>
              <a:ext uri="{FF2B5EF4-FFF2-40B4-BE49-F238E27FC236}">
                <a16:creationId xmlns:a16="http://schemas.microsoft.com/office/drawing/2014/main" id="{D53F705E-8C8A-0273-3C47-641F65047877}"/>
              </a:ext>
            </a:extLst>
          </p:cNvPr>
          <p:cNvSpPr txBox="1"/>
          <p:nvPr/>
        </p:nvSpPr>
        <p:spPr>
          <a:xfrm>
            <a:off x="1235426" y="4140909"/>
            <a:ext cx="8393644" cy="369332"/>
          </a:xfrm>
          <a:prstGeom prst="rect">
            <a:avLst/>
          </a:prstGeom>
          <a:noFill/>
        </p:spPr>
        <p:txBody>
          <a:bodyPr wrap="none" rtlCol="0">
            <a:spAutoFit/>
          </a:bodyPr>
          <a:lstStyle/>
          <a:p>
            <a:r>
              <a:rPr kumimoji="1" lang="ja-JP" altLang="en-US" dirty="0"/>
              <a:t>机上生成したデータからモデリングで非線型制約を抽出し、その制約への適用性を確認する</a:t>
            </a:r>
          </a:p>
        </p:txBody>
      </p:sp>
      <p:sp>
        <p:nvSpPr>
          <p:cNvPr id="18" name="テキスト ボックス 17">
            <a:extLst>
              <a:ext uri="{FF2B5EF4-FFF2-40B4-BE49-F238E27FC236}">
                <a16:creationId xmlns:a16="http://schemas.microsoft.com/office/drawing/2014/main" id="{0D81BDE6-2A09-4057-D8D1-3861547A2865}"/>
              </a:ext>
            </a:extLst>
          </p:cNvPr>
          <p:cNvSpPr txBox="1"/>
          <p:nvPr/>
        </p:nvSpPr>
        <p:spPr>
          <a:xfrm>
            <a:off x="9826777" y="3608851"/>
            <a:ext cx="1667444" cy="369332"/>
          </a:xfrm>
          <a:prstGeom prst="rect">
            <a:avLst/>
          </a:prstGeom>
          <a:noFill/>
        </p:spPr>
        <p:txBody>
          <a:bodyPr wrap="none" rtlCol="0">
            <a:spAutoFit/>
          </a:bodyPr>
          <a:lstStyle/>
          <a:p>
            <a:r>
              <a:rPr kumimoji="1" lang="ja-JP" altLang="en-US" b="1" dirty="0">
                <a:solidFill>
                  <a:schemeClr val="accent2"/>
                </a:solidFill>
              </a:rPr>
              <a:t>後ページで説明</a:t>
            </a:r>
          </a:p>
        </p:txBody>
      </p:sp>
      <p:sp>
        <p:nvSpPr>
          <p:cNvPr id="19" name="テキスト ボックス 18">
            <a:extLst>
              <a:ext uri="{FF2B5EF4-FFF2-40B4-BE49-F238E27FC236}">
                <a16:creationId xmlns:a16="http://schemas.microsoft.com/office/drawing/2014/main" id="{E4C3BBFA-5715-94C9-C601-45B191DE24A1}"/>
              </a:ext>
            </a:extLst>
          </p:cNvPr>
          <p:cNvSpPr txBox="1"/>
          <p:nvPr/>
        </p:nvSpPr>
        <p:spPr>
          <a:xfrm>
            <a:off x="9826777" y="5663555"/>
            <a:ext cx="1667444" cy="369332"/>
          </a:xfrm>
          <a:prstGeom prst="rect">
            <a:avLst/>
          </a:prstGeom>
          <a:noFill/>
        </p:spPr>
        <p:txBody>
          <a:bodyPr wrap="none" rtlCol="0">
            <a:spAutoFit/>
          </a:bodyPr>
          <a:lstStyle/>
          <a:p>
            <a:r>
              <a:rPr kumimoji="1" lang="ja-JP" altLang="en-US" b="1" dirty="0">
                <a:solidFill>
                  <a:schemeClr val="accent2"/>
                </a:solidFill>
              </a:rPr>
              <a:t>後ページで説明</a:t>
            </a:r>
          </a:p>
        </p:txBody>
      </p:sp>
      <p:sp>
        <p:nvSpPr>
          <p:cNvPr id="20" name="テキスト ボックス 19">
            <a:extLst>
              <a:ext uri="{FF2B5EF4-FFF2-40B4-BE49-F238E27FC236}">
                <a16:creationId xmlns:a16="http://schemas.microsoft.com/office/drawing/2014/main" id="{65618C81-9E1A-A3B0-0D91-D6E4CF34D25F}"/>
              </a:ext>
            </a:extLst>
          </p:cNvPr>
          <p:cNvSpPr txBox="1"/>
          <p:nvPr/>
        </p:nvSpPr>
        <p:spPr>
          <a:xfrm>
            <a:off x="1263671" y="5880967"/>
            <a:ext cx="5421677" cy="369332"/>
          </a:xfrm>
          <a:prstGeom prst="rect">
            <a:avLst/>
          </a:prstGeom>
          <a:noFill/>
        </p:spPr>
        <p:txBody>
          <a:bodyPr wrap="none" rtlCol="0">
            <a:spAutoFit/>
          </a:bodyPr>
          <a:lstStyle/>
          <a:p>
            <a:r>
              <a:rPr kumimoji="1" lang="en-US" altLang="ja-JP" dirty="0"/>
              <a:t>※</a:t>
            </a:r>
            <a:r>
              <a:rPr kumimoji="1" lang="ja-JP" altLang="en-US" dirty="0"/>
              <a:t>本テーマのモデリング技術と組み合わせた検証は未実施</a:t>
            </a:r>
          </a:p>
        </p:txBody>
      </p:sp>
      <p:sp>
        <p:nvSpPr>
          <p:cNvPr id="21" name="吹き出し: 四角形 20">
            <a:extLst>
              <a:ext uri="{FF2B5EF4-FFF2-40B4-BE49-F238E27FC236}">
                <a16:creationId xmlns:a16="http://schemas.microsoft.com/office/drawing/2014/main" id="{3EE7DDC5-6D74-2729-2F83-691C4AF4465B}"/>
              </a:ext>
            </a:extLst>
          </p:cNvPr>
          <p:cNvSpPr/>
          <p:nvPr/>
        </p:nvSpPr>
        <p:spPr>
          <a:xfrm>
            <a:off x="6808573" y="49411"/>
            <a:ext cx="3198836"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各性能検証の目的を説明</a:t>
            </a:r>
          </a:p>
        </p:txBody>
      </p:sp>
    </p:spTree>
    <p:extLst>
      <p:ext uri="{BB962C8B-B14F-4D97-AF65-F5344CB8AC3E}">
        <p14:creationId xmlns:p14="http://schemas.microsoft.com/office/powerpoint/2010/main" val="164688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2023-12-25</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1515864189"/>
              </p:ext>
            </p:extLst>
          </p:nvPr>
        </p:nvGraphicFramePr>
        <p:xfrm>
          <a:off x="6267434" y="376890"/>
          <a:ext cx="5509234" cy="1319348"/>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2023/12/20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SMM-BD19-INV-08R-0001</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福沢充孝</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3240065"/>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3587646"/>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3"/>
            <a:ext cx="11509002" cy="67216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膜実データを用いてモデルを構築し、</a:t>
            </a:r>
            <a:r>
              <a:rPr lang="en-US" altLang="ja-JP" sz="2800" dirty="0"/>
              <a:t>1</a:t>
            </a:r>
            <a:r>
              <a:rPr lang="ja-JP" altLang="en-US" sz="2800" dirty="0"/>
              <a:t>か月の操業計画を計算。</a:t>
            </a:r>
            <a:endParaRPr lang="en-US" altLang="ja-JP" sz="2800" dirty="0"/>
          </a:p>
        </p:txBody>
      </p:sp>
      <p:sp>
        <p:nvSpPr>
          <p:cNvPr id="5" name="テキスト ボックス 4">
            <a:extLst>
              <a:ext uri="{FF2B5EF4-FFF2-40B4-BE49-F238E27FC236}">
                <a16:creationId xmlns:a16="http://schemas.microsoft.com/office/drawing/2014/main" id="{93CBC05A-2341-3761-431F-A63571643640}"/>
              </a:ext>
            </a:extLst>
          </p:cNvPr>
          <p:cNvSpPr txBox="1"/>
          <p:nvPr/>
        </p:nvSpPr>
        <p:spPr>
          <a:xfrm>
            <a:off x="7032626" y="1996008"/>
            <a:ext cx="4231287" cy="369332"/>
          </a:xfrm>
          <a:prstGeom prst="rect">
            <a:avLst/>
          </a:prstGeom>
          <a:noFill/>
        </p:spPr>
        <p:txBody>
          <a:bodyPr wrap="none" rtlCol="0">
            <a:spAutoFit/>
          </a:bodyPr>
          <a:lstStyle/>
          <a:p>
            <a:r>
              <a:rPr kumimoji="1" lang="ja-JP" altLang="en-US" dirty="0"/>
              <a:t>再生水</a:t>
            </a:r>
            <a:r>
              <a:rPr kumimoji="1" lang="en-US" altLang="ja-JP" dirty="0"/>
              <a:t>PJT  </a:t>
            </a:r>
            <a:r>
              <a:rPr kumimoji="1" lang="ja-JP" altLang="en-US" dirty="0"/>
              <a:t>オレンジ郡水道局  </a:t>
            </a:r>
            <a:r>
              <a:rPr kumimoji="1" lang="en-US" altLang="ja-JP" dirty="0"/>
              <a:t>RO</a:t>
            </a:r>
            <a:r>
              <a:rPr kumimoji="1" lang="ja-JP" altLang="en-US" dirty="0"/>
              <a:t>プロセス</a:t>
            </a:r>
            <a:endParaRPr kumimoji="1" lang="en-US" altLang="ja-JP" dirty="0"/>
          </a:p>
        </p:txBody>
      </p:sp>
      <p:sp>
        <p:nvSpPr>
          <p:cNvPr id="6" name="テキスト ボックス 5">
            <a:extLst>
              <a:ext uri="{FF2B5EF4-FFF2-40B4-BE49-F238E27FC236}">
                <a16:creationId xmlns:a16="http://schemas.microsoft.com/office/drawing/2014/main" id="{18294E03-2261-0D02-9EC1-145C397C61E9}"/>
              </a:ext>
            </a:extLst>
          </p:cNvPr>
          <p:cNvSpPr txBox="1"/>
          <p:nvPr/>
        </p:nvSpPr>
        <p:spPr>
          <a:xfrm>
            <a:off x="1924920" y="1996008"/>
            <a:ext cx="2045753" cy="369332"/>
          </a:xfrm>
          <a:prstGeom prst="rect">
            <a:avLst/>
          </a:prstGeom>
          <a:noFill/>
        </p:spPr>
        <p:txBody>
          <a:bodyPr wrap="none" rtlCol="0">
            <a:spAutoFit/>
          </a:bodyPr>
          <a:lstStyle/>
          <a:p>
            <a:r>
              <a:rPr kumimoji="1" lang="ja-JP" altLang="en-US" dirty="0"/>
              <a:t>再生水プロセス概要</a:t>
            </a:r>
            <a:endParaRPr kumimoji="1" lang="en-US" altLang="ja-JP" dirty="0"/>
          </a:p>
        </p:txBody>
      </p:sp>
      <p:sp>
        <p:nvSpPr>
          <p:cNvPr id="10" name="テキスト ボックス 9">
            <a:extLst>
              <a:ext uri="{FF2B5EF4-FFF2-40B4-BE49-F238E27FC236}">
                <a16:creationId xmlns:a16="http://schemas.microsoft.com/office/drawing/2014/main" id="{688063FE-BA2C-CCB4-1691-AD1BD1F277AC}"/>
              </a:ext>
            </a:extLst>
          </p:cNvPr>
          <p:cNvSpPr txBox="1"/>
          <p:nvPr/>
        </p:nvSpPr>
        <p:spPr>
          <a:xfrm>
            <a:off x="480614" y="2680686"/>
            <a:ext cx="5097870" cy="369332"/>
          </a:xfrm>
          <a:prstGeom prst="rect">
            <a:avLst/>
          </a:prstGeom>
          <a:noFill/>
        </p:spPr>
        <p:txBody>
          <a:bodyPr wrap="none" rtlCol="0">
            <a:spAutoFit/>
          </a:bodyPr>
          <a:lstStyle/>
          <a:p>
            <a:r>
              <a:rPr kumimoji="1" lang="en-US" altLang="ja-JP" b="1" dirty="0"/>
              <a:t>RO</a:t>
            </a:r>
            <a:r>
              <a:rPr kumimoji="1" lang="ja-JP" altLang="en-US" b="1" dirty="0"/>
              <a:t>膜の状態などを考慮しながら薬液コストを最小化</a:t>
            </a:r>
            <a:endParaRPr kumimoji="1" lang="en-US" altLang="ja-JP" b="1" dirty="0"/>
          </a:p>
        </p:txBody>
      </p:sp>
      <p:sp>
        <p:nvSpPr>
          <p:cNvPr id="11" name="テキスト ボックス 10">
            <a:extLst>
              <a:ext uri="{FF2B5EF4-FFF2-40B4-BE49-F238E27FC236}">
                <a16:creationId xmlns:a16="http://schemas.microsoft.com/office/drawing/2014/main" id="{A4910441-11A5-EC42-8686-08810A57CFFF}"/>
              </a:ext>
            </a:extLst>
          </p:cNvPr>
          <p:cNvSpPr txBox="1"/>
          <p:nvPr/>
        </p:nvSpPr>
        <p:spPr>
          <a:xfrm>
            <a:off x="517055" y="3062373"/>
            <a:ext cx="4354077" cy="369332"/>
          </a:xfrm>
          <a:prstGeom prst="rect">
            <a:avLst/>
          </a:prstGeom>
          <a:noFill/>
        </p:spPr>
        <p:txBody>
          <a:bodyPr wrap="none" rtlCol="0">
            <a:spAutoFit/>
          </a:bodyPr>
          <a:lstStyle/>
          <a:p>
            <a:r>
              <a:rPr kumimoji="1" lang="ja-JP" altLang="en-US" dirty="0"/>
              <a:t>水質基準、膜の詰まり、膜洗浄、膜寿命など</a:t>
            </a:r>
            <a:endParaRPr kumimoji="1" lang="en-US" altLang="ja-JP" dirty="0"/>
          </a:p>
        </p:txBody>
      </p:sp>
      <p:sp>
        <p:nvSpPr>
          <p:cNvPr id="12" name="テキスト ボックス 11">
            <a:extLst>
              <a:ext uri="{FF2B5EF4-FFF2-40B4-BE49-F238E27FC236}">
                <a16:creationId xmlns:a16="http://schemas.microsoft.com/office/drawing/2014/main" id="{8133FA04-76B2-8A76-F4E8-4775D7223A3F}"/>
              </a:ext>
            </a:extLst>
          </p:cNvPr>
          <p:cNvSpPr txBox="1"/>
          <p:nvPr/>
        </p:nvSpPr>
        <p:spPr>
          <a:xfrm>
            <a:off x="6857417" y="2697087"/>
            <a:ext cx="4671472" cy="369332"/>
          </a:xfrm>
          <a:prstGeom prst="rect">
            <a:avLst/>
          </a:prstGeom>
          <a:noFill/>
        </p:spPr>
        <p:txBody>
          <a:bodyPr wrap="none" rtlCol="0">
            <a:spAutoFit/>
          </a:bodyPr>
          <a:lstStyle/>
          <a:p>
            <a:r>
              <a:rPr kumimoji="1" lang="en-US" altLang="ja-JP" b="1" dirty="0"/>
              <a:t>MLR</a:t>
            </a:r>
            <a:r>
              <a:rPr kumimoji="1" lang="ja-JP" altLang="en-US" b="1" dirty="0"/>
              <a:t>で各膜の水質モデルを学習し、問題を構築</a:t>
            </a:r>
            <a:endParaRPr kumimoji="1" lang="en-US" altLang="ja-JP" b="1" dirty="0"/>
          </a:p>
        </p:txBody>
      </p:sp>
      <p:cxnSp>
        <p:nvCxnSpPr>
          <p:cNvPr id="13" name="直線コネクタ 12">
            <a:extLst>
              <a:ext uri="{FF2B5EF4-FFF2-40B4-BE49-F238E27FC236}">
                <a16:creationId xmlns:a16="http://schemas.microsoft.com/office/drawing/2014/main" id="{1E97DE43-A1A7-FFA7-36B4-FEEE74448475}"/>
              </a:ext>
            </a:extLst>
          </p:cNvPr>
          <p:cNvCxnSpPr>
            <a:cxnSpLocks/>
          </p:cNvCxnSpPr>
          <p:nvPr/>
        </p:nvCxnSpPr>
        <p:spPr>
          <a:xfrm>
            <a:off x="188474" y="2380322"/>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02EFE06-ED8E-8E31-626C-42BA6A759030}"/>
              </a:ext>
            </a:extLst>
          </p:cNvPr>
          <p:cNvCxnSpPr>
            <a:cxnSpLocks/>
          </p:cNvCxnSpPr>
          <p:nvPr/>
        </p:nvCxnSpPr>
        <p:spPr>
          <a:xfrm>
            <a:off x="6269574" y="23803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1F870F4-9DAF-CB7B-6B34-37B941F31EC7}"/>
              </a:ext>
            </a:extLst>
          </p:cNvPr>
          <p:cNvSpPr txBox="1"/>
          <p:nvPr/>
        </p:nvSpPr>
        <p:spPr>
          <a:xfrm>
            <a:off x="6795702" y="5531107"/>
            <a:ext cx="4794902" cy="369332"/>
          </a:xfrm>
          <a:prstGeom prst="rect">
            <a:avLst/>
          </a:prstGeom>
          <a:noFill/>
        </p:spPr>
        <p:txBody>
          <a:bodyPr wrap="none" rtlCol="0">
            <a:spAutoFit/>
          </a:bodyPr>
          <a:lstStyle/>
          <a:p>
            <a:r>
              <a:rPr kumimoji="1" lang="ja-JP" altLang="en-US" dirty="0"/>
              <a:t>前週学習</a:t>
            </a:r>
            <a:r>
              <a:rPr kumimoji="1" lang="en-US" altLang="ja-JP" dirty="0"/>
              <a:t>&amp;</a:t>
            </a:r>
            <a:r>
              <a:rPr kumimoji="1" lang="ja-JP" altLang="en-US" dirty="0"/>
              <a:t>翌週最適化を</a:t>
            </a:r>
            <a:r>
              <a:rPr kumimoji="1" lang="en-US" altLang="ja-JP" dirty="0"/>
              <a:t>5</a:t>
            </a:r>
            <a:r>
              <a:rPr kumimoji="1" lang="ja-JP" altLang="en-US" dirty="0"/>
              <a:t>週間計算して、繋げた</a:t>
            </a:r>
            <a:endParaRPr kumimoji="1" lang="en-US" altLang="ja-JP" dirty="0"/>
          </a:p>
        </p:txBody>
      </p:sp>
      <p:sp>
        <p:nvSpPr>
          <p:cNvPr id="17" name="吹き出し: 四角形 16">
            <a:extLst>
              <a:ext uri="{FF2B5EF4-FFF2-40B4-BE49-F238E27FC236}">
                <a16:creationId xmlns:a16="http://schemas.microsoft.com/office/drawing/2014/main" id="{06DFE167-EEC6-A0E2-5539-660F43973838}"/>
              </a:ext>
            </a:extLst>
          </p:cNvPr>
          <p:cNvSpPr/>
          <p:nvPr/>
        </p:nvSpPr>
        <p:spPr>
          <a:xfrm>
            <a:off x="6808573" y="49411"/>
            <a:ext cx="3198836"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sz="1600" dirty="0">
                <a:solidFill>
                  <a:schemeClr val="tx1"/>
                </a:solidFill>
              </a:rPr>
              <a:t>RO</a:t>
            </a:r>
            <a:r>
              <a:rPr kumimoji="1" lang="ja-JP" altLang="en-US" sz="1600" dirty="0">
                <a:solidFill>
                  <a:schemeClr val="tx1"/>
                </a:solidFill>
              </a:rPr>
              <a:t>最適化の概要を説明</a:t>
            </a:r>
          </a:p>
        </p:txBody>
      </p:sp>
    </p:spTree>
    <p:extLst>
      <p:ext uri="{BB962C8B-B14F-4D97-AF65-F5344CB8AC3E}">
        <p14:creationId xmlns:p14="http://schemas.microsoft.com/office/powerpoint/2010/main" val="136902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様々な制約条件を満たしながら、コストを削減する解が得られた。</a:t>
            </a:r>
            <a:endParaRPr lang="en-US" altLang="ja-JP" sz="2800" dirty="0"/>
          </a:p>
        </p:txBody>
      </p:sp>
      <p:sp>
        <p:nvSpPr>
          <p:cNvPr id="5" name="吹き出し: 四角形 4">
            <a:extLst>
              <a:ext uri="{FF2B5EF4-FFF2-40B4-BE49-F238E27FC236}">
                <a16:creationId xmlns:a16="http://schemas.microsoft.com/office/drawing/2014/main" id="{8634F02C-B38B-3836-E537-F0044D756405}"/>
              </a:ext>
            </a:extLst>
          </p:cNvPr>
          <p:cNvSpPr/>
          <p:nvPr/>
        </p:nvSpPr>
        <p:spPr>
          <a:xfrm>
            <a:off x="8392885" y="107594"/>
            <a:ext cx="3556387"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最適計画を示す。</a:t>
            </a:r>
          </a:p>
        </p:txBody>
      </p:sp>
    </p:spTree>
    <p:extLst>
      <p:ext uri="{BB962C8B-B14F-4D97-AF65-F5344CB8AC3E}">
        <p14:creationId xmlns:p14="http://schemas.microsoft.com/office/powerpoint/2010/main" val="84557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
        <p:nvSpPr>
          <p:cNvPr id="7" name="吹き出し: 四角形 6">
            <a:extLst>
              <a:ext uri="{FF2B5EF4-FFF2-40B4-BE49-F238E27FC236}">
                <a16:creationId xmlns:a16="http://schemas.microsoft.com/office/drawing/2014/main" id="{79F57C42-CA66-2874-D273-2DC44A536D04}"/>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左の最適化問題が不要なので、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129887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
        <p:nvSpPr>
          <p:cNvPr id="4" name="吹き出し: 四角形 3">
            <a:extLst>
              <a:ext uri="{FF2B5EF4-FFF2-40B4-BE49-F238E27FC236}">
                <a16:creationId xmlns:a16="http://schemas.microsoft.com/office/drawing/2014/main" id="{8FC4F5B7-2AB4-2A7F-B389-DDFADB864367}"/>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右手法だけで十分なので、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360785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5372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sz="1200" b="1" dirty="0">
                <a:solidFill>
                  <a:schemeClr val="bg1"/>
                </a:solidFill>
              </a:rPr>
              <a:t>2. </a:t>
            </a:r>
            <a:r>
              <a:rPr lang="ja-JP" altLang="en-US" sz="1200" b="1" dirty="0">
                <a:solidFill>
                  <a:schemeClr val="bg1"/>
                </a:solidFill>
              </a:rPr>
              <a:t>技術検証結果・成果</a:t>
            </a:r>
            <a:endParaRPr lang="ja-JP" altLang="en-US" dirty="0"/>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1018538695"/>
              </p:ext>
            </p:extLst>
          </p:nvPr>
        </p:nvGraphicFramePr>
        <p:xfrm>
          <a:off x="235527" y="1800226"/>
          <a:ext cx="11772253" cy="4192950"/>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374274">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a:t>見込み</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650912">
                <a:tc rowSpan="3">
                  <a:txBody>
                    <a:bodyPr/>
                    <a:lstStyle/>
                    <a:p>
                      <a:r>
                        <a:rPr kumimoji="1" lang="ja-JP" altLang="en-US" sz="1700" dirty="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予測精度は改善せず。制御性能は改善することもあるが不安定。</a:t>
                      </a:r>
                      <a:br>
                        <a:rPr kumimoji="1" lang="en-US" altLang="ja-JP" sz="1700" dirty="0"/>
                      </a:br>
                      <a:r>
                        <a:rPr kumimoji="1" lang="ja-JP" altLang="en-US" sz="1700" dirty="0"/>
                        <a:t>予測誤差と制御性能に相関がみられずモデル選択が困難なことから、実用困難。</a:t>
                      </a:r>
                      <a:endParaRPr kumimoji="1" lang="en-US" altLang="ja-JP" sz="1700" dirty="0"/>
                    </a:p>
                  </a:txBody>
                  <a:tcPr>
                    <a:noFill/>
                  </a:tcPr>
                </a:tc>
                <a:extLst>
                  <a:ext uri="{0D108BD9-81ED-4DB2-BD59-A6C34878D82A}">
                    <a16:rowId xmlns:a16="http://schemas.microsoft.com/office/drawing/2014/main" val="3267215973"/>
                  </a:ext>
                </a:extLst>
              </a:tr>
              <a:tr h="650912">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予測精度は改善せず。制御性能は多少改善するが、ベンチマークに到達せず。</a:t>
                      </a:r>
                    </a:p>
                  </a:txBody>
                  <a:tcPr/>
                </a:tc>
                <a:extLst>
                  <a:ext uri="{0D108BD9-81ED-4DB2-BD59-A6C34878D82A}">
                    <a16:rowId xmlns:a16="http://schemas.microsoft.com/office/drawing/2014/main" val="150942425"/>
                  </a:ext>
                </a:extLst>
              </a:tr>
              <a:tr h="650912">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97260">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650912">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Tree>
    <p:extLst>
      <p:ext uri="{BB962C8B-B14F-4D97-AF65-F5344CB8AC3E}">
        <p14:creationId xmlns:p14="http://schemas.microsoft.com/office/powerpoint/2010/main" val="3490805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技術評価・検証で得た知見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a:t>
            </a:r>
          </a:p>
        </p:txBody>
      </p:sp>
      <p:sp>
        <p:nvSpPr>
          <p:cNvPr id="5" name="正方形/長方形 4">
            <a:extLst>
              <a:ext uri="{FF2B5EF4-FFF2-40B4-BE49-F238E27FC236}">
                <a16:creationId xmlns:a16="http://schemas.microsoft.com/office/drawing/2014/main" id="{B5DFDC58-0F26-4B26-8B48-D1636708FC17}"/>
              </a:ext>
            </a:extLst>
          </p:cNvPr>
          <p:cNvSpPr/>
          <p:nvPr/>
        </p:nvSpPr>
        <p:spPr>
          <a:xfrm>
            <a:off x="2505076" y="2141353"/>
            <a:ext cx="4381500" cy="461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ポジティブ</a:t>
            </a:r>
          </a:p>
        </p:txBody>
      </p:sp>
      <p:sp>
        <p:nvSpPr>
          <p:cNvPr id="6" name="正方形/長方形 5">
            <a:extLst>
              <a:ext uri="{FF2B5EF4-FFF2-40B4-BE49-F238E27FC236}">
                <a16:creationId xmlns:a16="http://schemas.microsoft.com/office/drawing/2014/main" id="{A429A743-A600-1CD7-137F-5778FEDA2911}"/>
              </a:ext>
            </a:extLst>
          </p:cNvPr>
          <p:cNvSpPr/>
          <p:nvPr/>
        </p:nvSpPr>
        <p:spPr>
          <a:xfrm>
            <a:off x="7210426" y="2141353"/>
            <a:ext cx="4381500" cy="461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ネガティブ</a:t>
            </a:r>
          </a:p>
        </p:txBody>
      </p:sp>
      <p:sp>
        <p:nvSpPr>
          <p:cNvPr id="7" name="正方形/長方形 6">
            <a:extLst>
              <a:ext uri="{FF2B5EF4-FFF2-40B4-BE49-F238E27FC236}">
                <a16:creationId xmlns:a16="http://schemas.microsoft.com/office/drawing/2014/main" id="{804BEF2C-EC11-C8A1-66E8-65BE41AB90A9}"/>
              </a:ext>
            </a:extLst>
          </p:cNvPr>
          <p:cNvSpPr/>
          <p:nvPr/>
        </p:nvSpPr>
        <p:spPr>
          <a:xfrm>
            <a:off x="180976" y="2812906"/>
            <a:ext cx="2038349" cy="18287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モデリング技術</a:t>
            </a:r>
          </a:p>
        </p:txBody>
      </p:sp>
      <p:sp>
        <p:nvSpPr>
          <p:cNvPr id="8" name="正方形/長方形 7">
            <a:extLst>
              <a:ext uri="{FF2B5EF4-FFF2-40B4-BE49-F238E27FC236}">
                <a16:creationId xmlns:a16="http://schemas.microsoft.com/office/drawing/2014/main" id="{C398B0C6-27AD-5DDB-8D6C-3C1A88055FFB}"/>
              </a:ext>
            </a:extLst>
          </p:cNvPr>
          <p:cNvSpPr/>
          <p:nvPr/>
        </p:nvSpPr>
        <p:spPr>
          <a:xfrm>
            <a:off x="180976" y="4784582"/>
            <a:ext cx="2038349" cy="10416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最適化技術</a:t>
            </a:r>
          </a:p>
        </p:txBody>
      </p:sp>
      <p:sp>
        <p:nvSpPr>
          <p:cNvPr id="9" name="テキスト プレースホルダー 2">
            <a:extLst>
              <a:ext uri="{FF2B5EF4-FFF2-40B4-BE49-F238E27FC236}">
                <a16:creationId xmlns:a16="http://schemas.microsoft.com/office/drawing/2014/main" id="{CE1A95DA-196F-A527-C021-7337C50D0AA1}"/>
              </a:ext>
            </a:extLst>
          </p:cNvPr>
          <p:cNvSpPr txBox="1">
            <a:spLocks/>
          </p:cNvSpPr>
          <p:nvPr/>
        </p:nvSpPr>
        <p:spPr>
          <a:xfrm>
            <a:off x="2475103"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動特性を考慮したモデリングは、一定の制御性能向上に期待できる。</a:t>
            </a:r>
            <a:endParaRPr lang="en-US" altLang="ja-JP" sz="2000" dirty="0"/>
          </a:p>
        </p:txBody>
      </p:sp>
      <p:sp>
        <p:nvSpPr>
          <p:cNvPr id="10" name="テキスト プレースホルダー 2">
            <a:extLst>
              <a:ext uri="{FF2B5EF4-FFF2-40B4-BE49-F238E27FC236}">
                <a16:creationId xmlns:a16="http://schemas.microsoft.com/office/drawing/2014/main" id="{5FEF3582-E467-CCCB-E0C3-E4C50DA152B7}"/>
              </a:ext>
            </a:extLst>
          </p:cNvPr>
          <p:cNvSpPr txBox="1">
            <a:spLocks/>
          </p:cNvSpPr>
          <p:nvPr/>
        </p:nvSpPr>
        <p:spPr>
          <a:xfrm>
            <a:off x="7140201"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本技術はデータの局所的な非線形傾向をモデル化できるが、最適化では学習データから離れた外挿領域での大域的な傾向を活用したい。</a:t>
            </a:r>
            <a:endParaRPr lang="en-US" altLang="ja-JP" sz="2000" dirty="0"/>
          </a:p>
          <a:p>
            <a:pPr>
              <a:defRPr/>
            </a:pPr>
            <a:r>
              <a:rPr lang="ja-JP" altLang="en-US" sz="2000" dirty="0"/>
              <a:t>運転可能領域を網羅するデータが必要となる。</a:t>
            </a:r>
            <a:endParaRPr lang="en-US" altLang="ja-JP" sz="2000" dirty="0"/>
          </a:p>
        </p:txBody>
      </p:sp>
      <p:sp>
        <p:nvSpPr>
          <p:cNvPr id="11" name="テキスト プレースホルダー 2">
            <a:extLst>
              <a:ext uri="{FF2B5EF4-FFF2-40B4-BE49-F238E27FC236}">
                <a16:creationId xmlns:a16="http://schemas.microsoft.com/office/drawing/2014/main" id="{2F430FDD-33A6-691F-17FF-7B5127F40C0C}"/>
              </a:ext>
            </a:extLst>
          </p:cNvPr>
          <p:cNvSpPr txBox="1">
            <a:spLocks/>
          </p:cNvSpPr>
          <p:nvPr/>
        </p:nvSpPr>
        <p:spPr>
          <a:xfrm>
            <a:off x="2458206"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ブラックボックス最適化自体は応用先が様々あるため、展開に期待できる。</a:t>
            </a:r>
            <a:endParaRPr lang="en-US" altLang="ja-JP" sz="2000" dirty="0"/>
          </a:p>
        </p:txBody>
      </p:sp>
      <p:sp>
        <p:nvSpPr>
          <p:cNvPr id="12" name="テキスト プレースホルダー 2">
            <a:extLst>
              <a:ext uri="{FF2B5EF4-FFF2-40B4-BE49-F238E27FC236}">
                <a16:creationId xmlns:a16="http://schemas.microsoft.com/office/drawing/2014/main" id="{3B438135-40A2-D518-CB0C-A8C89A2BA9BB}"/>
              </a:ext>
            </a:extLst>
          </p:cNvPr>
          <p:cNvSpPr txBox="1">
            <a:spLocks/>
          </p:cNvSpPr>
          <p:nvPr/>
        </p:nvSpPr>
        <p:spPr>
          <a:xfrm>
            <a:off x="7123304"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モデルが重い場合は、評価回数を削減する技術（応答局面法等）を別途併用する必要がある。</a:t>
            </a:r>
            <a:endParaRPr lang="en-US" altLang="ja-JP" sz="2000" dirty="0"/>
          </a:p>
        </p:txBody>
      </p:sp>
      <p:sp>
        <p:nvSpPr>
          <p:cNvPr id="4" name="テキスト プレースホルダー 6">
            <a:extLst>
              <a:ext uri="{FF2B5EF4-FFF2-40B4-BE49-F238E27FC236}">
                <a16:creationId xmlns:a16="http://schemas.microsoft.com/office/drawing/2014/main" id="{B1C09ECE-0E5D-6C62-C6BF-6558DA8B0D2C}"/>
              </a:ext>
            </a:extLst>
          </p:cNvPr>
          <p:cNvSpPr>
            <a:spLocks noGrp="1"/>
          </p:cNvSpPr>
          <p:nvPr>
            <p:ph type="body" sz="quarter" idx="11"/>
          </p:nvPr>
        </p:nvSpPr>
        <p:spPr>
          <a:xfrm>
            <a:off x="235527" y="1068411"/>
            <a:ext cx="11772253" cy="946500"/>
          </a:xfrm>
        </p:spPr>
        <p:txBody>
          <a:bodyPr>
            <a:normAutofit/>
          </a:bodyPr>
          <a:lstStyle/>
          <a:p>
            <a:r>
              <a:rPr lang="ja-JP" altLang="en-US" dirty="0"/>
              <a:t>ほげほげ。</a:t>
            </a:r>
            <a:endParaRPr lang="en-US" altLang="ja-JP" dirty="0"/>
          </a:p>
        </p:txBody>
      </p:sp>
      <p:sp>
        <p:nvSpPr>
          <p:cNvPr id="13" name="吹き出し: 四角形 12">
            <a:extLst>
              <a:ext uri="{FF2B5EF4-FFF2-40B4-BE49-F238E27FC236}">
                <a16:creationId xmlns:a16="http://schemas.microsoft.com/office/drawing/2014/main" id="{224B2E92-0870-5E64-56E9-EBC6EE5DDE98}"/>
              </a:ext>
            </a:extLst>
          </p:cNvPr>
          <p:cNvSpPr/>
          <p:nvPr/>
        </p:nvSpPr>
        <p:spPr>
          <a:xfrm>
            <a:off x="8123847" y="1065535"/>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ネガティブな知見だと思って書いたが、</a:t>
            </a:r>
            <a:endParaRPr kumimoji="1" lang="en-US" altLang="ja-JP" dirty="0">
              <a:solidFill>
                <a:schemeClr val="bg1"/>
              </a:solidFill>
            </a:endParaRPr>
          </a:p>
          <a:p>
            <a:pPr algn="ctr"/>
            <a:r>
              <a:rPr kumimoji="1" lang="ja-JP" altLang="en-US" dirty="0">
                <a:solidFill>
                  <a:schemeClr val="bg1"/>
                </a:solidFill>
              </a:rPr>
              <a:t>単に精度が出なかった理由になってる？</a:t>
            </a:r>
            <a:endParaRPr kumimoji="1" lang="en-US" altLang="ja-JP" dirty="0">
              <a:solidFill>
                <a:schemeClr val="bg1"/>
              </a:solidFill>
            </a:endParaRPr>
          </a:p>
        </p:txBody>
      </p:sp>
      <p:sp>
        <p:nvSpPr>
          <p:cNvPr id="15" name="吹き出し: 四角形 14">
            <a:extLst>
              <a:ext uri="{FF2B5EF4-FFF2-40B4-BE49-F238E27FC236}">
                <a16:creationId xmlns:a16="http://schemas.microsoft.com/office/drawing/2014/main" id="{C52F4D25-7287-44E4-B848-87AFD5C8A226}"/>
              </a:ext>
            </a:extLst>
          </p:cNvPr>
          <p:cNvSpPr/>
          <p:nvPr/>
        </p:nvSpPr>
        <p:spPr>
          <a:xfrm>
            <a:off x="7924369" y="172753"/>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他設備と連携して全体最適化する際は、設備単体の最適点とは違う点が最適なことが多い。その未知の領域のデータがないのでモデル化困難。</a:t>
            </a:r>
            <a:endParaRPr kumimoji="1" lang="en-US" altLang="ja-JP" dirty="0">
              <a:solidFill>
                <a:schemeClr val="bg1"/>
              </a:solidFill>
            </a:endParaRPr>
          </a:p>
        </p:txBody>
      </p:sp>
      <p:sp>
        <p:nvSpPr>
          <p:cNvPr id="16" name="吹き出し: 四角形 15">
            <a:extLst>
              <a:ext uri="{FF2B5EF4-FFF2-40B4-BE49-F238E27FC236}">
                <a16:creationId xmlns:a16="http://schemas.microsoft.com/office/drawing/2014/main" id="{F829E9C7-B512-450C-A97A-6E93746536FC}"/>
              </a:ext>
            </a:extLst>
          </p:cNvPr>
          <p:cNvSpPr/>
          <p:nvPr/>
        </p:nvSpPr>
        <p:spPr>
          <a:xfrm>
            <a:off x="3338286" y="740207"/>
            <a:ext cx="4173788" cy="1545793"/>
          </a:xfrm>
          <a:prstGeom prst="wedgeRectCallout">
            <a:avLst>
              <a:gd name="adj1" fmla="val 55424"/>
              <a:gd name="adj2" fmla="val 2227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検証結果で、「外挿領域で当てにならない」的なことを言わないと、話がつながらない。</a:t>
            </a:r>
            <a:endParaRPr kumimoji="1" lang="en-US" altLang="ja-JP" dirty="0">
              <a:solidFill>
                <a:schemeClr val="bg1"/>
              </a:solidFill>
            </a:endParaRPr>
          </a:p>
          <a:p>
            <a:pPr algn="ctr"/>
            <a:r>
              <a:rPr kumimoji="1" lang="ja-JP" altLang="en-US" dirty="0">
                <a:solidFill>
                  <a:schemeClr val="bg1"/>
                </a:solidFill>
              </a:rPr>
              <a:t>設備単体でも難しいという話 </a:t>
            </a:r>
            <a:r>
              <a:rPr kumimoji="1" lang="en-US" altLang="ja-JP" dirty="0">
                <a:solidFill>
                  <a:schemeClr val="bg1"/>
                </a:solidFill>
              </a:rPr>
              <a:t>(</a:t>
            </a:r>
            <a:r>
              <a:rPr kumimoji="1" lang="ja-JP" altLang="en-US" dirty="0">
                <a:solidFill>
                  <a:schemeClr val="bg1"/>
                </a:solidFill>
              </a:rPr>
              <a:t>動特性・非線形性のモデル化そのもの</a:t>
            </a:r>
            <a:r>
              <a:rPr kumimoji="1" lang="en-US" altLang="ja-JP" dirty="0">
                <a:solidFill>
                  <a:schemeClr val="bg1"/>
                </a:solidFill>
              </a:rPr>
              <a:t>) </a:t>
            </a:r>
            <a:r>
              <a:rPr kumimoji="1" lang="ja-JP" altLang="en-US" dirty="0">
                <a:solidFill>
                  <a:schemeClr val="bg1"/>
                </a:solidFill>
              </a:rPr>
              <a:t>と、連携させようとしたら</a:t>
            </a:r>
            <a:r>
              <a:rPr kumimoji="1" lang="en-US" altLang="ja-JP" dirty="0">
                <a:solidFill>
                  <a:schemeClr val="bg1"/>
                </a:solidFill>
              </a:rPr>
              <a:t>…</a:t>
            </a:r>
            <a:r>
              <a:rPr kumimoji="1" lang="ja-JP" altLang="en-US" dirty="0">
                <a:solidFill>
                  <a:schemeClr val="bg1"/>
                </a:solidFill>
              </a:rPr>
              <a:t>という話 </a:t>
            </a:r>
            <a:r>
              <a:rPr kumimoji="1" lang="en-US" altLang="ja-JP" dirty="0">
                <a:solidFill>
                  <a:schemeClr val="bg1"/>
                </a:solidFill>
              </a:rPr>
              <a:t>(</a:t>
            </a:r>
            <a:r>
              <a:rPr kumimoji="1" lang="ja-JP" altLang="en-US" dirty="0">
                <a:solidFill>
                  <a:schemeClr val="bg1"/>
                </a:solidFill>
              </a:rPr>
              <a:t>外挿領域の難しさ</a:t>
            </a:r>
            <a:r>
              <a:rPr kumimoji="1" lang="en-US" altLang="ja-JP" dirty="0">
                <a:solidFill>
                  <a:schemeClr val="bg1"/>
                </a:solidFill>
              </a:rPr>
              <a:t>) </a:t>
            </a:r>
            <a:r>
              <a:rPr kumimoji="1" lang="ja-JP" altLang="en-US" dirty="0">
                <a:solidFill>
                  <a:schemeClr val="bg1"/>
                </a:solidFill>
              </a:rPr>
              <a:t>と両方。</a:t>
            </a:r>
            <a:endParaRPr kumimoji="1" lang="en-US" altLang="ja-JP" dirty="0">
              <a:solidFill>
                <a:schemeClr val="bg1"/>
              </a:solidFill>
            </a:endParaRPr>
          </a:p>
        </p:txBody>
      </p:sp>
    </p:spTree>
    <p:extLst>
      <p:ext uri="{BB962C8B-B14F-4D97-AF65-F5344CB8AC3E}">
        <p14:creationId xmlns:p14="http://schemas.microsoft.com/office/powerpoint/2010/main" val="2211314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26</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solidFill>
                  <a:srgbClr val="FF0000"/>
                </a:solidFill>
              </a:rPr>
              <a:t>テーマ全体の状況</a:t>
            </a:r>
            <a:endParaRPr lang="en-US" altLang="ja-JP" sz="2000" dirty="0">
              <a:solidFill>
                <a:srgbClr val="FF0000"/>
              </a:solidFill>
            </a:endParaRPr>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3610422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テーマの状況概観（クローズ理由）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474966"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下記の状況から、テーマの大幅な見直しが必要と判断し、クローズに至った。</a:t>
            </a:r>
            <a:endParaRPr lang="en-US" altLang="ja-JP" dirty="0"/>
          </a:p>
          <a:p>
            <a:pPr lvl="1">
              <a:defRPr/>
            </a:pPr>
            <a:r>
              <a:rPr lang="ja-JP" altLang="en-US" sz="1800" dirty="0"/>
              <a:t>技術評価：モデル精度が目標未達で、既存市場でのモデリング工数削減に貢献できないと判断。</a:t>
            </a:r>
            <a:endParaRPr lang="en-US" altLang="ja-JP" sz="1800" dirty="0"/>
          </a:p>
          <a:p>
            <a:pPr lvl="1">
              <a:defRPr/>
            </a:pPr>
            <a:r>
              <a:rPr lang="ja-JP" altLang="en-US" sz="1800" dirty="0"/>
              <a:t>別</a:t>
            </a:r>
            <a:r>
              <a:rPr lang="en-US" altLang="ja-JP" sz="1800" dirty="0"/>
              <a:t>PJT</a:t>
            </a:r>
            <a:r>
              <a:rPr lang="ja-JP" altLang="en-US" sz="1800" dirty="0"/>
              <a:t>活動：他候補プロセスへの適用も視野に入れていたが、物理モデルが必須であるため、断念した。</a:t>
            </a:r>
            <a:endParaRPr lang="en-US" altLang="ja-JP" sz="1800" dirty="0"/>
          </a:p>
          <a:p>
            <a:pPr lvl="1">
              <a:defRPr/>
            </a:pPr>
            <a:r>
              <a:rPr lang="ja-JP" altLang="en-US" sz="1800" dirty="0"/>
              <a:t>市場調査：</a:t>
            </a:r>
            <a:r>
              <a:rPr lang="en-US" altLang="ja-JP" sz="1800" dirty="0"/>
              <a:t>LR1</a:t>
            </a:r>
            <a:r>
              <a:rPr lang="ja-JP" altLang="en-US" sz="1800" dirty="0"/>
              <a:t>以降調査が進まず、対象を絞れなかった。</a:t>
            </a:r>
            <a:endParaRPr lang="en-US" altLang="ja-JP" sz="1800" dirty="0"/>
          </a:p>
          <a:p>
            <a:pPr lvl="1">
              <a:defRPr/>
            </a:pPr>
            <a:r>
              <a:rPr lang="ja-JP" altLang="en-US" sz="1800" dirty="0"/>
              <a:t>前テーマビジネス：有償</a:t>
            </a:r>
            <a:r>
              <a:rPr lang="en-US" altLang="ja-JP" sz="1800" dirty="0"/>
              <a:t>FS</a:t>
            </a:r>
            <a:r>
              <a:rPr lang="ja-JP" altLang="en-US" sz="1800" dirty="0"/>
              <a:t>やシステム売りはあるが、成果報酬は</a:t>
            </a:r>
            <a:r>
              <a:rPr lang="en-US" altLang="ja-JP" sz="1800" dirty="0"/>
              <a:t>3</a:t>
            </a:r>
            <a:r>
              <a:rPr lang="ja-JP" altLang="en-US" sz="1800" dirty="0"/>
              <a:t>件。技術だけを更新しても同様の状況に陥る可能性</a:t>
            </a:r>
            <a:endParaRPr lang="en-US" altLang="ja-JP" sz="1800" dirty="0"/>
          </a:p>
        </p:txBody>
      </p:sp>
      <p:sp>
        <p:nvSpPr>
          <p:cNvPr id="9" name="吹き出し: 四角形 8">
            <a:extLst>
              <a:ext uri="{FF2B5EF4-FFF2-40B4-BE49-F238E27FC236}">
                <a16:creationId xmlns:a16="http://schemas.microsoft.com/office/drawing/2014/main" id="{A3C6D0A3-DD39-4366-AD27-B94068EA2802}"/>
              </a:ext>
            </a:extLst>
          </p:cNvPr>
          <p:cNvSpPr/>
          <p:nvPr/>
        </p:nvSpPr>
        <p:spPr>
          <a:xfrm>
            <a:off x="5903253" y="16167"/>
            <a:ext cx="7050747" cy="825193"/>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dirty="0">
                <a:solidFill>
                  <a:schemeClr val="tx1"/>
                </a:solidFill>
              </a:rPr>
              <a:t>(DDMO</a:t>
            </a:r>
            <a:r>
              <a:rPr kumimoji="1" lang="ja-JP" altLang="en-US" dirty="0">
                <a:solidFill>
                  <a:schemeClr val="tx1"/>
                </a:solidFill>
              </a:rPr>
              <a:t>の延長線上にあったこともあり</a:t>
            </a:r>
            <a:r>
              <a:rPr kumimoji="1" lang="en-US" altLang="ja-JP" dirty="0">
                <a:solidFill>
                  <a:schemeClr val="tx1"/>
                </a:solidFill>
              </a:rPr>
              <a:t>) </a:t>
            </a:r>
            <a:r>
              <a:rPr kumimoji="1" lang="ja-JP" altLang="en-US" dirty="0">
                <a:solidFill>
                  <a:schemeClr val="tx1"/>
                </a:solidFill>
              </a:rPr>
              <a:t>我々は暗黙的に動特性・非線形性に絞っていたが、長期的な変化をとらえるなど、ほかにも必要性はあったかも。</a:t>
            </a:r>
          </a:p>
        </p:txBody>
      </p:sp>
      <p:sp>
        <p:nvSpPr>
          <p:cNvPr id="7" name="正方形/長方形 6">
            <a:extLst>
              <a:ext uri="{FF2B5EF4-FFF2-40B4-BE49-F238E27FC236}">
                <a16:creationId xmlns:a16="http://schemas.microsoft.com/office/drawing/2014/main" id="{25845D67-93B9-15B1-226A-C6F098EB8E0B}"/>
              </a:ext>
            </a:extLst>
          </p:cNvPr>
          <p:cNvSpPr/>
          <p:nvPr/>
        </p:nvSpPr>
        <p:spPr>
          <a:xfrm>
            <a:off x="3414954" y="3297573"/>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既存市場</a:t>
            </a:r>
            <a:endParaRPr kumimoji="1" lang="en-US" altLang="ja-JP" sz="2000" b="1" dirty="0">
              <a:solidFill>
                <a:schemeClr val="bg1"/>
              </a:solidFill>
            </a:endParaRPr>
          </a:p>
        </p:txBody>
      </p:sp>
      <p:sp>
        <p:nvSpPr>
          <p:cNvPr id="12" name="正方形/長方形 11">
            <a:extLst>
              <a:ext uri="{FF2B5EF4-FFF2-40B4-BE49-F238E27FC236}">
                <a16:creationId xmlns:a16="http://schemas.microsoft.com/office/drawing/2014/main" id="{B008773F-B624-1DDD-4E57-7F2C3E5862C6}"/>
              </a:ext>
            </a:extLst>
          </p:cNvPr>
          <p:cNvSpPr/>
          <p:nvPr/>
        </p:nvSpPr>
        <p:spPr>
          <a:xfrm>
            <a:off x="7702053" y="3297574"/>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新市場候補</a:t>
            </a:r>
            <a:endParaRPr kumimoji="1" lang="en-US" altLang="ja-JP" sz="2000" b="1" dirty="0">
              <a:solidFill>
                <a:schemeClr val="bg1"/>
              </a:solidFill>
            </a:endParaRPr>
          </a:p>
        </p:txBody>
      </p:sp>
      <p:sp>
        <p:nvSpPr>
          <p:cNvPr id="13" name="正方形/長方形 12">
            <a:extLst>
              <a:ext uri="{FF2B5EF4-FFF2-40B4-BE49-F238E27FC236}">
                <a16:creationId xmlns:a16="http://schemas.microsoft.com/office/drawing/2014/main" id="{27498246-C045-33D1-CE2B-0F2BC49D5982}"/>
              </a:ext>
            </a:extLst>
          </p:cNvPr>
          <p:cNvSpPr/>
          <p:nvPr/>
        </p:nvSpPr>
        <p:spPr>
          <a:xfrm>
            <a:off x="264060" y="4153456"/>
            <a:ext cx="2898825" cy="592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モデル化に直結するデータ</a:t>
            </a:r>
          </a:p>
        </p:txBody>
      </p:sp>
      <p:sp>
        <p:nvSpPr>
          <p:cNvPr id="19" name="テキスト ボックス 18">
            <a:extLst>
              <a:ext uri="{FF2B5EF4-FFF2-40B4-BE49-F238E27FC236}">
                <a16:creationId xmlns:a16="http://schemas.microsoft.com/office/drawing/2014/main" id="{36A21551-5172-A5F5-68D3-587DB090FC67}"/>
              </a:ext>
            </a:extLst>
          </p:cNvPr>
          <p:cNvSpPr txBox="1"/>
          <p:nvPr/>
        </p:nvSpPr>
        <p:spPr>
          <a:xfrm>
            <a:off x="4771555" y="4219060"/>
            <a:ext cx="1358900"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取得可</a:t>
            </a:r>
          </a:p>
        </p:txBody>
      </p:sp>
      <p:sp>
        <p:nvSpPr>
          <p:cNvPr id="20" name="テキスト ボックス 19">
            <a:extLst>
              <a:ext uri="{FF2B5EF4-FFF2-40B4-BE49-F238E27FC236}">
                <a16:creationId xmlns:a16="http://schemas.microsoft.com/office/drawing/2014/main" id="{A2A271C7-F02B-5A9D-1C96-C7764896A78F}"/>
              </a:ext>
            </a:extLst>
          </p:cNvPr>
          <p:cNvSpPr txBox="1"/>
          <p:nvPr/>
        </p:nvSpPr>
        <p:spPr>
          <a:xfrm>
            <a:off x="8913398" y="4219060"/>
            <a:ext cx="1649412" cy="461665"/>
          </a:xfrm>
          <a:prstGeom prst="rect">
            <a:avLst/>
          </a:prstGeom>
          <a:noFill/>
        </p:spPr>
        <p:txBody>
          <a:bodyPr wrap="square" rtlCol="0">
            <a:spAutoFit/>
          </a:bodyPr>
          <a:lstStyle/>
          <a:p>
            <a:pPr algn="ctr"/>
            <a:r>
              <a:rPr kumimoji="1" lang="ja-JP" altLang="en-US" sz="2400" b="1" dirty="0">
                <a:solidFill>
                  <a:schemeClr val="accent4"/>
                </a:solidFill>
              </a:rPr>
              <a:t>取得不可</a:t>
            </a:r>
          </a:p>
        </p:txBody>
      </p:sp>
      <p:sp>
        <p:nvSpPr>
          <p:cNvPr id="22" name="テキスト ボックス 21">
            <a:extLst>
              <a:ext uri="{FF2B5EF4-FFF2-40B4-BE49-F238E27FC236}">
                <a16:creationId xmlns:a16="http://schemas.microsoft.com/office/drawing/2014/main" id="{F75EC54D-0F1E-25DD-A7BE-288EC6E43B44}"/>
              </a:ext>
            </a:extLst>
          </p:cNvPr>
          <p:cNvSpPr txBox="1"/>
          <p:nvPr/>
        </p:nvSpPr>
        <p:spPr>
          <a:xfrm>
            <a:off x="8337562" y="5397380"/>
            <a:ext cx="2801085" cy="400110"/>
          </a:xfrm>
          <a:prstGeom prst="rect">
            <a:avLst/>
          </a:prstGeom>
          <a:noFill/>
        </p:spPr>
        <p:txBody>
          <a:bodyPr wrap="square" rtlCol="0">
            <a:spAutoFit/>
          </a:bodyPr>
          <a:lstStyle/>
          <a:p>
            <a:pPr algn="ctr"/>
            <a:r>
              <a:rPr kumimoji="1" lang="ja-JP" altLang="en-US" sz="2000" dirty="0"/>
              <a:t>データ駆動のみは不向き</a:t>
            </a:r>
          </a:p>
        </p:txBody>
      </p:sp>
      <p:sp>
        <p:nvSpPr>
          <p:cNvPr id="23" name="正方形/長方形 22">
            <a:extLst>
              <a:ext uri="{FF2B5EF4-FFF2-40B4-BE49-F238E27FC236}">
                <a16:creationId xmlns:a16="http://schemas.microsoft.com/office/drawing/2014/main" id="{6A13ACF1-C974-1924-470C-9AFA2D91F354}"/>
              </a:ext>
            </a:extLst>
          </p:cNvPr>
          <p:cNvSpPr/>
          <p:nvPr/>
        </p:nvSpPr>
        <p:spPr>
          <a:xfrm>
            <a:off x="264060" y="4921761"/>
            <a:ext cx="2898825" cy="901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物理モデルの位置づけ</a:t>
            </a:r>
          </a:p>
        </p:txBody>
      </p:sp>
      <p:sp>
        <p:nvSpPr>
          <p:cNvPr id="24" name="テキスト ボックス 23">
            <a:extLst>
              <a:ext uri="{FF2B5EF4-FFF2-40B4-BE49-F238E27FC236}">
                <a16:creationId xmlns:a16="http://schemas.microsoft.com/office/drawing/2014/main" id="{208897B5-08C3-B895-CD32-27E3892CBE59}"/>
              </a:ext>
            </a:extLst>
          </p:cNvPr>
          <p:cNvSpPr txBox="1"/>
          <p:nvPr/>
        </p:nvSpPr>
        <p:spPr>
          <a:xfrm>
            <a:off x="3615333" y="4996151"/>
            <a:ext cx="3671344"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データ駆動の補助に有効</a:t>
            </a:r>
          </a:p>
        </p:txBody>
      </p:sp>
      <p:sp>
        <p:nvSpPr>
          <p:cNvPr id="25" name="吹き出し: 四角形 24">
            <a:extLst>
              <a:ext uri="{FF2B5EF4-FFF2-40B4-BE49-F238E27FC236}">
                <a16:creationId xmlns:a16="http://schemas.microsoft.com/office/drawing/2014/main" id="{D91678D4-6619-A3E0-7E82-E4FA54D1A335}"/>
              </a:ext>
            </a:extLst>
          </p:cNvPr>
          <p:cNvSpPr/>
          <p:nvPr/>
        </p:nvSpPr>
        <p:spPr>
          <a:xfrm>
            <a:off x="551658" y="6062293"/>
            <a:ext cx="6660163" cy="515206"/>
          </a:xfrm>
          <a:prstGeom prst="wedgeRectCallout">
            <a:avLst>
              <a:gd name="adj1" fmla="val 21708"/>
              <a:gd name="adj2" fmla="val -9537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本テーマの挑戦は、これをデータ駆動だけで置換することであった</a:t>
            </a:r>
          </a:p>
        </p:txBody>
      </p:sp>
      <p:sp>
        <p:nvSpPr>
          <p:cNvPr id="26" name="テキスト ボックス 25">
            <a:extLst>
              <a:ext uri="{FF2B5EF4-FFF2-40B4-BE49-F238E27FC236}">
                <a16:creationId xmlns:a16="http://schemas.microsoft.com/office/drawing/2014/main" id="{985B6122-13F4-4DA8-51A2-30A606EFC8D4}"/>
              </a:ext>
            </a:extLst>
          </p:cNvPr>
          <p:cNvSpPr txBox="1"/>
          <p:nvPr/>
        </p:nvSpPr>
        <p:spPr>
          <a:xfrm>
            <a:off x="8913398" y="4996151"/>
            <a:ext cx="1649412" cy="461665"/>
          </a:xfrm>
          <a:prstGeom prst="rect">
            <a:avLst/>
          </a:prstGeom>
          <a:noFill/>
        </p:spPr>
        <p:txBody>
          <a:bodyPr wrap="square" rtlCol="0">
            <a:spAutoFit/>
          </a:bodyPr>
          <a:lstStyle/>
          <a:p>
            <a:pPr algn="ctr"/>
            <a:r>
              <a:rPr kumimoji="1" lang="ja-JP" altLang="en-US" sz="2400" b="1" dirty="0">
                <a:solidFill>
                  <a:schemeClr val="accent4"/>
                </a:solidFill>
              </a:rPr>
              <a:t>必須</a:t>
            </a:r>
          </a:p>
        </p:txBody>
      </p:sp>
      <p:sp>
        <p:nvSpPr>
          <p:cNvPr id="27" name="吹き出し: 四角形 26">
            <a:extLst>
              <a:ext uri="{FF2B5EF4-FFF2-40B4-BE49-F238E27FC236}">
                <a16:creationId xmlns:a16="http://schemas.microsoft.com/office/drawing/2014/main" id="{47EB2A2B-A690-79FB-8AB0-228F7D07DA27}"/>
              </a:ext>
            </a:extLst>
          </p:cNvPr>
          <p:cNvSpPr/>
          <p:nvPr/>
        </p:nvSpPr>
        <p:spPr>
          <a:xfrm>
            <a:off x="8541166" y="6082023"/>
            <a:ext cx="2361012" cy="400110"/>
          </a:xfrm>
          <a:prstGeom prst="wedgeRectCallout">
            <a:avLst>
              <a:gd name="adj1" fmla="val -21983"/>
              <a:gd name="adj2" fmla="val -10321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こちらは適用できない</a:t>
            </a:r>
          </a:p>
        </p:txBody>
      </p:sp>
      <p:sp>
        <p:nvSpPr>
          <p:cNvPr id="5" name="テキスト ボックス 4">
            <a:extLst>
              <a:ext uri="{FF2B5EF4-FFF2-40B4-BE49-F238E27FC236}">
                <a16:creationId xmlns:a16="http://schemas.microsoft.com/office/drawing/2014/main" id="{2C07BCB5-10D0-CCCA-2C6B-48F7342B9F9B}"/>
              </a:ext>
            </a:extLst>
          </p:cNvPr>
          <p:cNvSpPr txBox="1"/>
          <p:nvPr/>
        </p:nvSpPr>
        <p:spPr>
          <a:xfrm>
            <a:off x="4065122" y="5414151"/>
            <a:ext cx="2771767" cy="400110"/>
          </a:xfrm>
          <a:prstGeom prst="rect">
            <a:avLst/>
          </a:prstGeom>
          <a:noFill/>
        </p:spPr>
        <p:txBody>
          <a:bodyPr wrap="square" rtlCol="0">
            <a:spAutoFit/>
          </a:bodyPr>
          <a:lstStyle/>
          <a:p>
            <a:pPr algn="ctr"/>
            <a:r>
              <a:rPr kumimoji="1" lang="ja-JP" altLang="en-US" sz="2000" dirty="0"/>
              <a:t>データ駆動＋物理モデル</a:t>
            </a:r>
          </a:p>
        </p:txBody>
      </p:sp>
      <p:sp>
        <p:nvSpPr>
          <p:cNvPr id="6" name="二等辺三角形 5">
            <a:extLst>
              <a:ext uri="{FF2B5EF4-FFF2-40B4-BE49-F238E27FC236}">
                <a16:creationId xmlns:a16="http://schemas.microsoft.com/office/drawing/2014/main" id="{82E821E5-2664-8952-7D07-40114F035C71}"/>
              </a:ext>
            </a:extLst>
          </p:cNvPr>
          <p:cNvSpPr/>
          <p:nvPr/>
        </p:nvSpPr>
        <p:spPr>
          <a:xfrm flipV="1">
            <a:off x="5065432" y="4761812"/>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二等辺三角形 9">
            <a:extLst>
              <a:ext uri="{FF2B5EF4-FFF2-40B4-BE49-F238E27FC236}">
                <a16:creationId xmlns:a16="http://schemas.microsoft.com/office/drawing/2014/main" id="{6271D003-6FD9-2C6F-A861-920984741E5D}"/>
              </a:ext>
            </a:extLst>
          </p:cNvPr>
          <p:cNvSpPr/>
          <p:nvPr/>
        </p:nvSpPr>
        <p:spPr>
          <a:xfrm flipV="1">
            <a:off x="9352531" y="4771569"/>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9221BCDF-8978-AEC7-0819-2567AAB4632B}"/>
              </a:ext>
            </a:extLst>
          </p:cNvPr>
          <p:cNvSpPr txBox="1"/>
          <p:nvPr/>
        </p:nvSpPr>
        <p:spPr>
          <a:xfrm>
            <a:off x="4065122" y="3754548"/>
            <a:ext cx="2771767" cy="400110"/>
          </a:xfrm>
          <a:prstGeom prst="rect">
            <a:avLst/>
          </a:prstGeom>
          <a:noFill/>
        </p:spPr>
        <p:txBody>
          <a:bodyPr wrap="square" rtlCol="0">
            <a:spAutoFit/>
          </a:bodyPr>
          <a:lstStyle/>
          <a:p>
            <a:pPr algn="ctr"/>
            <a:r>
              <a:rPr kumimoji="1" lang="ja-JP" altLang="en-US" sz="2000" dirty="0"/>
              <a:t>紙パルプ蒸解／下水</a:t>
            </a:r>
          </a:p>
        </p:txBody>
      </p:sp>
      <p:sp>
        <p:nvSpPr>
          <p:cNvPr id="15" name="テキスト ボックス 14">
            <a:extLst>
              <a:ext uri="{FF2B5EF4-FFF2-40B4-BE49-F238E27FC236}">
                <a16:creationId xmlns:a16="http://schemas.microsoft.com/office/drawing/2014/main" id="{D491FCB6-72AB-A92B-A32D-9FE0829089A5}"/>
              </a:ext>
            </a:extLst>
          </p:cNvPr>
          <p:cNvSpPr txBox="1"/>
          <p:nvPr/>
        </p:nvSpPr>
        <p:spPr>
          <a:xfrm>
            <a:off x="8026639" y="3729379"/>
            <a:ext cx="3422930" cy="400110"/>
          </a:xfrm>
          <a:prstGeom prst="rect">
            <a:avLst/>
          </a:prstGeom>
          <a:noFill/>
        </p:spPr>
        <p:txBody>
          <a:bodyPr wrap="square" rtlCol="0">
            <a:spAutoFit/>
          </a:bodyPr>
          <a:lstStyle/>
          <a:p>
            <a:pPr algn="ctr"/>
            <a:r>
              <a:rPr kumimoji="1" lang="ja-JP" altLang="en-US" sz="2000" dirty="0"/>
              <a:t>再生水</a:t>
            </a:r>
            <a:r>
              <a:rPr kumimoji="1" lang="en-US" altLang="ja-JP" sz="2000" dirty="0"/>
              <a:t>RO</a:t>
            </a:r>
            <a:r>
              <a:rPr kumimoji="1" lang="ja-JP" altLang="en-US" sz="2000" dirty="0"/>
              <a:t>／リサイクル化学</a:t>
            </a:r>
          </a:p>
        </p:txBody>
      </p:sp>
      <p:sp>
        <p:nvSpPr>
          <p:cNvPr id="28" name="吹き出し: 四角形 27">
            <a:extLst>
              <a:ext uri="{FF2B5EF4-FFF2-40B4-BE49-F238E27FC236}">
                <a16:creationId xmlns:a16="http://schemas.microsoft.com/office/drawing/2014/main" id="{3E0A7EF3-4773-4F03-A948-DA905FD1D7AA}"/>
              </a:ext>
            </a:extLst>
          </p:cNvPr>
          <p:cNvSpPr/>
          <p:nvPr/>
        </p:nvSpPr>
        <p:spPr>
          <a:xfrm>
            <a:off x="6770019" y="2287585"/>
            <a:ext cx="3981591" cy="431105"/>
          </a:xfrm>
          <a:prstGeom prst="wedgeRectCallout">
            <a:avLst>
              <a:gd name="adj1" fmla="val -16758"/>
              <a:gd name="adj2" fmla="val 8179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遠藤さん資料によると、初期導入費用、予算計画立てられない問題。</a:t>
            </a:r>
          </a:p>
        </p:txBody>
      </p:sp>
    </p:spTree>
    <p:extLst>
      <p:ext uri="{BB962C8B-B14F-4D97-AF65-F5344CB8AC3E}">
        <p14:creationId xmlns:p14="http://schemas.microsoft.com/office/powerpoint/2010/main" val="1607808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アウトプット</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モデリング技術</a:t>
            </a:r>
            <a:endParaRPr lang="en-US" altLang="ja-JP" dirty="0"/>
          </a:p>
          <a:p>
            <a:pPr lvl="1"/>
            <a:r>
              <a:rPr lang="ja-JP" altLang="en-US" dirty="0"/>
              <a:t>実装</a:t>
            </a:r>
            <a:r>
              <a:rPr kumimoji="1" lang="ja-JP" altLang="en-US" dirty="0"/>
              <a:t>した非線形・動特性対応のモデリング機能</a:t>
            </a:r>
            <a:endParaRPr kumimoji="1" lang="en-US" altLang="ja-JP" dirty="0"/>
          </a:p>
          <a:p>
            <a:pPr lvl="1"/>
            <a:r>
              <a:rPr kumimoji="1" lang="ja-JP" altLang="en-US" dirty="0"/>
              <a:t>利用の指針的なもの </a:t>
            </a:r>
            <a:r>
              <a:rPr kumimoji="1" lang="en-US" altLang="ja-JP" dirty="0"/>
              <a:t>(?)</a:t>
            </a:r>
          </a:p>
          <a:p>
            <a:r>
              <a:rPr lang="ja-JP" altLang="en-US" dirty="0"/>
              <a:t>最適化技術</a:t>
            </a:r>
            <a:endParaRPr lang="en-US" altLang="ja-JP" dirty="0"/>
          </a:p>
          <a:p>
            <a:r>
              <a:rPr kumimoji="1" lang="ja-JP" altLang="en-US" dirty="0"/>
              <a:t>提案知財リスト</a:t>
            </a:r>
            <a:endParaRPr kumimoji="1" lang="en-US" altLang="ja-JP" dirty="0"/>
          </a:p>
          <a:p>
            <a:pPr lvl="1"/>
            <a:r>
              <a:rPr lang="ja-JP" altLang="en-US" dirty="0"/>
              <a:t>特許ビジュアライゼーションのもの</a:t>
            </a:r>
            <a:endParaRPr lang="en-US" altLang="ja-JP" dirty="0"/>
          </a:p>
          <a:p>
            <a:pPr lvl="1"/>
            <a:r>
              <a:rPr kumimoji="1" lang="ja-JP" altLang="en-US" dirty="0"/>
              <a:t>鵜飼さんの</a:t>
            </a:r>
            <a:endParaRPr kumimoji="1" lang="en-US" altLang="ja-JP" dirty="0"/>
          </a:p>
        </p:txBody>
      </p:sp>
    </p:spTree>
    <p:extLst>
      <p:ext uri="{BB962C8B-B14F-4D97-AF65-F5344CB8AC3E}">
        <p14:creationId xmlns:p14="http://schemas.microsoft.com/office/powerpoint/2010/main" val="277043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外部発表（最適化技術）</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graphicFrame>
        <p:nvGraphicFramePr>
          <p:cNvPr id="5" name="表 4">
            <a:extLst>
              <a:ext uri="{FF2B5EF4-FFF2-40B4-BE49-F238E27FC236}">
                <a16:creationId xmlns:a16="http://schemas.microsoft.com/office/drawing/2014/main" id="{E1C912A0-CE85-39F4-17E3-C0C16D6D4BE4}"/>
              </a:ext>
            </a:extLst>
          </p:cNvPr>
          <p:cNvGraphicFramePr>
            <a:graphicFrameLocks noGrp="1"/>
          </p:cNvGraphicFramePr>
          <p:nvPr>
            <p:extLst>
              <p:ext uri="{D42A27DB-BD31-4B8C-83A1-F6EECF244321}">
                <p14:modId xmlns:p14="http://schemas.microsoft.com/office/powerpoint/2010/main" val="3902770839"/>
              </p:ext>
            </p:extLst>
          </p:nvPr>
        </p:nvGraphicFramePr>
        <p:xfrm>
          <a:off x="85142" y="2218332"/>
          <a:ext cx="12021715" cy="1645920"/>
        </p:xfrm>
        <a:graphic>
          <a:graphicData uri="http://schemas.openxmlformats.org/drawingml/2006/table">
            <a:tbl>
              <a:tblPr firstRow="1" bandRow="1">
                <a:tableStyleId>{5C22544A-7EE6-4342-B048-85BDC9FD1C3A}</a:tableStyleId>
              </a:tblPr>
              <a:tblGrid>
                <a:gridCol w="400404">
                  <a:extLst>
                    <a:ext uri="{9D8B030D-6E8A-4147-A177-3AD203B41FA5}">
                      <a16:colId xmlns:a16="http://schemas.microsoft.com/office/drawing/2014/main" val="1557529332"/>
                    </a:ext>
                  </a:extLst>
                </a:gridCol>
                <a:gridCol w="11621311">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論文投稿（査読有）</a:t>
                      </a:r>
                      <a:endParaRPr kumimoji="1" lang="en-US" altLang="ja-JP"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lang="ja-JP" altLang="en-US" sz="1800" dirty="0">
                          <a:latin typeface="+mn-lt"/>
                        </a:rPr>
                        <a:t>有制約最適化のための制約条件の目的関数化と適応的重み調整を用いた</a:t>
                      </a:r>
                      <a:r>
                        <a:rPr lang="en-US" altLang="ja-JP" sz="1800" dirty="0">
                          <a:latin typeface="+mn-lt"/>
                        </a:rPr>
                        <a:t>MOEA/D</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Vol.143</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2023.3.1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kumimoji="1" lang="en-US" altLang="ja-JP" sz="1800" b="0" i="0" kern="1200" dirty="0">
                          <a:solidFill>
                            <a:schemeClr val="dk1"/>
                          </a:solidFill>
                          <a:effectLst/>
                          <a:latin typeface="+mn-lt"/>
                          <a:ea typeface="+mn-ea"/>
                          <a:cs typeface="+mn-cs"/>
                        </a:rPr>
                        <a:t>MOEA/D</a:t>
                      </a:r>
                      <a:r>
                        <a:rPr kumimoji="1" lang="ja-JP" altLang="en-US" sz="1800" b="0" i="0" kern="1200" dirty="0">
                          <a:solidFill>
                            <a:schemeClr val="dk1"/>
                          </a:solidFill>
                          <a:effectLst/>
                          <a:latin typeface="+mn-lt"/>
                          <a:ea typeface="+mn-ea"/>
                          <a:cs typeface="+mn-cs"/>
                        </a:rPr>
                        <a:t>の有制約最適化への拡張と適応的重み調整に関する基礎検討</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Vol.142</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2022.1.1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6" name="表 5">
            <a:extLst>
              <a:ext uri="{FF2B5EF4-FFF2-40B4-BE49-F238E27FC236}">
                <a16:creationId xmlns:a16="http://schemas.microsoft.com/office/drawing/2014/main" id="{EBD3D12A-46C9-8FFD-14CB-8F237D938C64}"/>
              </a:ext>
            </a:extLst>
          </p:cNvPr>
          <p:cNvGraphicFramePr>
            <a:graphicFrameLocks noGrp="1"/>
          </p:cNvGraphicFramePr>
          <p:nvPr>
            <p:extLst>
              <p:ext uri="{D42A27DB-BD31-4B8C-83A1-F6EECF244321}">
                <p14:modId xmlns:p14="http://schemas.microsoft.com/office/powerpoint/2010/main" val="3383138996"/>
              </p:ext>
            </p:extLst>
          </p:nvPr>
        </p:nvGraphicFramePr>
        <p:xfrm>
          <a:off x="85142" y="3895367"/>
          <a:ext cx="12021715" cy="2286000"/>
        </p:xfrm>
        <a:graphic>
          <a:graphicData uri="http://schemas.openxmlformats.org/drawingml/2006/table">
            <a:tbl>
              <a:tblPr firstRow="1" bandRow="1">
                <a:tableStyleId>{5C22544A-7EE6-4342-B048-85BDC9FD1C3A}</a:tableStyleId>
              </a:tblPr>
              <a:tblGrid>
                <a:gridCol w="418171">
                  <a:extLst>
                    <a:ext uri="{9D8B030D-6E8A-4147-A177-3AD203B41FA5}">
                      <a16:colId xmlns:a16="http://schemas.microsoft.com/office/drawing/2014/main" val="1557529332"/>
                    </a:ext>
                  </a:extLst>
                </a:gridCol>
                <a:gridCol w="11603544">
                  <a:extLst>
                    <a:ext uri="{9D8B030D-6E8A-4147-A177-3AD203B41FA5}">
                      <a16:colId xmlns:a16="http://schemas.microsoft.com/office/drawing/2014/main" val="1804296625"/>
                    </a:ext>
                  </a:extLst>
                </a:gridCol>
              </a:tblGrid>
              <a:tr h="169321">
                <a:tc gridSpan="2">
                  <a:txBody>
                    <a:bodyPr/>
                    <a:lstStyle/>
                    <a:p>
                      <a:pPr algn="ctr"/>
                      <a:r>
                        <a:rPr kumimoji="1" lang="ja-JP" altLang="en-US" sz="1800" dirty="0"/>
                        <a:t>国際会議発表（査読有）</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t>
                      </a:r>
                      <a:r>
                        <a:rPr kumimoji="1" lang="en-US" altLang="ja-JP" sz="1800" dirty="0">
                          <a:latin typeface="+mn-lt"/>
                        </a:rPr>
                        <a:t>MOEA/D with Feasibility-based Weight Adjustment for Constrained Optimization”,</a:t>
                      </a:r>
                      <a:r>
                        <a:rPr kumimoji="1" lang="ja-JP" altLang="en-US" sz="1800" dirty="0">
                          <a:latin typeface="+mn-lt"/>
                        </a:rPr>
                        <a:t> </a:t>
                      </a:r>
                      <a:r>
                        <a:rPr kumimoji="1" lang="en-US" altLang="ja-JP" sz="1800" b="0" kern="100" dirty="0">
                          <a:solidFill>
                            <a:schemeClr val="tx1"/>
                          </a:solidFill>
                          <a:effectLst/>
                          <a:latin typeface="+mn-lt"/>
                          <a:ea typeface="+mn-ea"/>
                          <a:cs typeface="Times New Roman" panose="02020603050405020304" pitchFamily="18" charset="0"/>
                        </a:rPr>
                        <a:t>IEEE</a:t>
                      </a:r>
                      <a:r>
                        <a:rPr kumimoji="1" lang="ja-JP" altLang="en-US" sz="1800" b="0" kern="100" dirty="0">
                          <a:solidFill>
                            <a:schemeClr val="tx1"/>
                          </a:solidFill>
                          <a:effectLst/>
                          <a:latin typeface="+mn-lt"/>
                          <a:ea typeface="+mn-ea"/>
                          <a:cs typeface="Times New Roman" panose="02020603050405020304" pitchFamily="18" charset="0"/>
                        </a:rPr>
                        <a:t> </a:t>
                      </a:r>
                      <a:r>
                        <a:rPr kumimoji="1" lang="en-US" altLang="ja-JP" sz="1800" b="0" kern="100" dirty="0">
                          <a:solidFill>
                            <a:schemeClr val="tx1"/>
                          </a:solidFill>
                          <a:effectLst/>
                          <a:latin typeface="+mn-lt"/>
                          <a:ea typeface="+mn-ea"/>
                          <a:cs typeface="Times New Roman" panose="02020603050405020304" pitchFamily="18" charset="0"/>
                        </a:rPr>
                        <a:t>Symposium Series on Computational Intelligence 2022</a:t>
                      </a:r>
                      <a:r>
                        <a:rPr kumimoji="1" lang="ja-JP" altLang="en-US" sz="1600" dirty="0"/>
                        <a:t>（</a:t>
                      </a:r>
                      <a:r>
                        <a:rPr kumimoji="1" lang="en-US" altLang="ja-JP" sz="1600" dirty="0"/>
                        <a:t>2022.12.4</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 Switching Normalization Method in Decomposition-based Constraint Handling for Constrained Optimization”,</a:t>
                      </a:r>
                      <a:r>
                        <a:rPr kumimoji="1" lang="ja-JP" altLang="en-US" sz="1800" dirty="0"/>
                        <a:t> </a:t>
                      </a:r>
                      <a:r>
                        <a:rPr kumimoji="1" lang="en-US" altLang="ja-JP" sz="1800" dirty="0"/>
                        <a:t>SICE Annual Conference 2023</a:t>
                      </a:r>
                      <a:r>
                        <a:rPr kumimoji="1" lang="ja-JP" altLang="en-US" sz="1600" dirty="0"/>
                        <a:t>（</a:t>
                      </a:r>
                      <a:r>
                        <a:rPr kumimoji="1" lang="en-US" altLang="ja-JP" sz="1600" dirty="0"/>
                        <a:t>2023.9.9</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9579082"/>
                  </a:ext>
                </a:extLst>
              </a:tr>
              <a:tr h="292464">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Sato, </a:t>
                      </a:r>
                      <a:r>
                        <a:rPr kumimoji="1" lang="en-US" altLang="ja-JP" sz="1800" dirty="0">
                          <a:solidFill>
                            <a:schemeClr val="accent4"/>
                          </a:solidFill>
                        </a:rPr>
                        <a:t>W. Kumagai</a:t>
                      </a:r>
                      <a:r>
                        <a:rPr kumimoji="1" lang="en-US" altLang="ja-JP" sz="1800" dirty="0"/>
                        <a:t>, Y. Yasuda, K. Tamura, K. Yasuda: “Differential Evolution Using Superior Infeasible Solutions for Constrained Optimization”,</a:t>
                      </a:r>
                      <a:r>
                        <a:rPr kumimoji="1" lang="ja-JP" altLang="en-US" sz="1800" dirty="0"/>
                        <a:t> </a:t>
                      </a:r>
                      <a:r>
                        <a:rPr kumimoji="1" lang="en-US" altLang="ja-JP" sz="1800" dirty="0"/>
                        <a:t>IEEE Conference Systems, Man, Cybernetics 2023</a:t>
                      </a:r>
                      <a:r>
                        <a:rPr kumimoji="1" lang="ja-JP" altLang="en-US" sz="1600" dirty="0"/>
                        <a:t>（</a:t>
                      </a:r>
                      <a:r>
                        <a:rPr kumimoji="1" lang="en-US" altLang="ja-JP" sz="1600" dirty="0"/>
                        <a:t>2023.10.4</a:t>
                      </a:r>
                      <a:r>
                        <a:rPr kumimoji="1" lang="ja-JP" altLang="en-US" sz="1600" dirty="0"/>
                        <a:t>）</a:t>
                      </a:r>
                      <a:endParaRPr kumimoji="1" lang="ja-JP" altLang="en-US" sz="1800" dirty="0">
                        <a:solidFill>
                          <a:srgbClr val="FF0000"/>
                        </a:solidFill>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
        <p:nvSpPr>
          <p:cNvPr id="9" name="テキスト プレースホルダー 2">
            <a:extLst>
              <a:ext uri="{FF2B5EF4-FFF2-40B4-BE49-F238E27FC236}">
                <a16:creationId xmlns:a16="http://schemas.microsoft.com/office/drawing/2014/main" id="{9C4322B1-40BB-0B2A-3EE5-63DBB91881B0}"/>
              </a:ext>
            </a:extLst>
          </p:cNvPr>
          <p:cNvSpPr txBox="1">
            <a:spLocks/>
          </p:cNvSpPr>
          <p:nvPr/>
        </p:nvSpPr>
        <p:spPr>
          <a:xfrm>
            <a:off x="165989" y="823456"/>
            <a:ext cx="11978386"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論文投稿：</a:t>
            </a:r>
            <a:r>
              <a:rPr lang="en-US" altLang="ja-JP" dirty="0"/>
              <a:t>2</a:t>
            </a:r>
            <a:r>
              <a:rPr lang="ja-JP" altLang="en-US" dirty="0"/>
              <a:t>件（</a:t>
            </a:r>
            <a:r>
              <a:rPr lang="en-US" altLang="ja-JP" dirty="0"/>
              <a:t>FY22 1</a:t>
            </a:r>
            <a:r>
              <a:rPr lang="ja-JP" altLang="en-US" dirty="0"/>
              <a:t>件、</a:t>
            </a:r>
            <a:r>
              <a:rPr lang="en-US" altLang="ja-JP" dirty="0"/>
              <a:t>FY21 1</a:t>
            </a:r>
            <a:r>
              <a:rPr lang="ja-JP" altLang="en-US" dirty="0"/>
              <a:t>件）</a:t>
            </a:r>
            <a:endParaRPr lang="en-US" altLang="ja-JP" dirty="0"/>
          </a:p>
          <a:p>
            <a:r>
              <a:rPr lang="ja-JP" altLang="en-US" dirty="0"/>
              <a:t>国際会議：</a:t>
            </a:r>
            <a:r>
              <a:rPr lang="en-US" altLang="ja-JP" dirty="0"/>
              <a:t>3</a:t>
            </a:r>
            <a:r>
              <a:rPr lang="ja-JP" altLang="en-US" dirty="0"/>
              <a:t>件（</a:t>
            </a:r>
            <a:r>
              <a:rPr lang="en-US" altLang="ja-JP" dirty="0"/>
              <a:t>FY23 2</a:t>
            </a:r>
            <a:r>
              <a:rPr lang="ja-JP" altLang="en-US" dirty="0"/>
              <a:t>件、</a:t>
            </a:r>
            <a:r>
              <a:rPr lang="en-US" altLang="ja-JP" dirty="0"/>
              <a:t>FY22 1</a:t>
            </a:r>
            <a:r>
              <a:rPr lang="ja-JP" altLang="en-US" dirty="0"/>
              <a:t>件）</a:t>
            </a:r>
            <a:endParaRPr lang="en-US" altLang="ja-JP" dirty="0"/>
          </a:p>
          <a:p>
            <a:r>
              <a:rPr lang="ja-JP" altLang="en-US" dirty="0"/>
              <a:t>国内会議：</a:t>
            </a:r>
            <a:r>
              <a:rPr lang="en-US" altLang="ja-JP" dirty="0"/>
              <a:t>14</a:t>
            </a:r>
            <a:r>
              <a:rPr lang="ja-JP" altLang="en-US" dirty="0"/>
              <a:t>件（</a:t>
            </a:r>
            <a:r>
              <a:rPr lang="en-US" altLang="ja-JP" dirty="0"/>
              <a:t>FY23 6</a:t>
            </a:r>
            <a:r>
              <a:rPr lang="ja-JP" altLang="en-US" dirty="0"/>
              <a:t>件、</a:t>
            </a:r>
            <a:r>
              <a:rPr lang="en-US" altLang="ja-JP" dirty="0"/>
              <a:t>FY22 4</a:t>
            </a:r>
            <a:r>
              <a:rPr lang="ja-JP" altLang="en-US" dirty="0"/>
              <a:t>件、</a:t>
            </a:r>
            <a:r>
              <a:rPr lang="en-US" altLang="ja-JP" dirty="0"/>
              <a:t>FY21 2</a:t>
            </a:r>
            <a:r>
              <a:rPr lang="ja-JP" altLang="en-US" dirty="0"/>
              <a:t>件、</a:t>
            </a:r>
            <a:r>
              <a:rPr lang="en-US" altLang="ja-JP" dirty="0"/>
              <a:t>FY20 2</a:t>
            </a:r>
            <a:r>
              <a:rPr lang="ja-JP" altLang="en-US" dirty="0"/>
              <a:t>件、</a:t>
            </a:r>
            <a:r>
              <a:rPr lang="en-US" altLang="ja-JP" dirty="0">
                <a:solidFill>
                  <a:schemeClr val="accent4"/>
                </a:solidFill>
              </a:rPr>
              <a:t>SSI</a:t>
            </a:r>
            <a:r>
              <a:rPr lang="ja-JP" altLang="en-US" dirty="0">
                <a:solidFill>
                  <a:schemeClr val="accent4"/>
                </a:solidFill>
              </a:rPr>
              <a:t>優秀論文賞受賞</a:t>
            </a:r>
            <a:r>
              <a:rPr lang="ja-JP" altLang="en-US" dirty="0"/>
              <a:t>）</a:t>
            </a:r>
            <a:endParaRPr kumimoji="1" lang="en-US" altLang="ja-JP" dirty="0"/>
          </a:p>
        </p:txBody>
      </p:sp>
    </p:spTree>
    <p:extLst>
      <p:ext uri="{BB962C8B-B14F-4D97-AF65-F5344CB8AC3E}">
        <p14:creationId xmlns:p14="http://schemas.microsoft.com/office/powerpoint/2010/main" val="9335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en-US" altLang="ja-JP" dirty="0"/>
              <a:t>LR2</a:t>
            </a:r>
            <a:r>
              <a:rPr lang="ja-JP" altLang="en-US" dirty="0"/>
              <a:t>審査</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sz="3200" dirty="0"/>
              <a:t>目的</a:t>
            </a:r>
            <a:endParaRPr kumimoji="1" lang="en-US" altLang="ja-JP" sz="3200" dirty="0"/>
          </a:p>
          <a:p>
            <a:pPr lvl="1"/>
            <a:r>
              <a:rPr lang="ja-JP" altLang="en-US" sz="2800" dirty="0"/>
              <a:t>本研究開発テーマの中止の承認を得ること</a:t>
            </a:r>
            <a:endParaRPr lang="en-US" altLang="ja-JP" sz="2800" dirty="0"/>
          </a:p>
          <a:p>
            <a:r>
              <a:rPr kumimoji="1" lang="ja-JP" altLang="en-US" sz="3200" dirty="0"/>
              <a:t>審査後の予定</a:t>
            </a:r>
            <a:endParaRPr kumimoji="1" lang="en-US" altLang="ja-JP" sz="3200" dirty="0"/>
          </a:p>
          <a:p>
            <a:pPr lvl="1"/>
            <a:r>
              <a:rPr lang="ja-JP" altLang="en-US" sz="2800" dirty="0"/>
              <a:t>研究報告書の作成・提出</a:t>
            </a:r>
            <a:endParaRPr lang="en-US" altLang="ja-JP" sz="2800" dirty="0"/>
          </a:p>
        </p:txBody>
      </p:sp>
    </p:spTree>
    <p:extLst>
      <p:ext uri="{BB962C8B-B14F-4D97-AF65-F5344CB8AC3E}">
        <p14:creationId xmlns:p14="http://schemas.microsoft.com/office/powerpoint/2010/main" val="1645803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工数、経費、設備</a:t>
            </a:r>
            <a:endParaRPr lang="en-US" altLang="ja-JP" dirty="0"/>
          </a:p>
          <a:p>
            <a:r>
              <a:rPr lang="ja-JP" altLang="en-US" dirty="0"/>
              <a:t>開発関係予算</a:t>
            </a:r>
            <a:r>
              <a:rPr lang="en-US" altLang="ja-JP" dirty="0"/>
              <a:t> (FY22</a:t>
            </a:r>
            <a:r>
              <a:rPr lang="ja-JP" altLang="en-US" dirty="0"/>
              <a:t>計画に計上済み</a:t>
            </a:r>
            <a:r>
              <a:rPr lang="en-US" altLang="ja-JP" dirty="0"/>
              <a:t>)</a:t>
            </a:r>
            <a:endParaRPr lang="ja-JP" altLang="en-US" dirty="0"/>
          </a:p>
        </p:txBody>
      </p:sp>
      <p:graphicFrame>
        <p:nvGraphicFramePr>
          <p:cNvPr id="5" name="表 4">
            <a:extLst>
              <a:ext uri="{FF2B5EF4-FFF2-40B4-BE49-F238E27FC236}">
                <a16:creationId xmlns:a16="http://schemas.microsoft.com/office/drawing/2014/main" id="{4102FC17-BCE8-8B0D-15B1-037E672CD645}"/>
              </a:ext>
            </a:extLst>
          </p:cNvPr>
          <p:cNvGraphicFramePr>
            <a:graphicFrameLocks noGrp="1"/>
          </p:cNvGraphicFramePr>
          <p:nvPr/>
        </p:nvGraphicFramePr>
        <p:xfrm>
          <a:off x="834555" y="4707172"/>
          <a:ext cx="8156576" cy="1102360"/>
        </p:xfrm>
        <a:graphic>
          <a:graphicData uri="http://schemas.openxmlformats.org/drawingml/2006/table">
            <a:tbl>
              <a:tblPr firstRow="1" bandRow="1">
                <a:tableStyleId>{5940675A-B579-460E-94D1-54222C63F5DA}</a:tableStyleId>
              </a:tblPr>
              <a:tblGrid>
                <a:gridCol w="954088">
                  <a:extLst>
                    <a:ext uri="{9D8B030D-6E8A-4147-A177-3AD203B41FA5}">
                      <a16:colId xmlns:a16="http://schemas.microsoft.com/office/drawing/2014/main" val="1875954311"/>
                    </a:ext>
                  </a:extLst>
                </a:gridCol>
                <a:gridCol w="4076700">
                  <a:extLst>
                    <a:ext uri="{9D8B030D-6E8A-4147-A177-3AD203B41FA5}">
                      <a16:colId xmlns:a16="http://schemas.microsoft.com/office/drawing/2014/main" val="579373557"/>
                    </a:ext>
                  </a:extLst>
                </a:gridCol>
                <a:gridCol w="1169988">
                  <a:extLst>
                    <a:ext uri="{9D8B030D-6E8A-4147-A177-3AD203B41FA5}">
                      <a16:colId xmlns:a16="http://schemas.microsoft.com/office/drawing/2014/main" val="4149746510"/>
                    </a:ext>
                  </a:extLst>
                </a:gridCol>
                <a:gridCol w="1955800">
                  <a:extLst>
                    <a:ext uri="{9D8B030D-6E8A-4147-A177-3AD203B41FA5}">
                      <a16:colId xmlns:a16="http://schemas.microsoft.com/office/drawing/2014/main" val="4121046002"/>
                    </a:ext>
                  </a:extLst>
                </a:gridCol>
              </a:tblGrid>
              <a:tr h="370840">
                <a:tc>
                  <a:txBody>
                    <a:bodyPr/>
                    <a:lstStyle/>
                    <a:p>
                      <a:r>
                        <a:rPr kumimoji="1" lang="ja-JP" altLang="en-US" dirty="0"/>
                        <a:t>年度</a:t>
                      </a:r>
                    </a:p>
                  </a:txBody>
                  <a:tcPr>
                    <a:solidFill>
                      <a:srgbClr val="C7E4FF"/>
                    </a:solidFill>
                  </a:tcPr>
                </a:tc>
                <a:tc>
                  <a:txBody>
                    <a:bodyPr/>
                    <a:lstStyle/>
                    <a:p>
                      <a:r>
                        <a:rPr kumimoji="1" lang="ja-JP" altLang="en-US" dirty="0"/>
                        <a:t>項目</a:t>
                      </a:r>
                    </a:p>
                  </a:txBody>
                  <a:tcPr>
                    <a:solidFill>
                      <a:srgbClr val="C7E4FF"/>
                    </a:solidFill>
                  </a:tcPr>
                </a:tc>
                <a:tc>
                  <a:txBody>
                    <a:bodyPr/>
                    <a:lstStyle/>
                    <a:p>
                      <a:r>
                        <a:rPr kumimoji="1" lang="ja-JP" altLang="en-US" dirty="0"/>
                        <a:t>費用</a:t>
                      </a:r>
                    </a:p>
                  </a:txBody>
                  <a:tcPr>
                    <a:solidFill>
                      <a:srgbClr val="C7E4FF"/>
                    </a:solidFill>
                  </a:tcPr>
                </a:tc>
                <a:tc>
                  <a:txBody>
                    <a:bodyPr/>
                    <a:lstStyle/>
                    <a:p>
                      <a:r>
                        <a:rPr kumimoji="1" lang="ja-JP" altLang="en-US" dirty="0"/>
                        <a:t>備考</a:t>
                      </a:r>
                    </a:p>
                  </a:txBody>
                  <a:tcPr>
                    <a:solidFill>
                      <a:srgbClr val="C7E4FF"/>
                    </a:solidFill>
                  </a:tcPr>
                </a:tc>
                <a:extLst>
                  <a:ext uri="{0D108BD9-81ED-4DB2-BD59-A6C34878D82A}">
                    <a16:rowId xmlns:a16="http://schemas.microsoft.com/office/drawing/2014/main" val="1598459825"/>
                  </a:ext>
                </a:extLst>
              </a:tr>
              <a:tr h="0">
                <a:tc rowSpan="2">
                  <a:txBody>
                    <a:bodyPr/>
                    <a:lstStyle/>
                    <a:p>
                      <a:r>
                        <a:rPr kumimoji="1" lang="en-US" altLang="ja-JP" dirty="0"/>
                        <a:t>FY22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共同研究費用</a:t>
                      </a:r>
                    </a:p>
                  </a:txBody>
                  <a:tcPr/>
                </a:tc>
                <a:tc>
                  <a:txBody>
                    <a:bodyPr/>
                    <a:lstStyle/>
                    <a:p>
                      <a:pPr algn="r"/>
                      <a:r>
                        <a:rPr kumimoji="1" lang="en-US" altLang="ja-JP" dirty="0"/>
                        <a:t>\1.0M</a:t>
                      </a:r>
                      <a:endParaRPr kumimoji="1" lang="ja-JP" altLang="en-US" dirty="0"/>
                    </a:p>
                  </a:txBody>
                  <a:tcPr/>
                </a:tc>
                <a:tc>
                  <a:txBody>
                    <a:bodyPr/>
                    <a:lstStyle/>
                    <a:p>
                      <a:r>
                        <a:rPr kumimoji="1" lang="ja-JP" altLang="en-US" dirty="0"/>
                        <a:t>都立大</a:t>
                      </a:r>
                    </a:p>
                  </a:txBody>
                  <a:tcPr/>
                </a:tc>
                <a:extLst>
                  <a:ext uri="{0D108BD9-81ED-4DB2-BD59-A6C34878D82A}">
                    <a16:rowId xmlns:a16="http://schemas.microsoft.com/office/drawing/2014/main" val="2549580058"/>
                  </a:ext>
                </a:extLst>
              </a:tr>
              <a:tr h="0">
                <a:tc vMerge="1">
                  <a:txBody>
                    <a:bodyPr/>
                    <a:lstStyle/>
                    <a:p>
                      <a:endParaRPr kumimoji="1" lang="ja-JP" altLang="en-US" dirty="0"/>
                    </a:p>
                  </a:txBody>
                  <a:tcPr/>
                </a:tc>
                <a:tc>
                  <a:txBody>
                    <a:bodyPr/>
                    <a:lstStyle/>
                    <a:p>
                      <a:r>
                        <a:rPr kumimoji="1" lang="ja-JP" altLang="en-US" dirty="0"/>
                        <a:t>開発費 </a:t>
                      </a:r>
                      <a:r>
                        <a:rPr kumimoji="1" lang="en-US" altLang="ja-JP" dirty="0"/>
                        <a:t>(</a:t>
                      </a:r>
                      <a:r>
                        <a:rPr kumimoji="1" lang="ja-JP" altLang="en-US" dirty="0"/>
                        <a:t>外注</a:t>
                      </a:r>
                      <a:r>
                        <a:rPr kumimoji="1" lang="en-US" altLang="ja-JP" dirty="0"/>
                        <a:t>) (FY22 3Q)</a:t>
                      </a:r>
                      <a:endParaRPr kumimoji="1" lang="ja-JP" altLang="en-US" dirty="0"/>
                    </a:p>
                  </a:txBody>
                  <a:tcPr/>
                </a:tc>
                <a:tc>
                  <a:txBody>
                    <a:bodyPr/>
                    <a:lstStyle/>
                    <a:p>
                      <a:pPr algn="r"/>
                      <a:r>
                        <a:rPr kumimoji="1" lang="en-US" altLang="ja-JP" dirty="0"/>
                        <a:t>\5.0M</a:t>
                      </a:r>
                      <a:endParaRPr kumimoji="1" lang="ja-JP" altLang="en-US" dirty="0"/>
                    </a:p>
                  </a:txBody>
                  <a:tcPr/>
                </a:tc>
                <a:tc>
                  <a:txBody>
                    <a:bodyPr/>
                    <a:lstStyle/>
                    <a:p>
                      <a:r>
                        <a:rPr kumimoji="1" lang="ja-JP" altLang="en-US" dirty="0"/>
                        <a:t>数理システム</a:t>
                      </a:r>
                    </a:p>
                  </a:txBody>
                  <a:tcPr/>
                </a:tc>
                <a:extLst>
                  <a:ext uri="{0D108BD9-81ED-4DB2-BD59-A6C34878D82A}">
                    <a16:rowId xmlns:a16="http://schemas.microsoft.com/office/drawing/2014/main" val="2907502972"/>
                  </a:ext>
                </a:extLst>
              </a:tr>
            </a:tbl>
          </a:graphicData>
        </a:graphic>
      </p:graphicFrame>
    </p:spTree>
    <p:extLst>
      <p:ext uri="{BB962C8B-B14F-4D97-AF65-F5344CB8AC3E}">
        <p14:creationId xmlns:p14="http://schemas.microsoft.com/office/powerpoint/2010/main" val="3426570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solidFill>
                  <a:srgbClr val="FF0000"/>
                </a:solidFill>
              </a:rPr>
              <a:t>今後について</a:t>
            </a:r>
            <a:endParaRPr kumimoji="1" lang="en-US" altLang="ja-JP" sz="2000" dirty="0">
              <a:solidFill>
                <a:srgbClr val="FF0000"/>
              </a:solidFill>
            </a:endParaRPr>
          </a:p>
        </p:txBody>
      </p:sp>
    </p:spTree>
    <p:extLst>
      <p:ext uri="{BB962C8B-B14F-4D97-AF65-F5344CB8AC3E}">
        <p14:creationId xmlns:p14="http://schemas.microsoft.com/office/powerpoint/2010/main" val="3311002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進める上で、反省点はあったか？</a:t>
            </a:r>
            <a:endParaRPr lang="en-US" altLang="ja-JP" sz="2800" dirty="0"/>
          </a:p>
          <a:p>
            <a:r>
              <a:rPr lang="ja-JP" altLang="en-US" sz="2800" dirty="0"/>
              <a:t>コンセプト実現の上で、他に検討・解決しなければならないことは何だったか？</a:t>
            </a:r>
            <a:endParaRPr lang="en-US" altLang="ja-JP" sz="2800" dirty="0"/>
          </a:p>
          <a:p>
            <a:endParaRPr lang="en-US" altLang="ja-JP" sz="2800" dirty="0"/>
          </a:p>
          <a:p>
            <a:endParaRPr lang="en-US" altLang="ja-JP" sz="2800" dirty="0"/>
          </a:p>
          <a:p>
            <a:r>
              <a:rPr lang="ja-JP" altLang="en-US" sz="2800" dirty="0"/>
              <a:t>進め方とか、そもそもテーマの立て方とか、</a:t>
            </a:r>
            <a:endParaRPr lang="en-US" altLang="ja-JP" sz="2800" dirty="0"/>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これがあるほうが、テーマクローズと今後を繋げる説得材料や方針になります。</a:t>
            </a:r>
          </a:p>
        </p:txBody>
      </p:sp>
    </p:spTree>
    <p:extLst>
      <p:ext uri="{BB962C8B-B14F-4D97-AF65-F5344CB8AC3E}">
        <p14:creationId xmlns:p14="http://schemas.microsoft.com/office/powerpoint/2010/main" val="145331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最適化技術</a:t>
            </a:r>
            <a:endParaRPr lang="en-US" altLang="ja-JP" sz="2800" dirty="0"/>
          </a:p>
          <a:p>
            <a:pPr>
              <a:defRPr/>
            </a:pPr>
            <a:r>
              <a:rPr lang="ja-JP" altLang="en-US" sz="2800" dirty="0"/>
              <a:t>モデリング技術</a:t>
            </a:r>
            <a:endParaRPr lang="en-US" altLang="ja-JP" sz="2800" dirty="0"/>
          </a:p>
          <a:p>
            <a:pPr lvl="1">
              <a:defRPr/>
            </a:pPr>
            <a:r>
              <a:rPr lang="ja-JP" altLang="en-US" sz="2400" dirty="0"/>
              <a:t>基本的には積んでおく</a:t>
            </a:r>
            <a:r>
              <a:rPr lang="en-US" altLang="ja-JP" sz="2400" dirty="0"/>
              <a:t> (?)</a:t>
            </a:r>
          </a:p>
          <a:p>
            <a:pPr>
              <a:defRPr/>
            </a:pPr>
            <a:r>
              <a:rPr lang="en-US" altLang="ja-JP" sz="2800" dirty="0"/>
              <a:t>Gr</a:t>
            </a:r>
            <a:r>
              <a:rPr lang="ja-JP" altLang="en-US" sz="2800" dirty="0"/>
              <a:t>としては、未来シナリオをベースに新規技術・新規市場開発を検討し、</a:t>
            </a:r>
            <a:r>
              <a:rPr lang="en-US" altLang="ja-JP" sz="2800" dirty="0"/>
              <a:t>FY24</a:t>
            </a:r>
            <a:r>
              <a:rPr lang="ja-JP" altLang="en-US" sz="2800" dirty="0"/>
              <a:t>上期に新テーマを立ち上げる。</a:t>
            </a:r>
            <a:endParaRPr lang="en-US" altLang="ja-JP" sz="2800" dirty="0"/>
          </a:p>
          <a:p>
            <a:pPr>
              <a:defRPr/>
            </a:pPr>
            <a:endParaRPr lang="en-US" altLang="ja-JP" sz="2800" dirty="0"/>
          </a:p>
          <a:p>
            <a:pPr>
              <a:defRPr/>
            </a:pPr>
            <a:r>
              <a:rPr lang="ja-JP" altLang="en-US" sz="2800" dirty="0"/>
              <a:t>残件</a:t>
            </a:r>
            <a:endParaRPr lang="en-US" altLang="ja-JP" sz="2800" dirty="0"/>
          </a:p>
          <a:p>
            <a:pPr lvl="1">
              <a:defRPr/>
            </a:pPr>
            <a:r>
              <a:rPr lang="ja-JP" altLang="en-US" sz="2400" dirty="0"/>
              <a:t>研究報告書の作成・提出</a:t>
            </a:r>
            <a:endParaRPr lang="en-US" altLang="ja-JP" sz="2400" dirty="0"/>
          </a:p>
          <a:p>
            <a:pPr lvl="1">
              <a:defRPr/>
            </a:pPr>
            <a:endParaRPr lang="en-US" altLang="ja-JP" sz="2400" dirty="0"/>
          </a:p>
        </p:txBody>
      </p:sp>
      <p:sp>
        <p:nvSpPr>
          <p:cNvPr id="5" name="吹き出し: 四角形 4">
            <a:extLst>
              <a:ext uri="{FF2B5EF4-FFF2-40B4-BE49-F238E27FC236}">
                <a16:creationId xmlns:a16="http://schemas.microsoft.com/office/drawing/2014/main" id="{76266792-8FF0-39B7-A704-D0A6817634BF}"/>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反省点を踏まえて今後の方向性を見出したことが伝わると良いと思います。</a:t>
            </a:r>
          </a:p>
        </p:txBody>
      </p:sp>
    </p:spTree>
    <p:extLst>
      <p:ext uri="{BB962C8B-B14F-4D97-AF65-F5344CB8AC3E}">
        <p14:creationId xmlns:p14="http://schemas.microsoft.com/office/powerpoint/2010/main" val="1255775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34</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ja-JP" altLang="en-US" dirty="0"/>
              <a:t>本テーマの総括</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a:xfrm>
            <a:off x="517055" y="827526"/>
            <a:ext cx="11341887" cy="4985957"/>
          </a:xfrm>
        </p:spPr>
        <p:txBody>
          <a:bodyPr/>
          <a:lstStyle/>
          <a:p>
            <a:r>
              <a:rPr kumimoji="1" lang="ja-JP" altLang="en-US" sz="1800" dirty="0"/>
              <a:t>背景</a:t>
            </a:r>
            <a:endParaRPr kumimoji="1" lang="en-US" altLang="ja-JP" sz="1800" dirty="0"/>
          </a:p>
          <a:p>
            <a:pPr lvl="1"/>
            <a:r>
              <a:rPr lang="ja-JP" altLang="en-US" sz="1600" dirty="0"/>
              <a:t>最適操業ソリューションテーマでは、ユーティリティにおいて目標精度・工数削減を達成できた。</a:t>
            </a:r>
            <a:endParaRPr lang="en-US" altLang="ja-JP" sz="1600" dirty="0"/>
          </a:p>
          <a:p>
            <a:pPr lvl="1"/>
            <a:r>
              <a:rPr lang="ja-JP" altLang="en-US" sz="1600" dirty="0"/>
              <a:t>一方、生産系プロセスでの実証実験では、モデル精度確保のための試行錯誤に基づく工数が発生している。また、今後市場の伸びが予想される再生化学などでも、同様の課題が発生すると予想される。</a:t>
            </a:r>
            <a:endParaRPr lang="en-US" altLang="ja-JP" sz="1600" dirty="0"/>
          </a:p>
          <a:p>
            <a:r>
              <a:rPr kumimoji="1" lang="ja-JP" altLang="en-US" sz="1800" dirty="0"/>
              <a:t>目的</a:t>
            </a:r>
            <a:endParaRPr kumimoji="1" lang="en-US" altLang="ja-JP" sz="1800" dirty="0"/>
          </a:p>
          <a:p>
            <a:pPr lvl="1"/>
            <a:r>
              <a:rPr lang="ja-JP" altLang="en-US" sz="1600" dirty="0"/>
              <a:t>モデリングおよび最適化上の課題を解決し、既存市場での最適化効果の向上・スケール性実現と、新市場への対応を狙う。</a:t>
            </a:r>
            <a:endParaRPr lang="en-US" altLang="ja-JP" sz="1600" dirty="0"/>
          </a:p>
          <a:p>
            <a:r>
              <a:rPr lang="ja-JP" altLang="en-US" sz="2000" dirty="0"/>
              <a:t>計画</a:t>
            </a:r>
            <a:endParaRPr lang="en-US" altLang="ja-JP" sz="2000" dirty="0"/>
          </a:p>
          <a:p>
            <a:pPr lvl="1"/>
            <a:r>
              <a:rPr lang="ja-JP" altLang="en-US" sz="1600" dirty="0"/>
              <a:t>本プロセスに適用可能なモデリングおよび最適化技術を想定し、研究試作および検証を実施する。</a:t>
            </a:r>
            <a:endParaRPr lang="en-US" altLang="ja-JP" sz="1600" dirty="0"/>
          </a:p>
          <a:p>
            <a:r>
              <a:rPr lang="ja-JP" altLang="en-US" sz="2000" dirty="0"/>
              <a:t>成果</a:t>
            </a:r>
            <a:endParaRPr lang="en-US" altLang="ja-JP" sz="2000" dirty="0"/>
          </a:p>
          <a:p>
            <a:pPr lvl="1"/>
            <a:r>
              <a:rPr lang="ja-JP" altLang="en-US" sz="1600" dirty="0"/>
              <a:t>最適化技術の開発は順調、</a:t>
            </a:r>
            <a:r>
              <a:rPr lang="en-US" altLang="ja-JP" sz="1600" dirty="0"/>
              <a:t>RO</a:t>
            </a:r>
            <a:r>
              <a:rPr lang="ja-JP" altLang="en-US" sz="1600" dirty="0"/>
              <a:t>プロセスにも適用した。モデリング技術は既存技術を組み合わせて試作した。</a:t>
            </a:r>
            <a:endParaRPr lang="en-US" altLang="ja-JP" sz="1600" dirty="0"/>
          </a:p>
          <a:p>
            <a:r>
              <a:rPr lang="ja-JP" altLang="en-US" sz="2000" dirty="0"/>
              <a:t>課題</a:t>
            </a:r>
            <a:endParaRPr lang="en-US" altLang="ja-JP" sz="2000" dirty="0"/>
          </a:p>
          <a:p>
            <a:pPr lvl="1"/>
            <a:r>
              <a:rPr lang="ja-JP" altLang="en-US" sz="1600" dirty="0"/>
              <a:t>最重要であるモデリング技術が開発目標に達しなかったため、</a:t>
            </a:r>
            <a:r>
              <a:rPr lang="en-US" altLang="ja-JP" sz="1600" dirty="0"/>
              <a:t>Phase2</a:t>
            </a:r>
            <a:r>
              <a:rPr lang="ja-JP" altLang="en-US" sz="1600" dirty="0"/>
              <a:t>での中止を決断。</a:t>
            </a:r>
            <a:endParaRPr lang="en-US" altLang="ja-JP" sz="1600" dirty="0"/>
          </a:p>
          <a:p>
            <a:r>
              <a:rPr lang="ja-JP" altLang="en-US" sz="2000" dirty="0"/>
              <a:t>今後</a:t>
            </a:r>
            <a:endParaRPr lang="en-US" altLang="ja-JP" sz="2000" dirty="0"/>
          </a:p>
          <a:p>
            <a:pPr lvl="1"/>
            <a:r>
              <a:rPr lang="ja-JP" altLang="en-US" sz="1600" dirty="0"/>
              <a:t>今後は、</a:t>
            </a:r>
            <a:r>
              <a:rPr lang="en-US" altLang="ja-JP" sz="1600" dirty="0"/>
              <a:t>Gr.</a:t>
            </a:r>
            <a:r>
              <a:rPr lang="ja-JP" altLang="en-US" sz="1600" dirty="0"/>
              <a:t>全体のミッションを整理し直した上で、各メンバーの次期テーマ創出を目指す。</a:t>
            </a:r>
          </a:p>
          <a:p>
            <a:pPr lvl="1"/>
            <a:endParaRPr lang="en-US" altLang="ja-JP" sz="1600" dirty="0"/>
          </a:p>
        </p:txBody>
      </p:sp>
      <p:sp>
        <p:nvSpPr>
          <p:cNvPr id="5" name="吹き出し: 四角形 4">
            <a:extLst>
              <a:ext uri="{FF2B5EF4-FFF2-40B4-BE49-F238E27FC236}">
                <a16:creationId xmlns:a16="http://schemas.microsoft.com/office/drawing/2014/main" id="{CD7A9E5E-21DB-451C-9F65-77C8CB216052}"/>
              </a:ext>
            </a:extLst>
          </p:cNvPr>
          <p:cNvSpPr/>
          <p:nvPr/>
        </p:nvSpPr>
        <p:spPr>
          <a:xfrm>
            <a:off x="6096001" y="261249"/>
            <a:ext cx="6096000" cy="381768"/>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総括のスライドがあると、ポイントが分かりやすいと思います。</a:t>
            </a:r>
          </a:p>
        </p:txBody>
      </p:sp>
    </p:spTree>
    <p:extLst>
      <p:ext uri="{BB962C8B-B14F-4D97-AF65-F5344CB8AC3E}">
        <p14:creationId xmlns:p14="http://schemas.microsoft.com/office/powerpoint/2010/main" val="35330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7"/>
            <a:ext cx="11341887" cy="3321020"/>
          </a:xfrm>
        </p:spPr>
        <p:txBody>
          <a:bodyPr/>
          <a:lstStyle/>
          <a:p>
            <a:r>
              <a:rPr kumimoji="1" lang="ja-JP" altLang="en-US" dirty="0"/>
              <a:t>データ：紙パルプ 蒸解工程</a:t>
            </a:r>
            <a:endParaRPr kumimoji="1" lang="en-US" altLang="ja-JP" dirty="0"/>
          </a:p>
          <a:p>
            <a:r>
              <a:rPr kumimoji="1" lang="ja-JP" altLang="en-US" dirty="0"/>
              <a:t>対象</a:t>
            </a:r>
            <a:r>
              <a:rPr kumimoji="1" lang="en-US" altLang="ja-JP" dirty="0"/>
              <a:t>: DVBF, K-SID</a:t>
            </a:r>
          </a:p>
          <a:p>
            <a:r>
              <a:rPr lang="ja-JP" altLang="en-US" dirty="0"/>
              <a:t>方法</a:t>
            </a:r>
            <a:r>
              <a:rPr lang="en-US" altLang="ja-JP" dirty="0"/>
              <a:t>:</a:t>
            </a:r>
            <a:r>
              <a:rPr lang="ja-JP" altLang="en-US" dirty="0"/>
              <a:t> 予測誤差と制御性能を以下の観点から評価する</a:t>
            </a:r>
            <a:endParaRPr lang="en-US" altLang="ja-JP" dirty="0"/>
          </a:p>
          <a:p>
            <a:pPr lvl="1"/>
            <a:r>
              <a:rPr lang="ja-JP" altLang="en-US" dirty="0"/>
              <a:t>動特性のみを入れた場合、動特性と非線型性を入れた場合で、どの程度性能が向上するか。</a:t>
            </a:r>
            <a:endParaRPr lang="en-US" altLang="ja-JP" dirty="0"/>
          </a:p>
          <a:p>
            <a:pPr lvl="1"/>
            <a:r>
              <a:rPr lang="ja-JP" altLang="en-US" dirty="0"/>
              <a:t>「よいモデル」を選択できるか</a:t>
            </a:r>
            <a:endParaRPr lang="en-US" altLang="ja-JP" dirty="0"/>
          </a:p>
          <a:p>
            <a:pPr lvl="2"/>
            <a:r>
              <a:rPr lang="ja-JP" altLang="en-US" dirty="0"/>
              <a:t>予測誤差は過去データから机上で評価できるが、本当に必要な制御性能は実際の対象に適用するまで不明なため。</a:t>
            </a:r>
            <a:endParaRPr lang="en-US" altLang="ja-JP" dirty="0"/>
          </a:p>
          <a:p>
            <a:pPr lvl="2"/>
            <a:r>
              <a:rPr lang="ja-JP" altLang="en-US" dirty="0"/>
              <a:t>一報、通常のモデリングでは予測誤差を最小化するように学習する。</a:t>
            </a:r>
            <a:endParaRPr lang="en-US" altLang="ja-JP" dirty="0"/>
          </a:p>
          <a:p>
            <a:pPr lvl="1"/>
            <a:r>
              <a:rPr lang="ja-JP" altLang="en-US" dirty="0"/>
              <a:t>必要な性能 </a:t>
            </a:r>
            <a:r>
              <a:rPr lang="en-US" altLang="ja-JP" dirty="0"/>
              <a:t>(</a:t>
            </a:r>
            <a:r>
              <a:rPr lang="ja-JP" altLang="en-US" dirty="0"/>
              <a:t>とは</a:t>
            </a:r>
            <a:r>
              <a:rPr lang="en-US" altLang="ja-JP" dirty="0"/>
              <a:t>?)</a:t>
            </a:r>
            <a:r>
              <a:rPr lang="ja-JP" altLang="en-US" dirty="0"/>
              <a:t> が達成できるか</a:t>
            </a:r>
            <a:endParaRPr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6" name="吹き出し: 四角形 5">
            <a:extLst>
              <a:ext uri="{FF2B5EF4-FFF2-40B4-BE49-F238E27FC236}">
                <a16:creationId xmlns:a16="http://schemas.microsoft.com/office/drawing/2014/main" id="{C37C4534-49AC-403F-A6B4-D670ACECBFEA}"/>
              </a:ext>
            </a:extLst>
          </p:cNvPr>
          <p:cNvSpPr/>
          <p:nvPr/>
        </p:nvSpPr>
        <p:spPr>
          <a:xfrm>
            <a:off x="8070209" y="136525"/>
            <a:ext cx="3846972"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図にする。鵜飼さん</a:t>
            </a:r>
            <a:r>
              <a:rPr kumimoji="1" lang="en-US" altLang="ja-JP" dirty="0">
                <a:solidFill>
                  <a:schemeClr val="bg1"/>
                </a:solidFill>
              </a:rPr>
              <a:t>p.1</a:t>
            </a:r>
            <a:r>
              <a:rPr kumimoji="1" lang="ja-JP" altLang="en-US" dirty="0">
                <a:solidFill>
                  <a:schemeClr val="bg1"/>
                </a:solidFill>
              </a:rPr>
              <a:t>の要素も混ぜる。</a:t>
            </a:r>
          </a:p>
        </p:txBody>
      </p:sp>
    </p:spTree>
    <p:extLst>
      <p:ext uri="{BB962C8B-B14F-4D97-AF65-F5344CB8AC3E}">
        <p14:creationId xmlns:p14="http://schemas.microsoft.com/office/powerpoint/2010/main" val="3680293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95709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1.09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1.12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dirty="0">
                          <a:effectLst/>
                        </a:rPr>
                        <a:t>線形</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1.08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1.33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1.77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1.14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1.68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0.50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0.72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
        <p:nvSpPr>
          <p:cNvPr id="6" name="吹き出し: 四角形 5">
            <a:extLst>
              <a:ext uri="{FF2B5EF4-FFF2-40B4-BE49-F238E27FC236}">
                <a16:creationId xmlns:a16="http://schemas.microsoft.com/office/drawing/2014/main" id="{C54DAFB3-F3EE-4104-BD77-9D40A8DC86AA}"/>
              </a:ext>
            </a:extLst>
          </p:cNvPr>
          <p:cNvSpPr/>
          <p:nvPr/>
        </p:nvSpPr>
        <p:spPr>
          <a:xfrm>
            <a:off x="6887361" y="136525"/>
            <a:ext cx="5029820"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結果は</a:t>
            </a:r>
            <a:r>
              <a:rPr kumimoji="1" lang="en-US" altLang="ja-JP" dirty="0">
                <a:solidFill>
                  <a:schemeClr val="bg1"/>
                </a:solidFill>
              </a:rPr>
              <a:t>DVBF, K-SID</a:t>
            </a:r>
            <a:r>
              <a:rPr kumimoji="1" lang="ja-JP" altLang="en-US" dirty="0">
                <a:solidFill>
                  <a:schemeClr val="bg1"/>
                </a:solidFill>
              </a:rPr>
              <a:t>並べて、それぞれの傾向を説明</a:t>
            </a:r>
          </a:p>
        </p:txBody>
      </p:sp>
      <p:sp>
        <p:nvSpPr>
          <p:cNvPr id="7" name="吹き出し: 四角形 6">
            <a:extLst>
              <a:ext uri="{FF2B5EF4-FFF2-40B4-BE49-F238E27FC236}">
                <a16:creationId xmlns:a16="http://schemas.microsoft.com/office/drawing/2014/main" id="{30277424-6A74-45E7-9C4A-655DF297544C}"/>
              </a:ext>
            </a:extLst>
          </p:cNvPr>
          <p:cNvSpPr/>
          <p:nvPr/>
        </p:nvSpPr>
        <p:spPr>
          <a:xfrm>
            <a:off x="9263270" y="2640535"/>
            <a:ext cx="2423554" cy="64439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グラフにできるなら、その方がパッと見てわかる</a:t>
            </a:r>
          </a:p>
        </p:txBody>
      </p:sp>
    </p:spTree>
    <p:extLst>
      <p:ext uri="{BB962C8B-B14F-4D97-AF65-F5344CB8AC3E}">
        <p14:creationId xmlns:p14="http://schemas.microsoft.com/office/powerpoint/2010/main" val="1746276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656702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
        <p:nvSpPr>
          <p:cNvPr id="3" name="吹き出し: 四角形 2">
            <a:extLst>
              <a:ext uri="{FF2B5EF4-FFF2-40B4-BE49-F238E27FC236}">
                <a16:creationId xmlns:a16="http://schemas.microsoft.com/office/drawing/2014/main" id="{DFE59D73-362E-477B-8566-99172A4F4576}"/>
              </a:ext>
            </a:extLst>
          </p:cNvPr>
          <p:cNvSpPr/>
          <p:nvPr/>
        </p:nvSpPr>
        <p:spPr>
          <a:xfrm>
            <a:off x="8348870" y="1007817"/>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このあたりは前のスライドで言わないと伝わらない。</a:t>
            </a:r>
          </a:p>
        </p:txBody>
      </p:sp>
      <p:sp>
        <p:nvSpPr>
          <p:cNvPr id="9" name="吹き出し: 四角形 8">
            <a:extLst>
              <a:ext uri="{FF2B5EF4-FFF2-40B4-BE49-F238E27FC236}">
                <a16:creationId xmlns:a16="http://schemas.microsoft.com/office/drawing/2014/main" id="{EB79C759-1DEF-48BB-9CA9-6109B7715141}"/>
              </a:ext>
            </a:extLst>
          </p:cNvPr>
          <p:cNvSpPr/>
          <p:nvPr/>
        </p:nvSpPr>
        <p:spPr>
          <a:xfrm>
            <a:off x="10250241" y="95238"/>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このスライドはなくして、全体のまとめで言う </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861551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1196718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49</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solidFill>
                  <a:srgbClr val="FF0000"/>
                </a:solidFill>
              </a:rPr>
              <a:t>研究開発提案・計画　振り返り</a:t>
            </a:r>
            <a:endParaRPr kumimoji="1" lang="en-US" altLang="ja-JP" sz="2000" dirty="0">
              <a:solidFill>
                <a:srgbClr val="FF0000"/>
              </a:solidFill>
            </a:endParaRPr>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464714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54</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
        <p:nvSpPr>
          <p:cNvPr id="6" name="テキスト プレースホルダー 7">
            <a:extLst>
              <a:ext uri="{FF2B5EF4-FFF2-40B4-BE49-F238E27FC236}">
                <a16:creationId xmlns:a16="http://schemas.microsoft.com/office/drawing/2014/main" id="{6E097162-B980-AFF1-364E-F505CC9075C7}"/>
              </a:ext>
            </a:extLst>
          </p:cNvPr>
          <p:cNvSpPr txBox="1">
            <a:spLocks/>
          </p:cNvSpPr>
          <p:nvPr/>
        </p:nvSpPr>
        <p:spPr>
          <a:xfrm>
            <a:off x="517055" y="0"/>
            <a:ext cx="7200000" cy="258532"/>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dirty="0">
                <a:solidFill>
                  <a:schemeClr val="bg1"/>
                </a:solidFill>
              </a:rPr>
              <a:t>2. </a:t>
            </a:r>
            <a:r>
              <a:rPr lang="ja-JP" altLang="en-US" sz="1200" dirty="0">
                <a:solidFill>
                  <a:schemeClr val="bg1"/>
                </a:solidFill>
              </a:rPr>
              <a:t>技術検証結果・成果  ▶  最適化技術</a:t>
            </a:r>
          </a:p>
        </p:txBody>
      </p:sp>
    </p:spTree>
    <p:extLst>
      <p:ext uri="{BB962C8B-B14F-4D97-AF65-F5344CB8AC3E}">
        <p14:creationId xmlns:p14="http://schemas.microsoft.com/office/powerpoint/2010/main" val="1984568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55</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56</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57</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58</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59</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Tree>
    <p:extLst>
      <p:ext uri="{BB962C8B-B14F-4D97-AF65-F5344CB8AC3E}">
        <p14:creationId xmlns:p14="http://schemas.microsoft.com/office/powerpoint/2010/main" val="3100698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60</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61</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62</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en-US" altLang="ja-JP" dirty="0" err="1"/>
              <a:t>DDMOnEX</a:t>
            </a:r>
            <a:r>
              <a:rPr lang="ja-JP" altLang="en-US" dirty="0"/>
              <a:t>（前テーマ）ビジネスの現状</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63</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従来の</a:t>
            </a:r>
            <a:r>
              <a:rPr lang="en-US" altLang="ja-JP" dirty="0"/>
              <a:t>DDMO</a:t>
            </a:r>
            <a:r>
              <a:rPr lang="ja-JP" altLang="en-US" dirty="0"/>
              <a:t>でモデリング工数の課題が解決しているにもかかわらず、</a:t>
            </a:r>
            <a:r>
              <a:rPr lang="en-US" altLang="ja-JP" dirty="0"/>
              <a:t>PDCA</a:t>
            </a:r>
            <a:r>
              <a:rPr lang="ja-JP" altLang="en-US" dirty="0"/>
              <a:t>サイクルによる操業改善サービスには他の課題があると考えられる。</a:t>
            </a:r>
            <a:endParaRPr lang="en-US" altLang="ja-JP" dirty="0"/>
          </a:p>
          <a:p>
            <a:pPr lvl="1">
              <a:defRPr/>
            </a:pPr>
            <a:r>
              <a:rPr lang="en-US" altLang="ja-JP" dirty="0"/>
              <a:t>YDJ </a:t>
            </a:r>
            <a:r>
              <a:rPr lang="ja-JP" altLang="en-US" dirty="0"/>
              <a:t>コンサル部は、</a:t>
            </a:r>
            <a:r>
              <a:rPr lang="en-US" altLang="ja-JP" dirty="0"/>
              <a:t>BTG</a:t>
            </a:r>
            <a:r>
              <a:rPr lang="ja-JP" altLang="en-US" dirty="0"/>
              <a:t>、紙パ蒸解、水素配送に展開しているが、ポテンシャル診断での受注に留まっており、成果報酬は</a:t>
            </a:r>
            <a:r>
              <a:rPr lang="en-US" altLang="ja-JP" dirty="0"/>
              <a:t>1</a:t>
            </a:r>
            <a:r>
              <a:rPr lang="ja-JP" altLang="en-US" dirty="0"/>
              <a:t>件（日本製紙石巻蒸解）のみ。</a:t>
            </a:r>
            <a:endParaRPr lang="en-US" altLang="ja-JP" dirty="0"/>
          </a:p>
          <a:p>
            <a:pPr>
              <a:defRPr/>
            </a:pPr>
            <a:r>
              <a:rPr lang="ja-JP" altLang="en-US" dirty="0"/>
              <a:t>本テーマで技術だけを更新しても、将来的に同様の状況になる可能性が高い。</a:t>
            </a:r>
            <a:endParaRPr lang="en-US" altLang="ja-JP" dirty="0"/>
          </a:p>
        </p:txBody>
      </p:sp>
    </p:spTree>
    <p:extLst>
      <p:ext uri="{BB962C8B-B14F-4D97-AF65-F5344CB8AC3E}">
        <p14:creationId xmlns:p14="http://schemas.microsoft.com/office/powerpoint/2010/main" val="1093410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64</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kumimoji="1" lang="ja-JP" altLang="en-US" sz="1200" dirty="0"/>
              <a:t>研究開発提案・計画　振り返り</a:t>
            </a:r>
            <a:endParaRPr lang="ja-JP" altLang="en-US" dirty="0"/>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研究開発のスコープ</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6" name="吹き出し: 四角形 5">
            <a:extLst>
              <a:ext uri="{FF2B5EF4-FFF2-40B4-BE49-F238E27FC236}">
                <a16:creationId xmlns:a16="http://schemas.microsoft.com/office/drawing/2014/main" id="{DC0999B3-CF3B-A1E2-B01A-315990944924}"/>
              </a:ext>
            </a:extLst>
          </p:cNvPr>
          <p:cNvSpPr/>
          <p:nvPr/>
        </p:nvSpPr>
        <p:spPr>
          <a:xfrm>
            <a:off x="4449536" y="258532"/>
            <a:ext cx="6071551" cy="729578"/>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どんなコンセプトでどんな技術を開発するのか？</a:t>
            </a:r>
          </a:p>
        </p:txBody>
      </p:sp>
    </p:spTree>
    <p:extLst>
      <p:ext uri="{BB962C8B-B14F-4D97-AF65-F5344CB8AC3E}">
        <p14:creationId xmlns:p14="http://schemas.microsoft.com/office/powerpoint/2010/main" val="6296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extLst>
              <p:ext uri="{D42A27DB-BD31-4B8C-83A1-F6EECF244321}">
                <p14:modId xmlns:p14="http://schemas.microsoft.com/office/powerpoint/2010/main" val="3229356187"/>
              </p:ext>
            </p:extLst>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ベンチマークによる性能評価</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lnL w="38100" cap="flat" cmpd="sng" algn="ctr">
                      <a:solidFill>
                        <a:schemeClr val="accent4"/>
                      </a:solidFill>
                      <a:prstDash val="solid"/>
                      <a:round/>
                      <a:headEnd type="none" w="med" len="med"/>
                      <a:tailEnd type="none" w="med" len="med"/>
                    </a:lnL>
                    <a:lnT w="38100" cap="flat" cmpd="sng" algn="ctr">
                      <a:solidFill>
                        <a:schemeClr val="accent4"/>
                      </a:solidFill>
                      <a:prstDash val="solid"/>
                      <a:round/>
                      <a:headEnd type="none" w="med" len="med"/>
                      <a:tailEnd type="none" w="med" len="med"/>
                    </a:lnT>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対象プロセスでの有効性評価</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lnR w="38100" cap="flat" cmpd="sng" algn="ctr">
                      <a:solidFill>
                        <a:schemeClr val="accent4"/>
                      </a:solidFill>
                      <a:prstDash val="solid"/>
                      <a:round/>
                      <a:headEnd type="none" w="med" len="med"/>
                      <a:tailEnd type="none" w="med" len="med"/>
                    </a:ln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lnT w="38100" cap="flat" cmpd="sng" algn="ctr">
                      <a:solidFill>
                        <a:schemeClr val="accent4"/>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Tree>
    <p:extLst>
      <p:ext uri="{BB962C8B-B14F-4D97-AF65-F5344CB8AC3E}">
        <p14:creationId xmlns:p14="http://schemas.microsoft.com/office/powerpoint/2010/main" val="48726958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4412</TotalTime>
  <Words>10018</Words>
  <Application>Microsoft Office PowerPoint</Application>
  <PresentationFormat>ワイド画面</PresentationFormat>
  <Paragraphs>1552</Paragraphs>
  <Slides>64</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64</vt:i4>
      </vt:variant>
    </vt:vector>
  </HeadingPairs>
  <TitlesOfParts>
    <vt:vector size="70" baseType="lpstr">
      <vt:lpstr>Meiryo UI</vt:lpstr>
      <vt:lpstr>游ゴシック</vt:lpstr>
      <vt:lpstr>Arial</vt:lpstr>
      <vt:lpstr>Cambria Math</vt:lpstr>
      <vt:lpstr>Wingdings</vt:lpstr>
      <vt:lpstr>Yokogawa_Template_Standard</vt:lpstr>
      <vt:lpstr>連携最適化による操業支援　LR2審査　時間配分</vt:lpstr>
      <vt:lpstr>連携最適化による操業支援 LR2資料案</vt:lpstr>
      <vt:lpstr>LR2審査</vt:lpstr>
      <vt:lpstr>本テーマの総括</vt:lpstr>
      <vt:lpstr>LR2審査　アジェンダ</vt:lpstr>
      <vt:lpstr>提案するテーマの概要</vt:lpstr>
      <vt:lpstr>動特性・非線型性を持つ対象における操業最適化の課題</vt:lpstr>
      <vt:lpstr>研究開発のスコープ</vt:lpstr>
      <vt:lpstr>研究開発の達成目標</vt:lpstr>
      <vt:lpstr>スケジュール</vt:lpstr>
      <vt:lpstr>スケジュール（予定と実績）</vt:lpstr>
      <vt:lpstr>体制</vt:lpstr>
      <vt:lpstr>LR2審査　アジェンダ</vt:lpstr>
      <vt:lpstr>非線型・動的な最適化用DDM技術へのアプローチ</vt:lpstr>
      <vt:lpstr>検証方法</vt:lpstr>
      <vt:lpstr>検証結果</vt:lpstr>
      <vt:lpstr>検証結果</vt:lpstr>
      <vt:lpstr>有制約・混合整数・大域的最適化技術へのアプローチ</vt:lpstr>
      <vt:lpstr>検証概要</vt:lpstr>
      <vt:lpstr>RO運転計画問題での検証：最適化問題</vt:lpstr>
      <vt:lpstr>RO運転計画問題での検証：結果まとめ</vt:lpstr>
      <vt:lpstr>データ駆動制約問題での検証：最適化問題</vt:lpstr>
      <vt:lpstr>データ駆動制約問題での検証：結果まとめ</vt:lpstr>
      <vt:lpstr>技術評価まとめ</vt:lpstr>
      <vt:lpstr>技術評価・検証で得た知見</vt:lpstr>
      <vt:lpstr>LR2審査　アジェンダ</vt:lpstr>
      <vt:lpstr>テーマの状況概観（クローズ理由）</vt:lpstr>
      <vt:lpstr>アウトプット</vt:lpstr>
      <vt:lpstr>外部発表（最適化技術）</vt:lpstr>
      <vt:lpstr>リソースまとめ</vt:lpstr>
      <vt:lpstr>LR2審査　アジェンダ</vt:lpstr>
      <vt:lpstr>自己分析</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検証方法</vt:lpstr>
      <vt:lpstr>M1. 動的システム学習からのアプローチ &gt;&gt; 検証手段</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問題規模削減テクニック</vt:lpstr>
      <vt:lpstr>ベンチマーク問題での検証①</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技術評価の観点</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DDMOnEX（前テーマ）ビジネスの現状</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渉 熊谷</cp:lastModifiedBy>
  <cp:revision>554</cp:revision>
  <dcterms:created xsi:type="dcterms:W3CDTF">2022-02-14T06:25:58Z</dcterms:created>
  <dcterms:modified xsi:type="dcterms:W3CDTF">2023-12-10T16:46:48Z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