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64" r:id="rId2"/>
    <p:sldId id="301" r:id="rId3"/>
    <p:sldId id="320" r:id="rId4"/>
    <p:sldId id="311" r:id="rId5"/>
    <p:sldId id="312" r:id="rId6"/>
    <p:sldId id="309" r:id="rId7"/>
    <p:sldId id="307" r:id="rId8"/>
    <p:sldId id="272" r:id="rId9"/>
    <p:sldId id="302" r:id="rId10"/>
    <p:sldId id="316" r:id="rId11"/>
    <p:sldId id="317" r:id="rId12"/>
    <p:sldId id="318" r:id="rId13"/>
    <p:sldId id="319" r:id="rId14"/>
    <p:sldId id="299" r:id="rId15"/>
    <p:sldId id="295" r:id="rId16"/>
    <p:sldId id="294" r:id="rId17"/>
    <p:sldId id="297" r:id="rId18"/>
    <p:sldId id="291" r:id="rId19"/>
    <p:sldId id="328" r:id="rId20"/>
    <p:sldId id="321" r:id="rId21"/>
    <p:sldId id="322" r:id="rId22"/>
    <p:sldId id="323" r:id="rId23"/>
    <p:sldId id="327" r:id="rId24"/>
    <p:sldId id="324" r:id="rId25"/>
    <p:sldId id="326" r:id="rId26"/>
    <p:sldId id="325" r:id="rId27"/>
    <p:sldId id="266" r:id="rId28"/>
    <p:sldId id="280" r:id="rId29"/>
    <p:sldId id="275" r:id="rId30"/>
    <p:sldId id="276" r:id="rId31"/>
    <p:sldId id="313" r:id="rId32"/>
    <p:sldId id="314" r:id="rId33"/>
    <p:sldId id="304" r:id="rId34"/>
    <p:sldId id="305" r:id="rId35"/>
    <p:sldId id="282" r:id="rId36"/>
    <p:sldId id="298" r:id="rId37"/>
    <p:sldId id="274" r:id="rId38"/>
    <p:sldId id="278" r:id="rId39"/>
    <p:sldId id="284" r:id="rId40"/>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坂本 正樹" initials="坂本" lastIdx="1" clrIdx="0">
    <p:extLst>
      <p:ext uri="{19B8F6BF-5375-455C-9EA6-DF929625EA0E}">
        <p15:presenceInfo xmlns:p15="http://schemas.microsoft.com/office/powerpoint/2012/main" userId="613c058c629d8f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D2E4"/>
    <a:srgbClr val="8F2A7A"/>
    <a:srgbClr val="1475C4"/>
    <a:srgbClr val="2F5597"/>
    <a:srgbClr val="F0E1FF"/>
    <a:srgbClr val="669900"/>
    <a:srgbClr val="FF5050"/>
    <a:srgbClr val="B1510F"/>
    <a:srgbClr val="99CC00"/>
    <a:srgbClr val="FEE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15" autoAdjust="0"/>
    <p:restoredTop sz="95153" autoAdjust="0"/>
  </p:normalViewPr>
  <p:slideViewPr>
    <p:cSldViewPr snapToGrid="0">
      <p:cViewPr varScale="1">
        <p:scale>
          <a:sx n="77" d="100"/>
          <a:sy n="77" d="100"/>
        </p:scale>
        <p:origin x="7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9413" cy="495300"/>
          </a:xfrm>
          <a:prstGeom prst="rect">
            <a:avLst/>
          </a:prstGeom>
        </p:spPr>
        <p:txBody>
          <a:bodyPr vert="horz" lIns="91411" tIns="45705" rIns="91411" bIns="4570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11" tIns="45705" rIns="91411" bIns="45705" rtlCol="0"/>
          <a:lstStyle>
            <a:lvl1pPr algn="r">
              <a:defRPr sz="1200"/>
            </a:lvl1pPr>
          </a:lstStyle>
          <a:p>
            <a:fld id="{DCB6A02D-C9C7-4646-9F93-2CFB67609E05}" type="datetimeFigureOut">
              <a:rPr kumimoji="1" lang="ja-JP" altLang="en-US" smtClean="0"/>
              <a:t>2024/8/4</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11" tIns="45705" rIns="91411" bIns="45705" rtlCol="0" anchor="ctr"/>
          <a:lstStyle/>
          <a:p>
            <a:endParaRPr lang="ja-JP" altLang="en-US"/>
          </a:p>
        </p:txBody>
      </p:sp>
      <p:sp>
        <p:nvSpPr>
          <p:cNvPr id="5" name="ノート プレースホルダー 4"/>
          <p:cNvSpPr>
            <a:spLocks noGrp="1"/>
          </p:cNvSpPr>
          <p:nvPr>
            <p:ph type="body" sz="quarter" idx="3"/>
          </p:nvPr>
        </p:nvSpPr>
        <p:spPr>
          <a:xfrm>
            <a:off x="673102" y="4748213"/>
            <a:ext cx="5389563" cy="3884612"/>
          </a:xfrm>
          <a:prstGeom prst="rect">
            <a:avLst/>
          </a:prstGeom>
        </p:spPr>
        <p:txBody>
          <a:bodyPr vert="horz" lIns="91411" tIns="45705" rIns="91411" bIns="4570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014"/>
            <a:ext cx="2919413" cy="495300"/>
          </a:xfrm>
          <a:prstGeom prst="rect">
            <a:avLst/>
          </a:prstGeom>
        </p:spPr>
        <p:txBody>
          <a:bodyPr vert="horz" lIns="91411" tIns="45705" rIns="91411" bIns="4570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4"/>
            <a:ext cx="2919412" cy="495300"/>
          </a:xfrm>
          <a:prstGeom prst="rect">
            <a:avLst/>
          </a:prstGeom>
        </p:spPr>
        <p:txBody>
          <a:bodyPr vert="horz" lIns="91411" tIns="45705" rIns="91411" bIns="45705" rtlCol="0" anchor="b"/>
          <a:lstStyle>
            <a:lvl1pPr algn="r">
              <a:defRPr sz="1200"/>
            </a:lvl1pPr>
          </a:lstStyle>
          <a:p>
            <a:fld id="{3E84B3F1-B785-48F6-9A18-E9C98216C146}" type="slidenum">
              <a:rPr kumimoji="1" lang="ja-JP" altLang="en-US" smtClean="0"/>
              <a:t>‹#›</a:t>
            </a:fld>
            <a:endParaRPr kumimoji="1" lang="ja-JP" altLang="en-US"/>
          </a:p>
        </p:txBody>
      </p:sp>
    </p:spTree>
    <p:extLst>
      <p:ext uri="{BB962C8B-B14F-4D97-AF65-F5344CB8AC3E}">
        <p14:creationId xmlns:p14="http://schemas.microsoft.com/office/powerpoint/2010/main" val="1879496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6EAFF73F-788B-DFE5-B1C3-7EA44FCAB0C4}"/>
              </a:ext>
            </a:extLst>
          </p:cNvPr>
          <p:cNvPicPr>
            <a:picLocks noChangeAspect="1"/>
          </p:cNvPicPr>
          <p:nvPr userDrawn="1"/>
        </p:nvPicPr>
        <p:blipFill rotWithShape="1">
          <a:blip r:embed="rId2"/>
          <a:srcRect l="29531" t="14960" r="28711" b="13082"/>
          <a:stretch/>
        </p:blipFill>
        <p:spPr>
          <a:xfrm>
            <a:off x="78723" y="92348"/>
            <a:ext cx="1592631" cy="1372198"/>
          </a:xfrm>
          <a:prstGeom prst="rect">
            <a:avLst/>
          </a:prstGeom>
        </p:spPr>
      </p:pic>
      <p:sp>
        <p:nvSpPr>
          <p:cNvPr id="2" name="タイトル 1">
            <a:extLst>
              <a:ext uri="{FF2B5EF4-FFF2-40B4-BE49-F238E27FC236}">
                <a16:creationId xmlns:a16="http://schemas.microsoft.com/office/drawing/2014/main" id="{BAB36393-1002-412A-BC28-C74BA62FA5D1}"/>
              </a:ext>
            </a:extLst>
          </p:cNvPr>
          <p:cNvSpPr>
            <a:spLocks noGrp="1"/>
          </p:cNvSpPr>
          <p:nvPr>
            <p:ph type="ctrTitle"/>
          </p:nvPr>
        </p:nvSpPr>
        <p:spPr>
          <a:xfrm>
            <a:off x="777629" y="2228128"/>
            <a:ext cx="10636742" cy="984459"/>
          </a:xfrm>
        </p:spPr>
        <p:txBody>
          <a:bodyPr anchor="b">
            <a:normAutofit/>
          </a:bodyPr>
          <a:lstStyle>
            <a:lvl1pPr algn="r">
              <a:defRPr sz="48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F1F7F59A-5A83-418F-867B-239644A7EC61}"/>
              </a:ext>
            </a:extLst>
          </p:cNvPr>
          <p:cNvSpPr>
            <a:spLocks noGrp="1"/>
          </p:cNvSpPr>
          <p:nvPr>
            <p:ph type="subTitle" idx="1"/>
          </p:nvPr>
        </p:nvSpPr>
        <p:spPr>
          <a:xfrm>
            <a:off x="5265020" y="4264625"/>
            <a:ext cx="6216222" cy="1041935"/>
          </a:xfrm>
        </p:spPr>
        <p:txBody>
          <a:bodyPr/>
          <a:lstStyle>
            <a:lvl1pPr marL="0" indent="0" algn="l">
              <a:buNone/>
              <a:defRPr sz="24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6166F5E2-E03D-43CA-8C8A-0F4E18DBCDAB}"/>
              </a:ext>
            </a:extLst>
          </p:cNvPr>
          <p:cNvSpPr>
            <a:spLocks noGrp="1"/>
          </p:cNvSpPr>
          <p:nvPr>
            <p:ph type="dt" sz="half" idx="10"/>
          </p:nvPr>
        </p:nvSpPr>
        <p:spPr/>
        <p:txBody>
          <a:bodyPr/>
          <a:lstStyle/>
          <a:p>
            <a:r>
              <a:rPr kumimoji="1" lang="en-US" altLang="ja-JP"/>
              <a:t>2024/8/5</a:t>
            </a:r>
            <a:endParaRPr kumimoji="1" lang="ja-JP" altLang="en-US"/>
          </a:p>
        </p:txBody>
      </p:sp>
      <p:sp>
        <p:nvSpPr>
          <p:cNvPr id="5" name="フッター プレースホルダー 4">
            <a:extLst>
              <a:ext uri="{FF2B5EF4-FFF2-40B4-BE49-F238E27FC236}">
                <a16:creationId xmlns:a16="http://schemas.microsoft.com/office/drawing/2014/main" id="{44E35B0B-647C-4A29-B419-C9B6D35501F4}"/>
              </a:ext>
            </a:extLst>
          </p:cNvPr>
          <p:cNvSpPr>
            <a:spLocks noGrp="1"/>
          </p:cNvSpPr>
          <p:nvPr>
            <p:ph type="ftr" sz="quarter" idx="11"/>
          </p:nvPr>
        </p:nvSpPr>
        <p:spPr/>
        <p:txBody>
          <a:bodyPr/>
          <a:lstStyle/>
          <a:p>
            <a:r>
              <a:rPr lang="ja-JP" altLang="en-US"/>
              <a:t>ヤンマーエネルギーシステム様向け</a:t>
            </a:r>
            <a:endParaRPr lang="ja-JP" altLang="en-US" dirty="0"/>
          </a:p>
        </p:txBody>
      </p:sp>
      <p:sp>
        <p:nvSpPr>
          <p:cNvPr id="6" name="スライド番号プレースホルダー 5">
            <a:extLst>
              <a:ext uri="{FF2B5EF4-FFF2-40B4-BE49-F238E27FC236}">
                <a16:creationId xmlns:a16="http://schemas.microsoft.com/office/drawing/2014/main" id="{A8AB4B91-6141-4473-81E9-2B7E3D07E25B}"/>
              </a:ext>
            </a:extLst>
          </p:cNvPr>
          <p:cNvSpPr>
            <a:spLocks noGrp="1"/>
          </p:cNvSpPr>
          <p:nvPr>
            <p:ph type="sldNum" sz="quarter" idx="12"/>
          </p:nvPr>
        </p:nvSpPr>
        <p:spPr/>
        <p:txBody>
          <a:bodyPr/>
          <a:lstStyle/>
          <a:p>
            <a:fld id="{E83525A4-1698-4BE9-9D83-991637330835}"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32757E98-D0BF-2E95-BA2E-90BA2B9E6D2D}"/>
              </a:ext>
            </a:extLst>
          </p:cNvPr>
          <p:cNvCxnSpPr>
            <a:cxnSpLocks/>
          </p:cNvCxnSpPr>
          <p:nvPr userDrawn="1"/>
        </p:nvCxnSpPr>
        <p:spPr>
          <a:xfrm flipV="1">
            <a:off x="1597770" y="3212587"/>
            <a:ext cx="9874329" cy="0"/>
          </a:xfrm>
          <a:prstGeom prst="line">
            <a:avLst/>
          </a:prstGeom>
          <a:ln w="19050" cap="rnd">
            <a:solidFill>
              <a:srgbClr val="00B0F0"/>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9" name="テキスト プレースホルダー 18">
            <a:extLst>
              <a:ext uri="{FF2B5EF4-FFF2-40B4-BE49-F238E27FC236}">
                <a16:creationId xmlns:a16="http://schemas.microsoft.com/office/drawing/2014/main" id="{BE6EE9A8-6F3B-F23D-2447-10B49D0BD17A}"/>
              </a:ext>
            </a:extLst>
          </p:cNvPr>
          <p:cNvSpPr>
            <a:spLocks noGrp="1"/>
          </p:cNvSpPr>
          <p:nvPr>
            <p:ph type="body" sz="quarter" idx="14" hasCustomPrompt="1"/>
          </p:nvPr>
        </p:nvSpPr>
        <p:spPr>
          <a:xfrm>
            <a:off x="777629" y="1534763"/>
            <a:ext cx="7161040" cy="551033"/>
          </a:xfrm>
        </p:spPr>
        <p:txBody>
          <a:bodyPr anchor="ctr">
            <a:normAutofit/>
          </a:bodyPr>
          <a:lstStyle>
            <a:lvl1pPr marL="0" indent="0">
              <a:buNone/>
              <a:defRPr sz="2400">
                <a:latin typeface="Meiryo UI" panose="020B0604030504040204" pitchFamily="50" charset="-128"/>
                <a:ea typeface="Meiryo UI" panose="020B0604030504040204" pitchFamily="50" charset="-128"/>
              </a:defRPr>
            </a:lvl1pPr>
          </a:lstStyle>
          <a:p>
            <a:pPr algn="l"/>
            <a:r>
              <a:rPr lang="ja-JP" altLang="en-US" dirty="0">
                <a:latin typeface="Meiryo UI" panose="020B0604030504040204" pitchFamily="50" charset="-128"/>
                <a:ea typeface="Meiryo UI" panose="020B0604030504040204" pitchFamily="50" charset="-128"/>
              </a:rPr>
              <a:t>マスター サブタイトルの書式設定</a:t>
            </a:r>
          </a:p>
        </p:txBody>
      </p:sp>
    </p:spTree>
    <p:extLst>
      <p:ext uri="{BB962C8B-B14F-4D97-AF65-F5344CB8AC3E}">
        <p14:creationId xmlns:p14="http://schemas.microsoft.com/office/powerpoint/2010/main" val="3423786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8D99C383-64A5-2CDC-F12B-D376D0621DE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0232380" y="91288"/>
            <a:ext cx="1137950" cy="950525"/>
          </a:xfrm>
          <a:prstGeom prst="rect">
            <a:avLst/>
          </a:prstGeom>
        </p:spPr>
      </p:pic>
      <p:sp>
        <p:nvSpPr>
          <p:cNvPr id="4" name="スライド番号プレースホルダー 3">
            <a:extLst>
              <a:ext uri="{FF2B5EF4-FFF2-40B4-BE49-F238E27FC236}">
                <a16:creationId xmlns:a16="http://schemas.microsoft.com/office/drawing/2014/main" id="{350EF30C-7E19-4FD2-8AB6-58ABF49FBA76}"/>
              </a:ext>
            </a:extLst>
          </p:cNvPr>
          <p:cNvSpPr>
            <a:spLocks noGrp="1"/>
          </p:cNvSpPr>
          <p:nvPr>
            <p:ph type="sldNum" sz="quarter" idx="12"/>
          </p:nvPr>
        </p:nvSpPr>
        <p:spPr/>
        <p:txBody>
          <a:bodyPr/>
          <a:lstStyle/>
          <a:p>
            <a:fld id="{E83525A4-1698-4BE9-9D83-991637330835}" type="slidenum">
              <a:rPr kumimoji="1" lang="ja-JP" altLang="en-US" smtClean="0"/>
              <a:t>‹#›</a:t>
            </a:fld>
            <a:endParaRPr kumimoji="1" lang="ja-JP" altLang="en-US"/>
          </a:p>
        </p:txBody>
      </p:sp>
      <p:sp>
        <p:nvSpPr>
          <p:cNvPr id="8" name="Footer Placeholder 2">
            <a:extLst>
              <a:ext uri="{FF2B5EF4-FFF2-40B4-BE49-F238E27FC236}">
                <a16:creationId xmlns:a16="http://schemas.microsoft.com/office/drawing/2014/main" id="{F1A3BD5F-BFEF-D38B-D58C-F736AE07F9E3}"/>
              </a:ext>
            </a:extLst>
          </p:cNvPr>
          <p:cNvSpPr>
            <a:spLocks noGrp="1"/>
          </p:cNvSpPr>
          <p:nvPr>
            <p:ph type="ftr" sz="quarter" idx="11"/>
          </p:nvPr>
        </p:nvSpPr>
        <p:spPr>
          <a:xfrm>
            <a:off x="4038600" y="6356350"/>
            <a:ext cx="4114800" cy="365125"/>
          </a:xfrm>
        </p:spPr>
        <p:txBody>
          <a:bodyPr/>
          <a:lstStyle/>
          <a:p>
            <a:r>
              <a:rPr lang="ja-JP" altLang="en-US"/>
              <a:t>ヤンマーエネルギーシステム様向け</a:t>
            </a:r>
            <a:endParaRPr lang="en-US" dirty="0"/>
          </a:p>
        </p:txBody>
      </p:sp>
      <p:cxnSp>
        <p:nvCxnSpPr>
          <p:cNvPr id="13" name="直線コネクタ 12">
            <a:extLst>
              <a:ext uri="{FF2B5EF4-FFF2-40B4-BE49-F238E27FC236}">
                <a16:creationId xmlns:a16="http://schemas.microsoft.com/office/drawing/2014/main" id="{758328DB-C5D4-A992-2BB1-F3814F8652C8}"/>
              </a:ext>
            </a:extLst>
          </p:cNvPr>
          <p:cNvCxnSpPr>
            <a:cxnSpLocks/>
          </p:cNvCxnSpPr>
          <p:nvPr userDrawn="1"/>
        </p:nvCxnSpPr>
        <p:spPr bwMode="auto">
          <a:xfrm>
            <a:off x="354623" y="6300437"/>
            <a:ext cx="11482754" cy="0"/>
          </a:xfrm>
          <a:prstGeom prst="line">
            <a:avLst/>
          </a:prstGeom>
          <a:solidFill>
            <a:srgbClr val="FFFF99"/>
          </a:solidFill>
          <a:ln w="19050" cap="flat" cmpd="sng" algn="ctr">
            <a:solidFill>
              <a:schemeClr val="bg1">
                <a:lumMod val="85000"/>
              </a:schemeClr>
            </a:solidFill>
            <a:prstDash val="solid"/>
            <a:round/>
            <a:headEnd type="none" w="med" len="med"/>
            <a:tailEnd type="none" w="med" len="med"/>
          </a:ln>
          <a:effectLst/>
        </p:spPr>
      </p:cxnSp>
      <p:sp>
        <p:nvSpPr>
          <p:cNvPr id="14" name="日付プレースホルダー 1">
            <a:extLst>
              <a:ext uri="{FF2B5EF4-FFF2-40B4-BE49-F238E27FC236}">
                <a16:creationId xmlns:a16="http://schemas.microsoft.com/office/drawing/2014/main" id="{209E91C0-BD8A-CE9B-59B9-45C6054D6189}"/>
              </a:ext>
            </a:extLst>
          </p:cNvPr>
          <p:cNvSpPr>
            <a:spLocks noGrp="1"/>
          </p:cNvSpPr>
          <p:nvPr>
            <p:ph type="dt" sz="half" idx="10"/>
          </p:nvPr>
        </p:nvSpPr>
        <p:spPr>
          <a:xfrm>
            <a:off x="838200" y="6356350"/>
            <a:ext cx="2743200" cy="365125"/>
          </a:xfrm>
        </p:spPr>
        <p:txBody>
          <a:bodyPr/>
          <a:lstStyle/>
          <a:p>
            <a:r>
              <a:rPr kumimoji="1" lang="en-US" altLang="ja-JP"/>
              <a:t>2024/8/5</a:t>
            </a:r>
            <a:endParaRPr kumimoji="1" lang="ja-JP" altLang="en-US"/>
          </a:p>
        </p:txBody>
      </p:sp>
      <p:sp>
        <p:nvSpPr>
          <p:cNvPr id="9" name="タイトル 1">
            <a:extLst>
              <a:ext uri="{FF2B5EF4-FFF2-40B4-BE49-F238E27FC236}">
                <a16:creationId xmlns:a16="http://schemas.microsoft.com/office/drawing/2014/main" id="{AF141C0C-24F5-CB68-BB0C-636DB5A40AAC}"/>
              </a:ext>
            </a:extLst>
          </p:cNvPr>
          <p:cNvSpPr>
            <a:spLocks noGrp="1"/>
          </p:cNvSpPr>
          <p:nvPr userDrawn="1">
            <p:ph type="ctrTitle" hasCustomPrompt="1"/>
          </p:nvPr>
        </p:nvSpPr>
        <p:spPr>
          <a:xfrm>
            <a:off x="1311110" y="584937"/>
            <a:ext cx="7381122" cy="647244"/>
          </a:xfrm>
        </p:spPr>
        <p:txBody>
          <a:bodyPr anchor="ctr">
            <a:noAutofit/>
          </a:bodyPr>
          <a:lstStyle>
            <a:lvl1pPr algn="l">
              <a:defRPr sz="3200">
                <a:latin typeface="Meiryo UI" panose="020B0604030504040204" pitchFamily="50" charset="-128"/>
                <a:ea typeface="Meiryo UI" panose="020B0604030504040204" pitchFamily="50" charset="-128"/>
              </a:defRPr>
            </a:lvl1pPr>
          </a:lstStyle>
          <a:p>
            <a:r>
              <a:rPr kumimoji="1" lang="en-US" altLang="ja-JP" dirty="0"/>
              <a:t>Agenda</a:t>
            </a:r>
            <a:endParaRPr kumimoji="1" lang="ja-JP" altLang="en-US" dirty="0"/>
          </a:p>
        </p:txBody>
      </p:sp>
      <p:sp>
        <p:nvSpPr>
          <p:cNvPr id="10" name="コンテンツ プレースホルダー 2">
            <a:extLst>
              <a:ext uri="{FF2B5EF4-FFF2-40B4-BE49-F238E27FC236}">
                <a16:creationId xmlns:a16="http://schemas.microsoft.com/office/drawing/2014/main" id="{FEC231F7-F904-7E7D-BA3F-5E9AA47268FA}"/>
              </a:ext>
            </a:extLst>
          </p:cNvPr>
          <p:cNvSpPr>
            <a:spLocks noGrp="1"/>
          </p:cNvSpPr>
          <p:nvPr userDrawn="1">
            <p:ph idx="1" hasCustomPrompt="1"/>
          </p:nvPr>
        </p:nvSpPr>
        <p:spPr>
          <a:xfrm>
            <a:off x="838200" y="1648049"/>
            <a:ext cx="8326942" cy="4100196"/>
          </a:xfrm>
        </p:spPr>
        <p:txBody>
          <a:bodyPr>
            <a:normAutofit/>
          </a:bodyPr>
          <a:lstStyle>
            <a:lvl1pPr marL="418950" indent="-514350">
              <a:spcBef>
                <a:spcPts val="1000"/>
              </a:spcBef>
              <a:buClr>
                <a:srgbClr val="90D2E4"/>
              </a:buClr>
              <a:buFont typeface="+mj-lt"/>
              <a:buAutoNum type="arabicPeriod"/>
              <a:defRPr sz="2800"/>
            </a:lvl1pPr>
            <a:lvl2pPr marL="685800" indent="-360000">
              <a:buClr>
                <a:schemeClr val="bg1">
                  <a:lumMod val="50000"/>
                </a:schemeClr>
              </a:buClr>
              <a:buFont typeface="Wingdings" panose="05000000000000000000" pitchFamily="2" charset="2"/>
              <a:buChar char="u"/>
              <a:defRPr sz="2400"/>
            </a:lvl2pPr>
            <a:lvl3pPr>
              <a:defRPr sz="2000"/>
            </a:lvl3pPr>
            <a:lvl4pPr>
              <a:defRPr sz="1800"/>
            </a:lvl4pPr>
            <a:lvl5pPr>
              <a:defRPr sz="1800"/>
            </a:lvl5pPr>
          </a:lstStyle>
          <a:p>
            <a:pPr lvl="0"/>
            <a:r>
              <a:rPr kumimoji="1" lang="en-US" altLang="ja-JP" dirty="0"/>
              <a:t>High Lighted Contents</a:t>
            </a:r>
          </a:p>
          <a:p>
            <a:pPr lvl="0"/>
            <a:r>
              <a:rPr kumimoji="1" lang="en-US" altLang="ja-JP" dirty="0"/>
              <a:t>High Lighted Contents</a:t>
            </a:r>
            <a:endParaRPr kumimoji="1" lang="ja-JP" altLang="en-US"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2" name="直線コネクタ 1">
            <a:extLst>
              <a:ext uri="{FF2B5EF4-FFF2-40B4-BE49-F238E27FC236}">
                <a16:creationId xmlns:a16="http://schemas.microsoft.com/office/drawing/2014/main" id="{3A69848F-8BC8-5EC8-2157-CB70A2EED383}"/>
              </a:ext>
            </a:extLst>
          </p:cNvPr>
          <p:cNvCxnSpPr>
            <a:cxnSpLocks/>
          </p:cNvCxnSpPr>
          <p:nvPr userDrawn="1"/>
        </p:nvCxnSpPr>
        <p:spPr>
          <a:xfrm flipH="1">
            <a:off x="859466" y="1256193"/>
            <a:ext cx="8326942" cy="0"/>
          </a:xfrm>
          <a:prstGeom prst="line">
            <a:avLst/>
          </a:prstGeom>
          <a:ln w="19050" cap="rnd">
            <a:solidFill>
              <a:srgbClr val="00B0F0"/>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E4AACC5-7684-9796-7F7D-458BEE036589}"/>
              </a:ext>
            </a:extLst>
          </p:cNvPr>
          <p:cNvCxnSpPr>
            <a:cxnSpLocks/>
          </p:cNvCxnSpPr>
          <p:nvPr userDrawn="1"/>
        </p:nvCxnSpPr>
        <p:spPr>
          <a:xfrm>
            <a:off x="11470763" y="0"/>
            <a:ext cx="0" cy="6204218"/>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5216E580-AF6E-0A59-4860-1869D7C21EA2}"/>
              </a:ext>
            </a:extLst>
          </p:cNvPr>
          <p:cNvGrpSpPr/>
          <p:nvPr userDrawn="1"/>
        </p:nvGrpSpPr>
        <p:grpSpPr>
          <a:xfrm rot="5400000">
            <a:off x="7028534" y="2924574"/>
            <a:ext cx="6195439" cy="346291"/>
            <a:chOff x="1" y="933980"/>
            <a:chExt cx="9977816" cy="346291"/>
          </a:xfrm>
        </p:grpSpPr>
        <p:cxnSp>
          <p:nvCxnSpPr>
            <p:cNvPr id="21" name="直線コネクタ 20">
              <a:extLst>
                <a:ext uri="{FF2B5EF4-FFF2-40B4-BE49-F238E27FC236}">
                  <a16:creationId xmlns:a16="http://schemas.microsoft.com/office/drawing/2014/main" id="{DE988B35-12CE-8846-0609-B1C327C76389}"/>
                </a:ext>
              </a:extLst>
            </p:cNvPr>
            <p:cNvCxnSpPr>
              <a:cxnSpLocks/>
            </p:cNvCxnSpPr>
            <p:nvPr/>
          </p:nvCxnSpPr>
          <p:spPr>
            <a:xfrm flipV="1">
              <a:off x="103488" y="1107546"/>
              <a:ext cx="9874329" cy="0"/>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2" name="フリーフォーム: 図形 21">
              <a:extLst>
                <a:ext uri="{FF2B5EF4-FFF2-40B4-BE49-F238E27FC236}">
                  <a16:creationId xmlns:a16="http://schemas.microsoft.com/office/drawing/2014/main" id="{1D93E9C8-24DF-486D-17E2-D7390920ECBB}"/>
                </a:ext>
              </a:extLst>
            </p:cNvPr>
            <p:cNvSpPr/>
            <p:nvPr/>
          </p:nvSpPr>
          <p:spPr>
            <a:xfrm>
              <a:off x="1" y="933980"/>
              <a:ext cx="153543" cy="346291"/>
            </a:xfrm>
            <a:custGeom>
              <a:avLst/>
              <a:gdLst>
                <a:gd name="connsiteX0" fmla="*/ 0 w 153543"/>
                <a:gd name="connsiteY0" fmla="*/ 0 h 346291"/>
                <a:gd name="connsiteX1" fmla="*/ 153543 w 153543"/>
                <a:gd name="connsiteY1" fmla="*/ 173146 h 346291"/>
                <a:gd name="connsiteX2" fmla="*/ 0 w 153543"/>
                <a:gd name="connsiteY2" fmla="*/ 346291 h 346291"/>
              </a:gdLst>
              <a:ahLst/>
              <a:cxnLst>
                <a:cxn ang="0">
                  <a:pos x="connsiteX0" y="connsiteY0"/>
                </a:cxn>
                <a:cxn ang="0">
                  <a:pos x="connsiteX1" y="connsiteY1"/>
                </a:cxn>
                <a:cxn ang="0">
                  <a:pos x="connsiteX2" y="connsiteY2"/>
                </a:cxn>
              </a:cxnLst>
              <a:rect l="l" t="t" r="r" b="b"/>
              <a:pathLst>
                <a:path w="153543" h="346291">
                  <a:moveTo>
                    <a:pt x="0" y="0"/>
                  </a:moveTo>
                  <a:lnTo>
                    <a:pt x="153543" y="173146"/>
                  </a:lnTo>
                  <a:lnTo>
                    <a:pt x="0" y="346291"/>
                  </a:lnTo>
                  <a:close/>
                </a:path>
              </a:pathLst>
            </a:cu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grpSp>
    </p:spTree>
    <p:extLst>
      <p:ext uri="{BB962C8B-B14F-4D97-AF65-F5344CB8AC3E}">
        <p14:creationId xmlns:p14="http://schemas.microsoft.com/office/powerpoint/2010/main" val="34018865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8D99C383-64A5-2CDC-F12B-D376D0621DE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63313" y="91288"/>
            <a:ext cx="1137950" cy="950525"/>
          </a:xfrm>
          <a:prstGeom prst="rect">
            <a:avLst/>
          </a:prstGeom>
        </p:spPr>
      </p:pic>
      <p:sp>
        <p:nvSpPr>
          <p:cNvPr id="4" name="スライド番号プレースホルダー 3">
            <a:extLst>
              <a:ext uri="{FF2B5EF4-FFF2-40B4-BE49-F238E27FC236}">
                <a16:creationId xmlns:a16="http://schemas.microsoft.com/office/drawing/2014/main" id="{350EF30C-7E19-4FD2-8AB6-58ABF49FBA76}"/>
              </a:ext>
            </a:extLst>
          </p:cNvPr>
          <p:cNvSpPr>
            <a:spLocks noGrp="1"/>
          </p:cNvSpPr>
          <p:nvPr>
            <p:ph type="sldNum" sz="quarter" idx="12"/>
          </p:nvPr>
        </p:nvSpPr>
        <p:spPr/>
        <p:txBody>
          <a:bodyPr/>
          <a:lstStyle/>
          <a:p>
            <a:fld id="{E83525A4-1698-4BE9-9D83-991637330835}" type="slidenum">
              <a:rPr kumimoji="1" lang="ja-JP" altLang="en-US" smtClean="0"/>
              <a:t>‹#›</a:t>
            </a:fld>
            <a:endParaRPr kumimoji="1" lang="ja-JP" altLang="en-US"/>
          </a:p>
        </p:txBody>
      </p:sp>
      <p:sp>
        <p:nvSpPr>
          <p:cNvPr id="8" name="Footer Placeholder 2">
            <a:extLst>
              <a:ext uri="{FF2B5EF4-FFF2-40B4-BE49-F238E27FC236}">
                <a16:creationId xmlns:a16="http://schemas.microsoft.com/office/drawing/2014/main" id="{F1A3BD5F-BFEF-D38B-D58C-F736AE07F9E3}"/>
              </a:ext>
            </a:extLst>
          </p:cNvPr>
          <p:cNvSpPr>
            <a:spLocks noGrp="1"/>
          </p:cNvSpPr>
          <p:nvPr>
            <p:ph type="ftr" sz="quarter" idx="11"/>
          </p:nvPr>
        </p:nvSpPr>
        <p:spPr>
          <a:xfrm>
            <a:off x="4038600" y="6356350"/>
            <a:ext cx="4114800" cy="365125"/>
          </a:xfrm>
        </p:spPr>
        <p:txBody>
          <a:bodyPr/>
          <a:lstStyle/>
          <a:p>
            <a:r>
              <a:rPr lang="ja-JP" altLang="en-US"/>
              <a:t>ヤンマーエネルギーシステム様向け</a:t>
            </a:r>
            <a:endParaRPr lang="en-US" dirty="0"/>
          </a:p>
        </p:txBody>
      </p:sp>
      <p:cxnSp>
        <p:nvCxnSpPr>
          <p:cNvPr id="13" name="直線コネクタ 12">
            <a:extLst>
              <a:ext uri="{FF2B5EF4-FFF2-40B4-BE49-F238E27FC236}">
                <a16:creationId xmlns:a16="http://schemas.microsoft.com/office/drawing/2014/main" id="{758328DB-C5D4-A992-2BB1-F3814F8652C8}"/>
              </a:ext>
            </a:extLst>
          </p:cNvPr>
          <p:cNvCxnSpPr>
            <a:cxnSpLocks/>
          </p:cNvCxnSpPr>
          <p:nvPr userDrawn="1"/>
        </p:nvCxnSpPr>
        <p:spPr bwMode="auto">
          <a:xfrm>
            <a:off x="354623" y="6300437"/>
            <a:ext cx="11482754" cy="0"/>
          </a:xfrm>
          <a:prstGeom prst="line">
            <a:avLst/>
          </a:prstGeom>
          <a:solidFill>
            <a:srgbClr val="FFFF99"/>
          </a:solidFill>
          <a:ln w="19050" cap="flat" cmpd="sng" algn="ctr">
            <a:solidFill>
              <a:schemeClr val="bg1">
                <a:lumMod val="85000"/>
              </a:schemeClr>
            </a:solidFill>
            <a:prstDash val="solid"/>
            <a:round/>
            <a:headEnd type="none" w="med" len="med"/>
            <a:tailEnd type="none" w="med" len="med"/>
          </a:ln>
          <a:effectLst/>
        </p:spPr>
      </p:cxnSp>
      <p:sp>
        <p:nvSpPr>
          <p:cNvPr id="14" name="日付プレースホルダー 1">
            <a:extLst>
              <a:ext uri="{FF2B5EF4-FFF2-40B4-BE49-F238E27FC236}">
                <a16:creationId xmlns:a16="http://schemas.microsoft.com/office/drawing/2014/main" id="{209E91C0-BD8A-CE9B-59B9-45C6054D6189}"/>
              </a:ext>
            </a:extLst>
          </p:cNvPr>
          <p:cNvSpPr>
            <a:spLocks noGrp="1"/>
          </p:cNvSpPr>
          <p:nvPr>
            <p:ph type="dt" sz="half" idx="10"/>
          </p:nvPr>
        </p:nvSpPr>
        <p:spPr>
          <a:xfrm>
            <a:off x="838200" y="6356350"/>
            <a:ext cx="2743200" cy="365125"/>
          </a:xfrm>
        </p:spPr>
        <p:txBody>
          <a:bodyPr/>
          <a:lstStyle/>
          <a:p>
            <a:r>
              <a:rPr kumimoji="1" lang="en-US" altLang="ja-JP"/>
              <a:t>2024/8/5</a:t>
            </a:r>
            <a:endParaRPr kumimoji="1" lang="ja-JP" altLang="en-US"/>
          </a:p>
        </p:txBody>
      </p:sp>
      <p:cxnSp>
        <p:nvCxnSpPr>
          <p:cNvPr id="3" name="直線コネクタ 2">
            <a:extLst>
              <a:ext uri="{FF2B5EF4-FFF2-40B4-BE49-F238E27FC236}">
                <a16:creationId xmlns:a16="http://schemas.microsoft.com/office/drawing/2014/main" id="{B22AD34D-6DC8-46A0-48EF-832601CE0C65}"/>
              </a:ext>
            </a:extLst>
          </p:cNvPr>
          <p:cNvCxnSpPr>
            <a:cxnSpLocks/>
          </p:cNvCxnSpPr>
          <p:nvPr userDrawn="1"/>
        </p:nvCxnSpPr>
        <p:spPr>
          <a:xfrm flipV="1">
            <a:off x="1581659" y="236884"/>
            <a:ext cx="9874329" cy="0"/>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16B28F0-6D8B-1DB3-70C3-DE5802202DA1}"/>
              </a:ext>
            </a:extLst>
          </p:cNvPr>
          <p:cNvGrpSpPr/>
          <p:nvPr userDrawn="1"/>
        </p:nvGrpSpPr>
        <p:grpSpPr>
          <a:xfrm>
            <a:off x="1" y="933980"/>
            <a:ext cx="9977816" cy="346291"/>
            <a:chOff x="1" y="933980"/>
            <a:chExt cx="9977816" cy="346291"/>
          </a:xfrm>
        </p:grpSpPr>
        <p:cxnSp>
          <p:nvCxnSpPr>
            <p:cNvPr id="6" name="直線コネクタ 5">
              <a:extLst>
                <a:ext uri="{FF2B5EF4-FFF2-40B4-BE49-F238E27FC236}">
                  <a16:creationId xmlns:a16="http://schemas.microsoft.com/office/drawing/2014/main" id="{654BF187-FAEF-0477-05E5-66DF169A3AD3}"/>
                </a:ext>
              </a:extLst>
            </p:cNvPr>
            <p:cNvCxnSpPr>
              <a:cxnSpLocks/>
            </p:cNvCxnSpPr>
            <p:nvPr/>
          </p:nvCxnSpPr>
          <p:spPr>
            <a:xfrm flipV="1">
              <a:off x="103488" y="1107546"/>
              <a:ext cx="9874329" cy="0"/>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9" name="フリーフォーム: 図形 18">
              <a:extLst>
                <a:ext uri="{FF2B5EF4-FFF2-40B4-BE49-F238E27FC236}">
                  <a16:creationId xmlns:a16="http://schemas.microsoft.com/office/drawing/2014/main" id="{C7A78707-DE9A-FA78-A565-B6536FAF0371}"/>
                </a:ext>
              </a:extLst>
            </p:cNvPr>
            <p:cNvSpPr/>
            <p:nvPr/>
          </p:nvSpPr>
          <p:spPr>
            <a:xfrm>
              <a:off x="1" y="933980"/>
              <a:ext cx="153543" cy="346291"/>
            </a:xfrm>
            <a:custGeom>
              <a:avLst/>
              <a:gdLst>
                <a:gd name="connsiteX0" fmla="*/ 0 w 153543"/>
                <a:gd name="connsiteY0" fmla="*/ 0 h 346291"/>
                <a:gd name="connsiteX1" fmla="*/ 153543 w 153543"/>
                <a:gd name="connsiteY1" fmla="*/ 173146 h 346291"/>
                <a:gd name="connsiteX2" fmla="*/ 0 w 153543"/>
                <a:gd name="connsiteY2" fmla="*/ 346291 h 346291"/>
              </a:gdLst>
              <a:ahLst/>
              <a:cxnLst>
                <a:cxn ang="0">
                  <a:pos x="connsiteX0" y="connsiteY0"/>
                </a:cxn>
                <a:cxn ang="0">
                  <a:pos x="connsiteX1" y="connsiteY1"/>
                </a:cxn>
                <a:cxn ang="0">
                  <a:pos x="connsiteX2" y="connsiteY2"/>
                </a:cxn>
              </a:cxnLst>
              <a:rect l="l" t="t" r="r" b="b"/>
              <a:pathLst>
                <a:path w="153543" h="346291">
                  <a:moveTo>
                    <a:pt x="0" y="0"/>
                  </a:moveTo>
                  <a:lnTo>
                    <a:pt x="153543" y="173146"/>
                  </a:lnTo>
                  <a:lnTo>
                    <a:pt x="0" y="346291"/>
                  </a:lnTo>
                  <a:close/>
                </a:path>
              </a:pathLst>
            </a:cu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grpSp>
      <p:sp>
        <p:nvSpPr>
          <p:cNvPr id="9" name="タイトル 1">
            <a:extLst>
              <a:ext uri="{FF2B5EF4-FFF2-40B4-BE49-F238E27FC236}">
                <a16:creationId xmlns:a16="http://schemas.microsoft.com/office/drawing/2014/main" id="{AF141C0C-24F5-CB68-BB0C-636DB5A40AAC}"/>
              </a:ext>
            </a:extLst>
          </p:cNvPr>
          <p:cNvSpPr>
            <a:spLocks noGrp="1"/>
          </p:cNvSpPr>
          <p:nvPr userDrawn="1">
            <p:ph type="ctrTitle"/>
          </p:nvPr>
        </p:nvSpPr>
        <p:spPr>
          <a:xfrm>
            <a:off x="1684581" y="364084"/>
            <a:ext cx="9874329" cy="647244"/>
          </a:xfrm>
        </p:spPr>
        <p:txBody>
          <a:bodyPr anchor="ctr">
            <a:noAutofit/>
          </a:bodyPr>
          <a:lstStyle>
            <a:lvl1pPr algn="l">
              <a:defRPr sz="44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10" name="コンテンツ プレースホルダー 2">
            <a:extLst>
              <a:ext uri="{FF2B5EF4-FFF2-40B4-BE49-F238E27FC236}">
                <a16:creationId xmlns:a16="http://schemas.microsoft.com/office/drawing/2014/main" id="{FEC231F7-F904-7E7D-BA3F-5E9AA47268FA}"/>
              </a:ext>
            </a:extLst>
          </p:cNvPr>
          <p:cNvSpPr>
            <a:spLocks noGrp="1"/>
          </p:cNvSpPr>
          <p:nvPr userDrawn="1">
            <p:ph idx="1"/>
          </p:nvPr>
        </p:nvSpPr>
        <p:spPr>
          <a:xfrm>
            <a:off x="838200" y="1280271"/>
            <a:ext cx="10515600" cy="4687600"/>
          </a:xfrm>
        </p:spPr>
        <p:txBody>
          <a:bodyPr/>
          <a:lstStyle>
            <a:lvl1pPr marL="228600" indent="-324000">
              <a:spcBef>
                <a:spcPts val="1000"/>
              </a:spcBef>
              <a:buClr>
                <a:srgbClr val="90D2E4"/>
              </a:buClr>
              <a:buFont typeface="Wingdings" panose="05000000000000000000" pitchFamily="2" charset="2"/>
              <a:buChar char="n"/>
              <a:defRPr/>
            </a:lvl1pPr>
            <a:lvl2pPr marL="685800" indent="-360000">
              <a:buClr>
                <a:schemeClr val="bg1">
                  <a:lumMod val="50000"/>
                </a:schemeClr>
              </a:buClr>
              <a:buFont typeface="Wingdings" panose="05000000000000000000" pitchFamily="2" charset="2"/>
              <a:buChar char="u"/>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77465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巻末 スライド">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6EAFF73F-788B-DFE5-B1C3-7EA44FCAB0C4}"/>
              </a:ext>
            </a:extLst>
          </p:cNvPr>
          <p:cNvPicPr>
            <a:picLocks noChangeAspect="1"/>
          </p:cNvPicPr>
          <p:nvPr userDrawn="1"/>
        </p:nvPicPr>
        <p:blipFill rotWithShape="1">
          <a:blip r:embed="rId2"/>
          <a:srcRect l="29531" t="14960" r="28711" b="13082"/>
          <a:stretch/>
        </p:blipFill>
        <p:spPr>
          <a:xfrm>
            <a:off x="5299684" y="2742901"/>
            <a:ext cx="1592631" cy="1372198"/>
          </a:xfrm>
          <a:prstGeom prst="rect">
            <a:avLst/>
          </a:prstGeom>
        </p:spPr>
      </p:pic>
      <p:grpSp>
        <p:nvGrpSpPr>
          <p:cNvPr id="7" name="グループ化 6">
            <a:extLst>
              <a:ext uri="{FF2B5EF4-FFF2-40B4-BE49-F238E27FC236}">
                <a16:creationId xmlns:a16="http://schemas.microsoft.com/office/drawing/2014/main" id="{24EA5BCB-423B-363A-8B60-B89FA38508CA}"/>
              </a:ext>
            </a:extLst>
          </p:cNvPr>
          <p:cNvGrpSpPr/>
          <p:nvPr userDrawn="1"/>
        </p:nvGrpSpPr>
        <p:grpSpPr>
          <a:xfrm>
            <a:off x="1" y="4110321"/>
            <a:ext cx="9977816" cy="346291"/>
            <a:chOff x="1" y="933980"/>
            <a:chExt cx="9977816" cy="346291"/>
          </a:xfrm>
        </p:grpSpPr>
        <p:cxnSp>
          <p:nvCxnSpPr>
            <p:cNvPr id="9" name="直線コネクタ 8">
              <a:extLst>
                <a:ext uri="{FF2B5EF4-FFF2-40B4-BE49-F238E27FC236}">
                  <a16:creationId xmlns:a16="http://schemas.microsoft.com/office/drawing/2014/main" id="{EE75FCDB-CED0-7C69-A691-AF9EC247DE59}"/>
                </a:ext>
              </a:extLst>
            </p:cNvPr>
            <p:cNvCxnSpPr>
              <a:cxnSpLocks/>
            </p:cNvCxnSpPr>
            <p:nvPr/>
          </p:nvCxnSpPr>
          <p:spPr>
            <a:xfrm flipV="1">
              <a:off x="103488" y="1107546"/>
              <a:ext cx="9874329" cy="0"/>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0" name="フリーフォーム: 図形 9">
              <a:extLst>
                <a:ext uri="{FF2B5EF4-FFF2-40B4-BE49-F238E27FC236}">
                  <a16:creationId xmlns:a16="http://schemas.microsoft.com/office/drawing/2014/main" id="{5E390726-A08E-7A60-5C13-CFD130DF69A0}"/>
                </a:ext>
              </a:extLst>
            </p:cNvPr>
            <p:cNvSpPr/>
            <p:nvPr/>
          </p:nvSpPr>
          <p:spPr>
            <a:xfrm>
              <a:off x="1" y="933980"/>
              <a:ext cx="153543" cy="346291"/>
            </a:xfrm>
            <a:custGeom>
              <a:avLst/>
              <a:gdLst>
                <a:gd name="connsiteX0" fmla="*/ 0 w 153543"/>
                <a:gd name="connsiteY0" fmla="*/ 0 h 346291"/>
                <a:gd name="connsiteX1" fmla="*/ 153543 w 153543"/>
                <a:gd name="connsiteY1" fmla="*/ 173146 h 346291"/>
                <a:gd name="connsiteX2" fmla="*/ 0 w 153543"/>
                <a:gd name="connsiteY2" fmla="*/ 346291 h 346291"/>
              </a:gdLst>
              <a:ahLst/>
              <a:cxnLst>
                <a:cxn ang="0">
                  <a:pos x="connsiteX0" y="connsiteY0"/>
                </a:cxn>
                <a:cxn ang="0">
                  <a:pos x="connsiteX1" y="connsiteY1"/>
                </a:cxn>
                <a:cxn ang="0">
                  <a:pos x="connsiteX2" y="connsiteY2"/>
                </a:cxn>
              </a:cxnLst>
              <a:rect l="l" t="t" r="r" b="b"/>
              <a:pathLst>
                <a:path w="153543" h="346291">
                  <a:moveTo>
                    <a:pt x="0" y="0"/>
                  </a:moveTo>
                  <a:lnTo>
                    <a:pt x="153543" y="173146"/>
                  </a:lnTo>
                  <a:lnTo>
                    <a:pt x="0" y="346291"/>
                  </a:lnTo>
                  <a:close/>
                </a:path>
              </a:pathLst>
            </a:cu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grpSp>
      <p:cxnSp>
        <p:nvCxnSpPr>
          <p:cNvPr id="11" name="直線コネクタ 10">
            <a:extLst>
              <a:ext uri="{FF2B5EF4-FFF2-40B4-BE49-F238E27FC236}">
                <a16:creationId xmlns:a16="http://schemas.microsoft.com/office/drawing/2014/main" id="{0684752D-7FA1-8904-DFD2-FE0D11FDF78E}"/>
              </a:ext>
            </a:extLst>
          </p:cNvPr>
          <p:cNvCxnSpPr>
            <a:cxnSpLocks/>
          </p:cNvCxnSpPr>
          <p:nvPr userDrawn="1"/>
        </p:nvCxnSpPr>
        <p:spPr>
          <a:xfrm flipV="1">
            <a:off x="1581659" y="2585450"/>
            <a:ext cx="9874329" cy="0"/>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00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4672039-395D-458E-B4CD-45E035644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150A88-9BBF-4D5B-B5B4-6C836EAEA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4DEFF9-32DE-409A-B36A-C715F77C6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2024/8/5</a:t>
            </a:r>
            <a:endParaRPr kumimoji="1" lang="ja-JP" altLang="en-US"/>
          </a:p>
        </p:txBody>
      </p:sp>
      <p:sp>
        <p:nvSpPr>
          <p:cNvPr id="5" name="フッター プレースホルダー 4">
            <a:extLst>
              <a:ext uri="{FF2B5EF4-FFF2-40B4-BE49-F238E27FC236}">
                <a16:creationId xmlns:a16="http://schemas.microsoft.com/office/drawing/2014/main" id="{45E42A89-2ECA-43B9-9FDD-95136B0EC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ja-JP" altLang="en-US"/>
              <a:t>ヤンマーエネルギーシステム様向け</a:t>
            </a:r>
            <a:endParaRPr lang="ja-JP" altLang="en-US" dirty="0"/>
          </a:p>
        </p:txBody>
      </p:sp>
      <p:sp>
        <p:nvSpPr>
          <p:cNvPr id="6" name="スライド番号プレースホルダー 5">
            <a:extLst>
              <a:ext uri="{FF2B5EF4-FFF2-40B4-BE49-F238E27FC236}">
                <a16:creationId xmlns:a16="http://schemas.microsoft.com/office/drawing/2014/main" id="{B98F4655-4302-4B56-8861-81857D28D489}"/>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E83525A4-1698-4BE9-9D83-991637330835}" type="slidenum">
              <a:rPr lang="ja-JP" altLang="en-US" smtClean="0"/>
              <a:pPr/>
              <a:t>‹#›</a:t>
            </a:fld>
            <a:endParaRPr lang="ja-JP" altLang="en-US"/>
          </a:p>
        </p:txBody>
      </p:sp>
    </p:spTree>
    <p:extLst>
      <p:ext uri="{BB962C8B-B14F-4D97-AF65-F5344CB8AC3E}">
        <p14:creationId xmlns:p14="http://schemas.microsoft.com/office/powerpoint/2010/main" val="9909758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5" r:id="rId3"/>
    <p:sldLayoutId id="2147483656"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33.png"/><Relationship Id="rId3" Type="http://schemas.openxmlformats.org/officeDocument/2006/relationships/image" Target="../media/image11.svg"/><Relationship Id="rId7" Type="http://schemas.openxmlformats.org/officeDocument/2006/relationships/image" Target="../media/image5.png"/><Relationship Id="rId12" Type="http://schemas.openxmlformats.org/officeDocument/2006/relationships/image" Target="../media/image32.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29.png"/><Relationship Id="rId1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25.png"/><Relationship Id="rId9" Type="http://schemas.openxmlformats.org/officeDocument/2006/relationships/image" Target="../media/image15.png"/><Relationship Id="rId14" Type="http://schemas.openxmlformats.org/officeDocument/2006/relationships/image" Target="../media/image34.sv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33.png"/><Relationship Id="rId3" Type="http://schemas.openxmlformats.org/officeDocument/2006/relationships/image" Target="../media/image11.svg"/><Relationship Id="rId7" Type="http://schemas.openxmlformats.org/officeDocument/2006/relationships/image" Target="../media/image5.png"/><Relationship Id="rId12" Type="http://schemas.openxmlformats.org/officeDocument/2006/relationships/image" Target="../media/image32.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29.png"/><Relationship Id="rId1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25.png"/><Relationship Id="rId9" Type="http://schemas.openxmlformats.org/officeDocument/2006/relationships/image" Target="../media/image15.png"/><Relationship Id="rId14" Type="http://schemas.openxmlformats.org/officeDocument/2006/relationships/image" Target="../media/image3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png"/><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1.svg"/><Relationship Id="rId7" Type="http://schemas.openxmlformats.org/officeDocument/2006/relationships/image" Target="../media/image13.svg"/><Relationship Id="rId12" Type="http://schemas.openxmlformats.org/officeDocument/2006/relationships/image" Target="../media/image7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70.png"/><Relationship Id="rId5" Type="http://schemas.openxmlformats.org/officeDocument/2006/relationships/image" Target="../media/image69.png"/><Relationship Id="rId10" Type="http://schemas.openxmlformats.org/officeDocument/2006/relationships/image" Target="../media/image34.svg"/><Relationship Id="rId4" Type="http://schemas.openxmlformats.org/officeDocument/2006/relationships/image" Target="../media/image68.png"/><Relationship Id="rId9"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8.sv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svg"/><Relationship Id="rId18" Type="http://schemas.openxmlformats.org/officeDocument/2006/relationships/image" Target="../media/image21.png"/><Relationship Id="rId3" Type="http://schemas.openxmlformats.org/officeDocument/2006/relationships/image" Target="../media/image6.svg"/><Relationship Id="rId21" Type="http://schemas.openxmlformats.org/officeDocument/2006/relationships/image" Target="../media/image24.sv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jpe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jpeg"/><Relationship Id="rId23" Type="http://schemas.openxmlformats.org/officeDocument/2006/relationships/image" Target="../media/image26.pn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20F4C7-C7FD-4355-4EEB-714E7E3AA0B4}"/>
              </a:ext>
            </a:extLst>
          </p:cNvPr>
          <p:cNvSpPr>
            <a:spLocks noGrp="1"/>
          </p:cNvSpPr>
          <p:nvPr>
            <p:ph type="ctrTitle"/>
          </p:nvPr>
        </p:nvSpPr>
        <p:spPr/>
        <p:txBody>
          <a:bodyPr>
            <a:normAutofit/>
          </a:bodyPr>
          <a:lstStyle/>
          <a:p>
            <a:r>
              <a:rPr kumimoji="1" lang="ja-JP" altLang="en-US" dirty="0"/>
              <a:t>山梨グリーン水素の導入：岡山事業所</a:t>
            </a:r>
          </a:p>
        </p:txBody>
      </p:sp>
      <p:sp>
        <p:nvSpPr>
          <p:cNvPr id="3" name="字幕 2">
            <a:extLst>
              <a:ext uri="{FF2B5EF4-FFF2-40B4-BE49-F238E27FC236}">
                <a16:creationId xmlns:a16="http://schemas.microsoft.com/office/drawing/2014/main" id="{A8176C7C-B77F-9583-DA1D-A56A03DA9AF6}"/>
              </a:ext>
            </a:extLst>
          </p:cNvPr>
          <p:cNvSpPr>
            <a:spLocks noGrp="1"/>
          </p:cNvSpPr>
          <p:nvPr>
            <p:ph type="subTitle" idx="1"/>
          </p:nvPr>
        </p:nvSpPr>
        <p:spPr>
          <a:xfrm>
            <a:off x="5307724" y="4264625"/>
            <a:ext cx="6356398" cy="1041935"/>
          </a:xfrm>
        </p:spPr>
        <p:txBody>
          <a:bodyPr>
            <a:normAutofit fontScale="85000" lnSpcReduction="20000"/>
          </a:bodyPr>
          <a:lstStyle/>
          <a:p>
            <a:pPr algn="l"/>
            <a:r>
              <a:rPr kumimoji="1" lang="ja-JP" altLang="en-US" dirty="0"/>
              <a:t>熊谷 渉、山本 竜平、中澤 宏樹</a:t>
            </a:r>
            <a:endParaRPr kumimoji="1" lang="en-US" altLang="ja-JP" dirty="0"/>
          </a:p>
          <a:p>
            <a:pPr algn="l"/>
            <a:r>
              <a:rPr kumimoji="1" lang="ja-JP" altLang="en-US" sz="2400" dirty="0"/>
              <a:t>山梨県企業局 新エネルギーシステム推進課</a:t>
            </a:r>
            <a:endParaRPr kumimoji="1" lang="en-US" altLang="ja-JP" sz="2400" dirty="0"/>
          </a:p>
          <a:p>
            <a:pPr algn="l"/>
            <a:r>
              <a:rPr kumimoji="1" lang="en-US" altLang="ja-JP" sz="2400" dirty="0"/>
              <a:t>2024</a:t>
            </a:r>
            <a:r>
              <a:rPr kumimoji="1" lang="ja-JP" altLang="en-US" sz="2400" dirty="0"/>
              <a:t>年</a:t>
            </a:r>
            <a:r>
              <a:rPr lang="en-US" altLang="ja-JP" dirty="0"/>
              <a:t>8</a:t>
            </a:r>
            <a:r>
              <a:rPr kumimoji="1" lang="ja-JP" altLang="en-US" sz="2400" dirty="0"/>
              <a:t>月</a:t>
            </a:r>
            <a:r>
              <a:rPr lang="en-US" altLang="ja-JP" dirty="0"/>
              <a:t>5</a:t>
            </a:r>
            <a:r>
              <a:rPr kumimoji="1" lang="ja-JP" altLang="en-US" sz="2400" dirty="0"/>
              <a:t>日</a:t>
            </a:r>
            <a:endParaRPr kumimoji="1" lang="en-US" altLang="ja-JP" sz="2400" dirty="0"/>
          </a:p>
        </p:txBody>
      </p:sp>
      <p:sp>
        <p:nvSpPr>
          <p:cNvPr id="4" name="テキスト プレースホルダー 3">
            <a:extLst>
              <a:ext uri="{FF2B5EF4-FFF2-40B4-BE49-F238E27FC236}">
                <a16:creationId xmlns:a16="http://schemas.microsoft.com/office/drawing/2014/main" id="{C285D5DA-1EE0-E6BD-007C-CCCB1A705648}"/>
              </a:ext>
            </a:extLst>
          </p:cNvPr>
          <p:cNvSpPr>
            <a:spLocks noGrp="1"/>
          </p:cNvSpPr>
          <p:nvPr>
            <p:ph type="body" sz="quarter" idx="14"/>
          </p:nvPr>
        </p:nvSpPr>
        <p:spPr/>
        <p:txBody>
          <a:bodyPr/>
          <a:lstStyle/>
          <a:p>
            <a:r>
              <a:rPr lang="ja-JP" altLang="en-US" dirty="0"/>
              <a:t>ヤンマーエネルギーシステム様向け</a:t>
            </a:r>
            <a:endParaRPr kumimoji="1" lang="ja-JP" altLang="en-US" dirty="0"/>
          </a:p>
        </p:txBody>
      </p:sp>
    </p:spTree>
    <p:extLst>
      <p:ext uri="{BB962C8B-B14F-4D97-AF65-F5344CB8AC3E}">
        <p14:creationId xmlns:p14="http://schemas.microsoft.com/office/powerpoint/2010/main" val="3338423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正方形/長方形 69">
            <a:extLst>
              <a:ext uri="{FF2B5EF4-FFF2-40B4-BE49-F238E27FC236}">
                <a16:creationId xmlns:a16="http://schemas.microsoft.com/office/drawing/2014/main" id="{FD4365CA-0349-9548-8A6A-79F9DAB86B8C}"/>
              </a:ext>
            </a:extLst>
          </p:cNvPr>
          <p:cNvSpPr/>
          <p:nvPr/>
        </p:nvSpPr>
        <p:spPr>
          <a:xfrm>
            <a:off x="5355227" y="2370960"/>
            <a:ext cx="1874836" cy="64434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蓄電池</a:t>
            </a:r>
          </a:p>
        </p:txBody>
      </p:sp>
      <p:sp>
        <p:nvSpPr>
          <p:cNvPr id="69" name="正方形/長方形 68">
            <a:extLst>
              <a:ext uri="{FF2B5EF4-FFF2-40B4-BE49-F238E27FC236}">
                <a16:creationId xmlns:a16="http://schemas.microsoft.com/office/drawing/2014/main" id="{E5866B64-CDB0-C233-78D1-F31B60EBD583}"/>
              </a:ext>
            </a:extLst>
          </p:cNvPr>
          <p:cNvSpPr/>
          <p:nvPr/>
        </p:nvSpPr>
        <p:spPr>
          <a:xfrm>
            <a:off x="3502953" y="3915420"/>
            <a:ext cx="1131851" cy="89903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水素製造</a:t>
            </a:r>
          </a:p>
        </p:txBody>
      </p:sp>
      <p:sp>
        <p:nvSpPr>
          <p:cNvPr id="68" name="正方形/長方形 67">
            <a:extLst>
              <a:ext uri="{FF2B5EF4-FFF2-40B4-BE49-F238E27FC236}">
                <a16:creationId xmlns:a16="http://schemas.microsoft.com/office/drawing/2014/main" id="{9637FF6D-78B1-C8A4-525D-694DCEE38E6A}"/>
              </a:ext>
            </a:extLst>
          </p:cNvPr>
          <p:cNvSpPr/>
          <p:nvPr/>
        </p:nvSpPr>
        <p:spPr>
          <a:xfrm>
            <a:off x="6634492" y="3915420"/>
            <a:ext cx="1613309" cy="198955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燃料電池発電</a:t>
            </a:r>
          </a:p>
        </p:txBody>
      </p:sp>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10</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電力・水素消費の想定</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23" name="タイトル 3">
            <a:extLst>
              <a:ext uri="{FF2B5EF4-FFF2-40B4-BE49-F238E27FC236}">
                <a16:creationId xmlns:a16="http://schemas.microsoft.com/office/drawing/2014/main" id="{03C9329B-C87B-4E8A-D4D9-351D5C286AD9}"/>
              </a:ext>
            </a:extLst>
          </p:cNvPr>
          <p:cNvSpPr txBox="1">
            <a:spLocks/>
          </p:cNvSpPr>
          <p:nvPr/>
        </p:nvSpPr>
        <p:spPr>
          <a:xfrm>
            <a:off x="1684580" y="260652"/>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pic>
        <p:nvPicPr>
          <p:cNvPr id="15" name="グラフィックス 14" descr="ソーラー パネル 単色塗りつぶし">
            <a:extLst>
              <a:ext uri="{FF2B5EF4-FFF2-40B4-BE49-F238E27FC236}">
                <a16:creationId xmlns:a16="http://schemas.microsoft.com/office/drawing/2014/main" id="{805CE68C-19AF-BEFC-7577-8536127C5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658" y="1739849"/>
            <a:ext cx="587019" cy="587019"/>
          </a:xfrm>
          <a:prstGeom prst="rect">
            <a:avLst/>
          </a:prstGeom>
        </p:spPr>
      </p:pic>
      <p:sp>
        <p:nvSpPr>
          <p:cNvPr id="28" name="正方形/長方形 27">
            <a:extLst>
              <a:ext uri="{FF2B5EF4-FFF2-40B4-BE49-F238E27FC236}">
                <a16:creationId xmlns:a16="http://schemas.microsoft.com/office/drawing/2014/main" id="{ECF063B6-5FD0-C911-FD1F-FBEBF8C63387}"/>
              </a:ext>
            </a:extLst>
          </p:cNvPr>
          <p:cNvSpPr/>
          <p:nvPr/>
        </p:nvSpPr>
        <p:spPr>
          <a:xfrm>
            <a:off x="1021294" y="1786094"/>
            <a:ext cx="2062320" cy="4627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構内太陽光発電</a:t>
            </a:r>
            <a:endParaRPr kumimoji="1" lang="ja-JP" altLang="en-US" b="1" dirty="0"/>
          </a:p>
        </p:txBody>
      </p:sp>
      <p:sp>
        <p:nvSpPr>
          <p:cNvPr id="29" name="正方形/長方形 28">
            <a:extLst>
              <a:ext uri="{FF2B5EF4-FFF2-40B4-BE49-F238E27FC236}">
                <a16:creationId xmlns:a16="http://schemas.microsoft.com/office/drawing/2014/main" id="{F51A048A-5F8E-8002-D372-3913E98BC9F5}"/>
              </a:ext>
            </a:extLst>
          </p:cNvPr>
          <p:cNvSpPr/>
          <p:nvPr/>
        </p:nvSpPr>
        <p:spPr>
          <a:xfrm>
            <a:off x="9161031" y="1742534"/>
            <a:ext cx="2497632" cy="416243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岡山事業所</a:t>
            </a:r>
            <a:endParaRPr lang="en-US" altLang="ja-JP" b="1" dirty="0"/>
          </a:p>
          <a:p>
            <a:pPr algn="ctr"/>
            <a:r>
              <a:rPr lang="ja-JP" altLang="en-US" b="1" dirty="0"/>
              <a:t>構内電力需要</a:t>
            </a:r>
            <a:endParaRPr kumimoji="1" lang="ja-JP" altLang="en-US" b="1" dirty="0"/>
          </a:p>
        </p:txBody>
      </p:sp>
      <p:pic>
        <p:nvPicPr>
          <p:cNvPr id="30" name="図 29">
            <a:extLst>
              <a:ext uri="{FF2B5EF4-FFF2-40B4-BE49-F238E27FC236}">
                <a16:creationId xmlns:a16="http://schemas.microsoft.com/office/drawing/2014/main" id="{8F7D3174-D88E-7DAE-3120-9B889DBC79D1}"/>
              </a:ext>
            </a:extLst>
          </p:cNvPr>
          <p:cNvPicPr>
            <a:picLocks noChangeAspect="1"/>
          </p:cNvPicPr>
          <p:nvPr/>
        </p:nvPicPr>
        <p:blipFill rotWithShape="1">
          <a:blip r:embed="rId4">
            <a:clrChange>
              <a:clrFrom>
                <a:srgbClr val="FFFFFF"/>
              </a:clrFrom>
              <a:clrTo>
                <a:srgbClr val="FFFFFF">
                  <a:alpha val="0"/>
                </a:srgbClr>
              </a:clrTo>
            </a:clrChange>
          </a:blip>
          <a:srcRect l="28972" t="21314" r="28017" b="30131"/>
          <a:stretch/>
        </p:blipFill>
        <p:spPr>
          <a:xfrm>
            <a:off x="2811374" y="3994299"/>
            <a:ext cx="588488" cy="716624"/>
          </a:xfrm>
          <a:prstGeom prst="rect">
            <a:avLst/>
          </a:prstGeom>
        </p:spPr>
      </p:pic>
      <p:sp>
        <p:nvSpPr>
          <p:cNvPr id="31" name="正方形/長方形 30">
            <a:extLst>
              <a:ext uri="{FF2B5EF4-FFF2-40B4-BE49-F238E27FC236}">
                <a16:creationId xmlns:a16="http://schemas.microsoft.com/office/drawing/2014/main" id="{BEC15CC4-16AF-97C2-C954-B8B88B3FBC01}"/>
              </a:ext>
            </a:extLst>
          </p:cNvPr>
          <p:cNvSpPr/>
          <p:nvPr/>
        </p:nvSpPr>
        <p:spPr>
          <a:xfrm>
            <a:off x="1021294" y="3026762"/>
            <a:ext cx="2062320" cy="77966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系統グリーン電力／オフサイト</a:t>
            </a:r>
            <a:r>
              <a:rPr lang="en-US" altLang="ja-JP" b="1" dirty="0"/>
              <a:t>PPA</a:t>
            </a:r>
          </a:p>
        </p:txBody>
      </p:sp>
      <p:pic>
        <p:nvPicPr>
          <p:cNvPr id="66" name="図 65">
            <a:extLst>
              <a:ext uri="{FF2B5EF4-FFF2-40B4-BE49-F238E27FC236}">
                <a16:creationId xmlns:a16="http://schemas.microsoft.com/office/drawing/2014/main" id="{09539334-C138-0B2D-6B23-B70AB1AF11C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422293" y="2459275"/>
            <a:ext cx="503589" cy="503589"/>
          </a:xfrm>
          <a:prstGeom prst="rect">
            <a:avLst/>
          </a:prstGeom>
        </p:spPr>
      </p:pic>
      <p:pic>
        <p:nvPicPr>
          <p:cNvPr id="67" name="図 66">
            <a:extLst>
              <a:ext uri="{FF2B5EF4-FFF2-40B4-BE49-F238E27FC236}">
                <a16:creationId xmlns:a16="http://schemas.microsoft.com/office/drawing/2014/main" id="{5FFD7E29-CB80-A530-7DBB-8B9F197DF19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106685" y="5098385"/>
            <a:ext cx="724143" cy="724143"/>
          </a:xfrm>
          <a:prstGeom prst="rect">
            <a:avLst/>
          </a:prstGeom>
        </p:spPr>
      </p:pic>
      <p:sp>
        <p:nvSpPr>
          <p:cNvPr id="71" name="正方形/長方形 70">
            <a:extLst>
              <a:ext uri="{FF2B5EF4-FFF2-40B4-BE49-F238E27FC236}">
                <a16:creationId xmlns:a16="http://schemas.microsoft.com/office/drawing/2014/main" id="{53FFE843-DAE9-EBD7-EABE-CE3305A42B01}"/>
              </a:ext>
            </a:extLst>
          </p:cNvPr>
          <p:cNvSpPr/>
          <p:nvPr/>
        </p:nvSpPr>
        <p:spPr>
          <a:xfrm>
            <a:off x="1055485" y="5070033"/>
            <a:ext cx="4395620" cy="834937"/>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水素配送</a:t>
            </a:r>
          </a:p>
        </p:txBody>
      </p:sp>
      <p:pic>
        <p:nvPicPr>
          <p:cNvPr id="72" name="グラフィックス 71" descr="送電塔 単色塗りつぶし">
            <a:extLst>
              <a:ext uri="{FF2B5EF4-FFF2-40B4-BE49-F238E27FC236}">
                <a16:creationId xmlns:a16="http://schemas.microsoft.com/office/drawing/2014/main" id="{A658E95C-12C8-BC41-8EBB-2BCE1F9E11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7838" y="3105684"/>
            <a:ext cx="621818" cy="621818"/>
          </a:xfrm>
          <a:prstGeom prst="rect">
            <a:avLst/>
          </a:prstGeom>
        </p:spPr>
      </p:pic>
      <p:pic>
        <p:nvPicPr>
          <p:cNvPr id="74" name="グラフィックス 73" descr="工場 単色塗りつぶし">
            <a:extLst>
              <a:ext uri="{FF2B5EF4-FFF2-40B4-BE49-F238E27FC236}">
                <a16:creationId xmlns:a16="http://schemas.microsoft.com/office/drawing/2014/main" id="{C12EA60F-CC8D-0625-6D71-5E19A32E82B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50684" y="4129703"/>
            <a:ext cx="706623" cy="706623"/>
          </a:xfrm>
          <a:prstGeom prst="rect">
            <a:avLst/>
          </a:prstGeom>
        </p:spPr>
      </p:pic>
      <p:pic>
        <p:nvPicPr>
          <p:cNvPr id="76" name="グラフィックス 75" descr="トレーラー 単色塗りつぶし">
            <a:extLst>
              <a:ext uri="{FF2B5EF4-FFF2-40B4-BE49-F238E27FC236}">
                <a16:creationId xmlns:a16="http://schemas.microsoft.com/office/drawing/2014/main" id="{58C87D2B-F8F2-5314-29F5-56ADE58E5C2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5270" y="5145412"/>
            <a:ext cx="684178" cy="684178"/>
          </a:xfrm>
          <a:prstGeom prst="rect">
            <a:avLst/>
          </a:prstGeom>
        </p:spPr>
      </p:pic>
      <p:cxnSp>
        <p:nvCxnSpPr>
          <p:cNvPr id="80" name="直線矢印コネクタ 79">
            <a:extLst>
              <a:ext uri="{FF2B5EF4-FFF2-40B4-BE49-F238E27FC236}">
                <a16:creationId xmlns:a16="http://schemas.microsoft.com/office/drawing/2014/main" id="{4BD137E6-87F6-6D2B-CD42-0D4F751C0C4C}"/>
              </a:ext>
            </a:extLst>
          </p:cNvPr>
          <p:cNvCxnSpPr>
            <a:cxnSpLocks/>
            <a:stCxn id="28" idx="3"/>
          </p:cNvCxnSpPr>
          <p:nvPr/>
        </p:nvCxnSpPr>
        <p:spPr>
          <a:xfrm flipV="1">
            <a:off x="3083614" y="1989578"/>
            <a:ext cx="6106912" cy="27913"/>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90" name="直線矢印コネクタ 89">
            <a:extLst>
              <a:ext uri="{FF2B5EF4-FFF2-40B4-BE49-F238E27FC236}">
                <a16:creationId xmlns:a16="http://schemas.microsoft.com/office/drawing/2014/main" id="{B1301432-7BD7-E723-C6EA-5E31A43B7BAE}"/>
              </a:ext>
            </a:extLst>
          </p:cNvPr>
          <p:cNvCxnSpPr>
            <a:cxnSpLocks/>
            <a:stCxn id="31" idx="3"/>
          </p:cNvCxnSpPr>
          <p:nvPr/>
        </p:nvCxnSpPr>
        <p:spPr>
          <a:xfrm flipV="1">
            <a:off x="3083614" y="3411937"/>
            <a:ext cx="6106912" cy="4655"/>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105" name="テキスト ボックス 104">
            <a:extLst>
              <a:ext uri="{FF2B5EF4-FFF2-40B4-BE49-F238E27FC236}">
                <a16:creationId xmlns:a16="http://schemas.microsoft.com/office/drawing/2014/main" id="{9F775C02-570C-2084-F18B-4649C9D2675A}"/>
              </a:ext>
            </a:extLst>
          </p:cNvPr>
          <p:cNvSpPr txBox="1"/>
          <p:nvPr/>
        </p:nvSpPr>
        <p:spPr>
          <a:xfrm>
            <a:off x="3079693" y="1682284"/>
            <a:ext cx="1035080" cy="338554"/>
          </a:xfrm>
          <a:prstGeom prst="rect">
            <a:avLst/>
          </a:prstGeom>
          <a:noFill/>
        </p:spPr>
        <p:txBody>
          <a:bodyPr wrap="square" rtlCol="0">
            <a:spAutoFit/>
          </a:bodyPr>
          <a:lstStyle/>
          <a:p>
            <a:pPr algn="ctr"/>
            <a:r>
              <a:rPr kumimoji="1" lang="ja-JP" altLang="en-US" sz="1600" dirty="0"/>
              <a:t>平日昼晴</a:t>
            </a:r>
            <a:endParaRPr kumimoji="1" lang="en-US" altLang="ja-JP" sz="1600" dirty="0"/>
          </a:p>
        </p:txBody>
      </p:sp>
      <p:cxnSp>
        <p:nvCxnSpPr>
          <p:cNvPr id="108" name="直線矢印コネクタ 107">
            <a:extLst>
              <a:ext uri="{FF2B5EF4-FFF2-40B4-BE49-F238E27FC236}">
                <a16:creationId xmlns:a16="http://schemas.microsoft.com/office/drawing/2014/main" id="{96C574CB-EF43-BC97-4C6C-096DA942D805}"/>
              </a:ext>
            </a:extLst>
          </p:cNvPr>
          <p:cNvCxnSpPr>
            <a:cxnSpLocks/>
            <a:stCxn id="70" idx="3"/>
          </p:cNvCxnSpPr>
          <p:nvPr/>
        </p:nvCxnSpPr>
        <p:spPr>
          <a:xfrm flipV="1">
            <a:off x="7230063" y="2689663"/>
            <a:ext cx="1930968" cy="3471"/>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111" name="テキスト ボックス 110">
            <a:extLst>
              <a:ext uri="{FF2B5EF4-FFF2-40B4-BE49-F238E27FC236}">
                <a16:creationId xmlns:a16="http://schemas.microsoft.com/office/drawing/2014/main" id="{FE7AE776-73B0-4DB4-31D2-A8D99BE5FA96}"/>
              </a:ext>
            </a:extLst>
          </p:cNvPr>
          <p:cNvSpPr txBox="1"/>
          <p:nvPr/>
        </p:nvSpPr>
        <p:spPr>
          <a:xfrm>
            <a:off x="3079693" y="2364182"/>
            <a:ext cx="1002113" cy="338554"/>
          </a:xfrm>
          <a:prstGeom prst="rect">
            <a:avLst/>
          </a:prstGeom>
          <a:noFill/>
        </p:spPr>
        <p:txBody>
          <a:bodyPr wrap="square" rtlCol="0">
            <a:spAutoFit/>
          </a:bodyPr>
          <a:lstStyle/>
          <a:p>
            <a:pPr algn="ctr"/>
            <a:r>
              <a:rPr kumimoji="1" lang="ja-JP" altLang="en-US" sz="1600" dirty="0"/>
              <a:t>土日昼晴</a:t>
            </a:r>
            <a:endParaRPr kumimoji="1" lang="en-US" altLang="ja-JP" sz="1600" dirty="0"/>
          </a:p>
        </p:txBody>
      </p:sp>
      <p:grpSp>
        <p:nvGrpSpPr>
          <p:cNvPr id="82" name="グループ化 81">
            <a:extLst>
              <a:ext uri="{FF2B5EF4-FFF2-40B4-BE49-F238E27FC236}">
                <a16:creationId xmlns:a16="http://schemas.microsoft.com/office/drawing/2014/main" id="{F6344E04-25FE-DDF8-0795-6A1174E428C7}"/>
              </a:ext>
            </a:extLst>
          </p:cNvPr>
          <p:cNvGrpSpPr/>
          <p:nvPr/>
        </p:nvGrpSpPr>
        <p:grpSpPr>
          <a:xfrm>
            <a:off x="4118409" y="1862943"/>
            <a:ext cx="366147" cy="340829"/>
            <a:chOff x="1876014" y="2808316"/>
            <a:chExt cx="270422" cy="270422"/>
          </a:xfrm>
        </p:grpSpPr>
        <p:sp>
          <p:nvSpPr>
            <p:cNvPr id="83" name="楕円 82">
              <a:extLst>
                <a:ext uri="{FF2B5EF4-FFF2-40B4-BE49-F238E27FC236}">
                  <a16:creationId xmlns:a16="http://schemas.microsoft.com/office/drawing/2014/main" id="{84644D2B-11BD-9CF5-6B68-17F2D638CC5F}"/>
                </a:ext>
              </a:extLst>
            </p:cNvPr>
            <p:cNvSpPr>
              <a:spLocks noChangeAspect="1"/>
            </p:cNvSpPr>
            <p:nvPr/>
          </p:nvSpPr>
          <p:spPr>
            <a:xfrm>
              <a:off x="1876014" y="2808316"/>
              <a:ext cx="270422" cy="2704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4" name="グラフィックス 83" descr="稲妻 単色塗りつぶし">
              <a:extLst>
                <a:ext uri="{FF2B5EF4-FFF2-40B4-BE49-F238E27FC236}">
                  <a16:creationId xmlns:a16="http://schemas.microsoft.com/office/drawing/2014/main" id="{D595565D-62CB-0A3F-D90A-AF4011D8D75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92551" y="2828843"/>
              <a:ext cx="237348" cy="237348"/>
            </a:xfrm>
            <a:prstGeom prst="rect">
              <a:avLst/>
            </a:prstGeom>
          </p:spPr>
        </p:pic>
      </p:grpSp>
      <p:sp>
        <p:nvSpPr>
          <p:cNvPr id="118" name="テキスト ボックス 117">
            <a:extLst>
              <a:ext uri="{FF2B5EF4-FFF2-40B4-BE49-F238E27FC236}">
                <a16:creationId xmlns:a16="http://schemas.microsoft.com/office/drawing/2014/main" id="{EAF57124-D340-B9CF-726B-31E4C490177F}"/>
              </a:ext>
            </a:extLst>
          </p:cNvPr>
          <p:cNvSpPr txBox="1"/>
          <p:nvPr/>
        </p:nvSpPr>
        <p:spPr>
          <a:xfrm>
            <a:off x="7360075" y="2370960"/>
            <a:ext cx="1116092" cy="338554"/>
          </a:xfrm>
          <a:prstGeom prst="rect">
            <a:avLst/>
          </a:prstGeom>
          <a:noFill/>
        </p:spPr>
        <p:txBody>
          <a:bodyPr wrap="square" rtlCol="0">
            <a:spAutoFit/>
          </a:bodyPr>
          <a:lstStyle/>
          <a:p>
            <a:pPr algn="ctr"/>
            <a:r>
              <a:rPr kumimoji="1" lang="ja-JP" altLang="en-US" sz="1600" dirty="0"/>
              <a:t>平日朝夜</a:t>
            </a:r>
            <a:endParaRPr kumimoji="1" lang="en-US" altLang="ja-JP" sz="1600" dirty="0"/>
          </a:p>
        </p:txBody>
      </p:sp>
      <p:sp>
        <p:nvSpPr>
          <p:cNvPr id="119" name="楕円 118">
            <a:extLst>
              <a:ext uri="{FF2B5EF4-FFF2-40B4-BE49-F238E27FC236}">
                <a16:creationId xmlns:a16="http://schemas.microsoft.com/office/drawing/2014/main" id="{BCBD1B6A-DF5A-F3A0-FEFB-F10926ACB0BA}"/>
              </a:ext>
            </a:extLst>
          </p:cNvPr>
          <p:cNvSpPr/>
          <p:nvPr/>
        </p:nvSpPr>
        <p:spPr>
          <a:xfrm>
            <a:off x="8468971" y="1515540"/>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１</a:t>
            </a:r>
          </a:p>
        </p:txBody>
      </p:sp>
      <p:sp>
        <p:nvSpPr>
          <p:cNvPr id="120" name="楕円 119">
            <a:extLst>
              <a:ext uri="{FF2B5EF4-FFF2-40B4-BE49-F238E27FC236}">
                <a16:creationId xmlns:a16="http://schemas.microsoft.com/office/drawing/2014/main" id="{E97B6DC9-664A-6415-9EC4-87ED5C042FB5}"/>
              </a:ext>
            </a:extLst>
          </p:cNvPr>
          <p:cNvSpPr/>
          <p:nvPr/>
        </p:nvSpPr>
        <p:spPr>
          <a:xfrm>
            <a:off x="8468971" y="2190808"/>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２</a:t>
            </a:r>
            <a:endParaRPr kumimoji="1" lang="ja-JP" altLang="en-US" b="1" dirty="0"/>
          </a:p>
        </p:txBody>
      </p:sp>
      <p:sp>
        <p:nvSpPr>
          <p:cNvPr id="121" name="楕円 120">
            <a:extLst>
              <a:ext uri="{FF2B5EF4-FFF2-40B4-BE49-F238E27FC236}">
                <a16:creationId xmlns:a16="http://schemas.microsoft.com/office/drawing/2014/main" id="{1C5F89E8-13D1-85D6-CFD2-ADC2E146E239}"/>
              </a:ext>
            </a:extLst>
          </p:cNvPr>
          <p:cNvSpPr>
            <a:spLocks/>
          </p:cNvSpPr>
          <p:nvPr/>
        </p:nvSpPr>
        <p:spPr>
          <a:xfrm>
            <a:off x="8468971" y="4409883"/>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３</a:t>
            </a:r>
            <a:endParaRPr kumimoji="1" lang="ja-JP" altLang="en-US" b="1" dirty="0"/>
          </a:p>
        </p:txBody>
      </p:sp>
      <p:cxnSp>
        <p:nvCxnSpPr>
          <p:cNvPr id="122" name="直線矢印コネクタ 121">
            <a:extLst>
              <a:ext uri="{FF2B5EF4-FFF2-40B4-BE49-F238E27FC236}">
                <a16:creationId xmlns:a16="http://schemas.microsoft.com/office/drawing/2014/main" id="{8B2CC384-E94E-992C-59EC-16FD11F4AF9F}"/>
              </a:ext>
            </a:extLst>
          </p:cNvPr>
          <p:cNvCxnSpPr>
            <a:cxnSpLocks/>
            <a:stCxn id="68" idx="3"/>
          </p:cNvCxnSpPr>
          <p:nvPr/>
        </p:nvCxnSpPr>
        <p:spPr>
          <a:xfrm>
            <a:off x="8247801" y="4910195"/>
            <a:ext cx="942725" cy="0"/>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133" name="テキスト ボックス 132">
            <a:extLst>
              <a:ext uri="{FF2B5EF4-FFF2-40B4-BE49-F238E27FC236}">
                <a16:creationId xmlns:a16="http://schemas.microsoft.com/office/drawing/2014/main" id="{788D2BFA-250B-8E41-E1EA-D04CCAE01894}"/>
              </a:ext>
            </a:extLst>
          </p:cNvPr>
          <p:cNvSpPr txBox="1"/>
          <p:nvPr/>
        </p:nvSpPr>
        <p:spPr>
          <a:xfrm>
            <a:off x="8265131" y="4971742"/>
            <a:ext cx="866568" cy="338554"/>
          </a:xfrm>
          <a:prstGeom prst="rect">
            <a:avLst/>
          </a:prstGeom>
          <a:noFill/>
        </p:spPr>
        <p:txBody>
          <a:bodyPr wrap="square" rtlCol="0">
            <a:spAutoFit/>
          </a:bodyPr>
          <a:lstStyle/>
          <a:p>
            <a:pPr algn="ctr"/>
            <a:r>
              <a:rPr kumimoji="1" lang="ja-JP" altLang="en-US" sz="1600" dirty="0"/>
              <a:t>平日昼</a:t>
            </a:r>
            <a:endParaRPr kumimoji="1" lang="en-US" altLang="ja-JP" sz="1600" dirty="0"/>
          </a:p>
        </p:txBody>
      </p:sp>
      <p:sp>
        <p:nvSpPr>
          <p:cNvPr id="135" name="テキスト ボックス 134">
            <a:extLst>
              <a:ext uri="{FF2B5EF4-FFF2-40B4-BE49-F238E27FC236}">
                <a16:creationId xmlns:a16="http://schemas.microsoft.com/office/drawing/2014/main" id="{218949C0-7537-9AA9-CB98-33EA3885501D}"/>
              </a:ext>
            </a:extLst>
          </p:cNvPr>
          <p:cNvSpPr txBox="1"/>
          <p:nvPr/>
        </p:nvSpPr>
        <p:spPr>
          <a:xfrm>
            <a:off x="7360075" y="3091846"/>
            <a:ext cx="1116092" cy="338554"/>
          </a:xfrm>
          <a:prstGeom prst="rect">
            <a:avLst/>
          </a:prstGeom>
          <a:noFill/>
        </p:spPr>
        <p:txBody>
          <a:bodyPr wrap="square" rtlCol="0">
            <a:spAutoFit/>
          </a:bodyPr>
          <a:lstStyle/>
          <a:p>
            <a:pPr algn="ctr"/>
            <a:r>
              <a:rPr kumimoji="1" lang="ja-JP" altLang="en-US" sz="1600" dirty="0"/>
              <a:t>平日朝夜</a:t>
            </a:r>
            <a:endParaRPr kumimoji="1" lang="en-US" altLang="ja-JP" sz="1600" dirty="0"/>
          </a:p>
        </p:txBody>
      </p:sp>
      <p:sp>
        <p:nvSpPr>
          <p:cNvPr id="136" name="楕円 135">
            <a:extLst>
              <a:ext uri="{FF2B5EF4-FFF2-40B4-BE49-F238E27FC236}">
                <a16:creationId xmlns:a16="http://schemas.microsoft.com/office/drawing/2014/main" id="{B6B9A309-BD12-1EA7-5E0B-FEF2A345B751}"/>
              </a:ext>
            </a:extLst>
          </p:cNvPr>
          <p:cNvSpPr>
            <a:spLocks/>
          </p:cNvSpPr>
          <p:nvPr/>
        </p:nvSpPr>
        <p:spPr>
          <a:xfrm>
            <a:off x="8468971" y="291018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４</a:t>
            </a:r>
          </a:p>
        </p:txBody>
      </p:sp>
      <p:cxnSp>
        <p:nvCxnSpPr>
          <p:cNvPr id="151" name="直線矢印コネクタ 150">
            <a:extLst>
              <a:ext uri="{FF2B5EF4-FFF2-40B4-BE49-F238E27FC236}">
                <a16:creationId xmlns:a16="http://schemas.microsoft.com/office/drawing/2014/main" id="{F95120E0-F013-9F33-B8E0-B9B026101B90}"/>
              </a:ext>
            </a:extLst>
          </p:cNvPr>
          <p:cNvCxnSpPr>
            <a:cxnSpLocks/>
            <a:stCxn id="69" idx="3"/>
            <a:endCxn id="201" idx="1"/>
          </p:cNvCxnSpPr>
          <p:nvPr/>
        </p:nvCxnSpPr>
        <p:spPr>
          <a:xfrm flipV="1">
            <a:off x="4634804" y="4361209"/>
            <a:ext cx="209531" cy="3727"/>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54" name="直線矢印コネクタ 153">
            <a:extLst>
              <a:ext uri="{FF2B5EF4-FFF2-40B4-BE49-F238E27FC236}">
                <a16:creationId xmlns:a16="http://schemas.microsoft.com/office/drawing/2014/main" id="{F1CBD963-4FC3-6789-1EF5-1CC93CB73ABB}"/>
              </a:ext>
            </a:extLst>
          </p:cNvPr>
          <p:cNvCxnSpPr>
            <a:cxnSpLocks/>
            <a:stCxn id="71" idx="3"/>
          </p:cNvCxnSpPr>
          <p:nvPr/>
        </p:nvCxnSpPr>
        <p:spPr>
          <a:xfrm flipV="1">
            <a:off x="5451105" y="5487501"/>
            <a:ext cx="1183387" cy="1"/>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163" name="グループ化 162">
            <a:extLst>
              <a:ext uri="{FF2B5EF4-FFF2-40B4-BE49-F238E27FC236}">
                <a16:creationId xmlns:a16="http://schemas.microsoft.com/office/drawing/2014/main" id="{34EB484A-00BD-097F-EA84-BDE02241F3BD}"/>
              </a:ext>
            </a:extLst>
          </p:cNvPr>
          <p:cNvGrpSpPr/>
          <p:nvPr/>
        </p:nvGrpSpPr>
        <p:grpSpPr>
          <a:xfrm>
            <a:off x="5825770" y="5292008"/>
            <a:ext cx="424710" cy="424710"/>
            <a:chOff x="5672455" y="4050444"/>
            <a:chExt cx="424710" cy="424710"/>
          </a:xfrm>
        </p:grpSpPr>
        <p:sp>
          <p:nvSpPr>
            <p:cNvPr id="164" name="楕円 163">
              <a:extLst>
                <a:ext uri="{FF2B5EF4-FFF2-40B4-BE49-F238E27FC236}">
                  <a16:creationId xmlns:a16="http://schemas.microsoft.com/office/drawing/2014/main" id="{426119DB-1A6B-765B-F7AB-A3F9E3301084}"/>
                </a:ext>
              </a:extLst>
            </p:cNvPr>
            <p:cNvSpPr/>
            <p:nvPr/>
          </p:nvSpPr>
          <p:spPr>
            <a:xfrm>
              <a:off x="5672455" y="4050444"/>
              <a:ext cx="424710" cy="4247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楕円 164">
              <a:extLst>
                <a:ext uri="{FF2B5EF4-FFF2-40B4-BE49-F238E27FC236}">
                  <a16:creationId xmlns:a16="http://schemas.microsoft.com/office/drawing/2014/main" id="{7E1BB163-6F73-2B3B-2066-68EE85EC7D10}"/>
                </a:ext>
              </a:extLst>
            </p:cNvPr>
            <p:cNvSpPr/>
            <p:nvPr/>
          </p:nvSpPr>
          <p:spPr>
            <a:xfrm>
              <a:off x="5722241" y="4100230"/>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テキスト ボックス 165">
              <a:extLst>
                <a:ext uri="{FF2B5EF4-FFF2-40B4-BE49-F238E27FC236}">
                  <a16:creationId xmlns:a16="http://schemas.microsoft.com/office/drawing/2014/main" id="{F441E454-0E6D-B061-41CA-9C2A11C95C32}"/>
                </a:ext>
              </a:extLst>
            </p:cNvPr>
            <p:cNvSpPr txBox="1"/>
            <p:nvPr/>
          </p:nvSpPr>
          <p:spPr>
            <a:xfrm>
              <a:off x="5699233" y="412556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sp>
        <p:nvSpPr>
          <p:cNvPr id="168" name="テキスト ボックス 167">
            <a:extLst>
              <a:ext uri="{FF2B5EF4-FFF2-40B4-BE49-F238E27FC236}">
                <a16:creationId xmlns:a16="http://schemas.microsoft.com/office/drawing/2014/main" id="{93DBD0A5-EF70-04A3-F607-27082C40F8FC}"/>
              </a:ext>
            </a:extLst>
          </p:cNvPr>
          <p:cNvSpPr txBox="1"/>
          <p:nvPr/>
        </p:nvSpPr>
        <p:spPr>
          <a:xfrm>
            <a:off x="7997597" y="1187483"/>
            <a:ext cx="1393035" cy="338554"/>
          </a:xfrm>
          <a:prstGeom prst="rect">
            <a:avLst/>
          </a:prstGeom>
          <a:noFill/>
        </p:spPr>
        <p:txBody>
          <a:bodyPr wrap="square" rtlCol="0">
            <a:spAutoFit/>
          </a:bodyPr>
          <a:lstStyle/>
          <a:p>
            <a:pPr algn="ctr"/>
            <a:r>
              <a:rPr kumimoji="1" lang="ja-JP" altLang="en-US" sz="1600" b="1" dirty="0">
                <a:solidFill>
                  <a:schemeClr val="accent1"/>
                </a:solidFill>
              </a:rPr>
              <a:t>使用優先度</a:t>
            </a:r>
            <a:endParaRPr kumimoji="1" lang="en-US" altLang="ja-JP" sz="1600" b="1" dirty="0">
              <a:solidFill>
                <a:schemeClr val="accent1"/>
              </a:solidFill>
            </a:endParaRPr>
          </a:p>
        </p:txBody>
      </p:sp>
      <p:cxnSp>
        <p:nvCxnSpPr>
          <p:cNvPr id="178" name="直線矢印コネクタ 177">
            <a:extLst>
              <a:ext uri="{FF2B5EF4-FFF2-40B4-BE49-F238E27FC236}">
                <a16:creationId xmlns:a16="http://schemas.microsoft.com/office/drawing/2014/main" id="{7BD34202-52C8-9709-CE04-5F849014405A}"/>
              </a:ext>
            </a:extLst>
          </p:cNvPr>
          <p:cNvCxnSpPr>
            <a:cxnSpLocks/>
            <a:stCxn id="183" idx="4"/>
            <a:endCxn id="69" idx="0"/>
          </p:cNvCxnSpPr>
          <p:nvPr/>
        </p:nvCxnSpPr>
        <p:spPr>
          <a:xfrm>
            <a:off x="4068740" y="2746458"/>
            <a:ext cx="139" cy="1168962"/>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181" name="直線矢印コネクタ 180">
            <a:extLst>
              <a:ext uri="{FF2B5EF4-FFF2-40B4-BE49-F238E27FC236}">
                <a16:creationId xmlns:a16="http://schemas.microsoft.com/office/drawing/2014/main" id="{86CC5B60-C294-543B-0E33-3B560E7EDEAE}"/>
              </a:ext>
            </a:extLst>
          </p:cNvPr>
          <p:cNvCxnSpPr>
            <a:cxnSpLocks/>
            <a:stCxn id="183" idx="6"/>
            <a:endCxn id="70" idx="1"/>
          </p:cNvCxnSpPr>
          <p:nvPr/>
        </p:nvCxnSpPr>
        <p:spPr>
          <a:xfrm>
            <a:off x="4122740" y="2692458"/>
            <a:ext cx="1232487" cy="676"/>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183" name="楕円 182">
            <a:extLst>
              <a:ext uri="{FF2B5EF4-FFF2-40B4-BE49-F238E27FC236}">
                <a16:creationId xmlns:a16="http://schemas.microsoft.com/office/drawing/2014/main" id="{ADCE5697-6697-9AF1-6CF6-4AEF0E53F0F2}"/>
              </a:ext>
            </a:extLst>
          </p:cNvPr>
          <p:cNvSpPr>
            <a:spLocks noChangeAspect="1"/>
          </p:cNvSpPr>
          <p:nvPr/>
        </p:nvSpPr>
        <p:spPr>
          <a:xfrm>
            <a:off x="4014740" y="2638458"/>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コネクタ: カギ線 184">
            <a:extLst>
              <a:ext uri="{FF2B5EF4-FFF2-40B4-BE49-F238E27FC236}">
                <a16:creationId xmlns:a16="http://schemas.microsoft.com/office/drawing/2014/main" id="{6D0F236A-0BA9-9A02-99CA-3FB8CFE7A9AC}"/>
              </a:ext>
            </a:extLst>
          </p:cNvPr>
          <p:cNvCxnSpPr>
            <a:stCxn id="28" idx="2"/>
            <a:endCxn id="183" idx="2"/>
          </p:cNvCxnSpPr>
          <p:nvPr/>
        </p:nvCxnSpPr>
        <p:spPr>
          <a:xfrm rot="16200000" flipH="1">
            <a:off x="2811812" y="1489530"/>
            <a:ext cx="443570" cy="1962286"/>
          </a:xfrm>
          <a:prstGeom prst="bentConnector2">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201" name="正方形/長方形 200">
            <a:extLst>
              <a:ext uri="{FF2B5EF4-FFF2-40B4-BE49-F238E27FC236}">
                <a16:creationId xmlns:a16="http://schemas.microsoft.com/office/drawing/2014/main" id="{7143185F-2055-EACA-7E6A-72D14E1E74AF}"/>
              </a:ext>
            </a:extLst>
          </p:cNvPr>
          <p:cNvSpPr/>
          <p:nvPr/>
        </p:nvSpPr>
        <p:spPr>
          <a:xfrm>
            <a:off x="4844335" y="3911693"/>
            <a:ext cx="1131851" cy="89903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水素</a:t>
            </a:r>
            <a:r>
              <a:rPr lang="ja-JP" altLang="en-US" b="1" dirty="0"/>
              <a:t>貯蔵</a:t>
            </a:r>
            <a:endParaRPr kumimoji="1" lang="ja-JP" altLang="en-US" b="1" dirty="0"/>
          </a:p>
        </p:txBody>
      </p:sp>
      <p:pic>
        <p:nvPicPr>
          <p:cNvPr id="194" name="Picture 2" descr="大きな青い水素タンクラインアイコン水素燃料貯蔵産業用シリンダーガスタンク - 水素のベクターアート素材や画像を多数ご用意 - 水素, アイコン,  貯蔵庫 - iStock さん">
            <a:extLst>
              <a:ext uri="{FF2B5EF4-FFF2-40B4-BE49-F238E27FC236}">
                <a16:creationId xmlns:a16="http://schemas.microsoft.com/office/drawing/2014/main" id="{0B5E77BD-5B5A-134C-D9BB-D4E4E3DDCACA}"/>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2596" t="14620" r="8783" b="14871"/>
          <a:stretch/>
        </p:blipFill>
        <p:spPr bwMode="auto">
          <a:xfrm>
            <a:off x="5021937" y="4537564"/>
            <a:ext cx="835739" cy="498760"/>
          </a:xfrm>
          <a:prstGeom prst="rect">
            <a:avLst/>
          </a:prstGeom>
          <a:noFill/>
          <a:extLst>
            <a:ext uri="{909E8E84-426E-40DD-AFC4-6F175D3DCCD1}">
              <a14:hiddenFill xmlns:a14="http://schemas.microsoft.com/office/drawing/2010/main">
                <a:solidFill>
                  <a:srgbClr val="FFFFFF"/>
                </a:solidFill>
              </a14:hiddenFill>
            </a:ext>
          </a:extLst>
        </p:spPr>
      </p:pic>
      <p:cxnSp>
        <p:nvCxnSpPr>
          <p:cNvPr id="208" name="直線矢印コネクタ 207">
            <a:extLst>
              <a:ext uri="{FF2B5EF4-FFF2-40B4-BE49-F238E27FC236}">
                <a16:creationId xmlns:a16="http://schemas.microsoft.com/office/drawing/2014/main" id="{D169ECBA-AC58-3076-D0F9-012E5AE9995E}"/>
              </a:ext>
            </a:extLst>
          </p:cNvPr>
          <p:cNvCxnSpPr>
            <a:cxnSpLocks/>
            <a:stCxn id="201" idx="3"/>
          </p:cNvCxnSpPr>
          <p:nvPr/>
        </p:nvCxnSpPr>
        <p:spPr>
          <a:xfrm>
            <a:off x="5976186" y="4361209"/>
            <a:ext cx="658306" cy="0"/>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162" name="グループ化 161">
            <a:extLst>
              <a:ext uri="{FF2B5EF4-FFF2-40B4-BE49-F238E27FC236}">
                <a16:creationId xmlns:a16="http://schemas.microsoft.com/office/drawing/2014/main" id="{550C9183-D901-BD18-8B84-C2115DA2A510}"/>
              </a:ext>
            </a:extLst>
          </p:cNvPr>
          <p:cNvGrpSpPr/>
          <p:nvPr/>
        </p:nvGrpSpPr>
        <p:grpSpPr>
          <a:xfrm>
            <a:off x="6078724" y="4164875"/>
            <a:ext cx="424710" cy="424710"/>
            <a:chOff x="5672455" y="4050444"/>
            <a:chExt cx="424710" cy="424710"/>
          </a:xfrm>
        </p:grpSpPr>
        <p:sp>
          <p:nvSpPr>
            <p:cNvPr id="159" name="楕円 158">
              <a:extLst>
                <a:ext uri="{FF2B5EF4-FFF2-40B4-BE49-F238E27FC236}">
                  <a16:creationId xmlns:a16="http://schemas.microsoft.com/office/drawing/2014/main" id="{A4476E07-BAC2-192F-8551-AA37956A580A}"/>
                </a:ext>
              </a:extLst>
            </p:cNvPr>
            <p:cNvSpPr/>
            <p:nvPr/>
          </p:nvSpPr>
          <p:spPr>
            <a:xfrm>
              <a:off x="5672455" y="4050444"/>
              <a:ext cx="424710" cy="4247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楕円 159">
              <a:extLst>
                <a:ext uri="{FF2B5EF4-FFF2-40B4-BE49-F238E27FC236}">
                  <a16:creationId xmlns:a16="http://schemas.microsoft.com/office/drawing/2014/main" id="{ECCBB67D-869E-1DEF-4E4D-02C4631E6B5E}"/>
                </a:ext>
              </a:extLst>
            </p:cNvPr>
            <p:cNvSpPr/>
            <p:nvPr/>
          </p:nvSpPr>
          <p:spPr>
            <a:xfrm>
              <a:off x="5722241" y="4100230"/>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テキスト ボックス 160">
              <a:extLst>
                <a:ext uri="{FF2B5EF4-FFF2-40B4-BE49-F238E27FC236}">
                  <a16:creationId xmlns:a16="http://schemas.microsoft.com/office/drawing/2014/main" id="{DE64FE1C-FEB9-FD8A-92D6-2C279C6932BD}"/>
                </a:ext>
              </a:extLst>
            </p:cNvPr>
            <p:cNvSpPr txBox="1"/>
            <p:nvPr/>
          </p:nvSpPr>
          <p:spPr>
            <a:xfrm>
              <a:off x="5699233" y="412556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sp>
        <p:nvSpPr>
          <p:cNvPr id="217" name="テキスト ボックス 216">
            <a:extLst>
              <a:ext uri="{FF2B5EF4-FFF2-40B4-BE49-F238E27FC236}">
                <a16:creationId xmlns:a16="http://schemas.microsoft.com/office/drawing/2014/main" id="{65E65428-EDF2-BE37-BC7E-8044E0B7CE5B}"/>
              </a:ext>
            </a:extLst>
          </p:cNvPr>
          <p:cNvSpPr txBox="1"/>
          <p:nvPr/>
        </p:nvSpPr>
        <p:spPr>
          <a:xfrm>
            <a:off x="4014740" y="2861215"/>
            <a:ext cx="1246459" cy="338554"/>
          </a:xfrm>
          <a:prstGeom prst="rect">
            <a:avLst/>
          </a:prstGeom>
          <a:noFill/>
        </p:spPr>
        <p:txBody>
          <a:bodyPr wrap="square" rtlCol="0">
            <a:spAutoFit/>
          </a:bodyPr>
          <a:lstStyle/>
          <a:p>
            <a:pPr algn="ctr"/>
            <a:r>
              <a:rPr kumimoji="1" lang="ja-JP" altLang="en-US" sz="1600" dirty="0"/>
              <a:t>蓄電池余剰</a:t>
            </a:r>
            <a:endParaRPr kumimoji="1" lang="en-US" altLang="ja-JP" sz="1600" dirty="0"/>
          </a:p>
        </p:txBody>
      </p:sp>
      <p:sp>
        <p:nvSpPr>
          <p:cNvPr id="5" name="正方形/長方形 4">
            <a:extLst>
              <a:ext uri="{FF2B5EF4-FFF2-40B4-BE49-F238E27FC236}">
                <a16:creationId xmlns:a16="http://schemas.microsoft.com/office/drawing/2014/main" id="{F0952DF8-D29B-AD84-469F-CCC4A14BFD78}"/>
              </a:ext>
            </a:extLst>
          </p:cNvPr>
          <p:cNvSpPr/>
          <p:nvPr/>
        </p:nvSpPr>
        <p:spPr>
          <a:xfrm>
            <a:off x="7825563" y="370359"/>
            <a:ext cx="3733347" cy="6463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YES</a:t>
            </a:r>
            <a:r>
              <a:rPr lang="ja-JP" altLang="en-US" sz="2000" b="1" dirty="0"/>
              <a:t>様に依頼中</a:t>
            </a:r>
            <a:endParaRPr kumimoji="1" lang="ja-JP" altLang="en-US" sz="2000" b="1" dirty="0"/>
          </a:p>
        </p:txBody>
      </p:sp>
      <p:sp>
        <p:nvSpPr>
          <p:cNvPr id="6" name="テキスト ボックス 5">
            <a:extLst>
              <a:ext uri="{FF2B5EF4-FFF2-40B4-BE49-F238E27FC236}">
                <a16:creationId xmlns:a16="http://schemas.microsoft.com/office/drawing/2014/main" id="{0CE37D47-FACE-96C2-30A9-5A2C08360C89}"/>
              </a:ext>
            </a:extLst>
          </p:cNvPr>
          <p:cNvSpPr txBox="1"/>
          <p:nvPr/>
        </p:nvSpPr>
        <p:spPr>
          <a:xfrm>
            <a:off x="3576686" y="5933441"/>
            <a:ext cx="4922874" cy="369332"/>
          </a:xfrm>
          <a:prstGeom prst="rect">
            <a:avLst/>
          </a:prstGeom>
          <a:noFill/>
        </p:spPr>
        <p:txBody>
          <a:bodyPr wrap="square" rtlCol="0">
            <a:spAutoFit/>
          </a:bodyPr>
          <a:lstStyle/>
          <a:p>
            <a:pPr algn="ctr"/>
            <a:r>
              <a:rPr kumimoji="1" lang="ja-JP" altLang="en-US" b="1" dirty="0">
                <a:solidFill>
                  <a:schemeClr val="accent1"/>
                </a:solidFill>
              </a:rPr>
              <a:t>電力の使い方から、水素の使い方を決める</a:t>
            </a:r>
            <a:endParaRPr kumimoji="1" lang="en-US" altLang="ja-JP" b="1" dirty="0">
              <a:solidFill>
                <a:schemeClr val="accent1"/>
              </a:solidFill>
            </a:endParaRPr>
          </a:p>
        </p:txBody>
      </p:sp>
    </p:spTree>
    <p:extLst>
      <p:ext uri="{BB962C8B-B14F-4D97-AF65-F5344CB8AC3E}">
        <p14:creationId xmlns:p14="http://schemas.microsoft.com/office/powerpoint/2010/main" val="332289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11</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運転プロファイルイメージ</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23" name="タイトル 3">
            <a:extLst>
              <a:ext uri="{FF2B5EF4-FFF2-40B4-BE49-F238E27FC236}">
                <a16:creationId xmlns:a16="http://schemas.microsoft.com/office/drawing/2014/main" id="{03C9329B-C87B-4E8A-D4D9-351D5C286AD9}"/>
              </a:ext>
            </a:extLst>
          </p:cNvPr>
          <p:cNvSpPr txBox="1">
            <a:spLocks/>
          </p:cNvSpPr>
          <p:nvPr/>
        </p:nvSpPr>
        <p:spPr>
          <a:xfrm>
            <a:off x="1684580" y="260652"/>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sp>
        <p:nvSpPr>
          <p:cNvPr id="5" name="正方形/長方形 4">
            <a:extLst>
              <a:ext uri="{FF2B5EF4-FFF2-40B4-BE49-F238E27FC236}">
                <a16:creationId xmlns:a16="http://schemas.microsoft.com/office/drawing/2014/main" id="{F0952DF8-D29B-AD84-469F-CCC4A14BFD78}"/>
              </a:ext>
            </a:extLst>
          </p:cNvPr>
          <p:cNvSpPr/>
          <p:nvPr/>
        </p:nvSpPr>
        <p:spPr>
          <a:xfrm>
            <a:off x="7825563" y="370359"/>
            <a:ext cx="3733347" cy="6463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YES</a:t>
            </a:r>
            <a:r>
              <a:rPr lang="ja-JP" altLang="en-US" sz="2000" b="1" dirty="0"/>
              <a:t>様に依頼中</a:t>
            </a:r>
            <a:endParaRPr kumimoji="1" lang="ja-JP" altLang="en-US" sz="2000" b="1" dirty="0"/>
          </a:p>
        </p:txBody>
      </p:sp>
      <p:pic>
        <p:nvPicPr>
          <p:cNvPr id="6" name="図 5">
            <a:extLst>
              <a:ext uri="{FF2B5EF4-FFF2-40B4-BE49-F238E27FC236}">
                <a16:creationId xmlns:a16="http://schemas.microsoft.com/office/drawing/2014/main" id="{E22D8A75-6B6D-49FF-887F-8DEFCFE3A96B}"/>
              </a:ext>
            </a:extLst>
          </p:cNvPr>
          <p:cNvPicPr>
            <a:picLocks noChangeAspect="1"/>
          </p:cNvPicPr>
          <p:nvPr/>
        </p:nvPicPr>
        <p:blipFill rotWithShape="1">
          <a:blip r:embed="rId2"/>
          <a:srcRect t="26662" b="1"/>
          <a:stretch/>
        </p:blipFill>
        <p:spPr>
          <a:xfrm>
            <a:off x="427389" y="2171817"/>
            <a:ext cx="5471865" cy="1854327"/>
          </a:xfrm>
          <a:prstGeom prst="rect">
            <a:avLst/>
          </a:prstGeom>
        </p:spPr>
      </p:pic>
      <p:pic>
        <p:nvPicPr>
          <p:cNvPr id="7" name="図 6">
            <a:extLst>
              <a:ext uri="{FF2B5EF4-FFF2-40B4-BE49-F238E27FC236}">
                <a16:creationId xmlns:a16="http://schemas.microsoft.com/office/drawing/2014/main" id="{99DB3B43-7156-17C1-13E0-6811F029D6CF}"/>
              </a:ext>
            </a:extLst>
          </p:cNvPr>
          <p:cNvPicPr>
            <a:picLocks noChangeAspect="1"/>
          </p:cNvPicPr>
          <p:nvPr/>
        </p:nvPicPr>
        <p:blipFill rotWithShape="1">
          <a:blip r:embed="rId3"/>
          <a:srcRect t="26975"/>
          <a:stretch/>
        </p:blipFill>
        <p:spPr>
          <a:xfrm>
            <a:off x="427389" y="4331199"/>
            <a:ext cx="5471865" cy="1854326"/>
          </a:xfrm>
          <a:prstGeom prst="rect">
            <a:avLst/>
          </a:prstGeom>
        </p:spPr>
      </p:pic>
      <p:pic>
        <p:nvPicPr>
          <p:cNvPr id="9" name="図 8">
            <a:extLst>
              <a:ext uri="{FF2B5EF4-FFF2-40B4-BE49-F238E27FC236}">
                <a16:creationId xmlns:a16="http://schemas.microsoft.com/office/drawing/2014/main" id="{F36F3665-5FD6-65E9-A654-0DF043B226C3}"/>
              </a:ext>
            </a:extLst>
          </p:cNvPr>
          <p:cNvPicPr>
            <a:picLocks noChangeAspect="1"/>
          </p:cNvPicPr>
          <p:nvPr/>
        </p:nvPicPr>
        <p:blipFill rotWithShape="1">
          <a:blip r:embed="rId4"/>
          <a:srcRect t="26026"/>
          <a:stretch/>
        </p:blipFill>
        <p:spPr>
          <a:xfrm>
            <a:off x="6017745" y="2161189"/>
            <a:ext cx="5471717" cy="1864654"/>
          </a:xfrm>
          <a:prstGeom prst="rect">
            <a:avLst/>
          </a:prstGeom>
        </p:spPr>
      </p:pic>
      <p:pic>
        <p:nvPicPr>
          <p:cNvPr id="10" name="図 9">
            <a:extLst>
              <a:ext uri="{FF2B5EF4-FFF2-40B4-BE49-F238E27FC236}">
                <a16:creationId xmlns:a16="http://schemas.microsoft.com/office/drawing/2014/main" id="{BDF09CE4-B091-8F8D-158F-D498B157EC0D}"/>
              </a:ext>
            </a:extLst>
          </p:cNvPr>
          <p:cNvPicPr>
            <a:picLocks noChangeAspect="1"/>
          </p:cNvPicPr>
          <p:nvPr/>
        </p:nvPicPr>
        <p:blipFill rotWithShape="1">
          <a:blip r:embed="rId5"/>
          <a:srcRect t="26382"/>
          <a:stretch/>
        </p:blipFill>
        <p:spPr>
          <a:xfrm>
            <a:off x="6017745" y="4329521"/>
            <a:ext cx="5471716" cy="1856004"/>
          </a:xfrm>
          <a:prstGeom prst="rect">
            <a:avLst/>
          </a:prstGeom>
        </p:spPr>
      </p:pic>
      <p:pic>
        <p:nvPicPr>
          <p:cNvPr id="11" name="図 10">
            <a:extLst>
              <a:ext uri="{FF2B5EF4-FFF2-40B4-BE49-F238E27FC236}">
                <a16:creationId xmlns:a16="http://schemas.microsoft.com/office/drawing/2014/main" id="{ADB5A29C-6A6F-9C24-3425-481C0FABC811}"/>
              </a:ext>
            </a:extLst>
          </p:cNvPr>
          <p:cNvPicPr>
            <a:picLocks noChangeAspect="1"/>
          </p:cNvPicPr>
          <p:nvPr/>
        </p:nvPicPr>
        <p:blipFill rotWithShape="1">
          <a:blip r:embed="rId2"/>
          <a:srcRect l="6418" t="17656" r="5874" b="74818"/>
          <a:stretch/>
        </p:blipFill>
        <p:spPr>
          <a:xfrm>
            <a:off x="1278194" y="1537846"/>
            <a:ext cx="9320980" cy="369573"/>
          </a:xfrm>
          <a:prstGeom prst="rect">
            <a:avLst/>
          </a:prstGeom>
        </p:spPr>
      </p:pic>
      <p:sp>
        <p:nvSpPr>
          <p:cNvPr id="12" name="正方形/長方形 11">
            <a:extLst>
              <a:ext uri="{FF2B5EF4-FFF2-40B4-BE49-F238E27FC236}">
                <a16:creationId xmlns:a16="http://schemas.microsoft.com/office/drawing/2014/main" id="{52BF536E-D2FE-973B-AB6C-AFA5BEA4B563}"/>
              </a:ext>
            </a:extLst>
          </p:cNvPr>
          <p:cNvSpPr/>
          <p:nvPr/>
        </p:nvSpPr>
        <p:spPr>
          <a:xfrm>
            <a:off x="2263821" y="1942634"/>
            <a:ext cx="2050590" cy="29626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平日・晴</a:t>
            </a:r>
          </a:p>
        </p:txBody>
      </p:sp>
      <p:sp>
        <p:nvSpPr>
          <p:cNvPr id="14" name="正方形/長方形 13">
            <a:extLst>
              <a:ext uri="{FF2B5EF4-FFF2-40B4-BE49-F238E27FC236}">
                <a16:creationId xmlns:a16="http://schemas.microsoft.com/office/drawing/2014/main" id="{6EDE356A-B93B-9939-A5D1-0B2F7248585E}"/>
              </a:ext>
            </a:extLst>
          </p:cNvPr>
          <p:cNvSpPr/>
          <p:nvPr/>
        </p:nvSpPr>
        <p:spPr>
          <a:xfrm>
            <a:off x="7641646" y="1945706"/>
            <a:ext cx="2050590" cy="29626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休日・晴</a:t>
            </a:r>
          </a:p>
        </p:txBody>
      </p:sp>
      <p:sp>
        <p:nvSpPr>
          <p:cNvPr id="16" name="正方形/長方形 15">
            <a:extLst>
              <a:ext uri="{FF2B5EF4-FFF2-40B4-BE49-F238E27FC236}">
                <a16:creationId xmlns:a16="http://schemas.microsoft.com/office/drawing/2014/main" id="{434E11A0-E6CB-EBB9-127B-7A553EB21C05}"/>
              </a:ext>
            </a:extLst>
          </p:cNvPr>
          <p:cNvSpPr/>
          <p:nvPr/>
        </p:nvSpPr>
        <p:spPr>
          <a:xfrm>
            <a:off x="7641646" y="4077137"/>
            <a:ext cx="2050590" cy="29626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休日・曇</a:t>
            </a:r>
          </a:p>
        </p:txBody>
      </p:sp>
      <p:sp>
        <p:nvSpPr>
          <p:cNvPr id="17" name="正方形/長方形 16">
            <a:extLst>
              <a:ext uri="{FF2B5EF4-FFF2-40B4-BE49-F238E27FC236}">
                <a16:creationId xmlns:a16="http://schemas.microsoft.com/office/drawing/2014/main" id="{2A2E1FC8-EE06-FDD6-6424-4C3C1155B8F2}"/>
              </a:ext>
            </a:extLst>
          </p:cNvPr>
          <p:cNvSpPr/>
          <p:nvPr/>
        </p:nvSpPr>
        <p:spPr>
          <a:xfrm>
            <a:off x="2263821" y="4079205"/>
            <a:ext cx="2050590" cy="29626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平日・曇</a:t>
            </a:r>
          </a:p>
        </p:txBody>
      </p:sp>
      <p:sp>
        <p:nvSpPr>
          <p:cNvPr id="22" name="正方形/長方形 21">
            <a:extLst>
              <a:ext uri="{FF2B5EF4-FFF2-40B4-BE49-F238E27FC236}">
                <a16:creationId xmlns:a16="http://schemas.microsoft.com/office/drawing/2014/main" id="{DCD389FA-6688-705A-9791-650902FBDF57}"/>
              </a:ext>
            </a:extLst>
          </p:cNvPr>
          <p:cNvSpPr/>
          <p:nvPr/>
        </p:nvSpPr>
        <p:spPr>
          <a:xfrm>
            <a:off x="702538" y="2261632"/>
            <a:ext cx="5113851" cy="75120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9" name="テキスト ボックス 18">
            <a:extLst>
              <a:ext uri="{FF2B5EF4-FFF2-40B4-BE49-F238E27FC236}">
                <a16:creationId xmlns:a16="http://schemas.microsoft.com/office/drawing/2014/main" id="{C8F3A607-129C-7125-D5CD-3ADC9C320CFC}"/>
              </a:ext>
            </a:extLst>
          </p:cNvPr>
          <p:cNvSpPr txBox="1"/>
          <p:nvPr/>
        </p:nvSpPr>
        <p:spPr>
          <a:xfrm>
            <a:off x="4823848" y="2397189"/>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24" name="正方形/長方形 23">
            <a:extLst>
              <a:ext uri="{FF2B5EF4-FFF2-40B4-BE49-F238E27FC236}">
                <a16:creationId xmlns:a16="http://schemas.microsoft.com/office/drawing/2014/main" id="{E214F201-4CF2-E88E-51FF-EF2A356240BA}"/>
              </a:ext>
            </a:extLst>
          </p:cNvPr>
          <p:cNvSpPr/>
          <p:nvPr/>
        </p:nvSpPr>
        <p:spPr>
          <a:xfrm>
            <a:off x="702538" y="3005829"/>
            <a:ext cx="5113851" cy="778132"/>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8" name="テキスト ボックス 17">
            <a:extLst>
              <a:ext uri="{FF2B5EF4-FFF2-40B4-BE49-F238E27FC236}">
                <a16:creationId xmlns:a16="http://schemas.microsoft.com/office/drawing/2014/main" id="{9184854B-DB80-AED8-9034-040F4B6F057D}"/>
              </a:ext>
            </a:extLst>
          </p:cNvPr>
          <p:cNvSpPr txBox="1"/>
          <p:nvPr/>
        </p:nvSpPr>
        <p:spPr>
          <a:xfrm>
            <a:off x="4823848" y="3219774"/>
            <a:ext cx="1151268" cy="338554"/>
          </a:xfrm>
          <a:prstGeom prst="rect">
            <a:avLst/>
          </a:prstGeom>
          <a:noFill/>
        </p:spPr>
        <p:txBody>
          <a:bodyPr wrap="square" rtlCol="0">
            <a:spAutoFit/>
          </a:bodyPr>
          <a:lstStyle/>
          <a:p>
            <a:pPr algn="ctr"/>
            <a:r>
              <a:rPr kumimoji="1" lang="ja-JP" altLang="en-US" sz="1600" b="1" dirty="0">
                <a:solidFill>
                  <a:schemeClr val="accent6"/>
                </a:solidFill>
              </a:rPr>
              <a:t>電力需要</a:t>
            </a:r>
            <a:endParaRPr kumimoji="1" lang="en-US" altLang="ja-JP" sz="1600" b="1" dirty="0">
              <a:solidFill>
                <a:schemeClr val="accent6"/>
              </a:solidFill>
            </a:endParaRPr>
          </a:p>
        </p:txBody>
      </p:sp>
      <p:sp>
        <p:nvSpPr>
          <p:cNvPr id="25" name="正方形/長方形 24">
            <a:extLst>
              <a:ext uri="{FF2B5EF4-FFF2-40B4-BE49-F238E27FC236}">
                <a16:creationId xmlns:a16="http://schemas.microsoft.com/office/drawing/2014/main" id="{760E587A-536D-C9DE-85AA-2ADB89048C56}"/>
              </a:ext>
            </a:extLst>
          </p:cNvPr>
          <p:cNvSpPr/>
          <p:nvPr/>
        </p:nvSpPr>
        <p:spPr>
          <a:xfrm>
            <a:off x="6285680" y="2271462"/>
            <a:ext cx="5068784" cy="762521"/>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6" name="正方形/長方形 25">
            <a:extLst>
              <a:ext uri="{FF2B5EF4-FFF2-40B4-BE49-F238E27FC236}">
                <a16:creationId xmlns:a16="http://schemas.microsoft.com/office/drawing/2014/main" id="{9563D46D-3FB9-B543-C200-32F894DC8CCC}"/>
              </a:ext>
            </a:extLst>
          </p:cNvPr>
          <p:cNvSpPr/>
          <p:nvPr/>
        </p:nvSpPr>
        <p:spPr>
          <a:xfrm>
            <a:off x="6285680" y="3018380"/>
            <a:ext cx="5111413" cy="786084"/>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7" name="正方形/長方形 26">
            <a:extLst>
              <a:ext uri="{FF2B5EF4-FFF2-40B4-BE49-F238E27FC236}">
                <a16:creationId xmlns:a16="http://schemas.microsoft.com/office/drawing/2014/main" id="{DFAA7F61-FBC9-1B4D-C6A5-7328DCB5334C}"/>
              </a:ext>
            </a:extLst>
          </p:cNvPr>
          <p:cNvSpPr/>
          <p:nvPr/>
        </p:nvSpPr>
        <p:spPr>
          <a:xfrm>
            <a:off x="6285680" y="5163532"/>
            <a:ext cx="5068785" cy="736336"/>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64" name="正方形/長方形 63">
            <a:extLst>
              <a:ext uri="{FF2B5EF4-FFF2-40B4-BE49-F238E27FC236}">
                <a16:creationId xmlns:a16="http://schemas.microsoft.com/office/drawing/2014/main" id="{81C343E0-2F47-3F23-F757-B2F62D98CED3}"/>
              </a:ext>
            </a:extLst>
          </p:cNvPr>
          <p:cNvSpPr/>
          <p:nvPr/>
        </p:nvSpPr>
        <p:spPr>
          <a:xfrm>
            <a:off x="6285680" y="4439746"/>
            <a:ext cx="5068784" cy="73633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65" name="正方形/長方形 64">
            <a:extLst>
              <a:ext uri="{FF2B5EF4-FFF2-40B4-BE49-F238E27FC236}">
                <a16:creationId xmlns:a16="http://schemas.microsoft.com/office/drawing/2014/main" id="{43701AFF-841E-BC30-F5D1-B87D5CDE60AF}"/>
              </a:ext>
            </a:extLst>
          </p:cNvPr>
          <p:cNvSpPr/>
          <p:nvPr/>
        </p:nvSpPr>
        <p:spPr>
          <a:xfrm>
            <a:off x="702538" y="4439746"/>
            <a:ext cx="5068784" cy="72378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73" name="正方形/長方形 72">
            <a:extLst>
              <a:ext uri="{FF2B5EF4-FFF2-40B4-BE49-F238E27FC236}">
                <a16:creationId xmlns:a16="http://schemas.microsoft.com/office/drawing/2014/main" id="{6A3C7F2E-E24B-EF3E-77B6-B2A5D2956C69}"/>
              </a:ext>
            </a:extLst>
          </p:cNvPr>
          <p:cNvSpPr/>
          <p:nvPr/>
        </p:nvSpPr>
        <p:spPr>
          <a:xfrm>
            <a:off x="702538" y="5177027"/>
            <a:ext cx="5068785" cy="736336"/>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75" name="テキスト ボックス 74">
            <a:extLst>
              <a:ext uri="{FF2B5EF4-FFF2-40B4-BE49-F238E27FC236}">
                <a16:creationId xmlns:a16="http://schemas.microsoft.com/office/drawing/2014/main" id="{B8C7D80F-EA1C-3BF3-6FE2-A925B7A9AC58}"/>
              </a:ext>
            </a:extLst>
          </p:cNvPr>
          <p:cNvSpPr txBox="1"/>
          <p:nvPr/>
        </p:nvSpPr>
        <p:spPr>
          <a:xfrm>
            <a:off x="6228847" y="2403218"/>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77" name="テキスト ボックス 76">
            <a:extLst>
              <a:ext uri="{FF2B5EF4-FFF2-40B4-BE49-F238E27FC236}">
                <a16:creationId xmlns:a16="http://schemas.microsoft.com/office/drawing/2014/main" id="{8E1B4FBE-88AF-A12D-401F-83F1D7D365EB}"/>
              </a:ext>
            </a:extLst>
          </p:cNvPr>
          <p:cNvSpPr txBox="1"/>
          <p:nvPr/>
        </p:nvSpPr>
        <p:spPr>
          <a:xfrm>
            <a:off x="6228847" y="3225803"/>
            <a:ext cx="1151268" cy="338554"/>
          </a:xfrm>
          <a:prstGeom prst="rect">
            <a:avLst/>
          </a:prstGeom>
          <a:noFill/>
        </p:spPr>
        <p:txBody>
          <a:bodyPr wrap="square" rtlCol="0">
            <a:spAutoFit/>
          </a:bodyPr>
          <a:lstStyle/>
          <a:p>
            <a:pPr algn="ctr"/>
            <a:r>
              <a:rPr kumimoji="1" lang="ja-JP" altLang="en-US" sz="1600" b="1" dirty="0">
                <a:solidFill>
                  <a:schemeClr val="accent6"/>
                </a:solidFill>
              </a:rPr>
              <a:t>電力需要</a:t>
            </a:r>
            <a:endParaRPr kumimoji="1" lang="en-US" altLang="ja-JP" sz="1600" b="1" dirty="0">
              <a:solidFill>
                <a:schemeClr val="accent6"/>
              </a:solidFill>
            </a:endParaRPr>
          </a:p>
        </p:txBody>
      </p:sp>
      <p:sp>
        <p:nvSpPr>
          <p:cNvPr id="78" name="テキスト ボックス 77">
            <a:extLst>
              <a:ext uri="{FF2B5EF4-FFF2-40B4-BE49-F238E27FC236}">
                <a16:creationId xmlns:a16="http://schemas.microsoft.com/office/drawing/2014/main" id="{7BD61656-47D7-53C4-F874-E842E6C59FD0}"/>
              </a:ext>
            </a:extLst>
          </p:cNvPr>
          <p:cNvSpPr txBox="1"/>
          <p:nvPr/>
        </p:nvSpPr>
        <p:spPr>
          <a:xfrm>
            <a:off x="6233585" y="4569064"/>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79" name="テキスト ボックス 78">
            <a:extLst>
              <a:ext uri="{FF2B5EF4-FFF2-40B4-BE49-F238E27FC236}">
                <a16:creationId xmlns:a16="http://schemas.microsoft.com/office/drawing/2014/main" id="{BB0DBE52-BF12-F7BC-8881-0DE993B07852}"/>
              </a:ext>
            </a:extLst>
          </p:cNvPr>
          <p:cNvSpPr txBox="1"/>
          <p:nvPr/>
        </p:nvSpPr>
        <p:spPr>
          <a:xfrm>
            <a:off x="6233585" y="5391649"/>
            <a:ext cx="1151268" cy="338554"/>
          </a:xfrm>
          <a:prstGeom prst="rect">
            <a:avLst/>
          </a:prstGeom>
          <a:noFill/>
        </p:spPr>
        <p:txBody>
          <a:bodyPr wrap="square" rtlCol="0">
            <a:spAutoFit/>
          </a:bodyPr>
          <a:lstStyle/>
          <a:p>
            <a:pPr algn="ctr"/>
            <a:r>
              <a:rPr kumimoji="1" lang="ja-JP" altLang="en-US" sz="1600" b="1" dirty="0">
                <a:solidFill>
                  <a:schemeClr val="accent6"/>
                </a:solidFill>
              </a:rPr>
              <a:t>電力需要</a:t>
            </a:r>
            <a:endParaRPr kumimoji="1" lang="en-US" altLang="ja-JP" sz="1600" b="1" dirty="0">
              <a:solidFill>
                <a:schemeClr val="accent6"/>
              </a:solidFill>
            </a:endParaRPr>
          </a:p>
        </p:txBody>
      </p:sp>
      <p:sp>
        <p:nvSpPr>
          <p:cNvPr id="81" name="テキスト ボックス 80">
            <a:extLst>
              <a:ext uri="{FF2B5EF4-FFF2-40B4-BE49-F238E27FC236}">
                <a16:creationId xmlns:a16="http://schemas.microsoft.com/office/drawing/2014/main" id="{2656606B-BD86-8325-F51A-A24294B047E0}"/>
              </a:ext>
            </a:extLst>
          </p:cNvPr>
          <p:cNvSpPr txBox="1"/>
          <p:nvPr/>
        </p:nvSpPr>
        <p:spPr>
          <a:xfrm>
            <a:off x="4823848" y="4574075"/>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85" name="テキスト ボックス 84">
            <a:extLst>
              <a:ext uri="{FF2B5EF4-FFF2-40B4-BE49-F238E27FC236}">
                <a16:creationId xmlns:a16="http://schemas.microsoft.com/office/drawing/2014/main" id="{FBA029BC-5B4F-5C70-91BA-B1E3F3148D0A}"/>
              </a:ext>
            </a:extLst>
          </p:cNvPr>
          <p:cNvSpPr txBox="1"/>
          <p:nvPr/>
        </p:nvSpPr>
        <p:spPr>
          <a:xfrm>
            <a:off x="4823848" y="5396660"/>
            <a:ext cx="1151268" cy="338554"/>
          </a:xfrm>
          <a:prstGeom prst="rect">
            <a:avLst/>
          </a:prstGeom>
          <a:noFill/>
        </p:spPr>
        <p:txBody>
          <a:bodyPr wrap="square" rtlCol="0">
            <a:spAutoFit/>
          </a:bodyPr>
          <a:lstStyle/>
          <a:p>
            <a:pPr algn="ctr"/>
            <a:r>
              <a:rPr kumimoji="1" lang="ja-JP" altLang="en-US" sz="1600" b="1" dirty="0">
                <a:solidFill>
                  <a:schemeClr val="accent6"/>
                </a:solidFill>
              </a:rPr>
              <a:t>電力需要</a:t>
            </a:r>
            <a:endParaRPr kumimoji="1" lang="en-US" altLang="ja-JP" sz="1600" b="1" dirty="0">
              <a:solidFill>
                <a:schemeClr val="accent6"/>
              </a:solidFill>
            </a:endParaRPr>
          </a:p>
        </p:txBody>
      </p:sp>
      <p:sp>
        <p:nvSpPr>
          <p:cNvPr id="86" name="テキスト ボックス 85">
            <a:extLst>
              <a:ext uri="{FF2B5EF4-FFF2-40B4-BE49-F238E27FC236}">
                <a16:creationId xmlns:a16="http://schemas.microsoft.com/office/drawing/2014/main" id="{FF9BFFC1-9F99-F094-0800-47E349519188}"/>
              </a:ext>
            </a:extLst>
          </p:cNvPr>
          <p:cNvSpPr txBox="1"/>
          <p:nvPr/>
        </p:nvSpPr>
        <p:spPr>
          <a:xfrm>
            <a:off x="516081" y="1149965"/>
            <a:ext cx="10987660" cy="461665"/>
          </a:xfrm>
          <a:prstGeom prst="rect">
            <a:avLst/>
          </a:prstGeom>
          <a:noFill/>
        </p:spPr>
        <p:txBody>
          <a:bodyPr wrap="square" rtlCol="0">
            <a:spAutoFit/>
          </a:bodyPr>
          <a:lstStyle/>
          <a:p>
            <a:pPr algn="ctr"/>
            <a:r>
              <a:rPr kumimoji="1" lang="ja-JP" altLang="en-US" sz="2400" b="1" dirty="0">
                <a:solidFill>
                  <a:schemeClr val="accent1"/>
                </a:solidFill>
              </a:rPr>
              <a:t>どのシチュエーションで、どのように燃料電池発電を使うかを決めていきたい</a:t>
            </a:r>
            <a:endParaRPr kumimoji="1" lang="en-US" altLang="ja-JP" sz="2400" b="1" dirty="0">
              <a:solidFill>
                <a:schemeClr val="accent1"/>
              </a:solidFill>
            </a:endParaRPr>
          </a:p>
        </p:txBody>
      </p:sp>
    </p:spTree>
    <p:extLst>
      <p:ext uri="{BB962C8B-B14F-4D97-AF65-F5344CB8AC3E}">
        <p14:creationId xmlns:p14="http://schemas.microsoft.com/office/powerpoint/2010/main" val="2484996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12</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グリーン電力プラン</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5" name="正方形/長方形 4">
            <a:extLst>
              <a:ext uri="{FF2B5EF4-FFF2-40B4-BE49-F238E27FC236}">
                <a16:creationId xmlns:a16="http://schemas.microsoft.com/office/drawing/2014/main" id="{865311E5-EA23-230F-2132-56765BDB4422}"/>
              </a:ext>
            </a:extLst>
          </p:cNvPr>
          <p:cNvSpPr/>
          <p:nvPr/>
        </p:nvSpPr>
        <p:spPr>
          <a:xfrm>
            <a:off x="5897293" y="1895614"/>
            <a:ext cx="2473444" cy="759705"/>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6" name="正方形/長方形 5">
            <a:extLst>
              <a:ext uri="{FF2B5EF4-FFF2-40B4-BE49-F238E27FC236}">
                <a16:creationId xmlns:a16="http://schemas.microsoft.com/office/drawing/2014/main" id="{569F5FC5-2075-B99E-99BB-6CA0F8ABFBBB}"/>
              </a:ext>
            </a:extLst>
          </p:cNvPr>
          <p:cNvSpPr/>
          <p:nvPr/>
        </p:nvSpPr>
        <p:spPr>
          <a:xfrm>
            <a:off x="126010" y="1892921"/>
            <a:ext cx="3665918" cy="38460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t>1. </a:t>
            </a:r>
            <a:r>
              <a:rPr lang="ja-JP" altLang="en-US" b="1" dirty="0"/>
              <a:t>構内太陽光発電（オンサイト）</a:t>
            </a:r>
            <a:endParaRPr kumimoji="1" lang="ja-JP" altLang="en-US" b="1" dirty="0"/>
          </a:p>
        </p:txBody>
      </p:sp>
      <p:sp>
        <p:nvSpPr>
          <p:cNvPr id="7" name="正方形/長方形 6">
            <a:extLst>
              <a:ext uri="{FF2B5EF4-FFF2-40B4-BE49-F238E27FC236}">
                <a16:creationId xmlns:a16="http://schemas.microsoft.com/office/drawing/2014/main" id="{00673B56-8B71-1588-387A-04FED24E12BA}"/>
              </a:ext>
            </a:extLst>
          </p:cNvPr>
          <p:cNvSpPr/>
          <p:nvPr/>
        </p:nvSpPr>
        <p:spPr>
          <a:xfrm>
            <a:off x="126010" y="2778803"/>
            <a:ext cx="3665918" cy="36143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t>2. </a:t>
            </a:r>
            <a:r>
              <a:rPr lang="ja-JP" altLang="en-US" b="1" dirty="0"/>
              <a:t>小売電気事業者から購入</a:t>
            </a:r>
            <a:endParaRPr lang="en-US" altLang="ja-JP" b="1" dirty="0"/>
          </a:p>
        </p:txBody>
      </p:sp>
      <p:cxnSp>
        <p:nvCxnSpPr>
          <p:cNvPr id="9" name="直線コネクタ 8">
            <a:extLst>
              <a:ext uri="{FF2B5EF4-FFF2-40B4-BE49-F238E27FC236}">
                <a16:creationId xmlns:a16="http://schemas.microsoft.com/office/drawing/2014/main" id="{6A6FFEDE-6A90-FC54-28C4-8F7A62A31EF4}"/>
              </a:ext>
            </a:extLst>
          </p:cNvPr>
          <p:cNvCxnSpPr>
            <a:cxnSpLocks/>
          </p:cNvCxnSpPr>
          <p:nvPr/>
        </p:nvCxnSpPr>
        <p:spPr>
          <a:xfrm>
            <a:off x="5885090" y="1728275"/>
            <a:ext cx="247313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26078498-C21C-62B8-BBFC-E8AA83F33F39}"/>
              </a:ext>
            </a:extLst>
          </p:cNvPr>
          <p:cNvSpPr txBox="1"/>
          <p:nvPr/>
        </p:nvSpPr>
        <p:spPr>
          <a:xfrm>
            <a:off x="6333874" y="1267403"/>
            <a:ext cx="1600282" cy="400110"/>
          </a:xfrm>
          <a:prstGeom prst="rect">
            <a:avLst/>
          </a:prstGeom>
          <a:noFill/>
        </p:spPr>
        <p:txBody>
          <a:bodyPr wrap="square" rtlCol="0">
            <a:spAutoFit/>
          </a:bodyPr>
          <a:lstStyle/>
          <a:p>
            <a:pPr algn="ctr"/>
            <a:r>
              <a:rPr kumimoji="1" lang="ja-JP" altLang="en-US" sz="2000" dirty="0"/>
              <a:t>電力単価</a:t>
            </a:r>
            <a:endParaRPr kumimoji="1" lang="en-US" altLang="ja-JP" sz="2000" dirty="0"/>
          </a:p>
        </p:txBody>
      </p:sp>
      <p:sp>
        <p:nvSpPr>
          <p:cNvPr id="11" name="テキスト ボックス 10">
            <a:extLst>
              <a:ext uri="{FF2B5EF4-FFF2-40B4-BE49-F238E27FC236}">
                <a16:creationId xmlns:a16="http://schemas.microsoft.com/office/drawing/2014/main" id="{1267FF26-0716-96C8-97A8-227AE5AE6E56}"/>
              </a:ext>
            </a:extLst>
          </p:cNvPr>
          <p:cNvSpPr txBox="1"/>
          <p:nvPr/>
        </p:nvSpPr>
        <p:spPr>
          <a:xfrm>
            <a:off x="9149392" y="1255046"/>
            <a:ext cx="2129975" cy="400110"/>
          </a:xfrm>
          <a:prstGeom prst="rect">
            <a:avLst/>
          </a:prstGeom>
          <a:noFill/>
        </p:spPr>
        <p:txBody>
          <a:bodyPr wrap="square" rtlCol="0">
            <a:spAutoFit/>
          </a:bodyPr>
          <a:lstStyle/>
          <a:p>
            <a:pPr algn="ctr"/>
            <a:r>
              <a:rPr kumimoji="1" lang="ja-JP" altLang="en-US" sz="2000" dirty="0"/>
              <a:t>デメリット</a:t>
            </a:r>
            <a:endParaRPr kumimoji="1" lang="en-US" altLang="ja-JP" sz="2000" dirty="0"/>
          </a:p>
        </p:txBody>
      </p:sp>
      <p:sp>
        <p:nvSpPr>
          <p:cNvPr id="12" name="テキスト ボックス 11">
            <a:extLst>
              <a:ext uri="{FF2B5EF4-FFF2-40B4-BE49-F238E27FC236}">
                <a16:creationId xmlns:a16="http://schemas.microsoft.com/office/drawing/2014/main" id="{9B1D58B2-FB8D-0761-5643-3605C2A605A7}"/>
              </a:ext>
            </a:extLst>
          </p:cNvPr>
          <p:cNvSpPr txBox="1"/>
          <p:nvPr/>
        </p:nvSpPr>
        <p:spPr>
          <a:xfrm>
            <a:off x="5938713" y="2094478"/>
            <a:ext cx="2390605" cy="400110"/>
          </a:xfrm>
          <a:prstGeom prst="rect">
            <a:avLst/>
          </a:prstGeom>
          <a:noFill/>
        </p:spPr>
        <p:txBody>
          <a:bodyPr wrap="square" rtlCol="0" anchor="ctr">
            <a:spAutoFit/>
          </a:bodyPr>
          <a:lstStyle/>
          <a:p>
            <a:pPr algn="ctr"/>
            <a:r>
              <a:rPr kumimoji="1" lang="ja-JP" altLang="en-US" sz="2000" dirty="0"/>
              <a:t>基本無</a:t>
            </a:r>
            <a:endParaRPr kumimoji="1" lang="en-US" altLang="ja-JP" sz="2000" dirty="0"/>
          </a:p>
        </p:txBody>
      </p:sp>
      <p:sp>
        <p:nvSpPr>
          <p:cNvPr id="13" name="テキスト ボックス 12">
            <a:extLst>
              <a:ext uri="{FF2B5EF4-FFF2-40B4-BE49-F238E27FC236}">
                <a16:creationId xmlns:a16="http://schemas.microsoft.com/office/drawing/2014/main" id="{06611331-D548-CF48-B4AD-E17A92115055}"/>
              </a:ext>
            </a:extLst>
          </p:cNvPr>
          <p:cNvSpPr txBox="1"/>
          <p:nvPr/>
        </p:nvSpPr>
        <p:spPr>
          <a:xfrm>
            <a:off x="5971351" y="2938489"/>
            <a:ext cx="2325329" cy="1231106"/>
          </a:xfrm>
          <a:prstGeom prst="rect">
            <a:avLst/>
          </a:prstGeom>
          <a:noFill/>
        </p:spPr>
        <p:txBody>
          <a:bodyPr wrap="square" rtlCol="0" anchor="ctr">
            <a:spAutoFit/>
          </a:bodyPr>
          <a:lstStyle/>
          <a:p>
            <a:pPr algn="ctr"/>
            <a:r>
              <a:rPr kumimoji="1" lang="ja-JP" altLang="en-US" sz="2000" dirty="0"/>
              <a:t>卸市場価格に</a:t>
            </a:r>
            <a:r>
              <a:rPr lang="ja-JP" altLang="en-US" sz="2000" dirty="0"/>
              <a:t>連動</a:t>
            </a:r>
            <a:endParaRPr lang="en-US" altLang="ja-JP" sz="2000" dirty="0"/>
          </a:p>
          <a:p>
            <a:pPr algn="ctr"/>
            <a:r>
              <a:rPr lang="ja-JP" altLang="en-US" dirty="0"/>
              <a:t>（安い時間帯のみ）</a:t>
            </a:r>
            <a:endParaRPr lang="en-US" altLang="ja-JP" dirty="0"/>
          </a:p>
          <a:p>
            <a:pPr algn="ctr"/>
            <a:r>
              <a:rPr lang="ja-JP" altLang="en-US" dirty="0"/>
              <a:t>⇒現在のプランだと難しい？</a:t>
            </a:r>
            <a:endParaRPr lang="en-US" altLang="ja-JP" dirty="0"/>
          </a:p>
        </p:txBody>
      </p:sp>
      <p:sp>
        <p:nvSpPr>
          <p:cNvPr id="14" name="テキスト ボックス 13">
            <a:extLst>
              <a:ext uri="{FF2B5EF4-FFF2-40B4-BE49-F238E27FC236}">
                <a16:creationId xmlns:a16="http://schemas.microsoft.com/office/drawing/2014/main" id="{6788ADB8-F5C8-5AFE-30EC-5959B2EA6B29}"/>
              </a:ext>
            </a:extLst>
          </p:cNvPr>
          <p:cNvSpPr txBox="1"/>
          <p:nvPr/>
        </p:nvSpPr>
        <p:spPr>
          <a:xfrm>
            <a:off x="8444408" y="2094478"/>
            <a:ext cx="3562237" cy="400110"/>
          </a:xfrm>
          <a:prstGeom prst="rect">
            <a:avLst/>
          </a:prstGeom>
          <a:noFill/>
        </p:spPr>
        <p:txBody>
          <a:bodyPr wrap="square" rtlCol="0" anchor="ctr">
            <a:spAutoFit/>
          </a:bodyPr>
          <a:lstStyle/>
          <a:p>
            <a:r>
              <a:rPr kumimoji="1" lang="ja-JP" altLang="en-US" sz="2000" dirty="0"/>
              <a:t>・水素製造が不安定＆少ない</a:t>
            </a:r>
            <a:endParaRPr kumimoji="1" lang="en-US" altLang="ja-JP" sz="2000" dirty="0"/>
          </a:p>
        </p:txBody>
      </p:sp>
      <p:cxnSp>
        <p:nvCxnSpPr>
          <p:cNvPr id="16" name="直線コネクタ 15">
            <a:extLst>
              <a:ext uri="{FF2B5EF4-FFF2-40B4-BE49-F238E27FC236}">
                <a16:creationId xmlns:a16="http://schemas.microsoft.com/office/drawing/2014/main" id="{F5E8A782-907D-3C59-AD15-1F576771EDF1}"/>
              </a:ext>
            </a:extLst>
          </p:cNvPr>
          <p:cNvCxnSpPr>
            <a:cxnSpLocks/>
          </p:cNvCxnSpPr>
          <p:nvPr/>
        </p:nvCxnSpPr>
        <p:spPr>
          <a:xfrm>
            <a:off x="8422112" y="1728275"/>
            <a:ext cx="358453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A890B077-4B57-F676-1B7B-FD9DE1706EDF}"/>
              </a:ext>
            </a:extLst>
          </p:cNvPr>
          <p:cNvSpPr txBox="1"/>
          <p:nvPr/>
        </p:nvSpPr>
        <p:spPr>
          <a:xfrm>
            <a:off x="8860232" y="3363595"/>
            <a:ext cx="2708295" cy="400110"/>
          </a:xfrm>
          <a:prstGeom prst="rect">
            <a:avLst/>
          </a:prstGeom>
          <a:noFill/>
        </p:spPr>
        <p:txBody>
          <a:bodyPr wrap="square" rtlCol="0" anchor="ctr">
            <a:spAutoFit/>
          </a:bodyPr>
          <a:lstStyle/>
          <a:p>
            <a:pPr algn="ctr"/>
            <a:r>
              <a:rPr kumimoji="1" lang="ja-JP" altLang="en-US" sz="2000" dirty="0"/>
              <a:t>高騰可能性</a:t>
            </a:r>
            <a:endParaRPr kumimoji="1" lang="en-US" altLang="ja-JP" sz="1600" dirty="0"/>
          </a:p>
        </p:txBody>
      </p:sp>
      <p:cxnSp>
        <p:nvCxnSpPr>
          <p:cNvPr id="18" name="直線コネクタ 17">
            <a:extLst>
              <a:ext uri="{FF2B5EF4-FFF2-40B4-BE49-F238E27FC236}">
                <a16:creationId xmlns:a16="http://schemas.microsoft.com/office/drawing/2014/main" id="{EEF6427B-8C54-4DA1-A564-C03E004F82D4}"/>
              </a:ext>
            </a:extLst>
          </p:cNvPr>
          <p:cNvCxnSpPr>
            <a:cxnSpLocks/>
          </p:cNvCxnSpPr>
          <p:nvPr/>
        </p:nvCxnSpPr>
        <p:spPr>
          <a:xfrm>
            <a:off x="126010" y="1728275"/>
            <a:ext cx="366591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92BE461-4673-4058-0868-8EA9851137CB}"/>
              </a:ext>
            </a:extLst>
          </p:cNvPr>
          <p:cNvSpPr txBox="1"/>
          <p:nvPr/>
        </p:nvSpPr>
        <p:spPr>
          <a:xfrm>
            <a:off x="1158840" y="1267403"/>
            <a:ext cx="1600282" cy="400110"/>
          </a:xfrm>
          <a:prstGeom prst="rect">
            <a:avLst/>
          </a:prstGeom>
          <a:noFill/>
        </p:spPr>
        <p:txBody>
          <a:bodyPr wrap="square" rtlCol="0">
            <a:spAutoFit/>
          </a:bodyPr>
          <a:lstStyle/>
          <a:p>
            <a:pPr algn="ctr"/>
            <a:r>
              <a:rPr kumimoji="1" lang="ja-JP" altLang="en-US" sz="2000" dirty="0"/>
              <a:t>プラン</a:t>
            </a:r>
            <a:endParaRPr kumimoji="1" lang="en-US" altLang="ja-JP" sz="2000" dirty="0"/>
          </a:p>
        </p:txBody>
      </p:sp>
      <p:sp>
        <p:nvSpPr>
          <p:cNvPr id="20" name="正方形/長方形 19">
            <a:extLst>
              <a:ext uri="{FF2B5EF4-FFF2-40B4-BE49-F238E27FC236}">
                <a16:creationId xmlns:a16="http://schemas.microsoft.com/office/drawing/2014/main" id="{C72EB9D7-29FB-15C4-033A-D59F0DC85A53}"/>
              </a:ext>
            </a:extLst>
          </p:cNvPr>
          <p:cNvSpPr/>
          <p:nvPr/>
        </p:nvSpPr>
        <p:spPr>
          <a:xfrm>
            <a:off x="8444410" y="1892631"/>
            <a:ext cx="3539939" cy="76316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21" name="正方形/長方形 20">
            <a:extLst>
              <a:ext uri="{FF2B5EF4-FFF2-40B4-BE49-F238E27FC236}">
                <a16:creationId xmlns:a16="http://schemas.microsoft.com/office/drawing/2014/main" id="{6BAB379E-91BB-DCFF-C398-1F5B21DB71A1}"/>
              </a:ext>
            </a:extLst>
          </p:cNvPr>
          <p:cNvSpPr/>
          <p:nvPr/>
        </p:nvSpPr>
        <p:spPr>
          <a:xfrm>
            <a:off x="8444408" y="2779089"/>
            <a:ext cx="3539940" cy="155720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22" name="正方形/長方形 21">
            <a:extLst>
              <a:ext uri="{FF2B5EF4-FFF2-40B4-BE49-F238E27FC236}">
                <a16:creationId xmlns:a16="http://schemas.microsoft.com/office/drawing/2014/main" id="{8FA189C1-B8BE-6D9D-4301-1263E0A2CA12}"/>
              </a:ext>
            </a:extLst>
          </p:cNvPr>
          <p:cNvSpPr/>
          <p:nvPr/>
        </p:nvSpPr>
        <p:spPr>
          <a:xfrm>
            <a:off x="5897293" y="2776107"/>
            <a:ext cx="2473444" cy="156367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85" name="正方形/長方形 84">
            <a:extLst>
              <a:ext uri="{FF2B5EF4-FFF2-40B4-BE49-F238E27FC236}">
                <a16:creationId xmlns:a16="http://schemas.microsoft.com/office/drawing/2014/main" id="{A59D035F-2C32-0533-D6FC-FD4EBBE67C22}"/>
              </a:ext>
            </a:extLst>
          </p:cNvPr>
          <p:cNvSpPr/>
          <p:nvPr/>
        </p:nvSpPr>
        <p:spPr>
          <a:xfrm>
            <a:off x="126010" y="4430014"/>
            <a:ext cx="3665918" cy="365125"/>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t>3. </a:t>
            </a:r>
            <a:r>
              <a:rPr lang="ja-JP" altLang="en-US" b="1" dirty="0"/>
              <a:t>フィジカル</a:t>
            </a:r>
            <a:r>
              <a:rPr lang="en-US" altLang="ja-JP" b="1" dirty="0"/>
              <a:t>PPA</a:t>
            </a:r>
            <a:r>
              <a:rPr lang="ja-JP" altLang="en-US" b="1" dirty="0"/>
              <a:t>（オフサイト）</a:t>
            </a:r>
            <a:endParaRPr lang="en-US" altLang="ja-JP" b="1" dirty="0"/>
          </a:p>
        </p:txBody>
      </p:sp>
      <p:sp>
        <p:nvSpPr>
          <p:cNvPr id="91" name="正方形/長方形 90">
            <a:extLst>
              <a:ext uri="{FF2B5EF4-FFF2-40B4-BE49-F238E27FC236}">
                <a16:creationId xmlns:a16="http://schemas.microsoft.com/office/drawing/2014/main" id="{C3E2FFB6-9796-B28D-F71C-15E2A0B3E102}"/>
              </a:ext>
            </a:extLst>
          </p:cNvPr>
          <p:cNvSpPr/>
          <p:nvPr/>
        </p:nvSpPr>
        <p:spPr>
          <a:xfrm>
            <a:off x="5897447" y="4427317"/>
            <a:ext cx="2473137" cy="184803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92" name="テキスト ボックス 91">
            <a:extLst>
              <a:ext uri="{FF2B5EF4-FFF2-40B4-BE49-F238E27FC236}">
                <a16:creationId xmlns:a16="http://schemas.microsoft.com/office/drawing/2014/main" id="{C4536FA0-E6A4-1858-5F35-73C87A8C4BE6}"/>
              </a:ext>
            </a:extLst>
          </p:cNvPr>
          <p:cNvSpPr txBox="1"/>
          <p:nvPr/>
        </p:nvSpPr>
        <p:spPr>
          <a:xfrm>
            <a:off x="6333874" y="5142849"/>
            <a:ext cx="1600282" cy="400110"/>
          </a:xfrm>
          <a:prstGeom prst="rect">
            <a:avLst/>
          </a:prstGeom>
          <a:noFill/>
        </p:spPr>
        <p:txBody>
          <a:bodyPr wrap="square" rtlCol="0" anchor="ctr">
            <a:spAutoFit/>
          </a:bodyPr>
          <a:lstStyle/>
          <a:p>
            <a:pPr algn="ctr"/>
            <a:r>
              <a:rPr kumimoji="1" lang="ja-JP" altLang="en-US" sz="2000" dirty="0"/>
              <a:t>固定</a:t>
            </a:r>
            <a:endParaRPr kumimoji="1" lang="en-US" altLang="ja-JP" sz="2000" dirty="0"/>
          </a:p>
        </p:txBody>
      </p:sp>
      <p:sp>
        <p:nvSpPr>
          <p:cNvPr id="93" name="テキスト ボックス 92">
            <a:extLst>
              <a:ext uri="{FF2B5EF4-FFF2-40B4-BE49-F238E27FC236}">
                <a16:creationId xmlns:a16="http://schemas.microsoft.com/office/drawing/2014/main" id="{A0D2BBF4-E210-7C2F-B75D-084836CE492D}"/>
              </a:ext>
            </a:extLst>
          </p:cNvPr>
          <p:cNvSpPr txBox="1"/>
          <p:nvPr/>
        </p:nvSpPr>
        <p:spPr>
          <a:xfrm>
            <a:off x="8448600" y="4905953"/>
            <a:ext cx="3531559" cy="923330"/>
          </a:xfrm>
          <a:prstGeom prst="rect">
            <a:avLst/>
          </a:prstGeom>
          <a:noFill/>
        </p:spPr>
        <p:txBody>
          <a:bodyPr wrap="square" rtlCol="0" anchor="ctr">
            <a:spAutoFit/>
          </a:bodyPr>
          <a:lstStyle/>
          <a:p>
            <a:r>
              <a:rPr kumimoji="1" lang="ja-JP" altLang="en-US" dirty="0"/>
              <a:t>・契約期間が</a:t>
            </a:r>
            <a:r>
              <a:rPr kumimoji="1" lang="en-US" altLang="ja-JP" dirty="0"/>
              <a:t>15</a:t>
            </a:r>
            <a:r>
              <a:rPr kumimoji="1" lang="ja-JP" altLang="en-US" dirty="0"/>
              <a:t>～</a:t>
            </a:r>
            <a:r>
              <a:rPr kumimoji="1" lang="en-US" altLang="ja-JP" dirty="0"/>
              <a:t>20</a:t>
            </a:r>
            <a:r>
              <a:rPr kumimoji="1" lang="ja-JP" altLang="en-US" dirty="0"/>
              <a:t>年</a:t>
            </a:r>
            <a:endParaRPr kumimoji="1" lang="en-US" altLang="ja-JP" dirty="0"/>
          </a:p>
          <a:p>
            <a:r>
              <a:rPr lang="ja-JP" altLang="en-US" dirty="0"/>
              <a:t>・部分供給の値上げ要求可能性</a:t>
            </a:r>
            <a:endParaRPr lang="en-US" altLang="ja-JP" dirty="0"/>
          </a:p>
          <a:p>
            <a:r>
              <a:rPr kumimoji="1" lang="ja-JP" altLang="en-US" dirty="0"/>
              <a:t>・同エリアの発電所に限定？</a:t>
            </a:r>
            <a:endParaRPr kumimoji="1" lang="en-US" altLang="ja-JP" dirty="0"/>
          </a:p>
        </p:txBody>
      </p:sp>
      <p:sp>
        <p:nvSpPr>
          <p:cNvPr id="94" name="正方形/長方形 93">
            <a:extLst>
              <a:ext uri="{FF2B5EF4-FFF2-40B4-BE49-F238E27FC236}">
                <a16:creationId xmlns:a16="http://schemas.microsoft.com/office/drawing/2014/main" id="{2726408A-531C-86DD-861A-9F0A8403DE2D}"/>
              </a:ext>
            </a:extLst>
          </p:cNvPr>
          <p:cNvSpPr/>
          <p:nvPr/>
        </p:nvSpPr>
        <p:spPr>
          <a:xfrm>
            <a:off x="8448600" y="4427318"/>
            <a:ext cx="3531559" cy="184803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95" name="テキスト ボックス 94">
            <a:extLst>
              <a:ext uri="{FF2B5EF4-FFF2-40B4-BE49-F238E27FC236}">
                <a16:creationId xmlns:a16="http://schemas.microsoft.com/office/drawing/2014/main" id="{FA544AB6-8BF4-C83A-BAE6-6AE9ABC4BBBE}"/>
              </a:ext>
            </a:extLst>
          </p:cNvPr>
          <p:cNvSpPr txBox="1"/>
          <p:nvPr/>
        </p:nvSpPr>
        <p:spPr>
          <a:xfrm>
            <a:off x="3791928" y="1267403"/>
            <a:ext cx="2129975" cy="400110"/>
          </a:xfrm>
          <a:prstGeom prst="rect">
            <a:avLst/>
          </a:prstGeom>
          <a:noFill/>
        </p:spPr>
        <p:txBody>
          <a:bodyPr wrap="square" rtlCol="0">
            <a:spAutoFit/>
          </a:bodyPr>
          <a:lstStyle/>
          <a:p>
            <a:pPr algn="ctr"/>
            <a:r>
              <a:rPr lang="ja-JP" altLang="en-US" sz="2000" dirty="0"/>
              <a:t>電力供給・稼働</a:t>
            </a:r>
            <a:endParaRPr kumimoji="1" lang="en-US" altLang="ja-JP" sz="2000" dirty="0"/>
          </a:p>
        </p:txBody>
      </p:sp>
      <p:sp>
        <p:nvSpPr>
          <p:cNvPr id="96" name="テキスト ボックス 95">
            <a:extLst>
              <a:ext uri="{FF2B5EF4-FFF2-40B4-BE49-F238E27FC236}">
                <a16:creationId xmlns:a16="http://schemas.microsoft.com/office/drawing/2014/main" id="{A7613B84-AED0-D5FB-8A8B-A4F8E0D6E5EA}"/>
              </a:ext>
            </a:extLst>
          </p:cNvPr>
          <p:cNvSpPr txBox="1"/>
          <p:nvPr/>
        </p:nvSpPr>
        <p:spPr>
          <a:xfrm>
            <a:off x="3827399" y="1940590"/>
            <a:ext cx="1922577" cy="707886"/>
          </a:xfrm>
          <a:prstGeom prst="rect">
            <a:avLst/>
          </a:prstGeom>
          <a:noFill/>
        </p:spPr>
        <p:txBody>
          <a:bodyPr wrap="square" rtlCol="0" anchor="ctr">
            <a:spAutoFit/>
          </a:bodyPr>
          <a:lstStyle/>
          <a:p>
            <a:r>
              <a:rPr kumimoji="1" lang="ja-JP" altLang="en-US" sz="2000" dirty="0"/>
              <a:t>・余剰電力</a:t>
            </a:r>
            <a:endParaRPr kumimoji="1" lang="en-US" altLang="ja-JP" sz="2000" dirty="0"/>
          </a:p>
          <a:p>
            <a:r>
              <a:rPr kumimoji="1" lang="ja-JP" altLang="en-US" sz="2000" dirty="0"/>
              <a:t>・晴れ</a:t>
            </a:r>
            <a:r>
              <a:rPr lang="en-US" altLang="ja-JP" sz="2000" dirty="0"/>
              <a:t>&amp;</a:t>
            </a:r>
            <a:r>
              <a:rPr kumimoji="1" lang="ja-JP" altLang="en-US" sz="2000" dirty="0"/>
              <a:t>昼</a:t>
            </a:r>
            <a:endParaRPr kumimoji="1" lang="en-US" altLang="ja-JP" sz="2000" dirty="0"/>
          </a:p>
        </p:txBody>
      </p:sp>
      <p:cxnSp>
        <p:nvCxnSpPr>
          <p:cNvPr id="97" name="直線コネクタ 96">
            <a:extLst>
              <a:ext uri="{FF2B5EF4-FFF2-40B4-BE49-F238E27FC236}">
                <a16:creationId xmlns:a16="http://schemas.microsoft.com/office/drawing/2014/main" id="{E39E9B6C-A573-CA1D-E8CA-E345869C615E}"/>
              </a:ext>
            </a:extLst>
          </p:cNvPr>
          <p:cNvCxnSpPr>
            <a:cxnSpLocks/>
          </p:cNvCxnSpPr>
          <p:nvPr/>
        </p:nvCxnSpPr>
        <p:spPr>
          <a:xfrm>
            <a:off x="3873069" y="1728275"/>
            <a:ext cx="195391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1BCDBB6D-2DA1-E46B-4A5F-42A340B5A2FF}"/>
              </a:ext>
            </a:extLst>
          </p:cNvPr>
          <p:cNvSpPr txBox="1"/>
          <p:nvPr/>
        </p:nvSpPr>
        <p:spPr>
          <a:xfrm>
            <a:off x="3827400" y="3200098"/>
            <a:ext cx="1999586" cy="707886"/>
          </a:xfrm>
          <a:prstGeom prst="rect">
            <a:avLst/>
          </a:prstGeom>
          <a:noFill/>
        </p:spPr>
        <p:txBody>
          <a:bodyPr wrap="square" rtlCol="0" anchor="ctr">
            <a:spAutoFit/>
          </a:bodyPr>
          <a:lstStyle/>
          <a:p>
            <a:r>
              <a:rPr kumimoji="1" lang="ja-JP" altLang="en-US" sz="2000" dirty="0"/>
              <a:t>・市場調達</a:t>
            </a:r>
            <a:endParaRPr kumimoji="1" lang="en-US" altLang="ja-JP" sz="2000" dirty="0"/>
          </a:p>
          <a:p>
            <a:r>
              <a:rPr lang="ja-JP" altLang="en-US" sz="2000" dirty="0"/>
              <a:t>・いつでも可</a:t>
            </a:r>
            <a:endParaRPr kumimoji="1" lang="en-US" altLang="ja-JP" sz="2000" dirty="0"/>
          </a:p>
        </p:txBody>
      </p:sp>
      <p:sp>
        <p:nvSpPr>
          <p:cNvPr id="99" name="正方形/長方形 98">
            <a:extLst>
              <a:ext uri="{FF2B5EF4-FFF2-40B4-BE49-F238E27FC236}">
                <a16:creationId xmlns:a16="http://schemas.microsoft.com/office/drawing/2014/main" id="{507C6D25-8B13-B2E8-E2E4-037AEFA886B1}"/>
              </a:ext>
            </a:extLst>
          </p:cNvPr>
          <p:cNvSpPr/>
          <p:nvPr/>
        </p:nvSpPr>
        <p:spPr>
          <a:xfrm>
            <a:off x="3881448" y="1895611"/>
            <a:ext cx="1937158" cy="75970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100" name="正方形/長方形 99">
            <a:extLst>
              <a:ext uri="{FF2B5EF4-FFF2-40B4-BE49-F238E27FC236}">
                <a16:creationId xmlns:a16="http://schemas.microsoft.com/office/drawing/2014/main" id="{C846F4AE-8C93-EE26-E6EC-B284C992079D}"/>
              </a:ext>
            </a:extLst>
          </p:cNvPr>
          <p:cNvSpPr/>
          <p:nvPr/>
        </p:nvSpPr>
        <p:spPr>
          <a:xfrm>
            <a:off x="3881448" y="2788556"/>
            <a:ext cx="1937158" cy="15477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102" name="正方形/長方形 101">
            <a:extLst>
              <a:ext uri="{FF2B5EF4-FFF2-40B4-BE49-F238E27FC236}">
                <a16:creationId xmlns:a16="http://schemas.microsoft.com/office/drawing/2014/main" id="{42650F6A-9824-A157-3574-493B23728C10}"/>
              </a:ext>
            </a:extLst>
          </p:cNvPr>
          <p:cNvSpPr/>
          <p:nvPr/>
        </p:nvSpPr>
        <p:spPr>
          <a:xfrm>
            <a:off x="3881448" y="4436035"/>
            <a:ext cx="1937158" cy="184803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103" name="テキスト ボックス 102">
            <a:extLst>
              <a:ext uri="{FF2B5EF4-FFF2-40B4-BE49-F238E27FC236}">
                <a16:creationId xmlns:a16="http://schemas.microsoft.com/office/drawing/2014/main" id="{6FBFAA13-B651-FCBA-22B2-2B48D3CD96E4}"/>
              </a:ext>
            </a:extLst>
          </p:cNvPr>
          <p:cNvSpPr txBox="1"/>
          <p:nvPr/>
        </p:nvSpPr>
        <p:spPr>
          <a:xfrm>
            <a:off x="3827399" y="4988961"/>
            <a:ext cx="1922577" cy="707886"/>
          </a:xfrm>
          <a:prstGeom prst="rect">
            <a:avLst/>
          </a:prstGeom>
          <a:noFill/>
        </p:spPr>
        <p:txBody>
          <a:bodyPr wrap="square" rtlCol="0" anchor="ctr">
            <a:spAutoFit/>
          </a:bodyPr>
          <a:lstStyle/>
          <a:p>
            <a:r>
              <a:rPr kumimoji="1" lang="ja-JP" altLang="en-US" sz="2000" dirty="0"/>
              <a:t>・同時同量</a:t>
            </a:r>
            <a:endParaRPr kumimoji="1" lang="en-US" altLang="ja-JP" sz="2000" dirty="0"/>
          </a:p>
          <a:p>
            <a:r>
              <a:rPr kumimoji="1" lang="ja-JP" altLang="en-US" sz="2000" dirty="0"/>
              <a:t>・晴れ</a:t>
            </a:r>
            <a:r>
              <a:rPr lang="en-US" altLang="ja-JP" sz="2000" dirty="0"/>
              <a:t>&amp;</a:t>
            </a:r>
            <a:r>
              <a:rPr kumimoji="1" lang="ja-JP" altLang="en-US" sz="2000" dirty="0"/>
              <a:t>昼</a:t>
            </a:r>
            <a:endParaRPr kumimoji="1" lang="en-US" altLang="ja-JP" sz="2000" dirty="0"/>
          </a:p>
        </p:txBody>
      </p:sp>
      <p:sp>
        <p:nvSpPr>
          <p:cNvPr id="23" name="タイトル 3">
            <a:extLst>
              <a:ext uri="{FF2B5EF4-FFF2-40B4-BE49-F238E27FC236}">
                <a16:creationId xmlns:a16="http://schemas.microsoft.com/office/drawing/2014/main" id="{03C9329B-C87B-4E8A-D4D9-351D5C286AD9}"/>
              </a:ext>
            </a:extLst>
          </p:cNvPr>
          <p:cNvSpPr txBox="1">
            <a:spLocks/>
          </p:cNvSpPr>
          <p:nvPr/>
        </p:nvSpPr>
        <p:spPr>
          <a:xfrm>
            <a:off x="1684580" y="260652"/>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sp>
        <p:nvSpPr>
          <p:cNvPr id="24" name="二等辺三角形 23">
            <a:extLst>
              <a:ext uri="{FF2B5EF4-FFF2-40B4-BE49-F238E27FC236}">
                <a16:creationId xmlns:a16="http://schemas.microsoft.com/office/drawing/2014/main" id="{651E10B8-6C74-4578-B70F-421CCF298DCE}"/>
              </a:ext>
            </a:extLst>
          </p:cNvPr>
          <p:cNvSpPr/>
          <p:nvPr/>
        </p:nvSpPr>
        <p:spPr>
          <a:xfrm rot="5400000">
            <a:off x="289839" y="2423811"/>
            <a:ext cx="327809" cy="17406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271BCA7-FD64-7A8C-BA2A-A776C865CEB2}"/>
              </a:ext>
            </a:extLst>
          </p:cNvPr>
          <p:cNvSpPr txBox="1"/>
          <p:nvPr/>
        </p:nvSpPr>
        <p:spPr>
          <a:xfrm>
            <a:off x="562670" y="2326175"/>
            <a:ext cx="2712836" cy="369332"/>
          </a:xfrm>
          <a:prstGeom prst="rect">
            <a:avLst/>
          </a:prstGeom>
          <a:noFill/>
        </p:spPr>
        <p:txBody>
          <a:bodyPr wrap="square" rtlCol="0">
            <a:spAutoFit/>
          </a:bodyPr>
          <a:lstStyle/>
          <a:p>
            <a:r>
              <a:rPr kumimoji="1" lang="ja-JP" altLang="en-US" dirty="0"/>
              <a:t>構内需要</a:t>
            </a:r>
            <a:r>
              <a:rPr lang="ja-JP" altLang="en-US" dirty="0"/>
              <a:t>で</a:t>
            </a:r>
            <a:r>
              <a:rPr kumimoji="1" lang="ja-JP" altLang="en-US" dirty="0"/>
              <a:t>すでに消費</a:t>
            </a:r>
            <a:endParaRPr kumimoji="1" lang="en-US" altLang="ja-JP" dirty="0"/>
          </a:p>
        </p:txBody>
      </p:sp>
      <p:pic>
        <p:nvPicPr>
          <p:cNvPr id="26" name="図 25">
            <a:extLst>
              <a:ext uri="{FF2B5EF4-FFF2-40B4-BE49-F238E27FC236}">
                <a16:creationId xmlns:a16="http://schemas.microsoft.com/office/drawing/2014/main" id="{185765F9-9FFC-38BF-117D-275C2DAB9FBB}"/>
              </a:ext>
            </a:extLst>
          </p:cNvPr>
          <p:cNvPicPr>
            <a:picLocks noChangeAspect="1"/>
          </p:cNvPicPr>
          <p:nvPr/>
        </p:nvPicPr>
        <p:blipFill>
          <a:blip r:embed="rId2"/>
          <a:stretch>
            <a:fillRect/>
          </a:stretch>
        </p:blipFill>
        <p:spPr>
          <a:xfrm>
            <a:off x="497233" y="3209649"/>
            <a:ext cx="2923472" cy="1126642"/>
          </a:xfrm>
          <a:prstGeom prst="rect">
            <a:avLst/>
          </a:prstGeom>
        </p:spPr>
      </p:pic>
      <p:pic>
        <p:nvPicPr>
          <p:cNvPr id="27" name="図 26">
            <a:extLst>
              <a:ext uri="{FF2B5EF4-FFF2-40B4-BE49-F238E27FC236}">
                <a16:creationId xmlns:a16="http://schemas.microsoft.com/office/drawing/2014/main" id="{BA889EB6-230E-4FF1-6BE4-90BCDF2C1835}"/>
              </a:ext>
            </a:extLst>
          </p:cNvPr>
          <p:cNvPicPr>
            <a:picLocks noChangeAspect="1"/>
          </p:cNvPicPr>
          <p:nvPr/>
        </p:nvPicPr>
        <p:blipFill>
          <a:blip r:embed="rId3"/>
          <a:stretch>
            <a:fillRect/>
          </a:stretch>
        </p:blipFill>
        <p:spPr>
          <a:xfrm>
            <a:off x="497233" y="4808323"/>
            <a:ext cx="3123535" cy="1486524"/>
          </a:xfrm>
          <a:prstGeom prst="rect">
            <a:avLst/>
          </a:prstGeom>
        </p:spPr>
      </p:pic>
    </p:spTree>
    <p:extLst>
      <p:ext uri="{BB962C8B-B14F-4D97-AF65-F5344CB8AC3E}">
        <p14:creationId xmlns:p14="http://schemas.microsoft.com/office/powerpoint/2010/main" val="2619851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13</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東電様からのご意見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23" name="タイトル 3">
            <a:extLst>
              <a:ext uri="{FF2B5EF4-FFF2-40B4-BE49-F238E27FC236}">
                <a16:creationId xmlns:a16="http://schemas.microsoft.com/office/drawing/2014/main" id="{03C9329B-C87B-4E8A-D4D9-351D5C286AD9}"/>
              </a:ext>
            </a:extLst>
          </p:cNvPr>
          <p:cNvSpPr txBox="1">
            <a:spLocks/>
          </p:cNvSpPr>
          <p:nvPr/>
        </p:nvSpPr>
        <p:spPr>
          <a:xfrm>
            <a:off x="1684580" y="260652"/>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sp>
        <p:nvSpPr>
          <p:cNvPr id="15" name="コンテンツ プレースホルダー 5">
            <a:extLst>
              <a:ext uri="{FF2B5EF4-FFF2-40B4-BE49-F238E27FC236}">
                <a16:creationId xmlns:a16="http://schemas.microsoft.com/office/drawing/2014/main" id="{31ECA2E9-AD86-1524-EB76-DCE8465CC5B1}"/>
              </a:ext>
            </a:extLst>
          </p:cNvPr>
          <p:cNvSpPr>
            <a:spLocks noGrp="1"/>
          </p:cNvSpPr>
          <p:nvPr>
            <p:ph idx="1"/>
          </p:nvPr>
        </p:nvSpPr>
        <p:spPr>
          <a:xfrm>
            <a:off x="465218" y="1451887"/>
            <a:ext cx="10940249" cy="3758065"/>
          </a:xfrm>
        </p:spPr>
        <p:txBody>
          <a:bodyPr>
            <a:normAutofit/>
          </a:bodyPr>
          <a:lstStyle/>
          <a:p>
            <a:r>
              <a:rPr lang="en-US" altLang="ja-JP" dirty="0"/>
              <a:t>YES</a:t>
            </a:r>
            <a:r>
              <a:rPr lang="ja-JP" altLang="en-US" dirty="0"/>
              <a:t>様からのご要望：</a:t>
            </a:r>
            <a:endParaRPr lang="en-US" altLang="ja-JP" dirty="0"/>
          </a:p>
          <a:p>
            <a:pPr lvl="1"/>
            <a:r>
              <a:rPr lang="ja-JP" altLang="en-US" dirty="0"/>
              <a:t>卸電力市場の影響をなるべく受けずに、自給電力で賄うにはどうすれば良いか？</a:t>
            </a:r>
            <a:endParaRPr lang="en-US" altLang="ja-JP" dirty="0"/>
          </a:p>
          <a:p>
            <a:endParaRPr lang="en-US" altLang="ja-JP" dirty="0"/>
          </a:p>
          <a:p>
            <a:r>
              <a:rPr lang="ja-JP" altLang="en-US" dirty="0"/>
              <a:t>東電様からのご意見（</a:t>
            </a:r>
            <a:r>
              <a:rPr lang="en-US" altLang="ja-JP" dirty="0"/>
              <a:t>7</a:t>
            </a:r>
            <a:r>
              <a:rPr lang="ja-JP" altLang="en-US" dirty="0"/>
              <a:t>月</a:t>
            </a:r>
            <a:r>
              <a:rPr lang="en-US" altLang="ja-JP" dirty="0"/>
              <a:t>25</a:t>
            </a:r>
            <a:r>
              <a:rPr lang="ja-JP" altLang="en-US" dirty="0"/>
              <a:t>日ヒアリング）：</a:t>
            </a:r>
            <a:endParaRPr lang="en-US" altLang="ja-JP" dirty="0"/>
          </a:p>
          <a:p>
            <a:pPr lvl="1"/>
            <a:r>
              <a:rPr lang="ja-JP" altLang="en-US" dirty="0"/>
              <a:t>東電として西日本地方への電力プランを提供するのは難しいが、ワンパックのお手伝いは可能</a:t>
            </a:r>
            <a:endParaRPr lang="en-US" altLang="ja-JP" dirty="0"/>
          </a:p>
          <a:p>
            <a:pPr lvl="1"/>
            <a:r>
              <a:rPr lang="ja-JP" altLang="en-US" dirty="0"/>
              <a:t>オフサイト</a:t>
            </a:r>
            <a:r>
              <a:rPr lang="en-US" altLang="ja-JP" dirty="0"/>
              <a:t>PPA</a:t>
            </a:r>
            <a:r>
              <a:rPr lang="ja-JP" altLang="en-US" dirty="0"/>
              <a:t>は自給電力といえるが、同時同量や長期契約などの縛りも強いため、ワンパックには適さない可能性がある</a:t>
            </a:r>
            <a:endParaRPr lang="en-US" altLang="ja-JP" dirty="0"/>
          </a:p>
        </p:txBody>
      </p:sp>
    </p:spTree>
    <p:extLst>
      <p:ext uri="{BB962C8B-B14F-4D97-AF65-F5344CB8AC3E}">
        <p14:creationId xmlns:p14="http://schemas.microsoft.com/office/powerpoint/2010/main" val="1295019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14</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42008"/>
            <a:ext cx="9874329" cy="521155"/>
          </a:xfrm>
        </p:spPr>
        <p:txBody>
          <a:bodyPr/>
          <a:lstStyle/>
          <a:p>
            <a:r>
              <a:rPr kumimoji="1" lang="ja-JP" altLang="en-US" sz="3600" dirty="0"/>
              <a:t>所掌範囲：トレーラ受入設備工事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5" name="タイトル 3">
            <a:extLst>
              <a:ext uri="{FF2B5EF4-FFF2-40B4-BE49-F238E27FC236}">
                <a16:creationId xmlns:a16="http://schemas.microsoft.com/office/drawing/2014/main" id="{01897A97-4E32-4FF0-C0BE-19BB11608953}"/>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3. </a:t>
            </a:r>
            <a:r>
              <a:rPr lang="ja-JP" altLang="en-US" sz="1600" dirty="0"/>
              <a:t>工程案</a:t>
            </a:r>
          </a:p>
        </p:txBody>
      </p:sp>
      <p:graphicFrame>
        <p:nvGraphicFramePr>
          <p:cNvPr id="18" name="表 8">
            <a:extLst>
              <a:ext uri="{FF2B5EF4-FFF2-40B4-BE49-F238E27FC236}">
                <a16:creationId xmlns:a16="http://schemas.microsoft.com/office/drawing/2014/main" id="{F334DB72-0028-A298-9D40-8268FA0481CE}"/>
              </a:ext>
            </a:extLst>
          </p:cNvPr>
          <p:cNvGraphicFramePr>
            <a:graphicFrameLocks noGrp="1"/>
          </p:cNvGraphicFramePr>
          <p:nvPr>
            <p:extLst>
              <p:ext uri="{D42A27DB-BD31-4B8C-83A1-F6EECF244321}">
                <p14:modId xmlns:p14="http://schemas.microsoft.com/office/powerpoint/2010/main" val="503021529"/>
              </p:ext>
            </p:extLst>
          </p:nvPr>
        </p:nvGraphicFramePr>
        <p:xfrm>
          <a:off x="296779" y="1625041"/>
          <a:ext cx="11728644" cy="4267200"/>
        </p:xfrm>
        <a:graphic>
          <a:graphicData uri="http://schemas.openxmlformats.org/drawingml/2006/table">
            <a:tbl>
              <a:tblPr firstRow="1" bandRow="1">
                <a:tableStyleId>{5C22544A-7EE6-4342-B048-85BDC9FD1C3A}</a:tableStyleId>
              </a:tblPr>
              <a:tblGrid>
                <a:gridCol w="2719137">
                  <a:extLst>
                    <a:ext uri="{9D8B030D-6E8A-4147-A177-3AD203B41FA5}">
                      <a16:colId xmlns:a16="http://schemas.microsoft.com/office/drawing/2014/main" val="419152235"/>
                    </a:ext>
                  </a:extLst>
                </a:gridCol>
                <a:gridCol w="2260135">
                  <a:extLst>
                    <a:ext uri="{9D8B030D-6E8A-4147-A177-3AD203B41FA5}">
                      <a16:colId xmlns:a16="http://schemas.microsoft.com/office/drawing/2014/main" val="1031253625"/>
                    </a:ext>
                  </a:extLst>
                </a:gridCol>
                <a:gridCol w="3238684">
                  <a:extLst>
                    <a:ext uri="{9D8B030D-6E8A-4147-A177-3AD203B41FA5}">
                      <a16:colId xmlns:a16="http://schemas.microsoft.com/office/drawing/2014/main" val="1900899163"/>
                    </a:ext>
                  </a:extLst>
                </a:gridCol>
                <a:gridCol w="1071717">
                  <a:extLst>
                    <a:ext uri="{9D8B030D-6E8A-4147-A177-3AD203B41FA5}">
                      <a16:colId xmlns:a16="http://schemas.microsoft.com/office/drawing/2014/main" val="54511573"/>
                    </a:ext>
                  </a:extLst>
                </a:gridCol>
                <a:gridCol w="2438971">
                  <a:extLst>
                    <a:ext uri="{9D8B030D-6E8A-4147-A177-3AD203B41FA5}">
                      <a16:colId xmlns:a16="http://schemas.microsoft.com/office/drawing/2014/main" val="79850880"/>
                    </a:ext>
                  </a:extLst>
                </a:gridCol>
              </a:tblGrid>
              <a:tr h="245997">
                <a:tc gridSpan="3">
                  <a:txBody>
                    <a:bodyPr/>
                    <a:lstStyle/>
                    <a:p>
                      <a:pPr algn="ctr"/>
                      <a:r>
                        <a:rPr kumimoji="1" lang="ja-JP" altLang="en-US" dirty="0"/>
                        <a:t>所掌区分</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endParaRPr kumimoji="1" lang="ja-JP" alt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rowSpan="2">
                  <a:txBody>
                    <a:bodyPr/>
                    <a:lstStyle/>
                    <a:p>
                      <a:pPr algn="ctr"/>
                      <a:r>
                        <a:rPr kumimoji="1" lang="ja-JP" altLang="en-US" dirty="0"/>
                        <a:t>実施者</a:t>
                      </a:r>
                    </a:p>
                  </a:txBody>
                  <a:tcPr anchor="ctr">
                    <a:lnL w="127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0D2E4"/>
                    </a:solidFill>
                  </a:tcPr>
                </a:tc>
                <a:tc rowSpan="2">
                  <a:txBody>
                    <a:bodyPr/>
                    <a:lstStyle/>
                    <a:p>
                      <a:pPr algn="ctr"/>
                      <a:r>
                        <a:rPr kumimoji="1" lang="ja-JP" altLang="en-US" dirty="0"/>
                        <a:t>備考</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0D2E4"/>
                    </a:solidFill>
                  </a:tcPr>
                </a:tc>
                <a:extLst>
                  <a:ext uri="{0D108BD9-81ED-4DB2-BD59-A6C34878D82A}">
                    <a16:rowId xmlns:a16="http://schemas.microsoft.com/office/drawing/2014/main" val="480563731"/>
                  </a:ext>
                </a:extLst>
              </a:tr>
              <a:tr h="245997">
                <a:tc>
                  <a:txBody>
                    <a:bodyPr/>
                    <a:lstStyle/>
                    <a:p>
                      <a:pPr algn="ctr"/>
                      <a:r>
                        <a:rPr kumimoji="1" lang="ja-JP" altLang="en-US" b="1" dirty="0">
                          <a:solidFill>
                            <a:schemeClr val="bg1"/>
                          </a:solidFill>
                        </a:rPr>
                        <a:t>大分類</a:t>
                      </a:r>
                      <a:endParaRPr kumimoji="1" lang="en-US" altLang="ja-JP"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1"/>
                          </a:solidFill>
                        </a:rPr>
                        <a:t>中分類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1"/>
                          </a:solidFill>
                        </a:rPr>
                        <a:t>小分類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vMerge="1">
                  <a:txBody>
                    <a:bodyPr/>
                    <a:lstStyle/>
                    <a:p>
                      <a:pPr algn="ctr"/>
                      <a:r>
                        <a:rPr kumimoji="1" lang="ja-JP" altLang="en-US" b="1" dirty="0">
                          <a:solidFill>
                            <a:schemeClr val="bg1"/>
                          </a:solidFill>
                        </a:rPr>
                        <a:t>濃度 </a:t>
                      </a:r>
                      <a:r>
                        <a:rPr kumimoji="1" lang="en-US" altLang="ja-JP" b="1" dirty="0">
                          <a:solidFill>
                            <a:schemeClr val="bg1"/>
                          </a:solidFill>
                        </a:rPr>
                        <a:t>[ppm]</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1"/>
                          </a:solidFill>
                        </a:rPr>
                        <a:t>濃度 </a:t>
                      </a:r>
                      <a:r>
                        <a:rPr kumimoji="1" lang="en-US" altLang="ja-JP" b="1" dirty="0">
                          <a:solidFill>
                            <a:schemeClr val="bg1"/>
                          </a:solidFill>
                        </a:rPr>
                        <a:t>[%]</a:t>
                      </a:r>
                      <a:endParaRPr kumimoji="1" lang="ja-JP" altLang="en-US"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2280528586"/>
                  </a:ext>
                </a:extLst>
              </a:tr>
              <a:tr h="225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許可申請・届出、完成検査</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kumimoji="1" lang="ja-JP" altLang="en-US" sz="1600" dirty="0"/>
                        <a:t>建築関係</a:t>
                      </a:r>
                      <a:r>
                        <a:rPr kumimoji="1" lang="en-US" altLang="ja-JP" sz="1600" dirty="0"/>
                        <a:t>*</a:t>
                      </a:r>
                      <a:endParaRPr kumimoji="1" lang="ja-JP" altLang="en-US" sz="1600" dirty="0"/>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kumimoji="1" lang="ja-JP" altLang="en-US" sz="1600" dirty="0"/>
                        <a:t>書類作成・助成業務</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YES</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建築確認申請</a:t>
                      </a:r>
                      <a:endParaRPr kumimoji="1" lang="en-US" altLang="ja-JP"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445111918"/>
                  </a:ext>
                </a:extLst>
              </a:tr>
              <a:tr h="348496">
                <a:tc>
                  <a:txBody>
                    <a:bodyPr/>
                    <a:lstStyle/>
                    <a:p>
                      <a:pPr algn="l"/>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ガス関係、消防関係</a:t>
                      </a:r>
                      <a:r>
                        <a:rPr kumimoji="1" lang="en-US" altLang="ja-JP" sz="1600" dirty="0"/>
                        <a:t>*</a:t>
                      </a:r>
                      <a:endParaRPr kumimoji="1" lang="ja-JP" altLang="en-US" sz="1600" dirty="0"/>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書類作成・助成業務</a:t>
                      </a:r>
                      <a:endParaRPr kumimoji="1" lang="en-US" altLang="ja-JP" sz="1600"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巴商会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高圧ガス製造許可申請、</a:t>
                      </a:r>
                      <a:endParaRPr kumimoji="1" lang="en-US" altLang="ja-JP" sz="1400" dirty="0"/>
                    </a:p>
                    <a:p>
                      <a:pPr algn="l"/>
                      <a:r>
                        <a:rPr kumimoji="1" lang="ja-JP" altLang="en-US" sz="1400" dirty="0"/>
                        <a:t>消防申請</a:t>
                      </a:r>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791769"/>
                  </a:ext>
                </a:extLst>
              </a:tr>
              <a:tr h="225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機器据付</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機器据付</a:t>
                      </a:r>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機器据付・搬入</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巴商会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149361"/>
                  </a:ext>
                </a:extLst>
              </a:tr>
              <a:tr h="225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土木建築設備</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基礎、接地線、照明、仮設設備</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2"/>
                          </a:solidFill>
                        </a:rPr>
                        <a:t>未定</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51709642"/>
                  </a:ext>
                </a:extLst>
              </a:tr>
              <a:tr h="225497">
                <a:tc>
                  <a:txBody>
                    <a:bodyPr/>
                    <a:lstStyle/>
                    <a:p>
                      <a:pPr algn="l"/>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水素配管</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巴商会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9629186"/>
                  </a:ext>
                </a:extLst>
              </a:tr>
              <a:tr h="225497">
                <a:tc>
                  <a:txBody>
                    <a:bodyPr/>
                    <a:lstStyle/>
                    <a:p>
                      <a:pPr algn="l"/>
                      <a:r>
                        <a:rPr kumimoji="1" lang="ja-JP" altLang="en-US" sz="1600" dirty="0"/>
                        <a:t>電気設備</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動力制御盤一次側</a:t>
                      </a:r>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一次側電源、通信設備</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2"/>
                          </a:solidFill>
                        </a:rPr>
                        <a:t>未定</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24514447"/>
                  </a:ext>
                </a:extLst>
              </a:tr>
              <a:tr h="225497">
                <a:tc>
                  <a:txBody>
                    <a:bodyPr/>
                    <a:lstStyle/>
                    <a:p>
                      <a:pPr algn="l"/>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動力制御盤二次側</a:t>
                      </a:r>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二次側電源、計装</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巴商会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5797967"/>
                  </a:ext>
                </a:extLst>
              </a:tr>
              <a:tr h="225497">
                <a:tc>
                  <a:txBody>
                    <a:bodyPr/>
                    <a:lstStyle/>
                    <a:p>
                      <a:pPr algn="l"/>
                      <a:r>
                        <a:rPr kumimoji="1" lang="ja-JP" altLang="en-US" sz="1600" dirty="0"/>
                        <a:t>散水設備</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散水設備</a:t>
                      </a:r>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貯水槽、ポンプ、散水配管</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solidFill>
                            <a:schemeClr val="accent2"/>
                          </a:solidFill>
                        </a:rPr>
                        <a:t>未定</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378401"/>
                  </a:ext>
                </a:extLst>
              </a:tr>
              <a:tr h="225497">
                <a:tc>
                  <a:txBody>
                    <a:bodyPr/>
                    <a:lstStyle/>
                    <a:p>
                      <a:pPr algn="l"/>
                      <a:r>
                        <a:rPr kumimoji="1" lang="ja-JP" altLang="en-US" sz="1600" dirty="0"/>
                        <a:t>受入設備</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受入設備</a:t>
                      </a:r>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水素・窒素減圧架台</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kumimoji="1" lang="ja-JP" altLang="en-US" sz="1600" dirty="0"/>
                        <a:t>巴商会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96918250"/>
                  </a:ext>
                </a:extLst>
              </a:tr>
              <a:tr h="225497">
                <a:tc>
                  <a:txBody>
                    <a:bodyPr/>
                    <a:lstStyle/>
                    <a:p>
                      <a:pPr algn="l"/>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トレーラ庫</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solidFill>
                            <a:schemeClr val="accent2"/>
                          </a:solidFill>
                        </a:rPr>
                        <a:t>未定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高圧ガス貯蔵施設基準</a:t>
                      </a:r>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7483321"/>
                  </a:ext>
                </a:extLst>
              </a:tr>
            </a:tbl>
          </a:graphicData>
        </a:graphic>
      </p:graphicFrame>
      <p:sp>
        <p:nvSpPr>
          <p:cNvPr id="19" name="テキスト ボックス 18">
            <a:extLst>
              <a:ext uri="{FF2B5EF4-FFF2-40B4-BE49-F238E27FC236}">
                <a16:creationId xmlns:a16="http://schemas.microsoft.com/office/drawing/2014/main" id="{6D0F79FD-0553-EE63-D6B3-378722DC59B8}"/>
              </a:ext>
            </a:extLst>
          </p:cNvPr>
          <p:cNvSpPr txBox="1"/>
          <p:nvPr/>
        </p:nvSpPr>
        <p:spPr>
          <a:xfrm>
            <a:off x="309957" y="5913968"/>
            <a:ext cx="5325299" cy="369332"/>
          </a:xfrm>
          <a:prstGeom prst="rect">
            <a:avLst/>
          </a:prstGeom>
          <a:noFill/>
        </p:spPr>
        <p:txBody>
          <a:bodyPr wrap="square" rtlCol="0">
            <a:spAutoFit/>
          </a:bodyPr>
          <a:lstStyle/>
          <a:p>
            <a:r>
              <a:rPr lang="en-US" altLang="ja-JP" dirty="0"/>
              <a:t>* </a:t>
            </a:r>
            <a:r>
              <a:rPr lang="ja-JP" altLang="en-US" dirty="0"/>
              <a:t>手続手数料支払は</a:t>
            </a:r>
            <a:r>
              <a:rPr lang="en-US" altLang="ja-JP" dirty="0"/>
              <a:t>YES</a:t>
            </a:r>
            <a:r>
              <a:rPr lang="ja-JP" altLang="en-US" dirty="0"/>
              <a:t>様のご負担</a:t>
            </a:r>
            <a:endParaRPr kumimoji="1" lang="en-US" altLang="ja-JP" dirty="0"/>
          </a:p>
        </p:txBody>
      </p:sp>
      <p:sp>
        <p:nvSpPr>
          <p:cNvPr id="5" name="テキスト ボックス 4">
            <a:extLst>
              <a:ext uri="{FF2B5EF4-FFF2-40B4-BE49-F238E27FC236}">
                <a16:creationId xmlns:a16="http://schemas.microsoft.com/office/drawing/2014/main" id="{B479DCDF-320D-81D5-5037-FCEFCB54732F}"/>
              </a:ext>
            </a:extLst>
          </p:cNvPr>
          <p:cNvSpPr txBox="1"/>
          <p:nvPr/>
        </p:nvSpPr>
        <p:spPr>
          <a:xfrm>
            <a:off x="693863" y="1168597"/>
            <a:ext cx="10804274" cy="461665"/>
          </a:xfrm>
          <a:prstGeom prst="rect">
            <a:avLst/>
          </a:prstGeom>
          <a:noFill/>
        </p:spPr>
        <p:txBody>
          <a:bodyPr wrap="square" rtlCol="0">
            <a:spAutoFit/>
          </a:bodyPr>
          <a:lstStyle/>
          <a:p>
            <a:pPr algn="ctr"/>
            <a:r>
              <a:rPr kumimoji="1" lang="ja-JP" altLang="en-US" sz="2400" b="1" dirty="0">
                <a:solidFill>
                  <a:schemeClr val="accent1"/>
                </a:solidFill>
              </a:rPr>
              <a:t>未定所掌業務については</a:t>
            </a:r>
            <a:r>
              <a:rPr lang="ja-JP" altLang="en-US" sz="2400" b="1" dirty="0">
                <a:solidFill>
                  <a:schemeClr val="accent1"/>
                </a:solidFill>
              </a:rPr>
              <a:t>、今後要協議（</a:t>
            </a:r>
            <a:r>
              <a:rPr lang="en-US" altLang="ja-JP" sz="2400" b="1" dirty="0">
                <a:solidFill>
                  <a:schemeClr val="accent1"/>
                </a:solidFill>
              </a:rPr>
              <a:t>P2G</a:t>
            </a:r>
            <a:r>
              <a:rPr lang="ja-JP" altLang="en-US" sz="2400" b="1" dirty="0">
                <a:solidFill>
                  <a:schemeClr val="accent1"/>
                </a:solidFill>
              </a:rPr>
              <a:t>も同様）</a:t>
            </a:r>
            <a:endParaRPr kumimoji="1" lang="en-US" altLang="ja-JP" sz="2400" b="1" dirty="0">
              <a:solidFill>
                <a:schemeClr val="accent1"/>
              </a:solidFill>
            </a:endParaRPr>
          </a:p>
        </p:txBody>
      </p:sp>
    </p:spTree>
    <p:extLst>
      <p:ext uri="{BB962C8B-B14F-4D97-AF65-F5344CB8AC3E}">
        <p14:creationId xmlns:p14="http://schemas.microsoft.com/office/powerpoint/2010/main" val="923719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15</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42008"/>
            <a:ext cx="9874329" cy="521155"/>
          </a:xfrm>
        </p:spPr>
        <p:txBody>
          <a:bodyPr/>
          <a:lstStyle/>
          <a:p>
            <a:r>
              <a:rPr kumimoji="1" lang="ja-JP" altLang="en-US" sz="3600" dirty="0"/>
              <a:t>工程案：トレーラ受入設備工事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graphicFrame>
        <p:nvGraphicFramePr>
          <p:cNvPr id="5" name="表 21">
            <a:extLst>
              <a:ext uri="{FF2B5EF4-FFF2-40B4-BE49-F238E27FC236}">
                <a16:creationId xmlns:a16="http://schemas.microsoft.com/office/drawing/2014/main" id="{6BC202D6-8E52-279B-5847-732C8A69AC59}"/>
              </a:ext>
            </a:extLst>
          </p:cNvPr>
          <p:cNvGraphicFramePr>
            <a:graphicFrameLocks noGrp="1"/>
          </p:cNvGraphicFramePr>
          <p:nvPr>
            <p:extLst>
              <p:ext uri="{D42A27DB-BD31-4B8C-83A1-F6EECF244321}">
                <p14:modId xmlns:p14="http://schemas.microsoft.com/office/powerpoint/2010/main" val="2659743006"/>
              </p:ext>
            </p:extLst>
          </p:nvPr>
        </p:nvGraphicFramePr>
        <p:xfrm>
          <a:off x="147079" y="1274926"/>
          <a:ext cx="11897837" cy="4358640"/>
        </p:xfrm>
        <a:graphic>
          <a:graphicData uri="http://schemas.openxmlformats.org/drawingml/2006/table">
            <a:tbl>
              <a:tblPr firstRow="1" bandRow="1">
                <a:tableStyleId>{5C22544A-7EE6-4342-B048-85BDC9FD1C3A}</a:tableStyleId>
              </a:tblPr>
              <a:tblGrid>
                <a:gridCol w="1057864">
                  <a:extLst>
                    <a:ext uri="{9D8B030D-6E8A-4147-A177-3AD203B41FA5}">
                      <a16:colId xmlns:a16="http://schemas.microsoft.com/office/drawing/2014/main" val="2014545702"/>
                    </a:ext>
                  </a:extLst>
                </a:gridCol>
                <a:gridCol w="886923">
                  <a:extLst>
                    <a:ext uri="{9D8B030D-6E8A-4147-A177-3AD203B41FA5}">
                      <a16:colId xmlns:a16="http://schemas.microsoft.com/office/drawing/2014/main" val="35869121"/>
                    </a:ext>
                  </a:extLst>
                </a:gridCol>
                <a:gridCol w="886923">
                  <a:extLst>
                    <a:ext uri="{9D8B030D-6E8A-4147-A177-3AD203B41FA5}">
                      <a16:colId xmlns:a16="http://schemas.microsoft.com/office/drawing/2014/main" val="2539245258"/>
                    </a:ext>
                  </a:extLst>
                </a:gridCol>
                <a:gridCol w="886923">
                  <a:extLst>
                    <a:ext uri="{9D8B030D-6E8A-4147-A177-3AD203B41FA5}">
                      <a16:colId xmlns:a16="http://schemas.microsoft.com/office/drawing/2014/main" val="2549679145"/>
                    </a:ext>
                  </a:extLst>
                </a:gridCol>
                <a:gridCol w="295641">
                  <a:extLst>
                    <a:ext uri="{9D8B030D-6E8A-4147-A177-3AD203B41FA5}">
                      <a16:colId xmlns:a16="http://schemas.microsoft.com/office/drawing/2014/main" val="577681537"/>
                    </a:ext>
                  </a:extLst>
                </a:gridCol>
                <a:gridCol w="295641">
                  <a:extLst>
                    <a:ext uri="{9D8B030D-6E8A-4147-A177-3AD203B41FA5}">
                      <a16:colId xmlns:a16="http://schemas.microsoft.com/office/drawing/2014/main" val="4220458359"/>
                    </a:ext>
                  </a:extLst>
                </a:gridCol>
                <a:gridCol w="295641">
                  <a:extLst>
                    <a:ext uri="{9D8B030D-6E8A-4147-A177-3AD203B41FA5}">
                      <a16:colId xmlns:a16="http://schemas.microsoft.com/office/drawing/2014/main" val="3679377895"/>
                    </a:ext>
                  </a:extLst>
                </a:gridCol>
                <a:gridCol w="886923">
                  <a:extLst>
                    <a:ext uri="{9D8B030D-6E8A-4147-A177-3AD203B41FA5}">
                      <a16:colId xmlns:a16="http://schemas.microsoft.com/office/drawing/2014/main" val="3922492475"/>
                    </a:ext>
                  </a:extLst>
                </a:gridCol>
                <a:gridCol w="295641">
                  <a:extLst>
                    <a:ext uri="{9D8B030D-6E8A-4147-A177-3AD203B41FA5}">
                      <a16:colId xmlns:a16="http://schemas.microsoft.com/office/drawing/2014/main" val="961850646"/>
                    </a:ext>
                  </a:extLst>
                </a:gridCol>
                <a:gridCol w="295641">
                  <a:extLst>
                    <a:ext uri="{9D8B030D-6E8A-4147-A177-3AD203B41FA5}">
                      <a16:colId xmlns:a16="http://schemas.microsoft.com/office/drawing/2014/main" val="49472277"/>
                    </a:ext>
                  </a:extLst>
                </a:gridCol>
                <a:gridCol w="295641">
                  <a:extLst>
                    <a:ext uri="{9D8B030D-6E8A-4147-A177-3AD203B41FA5}">
                      <a16:colId xmlns:a16="http://schemas.microsoft.com/office/drawing/2014/main" val="2847815162"/>
                    </a:ext>
                  </a:extLst>
                </a:gridCol>
                <a:gridCol w="355820">
                  <a:extLst>
                    <a:ext uri="{9D8B030D-6E8A-4147-A177-3AD203B41FA5}">
                      <a16:colId xmlns:a16="http://schemas.microsoft.com/office/drawing/2014/main" val="895612834"/>
                    </a:ext>
                  </a:extLst>
                </a:gridCol>
                <a:gridCol w="355820">
                  <a:extLst>
                    <a:ext uri="{9D8B030D-6E8A-4147-A177-3AD203B41FA5}">
                      <a16:colId xmlns:a16="http://schemas.microsoft.com/office/drawing/2014/main" val="2444558823"/>
                    </a:ext>
                  </a:extLst>
                </a:gridCol>
                <a:gridCol w="355820">
                  <a:extLst>
                    <a:ext uri="{9D8B030D-6E8A-4147-A177-3AD203B41FA5}">
                      <a16:colId xmlns:a16="http://schemas.microsoft.com/office/drawing/2014/main" val="2010475089"/>
                    </a:ext>
                  </a:extLst>
                </a:gridCol>
                <a:gridCol w="295641">
                  <a:extLst>
                    <a:ext uri="{9D8B030D-6E8A-4147-A177-3AD203B41FA5}">
                      <a16:colId xmlns:a16="http://schemas.microsoft.com/office/drawing/2014/main" val="3206137884"/>
                    </a:ext>
                  </a:extLst>
                </a:gridCol>
                <a:gridCol w="295641">
                  <a:extLst>
                    <a:ext uri="{9D8B030D-6E8A-4147-A177-3AD203B41FA5}">
                      <a16:colId xmlns:a16="http://schemas.microsoft.com/office/drawing/2014/main" val="3385554335"/>
                    </a:ext>
                  </a:extLst>
                </a:gridCol>
                <a:gridCol w="295641">
                  <a:extLst>
                    <a:ext uri="{9D8B030D-6E8A-4147-A177-3AD203B41FA5}">
                      <a16:colId xmlns:a16="http://schemas.microsoft.com/office/drawing/2014/main" val="3471273923"/>
                    </a:ext>
                  </a:extLst>
                </a:gridCol>
                <a:gridCol w="295641">
                  <a:extLst>
                    <a:ext uri="{9D8B030D-6E8A-4147-A177-3AD203B41FA5}">
                      <a16:colId xmlns:a16="http://schemas.microsoft.com/office/drawing/2014/main" val="1518523156"/>
                    </a:ext>
                  </a:extLst>
                </a:gridCol>
                <a:gridCol w="295641">
                  <a:extLst>
                    <a:ext uri="{9D8B030D-6E8A-4147-A177-3AD203B41FA5}">
                      <a16:colId xmlns:a16="http://schemas.microsoft.com/office/drawing/2014/main" val="3179001156"/>
                    </a:ext>
                  </a:extLst>
                </a:gridCol>
                <a:gridCol w="295641">
                  <a:extLst>
                    <a:ext uri="{9D8B030D-6E8A-4147-A177-3AD203B41FA5}">
                      <a16:colId xmlns:a16="http://schemas.microsoft.com/office/drawing/2014/main" val="3216853016"/>
                    </a:ext>
                  </a:extLst>
                </a:gridCol>
                <a:gridCol w="886923">
                  <a:extLst>
                    <a:ext uri="{9D8B030D-6E8A-4147-A177-3AD203B41FA5}">
                      <a16:colId xmlns:a16="http://schemas.microsoft.com/office/drawing/2014/main" val="124844259"/>
                    </a:ext>
                  </a:extLst>
                </a:gridCol>
                <a:gridCol w="903283">
                  <a:extLst>
                    <a:ext uri="{9D8B030D-6E8A-4147-A177-3AD203B41FA5}">
                      <a16:colId xmlns:a16="http://schemas.microsoft.com/office/drawing/2014/main" val="2458325411"/>
                    </a:ext>
                  </a:extLst>
                </a:gridCol>
                <a:gridCol w="886923">
                  <a:extLst>
                    <a:ext uri="{9D8B030D-6E8A-4147-A177-3AD203B41FA5}">
                      <a16:colId xmlns:a16="http://schemas.microsoft.com/office/drawing/2014/main" val="2041485998"/>
                    </a:ext>
                  </a:extLst>
                </a:gridCol>
              </a:tblGrid>
              <a:tr h="177108">
                <a:tc>
                  <a:txBody>
                    <a:bodyPr/>
                    <a:lstStyle/>
                    <a:p>
                      <a:r>
                        <a:rPr kumimoji="1" lang="ja-JP" altLang="en-US" sz="1600" dirty="0"/>
                        <a:t>年度</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0D2E4"/>
                    </a:solidFill>
                  </a:tcPr>
                </a:tc>
                <a:tc gridSpan="6">
                  <a:txBody>
                    <a:bodyPr/>
                    <a:lstStyle/>
                    <a:p>
                      <a:pPr algn="ctr"/>
                      <a:r>
                        <a:rPr kumimoji="1" lang="en-US" altLang="ja-JP" sz="1600" dirty="0"/>
                        <a:t>2024</a:t>
                      </a:r>
                      <a:r>
                        <a:rPr kumimoji="1" lang="ja-JP" altLang="en-US" sz="1600" dirty="0"/>
                        <a:t>年度</a:t>
                      </a:r>
                    </a:p>
                  </a:txBody>
                  <a:tcP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gridSpan="10">
                  <a:txBody>
                    <a:bodyPr/>
                    <a:lstStyle/>
                    <a:p>
                      <a:pPr algn="ctr"/>
                      <a:r>
                        <a:rPr kumimoji="1" lang="en-US" altLang="ja-JP" sz="1600" dirty="0"/>
                        <a:t>2025</a:t>
                      </a:r>
                      <a:r>
                        <a:rPr kumimoji="1" lang="ja-JP" altLang="en-US" sz="1600" dirty="0"/>
                        <a:t>年度</a:t>
                      </a:r>
                    </a:p>
                  </a:txBody>
                  <a:tcP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gridSpan="6">
                  <a:txBody>
                    <a:bodyPr/>
                    <a:lstStyle/>
                    <a:p>
                      <a:pPr algn="ctr"/>
                      <a:r>
                        <a:rPr kumimoji="1" lang="en-US" altLang="ja-JP" sz="1600" dirty="0"/>
                        <a:t>2026</a:t>
                      </a:r>
                      <a:r>
                        <a:rPr kumimoji="1" lang="ja-JP" altLang="en-US" sz="1600" dirty="0"/>
                        <a:t>年度</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721413322"/>
                  </a:ext>
                </a:extLst>
              </a:tr>
              <a:tr h="177108">
                <a:tc>
                  <a:txBody>
                    <a:bodyPr/>
                    <a:lstStyle/>
                    <a:p>
                      <a:r>
                        <a:rPr kumimoji="1" lang="en-US" altLang="ja-JP" sz="1600" b="1" dirty="0">
                          <a:solidFill>
                            <a:schemeClr val="bg1"/>
                          </a:solidFill>
                        </a:rPr>
                        <a:t>4</a:t>
                      </a:r>
                      <a:r>
                        <a:rPr kumimoji="1" lang="ja-JP" altLang="en-US" sz="1600" b="1" dirty="0">
                          <a:solidFill>
                            <a:schemeClr val="bg1"/>
                          </a:solidFill>
                        </a:rPr>
                        <a:t>半期</a:t>
                      </a:r>
                    </a:p>
                  </a:txBody>
                  <a:tcPr>
                    <a:lnL w="12700" cap="flat" cmpd="sng" algn="ctr">
                      <a:solidFill>
                        <a:schemeClr val="tx1"/>
                      </a:solidFill>
                      <a:prstDash val="solid"/>
                      <a:round/>
                      <a:headEnd type="none" w="med" len="med"/>
                      <a:tailEnd type="none" w="med" len="med"/>
                    </a:lnL>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gridSpan="3">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solidFill>
                      <a:schemeClr val="accent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gridSpan="3">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hMerge="1">
                  <a:txBody>
                    <a:bodyPr/>
                    <a:lstStyle/>
                    <a:p>
                      <a:pPr algn="ctr"/>
                      <a:endParaRPr kumimoji="1" lang="ja-JP" altLang="en-US" sz="1600" b="1" dirty="0">
                        <a:solidFill>
                          <a:schemeClr val="bg1"/>
                        </a:solidFill>
                      </a:endParaRPr>
                    </a:p>
                  </a:txBody>
                  <a:tcPr>
                    <a:solidFill>
                      <a:schemeClr val="accent1"/>
                    </a:solidFill>
                  </a:tcPr>
                </a:tc>
                <a:tc hMerge="1">
                  <a:txBody>
                    <a:bodyPr/>
                    <a:lstStyle/>
                    <a:p>
                      <a:pPr algn="ctr"/>
                      <a:endParaRPr kumimoji="1" lang="ja-JP" altLang="en-US" sz="1600" b="1" dirty="0">
                        <a:solidFill>
                          <a:schemeClr val="bg1"/>
                        </a:solidFill>
                      </a:endParaRPr>
                    </a:p>
                  </a:txBody>
                  <a:tcPr>
                    <a:solidFill>
                      <a:schemeClr val="accent1"/>
                    </a:solidFill>
                  </a:tcPr>
                </a:tc>
                <a:tc gridSpan="3">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hMerge="1">
                  <a:txBody>
                    <a:bodyPr/>
                    <a:lstStyle/>
                    <a:p>
                      <a:pPr algn="ctr"/>
                      <a:endParaRPr kumimoji="1" lang="ja-JP" altLang="en-US" sz="1600" b="1" dirty="0">
                        <a:solidFill>
                          <a:schemeClr val="bg1"/>
                        </a:solidFill>
                      </a:endParaRPr>
                    </a:p>
                  </a:txBody>
                  <a:tcPr>
                    <a:solidFill>
                      <a:schemeClr val="accent1"/>
                    </a:solidFill>
                  </a:tcPr>
                </a:tc>
                <a:tc hMerge="1">
                  <a:txBody>
                    <a:bodyPr/>
                    <a:lstStyle/>
                    <a:p>
                      <a:pPr algn="ctr"/>
                      <a:endParaRPr kumimoji="1" lang="ja-JP" altLang="en-US" sz="1600" b="1" dirty="0">
                        <a:solidFill>
                          <a:schemeClr val="bg1"/>
                        </a:solidFill>
                      </a:endParaRPr>
                    </a:p>
                  </a:txBody>
                  <a:tcPr>
                    <a:solidFill>
                      <a:schemeClr val="accent1"/>
                    </a:solidFill>
                  </a:tcPr>
                </a:tc>
                <a:tc gridSpan="3">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solidFill>
                      <a:schemeClr val="accent1"/>
                    </a:solidFill>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3180506745"/>
                  </a:ext>
                </a:extLst>
              </a:tr>
              <a:tr h="177108">
                <a:tc>
                  <a:txBody>
                    <a:bodyPr/>
                    <a:lstStyle/>
                    <a:p>
                      <a:r>
                        <a:rPr kumimoji="1" lang="ja-JP" altLang="en-US" sz="1600" dirty="0"/>
                        <a:t>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gridSpan="3">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gridSpan="3">
                  <a:txBody>
                    <a:bodyPr/>
                    <a:lstStyle/>
                    <a:p>
                      <a:endParaRPr kumimoji="1" lang="ja-JP" altLang="en-US" sz="1600"/>
                    </a:p>
                  </a:txBody>
                  <a:tcPr>
                    <a:lnB w="12700" cap="flat" cmpd="sng" algn="ctr">
                      <a:solidFill>
                        <a:schemeClr val="bg1">
                          <a:lumMod val="50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gridSpan="3">
                  <a:txBody>
                    <a:bodyPr/>
                    <a:lstStyle/>
                    <a:p>
                      <a:endParaRPr kumimoji="1" lang="ja-JP" altLang="en-US" sz="1600"/>
                    </a:p>
                  </a:txBody>
                  <a:tcPr>
                    <a:lnB w="12700" cap="flat" cmpd="sng" algn="ctr">
                      <a:solidFill>
                        <a:schemeClr val="bg1">
                          <a:lumMod val="50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bg1">
                          <a:lumMod val="50000"/>
                        </a:schemeClr>
                      </a:solidFill>
                      <a:prstDash val="lgDash"/>
                      <a:round/>
                      <a:headEnd type="none" w="med" len="med"/>
                      <a:tailEnd type="none" w="med" len="med"/>
                    </a:lnB>
                    <a:noFill/>
                  </a:tcPr>
                </a:tc>
                <a:extLst>
                  <a:ext uri="{0D108BD9-81ED-4DB2-BD59-A6C34878D82A}">
                    <a16:rowId xmlns:a16="http://schemas.microsoft.com/office/drawing/2014/main" val="2336351945"/>
                  </a:ext>
                </a:extLst>
              </a:tr>
              <a:tr h="177108">
                <a:tc>
                  <a:txBody>
                    <a:bodyPr/>
                    <a:lstStyle/>
                    <a:p>
                      <a:r>
                        <a:rPr kumimoji="1" lang="ja-JP" altLang="en-US" sz="1600" dirty="0"/>
                        <a:t>申請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solidFill>
                      <a:schemeClr val="accent4">
                        <a:lumMod val="20000"/>
                        <a:lumOff val="80000"/>
                      </a:schemeClr>
                    </a:solid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solidFill>
                      <a:schemeClr val="accent4">
                        <a:lumMod val="20000"/>
                        <a:lumOff val="80000"/>
                      </a:schemeClr>
                    </a:solidFill>
                  </a:tcPr>
                </a:tc>
                <a:tc gridSpan="4">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hMerge="1">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solidFill>
                      <a:schemeClr val="accent4">
                        <a:lumMod val="20000"/>
                        <a:lumOff val="80000"/>
                      </a:schemeClr>
                    </a:solidFill>
                  </a:tcPr>
                </a:tc>
                <a:tc gridSpan="3">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noFill/>
                  </a:tcPr>
                </a:tc>
                <a:extLst>
                  <a:ext uri="{0D108BD9-81ED-4DB2-BD59-A6C34878D82A}">
                    <a16:rowId xmlns:a16="http://schemas.microsoft.com/office/drawing/2014/main" val="590563775"/>
                  </a:ext>
                </a:extLst>
              </a:tr>
              <a:tr h="177108">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gridSpan="3">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gridSpan="3">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gridSpan="3">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gridSpan="3">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2749405541"/>
                  </a:ext>
                </a:extLst>
              </a:tr>
              <a:tr h="177108">
                <a:tc>
                  <a:txBody>
                    <a:bodyPr/>
                    <a:lstStyle/>
                    <a:p>
                      <a:r>
                        <a:rPr kumimoji="1" lang="ja-JP" altLang="en-US" sz="1600" dirty="0"/>
                        <a:t>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1572207"/>
                  </a:ext>
                </a:extLst>
              </a:tr>
              <a:tr h="177108">
                <a:tc>
                  <a:txBody>
                    <a:bodyPr/>
                    <a:lstStyle/>
                    <a:p>
                      <a:r>
                        <a:rPr kumimoji="1" lang="ja-JP" altLang="en-US" sz="1600" dirty="0"/>
                        <a:t>建築工事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754102764"/>
                  </a:ext>
                </a:extLst>
              </a:tr>
              <a:tr h="177108">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gridSpan="6">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40335030"/>
                  </a:ext>
                </a:extLst>
              </a:tr>
              <a:tr h="177108">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gridSpan="6">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extLst>
                  <a:ext uri="{0D108BD9-81ED-4DB2-BD59-A6C34878D82A}">
                    <a16:rowId xmlns:a16="http://schemas.microsoft.com/office/drawing/2014/main" val="327904550"/>
                  </a:ext>
                </a:extLst>
              </a:tr>
              <a:tr h="186823">
                <a:tc rowSpan="2">
                  <a:txBody>
                    <a:bodyPr/>
                    <a:lstStyle/>
                    <a:p>
                      <a:r>
                        <a:rPr kumimoji="1" lang="ja-JP" altLang="en-US" sz="1600" dirty="0"/>
                        <a:t>ガス設備工事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gridSpan="3">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gridSpan="6">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gridSpan="3">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extLst>
                  <a:ext uri="{0D108BD9-81ED-4DB2-BD59-A6C34878D82A}">
                    <a16:rowId xmlns:a16="http://schemas.microsoft.com/office/drawing/2014/main" val="3627177894"/>
                  </a:ext>
                </a:extLst>
              </a:tr>
              <a:tr h="177108">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extLst>
                  <a:ext uri="{0D108BD9-81ED-4DB2-BD59-A6C34878D82A}">
                    <a16:rowId xmlns:a16="http://schemas.microsoft.com/office/drawing/2014/main" val="2829056800"/>
                  </a:ext>
                </a:extLst>
              </a:tr>
              <a:tr h="177108">
                <a:tc>
                  <a:txBody>
                    <a:bodyPr/>
                    <a:lstStyle/>
                    <a:p>
                      <a:r>
                        <a:rPr kumimoji="1" lang="ja-JP" altLang="en-US" sz="1600" dirty="0"/>
                        <a:t>試験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gridSpan="3">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gridSpan="2">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93869934"/>
                  </a:ext>
                </a:extLst>
              </a:tr>
              <a:tr h="177108">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5950436"/>
                  </a:ext>
                </a:extLst>
              </a:tr>
            </a:tbl>
          </a:graphicData>
        </a:graphic>
      </p:graphicFrame>
      <p:sp>
        <p:nvSpPr>
          <p:cNvPr id="7" name="テキスト ボックス 6">
            <a:extLst>
              <a:ext uri="{FF2B5EF4-FFF2-40B4-BE49-F238E27FC236}">
                <a16:creationId xmlns:a16="http://schemas.microsoft.com/office/drawing/2014/main" id="{33E6AE26-6CC8-C05C-CF1A-C5ECEFE55D00}"/>
              </a:ext>
            </a:extLst>
          </p:cNvPr>
          <p:cNvSpPr txBox="1"/>
          <p:nvPr/>
        </p:nvSpPr>
        <p:spPr>
          <a:xfrm>
            <a:off x="1184870" y="1943222"/>
            <a:ext cx="1271251" cy="338554"/>
          </a:xfrm>
          <a:prstGeom prst="rect">
            <a:avLst/>
          </a:prstGeom>
          <a:noFill/>
        </p:spPr>
        <p:txBody>
          <a:bodyPr wrap="square" rtlCol="0">
            <a:spAutoFit/>
          </a:bodyPr>
          <a:lstStyle/>
          <a:p>
            <a:r>
              <a:rPr lang="ja-JP" altLang="en-US" sz="1600" dirty="0"/>
              <a:t>★日程案</a:t>
            </a:r>
            <a:endParaRPr lang="en-US" altLang="ja-JP" sz="1600" dirty="0"/>
          </a:p>
        </p:txBody>
      </p:sp>
      <p:sp>
        <p:nvSpPr>
          <p:cNvPr id="9" name="テキスト ボックス 8">
            <a:extLst>
              <a:ext uri="{FF2B5EF4-FFF2-40B4-BE49-F238E27FC236}">
                <a16:creationId xmlns:a16="http://schemas.microsoft.com/office/drawing/2014/main" id="{FE950390-F01D-20AD-1D14-61BF648D657D}"/>
              </a:ext>
            </a:extLst>
          </p:cNvPr>
          <p:cNvSpPr txBox="1"/>
          <p:nvPr/>
        </p:nvSpPr>
        <p:spPr>
          <a:xfrm>
            <a:off x="2987751" y="1935929"/>
            <a:ext cx="1839430" cy="338554"/>
          </a:xfrm>
          <a:prstGeom prst="rect">
            <a:avLst/>
          </a:prstGeom>
          <a:noFill/>
        </p:spPr>
        <p:txBody>
          <a:bodyPr wrap="square" rtlCol="0">
            <a:spAutoFit/>
          </a:bodyPr>
          <a:lstStyle/>
          <a:p>
            <a:pPr algn="ctr"/>
            <a:r>
              <a:rPr lang="ja-JP" altLang="en-US" sz="1600" dirty="0"/>
              <a:t>予算案検討</a:t>
            </a:r>
            <a:endParaRPr lang="en-US" altLang="ja-JP" sz="1600" dirty="0"/>
          </a:p>
        </p:txBody>
      </p:sp>
      <p:sp>
        <p:nvSpPr>
          <p:cNvPr id="12" name="テキスト ボックス 11">
            <a:extLst>
              <a:ext uri="{FF2B5EF4-FFF2-40B4-BE49-F238E27FC236}">
                <a16:creationId xmlns:a16="http://schemas.microsoft.com/office/drawing/2014/main" id="{88EC4EE1-B9D7-8775-77A1-A6782E987E2B}"/>
              </a:ext>
            </a:extLst>
          </p:cNvPr>
          <p:cNvSpPr txBox="1"/>
          <p:nvPr/>
        </p:nvSpPr>
        <p:spPr>
          <a:xfrm>
            <a:off x="2136148" y="2955190"/>
            <a:ext cx="2533718" cy="338554"/>
          </a:xfrm>
          <a:prstGeom prst="rect">
            <a:avLst/>
          </a:prstGeom>
          <a:noFill/>
        </p:spPr>
        <p:txBody>
          <a:bodyPr wrap="square" rtlCol="0">
            <a:spAutoFit/>
          </a:bodyPr>
          <a:lstStyle/>
          <a:p>
            <a:pPr algn="ctr"/>
            <a:r>
              <a:rPr lang="ja-JP" altLang="en-US" sz="1600" dirty="0"/>
              <a:t>置場設計・積算</a:t>
            </a:r>
            <a:endParaRPr lang="en-US" altLang="ja-JP" sz="1600" dirty="0"/>
          </a:p>
        </p:txBody>
      </p:sp>
      <p:sp>
        <p:nvSpPr>
          <p:cNvPr id="14" name="テキスト ボックス 13">
            <a:extLst>
              <a:ext uri="{FF2B5EF4-FFF2-40B4-BE49-F238E27FC236}">
                <a16:creationId xmlns:a16="http://schemas.microsoft.com/office/drawing/2014/main" id="{93D365C4-B81C-F1D6-9FA9-72547C4CCCF5}"/>
              </a:ext>
            </a:extLst>
          </p:cNvPr>
          <p:cNvSpPr txBox="1"/>
          <p:nvPr/>
        </p:nvSpPr>
        <p:spPr>
          <a:xfrm>
            <a:off x="4683092" y="5697301"/>
            <a:ext cx="2513086" cy="338554"/>
          </a:xfrm>
          <a:prstGeom prst="rect">
            <a:avLst/>
          </a:prstGeom>
          <a:noFill/>
        </p:spPr>
        <p:txBody>
          <a:bodyPr wrap="square" rtlCol="0">
            <a:spAutoFit/>
          </a:bodyPr>
          <a:lstStyle/>
          <a:p>
            <a:r>
              <a:rPr lang="ja-JP" altLang="en-US" sz="1600" b="1" dirty="0">
                <a:solidFill>
                  <a:schemeClr val="accent2"/>
                </a:solidFill>
              </a:rPr>
              <a:t>最短発注（</a:t>
            </a:r>
            <a:r>
              <a:rPr lang="en-US" altLang="ja-JP" sz="1600" b="1" dirty="0">
                <a:solidFill>
                  <a:schemeClr val="accent2"/>
                </a:solidFill>
              </a:rPr>
              <a:t>2025</a:t>
            </a:r>
            <a:r>
              <a:rPr lang="ja-JP" altLang="en-US" sz="1600" b="1" dirty="0">
                <a:solidFill>
                  <a:schemeClr val="accent2"/>
                </a:solidFill>
              </a:rPr>
              <a:t>年</a:t>
            </a:r>
            <a:r>
              <a:rPr lang="en-US" altLang="ja-JP" sz="1600" b="1" dirty="0">
                <a:solidFill>
                  <a:schemeClr val="accent2"/>
                </a:solidFill>
              </a:rPr>
              <a:t>4</a:t>
            </a:r>
            <a:r>
              <a:rPr lang="ja-JP" altLang="en-US" sz="1600" b="1" dirty="0">
                <a:solidFill>
                  <a:schemeClr val="accent2"/>
                </a:solidFill>
              </a:rPr>
              <a:t>月）</a:t>
            </a:r>
            <a:endParaRPr lang="en-US" altLang="ja-JP" sz="1600" b="1" dirty="0">
              <a:solidFill>
                <a:schemeClr val="accent2"/>
              </a:solidFill>
            </a:endParaRPr>
          </a:p>
        </p:txBody>
      </p:sp>
      <p:sp>
        <p:nvSpPr>
          <p:cNvPr id="20" name="テキスト ボックス 19">
            <a:extLst>
              <a:ext uri="{FF2B5EF4-FFF2-40B4-BE49-F238E27FC236}">
                <a16:creationId xmlns:a16="http://schemas.microsoft.com/office/drawing/2014/main" id="{4F4150A7-158F-90E2-0625-1926737263A2}"/>
              </a:ext>
            </a:extLst>
          </p:cNvPr>
          <p:cNvSpPr txBox="1"/>
          <p:nvPr/>
        </p:nvSpPr>
        <p:spPr>
          <a:xfrm>
            <a:off x="7865996" y="4968405"/>
            <a:ext cx="1332377" cy="338554"/>
          </a:xfrm>
          <a:prstGeom prst="rect">
            <a:avLst/>
          </a:prstGeom>
          <a:noFill/>
        </p:spPr>
        <p:txBody>
          <a:bodyPr wrap="square" rtlCol="0">
            <a:spAutoFit/>
          </a:bodyPr>
          <a:lstStyle/>
          <a:p>
            <a:pPr algn="ctr"/>
            <a:r>
              <a:rPr lang="ja-JP" altLang="en-US" sz="1600" dirty="0"/>
              <a:t>試運転調整</a:t>
            </a:r>
            <a:endParaRPr lang="en-US" altLang="ja-JP" sz="1600" dirty="0"/>
          </a:p>
        </p:txBody>
      </p:sp>
      <p:sp>
        <p:nvSpPr>
          <p:cNvPr id="26" name="テキスト ボックス 25">
            <a:extLst>
              <a:ext uri="{FF2B5EF4-FFF2-40B4-BE49-F238E27FC236}">
                <a16:creationId xmlns:a16="http://schemas.microsoft.com/office/drawing/2014/main" id="{4EBD30EA-C329-BE56-0C0B-95E6025D1E1B}"/>
              </a:ext>
            </a:extLst>
          </p:cNvPr>
          <p:cNvSpPr txBox="1"/>
          <p:nvPr/>
        </p:nvSpPr>
        <p:spPr>
          <a:xfrm>
            <a:off x="8153400" y="2304884"/>
            <a:ext cx="3018644" cy="338554"/>
          </a:xfrm>
          <a:prstGeom prst="rect">
            <a:avLst/>
          </a:prstGeom>
          <a:noFill/>
        </p:spPr>
        <p:txBody>
          <a:bodyPr wrap="square" rtlCol="0">
            <a:spAutoFit/>
          </a:bodyPr>
          <a:lstStyle/>
          <a:p>
            <a:pPr algn="ctr"/>
            <a:r>
              <a:rPr lang="ja-JP" altLang="en-US" sz="1600" dirty="0"/>
              <a:t>特定高圧ガス消費届</a:t>
            </a:r>
            <a:r>
              <a:rPr lang="en-US" altLang="ja-JP" sz="1600" dirty="0"/>
              <a:t>,</a:t>
            </a:r>
            <a:r>
              <a:rPr lang="ja-JP" altLang="en-US" sz="1600" dirty="0"/>
              <a:t>完成検査</a:t>
            </a:r>
            <a:endParaRPr lang="en-US" altLang="ja-JP" sz="1600" dirty="0"/>
          </a:p>
        </p:txBody>
      </p:sp>
      <p:cxnSp>
        <p:nvCxnSpPr>
          <p:cNvPr id="29" name="直線コネクタ 28">
            <a:extLst>
              <a:ext uri="{FF2B5EF4-FFF2-40B4-BE49-F238E27FC236}">
                <a16:creationId xmlns:a16="http://schemas.microsoft.com/office/drawing/2014/main" id="{A2D14915-66C4-F473-24FC-B6B7CC96DE54}"/>
              </a:ext>
            </a:extLst>
          </p:cNvPr>
          <p:cNvCxnSpPr>
            <a:cxnSpLocks/>
          </p:cNvCxnSpPr>
          <p:nvPr/>
        </p:nvCxnSpPr>
        <p:spPr>
          <a:xfrm>
            <a:off x="8467162" y="1950659"/>
            <a:ext cx="0" cy="3666288"/>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15" name="タイトル 3">
            <a:extLst>
              <a:ext uri="{FF2B5EF4-FFF2-40B4-BE49-F238E27FC236}">
                <a16:creationId xmlns:a16="http://schemas.microsoft.com/office/drawing/2014/main" id="{01897A97-4E32-4FF0-C0BE-19BB11608953}"/>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3. </a:t>
            </a:r>
            <a:r>
              <a:rPr lang="ja-JP" altLang="en-US" sz="1600" dirty="0"/>
              <a:t>工程案</a:t>
            </a:r>
          </a:p>
        </p:txBody>
      </p:sp>
      <p:sp>
        <p:nvSpPr>
          <p:cNvPr id="30" name="テキスト ボックス 29">
            <a:extLst>
              <a:ext uri="{FF2B5EF4-FFF2-40B4-BE49-F238E27FC236}">
                <a16:creationId xmlns:a16="http://schemas.microsoft.com/office/drawing/2014/main" id="{DAB86647-8F90-099D-52BE-314CB8DFA642}"/>
              </a:ext>
            </a:extLst>
          </p:cNvPr>
          <p:cNvSpPr txBox="1"/>
          <p:nvPr/>
        </p:nvSpPr>
        <p:spPr>
          <a:xfrm>
            <a:off x="8449713" y="5697301"/>
            <a:ext cx="2525808" cy="338554"/>
          </a:xfrm>
          <a:prstGeom prst="rect">
            <a:avLst/>
          </a:prstGeom>
          <a:noFill/>
        </p:spPr>
        <p:txBody>
          <a:bodyPr wrap="square" rtlCol="0">
            <a:spAutoFit/>
          </a:bodyPr>
          <a:lstStyle/>
          <a:p>
            <a:r>
              <a:rPr lang="ja-JP" altLang="en-US" sz="1600" b="1" dirty="0">
                <a:solidFill>
                  <a:schemeClr val="accent2"/>
                </a:solidFill>
              </a:rPr>
              <a:t>運用開始（</a:t>
            </a:r>
            <a:r>
              <a:rPr lang="en-US" altLang="ja-JP" sz="1600" b="1" dirty="0">
                <a:solidFill>
                  <a:schemeClr val="accent2"/>
                </a:solidFill>
              </a:rPr>
              <a:t>2026</a:t>
            </a:r>
            <a:r>
              <a:rPr lang="ja-JP" altLang="en-US" sz="1600" b="1" dirty="0">
                <a:solidFill>
                  <a:schemeClr val="accent2"/>
                </a:solidFill>
              </a:rPr>
              <a:t>年</a:t>
            </a:r>
            <a:r>
              <a:rPr lang="en-US" altLang="ja-JP" sz="1600" b="1" dirty="0">
                <a:solidFill>
                  <a:schemeClr val="accent2"/>
                </a:solidFill>
              </a:rPr>
              <a:t>4</a:t>
            </a:r>
            <a:r>
              <a:rPr lang="ja-JP" altLang="en-US" sz="1600" b="1" dirty="0">
                <a:solidFill>
                  <a:schemeClr val="accent2"/>
                </a:solidFill>
              </a:rPr>
              <a:t>月）</a:t>
            </a:r>
            <a:endParaRPr lang="en-US" altLang="ja-JP" sz="1600" b="1" dirty="0">
              <a:solidFill>
                <a:schemeClr val="accent2"/>
              </a:solidFill>
            </a:endParaRPr>
          </a:p>
        </p:txBody>
      </p:sp>
      <p:sp>
        <p:nvSpPr>
          <p:cNvPr id="18" name="テキスト ボックス 17">
            <a:extLst>
              <a:ext uri="{FF2B5EF4-FFF2-40B4-BE49-F238E27FC236}">
                <a16:creationId xmlns:a16="http://schemas.microsoft.com/office/drawing/2014/main" id="{EF4EF735-8314-C1C5-71EE-53A4643864AD}"/>
              </a:ext>
            </a:extLst>
          </p:cNvPr>
          <p:cNvSpPr txBox="1"/>
          <p:nvPr/>
        </p:nvSpPr>
        <p:spPr>
          <a:xfrm>
            <a:off x="2209800" y="2304884"/>
            <a:ext cx="3486116" cy="523220"/>
          </a:xfrm>
          <a:prstGeom prst="rect">
            <a:avLst/>
          </a:prstGeom>
          <a:noFill/>
        </p:spPr>
        <p:txBody>
          <a:bodyPr wrap="square" rtlCol="0">
            <a:spAutoFit/>
          </a:bodyPr>
          <a:lstStyle/>
          <a:p>
            <a:pPr algn="ctr"/>
            <a:r>
              <a:rPr lang="ja-JP" altLang="en-US" sz="1400" dirty="0"/>
              <a:t>高圧ガス貯蔵申請・消防関係届出：</a:t>
            </a:r>
            <a:endParaRPr lang="en-US" altLang="ja-JP" sz="1400" dirty="0"/>
          </a:p>
          <a:p>
            <a:pPr algn="ctr"/>
            <a:r>
              <a:rPr lang="ja-JP" altLang="en-US" sz="1400" dirty="0"/>
              <a:t>県庁高圧ガス担当部署協議・申請書作成</a:t>
            </a:r>
            <a:endParaRPr lang="en-US" altLang="ja-JP" sz="1400" dirty="0"/>
          </a:p>
        </p:txBody>
      </p:sp>
      <p:cxnSp>
        <p:nvCxnSpPr>
          <p:cNvPr id="19" name="直線コネクタ 18">
            <a:extLst>
              <a:ext uri="{FF2B5EF4-FFF2-40B4-BE49-F238E27FC236}">
                <a16:creationId xmlns:a16="http://schemas.microsoft.com/office/drawing/2014/main" id="{FC45F449-647B-0E18-4F3F-5DAC25FE4728}"/>
              </a:ext>
            </a:extLst>
          </p:cNvPr>
          <p:cNvCxnSpPr>
            <a:cxnSpLocks/>
          </p:cNvCxnSpPr>
          <p:nvPr/>
        </p:nvCxnSpPr>
        <p:spPr>
          <a:xfrm>
            <a:off x="2469551" y="1955128"/>
            <a:ext cx="0" cy="3657350"/>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92C8FC54-E7D6-6998-3A71-50F72EACCB3D}"/>
              </a:ext>
            </a:extLst>
          </p:cNvPr>
          <p:cNvSpPr txBox="1"/>
          <p:nvPr/>
        </p:nvSpPr>
        <p:spPr>
          <a:xfrm>
            <a:off x="3885066" y="3293744"/>
            <a:ext cx="892955" cy="338554"/>
          </a:xfrm>
          <a:prstGeom prst="rect">
            <a:avLst/>
          </a:prstGeom>
          <a:noFill/>
        </p:spPr>
        <p:txBody>
          <a:bodyPr wrap="square" rtlCol="0">
            <a:spAutoFit/>
          </a:bodyPr>
          <a:lstStyle/>
          <a:p>
            <a:pPr algn="ctr"/>
            <a:r>
              <a:rPr lang="ja-JP" altLang="en-US" sz="1600" dirty="0"/>
              <a:t>杭納期</a:t>
            </a:r>
            <a:endParaRPr lang="en-US" altLang="ja-JP" sz="1600" dirty="0"/>
          </a:p>
        </p:txBody>
      </p:sp>
      <p:sp>
        <p:nvSpPr>
          <p:cNvPr id="31" name="テキスト ボックス 30">
            <a:extLst>
              <a:ext uri="{FF2B5EF4-FFF2-40B4-BE49-F238E27FC236}">
                <a16:creationId xmlns:a16="http://schemas.microsoft.com/office/drawing/2014/main" id="{F5D17D63-01EE-243B-4945-4E67627AD982}"/>
              </a:ext>
            </a:extLst>
          </p:cNvPr>
          <p:cNvSpPr txBox="1"/>
          <p:nvPr/>
        </p:nvSpPr>
        <p:spPr>
          <a:xfrm>
            <a:off x="5666419" y="3636611"/>
            <a:ext cx="1914129" cy="338554"/>
          </a:xfrm>
          <a:prstGeom prst="rect">
            <a:avLst/>
          </a:prstGeom>
          <a:noFill/>
        </p:spPr>
        <p:txBody>
          <a:bodyPr wrap="square" rtlCol="0">
            <a:spAutoFit/>
          </a:bodyPr>
          <a:lstStyle/>
          <a:p>
            <a:pPr algn="ctr"/>
            <a:r>
              <a:rPr lang="ja-JP" altLang="en-US" sz="1600" dirty="0"/>
              <a:t>建築工事</a:t>
            </a:r>
            <a:endParaRPr lang="en-US" altLang="ja-JP" sz="1600" dirty="0"/>
          </a:p>
        </p:txBody>
      </p:sp>
      <p:sp>
        <p:nvSpPr>
          <p:cNvPr id="32" name="テキスト ボックス 31">
            <a:extLst>
              <a:ext uri="{FF2B5EF4-FFF2-40B4-BE49-F238E27FC236}">
                <a16:creationId xmlns:a16="http://schemas.microsoft.com/office/drawing/2014/main" id="{63266648-A7B6-2E98-BE4F-EE49F176FC33}"/>
              </a:ext>
            </a:extLst>
          </p:cNvPr>
          <p:cNvSpPr txBox="1"/>
          <p:nvPr/>
        </p:nvSpPr>
        <p:spPr>
          <a:xfrm>
            <a:off x="5799167" y="3952743"/>
            <a:ext cx="2187629" cy="338554"/>
          </a:xfrm>
          <a:prstGeom prst="rect">
            <a:avLst/>
          </a:prstGeom>
          <a:noFill/>
        </p:spPr>
        <p:txBody>
          <a:bodyPr wrap="square" rtlCol="0">
            <a:spAutoFit/>
          </a:bodyPr>
          <a:lstStyle/>
          <a:p>
            <a:pPr algn="ctr"/>
            <a:r>
              <a:rPr lang="ja-JP" altLang="en-US" sz="1600" dirty="0"/>
              <a:t>その他付帯設備工事</a:t>
            </a:r>
            <a:endParaRPr lang="en-US" altLang="ja-JP" sz="1600" dirty="0"/>
          </a:p>
        </p:txBody>
      </p:sp>
      <p:sp>
        <p:nvSpPr>
          <p:cNvPr id="33" name="テキスト ボックス 32">
            <a:extLst>
              <a:ext uri="{FF2B5EF4-FFF2-40B4-BE49-F238E27FC236}">
                <a16:creationId xmlns:a16="http://schemas.microsoft.com/office/drawing/2014/main" id="{4F593C1C-97D0-A670-1F02-A387D45943C7}"/>
              </a:ext>
            </a:extLst>
          </p:cNvPr>
          <p:cNvSpPr txBox="1"/>
          <p:nvPr/>
        </p:nvSpPr>
        <p:spPr>
          <a:xfrm>
            <a:off x="5666419" y="4320080"/>
            <a:ext cx="1914129" cy="338554"/>
          </a:xfrm>
          <a:prstGeom prst="rect">
            <a:avLst/>
          </a:prstGeom>
          <a:noFill/>
        </p:spPr>
        <p:txBody>
          <a:bodyPr wrap="square" rtlCol="0">
            <a:spAutoFit/>
          </a:bodyPr>
          <a:lstStyle/>
          <a:p>
            <a:pPr algn="ctr"/>
            <a:r>
              <a:rPr lang="ja-JP" altLang="en-US" sz="1600" dirty="0"/>
              <a:t>機器手配</a:t>
            </a:r>
            <a:endParaRPr lang="en-US" altLang="ja-JP" sz="1600" dirty="0"/>
          </a:p>
        </p:txBody>
      </p:sp>
      <p:sp>
        <p:nvSpPr>
          <p:cNvPr id="34" name="テキスト ボックス 33">
            <a:extLst>
              <a:ext uri="{FF2B5EF4-FFF2-40B4-BE49-F238E27FC236}">
                <a16:creationId xmlns:a16="http://schemas.microsoft.com/office/drawing/2014/main" id="{07C7E288-1F3A-EE93-42AC-0ED341A9FB29}"/>
              </a:ext>
            </a:extLst>
          </p:cNvPr>
          <p:cNvSpPr txBox="1"/>
          <p:nvPr/>
        </p:nvSpPr>
        <p:spPr>
          <a:xfrm>
            <a:off x="7524988" y="4629851"/>
            <a:ext cx="2187629" cy="338554"/>
          </a:xfrm>
          <a:prstGeom prst="rect">
            <a:avLst/>
          </a:prstGeom>
          <a:noFill/>
        </p:spPr>
        <p:txBody>
          <a:bodyPr wrap="square" rtlCol="0">
            <a:spAutoFit/>
          </a:bodyPr>
          <a:lstStyle/>
          <a:p>
            <a:pPr algn="ctr"/>
            <a:r>
              <a:rPr lang="ja-JP" altLang="en-US" sz="1600" dirty="0"/>
              <a:t>機器据付・配管工事</a:t>
            </a:r>
            <a:endParaRPr lang="en-US" altLang="ja-JP" sz="1600" dirty="0"/>
          </a:p>
        </p:txBody>
      </p:sp>
      <p:cxnSp>
        <p:nvCxnSpPr>
          <p:cNvPr id="36" name="直線コネクタ 35">
            <a:extLst>
              <a:ext uri="{FF2B5EF4-FFF2-40B4-BE49-F238E27FC236}">
                <a16:creationId xmlns:a16="http://schemas.microsoft.com/office/drawing/2014/main" id="{1B4C198E-1411-6260-C59C-154C5DDC2873}"/>
              </a:ext>
            </a:extLst>
          </p:cNvPr>
          <p:cNvCxnSpPr>
            <a:cxnSpLocks/>
          </p:cNvCxnSpPr>
          <p:nvPr/>
        </p:nvCxnSpPr>
        <p:spPr>
          <a:xfrm>
            <a:off x="4748926" y="1953974"/>
            <a:ext cx="12722" cy="3659658"/>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AC5C3AD5-968B-802A-3C8D-0D04B179BEA7}"/>
              </a:ext>
            </a:extLst>
          </p:cNvPr>
          <p:cNvSpPr txBox="1"/>
          <p:nvPr/>
        </p:nvSpPr>
        <p:spPr>
          <a:xfrm>
            <a:off x="2070309" y="5697301"/>
            <a:ext cx="771623" cy="338554"/>
          </a:xfrm>
          <a:prstGeom prst="rect">
            <a:avLst/>
          </a:prstGeom>
          <a:noFill/>
        </p:spPr>
        <p:txBody>
          <a:bodyPr wrap="square" rtlCol="0">
            <a:spAutoFit/>
          </a:bodyPr>
          <a:lstStyle/>
          <a:p>
            <a:pPr algn="ctr"/>
            <a:r>
              <a:rPr lang="ja-JP" altLang="en-US" sz="1600" b="1" dirty="0">
                <a:solidFill>
                  <a:srgbClr val="C00000"/>
                </a:solidFill>
              </a:rPr>
              <a:t>現在</a:t>
            </a:r>
            <a:endParaRPr lang="en-US" altLang="ja-JP" sz="1600" b="1" dirty="0">
              <a:solidFill>
                <a:srgbClr val="C00000"/>
              </a:solidFill>
            </a:endParaRPr>
          </a:p>
        </p:txBody>
      </p:sp>
      <p:sp>
        <p:nvSpPr>
          <p:cNvPr id="41" name="正方形/長方形 40">
            <a:extLst>
              <a:ext uri="{FF2B5EF4-FFF2-40B4-BE49-F238E27FC236}">
                <a16:creationId xmlns:a16="http://schemas.microsoft.com/office/drawing/2014/main" id="{75B0E9A6-0B88-6132-F6A8-25BE7A357CA7}"/>
              </a:ext>
            </a:extLst>
          </p:cNvPr>
          <p:cNvSpPr/>
          <p:nvPr/>
        </p:nvSpPr>
        <p:spPr>
          <a:xfrm>
            <a:off x="10019071" y="370359"/>
            <a:ext cx="1539839" cy="6463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最新版</a:t>
            </a:r>
          </a:p>
        </p:txBody>
      </p:sp>
    </p:spTree>
    <p:extLst>
      <p:ext uri="{BB962C8B-B14F-4D97-AF65-F5344CB8AC3E}">
        <p14:creationId xmlns:p14="http://schemas.microsoft.com/office/powerpoint/2010/main" val="1058366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16</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31046"/>
            <a:ext cx="9874329" cy="543781"/>
          </a:xfrm>
        </p:spPr>
        <p:txBody>
          <a:bodyPr/>
          <a:lstStyle/>
          <a:p>
            <a:r>
              <a:rPr kumimoji="1" lang="ja-JP" altLang="en-US" sz="3600" dirty="0"/>
              <a:t>工程案：</a:t>
            </a:r>
            <a:r>
              <a:rPr kumimoji="1" lang="en-US" altLang="ja-JP" sz="3600" dirty="0"/>
              <a:t>0.5MW P2G</a:t>
            </a:r>
            <a:r>
              <a:rPr kumimoji="1" lang="ja-JP" altLang="en-US" sz="3600" dirty="0"/>
              <a:t>工事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graphicFrame>
        <p:nvGraphicFramePr>
          <p:cNvPr id="21" name="表 21">
            <a:extLst>
              <a:ext uri="{FF2B5EF4-FFF2-40B4-BE49-F238E27FC236}">
                <a16:creationId xmlns:a16="http://schemas.microsoft.com/office/drawing/2014/main" id="{88F4A231-CEB3-609D-0B50-96CBC4044B37}"/>
              </a:ext>
            </a:extLst>
          </p:cNvPr>
          <p:cNvGraphicFramePr>
            <a:graphicFrameLocks noGrp="1"/>
          </p:cNvGraphicFramePr>
          <p:nvPr>
            <p:extLst>
              <p:ext uri="{D42A27DB-BD31-4B8C-83A1-F6EECF244321}">
                <p14:modId xmlns:p14="http://schemas.microsoft.com/office/powerpoint/2010/main" val="4034074066"/>
              </p:ext>
            </p:extLst>
          </p:nvPr>
        </p:nvGraphicFramePr>
        <p:xfrm>
          <a:off x="147079" y="1144292"/>
          <a:ext cx="11897841" cy="3017520"/>
        </p:xfrm>
        <a:graphic>
          <a:graphicData uri="http://schemas.openxmlformats.org/drawingml/2006/table">
            <a:tbl>
              <a:tblPr firstRow="1" bandRow="1">
                <a:tableStyleId>{5C22544A-7EE6-4342-B048-85BDC9FD1C3A}</a:tableStyleId>
              </a:tblPr>
              <a:tblGrid>
                <a:gridCol w="1075665">
                  <a:extLst>
                    <a:ext uri="{9D8B030D-6E8A-4147-A177-3AD203B41FA5}">
                      <a16:colId xmlns:a16="http://schemas.microsoft.com/office/drawing/2014/main" val="2014545702"/>
                    </a:ext>
                  </a:extLst>
                </a:gridCol>
                <a:gridCol w="901848">
                  <a:extLst>
                    <a:ext uri="{9D8B030D-6E8A-4147-A177-3AD203B41FA5}">
                      <a16:colId xmlns:a16="http://schemas.microsoft.com/office/drawing/2014/main" val="35869121"/>
                    </a:ext>
                  </a:extLst>
                </a:gridCol>
                <a:gridCol w="901848">
                  <a:extLst>
                    <a:ext uri="{9D8B030D-6E8A-4147-A177-3AD203B41FA5}">
                      <a16:colId xmlns:a16="http://schemas.microsoft.com/office/drawing/2014/main" val="2539245258"/>
                    </a:ext>
                  </a:extLst>
                </a:gridCol>
                <a:gridCol w="901848">
                  <a:extLst>
                    <a:ext uri="{9D8B030D-6E8A-4147-A177-3AD203B41FA5}">
                      <a16:colId xmlns:a16="http://schemas.microsoft.com/office/drawing/2014/main" val="2549679145"/>
                    </a:ext>
                  </a:extLst>
                </a:gridCol>
                <a:gridCol w="901848">
                  <a:extLst>
                    <a:ext uri="{9D8B030D-6E8A-4147-A177-3AD203B41FA5}">
                      <a16:colId xmlns:a16="http://schemas.microsoft.com/office/drawing/2014/main" val="577681537"/>
                    </a:ext>
                  </a:extLst>
                </a:gridCol>
                <a:gridCol w="901848">
                  <a:extLst>
                    <a:ext uri="{9D8B030D-6E8A-4147-A177-3AD203B41FA5}">
                      <a16:colId xmlns:a16="http://schemas.microsoft.com/office/drawing/2014/main" val="3922492475"/>
                    </a:ext>
                  </a:extLst>
                </a:gridCol>
                <a:gridCol w="901848">
                  <a:extLst>
                    <a:ext uri="{9D8B030D-6E8A-4147-A177-3AD203B41FA5}">
                      <a16:colId xmlns:a16="http://schemas.microsoft.com/office/drawing/2014/main" val="961850646"/>
                    </a:ext>
                  </a:extLst>
                </a:gridCol>
                <a:gridCol w="901848">
                  <a:extLst>
                    <a:ext uri="{9D8B030D-6E8A-4147-A177-3AD203B41FA5}">
                      <a16:colId xmlns:a16="http://schemas.microsoft.com/office/drawing/2014/main" val="895612834"/>
                    </a:ext>
                  </a:extLst>
                </a:gridCol>
                <a:gridCol w="901848">
                  <a:extLst>
                    <a:ext uri="{9D8B030D-6E8A-4147-A177-3AD203B41FA5}">
                      <a16:colId xmlns:a16="http://schemas.microsoft.com/office/drawing/2014/main" val="3206137884"/>
                    </a:ext>
                  </a:extLst>
                </a:gridCol>
                <a:gridCol w="901848">
                  <a:extLst>
                    <a:ext uri="{9D8B030D-6E8A-4147-A177-3AD203B41FA5}">
                      <a16:colId xmlns:a16="http://schemas.microsoft.com/office/drawing/2014/main" val="1518523156"/>
                    </a:ext>
                  </a:extLst>
                </a:gridCol>
                <a:gridCol w="901848">
                  <a:extLst>
                    <a:ext uri="{9D8B030D-6E8A-4147-A177-3AD203B41FA5}">
                      <a16:colId xmlns:a16="http://schemas.microsoft.com/office/drawing/2014/main" val="124844259"/>
                    </a:ext>
                  </a:extLst>
                </a:gridCol>
                <a:gridCol w="901848">
                  <a:extLst>
                    <a:ext uri="{9D8B030D-6E8A-4147-A177-3AD203B41FA5}">
                      <a16:colId xmlns:a16="http://schemas.microsoft.com/office/drawing/2014/main" val="2458325411"/>
                    </a:ext>
                  </a:extLst>
                </a:gridCol>
                <a:gridCol w="901848">
                  <a:extLst>
                    <a:ext uri="{9D8B030D-6E8A-4147-A177-3AD203B41FA5}">
                      <a16:colId xmlns:a16="http://schemas.microsoft.com/office/drawing/2014/main" val="2041485998"/>
                    </a:ext>
                  </a:extLst>
                </a:gridCol>
              </a:tblGrid>
              <a:tr h="158662">
                <a:tc>
                  <a:txBody>
                    <a:bodyPr/>
                    <a:lstStyle/>
                    <a:p>
                      <a:r>
                        <a:rPr kumimoji="1" lang="ja-JP" altLang="en-US" sz="1600" dirty="0"/>
                        <a:t>年度</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0D2E4"/>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2024</a:t>
                      </a:r>
                      <a:r>
                        <a:rPr kumimoji="1" lang="ja-JP" altLang="en-US" sz="1600" dirty="0"/>
                        <a:t>年度</a:t>
                      </a:r>
                    </a:p>
                  </a:txBody>
                  <a:tcP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600" dirty="0"/>
                        <a:t>2025</a:t>
                      </a:r>
                      <a:r>
                        <a:rPr kumimoji="1" lang="ja-JP" altLang="en-US" sz="1600" dirty="0"/>
                        <a:t>年度</a:t>
                      </a:r>
                    </a:p>
                  </a:txBody>
                  <a:tcP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2026</a:t>
                      </a:r>
                      <a:r>
                        <a:rPr kumimoji="1" lang="ja-JP" altLang="en-US" sz="1600" dirty="0"/>
                        <a:t>年度</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721413322"/>
                  </a:ext>
                </a:extLst>
              </a:tr>
              <a:tr h="158662">
                <a:tc>
                  <a:txBody>
                    <a:bodyPr/>
                    <a:lstStyle/>
                    <a:p>
                      <a:r>
                        <a:rPr kumimoji="1" lang="en-US" altLang="ja-JP" sz="1600" b="1" dirty="0">
                          <a:solidFill>
                            <a:schemeClr val="bg1"/>
                          </a:solidFill>
                        </a:rPr>
                        <a:t>4</a:t>
                      </a:r>
                      <a:r>
                        <a:rPr kumimoji="1" lang="ja-JP" altLang="en-US" sz="1600" b="1" dirty="0">
                          <a:solidFill>
                            <a:schemeClr val="bg1"/>
                          </a:solidFill>
                        </a:rPr>
                        <a:t>半期</a:t>
                      </a:r>
                    </a:p>
                  </a:txBody>
                  <a:tcPr>
                    <a:lnL w="12700" cap="flat" cmpd="sng" algn="ctr">
                      <a:solidFill>
                        <a:schemeClr val="tx1"/>
                      </a:solidFill>
                      <a:prstDash val="solid"/>
                      <a:round/>
                      <a:headEnd type="none" w="med" len="med"/>
                      <a:tailEnd type="none" w="med" len="med"/>
                    </a:lnL>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3180506745"/>
                  </a:ext>
                </a:extLst>
              </a:tr>
              <a:tr h="158662">
                <a:tc>
                  <a:txBody>
                    <a:bodyPr/>
                    <a:lstStyle/>
                    <a:p>
                      <a:r>
                        <a:rPr kumimoji="1" lang="ja-JP" altLang="en-US" sz="1600" dirty="0"/>
                        <a:t>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endParaRPr kumimoji="1" lang="ja-JP" altLang="en-US" sz="1600" dirty="0"/>
                    </a:p>
                  </a:txBody>
                  <a:tcPr>
                    <a:noFill/>
                  </a:tcPr>
                </a:tc>
                <a:tc>
                  <a:txBody>
                    <a:bodyPr/>
                    <a:lstStyle/>
                    <a:p>
                      <a:endParaRPr kumimoji="1" lang="ja-JP" altLang="en-US" sz="1600" dirty="0"/>
                    </a:p>
                  </a:txBody>
                  <a:tcPr>
                    <a:solidFill>
                      <a:schemeClr val="accent6">
                        <a:lumMod val="20000"/>
                        <a:lumOff val="80000"/>
                      </a:schemeClr>
                    </a:solidFill>
                  </a:tcPr>
                </a:tc>
                <a:tc>
                  <a:txBody>
                    <a:bodyPr/>
                    <a:lstStyle/>
                    <a:p>
                      <a:endParaRPr kumimoji="1" lang="ja-JP" altLang="en-US" sz="1600" dirty="0"/>
                    </a:p>
                  </a:txBody>
                  <a:tcPr>
                    <a:solidFill>
                      <a:schemeClr val="accent6">
                        <a:lumMod val="20000"/>
                        <a:lumOff val="80000"/>
                      </a:schemeClr>
                    </a:solidFill>
                  </a:tcPr>
                </a:tc>
                <a:tc>
                  <a:txBody>
                    <a:bodyPr/>
                    <a:lstStyle/>
                    <a:p>
                      <a:endParaRPr kumimoji="1" lang="ja-JP" altLang="en-US" sz="1600" dirty="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dirty="0"/>
                    </a:p>
                  </a:txBody>
                  <a:tcPr>
                    <a:noFill/>
                  </a:tcPr>
                </a:tc>
                <a:tc>
                  <a:txBody>
                    <a:bodyPr/>
                    <a:lstStyle/>
                    <a:p>
                      <a:endParaRPr kumimoji="1" lang="ja-JP" altLang="en-US" sz="1600" dirty="0"/>
                    </a:p>
                  </a:txBody>
                  <a:tcPr>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36351945"/>
                  </a:ext>
                </a:extLst>
              </a:tr>
              <a:tr h="158662">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1534789096"/>
                  </a:ext>
                </a:extLst>
              </a:tr>
              <a:tr h="158662">
                <a:tc>
                  <a:txBody>
                    <a:bodyPr/>
                    <a:lstStyle/>
                    <a:p>
                      <a:r>
                        <a:rPr kumimoji="1" lang="ja-JP" altLang="en-US" sz="1600" dirty="0"/>
                        <a:t>申請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590563775"/>
                  </a:ext>
                </a:extLst>
              </a:tr>
              <a:tr h="158662">
                <a:tc>
                  <a:txBody>
                    <a:bodyPr/>
                    <a:lstStyle/>
                    <a:p>
                      <a:r>
                        <a:rPr kumimoji="1" lang="ja-JP" altLang="en-US" sz="1600" dirty="0"/>
                        <a:t>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noFill/>
                  </a:tcPr>
                </a:tc>
                <a:extLst>
                  <a:ext uri="{0D108BD9-81ED-4DB2-BD59-A6C34878D82A}">
                    <a16:rowId xmlns:a16="http://schemas.microsoft.com/office/drawing/2014/main" val="2749405541"/>
                  </a:ext>
                </a:extLst>
              </a:tr>
              <a:tr h="158662">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4257546965"/>
                  </a:ext>
                </a:extLst>
              </a:tr>
              <a:tr h="158662">
                <a:tc>
                  <a:txBody>
                    <a:bodyPr/>
                    <a:lstStyle/>
                    <a:p>
                      <a:r>
                        <a:rPr kumimoji="1" lang="ja-JP" altLang="en-US" sz="1600" dirty="0"/>
                        <a:t>製作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3672490387"/>
                  </a:ext>
                </a:extLst>
              </a:tr>
              <a:tr h="158662">
                <a:tc>
                  <a:txBody>
                    <a:bodyPr/>
                    <a:lstStyle/>
                    <a:p>
                      <a:r>
                        <a:rPr kumimoji="1" lang="ja-JP" altLang="en-US" sz="1600" dirty="0"/>
                        <a:t>工事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54462735"/>
                  </a:ext>
                </a:extLst>
              </a:tr>
            </a:tbl>
          </a:graphicData>
        </a:graphic>
      </p:graphicFrame>
      <p:graphicFrame>
        <p:nvGraphicFramePr>
          <p:cNvPr id="23" name="表 21">
            <a:extLst>
              <a:ext uri="{FF2B5EF4-FFF2-40B4-BE49-F238E27FC236}">
                <a16:creationId xmlns:a16="http://schemas.microsoft.com/office/drawing/2014/main" id="{0DD94835-85E9-ABDA-F47C-6F5F312D9E52}"/>
              </a:ext>
            </a:extLst>
          </p:cNvPr>
          <p:cNvGraphicFramePr>
            <a:graphicFrameLocks noGrp="1"/>
          </p:cNvGraphicFramePr>
          <p:nvPr>
            <p:extLst>
              <p:ext uri="{D42A27DB-BD31-4B8C-83A1-F6EECF244321}">
                <p14:modId xmlns:p14="http://schemas.microsoft.com/office/powerpoint/2010/main" val="328648191"/>
              </p:ext>
            </p:extLst>
          </p:nvPr>
        </p:nvGraphicFramePr>
        <p:xfrm>
          <a:off x="147079" y="4242964"/>
          <a:ext cx="8290449" cy="2011680"/>
        </p:xfrm>
        <a:graphic>
          <a:graphicData uri="http://schemas.openxmlformats.org/drawingml/2006/table">
            <a:tbl>
              <a:tblPr firstRow="1" bandRow="1">
                <a:tableStyleId>{5C22544A-7EE6-4342-B048-85BDC9FD1C3A}</a:tableStyleId>
              </a:tblPr>
              <a:tblGrid>
                <a:gridCol w="1075665">
                  <a:extLst>
                    <a:ext uri="{9D8B030D-6E8A-4147-A177-3AD203B41FA5}">
                      <a16:colId xmlns:a16="http://schemas.microsoft.com/office/drawing/2014/main" val="2014545702"/>
                    </a:ext>
                  </a:extLst>
                </a:gridCol>
                <a:gridCol w="901848">
                  <a:extLst>
                    <a:ext uri="{9D8B030D-6E8A-4147-A177-3AD203B41FA5}">
                      <a16:colId xmlns:a16="http://schemas.microsoft.com/office/drawing/2014/main" val="35869121"/>
                    </a:ext>
                  </a:extLst>
                </a:gridCol>
                <a:gridCol w="901848">
                  <a:extLst>
                    <a:ext uri="{9D8B030D-6E8A-4147-A177-3AD203B41FA5}">
                      <a16:colId xmlns:a16="http://schemas.microsoft.com/office/drawing/2014/main" val="2539245258"/>
                    </a:ext>
                  </a:extLst>
                </a:gridCol>
                <a:gridCol w="901848">
                  <a:extLst>
                    <a:ext uri="{9D8B030D-6E8A-4147-A177-3AD203B41FA5}">
                      <a16:colId xmlns:a16="http://schemas.microsoft.com/office/drawing/2014/main" val="2549679145"/>
                    </a:ext>
                  </a:extLst>
                </a:gridCol>
                <a:gridCol w="901848">
                  <a:extLst>
                    <a:ext uri="{9D8B030D-6E8A-4147-A177-3AD203B41FA5}">
                      <a16:colId xmlns:a16="http://schemas.microsoft.com/office/drawing/2014/main" val="577681537"/>
                    </a:ext>
                  </a:extLst>
                </a:gridCol>
                <a:gridCol w="901848">
                  <a:extLst>
                    <a:ext uri="{9D8B030D-6E8A-4147-A177-3AD203B41FA5}">
                      <a16:colId xmlns:a16="http://schemas.microsoft.com/office/drawing/2014/main" val="3922492475"/>
                    </a:ext>
                  </a:extLst>
                </a:gridCol>
                <a:gridCol w="901848">
                  <a:extLst>
                    <a:ext uri="{9D8B030D-6E8A-4147-A177-3AD203B41FA5}">
                      <a16:colId xmlns:a16="http://schemas.microsoft.com/office/drawing/2014/main" val="961850646"/>
                    </a:ext>
                  </a:extLst>
                </a:gridCol>
                <a:gridCol w="901848">
                  <a:extLst>
                    <a:ext uri="{9D8B030D-6E8A-4147-A177-3AD203B41FA5}">
                      <a16:colId xmlns:a16="http://schemas.microsoft.com/office/drawing/2014/main" val="895612834"/>
                    </a:ext>
                  </a:extLst>
                </a:gridCol>
                <a:gridCol w="901848">
                  <a:extLst>
                    <a:ext uri="{9D8B030D-6E8A-4147-A177-3AD203B41FA5}">
                      <a16:colId xmlns:a16="http://schemas.microsoft.com/office/drawing/2014/main" val="3206137884"/>
                    </a:ext>
                  </a:extLst>
                </a:gridCol>
              </a:tblGrid>
              <a:tr h="205095">
                <a:tc>
                  <a:txBody>
                    <a:bodyPr/>
                    <a:lstStyle/>
                    <a:p>
                      <a:r>
                        <a:rPr kumimoji="1" lang="ja-JP" altLang="en-US" sz="1600" dirty="0"/>
                        <a:t>年度</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0D2E4"/>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2027</a:t>
                      </a:r>
                      <a:r>
                        <a:rPr kumimoji="1" lang="ja-JP" altLang="en-US" sz="1600" dirty="0"/>
                        <a:t>年度</a:t>
                      </a:r>
                    </a:p>
                  </a:txBody>
                  <a:tcP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600" dirty="0"/>
                        <a:t>2028</a:t>
                      </a:r>
                      <a:r>
                        <a:rPr kumimoji="1" lang="ja-JP" altLang="en-US" sz="1600" dirty="0"/>
                        <a:t>年度</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721413322"/>
                  </a:ext>
                </a:extLst>
              </a:tr>
              <a:tr h="205095">
                <a:tc>
                  <a:txBody>
                    <a:bodyPr/>
                    <a:lstStyle/>
                    <a:p>
                      <a:r>
                        <a:rPr kumimoji="1" lang="en-US" altLang="ja-JP" sz="1600" b="1" dirty="0">
                          <a:solidFill>
                            <a:schemeClr val="bg1"/>
                          </a:solidFill>
                        </a:rPr>
                        <a:t>4</a:t>
                      </a:r>
                      <a:r>
                        <a:rPr kumimoji="1" lang="ja-JP" altLang="en-US" sz="1600" b="1" dirty="0">
                          <a:solidFill>
                            <a:schemeClr val="bg1"/>
                          </a:solidFill>
                        </a:rPr>
                        <a:t>半期</a:t>
                      </a:r>
                    </a:p>
                  </a:txBody>
                  <a:tcPr>
                    <a:lnL w="12700" cap="flat" cmpd="sng" algn="ctr">
                      <a:solidFill>
                        <a:schemeClr val="tx1"/>
                      </a:solidFill>
                      <a:prstDash val="solid"/>
                      <a:round/>
                      <a:headEnd type="none" w="med" len="med"/>
                      <a:tailEnd type="none" w="med" len="med"/>
                    </a:lnL>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3180506745"/>
                  </a:ext>
                </a:extLst>
              </a:tr>
              <a:tr h="205095">
                <a:tc>
                  <a:txBody>
                    <a:bodyPr/>
                    <a:lstStyle/>
                    <a:p>
                      <a:r>
                        <a:rPr kumimoji="1" lang="ja-JP" altLang="en-US" sz="1600" dirty="0"/>
                        <a:t>工事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endParaRPr kumimoji="1" lang="ja-JP" altLang="en-US" sz="1600" dirty="0"/>
                    </a:p>
                  </a:txBody>
                  <a:tcPr>
                    <a:solidFill>
                      <a:schemeClr val="accent6">
                        <a:lumMod val="20000"/>
                        <a:lumOff val="80000"/>
                      </a:schemeClr>
                    </a:solid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36351945"/>
                  </a:ext>
                </a:extLst>
              </a:tr>
              <a:tr h="205095">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1534789096"/>
                  </a:ext>
                </a:extLst>
              </a:tr>
              <a:tr h="205095">
                <a:tc>
                  <a:txBody>
                    <a:bodyPr/>
                    <a:lstStyle/>
                    <a:p>
                      <a:r>
                        <a:rPr kumimoji="1" lang="ja-JP" altLang="en-US" sz="1600" dirty="0"/>
                        <a:t>試験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noFill/>
                  </a:tcPr>
                </a:tc>
                <a:extLst>
                  <a:ext uri="{0D108BD9-81ED-4DB2-BD59-A6C34878D82A}">
                    <a16:rowId xmlns:a16="http://schemas.microsoft.com/office/drawing/2014/main" val="590563775"/>
                  </a:ext>
                </a:extLst>
              </a:tr>
              <a:tr h="205095">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endParaRPr kumimoji="1" lang="ja-JP" altLang="en-US" sz="1600"/>
                    </a:p>
                  </a:txBody>
                  <a:tcPr>
                    <a:lnB w="12700" cap="flat" cmpd="sng" algn="ctr">
                      <a:solidFill>
                        <a:schemeClr val="tx1"/>
                      </a:solidFill>
                      <a:prstDash val="solid"/>
                      <a:round/>
                      <a:headEnd type="none" w="med" len="med"/>
                      <a:tailEnd type="none" w="med" len="med"/>
                    </a:lnB>
                    <a:noFill/>
                  </a:tcPr>
                </a:tc>
                <a:tc>
                  <a:txBody>
                    <a:bodyPr/>
                    <a:lstStyle/>
                    <a:p>
                      <a:endParaRPr kumimoji="1" lang="ja-JP" altLang="en-US" sz="1600"/>
                    </a:p>
                  </a:txBody>
                  <a:tcPr>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kumimoji="1" lang="ja-JP" altLang="en-US" sz="1600"/>
                    </a:p>
                  </a:txBody>
                  <a:tcPr>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9405541"/>
                  </a:ext>
                </a:extLst>
              </a:tr>
            </a:tbl>
          </a:graphicData>
        </a:graphic>
      </p:graphicFrame>
      <p:sp>
        <p:nvSpPr>
          <p:cNvPr id="24" name="テキスト ボックス 23">
            <a:extLst>
              <a:ext uri="{FF2B5EF4-FFF2-40B4-BE49-F238E27FC236}">
                <a16:creationId xmlns:a16="http://schemas.microsoft.com/office/drawing/2014/main" id="{4BE9CE9F-89FB-8076-9EAB-31CFE0465436}"/>
              </a:ext>
            </a:extLst>
          </p:cNvPr>
          <p:cNvSpPr txBox="1"/>
          <p:nvPr/>
        </p:nvSpPr>
        <p:spPr>
          <a:xfrm>
            <a:off x="1184870" y="1815402"/>
            <a:ext cx="1271251" cy="338554"/>
          </a:xfrm>
          <a:prstGeom prst="rect">
            <a:avLst/>
          </a:prstGeom>
          <a:noFill/>
        </p:spPr>
        <p:txBody>
          <a:bodyPr wrap="square" rtlCol="0">
            <a:spAutoFit/>
          </a:bodyPr>
          <a:lstStyle/>
          <a:p>
            <a:r>
              <a:rPr lang="ja-JP" altLang="en-US" sz="1600" dirty="0"/>
              <a:t>★日程案</a:t>
            </a:r>
            <a:endParaRPr lang="en-US" altLang="ja-JP" sz="1600" dirty="0"/>
          </a:p>
        </p:txBody>
      </p:sp>
      <p:sp>
        <p:nvSpPr>
          <p:cNvPr id="25" name="テキスト ボックス 24">
            <a:extLst>
              <a:ext uri="{FF2B5EF4-FFF2-40B4-BE49-F238E27FC236}">
                <a16:creationId xmlns:a16="http://schemas.microsoft.com/office/drawing/2014/main" id="{71B65E2D-B3D6-96D9-CEE9-CB3BF0F8D471}"/>
              </a:ext>
            </a:extLst>
          </p:cNvPr>
          <p:cNvSpPr txBox="1"/>
          <p:nvPr/>
        </p:nvSpPr>
        <p:spPr>
          <a:xfrm>
            <a:off x="2987751" y="1808109"/>
            <a:ext cx="1839430" cy="338554"/>
          </a:xfrm>
          <a:prstGeom prst="rect">
            <a:avLst/>
          </a:prstGeom>
          <a:noFill/>
        </p:spPr>
        <p:txBody>
          <a:bodyPr wrap="square" rtlCol="0">
            <a:spAutoFit/>
          </a:bodyPr>
          <a:lstStyle/>
          <a:p>
            <a:pPr algn="ctr"/>
            <a:r>
              <a:rPr lang="ja-JP" altLang="en-US" sz="1600" dirty="0"/>
              <a:t>予算案検討</a:t>
            </a:r>
            <a:endParaRPr lang="en-US" altLang="ja-JP" sz="1600" dirty="0"/>
          </a:p>
        </p:txBody>
      </p:sp>
      <p:sp>
        <p:nvSpPr>
          <p:cNvPr id="26" name="テキスト ボックス 25">
            <a:extLst>
              <a:ext uri="{FF2B5EF4-FFF2-40B4-BE49-F238E27FC236}">
                <a16:creationId xmlns:a16="http://schemas.microsoft.com/office/drawing/2014/main" id="{CBEF7CA9-8E9B-F63E-54DA-158F92FB5B94}"/>
              </a:ext>
            </a:extLst>
          </p:cNvPr>
          <p:cNvSpPr txBox="1"/>
          <p:nvPr/>
        </p:nvSpPr>
        <p:spPr>
          <a:xfrm>
            <a:off x="3890156" y="2146663"/>
            <a:ext cx="2717403" cy="350742"/>
          </a:xfrm>
          <a:prstGeom prst="rect">
            <a:avLst/>
          </a:prstGeom>
          <a:noFill/>
        </p:spPr>
        <p:txBody>
          <a:bodyPr wrap="square" rtlCol="0">
            <a:spAutoFit/>
          </a:bodyPr>
          <a:lstStyle/>
          <a:p>
            <a:pPr algn="ctr"/>
            <a:r>
              <a:rPr lang="ja-JP" altLang="en-US" sz="1600" dirty="0"/>
              <a:t>見積</a:t>
            </a:r>
            <a:endParaRPr lang="en-US" altLang="ja-JP" sz="1600" dirty="0"/>
          </a:p>
        </p:txBody>
      </p:sp>
      <p:sp>
        <p:nvSpPr>
          <p:cNvPr id="27" name="テキスト ボックス 26">
            <a:extLst>
              <a:ext uri="{FF2B5EF4-FFF2-40B4-BE49-F238E27FC236}">
                <a16:creationId xmlns:a16="http://schemas.microsoft.com/office/drawing/2014/main" id="{42809A1D-8A13-A29C-B8D3-914332C1280B}"/>
              </a:ext>
            </a:extLst>
          </p:cNvPr>
          <p:cNvSpPr txBox="1"/>
          <p:nvPr/>
        </p:nvSpPr>
        <p:spPr>
          <a:xfrm>
            <a:off x="10228056" y="2482696"/>
            <a:ext cx="1242706" cy="338554"/>
          </a:xfrm>
          <a:prstGeom prst="rect">
            <a:avLst/>
          </a:prstGeom>
          <a:noFill/>
        </p:spPr>
        <p:txBody>
          <a:bodyPr wrap="square" rtlCol="0">
            <a:spAutoFit/>
          </a:bodyPr>
          <a:lstStyle/>
          <a:p>
            <a:r>
              <a:rPr lang="ja-JP" altLang="en-US" sz="1600" dirty="0"/>
              <a:t>★消防協議</a:t>
            </a:r>
            <a:endParaRPr lang="en-US" altLang="ja-JP" sz="1600" dirty="0"/>
          </a:p>
        </p:txBody>
      </p:sp>
      <p:sp>
        <p:nvSpPr>
          <p:cNvPr id="28" name="テキスト ボックス 27">
            <a:extLst>
              <a:ext uri="{FF2B5EF4-FFF2-40B4-BE49-F238E27FC236}">
                <a16:creationId xmlns:a16="http://schemas.microsoft.com/office/drawing/2014/main" id="{9C87B591-F2BF-C75C-C145-D20828B190EB}"/>
              </a:ext>
            </a:extLst>
          </p:cNvPr>
          <p:cNvSpPr txBox="1"/>
          <p:nvPr/>
        </p:nvSpPr>
        <p:spPr>
          <a:xfrm>
            <a:off x="3890157" y="2819768"/>
            <a:ext cx="2787090" cy="338554"/>
          </a:xfrm>
          <a:prstGeom prst="rect">
            <a:avLst/>
          </a:prstGeom>
          <a:noFill/>
        </p:spPr>
        <p:txBody>
          <a:bodyPr wrap="square" rtlCol="0">
            <a:spAutoFit/>
          </a:bodyPr>
          <a:lstStyle/>
          <a:p>
            <a:pPr algn="ctr"/>
            <a:r>
              <a:rPr lang="ja-JP" altLang="en-US" sz="1600" dirty="0"/>
              <a:t>設計条件・仕様検討</a:t>
            </a:r>
            <a:endParaRPr lang="en-US" altLang="ja-JP" sz="1600" dirty="0"/>
          </a:p>
        </p:txBody>
      </p:sp>
      <p:cxnSp>
        <p:nvCxnSpPr>
          <p:cNvPr id="31" name="直線コネクタ 30">
            <a:extLst>
              <a:ext uri="{FF2B5EF4-FFF2-40B4-BE49-F238E27FC236}">
                <a16:creationId xmlns:a16="http://schemas.microsoft.com/office/drawing/2014/main" id="{37CF21A7-981C-C69A-CD82-61BE0FD3BD68}"/>
              </a:ext>
            </a:extLst>
          </p:cNvPr>
          <p:cNvCxnSpPr>
            <a:cxnSpLocks/>
          </p:cNvCxnSpPr>
          <p:nvPr/>
        </p:nvCxnSpPr>
        <p:spPr>
          <a:xfrm>
            <a:off x="4817349" y="1815402"/>
            <a:ext cx="0" cy="2346410"/>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CF7F3524-7CAC-80B8-26E7-4F1594CC1068}"/>
              </a:ext>
            </a:extLst>
          </p:cNvPr>
          <p:cNvSpPr txBox="1"/>
          <p:nvPr/>
        </p:nvSpPr>
        <p:spPr>
          <a:xfrm>
            <a:off x="4264929" y="2482696"/>
            <a:ext cx="1129733" cy="338554"/>
          </a:xfrm>
          <a:prstGeom prst="rect">
            <a:avLst/>
          </a:prstGeom>
          <a:noFill/>
        </p:spPr>
        <p:txBody>
          <a:bodyPr wrap="square" rtlCol="0">
            <a:spAutoFit/>
          </a:bodyPr>
          <a:lstStyle/>
          <a:p>
            <a:pPr algn="ctr"/>
            <a:r>
              <a:rPr lang="ja-JP" altLang="en-US" sz="1600" b="1" dirty="0">
                <a:solidFill>
                  <a:schemeClr val="accent2"/>
                </a:solidFill>
              </a:rPr>
              <a:t>最短発注</a:t>
            </a:r>
            <a:endParaRPr lang="en-US" altLang="ja-JP" sz="1600" b="1" dirty="0">
              <a:solidFill>
                <a:schemeClr val="accent2"/>
              </a:solidFill>
            </a:endParaRPr>
          </a:p>
        </p:txBody>
      </p:sp>
      <p:sp>
        <p:nvSpPr>
          <p:cNvPr id="35" name="テキスト ボックス 34">
            <a:extLst>
              <a:ext uri="{FF2B5EF4-FFF2-40B4-BE49-F238E27FC236}">
                <a16:creationId xmlns:a16="http://schemas.microsoft.com/office/drawing/2014/main" id="{1A1DEDBF-87F0-1456-E93A-11AA3F76ED7F}"/>
              </a:ext>
            </a:extLst>
          </p:cNvPr>
          <p:cNvSpPr txBox="1"/>
          <p:nvPr/>
        </p:nvSpPr>
        <p:spPr>
          <a:xfrm>
            <a:off x="5055781" y="3161222"/>
            <a:ext cx="3242931" cy="338554"/>
          </a:xfrm>
          <a:prstGeom prst="rect">
            <a:avLst/>
          </a:prstGeom>
          <a:noFill/>
        </p:spPr>
        <p:txBody>
          <a:bodyPr wrap="square" rtlCol="0">
            <a:spAutoFit/>
          </a:bodyPr>
          <a:lstStyle/>
          <a:p>
            <a:pPr algn="ctr"/>
            <a:r>
              <a:rPr lang="ja-JP" altLang="en-US" sz="1600" dirty="0"/>
              <a:t>先行手配（膜、水電解装置等）</a:t>
            </a:r>
            <a:endParaRPr lang="en-US" altLang="ja-JP" sz="1600" dirty="0"/>
          </a:p>
        </p:txBody>
      </p:sp>
      <p:sp>
        <p:nvSpPr>
          <p:cNvPr id="36" name="テキスト ボックス 35">
            <a:extLst>
              <a:ext uri="{FF2B5EF4-FFF2-40B4-BE49-F238E27FC236}">
                <a16:creationId xmlns:a16="http://schemas.microsoft.com/office/drawing/2014/main" id="{B99FBB02-19F4-EB7C-5CD9-8BD5D09E4A01}"/>
              </a:ext>
            </a:extLst>
          </p:cNvPr>
          <p:cNvSpPr txBox="1"/>
          <p:nvPr/>
        </p:nvSpPr>
        <p:spPr>
          <a:xfrm>
            <a:off x="6740552" y="3492240"/>
            <a:ext cx="3390998" cy="338554"/>
          </a:xfrm>
          <a:prstGeom prst="rect">
            <a:avLst/>
          </a:prstGeom>
          <a:noFill/>
        </p:spPr>
        <p:txBody>
          <a:bodyPr wrap="square" rtlCol="0">
            <a:spAutoFit/>
          </a:bodyPr>
          <a:lstStyle/>
          <a:p>
            <a:pPr algn="ctr"/>
            <a:r>
              <a:rPr lang="ja-JP" altLang="en-US" sz="1600" dirty="0"/>
              <a:t>機器設計・製作</a:t>
            </a:r>
            <a:endParaRPr lang="en-US" altLang="ja-JP" sz="1600" dirty="0"/>
          </a:p>
        </p:txBody>
      </p:sp>
      <p:sp>
        <p:nvSpPr>
          <p:cNvPr id="37" name="テキスト ボックス 36">
            <a:extLst>
              <a:ext uri="{FF2B5EF4-FFF2-40B4-BE49-F238E27FC236}">
                <a16:creationId xmlns:a16="http://schemas.microsoft.com/office/drawing/2014/main" id="{59CE8E77-B3A7-B104-C849-02001467518C}"/>
              </a:ext>
            </a:extLst>
          </p:cNvPr>
          <p:cNvSpPr txBox="1"/>
          <p:nvPr/>
        </p:nvSpPr>
        <p:spPr>
          <a:xfrm>
            <a:off x="11050571" y="3831935"/>
            <a:ext cx="1080476" cy="338554"/>
          </a:xfrm>
          <a:prstGeom prst="rect">
            <a:avLst/>
          </a:prstGeom>
          <a:noFill/>
        </p:spPr>
        <p:txBody>
          <a:bodyPr wrap="square" rtlCol="0">
            <a:spAutoFit/>
          </a:bodyPr>
          <a:lstStyle/>
          <a:p>
            <a:pPr algn="ctr"/>
            <a:r>
              <a:rPr lang="ja-JP" altLang="en-US" sz="1600" dirty="0"/>
              <a:t>基礎工事</a:t>
            </a:r>
            <a:endParaRPr lang="en-US" altLang="ja-JP" sz="1600" dirty="0"/>
          </a:p>
        </p:txBody>
      </p:sp>
      <p:sp>
        <p:nvSpPr>
          <p:cNvPr id="38" name="テキスト ボックス 37">
            <a:extLst>
              <a:ext uri="{FF2B5EF4-FFF2-40B4-BE49-F238E27FC236}">
                <a16:creationId xmlns:a16="http://schemas.microsoft.com/office/drawing/2014/main" id="{1EEB2B72-6606-9F55-885D-D98CC04AC0EE}"/>
              </a:ext>
            </a:extLst>
          </p:cNvPr>
          <p:cNvSpPr txBox="1"/>
          <p:nvPr/>
        </p:nvSpPr>
        <p:spPr>
          <a:xfrm>
            <a:off x="1580507" y="4907938"/>
            <a:ext cx="1080476" cy="338554"/>
          </a:xfrm>
          <a:prstGeom prst="rect">
            <a:avLst/>
          </a:prstGeom>
          <a:noFill/>
        </p:spPr>
        <p:txBody>
          <a:bodyPr wrap="square" rtlCol="0">
            <a:spAutoFit/>
          </a:bodyPr>
          <a:lstStyle/>
          <a:p>
            <a:pPr algn="ctr"/>
            <a:r>
              <a:rPr lang="ja-JP" altLang="en-US" sz="1600" dirty="0"/>
              <a:t>建屋工事</a:t>
            </a:r>
            <a:endParaRPr lang="en-US" altLang="ja-JP" sz="1600" dirty="0"/>
          </a:p>
        </p:txBody>
      </p:sp>
      <p:sp>
        <p:nvSpPr>
          <p:cNvPr id="39" name="テキスト ボックス 38">
            <a:extLst>
              <a:ext uri="{FF2B5EF4-FFF2-40B4-BE49-F238E27FC236}">
                <a16:creationId xmlns:a16="http://schemas.microsoft.com/office/drawing/2014/main" id="{2C700548-451D-E743-94D7-90882E0C391E}"/>
              </a:ext>
            </a:extLst>
          </p:cNvPr>
          <p:cNvSpPr txBox="1"/>
          <p:nvPr/>
        </p:nvSpPr>
        <p:spPr>
          <a:xfrm>
            <a:off x="2456121" y="5245530"/>
            <a:ext cx="1080476" cy="338554"/>
          </a:xfrm>
          <a:prstGeom prst="rect">
            <a:avLst/>
          </a:prstGeom>
          <a:noFill/>
        </p:spPr>
        <p:txBody>
          <a:bodyPr wrap="square" rtlCol="0">
            <a:spAutoFit/>
          </a:bodyPr>
          <a:lstStyle/>
          <a:p>
            <a:pPr algn="ctr"/>
            <a:r>
              <a:rPr lang="ja-JP" altLang="en-US" sz="1600" dirty="0"/>
              <a:t>機器据付</a:t>
            </a:r>
            <a:endParaRPr lang="en-US" altLang="ja-JP" sz="1600" dirty="0"/>
          </a:p>
        </p:txBody>
      </p:sp>
      <p:sp>
        <p:nvSpPr>
          <p:cNvPr id="40" name="テキスト ボックス 39">
            <a:extLst>
              <a:ext uri="{FF2B5EF4-FFF2-40B4-BE49-F238E27FC236}">
                <a16:creationId xmlns:a16="http://schemas.microsoft.com/office/drawing/2014/main" id="{9FCD199E-98F0-4AD1-D4CB-E171D6F3BDB3}"/>
              </a:ext>
            </a:extLst>
          </p:cNvPr>
          <p:cNvSpPr txBox="1"/>
          <p:nvPr/>
        </p:nvSpPr>
        <p:spPr>
          <a:xfrm>
            <a:off x="3560134" y="5584084"/>
            <a:ext cx="1612176" cy="338554"/>
          </a:xfrm>
          <a:prstGeom prst="rect">
            <a:avLst/>
          </a:prstGeom>
          <a:noFill/>
        </p:spPr>
        <p:txBody>
          <a:bodyPr wrap="square" rtlCol="0">
            <a:spAutoFit/>
          </a:bodyPr>
          <a:lstStyle/>
          <a:p>
            <a:pPr algn="ctr"/>
            <a:r>
              <a:rPr lang="ja-JP" altLang="en-US" sz="1600" dirty="0"/>
              <a:t>統合動作試験</a:t>
            </a:r>
            <a:endParaRPr lang="en-US" altLang="ja-JP" sz="1600" dirty="0"/>
          </a:p>
        </p:txBody>
      </p:sp>
      <p:sp>
        <p:nvSpPr>
          <p:cNvPr id="41" name="テキスト ボックス 40">
            <a:extLst>
              <a:ext uri="{FF2B5EF4-FFF2-40B4-BE49-F238E27FC236}">
                <a16:creationId xmlns:a16="http://schemas.microsoft.com/office/drawing/2014/main" id="{EACF08F9-E42C-E2A2-BBDD-3629B17C4EE7}"/>
              </a:ext>
            </a:extLst>
          </p:cNvPr>
          <p:cNvSpPr txBox="1"/>
          <p:nvPr/>
        </p:nvSpPr>
        <p:spPr>
          <a:xfrm>
            <a:off x="4885661" y="5919364"/>
            <a:ext cx="1612176" cy="338554"/>
          </a:xfrm>
          <a:prstGeom prst="rect">
            <a:avLst/>
          </a:prstGeom>
          <a:noFill/>
        </p:spPr>
        <p:txBody>
          <a:bodyPr wrap="square" rtlCol="0">
            <a:spAutoFit/>
          </a:bodyPr>
          <a:lstStyle/>
          <a:p>
            <a:pPr algn="ctr"/>
            <a:r>
              <a:rPr lang="ja-JP" altLang="en-US" sz="1600" dirty="0"/>
              <a:t>トライ</a:t>
            </a:r>
            <a:endParaRPr lang="en-US" altLang="ja-JP" sz="1600" dirty="0"/>
          </a:p>
        </p:txBody>
      </p:sp>
      <p:sp>
        <p:nvSpPr>
          <p:cNvPr id="43" name="テキスト ボックス 42">
            <a:extLst>
              <a:ext uri="{FF2B5EF4-FFF2-40B4-BE49-F238E27FC236}">
                <a16:creationId xmlns:a16="http://schemas.microsoft.com/office/drawing/2014/main" id="{51A7C2AC-5500-A0B0-1E20-1579ED5E56F5}"/>
              </a:ext>
            </a:extLst>
          </p:cNvPr>
          <p:cNvSpPr txBox="1"/>
          <p:nvPr/>
        </p:nvSpPr>
        <p:spPr>
          <a:xfrm>
            <a:off x="5610819" y="3504014"/>
            <a:ext cx="1129733" cy="338554"/>
          </a:xfrm>
          <a:prstGeom prst="rect">
            <a:avLst/>
          </a:prstGeom>
          <a:noFill/>
        </p:spPr>
        <p:txBody>
          <a:bodyPr wrap="square" rtlCol="0">
            <a:spAutoFit/>
          </a:bodyPr>
          <a:lstStyle/>
          <a:p>
            <a:pPr algn="ctr"/>
            <a:r>
              <a:rPr lang="ja-JP" altLang="en-US" sz="1600" b="1" dirty="0">
                <a:solidFill>
                  <a:schemeClr val="accent2"/>
                </a:solidFill>
              </a:rPr>
              <a:t>機器発注</a:t>
            </a:r>
            <a:endParaRPr lang="en-US" altLang="ja-JP" sz="1600" b="1" dirty="0">
              <a:solidFill>
                <a:schemeClr val="accent2"/>
              </a:solidFill>
            </a:endParaRPr>
          </a:p>
        </p:txBody>
      </p:sp>
      <p:cxnSp>
        <p:nvCxnSpPr>
          <p:cNvPr id="46" name="直線コネクタ 45">
            <a:extLst>
              <a:ext uri="{FF2B5EF4-FFF2-40B4-BE49-F238E27FC236}">
                <a16:creationId xmlns:a16="http://schemas.microsoft.com/office/drawing/2014/main" id="{CFA512CE-D60B-7C62-5051-B0B44CE21EF2}"/>
              </a:ext>
            </a:extLst>
          </p:cNvPr>
          <p:cNvCxnSpPr>
            <a:cxnSpLocks/>
          </p:cNvCxnSpPr>
          <p:nvPr/>
        </p:nvCxnSpPr>
        <p:spPr>
          <a:xfrm>
            <a:off x="6637108" y="4876457"/>
            <a:ext cx="0" cy="132448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D57668CE-325B-A620-1A05-97A3AF6AF07A}"/>
              </a:ext>
            </a:extLst>
          </p:cNvPr>
          <p:cNvSpPr txBox="1"/>
          <p:nvPr/>
        </p:nvSpPr>
        <p:spPr>
          <a:xfrm>
            <a:off x="6607559" y="5921674"/>
            <a:ext cx="2525808" cy="338554"/>
          </a:xfrm>
          <a:prstGeom prst="rect">
            <a:avLst/>
          </a:prstGeom>
          <a:noFill/>
        </p:spPr>
        <p:txBody>
          <a:bodyPr wrap="square" rtlCol="0">
            <a:spAutoFit/>
          </a:bodyPr>
          <a:lstStyle/>
          <a:p>
            <a:pPr algn="ctr"/>
            <a:r>
              <a:rPr lang="ja-JP" altLang="en-US" sz="1600" b="1" dirty="0">
                <a:solidFill>
                  <a:schemeClr val="accent2"/>
                </a:solidFill>
              </a:rPr>
              <a:t>運用開始（</a:t>
            </a:r>
            <a:r>
              <a:rPr lang="en-US" altLang="ja-JP" sz="1600" b="1" dirty="0">
                <a:solidFill>
                  <a:schemeClr val="accent2"/>
                </a:solidFill>
              </a:rPr>
              <a:t>2028</a:t>
            </a:r>
            <a:r>
              <a:rPr lang="ja-JP" altLang="en-US" sz="1600" b="1" dirty="0">
                <a:solidFill>
                  <a:schemeClr val="accent2"/>
                </a:solidFill>
              </a:rPr>
              <a:t>年</a:t>
            </a:r>
            <a:r>
              <a:rPr lang="en-US" altLang="ja-JP" sz="1600" b="1" dirty="0">
                <a:solidFill>
                  <a:schemeClr val="accent2"/>
                </a:solidFill>
              </a:rPr>
              <a:t>9</a:t>
            </a:r>
            <a:r>
              <a:rPr lang="ja-JP" altLang="en-US" sz="1600" b="1" dirty="0">
                <a:solidFill>
                  <a:schemeClr val="accent2"/>
                </a:solidFill>
              </a:rPr>
              <a:t>月）</a:t>
            </a:r>
            <a:endParaRPr lang="en-US" altLang="ja-JP" sz="1600" b="1" dirty="0">
              <a:solidFill>
                <a:schemeClr val="accent2"/>
              </a:solidFill>
            </a:endParaRPr>
          </a:p>
        </p:txBody>
      </p:sp>
      <p:sp>
        <p:nvSpPr>
          <p:cNvPr id="5" name="タイトル 3">
            <a:extLst>
              <a:ext uri="{FF2B5EF4-FFF2-40B4-BE49-F238E27FC236}">
                <a16:creationId xmlns:a16="http://schemas.microsoft.com/office/drawing/2014/main" id="{76BDB7DA-75F7-CE72-DDC1-2D1B2CB3C5AD}"/>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3. </a:t>
            </a:r>
            <a:r>
              <a:rPr lang="ja-JP" altLang="en-US" sz="1600" dirty="0"/>
              <a:t>工程案</a:t>
            </a:r>
          </a:p>
        </p:txBody>
      </p:sp>
    </p:spTree>
    <p:extLst>
      <p:ext uri="{BB962C8B-B14F-4D97-AF65-F5344CB8AC3E}">
        <p14:creationId xmlns:p14="http://schemas.microsoft.com/office/powerpoint/2010/main" val="10810397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6BB2BBC-61F3-89E0-C9B1-5C8ACF0D680B}"/>
              </a:ext>
            </a:extLst>
          </p:cNvPr>
          <p:cNvSpPr>
            <a:spLocks noGrp="1"/>
          </p:cNvSpPr>
          <p:nvPr>
            <p:ph type="sldNum" sz="quarter" idx="12"/>
          </p:nvPr>
        </p:nvSpPr>
        <p:spPr/>
        <p:txBody>
          <a:bodyPr/>
          <a:lstStyle/>
          <a:p>
            <a:fld id="{E83525A4-1698-4BE9-9D83-991637330835}" type="slidenum">
              <a:rPr kumimoji="1" lang="ja-JP" altLang="en-US" smtClean="0"/>
              <a:t>17</a:t>
            </a:fld>
            <a:endParaRPr kumimoji="1" lang="ja-JP" altLang="en-US"/>
          </a:p>
        </p:txBody>
      </p:sp>
      <p:sp>
        <p:nvSpPr>
          <p:cNvPr id="3" name="フッター プレースホルダー 2">
            <a:extLst>
              <a:ext uri="{FF2B5EF4-FFF2-40B4-BE49-F238E27FC236}">
                <a16:creationId xmlns:a16="http://schemas.microsoft.com/office/drawing/2014/main" id="{DBA98AAF-B4A6-54D2-DD81-8E6BE7EF9575}"/>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日付プレースホルダー 3">
            <a:extLst>
              <a:ext uri="{FF2B5EF4-FFF2-40B4-BE49-F238E27FC236}">
                <a16:creationId xmlns:a16="http://schemas.microsoft.com/office/drawing/2014/main" id="{7645B999-120D-9D1A-AD78-38B99BB9E9B6}"/>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4">
            <a:extLst>
              <a:ext uri="{FF2B5EF4-FFF2-40B4-BE49-F238E27FC236}">
                <a16:creationId xmlns:a16="http://schemas.microsoft.com/office/drawing/2014/main" id="{9171564D-D70A-5608-AC15-02DA4AEBAFFE}"/>
              </a:ext>
            </a:extLst>
          </p:cNvPr>
          <p:cNvSpPr>
            <a:spLocks noGrp="1"/>
          </p:cNvSpPr>
          <p:nvPr>
            <p:ph type="ctrTitle"/>
          </p:nvPr>
        </p:nvSpPr>
        <p:spPr/>
        <p:txBody>
          <a:bodyPr/>
          <a:lstStyle/>
          <a:p>
            <a:r>
              <a:rPr kumimoji="1" lang="ja-JP" altLang="en-US" dirty="0"/>
              <a:t>まとめ</a:t>
            </a:r>
          </a:p>
        </p:txBody>
      </p:sp>
      <p:sp>
        <p:nvSpPr>
          <p:cNvPr id="6" name="コンテンツ プレースホルダー 5">
            <a:extLst>
              <a:ext uri="{FF2B5EF4-FFF2-40B4-BE49-F238E27FC236}">
                <a16:creationId xmlns:a16="http://schemas.microsoft.com/office/drawing/2014/main" id="{B1A2C01D-9DF0-A091-FC73-93F027A24F73}"/>
              </a:ext>
            </a:extLst>
          </p:cNvPr>
          <p:cNvSpPr>
            <a:spLocks noGrp="1"/>
          </p:cNvSpPr>
          <p:nvPr>
            <p:ph idx="1"/>
          </p:nvPr>
        </p:nvSpPr>
        <p:spPr>
          <a:xfrm>
            <a:off x="268571" y="1451888"/>
            <a:ext cx="11539969" cy="1458507"/>
          </a:xfrm>
        </p:spPr>
        <p:txBody>
          <a:bodyPr>
            <a:normAutofit/>
          </a:bodyPr>
          <a:lstStyle/>
          <a:p>
            <a:r>
              <a:rPr lang="ja-JP" altLang="en-US" dirty="0"/>
              <a:t>トレーラ受入から</a:t>
            </a:r>
            <a:r>
              <a:rPr lang="en-US" altLang="ja-JP" dirty="0"/>
              <a:t>P2G</a:t>
            </a:r>
            <a:r>
              <a:rPr lang="ja-JP" altLang="en-US" dirty="0"/>
              <a:t>設置へ段階的な工程とする。</a:t>
            </a:r>
            <a:endParaRPr lang="en-US" altLang="ja-JP" dirty="0"/>
          </a:p>
          <a:p>
            <a:pPr lvl="1"/>
            <a:r>
              <a:rPr lang="en-US" altLang="ja-JP" dirty="0"/>
              <a:t>2024</a:t>
            </a:r>
            <a:r>
              <a:rPr lang="ja-JP" altLang="en-US" dirty="0"/>
              <a:t>年</a:t>
            </a:r>
            <a:r>
              <a:rPr lang="en-US" altLang="ja-JP" dirty="0"/>
              <a:t>12</a:t>
            </a:r>
            <a:r>
              <a:rPr lang="ja-JP" altLang="en-US" dirty="0"/>
              <a:t>月に</a:t>
            </a:r>
            <a:r>
              <a:rPr lang="en-US" altLang="ja-JP" dirty="0"/>
              <a:t>YES</a:t>
            </a:r>
            <a:r>
              <a:rPr lang="ja-JP" altLang="en-US" dirty="0"/>
              <a:t>様にて</a:t>
            </a:r>
            <a:r>
              <a:rPr lang="en-US" altLang="ja-JP" dirty="0"/>
              <a:t>2030</a:t>
            </a:r>
            <a:r>
              <a:rPr lang="ja-JP" altLang="en-US" dirty="0"/>
              <a:t>年計画予算が定まるため、年内に</a:t>
            </a:r>
            <a:r>
              <a:rPr lang="en-US" altLang="ja-JP" dirty="0"/>
              <a:t>YHC</a:t>
            </a:r>
            <a:r>
              <a:rPr lang="ja-JP" altLang="en-US" dirty="0"/>
              <a:t>および巴商会様からそれを支持する情報を提供することが重要。</a:t>
            </a:r>
            <a:endParaRPr lang="en-US" altLang="ja-JP" dirty="0"/>
          </a:p>
        </p:txBody>
      </p:sp>
      <p:graphicFrame>
        <p:nvGraphicFramePr>
          <p:cNvPr id="7" name="表 21">
            <a:extLst>
              <a:ext uri="{FF2B5EF4-FFF2-40B4-BE49-F238E27FC236}">
                <a16:creationId xmlns:a16="http://schemas.microsoft.com/office/drawing/2014/main" id="{8C56DFC8-09C2-2315-53D9-91B4858E6A0F}"/>
              </a:ext>
            </a:extLst>
          </p:cNvPr>
          <p:cNvGraphicFramePr>
            <a:graphicFrameLocks noGrp="1"/>
          </p:cNvGraphicFramePr>
          <p:nvPr>
            <p:extLst>
              <p:ext uri="{D42A27DB-BD31-4B8C-83A1-F6EECF244321}">
                <p14:modId xmlns:p14="http://schemas.microsoft.com/office/powerpoint/2010/main" val="2709570850"/>
              </p:ext>
            </p:extLst>
          </p:nvPr>
        </p:nvGraphicFramePr>
        <p:xfrm>
          <a:off x="205683" y="3231299"/>
          <a:ext cx="11711810" cy="670560"/>
        </p:xfrm>
        <a:graphic>
          <a:graphicData uri="http://schemas.openxmlformats.org/drawingml/2006/table">
            <a:tbl>
              <a:tblPr firstRow="1" bandRow="1">
                <a:tableStyleId>{5C22544A-7EE6-4342-B048-85BDC9FD1C3A}</a:tableStyleId>
              </a:tblPr>
              <a:tblGrid>
                <a:gridCol w="802190">
                  <a:extLst>
                    <a:ext uri="{9D8B030D-6E8A-4147-A177-3AD203B41FA5}">
                      <a16:colId xmlns:a16="http://schemas.microsoft.com/office/drawing/2014/main" val="2014545702"/>
                    </a:ext>
                  </a:extLst>
                </a:gridCol>
                <a:gridCol w="606090">
                  <a:extLst>
                    <a:ext uri="{9D8B030D-6E8A-4147-A177-3AD203B41FA5}">
                      <a16:colId xmlns:a16="http://schemas.microsoft.com/office/drawing/2014/main" val="3149552377"/>
                    </a:ext>
                  </a:extLst>
                </a:gridCol>
                <a:gridCol w="606090">
                  <a:extLst>
                    <a:ext uri="{9D8B030D-6E8A-4147-A177-3AD203B41FA5}">
                      <a16:colId xmlns:a16="http://schemas.microsoft.com/office/drawing/2014/main" val="1462005501"/>
                    </a:ext>
                  </a:extLst>
                </a:gridCol>
                <a:gridCol w="606090">
                  <a:extLst>
                    <a:ext uri="{9D8B030D-6E8A-4147-A177-3AD203B41FA5}">
                      <a16:colId xmlns:a16="http://schemas.microsoft.com/office/drawing/2014/main" val="35869121"/>
                    </a:ext>
                  </a:extLst>
                </a:gridCol>
                <a:gridCol w="606090">
                  <a:extLst>
                    <a:ext uri="{9D8B030D-6E8A-4147-A177-3AD203B41FA5}">
                      <a16:colId xmlns:a16="http://schemas.microsoft.com/office/drawing/2014/main" val="2539245258"/>
                    </a:ext>
                  </a:extLst>
                </a:gridCol>
                <a:gridCol w="606090">
                  <a:extLst>
                    <a:ext uri="{9D8B030D-6E8A-4147-A177-3AD203B41FA5}">
                      <a16:colId xmlns:a16="http://schemas.microsoft.com/office/drawing/2014/main" val="2549679145"/>
                    </a:ext>
                  </a:extLst>
                </a:gridCol>
                <a:gridCol w="606090">
                  <a:extLst>
                    <a:ext uri="{9D8B030D-6E8A-4147-A177-3AD203B41FA5}">
                      <a16:colId xmlns:a16="http://schemas.microsoft.com/office/drawing/2014/main" val="577681537"/>
                    </a:ext>
                  </a:extLst>
                </a:gridCol>
                <a:gridCol w="606090">
                  <a:extLst>
                    <a:ext uri="{9D8B030D-6E8A-4147-A177-3AD203B41FA5}">
                      <a16:colId xmlns:a16="http://schemas.microsoft.com/office/drawing/2014/main" val="3922492475"/>
                    </a:ext>
                  </a:extLst>
                </a:gridCol>
                <a:gridCol w="606090">
                  <a:extLst>
                    <a:ext uri="{9D8B030D-6E8A-4147-A177-3AD203B41FA5}">
                      <a16:colId xmlns:a16="http://schemas.microsoft.com/office/drawing/2014/main" val="961850646"/>
                    </a:ext>
                  </a:extLst>
                </a:gridCol>
                <a:gridCol w="606090">
                  <a:extLst>
                    <a:ext uri="{9D8B030D-6E8A-4147-A177-3AD203B41FA5}">
                      <a16:colId xmlns:a16="http://schemas.microsoft.com/office/drawing/2014/main" val="895612834"/>
                    </a:ext>
                  </a:extLst>
                </a:gridCol>
                <a:gridCol w="606090">
                  <a:extLst>
                    <a:ext uri="{9D8B030D-6E8A-4147-A177-3AD203B41FA5}">
                      <a16:colId xmlns:a16="http://schemas.microsoft.com/office/drawing/2014/main" val="3206137884"/>
                    </a:ext>
                  </a:extLst>
                </a:gridCol>
                <a:gridCol w="606090">
                  <a:extLst>
                    <a:ext uri="{9D8B030D-6E8A-4147-A177-3AD203B41FA5}">
                      <a16:colId xmlns:a16="http://schemas.microsoft.com/office/drawing/2014/main" val="1518523156"/>
                    </a:ext>
                  </a:extLst>
                </a:gridCol>
                <a:gridCol w="606090">
                  <a:extLst>
                    <a:ext uri="{9D8B030D-6E8A-4147-A177-3AD203B41FA5}">
                      <a16:colId xmlns:a16="http://schemas.microsoft.com/office/drawing/2014/main" val="124844259"/>
                    </a:ext>
                  </a:extLst>
                </a:gridCol>
                <a:gridCol w="606090">
                  <a:extLst>
                    <a:ext uri="{9D8B030D-6E8A-4147-A177-3AD203B41FA5}">
                      <a16:colId xmlns:a16="http://schemas.microsoft.com/office/drawing/2014/main" val="2458325411"/>
                    </a:ext>
                  </a:extLst>
                </a:gridCol>
                <a:gridCol w="606090">
                  <a:extLst>
                    <a:ext uri="{9D8B030D-6E8A-4147-A177-3AD203B41FA5}">
                      <a16:colId xmlns:a16="http://schemas.microsoft.com/office/drawing/2014/main" val="2041485998"/>
                    </a:ext>
                  </a:extLst>
                </a:gridCol>
                <a:gridCol w="606090">
                  <a:extLst>
                    <a:ext uri="{9D8B030D-6E8A-4147-A177-3AD203B41FA5}">
                      <a16:colId xmlns:a16="http://schemas.microsoft.com/office/drawing/2014/main" val="1394625888"/>
                    </a:ext>
                  </a:extLst>
                </a:gridCol>
                <a:gridCol w="606090">
                  <a:extLst>
                    <a:ext uri="{9D8B030D-6E8A-4147-A177-3AD203B41FA5}">
                      <a16:colId xmlns:a16="http://schemas.microsoft.com/office/drawing/2014/main" val="1395916458"/>
                    </a:ext>
                  </a:extLst>
                </a:gridCol>
                <a:gridCol w="606090">
                  <a:extLst>
                    <a:ext uri="{9D8B030D-6E8A-4147-A177-3AD203B41FA5}">
                      <a16:colId xmlns:a16="http://schemas.microsoft.com/office/drawing/2014/main" val="2506818374"/>
                    </a:ext>
                  </a:extLst>
                </a:gridCol>
                <a:gridCol w="606090">
                  <a:extLst>
                    <a:ext uri="{9D8B030D-6E8A-4147-A177-3AD203B41FA5}">
                      <a16:colId xmlns:a16="http://schemas.microsoft.com/office/drawing/2014/main" val="3912139796"/>
                    </a:ext>
                  </a:extLst>
                </a:gridCol>
              </a:tblGrid>
              <a:tr h="181772">
                <a:tc>
                  <a:txBody>
                    <a:bodyPr/>
                    <a:lstStyle/>
                    <a:p>
                      <a:r>
                        <a:rPr kumimoji="1" lang="ja-JP" altLang="en-US" sz="1600" dirty="0"/>
                        <a:t>年度</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gridSpan="2">
                  <a:txBody>
                    <a:bodyPr/>
                    <a:lstStyle/>
                    <a:p>
                      <a:pPr algn="ctr"/>
                      <a:r>
                        <a:rPr kumimoji="1" lang="en-US" altLang="ja-JP" sz="1600" dirty="0"/>
                        <a:t>FY2024</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pPr algn="ct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gridSpan="4">
                  <a:txBody>
                    <a:bodyPr/>
                    <a:lstStyle/>
                    <a:p>
                      <a:pPr algn="ctr"/>
                      <a:r>
                        <a:rPr kumimoji="1" lang="en-US" altLang="ja-JP" sz="1600" dirty="0"/>
                        <a:t>FY2025</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600" dirty="0"/>
                        <a:t>FY2026</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600" dirty="0"/>
                        <a:t>FY2027</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600" dirty="0"/>
                        <a:t>FY2028</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rgbClr val="90D2E4"/>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rgbClr val="90D2E4"/>
                    </a:solidFill>
                  </a:tcPr>
                </a:tc>
                <a:tc hMerge="1">
                  <a:txBody>
                    <a:bodyPr/>
                    <a:lstStyle/>
                    <a:p>
                      <a:pPr algn="ctr"/>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90D2E4"/>
                    </a:solidFill>
                  </a:tcPr>
                </a:tc>
                <a:extLst>
                  <a:ext uri="{0D108BD9-81ED-4DB2-BD59-A6C34878D82A}">
                    <a16:rowId xmlns:a16="http://schemas.microsoft.com/office/drawing/2014/main" val="721413322"/>
                  </a:ext>
                </a:extLst>
              </a:tr>
              <a:tr h="158662">
                <a:tc>
                  <a:txBody>
                    <a:bodyPr/>
                    <a:lstStyle/>
                    <a:p>
                      <a:r>
                        <a:rPr kumimoji="1" lang="en-US" altLang="ja-JP" sz="1600" b="1" dirty="0">
                          <a:solidFill>
                            <a:schemeClr val="bg1"/>
                          </a:solidFill>
                        </a:rPr>
                        <a:t>4</a:t>
                      </a:r>
                      <a:r>
                        <a:rPr kumimoji="1" lang="ja-JP" altLang="en-US" sz="1600" b="1" dirty="0">
                          <a:solidFill>
                            <a:schemeClr val="bg1"/>
                          </a:solidFill>
                        </a:rPr>
                        <a:t>半期</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180506745"/>
                  </a:ext>
                </a:extLst>
              </a:tr>
            </a:tbl>
          </a:graphicData>
        </a:graphic>
      </p:graphicFrame>
      <p:cxnSp>
        <p:nvCxnSpPr>
          <p:cNvPr id="9" name="直線矢印コネクタ 8">
            <a:extLst>
              <a:ext uri="{FF2B5EF4-FFF2-40B4-BE49-F238E27FC236}">
                <a16:creationId xmlns:a16="http://schemas.microsoft.com/office/drawing/2014/main" id="{1A20821A-6E36-FED1-F00A-CA531F784594}"/>
              </a:ext>
            </a:extLst>
          </p:cNvPr>
          <p:cNvCxnSpPr>
            <a:cxnSpLocks/>
          </p:cNvCxnSpPr>
          <p:nvPr/>
        </p:nvCxnSpPr>
        <p:spPr>
          <a:xfrm>
            <a:off x="2786275" y="4308909"/>
            <a:ext cx="179555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4D9F7308-2E84-D885-4FBF-01DA255A41DC}"/>
              </a:ext>
            </a:extLst>
          </p:cNvPr>
          <p:cNvCxnSpPr>
            <a:cxnSpLocks/>
          </p:cNvCxnSpPr>
          <p:nvPr/>
        </p:nvCxnSpPr>
        <p:spPr>
          <a:xfrm>
            <a:off x="6459793" y="4308909"/>
            <a:ext cx="425736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D6C8029-C620-DE7B-BA1F-4CEFD3FBFACE}"/>
              </a:ext>
            </a:extLst>
          </p:cNvPr>
          <p:cNvSpPr txBox="1"/>
          <p:nvPr/>
        </p:nvSpPr>
        <p:spPr>
          <a:xfrm>
            <a:off x="2006977" y="4384021"/>
            <a:ext cx="3354151" cy="400110"/>
          </a:xfrm>
          <a:prstGeom prst="rect">
            <a:avLst/>
          </a:prstGeom>
          <a:noFill/>
        </p:spPr>
        <p:txBody>
          <a:bodyPr wrap="square" rtlCol="0">
            <a:spAutoFit/>
          </a:bodyPr>
          <a:lstStyle/>
          <a:p>
            <a:pPr algn="ctr"/>
            <a:r>
              <a:rPr lang="ja-JP" altLang="en-US" sz="2000" dirty="0"/>
              <a:t>トレーラー受入設備工事</a:t>
            </a:r>
            <a:endParaRPr lang="en-US" altLang="ja-JP" sz="2000" dirty="0"/>
          </a:p>
        </p:txBody>
      </p:sp>
      <p:sp>
        <p:nvSpPr>
          <p:cNvPr id="14" name="テキスト ボックス 13">
            <a:extLst>
              <a:ext uri="{FF2B5EF4-FFF2-40B4-BE49-F238E27FC236}">
                <a16:creationId xmlns:a16="http://schemas.microsoft.com/office/drawing/2014/main" id="{59B745D1-3687-B255-C72A-A200193FCBA9}"/>
              </a:ext>
            </a:extLst>
          </p:cNvPr>
          <p:cNvSpPr txBox="1"/>
          <p:nvPr/>
        </p:nvSpPr>
        <p:spPr>
          <a:xfrm>
            <a:off x="7482335" y="4377116"/>
            <a:ext cx="2290930" cy="400110"/>
          </a:xfrm>
          <a:prstGeom prst="rect">
            <a:avLst/>
          </a:prstGeom>
          <a:noFill/>
        </p:spPr>
        <p:txBody>
          <a:bodyPr wrap="square" rtlCol="0">
            <a:spAutoFit/>
          </a:bodyPr>
          <a:lstStyle/>
          <a:p>
            <a:pPr algn="ctr"/>
            <a:r>
              <a:rPr lang="en-US" altLang="ja-JP" sz="2000" dirty="0"/>
              <a:t>P2G</a:t>
            </a:r>
            <a:r>
              <a:rPr lang="ja-JP" altLang="en-US" sz="2000" dirty="0"/>
              <a:t>設置工事</a:t>
            </a:r>
            <a:endParaRPr lang="en-US" altLang="ja-JP" sz="2000" dirty="0"/>
          </a:p>
        </p:txBody>
      </p:sp>
      <p:cxnSp>
        <p:nvCxnSpPr>
          <p:cNvPr id="8" name="直線コネクタ 7">
            <a:extLst>
              <a:ext uri="{FF2B5EF4-FFF2-40B4-BE49-F238E27FC236}">
                <a16:creationId xmlns:a16="http://schemas.microsoft.com/office/drawing/2014/main" id="{A3E9D052-957C-3DA2-22DD-BB51C3C1A7BD}"/>
              </a:ext>
            </a:extLst>
          </p:cNvPr>
          <p:cNvCxnSpPr>
            <a:cxnSpLocks/>
          </p:cNvCxnSpPr>
          <p:nvPr/>
        </p:nvCxnSpPr>
        <p:spPr>
          <a:xfrm>
            <a:off x="2221409" y="3886098"/>
            <a:ext cx="0" cy="1203219"/>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D2AD7A55-93B0-BD39-CA3C-8D2877C481EB}"/>
              </a:ext>
            </a:extLst>
          </p:cNvPr>
          <p:cNvSpPr txBox="1"/>
          <p:nvPr/>
        </p:nvSpPr>
        <p:spPr>
          <a:xfrm>
            <a:off x="1666374" y="5153291"/>
            <a:ext cx="1129733" cy="338554"/>
          </a:xfrm>
          <a:prstGeom prst="rect">
            <a:avLst/>
          </a:prstGeom>
          <a:noFill/>
        </p:spPr>
        <p:txBody>
          <a:bodyPr wrap="square" rtlCol="0">
            <a:spAutoFit/>
          </a:bodyPr>
          <a:lstStyle/>
          <a:p>
            <a:pPr algn="ctr"/>
            <a:r>
              <a:rPr lang="ja-JP" altLang="en-US" sz="1600" b="1" dirty="0">
                <a:solidFill>
                  <a:schemeClr val="accent2"/>
                </a:solidFill>
              </a:rPr>
              <a:t>最短発注</a:t>
            </a:r>
            <a:endParaRPr lang="en-US" altLang="ja-JP" sz="1600" b="1" dirty="0">
              <a:solidFill>
                <a:schemeClr val="accent2"/>
              </a:solidFill>
            </a:endParaRPr>
          </a:p>
        </p:txBody>
      </p:sp>
      <p:sp>
        <p:nvSpPr>
          <p:cNvPr id="16" name="テキスト ボックス 15">
            <a:extLst>
              <a:ext uri="{FF2B5EF4-FFF2-40B4-BE49-F238E27FC236}">
                <a16:creationId xmlns:a16="http://schemas.microsoft.com/office/drawing/2014/main" id="{848CD3A3-331F-EF42-705A-40E877E1204B}"/>
              </a:ext>
            </a:extLst>
          </p:cNvPr>
          <p:cNvSpPr txBox="1"/>
          <p:nvPr/>
        </p:nvSpPr>
        <p:spPr>
          <a:xfrm>
            <a:off x="623325" y="4420085"/>
            <a:ext cx="1400135" cy="923330"/>
          </a:xfrm>
          <a:prstGeom prst="rect">
            <a:avLst/>
          </a:prstGeom>
          <a:noFill/>
        </p:spPr>
        <p:txBody>
          <a:bodyPr wrap="square" rtlCol="0">
            <a:spAutoFit/>
          </a:bodyPr>
          <a:lstStyle/>
          <a:p>
            <a:pPr algn="ctr"/>
            <a:r>
              <a:rPr lang="en-US" altLang="ja-JP" b="1" dirty="0">
                <a:solidFill>
                  <a:schemeClr val="accent1"/>
                </a:solidFill>
              </a:rPr>
              <a:t>YES2030</a:t>
            </a:r>
            <a:r>
              <a:rPr lang="ja-JP" altLang="en-US" b="1" dirty="0">
                <a:solidFill>
                  <a:schemeClr val="accent1"/>
                </a:solidFill>
              </a:rPr>
              <a:t>年計画予算</a:t>
            </a:r>
            <a:endParaRPr lang="en-US" altLang="ja-JP" b="1" dirty="0">
              <a:solidFill>
                <a:schemeClr val="accent1"/>
              </a:solidFill>
            </a:endParaRPr>
          </a:p>
        </p:txBody>
      </p:sp>
      <p:cxnSp>
        <p:nvCxnSpPr>
          <p:cNvPr id="17" name="直線矢印コネクタ 16">
            <a:extLst>
              <a:ext uri="{FF2B5EF4-FFF2-40B4-BE49-F238E27FC236}">
                <a16:creationId xmlns:a16="http://schemas.microsoft.com/office/drawing/2014/main" id="{A1FE0976-0F11-BC84-5573-AADA6990C940}"/>
              </a:ext>
            </a:extLst>
          </p:cNvPr>
          <p:cNvCxnSpPr>
            <a:cxnSpLocks/>
          </p:cNvCxnSpPr>
          <p:nvPr/>
        </p:nvCxnSpPr>
        <p:spPr>
          <a:xfrm>
            <a:off x="1039061" y="4308909"/>
            <a:ext cx="56866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837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807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19</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1714"/>
            <a:ext cx="9874329" cy="457713"/>
          </a:xfrm>
        </p:spPr>
        <p:txBody>
          <a:bodyPr/>
          <a:lstStyle/>
          <a:p>
            <a:r>
              <a:rPr kumimoji="1" lang="ja-JP" altLang="en-US" sz="3600" dirty="0"/>
              <a:t>計画</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DF9549AC-FC54-25F5-0A89-AD61EB63EBA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YES</a:t>
            </a:r>
            <a:r>
              <a:rPr lang="ja-JP" altLang="en-US" sz="1600" dirty="0"/>
              <a:t>様データ</a:t>
            </a:r>
          </a:p>
        </p:txBody>
      </p:sp>
      <p:sp>
        <p:nvSpPr>
          <p:cNvPr id="10" name="正方形/長方形 9">
            <a:extLst>
              <a:ext uri="{FF2B5EF4-FFF2-40B4-BE49-F238E27FC236}">
                <a16:creationId xmlns:a16="http://schemas.microsoft.com/office/drawing/2014/main" id="{9153AED9-EDB3-CADE-D50D-7872540F4AE7}"/>
              </a:ext>
            </a:extLst>
          </p:cNvPr>
          <p:cNvSpPr/>
          <p:nvPr/>
        </p:nvSpPr>
        <p:spPr>
          <a:xfrm>
            <a:off x="5355227" y="2370960"/>
            <a:ext cx="1874836" cy="64434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蓄電池</a:t>
            </a:r>
          </a:p>
        </p:txBody>
      </p:sp>
      <p:sp>
        <p:nvSpPr>
          <p:cNvPr id="11" name="正方形/長方形 10">
            <a:extLst>
              <a:ext uri="{FF2B5EF4-FFF2-40B4-BE49-F238E27FC236}">
                <a16:creationId xmlns:a16="http://schemas.microsoft.com/office/drawing/2014/main" id="{555B1F81-52BF-177F-ECA1-401143850410}"/>
              </a:ext>
            </a:extLst>
          </p:cNvPr>
          <p:cNvSpPr/>
          <p:nvPr/>
        </p:nvSpPr>
        <p:spPr>
          <a:xfrm>
            <a:off x="3502953" y="3915420"/>
            <a:ext cx="1131851" cy="89903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水素製造</a:t>
            </a:r>
          </a:p>
        </p:txBody>
      </p:sp>
      <p:sp>
        <p:nvSpPr>
          <p:cNvPr id="12" name="正方形/長方形 11">
            <a:extLst>
              <a:ext uri="{FF2B5EF4-FFF2-40B4-BE49-F238E27FC236}">
                <a16:creationId xmlns:a16="http://schemas.microsoft.com/office/drawing/2014/main" id="{0497D830-F0EF-C106-6475-1C2244317796}"/>
              </a:ext>
            </a:extLst>
          </p:cNvPr>
          <p:cNvSpPr/>
          <p:nvPr/>
        </p:nvSpPr>
        <p:spPr>
          <a:xfrm>
            <a:off x="6634492" y="3915420"/>
            <a:ext cx="1613309" cy="198955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燃料電池発電</a:t>
            </a:r>
          </a:p>
        </p:txBody>
      </p:sp>
      <p:pic>
        <p:nvPicPr>
          <p:cNvPr id="13" name="グラフィックス 12" descr="ソーラー パネル 単色塗りつぶし">
            <a:extLst>
              <a:ext uri="{FF2B5EF4-FFF2-40B4-BE49-F238E27FC236}">
                <a16:creationId xmlns:a16="http://schemas.microsoft.com/office/drawing/2014/main" id="{D1657E39-40B7-F8C4-9E04-DF3DA3A642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658" y="1739849"/>
            <a:ext cx="587019" cy="587019"/>
          </a:xfrm>
          <a:prstGeom prst="rect">
            <a:avLst/>
          </a:prstGeom>
        </p:spPr>
      </p:pic>
      <p:sp>
        <p:nvSpPr>
          <p:cNvPr id="14" name="正方形/長方形 13">
            <a:extLst>
              <a:ext uri="{FF2B5EF4-FFF2-40B4-BE49-F238E27FC236}">
                <a16:creationId xmlns:a16="http://schemas.microsoft.com/office/drawing/2014/main" id="{2E849974-2B85-7155-E53A-132A8087E67D}"/>
              </a:ext>
            </a:extLst>
          </p:cNvPr>
          <p:cNvSpPr/>
          <p:nvPr/>
        </p:nvSpPr>
        <p:spPr>
          <a:xfrm>
            <a:off x="1021294" y="1786094"/>
            <a:ext cx="2062320" cy="4627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構内太陽光発電</a:t>
            </a:r>
            <a:endParaRPr kumimoji="1" lang="ja-JP" altLang="en-US" b="1" dirty="0"/>
          </a:p>
        </p:txBody>
      </p:sp>
      <p:sp>
        <p:nvSpPr>
          <p:cNvPr id="15" name="正方形/長方形 14">
            <a:extLst>
              <a:ext uri="{FF2B5EF4-FFF2-40B4-BE49-F238E27FC236}">
                <a16:creationId xmlns:a16="http://schemas.microsoft.com/office/drawing/2014/main" id="{F0426C6C-61A8-4753-41BC-D2D9E14195E6}"/>
              </a:ext>
            </a:extLst>
          </p:cNvPr>
          <p:cNvSpPr/>
          <p:nvPr/>
        </p:nvSpPr>
        <p:spPr>
          <a:xfrm>
            <a:off x="9161031" y="1742534"/>
            <a:ext cx="2497632" cy="416243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岡山事業所</a:t>
            </a:r>
            <a:endParaRPr lang="en-US" altLang="ja-JP" b="1" dirty="0"/>
          </a:p>
          <a:p>
            <a:pPr algn="ctr"/>
            <a:r>
              <a:rPr lang="ja-JP" altLang="en-US" b="1" dirty="0"/>
              <a:t>構内電力需要</a:t>
            </a:r>
            <a:endParaRPr kumimoji="1" lang="ja-JP" altLang="en-US" b="1" dirty="0"/>
          </a:p>
        </p:txBody>
      </p:sp>
      <p:pic>
        <p:nvPicPr>
          <p:cNvPr id="18" name="図 17">
            <a:extLst>
              <a:ext uri="{FF2B5EF4-FFF2-40B4-BE49-F238E27FC236}">
                <a16:creationId xmlns:a16="http://schemas.microsoft.com/office/drawing/2014/main" id="{798BDDE3-E051-6285-C313-6FA4D5C56494}"/>
              </a:ext>
            </a:extLst>
          </p:cNvPr>
          <p:cNvPicPr>
            <a:picLocks noChangeAspect="1"/>
          </p:cNvPicPr>
          <p:nvPr/>
        </p:nvPicPr>
        <p:blipFill rotWithShape="1">
          <a:blip r:embed="rId4">
            <a:clrChange>
              <a:clrFrom>
                <a:srgbClr val="FFFFFF"/>
              </a:clrFrom>
              <a:clrTo>
                <a:srgbClr val="FFFFFF">
                  <a:alpha val="0"/>
                </a:srgbClr>
              </a:clrTo>
            </a:clrChange>
          </a:blip>
          <a:srcRect l="28972" t="21314" r="28017" b="30131"/>
          <a:stretch/>
        </p:blipFill>
        <p:spPr>
          <a:xfrm>
            <a:off x="2811374" y="3994299"/>
            <a:ext cx="588488" cy="716624"/>
          </a:xfrm>
          <a:prstGeom prst="rect">
            <a:avLst/>
          </a:prstGeom>
        </p:spPr>
      </p:pic>
      <p:sp>
        <p:nvSpPr>
          <p:cNvPr id="19" name="正方形/長方形 18">
            <a:extLst>
              <a:ext uri="{FF2B5EF4-FFF2-40B4-BE49-F238E27FC236}">
                <a16:creationId xmlns:a16="http://schemas.microsoft.com/office/drawing/2014/main" id="{89BDEF5F-341D-82F1-2661-60A3987C8EAD}"/>
              </a:ext>
            </a:extLst>
          </p:cNvPr>
          <p:cNvSpPr/>
          <p:nvPr/>
        </p:nvSpPr>
        <p:spPr>
          <a:xfrm>
            <a:off x="1021294" y="3026762"/>
            <a:ext cx="2062320" cy="77966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系統グリーン電力／オフサイト</a:t>
            </a:r>
            <a:r>
              <a:rPr lang="en-US" altLang="ja-JP" b="1" dirty="0"/>
              <a:t>PPA</a:t>
            </a:r>
          </a:p>
        </p:txBody>
      </p:sp>
      <p:pic>
        <p:nvPicPr>
          <p:cNvPr id="20" name="図 19">
            <a:extLst>
              <a:ext uri="{FF2B5EF4-FFF2-40B4-BE49-F238E27FC236}">
                <a16:creationId xmlns:a16="http://schemas.microsoft.com/office/drawing/2014/main" id="{810FF4E5-DA94-670F-0275-3765FA90CFF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422293" y="2459275"/>
            <a:ext cx="503589" cy="503589"/>
          </a:xfrm>
          <a:prstGeom prst="rect">
            <a:avLst/>
          </a:prstGeom>
        </p:spPr>
      </p:pic>
      <p:pic>
        <p:nvPicPr>
          <p:cNvPr id="21" name="図 20">
            <a:extLst>
              <a:ext uri="{FF2B5EF4-FFF2-40B4-BE49-F238E27FC236}">
                <a16:creationId xmlns:a16="http://schemas.microsoft.com/office/drawing/2014/main" id="{5D01E44B-C107-6C27-30B7-B6E46F8E302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106685" y="5098385"/>
            <a:ext cx="724143" cy="724143"/>
          </a:xfrm>
          <a:prstGeom prst="rect">
            <a:avLst/>
          </a:prstGeom>
        </p:spPr>
      </p:pic>
      <p:sp>
        <p:nvSpPr>
          <p:cNvPr id="22" name="正方形/長方形 21">
            <a:extLst>
              <a:ext uri="{FF2B5EF4-FFF2-40B4-BE49-F238E27FC236}">
                <a16:creationId xmlns:a16="http://schemas.microsoft.com/office/drawing/2014/main" id="{965F8D6B-28E7-5184-6EB7-799187B2AC0A}"/>
              </a:ext>
            </a:extLst>
          </p:cNvPr>
          <p:cNvSpPr/>
          <p:nvPr/>
        </p:nvSpPr>
        <p:spPr>
          <a:xfrm>
            <a:off x="1055485" y="5070033"/>
            <a:ext cx="4395620" cy="834937"/>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水素配送</a:t>
            </a:r>
          </a:p>
        </p:txBody>
      </p:sp>
      <p:pic>
        <p:nvPicPr>
          <p:cNvPr id="23" name="グラフィックス 22" descr="送電塔 単色塗りつぶし">
            <a:extLst>
              <a:ext uri="{FF2B5EF4-FFF2-40B4-BE49-F238E27FC236}">
                <a16:creationId xmlns:a16="http://schemas.microsoft.com/office/drawing/2014/main" id="{36B1A275-DCCB-1348-ECB6-84628C13EB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7838" y="3105684"/>
            <a:ext cx="621818" cy="621818"/>
          </a:xfrm>
          <a:prstGeom prst="rect">
            <a:avLst/>
          </a:prstGeom>
        </p:spPr>
      </p:pic>
      <p:pic>
        <p:nvPicPr>
          <p:cNvPr id="24" name="グラフィックス 23" descr="工場 単色塗りつぶし">
            <a:extLst>
              <a:ext uri="{FF2B5EF4-FFF2-40B4-BE49-F238E27FC236}">
                <a16:creationId xmlns:a16="http://schemas.microsoft.com/office/drawing/2014/main" id="{B5006063-0EFB-97E6-4BE5-786E3792985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50684" y="4129703"/>
            <a:ext cx="706623" cy="706623"/>
          </a:xfrm>
          <a:prstGeom prst="rect">
            <a:avLst/>
          </a:prstGeom>
        </p:spPr>
      </p:pic>
      <p:pic>
        <p:nvPicPr>
          <p:cNvPr id="25" name="グラフィックス 24" descr="トレーラー 単色塗りつぶし">
            <a:extLst>
              <a:ext uri="{FF2B5EF4-FFF2-40B4-BE49-F238E27FC236}">
                <a16:creationId xmlns:a16="http://schemas.microsoft.com/office/drawing/2014/main" id="{48232D74-2779-578D-B53D-450B80D6509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5270" y="5145412"/>
            <a:ext cx="684178" cy="684178"/>
          </a:xfrm>
          <a:prstGeom prst="rect">
            <a:avLst/>
          </a:prstGeom>
        </p:spPr>
      </p:pic>
      <p:cxnSp>
        <p:nvCxnSpPr>
          <p:cNvPr id="29" name="直線矢印コネクタ 28">
            <a:extLst>
              <a:ext uri="{FF2B5EF4-FFF2-40B4-BE49-F238E27FC236}">
                <a16:creationId xmlns:a16="http://schemas.microsoft.com/office/drawing/2014/main" id="{5E9FD4A5-8B7A-B634-0F38-87553948B7BA}"/>
              </a:ext>
            </a:extLst>
          </p:cNvPr>
          <p:cNvCxnSpPr>
            <a:cxnSpLocks/>
            <a:stCxn id="14" idx="3"/>
          </p:cNvCxnSpPr>
          <p:nvPr/>
        </p:nvCxnSpPr>
        <p:spPr>
          <a:xfrm flipV="1">
            <a:off x="3083614" y="1989578"/>
            <a:ext cx="6106912" cy="27913"/>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3950354C-4546-C889-7ABB-EA11BD3C7B86}"/>
              </a:ext>
            </a:extLst>
          </p:cNvPr>
          <p:cNvCxnSpPr>
            <a:cxnSpLocks/>
            <a:stCxn id="19" idx="3"/>
          </p:cNvCxnSpPr>
          <p:nvPr/>
        </p:nvCxnSpPr>
        <p:spPr>
          <a:xfrm flipV="1">
            <a:off x="3083614" y="3411937"/>
            <a:ext cx="6106912" cy="4655"/>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E84A2CCF-8F77-D90C-B741-D03345317734}"/>
              </a:ext>
            </a:extLst>
          </p:cNvPr>
          <p:cNvSpPr txBox="1"/>
          <p:nvPr/>
        </p:nvSpPr>
        <p:spPr>
          <a:xfrm>
            <a:off x="3079693" y="1682284"/>
            <a:ext cx="1035080" cy="338554"/>
          </a:xfrm>
          <a:prstGeom prst="rect">
            <a:avLst/>
          </a:prstGeom>
          <a:noFill/>
        </p:spPr>
        <p:txBody>
          <a:bodyPr wrap="square" rtlCol="0">
            <a:spAutoFit/>
          </a:bodyPr>
          <a:lstStyle/>
          <a:p>
            <a:pPr algn="ctr"/>
            <a:r>
              <a:rPr kumimoji="1" lang="ja-JP" altLang="en-US" sz="1600" dirty="0"/>
              <a:t>平日昼晴</a:t>
            </a:r>
            <a:endParaRPr kumimoji="1" lang="en-US" altLang="ja-JP" sz="1600" dirty="0"/>
          </a:p>
        </p:txBody>
      </p:sp>
      <p:cxnSp>
        <p:nvCxnSpPr>
          <p:cNvPr id="32" name="直線矢印コネクタ 31">
            <a:extLst>
              <a:ext uri="{FF2B5EF4-FFF2-40B4-BE49-F238E27FC236}">
                <a16:creationId xmlns:a16="http://schemas.microsoft.com/office/drawing/2014/main" id="{1DF42633-BE47-96A3-B78F-9D34814F477C}"/>
              </a:ext>
            </a:extLst>
          </p:cNvPr>
          <p:cNvCxnSpPr>
            <a:cxnSpLocks/>
            <a:stCxn id="10" idx="3"/>
          </p:cNvCxnSpPr>
          <p:nvPr/>
        </p:nvCxnSpPr>
        <p:spPr>
          <a:xfrm flipV="1">
            <a:off x="7230063" y="2689663"/>
            <a:ext cx="1930968" cy="3471"/>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16B937D0-1739-B012-2CA6-B7722BA2EC80}"/>
              </a:ext>
            </a:extLst>
          </p:cNvPr>
          <p:cNvSpPr txBox="1"/>
          <p:nvPr/>
        </p:nvSpPr>
        <p:spPr>
          <a:xfrm>
            <a:off x="3079693" y="2364182"/>
            <a:ext cx="1002113" cy="338554"/>
          </a:xfrm>
          <a:prstGeom prst="rect">
            <a:avLst/>
          </a:prstGeom>
          <a:noFill/>
        </p:spPr>
        <p:txBody>
          <a:bodyPr wrap="square" rtlCol="0">
            <a:spAutoFit/>
          </a:bodyPr>
          <a:lstStyle/>
          <a:p>
            <a:pPr algn="ctr"/>
            <a:r>
              <a:rPr kumimoji="1" lang="ja-JP" altLang="en-US" sz="1600" dirty="0"/>
              <a:t>土日昼晴</a:t>
            </a:r>
            <a:endParaRPr kumimoji="1" lang="en-US" altLang="ja-JP" sz="1600" dirty="0"/>
          </a:p>
        </p:txBody>
      </p:sp>
      <p:grpSp>
        <p:nvGrpSpPr>
          <p:cNvPr id="34" name="グループ化 33">
            <a:extLst>
              <a:ext uri="{FF2B5EF4-FFF2-40B4-BE49-F238E27FC236}">
                <a16:creationId xmlns:a16="http://schemas.microsoft.com/office/drawing/2014/main" id="{AD8857E5-91FE-F881-6C7F-73DD0E0E72E2}"/>
              </a:ext>
            </a:extLst>
          </p:cNvPr>
          <p:cNvGrpSpPr/>
          <p:nvPr/>
        </p:nvGrpSpPr>
        <p:grpSpPr>
          <a:xfrm>
            <a:off x="4118409" y="1862943"/>
            <a:ext cx="366147" cy="340829"/>
            <a:chOff x="1876014" y="2808316"/>
            <a:chExt cx="270422" cy="270422"/>
          </a:xfrm>
        </p:grpSpPr>
        <p:sp>
          <p:nvSpPr>
            <p:cNvPr id="35" name="楕円 34">
              <a:extLst>
                <a:ext uri="{FF2B5EF4-FFF2-40B4-BE49-F238E27FC236}">
                  <a16:creationId xmlns:a16="http://schemas.microsoft.com/office/drawing/2014/main" id="{3DEDDFBD-04D4-400E-D043-0A0BF77C1969}"/>
                </a:ext>
              </a:extLst>
            </p:cNvPr>
            <p:cNvSpPr>
              <a:spLocks noChangeAspect="1"/>
            </p:cNvSpPr>
            <p:nvPr/>
          </p:nvSpPr>
          <p:spPr>
            <a:xfrm>
              <a:off x="1876014" y="2808316"/>
              <a:ext cx="270422" cy="2704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6" name="グラフィックス 35" descr="稲妻 単色塗りつぶし">
              <a:extLst>
                <a:ext uri="{FF2B5EF4-FFF2-40B4-BE49-F238E27FC236}">
                  <a16:creationId xmlns:a16="http://schemas.microsoft.com/office/drawing/2014/main" id="{F00EB6C8-579A-C43A-2D32-64EE6967483F}"/>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92551" y="2828843"/>
              <a:ext cx="237348" cy="237348"/>
            </a:xfrm>
            <a:prstGeom prst="rect">
              <a:avLst/>
            </a:prstGeom>
          </p:spPr>
        </p:pic>
      </p:grpSp>
      <p:sp>
        <p:nvSpPr>
          <p:cNvPr id="37" name="テキスト ボックス 36">
            <a:extLst>
              <a:ext uri="{FF2B5EF4-FFF2-40B4-BE49-F238E27FC236}">
                <a16:creationId xmlns:a16="http://schemas.microsoft.com/office/drawing/2014/main" id="{96F1FEE9-DB04-10BA-1758-FEEB9D1788BE}"/>
              </a:ext>
            </a:extLst>
          </p:cNvPr>
          <p:cNvSpPr txBox="1"/>
          <p:nvPr/>
        </p:nvSpPr>
        <p:spPr>
          <a:xfrm>
            <a:off x="7360075" y="2370960"/>
            <a:ext cx="1116092" cy="338554"/>
          </a:xfrm>
          <a:prstGeom prst="rect">
            <a:avLst/>
          </a:prstGeom>
          <a:noFill/>
        </p:spPr>
        <p:txBody>
          <a:bodyPr wrap="square" rtlCol="0">
            <a:spAutoFit/>
          </a:bodyPr>
          <a:lstStyle/>
          <a:p>
            <a:pPr algn="ctr"/>
            <a:r>
              <a:rPr kumimoji="1" lang="ja-JP" altLang="en-US" sz="1600" dirty="0"/>
              <a:t>平日朝夜</a:t>
            </a:r>
            <a:endParaRPr kumimoji="1" lang="en-US" altLang="ja-JP" sz="1600" dirty="0"/>
          </a:p>
        </p:txBody>
      </p:sp>
      <p:sp>
        <p:nvSpPr>
          <p:cNvPr id="38" name="楕円 37">
            <a:extLst>
              <a:ext uri="{FF2B5EF4-FFF2-40B4-BE49-F238E27FC236}">
                <a16:creationId xmlns:a16="http://schemas.microsoft.com/office/drawing/2014/main" id="{8BCFF465-026C-B88D-1EF5-902325EDB007}"/>
              </a:ext>
            </a:extLst>
          </p:cNvPr>
          <p:cNvSpPr/>
          <p:nvPr/>
        </p:nvSpPr>
        <p:spPr>
          <a:xfrm>
            <a:off x="8468971" y="1515540"/>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１</a:t>
            </a:r>
          </a:p>
        </p:txBody>
      </p:sp>
      <p:sp>
        <p:nvSpPr>
          <p:cNvPr id="39" name="楕円 38">
            <a:extLst>
              <a:ext uri="{FF2B5EF4-FFF2-40B4-BE49-F238E27FC236}">
                <a16:creationId xmlns:a16="http://schemas.microsoft.com/office/drawing/2014/main" id="{067D153F-5D9A-5C48-5199-93835E470C9A}"/>
              </a:ext>
            </a:extLst>
          </p:cNvPr>
          <p:cNvSpPr/>
          <p:nvPr/>
        </p:nvSpPr>
        <p:spPr>
          <a:xfrm>
            <a:off x="8468971" y="2190808"/>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２</a:t>
            </a:r>
            <a:endParaRPr kumimoji="1" lang="ja-JP" altLang="en-US" b="1" dirty="0"/>
          </a:p>
        </p:txBody>
      </p:sp>
      <p:sp>
        <p:nvSpPr>
          <p:cNvPr id="40" name="楕円 39">
            <a:extLst>
              <a:ext uri="{FF2B5EF4-FFF2-40B4-BE49-F238E27FC236}">
                <a16:creationId xmlns:a16="http://schemas.microsoft.com/office/drawing/2014/main" id="{EF927247-C354-A650-BA48-EC789C5D1959}"/>
              </a:ext>
            </a:extLst>
          </p:cNvPr>
          <p:cNvSpPr>
            <a:spLocks/>
          </p:cNvSpPr>
          <p:nvPr/>
        </p:nvSpPr>
        <p:spPr>
          <a:xfrm>
            <a:off x="8468971" y="4409883"/>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３</a:t>
            </a:r>
            <a:endParaRPr kumimoji="1" lang="ja-JP" altLang="en-US" b="1" dirty="0"/>
          </a:p>
        </p:txBody>
      </p:sp>
      <p:cxnSp>
        <p:nvCxnSpPr>
          <p:cNvPr id="41" name="直線矢印コネクタ 40">
            <a:extLst>
              <a:ext uri="{FF2B5EF4-FFF2-40B4-BE49-F238E27FC236}">
                <a16:creationId xmlns:a16="http://schemas.microsoft.com/office/drawing/2014/main" id="{02295D1B-D70B-F15D-A6CA-E12EC39996E3}"/>
              </a:ext>
            </a:extLst>
          </p:cNvPr>
          <p:cNvCxnSpPr>
            <a:cxnSpLocks/>
            <a:stCxn id="12" idx="3"/>
          </p:cNvCxnSpPr>
          <p:nvPr/>
        </p:nvCxnSpPr>
        <p:spPr>
          <a:xfrm>
            <a:off x="8247801" y="4910195"/>
            <a:ext cx="942725" cy="0"/>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23F5E10A-18AE-205D-6922-91E5B42FA693}"/>
              </a:ext>
            </a:extLst>
          </p:cNvPr>
          <p:cNvSpPr txBox="1"/>
          <p:nvPr/>
        </p:nvSpPr>
        <p:spPr>
          <a:xfrm>
            <a:off x="8265131" y="4971742"/>
            <a:ext cx="866568" cy="338554"/>
          </a:xfrm>
          <a:prstGeom prst="rect">
            <a:avLst/>
          </a:prstGeom>
          <a:noFill/>
        </p:spPr>
        <p:txBody>
          <a:bodyPr wrap="square" rtlCol="0">
            <a:spAutoFit/>
          </a:bodyPr>
          <a:lstStyle/>
          <a:p>
            <a:pPr algn="ctr"/>
            <a:r>
              <a:rPr kumimoji="1" lang="ja-JP" altLang="en-US" sz="1600" dirty="0"/>
              <a:t>平日昼</a:t>
            </a:r>
            <a:endParaRPr kumimoji="1" lang="en-US" altLang="ja-JP" sz="1600" dirty="0"/>
          </a:p>
        </p:txBody>
      </p:sp>
      <p:sp>
        <p:nvSpPr>
          <p:cNvPr id="43" name="テキスト ボックス 42">
            <a:extLst>
              <a:ext uri="{FF2B5EF4-FFF2-40B4-BE49-F238E27FC236}">
                <a16:creationId xmlns:a16="http://schemas.microsoft.com/office/drawing/2014/main" id="{75BB7200-8726-C3E9-6118-3D639A1BD231}"/>
              </a:ext>
            </a:extLst>
          </p:cNvPr>
          <p:cNvSpPr txBox="1"/>
          <p:nvPr/>
        </p:nvSpPr>
        <p:spPr>
          <a:xfrm>
            <a:off x="7360075" y="3091846"/>
            <a:ext cx="1116092" cy="338554"/>
          </a:xfrm>
          <a:prstGeom prst="rect">
            <a:avLst/>
          </a:prstGeom>
          <a:noFill/>
        </p:spPr>
        <p:txBody>
          <a:bodyPr wrap="square" rtlCol="0">
            <a:spAutoFit/>
          </a:bodyPr>
          <a:lstStyle/>
          <a:p>
            <a:pPr algn="ctr"/>
            <a:r>
              <a:rPr kumimoji="1" lang="ja-JP" altLang="en-US" sz="1600" dirty="0"/>
              <a:t>平日朝夜</a:t>
            </a:r>
            <a:endParaRPr kumimoji="1" lang="en-US" altLang="ja-JP" sz="1600" dirty="0"/>
          </a:p>
        </p:txBody>
      </p:sp>
      <p:sp>
        <p:nvSpPr>
          <p:cNvPr id="44" name="楕円 43">
            <a:extLst>
              <a:ext uri="{FF2B5EF4-FFF2-40B4-BE49-F238E27FC236}">
                <a16:creationId xmlns:a16="http://schemas.microsoft.com/office/drawing/2014/main" id="{6F52DFAE-E2D9-3208-43A0-7A73E26868A6}"/>
              </a:ext>
            </a:extLst>
          </p:cNvPr>
          <p:cNvSpPr>
            <a:spLocks/>
          </p:cNvSpPr>
          <p:nvPr/>
        </p:nvSpPr>
        <p:spPr>
          <a:xfrm>
            <a:off x="8468971" y="291018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４</a:t>
            </a:r>
          </a:p>
        </p:txBody>
      </p:sp>
      <p:cxnSp>
        <p:nvCxnSpPr>
          <p:cNvPr id="45" name="直線矢印コネクタ 44">
            <a:extLst>
              <a:ext uri="{FF2B5EF4-FFF2-40B4-BE49-F238E27FC236}">
                <a16:creationId xmlns:a16="http://schemas.microsoft.com/office/drawing/2014/main" id="{330EB6C5-580E-1F90-9D8B-418FA7F72033}"/>
              </a:ext>
            </a:extLst>
          </p:cNvPr>
          <p:cNvCxnSpPr>
            <a:cxnSpLocks/>
            <a:stCxn id="11" idx="3"/>
            <a:endCxn id="56" idx="1"/>
          </p:cNvCxnSpPr>
          <p:nvPr/>
        </p:nvCxnSpPr>
        <p:spPr>
          <a:xfrm flipV="1">
            <a:off x="4634804" y="4361209"/>
            <a:ext cx="209531" cy="3727"/>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DBEB8D98-F771-F454-4338-8991AB918BB8}"/>
              </a:ext>
            </a:extLst>
          </p:cNvPr>
          <p:cNvCxnSpPr>
            <a:cxnSpLocks/>
            <a:stCxn id="22" idx="3"/>
          </p:cNvCxnSpPr>
          <p:nvPr/>
        </p:nvCxnSpPr>
        <p:spPr>
          <a:xfrm flipV="1">
            <a:off x="5451105" y="5487501"/>
            <a:ext cx="1183387" cy="1"/>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47" name="グループ化 46">
            <a:extLst>
              <a:ext uri="{FF2B5EF4-FFF2-40B4-BE49-F238E27FC236}">
                <a16:creationId xmlns:a16="http://schemas.microsoft.com/office/drawing/2014/main" id="{595C8765-2E28-9728-77A9-8FD78A2BB794}"/>
              </a:ext>
            </a:extLst>
          </p:cNvPr>
          <p:cNvGrpSpPr/>
          <p:nvPr/>
        </p:nvGrpSpPr>
        <p:grpSpPr>
          <a:xfrm>
            <a:off x="5825770" y="5292008"/>
            <a:ext cx="424710" cy="424710"/>
            <a:chOff x="5672455" y="4050444"/>
            <a:chExt cx="424710" cy="424710"/>
          </a:xfrm>
        </p:grpSpPr>
        <p:sp>
          <p:nvSpPr>
            <p:cNvPr id="48" name="楕円 47">
              <a:extLst>
                <a:ext uri="{FF2B5EF4-FFF2-40B4-BE49-F238E27FC236}">
                  <a16:creationId xmlns:a16="http://schemas.microsoft.com/office/drawing/2014/main" id="{B45AADB6-C03A-B39A-8061-608BBDB128F3}"/>
                </a:ext>
              </a:extLst>
            </p:cNvPr>
            <p:cNvSpPr/>
            <p:nvPr/>
          </p:nvSpPr>
          <p:spPr>
            <a:xfrm>
              <a:off x="5672455" y="4050444"/>
              <a:ext cx="424710" cy="4247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楕円 48">
              <a:extLst>
                <a:ext uri="{FF2B5EF4-FFF2-40B4-BE49-F238E27FC236}">
                  <a16:creationId xmlns:a16="http://schemas.microsoft.com/office/drawing/2014/main" id="{4F0761AE-C692-B9DC-B303-8A4AD1D4C592}"/>
                </a:ext>
              </a:extLst>
            </p:cNvPr>
            <p:cNvSpPr/>
            <p:nvPr/>
          </p:nvSpPr>
          <p:spPr>
            <a:xfrm>
              <a:off x="5722241" y="4100230"/>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78F38A2A-549C-7491-481E-8A3DADCD928C}"/>
                </a:ext>
              </a:extLst>
            </p:cNvPr>
            <p:cNvSpPr txBox="1"/>
            <p:nvPr/>
          </p:nvSpPr>
          <p:spPr>
            <a:xfrm>
              <a:off x="5699233" y="412556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sp>
        <p:nvSpPr>
          <p:cNvPr id="51" name="テキスト ボックス 50">
            <a:extLst>
              <a:ext uri="{FF2B5EF4-FFF2-40B4-BE49-F238E27FC236}">
                <a16:creationId xmlns:a16="http://schemas.microsoft.com/office/drawing/2014/main" id="{08DD22A7-B988-42CB-3BA4-7C3408689E8F}"/>
              </a:ext>
            </a:extLst>
          </p:cNvPr>
          <p:cNvSpPr txBox="1"/>
          <p:nvPr/>
        </p:nvSpPr>
        <p:spPr>
          <a:xfrm>
            <a:off x="7997597" y="1187483"/>
            <a:ext cx="1393035" cy="338554"/>
          </a:xfrm>
          <a:prstGeom prst="rect">
            <a:avLst/>
          </a:prstGeom>
          <a:noFill/>
        </p:spPr>
        <p:txBody>
          <a:bodyPr wrap="square" rtlCol="0">
            <a:spAutoFit/>
          </a:bodyPr>
          <a:lstStyle/>
          <a:p>
            <a:pPr algn="ctr"/>
            <a:r>
              <a:rPr kumimoji="1" lang="ja-JP" altLang="en-US" sz="1600" b="1" dirty="0">
                <a:solidFill>
                  <a:schemeClr val="accent1"/>
                </a:solidFill>
              </a:rPr>
              <a:t>使用優先度</a:t>
            </a:r>
            <a:endParaRPr kumimoji="1" lang="en-US" altLang="ja-JP" sz="1600" b="1" dirty="0">
              <a:solidFill>
                <a:schemeClr val="accent1"/>
              </a:solidFill>
            </a:endParaRPr>
          </a:p>
        </p:txBody>
      </p:sp>
      <p:cxnSp>
        <p:nvCxnSpPr>
          <p:cNvPr id="52" name="直線矢印コネクタ 51">
            <a:extLst>
              <a:ext uri="{FF2B5EF4-FFF2-40B4-BE49-F238E27FC236}">
                <a16:creationId xmlns:a16="http://schemas.microsoft.com/office/drawing/2014/main" id="{7C7B0109-5E38-7715-B729-E38AA2C5DC5D}"/>
              </a:ext>
            </a:extLst>
          </p:cNvPr>
          <p:cNvCxnSpPr>
            <a:cxnSpLocks/>
            <a:stCxn id="54" idx="4"/>
            <a:endCxn id="11" idx="0"/>
          </p:cNvCxnSpPr>
          <p:nvPr/>
        </p:nvCxnSpPr>
        <p:spPr>
          <a:xfrm>
            <a:off x="4068740" y="2746458"/>
            <a:ext cx="139" cy="1168962"/>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0256307E-A222-EE49-A49F-93A273224EEF}"/>
              </a:ext>
            </a:extLst>
          </p:cNvPr>
          <p:cNvCxnSpPr>
            <a:cxnSpLocks/>
            <a:stCxn id="54" idx="6"/>
            <a:endCxn id="10" idx="1"/>
          </p:cNvCxnSpPr>
          <p:nvPr/>
        </p:nvCxnSpPr>
        <p:spPr>
          <a:xfrm>
            <a:off x="4122740" y="2692458"/>
            <a:ext cx="1232487" cy="676"/>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54" name="楕円 53">
            <a:extLst>
              <a:ext uri="{FF2B5EF4-FFF2-40B4-BE49-F238E27FC236}">
                <a16:creationId xmlns:a16="http://schemas.microsoft.com/office/drawing/2014/main" id="{F6CAE75F-797A-22F0-9AE1-872C5AB9556C}"/>
              </a:ext>
            </a:extLst>
          </p:cNvPr>
          <p:cNvSpPr>
            <a:spLocks noChangeAspect="1"/>
          </p:cNvSpPr>
          <p:nvPr/>
        </p:nvSpPr>
        <p:spPr>
          <a:xfrm>
            <a:off x="4014740" y="2638458"/>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コネクタ: カギ線 54">
            <a:extLst>
              <a:ext uri="{FF2B5EF4-FFF2-40B4-BE49-F238E27FC236}">
                <a16:creationId xmlns:a16="http://schemas.microsoft.com/office/drawing/2014/main" id="{8772B781-2C26-ACFF-0BB7-47FD2581218D}"/>
              </a:ext>
            </a:extLst>
          </p:cNvPr>
          <p:cNvCxnSpPr>
            <a:stCxn id="14" idx="2"/>
            <a:endCxn id="54" idx="2"/>
          </p:cNvCxnSpPr>
          <p:nvPr/>
        </p:nvCxnSpPr>
        <p:spPr>
          <a:xfrm rot="16200000" flipH="1">
            <a:off x="2811812" y="1489530"/>
            <a:ext cx="443570" cy="1962286"/>
          </a:xfrm>
          <a:prstGeom prst="bentConnector2">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56" name="正方形/長方形 55">
            <a:extLst>
              <a:ext uri="{FF2B5EF4-FFF2-40B4-BE49-F238E27FC236}">
                <a16:creationId xmlns:a16="http://schemas.microsoft.com/office/drawing/2014/main" id="{1FD74012-4F3B-29AD-B316-B0B2070C66DE}"/>
              </a:ext>
            </a:extLst>
          </p:cNvPr>
          <p:cNvSpPr/>
          <p:nvPr/>
        </p:nvSpPr>
        <p:spPr>
          <a:xfrm>
            <a:off x="4844335" y="3911693"/>
            <a:ext cx="1131851" cy="89903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水素</a:t>
            </a:r>
            <a:r>
              <a:rPr lang="ja-JP" altLang="en-US" b="1" dirty="0"/>
              <a:t>貯蔵</a:t>
            </a:r>
            <a:endParaRPr kumimoji="1" lang="ja-JP" altLang="en-US" b="1" dirty="0"/>
          </a:p>
        </p:txBody>
      </p:sp>
      <p:pic>
        <p:nvPicPr>
          <p:cNvPr id="57" name="Picture 2" descr="大きな青い水素タンクラインアイコン水素燃料貯蔵産業用シリンダーガスタンク - 水素のベクターアート素材や画像を多数ご用意 - 水素, アイコン,  貯蔵庫 - iStock さん">
            <a:extLst>
              <a:ext uri="{FF2B5EF4-FFF2-40B4-BE49-F238E27FC236}">
                <a16:creationId xmlns:a16="http://schemas.microsoft.com/office/drawing/2014/main" id="{CA918ED2-4CE8-9563-1999-39EB184D2918}"/>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2596" t="14620" r="8783" b="14871"/>
          <a:stretch/>
        </p:blipFill>
        <p:spPr bwMode="auto">
          <a:xfrm>
            <a:off x="5021937" y="4537564"/>
            <a:ext cx="835739" cy="49876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線矢印コネクタ 57">
            <a:extLst>
              <a:ext uri="{FF2B5EF4-FFF2-40B4-BE49-F238E27FC236}">
                <a16:creationId xmlns:a16="http://schemas.microsoft.com/office/drawing/2014/main" id="{4E04086B-906D-21C9-38BB-331CF61998F1}"/>
              </a:ext>
            </a:extLst>
          </p:cNvPr>
          <p:cNvCxnSpPr>
            <a:cxnSpLocks/>
            <a:stCxn id="56" idx="3"/>
          </p:cNvCxnSpPr>
          <p:nvPr/>
        </p:nvCxnSpPr>
        <p:spPr>
          <a:xfrm>
            <a:off x="5976186" y="4361209"/>
            <a:ext cx="658306" cy="0"/>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59" name="グループ化 58">
            <a:extLst>
              <a:ext uri="{FF2B5EF4-FFF2-40B4-BE49-F238E27FC236}">
                <a16:creationId xmlns:a16="http://schemas.microsoft.com/office/drawing/2014/main" id="{B3F8A49D-CCFF-6BF6-9A37-5E5B5735A370}"/>
              </a:ext>
            </a:extLst>
          </p:cNvPr>
          <p:cNvGrpSpPr/>
          <p:nvPr/>
        </p:nvGrpSpPr>
        <p:grpSpPr>
          <a:xfrm>
            <a:off x="6078724" y="4164875"/>
            <a:ext cx="424710" cy="424710"/>
            <a:chOff x="5672455" y="4050444"/>
            <a:chExt cx="424710" cy="424710"/>
          </a:xfrm>
        </p:grpSpPr>
        <p:sp>
          <p:nvSpPr>
            <p:cNvPr id="60" name="楕円 59">
              <a:extLst>
                <a:ext uri="{FF2B5EF4-FFF2-40B4-BE49-F238E27FC236}">
                  <a16:creationId xmlns:a16="http://schemas.microsoft.com/office/drawing/2014/main" id="{EF6204D3-BBEC-655E-E2A2-EF517D4216DA}"/>
                </a:ext>
              </a:extLst>
            </p:cNvPr>
            <p:cNvSpPr/>
            <p:nvPr/>
          </p:nvSpPr>
          <p:spPr>
            <a:xfrm>
              <a:off x="5672455" y="4050444"/>
              <a:ext cx="424710" cy="4247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楕円 60">
              <a:extLst>
                <a:ext uri="{FF2B5EF4-FFF2-40B4-BE49-F238E27FC236}">
                  <a16:creationId xmlns:a16="http://schemas.microsoft.com/office/drawing/2014/main" id="{A1C80FA2-E99C-AA17-87E8-D73B4029006E}"/>
                </a:ext>
              </a:extLst>
            </p:cNvPr>
            <p:cNvSpPr/>
            <p:nvPr/>
          </p:nvSpPr>
          <p:spPr>
            <a:xfrm>
              <a:off x="5722241" y="4100230"/>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テキスト ボックス 61">
              <a:extLst>
                <a:ext uri="{FF2B5EF4-FFF2-40B4-BE49-F238E27FC236}">
                  <a16:creationId xmlns:a16="http://schemas.microsoft.com/office/drawing/2014/main" id="{4D077A51-F823-1BD9-6F6A-FD378A305C6F}"/>
                </a:ext>
              </a:extLst>
            </p:cNvPr>
            <p:cNvSpPr txBox="1"/>
            <p:nvPr/>
          </p:nvSpPr>
          <p:spPr>
            <a:xfrm>
              <a:off x="5699233" y="412556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sp>
        <p:nvSpPr>
          <p:cNvPr id="63" name="テキスト ボックス 62">
            <a:extLst>
              <a:ext uri="{FF2B5EF4-FFF2-40B4-BE49-F238E27FC236}">
                <a16:creationId xmlns:a16="http://schemas.microsoft.com/office/drawing/2014/main" id="{D5AD1446-45A3-F5D0-0B20-3DB30B8B2374}"/>
              </a:ext>
            </a:extLst>
          </p:cNvPr>
          <p:cNvSpPr txBox="1"/>
          <p:nvPr/>
        </p:nvSpPr>
        <p:spPr>
          <a:xfrm>
            <a:off x="4014740" y="2861215"/>
            <a:ext cx="1246459" cy="338554"/>
          </a:xfrm>
          <a:prstGeom prst="rect">
            <a:avLst/>
          </a:prstGeom>
          <a:noFill/>
        </p:spPr>
        <p:txBody>
          <a:bodyPr wrap="square" rtlCol="0">
            <a:spAutoFit/>
          </a:bodyPr>
          <a:lstStyle/>
          <a:p>
            <a:pPr algn="ctr"/>
            <a:r>
              <a:rPr kumimoji="1" lang="ja-JP" altLang="en-US" sz="1600" dirty="0"/>
              <a:t>蓄電池余剰</a:t>
            </a:r>
            <a:endParaRPr kumimoji="1" lang="en-US" altLang="ja-JP" sz="1600" dirty="0"/>
          </a:p>
        </p:txBody>
      </p:sp>
      <p:sp>
        <p:nvSpPr>
          <p:cNvPr id="66" name="テキスト ボックス 65">
            <a:extLst>
              <a:ext uri="{FF2B5EF4-FFF2-40B4-BE49-F238E27FC236}">
                <a16:creationId xmlns:a16="http://schemas.microsoft.com/office/drawing/2014/main" id="{FAD7D78D-F787-19A5-D9CD-44F99672DA97}"/>
              </a:ext>
            </a:extLst>
          </p:cNvPr>
          <p:cNvSpPr txBox="1"/>
          <p:nvPr/>
        </p:nvSpPr>
        <p:spPr>
          <a:xfrm>
            <a:off x="877580" y="1401295"/>
            <a:ext cx="2345827" cy="338554"/>
          </a:xfrm>
          <a:prstGeom prst="rect">
            <a:avLst/>
          </a:prstGeom>
          <a:noFill/>
        </p:spPr>
        <p:txBody>
          <a:bodyPr wrap="square" rtlCol="0">
            <a:spAutoFit/>
          </a:bodyPr>
          <a:lstStyle/>
          <a:p>
            <a:pPr algn="ctr"/>
            <a:r>
              <a:rPr lang="en-US" altLang="ja-JP" sz="1600" b="1" dirty="0">
                <a:solidFill>
                  <a:srgbClr val="C00000"/>
                </a:solidFill>
              </a:rPr>
              <a:t>1454kW</a:t>
            </a:r>
            <a:r>
              <a:rPr lang="ja-JP" altLang="en-US" sz="1600" b="1" dirty="0">
                <a:solidFill>
                  <a:srgbClr val="C00000"/>
                </a:solidFill>
              </a:rPr>
              <a:t>まで増設予定</a:t>
            </a:r>
            <a:endParaRPr kumimoji="1" lang="en-US" altLang="ja-JP" sz="1600" b="1" dirty="0">
              <a:solidFill>
                <a:srgbClr val="C00000"/>
              </a:solidFill>
            </a:endParaRPr>
          </a:p>
        </p:txBody>
      </p:sp>
      <p:sp>
        <p:nvSpPr>
          <p:cNvPr id="67" name="テキスト ボックス 66">
            <a:extLst>
              <a:ext uri="{FF2B5EF4-FFF2-40B4-BE49-F238E27FC236}">
                <a16:creationId xmlns:a16="http://schemas.microsoft.com/office/drawing/2014/main" id="{A81E8B5B-BFC5-2BCC-E873-6D8DCC8F564B}"/>
              </a:ext>
            </a:extLst>
          </p:cNvPr>
          <p:cNvSpPr txBox="1"/>
          <p:nvPr/>
        </p:nvSpPr>
        <p:spPr>
          <a:xfrm>
            <a:off x="6634492" y="3590674"/>
            <a:ext cx="1602232" cy="338554"/>
          </a:xfrm>
          <a:prstGeom prst="rect">
            <a:avLst/>
          </a:prstGeom>
          <a:noFill/>
        </p:spPr>
        <p:txBody>
          <a:bodyPr wrap="square" rtlCol="0">
            <a:spAutoFit/>
          </a:bodyPr>
          <a:lstStyle/>
          <a:p>
            <a:pPr algn="ctr"/>
            <a:r>
              <a:rPr lang="en-US" altLang="ja-JP" sz="1600" b="1" dirty="0">
                <a:solidFill>
                  <a:srgbClr val="C00000"/>
                </a:solidFill>
              </a:rPr>
              <a:t>35kW×6</a:t>
            </a:r>
            <a:r>
              <a:rPr lang="ja-JP" altLang="en-US" sz="1600" b="1" dirty="0">
                <a:solidFill>
                  <a:srgbClr val="C00000"/>
                </a:solidFill>
              </a:rPr>
              <a:t>台</a:t>
            </a:r>
            <a:endParaRPr kumimoji="1" lang="en-US" altLang="ja-JP" sz="1600" b="1" dirty="0">
              <a:solidFill>
                <a:srgbClr val="C00000"/>
              </a:solidFill>
            </a:endParaRPr>
          </a:p>
        </p:txBody>
      </p:sp>
      <p:sp>
        <p:nvSpPr>
          <p:cNvPr id="68" name="テキスト ボックス 67">
            <a:extLst>
              <a:ext uri="{FF2B5EF4-FFF2-40B4-BE49-F238E27FC236}">
                <a16:creationId xmlns:a16="http://schemas.microsoft.com/office/drawing/2014/main" id="{9EDAD7EF-BE04-EDEF-C269-78F43A3C50A3}"/>
              </a:ext>
            </a:extLst>
          </p:cNvPr>
          <p:cNvSpPr txBox="1"/>
          <p:nvPr/>
        </p:nvSpPr>
        <p:spPr>
          <a:xfrm>
            <a:off x="3602063" y="4729523"/>
            <a:ext cx="994860" cy="338554"/>
          </a:xfrm>
          <a:prstGeom prst="rect">
            <a:avLst/>
          </a:prstGeom>
          <a:noFill/>
        </p:spPr>
        <p:txBody>
          <a:bodyPr wrap="square" rtlCol="0">
            <a:spAutoFit/>
          </a:bodyPr>
          <a:lstStyle/>
          <a:p>
            <a:pPr algn="ctr"/>
            <a:r>
              <a:rPr lang="en-US" altLang="ja-JP" sz="1600" b="1" dirty="0">
                <a:solidFill>
                  <a:srgbClr val="C00000"/>
                </a:solidFill>
              </a:rPr>
              <a:t>0.5MW</a:t>
            </a:r>
            <a:endParaRPr kumimoji="1" lang="en-US" altLang="ja-JP" sz="1600" b="1" dirty="0">
              <a:solidFill>
                <a:srgbClr val="C00000"/>
              </a:solidFill>
            </a:endParaRPr>
          </a:p>
        </p:txBody>
      </p:sp>
      <p:sp>
        <p:nvSpPr>
          <p:cNvPr id="69" name="テキスト ボックス 68">
            <a:extLst>
              <a:ext uri="{FF2B5EF4-FFF2-40B4-BE49-F238E27FC236}">
                <a16:creationId xmlns:a16="http://schemas.microsoft.com/office/drawing/2014/main" id="{1952D219-D359-A5B8-2D1E-90C9EE0187D6}"/>
              </a:ext>
            </a:extLst>
          </p:cNvPr>
          <p:cNvSpPr txBox="1"/>
          <p:nvPr/>
        </p:nvSpPr>
        <p:spPr>
          <a:xfrm>
            <a:off x="1055485" y="4740918"/>
            <a:ext cx="994860" cy="338554"/>
          </a:xfrm>
          <a:prstGeom prst="rect">
            <a:avLst/>
          </a:prstGeom>
          <a:noFill/>
        </p:spPr>
        <p:txBody>
          <a:bodyPr wrap="square" rtlCol="0">
            <a:spAutoFit/>
          </a:bodyPr>
          <a:lstStyle/>
          <a:p>
            <a:pPr algn="ctr"/>
            <a:r>
              <a:rPr kumimoji="1" lang="en-US" altLang="ja-JP" sz="1600" b="1" dirty="0">
                <a:solidFill>
                  <a:srgbClr val="C00000"/>
                </a:solidFill>
              </a:rPr>
              <a:t>4</a:t>
            </a:r>
            <a:r>
              <a:rPr kumimoji="1" lang="ja-JP" altLang="en-US" sz="1600" b="1" dirty="0">
                <a:solidFill>
                  <a:srgbClr val="C00000"/>
                </a:solidFill>
              </a:rPr>
              <a:t>日</a:t>
            </a:r>
            <a:r>
              <a:rPr kumimoji="1" lang="en-US" altLang="ja-JP" sz="1600" b="1" dirty="0">
                <a:solidFill>
                  <a:srgbClr val="C00000"/>
                </a:solidFill>
              </a:rPr>
              <a:t>/</a:t>
            </a:r>
            <a:r>
              <a:rPr kumimoji="1" lang="ja-JP" altLang="en-US" sz="1600" b="1" dirty="0">
                <a:solidFill>
                  <a:srgbClr val="C00000"/>
                </a:solidFill>
              </a:rPr>
              <a:t>週</a:t>
            </a:r>
            <a:endParaRPr kumimoji="1" lang="en-US" altLang="ja-JP" sz="1600" b="1" dirty="0">
              <a:solidFill>
                <a:srgbClr val="C00000"/>
              </a:solidFill>
            </a:endParaRPr>
          </a:p>
        </p:txBody>
      </p:sp>
      <p:sp>
        <p:nvSpPr>
          <p:cNvPr id="70" name="正方形/長方形 69">
            <a:extLst>
              <a:ext uri="{FF2B5EF4-FFF2-40B4-BE49-F238E27FC236}">
                <a16:creationId xmlns:a16="http://schemas.microsoft.com/office/drawing/2014/main" id="{00F6E6BB-D065-C722-9A95-E9A45E9E1324}"/>
              </a:ext>
            </a:extLst>
          </p:cNvPr>
          <p:cNvSpPr/>
          <p:nvPr/>
        </p:nvSpPr>
        <p:spPr>
          <a:xfrm>
            <a:off x="7825563" y="370359"/>
            <a:ext cx="3733347" cy="6463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現在の実績ベースの絵と</a:t>
            </a:r>
            <a:endParaRPr lang="en-US" altLang="ja-JP" sz="2000" b="1" dirty="0"/>
          </a:p>
          <a:p>
            <a:pPr algn="ctr"/>
            <a:r>
              <a:rPr lang="ja-JP" altLang="en-US" sz="2000" b="1" dirty="0"/>
              <a:t>今後の計画の絵を分けたい</a:t>
            </a:r>
            <a:endParaRPr kumimoji="1" lang="ja-JP" altLang="en-US" sz="2000" b="1" dirty="0"/>
          </a:p>
        </p:txBody>
      </p:sp>
    </p:spTree>
    <p:extLst>
      <p:ext uri="{BB962C8B-B14F-4D97-AF65-F5344CB8AC3E}">
        <p14:creationId xmlns:p14="http://schemas.microsoft.com/office/powerpoint/2010/main" val="1206984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D8BB1E0-7A3B-A9AB-3B93-38C0EAA2888D}"/>
              </a:ext>
            </a:extLst>
          </p:cNvPr>
          <p:cNvSpPr>
            <a:spLocks noGrp="1"/>
          </p:cNvSpPr>
          <p:nvPr>
            <p:ph type="sldNum" sz="quarter" idx="12"/>
          </p:nvPr>
        </p:nvSpPr>
        <p:spPr/>
        <p:txBody>
          <a:bodyPr/>
          <a:lstStyle/>
          <a:p>
            <a:fld id="{E83525A4-1698-4BE9-9D83-991637330835}" type="slidenum">
              <a:rPr kumimoji="1" lang="ja-JP" altLang="en-US" smtClean="0"/>
              <a:t>2</a:t>
            </a:fld>
            <a:endParaRPr kumimoji="1" lang="ja-JP" altLang="en-US"/>
          </a:p>
        </p:txBody>
      </p:sp>
      <p:sp>
        <p:nvSpPr>
          <p:cNvPr id="3" name="フッター プレースホルダー 2">
            <a:extLst>
              <a:ext uri="{FF2B5EF4-FFF2-40B4-BE49-F238E27FC236}">
                <a16:creationId xmlns:a16="http://schemas.microsoft.com/office/drawing/2014/main" id="{FD7F17C4-0150-6409-E0F5-AB10A85FC88B}"/>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日付プレースホルダー 3">
            <a:extLst>
              <a:ext uri="{FF2B5EF4-FFF2-40B4-BE49-F238E27FC236}">
                <a16:creationId xmlns:a16="http://schemas.microsoft.com/office/drawing/2014/main" id="{7CBD064E-40F5-EF5F-8989-CEC5CFF87694}"/>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4">
            <a:extLst>
              <a:ext uri="{FF2B5EF4-FFF2-40B4-BE49-F238E27FC236}">
                <a16:creationId xmlns:a16="http://schemas.microsoft.com/office/drawing/2014/main" id="{C3A78F8F-9773-D0B1-52DD-3CEECFEA7B77}"/>
              </a:ext>
            </a:extLst>
          </p:cNvPr>
          <p:cNvSpPr>
            <a:spLocks noGrp="1"/>
          </p:cNvSpPr>
          <p:nvPr>
            <p:ph type="ctrTitle"/>
          </p:nvPr>
        </p:nvSpPr>
        <p:spPr/>
        <p:txBody>
          <a:bodyPr/>
          <a:lstStyle/>
          <a:p>
            <a:r>
              <a:rPr kumimoji="1" lang="ja-JP" altLang="en-US" dirty="0"/>
              <a:t>山梨グリーン水素の導入：岡山事業所</a:t>
            </a:r>
          </a:p>
        </p:txBody>
      </p:sp>
      <p:sp>
        <p:nvSpPr>
          <p:cNvPr id="6" name="コンテンツ プレースホルダー 5">
            <a:extLst>
              <a:ext uri="{FF2B5EF4-FFF2-40B4-BE49-F238E27FC236}">
                <a16:creationId xmlns:a16="http://schemas.microsoft.com/office/drawing/2014/main" id="{86BADD2F-6EAB-923B-41AC-4720388254E0}"/>
              </a:ext>
            </a:extLst>
          </p:cNvPr>
          <p:cNvSpPr>
            <a:spLocks noGrp="1"/>
          </p:cNvSpPr>
          <p:nvPr>
            <p:ph idx="1"/>
          </p:nvPr>
        </p:nvSpPr>
        <p:spPr/>
        <p:txBody>
          <a:bodyPr/>
          <a:lstStyle/>
          <a:p>
            <a:r>
              <a:rPr kumimoji="1" lang="ja-JP" altLang="en-US" dirty="0"/>
              <a:t>全体概要</a:t>
            </a:r>
            <a:endParaRPr kumimoji="1" lang="en-US" altLang="ja-JP" dirty="0"/>
          </a:p>
          <a:p>
            <a:r>
              <a:rPr kumimoji="1" lang="en-US" altLang="ja-JP" dirty="0"/>
              <a:t>P2G</a:t>
            </a:r>
            <a:r>
              <a:rPr kumimoji="1" lang="ja-JP" altLang="en-US" dirty="0"/>
              <a:t>システム</a:t>
            </a:r>
            <a:endParaRPr kumimoji="1" lang="en-US" altLang="ja-JP" dirty="0"/>
          </a:p>
          <a:p>
            <a:r>
              <a:rPr kumimoji="1" lang="ja-JP" altLang="en-US" dirty="0"/>
              <a:t>工程案</a:t>
            </a:r>
          </a:p>
        </p:txBody>
      </p:sp>
    </p:spTree>
    <p:extLst>
      <p:ext uri="{BB962C8B-B14F-4D97-AF65-F5344CB8AC3E}">
        <p14:creationId xmlns:p14="http://schemas.microsoft.com/office/powerpoint/2010/main" val="3956915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20</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1714"/>
            <a:ext cx="9874329" cy="457713"/>
          </a:xfrm>
        </p:spPr>
        <p:txBody>
          <a:bodyPr/>
          <a:lstStyle/>
          <a:p>
            <a:r>
              <a:rPr kumimoji="1" lang="ja-JP" altLang="en-US" sz="3600" dirty="0"/>
              <a:t>受電電力</a:t>
            </a:r>
            <a:r>
              <a:rPr kumimoji="1" lang="en-US" altLang="ja-JP" sz="3600" dirty="0"/>
              <a:t>[kW]</a:t>
            </a:r>
            <a:endParaRPr kumimoji="1" lang="ja-JP" altLang="en-US" sz="36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DF9549AC-FC54-25F5-0A89-AD61EB63EBA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YES</a:t>
            </a:r>
            <a:r>
              <a:rPr lang="ja-JP" altLang="en-US" sz="1600" dirty="0"/>
              <a:t>様データ</a:t>
            </a:r>
          </a:p>
        </p:txBody>
      </p:sp>
      <p:pic>
        <p:nvPicPr>
          <p:cNvPr id="6" name="図 5">
            <a:extLst>
              <a:ext uri="{FF2B5EF4-FFF2-40B4-BE49-F238E27FC236}">
                <a16:creationId xmlns:a16="http://schemas.microsoft.com/office/drawing/2014/main" id="{34EF9EC3-463C-5812-5D60-BE6276E006CA}"/>
              </a:ext>
            </a:extLst>
          </p:cNvPr>
          <p:cNvPicPr>
            <a:picLocks noChangeAspect="1"/>
          </p:cNvPicPr>
          <p:nvPr/>
        </p:nvPicPr>
        <p:blipFill rotWithShape="1">
          <a:blip r:embed="rId2"/>
          <a:srcRect t="11410"/>
          <a:stretch/>
        </p:blipFill>
        <p:spPr>
          <a:xfrm>
            <a:off x="13108" y="1479665"/>
            <a:ext cx="6608637" cy="2641028"/>
          </a:xfrm>
          <a:prstGeom prst="rect">
            <a:avLst/>
          </a:prstGeom>
        </p:spPr>
      </p:pic>
      <p:pic>
        <p:nvPicPr>
          <p:cNvPr id="7" name="図 6">
            <a:extLst>
              <a:ext uri="{FF2B5EF4-FFF2-40B4-BE49-F238E27FC236}">
                <a16:creationId xmlns:a16="http://schemas.microsoft.com/office/drawing/2014/main" id="{DA1A4591-EDDE-B43A-CECD-3FA8577D28FA}"/>
              </a:ext>
            </a:extLst>
          </p:cNvPr>
          <p:cNvPicPr>
            <a:picLocks noChangeAspect="1"/>
          </p:cNvPicPr>
          <p:nvPr/>
        </p:nvPicPr>
        <p:blipFill rotWithShape="1">
          <a:blip r:embed="rId3"/>
          <a:srcRect t="21881"/>
          <a:stretch/>
        </p:blipFill>
        <p:spPr>
          <a:xfrm>
            <a:off x="19662" y="4027469"/>
            <a:ext cx="6608637" cy="2328881"/>
          </a:xfrm>
          <a:prstGeom prst="rect">
            <a:avLst/>
          </a:prstGeom>
        </p:spPr>
      </p:pic>
      <p:sp>
        <p:nvSpPr>
          <p:cNvPr id="9" name="正方形/長方形 8">
            <a:extLst>
              <a:ext uri="{FF2B5EF4-FFF2-40B4-BE49-F238E27FC236}">
                <a16:creationId xmlns:a16="http://schemas.microsoft.com/office/drawing/2014/main" id="{08232206-1E9A-2970-DB28-B0B2A3EBC83F}"/>
              </a:ext>
            </a:extLst>
          </p:cNvPr>
          <p:cNvSpPr/>
          <p:nvPr/>
        </p:nvSpPr>
        <p:spPr>
          <a:xfrm>
            <a:off x="1130532" y="1173348"/>
            <a:ext cx="4422371"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月別・時刻別 受電電力</a:t>
            </a:r>
            <a:r>
              <a:rPr lang="en-US" altLang="ja-JP" sz="2000" b="1" dirty="0"/>
              <a:t>[kW]</a:t>
            </a:r>
            <a:r>
              <a:rPr kumimoji="1" lang="ja-JP" altLang="en-US" sz="2000" b="1" dirty="0"/>
              <a:t>（平日）</a:t>
            </a:r>
          </a:p>
        </p:txBody>
      </p:sp>
      <p:pic>
        <p:nvPicPr>
          <p:cNvPr id="16" name="図 15">
            <a:extLst>
              <a:ext uri="{FF2B5EF4-FFF2-40B4-BE49-F238E27FC236}">
                <a16:creationId xmlns:a16="http://schemas.microsoft.com/office/drawing/2014/main" id="{1F5F2266-13D0-3EE5-6965-F801CDDE61B9}"/>
              </a:ext>
            </a:extLst>
          </p:cNvPr>
          <p:cNvPicPr>
            <a:picLocks noChangeAspect="1"/>
          </p:cNvPicPr>
          <p:nvPr/>
        </p:nvPicPr>
        <p:blipFill rotWithShape="1">
          <a:blip r:embed="rId4"/>
          <a:srcRect t="13015"/>
          <a:stretch/>
        </p:blipFill>
        <p:spPr>
          <a:xfrm>
            <a:off x="6634853" y="2377441"/>
            <a:ext cx="5530876" cy="2168304"/>
          </a:xfrm>
          <a:prstGeom prst="rect">
            <a:avLst/>
          </a:prstGeom>
        </p:spPr>
      </p:pic>
      <p:sp>
        <p:nvSpPr>
          <p:cNvPr id="17" name="正方形/長方形 16">
            <a:extLst>
              <a:ext uri="{FF2B5EF4-FFF2-40B4-BE49-F238E27FC236}">
                <a16:creationId xmlns:a16="http://schemas.microsoft.com/office/drawing/2014/main" id="{3088E3DC-227E-4D72-E0A6-03C4FAF5F0E2}"/>
              </a:ext>
            </a:extLst>
          </p:cNvPr>
          <p:cNvSpPr/>
          <p:nvPr/>
        </p:nvSpPr>
        <p:spPr>
          <a:xfrm>
            <a:off x="7350923" y="1959278"/>
            <a:ext cx="4253645"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月別・日合計 受電電力</a:t>
            </a:r>
            <a:r>
              <a:rPr lang="en-US" altLang="ja-JP" sz="2000" b="1" dirty="0"/>
              <a:t>[kWh/day]</a:t>
            </a:r>
            <a:endParaRPr kumimoji="1" lang="ja-JP" altLang="en-US" sz="2000" b="1" dirty="0"/>
          </a:p>
        </p:txBody>
      </p:sp>
      <p:sp>
        <p:nvSpPr>
          <p:cNvPr id="26" name="正方形/長方形 25">
            <a:extLst>
              <a:ext uri="{FF2B5EF4-FFF2-40B4-BE49-F238E27FC236}">
                <a16:creationId xmlns:a16="http://schemas.microsoft.com/office/drawing/2014/main" id="{30B23C4C-EE87-CFAE-6089-934F04021F7C}"/>
              </a:ext>
            </a:extLst>
          </p:cNvPr>
          <p:cNvSpPr/>
          <p:nvPr/>
        </p:nvSpPr>
        <p:spPr>
          <a:xfrm>
            <a:off x="1130531" y="4131798"/>
            <a:ext cx="4422371"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月別・時刻別 受電電力</a:t>
            </a:r>
            <a:r>
              <a:rPr lang="en-US" altLang="ja-JP" sz="2000" b="1" dirty="0"/>
              <a:t>[kW]</a:t>
            </a:r>
            <a:r>
              <a:rPr kumimoji="1" lang="ja-JP" altLang="en-US" sz="2000" b="1" dirty="0"/>
              <a:t>（休日）</a:t>
            </a:r>
          </a:p>
        </p:txBody>
      </p:sp>
      <p:sp>
        <p:nvSpPr>
          <p:cNvPr id="27" name="テキスト ボックス 26">
            <a:extLst>
              <a:ext uri="{FF2B5EF4-FFF2-40B4-BE49-F238E27FC236}">
                <a16:creationId xmlns:a16="http://schemas.microsoft.com/office/drawing/2014/main" id="{D4F47B63-5602-24ED-C1C8-5B884A0CA66D}"/>
              </a:ext>
            </a:extLst>
          </p:cNvPr>
          <p:cNvSpPr txBox="1"/>
          <p:nvPr/>
        </p:nvSpPr>
        <p:spPr>
          <a:xfrm>
            <a:off x="803265" y="1925811"/>
            <a:ext cx="2360481" cy="338554"/>
          </a:xfrm>
          <a:prstGeom prst="rect">
            <a:avLst/>
          </a:prstGeom>
          <a:noFill/>
        </p:spPr>
        <p:txBody>
          <a:bodyPr wrap="square" rtlCol="0">
            <a:spAutoFit/>
          </a:bodyPr>
          <a:lstStyle/>
          <a:p>
            <a:pPr algn="ctr"/>
            <a:r>
              <a:rPr lang="en-US" altLang="ja-JP" sz="1600" dirty="0"/>
              <a:t>6</a:t>
            </a:r>
            <a:r>
              <a:rPr lang="ja-JP" altLang="en-US" sz="1600" dirty="0"/>
              <a:t>月～</a:t>
            </a:r>
            <a:r>
              <a:rPr lang="en-US" altLang="ja-JP" sz="1600" dirty="0"/>
              <a:t>8</a:t>
            </a:r>
            <a:r>
              <a:rPr lang="ja-JP" altLang="en-US" sz="1600" dirty="0"/>
              <a:t>月、</a:t>
            </a:r>
            <a:r>
              <a:rPr lang="en-US" altLang="ja-JP" sz="1600" dirty="0"/>
              <a:t>1</a:t>
            </a:r>
            <a:r>
              <a:rPr lang="ja-JP" altLang="en-US" sz="1600" dirty="0"/>
              <a:t>月が高い</a:t>
            </a:r>
            <a:endParaRPr lang="en-US" altLang="ja-JP" sz="1600" dirty="0"/>
          </a:p>
        </p:txBody>
      </p:sp>
      <p:sp>
        <p:nvSpPr>
          <p:cNvPr id="28" name="テキスト ボックス 27">
            <a:extLst>
              <a:ext uri="{FF2B5EF4-FFF2-40B4-BE49-F238E27FC236}">
                <a16:creationId xmlns:a16="http://schemas.microsoft.com/office/drawing/2014/main" id="{D6C835FE-0057-9A30-D42A-F8A9BB86FD5D}"/>
              </a:ext>
            </a:extLst>
          </p:cNvPr>
          <p:cNvSpPr txBox="1"/>
          <p:nvPr/>
        </p:nvSpPr>
        <p:spPr>
          <a:xfrm>
            <a:off x="803264" y="4642892"/>
            <a:ext cx="2360481" cy="338554"/>
          </a:xfrm>
          <a:prstGeom prst="rect">
            <a:avLst/>
          </a:prstGeom>
          <a:noFill/>
        </p:spPr>
        <p:txBody>
          <a:bodyPr wrap="square" rtlCol="0">
            <a:spAutoFit/>
          </a:bodyPr>
          <a:lstStyle/>
          <a:p>
            <a:pPr algn="ctr"/>
            <a:r>
              <a:rPr lang="en-US" altLang="ja-JP" sz="1600" dirty="0"/>
              <a:t>8</a:t>
            </a:r>
            <a:r>
              <a:rPr lang="ja-JP" altLang="en-US" sz="1600" dirty="0"/>
              <a:t>月以外の月は昼に低下</a:t>
            </a:r>
            <a:endParaRPr lang="en-US" altLang="ja-JP" sz="1600" dirty="0"/>
          </a:p>
        </p:txBody>
      </p:sp>
    </p:spTree>
    <p:extLst>
      <p:ext uri="{BB962C8B-B14F-4D97-AF65-F5344CB8AC3E}">
        <p14:creationId xmlns:p14="http://schemas.microsoft.com/office/powerpoint/2010/main" val="1413706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9AF26F04-36A2-2654-CBA2-B49D781A38AB}"/>
              </a:ext>
            </a:extLst>
          </p:cNvPr>
          <p:cNvPicPr>
            <a:picLocks noChangeAspect="1"/>
          </p:cNvPicPr>
          <p:nvPr/>
        </p:nvPicPr>
        <p:blipFill rotWithShape="1">
          <a:blip r:embed="rId2"/>
          <a:srcRect t="13993"/>
          <a:stretch/>
        </p:blipFill>
        <p:spPr>
          <a:xfrm>
            <a:off x="13108" y="2194559"/>
            <a:ext cx="6608637" cy="2564029"/>
          </a:xfrm>
          <a:prstGeom prst="rect">
            <a:avLst/>
          </a:prstGeom>
        </p:spPr>
      </p:pic>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21</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1714"/>
            <a:ext cx="9874329" cy="457713"/>
          </a:xfrm>
        </p:spPr>
        <p:txBody>
          <a:bodyPr/>
          <a:lstStyle/>
          <a:p>
            <a:r>
              <a:rPr lang="ja-JP" altLang="en-US" sz="3600" dirty="0"/>
              <a:t>構内太陽光発電量</a:t>
            </a:r>
            <a:r>
              <a:rPr kumimoji="1" lang="en-US" altLang="ja-JP" sz="3600" dirty="0"/>
              <a:t>[kW]</a:t>
            </a:r>
            <a:endParaRPr kumimoji="1" lang="ja-JP" altLang="en-US" sz="36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DF9549AC-FC54-25F5-0A89-AD61EB63EBA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YES</a:t>
            </a:r>
            <a:r>
              <a:rPr lang="ja-JP" altLang="en-US" sz="1600" dirty="0"/>
              <a:t>様データ</a:t>
            </a:r>
          </a:p>
        </p:txBody>
      </p:sp>
      <p:sp>
        <p:nvSpPr>
          <p:cNvPr id="9" name="正方形/長方形 8">
            <a:extLst>
              <a:ext uri="{FF2B5EF4-FFF2-40B4-BE49-F238E27FC236}">
                <a16:creationId xmlns:a16="http://schemas.microsoft.com/office/drawing/2014/main" id="{08232206-1E9A-2970-DB28-B0B2A3EBC83F}"/>
              </a:ext>
            </a:extLst>
          </p:cNvPr>
          <p:cNvSpPr/>
          <p:nvPr/>
        </p:nvSpPr>
        <p:spPr>
          <a:xfrm>
            <a:off x="1106240" y="1667013"/>
            <a:ext cx="4422371"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月別・時刻別 太陽光発電量</a:t>
            </a:r>
            <a:r>
              <a:rPr lang="en-US" altLang="ja-JP" sz="2000" b="1" dirty="0"/>
              <a:t>[kW]</a:t>
            </a:r>
            <a:endParaRPr kumimoji="1" lang="ja-JP" altLang="en-US" sz="2000" b="1" dirty="0"/>
          </a:p>
        </p:txBody>
      </p:sp>
      <p:sp>
        <p:nvSpPr>
          <p:cNvPr id="17" name="正方形/長方形 16">
            <a:extLst>
              <a:ext uri="{FF2B5EF4-FFF2-40B4-BE49-F238E27FC236}">
                <a16:creationId xmlns:a16="http://schemas.microsoft.com/office/drawing/2014/main" id="{3088E3DC-227E-4D72-E0A6-03C4FAF5F0E2}"/>
              </a:ext>
            </a:extLst>
          </p:cNvPr>
          <p:cNvSpPr/>
          <p:nvPr/>
        </p:nvSpPr>
        <p:spPr>
          <a:xfrm>
            <a:off x="7051662" y="1959278"/>
            <a:ext cx="4710259"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月別・日合計 太陽光発電量</a:t>
            </a:r>
            <a:r>
              <a:rPr lang="en-US" altLang="ja-JP" sz="2000" b="1" dirty="0"/>
              <a:t>[kWh/day]</a:t>
            </a:r>
            <a:endParaRPr kumimoji="1" lang="ja-JP" altLang="en-US" sz="2000" b="1" dirty="0"/>
          </a:p>
        </p:txBody>
      </p:sp>
      <p:sp>
        <p:nvSpPr>
          <p:cNvPr id="11" name="テキスト ボックス 10">
            <a:extLst>
              <a:ext uri="{FF2B5EF4-FFF2-40B4-BE49-F238E27FC236}">
                <a16:creationId xmlns:a16="http://schemas.microsoft.com/office/drawing/2014/main" id="{FFF079AA-8689-236C-0FC1-EEBFC983BBD2}"/>
              </a:ext>
            </a:extLst>
          </p:cNvPr>
          <p:cNvSpPr txBox="1"/>
          <p:nvPr/>
        </p:nvSpPr>
        <p:spPr>
          <a:xfrm>
            <a:off x="808595" y="2477911"/>
            <a:ext cx="1950811" cy="338554"/>
          </a:xfrm>
          <a:prstGeom prst="rect">
            <a:avLst/>
          </a:prstGeom>
          <a:noFill/>
        </p:spPr>
        <p:txBody>
          <a:bodyPr wrap="square" rtlCol="0">
            <a:spAutoFit/>
          </a:bodyPr>
          <a:lstStyle/>
          <a:p>
            <a:pPr algn="ctr"/>
            <a:r>
              <a:rPr lang="en-US" altLang="ja-JP" sz="1600" dirty="0"/>
              <a:t>3</a:t>
            </a:r>
            <a:r>
              <a:rPr lang="ja-JP" altLang="en-US" sz="1600" dirty="0"/>
              <a:t>月～</a:t>
            </a:r>
            <a:r>
              <a:rPr lang="en-US" altLang="ja-JP" sz="1600" dirty="0"/>
              <a:t>9</a:t>
            </a:r>
            <a:r>
              <a:rPr lang="ja-JP" altLang="en-US" sz="1600" dirty="0"/>
              <a:t>月が高い</a:t>
            </a:r>
            <a:endParaRPr lang="en-US" altLang="ja-JP" sz="1600" dirty="0"/>
          </a:p>
        </p:txBody>
      </p:sp>
      <p:pic>
        <p:nvPicPr>
          <p:cNvPr id="13" name="図 12">
            <a:extLst>
              <a:ext uri="{FF2B5EF4-FFF2-40B4-BE49-F238E27FC236}">
                <a16:creationId xmlns:a16="http://schemas.microsoft.com/office/drawing/2014/main" id="{CC97D69F-19A1-79C3-9176-AD2A6BC19D2E}"/>
              </a:ext>
            </a:extLst>
          </p:cNvPr>
          <p:cNvPicPr>
            <a:picLocks noChangeAspect="1"/>
          </p:cNvPicPr>
          <p:nvPr/>
        </p:nvPicPr>
        <p:blipFill rotWithShape="1">
          <a:blip r:embed="rId3"/>
          <a:srcRect t="10338"/>
          <a:stretch/>
        </p:blipFill>
        <p:spPr>
          <a:xfrm>
            <a:off x="6621745" y="2388219"/>
            <a:ext cx="5530876" cy="2235022"/>
          </a:xfrm>
          <a:prstGeom prst="rect">
            <a:avLst/>
          </a:prstGeom>
        </p:spPr>
      </p:pic>
    </p:spTree>
    <p:extLst>
      <p:ext uri="{BB962C8B-B14F-4D97-AF65-F5344CB8AC3E}">
        <p14:creationId xmlns:p14="http://schemas.microsoft.com/office/powerpoint/2010/main" val="4131378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B0B6CDE0-06BE-1168-B29A-BB3B5101941C}"/>
              </a:ext>
            </a:extLst>
          </p:cNvPr>
          <p:cNvPicPr>
            <a:picLocks noChangeAspect="1"/>
          </p:cNvPicPr>
          <p:nvPr/>
        </p:nvPicPr>
        <p:blipFill rotWithShape="1">
          <a:blip r:embed="rId2"/>
          <a:srcRect t="11320" b="-1"/>
          <a:stretch/>
        </p:blipFill>
        <p:spPr>
          <a:xfrm>
            <a:off x="6608636" y="2575642"/>
            <a:ext cx="5545967" cy="2216567"/>
          </a:xfrm>
          <a:prstGeom prst="rect">
            <a:avLst/>
          </a:prstGeom>
        </p:spPr>
      </p:pic>
      <p:pic>
        <p:nvPicPr>
          <p:cNvPr id="10" name="図 9">
            <a:extLst>
              <a:ext uri="{FF2B5EF4-FFF2-40B4-BE49-F238E27FC236}">
                <a16:creationId xmlns:a16="http://schemas.microsoft.com/office/drawing/2014/main" id="{1A092373-CCCF-3470-4556-0C39AF109D00}"/>
              </a:ext>
            </a:extLst>
          </p:cNvPr>
          <p:cNvPicPr>
            <a:picLocks noChangeAspect="1"/>
          </p:cNvPicPr>
          <p:nvPr/>
        </p:nvPicPr>
        <p:blipFill rotWithShape="1">
          <a:blip r:embed="rId3"/>
          <a:srcRect t="10664"/>
          <a:stretch/>
        </p:blipFill>
        <p:spPr>
          <a:xfrm>
            <a:off x="37397" y="1495756"/>
            <a:ext cx="6608637" cy="2663289"/>
          </a:xfrm>
          <a:prstGeom prst="rect">
            <a:avLst/>
          </a:prstGeom>
        </p:spPr>
      </p:pic>
      <p:pic>
        <p:nvPicPr>
          <p:cNvPr id="11" name="図 10">
            <a:extLst>
              <a:ext uri="{FF2B5EF4-FFF2-40B4-BE49-F238E27FC236}">
                <a16:creationId xmlns:a16="http://schemas.microsoft.com/office/drawing/2014/main" id="{503E4840-F8A9-501B-979A-B5D427944851}"/>
              </a:ext>
            </a:extLst>
          </p:cNvPr>
          <p:cNvPicPr>
            <a:picLocks noChangeAspect="1"/>
          </p:cNvPicPr>
          <p:nvPr/>
        </p:nvPicPr>
        <p:blipFill rotWithShape="1">
          <a:blip r:embed="rId4"/>
          <a:srcRect t="20017"/>
          <a:stretch/>
        </p:blipFill>
        <p:spPr>
          <a:xfrm>
            <a:off x="37396" y="4029772"/>
            <a:ext cx="6608637" cy="2384450"/>
          </a:xfrm>
          <a:prstGeom prst="rect">
            <a:avLst/>
          </a:prstGeom>
        </p:spPr>
      </p:pic>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22</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1714"/>
            <a:ext cx="9874329" cy="457713"/>
          </a:xfrm>
        </p:spPr>
        <p:txBody>
          <a:bodyPr/>
          <a:lstStyle/>
          <a:p>
            <a:r>
              <a:rPr kumimoji="1" lang="ja-JP" altLang="en-US" sz="3600" dirty="0"/>
              <a:t>燃料電池発電量</a:t>
            </a:r>
            <a:r>
              <a:rPr kumimoji="1" lang="en-US" altLang="ja-JP" sz="3600" dirty="0"/>
              <a:t>[kW]</a:t>
            </a:r>
            <a:r>
              <a:rPr kumimoji="1" lang="ja-JP" altLang="en-US" sz="3200" dirty="0"/>
              <a:t>（シミュレーション）</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DF9549AC-FC54-25F5-0A89-AD61EB63EBA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YES</a:t>
            </a:r>
            <a:r>
              <a:rPr lang="ja-JP" altLang="en-US" sz="1600" dirty="0"/>
              <a:t>様データ</a:t>
            </a:r>
          </a:p>
        </p:txBody>
      </p:sp>
      <p:sp>
        <p:nvSpPr>
          <p:cNvPr id="9" name="正方形/長方形 8">
            <a:extLst>
              <a:ext uri="{FF2B5EF4-FFF2-40B4-BE49-F238E27FC236}">
                <a16:creationId xmlns:a16="http://schemas.microsoft.com/office/drawing/2014/main" id="{08232206-1E9A-2970-DB28-B0B2A3EBC83F}"/>
              </a:ext>
            </a:extLst>
          </p:cNvPr>
          <p:cNvSpPr/>
          <p:nvPr/>
        </p:nvSpPr>
        <p:spPr>
          <a:xfrm>
            <a:off x="1130532" y="1173348"/>
            <a:ext cx="4638501"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月別・時刻別 </a:t>
            </a:r>
            <a:r>
              <a:rPr lang="en-US" altLang="ja-JP" sz="2000" b="1" dirty="0"/>
              <a:t>FC</a:t>
            </a:r>
            <a:r>
              <a:rPr lang="ja-JP" altLang="en-US" sz="2000" b="1" dirty="0"/>
              <a:t>発電量</a:t>
            </a:r>
            <a:r>
              <a:rPr lang="en-US" altLang="ja-JP" sz="2000" b="1" dirty="0"/>
              <a:t>[kW]</a:t>
            </a:r>
            <a:r>
              <a:rPr kumimoji="1" lang="ja-JP" altLang="en-US" sz="2000" b="1" dirty="0"/>
              <a:t>（平日）</a:t>
            </a:r>
          </a:p>
        </p:txBody>
      </p:sp>
      <p:sp>
        <p:nvSpPr>
          <p:cNvPr id="17" name="正方形/長方形 16">
            <a:extLst>
              <a:ext uri="{FF2B5EF4-FFF2-40B4-BE49-F238E27FC236}">
                <a16:creationId xmlns:a16="http://schemas.microsoft.com/office/drawing/2014/main" id="{3088E3DC-227E-4D72-E0A6-03C4FAF5F0E2}"/>
              </a:ext>
            </a:extLst>
          </p:cNvPr>
          <p:cNvSpPr/>
          <p:nvPr/>
        </p:nvSpPr>
        <p:spPr>
          <a:xfrm>
            <a:off x="7307711" y="2224113"/>
            <a:ext cx="4228707"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月別・日合計 </a:t>
            </a:r>
            <a:r>
              <a:rPr lang="en-US" altLang="ja-JP" sz="2000" b="1" dirty="0"/>
              <a:t>FC</a:t>
            </a:r>
            <a:r>
              <a:rPr lang="ja-JP" altLang="en-US" sz="2000" b="1" dirty="0"/>
              <a:t>発電量</a:t>
            </a:r>
            <a:r>
              <a:rPr lang="en-US" altLang="ja-JP" sz="2000" b="1" dirty="0"/>
              <a:t>[kWh/day]</a:t>
            </a:r>
            <a:endParaRPr kumimoji="1" lang="ja-JP" altLang="en-US" sz="2000" b="1" dirty="0"/>
          </a:p>
        </p:txBody>
      </p:sp>
      <p:sp>
        <p:nvSpPr>
          <p:cNvPr id="26" name="正方形/長方形 25">
            <a:extLst>
              <a:ext uri="{FF2B5EF4-FFF2-40B4-BE49-F238E27FC236}">
                <a16:creationId xmlns:a16="http://schemas.microsoft.com/office/drawing/2014/main" id="{30B23C4C-EE87-CFAE-6089-934F04021F7C}"/>
              </a:ext>
            </a:extLst>
          </p:cNvPr>
          <p:cNvSpPr/>
          <p:nvPr/>
        </p:nvSpPr>
        <p:spPr>
          <a:xfrm>
            <a:off x="1130531" y="4073610"/>
            <a:ext cx="4638502"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月別・時刻別 </a:t>
            </a:r>
            <a:r>
              <a:rPr lang="en-US" altLang="ja-JP" sz="2000" b="1" dirty="0"/>
              <a:t>FC</a:t>
            </a:r>
            <a:r>
              <a:rPr lang="ja-JP" altLang="en-US" sz="2000" b="1" dirty="0"/>
              <a:t>発電量</a:t>
            </a:r>
            <a:r>
              <a:rPr lang="en-US" altLang="ja-JP" sz="2000" b="1" dirty="0"/>
              <a:t>[kW]</a:t>
            </a:r>
            <a:r>
              <a:rPr kumimoji="1" lang="ja-JP" altLang="en-US" sz="2000" b="1" dirty="0"/>
              <a:t>（休日）</a:t>
            </a:r>
          </a:p>
        </p:txBody>
      </p:sp>
      <p:sp>
        <p:nvSpPr>
          <p:cNvPr id="27" name="テキスト ボックス 26">
            <a:extLst>
              <a:ext uri="{FF2B5EF4-FFF2-40B4-BE49-F238E27FC236}">
                <a16:creationId xmlns:a16="http://schemas.microsoft.com/office/drawing/2014/main" id="{D4F47B63-5602-24ED-C1C8-5B884A0CA66D}"/>
              </a:ext>
            </a:extLst>
          </p:cNvPr>
          <p:cNvSpPr txBox="1"/>
          <p:nvPr/>
        </p:nvSpPr>
        <p:spPr>
          <a:xfrm>
            <a:off x="1586363" y="1791561"/>
            <a:ext cx="3346075" cy="338554"/>
          </a:xfrm>
          <a:prstGeom prst="rect">
            <a:avLst/>
          </a:prstGeom>
          <a:noFill/>
        </p:spPr>
        <p:txBody>
          <a:bodyPr wrap="square" rtlCol="0">
            <a:spAutoFit/>
          </a:bodyPr>
          <a:lstStyle/>
          <a:p>
            <a:pPr algn="ctr"/>
            <a:r>
              <a:rPr lang="ja-JP" altLang="en-US" sz="1600" dirty="0"/>
              <a:t>秋：朝～夜に発電、夏：</a:t>
            </a:r>
            <a:r>
              <a:rPr lang="en-US" altLang="ja-JP" sz="1600" dirty="0"/>
              <a:t>1</a:t>
            </a:r>
            <a:r>
              <a:rPr lang="ja-JP" altLang="en-US" sz="1600" dirty="0"/>
              <a:t>日中発電</a:t>
            </a:r>
            <a:endParaRPr lang="en-US" altLang="ja-JP" sz="1600" dirty="0"/>
          </a:p>
        </p:txBody>
      </p:sp>
      <p:sp>
        <p:nvSpPr>
          <p:cNvPr id="28" name="テキスト ボックス 27">
            <a:extLst>
              <a:ext uri="{FF2B5EF4-FFF2-40B4-BE49-F238E27FC236}">
                <a16:creationId xmlns:a16="http://schemas.microsoft.com/office/drawing/2014/main" id="{D6C835FE-0057-9A30-D42A-F8A9BB86FD5D}"/>
              </a:ext>
            </a:extLst>
          </p:cNvPr>
          <p:cNvSpPr txBox="1"/>
          <p:nvPr/>
        </p:nvSpPr>
        <p:spPr>
          <a:xfrm>
            <a:off x="2309687" y="4570914"/>
            <a:ext cx="2593005" cy="338554"/>
          </a:xfrm>
          <a:prstGeom prst="rect">
            <a:avLst/>
          </a:prstGeom>
          <a:noFill/>
        </p:spPr>
        <p:txBody>
          <a:bodyPr wrap="square" rtlCol="0">
            <a:spAutoFit/>
          </a:bodyPr>
          <a:lstStyle/>
          <a:p>
            <a:pPr algn="ctr"/>
            <a:r>
              <a:rPr lang="ja-JP" altLang="en-US" sz="1600" dirty="0"/>
              <a:t>秋以外、夕方～朝に発電</a:t>
            </a:r>
            <a:endParaRPr lang="en-US" altLang="ja-JP" sz="1600" dirty="0"/>
          </a:p>
        </p:txBody>
      </p:sp>
    </p:spTree>
    <p:extLst>
      <p:ext uri="{BB962C8B-B14F-4D97-AF65-F5344CB8AC3E}">
        <p14:creationId xmlns:p14="http://schemas.microsoft.com/office/powerpoint/2010/main" val="3595334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7266E0F-C417-12E4-E51E-145A4045D633}"/>
              </a:ext>
            </a:extLst>
          </p:cNvPr>
          <p:cNvPicPr>
            <a:picLocks noChangeAspect="1"/>
          </p:cNvPicPr>
          <p:nvPr/>
        </p:nvPicPr>
        <p:blipFill rotWithShape="1">
          <a:blip r:embed="rId2"/>
          <a:srcRect t="13095"/>
          <a:stretch/>
        </p:blipFill>
        <p:spPr>
          <a:xfrm>
            <a:off x="37396" y="1521403"/>
            <a:ext cx="6592012" cy="2584309"/>
          </a:xfrm>
          <a:prstGeom prst="rect">
            <a:avLst/>
          </a:prstGeom>
        </p:spPr>
      </p:pic>
      <p:pic>
        <p:nvPicPr>
          <p:cNvPr id="18" name="図 17">
            <a:extLst>
              <a:ext uri="{FF2B5EF4-FFF2-40B4-BE49-F238E27FC236}">
                <a16:creationId xmlns:a16="http://schemas.microsoft.com/office/drawing/2014/main" id="{E69F1098-9309-A98F-C02E-EC3F02CA3533}"/>
              </a:ext>
            </a:extLst>
          </p:cNvPr>
          <p:cNvPicPr>
            <a:picLocks noChangeAspect="1"/>
          </p:cNvPicPr>
          <p:nvPr/>
        </p:nvPicPr>
        <p:blipFill rotWithShape="1">
          <a:blip r:embed="rId3"/>
          <a:srcRect t="22929"/>
          <a:stretch/>
        </p:blipFill>
        <p:spPr>
          <a:xfrm>
            <a:off x="37396" y="4088475"/>
            <a:ext cx="6592009" cy="2291874"/>
          </a:xfrm>
          <a:prstGeom prst="rect">
            <a:avLst/>
          </a:prstGeom>
        </p:spPr>
      </p:pic>
      <p:pic>
        <p:nvPicPr>
          <p:cNvPr id="13" name="図 12">
            <a:extLst>
              <a:ext uri="{FF2B5EF4-FFF2-40B4-BE49-F238E27FC236}">
                <a16:creationId xmlns:a16="http://schemas.microsoft.com/office/drawing/2014/main" id="{71C2952D-BC66-BC97-4777-B0C99DA2D980}"/>
              </a:ext>
            </a:extLst>
          </p:cNvPr>
          <p:cNvPicPr>
            <a:picLocks noChangeAspect="1"/>
          </p:cNvPicPr>
          <p:nvPr/>
        </p:nvPicPr>
        <p:blipFill rotWithShape="1">
          <a:blip r:embed="rId4"/>
          <a:srcRect t="13022"/>
          <a:stretch/>
        </p:blipFill>
        <p:spPr>
          <a:xfrm>
            <a:off x="6629407" y="2502131"/>
            <a:ext cx="5552065" cy="2176425"/>
          </a:xfrm>
          <a:prstGeom prst="rect">
            <a:avLst/>
          </a:prstGeom>
        </p:spPr>
      </p:pic>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23</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1714"/>
            <a:ext cx="9874329" cy="457713"/>
          </a:xfrm>
        </p:spPr>
        <p:txBody>
          <a:bodyPr/>
          <a:lstStyle/>
          <a:p>
            <a:r>
              <a:rPr kumimoji="1" lang="ja-JP" altLang="en-US" sz="3600" dirty="0"/>
              <a:t>燃料電池水素消費量</a:t>
            </a:r>
            <a:r>
              <a:rPr kumimoji="1" lang="en-US" altLang="ja-JP" sz="3600" dirty="0"/>
              <a:t>[Nm3/h]</a:t>
            </a:r>
            <a:r>
              <a:rPr kumimoji="1" lang="ja-JP" altLang="en-US" sz="3200" dirty="0"/>
              <a:t>（シミュレーション）</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DF9549AC-FC54-25F5-0A89-AD61EB63EBA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YES</a:t>
            </a:r>
            <a:r>
              <a:rPr lang="ja-JP" altLang="en-US" sz="1600" dirty="0"/>
              <a:t>様データ</a:t>
            </a:r>
          </a:p>
        </p:txBody>
      </p:sp>
      <p:sp>
        <p:nvSpPr>
          <p:cNvPr id="9" name="正方形/長方形 8">
            <a:extLst>
              <a:ext uri="{FF2B5EF4-FFF2-40B4-BE49-F238E27FC236}">
                <a16:creationId xmlns:a16="http://schemas.microsoft.com/office/drawing/2014/main" id="{08232206-1E9A-2970-DB28-B0B2A3EBC83F}"/>
              </a:ext>
            </a:extLst>
          </p:cNvPr>
          <p:cNvSpPr/>
          <p:nvPr/>
        </p:nvSpPr>
        <p:spPr>
          <a:xfrm>
            <a:off x="831274" y="1173348"/>
            <a:ext cx="5660966"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月別・時刻別 </a:t>
            </a:r>
            <a:r>
              <a:rPr lang="en-US" altLang="ja-JP" sz="2000" b="1" dirty="0"/>
              <a:t>FC</a:t>
            </a:r>
            <a:r>
              <a:rPr lang="ja-JP" altLang="en-US" sz="2000" b="1" dirty="0"/>
              <a:t>水素消費量</a:t>
            </a:r>
            <a:r>
              <a:rPr lang="en-US" altLang="ja-JP" sz="2000" b="1" dirty="0"/>
              <a:t>[Nm</a:t>
            </a:r>
            <a:r>
              <a:rPr lang="en-US" altLang="ja-JP" sz="2000" b="1" baseline="30000" dirty="0"/>
              <a:t>3</a:t>
            </a:r>
            <a:r>
              <a:rPr lang="en-US" altLang="ja-JP" sz="2000" b="1" dirty="0"/>
              <a:t>/h]</a:t>
            </a:r>
            <a:r>
              <a:rPr kumimoji="1" lang="ja-JP" altLang="en-US" sz="2000" b="1" dirty="0"/>
              <a:t>（平日）</a:t>
            </a:r>
          </a:p>
        </p:txBody>
      </p:sp>
      <p:sp>
        <p:nvSpPr>
          <p:cNvPr id="27" name="テキスト ボックス 26">
            <a:extLst>
              <a:ext uri="{FF2B5EF4-FFF2-40B4-BE49-F238E27FC236}">
                <a16:creationId xmlns:a16="http://schemas.microsoft.com/office/drawing/2014/main" id="{D4F47B63-5602-24ED-C1C8-5B884A0CA66D}"/>
              </a:ext>
            </a:extLst>
          </p:cNvPr>
          <p:cNvSpPr txBox="1"/>
          <p:nvPr/>
        </p:nvSpPr>
        <p:spPr>
          <a:xfrm>
            <a:off x="1586363" y="1791561"/>
            <a:ext cx="3346075" cy="338554"/>
          </a:xfrm>
          <a:prstGeom prst="rect">
            <a:avLst/>
          </a:prstGeom>
          <a:noFill/>
        </p:spPr>
        <p:txBody>
          <a:bodyPr wrap="square" rtlCol="0">
            <a:spAutoFit/>
          </a:bodyPr>
          <a:lstStyle/>
          <a:p>
            <a:pPr algn="ctr"/>
            <a:r>
              <a:rPr lang="ja-JP" altLang="en-US" sz="1600" dirty="0"/>
              <a:t>秋：朝～夜に発電、秋以外：</a:t>
            </a:r>
            <a:endParaRPr lang="en-US" altLang="ja-JP" sz="1600" dirty="0"/>
          </a:p>
        </p:txBody>
      </p:sp>
      <p:sp>
        <p:nvSpPr>
          <p:cNvPr id="28" name="テキスト ボックス 27">
            <a:extLst>
              <a:ext uri="{FF2B5EF4-FFF2-40B4-BE49-F238E27FC236}">
                <a16:creationId xmlns:a16="http://schemas.microsoft.com/office/drawing/2014/main" id="{D6C835FE-0057-9A30-D42A-F8A9BB86FD5D}"/>
              </a:ext>
            </a:extLst>
          </p:cNvPr>
          <p:cNvSpPr txBox="1"/>
          <p:nvPr/>
        </p:nvSpPr>
        <p:spPr>
          <a:xfrm>
            <a:off x="2309687" y="4570914"/>
            <a:ext cx="2593005" cy="338554"/>
          </a:xfrm>
          <a:prstGeom prst="rect">
            <a:avLst/>
          </a:prstGeom>
          <a:noFill/>
        </p:spPr>
        <p:txBody>
          <a:bodyPr wrap="square" rtlCol="0">
            <a:spAutoFit/>
          </a:bodyPr>
          <a:lstStyle/>
          <a:p>
            <a:pPr algn="ctr"/>
            <a:r>
              <a:rPr lang="ja-JP" altLang="en-US" sz="1600" dirty="0"/>
              <a:t>秋以外、夕方～朝に発電</a:t>
            </a:r>
            <a:endParaRPr lang="en-US" altLang="ja-JP" sz="1600" dirty="0"/>
          </a:p>
        </p:txBody>
      </p:sp>
      <p:sp>
        <p:nvSpPr>
          <p:cNvPr id="14" name="正方形/長方形 13">
            <a:extLst>
              <a:ext uri="{FF2B5EF4-FFF2-40B4-BE49-F238E27FC236}">
                <a16:creationId xmlns:a16="http://schemas.microsoft.com/office/drawing/2014/main" id="{3F9F9B0F-6D2E-3CA5-CCCD-93083126F18E}"/>
              </a:ext>
            </a:extLst>
          </p:cNvPr>
          <p:cNvSpPr/>
          <p:nvPr/>
        </p:nvSpPr>
        <p:spPr>
          <a:xfrm>
            <a:off x="7015941" y="2093547"/>
            <a:ext cx="4862945"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月別・日合計 </a:t>
            </a:r>
            <a:r>
              <a:rPr lang="en-US" altLang="ja-JP" sz="2000" b="1" dirty="0"/>
              <a:t>FC</a:t>
            </a:r>
            <a:r>
              <a:rPr lang="ja-JP" altLang="en-US" sz="2000" b="1" dirty="0"/>
              <a:t>水素消費量</a:t>
            </a:r>
            <a:r>
              <a:rPr lang="en-US" altLang="ja-JP" sz="2000" b="1" dirty="0"/>
              <a:t>[Nm</a:t>
            </a:r>
            <a:r>
              <a:rPr lang="en-US" altLang="ja-JP" sz="2000" b="1" baseline="30000" dirty="0"/>
              <a:t>3</a:t>
            </a:r>
            <a:r>
              <a:rPr lang="en-US" altLang="ja-JP" sz="2000" b="1" dirty="0"/>
              <a:t>/day]</a:t>
            </a:r>
            <a:endParaRPr kumimoji="1" lang="ja-JP" altLang="en-US" sz="2000" b="1" dirty="0"/>
          </a:p>
        </p:txBody>
      </p:sp>
      <p:sp>
        <p:nvSpPr>
          <p:cNvPr id="15" name="テキスト ボックス 14">
            <a:extLst>
              <a:ext uri="{FF2B5EF4-FFF2-40B4-BE49-F238E27FC236}">
                <a16:creationId xmlns:a16="http://schemas.microsoft.com/office/drawing/2014/main" id="{191AE20C-ABAC-B808-94A6-8AAC4C696248}"/>
              </a:ext>
            </a:extLst>
          </p:cNvPr>
          <p:cNvSpPr txBox="1"/>
          <p:nvPr/>
        </p:nvSpPr>
        <p:spPr>
          <a:xfrm>
            <a:off x="9160627" y="1722222"/>
            <a:ext cx="2884097" cy="338554"/>
          </a:xfrm>
          <a:prstGeom prst="rect">
            <a:avLst/>
          </a:prstGeom>
          <a:noFill/>
        </p:spPr>
        <p:txBody>
          <a:bodyPr wrap="square" rtlCol="0">
            <a:spAutoFit/>
          </a:bodyPr>
          <a:lstStyle/>
          <a:p>
            <a:pPr algn="ctr"/>
            <a:r>
              <a:rPr lang="ja-JP" altLang="en-US" sz="1600" dirty="0"/>
              <a:t>変換係数</a:t>
            </a:r>
            <a:r>
              <a:rPr lang="en-US" altLang="ja-JP" sz="1600" dirty="0"/>
              <a:t>: 0.671[Nm</a:t>
            </a:r>
            <a:r>
              <a:rPr lang="en-US" altLang="ja-JP" sz="1600" baseline="30000" dirty="0"/>
              <a:t>3</a:t>
            </a:r>
            <a:r>
              <a:rPr lang="en-US" altLang="ja-JP" sz="1600" dirty="0"/>
              <a:t>/kWh]</a:t>
            </a:r>
          </a:p>
        </p:txBody>
      </p:sp>
      <p:cxnSp>
        <p:nvCxnSpPr>
          <p:cNvPr id="19" name="直線コネクタ 18">
            <a:extLst>
              <a:ext uri="{FF2B5EF4-FFF2-40B4-BE49-F238E27FC236}">
                <a16:creationId xmlns:a16="http://schemas.microsoft.com/office/drawing/2014/main" id="{A9AFC1C7-8EE1-93C6-BA32-925A14CB0083}"/>
              </a:ext>
            </a:extLst>
          </p:cNvPr>
          <p:cNvCxnSpPr/>
          <p:nvPr/>
        </p:nvCxnSpPr>
        <p:spPr>
          <a:xfrm>
            <a:off x="7232073" y="3343657"/>
            <a:ext cx="4812651" cy="0"/>
          </a:xfrm>
          <a:prstGeom prst="line">
            <a:avLst/>
          </a:prstGeom>
          <a:ln w="19050">
            <a:solidFill>
              <a:srgbClr val="C00000"/>
            </a:solidFill>
            <a:prstDash val="dash"/>
            <a:tailEnd type="non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19167C85-F7FD-ECA6-99A7-9F9E7D67FE85}"/>
              </a:ext>
            </a:extLst>
          </p:cNvPr>
          <p:cNvSpPr txBox="1"/>
          <p:nvPr/>
        </p:nvSpPr>
        <p:spPr>
          <a:xfrm>
            <a:off x="7103016" y="2837776"/>
            <a:ext cx="2535382" cy="338554"/>
          </a:xfrm>
          <a:prstGeom prst="rect">
            <a:avLst/>
          </a:prstGeom>
          <a:noFill/>
        </p:spPr>
        <p:txBody>
          <a:bodyPr wrap="square" rtlCol="0">
            <a:spAutoFit/>
          </a:bodyPr>
          <a:lstStyle/>
          <a:p>
            <a:pPr algn="ctr"/>
            <a:r>
              <a:rPr lang="ja-JP" altLang="en-US" sz="1600" b="1" dirty="0">
                <a:solidFill>
                  <a:srgbClr val="C00000"/>
                </a:solidFill>
              </a:rPr>
              <a:t>トレーラ</a:t>
            </a:r>
            <a:r>
              <a:rPr lang="en-US" altLang="ja-JP" sz="1600" b="1" dirty="0">
                <a:solidFill>
                  <a:srgbClr val="C00000"/>
                </a:solidFill>
              </a:rPr>
              <a:t>1</a:t>
            </a:r>
            <a:r>
              <a:rPr lang="ja-JP" altLang="en-US" sz="1600" b="1" dirty="0">
                <a:solidFill>
                  <a:srgbClr val="C00000"/>
                </a:solidFill>
              </a:rPr>
              <a:t>台分 </a:t>
            </a:r>
            <a:r>
              <a:rPr lang="en-US" altLang="ja-JP" sz="1600" b="1" dirty="0">
                <a:solidFill>
                  <a:srgbClr val="C00000"/>
                </a:solidFill>
              </a:rPr>
              <a:t>2,700Nm</a:t>
            </a:r>
            <a:r>
              <a:rPr lang="en-US" altLang="ja-JP" sz="1600" b="1" baseline="30000" dirty="0">
                <a:solidFill>
                  <a:srgbClr val="C00000"/>
                </a:solidFill>
              </a:rPr>
              <a:t>3</a:t>
            </a:r>
            <a:endParaRPr lang="en-US" altLang="ja-JP" sz="1600" b="1" dirty="0">
              <a:solidFill>
                <a:srgbClr val="C00000"/>
              </a:solidFill>
            </a:endParaRPr>
          </a:p>
        </p:txBody>
      </p:sp>
      <p:sp>
        <p:nvSpPr>
          <p:cNvPr id="16" name="正方形/長方形 15">
            <a:extLst>
              <a:ext uri="{FF2B5EF4-FFF2-40B4-BE49-F238E27FC236}">
                <a16:creationId xmlns:a16="http://schemas.microsoft.com/office/drawing/2014/main" id="{A0B641AC-219F-DDBD-820F-812289838FEA}"/>
              </a:ext>
            </a:extLst>
          </p:cNvPr>
          <p:cNvSpPr/>
          <p:nvPr/>
        </p:nvSpPr>
        <p:spPr>
          <a:xfrm>
            <a:off x="831274" y="4076264"/>
            <a:ext cx="5660966"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月別・時刻別 </a:t>
            </a:r>
            <a:r>
              <a:rPr lang="en-US" altLang="ja-JP" sz="2000" b="1" dirty="0"/>
              <a:t>FC</a:t>
            </a:r>
            <a:r>
              <a:rPr lang="ja-JP" altLang="en-US" sz="2000" b="1" dirty="0"/>
              <a:t>水素消費量</a:t>
            </a:r>
            <a:r>
              <a:rPr lang="en-US" altLang="ja-JP" sz="2000" b="1" dirty="0"/>
              <a:t>[Nm</a:t>
            </a:r>
            <a:r>
              <a:rPr lang="en-US" altLang="ja-JP" sz="2000" b="1" baseline="30000" dirty="0"/>
              <a:t>3</a:t>
            </a:r>
            <a:r>
              <a:rPr lang="en-US" altLang="ja-JP" sz="2000" b="1" dirty="0"/>
              <a:t>/h]</a:t>
            </a:r>
            <a:r>
              <a:rPr kumimoji="1" lang="ja-JP" altLang="en-US" sz="2000" b="1" dirty="0"/>
              <a:t>（休日）</a:t>
            </a:r>
          </a:p>
        </p:txBody>
      </p:sp>
    </p:spTree>
    <p:extLst>
      <p:ext uri="{BB962C8B-B14F-4D97-AF65-F5344CB8AC3E}">
        <p14:creationId xmlns:p14="http://schemas.microsoft.com/office/powerpoint/2010/main" val="35079335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CEEB371-13F5-1E6C-4C11-8481D5BC604F}"/>
              </a:ext>
            </a:extLst>
          </p:cNvPr>
          <p:cNvPicPr>
            <a:picLocks noChangeAspect="1"/>
          </p:cNvPicPr>
          <p:nvPr/>
        </p:nvPicPr>
        <p:blipFill rotWithShape="1">
          <a:blip r:embed="rId2"/>
          <a:srcRect t="11648"/>
          <a:stretch/>
        </p:blipFill>
        <p:spPr>
          <a:xfrm>
            <a:off x="37398" y="1441463"/>
            <a:ext cx="6608637" cy="2633963"/>
          </a:xfrm>
          <a:prstGeom prst="rect">
            <a:avLst/>
          </a:prstGeom>
        </p:spPr>
      </p:pic>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24</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1714"/>
            <a:ext cx="9874329" cy="457713"/>
          </a:xfrm>
        </p:spPr>
        <p:txBody>
          <a:bodyPr/>
          <a:lstStyle/>
          <a:p>
            <a:r>
              <a:rPr lang="ja-JP" altLang="en-US" sz="2800" dirty="0"/>
              <a:t>構内太陽光発電量</a:t>
            </a:r>
            <a:r>
              <a:rPr kumimoji="1" lang="en-US" altLang="ja-JP" sz="2800" dirty="0"/>
              <a:t>[kW]/P2G</a:t>
            </a:r>
            <a:r>
              <a:rPr kumimoji="1" lang="ja-JP" altLang="en-US" sz="2800" dirty="0"/>
              <a:t>計画</a:t>
            </a:r>
            <a:r>
              <a:rPr kumimoji="1" lang="en-US" altLang="ja-JP" sz="2800" dirty="0"/>
              <a:t>[Nm3/h]</a:t>
            </a:r>
            <a:r>
              <a:rPr kumimoji="1" lang="ja-JP" altLang="en-US" sz="2400" dirty="0"/>
              <a:t>（シミュレーション）</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DF9549AC-FC54-25F5-0A89-AD61EB63EBA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YES</a:t>
            </a:r>
            <a:r>
              <a:rPr lang="ja-JP" altLang="en-US" sz="1600" dirty="0"/>
              <a:t>様データ</a:t>
            </a:r>
          </a:p>
        </p:txBody>
      </p:sp>
      <p:sp>
        <p:nvSpPr>
          <p:cNvPr id="7" name="正方形/長方形 6">
            <a:extLst>
              <a:ext uri="{FF2B5EF4-FFF2-40B4-BE49-F238E27FC236}">
                <a16:creationId xmlns:a16="http://schemas.microsoft.com/office/drawing/2014/main" id="{FCD0F3CB-6070-0BB3-F22C-B1AB634CD72F}"/>
              </a:ext>
            </a:extLst>
          </p:cNvPr>
          <p:cNvSpPr/>
          <p:nvPr/>
        </p:nvSpPr>
        <p:spPr>
          <a:xfrm>
            <a:off x="1106240" y="1093435"/>
            <a:ext cx="4422371"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月別・時刻別 太陽光発電量</a:t>
            </a:r>
            <a:r>
              <a:rPr lang="en-US" altLang="ja-JP" sz="2000" b="1" dirty="0"/>
              <a:t>[kW]</a:t>
            </a:r>
            <a:endParaRPr kumimoji="1" lang="ja-JP" altLang="en-US" sz="2000" b="1" dirty="0"/>
          </a:p>
        </p:txBody>
      </p:sp>
      <p:pic>
        <p:nvPicPr>
          <p:cNvPr id="16" name="図 15">
            <a:extLst>
              <a:ext uri="{FF2B5EF4-FFF2-40B4-BE49-F238E27FC236}">
                <a16:creationId xmlns:a16="http://schemas.microsoft.com/office/drawing/2014/main" id="{97C255BD-22F0-90D1-7F5E-6BE964482696}"/>
              </a:ext>
            </a:extLst>
          </p:cNvPr>
          <p:cNvPicPr>
            <a:picLocks noChangeAspect="1"/>
          </p:cNvPicPr>
          <p:nvPr/>
        </p:nvPicPr>
        <p:blipFill rotWithShape="1">
          <a:blip r:embed="rId3"/>
          <a:srcRect t="11311"/>
          <a:stretch/>
        </p:blipFill>
        <p:spPr>
          <a:xfrm>
            <a:off x="6779038" y="1607269"/>
            <a:ext cx="5409304" cy="2162168"/>
          </a:xfrm>
          <a:prstGeom prst="rect">
            <a:avLst/>
          </a:prstGeom>
        </p:spPr>
      </p:pic>
      <p:sp>
        <p:nvSpPr>
          <p:cNvPr id="18" name="正方形/長方形 17">
            <a:extLst>
              <a:ext uri="{FF2B5EF4-FFF2-40B4-BE49-F238E27FC236}">
                <a16:creationId xmlns:a16="http://schemas.microsoft.com/office/drawing/2014/main" id="{83F7F7F6-6114-CF41-A638-8EA1851B79E1}"/>
              </a:ext>
            </a:extLst>
          </p:cNvPr>
          <p:cNvSpPr/>
          <p:nvPr/>
        </p:nvSpPr>
        <p:spPr>
          <a:xfrm>
            <a:off x="7209605" y="1197545"/>
            <a:ext cx="4647134"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月別・日合計 太陽光発電量</a:t>
            </a:r>
            <a:r>
              <a:rPr lang="en-US" altLang="ja-JP" sz="2000" b="1" dirty="0"/>
              <a:t>[kWh/day]</a:t>
            </a:r>
            <a:endParaRPr kumimoji="1" lang="ja-JP" altLang="en-US" sz="2000" b="1" dirty="0"/>
          </a:p>
        </p:txBody>
      </p:sp>
      <p:sp>
        <p:nvSpPr>
          <p:cNvPr id="21" name="テキスト ボックス 20">
            <a:extLst>
              <a:ext uri="{FF2B5EF4-FFF2-40B4-BE49-F238E27FC236}">
                <a16:creationId xmlns:a16="http://schemas.microsoft.com/office/drawing/2014/main" id="{1DF0F8C3-695B-D66B-764D-C22E0BB96FBA}"/>
              </a:ext>
            </a:extLst>
          </p:cNvPr>
          <p:cNvSpPr txBox="1"/>
          <p:nvPr/>
        </p:nvSpPr>
        <p:spPr>
          <a:xfrm>
            <a:off x="808595" y="1904333"/>
            <a:ext cx="1950811" cy="338554"/>
          </a:xfrm>
          <a:prstGeom prst="rect">
            <a:avLst/>
          </a:prstGeom>
          <a:noFill/>
        </p:spPr>
        <p:txBody>
          <a:bodyPr wrap="square" rtlCol="0">
            <a:spAutoFit/>
          </a:bodyPr>
          <a:lstStyle/>
          <a:p>
            <a:pPr algn="ctr"/>
            <a:r>
              <a:rPr lang="en-US" altLang="ja-JP" sz="1600" dirty="0"/>
              <a:t>3</a:t>
            </a:r>
            <a:r>
              <a:rPr lang="ja-JP" altLang="en-US" sz="1600" dirty="0"/>
              <a:t>月～</a:t>
            </a:r>
            <a:r>
              <a:rPr lang="en-US" altLang="ja-JP" sz="1600" dirty="0"/>
              <a:t>9</a:t>
            </a:r>
            <a:r>
              <a:rPr lang="ja-JP" altLang="en-US" sz="1600" dirty="0"/>
              <a:t>月が高い</a:t>
            </a:r>
            <a:endParaRPr lang="en-US" altLang="ja-JP" sz="1600" dirty="0"/>
          </a:p>
        </p:txBody>
      </p:sp>
      <p:sp>
        <p:nvSpPr>
          <p:cNvPr id="22" name="テキスト ボックス 21">
            <a:extLst>
              <a:ext uri="{FF2B5EF4-FFF2-40B4-BE49-F238E27FC236}">
                <a16:creationId xmlns:a16="http://schemas.microsoft.com/office/drawing/2014/main" id="{999F8520-3D21-E3AE-1FA6-383B85D87340}"/>
              </a:ext>
            </a:extLst>
          </p:cNvPr>
          <p:cNvSpPr txBox="1"/>
          <p:nvPr/>
        </p:nvSpPr>
        <p:spPr>
          <a:xfrm>
            <a:off x="4153074" y="1741953"/>
            <a:ext cx="2603269" cy="338554"/>
          </a:xfrm>
          <a:prstGeom prst="rect">
            <a:avLst/>
          </a:prstGeom>
          <a:noFill/>
        </p:spPr>
        <p:txBody>
          <a:bodyPr wrap="square" rtlCol="0">
            <a:spAutoFit/>
          </a:bodyPr>
          <a:lstStyle/>
          <a:p>
            <a:pPr algn="ctr"/>
            <a:r>
              <a:rPr lang="en-US" altLang="ja-JP" sz="1600" b="1" dirty="0">
                <a:solidFill>
                  <a:srgbClr val="C00000"/>
                </a:solidFill>
              </a:rPr>
              <a:t>1454kW, </a:t>
            </a:r>
            <a:r>
              <a:rPr lang="ja-JP" altLang="en-US" sz="1600" b="1" dirty="0">
                <a:solidFill>
                  <a:srgbClr val="C00000"/>
                </a:solidFill>
              </a:rPr>
              <a:t>現在の</a:t>
            </a:r>
            <a:r>
              <a:rPr lang="en-US" altLang="ja-JP" sz="1600" b="1" dirty="0">
                <a:solidFill>
                  <a:srgbClr val="C00000"/>
                </a:solidFill>
              </a:rPr>
              <a:t>5</a:t>
            </a:r>
            <a:r>
              <a:rPr lang="ja-JP" altLang="en-US" sz="1600" b="1" dirty="0">
                <a:solidFill>
                  <a:srgbClr val="C00000"/>
                </a:solidFill>
              </a:rPr>
              <a:t>倍？</a:t>
            </a:r>
            <a:endParaRPr lang="en-US" altLang="ja-JP" sz="1600" b="1" dirty="0">
              <a:solidFill>
                <a:srgbClr val="C00000"/>
              </a:solidFill>
            </a:endParaRPr>
          </a:p>
        </p:txBody>
      </p:sp>
      <p:pic>
        <p:nvPicPr>
          <p:cNvPr id="23" name="図 22">
            <a:extLst>
              <a:ext uri="{FF2B5EF4-FFF2-40B4-BE49-F238E27FC236}">
                <a16:creationId xmlns:a16="http://schemas.microsoft.com/office/drawing/2014/main" id="{61894C4A-56C5-0DDA-D830-FD9E75AB0F7D}"/>
              </a:ext>
            </a:extLst>
          </p:cNvPr>
          <p:cNvPicPr>
            <a:picLocks noChangeAspect="1"/>
          </p:cNvPicPr>
          <p:nvPr/>
        </p:nvPicPr>
        <p:blipFill rotWithShape="1">
          <a:blip r:embed="rId4"/>
          <a:srcRect t="21073"/>
          <a:stretch/>
        </p:blipFill>
        <p:spPr>
          <a:xfrm>
            <a:off x="44315" y="4056614"/>
            <a:ext cx="6608637" cy="2352976"/>
          </a:xfrm>
          <a:prstGeom prst="rect">
            <a:avLst/>
          </a:prstGeom>
        </p:spPr>
      </p:pic>
      <p:sp>
        <p:nvSpPr>
          <p:cNvPr id="24" name="正方形/長方形 23">
            <a:extLst>
              <a:ext uri="{FF2B5EF4-FFF2-40B4-BE49-F238E27FC236}">
                <a16:creationId xmlns:a16="http://schemas.microsoft.com/office/drawing/2014/main" id="{12FB773A-55F6-8BC9-73D6-6CFD27A5E7AD}"/>
              </a:ext>
            </a:extLst>
          </p:cNvPr>
          <p:cNvSpPr/>
          <p:nvPr/>
        </p:nvSpPr>
        <p:spPr>
          <a:xfrm>
            <a:off x="1130531" y="3990482"/>
            <a:ext cx="4422371"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月別・時刻別 </a:t>
            </a:r>
            <a:r>
              <a:rPr lang="en-US" altLang="ja-JP" sz="2000" b="1" dirty="0"/>
              <a:t>P2G</a:t>
            </a:r>
            <a:r>
              <a:rPr lang="ja-JP" altLang="en-US" sz="2000" b="1" dirty="0"/>
              <a:t>製造計画</a:t>
            </a:r>
            <a:r>
              <a:rPr lang="en-US" altLang="ja-JP" sz="2000" b="1" dirty="0"/>
              <a:t>[Nm3/h]</a:t>
            </a:r>
            <a:endParaRPr kumimoji="1" lang="ja-JP" altLang="en-US" sz="2000" b="1" dirty="0"/>
          </a:p>
        </p:txBody>
      </p:sp>
      <p:sp>
        <p:nvSpPr>
          <p:cNvPr id="25" name="テキスト ボックス 24">
            <a:extLst>
              <a:ext uri="{FF2B5EF4-FFF2-40B4-BE49-F238E27FC236}">
                <a16:creationId xmlns:a16="http://schemas.microsoft.com/office/drawing/2014/main" id="{15A2F514-EEC3-ED07-C6C1-EF415430E4B3}"/>
              </a:ext>
            </a:extLst>
          </p:cNvPr>
          <p:cNvSpPr txBox="1"/>
          <p:nvPr/>
        </p:nvSpPr>
        <p:spPr>
          <a:xfrm>
            <a:off x="4624767" y="4619409"/>
            <a:ext cx="2233233" cy="338554"/>
          </a:xfrm>
          <a:prstGeom prst="rect">
            <a:avLst/>
          </a:prstGeom>
          <a:noFill/>
        </p:spPr>
        <p:txBody>
          <a:bodyPr wrap="square" rtlCol="0">
            <a:spAutoFit/>
          </a:bodyPr>
          <a:lstStyle/>
          <a:p>
            <a:pPr algn="ctr"/>
            <a:r>
              <a:rPr lang="ja-JP" altLang="en-US" sz="1600" dirty="0"/>
              <a:t>変換係数</a:t>
            </a:r>
            <a:r>
              <a:rPr lang="en-US" altLang="ja-JP" sz="1600" dirty="0"/>
              <a:t>: 5[kW/Nm</a:t>
            </a:r>
            <a:r>
              <a:rPr lang="en-US" altLang="ja-JP" sz="1600" baseline="30000" dirty="0"/>
              <a:t>3</a:t>
            </a:r>
            <a:r>
              <a:rPr lang="en-US" altLang="ja-JP" sz="1600" dirty="0"/>
              <a:t>]</a:t>
            </a:r>
          </a:p>
        </p:txBody>
      </p:sp>
      <p:pic>
        <p:nvPicPr>
          <p:cNvPr id="29" name="図 28">
            <a:extLst>
              <a:ext uri="{FF2B5EF4-FFF2-40B4-BE49-F238E27FC236}">
                <a16:creationId xmlns:a16="http://schemas.microsoft.com/office/drawing/2014/main" id="{7184AFC4-9CB9-0D34-0EF8-9AC142655410}"/>
              </a:ext>
            </a:extLst>
          </p:cNvPr>
          <p:cNvPicPr>
            <a:picLocks noChangeAspect="1"/>
          </p:cNvPicPr>
          <p:nvPr/>
        </p:nvPicPr>
        <p:blipFill rotWithShape="1">
          <a:blip r:embed="rId5"/>
          <a:srcRect t="11945"/>
          <a:stretch/>
        </p:blipFill>
        <p:spPr>
          <a:xfrm>
            <a:off x="6792872" y="4168637"/>
            <a:ext cx="5410280" cy="2147110"/>
          </a:xfrm>
          <a:prstGeom prst="rect">
            <a:avLst/>
          </a:prstGeom>
        </p:spPr>
      </p:pic>
      <p:sp>
        <p:nvSpPr>
          <p:cNvPr id="31" name="正方形/長方形 30">
            <a:extLst>
              <a:ext uri="{FF2B5EF4-FFF2-40B4-BE49-F238E27FC236}">
                <a16:creationId xmlns:a16="http://schemas.microsoft.com/office/drawing/2014/main" id="{245AA3BC-F929-9440-FAF0-8513FD52C690}"/>
              </a:ext>
            </a:extLst>
          </p:cNvPr>
          <p:cNvSpPr/>
          <p:nvPr/>
        </p:nvSpPr>
        <p:spPr>
          <a:xfrm>
            <a:off x="7110153" y="3793685"/>
            <a:ext cx="4746586"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月別・日合計 </a:t>
            </a:r>
            <a:r>
              <a:rPr lang="en-US" altLang="ja-JP" b="1" dirty="0"/>
              <a:t>P2G</a:t>
            </a:r>
            <a:r>
              <a:rPr lang="ja-JP" altLang="en-US" b="1" dirty="0"/>
              <a:t>製造計画</a:t>
            </a:r>
            <a:r>
              <a:rPr lang="en-US" altLang="ja-JP" b="1" dirty="0"/>
              <a:t>[Nm3/day]</a:t>
            </a:r>
            <a:endParaRPr kumimoji="1" lang="ja-JP" altLang="en-US" b="1" dirty="0"/>
          </a:p>
        </p:txBody>
      </p:sp>
    </p:spTree>
    <p:extLst>
      <p:ext uri="{BB962C8B-B14F-4D97-AF65-F5344CB8AC3E}">
        <p14:creationId xmlns:p14="http://schemas.microsoft.com/office/powerpoint/2010/main" val="4074444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2098DCE0-36E5-BF2D-334C-22034977AFFF}"/>
              </a:ext>
            </a:extLst>
          </p:cNvPr>
          <p:cNvPicPr>
            <a:picLocks noChangeAspect="1"/>
          </p:cNvPicPr>
          <p:nvPr/>
        </p:nvPicPr>
        <p:blipFill rotWithShape="1">
          <a:blip r:embed="rId2"/>
          <a:srcRect t="12782"/>
          <a:stretch/>
        </p:blipFill>
        <p:spPr>
          <a:xfrm>
            <a:off x="13109" y="1502219"/>
            <a:ext cx="5912010" cy="2326054"/>
          </a:xfrm>
          <a:prstGeom prst="rect">
            <a:avLst/>
          </a:prstGeom>
        </p:spPr>
      </p:pic>
      <p:pic>
        <p:nvPicPr>
          <p:cNvPr id="18" name="図 17">
            <a:extLst>
              <a:ext uri="{FF2B5EF4-FFF2-40B4-BE49-F238E27FC236}">
                <a16:creationId xmlns:a16="http://schemas.microsoft.com/office/drawing/2014/main" id="{9AE2DD5A-FC2B-5C36-D2A8-3FD326B16E21}"/>
              </a:ext>
            </a:extLst>
          </p:cNvPr>
          <p:cNvPicPr>
            <a:picLocks noChangeAspect="1"/>
          </p:cNvPicPr>
          <p:nvPr/>
        </p:nvPicPr>
        <p:blipFill rotWithShape="1">
          <a:blip r:embed="rId3"/>
          <a:srcRect t="22138"/>
          <a:stretch/>
        </p:blipFill>
        <p:spPr>
          <a:xfrm>
            <a:off x="13108" y="4099620"/>
            <a:ext cx="5912011" cy="2076539"/>
          </a:xfrm>
          <a:prstGeom prst="rect">
            <a:avLst/>
          </a:prstGeom>
        </p:spPr>
      </p:pic>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25</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1714"/>
            <a:ext cx="9874329" cy="457713"/>
          </a:xfrm>
        </p:spPr>
        <p:txBody>
          <a:bodyPr/>
          <a:lstStyle/>
          <a:p>
            <a:r>
              <a:rPr lang="ja-JP" altLang="en-US" sz="3200" dirty="0"/>
              <a:t>電力需給バランス</a:t>
            </a:r>
            <a:r>
              <a:rPr kumimoji="1" lang="en-US" altLang="ja-JP" sz="3200" dirty="0"/>
              <a:t> [kWh/day]</a:t>
            </a:r>
            <a:r>
              <a:rPr kumimoji="1" lang="ja-JP" altLang="en-US" sz="2800" dirty="0"/>
              <a:t>（シミュレーション）</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DF9549AC-FC54-25F5-0A89-AD61EB63EBA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YES</a:t>
            </a:r>
            <a:r>
              <a:rPr lang="ja-JP" altLang="en-US" sz="1600" dirty="0"/>
              <a:t>様データ</a:t>
            </a:r>
          </a:p>
        </p:txBody>
      </p:sp>
      <p:sp>
        <p:nvSpPr>
          <p:cNvPr id="17" name="正方形/長方形 16">
            <a:extLst>
              <a:ext uri="{FF2B5EF4-FFF2-40B4-BE49-F238E27FC236}">
                <a16:creationId xmlns:a16="http://schemas.microsoft.com/office/drawing/2014/main" id="{4A26B9B3-41B8-41E0-6EF5-D9C4C71E1AF5}"/>
              </a:ext>
            </a:extLst>
          </p:cNvPr>
          <p:cNvSpPr/>
          <p:nvPr/>
        </p:nvSpPr>
        <p:spPr>
          <a:xfrm>
            <a:off x="789934" y="1847975"/>
            <a:ext cx="5004038" cy="92847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9" name="正方形/長方形 18">
            <a:extLst>
              <a:ext uri="{FF2B5EF4-FFF2-40B4-BE49-F238E27FC236}">
                <a16:creationId xmlns:a16="http://schemas.microsoft.com/office/drawing/2014/main" id="{2FB621EC-2943-90FC-DBDE-4CEBA7522267}"/>
              </a:ext>
            </a:extLst>
          </p:cNvPr>
          <p:cNvSpPr/>
          <p:nvPr/>
        </p:nvSpPr>
        <p:spPr>
          <a:xfrm>
            <a:off x="789934" y="2772982"/>
            <a:ext cx="5004038" cy="928476"/>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0" name="テキスト ボックス 19">
            <a:extLst>
              <a:ext uri="{FF2B5EF4-FFF2-40B4-BE49-F238E27FC236}">
                <a16:creationId xmlns:a16="http://schemas.microsoft.com/office/drawing/2014/main" id="{1EC3525D-B457-FE8A-C7D5-1E7CA682F34F}"/>
              </a:ext>
            </a:extLst>
          </p:cNvPr>
          <p:cNvSpPr txBox="1"/>
          <p:nvPr/>
        </p:nvSpPr>
        <p:spPr>
          <a:xfrm>
            <a:off x="4773851" y="1847975"/>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26" name="テキスト ボックス 25">
            <a:extLst>
              <a:ext uri="{FF2B5EF4-FFF2-40B4-BE49-F238E27FC236}">
                <a16:creationId xmlns:a16="http://schemas.microsoft.com/office/drawing/2014/main" id="{025EE958-F7CB-F88E-2280-1E5E7870EB83}"/>
              </a:ext>
            </a:extLst>
          </p:cNvPr>
          <p:cNvSpPr txBox="1"/>
          <p:nvPr/>
        </p:nvSpPr>
        <p:spPr>
          <a:xfrm>
            <a:off x="4760533" y="3364334"/>
            <a:ext cx="1151268" cy="338554"/>
          </a:xfrm>
          <a:prstGeom prst="rect">
            <a:avLst/>
          </a:prstGeom>
          <a:noFill/>
        </p:spPr>
        <p:txBody>
          <a:bodyPr wrap="square" rtlCol="0">
            <a:spAutoFit/>
          </a:bodyPr>
          <a:lstStyle/>
          <a:p>
            <a:pPr algn="ctr"/>
            <a:r>
              <a:rPr lang="ja-JP" altLang="en-US" sz="1600" b="1" dirty="0">
                <a:solidFill>
                  <a:schemeClr val="accent6"/>
                </a:solidFill>
              </a:rPr>
              <a:t>電力</a:t>
            </a:r>
            <a:r>
              <a:rPr kumimoji="1" lang="ja-JP" altLang="en-US" sz="1600" b="1" dirty="0">
                <a:solidFill>
                  <a:schemeClr val="accent6"/>
                </a:solidFill>
              </a:rPr>
              <a:t>需要</a:t>
            </a:r>
            <a:endParaRPr kumimoji="1" lang="en-US" altLang="ja-JP" sz="1600" b="1" dirty="0">
              <a:solidFill>
                <a:schemeClr val="accent6"/>
              </a:solidFill>
            </a:endParaRPr>
          </a:p>
        </p:txBody>
      </p:sp>
      <p:sp>
        <p:nvSpPr>
          <p:cNvPr id="7" name="正方形/長方形 6">
            <a:extLst>
              <a:ext uri="{FF2B5EF4-FFF2-40B4-BE49-F238E27FC236}">
                <a16:creationId xmlns:a16="http://schemas.microsoft.com/office/drawing/2014/main" id="{FCD0F3CB-6070-0BB3-F22C-B1AB634CD72F}"/>
              </a:ext>
            </a:extLst>
          </p:cNvPr>
          <p:cNvSpPr/>
          <p:nvPr/>
        </p:nvSpPr>
        <p:spPr>
          <a:xfrm>
            <a:off x="2307852" y="1118098"/>
            <a:ext cx="1516965"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現在・平日</a:t>
            </a:r>
            <a:endParaRPr kumimoji="1" lang="ja-JP" altLang="en-US" sz="2000" b="1" dirty="0"/>
          </a:p>
        </p:txBody>
      </p:sp>
      <p:sp>
        <p:nvSpPr>
          <p:cNvPr id="21" name="正方形/長方形 20">
            <a:extLst>
              <a:ext uri="{FF2B5EF4-FFF2-40B4-BE49-F238E27FC236}">
                <a16:creationId xmlns:a16="http://schemas.microsoft.com/office/drawing/2014/main" id="{7FD41246-2F2A-5354-8716-9DCF2D7F26BF}"/>
              </a:ext>
            </a:extLst>
          </p:cNvPr>
          <p:cNvSpPr/>
          <p:nvPr/>
        </p:nvSpPr>
        <p:spPr>
          <a:xfrm>
            <a:off x="789934" y="4201674"/>
            <a:ext cx="5004038" cy="92847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2" name="正方形/長方形 21">
            <a:extLst>
              <a:ext uri="{FF2B5EF4-FFF2-40B4-BE49-F238E27FC236}">
                <a16:creationId xmlns:a16="http://schemas.microsoft.com/office/drawing/2014/main" id="{022C1DE1-BCDE-D73B-6892-ECB688BFD9BF}"/>
              </a:ext>
            </a:extLst>
          </p:cNvPr>
          <p:cNvSpPr/>
          <p:nvPr/>
        </p:nvSpPr>
        <p:spPr>
          <a:xfrm>
            <a:off x="789934" y="5126681"/>
            <a:ext cx="5004038" cy="928476"/>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3" name="テキスト ボックス 22">
            <a:extLst>
              <a:ext uri="{FF2B5EF4-FFF2-40B4-BE49-F238E27FC236}">
                <a16:creationId xmlns:a16="http://schemas.microsoft.com/office/drawing/2014/main" id="{105B34AE-40C8-CD47-2717-69D8815C3A56}"/>
              </a:ext>
            </a:extLst>
          </p:cNvPr>
          <p:cNvSpPr txBox="1"/>
          <p:nvPr/>
        </p:nvSpPr>
        <p:spPr>
          <a:xfrm>
            <a:off x="4773851" y="4201674"/>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24" name="テキスト ボックス 23">
            <a:extLst>
              <a:ext uri="{FF2B5EF4-FFF2-40B4-BE49-F238E27FC236}">
                <a16:creationId xmlns:a16="http://schemas.microsoft.com/office/drawing/2014/main" id="{876DBB7F-B7A6-1552-EA43-218F5F8A5AD4}"/>
              </a:ext>
            </a:extLst>
          </p:cNvPr>
          <p:cNvSpPr txBox="1"/>
          <p:nvPr/>
        </p:nvSpPr>
        <p:spPr>
          <a:xfrm>
            <a:off x="4760533" y="5718033"/>
            <a:ext cx="1151268" cy="338554"/>
          </a:xfrm>
          <a:prstGeom prst="rect">
            <a:avLst/>
          </a:prstGeom>
          <a:noFill/>
        </p:spPr>
        <p:txBody>
          <a:bodyPr wrap="square" rtlCol="0">
            <a:spAutoFit/>
          </a:bodyPr>
          <a:lstStyle/>
          <a:p>
            <a:pPr algn="ctr"/>
            <a:r>
              <a:rPr lang="ja-JP" altLang="en-US" sz="1600" b="1" dirty="0">
                <a:solidFill>
                  <a:schemeClr val="accent6"/>
                </a:solidFill>
              </a:rPr>
              <a:t>電力</a:t>
            </a:r>
            <a:r>
              <a:rPr kumimoji="1" lang="ja-JP" altLang="en-US" sz="1600" b="1" dirty="0">
                <a:solidFill>
                  <a:schemeClr val="accent6"/>
                </a:solidFill>
              </a:rPr>
              <a:t>需要</a:t>
            </a:r>
            <a:endParaRPr kumimoji="1" lang="en-US" altLang="ja-JP" sz="1600" b="1" dirty="0">
              <a:solidFill>
                <a:schemeClr val="accent6"/>
              </a:solidFill>
            </a:endParaRPr>
          </a:p>
        </p:txBody>
      </p:sp>
      <p:pic>
        <p:nvPicPr>
          <p:cNvPr id="25" name="図 24">
            <a:extLst>
              <a:ext uri="{FF2B5EF4-FFF2-40B4-BE49-F238E27FC236}">
                <a16:creationId xmlns:a16="http://schemas.microsoft.com/office/drawing/2014/main" id="{14E89EF0-DF74-7774-9577-5188B949CF0D}"/>
              </a:ext>
            </a:extLst>
          </p:cNvPr>
          <p:cNvPicPr>
            <a:picLocks noChangeAspect="1"/>
          </p:cNvPicPr>
          <p:nvPr/>
        </p:nvPicPr>
        <p:blipFill rotWithShape="1">
          <a:blip r:embed="rId4"/>
          <a:srcRect t="11194"/>
          <a:stretch/>
        </p:blipFill>
        <p:spPr>
          <a:xfrm>
            <a:off x="6221750" y="1501339"/>
            <a:ext cx="5806278" cy="2326054"/>
          </a:xfrm>
          <a:prstGeom prst="rect">
            <a:avLst/>
          </a:prstGeom>
        </p:spPr>
      </p:pic>
      <p:sp>
        <p:nvSpPr>
          <p:cNvPr id="27" name="正方形/長方形 26">
            <a:extLst>
              <a:ext uri="{FF2B5EF4-FFF2-40B4-BE49-F238E27FC236}">
                <a16:creationId xmlns:a16="http://schemas.microsoft.com/office/drawing/2014/main" id="{D4BD40D5-7B66-76DA-D899-35FD1B724456}"/>
              </a:ext>
            </a:extLst>
          </p:cNvPr>
          <p:cNvSpPr/>
          <p:nvPr/>
        </p:nvSpPr>
        <p:spPr>
          <a:xfrm>
            <a:off x="8536856" y="1142087"/>
            <a:ext cx="1516965"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将来・平日</a:t>
            </a:r>
            <a:endParaRPr kumimoji="1" lang="ja-JP" altLang="en-US" sz="2000" b="1" dirty="0"/>
          </a:p>
        </p:txBody>
      </p:sp>
      <p:pic>
        <p:nvPicPr>
          <p:cNvPr id="28" name="図 27">
            <a:extLst>
              <a:ext uri="{FF2B5EF4-FFF2-40B4-BE49-F238E27FC236}">
                <a16:creationId xmlns:a16="http://schemas.microsoft.com/office/drawing/2014/main" id="{750EA8DC-148A-27BC-AB14-6D6BB1446D02}"/>
              </a:ext>
            </a:extLst>
          </p:cNvPr>
          <p:cNvPicPr>
            <a:picLocks noChangeAspect="1"/>
          </p:cNvPicPr>
          <p:nvPr/>
        </p:nvPicPr>
        <p:blipFill rotWithShape="1">
          <a:blip r:embed="rId5"/>
          <a:srcRect t="21976"/>
          <a:stretch/>
        </p:blipFill>
        <p:spPr>
          <a:xfrm>
            <a:off x="6221749" y="4099620"/>
            <a:ext cx="5899727" cy="2076538"/>
          </a:xfrm>
          <a:prstGeom prst="rect">
            <a:avLst/>
          </a:prstGeom>
        </p:spPr>
      </p:pic>
      <p:sp>
        <p:nvSpPr>
          <p:cNvPr id="11" name="正方形/長方形 10">
            <a:extLst>
              <a:ext uri="{FF2B5EF4-FFF2-40B4-BE49-F238E27FC236}">
                <a16:creationId xmlns:a16="http://schemas.microsoft.com/office/drawing/2014/main" id="{831E41B4-7719-FAA0-F3B6-3EB73DBB482F}"/>
              </a:ext>
            </a:extLst>
          </p:cNvPr>
          <p:cNvSpPr/>
          <p:nvPr/>
        </p:nvSpPr>
        <p:spPr>
          <a:xfrm>
            <a:off x="2307852" y="3838180"/>
            <a:ext cx="1516965"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現在・休日</a:t>
            </a:r>
            <a:endParaRPr kumimoji="1" lang="ja-JP" altLang="en-US" sz="2000" b="1" dirty="0"/>
          </a:p>
        </p:txBody>
      </p:sp>
      <p:sp>
        <p:nvSpPr>
          <p:cNvPr id="30" name="正方形/長方形 29">
            <a:extLst>
              <a:ext uri="{FF2B5EF4-FFF2-40B4-BE49-F238E27FC236}">
                <a16:creationId xmlns:a16="http://schemas.microsoft.com/office/drawing/2014/main" id="{BFBAA7B1-FB70-002D-13D6-56E39160663F}"/>
              </a:ext>
            </a:extLst>
          </p:cNvPr>
          <p:cNvSpPr/>
          <p:nvPr/>
        </p:nvSpPr>
        <p:spPr>
          <a:xfrm>
            <a:off x="6969665" y="4208428"/>
            <a:ext cx="5004038" cy="92847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31" name="正方形/長方形 30">
            <a:extLst>
              <a:ext uri="{FF2B5EF4-FFF2-40B4-BE49-F238E27FC236}">
                <a16:creationId xmlns:a16="http://schemas.microsoft.com/office/drawing/2014/main" id="{B151ADBB-EF0E-0BFA-83BB-1410BEE0599F}"/>
              </a:ext>
            </a:extLst>
          </p:cNvPr>
          <p:cNvSpPr/>
          <p:nvPr/>
        </p:nvSpPr>
        <p:spPr>
          <a:xfrm>
            <a:off x="6969665" y="5133435"/>
            <a:ext cx="5004038" cy="928476"/>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32" name="テキスト ボックス 31">
            <a:extLst>
              <a:ext uri="{FF2B5EF4-FFF2-40B4-BE49-F238E27FC236}">
                <a16:creationId xmlns:a16="http://schemas.microsoft.com/office/drawing/2014/main" id="{572D109C-6A7C-924E-27BF-3D48948C4767}"/>
              </a:ext>
            </a:extLst>
          </p:cNvPr>
          <p:cNvSpPr txBox="1"/>
          <p:nvPr/>
        </p:nvSpPr>
        <p:spPr>
          <a:xfrm>
            <a:off x="10953582" y="4208428"/>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33" name="テキスト ボックス 32">
            <a:extLst>
              <a:ext uri="{FF2B5EF4-FFF2-40B4-BE49-F238E27FC236}">
                <a16:creationId xmlns:a16="http://schemas.microsoft.com/office/drawing/2014/main" id="{E635E522-0B6D-37F3-B742-3A9FBB36AA67}"/>
              </a:ext>
            </a:extLst>
          </p:cNvPr>
          <p:cNvSpPr txBox="1"/>
          <p:nvPr/>
        </p:nvSpPr>
        <p:spPr>
          <a:xfrm>
            <a:off x="10940264" y="5724787"/>
            <a:ext cx="1151268" cy="338554"/>
          </a:xfrm>
          <a:prstGeom prst="rect">
            <a:avLst/>
          </a:prstGeom>
          <a:noFill/>
        </p:spPr>
        <p:txBody>
          <a:bodyPr wrap="square" rtlCol="0">
            <a:spAutoFit/>
          </a:bodyPr>
          <a:lstStyle/>
          <a:p>
            <a:pPr algn="ctr"/>
            <a:r>
              <a:rPr lang="ja-JP" altLang="en-US" sz="1600" b="1" dirty="0">
                <a:solidFill>
                  <a:schemeClr val="accent6"/>
                </a:solidFill>
              </a:rPr>
              <a:t>電力</a:t>
            </a:r>
            <a:r>
              <a:rPr kumimoji="1" lang="ja-JP" altLang="en-US" sz="1600" b="1" dirty="0">
                <a:solidFill>
                  <a:schemeClr val="accent6"/>
                </a:solidFill>
              </a:rPr>
              <a:t>需要</a:t>
            </a:r>
            <a:endParaRPr kumimoji="1" lang="en-US" altLang="ja-JP" sz="1600" b="1" dirty="0">
              <a:solidFill>
                <a:schemeClr val="accent6"/>
              </a:solidFill>
            </a:endParaRPr>
          </a:p>
        </p:txBody>
      </p:sp>
      <p:sp>
        <p:nvSpPr>
          <p:cNvPr id="34" name="正方形/長方形 33">
            <a:extLst>
              <a:ext uri="{FF2B5EF4-FFF2-40B4-BE49-F238E27FC236}">
                <a16:creationId xmlns:a16="http://schemas.microsoft.com/office/drawing/2014/main" id="{988C9A9C-6E1A-FF16-5E2C-AF4E5C872749}"/>
              </a:ext>
            </a:extLst>
          </p:cNvPr>
          <p:cNvSpPr/>
          <p:nvPr/>
        </p:nvSpPr>
        <p:spPr>
          <a:xfrm>
            <a:off x="6969665" y="1897156"/>
            <a:ext cx="5004038" cy="92847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35" name="正方形/長方形 34">
            <a:extLst>
              <a:ext uri="{FF2B5EF4-FFF2-40B4-BE49-F238E27FC236}">
                <a16:creationId xmlns:a16="http://schemas.microsoft.com/office/drawing/2014/main" id="{739F5E17-066D-4018-7BB3-7EAB35B21BA5}"/>
              </a:ext>
            </a:extLst>
          </p:cNvPr>
          <p:cNvSpPr/>
          <p:nvPr/>
        </p:nvSpPr>
        <p:spPr>
          <a:xfrm>
            <a:off x="6969665" y="2822163"/>
            <a:ext cx="5004038" cy="928476"/>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36" name="テキスト ボックス 35">
            <a:extLst>
              <a:ext uri="{FF2B5EF4-FFF2-40B4-BE49-F238E27FC236}">
                <a16:creationId xmlns:a16="http://schemas.microsoft.com/office/drawing/2014/main" id="{AADD25CB-40D3-A429-70EB-387770958B10}"/>
              </a:ext>
            </a:extLst>
          </p:cNvPr>
          <p:cNvSpPr txBox="1"/>
          <p:nvPr/>
        </p:nvSpPr>
        <p:spPr>
          <a:xfrm>
            <a:off x="10953582" y="1897156"/>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37" name="テキスト ボックス 36">
            <a:extLst>
              <a:ext uri="{FF2B5EF4-FFF2-40B4-BE49-F238E27FC236}">
                <a16:creationId xmlns:a16="http://schemas.microsoft.com/office/drawing/2014/main" id="{80551847-355B-A75C-B540-2C3D2D5DD0D8}"/>
              </a:ext>
            </a:extLst>
          </p:cNvPr>
          <p:cNvSpPr txBox="1"/>
          <p:nvPr/>
        </p:nvSpPr>
        <p:spPr>
          <a:xfrm>
            <a:off x="10940264" y="3413515"/>
            <a:ext cx="1151268" cy="338554"/>
          </a:xfrm>
          <a:prstGeom prst="rect">
            <a:avLst/>
          </a:prstGeom>
          <a:noFill/>
        </p:spPr>
        <p:txBody>
          <a:bodyPr wrap="square" rtlCol="0">
            <a:spAutoFit/>
          </a:bodyPr>
          <a:lstStyle/>
          <a:p>
            <a:pPr algn="ctr"/>
            <a:r>
              <a:rPr lang="ja-JP" altLang="en-US" sz="1600" b="1" dirty="0">
                <a:solidFill>
                  <a:schemeClr val="accent6"/>
                </a:solidFill>
              </a:rPr>
              <a:t>電力</a:t>
            </a:r>
            <a:r>
              <a:rPr kumimoji="1" lang="ja-JP" altLang="en-US" sz="1600" b="1" dirty="0">
                <a:solidFill>
                  <a:schemeClr val="accent6"/>
                </a:solidFill>
              </a:rPr>
              <a:t>需要</a:t>
            </a:r>
            <a:endParaRPr kumimoji="1" lang="en-US" altLang="ja-JP" sz="1600" b="1" dirty="0">
              <a:solidFill>
                <a:schemeClr val="accent6"/>
              </a:solidFill>
            </a:endParaRPr>
          </a:p>
        </p:txBody>
      </p:sp>
      <p:sp>
        <p:nvSpPr>
          <p:cNvPr id="29" name="正方形/長方形 28">
            <a:extLst>
              <a:ext uri="{FF2B5EF4-FFF2-40B4-BE49-F238E27FC236}">
                <a16:creationId xmlns:a16="http://schemas.microsoft.com/office/drawing/2014/main" id="{586A6361-241E-2B26-8083-9E1ADA704616}"/>
              </a:ext>
            </a:extLst>
          </p:cNvPr>
          <p:cNvSpPr/>
          <p:nvPr/>
        </p:nvSpPr>
        <p:spPr>
          <a:xfrm>
            <a:off x="8536855" y="3850747"/>
            <a:ext cx="1516965"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将来・休日</a:t>
            </a:r>
            <a:endParaRPr kumimoji="1" lang="ja-JP" altLang="en-US" sz="2000" b="1" dirty="0"/>
          </a:p>
        </p:txBody>
      </p:sp>
    </p:spTree>
    <p:extLst>
      <p:ext uri="{BB962C8B-B14F-4D97-AF65-F5344CB8AC3E}">
        <p14:creationId xmlns:p14="http://schemas.microsoft.com/office/powerpoint/2010/main" val="3002524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26</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1714"/>
            <a:ext cx="9874329" cy="457713"/>
          </a:xfrm>
        </p:spPr>
        <p:txBody>
          <a:bodyPr/>
          <a:lstStyle/>
          <a:p>
            <a:r>
              <a:rPr lang="ja-JP" altLang="en-US" sz="3200" dirty="0"/>
              <a:t>水素需給バランス</a:t>
            </a:r>
            <a:r>
              <a:rPr kumimoji="1" lang="en-US" altLang="ja-JP" sz="3200" dirty="0"/>
              <a:t> [Nm3/day]</a:t>
            </a:r>
            <a:r>
              <a:rPr kumimoji="1" lang="ja-JP" altLang="en-US" sz="2800" dirty="0"/>
              <a:t>（シミュレーション）</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DF9549AC-FC54-25F5-0A89-AD61EB63EBA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YES</a:t>
            </a:r>
            <a:r>
              <a:rPr lang="ja-JP" altLang="en-US" sz="1600" dirty="0"/>
              <a:t>様データ</a:t>
            </a:r>
          </a:p>
        </p:txBody>
      </p:sp>
      <p:sp>
        <p:nvSpPr>
          <p:cNvPr id="7" name="正方形/長方形 6">
            <a:extLst>
              <a:ext uri="{FF2B5EF4-FFF2-40B4-BE49-F238E27FC236}">
                <a16:creationId xmlns:a16="http://schemas.microsoft.com/office/drawing/2014/main" id="{FCD0F3CB-6070-0BB3-F22C-B1AB634CD72F}"/>
              </a:ext>
            </a:extLst>
          </p:cNvPr>
          <p:cNvSpPr/>
          <p:nvPr/>
        </p:nvSpPr>
        <p:spPr>
          <a:xfrm>
            <a:off x="3724751" y="1229618"/>
            <a:ext cx="1030130"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平日</a:t>
            </a:r>
            <a:endParaRPr kumimoji="1" lang="ja-JP" altLang="en-US" sz="2000" b="1" dirty="0"/>
          </a:p>
        </p:txBody>
      </p:sp>
      <p:pic>
        <p:nvPicPr>
          <p:cNvPr id="9" name="図 8">
            <a:extLst>
              <a:ext uri="{FF2B5EF4-FFF2-40B4-BE49-F238E27FC236}">
                <a16:creationId xmlns:a16="http://schemas.microsoft.com/office/drawing/2014/main" id="{2FF03568-5518-8447-957D-D492F3CB055F}"/>
              </a:ext>
            </a:extLst>
          </p:cNvPr>
          <p:cNvPicPr>
            <a:picLocks noChangeAspect="1"/>
          </p:cNvPicPr>
          <p:nvPr/>
        </p:nvPicPr>
        <p:blipFill rotWithShape="1">
          <a:blip r:embed="rId2"/>
          <a:srcRect t="12782"/>
          <a:stretch/>
        </p:blipFill>
        <p:spPr>
          <a:xfrm>
            <a:off x="4885094" y="1206300"/>
            <a:ext cx="6608637" cy="2600139"/>
          </a:xfrm>
          <a:prstGeom prst="rect">
            <a:avLst/>
          </a:prstGeom>
        </p:spPr>
      </p:pic>
      <p:pic>
        <p:nvPicPr>
          <p:cNvPr id="10" name="図 9">
            <a:extLst>
              <a:ext uri="{FF2B5EF4-FFF2-40B4-BE49-F238E27FC236}">
                <a16:creationId xmlns:a16="http://schemas.microsoft.com/office/drawing/2014/main" id="{51DE5408-3F2B-7453-C3FF-54B10AFF5193}"/>
              </a:ext>
            </a:extLst>
          </p:cNvPr>
          <p:cNvPicPr>
            <a:picLocks noChangeAspect="1"/>
          </p:cNvPicPr>
          <p:nvPr/>
        </p:nvPicPr>
        <p:blipFill rotWithShape="1">
          <a:blip r:embed="rId3"/>
          <a:srcRect t="21976"/>
          <a:stretch/>
        </p:blipFill>
        <p:spPr>
          <a:xfrm>
            <a:off x="4885094" y="3850106"/>
            <a:ext cx="6608637" cy="2326053"/>
          </a:xfrm>
          <a:prstGeom prst="rect">
            <a:avLst/>
          </a:prstGeom>
        </p:spPr>
      </p:pic>
      <p:sp>
        <p:nvSpPr>
          <p:cNvPr id="11" name="正方形/長方形 10">
            <a:extLst>
              <a:ext uri="{FF2B5EF4-FFF2-40B4-BE49-F238E27FC236}">
                <a16:creationId xmlns:a16="http://schemas.microsoft.com/office/drawing/2014/main" id="{831E41B4-7719-FAA0-F3B6-3EB73DBB482F}"/>
              </a:ext>
            </a:extLst>
          </p:cNvPr>
          <p:cNvSpPr/>
          <p:nvPr/>
        </p:nvSpPr>
        <p:spPr>
          <a:xfrm>
            <a:off x="3724751" y="3850106"/>
            <a:ext cx="1030130" cy="40132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休日</a:t>
            </a:r>
            <a:endParaRPr kumimoji="1" lang="ja-JP" altLang="en-US" sz="2000" b="1" dirty="0"/>
          </a:p>
        </p:txBody>
      </p:sp>
      <p:sp>
        <p:nvSpPr>
          <p:cNvPr id="12" name="正方形/長方形 11">
            <a:extLst>
              <a:ext uri="{FF2B5EF4-FFF2-40B4-BE49-F238E27FC236}">
                <a16:creationId xmlns:a16="http://schemas.microsoft.com/office/drawing/2014/main" id="{1AC87554-B9A1-241A-0FDF-FD2A6632F53C}"/>
              </a:ext>
            </a:extLst>
          </p:cNvPr>
          <p:cNvSpPr/>
          <p:nvPr/>
        </p:nvSpPr>
        <p:spPr>
          <a:xfrm>
            <a:off x="5673549" y="1613041"/>
            <a:ext cx="5665011" cy="1018514"/>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3" name="テキスト ボックス 12">
            <a:extLst>
              <a:ext uri="{FF2B5EF4-FFF2-40B4-BE49-F238E27FC236}">
                <a16:creationId xmlns:a16="http://schemas.microsoft.com/office/drawing/2014/main" id="{5080BE9A-4EDB-0260-AF9A-7E06671B1AFC}"/>
              </a:ext>
            </a:extLst>
          </p:cNvPr>
          <p:cNvSpPr txBox="1"/>
          <p:nvPr/>
        </p:nvSpPr>
        <p:spPr>
          <a:xfrm>
            <a:off x="10264878" y="1624279"/>
            <a:ext cx="1151268" cy="338554"/>
          </a:xfrm>
          <a:prstGeom prst="rect">
            <a:avLst/>
          </a:prstGeom>
          <a:noFill/>
        </p:spPr>
        <p:txBody>
          <a:bodyPr wrap="square" rtlCol="0">
            <a:spAutoFit/>
          </a:bodyPr>
          <a:lstStyle/>
          <a:p>
            <a:pPr algn="ctr"/>
            <a:r>
              <a:rPr kumimoji="1" lang="ja-JP" altLang="en-US" sz="1600" b="1" dirty="0">
                <a:solidFill>
                  <a:schemeClr val="accent1"/>
                </a:solidFill>
              </a:rPr>
              <a:t>消費水素</a:t>
            </a:r>
            <a:endParaRPr kumimoji="1" lang="en-US" altLang="ja-JP" sz="1600" b="1" dirty="0">
              <a:solidFill>
                <a:schemeClr val="accent1"/>
              </a:solidFill>
            </a:endParaRPr>
          </a:p>
        </p:txBody>
      </p:sp>
      <p:sp>
        <p:nvSpPr>
          <p:cNvPr id="14" name="正方形/長方形 13">
            <a:extLst>
              <a:ext uri="{FF2B5EF4-FFF2-40B4-BE49-F238E27FC236}">
                <a16:creationId xmlns:a16="http://schemas.microsoft.com/office/drawing/2014/main" id="{20BE818E-0BF8-2487-FC29-8185279FDB00}"/>
              </a:ext>
            </a:extLst>
          </p:cNvPr>
          <p:cNvSpPr/>
          <p:nvPr/>
        </p:nvSpPr>
        <p:spPr>
          <a:xfrm>
            <a:off x="5673549" y="2631555"/>
            <a:ext cx="5665011" cy="1038359"/>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5" name="テキスト ボックス 14">
            <a:extLst>
              <a:ext uri="{FF2B5EF4-FFF2-40B4-BE49-F238E27FC236}">
                <a16:creationId xmlns:a16="http://schemas.microsoft.com/office/drawing/2014/main" id="{C33AA6D8-B509-BAB9-5F1C-BCBFD17C05F0}"/>
              </a:ext>
            </a:extLst>
          </p:cNvPr>
          <p:cNvSpPr txBox="1"/>
          <p:nvPr/>
        </p:nvSpPr>
        <p:spPr>
          <a:xfrm>
            <a:off x="10244766" y="3375027"/>
            <a:ext cx="1151268" cy="338554"/>
          </a:xfrm>
          <a:prstGeom prst="rect">
            <a:avLst/>
          </a:prstGeom>
          <a:noFill/>
        </p:spPr>
        <p:txBody>
          <a:bodyPr wrap="square" rtlCol="0">
            <a:spAutoFit/>
          </a:bodyPr>
          <a:lstStyle/>
          <a:p>
            <a:pPr algn="ctr"/>
            <a:r>
              <a:rPr lang="ja-JP" altLang="en-US" sz="1600" b="1" dirty="0">
                <a:solidFill>
                  <a:schemeClr val="accent6"/>
                </a:solidFill>
              </a:rPr>
              <a:t>水素</a:t>
            </a:r>
            <a:r>
              <a:rPr kumimoji="1" lang="ja-JP" altLang="en-US" sz="1600" b="1" dirty="0">
                <a:solidFill>
                  <a:schemeClr val="accent6"/>
                </a:solidFill>
              </a:rPr>
              <a:t>需要</a:t>
            </a:r>
            <a:endParaRPr kumimoji="1" lang="en-US" altLang="ja-JP" sz="1600" b="1" dirty="0">
              <a:solidFill>
                <a:schemeClr val="accent6"/>
              </a:solidFill>
            </a:endParaRPr>
          </a:p>
        </p:txBody>
      </p:sp>
      <p:sp>
        <p:nvSpPr>
          <p:cNvPr id="17" name="正方形/長方形 16">
            <a:extLst>
              <a:ext uri="{FF2B5EF4-FFF2-40B4-BE49-F238E27FC236}">
                <a16:creationId xmlns:a16="http://schemas.microsoft.com/office/drawing/2014/main" id="{4A26B9B3-41B8-41E0-6EF5-D9C4C71E1AF5}"/>
              </a:ext>
            </a:extLst>
          </p:cNvPr>
          <p:cNvSpPr/>
          <p:nvPr/>
        </p:nvSpPr>
        <p:spPr>
          <a:xfrm>
            <a:off x="5673549" y="3967550"/>
            <a:ext cx="5665011" cy="87367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9" name="正方形/長方形 18">
            <a:extLst>
              <a:ext uri="{FF2B5EF4-FFF2-40B4-BE49-F238E27FC236}">
                <a16:creationId xmlns:a16="http://schemas.microsoft.com/office/drawing/2014/main" id="{2FB621EC-2943-90FC-DBDE-4CEBA7522267}"/>
              </a:ext>
            </a:extLst>
          </p:cNvPr>
          <p:cNvSpPr/>
          <p:nvPr/>
        </p:nvSpPr>
        <p:spPr>
          <a:xfrm>
            <a:off x="5673549" y="4841227"/>
            <a:ext cx="5665011" cy="1174884"/>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0" name="テキスト ボックス 19">
            <a:extLst>
              <a:ext uri="{FF2B5EF4-FFF2-40B4-BE49-F238E27FC236}">
                <a16:creationId xmlns:a16="http://schemas.microsoft.com/office/drawing/2014/main" id="{1EC3525D-B457-FE8A-C7D5-1E7CA682F34F}"/>
              </a:ext>
            </a:extLst>
          </p:cNvPr>
          <p:cNvSpPr txBox="1"/>
          <p:nvPr/>
        </p:nvSpPr>
        <p:spPr>
          <a:xfrm>
            <a:off x="10254822" y="3966830"/>
            <a:ext cx="1151268" cy="338554"/>
          </a:xfrm>
          <a:prstGeom prst="rect">
            <a:avLst/>
          </a:prstGeom>
          <a:noFill/>
        </p:spPr>
        <p:txBody>
          <a:bodyPr wrap="square" rtlCol="0">
            <a:spAutoFit/>
          </a:bodyPr>
          <a:lstStyle/>
          <a:p>
            <a:pPr algn="ctr"/>
            <a:r>
              <a:rPr kumimoji="1" lang="ja-JP" altLang="en-US" sz="1600" b="1" dirty="0">
                <a:solidFill>
                  <a:schemeClr val="accent1"/>
                </a:solidFill>
              </a:rPr>
              <a:t>消費水素</a:t>
            </a:r>
            <a:endParaRPr kumimoji="1" lang="en-US" altLang="ja-JP" sz="1600" b="1" dirty="0">
              <a:solidFill>
                <a:schemeClr val="accent1"/>
              </a:solidFill>
            </a:endParaRPr>
          </a:p>
        </p:txBody>
      </p:sp>
      <p:sp>
        <p:nvSpPr>
          <p:cNvPr id="26" name="テキスト ボックス 25">
            <a:extLst>
              <a:ext uri="{FF2B5EF4-FFF2-40B4-BE49-F238E27FC236}">
                <a16:creationId xmlns:a16="http://schemas.microsoft.com/office/drawing/2014/main" id="{025EE958-F7CB-F88E-2280-1E5E7870EB83}"/>
              </a:ext>
            </a:extLst>
          </p:cNvPr>
          <p:cNvSpPr txBox="1"/>
          <p:nvPr/>
        </p:nvSpPr>
        <p:spPr>
          <a:xfrm>
            <a:off x="10243023" y="5667700"/>
            <a:ext cx="1151268" cy="338554"/>
          </a:xfrm>
          <a:prstGeom prst="rect">
            <a:avLst/>
          </a:prstGeom>
          <a:noFill/>
        </p:spPr>
        <p:txBody>
          <a:bodyPr wrap="square" rtlCol="0">
            <a:spAutoFit/>
          </a:bodyPr>
          <a:lstStyle/>
          <a:p>
            <a:pPr algn="ctr"/>
            <a:r>
              <a:rPr lang="ja-JP" altLang="en-US" sz="1600" b="1" dirty="0">
                <a:solidFill>
                  <a:schemeClr val="accent6"/>
                </a:solidFill>
              </a:rPr>
              <a:t>水素</a:t>
            </a:r>
            <a:r>
              <a:rPr kumimoji="1" lang="ja-JP" altLang="en-US" sz="1600" b="1" dirty="0">
                <a:solidFill>
                  <a:schemeClr val="accent6"/>
                </a:solidFill>
              </a:rPr>
              <a:t>需要</a:t>
            </a:r>
            <a:endParaRPr kumimoji="1" lang="en-US" altLang="ja-JP" sz="1600" b="1" dirty="0">
              <a:solidFill>
                <a:schemeClr val="accent6"/>
              </a:solidFill>
            </a:endParaRPr>
          </a:p>
        </p:txBody>
      </p:sp>
    </p:spTree>
    <p:extLst>
      <p:ext uri="{BB962C8B-B14F-4D97-AF65-F5344CB8AC3E}">
        <p14:creationId xmlns:p14="http://schemas.microsoft.com/office/powerpoint/2010/main" val="39618975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27</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1714"/>
            <a:ext cx="9874329" cy="457713"/>
          </a:xfrm>
        </p:spPr>
        <p:txBody>
          <a:bodyPr/>
          <a:lstStyle/>
          <a:p>
            <a:r>
              <a:rPr kumimoji="1" lang="ja-JP" altLang="en-US" sz="3600" dirty="0"/>
              <a:t>輸送費用</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pic>
        <p:nvPicPr>
          <p:cNvPr id="10" name="グラフィックス 9" descr="工場 単色塗りつぶし">
            <a:extLst>
              <a:ext uri="{FF2B5EF4-FFF2-40B4-BE49-F238E27FC236}">
                <a16:creationId xmlns:a16="http://schemas.microsoft.com/office/drawing/2014/main" id="{893358C3-E4EE-98C6-F779-9A6C27BB9E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51" y="1785000"/>
            <a:ext cx="494122" cy="494122"/>
          </a:xfrm>
          <a:prstGeom prst="rect">
            <a:avLst/>
          </a:prstGeom>
        </p:spPr>
      </p:pic>
      <p:sp>
        <p:nvSpPr>
          <p:cNvPr id="11" name="テキスト ボックス 10">
            <a:extLst>
              <a:ext uri="{FF2B5EF4-FFF2-40B4-BE49-F238E27FC236}">
                <a16:creationId xmlns:a16="http://schemas.microsoft.com/office/drawing/2014/main" id="{C195927C-82D2-1DEB-0AC0-A58CC7ACEE8D}"/>
              </a:ext>
            </a:extLst>
          </p:cNvPr>
          <p:cNvSpPr txBox="1"/>
          <p:nvPr/>
        </p:nvSpPr>
        <p:spPr>
          <a:xfrm>
            <a:off x="1625588" y="2331032"/>
            <a:ext cx="2543673" cy="369332"/>
          </a:xfrm>
          <a:prstGeom prst="rect">
            <a:avLst/>
          </a:prstGeom>
          <a:noFill/>
        </p:spPr>
        <p:txBody>
          <a:bodyPr wrap="square" rtlCol="0">
            <a:spAutoFit/>
          </a:bodyPr>
          <a:lstStyle/>
          <a:p>
            <a:pPr algn="ctr"/>
            <a:r>
              <a:rPr lang="en-US" altLang="ja-JP" dirty="0"/>
              <a:t>YES</a:t>
            </a:r>
            <a:r>
              <a:rPr lang="ja-JP" altLang="en-US" dirty="0"/>
              <a:t>岡山試験センター</a:t>
            </a:r>
            <a:endParaRPr kumimoji="1" lang="ja-JP" altLang="en-US" dirty="0"/>
          </a:p>
        </p:txBody>
      </p:sp>
      <p:pic>
        <p:nvPicPr>
          <p:cNvPr id="23" name="図 22">
            <a:extLst>
              <a:ext uri="{FF2B5EF4-FFF2-40B4-BE49-F238E27FC236}">
                <a16:creationId xmlns:a16="http://schemas.microsoft.com/office/drawing/2014/main" id="{D69E6EEA-05C7-3B1A-3F1F-47C780D5BFA3}"/>
              </a:ext>
            </a:extLst>
          </p:cNvPr>
          <p:cNvPicPr>
            <a:picLocks noChangeAspect="1"/>
          </p:cNvPicPr>
          <p:nvPr/>
        </p:nvPicPr>
        <p:blipFill rotWithShape="1">
          <a:blip r:embed="rId4">
            <a:clrChange>
              <a:clrFrom>
                <a:srgbClr val="FFFFFF"/>
              </a:clrFrom>
              <a:clrTo>
                <a:srgbClr val="FFFFFF">
                  <a:alpha val="0"/>
                </a:srgbClr>
              </a:clrTo>
            </a:clrChange>
          </a:blip>
          <a:srcRect l="28972" t="21314" r="28017" b="30131"/>
          <a:stretch/>
        </p:blipFill>
        <p:spPr>
          <a:xfrm>
            <a:off x="8768152" y="1785000"/>
            <a:ext cx="413856" cy="503968"/>
          </a:xfrm>
          <a:prstGeom prst="rect">
            <a:avLst/>
          </a:prstGeom>
        </p:spPr>
      </p:pic>
      <p:sp>
        <p:nvSpPr>
          <p:cNvPr id="32" name="テキスト ボックス 31">
            <a:extLst>
              <a:ext uri="{FF2B5EF4-FFF2-40B4-BE49-F238E27FC236}">
                <a16:creationId xmlns:a16="http://schemas.microsoft.com/office/drawing/2014/main" id="{0DDB0854-DDD6-E35B-1FDE-74A7252DA419}"/>
              </a:ext>
            </a:extLst>
          </p:cNvPr>
          <p:cNvSpPr txBox="1"/>
          <p:nvPr/>
        </p:nvSpPr>
        <p:spPr>
          <a:xfrm>
            <a:off x="8098724" y="2331032"/>
            <a:ext cx="1777191" cy="369332"/>
          </a:xfrm>
          <a:prstGeom prst="rect">
            <a:avLst/>
          </a:prstGeom>
          <a:noFill/>
        </p:spPr>
        <p:txBody>
          <a:bodyPr wrap="square" rtlCol="0">
            <a:spAutoFit/>
          </a:bodyPr>
          <a:lstStyle/>
          <a:p>
            <a:pPr algn="ctr"/>
            <a:r>
              <a:rPr lang="ja-JP" altLang="en-US" dirty="0"/>
              <a:t>山梨県米倉山</a:t>
            </a:r>
            <a:endParaRPr lang="en-US" altLang="ja-JP" dirty="0"/>
          </a:p>
        </p:txBody>
      </p:sp>
      <p:sp>
        <p:nvSpPr>
          <p:cNvPr id="60" name="テキスト ボックス 59">
            <a:extLst>
              <a:ext uri="{FF2B5EF4-FFF2-40B4-BE49-F238E27FC236}">
                <a16:creationId xmlns:a16="http://schemas.microsoft.com/office/drawing/2014/main" id="{ED7C49AC-7657-9FA7-5C6F-918347BCFDE5}"/>
              </a:ext>
            </a:extLst>
          </p:cNvPr>
          <p:cNvSpPr txBox="1"/>
          <p:nvPr/>
        </p:nvSpPr>
        <p:spPr>
          <a:xfrm>
            <a:off x="352134" y="5573719"/>
            <a:ext cx="5537379" cy="338554"/>
          </a:xfrm>
          <a:prstGeom prst="rect">
            <a:avLst/>
          </a:prstGeom>
          <a:noFill/>
        </p:spPr>
        <p:txBody>
          <a:bodyPr wrap="square" rtlCol="0">
            <a:spAutoFit/>
          </a:bodyPr>
          <a:lstStyle/>
          <a:p>
            <a:r>
              <a:rPr lang="en-US" altLang="ja-JP" sz="1600" dirty="0"/>
              <a:t>* </a:t>
            </a:r>
            <a:r>
              <a:rPr lang="ja-JP" altLang="en-US" sz="1600" dirty="0"/>
              <a:t>距離は</a:t>
            </a:r>
            <a:r>
              <a:rPr lang="en-US" altLang="ja-JP" sz="1600" dirty="0"/>
              <a:t>Google Map</a:t>
            </a:r>
            <a:r>
              <a:rPr lang="ja-JP" altLang="en-US" sz="1600" dirty="0"/>
              <a:t>のルートで算出（直線距離でない）</a:t>
            </a:r>
            <a:endParaRPr lang="en-US" altLang="ja-JP" sz="1600" dirty="0"/>
          </a:p>
        </p:txBody>
      </p:sp>
      <p:sp>
        <p:nvSpPr>
          <p:cNvPr id="70" name="テキスト ボックス 69">
            <a:extLst>
              <a:ext uri="{FF2B5EF4-FFF2-40B4-BE49-F238E27FC236}">
                <a16:creationId xmlns:a16="http://schemas.microsoft.com/office/drawing/2014/main" id="{6EE43783-1E58-D393-B06B-63F81E7018C4}"/>
              </a:ext>
            </a:extLst>
          </p:cNvPr>
          <p:cNvSpPr txBox="1"/>
          <p:nvPr/>
        </p:nvSpPr>
        <p:spPr>
          <a:xfrm>
            <a:off x="4904844" y="1655229"/>
            <a:ext cx="991852" cy="338554"/>
          </a:xfrm>
          <a:prstGeom prst="rect">
            <a:avLst/>
          </a:prstGeom>
          <a:noFill/>
        </p:spPr>
        <p:txBody>
          <a:bodyPr wrap="square" rtlCol="0">
            <a:spAutoFit/>
          </a:bodyPr>
          <a:lstStyle/>
          <a:p>
            <a:pPr algn="ctr"/>
            <a:r>
              <a:rPr lang="en-US" altLang="ja-JP" sz="1600" dirty="0"/>
              <a:t>557km*</a:t>
            </a:r>
          </a:p>
        </p:txBody>
      </p:sp>
      <p:cxnSp>
        <p:nvCxnSpPr>
          <p:cNvPr id="98" name="直線矢印コネクタ 97">
            <a:extLst>
              <a:ext uri="{FF2B5EF4-FFF2-40B4-BE49-F238E27FC236}">
                <a16:creationId xmlns:a16="http://schemas.microsoft.com/office/drawing/2014/main" id="{30679958-21DD-0A68-DEA1-8E6BFF05D992}"/>
              </a:ext>
            </a:extLst>
          </p:cNvPr>
          <p:cNvCxnSpPr>
            <a:cxnSpLocks/>
            <a:stCxn id="10" idx="3"/>
            <a:endCxn id="23" idx="1"/>
          </p:cNvCxnSpPr>
          <p:nvPr/>
        </p:nvCxnSpPr>
        <p:spPr>
          <a:xfrm>
            <a:off x="3149073" y="2032061"/>
            <a:ext cx="5619079" cy="492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9" name="グラフィックス 108" descr="トレーラー 単色塗りつぶし">
            <a:extLst>
              <a:ext uri="{FF2B5EF4-FFF2-40B4-BE49-F238E27FC236}">
                <a16:creationId xmlns:a16="http://schemas.microsoft.com/office/drawing/2014/main" id="{51B10CCF-090F-D33B-C9ED-4E108DBFF9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8065" y="1519948"/>
            <a:ext cx="588390" cy="588390"/>
          </a:xfrm>
          <a:prstGeom prst="rect">
            <a:avLst/>
          </a:prstGeom>
        </p:spPr>
      </p:pic>
      <p:sp>
        <p:nvSpPr>
          <p:cNvPr id="12" name="正方形/長方形 11">
            <a:extLst>
              <a:ext uri="{FF2B5EF4-FFF2-40B4-BE49-F238E27FC236}">
                <a16:creationId xmlns:a16="http://schemas.microsoft.com/office/drawing/2014/main" id="{FA0B5319-E4C2-B4B0-B2AB-65FE04F167C5}"/>
              </a:ext>
            </a:extLst>
          </p:cNvPr>
          <p:cNvSpPr/>
          <p:nvPr/>
        </p:nvSpPr>
        <p:spPr>
          <a:xfrm>
            <a:off x="1217320" y="3351721"/>
            <a:ext cx="1656399" cy="82426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t>1-</a:t>
            </a:r>
            <a:r>
              <a:rPr kumimoji="1" lang="en-US" altLang="ja-JP" b="1" dirty="0"/>
              <a:t>1</a:t>
            </a:r>
            <a:r>
              <a:rPr lang="en-US" altLang="ja-JP" b="1" dirty="0"/>
              <a:t>. </a:t>
            </a:r>
            <a:r>
              <a:rPr kumimoji="1" lang="ja-JP" altLang="en-US" b="1" dirty="0"/>
              <a:t>トレーラ</a:t>
            </a:r>
          </a:p>
        </p:txBody>
      </p:sp>
      <p:sp>
        <p:nvSpPr>
          <p:cNvPr id="14" name="正方形/長方形 13">
            <a:extLst>
              <a:ext uri="{FF2B5EF4-FFF2-40B4-BE49-F238E27FC236}">
                <a16:creationId xmlns:a16="http://schemas.microsoft.com/office/drawing/2014/main" id="{759A0212-545C-C67A-A500-0C61F2AC0D4A}"/>
              </a:ext>
            </a:extLst>
          </p:cNvPr>
          <p:cNvSpPr/>
          <p:nvPr/>
        </p:nvSpPr>
        <p:spPr>
          <a:xfrm>
            <a:off x="1217320" y="4428575"/>
            <a:ext cx="1656399" cy="80387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t>1-2. </a:t>
            </a:r>
            <a:r>
              <a:rPr lang="ja-JP" altLang="en-US" b="1" dirty="0"/>
              <a:t>カードル</a:t>
            </a:r>
            <a:endParaRPr kumimoji="1" lang="ja-JP" altLang="en-US" b="1" dirty="0"/>
          </a:p>
        </p:txBody>
      </p:sp>
      <p:sp>
        <p:nvSpPr>
          <p:cNvPr id="15" name="テキスト ボックス 14">
            <a:extLst>
              <a:ext uri="{FF2B5EF4-FFF2-40B4-BE49-F238E27FC236}">
                <a16:creationId xmlns:a16="http://schemas.microsoft.com/office/drawing/2014/main" id="{7827C422-4AC7-4043-72A2-D6EAEF06E510}"/>
              </a:ext>
            </a:extLst>
          </p:cNvPr>
          <p:cNvSpPr txBox="1"/>
          <p:nvPr/>
        </p:nvSpPr>
        <p:spPr>
          <a:xfrm>
            <a:off x="3617208" y="2802398"/>
            <a:ext cx="1600282" cy="400110"/>
          </a:xfrm>
          <a:prstGeom prst="rect">
            <a:avLst/>
          </a:prstGeom>
          <a:noFill/>
        </p:spPr>
        <p:txBody>
          <a:bodyPr wrap="square" rtlCol="0">
            <a:spAutoFit/>
          </a:bodyPr>
          <a:lstStyle/>
          <a:p>
            <a:pPr algn="ctr"/>
            <a:r>
              <a:rPr kumimoji="1" lang="ja-JP" altLang="en-US" sz="2000" dirty="0"/>
              <a:t>輸送費</a:t>
            </a:r>
            <a:endParaRPr kumimoji="1" lang="en-US" altLang="ja-JP" sz="2000" dirty="0"/>
          </a:p>
        </p:txBody>
      </p:sp>
      <p:cxnSp>
        <p:nvCxnSpPr>
          <p:cNvPr id="18" name="直線コネクタ 17">
            <a:extLst>
              <a:ext uri="{FF2B5EF4-FFF2-40B4-BE49-F238E27FC236}">
                <a16:creationId xmlns:a16="http://schemas.microsoft.com/office/drawing/2014/main" id="{921553B2-53A5-1DA6-E873-82C97D56DD92}"/>
              </a:ext>
            </a:extLst>
          </p:cNvPr>
          <p:cNvCxnSpPr>
            <a:cxnSpLocks/>
          </p:cNvCxnSpPr>
          <p:nvPr/>
        </p:nvCxnSpPr>
        <p:spPr>
          <a:xfrm>
            <a:off x="3222047" y="3240690"/>
            <a:ext cx="239060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D26CFA6-B0C6-B8C3-2761-88CA7681E313}"/>
              </a:ext>
            </a:extLst>
          </p:cNvPr>
          <p:cNvCxnSpPr>
            <a:cxnSpLocks/>
          </p:cNvCxnSpPr>
          <p:nvPr/>
        </p:nvCxnSpPr>
        <p:spPr>
          <a:xfrm flipV="1">
            <a:off x="6014165" y="3240690"/>
            <a:ext cx="236537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9E2BEAC-D173-7E26-2590-A15788FE565C}"/>
              </a:ext>
            </a:extLst>
          </p:cNvPr>
          <p:cNvSpPr txBox="1"/>
          <p:nvPr/>
        </p:nvSpPr>
        <p:spPr>
          <a:xfrm>
            <a:off x="6361262" y="2802398"/>
            <a:ext cx="1600282" cy="400110"/>
          </a:xfrm>
          <a:prstGeom prst="rect">
            <a:avLst/>
          </a:prstGeom>
          <a:noFill/>
        </p:spPr>
        <p:txBody>
          <a:bodyPr wrap="square" rtlCol="0">
            <a:spAutoFit/>
          </a:bodyPr>
          <a:lstStyle/>
          <a:p>
            <a:pPr algn="ctr"/>
            <a:r>
              <a:rPr kumimoji="1" lang="ja-JP" altLang="en-US" sz="2000" dirty="0"/>
              <a:t>積載量</a:t>
            </a:r>
            <a:endParaRPr kumimoji="1" lang="en-US" altLang="ja-JP" sz="2000" dirty="0"/>
          </a:p>
        </p:txBody>
      </p:sp>
      <p:cxnSp>
        <p:nvCxnSpPr>
          <p:cNvPr id="21" name="直線コネクタ 20">
            <a:extLst>
              <a:ext uri="{FF2B5EF4-FFF2-40B4-BE49-F238E27FC236}">
                <a16:creationId xmlns:a16="http://schemas.microsoft.com/office/drawing/2014/main" id="{D41BBC17-032D-0CA5-7A25-BDEBB10437A2}"/>
              </a:ext>
            </a:extLst>
          </p:cNvPr>
          <p:cNvCxnSpPr>
            <a:cxnSpLocks/>
          </p:cNvCxnSpPr>
          <p:nvPr/>
        </p:nvCxnSpPr>
        <p:spPr>
          <a:xfrm>
            <a:off x="8779008" y="3240690"/>
            <a:ext cx="211319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C9A6160-467E-9E1B-14B6-BE0871C68421}"/>
              </a:ext>
            </a:extLst>
          </p:cNvPr>
          <p:cNvSpPr txBox="1"/>
          <p:nvPr/>
        </p:nvSpPr>
        <p:spPr>
          <a:xfrm>
            <a:off x="9213461" y="2802398"/>
            <a:ext cx="1256840" cy="400110"/>
          </a:xfrm>
          <a:prstGeom prst="rect">
            <a:avLst/>
          </a:prstGeom>
          <a:noFill/>
        </p:spPr>
        <p:txBody>
          <a:bodyPr wrap="square" rtlCol="0">
            <a:spAutoFit/>
          </a:bodyPr>
          <a:lstStyle/>
          <a:p>
            <a:pPr algn="ctr"/>
            <a:r>
              <a:rPr kumimoji="1" lang="ja-JP" altLang="en-US" sz="2000" dirty="0"/>
              <a:t>輸送車両</a:t>
            </a:r>
            <a:endParaRPr kumimoji="1" lang="en-US" altLang="ja-JP" sz="2000" dirty="0"/>
          </a:p>
        </p:txBody>
      </p:sp>
      <p:sp>
        <p:nvSpPr>
          <p:cNvPr id="24" name="正方形/長方形 23">
            <a:extLst>
              <a:ext uri="{FF2B5EF4-FFF2-40B4-BE49-F238E27FC236}">
                <a16:creationId xmlns:a16="http://schemas.microsoft.com/office/drawing/2014/main" id="{4BF2639D-A8CA-B61A-71D2-6D2E1DFFF893}"/>
              </a:ext>
            </a:extLst>
          </p:cNvPr>
          <p:cNvSpPr/>
          <p:nvPr/>
        </p:nvSpPr>
        <p:spPr>
          <a:xfrm>
            <a:off x="3222048" y="3351720"/>
            <a:ext cx="2390604"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27.1</a:t>
            </a:r>
            <a:r>
              <a:rPr lang="ja-JP" altLang="en-US" sz="2000" dirty="0">
                <a:solidFill>
                  <a:schemeClr val="tx1"/>
                </a:solidFill>
              </a:rPr>
              <a:t>万 </a:t>
            </a:r>
            <a:r>
              <a:rPr lang="en-US" altLang="ja-JP" sz="2000" dirty="0">
                <a:solidFill>
                  <a:schemeClr val="tx1"/>
                </a:solidFill>
              </a:rPr>
              <a:t>[</a:t>
            </a:r>
            <a:r>
              <a:rPr lang="ja-JP" altLang="en-US" sz="2000" dirty="0">
                <a:solidFill>
                  <a:schemeClr val="tx1"/>
                </a:solidFill>
              </a:rPr>
              <a:t>円</a:t>
            </a:r>
            <a:r>
              <a:rPr lang="en-US" altLang="ja-JP" sz="2000" dirty="0">
                <a:solidFill>
                  <a:schemeClr val="tx1"/>
                </a:solidFill>
              </a:rPr>
              <a:t>/</a:t>
            </a:r>
            <a:r>
              <a:rPr lang="ja-JP" altLang="en-US" sz="2000" dirty="0">
                <a:solidFill>
                  <a:schemeClr val="tx1"/>
                </a:solidFill>
              </a:rPr>
              <a:t>往復</a:t>
            </a:r>
            <a:r>
              <a:rPr kumimoji="1" lang="en-US" altLang="ja-JP" sz="2000" dirty="0">
                <a:solidFill>
                  <a:schemeClr val="tx1"/>
                </a:solidFill>
              </a:rPr>
              <a:t>]</a:t>
            </a:r>
            <a:endParaRPr kumimoji="1" lang="ja-JP" altLang="en-US" sz="2000" dirty="0">
              <a:solidFill>
                <a:schemeClr val="tx1"/>
              </a:solidFill>
            </a:endParaRPr>
          </a:p>
        </p:txBody>
      </p:sp>
      <p:sp>
        <p:nvSpPr>
          <p:cNvPr id="25" name="正方形/長方形 24">
            <a:extLst>
              <a:ext uri="{FF2B5EF4-FFF2-40B4-BE49-F238E27FC236}">
                <a16:creationId xmlns:a16="http://schemas.microsoft.com/office/drawing/2014/main" id="{C8ABE89E-DDC8-07F2-AC78-E4DC52D1F575}"/>
              </a:ext>
            </a:extLst>
          </p:cNvPr>
          <p:cNvSpPr/>
          <p:nvPr/>
        </p:nvSpPr>
        <p:spPr>
          <a:xfrm>
            <a:off x="3215191" y="4430475"/>
            <a:ext cx="2390604"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19.5</a:t>
            </a:r>
            <a:r>
              <a:rPr lang="ja-JP" altLang="en-US" sz="2000" dirty="0">
                <a:solidFill>
                  <a:schemeClr val="tx1"/>
                </a:solidFill>
              </a:rPr>
              <a:t>万 </a:t>
            </a:r>
            <a:r>
              <a:rPr lang="en-US" altLang="ja-JP" sz="2000" dirty="0">
                <a:solidFill>
                  <a:schemeClr val="tx1"/>
                </a:solidFill>
              </a:rPr>
              <a:t>[</a:t>
            </a:r>
            <a:r>
              <a:rPr lang="ja-JP" altLang="en-US" sz="2000" dirty="0">
                <a:solidFill>
                  <a:schemeClr val="tx1"/>
                </a:solidFill>
              </a:rPr>
              <a:t>円</a:t>
            </a:r>
            <a:r>
              <a:rPr lang="en-US" altLang="ja-JP" sz="2000" dirty="0">
                <a:solidFill>
                  <a:schemeClr val="tx1"/>
                </a:solidFill>
              </a:rPr>
              <a:t>/</a:t>
            </a:r>
            <a:r>
              <a:rPr lang="ja-JP" altLang="en-US" sz="2000" dirty="0">
                <a:solidFill>
                  <a:schemeClr val="tx1"/>
                </a:solidFill>
              </a:rPr>
              <a:t>往復</a:t>
            </a:r>
            <a:r>
              <a:rPr kumimoji="1" lang="en-US" altLang="ja-JP" sz="2000" dirty="0">
                <a:solidFill>
                  <a:schemeClr val="tx1"/>
                </a:solidFill>
              </a:rPr>
              <a:t>]**</a:t>
            </a:r>
            <a:endParaRPr kumimoji="1" lang="ja-JP" altLang="en-US" sz="2000" dirty="0">
              <a:solidFill>
                <a:schemeClr val="tx1"/>
              </a:solidFill>
            </a:endParaRPr>
          </a:p>
        </p:txBody>
      </p:sp>
      <p:cxnSp>
        <p:nvCxnSpPr>
          <p:cNvPr id="29" name="直線コネクタ 28">
            <a:extLst>
              <a:ext uri="{FF2B5EF4-FFF2-40B4-BE49-F238E27FC236}">
                <a16:creationId xmlns:a16="http://schemas.microsoft.com/office/drawing/2014/main" id="{A4D0DE8E-5B28-3D5B-2A4C-29F70BA23D75}"/>
              </a:ext>
            </a:extLst>
          </p:cNvPr>
          <p:cNvCxnSpPr>
            <a:cxnSpLocks/>
          </p:cNvCxnSpPr>
          <p:nvPr/>
        </p:nvCxnSpPr>
        <p:spPr>
          <a:xfrm>
            <a:off x="1217320" y="3240690"/>
            <a:ext cx="165639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55AE890-ECBF-8FF8-A663-C306571B7C59}"/>
              </a:ext>
            </a:extLst>
          </p:cNvPr>
          <p:cNvSpPr txBox="1"/>
          <p:nvPr/>
        </p:nvSpPr>
        <p:spPr>
          <a:xfrm>
            <a:off x="1245378" y="2802398"/>
            <a:ext cx="1600282" cy="400110"/>
          </a:xfrm>
          <a:prstGeom prst="rect">
            <a:avLst/>
          </a:prstGeom>
          <a:noFill/>
        </p:spPr>
        <p:txBody>
          <a:bodyPr wrap="square" rtlCol="0">
            <a:spAutoFit/>
          </a:bodyPr>
          <a:lstStyle/>
          <a:p>
            <a:pPr algn="ctr"/>
            <a:r>
              <a:rPr lang="ja-JP" altLang="en-US" sz="2000" dirty="0"/>
              <a:t>輸送形態</a:t>
            </a:r>
            <a:endParaRPr kumimoji="1" lang="en-US" altLang="ja-JP" sz="2000" dirty="0"/>
          </a:p>
        </p:txBody>
      </p:sp>
      <p:sp>
        <p:nvSpPr>
          <p:cNvPr id="37" name="正方形/長方形 36">
            <a:extLst>
              <a:ext uri="{FF2B5EF4-FFF2-40B4-BE49-F238E27FC236}">
                <a16:creationId xmlns:a16="http://schemas.microsoft.com/office/drawing/2014/main" id="{BB413F13-FBCE-C6E3-C018-2E9568B5E58E}"/>
              </a:ext>
            </a:extLst>
          </p:cNvPr>
          <p:cNvSpPr/>
          <p:nvPr/>
        </p:nvSpPr>
        <p:spPr>
          <a:xfrm>
            <a:off x="6014165" y="3348095"/>
            <a:ext cx="2310701"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2,700</a:t>
            </a:r>
            <a:r>
              <a:rPr lang="ja-JP" altLang="en-US" sz="2000" dirty="0">
                <a:solidFill>
                  <a:schemeClr val="tx1"/>
                </a:solidFill>
              </a:rPr>
              <a:t> </a:t>
            </a:r>
            <a:r>
              <a:rPr lang="en-US" altLang="ja-JP" sz="2000" dirty="0">
                <a:solidFill>
                  <a:schemeClr val="tx1"/>
                </a:solidFill>
              </a:rPr>
              <a:t>[Nm</a:t>
            </a:r>
            <a:r>
              <a:rPr kumimoji="1" lang="en-US" altLang="ja-JP" sz="2000" baseline="30000" dirty="0">
                <a:solidFill>
                  <a:schemeClr val="tx1"/>
                </a:solidFill>
              </a:rPr>
              <a:t>3</a:t>
            </a:r>
            <a:r>
              <a:rPr kumimoji="1" lang="en-US" altLang="ja-JP" sz="2000" dirty="0">
                <a:solidFill>
                  <a:schemeClr val="tx1"/>
                </a:solidFill>
              </a:rPr>
              <a:t>]</a:t>
            </a:r>
            <a:endParaRPr kumimoji="1" lang="ja-JP" altLang="en-US" sz="2000" dirty="0">
              <a:solidFill>
                <a:schemeClr val="tx1"/>
              </a:solidFill>
            </a:endParaRPr>
          </a:p>
        </p:txBody>
      </p:sp>
      <p:sp>
        <p:nvSpPr>
          <p:cNvPr id="39" name="正方形/長方形 38">
            <a:extLst>
              <a:ext uri="{FF2B5EF4-FFF2-40B4-BE49-F238E27FC236}">
                <a16:creationId xmlns:a16="http://schemas.microsoft.com/office/drawing/2014/main" id="{EADDC57D-85F3-9F70-E9DE-F64D22C73AE7}"/>
              </a:ext>
            </a:extLst>
          </p:cNvPr>
          <p:cNvSpPr/>
          <p:nvPr/>
        </p:nvSpPr>
        <p:spPr>
          <a:xfrm>
            <a:off x="5997940" y="4430475"/>
            <a:ext cx="2326926"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300</a:t>
            </a:r>
            <a:r>
              <a:rPr lang="ja-JP" altLang="en-US" sz="2000" dirty="0">
                <a:solidFill>
                  <a:schemeClr val="tx1"/>
                </a:solidFill>
              </a:rPr>
              <a:t>～</a:t>
            </a:r>
            <a:r>
              <a:rPr lang="en-US" altLang="ja-JP" sz="2000" dirty="0">
                <a:solidFill>
                  <a:schemeClr val="tx1"/>
                </a:solidFill>
              </a:rPr>
              <a:t>600</a:t>
            </a:r>
            <a:r>
              <a:rPr lang="ja-JP" altLang="en-US" sz="2000" dirty="0">
                <a:solidFill>
                  <a:schemeClr val="tx1"/>
                </a:solidFill>
              </a:rPr>
              <a:t> </a:t>
            </a:r>
            <a:r>
              <a:rPr lang="en-US" altLang="ja-JP" sz="2000" dirty="0">
                <a:solidFill>
                  <a:schemeClr val="tx1"/>
                </a:solidFill>
              </a:rPr>
              <a:t>[Nm</a:t>
            </a:r>
            <a:r>
              <a:rPr kumimoji="1" lang="en-US" altLang="ja-JP" sz="2000" baseline="30000" dirty="0">
                <a:solidFill>
                  <a:schemeClr val="tx1"/>
                </a:solidFill>
              </a:rPr>
              <a:t>3</a:t>
            </a:r>
            <a:r>
              <a:rPr kumimoji="1" lang="en-US" altLang="ja-JP" sz="2000" dirty="0">
                <a:solidFill>
                  <a:schemeClr val="tx1"/>
                </a:solidFill>
              </a:rPr>
              <a:t>]</a:t>
            </a:r>
            <a:endParaRPr kumimoji="1" lang="ja-JP" altLang="en-US" sz="2000" dirty="0">
              <a:solidFill>
                <a:schemeClr val="tx1"/>
              </a:solidFill>
            </a:endParaRPr>
          </a:p>
        </p:txBody>
      </p:sp>
      <p:sp>
        <p:nvSpPr>
          <p:cNvPr id="40" name="正方形/長方形 39">
            <a:extLst>
              <a:ext uri="{FF2B5EF4-FFF2-40B4-BE49-F238E27FC236}">
                <a16:creationId xmlns:a16="http://schemas.microsoft.com/office/drawing/2014/main" id="{20301FD1-0336-234A-CCCB-AB2EC7B8AA1B}"/>
              </a:ext>
            </a:extLst>
          </p:cNvPr>
          <p:cNvSpPr/>
          <p:nvPr/>
        </p:nvSpPr>
        <p:spPr>
          <a:xfrm>
            <a:off x="8779008" y="3354965"/>
            <a:ext cx="2100637"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トレーラ</a:t>
            </a:r>
          </a:p>
        </p:txBody>
      </p:sp>
      <p:sp>
        <p:nvSpPr>
          <p:cNvPr id="41" name="正方形/長方形 40">
            <a:extLst>
              <a:ext uri="{FF2B5EF4-FFF2-40B4-BE49-F238E27FC236}">
                <a16:creationId xmlns:a16="http://schemas.microsoft.com/office/drawing/2014/main" id="{D4B00E2A-5B71-7899-412D-2531EE71EF2A}"/>
              </a:ext>
            </a:extLst>
          </p:cNvPr>
          <p:cNvSpPr/>
          <p:nvPr/>
        </p:nvSpPr>
        <p:spPr>
          <a:xfrm>
            <a:off x="8791562" y="4428575"/>
            <a:ext cx="2100637"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8</a:t>
            </a:r>
            <a:r>
              <a:rPr kumimoji="1" lang="en-US" altLang="ja-JP" sz="2000" dirty="0">
                <a:solidFill>
                  <a:schemeClr val="tx1"/>
                </a:solidFill>
              </a:rPr>
              <a:t>ton</a:t>
            </a:r>
            <a:r>
              <a:rPr kumimoji="1" lang="ja-JP" altLang="en-US" sz="2000" dirty="0">
                <a:solidFill>
                  <a:schemeClr val="tx1"/>
                </a:solidFill>
              </a:rPr>
              <a:t>ユニック車（クレーン）</a:t>
            </a:r>
          </a:p>
        </p:txBody>
      </p:sp>
      <p:sp>
        <p:nvSpPr>
          <p:cNvPr id="43" name="テキスト ボックス 42">
            <a:extLst>
              <a:ext uri="{FF2B5EF4-FFF2-40B4-BE49-F238E27FC236}">
                <a16:creationId xmlns:a16="http://schemas.microsoft.com/office/drawing/2014/main" id="{BA215153-1A66-6642-E3E6-BAF26A40F733}"/>
              </a:ext>
            </a:extLst>
          </p:cNvPr>
          <p:cNvSpPr txBox="1"/>
          <p:nvPr/>
        </p:nvSpPr>
        <p:spPr>
          <a:xfrm>
            <a:off x="359317" y="5944110"/>
            <a:ext cx="6562593" cy="338554"/>
          </a:xfrm>
          <a:prstGeom prst="rect">
            <a:avLst/>
          </a:prstGeom>
          <a:noFill/>
        </p:spPr>
        <p:txBody>
          <a:bodyPr wrap="square" rtlCol="0">
            <a:spAutoFit/>
          </a:bodyPr>
          <a:lstStyle/>
          <a:p>
            <a:r>
              <a:rPr lang="en-US" altLang="ja-JP" sz="1600" dirty="0"/>
              <a:t>** </a:t>
            </a:r>
            <a:r>
              <a:rPr lang="ja-JP" altLang="en-US" sz="1600" dirty="0"/>
              <a:t>カードル</a:t>
            </a:r>
            <a:r>
              <a:rPr lang="en-US" altLang="ja-JP" sz="1600" dirty="0"/>
              <a:t>2</a:t>
            </a:r>
            <a:r>
              <a:rPr lang="ja-JP" altLang="en-US" sz="1600" dirty="0"/>
              <a:t>基までなら</a:t>
            </a:r>
            <a:r>
              <a:rPr lang="en-US" altLang="ja-JP" sz="1600" dirty="0"/>
              <a:t>1</a:t>
            </a:r>
            <a:r>
              <a:rPr lang="ja-JP" altLang="en-US" sz="1600" dirty="0"/>
              <a:t>台で輸送可能なので、輸送費は変わらない</a:t>
            </a:r>
            <a:endParaRPr lang="en-US" altLang="ja-JP" sz="1600" dirty="0"/>
          </a:p>
        </p:txBody>
      </p:sp>
      <p:sp>
        <p:nvSpPr>
          <p:cNvPr id="5" name="タイトル 3">
            <a:extLst>
              <a:ext uri="{FF2B5EF4-FFF2-40B4-BE49-F238E27FC236}">
                <a16:creationId xmlns:a16="http://schemas.microsoft.com/office/drawing/2014/main" id="{DF9549AC-FC54-25F5-0A89-AD61EB63EBA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a:t>
            </a:r>
            <a:r>
              <a:rPr lang="ja-JP" altLang="en-US" sz="1600" dirty="0"/>
              <a:t>トレーラ</a:t>
            </a:r>
          </a:p>
        </p:txBody>
      </p:sp>
    </p:spTree>
    <p:extLst>
      <p:ext uri="{BB962C8B-B14F-4D97-AF65-F5344CB8AC3E}">
        <p14:creationId xmlns:p14="http://schemas.microsoft.com/office/powerpoint/2010/main" val="25188386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28</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29903"/>
            <a:ext cx="9874329" cy="540789"/>
          </a:xfrm>
        </p:spPr>
        <p:txBody>
          <a:bodyPr/>
          <a:lstStyle/>
          <a:p>
            <a:r>
              <a:rPr kumimoji="1" lang="ja-JP" altLang="en-US" sz="3600" dirty="0"/>
              <a:t>輸送水素購入費 概算</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60" name="テキスト ボックス 59">
            <a:extLst>
              <a:ext uri="{FF2B5EF4-FFF2-40B4-BE49-F238E27FC236}">
                <a16:creationId xmlns:a16="http://schemas.microsoft.com/office/drawing/2014/main" id="{ED7C49AC-7657-9FA7-5C6F-918347BCFDE5}"/>
              </a:ext>
            </a:extLst>
          </p:cNvPr>
          <p:cNvSpPr txBox="1"/>
          <p:nvPr/>
        </p:nvSpPr>
        <p:spPr>
          <a:xfrm>
            <a:off x="352134" y="5976842"/>
            <a:ext cx="3334963" cy="338554"/>
          </a:xfrm>
          <a:prstGeom prst="rect">
            <a:avLst/>
          </a:prstGeom>
          <a:noFill/>
        </p:spPr>
        <p:txBody>
          <a:bodyPr wrap="square" rtlCol="0">
            <a:spAutoFit/>
          </a:bodyPr>
          <a:lstStyle/>
          <a:p>
            <a:r>
              <a:rPr lang="en-US" altLang="ja-JP" sz="1600" dirty="0"/>
              <a:t>* </a:t>
            </a:r>
            <a:r>
              <a:rPr lang="ja-JP" altLang="en-US" sz="1600" dirty="0"/>
              <a:t>水素単価</a:t>
            </a:r>
            <a:r>
              <a:rPr lang="en-US" altLang="ja-JP" sz="1600" dirty="0"/>
              <a:t>300 [</a:t>
            </a:r>
            <a:r>
              <a:rPr lang="ja-JP" altLang="en-US" sz="1600" dirty="0"/>
              <a:t>円</a:t>
            </a:r>
            <a:r>
              <a:rPr lang="en-US" altLang="ja-JP" sz="1600" dirty="0"/>
              <a:t>/Nm</a:t>
            </a:r>
            <a:r>
              <a:rPr kumimoji="1" lang="en-US" altLang="ja-JP" sz="1600" baseline="30000" dirty="0">
                <a:solidFill>
                  <a:schemeClr val="tx1"/>
                </a:solidFill>
              </a:rPr>
              <a:t>3</a:t>
            </a:r>
            <a:r>
              <a:rPr lang="en-US" altLang="ja-JP" sz="1600" dirty="0"/>
              <a:t>]</a:t>
            </a:r>
            <a:r>
              <a:rPr lang="ja-JP" altLang="en-US" sz="1600" dirty="0"/>
              <a:t>と仮定</a:t>
            </a:r>
            <a:endParaRPr lang="en-US" altLang="ja-JP" sz="1600" dirty="0"/>
          </a:p>
        </p:txBody>
      </p:sp>
      <p:sp>
        <p:nvSpPr>
          <p:cNvPr id="12" name="正方形/長方形 11">
            <a:extLst>
              <a:ext uri="{FF2B5EF4-FFF2-40B4-BE49-F238E27FC236}">
                <a16:creationId xmlns:a16="http://schemas.microsoft.com/office/drawing/2014/main" id="{FA0B5319-E4C2-B4B0-B2AB-65FE04F167C5}"/>
              </a:ext>
            </a:extLst>
          </p:cNvPr>
          <p:cNvSpPr/>
          <p:nvPr/>
        </p:nvSpPr>
        <p:spPr>
          <a:xfrm>
            <a:off x="362405" y="1215379"/>
            <a:ext cx="5564807" cy="477764"/>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1-</a:t>
            </a:r>
            <a:r>
              <a:rPr kumimoji="1" lang="en-US" altLang="ja-JP" b="1" dirty="0"/>
              <a:t>1</a:t>
            </a:r>
            <a:r>
              <a:rPr lang="en-US" altLang="ja-JP" b="1" dirty="0"/>
              <a:t>. </a:t>
            </a:r>
            <a:r>
              <a:rPr kumimoji="1" lang="ja-JP" altLang="en-US" b="1" dirty="0"/>
              <a:t>トレーラ</a:t>
            </a:r>
          </a:p>
        </p:txBody>
      </p:sp>
      <p:sp>
        <p:nvSpPr>
          <p:cNvPr id="14" name="正方形/長方形 13">
            <a:extLst>
              <a:ext uri="{FF2B5EF4-FFF2-40B4-BE49-F238E27FC236}">
                <a16:creationId xmlns:a16="http://schemas.microsoft.com/office/drawing/2014/main" id="{759A0212-545C-C67A-A500-0C61F2AC0D4A}"/>
              </a:ext>
            </a:extLst>
          </p:cNvPr>
          <p:cNvSpPr/>
          <p:nvPr/>
        </p:nvSpPr>
        <p:spPr>
          <a:xfrm>
            <a:off x="6234791" y="1215379"/>
            <a:ext cx="5622030" cy="477764"/>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1-2. </a:t>
            </a:r>
            <a:r>
              <a:rPr lang="ja-JP" altLang="en-US" b="1" dirty="0"/>
              <a:t>カードル</a:t>
            </a:r>
            <a:endParaRPr kumimoji="1" lang="ja-JP" altLang="en-US" b="1" dirty="0"/>
          </a:p>
        </p:txBody>
      </p:sp>
      <p:sp>
        <p:nvSpPr>
          <p:cNvPr id="15" name="テキスト ボックス 14">
            <a:extLst>
              <a:ext uri="{FF2B5EF4-FFF2-40B4-BE49-F238E27FC236}">
                <a16:creationId xmlns:a16="http://schemas.microsoft.com/office/drawing/2014/main" id="{7827C422-4AC7-4043-72A2-D6EAEF06E510}"/>
              </a:ext>
            </a:extLst>
          </p:cNvPr>
          <p:cNvSpPr txBox="1"/>
          <p:nvPr/>
        </p:nvSpPr>
        <p:spPr>
          <a:xfrm>
            <a:off x="436361" y="2811012"/>
            <a:ext cx="1600282" cy="400110"/>
          </a:xfrm>
          <a:prstGeom prst="rect">
            <a:avLst/>
          </a:prstGeom>
          <a:noFill/>
        </p:spPr>
        <p:txBody>
          <a:bodyPr wrap="square" rtlCol="0">
            <a:spAutoFit/>
          </a:bodyPr>
          <a:lstStyle/>
          <a:p>
            <a:r>
              <a:rPr kumimoji="1" lang="ja-JP" altLang="en-US" sz="2000" dirty="0"/>
              <a:t>輸送費</a:t>
            </a:r>
            <a:endParaRPr kumimoji="1" lang="en-US" altLang="ja-JP" sz="2000" dirty="0"/>
          </a:p>
        </p:txBody>
      </p:sp>
      <p:cxnSp>
        <p:nvCxnSpPr>
          <p:cNvPr id="29" name="直線コネクタ 28">
            <a:extLst>
              <a:ext uri="{FF2B5EF4-FFF2-40B4-BE49-F238E27FC236}">
                <a16:creationId xmlns:a16="http://schemas.microsoft.com/office/drawing/2014/main" id="{A4D0DE8E-5B28-3D5B-2A4C-29F70BA23D75}"/>
              </a:ext>
            </a:extLst>
          </p:cNvPr>
          <p:cNvCxnSpPr>
            <a:cxnSpLocks/>
          </p:cNvCxnSpPr>
          <p:nvPr/>
        </p:nvCxnSpPr>
        <p:spPr>
          <a:xfrm>
            <a:off x="357704" y="2685671"/>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55AE890-ECBF-8FF8-A663-C306571B7C59}"/>
              </a:ext>
            </a:extLst>
          </p:cNvPr>
          <p:cNvSpPr txBox="1"/>
          <p:nvPr/>
        </p:nvSpPr>
        <p:spPr>
          <a:xfrm>
            <a:off x="535951" y="2241646"/>
            <a:ext cx="1401103" cy="400110"/>
          </a:xfrm>
          <a:prstGeom prst="rect">
            <a:avLst/>
          </a:prstGeom>
          <a:noFill/>
        </p:spPr>
        <p:txBody>
          <a:bodyPr wrap="square" rtlCol="0">
            <a:spAutoFit/>
          </a:bodyPr>
          <a:lstStyle/>
          <a:p>
            <a:pPr algn="ctr"/>
            <a:r>
              <a:rPr lang="ja-JP" altLang="en-US" sz="2000" dirty="0"/>
              <a:t>品目</a:t>
            </a:r>
            <a:endParaRPr kumimoji="1" lang="en-US" altLang="ja-JP" sz="2000" dirty="0"/>
          </a:p>
        </p:txBody>
      </p:sp>
      <p:sp>
        <p:nvSpPr>
          <p:cNvPr id="47" name="テキスト ボックス 46">
            <a:extLst>
              <a:ext uri="{FF2B5EF4-FFF2-40B4-BE49-F238E27FC236}">
                <a16:creationId xmlns:a16="http://schemas.microsoft.com/office/drawing/2014/main" id="{D386167D-AB49-9CA5-C580-8DEBFFF091EE}"/>
              </a:ext>
            </a:extLst>
          </p:cNvPr>
          <p:cNvSpPr txBox="1"/>
          <p:nvPr/>
        </p:nvSpPr>
        <p:spPr>
          <a:xfrm>
            <a:off x="866700" y="5412231"/>
            <a:ext cx="1191531" cy="338544"/>
          </a:xfrm>
          <a:prstGeom prst="rect">
            <a:avLst/>
          </a:prstGeom>
          <a:noFill/>
        </p:spPr>
        <p:txBody>
          <a:bodyPr wrap="square" rtlCol="0">
            <a:spAutoFit/>
          </a:bodyPr>
          <a:lstStyle/>
          <a:p>
            <a:pPr algn="ctr"/>
            <a:r>
              <a:rPr kumimoji="1" lang="ja-JP" altLang="en-US" sz="1600" dirty="0"/>
              <a:t>（</a:t>
            </a:r>
            <a:r>
              <a:rPr kumimoji="1" lang="en-US" altLang="ja-JP" sz="1600" dirty="0"/>
              <a:t>1</a:t>
            </a:r>
            <a:r>
              <a:rPr kumimoji="1" lang="ja-JP" altLang="en-US" sz="1600" dirty="0"/>
              <a:t>往復）</a:t>
            </a:r>
            <a:endParaRPr kumimoji="1" lang="en-US" altLang="ja-JP" sz="1600" dirty="0"/>
          </a:p>
        </p:txBody>
      </p:sp>
      <p:sp>
        <p:nvSpPr>
          <p:cNvPr id="5" name="テキスト ボックス 4">
            <a:extLst>
              <a:ext uri="{FF2B5EF4-FFF2-40B4-BE49-F238E27FC236}">
                <a16:creationId xmlns:a16="http://schemas.microsoft.com/office/drawing/2014/main" id="{1A1B9BC6-969D-DC08-E6F0-CCC16353BF50}"/>
              </a:ext>
            </a:extLst>
          </p:cNvPr>
          <p:cNvSpPr txBox="1"/>
          <p:nvPr/>
        </p:nvSpPr>
        <p:spPr>
          <a:xfrm>
            <a:off x="436361" y="3474360"/>
            <a:ext cx="1600282" cy="400110"/>
          </a:xfrm>
          <a:prstGeom prst="rect">
            <a:avLst/>
          </a:prstGeom>
          <a:noFill/>
        </p:spPr>
        <p:txBody>
          <a:bodyPr wrap="square" rtlCol="0">
            <a:spAutoFit/>
          </a:bodyPr>
          <a:lstStyle/>
          <a:p>
            <a:r>
              <a:rPr kumimoji="1" lang="ja-JP" altLang="en-US" sz="2000" dirty="0"/>
              <a:t>水素購入費</a:t>
            </a:r>
            <a:endParaRPr kumimoji="1" lang="en-US" altLang="ja-JP" sz="2000" dirty="0"/>
          </a:p>
        </p:txBody>
      </p:sp>
      <p:sp>
        <p:nvSpPr>
          <p:cNvPr id="7" name="テキスト ボックス 6">
            <a:extLst>
              <a:ext uri="{FF2B5EF4-FFF2-40B4-BE49-F238E27FC236}">
                <a16:creationId xmlns:a16="http://schemas.microsoft.com/office/drawing/2014/main" id="{B024D677-DD6D-55CE-C8B6-6750BCCAFD58}"/>
              </a:ext>
            </a:extLst>
          </p:cNvPr>
          <p:cNvSpPr txBox="1"/>
          <p:nvPr/>
        </p:nvSpPr>
        <p:spPr>
          <a:xfrm>
            <a:off x="2408999" y="2241646"/>
            <a:ext cx="1600282" cy="400110"/>
          </a:xfrm>
          <a:prstGeom prst="rect">
            <a:avLst/>
          </a:prstGeom>
          <a:noFill/>
        </p:spPr>
        <p:txBody>
          <a:bodyPr wrap="square" rtlCol="0">
            <a:spAutoFit/>
          </a:bodyPr>
          <a:lstStyle/>
          <a:p>
            <a:pPr algn="ctr"/>
            <a:r>
              <a:rPr lang="ja-JP" altLang="en-US" sz="2000" dirty="0"/>
              <a:t>金額</a:t>
            </a:r>
            <a:r>
              <a:rPr lang="en-US" altLang="ja-JP" sz="2000" dirty="0"/>
              <a:t>[</a:t>
            </a:r>
            <a:r>
              <a:rPr lang="ja-JP" altLang="en-US" sz="2000" dirty="0"/>
              <a:t>円</a:t>
            </a:r>
            <a:r>
              <a:rPr lang="en-US" altLang="ja-JP" sz="2000" dirty="0"/>
              <a:t>]</a:t>
            </a:r>
            <a:endParaRPr kumimoji="1" lang="en-US" altLang="ja-JP" sz="2000" dirty="0"/>
          </a:p>
        </p:txBody>
      </p:sp>
      <p:sp>
        <p:nvSpPr>
          <p:cNvPr id="9" name="テキスト ボックス 8">
            <a:extLst>
              <a:ext uri="{FF2B5EF4-FFF2-40B4-BE49-F238E27FC236}">
                <a16:creationId xmlns:a16="http://schemas.microsoft.com/office/drawing/2014/main" id="{93073A14-9051-7B5C-1386-FCC396B606D2}"/>
              </a:ext>
            </a:extLst>
          </p:cNvPr>
          <p:cNvSpPr txBox="1"/>
          <p:nvPr/>
        </p:nvSpPr>
        <p:spPr>
          <a:xfrm>
            <a:off x="4269839" y="2241646"/>
            <a:ext cx="1600282" cy="400110"/>
          </a:xfrm>
          <a:prstGeom prst="rect">
            <a:avLst/>
          </a:prstGeom>
          <a:noFill/>
        </p:spPr>
        <p:txBody>
          <a:bodyPr wrap="square" rtlCol="0">
            <a:spAutoFit/>
          </a:bodyPr>
          <a:lstStyle/>
          <a:p>
            <a:pPr algn="ctr"/>
            <a:r>
              <a:rPr kumimoji="1" lang="ja-JP" altLang="en-US" sz="2000" dirty="0"/>
              <a:t>備考</a:t>
            </a:r>
            <a:endParaRPr kumimoji="1" lang="en-US" altLang="ja-JP" sz="2000" dirty="0"/>
          </a:p>
        </p:txBody>
      </p:sp>
      <p:sp>
        <p:nvSpPr>
          <p:cNvPr id="44" name="テキスト ボックス 43">
            <a:extLst>
              <a:ext uri="{FF2B5EF4-FFF2-40B4-BE49-F238E27FC236}">
                <a16:creationId xmlns:a16="http://schemas.microsoft.com/office/drawing/2014/main" id="{6D43E35B-1342-5798-087D-C8FA9590D1BB}"/>
              </a:ext>
            </a:extLst>
          </p:cNvPr>
          <p:cNvSpPr txBox="1"/>
          <p:nvPr/>
        </p:nvSpPr>
        <p:spPr>
          <a:xfrm>
            <a:off x="2408999" y="2811012"/>
            <a:ext cx="1600282" cy="400110"/>
          </a:xfrm>
          <a:prstGeom prst="rect">
            <a:avLst/>
          </a:prstGeom>
          <a:noFill/>
        </p:spPr>
        <p:txBody>
          <a:bodyPr wrap="square" rtlCol="0">
            <a:spAutoFit/>
          </a:bodyPr>
          <a:lstStyle/>
          <a:p>
            <a:pPr algn="r"/>
            <a:r>
              <a:rPr kumimoji="1" lang="en-US" altLang="ja-JP" sz="2000" dirty="0"/>
              <a:t>271,000</a:t>
            </a:r>
          </a:p>
        </p:txBody>
      </p:sp>
      <p:sp>
        <p:nvSpPr>
          <p:cNvPr id="45" name="テキスト ボックス 44">
            <a:extLst>
              <a:ext uri="{FF2B5EF4-FFF2-40B4-BE49-F238E27FC236}">
                <a16:creationId xmlns:a16="http://schemas.microsoft.com/office/drawing/2014/main" id="{DE7597E7-67F8-732B-303B-34BA6E07AC47}"/>
              </a:ext>
            </a:extLst>
          </p:cNvPr>
          <p:cNvSpPr txBox="1"/>
          <p:nvPr/>
        </p:nvSpPr>
        <p:spPr>
          <a:xfrm>
            <a:off x="8335416" y="2811012"/>
            <a:ext cx="1600282" cy="400110"/>
          </a:xfrm>
          <a:prstGeom prst="rect">
            <a:avLst/>
          </a:prstGeom>
          <a:noFill/>
        </p:spPr>
        <p:txBody>
          <a:bodyPr wrap="square" rtlCol="0">
            <a:spAutoFit/>
          </a:bodyPr>
          <a:lstStyle/>
          <a:p>
            <a:pPr algn="r"/>
            <a:r>
              <a:rPr kumimoji="1" lang="en-US" altLang="ja-JP" sz="2000" dirty="0"/>
              <a:t>195,000</a:t>
            </a:r>
          </a:p>
        </p:txBody>
      </p:sp>
      <p:sp>
        <p:nvSpPr>
          <p:cNvPr id="52" name="テキスト ボックス 51">
            <a:extLst>
              <a:ext uri="{FF2B5EF4-FFF2-40B4-BE49-F238E27FC236}">
                <a16:creationId xmlns:a16="http://schemas.microsoft.com/office/drawing/2014/main" id="{C741F413-BDA9-178D-044E-A2965FE6D06A}"/>
              </a:ext>
            </a:extLst>
          </p:cNvPr>
          <p:cNvSpPr txBox="1"/>
          <p:nvPr/>
        </p:nvSpPr>
        <p:spPr>
          <a:xfrm>
            <a:off x="2408999" y="3474571"/>
            <a:ext cx="1600282" cy="400110"/>
          </a:xfrm>
          <a:prstGeom prst="rect">
            <a:avLst/>
          </a:prstGeom>
          <a:noFill/>
        </p:spPr>
        <p:txBody>
          <a:bodyPr wrap="square" rtlCol="0">
            <a:spAutoFit/>
          </a:bodyPr>
          <a:lstStyle/>
          <a:p>
            <a:pPr algn="r"/>
            <a:r>
              <a:rPr kumimoji="1" lang="en-US" altLang="ja-JP" sz="2000" dirty="0"/>
              <a:t>810,000</a:t>
            </a:r>
          </a:p>
        </p:txBody>
      </p:sp>
      <p:sp>
        <p:nvSpPr>
          <p:cNvPr id="53" name="テキスト ボックス 52">
            <a:extLst>
              <a:ext uri="{FF2B5EF4-FFF2-40B4-BE49-F238E27FC236}">
                <a16:creationId xmlns:a16="http://schemas.microsoft.com/office/drawing/2014/main" id="{A0BB5052-8F76-B8F8-6F45-1B2A244FAFE9}"/>
              </a:ext>
            </a:extLst>
          </p:cNvPr>
          <p:cNvSpPr txBox="1"/>
          <p:nvPr/>
        </p:nvSpPr>
        <p:spPr>
          <a:xfrm>
            <a:off x="8335416" y="3474360"/>
            <a:ext cx="1600282" cy="400110"/>
          </a:xfrm>
          <a:prstGeom prst="rect">
            <a:avLst/>
          </a:prstGeom>
          <a:noFill/>
        </p:spPr>
        <p:txBody>
          <a:bodyPr wrap="square" rtlCol="0">
            <a:spAutoFit/>
          </a:bodyPr>
          <a:lstStyle/>
          <a:p>
            <a:pPr algn="r"/>
            <a:r>
              <a:rPr kumimoji="1" lang="en-US" altLang="ja-JP" sz="2000" dirty="0"/>
              <a:t>180,000</a:t>
            </a:r>
          </a:p>
        </p:txBody>
      </p:sp>
      <p:sp>
        <p:nvSpPr>
          <p:cNvPr id="54" name="テキスト ボックス 53">
            <a:extLst>
              <a:ext uri="{FF2B5EF4-FFF2-40B4-BE49-F238E27FC236}">
                <a16:creationId xmlns:a16="http://schemas.microsoft.com/office/drawing/2014/main" id="{F9188C6E-CD0B-EC44-F632-31DF4A3BEF8E}"/>
              </a:ext>
            </a:extLst>
          </p:cNvPr>
          <p:cNvSpPr txBox="1"/>
          <p:nvPr/>
        </p:nvSpPr>
        <p:spPr>
          <a:xfrm>
            <a:off x="10289056" y="3474360"/>
            <a:ext cx="1322547" cy="400110"/>
          </a:xfrm>
          <a:prstGeom prst="rect">
            <a:avLst/>
          </a:prstGeom>
          <a:noFill/>
        </p:spPr>
        <p:txBody>
          <a:bodyPr wrap="square" rtlCol="0">
            <a:spAutoFit/>
          </a:bodyPr>
          <a:lstStyle/>
          <a:p>
            <a:pPr algn="ctr"/>
            <a:r>
              <a:rPr kumimoji="1" lang="en-US" altLang="ja-JP" sz="2000" dirty="0"/>
              <a:t>2</a:t>
            </a:r>
            <a:r>
              <a:rPr kumimoji="1" lang="ja-JP" altLang="en-US" sz="2000" dirty="0"/>
              <a:t>基輸送</a:t>
            </a:r>
            <a:endParaRPr kumimoji="1" lang="en-US" altLang="ja-JP" sz="2000" dirty="0"/>
          </a:p>
        </p:txBody>
      </p:sp>
      <p:sp>
        <p:nvSpPr>
          <p:cNvPr id="55" name="テキスト ボックス 54">
            <a:extLst>
              <a:ext uri="{FF2B5EF4-FFF2-40B4-BE49-F238E27FC236}">
                <a16:creationId xmlns:a16="http://schemas.microsoft.com/office/drawing/2014/main" id="{CB32B1FC-3940-BF33-A289-0C73023831C5}"/>
              </a:ext>
            </a:extLst>
          </p:cNvPr>
          <p:cNvSpPr txBox="1"/>
          <p:nvPr/>
        </p:nvSpPr>
        <p:spPr>
          <a:xfrm>
            <a:off x="436361" y="4128682"/>
            <a:ext cx="1600282" cy="400110"/>
          </a:xfrm>
          <a:prstGeom prst="rect">
            <a:avLst/>
          </a:prstGeom>
          <a:noFill/>
        </p:spPr>
        <p:txBody>
          <a:bodyPr wrap="square" rtlCol="0">
            <a:spAutoFit/>
          </a:bodyPr>
          <a:lstStyle/>
          <a:p>
            <a:r>
              <a:rPr kumimoji="1" lang="ja-JP" altLang="en-US" sz="2000" dirty="0"/>
              <a:t>小計</a:t>
            </a:r>
            <a:endParaRPr kumimoji="1" lang="en-US" altLang="ja-JP" sz="2000" dirty="0"/>
          </a:p>
        </p:txBody>
      </p:sp>
      <p:sp>
        <p:nvSpPr>
          <p:cNvPr id="62" name="テキスト ボックス 61">
            <a:extLst>
              <a:ext uri="{FF2B5EF4-FFF2-40B4-BE49-F238E27FC236}">
                <a16:creationId xmlns:a16="http://schemas.microsoft.com/office/drawing/2014/main" id="{DBADAE0B-BBA4-5F78-4E01-ED956DE6C1C7}"/>
              </a:ext>
            </a:extLst>
          </p:cNvPr>
          <p:cNvSpPr txBox="1"/>
          <p:nvPr/>
        </p:nvSpPr>
        <p:spPr>
          <a:xfrm>
            <a:off x="2408999" y="4128682"/>
            <a:ext cx="1600282" cy="400110"/>
          </a:xfrm>
          <a:prstGeom prst="rect">
            <a:avLst/>
          </a:prstGeom>
          <a:noFill/>
        </p:spPr>
        <p:txBody>
          <a:bodyPr wrap="square" rtlCol="0">
            <a:spAutoFit/>
          </a:bodyPr>
          <a:lstStyle/>
          <a:p>
            <a:pPr algn="r"/>
            <a:r>
              <a:rPr kumimoji="1" lang="en-US" altLang="ja-JP" sz="2000" dirty="0"/>
              <a:t>1,081,000</a:t>
            </a:r>
          </a:p>
        </p:txBody>
      </p:sp>
      <p:sp>
        <p:nvSpPr>
          <p:cNvPr id="63" name="テキスト ボックス 62">
            <a:extLst>
              <a:ext uri="{FF2B5EF4-FFF2-40B4-BE49-F238E27FC236}">
                <a16:creationId xmlns:a16="http://schemas.microsoft.com/office/drawing/2014/main" id="{E044A236-8A95-A971-2186-FFD68F91E6EC}"/>
              </a:ext>
            </a:extLst>
          </p:cNvPr>
          <p:cNvSpPr txBox="1"/>
          <p:nvPr/>
        </p:nvSpPr>
        <p:spPr>
          <a:xfrm>
            <a:off x="8335416" y="4128682"/>
            <a:ext cx="1600282" cy="400110"/>
          </a:xfrm>
          <a:prstGeom prst="rect">
            <a:avLst/>
          </a:prstGeom>
          <a:noFill/>
        </p:spPr>
        <p:txBody>
          <a:bodyPr wrap="square" rtlCol="0">
            <a:spAutoFit/>
          </a:bodyPr>
          <a:lstStyle/>
          <a:p>
            <a:pPr algn="r"/>
            <a:r>
              <a:rPr lang="en-US" altLang="ja-JP" sz="2000" dirty="0"/>
              <a:t>37</a:t>
            </a:r>
            <a:r>
              <a:rPr kumimoji="1" lang="en-US" altLang="ja-JP" sz="2000" dirty="0"/>
              <a:t>5,000</a:t>
            </a:r>
          </a:p>
        </p:txBody>
      </p:sp>
      <p:sp>
        <p:nvSpPr>
          <p:cNvPr id="69" name="テキスト ボックス 68">
            <a:extLst>
              <a:ext uri="{FF2B5EF4-FFF2-40B4-BE49-F238E27FC236}">
                <a16:creationId xmlns:a16="http://schemas.microsoft.com/office/drawing/2014/main" id="{1A35C9E2-232D-F149-C269-D8D7C9D187B5}"/>
              </a:ext>
            </a:extLst>
          </p:cNvPr>
          <p:cNvSpPr txBox="1"/>
          <p:nvPr/>
        </p:nvSpPr>
        <p:spPr>
          <a:xfrm>
            <a:off x="436361" y="4762427"/>
            <a:ext cx="1600282" cy="400110"/>
          </a:xfrm>
          <a:prstGeom prst="rect">
            <a:avLst/>
          </a:prstGeom>
          <a:noFill/>
        </p:spPr>
        <p:txBody>
          <a:bodyPr wrap="square" rtlCol="0">
            <a:spAutoFit/>
          </a:bodyPr>
          <a:lstStyle/>
          <a:p>
            <a:r>
              <a:rPr kumimoji="1" lang="ja-JP" altLang="en-US" sz="2000" dirty="0"/>
              <a:t>消費税</a:t>
            </a:r>
            <a:endParaRPr kumimoji="1" lang="en-US" altLang="ja-JP" sz="2000" dirty="0"/>
          </a:p>
        </p:txBody>
      </p:sp>
      <p:sp>
        <p:nvSpPr>
          <p:cNvPr id="75" name="テキスト ボックス 74">
            <a:extLst>
              <a:ext uri="{FF2B5EF4-FFF2-40B4-BE49-F238E27FC236}">
                <a16:creationId xmlns:a16="http://schemas.microsoft.com/office/drawing/2014/main" id="{4A653E6B-645C-9B24-64A3-C88C2CADA320}"/>
              </a:ext>
            </a:extLst>
          </p:cNvPr>
          <p:cNvSpPr txBox="1"/>
          <p:nvPr/>
        </p:nvSpPr>
        <p:spPr>
          <a:xfrm>
            <a:off x="2408999" y="4762427"/>
            <a:ext cx="1600282" cy="400110"/>
          </a:xfrm>
          <a:prstGeom prst="rect">
            <a:avLst/>
          </a:prstGeom>
          <a:noFill/>
        </p:spPr>
        <p:txBody>
          <a:bodyPr wrap="square" rtlCol="0">
            <a:spAutoFit/>
          </a:bodyPr>
          <a:lstStyle/>
          <a:p>
            <a:pPr algn="r"/>
            <a:r>
              <a:rPr kumimoji="1" lang="en-US" altLang="ja-JP" sz="2000" dirty="0"/>
              <a:t>108,100</a:t>
            </a:r>
          </a:p>
        </p:txBody>
      </p:sp>
      <p:sp>
        <p:nvSpPr>
          <p:cNvPr id="76" name="テキスト ボックス 75">
            <a:extLst>
              <a:ext uri="{FF2B5EF4-FFF2-40B4-BE49-F238E27FC236}">
                <a16:creationId xmlns:a16="http://schemas.microsoft.com/office/drawing/2014/main" id="{9870B103-06F6-2CE7-F64A-862744F16744}"/>
              </a:ext>
            </a:extLst>
          </p:cNvPr>
          <p:cNvSpPr txBox="1"/>
          <p:nvPr/>
        </p:nvSpPr>
        <p:spPr>
          <a:xfrm>
            <a:off x="8335416" y="4762427"/>
            <a:ext cx="1600282" cy="400110"/>
          </a:xfrm>
          <a:prstGeom prst="rect">
            <a:avLst/>
          </a:prstGeom>
          <a:noFill/>
        </p:spPr>
        <p:txBody>
          <a:bodyPr wrap="square" rtlCol="0">
            <a:spAutoFit/>
          </a:bodyPr>
          <a:lstStyle/>
          <a:p>
            <a:pPr algn="r"/>
            <a:r>
              <a:rPr lang="en-US" altLang="ja-JP" sz="2000" dirty="0"/>
              <a:t>37,</a:t>
            </a:r>
            <a:r>
              <a:rPr kumimoji="1" lang="en-US" altLang="ja-JP" sz="2000" dirty="0"/>
              <a:t>500</a:t>
            </a:r>
          </a:p>
        </p:txBody>
      </p:sp>
      <p:sp>
        <p:nvSpPr>
          <p:cNvPr id="78" name="テキスト ボックス 77">
            <a:extLst>
              <a:ext uri="{FF2B5EF4-FFF2-40B4-BE49-F238E27FC236}">
                <a16:creationId xmlns:a16="http://schemas.microsoft.com/office/drawing/2014/main" id="{D9A13D72-094C-C814-67E1-F1ADB6499DFD}"/>
              </a:ext>
            </a:extLst>
          </p:cNvPr>
          <p:cNvSpPr txBox="1"/>
          <p:nvPr/>
        </p:nvSpPr>
        <p:spPr>
          <a:xfrm>
            <a:off x="436361" y="5374497"/>
            <a:ext cx="1322547" cy="400110"/>
          </a:xfrm>
          <a:prstGeom prst="rect">
            <a:avLst/>
          </a:prstGeom>
          <a:noFill/>
        </p:spPr>
        <p:txBody>
          <a:bodyPr wrap="square" rtlCol="0">
            <a:spAutoFit/>
          </a:bodyPr>
          <a:lstStyle/>
          <a:p>
            <a:r>
              <a:rPr kumimoji="1" lang="ja-JP" altLang="en-US" sz="2000" dirty="0"/>
              <a:t>合計</a:t>
            </a:r>
            <a:endParaRPr kumimoji="1" lang="en-US" altLang="ja-JP" sz="2000" dirty="0"/>
          </a:p>
        </p:txBody>
      </p:sp>
      <p:sp>
        <p:nvSpPr>
          <p:cNvPr id="83" name="テキスト ボックス 82">
            <a:extLst>
              <a:ext uri="{FF2B5EF4-FFF2-40B4-BE49-F238E27FC236}">
                <a16:creationId xmlns:a16="http://schemas.microsoft.com/office/drawing/2014/main" id="{7707E23A-E3D1-BCF2-EE01-42B6B2BCC0AC}"/>
              </a:ext>
            </a:extLst>
          </p:cNvPr>
          <p:cNvSpPr txBox="1"/>
          <p:nvPr/>
        </p:nvSpPr>
        <p:spPr>
          <a:xfrm>
            <a:off x="2408999" y="5374497"/>
            <a:ext cx="1600282" cy="400110"/>
          </a:xfrm>
          <a:prstGeom prst="rect">
            <a:avLst/>
          </a:prstGeom>
          <a:noFill/>
        </p:spPr>
        <p:txBody>
          <a:bodyPr wrap="square" rtlCol="0">
            <a:spAutoFit/>
          </a:bodyPr>
          <a:lstStyle/>
          <a:p>
            <a:pPr algn="r"/>
            <a:r>
              <a:rPr kumimoji="1" lang="en-US" altLang="ja-JP" sz="2000" b="1" dirty="0"/>
              <a:t>1,189,100</a:t>
            </a:r>
          </a:p>
        </p:txBody>
      </p:sp>
      <p:sp>
        <p:nvSpPr>
          <p:cNvPr id="84" name="テキスト ボックス 83">
            <a:extLst>
              <a:ext uri="{FF2B5EF4-FFF2-40B4-BE49-F238E27FC236}">
                <a16:creationId xmlns:a16="http://schemas.microsoft.com/office/drawing/2014/main" id="{145693D3-977A-8461-EB84-D168B146D430}"/>
              </a:ext>
            </a:extLst>
          </p:cNvPr>
          <p:cNvSpPr txBox="1"/>
          <p:nvPr/>
        </p:nvSpPr>
        <p:spPr>
          <a:xfrm>
            <a:off x="8335416" y="5374497"/>
            <a:ext cx="1600282" cy="400110"/>
          </a:xfrm>
          <a:prstGeom prst="rect">
            <a:avLst/>
          </a:prstGeom>
          <a:noFill/>
        </p:spPr>
        <p:txBody>
          <a:bodyPr wrap="square" rtlCol="0">
            <a:spAutoFit/>
          </a:bodyPr>
          <a:lstStyle/>
          <a:p>
            <a:pPr algn="r"/>
            <a:r>
              <a:rPr kumimoji="1" lang="en-US" altLang="ja-JP" sz="2000" b="1" dirty="0"/>
              <a:t>412,500</a:t>
            </a:r>
          </a:p>
        </p:txBody>
      </p:sp>
      <p:cxnSp>
        <p:nvCxnSpPr>
          <p:cNvPr id="88" name="直線コネクタ 87">
            <a:extLst>
              <a:ext uri="{FF2B5EF4-FFF2-40B4-BE49-F238E27FC236}">
                <a16:creationId xmlns:a16="http://schemas.microsoft.com/office/drawing/2014/main" id="{DBD8A973-6504-71F4-81F8-F4261DB387C6}"/>
              </a:ext>
            </a:extLst>
          </p:cNvPr>
          <p:cNvCxnSpPr>
            <a:cxnSpLocks/>
          </p:cNvCxnSpPr>
          <p:nvPr/>
        </p:nvCxnSpPr>
        <p:spPr>
          <a:xfrm>
            <a:off x="357704" y="3308765"/>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408FA3C-CFB1-9B1F-C2F2-95026827D98B}"/>
              </a:ext>
            </a:extLst>
          </p:cNvPr>
          <p:cNvCxnSpPr>
            <a:cxnSpLocks/>
          </p:cNvCxnSpPr>
          <p:nvPr/>
        </p:nvCxnSpPr>
        <p:spPr>
          <a:xfrm>
            <a:off x="357704" y="4002150"/>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4FD0140-7B9F-9365-79F1-960C523D481B}"/>
              </a:ext>
            </a:extLst>
          </p:cNvPr>
          <p:cNvCxnSpPr>
            <a:cxnSpLocks/>
          </p:cNvCxnSpPr>
          <p:nvPr/>
        </p:nvCxnSpPr>
        <p:spPr>
          <a:xfrm>
            <a:off x="6235006" y="2682882"/>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59B431E-DF6D-2FF9-A6BB-F526280603DC}"/>
              </a:ext>
            </a:extLst>
          </p:cNvPr>
          <p:cNvSpPr txBox="1"/>
          <p:nvPr/>
        </p:nvSpPr>
        <p:spPr>
          <a:xfrm>
            <a:off x="8335416" y="2241646"/>
            <a:ext cx="1600282" cy="400110"/>
          </a:xfrm>
          <a:prstGeom prst="rect">
            <a:avLst/>
          </a:prstGeom>
          <a:noFill/>
        </p:spPr>
        <p:txBody>
          <a:bodyPr wrap="square" rtlCol="0">
            <a:spAutoFit/>
          </a:bodyPr>
          <a:lstStyle/>
          <a:p>
            <a:pPr algn="ctr"/>
            <a:r>
              <a:rPr lang="ja-JP" altLang="en-US" sz="2000" dirty="0"/>
              <a:t>金額</a:t>
            </a:r>
            <a:r>
              <a:rPr lang="en-US" altLang="ja-JP" sz="2000" dirty="0"/>
              <a:t>[</a:t>
            </a:r>
            <a:r>
              <a:rPr lang="ja-JP" altLang="en-US" sz="2000" dirty="0"/>
              <a:t>円</a:t>
            </a:r>
            <a:r>
              <a:rPr lang="en-US" altLang="ja-JP" sz="2000" dirty="0"/>
              <a:t>]</a:t>
            </a:r>
            <a:endParaRPr kumimoji="1" lang="en-US" altLang="ja-JP" sz="2000" dirty="0"/>
          </a:p>
        </p:txBody>
      </p:sp>
      <p:sp>
        <p:nvSpPr>
          <p:cNvPr id="93" name="テキスト ボックス 92">
            <a:extLst>
              <a:ext uri="{FF2B5EF4-FFF2-40B4-BE49-F238E27FC236}">
                <a16:creationId xmlns:a16="http://schemas.microsoft.com/office/drawing/2014/main" id="{913C35C4-DEA6-04B4-2151-0F2B145F454F}"/>
              </a:ext>
            </a:extLst>
          </p:cNvPr>
          <p:cNvSpPr txBox="1"/>
          <p:nvPr/>
        </p:nvSpPr>
        <p:spPr>
          <a:xfrm>
            <a:off x="10289056" y="2241646"/>
            <a:ext cx="1322547" cy="400110"/>
          </a:xfrm>
          <a:prstGeom prst="rect">
            <a:avLst/>
          </a:prstGeom>
          <a:noFill/>
        </p:spPr>
        <p:txBody>
          <a:bodyPr wrap="square" rtlCol="0">
            <a:spAutoFit/>
          </a:bodyPr>
          <a:lstStyle/>
          <a:p>
            <a:pPr algn="ctr"/>
            <a:r>
              <a:rPr kumimoji="1" lang="ja-JP" altLang="en-US" sz="2000" dirty="0"/>
              <a:t>備考</a:t>
            </a:r>
            <a:endParaRPr kumimoji="1" lang="en-US" altLang="ja-JP" sz="2000" dirty="0"/>
          </a:p>
        </p:txBody>
      </p:sp>
      <p:cxnSp>
        <p:nvCxnSpPr>
          <p:cNvPr id="94" name="直線コネクタ 93">
            <a:extLst>
              <a:ext uri="{FF2B5EF4-FFF2-40B4-BE49-F238E27FC236}">
                <a16:creationId xmlns:a16="http://schemas.microsoft.com/office/drawing/2014/main" id="{94BEAFE1-8FD3-A289-40B3-17A6CA65C0D9}"/>
              </a:ext>
            </a:extLst>
          </p:cNvPr>
          <p:cNvCxnSpPr>
            <a:cxnSpLocks/>
          </p:cNvCxnSpPr>
          <p:nvPr/>
        </p:nvCxnSpPr>
        <p:spPr>
          <a:xfrm>
            <a:off x="6235006" y="3308765"/>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68D02E29-FE26-E3A8-214B-63911A78FB7E}"/>
              </a:ext>
            </a:extLst>
          </p:cNvPr>
          <p:cNvCxnSpPr>
            <a:cxnSpLocks/>
          </p:cNvCxnSpPr>
          <p:nvPr/>
        </p:nvCxnSpPr>
        <p:spPr>
          <a:xfrm>
            <a:off x="6235006" y="4002150"/>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3F579950-1EF0-3399-0EAA-C043C2E888F2}"/>
              </a:ext>
            </a:extLst>
          </p:cNvPr>
          <p:cNvSpPr txBox="1"/>
          <p:nvPr/>
        </p:nvSpPr>
        <p:spPr>
          <a:xfrm>
            <a:off x="6410034" y="2811012"/>
            <a:ext cx="1600282" cy="400110"/>
          </a:xfrm>
          <a:prstGeom prst="rect">
            <a:avLst/>
          </a:prstGeom>
          <a:noFill/>
        </p:spPr>
        <p:txBody>
          <a:bodyPr wrap="square" rtlCol="0">
            <a:spAutoFit/>
          </a:bodyPr>
          <a:lstStyle/>
          <a:p>
            <a:r>
              <a:rPr kumimoji="1" lang="ja-JP" altLang="en-US" sz="2000" dirty="0"/>
              <a:t>輸送費</a:t>
            </a:r>
            <a:endParaRPr kumimoji="1" lang="en-US" altLang="ja-JP" sz="2000" dirty="0"/>
          </a:p>
        </p:txBody>
      </p:sp>
      <p:sp>
        <p:nvSpPr>
          <p:cNvPr id="97" name="テキスト ボックス 96">
            <a:extLst>
              <a:ext uri="{FF2B5EF4-FFF2-40B4-BE49-F238E27FC236}">
                <a16:creationId xmlns:a16="http://schemas.microsoft.com/office/drawing/2014/main" id="{2FBE052B-D166-EF9E-88AD-C36712287003}"/>
              </a:ext>
            </a:extLst>
          </p:cNvPr>
          <p:cNvSpPr txBox="1"/>
          <p:nvPr/>
        </p:nvSpPr>
        <p:spPr>
          <a:xfrm>
            <a:off x="6509624" y="2241646"/>
            <a:ext cx="1401103" cy="400110"/>
          </a:xfrm>
          <a:prstGeom prst="rect">
            <a:avLst/>
          </a:prstGeom>
          <a:noFill/>
        </p:spPr>
        <p:txBody>
          <a:bodyPr wrap="square" rtlCol="0">
            <a:spAutoFit/>
          </a:bodyPr>
          <a:lstStyle/>
          <a:p>
            <a:pPr algn="ctr"/>
            <a:r>
              <a:rPr lang="ja-JP" altLang="en-US" sz="2000" dirty="0"/>
              <a:t>品目</a:t>
            </a:r>
            <a:endParaRPr kumimoji="1" lang="en-US" altLang="ja-JP" sz="2000" dirty="0"/>
          </a:p>
        </p:txBody>
      </p:sp>
      <p:sp>
        <p:nvSpPr>
          <p:cNvPr id="99" name="テキスト ボックス 98">
            <a:extLst>
              <a:ext uri="{FF2B5EF4-FFF2-40B4-BE49-F238E27FC236}">
                <a16:creationId xmlns:a16="http://schemas.microsoft.com/office/drawing/2014/main" id="{720669C5-3E0A-F6A8-2CB3-424A27538FD9}"/>
              </a:ext>
            </a:extLst>
          </p:cNvPr>
          <p:cNvSpPr txBox="1"/>
          <p:nvPr/>
        </p:nvSpPr>
        <p:spPr>
          <a:xfrm>
            <a:off x="6410034" y="3474360"/>
            <a:ext cx="1600282" cy="400110"/>
          </a:xfrm>
          <a:prstGeom prst="rect">
            <a:avLst/>
          </a:prstGeom>
          <a:noFill/>
        </p:spPr>
        <p:txBody>
          <a:bodyPr wrap="square" rtlCol="0">
            <a:spAutoFit/>
          </a:bodyPr>
          <a:lstStyle/>
          <a:p>
            <a:r>
              <a:rPr kumimoji="1" lang="ja-JP" altLang="en-US" sz="2000" dirty="0"/>
              <a:t>水素購入費</a:t>
            </a:r>
            <a:endParaRPr kumimoji="1" lang="en-US" altLang="ja-JP" sz="2000" dirty="0"/>
          </a:p>
        </p:txBody>
      </p:sp>
      <p:sp>
        <p:nvSpPr>
          <p:cNvPr id="100" name="テキスト ボックス 99">
            <a:extLst>
              <a:ext uri="{FF2B5EF4-FFF2-40B4-BE49-F238E27FC236}">
                <a16:creationId xmlns:a16="http://schemas.microsoft.com/office/drawing/2014/main" id="{9422D3B9-F009-13D2-D11F-569BB402E036}"/>
              </a:ext>
            </a:extLst>
          </p:cNvPr>
          <p:cNvSpPr txBox="1"/>
          <p:nvPr/>
        </p:nvSpPr>
        <p:spPr>
          <a:xfrm>
            <a:off x="6410034" y="4128682"/>
            <a:ext cx="1600282" cy="400110"/>
          </a:xfrm>
          <a:prstGeom prst="rect">
            <a:avLst/>
          </a:prstGeom>
          <a:noFill/>
        </p:spPr>
        <p:txBody>
          <a:bodyPr wrap="square" rtlCol="0">
            <a:spAutoFit/>
          </a:bodyPr>
          <a:lstStyle/>
          <a:p>
            <a:r>
              <a:rPr kumimoji="1" lang="ja-JP" altLang="en-US" sz="2000" dirty="0"/>
              <a:t>小計</a:t>
            </a:r>
            <a:endParaRPr kumimoji="1" lang="en-US" altLang="ja-JP" sz="2000" dirty="0"/>
          </a:p>
        </p:txBody>
      </p:sp>
      <p:sp>
        <p:nvSpPr>
          <p:cNvPr id="101" name="テキスト ボックス 100">
            <a:extLst>
              <a:ext uri="{FF2B5EF4-FFF2-40B4-BE49-F238E27FC236}">
                <a16:creationId xmlns:a16="http://schemas.microsoft.com/office/drawing/2014/main" id="{7B0201FC-F451-9EC9-464E-83EC4E8FC74F}"/>
              </a:ext>
            </a:extLst>
          </p:cNvPr>
          <p:cNvSpPr txBox="1"/>
          <p:nvPr/>
        </p:nvSpPr>
        <p:spPr>
          <a:xfrm>
            <a:off x="6410034" y="4762427"/>
            <a:ext cx="1600282" cy="400110"/>
          </a:xfrm>
          <a:prstGeom prst="rect">
            <a:avLst/>
          </a:prstGeom>
          <a:noFill/>
        </p:spPr>
        <p:txBody>
          <a:bodyPr wrap="square" rtlCol="0">
            <a:spAutoFit/>
          </a:bodyPr>
          <a:lstStyle/>
          <a:p>
            <a:r>
              <a:rPr kumimoji="1" lang="ja-JP" altLang="en-US" sz="2000" dirty="0"/>
              <a:t>消費税</a:t>
            </a:r>
            <a:endParaRPr kumimoji="1" lang="en-US" altLang="ja-JP" sz="2000" dirty="0"/>
          </a:p>
        </p:txBody>
      </p:sp>
      <p:sp>
        <p:nvSpPr>
          <p:cNvPr id="102" name="テキスト ボックス 101">
            <a:extLst>
              <a:ext uri="{FF2B5EF4-FFF2-40B4-BE49-F238E27FC236}">
                <a16:creationId xmlns:a16="http://schemas.microsoft.com/office/drawing/2014/main" id="{871DF66C-D1C3-44C2-984D-056029D191F4}"/>
              </a:ext>
            </a:extLst>
          </p:cNvPr>
          <p:cNvSpPr txBox="1"/>
          <p:nvPr/>
        </p:nvSpPr>
        <p:spPr>
          <a:xfrm>
            <a:off x="6410034" y="5374497"/>
            <a:ext cx="1322547" cy="400110"/>
          </a:xfrm>
          <a:prstGeom prst="rect">
            <a:avLst/>
          </a:prstGeom>
          <a:noFill/>
        </p:spPr>
        <p:txBody>
          <a:bodyPr wrap="square" rtlCol="0">
            <a:spAutoFit/>
          </a:bodyPr>
          <a:lstStyle/>
          <a:p>
            <a:r>
              <a:rPr kumimoji="1" lang="ja-JP" altLang="en-US" sz="2000" dirty="0"/>
              <a:t>合計</a:t>
            </a:r>
            <a:endParaRPr kumimoji="1" lang="en-US" altLang="ja-JP" sz="2000" dirty="0"/>
          </a:p>
        </p:txBody>
      </p:sp>
      <p:cxnSp>
        <p:nvCxnSpPr>
          <p:cNvPr id="103" name="直線コネクタ 102">
            <a:extLst>
              <a:ext uri="{FF2B5EF4-FFF2-40B4-BE49-F238E27FC236}">
                <a16:creationId xmlns:a16="http://schemas.microsoft.com/office/drawing/2014/main" id="{7623CC3A-F3B7-12AE-6294-2EE577F6FED4}"/>
              </a:ext>
            </a:extLst>
          </p:cNvPr>
          <p:cNvCxnSpPr>
            <a:cxnSpLocks/>
          </p:cNvCxnSpPr>
          <p:nvPr/>
        </p:nvCxnSpPr>
        <p:spPr>
          <a:xfrm>
            <a:off x="6235006" y="4616666"/>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164A95E4-35FF-0BCE-6B66-5D91F4F111B9}"/>
              </a:ext>
            </a:extLst>
          </p:cNvPr>
          <p:cNvCxnSpPr>
            <a:cxnSpLocks/>
          </p:cNvCxnSpPr>
          <p:nvPr/>
        </p:nvCxnSpPr>
        <p:spPr>
          <a:xfrm>
            <a:off x="6235006" y="5270512"/>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585B9436-3D7E-5BD6-AC12-B42AF08669DF}"/>
              </a:ext>
            </a:extLst>
          </p:cNvPr>
          <p:cNvCxnSpPr>
            <a:cxnSpLocks/>
          </p:cNvCxnSpPr>
          <p:nvPr/>
        </p:nvCxnSpPr>
        <p:spPr>
          <a:xfrm>
            <a:off x="357704" y="4616666"/>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AAC2624A-4298-6D32-8FEF-D2A0AC144C30}"/>
              </a:ext>
            </a:extLst>
          </p:cNvPr>
          <p:cNvCxnSpPr>
            <a:cxnSpLocks/>
          </p:cNvCxnSpPr>
          <p:nvPr/>
        </p:nvCxnSpPr>
        <p:spPr>
          <a:xfrm>
            <a:off x="357704" y="5270512"/>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D98D56E8-2687-3463-947D-4F179DF6D5E1}"/>
              </a:ext>
            </a:extLst>
          </p:cNvPr>
          <p:cNvSpPr txBox="1"/>
          <p:nvPr/>
        </p:nvSpPr>
        <p:spPr>
          <a:xfrm>
            <a:off x="10289056" y="5375193"/>
            <a:ext cx="1322547" cy="707886"/>
          </a:xfrm>
          <a:prstGeom prst="rect">
            <a:avLst/>
          </a:prstGeom>
          <a:noFill/>
        </p:spPr>
        <p:txBody>
          <a:bodyPr wrap="square" rtlCol="0">
            <a:spAutoFit/>
          </a:bodyPr>
          <a:lstStyle/>
          <a:p>
            <a:pPr algn="ctr"/>
            <a:r>
              <a:rPr kumimoji="1" lang="en-US" altLang="ja-JP" sz="2000" dirty="0">
                <a:solidFill>
                  <a:schemeClr val="accent1"/>
                </a:solidFill>
              </a:rPr>
              <a:t>6</a:t>
            </a:r>
            <a:r>
              <a:rPr kumimoji="1" lang="ja-JP" altLang="en-US" sz="2000" dirty="0">
                <a:solidFill>
                  <a:schemeClr val="accent1"/>
                </a:solidFill>
              </a:rPr>
              <a:t>往復で</a:t>
            </a:r>
            <a:endParaRPr kumimoji="1" lang="en-US" altLang="ja-JP" sz="2000" dirty="0">
              <a:solidFill>
                <a:schemeClr val="accent1"/>
              </a:solidFill>
            </a:endParaRPr>
          </a:p>
          <a:p>
            <a:pPr algn="ctr"/>
            <a:r>
              <a:rPr lang="en-US" altLang="ja-JP" sz="2000" dirty="0">
                <a:solidFill>
                  <a:schemeClr val="accent1"/>
                </a:solidFill>
              </a:rPr>
              <a:t>247.5</a:t>
            </a:r>
            <a:r>
              <a:rPr lang="ja-JP" altLang="en-US" sz="2000" dirty="0">
                <a:solidFill>
                  <a:schemeClr val="accent1"/>
                </a:solidFill>
              </a:rPr>
              <a:t>万円</a:t>
            </a:r>
            <a:endParaRPr kumimoji="1" lang="en-US" altLang="ja-JP" sz="2000" dirty="0">
              <a:solidFill>
                <a:schemeClr val="accent1"/>
              </a:solidFill>
            </a:endParaRPr>
          </a:p>
        </p:txBody>
      </p:sp>
      <p:sp>
        <p:nvSpPr>
          <p:cNvPr id="113" name="テキスト ボックス 112">
            <a:extLst>
              <a:ext uri="{FF2B5EF4-FFF2-40B4-BE49-F238E27FC236}">
                <a16:creationId xmlns:a16="http://schemas.microsoft.com/office/drawing/2014/main" id="{FDEECA29-0B12-DA27-AE5E-9FC3CA70B3FF}"/>
              </a:ext>
            </a:extLst>
          </p:cNvPr>
          <p:cNvSpPr txBox="1"/>
          <p:nvPr/>
        </p:nvSpPr>
        <p:spPr>
          <a:xfrm>
            <a:off x="4302995" y="5367447"/>
            <a:ext cx="1533970" cy="707886"/>
          </a:xfrm>
          <a:prstGeom prst="rect">
            <a:avLst/>
          </a:prstGeom>
          <a:noFill/>
        </p:spPr>
        <p:txBody>
          <a:bodyPr wrap="square" rtlCol="0">
            <a:spAutoFit/>
          </a:bodyPr>
          <a:lstStyle/>
          <a:p>
            <a:pPr algn="ctr"/>
            <a:r>
              <a:rPr kumimoji="1" lang="en-US" altLang="ja-JP" sz="2000" dirty="0">
                <a:solidFill>
                  <a:schemeClr val="accent1"/>
                </a:solidFill>
              </a:rPr>
              <a:t>4</a:t>
            </a:r>
            <a:r>
              <a:rPr kumimoji="1" lang="ja-JP" altLang="en-US" sz="2000" dirty="0">
                <a:solidFill>
                  <a:schemeClr val="accent1"/>
                </a:solidFill>
              </a:rPr>
              <a:t>往復で</a:t>
            </a:r>
            <a:endParaRPr kumimoji="1" lang="en-US" altLang="ja-JP" sz="2000" dirty="0">
              <a:solidFill>
                <a:schemeClr val="accent1"/>
              </a:solidFill>
            </a:endParaRPr>
          </a:p>
          <a:p>
            <a:pPr algn="ctr"/>
            <a:r>
              <a:rPr lang="en-US" altLang="ja-JP" sz="2000" dirty="0">
                <a:solidFill>
                  <a:schemeClr val="accent1"/>
                </a:solidFill>
              </a:rPr>
              <a:t>475.64</a:t>
            </a:r>
            <a:r>
              <a:rPr lang="ja-JP" altLang="en-US" sz="2000" dirty="0">
                <a:solidFill>
                  <a:schemeClr val="accent1"/>
                </a:solidFill>
              </a:rPr>
              <a:t>万円</a:t>
            </a:r>
            <a:endParaRPr kumimoji="1" lang="en-US" altLang="ja-JP" sz="2000" dirty="0">
              <a:solidFill>
                <a:schemeClr val="accent1"/>
              </a:solidFill>
            </a:endParaRPr>
          </a:p>
        </p:txBody>
      </p:sp>
      <p:sp>
        <p:nvSpPr>
          <p:cNvPr id="114" name="テキスト ボックス 113">
            <a:extLst>
              <a:ext uri="{FF2B5EF4-FFF2-40B4-BE49-F238E27FC236}">
                <a16:creationId xmlns:a16="http://schemas.microsoft.com/office/drawing/2014/main" id="{CE763130-2A30-15DF-5ECE-972A8EEA5BE9}"/>
              </a:ext>
            </a:extLst>
          </p:cNvPr>
          <p:cNvSpPr txBox="1"/>
          <p:nvPr/>
        </p:nvSpPr>
        <p:spPr>
          <a:xfrm>
            <a:off x="6863549" y="5411932"/>
            <a:ext cx="1191531" cy="338544"/>
          </a:xfrm>
          <a:prstGeom prst="rect">
            <a:avLst/>
          </a:prstGeom>
          <a:noFill/>
        </p:spPr>
        <p:txBody>
          <a:bodyPr wrap="square" rtlCol="0">
            <a:spAutoFit/>
          </a:bodyPr>
          <a:lstStyle/>
          <a:p>
            <a:pPr algn="ctr"/>
            <a:r>
              <a:rPr kumimoji="1" lang="ja-JP" altLang="en-US" sz="1600" dirty="0"/>
              <a:t>（</a:t>
            </a:r>
            <a:r>
              <a:rPr kumimoji="1" lang="en-US" altLang="ja-JP" sz="1600" dirty="0"/>
              <a:t>1</a:t>
            </a:r>
            <a:r>
              <a:rPr kumimoji="1" lang="ja-JP" altLang="en-US" sz="1600" dirty="0"/>
              <a:t>往復）</a:t>
            </a:r>
            <a:endParaRPr kumimoji="1" lang="en-US" altLang="ja-JP" sz="1600" dirty="0"/>
          </a:p>
        </p:txBody>
      </p:sp>
      <p:sp>
        <p:nvSpPr>
          <p:cNvPr id="115" name="テキスト ボックス 114">
            <a:extLst>
              <a:ext uri="{FF2B5EF4-FFF2-40B4-BE49-F238E27FC236}">
                <a16:creationId xmlns:a16="http://schemas.microsoft.com/office/drawing/2014/main" id="{E397C70F-2133-8AC2-1C11-62E94F1360BF}"/>
              </a:ext>
            </a:extLst>
          </p:cNvPr>
          <p:cNvSpPr txBox="1"/>
          <p:nvPr/>
        </p:nvSpPr>
        <p:spPr>
          <a:xfrm>
            <a:off x="2212258" y="1742224"/>
            <a:ext cx="2057581" cy="400110"/>
          </a:xfrm>
          <a:prstGeom prst="rect">
            <a:avLst/>
          </a:prstGeom>
          <a:noFill/>
        </p:spPr>
        <p:txBody>
          <a:bodyPr wrap="square" rtlCol="0">
            <a:spAutoFit/>
          </a:bodyPr>
          <a:lstStyle/>
          <a:p>
            <a:pPr algn="r"/>
            <a:r>
              <a:rPr kumimoji="1" lang="en-US" altLang="ja-JP" sz="2000" b="1" dirty="0"/>
              <a:t>440.4 </a:t>
            </a:r>
            <a:r>
              <a:rPr kumimoji="1" lang="en-US" altLang="ja-JP" sz="2000" dirty="0"/>
              <a:t>[</a:t>
            </a:r>
            <a:r>
              <a:rPr kumimoji="1" lang="ja-JP" altLang="en-US" sz="2000" dirty="0"/>
              <a:t>円</a:t>
            </a:r>
            <a:r>
              <a:rPr kumimoji="1" lang="en-US" altLang="ja-JP" sz="2000" dirty="0"/>
              <a:t>/Nm3] </a:t>
            </a:r>
          </a:p>
        </p:txBody>
      </p:sp>
      <p:sp>
        <p:nvSpPr>
          <p:cNvPr id="116" name="テキスト ボックス 115">
            <a:extLst>
              <a:ext uri="{FF2B5EF4-FFF2-40B4-BE49-F238E27FC236}">
                <a16:creationId xmlns:a16="http://schemas.microsoft.com/office/drawing/2014/main" id="{EA4410BB-0C95-6484-3AC0-7C7A2A41BEA4}"/>
              </a:ext>
            </a:extLst>
          </p:cNvPr>
          <p:cNvSpPr txBox="1"/>
          <p:nvPr/>
        </p:nvSpPr>
        <p:spPr>
          <a:xfrm>
            <a:off x="8131278" y="1742224"/>
            <a:ext cx="2040256" cy="400110"/>
          </a:xfrm>
          <a:prstGeom prst="rect">
            <a:avLst/>
          </a:prstGeom>
          <a:noFill/>
        </p:spPr>
        <p:txBody>
          <a:bodyPr wrap="square" rtlCol="0">
            <a:spAutoFit/>
          </a:bodyPr>
          <a:lstStyle/>
          <a:p>
            <a:pPr algn="r"/>
            <a:r>
              <a:rPr kumimoji="1" lang="en-US" altLang="ja-JP" sz="2000" b="1" dirty="0"/>
              <a:t>687.5 </a:t>
            </a:r>
            <a:r>
              <a:rPr kumimoji="1" lang="en-US" altLang="ja-JP" sz="2000" dirty="0"/>
              <a:t>[</a:t>
            </a:r>
            <a:r>
              <a:rPr kumimoji="1" lang="ja-JP" altLang="en-US" sz="2000" dirty="0"/>
              <a:t>円</a:t>
            </a:r>
            <a:r>
              <a:rPr kumimoji="1" lang="en-US" altLang="ja-JP" sz="2000" dirty="0"/>
              <a:t>/Nm3]</a:t>
            </a:r>
          </a:p>
        </p:txBody>
      </p:sp>
      <p:sp>
        <p:nvSpPr>
          <p:cNvPr id="117" name="テキスト ボックス 116">
            <a:extLst>
              <a:ext uri="{FF2B5EF4-FFF2-40B4-BE49-F238E27FC236}">
                <a16:creationId xmlns:a16="http://schemas.microsoft.com/office/drawing/2014/main" id="{139BA6FF-F2B2-803C-F280-158B9E05085C}"/>
              </a:ext>
            </a:extLst>
          </p:cNvPr>
          <p:cNvSpPr txBox="1"/>
          <p:nvPr/>
        </p:nvSpPr>
        <p:spPr>
          <a:xfrm>
            <a:off x="436361" y="1742224"/>
            <a:ext cx="1600282" cy="400110"/>
          </a:xfrm>
          <a:prstGeom prst="rect">
            <a:avLst/>
          </a:prstGeom>
          <a:noFill/>
        </p:spPr>
        <p:txBody>
          <a:bodyPr wrap="square" rtlCol="0">
            <a:spAutoFit/>
          </a:bodyPr>
          <a:lstStyle/>
          <a:p>
            <a:r>
              <a:rPr kumimoji="1" lang="ja-JP" altLang="en-US" sz="2000" dirty="0"/>
              <a:t>単価</a:t>
            </a:r>
            <a:endParaRPr kumimoji="1" lang="en-US" altLang="ja-JP" sz="2000" dirty="0"/>
          </a:p>
        </p:txBody>
      </p:sp>
      <p:sp>
        <p:nvSpPr>
          <p:cNvPr id="118" name="テキスト ボックス 117">
            <a:extLst>
              <a:ext uri="{FF2B5EF4-FFF2-40B4-BE49-F238E27FC236}">
                <a16:creationId xmlns:a16="http://schemas.microsoft.com/office/drawing/2014/main" id="{4B5DD4DE-88C1-158C-C2D7-7E95E29A887C}"/>
              </a:ext>
            </a:extLst>
          </p:cNvPr>
          <p:cNvSpPr txBox="1"/>
          <p:nvPr/>
        </p:nvSpPr>
        <p:spPr>
          <a:xfrm>
            <a:off x="6459194" y="1742224"/>
            <a:ext cx="1600282" cy="400110"/>
          </a:xfrm>
          <a:prstGeom prst="rect">
            <a:avLst/>
          </a:prstGeom>
          <a:noFill/>
        </p:spPr>
        <p:txBody>
          <a:bodyPr wrap="square" rtlCol="0">
            <a:spAutoFit/>
          </a:bodyPr>
          <a:lstStyle/>
          <a:p>
            <a:r>
              <a:rPr kumimoji="1" lang="ja-JP" altLang="en-US" sz="2000" dirty="0"/>
              <a:t>単価</a:t>
            </a:r>
            <a:endParaRPr kumimoji="1" lang="en-US" altLang="ja-JP" sz="2000" dirty="0"/>
          </a:p>
        </p:txBody>
      </p:sp>
      <p:sp>
        <p:nvSpPr>
          <p:cNvPr id="119" name="テキスト ボックス 118">
            <a:extLst>
              <a:ext uri="{FF2B5EF4-FFF2-40B4-BE49-F238E27FC236}">
                <a16:creationId xmlns:a16="http://schemas.microsoft.com/office/drawing/2014/main" id="{4820EF94-D04F-C760-4D3C-A4AD225DCFDD}"/>
              </a:ext>
            </a:extLst>
          </p:cNvPr>
          <p:cNvSpPr txBox="1"/>
          <p:nvPr/>
        </p:nvSpPr>
        <p:spPr>
          <a:xfrm>
            <a:off x="4381665" y="1773002"/>
            <a:ext cx="1600282" cy="338554"/>
          </a:xfrm>
          <a:prstGeom prst="rect">
            <a:avLst/>
          </a:prstGeom>
          <a:noFill/>
        </p:spPr>
        <p:txBody>
          <a:bodyPr wrap="square" rtlCol="0">
            <a:spAutoFit/>
          </a:bodyPr>
          <a:lstStyle/>
          <a:p>
            <a:r>
              <a:rPr kumimoji="1" lang="ja-JP" altLang="en-US" sz="1600" dirty="0"/>
              <a:t>合計費</a:t>
            </a:r>
            <a:r>
              <a:rPr kumimoji="1" lang="en-US" altLang="ja-JP" sz="1600" dirty="0"/>
              <a:t>/</a:t>
            </a:r>
            <a:r>
              <a:rPr kumimoji="1" lang="ja-JP" altLang="en-US" sz="1600" dirty="0"/>
              <a:t>積載量</a:t>
            </a:r>
            <a:endParaRPr kumimoji="1" lang="en-US" altLang="ja-JP" sz="1600" dirty="0"/>
          </a:p>
        </p:txBody>
      </p:sp>
      <p:sp>
        <p:nvSpPr>
          <p:cNvPr id="120" name="テキスト ボックス 119">
            <a:extLst>
              <a:ext uri="{FF2B5EF4-FFF2-40B4-BE49-F238E27FC236}">
                <a16:creationId xmlns:a16="http://schemas.microsoft.com/office/drawing/2014/main" id="{780ED1F6-C923-81D9-6C90-E37422A38093}"/>
              </a:ext>
            </a:extLst>
          </p:cNvPr>
          <p:cNvSpPr txBox="1"/>
          <p:nvPr/>
        </p:nvSpPr>
        <p:spPr>
          <a:xfrm>
            <a:off x="10270493" y="1773002"/>
            <a:ext cx="1600282" cy="338554"/>
          </a:xfrm>
          <a:prstGeom prst="rect">
            <a:avLst/>
          </a:prstGeom>
          <a:noFill/>
        </p:spPr>
        <p:txBody>
          <a:bodyPr wrap="square" rtlCol="0">
            <a:spAutoFit/>
          </a:bodyPr>
          <a:lstStyle/>
          <a:p>
            <a:r>
              <a:rPr kumimoji="1" lang="ja-JP" altLang="en-US" sz="1600" dirty="0"/>
              <a:t>合計費</a:t>
            </a:r>
            <a:r>
              <a:rPr kumimoji="1" lang="en-US" altLang="ja-JP" sz="1600" dirty="0"/>
              <a:t>/</a:t>
            </a:r>
            <a:r>
              <a:rPr kumimoji="1" lang="ja-JP" altLang="en-US" sz="1600" dirty="0"/>
              <a:t>積載量</a:t>
            </a:r>
            <a:endParaRPr kumimoji="1" lang="en-US" altLang="ja-JP" sz="1600" dirty="0"/>
          </a:p>
        </p:txBody>
      </p:sp>
      <p:cxnSp>
        <p:nvCxnSpPr>
          <p:cNvPr id="6" name="直線コネクタ 5">
            <a:extLst>
              <a:ext uri="{FF2B5EF4-FFF2-40B4-BE49-F238E27FC236}">
                <a16:creationId xmlns:a16="http://schemas.microsoft.com/office/drawing/2014/main" id="{56048399-4C05-276B-42D9-437ECDCD0D04}"/>
              </a:ext>
            </a:extLst>
          </p:cNvPr>
          <p:cNvCxnSpPr>
            <a:cxnSpLocks/>
          </p:cNvCxnSpPr>
          <p:nvPr/>
        </p:nvCxnSpPr>
        <p:spPr>
          <a:xfrm>
            <a:off x="10110769" y="2241646"/>
            <a:ext cx="0" cy="3735196"/>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B57302A-A319-8E4C-75F3-B4D61CE65B16}"/>
              </a:ext>
            </a:extLst>
          </p:cNvPr>
          <p:cNvCxnSpPr>
            <a:cxnSpLocks/>
          </p:cNvCxnSpPr>
          <p:nvPr/>
        </p:nvCxnSpPr>
        <p:spPr>
          <a:xfrm>
            <a:off x="8225552" y="2241646"/>
            <a:ext cx="0" cy="3735196"/>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4ED3642-EADE-7CB0-3B6F-2D8FA2EEB5B0}"/>
              </a:ext>
            </a:extLst>
          </p:cNvPr>
          <p:cNvCxnSpPr>
            <a:cxnSpLocks/>
          </p:cNvCxnSpPr>
          <p:nvPr/>
        </p:nvCxnSpPr>
        <p:spPr>
          <a:xfrm>
            <a:off x="4157337" y="2241646"/>
            <a:ext cx="0" cy="3735196"/>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D4D0037-2592-E3A8-E0C0-9134244F6D39}"/>
              </a:ext>
            </a:extLst>
          </p:cNvPr>
          <p:cNvCxnSpPr>
            <a:cxnSpLocks/>
          </p:cNvCxnSpPr>
          <p:nvPr/>
        </p:nvCxnSpPr>
        <p:spPr>
          <a:xfrm>
            <a:off x="2272120" y="2241646"/>
            <a:ext cx="0" cy="3735196"/>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 name="タイトル 3">
            <a:extLst>
              <a:ext uri="{FF2B5EF4-FFF2-40B4-BE49-F238E27FC236}">
                <a16:creationId xmlns:a16="http://schemas.microsoft.com/office/drawing/2014/main" id="{C7FF6FC3-BF16-923A-A096-53D4A529265C}"/>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a:t>
            </a:r>
            <a:r>
              <a:rPr lang="ja-JP" altLang="en-US" sz="1600" dirty="0"/>
              <a:t>トレーラ</a:t>
            </a:r>
          </a:p>
        </p:txBody>
      </p:sp>
    </p:spTree>
    <p:extLst>
      <p:ext uri="{BB962C8B-B14F-4D97-AF65-F5344CB8AC3E}">
        <p14:creationId xmlns:p14="http://schemas.microsoft.com/office/powerpoint/2010/main" val="3887618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3488D9C-6366-7A06-D6FE-2BCF304FE08E}"/>
              </a:ext>
            </a:extLst>
          </p:cNvPr>
          <p:cNvPicPr>
            <a:picLocks noChangeAspect="1"/>
          </p:cNvPicPr>
          <p:nvPr/>
        </p:nvPicPr>
        <p:blipFill>
          <a:blip r:embed="rId2"/>
          <a:stretch>
            <a:fillRect/>
          </a:stretch>
        </p:blipFill>
        <p:spPr>
          <a:xfrm>
            <a:off x="2214982" y="1312499"/>
            <a:ext cx="3076966" cy="3595808"/>
          </a:xfrm>
          <a:prstGeom prst="rect">
            <a:avLst/>
          </a:prstGeom>
        </p:spPr>
      </p:pic>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29</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46494"/>
            <a:ext cx="9874329" cy="528333"/>
          </a:xfrm>
        </p:spPr>
        <p:txBody>
          <a:bodyPr/>
          <a:lstStyle/>
          <a:p>
            <a:r>
              <a:rPr kumimoji="1" lang="ja-JP" altLang="en-US" sz="3600" dirty="0"/>
              <a:t>トレーラー受入設備図面</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9" name="テキスト ボックス 8">
            <a:extLst>
              <a:ext uri="{FF2B5EF4-FFF2-40B4-BE49-F238E27FC236}">
                <a16:creationId xmlns:a16="http://schemas.microsoft.com/office/drawing/2014/main" id="{B6369C83-7267-2DE3-141E-E7DC042A8FB6}"/>
              </a:ext>
            </a:extLst>
          </p:cNvPr>
          <p:cNvSpPr txBox="1"/>
          <p:nvPr/>
        </p:nvSpPr>
        <p:spPr>
          <a:xfrm rot="16200000">
            <a:off x="1699477" y="2818726"/>
            <a:ext cx="1161375" cy="369332"/>
          </a:xfrm>
          <a:prstGeom prst="rect">
            <a:avLst/>
          </a:prstGeom>
          <a:solidFill>
            <a:schemeClr val="bg1"/>
          </a:solidFill>
        </p:spPr>
        <p:txBody>
          <a:bodyPr wrap="square" rtlCol="0">
            <a:spAutoFit/>
          </a:bodyPr>
          <a:lstStyle/>
          <a:p>
            <a:pPr algn="ctr"/>
            <a:r>
              <a:rPr kumimoji="1" lang="en-US" altLang="ja-JP" dirty="0"/>
              <a:t>13,800</a:t>
            </a:r>
            <a:endParaRPr kumimoji="1" lang="ja-JP" altLang="en-US" dirty="0"/>
          </a:p>
        </p:txBody>
      </p:sp>
      <p:pic>
        <p:nvPicPr>
          <p:cNvPr id="14" name="図 13">
            <a:extLst>
              <a:ext uri="{FF2B5EF4-FFF2-40B4-BE49-F238E27FC236}">
                <a16:creationId xmlns:a16="http://schemas.microsoft.com/office/drawing/2014/main" id="{B7720CBC-CE2F-4012-B045-99B88282CA7B}"/>
              </a:ext>
            </a:extLst>
          </p:cNvPr>
          <p:cNvPicPr>
            <a:picLocks noChangeAspect="1"/>
          </p:cNvPicPr>
          <p:nvPr/>
        </p:nvPicPr>
        <p:blipFill>
          <a:blip r:embed="rId3"/>
          <a:stretch>
            <a:fillRect/>
          </a:stretch>
        </p:blipFill>
        <p:spPr>
          <a:xfrm rot="16200000">
            <a:off x="5569194" y="2211184"/>
            <a:ext cx="4062114" cy="1829105"/>
          </a:xfrm>
          <a:prstGeom prst="rect">
            <a:avLst/>
          </a:prstGeom>
        </p:spPr>
      </p:pic>
      <p:sp>
        <p:nvSpPr>
          <p:cNvPr id="16" name="テキスト ボックス 15">
            <a:extLst>
              <a:ext uri="{FF2B5EF4-FFF2-40B4-BE49-F238E27FC236}">
                <a16:creationId xmlns:a16="http://schemas.microsoft.com/office/drawing/2014/main" id="{2F88DC3A-8709-D411-A4ED-C89FFBF66D4F}"/>
              </a:ext>
            </a:extLst>
          </p:cNvPr>
          <p:cNvSpPr txBox="1"/>
          <p:nvPr/>
        </p:nvSpPr>
        <p:spPr>
          <a:xfrm>
            <a:off x="6922494" y="1202983"/>
            <a:ext cx="1161375" cy="254361"/>
          </a:xfrm>
          <a:prstGeom prst="rect">
            <a:avLst/>
          </a:prstGeom>
          <a:solidFill>
            <a:schemeClr val="bg1"/>
          </a:solidFill>
        </p:spPr>
        <p:txBody>
          <a:bodyPr wrap="square" rtlCol="0">
            <a:spAutoFit/>
          </a:bodyPr>
          <a:lstStyle/>
          <a:p>
            <a:pPr algn="ctr"/>
            <a:r>
              <a:rPr lang="en-US" altLang="ja-JP" sz="1400" dirty="0"/>
              <a:t>4</a:t>
            </a:r>
            <a:r>
              <a:rPr kumimoji="1" lang="en-US" altLang="ja-JP" sz="1400" dirty="0"/>
              <a:t>,100</a:t>
            </a:r>
            <a:endParaRPr kumimoji="1" lang="ja-JP" altLang="en-US" sz="1400" dirty="0"/>
          </a:p>
        </p:txBody>
      </p:sp>
      <p:sp>
        <p:nvSpPr>
          <p:cNvPr id="17" name="テキスト ボックス 16">
            <a:extLst>
              <a:ext uri="{FF2B5EF4-FFF2-40B4-BE49-F238E27FC236}">
                <a16:creationId xmlns:a16="http://schemas.microsoft.com/office/drawing/2014/main" id="{6E832D5C-42EB-8481-985D-A94FED2A9456}"/>
              </a:ext>
            </a:extLst>
          </p:cNvPr>
          <p:cNvSpPr txBox="1"/>
          <p:nvPr/>
        </p:nvSpPr>
        <p:spPr>
          <a:xfrm rot="16200000">
            <a:off x="7846502" y="2800503"/>
            <a:ext cx="959814" cy="369332"/>
          </a:xfrm>
          <a:prstGeom prst="rect">
            <a:avLst/>
          </a:prstGeom>
          <a:solidFill>
            <a:schemeClr val="bg1"/>
          </a:solidFill>
        </p:spPr>
        <p:txBody>
          <a:bodyPr wrap="square" rtlCol="0">
            <a:spAutoFit/>
          </a:bodyPr>
          <a:lstStyle/>
          <a:p>
            <a:pPr algn="ctr"/>
            <a:r>
              <a:rPr kumimoji="1" lang="en-US" altLang="ja-JP" dirty="0"/>
              <a:t>13,800</a:t>
            </a:r>
            <a:endParaRPr kumimoji="1" lang="ja-JP" altLang="en-US" dirty="0"/>
          </a:p>
        </p:txBody>
      </p:sp>
      <p:sp>
        <p:nvSpPr>
          <p:cNvPr id="18" name="テキスト ボックス 17">
            <a:extLst>
              <a:ext uri="{FF2B5EF4-FFF2-40B4-BE49-F238E27FC236}">
                <a16:creationId xmlns:a16="http://schemas.microsoft.com/office/drawing/2014/main" id="{91E0AB9F-D4EC-2F0C-B790-2EE67CFCB360}"/>
              </a:ext>
            </a:extLst>
          </p:cNvPr>
          <p:cNvSpPr txBox="1"/>
          <p:nvPr/>
        </p:nvSpPr>
        <p:spPr>
          <a:xfrm>
            <a:off x="6922493" y="4671357"/>
            <a:ext cx="1161375" cy="369332"/>
          </a:xfrm>
          <a:prstGeom prst="rect">
            <a:avLst/>
          </a:prstGeom>
          <a:solidFill>
            <a:schemeClr val="bg1"/>
          </a:solidFill>
        </p:spPr>
        <p:txBody>
          <a:bodyPr wrap="square" rtlCol="0">
            <a:spAutoFit/>
          </a:bodyPr>
          <a:lstStyle/>
          <a:p>
            <a:pPr algn="ctr"/>
            <a:r>
              <a:rPr lang="en-US" altLang="ja-JP" dirty="0"/>
              <a:t>4</a:t>
            </a:r>
            <a:r>
              <a:rPr kumimoji="1" lang="en-US" altLang="ja-JP" dirty="0"/>
              <a:t>,400</a:t>
            </a:r>
            <a:endParaRPr kumimoji="1" lang="ja-JP" altLang="en-US" dirty="0"/>
          </a:p>
        </p:txBody>
      </p:sp>
      <p:sp>
        <p:nvSpPr>
          <p:cNvPr id="19" name="正方形/長方形 18">
            <a:extLst>
              <a:ext uri="{FF2B5EF4-FFF2-40B4-BE49-F238E27FC236}">
                <a16:creationId xmlns:a16="http://schemas.microsoft.com/office/drawing/2014/main" id="{F298AAE2-3AF2-BC0A-0F9C-F48788E6C024}"/>
              </a:ext>
            </a:extLst>
          </p:cNvPr>
          <p:cNvSpPr/>
          <p:nvPr/>
        </p:nvSpPr>
        <p:spPr>
          <a:xfrm>
            <a:off x="501321" y="1314804"/>
            <a:ext cx="1244477" cy="41483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平面図</a:t>
            </a:r>
            <a:endParaRPr kumimoji="1" lang="ja-JP" altLang="en-US" b="1" dirty="0"/>
          </a:p>
        </p:txBody>
      </p:sp>
      <p:sp>
        <p:nvSpPr>
          <p:cNvPr id="20" name="正方形/長方形 19">
            <a:extLst>
              <a:ext uri="{FF2B5EF4-FFF2-40B4-BE49-F238E27FC236}">
                <a16:creationId xmlns:a16="http://schemas.microsoft.com/office/drawing/2014/main" id="{3B9F49D5-E1A1-E276-E79A-B8219A1B8DAF}"/>
              </a:ext>
            </a:extLst>
          </p:cNvPr>
          <p:cNvSpPr/>
          <p:nvPr/>
        </p:nvSpPr>
        <p:spPr>
          <a:xfrm>
            <a:off x="501321" y="5324070"/>
            <a:ext cx="1244477" cy="41483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立面図</a:t>
            </a:r>
            <a:endParaRPr kumimoji="1" lang="ja-JP" altLang="en-US" b="1" dirty="0"/>
          </a:p>
        </p:txBody>
      </p:sp>
      <p:sp>
        <p:nvSpPr>
          <p:cNvPr id="21" name="正方形/長方形 20">
            <a:extLst>
              <a:ext uri="{FF2B5EF4-FFF2-40B4-BE49-F238E27FC236}">
                <a16:creationId xmlns:a16="http://schemas.microsoft.com/office/drawing/2014/main" id="{CBD1AE01-AB1C-A361-6449-D0F0499A7048}"/>
              </a:ext>
            </a:extLst>
          </p:cNvPr>
          <p:cNvSpPr/>
          <p:nvPr/>
        </p:nvSpPr>
        <p:spPr>
          <a:xfrm>
            <a:off x="8634989" y="1277839"/>
            <a:ext cx="1244477" cy="41483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側面図</a:t>
            </a:r>
            <a:endParaRPr kumimoji="1" lang="ja-JP" altLang="en-US" b="1" dirty="0"/>
          </a:p>
        </p:txBody>
      </p:sp>
      <p:sp>
        <p:nvSpPr>
          <p:cNvPr id="22" name="テキスト ボックス 21">
            <a:extLst>
              <a:ext uri="{FF2B5EF4-FFF2-40B4-BE49-F238E27FC236}">
                <a16:creationId xmlns:a16="http://schemas.microsoft.com/office/drawing/2014/main" id="{CFC15F41-FC20-B238-4DAC-935848949A16}"/>
              </a:ext>
            </a:extLst>
          </p:cNvPr>
          <p:cNvSpPr txBox="1"/>
          <p:nvPr/>
        </p:nvSpPr>
        <p:spPr>
          <a:xfrm>
            <a:off x="545442" y="1820087"/>
            <a:ext cx="1156233" cy="369332"/>
          </a:xfrm>
          <a:prstGeom prst="rect">
            <a:avLst/>
          </a:prstGeom>
          <a:solidFill>
            <a:schemeClr val="bg1"/>
          </a:solidFill>
        </p:spPr>
        <p:txBody>
          <a:bodyPr wrap="square" rtlCol="0">
            <a:spAutoFit/>
          </a:bodyPr>
          <a:lstStyle/>
          <a:p>
            <a:pPr algn="ctr"/>
            <a:r>
              <a:rPr lang="ja-JP" altLang="en-US" b="1" dirty="0"/>
              <a:t>（</a:t>
            </a:r>
            <a:r>
              <a:rPr lang="en-US" altLang="ja-JP" b="1" dirty="0"/>
              <a:t>2</a:t>
            </a:r>
            <a:r>
              <a:rPr lang="ja-JP" altLang="en-US" b="1" dirty="0"/>
              <a:t>台）</a:t>
            </a:r>
            <a:endParaRPr kumimoji="1" lang="ja-JP" altLang="en-US" b="1" dirty="0"/>
          </a:p>
        </p:txBody>
      </p:sp>
      <p:sp>
        <p:nvSpPr>
          <p:cNvPr id="5" name="タイトル 3">
            <a:extLst>
              <a:ext uri="{FF2B5EF4-FFF2-40B4-BE49-F238E27FC236}">
                <a16:creationId xmlns:a16="http://schemas.microsoft.com/office/drawing/2014/main" id="{CF6BE236-C3DA-5868-38D4-DD11C819F98A}"/>
              </a:ext>
            </a:extLst>
          </p:cNvPr>
          <p:cNvSpPr txBox="1">
            <a:spLocks/>
          </p:cNvSpPr>
          <p:nvPr/>
        </p:nvSpPr>
        <p:spPr>
          <a:xfrm>
            <a:off x="1684580" y="286853"/>
            <a:ext cx="2786201" cy="261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a:t>
            </a:r>
            <a:r>
              <a:rPr lang="ja-JP" altLang="en-US" sz="1600" dirty="0"/>
              <a:t>トレーラ</a:t>
            </a:r>
          </a:p>
        </p:txBody>
      </p:sp>
      <p:pic>
        <p:nvPicPr>
          <p:cNvPr id="15" name="図 14">
            <a:extLst>
              <a:ext uri="{FF2B5EF4-FFF2-40B4-BE49-F238E27FC236}">
                <a16:creationId xmlns:a16="http://schemas.microsoft.com/office/drawing/2014/main" id="{008258E5-EEC0-FE71-AA25-A8AD5870CC6C}"/>
              </a:ext>
            </a:extLst>
          </p:cNvPr>
          <p:cNvPicPr>
            <a:picLocks noChangeAspect="1"/>
          </p:cNvPicPr>
          <p:nvPr/>
        </p:nvPicPr>
        <p:blipFill>
          <a:blip r:embed="rId4"/>
          <a:stretch>
            <a:fillRect/>
          </a:stretch>
        </p:blipFill>
        <p:spPr>
          <a:xfrm>
            <a:off x="2751715" y="4984806"/>
            <a:ext cx="2428097" cy="1307437"/>
          </a:xfrm>
          <a:prstGeom prst="rect">
            <a:avLst/>
          </a:prstGeom>
        </p:spPr>
      </p:pic>
      <p:sp>
        <p:nvSpPr>
          <p:cNvPr id="10" name="テキスト ボックス 9">
            <a:extLst>
              <a:ext uri="{FF2B5EF4-FFF2-40B4-BE49-F238E27FC236}">
                <a16:creationId xmlns:a16="http://schemas.microsoft.com/office/drawing/2014/main" id="{60EF646A-D233-9135-9A7C-86768E711581}"/>
              </a:ext>
            </a:extLst>
          </p:cNvPr>
          <p:cNvSpPr txBox="1"/>
          <p:nvPr/>
        </p:nvSpPr>
        <p:spPr>
          <a:xfrm>
            <a:off x="3193269" y="4548879"/>
            <a:ext cx="1277512" cy="369332"/>
          </a:xfrm>
          <a:prstGeom prst="rect">
            <a:avLst/>
          </a:prstGeom>
          <a:solidFill>
            <a:schemeClr val="bg1"/>
          </a:solidFill>
        </p:spPr>
        <p:txBody>
          <a:bodyPr wrap="square" rtlCol="0">
            <a:spAutoFit/>
          </a:bodyPr>
          <a:lstStyle/>
          <a:p>
            <a:pPr algn="ctr"/>
            <a:r>
              <a:rPr lang="en-US" altLang="ja-JP" dirty="0"/>
              <a:t>9</a:t>
            </a:r>
            <a:r>
              <a:rPr kumimoji="1" lang="en-US" altLang="ja-JP" dirty="0"/>
              <a:t>,000</a:t>
            </a:r>
            <a:endParaRPr kumimoji="1" lang="ja-JP" altLang="en-US" dirty="0"/>
          </a:p>
        </p:txBody>
      </p:sp>
      <p:sp>
        <p:nvSpPr>
          <p:cNvPr id="13" name="テキスト ボックス 12">
            <a:extLst>
              <a:ext uri="{FF2B5EF4-FFF2-40B4-BE49-F238E27FC236}">
                <a16:creationId xmlns:a16="http://schemas.microsoft.com/office/drawing/2014/main" id="{EA19E485-CD79-EC06-1EA4-5296B08069F4}"/>
              </a:ext>
            </a:extLst>
          </p:cNvPr>
          <p:cNvSpPr txBox="1"/>
          <p:nvPr/>
        </p:nvSpPr>
        <p:spPr>
          <a:xfrm rot="16200000">
            <a:off x="4576128" y="5304329"/>
            <a:ext cx="1161375" cy="369332"/>
          </a:xfrm>
          <a:prstGeom prst="rect">
            <a:avLst/>
          </a:prstGeom>
          <a:solidFill>
            <a:schemeClr val="bg1"/>
          </a:solidFill>
        </p:spPr>
        <p:txBody>
          <a:bodyPr wrap="square" rtlCol="0">
            <a:spAutoFit/>
          </a:bodyPr>
          <a:lstStyle/>
          <a:p>
            <a:pPr algn="ctr"/>
            <a:r>
              <a:rPr lang="en-US" altLang="ja-JP" dirty="0"/>
              <a:t>4</a:t>
            </a:r>
            <a:r>
              <a:rPr kumimoji="1" lang="en-US" altLang="ja-JP" dirty="0"/>
              <a:t>,400</a:t>
            </a:r>
            <a:endParaRPr kumimoji="1" lang="ja-JP" altLang="en-US" dirty="0"/>
          </a:p>
        </p:txBody>
      </p:sp>
      <p:sp>
        <p:nvSpPr>
          <p:cNvPr id="12" name="テキスト ボックス 11">
            <a:extLst>
              <a:ext uri="{FF2B5EF4-FFF2-40B4-BE49-F238E27FC236}">
                <a16:creationId xmlns:a16="http://schemas.microsoft.com/office/drawing/2014/main" id="{B3CD17F8-D178-51C0-C5D5-97854E83A254}"/>
              </a:ext>
            </a:extLst>
          </p:cNvPr>
          <p:cNvSpPr txBox="1"/>
          <p:nvPr/>
        </p:nvSpPr>
        <p:spPr>
          <a:xfrm>
            <a:off x="3171244" y="6108677"/>
            <a:ext cx="1277512" cy="369332"/>
          </a:xfrm>
          <a:prstGeom prst="rect">
            <a:avLst/>
          </a:prstGeom>
          <a:solidFill>
            <a:schemeClr val="bg1"/>
          </a:solidFill>
        </p:spPr>
        <p:txBody>
          <a:bodyPr wrap="square" rtlCol="0">
            <a:spAutoFit/>
          </a:bodyPr>
          <a:lstStyle/>
          <a:p>
            <a:pPr algn="ctr"/>
            <a:r>
              <a:rPr kumimoji="1" lang="en-US" altLang="ja-JP" dirty="0"/>
              <a:t>9,000</a:t>
            </a:r>
            <a:endParaRPr kumimoji="1" lang="ja-JP" altLang="en-US" dirty="0"/>
          </a:p>
        </p:txBody>
      </p:sp>
    </p:spTree>
    <p:extLst>
      <p:ext uri="{BB962C8B-B14F-4D97-AF65-F5344CB8AC3E}">
        <p14:creationId xmlns:p14="http://schemas.microsoft.com/office/powerpoint/2010/main" val="14207767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吹き出し: 角を丸めた四角形 5">
            <a:extLst>
              <a:ext uri="{FF2B5EF4-FFF2-40B4-BE49-F238E27FC236}">
                <a16:creationId xmlns:a16="http://schemas.microsoft.com/office/drawing/2014/main" id="{0B6C8B2C-F0EC-1879-2C05-C2D9D492E7DF}"/>
              </a:ext>
            </a:extLst>
          </p:cNvPr>
          <p:cNvSpPr/>
          <p:nvPr/>
        </p:nvSpPr>
        <p:spPr>
          <a:xfrm>
            <a:off x="859519" y="3346031"/>
            <a:ext cx="10374642" cy="2248523"/>
          </a:xfrm>
          <a:prstGeom prst="wedgeRoundRectCallout">
            <a:avLst>
              <a:gd name="adj1" fmla="val -30598"/>
              <a:gd name="adj2" fmla="val -67876"/>
              <a:gd name="adj3" fmla="val 16667"/>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7CADCE70-8D51-2F91-06F8-4F985AF75C3E}"/>
              </a:ext>
            </a:extLst>
          </p:cNvPr>
          <p:cNvSpPr>
            <a:spLocks noGrp="1"/>
          </p:cNvSpPr>
          <p:nvPr>
            <p:ph type="sldNum" sz="quarter" idx="12"/>
          </p:nvPr>
        </p:nvSpPr>
        <p:spPr/>
        <p:txBody>
          <a:bodyPr/>
          <a:lstStyle/>
          <a:p>
            <a:fld id="{E83525A4-1698-4BE9-9D83-991637330835}" type="slidenum">
              <a:rPr kumimoji="1" lang="ja-JP" altLang="en-US" smtClean="0"/>
              <a:t>3</a:t>
            </a:fld>
            <a:endParaRPr kumimoji="1" lang="ja-JP" altLang="en-US"/>
          </a:p>
        </p:txBody>
      </p:sp>
      <p:sp>
        <p:nvSpPr>
          <p:cNvPr id="3" name="フッター プレースホルダー 2">
            <a:extLst>
              <a:ext uri="{FF2B5EF4-FFF2-40B4-BE49-F238E27FC236}">
                <a16:creationId xmlns:a16="http://schemas.microsoft.com/office/drawing/2014/main" id="{481445EB-1DD0-258B-732F-CD3CC139C9B3}"/>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A58E8DF7-A08C-23F8-DD63-8F2F7A4C3E91}"/>
              </a:ext>
            </a:extLst>
          </p:cNvPr>
          <p:cNvSpPr>
            <a:spLocks noGrp="1"/>
          </p:cNvSpPr>
          <p:nvPr>
            <p:ph type="ctrTitle"/>
          </p:nvPr>
        </p:nvSpPr>
        <p:spPr>
          <a:xfrm>
            <a:off x="1684581" y="479720"/>
            <a:ext cx="9874329" cy="647244"/>
          </a:xfrm>
        </p:spPr>
        <p:txBody>
          <a:bodyPr/>
          <a:lstStyle/>
          <a:p>
            <a:r>
              <a:rPr kumimoji="1" lang="ja-JP" altLang="en-US" sz="3600" dirty="0"/>
              <a:t>全体計画</a:t>
            </a:r>
          </a:p>
        </p:txBody>
      </p:sp>
      <p:sp>
        <p:nvSpPr>
          <p:cNvPr id="106" name="日付プレースホルダー 105">
            <a:extLst>
              <a:ext uri="{FF2B5EF4-FFF2-40B4-BE49-F238E27FC236}">
                <a16:creationId xmlns:a16="http://schemas.microsoft.com/office/drawing/2014/main" id="{A72CD54E-E98C-A068-1E45-F35B5291444D}"/>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516F9610-7624-241C-E49E-68F405F1D173}"/>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1. </a:t>
            </a:r>
            <a:r>
              <a:rPr lang="ja-JP" altLang="en-US" sz="1600" dirty="0"/>
              <a:t>全体概要</a:t>
            </a:r>
          </a:p>
        </p:txBody>
      </p:sp>
      <p:sp>
        <p:nvSpPr>
          <p:cNvPr id="12" name="フローチャート: 他ページ結合子 11">
            <a:extLst>
              <a:ext uri="{FF2B5EF4-FFF2-40B4-BE49-F238E27FC236}">
                <a16:creationId xmlns:a16="http://schemas.microsoft.com/office/drawing/2014/main" id="{A51963F3-72D5-A2EB-2C96-E1AD8C9B47BE}"/>
              </a:ext>
            </a:extLst>
          </p:cNvPr>
          <p:cNvSpPr/>
          <p:nvPr/>
        </p:nvSpPr>
        <p:spPr>
          <a:xfrm rot="16200000">
            <a:off x="1767818" y="362012"/>
            <a:ext cx="647243" cy="2979350"/>
          </a:xfrm>
          <a:prstGeom prst="flowChartOffpageConnector">
            <a:avLst/>
          </a:prstGeom>
          <a:solidFill>
            <a:srgbClr val="90D2E4"/>
          </a:solidFill>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2000" b="1" dirty="0"/>
              <a:t>Step</a:t>
            </a:r>
            <a:r>
              <a:rPr lang="ja-JP" altLang="en-US" sz="2000" b="1" dirty="0"/>
              <a:t>１</a:t>
            </a:r>
            <a:endParaRPr kumimoji="1" lang="ja-JP" altLang="en-US" sz="2000" b="1" dirty="0"/>
          </a:p>
        </p:txBody>
      </p:sp>
      <p:sp>
        <p:nvSpPr>
          <p:cNvPr id="15" name="フローチャート: 他ページ結合子 14">
            <a:extLst>
              <a:ext uri="{FF2B5EF4-FFF2-40B4-BE49-F238E27FC236}">
                <a16:creationId xmlns:a16="http://schemas.microsoft.com/office/drawing/2014/main" id="{1FC8B563-4F3A-632D-C99D-2F1B5AB01EC0}"/>
              </a:ext>
            </a:extLst>
          </p:cNvPr>
          <p:cNvSpPr/>
          <p:nvPr/>
        </p:nvSpPr>
        <p:spPr>
          <a:xfrm rot="16200000">
            <a:off x="5589641" y="287510"/>
            <a:ext cx="647243" cy="3128353"/>
          </a:xfrm>
          <a:prstGeom prst="flowChartOffpageConnector">
            <a:avLst/>
          </a:prstGeom>
          <a:solidFill>
            <a:srgbClr val="90D2E4"/>
          </a:solidFill>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2000" b="1" dirty="0"/>
              <a:t>Step</a:t>
            </a:r>
            <a:r>
              <a:rPr lang="ja-JP" altLang="en-US" sz="2000" b="1" dirty="0"/>
              <a:t>２</a:t>
            </a:r>
            <a:endParaRPr lang="en-US" altLang="ja-JP" sz="2000" b="1" dirty="0"/>
          </a:p>
        </p:txBody>
      </p:sp>
      <p:sp>
        <p:nvSpPr>
          <p:cNvPr id="16" name="テキスト ボックス 15">
            <a:extLst>
              <a:ext uri="{FF2B5EF4-FFF2-40B4-BE49-F238E27FC236}">
                <a16:creationId xmlns:a16="http://schemas.microsoft.com/office/drawing/2014/main" id="{37D4A996-C53A-3F7E-4556-A6F87ACA614C}"/>
              </a:ext>
            </a:extLst>
          </p:cNvPr>
          <p:cNvSpPr txBox="1"/>
          <p:nvPr/>
        </p:nvSpPr>
        <p:spPr>
          <a:xfrm>
            <a:off x="1299378" y="4288718"/>
            <a:ext cx="4334508" cy="1015663"/>
          </a:xfrm>
          <a:prstGeom prst="rect">
            <a:avLst/>
          </a:prstGeom>
          <a:noFill/>
        </p:spPr>
        <p:txBody>
          <a:bodyPr wrap="square" rtlCol="0">
            <a:spAutoFit/>
          </a:bodyPr>
          <a:lstStyle/>
          <a:p>
            <a:pPr marL="285750" indent="-285750">
              <a:buFont typeface="Wingdings" panose="05000000000000000000" pitchFamily="2" charset="2"/>
              <a:buChar char="ü"/>
            </a:pPr>
            <a:r>
              <a:rPr kumimoji="1" lang="ja-JP" altLang="en-US" sz="2000" dirty="0"/>
              <a:t>輸送、</a:t>
            </a:r>
            <a:r>
              <a:rPr kumimoji="1" lang="en-US" altLang="ja-JP" sz="2000" dirty="0"/>
              <a:t>P2G</a:t>
            </a:r>
            <a:r>
              <a:rPr kumimoji="1" lang="ja-JP" altLang="en-US" sz="2000" dirty="0"/>
              <a:t>設置</a:t>
            </a:r>
            <a:endParaRPr kumimoji="1" lang="en-US" altLang="ja-JP" sz="2000" dirty="0"/>
          </a:p>
          <a:p>
            <a:pPr marL="285750" indent="-285750">
              <a:buFont typeface="Wingdings" panose="05000000000000000000" pitchFamily="2" charset="2"/>
              <a:buChar char="ü"/>
            </a:pPr>
            <a:r>
              <a:rPr kumimoji="1" lang="ja-JP" altLang="en-US" sz="2000" dirty="0"/>
              <a:t>配送台数、</a:t>
            </a:r>
            <a:r>
              <a:rPr kumimoji="1" lang="en-US" altLang="ja-JP" sz="2000" dirty="0"/>
              <a:t>P2G</a:t>
            </a:r>
            <a:r>
              <a:rPr kumimoji="1" lang="ja-JP" altLang="en-US" sz="2000" dirty="0"/>
              <a:t>規模</a:t>
            </a:r>
            <a:endParaRPr kumimoji="1" lang="en-US" altLang="ja-JP" sz="2000" dirty="0"/>
          </a:p>
          <a:p>
            <a:pPr marL="285750" indent="-285750">
              <a:buFont typeface="Wingdings" panose="05000000000000000000" pitchFamily="2" charset="2"/>
              <a:buChar char="ü"/>
            </a:pPr>
            <a:r>
              <a:rPr kumimoji="1" lang="ja-JP" altLang="en-US" sz="2000" dirty="0"/>
              <a:t>場所・コストの制約</a:t>
            </a:r>
            <a:endParaRPr kumimoji="1" lang="en-US" altLang="ja-JP" sz="2000" dirty="0"/>
          </a:p>
        </p:txBody>
      </p:sp>
      <p:sp>
        <p:nvSpPr>
          <p:cNvPr id="18" name="テキスト ボックス 17">
            <a:extLst>
              <a:ext uri="{FF2B5EF4-FFF2-40B4-BE49-F238E27FC236}">
                <a16:creationId xmlns:a16="http://schemas.microsoft.com/office/drawing/2014/main" id="{5F0B490B-B335-896F-300D-D6FEB8EB2FC6}"/>
              </a:ext>
            </a:extLst>
          </p:cNvPr>
          <p:cNvSpPr txBox="1"/>
          <p:nvPr/>
        </p:nvSpPr>
        <p:spPr>
          <a:xfrm>
            <a:off x="484239" y="2307521"/>
            <a:ext cx="3214396" cy="400110"/>
          </a:xfrm>
          <a:prstGeom prst="rect">
            <a:avLst/>
          </a:prstGeom>
          <a:noFill/>
        </p:spPr>
        <p:txBody>
          <a:bodyPr wrap="square" rtlCol="0">
            <a:spAutoFit/>
          </a:bodyPr>
          <a:lstStyle/>
          <a:p>
            <a:pPr algn="ctr"/>
            <a:r>
              <a:rPr kumimoji="1" lang="ja-JP" altLang="en-US" sz="2000" b="1" dirty="0">
                <a:solidFill>
                  <a:schemeClr val="accent1"/>
                </a:solidFill>
              </a:rPr>
              <a:t>水素需給仕様を定める</a:t>
            </a:r>
            <a:endParaRPr kumimoji="1" lang="en-US" altLang="ja-JP" sz="2000" b="1" dirty="0">
              <a:solidFill>
                <a:schemeClr val="accent1"/>
              </a:solidFill>
            </a:endParaRPr>
          </a:p>
        </p:txBody>
      </p:sp>
      <p:sp>
        <p:nvSpPr>
          <p:cNvPr id="21" name="テキスト ボックス 20">
            <a:extLst>
              <a:ext uri="{FF2B5EF4-FFF2-40B4-BE49-F238E27FC236}">
                <a16:creationId xmlns:a16="http://schemas.microsoft.com/office/drawing/2014/main" id="{D28EF148-64A8-5171-340F-1577DD11027F}"/>
              </a:ext>
            </a:extLst>
          </p:cNvPr>
          <p:cNvSpPr txBox="1"/>
          <p:nvPr/>
        </p:nvSpPr>
        <p:spPr>
          <a:xfrm>
            <a:off x="3914182" y="2307521"/>
            <a:ext cx="3998161" cy="400110"/>
          </a:xfrm>
          <a:prstGeom prst="rect">
            <a:avLst/>
          </a:prstGeom>
          <a:noFill/>
        </p:spPr>
        <p:txBody>
          <a:bodyPr wrap="square" rtlCol="0">
            <a:spAutoFit/>
          </a:bodyPr>
          <a:lstStyle/>
          <a:p>
            <a:pPr algn="ctr"/>
            <a:r>
              <a:rPr kumimoji="1" lang="ja-JP" altLang="en-US" sz="2000" b="1" dirty="0">
                <a:solidFill>
                  <a:schemeClr val="accent1"/>
                </a:solidFill>
              </a:rPr>
              <a:t>工程・所掌・設計仕様を定める</a:t>
            </a:r>
            <a:endParaRPr kumimoji="1" lang="en-US" altLang="ja-JP" sz="2000" b="1" dirty="0">
              <a:solidFill>
                <a:schemeClr val="accent1"/>
              </a:solidFill>
            </a:endParaRPr>
          </a:p>
        </p:txBody>
      </p:sp>
      <p:sp>
        <p:nvSpPr>
          <p:cNvPr id="23" name="フローチャート: 他ページ結合子 22">
            <a:extLst>
              <a:ext uri="{FF2B5EF4-FFF2-40B4-BE49-F238E27FC236}">
                <a16:creationId xmlns:a16="http://schemas.microsoft.com/office/drawing/2014/main" id="{CBC85968-D440-8417-2BF3-3B45A3D12DC1}"/>
              </a:ext>
            </a:extLst>
          </p:cNvPr>
          <p:cNvSpPr/>
          <p:nvPr/>
        </p:nvSpPr>
        <p:spPr>
          <a:xfrm rot="16200000">
            <a:off x="9665112" y="287509"/>
            <a:ext cx="647243" cy="3128353"/>
          </a:xfrm>
          <a:prstGeom prst="flowChartOffpageConnector">
            <a:avLst/>
          </a:prstGeom>
          <a:solidFill>
            <a:srgbClr val="90D2E4"/>
          </a:solidFill>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2000" b="1" dirty="0"/>
              <a:t>Step</a:t>
            </a:r>
            <a:r>
              <a:rPr lang="ja-JP" altLang="en-US" sz="2000" b="1" dirty="0"/>
              <a:t>３</a:t>
            </a:r>
            <a:endParaRPr lang="en-US" altLang="ja-JP" sz="2000" b="1" dirty="0"/>
          </a:p>
        </p:txBody>
      </p:sp>
      <p:sp>
        <p:nvSpPr>
          <p:cNvPr id="24" name="テキスト ボックス 23">
            <a:extLst>
              <a:ext uri="{FF2B5EF4-FFF2-40B4-BE49-F238E27FC236}">
                <a16:creationId xmlns:a16="http://schemas.microsoft.com/office/drawing/2014/main" id="{C39B64A7-F9E3-7271-FB66-78E0A5C29464}"/>
              </a:ext>
            </a:extLst>
          </p:cNvPr>
          <p:cNvSpPr txBox="1"/>
          <p:nvPr/>
        </p:nvSpPr>
        <p:spPr>
          <a:xfrm>
            <a:off x="7989653" y="2307521"/>
            <a:ext cx="3998161" cy="400110"/>
          </a:xfrm>
          <a:prstGeom prst="rect">
            <a:avLst/>
          </a:prstGeom>
          <a:noFill/>
        </p:spPr>
        <p:txBody>
          <a:bodyPr wrap="square" rtlCol="0">
            <a:spAutoFit/>
          </a:bodyPr>
          <a:lstStyle/>
          <a:p>
            <a:pPr algn="ctr"/>
            <a:r>
              <a:rPr lang="ja-JP" altLang="en-US" sz="2000" b="1" dirty="0">
                <a:solidFill>
                  <a:schemeClr val="accent1"/>
                </a:solidFill>
              </a:rPr>
              <a:t>正式発注</a:t>
            </a:r>
            <a:r>
              <a:rPr kumimoji="1" lang="ja-JP" altLang="en-US" sz="2000" b="1" dirty="0">
                <a:solidFill>
                  <a:schemeClr val="accent1"/>
                </a:solidFill>
              </a:rPr>
              <a:t>後、設計・製作・工事</a:t>
            </a:r>
            <a:endParaRPr kumimoji="1" lang="en-US" altLang="ja-JP" sz="2000" b="1" dirty="0">
              <a:solidFill>
                <a:schemeClr val="accent1"/>
              </a:solidFill>
            </a:endParaRPr>
          </a:p>
        </p:txBody>
      </p:sp>
      <p:sp>
        <p:nvSpPr>
          <p:cNvPr id="7" name="正方形/長方形 6">
            <a:extLst>
              <a:ext uri="{FF2B5EF4-FFF2-40B4-BE49-F238E27FC236}">
                <a16:creationId xmlns:a16="http://schemas.microsoft.com/office/drawing/2014/main" id="{8A89848F-EF9F-3845-1FB7-3253A10EE8E6}"/>
              </a:ext>
            </a:extLst>
          </p:cNvPr>
          <p:cNvSpPr/>
          <p:nvPr/>
        </p:nvSpPr>
        <p:spPr>
          <a:xfrm>
            <a:off x="1606528" y="3630988"/>
            <a:ext cx="3720209" cy="4773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水素調達手段・供給量・制約</a:t>
            </a:r>
            <a:endParaRPr kumimoji="1" lang="ja-JP" altLang="en-US" sz="2000" b="1" dirty="0"/>
          </a:p>
        </p:txBody>
      </p:sp>
      <p:sp>
        <p:nvSpPr>
          <p:cNvPr id="8" name="正方形/長方形 7">
            <a:extLst>
              <a:ext uri="{FF2B5EF4-FFF2-40B4-BE49-F238E27FC236}">
                <a16:creationId xmlns:a16="http://schemas.microsoft.com/office/drawing/2014/main" id="{D16F243C-C87A-07CE-A166-20F2FA234FDF}"/>
              </a:ext>
            </a:extLst>
          </p:cNvPr>
          <p:cNvSpPr/>
          <p:nvPr/>
        </p:nvSpPr>
        <p:spPr>
          <a:xfrm>
            <a:off x="6634155" y="3616908"/>
            <a:ext cx="3720209" cy="4773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水素の使い方・消費量</a:t>
            </a:r>
            <a:endParaRPr kumimoji="1" lang="ja-JP" altLang="en-US" sz="2000" b="1" dirty="0"/>
          </a:p>
        </p:txBody>
      </p:sp>
      <p:sp>
        <p:nvSpPr>
          <p:cNvPr id="9" name="テキスト ボックス 8">
            <a:extLst>
              <a:ext uri="{FF2B5EF4-FFF2-40B4-BE49-F238E27FC236}">
                <a16:creationId xmlns:a16="http://schemas.microsoft.com/office/drawing/2014/main" id="{2354DC69-764A-129E-341B-459CAF4FB7AF}"/>
              </a:ext>
            </a:extLst>
          </p:cNvPr>
          <p:cNvSpPr txBox="1"/>
          <p:nvPr/>
        </p:nvSpPr>
        <p:spPr>
          <a:xfrm>
            <a:off x="6327005" y="4288718"/>
            <a:ext cx="4334508" cy="707886"/>
          </a:xfrm>
          <a:prstGeom prst="rect">
            <a:avLst/>
          </a:prstGeom>
          <a:noFill/>
        </p:spPr>
        <p:txBody>
          <a:bodyPr wrap="square" rtlCol="0">
            <a:spAutoFit/>
          </a:bodyPr>
          <a:lstStyle/>
          <a:p>
            <a:pPr marL="285750" indent="-285750">
              <a:buFont typeface="Wingdings" panose="05000000000000000000" pitchFamily="2" charset="2"/>
              <a:buChar char="ü"/>
            </a:pPr>
            <a:r>
              <a:rPr kumimoji="1" lang="ja-JP" altLang="en-US" sz="2000" dirty="0"/>
              <a:t>燃焼／燃料電池用途</a:t>
            </a:r>
            <a:endParaRPr kumimoji="1" lang="en-US" altLang="ja-JP" sz="2000" dirty="0"/>
          </a:p>
          <a:p>
            <a:pPr marL="285750" indent="-285750">
              <a:buFont typeface="Wingdings" panose="05000000000000000000" pitchFamily="2" charset="2"/>
              <a:buChar char="ü"/>
            </a:pPr>
            <a:r>
              <a:rPr kumimoji="1" lang="ja-JP" altLang="en-US" sz="2000" dirty="0"/>
              <a:t>電力を含めた水素需給バランス</a:t>
            </a:r>
            <a:endParaRPr kumimoji="1" lang="en-US" altLang="ja-JP" sz="2000" dirty="0"/>
          </a:p>
        </p:txBody>
      </p:sp>
    </p:spTree>
    <p:extLst>
      <p:ext uri="{BB962C8B-B14F-4D97-AF65-F5344CB8AC3E}">
        <p14:creationId xmlns:p14="http://schemas.microsoft.com/office/powerpoint/2010/main" val="3178132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30</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必要面積</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pic>
        <p:nvPicPr>
          <p:cNvPr id="19" name="図 18">
            <a:extLst>
              <a:ext uri="{FF2B5EF4-FFF2-40B4-BE49-F238E27FC236}">
                <a16:creationId xmlns:a16="http://schemas.microsoft.com/office/drawing/2014/main" id="{91D9DF33-6B33-7535-9E9F-2F88EE0BBF76}"/>
              </a:ext>
            </a:extLst>
          </p:cNvPr>
          <p:cNvPicPr>
            <a:picLocks noChangeAspect="1"/>
          </p:cNvPicPr>
          <p:nvPr/>
        </p:nvPicPr>
        <p:blipFill rotWithShape="1">
          <a:blip r:embed="rId2"/>
          <a:srcRect r="26623"/>
          <a:stretch/>
        </p:blipFill>
        <p:spPr>
          <a:xfrm>
            <a:off x="1155473" y="1208208"/>
            <a:ext cx="5074023" cy="4985567"/>
          </a:xfrm>
          <a:prstGeom prst="rect">
            <a:avLst/>
          </a:prstGeom>
        </p:spPr>
      </p:pic>
      <p:sp>
        <p:nvSpPr>
          <p:cNvPr id="20" name="正方形/長方形 19">
            <a:extLst>
              <a:ext uri="{FF2B5EF4-FFF2-40B4-BE49-F238E27FC236}">
                <a16:creationId xmlns:a16="http://schemas.microsoft.com/office/drawing/2014/main" id="{023E083C-DA49-9D07-D452-5D652910D05A}"/>
              </a:ext>
            </a:extLst>
          </p:cNvPr>
          <p:cNvSpPr/>
          <p:nvPr/>
        </p:nvSpPr>
        <p:spPr bwMode="auto">
          <a:xfrm>
            <a:off x="4481825" y="5146378"/>
            <a:ext cx="1576137" cy="57751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0" i="0" u="none" strike="noStrike" cap="none" normalizeH="0" baseline="0" dirty="0">
                <a:ln>
                  <a:noFill/>
                </a:ln>
                <a:solidFill>
                  <a:schemeClr val="tx1"/>
                </a:solidFill>
                <a:effectLst/>
                <a:latin typeface="+mn-ea"/>
              </a:rPr>
              <a:t>旋回スペース</a:t>
            </a:r>
            <a:endParaRPr kumimoji="1" lang="en-US" altLang="ja-JP" b="0" i="0" u="none" strike="noStrike" cap="none" normalizeH="0" baseline="0" dirty="0">
              <a:ln>
                <a:noFill/>
              </a:ln>
              <a:solidFill>
                <a:schemeClr val="tx1"/>
              </a:solidFill>
              <a:effectLst/>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latin typeface="+mn-ea"/>
              </a:rPr>
              <a:t>約</a:t>
            </a:r>
            <a:r>
              <a:rPr lang="en-US" altLang="ja-JP" dirty="0">
                <a:latin typeface="+mn-ea"/>
              </a:rPr>
              <a:t>16</a:t>
            </a:r>
            <a:r>
              <a:rPr lang="ja-JP" altLang="en-US" dirty="0">
                <a:latin typeface="+mn-ea"/>
              </a:rPr>
              <a:t>ｍ</a:t>
            </a:r>
            <a:endParaRPr kumimoji="1" lang="ja-JP" altLang="en-US" b="0" i="0" u="none" strike="noStrike" cap="none" normalizeH="0" baseline="0" dirty="0">
              <a:ln>
                <a:noFill/>
              </a:ln>
              <a:solidFill>
                <a:schemeClr val="tx1"/>
              </a:solidFill>
              <a:effectLst/>
              <a:latin typeface="+mn-ea"/>
            </a:endParaRPr>
          </a:p>
        </p:txBody>
      </p:sp>
      <p:sp>
        <p:nvSpPr>
          <p:cNvPr id="23" name="テキスト ボックス 22">
            <a:extLst>
              <a:ext uri="{FF2B5EF4-FFF2-40B4-BE49-F238E27FC236}">
                <a16:creationId xmlns:a16="http://schemas.microsoft.com/office/drawing/2014/main" id="{1A921A90-D41A-E024-A876-1357C4882BF0}"/>
              </a:ext>
            </a:extLst>
          </p:cNvPr>
          <p:cNvSpPr txBox="1"/>
          <p:nvPr/>
        </p:nvSpPr>
        <p:spPr>
          <a:xfrm>
            <a:off x="4346208" y="3602702"/>
            <a:ext cx="1277512" cy="338554"/>
          </a:xfrm>
          <a:prstGeom prst="rect">
            <a:avLst/>
          </a:prstGeom>
          <a:solidFill>
            <a:schemeClr val="bg1"/>
          </a:solidFill>
        </p:spPr>
        <p:txBody>
          <a:bodyPr wrap="square" rtlCol="0">
            <a:spAutoFit/>
          </a:bodyPr>
          <a:lstStyle/>
          <a:p>
            <a:pPr algn="ctr"/>
            <a:r>
              <a:rPr lang="en-US" altLang="ja-JP" sz="1600" dirty="0"/>
              <a:t>12</a:t>
            </a:r>
            <a:r>
              <a:rPr kumimoji="1" lang="en-US" altLang="ja-JP" sz="1600" dirty="0"/>
              <a:t>.5m</a:t>
            </a:r>
            <a:endParaRPr kumimoji="1" lang="ja-JP" altLang="en-US" sz="1600" dirty="0"/>
          </a:p>
        </p:txBody>
      </p:sp>
      <p:sp>
        <p:nvSpPr>
          <p:cNvPr id="24" name="テキスト ボックス 23">
            <a:extLst>
              <a:ext uri="{FF2B5EF4-FFF2-40B4-BE49-F238E27FC236}">
                <a16:creationId xmlns:a16="http://schemas.microsoft.com/office/drawing/2014/main" id="{F08CA251-FB39-E067-C377-A24C65FDEBB7}"/>
              </a:ext>
            </a:extLst>
          </p:cNvPr>
          <p:cNvSpPr txBox="1"/>
          <p:nvPr/>
        </p:nvSpPr>
        <p:spPr>
          <a:xfrm rot="16200000">
            <a:off x="5497000" y="2289449"/>
            <a:ext cx="1277512" cy="338554"/>
          </a:xfrm>
          <a:prstGeom prst="rect">
            <a:avLst/>
          </a:prstGeom>
          <a:solidFill>
            <a:schemeClr val="bg1"/>
          </a:solidFill>
        </p:spPr>
        <p:txBody>
          <a:bodyPr wrap="square" rtlCol="0">
            <a:spAutoFit/>
          </a:bodyPr>
          <a:lstStyle/>
          <a:p>
            <a:pPr algn="ctr"/>
            <a:r>
              <a:rPr lang="en-US" altLang="ja-JP" sz="1600" dirty="0"/>
              <a:t>12</a:t>
            </a:r>
            <a:r>
              <a:rPr kumimoji="1" lang="en-US" altLang="ja-JP" sz="1600" dirty="0"/>
              <a:t>.3m</a:t>
            </a:r>
            <a:endParaRPr kumimoji="1" lang="ja-JP" altLang="en-US" sz="1600" dirty="0"/>
          </a:p>
        </p:txBody>
      </p:sp>
      <p:sp>
        <p:nvSpPr>
          <p:cNvPr id="25" name="テキスト ボックス 24">
            <a:extLst>
              <a:ext uri="{FF2B5EF4-FFF2-40B4-BE49-F238E27FC236}">
                <a16:creationId xmlns:a16="http://schemas.microsoft.com/office/drawing/2014/main" id="{8E863EF9-E383-9EF4-E29D-683476731BDB}"/>
              </a:ext>
            </a:extLst>
          </p:cNvPr>
          <p:cNvSpPr txBox="1"/>
          <p:nvPr/>
        </p:nvSpPr>
        <p:spPr>
          <a:xfrm>
            <a:off x="528348" y="2058009"/>
            <a:ext cx="2941988" cy="369332"/>
          </a:xfrm>
          <a:prstGeom prst="rect">
            <a:avLst/>
          </a:prstGeom>
          <a:solidFill>
            <a:schemeClr val="bg1"/>
          </a:solidFill>
        </p:spPr>
        <p:txBody>
          <a:bodyPr wrap="square" rtlCol="0">
            <a:spAutoFit/>
          </a:bodyPr>
          <a:lstStyle/>
          <a:p>
            <a:r>
              <a:rPr lang="ja-JP" altLang="en-US" b="1" dirty="0"/>
              <a:t>全体：</a:t>
            </a:r>
            <a:r>
              <a:rPr lang="en-US" altLang="ja-JP" b="1" dirty="0"/>
              <a:t>W12</a:t>
            </a:r>
            <a:r>
              <a:rPr kumimoji="1" lang="en-US" altLang="ja-JP" b="1" dirty="0"/>
              <a:t>.5m×D28.3m</a:t>
            </a:r>
            <a:endParaRPr kumimoji="1" lang="ja-JP" altLang="en-US" b="1" dirty="0"/>
          </a:p>
        </p:txBody>
      </p:sp>
      <p:sp>
        <p:nvSpPr>
          <p:cNvPr id="29" name="正方形/長方形 28">
            <a:extLst>
              <a:ext uri="{FF2B5EF4-FFF2-40B4-BE49-F238E27FC236}">
                <a16:creationId xmlns:a16="http://schemas.microsoft.com/office/drawing/2014/main" id="{19FF3AF5-1434-67CE-974C-1902402FDF0D}"/>
              </a:ext>
            </a:extLst>
          </p:cNvPr>
          <p:cNvSpPr/>
          <p:nvPr/>
        </p:nvSpPr>
        <p:spPr>
          <a:xfrm>
            <a:off x="702306" y="1444408"/>
            <a:ext cx="1656399" cy="456313"/>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3</a:t>
            </a:r>
            <a:r>
              <a:rPr lang="ja-JP" altLang="en-US" b="1" dirty="0"/>
              <a:t>台の場合</a:t>
            </a:r>
            <a:endParaRPr kumimoji="1" lang="ja-JP" altLang="en-US" b="1" dirty="0"/>
          </a:p>
        </p:txBody>
      </p:sp>
      <p:sp>
        <p:nvSpPr>
          <p:cNvPr id="5" name="タイトル 3">
            <a:extLst>
              <a:ext uri="{FF2B5EF4-FFF2-40B4-BE49-F238E27FC236}">
                <a16:creationId xmlns:a16="http://schemas.microsoft.com/office/drawing/2014/main" id="{92672515-0E23-779C-AC94-379DD372F2A9}"/>
              </a:ext>
            </a:extLst>
          </p:cNvPr>
          <p:cNvSpPr txBox="1">
            <a:spLocks/>
          </p:cNvSpPr>
          <p:nvPr/>
        </p:nvSpPr>
        <p:spPr>
          <a:xfrm>
            <a:off x="1684580" y="286853"/>
            <a:ext cx="2786201" cy="261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a:t>
            </a:r>
            <a:r>
              <a:rPr lang="ja-JP" altLang="en-US" sz="1600" dirty="0"/>
              <a:t>トレーラ</a:t>
            </a:r>
          </a:p>
        </p:txBody>
      </p:sp>
    </p:spTree>
    <p:extLst>
      <p:ext uri="{BB962C8B-B14F-4D97-AF65-F5344CB8AC3E}">
        <p14:creationId xmlns:p14="http://schemas.microsoft.com/office/powerpoint/2010/main" val="3426291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31</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5266"/>
            <a:ext cx="9874329" cy="416062"/>
          </a:xfrm>
        </p:spPr>
        <p:txBody>
          <a:bodyPr/>
          <a:lstStyle/>
          <a:p>
            <a:r>
              <a:rPr kumimoji="1" lang="ja-JP" altLang="en-US" sz="3600" dirty="0"/>
              <a:t>市場調達 電気料金算出式</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4" name="正方形/長方形 13">
            <a:extLst>
              <a:ext uri="{FF2B5EF4-FFF2-40B4-BE49-F238E27FC236}">
                <a16:creationId xmlns:a16="http://schemas.microsoft.com/office/drawing/2014/main" id="{E61ADF15-C210-F63F-81F1-5C497F805F3C}"/>
              </a:ext>
            </a:extLst>
          </p:cNvPr>
          <p:cNvSpPr/>
          <p:nvPr/>
        </p:nvSpPr>
        <p:spPr>
          <a:xfrm>
            <a:off x="661222" y="1299349"/>
            <a:ext cx="1293782" cy="5521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電気料金</a:t>
            </a:r>
            <a:endParaRPr kumimoji="1" lang="ja-JP" altLang="en-US" b="1" dirty="0">
              <a:solidFill>
                <a:schemeClr val="bg1"/>
              </a:solidFill>
            </a:endParaRPr>
          </a:p>
        </p:txBody>
      </p:sp>
      <p:sp>
        <p:nvSpPr>
          <p:cNvPr id="9" name="正方形/長方形 8">
            <a:extLst>
              <a:ext uri="{FF2B5EF4-FFF2-40B4-BE49-F238E27FC236}">
                <a16:creationId xmlns:a16="http://schemas.microsoft.com/office/drawing/2014/main" id="{C4FBCDBA-118C-F62F-CE3B-6A244A87F371}"/>
              </a:ext>
            </a:extLst>
          </p:cNvPr>
          <p:cNvSpPr/>
          <p:nvPr/>
        </p:nvSpPr>
        <p:spPr>
          <a:xfrm>
            <a:off x="2652588" y="1299349"/>
            <a:ext cx="1293782" cy="5521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基本料金</a:t>
            </a:r>
            <a:endParaRPr kumimoji="1" lang="ja-JP" altLang="en-US" b="1" dirty="0">
              <a:solidFill>
                <a:schemeClr val="bg1"/>
              </a:solidFill>
            </a:endParaRPr>
          </a:p>
        </p:txBody>
      </p:sp>
      <p:sp>
        <p:nvSpPr>
          <p:cNvPr id="18" name="正方形/長方形 17">
            <a:extLst>
              <a:ext uri="{FF2B5EF4-FFF2-40B4-BE49-F238E27FC236}">
                <a16:creationId xmlns:a16="http://schemas.microsoft.com/office/drawing/2014/main" id="{9F019850-7428-1A29-17EA-C41917DF967D}"/>
              </a:ext>
            </a:extLst>
          </p:cNvPr>
          <p:cNvSpPr/>
          <p:nvPr/>
        </p:nvSpPr>
        <p:spPr>
          <a:xfrm>
            <a:off x="4566244" y="1299349"/>
            <a:ext cx="1854221" cy="552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再エネ発電</a:t>
            </a:r>
            <a:endParaRPr kumimoji="1" lang="en-US" altLang="ja-JP" dirty="0">
              <a:solidFill>
                <a:schemeClr val="tx1"/>
              </a:solidFill>
            </a:endParaRPr>
          </a:p>
          <a:p>
            <a:pPr algn="ctr"/>
            <a:r>
              <a:rPr lang="ja-JP" altLang="en-US" dirty="0">
                <a:solidFill>
                  <a:schemeClr val="tx1"/>
                </a:solidFill>
              </a:rPr>
              <a:t>促進</a:t>
            </a:r>
            <a:r>
              <a:rPr kumimoji="1" lang="ja-JP" altLang="en-US" dirty="0">
                <a:solidFill>
                  <a:schemeClr val="tx1"/>
                </a:solidFill>
              </a:rPr>
              <a:t>賦課金</a:t>
            </a:r>
          </a:p>
        </p:txBody>
      </p:sp>
      <p:sp>
        <p:nvSpPr>
          <p:cNvPr id="19" name="テキスト ボックス 18">
            <a:extLst>
              <a:ext uri="{FF2B5EF4-FFF2-40B4-BE49-F238E27FC236}">
                <a16:creationId xmlns:a16="http://schemas.microsoft.com/office/drawing/2014/main" id="{9F0EB759-2773-5BB5-B446-82C782852974}"/>
              </a:ext>
            </a:extLst>
          </p:cNvPr>
          <p:cNvSpPr txBox="1"/>
          <p:nvPr/>
        </p:nvSpPr>
        <p:spPr>
          <a:xfrm>
            <a:off x="2036201" y="13445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20" name="テキスト ボックス 19">
            <a:extLst>
              <a:ext uri="{FF2B5EF4-FFF2-40B4-BE49-F238E27FC236}">
                <a16:creationId xmlns:a16="http://schemas.microsoft.com/office/drawing/2014/main" id="{3541DD12-7C55-3FAF-526C-4D71CE58B914}"/>
              </a:ext>
            </a:extLst>
          </p:cNvPr>
          <p:cNvSpPr txBox="1"/>
          <p:nvPr/>
        </p:nvSpPr>
        <p:spPr>
          <a:xfrm>
            <a:off x="6516057" y="13445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21" name="正方形/長方形 20">
            <a:extLst>
              <a:ext uri="{FF2B5EF4-FFF2-40B4-BE49-F238E27FC236}">
                <a16:creationId xmlns:a16="http://schemas.microsoft.com/office/drawing/2014/main" id="{F2D58DAE-F57A-100E-0525-EEF286C9A123}"/>
              </a:ext>
            </a:extLst>
          </p:cNvPr>
          <p:cNvSpPr/>
          <p:nvPr/>
        </p:nvSpPr>
        <p:spPr>
          <a:xfrm>
            <a:off x="7127051" y="1299349"/>
            <a:ext cx="1393104"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電力量料金</a:t>
            </a:r>
            <a:endParaRPr kumimoji="1" lang="ja-JP" altLang="en-US" b="1" dirty="0"/>
          </a:p>
        </p:txBody>
      </p:sp>
      <p:sp>
        <p:nvSpPr>
          <p:cNvPr id="22" name="テキスト ボックス 21">
            <a:extLst>
              <a:ext uri="{FF2B5EF4-FFF2-40B4-BE49-F238E27FC236}">
                <a16:creationId xmlns:a16="http://schemas.microsoft.com/office/drawing/2014/main" id="{5745AF15-777C-8DBC-CDDD-268B5ED35DED}"/>
              </a:ext>
            </a:extLst>
          </p:cNvPr>
          <p:cNvSpPr txBox="1"/>
          <p:nvPr/>
        </p:nvSpPr>
        <p:spPr>
          <a:xfrm>
            <a:off x="3980771" y="13445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83" name="正方形/長方形 182">
            <a:extLst>
              <a:ext uri="{FF2B5EF4-FFF2-40B4-BE49-F238E27FC236}">
                <a16:creationId xmlns:a16="http://schemas.microsoft.com/office/drawing/2014/main" id="{3A766C05-FAA2-BAD4-D078-F9B88A8388F8}"/>
              </a:ext>
            </a:extLst>
          </p:cNvPr>
          <p:cNvSpPr/>
          <p:nvPr/>
        </p:nvSpPr>
        <p:spPr>
          <a:xfrm>
            <a:off x="812324" y="2314549"/>
            <a:ext cx="1176165" cy="5521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基本単価</a:t>
            </a:r>
            <a:endParaRPr kumimoji="1" lang="ja-JP" altLang="en-US" b="1" dirty="0">
              <a:solidFill>
                <a:schemeClr val="bg1"/>
              </a:solidFill>
            </a:endParaRPr>
          </a:p>
        </p:txBody>
      </p:sp>
      <p:sp>
        <p:nvSpPr>
          <p:cNvPr id="184" name="正方形/長方形 183">
            <a:extLst>
              <a:ext uri="{FF2B5EF4-FFF2-40B4-BE49-F238E27FC236}">
                <a16:creationId xmlns:a16="http://schemas.microsoft.com/office/drawing/2014/main" id="{ED24EE16-A7A0-2D5E-39A6-0B89ED430E52}"/>
              </a:ext>
            </a:extLst>
          </p:cNvPr>
          <p:cNvSpPr/>
          <p:nvPr/>
        </p:nvSpPr>
        <p:spPr>
          <a:xfrm>
            <a:off x="4343494" y="2314549"/>
            <a:ext cx="1393104" cy="552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賦課金単価</a:t>
            </a:r>
            <a:endParaRPr kumimoji="1" lang="ja-JP" altLang="en-US" dirty="0">
              <a:solidFill>
                <a:schemeClr val="tx1"/>
              </a:solidFill>
            </a:endParaRPr>
          </a:p>
        </p:txBody>
      </p:sp>
      <p:sp>
        <p:nvSpPr>
          <p:cNvPr id="185" name="テキスト ボックス 184">
            <a:extLst>
              <a:ext uri="{FF2B5EF4-FFF2-40B4-BE49-F238E27FC236}">
                <a16:creationId xmlns:a16="http://schemas.microsoft.com/office/drawing/2014/main" id="{B657D24C-4D83-90CB-4B95-16B02DCEE4BD}"/>
              </a:ext>
            </a:extLst>
          </p:cNvPr>
          <p:cNvSpPr txBox="1"/>
          <p:nvPr/>
        </p:nvSpPr>
        <p:spPr>
          <a:xfrm>
            <a:off x="191207" y="23597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86" name="テキスト ボックス 185">
            <a:extLst>
              <a:ext uri="{FF2B5EF4-FFF2-40B4-BE49-F238E27FC236}">
                <a16:creationId xmlns:a16="http://schemas.microsoft.com/office/drawing/2014/main" id="{94BAC292-1829-C413-8306-A99E44F9C262}"/>
              </a:ext>
            </a:extLst>
          </p:cNvPr>
          <p:cNvSpPr txBox="1"/>
          <p:nvPr/>
        </p:nvSpPr>
        <p:spPr>
          <a:xfrm>
            <a:off x="5720367" y="23597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88" name="テキスト ボックス 187">
            <a:extLst>
              <a:ext uri="{FF2B5EF4-FFF2-40B4-BE49-F238E27FC236}">
                <a16:creationId xmlns:a16="http://schemas.microsoft.com/office/drawing/2014/main" id="{B043106B-1E99-48E5-191A-5F168D28CD1A}"/>
              </a:ext>
            </a:extLst>
          </p:cNvPr>
          <p:cNvSpPr txBox="1"/>
          <p:nvPr/>
        </p:nvSpPr>
        <p:spPr>
          <a:xfrm>
            <a:off x="3643716" y="23597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89" name="左大かっこ 188">
            <a:extLst>
              <a:ext uri="{FF2B5EF4-FFF2-40B4-BE49-F238E27FC236}">
                <a16:creationId xmlns:a16="http://schemas.microsoft.com/office/drawing/2014/main" id="{2BBB2612-AB52-3181-8F01-600CF235BED5}"/>
              </a:ext>
            </a:extLst>
          </p:cNvPr>
          <p:cNvSpPr/>
          <p:nvPr/>
        </p:nvSpPr>
        <p:spPr>
          <a:xfrm>
            <a:off x="4180077" y="2128953"/>
            <a:ext cx="121094" cy="92333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0" name="左大かっこ 189">
            <a:extLst>
              <a:ext uri="{FF2B5EF4-FFF2-40B4-BE49-F238E27FC236}">
                <a16:creationId xmlns:a16="http://schemas.microsoft.com/office/drawing/2014/main" id="{10EB3A39-54E8-14C2-A67B-C00C5F421AF2}"/>
              </a:ext>
            </a:extLst>
          </p:cNvPr>
          <p:cNvSpPr/>
          <p:nvPr/>
        </p:nvSpPr>
        <p:spPr>
          <a:xfrm rot="10800000">
            <a:off x="9645735" y="2128954"/>
            <a:ext cx="121094" cy="92333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626C3A61-CC44-FF83-9542-19F921964DE5}"/>
              </a:ext>
            </a:extLst>
          </p:cNvPr>
          <p:cNvSpPr/>
          <p:nvPr/>
        </p:nvSpPr>
        <p:spPr>
          <a:xfrm>
            <a:off x="10303116" y="2318246"/>
            <a:ext cx="1532414" cy="552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使用電力量</a:t>
            </a:r>
            <a:endParaRPr kumimoji="1" lang="ja-JP" altLang="en-US" dirty="0">
              <a:solidFill>
                <a:schemeClr val="tx1"/>
              </a:solidFill>
            </a:endParaRPr>
          </a:p>
        </p:txBody>
      </p:sp>
      <p:sp>
        <p:nvSpPr>
          <p:cNvPr id="192" name="テキスト ボックス 191">
            <a:extLst>
              <a:ext uri="{FF2B5EF4-FFF2-40B4-BE49-F238E27FC236}">
                <a16:creationId xmlns:a16="http://schemas.microsoft.com/office/drawing/2014/main" id="{F1BA2529-71E4-CDB8-DC6D-1ECCCF30AB10}"/>
              </a:ext>
            </a:extLst>
          </p:cNvPr>
          <p:cNvSpPr txBox="1"/>
          <p:nvPr/>
        </p:nvSpPr>
        <p:spPr>
          <a:xfrm>
            <a:off x="9766829" y="2359785"/>
            <a:ext cx="528243" cy="461665"/>
          </a:xfrm>
          <a:prstGeom prst="rect">
            <a:avLst/>
          </a:prstGeom>
          <a:noFill/>
        </p:spPr>
        <p:txBody>
          <a:bodyPr wrap="square" rtlCol="0" anchor="ctr">
            <a:spAutoFit/>
          </a:bodyPr>
          <a:lstStyle/>
          <a:p>
            <a:pPr algn="ctr"/>
            <a:r>
              <a:rPr lang="en-US" altLang="ja-JP" sz="2400" dirty="0"/>
              <a:t>×</a:t>
            </a:r>
            <a:endParaRPr kumimoji="1" lang="en-US" altLang="ja-JP" sz="2400" dirty="0"/>
          </a:p>
        </p:txBody>
      </p:sp>
      <p:cxnSp>
        <p:nvCxnSpPr>
          <p:cNvPr id="195" name="直線コネクタ 194">
            <a:extLst>
              <a:ext uri="{FF2B5EF4-FFF2-40B4-BE49-F238E27FC236}">
                <a16:creationId xmlns:a16="http://schemas.microsoft.com/office/drawing/2014/main" id="{07456FAA-4C22-24AD-F365-593CD781FFFB}"/>
              </a:ext>
            </a:extLst>
          </p:cNvPr>
          <p:cNvCxnSpPr>
            <a:cxnSpLocks/>
          </p:cNvCxnSpPr>
          <p:nvPr/>
        </p:nvCxnSpPr>
        <p:spPr>
          <a:xfrm>
            <a:off x="6202648" y="2921597"/>
            <a:ext cx="3422863" cy="0"/>
          </a:xfrm>
          <a:prstGeom prst="line">
            <a:avLst/>
          </a:prstGeom>
        </p:spPr>
        <p:style>
          <a:lnRef idx="1">
            <a:schemeClr val="accent1"/>
          </a:lnRef>
          <a:fillRef idx="0">
            <a:schemeClr val="accent1"/>
          </a:fillRef>
          <a:effectRef idx="0">
            <a:schemeClr val="accent1"/>
          </a:effectRef>
          <a:fontRef idx="minor">
            <a:schemeClr val="tx1"/>
          </a:fontRef>
        </p:style>
      </p:cxnSp>
      <p:sp>
        <p:nvSpPr>
          <p:cNvPr id="196" name="テキスト ボックス 195">
            <a:extLst>
              <a:ext uri="{FF2B5EF4-FFF2-40B4-BE49-F238E27FC236}">
                <a16:creationId xmlns:a16="http://schemas.microsoft.com/office/drawing/2014/main" id="{8712813D-ECFC-2FB4-743C-D4057A4B50B6}"/>
              </a:ext>
            </a:extLst>
          </p:cNvPr>
          <p:cNvSpPr txBox="1"/>
          <p:nvPr/>
        </p:nvSpPr>
        <p:spPr>
          <a:xfrm>
            <a:off x="6870992" y="2917097"/>
            <a:ext cx="2066512" cy="369332"/>
          </a:xfrm>
          <a:prstGeom prst="rect">
            <a:avLst/>
          </a:prstGeom>
          <a:noFill/>
        </p:spPr>
        <p:txBody>
          <a:bodyPr wrap="square" rtlCol="0">
            <a:spAutoFit/>
          </a:bodyPr>
          <a:lstStyle/>
          <a:p>
            <a:pPr algn="ctr"/>
            <a:r>
              <a:rPr lang="en-US" altLang="ja-JP" dirty="0"/>
              <a:t>30</a:t>
            </a:r>
            <a:r>
              <a:rPr lang="ja-JP" altLang="en-US" dirty="0"/>
              <a:t>分単位で変動</a:t>
            </a:r>
            <a:endParaRPr kumimoji="1" lang="en-US" altLang="ja-JP" dirty="0"/>
          </a:p>
        </p:txBody>
      </p:sp>
      <p:sp>
        <p:nvSpPr>
          <p:cNvPr id="7" name="正方形/長方形 6">
            <a:extLst>
              <a:ext uri="{FF2B5EF4-FFF2-40B4-BE49-F238E27FC236}">
                <a16:creationId xmlns:a16="http://schemas.microsoft.com/office/drawing/2014/main" id="{4795150B-8058-B55E-767D-366E223ADBCE}"/>
              </a:ext>
            </a:extLst>
          </p:cNvPr>
          <p:cNvSpPr/>
          <p:nvPr/>
        </p:nvSpPr>
        <p:spPr>
          <a:xfrm>
            <a:off x="3011037" y="4769820"/>
            <a:ext cx="1565476" cy="55213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平均市場価格</a:t>
            </a:r>
            <a:endParaRPr kumimoji="1" lang="ja-JP" altLang="en-US" b="1" dirty="0">
              <a:solidFill>
                <a:schemeClr val="bg1"/>
              </a:solidFill>
            </a:endParaRPr>
          </a:p>
        </p:txBody>
      </p:sp>
      <p:sp>
        <p:nvSpPr>
          <p:cNvPr id="10" name="正方形/長方形 9">
            <a:extLst>
              <a:ext uri="{FF2B5EF4-FFF2-40B4-BE49-F238E27FC236}">
                <a16:creationId xmlns:a16="http://schemas.microsoft.com/office/drawing/2014/main" id="{987CF967-4645-D5D5-7B24-06F073911D08}"/>
              </a:ext>
            </a:extLst>
          </p:cNvPr>
          <p:cNvSpPr/>
          <p:nvPr/>
        </p:nvSpPr>
        <p:spPr>
          <a:xfrm>
            <a:off x="5039859" y="4769820"/>
            <a:ext cx="1685655" cy="552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基準市場価格</a:t>
            </a:r>
          </a:p>
        </p:txBody>
      </p:sp>
      <p:sp>
        <p:nvSpPr>
          <p:cNvPr id="11" name="テキスト ボックス 10">
            <a:extLst>
              <a:ext uri="{FF2B5EF4-FFF2-40B4-BE49-F238E27FC236}">
                <a16:creationId xmlns:a16="http://schemas.microsoft.com/office/drawing/2014/main" id="{E5D6F4E2-52C9-DFF2-A7EA-63D096DCA002}"/>
              </a:ext>
            </a:extLst>
          </p:cNvPr>
          <p:cNvSpPr txBox="1"/>
          <p:nvPr/>
        </p:nvSpPr>
        <p:spPr>
          <a:xfrm>
            <a:off x="2036201" y="4815057"/>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2" name="テキスト ボックス 11">
            <a:extLst>
              <a:ext uri="{FF2B5EF4-FFF2-40B4-BE49-F238E27FC236}">
                <a16:creationId xmlns:a16="http://schemas.microsoft.com/office/drawing/2014/main" id="{9B686DDB-8649-A747-8430-01BA7A125208}"/>
              </a:ext>
            </a:extLst>
          </p:cNvPr>
          <p:cNvSpPr txBox="1"/>
          <p:nvPr/>
        </p:nvSpPr>
        <p:spPr>
          <a:xfrm>
            <a:off x="6898180" y="4815057"/>
            <a:ext cx="528243" cy="461665"/>
          </a:xfrm>
          <a:prstGeom prst="rect">
            <a:avLst/>
          </a:prstGeom>
          <a:noFill/>
        </p:spPr>
        <p:txBody>
          <a:bodyPr wrap="square" rtlCol="0" anchor="ctr">
            <a:spAutoFit/>
          </a:bodyPr>
          <a:lstStyle/>
          <a:p>
            <a:pPr algn="ctr"/>
            <a:r>
              <a:rPr lang="en-US" altLang="ja-JP" sz="2400" dirty="0"/>
              <a:t>×</a:t>
            </a:r>
            <a:endParaRPr kumimoji="1" lang="en-US" altLang="ja-JP" sz="2400" dirty="0"/>
          </a:p>
        </p:txBody>
      </p:sp>
      <p:sp>
        <p:nvSpPr>
          <p:cNvPr id="15" name="テキスト ボックス 14">
            <a:extLst>
              <a:ext uri="{FF2B5EF4-FFF2-40B4-BE49-F238E27FC236}">
                <a16:creationId xmlns:a16="http://schemas.microsoft.com/office/drawing/2014/main" id="{AF57F45E-8331-417F-9A93-0E324D65064F}"/>
              </a:ext>
            </a:extLst>
          </p:cNvPr>
          <p:cNvSpPr txBox="1"/>
          <p:nvPr/>
        </p:nvSpPr>
        <p:spPr>
          <a:xfrm>
            <a:off x="4552386" y="4815057"/>
            <a:ext cx="528243" cy="461665"/>
          </a:xfrm>
          <a:prstGeom prst="rect">
            <a:avLst/>
          </a:prstGeom>
          <a:noFill/>
        </p:spPr>
        <p:txBody>
          <a:bodyPr wrap="square" rtlCol="0" anchor="ctr">
            <a:spAutoFit/>
          </a:bodyPr>
          <a:lstStyle/>
          <a:p>
            <a:pPr algn="ctr"/>
            <a:r>
              <a:rPr lang="ja-JP" altLang="en-US" sz="2400" dirty="0"/>
              <a:t>ー</a:t>
            </a:r>
            <a:endParaRPr kumimoji="1" lang="en-US" altLang="ja-JP" sz="2400" dirty="0"/>
          </a:p>
        </p:txBody>
      </p:sp>
      <p:sp>
        <p:nvSpPr>
          <p:cNvPr id="16" name="左大かっこ 15">
            <a:extLst>
              <a:ext uri="{FF2B5EF4-FFF2-40B4-BE49-F238E27FC236}">
                <a16:creationId xmlns:a16="http://schemas.microsoft.com/office/drawing/2014/main" id="{CE468E8D-B1B9-C7F6-A061-4686477972A3}"/>
              </a:ext>
            </a:extLst>
          </p:cNvPr>
          <p:cNvSpPr/>
          <p:nvPr/>
        </p:nvSpPr>
        <p:spPr>
          <a:xfrm>
            <a:off x="2820114" y="4564527"/>
            <a:ext cx="121094" cy="92333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左大かっこ 16">
            <a:extLst>
              <a:ext uri="{FF2B5EF4-FFF2-40B4-BE49-F238E27FC236}">
                <a16:creationId xmlns:a16="http://schemas.microsoft.com/office/drawing/2014/main" id="{C2A3CE29-2DA6-093E-EB71-E149497C9322}"/>
              </a:ext>
            </a:extLst>
          </p:cNvPr>
          <p:cNvSpPr/>
          <p:nvPr/>
        </p:nvSpPr>
        <p:spPr>
          <a:xfrm rot="10800000">
            <a:off x="6778396" y="4564527"/>
            <a:ext cx="121094" cy="92333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67D7310-0A27-0EA8-921B-8E14DEFAE825}"/>
              </a:ext>
            </a:extLst>
          </p:cNvPr>
          <p:cNvSpPr txBox="1"/>
          <p:nvPr/>
        </p:nvSpPr>
        <p:spPr>
          <a:xfrm>
            <a:off x="5078477" y="5355510"/>
            <a:ext cx="1625788" cy="369332"/>
          </a:xfrm>
          <a:prstGeom prst="rect">
            <a:avLst/>
          </a:prstGeom>
          <a:noFill/>
        </p:spPr>
        <p:txBody>
          <a:bodyPr wrap="square" rtlCol="0">
            <a:spAutoFit/>
          </a:bodyPr>
          <a:lstStyle/>
          <a:p>
            <a:pPr algn="ctr"/>
            <a:r>
              <a:rPr lang="en-US" altLang="ja-JP" dirty="0"/>
              <a:t>11.22</a:t>
            </a:r>
            <a:r>
              <a:rPr lang="ja-JP" altLang="en-US" dirty="0"/>
              <a:t>円</a:t>
            </a:r>
            <a:r>
              <a:rPr lang="en-US" altLang="ja-JP" dirty="0"/>
              <a:t>/kWh</a:t>
            </a:r>
            <a:endParaRPr kumimoji="1" lang="en-US" altLang="ja-JP" dirty="0"/>
          </a:p>
        </p:txBody>
      </p:sp>
      <p:sp>
        <p:nvSpPr>
          <p:cNvPr id="27" name="テキスト ボックス 26">
            <a:extLst>
              <a:ext uri="{FF2B5EF4-FFF2-40B4-BE49-F238E27FC236}">
                <a16:creationId xmlns:a16="http://schemas.microsoft.com/office/drawing/2014/main" id="{1EA0E719-CFD8-B5C3-564C-58DC96115C31}"/>
              </a:ext>
            </a:extLst>
          </p:cNvPr>
          <p:cNvSpPr txBox="1"/>
          <p:nvPr/>
        </p:nvSpPr>
        <p:spPr>
          <a:xfrm>
            <a:off x="7486835" y="5355510"/>
            <a:ext cx="1706615" cy="369332"/>
          </a:xfrm>
          <a:prstGeom prst="rect">
            <a:avLst/>
          </a:prstGeom>
          <a:noFill/>
        </p:spPr>
        <p:txBody>
          <a:bodyPr wrap="square" rtlCol="0">
            <a:spAutoFit/>
          </a:bodyPr>
          <a:lstStyle/>
          <a:p>
            <a:pPr algn="ctr"/>
            <a:r>
              <a:rPr lang="en-US" altLang="ja-JP" dirty="0"/>
              <a:t>1.114</a:t>
            </a:r>
            <a:r>
              <a:rPr lang="ja-JP" altLang="en-US" dirty="0"/>
              <a:t>円</a:t>
            </a:r>
            <a:r>
              <a:rPr lang="en-US" altLang="ja-JP" dirty="0"/>
              <a:t>/kWh</a:t>
            </a:r>
            <a:endParaRPr kumimoji="1" lang="en-US" altLang="ja-JP" dirty="0"/>
          </a:p>
        </p:txBody>
      </p:sp>
      <p:sp>
        <p:nvSpPr>
          <p:cNvPr id="28" name="テキスト ボックス 27">
            <a:extLst>
              <a:ext uri="{FF2B5EF4-FFF2-40B4-BE49-F238E27FC236}">
                <a16:creationId xmlns:a16="http://schemas.microsoft.com/office/drawing/2014/main" id="{FCC194DF-4565-C6E1-EF9A-0D3DCDBA2101}"/>
              </a:ext>
            </a:extLst>
          </p:cNvPr>
          <p:cNvSpPr txBox="1"/>
          <p:nvPr/>
        </p:nvSpPr>
        <p:spPr>
          <a:xfrm>
            <a:off x="2555207" y="5492870"/>
            <a:ext cx="2504046" cy="646331"/>
          </a:xfrm>
          <a:prstGeom prst="rect">
            <a:avLst/>
          </a:prstGeom>
          <a:noFill/>
        </p:spPr>
        <p:txBody>
          <a:bodyPr wrap="square" rtlCol="0">
            <a:spAutoFit/>
          </a:bodyPr>
          <a:lstStyle/>
          <a:p>
            <a:pPr algn="ctr"/>
            <a:r>
              <a:rPr lang="ja-JP" altLang="en-US" dirty="0"/>
              <a:t>時間帯区分ごとの</a:t>
            </a:r>
            <a:endParaRPr lang="en-US" altLang="ja-JP" dirty="0"/>
          </a:p>
          <a:p>
            <a:pPr algn="ctr"/>
            <a:r>
              <a:rPr lang="ja-JP" altLang="en-US" dirty="0"/>
              <a:t>スポット市場平均価格</a:t>
            </a:r>
            <a:endParaRPr kumimoji="1" lang="en-US" altLang="ja-JP" dirty="0"/>
          </a:p>
        </p:txBody>
      </p:sp>
      <p:sp>
        <p:nvSpPr>
          <p:cNvPr id="29" name="正方形/長方形 28">
            <a:extLst>
              <a:ext uri="{FF2B5EF4-FFF2-40B4-BE49-F238E27FC236}">
                <a16:creationId xmlns:a16="http://schemas.microsoft.com/office/drawing/2014/main" id="{3D0315A0-A5AD-F63F-4138-6C5B374DC78E}"/>
              </a:ext>
            </a:extLst>
          </p:cNvPr>
          <p:cNvSpPr/>
          <p:nvPr/>
        </p:nvSpPr>
        <p:spPr>
          <a:xfrm>
            <a:off x="6256368" y="2314549"/>
            <a:ext cx="1393104"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変動単価</a:t>
            </a:r>
            <a:endParaRPr kumimoji="1" lang="ja-JP" altLang="en-US" b="1" dirty="0">
              <a:solidFill>
                <a:schemeClr val="bg1"/>
              </a:solidFill>
            </a:endParaRPr>
          </a:p>
        </p:txBody>
      </p:sp>
      <p:sp>
        <p:nvSpPr>
          <p:cNvPr id="30" name="テキスト ボックス 29">
            <a:extLst>
              <a:ext uri="{FF2B5EF4-FFF2-40B4-BE49-F238E27FC236}">
                <a16:creationId xmlns:a16="http://schemas.microsoft.com/office/drawing/2014/main" id="{DB00D84E-0633-45D9-50D6-6F1CB4A10CFE}"/>
              </a:ext>
            </a:extLst>
          </p:cNvPr>
          <p:cNvSpPr txBox="1"/>
          <p:nvPr/>
        </p:nvSpPr>
        <p:spPr>
          <a:xfrm>
            <a:off x="650384" y="2897433"/>
            <a:ext cx="1500043" cy="369332"/>
          </a:xfrm>
          <a:prstGeom prst="rect">
            <a:avLst/>
          </a:prstGeom>
          <a:noFill/>
        </p:spPr>
        <p:txBody>
          <a:bodyPr wrap="square" rtlCol="0">
            <a:spAutoFit/>
          </a:bodyPr>
          <a:lstStyle/>
          <a:p>
            <a:pPr algn="ctr"/>
            <a:r>
              <a:rPr lang="en-US" altLang="ja-JP" dirty="0"/>
              <a:t>1,600</a:t>
            </a:r>
            <a:r>
              <a:rPr lang="ja-JP" altLang="en-US" dirty="0"/>
              <a:t>円</a:t>
            </a:r>
            <a:r>
              <a:rPr lang="en-US" altLang="ja-JP" dirty="0"/>
              <a:t>/kW</a:t>
            </a:r>
            <a:endParaRPr kumimoji="1" lang="en-US" altLang="ja-JP" dirty="0"/>
          </a:p>
        </p:txBody>
      </p:sp>
      <p:sp>
        <p:nvSpPr>
          <p:cNvPr id="31" name="テキスト ボックス 30">
            <a:extLst>
              <a:ext uri="{FF2B5EF4-FFF2-40B4-BE49-F238E27FC236}">
                <a16:creationId xmlns:a16="http://schemas.microsoft.com/office/drawing/2014/main" id="{EDDA051E-4B70-F447-2FAB-30A2A807F988}"/>
              </a:ext>
            </a:extLst>
          </p:cNvPr>
          <p:cNvSpPr txBox="1"/>
          <p:nvPr/>
        </p:nvSpPr>
        <p:spPr>
          <a:xfrm>
            <a:off x="4309584" y="2897433"/>
            <a:ext cx="1499216" cy="369332"/>
          </a:xfrm>
          <a:prstGeom prst="rect">
            <a:avLst/>
          </a:prstGeom>
          <a:noFill/>
        </p:spPr>
        <p:txBody>
          <a:bodyPr wrap="square" rtlCol="0">
            <a:spAutoFit/>
          </a:bodyPr>
          <a:lstStyle/>
          <a:p>
            <a:pPr algn="ctr"/>
            <a:r>
              <a:rPr lang="en-US" altLang="ja-JP" dirty="0"/>
              <a:t>3.49</a:t>
            </a:r>
            <a:r>
              <a:rPr lang="ja-JP" altLang="en-US" dirty="0"/>
              <a:t>円</a:t>
            </a:r>
            <a:r>
              <a:rPr lang="en-US" altLang="ja-JP" dirty="0"/>
              <a:t>/kWh</a:t>
            </a:r>
            <a:endParaRPr kumimoji="1" lang="en-US" altLang="ja-JP" dirty="0"/>
          </a:p>
        </p:txBody>
      </p:sp>
      <p:sp>
        <p:nvSpPr>
          <p:cNvPr id="171" name="テキスト ボックス 170">
            <a:extLst>
              <a:ext uri="{FF2B5EF4-FFF2-40B4-BE49-F238E27FC236}">
                <a16:creationId xmlns:a16="http://schemas.microsoft.com/office/drawing/2014/main" id="{D3213A1A-EC20-E28D-8111-873C81E3D2AE}"/>
              </a:ext>
            </a:extLst>
          </p:cNvPr>
          <p:cNvSpPr txBox="1"/>
          <p:nvPr/>
        </p:nvSpPr>
        <p:spPr>
          <a:xfrm>
            <a:off x="7649961" y="23597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72" name="正方形/長方形 171">
            <a:extLst>
              <a:ext uri="{FF2B5EF4-FFF2-40B4-BE49-F238E27FC236}">
                <a16:creationId xmlns:a16="http://schemas.microsoft.com/office/drawing/2014/main" id="{43E27734-1DAD-3911-08C0-F7F318153824}"/>
              </a:ext>
            </a:extLst>
          </p:cNvPr>
          <p:cNvSpPr/>
          <p:nvPr/>
        </p:nvSpPr>
        <p:spPr>
          <a:xfrm>
            <a:off x="8198349" y="2314549"/>
            <a:ext cx="1393104"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市場価格</a:t>
            </a:r>
            <a:endParaRPr lang="en-US" altLang="ja-JP" b="1" dirty="0">
              <a:solidFill>
                <a:schemeClr val="bg1"/>
              </a:solidFill>
            </a:endParaRPr>
          </a:p>
          <a:p>
            <a:pPr algn="ctr"/>
            <a:r>
              <a:rPr lang="ja-JP" altLang="en-US" b="1" dirty="0">
                <a:solidFill>
                  <a:schemeClr val="bg1"/>
                </a:solidFill>
              </a:rPr>
              <a:t>調整単価</a:t>
            </a:r>
            <a:endParaRPr kumimoji="1" lang="ja-JP" altLang="en-US" b="1" dirty="0">
              <a:solidFill>
                <a:schemeClr val="bg1"/>
              </a:solidFill>
            </a:endParaRPr>
          </a:p>
        </p:txBody>
      </p:sp>
      <p:sp>
        <p:nvSpPr>
          <p:cNvPr id="173" name="正方形/長方形 172">
            <a:extLst>
              <a:ext uri="{FF2B5EF4-FFF2-40B4-BE49-F238E27FC236}">
                <a16:creationId xmlns:a16="http://schemas.microsoft.com/office/drawing/2014/main" id="{EBAEE647-EFCA-AFCB-4745-6C057B51C34D}"/>
              </a:ext>
            </a:extLst>
          </p:cNvPr>
          <p:cNvSpPr/>
          <p:nvPr/>
        </p:nvSpPr>
        <p:spPr>
          <a:xfrm>
            <a:off x="661220" y="3717467"/>
            <a:ext cx="1293783"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変動単価</a:t>
            </a:r>
            <a:endParaRPr kumimoji="1" lang="ja-JP" altLang="en-US" b="1" dirty="0">
              <a:solidFill>
                <a:schemeClr val="bg1"/>
              </a:solidFill>
            </a:endParaRPr>
          </a:p>
        </p:txBody>
      </p:sp>
      <p:sp>
        <p:nvSpPr>
          <p:cNvPr id="174" name="テキスト ボックス 173">
            <a:extLst>
              <a:ext uri="{FF2B5EF4-FFF2-40B4-BE49-F238E27FC236}">
                <a16:creationId xmlns:a16="http://schemas.microsoft.com/office/drawing/2014/main" id="{6BDCB3C6-812F-67AE-6C5C-FAEA31A4F525}"/>
              </a:ext>
            </a:extLst>
          </p:cNvPr>
          <p:cNvSpPr txBox="1"/>
          <p:nvPr/>
        </p:nvSpPr>
        <p:spPr>
          <a:xfrm>
            <a:off x="2036201" y="3756484"/>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75" name="正方形/長方形 174">
            <a:extLst>
              <a:ext uri="{FF2B5EF4-FFF2-40B4-BE49-F238E27FC236}">
                <a16:creationId xmlns:a16="http://schemas.microsoft.com/office/drawing/2014/main" id="{223B3C21-8C61-6C53-5160-458EFAC10072}"/>
              </a:ext>
            </a:extLst>
          </p:cNvPr>
          <p:cNvSpPr/>
          <p:nvPr/>
        </p:nvSpPr>
        <p:spPr>
          <a:xfrm>
            <a:off x="661219" y="4769820"/>
            <a:ext cx="1293783"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市場価格</a:t>
            </a:r>
            <a:endParaRPr lang="en-US" altLang="ja-JP" b="1" dirty="0">
              <a:solidFill>
                <a:schemeClr val="bg1"/>
              </a:solidFill>
            </a:endParaRPr>
          </a:p>
          <a:p>
            <a:pPr algn="ctr"/>
            <a:r>
              <a:rPr lang="ja-JP" altLang="en-US" b="1" dirty="0">
                <a:solidFill>
                  <a:schemeClr val="bg1"/>
                </a:solidFill>
              </a:rPr>
              <a:t>調整単価</a:t>
            </a:r>
            <a:endParaRPr kumimoji="1" lang="ja-JP" altLang="en-US" b="1" dirty="0">
              <a:solidFill>
                <a:schemeClr val="bg1"/>
              </a:solidFill>
            </a:endParaRPr>
          </a:p>
        </p:txBody>
      </p:sp>
      <p:sp>
        <p:nvSpPr>
          <p:cNvPr id="177" name="テキスト ボックス 176">
            <a:extLst>
              <a:ext uri="{FF2B5EF4-FFF2-40B4-BE49-F238E27FC236}">
                <a16:creationId xmlns:a16="http://schemas.microsoft.com/office/drawing/2014/main" id="{A7B004CE-7C6C-A323-9B13-1947A6187E70}"/>
              </a:ext>
            </a:extLst>
          </p:cNvPr>
          <p:cNvSpPr txBox="1"/>
          <p:nvPr/>
        </p:nvSpPr>
        <p:spPr>
          <a:xfrm>
            <a:off x="9265383" y="4594023"/>
            <a:ext cx="2743199" cy="923330"/>
          </a:xfrm>
          <a:prstGeom prst="rect">
            <a:avLst/>
          </a:prstGeom>
          <a:noFill/>
        </p:spPr>
        <p:txBody>
          <a:bodyPr wrap="square" rtlCol="0">
            <a:spAutoFit/>
          </a:bodyPr>
          <a:lstStyle/>
          <a:p>
            <a:pPr algn="ctr"/>
            <a:r>
              <a:rPr lang="ja-JP" altLang="en-US" dirty="0"/>
              <a:t>平均市場価格が基準より高いならば割増、</a:t>
            </a:r>
            <a:endParaRPr lang="en-US" altLang="ja-JP" dirty="0"/>
          </a:p>
          <a:p>
            <a:pPr algn="ctr"/>
            <a:r>
              <a:rPr kumimoji="1" lang="ja-JP" altLang="en-US" dirty="0"/>
              <a:t>低いならば割引</a:t>
            </a:r>
            <a:endParaRPr kumimoji="1" lang="en-US" altLang="ja-JP" dirty="0"/>
          </a:p>
        </p:txBody>
      </p:sp>
      <p:sp>
        <p:nvSpPr>
          <p:cNvPr id="178" name="テキスト ボックス 177">
            <a:extLst>
              <a:ext uri="{FF2B5EF4-FFF2-40B4-BE49-F238E27FC236}">
                <a16:creationId xmlns:a16="http://schemas.microsoft.com/office/drawing/2014/main" id="{EB9D8C66-6E4F-AC4E-34F8-3C1911137DCF}"/>
              </a:ext>
            </a:extLst>
          </p:cNvPr>
          <p:cNvSpPr txBox="1"/>
          <p:nvPr/>
        </p:nvSpPr>
        <p:spPr>
          <a:xfrm>
            <a:off x="3120519" y="3588523"/>
            <a:ext cx="1565476" cy="369332"/>
          </a:xfrm>
          <a:prstGeom prst="rect">
            <a:avLst/>
          </a:prstGeom>
          <a:noFill/>
        </p:spPr>
        <p:txBody>
          <a:bodyPr wrap="square" rtlCol="0">
            <a:spAutoFit/>
          </a:bodyPr>
          <a:lstStyle/>
          <a:p>
            <a:pPr algn="ctr"/>
            <a:r>
              <a:rPr kumimoji="1" lang="en-US" altLang="ja-JP" dirty="0"/>
              <a:t>13.39</a:t>
            </a:r>
            <a:r>
              <a:rPr kumimoji="1" lang="ja-JP" altLang="en-US" dirty="0"/>
              <a:t>円</a:t>
            </a:r>
            <a:r>
              <a:rPr kumimoji="1" lang="en-US" altLang="ja-JP" dirty="0"/>
              <a:t>/kWh</a:t>
            </a:r>
          </a:p>
        </p:txBody>
      </p:sp>
      <p:sp>
        <p:nvSpPr>
          <p:cNvPr id="179" name="左中かっこ 178">
            <a:extLst>
              <a:ext uri="{FF2B5EF4-FFF2-40B4-BE49-F238E27FC236}">
                <a16:creationId xmlns:a16="http://schemas.microsoft.com/office/drawing/2014/main" id="{74C588F8-A818-A6D8-E688-7A4B125F3491}"/>
              </a:ext>
            </a:extLst>
          </p:cNvPr>
          <p:cNvSpPr/>
          <p:nvPr/>
        </p:nvSpPr>
        <p:spPr>
          <a:xfrm>
            <a:off x="2820931" y="3538794"/>
            <a:ext cx="299546" cy="8173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0" name="テキスト ボックス 179">
            <a:extLst>
              <a:ext uri="{FF2B5EF4-FFF2-40B4-BE49-F238E27FC236}">
                <a16:creationId xmlns:a16="http://schemas.microsoft.com/office/drawing/2014/main" id="{90DC0E7A-4181-6CEC-CCFD-E715437DA230}"/>
              </a:ext>
            </a:extLst>
          </p:cNvPr>
          <p:cNvSpPr txBox="1"/>
          <p:nvPr/>
        </p:nvSpPr>
        <p:spPr>
          <a:xfrm>
            <a:off x="3120519" y="4017416"/>
            <a:ext cx="1565476" cy="369332"/>
          </a:xfrm>
          <a:prstGeom prst="rect">
            <a:avLst/>
          </a:prstGeom>
          <a:noFill/>
        </p:spPr>
        <p:txBody>
          <a:bodyPr wrap="square" rtlCol="0">
            <a:spAutoFit/>
          </a:bodyPr>
          <a:lstStyle/>
          <a:p>
            <a:pPr algn="ctr"/>
            <a:r>
              <a:rPr kumimoji="1" lang="en-US" altLang="ja-JP" dirty="0"/>
              <a:t>13.44</a:t>
            </a:r>
            <a:r>
              <a:rPr kumimoji="1" lang="ja-JP" altLang="en-US" dirty="0"/>
              <a:t>円</a:t>
            </a:r>
            <a:r>
              <a:rPr kumimoji="1" lang="en-US" altLang="ja-JP" dirty="0"/>
              <a:t>/kWh</a:t>
            </a:r>
          </a:p>
        </p:txBody>
      </p:sp>
      <p:sp>
        <p:nvSpPr>
          <p:cNvPr id="181" name="テキスト ボックス 180">
            <a:extLst>
              <a:ext uri="{FF2B5EF4-FFF2-40B4-BE49-F238E27FC236}">
                <a16:creationId xmlns:a16="http://schemas.microsoft.com/office/drawing/2014/main" id="{11B94846-4D5B-A0BA-E697-85085AB95386}"/>
              </a:ext>
            </a:extLst>
          </p:cNvPr>
          <p:cNvSpPr txBox="1"/>
          <p:nvPr/>
        </p:nvSpPr>
        <p:spPr>
          <a:xfrm>
            <a:off x="4694065" y="3583834"/>
            <a:ext cx="2761854" cy="369332"/>
          </a:xfrm>
          <a:prstGeom prst="rect">
            <a:avLst/>
          </a:prstGeom>
          <a:noFill/>
        </p:spPr>
        <p:txBody>
          <a:bodyPr wrap="square" rtlCol="0">
            <a:spAutoFit/>
          </a:bodyPr>
          <a:lstStyle/>
          <a:p>
            <a:r>
              <a:rPr kumimoji="1" lang="en-US" altLang="ja-JP" dirty="0"/>
              <a:t>, </a:t>
            </a:r>
            <a:r>
              <a:rPr kumimoji="1" lang="ja-JP" altLang="en-US" dirty="0"/>
              <a:t>夜時間帯（</a:t>
            </a:r>
            <a:r>
              <a:rPr kumimoji="1" lang="en-US" altLang="ja-JP" dirty="0"/>
              <a:t>22</a:t>
            </a:r>
            <a:r>
              <a:rPr kumimoji="1" lang="ja-JP" altLang="en-US" dirty="0"/>
              <a:t>時～</a:t>
            </a:r>
            <a:r>
              <a:rPr kumimoji="1" lang="en-US" altLang="ja-JP" dirty="0"/>
              <a:t>8</a:t>
            </a:r>
            <a:r>
              <a:rPr kumimoji="1" lang="ja-JP" altLang="en-US" dirty="0"/>
              <a:t>時）</a:t>
            </a:r>
            <a:endParaRPr kumimoji="1" lang="en-US" altLang="ja-JP" dirty="0"/>
          </a:p>
        </p:txBody>
      </p:sp>
      <p:sp>
        <p:nvSpPr>
          <p:cNvPr id="193" name="テキスト ボックス 192">
            <a:extLst>
              <a:ext uri="{FF2B5EF4-FFF2-40B4-BE49-F238E27FC236}">
                <a16:creationId xmlns:a16="http://schemas.microsoft.com/office/drawing/2014/main" id="{4E31240B-EFA8-1C77-7A43-A545C5D36556}"/>
              </a:ext>
            </a:extLst>
          </p:cNvPr>
          <p:cNvSpPr txBox="1"/>
          <p:nvPr/>
        </p:nvSpPr>
        <p:spPr>
          <a:xfrm>
            <a:off x="4694065" y="3999898"/>
            <a:ext cx="1930149" cy="369332"/>
          </a:xfrm>
          <a:prstGeom prst="rect">
            <a:avLst/>
          </a:prstGeom>
          <a:noFill/>
        </p:spPr>
        <p:txBody>
          <a:bodyPr wrap="square" rtlCol="0">
            <a:spAutoFit/>
          </a:bodyPr>
          <a:lstStyle/>
          <a:p>
            <a:r>
              <a:rPr kumimoji="1" lang="en-US" altLang="ja-JP" dirty="0"/>
              <a:t>, </a:t>
            </a:r>
            <a:r>
              <a:rPr kumimoji="1" lang="ja-JP" altLang="en-US" dirty="0"/>
              <a:t>その他時間帯</a:t>
            </a:r>
            <a:endParaRPr kumimoji="1" lang="en-US" altLang="ja-JP" dirty="0"/>
          </a:p>
        </p:txBody>
      </p:sp>
      <p:sp>
        <p:nvSpPr>
          <p:cNvPr id="197" name="正方形/長方形 196">
            <a:extLst>
              <a:ext uri="{FF2B5EF4-FFF2-40B4-BE49-F238E27FC236}">
                <a16:creationId xmlns:a16="http://schemas.microsoft.com/office/drawing/2014/main" id="{AD7C67DA-35A1-23A2-AF5A-724F111042F8}"/>
              </a:ext>
            </a:extLst>
          </p:cNvPr>
          <p:cNvSpPr/>
          <p:nvPr/>
        </p:nvSpPr>
        <p:spPr>
          <a:xfrm>
            <a:off x="7467593" y="4769820"/>
            <a:ext cx="1685655" cy="552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基準市場単価</a:t>
            </a:r>
          </a:p>
        </p:txBody>
      </p:sp>
      <p:sp>
        <p:nvSpPr>
          <p:cNvPr id="198" name="テキスト ボックス 197">
            <a:extLst>
              <a:ext uri="{FF2B5EF4-FFF2-40B4-BE49-F238E27FC236}">
                <a16:creationId xmlns:a16="http://schemas.microsoft.com/office/drawing/2014/main" id="{1CFD6DA6-8F76-046D-9479-0322CC0BAC93}"/>
              </a:ext>
            </a:extLst>
          </p:cNvPr>
          <p:cNvSpPr txBox="1"/>
          <p:nvPr/>
        </p:nvSpPr>
        <p:spPr>
          <a:xfrm>
            <a:off x="7415485" y="3773189"/>
            <a:ext cx="2225629" cy="369332"/>
          </a:xfrm>
          <a:prstGeom prst="rect">
            <a:avLst/>
          </a:prstGeom>
          <a:noFill/>
        </p:spPr>
        <p:txBody>
          <a:bodyPr wrap="square" rtlCol="0">
            <a:spAutoFit/>
          </a:bodyPr>
          <a:lstStyle/>
          <a:p>
            <a:pPr algn="ctr"/>
            <a:r>
              <a:rPr kumimoji="1" lang="ja-JP" altLang="en-US" dirty="0"/>
              <a:t>変化するが、僅差</a:t>
            </a:r>
            <a:endParaRPr kumimoji="1" lang="en-US" altLang="ja-JP" dirty="0"/>
          </a:p>
        </p:txBody>
      </p:sp>
      <p:sp>
        <p:nvSpPr>
          <p:cNvPr id="200" name="テキスト ボックス 199">
            <a:extLst>
              <a:ext uri="{FF2B5EF4-FFF2-40B4-BE49-F238E27FC236}">
                <a16:creationId xmlns:a16="http://schemas.microsoft.com/office/drawing/2014/main" id="{B04BB2AD-4EC3-4DCB-6D59-C6BE02566038}"/>
              </a:ext>
            </a:extLst>
          </p:cNvPr>
          <p:cNvSpPr txBox="1"/>
          <p:nvPr/>
        </p:nvSpPr>
        <p:spPr>
          <a:xfrm>
            <a:off x="5045595" y="5997818"/>
            <a:ext cx="6962987" cy="338554"/>
          </a:xfrm>
          <a:prstGeom prst="rect">
            <a:avLst/>
          </a:prstGeom>
          <a:noFill/>
        </p:spPr>
        <p:txBody>
          <a:bodyPr wrap="square">
            <a:spAutoFit/>
          </a:bodyPr>
          <a:lstStyle/>
          <a:p>
            <a:r>
              <a:rPr lang="en-US" altLang="ja-JP" sz="1600" dirty="0"/>
              <a:t>https://www.tepco.co.jp/ep/corporate/plan_h/minaoshi_2024plan.html</a:t>
            </a:r>
            <a:endParaRPr lang="ja-JP" altLang="en-US" sz="1600" dirty="0"/>
          </a:p>
        </p:txBody>
      </p:sp>
      <p:sp>
        <p:nvSpPr>
          <p:cNvPr id="201" name="正方形/長方形 200">
            <a:extLst>
              <a:ext uri="{FF2B5EF4-FFF2-40B4-BE49-F238E27FC236}">
                <a16:creationId xmlns:a16="http://schemas.microsoft.com/office/drawing/2014/main" id="{4CB5217B-08CD-51D8-18EB-8375AA1694A1}"/>
              </a:ext>
            </a:extLst>
          </p:cNvPr>
          <p:cNvSpPr/>
          <p:nvPr/>
        </p:nvSpPr>
        <p:spPr>
          <a:xfrm>
            <a:off x="2532062" y="2314549"/>
            <a:ext cx="1131319" cy="5521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契約電力</a:t>
            </a:r>
            <a:endParaRPr kumimoji="1" lang="ja-JP" altLang="en-US" b="1" dirty="0">
              <a:solidFill>
                <a:schemeClr val="bg1"/>
              </a:solidFill>
            </a:endParaRPr>
          </a:p>
        </p:txBody>
      </p:sp>
      <p:sp>
        <p:nvSpPr>
          <p:cNvPr id="202" name="テキスト ボックス 201">
            <a:extLst>
              <a:ext uri="{FF2B5EF4-FFF2-40B4-BE49-F238E27FC236}">
                <a16:creationId xmlns:a16="http://schemas.microsoft.com/office/drawing/2014/main" id="{ACDCF8FD-D0B9-4145-0AAA-9DA2E4E6F349}"/>
              </a:ext>
            </a:extLst>
          </p:cNvPr>
          <p:cNvSpPr txBox="1"/>
          <p:nvPr/>
        </p:nvSpPr>
        <p:spPr>
          <a:xfrm>
            <a:off x="1990397" y="2359786"/>
            <a:ext cx="528243" cy="461665"/>
          </a:xfrm>
          <a:prstGeom prst="rect">
            <a:avLst/>
          </a:prstGeom>
          <a:noFill/>
        </p:spPr>
        <p:txBody>
          <a:bodyPr wrap="square" rtlCol="0" anchor="ctr">
            <a:spAutoFit/>
          </a:bodyPr>
          <a:lstStyle/>
          <a:p>
            <a:pPr algn="ctr"/>
            <a:r>
              <a:rPr lang="en-US" altLang="ja-JP" sz="2400" dirty="0"/>
              <a:t>×</a:t>
            </a:r>
            <a:endParaRPr kumimoji="1" lang="en-US" altLang="ja-JP" sz="2400" dirty="0"/>
          </a:p>
        </p:txBody>
      </p:sp>
      <p:sp>
        <p:nvSpPr>
          <p:cNvPr id="203" name="テキスト ボックス 202">
            <a:extLst>
              <a:ext uri="{FF2B5EF4-FFF2-40B4-BE49-F238E27FC236}">
                <a16:creationId xmlns:a16="http://schemas.microsoft.com/office/drawing/2014/main" id="{AF094B1E-9DD0-8FA0-B890-76B2CA341859}"/>
              </a:ext>
            </a:extLst>
          </p:cNvPr>
          <p:cNvSpPr txBox="1"/>
          <p:nvPr/>
        </p:nvSpPr>
        <p:spPr>
          <a:xfrm>
            <a:off x="2585445" y="2897433"/>
            <a:ext cx="1024550" cy="369332"/>
          </a:xfrm>
          <a:prstGeom prst="rect">
            <a:avLst/>
          </a:prstGeom>
          <a:noFill/>
        </p:spPr>
        <p:txBody>
          <a:bodyPr wrap="square" rtlCol="0">
            <a:spAutoFit/>
          </a:bodyPr>
          <a:lstStyle/>
          <a:p>
            <a:pPr algn="ctr"/>
            <a:r>
              <a:rPr lang="en-US" altLang="ja-JP" dirty="0"/>
              <a:t>500kW</a:t>
            </a:r>
            <a:endParaRPr kumimoji="1" lang="en-US" altLang="ja-JP" dirty="0"/>
          </a:p>
        </p:txBody>
      </p:sp>
      <p:cxnSp>
        <p:nvCxnSpPr>
          <p:cNvPr id="205" name="直線コネクタ 204">
            <a:extLst>
              <a:ext uri="{FF2B5EF4-FFF2-40B4-BE49-F238E27FC236}">
                <a16:creationId xmlns:a16="http://schemas.microsoft.com/office/drawing/2014/main" id="{0FBA2F9A-A636-9801-3D45-6EDFF172FF91}"/>
              </a:ext>
            </a:extLst>
          </p:cNvPr>
          <p:cNvCxnSpPr/>
          <p:nvPr/>
        </p:nvCxnSpPr>
        <p:spPr>
          <a:xfrm>
            <a:off x="191207" y="3404413"/>
            <a:ext cx="118173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081CBDA5-F4F4-6DC5-A660-8D82FAE94AE7}"/>
              </a:ext>
            </a:extLst>
          </p:cNvPr>
          <p:cNvSpPr txBox="1"/>
          <p:nvPr/>
        </p:nvSpPr>
        <p:spPr>
          <a:xfrm>
            <a:off x="8777370" y="361869"/>
            <a:ext cx="3121219" cy="646331"/>
          </a:xfrm>
          <a:prstGeom prst="rect">
            <a:avLst/>
          </a:prstGeom>
          <a:noFill/>
        </p:spPr>
        <p:txBody>
          <a:bodyPr wrap="square" rtlCol="0">
            <a:spAutoFit/>
          </a:bodyPr>
          <a:lstStyle/>
          <a:p>
            <a:r>
              <a:rPr lang="ja-JP" altLang="en-US" b="1" dirty="0">
                <a:solidFill>
                  <a:schemeClr val="accent2"/>
                </a:solidFill>
              </a:rPr>
              <a:t>東電</a:t>
            </a:r>
            <a:r>
              <a:rPr lang="en-US" altLang="ja-JP" b="1" dirty="0">
                <a:solidFill>
                  <a:schemeClr val="accent2"/>
                </a:solidFill>
              </a:rPr>
              <a:t>EP</a:t>
            </a:r>
            <a:r>
              <a:rPr lang="ja-JP" altLang="en-US" b="1" dirty="0">
                <a:solidFill>
                  <a:schemeClr val="accent2"/>
                </a:solidFill>
              </a:rPr>
              <a:t> </a:t>
            </a:r>
            <a:r>
              <a:rPr kumimoji="1" lang="ja-JP" altLang="en-US" b="1" dirty="0">
                <a:solidFill>
                  <a:schemeClr val="accent2"/>
                </a:solidFill>
              </a:rPr>
              <a:t>特別高圧向け</a:t>
            </a:r>
            <a:endParaRPr kumimoji="1" lang="en-US" altLang="ja-JP" b="1" dirty="0">
              <a:solidFill>
                <a:schemeClr val="accent2"/>
              </a:solidFill>
            </a:endParaRPr>
          </a:p>
          <a:p>
            <a:r>
              <a:rPr kumimoji="1" lang="ja-JP" altLang="en-US" b="1" dirty="0">
                <a:solidFill>
                  <a:schemeClr val="accent2"/>
                </a:solidFill>
              </a:rPr>
              <a:t>市場価格連動プラン</a:t>
            </a:r>
            <a:endParaRPr kumimoji="1" lang="en-US" altLang="ja-JP" b="1" dirty="0">
              <a:solidFill>
                <a:schemeClr val="accent2"/>
              </a:solidFill>
            </a:endParaRPr>
          </a:p>
        </p:txBody>
      </p:sp>
      <p:sp>
        <p:nvSpPr>
          <p:cNvPr id="13" name="タイトル 3">
            <a:extLst>
              <a:ext uri="{FF2B5EF4-FFF2-40B4-BE49-F238E27FC236}">
                <a16:creationId xmlns:a16="http://schemas.microsoft.com/office/drawing/2014/main" id="{65D5D52B-501E-0377-C073-7B5941D4B468}"/>
              </a:ext>
            </a:extLst>
          </p:cNvPr>
          <p:cNvSpPr txBox="1">
            <a:spLocks/>
          </p:cNvSpPr>
          <p:nvPr/>
        </p:nvSpPr>
        <p:spPr>
          <a:xfrm>
            <a:off x="1684580" y="261453"/>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spTree>
    <p:extLst>
      <p:ext uri="{BB962C8B-B14F-4D97-AF65-F5344CB8AC3E}">
        <p14:creationId xmlns:p14="http://schemas.microsoft.com/office/powerpoint/2010/main" val="2687425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図 59" descr="グラフ&#10;&#10;自動的に生成された説明">
            <a:extLst>
              <a:ext uri="{FF2B5EF4-FFF2-40B4-BE49-F238E27FC236}">
                <a16:creationId xmlns:a16="http://schemas.microsoft.com/office/drawing/2014/main" id="{4C9D1072-6C5D-8B3D-3F45-E09583009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9075" y="4099995"/>
            <a:ext cx="5485069" cy="2160785"/>
          </a:xfrm>
          <a:prstGeom prst="rect">
            <a:avLst/>
          </a:prstGeom>
        </p:spPr>
      </p:pic>
      <p:pic>
        <p:nvPicPr>
          <p:cNvPr id="47" name="図 46" descr="グラフ, 折れ線グラフ&#10;&#10;自動的に生成された説明">
            <a:extLst>
              <a:ext uri="{FF2B5EF4-FFF2-40B4-BE49-F238E27FC236}">
                <a16:creationId xmlns:a16="http://schemas.microsoft.com/office/drawing/2014/main" id="{34331152-9215-6E2D-1804-7067D6F42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507" y="1566940"/>
            <a:ext cx="7461494" cy="1953008"/>
          </a:xfrm>
          <a:prstGeom prst="rect">
            <a:avLst/>
          </a:prstGeom>
        </p:spPr>
      </p:pic>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32</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市場調達 電気料金試算</a:t>
            </a:r>
            <a:r>
              <a:rPr kumimoji="1" lang="ja-JP" altLang="en-US" sz="3200" dirty="0"/>
              <a:t>（</a:t>
            </a:r>
            <a:r>
              <a:rPr kumimoji="1" lang="en-US" altLang="ja-JP" sz="3200" dirty="0"/>
              <a:t>0.5MW</a:t>
            </a:r>
            <a:r>
              <a:rPr lang="ja-JP" altLang="en-US" sz="3200" dirty="0"/>
              <a:t> </a:t>
            </a:r>
            <a:r>
              <a:rPr lang="en-US" altLang="ja-JP" sz="3200" dirty="0"/>
              <a:t>P2G</a:t>
            </a:r>
            <a:r>
              <a:rPr kumimoji="1" lang="ja-JP" altLang="en-US" sz="3200" dirty="0"/>
              <a:t>）</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graphicFrame>
        <p:nvGraphicFramePr>
          <p:cNvPr id="5" name="表 5">
            <a:extLst>
              <a:ext uri="{FF2B5EF4-FFF2-40B4-BE49-F238E27FC236}">
                <a16:creationId xmlns:a16="http://schemas.microsoft.com/office/drawing/2014/main" id="{E659B6DC-3B73-0688-CE1B-846EDF025E28}"/>
              </a:ext>
            </a:extLst>
          </p:cNvPr>
          <p:cNvGraphicFramePr>
            <a:graphicFrameLocks noGrp="1"/>
          </p:cNvGraphicFramePr>
          <p:nvPr/>
        </p:nvGraphicFramePr>
        <p:xfrm>
          <a:off x="288674" y="1373391"/>
          <a:ext cx="4362325" cy="2207453"/>
        </p:xfrm>
        <a:graphic>
          <a:graphicData uri="http://schemas.openxmlformats.org/drawingml/2006/table">
            <a:tbl>
              <a:tblPr firstRow="1" bandRow="1">
                <a:tableStyleId>{5C22544A-7EE6-4342-B048-85BDC9FD1C3A}</a:tableStyleId>
              </a:tblPr>
              <a:tblGrid>
                <a:gridCol w="2512261">
                  <a:extLst>
                    <a:ext uri="{9D8B030D-6E8A-4147-A177-3AD203B41FA5}">
                      <a16:colId xmlns:a16="http://schemas.microsoft.com/office/drawing/2014/main" val="755770883"/>
                    </a:ext>
                  </a:extLst>
                </a:gridCol>
                <a:gridCol w="1850064">
                  <a:extLst>
                    <a:ext uri="{9D8B030D-6E8A-4147-A177-3AD203B41FA5}">
                      <a16:colId xmlns:a16="http://schemas.microsoft.com/office/drawing/2014/main" val="1134849119"/>
                    </a:ext>
                  </a:extLst>
                </a:gridCol>
              </a:tblGrid>
              <a:tr h="378653">
                <a:tc>
                  <a:txBody>
                    <a:bodyPr/>
                    <a:lstStyle/>
                    <a:p>
                      <a:r>
                        <a:rPr kumimoji="1" lang="ja-JP" altLang="en-US" dirty="0"/>
                        <a:t>項目</a:t>
                      </a:r>
                    </a:p>
                  </a:txBody>
                  <a:tcPr anchor="ctr">
                    <a:lnB w="12700" cap="flat" cmpd="sng" algn="ctr">
                      <a:solidFill>
                        <a:schemeClr val="tx1"/>
                      </a:solidFill>
                      <a:prstDash val="solid"/>
                      <a:round/>
                      <a:headEnd type="none" w="med" len="med"/>
                      <a:tailEnd type="none" w="med" len="med"/>
                    </a:lnB>
                    <a:solidFill>
                      <a:srgbClr val="90D2E4"/>
                    </a:solidFill>
                  </a:tcPr>
                </a:tc>
                <a:tc>
                  <a:txBody>
                    <a:bodyPr/>
                    <a:lstStyle/>
                    <a:p>
                      <a:r>
                        <a:rPr kumimoji="1" lang="ja-JP" altLang="en-US" dirty="0"/>
                        <a:t>金額</a:t>
                      </a:r>
                      <a:endParaRPr kumimoji="1" lang="en-US" altLang="ja-JP" dirty="0"/>
                    </a:p>
                  </a:txBody>
                  <a:tcPr anchor="ctr">
                    <a:lnB w="12700" cap="flat" cmpd="sng" algn="ctr">
                      <a:solidFill>
                        <a:schemeClr val="tx1"/>
                      </a:solidFill>
                      <a:prstDash val="solid"/>
                      <a:round/>
                      <a:headEnd type="none" w="med" len="med"/>
                      <a:tailEnd type="none" w="med" len="med"/>
                    </a:lnB>
                    <a:solidFill>
                      <a:srgbClr val="90D2E4"/>
                    </a:solidFill>
                  </a:tcPr>
                </a:tc>
                <a:extLst>
                  <a:ext uri="{0D108BD9-81ED-4DB2-BD59-A6C34878D82A}">
                    <a16:rowId xmlns:a16="http://schemas.microsoft.com/office/drawing/2014/main" val="723173184"/>
                  </a:ext>
                </a:extLst>
              </a:tr>
              <a:tr h="226451">
                <a:tc>
                  <a:txBody>
                    <a:bodyPr/>
                    <a:lstStyle/>
                    <a:p>
                      <a:r>
                        <a:rPr kumimoji="1" lang="ja-JP" altLang="en-US" dirty="0"/>
                        <a:t>基本料金 </a:t>
                      </a:r>
                      <a:r>
                        <a:rPr kumimoji="1" lang="en-US" altLang="ja-JP" dirty="0"/>
                        <a:t>[\/</a:t>
                      </a:r>
                      <a:r>
                        <a:rPr kumimoji="1" lang="ja-JP" altLang="en-US" dirty="0"/>
                        <a:t>年</a:t>
                      </a:r>
                      <a:r>
                        <a:rPr kumimoji="1" lang="en-US" altLang="ja-JP" dirty="0"/>
                        <a:t>]</a:t>
                      </a:r>
                      <a:endParaRPr kumimoji="1" lang="ja-JP" altLang="en-US"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dirty="0"/>
                        <a:t>\9,600,000</a:t>
                      </a:r>
                      <a:endParaRPr kumimoji="1" lang="ja-JP" altLang="en-US" dirty="0"/>
                    </a:p>
                  </a:txBody>
                  <a:tcP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55768185"/>
                  </a:ext>
                </a:extLst>
              </a:tr>
              <a:tr h="226451">
                <a:tc>
                  <a:txBody>
                    <a:bodyPr/>
                    <a:lstStyle/>
                    <a:p>
                      <a:r>
                        <a:rPr kumimoji="1" lang="ja-JP" altLang="en-US" dirty="0"/>
                        <a:t>変動料金 </a:t>
                      </a:r>
                      <a:r>
                        <a:rPr kumimoji="1" lang="en-US" altLang="ja-JP" dirty="0"/>
                        <a:t>[\/</a:t>
                      </a:r>
                      <a:r>
                        <a:rPr kumimoji="1" lang="ja-JP" altLang="en-US" dirty="0"/>
                        <a:t>年</a:t>
                      </a:r>
                      <a:r>
                        <a:rPr kumimoji="1" lang="en-US" altLang="ja-JP" dirty="0"/>
                        <a:t>]</a:t>
                      </a:r>
                      <a:endParaRPr kumimoji="1" lang="ja-JP" altLang="en-US" dirty="0"/>
                    </a:p>
                  </a:txBody>
                  <a:tcPr>
                    <a:noFill/>
                  </a:tcPr>
                </a:tc>
                <a:tc>
                  <a:txBody>
                    <a:bodyPr/>
                    <a:lstStyle/>
                    <a:p>
                      <a:pPr algn="r"/>
                      <a:r>
                        <a:rPr kumimoji="1" lang="en-US" altLang="ja-JP" dirty="0"/>
                        <a:t>\9,959,040</a:t>
                      </a:r>
                      <a:endParaRPr kumimoji="1" lang="ja-JP" altLang="en-US" dirty="0"/>
                    </a:p>
                  </a:txBody>
                  <a:tcPr>
                    <a:lnR w="127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2575533906"/>
                  </a:ext>
                </a:extLst>
              </a:tr>
              <a:tr h="226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再エネ賦課金 </a:t>
                      </a:r>
                      <a:r>
                        <a:rPr kumimoji="1" lang="en-US" altLang="ja-JP" dirty="0"/>
                        <a:t>[\/</a:t>
                      </a:r>
                      <a:r>
                        <a:rPr kumimoji="1" lang="ja-JP" altLang="en-US" dirty="0"/>
                        <a:t>年</a:t>
                      </a:r>
                      <a:r>
                        <a:rPr kumimoji="1" lang="en-US" altLang="ja-JP" dirty="0"/>
                        <a:t>]</a:t>
                      </a:r>
                      <a:endParaRPr kumimoji="1" lang="ja-JP" altLang="en-US" dirty="0"/>
                    </a:p>
                  </a:txBody>
                  <a:tcPr>
                    <a:noFill/>
                  </a:tcPr>
                </a:tc>
                <a:tc>
                  <a:txBody>
                    <a:bodyPr/>
                    <a:lstStyle/>
                    <a:p>
                      <a:pPr algn="r"/>
                      <a:r>
                        <a:rPr kumimoji="1" lang="en-US" altLang="ja-JP" dirty="0"/>
                        <a:t>\2,586,090</a:t>
                      </a:r>
                      <a:endParaRPr kumimoji="1" lang="ja-JP" altLang="en-US" dirty="0"/>
                    </a:p>
                  </a:txBody>
                  <a:tcPr>
                    <a:lnR w="127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829245368"/>
                  </a:ext>
                </a:extLst>
              </a:tr>
              <a:tr h="226451">
                <a:tc>
                  <a:txBody>
                    <a:bodyPr/>
                    <a:lstStyle/>
                    <a:p>
                      <a:r>
                        <a:rPr kumimoji="1" lang="ja-JP" altLang="en-US" dirty="0"/>
                        <a:t>市場価格調整額 </a:t>
                      </a:r>
                      <a:r>
                        <a:rPr kumimoji="1" lang="en-US" altLang="ja-JP" dirty="0"/>
                        <a:t>[\/</a:t>
                      </a:r>
                      <a:r>
                        <a:rPr kumimoji="1" lang="ja-JP" altLang="en-US" dirty="0"/>
                        <a:t>年</a:t>
                      </a:r>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dirty="0"/>
                        <a:t>\</a:t>
                      </a:r>
                      <a:r>
                        <a:rPr kumimoji="1" lang="ja-JP" altLang="en-US" dirty="0"/>
                        <a:t>－</a:t>
                      </a:r>
                      <a:r>
                        <a:rPr kumimoji="1" lang="en-US" altLang="ja-JP" dirty="0"/>
                        <a:t>58796</a:t>
                      </a:r>
                      <a:endParaRPr kumimoji="1" lang="ja-JP" altLang="en-US" dirty="0"/>
                    </a:p>
                  </a:txBody>
                  <a:tcPr>
                    <a:lnR w="12700" cap="flat" cmpd="sng" algn="ctr">
                      <a:solidFill>
                        <a:schemeClr val="bg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3722527"/>
                  </a:ext>
                </a:extLst>
              </a:tr>
              <a:tr h="226451">
                <a:tc>
                  <a:txBody>
                    <a:bodyPr/>
                    <a:lstStyle/>
                    <a:p>
                      <a:r>
                        <a:rPr kumimoji="1" lang="ja-JP" altLang="en-US" dirty="0"/>
                        <a:t>電気料金 </a:t>
                      </a:r>
                      <a:r>
                        <a:rPr kumimoji="1" lang="en-US" altLang="ja-JP" dirty="0"/>
                        <a:t>[\/</a:t>
                      </a:r>
                      <a:r>
                        <a:rPr kumimoji="1" lang="ja-JP" altLang="en-US" dirty="0"/>
                        <a:t>年</a:t>
                      </a:r>
                      <a:r>
                        <a:rPr kumimoji="1" lang="en-US" altLang="ja-JP" dirty="0"/>
                        <a:t>]</a:t>
                      </a:r>
                      <a:endParaRPr kumimoji="1" lang="ja-JP"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kumimoji="1" lang="en-US" altLang="ja-JP" dirty="0"/>
                        <a:t>¥22,086,334</a:t>
                      </a:r>
                    </a:p>
                  </a:txBody>
                  <a:tcP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81992814"/>
                  </a:ext>
                </a:extLst>
              </a:tr>
            </a:tbl>
          </a:graphicData>
        </a:graphic>
      </p:graphicFrame>
      <p:graphicFrame>
        <p:nvGraphicFramePr>
          <p:cNvPr id="6" name="表 5">
            <a:extLst>
              <a:ext uri="{FF2B5EF4-FFF2-40B4-BE49-F238E27FC236}">
                <a16:creationId xmlns:a16="http://schemas.microsoft.com/office/drawing/2014/main" id="{988D5D56-71CA-00BC-1A15-6D0766693026}"/>
              </a:ext>
            </a:extLst>
          </p:cNvPr>
          <p:cNvGraphicFramePr>
            <a:graphicFrameLocks noGrp="1"/>
          </p:cNvGraphicFramePr>
          <p:nvPr/>
        </p:nvGraphicFramePr>
        <p:xfrm>
          <a:off x="288674" y="3779877"/>
          <a:ext cx="4415489" cy="2377440"/>
        </p:xfrm>
        <a:graphic>
          <a:graphicData uri="http://schemas.openxmlformats.org/drawingml/2006/table">
            <a:tbl>
              <a:tblPr firstRow="1" bandRow="1">
                <a:tableStyleId>{5C22544A-7EE6-4342-B048-85BDC9FD1C3A}</a:tableStyleId>
              </a:tblPr>
              <a:tblGrid>
                <a:gridCol w="2395303">
                  <a:extLst>
                    <a:ext uri="{9D8B030D-6E8A-4147-A177-3AD203B41FA5}">
                      <a16:colId xmlns:a16="http://schemas.microsoft.com/office/drawing/2014/main" val="755770883"/>
                    </a:ext>
                  </a:extLst>
                </a:gridCol>
                <a:gridCol w="2020186">
                  <a:extLst>
                    <a:ext uri="{9D8B030D-6E8A-4147-A177-3AD203B41FA5}">
                      <a16:colId xmlns:a16="http://schemas.microsoft.com/office/drawing/2014/main" val="1134849119"/>
                    </a:ext>
                  </a:extLst>
                </a:gridCol>
              </a:tblGrid>
              <a:tr h="227757">
                <a:tc>
                  <a:txBody>
                    <a:bodyPr/>
                    <a:lstStyle/>
                    <a:p>
                      <a:r>
                        <a:rPr kumimoji="1" lang="ja-JP" altLang="en-US" dirty="0"/>
                        <a:t>項目</a:t>
                      </a:r>
                    </a:p>
                  </a:txBody>
                  <a:tcPr anchor="ctr">
                    <a:lnB w="12700" cap="flat" cmpd="sng" algn="ctr">
                      <a:solidFill>
                        <a:schemeClr val="tx1"/>
                      </a:solidFill>
                      <a:prstDash val="solid"/>
                      <a:round/>
                      <a:headEnd type="none" w="med" len="med"/>
                      <a:tailEnd type="none" w="med" len="med"/>
                    </a:lnB>
                    <a:solidFill>
                      <a:srgbClr val="90D2E4"/>
                    </a:solidFill>
                  </a:tcPr>
                </a:tc>
                <a:tc>
                  <a:txBody>
                    <a:bodyPr/>
                    <a:lstStyle/>
                    <a:p>
                      <a:r>
                        <a:rPr kumimoji="1" lang="ja-JP" altLang="en-US" dirty="0"/>
                        <a:t>条件</a:t>
                      </a:r>
                    </a:p>
                  </a:txBody>
                  <a:tcPr anchor="ctr">
                    <a:lnB w="12700" cap="flat" cmpd="sng" algn="ctr">
                      <a:solidFill>
                        <a:schemeClr val="tx1"/>
                      </a:solidFill>
                      <a:prstDash val="solid"/>
                      <a:round/>
                      <a:headEnd type="none" w="med" len="med"/>
                      <a:tailEnd type="none" w="med" len="med"/>
                    </a:lnB>
                    <a:solidFill>
                      <a:srgbClr val="90D2E4"/>
                    </a:solidFill>
                  </a:tcPr>
                </a:tc>
                <a:extLst>
                  <a:ext uri="{0D108BD9-81ED-4DB2-BD59-A6C34878D82A}">
                    <a16:rowId xmlns:a16="http://schemas.microsoft.com/office/drawing/2014/main" val="723173184"/>
                  </a:ext>
                </a:extLst>
              </a:tr>
              <a:tr h="136208">
                <a:tc>
                  <a:txBody>
                    <a:bodyPr/>
                    <a:lstStyle/>
                    <a:p>
                      <a:r>
                        <a:rPr kumimoji="1" lang="ja-JP" altLang="en-US" dirty="0"/>
                        <a:t>稼働条件</a:t>
                      </a:r>
                    </a:p>
                  </a:txBody>
                  <a:tcPr>
                    <a:lnT w="12700" cap="flat" cmpd="sng" algn="ctr">
                      <a:solidFill>
                        <a:schemeClr val="tx1"/>
                      </a:solidFill>
                      <a:prstDash val="solid"/>
                      <a:round/>
                      <a:headEnd type="none" w="med" len="med"/>
                      <a:tailEnd type="none" w="med" len="med"/>
                    </a:lnT>
                    <a:noFill/>
                  </a:tcPr>
                </a:tc>
                <a:tc>
                  <a:txBody>
                    <a:bodyPr/>
                    <a:lstStyle/>
                    <a:p>
                      <a:pPr algn="r"/>
                      <a:r>
                        <a:rPr kumimoji="1" lang="ja-JP" altLang="en-US" dirty="0"/>
                        <a:t>平日（祝日除く）</a:t>
                      </a:r>
                      <a:endParaRPr kumimoji="1" lang="en-US" altLang="ja-JP" dirty="0"/>
                    </a:p>
                    <a:p>
                      <a:pPr algn="r"/>
                      <a:r>
                        <a:rPr kumimoji="1" lang="ja-JP" altLang="en-US" dirty="0"/>
                        <a:t>＆</a:t>
                      </a:r>
                      <a:r>
                        <a:rPr kumimoji="1" lang="en-US" altLang="ja-JP" dirty="0"/>
                        <a:t>10</a:t>
                      </a:r>
                      <a:r>
                        <a:rPr kumimoji="1" lang="ja-JP" altLang="en-US" dirty="0"/>
                        <a:t>時～</a:t>
                      </a:r>
                      <a:r>
                        <a:rPr kumimoji="1" lang="en-US" altLang="ja-JP" dirty="0"/>
                        <a:t>16</a:t>
                      </a:r>
                      <a:r>
                        <a:rPr kumimoji="1" lang="ja-JP" altLang="en-US" dirty="0"/>
                        <a:t>時</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55768185"/>
                  </a:ext>
                </a:extLst>
              </a:tr>
              <a:tr h="136208">
                <a:tc>
                  <a:txBody>
                    <a:bodyPr/>
                    <a:lstStyle/>
                    <a:p>
                      <a:r>
                        <a:rPr kumimoji="1" lang="ja-JP" altLang="en-US" dirty="0"/>
                        <a:t>稼働時間</a:t>
                      </a:r>
                      <a:r>
                        <a:rPr kumimoji="1" lang="en-US" altLang="ja-JP" dirty="0"/>
                        <a:t> [hour/</a:t>
                      </a:r>
                      <a:r>
                        <a:rPr kumimoji="1" lang="ja-JP" altLang="en-US" dirty="0"/>
                        <a:t>年</a:t>
                      </a:r>
                      <a:r>
                        <a:rPr kumimoji="1" lang="en-US" altLang="ja-JP" dirty="0"/>
                        <a:t>]</a:t>
                      </a:r>
                      <a:endParaRPr kumimoji="1" lang="ja-JP" altLang="en-US" dirty="0"/>
                    </a:p>
                  </a:txBody>
                  <a:tcPr>
                    <a:noFill/>
                  </a:tcPr>
                </a:tc>
                <a:tc>
                  <a:txBody>
                    <a:bodyPr/>
                    <a:lstStyle/>
                    <a:p>
                      <a:pPr algn="r"/>
                      <a:r>
                        <a:rPr kumimoji="1" lang="en-US" altLang="ja-JP" dirty="0"/>
                        <a:t>1,482</a:t>
                      </a:r>
                      <a:r>
                        <a:rPr kumimoji="1" lang="ja-JP" altLang="en-US" dirty="0"/>
                        <a:t>時間</a:t>
                      </a:r>
                    </a:p>
                  </a:txBody>
                  <a:tcPr>
                    <a:noFill/>
                  </a:tcPr>
                </a:tc>
                <a:extLst>
                  <a:ext uri="{0D108BD9-81ED-4DB2-BD59-A6C34878D82A}">
                    <a16:rowId xmlns:a16="http://schemas.microsoft.com/office/drawing/2014/main" val="275111002"/>
                  </a:ext>
                </a:extLst>
              </a:tr>
              <a:tr h="136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消費電力 </a:t>
                      </a:r>
                      <a:r>
                        <a:rPr kumimoji="1" lang="en-US" altLang="ja-JP" dirty="0"/>
                        <a:t>[</a:t>
                      </a:r>
                      <a:r>
                        <a:rPr kumimoji="1" lang="en-US" altLang="ja-JP" dirty="0" err="1"/>
                        <a:t>Wh</a:t>
                      </a:r>
                      <a:r>
                        <a:rPr kumimoji="1" lang="en-US" altLang="ja-JP" dirty="0"/>
                        <a:t>/</a:t>
                      </a:r>
                      <a:r>
                        <a:rPr kumimoji="1" lang="ja-JP" altLang="en-US" dirty="0"/>
                        <a:t>年</a:t>
                      </a:r>
                      <a:r>
                        <a:rPr kumimoji="1" lang="en-US" altLang="ja-JP" dirty="0"/>
                        <a:t>]</a:t>
                      </a:r>
                      <a:endParaRPr kumimoji="1" lang="ja-JP" altLang="en-US" dirty="0"/>
                    </a:p>
                  </a:txBody>
                  <a:tcPr>
                    <a:noFill/>
                  </a:tcPr>
                </a:tc>
                <a:tc>
                  <a:txBody>
                    <a:bodyPr/>
                    <a:lstStyle/>
                    <a:p>
                      <a:pPr algn="r"/>
                      <a:r>
                        <a:rPr kumimoji="1" lang="en-US" altLang="ja-JP" dirty="0"/>
                        <a:t>741MWh</a:t>
                      </a:r>
                      <a:r>
                        <a:rPr kumimoji="1" lang="ja-JP" altLang="en-US" dirty="0"/>
                        <a:t>＝</a:t>
                      </a:r>
                      <a:r>
                        <a:rPr kumimoji="1" lang="en-US" altLang="ja-JP" dirty="0"/>
                        <a:t>741,000kWh</a:t>
                      </a:r>
                      <a:endParaRPr kumimoji="1" lang="ja-JP" altLang="en-US" dirty="0"/>
                    </a:p>
                  </a:txBody>
                  <a:tcPr>
                    <a:noFill/>
                  </a:tcPr>
                </a:tc>
                <a:extLst>
                  <a:ext uri="{0D108BD9-81ED-4DB2-BD59-A6C34878D82A}">
                    <a16:rowId xmlns:a16="http://schemas.microsoft.com/office/drawing/2014/main" val="4194606123"/>
                  </a:ext>
                </a:extLst>
              </a:tr>
              <a:tr h="136208">
                <a:tc>
                  <a:txBody>
                    <a:bodyPr/>
                    <a:lstStyle/>
                    <a:p>
                      <a:r>
                        <a:rPr kumimoji="1" lang="ja-JP" altLang="en-US" dirty="0"/>
                        <a:t>契約電力</a:t>
                      </a:r>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500kW</a:t>
                      </a:r>
                      <a:endParaRPr kumimoji="1" lang="ja-JP" altLang="en-US"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9245368"/>
                  </a:ext>
                </a:extLst>
              </a:tr>
            </a:tbl>
          </a:graphicData>
        </a:graphic>
      </p:graphicFrame>
      <p:sp>
        <p:nvSpPr>
          <p:cNvPr id="10" name="テキスト ボックス 9">
            <a:extLst>
              <a:ext uri="{FF2B5EF4-FFF2-40B4-BE49-F238E27FC236}">
                <a16:creationId xmlns:a16="http://schemas.microsoft.com/office/drawing/2014/main" id="{AF1DE237-20FD-3A1C-A101-8FEF2C2A7E94}"/>
              </a:ext>
            </a:extLst>
          </p:cNvPr>
          <p:cNvSpPr txBox="1"/>
          <p:nvPr/>
        </p:nvSpPr>
        <p:spPr>
          <a:xfrm>
            <a:off x="5008578" y="1194872"/>
            <a:ext cx="7065435" cy="369332"/>
          </a:xfrm>
          <a:prstGeom prst="rect">
            <a:avLst/>
          </a:prstGeom>
          <a:noFill/>
        </p:spPr>
        <p:txBody>
          <a:bodyPr wrap="square" rtlCol="0">
            <a:spAutoFit/>
          </a:bodyPr>
          <a:lstStyle/>
          <a:p>
            <a:pPr algn="ctr"/>
            <a:r>
              <a:rPr kumimoji="1" lang="ja-JP" altLang="en-US" b="1" dirty="0"/>
              <a:t>卸電力スポット市場 東京エリアプライス推移（月別・時間帯別）</a:t>
            </a:r>
            <a:endParaRPr kumimoji="1" lang="en-US" altLang="ja-JP" b="1" dirty="0"/>
          </a:p>
        </p:txBody>
      </p:sp>
      <p:cxnSp>
        <p:nvCxnSpPr>
          <p:cNvPr id="12" name="直線矢印コネクタ 11">
            <a:extLst>
              <a:ext uri="{FF2B5EF4-FFF2-40B4-BE49-F238E27FC236}">
                <a16:creationId xmlns:a16="http://schemas.microsoft.com/office/drawing/2014/main" id="{E8D64C64-EB16-3D00-7DB4-6B9C9A8B01A3}"/>
              </a:ext>
            </a:extLst>
          </p:cNvPr>
          <p:cNvCxnSpPr>
            <a:cxnSpLocks/>
          </p:cNvCxnSpPr>
          <p:nvPr/>
        </p:nvCxnSpPr>
        <p:spPr>
          <a:xfrm flipV="1">
            <a:off x="6071102" y="1708377"/>
            <a:ext cx="0" cy="52466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52D4B5E-7AEA-752C-C642-6033A41500B7}"/>
              </a:ext>
            </a:extLst>
          </p:cNvPr>
          <p:cNvSpPr txBox="1"/>
          <p:nvPr/>
        </p:nvSpPr>
        <p:spPr>
          <a:xfrm>
            <a:off x="6072588" y="1714707"/>
            <a:ext cx="762680" cy="369332"/>
          </a:xfrm>
          <a:prstGeom prst="rect">
            <a:avLst/>
          </a:prstGeom>
          <a:noFill/>
        </p:spPr>
        <p:txBody>
          <a:bodyPr wrap="square" rtlCol="0">
            <a:spAutoFit/>
          </a:bodyPr>
          <a:lstStyle/>
          <a:p>
            <a:pPr algn="ctr"/>
            <a:r>
              <a:rPr kumimoji="1" lang="ja-JP" altLang="en-US" b="1" dirty="0">
                <a:solidFill>
                  <a:schemeClr val="accent2"/>
                </a:solidFill>
              </a:rPr>
              <a:t>割増</a:t>
            </a:r>
            <a:endParaRPr kumimoji="1" lang="en-US" altLang="ja-JP" b="1" dirty="0">
              <a:solidFill>
                <a:schemeClr val="accent2"/>
              </a:solidFill>
            </a:endParaRPr>
          </a:p>
        </p:txBody>
      </p:sp>
      <p:cxnSp>
        <p:nvCxnSpPr>
          <p:cNvPr id="14" name="直線矢印コネクタ 13">
            <a:extLst>
              <a:ext uri="{FF2B5EF4-FFF2-40B4-BE49-F238E27FC236}">
                <a16:creationId xmlns:a16="http://schemas.microsoft.com/office/drawing/2014/main" id="{9E88B71F-AD48-1541-9144-82C3C366F0AF}"/>
              </a:ext>
            </a:extLst>
          </p:cNvPr>
          <p:cNvCxnSpPr>
            <a:cxnSpLocks/>
          </p:cNvCxnSpPr>
          <p:nvPr/>
        </p:nvCxnSpPr>
        <p:spPr>
          <a:xfrm>
            <a:off x="6071102" y="2319377"/>
            <a:ext cx="0" cy="62494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F5B9C55-975A-92CF-37ED-5DBFD1D43E41}"/>
              </a:ext>
            </a:extLst>
          </p:cNvPr>
          <p:cNvSpPr txBox="1"/>
          <p:nvPr/>
        </p:nvSpPr>
        <p:spPr>
          <a:xfrm>
            <a:off x="6072588" y="2521541"/>
            <a:ext cx="762680" cy="369332"/>
          </a:xfrm>
          <a:prstGeom prst="rect">
            <a:avLst/>
          </a:prstGeom>
          <a:noFill/>
        </p:spPr>
        <p:txBody>
          <a:bodyPr wrap="square" rtlCol="0">
            <a:spAutoFit/>
          </a:bodyPr>
          <a:lstStyle/>
          <a:p>
            <a:pPr algn="ctr"/>
            <a:r>
              <a:rPr kumimoji="1" lang="ja-JP" altLang="en-US" b="1" dirty="0">
                <a:solidFill>
                  <a:schemeClr val="accent6"/>
                </a:solidFill>
              </a:rPr>
              <a:t>割引</a:t>
            </a:r>
            <a:endParaRPr kumimoji="1" lang="en-US" altLang="ja-JP" b="1" dirty="0">
              <a:solidFill>
                <a:schemeClr val="accent6"/>
              </a:solidFill>
            </a:endParaRPr>
          </a:p>
        </p:txBody>
      </p:sp>
      <p:sp>
        <p:nvSpPr>
          <p:cNvPr id="18" name="テキスト ボックス 17">
            <a:extLst>
              <a:ext uri="{FF2B5EF4-FFF2-40B4-BE49-F238E27FC236}">
                <a16:creationId xmlns:a16="http://schemas.microsoft.com/office/drawing/2014/main" id="{786FF5C0-916C-DB48-E953-B46CDBD2D492}"/>
              </a:ext>
            </a:extLst>
          </p:cNvPr>
          <p:cNvSpPr txBox="1"/>
          <p:nvPr/>
        </p:nvSpPr>
        <p:spPr>
          <a:xfrm>
            <a:off x="5260048" y="3413488"/>
            <a:ext cx="1855109" cy="338554"/>
          </a:xfrm>
          <a:prstGeom prst="rect">
            <a:avLst/>
          </a:prstGeom>
          <a:noFill/>
        </p:spPr>
        <p:txBody>
          <a:bodyPr wrap="square" rtlCol="0">
            <a:spAutoFit/>
          </a:bodyPr>
          <a:lstStyle/>
          <a:p>
            <a:pPr algn="ctr"/>
            <a:r>
              <a:rPr kumimoji="1" lang="en-US" altLang="ja-JP" sz="1600" dirty="0"/>
              <a:t>2023</a:t>
            </a:r>
            <a:r>
              <a:rPr kumimoji="1" lang="ja-JP" altLang="en-US" sz="1600" dirty="0"/>
              <a:t>年</a:t>
            </a:r>
            <a:r>
              <a:rPr kumimoji="1" lang="en-US" altLang="ja-JP" sz="1600" dirty="0"/>
              <a:t>6</a:t>
            </a:r>
            <a:r>
              <a:rPr kumimoji="1" lang="ja-JP" altLang="en-US" sz="1600" dirty="0"/>
              <a:t>月</a:t>
            </a:r>
            <a:r>
              <a:rPr kumimoji="1" lang="en-US" altLang="ja-JP" sz="1600" dirty="0"/>
              <a:t>1</a:t>
            </a:r>
            <a:r>
              <a:rPr kumimoji="1" lang="ja-JP" altLang="en-US" sz="1600" dirty="0"/>
              <a:t>日</a:t>
            </a:r>
            <a:endParaRPr kumimoji="1" lang="en-US" altLang="ja-JP" sz="1600" dirty="0"/>
          </a:p>
        </p:txBody>
      </p:sp>
      <p:sp>
        <p:nvSpPr>
          <p:cNvPr id="19" name="テキスト ボックス 18">
            <a:extLst>
              <a:ext uri="{FF2B5EF4-FFF2-40B4-BE49-F238E27FC236}">
                <a16:creationId xmlns:a16="http://schemas.microsoft.com/office/drawing/2014/main" id="{244E8565-CF46-D590-66BF-AEF1BDADA75F}"/>
              </a:ext>
            </a:extLst>
          </p:cNvPr>
          <p:cNvSpPr txBox="1"/>
          <p:nvPr/>
        </p:nvSpPr>
        <p:spPr>
          <a:xfrm>
            <a:off x="10362221" y="3413488"/>
            <a:ext cx="1686462" cy="338554"/>
          </a:xfrm>
          <a:prstGeom prst="rect">
            <a:avLst/>
          </a:prstGeom>
          <a:noFill/>
        </p:spPr>
        <p:txBody>
          <a:bodyPr wrap="square" rtlCol="0">
            <a:spAutoFit/>
          </a:bodyPr>
          <a:lstStyle/>
          <a:p>
            <a:pPr algn="ctr"/>
            <a:r>
              <a:rPr kumimoji="1" lang="en-US" altLang="ja-JP" sz="1600" dirty="0"/>
              <a:t>2024</a:t>
            </a:r>
            <a:r>
              <a:rPr kumimoji="1" lang="ja-JP" altLang="en-US" sz="1600" dirty="0"/>
              <a:t>年</a:t>
            </a:r>
            <a:r>
              <a:rPr kumimoji="1" lang="en-US" altLang="ja-JP" sz="1600" dirty="0"/>
              <a:t>5</a:t>
            </a:r>
            <a:r>
              <a:rPr kumimoji="1" lang="ja-JP" altLang="en-US" sz="1600" dirty="0"/>
              <a:t>月</a:t>
            </a:r>
            <a:r>
              <a:rPr kumimoji="1" lang="en-US" altLang="ja-JP" sz="1600" dirty="0"/>
              <a:t>31</a:t>
            </a:r>
            <a:r>
              <a:rPr kumimoji="1" lang="ja-JP" altLang="en-US" sz="1600" dirty="0"/>
              <a:t>日</a:t>
            </a:r>
            <a:endParaRPr kumimoji="1" lang="en-US" altLang="ja-JP" sz="1600" dirty="0"/>
          </a:p>
        </p:txBody>
      </p:sp>
      <p:sp>
        <p:nvSpPr>
          <p:cNvPr id="38" name="テキスト ボックス 37">
            <a:extLst>
              <a:ext uri="{FF2B5EF4-FFF2-40B4-BE49-F238E27FC236}">
                <a16:creationId xmlns:a16="http://schemas.microsoft.com/office/drawing/2014/main" id="{204949BC-B990-5C1E-3285-E358FAF78B5E}"/>
              </a:ext>
            </a:extLst>
          </p:cNvPr>
          <p:cNvSpPr txBox="1"/>
          <p:nvPr/>
        </p:nvSpPr>
        <p:spPr>
          <a:xfrm>
            <a:off x="7900542" y="2660878"/>
            <a:ext cx="1902721" cy="369332"/>
          </a:xfrm>
          <a:prstGeom prst="rect">
            <a:avLst/>
          </a:prstGeom>
          <a:noFill/>
        </p:spPr>
        <p:txBody>
          <a:bodyPr wrap="square" rtlCol="0">
            <a:spAutoFit/>
          </a:bodyPr>
          <a:lstStyle/>
          <a:p>
            <a:pPr algn="ctr"/>
            <a:r>
              <a:rPr lang="ja-JP" altLang="en-US" dirty="0">
                <a:solidFill>
                  <a:schemeClr val="accent1"/>
                </a:solidFill>
              </a:rPr>
              <a:t>試算</a:t>
            </a:r>
            <a:r>
              <a:rPr kumimoji="1" lang="ja-JP" altLang="en-US" dirty="0">
                <a:solidFill>
                  <a:schemeClr val="accent1"/>
                </a:solidFill>
              </a:rPr>
              <a:t>対象データ</a:t>
            </a:r>
            <a:endParaRPr kumimoji="1" lang="en-US" altLang="ja-JP" dirty="0">
              <a:solidFill>
                <a:schemeClr val="accent1"/>
              </a:solidFill>
            </a:endParaRPr>
          </a:p>
        </p:txBody>
      </p:sp>
      <p:sp>
        <p:nvSpPr>
          <p:cNvPr id="40" name="テキスト ボックス 39">
            <a:extLst>
              <a:ext uri="{FF2B5EF4-FFF2-40B4-BE49-F238E27FC236}">
                <a16:creationId xmlns:a16="http://schemas.microsoft.com/office/drawing/2014/main" id="{707B41AD-9E9E-70B5-F361-25D14448A64C}"/>
              </a:ext>
            </a:extLst>
          </p:cNvPr>
          <p:cNvSpPr txBox="1"/>
          <p:nvPr/>
        </p:nvSpPr>
        <p:spPr>
          <a:xfrm>
            <a:off x="6383865" y="3813659"/>
            <a:ext cx="4415488" cy="338554"/>
          </a:xfrm>
          <a:prstGeom prst="rect">
            <a:avLst/>
          </a:prstGeom>
          <a:noFill/>
        </p:spPr>
        <p:txBody>
          <a:bodyPr wrap="square" rtlCol="0">
            <a:spAutoFit/>
          </a:bodyPr>
          <a:lstStyle/>
          <a:p>
            <a:pPr algn="ctr"/>
            <a:r>
              <a:rPr lang="en-US" altLang="ja-JP" sz="1600" b="1" dirty="0"/>
              <a:t>1</a:t>
            </a:r>
            <a:r>
              <a:rPr lang="ja-JP" altLang="en-US" sz="1600" b="1" dirty="0"/>
              <a:t>日の稼働パターン（</a:t>
            </a:r>
            <a:r>
              <a:rPr kumimoji="1" lang="en-US" altLang="ja-JP" sz="1600" b="1" dirty="0"/>
              <a:t>2024</a:t>
            </a:r>
            <a:r>
              <a:rPr kumimoji="1" lang="ja-JP" altLang="en-US" sz="1600" b="1" dirty="0"/>
              <a:t>年</a:t>
            </a:r>
            <a:r>
              <a:rPr lang="en-US" altLang="ja-JP" sz="1600" b="1" dirty="0"/>
              <a:t>4</a:t>
            </a:r>
            <a:r>
              <a:rPr kumimoji="1" lang="ja-JP" altLang="en-US" sz="1600" b="1" dirty="0"/>
              <a:t>月</a:t>
            </a:r>
            <a:r>
              <a:rPr lang="en-US" altLang="ja-JP" sz="1600" b="1" dirty="0"/>
              <a:t>15</a:t>
            </a:r>
            <a:r>
              <a:rPr lang="ja-JP" altLang="en-US" sz="1600" b="1" dirty="0"/>
              <a:t>日）</a:t>
            </a:r>
            <a:endParaRPr kumimoji="1" lang="en-US" altLang="ja-JP" sz="1600" b="1" dirty="0"/>
          </a:p>
        </p:txBody>
      </p:sp>
      <p:sp>
        <p:nvSpPr>
          <p:cNvPr id="41" name="テキスト ボックス 40">
            <a:extLst>
              <a:ext uri="{FF2B5EF4-FFF2-40B4-BE49-F238E27FC236}">
                <a16:creationId xmlns:a16="http://schemas.microsoft.com/office/drawing/2014/main" id="{6F2CB12B-1CCE-97F3-0C97-96047528647C}"/>
              </a:ext>
            </a:extLst>
          </p:cNvPr>
          <p:cNvSpPr txBox="1"/>
          <p:nvPr/>
        </p:nvSpPr>
        <p:spPr>
          <a:xfrm>
            <a:off x="6727112" y="4910609"/>
            <a:ext cx="520921" cy="369332"/>
          </a:xfrm>
          <a:prstGeom prst="rect">
            <a:avLst/>
          </a:prstGeom>
          <a:noFill/>
        </p:spPr>
        <p:txBody>
          <a:bodyPr wrap="square" rtlCol="0">
            <a:spAutoFit/>
          </a:bodyPr>
          <a:lstStyle/>
          <a:p>
            <a:pPr algn="ctr"/>
            <a:r>
              <a:rPr kumimoji="1" lang="ja-JP" altLang="en-US" b="1" dirty="0">
                <a:solidFill>
                  <a:schemeClr val="bg1">
                    <a:lumMod val="65000"/>
                  </a:schemeClr>
                </a:solidFill>
              </a:rPr>
              <a:t>夜</a:t>
            </a:r>
            <a:endParaRPr kumimoji="1" lang="en-US" altLang="ja-JP" b="1" dirty="0">
              <a:solidFill>
                <a:schemeClr val="bg1">
                  <a:lumMod val="65000"/>
                </a:schemeClr>
              </a:solidFill>
            </a:endParaRPr>
          </a:p>
        </p:txBody>
      </p:sp>
      <p:sp>
        <p:nvSpPr>
          <p:cNvPr id="42" name="テキスト ボックス 41">
            <a:extLst>
              <a:ext uri="{FF2B5EF4-FFF2-40B4-BE49-F238E27FC236}">
                <a16:creationId xmlns:a16="http://schemas.microsoft.com/office/drawing/2014/main" id="{DDBAD370-348C-86FD-6A8C-5DB14F8DD59E}"/>
              </a:ext>
            </a:extLst>
          </p:cNvPr>
          <p:cNvSpPr txBox="1"/>
          <p:nvPr/>
        </p:nvSpPr>
        <p:spPr>
          <a:xfrm>
            <a:off x="9786474" y="4697293"/>
            <a:ext cx="520921" cy="369332"/>
          </a:xfrm>
          <a:prstGeom prst="rect">
            <a:avLst/>
          </a:prstGeom>
          <a:noFill/>
        </p:spPr>
        <p:txBody>
          <a:bodyPr wrap="square" rtlCol="0">
            <a:spAutoFit/>
          </a:bodyPr>
          <a:lstStyle/>
          <a:p>
            <a:pPr algn="ctr"/>
            <a:r>
              <a:rPr kumimoji="1" lang="ja-JP" altLang="en-US" b="1" dirty="0">
                <a:solidFill>
                  <a:schemeClr val="bg1">
                    <a:lumMod val="65000"/>
                  </a:schemeClr>
                </a:solidFill>
              </a:rPr>
              <a:t>晩</a:t>
            </a:r>
            <a:endParaRPr kumimoji="1" lang="en-US" altLang="ja-JP" b="1" dirty="0">
              <a:solidFill>
                <a:schemeClr val="bg1">
                  <a:lumMod val="65000"/>
                </a:schemeClr>
              </a:solidFill>
            </a:endParaRPr>
          </a:p>
        </p:txBody>
      </p:sp>
      <p:sp>
        <p:nvSpPr>
          <p:cNvPr id="43" name="テキスト ボックス 42">
            <a:extLst>
              <a:ext uri="{FF2B5EF4-FFF2-40B4-BE49-F238E27FC236}">
                <a16:creationId xmlns:a16="http://schemas.microsoft.com/office/drawing/2014/main" id="{5325EFC2-58BF-4B3B-9432-72D4AE603FD2}"/>
              </a:ext>
            </a:extLst>
          </p:cNvPr>
          <p:cNvSpPr txBox="1"/>
          <p:nvPr/>
        </p:nvSpPr>
        <p:spPr>
          <a:xfrm>
            <a:off x="8033036" y="5137642"/>
            <a:ext cx="520921" cy="369332"/>
          </a:xfrm>
          <a:prstGeom prst="rect">
            <a:avLst/>
          </a:prstGeom>
          <a:noFill/>
        </p:spPr>
        <p:txBody>
          <a:bodyPr wrap="square" rtlCol="0">
            <a:spAutoFit/>
          </a:bodyPr>
          <a:lstStyle/>
          <a:p>
            <a:pPr algn="ctr"/>
            <a:r>
              <a:rPr lang="ja-JP" altLang="en-US" b="1" dirty="0"/>
              <a:t>朝</a:t>
            </a:r>
            <a:endParaRPr kumimoji="1" lang="en-US" altLang="ja-JP" b="1" dirty="0"/>
          </a:p>
        </p:txBody>
      </p:sp>
      <p:sp>
        <p:nvSpPr>
          <p:cNvPr id="44" name="テキスト ボックス 43">
            <a:extLst>
              <a:ext uri="{FF2B5EF4-FFF2-40B4-BE49-F238E27FC236}">
                <a16:creationId xmlns:a16="http://schemas.microsoft.com/office/drawing/2014/main" id="{6D455FED-2F1C-BBB6-C8C9-B51B85498449}"/>
              </a:ext>
            </a:extLst>
          </p:cNvPr>
          <p:cNvSpPr txBox="1"/>
          <p:nvPr/>
        </p:nvSpPr>
        <p:spPr>
          <a:xfrm>
            <a:off x="8881399" y="5139791"/>
            <a:ext cx="520921" cy="369332"/>
          </a:xfrm>
          <a:prstGeom prst="rect">
            <a:avLst/>
          </a:prstGeom>
          <a:noFill/>
        </p:spPr>
        <p:txBody>
          <a:bodyPr wrap="square" rtlCol="0">
            <a:spAutoFit/>
          </a:bodyPr>
          <a:lstStyle/>
          <a:p>
            <a:pPr algn="ctr"/>
            <a:r>
              <a:rPr lang="ja-JP" altLang="en-US" b="1" dirty="0"/>
              <a:t>昼</a:t>
            </a:r>
            <a:endParaRPr kumimoji="1" lang="en-US" altLang="ja-JP" b="1" dirty="0"/>
          </a:p>
        </p:txBody>
      </p:sp>
      <p:cxnSp>
        <p:nvCxnSpPr>
          <p:cNvPr id="51" name="直線矢印コネクタ 50">
            <a:extLst>
              <a:ext uri="{FF2B5EF4-FFF2-40B4-BE49-F238E27FC236}">
                <a16:creationId xmlns:a16="http://schemas.microsoft.com/office/drawing/2014/main" id="{8B75ADF6-1B44-BA3A-DE3A-59427F282C61}"/>
              </a:ext>
            </a:extLst>
          </p:cNvPr>
          <p:cNvCxnSpPr>
            <a:cxnSpLocks/>
          </p:cNvCxnSpPr>
          <p:nvPr/>
        </p:nvCxnSpPr>
        <p:spPr>
          <a:xfrm>
            <a:off x="5987845" y="3010200"/>
            <a:ext cx="57281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タイトル 3">
            <a:extLst>
              <a:ext uri="{FF2B5EF4-FFF2-40B4-BE49-F238E27FC236}">
                <a16:creationId xmlns:a16="http://schemas.microsoft.com/office/drawing/2014/main" id="{3B070560-E11A-0945-D453-60471EA6D6B3}"/>
              </a:ext>
            </a:extLst>
          </p:cNvPr>
          <p:cNvSpPr txBox="1">
            <a:spLocks/>
          </p:cNvSpPr>
          <p:nvPr/>
        </p:nvSpPr>
        <p:spPr>
          <a:xfrm>
            <a:off x="1684580" y="261453"/>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spTree>
    <p:extLst>
      <p:ext uri="{BB962C8B-B14F-4D97-AF65-F5344CB8AC3E}">
        <p14:creationId xmlns:p14="http://schemas.microsoft.com/office/powerpoint/2010/main" val="787361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四角形: 角を丸くする 289">
            <a:extLst>
              <a:ext uri="{FF2B5EF4-FFF2-40B4-BE49-F238E27FC236}">
                <a16:creationId xmlns:a16="http://schemas.microsoft.com/office/drawing/2014/main" id="{8056B3F6-3A36-B1D6-C9D2-71CBC6004ACC}"/>
              </a:ext>
            </a:extLst>
          </p:cNvPr>
          <p:cNvSpPr/>
          <p:nvPr/>
        </p:nvSpPr>
        <p:spPr>
          <a:xfrm>
            <a:off x="11134812" y="3144815"/>
            <a:ext cx="690318" cy="13176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9" name="四角形: 角を丸くする 288">
            <a:extLst>
              <a:ext uri="{FF2B5EF4-FFF2-40B4-BE49-F238E27FC236}">
                <a16:creationId xmlns:a16="http://schemas.microsoft.com/office/drawing/2014/main" id="{34E3FD7F-B32E-BF92-1B61-715A634AC5A7}"/>
              </a:ext>
            </a:extLst>
          </p:cNvPr>
          <p:cNvSpPr/>
          <p:nvPr/>
        </p:nvSpPr>
        <p:spPr>
          <a:xfrm>
            <a:off x="8707481" y="3154460"/>
            <a:ext cx="690318" cy="13176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四角形: 角を丸くする 283">
            <a:extLst>
              <a:ext uri="{FF2B5EF4-FFF2-40B4-BE49-F238E27FC236}">
                <a16:creationId xmlns:a16="http://schemas.microsoft.com/office/drawing/2014/main" id="{353653F0-0B82-72DA-5C71-983BAB697B10}"/>
              </a:ext>
            </a:extLst>
          </p:cNvPr>
          <p:cNvSpPr/>
          <p:nvPr/>
        </p:nvSpPr>
        <p:spPr>
          <a:xfrm>
            <a:off x="6654470" y="3159497"/>
            <a:ext cx="690318" cy="13176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0" name="四角形: 角を丸くする 279">
            <a:extLst>
              <a:ext uri="{FF2B5EF4-FFF2-40B4-BE49-F238E27FC236}">
                <a16:creationId xmlns:a16="http://schemas.microsoft.com/office/drawing/2014/main" id="{E8C64E32-CF39-BB35-6B45-19CAB57BD053}"/>
              </a:ext>
            </a:extLst>
          </p:cNvPr>
          <p:cNvSpPr/>
          <p:nvPr/>
        </p:nvSpPr>
        <p:spPr>
          <a:xfrm>
            <a:off x="2741649" y="3183025"/>
            <a:ext cx="690318" cy="137716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7" name="四角形: 角を丸くする 276">
            <a:extLst>
              <a:ext uri="{FF2B5EF4-FFF2-40B4-BE49-F238E27FC236}">
                <a16:creationId xmlns:a16="http://schemas.microsoft.com/office/drawing/2014/main" id="{B97D8BE3-219A-7B0D-9F4E-C8504885FA91}"/>
              </a:ext>
            </a:extLst>
          </p:cNvPr>
          <p:cNvSpPr/>
          <p:nvPr/>
        </p:nvSpPr>
        <p:spPr>
          <a:xfrm>
            <a:off x="5220582" y="3166145"/>
            <a:ext cx="690318" cy="137716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6" name="四角形: 角を丸くする 275">
            <a:extLst>
              <a:ext uri="{FF2B5EF4-FFF2-40B4-BE49-F238E27FC236}">
                <a16:creationId xmlns:a16="http://schemas.microsoft.com/office/drawing/2014/main" id="{FB005DB4-4AD9-BE26-2B41-630630684379}"/>
              </a:ext>
            </a:extLst>
          </p:cNvPr>
          <p:cNvSpPr/>
          <p:nvPr/>
        </p:nvSpPr>
        <p:spPr>
          <a:xfrm>
            <a:off x="732088" y="3175317"/>
            <a:ext cx="690318" cy="137716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33</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フィジカル</a:t>
            </a:r>
            <a:r>
              <a:rPr kumimoji="1" lang="en-US" altLang="ja-JP" sz="3600" dirty="0"/>
              <a:t>PPA</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5" name="タイトル 3">
            <a:extLst>
              <a:ext uri="{FF2B5EF4-FFF2-40B4-BE49-F238E27FC236}">
                <a16:creationId xmlns:a16="http://schemas.microsoft.com/office/drawing/2014/main" id="{C215C45E-A734-32F4-70AD-1A87FFAE08FA}"/>
              </a:ext>
            </a:extLst>
          </p:cNvPr>
          <p:cNvSpPr txBox="1">
            <a:spLocks/>
          </p:cNvSpPr>
          <p:nvPr/>
        </p:nvSpPr>
        <p:spPr>
          <a:xfrm>
            <a:off x="1684580" y="263978"/>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sp>
        <p:nvSpPr>
          <p:cNvPr id="102" name="正方形/長方形 101">
            <a:extLst>
              <a:ext uri="{FF2B5EF4-FFF2-40B4-BE49-F238E27FC236}">
                <a16:creationId xmlns:a16="http://schemas.microsoft.com/office/drawing/2014/main" id="{2CE807CA-1E9A-2AA1-2B67-4A73D41D8538}"/>
              </a:ext>
            </a:extLst>
          </p:cNvPr>
          <p:cNvSpPr/>
          <p:nvPr/>
        </p:nvSpPr>
        <p:spPr>
          <a:xfrm>
            <a:off x="176425" y="2676489"/>
            <a:ext cx="1421949" cy="41997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100%</a:t>
            </a:r>
            <a:r>
              <a:rPr lang="ja-JP" altLang="en-US" b="1" dirty="0"/>
              <a:t>供給</a:t>
            </a:r>
            <a:endParaRPr kumimoji="1" lang="ja-JP" altLang="en-US" b="1" dirty="0"/>
          </a:p>
        </p:txBody>
      </p:sp>
      <p:pic>
        <p:nvPicPr>
          <p:cNvPr id="103" name="グラフィックス 102" descr="ソーラー パネル 単色塗りつぶし">
            <a:extLst>
              <a:ext uri="{FF2B5EF4-FFF2-40B4-BE49-F238E27FC236}">
                <a16:creationId xmlns:a16="http://schemas.microsoft.com/office/drawing/2014/main" id="{066C1CB2-A3D6-8C6F-C65A-6042DEA9AE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738" y="3524147"/>
            <a:ext cx="587019" cy="587019"/>
          </a:xfrm>
          <a:prstGeom prst="rect">
            <a:avLst/>
          </a:prstGeom>
        </p:spPr>
      </p:pic>
      <p:pic>
        <p:nvPicPr>
          <p:cNvPr id="112" name="図 111">
            <a:extLst>
              <a:ext uri="{FF2B5EF4-FFF2-40B4-BE49-F238E27FC236}">
                <a16:creationId xmlns:a16="http://schemas.microsoft.com/office/drawing/2014/main" id="{912C4471-D79E-63D7-E85F-F37C6A4785F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781758" y="3593760"/>
            <a:ext cx="610100" cy="521935"/>
          </a:xfrm>
          <a:prstGeom prst="rect">
            <a:avLst/>
          </a:prstGeom>
        </p:spPr>
      </p:pic>
      <p:cxnSp>
        <p:nvCxnSpPr>
          <p:cNvPr id="120" name="直線矢印コネクタ 119">
            <a:extLst>
              <a:ext uri="{FF2B5EF4-FFF2-40B4-BE49-F238E27FC236}">
                <a16:creationId xmlns:a16="http://schemas.microsoft.com/office/drawing/2014/main" id="{E159D6C7-E338-E91E-776C-116C333EEB90}"/>
              </a:ext>
            </a:extLst>
          </p:cNvPr>
          <p:cNvCxnSpPr>
            <a:cxnSpLocks/>
          </p:cNvCxnSpPr>
          <p:nvPr/>
        </p:nvCxnSpPr>
        <p:spPr>
          <a:xfrm>
            <a:off x="1443624" y="3351775"/>
            <a:ext cx="1275130"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直線矢印コネクタ 121">
            <a:extLst>
              <a:ext uri="{FF2B5EF4-FFF2-40B4-BE49-F238E27FC236}">
                <a16:creationId xmlns:a16="http://schemas.microsoft.com/office/drawing/2014/main" id="{3AD90D4E-B180-7B2C-F2CA-0738DA1FBE7B}"/>
              </a:ext>
            </a:extLst>
          </p:cNvPr>
          <p:cNvCxnSpPr>
            <a:cxnSpLocks/>
          </p:cNvCxnSpPr>
          <p:nvPr/>
        </p:nvCxnSpPr>
        <p:spPr>
          <a:xfrm>
            <a:off x="1420094" y="3425177"/>
            <a:ext cx="1298660"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直線矢印コネクタ 123">
            <a:extLst>
              <a:ext uri="{FF2B5EF4-FFF2-40B4-BE49-F238E27FC236}">
                <a16:creationId xmlns:a16="http://schemas.microsoft.com/office/drawing/2014/main" id="{8C181817-6D64-793A-648D-9DF833EB0A66}"/>
              </a:ext>
            </a:extLst>
          </p:cNvPr>
          <p:cNvCxnSpPr>
            <a:cxnSpLocks/>
          </p:cNvCxnSpPr>
          <p:nvPr/>
        </p:nvCxnSpPr>
        <p:spPr>
          <a:xfrm flipV="1">
            <a:off x="3471108" y="3349207"/>
            <a:ext cx="1732399" cy="513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直線矢印コネクタ 125">
            <a:extLst>
              <a:ext uri="{FF2B5EF4-FFF2-40B4-BE49-F238E27FC236}">
                <a16:creationId xmlns:a16="http://schemas.microsoft.com/office/drawing/2014/main" id="{C127CFA1-68AD-A39A-6330-ED8C7A3499D8}"/>
              </a:ext>
            </a:extLst>
          </p:cNvPr>
          <p:cNvCxnSpPr>
            <a:cxnSpLocks/>
          </p:cNvCxnSpPr>
          <p:nvPr/>
        </p:nvCxnSpPr>
        <p:spPr>
          <a:xfrm>
            <a:off x="3503338" y="3425179"/>
            <a:ext cx="1680505"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28" name="テキスト ボックス 127">
            <a:extLst>
              <a:ext uri="{FF2B5EF4-FFF2-40B4-BE49-F238E27FC236}">
                <a16:creationId xmlns:a16="http://schemas.microsoft.com/office/drawing/2014/main" id="{C9BD0A5A-CECF-78CD-F3B3-F06C46DC9692}"/>
              </a:ext>
            </a:extLst>
          </p:cNvPr>
          <p:cNvSpPr txBox="1"/>
          <p:nvPr/>
        </p:nvSpPr>
        <p:spPr>
          <a:xfrm>
            <a:off x="3962204" y="2740010"/>
            <a:ext cx="747030" cy="307777"/>
          </a:xfrm>
          <a:prstGeom prst="rect">
            <a:avLst/>
          </a:prstGeom>
          <a:noFill/>
        </p:spPr>
        <p:txBody>
          <a:bodyPr wrap="square" rtlCol="0">
            <a:spAutoFit/>
          </a:bodyPr>
          <a:lstStyle/>
          <a:p>
            <a:pPr algn="ctr"/>
            <a:r>
              <a:rPr kumimoji="1" lang="en-US" altLang="ja-JP" sz="1400" dirty="0">
                <a:solidFill>
                  <a:schemeClr val="tx1">
                    <a:lumMod val="65000"/>
                    <a:lumOff val="35000"/>
                  </a:schemeClr>
                </a:solidFill>
              </a:rPr>
              <a:t>100%</a:t>
            </a:r>
          </a:p>
        </p:txBody>
      </p:sp>
      <p:cxnSp>
        <p:nvCxnSpPr>
          <p:cNvPr id="129" name="直線矢印コネクタ 128">
            <a:extLst>
              <a:ext uri="{FF2B5EF4-FFF2-40B4-BE49-F238E27FC236}">
                <a16:creationId xmlns:a16="http://schemas.microsoft.com/office/drawing/2014/main" id="{70B47BCD-4624-2503-EEB8-502ED6CF9C84}"/>
              </a:ext>
            </a:extLst>
          </p:cNvPr>
          <p:cNvCxnSpPr>
            <a:cxnSpLocks/>
          </p:cNvCxnSpPr>
          <p:nvPr/>
        </p:nvCxnSpPr>
        <p:spPr>
          <a:xfrm flipH="1">
            <a:off x="3457082" y="4087750"/>
            <a:ext cx="1748738"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35" name="直線矢印コネクタ 134">
            <a:extLst>
              <a:ext uri="{FF2B5EF4-FFF2-40B4-BE49-F238E27FC236}">
                <a16:creationId xmlns:a16="http://schemas.microsoft.com/office/drawing/2014/main" id="{2B9EA9F1-0BF0-4CFA-6055-A928DAD66AA1}"/>
              </a:ext>
            </a:extLst>
          </p:cNvPr>
          <p:cNvCxnSpPr>
            <a:cxnSpLocks/>
          </p:cNvCxnSpPr>
          <p:nvPr/>
        </p:nvCxnSpPr>
        <p:spPr>
          <a:xfrm flipH="1">
            <a:off x="1458115" y="4088727"/>
            <a:ext cx="1204590"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36" name="テキスト ボックス 135">
            <a:extLst>
              <a:ext uri="{FF2B5EF4-FFF2-40B4-BE49-F238E27FC236}">
                <a16:creationId xmlns:a16="http://schemas.microsoft.com/office/drawing/2014/main" id="{EDADAC02-543D-B976-8CB7-36A1E247479D}"/>
              </a:ext>
            </a:extLst>
          </p:cNvPr>
          <p:cNvSpPr txBox="1"/>
          <p:nvPr/>
        </p:nvSpPr>
        <p:spPr>
          <a:xfrm>
            <a:off x="1584040" y="4216197"/>
            <a:ext cx="994297" cy="307777"/>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固定価格</a:t>
            </a:r>
            <a:endParaRPr kumimoji="1" lang="en-US" altLang="ja-JP" sz="1400" dirty="0">
              <a:solidFill>
                <a:schemeClr val="tx1">
                  <a:lumMod val="65000"/>
                  <a:lumOff val="35000"/>
                </a:schemeClr>
              </a:solidFill>
            </a:endParaRPr>
          </a:p>
        </p:txBody>
      </p:sp>
      <p:cxnSp>
        <p:nvCxnSpPr>
          <p:cNvPr id="137" name="直線矢印コネクタ 136">
            <a:extLst>
              <a:ext uri="{FF2B5EF4-FFF2-40B4-BE49-F238E27FC236}">
                <a16:creationId xmlns:a16="http://schemas.microsoft.com/office/drawing/2014/main" id="{9E1F6E81-CCB8-F226-9E9F-271301B33625}"/>
              </a:ext>
            </a:extLst>
          </p:cNvPr>
          <p:cNvCxnSpPr>
            <a:cxnSpLocks/>
          </p:cNvCxnSpPr>
          <p:nvPr/>
        </p:nvCxnSpPr>
        <p:spPr>
          <a:xfrm>
            <a:off x="2226059" y="3687580"/>
            <a:ext cx="495008" cy="0"/>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138" name="直線矢印コネクタ 137">
            <a:extLst>
              <a:ext uri="{FF2B5EF4-FFF2-40B4-BE49-F238E27FC236}">
                <a16:creationId xmlns:a16="http://schemas.microsoft.com/office/drawing/2014/main" id="{EBDB6B61-8A0F-E251-A420-29085E8C46C0}"/>
              </a:ext>
            </a:extLst>
          </p:cNvPr>
          <p:cNvCxnSpPr>
            <a:cxnSpLocks/>
          </p:cNvCxnSpPr>
          <p:nvPr/>
        </p:nvCxnSpPr>
        <p:spPr>
          <a:xfrm>
            <a:off x="2226059" y="3619488"/>
            <a:ext cx="495008" cy="0"/>
          </a:xfrm>
          <a:prstGeom prst="straightConnector1">
            <a:avLst/>
          </a:prstGeom>
          <a:ln>
            <a:solidFill>
              <a:srgbClr val="FFC000"/>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142" name="テキスト ボックス 141">
            <a:extLst>
              <a:ext uri="{FF2B5EF4-FFF2-40B4-BE49-F238E27FC236}">
                <a16:creationId xmlns:a16="http://schemas.microsoft.com/office/drawing/2014/main" id="{96EBA20F-C067-A9FF-E69F-0F5B7D7A289F}"/>
              </a:ext>
            </a:extLst>
          </p:cNvPr>
          <p:cNvSpPr txBox="1"/>
          <p:nvPr/>
        </p:nvSpPr>
        <p:spPr>
          <a:xfrm>
            <a:off x="1496850" y="3500818"/>
            <a:ext cx="791888" cy="523220"/>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不足分調達</a:t>
            </a:r>
            <a:endParaRPr kumimoji="1" lang="en-US" altLang="ja-JP" sz="1400" dirty="0">
              <a:solidFill>
                <a:schemeClr val="tx1">
                  <a:lumMod val="65000"/>
                  <a:lumOff val="35000"/>
                </a:schemeClr>
              </a:solidFill>
            </a:endParaRPr>
          </a:p>
        </p:txBody>
      </p:sp>
      <p:sp>
        <p:nvSpPr>
          <p:cNvPr id="186" name="正方形/長方形 185">
            <a:extLst>
              <a:ext uri="{FF2B5EF4-FFF2-40B4-BE49-F238E27FC236}">
                <a16:creationId xmlns:a16="http://schemas.microsoft.com/office/drawing/2014/main" id="{266C5825-4144-B308-9FB4-B7C68BB1A31D}"/>
              </a:ext>
            </a:extLst>
          </p:cNvPr>
          <p:cNvSpPr/>
          <p:nvPr/>
        </p:nvSpPr>
        <p:spPr>
          <a:xfrm>
            <a:off x="6134519" y="2676489"/>
            <a:ext cx="1421949" cy="41997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FIP</a:t>
            </a:r>
            <a:r>
              <a:rPr lang="ja-JP" altLang="en-US" b="1" dirty="0"/>
              <a:t>適用</a:t>
            </a:r>
            <a:endParaRPr kumimoji="1" lang="ja-JP" altLang="en-US" b="1" dirty="0"/>
          </a:p>
        </p:txBody>
      </p:sp>
      <p:pic>
        <p:nvPicPr>
          <p:cNvPr id="187" name="グラフィックス 186" descr="ソーラー パネル 単色塗りつぶし">
            <a:extLst>
              <a:ext uri="{FF2B5EF4-FFF2-40B4-BE49-F238E27FC236}">
                <a16:creationId xmlns:a16="http://schemas.microsoft.com/office/drawing/2014/main" id="{7CFDE1C2-E823-6EF2-B40B-707FF8C837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329" y="3273178"/>
            <a:ext cx="504629" cy="504629"/>
          </a:xfrm>
          <a:prstGeom prst="rect">
            <a:avLst/>
          </a:prstGeom>
        </p:spPr>
      </p:pic>
      <p:pic>
        <p:nvPicPr>
          <p:cNvPr id="190" name="図 189">
            <a:extLst>
              <a:ext uri="{FF2B5EF4-FFF2-40B4-BE49-F238E27FC236}">
                <a16:creationId xmlns:a16="http://schemas.microsoft.com/office/drawing/2014/main" id="{65DDF27E-3A78-A8F3-2B7E-86A15B43400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747590" y="3587110"/>
            <a:ext cx="610100" cy="521935"/>
          </a:xfrm>
          <a:prstGeom prst="rect">
            <a:avLst/>
          </a:prstGeom>
        </p:spPr>
      </p:pic>
      <p:cxnSp>
        <p:nvCxnSpPr>
          <p:cNvPr id="196" name="直線矢印コネクタ 195">
            <a:extLst>
              <a:ext uri="{FF2B5EF4-FFF2-40B4-BE49-F238E27FC236}">
                <a16:creationId xmlns:a16="http://schemas.microsoft.com/office/drawing/2014/main" id="{E70C85B3-A2D4-E996-BD9F-1F571BBBB18D}"/>
              </a:ext>
            </a:extLst>
          </p:cNvPr>
          <p:cNvCxnSpPr>
            <a:cxnSpLocks/>
          </p:cNvCxnSpPr>
          <p:nvPr/>
        </p:nvCxnSpPr>
        <p:spPr>
          <a:xfrm>
            <a:off x="7299267" y="3411778"/>
            <a:ext cx="1419998"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98" name="直線矢印コネクタ 197">
            <a:extLst>
              <a:ext uri="{FF2B5EF4-FFF2-40B4-BE49-F238E27FC236}">
                <a16:creationId xmlns:a16="http://schemas.microsoft.com/office/drawing/2014/main" id="{452985EC-5791-6B9C-7614-A5369C1FE61E}"/>
              </a:ext>
            </a:extLst>
          </p:cNvPr>
          <p:cNvCxnSpPr>
            <a:cxnSpLocks/>
          </p:cNvCxnSpPr>
          <p:nvPr/>
        </p:nvCxnSpPr>
        <p:spPr>
          <a:xfrm>
            <a:off x="7331630" y="3480917"/>
            <a:ext cx="1387635"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05" name="直線矢印コネクタ 204">
            <a:extLst>
              <a:ext uri="{FF2B5EF4-FFF2-40B4-BE49-F238E27FC236}">
                <a16:creationId xmlns:a16="http://schemas.microsoft.com/office/drawing/2014/main" id="{10882B81-983D-71FD-05B2-D803DEFA9FBC}"/>
              </a:ext>
            </a:extLst>
          </p:cNvPr>
          <p:cNvCxnSpPr>
            <a:cxnSpLocks/>
          </p:cNvCxnSpPr>
          <p:nvPr/>
        </p:nvCxnSpPr>
        <p:spPr>
          <a:xfrm flipH="1">
            <a:off x="7344788" y="3628947"/>
            <a:ext cx="1352216"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206" name="テキスト ボックス 205">
            <a:extLst>
              <a:ext uri="{FF2B5EF4-FFF2-40B4-BE49-F238E27FC236}">
                <a16:creationId xmlns:a16="http://schemas.microsoft.com/office/drawing/2014/main" id="{1AEA3410-65B7-148E-3DF5-B37B1B567F97}"/>
              </a:ext>
            </a:extLst>
          </p:cNvPr>
          <p:cNvSpPr txBox="1"/>
          <p:nvPr/>
        </p:nvSpPr>
        <p:spPr>
          <a:xfrm>
            <a:off x="7249535" y="3779447"/>
            <a:ext cx="1533113" cy="477054"/>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固定価格</a:t>
            </a:r>
            <a:endParaRPr kumimoji="1" lang="en-US" altLang="ja-JP" sz="1400" dirty="0">
              <a:solidFill>
                <a:schemeClr val="tx1">
                  <a:lumMod val="65000"/>
                  <a:lumOff val="35000"/>
                </a:schemeClr>
              </a:solidFill>
            </a:endParaRPr>
          </a:p>
          <a:p>
            <a:pPr algn="ctr"/>
            <a:r>
              <a:rPr lang="ja-JP" altLang="en-US" sz="1100" dirty="0">
                <a:solidFill>
                  <a:schemeClr val="tx1">
                    <a:lumMod val="65000"/>
                    <a:lumOff val="35000"/>
                  </a:schemeClr>
                </a:solidFill>
              </a:rPr>
              <a:t>（プレミアム考慮）</a:t>
            </a:r>
            <a:endParaRPr kumimoji="1" lang="en-US" altLang="ja-JP" sz="1400" dirty="0">
              <a:solidFill>
                <a:schemeClr val="tx1">
                  <a:lumMod val="65000"/>
                  <a:lumOff val="35000"/>
                </a:schemeClr>
              </a:solidFill>
            </a:endParaRPr>
          </a:p>
        </p:txBody>
      </p:sp>
      <p:pic>
        <p:nvPicPr>
          <p:cNvPr id="211" name="図 210">
            <a:extLst>
              <a:ext uri="{FF2B5EF4-FFF2-40B4-BE49-F238E27FC236}">
                <a16:creationId xmlns:a16="http://schemas.microsoft.com/office/drawing/2014/main" id="{6D72DCC2-6370-DBA6-E772-B728C2A330F2}"/>
              </a:ext>
            </a:extLst>
          </p:cNvPr>
          <p:cNvPicPr>
            <a:picLocks noChangeAspect="1"/>
          </p:cNvPicPr>
          <p:nvPr/>
        </p:nvPicPr>
        <p:blipFill>
          <a:blip r:embed="rId5"/>
          <a:stretch>
            <a:fillRect/>
          </a:stretch>
        </p:blipFill>
        <p:spPr>
          <a:xfrm>
            <a:off x="7756654" y="4496626"/>
            <a:ext cx="450111" cy="450111"/>
          </a:xfrm>
          <a:prstGeom prst="rect">
            <a:avLst/>
          </a:prstGeom>
        </p:spPr>
      </p:pic>
      <p:sp>
        <p:nvSpPr>
          <p:cNvPr id="216" name="テキスト ボックス 215">
            <a:extLst>
              <a:ext uri="{FF2B5EF4-FFF2-40B4-BE49-F238E27FC236}">
                <a16:creationId xmlns:a16="http://schemas.microsoft.com/office/drawing/2014/main" id="{A8E63D6F-361F-81BC-559A-EE43BCB5FFAA}"/>
              </a:ext>
            </a:extLst>
          </p:cNvPr>
          <p:cNvSpPr txBox="1"/>
          <p:nvPr/>
        </p:nvSpPr>
        <p:spPr>
          <a:xfrm>
            <a:off x="6408266" y="4705296"/>
            <a:ext cx="1217373" cy="307777"/>
          </a:xfrm>
          <a:prstGeom prst="rect">
            <a:avLst/>
          </a:prstGeom>
          <a:noFill/>
        </p:spPr>
        <p:txBody>
          <a:bodyPr wrap="square" rtlCol="0">
            <a:spAutoFit/>
          </a:bodyPr>
          <a:lstStyle/>
          <a:p>
            <a:pPr algn="ctr"/>
            <a:r>
              <a:rPr lang="ja-JP" altLang="en-US" sz="1400" dirty="0">
                <a:solidFill>
                  <a:schemeClr val="tx1">
                    <a:lumMod val="65000"/>
                    <a:lumOff val="35000"/>
                  </a:schemeClr>
                </a:solidFill>
              </a:rPr>
              <a:t>プレミアム</a:t>
            </a:r>
            <a:endParaRPr kumimoji="1" lang="en-US" altLang="ja-JP" dirty="0">
              <a:solidFill>
                <a:schemeClr val="tx1">
                  <a:lumMod val="65000"/>
                  <a:lumOff val="35000"/>
                </a:schemeClr>
              </a:solidFill>
            </a:endParaRPr>
          </a:p>
        </p:txBody>
      </p:sp>
      <p:pic>
        <p:nvPicPr>
          <p:cNvPr id="217" name="グラフィックス 216" descr="風力タービン 単色塗りつぶし">
            <a:extLst>
              <a:ext uri="{FF2B5EF4-FFF2-40B4-BE49-F238E27FC236}">
                <a16:creationId xmlns:a16="http://schemas.microsoft.com/office/drawing/2014/main" id="{97B975C6-0847-8C5D-2F73-5925212096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34295" y="3847365"/>
            <a:ext cx="494696" cy="494696"/>
          </a:xfrm>
          <a:prstGeom prst="rect">
            <a:avLst/>
          </a:prstGeom>
        </p:spPr>
      </p:pic>
      <p:cxnSp>
        <p:nvCxnSpPr>
          <p:cNvPr id="220" name="コネクタ: カギ線 219">
            <a:extLst>
              <a:ext uri="{FF2B5EF4-FFF2-40B4-BE49-F238E27FC236}">
                <a16:creationId xmlns:a16="http://schemas.microsoft.com/office/drawing/2014/main" id="{521ABF34-F21F-A52D-97C6-2C01913D4E91}"/>
              </a:ext>
            </a:extLst>
          </p:cNvPr>
          <p:cNvCxnSpPr>
            <a:cxnSpLocks/>
            <a:stCxn id="211" idx="1"/>
            <a:endCxn id="284" idx="2"/>
          </p:cNvCxnSpPr>
          <p:nvPr/>
        </p:nvCxnSpPr>
        <p:spPr>
          <a:xfrm rot="10800000">
            <a:off x="6999630" y="4477128"/>
            <a:ext cx="757025" cy="244555"/>
          </a:xfrm>
          <a:prstGeom prst="bentConnector2">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a:extLst>
              <a:ext uri="{FF2B5EF4-FFF2-40B4-BE49-F238E27FC236}">
                <a16:creationId xmlns:a16="http://schemas.microsoft.com/office/drawing/2014/main" id="{41331384-9009-CEA6-A563-024187EB93AB}"/>
              </a:ext>
            </a:extLst>
          </p:cNvPr>
          <p:cNvSpPr txBox="1"/>
          <p:nvPr/>
        </p:nvSpPr>
        <p:spPr>
          <a:xfrm>
            <a:off x="3340816" y="4216197"/>
            <a:ext cx="2007684" cy="523220"/>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固定価格＋託送料＋</a:t>
            </a:r>
            <a:endParaRPr kumimoji="1" lang="en-US" altLang="ja-JP" sz="1400" dirty="0">
              <a:solidFill>
                <a:schemeClr val="tx1">
                  <a:lumMod val="65000"/>
                  <a:lumOff val="35000"/>
                </a:schemeClr>
              </a:solidFill>
            </a:endParaRPr>
          </a:p>
          <a:p>
            <a:pPr algn="ctr"/>
            <a:r>
              <a:rPr kumimoji="1" lang="ja-JP" altLang="en-US" sz="1400" dirty="0">
                <a:solidFill>
                  <a:schemeClr val="tx1">
                    <a:lumMod val="65000"/>
                    <a:lumOff val="35000"/>
                  </a:schemeClr>
                </a:solidFill>
              </a:rPr>
              <a:t>手数料＋再エネ賦課金</a:t>
            </a:r>
            <a:endParaRPr kumimoji="1" lang="en-US" altLang="ja-JP" sz="1400" dirty="0">
              <a:solidFill>
                <a:schemeClr val="tx1">
                  <a:lumMod val="65000"/>
                  <a:lumOff val="35000"/>
                </a:schemeClr>
              </a:solidFill>
            </a:endParaRPr>
          </a:p>
        </p:txBody>
      </p:sp>
      <p:pic>
        <p:nvPicPr>
          <p:cNvPr id="266" name="図 265">
            <a:extLst>
              <a:ext uri="{FF2B5EF4-FFF2-40B4-BE49-F238E27FC236}">
                <a16:creationId xmlns:a16="http://schemas.microsoft.com/office/drawing/2014/main" id="{F33A6C31-8167-F1DD-C012-3C7A00308C97}"/>
              </a:ext>
            </a:extLst>
          </p:cNvPr>
          <p:cNvPicPr>
            <a:picLocks noChangeAspect="1"/>
          </p:cNvPicPr>
          <p:nvPr/>
        </p:nvPicPr>
        <p:blipFill>
          <a:blip r:embed="rId5"/>
          <a:stretch>
            <a:fillRect/>
          </a:stretch>
        </p:blipFill>
        <p:spPr>
          <a:xfrm>
            <a:off x="2861518" y="4788591"/>
            <a:ext cx="450111" cy="450111"/>
          </a:xfrm>
          <a:prstGeom prst="rect">
            <a:avLst/>
          </a:prstGeom>
        </p:spPr>
      </p:pic>
      <p:cxnSp>
        <p:nvCxnSpPr>
          <p:cNvPr id="268" name="直線矢印コネクタ 267">
            <a:extLst>
              <a:ext uri="{FF2B5EF4-FFF2-40B4-BE49-F238E27FC236}">
                <a16:creationId xmlns:a16="http://schemas.microsoft.com/office/drawing/2014/main" id="{F12C65E5-8E49-289B-0EA9-10A9E80587C0}"/>
              </a:ext>
            </a:extLst>
          </p:cNvPr>
          <p:cNvCxnSpPr>
            <a:cxnSpLocks/>
            <a:endCxn id="266" idx="0"/>
          </p:cNvCxnSpPr>
          <p:nvPr/>
        </p:nvCxnSpPr>
        <p:spPr>
          <a:xfrm flipH="1">
            <a:off x="3086574" y="4559029"/>
            <a:ext cx="870" cy="229562"/>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271" name="テキスト ボックス 270">
            <a:extLst>
              <a:ext uri="{FF2B5EF4-FFF2-40B4-BE49-F238E27FC236}">
                <a16:creationId xmlns:a16="http://schemas.microsoft.com/office/drawing/2014/main" id="{7820897E-062E-354D-E6D5-21A21F20A7E8}"/>
              </a:ext>
            </a:extLst>
          </p:cNvPr>
          <p:cNvSpPr txBox="1"/>
          <p:nvPr/>
        </p:nvSpPr>
        <p:spPr>
          <a:xfrm>
            <a:off x="1588034" y="4596111"/>
            <a:ext cx="1371275" cy="307777"/>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再エネ賦課金</a:t>
            </a:r>
            <a:endParaRPr kumimoji="1" lang="en-US" altLang="ja-JP" sz="1400" dirty="0">
              <a:solidFill>
                <a:schemeClr val="tx1">
                  <a:lumMod val="65000"/>
                  <a:lumOff val="35000"/>
                </a:schemeClr>
              </a:solidFill>
            </a:endParaRPr>
          </a:p>
        </p:txBody>
      </p:sp>
      <p:pic>
        <p:nvPicPr>
          <p:cNvPr id="278" name="図 277">
            <a:extLst>
              <a:ext uri="{FF2B5EF4-FFF2-40B4-BE49-F238E27FC236}">
                <a16:creationId xmlns:a16="http://schemas.microsoft.com/office/drawing/2014/main" id="{320B49AA-EB4D-C151-B280-215B97A1A719}"/>
              </a:ext>
            </a:extLst>
          </p:cNvPr>
          <p:cNvPicPr>
            <a:picLocks noChangeAspect="1"/>
          </p:cNvPicPr>
          <p:nvPr/>
        </p:nvPicPr>
        <p:blipFill rotWithShape="1">
          <a:blip r:embed="rId8">
            <a:clrChange>
              <a:clrFrom>
                <a:srgbClr val="FFFFFF"/>
              </a:clrFrom>
              <a:clrTo>
                <a:srgbClr val="FFFFFF">
                  <a:alpha val="0"/>
                </a:srgbClr>
              </a:clrTo>
            </a:clrChange>
          </a:blip>
          <a:srcRect l="28972" t="21314" r="28017" b="30131"/>
          <a:stretch/>
        </p:blipFill>
        <p:spPr>
          <a:xfrm>
            <a:off x="5325558" y="3553150"/>
            <a:ext cx="480366" cy="584960"/>
          </a:xfrm>
          <a:prstGeom prst="rect">
            <a:avLst/>
          </a:prstGeom>
        </p:spPr>
      </p:pic>
      <p:pic>
        <p:nvPicPr>
          <p:cNvPr id="291" name="図 290">
            <a:extLst>
              <a:ext uri="{FF2B5EF4-FFF2-40B4-BE49-F238E27FC236}">
                <a16:creationId xmlns:a16="http://schemas.microsoft.com/office/drawing/2014/main" id="{AE65DC88-9996-9100-9A9A-7D51922B0E08}"/>
              </a:ext>
            </a:extLst>
          </p:cNvPr>
          <p:cNvPicPr>
            <a:picLocks noChangeAspect="1"/>
          </p:cNvPicPr>
          <p:nvPr/>
        </p:nvPicPr>
        <p:blipFill rotWithShape="1">
          <a:blip r:embed="rId8">
            <a:clrChange>
              <a:clrFrom>
                <a:srgbClr val="FFFFFF"/>
              </a:clrFrom>
              <a:clrTo>
                <a:srgbClr val="FFFFFF">
                  <a:alpha val="0"/>
                </a:srgbClr>
              </a:clrTo>
            </a:clrChange>
          </a:blip>
          <a:srcRect l="28972" t="21314" r="28017" b="30131"/>
          <a:stretch/>
        </p:blipFill>
        <p:spPr>
          <a:xfrm>
            <a:off x="11239788" y="3485327"/>
            <a:ext cx="480366" cy="584960"/>
          </a:xfrm>
          <a:prstGeom prst="rect">
            <a:avLst/>
          </a:prstGeom>
        </p:spPr>
      </p:pic>
      <p:cxnSp>
        <p:nvCxnSpPr>
          <p:cNvPr id="292" name="コネクタ: カギ線 291">
            <a:extLst>
              <a:ext uri="{FF2B5EF4-FFF2-40B4-BE49-F238E27FC236}">
                <a16:creationId xmlns:a16="http://schemas.microsoft.com/office/drawing/2014/main" id="{22FF0D20-2BA1-CE2D-8F75-8455ECD6554D}"/>
              </a:ext>
            </a:extLst>
          </p:cNvPr>
          <p:cNvCxnSpPr>
            <a:cxnSpLocks/>
            <a:stCxn id="289" idx="2"/>
            <a:endCxn id="211" idx="3"/>
          </p:cNvCxnSpPr>
          <p:nvPr/>
        </p:nvCxnSpPr>
        <p:spPr>
          <a:xfrm rot="5400000">
            <a:off x="8504907" y="4173949"/>
            <a:ext cx="249592" cy="845875"/>
          </a:xfrm>
          <a:prstGeom prst="bentConnector2">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98" name="テキスト ボックス 297">
            <a:extLst>
              <a:ext uri="{FF2B5EF4-FFF2-40B4-BE49-F238E27FC236}">
                <a16:creationId xmlns:a16="http://schemas.microsoft.com/office/drawing/2014/main" id="{C8C0262E-F7A5-61CF-6A63-9EE384D46632}"/>
              </a:ext>
            </a:extLst>
          </p:cNvPr>
          <p:cNvSpPr txBox="1"/>
          <p:nvPr/>
        </p:nvSpPr>
        <p:spPr>
          <a:xfrm>
            <a:off x="8415741" y="4724909"/>
            <a:ext cx="1371275" cy="307777"/>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再エネ賦課金</a:t>
            </a:r>
            <a:endParaRPr kumimoji="1" lang="en-US" altLang="ja-JP" sz="1400" dirty="0">
              <a:solidFill>
                <a:schemeClr val="tx1">
                  <a:lumMod val="65000"/>
                  <a:lumOff val="35000"/>
                </a:schemeClr>
              </a:solidFill>
            </a:endParaRPr>
          </a:p>
        </p:txBody>
      </p:sp>
      <p:sp>
        <p:nvSpPr>
          <p:cNvPr id="299" name="テキスト ボックス 298">
            <a:extLst>
              <a:ext uri="{FF2B5EF4-FFF2-40B4-BE49-F238E27FC236}">
                <a16:creationId xmlns:a16="http://schemas.microsoft.com/office/drawing/2014/main" id="{E2BCBCAA-F696-903B-EC72-9F4FCFF8247A}"/>
              </a:ext>
            </a:extLst>
          </p:cNvPr>
          <p:cNvSpPr txBox="1"/>
          <p:nvPr/>
        </p:nvSpPr>
        <p:spPr>
          <a:xfrm>
            <a:off x="9290712" y="3775462"/>
            <a:ext cx="2007684" cy="523220"/>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固定価格＋託送料＋</a:t>
            </a:r>
            <a:endParaRPr kumimoji="1" lang="en-US" altLang="ja-JP" sz="1400" dirty="0">
              <a:solidFill>
                <a:schemeClr val="tx1">
                  <a:lumMod val="65000"/>
                  <a:lumOff val="35000"/>
                </a:schemeClr>
              </a:solidFill>
            </a:endParaRPr>
          </a:p>
          <a:p>
            <a:pPr algn="ctr"/>
            <a:r>
              <a:rPr kumimoji="1" lang="ja-JP" altLang="en-US" sz="1400" dirty="0">
                <a:solidFill>
                  <a:schemeClr val="tx1">
                    <a:lumMod val="65000"/>
                    <a:lumOff val="35000"/>
                  </a:schemeClr>
                </a:solidFill>
              </a:rPr>
              <a:t>手数料＋再エネ賦課金</a:t>
            </a:r>
            <a:endParaRPr kumimoji="1" lang="en-US" altLang="ja-JP" sz="1400" dirty="0">
              <a:solidFill>
                <a:schemeClr val="tx1">
                  <a:lumMod val="65000"/>
                  <a:lumOff val="35000"/>
                </a:schemeClr>
              </a:solidFill>
            </a:endParaRPr>
          </a:p>
        </p:txBody>
      </p:sp>
      <p:cxnSp>
        <p:nvCxnSpPr>
          <p:cNvPr id="300" name="直線矢印コネクタ 299">
            <a:extLst>
              <a:ext uri="{FF2B5EF4-FFF2-40B4-BE49-F238E27FC236}">
                <a16:creationId xmlns:a16="http://schemas.microsoft.com/office/drawing/2014/main" id="{D2AD5663-9F96-68E3-685E-603A70602370}"/>
              </a:ext>
            </a:extLst>
          </p:cNvPr>
          <p:cNvCxnSpPr>
            <a:cxnSpLocks/>
          </p:cNvCxnSpPr>
          <p:nvPr/>
        </p:nvCxnSpPr>
        <p:spPr>
          <a:xfrm flipV="1">
            <a:off x="9422919" y="3394236"/>
            <a:ext cx="1732399" cy="513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01" name="直線矢印コネクタ 300">
            <a:extLst>
              <a:ext uri="{FF2B5EF4-FFF2-40B4-BE49-F238E27FC236}">
                <a16:creationId xmlns:a16="http://schemas.microsoft.com/office/drawing/2014/main" id="{BDE99FC5-3167-199C-C0CE-0AF9036BEDE7}"/>
              </a:ext>
            </a:extLst>
          </p:cNvPr>
          <p:cNvCxnSpPr>
            <a:cxnSpLocks/>
          </p:cNvCxnSpPr>
          <p:nvPr/>
        </p:nvCxnSpPr>
        <p:spPr>
          <a:xfrm>
            <a:off x="9474813" y="3450542"/>
            <a:ext cx="1680505"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302" name="直線矢印コネクタ 301">
            <a:extLst>
              <a:ext uri="{FF2B5EF4-FFF2-40B4-BE49-F238E27FC236}">
                <a16:creationId xmlns:a16="http://schemas.microsoft.com/office/drawing/2014/main" id="{F394EADA-2102-DECE-9F01-79874313215A}"/>
              </a:ext>
            </a:extLst>
          </p:cNvPr>
          <p:cNvCxnSpPr>
            <a:cxnSpLocks/>
          </p:cNvCxnSpPr>
          <p:nvPr/>
        </p:nvCxnSpPr>
        <p:spPr>
          <a:xfrm flipH="1">
            <a:off x="9408893" y="3620008"/>
            <a:ext cx="1748738"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nvGrpSpPr>
          <p:cNvPr id="319" name="グループ化 318">
            <a:extLst>
              <a:ext uri="{FF2B5EF4-FFF2-40B4-BE49-F238E27FC236}">
                <a16:creationId xmlns:a16="http://schemas.microsoft.com/office/drawing/2014/main" id="{66136695-81ED-E6E7-88C4-6BB51890ADFD}"/>
              </a:ext>
            </a:extLst>
          </p:cNvPr>
          <p:cNvGrpSpPr/>
          <p:nvPr/>
        </p:nvGrpSpPr>
        <p:grpSpPr>
          <a:xfrm>
            <a:off x="1697331" y="3037772"/>
            <a:ext cx="270422" cy="270422"/>
            <a:chOff x="1876014" y="2808316"/>
            <a:chExt cx="270422" cy="270422"/>
          </a:xfrm>
        </p:grpSpPr>
        <p:sp>
          <p:nvSpPr>
            <p:cNvPr id="320" name="楕円 319">
              <a:extLst>
                <a:ext uri="{FF2B5EF4-FFF2-40B4-BE49-F238E27FC236}">
                  <a16:creationId xmlns:a16="http://schemas.microsoft.com/office/drawing/2014/main" id="{4DFCBEB4-B163-86FB-9A07-BE328EEEE0E7}"/>
                </a:ext>
              </a:extLst>
            </p:cNvPr>
            <p:cNvSpPr>
              <a:spLocks noChangeAspect="1"/>
            </p:cNvSpPr>
            <p:nvPr/>
          </p:nvSpPr>
          <p:spPr>
            <a:xfrm>
              <a:off x="1876014" y="2808316"/>
              <a:ext cx="270422" cy="2704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21" name="グラフィックス 320" descr="稲妻 単色塗りつぶし">
              <a:extLst>
                <a:ext uri="{FF2B5EF4-FFF2-40B4-BE49-F238E27FC236}">
                  <a16:creationId xmlns:a16="http://schemas.microsoft.com/office/drawing/2014/main" id="{117C8384-2CAC-EB2E-3D26-A03B4B1652A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92551" y="2828843"/>
              <a:ext cx="237348" cy="237348"/>
            </a:xfrm>
            <a:prstGeom prst="rect">
              <a:avLst/>
            </a:prstGeom>
          </p:spPr>
        </p:pic>
      </p:grpSp>
      <p:grpSp>
        <p:nvGrpSpPr>
          <p:cNvPr id="328" name="グループ化 327">
            <a:extLst>
              <a:ext uri="{FF2B5EF4-FFF2-40B4-BE49-F238E27FC236}">
                <a16:creationId xmlns:a16="http://schemas.microsoft.com/office/drawing/2014/main" id="{90007127-2C3D-DA26-8BF3-2FDA4D60D1D8}"/>
              </a:ext>
            </a:extLst>
          </p:cNvPr>
          <p:cNvGrpSpPr/>
          <p:nvPr/>
        </p:nvGrpSpPr>
        <p:grpSpPr>
          <a:xfrm>
            <a:off x="2098842" y="3037772"/>
            <a:ext cx="270422" cy="270422"/>
            <a:chOff x="5293261" y="3065543"/>
            <a:chExt cx="270422" cy="270422"/>
          </a:xfrm>
        </p:grpSpPr>
        <p:sp>
          <p:nvSpPr>
            <p:cNvPr id="329" name="楕円 328">
              <a:extLst>
                <a:ext uri="{FF2B5EF4-FFF2-40B4-BE49-F238E27FC236}">
                  <a16:creationId xmlns:a16="http://schemas.microsoft.com/office/drawing/2014/main" id="{C2ACB7CC-1C78-6967-F7B0-8E7A0312BAC5}"/>
                </a:ext>
              </a:extLst>
            </p:cNvPr>
            <p:cNvSpPr>
              <a:spLocks noChangeAspect="1"/>
            </p:cNvSpPr>
            <p:nvPr/>
          </p:nvSpPr>
          <p:spPr>
            <a:xfrm>
              <a:off x="5293261" y="3065543"/>
              <a:ext cx="270422" cy="27042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30" name="図 329">
              <a:extLst>
                <a:ext uri="{FF2B5EF4-FFF2-40B4-BE49-F238E27FC236}">
                  <a16:creationId xmlns:a16="http://schemas.microsoft.com/office/drawing/2014/main" id="{E60DCA39-42E0-B754-52A6-0106D32F5317}"/>
                </a:ext>
              </a:extLst>
            </p:cNvPr>
            <p:cNvPicPr>
              <a:picLocks noChangeAspect="1"/>
            </p:cNvPicPr>
            <p:nvPr/>
          </p:nvPicPr>
          <p:blipFill rotWithShape="1">
            <a:blip r:embed="rId11"/>
            <a:srcRect l="19783" r="20819" b="7719"/>
            <a:stretch/>
          </p:blipFill>
          <p:spPr>
            <a:xfrm>
              <a:off x="5351770" y="3092423"/>
              <a:ext cx="150490" cy="197730"/>
            </a:xfrm>
            <a:prstGeom prst="rect">
              <a:avLst/>
            </a:prstGeom>
          </p:spPr>
        </p:pic>
      </p:grpSp>
      <p:grpSp>
        <p:nvGrpSpPr>
          <p:cNvPr id="334" name="グループ化 333">
            <a:extLst>
              <a:ext uri="{FF2B5EF4-FFF2-40B4-BE49-F238E27FC236}">
                <a16:creationId xmlns:a16="http://schemas.microsoft.com/office/drawing/2014/main" id="{1112B30B-EEAA-8B46-9FBD-C3C85099E757}"/>
              </a:ext>
            </a:extLst>
          </p:cNvPr>
          <p:cNvGrpSpPr/>
          <p:nvPr/>
        </p:nvGrpSpPr>
        <p:grpSpPr>
          <a:xfrm>
            <a:off x="7668384" y="3104022"/>
            <a:ext cx="270422" cy="270422"/>
            <a:chOff x="1876014" y="2808316"/>
            <a:chExt cx="270422" cy="270422"/>
          </a:xfrm>
        </p:grpSpPr>
        <p:sp>
          <p:nvSpPr>
            <p:cNvPr id="335" name="楕円 334">
              <a:extLst>
                <a:ext uri="{FF2B5EF4-FFF2-40B4-BE49-F238E27FC236}">
                  <a16:creationId xmlns:a16="http://schemas.microsoft.com/office/drawing/2014/main" id="{53F20087-8FC2-2E7F-99E2-08DFA825661C}"/>
                </a:ext>
              </a:extLst>
            </p:cNvPr>
            <p:cNvSpPr>
              <a:spLocks noChangeAspect="1"/>
            </p:cNvSpPr>
            <p:nvPr/>
          </p:nvSpPr>
          <p:spPr>
            <a:xfrm>
              <a:off x="1876014" y="2808316"/>
              <a:ext cx="270422" cy="2704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36" name="グラフィックス 335" descr="稲妻 単色塗りつぶし">
              <a:extLst>
                <a:ext uri="{FF2B5EF4-FFF2-40B4-BE49-F238E27FC236}">
                  <a16:creationId xmlns:a16="http://schemas.microsoft.com/office/drawing/2014/main" id="{2C302E43-95EA-6A07-1299-CC4DE2706B4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92551" y="2828843"/>
              <a:ext cx="237348" cy="237348"/>
            </a:xfrm>
            <a:prstGeom prst="rect">
              <a:avLst/>
            </a:prstGeom>
          </p:spPr>
        </p:pic>
      </p:grpSp>
      <p:grpSp>
        <p:nvGrpSpPr>
          <p:cNvPr id="337" name="グループ化 336">
            <a:extLst>
              <a:ext uri="{FF2B5EF4-FFF2-40B4-BE49-F238E27FC236}">
                <a16:creationId xmlns:a16="http://schemas.microsoft.com/office/drawing/2014/main" id="{501B45FF-0A1C-9357-8321-229A4910E9CC}"/>
              </a:ext>
            </a:extLst>
          </p:cNvPr>
          <p:cNvGrpSpPr/>
          <p:nvPr/>
        </p:nvGrpSpPr>
        <p:grpSpPr>
          <a:xfrm>
            <a:off x="8069895" y="3104022"/>
            <a:ext cx="270422" cy="270422"/>
            <a:chOff x="5293261" y="3065543"/>
            <a:chExt cx="270422" cy="270422"/>
          </a:xfrm>
        </p:grpSpPr>
        <p:sp>
          <p:nvSpPr>
            <p:cNvPr id="338" name="楕円 337">
              <a:extLst>
                <a:ext uri="{FF2B5EF4-FFF2-40B4-BE49-F238E27FC236}">
                  <a16:creationId xmlns:a16="http://schemas.microsoft.com/office/drawing/2014/main" id="{C19A8AA3-9957-5306-4C09-EF2F93256D16}"/>
                </a:ext>
              </a:extLst>
            </p:cNvPr>
            <p:cNvSpPr>
              <a:spLocks noChangeAspect="1"/>
            </p:cNvSpPr>
            <p:nvPr/>
          </p:nvSpPr>
          <p:spPr>
            <a:xfrm>
              <a:off x="5293261" y="3065543"/>
              <a:ext cx="270422" cy="27042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39" name="図 338">
              <a:extLst>
                <a:ext uri="{FF2B5EF4-FFF2-40B4-BE49-F238E27FC236}">
                  <a16:creationId xmlns:a16="http://schemas.microsoft.com/office/drawing/2014/main" id="{B17E49FB-26E4-62BF-43FB-7FA6A3311D44}"/>
                </a:ext>
              </a:extLst>
            </p:cNvPr>
            <p:cNvPicPr>
              <a:picLocks noChangeAspect="1"/>
            </p:cNvPicPr>
            <p:nvPr/>
          </p:nvPicPr>
          <p:blipFill rotWithShape="1">
            <a:blip r:embed="rId11"/>
            <a:srcRect l="19783" r="20819" b="7719"/>
            <a:stretch/>
          </p:blipFill>
          <p:spPr>
            <a:xfrm>
              <a:off x="5351770" y="3092423"/>
              <a:ext cx="150490" cy="197730"/>
            </a:xfrm>
            <a:prstGeom prst="rect">
              <a:avLst/>
            </a:prstGeom>
          </p:spPr>
        </p:pic>
      </p:grpSp>
      <p:grpSp>
        <p:nvGrpSpPr>
          <p:cNvPr id="340" name="グループ化 339">
            <a:extLst>
              <a:ext uri="{FF2B5EF4-FFF2-40B4-BE49-F238E27FC236}">
                <a16:creationId xmlns:a16="http://schemas.microsoft.com/office/drawing/2014/main" id="{1DBD1FEE-7C95-4FED-47F3-6CA2E362A2D0}"/>
              </a:ext>
            </a:extLst>
          </p:cNvPr>
          <p:cNvGrpSpPr/>
          <p:nvPr/>
        </p:nvGrpSpPr>
        <p:grpSpPr>
          <a:xfrm>
            <a:off x="9934414" y="3104022"/>
            <a:ext cx="270422" cy="270422"/>
            <a:chOff x="1876014" y="2808316"/>
            <a:chExt cx="270422" cy="270422"/>
          </a:xfrm>
        </p:grpSpPr>
        <p:sp>
          <p:nvSpPr>
            <p:cNvPr id="341" name="楕円 340">
              <a:extLst>
                <a:ext uri="{FF2B5EF4-FFF2-40B4-BE49-F238E27FC236}">
                  <a16:creationId xmlns:a16="http://schemas.microsoft.com/office/drawing/2014/main" id="{D853B7CC-F37A-7B8A-E3A7-B0F625FAE945}"/>
                </a:ext>
              </a:extLst>
            </p:cNvPr>
            <p:cNvSpPr>
              <a:spLocks noChangeAspect="1"/>
            </p:cNvSpPr>
            <p:nvPr/>
          </p:nvSpPr>
          <p:spPr>
            <a:xfrm>
              <a:off x="1876014" y="2808316"/>
              <a:ext cx="270422" cy="2704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2" name="グラフィックス 341" descr="稲妻 単色塗りつぶし">
              <a:extLst>
                <a:ext uri="{FF2B5EF4-FFF2-40B4-BE49-F238E27FC236}">
                  <a16:creationId xmlns:a16="http://schemas.microsoft.com/office/drawing/2014/main" id="{9CE7DA40-528A-EFFE-9510-D79904291BF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92551" y="2828843"/>
              <a:ext cx="237348" cy="237348"/>
            </a:xfrm>
            <a:prstGeom prst="rect">
              <a:avLst/>
            </a:prstGeom>
          </p:spPr>
        </p:pic>
      </p:grpSp>
      <p:grpSp>
        <p:nvGrpSpPr>
          <p:cNvPr id="343" name="グループ化 342">
            <a:extLst>
              <a:ext uri="{FF2B5EF4-FFF2-40B4-BE49-F238E27FC236}">
                <a16:creationId xmlns:a16="http://schemas.microsoft.com/office/drawing/2014/main" id="{251DBC13-4867-739A-0902-791D879EA12E}"/>
              </a:ext>
            </a:extLst>
          </p:cNvPr>
          <p:cNvGrpSpPr/>
          <p:nvPr/>
        </p:nvGrpSpPr>
        <p:grpSpPr>
          <a:xfrm>
            <a:off x="10335925" y="3104022"/>
            <a:ext cx="270422" cy="270422"/>
            <a:chOff x="5293261" y="3065543"/>
            <a:chExt cx="270422" cy="270422"/>
          </a:xfrm>
        </p:grpSpPr>
        <p:sp>
          <p:nvSpPr>
            <p:cNvPr id="344" name="楕円 343">
              <a:extLst>
                <a:ext uri="{FF2B5EF4-FFF2-40B4-BE49-F238E27FC236}">
                  <a16:creationId xmlns:a16="http://schemas.microsoft.com/office/drawing/2014/main" id="{AFDD0E30-BFD3-5B01-3F57-B75A30CAE722}"/>
                </a:ext>
              </a:extLst>
            </p:cNvPr>
            <p:cNvSpPr>
              <a:spLocks noChangeAspect="1"/>
            </p:cNvSpPr>
            <p:nvPr/>
          </p:nvSpPr>
          <p:spPr>
            <a:xfrm>
              <a:off x="5293261" y="3065543"/>
              <a:ext cx="270422" cy="27042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5" name="図 344">
              <a:extLst>
                <a:ext uri="{FF2B5EF4-FFF2-40B4-BE49-F238E27FC236}">
                  <a16:creationId xmlns:a16="http://schemas.microsoft.com/office/drawing/2014/main" id="{5D1A489F-F34B-4024-0558-91D90DE6BA97}"/>
                </a:ext>
              </a:extLst>
            </p:cNvPr>
            <p:cNvPicPr>
              <a:picLocks noChangeAspect="1"/>
            </p:cNvPicPr>
            <p:nvPr/>
          </p:nvPicPr>
          <p:blipFill rotWithShape="1">
            <a:blip r:embed="rId11"/>
            <a:srcRect l="19783" r="20819" b="7719"/>
            <a:stretch/>
          </p:blipFill>
          <p:spPr>
            <a:xfrm>
              <a:off x="5351770" y="3092423"/>
              <a:ext cx="150490" cy="197730"/>
            </a:xfrm>
            <a:prstGeom prst="rect">
              <a:avLst/>
            </a:prstGeom>
          </p:spPr>
        </p:pic>
      </p:grpSp>
      <p:grpSp>
        <p:nvGrpSpPr>
          <p:cNvPr id="346" name="グループ化 345">
            <a:extLst>
              <a:ext uri="{FF2B5EF4-FFF2-40B4-BE49-F238E27FC236}">
                <a16:creationId xmlns:a16="http://schemas.microsoft.com/office/drawing/2014/main" id="{ED065586-3AE4-6E39-FA2A-451531B79606}"/>
              </a:ext>
            </a:extLst>
          </p:cNvPr>
          <p:cNvGrpSpPr/>
          <p:nvPr/>
        </p:nvGrpSpPr>
        <p:grpSpPr>
          <a:xfrm>
            <a:off x="3992857" y="3037772"/>
            <a:ext cx="270422" cy="270422"/>
            <a:chOff x="1876014" y="2808316"/>
            <a:chExt cx="270422" cy="270422"/>
          </a:xfrm>
        </p:grpSpPr>
        <p:sp>
          <p:nvSpPr>
            <p:cNvPr id="347" name="楕円 346">
              <a:extLst>
                <a:ext uri="{FF2B5EF4-FFF2-40B4-BE49-F238E27FC236}">
                  <a16:creationId xmlns:a16="http://schemas.microsoft.com/office/drawing/2014/main" id="{2188D3CC-A778-40FB-C598-F3AD47312172}"/>
                </a:ext>
              </a:extLst>
            </p:cNvPr>
            <p:cNvSpPr>
              <a:spLocks noChangeAspect="1"/>
            </p:cNvSpPr>
            <p:nvPr/>
          </p:nvSpPr>
          <p:spPr>
            <a:xfrm>
              <a:off x="1876014" y="2808316"/>
              <a:ext cx="270422" cy="2704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8" name="グラフィックス 347" descr="稲妻 単色塗りつぶし">
              <a:extLst>
                <a:ext uri="{FF2B5EF4-FFF2-40B4-BE49-F238E27FC236}">
                  <a16:creationId xmlns:a16="http://schemas.microsoft.com/office/drawing/2014/main" id="{65CC14D9-B61C-E6D3-B0B8-D15DD344DD7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92551" y="2828843"/>
              <a:ext cx="237348" cy="237348"/>
            </a:xfrm>
            <a:prstGeom prst="rect">
              <a:avLst/>
            </a:prstGeom>
          </p:spPr>
        </p:pic>
      </p:grpSp>
      <p:grpSp>
        <p:nvGrpSpPr>
          <p:cNvPr id="349" name="グループ化 348">
            <a:extLst>
              <a:ext uri="{FF2B5EF4-FFF2-40B4-BE49-F238E27FC236}">
                <a16:creationId xmlns:a16="http://schemas.microsoft.com/office/drawing/2014/main" id="{8C61F024-D39D-BA4B-2924-A2FBA89B4202}"/>
              </a:ext>
            </a:extLst>
          </p:cNvPr>
          <p:cNvGrpSpPr/>
          <p:nvPr/>
        </p:nvGrpSpPr>
        <p:grpSpPr>
          <a:xfrm>
            <a:off x="4394368" y="3037772"/>
            <a:ext cx="270422" cy="270422"/>
            <a:chOff x="5293261" y="3065543"/>
            <a:chExt cx="270422" cy="270422"/>
          </a:xfrm>
        </p:grpSpPr>
        <p:sp>
          <p:nvSpPr>
            <p:cNvPr id="350" name="楕円 349">
              <a:extLst>
                <a:ext uri="{FF2B5EF4-FFF2-40B4-BE49-F238E27FC236}">
                  <a16:creationId xmlns:a16="http://schemas.microsoft.com/office/drawing/2014/main" id="{9B352C28-70B6-262F-D114-62F49994502C}"/>
                </a:ext>
              </a:extLst>
            </p:cNvPr>
            <p:cNvSpPr>
              <a:spLocks noChangeAspect="1"/>
            </p:cNvSpPr>
            <p:nvPr/>
          </p:nvSpPr>
          <p:spPr>
            <a:xfrm>
              <a:off x="5293261" y="3065543"/>
              <a:ext cx="270422" cy="27042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51" name="図 350">
              <a:extLst>
                <a:ext uri="{FF2B5EF4-FFF2-40B4-BE49-F238E27FC236}">
                  <a16:creationId xmlns:a16="http://schemas.microsoft.com/office/drawing/2014/main" id="{ED763727-2944-7C2F-7487-C565C295E823}"/>
                </a:ext>
              </a:extLst>
            </p:cNvPr>
            <p:cNvPicPr>
              <a:picLocks noChangeAspect="1"/>
            </p:cNvPicPr>
            <p:nvPr/>
          </p:nvPicPr>
          <p:blipFill rotWithShape="1">
            <a:blip r:embed="rId11"/>
            <a:srcRect l="19783" r="20819" b="7719"/>
            <a:stretch/>
          </p:blipFill>
          <p:spPr>
            <a:xfrm>
              <a:off x="5351770" y="3092423"/>
              <a:ext cx="150490" cy="197730"/>
            </a:xfrm>
            <a:prstGeom prst="rect">
              <a:avLst/>
            </a:prstGeom>
          </p:spPr>
        </p:pic>
      </p:grpSp>
      <p:grpSp>
        <p:nvGrpSpPr>
          <p:cNvPr id="360" name="グループ化 359">
            <a:extLst>
              <a:ext uri="{FF2B5EF4-FFF2-40B4-BE49-F238E27FC236}">
                <a16:creationId xmlns:a16="http://schemas.microsoft.com/office/drawing/2014/main" id="{07F39298-A1C7-9C9E-54BA-99B89A6E62AE}"/>
              </a:ext>
            </a:extLst>
          </p:cNvPr>
          <p:cNvGrpSpPr/>
          <p:nvPr/>
        </p:nvGrpSpPr>
        <p:grpSpPr>
          <a:xfrm>
            <a:off x="7314065" y="4421095"/>
            <a:ext cx="270422" cy="270422"/>
            <a:chOff x="4864682" y="3645418"/>
            <a:chExt cx="270422" cy="270422"/>
          </a:xfrm>
        </p:grpSpPr>
        <p:sp>
          <p:nvSpPr>
            <p:cNvPr id="361" name="楕円 360">
              <a:extLst>
                <a:ext uri="{FF2B5EF4-FFF2-40B4-BE49-F238E27FC236}">
                  <a16:creationId xmlns:a16="http://schemas.microsoft.com/office/drawing/2014/main" id="{FB47607B-A76D-162C-D543-7EB98AE5C933}"/>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62" name="図 361">
              <a:extLst>
                <a:ext uri="{FF2B5EF4-FFF2-40B4-BE49-F238E27FC236}">
                  <a16:creationId xmlns:a16="http://schemas.microsoft.com/office/drawing/2014/main" id="{16AE249C-BB3C-3972-4480-D2F08FBC1FE9}"/>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grpSp>
        <p:nvGrpSpPr>
          <p:cNvPr id="363" name="グループ化 362">
            <a:extLst>
              <a:ext uri="{FF2B5EF4-FFF2-40B4-BE49-F238E27FC236}">
                <a16:creationId xmlns:a16="http://schemas.microsoft.com/office/drawing/2014/main" id="{EF7BDC30-0B90-291D-6226-3B626D0BCD5D}"/>
              </a:ext>
            </a:extLst>
          </p:cNvPr>
          <p:cNvGrpSpPr/>
          <p:nvPr/>
        </p:nvGrpSpPr>
        <p:grpSpPr>
          <a:xfrm>
            <a:off x="4206590" y="3962628"/>
            <a:ext cx="270422" cy="270422"/>
            <a:chOff x="4864682" y="3645418"/>
            <a:chExt cx="270422" cy="270422"/>
          </a:xfrm>
        </p:grpSpPr>
        <p:sp>
          <p:nvSpPr>
            <p:cNvPr id="364" name="楕円 363">
              <a:extLst>
                <a:ext uri="{FF2B5EF4-FFF2-40B4-BE49-F238E27FC236}">
                  <a16:creationId xmlns:a16="http://schemas.microsoft.com/office/drawing/2014/main" id="{36196F65-03A8-F94B-57CE-1544E8D29573}"/>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65" name="図 364">
              <a:extLst>
                <a:ext uri="{FF2B5EF4-FFF2-40B4-BE49-F238E27FC236}">
                  <a16:creationId xmlns:a16="http://schemas.microsoft.com/office/drawing/2014/main" id="{33747B0E-D248-0C63-46C2-4404AB42368F}"/>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grpSp>
        <p:nvGrpSpPr>
          <p:cNvPr id="6" name="グループ化 5">
            <a:extLst>
              <a:ext uri="{FF2B5EF4-FFF2-40B4-BE49-F238E27FC236}">
                <a16:creationId xmlns:a16="http://schemas.microsoft.com/office/drawing/2014/main" id="{2B57386A-7240-4792-979C-BDD4A90632C4}"/>
              </a:ext>
            </a:extLst>
          </p:cNvPr>
          <p:cNvGrpSpPr/>
          <p:nvPr/>
        </p:nvGrpSpPr>
        <p:grpSpPr>
          <a:xfrm>
            <a:off x="1919452" y="3957668"/>
            <a:ext cx="270422" cy="270422"/>
            <a:chOff x="4864682" y="3645418"/>
            <a:chExt cx="270422" cy="270422"/>
          </a:xfrm>
        </p:grpSpPr>
        <p:sp>
          <p:nvSpPr>
            <p:cNvPr id="7" name="楕円 6">
              <a:extLst>
                <a:ext uri="{FF2B5EF4-FFF2-40B4-BE49-F238E27FC236}">
                  <a16:creationId xmlns:a16="http://schemas.microsoft.com/office/drawing/2014/main" id="{5A4ED5EB-5FA0-0922-21F0-B582929A8DC4}"/>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 name="図 8">
              <a:extLst>
                <a:ext uri="{FF2B5EF4-FFF2-40B4-BE49-F238E27FC236}">
                  <a16:creationId xmlns:a16="http://schemas.microsoft.com/office/drawing/2014/main" id="{E2D5DB17-34A1-74ED-7814-6269DED719F2}"/>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grpSp>
        <p:nvGrpSpPr>
          <p:cNvPr id="10" name="グループ化 9">
            <a:extLst>
              <a:ext uri="{FF2B5EF4-FFF2-40B4-BE49-F238E27FC236}">
                <a16:creationId xmlns:a16="http://schemas.microsoft.com/office/drawing/2014/main" id="{CEEF5E71-BE29-2846-A2B1-0744E241CD4B}"/>
              </a:ext>
            </a:extLst>
          </p:cNvPr>
          <p:cNvGrpSpPr/>
          <p:nvPr/>
        </p:nvGrpSpPr>
        <p:grpSpPr>
          <a:xfrm>
            <a:off x="4205863" y="3962770"/>
            <a:ext cx="270422" cy="270422"/>
            <a:chOff x="4864682" y="3645418"/>
            <a:chExt cx="270422" cy="270422"/>
          </a:xfrm>
        </p:grpSpPr>
        <p:sp>
          <p:nvSpPr>
            <p:cNvPr id="11" name="楕円 10">
              <a:extLst>
                <a:ext uri="{FF2B5EF4-FFF2-40B4-BE49-F238E27FC236}">
                  <a16:creationId xmlns:a16="http://schemas.microsoft.com/office/drawing/2014/main" id="{7E14AE9D-CBFB-5725-8667-531C9B369B34}"/>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2" name="図 11">
              <a:extLst>
                <a:ext uri="{FF2B5EF4-FFF2-40B4-BE49-F238E27FC236}">
                  <a16:creationId xmlns:a16="http://schemas.microsoft.com/office/drawing/2014/main" id="{E17AC01D-9BBD-C0BD-1B2A-2F6D341532A4}"/>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grpSp>
        <p:nvGrpSpPr>
          <p:cNvPr id="13" name="グループ化 12">
            <a:extLst>
              <a:ext uri="{FF2B5EF4-FFF2-40B4-BE49-F238E27FC236}">
                <a16:creationId xmlns:a16="http://schemas.microsoft.com/office/drawing/2014/main" id="{8BA70995-8A49-B306-5083-02A02A38F19F}"/>
              </a:ext>
            </a:extLst>
          </p:cNvPr>
          <p:cNvGrpSpPr/>
          <p:nvPr/>
        </p:nvGrpSpPr>
        <p:grpSpPr>
          <a:xfrm>
            <a:off x="7885685" y="3503015"/>
            <a:ext cx="270422" cy="270422"/>
            <a:chOff x="4864682" y="3645418"/>
            <a:chExt cx="270422" cy="270422"/>
          </a:xfrm>
        </p:grpSpPr>
        <p:sp>
          <p:nvSpPr>
            <p:cNvPr id="14" name="楕円 13">
              <a:extLst>
                <a:ext uri="{FF2B5EF4-FFF2-40B4-BE49-F238E27FC236}">
                  <a16:creationId xmlns:a16="http://schemas.microsoft.com/office/drawing/2014/main" id="{B074D8ED-C6F0-9EEE-3734-2949844CD592}"/>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図 15">
              <a:extLst>
                <a:ext uri="{FF2B5EF4-FFF2-40B4-BE49-F238E27FC236}">
                  <a16:creationId xmlns:a16="http://schemas.microsoft.com/office/drawing/2014/main" id="{A9A1788F-5F73-77FD-E2D1-513D20C070F1}"/>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grpSp>
        <p:nvGrpSpPr>
          <p:cNvPr id="17" name="グループ化 16">
            <a:extLst>
              <a:ext uri="{FF2B5EF4-FFF2-40B4-BE49-F238E27FC236}">
                <a16:creationId xmlns:a16="http://schemas.microsoft.com/office/drawing/2014/main" id="{5802350B-3E5F-D5E1-A1D2-8140963803FA}"/>
              </a:ext>
            </a:extLst>
          </p:cNvPr>
          <p:cNvGrpSpPr/>
          <p:nvPr/>
        </p:nvGrpSpPr>
        <p:grpSpPr>
          <a:xfrm>
            <a:off x="10143655" y="3503015"/>
            <a:ext cx="270422" cy="270422"/>
            <a:chOff x="4864682" y="3645418"/>
            <a:chExt cx="270422" cy="270422"/>
          </a:xfrm>
        </p:grpSpPr>
        <p:sp>
          <p:nvSpPr>
            <p:cNvPr id="18" name="楕円 17">
              <a:extLst>
                <a:ext uri="{FF2B5EF4-FFF2-40B4-BE49-F238E27FC236}">
                  <a16:creationId xmlns:a16="http://schemas.microsoft.com/office/drawing/2014/main" id="{063742BF-D0D5-C9D3-FD87-C306A1C20A65}"/>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9" name="図 18">
              <a:extLst>
                <a:ext uri="{FF2B5EF4-FFF2-40B4-BE49-F238E27FC236}">
                  <a16:creationId xmlns:a16="http://schemas.microsoft.com/office/drawing/2014/main" id="{44037ADE-C656-7D67-C456-B9CED886D3CC}"/>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sp>
        <p:nvSpPr>
          <p:cNvPr id="21" name="テキスト ボックス 20">
            <a:extLst>
              <a:ext uri="{FF2B5EF4-FFF2-40B4-BE49-F238E27FC236}">
                <a16:creationId xmlns:a16="http://schemas.microsoft.com/office/drawing/2014/main" id="{B021DC99-0BDD-AC00-8264-5489F9E67B11}"/>
              </a:ext>
            </a:extLst>
          </p:cNvPr>
          <p:cNvSpPr txBox="1"/>
          <p:nvPr/>
        </p:nvSpPr>
        <p:spPr>
          <a:xfrm>
            <a:off x="7621704" y="2726757"/>
            <a:ext cx="3821094" cy="307777"/>
          </a:xfrm>
          <a:prstGeom prst="rect">
            <a:avLst/>
          </a:prstGeom>
          <a:noFill/>
        </p:spPr>
        <p:txBody>
          <a:bodyPr wrap="square" rtlCol="0">
            <a:spAutoFit/>
          </a:bodyPr>
          <a:lstStyle/>
          <a:p>
            <a:pPr algn="ctr"/>
            <a:r>
              <a:rPr lang="ja-JP" altLang="en-US" sz="1400" dirty="0"/>
              <a:t>プレミアム単価の参照価格が市場連動する</a:t>
            </a:r>
            <a:endParaRPr kumimoji="1" lang="en-US" altLang="ja-JP" sz="1400" dirty="0"/>
          </a:p>
        </p:txBody>
      </p:sp>
      <p:sp>
        <p:nvSpPr>
          <p:cNvPr id="22" name="テキスト ボックス 21">
            <a:extLst>
              <a:ext uri="{FF2B5EF4-FFF2-40B4-BE49-F238E27FC236}">
                <a16:creationId xmlns:a16="http://schemas.microsoft.com/office/drawing/2014/main" id="{F76356B8-1253-9161-A313-D596017E28C5}"/>
              </a:ext>
            </a:extLst>
          </p:cNvPr>
          <p:cNvSpPr txBox="1"/>
          <p:nvPr/>
        </p:nvSpPr>
        <p:spPr>
          <a:xfrm>
            <a:off x="1496850" y="2675038"/>
            <a:ext cx="1565154" cy="307777"/>
          </a:xfrm>
          <a:prstGeom prst="rect">
            <a:avLst/>
          </a:prstGeom>
          <a:noFill/>
        </p:spPr>
        <p:txBody>
          <a:bodyPr wrap="square" rtlCol="0">
            <a:spAutoFit/>
          </a:bodyPr>
          <a:lstStyle/>
          <a:p>
            <a:pPr algn="ctr"/>
            <a:r>
              <a:rPr lang="ja-JP" altLang="en-US" sz="1400" dirty="0"/>
              <a:t>部分供給契約</a:t>
            </a:r>
            <a:endParaRPr kumimoji="1" lang="en-US" altLang="ja-JP" sz="1400" dirty="0"/>
          </a:p>
        </p:txBody>
      </p:sp>
      <p:sp>
        <p:nvSpPr>
          <p:cNvPr id="20" name="テキスト ボックス 19">
            <a:extLst>
              <a:ext uri="{FF2B5EF4-FFF2-40B4-BE49-F238E27FC236}">
                <a16:creationId xmlns:a16="http://schemas.microsoft.com/office/drawing/2014/main" id="{2588770C-BDE6-792D-7048-2BFC6459645B}"/>
              </a:ext>
            </a:extLst>
          </p:cNvPr>
          <p:cNvSpPr txBox="1"/>
          <p:nvPr/>
        </p:nvSpPr>
        <p:spPr>
          <a:xfrm>
            <a:off x="644703" y="1256290"/>
            <a:ext cx="10804274" cy="461665"/>
          </a:xfrm>
          <a:prstGeom prst="rect">
            <a:avLst/>
          </a:prstGeom>
          <a:noFill/>
        </p:spPr>
        <p:txBody>
          <a:bodyPr wrap="square" rtlCol="0">
            <a:spAutoFit/>
          </a:bodyPr>
          <a:lstStyle/>
          <a:p>
            <a:pPr algn="ctr"/>
            <a:r>
              <a:rPr kumimoji="1" lang="ja-JP" altLang="en-US" sz="2400" b="1" dirty="0">
                <a:solidFill>
                  <a:schemeClr val="accent1"/>
                </a:solidFill>
              </a:rPr>
              <a:t>自給電力だが、</a:t>
            </a:r>
            <a:r>
              <a:rPr lang="ja-JP" altLang="en-US" sz="2400" b="1" dirty="0">
                <a:solidFill>
                  <a:schemeClr val="accent1"/>
                </a:solidFill>
              </a:rPr>
              <a:t>市場価格がその電力代の一部に影響する構造</a:t>
            </a:r>
            <a:endParaRPr kumimoji="1" lang="en-US" altLang="ja-JP" sz="2400" b="1" dirty="0">
              <a:solidFill>
                <a:schemeClr val="accent1"/>
              </a:solidFill>
            </a:endParaRPr>
          </a:p>
        </p:txBody>
      </p:sp>
    </p:spTree>
    <p:extLst>
      <p:ext uri="{BB962C8B-B14F-4D97-AF65-F5344CB8AC3E}">
        <p14:creationId xmlns:p14="http://schemas.microsoft.com/office/powerpoint/2010/main" val="14856689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34</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フィジカル</a:t>
            </a:r>
            <a:r>
              <a:rPr kumimoji="1" lang="en-US" altLang="ja-JP" sz="3600" dirty="0"/>
              <a:t>PPA</a:t>
            </a:r>
            <a:r>
              <a:rPr kumimoji="1" lang="ja-JP" altLang="en-US" sz="3600" dirty="0"/>
              <a:t>の費用</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5" name="タイトル 3">
            <a:extLst>
              <a:ext uri="{FF2B5EF4-FFF2-40B4-BE49-F238E27FC236}">
                <a16:creationId xmlns:a16="http://schemas.microsoft.com/office/drawing/2014/main" id="{C215C45E-A734-32F4-70AD-1A87FFAE08FA}"/>
              </a:ext>
            </a:extLst>
          </p:cNvPr>
          <p:cNvSpPr txBox="1">
            <a:spLocks/>
          </p:cNvSpPr>
          <p:nvPr/>
        </p:nvSpPr>
        <p:spPr>
          <a:xfrm>
            <a:off x="1684580" y="263978"/>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graphicFrame>
        <p:nvGraphicFramePr>
          <p:cNvPr id="27" name="表 27">
            <a:extLst>
              <a:ext uri="{FF2B5EF4-FFF2-40B4-BE49-F238E27FC236}">
                <a16:creationId xmlns:a16="http://schemas.microsoft.com/office/drawing/2014/main" id="{2BCAE62F-0EF2-4B3B-20B0-E34394F2D2A1}"/>
              </a:ext>
            </a:extLst>
          </p:cNvPr>
          <p:cNvGraphicFramePr>
            <a:graphicFrameLocks noGrp="1"/>
          </p:cNvGraphicFramePr>
          <p:nvPr>
            <p:extLst>
              <p:ext uri="{D42A27DB-BD31-4B8C-83A1-F6EECF244321}">
                <p14:modId xmlns:p14="http://schemas.microsoft.com/office/powerpoint/2010/main" val="2695297033"/>
              </p:ext>
            </p:extLst>
          </p:nvPr>
        </p:nvGraphicFramePr>
        <p:xfrm>
          <a:off x="1684580" y="1400104"/>
          <a:ext cx="8841273" cy="4114800"/>
        </p:xfrm>
        <a:graphic>
          <a:graphicData uri="http://schemas.openxmlformats.org/drawingml/2006/table">
            <a:tbl>
              <a:tblPr firstRow="1" bandRow="1">
                <a:tableStyleId>{5C22544A-7EE6-4342-B048-85BDC9FD1C3A}</a:tableStyleId>
              </a:tblPr>
              <a:tblGrid>
                <a:gridCol w="2079814">
                  <a:extLst>
                    <a:ext uri="{9D8B030D-6E8A-4147-A177-3AD203B41FA5}">
                      <a16:colId xmlns:a16="http://schemas.microsoft.com/office/drawing/2014/main" val="1720432142"/>
                    </a:ext>
                  </a:extLst>
                </a:gridCol>
                <a:gridCol w="2033873">
                  <a:extLst>
                    <a:ext uri="{9D8B030D-6E8A-4147-A177-3AD203B41FA5}">
                      <a16:colId xmlns:a16="http://schemas.microsoft.com/office/drawing/2014/main" val="3349190251"/>
                    </a:ext>
                  </a:extLst>
                </a:gridCol>
                <a:gridCol w="2033873">
                  <a:extLst>
                    <a:ext uri="{9D8B030D-6E8A-4147-A177-3AD203B41FA5}">
                      <a16:colId xmlns:a16="http://schemas.microsoft.com/office/drawing/2014/main" val="1754482825"/>
                    </a:ext>
                  </a:extLst>
                </a:gridCol>
                <a:gridCol w="2693713">
                  <a:extLst>
                    <a:ext uri="{9D8B030D-6E8A-4147-A177-3AD203B41FA5}">
                      <a16:colId xmlns:a16="http://schemas.microsoft.com/office/drawing/2014/main" val="2385223305"/>
                    </a:ext>
                  </a:extLst>
                </a:gridCol>
              </a:tblGrid>
              <a:tr h="370840">
                <a:tc>
                  <a:txBody>
                    <a:bodyPr/>
                    <a:lstStyle/>
                    <a:p>
                      <a:r>
                        <a:rPr kumimoji="1" lang="en-US" altLang="ja-JP" dirty="0"/>
                        <a:t>1kWh</a:t>
                      </a:r>
                      <a:r>
                        <a:rPr kumimoji="1" lang="ja-JP" altLang="en-US" dirty="0"/>
                        <a:t>あたり</a:t>
                      </a:r>
                    </a:p>
                  </a:txBody>
                  <a:tcPr anchor="ctr">
                    <a:solidFill>
                      <a:srgbClr val="90D2E4"/>
                    </a:solidFill>
                  </a:tcPr>
                </a:tc>
                <a:tc gridSpan="2">
                  <a:txBody>
                    <a:bodyPr/>
                    <a:lstStyle/>
                    <a:p>
                      <a:r>
                        <a:rPr kumimoji="1" lang="ja-JP" altLang="en-US" dirty="0"/>
                        <a:t>フィジカル</a:t>
                      </a:r>
                      <a:r>
                        <a:rPr kumimoji="1" lang="en-US" altLang="ja-JP" dirty="0"/>
                        <a:t>PPA</a:t>
                      </a:r>
                      <a:r>
                        <a:rPr kumimoji="1" lang="ja-JP" altLang="en-US" dirty="0"/>
                        <a:t>（高圧）</a:t>
                      </a:r>
                    </a:p>
                  </a:txBody>
                  <a:tcPr anchor="ctr">
                    <a:solidFill>
                      <a:srgbClr val="90D2E4"/>
                    </a:solidFill>
                  </a:tcPr>
                </a:tc>
                <a:tc hMerge="1">
                  <a:txBody>
                    <a:bodyPr/>
                    <a:lstStyle/>
                    <a:p>
                      <a:endParaRPr kumimoji="1" lang="ja-JP" altLang="en-US" dirty="0"/>
                    </a:p>
                  </a:txBody>
                  <a:tcPr anchor="ctr">
                    <a:solidFill>
                      <a:srgbClr val="90D2E4"/>
                    </a:solidFill>
                  </a:tcPr>
                </a:tc>
                <a:tc>
                  <a:txBody>
                    <a:bodyPr/>
                    <a:lstStyle/>
                    <a:p>
                      <a:r>
                        <a:rPr kumimoji="1" lang="ja-JP" altLang="en-US" dirty="0"/>
                        <a:t>東電</a:t>
                      </a:r>
                      <a:r>
                        <a:rPr kumimoji="1" lang="en-US" altLang="ja-JP" dirty="0"/>
                        <a:t>EP </a:t>
                      </a:r>
                      <a:r>
                        <a:rPr kumimoji="1" lang="ja-JP" altLang="en-US" dirty="0"/>
                        <a:t>市場連動プラン</a:t>
                      </a:r>
                      <a:endParaRPr kumimoji="1" lang="en-US" altLang="ja-JP" dirty="0"/>
                    </a:p>
                    <a:p>
                      <a:r>
                        <a:rPr kumimoji="1" lang="ja-JP" altLang="en-US" dirty="0"/>
                        <a:t>（特別高圧）</a:t>
                      </a:r>
                    </a:p>
                  </a:txBody>
                  <a:tcPr anchor="ctr">
                    <a:solidFill>
                      <a:srgbClr val="90D2E4"/>
                    </a:solidFill>
                  </a:tcPr>
                </a:tc>
                <a:extLst>
                  <a:ext uri="{0D108BD9-81ED-4DB2-BD59-A6C34878D82A}">
                    <a16:rowId xmlns:a16="http://schemas.microsoft.com/office/drawing/2014/main" val="2103048560"/>
                  </a:ext>
                </a:extLst>
              </a:tr>
              <a:tr h="370840">
                <a:tc>
                  <a:txBody>
                    <a:bodyPr/>
                    <a:lstStyle/>
                    <a:p>
                      <a:r>
                        <a:rPr kumimoji="1" lang="ja-JP" altLang="en-US" dirty="0"/>
                        <a:t>内訳</a:t>
                      </a:r>
                    </a:p>
                  </a:txBody>
                  <a:tcPr>
                    <a:solidFill>
                      <a:schemeClr val="bg1">
                        <a:lumMod val="85000"/>
                      </a:schemeClr>
                    </a:solidFill>
                  </a:tcPr>
                </a:tc>
                <a:tc>
                  <a:txBody>
                    <a:bodyPr/>
                    <a:lstStyle/>
                    <a:p>
                      <a:r>
                        <a:rPr kumimoji="1" lang="en-US" altLang="ja-JP" dirty="0"/>
                        <a:t>2023</a:t>
                      </a:r>
                      <a:r>
                        <a:rPr kumimoji="1" lang="ja-JP" altLang="en-US" dirty="0"/>
                        <a:t>年</a:t>
                      </a:r>
                      <a:r>
                        <a:rPr kumimoji="1" lang="en-US" altLang="ja-JP" dirty="0"/>
                        <a:t>10</a:t>
                      </a:r>
                      <a:r>
                        <a:rPr kumimoji="1" lang="ja-JP" altLang="en-US" dirty="0"/>
                        <a:t>月運開</a:t>
                      </a:r>
                    </a:p>
                  </a:txBody>
                  <a:tcPr>
                    <a:solidFill>
                      <a:schemeClr val="bg1">
                        <a:lumMod val="85000"/>
                      </a:schemeClr>
                    </a:solidFill>
                  </a:tcPr>
                </a:tc>
                <a:tc>
                  <a:txBody>
                    <a:bodyPr/>
                    <a:lstStyle/>
                    <a:p>
                      <a:r>
                        <a:rPr kumimoji="1" lang="en-US" altLang="ja-JP" dirty="0"/>
                        <a:t>2023</a:t>
                      </a:r>
                      <a:r>
                        <a:rPr kumimoji="1" lang="ja-JP" altLang="en-US" dirty="0"/>
                        <a:t>年</a:t>
                      </a:r>
                      <a:r>
                        <a:rPr kumimoji="1" lang="en-US" altLang="ja-JP" dirty="0"/>
                        <a:t>1</a:t>
                      </a:r>
                      <a:r>
                        <a:rPr kumimoji="1" lang="ja-JP" altLang="en-US" dirty="0"/>
                        <a:t>月運開</a:t>
                      </a:r>
                    </a:p>
                  </a:txBody>
                  <a:tcPr>
                    <a:solidFill>
                      <a:schemeClr val="bg1">
                        <a:lumMod val="85000"/>
                      </a:schemeClr>
                    </a:solidFill>
                  </a:tcPr>
                </a:tc>
                <a:tc>
                  <a:txBody>
                    <a:bodyPr/>
                    <a:lstStyle/>
                    <a:p>
                      <a:r>
                        <a:rPr kumimoji="1" lang="en-US" altLang="ja-JP" dirty="0"/>
                        <a:t>2023</a:t>
                      </a:r>
                      <a:r>
                        <a:rPr kumimoji="1" lang="ja-JP" altLang="en-US" dirty="0"/>
                        <a:t>年度</a:t>
                      </a:r>
                    </a:p>
                  </a:txBody>
                  <a:tcPr>
                    <a:solidFill>
                      <a:schemeClr val="bg1">
                        <a:lumMod val="85000"/>
                      </a:schemeClr>
                    </a:solidFill>
                  </a:tcPr>
                </a:tc>
                <a:extLst>
                  <a:ext uri="{0D108BD9-81ED-4DB2-BD59-A6C34878D82A}">
                    <a16:rowId xmlns:a16="http://schemas.microsoft.com/office/drawing/2014/main" val="3693660009"/>
                  </a:ext>
                </a:extLst>
              </a:tr>
              <a:tr h="370840">
                <a:tc>
                  <a:txBody>
                    <a:bodyPr/>
                    <a:lstStyle/>
                    <a:p>
                      <a:r>
                        <a:rPr kumimoji="1" lang="ja-JP" altLang="en-US" dirty="0"/>
                        <a:t>発電コスト</a:t>
                      </a:r>
                    </a:p>
                  </a:txBody>
                  <a:tcPr>
                    <a:noFill/>
                  </a:tcPr>
                </a:tc>
                <a:tc>
                  <a:txBody>
                    <a:bodyPr/>
                    <a:lstStyle/>
                    <a:p>
                      <a:pPr algn="r"/>
                      <a:r>
                        <a:rPr kumimoji="1" lang="en-US" altLang="ja-JP" dirty="0"/>
                        <a:t>\15.0</a:t>
                      </a:r>
                      <a:endParaRPr kumimoji="1" lang="ja-JP" altLang="en-US" dirty="0"/>
                    </a:p>
                  </a:txBody>
                  <a:tcPr>
                    <a:noFill/>
                  </a:tcPr>
                </a:tc>
                <a:tc>
                  <a:txBody>
                    <a:bodyPr/>
                    <a:lstStyle/>
                    <a:p>
                      <a:pPr algn="r"/>
                      <a:r>
                        <a:rPr kumimoji="1" lang="en-US" altLang="ja-JP" dirty="0"/>
                        <a:t>\14.4</a:t>
                      </a:r>
                      <a:endParaRPr kumimoji="1" lang="ja-JP" altLang="en-US" dirty="0"/>
                    </a:p>
                  </a:txBody>
                  <a:tcPr>
                    <a:noFill/>
                  </a:tcPr>
                </a:tc>
                <a:tc>
                  <a:txBody>
                    <a:bodyPr/>
                    <a:lstStyle/>
                    <a:p>
                      <a:pPr algn="r"/>
                      <a:r>
                        <a:rPr kumimoji="1" lang="ja-JP" altLang="en-US" dirty="0"/>
                        <a:t>ー</a:t>
                      </a:r>
                    </a:p>
                  </a:txBody>
                  <a:tcPr>
                    <a:noFill/>
                  </a:tcPr>
                </a:tc>
                <a:extLst>
                  <a:ext uri="{0D108BD9-81ED-4DB2-BD59-A6C34878D82A}">
                    <a16:rowId xmlns:a16="http://schemas.microsoft.com/office/drawing/2014/main" val="1277390033"/>
                  </a:ext>
                </a:extLst>
              </a:tr>
              <a:tr h="370840">
                <a:tc>
                  <a:txBody>
                    <a:bodyPr/>
                    <a:lstStyle/>
                    <a:p>
                      <a:r>
                        <a:rPr kumimoji="1" lang="ja-JP" altLang="en-US" dirty="0"/>
                        <a:t>小売コスト</a:t>
                      </a:r>
                      <a:endParaRPr kumimoji="1" lang="en-US" altLang="ja-JP" dirty="0"/>
                    </a:p>
                    <a:p>
                      <a:r>
                        <a:rPr kumimoji="1" lang="ja-JP" altLang="en-US" dirty="0"/>
                        <a:t>（同時同量確保）</a:t>
                      </a:r>
                    </a:p>
                  </a:txBody>
                  <a:tcPr>
                    <a:noFill/>
                  </a:tcPr>
                </a:tc>
                <a:tc>
                  <a:txBody>
                    <a:bodyPr/>
                    <a:lstStyle/>
                    <a:p>
                      <a:pPr algn="r"/>
                      <a:r>
                        <a:rPr kumimoji="1" lang="en-US" altLang="ja-JP" dirty="0"/>
                        <a:t>\5.2</a:t>
                      </a:r>
                      <a:endParaRPr kumimoji="1" lang="ja-JP" altLang="en-US" dirty="0"/>
                    </a:p>
                  </a:txBody>
                  <a:tcPr anchor="ctr">
                    <a:noFill/>
                  </a:tcPr>
                </a:tc>
                <a:tc>
                  <a:txBody>
                    <a:bodyPr/>
                    <a:lstStyle/>
                    <a:p>
                      <a:pPr algn="r"/>
                      <a:r>
                        <a:rPr kumimoji="1" lang="en-US" altLang="ja-JP" dirty="0"/>
                        <a:t>\4.4</a:t>
                      </a:r>
                      <a:endParaRPr kumimoji="1" lang="ja-JP" altLang="en-US" dirty="0"/>
                    </a:p>
                  </a:txBody>
                  <a:tcPr anchor="c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\26.32</a:t>
                      </a:r>
                      <a:endParaRPr kumimoji="1" lang="ja-JP" altLang="en-US" dirty="0"/>
                    </a:p>
                  </a:txBody>
                  <a:tcPr anchor="ctr">
                    <a:noFill/>
                  </a:tcPr>
                </a:tc>
                <a:extLst>
                  <a:ext uri="{0D108BD9-81ED-4DB2-BD59-A6C34878D82A}">
                    <a16:rowId xmlns:a16="http://schemas.microsoft.com/office/drawing/2014/main" val="2562172803"/>
                  </a:ext>
                </a:extLst>
              </a:tr>
              <a:tr h="370840">
                <a:tc>
                  <a:txBody>
                    <a:bodyPr/>
                    <a:lstStyle/>
                    <a:p>
                      <a:r>
                        <a:rPr kumimoji="1" lang="ja-JP" altLang="en-US" dirty="0"/>
                        <a:t>託送料</a:t>
                      </a:r>
                    </a:p>
                  </a:txBody>
                  <a:tcPr>
                    <a:noFill/>
                  </a:tcPr>
                </a:tc>
                <a:tc>
                  <a:txBody>
                    <a:bodyPr/>
                    <a:lstStyle/>
                    <a:p>
                      <a:pPr algn="r"/>
                      <a:r>
                        <a:rPr kumimoji="1" lang="en-US" altLang="ja-JP" dirty="0"/>
                        <a:t>\7.2</a:t>
                      </a:r>
                      <a:endParaRPr kumimoji="1" lang="ja-JP" altLang="en-US" dirty="0"/>
                    </a:p>
                  </a:txBody>
                  <a:tcPr>
                    <a:noFill/>
                  </a:tcPr>
                </a:tc>
                <a:tc>
                  <a:txBody>
                    <a:bodyPr/>
                    <a:lstStyle/>
                    <a:p>
                      <a:pPr algn="r"/>
                      <a:r>
                        <a:rPr kumimoji="1" lang="en-US" altLang="ja-JP" dirty="0"/>
                        <a:t>\5.9</a:t>
                      </a:r>
                      <a:endParaRPr kumimoji="1" lang="ja-JP" altLang="en-US" dirty="0"/>
                    </a:p>
                  </a:txBody>
                  <a:tcPr>
                    <a:noFill/>
                  </a:tcPr>
                </a:tc>
                <a:tc>
                  <a:txBody>
                    <a:bodyPr/>
                    <a:lstStyle/>
                    <a:p>
                      <a:pPr algn="r"/>
                      <a:r>
                        <a:rPr kumimoji="1" lang="ja-JP" altLang="en-US" dirty="0"/>
                        <a:t>ー</a:t>
                      </a:r>
                    </a:p>
                  </a:txBody>
                  <a:tcPr>
                    <a:noFill/>
                  </a:tcPr>
                </a:tc>
                <a:extLst>
                  <a:ext uri="{0D108BD9-81ED-4DB2-BD59-A6C34878D82A}">
                    <a16:rowId xmlns:a16="http://schemas.microsoft.com/office/drawing/2014/main" val="2172800265"/>
                  </a:ext>
                </a:extLst>
              </a:tr>
              <a:tr h="370840">
                <a:tc>
                  <a:txBody>
                    <a:bodyPr/>
                    <a:lstStyle/>
                    <a:p>
                      <a:r>
                        <a:rPr kumimoji="1" lang="ja-JP" altLang="en-US" dirty="0"/>
                        <a:t>送電ロス</a:t>
                      </a:r>
                    </a:p>
                  </a:txBody>
                  <a:tcPr>
                    <a:noFill/>
                  </a:tcPr>
                </a:tc>
                <a:tc>
                  <a:txBody>
                    <a:bodyPr/>
                    <a:lstStyle/>
                    <a:p>
                      <a:pPr algn="r"/>
                      <a:r>
                        <a:rPr kumimoji="1" lang="en-US" altLang="ja-JP" dirty="0"/>
                        <a:t>\0.5</a:t>
                      </a:r>
                      <a:endParaRPr kumimoji="1" lang="ja-JP" altLang="en-US" dirty="0"/>
                    </a:p>
                  </a:txBody>
                  <a:tcPr>
                    <a:noFill/>
                  </a:tcPr>
                </a:tc>
                <a:tc>
                  <a:txBody>
                    <a:bodyPr/>
                    <a:lstStyle/>
                    <a:p>
                      <a:pPr algn="r"/>
                      <a:r>
                        <a:rPr kumimoji="1" lang="en-US" altLang="ja-JP" dirty="0"/>
                        <a:t>\0.4</a:t>
                      </a:r>
                      <a:endParaRPr kumimoji="1" lang="ja-JP" altLang="en-US" dirty="0"/>
                    </a:p>
                  </a:txBody>
                  <a:tcPr>
                    <a:noFill/>
                  </a:tcPr>
                </a:tc>
                <a:tc>
                  <a:txBody>
                    <a:bodyPr/>
                    <a:lstStyle/>
                    <a:p>
                      <a:pPr algn="r"/>
                      <a:r>
                        <a:rPr kumimoji="1" lang="ja-JP" altLang="en-US" dirty="0"/>
                        <a:t>ー</a:t>
                      </a:r>
                    </a:p>
                  </a:txBody>
                  <a:tcPr>
                    <a:noFill/>
                  </a:tcPr>
                </a:tc>
                <a:extLst>
                  <a:ext uri="{0D108BD9-81ED-4DB2-BD59-A6C34878D82A}">
                    <a16:rowId xmlns:a16="http://schemas.microsoft.com/office/drawing/2014/main" val="668308146"/>
                  </a:ext>
                </a:extLst>
              </a:tr>
              <a:tr h="370840">
                <a:tc>
                  <a:txBody>
                    <a:bodyPr/>
                    <a:lstStyle/>
                    <a:p>
                      <a:r>
                        <a:rPr kumimoji="1" lang="ja-JP" altLang="en-US" dirty="0"/>
                        <a:t>再エネ賦課金</a:t>
                      </a:r>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dirty="0"/>
                        <a:t>\3.49</a:t>
                      </a:r>
                      <a:endParaRPr kumimoji="1" lang="ja-JP" altLang="en-US"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dirty="0"/>
                        <a:t>\3.49</a:t>
                      </a:r>
                      <a:endParaRPr kumimoji="1" lang="ja-JP" altLang="en-US"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dirty="0"/>
                        <a:t>\3.49</a:t>
                      </a:r>
                      <a:endParaRPr kumimoji="1" lang="ja-JP" altLang="en-US"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7684393"/>
                  </a:ext>
                </a:extLst>
              </a:tr>
              <a:tr h="370840">
                <a:tc>
                  <a:txBody>
                    <a:bodyPr/>
                    <a:lstStyle/>
                    <a:p>
                      <a:r>
                        <a:rPr kumimoji="1" lang="ja-JP" altLang="en-US" dirty="0"/>
                        <a:t>小計</a:t>
                      </a:r>
                      <a:r>
                        <a:rPr kumimoji="1" lang="ja-JP" altLang="en-US" sz="1600" dirty="0"/>
                        <a:t>（税抜）</a:t>
                      </a:r>
                      <a:endParaRPr kumimoji="1" lang="en-US" altLang="ja-JP"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\31.4</a:t>
                      </a:r>
                      <a:endParaRPr kumimoji="1" lang="ja-JP"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\28.6</a:t>
                      </a:r>
                      <a:endParaRPr kumimoji="1" lang="ja-JP"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u="none" dirty="0"/>
                        <a:t>\29.8</a:t>
                      </a:r>
                      <a:endParaRPr kumimoji="1" lang="ja-JP" altLang="en-US" u="none"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71505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合計</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u="none" dirty="0"/>
                        <a:t>（需要家コスト）</a:t>
                      </a:r>
                    </a:p>
                  </a:txBody>
                  <a:tcPr>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r"/>
                      <a:r>
                        <a:rPr kumimoji="1" lang="en-US" altLang="ja-JP" u="none" dirty="0"/>
                        <a:t>\34.5</a:t>
                      </a:r>
                      <a:endParaRPr kumimoji="1" lang="ja-JP" altLang="en-US" u="none" dirty="0"/>
                    </a:p>
                  </a:txBody>
                  <a:tcPr anchor="ctr">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r"/>
                      <a:r>
                        <a:rPr kumimoji="1" lang="en-US" altLang="ja-JP" u="none" dirty="0"/>
                        <a:t>\31.5</a:t>
                      </a:r>
                      <a:endParaRPr kumimoji="1" lang="ja-JP" altLang="en-US" u="none" dirty="0"/>
                    </a:p>
                  </a:txBody>
                  <a:tcPr anchor="ctr">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r"/>
                      <a:r>
                        <a:rPr kumimoji="1" lang="en-US" altLang="ja-JP" u="none" dirty="0"/>
                        <a:t>\32.8</a:t>
                      </a:r>
                      <a:endParaRPr kumimoji="1" lang="ja-JP" altLang="en-US" u="none" dirty="0"/>
                    </a:p>
                  </a:txBody>
                  <a:tcPr anchor="ctr">
                    <a:lnT w="12700"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3430191929"/>
                  </a:ext>
                </a:extLst>
              </a:tr>
            </a:tbl>
          </a:graphicData>
        </a:graphic>
      </p:graphicFrame>
      <p:sp>
        <p:nvSpPr>
          <p:cNvPr id="29" name="テキスト ボックス 28">
            <a:extLst>
              <a:ext uri="{FF2B5EF4-FFF2-40B4-BE49-F238E27FC236}">
                <a16:creationId xmlns:a16="http://schemas.microsoft.com/office/drawing/2014/main" id="{5178608C-4D1F-B3CB-2C55-A4C342C04997}"/>
              </a:ext>
            </a:extLst>
          </p:cNvPr>
          <p:cNvSpPr txBox="1"/>
          <p:nvPr/>
        </p:nvSpPr>
        <p:spPr>
          <a:xfrm>
            <a:off x="7879536" y="5622240"/>
            <a:ext cx="3138528" cy="338554"/>
          </a:xfrm>
          <a:prstGeom prst="rect">
            <a:avLst/>
          </a:prstGeom>
          <a:noFill/>
        </p:spPr>
        <p:txBody>
          <a:bodyPr wrap="square" rtlCol="0">
            <a:spAutoFit/>
          </a:bodyPr>
          <a:lstStyle/>
          <a:p>
            <a:r>
              <a:rPr kumimoji="1" lang="ja-JP" altLang="en-US" sz="1600" dirty="0"/>
              <a:t>年間電力代</a:t>
            </a:r>
            <a:r>
              <a:rPr lang="ja-JP" altLang="en-US" sz="1600" dirty="0"/>
              <a:t>を</a:t>
            </a:r>
            <a:r>
              <a:rPr kumimoji="1" lang="ja-JP" altLang="en-US" sz="1600" dirty="0"/>
              <a:t>消費電力で割った</a:t>
            </a:r>
            <a:endParaRPr kumimoji="1" lang="en-US" altLang="ja-JP" sz="1600" dirty="0"/>
          </a:p>
        </p:txBody>
      </p:sp>
      <p:sp>
        <p:nvSpPr>
          <p:cNvPr id="30" name="テキスト ボックス 29">
            <a:extLst>
              <a:ext uri="{FF2B5EF4-FFF2-40B4-BE49-F238E27FC236}">
                <a16:creationId xmlns:a16="http://schemas.microsoft.com/office/drawing/2014/main" id="{5BFD6A43-3E4C-8427-4A24-301918470F8D}"/>
              </a:ext>
            </a:extLst>
          </p:cNvPr>
          <p:cNvSpPr txBox="1"/>
          <p:nvPr/>
        </p:nvSpPr>
        <p:spPr>
          <a:xfrm>
            <a:off x="3680198" y="5622240"/>
            <a:ext cx="3474197" cy="338554"/>
          </a:xfrm>
          <a:prstGeom prst="rect">
            <a:avLst/>
          </a:prstGeom>
          <a:noFill/>
        </p:spPr>
        <p:txBody>
          <a:bodyPr wrap="square" rtlCol="0">
            <a:spAutoFit/>
          </a:bodyPr>
          <a:lstStyle/>
          <a:p>
            <a:pPr algn="ctr"/>
            <a:r>
              <a:rPr lang="en-US" altLang="ja-JP" sz="1600" dirty="0"/>
              <a:t>EPI</a:t>
            </a:r>
            <a:r>
              <a:rPr kumimoji="1" lang="ja-JP" altLang="en-US" sz="1600" dirty="0"/>
              <a:t>コンサルティングレポート参考</a:t>
            </a:r>
            <a:endParaRPr kumimoji="1" lang="en-US" altLang="ja-JP" sz="1600" dirty="0"/>
          </a:p>
        </p:txBody>
      </p:sp>
      <p:sp>
        <p:nvSpPr>
          <p:cNvPr id="32" name="テキスト ボックス 31">
            <a:extLst>
              <a:ext uri="{FF2B5EF4-FFF2-40B4-BE49-F238E27FC236}">
                <a16:creationId xmlns:a16="http://schemas.microsoft.com/office/drawing/2014/main" id="{98E6262E-433D-DEF0-E56B-7942B1B81E2B}"/>
              </a:ext>
            </a:extLst>
          </p:cNvPr>
          <p:cNvSpPr txBox="1"/>
          <p:nvPr/>
        </p:nvSpPr>
        <p:spPr>
          <a:xfrm>
            <a:off x="3680198" y="5911733"/>
            <a:ext cx="4191000" cy="338555"/>
          </a:xfrm>
          <a:prstGeom prst="rect">
            <a:avLst/>
          </a:prstGeom>
          <a:noFill/>
        </p:spPr>
        <p:txBody>
          <a:bodyPr wrap="square">
            <a:spAutoFit/>
          </a:bodyPr>
          <a:lstStyle/>
          <a:p>
            <a:r>
              <a:rPr lang="en-US" altLang="ja-JP" sz="1600" dirty="0"/>
              <a:t>https://www.epi.inc/insights/work/jpea/</a:t>
            </a:r>
            <a:endParaRPr lang="ja-JP" altLang="en-US" sz="1600" dirty="0"/>
          </a:p>
        </p:txBody>
      </p:sp>
    </p:spTree>
    <p:extLst>
      <p:ext uri="{BB962C8B-B14F-4D97-AF65-F5344CB8AC3E}">
        <p14:creationId xmlns:p14="http://schemas.microsoft.com/office/powerpoint/2010/main" val="424804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35</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68091"/>
            <a:ext cx="9874329" cy="468497"/>
          </a:xfrm>
        </p:spPr>
        <p:txBody>
          <a:bodyPr/>
          <a:lstStyle/>
          <a:p>
            <a:r>
              <a:rPr kumimoji="1" lang="ja-JP" altLang="en-US" sz="3600" dirty="0"/>
              <a:t>製造水素ストレージタンク</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4" name="正方形/長方形 13">
            <a:extLst>
              <a:ext uri="{FF2B5EF4-FFF2-40B4-BE49-F238E27FC236}">
                <a16:creationId xmlns:a16="http://schemas.microsoft.com/office/drawing/2014/main" id="{E61ADF15-C210-F63F-81F1-5C497F805F3C}"/>
              </a:ext>
            </a:extLst>
          </p:cNvPr>
          <p:cNvSpPr/>
          <p:nvPr/>
        </p:nvSpPr>
        <p:spPr>
          <a:xfrm>
            <a:off x="2629289" y="1268673"/>
            <a:ext cx="4224807"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水素吸蔵合金タンク</a:t>
            </a:r>
            <a:endParaRPr kumimoji="1" lang="ja-JP" altLang="en-US" b="1" dirty="0"/>
          </a:p>
        </p:txBody>
      </p:sp>
      <p:sp>
        <p:nvSpPr>
          <p:cNvPr id="5" name="正方形/長方形 4">
            <a:extLst>
              <a:ext uri="{FF2B5EF4-FFF2-40B4-BE49-F238E27FC236}">
                <a16:creationId xmlns:a16="http://schemas.microsoft.com/office/drawing/2014/main" id="{AE0CEB5A-E69C-D74B-C913-17EFD51E0CCF}"/>
              </a:ext>
            </a:extLst>
          </p:cNvPr>
          <p:cNvSpPr/>
          <p:nvPr/>
        </p:nvSpPr>
        <p:spPr>
          <a:xfrm>
            <a:off x="7062270" y="1268673"/>
            <a:ext cx="4016319"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低圧水素ストレージタンク</a:t>
            </a:r>
            <a:endParaRPr kumimoji="1" lang="ja-JP" altLang="en-US" b="1" dirty="0"/>
          </a:p>
        </p:txBody>
      </p:sp>
      <p:sp>
        <p:nvSpPr>
          <p:cNvPr id="29" name="テキスト ボックス 28">
            <a:extLst>
              <a:ext uri="{FF2B5EF4-FFF2-40B4-BE49-F238E27FC236}">
                <a16:creationId xmlns:a16="http://schemas.microsoft.com/office/drawing/2014/main" id="{1A4E9AF6-3024-77D2-5678-1A659E5DD729}"/>
              </a:ext>
            </a:extLst>
          </p:cNvPr>
          <p:cNvSpPr txBox="1"/>
          <p:nvPr/>
        </p:nvSpPr>
        <p:spPr>
          <a:xfrm>
            <a:off x="5749296" y="1525999"/>
            <a:ext cx="1202315" cy="338554"/>
          </a:xfrm>
          <a:prstGeom prst="rect">
            <a:avLst/>
          </a:prstGeom>
          <a:noFill/>
        </p:spPr>
        <p:txBody>
          <a:bodyPr wrap="square" rtlCol="0">
            <a:spAutoFit/>
          </a:bodyPr>
          <a:lstStyle/>
          <a:p>
            <a:pPr algn="ctr"/>
            <a:r>
              <a:rPr kumimoji="1" lang="en-US" altLang="ja-JP" sz="1600" dirty="0"/>
              <a:t>MH</a:t>
            </a:r>
            <a:r>
              <a:rPr kumimoji="1" lang="ja-JP" altLang="en-US" sz="1600" dirty="0"/>
              <a:t>タンク</a:t>
            </a:r>
            <a:endParaRPr kumimoji="1" lang="en-US" altLang="ja-JP" sz="1600" dirty="0"/>
          </a:p>
        </p:txBody>
      </p:sp>
      <p:sp>
        <p:nvSpPr>
          <p:cNvPr id="160" name="テキスト ボックス 159">
            <a:extLst>
              <a:ext uri="{FF2B5EF4-FFF2-40B4-BE49-F238E27FC236}">
                <a16:creationId xmlns:a16="http://schemas.microsoft.com/office/drawing/2014/main" id="{740F6D14-4E01-DA35-ACCA-2AC82D0B3432}"/>
              </a:ext>
            </a:extLst>
          </p:cNvPr>
          <p:cNvSpPr txBox="1"/>
          <p:nvPr/>
        </p:nvSpPr>
        <p:spPr>
          <a:xfrm>
            <a:off x="2973819" y="5259803"/>
            <a:ext cx="3880277" cy="923330"/>
          </a:xfrm>
          <a:prstGeom prst="rect">
            <a:avLst/>
          </a:prstGeom>
          <a:noFill/>
        </p:spPr>
        <p:txBody>
          <a:bodyPr wrap="square" rtlCol="0">
            <a:spAutoFit/>
          </a:bodyPr>
          <a:lstStyle/>
          <a:p>
            <a:r>
              <a:rPr kumimoji="1" lang="en-US" altLang="ja-JP" dirty="0"/>
              <a:t>0.5MW</a:t>
            </a:r>
            <a:r>
              <a:rPr kumimoji="1" lang="ja-JP" altLang="en-US" dirty="0"/>
              <a:t>⇒</a:t>
            </a:r>
            <a:r>
              <a:rPr kumimoji="1" lang="en-US" altLang="ja-JP" dirty="0"/>
              <a:t>3</a:t>
            </a:r>
            <a:r>
              <a:rPr kumimoji="1" lang="ja-JP" altLang="en-US" dirty="0"/>
              <a:t>基（</a:t>
            </a:r>
            <a:r>
              <a:rPr lang="en-US" altLang="ja-JP" dirty="0"/>
              <a:t>30</a:t>
            </a:r>
            <a:r>
              <a:rPr kumimoji="1" lang="en-US" altLang="ja-JP" dirty="0"/>
              <a:t>0Nm</a:t>
            </a:r>
            <a:r>
              <a:rPr kumimoji="1" lang="en-US" altLang="ja-JP" baseline="30000" dirty="0"/>
              <a:t>3 </a:t>
            </a:r>
            <a:r>
              <a:rPr kumimoji="1" lang="ja-JP" altLang="en-US" dirty="0"/>
              <a:t>）</a:t>
            </a:r>
            <a:endParaRPr kumimoji="1" lang="en-US" altLang="ja-JP" dirty="0"/>
          </a:p>
          <a:p>
            <a:r>
              <a:rPr lang="en-US" altLang="ja-JP" dirty="0"/>
              <a:t>1.5MW</a:t>
            </a:r>
            <a:r>
              <a:rPr lang="ja-JP" altLang="en-US" dirty="0"/>
              <a:t>⇒</a:t>
            </a:r>
            <a:r>
              <a:rPr lang="en-US" altLang="ja-JP" dirty="0"/>
              <a:t>5</a:t>
            </a:r>
            <a:r>
              <a:rPr lang="ja-JP" altLang="en-US" dirty="0"/>
              <a:t>基</a:t>
            </a:r>
            <a:r>
              <a:rPr kumimoji="1" lang="ja-JP" altLang="en-US" dirty="0"/>
              <a:t>（</a:t>
            </a:r>
            <a:r>
              <a:rPr lang="en-US" altLang="ja-JP" dirty="0"/>
              <a:t>50</a:t>
            </a:r>
            <a:r>
              <a:rPr kumimoji="1" lang="en-US" altLang="ja-JP" dirty="0"/>
              <a:t>0Nm</a:t>
            </a:r>
            <a:r>
              <a:rPr kumimoji="1" lang="en-US" altLang="ja-JP" baseline="30000" dirty="0"/>
              <a:t>3 </a:t>
            </a:r>
            <a:r>
              <a:rPr kumimoji="1" lang="ja-JP" altLang="en-US" dirty="0"/>
              <a:t>）</a:t>
            </a:r>
            <a:endParaRPr kumimoji="1" lang="en-US" altLang="ja-JP" dirty="0"/>
          </a:p>
          <a:p>
            <a:r>
              <a:rPr lang="ja-JP" altLang="en-US" dirty="0"/>
              <a:t>補機類（</a:t>
            </a:r>
            <a:r>
              <a:rPr kumimoji="1" lang="ja-JP" altLang="en-US" dirty="0"/>
              <a:t>熱媒、</a:t>
            </a:r>
            <a:r>
              <a:rPr lang="en-US" altLang="ja-JP" dirty="0"/>
              <a:t>HP</a:t>
            </a:r>
            <a:r>
              <a:rPr lang="ja-JP" altLang="en-US" dirty="0"/>
              <a:t>、制御盤）必要</a:t>
            </a:r>
            <a:endParaRPr kumimoji="1" lang="en-US" altLang="ja-JP" dirty="0"/>
          </a:p>
        </p:txBody>
      </p:sp>
      <p:sp>
        <p:nvSpPr>
          <p:cNvPr id="161" name="テキスト ボックス 160">
            <a:extLst>
              <a:ext uri="{FF2B5EF4-FFF2-40B4-BE49-F238E27FC236}">
                <a16:creationId xmlns:a16="http://schemas.microsoft.com/office/drawing/2014/main" id="{697AA3FA-839B-DD71-8C22-1A67ECAABAFF}"/>
              </a:ext>
            </a:extLst>
          </p:cNvPr>
          <p:cNvSpPr txBox="1"/>
          <p:nvPr/>
        </p:nvSpPr>
        <p:spPr>
          <a:xfrm>
            <a:off x="7413202" y="5259803"/>
            <a:ext cx="3616223" cy="369332"/>
          </a:xfrm>
          <a:prstGeom prst="rect">
            <a:avLst/>
          </a:prstGeom>
          <a:noFill/>
        </p:spPr>
        <p:txBody>
          <a:bodyPr wrap="square" rtlCol="0">
            <a:spAutoFit/>
          </a:bodyPr>
          <a:lstStyle/>
          <a:p>
            <a:r>
              <a:rPr kumimoji="1" lang="en-US" altLang="ja-JP" dirty="0"/>
              <a:t>0.5 / 1.5MW</a:t>
            </a:r>
            <a:r>
              <a:rPr kumimoji="1" lang="ja-JP" altLang="en-US" dirty="0"/>
              <a:t>⇒</a:t>
            </a:r>
            <a:r>
              <a:rPr kumimoji="1" lang="en-US" altLang="ja-JP" dirty="0"/>
              <a:t>2</a:t>
            </a:r>
            <a:r>
              <a:rPr kumimoji="1" lang="ja-JP" altLang="en-US" dirty="0"/>
              <a:t>基（</a:t>
            </a:r>
            <a:r>
              <a:rPr kumimoji="1" lang="en-US" altLang="ja-JP" dirty="0"/>
              <a:t>2,200Nm</a:t>
            </a:r>
            <a:r>
              <a:rPr kumimoji="1" lang="en-US" altLang="ja-JP" baseline="30000" dirty="0"/>
              <a:t>3</a:t>
            </a:r>
            <a:r>
              <a:rPr kumimoji="1" lang="ja-JP" altLang="en-US" dirty="0"/>
              <a:t>）</a:t>
            </a:r>
            <a:endParaRPr kumimoji="1" lang="en-US" altLang="ja-JP" dirty="0"/>
          </a:p>
        </p:txBody>
      </p:sp>
      <p:sp>
        <p:nvSpPr>
          <p:cNvPr id="166" name="テキスト ボックス 165">
            <a:extLst>
              <a:ext uri="{FF2B5EF4-FFF2-40B4-BE49-F238E27FC236}">
                <a16:creationId xmlns:a16="http://schemas.microsoft.com/office/drawing/2014/main" id="{5235E1DC-760F-23FE-9AB6-9232E0D00396}"/>
              </a:ext>
            </a:extLst>
          </p:cNvPr>
          <p:cNvSpPr txBox="1"/>
          <p:nvPr/>
        </p:nvSpPr>
        <p:spPr>
          <a:xfrm>
            <a:off x="2973820" y="1905314"/>
            <a:ext cx="2935146" cy="400110"/>
          </a:xfrm>
          <a:prstGeom prst="rect">
            <a:avLst/>
          </a:prstGeom>
          <a:noFill/>
        </p:spPr>
        <p:txBody>
          <a:bodyPr wrap="square" rtlCol="0">
            <a:spAutoFit/>
          </a:bodyPr>
          <a:lstStyle/>
          <a:p>
            <a:r>
              <a:rPr kumimoji="1" lang="en-US" altLang="ja-JP" sz="2000" dirty="0"/>
              <a:t>W0.5 [m]×D0.75 [m]</a:t>
            </a:r>
          </a:p>
        </p:txBody>
      </p:sp>
      <p:sp>
        <p:nvSpPr>
          <p:cNvPr id="172" name="テキスト ボックス 171">
            <a:extLst>
              <a:ext uri="{FF2B5EF4-FFF2-40B4-BE49-F238E27FC236}">
                <a16:creationId xmlns:a16="http://schemas.microsoft.com/office/drawing/2014/main" id="{0878402D-7358-1E9D-9AE4-02E570A27530}"/>
              </a:ext>
            </a:extLst>
          </p:cNvPr>
          <p:cNvSpPr txBox="1"/>
          <p:nvPr/>
        </p:nvSpPr>
        <p:spPr>
          <a:xfrm>
            <a:off x="2973820" y="3136243"/>
            <a:ext cx="2817383" cy="400110"/>
          </a:xfrm>
          <a:prstGeom prst="rect">
            <a:avLst/>
          </a:prstGeom>
          <a:noFill/>
        </p:spPr>
        <p:txBody>
          <a:bodyPr wrap="square" rtlCol="0">
            <a:spAutoFit/>
          </a:bodyPr>
          <a:lstStyle/>
          <a:p>
            <a:r>
              <a:rPr kumimoji="1" lang="en-US" altLang="ja-JP" sz="2000" b="1" dirty="0"/>
              <a:t>267</a:t>
            </a:r>
            <a:r>
              <a:rPr kumimoji="1" lang="en-US" altLang="ja-JP" sz="2000" dirty="0"/>
              <a:t> [Nm</a:t>
            </a:r>
            <a:r>
              <a:rPr kumimoji="1" lang="en-US" altLang="ja-JP" sz="2000" baseline="30000" dirty="0"/>
              <a:t>3</a:t>
            </a:r>
            <a:r>
              <a:rPr kumimoji="1" lang="en-US" altLang="ja-JP" sz="2000" dirty="0"/>
              <a:t>/m</a:t>
            </a:r>
            <a:r>
              <a:rPr kumimoji="1" lang="en-US" altLang="ja-JP" sz="2000" baseline="30000" dirty="0"/>
              <a:t>2</a:t>
            </a:r>
            <a:r>
              <a:rPr kumimoji="1" lang="en-US" altLang="ja-JP" sz="2000" dirty="0"/>
              <a:t>]</a:t>
            </a:r>
          </a:p>
        </p:txBody>
      </p:sp>
      <p:sp>
        <p:nvSpPr>
          <p:cNvPr id="173" name="テキスト ボックス 172">
            <a:extLst>
              <a:ext uri="{FF2B5EF4-FFF2-40B4-BE49-F238E27FC236}">
                <a16:creationId xmlns:a16="http://schemas.microsoft.com/office/drawing/2014/main" id="{F0BF95EA-9D85-C67F-DEFA-54804CD5CA33}"/>
              </a:ext>
            </a:extLst>
          </p:cNvPr>
          <p:cNvSpPr txBox="1"/>
          <p:nvPr/>
        </p:nvSpPr>
        <p:spPr>
          <a:xfrm>
            <a:off x="2973820" y="2530406"/>
            <a:ext cx="2459329" cy="400110"/>
          </a:xfrm>
          <a:prstGeom prst="rect">
            <a:avLst/>
          </a:prstGeom>
          <a:noFill/>
        </p:spPr>
        <p:txBody>
          <a:bodyPr wrap="square" rtlCol="0">
            <a:spAutoFit/>
          </a:bodyPr>
          <a:lstStyle/>
          <a:p>
            <a:r>
              <a:rPr lang="en-US" altLang="ja-JP" sz="2000" dirty="0"/>
              <a:t>10</a:t>
            </a:r>
            <a:r>
              <a:rPr kumimoji="1" lang="en-US" altLang="ja-JP" sz="2000" dirty="0"/>
              <a:t>0 [Nm</a:t>
            </a:r>
            <a:r>
              <a:rPr kumimoji="1" lang="en-US" altLang="ja-JP" sz="2000" baseline="30000" dirty="0"/>
              <a:t>3</a:t>
            </a:r>
            <a:r>
              <a:rPr kumimoji="1" lang="en-US" altLang="ja-JP" sz="2000" dirty="0"/>
              <a:t>/</a:t>
            </a:r>
            <a:r>
              <a:rPr kumimoji="1" lang="ja-JP" altLang="en-US" sz="2000" dirty="0"/>
              <a:t>基</a:t>
            </a:r>
            <a:r>
              <a:rPr kumimoji="1" lang="en-US" altLang="ja-JP" sz="2000" dirty="0"/>
              <a:t>]</a:t>
            </a:r>
          </a:p>
        </p:txBody>
      </p:sp>
      <p:sp>
        <p:nvSpPr>
          <p:cNvPr id="174" name="テキスト ボックス 173">
            <a:extLst>
              <a:ext uri="{FF2B5EF4-FFF2-40B4-BE49-F238E27FC236}">
                <a16:creationId xmlns:a16="http://schemas.microsoft.com/office/drawing/2014/main" id="{0271D822-ABCC-BDE2-982E-86E18749E976}"/>
              </a:ext>
            </a:extLst>
          </p:cNvPr>
          <p:cNvSpPr txBox="1"/>
          <p:nvPr/>
        </p:nvSpPr>
        <p:spPr>
          <a:xfrm>
            <a:off x="2973820" y="3647319"/>
            <a:ext cx="3880276" cy="646331"/>
          </a:xfrm>
          <a:prstGeom prst="rect">
            <a:avLst/>
          </a:prstGeom>
          <a:noFill/>
        </p:spPr>
        <p:txBody>
          <a:bodyPr wrap="square" rtlCol="0">
            <a:spAutoFit/>
          </a:bodyPr>
          <a:lstStyle/>
          <a:p>
            <a:r>
              <a:rPr kumimoji="1" lang="ja-JP" altLang="en-US" dirty="0"/>
              <a:t>他のメタンガスなどが混入しやすい</a:t>
            </a:r>
            <a:endParaRPr kumimoji="1" lang="en-US" altLang="ja-JP" dirty="0"/>
          </a:p>
          <a:p>
            <a:r>
              <a:rPr lang="ja-JP" altLang="en-US" dirty="0"/>
              <a:t>⇒要求純度は問題ない</a:t>
            </a:r>
            <a:endParaRPr kumimoji="1" lang="en-US" altLang="ja-JP" dirty="0"/>
          </a:p>
        </p:txBody>
      </p:sp>
      <p:sp>
        <p:nvSpPr>
          <p:cNvPr id="175" name="テキスト ボックス 174">
            <a:extLst>
              <a:ext uri="{FF2B5EF4-FFF2-40B4-BE49-F238E27FC236}">
                <a16:creationId xmlns:a16="http://schemas.microsoft.com/office/drawing/2014/main" id="{DE54B64E-9A54-009E-8877-80C08939F262}"/>
              </a:ext>
            </a:extLst>
          </p:cNvPr>
          <p:cNvSpPr txBox="1"/>
          <p:nvPr/>
        </p:nvSpPr>
        <p:spPr>
          <a:xfrm>
            <a:off x="7413203" y="1905314"/>
            <a:ext cx="3616226" cy="400110"/>
          </a:xfrm>
          <a:prstGeom prst="rect">
            <a:avLst/>
          </a:prstGeom>
          <a:noFill/>
        </p:spPr>
        <p:txBody>
          <a:bodyPr wrap="square" rtlCol="0">
            <a:spAutoFit/>
          </a:bodyPr>
          <a:lstStyle/>
          <a:p>
            <a:r>
              <a:rPr kumimoji="1" lang="en-US" altLang="ja-JP" sz="2000" dirty="0"/>
              <a:t>Φ3.5 [m]</a:t>
            </a:r>
          </a:p>
        </p:txBody>
      </p:sp>
      <p:sp>
        <p:nvSpPr>
          <p:cNvPr id="177" name="テキスト ボックス 176">
            <a:extLst>
              <a:ext uri="{FF2B5EF4-FFF2-40B4-BE49-F238E27FC236}">
                <a16:creationId xmlns:a16="http://schemas.microsoft.com/office/drawing/2014/main" id="{5473E05D-C192-CE0F-3AAC-89614A55D9F5}"/>
              </a:ext>
            </a:extLst>
          </p:cNvPr>
          <p:cNvSpPr txBox="1"/>
          <p:nvPr/>
        </p:nvSpPr>
        <p:spPr>
          <a:xfrm>
            <a:off x="7413203" y="2383425"/>
            <a:ext cx="3225304" cy="677108"/>
          </a:xfrm>
          <a:prstGeom prst="rect">
            <a:avLst/>
          </a:prstGeom>
          <a:noFill/>
        </p:spPr>
        <p:txBody>
          <a:bodyPr wrap="square" rtlCol="0">
            <a:spAutoFit/>
          </a:bodyPr>
          <a:lstStyle/>
          <a:p>
            <a:r>
              <a:rPr lang="en-US" altLang="ja-JP" sz="2000" dirty="0"/>
              <a:t>1,100 </a:t>
            </a:r>
            <a:r>
              <a:rPr kumimoji="1" lang="en-US" altLang="ja-JP" sz="2000" dirty="0"/>
              <a:t>[Nm</a:t>
            </a:r>
            <a:r>
              <a:rPr kumimoji="1" lang="en-US" altLang="ja-JP" sz="2000" baseline="30000" dirty="0"/>
              <a:t>3</a:t>
            </a:r>
            <a:r>
              <a:rPr kumimoji="1" lang="en-US" altLang="ja-JP" sz="2000" dirty="0"/>
              <a:t>/</a:t>
            </a:r>
            <a:r>
              <a:rPr kumimoji="1" lang="ja-JP" altLang="en-US" sz="2000" dirty="0"/>
              <a:t>基</a:t>
            </a:r>
            <a:r>
              <a:rPr kumimoji="1" lang="en-US" altLang="ja-JP" sz="2000" dirty="0"/>
              <a:t>]</a:t>
            </a:r>
          </a:p>
          <a:p>
            <a:r>
              <a:rPr lang="en-US" altLang="ja-JP" dirty="0"/>
              <a:t>=15</a:t>
            </a:r>
            <a:r>
              <a:rPr kumimoji="1" lang="en-US" altLang="ja-JP" dirty="0"/>
              <a:t>0 [m</a:t>
            </a:r>
            <a:r>
              <a:rPr kumimoji="1" lang="en-US" altLang="ja-JP" baseline="30000" dirty="0"/>
              <a:t>3</a:t>
            </a:r>
            <a:r>
              <a:rPr kumimoji="1" lang="en-US" altLang="ja-JP" dirty="0"/>
              <a:t>/</a:t>
            </a:r>
            <a:r>
              <a:rPr kumimoji="1" lang="ja-JP" altLang="en-US" dirty="0"/>
              <a:t>基</a:t>
            </a:r>
            <a:r>
              <a:rPr kumimoji="1" lang="en-US" altLang="ja-JP" dirty="0"/>
              <a:t>]</a:t>
            </a:r>
            <a:r>
              <a:rPr kumimoji="1" lang="ja-JP" altLang="en-US" dirty="0"/>
              <a:t>（</a:t>
            </a:r>
            <a:r>
              <a:rPr lang="en-US" altLang="ja-JP" dirty="0"/>
              <a:t>0.75MPa</a:t>
            </a:r>
            <a:r>
              <a:rPr kumimoji="1" lang="ja-JP" altLang="en-US" dirty="0"/>
              <a:t>）</a:t>
            </a:r>
            <a:endParaRPr kumimoji="1" lang="en-US" altLang="ja-JP" dirty="0"/>
          </a:p>
        </p:txBody>
      </p:sp>
      <p:sp>
        <p:nvSpPr>
          <p:cNvPr id="178" name="テキスト ボックス 177">
            <a:extLst>
              <a:ext uri="{FF2B5EF4-FFF2-40B4-BE49-F238E27FC236}">
                <a16:creationId xmlns:a16="http://schemas.microsoft.com/office/drawing/2014/main" id="{D37291D4-C729-5C42-BB21-68B945FFC031}"/>
              </a:ext>
            </a:extLst>
          </p:cNvPr>
          <p:cNvSpPr txBox="1"/>
          <p:nvPr/>
        </p:nvSpPr>
        <p:spPr>
          <a:xfrm>
            <a:off x="7413203" y="3770429"/>
            <a:ext cx="2646149" cy="400110"/>
          </a:xfrm>
          <a:prstGeom prst="rect">
            <a:avLst/>
          </a:prstGeom>
          <a:noFill/>
        </p:spPr>
        <p:txBody>
          <a:bodyPr wrap="square" rtlCol="0">
            <a:spAutoFit/>
          </a:bodyPr>
          <a:lstStyle/>
          <a:p>
            <a:r>
              <a:rPr kumimoji="1" lang="ja-JP" altLang="en-US" sz="2000" dirty="0"/>
              <a:t>混入しにくい</a:t>
            </a:r>
            <a:endParaRPr kumimoji="1" lang="en-US" altLang="ja-JP" sz="2000" dirty="0"/>
          </a:p>
        </p:txBody>
      </p:sp>
      <p:sp>
        <p:nvSpPr>
          <p:cNvPr id="180" name="テキスト ボックス 179">
            <a:extLst>
              <a:ext uri="{FF2B5EF4-FFF2-40B4-BE49-F238E27FC236}">
                <a16:creationId xmlns:a16="http://schemas.microsoft.com/office/drawing/2014/main" id="{5C32AB1E-26E2-DD10-1F17-DD8F05671352}"/>
              </a:ext>
            </a:extLst>
          </p:cNvPr>
          <p:cNvSpPr txBox="1"/>
          <p:nvPr/>
        </p:nvSpPr>
        <p:spPr>
          <a:xfrm>
            <a:off x="7413203" y="4793097"/>
            <a:ext cx="2646149" cy="369332"/>
          </a:xfrm>
          <a:prstGeom prst="rect">
            <a:avLst/>
          </a:prstGeom>
          <a:noFill/>
        </p:spPr>
        <p:txBody>
          <a:bodyPr wrap="square" rtlCol="0">
            <a:spAutoFit/>
          </a:bodyPr>
          <a:lstStyle/>
          <a:p>
            <a:r>
              <a:rPr kumimoji="1" lang="en-US" altLang="ja-JP" dirty="0"/>
              <a:t>40M [</a:t>
            </a:r>
            <a:r>
              <a:rPr kumimoji="1" lang="ja-JP" altLang="en-US" dirty="0"/>
              <a:t>円</a:t>
            </a:r>
            <a:r>
              <a:rPr kumimoji="1" lang="en-US" altLang="ja-JP" dirty="0"/>
              <a:t>/</a:t>
            </a:r>
            <a:r>
              <a:rPr kumimoji="1" lang="ja-JP" altLang="en-US" dirty="0"/>
              <a:t>基</a:t>
            </a:r>
            <a:r>
              <a:rPr kumimoji="1" lang="en-US" altLang="ja-JP" dirty="0"/>
              <a:t>]</a:t>
            </a:r>
          </a:p>
        </p:txBody>
      </p:sp>
      <p:sp>
        <p:nvSpPr>
          <p:cNvPr id="181" name="テキスト ボックス 180">
            <a:extLst>
              <a:ext uri="{FF2B5EF4-FFF2-40B4-BE49-F238E27FC236}">
                <a16:creationId xmlns:a16="http://schemas.microsoft.com/office/drawing/2014/main" id="{E58A41A4-B9A0-1E98-E6FC-80823946E20A}"/>
              </a:ext>
            </a:extLst>
          </p:cNvPr>
          <p:cNvSpPr txBox="1"/>
          <p:nvPr/>
        </p:nvSpPr>
        <p:spPr>
          <a:xfrm>
            <a:off x="7413203" y="3136243"/>
            <a:ext cx="2817383" cy="400110"/>
          </a:xfrm>
          <a:prstGeom prst="rect">
            <a:avLst/>
          </a:prstGeom>
          <a:noFill/>
        </p:spPr>
        <p:txBody>
          <a:bodyPr wrap="square" rtlCol="0">
            <a:spAutoFit/>
          </a:bodyPr>
          <a:lstStyle/>
          <a:p>
            <a:r>
              <a:rPr lang="en-US" altLang="ja-JP" sz="2000" b="1" dirty="0"/>
              <a:t>90</a:t>
            </a:r>
            <a:r>
              <a:rPr kumimoji="1" lang="en-US" altLang="ja-JP" sz="2000" dirty="0"/>
              <a:t> [Nm</a:t>
            </a:r>
            <a:r>
              <a:rPr kumimoji="1" lang="en-US" altLang="ja-JP" sz="2000" baseline="30000" dirty="0"/>
              <a:t>3</a:t>
            </a:r>
            <a:r>
              <a:rPr kumimoji="1" lang="en-US" altLang="ja-JP" sz="2000" dirty="0"/>
              <a:t>/m</a:t>
            </a:r>
            <a:r>
              <a:rPr kumimoji="1" lang="en-US" altLang="ja-JP" sz="2000" baseline="30000" dirty="0"/>
              <a:t>2</a:t>
            </a:r>
            <a:r>
              <a:rPr kumimoji="1" lang="en-US" altLang="ja-JP" sz="2000" dirty="0"/>
              <a:t>]</a:t>
            </a:r>
          </a:p>
        </p:txBody>
      </p:sp>
      <p:cxnSp>
        <p:nvCxnSpPr>
          <p:cNvPr id="11" name="直線コネクタ 10">
            <a:extLst>
              <a:ext uri="{FF2B5EF4-FFF2-40B4-BE49-F238E27FC236}">
                <a16:creationId xmlns:a16="http://schemas.microsoft.com/office/drawing/2014/main" id="{4DBDC70B-1827-8742-1BEC-51419535BD37}"/>
              </a:ext>
            </a:extLst>
          </p:cNvPr>
          <p:cNvCxnSpPr>
            <a:cxnSpLocks/>
          </p:cNvCxnSpPr>
          <p:nvPr/>
        </p:nvCxnSpPr>
        <p:spPr>
          <a:xfrm>
            <a:off x="364756" y="3060533"/>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E43C5B3-DCC9-A427-A5E8-0DCE969E8622}"/>
              </a:ext>
            </a:extLst>
          </p:cNvPr>
          <p:cNvCxnSpPr>
            <a:cxnSpLocks/>
          </p:cNvCxnSpPr>
          <p:nvPr/>
        </p:nvCxnSpPr>
        <p:spPr>
          <a:xfrm>
            <a:off x="368270" y="2334920"/>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17DC7B-906A-9B37-1E0F-BD9D57C2958A}"/>
              </a:ext>
            </a:extLst>
          </p:cNvPr>
          <p:cNvCxnSpPr>
            <a:cxnSpLocks/>
          </p:cNvCxnSpPr>
          <p:nvPr/>
        </p:nvCxnSpPr>
        <p:spPr>
          <a:xfrm>
            <a:off x="375850" y="3595345"/>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B2DDDCC-1A9E-805B-5349-3B96D9C4D30D}"/>
              </a:ext>
            </a:extLst>
          </p:cNvPr>
          <p:cNvCxnSpPr>
            <a:cxnSpLocks/>
          </p:cNvCxnSpPr>
          <p:nvPr/>
        </p:nvCxnSpPr>
        <p:spPr>
          <a:xfrm>
            <a:off x="375850" y="4334027"/>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5B4A0D7-7C35-AE28-312F-7D9C3D22B199}"/>
              </a:ext>
            </a:extLst>
          </p:cNvPr>
          <p:cNvCxnSpPr>
            <a:cxnSpLocks/>
          </p:cNvCxnSpPr>
          <p:nvPr/>
        </p:nvCxnSpPr>
        <p:spPr>
          <a:xfrm>
            <a:off x="375850" y="5193489"/>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D07E3C0-B3FE-E8AB-5152-500BA0C7DDF6}"/>
              </a:ext>
            </a:extLst>
          </p:cNvPr>
          <p:cNvCxnSpPr>
            <a:cxnSpLocks/>
          </p:cNvCxnSpPr>
          <p:nvPr/>
        </p:nvCxnSpPr>
        <p:spPr>
          <a:xfrm>
            <a:off x="443409" y="6217507"/>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86444FFB-A63B-C869-DD6B-66DF56B2FB12}"/>
              </a:ext>
            </a:extLst>
          </p:cNvPr>
          <p:cNvSpPr txBox="1"/>
          <p:nvPr/>
        </p:nvSpPr>
        <p:spPr>
          <a:xfrm>
            <a:off x="2973819" y="4419932"/>
            <a:ext cx="3751446" cy="400110"/>
          </a:xfrm>
          <a:prstGeom prst="rect">
            <a:avLst/>
          </a:prstGeom>
          <a:noFill/>
        </p:spPr>
        <p:txBody>
          <a:bodyPr wrap="square" rtlCol="0">
            <a:spAutoFit/>
          </a:bodyPr>
          <a:lstStyle/>
          <a:p>
            <a:r>
              <a:rPr lang="ja-JP" altLang="en-US" sz="2000" b="1" dirty="0"/>
              <a:t>一般的に高価</a:t>
            </a:r>
            <a:endParaRPr kumimoji="1" lang="en-US" altLang="ja-JP" sz="1600" dirty="0"/>
          </a:p>
        </p:txBody>
      </p:sp>
      <p:sp>
        <p:nvSpPr>
          <p:cNvPr id="10" name="テキスト ボックス 9">
            <a:extLst>
              <a:ext uri="{FF2B5EF4-FFF2-40B4-BE49-F238E27FC236}">
                <a16:creationId xmlns:a16="http://schemas.microsoft.com/office/drawing/2014/main" id="{4C7EFD17-28E8-3619-8492-33FB57413293}"/>
              </a:ext>
            </a:extLst>
          </p:cNvPr>
          <p:cNvSpPr txBox="1"/>
          <p:nvPr/>
        </p:nvSpPr>
        <p:spPr>
          <a:xfrm>
            <a:off x="7409491" y="4419932"/>
            <a:ext cx="3999962" cy="400110"/>
          </a:xfrm>
          <a:prstGeom prst="rect">
            <a:avLst/>
          </a:prstGeom>
          <a:noFill/>
        </p:spPr>
        <p:txBody>
          <a:bodyPr wrap="square" rtlCol="0">
            <a:spAutoFit/>
          </a:bodyPr>
          <a:lstStyle/>
          <a:p>
            <a:r>
              <a:rPr lang="en-US" altLang="ja-JP" sz="2000" b="1" dirty="0"/>
              <a:t>80</a:t>
            </a:r>
            <a:r>
              <a:rPr kumimoji="1" lang="en-US" altLang="ja-JP" sz="2000" b="1" dirty="0"/>
              <a:t>M</a:t>
            </a:r>
            <a:r>
              <a:rPr kumimoji="1" lang="en-US" altLang="ja-JP" sz="2000" dirty="0"/>
              <a:t> [</a:t>
            </a:r>
            <a:r>
              <a:rPr kumimoji="1" lang="ja-JP" altLang="en-US" sz="2000" dirty="0"/>
              <a:t>円</a:t>
            </a:r>
            <a:r>
              <a:rPr lang="en-US" altLang="ja-JP" sz="2000" dirty="0"/>
              <a:t>]</a:t>
            </a:r>
            <a:r>
              <a:rPr lang="ja-JP" altLang="en-US" sz="1600" dirty="0"/>
              <a:t>（</a:t>
            </a:r>
            <a:r>
              <a:rPr lang="en-US" altLang="ja-JP" sz="1600" dirty="0"/>
              <a:t>2</a:t>
            </a:r>
            <a:r>
              <a:rPr lang="ja-JP" altLang="en-US" sz="1600" dirty="0"/>
              <a:t>基）</a:t>
            </a:r>
            <a:endParaRPr kumimoji="1" lang="en-US" altLang="ja-JP" sz="1600" dirty="0"/>
          </a:p>
        </p:txBody>
      </p:sp>
      <p:sp>
        <p:nvSpPr>
          <p:cNvPr id="9" name="テキスト ボックス 8">
            <a:extLst>
              <a:ext uri="{FF2B5EF4-FFF2-40B4-BE49-F238E27FC236}">
                <a16:creationId xmlns:a16="http://schemas.microsoft.com/office/drawing/2014/main" id="{02F2DE40-513D-A12B-DA60-2017FB980621}"/>
              </a:ext>
            </a:extLst>
          </p:cNvPr>
          <p:cNvSpPr txBox="1"/>
          <p:nvPr/>
        </p:nvSpPr>
        <p:spPr>
          <a:xfrm>
            <a:off x="600902" y="1905314"/>
            <a:ext cx="1322547" cy="400110"/>
          </a:xfrm>
          <a:prstGeom prst="rect">
            <a:avLst/>
          </a:prstGeom>
          <a:noFill/>
        </p:spPr>
        <p:txBody>
          <a:bodyPr wrap="square" rtlCol="0">
            <a:spAutoFit/>
          </a:bodyPr>
          <a:lstStyle/>
          <a:p>
            <a:r>
              <a:rPr kumimoji="1" lang="ja-JP" altLang="en-US" sz="2000" dirty="0"/>
              <a:t>寸法</a:t>
            </a:r>
            <a:endParaRPr kumimoji="1" lang="en-US" altLang="ja-JP" sz="2000" dirty="0"/>
          </a:p>
        </p:txBody>
      </p:sp>
      <p:sp>
        <p:nvSpPr>
          <p:cNvPr id="18" name="テキスト ボックス 17">
            <a:extLst>
              <a:ext uri="{FF2B5EF4-FFF2-40B4-BE49-F238E27FC236}">
                <a16:creationId xmlns:a16="http://schemas.microsoft.com/office/drawing/2014/main" id="{7B98D860-9112-CB9F-0E8D-832161294E3B}"/>
              </a:ext>
            </a:extLst>
          </p:cNvPr>
          <p:cNvSpPr txBox="1"/>
          <p:nvPr/>
        </p:nvSpPr>
        <p:spPr>
          <a:xfrm>
            <a:off x="600902" y="3073572"/>
            <a:ext cx="2245100" cy="553998"/>
          </a:xfrm>
          <a:prstGeom prst="rect">
            <a:avLst/>
          </a:prstGeom>
          <a:noFill/>
        </p:spPr>
        <p:txBody>
          <a:bodyPr wrap="square" rtlCol="0">
            <a:spAutoFit/>
          </a:bodyPr>
          <a:lstStyle/>
          <a:p>
            <a:r>
              <a:rPr kumimoji="1" lang="ja-JP" altLang="en-US" dirty="0"/>
              <a:t>貯蔵効率</a:t>
            </a:r>
            <a:endParaRPr kumimoji="1" lang="en-US" altLang="ja-JP" dirty="0"/>
          </a:p>
          <a:p>
            <a:r>
              <a:rPr kumimoji="1" lang="ja-JP" altLang="en-US" sz="1200" dirty="0"/>
              <a:t>（単位面積当たりの貯蔵量）</a:t>
            </a:r>
            <a:endParaRPr kumimoji="1" lang="en-US" altLang="ja-JP" sz="1600" dirty="0"/>
          </a:p>
        </p:txBody>
      </p:sp>
      <p:sp>
        <p:nvSpPr>
          <p:cNvPr id="19" name="テキスト ボックス 18">
            <a:extLst>
              <a:ext uri="{FF2B5EF4-FFF2-40B4-BE49-F238E27FC236}">
                <a16:creationId xmlns:a16="http://schemas.microsoft.com/office/drawing/2014/main" id="{BECC9526-F772-D2DA-2487-6E1C82F99FC7}"/>
              </a:ext>
            </a:extLst>
          </p:cNvPr>
          <p:cNvSpPr txBox="1"/>
          <p:nvPr/>
        </p:nvSpPr>
        <p:spPr>
          <a:xfrm>
            <a:off x="600902" y="4557124"/>
            <a:ext cx="1322547" cy="400110"/>
          </a:xfrm>
          <a:prstGeom prst="rect">
            <a:avLst/>
          </a:prstGeom>
          <a:noFill/>
        </p:spPr>
        <p:txBody>
          <a:bodyPr wrap="square" rtlCol="0">
            <a:spAutoFit/>
          </a:bodyPr>
          <a:lstStyle/>
          <a:p>
            <a:r>
              <a:rPr kumimoji="1" lang="ja-JP" altLang="en-US" sz="2000" dirty="0"/>
              <a:t>費用</a:t>
            </a:r>
            <a:endParaRPr kumimoji="1" lang="en-US" altLang="ja-JP" sz="2000" dirty="0"/>
          </a:p>
        </p:txBody>
      </p:sp>
      <p:sp>
        <p:nvSpPr>
          <p:cNvPr id="20" name="テキスト ボックス 19">
            <a:extLst>
              <a:ext uri="{FF2B5EF4-FFF2-40B4-BE49-F238E27FC236}">
                <a16:creationId xmlns:a16="http://schemas.microsoft.com/office/drawing/2014/main" id="{AAAADB5F-34E1-E664-C306-EB81402DCC4A}"/>
              </a:ext>
            </a:extLst>
          </p:cNvPr>
          <p:cNvSpPr txBox="1"/>
          <p:nvPr/>
        </p:nvSpPr>
        <p:spPr>
          <a:xfrm>
            <a:off x="600902" y="5521750"/>
            <a:ext cx="1322547" cy="400110"/>
          </a:xfrm>
          <a:prstGeom prst="rect">
            <a:avLst/>
          </a:prstGeom>
          <a:noFill/>
        </p:spPr>
        <p:txBody>
          <a:bodyPr wrap="square" rtlCol="0">
            <a:spAutoFit/>
          </a:bodyPr>
          <a:lstStyle/>
          <a:p>
            <a:r>
              <a:rPr kumimoji="1" lang="ja-JP" altLang="en-US" sz="2000" dirty="0"/>
              <a:t>備考</a:t>
            </a:r>
            <a:endParaRPr kumimoji="1" lang="en-US" altLang="ja-JP" sz="2000" dirty="0"/>
          </a:p>
        </p:txBody>
      </p:sp>
      <p:sp>
        <p:nvSpPr>
          <p:cNvPr id="21" name="テキスト ボックス 20">
            <a:extLst>
              <a:ext uri="{FF2B5EF4-FFF2-40B4-BE49-F238E27FC236}">
                <a16:creationId xmlns:a16="http://schemas.microsoft.com/office/drawing/2014/main" id="{80C4F9E6-74B5-2F4D-A7D7-CFFAECBA8CA6}"/>
              </a:ext>
            </a:extLst>
          </p:cNvPr>
          <p:cNvSpPr txBox="1"/>
          <p:nvPr/>
        </p:nvSpPr>
        <p:spPr>
          <a:xfrm>
            <a:off x="600902" y="3770429"/>
            <a:ext cx="1322547" cy="400110"/>
          </a:xfrm>
          <a:prstGeom prst="rect">
            <a:avLst/>
          </a:prstGeom>
          <a:noFill/>
        </p:spPr>
        <p:txBody>
          <a:bodyPr wrap="square" rtlCol="0">
            <a:spAutoFit/>
          </a:bodyPr>
          <a:lstStyle/>
          <a:p>
            <a:r>
              <a:rPr kumimoji="1" lang="ja-JP" altLang="en-US" sz="2000" dirty="0"/>
              <a:t>放出水素</a:t>
            </a:r>
            <a:endParaRPr kumimoji="1" lang="en-US" altLang="ja-JP" sz="2000" dirty="0"/>
          </a:p>
        </p:txBody>
      </p:sp>
      <p:sp>
        <p:nvSpPr>
          <p:cNvPr id="22" name="テキスト ボックス 21">
            <a:extLst>
              <a:ext uri="{FF2B5EF4-FFF2-40B4-BE49-F238E27FC236}">
                <a16:creationId xmlns:a16="http://schemas.microsoft.com/office/drawing/2014/main" id="{FD2EA528-2482-902A-CC32-E95748CC1D38}"/>
              </a:ext>
            </a:extLst>
          </p:cNvPr>
          <p:cNvSpPr txBox="1"/>
          <p:nvPr/>
        </p:nvSpPr>
        <p:spPr>
          <a:xfrm>
            <a:off x="600902" y="2530406"/>
            <a:ext cx="1322547" cy="400110"/>
          </a:xfrm>
          <a:prstGeom prst="rect">
            <a:avLst/>
          </a:prstGeom>
          <a:noFill/>
        </p:spPr>
        <p:txBody>
          <a:bodyPr wrap="square" rtlCol="0">
            <a:spAutoFit/>
          </a:bodyPr>
          <a:lstStyle/>
          <a:p>
            <a:r>
              <a:rPr kumimoji="1" lang="ja-JP" altLang="en-US" sz="2000" dirty="0"/>
              <a:t>貯蔵量</a:t>
            </a:r>
            <a:endParaRPr kumimoji="1" lang="en-US" altLang="ja-JP" sz="2000" dirty="0"/>
          </a:p>
        </p:txBody>
      </p:sp>
      <p:sp>
        <p:nvSpPr>
          <p:cNvPr id="7" name="タイトル 3">
            <a:extLst>
              <a:ext uri="{FF2B5EF4-FFF2-40B4-BE49-F238E27FC236}">
                <a16:creationId xmlns:a16="http://schemas.microsoft.com/office/drawing/2014/main" id="{66AC1E9A-051F-B5B5-2D6A-19FFDA2656B8}"/>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spTree>
    <p:extLst>
      <p:ext uri="{BB962C8B-B14F-4D97-AF65-F5344CB8AC3E}">
        <p14:creationId xmlns:p14="http://schemas.microsoft.com/office/powerpoint/2010/main" val="914434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直角三角形 21">
            <a:extLst>
              <a:ext uri="{FF2B5EF4-FFF2-40B4-BE49-F238E27FC236}">
                <a16:creationId xmlns:a16="http://schemas.microsoft.com/office/drawing/2014/main" id="{52E7D472-0614-0769-F16C-CCE570C717F1}"/>
              </a:ext>
            </a:extLst>
          </p:cNvPr>
          <p:cNvSpPr/>
          <p:nvPr/>
        </p:nvSpPr>
        <p:spPr>
          <a:xfrm rot="5400000">
            <a:off x="6751318" y="246232"/>
            <a:ext cx="1530788" cy="4317832"/>
          </a:xfrm>
          <a:prstGeom prst="r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07FFBAC6-A6BF-9EF9-9DD6-A8D454E9AE2B}"/>
              </a:ext>
            </a:extLst>
          </p:cNvPr>
          <p:cNvSpPr/>
          <p:nvPr/>
        </p:nvSpPr>
        <p:spPr>
          <a:xfrm flipH="1">
            <a:off x="3317164" y="1641473"/>
            <a:ext cx="2040631" cy="3206512"/>
          </a:xfrm>
          <a:custGeom>
            <a:avLst/>
            <a:gdLst>
              <a:gd name="connsiteX0" fmla="*/ 1582796 w 1582796"/>
              <a:gd name="connsiteY0" fmla="*/ 2288284 h 4456317"/>
              <a:gd name="connsiteX1" fmla="*/ 1582789 w 1582796"/>
              <a:gd name="connsiteY1" fmla="*/ 2288284 h 4456317"/>
              <a:gd name="connsiteX2" fmla="*/ 1582789 w 1582796"/>
              <a:gd name="connsiteY2" fmla="*/ 4456317 h 4456317"/>
              <a:gd name="connsiteX3" fmla="*/ 0 w 1582796"/>
              <a:gd name="connsiteY3" fmla="*/ 4456317 h 4456317"/>
              <a:gd name="connsiteX4" fmla="*/ 0 w 1582796"/>
              <a:gd name="connsiteY4" fmla="*/ 2288284 h 4456317"/>
              <a:gd name="connsiteX5" fmla="*/ 8 w 1582796"/>
              <a:gd name="connsiteY5" fmla="*/ 2288284 h 4456317"/>
              <a:gd name="connsiteX6" fmla="*/ 8 w 1582796"/>
              <a:gd name="connsiteY6" fmla="*/ 0 h 445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2796" h="4456317">
                <a:moveTo>
                  <a:pt x="1582796" y="2288284"/>
                </a:moveTo>
                <a:lnTo>
                  <a:pt x="1582789" y="2288284"/>
                </a:lnTo>
                <a:lnTo>
                  <a:pt x="1582789" y="4456317"/>
                </a:lnTo>
                <a:lnTo>
                  <a:pt x="0" y="4456317"/>
                </a:lnTo>
                <a:lnTo>
                  <a:pt x="0" y="2288284"/>
                </a:lnTo>
                <a:lnTo>
                  <a:pt x="8" y="2288284"/>
                </a:lnTo>
                <a:lnTo>
                  <a:pt x="8"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36</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68091"/>
            <a:ext cx="9874329" cy="468497"/>
          </a:xfrm>
        </p:spPr>
        <p:txBody>
          <a:bodyPr/>
          <a:lstStyle/>
          <a:p>
            <a:r>
              <a:rPr kumimoji="1" lang="ja-JP" altLang="en-US" sz="3600" dirty="0"/>
              <a:t>ストレージタンクの考え方</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7" name="タイトル 3">
            <a:extLst>
              <a:ext uri="{FF2B5EF4-FFF2-40B4-BE49-F238E27FC236}">
                <a16:creationId xmlns:a16="http://schemas.microsoft.com/office/drawing/2014/main" id="{66AC1E9A-051F-B5B5-2D6A-19FFDA2656B8}"/>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sp>
        <p:nvSpPr>
          <p:cNvPr id="24" name="正方形/長方形 23">
            <a:extLst>
              <a:ext uri="{FF2B5EF4-FFF2-40B4-BE49-F238E27FC236}">
                <a16:creationId xmlns:a16="http://schemas.microsoft.com/office/drawing/2014/main" id="{96709164-0196-BE3F-03EC-2E233CC6477D}"/>
              </a:ext>
            </a:extLst>
          </p:cNvPr>
          <p:cNvSpPr/>
          <p:nvPr/>
        </p:nvSpPr>
        <p:spPr>
          <a:xfrm>
            <a:off x="3317164" y="5720557"/>
            <a:ext cx="6743795" cy="456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敷地の広さ</a:t>
            </a:r>
            <a:endParaRPr kumimoji="1" lang="ja-JP" altLang="en-US" b="1" dirty="0"/>
          </a:p>
        </p:txBody>
      </p:sp>
      <p:sp>
        <p:nvSpPr>
          <p:cNvPr id="25" name="正方形/長方形 24">
            <a:extLst>
              <a:ext uri="{FF2B5EF4-FFF2-40B4-BE49-F238E27FC236}">
                <a16:creationId xmlns:a16="http://schemas.microsoft.com/office/drawing/2014/main" id="{8ADE875F-75C7-5F6F-1D02-D01AC2B6B88D}"/>
              </a:ext>
            </a:extLst>
          </p:cNvPr>
          <p:cNvSpPr/>
          <p:nvPr/>
        </p:nvSpPr>
        <p:spPr>
          <a:xfrm>
            <a:off x="960225" y="1639754"/>
            <a:ext cx="467997" cy="32082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水素</a:t>
            </a:r>
            <a:endParaRPr lang="en-US" altLang="ja-JP" b="1" dirty="0"/>
          </a:p>
          <a:p>
            <a:pPr algn="ctr"/>
            <a:r>
              <a:rPr lang="ja-JP" altLang="en-US" b="1" dirty="0"/>
              <a:t>製造量</a:t>
            </a:r>
            <a:endParaRPr kumimoji="1" lang="ja-JP" altLang="en-US" b="1" dirty="0"/>
          </a:p>
        </p:txBody>
      </p:sp>
      <p:sp>
        <p:nvSpPr>
          <p:cNvPr id="26" name="正方形/長方形 25">
            <a:extLst>
              <a:ext uri="{FF2B5EF4-FFF2-40B4-BE49-F238E27FC236}">
                <a16:creationId xmlns:a16="http://schemas.microsoft.com/office/drawing/2014/main" id="{1028E279-8F50-6321-B1BD-83B58989923F}"/>
              </a:ext>
            </a:extLst>
          </p:cNvPr>
          <p:cNvSpPr/>
          <p:nvPr/>
        </p:nvSpPr>
        <p:spPr>
          <a:xfrm>
            <a:off x="1494743" y="1639754"/>
            <a:ext cx="1572969" cy="8259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多</a:t>
            </a:r>
            <a:endParaRPr lang="en-US" altLang="ja-JP" b="1" dirty="0"/>
          </a:p>
          <a:p>
            <a:pPr algn="ctr"/>
            <a:r>
              <a:rPr kumimoji="1" lang="ja-JP" altLang="en-US" sz="1400" b="1" dirty="0"/>
              <a:t>（大型</a:t>
            </a:r>
            <a:r>
              <a:rPr kumimoji="1" lang="en-US" altLang="ja-JP" sz="1400" b="1" dirty="0"/>
              <a:t>P2G</a:t>
            </a:r>
            <a:r>
              <a:rPr kumimoji="1" lang="ja-JP" altLang="en-US" sz="1400" b="1" dirty="0"/>
              <a:t>）</a:t>
            </a:r>
          </a:p>
        </p:txBody>
      </p:sp>
      <p:sp>
        <p:nvSpPr>
          <p:cNvPr id="27" name="正方形/長方形 26">
            <a:extLst>
              <a:ext uri="{FF2B5EF4-FFF2-40B4-BE49-F238E27FC236}">
                <a16:creationId xmlns:a16="http://schemas.microsoft.com/office/drawing/2014/main" id="{9AC6A3B2-1500-D32B-8D27-954176192749}"/>
              </a:ext>
            </a:extLst>
          </p:cNvPr>
          <p:cNvSpPr/>
          <p:nvPr/>
        </p:nvSpPr>
        <p:spPr>
          <a:xfrm>
            <a:off x="1494743" y="4027385"/>
            <a:ext cx="1572970" cy="8259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少</a:t>
            </a:r>
            <a:endParaRPr lang="en-US" altLang="ja-JP" b="1" dirty="0"/>
          </a:p>
          <a:p>
            <a:pPr algn="ctr"/>
            <a:r>
              <a:rPr kumimoji="1" lang="ja-JP" altLang="en-US" sz="1400" b="1" dirty="0"/>
              <a:t>（ワンパック）</a:t>
            </a:r>
          </a:p>
        </p:txBody>
      </p:sp>
      <p:sp>
        <p:nvSpPr>
          <p:cNvPr id="28" name="正方形/長方形 27">
            <a:extLst>
              <a:ext uri="{FF2B5EF4-FFF2-40B4-BE49-F238E27FC236}">
                <a16:creationId xmlns:a16="http://schemas.microsoft.com/office/drawing/2014/main" id="{F67E98BE-6B69-A08F-CC53-F5292A52CE41}"/>
              </a:ext>
            </a:extLst>
          </p:cNvPr>
          <p:cNvSpPr/>
          <p:nvPr/>
        </p:nvSpPr>
        <p:spPr>
          <a:xfrm>
            <a:off x="3317169" y="5073586"/>
            <a:ext cx="2040628"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狭</a:t>
            </a:r>
            <a:endParaRPr kumimoji="1" lang="ja-JP" altLang="en-US" b="1" dirty="0"/>
          </a:p>
        </p:txBody>
      </p:sp>
      <p:sp>
        <p:nvSpPr>
          <p:cNvPr id="165" name="正方形/長方形 164">
            <a:extLst>
              <a:ext uri="{FF2B5EF4-FFF2-40B4-BE49-F238E27FC236}">
                <a16:creationId xmlns:a16="http://schemas.microsoft.com/office/drawing/2014/main" id="{9B5219FC-316B-18F0-28A9-272C86588F0A}"/>
              </a:ext>
            </a:extLst>
          </p:cNvPr>
          <p:cNvSpPr/>
          <p:nvPr/>
        </p:nvSpPr>
        <p:spPr>
          <a:xfrm>
            <a:off x="8023263" y="5082931"/>
            <a:ext cx="2037696"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広</a:t>
            </a:r>
            <a:endParaRPr kumimoji="1" lang="ja-JP" altLang="en-US" b="1" dirty="0"/>
          </a:p>
        </p:txBody>
      </p:sp>
      <p:sp>
        <p:nvSpPr>
          <p:cNvPr id="170" name="正方形/長方形 169">
            <a:extLst>
              <a:ext uri="{FF2B5EF4-FFF2-40B4-BE49-F238E27FC236}">
                <a16:creationId xmlns:a16="http://schemas.microsoft.com/office/drawing/2014/main" id="{311EB197-0C84-670A-EA67-5DA594E08F09}"/>
              </a:ext>
            </a:extLst>
          </p:cNvPr>
          <p:cNvSpPr/>
          <p:nvPr/>
        </p:nvSpPr>
        <p:spPr>
          <a:xfrm>
            <a:off x="5640677" y="5087523"/>
            <a:ext cx="2037696"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中</a:t>
            </a:r>
            <a:endParaRPr kumimoji="1" lang="ja-JP" altLang="en-US" b="1" dirty="0"/>
          </a:p>
        </p:txBody>
      </p:sp>
      <p:cxnSp>
        <p:nvCxnSpPr>
          <p:cNvPr id="6" name="直線矢印コネクタ 5">
            <a:extLst>
              <a:ext uri="{FF2B5EF4-FFF2-40B4-BE49-F238E27FC236}">
                <a16:creationId xmlns:a16="http://schemas.microsoft.com/office/drawing/2014/main" id="{EF176D2D-BC40-C248-F050-40EBB8BE352D}"/>
              </a:ext>
            </a:extLst>
          </p:cNvPr>
          <p:cNvCxnSpPr>
            <a:cxnSpLocks/>
          </p:cNvCxnSpPr>
          <p:nvPr/>
        </p:nvCxnSpPr>
        <p:spPr>
          <a:xfrm>
            <a:off x="3189765" y="4942818"/>
            <a:ext cx="73045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6D4FBB9-CFEA-622A-3AC1-04F7AD2E531C}"/>
              </a:ext>
            </a:extLst>
          </p:cNvPr>
          <p:cNvCxnSpPr>
            <a:cxnSpLocks/>
          </p:cNvCxnSpPr>
          <p:nvPr/>
        </p:nvCxnSpPr>
        <p:spPr>
          <a:xfrm flipV="1">
            <a:off x="3189765" y="1375392"/>
            <a:ext cx="0" cy="35771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直角三角形 14">
            <a:extLst>
              <a:ext uri="{FF2B5EF4-FFF2-40B4-BE49-F238E27FC236}">
                <a16:creationId xmlns:a16="http://schemas.microsoft.com/office/drawing/2014/main" id="{FF984E82-1D42-DA9C-4041-1F84D96687C3}"/>
              </a:ext>
            </a:extLst>
          </p:cNvPr>
          <p:cNvSpPr/>
          <p:nvPr/>
        </p:nvSpPr>
        <p:spPr>
          <a:xfrm rot="5400000">
            <a:off x="3535225" y="1429994"/>
            <a:ext cx="1371597" cy="1807718"/>
          </a:xfrm>
          <a:prstGeom prst="r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37CA1D91-C849-AF76-141E-9AF7467597B0}"/>
              </a:ext>
            </a:extLst>
          </p:cNvPr>
          <p:cNvSpPr txBox="1"/>
          <p:nvPr/>
        </p:nvSpPr>
        <p:spPr>
          <a:xfrm>
            <a:off x="3232101" y="1905738"/>
            <a:ext cx="1214566" cy="400110"/>
          </a:xfrm>
          <a:prstGeom prst="rect">
            <a:avLst/>
          </a:prstGeom>
          <a:noFill/>
        </p:spPr>
        <p:txBody>
          <a:bodyPr wrap="square" rtlCol="0">
            <a:spAutoFit/>
          </a:bodyPr>
          <a:lstStyle/>
          <a:p>
            <a:pPr algn="ctr"/>
            <a:r>
              <a:rPr kumimoji="1" lang="ja-JP" altLang="en-US" sz="2000" b="1" dirty="0"/>
              <a:t>不可</a:t>
            </a:r>
            <a:endParaRPr kumimoji="1" lang="en-US" altLang="ja-JP" sz="2000" b="1" dirty="0"/>
          </a:p>
        </p:txBody>
      </p:sp>
      <p:sp>
        <p:nvSpPr>
          <p:cNvPr id="17" name="テキスト ボックス 16">
            <a:extLst>
              <a:ext uri="{FF2B5EF4-FFF2-40B4-BE49-F238E27FC236}">
                <a16:creationId xmlns:a16="http://schemas.microsoft.com/office/drawing/2014/main" id="{6E35CA12-BBFC-5229-80C0-1549102BC936}"/>
              </a:ext>
            </a:extLst>
          </p:cNvPr>
          <p:cNvSpPr txBox="1"/>
          <p:nvPr/>
        </p:nvSpPr>
        <p:spPr>
          <a:xfrm>
            <a:off x="4147109" y="2517201"/>
            <a:ext cx="2040628" cy="400110"/>
          </a:xfrm>
          <a:prstGeom prst="rect">
            <a:avLst/>
          </a:prstGeom>
          <a:noFill/>
        </p:spPr>
        <p:txBody>
          <a:bodyPr wrap="square" rtlCol="0">
            <a:spAutoFit/>
          </a:bodyPr>
          <a:lstStyle/>
          <a:p>
            <a:pPr algn="ctr"/>
            <a:r>
              <a:rPr kumimoji="1" lang="ja-JP" altLang="en-US" sz="2000" b="1" dirty="0">
                <a:solidFill>
                  <a:schemeClr val="accent2"/>
                </a:solidFill>
              </a:rPr>
              <a:t>水素吸蔵合金</a:t>
            </a:r>
            <a:endParaRPr kumimoji="1" lang="en-US" altLang="ja-JP" sz="2000" b="1" dirty="0">
              <a:solidFill>
                <a:schemeClr val="accent2"/>
              </a:solidFill>
            </a:endParaRPr>
          </a:p>
        </p:txBody>
      </p:sp>
      <p:sp>
        <p:nvSpPr>
          <p:cNvPr id="19" name="フリーフォーム: 図形 18">
            <a:extLst>
              <a:ext uri="{FF2B5EF4-FFF2-40B4-BE49-F238E27FC236}">
                <a16:creationId xmlns:a16="http://schemas.microsoft.com/office/drawing/2014/main" id="{EAF77E49-B952-9062-C0AC-52BF492F7BF1}"/>
              </a:ext>
            </a:extLst>
          </p:cNvPr>
          <p:cNvSpPr/>
          <p:nvPr/>
        </p:nvSpPr>
        <p:spPr>
          <a:xfrm flipH="1">
            <a:off x="5640677" y="1733109"/>
            <a:ext cx="4420282" cy="3117287"/>
          </a:xfrm>
          <a:custGeom>
            <a:avLst/>
            <a:gdLst>
              <a:gd name="connsiteX0" fmla="*/ 1582796 w 1582796"/>
              <a:gd name="connsiteY0" fmla="*/ 2288284 h 4456317"/>
              <a:gd name="connsiteX1" fmla="*/ 1582789 w 1582796"/>
              <a:gd name="connsiteY1" fmla="*/ 2288284 h 4456317"/>
              <a:gd name="connsiteX2" fmla="*/ 1582789 w 1582796"/>
              <a:gd name="connsiteY2" fmla="*/ 4456317 h 4456317"/>
              <a:gd name="connsiteX3" fmla="*/ 0 w 1582796"/>
              <a:gd name="connsiteY3" fmla="*/ 4456317 h 4456317"/>
              <a:gd name="connsiteX4" fmla="*/ 0 w 1582796"/>
              <a:gd name="connsiteY4" fmla="*/ 2288284 h 4456317"/>
              <a:gd name="connsiteX5" fmla="*/ 8 w 1582796"/>
              <a:gd name="connsiteY5" fmla="*/ 2288284 h 4456317"/>
              <a:gd name="connsiteX6" fmla="*/ 8 w 1582796"/>
              <a:gd name="connsiteY6" fmla="*/ 0 h 445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2796" h="4456317">
                <a:moveTo>
                  <a:pt x="1582796" y="2288284"/>
                </a:moveTo>
                <a:lnTo>
                  <a:pt x="1582789" y="2288284"/>
                </a:lnTo>
                <a:lnTo>
                  <a:pt x="1582789" y="4456317"/>
                </a:lnTo>
                <a:lnTo>
                  <a:pt x="0" y="4456317"/>
                </a:lnTo>
                <a:lnTo>
                  <a:pt x="0" y="2288284"/>
                </a:lnTo>
                <a:lnTo>
                  <a:pt x="8" y="2288284"/>
                </a:lnTo>
                <a:lnTo>
                  <a:pt x="8"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0" name="テキスト ボックス 19">
            <a:extLst>
              <a:ext uri="{FF2B5EF4-FFF2-40B4-BE49-F238E27FC236}">
                <a16:creationId xmlns:a16="http://schemas.microsoft.com/office/drawing/2014/main" id="{B46E78A0-69EB-51CE-98D9-D198D82AA47F}"/>
              </a:ext>
            </a:extLst>
          </p:cNvPr>
          <p:cNvSpPr txBox="1"/>
          <p:nvPr/>
        </p:nvSpPr>
        <p:spPr>
          <a:xfrm>
            <a:off x="7019204" y="3143008"/>
            <a:ext cx="2040628" cy="400110"/>
          </a:xfrm>
          <a:prstGeom prst="rect">
            <a:avLst/>
          </a:prstGeom>
          <a:noFill/>
        </p:spPr>
        <p:txBody>
          <a:bodyPr wrap="square" rtlCol="0">
            <a:spAutoFit/>
          </a:bodyPr>
          <a:lstStyle/>
          <a:p>
            <a:pPr algn="ctr"/>
            <a:r>
              <a:rPr kumimoji="1" lang="ja-JP" altLang="en-US" sz="2000" b="1" dirty="0">
                <a:solidFill>
                  <a:schemeClr val="accent6"/>
                </a:solidFill>
              </a:rPr>
              <a:t>低圧タンク</a:t>
            </a:r>
            <a:endParaRPr kumimoji="1" lang="en-US" altLang="ja-JP" sz="2000" b="1" dirty="0">
              <a:solidFill>
                <a:schemeClr val="accent6"/>
              </a:solidFill>
            </a:endParaRPr>
          </a:p>
        </p:txBody>
      </p:sp>
      <p:sp>
        <p:nvSpPr>
          <p:cNvPr id="179" name="四角形: 角を丸くする 178">
            <a:extLst>
              <a:ext uri="{FF2B5EF4-FFF2-40B4-BE49-F238E27FC236}">
                <a16:creationId xmlns:a16="http://schemas.microsoft.com/office/drawing/2014/main" id="{A844B4AC-94F6-FCA7-6FC3-E60A5B06FBC1}"/>
              </a:ext>
            </a:extLst>
          </p:cNvPr>
          <p:cNvSpPr/>
          <p:nvPr/>
        </p:nvSpPr>
        <p:spPr>
          <a:xfrm>
            <a:off x="5653693" y="3926801"/>
            <a:ext cx="2011665" cy="896178"/>
          </a:xfrm>
          <a:prstGeom prst="roundRect">
            <a:avLst/>
          </a:prstGeom>
          <a:noFill/>
          <a:ln w="190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テキスト ボックス 181">
            <a:extLst>
              <a:ext uri="{FF2B5EF4-FFF2-40B4-BE49-F238E27FC236}">
                <a16:creationId xmlns:a16="http://schemas.microsoft.com/office/drawing/2014/main" id="{3A25DD3E-F5B1-D3E6-B1A5-489CEF86C648}"/>
              </a:ext>
            </a:extLst>
          </p:cNvPr>
          <p:cNvSpPr txBox="1"/>
          <p:nvPr/>
        </p:nvSpPr>
        <p:spPr>
          <a:xfrm>
            <a:off x="5770402" y="4236661"/>
            <a:ext cx="1778246" cy="338554"/>
          </a:xfrm>
          <a:prstGeom prst="rect">
            <a:avLst/>
          </a:prstGeom>
          <a:noFill/>
        </p:spPr>
        <p:txBody>
          <a:bodyPr wrap="square" rtlCol="0">
            <a:spAutoFit/>
          </a:bodyPr>
          <a:lstStyle/>
          <a:p>
            <a:pPr algn="ctr"/>
            <a:r>
              <a:rPr kumimoji="1" lang="ja-JP" altLang="en-US" sz="1600" dirty="0">
                <a:solidFill>
                  <a:srgbClr val="C00000"/>
                </a:solidFill>
              </a:rPr>
              <a:t>今回適している</a:t>
            </a:r>
            <a:endParaRPr kumimoji="1" lang="en-US" altLang="ja-JP" sz="1600" dirty="0">
              <a:solidFill>
                <a:srgbClr val="C00000"/>
              </a:solidFill>
            </a:endParaRPr>
          </a:p>
        </p:txBody>
      </p:sp>
    </p:spTree>
    <p:extLst>
      <p:ext uri="{BB962C8B-B14F-4D97-AF65-F5344CB8AC3E}">
        <p14:creationId xmlns:p14="http://schemas.microsoft.com/office/powerpoint/2010/main" val="492502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37</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478384"/>
            <a:ext cx="9874329" cy="647244"/>
          </a:xfrm>
        </p:spPr>
        <p:txBody>
          <a:bodyPr/>
          <a:lstStyle/>
          <a:p>
            <a:r>
              <a:rPr kumimoji="1" lang="ja-JP" altLang="en-US" sz="3600" dirty="0"/>
              <a:t>ワンパック</a:t>
            </a:r>
            <a:r>
              <a:rPr kumimoji="1" lang="en-US" altLang="ja-JP" sz="3600" dirty="0"/>
              <a:t>P2G</a:t>
            </a:r>
            <a:r>
              <a:rPr kumimoji="1" lang="ja-JP" altLang="en-US" sz="3600" dirty="0"/>
              <a:t>システム配置例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62" name="正方形/長方形 161">
            <a:extLst>
              <a:ext uri="{FF2B5EF4-FFF2-40B4-BE49-F238E27FC236}">
                <a16:creationId xmlns:a16="http://schemas.microsoft.com/office/drawing/2014/main" id="{9ED2BCA2-583F-B19A-A71A-BE4EC01329EB}"/>
              </a:ext>
            </a:extLst>
          </p:cNvPr>
          <p:cNvSpPr/>
          <p:nvPr/>
        </p:nvSpPr>
        <p:spPr>
          <a:xfrm>
            <a:off x="4153373" y="1285153"/>
            <a:ext cx="3147320" cy="432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四角形: 角を丸くする 164">
            <a:extLst>
              <a:ext uri="{FF2B5EF4-FFF2-40B4-BE49-F238E27FC236}">
                <a16:creationId xmlns:a16="http://schemas.microsoft.com/office/drawing/2014/main" id="{0002B57C-010B-8524-D7CB-AB0E8AA8B4B4}"/>
              </a:ext>
            </a:extLst>
          </p:cNvPr>
          <p:cNvSpPr/>
          <p:nvPr/>
        </p:nvSpPr>
        <p:spPr>
          <a:xfrm rot="5400000">
            <a:off x="2776827" y="3025125"/>
            <a:ext cx="3844581" cy="8494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1600" dirty="0">
                <a:solidFill>
                  <a:schemeClr val="tx1"/>
                </a:solidFill>
              </a:rPr>
              <a:t>基本</a:t>
            </a:r>
            <a:endParaRPr kumimoji="1" lang="ja-JP" altLang="en-US" sz="1600" dirty="0">
              <a:solidFill>
                <a:schemeClr val="tx1"/>
              </a:solidFill>
            </a:endParaRPr>
          </a:p>
        </p:txBody>
      </p:sp>
      <p:sp>
        <p:nvSpPr>
          <p:cNvPr id="167" name="四角形: 角を丸くする 166">
            <a:extLst>
              <a:ext uri="{FF2B5EF4-FFF2-40B4-BE49-F238E27FC236}">
                <a16:creationId xmlns:a16="http://schemas.microsoft.com/office/drawing/2014/main" id="{0A4F0790-95E8-CF85-203F-F1ED76F6C143}"/>
              </a:ext>
            </a:extLst>
          </p:cNvPr>
          <p:cNvSpPr/>
          <p:nvPr/>
        </p:nvSpPr>
        <p:spPr>
          <a:xfrm>
            <a:off x="5439128" y="3429000"/>
            <a:ext cx="681272" cy="19431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補機</a:t>
            </a:r>
            <a:endParaRPr kumimoji="1" lang="ja-JP" altLang="en-US" sz="1600" dirty="0">
              <a:solidFill>
                <a:schemeClr val="tx1"/>
              </a:solidFill>
            </a:endParaRPr>
          </a:p>
        </p:txBody>
      </p:sp>
      <p:sp>
        <p:nvSpPr>
          <p:cNvPr id="170" name="四角形: 角を丸くする 169">
            <a:extLst>
              <a:ext uri="{FF2B5EF4-FFF2-40B4-BE49-F238E27FC236}">
                <a16:creationId xmlns:a16="http://schemas.microsoft.com/office/drawing/2014/main" id="{ADE4340E-086C-344F-1D6E-DE2E30566A8C}"/>
              </a:ext>
            </a:extLst>
          </p:cNvPr>
          <p:cNvSpPr/>
          <p:nvPr/>
        </p:nvSpPr>
        <p:spPr>
          <a:xfrm rot="5400000">
            <a:off x="5459338" y="1557168"/>
            <a:ext cx="740465" cy="681271"/>
          </a:xfrm>
          <a:prstGeom prst="roundRect">
            <a:avLst>
              <a:gd name="adj" fmla="val 345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600" dirty="0">
                <a:solidFill>
                  <a:schemeClr val="tx1"/>
                </a:solidFill>
              </a:rPr>
              <a:t>除湿</a:t>
            </a:r>
          </a:p>
        </p:txBody>
      </p:sp>
      <p:sp>
        <p:nvSpPr>
          <p:cNvPr id="183" name="四角形: 角を丸くする 182">
            <a:extLst>
              <a:ext uri="{FF2B5EF4-FFF2-40B4-BE49-F238E27FC236}">
                <a16:creationId xmlns:a16="http://schemas.microsoft.com/office/drawing/2014/main" id="{2070466A-FCA3-2B21-4A66-6ED9FDBE1EEF}"/>
              </a:ext>
            </a:extLst>
          </p:cNvPr>
          <p:cNvSpPr/>
          <p:nvPr/>
        </p:nvSpPr>
        <p:spPr>
          <a:xfrm>
            <a:off x="6314606" y="3414637"/>
            <a:ext cx="378588" cy="85782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HP</a:t>
            </a:r>
            <a:endParaRPr kumimoji="1" lang="ja-JP" altLang="en-US" sz="1600" dirty="0">
              <a:solidFill>
                <a:schemeClr val="tx1"/>
              </a:solidFill>
            </a:endParaRPr>
          </a:p>
        </p:txBody>
      </p:sp>
      <p:sp>
        <p:nvSpPr>
          <p:cNvPr id="14" name="正方形/長方形 13">
            <a:extLst>
              <a:ext uri="{FF2B5EF4-FFF2-40B4-BE49-F238E27FC236}">
                <a16:creationId xmlns:a16="http://schemas.microsoft.com/office/drawing/2014/main" id="{E61ADF15-C210-F63F-81F1-5C497F805F3C}"/>
              </a:ext>
            </a:extLst>
          </p:cNvPr>
          <p:cNvSpPr/>
          <p:nvPr/>
        </p:nvSpPr>
        <p:spPr>
          <a:xfrm>
            <a:off x="122527" y="1421464"/>
            <a:ext cx="2805666"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0.5MW/MH3</a:t>
            </a:r>
            <a:r>
              <a:rPr lang="ja-JP" altLang="en-US" b="1" dirty="0"/>
              <a:t>基の場合</a:t>
            </a:r>
            <a:endParaRPr kumimoji="1" lang="ja-JP" altLang="en-US" b="1" dirty="0"/>
          </a:p>
        </p:txBody>
      </p:sp>
      <p:sp>
        <p:nvSpPr>
          <p:cNvPr id="15" name="テキスト ボックス 14">
            <a:extLst>
              <a:ext uri="{FF2B5EF4-FFF2-40B4-BE49-F238E27FC236}">
                <a16:creationId xmlns:a16="http://schemas.microsoft.com/office/drawing/2014/main" id="{1E7D031F-167B-A624-A19A-AD838D2E2A69}"/>
              </a:ext>
            </a:extLst>
          </p:cNvPr>
          <p:cNvSpPr txBox="1"/>
          <p:nvPr/>
        </p:nvSpPr>
        <p:spPr>
          <a:xfrm>
            <a:off x="466440" y="2029745"/>
            <a:ext cx="2117840" cy="369332"/>
          </a:xfrm>
          <a:prstGeom prst="rect">
            <a:avLst/>
          </a:prstGeom>
          <a:noFill/>
        </p:spPr>
        <p:txBody>
          <a:bodyPr wrap="square" rtlCol="0">
            <a:spAutoFit/>
          </a:bodyPr>
          <a:lstStyle/>
          <a:p>
            <a:pPr algn="ctr"/>
            <a:r>
              <a:rPr kumimoji="1" lang="ja-JP" altLang="en-US" dirty="0"/>
              <a:t>（配置の前例）</a:t>
            </a:r>
            <a:endParaRPr kumimoji="1" lang="en-US" altLang="ja-JP" dirty="0"/>
          </a:p>
        </p:txBody>
      </p:sp>
      <p:sp>
        <p:nvSpPr>
          <p:cNvPr id="22" name="テキスト ボックス 21">
            <a:extLst>
              <a:ext uri="{FF2B5EF4-FFF2-40B4-BE49-F238E27FC236}">
                <a16:creationId xmlns:a16="http://schemas.microsoft.com/office/drawing/2014/main" id="{527D40A6-127F-7A0E-9A22-53887E05B670}"/>
              </a:ext>
            </a:extLst>
          </p:cNvPr>
          <p:cNvSpPr txBox="1"/>
          <p:nvPr/>
        </p:nvSpPr>
        <p:spPr>
          <a:xfrm>
            <a:off x="3224613" y="3244466"/>
            <a:ext cx="905952" cy="369332"/>
          </a:xfrm>
          <a:prstGeom prst="rect">
            <a:avLst/>
          </a:prstGeom>
          <a:noFill/>
        </p:spPr>
        <p:txBody>
          <a:bodyPr wrap="square" rtlCol="0">
            <a:spAutoFit/>
          </a:bodyPr>
          <a:lstStyle/>
          <a:p>
            <a:pPr algn="ctr"/>
            <a:r>
              <a:rPr kumimoji="1" lang="en-US" altLang="ja-JP" dirty="0"/>
              <a:t>12.2m</a:t>
            </a:r>
          </a:p>
        </p:txBody>
      </p:sp>
      <p:sp>
        <p:nvSpPr>
          <p:cNvPr id="23" name="テキスト ボックス 22">
            <a:extLst>
              <a:ext uri="{FF2B5EF4-FFF2-40B4-BE49-F238E27FC236}">
                <a16:creationId xmlns:a16="http://schemas.microsoft.com/office/drawing/2014/main" id="{0A8B68E0-59DA-849E-3DDB-12D67AF6A156}"/>
              </a:ext>
            </a:extLst>
          </p:cNvPr>
          <p:cNvSpPr txBox="1"/>
          <p:nvPr/>
        </p:nvSpPr>
        <p:spPr>
          <a:xfrm>
            <a:off x="4302560" y="5645659"/>
            <a:ext cx="823593" cy="335756"/>
          </a:xfrm>
          <a:prstGeom prst="rect">
            <a:avLst/>
          </a:prstGeom>
          <a:noFill/>
        </p:spPr>
        <p:txBody>
          <a:bodyPr wrap="square" rtlCol="0">
            <a:spAutoFit/>
          </a:bodyPr>
          <a:lstStyle/>
          <a:p>
            <a:pPr algn="ctr"/>
            <a:r>
              <a:rPr kumimoji="1" lang="en-US" altLang="ja-JP" dirty="0"/>
              <a:t>2.5m</a:t>
            </a:r>
          </a:p>
        </p:txBody>
      </p:sp>
      <p:sp>
        <p:nvSpPr>
          <p:cNvPr id="24" name="テキスト ボックス 23">
            <a:extLst>
              <a:ext uri="{FF2B5EF4-FFF2-40B4-BE49-F238E27FC236}">
                <a16:creationId xmlns:a16="http://schemas.microsoft.com/office/drawing/2014/main" id="{39839EDF-124A-E211-0206-E817A1A87412}"/>
              </a:ext>
            </a:extLst>
          </p:cNvPr>
          <p:cNvSpPr txBox="1"/>
          <p:nvPr/>
        </p:nvSpPr>
        <p:spPr>
          <a:xfrm>
            <a:off x="4640827" y="4223304"/>
            <a:ext cx="823593" cy="369332"/>
          </a:xfrm>
          <a:prstGeom prst="rect">
            <a:avLst/>
          </a:prstGeom>
          <a:noFill/>
        </p:spPr>
        <p:txBody>
          <a:bodyPr wrap="square" rtlCol="0">
            <a:spAutoFit/>
          </a:bodyPr>
          <a:lstStyle/>
          <a:p>
            <a:pPr algn="ctr"/>
            <a:r>
              <a:rPr lang="en-US" altLang="ja-JP" dirty="0"/>
              <a:t>6</a:t>
            </a:r>
            <a:r>
              <a:rPr kumimoji="1" lang="en-US" altLang="ja-JP" dirty="0"/>
              <a:t>.1m</a:t>
            </a:r>
          </a:p>
        </p:txBody>
      </p:sp>
      <p:sp>
        <p:nvSpPr>
          <p:cNvPr id="25" name="テキスト ボックス 24">
            <a:extLst>
              <a:ext uri="{FF2B5EF4-FFF2-40B4-BE49-F238E27FC236}">
                <a16:creationId xmlns:a16="http://schemas.microsoft.com/office/drawing/2014/main" id="{B260592A-0BC9-183A-DEA3-561DA142270D}"/>
              </a:ext>
            </a:extLst>
          </p:cNvPr>
          <p:cNvSpPr txBox="1"/>
          <p:nvPr/>
        </p:nvSpPr>
        <p:spPr>
          <a:xfrm>
            <a:off x="5393210" y="5645659"/>
            <a:ext cx="823593" cy="335756"/>
          </a:xfrm>
          <a:prstGeom prst="rect">
            <a:avLst/>
          </a:prstGeom>
          <a:noFill/>
        </p:spPr>
        <p:txBody>
          <a:bodyPr wrap="square" rtlCol="0">
            <a:spAutoFit/>
          </a:bodyPr>
          <a:lstStyle/>
          <a:p>
            <a:pPr algn="ctr"/>
            <a:r>
              <a:rPr kumimoji="1" lang="en-US" altLang="ja-JP" dirty="0"/>
              <a:t>2.5m</a:t>
            </a:r>
          </a:p>
        </p:txBody>
      </p:sp>
      <p:sp>
        <p:nvSpPr>
          <p:cNvPr id="43" name="四角形: 角を丸くする 42">
            <a:extLst>
              <a:ext uri="{FF2B5EF4-FFF2-40B4-BE49-F238E27FC236}">
                <a16:creationId xmlns:a16="http://schemas.microsoft.com/office/drawing/2014/main" id="{A7A3DE46-53D2-68E3-7980-8D1D965CEFFA}"/>
              </a:ext>
            </a:extLst>
          </p:cNvPr>
          <p:cNvSpPr/>
          <p:nvPr/>
        </p:nvSpPr>
        <p:spPr>
          <a:xfrm rot="5400000">
            <a:off x="5520968" y="2321325"/>
            <a:ext cx="562975" cy="578636"/>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050" dirty="0">
                <a:solidFill>
                  <a:schemeClr val="tx1"/>
                </a:solidFill>
              </a:rPr>
              <a:t>ホルダ</a:t>
            </a:r>
          </a:p>
        </p:txBody>
      </p:sp>
      <p:sp>
        <p:nvSpPr>
          <p:cNvPr id="62" name="四角形: 角を丸くする 61">
            <a:extLst>
              <a:ext uri="{FF2B5EF4-FFF2-40B4-BE49-F238E27FC236}">
                <a16:creationId xmlns:a16="http://schemas.microsoft.com/office/drawing/2014/main" id="{52FD5156-6429-07AD-E358-B4C681EF250C}"/>
              </a:ext>
            </a:extLst>
          </p:cNvPr>
          <p:cNvSpPr/>
          <p:nvPr/>
        </p:nvSpPr>
        <p:spPr>
          <a:xfrm>
            <a:off x="6326970" y="4420464"/>
            <a:ext cx="366223" cy="93644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熱媒</a:t>
            </a:r>
          </a:p>
        </p:txBody>
      </p:sp>
      <p:cxnSp>
        <p:nvCxnSpPr>
          <p:cNvPr id="78" name="コネクタ: カギ線 77">
            <a:extLst>
              <a:ext uri="{FF2B5EF4-FFF2-40B4-BE49-F238E27FC236}">
                <a16:creationId xmlns:a16="http://schemas.microsoft.com/office/drawing/2014/main" id="{C8B188E2-C68A-A3B9-7AB4-84E36FB7068B}"/>
              </a:ext>
            </a:extLst>
          </p:cNvPr>
          <p:cNvCxnSpPr>
            <a:cxnSpLocks/>
            <a:stCxn id="43" idx="3"/>
            <a:endCxn id="29" idx="0"/>
          </p:cNvCxnSpPr>
          <p:nvPr/>
        </p:nvCxnSpPr>
        <p:spPr>
          <a:xfrm rot="16200000" flipH="1">
            <a:off x="5638304" y="3056283"/>
            <a:ext cx="1514904" cy="1186600"/>
          </a:xfrm>
          <a:prstGeom prst="bentConnector3">
            <a:avLst>
              <a:gd name="adj1" fmla="val 14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7D62DC4D-9710-4DDC-2EF7-235A884DCDB5}"/>
              </a:ext>
            </a:extLst>
          </p:cNvPr>
          <p:cNvCxnSpPr>
            <a:cxnSpLocks/>
            <a:stCxn id="165" idx="0"/>
            <a:endCxn id="170" idx="2"/>
          </p:cNvCxnSpPr>
          <p:nvPr/>
        </p:nvCxnSpPr>
        <p:spPr>
          <a:xfrm flipV="1">
            <a:off x="5123853" y="1897804"/>
            <a:ext cx="365082" cy="1552057"/>
          </a:xfrm>
          <a:prstGeom prst="bentConnector5">
            <a:avLst>
              <a:gd name="adj1" fmla="val 50093"/>
              <a:gd name="adj2" fmla="val 52709"/>
              <a:gd name="adj3" fmla="val 499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096291F2-5EDF-0CEF-4FCF-C4CBF59CC266}"/>
              </a:ext>
            </a:extLst>
          </p:cNvPr>
          <p:cNvCxnSpPr/>
          <p:nvPr/>
        </p:nvCxnSpPr>
        <p:spPr>
          <a:xfrm flipH="1">
            <a:off x="5123853" y="4968240"/>
            <a:ext cx="315275"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3EFFD65E-4A5B-97AF-E18E-BD2B9B12E0CD}"/>
              </a:ext>
            </a:extLst>
          </p:cNvPr>
          <p:cNvCxnSpPr>
            <a:cxnSpLocks/>
            <a:stCxn id="33" idx="3"/>
            <a:endCxn id="5" idx="1"/>
          </p:cNvCxnSpPr>
          <p:nvPr/>
        </p:nvCxnSpPr>
        <p:spPr>
          <a:xfrm>
            <a:off x="7182657" y="5292067"/>
            <a:ext cx="1383689" cy="59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A2FC989E-D27D-0D5B-90F8-AB549D939B44}"/>
              </a:ext>
            </a:extLst>
          </p:cNvPr>
          <p:cNvCxnSpPr>
            <a:cxnSpLocks/>
          </p:cNvCxnSpPr>
          <p:nvPr/>
        </p:nvCxnSpPr>
        <p:spPr>
          <a:xfrm>
            <a:off x="6418277" y="5285676"/>
            <a:ext cx="38637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左中かっこ 99">
            <a:extLst>
              <a:ext uri="{FF2B5EF4-FFF2-40B4-BE49-F238E27FC236}">
                <a16:creationId xmlns:a16="http://schemas.microsoft.com/office/drawing/2014/main" id="{FD328627-7B8E-740F-57CA-4E2AD4C4DBF4}"/>
              </a:ext>
            </a:extLst>
          </p:cNvPr>
          <p:cNvSpPr/>
          <p:nvPr/>
        </p:nvSpPr>
        <p:spPr>
          <a:xfrm>
            <a:off x="4024826" y="1558049"/>
            <a:ext cx="85830" cy="3844582"/>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1" name="左中かっこ 100">
            <a:extLst>
              <a:ext uri="{FF2B5EF4-FFF2-40B4-BE49-F238E27FC236}">
                <a16:creationId xmlns:a16="http://schemas.microsoft.com/office/drawing/2014/main" id="{DFDE96F0-8648-636A-160F-FBAA508AAA06}"/>
              </a:ext>
            </a:extLst>
          </p:cNvPr>
          <p:cNvSpPr/>
          <p:nvPr/>
        </p:nvSpPr>
        <p:spPr>
          <a:xfrm rot="16200000">
            <a:off x="4606117" y="5096642"/>
            <a:ext cx="169400" cy="78101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3" name="左中かっこ 102">
            <a:extLst>
              <a:ext uri="{FF2B5EF4-FFF2-40B4-BE49-F238E27FC236}">
                <a16:creationId xmlns:a16="http://schemas.microsoft.com/office/drawing/2014/main" id="{52BB6865-32F6-2DF4-35EE-41582DC7927E}"/>
              </a:ext>
            </a:extLst>
          </p:cNvPr>
          <p:cNvSpPr/>
          <p:nvPr/>
        </p:nvSpPr>
        <p:spPr>
          <a:xfrm rot="16200000">
            <a:off x="5709438" y="5147831"/>
            <a:ext cx="169400" cy="710017"/>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 name="コネクタ: カギ線 107">
            <a:extLst>
              <a:ext uri="{FF2B5EF4-FFF2-40B4-BE49-F238E27FC236}">
                <a16:creationId xmlns:a16="http://schemas.microsoft.com/office/drawing/2014/main" id="{FCAA6B04-24B1-7352-CAB0-6D493B5B213A}"/>
              </a:ext>
            </a:extLst>
          </p:cNvPr>
          <p:cNvCxnSpPr>
            <a:cxnSpLocks/>
            <a:endCxn id="165" idx="1"/>
          </p:cNvCxnSpPr>
          <p:nvPr/>
        </p:nvCxnSpPr>
        <p:spPr>
          <a:xfrm>
            <a:off x="3140230" y="1342044"/>
            <a:ext cx="1558888" cy="185526"/>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B8ECED63-8906-D938-AC25-DCA5B065B07D}"/>
              </a:ext>
            </a:extLst>
          </p:cNvPr>
          <p:cNvGrpSpPr/>
          <p:nvPr/>
        </p:nvGrpSpPr>
        <p:grpSpPr>
          <a:xfrm>
            <a:off x="5108231" y="2890201"/>
            <a:ext cx="424710" cy="424710"/>
            <a:chOff x="6565934" y="2037081"/>
            <a:chExt cx="424710" cy="424710"/>
          </a:xfrm>
        </p:grpSpPr>
        <p:sp>
          <p:nvSpPr>
            <p:cNvPr id="113" name="楕円 112">
              <a:extLst>
                <a:ext uri="{FF2B5EF4-FFF2-40B4-BE49-F238E27FC236}">
                  <a16:creationId xmlns:a16="http://schemas.microsoft.com/office/drawing/2014/main" id="{0CEEAD37-580A-56A9-74B0-2C9906ADE013}"/>
                </a:ext>
              </a:extLst>
            </p:cNvPr>
            <p:cNvSpPr/>
            <p:nvPr/>
          </p:nvSpPr>
          <p:spPr>
            <a:xfrm>
              <a:off x="6565934" y="2037081"/>
              <a:ext cx="424710" cy="4247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a:extLst>
                <a:ext uri="{FF2B5EF4-FFF2-40B4-BE49-F238E27FC236}">
                  <a16:creationId xmlns:a16="http://schemas.microsoft.com/office/drawing/2014/main" id="{9C8E227A-BC70-8D80-7D84-1EEC19919CE5}"/>
                </a:ext>
              </a:extLst>
            </p:cNvPr>
            <p:cNvSpPr/>
            <p:nvPr/>
          </p:nvSpPr>
          <p:spPr>
            <a:xfrm>
              <a:off x="6615720" y="2086867"/>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テキスト ボックス 114">
              <a:extLst>
                <a:ext uri="{FF2B5EF4-FFF2-40B4-BE49-F238E27FC236}">
                  <a16:creationId xmlns:a16="http://schemas.microsoft.com/office/drawing/2014/main" id="{8B811AD8-7621-6AB2-81CD-ABA66BD2F198}"/>
                </a:ext>
              </a:extLst>
            </p:cNvPr>
            <p:cNvSpPr txBox="1"/>
            <p:nvPr/>
          </p:nvSpPr>
          <p:spPr>
            <a:xfrm>
              <a:off x="6592713" y="210953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pic>
        <p:nvPicPr>
          <p:cNvPr id="116" name="グラフィックス 115" descr="水 単色塗りつぶし">
            <a:extLst>
              <a:ext uri="{FF2B5EF4-FFF2-40B4-BE49-F238E27FC236}">
                <a16:creationId xmlns:a16="http://schemas.microsoft.com/office/drawing/2014/main" id="{76EF56CD-8004-8376-441D-FBF17D43BED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8017" y="5055330"/>
            <a:ext cx="282857" cy="282857"/>
          </a:xfrm>
          <a:prstGeom prst="rect">
            <a:avLst/>
          </a:prstGeom>
        </p:spPr>
      </p:pic>
      <p:pic>
        <p:nvPicPr>
          <p:cNvPr id="117" name="グラフィックス 116" descr="稲妻 単色塗りつぶし">
            <a:extLst>
              <a:ext uri="{FF2B5EF4-FFF2-40B4-BE49-F238E27FC236}">
                <a16:creationId xmlns:a16="http://schemas.microsoft.com/office/drawing/2014/main" id="{F439AA7A-6F77-1449-5FBD-2850325E9C3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99721" y="1428598"/>
            <a:ext cx="364600" cy="364600"/>
          </a:xfrm>
          <a:prstGeom prst="rect">
            <a:avLst/>
          </a:prstGeom>
        </p:spPr>
      </p:pic>
      <p:pic>
        <p:nvPicPr>
          <p:cNvPr id="118" name="図 117" descr="アイコン&#10;&#10;低い精度で自動的に生成された説明">
            <a:extLst>
              <a:ext uri="{FF2B5EF4-FFF2-40B4-BE49-F238E27FC236}">
                <a16:creationId xmlns:a16="http://schemas.microsoft.com/office/drawing/2014/main" id="{9AA4819B-E80E-177D-1DA5-1C81EE0D33F6}"/>
              </a:ext>
            </a:extLst>
          </p:cNvPr>
          <p:cNvPicPr>
            <a:picLocks noChangeAspect="1"/>
          </p:cNvPicPr>
          <p:nvPr/>
        </p:nvPicPr>
        <p:blipFill rotWithShape="1">
          <a:blip r:embed="rId6">
            <a:clrChange>
              <a:clrFrom>
                <a:srgbClr val="FFFFFF"/>
              </a:clrFrom>
              <a:clrTo>
                <a:srgbClr val="FFFFFF">
                  <a:alpha val="0"/>
                </a:srgbClr>
              </a:clrTo>
            </a:clrChange>
            <a:duotone>
              <a:schemeClr val="accent2">
                <a:shade val="45000"/>
                <a:satMod val="135000"/>
              </a:schemeClr>
              <a:prstClr val="white"/>
            </a:duotone>
          </a:blip>
          <a:srcRect l="41093" t="18458" r="38518" b="63198"/>
          <a:stretch/>
        </p:blipFill>
        <p:spPr>
          <a:xfrm>
            <a:off x="6114726" y="5169704"/>
            <a:ext cx="300268" cy="270154"/>
          </a:xfrm>
          <a:prstGeom prst="rect">
            <a:avLst/>
          </a:prstGeom>
        </p:spPr>
      </p:pic>
      <p:sp>
        <p:nvSpPr>
          <p:cNvPr id="119" name="テキスト ボックス 118">
            <a:extLst>
              <a:ext uri="{FF2B5EF4-FFF2-40B4-BE49-F238E27FC236}">
                <a16:creationId xmlns:a16="http://schemas.microsoft.com/office/drawing/2014/main" id="{05C7F5A6-8D12-A504-1C66-A2B8BD2E6547}"/>
              </a:ext>
            </a:extLst>
          </p:cNvPr>
          <p:cNvSpPr txBox="1"/>
          <p:nvPr/>
        </p:nvSpPr>
        <p:spPr>
          <a:xfrm>
            <a:off x="7421702" y="1963770"/>
            <a:ext cx="2918814" cy="646331"/>
          </a:xfrm>
          <a:prstGeom prst="rect">
            <a:avLst/>
          </a:prstGeom>
          <a:noFill/>
        </p:spPr>
        <p:txBody>
          <a:bodyPr wrap="square" rtlCol="0">
            <a:spAutoFit/>
          </a:bodyPr>
          <a:lstStyle/>
          <a:p>
            <a:r>
              <a:rPr kumimoji="1" lang="ja-JP" altLang="en-US" dirty="0"/>
              <a:t>水素ホルダ</a:t>
            </a:r>
            <a:r>
              <a:rPr lang="ja-JP" altLang="en-US" dirty="0"/>
              <a:t>：</a:t>
            </a:r>
            <a:endParaRPr lang="en-US" altLang="ja-JP" dirty="0"/>
          </a:p>
          <a:p>
            <a:r>
              <a:rPr kumimoji="1" lang="en-US" altLang="ja-JP" dirty="0"/>
              <a:t>60N</a:t>
            </a:r>
            <a:r>
              <a:rPr kumimoji="1" lang="en-US" altLang="ja-JP" sz="1800" dirty="0"/>
              <a:t>m</a:t>
            </a:r>
            <a:r>
              <a:rPr kumimoji="1" lang="en-US" altLang="ja-JP" sz="1800" baseline="30000" dirty="0"/>
              <a:t>3</a:t>
            </a:r>
            <a:r>
              <a:rPr lang="ja-JP" altLang="en-US" dirty="0"/>
              <a:t>、</a:t>
            </a:r>
            <a:r>
              <a:rPr lang="en-US" altLang="ja-JP" dirty="0"/>
              <a:t>Φ1.73m×H 5m</a:t>
            </a:r>
            <a:endParaRPr kumimoji="1" lang="en-US" altLang="ja-JP" dirty="0"/>
          </a:p>
        </p:txBody>
      </p:sp>
      <p:sp>
        <p:nvSpPr>
          <p:cNvPr id="121" name="テキスト ボックス 120">
            <a:extLst>
              <a:ext uri="{FF2B5EF4-FFF2-40B4-BE49-F238E27FC236}">
                <a16:creationId xmlns:a16="http://schemas.microsoft.com/office/drawing/2014/main" id="{9122B7DD-0DC7-F725-2EDB-69097D20ABDE}"/>
              </a:ext>
            </a:extLst>
          </p:cNvPr>
          <p:cNvSpPr txBox="1"/>
          <p:nvPr/>
        </p:nvSpPr>
        <p:spPr>
          <a:xfrm>
            <a:off x="479220" y="2419291"/>
            <a:ext cx="2092281" cy="369332"/>
          </a:xfrm>
          <a:prstGeom prst="rect">
            <a:avLst/>
          </a:prstGeom>
          <a:noFill/>
        </p:spPr>
        <p:txBody>
          <a:bodyPr wrap="square" rtlCol="0">
            <a:spAutoFit/>
          </a:bodyPr>
          <a:lstStyle/>
          <a:p>
            <a:pPr algn="ctr"/>
            <a:r>
              <a:rPr kumimoji="1" lang="en-US" altLang="ja-JP" dirty="0"/>
              <a:t>W12m×D14.7m</a:t>
            </a:r>
          </a:p>
        </p:txBody>
      </p:sp>
      <p:sp>
        <p:nvSpPr>
          <p:cNvPr id="126" name="テキスト ボックス 125">
            <a:extLst>
              <a:ext uri="{FF2B5EF4-FFF2-40B4-BE49-F238E27FC236}">
                <a16:creationId xmlns:a16="http://schemas.microsoft.com/office/drawing/2014/main" id="{2705B1BE-8DB0-9D3C-57DA-AAA75756D5CB}"/>
              </a:ext>
            </a:extLst>
          </p:cNvPr>
          <p:cNvSpPr txBox="1"/>
          <p:nvPr/>
        </p:nvSpPr>
        <p:spPr>
          <a:xfrm>
            <a:off x="283017" y="2788623"/>
            <a:ext cx="2484687" cy="369332"/>
          </a:xfrm>
          <a:prstGeom prst="rect">
            <a:avLst/>
          </a:prstGeom>
          <a:noFill/>
        </p:spPr>
        <p:txBody>
          <a:bodyPr wrap="square" rtlCol="0">
            <a:spAutoFit/>
          </a:bodyPr>
          <a:lstStyle/>
          <a:p>
            <a:pPr algn="ctr"/>
            <a:r>
              <a:rPr kumimoji="1" lang="ja-JP" altLang="en-US" dirty="0"/>
              <a:t>（消費側設備を除外）</a:t>
            </a:r>
            <a:endParaRPr kumimoji="1" lang="en-US" altLang="ja-JP" dirty="0"/>
          </a:p>
        </p:txBody>
      </p:sp>
      <p:cxnSp>
        <p:nvCxnSpPr>
          <p:cNvPr id="131" name="直線コネクタ 130">
            <a:extLst>
              <a:ext uri="{FF2B5EF4-FFF2-40B4-BE49-F238E27FC236}">
                <a16:creationId xmlns:a16="http://schemas.microsoft.com/office/drawing/2014/main" id="{4926B39D-9A7D-59D5-3CF3-9437D4FB6BD3}"/>
              </a:ext>
            </a:extLst>
          </p:cNvPr>
          <p:cNvCxnSpPr>
            <a:cxnSpLocks/>
            <a:stCxn id="43" idx="0"/>
            <a:endCxn id="119" idx="1"/>
          </p:cNvCxnSpPr>
          <p:nvPr/>
        </p:nvCxnSpPr>
        <p:spPr>
          <a:xfrm flipV="1">
            <a:off x="6091774" y="2286936"/>
            <a:ext cx="1329928" cy="3237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2" name="テキスト ボックス 131">
            <a:extLst>
              <a:ext uri="{FF2B5EF4-FFF2-40B4-BE49-F238E27FC236}">
                <a16:creationId xmlns:a16="http://schemas.microsoft.com/office/drawing/2014/main" id="{60AF51C5-1613-9807-AD73-496C8A23B5FC}"/>
              </a:ext>
            </a:extLst>
          </p:cNvPr>
          <p:cNvSpPr txBox="1"/>
          <p:nvPr/>
        </p:nvSpPr>
        <p:spPr>
          <a:xfrm>
            <a:off x="6427471" y="5638703"/>
            <a:ext cx="680655" cy="369332"/>
          </a:xfrm>
          <a:prstGeom prst="rect">
            <a:avLst/>
          </a:prstGeom>
          <a:noFill/>
        </p:spPr>
        <p:txBody>
          <a:bodyPr wrap="square" rtlCol="0">
            <a:spAutoFit/>
          </a:bodyPr>
          <a:lstStyle/>
          <a:p>
            <a:pPr algn="ctr"/>
            <a:r>
              <a:rPr lang="en-US" altLang="ja-JP" dirty="0"/>
              <a:t>3</a:t>
            </a:r>
            <a:r>
              <a:rPr kumimoji="1" lang="en-US" altLang="ja-JP" dirty="0"/>
              <a:t>m</a:t>
            </a:r>
          </a:p>
        </p:txBody>
      </p:sp>
      <p:sp>
        <p:nvSpPr>
          <p:cNvPr id="133" name="左中かっこ 132">
            <a:extLst>
              <a:ext uri="{FF2B5EF4-FFF2-40B4-BE49-F238E27FC236}">
                <a16:creationId xmlns:a16="http://schemas.microsoft.com/office/drawing/2014/main" id="{A4E61BFA-81FC-71BB-05C0-336FA325608F}"/>
              </a:ext>
            </a:extLst>
          </p:cNvPr>
          <p:cNvSpPr/>
          <p:nvPr/>
        </p:nvSpPr>
        <p:spPr>
          <a:xfrm rot="16200000">
            <a:off x="6680311" y="5080555"/>
            <a:ext cx="149188" cy="833406"/>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A80EDEA-A07D-7F3E-A3BF-95E51FC83F9F}"/>
              </a:ext>
            </a:extLst>
          </p:cNvPr>
          <p:cNvSpPr txBox="1"/>
          <p:nvPr/>
        </p:nvSpPr>
        <p:spPr>
          <a:xfrm>
            <a:off x="7855965" y="3836895"/>
            <a:ext cx="3657599" cy="646331"/>
          </a:xfrm>
          <a:prstGeom prst="rect">
            <a:avLst/>
          </a:prstGeom>
          <a:noFill/>
        </p:spPr>
        <p:txBody>
          <a:bodyPr wrap="square" rtlCol="0">
            <a:spAutoFit/>
          </a:bodyPr>
          <a:lstStyle/>
          <a:p>
            <a:r>
              <a:rPr kumimoji="1" lang="en-US" altLang="ja-JP" dirty="0"/>
              <a:t>MH</a:t>
            </a:r>
            <a:r>
              <a:rPr kumimoji="1" lang="ja-JP" altLang="en-US" dirty="0"/>
              <a:t>タンク</a:t>
            </a:r>
            <a:r>
              <a:rPr lang="ja-JP" altLang="en-US" dirty="0"/>
              <a:t>：</a:t>
            </a:r>
            <a:endParaRPr lang="en-US" altLang="ja-JP" dirty="0"/>
          </a:p>
          <a:p>
            <a:r>
              <a:rPr lang="en-US" altLang="ja-JP" dirty="0"/>
              <a:t>10</a:t>
            </a:r>
            <a:r>
              <a:rPr kumimoji="1" lang="en-US" altLang="ja-JP" dirty="0"/>
              <a:t>0N</a:t>
            </a:r>
            <a:r>
              <a:rPr kumimoji="1" lang="en-US" altLang="ja-JP" sz="1800" dirty="0"/>
              <a:t>m</a:t>
            </a:r>
            <a:r>
              <a:rPr kumimoji="1" lang="en-US" altLang="ja-JP" sz="1800" baseline="30000" dirty="0"/>
              <a:t>3</a:t>
            </a:r>
            <a:r>
              <a:rPr lang="ja-JP" altLang="en-US" dirty="0"/>
              <a:t>、</a:t>
            </a:r>
            <a:r>
              <a:rPr kumimoji="1" lang="en-US" altLang="ja-JP" sz="1800" dirty="0"/>
              <a:t>W 0.5m×D 0.75m</a:t>
            </a:r>
          </a:p>
        </p:txBody>
      </p:sp>
      <p:cxnSp>
        <p:nvCxnSpPr>
          <p:cNvPr id="12" name="直線コネクタ 11">
            <a:extLst>
              <a:ext uri="{FF2B5EF4-FFF2-40B4-BE49-F238E27FC236}">
                <a16:creationId xmlns:a16="http://schemas.microsoft.com/office/drawing/2014/main" id="{7E3695A2-5185-D092-D8E6-7C0605B5B65B}"/>
              </a:ext>
            </a:extLst>
          </p:cNvPr>
          <p:cNvCxnSpPr>
            <a:cxnSpLocks/>
            <a:endCxn id="11" idx="1"/>
          </p:cNvCxnSpPr>
          <p:nvPr/>
        </p:nvCxnSpPr>
        <p:spPr>
          <a:xfrm flipV="1">
            <a:off x="6995425" y="4160061"/>
            <a:ext cx="860540" cy="2805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E824FFE-247D-7FE6-E527-365ADD39E875}"/>
              </a:ext>
            </a:extLst>
          </p:cNvPr>
          <p:cNvSpPr txBox="1"/>
          <p:nvPr/>
        </p:nvSpPr>
        <p:spPr>
          <a:xfrm>
            <a:off x="7577154" y="4737594"/>
            <a:ext cx="511386" cy="369332"/>
          </a:xfrm>
          <a:prstGeom prst="rect">
            <a:avLst/>
          </a:prstGeom>
          <a:noFill/>
        </p:spPr>
        <p:txBody>
          <a:bodyPr wrap="square" rtlCol="0">
            <a:spAutoFit/>
          </a:bodyPr>
          <a:lstStyle/>
          <a:p>
            <a:pPr algn="ctr"/>
            <a:r>
              <a:rPr lang="en-US" altLang="ja-JP" dirty="0"/>
              <a:t>3</a:t>
            </a:r>
            <a:r>
              <a:rPr kumimoji="1" lang="en-US" altLang="ja-JP" dirty="0"/>
              <a:t>m</a:t>
            </a:r>
          </a:p>
        </p:txBody>
      </p:sp>
      <p:sp>
        <p:nvSpPr>
          <p:cNvPr id="19" name="左中かっこ 18">
            <a:extLst>
              <a:ext uri="{FF2B5EF4-FFF2-40B4-BE49-F238E27FC236}">
                <a16:creationId xmlns:a16="http://schemas.microsoft.com/office/drawing/2014/main" id="{7E4DDEB8-5F7D-B873-5FEF-1111FE05C31D}"/>
              </a:ext>
            </a:extLst>
          </p:cNvPr>
          <p:cNvSpPr/>
          <p:nvPr/>
        </p:nvSpPr>
        <p:spPr>
          <a:xfrm rot="10800000">
            <a:off x="7367109" y="4440646"/>
            <a:ext cx="161701" cy="931504"/>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4EE6B851-E3B2-5F11-B44D-832767BFFAC2}"/>
              </a:ext>
            </a:extLst>
          </p:cNvPr>
          <p:cNvSpPr/>
          <p:nvPr/>
        </p:nvSpPr>
        <p:spPr>
          <a:xfrm>
            <a:off x="6795454" y="4407035"/>
            <a:ext cx="387203" cy="315098"/>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endParaRPr>
          </a:p>
        </p:txBody>
      </p:sp>
      <p:sp>
        <p:nvSpPr>
          <p:cNvPr id="32" name="四角形: 角を丸くする 31">
            <a:extLst>
              <a:ext uri="{FF2B5EF4-FFF2-40B4-BE49-F238E27FC236}">
                <a16:creationId xmlns:a16="http://schemas.microsoft.com/office/drawing/2014/main" id="{9E6118ED-F28D-13F9-FCB8-53DE21937994}"/>
              </a:ext>
            </a:extLst>
          </p:cNvPr>
          <p:cNvSpPr/>
          <p:nvPr/>
        </p:nvSpPr>
        <p:spPr>
          <a:xfrm>
            <a:off x="6795454" y="4765801"/>
            <a:ext cx="387203" cy="315098"/>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endParaRPr>
          </a:p>
        </p:txBody>
      </p:sp>
      <p:sp>
        <p:nvSpPr>
          <p:cNvPr id="33" name="四角形: 角を丸くする 32">
            <a:extLst>
              <a:ext uri="{FF2B5EF4-FFF2-40B4-BE49-F238E27FC236}">
                <a16:creationId xmlns:a16="http://schemas.microsoft.com/office/drawing/2014/main" id="{7A08AAC4-1027-A6FB-4138-4616C040DEED}"/>
              </a:ext>
            </a:extLst>
          </p:cNvPr>
          <p:cNvSpPr/>
          <p:nvPr/>
        </p:nvSpPr>
        <p:spPr>
          <a:xfrm>
            <a:off x="6795454" y="5134518"/>
            <a:ext cx="387203" cy="315098"/>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endParaRPr>
          </a:p>
        </p:txBody>
      </p:sp>
      <p:sp>
        <p:nvSpPr>
          <p:cNvPr id="5" name="四角形: 角を丸くする 4">
            <a:extLst>
              <a:ext uri="{FF2B5EF4-FFF2-40B4-BE49-F238E27FC236}">
                <a16:creationId xmlns:a16="http://schemas.microsoft.com/office/drawing/2014/main" id="{D2666A80-6D25-DB8A-86AB-38B9CDAAC5EC}"/>
              </a:ext>
            </a:extLst>
          </p:cNvPr>
          <p:cNvSpPr/>
          <p:nvPr/>
        </p:nvSpPr>
        <p:spPr>
          <a:xfrm>
            <a:off x="8566346" y="5063456"/>
            <a:ext cx="1701795" cy="4690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消費側設備</a:t>
            </a:r>
            <a:endParaRPr kumimoji="1" lang="ja-JP" altLang="en-US" sz="1600" dirty="0">
              <a:solidFill>
                <a:schemeClr val="tx1"/>
              </a:solidFill>
            </a:endParaRPr>
          </a:p>
        </p:txBody>
      </p:sp>
      <p:sp>
        <p:nvSpPr>
          <p:cNvPr id="7" name="タイトル 3">
            <a:extLst>
              <a:ext uri="{FF2B5EF4-FFF2-40B4-BE49-F238E27FC236}">
                <a16:creationId xmlns:a16="http://schemas.microsoft.com/office/drawing/2014/main" id="{515885A4-3E2A-99CB-785D-946C12E3EBF3}"/>
              </a:ext>
            </a:extLst>
          </p:cNvPr>
          <p:cNvSpPr txBox="1">
            <a:spLocks/>
          </p:cNvSpPr>
          <p:nvPr/>
        </p:nvSpPr>
        <p:spPr>
          <a:xfrm>
            <a:off x="1684580" y="313356"/>
            <a:ext cx="2956254" cy="2147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　＞　</a:t>
            </a:r>
            <a:r>
              <a:rPr lang="en-US" altLang="ja-JP" sz="1600" dirty="0"/>
              <a:t>0.5MW</a:t>
            </a:r>
            <a:endParaRPr lang="ja-JP" altLang="en-US" sz="1600" dirty="0"/>
          </a:p>
        </p:txBody>
      </p:sp>
    </p:spTree>
    <p:extLst>
      <p:ext uri="{BB962C8B-B14F-4D97-AF65-F5344CB8AC3E}">
        <p14:creationId xmlns:p14="http://schemas.microsoft.com/office/powerpoint/2010/main" val="3413150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38</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477353"/>
            <a:ext cx="9874329" cy="647244"/>
          </a:xfrm>
        </p:spPr>
        <p:txBody>
          <a:bodyPr/>
          <a:lstStyle/>
          <a:p>
            <a:r>
              <a:rPr kumimoji="1" lang="ja-JP" altLang="en-US" sz="3600" dirty="0"/>
              <a:t>ワンパック</a:t>
            </a:r>
            <a:r>
              <a:rPr kumimoji="1" lang="en-US" altLang="ja-JP" sz="3600" dirty="0"/>
              <a:t>P2G</a:t>
            </a:r>
            <a:r>
              <a:rPr kumimoji="1" lang="ja-JP" altLang="en-US" sz="3600" dirty="0"/>
              <a:t>システム配置例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62" name="正方形/長方形 161">
            <a:extLst>
              <a:ext uri="{FF2B5EF4-FFF2-40B4-BE49-F238E27FC236}">
                <a16:creationId xmlns:a16="http://schemas.microsoft.com/office/drawing/2014/main" id="{9ED2BCA2-583F-B19A-A71A-BE4EC01329EB}"/>
              </a:ext>
            </a:extLst>
          </p:cNvPr>
          <p:cNvSpPr/>
          <p:nvPr/>
        </p:nvSpPr>
        <p:spPr>
          <a:xfrm>
            <a:off x="4153380" y="1285153"/>
            <a:ext cx="3512383" cy="432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四角形: 角を丸くする 164">
            <a:extLst>
              <a:ext uri="{FF2B5EF4-FFF2-40B4-BE49-F238E27FC236}">
                <a16:creationId xmlns:a16="http://schemas.microsoft.com/office/drawing/2014/main" id="{0002B57C-010B-8524-D7CB-AB0E8AA8B4B4}"/>
              </a:ext>
            </a:extLst>
          </p:cNvPr>
          <p:cNvSpPr/>
          <p:nvPr/>
        </p:nvSpPr>
        <p:spPr>
          <a:xfrm rot="5400000">
            <a:off x="2776834" y="3025125"/>
            <a:ext cx="3844581" cy="8494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1600" dirty="0">
                <a:solidFill>
                  <a:schemeClr val="tx1"/>
                </a:solidFill>
              </a:rPr>
              <a:t>基本</a:t>
            </a:r>
            <a:endParaRPr kumimoji="1" lang="ja-JP" altLang="en-US" sz="1600" dirty="0">
              <a:solidFill>
                <a:schemeClr val="tx1"/>
              </a:solidFill>
            </a:endParaRPr>
          </a:p>
        </p:txBody>
      </p:sp>
      <p:sp>
        <p:nvSpPr>
          <p:cNvPr id="167" name="四角形: 角を丸くする 166">
            <a:extLst>
              <a:ext uri="{FF2B5EF4-FFF2-40B4-BE49-F238E27FC236}">
                <a16:creationId xmlns:a16="http://schemas.microsoft.com/office/drawing/2014/main" id="{0A4F0790-95E8-CF85-203F-F1ED76F6C143}"/>
              </a:ext>
            </a:extLst>
          </p:cNvPr>
          <p:cNvSpPr/>
          <p:nvPr/>
        </p:nvSpPr>
        <p:spPr>
          <a:xfrm>
            <a:off x="5439135" y="3429000"/>
            <a:ext cx="681272" cy="19431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補機</a:t>
            </a:r>
            <a:endParaRPr kumimoji="1" lang="ja-JP" altLang="en-US" sz="1600" dirty="0">
              <a:solidFill>
                <a:schemeClr val="tx1"/>
              </a:solidFill>
            </a:endParaRPr>
          </a:p>
        </p:txBody>
      </p:sp>
      <p:sp>
        <p:nvSpPr>
          <p:cNvPr id="170" name="四角形: 角を丸くする 169">
            <a:extLst>
              <a:ext uri="{FF2B5EF4-FFF2-40B4-BE49-F238E27FC236}">
                <a16:creationId xmlns:a16="http://schemas.microsoft.com/office/drawing/2014/main" id="{ADE4340E-086C-344F-1D6E-DE2E30566A8C}"/>
              </a:ext>
            </a:extLst>
          </p:cNvPr>
          <p:cNvSpPr/>
          <p:nvPr/>
        </p:nvSpPr>
        <p:spPr>
          <a:xfrm rot="5400000">
            <a:off x="5459345" y="1557168"/>
            <a:ext cx="740465" cy="681271"/>
          </a:xfrm>
          <a:prstGeom prst="roundRect">
            <a:avLst>
              <a:gd name="adj" fmla="val 345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600" dirty="0">
                <a:solidFill>
                  <a:schemeClr val="tx1"/>
                </a:solidFill>
              </a:rPr>
              <a:t>除湿</a:t>
            </a:r>
          </a:p>
        </p:txBody>
      </p:sp>
      <p:sp>
        <p:nvSpPr>
          <p:cNvPr id="186" name="テキスト ボックス 185">
            <a:extLst>
              <a:ext uri="{FF2B5EF4-FFF2-40B4-BE49-F238E27FC236}">
                <a16:creationId xmlns:a16="http://schemas.microsoft.com/office/drawing/2014/main" id="{01C24203-510C-F4EE-8FB4-DAA9ED35E53E}"/>
              </a:ext>
            </a:extLst>
          </p:cNvPr>
          <p:cNvSpPr txBox="1"/>
          <p:nvPr/>
        </p:nvSpPr>
        <p:spPr>
          <a:xfrm>
            <a:off x="479220" y="2425977"/>
            <a:ext cx="2092281" cy="369332"/>
          </a:xfrm>
          <a:prstGeom prst="rect">
            <a:avLst/>
          </a:prstGeom>
          <a:noFill/>
        </p:spPr>
        <p:txBody>
          <a:bodyPr wrap="square" rtlCol="0">
            <a:spAutoFit/>
          </a:bodyPr>
          <a:lstStyle/>
          <a:p>
            <a:pPr algn="ctr"/>
            <a:r>
              <a:rPr kumimoji="1" lang="en-US" altLang="ja-JP" dirty="0"/>
              <a:t>W11m×D14.7m</a:t>
            </a:r>
          </a:p>
        </p:txBody>
      </p:sp>
      <p:sp>
        <p:nvSpPr>
          <p:cNvPr id="15" name="テキスト ボックス 14">
            <a:extLst>
              <a:ext uri="{FF2B5EF4-FFF2-40B4-BE49-F238E27FC236}">
                <a16:creationId xmlns:a16="http://schemas.microsoft.com/office/drawing/2014/main" id="{1E7D031F-167B-A624-A19A-AD838D2E2A69}"/>
              </a:ext>
            </a:extLst>
          </p:cNvPr>
          <p:cNvSpPr txBox="1"/>
          <p:nvPr/>
        </p:nvSpPr>
        <p:spPr>
          <a:xfrm>
            <a:off x="466440" y="2029745"/>
            <a:ext cx="2117840" cy="369332"/>
          </a:xfrm>
          <a:prstGeom prst="rect">
            <a:avLst/>
          </a:prstGeom>
          <a:noFill/>
        </p:spPr>
        <p:txBody>
          <a:bodyPr wrap="square" rtlCol="0">
            <a:spAutoFit/>
          </a:bodyPr>
          <a:lstStyle/>
          <a:p>
            <a:pPr algn="ctr"/>
            <a:r>
              <a:rPr kumimoji="1" lang="ja-JP" altLang="en-US" dirty="0"/>
              <a:t>（配置イメージ）</a:t>
            </a:r>
            <a:endParaRPr kumimoji="1" lang="en-US" altLang="ja-JP" dirty="0"/>
          </a:p>
        </p:txBody>
      </p:sp>
      <p:sp>
        <p:nvSpPr>
          <p:cNvPr id="22" name="テキスト ボックス 21">
            <a:extLst>
              <a:ext uri="{FF2B5EF4-FFF2-40B4-BE49-F238E27FC236}">
                <a16:creationId xmlns:a16="http://schemas.microsoft.com/office/drawing/2014/main" id="{527D40A6-127F-7A0E-9A22-53887E05B670}"/>
              </a:ext>
            </a:extLst>
          </p:cNvPr>
          <p:cNvSpPr txBox="1"/>
          <p:nvPr/>
        </p:nvSpPr>
        <p:spPr>
          <a:xfrm>
            <a:off x="3226070" y="3244334"/>
            <a:ext cx="905952" cy="369332"/>
          </a:xfrm>
          <a:prstGeom prst="rect">
            <a:avLst/>
          </a:prstGeom>
          <a:noFill/>
        </p:spPr>
        <p:txBody>
          <a:bodyPr wrap="square" rtlCol="0">
            <a:spAutoFit/>
          </a:bodyPr>
          <a:lstStyle/>
          <a:p>
            <a:pPr algn="ctr"/>
            <a:r>
              <a:rPr kumimoji="1" lang="en-US" altLang="ja-JP" dirty="0"/>
              <a:t>12.2m</a:t>
            </a:r>
          </a:p>
        </p:txBody>
      </p:sp>
      <p:sp>
        <p:nvSpPr>
          <p:cNvPr id="23" name="テキスト ボックス 22">
            <a:extLst>
              <a:ext uri="{FF2B5EF4-FFF2-40B4-BE49-F238E27FC236}">
                <a16:creationId xmlns:a16="http://schemas.microsoft.com/office/drawing/2014/main" id="{0A8B68E0-59DA-849E-3DDB-12D67AF6A156}"/>
              </a:ext>
            </a:extLst>
          </p:cNvPr>
          <p:cNvSpPr txBox="1"/>
          <p:nvPr/>
        </p:nvSpPr>
        <p:spPr>
          <a:xfrm>
            <a:off x="4302567" y="5645624"/>
            <a:ext cx="823593" cy="335756"/>
          </a:xfrm>
          <a:prstGeom prst="rect">
            <a:avLst/>
          </a:prstGeom>
          <a:noFill/>
        </p:spPr>
        <p:txBody>
          <a:bodyPr wrap="square" rtlCol="0">
            <a:spAutoFit/>
          </a:bodyPr>
          <a:lstStyle/>
          <a:p>
            <a:pPr algn="ctr"/>
            <a:r>
              <a:rPr kumimoji="1" lang="en-US" altLang="ja-JP" dirty="0"/>
              <a:t>2.5m</a:t>
            </a:r>
          </a:p>
        </p:txBody>
      </p:sp>
      <p:sp>
        <p:nvSpPr>
          <p:cNvPr id="24" name="テキスト ボックス 23">
            <a:extLst>
              <a:ext uri="{FF2B5EF4-FFF2-40B4-BE49-F238E27FC236}">
                <a16:creationId xmlns:a16="http://schemas.microsoft.com/office/drawing/2014/main" id="{39839EDF-124A-E211-0206-E817A1A87412}"/>
              </a:ext>
            </a:extLst>
          </p:cNvPr>
          <p:cNvSpPr txBox="1"/>
          <p:nvPr/>
        </p:nvSpPr>
        <p:spPr>
          <a:xfrm>
            <a:off x="4640834" y="4223304"/>
            <a:ext cx="823593" cy="369332"/>
          </a:xfrm>
          <a:prstGeom prst="rect">
            <a:avLst/>
          </a:prstGeom>
          <a:noFill/>
        </p:spPr>
        <p:txBody>
          <a:bodyPr wrap="square" rtlCol="0">
            <a:spAutoFit/>
          </a:bodyPr>
          <a:lstStyle/>
          <a:p>
            <a:pPr algn="ctr"/>
            <a:r>
              <a:rPr lang="en-US" altLang="ja-JP" dirty="0"/>
              <a:t>6</a:t>
            </a:r>
            <a:r>
              <a:rPr kumimoji="1" lang="en-US" altLang="ja-JP" dirty="0"/>
              <a:t>.1m</a:t>
            </a:r>
          </a:p>
        </p:txBody>
      </p:sp>
      <p:sp>
        <p:nvSpPr>
          <p:cNvPr id="25" name="テキスト ボックス 24">
            <a:extLst>
              <a:ext uri="{FF2B5EF4-FFF2-40B4-BE49-F238E27FC236}">
                <a16:creationId xmlns:a16="http://schemas.microsoft.com/office/drawing/2014/main" id="{B260592A-0BC9-183A-DEA3-561DA142270D}"/>
              </a:ext>
            </a:extLst>
          </p:cNvPr>
          <p:cNvSpPr txBox="1"/>
          <p:nvPr/>
        </p:nvSpPr>
        <p:spPr>
          <a:xfrm>
            <a:off x="5393217" y="5645624"/>
            <a:ext cx="823593" cy="335756"/>
          </a:xfrm>
          <a:prstGeom prst="rect">
            <a:avLst/>
          </a:prstGeom>
          <a:noFill/>
        </p:spPr>
        <p:txBody>
          <a:bodyPr wrap="square" rtlCol="0">
            <a:spAutoFit/>
          </a:bodyPr>
          <a:lstStyle/>
          <a:p>
            <a:pPr algn="ctr"/>
            <a:r>
              <a:rPr kumimoji="1" lang="en-US" altLang="ja-JP" dirty="0"/>
              <a:t>2.5m</a:t>
            </a:r>
          </a:p>
        </p:txBody>
      </p:sp>
      <p:sp>
        <p:nvSpPr>
          <p:cNvPr id="43" name="四角形: 角を丸くする 42">
            <a:extLst>
              <a:ext uri="{FF2B5EF4-FFF2-40B4-BE49-F238E27FC236}">
                <a16:creationId xmlns:a16="http://schemas.microsoft.com/office/drawing/2014/main" id="{A7A3DE46-53D2-68E3-7980-8D1D965CEFFA}"/>
              </a:ext>
            </a:extLst>
          </p:cNvPr>
          <p:cNvSpPr/>
          <p:nvPr/>
        </p:nvSpPr>
        <p:spPr>
          <a:xfrm rot="5400000">
            <a:off x="5520975" y="2321325"/>
            <a:ext cx="562975" cy="578636"/>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050" dirty="0">
                <a:solidFill>
                  <a:schemeClr val="tx1"/>
                </a:solidFill>
              </a:rPr>
              <a:t>ホルダ</a:t>
            </a:r>
          </a:p>
        </p:txBody>
      </p:sp>
      <p:cxnSp>
        <p:nvCxnSpPr>
          <p:cNvPr id="78" name="コネクタ: カギ線 77">
            <a:extLst>
              <a:ext uri="{FF2B5EF4-FFF2-40B4-BE49-F238E27FC236}">
                <a16:creationId xmlns:a16="http://schemas.microsoft.com/office/drawing/2014/main" id="{C8B188E2-C68A-A3B9-7AB4-84E36FB7068B}"/>
              </a:ext>
            </a:extLst>
          </p:cNvPr>
          <p:cNvCxnSpPr>
            <a:cxnSpLocks/>
            <a:stCxn id="43" idx="0"/>
            <a:endCxn id="5" idx="2"/>
          </p:cNvCxnSpPr>
          <p:nvPr/>
        </p:nvCxnSpPr>
        <p:spPr>
          <a:xfrm flipV="1">
            <a:off x="6091781" y="2056672"/>
            <a:ext cx="405499" cy="5539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7D62DC4D-9710-4DDC-2EF7-235A884DCDB5}"/>
              </a:ext>
            </a:extLst>
          </p:cNvPr>
          <p:cNvCxnSpPr>
            <a:cxnSpLocks/>
            <a:stCxn id="165" idx="0"/>
            <a:endCxn id="170" idx="2"/>
          </p:cNvCxnSpPr>
          <p:nvPr/>
        </p:nvCxnSpPr>
        <p:spPr>
          <a:xfrm flipV="1">
            <a:off x="5123860" y="1897804"/>
            <a:ext cx="365082" cy="1552057"/>
          </a:xfrm>
          <a:prstGeom prst="bentConnector5">
            <a:avLst>
              <a:gd name="adj1" fmla="val 50093"/>
              <a:gd name="adj2" fmla="val 52709"/>
              <a:gd name="adj3" fmla="val 499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096291F2-5EDF-0CEF-4FCF-C4CBF59CC266}"/>
              </a:ext>
            </a:extLst>
          </p:cNvPr>
          <p:cNvCxnSpPr/>
          <p:nvPr/>
        </p:nvCxnSpPr>
        <p:spPr>
          <a:xfrm flipH="1">
            <a:off x="5123860" y="4968240"/>
            <a:ext cx="315275"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0" name="左中かっこ 99">
            <a:extLst>
              <a:ext uri="{FF2B5EF4-FFF2-40B4-BE49-F238E27FC236}">
                <a16:creationId xmlns:a16="http://schemas.microsoft.com/office/drawing/2014/main" id="{FD328627-7B8E-740F-57CA-4E2AD4C4DBF4}"/>
              </a:ext>
            </a:extLst>
          </p:cNvPr>
          <p:cNvSpPr/>
          <p:nvPr/>
        </p:nvSpPr>
        <p:spPr>
          <a:xfrm>
            <a:off x="4024833" y="1558049"/>
            <a:ext cx="85830" cy="3844582"/>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1" name="左中かっこ 100">
            <a:extLst>
              <a:ext uri="{FF2B5EF4-FFF2-40B4-BE49-F238E27FC236}">
                <a16:creationId xmlns:a16="http://schemas.microsoft.com/office/drawing/2014/main" id="{DFDE96F0-8648-636A-160F-FBAA508AAA06}"/>
              </a:ext>
            </a:extLst>
          </p:cNvPr>
          <p:cNvSpPr/>
          <p:nvPr/>
        </p:nvSpPr>
        <p:spPr>
          <a:xfrm rot="16200000">
            <a:off x="4606124" y="5096642"/>
            <a:ext cx="169400" cy="78101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3" name="左中かっこ 102">
            <a:extLst>
              <a:ext uri="{FF2B5EF4-FFF2-40B4-BE49-F238E27FC236}">
                <a16:creationId xmlns:a16="http://schemas.microsoft.com/office/drawing/2014/main" id="{52BB6865-32F6-2DF4-35EE-41582DC7927E}"/>
              </a:ext>
            </a:extLst>
          </p:cNvPr>
          <p:cNvSpPr/>
          <p:nvPr/>
        </p:nvSpPr>
        <p:spPr>
          <a:xfrm rot="16200000">
            <a:off x="5709444" y="5148219"/>
            <a:ext cx="169400" cy="710017"/>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 name="コネクタ: カギ線 107">
            <a:extLst>
              <a:ext uri="{FF2B5EF4-FFF2-40B4-BE49-F238E27FC236}">
                <a16:creationId xmlns:a16="http://schemas.microsoft.com/office/drawing/2014/main" id="{FCAA6B04-24B1-7352-CAB0-6D493B5B213A}"/>
              </a:ext>
            </a:extLst>
          </p:cNvPr>
          <p:cNvCxnSpPr>
            <a:cxnSpLocks/>
            <a:endCxn id="165" idx="1"/>
          </p:cNvCxnSpPr>
          <p:nvPr/>
        </p:nvCxnSpPr>
        <p:spPr>
          <a:xfrm>
            <a:off x="3140237" y="1342044"/>
            <a:ext cx="1558888" cy="185526"/>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B8ECED63-8906-D938-AC25-DCA5B065B07D}"/>
              </a:ext>
            </a:extLst>
          </p:cNvPr>
          <p:cNvGrpSpPr/>
          <p:nvPr/>
        </p:nvGrpSpPr>
        <p:grpSpPr>
          <a:xfrm>
            <a:off x="5108238" y="2890201"/>
            <a:ext cx="424710" cy="424710"/>
            <a:chOff x="6565934" y="2037081"/>
            <a:chExt cx="424710" cy="424710"/>
          </a:xfrm>
        </p:grpSpPr>
        <p:sp>
          <p:nvSpPr>
            <p:cNvPr id="113" name="楕円 112">
              <a:extLst>
                <a:ext uri="{FF2B5EF4-FFF2-40B4-BE49-F238E27FC236}">
                  <a16:creationId xmlns:a16="http://schemas.microsoft.com/office/drawing/2014/main" id="{0CEEAD37-580A-56A9-74B0-2C9906ADE013}"/>
                </a:ext>
              </a:extLst>
            </p:cNvPr>
            <p:cNvSpPr/>
            <p:nvPr/>
          </p:nvSpPr>
          <p:spPr>
            <a:xfrm>
              <a:off x="6565934" y="2037081"/>
              <a:ext cx="424710" cy="4247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a:extLst>
                <a:ext uri="{FF2B5EF4-FFF2-40B4-BE49-F238E27FC236}">
                  <a16:creationId xmlns:a16="http://schemas.microsoft.com/office/drawing/2014/main" id="{9C8E227A-BC70-8D80-7D84-1EEC19919CE5}"/>
                </a:ext>
              </a:extLst>
            </p:cNvPr>
            <p:cNvSpPr/>
            <p:nvPr/>
          </p:nvSpPr>
          <p:spPr>
            <a:xfrm>
              <a:off x="6615720" y="2086867"/>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テキスト ボックス 114">
              <a:extLst>
                <a:ext uri="{FF2B5EF4-FFF2-40B4-BE49-F238E27FC236}">
                  <a16:creationId xmlns:a16="http://schemas.microsoft.com/office/drawing/2014/main" id="{8B811AD8-7621-6AB2-81CD-ABA66BD2F198}"/>
                </a:ext>
              </a:extLst>
            </p:cNvPr>
            <p:cNvSpPr txBox="1"/>
            <p:nvPr/>
          </p:nvSpPr>
          <p:spPr>
            <a:xfrm>
              <a:off x="6592713" y="210953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pic>
        <p:nvPicPr>
          <p:cNvPr id="116" name="グラフィックス 115" descr="水 単色塗りつぶし">
            <a:extLst>
              <a:ext uri="{FF2B5EF4-FFF2-40B4-BE49-F238E27FC236}">
                <a16:creationId xmlns:a16="http://schemas.microsoft.com/office/drawing/2014/main" id="{76EF56CD-8004-8376-441D-FBF17D43BED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8024" y="5055330"/>
            <a:ext cx="282857" cy="282857"/>
          </a:xfrm>
          <a:prstGeom prst="rect">
            <a:avLst/>
          </a:prstGeom>
        </p:spPr>
      </p:pic>
      <p:pic>
        <p:nvPicPr>
          <p:cNvPr id="117" name="グラフィックス 116" descr="稲妻 単色塗りつぶし">
            <a:extLst>
              <a:ext uri="{FF2B5EF4-FFF2-40B4-BE49-F238E27FC236}">
                <a16:creationId xmlns:a16="http://schemas.microsoft.com/office/drawing/2014/main" id="{F439AA7A-6F77-1449-5FBD-2850325E9C3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99728" y="1428598"/>
            <a:ext cx="364600" cy="364600"/>
          </a:xfrm>
          <a:prstGeom prst="rect">
            <a:avLst/>
          </a:prstGeom>
        </p:spPr>
      </p:pic>
      <p:sp>
        <p:nvSpPr>
          <p:cNvPr id="5" name="楕円 4">
            <a:extLst>
              <a:ext uri="{FF2B5EF4-FFF2-40B4-BE49-F238E27FC236}">
                <a16:creationId xmlns:a16="http://schemas.microsoft.com/office/drawing/2014/main" id="{A144C646-249B-2C36-4530-B05EE2BE6349}"/>
              </a:ext>
            </a:extLst>
          </p:cNvPr>
          <p:cNvSpPr/>
          <p:nvPr/>
        </p:nvSpPr>
        <p:spPr>
          <a:xfrm>
            <a:off x="6497280" y="1537293"/>
            <a:ext cx="967921" cy="10387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中かっこ 12">
            <a:extLst>
              <a:ext uri="{FF2B5EF4-FFF2-40B4-BE49-F238E27FC236}">
                <a16:creationId xmlns:a16="http://schemas.microsoft.com/office/drawing/2014/main" id="{4A25626F-A867-1E5A-7DD9-5E2118C74EF3}"/>
              </a:ext>
            </a:extLst>
          </p:cNvPr>
          <p:cNvSpPr/>
          <p:nvPr/>
        </p:nvSpPr>
        <p:spPr>
          <a:xfrm rot="10800000">
            <a:off x="7750379" y="1439039"/>
            <a:ext cx="213903" cy="2515426"/>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F7E58E6-F4D9-781C-4A0F-56445CAE8433}"/>
              </a:ext>
            </a:extLst>
          </p:cNvPr>
          <p:cNvSpPr txBox="1"/>
          <p:nvPr/>
        </p:nvSpPr>
        <p:spPr>
          <a:xfrm>
            <a:off x="8035554" y="1225382"/>
            <a:ext cx="2347004" cy="646331"/>
          </a:xfrm>
          <a:prstGeom prst="rect">
            <a:avLst/>
          </a:prstGeom>
          <a:noFill/>
        </p:spPr>
        <p:txBody>
          <a:bodyPr wrap="square" rtlCol="0">
            <a:spAutoFit/>
          </a:bodyPr>
          <a:lstStyle/>
          <a:p>
            <a:r>
              <a:rPr kumimoji="1" lang="ja-JP" altLang="en-US" dirty="0"/>
              <a:t>水素低圧タンク</a:t>
            </a:r>
            <a:r>
              <a:rPr lang="ja-JP" altLang="en-US" dirty="0"/>
              <a:t>：</a:t>
            </a:r>
            <a:endParaRPr lang="en-US" altLang="ja-JP" dirty="0"/>
          </a:p>
          <a:p>
            <a:r>
              <a:rPr lang="en-US" altLang="ja-JP" sz="1800" dirty="0"/>
              <a:t>1,10</a:t>
            </a:r>
            <a:r>
              <a:rPr kumimoji="1" lang="en-US" altLang="ja-JP" sz="1800" dirty="0"/>
              <a:t>0Nm</a:t>
            </a:r>
            <a:r>
              <a:rPr kumimoji="1" lang="en-US" altLang="ja-JP" sz="1800" baseline="30000" dirty="0"/>
              <a:t>3</a:t>
            </a:r>
            <a:r>
              <a:rPr lang="ja-JP" altLang="en-US" dirty="0"/>
              <a:t>、</a:t>
            </a:r>
            <a:r>
              <a:rPr lang="en-US" altLang="ja-JP" dirty="0"/>
              <a:t>Φ3.5m</a:t>
            </a:r>
            <a:endParaRPr kumimoji="1" lang="en-US" altLang="ja-JP" dirty="0"/>
          </a:p>
        </p:txBody>
      </p:sp>
      <p:cxnSp>
        <p:nvCxnSpPr>
          <p:cNvPr id="19" name="直線コネクタ 18">
            <a:extLst>
              <a:ext uri="{FF2B5EF4-FFF2-40B4-BE49-F238E27FC236}">
                <a16:creationId xmlns:a16="http://schemas.microsoft.com/office/drawing/2014/main" id="{2DF13456-7CDE-D6B9-D476-73108A4A8C7A}"/>
              </a:ext>
            </a:extLst>
          </p:cNvPr>
          <p:cNvCxnSpPr>
            <a:cxnSpLocks/>
            <a:stCxn id="5" idx="6"/>
            <a:endCxn id="17" idx="1"/>
          </p:cNvCxnSpPr>
          <p:nvPr/>
        </p:nvCxnSpPr>
        <p:spPr>
          <a:xfrm flipV="1">
            <a:off x="7465201" y="1548548"/>
            <a:ext cx="570353" cy="5081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楕円 28">
            <a:extLst>
              <a:ext uri="{FF2B5EF4-FFF2-40B4-BE49-F238E27FC236}">
                <a16:creationId xmlns:a16="http://schemas.microsoft.com/office/drawing/2014/main" id="{D8FD0AED-85CB-B2A1-3AD4-A3615CA0F04D}"/>
              </a:ext>
            </a:extLst>
          </p:cNvPr>
          <p:cNvSpPr/>
          <p:nvPr/>
        </p:nvSpPr>
        <p:spPr>
          <a:xfrm>
            <a:off x="6497280" y="2844349"/>
            <a:ext cx="967921" cy="10387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AD4DEC67-4A92-E775-5512-2CB6E1D54ED5}"/>
              </a:ext>
            </a:extLst>
          </p:cNvPr>
          <p:cNvCxnSpPr>
            <a:cxnSpLocks/>
            <a:stCxn id="29" idx="5"/>
            <a:endCxn id="7" idx="1"/>
          </p:cNvCxnSpPr>
          <p:nvPr/>
        </p:nvCxnSpPr>
        <p:spPr>
          <a:xfrm>
            <a:off x="7323452" y="3730984"/>
            <a:ext cx="1357616" cy="355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D3447FFB-47AB-00FE-E2ED-A235002219DB}"/>
              </a:ext>
            </a:extLst>
          </p:cNvPr>
          <p:cNvSpPr txBox="1"/>
          <p:nvPr/>
        </p:nvSpPr>
        <p:spPr>
          <a:xfrm>
            <a:off x="7952165" y="2519600"/>
            <a:ext cx="680655" cy="369332"/>
          </a:xfrm>
          <a:prstGeom prst="rect">
            <a:avLst/>
          </a:prstGeom>
          <a:noFill/>
        </p:spPr>
        <p:txBody>
          <a:bodyPr wrap="square" rtlCol="0">
            <a:spAutoFit/>
          </a:bodyPr>
          <a:lstStyle/>
          <a:p>
            <a:pPr algn="ctr"/>
            <a:r>
              <a:rPr kumimoji="1" lang="en-US" altLang="ja-JP" dirty="0"/>
              <a:t>8m</a:t>
            </a:r>
          </a:p>
        </p:txBody>
      </p:sp>
      <p:sp>
        <p:nvSpPr>
          <p:cNvPr id="38" name="左中かっこ 37">
            <a:extLst>
              <a:ext uri="{FF2B5EF4-FFF2-40B4-BE49-F238E27FC236}">
                <a16:creationId xmlns:a16="http://schemas.microsoft.com/office/drawing/2014/main" id="{C56A4676-9C91-D0FB-D3CC-61122FD38A5B}"/>
              </a:ext>
            </a:extLst>
          </p:cNvPr>
          <p:cNvSpPr/>
          <p:nvPr/>
        </p:nvSpPr>
        <p:spPr>
          <a:xfrm rot="16200000">
            <a:off x="6906888" y="3483259"/>
            <a:ext cx="175080" cy="1117491"/>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2D83C606-DF81-259A-2509-E9183ED4A2B3}"/>
              </a:ext>
            </a:extLst>
          </p:cNvPr>
          <p:cNvSpPr txBox="1"/>
          <p:nvPr/>
        </p:nvSpPr>
        <p:spPr>
          <a:xfrm>
            <a:off x="6612417" y="4139175"/>
            <a:ext cx="823593" cy="369332"/>
          </a:xfrm>
          <a:prstGeom prst="rect">
            <a:avLst/>
          </a:prstGeom>
          <a:noFill/>
        </p:spPr>
        <p:txBody>
          <a:bodyPr wrap="square" rtlCol="0">
            <a:spAutoFit/>
          </a:bodyPr>
          <a:lstStyle/>
          <a:p>
            <a:pPr algn="ctr"/>
            <a:r>
              <a:rPr lang="en-US" altLang="ja-JP" dirty="0"/>
              <a:t>4</a:t>
            </a:r>
            <a:r>
              <a:rPr kumimoji="1" lang="en-US" altLang="ja-JP" dirty="0"/>
              <a:t>m</a:t>
            </a:r>
          </a:p>
        </p:txBody>
      </p:sp>
      <p:sp>
        <p:nvSpPr>
          <p:cNvPr id="7" name="四角形: 角を丸くする 6">
            <a:extLst>
              <a:ext uri="{FF2B5EF4-FFF2-40B4-BE49-F238E27FC236}">
                <a16:creationId xmlns:a16="http://schemas.microsoft.com/office/drawing/2014/main" id="{F09F8783-E2AB-84A4-B764-C83A1B381BCE}"/>
              </a:ext>
            </a:extLst>
          </p:cNvPr>
          <p:cNvSpPr/>
          <p:nvPr/>
        </p:nvSpPr>
        <p:spPr>
          <a:xfrm>
            <a:off x="8681068" y="3500001"/>
            <a:ext cx="1701795" cy="4690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消費側設備</a:t>
            </a:r>
            <a:endParaRPr kumimoji="1" lang="ja-JP" altLang="en-US" sz="1600" dirty="0">
              <a:solidFill>
                <a:schemeClr val="tx1"/>
              </a:solidFill>
            </a:endParaRPr>
          </a:p>
        </p:txBody>
      </p:sp>
      <p:sp>
        <p:nvSpPr>
          <p:cNvPr id="6" name="正方形/長方形 5">
            <a:extLst>
              <a:ext uri="{FF2B5EF4-FFF2-40B4-BE49-F238E27FC236}">
                <a16:creationId xmlns:a16="http://schemas.microsoft.com/office/drawing/2014/main" id="{14F4579A-9BCC-D18E-ACC6-29E9721792EC}"/>
              </a:ext>
            </a:extLst>
          </p:cNvPr>
          <p:cNvSpPr/>
          <p:nvPr/>
        </p:nvSpPr>
        <p:spPr>
          <a:xfrm>
            <a:off x="122527" y="1421464"/>
            <a:ext cx="2805666"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0.5MW/</a:t>
            </a:r>
            <a:r>
              <a:rPr lang="ja-JP" altLang="en-US" b="1" dirty="0"/>
              <a:t>低圧</a:t>
            </a:r>
            <a:r>
              <a:rPr lang="en-US" altLang="ja-JP" b="1" dirty="0"/>
              <a:t>2</a:t>
            </a:r>
            <a:r>
              <a:rPr lang="ja-JP" altLang="en-US" b="1" dirty="0"/>
              <a:t>基の場合</a:t>
            </a:r>
            <a:endParaRPr kumimoji="1" lang="ja-JP" altLang="en-US" b="1" dirty="0"/>
          </a:p>
        </p:txBody>
      </p:sp>
      <p:sp>
        <p:nvSpPr>
          <p:cNvPr id="9" name="タイトル 3">
            <a:extLst>
              <a:ext uri="{FF2B5EF4-FFF2-40B4-BE49-F238E27FC236}">
                <a16:creationId xmlns:a16="http://schemas.microsoft.com/office/drawing/2014/main" id="{50D15ED0-07D1-50AC-1323-BB5C7D663694}"/>
              </a:ext>
            </a:extLst>
          </p:cNvPr>
          <p:cNvSpPr txBox="1">
            <a:spLocks/>
          </p:cNvSpPr>
          <p:nvPr/>
        </p:nvSpPr>
        <p:spPr>
          <a:xfrm>
            <a:off x="1684580" y="313356"/>
            <a:ext cx="2956254" cy="2147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　＞　</a:t>
            </a:r>
            <a:r>
              <a:rPr lang="en-US" altLang="ja-JP" sz="1600" dirty="0"/>
              <a:t>0.5MW</a:t>
            </a:r>
            <a:endParaRPr lang="ja-JP" altLang="en-US" sz="1600" dirty="0"/>
          </a:p>
        </p:txBody>
      </p:sp>
    </p:spTree>
    <p:extLst>
      <p:ext uri="{BB962C8B-B14F-4D97-AF65-F5344CB8AC3E}">
        <p14:creationId xmlns:p14="http://schemas.microsoft.com/office/powerpoint/2010/main" val="11154652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39</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40853"/>
            <a:ext cx="9874329" cy="523572"/>
          </a:xfrm>
        </p:spPr>
        <p:txBody>
          <a:bodyPr/>
          <a:lstStyle/>
          <a:p>
            <a:r>
              <a:rPr kumimoji="1" lang="ja-JP" altLang="en-US" sz="3600" dirty="0"/>
              <a:t>ワンパック</a:t>
            </a:r>
            <a:r>
              <a:rPr kumimoji="1" lang="en-US" altLang="ja-JP" sz="3600" dirty="0"/>
              <a:t>P2G</a:t>
            </a:r>
            <a:r>
              <a:rPr kumimoji="1" lang="ja-JP" altLang="en-US" sz="3600" dirty="0"/>
              <a:t>システム配置例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86" name="テキスト ボックス 185">
            <a:extLst>
              <a:ext uri="{FF2B5EF4-FFF2-40B4-BE49-F238E27FC236}">
                <a16:creationId xmlns:a16="http://schemas.microsoft.com/office/drawing/2014/main" id="{01C24203-510C-F4EE-8FB4-DAA9ED35E53E}"/>
              </a:ext>
            </a:extLst>
          </p:cNvPr>
          <p:cNvSpPr txBox="1"/>
          <p:nvPr/>
        </p:nvSpPr>
        <p:spPr>
          <a:xfrm>
            <a:off x="479220" y="2425977"/>
            <a:ext cx="2092281" cy="369332"/>
          </a:xfrm>
          <a:prstGeom prst="rect">
            <a:avLst/>
          </a:prstGeom>
          <a:noFill/>
        </p:spPr>
        <p:txBody>
          <a:bodyPr wrap="square" rtlCol="0">
            <a:spAutoFit/>
          </a:bodyPr>
          <a:lstStyle/>
          <a:p>
            <a:pPr algn="ctr"/>
            <a:r>
              <a:rPr kumimoji="1" lang="en-US" altLang="ja-JP" dirty="0"/>
              <a:t>W20m×D14.7m</a:t>
            </a:r>
          </a:p>
        </p:txBody>
      </p:sp>
      <p:sp>
        <p:nvSpPr>
          <p:cNvPr id="15" name="テキスト ボックス 14">
            <a:extLst>
              <a:ext uri="{FF2B5EF4-FFF2-40B4-BE49-F238E27FC236}">
                <a16:creationId xmlns:a16="http://schemas.microsoft.com/office/drawing/2014/main" id="{1E7D031F-167B-A624-A19A-AD838D2E2A69}"/>
              </a:ext>
            </a:extLst>
          </p:cNvPr>
          <p:cNvSpPr txBox="1"/>
          <p:nvPr/>
        </p:nvSpPr>
        <p:spPr>
          <a:xfrm>
            <a:off x="466440" y="2029745"/>
            <a:ext cx="2117840" cy="369332"/>
          </a:xfrm>
          <a:prstGeom prst="rect">
            <a:avLst/>
          </a:prstGeom>
          <a:noFill/>
        </p:spPr>
        <p:txBody>
          <a:bodyPr wrap="square" rtlCol="0">
            <a:spAutoFit/>
          </a:bodyPr>
          <a:lstStyle/>
          <a:p>
            <a:pPr algn="ctr"/>
            <a:r>
              <a:rPr kumimoji="1" lang="ja-JP" altLang="en-US" dirty="0"/>
              <a:t>（配置イメージ）</a:t>
            </a:r>
            <a:endParaRPr kumimoji="1" lang="en-US" altLang="ja-JP" dirty="0"/>
          </a:p>
        </p:txBody>
      </p:sp>
      <p:sp>
        <p:nvSpPr>
          <p:cNvPr id="6" name="正方形/長方形 5">
            <a:extLst>
              <a:ext uri="{FF2B5EF4-FFF2-40B4-BE49-F238E27FC236}">
                <a16:creationId xmlns:a16="http://schemas.microsoft.com/office/drawing/2014/main" id="{A96CC517-D2DC-91F0-54AA-FD5D4BA004DF}"/>
              </a:ext>
            </a:extLst>
          </p:cNvPr>
          <p:cNvSpPr/>
          <p:nvPr/>
        </p:nvSpPr>
        <p:spPr>
          <a:xfrm>
            <a:off x="122527" y="1421464"/>
            <a:ext cx="2805666"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1.5MW/</a:t>
            </a:r>
            <a:r>
              <a:rPr lang="ja-JP" altLang="en-US" b="1" dirty="0"/>
              <a:t>低圧</a:t>
            </a:r>
            <a:r>
              <a:rPr lang="en-US" altLang="ja-JP" b="1" dirty="0"/>
              <a:t>2</a:t>
            </a:r>
            <a:r>
              <a:rPr lang="ja-JP" altLang="en-US" b="1" dirty="0"/>
              <a:t>基の場合</a:t>
            </a:r>
            <a:endParaRPr kumimoji="1" lang="ja-JP" altLang="en-US" b="1" dirty="0"/>
          </a:p>
        </p:txBody>
      </p:sp>
      <p:sp>
        <p:nvSpPr>
          <p:cNvPr id="9" name="四角形: 角を丸くする 8">
            <a:extLst>
              <a:ext uri="{FF2B5EF4-FFF2-40B4-BE49-F238E27FC236}">
                <a16:creationId xmlns:a16="http://schemas.microsoft.com/office/drawing/2014/main" id="{A726DE70-24B7-5F30-1E9F-F8498589F5CD}"/>
              </a:ext>
            </a:extLst>
          </p:cNvPr>
          <p:cNvSpPr/>
          <p:nvPr/>
        </p:nvSpPr>
        <p:spPr>
          <a:xfrm rot="5400000">
            <a:off x="1826768" y="3191130"/>
            <a:ext cx="3844581" cy="8494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1600" dirty="0">
                <a:solidFill>
                  <a:schemeClr val="tx1"/>
                </a:solidFill>
              </a:rPr>
              <a:t>基本</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024ECB4E-5A74-6FBD-86E8-4956E78523D7}"/>
              </a:ext>
            </a:extLst>
          </p:cNvPr>
          <p:cNvSpPr/>
          <p:nvPr/>
        </p:nvSpPr>
        <p:spPr>
          <a:xfrm>
            <a:off x="3103448" y="1453292"/>
            <a:ext cx="6496998" cy="432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8DB90C3-888D-7CE8-EDC8-441E9046355B}"/>
              </a:ext>
            </a:extLst>
          </p:cNvPr>
          <p:cNvSpPr/>
          <p:nvPr/>
        </p:nvSpPr>
        <p:spPr>
          <a:xfrm rot="5400000">
            <a:off x="3172967" y="3192271"/>
            <a:ext cx="3844581" cy="8494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1600" dirty="0">
                <a:solidFill>
                  <a:schemeClr val="tx1"/>
                </a:solidFill>
              </a:rPr>
              <a:t>基本</a:t>
            </a:r>
            <a:endParaRPr kumimoji="1" lang="ja-JP" altLang="en-US" sz="1600" dirty="0">
              <a:solidFill>
                <a:schemeClr val="tx1"/>
              </a:solidFill>
            </a:endParaRPr>
          </a:p>
        </p:txBody>
      </p:sp>
      <p:sp>
        <p:nvSpPr>
          <p:cNvPr id="12" name="四角形: 角を丸くする 11">
            <a:extLst>
              <a:ext uri="{FF2B5EF4-FFF2-40B4-BE49-F238E27FC236}">
                <a16:creationId xmlns:a16="http://schemas.microsoft.com/office/drawing/2014/main" id="{20234654-AD9D-1872-18B3-B5103939BF53}"/>
              </a:ext>
            </a:extLst>
          </p:cNvPr>
          <p:cNvSpPr/>
          <p:nvPr/>
        </p:nvSpPr>
        <p:spPr>
          <a:xfrm>
            <a:off x="7553068" y="3596144"/>
            <a:ext cx="681272" cy="19431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補機</a:t>
            </a:r>
            <a:endParaRPr kumimoji="1" lang="ja-JP" altLang="en-US" sz="1600" dirty="0">
              <a:solidFill>
                <a:schemeClr val="tx1"/>
              </a:solidFill>
            </a:endParaRPr>
          </a:p>
        </p:txBody>
      </p:sp>
      <p:sp>
        <p:nvSpPr>
          <p:cNvPr id="16" name="四角形: 角を丸くする 15">
            <a:extLst>
              <a:ext uri="{FF2B5EF4-FFF2-40B4-BE49-F238E27FC236}">
                <a16:creationId xmlns:a16="http://schemas.microsoft.com/office/drawing/2014/main" id="{D90481D0-D926-4E82-F49A-580510C0CE5E}"/>
              </a:ext>
            </a:extLst>
          </p:cNvPr>
          <p:cNvSpPr/>
          <p:nvPr/>
        </p:nvSpPr>
        <p:spPr>
          <a:xfrm rot="5400000">
            <a:off x="7510707" y="1723171"/>
            <a:ext cx="740465" cy="681271"/>
          </a:xfrm>
          <a:prstGeom prst="roundRect">
            <a:avLst>
              <a:gd name="adj" fmla="val 345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600" dirty="0">
                <a:solidFill>
                  <a:schemeClr val="tx1"/>
                </a:solidFill>
              </a:rPr>
              <a:t>除湿</a:t>
            </a:r>
          </a:p>
        </p:txBody>
      </p:sp>
      <p:sp>
        <p:nvSpPr>
          <p:cNvPr id="20" name="テキスト ボックス 19">
            <a:extLst>
              <a:ext uri="{FF2B5EF4-FFF2-40B4-BE49-F238E27FC236}">
                <a16:creationId xmlns:a16="http://schemas.microsoft.com/office/drawing/2014/main" id="{7E514CF1-2BC0-3E0B-2055-B12BDB21ED53}"/>
              </a:ext>
            </a:extLst>
          </p:cNvPr>
          <p:cNvSpPr txBox="1"/>
          <p:nvPr/>
        </p:nvSpPr>
        <p:spPr>
          <a:xfrm>
            <a:off x="2152893" y="3411610"/>
            <a:ext cx="905952" cy="369332"/>
          </a:xfrm>
          <a:prstGeom prst="rect">
            <a:avLst/>
          </a:prstGeom>
          <a:noFill/>
        </p:spPr>
        <p:txBody>
          <a:bodyPr wrap="square" rtlCol="0">
            <a:spAutoFit/>
          </a:bodyPr>
          <a:lstStyle/>
          <a:p>
            <a:pPr algn="ctr"/>
            <a:r>
              <a:rPr kumimoji="1" lang="en-US" altLang="ja-JP" dirty="0"/>
              <a:t>12.2m</a:t>
            </a:r>
          </a:p>
        </p:txBody>
      </p:sp>
      <p:sp>
        <p:nvSpPr>
          <p:cNvPr id="21" name="テキスト ボックス 20">
            <a:extLst>
              <a:ext uri="{FF2B5EF4-FFF2-40B4-BE49-F238E27FC236}">
                <a16:creationId xmlns:a16="http://schemas.microsoft.com/office/drawing/2014/main" id="{CA792A17-AA84-E3A9-5E59-56FC66F91C08}"/>
              </a:ext>
            </a:extLst>
          </p:cNvPr>
          <p:cNvSpPr txBox="1"/>
          <p:nvPr/>
        </p:nvSpPr>
        <p:spPr>
          <a:xfrm>
            <a:off x="3349075" y="5984253"/>
            <a:ext cx="823593" cy="335756"/>
          </a:xfrm>
          <a:prstGeom prst="rect">
            <a:avLst/>
          </a:prstGeom>
          <a:noFill/>
        </p:spPr>
        <p:txBody>
          <a:bodyPr wrap="square" rtlCol="0">
            <a:spAutoFit/>
          </a:bodyPr>
          <a:lstStyle/>
          <a:p>
            <a:pPr algn="ctr"/>
            <a:r>
              <a:rPr kumimoji="1" lang="en-US" altLang="ja-JP" dirty="0"/>
              <a:t>2.5m</a:t>
            </a:r>
          </a:p>
        </p:txBody>
      </p:sp>
      <p:sp>
        <p:nvSpPr>
          <p:cNvPr id="26" name="テキスト ボックス 25">
            <a:extLst>
              <a:ext uri="{FF2B5EF4-FFF2-40B4-BE49-F238E27FC236}">
                <a16:creationId xmlns:a16="http://schemas.microsoft.com/office/drawing/2014/main" id="{AB6D3A9E-928E-E140-A95D-1737EA6B7F1C}"/>
              </a:ext>
            </a:extLst>
          </p:cNvPr>
          <p:cNvSpPr txBox="1"/>
          <p:nvPr/>
        </p:nvSpPr>
        <p:spPr>
          <a:xfrm>
            <a:off x="6910282" y="4370236"/>
            <a:ext cx="748721" cy="369332"/>
          </a:xfrm>
          <a:prstGeom prst="rect">
            <a:avLst/>
          </a:prstGeom>
          <a:noFill/>
        </p:spPr>
        <p:txBody>
          <a:bodyPr wrap="square" rtlCol="0">
            <a:spAutoFit/>
          </a:bodyPr>
          <a:lstStyle/>
          <a:p>
            <a:pPr algn="ctr"/>
            <a:r>
              <a:rPr lang="en-US" altLang="ja-JP" dirty="0"/>
              <a:t>6</a:t>
            </a:r>
            <a:r>
              <a:rPr kumimoji="1" lang="en-US" altLang="ja-JP" dirty="0"/>
              <a:t>.1m</a:t>
            </a:r>
          </a:p>
        </p:txBody>
      </p:sp>
      <p:sp>
        <p:nvSpPr>
          <p:cNvPr id="27" name="テキスト ボックス 26">
            <a:extLst>
              <a:ext uri="{FF2B5EF4-FFF2-40B4-BE49-F238E27FC236}">
                <a16:creationId xmlns:a16="http://schemas.microsoft.com/office/drawing/2014/main" id="{5378347D-0D58-8E54-6A6B-B3EE05340DB2}"/>
              </a:ext>
            </a:extLst>
          </p:cNvPr>
          <p:cNvSpPr txBox="1"/>
          <p:nvPr/>
        </p:nvSpPr>
        <p:spPr>
          <a:xfrm>
            <a:off x="7496169" y="5984253"/>
            <a:ext cx="823593" cy="335756"/>
          </a:xfrm>
          <a:prstGeom prst="rect">
            <a:avLst/>
          </a:prstGeom>
          <a:noFill/>
        </p:spPr>
        <p:txBody>
          <a:bodyPr wrap="square" rtlCol="0">
            <a:spAutoFit/>
          </a:bodyPr>
          <a:lstStyle/>
          <a:p>
            <a:pPr algn="ctr"/>
            <a:r>
              <a:rPr kumimoji="1" lang="en-US" altLang="ja-JP" dirty="0"/>
              <a:t>2.5m</a:t>
            </a:r>
          </a:p>
        </p:txBody>
      </p:sp>
      <p:sp>
        <p:nvSpPr>
          <p:cNvPr id="28" name="四角形: 角を丸くする 27">
            <a:extLst>
              <a:ext uri="{FF2B5EF4-FFF2-40B4-BE49-F238E27FC236}">
                <a16:creationId xmlns:a16="http://schemas.microsoft.com/office/drawing/2014/main" id="{5AAA049A-3B58-9788-D49F-618A00EE486E}"/>
              </a:ext>
            </a:extLst>
          </p:cNvPr>
          <p:cNvSpPr/>
          <p:nvPr/>
        </p:nvSpPr>
        <p:spPr>
          <a:xfrm rot="5400000">
            <a:off x="7572337" y="2487329"/>
            <a:ext cx="562975" cy="578636"/>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050" dirty="0">
                <a:solidFill>
                  <a:schemeClr val="tx1"/>
                </a:solidFill>
              </a:rPr>
              <a:t>ホルダ</a:t>
            </a:r>
          </a:p>
        </p:txBody>
      </p:sp>
      <p:cxnSp>
        <p:nvCxnSpPr>
          <p:cNvPr id="31" name="コネクタ: カギ線 30">
            <a:extLst>
              <a:ext uri="{FF2B5EF4-FFF2-40B4-BE49-F238E27FC236}">
                <a16:creationId xmlns:a16="http://schemas.microsoft.com/office/drawing/2014/main" id="{24B4380D-9DAF-25F3-384F-A0C00A07E984}"/>
              </a:ext>
            </a:extLst>
          </p:cNvPr>
          <p:cNvCxnSpPr>
            <a:cxnSpLocks/>
            <a:stCxn id="28" idx="0"/>
            <a:endCxn id="94" idx="2"/>
          </p:cNvCxnSpPr>
          <p:nvPr/>
        </p:nvCxnSpPr>
        <p:spPr>
          <a:xfrm flipV="1">
            <a:off x="8143143" y="2056672"/>
            <a:ext cx="299901" cy="7199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3E29DF2-1B9C-2EBD-3ED2-9848D9828CC5}"/>
              </a:ext>
            </a:extLst>
          </p:cNvPr>
          <p:cNvCxnSpPr>
            <a:cxnSpLocks/>
            <a:stCxn id="98" idx="6"/>
            <a:endCxn id="55" idx="1"/>
          </p:cNvCxnSpPr>
          <p:nvPr/>
        </p:nvCxnSpPr>
        <p:spPr>
          <a:xfrm flipV="1">
            <a:off x="9410965" y="3358353"/>
            <a:ext cx="784009" cy="537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左中かっこ 33">
            <a:extLst>
              <a:ext uri="{FF2B5EF4-FFF2-40B4-BE49-F238E27FC236}">
                <a16:creationId xmlns:a16="http://schemas.microsoft.com/office/drawing/2014/main" id="{9E70DF93-A88F-64CF-92E0-25A1975C6891}"/>
              </a:ext>
            </a:extLst>
          </p:cNvPr>
          <p:cNvSpPr/>
          <p:nvPr/>
        </p:nvSpPr>
        <p:spPr>
          <a:xfrm>
            <a:off x="2953106" y="1725193"/>
            <a:ext cx="85830" cy="3844582"/>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左中かっこ 35">
            <a:extLst>
              <a:ext uri="{FF2B5EF4-FFF2-40B4-BE49-F238E27FC236}">
                <a16:creationId xmlns:a16="http://schemas.microsoft.com/office/drawing/2014/main" id="{A3F284E7-3B79-60A1-D5F3-709AAC93EE53}"/>
              </a:ext>
            </a:extLst>
          </p:cNvPr>
          <p:cNvSpPr/>
          <p:nvPr/>
        </p:nvSpPr>
        <p:spPr>
          <a:xfrm rot="16200000">
            <a:off x="3676171" y="5497115"/>
            <a:ext cx="169400" cy="78101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左中かっこ 39">
            <a:extLst>
              <a:ext uri="{FF2B5EF4-FFF2-40B4-BE49-F238E27FC236}">
                <a16:creationId xmlns:a16="http://schemas.microsoft.com/office/drawing/2014/main" id="{2979EEDB-56AA-B2C0-FEE8-8F5B1797ED62}"/>
              </a:ext>
            </a:extLst>
          </p:cNvPr>
          <p:cNvSpPr/>
          <p:nvPr/>
        </p:nvSpPr>
        <p:spPr>
          <a:xfrm rot="16200000">
            <a:off x="7823265" y="5532616"/>
            <a:ext cx="169400" cy="710017"/>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1" name="コネクタ: カギ線 40">
            <a:extLst>
              <a:ext uri="{FF2B5EF4-FFF2-40B4-BE49-F238E27FC236}">
                <a16:creationId xmlns:a16="http://schemas.microsoft.com/office/drawing/2014/main" id="{4EEE5E41-AF91-AE87-12B1-B5FCB395268A}"/>
              </a:ext>
            </a:extLst>
          </p:cNvPr>
          <p:cNvCxnSpPr>
            <a:cxnSpLocks/>
            <a:stCxn id="44" idx="3"/>
            <a:endCxn id="11" idx="1"/>
          </p:cNvCxnSpPr>
          <p:nvPr/>
        </p:nvCxnSpPr>
        <p:spPr>
          <a:xfrm>
            <a:off x="3197985" y="1275433"/>
            <a:ext cx="1897273" cy="419283"/>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42" name="グラフィックス 41" descr="水 単色塗りつぶし">
            <a:extLst>
              <a:ext uri="{FF2B5EF4-FFF2-40B4-BE49-F238E27FC236}">
                <a16:creationId xmlns:a16="http://schemas.microsoft.com/office/drawing/2014/main" id="{24EF96AB-1BAD-C101-20B9-A91F2CB921C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466" y="5398510"/>
            <a:ext cx="282857" cy="282857"/>
          </a:xfrm>
          <a:prstGeom prst="rect">
            <a:avLst/>
          </a:prstGeom>
        </p:spPr>
      </p:pic>
      <p:pic>
        <p:nvPicPr>
          <p:cNvPr id="44" name="グラフィックス 43" descr="稲妻 単色塗りつぶし">
            <a:extLst>
              <a:ext uri="{FF2B5EF4-FFF2-40B4-BE49-F238E27FC236}">
                <a16:creationId xmlns:a16="http://schemas.microsoft.com/office/drawing/2014/main" id="{8A36B108-DA9F-D481-48B4-F4D3A12131C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33385" y="1093133"/>
            <a:ext cx="364600" cy="364600"/>
          </a:xfrm>
          <a:prstGeom prst="rect">
            <a:avLst/>
          </a:prstGeom>
        </p:spPr>
      </p:pic>
      <p:sp>
        <p:nvSpPr>
          <p:cNvPr id="55" name="四角形: 角を丸くする 54">
            <a:extLst>
              <a:ext uri="{FF2B5EF4-FFF2-40B4-BE49-F238E27FC236}">
                <a16:creationId xmlns:a16="http://schemas.microsoft.com/office/drawing/2014/main" id="{10139F5E-3C4B-D68F-0DDE-22B8E8FF3300}"/>
              </a:ext>
            </a:extLst>
          </p:cNvPr>
          <p:cNvSpPr/>
          <p:nvPr/>
        </p:nvSpPr>
        <p:spPr>
          <a:xfrm>
            <a:off x="10194974" y="3123819"/>
            <a:ext cx="1701795" cy="4690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消費側設備</a:t>
            </a:r>
            <a:endParaRPr kumimoji="1" lang="ja-JP" altLang="en-US" sz="1600" dirty="0">
              <a:solidFill>
                <a:schemeClr val="tx1"/>
              </a:solidFill>
            </a:endParaRPr>
          </a:p>
        </p:txBody>
      </p:sp>
      <p:sp>
        <p:nvSpPr>
          <p:cNvPr id="58" name="四角形: 角を丸くする 57">
            <a:extLst>
              <a:ext uri="{FF2B5EF4-FFF2-40B4-BE49-F238E27FC236}">
                <a16:creationId xmlns:a16="http://schemas.microsoft.com/office/drawing/2014/main" id="{B6C1BC0A-C7A0-5857-B503-4179F292ABC1}"/>
              </a:ext>
            </a:extLst>
          </p:cNvPr>
          <p:cNvSpPr/>
          <p:nvPr/>
        </p:nvSpPr>
        <p:spPr>
          <a:xfrm rot="5400000">
            <a:off x="4486135" y="3192274"/>
            <a:ext cx="3844581" cy="8494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1600" dirty="0">
                <a:solidFill>
                  <a:schemeClr val="tx1"/>
                </a:solidFill>
              </a:rPr>
              <a:t>基本</a:t>
            </a:r>
            <a:endParaRPr kumimoji="1" lang="ja-JP" altLang="en-US" sz="1600" dirty="0">
              <a:solidFill>
                <a:schemeClr val="tx1"/>
              </a:solidFill>
            </a:endParaRPr>
          </a:p>
        </p:txBody>
      </p:sp>
      <p:cxnSp>
        <p:nvCxnSpPr>
          <p:cNvPr id="59" name="コネクタ: カギ線 58">
            <a:extLst>
              <a:ext uri="{FF2B5EF4-FFF2-40B4-BE49-F238E27FC236}">
                <a16:creationId xmlns:a16="http://schemas.microsoft.com/office/drawing/2014/main" id="{179C2D74-6433-0646-7A3A-C811EA94013E}"/>
              </a:ext>
            </a:extLst>
          </p:cNvPr>
          <p:cNvCxnSpPr>
            <a:cxnSpLocks/>
            <a:stCxn id="44" idx="3"/>
            <a:endCxn id="9" idx="1"/>
          </p:cNvCxnSpPr>
          <p:nvPr/>
        </p:nvCxnSpPr>
        <p:spPr>
          <a:xfrm>
            <a:off x="3197985" y="1275433"/>
            <a:ext cx="551074" cy="418142"/>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E5A0A84E-8344-3F47-6DB3-C64E167F42C6}"/>
              </a:ext>
            </a:extLst>
          </p:cNvPr>
          <p:cNvCxnSpPr>
            <a:cxnSpLocks/>
            <a:stCxn id="44" idx="3"/>
            <a:endCxn id="58" idx="1"/>
          </p:cNvCxnSpPr>
          <p:nvPr/>
        </p:nvCxnSpPr>
        <p:spPr>
          <a:xfrm>
            <a:off x="3197985" y="1275433"/>
            <a:ext cx="3210441" cy="419286"/>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E612EA15-9AD6-727F-717B-44D51F86044D}"/>
              </a:ext>
            </a:extLst>
          </p:cNvPr>
          <p:cNvCxnSpPr>
            <a:cxnSpLocks/>
            <a:stCxn id="62" idx="4"/>
            <a:endCxn id="16" idx="2"/>
          </p:cNvCxnSpPr>
          <p:nvPr/>
        </p:nvCxnSpPr>
        <p:spPr>
          <a:xfrm rot="5400000" flipH="1" flipV="1">
            <a:off x="5302925" y="3332522"/>
            <a:ext cx="3506094" cy="968664"/>
          </a:xfrm>
          <a:prstGeom prst="bentConnector4">
            <a:avLst>
              <a:gd name="adj1" fmla="val -2615"/>
              <a:gd name="adj2" fmla="val 50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FE1C184C-A959-0F51-695F-D812F921BD39}"/>
              </a:ext>
            </a:extLst>
          </p:cNvPr>
          <p:cNvSpPr/>
          <p:nvPr/>
        </p:nvSpPr>
        <p:spPr>
          <a:xfrm>
            <a:off x="6535640"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コネクタ: カギ線 62">
            <a:extLst>
              <a:ext uri="{FF2B5EF4-FFF2-40B4-BE49-F238E27FC236}">
                <a16:creationId xmlns:a16="http://schemas.microsoft.com/office/drawing/2014/main" id="{D17B6FAC-781B-F8AD-77C5-9E302F270745}"/>
              </a:ext>
            </a:extLst>
          </p:cNvPr>
          <p:cNvCxnSpPr>
            <a:cxnSpLocks/>
            <a:stCxn id="64" idx="4"/>
            <a:endCxn id="16" idx="2"/>
          </p:cNvCxnSpPr>
          <p:nvPr/>
        </p:nvCxnSpPr>
        <p:spPr>
          <a:xfrm rot="5400000" flipH="1" flipV="1">
            <a:off x="4646621" y="2676218"/>
            <a:ext cx="3506094" cy="2281271"/>
          </a:xfrm>
          <a:prstGeom prst="bentConnector4">
            <a:avLst>
              <a:gd name="adj1" fmla="val -2615"/>
              <a:gd name="adj2" fmla="val 79037"/>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楕円 63">
            <a:extLst>
              <a:ext uri="{FF2B5EF4-FFF2-40B4-BE49-F238E27FC236}">
                <a16:creationId xmlns:a16="http://schemas.microsoft.com/office/drawing/2014/main" id="{BD1826CF-5B8E-E613-1179-C322985BE165}"/>
              </a:ext>
            </a:extLst>
          </p:cNvPr>
          <p:cNvSpPr/>
          <p:nvPr/>
        </p:nvSpPr>
        <p:spPr>
          <a:xfrm>
            <a:off x="5223033"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704A83BB-6742-EC42-A8AF-5D9015908E32}"/>
              </a:ext>
            </a:extLst>
          </p:cNvPr>
          <p:cNvSpPr/>
          <p:nvPr/>
        </p:nvSpPr>
        <p:spPr>
          <a:xfrm>
            <a:off x="3867000"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B54D0F58-57E8-FA23-AA0A-4376826D5865}"/>
              </a:ext>
            </a:extLst>
          </p:cNvPr>
          <p:cNvSpPr txBox="1"/>
          <p:nvPr/>
        </p:nvSpPr>
        <p:spPr>
          <a:xfrm>
            <a:off x="4693152" y="5984253"/>
            <a:ext cx="823593" cy="335756"/>
          </a:xfrm>
          <a:prstGeom prst="rect">
            <a:avLst/>
          </a:prstGeom>
          <a:noFill/>
        </p:spPr>
        <p:txBody>
          <a:bodyPr wrap="square" rtlCol="0">
            <a:spAutoFit/>
          </a:bodyPr>
          <a:lstStyle/>
          <a:p>
            <a:pPr algn="ctr"/>
            <a:r>
              <a:rPr kumimoji="1" lang="en-US" altLang="ja-JP" dirty="0"/>
              <a:t>2.5m</a:t>
            </a:r>
          </a:p>
        </p:txBody>
      </p:sp>
      <p:sp>
        <p:nvSpPr>
          <p:cNvPr id="67" name="左中かっこ 66">
            <a:extLst>
              <a:ext uri="{FF2B5EF4-FFF2-40B4-BE49-F238E27FC236}">
                <a16:creationId xmlns:a16="http://schemas.microsoft.com/office/drawing/2014/main" id="{7907FF54-18F2-66AF-4DA3-766C0B85A9BF}"/>
              </a:ext>
            </a:extLst>
          </p:cNvPr>
          <p:cNvSpPr/>
          <p:nvPr/>
        </p:nvSpPr>
        <p:spPr>
          <a:xfrm rot="16200000">
            <a:off x="5020248" y="5497115"/>
            <a:ext cx="169400" cy="78101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7F170BA6-382E-DCA8-8E78-9D7EA385B146}"/>
              </a:ext>
            </a:extLst>
          </p:cNvPr>
          <p:cNvSpPr txBox="1"/>
          <p:nvPr/>
        </p:nvSpPr>
        <p:spPr>
          <a:xfrm>
            <a:off x="5999194" y="5984253"/>
            <a:ext cx="823593" cy="335756"/>
          </a:xfrm>
          <a:prstGeom prst="rect">
            <a:avLst/>
          </a:prstGeom>
          <a:noFill/>
        </p:spPr>
        <p:txBody>
          <a:bodyPr wrap="square" rtlCol="0">
            <a:spAutoFit/>
          </a:bodyPr>
          <a:lstStyle/>
          <a:p>
            <a:pPr algn="ctr"/>
            <a:r>
              <a:rPr kumimoji="1" lang="en-US" altLang="ja-JP" dirty="0"/>
              <a:t>2.5m</a:t>
            </a:r>
          </a:p>
        </p:txBody>
      </p:sp>
      <p:sp>
        <p:nvSpPr>
          <p:cNvPr id="69" name="左中かっこ 68">
            <a:extLst>
              <a:ext uri="{FF2B5EF4-FFF2-40B4-BE49-F238E27FC236}">
                <a16:creationId xmlns:a16="http://schemas.microsoft.com/office/drawing/2014/main" id="{88216C89-9205-6C3B-F086-3634363415E3}"/>
              </a:ext>
            </a:extLst>
          </p:cNvPr>
          <p:cNvSpPr/>
          <p:nvPr/>
        </p:nvSpPr>
        <p:spPr>
          <a:xfrm rot="16200000">
            <a:off x="6326290" y="5497115"/>
            <a:ext cx="169400" cy="78101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0" name="コネクタ: カギ線 69">
            <a:extLst>
              <a:ext uri="{FF2B5EF4-FFF2-40B4-BE49-F238E27FC236}">
                <a16:creationId xmlns:a16="http://schemas.microsoft.com/office/drawing/2014/main" id="{B2F0CA18-8A0D-223D-FEF2-030C17C73B81}"/>
              </a:ext>
            </a:extLst>
          </p:cNvPr>
          <p:cNvCxnSpPr>
            <a:cxnSpLocks/>
          </p:cNvCxnSpPr>
          <p:nvPr/>
        </p:nvCxnSpPr>
        <p:spPr>
          <a:xfrm rot="5400000" flipH="1" flipV="1">
            <a:off x="3968605" y="1998201"/>
            <a:ext cx="3506094" cy="3637304"/>
          </a:xfrm>
          <a:prstGeom prst="bentConnector4">
            <a:avLst>
              <a:gd name="adj1" fmla="val -2578"/>
              <a:gd name="adj2" fmla="val 866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BF3133C5-F94A-162F-DD00-DEA470F97FFA}"/>
              </a:ext>
            </a:extLst>
          </p:cNvPr>
          <p:cNvCxnSpPr>
            <a:cxnSpLocks/>
            <a:stCxn id="12" idx="2"/>
            <a:endCxn id="74" idx="4"/>
          </p:cNvCxnSpPr>
          <p:nvPr/>
        </p:nvCxnSpPr>
        <p:spPr>
          <a:xfrm rot="5400000">
            <a:off x="5727474" y="3403671"/>
            <a:ext cx="30606" cy="4301854"/>
          </a:xfrm>
          <a:prstGeom prst="bentConnector3">
            <a:avLst>
              <a:gd name="adj1" fmla="val 55478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楕円 71">
            <a:extLst>
              <a:ext uri="{FF2B5EF4-FFF2-40B4-BE49-F238E27FC236}">
                <a16:creationId xmlns:a16="http://schemas.microsoft.com/office/drawing/2014/main" id="{82500DD9-261F-0EAC-64D0-53812F2660C2}"/>
              </a:ext>
            </a:extLst>
          </p:cNvPr>
          <p:cNvSpPr/>
          <p:nvPr/>
        </p:nvSpPr>
        <p:spPr>
          <a:xfrm>
            <a:off x="6224490"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F09A04A7-A5B4-1CCB-0DBF-6EF150CB6A17}"/>
              </a:ext>
            </a:extLst>
          </p:cNvPr>
          <p:cNvSpPr/>
          <p:nvPr/>
        </p:nvSpPr>
        <p:spPr>
          <a:xfrm>
            <a:off x="4911883"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172A14D6-3D40-DDE5-294D-1A028AA911C4}"/>
              </a:ext>
            </a:extLst>
          </p:cNvPr>
          <p:cNvSpPr/>
          <p:nvPr/>
        </p:nvSpPr>
        <p:spPr>
          <a:xfrm>
            <a:off x="3555850"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コネクタ: カギ線 74">
            <a:extLst>
              <a:ext uri="{FF2B5EF4-FFF2-40B4-BE49-F238E27FC236}">
                <a16:creationId xmlns:a16="http://schemas.microsoft.com/office/drawing/2014/main" id="{9C7D65C5-614E-4E1D-FF1A-97BEFE2CCE51}"/>
              </a:ext>
            </a:extLst>
          </p:cNvPr>
          <p:cNvCxnSpPr>
            <a:cxnSpLocks/>
            <a:stCxn id="12" idx="2"/>
            <a:endCxn id="73" idx="4"/>
          </p:cNvCxnSpPr>
          <p:nvPr/>
        </p:nvCxnSpPr>
        <p:spPr>
          <a:xfrm rot="5400000">
            <a:off x="6405491" y="4081688"/>
            <a:ext cx="30606" cy="2945821"/>
          </a:xfrm>
          <a:prstGeom prst="bentConnector3">
            <a:avLst>
              <a:gd name="adj1" fmla="val 54334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コネクタ: カギ線 75">
            <a:extLst>
              <a:ext uri="{FF2B5EF4-FFF2-40B4-BE49-F238E27FC236}">
                <a16:creationId xmlns:a16="http://schemas.microsoft.com/office/drawing/2014/main" id="{2DBF9819-3560-5E8E-4162-7753BE93A841}"/>
              </a:ext>
            </a:extLst>
          </p:cNvPr>
          <p:cNvCxnSpPr>
            <a:cxnSpLocks/>
            <a:stCxn id="12" idx="2"/>
            <a:endCxn id="72" idx="4"/>
          </p:cNvCxnSpPr>
          <p:nvPr/>
        </p:nvCxnSpPr>
        <p:spPr>
          <a:xfrm rot="5400000">
            <a:off x="7061794" y="4737991"/>
            <a:ext cx="30606" cy="1633214"/>
          </a:xfrm>
          <a:prstGeom prst="bentConnector3">
            <a:avLst>
              <a:gd name="adj1" fmla="val 52737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F4F8026C-252D-B67F-283C-595567BA1524}"/>
              </a:ext>
            </a:extLst>
          </p:cNvPr>
          <p:cNvGrpSpPr/>
          <p:nvPr/>
        </p:nvGrpSpPr>
        <p:grpSpPr>
          <a:xfrm>
            <a:off x="6930954" y="3211413"/>
            <a:ext cx="424710" cy="424710"/>
            <a:chOff x="6565934" y="2037081"/>
            <a:chExt cx="424710" cy="424710"/>
          </a:xfrm>
        </p:grpSpPr>
        <p:sp>
          <p:nvSpPr>
            <p:cNvPr id="79" name="楕円 78">
              <a:extLst>
                <a:ext uri="{FF2B5EF4-FFF2-40B4-BE49-F238E27FC236}">
                  <a16:creationId xmlns:a16="http://schemas.microsoft.com/office/drawing/2014/main" id="{7D6FDCCF-A1D9-0783-6D89-C9CC0ED69D67}"/>
                </a:ext>
              </a:extLst>
            </p:cNvPr>
            <p:cNvSpPr/>
            <p:nvPr/>
          </p:nvSpPr>
          <p:spPr>
            <a:xfrm>
              <a:off x="6565934" y="2037081"/>
              <a:ext cx="424710" cy="4247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楕円 80">
              <a:extLst>
                <a:ext uri="{FF2B5EF4-FFF2-40B4-BE49-F238E27FC236}">
                  <a16:creationId xmlns:a16="http://schemas.microsoft.com/office/drawing/2014/main" id="{A40D6657-D2FD-E34D-C0A9-BBE47BEEC70E}"/>
                </a:ext>
              </a:extLst>
            </p:cNvPr>
            <p:cNvSpPr/>
            <p:nvPr/>
          </p:nvSpPr>
          <p:spPr>
            <a:xfrm>
              <a:off x="6615720" y="2086867"/>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テキスト ボックス 81">
              <a:extLst>
                <a:ext uri="{FF2B5EF4-FFF2-40B4-BE49-F238E27FC236}">
                  <a16:creationId xmlns:a16="http://schemas.microsoft.com/office/drawing/2014/main" id="{196317D7-2AC1-93C4-B8C9-EE419685CC80}"/>
                </a:ext>
              </a:extLst>
            </p:cNvPr>
            <p:cNvSpPr txBox="1"/>
            <p:nvPr/>
          </p:nvSpPr>
          <p:spPr>
            <a:xfrm>
              <a:off x="6592713" y="210953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sp>
        <p:nvSpPr>
          <p:cNvPr id="94" name="楕円 93">
            <a:extLst>
              <a:ext uri="{FF2B5EF4-FFF2-40B4-BE49-F238E27FC236}">
                <a16:creationId xmlns:a16="http://schemas.microsoft.com/office/drawing/2014/main" id="{828171D5-FE31-657F-056C-F0AD00DBD4FD}"/>
              </a:ext>
            </a:extLst>
          </p:cNvPr>
          <p:cNvSpPr/>
          <p:nvPr/>
        </p:nvSpPr>
        <p:spPr>
          <a:xfrm>
            <a:off x="8443044" y="1537293"/>
            <a:ext cx="967921" cy="10387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左中かっこ 94">
            <a:extLst>
              <a:ext uri="{FF2B5EF4-FFF2-40B4-BE49-F238E27FC236}">
                <a16:creationId xmlns:a16="http://schemas.microsoft.com/office/drawing/2014/main" id="{4DADDF79-4C5B-C7EE-2C59-9E7691835420}"/>
              </a:ext>
            </a:extLst>
          </p:cNvPr>
          <p:cNvSpPr/>
          <p:nvPr/>
        </p:nvSpPr>
        <p:spPr>
          <a:xfrm rot="10800000">
            <a:off x="9600446" y="1439039"/>
            <a:ext cx="213903" cy="2515426"/>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F39FA031-D9B2-E333-D269-3CC900CA0C95}"/>
              </a:ext>
            </a:extLst>
          </p:cNvPr>
          <p:cNvSpPr txBox="1"/>
          <p:nvPr/>
        </p:nvSpPr>
        <p:spPr>
          <a:xfrm>
            <a:off x="9885621" y="1225382"/>
            <a:ext cx="2347004" cy="646331"/>
          </a:xfrm>
          <a:prstGeom prst="rect">
            <a:avLst/>
          </a:prstGeom>
          <a:noFill/>
        </p:spPr>
        <p:txBody>
          <a:bodyPr wrap="square" rtlCol="0">
            <a:spAutoFit/>
          </a:bodyPr>
          <a:lstStyle/>
          <a:p>
            <a:r>
              <a:rPr kumimoji="1" lang="ja-JP" altLang="en-US" dirty="0"/>
              <a:t>水素低圧タンク</a:t>
            </a:r>
            <a:r>
              <a:rPr lang="ja-JP" altLang="en-US" dirty="0"/>
              <a:t>：</a:t>
            </a:r>
            <a:endParaRPr lang="en-US" altLang="ja-JP" dirty="0"/>
          </a:p>
          <a:p>
            <a:r>
              <a:rPr lang="en-US" altLang="ja-JP" sz="1800" dirty="0"/>
              <a:t>1,10</a:t>
            </a:r>
            <a:r>
              <a:rPr kumimoji="1" lang="en-US" altLang="ja-JP" sz="1800" dirty="0"/>
              <a:t>0Nm</a:t>
            </a:r>
            <a:r>
              <a:rPr kumimoji="1" lang="en-US" altLang="ja-JP" sz="1800" baseline="30000" dirty="0"/>
              <a:t>3</a:t>
            </a:r>
            <a:r>
              <a:rPr lang="ja-JP" altLang="en-US" dirty="0"/>
              <a:t>、</a:t>
            </a:r>
            <a:r>
              <a:rPr lang="en-US" altLang="ja-JP" dirty="0"/>
              <a:t>Φ3.5m</a:t>
            </a:r>
            <a:endParaRPr kumimoji="1" lang="en-US" altLang="ja-JP" dirty="0"/>
          </a:p>
        </p:txBody>
      </p:sp>
      <p:cxnSp>
        <p:nvCxnSpPr>
          <p:cNvPr id="97" name="直線コネクタ 96">
            <a:extLst>
              <a:ext uri="{FF2B5EF4-FFF2-40B4-BE49-F238E27FC236}">
                <a16:creationId xmlns:a16="http://schemas.microsoft.com/office/drawing/2014/main" id="{37F0937E-2728-F22D-8327-3D5523D44785}"/>
              </a:ext>
            </a:extLst>
          </p:cNvPr>
          <p:cNvCxnSpPr>
            <a:cxnSpLocks/>
            <a:stCxn id="94" idx="6"/>
            <a:endCxn id="96" idx="1"/>
          </p:cNvCxnSpPr>
          <p:nvPr/>
        </p:nvCxnSpPr>
        <p:spPr>
          <a:xfrm flipV="1">
            <a:off x="9410965" y="1548548"/>
            <a:ext cx="474656" cy="5081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8" name="楕円 97">
            <a:extLst>
              <a:ext uri="{FF2B5EF4-FFF2-40B4-BE49-F238E27FC236}">
                <a16:creationId xmlns:a16="http://schemas.microsoft.com/office/drawing/2014/main" id="{C9AD63A9-767A-BC88-F41F-7E88605158EB}"/>
              </a:ext>
            </a:extLst>
          </p:cNvPr>
          <p:cNvSpPr/>
          <p:nvPr/>
        </p:nvSpPr>
        <p:spPr>
          <a:xfrm>
            <a:off x="8443044" y="2844349"/>
            <a:ext cx="967921" cy="10387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9AE4C804-C42A-5A32-001E-C71184682501}"/>
              </a:ext>
            </a:extLst>
          </p:cNvPr>
          <p:cNvSpPr txBox="1"/>
          <p:nvPr/>
        </p:nvSpPr>
        <p:spPr>
          <a:xfrm>
            <a:off x="9802232" y="2519600"/>
            <a:ext cx="680655" cy="369332"/>
          </a:xfrm>
          <a:prstGeom prst="rect">
            <a:avLst/>
          </a:prstGeom>
          <a:noFill/>
        </p:spPr>
        <p:txBody>
          <a:bodyPr wrap="square" rtlCol="0">
            <a:spAutoFit/>
          </a:bodyPr>
          <a:lstStyle/>
          <a:p>
            <a:pPr algn="ctr"/>
            <a:r>
              <a:rPr kumimoji="1" lang="en-US" altLang="ja-JP" dirty="0"/>
              <a:t>8m</a:t>
            </a:r>
          </a:p>
        </p:txBody>
      </p:sp>
      <p:sp>
        <p:nvSpPr>
          <p:cNvPr id="102" name="左中かっこ 101">
            <a:extLst>
              <a:ext uri="{FF2B5EF4-FFF2-40B4-BE49-F238E27FC236}">
                <a16:creationId xmlns:a16="http://schemas.microsoft.com/office/drawing/2014/main" id="{0B917BE5-B984-D52F-5B36-873E2FC04E65}"/>
              </a:ext>
            </a:extLst>
          </p:cNvPr>
          <p:cNvSpPr/>
          <p:nvPr/>
        </p:nvSpPr>
        <p:spPr>
          <a:xfrm rot="16200000">
            <a:off x="8863283" y="3461993"/>
            <a:ext cx="175080" cy="1117491"/>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4" name="テキスト ボックス 103">
            <a:extLst>
              <a:ext uri="{FF2B5EF4-FFF2-40B4-BE49-F238E27FC236}">
                <a16:creationId xmlns:a16="http://schemas.microsoft.com/office/drawing/2014/main" id="{45B2C507-20AA-F2DE-1041-E0894873D506}"/>
              </a:ext>
            </a:extLst>
          </p:cNvPr>
          <p:cNvSpPr txBox="1"/>
          <p:nvPr/>
        </p:nvSpPr>
        <p:spPr>
          <a:xfrm>
            <a:off x="8539027" y="4117909"/>
            <a:ext cx="823593" cy="369332"/>
          </a:xfrm>
          <a:prstGeom prst="rect">
            <a:avLst/>
          </a:prstGeom>
          <a:noFill/>
        </p:spPr>
        <p:txBody>
          <a:bodyPr wrap="square" rtlCol="0">
            <a:spAutoFit/>
          </a:bodyPr>
          <a:lstStyle/>
          <a:p>
            <a:pPr algn="ctr"/>
            <a:r>
              <a:rPr lang="en-US" altLang="ja-JP" dirty="0"/>
              <a:t>4</a:t>
            </a:r>
            <a:r>
              <a:rPr kumimoji="1" lang="en-US" altLang="ja-JP" dirty="0"/>
              <a:t>m</a:t>
            </a:r>
          </a:p>
        </p:txBody>
      </p:sp>
      <p:sp>
        <p:nvSpPr>
          <p:cNvPr id="5" name="タイトル 3">
            <a:extLst>
              <a:ext uri="{FF2B5EF4-FFF2-40B4-BE49-F238E27FC236}">
                <a16:creationId xmlns:a16="http://schemas.microsoft.com/office/drawing/2014/main" id="{339D6335-7842-0965-3F16-4968B20B38C3}"/>
              </a:ext>
            </a:extLst>
          </p:cNvPr>
          <p:cNvSpPr txBox="1">
            <a:spLocks/>
          </p:cNvSpPr>
          <p:nvPr/>
        </p:nvSpPr>
        <p:spPr>
          <a:xfrm>
            <a:off x="1684580" y="313356"/>
            <a:ext cx="2956254" cy="2147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　＞　</a:t>
            </a:r>
            <a:r>
              <a:rPr lang="en-US" altLang="ja-JP" sz="1600" dirty="0"/>
              <a:t>1.5MW</a:t>
            </a:r>
            <a:endParaRPr lang="ja-JP" altLang="en-US" sz="1600" dirty="0"/>
          </a:p>
        </p:txBody>
      </p:sp>
    </p:spTree>
    <p:extLst>
      <p:ext uri="{BB962C8B-B14F-4D97-AF65-F5344CB8AC3E}">
        <p14:creationId xmlns:p14="http://schemas.microsoft.com/office/powerpoint/2010/main" val="125100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CADCE70-8D51-2F91-06F8-4F985AF75C3E}"/>
              </a:ext>
            </a:extLst>
          </p:cNvPr>
          <p:cNvSpPr>
            <a:spLocks noGrp="1"/>
          </p:cNvSpPr>
          <p:nvPr>
            <p:ph type="sldNum" sz="quarter" idx="12"/>
          </p:nvPr>
        </p:nvSpPr>
        <p:spPr/>
        <p:txBody>
          <a:bodyPr/>
          <a:lstStyle/>
          <a:p>
            <a:fld id="{E83525A4-1698-4BE9-9D83-991637330835}" type="slidenum">
              <a:rPr kumimoji="1" lang="ja-JP" altLang="en-US" smtClean="0"/>
              <a:t>4</a:t>
            </a:fld>
            <a:endParaRPr kumimoji="1" lang="ja-JP" altLang="en-US"/>
          </a:p>
        </p:txBody>
      </p:sp>
      <p:sp>
        <p:nvSpPr>
          <p:cNvPr id="3" name="フッター プレースホルダー 2">
            <a:extLst>
              <a:ext uri="{FF2B5EF4-FFF2-40B4-BE49-F238E27FC236}">
                <a16:creationId xmlns:a16="http://schemas.microsoft.com/office/drawing/2014/main" id="{481445EB-1DD0-258B-732F-CD3CC139C9B3}"/>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A58E8DF7-A08C-23F8-DD63-8F2F7A4C3E91}"/>
              </a:ext>
            </a:extLst>
          </p:cNvPr>
          <p:cNvSpPr>
            <a:spLocks noGrp="1"/>
          </p:cNvSpPr>
          <p:nvPr>
            <p:ph type="ctrTitle"/>
          </p:nvPr>
        </p:nvSpPr>
        <p:spPr>
          <a:xfrm>
            <a:off x="1684581" y="479720"/>
            <a:ext cx="9874329" cy="647244"/>
          </a:xfrm>
        </p:spPr>
        <p:txBody>
          <a:bodyPr/>
          <a:lstStyle/>
          <a:p>
            <a:r>
              <a:rPr kumimoji="1" lang="ja-JP" altLang="en-US" sz="3600" dirty="0"/>
              <a:t>ヤンマー様の水素ポテンシャル</a:t>
            </a:r>
          </a:p>
        </p:txBody>
      </p:sp>
      <p:sp>
        <p:nvSpPr>
          <p:cNvPr id="106" name="日付プレースホルダー 105">
            <a:extLst>
              <a:ext uri="{FF2B5EF4-FFF2-40B4-BE49-F238E27FC236}">
                <a16:creationId xmlns:a16="http://schemas.microsoft.com/office/drawing/2014/main" id="{A72CD54E-E98C-A068-1E45-F35B5291444D}"/>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516F9610-7624-241C-E49E-68F405F1D173}"/>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1. </a:t>
            </a:r>
            <a:r>
              <a:rPr lang="ja-JP" altLang="en-US" sz="1600" dirty="0"/>
              <a:t>全体概要</a:t>
            </a:r>
          </a:p>
        </p:txBody>
      </p:sp>
      <p:pic>
        <p:nvPicPr>
          <p:cNvPr id="8" name="図 7">
            <a:extLst>
              <a:ext uri="{FF2B5EF4-FFF2-40B4-BE49-F238E27FC236}">
                <a16:creationId xmlns:a16="http://schemas.microsoft.com/office/drawing/2014/main" id="{8C6E6692-AF18-25F1-44C6-A53CA78FC7C7}"/>
              </a:ext>
            </a:extLst>
          </p:cNvPr>
          <p:cNvPicPr>
            <a:picLocks noChangeAspect="1"/>
          </p:cNvPicPr>
          <p:nvPr/>
        </p:nvPicPr>
        <p:blipFill>
          <a:blip r:embed="rId2"/>
          <a:stretch>
            <a:fillRect/>
          </a:stretch>
        </p:blipFill>
        <p:spPr>
          <a:xfrm>
            <a:off x="348395" y="1964176"/>
            <a:ext cx="8032703" cy="4289139"/>
          </a:xfrm>
          <a:prstGeom prst="rect">
            <a:avLst/>
          </a:prstGeom>
        </p:spPr>
      </p:pic>
      <p:sp>
        <p:nvSpPr>
          <p:cNvPr id="11" name="正方形/長方形 10">
            <a:extLst>
              <a:ext uri="{FF2B5EF4-FFF2-40B4-BE49-F238E27FC236}">
                <a16:creationId xmlns:a16="http://schemas.microsoft.com/office/drawing/2014/main" id="{5590F065-ADF9-A4D3-95DF-B232F8C10CAB}"/>
              </a:ext>
            </a:extLst>
          </p:cNvPr>
          <p:cNvSpPr/>
          <p:nvPr/>
        </p:nvSpPr>
        <p:spPr>
          <a:xfrm>
            <a:off x="3575834" y="3726499"/>
            <a:ext cx="4382728" cy="64633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0DE3120-3B3C-4D65-26D3-5A3AAAD68AE9}"/>
              </a:ext>
            </a:extLst>
          </p:cNvPr>
          <p:cNvSpPr txBox="1"/>
          <p:nvPr/>
        </p:nvSpPr>
        <p:spPr>
          <a:xfrm>
            <a:off x="693863" y="1256290"/>
            <a:ext cx="10804274" cy="707886"/>
          </a:xfrm>
          <a:prstGeom prst="rect">
            <a:avLst/>
          </a:prstGeom>
          <a:noFill/>
        </p:spPr>
        <p:txBody>
          <a:bodyPr wrap="square" rtlCol="0">
            <a:spAutoFit/>
          </a:bodyPr>
          <a:lstStyle/>
          <a:p>
            <a:pPr algn="ctr"/>
            <a:r>
              <a:rPr lang="en-US" altLang="ja-JP" sz="2000" b="1" dirty="0">
                <a:solidFill>
                  <a:schemeClr val="accent1"/>
                </a:solidFill>
              </a:rPr>
              <a:t>STEP1</a:t>
            </a:r>
            <a:r>
              <a:rPr lang="ja-JP" altLang="en-US" sz="2000" b="1" dirty="0">
                <a:solidFill>
                  <a:schemeClr val="accent1"/>
                </a:solidFill>
              </a:rPr>
              <a:t>の岡山事業所へグリーン水素を導入し、</a:t>
            </a:r>
            <a:endParaRPr lang="en-US" altLang="ja-JP" sz="2000" b="1" dirty="0">
              <a:solidFill>
                <a:schemeClr val="accent1"/>
              </a:solidFill>
            </a:endParaRPr>
          </a:p>
          <a:p>
            <a:pPr algn="ctr"/>
            <a:r>
              <a:rPr kumimoji="1" lang="ja-JP" altLang="en-US" sz="2000" b="1" dirty="0">
                <a:solidFill>
                  <a:schemeClr val="accent1"/>
                </a:solidFill>
              </a:rPr>
              <a:t>将来的には西日本エリア各発電所への拡大も視野に入れている</a:t>
            </a:r>
            <a:endParaRPr kumimoji="1" lang="en-US" altLang="ja-JP" sz="2000" b="1" dirty="0">
              <a:solidFill>
                <a:schemeClr val="accent1"/>
              </a:solidFill>
            </a:endParaRPr>
          </a:p>
        </p:txBody>
      </p:sp>
      <p:sp>
        <p:nvSpPr>
          <p:cNvPr id="6" name="正方形/長方形 5">
            <a:extLst>
              <a:ext uri="{FF2B5EF4-FFF2-40B4-BE49-F238E27FC236}">
                <a16:creationId xmlns:a16="http://schemas.microsoft.com/office/drawing/2014/main" id="{9184F371-4AEF-32CF-4662-5DB6CD9B1141}"/>
              </a:ext>
            </a:extLst>
          </p:cNvPr>
          <p:cNvSpPr/>
          <p:nvPr/>
        </p:nvSpPr>
        <p:spPr>
          <a:xfrm>
            <a:off x="8772549" y="2807227"/>
            <a:ext cx="2439301" cy="433943"/>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現時点の</a:t>
            </a:r>
            <a:r>
              <a:rPr lang="en-US" altLang="ja-JP" b="1" dirty="0"/>
              <a:t>STEP1</a:t>
            </a:r>
            <a:r>
              <a:rPr lang="ja-JP" altLang="en-US" b="1" dirty="0"/>
              <a:t>目標</a:t>
            </a:r>
            <a:endParaRPr kumimoji="1" lang="ja-JP" altLang="en-US" b="1" dirty="0"/>
          </a:p>
        </p:txBody>
      </p:sp>
      <p:sp>
        <p:nvSpPr>
          <p:cNvPr id="7" name="テキスト ボックス 6">
            <a:extLst>
              <a:ext uri="{FF2B5EF4-FFF2-40B4-BE49-F238E27FC236}">
                <a16:creationId xmlns:a16="http://schemas.microsoft.com/office/drawing/2014/main" id="{C43D9DE8-AD97-0BA0-686F-D12B295ED02B}"/>
              </a:ext>
            </a:extLst>
          </p:cNvPr>
          <p:cNvSpPr txBox="1"/>
          <p:nvPr/>
        </p:nvSpPr>
        <p:spPr>
          <a:xfrm>
            <a:off x="9031251" y="3259029"/>
            <a:ext cx="1921898" cy="369332"/>
          </a:xfrm>
          <a:prstGeom prst="rect">
            <a:avLst/>
          </a:prstGeom>
          <a:noFill/>
        </p:spPr>
        <p:txBody>
          <a:bodyPr wrap="square" rtlCol="0">
            <a:spAutoFit/>
          </a:bodyPr>
          <a:lstStyle/>
          <a:p>
            <a:pPr algn="ctr"/>
            <a:r>
              <a:rPr kumimoji="1" lang="ja-JP" altLang="en-US" dirty="0"/>
              <a:t>（下方修正）</a:t>
            </a:r>
            <a:endParaRPr kumimoji="1" lang="en-US" altLang="ja-JP" dirty="0"/>
          </a:p>
        </p:txBody>
      </p:sp>
      <p:graphicFrame>
        <p:nvGraphicFramePr>
          <p:cNvPr id="10" name="表 14">
            <a:extLst>
              <a:ext uri="{FF2B5EF4-FFF2-40B4-BE49-F238E27FC236}">
                <a16:creationId xmlns:a16="http://schemas.microsoft.com/office/drawing/2014/main" id="{E250F084-831C-6083-C387-43361C4619DF}"/>
              </a:ext>
            </a:extLst>
          </p:cNvPr>
          <p:cNvGraphicFramePr>
            <a:graphicFrameLocks noGrp="1"/>
          </p:cNvGraphicFramePr>
          <p:nvPr>
            <p:extLst>
              <p:ext uri="{D42A27DB-BD31-4B8C-83A1-F6EECF244321}">
                <p14:modId xmlns:p14="http://schemas.microsoft.com/office/powerpoint/2010/main" val="935460569"/>
              </p:ext>
            </p:extLst>
          </p:nvPr>
        </p:nvGraphicFramePr>
        <p:xfrm>
          <a:off x="8485032" y="3963338"/>
          <a:ext cx="3073878" cy="1097280"/>
        </p:xfrm>
        <a:graphic>
          <a:graphicData uri="http://schemas.openxmlformats.org/drawingml/2006/table">
            <a:tbl>
              <a:tblPr firstRow="1" bandRow="1">
                <a:tableStyleId>{5C22544A-7EE6-4342-B048-85BDC9FD1C3A}</a:tableStyleId>
              </a:tblPr>
              <a:tblGrid>
                <a:gridCol w="1163133">
                  <a:extLst>
                    <a:ext uri="{9D8B030D-6E8A-4147-A177-3AD203B41FA5}">
                      <a16:colId xmlns:a16="http://schemas.microsoft.com/office/drawing/2014/main" val="2471787129"/>
                    </a:ext>
                  </a:extLst>
                </a:gridCol>
                <a:gridCol w="1910745">
                  <a:extLst>
                    <a:ext uri="{9D8B030D-6E8A-4147-A177-3AD203B41FA5}">
                      <a16:colId xmlns:a16="http://schemas.microsoft.com/office/drawing/2014/main" val="1124325320"/>
                    </a:ext>
                  </a:extLst>
                </a:gridCol>
              </a:tblGrid>
              <a:tr h="224413">
                <a:tc>
                  <a:txBody>
                    <a:bodyPr/>
                    <a:lstStyle/>
                    <a:p>
                      <a:r>
                        <a:rPr kumimoji="1" lang="ja-JP" altLang="en-US" b="0" dirty="0">
                          <a:solidFill>
                            <a:schemeClr val="tx1"/>
                          </a:solidFill>
                        </a:rPr>
                        <a:t>脱炭素率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0" dirty="0">
                          <a:solidFill>
                            <a:schemeClr val="tx1"/>
                          </a:solidFill>
                        </a:rPr>
                        <a:t>水素需要目標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8020366"/>
                  </a:ext>
                </a:extLst>
              </a:tr>
              <a:tr h="224413">
                <a:tc>
                  <a:txBody>
                    <a:bodyPr/>
                    <a:lstStyle/>
                    <a:p>
                      <a:r>
                        <a:rPr kumimoji="1" lang="en-US" altLang="ja-JP" b="0" dirty="0"/>
                        <a:t>20%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0" dirty="0"/>
                        <a:t>15.9 ton/</a:t>
                      </a:r>
                      <a:r>
                        <a:rPr kumimoji="1" lang="ja-JP" altLang="en-US" b="0" dirty="0"/>
                        <a:t>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4575772"/>
                  </a:ext>
                </a:extLst>
              </a:tr>
              <a:tr h="224413">
                <a:tc>
                  <a:txBody>
                    <a:bodyPr/>
                    <a:lstStyle/>
                    <a:p>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t>68.7 ton/</a:t>
                      </a:r>
                      <a:r>
                        <a:rPr kumimoji="1" lang="ja-JP" altLang="en-US" b="0" dirty="0"/>
                        <a:t>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204553"/>
                  </a:ext>
                </a:extLst>
              </a:tr>
            </a:tbl>
          </a:graphicData>
        </a:graphic>
      </p:graphicFrame>
    </p:spTree>
    <p:extLst>
      <p:ext uri="{BB962C8B-B14F-4D97-AF65-F5344CB8AC3E}">
        <p14:creationId xmlns:p14="http://schemas.microsoft.com/office/powerpoint/2010/main" val="22946579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正方形/長方形 125">
            <a:extLst>
              <a:ext uri="{FF2B5EF4-FFF2-40B4-BE49-F238E27FC236}">
                <a16:creationId xmlns:a16="http://schemas.microsoft.com/office/drawing/2014/main" id="{AE0D759F-BE2C-B4BF-5DD7-635C7E6FC139}"/>
              </a:ext>
            </a:extLst>
          </p:cNvPr>
          <p:cNvSpPr/>
          <p:nvPr/>
        </p:nvSpPr>
        <p:spPr>
          <a:xfrm>
            <a:off x="8020867" y="2629382"/>
            <a:ext cx="1656399" cy="2047573"/>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p>
        </p:txBody>
      </p:sp>
      <p:sp>
        <p:nvSpPr>
          <p:cNvPr id="123" name="正方形/長方形 122">
            <a:extLst>
              <a:ext uri="{FF2B5EF4-FFF2-40B4-BE49-F238E27FC236}">
                <a16:creationId xmlns:a16="http://schemas.microsoft.com/office/drawing/2014/main" id="{68973CAD-D7F6-ED99-6D21-CC18B76495D7}"/>
              </a:ext>
            </a:extLst>
          </p:cNvPr>
          <p:cNvSpPr/>
          <p:nvPr/>
        </p:nvSpPr>
        <p:spPr>
          <a:xfrm>
            <a:off x="5827453" y="2942344"/>
            <a:ext cx="1656399" cy="174041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p>
        </p:txBody>
      </p:sp>
      <p:sp>
        <p:nvSpPr>
          <p:cNvPr id="2" name="スライド番号プレースホルダー 1">
            <a:extLst>
              <a:ext uri="{FF2B5EF4-FFF2-40B4-BE49-F238E27FC236}">
                <a16:creationId xmlns:a16="http://schemas.microsoft.com/office/drawing/2014/main" id="{7CADCE70-8D51-2F91-06F8-4F985AF75C3E}"/>
              </a:ext>
            </a:extLst>
          </p:cNvPr>
          <p:cNvSpPr>
            <a:spLocks noGrp="1"/>
          </p:cNvSpPr>
          <p:nvPr>
            <p:ph type="sldNum" sz="quarter" idx="12"/>
          </p:nvPr>
        </p:nvSpPr>
        <p:spPr/>
        <p:txBody>
          <a:bodyPr/>
          <a:lstStyle/>
          <a:p>
            <a:fld id="{E83525A4-1698-4BE9-9D83-991637330835}" type="slidenum">
              <a:rPr kumimoji="1" lang="ja-JP" altLang="en-US" smtClean="0"/>
              <a:t>5</a:t>
            </a:fld>
            <a:endParaRPr kumimoji="1" lang="ja-JP" altLang="en-US"/>
          </a:p>
        </p:txBody>
      </p:sp>
      <p:sp>
        <p:nvSpPr>
          <p:cNvPr id="3" name="フッター プレースホルダー 2">
            <a:extLst>
              <a:ext uri="{FF2B5EF4-FFF2-40B4-BE49-F238E27FC236}">
                <a16:creationId xmlns:a16="http://schemas.microsoft.com/office/drawing/2014/main" id="{481445EB-1DD0-258B-732F-CD3CC139C9B3}"/>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A58E8DF7-A08C-23F8-DD63-8F2F7A4C3E91}"/>
              </a:ext>
            </a:extLst>
          </p:cNvPr>
          <p:cNvSpPr>
            <a:spLocks noGrp="1"/>
          </p:cNvSpPr>
          <p:nvPr>
            <p:ph type="ctrTitle"/>
          </p:nvPr>
        </p:nvSpPr>
        <p:spPr>
          <a:xfrm>
            <a:off x="1684581" y="479720"/>
            <a:ext cx="9874329" cy="647244"/>
          </a:xfrm>
        </p:spPr>
        <p:txBody>
          <a:bodyPr/>
          <a:lstStyle/>
          <a:p>
            <a:r>
              <a:rPr lang="ja-JP" altLang="en-US" sz="3600" dirty="0"/>
              <a:t>岡山事業所での導入案</a:t>
            </a:r>
            <a:endParaRPr kumimoji="1" lang="ja-JP" altLang="en-US" sz="3600" dirty="0"/>
          </a:p>
        </p:txBody>
      </p:sp>
      <p:sp>
        <p:nvSpPr>
          <p:cNvPr id="106" name="日付プレースホルダー 105">
            <a:extLst>
              <a:ext uri="{FF2B5EF4-FFF2-40B4-BE49-F238E27FC236}">
                <a16:creationId xmlns:a16="http://schemas.microsoft.com/office/drawing/2014/main" id="{A72CD54E-E98C-A068-1E45-F35B5291444D}"/>
              </a:ext>
            </a:extLst>
          </p:cNvPr>
          <p:cNvSpPr>
            <a:spLocks noGrp="1"/>
          </p:cNvSpPr>
          <p:nvPr>
            <p:ph type="dt" sz="half" idx="10"/>
          </p:nvPr>
        </p:nvSpPr>
        <p:spPr/>
        <p:txBody>
          <a:bodyPr/>
          <a:lstStyle/>
          <a:p>
            <a:r>
              <a:rPr kumimoji="1" lang="en-US" altLang="ja-JP"/>
              <a:t>2024/8/5</a:t>
            </a:r>
            <a:endParaRPr kumimoji="1" lang="ja-JP" altLang="en-US"/>
          </a:p>
        </p:txBody>
      </p:sp>
      <p:sp>
        <p:nvSpPr>
          <p:cNvPr id="8" name="正方形/長方形 7">
            <a:extLst>
              <a:ext uri="{FF2B5EF4-FFF2-40B4-BE49-F238E27FC236}">
                <a16:creationId xmlns:a16="http://schemas.microsoft.com/office/drawing/2014/main" id="{C803F6C2-F031-7826-A45B-3BE9CD94E00E}"/>
              </a:ext>
            </a:extLst>
          </p:cNvPr>
          <p:cNvSpPr/>
          <p:nvPr/>
        </p:nvSpPr>
        <p:spPr>
          <a:xfrm>
            <a:off x="1586190" y="4750174"/>
            <a:ext cx="1656399" cy="5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トレーラ</a:t>
            </a:r>
            <a:r>
              <a:rPr kumimoji="1" lang="en-US" altLang="ja-JP" b="1" dirty="0">
                <a:solidFill>
                  <a:schemeClr val="tx1"/>
                </a:solidFill>
              </a:rPr>
              <a:t>*</a:t>
            </a:r>
            <a:endParaRPr kumimoji="1" lang="ja-JP" altLang="en-US" b="1" dirty="0">
              <a:solidFill>
                <a:schemeClr val="tx1"/>
              </a:solidFill>
            </a:endParaRPr>
          </a:p>
        </p:txBody>
      </p:sp>
      <p:sp>
        <p:nvSpPr>
          <p:cNvPr id="11" name="正方形/長方形 10">
            <a:extLst>
              <a:ext uri="{FF2B5EF4-FFF2-40B4-BE49-F238E27FC236}">
                <a16:creationId xmlns:a16="http://schemas.microsoft.com/office/drawing/2014/main" id="{07BFCAD0-D092-0485-AAF6-1717A974810B}"/>
              </a:ext>
            </a:extLst>
          </p:cNvPr>
          <p:cNvSpPr/>
          <p:nvPr/>
        </p:nvSpPr>
        <p:spPr>
          <a:xfrm>
            <a:off x="3627449" y="4750174"/>
            <a:ext cx="1854382" cy="5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0.5MW P2G**</a:t>
            </a:r>
            <a:endParaRPr kumimoji="1" lang="ja-JP" altLang="en-US" b="1" dirty="0">
              <a:solidFill>
                <a:schemeClr val="tx1"/>
              </a:solidFill>
            </a:endParaRPr>
          </a:p>
        </p:txBody>
      </p:sp>
      <p:sp>
        <p:nvSpPr>
          <p:cNvPr id="12" name="正方形/長方形 11">
            <a:extLst>
              <a:ext uri="{FF2B5EF4-FFF2-40B4-BE49-F238E27FC236}">
                <a16:creationId xmlns:a16="http://schemas.microsoft.com/office/drawing/2014/main" id="{393D9ADA-242D-4C81-C057-CDB43332E8A3}"/>
              </a:ext>
            </a:extLst>
          </p:cNvPr>
          <p:cNvSpPr/>
          <p:nvPr/>
        </p:nvSpPr>
        <p:spPr>
          <a:xfrm>
            <a:off x="5728462" y="4750174"/>
            <a:ext cx="1854381" cy="5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1.5MW P2G**</a:t>
            </a:r>
            <a:endParaRPr kumimoji="1" lang="ja-JP" altLang="en-US" b="1" dirty="0">
              <a:solidFill>
                <a:schemeClr val="tx1"/>
              </a:solidFill>
            </a:endParaRPr>
          </a:p>
        </p:txBody>
      </p:sp>
      <p:sp>
        <p:nvSpPr>
          <p:cNvPr id="107" name="正方形/長方形 106">
            <a:extLst>
              <a:ext uri="{FF2B5EF4-FFF2-40B4-BE49-F238E27FC236}">
                <a16:creationId xmlns:a16="http://schemas.microsoft.com/office/drawing/2014/main" id="{2E603C9A-FB03-C045-1BBD-4282F33A4778}"/>
              </a:ext>
            </a:extLst>
          </p:cNvPr>
          <p:cNvSpPr/>
          <p:nvPr/>
        </p:nvSpPr>
        <p:spPr>
          <a:xfrm>
            <a:off x="379923" y="5913968"/>
            <a:ext cx="2998277"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2</a:t>
            </a:r>
            <a:r>
              <a:rPr kumimoji="1" lang="ja-JP" altLang="en-US" dirty="0">
                <a:solidFill>
                  <a:schemeClr val="tx1"/>
                </a:solidFill>
              </a:rPr>
              <a:t>台置き場、配送</a:t>
            </a:r>
            <a:r>
              <a:rPr lang="en-US" altLang="ja-JP" dirty="0">
                <a:solidFill>
                  <a:schemeClr val="tx1"/>
                </a:solidFill>
              </a:rPr>
              <a:t>4</a:t>
            </a:r>
            <a:r>
              <a:rPr kumimoji="1" lang="ja-JP" altLang="en-US" dirty="0">
                <a:solidFill>
                  <a:schemeClr val="tx1"/>
                </a:solidFill>
              </a:rPr>
              <a:t>台</a:t>
            </a:r>
            <a:r>
              <a:rPr kumimoji="1" lang="en-US" altLang="ja-JP" dirty="0">
                <a:solidFill>
                  <a:schemeClr val="tx1"/>
                </a:solidFill>
              </a:rPr>
              <a:t>/</a:t>
            </a:r>
            <a:r>
              <a:rPr kumimoji="1" lang="ja-JP" altLang="en-US" dirty="0">
                <a:solidFill>
                  <a:schemeClr val="tx1"/>
                </a:solidFill>
              </a:rPr>
              <a:t>月</a:t>
            </a:r>
            <a:endParaRPr kumimoji="1" lang="en-US" altLang="ja-JP" dirty="0">
              <a:solidFill>
                <a:schemeClr val="tx1"/>
              </a:solidFill>
            </a:endParaRPr>
          </a:p>
        </p:txBody>
      </p:sp>
      <p:sp>
        <p:nvSpPr>
          <p:cNvPr id="117" name="テキスト ボックス 116">
            <a:extLst>
              <a:ext uri="{FF2B5EF4-FFF2-40B4-BE49-F238E27FC236}">
                <a16:creationId xmlns:a16="http://schemas.microsoft.com/office/drawing/2014/main" id="{128F9E79-1973-0A60-C44B-631D91B8FB87}"/>
              </a:ext>
            </a:extLst>
          </p:cNvPr>
          <p:cNvSpPr txBox="1"/>
          <p:nvPr/>
        </p:nvSpPr>
        <p:spPr>
          <a:xfrm>
            <a:off x="3412434" y="5929357"/>
            <a:ext cx="4667864" cy="369332"/>
          </a:xfrm>
          <a:prstGeom prst="rect">
            <a:avLst/>
          </a:prstGeom>
          <a:noFill/>
        </p:spPr>
        <p:txBody>
          <a:bodyPr wrap="square" rtlCol="0">
            <a:spAutoFit/>
          </a:bodyPr>
          <a:lstStyle/>
          <a:p>
            <a:r>
              <a:rPr lang="en-US" altLang="ja-JP" dirty="0"/>
              <a:t>** P2G</a:t>
            </a:r>
            <a:r>
              <a:rPr lang="ja-JP" altLang="en-US" dirty="0"/>
              <a:t>の生産量換算は稼働率</a:t>
            </a:r>
            <a:r>
              <a:rPr lang="en-US" altLang="ja-JP" dirty="0"/>
              <a:t>25%</a:t>
            </a:r>
            <a:r>
              <a:rPr lang="ja-JP" altLang="en-US" dirty="0"/>
              <a:t>を前提</a:t>
            </a:r>
            <a:endParaRPr kumimoji="1" lang="en-US" altLang="ja-JP" dirty="0"/>
          </a:p>
        </p:txBody>
      </p:sp>
      <p:sp>
        <p:nvSpPr>
          <p:cNvPr id="5" name="タイトル 3">
            <a:extLst>
              <a:ext uri="{FF2B5EF4-FFF2-40B4-BE49-F238E27FC236}">
                <a16:creationId xmlns:a16="http://schemas.microsoft.com/office/drawing/2014/main" id="{516F9610-7624-241C-E49E-68F405F1D173}"/>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1. </a:t>
            </a:r>
            <a:r>
              <a:rPr lang="ja-JP" altLang="en-US" sz="1600" dirty="0"/>
              <a:t>全体概要</a:t>
            </a:r>
          </a:p>
        </p:txBody>
      </p:sp>
      <p:sp>
        <p:nvSpPr>
          <p:cNvPr id="10" name="テキスト ボックス 9">
            <a:extLst>
              <a:ext uri="{FF2B5EF4-FFF2-40B4-BE49-F238E27FC236}">
                <a16:creationId xmlns:a16="http://schemas.microsoft.com/office/drawing/2014/main" id="{CCFCAB22-22C6-8223-DE04-0326C4B21625}"/>
              </a:ext>
            </a:extLst>
          </p:cNvPr>
          <p:cNvSpPr txBox="1"/>
          <p:nvPr/>
        </p:nvSpPr>
        <p:spPr>
          <a:xfrm>
            <a:off x="693863" y="1266919"/>
            <a:ext cx="10804274" cy="461665"/>
          </a:xfrm>
          <a:prstGeom prst="rect">
            <a:avLst/>
          </a:prstGeom>
          <a:noFill/>
        </p:spPr>
        <p:txBody>
          <a:bodyPr wrap="square" rtlCol="0">
            <a:spAutoFit/>
          </a:bodyPr>
          <a:lstStyle/>
          <a:p>
            <a:pPr algn="ctr"/>
            <a:r>
              <a:rPr kumimoji="1" lang="ja-JP" altLang="en-US" sz="2400" b="1" dirty="0">
                <a:solidFill>
                  <a:schemeClr val="accent1"/>
                </a:solidFill>
              </a:rPr>
              <a:t>トレーラ</a:t>
            </a:r>
            <a:r>
              <a:rPr lang="ja-JP" altLang="en-US" sz="2400" b="1" dirty="0">
                <a:solidFill>
                  <a:schemeClr val="accent1"/>
                </a:solidFill>
              </a:rPr>
              <a:t>配送</a:t>
            </a:r>
            <a:r>
              <a:rPr kumimoji="1" lang="ja-JP" altLang="en-US" sz="2400" b="1" dirty="0">
                <a:solidFill>
                  <a:schemeClr val="accent1"/>
                </a:solidFill>
              </a:rPr>
              <a:t>で脱炭素率</a:t>
            </a:r>
            <a:r>
              <a:rPr kumimoji="1" lang="en-US" altLang="ja-JP" sz="2400" b="1" dirty="0">
                <a:solidFill>
                  <a:schemeClr val="accent1"/>
                </a:solidFill>
              </a:rPr>
              <a:t>10%</a:t>
            </a:r>
            <a:r>
              <a:rPr lang="ja-JP" altLang="en-US" sz="2400" b="1" dirty="0">
                <a:solidFill>
                  <a:schemeClr val="accent1"/>
                </a:solidFill>
              </a:rPr>
              <a:t>達成、</a:t>
            </a:r>
            <a:r>
              <a:rPr lang="en-US" altLang="ja-JP" sz="2400" b="1" dirty="0">
                <a:solidFill>
                  <a:schemeClr val="accent1"/>
                </a:solidFill>
              </a:rPr>
              <a:t>1.5MW P2G</a:t>
            </a:r>
            <a:r>
              <a:rPr lang="ja-JP" altLang="en-US" sz="2400" b="1" dirty="0">
                <a:solidFill>
                  <a:schemeClr val="accent1"/>
                </a:solidFill>
              </a:rPr>
              <a:t>併用で</a:t>
            </a:r>
            <a:r>
              <a:rPr lang="en-US" altLang="ja-JP" sz="2400" b="1" dirty="0">
                <a:solidFill>
                  <a:schemeClr val="accent1"/>
                </a:solidFill>
              </a:rPr>
              <a:t>50%</a:t>
            </a:r>
            <a:r>
              <a:rPr lang="ja-JP" altLang="en-US" sz="2400" b="1" dirty="0">
                <a:solidFill>
                  <a:schemeClr val="accent1"/>
                </a:solidFill>
              </a:rPr>
              <a:t>達成</a:t>
            </a:r>
            <a:endParaRPr kumimoji="1" lang="en-US" altLang="ja-JP" sz="2400" b="1" dirty="0">
              <a:solidFill>
                <a:schemeClr val="accent1"/>
              </a:solidFill>
            </a:endParaRPr>
          </a:p>
        </p:txBody>
      </p:sp>
      <p:cxnSp>
        <p:nvCxnSpPr>
          <p:cNvPr id="18" name="直線コネクタ 17">
            <a:extLst>
              <a:ext uri="{FF2B5EF4-FFF2-40B4-BE49-F238E27FC236}">
                <a16:creationId xmlns:a16="http://schemas.microsoft.com/office/drawing/2014/main" id="{6D7D9931-4E22-DD55-E697-F2EB9DBD9AD1}"/>
              </a:ext>
            </a:extLst>
          </p:cNvPr>
          <p:cNvCxnSpPr>
            <a:cxnSpLocks/>
          </p:cNvCxnSpPr>
          <p:nvPr/>
        </p:nvCxnSpPr>
        <p:spPr>
          <a:xfrm>
            <a:off x="1178353" y="4690660"/>
            <a:ext cx="1032496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22555519-FD36-8FA0-32E3-BB41C88FD110}"/>
              </a:ext>
            </a:extLst>
          </p:cNvPr>
          <p:cNvSpPr/>
          <p:nvPr/>
        </p:nvSpPr>
        <p:spPr>
          <a:xfrm>
            <a:off x="1587268" y="4250190"/>
            <a:ext cx="1656399" cy="429219"/>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p>
        </p:txBody>
      </p:sp>
      <p:cxnSp>
        <p:nvCxnSpPr>
          <p:cNvPr id="29" name="直線矢印コネクタ 28">
            <a:extLst>
              <a:ext uri="{FF2B5EF4-FFF2-40B4-BE49-F238E27FC236}">
                <a16:creationId xmlns:a16="http://schemas.microsoft.com/office/drawing/2014/main" id="{27F0FA29-FE4C-B2E5-5404-B768AE48A6AC}"/>
              </a:ext>
            </a:extLst>
          </p:cNvPr>
          <p:cNvCxnSpPr/>
          <p:nvPr/>
        </p:nvCxnSpPr>
        <p:spPr>
          <a:xfrm flipV="1">
            <a:off x="1186283" y="2256543"/>
            <a:ext cx="0" cy="2434117"/>
          </a:xfrm>
          <a:prstGeom prst="straightConnector1">
            <a:avLst/>
          </a:prstGeom>
          <a:ln w="1905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30" name="正方形/長方形 29">
            <a:extLst>
              <a:ext uri="{FF2B5EF4-FFF2-40B4-BE49-F238E27FC236}">
                <a16:creationId xmlns:a16="http://schemas.microsoft.com/office/drawing/2014/main" id="{F30A31D0-50DB-55B4-350B-78B6980A6FB1}"/>
              </a:ext>
            </a:extLst>
          </p:cNvPr>
          <p:cNvSpPr/>
          <p:nvPr/>
        </p:nvSpPr>
        <p:spPr>
          <a:xfrm rot="16200000">
            <a:off x="-856025" y="3316483"/>
            <a:ext cx="3062348" cy="314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年間水素供給量 </a:t>
            </a:r>
            <a:r>
              <a:rPr lang="en-US" altLang="ja-JP" b="1" dirty="0">
                <a:solidFill>
                  <a:schemeClr val="tx1"/>
                </a:solidFill>
              </a:rPr>
              <a:t>[ton/</a:t>
            </a:r>
            <a:r>
              <a:rPr lang="ja-JP" altLang="en-US" b="1" dirty="0">
                <a:solidFill>
                  <a:schemeClr val="tx1"/>
                </a:solidFill>
              </a:rPr>
              <a:t>年</a:t>
            </a:r>
            <a:r>
              <a:rPr lang="en-US" altLang="ja-JP" b="1" dirty="0">
                <a:solidFill>
                  <a:schemeClr val="tx1"/>
                </a:solidFill>
              </a:rPr>
              <a:t>]</a:t>
            </a:r>
            <a:endParaRPr kumimoji="1" lang="ja-JP" altLang="en-US" b="1" dirty="0">
              <a:solidFill>
                <a:schemeClr val="tx1"/>
              </a:solidFill>
            </a:endParaRPr>
          </a:p>
        </p:txBody>
      </p:sp>
      <p:sp>
        <p:nvSpPr>
          <p:cNvPr id="31" name="正方形/長方形 30">
            <a:extLst>
              <a:ext uri="{FF2B5EF4-FFF2-40B4-BE49-F238E27FC236}">
                <a16:creationId xmlns:a16="http://schemas.microsoft.com/office/drawing/2014/main" id="{037ABD35-8FD5-AFBE-7E54-3301DCE189A4}"/>
              </a:ext>
            </a:extLst>
          </p:cNvPr>
          <p:cNvSpPr/>
          <p:nvPr/>
        </p:nvSpPr>
        <p:spPr>
          <a:xfrm>
            <a:off x="1586190" y="3784599"/>
            <a:ext cx="1656399" cy="5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11.7 ton</a:t>
            </a:r>
            <a:endParaRPr kumimoji="1" lang="ja-JP" altLang="en-US" b="1" dirty="0">
              <a:solidFill>
                <a:schemeClr val="tx1"/>
              </a:solidFill>
            </a:endParaRPr>
          </a:p>
        </p:txBody>
      </p:sp>
      <p:cxnSp>
        <p:nvCxnSpPr>
          <p:cNvPr id="97" name="直線コネクタ 96">
            <a:extLst>
              <a:ext uri="{FF2B5EF4-FFF2-40B4-BE49-F238E27FC236}">
                <a16:creationId xmlns:a16="http://schemas.microsoft.com/office/drawing/2014/main" id="{EC25DDBC-0645-7492-6F92-0D64528038E0}"/>
              </a:ext>
            </a:extLst>
          </p:cNvPr>
          <p:cNvCxnSpPr>
            <a:cxnSpLocks/>
          </p:cNvCxnSpPr>
          <p:nvPr/>
        </p:nvCxnSpPr>
        <p:spPr>
          <a:xfrm>
            <a:off x="1186283" y="2566874"/>
            <a:ext cx="10317037" cy="0"/>
          </a:xfrm>
          <a:prstGeom prst="line">
            <a:avLst/>
          </a:prstGeom>
          <a:ln w="19050">
            <a:solidFill>
              <a:srgbClr val="C00000"/>
            </a:solidFill>
            <a:prstDash val="lgDash"/>
            <a:tailEnd type="none"/>
          </a:ln>
        </p:spPr>
        <p:style>
          <a:lnRef idx="1">
            <a:schemeClr val="dk1"/>
          </a:lnRef>
          <a:fillRef idx="0">
            <a:schemeClr val="dk1"/>
          </a:fillRef>
          <a:effectRef idx="0">
            <a:schemeClr val="dk1"/>
          </a:effectRef>
          <a:fontRef idx="minor">
            <a:schemeClr val="tx1"/>
          </a:fontRef>
        </p:style>
      </p:cxnSp>
      <p:sp>
        <p:nvSpPr>
          <p:cNvPr id="102" name="正方形/長方形 101">
            <a:extLst>
              <a:ext uri="{FF2B5EF4-FFF2-40B4-BE49-F238E27FC236}">
                <a16:creationId xmlns:a16="http://schemas.microsoft.com/office/drawing/2014/main" id="{96015F61-B3D6-A0EF-52E6-8D11B20D9D23}"/>
              </a:ext>
            </a:extLst>
          </p:cNvPr>
          <p:cNvSpPr/>
          <p:nvPr/>
        </p:nvSpPr>
        <p:spPr>
          <a:xfrm>
            <a:off x="9808402" y="2202038"/>
            <a:ext cx="1790189" cy="711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脱炭素率 </a:t>
            </a:r>
            <a:r>
              <a:rPr kumimoji="1" lang="en-US" altLang="ja-JP" b="1" dirty="0">
                <a:solidFill>
                  <a:srgbClr val="C00000"/>
                </a:solidFill>
              </a:rPr>
              <a:t>50%</a:t>
            </a:r>
          </a:p>
          <a:p>
            <a:pPr algn="ctr"/>
            <a:r>
              <a:rPr kumimoji="1" lang="en-US" altLang="ja-JP" b="1" dirty="0">
                <a:solidFill>
                  <a:srgbClr val="C00000"/>
                </a:solidFill>
              </a:rPr>
              <a:t>68.7 ton</a:t>
            </a:r>
            <a:endParaRPr kumimoji="1" lang="ja-JP" altLang="en-US" b="1" dirty="0">
              <a:solidFill>
                <a:srgbClr val="C00000"/>
              </a:solidFill>
            </a:endParaRPr>
          </a:p>
        </p:txBody>
      </p:sp>
      <p:sp>
        <p:nvSpPr>
          <p:cNvPr id="109" name="正方形/長方形 108">
            <a:extLst>
              <a:ext uri="{FF2B5EF4-FFF2-40B4-BE49-F238E27FC236}">
                <a16:creationId xmlns:a16="http://schemas.microsoft.com/office/drawing/2014/main" id="{27AEB2D3-90AE-3613-D888-AE31321F380C}"/>
              </a:ext>
            </a:extLst>
          </p:cNvPr>
          <p:cNvSpPr/>
          <p:nvPr/>
        </p:nvSpPr>
        <p:spPr>
          <a:xfrm>
            <a:off x="9808401" y="3494170"/>
            <a:ext cx="1790190" cy="587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脱炭素率 </a:t>
            </a:r>
            <a:r>
              <a:rPr kumimoji="1" lang="en-US" altLang="ja-JP" b="1" dirty="0">
                <a:solidFill>
                  <a:srgbClr val="C00000"/>
                </a:solidFill>
              </a:rPr>
              <a:t>20%</a:t>
            </a:r>
          </a:p>
          <a:p>
            <a:pPr algn="ctr"/>
            <a:r>
              <a:rPr lang="en-US" altLang="ja-JP" b="1" dirty="0">
                <a:solidFill>
                  <a:srgbClr val="C00000"/>
                </a:solidFill>
              </a:rPr>
              <a:t>15</a:t>
            </a:r>
            <a:r>
              <a:rPr kumimoji="1" lang="en-US" altLang="ja-JP" b="1" dirty="0">
                <a:solidFill>
                  <a:srgbClr val="C00000"/>
                </a:solidFill>
              </a:rPr>
              <a:t>.9 ton</a:t>
            </a:r>
            <a:endParaRPr kumimoji="1" lang="ja-JP" altLang="en-US" b="1" dirty="0">
              <a:solidFill>
                <a:srgbClr val="C00000"/>
              </a:solidFill>
            </a:endParaRPr>
          </a:p>
        </p:txBody>
      </p:sp>
      <p:sp>
        <p:nvSpPr>
          <p:cNvPr id="115" name="正方形/長方形 114">
            <a:extLst>
              <a:ext uri="{FF2B5EF4-FFF2-40B4-BE49-F238E27FC236}">
                <a16:creationId xmlns:a16="http://schemas.microsoft.com/office/drawing/2014/main" id="{C783B2B6-8C34-9469-2438-5C5509109B84}"/>
              </a:ext>
            </a:extLst>
          </p:cNvPr>
          <p:cNvSpPr/>
          <p:nvPr/>
        </p:nvSpPr>
        <p:spPr>
          <a:xfrm>
            <a:off x="3676260" y="3773469"/>
            <a:ext cx="1656399" cy="422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16.0 ton</a:t>
            </a:r>
            <a:endParaRPr kumimoji="1" lang="ja-JP" altLang="en-US" b="1" dirty="0">
              <a:solidFill>
                <a:schemeClr val="tx1"/>
              </a:solidFill>
            </a:endParaRPr>
          </a:p>
        </p:txBody>
      </p:sp>
      <p:sp>
        <p:nvSpPr>
          <p:cNvPr id="116" name="正方形/長方形 115">
            <a:extLst>
              <a:ext uri="{FF2B5EF4-FFF2-40B4-BE49-F238E27FC236}">
                <a16:creationId xmlns:a16="http://schemas.microsoft.com/office/drawing/2014/main" id="{F8D41DFD-A921-6569-E88B-3D9AF4F3DD7F}"/>
              </a:ext>
            </a:extLst>
          </p:cNvPr>
          <p:cNvSpPr/>
          <p:nvPr/>
        </p:nvSpPr>
        <p:spPr>
          <a:xfrm>
            <a:off x="5902744" y="2599977"/>
            <a:ext cx="1505817" cy="38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48.0 ton</a:t>
            </a:r>
            <a:endParaRPr kumimoji="1" lang="ja-JP" altLang="en-US" b="1" dirty="0">
              <a:solidFill>
                <a:schemeClr val="tx1"/>
              </a:solidFill>
            </a:endParaRPr>
          </a:p>
        </p:txBody>
      </p:sp>
      <p:sp>
        <p:nvSpPr>
          <p:cNvPr id="121" name="正方形/長方形 120">
            <a:extLst>
              <a:ext uri="{FF2B5EF4-FFF2-40B4-BE49-F238E27FC236}">
                <a16:creationId xmlns:a16="http://schemas.microsoft.com/office/drawing/2014/main" id="{DE7FCB2D-3165-26D5-15CD-00500538A16B}"/>
              </a:ext>
            </a:extLst>
          </p:cNvPr>
          <p:cNvSpPr/>
          <p:nvPr/>
        </p:nvSpPr>
        <p:spPr>
          <a:xfrm>
            <a:off x="8020867" y="4750174"/>
            <a:ext cx="1656399" cy="823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トレーラ</a:t>
            </a:r>
            <a:r>
              <a:rPr kumimoji="1" lang="en-US" altLang="ja-JP" b="1" dirty="0">
                <a:solidFill>
                  <a:schemeClr val="tx1"/>
                </a:solidFill>
              </a:rPr>
              <a:t>+</a:t>
            </a:r>
          </a:p>
          <a:p>
            <a:pPr algn="ctr"/>
            <a:r>
              <a:rPr lang="en-US" altLang="ja-JP" b="1" dirty="0">
                <a:solidFill>
                  <a:schemeClr val="tx1"/>
                </a:solidFill>
              </a:rPr>
              <a:t>1.5MW P2G</a:t>
            </a:r>
            <a:endParaRPr kumimoji="1" lang="ja-JP" altLang="en-US" b="1" dirty="0">
              <a:solidFill>
                <a:schemeClr val="tx1"/>
              </a:solidFill>
            </a:endParaRPr>
          </a:p>
        </p:txBody>
      </p:sp>
      <p:sp>
        <p:nvSpPr>
          <p:cNvPr id="122" name="正方形/長方形 121">
            <a:extLst>
              <a:ext uri="{FF2B5EF4-FFF2-40B4-BE49-F238E27FC236}">
                <a16:creationId xmlns:a16="http://schemas.microsoft.com/office/drawing/2014/main" id="{3EC66C9E-2C6A-C384-E1F4-E8EA6D2A232B}"/>
              </a:ext>
            </a:extLst>
          </p:cNvPr>
          <p:cNvSpPr/>
          <p:nvPr/>
        </p:nvSpPr>
        <p:spPr>
          <a:xfrm>
            <a:off x="3676260" y="4092329"/>
            <a:ext cx="1656399" cy="58708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p>
        </p:txBody>
      </p:sp>
      <p:sp>
        <p:nvSpPr>
          <p:cNvPr id="127" name="正方形/長方形 126">
            <a:extLst>
              <a:ext uri="{FF2B5EF4-FFF2-40B4-BE49-F238E27FC236}">
                <a16:creationId xmlns:a16="http://schemas.microsoft.com/office/drawing/2014/main" id="{C8976886-A4E2-E05E-8335-7184E52AA3EA}"/>
              </a:ext>
            </a:extLst>
          </p:cNvPr>
          <p:cNvSpPr/>
          <p:nvPr/>
        </p:nvSpPr>
        <p:spPr>
          <a:xfrm>
            <a:off x="8096158" y="2208088"/>
            <a:ext cx="1505817" cy="38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59</a:t>
            </a:r>
            <a:r>
              <a:rPr kumimoji="1" lang="en-US" altLang="ja-JP" b="1" dirty="0">
                <a:solidFill>
                  <a:schemeClr val="tx1"/>
                </a:solidFill>
              </a:rPr>
              <a:t>.7 ton</a:t>
            </a:r>
            <a:endParaRPr kumimoji="1" lang="ja-JP" altLang="en-US" b="1" dirty="0">
              <a:solidFill>
                <a:schemeClr val="tx1"/>
              </a:solidFill>
            </a:endParaRPr>
          </a:p>
        </p:txBody>
      </p:sp>
      <p:cxnSp>
        <p:nvCxnSpPr>
          <p:cNvPr id="99" name="直線コネクタ 98">
            <a:extLst>
              <a:ext uri="{FF2B5EF4-FFF2-40B4-BE49-F238E27FC236}">
                <a16:creationId xmlns:a16="http://schemas.microsoft.com/office/drawing/2014/main" id="{58BE9671-EF0B-AB7C-8429-2558B7EE2E95}"/>
              </a:ext>
            </a:extLst>
          </p:cNvPr>
          <p:cNvCxnSpPr>
            <a:cxnSpLocks/>
          </p:cNvCxnSpPr>
          <p:nvPr/>
        </p:nvCxnSpPr>
        <p:spPr>
          <a:xfrm>
            <a:off x="1186283" y="4099944"/>
            <a:ext cx="10317037" cy="0"/>
          </a:xfrm>
          <a:prstGeom prst="line">
            <a:avLst/>
          </a:prstGeom>
          <a:ln w="19050">
            <a:solidFill>
              <a:srgbClr val="C00000"/>
            </a:solidFill>
            <a:prstDash val="lgDash"/>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6732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CADCE70-8D51-2F91-06F8-4F985AF75C3E}"/>
              </a:ext>
            </a:extLst>
          </p:cNvPr>
          <p:cNvSpPr>
            <a:spLocks noGrp="1"/>
          </p:cNvSpPr>
          <p:nvPr>
            <p:ph type="sldNum" sz="quarter" idx="12"/>
          </p:nvPr>
        </p:nvSpPr>
        <p:spPr/>
        <p:txBody>
          <a:bodyPr/>
          <a:lstStyle/>
          <a:p>
            <a:fld id="{E83525A4-1698-4BE9-9D83-991637330835}" type="slidenum">
              <a:rPr kumimoji="1" lang="ja-JP" altLang="en-US" smtClean="0"/>
              <a:t>6</a:t>
            </a:fld>
            <a:endParaRPr kumimoji="1" lang="ja-JP" altLang="en-US"/>
          </a:p>
        </p:txBody>
      </p:sp>
      <p:sp>
        <p:nvSpPr>
          <p:cNvPr id="3" name="フッター プレースホルダー 2">
            <a:extLst>
              <a:ext uri="{FF2B5EF4-FFF2-40B4-BE49-F238E27FC236}">
                <a16:creationId xmlns:a16="http://schemas.microsoft.com/office/drawing/2014/main" id="{481445EB-1DD0-258B-732F-CD3CC139C9B3}"/>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A58E8DF7-A08C-23F8-DD63-8F2F7A4C3E91}"/>
              </a:ext>
            </a:extLst>
          </p:cNvPr>
          <p:cNvSpPr>
            <a:spLocks noGrp="1"/>
          </p:cNvSpPr>
          <p:nvPr>
            <p:ph type="ctrTitle"/>
          </p:nvPr>
        </p:nvSpPr>
        <p:spPr>
          <a:xfrm>
            <a:off x="1684580" y="577874"/>
            <a:ext cx="9874329" cy="453956"/>
          </a:xfrm>
        </p:spPr>
        <p:txBody>
          <a:bodyPr/>
          <a:lstStyle/>
          <a:p>
            <a:r>
              <a:rPr lang="ja-JP" altLang="en-US" sz="3600" dirty="0"/>
              <a:t>各案の試算</a:t>
            </a:r>
            <a:endParaRPr kumimoji="1" lang="ja-JP" altLang="en-US" sz="3600" dirty="0"/>
          </a:p>
        </p:txBody>
      </p:sp>
      <p:sp>
        <p:nvSpPr>
          <p:cNvPr id="106" name="日付プレースホルダー 105">
            <a:extLst>
              <a:ext uri="{FF2B5EF4-FFF2-40B4-BE49-F238E27FC236}">
                <a16:creationId xmlns:a16="http://schemas.microsoft.com/office/drawing/2014/main" id="{A72CD54E-E98C-A068-1E45-F35B5291444D}"/>
              </a:ext>
            </a:extLst>
          </p:cNvPr>
          <p:cNvSpPr>
            <a:spLocks noGrp="1"/>
          </p:cNvSpPr>
          <p:nvPr>
            <p:ph type="dt" sz="half" idx="10"/>
          </p:nvPr>
        </p:nvSpPr>
        <p:spPr/>
        <p:txBody>
          <a:bodyPr/>
          <a:lstStyle/>
          <a:p>
            <a:r>
              <a:rPr kumimoji="1" lang="en-US" altLang="ja-JP"/>
              <a:t>2024/8/5</a:t>
            </a:r>
            <a:endParaRPr kumimoji="1" lang="ja-JP" altLang="en-US"/>
          </a:p>
        </p:txBody>
      </p:sp>
      <p:sp>
        <p:nvSpPr>
          <p:cNvPr id="8" name="正方形/長方形 7">
            <a:extLst>
              <a:ext uri="{FF2B5EF4-FFF2-40B4-BE49-F238E27FC236}">
                <a16:creationId xmlns:a16="http://schemas.microsoft.com/office/drawing/2014/main" id="{C803F6C2-F031-7826-A45B-3BE9CD94E00E}"/>
              </a:ext>
            </a:extLst>
          </p:cNvPr>
          <p:cNvSpPr/>
          <p:nvPr/>
        </p:nvSpPr>
        <p:spPr>
          <a:xfrm>
            <a:off x="1238867" y="1233738"/>
            <a:ext cx="3614991" cy="549059"/>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トレーラ</a:t>
            </a:r>
          </a:p>
        </p:txBody>
      </p:sp>
      <p:sp>
        <p:nvSpPr>
          <p:cNvPr id="9" name="正方形/長方形 8">
            <a:extLst>
              <a:ext uri="{FF2B5EF4-FFF2-40B4-BE49-F238E27FC236}">
                <a16:creationId xmlns:a16="http://schemas.microsoft.com/office/drawing/2014/main" id="{45A5A55C-865F-A081-C6DF-73E9B99A3DB8}"/>
              </a:ext>
            </a:extLst>
          </p:cNvPr>
          <p:cNvSpPr/>
          <p:nvPr/>
        </p:nvSpPr>
        <p:spPr>
          <a:xfrm>
            <a:off x="4883354" y="1233737"/>
            <a:ext cx="3614990" cy="549059"/>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カードル</a:t>
            </a:r>
            <a:endParaRPr kumimoji="1" lang="ja-JP" altLang="en-US" sz="2000" b="1" dirty="0"/>
          </a:p>
        </p:txBody>
      </p:sp>
      <p:sp>
        <p:nvSpPr>
          <p:cNvPr id="11" name="正方形/長方形 10">
            <a:extLst>
              <a:ext uri="{FF2B5EF4-FFF2-40B4-BE49-F238E27FC236}">
                <a16:creationId xmlns:a16="http://schemas.microsoft.com/office/drawing/2014/main" id="{07BFCAD0-D092-0485-AAF6-1717A974810B}"/>
              </a:ext>
            </a:extLst>
          </p:cNvPr>
          <p:cNvSpPr/>
          <p:nvPr/>
        </p:nvSpPr>
        <p:spPr>
          <a:xfrm>
            <a:off x="8527840" y="1233737"/>
            <a:ext cx="3614990" cy="549059"/>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0.5MW P2G</a:t>
            </a:r>
            <a:endParaRPr kumimoji="1" lang="ja-JP" altLang="en-US" sz="2000" b="1" dirty="0"/>
          </a:p>
        </p:txBody>
      </p:sp>
      <p:graphicFrame>
        <p:nvGraphicFramePr>
          <p:cNvPr id="5" name="表 9">
            <a:extLst>
              <a:ext uri="{FF2B5EF4-FFF2-40B4-BE49-F238E27FC236}">
                <a16:creationId xmlns:a16="http://schemas.microsoft.com/office/drawing/2014/main" id="{4EE5E7A4-9CD7-70CF-8EF5-A7BD72F770F3}"/>
              </a:ext>
            </a:extLst>
          </p:cNvPr>
          <p:cNvGraphicFramePr>
            <a:graphicFrameLocks noGrp="1"/>
          </p:cNvGraphicFramePr>
          <p:nvPr>
            <p:extLst>
              <p:ext uri="{D42A27DB-BD31-4B8C-83A1-F6EECF244321}">
                <p14:modId xmlns:p14="http://schemas.microsoft.com/office/powerpoint/2010/main" val="1402462845"/>
              </p:ext>
            </p:extLst>
          </p:nvPr>
        </p:nvGraphicFramePr>
        <p:xfrm>
          <a:off x="1238867" y="1844430"/>
          <a:ext cx="3614991" cy="1483360"/>
        </p:xfrm>
        <a:graphic>
          <a:graphicData uri="http://schemas.openxmlformats.org/drawingml/2006/table">
            <a:tbl>
              <a:tblPr firstRow="1" bandRow="1">
                <a:tableStyleId>{5C22544A-7EE6-4342-B048-85BDC9FD1C3A}</a:tableStyleId>
              </a:tblPr>
              <a:tblGrid>
                <a:gridCol w="1290973">
                  <a:extLst>
                    <a:ext uri="{9D8B030D-6E8A-4147-A177-3AD203B41FA5}">
                      <a16:colId xmlns:a16="http://schemas.microsoft.com/office/drawing/2014/main" val="896075819"/>
                    </a:ext>
                  </a:extLst>
                </a:gridCol>
                <a:gridCol w="1219200">
                  <a:extLst>
                    <a:ext uri="{9D8B030D-6E8A-4147-A177-3AD203B41FA5}">
                      <a16:colId xmlns:a16="http://schemas.microsoft.com/office/drawing/2014/main" val="1829806862"/>
                    </a:ext>
                  </a:extLst>
                </a:gridCol>
                <a:gridCol w="1104818">
                  <a:extLst>
                    <a:ext uri="{9D8B030D-6E8A-4147-A177-3AD203B41FA5}">
                      <a16:colId xmlns:a16="http://schemas.microsoft.com/office/drawing/2014/main" val="2109849246"/>
                    </a:ext>
                  </a:extLst>
                </a:gridCol>
              </a:tblGrid>
              <a:tr h="370840">
                <a:tc>
                  <a:txBody>
                    <a:bodyPr/>
                    <a:lstStyle/>
                    <a:p>
                      <a:pPr algn="ctr"/>
                      <a:r>
                        <a:rPr kumimoji="1" lang="ja-JP" altLang="en-US" dirty="0"/>
                        <a:t>品目</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金額</a:t>
                      </a:r>
                      <a:r>
                        <a:rPr kumimoji="1" lang="en-US" altLang="ja-JP" dirty="0"/>
                        <a:t>[M\]</a:t>
                      </a: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備考</a:t>
                      </a:r>
                      <a:endParaRPr kumimoji="1" lang="en-US" altLang="ja-JP"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155949644"/>
                  </a:ext>
                </a:extLst>
              </a:tr>
              <a:tr h="370840">
                <a:tc>
                  <a:txBody>
                    <a:bodyPr/>
                    <a:lstStyle/>
                    <a:p>
                      <a:r>
                        <a:rPr kumimoji="1" lang="ja-JP" altLang="en-US" dirty="0"/>
                        <a:t>工事費用</a:t>
                      </a:r>
                      <a:r>
                        <a:rPr kumimoji="1" lang="en-US" altLang="ja-JP" dirty="0"/>
                        <a:t>*</a:t>
                      </a:r>
                      <a:endParaRPr kumimoji="1" lang="ja-JP" altLang="en-US" dirty="0"/>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1" dirty="0">
                          <a:solidFill>
                            <a:srgbClr val="C00000"/>
                          </a:solidFill>
                        </a:rPr>
                        <a:t>33</a:t>
                      </a:r>
                      <a:endParaRPr kumimoji="1" lang="ja-JP" altLang="en-US" b="1" dirty="0">
                        <a:solidFill>
                          <a:srgbClr val="C00000"/>
                        </a:solidFill>
                      </a:endParaRPr>
                    </a:p>
                  </a:txBody>
                  <a:tcP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b="1" dirty="0">
                          <a:solidFill>
                            <a:srgbClr val="C00000"/>
                          </a:solidFill>
                        </a:rPr>
                        <a:t>5</a:t>
                      </a:r>
                      <a:r>
                        <a:rPr kumimoji="1" lang="ja-JP" altLang="en-US" b="1" dirty="0">
                          <a:solidFill>
                            <a:srgbClr val="C00000"/>
                          </a:solidFill>
                        </a:rPr>
                        <a:t>台置</a:t>
                      </a: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5194632"/>
                  </a:ext>
                </a:extLst>
              </a:tr>
              <a:tr h="370840">
                <a:tc>
                  <a:txBody>
                    <a:bodyPr/>
                    <a:lstStyle/>
                    <a:p>
                      <a:r>
                        <a:rPr kumimoji="1" lang="ja-JP" altLang="en-US" dirty="0"/>
                        <a:t>諸経費</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4</a:t>
                      </a:r>
                      <a:endParaRPr kumimoji="1" lang="ja-JP" altLang="en-US" dirty="0"/>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kumimoji="1" lang="ja-JP" alt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5162712"/>
                  </a:ext>
                </a:extLst>
              </a:tr>
              <a:tr h="370840">
                <a:tc>
                  <a:txBody>
                    <a:bodyPr/>
                    <a:lstStyle/>
                    <a:p>
                      <a:r>
                        <a:rPr kumimoji="1" lang="ja-JP" altLang="en-US" dirty="0"/>
                        <a:t>小計</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37</a:t>
                      </a:r>
                      <a:endParaRPr kumimoji="1" lang="ja-JP" altLang="en-US"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dirty="0"/>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34631255"/>
                  </a:ext>
                </a:extLst>
              </a:tr>
            </a:tbl>
          </a:graphicData>
        </a:graphic>
      </p:graphicFrame>
      <p:sp>
        <p:nvSpPr>
          <p:cNvPr id="10" name="正方形/長方形 9">
            <a:extLst>
              <a:ext uri="{FF2B5EF4-FFF2-40B4-BE49-F238E27FC236}">
                <a16:creationId xmlns:a16="http://schemas.microsoft.com/office/drawing/2014/main" id="{DBE8461A-2566-1D12-61BA-47C5952395B7}"/>
              </a:ext>
            </a:extLst>
          </p:cNvPr>
          <p:cNvSpPr/>
          <p:nvPr/>
        </p:nvSpPr>
        <p:spPr>
          <a:xfrm>
            <a:off x="32286" y="2212257"/>
            <a:ext cx="1186909" cy="1115533"/>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初期</a:t>
            </a:r>
            <a:endParaRPr kumimoji="1" lang="ja-JP" altLang="en-US" b="1" dirty="0"/>
          </a:p>
        </p:txBody>
      </p:sp>
      <p:sp>
        <p:nvSpPr>
          <p:cNvPr id="13" name="正方形/長方形 12">
            <a:extLst>
              <a:ext uri="{FF2B5EF4-FFF2-40B4-BE49-F238E27FC236}">
                <a16:creationId xmlns:a16="http://schemas.microsoft.com/office/drawing/2014/main" id="{B3F8FA43-67E2-1B7D-DB75-5AB4138DB3EE}"/>
              </a:ext>
            </a:extLst>
          </p:cNvPr>
          <p:cNvSpPr/>
          <p:nvPr/>
        </p:nvSpPr>
        <p:spPr>
          <a:xfrm>
            <a:off x="32286" y="3438607"/>
            <a:ext cx="1186908" cy="185420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年間維持</a:t>
            </a:r>
            <a:endParaRPr kumimoji="1" lang="ja-JP" altLang="en-US" b="1" dirty="0"/>
          </a:p>
        </p:txBody>
      </p:sp>
      <p:sp>
        <p:nvSpPr>
          <p:cNvPr id="18" name="正方形/長方形 17">
            <a:extLst>
              <a:ext uri="{FF2B5EF4-FFF2-40B4-BE49-F238E27FC236}">
                <a16:creationId xmlns:a16="http://schemas.microsoft.com/office/drawing/2014/main" id="{04326563-FB7B-CDAB-10F9-624B16B99E48}"/>
              </a:ext>
            </a:extLst>
          </p:cNvPr>
          <p:cNvSpPr/>
          <p:nvPr/>
        </p:nvSpPr>
        <p:spPr>
          <a:xfrm>
            <a:off x="32286" y="5426119"/>
            <a:ext cx="1186909" cy="37084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トータル</a:t>
            </a:r>
            <a:endParaRPr kumimoji="1" lang="ja-JP" altLang="en-US" b="1" dirty="0"/>
          </a:p>
        </p:txBody>
      </p:sp>
      <p:graphicFrame>
        <p:nvGraphicFramePr>
          <p:cNvPr id="26" name="表 9">
            <a:extLst>
              <a:ext uri="{FF2B5EF4-FFF2-40B4-BE49-F238E27FC236}">
                <a16:creationId xmlns:a16="http://schemas.microsoft.com/office/drawing/2014/main" id="{C06949FB-9C12-1A37-4CB6-D7306179B966}"/>
              </a:ext>
            </a:extLst>
          </p:cNvPr>
          <p:cNvGraphicFramePr>
            <a:graphicFrameLocks noGrp="1"/>
          </p:cNvGraphicFramePr>
          <p:nvPr/>
        </p:nvGraphicFramePr>
        <p:xfrm>
          <a:off x="4883354" y="1844430"/>
          <a:ext cx="3614991" cy="148336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pPr algn="ctr"/>
                      <a:r>
                        <a:rPr kumimoji="1" lang="ja-JP" altLang="en-US" dirty="0"/>
                        <a:t>品目</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金額</a:t>
                      </a:r>
                      <a:r>
                        <a:rPr kumimoji="1" lang="en-US" altLang="ja-JP" dirty="0"/>
                        <a:t>[M\]</a:t>
                      </a: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備考</a:t>
                      </a:r>
                      <a:endParaRPr kumimoji="1" lang="en-US" altLang="ja-JP"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155949644"/>
                  </a:ext>
                </a:extLst>
              </a:tr>
              <a:tr h="370840">
                <a:tc>
                  <a:txBody>
                    <a:bodyPr/>
                    <a:lstStyle/>
                    <a:p>
                      <a:r>
                        <a:rPr kumimoji="1" lang="ja-JP" altLang="en-US" dirty="0"/>
                        <a:t>改造費用</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noFill/>
                  </a:tcPr>
                </a:tc>
                <a:tc>
                  <a:txBody>
                    <a:bodyPr/>
                    <a:lstStyle/>
                    <a:p>
                      <a:pPr algn="r"/>
                      <a:r>
                        <a:rPr kumimoji="1" lang="en-US" altLang="ja-JP" dirty="0"/>
                        <a:t>26</a:t>
                      </a:r>
                      <a:endParaRPr kumimoji="1" lang="ja-JP" altLang="en-US" dirty="0"/>
                    </a:p>
                  </a:txBody>
                  <a:tcPr>
                    <a:lnT w="12700" cap="flat" cmpd="sng" algn="ctr">
                      <a:solidFill>
                        <a:schemeClr val="bg1">
                          <a:lumMod val="75000"/>
                        </a:schemeClr>
                      </a:solidFill>
                      <a:prstDash val="solid"/>
                      <a:round/>
                      <a:headEnd type="none" w="med" len="med"/>
                      <a:tailEnd type="none" w="med" len="med"/>
                    </a:lnT>
                    <a:noFill/>
                  </a:tcPr>
                </a:tc>
                <a:tc>
                  <a:txBody>
                    <a:bodyPr/>
                    <a:lstStyle/>
                    <a:p>
                      <a:r>
                        <a:rPr kumimoji="1" lang="en-US" altLang="ja-JP" dirty="0"/>
                        <a:t>2</a:t>
                      </a:r>
                      <a:r>
                        <a:rPr kumimoji="1" lang="ja-JP" altLang="en-US" dirty="0"/>
                        <a:t>台置</a:t>
                      </a: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25194632"/>
                  </a:ext>
                </a:extLst>
              </a:tr>
              <a:tr h="370840">
                <a:tc>
                  <a:txBody>
                    <a:bodyPr/>
                    <a:lstStyle/>
                    <a:p>
                      <a:r>
                        <a:rPr kumimoji="1" lang="ja-JP" altLang="en-US" dirty="0"/>
                        <a:t>諸経費</a:t>
                      </a:r>
                    </a:p>
                  </a:txBody>
                  <a:tcPr>
                    <a:lnL w="12700" cap="flat" cmpd="sng" algn="ctr">
                      <a:no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3</a:t>
                      </a:r>
                      <a:endParaRPr kumimoji="1" lang="ja-JP" altLang="en-US" dirty="0"/>
                    </a:p>
                  </a:txBody>
                  <a:tcPr>
                    <a:lnB w="12700" cap="flat" cmpd="sng" algn="ctr">
                      <a:solidFill>
                        <a:schemeClr val="bg1">
                          <a:lumMod val="75000"/>
                        </a:schemeClr>
                      </a:solidFill>
                      <a:prstDash val="solid"/>
                      <a:round/>
                      <a:headEnd type="none" w="med" len="med"/>
                      <a:tailEnd type="none" w="med" len="med"/>
                    </a:lnB>
                    <a:noFill/>
                  </a:tcPr>
                </a:tc>
                <a:tc>
                  <a:txBody>
                    <a:bodyPr/>
                    <a:lstStyle/>
                    <a:p>
                      <a:endParaRPr kumimoji="1" lang="ja-JP" altLang="en-US" dirty="0"/>
                    </a:p>
                  </a:txBody>
                  <a:tcPr>
                    <a:lnR w="12700" cap="flat" cmpd="sng" algn="ctr">
                      <a:no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5162712"/>
                  </a:ext>
                </a:extLst>
              </a:tr>
              <a:tr h="370840">
                <a:tc>
                  <a:txBody>
                    <a:bodyPr/>
                    <a:lstStyle/>
                    <a:p>
                      <a:r>
                        <a:rPr kumimoji="1" lang="ja-JP" altLang="en-US" dirty="0"/>
                        <a:t>小計</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29</a:t>
                      </a:r>
                      <a:endParaRPr kumimoji="1" lang="ja-JP" altLang="en-US"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dirty="0"/>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34631255"/>
                  </a:ext>
                </a:extLst>
              </a:tr>
            </a:tbl>
          </a:graphicData>
        </a:graphic>
      </p:graphicFrame>
      <p:graphicFrame>
        <p:nvGraphicFramePr>
          <p:cNvPr id="27" name="表 9">
            <a:extLst>
              <a:ext uri="{FF2B5EF4-FFF2-40B4-BE49-F238E27FC236}">
                <a16:creationId xmlns:a16="http://schemas.microsoft.com/office/drawing/2014/main" id="{203E7306-BA32-B626-BAA5-50C70C57FD77}"/>
              </a:ext>
            </a:extLst>
          </p:cNvPr>
          <p:cNvGraphicFramePr>
            <a:graphicFrameLocks noGrp="1"/>
          </p:cNvGraphicFramePr>
          <p:nvPr/>
        </p:nvGraphicFramePr>
        <p:xfrm>
          <a:off x="8527849" y="1844430"/>
          <a:ext cx="3614991" cy="148336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pPr algn="ctr"/>
                      <a:r>
                        <a:rPr kumimoji="1" lang="ja-JP" altLang="en-US" dirty="0"/>
                        <a:t>品目</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金額</a:t>
                      </a:r>
                      <a:r>
                        <a:rPr kumimoji="1" lang="en-US" altLang="ja-JP" dirty="0"/>
                        <a:t>[M\]</a:t>
                      </a: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備考</a:t>
                      </a:r>
                      <a:endParaRPr kumimoji="1" lang="en-US" altLang="ja-JP"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155949644"/>
                  </a:ext>
                </a:extLst>
              </a:tr>
              <a:tr h="370840">
                <a:tc>
                  <a:txBody>
                    <a:bodyPr/>
                    <a:lstStyle/>
                    <a:p>
                      <a:r>
                        <a:rPr kumimoji="1" lang="ja-JP" altLang="en-US" dirty="0"/>
                        <a:t>工事費用</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noFill/>
                  </a:tcPr>
                </a:tc>
                <a:tc>
                  <a:txBody>
                    <a:bodyPr/>
                    <a:lstStyle/>
                    <a:p>
                      <a:pPr algn="ctr"/>
                      <a:r>
                        <a:rPr kumimoji="1" lang="en-US" altLang="ja-JP" dirty="0"/>
                        <a:t>(</a:t>
                      </a:r>
                      <a:r>
                        <a:rPr kumimoji="1" lang="ja-JP" altLang="en-US" dirty="0"/>
                        <a:t>調査中</a:t>
                      </a:r>
                      <a:r>
                        <a:rPr kumimoji="1" lang="en-US" altLang="ja-JP" dirty="0"/>
                        <a:t>)</a:t>
                      </a:r>
                      <a:endParaRPr kumimoji="1" lang="ja-JP" altLang="en-US" dirty="0"/>
                    </a:p>
                  </a:txBody>
                  <a:tcPr>
                    <a:lnT w="12700" cap="flat" cmpd="sng" algn="ctr">
                      <a:solidFill>
                        <a:schemeClr val="bg1">
                          <a:lumMod val="75000"/>
                        </a:schemeClr>
                      </a:solidFill>
                      <a:prstDash val="solid"/>
                      <a:round/>
                      <a:headEnd type="none" w="med" len="med"/>
                      <a:tailEnd type="none" w="med" len="med"/>
                    </a:lnT>
                    <a:solidFill>
                      <a:schemeClr val="accent4">
                        <a:lumMod val="20000"/>
                        <a:lumOff val="80000"/>
                      </a:schemeClr>
                    </a:solidFill>
                  </a:tcPr>
                </a:tc>
                <a:tc>
                  <a:txBody>
                    <a:bodyPr/>
                    <a:lstStyle/>
                    <a:p>
                      <a:endParaRPr kumimoji="1" lang="ja-JP" altLang="en-US" dirty="0"/>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25194632"/>
                  </a:ext>
                </a:extLst>
              </a:tr>
              <a:tr h="370840">
                <a:tc>
                  <a:txBody>
                    <a:bodyPr/>
                    <a:lstStyle/>
                    <a:p>
                      <a:r>
                        <a:rPr kumimoji="1" lang="ja-JP" altLang="en-US" dirty="0"/>
                        <a:t>設備購入</a:t>
                      </a:r>
                      <a:endParaRPr kumimoji="1" lang="en-US" altLang="ja-JP" dirty="0"/>
                    </a:p>
                  </a:txBody>
                  <a:tcPr>
                    <a:lnL w="12700" cap="flat" cmpd="sng" algn="ctr">
                      <a:no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500</a:t>
                      </a:r>
                      <a:endParaRPr kumimoji="1" lang="ja-JP" altLang="en-US" dirty="0"/>
                    </a:p>
                  </a:txBody>
                  <a:tcPr>
                    <a:lnB w="12700" cap="flat" cmpd="sng" algn="ctr">
                      <a:solidFill>
                        <a:schemeClr val="bg1">
                          <a:lumMod val="75000"/>
                        </a:schemeClr>
                      </a:solidFill>
                      <a:prstDash val="solid"/>
                      <a:round/>
                      <a:headEnd type="none" w="med" len="med"/>
                      <a:tailEnd type="none" w="med" len="med"/>
                    </a:lnB>
                    <a:noFill/>
                  </a:tcPr>
                </a:tc>
                <a:tc>
                  <a:txBody>
                    <a:bodyPr/>
                    <a:lstStyle/>
                    <a:p>
                      <a:endParaRPr kumimoji="1" lang="ja-JP" altLang="en-US" dirty="0"/>
                    </a:p>
                  </a:txBody>
                  <a:tcPr>
                    <a:lnR w="12700" cap="flat" cmpd="sng" algn="ctr">
                      <a:no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5162712"/>
                  </a:ext>
                </a:extLst>
              </a:tr>
              <a:tr h="370840">
                <a:tc>
                  <a:txBody>
                    <a:bodyPr/>
                    <a:lstStyle/>
                    <a:p>
                      <a:r>
                        <a:rPr kumimoji="1" lang="ja-JP" altLang="en-US" dirty="0"/>
                        <a:t>小計</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500</a:t>
                      </a:r>
                      <a:endParaRPr kumimoji="1" lang="ja-JP" altLang="en-US"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dirty="0"/>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34631255"/>
                  </a:ext>
                </a:extLst>
              </a:tr>
            </a:tbl>
          </a:graphicData>
        </a:graphic>
      </p:graphicFrame>
      <p:graphicFrame>
        <p:nvGraphicFramePr>
          <p:cNvPr id="28" name="表 9">
            <a:extLst>
              <a:ext uri="{FF2B5EF4-FFF2-40B4-BE49-F238E27FC236}">
                <a16:creationId xmlns:a16="http://schemas.microsoft.com/office/drawing/2014/main" id="{D31351C4-C75D-CC48-6DAF-74F6686FD18C}"/>
              </a:ext>
            </a:extLst>
          </p:cNvPr>
          <p:cNvGraphicFramePr>
            <a:graphicFrameLocks noGrp="1"/>
          </p:cNvGraphicFramePr>
          <p:nvPr/>
        </p:nvGraphicFramePr>
        <p:xfrm>
          <a:off x="1238867" y="3439859"/>
          <a:ext cx="3614991" cy="1854200"/>
        </p:xfrm>
        <a:graphic>
          <a:graphicData uri="http://schemas.openxmlformats.org/drawingml/2006/table">
            <a:tbl>
              <a:tblPr firstRow="1" bandRow="1">
                <a:tableStyleId>{5C22544A-7EE6-4342-B048-85BDC9FD1C3A}</a:tableStyleId>
              </a:tblPr>
              <a:tblGrid>
                <a:gridCol w="1306213">
                  <a:extLst>
                    <a:ext uri="{9D8B030D-6E8A-4147-A177-3AD203B41FA5}">
                      <a16:colId xmlns:a16="http://schemas.microsoft.com/office/drawing/2014/main" val="896075819"/>
                    </a:ext>
                  </a:extLst>
                </a:gridCol>
                <a:gridCol w="1219200">
                  <a:extLst>
                    <a:ext uri="{9D8B030D-6E8A-4147-A177-3AD203B41FA5}">
                      <a16:colId xmlns:a16="http://schemas.microsoft.com/office/drawing/2014/main" val="1829806862"/>
                    </a:ext>
                  </a:extLst>
                </a:gridCol>
                <a:gridCol w="1089578">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水素代</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0" dirty="0">
                          <a:solidFill>
                            <a:schemeClr val="tx1"/>
                          </a:solidFill>
                        </a:rPr>
                        <a:t>51.9</a:t>
                      </a:r>
                      <a:endParaRPr kumimoji="1" lang="ja-JP" altLang="en-US" b="0" dirty="0">
                        <a:solidFill>
                          <a:schemeClr val="tx1"/>
                        </a:solidFill>
                      </a:endParaRPr>
                    </a:p>
                  </a:txBody>
                  <a:tcP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ja-JP" altLang="en-US" b="0" dirty="0">
                          <a:solidFill>
                            <a:schemeClr val="tx1"/>
                          </a:solidFill>
                        </a:rPr>
                        <a:t>月</a:t>
                      </a:r>
                      <a:r>
                        <a:rPr kumimoji="1" lang="en-US" altLang="ja-JP" b="0" dirty="0">
                          <a:solidFill>
                            <a:schemeClr val="tx1"/>
                          </a:solidFill>
                        </a:rPr>
                        <a:t>4</a:t>
                      </a:r>
                      <a:r>
                        <a:rPr kumimoji="1" lang="ja-JP" altLang="en-US" b="0" dirty="0">
                          <a:solidFill>
                            <a:schemeClr val="tx1"/>
                          </a:solidFill>
                        </a:rPr>
                        <a:t>往復</a:t>
                      </a: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11616920"/>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57645390"/>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26619918"/>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33901198"/>
                  </a:ext>
                </a:extLst>
              </a:tr>
              <a:tr h="370840">
                <a:tc>
                  <a:txBody>
                    <a:bodyPr/>
                    <a:lstStyle/>
                    <a:p>
                      <a:r>
                        <a:rPr kumimoji="1" lang="ja-JP" altLang="en-US" dirty="0"/>
                        <a:t>小計</a:t>
                      </a:r>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51.9</a:t>
                      </a:r>
                      <a:endParaRPr kumimoji="1" lang="ja-JP" altLang="en-US" b="0" dirty="0">
                        <a:solidFill>
                          <a:schemeClr val="tx1"/>
                        </a:solidFill>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28564837"/>
                  </a:ext>
                </a:extLst>
              </a:tr>
            </a:tbl>
          </a:graphicData>
        </a:graphic>
      </p:graphicFrame>
      <p:graphicFrame>
        <p:nvGraphicFramePr>
          <p:cNvPr id="29" name="表 9">
            <a:extLst>
              <a:ext uri="{FF2B5EF4-FFF2-40B4-BE49-F238E27FC236}">
                <a16:creationId xmlns:a16="http://schemas.microsoft.com/office/drawing/2014/main" id="{21C18D29-9AE3-C284-A229-CA2DF352F5D0}"/>
              </a:ext>
            </a:extLst>
          </p:cNvPr>
          <p:cNvGraphicFramePr>
            <a:graphicFrameLocks noGrp="1"/>
          </p:cNvGraphicFramePr>
          <p:nvPr/>
        </p:nvGraphicFramePr>
        <p:xfrm>
          <a:off x="1238867" y="5432230"/>
          <a:ext cx="3614991" cy="370840"/>
        </p:xfrm>
        <a:graphic>
          <a:graphicData uri="http://schemas.openxmlformats.org/drawingml/2006/table">
            <a:tbl>
              <a:tblPr firstRow="1" bandRow="1">
                <a:tableStyleId>{5C22544A-7EE6-4342-B048-85BDC9FD1C3A}</a:tableStyleId>
              </a:tblPr>
              <a:tblGrid>
                <a:gridCol w="1306213">
                  <a:extLst>
                    <a:ext uri="{9D8B030D-6E8A-4147-A177-3AD203B41FA5}">
                      <a16:colId xmlns:a16="http://schemas.microsoft.com/office/drawing/2014/main" val="896075819"/>
                    </a:ext>
                  </a:extLst>
                </a:gridCol>
                <a:gridCol w="1219200">
                  <a:extLst>
                    <a:ext uri="{9D8B030D-6E8A-4147-A177-3AD203B41FA5}">
                      <a16:colId xmlns:a16="http://schemas.microsoft.com/office/drawing/2014/main" val="1829806862"/>
                    </a:ext>
                  </a:extLst>
                </a:gridCol>
                <a:gridCol w="1089578">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合計</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88.9</a:t>
                      </a:r>
                      <a:endParaRPr kumimoji="1" lang="ja-JP" altLang="en-US" b="1"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0428744"/>
                  </a:ext>
                </a:extLst>
              </a:tr>
            </a:tbl>
          </a:graphicData>
        </a:graphic>
      </p:graphicFrame>
      <p:graphicFrame>
        <p:nvGraphicFramePr>
          <p:cNvPr id="31" name="表 9">
            <a:extLst>
              <a:ext uri="{FF2B5EF4-FFF2-40B4-BE49-F238E27FC236}">
                <a16:creationId xmlns:a16="http://schemas.microsoft.com/office/drawing/2014/main" id="{9B93D2F6-EAC7-DF76-2230-D2E076F2A646}"/>
              </a:ext>
            </a:extLst>
          </p:cNvPr>
          <p:cNvGraphicFramePr>
            <a:graphicFrameLocks noGrp="1"/>
          </p:cNvGraphicFramePr>
          <p:nvPr/>
        </p:nvGraphicFramePr>
        <p:xfrm>
          <a:off x="4883353" y="3438608"/>
          <a:ext cx="3614991" cy="185420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水素代</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0" dirty="0">
                          <a:solidFill>
                            <a:schemeClr val="tx1"/>
                          </a:solidFill>
                        </a:rPr>
                        <a:t>27</a:t>
                      </a:r>
                      <a:endParaRPr kumimoji="1" lang="ja-JP" altLang="en-US" b="0" dirty="0">
                        <a:solidFill>
                          <a:schemeClr val="tx1"/>
                        </a:solidFill>
                      </a:endParaRPr>
                    </a:p>
                  </a:txBody>
                  <a:tcP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ja-JP" altLang="en-US" b="0" dirty="0">
                          <a:solidFill>
                            <a:schemeClr val="tx1"/>
                          </a:solidFill>
                        </a:rPr>
                        <a:t>月</a:t>
                      </a:r>
                      <a:r>
                        <a:rPr kumimoji="1" lang="en-US" altLang="ja-JP" b="0" dirty="0">
                          <a:solidFill>
                            <a:schemeClr val="tx1"/>
                          </a:solidFill>
                        </a:rPr>
                        <a:t>6</a:t>
                      </a:r>
                      <a:r>
                        <a:rPr kumimoji="1" lang="ja-JP" altLang="en-US" b="0" dirty="0">
                          <a:solidFill>
                            <a:schemeClr val="tx1"/>
                          </a:solidFill>
                        </a:rPr>
                        <a:t>往復</a:t>
                      </a: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11616920"/>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119902608"/>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553235668"/>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0105942"/>
                  </a:ext>
                </a:extLst>
              </a:tr>
              <a:tr h="370840">
                <a:tc>
                  <a:txBody>
                    <a:bodyPr/>
                    <a:lstStyle/>
                    <a:p>
                      <a:r>
                        <a:rPr kumimoji="1" lang="ja-JP" altLang="en-US" dirty="0"/>
                        <a:t>小計</a:t>
                      </a:r>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27</a:t>
                      </a:r>
                      <a:endParaRPr kumimoji="1" lang="ja-JP" altLang="en-US"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28564837"/>
                  </a:ext>
                </a:extLst>
              </a:tr>
            </a:tbl>
          </a:graphicData>
        </a:graphic>
      </p:graphicFrame>
      <p:graphicFrame>
        <p:nvGraphicFramePr>
          <p:cNvPr id="96" name="表 9">
            <a:extLst>
              <a:ext uri="{FF2B5EF4-FFF2-40B4-BE49-F238E27FC236}">
                <a16:creationId xmlns:a16="http://schemas.microsoft.com/office/drawing/2014/main" id="{00D7C632-B329-719B-0575-563C8BE95885}"/>
              </a:ext>
            </a:extLst>
          </p:cNvPr>
          <p:cNvGraphicFramePr>
            <a:graphicFrameLocks noGrp="1"/>
          </p:cNvGraphicFramePr>
          <p:nvPr/>
        </p:nvGraphicFramePr>
        <p:xfrm>
          <a:off x="4883353" y="5432230"/>
          <a:ext cx="3614991" cy="37084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合計</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56.0</a:t>
                      </a:r>
                      <a:endParaRPr kumimoji="1" lang="ja-JP" altLang="en-US" b="1"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0428744"/>
                  </a:ext>
                </a:extLst>
              </a:tr>
            </a:tbl>
          </a:graphicData>
        </a:graphic>
      </p:graphicFrame>
      <p:graphicFrame>
        <p:nvGraphicFramePr>
          <p:cNvPr id="97" name="表 9">
            <a:extLst>
              <a:ext uri="{FF2B5EF4-FFF2-40B4-BE49-F238E27FC236}">
                <a16:creationId xmlns:a16="http://schemas.microsoft.com/office/drawing/2014/main" id="{9B187858-B301-F79C-CD5F-3EADD7E49F7A}"/>
              </a:ext>
            </a:extLst>
          </p:cNvPr>
          <p:cNvGraphicFramePr>
            <a:graphicFrameLocks noGrp="1"/>
          </p:cNvGraphicFramePr>
          <p:nvPr/>
        </p:nvGraphicFramePr>
        <p:xfrm>
          <a:off x="8527840" y="3438607"/>
          <a:ext cx="3614991" cy="185420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水素代</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0" dirty="0">
                          <a:solidFill>
                            <a:schemeClr val="tx1"/>
                          </a:solidFill>
                        </a:rPr>
                        <a:t>53.4</a:t>
                      </a:r>
                      <a:endParaRPr kumimoji="1" lang="ja-JP" altLang="en-US" b="0" dirty="0">
                        <a:solidFill>
                          <a:schemeClr val="tx1"/>
                        </a:solidFill>
                      </a:endParaRPr>
                    </a:p>
                  </a:txBody>
                  <a:tcP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ja-JP" altLang="en-US" sz="1400" b="0" dirty="0">
                          <a:solidFill>
                            <a:schemeClr val="tx1"/>
                          </a:solidFill>
                        </a:rPr>
                        <a:t>補助金有</a:t>
                      </a:r>
                      <a:endParaRPr kumimoji="1" lang="en-US" altLang="ja-JP" sz="1600" b="0" dirty="0">
                        <a:solidFill>
                          <a:schemeClr val="tx1"/>
                        </a:solidFill>
                      </a:endParaRPr>
                    </a:p>
                  </a:txBody>
                  <a:tcPr anchor="ct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11616920"/>
                  </a:ext>
                </a:extLst>
              </a:tr>
              <a:tr h="370840">
                <a:tc>
                  <a:txBody>
                    <a:bodyPr/>
                    <a:lstStyle/>
                    <a:p>
                      <a:r>
                        <a:rPr kumimoji="1" lang="ja-JP" altLang="en-US" b="0" dirty="0">
                          <a:solidFill>
                            <a:schemeClr val="tx1"/>
                          </a:solidFill>
                        </a:rPr>
                        <a:t>電気代</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0" dirty="0">
                          <a:solidFill>
                            <a:schemeClr val="tx1"/>
                          </a:solidFill>
                        </a:rPr>
                        <a:t>22.1</a:t>
                      </a: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1400" b="0" dirty="0">
                          <a:solidFill>
                            <a:schemeClr val="tx1"/>
                          </a:solidFill>
                        </a:rPr>
                        <a:t>741MWh**</a:t>
                      </a:r>
                      <a:endParaRPr kumimoji="1" lang="en-US" altLang="ja-JP" sz="1600" b="0" dirty="0">
                        <a:solidFill>
                          <a:schemeClr val="tx1"/>
                        </a:solidFill>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43922318"/>
                  </a:ext>
                </a:extLst>
              </a:tr>
              <a:tr h="370840">
                <a:tc>
                  <a:txBody>
                    <a:bodyPr/>
                    <a:lstStyle/>
                    <a:p>
                      <a:r>
                        <a:rPr kumimoji="1" lang="ja-JP" altLang="en-US" b="0" dirty="0">
                          <a:solidFill>
                            <a:schemeClr val="tx1"/>
                          </a:solidFill>
                        </a:rPr>
                        <a:t>水道代</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0" dirty="0">
                          <a:solidFill>
                            <a:schemeClr val="tx1"/>
                          </a:solidFill>
                        </a:rPr>
                        <a:t>0.51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1600" b="0" dirty="0">
                          <a:solidFill>
                            <a:schemeClr val="tx1"/>
                          </a:solidFill>
                        </a:rPr>
                        <a:t>173m</a:t>
                      </a:r>
                      <a:r>
                        <a:rPr kumimoji="1" lang="en-US" altLang="ja-JP" sz="1600" baseline="30000" dirty="0">
                          <a:solidFill>
                            <a:schemeClr val="tx1"/>
                          </a:solidFill>
                        </a:rPr>
                        <a:t>3</a:t>
                      </a:r>
                      <a:endParaRPr kumimoji="1" lang="en-US" altLang="ja-JP" sz="1600"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06219952"/>
                  </a:ext>
                </a:extLst>
              </a:tr>
              <a:tr h="370840">
                <a:tc>
                  <a:txBody>
                    <a:bodyPr/>
                    <a:lstStyle/>
                    <a:p>
                      <a:r>
                        <a:rPr kumimoji="1" lang="ja-JP" altLang="en-US" b="0" dirty="0">
                          <a:solidFill>
                            <a:schemeClr val="tx1"/>
                          </a:solidFill>
                        </a:rPr>
                        <a:t>保守費</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kumimoji="1" lang="en-US" altLang="ja-JP" b="0" dirty="0">
                          <a:solidFill>
                            <a:schemeClr val="tx1"/>
                          </a:solidFill>
                        </a:rPr>
                        <a:t>(</a:t>
                      </a:r>
                      <a:r>
                        <a:rPr kumimoji="1" lang="ja-JP" altLang="en-US" b="0" dirty="0">
                          <a:solidFill>
                            <a:schemeClr val="tx1"/>
                          </a:solidFill>
                        </a:rPr>
                        <a:t>調査中</a:t>
                      </a:r>
                      <a:r>
                        <a:rPr kumimoji="1" lang="en-US" altLang="ja-JP" b="0" dirty="0">
                          <a:solidFill>
                            <a:schemeClr val="tx1"/>
                          </a:solidFill>
                        </a:rPr>
                        <a:t>)</a:t>
                      </a: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endParaRPr kumimoji="1" lang="en-US" altLang="ja-JP" sz="1600"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5557496"/>
                  </a:ext>
                </a:extLst>
              </a:tr>
              <a:tr h="370840">
                <a:tc>
                  <a:txBody>
                    <a:bodyPr/>
                    <a:lstStyle/>
                    <a:p>
                      <a:r>
                        <a:rPr kumimoji="1" lang="ja-JP" altLang="en-US" dirty="0"/>
                        <a:t>小計</a:t>
                      </a:r>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76.0</a:t>
                      </a:r>
                      <a:endParaRPr kumimoji="1" lang="ja-JP" altLang="en-US" b="0" dirty="0">
                        <a:solidFill>
                          <a:schemeClr val="tx1"/>
                        </a:solidFill>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28564837"/>
                  </a:ext>
                </a:extLst>
              </a:tr>
            </a:tbl>
          </a:graphicData>
        </a:graphic>
      </p:graphicFrame>
      <p:graphicFrame>
        <p:nvGraphicFramePr>
          <p:cNvPr id="98" name="表 9">
            <a:extLst>
              <a:ext uri="{FF2B5EF4-FFF2-40B4-BE49-F238E27FC236}">
                <a16:creationId xmlns:a16="http://schemas.microsoft.com/office/drawing/2014/main" id="{6D42FD82-4E86-A55A-141F-7041FC402357}"/>
              </a:ext>
            </a:extLst>
          </p:cNvPr>
          <p:cNvGraphicFramePr>
            <a:graphicFrameLocks noGrp="1"/>
          </p:cNvGraphicFramePr>
          <p:nvPr/>
        </p:nvGraphicFramePr>
        <p:xfrm>
          <a:off x="8527849" y="5432230"/>
          <a:ext cx="3614991" cy="37084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合計</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1" dirty="0">
                          <a:solidFill>
                            <a:schemeClr val="tx1"/>
                          </a:solidFill>
                        </a:rPr>
                        <a:t>576.0</a:t>
                      </a:r>
                      <a:endParaRPr kumimoji="1" lang="ja-JP" altLang="en-US" b="1"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0428744"/>
                  </a:ext>
                </a:extLst>
              </a:tr>
            </a:tbl>
          </a:graphicData>
        </a:graphic>
      </p:graphicFrame>
      <p:sp>
        <p:nvSpPr>
          <p:cNvPr id="109" name="テキスト ボックス 108">
            <a:extLst>
              <a:ext uri="{FF2B5EF4-FFF2-40B4-BE49-F238E27FC236}">
                <a16:creationId xmlns:a16="http://schemas.microsoft.com/office/drawing/2014/main" id="{83932DCC-33B6-EE05-A4CA-204A983B1D1F}"/>
              </a:ext>
            </a:extLst>
          </p:cNvPr>
          <p:cNvSpPr txBox="1"/>
          <p:nvPr/>
        </p:nvSpPr>
        <p:spPr>
          <a:xfrm>
            <a:off x="366163" y="5941572"/>
            <a:ext cx="5537379" cy="338554"/>
          </a:xfrm>
          <a:prstGeom prst="rect">
            <a:avLst/>
          </a:prstGeom>
          <a:noFill/>
        </p:spPr>
        <p:txBody>
          <a:bodyPr wrap="square" rtlCol="0">
            <a:spAutoFit/>
          </a:bodyPr>
          <a:lstStyle/>
          <a:p>
            <a:r>
              <a:rPr lang="en-US" altLang="ja-JP" sz="1600" dirty="0"/>
              <a:t>* </a:t>
            </a:r>
            <a:r>
              <a:rPr lang="ja-JP" altLang="en-US" sz="1600" dirty="0"/>
              <a:t>動力制御盤一次側電気設備や仮設設備の工事費等を除外</a:t>
            </a:r>
            <a:endParaRPr lang="en-US" altLang="ja-JP" sz="1600" dirty="0"/>
          </a:p>
        </p:txBody>
      </p:sp>
      <p:sp>
        <p:nvSpPr>
          <p:cNvPr id="6" name="テキスト ボックス 5">
            <a:extLst>
              <a:ext uri="{FF2B5EF4-FFF2-40B4-BE49-F238E27FC236}">
                <a16:creationId xmlns:a16="http://schemas.microsoft.com/office/drawing/2014/main" id="{1AA294C6-8CB3-18C9-5CD0-7B1EB1A970AF}"/>
              </a:ext>
            </a:extLst>
          </p:cNvPr>
          <p:cNvSpPr txBox="1"/>
          <p:nvPr/>
        </p:nvSpPr>
        <p:spPr>
          <a:xfrm>
            <a:off x="6344995" y="5927797"/>
            <a:ext cx="5537379" cy="338554"/>
          </a:xfrm>
          <a:prstGeom prst="rect">
            <a:avLst/>
          </a:prstGeom>
          <a:noFill/>
        </p:spPr>
        <p:txBody>
          <a:bodyPr wrap="square" rtlCol="0">
            <a:spAutoFit/>
          </a:bodyPr>
          <a:lstStyle/>
          <a:p>
            <a:r>
              <a:rPr lang="en-US" altLang="ja-JP" sz="1600" dirty="0"/>
              <a:t>** </a:t>
            </a:r>
            <a:r>
              <a:rPr lang="ja-JP" altLang="en-US" sz="1600" dirty="0"/>
              <a:t>岡山事業所の購入電力量は</a:t>
            </a:r>
            <a:r>
              <a:rPr lang="en-US" altLang="ja-JP" sz="1600" dirty="0"/>
              <a:t>390MWh</a:t>
            </a:r>
            <a:r>
              <a:rPr lang="ja-JP" altLang="en-US" sz="1600" dirty="0"/>
              <a:t>（</a:t>
            </a:r>
            <a:r>
              <a:rPr lang="en-US" altLang="ja-JP" sz="1600" dirty="0"/>
              <a:t>2023</a:t>
            </a:r>
            <a:r>
              <a:rPr lang="ja-JP" altLang="en-US" sz="1600" dirty="0"/>
              <a:t>年度）</a:t>
            </a:r>
            <a:endParaRPr lang="en-US" altLang="ja-JP" sz="1600" dirty="0"/>
          </a:p>
        </p:txBody>
      </p:sp>
      <p:sp>
        <p:nvSpPr>
          <p:cNvPr id="7" name="テキスト ボックス 6">
            <a:extLst>
              <a:ext uri="{FF2B5EF4-FFF2-40B4-BE49-F238E27FC236}">
                <a16:creationId xmlns:a16="http://schemas.microsoft.com/office/drawing/2014/main" id="{150298BC-C4C3-FA8A-8B2F-AF572A690D39}"/>
              </a:ext>
            </a:extLst>
          </p:cNvPr>
          <p:cNvSpPr txBox="1"/>
          <p:nvPr/>
        </p:nvSpPr>
        <p:spPr>
          <a:xfrm>
            <a:off x="96080" y="1233737"/>
            <a:ext cx="1004559" cy="338554"/>
          </a:xfrm>
          <a:prstGeom prst="rect">
            <a:avLst/>
          </a:prstGeom>
          <a:noFill/>
        </p:spPr>
        <p:txBody>
          <a:bodyPr wrap="square" rtlCol="0">
            <a:spAutoFit/>
          </a:bodyPr>
          <a:lstStyle/>
          <a:p>
            <a:r>
              <a:rPr lang="en-US" altLang="ja-JP" sz="1600" b="1" dirty="0">
                <a:solidFill>
                  <a:srgbClr val="90D2E4"/>
                </a:solidFill>
              </a:rPr>
              <a:t>【</a:t>
            </a:r>
            <a:r>
              <a:rPr lang="ja-JP" altLang="en-US" sz="1600" b="1" dirty="0">
                <a:solidFill>
                  <a:srgbClr val="90D2E4"/>
                </a:solidFill>
              </a:rPr>
              <a:t>税抜</a:t>
            </a:r>
            <a:r>
              <a:rPr lang="en-US" altLang="ja-JP" sz="1600" b="1" dirty="0">
                <a:solidFill>
                  <a:srgbClr val="90D2E4"/>
                </a:solidFill>
              </a:rPr>
              <a:t>】 </a:t>
            </a:r>
          </a:p>
        </p:txBody>
      </p:sp>
      <p:sp>
        <p:nvSpPr>
          <p:cNvPr id="12" name="タイトル 3">
            <a:extLst>
              <a:ext uri="{FF2B5EF4-FFF2-40B4-BE49-F238E27FC236}">
                <a16:creationId xmlns:a16="http://schemas.microsoft.com/office/drawing/2014/main" id="{688B59CC-FC90-CAE0-B63C-40D42A47217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1. </a:t>
            </a:r>
            <a:r>
              <a:rPr lang="ja-JP" altLang="en-US" sz="1600" dirty="0"/>
              <a:t>全体概要</a:t>
            </a:r>
          </a:p>
        </p:txBody>
      </p:sp>
      <p:sp>
        <p:nvSpPr>
          <p:cNvPr id="14" name="正方形/長方形 13">
            <a:extLst>
              <a:ext uri="{FF2B5EF4-FFF2-40B4-BE49-F238E27FC236}">
                <a16:creationId xmlns:a16="http://schemas.microsoft.com/office/drawing/2014/main" id="{4725E719-C8DA-C862-6E16-C6A8566D3D9E}"/>
              </a:ext>
            </a:extLst>
          </p:cNvPr>
          <p:cNvSpPr/>
          <p:nvPr/>
        </p:nvSpPr>
        <p:spPr>
          <a:xfrm>
            <a:off x="6404793" y="370359"/>
            <a:ext cx="5154117" cy="6463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b="1" dirty="0"/>
              <a:t>詳細見積は所掌範囲を定めた後に実施予定</a:t>
            </a:r>
          </a:p>
        </p:txBody>
      </p:sp>
      <p:cxnSp>
        <p:nvCxnSpPr>
          <p:cNvPr id="15" name="直線コネクタ 14">
            <a:extLst>
              <a:ext uri="{FF2B5EF4-FFF2-40B4-BE49-F238E27FC236}">
                <a16:creationId xmlns:a16="http://schemas.microsoft.com/office/drawing/2014/main" id="{B24A8498-7999-38CA-C53B-306E09591292}"/>
              </a:ext>
            </a:extLst>
          </p:cNvPr>
          <p:cNvCxnSpPr>
            <a:cxnSpLocks/>
          </p:cNvCxnSpPr>
          <p:nvPr/>
        </p:nvCxnSpPr>
        <p:spPr>
          <a:xfrm>
            <a:off x="4883353" y="1233737"/>
            <a:ext cx="3533060" cy="4563223"/>
          </a:xfrm>
          <a:prstGeom prst="line">
            <a:avLst/>
          </a:prstGeom>
          <a:ln>
            <a:solidFill>
              <a:srgbClr val="C00000"/>
            </a:solidFill>
            <a:tailEnd type="none"/>
          </a:ln>
        </p:spPr>
        <p:style>
          <a:lnRef idx="1">
            <a:schemeClr val="dk1"/>
          </a:lnRef>
          <a:fillRef idx="0">
            <a:schemeClr val="dk1"/>
          </a:fillRef>
          <a:effectRef idx="0">
            <a:schemeClr val="dk1"/>
          </a:effectRef>
          <a:fontRef idx="minor">
            <a:schemeClr val="tx1"/>
          </a:fontRef>
        </p:style>
      </p:cxnSp>
      <p:sp>
        <p:nvSpPr>
          <p:cNvPr id="16" name="吹き出し: 角を丸めた四角形 15">
            <a:extLst>
              <a:ext uri="{FF2B5EF4-FFF2-40B4-BE49-F238E27FC236}">
                <a16:creationId xmlns:a16="http://schemas.microsoft.com/office/drawing/2014/main" id="{6531C004-8B29-0741-7D15-A52E688752E1}"/>
              </a:ext>
            </a:extLst>
          </p:cNvPr>
          <p:cNvSpPr/>
          <p:nvPr/>
        </p:nvSpPr>
        <p:spPr>
          <a:xfrm>
            <a:off x="4295553" y="370360"/>
            <a:ext cx="2009555" cy="646330"/>
          </a:xfrm>
          <a:prstGeom prst="wedgeRoundRectCallout">
            <a:avLst>
              <a:gd name="adj1" fmla="val -61479"/>
              <a:gd name="adj2" fmla="val 2250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2</a:t>
            </a:r>
            <a:r>
              <a:rPr kumimoji="1" lang="ja-JP" altLang="en-US" sz="1600" dirty="0"/>
              <a:t>台変更となったため、再試算予定</a:t>
            </a:r>
          </a:p>
        </p:txBody>
      </p:sp>
    </p:spTree>
    <p:extLst>
      <p:ext uri="{BB962C8B-B14F-4D97-AF65-F5344CB8AC3E}">
        <p14:creationId xmlns:p14="http://schemas.microsoft.com/office/powerpoint/2010/main" val="4047015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63D99ED-DAB6-DC38-7E87-3B4087DF857F}"/>
              </a:ext>
            </a:extLst>
          </p:cNvPr>
          <p:cNvPicPr>
            <a:picLocks noChangeAspect="1"/>
          </p:cNvPicPr>
          <p:nvPr/>
        </p:nvPicPr>
        <p:blipFill rotWithShape="1">
          <a:blip r:embed="rId2"/>
          <a:srcRect l="17016" t="17719" r="34919" b="8581"/>
          <a:stretch/>
        </p:blipFill>
        <p:spPr>
          <a:xfrm>
            <a:off x="414086" y="1193066"/>
            <a:ext cx="5860026" cy="5054406"/>
          </a:xfrm>
          <a:prstGeom prst="rect">
            <a:avLst/>
          </a:prstGeom>
        </p:spPr>
      </p:pic>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7</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68800"/>
            <a:ext cx="9874329" cy="480627"/>
          </a:xfrm>
        </p:spPr>
        <p:txBody>
          <a:bodyPr/>
          <a:lstStyle/>
          <a:p>
            <a:r>
              <a:rPr kumimoji="1" lang="ja-JP" altLang="en-US" sz="3600" dirty="0"/>
              <a:t>レイアウト案</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9" name="テキスト ボックス 18">
            <a:extLst>
              <a:ext uri="{FF2B5EF4-FFF2-40B4-BE49-F238E27FC236}">
                <a16:creationId xmlns:a16="http://schemas.microsoft.com/office/drawing/2014/main" id="{9CB97A41-647A-BE6C-17DA-F16E733E1717}"/>
              </a:ext>
            </a:extLst>
          </p:cNvPr>
          <p:cNvSpPr txBox="1"/>
          <p:nvPr/>
        </p:nvSpPr>
        <p:spPr>
          <a:xfrm>
            <a:off x="7810825" y="2782669"/>
            <a:ext cx="2115726" cy="646331"/>
          </a:xfrm>
          <a:prstGeom prst="rect">
            <a:avLst/>
          </a:prstGeom>
          <a:solidFill>
            <a:schemeClr val="bg1"/>
          </a:solidFill>
        </p:spPr>
        <p:txBody>
          <a:bodyPr wrap="square" rtlCol="0">
            <a:spAutoFit/>
          </a:bodyPr>
          <a:lstStyle/>
          <a:p>
            <a:pPr algn="ctr"/>
            <a:r>
              <a:rPr lang="ja-JP" altLang="en-US" b="1" dirty="0"/>
              <a:t>トレーラ受入設備</a:t>
            </a:r>
            <a:endParaRPr lang="en-US" altLang="ja-JP" b="1" dirty="0"/>
          </a:p>
          <a:p>
            <a:pPr algn="ctr"/>
            <a:r>
              <a:rPr lang="ja-JP" altLang="en-US" b="1" dirty="0"/>
              <a:t>縦</a:t>
            </a:r>
            <a:r>
              <a:rPr lang="en-US" altLang="ja-JP" b="1" dirty="0"/>
              <a:t>14m×</a:t>
            </a:r>
            <a:r>
              <a:rPr lang="ja-JP" altLang="en-US" b="1" dirty="0"/>
              <a:t>横</a:t>
            </a:r>
            <a:r>
              <a:rPr lang="en-US" altLang="ja-JP" b="1" dirty="0"/>
              <a:t>9m</a:t>
            </a:r>
            <a:endParaRPr kumimoji="1" lang="ja-JP" altLang="en-US" b="1" dirty="0"/>
          </a:p>
        </p:txBody>
      </p:sp>
      <p:sp>
        <p:nvSpPr>
          <p:cNvPr id="26" name="テキスト ボックス 25">
            <a:extLst>
              <a:ext uri="{FF2B5EF4-FFF2-40B4-BE49-F238E27FC236}">
                <a16:creationId xmlns:a16="http://schemas.microsoft.com/office/drawing/2014/main" id="{4E99424E-0A53-9ACD-1577-FF898CC2BC32}"/>
              </a:ext>
            </a:extLst>
          </p:cNvPr>
          <p:cNvSpPr txBox="1"/>
          <p:nvPr/>
        </p:nvSpPr>
        <p:spPr>
          <a:xfrm>
            <a:off x="2603670" y="2521578"/>
            <a:ext cx="687099" cy="369332"/>
          </a:xfrm>
          <a:prstGeom prst="rect">
            <a:avLst/>
          </a:prstGeom>
          <a:solidFill>
            <a:schemeClr val="bg1"/>
          </a:solidFill>
        </p:spPr>
        <p:txBody>
          <a:bodyPr wrap="square" rtlCol="0">
            <a:spAutoFit/>
          </a:bodyPr>
          <a:lstStyle/>
          <a:p>
            <a:pPr algn="ctr"/>
            <a:r>
              <a:rPr lang="en-US" altLang="ja-JP" b="1" dirty="0"/>
              <a:t>14m</a:t>
            </a:r>
            <a:endParaRPr kumimoji="1" lang="ja-JP" altLang="en-US" b="1" dirty="0"/>
          </a:p>
        </p:txBody>
      </p:sp>
      <p:cxnSp>
        <p:nvCxnSpPr>
          <p:cNvPr id="33" name="直線コネクタ 32">
            <a:extLst>
              <a:ext uri="{FF2B5EF4-FFF2-40B4-BE49-F238E27FC236}">
                <a16:creationId xmlns:a16="http://schemas.microsoft.com/office/drawing/2014/main" id="{50F9B0B5-9BE3-78BF-5C55-F5AEF6AC10C3}"/>
              </a:ext>
            </a:extLst>
          </p:cNvPr>
          <p:cNvCxnSpPr>
            <a:cxnSpLocks/>
            <a:endCxn id="19" idx="1"/>
          </p:cNvCxnSpPr>
          <p:nvPr/>
        </p:nvCxnSpPr>
        <p:spPr>
          <a:xfrm>
            <a:off x="4340731" y="2774755"/>
            <a:ext cx="3470094" cy="331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7584315-691F-4DD1-3365-D891B582C390}"/>
              </a:ext>
            </a:extLst>
          </p:cNvPr>
          <p:cNvCxnSpPr>
            <a:cxnSpLocks/>
          </p:cNvCxnSpPr>
          <p:nvPr/>
        </p:nvCxnSpPr>
        <p:spPr>
          <a:xfrm>
            <a:off x="3290769" y="2335051"/>
            <a:ext cx="433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4E3F919-A085-5D1D-88E5-F3C5E1480507}"/>
              </a:ext>
            </a:extLst>
          </p:cNvPr>
          <p:cNvCxnSpPr/>
          <p:nvPr/>
        </p:nvCxnSpPr>
        <p:spPr>
          <a:xfrm>
            <a:off x="3388800" y="2357978"/>
            <a:ext cx="0" cy="696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C3A4CBC-B049-7771-086A-970BC3DBD727}"/>
              </a:ext>
            </a:extLst>
          </p:cNvPr>
          <p:cNvCxnSpPr>
            <a:cxnSpLocks/>
          </p:cNvCxnSpPr>
          <p:nvPr/>
        </p:nvCxnSpPr>
        <p:spPr>
          <a:xfrm>
            <a:off x="3844413" y="3166544"/>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D77FC3EF-4EFD-4AED-414B-B1D6156C9632}"/>
              </a:ext>
            </a:extLst>
          </p:cNvPr>
          <p:cNvCxnSpPr>
            <a:cxnSpLocks/>
          </p:cNvCxnSpPr>
          <p:nvPr/>
        </p:nvCxnSpPr>
        <p:spPr>
          <a:xfrm>
            <a:off x="4340731" y="3166544"/>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9D2F458C-4818-37B0-20A8-1AC95BC1DFD1}"/>
              </a:ext>
            </a:extLst>
          </p:cNvPr>
          <p:cNvCxnSpPr>
            <a:cxnSpLocks/>
          </p:cNvCxnSpPr>
          <p:nvPr/>
        </p:nvCxnSpPr>
        <p:spPr>
          <a:xfrm flipH="1">
            <a:off x="3871307" y="3259950"/>
            <a:ext cx="44252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0CFC6CC1-09FF-0F15-E187-EFC149AB8651}"/>
              </a:ext>
            </a:extLst>
          </p:cNvPr>
          <p:cNvCxnSpPr>
            <a:cxnSpLocks/>
          </p:cNvCxnSpPr>
          <p:nvPr/>
        </p:nvCxnSpPr>
        <p:spPr>
          <a:xfrm>
            <a:off x="3290769" y="3088445"/>
            <a:ext cx="433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FFA57E6-E893-B302-8297-4F1AB7029B12}"/>
              </a:ext>
            </a:extLst>
          </p:cNvPr>
          <p:cNvSpPr txBox="1"/>
          <p:nvPr/>
        </p:nvSpPr>
        <p:spPr>
          <a:xfrm>
            <a:off x="4194073" y="4551125"/>
            <a:ext cx="687099" cy="369332"/>
          </a:xfrm>
          <a:prstGeom prst="rect">
            <a:avLst/>
          </a:prstGeom>
          <a:solidFill>
            <a:schemeClr val="bg1"/>
          </a:solidFill>
        </p:spPr>
        <p:txBody>
          <a:bodyPr wrap="square" rtlCol="0">
            <a:spAutoFit/>
          </a:bodyPr>
          <a:lstStyle/>
          <a:p>
            <a:pPr algn="ctr"/>
            <a:r>
              <a:rPr lang="en-US" altLang="ja-JP" b="1" dirty="0"/>
              <a:t>16m</a:t>
            </a:r>
            <a:endParaRPr kumimoji="1" lang="ja-JP" altLang="en-US" b="1" dirty="0"/>
          </a:p>
        </p:txBody>
      </p:sp>
      <p:cxnSp>
        <p:nvCxnSpPr>
          <p:cNvPr id="57" name="直線コネクタ 56">
            <a:extLst>
              <a:ext uri="{FF2B5EF4-FFF2-40B4-BE49-F238E27FC236}">
                <a16:creationId xmlns:a16="http://schemas.microsoft.com/office/drawing/2014/main" id="{DA45E620-B43F-B89E-E9B2-190478C239C0}"/>
              </a:ext>
            </a:extLst>
          </p:cNvPr>
          <p:cNvCxnSpPr>
            <a:cxnSpLocks/>
          </p:cNvCxnSpPr>
          <p:nvPr/>
        </p:nvCxnSpPr>
        <p:spPr>
          <a:xfrm>
            <a:off x="4068931" y="4765683"/>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66DE09F0-7211-E909-24F6-7BAF19141271}"/>
              </a:ext>
            </a:extLst>
          </p:cNvPr>
          <p:cNvCxnSpPr>
            <a:cxnSpLocks/>
          </p:cNvCxnSpPr>
          <p:nvPr/>
        </p:nvCxnSpPr>
        <p:spPr>
          <a:xfrm>
            <a:off x="4997868" y="4765683"/>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502F0FFD-DC22-1DE6-137A-4E0C46BB631F}"/>
              </a:ext>
            </a:extLst>
          </p:cNvPr>
          <p:cNvCxnSpPr>
            <a:cxnSpLocks/>
          </p:cNvCxnSpPr>
          <p:nvPr/>
        </p:nvCxnSpPr>
        <p:spPr>
          <a:xfrm flipH="1">
            <a:off x="4125870" y="4920457"/>
            <a:ext cx="8235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732A0ACB-D27F-0181-B1BA-BAD1B37F20C1}"/>
              </a:ext>
            </a:extLst>
          </p:cNvPr>
          <p:cNvSpPr txBox="1"/>
          <p:nvPr/>
        </p:nvSpPr>
        <p:spPr>
          <a:xfrm>
            <a:off x="5554647" y="1345910"/>
            <a:ext cx="3192352" cy="369332"/>
          </a:xfrm>
          <a:prstGeom prst="rect">
            <a:avLst/>
          </a:prstGeom>
          <a:solidFill>
            <a:schemeClr val="bg1"/>
          </a:solidFill>
        </p:spPr>
        <p:txBody>
          <a:bodyPr wrap="square" rtlCol="0">
            <a:spAutoFit/>
          </a:bodyPr>
          <a:lstStyle/>
          <a:p>
            <a:r>
              <a:rPr lang="en-US" altLang="ja-JP" b="1" dirty="0"/>
              <a:t>2</a:t>
            </a:r>
            <a:r>
              <a:rPr lang="ja-JP" altLang="en-US" b="1" dirty="0"/>
              <a:t>台置きに必要な貯水量</a:t>
            </a:r>
            <a:r>
              <a:rPr lang="en-US" altLang="ja-JP" b="1" dirty="0"/>
              <a:t>30m</a:t>
            </a:r>
            <a:r>
              <a:rPr kumimoji="1" lang="en-US" altLang="ja-JP" sz="1800" b="1" baseline="30000" dirty="0"/>
              <a:t>3</a:t>
            </a:r>
          </a:p>
        </p:txBody>
      </p:sp>
      <p:cxnSp>
        <p:nvCxnSpPr>
          <p:cNvPr id="62" name="直線コネクタ 61">
            <a:extLst>
              <a:ext uri="{FF2B5EF4-FFF2-40B4-BE49-F238E27FC236}">
                <a16:creationId xmlns:a16="http://schemas.microsoft.com/office/drawing/2014/main" id="{5E4391E6-938A-A6F6-4130-D7F50B6E6B3E}"/>
              </a:ext>
            </a:extLst>
          </p:cNvPr>
          <p:cNvCxnSpPr>
            <a:cxnSpLocks/>
          </p:cNvCxnSpPr>
          <p:nvPr/>
        </p:nvCxnSpPr>
        <p:spPr>
          <a:xfrm flipH="1">
            <a:off x="5181600" y="1715082"/>
            <a:ext cx="1969223" cy="659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E8356BF-0C60-F6F6-FC07-FDFDFF25597A}"/>
              </a:ext>
            </a:extLst>
          </p:cNvPr>
          <p:cNvCxnSpPr>
            <a:cxnSpLocks/>
            <a:endCxn id="71" idx="1"/>
          </p:cNvCxnSpPr>
          <p:nvPr/>
        </p:nvCxnSpPr>
        <p:spPr>
          <a:xfrm flipV="1">
            <a:off x="4340731" y="2242980"/>
            <a:ext cx="4042596" cy="323165"/>
          </a:xfrm>
          <a:prstGeom prst="line">
            <a:avLst/>
          </a:prstGeom>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2B479770-799B-A4DF-1FE2-A0B63802D91D}"/>
              </a:ext>
            </a:extLst>
          </p:cNvPr>
          <p:cNvSpPr txBox="1"/>
          <p:nvPr/>
        </p:nvSpPr>
        <p:spPr>
          <a:xfrm>
            <a:off x="8383327" y="1919814"/>
            <a:ext cx="3394587" cy="646331"/>
          </a:xfrm>
          <a:prstGeom prst="rect">
            <a:avLst/>
          </a:prstGeom>
          <a:solidFill>
            <a:schemeClr val="bg1"/>
          </a:solidFill>
        </p:spPr>
        <p:txBody>
          <a:bodyPr wrap="square" rtlCol="0">
            <a:spAutoFit/>
          </a:bodyPr>
          <a:lstStyle/>
          <a:p>
            <a:r>
              <a:rPr lang="ja-JP" altLang="en-US" b="1" dirty="0"/>
              <a:t>トレーラの隔離距離は、現カードル受入設備を撤去する前提</a:t>
            </a:r>
            <a:endParaRPr kumimoji="1" lang="ja-JP" altLang="en-US" b="1" dirty="0"/>
          </a:p>
        </p:txBody>
      </p:sp>
      <p:sp>
        <p:nvSpPr>
          <p:cNvPr id="5" name="タイトル 3">
            <a:extLst>
              <a:ext uri="{FF2B5EF4-FFF2-40B4-BE49-F238E27FC236}">
                <a16:creationId xmlns:a16="http://schemas.microsoft.com/office/drawing/2014/main" id="{87155AB6-2765-55D2-8D72-48170D25AA3C}"/>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1. </a:t>
            </a:r>
            <a:r>
              <a:rPr lang="ja-JP" altLang="en-US" sz="1600" dirty="0"/>
              <a:t>全体概要</a:t>
            </a:r>
          </a:p>
        </p:txBody>
      </p:sp>
      <p:sp>
        <p:nvSpPr>
          <p:cNvPr id="6" name="正方形/長方形 5">
            <a:extLst>
              <a:ext uri="{FF2B5EF4-FFF2-40B4-BE49-F238E27FC236}">
                <a16:creationId xmlns:a16="http://schemas.microsoft.com/office/drawing/2014/main" id="{FC2FABA4-E117-6C02-89C4-CC5072F1E2A2}"/>
              </a:ext>
            </a:extLst>
          </p:cNvPr>
          <p:cNvSpPr/>
          <p:nvPr/>
        </p:nvSpPr>
        <p:spPr>
          <a:xfrm>
            <a:off x="6404793" y="370359"/>
            <a:ext cx="5154117" cy="6463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b="1" dirty="0"/>
              <a:t>確認事項：周囲の発電装置など火気および危険物施設（消防法）はあるか？</a:t>
            </a:r>
          </a:p>
        </p:txBody>
      </p:sp>
      <p:sp>
        <p:nvSpPr>
          <p:cNvPr id="13" name="テキスト ボックス 12">
            <a:extLst>
              <a:ext uri="{FF2B5EF4-FFF2-40B4-BE49-F238E27FC236}">
                <a16:creationId xmlns:a16="http://schemas.microsoft.com/office/drawing/2014/main" id="{84AF9B8B-00D8-8137-E658-4C9A8FDD1B52}"/>
              </a:ext>
            </a:extLst>
          </p:cNvPr>
          <p:cNvSpPr txBox="1"/>
          <p:nvPr/>
        </p:nvSpPr>
        <p:spPr>
          <a:xfrm>
            <a:off x="3713256" y="3410639"/>
            <a:ext cx="567850" cy="369332"/>
          </a:xfrm>
          <a:prstGeom prst="rect">
            <a:avLst/>
          </a:prstGeom>
          <a:solidFill>
            <a:schemeClr val="bg1"/>
          </a:solidFill>
        </p:spPr>
        <p:txBody>
          <a:bodyPr wrap="square" rtlCol="0">
            <a:spAutoFit/>
          </a:bodyPr>
          <a:lstStyle/>
          <a:p>
            <a:pPr algn="ctr"/>
            <a:r>
              <a:rPr lang="en-US" altLang="ja-JP" b="1" dirty="0"/>
              <a:t>9m</a:t>
            </a:r>
            <a:endParaRPr kumimoji="1" lang="ja-JP" altLang="en-US" b="1" dirty="0"/>
          </a:p>
        </p:txBody>
      </p:sp>
      <p:sp>
        <p:nvSpPr>
          <p:cNvPr id="21" name="正方形/長方形 20">
            <a:extLst>
              <a:ext uri="{FF2B5EF4-FFF2-40B4-BE49-F238E27FC236}">
                <a16:creationId xmlns:a16="http://schemas.microsoft.com/office/drawing/2014/main" id="{D57C2B41-F262-56AA-B78A-9EB86DAAF2D6}"/>
              </a:ext>
            </a:extLst>
          </p:cNvPr>
          <p:cNvSpPr>
            <a:spLocks/>
          </p:cNvSpPr>
          <p:nvPr/>
        </p:nvSpPr>
        <p:spPr>
          <a:xfrm>
            <a:off x="5707422" y="4178595"/>
            <a:ext cx="480712" cy="646283"/>
          </a:xfrm>
          <a:prstGeom prst="rect">
            <a:avLst/>
          </a:prstGeom>
          <a:solidFill>
            <a:schemeClr val="accent2">
              <a:lumMod val="20000"/>
              <a:lumOff val="80000"/>
              <a:alpha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BC060DA-ED82-7CBA-2B28-9992B30B6F5B}"/>
              </a:ext>
            </a:extLst>
          </p:cNvPr>
          <p:cNvSpPr txBox="1"/>
          <p:nvPr/>
        </p:nvSpPr>
        <p:spPr>
          <a:xfrm>
            <a:off x="5598140" y="5056927"/>
            <a:ext cx="720000" cy="369332"/>
          </a:xfrm>
          <a:prstGeom prst="rect">
            <a:avLst/>
          </a:prstGeom>
          <a:solidFill>
            <a:schemeClr val="bg1"/>
          </a:solidFill>
        </p:spPr>
        <p:txBody>
          <a:bodyPr wrap="square" rtlCol="0">
            <a:spAutoFit/>
          </a:bodyPr>
          <a:lstStyle/>
          <a:p>
            <a:pPr algn="ctr"/>
            <a:r>
              <a:rPr lang="en-US" altLang="ja-JP" b="1" dirty="0"/>
              <a:t>11m</a:t>
            </a:r>
            <a:endParaRPr kumimoji="1" lang="ja-JP" altLang="en-US" b="1" dirty="0"/>
          </a:p>
        </p:txBody>
      </p:sp>
      <p:cxnSp>
        <p:nvCxnSpPr>
          <p:cNvPr id="23" name="直線コネクタ 22">
            <a:extLst>
              <a:ext uri="{FF2B5EF4-FFF2-40B4-BE49-F238E27FC236}">
                <a16:creationId xmlns:a16="http://schemas.microsoft.com/office/drawing/2014/main" id="{B1C90A61-34E6-0789-9415-26CD4330C3F1}"/>
              </a:ext>
            </a:extLst>
          </p:cNvPr>
          <p:cNvCxnSpPr>
            <a:cxnSpLocks/>
          </p:cNvCxnSpPr>
          <p:nvPr/>
        </p:nvCxnSpPr>
        <p:spPr>
          <a:xfrm>
            <a:off x="5707421" y="4848317"/>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E9E9325-B11A-DE05-A219-52A1168A2F66}"/>
              </a:ext>
            </a:extLst>
          </p:cNvPr>
          <p:cNvCxnSpPr>
            <a:cxnSpLocks/>
          </p:cNvCxnSpPr>
          <p:nvPr/>
        </p:nvCxnSpPr>
        <p:spPr>
          <a:xfrm>
            <a:off x="6203739" y="4848317"/>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1370192-D7F5-44CC-36FC-AB0FA1BA0F4D}"/>
              </a:ext>
            </a:extLst>
          </p:cNvPr>
          <p:cNvCxnSpPr>
            <a:cxnSpLocks/>
          </p:cNvCxnSpPr>
          <p:nvPr/>
        </p:nvCxnSpPr>
        <p:spPr>
          <a:xfrm flipH="1">
            <a:off x="5734315" y="4941723"/>
            <a:ext cx="44252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5A12E7B-7959-813C-B8DE-2ADC27363B53}"/>
              </a:ext>
            </a:extLst>
          </p:cNvPr>
          <p:cNvSpPr txBox="1"/>
          <p:nvPr/>
        </p:nvSpPr>
        <p:spPr>
          <a:xfrm>
            <a:off x="6574862" y="4337631"/>
            <a:ext cx="687099" cy="369332"/>
          </a:xfrm>
          <a:prstGeom prst="rect">
            <a:avLst/>
          </a:prstGeom>
          <a:solidFill>
            <a:schemeClr val="bg1"/>
          </a:solidFill>
        </p:spPr>
        <p:txBody>
          <a:bodyPr wrap="square" rtlCol="0">
            <a:spAutoFit/>
          </a:bodyPr>
          <a:lstStyle/>
          <a:p>
            <a:pPr algn="ctr"/>
            <a:r>
              <a:rPr lang="en-US" altLang="ja-JP" b="1" dirty="0"/>
              <a:t>15m</a:t>
            </a:r>
            <a:endParaRPr kumimoji="1" lang="ja-JP" altLang="en-US" b="1" dirty="0"/>
          </a:p>
        </p:txBody>
      </p:sp>
      <p:cxnSp>
        <p:nvCxnSpPr>
          <p:cNvPr id="29" name="直線コネクタ 28">
            <a:extLst>
              <a:ext uri="{FF2B5EF4-FFF2-40B4-BE49-F238E27FC236}">
                <a16:creationId xmlns:a16="http://schemas.microsoft.com/office/drawing/2014/main" id="{88E09BD5-232C-AA2B-2926-6F2CE1E6BA09}"/>
              </a:ext>
            </a:extLst>
          </p:cNvPr>
          <p:cNvCxnSpPr>
            <a:cxnSpLocks/>
          </p:cNvCxnSpPr>
          <p:nvPr/>
        </p:nvCxnSpPr>
        <p:spPr>
          <a:xfrm>
            <a:off x="6256019" y="4183864"/>
            <a:ext cx="433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0A5D9E49-00FE-D617-443E-0475DC6FB723}"/>
              </a:ext>
            </a:extLst>
          </p:cNvPr>
          <p:cNvCxnSpPr/>
          <p:nvPr/>
        </p:nvCxnSpPr>
        <p:spPr>
          <a:xfrm>
            <a:off x="6354050" y="4224703"/>
            <a:ext cx="0" cy="5756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3949860-E263-397A-AA64-23629177B0E8}"/>
              </a:ext>
            </a:extLst>
          </p:cNvPr>
          <p:cNvCxnSpPr>
            <a:cxnSpLocks/>
          </p:cNvCxnSpPr>
          <p:nvPr/>
        </p:nvCxnSpPr>
        <p:spPr>
          <a:xfrm>
            <a:off x="6256019" y="4841562"/>
            <a:ext cx="433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12F8FF61-9E28-91EB-0FB9-26E04FD9CAE8}"/>
              </a:ext>
            </a:extLst>
          </p:cNvPr>
          <p:cNvSpPr txBox="1"/>
          <p:nvPr/>
        </p:nvSpPr>
        <p:spPr>
          <a:xfrm>
            <a:off x="8996236" y="3968690"/>
            <a:ext cx="2115726" cy="646331"/>
          </a:xfrm>
          <a:prstGeom prst="rect">
            <a:avLst/>
          </a:prstGeom>
          <a:solidFill>
            <a:schemeClr val="bg1"/>
          </a:solidFill>
        </p:spPr>
        <p:txBody>
          <a:bodyPr wrap="square" rtlCol="0">
            <a:spAutoFit/>
          </a:bodyPr>
          <a:lstStyle/>
          <a:p>
            <a:pPr algn="ctr"/>
            <a:r>
              <a:rPr lang="en-US" altLang="ja-JP" b="1" dirty="0"/>
              <a:t>0.5MW P2G</a:t>
            </a:r>
          </a:p>
          <a:p>
            <a:pPr algn="ctr"/>
            <a:r>
              <a:rPr lang="ja-JP" altLang="en-US" b="1" dirty="0"/>
              <a:t>縦</a:t>
            </a:r>
            <a:r>
              <a:rPr lang="en-US" altLang="ja-JP" b="1" dirty="0"/>
              <a:t>15m×</a:t>
            </a:r>
            <a:r>
              <a:rPr lang="ja-JP" altLang="en-US" b="1" dirty="0"/>
              <a:t>横</a:t>
            </a:r>
            <a:r>
              <a:rPr lang="en-US" altLang="ja-JP" b="1" dirty="0"/>
              <a:t>11m</a:t>
            </a:r>
            <a:endParaRPr kumimoji="1" lang="ja-JP" altLang="en-US" b="1" dirty="0"/>
          </a:p>
        </p:txBody>
      </p:sp>
      <p:cxnSp>
        <p:nvCxnSpPr>
          <p:cNvPr id="34" name="直線コネクタ 33">
            <a:extLst>
              <a:ext uri="{FF2B5EF4-FFF2-40B4-BE49-F238E27FC236}">
                <a16:creationId xmlns:a16="http://schemas.microsoft.com/office/drawing/2014/main" id="{11A94A27-490A-619F-A4A6-548829463639}"/>
              </a:ext>
            </a:extLst>
          </p:cNvPr>
          <p:cNvCxnSpPr>
            <a:cxnSpLocks/>
            <a:stCxn id="28" idx="3"/>
            <a:endCxn id="32" idx="1"/>
          </p:cNvCxnSpPr>
          <p:nvPr/>
        </p:nvCxnSpPr>
        <p:spPr>
          <a:xfrm flipV="1">
            <a:off x="7261961" y="4291856"/>
            <a:ext cx="1734275" cy="230441"/>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CB25839D-E590-2A5C-5C7C-26CC8DFF8235}"/>
              </a:ext>
            </a:extLst>
          </p:cNvPr>
          <p:cNvSpPr txBox="1"/>
          <p:nvPr/>
        </p:nvSpPr>
        <p:spPr>
          <a:xfrm>
            <a:off x="8996236" y="4806278"/>
            <a:ext cx="2115726" cy="646331"/>
          </a:xfrm>
          <a:prstGeom prst="rect">
            <a:avLst/>
          </a:prstGeom>
          <a:solidFill>
            <a:schemeClr val="bg1"/>
          </a:solidFill>
        </p:spPr>
        <p:txBody>
          <a:bodyPr wrap="square" rtlCol="0">
            <a:spAutoFit/>
          </a:bodyPr>
          <a:lstStyle/>
          <a:p>
            <a:pPr algn="ctr"/>
            <a:r>
              <a:rPr lang="en-US" altLang="ja-JP" b="1" dirty="0"/>
              <a:t>1.5MW P2G</a:t>
            </a:r>
          </a:p>
          <a:p>
            <a:pPr algn="ctr"/>
            <a:r>
              <a:rPr lang="ja-JP" altLang="en-US" b="1" dirty="0"/>
              <a:t>縦</a:t>
            </a:r>
            <a:r>
              <a:rPr lang="en-US" altLang="ja-JP" b="1" dirty="0"/>
              <a:t>15m×</a:t>
            </a:r>
            <a:r>
              <a:rPr lang="ja-JP" altLang="en-US" b="1" dirty="0"/>
              <a:t>横</a:t>
            </a:r>
            <a:r>
              <a:rPr lang="en-US" altLang="ja-JP" b="1" dirty="0"/>
              <a:t>20m</a:t>
            </a:r>
            <a:endParaRPr kumimoji="1" lang="ja-JP" altLang="en-US" b="1" dirty="0"/>
          </a:p>
        </p:txBody>
      </p:sp>
      <p:cxnSp>
        <p:nvCxnSpPr>
          <p:cNvPr id="42" name="コネクタ: カギ線 41">
            <a:extLst>
              <a:ext uri="{FF2B5EF4-FFF2-40B4-BE49-F238E27FC236}">
                <a16:creationId xmlns:a16="http://schemas.microsoft.com/office/drawing/2014/main" id="{8340CEC3-ECD0-79C5-E43E-9692B66F0A12}"/>
              </a:ext>
            </a:extLst>
          </p:cNvPr>
          <p:cNvCxnSpPr>
            <a:cxnSpLocks/>
            <a:stCxn id="44" idx="3"/>
            <a:endCxn id="21" idx="1"/>
          </p:cNvCxnSpPr>
          <p:nvPr/>
        </p:nvCxnSpPr>
        <p:spPr>
          <a:xfrm>
            <a:off x="4909588" y="3710419"/>
            <a:ext cx="797834" cy="791318"/>
          </a:xfrm>
          <a:prstGeom prst="bentConnector3">
            <a:avLst>
              <a:gd name="adj1" fmla="val 50000"/>
            </a:avLst>
          </a:prstGeom>
          <a:ln w="28575">
            <a:solidFill>
              <a:schemeClr val="accent1"/>
            </a:solidFill>
            <a:tailEnd type="none"/>
          </a:ln>
        </p:spPr>
        <p:style>
          <a:lnRef idx="1">
            <a:schemeClr val="dk1"/>
          </a:lnRef>
          <a:fillRef idx="0">
            <a:schemeClr val="dk1"/>
          </a:fillRef>
          <a:effectRef idx="0">
            <a:schemeClr val="dk1"/>
          </a:effectRef>
          <a:fontRef idx="minor">
            <a:schemeClr val="tx1"/>
          </a:fontRef>
        </p:style>
      </p:cxnSp>
      <p:sp>
        <p:nvSpPr>
          <p:cNvPr id="44" name="正方形/長方形 43">
            <a:extLst>
              <a:ext uri="{FF2B5EF4-FFF2-40B4-BE49-F238E27FC236}">
                <a16:creationId xmlns:a16="http://schemas.microsoft.com/office/drawing/2014/main" id="{969BCD0F-83EB-6038-628F-C3E33AFE87BB}"/>
              </a:ext>
            </a:extLst>
          </p:cNvPr>
          <p:cNvSpPr>
            <a:spLocks/>
          </p:cNvSpPr>
          <p:nvPr/>
        </p:nvSpPr>
        <p:spPr>
          <a:xfrm>
            <a:off x="4721618" y="3640867"/>
            <a:ext cx="187970" cy="139104"/>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910C27F7-02FE-F0A2-B468-71B6BC1DB555}"/>
              </a:ext>
            </a:extLst>
          </p:cNvPr>
          <p:cNvSpPr txBox="1"/>
          <p:nvPr/>
        </p:nvSpPr>
        <p:spPr>
          <a:xfrm>
            <a:off x="1980160" y="4342579"/>
            <a:ext cx="1589576" cy="369332"/>
          </a:xfrm>
          <a:prstGeom prst="rect">
            <a:avLst/>
          </a:prstGeom>
          <a:solidFill>
            <a:schemeClr val="bg1"/>
          </a:solidFill>
        </p:spPr>
        <p:txBody>
          <a:bodyPr wrap="square" rtlCol="0">
            <a:spAutoFit/>
          </a:bodyPr>
          <a:lstStyle/>
          <a:p>
            <a:pPr algn="ctr"/>
            <a:r>
              <a:rPr lang="ja-JP" altLang="en-US" b="1" dirty="0">
                <a:solidFill>
                  <a:schemeClr val="accent6"/>
                </a:solidFill>
              </a:rPr>
              <a:t>燃料電池発電</a:t>
            </a:r>
            <a:endParaRPr kumimoji="1" lang="ja-JP" altLang="en-US" b="1" dirty="0">
              <a:solidFill>
                <a:schemeClr val="accent6"/>
              </a:solidFill>
            </a:endParaRPr>
          </a:p>
        </p:txBody>
      </p:sp>
      <p:cxnSp>
        <p:nvCxnSpPr>
          <p:cNvPr id="49" name="直線コネクタ 48">
            <a:extLst>
              <a:ext uri="{FF2B5EF4-FFF2-40B4-BE49-F238E27FC236}">
                <a16:creationId xmlns:a16="http://schemas.microsoft.com/office/drawing/2014/main" id="{476CF2D8-38B3-8F2C-4DB5-BFDA2A944960}"/>
              </a:ext>
            </a:extLst>
          </p:cNvPr>
          <p:cNvCxnSpPr>
            <a:cxnSpLocks/>
            <a:stCxn id="44" idx="2"/>
            <a:endCxn id="47" idx="3"/>
          </p:cNvCxnSpPr>
          <p:nvPr/>
        </p:nvCxnSpPr>
        <p:spPr>
          <a:xfrm flipH="1">
            <a:off x="3569736" y="3779971"/>
            <a:ext cx="1245867" cy="747274"/>
          </a:xfrm>
          <a:prstGeom prst="line">
            <a:avLst/>
          </a:prstGeom>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42BC60E-5BF3-E96D-9B49-E823BB2A6D51}"/>
              </a:ext>
            </a:extLst>
          </p:cNvPr>
          <p:cNvSpPr txBox="1"/>
          <p:nvPr/>
        </p:nvSpPr>
        <p:spPr>
          <a:xfrm>
            <a:off x="7669831" y="5483477"/>
            <a:ext cx="3442131" cy="646331"/>
          </a:xfrm>
          <a:prstGeom prst="rect">
            <a:avLst/>
          </a:prstGeom>
          <a:solidFill>
            <a:schemeClr val="bg1"/>
          </a:solidFill>
        </p:spPr>
        <p:txBody>
          <a:bodyPr wrap="square" rtlCol="0">
            <a:spAutoFit/>
          </a:bodyPr>
          <a:lstStyle/>
          <a:p>
            <a:pPr algn="ctr"/>
            <a:r>
              <a:rPr lang="en-US" altLang="ja-JP" b="1" dirty="0">
                <a:solidFill>
                  <a:schemeClr val="accent2"/>
                </a:solidFill>
              </a:rPr>
              <a:t>1.5MW</a:t>
            </a:r>
            <a:r>
              <a:rPr lang="ja-JP" altLang="en-US" b="1" dirty="0">
                <a:solidFill>
                  <a:schemeClr val="accent2"/>
                </a:solidFill>
              </a:rPr>
              <a:t>はこのスペースに配置できないのでは？</a:t>
            </a:r>
            <a:endParaRPr kumimoji="1" lang="ja-JP" altLang="en-US" b="1" dirty="0">
              <a:solidFill>
                <a:schemeClr val="accent2"/>
              </a:solidFill>
            </a:endParaRPr>
          </a:p>
        </p:txBody>
      </p:sp>
    </p:spTree>
    <p:extLst>
      <p:ext uri="{BB962C8B-B14F-4D97-AF65-F5344CB8AC3E}">
        <p14:creationId xmlns:p14="http://schemas.microsoft.com/office/powerpoint/2010/main" val="4073439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8</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71358"/>
            <a:ext cx="9874329" cy="449514"/>
          </a:xfrm>
        </p:spPr>
        <p:txBody>
          <a:bodyPr/>
          <a:lstStyle/>
          <a:p>
            <a:r>
              <a:rPr kumimoji="1" lang="ja-JP" altLang="en-US" sz="3600" dirty="0"/>
              <a:t>ワンパック</a:t>
            </a:r>
            <a:r>
              <a:rPr kumimoji="1" lang="en-US" altLang="ja-JP" sz="3600" dirty="0"/>
              <a:t>P2G</a:t>
            </a:r>
            <a:r>
              <a:rPr kumimoji="1" lang="ja-JP" altLang="en-US" sz="3600" dirty="0"/>
              <a:t>システム構成</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pic>
        <p:nvPicPr>
          <p:cNvPr id="5" name="グラフィックス 4" descr="送電塔 単色塗りつぶし">
            <a:extLst>
              <a:ext uri="{FF2B5EF4-FFF2-40B4-BE49-F238E27FC236}">
                <a16:creationId xmlns:a16="http://schemas.microsoft.com/office/drawing/2014/main" id="{B7A5E122-8316-6E05-1164-2C6BDD2F0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921" y="5308276"/>
            <a:ext cx="621818" cy="621818"/>
          </a:xfrm>
          <a:prstGeom prst="rect">
            <a:avLst/>
          </a:prstGeom>
        </p:spPr>
      </p:pic>
      <p:sp>
        <p:nvSpPr>
          <p:cNvPr id="6" name="テキスト ボックス 5">
            <a:extLst>
              <a:ext uri="{FF2B5EF4-FFF2-40B4-BE49-F238E27FC236}">
                <a16:creationId xmlns:a16="http://schemas.microsoft.com/office/drawing/2014/main" id="{A5365D86-069C-5F35-2F34-8CAFAD3EB150}"/>
              </a:ext>
            </a:extLst>
          </p:cNvPr>
          <p:cNvSpPr txBox="1"/>
          <p:nvPr/>
        </p:nvSpPr>
        <p:spPr>
          <a:xfrm>
            <a:off x="693161" y="5942953"/>
            <a:ext cx="1058937" cy="307777"/>
          </a:xfrm>
          <a:prstGeom prst="rect">
            <a:avLst/>
          </a:prstGeom>
          <a:noFill/>
        </p:spPr>
        <p:txBody>
          <a:bodyPr wrap="square" rtlCol="0">
            <a:spAutoFit/>
          </a:bodyPr>
          <a:lstStyle/>
          <a:p>
            <a:pPr algn="ctr"/>
            <a:r>
              <a:rPr lang="ja-JP" altLang="en-US" sz="1400" dirty="0"/>
              <a:t>電力系統</a:t>
            </a:r>
            <a:endParaRPr kumimoji="1" lang="en-US" altLang="ja-JP" sz="1400" dirty="0"/>
          </a:p>
        </p:txBody>
      </p:sp>
      <p:cxnSp>
        <p:nvCxnSpPr>
          <p:cNvPr id="7" name="直線矢印コネクタ 6">
            <a:extLst>
              <a:ext uri="{FF2B5EF4-FFF2-40B4-BE49-F238E27FC236}">
                <a16:creationId xmlns:a16="http://schemas.microsoft.com/office/drawing/2014/main" id="{4CEA2991-36B3-E098-82F1-6F2FF9C74886}"/>
              </a:ext>
            </a:extLst>
          </p:cNvPr>
          <p:cNvCxnSpPr>
            <a:cxnSpLocks/>
            <a:stCxn id="5" idx="3"/>
            <a:endCxn id="30" idx="1"/>
          </p:cNvCxnSpPr>
          <p:nvPr/>
        </p:nvCxnSpPr>
        <p:spPr>
          <a:xfrm flipV="1">
            <a:off x="1528739" y="5397086"/>
            <a:ext cx="1611234" cy="22209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17" name="グラフィックス 16" descr="稲妻 単色塗りつぶし">
            <a:extLst>
              <a:ext uri="{FF2B5EF4-FFF2-40B4-BE49-F238E27FC236}">
                <a16:creationId xmlns:a16="http://schemas.microsoft.com/office/drawing/2014/main" id="{38ED2218-06D8-01AB-5B2F-12FE2569D40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1325" y="4577751"/>
            <a:ext cx="364600" cy="364600"/>
          </a:xfrm>
          <a:prstGeom prst="rect">
            <a:avLst/>
          </a:prstGeom>
        </p:spPr>
      </p:pic>
      <p:pic>
        <p:nvPicPr>
          <p:cNvPr id="19" name="Picture 2" descr="大きな青い水素タンクラインアイコン水素燃料貯蔵産業用シリンダーガスタンク - 水素のベクターアート素材や画像を多数ご用意 - 水素, アイコン,  貯蔵庫 - iStock さん">
            <a:extLst>
              <a:ext uri="{FF2B5EF4-FFF2-40B4-BE49-F238E27FC236}">
                <a16:creationId xmlns:a16="http://schemas.microsoft.com/office/drawing/2014/main" id="{3387758D-6148-9CCC-E56E-56F4D6CC884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596" t="14620" r="8783" b="14871"/>
          <a:stretch/>
        </p:blipFill>
        <p:spPr bwMode="auto">
          <a:xfrm>
            <a:off x="5706728" y="5096645"/>
            <a:ext cx="995900" cy="594342"/>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矢印コネクタ 19">
            <a:extLst>
              <a:ext uri="{FF2B5EF4-FFF2-40B4-BE49-F238E27FC236}">
                <a16:creationId xmlns:a16="http://schemas.microsoft.com/office/drawing/2014/main" id="{976F42AF-C524-8297-2ADA-DEC1600439C2}"/>
              </a:ext>
            </a:extLst>
          </p:cNvPr>
          <p:cNvCxnSpPr>
            <a:cxnSpLocks/>
            <a:stCxn id="30" idx="3"/>
            <a:endCxn id="107" idx="1"/>
          </p:cNvCxnSpPr>
          <p:nvPr/>
        </p:nvCxnSpPr>
        <p:spPr>
          <a:xfrm flipV="1">
            <a:off x="3762323" y="5393816"/>
            <a:ext cx="445390" cy="327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F562E5ED-1212-5E46-7CB0-02DA156AD868}"/>
              </a:ext>
            </a:extLst>
          </p:cNvPr>
          <p:cNvSpPr txBox="1"/>
          <p:nvPr/>
        </p:nvSpPr>
        <p:spPr>
          <a:xfrm>
            <a:off x="5257551" y="4786333"/>
            <a:ext cx="1859502" cy="338554"/>
          </a:xfrm>
          <a:prstGeom prst="rect">
            <a:avLst/>
          </a:prstGeom>
          <a:noFill/>
        </p:spPr>
        <p:txBody>
          <a:bodyPr wrap="square" rtlCol="0">
            <a:spAutoFit/>
          </a:bodyPr>
          <a:lstStyle/>
          <a:p>
            <a:pPr algn="ctr"/>
            <a:r>
              <a:rPr kumimoji="1" lang="ja-JP" altLang="en-US" sz="1600" dirty="0"/>
              <a:t>ストレージタンク</a:t>
            </a:r>
            <a:endParaRPr kumimoji="1" lang="en-US" altLang="ja-JP" sz="1600" dirty="0"/>
          </a:p>
        </p:txBody>
      </p:sp>
      <p:pic>
        <p:nvPicPr>
          <p:cNvPr id="26" name="グラフィックス 25" descr="ソーラー パネル 単色塗りつぶし">
            <a:extLst>
              <a:ext uri="{FF2B5EF4-FFF2-40B4-BE49-F238E27FC236}">
                <a16:creationId xmlns:a16="http://schemas.microsoft.com/office/drawing/2014/main" id="{8CB05814-4A2C-29A5-5F14-FA91060DF2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8725" y="4456237"/>
            <a:ext cx="587019" cy="587019"/>
          </a:xfrm>
          <a:prstGeom prst="rect">
            <a:avLst/>
          </a:prstGeom>
        </p:spPr>
      </p:pic>
      <p:pic>
        <p:nvPicPr>
          <p:cNvPr id="27" name="グラフィックス 26" descr="風力タービン 単色塗りつぶし">
            <a:extLst>
              <a:ext uri="{FF2B5EF4-FFF2-40B4-BE49-F238E27FC236}">
                <a16:creationId xmlns:a16="http://schemas.microsoft.com/office/drawing/2014/main" id="{CDCBEE70-6AA0-D68B-20A3-E0C04AD4EC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4201" y="4476847"/>
            <a:ext cx="566409" cy="566409"/>
          </a:xfrm>
          <a:prstGeom prst="rect">
            <a:avLst/>
          </a:prstGeom>
        </p:spPr>
      </p:pic>
      <p:sp>
        <p:nvSpPr>
          <p:cNvPr id="28" name="テキスト ボックス 27">
            <a:extLst>
              <a:ext uri="{FF2B5EF4-FFF2-40B4-BE49-F238E27FC236}">
                <a16:creationId xmlns:a16="http://schemas.microsoft.com/office/drawing/2014/main" id="{4D8AED96-F6BA-C8E0-CA29-4D0A580E6B94}"/>
              </a:ext>
            </a:extLst>
          </p:cNvPr>
          <p:cNvSpPr txBox="1"/>
          <p:nvPr/>
        </p:nvSpPr>
        <p:spPr>
          <a:xfrm>
            <a:off x="593963" y="4129747"/>
            <a:ext cx="875155" cy="338554"/>
          </a:xfrm>
          <a:prstGeom prst="rect">
            <a:avLst/>
          </a:prstGeom>
          <a:noFill/>
        </p:spPr>
        <p:txBody>
          <a:bodyPr wrap="square" rtlCol="0">
            <a:spAutoFit/>
          </a:bodyPr>
          <a:lstStyle/>
          <a:p>
            <a:pPr algn="ctr"/>
            <a:r>
              <a:rPr kumimoji="1" lang="ja-JP" altLang="en-US" sz="1600" dirty="0"/>
              <a:t>再エネ</a:t>
            </a:r>
            <a:endParaRPr kumimoji="1" lang="en-US" altLang="ja-JP" sz="1600" dirty="0"/>
          </a:p>
        </p:txBody>
      </p:sp>
      <p:cxnSp>
        <p:nvCxnSpPr>
          <p:cNvPr id="29" name="直線矢印コネクタ 28">
            <a:extLst>
              <a:ext uri="{FF2B5EF4-FFF2-40B4-BE49-F238E27FC236}">
                <a16:creationId xmlns:a16="http://schemas.microsoft.com/office/drawing/2014/main" id="{1994B1D8-9BE8-21E7-F68E-E39E37B7E4A9}"/>
              </a:ext>
            </a:extLst>
          </p:cNvPr>
          <p:cNvCxnSpPr>
            <a:cxnSpLocks/>
            <a:stCxn id="27" idx="3"/>
            <a:endCxn id="30" idx="1"/>
          </p:cNvCxnSpPr>
          <p:nvPr/>
        </p:nvCxnSpPr>
        <p:spPr>
          <a:xfrm>
            <a:off x="1610610" y="4760052"/>
            <a:ext cx="1529363" cy="63703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30" name="図 29">
            <a:extLst>
              <a:ext uri="{FF2B5EF4-FFF2-40B4-BE49-F238E27FC236}">
                <a16:creationId xmlns:a16="http://schemas.microsoft.com/office/drawing/2014/main" id="{ACDA18C8-9B3F-251C-501D-C44958938804}"/>
              </a:ext>
            </a:extLst>
          </p:cNvPr>
          <p:cNvPicPr>
            <a:picLocks noChangeAspect="1"/>
          </p:cNvPicPr>
          <p:nvPr/>
        </p:nvPicPr>
        <p:blipFill rotWithShape="1">
          <a:blip r:embed="rId11">
            <a:extLst>
              <a:ext uri="{28A0092B-C50C-407E-A947-70E740481C1C}">
                <a14:useLocalDpi xmlns:a14="http://schemas.microsoft.com/office/drawing/2010/main" val="0"/>
              </a:ext>
            </a:extLst>
          </a:blip>
          <a:srcRect t="38031"/>
          <a:stretch/>
        </p:blipFill>
        <p:spPr>
          <a:xfrm>
            <a:off x="3139973" y="5204255"/>
            <a:ext cx="622350" cy="385661"/>
          </a:xfrm>
          <a:prstGeom prst="rect">
            <a:avLst/>
          </a:prstGeom>
        </p:spPr>
      </p:pic>
      <p:sp>
        <p:nvSpPr>
          <p:cNvPr id="41" name="テキスト ボックス 40">
            <a:extLst>
              <a:ext uri="{FF2B5EF4-FFF2-40B4-BE49-F238E27FC236}">
                <a16:creationId xmlns:a16="http://schemas.microsoft.com/office/drawing/2014/main" id="{588FE53D-322A-5D9D-B022-427AE935A060}"/>
              </a:ext>
            </a:extLst>
          </p:cNvPr>
          <p:cNvSpPr txBox="1"/>
          <p:nvPr/>
        </p:nvSpPr>
        <p:spPr>
          <a:xfrm>
            <a:off x="2637002" y="4882479"/>
            <a:ext cx="1616012" cy="338554"/>
          </a:xfrm>
          <a:prstGeom prst="rect">
            <a:avLst/>
          </a:prstGeom>
          <a:noFill/>
        </p:spPr>
        <p:txBody>
          <a:bodyPr wrap="square" rtlCol="0">
            <a:spAutoFit/>
          </a:bodyPr>
          <a:lstStyle/>
          <a:p>
            <a:pPr algn="ctr"/>
            <a:r>
              <a:rPr kumimoji="1" lang="ja-JP" altLang="en-US" sz="1600" dirty="0"/>
              <a:t>基本パッケージ</a:t>
            </a:r>
            <a:endParaRPr kumimoji="1" lang="en-US" altLang="ja-JP" sz="1600" dirty="0"/>
          </a:p>
        </p:txBody>
      </p:sp>
      <p:pic>
        <p:nvPicPr>
          <p:cNvPr id="45" name="図 44">
            <a:extLst>
              <a:ext uri="{FF2B5EF4-FFF2-40B4-BE49-F238E27FC236}">
                <a16:creationId xmlns:a16="http://schemas.microsoft.com/office/drawing/2014/main" id="{202AF6FE-6EFB-79FE-81A5-84B9631FD59D}"/>
              </a:ext>
            </a:extLst>
          </p:cNvPr>
          <p:cNvPicPr>
            <a:picLocks noChangeAspect="1"/>
          </p:cNvPicPr>
          <p:nvPr/>
        </p:nvPicPr>
        <p:blipFill rotWithShape="1">
          <a:blip r:embed="rId11">
            <a:extLst>
              <a:ext uri="{28A0092B-C50C-407E-A947-70E740481C1C}">
                <a14:useLocalDpi xmlns:a14="http://schemas.microsoft.com/office/drawing/2010/main" val="0"/>
              </a:ext>
            </a:extLst>
          </a:blip>
          <a:srcRect t="38031"/>
          <a:stretch/>
        </p:blipFill>
        <p:spPr>
          <a:xfrm>
            <a:off x="3124847" y="3654863"/>
            <a:ext cx="622350" cy="385661"/>
          </a:xfrm>
          <a:prstGeom prst="rect">
            <a:avLst/>
          </a:prstGeom>
        </p:spPr>
      </p:pic>
      <p:pic>
        <p:nvPicPr>
          <p:cNvPr id="47" name="グラフィックス 46" descr="工場 単色塗りつぶし">
            <a:extLst>
              <a:ext uri="{FF2B5EF4-FFF2-40B4-BE49-F238E27FC236}">
                <a16:creationId xmlns:a16="http://schemas.microsoft.com/office/drawing/2014/main" id="{2B6A2FDC-26C1-9A1A-720A-AC0956E56F6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10665" y="5108885"/>
            <a:ext cx="717885" cy="717885"/>
          </a:xfrm>
          <a:prstGeom prst="rect">
            <a:avLst/>
          </a:prstGeom>
        </p:spPr>
      </p:pic>
      <p:pic>
        <p:nvPicPr>
          <p:cNvPr id="48" name="図 47">
            <a:extLst>
              <a:ext uri="{FF2B5EF4-FFF2-40B4-BE49-F238E27FC236}">
                <a16:creationId xmlns:a16="http://schemas.microsoft.com/office/drawing/2014/main" id="{813C941E-A2B5-04C0-7C41-61D2B2149D5E}"/>
              </a:ext>
            </a:extLst>
          </p:cNvPr>
          <p:cNvPicPr>
            <a:picLocks noChangeAspect="1"/>
          </p:cNvPicPr>
          <p:nvPr/>
        </p:nvPicPr>
        <p:blipFill rotWithShape="1">
          <a:blip r:embed="rId11">
            <a:extLst>
              <a:ext uri="{28A0092B-C50C-407E-A947-70E740481C1C}">
                <a14:useLocalDpi xmlns:a14="http://schemas.microsoft.com/office/drawing/2010/main" val="0"/>
              </a:ext>
            </a:extLst>
          </a:blip>
          <a:srcRect t="38031"/>
          <a:stretch/>
        </p:blipFill>
        <p:spPr>
          <a:xfrm>
            <a:off x="8157067" y="4983040"/>
            <a:ext cx="622350" cy="385661"/>
          </a:xfrm>
          <a:prstGeom prst="rect">
            <a:avLst/>
          </a:prstGeom>
        </p:spPr>
      </p:pic>
      <p:sp>
        <p:nvSpPr>
          <p:cNvPr id="49" name="正方形/長方形 48">
            <a:extLst>
              <a:ext uri="{FF2B5EF4-FFF2-40B4-BE49-F238E27FC236}">
                <a16:creationId xmlns:a16="http://schemas.microsoft.com/office/drawing/2014/main" id="{0320526E-6BD9-7352-6D54-DD4477C281A7}"/>
              </a:ext>
            </a:extLst>
          </p:cNvPr>
          <p:cNvSpPr/>
          <p:nvPr/>
        </p:nvSpPr>
        <p:spPr>
          <a:xfrm>
            <a:off x="8027902" y="4722213"/>
            <a:ext cx="1622940" cy="13225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C6D57D67-3626-D973-144B-7A18140DF7E9}"/>
              </a:ext>
            </a:extLst>
          </p:cNvPr>
          <p:cNvCxnSpPr>
            <a:cxnSpLocks/>
          </p:cNvCxnSpPr>
          <p:nvPr/>
        </p:nvCxnSpPr>
        <p:spPr>
          <a:xfrm>
            <a:off x="9650842" y="5329392"/>
            <a:ext cx="1376128"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51" name="グラフィックス 50" descr="稲妻 単色塗りつぶし">
            <a:extLst>
              <a:ext uri="{FF2B5EF4-FFF2-40B4-BE49-F238E27FC236}">
                <a16:creationId xmlns:a16="http://schemas.microsoft.com/office/drawing/2014/main" id="{A8A3F6DF-BC20-7283-12F5-CF1B81508A0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4159" y="4973113"/>
            <a:ext cx="364600" cy="364600"/>
          </a:xfrm>
          <a:prstGeom prst="rect">
            <a:avLst/>
          </a:prstGeom>
        </p:spPr>
      </p:pic>
      <p:pic>
        <p:nvPicPr>
          <p:cNvPr id="52" name="Picture 6" descr="cogeneration Icon 1233995">
            <a:extLst>
              <a:ext uri="{FF2B5EF4-FFF2-40B4-BE49-F238E27FC236}">
                <a16:creationId xmlns:a16="http://schemas.microsoft.com/office/drawing/2014/main" id="{A3C75B20-ACF5-6ED5-265B-6E7A3DFABCA7}"/>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6009" t="24441" r="15451" b="24287"/>
          <a:stretch/>
        </p:blipFill>
        <p:spPr bwMode="auto">
          <a:xfrm>
            <a:off x="8933147" y="4947521"/>
            <a:ext cx="608328" cy="455074"/>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直線矢印コネクタ 52">
            <a:extLst>
              <a:ext uri="{FF2B5EF4-FFF2-40B4-BE49-F238E27FC236}">
                <a16:creationId xmlns:a16="http://schemas.microsoft.com/office/drawing/2014/main" id="{2EC97C67-8656-FF3D-0F0C-7B66A1AE2DC1}"/>
              </a:ext>
            </a:extLst>
          </p:cNvPr>
          <p:cNvCxnSpPr>
            <a:cxnSpLocks/>
          </p:cNvCxnSpPr>
          <p:nvPr/>
        </p:nvCxnSpPr>
        <p:spPr>
          <a:xfrm>
            <a:off x="9650842" y="5617000"/>
            <a:ext cx="1376128"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pic>
        <p:nvPicPr>
          <p:cNvPr id="54" name="図 53" descr="アイコン&#10;&#10;低い精度で自動的に生成された説明">
            <a:extLst>
              <a:ext uri="{FF2B5EF4-FFF2-40B4-BE49-F238E27FC236}">
                <a16:creationId xmlns:a16="http://schemas.microsoft.com/office/drawing/2014/main" id="{703F270B-66F4-A781-1F80-8877A88FD8E3}"/>
              </a:ext>
            </a:extLst>
          </p:cNvPr>
          <p:cNvPicPr>
            <a:picLocks noChangeAspect="1"/>
          </p:cNvPicPr>
          <p:nvPr/>
        </p:nvPicPr>
        <p:blipFill rotWithShape="1">
          <a:blip r:embed="rId15">
            <a:clrChange>
              <a:clrFrom>
                <a:srgbClr val="FFFFFF"/>
              </a:clrFrom>
              <a:clrTo>
                <a:srgbClr val="FFFFFF">
                  <a:alpha val="0"/>
                </a:srgbClr>
              </a:clrTo>
            </a:clrChange>
            <a:duotone>
              <a:schemeClr val="accent2">
                <a:shade val="45000"/>
                <a:satMod val="135000"/>
              </a:schemeClr>
              <a:prstClr val="white"/>
            </a:duotone>
          </a:blip>
          <a:srcRect l="41093" t="18458" r="38518" b="63198"/>
          <a:stretch/>
        </p:blipFill>
        <p:spPr>
          <a:xfrm>
            <a:off x="10214660" y="5675430"/>
            <a:ext cx="300268" cy="270154"/>
          </a:xfrm>
          <a:prstGeom prst="rect">
            <a:avLst/>
          </a:prstGeom>
        </p:spPr>
      </p:pic>
      <p:sp>
        <p:nvSpPr>
          <p:cNvPr id="55" name="テキスト ボックス 54">
            <a:extLst>
              <a:ext uri="{FF2B5EF4-FFF2-40B4-BE49-F238E27FC236}">
                <a16:creationId xmlns:a16="http://schemas.microsoft.com/office/drawing/2014/main" id="{D33CF9A1-735F-7AEB-634C-34A4D866020B}"/>
              </a:ext>
            </a:extLst>
          </p:cNvPr>
          <p:cNvSpPr txBox="1"/>
          <p:nvPr/>
        </p:nvSpPr>
        <p:spPr>
          <a:xfrm>
            <a:off x="7923447" y="5542828"/>
            <a:ext cx="1859502" cy="461665"/>
          </a:xfrm>
          <a:prstGeom prst="rect">
            <a:avLst/>
          </a:prstGeom>
          <a:noFill/>
        </p:spPr>
        <p:txBody>
          <a:bodyPr wrap="square" rtlCol="0">
            <a:spAutoFit/>
          </a:bodyPr>
          <a:lstStyle/>
          <a:p>
            <a:pPr algn="ctr"/>
            <a:r>
              <a:rPr kumimoji="1" lang="en-US" altLang="ja-JP" baseline="-25000" dirty="0"/>
              <a:t>FC</a:t>
            </a:r>
            <a:r>
              <a:rPr kumimoji="1" lang="ja-JP" altLang="en-US" baseline="-25000" dirty="0"/>
              <a:t>／エンジンコジェネ</a:t>
            </a:r>
            <a:endParaRPr kumimoji="1" lang="en-US" altLang="ja-JP" baseline="-25000" dirty="0"/>
          </a:p>
          <a:p>
            <a:pPr algn="ctr"/>
            <a:r>
              <a:rPr kumimoji="1" lang="ja-JP" altLang="en-US" baseline="-25000" dirty="0"/>
              <a:t>／ガスコジェネ</a:t>
            </a:r>
            <a:endParaRPr kumimoji="1" lang="en-US" altLang="ja-JP" baseline="-25000" dirty="0"/>
          </a:p>
        </p:txBody>
      </p:sp>
      <p:cxnSp>
        <p:nvCxnSpPr>
          <p:cNvPr id="60" name="直線矢印コネクタ 59">
            <a:extLst>
              <a:ext uri="{FF2B5EF4-FFF2-40B4-BE49-F238E27FC236}">
                <a16:creationId xmlns:a16="http://schemas.microsoft.com/office/drawing/2014/main" id="{526B1124-C73D-DD69-0CE1-63EC48310ADA}"/>
              </a:ext>
            </a:extLst>
          </p:cNvPr>
          <p:cNvCxnSpPr>
            <a:cxnSpLocks/>
            <a:stCxn id="19" idx="3"/>
            <a:endCxn id="49" idx="1"/>
          </p:cNvCxnSpPr>
          <p:nvPr/>
        </p:nvCxnSpPr>
        <p:spPr>
          <a:xfrm flipV="1">
            <a:off x="6702628" y="5383483"/>
            <a:ext cx="1325274" cy="1033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56" name="グループ化 55">
            <a:extLst>
              <a:ext uri="{FF2B5EF4-FFF2-40B4-BE49-F238E27FC236}">
                <a16:creationId xmlns:a16="http://schemas.microsoft.com/office/drawing/2014/main" id="{7484DD2A-8FCC-A69B-168D-4F4702BE5B06}"/>
              </a:ext>
            </a:extLst>
          </p:cNvPr>
          <p:cNvGrpSpPr/>
          <p:nvPr/>
        </p:nvGrpSpPr>
        <p:grpSpPr>
          <a:xfrm>
            <a:off x="7117053" y="5190240"/>
            <a:ext cx="424710" cy="424710"/>
            <a:chOff x="6565934" y="2037081"/>
            <a:chExt cx="424710" cy="424710"/>
          </a:xfrm>
        </p:grpSpPr>
        <p:sp>
          <p:nvSpPr>
            <p:cNvPr id="57" name="楕円 56">
              <a:extLst>
                <a:ext uri="{FF2B5EF4-FFF2-40B4-BE49-F238E27FC236}">
                  <a16:creationId xmlns:a16="http://schemas.microsoft.com/office/drawing/2014/main" id="{0B80D9E6-56A1-BF52-5852-4E42A2546CBD}"/>
                </a:ext>
              </a:extLst>
            </p:cNvPr>
            <p:cNvSpPr/>
            <p:nvPr/>
          </p:nvSpPr>
          <p:spPr>
            <a:xfrm>
              <a:off x="6565934" y="2037081"/>
              <a:ext cx="424710" cy="4247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楕円 57">
              <a:extLst>
                <a:ext uri="{FF2B5EF4-FFF2-40B4-BE49-F238E27FC236}">
                  <a16:creationId xmlns:a16="http://schemas.microsoft.com/office/drawing/2014/main" id="{8E02CF5A-4341-A3EB-C316-E647ED6936E4}"/>
                </a:ext>
              </a:extLst>
            </p:cNvPr>
            <p:cNvSpPr/>
            <p:nvPr/>
          </p:nvSpPr>
          <p:spPr>
            <a:xfrm>
              <a:off x="6615720" y="2086867"/>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テキスト ボックス 58">
              <a:extLst>
                <a:ext uri="{FF2B5EF4-FFF2-40B4-BE49-F238E27FC236}">
                  <a16:creationId xmlns:a16="http://schemas.microsoft.com/office/drawing/2014/main" id="{FC02ED42-06B8-DBA2-190D-7FC92E646806}"/>
                </a:ext>
              </a:extLst>
            </p:cNvPr>
            <p:cNvSpPr txBox="1"/>
            <p:nvPr/>
          </p:nvSpPr>
          <p:spPr>
            <a:xfrm>
              <a:off x="6592713" y="210953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cxnSp>
        <p:nvCxnSpPr>
          <p:cNvPr id="10" name="直線矢印コネクタ 9">
            <a:extLst>
              <a:ext uri="{FF2B5EF4-FFF2-40B4-BE49-F238E27FC236}">
                <a16:creationId xmlns:a16="http://schemas.microsoft.com/office/drawing/2014/main" id="{A6E8FD8F-2C77-138B-2812-683E6ED9BE99}"/>
              </a:ext>
            </a:extLst>
          </p:cNvPr>
          <p:cNvCxnSpPr>
            <a:cxnSpLocks/>
          </p:cNvCxnSpPr>
          <p:nvPr/>
        </p:nvCxnSpPr>
        <p:spPr>
          <a:xfrm flipH="1">
            <a:off x="3416449" y="4040524"/>
            <a:ext cx="846" cy="839019"/>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3" name="グラフィックス 12" descr="水 単色塗りつぶし">
            <a:extLst>
              <a:ext uri="{FF2B5EF4-FFF2-40B4-BE49-F238E27FC236}">
                <a16:creationId xmlns:a16="http://schemas.microsoft.com/office/drawing/2014/main" id="{841A163D-225C-84BC-D343-091F2EBD127C}"/>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600400" y="4297115"/>
            <a:ext cx="282857" cy="282857"/>
          </a:xfrm>
          <a:prstGeom prst="rect">
            <a:avLst/>
          </a:prstGeom>
        </p:spPr>
      </p:pic>
      <p:sp>
        <p:nvSpPr>
          <p:cNvPr id="40" name="テキスト ボックス 39">
            <a:extLst>
              <a:ext uri="{FF2B5EF4-FFF2-40B4-BE49-F238E27FC236}">
                <a16:creationId xmlns:a16="http://schemas.microsoft.com/office/drawing/2014/main" id="{A6718D84-2C11-3DCF-5F9C-4E7298347D62}"/>
              </a:ext>
            </a:extLst>
          </p:cNvPr>
          <p:cNvSpPr txBox="1"/>
          <p:nvPr/>
        </p:nvSpPr>
        <p:spPr>
          <a:xfrm>
            <a:off x="2628016" y="3321719"/>
            <a:ext cx="1616012" cy="338554"/>
          </a:xfrm>
          <a:prstGeom prst="rect">
            <a:avLst/>
          </a:prstGeom>
          <a:noFill/>
        </p:spPr>
        <p:txBody>
          <a:bodyPr wrap="square" rtlCol="0">
            <a:spAutoFit/>
          </a:bodyPr>
          <a:lstStyle/>
          <a:p>
            <a:pPr algn="ctr"/>
            <a:r>
              <a:rPr kumimoji="1" lang="ja-JP" altLang="en-US" sz="1600" dirty="0"/>
              <a:t>補機パッケージ</a:t>
            </a:r>
            <a:endParaRPr kumimoji="1" lang="en-US" altLang="ja-JP" sz="1600" dirty="0"/>
          </a:p>
        </p:txBody>
      </p:sp>
      <p:cxnSp>
        <p:nvCxnSpPr>
          <p:cNvPr id="92" name="直線矢印コネクタ 91">
            <a:extLst>
              <a:ext uri="{FF2B5EF4-FFF2-40B4-BE49-F238E27FC236}">
                <a16:creationId xmlns:a16="http://schemas.microsoft.com/office/drawing/2014/main" id="{376A667B-B943-77E6-2DA9-8156B9551E22}"/>
              </a:ext>
            </a:extLst>
          </p:cNvPr>
          <p:cNvCxnSpPr>
            <a:cxnSpLocks/>
          </p:cNvCxnSpPr>
          <p:nvPr/>
        </p:nvCxnSpPr>
        <p:spPr>
          <a:xfrm flipV="1">
            <a:off x="3628000" y="4040524"/>
            <a:ext cx="0" cy="805540"/>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3" name="吹き出し: 四角形 122">
            <a:extLst>
              <a:ext uri="{FF2B5EF4-FFF2-40B4-BE49-F238E27FC236}">
                <a16:creationId xmlns:a16="http://schemas.microsoft.com/office/drawing/2014/main" id="{5C34A003-70DD-C72A-D169-96A4F519B295}"/>
              </a:ext>
            </a:extLst>
          </p:cNvPr>
          <p:cNvSpPr/>
          <p:nvPr/>
        </p:nvSpPr>
        <p:spPr>
          <a:xfrm flipV="1">
            <a:off x="295839" y="1190175"/>
            <a:ext cx="3654520" cy="1721606"/>
          </a:xfrm>
          <a:prstGeom prst="wedgeRectCallout">
            <a:avLst>
              <a:gd name="adj1" fmla="val 34462"/>
              <a:gd name="adj2" fmla="val -7247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4" name="図 123">
            <a:extLst>
              <a:ext uri="{FF2B5EF4-FFF2-40B4-BE49-F238E27FC236}">
                <a16:creationId xmlns:a16="http://schemas.microsoft.com/office/drawing/2014/main" id="{3F8C28DA-8FB9-B995-B123-EBD215CC4A1F}"/>
              </a:ext>
            </a:extLst>
          </p:cNvPr>
          <p:cNvPicPr>
            <a:picLocks noChangeAspect="1"/>
          </p:cNvPicPr>
          <p:nvPr/>
        </p:nvPicPr>
        <p:blipFill rotWithShape="1">
          <a:blip r:embed="rId18"/>
          <a:srcRect l="34347" t="19470" r="30772" b="21447"/>
          <a:stretch/>
        </p:blipFill>
        <p:spPr>
          <a:xfrm>
            <a:off x="806052" y="1260125"/>
            <a:ext cx="485424" cy="615862"/>
          </a:xfrm>
          <a:prstGeom prst="rect">
            <a:avLst/>
          </a:prstGeom>
        </p:spPr>
      </p:pic>
      <p:pic>
        <p:nvPicPr>
          <p:cNvPr id="125" name="図 124">
            <a:extLst>
              <a:ext uri="{FF2B5EF4-FFF2-40B4-BE49-F238E27FC236}">
                <a16:creationId xmlns:a16="http://schemas.microsoft.com/office/drawing/2014/main" id="{9624973A-876D-667E-8B45-CB3ACC520472}"/>
              </a:ext>
            </a:extLst>
          </p:cNvPr>
          <p:cNvPicPr>
            <a:picLocks noChangeAspect="1"/>
          </p:cNvPicPr>
          <p:nvPr/>
        </p:nvPicPr>
        <p:blipFill rotWithShape="1">
          <a:blip r:embed="rId19"/>
          <a:srcRect l="26036" t="13448" r="25191" b="19100"/>
          <a:stretch/>
        </p:blipFill>
        <p:spPr>
          <a:xfrm>
            <a:off x="2513415" y="1258318"/>
            <a:ext cx="485424" cy="698773"/>
          </a:xfrm>
          <a:prstGeom prst="rect">
            <a:avLst/>
          </a:prstGeom>
        </p:spPr>
      </p:pic>
      <p:sp>
        <p:nvSpPr>
          <p:cNvPr id="127" name="テキスト ボックス 126">
            <a:extLst>
              <a:ext uri="{FF2B5EF4-FFF2-40B4-BE49-F238E27FC236}">
                <a16:creationId xmlns:a16="http://schemas.microsoft.com/office/drawing/2014/main" id="{BAAB892C-69CA-E0AA-4942-36A0A6435523}"/>
              </a:ext>
            </a:extLst>
          </p:cNvPr>
          <p:cNvSpPr txBox="1"/>
          <p:nvPr/>
        </p:nvSpPr>
        <p:spPr>
          <a:xfrm>
            <a:off x="582356" y="1949027"/>
            <a:ext cx="919324" cy="338554"/>
          </a:xfrm>
          <a:prstGeom prst="rect">
            <a:avLst/>
          </a:prstGeom>
          <a:noFill/>
        </p:spPr>
        <p:txBody>
          <a:bodyPr wrap="square" rtlCol="0">
            <a:spAutoFit/>
          </a:bodyPr>
          <a:lstStyle/>
          <a:p>
            <a:pPr algn="ctr"/>
            <a:r>
              <a:rPr kumimoji="1" lang="ja-JP" altLang="en-US" sz="1600" dirty="0"/>
              <a:t>冷却塔</a:t>
            </a:r>
            <a:endParaRPr kumimoji="1" lang="en-US" altLang="ja-JP" sz="1600" dirty="0"/>
          </a:p>
        </p:txBody>
      </p:sp>
      <p:sp>
        <p:nvSpPr>
          <p:cNvPr id="128" name="テキスト ボックス 127">
            <a:extLst>
              <a:ext uri="{FF2B5EF4-FFF2-40B4-BE49-F238E27FC236}">
                <a16:creationId xmlns:a16="http://schemas.microsoft.com/office/drawing/2014/main" id="{69CBD3BC-6747-9D9E-6D0E-6EB3F36BCFFB}"/>
              </a:ext>
            </a:extLst>
          </p:cNvPr>
          <p:cNvSpPr txBox="1"/>
          <p:nvPr/>
        </p:nvSpPr>
        <p:spPr>
          <a:xfrm>
            <a:off x="2008704" y="1940789"/>
            <a:ext cx="1475400" cy="338554"/>
          </a:xfrm>
          <a:prstGeom prst="rect">
            <a:avLst/>
          </a:prstGeom>
          <a:noFill/>
        </p:spPr>
        <p:txBody>
          <a:bodyPr wrap="square" rtlCol="0">
            <a:spAutoFit/>
          </a:bodyPr>
          <a:lstStyle/>
          <a:p>
            <a:pPr algn="ctr"/>
            <a:r>
              <a:rPr kumimoji="1" lang="ja-JP" altLang="en-US" sz="1600" dirty="0"/>
              <a:t>純水製造装置</a:t>
            </a:r>
            <a:endParaRPr kumimoji="1" lang="en-US" altLang="ja-JP" sz="1600" dirty="0"/>
          </a:p>
        </p:txBody>
      </p:sp>
      <p:cxnSp>
        <p:nvCxnSpPr>
          <p:cNvPr id="129" name="直線矢印コネクタ 128">
            <a:extLst>
              <a:ext uri="{FF2B5EF4-FFF2-40B4-BE49-F238E27FC236}">
                <a16:creationId xmlns:a16="http://schemas.microsoft.com/office/drawing/2014/main" id="{28253C4B-F974-93F4-59B9-A6DD07AB9478}"/>
              </a:ext>
            </a:extLst>
          </p:cNvPr>
          <p:cNvCxnSpPr>
            <a:cxnSpLocks/>
            <a:stCxn id="127" idx="2"/>
          </p:cNvCxnSpPr>
          <p:nvPr/>
        </p:nvCxnSpPr>
        <p:spPr>
          <a:xfrm>
            <a:off x="1042018" y="2287581"/>
            <a:ext cx="0" cy="640847"/>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37" name="直線矢印コネクタ 136">
            <a:extLst>
              <a:ext uri="{FF2B5EF4-FFF2-40B4-BE49-F238E27FC236}">
                <a16:creationId xmlns:a16="http://schemas.microsoft.com/office/drawing/2014/main" id="{C48C3721-7022-72A8-FC1F-4C13A80C506F}"/>
              </a:ext>
            </a:extLst>
          </p:cNvPr>
          <p:cNvCxnSpPr>
            <a:cxnSpLocks/>
          </p:cNvCxnSpPr>
          <p:nvPr/>
        </p:nvCxnSpPr>
        <p:spPr>
          <a:xfrm flipH="1">
            <a:off x="3239468" y="4040524"/>
            <a:ext cx="846" cy="839019"/>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141" name="テキスト ボックス 140">
            <a:extLst>
              <a:ext uri="{FF2B5EF4-FFF2-40B4-BE49-F238E27FC236}">
                <a16:creationId xmlns:a16="http://schemas.microsoft.com/office/drawing/2014/main" id="{968FF827-FC5A-27C6-27E5-5A8CC3E75C3B}"/>
              </a:ext>
            </a:extLst>
          </p:cNvPr>
          <p:cNvSpPr txBox="1"/>
          <p:nvPr/>
        </p:nvSpPr>
        <p:spPr>
          <a:xfrm>
            <a:off x="2791103" y="2410530"/>
            <a:ext cx="651745" cy="338554"/>
          </a:xfrm>
          <a:prstGeom prst="rect">
            <a:avLst/>
          </a:prstGeom>
          <a:noFill/>
        </p:spPr>
        <p:txBody>
          <a:bodyPr wrap="square" rtlCol="0">
            <a:spAutoFit/>
          </a:bodyPr>
          <a:lstStyle/>
          <a:p>
            <a:pPr algn="ctr"/>
            <a:r>
              <a:rPr kumimoji="1" lang="ja-JP" altLang="en-US" sz="1600" dirty="0">
                <a:solidFill>
                  <a:schemeClr val="accent1">
                    <a:lumMod val="75000"/>
                  </a:schemeClr>
                </a:solidFill>
              </a:rPr>
              <a:t>純水</a:t>
            </a:r>
            <a:endParaRPr kumimoji="1" lang="en-US" altLang="ja-JP" sz="1600" dirty="0">
              <a:solidFill>
                <a:schemeClr val="accent1">
                  <a:lumMod val="75000"/>
                </a:schemeClr>
              </a:solidFill>
            </a:endParaRPr>
          </a:p>
        </p:txBody>
      </p:sp>
      <p:cxnSp>
        <p:nvCxnSpPr>
          <p:cNvPr id="142" name="直線矢印コネクタ 141">
            <a:extLst>
              <a:ext uri="{FF2B5EF4-FFF2-40B4-BE49-F238E27FC236}">
                <a16:creationId xmlns:a16="http://schemas.microsoft.com/office/drawing/2014/main" id="{E751B0C0-7B34-FAE6-2F9F-1C3179BC7377}"/>
              </a:ext>
            </a:extLst>
          </p:cNvPr>
          <p:cNvCxnSpPr>
            <a:cxnSpLocks/>
            <a:stCxn id="166" idx="1"/>
            <a:endCxn id="125" idx="3"/>
          </p:cNvCxnSpPr>
          <p:nvPr/>
        </p:nvCxnSpPr>
        <p:spPr>
          <a:xfrm flipH="1" flipV="1">
            <a:off x="2998839" y="1607705"/>
            <a:ext cx="975150" cy="673"/>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5" name="直線矢印コネクタ 144">
            <a:extLst>
              <a:ext uri="{FF2B5EF4-FFF2-40B4-BE49-F238E27FC236}">
                <a16:creationId xmlns:a16="http://schemas.microsoft.com/office/drawing/2014/main" id="{E0406FCB-A90E-C230-B015-44C082E8F27C}"/>
              </a:ext>
            </a:extLst>
          </p:cNvPr>
          <p:cNvCxnSpPr>
            <a:cxnSpLocks/>
            <a:stCxn id="128" idx="2"/>
          </p:cNvCxnSpPr>
          <p:nvPr/>
        </p:nvCxnSpPr>
        <p:spPr>
          <a:xfrm>
            <a:off x="2746404" y="2279343"/>
            <a:ext cx="0" cy="649085"/>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51" name="グラフィックス 150" descr="水 単色塗りつぶし">
            <a:extLst>
              <a:ext uri="{FF2B5EF4-FFF2-40B4-BE49-F238E27FC236}">
                <a16:creationId xmlns:a16="http://schemas.microsoft.com/office/drawing/2014/main" id="{6A5D6157-42CD-49C2-2075-EAC09843018C}"/>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5805" y="2438379"/>
            <a:ext cx="282857" cy="282857"/>
          </a:xfrm>
          <a:prstGeom prst="rect">
            <a:avLst/>
          </a:prstGeom>
        </p:spPr>
      </p:pic>
      <p:pic>
        <p:nvPicPr>
          <p:cNvPr id="154" name="グラフィックス 153" descr="水 単色塗りつぶし">
            <a:extLst>
              <a:ext uri="{FF2B5EF4-FFF2-40B4-BE49-F238E27FC236}">
                <a16:creationId xmlns:a16="http://schemas.microsoft.com/office/drawing/2014/main" id="{0AE4D978-DA78-B7E1-E427-E6034E1BE3C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333017" y="2438379"/>
            <a:ext cx="282857" cy="282857"/>
          </a:xfrm>
          <a:prstGeom prst="rect">
            <a:avLst/>
          </a:prstGeom>
        </p:spPr>
      </p:pic>
      <p:sp>
        <p:nvSpPr>
          <p:cNvPr id="155" name="テキスト ボックス 154">
            <a:extLst>
              <a:ext uri="{FF2B5EF4-FFF2-40B4-BE49-F238E27FC236}">
                <a16:creationId xmlns:a16="http://schemas.microsoft.com/office/drawing/2014/main" id="{04CFCA54-5BB6-5315-F3D5-FF57FC42DB11}"/>
              </a:ext>
            </a:extLst>
          </p:cNvPr>
          <p:cNvSpPr txBox="1"/>
          <p:nvPr/>
        </p:nvSpPr>
        <p:spPr>
          <a:xfrm>
            <a:off x="974671" y="2410530"/>
            <a:ext cx="917443" cy="338554"/>
          </a:xfrm>
          <a:prstGeom prst="rect">
            <a:avLst/>
          </a:prstGeom>
          <a:noFill/>
        </p:spPr>
        <p:txBody>
          <a:bodyPr wrap="square" rtlCol="0">
            <a:spAutoFit/>
          </a:bodyPr>
          <a:lstStyle/>
          <a:p>
            <a:pPr algn="ctr"/>
            <a:r>
              <a:rPr kumimoji="1" lang="ja-JP" altLang="en-US" sz="1600" dirty="0">
                <a:solidFill>
                  <a:srgbClr val="00B0F0"/>
                </a:solidFill>
              </a:rPr>
              <a:t>冷却水</a:t>
            </a:r>
            <a:endParaRPr kumimoji="1" lang="en-US" altLang="ja-JP" sz="1600" dirty="0">
              <a:solidFill>
                <a:srgbClr val="00B0F0"/>
              </a:solidFill>
            </a:endParaRPr>
          </a:p>
        </p:txBody>
      </p:sp>
      <p:cxnSp>
        <p:nvCxnSpPr>
          <p:cNvPr id="158" name="直線矢印コネクタ 157">
            <a:extLst>
              <a:ext uri="{FF2B5EF4-FFF2-40B4-BE49-F238E27FC236}">
                <a16:creationId xmlns:a16="http://schemas.microsoft.com/office/drawing/2014/main" id="{537078A5-C7AE-0466-0F0E-72CD00D77D48}"/>
              </a:ext>
            </a:extLst>
          </p:cNvPr>
          <p:cNvCxnSpPr>
            <a:cxnSpLocks/>
          </p:cNvCxnSpPr>
          <p:nvPr/>
        </p:nvCxnSpPr>
        <p:spPr>
          <a:xfrm flipV="1">
            <a:off x="3575746" y="1607704"/>
            <a:ext cx="0" cy="1255201"/>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63" name="テキスト ボックス 162">
            <a:extLst>
              <a:ext uri="{FF2B5EF4-FFF2-40B4-BE49-F238E27FC236}">
                <a16:creationId xmlns:a16="http://schemas.microsoft.com/office/drawing/2014/main" id="{64ED2F97-7857-C210-1E89-1E8F22F955F9}"/>
              </a:ext>
            </a:extLst>
          </p:cNvPr>
          <p:cNvSpPr txBox="1"/>
          <p:nvPr/>
        </p:nvSpPr>
        <p:spPr>
          <a:xfrm>
            <a:off x="3569240" y="2409138"/>
            <a:ext cx="888950" cy="338554"/>
          </a:xfrm>
          <a:prstGeom prst="rect">
            <a:avLst/>
          </a:prstGeom>
          <a:noFill/>
        </p:spPr>
        <p:txBody>
          <a:bodyPr wrap="square" rtlCol="0">
            <a:spAutoFit/>
          </a:bodyPr>
          <a:lstStyle/>
          <a:p>
            <a:pPr algn="ctr"/>
            <a:r>
              <a:rPr kumimoji="1" lang="ja-JP" altLang="en-US" sz="1600" dirty="0">
                <a:solidFill>
                  <a:schemeClr val="accent1">
                    <a:lumMod val="75000"/>
                  </a:schemeClr>
                </a:solidFill>
              </a:rPr>
              <a:t>分離水</a:t>
            </a:r>
            <a:endParaRPr kumimoji="1" lang="en-US" altLang="ja-JP" sz="1600" dirty="0">
              <a:solidFill>
                <a:schemeClr val="accent1">
                  <a:lumMod val="75000"/>
                </a:schemeClr>
              </a:solidFill>
            </a:endParaRPr>
          </a:p>
        </p:txBody>
      </p:sp>
      <p:sp>
        <p:nvSpPr>
          <p:cNvPr id="166" name="四角形: 角を丸くする 165">
            <a:extLst>
              <a:ext uri="{FF2B5EF4-FFF2-40B4-BE49-F238E27FC236}">
                <a16:creationId xmlns:a16="http://schemas.microsoft.com/office/drawing/2014/main" id="{BBECAA14-EA4B-6E70-6013-A9D9BE3C340C}"/>
              </a:ext>
            </a:extLst>
          </p:cNvPr>
          <p:cNvSpPr/>
          <p:nvPr/>
        </p:nvSpPr>
        <p:spPr>
          <a:xfrm>
            <a:off x="3973989" y="1429032"/>
            <a:ext cx="984323" cy="3586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給水</a:t>
            </a:r>
          </a:p>
        </p:txBody>
      </p:sp>
      <p:pic>
        <p:nvPicPr>
          <p:cNvPr id="175" name="グラフィックス 174" descr="水 単色塗りつぶし">
            <a:extLst>
              <a:ext uri="{FF2B5EF4-FFF2-40B4-BE49-F238E27FC236}">
                <a16:creationId xmlns:a16="http://schemas.microsoft.com/office/drawing/2014/main" id="{0E28D009-18A6-0807-4D65-0FC30FD71F9D}"/>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82478" y="4315814"/>
            <a:ext cx="282857" cy="282857"/>
          </a:xfrm>
          <a:prstGeom prst="rect">
            <a:avLst/>
          </a:prstGeom>
        </p:spPr>
      </p:pic>
      <p:sp>
        <p:nvSpPr>
          <p:cNvPr id="11" name="吹き出し: 四角形 10">
            <a:extLst>
              <a:ext uri="{FF2B5EF4-FFF2-40B4-BE49-F238E27FC236}">
                <a16:creationId xmlns:a16="http://schemas.microsoft.com/office/drawing/2014/main" id="{E03B5409-666D-008A-18B8-FFB7172C5120}"/>
              </a:ext>
            </a:extLst>
          </p:cNvPr>
          <p:cNvSpPr/>
          <p:nvPr/>
        </p:nvSpPr>
        <p:spPr>
          <a:xfrm flipV="1">
            <a:off x="4198811" y="1173800"/>
            <a:ext cx="6951171" cy="3615220"/>
          </a:xfrm>
          <a:custGeom>
            <a:avLst/>
            <a:gdLst>
              <a:gd name="connsiteX0" fmla="*/ 0 w 5658675"/>
              <a:gd name="connsiteY0" fmla="*/ 0 h 1754356"/>
              <a:gd name="connsiteX1" fmla="*/ 943113 w 5658675"/>
              <a:gd name="connsiteY1" fmla="*/ 0 h 1754356"/>
              <a:gd name="connsiteX2" fmla="*/ -962880 w 5658675"/>
              <a:gd name="connsiteY2" fmla="*/ -1867547 h 1754356"/>
              <a:gd name="connsiteX3" fmla="*/ 2357781 w 5658675"/>
              <a:gd name="connsiteY3" fmla="*/ 0 h 1754356"/>
              <a:gd name="connsiteX4" fmla="*/ 5658675 w 5658675"/>
              <a:gd name="connsiteY4" fmla="*/ 0 h 1754356"/>
              <a:gd name="connsiteX5" fmla="*/ 5658675 w 5658675"/>
              <a:gd name="connsiteY5" fmla="*/ 292393 h 1754356"/>
              <a:gd name="connsiteX6" fmla="*/ 5658675 w 5658675"/>
              <a:gd name="connsiteY6" fmla="*/ 292393 h 1754356"/>
              <a:gd name="connsiteX7" fmla="*/ 5658675 w 5658675"/>
              <a:gd name="connsiteY7" fmla="*/ 730982 h 1754356"/>
              <a:gd name="connsiteX8" fmla="*/ 5658675 w 5658675"/>
              <a:gd name="connsiteY8" fmla="*/ 1754356 h 1754356"/>
              <a:gd name="connsiteX9" fmla="*/ 2357781 w 5658675"/>
              <a:gd name="connsiteY9" fmla="*/ 1754356 h 1754356"/>
              <a:gd name="connsiteX10" fmla="*/ 943113 w 5658675"/>
              <a:gd name="connsiteY10" fmla="*/ 1754356 h 1754356"/>
              <a:gd name="connsiteX11" fmla="*/ 943113 w 5658675"/>
              <a:gd name="connsiteY11" fmla="*/ 1754356 h 1754356"/>
              <a:gd name="connsiteX12" fmla="*/ 0 w 5658675"/>
              <a:gd name="connsiteY12" fmla="*/ 1754356 h 1754356"/>
              <a:gd name="connsiteX13" fmla="*/ 0 w 5658675"/>
              <a:gd name="connsiteY13" fmla="*/ 730982 h 1754356"/>
              <a:gd name="connsiteX14" fmla="*/ 0 w 5658675"/>
              <a:gd name="connsiteY14" fmla="*/ 292393 h 1754356"/>
              <a:gd name="connsiteX15" fmla="*/ 0 w 5658675"/>
              <a:gd name="connsiteY15" fmla="*/ 292393 h 1754356"/>
              <a:gd name="connsiteX16" fmla="*/ 0 w 5658675"/>
              <a:gd name="connsiteY16" fmla="*/ 0 h 1754356"/>
              <a:gd name="connsiteX0" fmla="*/ 962880 w 6621555"/>
              <a:gd name="connsiteY0" fmla="*/ 1867547 h 3621903"/>
              <a:gd name="connsiteX1" fmla="*/ 991593 w 6621555"/>
              <a:gd name="connsiteY1" fmla="*/ 1857715 h 3621903"/>
              <a:gd name="connsiteX2" fmla="*/ 0 w 6621555"/>
              <a:gd name="connsiteY2" fmla="*/ 0 h 3621903"/>
              <a:gd name="connsiteX3" fmla="*/ 3320661 w 6621555"/>
              <a:gd name="connsiteY3" fmla="*/ 1867547 h 3621903"/>
              <a:gd name="connsiteX4" fmla="*/ 6621555 w 6621555"/>
              <a:gd name="connsiteY4" fmla="*/ 1867547 h 3621903"/>
              <a:gd name="connsiteX5" fmla="*/ 6621555 w 6621555"/>
              <a:gd name="connsiteY5" fmla="*/ 2159940 h 3621903"/>
              <a:gd name="connsiteX6" fmla="*/ 6621555 w 6621555"/>
              <a:gd name="connsiteY6" fmla="*/ 2159940 h 3621903"/>
              <a:gd name="connsiteX7" fmla="*/ 6621555 w 6621555"/>
              <a:gd name="connsiteY7" fmla="*/ 2598529 h 3621903"/>
              <a:gd name="connsiteX8" fmla="*/ 6621555 w 6621555"/>
              <a:gd name="connsiteY8" fmla="*/ 3621903 h 3621903"/>
              <a:gd name="connsiteX9" fmla="*/ 3320661 w 6621555"/>
              <a:gd name="connsiteY9" fmla="*/ 3621903 h 3621903"/>
              <a:gd name="connsiteX10" fmla="*/ 1905993 w 6621555"/>
              <a:gd name="connsiteY10" fmla="*/ 3621903 h 3621903"/>
              <a:gd name="connsiteX11" fmla="*/ 1905993 w 6621555"/>
              <a:gd name="connsiteY11" fmla="*/ 3621903 h 3621903"/>
              <a:gd name="connsiteX12" fmla="*/ 962880 w 6621555"/>
              <a:gd name="connsiteY12" fmla="*/ 3621903 h 3621903"/>
              <a:gd name="connsiteX13" fmla="*/ 962880 w 6621555"/>
              <a:gd name="connsiteY13" fmla="*/ 2598529 h 3621903"/>
              <a:gd name="connsiteX14" fmla="*/ 962880 w 6621555"/>
              <a:gd name="connsiteY14" fmla="*/ 2159940 h 3621903"/>
              <a:gd name="connsiteX15" fmla="*/ 962880 w 6621555"/>
              <a:gd name="connsiteY15" fmla="*/ 2159940 h 3621903"/>
              <a:gd name="connsiteX16" fmla="*/ 962880 w 6621555"/>
              <a:gd name="connsiteY16" fmla="*/ 1867547 h 3621903"/>
              <a:gd name="connsiteX0" fmla="*/ 962880 w 6621555"/>
              <a:gd name="connsiteY0" fmla="*/ 1867547 h 3621903"/>
              <a:gd name="connsiteX1" fmla="*/ 991593 w 6621555"/>
              <a:gd name="connsiteY1" fmla="*/ 1857715 h 3621903"/>
              <a:gd name="connsiteX2" fmla="*/ 0 w 6621555"/>
              <a:gd name="connsiteY2" fmla="*/ 0 h 3621903"/>
              <a:gd name="connsiteX3" fmla="*/ 1393539 w 6621555"/>
              <a:gd name="connsiteY3" fmla="*/ 1838050 h 3621903"/>
              <a:gd name="connsiteX4" fmla="*/ 6621555 w 6621555"/>
              <a:gd name="connsiteY4" fmla="*/ 1867547 h 3621903"/>
              <a:gd name="connsiteX5" fmla="*/ 6621555 w 6621555"/>
              <a:gd name="connsiteY5" fmla="*/ 2159940 h 3621903"/>
              <a:gd name="connsiteX6" fmla="*/ 6621555 w 6621555"/>
              <a:gd name="connsiteY6" fmla="*/ 2159940 h 3621903"/>
              <a:gd name="connsiteX7" fmla="*/ 6621555 w 6621555"/>
              <a:gd name="connsiteY7" fmla="*/ 2598529 h 3621903"/>
              <a:gd name="connsiteX8" fmla="*/ 6621555 w 6621555"/>
              <a:gd name="connsiteY8" fmla="*/ 3621903 h 3621903"/>
              <a:gd name="connsiteX9" fmla="*/ 3320661 w 6621555"/>
              <a:gd name="connsiteY9" fmla="*/ 3621903 h 3621903"/>
              <a:gd name="connsiteX10" fmla="*/ 1905993 w 6621555"/>
              <a:gd name="connsiteY10" fmla="*/ 3621903 h 3621903"/>
              <a:gd name="connsiteX11" fmla="*/ 1905993 w 6621555"/>
              <a:gd name="connsiteY11" fmla="*/ 3621903 h 3621903"/>
              <a:gd name="connsiteX12" fmla="*/ 962880 w 6621555"/>
              <a:gd name="connsiteY12" fmla="*/ 3621903 h 3621903"/>
              <a:gd name="connsiteX13" fmla="*/ 962880 w 6621555"/>
              <a:gd name="connsiteY13" fmla="*/ 2598529 h 3621903"/>
              <a:gd name="connsiteX14" fmla="*/ 962880 w 6621555"/>
              <a:gd name="connsiteY14" fmla="*/ 2159940 h 3621903"/>
              <a:gd name="connsiteX15" fmla="*/ 962880 w 6621555"/>
              <a:gd name="connsiteY15" fmla="*/ 2159940 h 3621903"/>
              <a:gd name="connsiteX16" fmla="*/ 962880 w 6621555"/>
              <a:gd name="connsiteY16" fmla="*/ 1867547 h 3621903"/>
              <a:gd name="connsiteX0" fmla="*/ 962880 w 6621555"/>
              <a:gd name="connsiteY0" fmla="*/ 1867547 h 3621903"/>
              <a:gd name="connsiteX1" fmla="*/ 991593 w 6621555"/>
              <a:gd name="connsiteY1" fmla="*/ 1857715 h 3621903"/>
              <a:gd name="connsiteX2" fmla="*/ 0 w 6621555"/>
              <a:gd name="connsiteY2" fmla="*/ 0 h 3621903"/>
              <a:gd name="connsiteX3" fmla="*/ 1393539 w 6621555"/>
              <a:gd name="connsiteY3" fmla="*/ 1867547 h 3621903"/>
              <a:gd name="connsiteX4" fmla="*/ 6621555 w 6621555"/>
              <a:gd name="connsiteY4" fmla="*/ 1867547 h 3621903"/>
              <a:gd name="connsiteX5" fmla="*/ 6621555 w 6621555"/>
              <a:gd name="connsiteY5" fmla="*/ 2159940 h 3621903"/>
              <a:gd name="connsiteX6" fmla="*/ 6621555 w 6621555"/>
              <a:gd name="connsiteY6" fmla="*/ 2159940 h 3621903"/>
              <a:gd name="connsiteX7" fmla="*/ 6621555 w 6621555"/>
              <a:gd name="connsiteY7" fmla="*/ 2598529 h 3621903"/>
              <a:gd name="connsiteX8" fmla="*/ 6621555 w 6621555"/>
              <a:gd name="connsiteY8" fmla="*/ 3621903 h 3621903"/>
              <a:gd name="connsiteX9" fmla="*/ 3320661 w 6621555"/>
              <a:gd name="connsiteY9" fmla="*/ 3621903 h 3621903"/>
              <a:gd name="connsiteX10" fmla="*/ 1905993 w 6621555"/>
              <a:gd name="connsiteY10" fmla="*/ 3621903 h 3621903"/>
              <a:gd name="connsiteX11" fmla="*/ 1905993 w 6621555"/>
              <a:gd name="connsiteY11" fmla="*/ 3621903 h 3621903"/>
              <a:gd name="connsiteX12" fmla="*/ 962880 w 6621555"/>
              <a:gd name="connsiteY12" fmla="*/ 3621903 h 3621903"/>
              <a:gd name="connsiteX13" fmla="*/ 962880 w 6621555"/>
              <a:gd name="connsiteY13" fmla="*/ 2598529 h 3621903"/>
              <a:gd name="connsiteX14" fmla="*/ 962880 w 6621555"/>
              <a:gd name="connsiteY14" fmla="*/ 2159940 h 3621903"/>
              <a:gd name="connsiteX15" fmla="*/ 962880 w 6621555"/>
              <a:gd name="connsiteY15" fmla="*/ 2159940 h 3621903"/>
              <a:gd name="connsiteX16" fmla="*/ 962880 w 6621555"/>
              <a:gd name="connsiteY16" fmla="*/ 1867547 h 3621903"/>
              <a:gd name="connsiteX0" fmla="*/ 962880 w 6621555"/>
              <a:gd name="connsiteY0" fmla="*/ 1897044 h 3621903"/>
              <a:gd name="connsiteX1" fmla="*/ 991593 w 6621555"/>
              <a:gd name="connsiteY1" fmla="*/ 1857715 h 3621903"/>
              <a:gd name="connsiteX2" fmla="*/ 0 w 6621555"/>
              <a:gd name="connsiteY2" fmla="*/ 0 h 3621903"/>
              <a:gd name="connsiteX3" fmla="*/ 1393539 w 6621555"/>
              <a:gd name="connsiteY3" fmla="*/ 1867547 h 3621903"/>
              <a:gd name="connsiteX4" fmla="*/ 6621555 w 6621555"/>
              <a:gd name="connsiteY4" fmla="*/ 1867547 h 3621903"/>
              <a:gd name="connsiteX5" fmla="*/ 6621555 w 6621555"/>
              <a:gd name="connsiteY5" fmla="*/ 2159940 h 3621903"/>
              <a:gd name="connsiteX6" fmla="*/ 6621555 w 6621555"/>
              <a:gd name="connsiteY6" fmla="*/ 2159940 h 3621903"/>
              <a:gd name="connsiteX7" fmla="*/ 6621555 w 6621555"/>
              <a:gd name="connsiteY7" fmla="*/ 2598529 h 3621903"/>
              <a:gd name="connsiteX8" fmla="*/ 6621555 w 6621555"/>
              <a:gd name="connsiteY8" fmla="*/ 3621903 h 3621903"/>
              <a:gd name="connsiteX9" fmla="*/ 3320661 w 6621555"/>
              <a:gd name="connsiteY9" fmla="*/ 3621903 h 3621903"/>
              <a:gd name="connsiteX10" fmla="*/ 1905993 w 6621555"/>
              <a:gd name="connsiteY10" fmla="*/ 3621903 h 3621903"/>
              <a:gd name="connsiteX11" fmla="*/ 1905993 w 6621555"/>
              <a:gd name="connsiteY11" fmla="*/ 3621903 h 3621903"/>
              <a:gd name="connsiteX12" fmla="*/ 962880 w 6621555"/>
              <a:gd name="connsiteY12" fmla="*/ 3621903 h 3621903"/>
              <a:gd name="connsiteX13" fmla="*/ 962880 w 6621555"/>
              <a:gd name="connsiteY13" fmla="*/ 2598529 h 3621903"/>
              <a:gd name="connsiteX14" fmla="*/ 962880 w 6621555"/>
              <a:gd name="connsiteY14" fmla="*/ 2159940 h 3621903"/>
              <a:gd name="connsiteX15" fmla="*/ 962880 w 6621555"/>
              <a:gd name="connsiteY15" fmla="*/ 2159940 h 3621903"/>
              <a:gd name="connsiteX16" fmla="*/ 962880 w 6621555"/>
              <a:gd name="connsiteY16" fmla="*/ 1897044 h 362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21555" h="3621903">
                <a:moveTo>
                  <a:pt x="962880" y="1897044"/>
                </a:moveTo>
                <a:lnTo>
                  <a:pt x="991593" y="1857715"/>
                </a:lnTo>
                <a:lnTo>
                  <a:pt x="0" y="0"/>
                </a:lnTo>
                <a:lnTo>
                  <a:pt x="1393539" y="1867547"/>
                </a:lnTo>
                <a:lnTo>
                  <a:pt x="6621555" y="1867547"/>
                </a:lnTo>
                <a:lnTo>
                  <a:pt x="6621555" y="2159940"/>
                </a:lnTo>
                <a:lnTo>
                  <a:pt x="6621555" y="2159940"/>
                </a:lnTo>
                <a:lnTo>
                  <a:pt x="6621555" y="2598529"/>
                </a:lnTo>
                <a:lnTo>
                  <a:pt x="6621555" y="3621903"/>
                </a:lnTo>
                <a:lnTo>
                  <a:pt x="3320661" y="3621903"/>
                </a:lnTo>
                <a:lnTo>
                  <a:pt x="1905993" y="3621903"/>
                </a:lnTo>
                <a:lnTo>
                  <a:pt x="1905993" y="3621903"/>
                </a:lnTo>
                <a:lnTo>
                  <a:pt x="962880" y="3621903"/>
                </a:lnTo>
                <a:lnTo>
                  <a:pt x="962880" y="2598529"/>
                </a:lnTo>
                <a:lnTo>
                  <a:pt x="962880" y="2159940"/>
                </a:lnTo>
                <a:lnTo>
                  <a:pt x="962880" y="2159940"/>
                </a:lnTo>
                <a:lnTo>
                  <a:pt x="962880" y="189704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BABB29C2-F19D-8CAF-0F37-E48C8B51F332}"/>
              </a:ext>
            </a:extLst>
          </p:cNvPr>
          <p:cNvPicPr>
            <a:picLocks noChangeAspect="1"/>
          </p:cNvPicPr>
          <p:nvPr/>
        </p:nvPicPr>
        <p:blipFill rotWithShape="1">
          <a:blip r:embed="rId22"/>
          <a:srcRect l="28972" t="21314" r="28017" b="30131"/>
          <a:stretch/>
        </p:blipFill>
        <p:spPr>
          <a:xfrm>
            <a:off x="8613959" y="1905489"/>
            <a:ext cx="464580" cy="565737"/>
          </a:xfrm>
          <a:prstGeom prst="rect">
            <a:avLst/>
          </a:prstGeom>
        </p:spPr>
      </p:pic>
      <p:sp>
        <p:nvSpPr>
          <p:cNvPr id="31" name="テキスト ボックス 30">
            <a:extLst>
              <a:ext uri="{FF2B5EF4-FFF2-40B4-BE49-F238E27FC236}">
                <a16:creationId xmlns:a16="http://schemas.microsoft.com/office/drawing/2014/main" id="{18F1B2FA-F32C-4B30-8188-0D35D80A15FE}"/>
              </a:ext>
            </a:extLst>
          </p:cNvPr>
          <p:cNvSpPr txBox="1"/>
          <p:nvPr/>
        </p:nvSpPr>
        <p:spPr>
          <a:xfrm>
            <a:off x="8369793" y="2555093"/>
            <a:ext cx="795595" cy="338554"/>
          </a:xfrm>
          <a:prstGeom prst="rect">
            <a:avLst/>
          </a:prstGeom>
          <a:noFill/>
        </p:spPr>
        <p:txBody>
          <a:bodyPr wrap="square" rtlCol="0">
            <a:spAutoFit/>
          </a:bodyPr>
          <a:lstStyle/>
          <a:p>
            <a:pPr algn="ctr"/>
            <a:r>
              <a:rPr kumimoji="1" lang="ja-JP" altLang="en-US" sz="1600" dirty="0"/>
              <a:t>水電解</a:t>
            </a:r>
            <a:endParaRPr kumimoji="1" lang="en-US" altLang="ja-JP" sz="1600" dirty="0"/>
          </a:p>
        </p:txBody>
      </p:sp>
      <p:pic>
        <p:nvPicPr>
          <p:cNvPr id="32" name="図 31">
            <a:extLst>
              <a:ext uri="{FF2B5EF4-FFF2-40B4-BE49-F238E27FC236}">
                <a16:creationId xmlns:a16="http://schemas.microsoft.com/office/drawing/2014/main" id="{E908603E-E548-12A7-51EE-25A4A70E4034}"/>
              </a:ext>
            </a:extLst>
          </p:cNvPr>
          <p:cNvPicPr>
            <a:picLocks noChangeAspect="1"/>
          </p:cNvPicPr>
          <p:nvPr/>
        </p:nvPicPr>
        <p:blipFill rotWithShape="1">
          <a:blip r:embed="rId23"/>
          <a:srcRect l="24124" t="11794" r="23462" b="13675"/>
          <a:stretch/>
        </p:blipFill>
        <p:spPr>
          <a:xfrm>
            <a:off x="6103469" y="1875991"/>
            <a:ext cx="435153" cy="618787"/>
          </a:xfrm>
          <a:prstGeom prst="rect">
            <a:avLst/>
          </a:prstGeom>
        </p:spPr>
      </p:pic>
      <p:sp>
        <p:nvSpPr>
          <p:cNvPr id="33" name="テキスト ボックス 32">
            <a:extLst>
              <a:ext uri="{FF2B5EF4-FFF2-40B4-BE49-F238E27FC236}">
                <a16:creationId xmlns:a16="http://schemas.microsoft.com/office/drawing/2014/main" id="{75A790D5-103D-4991-1634-4F5FD27F5CC2}"/>
              </a:ext>
            </a:extLst>
          </p:cNvPr>
          <p:cNvSpPr txBox="1"/>
          <p:nvPr/>
        </p:nvSpPr>
        <p:spPr>
          <a:xfrm>
            <a:off x="5430793" y="2572176"/>
            <a:ext cx="1818651" cy="338554"/>
          </a:xfrm>
          <a:prstGeom prst="rect">
            <a:avLst/>
          </a:prstGeom>
          <a:noFill/>
        </p:spPr>
        <p:txBody>
          <a:bodyPr wrap="square" rtlCol="0">
            <a:spAutoFit/>
          </a:bodyPr>
          <a:lstStyle/>
          <a:p>
            <a:pPr algn="ctr"/>
            <a:r>
              <a:rPr kumimoji="1" lang="ja-JP" altLang="en-US" sz="1600" dirty="0"/>
              <a:t>高圧受変電設備</a:t>
            </a:r>
            <a:endParaRPr kumimoji="1" lang="en-US" altLang="ja-JP" sz="1600" dirty="0"/>
          </a:p>
        </p:txBody>
      </p:sp>
      <p:sp>
        <p:nvSpPr>
          <p:cNvPr id="34" name="四角形: 角を丸くする 33">
            <a:extLst>
              <a:ext uri="{FF2B5EF4-FFF2-40B4-BE49-F238E27FC236}">
                <a16:creationId xmlns:a16="http://schemas.microsoft.com/office/drawing/2014/main" id="{41067A9A-679C-AC7A-F43D-60B267567461}"/>
              </a:ext>
            </a:extLst>
          </p:cNvPr>
          <p:cNvSpPr/>
          <p:nvPr/>
        </p:nvSpPr>
        <p:spPr>
          <a:xfrm>
            <a:off x="7058861" y="2005230"/>
            <a:ext cx="984323" cy="3586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整流器</a:t>
            </a:r>
          </a:p>
        </p:txBody>
      </p:sp>
      <p:cxnSp>
        <p:nvCxnSpPr>
          <p:cNvPr id="35" name="直線矢印コネクタ 34">
            <a:extLst>
              <a:ext uri="{FF2B5EF4-FFF2-40B4-BE49-F238E27FC236}">
                <a16:creationId xmlns:a16="http://schemas.microsoft.com/office/drawing/2014/main" id="{6A4D62FE-7506-6F49-7C9E-1F28FA5019C8}"/>
              </a:ext>
            </a:extLst>
          </p:cNvPr>
          <p:cNvCxnSpPr>
            <a:cxnSpLocks/>
            <a:stCxn id="32" idx="3"/>
            <a:endCxn id="34" idx="1"/>
          </p:cNvCxnSpPr>
          <p:nvPr/>
        </p:nvCxnSpPr>
        <p:spPr>
          <a:xfrm flipV="1">
            <a:off x="6538622" y="2184576"/>
            <a:ext cx="520239" cy="80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線矢印コネクタ 35">
            <a:extLst>
              <a:ext uri="{FF2B5EF4-FFF2-40B4-BE49-F238E27FC236}">
                <a16:creationId xmlns:a16="http://schemas.microsoft.com/office/drawing/2014/main" id="{7434ECAE-52B4-D1ED-2996-141C99733169}"/>
              </a:ext>
            </a:extLst>
          </p:cNvPr>
          <p:cNvCxnSpPr>
            <a:cxnSpLocks/>
            <a:stCxn id="34" idx="3"/>
            <a:endCxn id="12" idx="1"/>
          </p:cNvCxnSpPr>
          <p:nvPr/>
        </p:nvCxnSpPr>
        <p:spPr>
          <a:xfrm>
            <a:off x="8043184" y="2184576"/>
            <a:ext cx="570775" cy="378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5786F598-A9F5-DB37-7C07-DF04CA905697}"/>
              </a:ext>
            </a:extLst>
          </p:cNvPr>
          <p:cNvCxnSpPr>
            <a:cxnSpLocks/>
          </p:cNvCxnSpPr>
          <p:nvPr/>
        </p:nvCxnSpPr>
        <p:spPr>
          <a:xfrm>
            <a:off x="8964235" y="1510466"/>
            <a:ext cx="0" cy="395023"/>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38" name="グラフィックス 37" descr="水 単色塗りつぶし">
            <a:extLst>
              <a:ext uri="{FF2B5EF4-FFF2-40B4-BE49-F238E27FC236}">
                <a16:creationId xmlns:a16="http://schemas.microsoft.com/office/drawing/2014/main" id="{1B6EB682-0C5C-3DA8-AE48-EE44481B384A}"/>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983807" y="1531681"/>
            <a:ext cx="282857" cy="282857"/>
          </a:xfrm>
          <a:prstGeom prst="rect">
            <a:avLst/>
          </a:prstGeom>
        </p:spPr>
      </p:pic>
      <p:pic>
        <p:nvPicPr>
          <p:cNvPr id="39" name="グラフィックス 38" descr="稲妻 単色塗りつぶし">
            <a:extLst>
              <a:ext uri="{FF2B5EF4-FFF2-40B4-BE49-F238E27FC236}">
                <a16:creationId xmlns:a16="http://schemas.microsoft.com/office/drawing/2014/main" id="{449E96C8-8D1C-9861-EBFF-4A1552CE81E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25197" y="1821259"/>
            <a:ext cx="364600" cy="364600"/>
          </a:xfrm>
          <a:prstGeom prst="rect">
            <a:avLst/>
          </a:prstGeom>
        </p:spPr>
      </p:pic>
      <p:cxnSp>
        <p:nvCxnSpPr>
          <p:cNvPr id="44" name="直線矢印コネクタ 43">
            <a:extLst>
              <a:ext uri="{FF2B5EF4-FFF2-40B4-BE49-F238E27FC236}">
                <a16:creationId xmlns:a16="http://schemas.microsoft.com/office/drawing/2014/main" id="{889535BD-079F-8E9A-064B-B2A7B6F85279}"/>
              </a:ext>
            </a:extLst>
          </p:cNvPr>
          <p:cNvCxnSpPr>
            <a:cxnSpLocks/>
            <a:stCxn id="12" idx="3"/>
            <a:endCxn id="46" idx="1"/>
          </p:cNvCxnSpPr>
          <p:nvPr/>
        </p:nvCxnSpPr>
        <p:spPr>
          <a:xfrm>
            <a:off x="9078539" y="2188358"/>
            <a:ext cx="614487" cy="5226"/>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pic>
        <p:nvPicPr>
          <p:cNvPr id="46" name="図 45">
            <a:extLst>
              <a:ext uri="{FF2B5EF4-FFF2-40B4-BE49-F238E27FC236}">
                <a16:creationId xmlns:a16="http://schemas.microsoft.com/office/drawing/2014/main" id="{C7304373-D099-97B5-4B42-F38E4A524598}"/>
              </a:ext>
            </a:extLst>
          </p:cNvPr>
          <p:cNvPicPr>
            <a:picLocks noChangeAspect="1"/>
          </p:cNvPicPr>
          <p:nvPr/>
        </p:nvPicPr>
        <p:blipFill rotWithShape="1">
          <a:blip r:embed="rId24"/>
          <a:srcRect l="29412" t="15957" r="27948" b="15162"/>
          <a:stretch/>
        </p:blipFill>
        <p:spPr>
          <a:xfrm>
            <a:off x="9693026" y="1913646"/>
            <a:ext cx="346580" cy="559875"/>
          </a:xfrm>
          <a:prstGeom prst="rect">
            <a:avLst/>
          </a:prstGeom>
        </p:spPr>
      </p:pic>
      <p:cxnSp>
        <p:nvCxnSpPr>
          <p:cNvPr id="61" name="直線矢印コネクタ 60">
            <a:extLst>
              <a:ext uri="{FF2B5EF4-FFF2-40B4-BE49-F238E27FC236}">
                <a16:creationId xmlns:a16="http://schemas.microsoft.com/office/drawing/2014/main" id="{3B35B358-48C6-09EC-FEA2-446D4E4AC3EC}"/>
              </a:ext>
            </a:extLst>
          </p:cNvPr>
          <p:cNvCxnSpPr>
            <a:cxnSpLocks/>
            <a:stCxn id="46" idx="3"/>
          </p:cNvCxnSpPr>
          <p:nvPr/>
        </p:nvCxnSpPr>
        <p:spPr>
          <a:xfrm flipV="1">
            <a:off x="10039606" y="2191840"/>
            <a:ext cx="825876" cy="174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3" name="直線矢印コネクタ 62">
            <a:extLst>
              <a:ext uri="{FF2B5EF4-FFF2-40B4-BE49-F238E27FC236}">
                <a16:creationId xmlns:a16="http://schemas.microsoft.com/office/drawing/2014/main" id="{028B5481-0BC8-FDA8-21EA-F621ECD4C692}"/>
              </a:ext>
            </a:extLst>
          </p:cNvPr>
          <p:cNvCxnSpPr>
            <a:cxnSpLocks/>
            <a:stCxn id="46" idx="0"/>
          </p:cNvCxnSpPr>
          <p:nvPr/>
        </p:nvCxnSpPr>
        <p:spPr>
          <a:xfrm flipV="1">
            <a:off x="9866316" y="1520298"/>
            <a:ext cx="0" cy="393348"/>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64" name="グラフィックス 63" descr="水 単色塗りつぶし">
            <a:extLst>
              <a:ext uri="{FF2B5EF4-FFF2-40B4-BE49-F238E27FC236}">
                <a16:creationId xmlns:a16="http://schemas.microsoft.com/office/drawing/2014/main" id="{C1FF81B5-700A-093E-A24A-0712CD3C8A2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894870" y="1531681"/>
            <a:ext cx="282857" cy="282857"/>
          </a:xfrm>
          <a:prstGeom prst="rect">
            <a:avLst/>
          </a:prstGeom>
        </p:spPr>
      </p:pic>
      <p:cxnSp>
        <p:nvCxnSpPr>
          <p:cNvPr id="65" name="直線矢印コネクタ 64">
            <a:extLst>
              <a:ext uri="{FF2B5EF4-FFF2-40B4-BE49-F238E27FC236}">
                <a16:creationId xmlns:a16="http://schemas.microsoft.com/office/drawing/2014/main" id="{73597A0F-C903-6344-22BF-BAADB116666F}"/>
              </a:ext>
            </a:extLst>
          </p:cNvPr>
          <p:cNvCxnSpPr>
            <a:cxnSpLocks/>
            <a:endCxn id="32" idx="1"/>
          </p:cNvCxnSpPr>
          <p:nvPr/>
        </p:nvCxnSpPr>
        <p:spPr>
          <a:xfrm>
            <a:off x="5491862" y="2184254"/>
            <a:ext cx="611607" cy="1131"/>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66" name="テキスト ボックス 65">
            <a:extLst>
              <a:ext uri="{FF2B5EF4-FFF2-40B4-BE49-F238E27FC236}">
                <a16:creationId xmlns:a16="http://schemas.microsoft.com/office/drawing/2014/main" id="{A24CB385-9E5A-B784-592D-ECC96599682C}"/>
              </a:ext>
            </a:extLst>
          </p:cNvPr>
          <p:cNvSpPr txBox="1"/>
          <p:nvPr/>
        </p:nvSpPr>
        <p:spPr>
          <a:xfrm>
            <a:off x="9026066" y="2545143"/>
            <a:ext cx="1791502" cy="338554"/>
          </a:xfrm>
          <a:prstGeom prst="rect">
            <a:avLst/>
          </a:prstGeom>
          <a:noFill/>
        </p:spPr>
        <p:txBody>
          <a:bodyPr wrap="square" rtlCol="0">
            <a:spAutoFit/>
          </a:bodyPr>
          <a:lstStyle/>
          <a:p>
            <a:pPr algn="ctr"/>
            <a:r>
              <a:rPr kumimoji="1" lang="ja-JP" altLang="en-US" sz="1600" dirty="0"/>
              <a:t>水素分離タンク</a:t>
            </a:r>
            <a:endParaRPr kumimoji="1" lang="en-US" altLang="ja-JP" sz="1600" dirty="0"/>
          </a:p>
        </p:txBody>
      </p:sp>
      <p:grpSp>
        <p:nvGrpSpPr>
          <p:cNvPr id="67" name="グループ化 66">
            <a:extLst>
              <a:ext uri="{FF2B5EF4-FFF2-40B4-BE49-F238E27FC236}">
                <a16:creationId xmlns:a16="http://schemas.microsoft.com/office/drawing/2014/main" id="{1749662F-710A-3A9B-3354-2831DBC3B4FA}"/>
              </a:ext>
            </a:extLst>
          </p:cNvPr>
          <p:cNvGrpSpPr/>
          <p:nvPr/>
        </p:nvGrpSpPr>
        <p:grpSpPr>
          <a:xfrm>
            <a:off x="10290944" y="2030610"/>
            <a:ext cx="355812" cy="322463"/>
            <a:chOff x="6565934" y="2037081"/>
            <a:chExt cx="424710" cy="424710"/>
          </a:xfrm>
        </p:grpSpPr>
        <p:sp>
          <p:nvSpPr>
            <p:cNvPr id="68" name="楕円 67">
              <a:extLst>
                <a:ext uri="{FF2B5EF4-FFF2-40B4-BE49-F238E27FC236}">
                  <a16:creationId xmlns:a16="http://schemas.microsoft.com/office/drawing/2014/main" id="{836B0E37-937A-137E-54D3-30D733C5625A}"/>
                </a:ext>
              </a:extLst>
            </p:cNvPr>
            <p:cNvSpPr/>
            <p:nvPr/>
          </p:nvSpPr>
          <p:spPr>
            <a:xfrm>
              <a:off x="6565934" y="2037081"/>
              <a:ext cx="424710" cy="4247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69" name="楕円 68">
              <a:extLst>
                <a:ext uri="{FF2B5EF4-FFF2-40B4-BE49-F238E27FC236}">
                  <a16:creationId xmlns:a16="http://schemas.microsoft.com/office/drawing/2014/main" id="{341F4C30-3C08-AC11-BD43-9BBE4115939B}"/>
                </a:ext>
              </a:extLst>
            </p:cNvPr>
            <p:cNvSpPr/>
            <p:nvPr/>
          </p:nvSpPr>
          <p:spPr>
            <a:xfrm>
              <a:off x="6615720" y="2086867"/>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70" name="テキスト ボックス 69">
              <a:extLst>
                <a:ext uri="{FF2B5EF4-FFF2-40B4-BE49-F238E27FC236}">
                  <a16:creationId xmlns:a16="http://schemas.microsoft.com/office/drawing/2014/main" id="{ED705128-26B9-F639-51B4-09ECBFBDE3AD}"/>
                </a:ext>
              </a:extLst>
            </p:cNvPr>
            <p:cNvSpPr txBox="1"/>
            <p:nvPr/>
          </p:nvSpPr>
          <p:spPr>
            <a:xfrm>
              <a:off x="6592713" y="2109536"/>
              <a:ext cx="371152" cy="283757"/>
            </a:xfrm>
            <a:prstGeom prst="rect">
              <a:avLst/>
            </a:prstGeom>
            <a:noFill/>
          </p:spPr>
          <p:txBody>
            <a:bodyPr wrap="square" rtlCol="0">
              <a:spAutoFit/>
            </a:bodyPr>
            <a:lstStyle/>
            <a:p>
              <a:pPr algn="ctr"/>
              <a:r>
                <a:rPr lang="en-US" altLang="ja-JP" sz="800" dirty="0"/>
                <a:t>H</a:t>
              </a:r>
              <a:r>
                <a:rPr lang="en-US" altLang="ja-JP" sz="800" baseline="-25000" dirty="0"/>
                <a:t>2</a:t>
              </a:r>
            </a:p>
          </p:txBody>
        </p:sp>
      </p:grpSp>
      <p:sp>
        <p:nvSpPr>
          <p:cNvPr id="71" name="テキスト ボックス 70">
            <a:extLst>
              <a:ext uri="{FF2B5EF4-FFF2-40B4-BE49-F238E27FC236}">
                <a16:creationId xmlns:a16="http://schemas.microsoft.com/office/drawing/2014/main" id="{3F5E2FB1-39FD-F6A4-2CE3-100ED8BEB12A}"/>
              </a:ext>
            </a:extLst>
          </p:cNvPr>
          <p:cNvSpPr txBox="1"/>
          <p:nvPr/>
        </p:nvSpPr>
        <p:spPr>
          <a:xfrm>
            <a:off x="8607858" y="1208533"/>
            <a:ext cx="716919" cy="338554"/>
          </a:xfrm>
          <a:prstGeom prst="rect">
            <a:avLst/>
          </a:prstGeom>
          <a:noFill/>
        </p:spPr>
        <p:txBody>
          <a:bodyPr wrap="square" rtlCol="0">
            <a:spAutoFit/>
          </a:bodyPr>
          <a:lstStyle/>
          <a:p>
            <a:pPr algn="ctr"/>
            <a:r>
              <a:rPr kumimoji="1" lang="ja-JP" altLang="en-US" sz="1600" dirty="0">
                <a:solidFill>
                  <a:schemeClr val="accent1">
                    <a:lumMod val="75000"/>
                  </a:schemeClr>
                </a:solidFill>
              </a:rPr>
              <a:t>純水</a:t>
            </a:r>
            <a:endParaRPr kumimoji="1" lang="en-US" altLang="ja-JP" sz="1600" dirty="0">
              <a:solidFill>
                <a:schemeClr val="accent1">
                  <a:lumMod val="75000"/>
                </a:schemeClr>
              </a:solidFill>
            </a:endParaRPr>
          </a:p>
        </p:txBody>
      </p:sp>
      <p:sp>
        <p:nvSpPr>
          <p:cNvPr id="72" name="テキスト ボックス 71">
            <a:extLst>
              <a:ext uri="{FF2B5EF4-FFF2-40B4-BE49-F238E27FC236}">
                <a16:creationId xmlns:a16="http://schemas.microsoft.com/office/drawing/2014/main" id="{8FE44B35-7114-4452-6DAF-19B631F3BABE}"/>
              </a:ext>
            </a:extLst>
          </p:cNvPr>
          <p:cNvSpPr txBox="1"/>
          <p:nvPr/>
        </p:nvSpPr>
        <p:spPr>
          <a:xfrm>
            <a:off x="9429520" y="1214886"/>
            <a:ext cx="888950" cy="338554"/>
          </a:xfrm>
          <a:prstGeom prst="rect">
            <a:avLst/>
          </a:prstGeom>
          <a:noFill/>
        </p:spPr>
        <p:txBody>
          <a:bodyPr wrap="square" rtlCol="0">
            <a:spAutoFit/>
          </a:bodyPr>
          <a:lstStyle/>
          <a:p>
            <a:pPr algn="ctr"/>
            <a:r>
              <a:rPr kumimoji="1" lang="ja-JP" altLang="en-US" sz="1600" dirty="0">
                <a:solidFill>
                  <a:schemeClr val="accent1">
                    <a:lumMod val="75000"/>
                  </a:schemeClr>
                </a:solidFill>
              </a:rPr>
              <a:t>分離水</a:t>
            </a:r>
            <a:endParaRPr kumimoji="1" lang="en-US" altLang="ja-JP" sz="1600" dirty="0">
              <a:solidFill>
                <a:schemeClr val="accent1">
                  <a:lumMod val="75000"/>
                </a:schemeClr>
              </a:solidFill>
            </a:endParaRPr>
          </a:p>
        </p:txBody>
      </p:sp>
      <p:sp>
        <p:nvSpPr>
          <p:cNvPr id="75" name="テキスト ボックス 74">
            <a:extLst>
              <a:ext uri="{FF2B5EF4-FFF2-40B4-BE49-F238E27FC236}">
                <a16:creationId xmlns:a16="http://schemas.microsoft.com/office/drawing/2014/main" id="{AE46B5F9-75C6-0C96-CAEE-B3B7B30753E1}"/>
              </a:ext>
            </a:extLst>
          </p:cNvPr>
          <p:cNvSpPr txBox="1"/>
          <p:nvPr/>
        </p:nvSpPr>
        <p:spPr>
          <a:xfrm>
            <a:off x="7095274" y="1218064"/>
            <a:ext cx="917443" cy="338554"/>
          </a:xfrm>
          <a:prstGeom prst="rect">
            <a:avLst/>
          </a:prstGeom>
          <a:noFill/>
        </p:spPr>
        <p:txBody>
          <a:bodyPr wrap="square" rtlCol="0">
            <a:spAutoFit/>
          </a:bodyPr>
          <a:lstStyle/>
          <a:p>
            <a:pPr algn="ctr"/>
            <a:r>
              <a:rPr kumimoji="1" lang="ja-JP" altLang="en-US" sz="1600" dirty="0">
                <a:solidFill>
                  <a:srgbClr val="00B0F0"/>
                </a:solidFill>
              </a:rPr>
              <a:t>冷却水</a:t>
            </a:r>
            <a:endParaRPr kumimoji="1" lang="en-US" altLang="ja-JP" sz="1600" dirty="0">
              <a:solidFill>
                <a:srgbClr val="00B0F0"/>
              </a:solidFill>
            </a:endParaRPr>
          </a:p>
        </p:txBody>
      </p:sp>
      <p:cxnSp>
        <p:nvCxnSpPr>
          <p:cNvPr id="76" name="直線矢印コネクタ 75">
            <a:extLst>
              <a:ext uri="{FF2B5EF4-FFF2-40B4-BE49-F238E27FC236}">
                <a16:creationId xmlns:a16="http://schemas.microsoft.com/office/drawing/2014/main" id="{F5429E7C-F8CD-19EE-0E02-A4DFD859DD71}"/>
              </a:ext>
            </a:extLst>
          </p:cNvPr>
          <p:cNvCxnSpPr>
            <a:cxnSpLocks/>
            <a:stCxn id="75" idx="2"/>
            <a:endCxn id="34" idx="0"/>
          </p:cNvCxnSpPr>
          <p:nvPr/>
        </p:nvCxnSpPr>
        <p:spPr>
          <a:xfrm flipH="1">
            <a:off x="7551023" y="1556618"/>
            <a:ext cx="2973" cy="448612"/>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4" name="コネクタ: カギ線 83">
            <a:extLst>
              <a:ext uri="{FF2B5EF4-FFF2-40B4-BE49-F238E27FC236}">
                <a16:creationId xmlns:a16="http://schemas.microsoft.com/office/drawing/2014/main" id="{36A724F2-6810-5108-6058-2AE282203591}"/>
              </a:ext>
            </a:extLst>
          </p:cNvPr>
          <p:cNvCxnSpPr>
            <a:cxnSpLocks/>
            <a:stCxn id="75" idx="2"/>
            <a:endCxn id="32" idx="0"/>
          </p:cNvCxnSpPr>
          <p:nvPr/>
        </p:nvCxnSpPr>
        <p:spPr>
          <a:xfrm rot="5400000">
            <a:off x="6777835" y="1099829"/>
            <a:ext cx="319373" cy="1232950"/>
          </a:xfrm>
          <a:prstGeom prst="bent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7411C8BD-CAD2-0B65-37EE-FB35B0E4E869}"/>
              </a:ext>
            </a:extLst>
          </p:cNvPr>
          <p:cNvCxnSpPr>
            <a:cxnSpLocks/>
            <a:stCxn id="75" idx="2"/>
            <a:endCxn id="12" idx="0"/>
          </p:cNvCxnSpPr>
          <p:nvPr/>
        </p:nvCxnSpPr>
        <p:spPr>
          <a:xfrm rot="16200000" flipH="1">
            <a:off x="8025687" y="1084926"/>
            <a:ext cx="348871" cy="1292253"/>
          </a:xfrm>
          <a:prstGeom prst="bentConnector3">
            <a:avLst>
              <a:gd name="adj1" fmla="val 44364"/>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04" name="グラフィックス 103" descr="水 単色塗りつぶし">
            <a:extLst>
              <a:ext uri="{FF2B5EF4-FFF2-40B4-BE49-F238E27FC236}">
                <a16:creationId xmlns:a16="http://schemas.microsoft.com/office/drawing/2014/main" id="{702F7AAB-1BD6-E1AF-27D6-09C8A4511593}"/>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55882" y="1381620"/>
            <a:ext cx="282857" cy="282857"/>
          </a:xfrm>
          <a:prstGeom prst="rect">
            <a:avLst/>
          </a:prstGeom>
        </p:spPr>
      </p:pic>
      <p:sp>
        <p:nvSpPr>
          <p:cNvPr id="107" name="四角形: 角を丸くする 106">
            <a:extLst>
              <a:ext uri="{FF2B5EF4-FFF2-40B4-BE49-F238E27FC236}">
                <a16:creationId xmlns:a16="http://schemas.microsoft.com/office/drawing/2014/main" id="{DC40A920-0AA6-A8FA-51B6-12F522DFD3FC}"/>
              </a:ext>
            </a:extLst>
          </p:cNvPr>
          <p:cNvSpPr/>
          <p:nvPr/>
        </p:nvSpPr>
        <p:spPr>
          <a:xfrm>
            <a:off x="4207713" y="5196536"/>
            <a:ext cx="984323" cy="3945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除湿器</a:t>
            </a:r>
          </a:p>
        </p:txBody>
      </p:sp>
      <p:cxnSp>
        <p:nvCxnSpPr>
          <p:cNvPr id="110" name="直線矢印コネクタ 109">
            <a:extLst>
              <a:ext uri="{FF2B5EF4-FFF2-40B4-BE49-F238E27FC236}">
                <a16:creationId xmlns:a16="http://schemas.microsoft.com/office/drawing/2014/main" id="{716948C7-B131-3C98-FAB2-0F1EB5E5D1C5}"/>
              </a:ext>
            </a:extLst>
          </p:cNvPr>
          <p:cNvCxnSpPr>
            <a:cxnSpLocks/>
            <a:stCxn id="107" idx="3"/>
            <a:endCxn id="19" idx="1"/>
          </p:cNvCxnSpPr>
          <p:nvPr/>
        </p:nvCxnSpPr>
        <p:spPr>
          <a:xfrm>
            <a:off x="5192036" y="5393816"/>
            <a:ext cx="514692"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9" name="吹き出し: 角を丸めた四角形 158">
            <a:extLst>
              <a:ext uri="{FF2B5EF4-FFF2-40B4-BE49-F238E27FC236}">
                <a16:creationId xmlns:a16="http://schemas.microsoft.com/office/drawing/2014/main" id="{9C206522-31A9-B05B-F6FF-A0AB877156E8}"/>
              </a:ext>
            </a:extLst>
          </p:cNvPr>
          <p:cNvSpPr/>
          <p:nvPr/>
        </p:nvSpPr>
        <p:spPr>
          <a:xfrm>
            <a:off x="6804433" y="3800218"/>
            <a:ext cx="2577808" cy="613042"/>
          </a:xfrm>
          <a:prstGeom prst="wedgeRoundRectCallout">
            <a:avLst>
              <a:gd name="adj1" fmla="val -43679"/>
              <a:gd name="adj2" fmla="val 1105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低圧ストレージタンク </a:t>
            </a:r>
            <a:r>
              <a:rPr kumimoji="1" lang="en-US" altLang="ja-JP" dirty="0">
                <a:solidFill>
                  <a:schemeClr val="tx1"/>
                </a:solidFill>
              </a:rPr>
              <a:t>or </a:t>
            </a:r>
            <a:r>
              <a:rPr kumimoji="1" lang="ja-JP" altLang="en-US" dirty="0">
                <a:solidFill>
                  <a:schemeClr val="tx1"/>
                </a:solidFill>
              </a:rPr>
              <a:t>水素吸蔵合金タンク</a:t>
            </a:r>
          </a:p>
        </p:txBody>
      </p:sp>
      <p:pic>
        <p:nvPicPr>
          <p:cNvPr id="171" name="図 170" descr="アイコン&#10;&#10;低い精度で自動的に生成された説明">
            <a:extLst>
              <a:ext uri="{FF2B5EF4-FFF2-40B4-BE49-F238E27FC236}">
                <a16:creationId xmlns:a16="http://schemas.microsoft.com/office/drawing/2014/main" id="{A5A3B400-8AB7-5FFB-6DD5-B9E874D74414}"/>
              </a:ext>
            </a:extLst>
          </p:cNvPr>
          <p:cNvPicPr>
            <a:picLocks noChangeAspect="1"/>
          </p:cNvPicPr>
          <p:nvPr/>
        </p:nvPicPr>
        <p:blipFill rotWithShape="1">
          <a:blip r:embed="rId15">
            <a:clrChange>
              <a:clrFrom>
                <a:srgbClr val="FFFFFF"/>
              </a:clrFrom>
              <a:clrTo>
                <a:srgbClr val="FFFFFF">
                  <a:alpha val="0"/>
                </a:srgbClr>
              </a:clrTo>
            </a:clrChange>
            <a:duotone>
              <a:schemeClr val="accent2">
                <a:shade val="45000"/>
                <a:satMod val="135000"/>
              </a:schemeClr>
              <a:prstClr val="white"/>
            </a:duotone>
          </a:blip>
          <a:srcRect l="41093" t="18458" r="38518" b="63198"/>
          <a:stretch/>
        </p:blipFill>
        <p:spPr>
          <a:xfrm>
            <a:off x="6321046" y="4468301"/>
            <a:ext cx="300268" cy="270154"/>
          </a:xfrm>
          <a:prstGeom prst="rect">
            <a:avLst/>
          </a:prstGeom>
        </p:spPr>
      </p:pic>
      <p:pic>
        <p:nvPicPr>
          <p:cNvPr id="172" name="図 171">
            <a:extLst>
              <a:ext uri="{FF2B5EF4-FFF2-40B4-BE49-F238E27FC236}">
                <a16:creationId xmlns:a16="http://schemas.microsoft.com/office/drawing/2014/main" id="{55DEEEE7-6EA6-C039-E7BC-DE86552F63DA}"/>
              </a:ext>
            </a:extLst>
          </p:cNvPr>
          <p:cNvPicPr>
            <a:picLocks noChangeAspect="1"/>
          </p:cNvPicPr>
          <p:nvPr/>
        </p:nvPicPr>
        <p:blipFill rotWithShape="1">
          <a:blip r:embed="rId25"/>
          <a:srcRect l="22197" t="15614" r="20812" b="29213"/>
          <a:stretch/>
        </p:blipFill>
        <p:spPr>
          <a:xfrm>
            <a:off x="5887159" y="3859047"/>
            <a:ext cx="595987" cy="576971"/>
          </a:xfrm>
          <a:prstGeom prst="rect">
            <a:avLst/>
          </a:prstGeom>
        </p:spPr>
      </p:pic>
      <p:cxnSp>
        <p:nvCxnSpPr>
          <p:cNvPr id="173" name="直線矢印コネクタ 172">
            <a:extLst>
              <a:ext uri="{FF2B5EF4-FFF2-40B4-BE49-F238E27FC236}">
                <a16:creationId xmlns:a16="http://schemas.microsoft.com/office/drawing/2014/main" id="{9781365C-A032-C533-3475-14E6B0443CAC}"/>
              </a:ext>
            </a:extLst>
          </p:cNvPr>
          <p:cNvCxnSpPr>
            <a:cxnSpLocks/>
            <a:stCxn id="172" idx="2"/>
            <a:endCxn id="21" idx="0"/>
          </p:cNvCxnSpPr>
          <p:nvPr/>
        </p:nvCxnSpPr>
        <p:spPr>
          <a:xfrm>
            <a:off x="6185153" y="4436018"/>
            <a:ext cx="2149" cy="35031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81" name="テキスト ボックス 180">
            <a:extLst>
              <a:ext uri="{FF2B5EF4-FFF2-40B4-BE49-F238E27FC236}">
                <a16:creationId xmlns:a16="http://schemas.microsoft.com/office/drawing/2014/main" id="{77CBEC8D-7F24-7BC2-7440-B713ADBF0F56}"/>
              </a:ext>
            </a:extLst>
          </p:cNvPr>
          <p:cNvSpPr txBox="1"/>
          <p:nvPr/>
        </p:nvSpPr>
        <p:spPr>
          <a:xfrm>
            <a:off x="5382896" y="3520685"/>
            <a:ext cx="1536778" cy="338554"/>
          </a:xfrm>
          <a:prstGeom prst="rect">
            <a:avLst/>
          </a:prstGeom>
          <a:noFill/>
        </p:spPr>
        <p:txBody>
          <a:bodyPr wrap="square" rtlCol="0">
            <a:spAutoFit/>
          </a:bodyPr>
          <a:lstStyle/>
          <a:p>
            <a:pPr algn="ctr"/>
            <a:r>
              <a:rPr kumimoji="1" lang="ja-JP" altLang="en-US" sz="1600" dirty="0"/>
              <a:t>ヒートポンプ</a:t>
            </a:r>
            <a:endParaRPr kumimoji="1" lang="en-US" altLang="ja-JP" sz="1600" dirty="0"/>
          </a:p>
        </p:txBody>
      </p:sp>
      <p:sp>
        <p:nvSpPr>
          <p:cNvPr id="9" name="タイトル 3">
            <a:extLst>
              <a:ext uri="{FF2B5EF4-FFF2-40B4-BE49-F238E27FC236}">
                <a16:creationId xmlns:a16="http://schemas.microsoft.com/office/drawing/2014/main" id="{A4D792FC-3689-833F-8C05-9E8A97C9685D}"/>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spTree>
    <p:extLst>
      <p:ext uri="{BB962C8B-B14F-4D97-AF65-F5344CB8AC3E}">
        <p14:creationId xmlns:p14="http://schemas.microsoft.com/office/powerpoint/2010/main" val="355459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6B7229E0-27E0-970C-D726-3E3740EA0216}"/>
              </a:ext>
            </a:extLst>
          </p:cNvPr>
          <p:cNvSpPr/>
          <p:nvPr/>
        </p:nvSpPr>
        <p:spPr>
          <a:xfrm>
            <a:off x="5750001" y="2668713"/>
            <a:ext cx="3178349" cy="65750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9</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事業費補助金の公募</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5" name="タイトル 3">
            <a:extLst>
              <a:ext uri="{FF2B5EF4-FFF2-40B4-BE49-F238E27FC236}">
                <a16:creationId xmlns:a16="http://schemas.microsoft.com/office/drawing/2014/main" id="{C215C45E-A734-32F4-70AD-1A87FFAE08FA}"/>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sp>
        <p:nvSpPr>
          <p:cNvPr id="7" name="正方形/長方形 6">
            <a:extLst>
              <a:ext uri="{FF2B5EF4-FFF2-40B4-BE49-F238E27FC236}">
                <a16:creationId xmlns:a16="http://schemas.microsoft.com/office/drawing/2014/main" id="{5F938A9E-A9AF-E58C-33C6-D2C0D43BB1DD}"/>
              </a:ext>
            </a:extLst>
          </p:cNvPr>
          <p:cNvSpPr/>
          <p:nvPr/>
        </p:nvSpPr>
        <p:spPr>
          <a:xfrm>
            <a:off x="525317" y="2668712"/>
            <a:ext cx="4944138" cy="657505"/>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t>令和</a:t>
            </a:r>
            <a:r>
              <a:rPr lang="en-US" altLang="ja-JP" sz="1600" b="1" dirty="0"/>
              <a:t>6</a:t>
            </a:r>
            <a:r>
              <a:rPr lang="ja-JP" altLang="en-US" sz="1600" b="1" dirty="0"/>
              <a:t>年度「再生可能エネルギー導入拡大・系統用蓄電池等電力貯蔵システム導入支援事業費補助金」</a:t>
            </a:r>
            <a:endParaRPr kumimoji="1" lang="ja-JP" altLang="en-US" sz="1600" b="1" dirty="0"/>
          </a:p>
        </p:txBody>
      </p:sp>
      <p:cxnSp>
        <p:nvCxnSpPr>
          <p:cNvPr id="17" name="直線コネクタ 16">
            <a:extLst>
              <a:ext uri="{FF2B5EF4-FFF2-40B4-BE49-F238E27FC236}">
                <a16:creationId xmlns:a16="http://schemas.microsoft.com/office/drawing/2014/main" id="{65A15F1D-2108-12C7-B8FB-075F8ACE6788}"/>
              </a:ext>
            </a:extLst>
          </p:cNvPr>
          <p:cNvCxnSpPr>
            <a:cxnSpLocks/>
          </p:cNvCxnSpPr>
          <p:nvPr/>
        </p:nvCxnSpPr>
        <p:spPr>
          <a:xfrm>
            <a:off x="5748228" y="2545180"/>
            <a:ext cx="318189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FD6E1078-8438-8883-87FE-1C8DD8B31C60}"/>
              </a:ext>
            </a:extLst>
          </p:cNvPr>
          <p:cNvSpPr txBox="1"/>
          <p:nvPr/>
        </p:nvSpPr>
        <p:spPr>
          <a:xfrm>
            <a:off x="263013" y="5994720"/>
            <a:ext cx="5329713" cy="338554"/>
          </a:xfrm>
          <a:prstGeom prst="rect">
            <a:avLst/>
          </a:prstGeom>
          <a:noFill/>
        </p:spPr>
        <p:txBody>
          <a:bodyPr wrap="square" rtlCol="0">
            <a:spAutoFit/>
          </a:bodyPr>
          <a:lstStyle/>
          <a:p>
            <a:r>
              <a:rPr kumimoji="1" lang="en-US" altLang="ja-JP" sz="1600" dirty="0"/>
              <a:t>* https://www.enecho.meti.go.jp/appli/public_offer/</a:t>
            </a:r>
          </a:p>
        </p:txBody>
      </p:sp>
      <p:sp>
        <p:nvSpPr>
          <p:cNvPr id="22" name="テキスト ボックス 21">
            <a:extLst>
              <a:ext uri="{FF2B5EF4-FFF2-40B4-BE49-F238E27FC236}">
                <a16:creationId xmlns:a16="http://schemas.microsoft.com/office/drawing/2014/main" id="{0DFB6878-ACF9-D8A4-2159-35BF26867CDB}"/>
              </a:ext>
            </a:extLst>
          </p:cNvPr>
          <p:cNvSpPr txBox="1"/>
          <p:nvPr/>
        </p:nvSpPr>
        <p:spPr>
          <a:xfrm>
            <a:off x="9517751" y="2154513"/>
            <a:ext cx="1807270" cy="369332"/>
          </a:xfrm>
          <a:prstGeom prst="rect">
            <a:avLst/>
          </a:prstGeom>
          <a:noFill/>
        </p:spPr>
        <p:txBody>
          <a:bodyPr wrap="square" rtlCol="0">
            <a:spAutoFit/>
          </a:bodyPr>
          <a:lstStyle/>
          <a:p>
            <a:pPr algn="ctr"/>
            <a:r>
              <a:rPr kumimoji="1" lang="ja-JP" altLang="en-US" dirty="0"/>
              <a:t>事業実施期間</a:t>
            </a:r>
            <a:endParaRPr kumimoji="1" lang="en-US" altLang="ja-JP" dirty="0"/>
          </a:p>
        </p:txBody>
      </p:sp>
      <p:sp>
        <p:nvSpPr>
          <p:cNvPr id="25" name="テキスト ボックス 24">
            <a:extLst>
              <a:ext uri="{FF2B5EF4-FFF2-40B4-BE49-F238E27FC236}">
                <a16:creationId xmlns:a16="http://schemas.microsoft.com/office/drawing/2014/main" id="{CDFF83A6-D643-1361-E373-8FF449F51A2D}"/>
              </a:ext>
            </a:extLst>
          </p:cNvPr>
          <p:cNvSpPr txBox="1"/>
          <p:nvPr/>
        </p:nvSpPr>
        <p:spPr>
          <a:xfrm>
            <a:off x="5771466" y="2812798"/>
            <a:ext cx="3135418" cy="369332"/>
          </a:xfrm>
          <a:prstGeom prst="rect">
            <a:avLst/>
          </a:prstGeom>
          <a:noFill/>
        </p:spPr>
        <p:txBody>
          <a:bodyPr wrap="square" rtlCol="0" anchor="ctr">
            <a:spAutoFit/>
          </a:bodyPr>
          <a:lstStyle/>
          <a:p>
            <a:pPr algn="ctr"/>
            <a:r>
              <a:rPr kumimoji="1" lang="en-US" altLang="ja-JP" dirty="0"/>
              <a:t>2024</a:t>
            </a:r>
            <a:r>
              <a:rPr kumimoji="1" lang="ja-JP" altLang="en-US" dirty="0"/>
              <a:t>年</a:t>
            </a:r>
            <a:r>
              <a:rPr kumimoji="1" lang="en-US" altLang="ja-JP" dirty="0"/>
              <a:t>5</a:t>
            </a:r>
            <a:r>
              <a:rPr kumimoji="1" lang="ja-JP" altLang="en-US" dirty="0"/>
              <a:t>月</a:t>
            </a:r>
            <a:r>
              <a:rPr lang="en-US" altLang="ja-JP" dirty="0"/>
              <a:t>2</a:t>
            </a:r>
            <a:r>
              <a:rPr kumimoji="1" lang="en-US" altLang="ja-JP" dirty="0"/>
              <a:t>0</a:t>
            </a:r>
            <a:r>
              <a:rPr kumimoji="1" lang="ja-JP" altLang="en-US" dirty="0"/>
              <a:t>日～</a:t>
            </a:r>
            <a:r>
              <a:rPr lang="en-US" altLang="ja-JP" dirty="0"/>
              <a:t>6</a:t>
            </a:r>
            <a:r>
              <a:rPr kumimoji="1" lang="ja-JP" altLang="en-US" dirty="0"/>
              <a:t>月</a:t>
            </a:r>
            <a:r>
              <a:rPr kumimoji="1" lang="en-US" altLang="ja-JP" dirty="0"/>
              <a:t>10</a:t>
            </a:r>
            <a:r>
              <a:rPr kumimoji="1" lang="ja-JP" altLang="en-US" dirty="0"/>
              <a:t>日</a:t>
            </a:r>
            <a:endParaRPr kumimoji="1" lang="en-US" altLang="ja-JP" dirty="0"/>
          </a:p>
        </p:txBody>
      </p:sp>
      <p:sp>
        <p:nvSpPr>
          <p:cNvPr id="27" name="テキスト ボックス 26">
            <a:extLst>
              <a:ext uri="{FF2B5EF4-FFF2-40B4-BE49-F238E27FC236}">
                <a16:creationId xmlns:a16="http://schemas.microsoft.com/office/drawing/2014/main" id="{3F7C5E41-623F-B1B9-EC92-D918D5359D45}"/>
              </a:ext>
            </a:extLst>
          </p:cNvPr>
          <p:cNvSpPr txBox="1"/>
          <p:nvPr/>
        </p:nvSpPr>
        <p:spPr>
          <a:xfrm>
            <a:off x="9198570" y="2812798"/>
            <a:ext cx="2445632" cy="369332"/>
          </a:xfrm>
          <a:prstGeom prst="rect">
            <a:avLst/>
          </a:prstGeom>
          <a:noFill/>
        </p:spPr>
        <p:txBody>
          <a:bodyPr wrap="square" rtlCol="0" anchor="ctr">
            <a:spAutoFit/>
          </a:bodyPr>
          <a:lstStyle/>
          <a:p>
            <a:pPr algn="ctr"/>
            <a:r>
              <a:rPr kumimoji="1" lang="ja-JP" altLang="en-US" dirty="0"/>
              <a:t>～</a:t>
            </a:r>
            <a:r>
              <a:rPr kumimoji="1" lang="en-US" altLang="ja-JP" dirty="0"/>
              <a:t>2027</a:t>
            </a:r>
            <a:r>
              <a:rPr kumimoji="1" lang="ja-JP" altLang="en-US" dirty="0"/>
              <a:t>年</a:t>
            </a:r>
            <a:r>
              <a:rPr kumimoji="1" lang="en-US" altLang="ja-JP" dirty="0"/>
              <a:t>3</a:t>
            </a:r>
            <a:r>
              <a:rPr kumimoji="1" lang="ja-JP" altLang="en-US" dirty="0"/>
              <a:t>月</a:t>
            </a:r>
            <a:r>
              <a:rPr lang="en-US" altLang="ja-JP" dirty="0"/>
              <a:t>31</a:t>
            </a:r>
            <a:r>
              <a:rPr lang="ja-JP" altLang="en-US" dirty="0"/>
              <a:t>日</a:t>
            </a:r>
            <a:endParaRPr kumimoji="1" lang="en-US" altLang="ja-JP" dirty="0"/>
          </a:p>
        </p:txBody>
      </p:sp>
      <p:cxnSp>
        <p:nvCxnSpPr>
          <p:cNvPr id="28" name="直線コネクタ 27">
            <a:extLst>
              <a:ext uri="{FF2B5EF4-FFF2-40B4-BE49-F238E27FC236}">
                <a16:creationId xmlns:a16="http://schemas.microsoft.com/office/drawing/2014/main" id="{1A4E3AF7-2EA1-F5B6-4469-AED678DDAEBE}"/>
              </a:ext>
            </a:extLst>
          </p:cNvPr>
          <p:cNvCxnSpPr>
            <a:cxnSpLocks/>
          </p:cNvCxnSpPr>
          <p:nvPr/>
        </p:nvCxnSpPr>
        <p:spPr>
          <a:xfrm>
            <a:off x="9226084" y="2545180"/>
            <a:ext cx="239060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AB26D53-B6D0-8D6C-122B-B8A47D00B165}"/>
              </a:ext>
            </a:extLst>
          </p:cNvPr>
          <p:cNvCxnSpPr>
            <a:cxnSpLocks/>
          </p:cNvCxnSpPr>
          <p:nvPr/>
        </p:nvCxnSpPr>
        <p:spPr>
          <a:xfrm flipV="1">
            <a:off x="517350" y="2545180"/>
            <a:ext cx="49600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F5D51035-46B5-2929-6232-3F56D115279A}"/>
              </a:ext>
            </a:extLst>
          </p:cNvPr>
          <p:cNvSpPr txBox="1"/>
          <p:nvPr/>
        </p:nvSpPr>
        <p:spPr>
          <a:xfrm>
            <a:off x="672117" y="2154513"/>
            <a:ext cx="4650538" cy="369332"/>
          </a:xfrm>
          <a:prstGeom prst="rect">
            <a:avLst/>
          </a:prstGeom>
          <a:noFill/>
        </p:spPr>
        <p:txBody>
          <a:bodyPr wrap="square" rtlCol="0">
            <a:spAutoFit/>
          </a:bodyPr>
          <a:lstStyle/>
          <a:p>
            <a:pPr algn="ctr"/>
            <a:r>
              <a:rPr kumimoji="1" lang="ja-JP" altLang="en-US" dirty="0"/>
              <a:t>エネ庁が公募している事業費補助金</a:t>
            </a:r>
            <a:endParaRPr kumimoji="1" lang="en-US" altLang="ja-JP" dirty="0"/>
          </a:p>
        </p:txBody>
      </p:sp>
      <p:sp>
        <p:nvSpPr>
          <p:cNvPr id="35" name="正方形/長方形 34">
            <a:extLst>
              <a:ext uri="{FF2B5EF4-FFF2-40B4-BE49-F238E27FC236}">
                <a16:creationId xmlns:a16="http://schemas.microsoft.com/office/drawing/2014/main" id="{F51FCCEA-BFE1-32EA-38C1-F02EA3B94BDF}"/>
              </a:ext>
            </a:extLst>
          </p:cNvPr>
          <p:cNvSpPr/>
          <p:nvPr/>
        </p:nvSpPr>
        <p:spPr>
          <a:xfrm>
            <a:off x="9226084" y="2668714"/>
            <a:ext cx="2390605" cy="6575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5" name="テキスト ボックス 4">
            <a:extLst>
              <a:ext uri="{FF2B5EF4-FFF2-40B4-BE49-F238E27FC236}">
                <a16:creationId xmlns:a16="http://schemas.microsoft.com/office/drawing/2014/main" id="{EA62EE1B-82E9-E4CA-B4B6-AA9E18249171}"/>
              </a:ext>
            </a:extLst>
          </p:cNvPr>
          <p:cNvSpPr txBox="1"/>
          <p:nvPr/>
        </p:nvSpPr>
        <p:spPr>
          <a:xfrm>
            <a:off x="6677902" y="2162354"/>
            <a:ext cx="1322547" cy="369332"/>
          </a:xfrm>
          <a:prstGeom prst="rect">
            <a:avLst/>
          </a:prstGeom>
          <a:noFill/>
        </p:spPr>
        <p:txBody>
          <a:bodyPr wrap="square" rtlCol="0">
            <a:spAutoFit/>
          </a:bodyPr>
          <a:lstStyle/>
          <a:p>
            <a:pPr algn="ctr"/>
            <a:r>
              <a:rPr kumimoji="1" lang="ja-JP" altLang="en-US" dirty="0"/>
              <a:t>公募期間</a:t>
            </a:r>
            <a:endParaRPr kumimoji="1" lang="en-US" altLang="ja-JP" dirty="0"/>
          </a:p>
        </p:txBody>
      </p:sp>
      <p:sp>
        <p:nvSpPr>
          <p:cNvPr id="6" name="テキスト ボックス 5">
            <a:extLst>
              <a:ext uri="{FF2B5EF4-FFF2-40B4-BE49-F238E27FC236}">
                <a16:creationId xmlns:a16="http://schemas.microsoft.com/office/drawing/2014/main" id="{FCA479C7-2157-3A01-E38F-81B8312B2B42}"/>
              </a:ext>
            </a:extLst>
          </p:cNvPr>
          <p:cNvSpPr txBox="1"/>
          <p:nvPr/>
        </p:nvSpPr>
        <p:spPr>
          <a:xfrm>
            <a:off x="293589" y="1252527"/>
            <a:ext cx="11497914" cy="769441"/>
          </a:xfrm>
          <a:prstGeom prst="rect">
            <a:avLst/>
          </a:prstGeom>
          <a:noFill/>
        </p:spPr>
        <p:txBody>
          <a:bodyPr wrap="square" rtlCol="0">
            <a:spAutoFit/>
          </a:bodyPr>
          <a:lstStyle/>
          <a:p>
            <a:pPr algn="ctr"/>
            <a:r>
              <a:rPr kumimoji="1" lang="en-US" altLang="ja-JP" sz="2400" b="1" dirty="0">
                <a:solidFill>
                  <a:schemeClr val="accent1"/>
                </a:solidFill>
              </a:rPr>
              <a:t>P2G</a:t>
            </a:r>
            <a:r>
              <a:rPr kumimoji="1" lang="ja-JP" altLang="en-US" sz="2400" b="1" dirty="0">
                <a:solidFill>
                  <a:schemeClr val="accent1"/>
                </a:solidFill>
              </a:rPr>
              <a:t>装置導入等に関する経費に対する補助金については引き続きウォッチしていく</a:t>
            </a:r>
            <a:endParaRPr kumimoji="1" lang="en-US" altLang="ja-JP" sz="2400" b="1" dirty="0">
              <a:solidFill>
                <a:schemeClr val="accent1"/>
              </a:solidFill>
            </a:endParaRPr>
          </a:p>
          <a:p>
            <a:pPr algn="ctr"/>
            <a:r>
              <a:rPr lang="ja-JP" altLang="en-US" sz="2000" b="1" dirty="0">
                <a:solidFill>
                  <a:schemeClr val="accent1"/>
                </a:solidFill>
              </a:rPr>
              <a:t>（全体費用の</a:t>
            </a:r>
            <a:r>
              <a:rPr kumimoji="1" lang="en-US" altLang="ja-JP" sz="2000" b="1" dirty="0">
                <a:solidFill>
                  <a:schemeClr val="accent1"/>
                </a:solidFill>
              </a:rPr>
              <a:t>1</a:t>
            </a:r>
            <a:r>
              <a:rPr kumimoji="1" lang="ja-JP" altLang="en-US" sz="2000" b="1" dirty="0">
                <a:solidFill>
                  <a:schemeClr val="accent1"/>
                </a:solidFill>
              </a:rPr>
              <a:t>／</a:t>
            </a:r>
            <a:r>
              <a:rPr kumimoji="1" lang="en-US" altLang="ja-JP" sz="2000" b="1" dirty="0">
                <a:solidFill>
                  <a:schemeClr val="accent1"/>
                </a:solidFill>
              </a:rPr>
              <a:t>2</a:t>
            </a:r>
            <a:r>
              <a:rPr kumimoji="1" lang="ja-JP" altLang="en-US" sz="2000" b="1" dirty="0">
                <a:solidFill>
                  <a:schemeClr val="accent1"/>
                </a:solidFill>
              </a:rPr>
              <a:t>、</a:t>
            </a:r>
            <a:r>
              <a:rPr kumimoji="1" lang="en-US" altLang="ja-JP" sz="2000" b="1" dirty="0">
                <a:solidFill>
                  <a:schemeClr val="accent1"/>
                </a:solidFill>
              </a:rPr>
              <a:t> 1</a:t>
            </a:r>
            <a:r>
              <a:rPr kumimoji="1" lang="ja-JP" altLang="en-US" sz="2000" b="1" dirty="0">
                <a:solidFill>
                  <a:schemeClr val="accent1"/>
                </a:solidFill>
              </a:rPr>
              <a:t>／</a:t>
            </a:r>
            <a:r>
              <a:rPr lang="en-US" altLang="ja-JP" sz="2000" b="1" dirty="0">
                <a:solidFill>
                  <a:schemeClr val="accent1"/>
                </a:solidFill>
              </a:rPr>
              <a:t>3</a:t>
            </a:r>
            <a:r>
              <a:rPr lang="ja-JP" altLang="en-US" sz="2000" b="1" dirty="0">
                <a:solidFill>
                  <a:schemeClr val="accent1"/>
                </a:solidFill>
              </a:rPr>
              <a:t>の補助金</a:t>
            </a:r>
            <a:r>
              <a:rPr kumimoji="1" lang="ja-JP" altLang="en-US" sz="2000" b="1" dirty="0">
                <a:solidFill>
                  <a:schemeClr val="accent1"/>
                </a:solidFill>
              </a:rPr>
              <a:t>）</a:t>
            </a:r>
            <a:endParaRPr kumimoji="1" lang="en-US" altLang="ja-JP" sz="2000" b="1" dirty="0">
              <a:solidFill>
                <a:schemeClr val="accent1"/>
              </a:solidFill>
            </a:endParaRPr>
          </a:p>
        </p:txBody>
      </p:sp>
      <p:sp>
        <p:nvSpPr>
          <p:cNvPr id="10" name="正方形/長方形 9">
            <a:extLst>
              <a:ext uri="{FF2B5EF4-FFF2-40B4-BE49-F238E27FC236}">
                <a16:creationId xmlns:a16="http://schemas.microsoft.com/office/drawing/2014/main" id="{D54780F2-4986-14BA-29AA-88DA1B011F2A}"/>
              </a:ext>
            </a:extLst>
          </p:cNvPr>
          <p:cNvSpPr/>
          <p:nvPr/>
        </p:nvSpPr>
        <p:spPr>
          <a:xfrm>
            <a:off x="5750001" y="3410316"/>
            <a:ext cx="3178349" cy="65750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11" name="正方形/長方形 10">
            <a:extLst>
              <a:ext uri="{FF2B5EF4-FFF2-40B4-BE49-F238E27FC236}">
                <a16:creationId xmlns:a16="http://schemas.microsoft.com/office/drawing/2014/main" id="{AB04FF0B-DE70-CF16-3CFE-BB7766522C96}"/>
              </a:ext>
            </a:extLst>
          </p:cNvPr>
          <p:cNvSpPr/>
          <p:nvPr/>
        </p:nvSpPr>
        <p:spPr>
          <a:xfrm>
            <a:off x="525317" y="3410315"/>
            <a:ext cx="4944138" cy="657505"/>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t>令和</a:t>
            </a:r>
            <a:r>
              <a:rPr lang="en-US" altLang="ja-JP" sz="1600" b="1" dirty="0"/>
              <a:t>6</a:t>
            </a:r>
            <a:r>
              <a:rPr lang="ja-JP" altLang="en-US" sz="1600" b="1" dirty="0"/>
              <a:t>年度「資源国脱炭素化・エネルギー転換技術等支援事業費補助金」</a:t>
            </a:r>
            <a:endParaRPr lang="en-US" altLang="ja-JP" sz="1600" b="1" dirty="0"/>
          </a:p>
        </p:txBody>
      </p:sp>
      <p:sp>
        <p:nvSpPr>
          <p:cNvPr id="12" name="テキスト ボックス 11">
            <a:extLst>
              <a:ext uri="{FF2B5EF4-FFF2-40B4-BE49-F238E27FC236}">
                <a16:creationId xmlns:a16="http://schemas.microsoft.com/office/drawing/2014/main" id="{35F7D3CA-9071-679C-67C8-52BB2ACADF3A}"/>
              </a:ext>
            </a:extLst>
          </p:cNvPr>
          <p:cNvSpPr txBox="1"/>
          <p:nvPr/>
        </p:nvSpPr>
        <p:spPr>
          <a:xfrm>
            <a:off x="5735357" y="3554401"/>
            <a:ext cx="3207636" cy="369332"/>
          </a:xfrm>
          <a:prstGeom prst="rect">
            <a:avLst/>
          </a:prstGeom>
          <a:noFill/>
        </p:spPr>
        <p:txBody>
          <a:bodyPr wrap="square" rtlCol="0" anchor="ctr">
            <a:spAutoFit/>
          </a:bodyPr>
          <a:lstStyle/>
          <a:p>
            <a:pPr algn="ctr"/>
            <a:r>
              <a:rPr kumimoji="1" lang="en-US" altLang="ja-JP" dirty="0"/>
              <a:t>2024</a:t>
            </a:r>
            <a:r>
              <a:rPr kumimoji="1" lang="ja-JP" altLang="en-US" dirty="0"/>
              <a:t>年</a:t>
            </a:r>
            <a:r>
              <a:rPr kumimoji="1" lang="en-US" altLang="ja-JP" dirty="0"/>
              <a:t>5</a:t>
            </a:r>
            <a:r>
              <a:rPr kumimoji="1" lang="ja-JP" altLang="en-US" dirty="0"/>
              <a:t>月</a:t>
            </a:r>
            <a:r>
              <a:rPr kumimoji="1" lang="en-US" altLang="ja-JP" dirty="0"/>
              <a:t>31</a:t>
            </a:r>
            <a:r>
              <a:rPr kumimoji="1" lang="ja-JP" altLang="en-US" dirty="0"/>
              <a:t>日～</a:t>
            </a:r>
            <a:r>
              <a:rPr lang="en-US" altLang="ja-JP" dirty="0"/>
              <a:t>6</a:t>
            </a:r>
            <a:r>
              <a:rPr kumimoji="1" lang="ja-JP" altLang="en-US" dirty="0"/>
              <a:t>月</a:t>
            </a:r>
            <a:r>
              <a:rPr lang="en-US" altLang="ja-JP" dirty="0"/>
              <a:t>20</a:t>
            </a:r>
            <a:r>
              <a:rPr kumimoji="1" lang="ja-JP" altLang="en-US" dirty="0"/>
              <a:t>日</a:t>
            </a:r>
            <a:endParaRPr kumimoji="1" lang="en-US" altLang="ja-JP" dirty="0"/>
          </a:p>
        </p:txBody>
      </p:sp>
      <p:sp>
        <p:nvSpPr>
          <p:cNvPr id="13" name="テキスト ボックス 12">
            <a:extLst>
              <a:ext uri="{FF2B5EF4-FFF2-40B4-BE49-F238E27FC236}">
                <a16:creationId xmlns:a16="http://schemas.microsoft.com/office/drawing/2014/main" id="{9988573E-C949-4CC6-537C-4B769E5B5219}"/>
              </a:ext>
            </a:extLst>
          </p:cNvPr>
          <p:cNvSpPr txBox="1"/>
          <p:nvPr/>
        </p:nvSpPr>
        <p:spPr>
          <a:xfrm>
            <a:off x="9198570" y="3554401"/>
            <a:ext cx="2445632" cy="369332"/>
          </a:xfrm>
          <a:prstGeom prst="rect">
            <a:avLst/>
          </a:prstGeom>
          <a:noFill/>
        </p:spPr>
        <p:txBody>
          <a:bodyPr wrap="square" rtlCol="0" anchor="ctr">
            <a:spAutoFit/>
          </a:bodyPr>
          <a:lstStyle/>
          <a:p>
            <a:pPr algn="ctr"/>
            <a:r>
              <a:rPr kumimoji="1" lang="ja-JP" altLang="en-US" dirty="0"/>
              <a:t>～</a:t>
            </a:r>
            <a:r>
              <a:rPr kumimoji="1" lang="en-US" altLang="ja-JP" dirty="0"/>
              <a:t>2025</a:t>
            </a:r>
            <a:r>
              <a:rPr kumimoji="1" lang="ja-JP" altLang="en-US" dirty="0"/>
              <a:t>年</a:t>
            </a:r>
            <a:r>
              <a:rPr kumimoji="1" lang="en-US" altLang="ja-JP" dirty="0"/>
              <a:t>3</a:t>
            </a:r>
            <a:r>
              <a:rPr kumimoji="1" lang="ja-JP" altLang="en-US" dirty="0"/>
              <a:t>月</a:t>
            </a:r>
            <a:r>
              <a:rPr lang="en-US" altLang="ja-JP" dirty="0"/>
              <a:t>31</a:t>
            </a:r>
            <a:r>
              <a:rPr lang="ja-JP" altLang="en-US" dirty="0"/>
              <a:t>日</a:t>
            </a:r>
            <a:endParaRPr kumimoji="1" lang="en-US" altLang="ja-JP" dirty="0"/>
          </a:p>
        </p:txBody>
      </p:sp>
      <p:sp>
        <p:nvSpPr>
          <p:cNvPr id="14" name="正方形/長方形 13">
            <a:extLst>
              <a:ext uri="{FF2B5EF4-FFF2-40B4-BE49-F238E27FC236}">
                <a16:creationId xmlns:a16="http://schemas.microsoft.com/office/drawing/2014/main" id="{E209973C-08C7-9551-EB39-DD25F01C0857}"/>
              </a:ext>
            </a:extLst>
          </p:cNvPr>
          <p:cNvSpPr/>
          <p:nvPr/>
        </p:nvSpPr>
        <p:spPr>
          <a:xfrm>
            <a:off x="9226084" y="3410317"/>
            <a:ext cx="2390605" cy="6575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16" name="正方形/長方形 15">
            <a:extLst>
              <a:ext uri="{FF2B5EF4-FFF2-40B4-BE49-F238E27FC236}">
                <a16:creationId xmlns:a16="http://schemas.microsoft.com/office/drawing/2014/main" id="{732092E3-A276-3D38-8E36-886EE011CD50}"/>
              </a:ext>
            </a:extLst>
          </p:cNvPr>
          <p:cNvSpPr/>
          <p:nvPr/>
        </p:nvSpPr>
        <p:spPr>
          <a:xfrm>
            <a:off x="5750001" y="4162684"/>
            <a:ext cx="3178349" cy="65750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18" name="正方形/長方形 17">
            <a:extLst>
              <a:ext uri="{FF2B5EF4-FFF2-40B4-BE49-F238E27FC236}">
                <a16:creationId xmlns:a16="http://schemas.microsoft.com/office/drawing/2014/main" id="{15532B8E-8849-BE72-CA60-261EF3AC2C9E}"/>
              </a:ext>
            </a:extLst>
          </p:cNvPr>
          <p:cNvSpPr/>
          <p:nvPr/>
        </p:nvSpPr>
        <p:spPr>
          <a:xfrm>
            <a:off x="525317" y="4162683"/>
            <a:ext cx="4944138" cy="657505"/>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t>令和</a:t>
            </a:r>
            <a:r>
              <a:rPr lang="en-US" altLang="ja-JP" sz="1600" b="1" dirty="0"/>
              <a:t>6</a:t>
            </a:r>
            <a:r>
              <a:rPr lang="ja-JP" altLang="en-US" sz="1600" b="1" dirty="0"/>
              <a:t>年度「非化石エネルギー等導入促進対策費補助金（水素等供給基盤整備事業）」</a:t>
            </a:r>
            <a:endParaRPr kumimoji="1" lang="ja-JP" altLang="en-US" sz="1600" b="1" dirty="0"/>
          </a:p>
        </p:txBody>
      </p:sp>
      <p:sp>
        <p:nvSpPr>
          <p:cNvPr id="19" name="テキスト ボックス 18">
            <a:extLst>
              <a:ext uri="{FF2B5EF4-FFF2-40B4-BE49-F238E27FC236}">
                <a16:creationId xmlns:a16="http://schemas.microsoft.com/office/drawing/2014/main" id="{C7622F4F-589B-B77A-9BEE-D0EFF996AFF7}"/>
              </a:ext>
            </a:extLst>
          </p:cNvPr>
          <p:cNvSpPr txBox="1"/>
          <p:nvPr/>
        </p:nvSpPr>
        <p:spPr>
          <a:xfrm>
            <a:off x="5749114" y="4306769"/>
            <a:ext cx="3180122" cy="369332"/>
          </a:xfrm>
          <a:prstGeom prst="rect">
            <a:avLst/>
          </a:prstGeom>
          <a:noFill/>
        </p:spPr>
        <p:txBody>
          <a:bodyPr wrap="square" rtlCol="0" anchor="ctr">
            <a:spAutoFit/>
          </a:bodyPr>
          <a:lstStyle/>
          <a:p>
            <a:pPr algn="ctr"/>
            <a:r>
              <a:rPr kumimoji="1" lang="en-US" altLang="ja-JP" dirty="0"/>
              <a:t>2024</a:t>
            </a:r>
            <a:r>
              <a:rPr kumimoji="1" lang="ja-JP" altLang="en-US" dirty="0"/>
              <a:t>年</a:t>
            </a:r>
            <a:r>
              <a:rPr lang="en-US" altLang="ja-JP" dirty="0"/>
              <a:t>4</a:t>
            </a:r>
            <a:r>
              <a:rPr kumimoji="1" lang="ja-JP" altLang="en-US" dirty="0"/>
              <a:t>月</a:t>
            </a:r>
            <a:r>
              <a:rPr lang="en-US" altLang="ja-JP" dirty="0"/>
              <a:t>10</a:t>
            </a:r>
            <a:r>
              <a:rPr kumimoji="1" lang="ja-JP" altLang="en-US" dirty="0"/>
              <a:t>日～</a:t>
            </a:r>
            <a:r>
              <a:rPr kumimoji="1" lang="en-US" altLang="ja-JP" dirty="0"/>
              <a:t>5</a:t>
            </a:r>
            <a:r>
              <a:rPr kumimoji="1" lang="ja-JP" altLang="en-US" dirty="0"/>
              <a:t>月</a:t>
            </a:r>
            <a:r>
              <a:rPr kumimoji="1" lang="en-US" altLang="ja-JP" dirty="0"/>
              <a:t>1</a:t>
            </a:r>
            <a:r>
              <a:rPr lang="en-US" altLang="ja-JP" dirty="0"/>
              <a:t>0</a:t>
            </a:r>
            <a:r>
              <a:rPr kumimoji="1" lang="ja-JP" altLang="en-US" dirty="0"/>
              <a:t>日</a:t>
            </a:r>
            <a:endParaRPr kumimoji="1" lang="en-US" altLang="ja-JP" dirty="0"/>
          </a:p>
        </p:txBody>
      </p:sp>
      <p:sp>
        <p:nvSpPr>
          <p:cNvPr id="21" name="テキスト ボックス 20">
            <a:extLst>
              <a:ext uri="{FF2B5EF4-FFF2-40B4-BE49-F238E27FC236}">
                <a16:creationId xmlns:a16="http://schemas.microsoft.com/office/drawing/2014/main" id="{64478F4E-169E-AAB6-89A8-BBEB22AA3D42}"/>
              </a:ext>
            </a:extLst>
          </p:cNvPr>
          <p:cNvSpPr txBox="1"/>
          <p:nvPr/>
        </p:nvSpPr>
        <p:spPr>
          <a:xfrm>
            <a:off x="9198570" y="4306769"/>
            <a:ext cx="2445632" cy="369332"/>
          </a:xfrm>
          <a:prstGeom prst="rect">
            <a:avLst/>
          </a:prstGeom>
          <a:noFill/>
        </p:spPr>
        <p:txBody>
          <a:bodyPr wrap="square" rtlCol="0" anchor="ctr">
            <a:spAutoFit/>
          </a:bodyPr>
          <a:lstStyle/>
          <a:p>
            <a:pPr algn="ctr"/>
            <a:r>
              <a:rPr kumimoji="1" lang="ja-JP" altLang="en-US" dirty="0"/>
              <a:t>～</a:t>
            </a:r>
            <a:r>
              <a:rPr kumimoji="1" lang="en-US" altLang="ja-JP" dirty="0"/>
              <a:t>2025</a:t>
            </a:r>
            <a:r>
              <a:rPr kumimoji="1" lang="ja-JP" altLang="en-US" dirty="0"/>
              <a:t>年</a:t>
            </a:r>
            <a:r>
              <a:rPr lang="en-US" altLang="ja-JP" dirty="0"/>
              <a:t>2</a:t>
            </a:r>
            <a:r>
              <a:rPr kumimoji="1" lang="ja-JP" altLang="en-US" dirty="0"/>
              <a:t>月</a:t>
            </a:r>
            <a:r>
              <a:rPr lang="en-US" altLang="ja-JP" dirty="0"/>
              <a:t>28</a:t>
            </a:r>
            <a:r>
              <a:rPr lang="ja-JP" altLang="en-US" dirty="0"/>
              <a:t>日</a:t>
            </a:r>
            <a:endParaRPr kumimoji="1" lang="en-US" altLang="ja-JP" dirty="0"/>
          </a:p>
        </p:txBody>
      </p:sp>
      <p:sp>
        <p:nvSpPr>
          <p:cNvPr id="23" name="正方形/長方形 22">
            <a:extLst>
              <a:ext uri="{FF2B5EF4-FFF2-40B4-BE49-F238E27FC236}">
                <a16:creationId xmlns:a16="http://schemas.microsoft.com/office/drawing/2014/main" id="{13D17D53-4CD6-CE94-A227-8324271E916E}"/>
              </a:ext>
            </a:extLst>
          </p:cNvPr>
          <p:cNvSpPr/>
          <p:nvPr/>
        </p:nvSpPr>
        <p:spPr>
          <a:xfrm>
            <a:off x="9226084" y="4162685"/>
            <a:ext cx="2390605" cy="6575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24" name="テキスト ボックス 23">
            <a:extLst>
              <a:ext uri="{FF2B5EF4-FFF2-40B4-BE49-F238E27FC236}">
                <a16:creationId xmlns:a16="http://schemas.microsoft.com/office/drawing/2014/main" id="{F6DDC199-D0E3-48E5-363E-30C62EC56966}"/>
              </a:ext>
            </a:extLst>
          </p:cNvPr>
          <p:cNvSpPr txBox="1"/>
          <p:nvPr/>
        </p:nvSpPr>
        <p:spPr>
          <a:xfrm>
            <a:off x="520043" y="4828414"/>
            <a:ext cx="4954687" cy="307777"/>
          </a:xfrm>
          <a:prstGeom prst="rect">
            <a:avLst/>
          </a:prstGeom>
          <a:noFill/>
        </p:spPr>
        <p:txBody>
          <a:bodyPr wrap="square" rtlCol="0">
            <a:spAutoFit/>
          </a:bodyPr>
          <a:lstStyle/>
          <a:p>
            <a:r>
              <a:rPr lang="en-US" altLang="ja-JP" sz="1400" b="1" dirty="0">
                <a:solidFill>
                  <a:srgbClr val="C00000"/>
                </a:solidFill>
              </a:rPr>
              <a:t>7</a:t>
            </a:r>
            <a:r>
              <a:rPr kumimoji="1" lang="ja-JP" altLang="en-US" sz="1400" b="1" dirty="0">
                <a:solidFill>
                  <a:srgbClr val="C00000"/>
                </a:solidFill>
              </a:rPr>
              <a:t>月末に</a:t>
            </a:r>
            <a:r>
              <a:rPr lang="ja-JP" altLang="en-US" sz="1400" b="1" dirty="0">
                <a:solidFill>
                  <a:srgbClr val="C00000"/>
                </a:solidFill>
              </a:rPr>
              <a:t>追加公募されたが、調査費を対象としている</a:t>
            </a:r>
            <a:endParaRPr kumimoji="1" lang="en-US" altLang="ja-JP" sz="1400" b="1" dirty="0">
              <a:solidFill>
                <a:srgbClr val="C00000"/>
              </a:solidFill>
            </a:endParaRPr>
          </a:p>
        </p:txBody>
      </p:sp>
      <p:sp>
        <p:nvSpPr>
          <p:cNvPr id="31" name="正方形/長方形 30">
            <a:extLst>
              <a:ext uri="{FF2B5EF4-FFF2-40B4-BE49-F238E27FC236}">
                <a16:creationId xmlns:a16="http://schemas.microsoft.com/office/drawing/2014/main" id="{199B952F-EEF0-65EE-A8BC-7B9E18BF7B74}"/>
              </a:ext>
            </a:extLst>
          </p:cNvPr>
          <p:cNvSpPr/>
          <p:nvPr/>
        </p:nvSpPr>
        <p:spPr>
          <a:xfrm>
            <a:off x="5750001" y="5236704"/>
            <a:ext cx="3178349" cy="65750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38" name="正方形/長方形 37">
            <a:extLst>
              <a:ext uri="{FF2B5EF4-FFF2-40B4-BE49-F238E27FC236}">
                <a16:creationId xmlns:a16="http://schemas.microsoft.com/office/drawing/2014/main" id="{4346D3A7-F6E4-6991-8120-64251F8A48E8}"/>
              </a:ext>
            </a:extLst>
          </p:cNvPr>
          <p:cNvSpPr/>
          <p:nvPr/>
        </p:nvSpPr>
        <p:spPr>
          <a:xfrm>
            <a:off x="525317" y="5236703"/>
            <a:ext cx="4944138" cy="657505"/>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t>令和</a:t>
            </a:r>
            <a:r>
              <a:rPr lang="en-US" altLang="ja-JP" sz="1600" b="1" dirty="0"/>
              <a:t>6</a:t>
            </a:r>
            <a:r>
              <a:rPr lang="ja-JP" altLang="en-US" sz="1600" b="1" dirty="0"/>
              <a:t>年度「資源国脱炭素化・エネルギー転換技術等支援事業費補助金」</a:t>
            </a:r>
            <a:endParaRPr kumimoji="1" lang="ja-JP" altLang="en-US" sz="1600" b="1" dirty="0"/>
          </a:p>
        </p:txBody>
      </p:sp>
      <p:sp>
        <p:nvSpPr>
          <p:cNvPr id="39" name="テキスト ボックス 38">
            <a:extLst>
              <a:ext uri="{FF2B5EF4-FFF2-40B4-BE49-F238E27FC236}">
                <a16:creationId xmlns:a16="http://schemas.microsoft.com/office/drawing/2014/main" id="{5639A78A-9B06-5097-B85B-253BE44F157F}"/>
              </a:ext>
            </a:extLst>
          </p:cNvPr>
          <p:cNvSpPr txBox="1"/>
          <p:nvPr/>
        </p:nvSpPr>
        <p:spPr>
          <a:xfrm>
            <a:off x="5749114" y="5380789"/>
            <a:ext cx="3180122" cy="369332"/>
          </a:xfrm>
          <a:prstGeom prst="rect">
            <a:avLst/>
          </a:prstGeom>
          <a:noFill/>
        </p:spPr>
        <p:txBody>
          <a:bodyPr wrap="square" rtlCol="0" anchor="ctr">
            <a:spAutoFit/>
          </a:bodyPr>
          <a:lstStyle/>
          <a:p>
            <a:pPr algn="ctr"/>
            <a:r>
              <a:rPr kumimoji="1" lang="en-US" altLang="ja-JP" dirty="0"/>
              <a:t>2024</a:t>
            </a:r>
            <a:r>
              <a:rPr kumimoji="1" lang="ja-JP" altLang="en-US" dirty="0"/>
              <a:t>年</a:t>
            </a:r>
            <a:r>
              <a:rPr lang="en-US" altLang="ja-JP" dirty="0"/>
              <a:t>2</a:t>
            </a:r>
            <a:r>
              <a:rPr kumimoji="1" lang="ja-JP" altLang="en-US" dirty="0"/>
              <a:t>月</a:t>
            </a:r>
            <a:r>
              <a:rPr lang="en-US" altLang="ja-JP" dirty="0"/>
              <a:t>22</a:t>
            </a:r>
            <a:r>
              <a:rPr kumimoji="1" lang="ja-JP" altLang="en-US" dirty="0"/>
              <a:t>日～</a:t>
            </a:r>
            <a:r>
              <a:rPr kumimoji="1" lang="en-US" altLang="ja-JP" dirty="0"/>
              <a:t>3</a:t>
            </a:r>
            <a:r>
              <a:rPr kumimoji="1" lang="ja-JP" altLang="en-US" dirty="0"/>
              <a:t>月</a:t>
            </a:r>
            <a:r>
              <a:rPr kumimoji="1" lang="en-US" altLang="ja-JP" dirty="0"/>
              <a:t>13</a:t>
            </a:r>
            <a:r>
              <a:rPr kumimoji="1" lang="ja-JP" altLang="en-US" dirty="0"/>
              <a:t>日</a:t>
            </a:r>
            <a:endParaRPr kumimoji="1" lang="en-US" altLang="ja-JP" dirty="0"/>
          </a:p>
        </p:txBody>
      </p:sp>
      <p:sp>
        <p:nvSpPr>
          <p:cNvPr id="40" name="テキスト ボックス 39">
            <a:extLst>
              <a:ext uri="{FF2B5EF4-FFF2-40B4-BE49-F238E27FC236}">
                <a16:creationId xmlns:a16="http://schemas.microsoft.com/office/drawing/2014/main" id="{0DBB3B66-D8BC-2B0D-F803-48A5D8D30B94}"/>
              </a:ext>
            </a:extLst>
          </p:cNvPr>
          <p:cNvSpPr txBox="1"/>
          <p:nvPr/>
        </p:nvSpPr>
        <p:spPr>
          <a:xfrm>
            <a:off x="9198570" y="5380789"/>
            <a:ext cx="2445632" cy="369332"/>
          </a:xfrm>
          <a:prstGeom prst="rect">
            <a:avLst/>
          </a:prstGeom>
          <a:noFill/>
        </p:spPr>
        <p:txBody>
          <a:bodyPr wrap="square" rtlCol="0" anchor="ctr">
            <a:spAutoFit/>
          </a:bodyPr>
          <a:lstStyle/>
          <a:p>
            <a:pPr algn="ctr"/>
            <a:r>
              <a:rPr kumimoji="1" lang="ja-JP" altLang="en-US" dirty="0"/>
              <a:t>～</a:t>
            </a:r>
            <a:r>
              <a:rPr kumimoji="1" lang="en-US" altLang="ja-JP" dirty="0"/>
              <a:t>2025</a:t>
            </a:r>
            <a:r>
              <a:rPr kumimoji="1" lang="ja-JP" altLang="en-US" dirty="0"/>
              <a:t>年</a:t>
            </a:r>
            <a:r>
              <a:rPr kumimoji="1" lang="en-US" altLang="ja-JP" dirty="0"/>
              <a:t>3</a:t>
            </a:r>
            <a:r>
              <a:rPr kumimoji="1" lang="ja-JP" altLang="en-US" dirty="0"/>
              <a:t>月</a:t>
            </a:r>
            <a:r>
              <a:rPr lang="en-US" altLang="ja-JP" dirty="0"/>
              <a:t>31</a:t>
            </a:r>
            <a:r>
              <a:rPr lang="ja-JP" altLang="en-US" dirty="0"/>
              <a:t>日</a:t>
            </a:r>
            <a:endParaRPr kumimoji="1" lang="en-US" altLang="ja-JP" dirty="0"/>
          </a:p>
        </p:txBody>
      </p:sp>
      <p:sp>
        <p:nvSpPr>
          <p:cNvPr id="41" name="正方形/長方形 40">
            <a:extLst>
              <a:ext uri="{FF2B5EF4-FFF2-40B4-BE49-F238E27FC236}">
                <a16:creationId xmlns:a16="http://schemas.microsoft.com/office/drawing/2014/main" id="{ED8149E8-B60C-F7F9-C7ED-C19EA04B87FA}"/>
              </a:ext>
            </a:extLst>
          </p:cNvPr>
          <p:cNvSpPr/>
          <p:nvPr/>
        </p:nvSpPr>
        <p:spPr>
          <a:xfrm>
            <a:off x="9226084" y="5236705"/>
            <a:ext cx="2390605" cy="6575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9" name="テキスト ボックス 8">
            <a:extLst>
              <a:ext uri="{FF2B5EF4-FFF2-40B4-BE49-F238E27FC236}">
                <a16:creationId xmlns:a16="http://schemas.microsoft.com/office/drawing/2014/main" id="{0DB96B33-1169-4F07-410A-00AB28B9CBA4}"/>
              </a:ext>
            </a:extLst>
          </p:cNvPr>
          <p:cNvSpPr txBox="1"/>
          <p:nvPr/>
        </p:nvSpPr>
        <p:spPr>
          <a:xfrm>
            <a:off x="5592726" y="5981225"/>
            <a:ext cx="6241311" cy="307777"/>
          </a:xfrm>
          <a:prstGeom prst="rect">
            <a:avLst/>
          </a:prstGeom>
          <a:noFill/>
        </p:spPr>
        <p:txBody>
          <a:bodyPr wrap="square" rtlCol="0">
            <a:spAutoFit/>
          </a:bodyPr>
          <a:lstStyle/>
          <a:p>
            <a:r>
              <a:rPr kumimoji="1" lang="ja-JP" altLang="en-US" sz="1400" dirty="0"/>
              <a:t>経産省の公募：</a:t>
            </a:r>
            <a:r>
              <a:rPr kumimoji="1" lang="en-US" altLang="ja-JP" sz="1400" dirty="0"/>
              <a:t>https://www.meti.go.jp/information/publicoffer/kobo.html</a:t>
            </a:r>
          </a:p>
        </p:txBody>
      </p:sp>
    </p:spTree>
    <p:extLst>
      <p:ext uri="{BB962C8B-B14F-4D97-AF65-F5344CB8AC3E}">
        <p14:creationId xmlns:p14="http://schemas.microsoft.com/office/powerpoint/2010/main" val="3366568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non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db29ff9-328f-40bc-bdc5-3c7b0421d507}"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TM02900688[[fn=ファセット]]</Template>
  <TotalTime>25816</TotalTime>
  <Words>3312</Words>
  <Application>Microsoft Office PowerPoint</Application>
  <PresentationFormat>ワイド画面</PresentationFormat>
  <Paragraphs>986</Paragraphs>
  <Slides>39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Meiryo UI</vt:lpstr>
      <vt:lpstr>游ゴシック</vt:lpstr>
      <vt:lpstr>游ゴシック Light</vt:lpstr>
      <vt:lpstr>Arial</vt:lpstr>
      <vt:lpstr>Wingdings</vt:lpstr>
      <vt:lpstr>Office テーマ</vt:lpstr>
      <vt:lpstr>山梨グリーン水素の導入：岡山事業所</vt:lpstr>
      <vt:lpstr>山梨グリーン水素の導入：岡山事業所</vt:lpstr>
      <vt:lpstr>全体計画</vt:lpstr>
      <vt:lpstr>ヤンマー様の水素ポテンシャル</vt:lpstr>
      <vt:lpstr>岡山事業所での導入案</vt:lpstr>
      <vt:lpstr>各案の試算</vt:lpstr>
      <vt:lpstr>レイアウト案</vt:lpstr>
      <vt:lpstr>ワンパックP2Gシステム構成</vt:lpstr>
      <vt:lpstr>事業費補助金の公募</vt:lpstr>
      <vt:lpstr>電力・水素消費の想定</vt:lpstr>
      <vt:lpstr>運転プロファイルイメージ</vt:lpstr>
      <vt:lpstr>グリーン電力プラン</vt:lpstr>
      <vt:lpstr>東電様からのご意見</vt:lpstr>
      <vt:lpstr>所掌範囲：トレーラ受入設備工事</vt:lpstr>
      <vt:lpstr>工程案：トレーラ受入設備工事</vt:lpstr>
      <vt:lpstr>工程案：0.5MW P2G工事</vt:lpstr>
      <vt:lpstr>まとめ</vt:lpstr>
      <vt:lpstr>PowerPoint プレゼンテーション</vt:lpstr>
      <vt:lpstr>計画</vt:lpstr>
      <vt:lpstr>受電電力[kW]</vt:lpstr>
      <vt:lpstr>構内太陽光発電量[kW]</vt:lpstr>
      <vt:lpstr>燃料電池発電量[kW]（シミュレーション）</vt:lpstr>
      <vt:lpstr>燃料電池水素消費量[Nm3/h]（シミュレーション）</vt:lpstr>
      <vt:lpstr>構内太陽光発電量[kW]/P2G計画[Nm3/h]（シミュレーション）</vt:lpstr>
      <vt:lpstr>電力需給バランス [kWh/day]（シミュレーション）</vt:lpstr>
      <vt:lpstr>水素需給バランス [Nm3/day]（シミュレーション）</vt:lpstr>
      <vt:lpstr>輸送費用</vt:lpstr>
      <vt:lpstr>輸送水素購入費 概算</vt:lpstr>
      <vt:lpstr>トレーラー受入設備図面</vt:lpstr>
      <vt:lpstr>必要面積</vt:lpstr>
      <vt:lpstr>市場調達 電気料金算出式</vt:lpstr>
      <vt:lpstr>市場調達 電気料金試算（0.5MW P2G）</vt:lpstr>
      <vt:lpstr>フィジカルPPA</vt:lpstr>
      <vt:lpstr>フィジカルPPAの費用</vt:lpstr>
      <vt:lpstr>製造水素ストレージタンク</vt:lpstr>
      <vt:lpstr>ストレージタンクの考え方</vt:lpstr>
      <vt:lpstr>ワンパックP2Gシステム配置例</vt:lpstr>
      <vt:lpstr>ワンパックP2Gシステム配置例</vt:lpstr>
      <vt:lpstr>ワンパックP2Gシステム配置例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熊谷渉</dc:creator>
  <cp:lastModifiedBy>渉 熊谷</cp:lastModifiedBy>
  <cp:revision>2726</cp:revision>
  <cp:lastPrinted>2024-05-02T03:07:08Z</cp:lastPrinted>
  <dcterms:created xsi:type="dcterms:W3CDTF">2021-08-13T10:42:40Z</dcterms:created>
  <dcterms:modified xsi:type="dcterms:W3CDTF">2024-08-04T08:09:20Z</dcterms:modified>
</cp:coreProperties>
</file>