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6"/>
  </p:notesMasterIdLst>
  <p:sldIdLst>
    <p:sldId id="269" r:id="rId2"/>
    <p:sldId id="1234" r:id="rId3"/>
    <p:sldId id="1243" r:id="rId4"/>
    <p:sldId id="1197" r:id="rId5"/>
    <p:sldId id="1195" r:id="rId6"/>
    <p:sldId id="1247" r:id="rId7"/>
    <p:sldId id="1203" r:id="rId8"/>
    <p:sldId id="1200" r:id="rId9"/>
    <p:sldId id="1246" r:id="rId10"/>
    <p:sldId id="1217" r:id="rId11"/>
    <p:sldId id="1209" r:id="rId12"/>
    <p:sldId id="256" r:id="rId13"/>
    <p:sldId id="258" r:id="rId14"/>
    <p:sldId id="263" r:id="rId15"/>
    <p:sldId id="260" r:id="rId16"/>
    <p:sldId id="262" r:id="rId17"/>
    <p:sldId id="1239" r:id="rId18"/>
    <p:sldId id="1235" r:id="rId19"/>
    <p:sldId id="1231" r:id="rId20"/>
    <p:sldId id="1228" r:id="rId21"/>
    <p:sldId id="1229" r:id="rId22"/>
    <p:sldId id="1237" r:id="rId23"/>
    <p:sldId id="1238" r:id="rId24"/>
    <p:sldId id="1236" r:id="rId25"/>
    <p:sldId id="1201" r:id="rId26"/>
    <p:sldId id="1248" r:id="rId27"/>
    <p:sldId id="1241" r:id="rId28"/>
    <p:sldId id="1249" r:id="rId29"/>
    <p:sldId id="1244" r:id="rId30"/>
    <p:sldId id="1245" r:id="rId31"/>
    <p:sldId id="1242" r:id="rId32"/>
    <p:sldId id="1188" r:id="rId33"/>
    <p:sldId id="1202" r:id="rId34"/>
    <p:sldId id="1192" r:id="rId35"/>
    <p:sldId id="1193" r:id="rId36"/>
    <p:sldId id="1190" r:id="rId37"/>
    <p:sldId id="1191" r:id="rId38"/>
    <p:sldId id="1189" r:id="rId39"/>
    <p:sldId id="1216" r:id="rId40"/>
    <p:sldId id="1215" r:id="rId41"/>
    <p:sldId id="1232" r:id="rId42"/>
    <p:sldId id="1233" r:id="rId43"/>
    <p:sldId id="1226" r:id="rId44"/>
    <p:sldId id="1227" r:id="rId45"/>
    <p:sldId id="1230" r:id="rId46"/>
    <p:sldId id="1220" r:id="rId47"/>
    <p:sldId id="1221" r:id="rId48"/>
    <p:sldId id="1222" r:id="rId49"/>
    <p:sldId id="1223" r:id="rId50"/>
    <p:sldId id="1224" r:id="rId51"/>
    <p:sldId id="1225" r:id="rId52"/>
    <p:sldId id="1218" r:id="rId53"/>
    <p:sldId id="1219" r:id="rId54"/>
    <p:sldId id="28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1" autoAdjust="0"/>
    <p:restoredTop sz="95320" autoAdjust="0"/>
  </p:normalViewPr>
  <p:slideViewPr>
    <p:cSldViewPr snapToGrid="0">
      <p:cViewPr>
        <p:scale>
          <a:sx n="50" d="100"/>
          <a:sy n="50" d="100"/>
        </p:scale>
        <p:origin x="1224" y="40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36</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Feb. 25, 2022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8.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7.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10.png"/></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1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2023-12-XX</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672733366"/>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2023/12/XX</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研究開発の進捗状況  ▶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とカーネル部分空間同定法を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7E541-13D8-3543-9570-05E35EA21E9D}"/>
              </a:ext>
            </a:extLst>
          </p:cNvPr>
          <p:cNvSpPr>
            <a:spLocks noGrp="1"/>
          </p:cNvSpPr>
          <p:nvPr>
            <p:ph type="title"/>
          </p:nvPr>
        </p:nvSpPr>
        <p:spPr>
          <a:xfrm>
            <a:off x="517055" y="216000"/>
            <a:ext cx="11400125" cy="518094"/>
          </a:xfrm>
        </p:spPr>
        <p:txBody>
          <a:bodyPr/>
          <a:lstStyle/>
          <a:p>
            <a:r>
              <a:rPr kumimoji="1" lang="ja-JP" altLang="en-US" dirty="0"/>
              <a:t>空白</a:t>
            </a:r>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8" name="テキスト プレースホルダー 6">
            <a:extLst>
              <a:ext uri="{FF2B5EF4-FFF2-40B4-BE49-F238E27FC236}">
                <a16:creationId xmlns:a16="http://schemas.microsoft.com/office/drawing/2014/main" id="{55845C7D-40B4-4265-A55E-4F5D7AAF6EF6}"/>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モデリング技術</a:t>
            </a:r>
          </a:p>
        </p:txBody>
      </p:sp>
      <p:sp>
        <p:nvSpPr>
          <p:cNvPr id="6" name="テキスト プレースホルダー 5">
            <a:extLst>
              <a:ext uri="{FF2B5EF4-FFF2-40B4-BE49-F238E27FC236}">
                <a16:creationId xmlns:a16="http://schemas.microsoft.com/office/drawing/2014/main" id="{0F14D9AF-7CA5-247D-1EA4-7C1A3A48CB6D}"/>
              </a:ext>
            </a:extLst>
          </p:cNvPr>
          <p:cNvSpPr>
            <a:spLocks noGrp="1"/>
          </p:cNvSpPr>
          <p:nvPr>
            <p:ph type="body" sz="quarter" idx="11"/>
          </p:nvPr>
        </p:nvSpPr>
        <p:spPr/>
        <p:txBody>
          <a:bodyPr/>
          <a:lstStyle/>
          <a:p>
            <a:r>
              <a:rPr lang="ja-JP" altLang="en-US" dirty="0"/>
              <a:t>空欄</a:t>
            </a:r>
          </a:p>
        </p:txBody>
      </p:sp>
    </p:spTree>
    <p:extLst>
      <p:ext uri="{BB962C8B-B14F-4D97-AF65-F5344CB8AC3E}">
        <p14:creationId xmlns:p14="http://schemas.microsoft.com/office/powerpoint/2010/main" val="369305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18745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1.08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1.33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Tree>
    <p:extLst>
      <p:ext uri="{BB962C8B-B14F-4D97-AF65-F5344CB8AC3E}">
        <p14:creationId xmlns:p14="http://schemas.microsoft.com/office/powerpoint/2010/main" val="162496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100634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Tree>
    <p:extLst>
      <p:ext uri="{BB962C8B-B14F-4D97-AF65-F5344CB8AC3E}">
        <p14:creationId xmlns:p14="http://schemas.microsoft.com/office/powerpoint/2010/main" val="356210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353702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研究開発の進捗状況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stCxn id="33" idx="3"/>
            <a:endCxn id="6" idx="1"/>
          </p:cNvCxnSpPr>
          <p:nvPr/>
        </p:nvCxnSpPr>
        <p:spPr>
          <a:xfrm>
            <a:off x="5032147" y="2998746"/>
            <a:ext cx="1509074" cy="24887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stCxn id="42" idx="0"/>
            <a:endCxn id="40" idx="1"/>
          </p:cNvCxnSpPr>
          <p:nvPr/>
        </p:nvCxnSpPr>
        <p:spPr>
          <a:xfrm flipV="1">
            <a:off x="2998840" y="1561912"/>
            <a:ext cx="3542381" cy="18729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Tree>
    <p:extLst>
      <p:ext uri="{BB962C8B-B14F-4D97-AF65-F5344CB8AC3E}">
        <p14:creationId xmlns:p14="http://schemas.microsoft.com/office/powerpoint/2010/main" val="44995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技術評価パターン</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749897" y="2277952"/>
          <a:ext cx="11258974" cy="1854200"/>
        </p:xfrm>
        <a:graphic>
          <a:graphicData uri="http://schemas.openxmlformats.org/drawingml/2006/table">
            <a:tbl>
              <a:tblPr firstRow="1" bandRow="1">
                <a:tableStyleId>{5C22544A-7EE6-4342-B048-85BDC9FD1C3A}</a:tableStyleId>
              </a:tblPr>
              <a:tblGrid>
                <a:gridCol w="1084740">
                  <a:extLst>
                    <a:ext uri="{9D8B030D-6E8A-4147-A177-3AD203B41FA5}">
                      <a16:colId xmlns:a16="http://schemas.microsoft.com/office/drawing/2014/main" val="750485839"/>
                    </a:ext>
                  </a:extLst>
                </a:gridCol>
                <a:gridCol w="2743200">
                  <a:extLst>
                    <a:ext uri="{9D8B030D-6E8A-4147-A177-3AD203B41FA5}">
                      <a16:colId xmlns:a16="http://schemas.microsoft.com/office/drawing/2014/main" val="594600994"/>
                    </a:ext>
                  </a:extLst>
                </a:gridCol>
                <a:gridCol w="7431034">
                  <a:extLst>
                    <a:ext uri="{9D8B030D-6E8A-4147-A177-3AD203B41FA5}">
                      <a16:colId xmlns:a16="http://schemas.microsoft.com/office/drawing/2014/main" val="2525058001"/>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問題の特定の性質を変更したとき、性能を確認する。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(BB)</a:t>
                      </a:r>
                      <a:r>
                        <a:rPr kumimoji="1" lang="ja-JP" altLang="en-US" dirty="0"/>
                        <a:t>かつ机上の問題で、性能を確認する。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graphicFrame>
        <p:nvGraphicFramePr>
          <p:cNvPr id="6" name="表 5">
            <a:extLst>
              <a:ext uri="{FF2B5EF4-FFF2-40B4-BE49-F238E27FC236}">
                <a16:creationId xmlns:a16="http://schemas.microsoft.com/office/drawing/2014/main" id="{9DFBD340-4F3A-35F2-A8AD-7761A36078CC}"/>
              </a:ext>
            </a:extLst>
          </p:cNvPr>
          <p:cNvGraphicFramePr>
            <a:graphicFrameLocks noGrp="1"/>
          </p:cNvGraphicFramePr>
          <p:nvPr/>
        </p:nvGraphicFramePr>
        <p:xfrm>
          <a:off x="749897" y="4304997"/>
          <a:ext cx="11258971" cy="1854200"/>
        </p:xfrm>
        <a:graphic>
          <a:graphicData uri="http://schemas.openxmlformats.org/drawingml/2006/table">
            <a:tbl>
              <a:tblPr firstRow="1" bandRow="1">
                <a:tableStyleId>{5C22544A-7EE6-4342-B048-85BDC9FD1C3A}</a:tableStyleId>
              </a:tblPr>
              <a:tblGrid>
                <a:gridCol w="1088391">
                  <a:extLst>
                    <a:ext uri="{9D8B030D-6E8A-4147-A177-3AD203B41FA5}">
                      <a16:colId xmlns:a16="http://schemas.microsoft.com/office/drawing/2014/main" val="750485839"/>
                    </a:ext>
                  </a:extLst>
                </a:gridCol>
                <a:gridCol w="2733008">
                  <a:extLst>
                    <a:ext uri="{9D8B030D-6E8A-4147-A177-3AD203B41FA5}">
                      <a16:colId xmlns:a16="http://schemas.microsoft.com/office/drawing/2014/main" val="594600994"/>
                    </a:ext>
                  </a:extLst>
                </a:gridCol>
                <a:gridCol w="1648529">
                  <a:extLst>
                    <a:ext uri="{9D8B030D-6E8A-4147-A177-3AD203B41FA5}">
                      <a16:colId xmlns:a16="http://schemas.microsoft.com/office/drawing/2014/main" val="1727802862"/>
                    </a:ext>
                  </a:extLst>
                </a:gridCol>
                <a:gridCol w="2743200">
                  <a:extLst>
                    <a:ext uri="{9D8B030D-6E8A-4147-A177-3AD203B41FA5}">
                      <a16:colId xmlns:a16="http://schemas.microsoft.com/office/drawing/2014/main" val="1999500007"/>
                    </a:ext>
                  </a:extLst>
                </a:gridCol>
                <a:gridCol w="1638300">
                  <a:extLst>
                    <a:ext uri="{9D8B030D-6E8A-4147-A177-3AD203B41FA5}">
                      <a16:colId xmlns:a16="http://schemas.microsoft.com/office/drawing/2014/main" val="3288233361"/>
                    </a:ext>
                  </a:extLst>
                </a:gridCol>
                <a:gridCol w="1407543">
                  <a:extLst>
                    <a:ext uri="{9D8B030D-6E8A-4147-A177-3AD203B41FA5}">
                      <a16:colId xmlns:a16="http://schemas.microsoft.com/office/drawing/2014/main" val="1296698012"/>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一部データ駆動</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(BB)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(WB)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729230"/>
          </a:xfrm>
        </p:spPr>
        <p:txBody>
          <a:bodyPr/>
          <a:lstStyle/>
          <a:p>
            <a:r>
              <a:rPr lang="ja-JP" altLang="en-US" sz="2800" dirty="0"/>
              <a:t>特に重要な観点に注力した評価パターンを抜粋するのが良い。</a:t>
            </a:r>
          </a:p>
        </p:txBody>
      </p:sp>
      <p:sp>
        <p:nvSpPr>
          <p:cNvPr id="9" name="左中かっこ 8">
            <a:extLst>
              <a:ext uri="{FF2B5EF4-FFF2-40B4-BE49-F238E27FC236}">
                <a16:creationId xmlns:a16="http://schemas.microsoft.com/office/drawing/2014/main" id="{2ACADD04-A767-C7F6-1EC8-4E04931DE0FF}"/>
              </a:ext>
            </a:extLst>
          </p:cNvPr>
          <p:cNvSpPr/>
          <p:nvPr/>
        </p:nvSpPr>
        <p:spPr>
          <a:xfrm>
            <a:off x="504825" y="5422018"/>
            <a:ext cx="209550" cy="72923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4E2E403-AAF2-5ECE-530A-F8368B163109}"/>
              </a:ext>
            </a:extLst>
          </p:cNvPr>
          <p:cNvSpPr txBox="1"/>
          <p:nvPr/>
        </p:nvSpPr>
        <p:spPr>
          <a:xfrm>
            <a:off x="0" y="5224865"/>
            <a:ext cx="877163" cy="369332"/>
          </a:xfrm>
          <a:prstGeom prst="rect">
            <a:avLst/>
          </a:prstGeom>
          <a:noFill/>
        </p:spPr>
        <p:txBody>
          <a:bodyPr wrap="none" rtlCol="0">
            <a:spAutoFit/>
          </a:bodyPr>
          <a:lstStyle/>
          <a:p>
            <a:r>
              <a:rPr kumimoji="1" lang="ja-JP" altLang="en-US" b="1" dirty="0"/>
              <a:t>適切？</a:t>
            </a:r>
          </a:p>
        </p:txBody>
      </p:sp>
    </p:spTree>
    <p:extLst>
      <p:ext uri="{BB962C8B-B14F-4D97-AF65-F5344CB8AC3E}">
        <p14:creationId xmlns:p14="http://schemas.microsoft.com/office/powerpoint/2010/main" val="164688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7C84C-3028-9887-97CE-6E3B98042F92}"/>
              </a:ext>
            </a:extLst>
          </p:cNvPr>
          <p:cNvSpPr>
            <a:spLocks noGrp="1"/>
          </p:cNvSpPr>
          <p:nvPr>
            <p:ph type="title"/>
          </p:nvPr>
        </p:nvSpPr>
        <p:spPr/>
        <p:txBody>
          <a:bodyPr/>
          <a:lstStyle/>
          <a:p>
            <a:r>
              <a:rPr kumimoji="1" lang="ja-JP" altLang="en-US" dirty="0"/>
              <a:t>ストーリー</a:t>
            </a:r>
          </a:p>
        </p:txBody>
      </p:sp>
      <p:sp>
        <p:nvSpPr>
          <p:cNvPr id="3" name="スライド番号プレースホルダー 2">
            <a:extLst>
              <a:ext uri="{FF2B5EF4-FFF2-40B4-BE49-F238E27FC236}">
                <a16:creationId xmlns:a16="http://schemas.microsoft.com/office/drawing/2014/main" id="{E6F0D4C7-DEEB-A379-A547-89F40C1FA41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10899617-D9B1-DD3B-0B71-69016CE6ACDD}"/>
              </a:ext>
            </a:extLst>
          </p:cNvPr>
          <p:cNvSpPr>
            <a:spLocks noGrp="1"/>
          </p:cNvSpPr>
          <p:nvPr>
            <p:ph type="body" sz="quarter" idx="11"/>
          </p:nvPr>
        </p:nvSpPr>
        <p:spPr/>
        <p:txBody>
          <a:bodyPr/>
          <a:lstStyle/>
          <a:p>
            <a:r>
              <a:rPr lang="en-US" altLang="ja-JP" dirty="0"/>
              <a:t>LR2</a:t>
            </a:r>
            <a:r>
              <a:rPr lang="ja-JP" altLang="en-US" dirty="0"/>
              <a:t>でクローズする。その理由は？</a:t>
            </a:r>
            <a:endParaRPr lang="en-US" altLang="ja-JP" dirty="0"/>
          </a:p>
          <a:p>
            <a:pPr lvl="1"/>
            <a:r>
              <a:rPr lang="ja-JP" altLang="en-US" dirty="0"/>
              <a:t>理由</a:t>
            </a:r>
            <a:r>
              <a:rPr lang="en-US" altLang="ja-JP" dirty="0"/>
              <a:t>1</a:t>
            </a:r>
            <a:r>
              <a:rPr lang="ja-JP" altLang="en-US" dirty="0"/>
              <a:t>：技術開発・検証をしたが、当初の研究開発の目標を達成できなかった。</a:t>
            </a:r>
            <a:endParaRPr lang="en-US" altLang="ja-JP" dirty="0"/>
          </a:p>
          <a:p>
            <a:pPr lvl="1"/>
            <a:r>
              <a:rPr lang="ja-JP" altLang="en-US" dirty="0"/>
              <a:t>理由</a:t>
            </a:r>
            <a:r>
              <a:rPr lang="en-US" altLang="ja-JP" dirty="0"/>
              <a:t>2</a:t>
            </a:r>
            <a:r>
              <a:rPr lang="ja-JP" altLang="en-US" dirty="0"/>
              <a:t>：市場調査が進まず、評価対象を絞り込めなかった。</a:t>
            </a:r>
            <a:endParaRPr lang="en-US" altLang="ja-JP" dirty="0"/>
          </a:p>
          <a:p>
            <a:r>
              <a:rPr lang="ja-JP" altLang="en-US" dirty="0"/>
              <a:t>市場調査・技術評価の現状は？</a:t>
            </a:r>
            <a:endParaRPr lang="en-US" altLang="ja-JP" dirty="0"/>
          </a:p>
          <a:p>
            <a:pPr lvl="1"/>
            <a:r>
              <a:rPr lang="ja-JP" altLang="en-US" dirty="0"/>
              <a:t>具体的にダメだった／</a:t>
            </a:r>
            <a:r>
              <a:rPr lang="en-US" altLang="ja-JP" dirty="0"/>
              <a:t>OK</a:t>
            </a:r>
            <a:r>
              <a:rPr lang="ja-JP" altLang="en-US" dirty="0"/>
              <a:t>だったのは何？それはなぜ？</a:t>
            </a:r>
            <a:endParaRPr lang="en-US" altLang="ja-JP" dirty="0"/>
          </a:p>
          <a:p>
            <a:r>
              <a:rPr lang="ja-JP" altLang="en-US" dirty="0"/>
              <a:t>自己分析は？</a:t>
            </a:r>
            <a:endParaRPr lang="en-US" altLang="ja-JP" dirty="0"/>
          </a:p>
          <a:p>
            <a:pPr lvl="1"/>
            <a:r>
              <a:rPr lang="ja-JP" altLang="en-US" dirty="0"/>
              <a:t>クローズする根本的な要因はどこにある？</a:t>
            </a:r>
            <a:endParaRPr lang="en-US" altLang="ja-JP" dirty="0"/>
          </a:p>
          <a:p>
            <a:pPr lvl="1"/>
            <a:r>
              <a:rPr lang="ja-JP" altLang="en-US" dirty="0"/>
              <a:t>コンセプト実現の上で、他に検討・解決しなければならないことは何？</a:t>
            </a:r>
            <a:endParaRPr lang="en-US" altLang="ja-JP" dirty="0"/>
          </a:p>
          <a:p>
            <a:r>
              <a:rPr lang="ja-JP" altLang="en-US" dirty="0"/>
              <a:t>残件は？</a:t>
            </a:r>
            <a:endParaRPr lang="en-US" altLang="ja-JP" dirty="0"/>
          </a:p>
          <a:p>
            <a:pPr lvl="1"/>
            <a:r>
              <a:rPr lang="ja-JP" altLang="en-US" dirty="0"/>
              <a:t>研究開発テーマの資料を書き残す</a:t>
            </a:r>
            <a:endParaRPr lang="en-US" altLang="ja-JP" dirty="0"/>
          </a:p>
          <a:p>
            <a:r>
              <a:rPr lang="ja-JP" altLang="en-US" dirty="0"/>
              <a:t>今後の展望は？</a:t>
            </a:r>
            <a:endParaRPr lang="en-US" altLang="ja-JP" dirty="0"/>
          </a:p>
        </p:txBody>
      </p:sp>
      <p:sp>
        <p:nvSpPr>
          <p:cNvPr id="5" name="テキスト プレースホルダー 4">
            <a:extLst>
              <a:ext uri="{FF2B5EF4-FFF2-40B4-BE49-F238E27FC236}">
                <a16:creationId xmlns:a16="http://schemas.microsoft.com/office/drawing/2014/main" id="{9B7A8DAB-9D55-713F-C082-481F58178EBD}"/>
              </a:ext>
            </a:extLst>
          </p:cNvPr>
          <p:cNvSpPr>
            <a:spLocks noGrp="1"/>
          </p:cNvSpPr>
          <p:nvPr>
            <p:ph type="body" sz="quarter" idx="12"/>
          </p:nvPr>
        </p:nvSpPr>
        <p:spPr/>
        <p:txBody>
          <a:bodyPr/>
          <a:lstStyle/>
          <a:p>
            <a:endParaRPr kumimoji="1" lang="ja-JP" altLang="en-US" dirty="0"/>
          </a:p>
        </p:txBody>
      </p:sp>
      <p:sp>
        <p:nvSpPr>
          <p:cNvPr id="7" name="吹き出し: 四角形 6">
            <a:extLst>
              <a:ext uri="{FF2B5EF4-FFF2-40B4-BE49-F238E27FC236}">
                <a16:creationId xmlns:a16="http://schemas.microsoft.com/office/drawing/2014/main" id="{06F14227-0767-57A5-A329-B9BFCE9D362B}"/>
              </a:ext>
            </a:extLst>
          </p:cNvPr>
          <p:cNvSpPr/>
          <p:nvPr/>
        </p:nvSpPr>
        <p:spPr>
          <a:xfrm>
            <a:off x="9001125" y="665152"/>
            <a:ext cx="3097030" cy="812428"/>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どの範囲のプラントなら適用できるのか？</a:t>
            </a:r>
          </a:p>
        </p:txBody>
      </p:sp>
      <p:sp>
        <p:nvSpPr>
          <p:cNvPr id="8" name="吹き出し: 四角形 7">
            <a:extLst>
              <a:ext uri="{FF2B5EF4-FFF2-40B4-BE49-F238E27FC236}">
                <a16:creationId xmlns:a16="http://schemas.microsoft.com/office/drawing/2014/main" id="{1CB7DE49-FC72-365F-335C-A8DF619193FF}"/>
              </a:ext>
            </a:extLst>
          </p:cNvPr>
          <p:cNvSpPr/>
          <p:nvPr/>
        </p:nvSpPr>
        <p:spPr>
          <a:xfrm>
            <a:off x="9001125" y="2050817"/>
            <a:ext cx="3097030" cy="973148"/>
          </a:xfrm>
          <a:prstGeom prst="wedgeRectCallout">
            <a:avLst>
              <a:gd name="adj1" fmla="val -70965"/>
              <a:gd name="adj2" fmla="val -2735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なぜ進まなかったのか？</a:t>
            </a:r>
            <a:endParaRPr kumimoji="1" lang="en-US" altLang="ja-JP" dirty="0">
              <a:solidFill>
                <a:schemeClr val="bg1"/>
              </a:solidFill>
            </a:endParaRPr>
          </a:p>
          <a:p>
            <a:pPr algn="ctr"/>
            <a:r>
              <a:rPr kumimoji="1" lang="ja-JP" altLang="en-US" dirty="0">
                <a:solidFill>
                  <a:schemeClr val="bg1"/>
                </a:solidFill>
              </a:rPr>
              <a:t>スケジュールの問題？延期すればできるのか？</a:t>
            </a:r>
            <a:endParaRPr kumimoji="1" lang="en-US" altLang="ja-JP" dirty="0">
              <a:solidFill>
                <a:schemeClr val="bg1"/>
              </a:solidFill>
            </a:endParaRPr>
          </a:p>
        </p:txBody>
      </p:sp>
    </p:spTree>
    <p:extLst>
      <p:ext uri="{BB962C8B-B14F-4D97-AF65-F5344CB8AC3E}">
        <p14:creationId xmlns:p14="http://schemas.microsoft.com/office/powerpoint/2010/main" val="255181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887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360785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2486304"/>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2574388"/>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2"/>
            <a:ext cx="11509002" cy="93628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膜の状態などを考慮しながら薬液投入コストを最小化する。</a:t>
            </a:r>
            <a:endParaRPr lang="en-US" altLang="ja-JP" sz="2800" dirty="0"/>
          </a:p>
          <a:p>
            <a:pPr lvl="1">
              <a:defRPr/>
            </a:pPr>
            <a:r>
              <a:rPr lang="ja-JP" altLang="en-US" sz="2400" dirty="0"/>
              <a:t>再生水製造量の維持、水質基準、</a:t>
            </a:r>
            <a:r>
              <a:rPr lang="en-US" altLang="ja-JP" sz="2400" dirty="0"/>
              <a:t> RO</a:t>
            </a:r>
            <a:r>
              <a:rPr lang="ja-JP" altLang="en-US" sz="2400" dirty="0"/>
              <a:t>膜洗浄、 </a:t>
            </a:r>
            <a:r>
              <a:rPr lang="en-US" altLang="ja-JP" sz="2400" dirty="0"/>
              <a:t>RO</a:t>
            </a:r>
            <a:r>
              <a:rPr lang="ja-JP" altLang="en-US" sz="2400" dirty="0"/>
              <a:t>膜の寿命など</a:t>
            </a:r>
            <a:endParaRPr lang="en-US" altLang="ja-JP" sz="2400" dirty="0"/>
          </a:p>
        </p:txBody>
      </p:sp>
    </p:spTree>
    <p:extLst>
      <p:ext uri="{BB962C8B-B14F-4D97-AF65-F5344CB8AC3E}">
        <p14:creationId xmlns:p14="http://schemas.microsoft.com/office/powerpoint/2010/main" val="136902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845573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388344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dirty="0"/>
              <a:t>2. </a:t>
            </a:r>
            <a:r>
              <a:rPr lang="ja-JP" altLang="en-US"/>
              <a:t>研究開発の進捗状況</a:t>
            </a:r>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2132515781"/>
              </p:ext>
            </p:extLst>
          </p:nvPr>
        </p:nvGraphicFramePr>
        <p:xfrm>
          <a:off x="235527" y="2052520"/>
          <a:ext cx="11772253" cy="3463807"/>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194713">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0">
                <a:tc rowSpan="3">
                  <a:txBody>
                    <a:bodyPr/>
                    <a:lstStyle/>
                    <a:p>
                      <a:r>
                        <a:rPr kumimoji="1" lang="ja-JP" altLang="en-US" sz="170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線型よりもモデル精度が改善せず。</a:t>
                      </a:r>
                      <a:endParaRPr kumimoji="1" lang="en-US" altLang="ja-JP" sz="1700" dirty="0"/>
                    </a:p>
                  </a:txBody>
                  <a:tcPr>
                    <a:noFill/>
                  </a:tcPr>
                </a:tc>
                <a:extLst>
                  <a:ext uri="{0D108BD9-81ED-4DB2-BD59-A6C34878D82A}">
                    <a16:rowId xmlns:a16="http://schemas.microsoft.com/office/drawing/2014/main" val="3267215973"/>
                  </a:ext>
                </a:extLst>
              </a:tr>
              <a:tr h="199278">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線型よりもモデル精度が改善せず。</a:t>
                      </a:r>
                    </a:p>
                  </a:txBody>
                  <a:tcPr/>
                </a:tc>
                <a:extLst>
                  <a:ext uri="{0D108BD9-81ED-4DB2-BD59-A6C34878D82A}">
                    <a16:rowId xmlns:a16="http://schemas.microsoft.com/office/drawing/2014/main" val="150942425"/>
                  </a:ext>
                </a:extLst>
              </a:tr>
              <a:tr h="0">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33967">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560071">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BB91BDEA-5D4A-2EF4-6628-F128032BD102}"/>
              </a:ext>
            </a:extLst>
          </p:cNvPr>
          <p:cNvSpPr/>
          <p:nvPr/>
        </p:nvSpPr>
        <p:spPr>
          <a:xfrm>
            <a:off x="6338174" y="73397"/>
            <a:ext cx="5579006" cy="563006"/>
          </a:xfrm>
          <a:prstGeom prst="wedge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これを作成し、モデル精度が見込めないことを示したい</a:t>
            </a:r>
          </a:p>
        </p:txBody>
      </p:sp>
      <p:sp>
        <p:nvSpPr>
          <p:cNvPr id="9" name="吹き出し: 四角形 8">
            <a:extLst>
              <a:ext uri="{FF2B5EF4-FFF2-40B4-BE49-F238E27FC236}">
                <a16:creationId xmlns:a16="http://schemas.microsoft.com/office/drawing/2014/main" id="{D44BF377-0096-4576-A10B-1D95B43BD902}"/>
              </a:ext>
            </a:extLst>
          </p:cNvPr>
          <p:cNvSpPr/>
          <p:nvPr/>
        </p:nvSpPr>
        <p:spPr>
          <a:xfrm>
            <a:off x="8110795" y="1231597"/>
            <a:ext cx="3498028" cy="928041"/>
          </a:xfrm>
          <a:prstGeom prst="wedgeRectCallout">
            <a:avLst>
              <a:gd name="adj1" fmla="val -39762"/>
              <a:gd name="adj2" fmla="val 7833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静的より動的の方が制御性能向上。</a:t>
            </a:r>
            <a:endParaRPr kumimoji="1" lang="en-US" altLang="ja-JP" dirty="0">
              <a:solidFill>
                <a:schemeClr val="bg1"/>
              </a:solidFill>
            </a:endParaRPr>
          </a:p>
          <a:p>
            <a:pPr algn="ctr"/>
            <a:r>
              <a:rPr kumimoji="1" lang="ja-JP" altLang="en-US" dirty="0">
                <a:solidFill>
                  <a:schemeClr val="bg1"/>
                </a:solidFill>
              </a:rPr>
              <a:t>→制御性能がよいと何がうれしい</a:t>
            </a:r>
            <a:r>
              <a:rPr kumimoji="1" lang="en-US" altLang="ja-JP" dirty="0">
                <a:solidFill>
                  <a:schemeClr val="bg1"/>
                </a:solidFill>
              </a:rPr>
              <a:t>?</a:t>
            </a:r>
          </a:p>
          <a:p>
            <a:pPr algn="ctr"/>
            <a:r>
              <a:rPr kumimoji="1" lang="ja-JP" altLang="en-US" dirty="0">
                <a:solidFill>
                  <a:schemeClr val="bg1"/>
                </a:solidFill>
              </a:rPr>
              <a:t>非線形性の効果は少ない。</a:t>
            </a:r>
          </a:p>
        </p:txBody>
      </p:sp>
    </p:spTree>
    <p:extLst>
      <p:ext uri="{BB962C8B-B14F-4D97-AF65-F5344CB8AC3E}">
        <p14:creationId xmlns:p14="http://schemas.microsoft.com/office/powerpoint/2010/main" val="201821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1407795"/>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ポジティブ</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1407795"/>
            <a:ext cx="4381500" cy="461010"/>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ネガティブ</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238375"/>
            <a:ext cx="2038349" cy="16573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210050"/>
            <a:ext cx="2038349" cy="1828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238375"/>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動特性を考慮したモデリングは、一定の精度向上に期待できる。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238375"/>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最適化では学習データから離れた外挿領域での大域的な特性を活用したいが、本技術ではデータ近傍の局所的領域の精度しか信用できない、あるいは、運転可能領域を網羅したデータを得るのはハードルが高い。</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210050"/>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210050"/>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問題に応じて、プログラムをちゃんと書かないと動かない（目的関数や中間変数）</a:t>
            </a:r>
            <a:endParaRPr lang="en-US" altLang="ja-JP" sz="2000" dirty="0"/>
          </a:p>
          <a:p>
            <a:pPr>
              <a:defRPr/>
            </a:pPr>
            <a:r>
              <a:rPr lang="ja-JP" altLang="en-US" sz="2000" dirty="0"/>
              <a:t>モデルが重い場合は、評価回数を削減する技術（応答局面法等）を別途併用する必要がある。</a:t>
            </a:r>
            <a:endParaRPr lang="en-US" altLang="ja-JP" sz="2000" dirty="0"/>
          </a:p>
        </p:txBody>
      </p:sp>
    </p:spTree>
    <p:extLst>
      <p:ext uri="{BB962C8B-B14F-4D97-AF65-F5344CB8AC3E}">
        <p14:creationId xmlns:p14="http://schemas.microsoft.com/office/powerpoint/2010/main" val="45143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テーマをクローズする理由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技術評価：既存市場でのモデリング工数の削減に至るほど、モデリング精度が目標に達しなかった。</a:t>
            </a:r>
            <a:endParaRPr lang="en-US" altLang="ja-JP" sz="2000" dirty="0"/>
          </a:p>
          <a:p>
            <a:pPr>
              <a:defRPr/>
            </a:pPr>
            <a:r>
              <a:rPr lang="ja-JP" altLang="en-US" sz="2000" dirty="0"/>
              <a:t>市場調査：</a:t>
            </a:r>
            <a:r>
              <a:rPr lang="en-US" altLang="ja-JP" sz="2000" dirty="0"/>
              <a:t>LR1</a:t>
            </a:r>
            <a:r>
              <a:rPr lang="ja-JP" altLang="en-US" sz="2000" dirty="0"/>
              <a:t>以降、進んでいない。</a:t>
            </a:r>
            <a:endParaRPr lang="en-US" altLang="ja-JP" sz="2000" dirty="0"/>
          </a:p>
          <a:p>
            <a:pPr>
              <a:defRPr/>
            </a:pPr>
            <a:r>
              <a:rPr lang="ja-JP" altLang="en-US" sz="2000" dirty="0"/>
              <a:t>別活動：他候補の適用可能性も検討したが、品質に直結するデータが未取得なため、断念した。</a:t>
            </a:r>
            <a:endParaRPr lang="en-US" altLang="ja-JP" sz="2000" dirty="0"/>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6096000" y="6347693"/>
            <a:ext cx="5911781" cy="888450"/>
          </a:xfrm>
          <a:prstGeom prst="wedgeRectCallout">
            <a:avLst>
              <a:gd name="adj1" fmla="val -39308"/>
              <a:gd name="adj2" fmla="val -7329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11" name="吹き出し: 四角形 10">
            <a:extLst>
              <a:ext uri="{FF2B5EF4-FFF2-40B4-BE49-F238E27FC236}">
                <a16:creationId xmlns:a16="http://schemas.microsoft.com/office/drawing/2014/main" id="{2DCA3BE7-4278-4038-92FE-59CEBA137DFF}"/>
              </a:ext>
            </a:extLst>
          </p:cNvPr>
          <p:cNvSpPr/>
          <p:nvPr/>
        </p:nvSpPr>
        <p:spPr>
          <a:xfrm>
            <a:off x="-706504" y="6336925"/>
            <a:ext cx="6423159" cy="899217"/>
          </a:xfrm>
          <a:prstGeom prst="wedgeRectCallout">
            <a:avLst>
              <a:gd name="adj1" fmla="val 25869"/>
              <a:gd name="adj2" fmla="val -7662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BTG</a:t>
            </a:r>
            <a:r>
              <a:rPr kumimoji="1" lang="ja-JP" altLang="en-US" dirty="0">
                <a:solidFill>
                  <a:schemeClr val="tx1"/>
                </a:solidFill>
              </a:rPr>
              <a:t>ではコンサル部でできているが、成果報酬は取れていない。このテーマで技術だけ更新しても、同じ状況になる可能性がある。</a:t>
            </a:r>
            <a:r>
              <a:rPr kumimoji="1" lang="en-US" altLang="ja-JP" dirty="0">
                <a:solidFill>
                  <a:schemeClr val="tx1"/>
                </a:solidFill>
              </a:rPr>
              <a:t>(</a:t>
            </a:r>
            <a:r>
              <a:rPr kumimoji="1" lang="ja-JP" altLang="en-US" dirty="0">
                <a:solidFill>
                  <a:schemeClr val="tx1"/>
                </a:solidFill>
              </a:rPr>
              <a:t>別スライドで、ビジネスの現状とか将来の展望とかとして入れる</a:t>
            </a:r>
            <a:r>
              <a:rPr kumimoji="1" lang="en-US" altLang="ja-JP" dirty="0">
                <a:solidFill>
                  <a:schemeClr val="tx1"/>
                </a:solidFill>
              </a:rPr>
              <a:t>)</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25845D67-93B9-15B1-226A-C6F098EB8E0B}"/>
              </a:ext>
            </a:extLst>
          </p:cNvPr>
          <p:cNvSpPr/>
          <p:nvPr/>
        </p:nvSpPr>
        <p:spPr>
          <a:xfrm>
            <a:off x="180976" y="2942929"/>
            <a:ext cx="2038349" cy="12451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a:p>
            <a:pPr algn="ctr"/>
            <a:r>
              <a:rPr kumimoji="1" lang="ja-JP" altLang="en-US" sz="2000" dirty="0">
                <a:solidFill>
                  <a:schemeClr val="bg1"/>
                </a:solidFill>
              </a:rPr>
              <a:t>紙パ／下水</a:t>
            </a:r>
          </a:p>
        </p:txBody>
      </p:sp>
      <p:sp>
        <p:nvSpPr>
          <p:cNvPr id="12" name="正方形/長方形 11">
            <a:extLst>
              <a:ext uri="{FF2B5EF4-FFF2-40B4-BE49-F238E27FC236}">
                <a16:creationId xmlns:a16="http://schemas.microsoft.com/office/drawing/2014/main" id="{B008773F-B624-1DDD-4E57-7F2C3E5862C6}"/>
              </a:ext>
            </a:extLst>
          </p:cNvPr>
          <p:cNvSpPr/>
          <p:nvPr/>
        </p:nvSpPr>
        <p:spPr>
          <a:xfrm>
            <a:off x="180976" y="4437448"/>
            <a:ext cx="2038349" cy="13740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a:p>
            <a:pPr algn="ctr"/>
            <a:r>
              <a:rPr kumimoji="1" lang="ja-JP" altLang="en-US" sz="2000" dirty="0">
                <a:solidFill>
                  <a:schemeClr val="bg1"/>
                </a:solidFill>
              </a:rPr>
              <a:t>再生水</a:t>
            </a:r>
            <a:r>
              <a:rPr kumimoji="1" lang="en-US" altLang="ja-JP" sz="2000" dirty="0">
                <a:solidFill>
                  <a:schemeClr val="bg1"/>
                </a:solidFill>
              </a:rPr>
              <a:t>RO</a:t>
            </a:r>
            <a:r>
              <a:rPr kumimoji="1" lang="ja-JP" altLang="en-US" sz="2000" dirty="0">
                <a:solidFill>
                  <a:schemeClr val="bg1"/>
                </a:solidFill>
              </a:rPr>
              <a:t>／</a:t>
            </a:r>
            <a:endParaRPr kumimoji="1" lang="en-US" altLang="ja-JP" sz="2000" dirty="0">
              <a:solidFill>
                <a:schemeClr val="bg1"/>
              </a:solidFill>
            </a:endParaRPr>
          </a:p>
          <a:p>
            <a:pPr algn="ctr"/>
            <a:r>
              <a:rPr kumimoji="1" lang="ja-JP" altLang="en-US" sz="2000" dirty="0">
                <a:solidFill>
                  <a:schemeClr val="bg1"/>
                </a:solidFill>
              </a:rPr>
              <a:t>ケミカルリサイクル</a:t>
            </a: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554655" y="2343564"/>
            <a:ext cx="2701924" cy="461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品質に直結するデータ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3227388" y="3334692"/>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3080911" y="4809932"/>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2505075" y="5271597"/>
            <a:ext cx="2801085" cy="400110"/>
          </a:xfrm>
          <a:prstGeom prst="rect">
            <a:avLst/>
          </a:prstGeom>
          <a:noFill/>
        </p:spPr>
        <p:txBody>
          <a:bodyPr wrap="square" rtlCol="0">
            <a:spAutoFit/>
          </a:bodyPr>
          <a:lstStyle/>
          <a:p>
            <a:pPr algn="ctr"/>
            <a:r>
              <a:rPr kumimoji="1" lang="ja-JP" altLang="en-US" sz="2000" dirty="0"/>
              <a:t>全データ駆動には不向き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5475355" y="2337431"/>
            <a:ext cx="4355634" cy="475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5453480" y="3258350"/>
            <a:ext cx="4249319" cy="707886"/>
          </a:xfrm>
          <a:prstGeom prst="rect">
            <a:avLst/>
          </a:prstGeom>
          <a:noFill/>
        </p:spPr>
        <p:txBody>
          <a:bodyPr wrap="square" rtlCol="0">
            <a:spAutoFit/>
          </a:bodyPr>
          <a:lstStyle/>
          <a:p>
            <a:pPr algn="ctr"/>
            <a:r>
              <a:rPr kumimoji="1" lang="ja-JP" altLang="en-US" sz="2000" b="1" dirty="0">
                <a:solidFill>
                  <a:schemeClr val="accent6">
                    <a:lumMod val="40000"/>
                    <a:lumOff val="60000"/>
                  </a:schemeClr>
                </a:solidFill>
              </a:rPr>
              <a:t>従来のデータ駆動である程度の精度まで到達するが、更なる向上にはベター</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9830989" y="3192704"/>
            <a:ext cx="3286921" cy="797852"/>
          </a:xfrm>
          <a:prstGeom prst="wedgeRectCallout">
            <a:avLst>
              <a:gd name="adj1" fmla="val -66539"/>
              <a:gd name="adj2" fmla="val 10042"/>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本テーマはこれをデータ駆動だけで置換できるか？の挑戦であった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6533328" y="4809932"/>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9830989" y="4673800"/>
            <a:ext cx="2361012" cy="797852"/>
          </a:xfrm>
          <a:prstGeom prst="wedgeRectCallout">
            <a:avLst>
              <a:gd name="adj1" fmla="val -66539"/>
              <a:gd name="adj2" fmla="val 10042"/>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Tree>
    <p:extLst>
      <p:ext uri="{BB962C8B-B14F-4D97-AF65-F5344CB8AC3E}">
        <p14:creationId xmlns:p14="http://schemas.microsoft.com/office/powerpoint/2010/main" val="338759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テーマをクローズする理由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5" name="吹き出し: 四角形 4">
            <a:extLst>
              <a:ext uri="{FF2B5EF4-FFF2-40B4-BE49-F238E27FC236}">
                <a16:creationId xmlns:a16="http://schemas.microsoft.com/office/drawing/2014/main" id="{F11BD20E-A74C-3F24-7166-4840CCB512CE}"/>
              </a:ext>
            </a:extLst>
          </p:cNvPr>
          <p:cNvSpPr/>
          <p:nvPr/>
        </p:nvSpPr>
        <p:spPr>
          <a:xfrm>
            <a:off x="5943600" y="73397"/>
            <a:ext cx="5973580" cy="563006"/>
          </a:xfrm>
          <a:prstGeom prst="wedge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クローズ要因として、技術開発以外にあるなら、ここで説明する。</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技術</a:t>
            </a:r>
            <a:endParaRPr lang="en-US" altLang="ja-JP" sz="2800" dirty="0"/>
          </a:p>
          <a:p>
            <a:pPr>
              <a:defRPr/>
            </a:pPr>
            <a:endParaRPr lang="en-US" altLang="ja-JP" sz="2800" dirty="0"/>
          </a:p>
          <a:p>
            <a:pPr>
              <a:defRPr/>
            </a:pPr>
            <a:r>
              <a:rPr lang="ja-JP" altLang="en-US" sz="2800" dirty="0"/>
              <a:t>市場・ビジネス</a:t>
            </a:r>
            <a:endParaRPr lang="en-US" altLang="ja-JP" sz="2800" dirty="0"/>
          </a:p>
          <a:p>
            <a:pPr lvl="1">
              <a:defRPr/>
            </a:pPr>
            <a:r>
              <a:rPr lang="ja-JP" altLang="en-US" sz="2400" dirty="0"/>
              <a:t>紙パ・下水市場において、精度向上によるモデル作成工数の削減や最適化効果の改善を狙っていたが、導入が進んでいない。</a:t>
            </a:r>
            <a:endParaRPr lang="en-US" altLang="ja-JP" sz="2400" dirty="0"/>
          </a:p>
          <a:p>
            <a:pPr lvl="2">
              <a:defRPr/>
            </a:pPr>
            <a:r>
              <a:rPr lang="ja-JP" altLang="en-US" sz="2000" dirty="0"/>
              <a:t>にわたまじゃないのというコメントはありうる</a:t>
            </a:r>
            <a:endParaRPr lang="en-US" altLang="ja-JP" sz="2000" dirty="0"/>
          </a:p>
          <a:p>
            <a:pPr lvl="1">
              <a:defRPr/>
            </a:pPr>
            <a:r>
              <a:rPr lang="ja-JP" altLang="en-US" sz="2400" dirty="0"/>
              <a:t>動特性・非線形性を必要とするプロセスに関する市場調査を行い適用先を広げることを意図していたが、</a:t>
            </a:r>
            <a:r>
              <a:rPr lang="en-US" altLang="ja-JP" sz="2400" dirty="0"/>
              <a:t>LR1</a:t>
            </a:r>
            <a:r>
              <a:rPr lang="ja-JP" altLang="en-US" sz="2400" dirty="0"/>
              <a:t>以降進んでいない。</a:t>
            </a:r>
            <a:endParaRPr lang="en-US" altLang="ja-JP" sz="2000" dirty="0"/>
          </a:p>
          <a:p>
            <a:pPr lvl="2">
              <a:defRPr/>
            </a:pPr>
            <a:r>
              <a:rPr lang="ja-JP" altLang="en-US" sz="2000" dirty="0"/>
              <a:t>これだけだと、やればいいだけなので、クローズする理由にはなっていないが</a:t>
            </a:r>
            <a:r>
              <a:rPr lang="en-US" altLang="ja-JP" sz="2000" dirty="0"/>
              <a:t>……</a:t>
            </a:r>
          </a:p>
          <a:p>
            <a:pPr lvl="1">
              <a:defRPr/>
            </a:pPr>
            <a:r>
              <a:rPr lang="ja-JP" altLang="en-US" sz="2400" dirty="0"/>
              <a:t>再生水 </a:t>
            </a:r>
            <a:r>
              <a:rPr lang="en-US" altLang="ja-JP" sz="2400" dirty="0"/>
              <a:t>(RO</a:t>
            </a:r>
            <a:r>
              <a:rPr lang="ja-JP" altLang="en-US" sz="2400" dirty="0"/>
              <a:t>膜</a:t>
            </a:r>
            <a:r>
              <a:rPr lang="en-US" altLang="ja-JP" sz="2400" dirty="0"/>
              <a:t>)</a:t>
            </a:r>
            <a:r>
              <a:rPr lang="ja-JP" altLang="en-US" sz="2400" dirty="0"/>
              <a:t>、リサイクル化学 </a:t>
            </a:r>
            <a:r>
              <a:rPr lang="en-US" altLang="ja-JP" sz="2400" dirty="0"/>
              <a:t>(</a:t>
            </a:r>
            <a:r>
              <a:rPr lang="ja-JP" altLang="en-US" sz="2400" dirty="0"/>
              <a:t>プラスチック解重合</a:t>
            </a:r>
            <a:r>
              <a:rPr lang="en-US" altLang="ja-JP" sz="2400" dirty="0"/>
              <a:t>) </a:t>
            </a:r>
            <a:r>
              <a:rPr lang="ja-JP" altLang="en-US" sz="2400" dirty="0"/>
              <a:t>などで取り組んでいるモデルは、モデル化対象に直結するデータが測定不能など、物理化学的な知見に基づく補助が必須で、データ駆動型のみでモデル化できるみこみがなさそう。</a:t>
            </a:r>
            <a:endParaRPr lang="en-US" altLang="ja-JP" sz="2400" dirty="0"/>
          </a:p>
          <a:p>
            <a:pPr lvl="2">
              <a:defRPr/>
            </a:pPr>
            <a:r>
              <a:rPr lang="ja-JP" altLang="en-US" sz="2000" dirty="0"/>
              <a:t>開発技術に見込みがありそうであれば利用するつもりだったが、</a:t>
            </a:r>
            <a:r>
              <a:rPr lang="en-US" altLang="ja-JP" sz="2000" dirty="0"/>
              <a:t>…</a:t>
            </a:r>
          </a:p>
        </p:txBody>
      </p:sp>
      <p:sp>
        <p:nvSpPr>
          <p:cNvPr id="6" name="吹き出し: 四角形 5">
            <a:extLst>
              <a:ext uri="{FF2B5EF4-FFF2-40B4-BE49-F238E27FC236}">
                <a16:creationId xmlns:a16="http://schemas.microsoft.com/office/drawing/2014/main" id="{2E558E81-F7AF-44DA-A87C-733A68E50BD1}"/>
              </a:ext>
            </a:extLst>
          </p:cNvPr>
          <p:cNvSpPr/>
          <p:nvPr/>
        </p:nvSpPr>
        <p:spPr>
          <a:xfrm>
            <a:off x="9665791" y="2779428"/>
            <a:ext cx="2121923" cy="962594"/>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2</a:t>
            </a:r>
            <a:r>
              <a:rPr kumimoji="1" lang="ja-JP" altLang="en-US" dirty="0">
                <a:solidFill>
                  <a:schemeClr val="tx1"/>
                </a:solidFill>
              </a:rPr>
              <a:t>軸の図と照らし合わせて説明するのが分かりやすい</a:t>
            </a:r>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8356600" y="5787356"/>
            <a:ext cx="3836423" cy="1049055"/>
          </a:xfrm>
          <a:prstGeom prst="wedgeRect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10" name="吹き出し: 四角形 9">
            <a:extLst>
              <a:ext uri="{FF2B5EF4-FFF2-40B4-BE49-F238E27FC236}">
                <a16:creationId xmlns:a16="http://schemas.microsoft.com/office/drawing/2014/main" id="{CB10CE66-F9F5-42AF-87DE-298740CCDE85}"/>
              </a:ext>
            </a:extLst>
          </p:cNvPr>
          <p:cNvSpPr/>
          <p:nvPr/>
        </p:nvSpPr>
        <p:spPr>
          <a:xfrm>
            <a:off x="2927349" y="950094"/>
            <a:ext cx="3917951" cy="1386706"/>
          </a:xfrm>
          <a:prstGeom prst="wedgeRectCallout">
            <a:avLst>
              <a:gd name="adj1" fmla="val -33800"/>
              <a:gd name="adj2" fmla="val 7323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このテーマの技術で</a:t>
            </a:r>
            <a:r>
              <a:rPr kumimoji="1" lang="en-US" altLang="ja-JP" dirty="0">
                <a:solidFill>
                  <a:schemeClr val="tx1"/>
                </a:solidFill>
              </a:rPr>
              <a:t>H</a:t>
            </a:r>
            <a:r>
              <a:rPr kumimoji="1" lang="ja-JP" altLang="en-US" dirty="0">
                <a:solidFill>
                  <a:schemeClr val="tx1"/>
                </a:solidFill>
              </a:rPr>
              <a:t>ファクターなどの物理的なモデルを代替したかった。</a:t>
            </a:r>
            <a:endParaRPr kumimoji="1" lang="en-US" altLang="ja-JP" dirty="0">
              <a:solidFill>
                <a:schemeClr val="tx1"/>
              </a:solidFill>
            </a:endParaRPr>
          </a:p>
          <a:p>
            <a:pPr algn="ctr"/>
            <a:r>
              <a:rPr kumimoji="1" lang="en-US" altLang="ja-JP" dirty="0">
                <a:solidFill>
                  <a:schemeClr val="tx1"/>
                </a:solidFill>
              </a:rPr>
              <a:t>RO/</a:t>
            </a:r>
            <a:r>
              <a:rPr kumimoji="1" lang="ja-JP" altLang="en-US" dirty="0">
                <a:solidFill>
                  <a:schemeClr val="tx1"/>
                </a:solidFill>
              </a:rPr>
              <a:t>解重合はそもそもデータがないので、仮によい技術ができても適用できない。</a:t>
            </a:r>
            <a:endParaRPr kumimoji="1" lang="en-US" altLang="ja-JP" dirty="0">
              <a:solidFill>
                <a:schemeClr val="tx1"/>
              </a:solidFill>
            </a:endParaRPr>
          </a:p>
          <a:p>
            <a:pPr algn="ctr"/>
            <a:r>
              <a:rPr kumimoji="1" lang="en-US" altLang="ja-JP" dirty="0">
                <a:solidFill>
                  <a:schemeClr val="tx1"/>
                </a:solidFill>
              </a:rPr>
              <a:t>(</a:t>
            </a:r>
            <a:r>
              <a:rPr kumimoji="1" lang="ja-JP" altLang="en-US" dirty="0">
                <a:solidFill>
                  <a:schemeClr val="tx1"/>
                </a:solidFill>
              </a:rPr>
              <a:t>このあたりもわかりやすい軸で図示したい</a:t>
            </a:r>
            <a:r>
              <a:rPr kumimoji="1" lang="en-US" altLang="ja-JP" dirty="0">
                <a:solidFill>
                  <a:schemeClr val="tx1"/>
                </a:solidFill>
              </a:rPr>
              <a:t>)</a:t>
            </a:r>
            <a:endParaRPr kumimoji="1" lang="ja-JP" altLang="en-US" dirty="0">
              <a:solidFill>
                <a:schemeClr val="tx1"/>
              </a:solidFill>
            </a:endParaRPr>
          </a:p>
        </p:txBody>
      </p:sp>
      <p:sp>
        <p:nvSpPr>
          <p:cNvPr id="11" name="吹き出し: 四角形 10">
            <a:extLst>
              <a:ext uri="{FF2B5EF4-FFF2-40B4-BE49-F238E27FC236}">
                <a16:creationId xmlns:a16="http://schemas.microsoft.com/office/drawing/2014/main" id="{2DCA3BE7-4278-4038-92FE-59CEBA137DFF}"/>
              </a:ext>
            </a:extLst>
          </p:cNvPr>
          <p:cNvSpPr/>
          <p:nvPr/>
        </p:nvSpPr>
        <p:spPr>
          <a:xfrm>
            <a:off x="7690872" y="852403"/>
            <a:ext cx="3917951" cy="1386706"/>
          </a:xfrm>
          <a:prstGeom prst="wedgeRectCallout">
            <a:avLst>
              <a:gd name="adj1" fmla="val -47090"/>
              <a:gd name="adj2" fmla="val 7873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BTG</a:t>
            </a:r>
            <a:r>
              <a:rPr kumimoji="1" lang="ja-JP" altLang="en-US" dirty="0">
                <a:solidFill>
                  <a:schemeClr val="tx1"/>
                </a:solidFill>
              </a:rPr>
              <a:t>ではコンサル部でできているが、成果報酬は取れていない。このテーマで技術だけ更新しても、同じ状況になる可能性がある。</a:t>
            </a:r>
            <a:r>
              <a:rPr kumimoji="1" lang="en-US" altLang="ja-JP" dirty="0">
                <a:solidFill>
                  <a:schemeClr val="tx1"/>
                </a:solidFill>
              </a:rPr>
              <a:t>(</a:t>
            </a:r>
            <a:r>
              <a:rPr kumimoji="1" lang="ja-JP" altLang="en-US" dirty="0">
                <a:solidFill>
                  <a:schemeClr val="tx1"/>
                </a:solidFill>
              </a:rPr>
              <a:t>別スライドで、ビジネスの現状とか将来の展望とかとして入れる</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1423436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A4B98-340C-42CA-A745-F179E2F30500}"/>
              </a:ext>
            </a:extLst>
          </p:cNvPr>
          <p:cNvSpPr>
            <a:spLocks noGrp="1"/>
          </p:cNvSpPr>
          <p:nvPr>
            <p:ph type="title"/>
          </p:nvPr>
        </p:nvSpPr>
        <p:spPr/>
        <p:txBody>
          <a:bodyPr/>
          <a:lstStyle/>
          <a:p>
            <a:r>
              <a:rPr kumimoji="1" lang="ja-JP" altLang="en-US" dirty="0"/>
              <a:t>得られた成果</a:t>
            </a:r>
          </a:p>
        </p:txBody>
      </p:sp>
      <p:sp>
        <p:nvSpPr>
          <p:cNvPr id="3" name="スライド番号プレースホルダー 2">
            <a:extLst>
              <a:ext uri="{FF2B5EF4-FFF2-40B4-BE49-F238E27FC236}">
                <a16:creationId xmlns:a16="http://schemas.microsoft.com/office/drawing/2014/main" id="{10AD59FA-44D7-4E1D-916B-0142D48BE900}"/>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6934A36-E3BE-4CA8-8266-EB42FFBDC186}"/>
              </a:ext>
            </a:extLst>
          </p:cNvPr>
          <p:cNvSpPr>
            <a:spLocks noGrp="1"/>
          </p:cNvSpPr>
          <p:nvPr>
            <p:ph type="body" sz="quarter" idx="11"/>
          </p:nvPr>
        </p:nvSpPr>
        <p:spPr/>
        <p:txBody>
          <a:bodyPr/>
          <a:lstStyle/>
          <a:p>
            <a:r>
              <a:rPr kumimoji="1" lang="ja-JP" altLang="en-US" dirty="0"/>
              <a:t>モデリング技術</a:t>
            </a:r>
            <a:endParaRPr lang="en-US" altLang="ja-JP" dirty="0"/>
          </a:p>
          <a:p>
            <a:pPr lvl="1"/>
            <a:r>
              <a:rPr lang="ja-JP" altLang="en-US" dirty="0"/>
              <a:t>実装</a:t>
            </a:r>
            <a:r>
              <a:rPr kumimoji="1" lang="ja-JP" altLang="en-US" dirty="0"/>
              <a:t>した非線形・動特性対応のモデリング機能</a:t>
            </a:r>
            <a:endParaRPr kumimoji="1" lang="en-US" altLang="ja-JP" dirty="0"/>
          </a:p>
          <a:p>
            <a:pPr lvl="1"/>
            <a:r>
              <a:rPr kumimoji="1" lang="ja-JP" altLang="en-US" dirty="0"/>
              <a:t>利用の指針的なもの </a:t>
            </a:r>
            <a:r>
              <a:rPr kumimoji="1" lang="en-US" altLang="ja-JP" dirty="0"/>
              <a:t>(?)</a:t>
            </a:r>
          </a:p>
          <a:p>
            <a:r>
              <a:rPr lang="ja-JP" altLang="en-US" dirty="0"/>
              <a:t>最適化技術</a:t>
            </a:r>
            <a:endParaRPr lang="en-US" altLang="ja-JP" dirty="0"/>
          </a:p>
          <a:p>
            <a:r>
              <a:rPr kumimoji="1" lang="ja-JP" altLang="en-US" dirty="0"/>
              <a:t>提案知財リスト</a:t>
            </a:r>
            <a:endParaRPr kumimoji="1" lang="en-US" altLang="ja-JP" dirty="0"/>
          </a:p>
          <a:p>
            <a:pPr lvl="1"/>
            <a:r>
              <a:rPr lang="ja-JP" altLang="en-US" dirty="0"/>
              <a:t>特許ビジュアライゼーションのもの</a:t>
            </a:r>
            <a:endParaRPr lang="en-US" altLang="ja-JP" dirty="0"/>
          </a:p>
          <a:p>
            <a:pPr lvl="1"/>
            <a:r>
              <a:rPr kumimoji="1" lang="ja-JP" altLang="en-US" dirty="0"/>
              <a:t>鵜飼さんの</a:t>
            </a:r>
            <a:endParaRPr kumimoji="1" lang="en-US" altLang="ja-JP" dirty="0"/>
          </a:p>
          <a:p>
            <a:endParaRPr kumimoji="1" lang="en-US" altLang="ja-JP" dirty="0"/>
          </a:p>
          <a:p>
            <a:r>
              <a:rPr lang="en-US" altLang="ja-JP" dirty="0"/>
              <a:t>TODO</a:t>
            </a:r>
            <a:endParaRPr kumimoji="1" lang="en-US" altLang="ja-JP" dirty="0"/>
          </a:p>
          <a:p>
            <a:pPr lvl="1"/>
            <a:r>
              <a:rPr lang="ja-JP" altLang="en-US" dirty="0"/>
              <a:t>研究報告書</a:t>
            </a:r>
            <a:endParaRPr kumimoji="1" lang="ja-JP" altLang="en-US" dirty="0"/>
          </a:p>
        </p:txBody>
      </p:sp>
    </p:spTree>
    <p:extLst>
      <p:ext uri="{BB962C8B-B14F-4D97-AF65-F5344CB8AC3E}">
        <p14:creationId xmlns:p14="http://schemas.microsoft.com/office/powerpoint/2010/main" val="71491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dirty="0"/>
              <a:t>テーマの概要</a:t>
            </a:r>
            <a:endParaRPr kumimoji="1" lang="en-US" altLang="ja-JP" dirty="0"/>
          </a:p>
          <a:p>
            <a:r>
              <a:rPr lang="ja-JP" altLang="en-US" dirty="0"/>
              <a:t>取り組んだ課題と技術候補</a:t>
            </a:r>
            <a:endParaRPr lang="en-US" altLang="ja-JP" dirty="0"/>
          </a:p>
          <a:p>
            <a:r>
              <a:rPr kumimoji="1" lang="ja-JP" altLang="en-US" dirty="0"/>
              <a:t>技術検証結果</a:t>
            </a:r>
            <a:endParaRPr kumimoji="1" lang="en-US" altLang="ja-JP" dirty="0"/>
          </a:p>
          <a:p>
            <a:r>
              <a:rPr lang="ja-JP" altLang="en-US" dirty="0"/>
              <a:t>クローズを判断した理由</a:t>
            </a:r>
            <a:endParaRPr lang="en-US" altLang="ja-JP" dirty="0"/>
          </a:p>
          <a:p>
            <a:r>
              <a:rPr lang="ja-JP" altLang="en-US" dirty="0"/>
              <a:t>得られた成果</a:t>
            </a:r>
            <a:endParaRPr lang="en-US" altLang="ja-JP" dirty="0"/>
          </a:p>
          <a:p>
            <a:r>
              <a:rPr lang="ja-JP" altLang="en-US" dirty="0"/>
              <a:t>今後の方針</a:t>
            </a:r>
            <a:endParaRPr lang="en-US" altLang="ja-JP" dirty="0"/>
          </a:p>
          <a:p>
            <a:r>
              <a:rPr kumimoji="1" lang="ja-JP" altLang="en-US" dirty="0"/>
              <a:t>リソースまとめ</a:t>
            </a:r>
          </a:p>
        </p:txBody>
      </p:sp>
    </p:spTree>
    <p:extLst>
      <p:ext uri="{BB962C8B-B14F-4D97-AF65-F5344CB8AC3E}">
        <p14:creationId xmlns:p14="http://schemas.microsoft.com/office/powerpoint/2010/main" val="2578933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10B4D2-8695-48A0-88A6-DDD7FF056DA3}"/>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3AF66279-5412-4456-B824-A700757B32B3}"/>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C2B1EEDA-7A93-442B-85D4-D71F36131F4F}"/>
              </a:ext>
            </a:extLst>
          </p:cNvPr>
          <p:cNvSpPr>
            <a:spLocks noGrp="1"/>
          </p:cNvSpPr>
          <p:nvPr>
            <p:ph type="body" sz="quarter" idx="11"/>
          </p:nvPr>
        </p:nvSpPr>
        <p:spPr/>
        <p:txBody>
          <a:bodyPr/>
          <a:lstStyle/>
          <a:p>
            <a:r>
              <a:rPr kumimoji="1" lang="ja-JP" altLang="en-US" dirty="0"/>
              <a:t>工数、経費、設備</a:t>
            </a:r>
          </a:p>
        </p:txBody>
      </p:sp>
    </p:spTree>
    <p:extLst>
      <p:ext uri="{BB962C8B-B14F-4D97-AF65-F5344CB8AC3E}">
        <p14:creationId xmlns:p14="http://schemas.microsoft.com/office/powerpoint/2010/main" val="412400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最適化技術</a:t>
            </a:r>
            <a:endParaRPr lang="en-US" altLang="ja-JP" sz="2800" dirty="0"/>
          </a:p>
          <a:p>
            <a:pPr>
              <a:defRPr/>
            </a:pPr>
            <a:r>
              <a:rPr lang="ja-JP" altLang="en-US" sz="2800" dirty="0"/>
              <a:t>モデリング技術</a:t>
            </a:r>
            <a:endParaRPr lang="en-US" altLang="ja-JP" sz="2800" dirty="0"/>
          </a:p>
          <a:p>
            <a:pPr lvl="1">
              <a:defRPr/>
            </a:pPr>
            <a:r>
              <a:rPr lang="ja-JP" altLang="en-US" sz="2400" dirty="0"/>
              <a:t>基本的には積んでおく</a:t>
            </a:r>
            <a:r>
              <a:rPr lang="en-US" altLang="ja-JP" sz="2400" dirty="0"/>
              <a:t> (?)</a:t>
            </a:r>
          </a:p>
          <a:p>
            <a:pPr>
              <a:defRPr/>
            </a:pPr>
            <a:r>
              <a:rPr lang="en-US" altLang="ja-JP" sz="2800" dirty="0"/>
              <a:t>Gr</a:t>
            </a:r>
            <a:r>
              <a:rPr lang="ja-JP" altLang="en-US" sz="2800" dirty="0"/>
              <a:t>としては、未来シナリオをベースに新規技術・新規市場開発を検討し、</a:t>
            </a:r>
            <a:r>
              <a:rPr lang="en-US" altLang="ja-JP" sz="2800" dirty="0"/>
              <a:t>FY24</a:t>
            </a:r>
            <a:r>
              <a:rPr lang="ja-JP" altLang="en-US" sz="2800" dirty="0"/>
              <a:t>上期に新テーマを立ち上げる。</a:t>
            </a:r>
            <a:endParaRPr lang="en-US" altLang="ja-JP" sz="2800" dirty="0"/>
          </a:p>
          <a:p>
            <a:pPr lvl="1">
              <a:defRPr/>
            </a:pPr>
            <a:endParaRPr lang="en-US" altLang="ja-JP" sz="2400" dirty="0"/>
          </a:p>
        </p:txBody>
      </p:sp>
    </p:spTree>
    <p:extLst>
      <p:ext uri="{BB962C8B-B14F-4D97-AF65-F5344CB8AC3E}">
        <p14:creationId xmlns:p14="http://schemas.microsoft.com/office/powerpoint/2010/main" val="125577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32</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lang="ja-JP" altLang="en-US" dirty="0"/>
              <a:t>テーマの概要と事業コンセプトの再確認</a:t>
            </a:r>
          </a:p>
        </p:txBody>
      </p:sp>
    </p:spTree>
    <p:extLst>
      <p:ext uri="{BB962C8B-B14F-4D97-AF65-F5344CB8AC3E}">
        <p14:creationId xmlns:p14="http://schemas.microsoft.com/office/powerpoint/2010/main" val="3100698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46</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lang="ja-JP" altLang="en-US"/>
              <a:t>テーマの概要と事業コンセプトの再確認</a:t>
            </a:r>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54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49C6B-90CD-468A-8F80-88593BD332D5}"/>
              </a:ext>
            </a:extLst>
          </p:cNvPr>
          <p:cNvSpPr>
            <a:spLocks noGrp="1"/>
          </p:cNvSpPr>
          <p:nvPr>
            <p:ph type="title"/>
          </p:nvPr>
        </p:nvSpPr>
        <p:spPr/>
        <p:txBody>
          <a:bodyPr/>
          <a:lstStyle/>
          <a:p>
            <a:r>
              <a:rPr kumimoji="1" lang="ja-JP" altLang="en-US" dirty="0"/>
              <a:t>検証対象の技術</a:t>
            </a:r>
          </a:p>
        </p:txBody>
      </p:sp>
      <p:sp>
        <p:nvSpPr>
          <p:cNvPr id="3" name="スライド番号プレースホルダー 2">
            <a:extLst>
              <a:ext uri="{FF2B5EF4-FFF2-40B4-BE49-F238E27FC236}">
                <a16:creationId xmlns:a16="http://schemas.microsoft.com/office/drawing/2014/main" id="{93AD35A0-4F7A-4055-A81B-F33BC6515C1E}"/>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9B8CB8A-57AA-4CBD-BB72-0D8C8EAB1F1B}"/>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53624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552972"/>
          </a:xfrm>
        </p:spPr>
        <p:txBody>
          <a:bodyPr/>
          <a:lstStyle/>
          <a:p>
            <a:r>
              <a:rPr lang="en-US" altLang="ja-JP" dirty="0"/>
              <a:t>3.</a:t>
            </a:r>
            <a:r>
              <a:rPr lang="ja-JP" altLang="en-US"/>
              <a:t>研究開発プロジェクトのマネジメント</a:t>
            </a:r>
          </a:p>
          <a:p>
            <a:endParaRPr kumimoji="1" lang="ja-JP" altLang="en-US"/>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tc>
                <a:tc>
                  <a:txBody>
                    <a:bodyPr/>
                    <a:lstStyle/>
                    <a:p>
                      <a:pPr marL="0" indent="0">
                        <a:buFont typeface="Arial" panose="020B0604020202020204" pitchFamily="34" charset="0"/>
                        <a:buNone/>
                      </a:pPr>
                      <a:r>
                        <a:rPr kumimoji="1" lang="ja-JP" altLang="en-US" sz="2000" dirty="0"/>
                        <a:t>ベンチマークによる性能評価</a:t>
                      </a:r>
                    </a:p>
                  </a:txBody>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tc>
                <a:tc>
                  <a:txBody>
                    <a:bodyPr/>
                    <a:lstStyle/>
                    <a:p>
                      <a:pPr marL="0" indent="0">
                        <a:buFont typeface="Arial" panose="020B0604020202020204" pitchFamily="34" charset="0"/>
                        <a:buNone/>
                      </a:pPr>
                      <a:r>
                        <a:rPr kumimoji="1" lang="ja-JP" altLang="en-US" sz="2000" dirty="0"/>
                        <a:t>対象プロセスでの有効性評価</a:t>
                      </a:r>
                    </a:p>
                  </a:txBody>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3.</a:t>
            </a:r>
            <a:r>
              <a:rPr lang="ja-JP" altLang="en-US"/>
              <a:t>研究開発プロジェクトのマネジメント</a:t>
            </a:r>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41C19-57C0-4501-B651-06FD87DDE537}"/>
              </a:ext>
            </a:extLst>
          </p:cNvPr>
          <p:cNvSpPr>
            <a:spLocks noGrp="1"/>
          </p:cNvSpPr>
          <p:nvPr>
            <p:ph type="title"/>
          </p:nvPr>
        </p:nvSpPr>
        <p:spPr/>
        <p:txBody>
          <a:bodyPr/>
          <a:lstStyle/>
          <a:p>
            <a:r>
              <a:rPr kumimoji="1" lang="ja-JP" altLang="en-US" dirty="0"/>
              <a:t>スケジュール </a:t>
            </a:r>
            <a:r>
              <a:rPr kumimoji="1" lang="en-US" altLang="ja-JP" dirty="0"/>
              <a:t>(</a:t>
            </a:r>
            <a:r>
              <a:rPr kumimoji="1" lang="ja-JP" altLang="en-US" dirty="0"/>
              <a:t>予定と実績</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662B5C0B-DEEE-4D72-A919-D0D27B71E93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78B89653-76FF-49DD-92B1-78DC72BC0B6C}"/>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55327941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3625</TotalTime>
  <Words>8111</Words>
  <Application>Microsoft Office PowerPoint</Application>
  <PresentationFormat>ワイド画面</PresentationFormat>
  <Paragraphs>1233</Paragraphs>
  <Slides>54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54</vt:i4>
      </vt:variant>
    </vt:vector>
  </HeadingPairs>
  <TitlesOfParts>
    <vt:vector size="60" baseType="lpstr">
      <vt:lpstr>Meiryo UI</vt:lpstr>
      <vt:lpstr>游ゴシック</vt:lpstr>
      <vt:lpstr>Arial</vt:lpstr>
      <vt:lpstr>Cambria Math</vt:lpstr>
      <vt:lpstr>Wingdings</vt:lpstr>
      <vt:lpstr>Yokogawa_Template_Standard</vt:lpstr>
      <vt:lpstr>連携最適化による操業支援 LR2資料案</vt:lpstr>
      <vt:lpstr>ストーリー</vt:lpstr>
      <vt:lpstr>目次</vt:lpstr>
      <vt:lpstr>提案するテーマの概要</vt:lpstr>
      <vt:lpstr>動特性・非線型性を持つ対象における操業最適化の課題</vt:lpstr>
      <vt:lpstr>検証対象の技術</vt:lpstr>
      <vt:lpstr>研究開発の達成目標</vt:lpstr>
      <vt:lpstr>スケジュール</vt:lpstr>
      <vt:lpstr>スケジュール (予定と実績)</vt:lpstr>
      <vt:lpstr>非線型・動的な最適化用DDM技術へのアプローチ</vt:lpstr>
      <vt:lpstr>空白</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有制約・混合整数・大域的最適化技術へのアプローチ</vt:lpstr>
      <vt:lpstr>技術評価の観点</vt:lpstr>
      <vt:lpstr>技術評価パターン</vt:lpstr>
      <vt:lpstr>データ駆動制約問題での検証：最適化問題</vt:lpstr>
      <vt:lpstr>データ駆動制約問題での検証：結果まとめ</vt:lpstr>
      <vt:lpstr>RO運転計画問題での検証：最適化問題</vt:lpstr>
      <vt:lpstr>RO運転計画問題での検証：結果まとめ</vt:lpstr>
      <vt:lpstr>まとめ</vt:lpstr>
      <vt:lpstr>技術評価まとめ</vt:lpstr>
      <vt:lpstr>技術評価・検証で得た知見</vt:lpstr>
      <vt:lpstr>テーマをクローズする理由</vt:lpstr>
      <vt:lpstr>テーマをクローズする理由</vt:lpstr>
      <vt:lpstr>得られた成果</vt:lpstr>
      <vt:lpstr>リソースまとめ</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問題規模削減テクニック</vt:lpstr>
      <vt:lpstr>ベンチマーク問題での検証①</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Kumagai, Wataru (Wataru.Kumagai@yokogawa.com)</cp:lastModifiedBy>
  <cp:revision>346</cp:revision>
  <dcterms:created xsi:type="dcterms:W3CDTF">2022-02-14T06:25:58Z</dcterms:created>
  <dcterms:modified xsi:type="dcterms:W3CDTF">2023-12-04T10:43:11Z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